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1"/>
  </p:notesMasterIdLst>
  <p:sldIdLst>
    <p:sldId id="296" r:id="rId2"/>
    <p:sldId id="295" r:id="rId3"/>
    <p:sldId id="294" r:id="rId4"/>
    <p:sldId id="293" r:id="rId5"/>
    <p:sldId id="297" r:id="rId6"/>
    <p:sldId id="307" r:id="rId7"/>
    <p:sldId id="298" r:id="rId8"/>
    <p:sldId id="256" r:id="rId9"/>
    <p:sldId id="257" r:id="rId10"/>
    <p:sldId id="258" r:id="rId11"/>
    <p:sldId id="259" r:id="rId12"/>
    <p:sldId id="260" r:id="rId13"/>
    <p:sldId id="299" r:id="rId14"/>
    <p:sldId id="261" r:id="rId15"/>
    <p:sldId id="262" r:id="rId16"/>
    <p:sldId id="263" r:id="rId17"/>
    <p:sldId id="264" r:id="rId18"/>
    <p:sldId id="265" r:id="rId19"/>
    <p:sldId id="300" r:id="rId20"/>
    <p:sldId id="301" r:id="rId21"/>
    <p:sldId id="266" r:id="rId22"/>
    <p:sldId id="267" r:id="rId23"/>
    <p:sldId id="268" r:id="rId24"/>
    <p:sldId id="302" r:id="rId25"/>
    <p:sldId id="269" r:id="rId26"/>
    <p:sldId id="270" r:id="rId27"/>
    <p:sldId id="271" r:id="rId28"/>
    <p:sldId id="303" r:id="rId29"/>
    <p:sldId id="272" r:id="rId30"/>
    <p:sldId id="304" r:id="rId31"/>
    <p:sldId id="273" r:id="rId32"/>
    <p:sldId id="274" r:id="rId33"/>
    <p:sldId id="275" r:id="rId34"/>
    <p:sldId id="276" r:id="rId35"/>
    <p:sldId id="277" r:id="rId36"/>
    <p:sldId id="278" r:id="rId37"/>
    <p:sldId id="279" r:id="rId38"/>
    <p:sldId id="280" r:id="rId39"/>
    <p:sldId id="305" r:id="rId40"/>
    <p:sldId id="281" r:id="rId41"/>
    <p:sldId id="282" r:id="rId42"/>
    <p:sldId id="283" r:id="rId43"/>
    <p:sldId id="284" r:id="rId44"/>
    <p:sldId id="285" r:id="rId45"/>
    <p:sldId id="286" r:id="rId46"/>
    <p:sldId id="287" r:id="rId47"/>
    <p:sldId id="306" r:id="rId48"/>
    <p:sldId id="288" r:id="rId49"/>
    <p:sldId id="289" r:id="rId50"/>
    <p:sldId id="290"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78"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61" r:id="rId98"/>
    <p:sldId id="353" r:id="rId99"/>
    <p:sldId id="354" r:id="rId100"/>
    <p:sldId id="355" r:id="rId101"/>
    <p:sldId id="360" r:id="rId102"/>
    <p:sldId id="356" r:id="rId103"/>
    <p:sldId id="357" r:id="rId104"/>
    <p:sldId id="358" r:id="rId105"/>
    <p:sldId id="359" r:id="rId106"/>
    <p:sldId id="362" r:id="rId107"/>
    <p:sldId id="363" r:id="rId108"/>
    <p:sldId id="364" r:id="rId109"/>
    <p:sldId id="365" r:id="rId110"/>
    <p:sldId id="366" r:id="rId111"/>
    <p:sldId id="373" r:id="rId112"/>
    <p:sldId id="367" r:id="rId113"/>
    <p:sldId id="369" r:id="rId114"/>
    <p:sldId id="370" r:id="rId115"/>
    <p:sldId id="372" r:id="rId116"/>
    <p:sldId id="371" r:id="rId117"/>
    <p:sldId id="374" r:id="rId118"/>
    <p:sldId id="376" r:id="rId119"/>
    <p:sldId id="377" r:id="rId120"/>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860" y="-3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5D8463-8588-44D6-960F-069EEC52B598}" type="datetimeFigureOut">
              <a:rPr lang="es-AR" smtClean="0"/>
              <a:pPr/>
              <a:t>6/7/2018</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EB1D7-F247-483B-93AF-4CB9429D1913}"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6E4EB1D7-F247-483B-93AF-4CB9429D1913}" type="slidenum">
              <a:rPr lang="es-AR" smtClean="0"/>
              <a:pPr/>
              <a:t>116</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5603"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AR" smtClean="0"/>
          </a:p>
        </p:txBody>
      </p:sp>
      <p:sp>
        <p:nvSpPr>
          <p:cNvPr id="2560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CD6183-679E-47EB-B327-077C2C39CD39}" type="slidenum">
              <a:rPr lang="es-ES" b="1"/>
              <a:pPr/>
              <a:t>118</a:t>
            </a:fld>
            <a:endParaRPr lang="es-ES" b="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FDF4AE-D2C8-4055-B89E-D487DBBE9E30}"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A34150-B0E2-4340-8D2B-91B1139C1258}" type="datetimeFigureOut">
              <a:rPr lang="es-AR" smtClean="0"/>
              <a:pPr/>
              <a:t>6/7/2018</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DF4AE-D2C8-4055-B89E-D487DBBE9E30}" type="slidenum">
              <a:rPr lang="es-AR" smtClean="0"/>
              <a:pPr/>
              <a:t>‹Nº›</a:t>
            </a:fld>
            <a:endParaRPr lang="es-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6.xml"/><Relationship Id="rId4" Type="http://schemas.openxmlformats.org/officeDocument/2006/relationships/image" Target="../media/image101.jpeg"/></Relationships>
</file>

<file path=ppt/slides/_rels/slide10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6.xml"/><Relationship Id="rId4" Type="http://schemas.openxmlformats.org/officeDocument/2006/relationships/image" Target="../media/image111.jpeg"/></Relationships>
</file>

<file path=ppt/slides/_rels/slide11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6.xml"/><Relationship Id="rId5" Type="http://schemas.openxmlformats.org/officeDocument/2006/relationships/image" Target="../media/image117.png"/><Relationship Id="rId4" Type="http://schemas.openxmlformats.org/officeDocument/2006/relationships/image" Target="../media/image116.png"/></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19.png"/></Relationships>
</file>

<file path=ppt/slides/_rels/slide11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23.png"/><Relationship Id="rId5" Type="http://schemas.openxmlformats.org/officeDocument/2006/relationships/image" Target="../media/image122.jpeg"/><Relationship Id="rId4" Type="http://schemas.openxmlformats.org/officeDocument/2006/relationships/image" Target="../media/image121.png"/></Relationships>
</file>

<file path=ppt/slides/_rels/slide11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11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276872"/>
            <a:ext cx="8363272" cy="1426170"/>
          </a:xfrm>
        </p:spPr>
        <p:txBody>
          <a:bodyPr>
            <a:normAutofit fontScale="90000"/>
          </a:bodyPr>
          <a:lstStyle/>
          <a:p>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dirty="0" smtClean="0">
                <a:solidFill>
                  <a:srgbClr val="00B050"/>
                </a:solidFill>
              </a:rPr>
              <a:t>DIAGNOSTICO POR IMÁGENES EN ENFERMEDADES INFECCIOSAS</a:t>
            </a:r>
            <a:br>
              <a:rPr lang="es-AR" dirty="0" smtClean="0">
                <a:solidFill>
                  <a:srgbClr val="00B050"/>
                </a:solidFill>
              </a:rPr>
            </a:br>
            <a:r>
              <a:rPr lang="es-AR" dirty="0">
                <a:solidFill>
                  <a:srgbClr val="FFFF00"/>
                </a:solidFill>
              </a:rPr>
              <a:t/>
            </a:r>
            <a:br>
              <a:rPr lang="es-AR" dirty="0">
                <a:solidFill>
                  <a:srgbClr val="FFFF00"/>
                </a:solidFill>
              </a:rPr>
            </a:br>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sz="2000" dirty="0" smtClean="0">
                <a:solidFill>
                  <a:srgbClr val="FFFF00"/>
                </a:solidFill>
              </a:rPr>
              <a:t>Dr. Matías Máximo </a:t>
            </a:r>
            <a:r>
              <a:rPr lang="es-AR" sz="2000" dirty="0" err="1" smtClean="0">
                <a:solidFill>
                  <a:srgbClr val="FFFF00"/>
                </a:solidFill>
              </a:rPr>
              <a:t>Corroto</a:t>
            </a:r>
            <a:r>
              <a:rPr lang="es-AR" sz="2000" dirty="0" smtClean="0">
                <a:solidFill>
                  <a:srgbClr val="FFFF00"/>
                </a:solidFill>
              </a:rPr>
              <a:t/>
            </a:r>
            <a:br>
              <a:rPr lang="es-AR" sz="2000" dirty="0" smtClean="0">
                <a:solidFill>
                  <a:srgbClr val="FFFF00"/>
                </a:solidFill>
              </a:rPr>
            </a:br>
            <a:r>
              <a:rPr lang="es-AR" sz="2000" dirty="0" smtClean="0">
                <a:solidFill>
                  <a:srgbClr val="FFFF00"/>
                </a:solidFill>
              </a:rPr>
              <a:t>Especialista universitario </a:t>
            </a:r>
            <a:r>
              <a:rPr lang="es-AR" sz="2000" dirty="0" err="1" smtClean="0">
                <a:solidFill>
                  <a:srgbClr val="FFFF00"/>
                </a:solidFill>
              </a:rPr>
              <a:t>cerftificado</a:t>
            </a:r>
            <a:r>
              <a:rPr lang="es-AR" sz="2000" dirty="0" smtClean="0">
                <a:solidFill>
                  <a:srgbClr val="FFFF00"/>
                </a:solidFill>
              </a:rPr>
              <a:t> en Diagnostico por Imágenes</a:t>
            </a:r>
            <a:br>
              <a:rPr lang="es-AR" sz="2000" dirty="0" smtClean="0">
                <a:solidFill>
                  <a:srgbClr val="FFFF00"/>
                </a:solidFill>
              </a:rPr>
            </a:br>
            <a:r>
              <a:rPr lang="es-AR" sz="2000" dirty="0" smtClean="0">
                <a:solidFill>
                  <a:srgbClr val="FFFF00"/>
                </a:solidFill>
              </a:rPr>
              <a:t>Departamento RMN y TC: Cuello, </a:t>
            </a:r>
            <a:r>
              <a:rPr lang="es-AR" sz="2000" dirty="0" err="1" smtClean="0">
                <a:solidFill>
                  <a:srgbClr val="FFFF00"/>
                </a:solidFill>
              </a:rPr>
              <a:t>Torax</a:t>
            </a:r>
            <a:r>
              <a:rPr lang="es-AR" sz="2000" dirty="0" smtClean="0">
                <a:solidFill>
                  <a:srgbClr val="FFFF00"/>
                </a:solidFill>
              </a:rPr>
              <a:t>, Abdomen y pelvis</a:t>
            </a:r>
            <a:endParaRPr lang="es-AR" sz="2000" dirty="0">
              <a:solidFill>
                <a:srgbClr val="FFFF00"/>
              </a:solidFill>
            </a:endParaRPr>
          </a:p>
        </p:txBody>
      </p:sp>
      <p:pic>
        <p:nvPicPr>
          <p:cNvPr id="52226" name="Picture 2" descr="Resultado de imagen para logo mendez collado"/>
          <p:cNvPicPr>
            <a:picLocks noChangeAspect="1" noChangeArrowheads="1"/>
          </p:cNvPicPr>
          <p:nvPr/>
        </p:nvPicPr>
        <p:blipFill>
          <a:blip r:embed="rId2" cstate="print"/>
          <a:srcRect/>
          <a:stretch>
            <a:fillRect/>
          </a:stretch>
        </p:blipFill>
        <p:spPr bwMode="auto">
          <a:xfrm>
            <a:off x="0" y="1"/>
            <a:ext cx="1346203" cy="1484783"/>
          </a:xfrm>
          <a:prstGeom prst="rect">
            <a:avLst/>
          </a:prstGeom>
          <a:noFill/>
        </p:spPr>
      </p:pic>
      <p:pic>
        <p:nvPicPr>
          <p:cNvPr id="50178" name="Picture 2" descr="Enfermedades de transmisiÃ³n sexual"/>
          <p:cNvPicPr>
            <a:picLocks noChangeAspect="1" noChangeArrowheads="1"/>
          </p:cNvPicPr>
          <p:nvPr/>
        </p:nvPicPr>
        <p:blipFill>
          <a:blip r:embed="rId3" cstate="print"/>
          <a:srcRect/>
          <a:stretch>
            <a:fillRect/>
          </a:stretch>
        </p:blipFill>
        <p:spPr bwMode="auto">
          <a:xfrm>
            <a:off x="2195736" y="2852936"/>
            <a:ext cx="4464496" cy="2304256"/>
          </a:xfrm>
          <a:prstGeom prst="rect">
            <a:avLst/>
          </a:prstGeom>
          <a:noFill/>
        </p:spPr>
      </p:pic>
      <p:pic>
        <p:nvPicPr>
          <p:cNvPr id="245761" name="Picture 1" descr="C:\Users\matia\Desktop\logo ceper\thumbnail_PHOTO-2018-07-03-11-23-26.jpg"/>
          <p:cNvPicPr>
            <a:picLocks noChangeAspect="1" noChangeArrowheads="1"/>
          </p:cNvPicPr>
          <p:nvPr/>
        </p:nvPicPr>
        <p:blipFill>
          <a:blip r:embed="rId4" cstate="print"/>
          <a:srcRect/>
          <a:stretch>
            <a:fillRect/>
          </a:stretch>
        </p:blipFill>
        <p:spPr bwMode="auto">
          <a:xfrm>
            <a:off x="7452320" y="0"/>
            <a:ext cx="1691680" cy="148478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395536" y="548680"/>
            <a:ext cx="8229600" cy="2799184"/>
          </a:xfrm>
        </p:spPr>
        <p:txBody>
          <a:bodyPr>
            <a:normAutofit/>
          </a:bodyPr>
          <a:lstStyle/>
          <a:p>
            <a:r>
              <a:rPr lang="es-AR" sz="4800" dirty="0" smtClean="0">
                <a:solidFill>
                  <a:srgbClr val="00B050"/>
                </a:solidFill>
              </a:rPr>
              <a:t>SISTEMA NERVIOSO CENTRAL</a:t>
            </a:r>
            <a:endParaRPr lang="es-AR" sz="4800" dirty="0">
              <a:solidFill>
                <a:srgbClr val="00B050"/>
              </a:solidFill>
            </a:endParaRPr>
          </a:p>
        </p:txBody>
      </p:sp>
      <p:pic>
        <p:nvPicPr>
          <p:cNvPr id="49154" name="Picture 2" descr="epilepsia mioclonica"/>
          <p:cNvPicPr>
            <a:picLocks noChangeAspect="1" noChangeArrowheads="1"/>
          </p:cNvPicPr>
          <p:nvPr/>
        </p:nvPicPr>
        <p:blipFill>
          <a:blip r:embed="rId2" cstate="print"/>
          <a:srcRect/>
          <a:stretch>
            <a:fillRect/>
          </a:stretch>
        </p:blipFill>
        <p:spPr bwMode="auto">
          <a:xfrm>
            <a:off x="1403648" y="2996952"/>
            <a:ext cx="5904656" cy="322977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AR" sz="3600" dirty="0" smtClean="0">
                <a:solidFill>
                  <a:srgbClr val="FFFF00"/>
                </a:solidFill>
              </a:rPr>
              <a:t/>
            </a:r>
            <a:br>
              <a:rPr lang="es-AR" sz="3600" dirty="0" smtClean="0">
                <a:solidFill>
                  <a:srgbClr val="FFFF00"/>
                </a:solidFill>
              </a:rPr>
            </a:br>
            <a:r>
              <a:rPr lang="es-AR" sz="3600" dirty="0" smtClean="0">
                <a:solidFill>
                  <a:srgbClr val="FFFF00"/>
                </a:solidFill>
              </a:rPr>
              <a:t/>
            </a:r>
            <a:br>
              <a:rPr lang="es-AR" sz="3600" dirty="0" smtClean="0">
                <a:solidFill>
                  <a:srgbClr val="FFFF00"/>
                </a:solidFill>
              </a:rPr>
            </a:br>
            <a:r>
              <a:rPr lang="es-AR" sz="3600" dirty="0" smtClean="0">
                <a:solidFill>
                  <a:srgbClr val="FFFF00"/>
                </a:solidFill>
              </a:rPr>
              <a:t/>
            </a:r>
            <a:br>
              <a:rPr lang="es-AR" sz="3600" dirty="0" smtClean="0">
                <a:solidFill>
                  <a:srgbClr val="FFFF00"/>
                </a:solidFill>
              </a:rPr>
            </a:br>
            <a:r>
              <a:rPr lang="es-AR" sz="3600" dirty="0" smtClean="0">
                <a:solidFill>
                  <a:srgbClr val="FFFF00"/>
                </a:solidFill>
              </a:rPr>
              <a:t>En </a:t>
            </a:r>
            <a:r>
              <a:rPr lang="es-AR" sz="3600" dirty="0">
                <a:solidFill>
                  <a:srgbClr val="FFFF00"/>
                </a:solidFill>
              </a:rPr>
              <a:t>las infecciones del Sistema Nervioso Central (SNC) un diagnóstico y tratamiento temprano son cruciales ya que pueden tener consecuencias neurológicas graves. Estas infecciones habitualmente requieren un estudio radiológico y tanto la TC como la RM en un </a:t>
            </a:r>
            <a:r>
              <a:rPr lang="es-AR" sz="3600" b="1" dirty="0">
                <a:solidFill>
                  <a:srgbClr val="FFFF00"/>
                </a:solidFill>
              </a:rPr>
              <a:t>contexto clínico </a:t>
            </a:r>
            <a:r>
              <a:rPr lang="es-AR" sz="3600" b="1" dirty="0" smtClean="0">
                <a:solidFill>
                  <a:srgbClr val="FFFF00"/>
                </a:solidFill>
              </a:rPr>
              <a:t>adecuado </a:t>
            </a:r>
            <a:r>
              <a:rPr lang="es-AR" sz="3600" dirty="0" smtClean="0">
                <a:solidFill>
                  <a:srgbClr val="FFFF00"/>
                </a:solidFill>
              </a:rPr>
              <a:t>aportan </a:t>
            </a:r>
            <a:r>
              <a:rPr lang="es-AR" sz="3600" dirty="0">
                <a:solidFill>
                  <a:srgbClr val="FFFF00"/>
                </a:solidFill>
              </a:rPr>
              <a:t>con gran exactitud un diagnóstico precoz y facilitan el seguimiento de las mismas.</a:t>
            </a:r>
            <a:br>
              <a:rPr lang="es-AR" sz="3600" dirty="0">
                <a:solidFill>
                  <a:srgbClr val="FFFF00"/>
                </a:solidFill>
              </a:rPr>
            </a:br>
            <a:r>
              <a:rPr lang="es-AR" sz="3600" dirty="0">
                <a:solidFill>
                  <a:srgbClr val="FFFF00"/>
                </a:solidFill>
              </a:rPr>
              <a:t> </a:t>
            </a:r>
            <a:r>
              <a:rPr lang="es-AR" dirty="0"/>
              <a:t/>
            </a:r>
            <a:br>
              <a:rPr lang="es-AR" dirty="0"/>
            </a:br>
            <a:endParaRPr lang="es-A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48130" name="Picture 2" descr="https://posterng.netkey.at/esr/viewing/index.php?module=viewimage&amp;task=&amp;mediafile_id=552626&amp;201402031348.gif"/>
          <p:cNvPicPr>
            <a:picLocks noGrp="1" noChangeAspect="1" noChangeArrowheads="1"/>
          </p:cNvPicPr>
          <p:nvPr>
            <p:ph type="pic" idx="1"/>
          </p:nvPr>
        </p:nvPicPr>
        <p:blipFill>
          <a:blip r:embed="rId2" cstate="print"/>
          <a:srcRect l="-261" r="20"/>
          <a:stretch>
            <a:fillRect/>
          </a:stretch>
        </p:blipFill>
        <p:spPr bwMode="auto">
          <a:xfrm>
            <a:off x="228219" y="612775"/>
            <a:ext cx="8687562" cy="4114800"/>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 La clasificación de las infecciones intracraneales pueden realizarse según su localización y/o agente etiológico.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620688"/>
            <a:ext cx="8229600" cy="2880320"/>
          </a:xfrm>
        </p:spPr>
        <p:txBody>
          <a:bodyPr>
            <a:noAutofit/>
          </a:bodyPr>
          <a:lstStyle/>
          <a:p>
            <a:r>
              <a:rPr lang="es-AR" sz="4000" dirty="0" smtClean="0">
                <a:solidFill>
                  <a:srgbClr val="00B050"/>
                </a:solidFill>
              </a:rPr>
              <a:t>INFECCIONES BACTERIANAS</a:t>
            </a:r>
            <a:br>
              <a:rPr lang="es-AR" sz="4000" dirty="0" smtClean="0">
                <a:solidFill>
                  <a:srgbClr val="00B050"/>
                </a:solidFill>
              </a:rPr>
            </a:br>
            <a:r>
              <a:rPr lang="es-AR" sz="2800" dirty="0" smtClean="0">
                <a:solidFill>
                  <a:srgbClr val="FFFF00"/>
                </a:solidFill>
              </a:rPr>
              <a:t/>
            </a:r>
            <a:br>
              <a:rPr lang="es-AR" sz="2800" dirty="0" smtClean="0">
                <a:solidFill>
                  <a:srgbClr val="FFFF00"/>
                </a:solidFill>
              </a:rPr>
            </a:br>
            <a:r>
              <a:rPr lang="es-AR" sz="2800" dirty="0" smtClean="0"/>
              <a:t/>
            </a:r>
            <a:br>
              <a:rPr lang="es-AR" sz="2800" dirty="0" smtClean="0"/>
            </a:br>
            <a:endParaRPr lang="es-AR" sz="2800" dirty="0">
              <a:solidFill>
                <a:srgbClr val="FFFF00"/>
              </a:solidFill>
            </a:endParaRPr>
          </a:p>
        </p:txBody>
      </p:sp>
      <p:pic>
        <p:nvPicPr>
          <p:cNvPr id="46082" name="Picture 2" descr="0k0258_elementos_cotidianos- ..."/>
          <p:cNvPicPr>
            <a:picLocks noChangeAspect="1" noChangeArrowheads="1"/>
          </p:cNvPicPr>
          <p:nvPr/>
        </p:nvPicPr>
        <p:blipFill>
          <a:blip r:embed="rId2" cstate="print"/>
          <a:srcRect/>
          <a:stretch>
            <a:fillRect/>
          </a:stretch>
        </p:blipFill>
        <p:spPr bwMode="auto">
          <a:xfrm>
            <a:off x="2267744" y="2132857"/>
            <a:ext cx="4762500" cy="410445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dirty="0" smtClean="0">
                <a:solidFill>
                  <a:srgbClr val="00B050"/>
                </a:solidFill>
              </a:rPr>
              <a:t>ABSCESO CEREBRAL</a:t>
            </a:r>
            <a:r>
              <a:rPr lang="es-AR" dirty="0" smtClean="0">
                <a:solidFill>
                  <a:srgbClr val="FFFF00"/>
                </a:solidFill>
              </a:rPr>
              <a:t/>
            </a:r>
            <a:br>
              <a:rPr lang="es-AR" dirty="0" smtClean="0">
                <a:solidFill>
                  <a:srgbClr val="FFFF00"/>
                </a:solidFill>
              </a:rPr>
            </a:br>
            <a:endParaRPr lang="es-AR" dirty="0"/>
          </a:p>
        </p:txBody>
      </p:sp>
      <p:sp>
        <p:nvSpPr>
          <p:cNvPr id="3" name="2 Rectángulo"/>
          <p:cNvSpPr/>
          <p:nvPr/>
        </p:nvSpPr>
        <p:spPr>
          <a:xfrm>
            <a:off x="539552" y="1340768"/>
            <a:ext cx="8208912" cy="3539430"/>
          </a:xfrm>
          <a:prstGeom prst="rect">
            <a:avLst/>
          </a:prstGeom>
        </p:spPr>
        <p:txBody>
          <a:bodyPr wrap="square">
            <a:spAutoFit/>
          </a:bodyPr>
          <a:lstStyle/>
          <a:p>
            <a:r>
              <a:rPr lang="es-AR" sz="2800" dirty="0" smtClean="0">
                <a:solidFill>
                  <a:srgbClr val="FFFF00"/>
                </a:solidFill>
              </a:rPr>
              <a:t>Es un proceso supurativo focal </a:t>
            </a:r>
            <a:r>
              <a:rPr lang="es-AR" sz="2800" dirty="0" err="1" smtClean="0">
                <a:solidFill>
                  <a:srgbClr val="FFFF00"/>
                </a:solidFill>
              </a:rPr>
              <a:t>intraparenquimatoso</a:t>
            </a:r>
            <a:r>
              <a:rPr lang="es-AR" sz="2800" dirty="0" smtClean="0">
                <a:solidFill>
                  <a:srgbClr val="FFFF00"/>
                </a:solidFill>
              </a:rPr>
              <a:t> usualmente de etiología piógena. En la mayoría de las series, la relación hombre/mujer es aproximadamente de 2:1, con una edad media de presentación de 20 a 40 años.  La presentación clínica más frecuente es la cefalea (90%), aunque puede debutar con convulsiones,  </a:t>
            </a:r>
            <a:r>
              <a:rPr lang="es-AR" sz="2800" dirty="0" err="1" smtClean="0">
                <a:solidFill>
                  <a:srgbClr val="FFFF00"/>
                </a:solidFill>
              </a:rPr>
              <a:t>deficit</a:t>
            </a:r>
            <a:r>
              <a:rPr lang="es-AR" sz="2800" dirty="0" smtClean="0">
                <a:solidFill>
                  <a:srgbClr val="FFFF00"/>
                </a:solidFill>
              </a:rPr>
              <a:t> neurológico focal y fiebre en solo el 50% de los casos.</a:t>
            </a:r>
            <a:endParaRPr lang="es-AR"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flipV="1">
            <a:off x="2123728" y="4869160"/>
            <a:ext cx="5112568" cy="72008"/>
          </a:xfrm>
        </p:spPr>
        <p:txBody>
          <a:bodyPr>
            <a:normAutofit fontScale="90000"/>
          </a:bodyPr>
          <a:lstStyle/>
          <a:p>
            <a:endParaRPr lang="es-AR" dirty="0"/>
          </a:p>
        </p:txBody>
      </p:sp>
      <p:sp>
        <p:nvSpPr>
          <p:cNvPr id="5" name="4 Marcador de texto"/>
          <p:cNvSpPr>
            <a:spLocks noGrp="1"/>
          </p:cNvSpPr>
          <p:nvPr>
            <p:ph type="body" sz="half" idx="2"/>
          </p:nvPr>
        </p:nvSpPr>
        <p:spPr>
          <a:xfrm>
            <a:off x="539552" y="4293096"/>
            <a:ext cx="7920880" cy="1879104"/>
          </a:xfrm>
        </p:spPr>
        <p:txBody>
          <a:bodyPr>
            <a:normAutofit/>
          </a:bodyPr>
          <a:lstStyle/>
          <a:p>
            <a:r>
              <a:rPr lang="es-AR" sz="2000" dirty="0" smtClean="0"/>
              <a:t> </a:t>
            </a:r>
            <a:r>
              <a:rPr lang="es-AR" sz="2400" dirty="0" err="1">
                <a:solidFill>
                  <a:srgbClr val="FFFF00"/>
                </a:solidFill>
              </a:rPr>
              <a:t>Anatomopatológicamente</a:t>
            </a:r>
            <a:r>
              <a:rPr lang="es-AR" sz="2400" dirty="0">
                <a:solidFill>
                  <a:srgbClr val="FFFF00"/>
                </a:solidFill>
              </a:rPr>
              <a:t> existen cuatro estadios de evolución de un absceso cerebral, lo que usualmente se correlaciona con los hallazgos en las imágenes.</a:t>
            </a:r>
            <a:r>
              <a:rPr lang="es-AR" sz="2000" dirty="0" smtClean="0"/>
              <a:t/>
            </a:r>
            <a:br>
              <a:rPr lang="es-AR" sz="2000" dirty="0" smtClean="0"/>
            </a:br>
            <a:endParaRPr lang="es-AR" sz="2000" dirty="0"/>
          </a:p>
        </p:txBody>
      </p:sp>
      <p:pic>
        <p:nvPicPr>
          <p:cNvPr id="55298" name="Picture 2" descr="https://posterng.netkey.at/esr/viewing/index.php?module=viewimage&amp;task=&amp;mediafile_id=552500&amp;201402031349.gif"/>
          <p:cNvPicPr>
            <a:picLocks noChangeAspect="1" noChangeArrowheads="1"/>
          </p:cNvPicPr>
          <p:nvPr/>
        </p:nvPicPr>
        <p:blipFill>
          <a:blip r:embed="rId2" cstate="print"/>
          <a:srcRect/>
          <a:stretch>
            <a:fillRect/>
          </a:stretch>
        </p:blipFill>
        <p:spPr bwMode="auto">
          <a:xfrm>
            <a:off x="251520" y="908720"/>
            <a:ext cx="8524875" cy="229552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lstStyle/>
          <a:p>
            <a:endParaRPr lang="es-AR" dirty="0"/>
          </a:p>
        </p:txBody>
      </p:sp>
      <p:pic>
        <p:nvPicPr>
          <p:cNvPr id="11" name="10 Marcador de posición de imagen" descr="loe.gif"/>
          <p:cNvPicPr>
            <a:picLocks noGrp="1" noChangeAspect="1"/>
          </p:cNvPicPr>
          <p:nvPr>
            <p:ph type="pic" idx="1"/>
          </p:nvPr>
        </p:nvPicPr>
        <p:blipFill>
          <a:blip r:embed="rId2" cstate="print"/>
          <a:srcRect l="1471" r="-633"/>
          <a:stretch>
            <a:fillRect/>
          </a:stretch>
        </p:blipFill>
        <p:spPr>
          <a:xfrm>
            <a:off x="1151620" y="612775"/>
            <a:ext cx="6840760" cy="4114800"/>
          </a:xfrm>
        </p:spPr>
      </p:pic>
      <p:sp>
        <p:nvSpPr>
          <p:cNvPr id="10" name="9 Marcador de texto"/>
          <p:cNvSpPr>
            <a:spLocks noGrp="1"/>
          </p:cNvSpPr>
          <p:nvPr>
            <p:ph type="body" sz="half" idx="2"/>
          </p:nvPr>
        </p:nvSpPr>
        <p:spPr/>
        <p:txBody>
          <a:bodyPr>
            <a:noAutofit/>
          </a:bodyPr>
          <a:lstStyle/>
          <a:p>
            <a:r>
              <a:rPr lang="es-AR" sz="1800" dirty="0">
                <a:solidFill>
                  <a:srgbClr val="FFFF00"/>
                </a:solidFill>
              </a:rPr>
              <a:t> LOE </a:t>
            </a:r>
            <a:r>
              <a:rPr lang="es-AR" sz="1800" dirty="0" err="1">
                <a:solidFill>
                  <a:srgbClr val="FFFF00"/>
                </a:solidFill>
              </a:rPr>
              <a:t>parieto</a:t>
            </a:r>
            <a:r>
              <a:rPr lang="es-AR" sz="1800" dirty="0">
                <a:solidFill>
                  <a:srgbClr val="FFFF00"/>
                </a:solidFill>
              </a:rPr>
              <a:t>-occipital derecha acompañada de edema </a:t>
            </a:r>
            <a:r>
              <a:rPr lang="es-AR" sz="1800" dirty="0" err="1">
                <a:solidFill>
                  <a:srgbClr val="FFFF00"/>
                </a:solidFill>
              </a:rPr>
              <a:t>vasogénico</a:t>
            </a:r>
            <a:r>
              <a:rPr lang="es-AR" sz="1800" dirty="0">
                <a:solidFill>
                  <a:srgbClr val="FFFF00"/>
                </a:solidFill>
              </a:rPr>
              <a:t>, con cápsula </a:t>
            </a:r>
            <a:r>
              <a:rPr lang="es-AR" sz="1800" dirty="0" err="1">
                <a:solidFill>
                  <a:srgbClr val="FFFF00"/>
                </a:solidFill>
              </a:rPr>
              <a:t>hiperdensa</a:t>
            </a:r>
            <a:r>
              <a:rPr lang="es-AR" sz="1800" dirty="0">
                <a:solidFill>
                  <a:srgbClr val="FFFF00"/>
                </a:solidFill>
              </a:rPr>
              <a:t> en el TC e </a:t>
            </a:r>
            <a:r>
              <a:rPr lang="es-AR" sz="1800" dirty="0" err="1">
                <a:solidFill>
                  <a:srgbClr val="FFFF00"/>
                </a:solidFill>
              </a:rPr>
              <a:t>hipercaptante</a:t>
            </a:r>
            <a:r>
              <a:rPr lang="es-AR" sz="1800" dirty="0">
                <a:solidFill>
                  <a:srgbClr val="FFFF00"/>
                </a:solidFill>
              </a:rPr>
              <a:t> tras la administración de </a:t>
            </a:r>
            <a:r>
              <a:rPr lang="es-AR" sz="1800" dirty="0" err="1">
                <a:solidFill>
                  <a:srgbClr val="FFFF00"/>
                </a:solidFill>
              </a:rPr>
              <a:t>civ</a:t>
            </a:r>
            <a:endParaRPr lang="es-AR" sz="18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26" name="Picture 2" descr="https://posterng.netkey.at/esr/viewing/index.php?module=viewimage&amp;task=&amp;mediafile_id=552501&amp;201402032227.gif"/>
          <p:cNvPicPr>
            <a:picLocks noGrp="1" noChangeAspect="1" noChangeArrowheads="1"/>
          </p:cNvPicPr>
          <p:nvPr>
            <p:ph type="pic" idx="1"/>
          </p:nvPr>
        </p:nvPicPr>
        <p:blipFill>
          <a:blip r:embed="rId2" cstate="print"/>
          <a:srcRect l="-523" r="-1675"/>
          <a:stretch>
            <a:fillRect/>
          </a:stretch>
        </p:blipFill>
        <p:spPr bwMode="auto">
          <a:xfrm>
            <a:off x="1331640" y="612775"/>
            <a:ext cx="6480720" cy="4114800"/>
          </a:xfrm>
          <a:prstGeom prst="rect">
            <a:avLst/>
          </a:prstGeom>
          <a:noFill/>
        </p:spPr>
      </p:pic>
      <p:sp>
        <p:nvSpPr>
          <p:cNvPr id="4" name="3 Marcador de texto"/>
          <p:cNvSpPr>
            <a:spLocks noGrp="1"/>
          </p:cNvSpPr>
          <p:nvPr>
            <p:ph type="body" sz="half" idx="2"/>
          </p:nvPr>
        </p:nvSpPr>
        <p:spPr/>
        <p:txBody>
          <a:bodyPr>
            <a:normAutofit fontScale="92500" lnSpcReduction="10000"/>
          </a:bodyPr>
          <a:lstStyle/>
          <a:p>
            <a:r>
              <a:rPr lang="es-AR" dirty="0"/>
              <a:t> </a:t>
            </a:r>
            <a:r>
              <a:rPr lang="es-AR" sz="1800" dirty="0">
                <a:solidFill>
                  <a:srgbClr val="FFFF00"/>
                </a:solidFill>
              </a:rPr>
              <a:t>LOE frontal izquierda con cápsula </a:t>
            </a:r>
            <a:r>
              <a:rPr lang="es-AR" sz="1800" dirty="0" err="1">
                <a:solidFill>
                  <a:srgbClr val="FFFF00"/>
                </a:solidFill>
              </a:rPr>
              <a:t>hiperintensa</a:t>
            </a:r>
            <a:r>
              <a:rPr lang="es-AR" sz="1800" dirty="0">
                <a:solidFill>
                  <a:srgbClr val="FFFF00"/>
                </a:solidFill>
              </a:rPr>
              <a:t> en T1 e </a:t>
            </a:r>
            <a:r>
              <a:rPr lang="es-AR" sz="1800" dirty="0" err="1">
                <a:solidFill>
                  <a:srgbClr val="FFFF00"/>
                </a:solidFill>
              </a:rPr>
              <a:t>hipercaptante</a:t>
            </a:r>
            <a:r>
              <a:rPr lang="es-AR" sz="1800" dirty="0">
                <a:solidFill>
                  <a:srgbClr val="FFFF00"/>
                </a:solidFill>
              </a:rPr>
              <a:t> tras la administración de Gd, rodeada de edema </a:t>
            </a:r>
            <a:r>
              <a:rPr lang="es-AR" sz="1800" dirty="0" err="1">
                <a:solidFill>
                  <a:srgbClr val="FFFF00"/>
                </a:solidFill>
              </a:rPr>
              <a:t>vasogénico</a:t>
            </a:r>
            <a:r>
              <a:rPr lang="es-AR" sz="1800" dirty="0">
                <a:solidFill>
                  <a:srgbClr val="FFFF00"/>
                </a:solidFill>
              </a:rPr>
              <a:t> en este caso </a:t>
            </a:r>
            <a:r>
              <a:rPr lang="es-AR" sz="1800" dirty="0" err="1">
                <a:solidFill>
                  <a:srgbClr val="FFFF00"/>
                </a:solidFill>
              </a:rPr>
              <a:t>hipointenso</a:t>
            </a:r>
            <a:r>
              <a:rPr lang="es-AR" sz="1800" dirty="0">
                <a:solidFill>
                  <a:srgbClr val="FFFF00"/>
                </a:solidFill>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4" name="3 Marcador de texto"/>
          <p:cNvSpPr>
            <a:spLocks noGrp="1"/>
          </p:cNvSpPr>
          <p:nvPr>
            <p:ph type="body" sz="half" idx="2"/>
          </p:nvPr>
        </p:nvSpPr>
        <p:spPr/>
        <p:txBody>
          <a:bodyPr>
            <a:noAutofit/>
          </a:bodyPr>
          <a:lstStyle/>
          <a:p>
            <a:r>
              <a:rPr lang="es-AR" sz="1800" dirty="0">
                <a:solidFill>
                  <a:srgbClr val="FFFF00"/>
                </a:solidFill>
              </a:rPr>
              <a:t>mismo caso </a:t>
            </a:r>
            <a:r>
              <a:rPr lang="es-AR" sz="1800" dirty="0" smtClean="0">
                <a:solidFill>
                  <a:srgbClr val="FFFF00"/>
                </a:solidFill>
              </a:rPr>
              <a:t>, con </a:t>
            </a:r>
            <a:r>
              <a:rPr lang="es-AR" sz="1800" dirty="0">
                <a:solidFill>
                  <a:srgbClr val="FFFF00"/>
                </a:solidFill>
              </a:rPr>
              <a:t>cápsula </a:t>
            </a:r>
            <a:r>
              <a:rPr lang="es-AR" sz="1800" dirty="0" err="1">
                <a:solidFill>
                  <a:srgbClr val="FFFF00"/>
                </a:solidFill>
              </a:rPr>
              <a:t>hipointensa</a:t>
            </a:r>
            <a:r>
              <a:rPr lang="es-AR" sz="1800" dirty="0">
                <a:solidFill>
                  <a:srgbClr val="FFFF00"/>
                </a:solidFill>
              </a:rPr>
              <a:t> y edema </a:t>
            </a:r>
            <a:r>
              <a:rPr lang="es-AR" sz="1800" dirty="0" err="1">
                <a:solidFill>
                  <a:srgbClr val="FFFF00"/>
                </a:solidFill>
              </a:rPr>
              <a:t>vasogénico</a:t>
            </a:r>
            <a:r>
              <a:rPr lang="es-AR" sz="1800" dirty="0">
                <a:solidFill>
                  <a:srgbClr val="FFFF00"/>
                </a:solidFill>
              </a:rPr>
              <a:t> </a:t>
            </a:r>
            <a:r>
              <a:rPr lang="es-AR" sz="1800" dirty="0" err="1">
                <a:solidFill>
                  <a:srgbClr val="FFFF00"/>
                </a:solidFill>
              </a:rPr>
              <a:t>hiperintenso</a:t>
            </a:r>
            <a:r>
              <a:rPr lang="es-AR" sz="1800" dirty="0">
                <a:solidFill>
                  <a:srgbClr val="FFFF00"/>
                </a:solidFill>
              </a:rPr>
              <a:t> en T2, así como importante restricción a la difusión (</a:t>
            </a:r>
            <a:r>
              <a:rPr lang="es-AR" sz="1800" dirty="0" err="1">
                <a:solidFill>
                  <a:srgbClr val="FFFF00"/>
                </a:solidFill>
              </a:rPr>
              <a:t>hiperseñal</a:t>
            </a:r>
            <a:r>
              <a:rPr lang="es-AR" sz="1800" dirty="0">
                <a:solidFill>
                  <a:srgbClr val="FFFF00"/>
                </a:solidFill>
              </a:rPr>
              <a:t> en B1000 y caída de señal en el ADC).</a:t>
            </a:r>
          </a:p>
        </p:txBody>
      </p:sp>
      <p:pic>
        <p:nvPicPr>
          <p:cNvPr id="9" name="8 Marcador de posición de imagen" descr="1.gif"/>
          <p:cNvPicPr>
            <a:picLocks noGrp="1" noChangeAspect="1"/>
          </p:cNvPicPr>
          <p:nvPr>
            <p:ph type="pic" idx="1"/>
          </p:nvPr>
        </p:nvPicPr>
        <p:blipFill>
          <a:blip r:embed="rId2" cstate="print"/>
          <a:srcRect l="-679" r="-1494"/>
          <a:stretch>
            <a:fillRect/>
          </a:stretch>
        </p:blipFill>
        <p:spPr>
          <a:xfrm>
            <a:off x="0" y="612775"/>
            <a:ext cx="9144000" cy="41148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6386" name="Picture 2" descr="https://posterng.netkey.at/esr/viewing/index.php?module=viewimage&amp;task=&amp;mediafile_id=552509&amp;201402032228.gif"/>
          <p:cNvPicPr>
            <a:picLocks noGrp="1" noChangeAspect="1" noChangeArrowheads="1"/>
          </p:cNvPicPr>
          <p:nvPr>
            <p:ph type="pic" idx="1"/>
          </p:nvPr>
        </p:nvPicPr>
        <p:blipFill>
          <a:blip r:embed="rId2" cstate="print"/>
          <a:srcRect l="19751" r="19751"/>
          <a:stretch>
            <a:fillRect/>
          </a:stretch>
        </p:blipFill>
        <p:spPr bwMode="auto">
          <a:prstGeom prst="rect">
            <a:avLst/>
          </a:prstGeom>
          <a:noFill/>
        </p:spPr>
      </p:pic>
      <p:sp>
        <p:nvSpPr>
          <p:cNvPr id="4" name="3 Marcador de texto"/>
          <p:cNvSpPr>
            <a:spLocks noGrp="1"/>
          </p:cNvSpPr>
          <p:nvPr>
            <p:ph type="body" sz="half" idx="2"/>
          </p:nvPr>
        </p:nvSpPr>
        <p:spPr/>
        <p:txBody>
          <a:bodyPr/>
          <a:lstStyle/>
          <a:p>
            <a:r>
              <a:rPr lang="es-AR" sz="1800" dirty="0">
                <a:solidFill>
                  <a:srgbClr val="FFFF00"/>
                </a:solidFill>
              </a:rPr>
              <a:t>pequeño absceso parietal derecho con cápsula temprana y áreas de </a:t>
            </a:r>
            <a:r>
              <a:rPr lang="es-AR" sz="1800" dirty="0" err="1">
                <a:solidFill>
                  <a:srgbClr val="FFFF00"/>
                </a:solidFill>
              </a:rPr>
              <a:t>cerebritis</a:t>
            </a:r>
            <a:r>
              <a:rPr lang="es-AR" sz="1800" dirty="0">
                <a:solidFill>
                  <a:srgbClr val="FFFF00"/>
                </a:solidFill>
              </a:rPr>
              <a:t> </a:t>
            </a:r>
            <a:r>
              <a:rPr lang="es-AR" sz="1800" dirty="0" err="1">
                <a:solidFill>
                  <a:srgbClr val="FFFF00"/>
                </a:solidFill>
              </a:rPr>
              <a:t>bifrontal</a:t>
            </a:r>
            <a:r>
              <a:rPr lang="es-AR" sz="1800" dirty="0">
                <a:solidFill>
                  <a:srgbClr val="FFFF00"/>
                </a:solidFill>
              </a:rPr>
              <a:t> y en </a:t>
            </a:r>
            <a:r>
              <a:rPr lang="es-AR" sz="1800" dirty="0" err="1">
                <a:solidFill>
                  <a:srgbClr val="FFFF00"/>
                </a:solidFill>
              </a:rPr>
              <a:t>insula</a:t>
            </a:r>
            <a:r>
              <a:rPr lang="es-AR" sz="1800" dirty="0">
                <a:solidFill>
                  <a:srgbClr val="FFFF00"/>
                </a:solidFill>
              </a:rPr>
              <a:t> izquierda</a:t>
            </a:r>
            <a:r>
              <a:rPr lang="es-AR"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7410" name="Picture 2" descr="https://posterng.netkey.at/esr/viewing/index.php?module=viewimage&amp;task=&amp;mediafile_id=552507&amp;201402031409.gif"/>
          <p:cNvPicPr>
            <a:picLocks noGrp="1" noChangeAspect="1" noChangeArrowheads="1"/>
          </p:cNvPicPr>
          <p:nvPr>
            <p:ph type="pic" idx="1"/>
          </p:nvPr>
        </p:nvPicPr>
        <p:blipFill>
          <a:blip r:embed="rId2" cstate="print"/>
          <a:srcRect l="2029" r="2029"/>
          <a:stretch>
            <a:fillRect/>
          </a:stretch>
        </p:blipFill>
        <p:spPr bwMode="auto">
          <a:prstGeom prst="rect">
            <a:avLst/>
          </a:prstGeom>
          <a:noFill/>
        </p:spPr>
      </p:pic>
      <p:sp>
        <p:nvSpPr>
          <p:cNvPr id="4" name="3 Marcador de texto"/>
          <p:cNvSpPr>
            <a:spLocks noGrp="1"/>
          </p:cNvSpPr>
          <p:nvPr>
            <p:ph type="body" sz="half" idx="2"/>
          </p:nvPr>
        </p:nvSpPr>
        <p:spPr/>
        <p:txBody>
          <a:bodyPr>
            <a:noAutofit/>
          </a:bodyPr>
          <a:lstStyle/>
          <a:p>
            <a:r>
              <a:rPr lang="es-AR" sz="1800" dirty="0">
                <a:solidFill>
                  <a:srgbClr val="FFFF00"/>
                </a:solidFill>
              </a:rPr>
              <a:t>LOE parietal izquierda de similares características a los abscesos anteriormente mostrados, salvo por la ausencia de restricción en la difusión compatible con: metástasis de carcinoma de pulmón.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6106690"/>
          </a:xfrm>
        </p:spPr>
        <p:txBody>
          <a:bodyPr>
            <a:normAutofit fontScale="90000"/>
          </a:bodyPr>
          <a:lstStyle/>
          <a:p>
            <a:r>
              <a:rPr lang="es-AR" dirty="0" smtClean="0">
                <a:solidFill>
                  <a:srgbClr val="00B050"/>
                </a:solidFill>
              </a:rPr>
              <a:t>VENTRICULITIS</a:t>
            </a:r>
            <a:r>
              <a:rPr lang="es-AR" dirty="0" smtClean="0"/>
              <a:t/>
            </a:r>
            <a:br>
              <a:rPr lang="es-AR" dirty="0" smtClean="0"/>
            </a:br>
            <a:r>
              <a:rPr lang="es-AR" dirty="0" smtClean="0"/>
              <a:t/>
            </a:r>
            <a:br>
              <a:rPr lang="es-AR" dirty="0" smtClean="0"/>
            </a:br>
            <a:r>
              <a:rPr lang="es-AR" sz="2700" dirty="0" smtClean="0">
                <a:solidFill>
                  <a:srgbClr val="FFFF00"/>
                </a:solidFill>
              </a:rPr>
              <a:t>La </a:t>
            </a:r>
            <a:r>
              <a:rPr lang="es-AR" sz="2700" dirty="0">
                <a:solidFill>
                  <a:srgbClr val="FFFF00"/>
                </a:solidFill>
              </a:rPr>
              <a:t>ventriculitis es una infección </a:t>
            </a:r>
            <a:r>
              <a:rPr lang="es-AR" sz="2700" dirty="0" err="1">
                <a:solidFill>
                  <a:srgbClr val="FFFF00"/>
                </a:solidFill>
              </a:rPr>
              <a:t>ependimaria</a:t>
            </a:r>
            <a:r>
              <a:rPr lang="es-AR" sz="2700" dirty="0">
                <a:solidFill>
                  <a:srgbClr val="FFFF00"/>
                </a:solidFill>
              </a:rPr>
              <a:t> relacionada con meningitis, trauma, drenajes de derivación ventricular o ruptura de un absceso </a:t>
            </a:r>
            <a:r>
              <a:rPr lang="es-AR" sz="2700" dirty="0" err="1">
                <a:solidFill>
                  <a:srgbClr val="FFFF00"/>
                </a:solidFill>
              </a:rPr>
              <a:t>intraparenquimatoso</a:t>
            </a:r>
            <a:r>
              <a:rPr lang="es-AR" sz="2700" dirty="0">
                <a:solidFill>
                  <a:srgbClr val="FFFF00"/>
                </a:solidFill>
              </a:rPr>
              <a:t>. En este último caso puede ocurrir por abscesos satélites o "hijos" que drenan directamente al sistema </a:t>
            </a:r>
            <a:r>
              <a:rPr lang="es-AR" sz="2700" dirty="0" smtClean="0">
                <a:solidFill>
                  <a:srgbClr val="FFFF00"/>
                </a:solidFill>
              </a:rPr>
              <a:t>ventricular.</a:t>
            </a:r>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sz="2700" dirty="0" smtClean="0">
                <a:solidFill>
                  <a:srgbClr val="FFFF00"/>
                </a:solidFill>
              </a:rPr>
              <a:t>El </a:t>
            </a:r>
            <a:r>
              <a:rPr lang="es-AR" sz="2700" dirty="0">
                <a:solidFill>
                  <a:srgbClr val="FFFF00"/>
                </a:solidFill>
              </a:rPr>
              <a:t>diagnóstico diferencial se plantea con tumores que tienen extensión </a:t>
            </a:r>
            <a:r>
              <a:rPr lang="es-AR" sz="2700" dirty="0" err="1">
                <a:solidFill>
                  <a:srgbClr val="FFFF00"/>
                </a:solidFill>
              </a:rPr>
              <a:t>ependimaria</a:t>
            </a:r>
            <a:r>
              <a:rPr lang="es-AR" sz="2700" dirty="0">
                <a:solidFill>
                  <a:srgbClr val="FFFF00"/>
                </a:solidFill>
              </a:rPr>
              <a:t> tales como el  linfoma cerebral, </a:t>
            </a:r>
            <a:r>
              <a:rPr lang="es-AR" sz="2700" dirty="0" err="1">
                <a:solidFill>
                  <a:srgbClr val="FFFF00"/>
                </a:solidFill>
              </a:rPr>
              <a:t>glioblastoma</a:t>
            </a:r>
            <a:r>
              <a:rPr lang="es-AR" sz="2700" dirty="0">
                <a:solidFill>
                  <a:srgbClr val="FFFF00"/>
                </a:solidFill>
              </a:rPr>
              <a:t>  o </a:t>
            </a:r>
            <a:r>
              <a:rPr lang="es-AR" sz="2700" dirty="0" err="1">
                <a:solidFill>
                  <a:srgbClr val="FFFF00"/>
                </a:solidFill>
              </a:rPr>
              <a:t>ependimoma</a:t>
            </a:r>
            <a:r>
              <a:rPr lang="es-AR" sz="2700" dirty="0">
                <a:solidFill>
                  <a:srgbClr val="FFFF00"/>
                </a:solidFill>
              </a:rPr>
              <a:t>. La clínica infecciosa y el análisis del LCR ayudará a realizar un diagnóstico correcto</a:t>
            </a:r>
            <a:r>
              <a:rPr lang="es-AR" dirty="0">
                <a:solidFill>
                  <a:srgbClr val="FFFF00"/>
                </a:solidFill>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8434" name="Picture 2" descr="https://posterng.netkey.at/esr/viewing/index.php?module=viewimage&amp;task=&amp;mediafile_id=552515&amp;201402031757.gif"/>
          <p:cNvPicPr>
            <a:picLocks noGrp="1" noChangeAspect="1" noChangeArrowheads="1"/>
          </p:cNvPicPr>
          <p:nvPr>
            <p:ph type="pic" idx="1"/>
          </p:nvPr>
        </p:nvPicPr>
        <p:blipFill>
          <a:blip r:embed="rId2" cstate="print"/>
          <a:srcRect t="2725" b="-783"/>
          <a:stretch>
            <a:fillRect/>
          </a:stretch>
        </p:blipFill>
        <p:spPr bwMode="auto">
          <a:xfrm>
            <a:off x="2402958" y="332656"/>
            <a:ext cx="4338084" cy="4896544"/>
          </a:xfrm>
          <a:prstGeom prst="rect">
            <a:avLst/>
          </a:prstGeom>
          <a:noFill/>
        </p:spPr>
      </p:pic>
      <p:sp>
        <p:nvSpPr>
          <p:cNvPr id="4" name="3 Marcador de texto"/>
          <p:cNvSpPr>
            <a:spLocks noGrp="1"/>
          </p:cNvSpPr>
          <p:nvPr>
            <p:ph type="body" sz="half" idx="2"/>
          </p:nvPr>
        </p:nvSpPr>
        <p:spPr/>
        <p:txBody>
          <a:bodyPr>
            <a:noAutofit/>
          </a:bodyPr>
          <a:lstStyle/>
          <a:p>
            <a:r>
              <a:rPr lang="es-AR" sz="1800" dirty="0">
                <a:solidFill>
                  <a:srgbClr val="FFFF00"/>
                </a:solidFill>
              </a:rPr>
              <a:t> Secuencia T1SE con gadolinio donde se aprecia absceso occipital derecho con pequeños abscesos periféricos "hijos" (asteriscos).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9458" name="Picture 2" descr="https://posterng.netkey.at/esr/viewing/index.php?module=viewimage&amp;task=&amp;mediafile_id=552660&amp;201402031803.gif"/>
          <p:cNvPicPr>
            <a:picLocks noGrp="1" noChangeAspect="1" noChangeArrowheads="1"/>
          </p:cNvPicPr>
          <p:nvPr>
            <p:ph type="pic" idx="1"/>
          </p:nvPr>
        </p:nvPicPr>
        <p:blipFill>
          <a:blip r:embed="rId2" cstate="print"/>
          <a:srcRect l="-2534" r="-6974"/>
          <a:stretch>
            <a:fillRect/>
          </a:stretch>
        </p:blipFill>
        <p:spPr bwMode="auto">
          <a:xfrm>
            <a:off x="1007604" y="612775"/>
            <a:ext cx="7128792" cy="4114800"/>
          </a:xfrm>
          <a:prstGeom prst="rect">
            <a:avLst/>
          </a:prstGeom>
          <a:noFill/>
        </p:spPr>
      </p:pic>
      <p:sp>
        <p:nvSpPr>
          <p:cNvPr id="4" name="3 Marcador de texto"/>
          <p:cNvSpPr>
            <a:spLocks noGrp="1"/>
          </p:cNvSpPr>
          <p:nvPr>
            <p:ph type="body" sz="half" idx="2"/>
          </p:nvPr>
        </p:nvSpPr>
        <p:spPr/>
        <p:txBody>
          <a:bodyPr>
            <a:normAutofit/>
          </a:bodyPr>
          <a:lstStyle/>
          <a:p>
            <a:r>
              <a:rPr lang="es-AR" sz="2000" dirty="0">
                <a:solidFill>
                  <a:srgbClr val="FFFF00"/>
                </a:solidFill>
              </a:rPr>
              <a:t> Captación de </a:t>
            </a:r>
            <a:r>
              <a:rPr lang="es-AR" sz="2000" dirty="0" err="1">
                <a:solidFill>
                  <a:srgbClr val="FFFF00"/>
                </a:solidFill>
              </a:rPr>
              <a:t>civ</a:t>
            </a:r>
            <a:r>
              <a:rPr lang="es-AR" sz="2000" dirty="0">
                <a:solidFill>
                  <a:srgbClr val="FFFF00"/>
                </a:solidFill>
              </a:rPr>
              <a:t> a nivel del epéndimo del asta occipital posterior del VL derecho (flecha).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0482" name="Picture 2" descr="https://posterng.netkey.at/esr/viewing/index.php?module=viewimage&amp;task=&amp;mediafile_id=552527&amp;201402031811.gif"/>
          <p:cNvPicPr>
            <a:picLocks noGrp="1" noChangeAspect="1" noChangeArrowheads="1"/>
          </p:cNvPicPr>
          <p:nvPr>
            <p:ph type="pic" idx="1"/>
          </p:nvPr>
        </p:nvPicPr>
        <p:blipFill>
          <a:blip r:embed="rId2" cstate="print"/>
          <a:srcRect t="-569" b="-1821"/>
          <a:stretch>
            <a:fillRect/>
          </a:stretch>
        </p:blipFill>
        <p:spPr bwMode="auto">
          <a:xfrm>
            <a:off x="2327564" y="116632"/>
            <a:ext cx="4488872" cy="5184576"/>
          </a:xfrm>
          <a:prstGeom prst="rect">
            <a:avLst/>
          </a:prstGeom>
          <a:noFill/>
        </p:spPr>
      </p:pic>
      <p:sp>
        <p:nvSpPr>
          <p:cNvPr id="4" name="3 Marcador de texto"/>
          <p:cNvSpPr>
            <a:spLocks noGrp="1"/>
          </p:cNvSpPr>
          <p:nvPr>
            <p:ph type="body" sz="half" idx="2"/>
          </p:nvPr>
        </p:nvSpPr>
        <p:spPr/>
        <p:txBody>
          <a:bodyPr>
            <a:normAutofit/>
          </a:bodyPr>
          <a:lstStyle/>
          <a:p>
            <a:r>
              <a:rPr lang="es-AR" sz="1800" dirty="0">
                <a:solidFill>
                  <a:srgbClr val="FFFF00"/>
                </a:solidFill>
              </a:rPr>
              <a:t> Ventriculitis derecha, control tras una semana después del diagnóstico (mismo paciente </a:t>
            </a:r>
            <a:r>
              <a:rPr lang="es-AR" sz="1800" dirty="0" smtClean="0">
                <a:solidFill>
                  <a:srgbClr val="FFFF00"/>
                </a:solidFill>
              </a:rPr>
              <a:t>foto anterior)</a:t>
            </a:r>
            <a:r>
              <a:rPr lang="es-AR" sz="1800" dirty="0">
                <a:solidFill>
                  <a:srgbClr val="FFFF00"/>
                </a:solidFill>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1506" name="Picture 2" descr="https://posterng.netkey.at/esr/viewing/index.php?module=viewimage&amp;task=&amp;mediafile_id=552528&amp;201402031815.gif"/>
          <p:cNvPicPr>
            <a:picLocks noGrp="1" noChangeAspect="1" noChangeArrowheads="1"/>
          </p:cNvPicPr>
          <p:nvPr>
            <p:ph type="pic" idx="1"/>
          </p:nvPr>
        </p:nvPicPr>
        <p:blipFill>
          <a:blip r:embed="rId2" cstate="print"/>
          <a:srcRect l="-3934" r="-7507"/>
          <a:stretch>
            <a:fillRect/>
          </a:stretch>
        </p:blipFill>
        <p:spPr bwMode="auto">
          <a:xfrm>
            <a:off x="1187624" y="612775"/>
            <a:ext cx="6768752" cy="4114800"/>
          </a:xfrm>
          <a:prstGeom prst="rect">
            <a:avLst/>
          </a:prstGeom>
          <a:noFill/>
        </p:spPr>
      </p:pic>
      <p:sp>
        <p:nvSpPr>
          <p:cNvPr id="4" name="3 Marcador de texto"/>
          <p:cNvSpPr>
            <a:spLocks noGrp="1"/>
          </p:cNvSpPr>
          <p:nvPr>
            <p:ph type="body" sz="half" idx="2"/>
          </p:nvPr>
        </p:nvSpPr>
        <p:spPr/>
        <p:txBody>
          <a:bodyPr>
            <a:normAutofit/>
          </a:bodyPr>
          <a:lstStyle/>
          <a:p>
            <a:r>
              <a:rPr lang="es-AR" sz="2000" dirty="0">
                <a:solidFill>
                  <a:srgbClr val="FFFF00"/>
                </a:solidFill>
              </a:rPr>
              <a:t> Restricción característica del contenido purulento </a:t>
            </a:r>
            <a:r>
              <a:rPr lang="es-AR" sz="2000" dirty="0" err="1">
                <a:solidFill>
                  <a:srgbClr val="FFFF00"/>
                </a:solidFill>
              </a:rPr>
              <a:t>intraventricular</a:t>
            </a:r>
            <a:r>
              <a:rPr lang="es-AR" sz="2000" dirty="0">
                <a:solidFill>
                  <a:srgbClr val="FFFF00"/>
                </a:solidFill>
              </a:rPr>
              <a:t>. (mismo </a:t>
            </a:r>
            <a:r>
              <a:rPr lang="es-AR" sz="2000" dirty="0" smtClean="0">
                <a:solidFill>
                  <a:srgbClr val="FFFF00"/>
                </a:solidFill>
              </a:rPr>
              <a:t>paciente)</a:t>
            </a:r>
            <a:r>
              <a:rPr lang="es-AR" sz="2000" dirty="0">
                <a:solidFill>
                  <a:srgbClr val="FFFF00"/>
                </a:solidFill>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posición de imagen"/>
          <p:cNvSpPr>
            <a:spLocks noGrp="1"/>
          </p:cNvSpPr>
          <p:nvPr>
            <p:ph type="pic" idx="1"/>
          </p:nvPr>
        </p:nvSpPr>
        <p:spPr/>
      </p:sp>
      <p:sp>
        <p:nvSpPr>
          <p:cNvPr id="4" name="3 Marcador de texto"/>
          <p:cNvSpPr>
            <a:spLocks noGrp="1"/>
          </p:cNvSpPr>
          <p:nvPr>
            <p:ph type="body" sz="half" idx="2"/>
          </p:nvPr>
        </p:nvSpPr>
        <p:spPr/>
        <p:txBody>
          <a:bodyPr>
            <a:noAutofit/>
          </a:bodyPr>
          <a:lstStyle/>
          <a:p>
            <a:r>
              <a:rPr lang="es-AR" sz="2400" dirty="0">
                <a:solidFill>
                  <a:srgbClr val="FFFF00"/>
                </a:solidFill>
              </a:rPr>
              <a:t>ventriculitis derecha con marcada </a:t>
            </a:r>
            <a:r>
              <a:rPr lang="es-AR" sz="2400" dirty="0" err="1">
                <a:solidFill>
                  <a:srgbClr val="FFFF00"/>
                </a:solidFill>
              </a:rPr>
              <a:t>hiperseñal</a:t>
            </a:r>
            <a:r>
              <a:rPr lang="es-AR" sz="2400" dirty="0">
                <a:solidFill>
                  <a:srgbClr val="FFFF00"/>
                </a:solidFill>
              </a:rPr>
              <a:t> </a:t>
            </a:r>
            <a:r>
              <a:rPr lang="es-AR" sz="2400" dirty="0" err="1">
                <a:solidFill>
                  <a:srgbClr val="FFFF00"/>
                </a:solidFill>
              </a:rPr>
              <a:t>ependimaria</a:t>
            </a:r>
            <a:r>
              <a:rPr lang="es-AR" sz="2400" dirty="0">
                <a:solidFill>
                  <a:srgbClr val="FFFF00"/>
                </a:solidFill>
              </a:rPr>
              <a:t>. </a:t>
            </a:r>
          </a:p>
        </p:txBody>
      </p:sp>
      <p:pic>
        <p:nvPicPr>
          <p:cNvPr id="22530" name="Picture 2" descr="https://posterng.netkey.at/esr/viewing/index.php?module=viewimage&amp;task=&amp;mediafile_id=552529&amp;201402031816.gif"/>
          <p:cNvPicPr>
            <a:picLocks noChangeAspect="1" noChangeArrowheads="1"/>
          </p:cNvPicPr>
          <p:nvPr/>
        </p:nvPicPr>
        <p:blipFill>
          <a:blip r:embed="rId2" cstate="print"/>
          <a:srcRect/>
          <a:stretch>
            <a:fillRect/>
          </a:stretch>
        </p:blipFill>
        <p:spPr bwMode="auto">
          <a:xfrm>
            <a:off x="2118019" y="-43842"/>
            <a:ext cx="4902254" cy="530887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67544" y="692696"/>
            <a:ext cx="8229600" cy="5674642"/>
          </a:xfrm>
        </p:spPr>
        <p:txBody>
          <a:bodyPr>
            <a:normAutofit fontScale="90000"/>
          </a:bodyPr>
          <a:lstStyle/>
          <a:p>
            <a:r>
              <a:rPr lang="es-AR" dirty="0" smtClean="0">
                <a:solidFill>
                  <a:srgbClr val="00B050"/>
                </a:solidFill>
              </a:rPr>
              <a:t>EMPIEMA EXTRA-AXIAL</a:t>
            </a:r>
            <a:r>
              <a:rPr lang="es-AR" dirty="0" smtClean="0">
                <a:solidFill>
                  <a:srgbClr val="FFFF00"/>
                </a:solidFill>
              </a:rPr>
              <a:t/>
            </a:r>
            <a:br>
              <a:rPr lang="es-AR" dirty="0" smtClean="0">
                <a:solidFill>
                  <a:srgbClr val="FFFF00"/>
                </a:solidFill>
              </a:rPr>
            </a:br>
            <a:r>
              <a:rPr lang="es-AR" dirty="0" smtClean="0">
                <a:solidFill>
                  <a:srgbClr val="FFFF00"/>
                </a:solidFill>
              </a:rPr>
              <a:t/>
            </a:r>
            <a:br>
              <a:rPr lang="es-AR" dirty="0" smtClean="0">
                <a:solidFill>
                  <a:srgbClr val="FFFF00"/>
                </a:solidFill>
              </a:rPr>
            </a:br>
            <a:r>
              <a:rPr lang="es-AR" sz="3100" dirty="0" smtClean="0">
                <a:solidFill>
                  <a:srgbClr val="FFFF00"/>
                </a:solidFill>
              </a:rPr>
              <a:t>Colección </a:t>
            </a:r>
            <a:r>
              <a:rPr lang="es-AR" sz="3100" dirty="0">
                <a:solidFill>
                  <a:srgbClr val="FFFF00"/>
                </a:solidFill>
              </a:rPr>
              <a:t> purulenta en el espacio </a:t>
            </a:r>
            <a:r>
              <a:rPr lang="es-AR" sz="3100" dirty="0" err="1">
                <a:solidFill>
                  <a:srgbClr val="FFFF00"/>
                </a:solidFill>
              </a:rPr>
              <a:t>subdural</a:t>
            </a:r>
            <a:r>
              <a:rPr lang="es-AR" sz="3100" dirty="0">
                <a:solidFill>
                  <a:srgbClr val="FFFF00"/>
                </a:solidFill>
              </a:rPr>
              <a:t> (más frecuente) , epidural o en ambos (15%). Ocurren usualmente por extensión de infecciones por </a:t>
            </a:r>
            <a:r>
              <a:rPr lang="es-AR" sz="3100" dirty="0" smtClean="0">
                <a:solidFill>
                  <a:srgbClr val="FFFF00"/>
                </a:solidFill>
              </a:rPr>
              <a:t>contigüidad </a:t>
            </a:r>
            <a:r>
              <a:rPr lang="es-AR" sz="3100" dirty="0">
                <a:solidFill>
                  <a:srgbClr val="FFFF00"/>
                </a:solidFill>
              </a:rPr>
              <a:t>como sinusitis </a:t>
            </a:r>
            <a:r>
              <a:rPr lang="es-AR" sz="3100" dirty="0" smtClean="0">
                <a:solidFill>
                  <a:srgbClr val="FFFF00"/>
                </a:solidFill>
              </a:rPr>
              <a:t>complicadas, mastoiditis</a:t>
            </a:r>
            <a:r>
              <a:rPr lang="es-AR" sz="3100" dirty="0">
                <a:solidFill>
                  <a:srgbClr val="FFFF00"/>
                </a:solidFill>
              </a:rPr>
              <a:t> </a:t>
            </a:r>
            <a:r>
              <a:rPr lang="es-AR" sz="3100" dirty="0" smtClean="0">
                <a:solidFill>
                  <a:srgbClr val="FFFF00"/>
                </a:solidFill>
              </a:rPr>
              <a:t>o </a:t>
            </a:r>
            <a:r>
              <a:rPr lang="es-AR" sz="3100" dirty="0">
                <a:solidFill>
                  <a:srgbClr val="FFFF00"/>
                </a:solidFill>
              </a:rPr>
              <a:t>inoculación directa por trauma y/o cirugía. </a:t>
            </a:r>
            <a:r>
              <a:rPr lang="es-AR" sz="3100" dirty="0" smtClean="0">
                <a:solidFill>
                  <a:srgbClr val="FFFF00"/>
                </a:solidFill>
              </a:rPr>
              <a:t/>
            </a:r>
            <a:br>
              <a:rPr lang="es-AR" sz="3100" dirty="0" smtClean="0">
                <a:solidFill>
                  <a:srgbClr val="FFFF00"/>
                </a:solidFill>
              </a:rPr>
            </a:br>
            <a:r>
              <a:rPr lang="es-AR" sz="3100" dirty="0">
                <a:solidFill>
                  <a:srgbClr val="FFFF00"/>
                </a:solidFill>
              </a:rPr>
              <a:t/>
            </a:r>
            <a:br>
              <a:rPr lang="es-AR" sz="3100" dirty="0">
                <a:solidFill>
                  <a:srgbClr val="FFFF00"/>
                </a:solidFill>
              </a:rPr>
            </a:br>
            <a:r>
              <a:rPr lang="es-AR" sz="3100" dirty="0">
                <a:solidFill>
                  <a:srgbClr val="FFFF00"/>
                </a:solidFill>
              </a:rPr>
              <a:t>Dicha </a:t>
            </a:r>
            <a:r>
              <a:rPr lang="es-AR" sz="3100" dirty="0" smtClean="0">
                <a:solidFill>
                  <a:srgbClr val="FFFF00"/>
                </a:solidFill>
              </a:rPr>
              <a:t>colección </a:t>
            </a:r>
            <a:r>
              <a:rPr lang="es-AR" sz="3100" dirty="0">
                <a:solidFill>
                  <a:srgbClr val="FFFF00"/>
                </a:solidFill>
              </a:rPr>
              <a:t>muestra característicamente restricción a la difusión y realce </a:t>
            </a:r>
            <a:r>
              <a:rPr lang="es-AR" sz="3100" dirty="0" err="1" smtClean="0">
                <a:solidFill>
                  <a:srgbClr val="FFFF00"/>
                </a:solidFill>
              </a:rPr>
              <a:t>periferico</a:t>
            </a:r>
            <a:r>
              <a:rPr lang="es-AR" dirty="0" smtClean="0">
                <a:solidFill>
                  <a:srgbClr val="FFFF00"/>
                </a:solidFill>
              </a:rPr>
              <a:t>.</a:t>
            </a:r>
            <a:r>
              <a:rPr lang="es-AR" dirty="0">
                <a:solidFill>
                  <a:srgbClr val="FFFF00"/>
                </a:solidFill>
              </a:rPr>
              <a:t/>
            </a:r>
            <a:br>
              <a:rPr lang="es-AR" dirty="0">
                <a:solidFill>
                  <a:srgbClr val="FFFF00"/>
                </a:solidFill>
              </a:rPr>
            </a:br>
            <a:r>
              <a:rPr lang="es-AR" dirty="0">
                <a:solidFill>
                  <a:srgbClr val="FFFF00"/>
                </a:solidFill>
              </a:rPr>
              <a:t> </a:t>
            </a:r>
            <a:r>
              <a:rPr lang="es-AR" dirty="0"/>
              <a:t/>
            </a:r>
            <a:br>
              <a:rPr lang="es-AR" dirty="0"/>
            </a:br>
            <a:endParaRPr lang="es-A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endParaRPr lang="es-AR"/>
          </a:p>
        </p:txBody>
      </p:sp>
      <p:sp>
        <p:nvSpPr>
          <p:cNvPr id="5" name="4 Marcador de texto"/>
          <p:cNvSpPr>
            <a:spLocks noGrp="1"/>
          </p:cNvSpPr>
          <p:nvPr>
            <p:ph type="body" sz="half" idx="2"/>
          </p:nvPr>
        </p:nvSpPr>
        <p:spPr>
          <a:xfrm>
            <a:off x="539552" y="5157192"/>
            <a:ext cx="7992888" cy="1368152"/>
          </a:xfrm>
        </p:spPr>
        <p:txBody>
          <a:bodyPr>
            <a:noAutofit/>
          </a:bodyPr>
          <a:lstStyle/>
          <a:p>
            <a:r>
              <a:rPr lang="es-AR" sz="1800" dirty="0" smtClean="0">
                <a:solidFill>
                  <a:srgbClr val="FFFF00"/>
                </a:solidFill>
              </a:rPr>
              <a:t>Gráfico </a:t>
            </a:r>
            <a:r>
              <a:rPr lang="es-AR" sz="1800" dirty="0">
                <a:solidFill>
                  <a:srgbClr val="FFFF00"/>
                </a:solidFill>
              </a:rPr>
              <a:t>en el que se puede observar los espacios craneales. Epidural: entre el periostio y la duramadre. </a:t>
            </a:r>
            <a:r>
              <a:rPr lang="es-AR" sz="1800" dirty="0" err="1">
                <a:solidFill>
                  <a:srgbClr val="FFFF00"/>
                </a:solidFill>
              </a:rPr>
              <a:t>Subdural</a:t>
            </a:r>
            <a:r>
              <a:rPr lang="es-AR" sz="1800" dirty="0">
                <a:solidFill>
                  <a:srgbClr val="FFFF00"/>
                </a:solidFill>
              </a:rPr>
              <a:t>: entre la duramadre y la aracnoides. </a:t>
            </a:r>
            <a:r>
              <a:rPr lang="es-AR" sz="1800" dirty="0" err="1">
                <a:solidFill>
                  <a:srgbClr val="FFFF00"/>
                </a:solidFill>
              </a:rPr>
              <a:t>Subaracnoideo</a:t>
            </a:r>
            <a:r>
              <a:rPr lang="es-AR" sz="1800" dirty="0">
                <a:solidFill>
                  <a:srgbClr val="FFFF00"/>
                </a:solidFill>
              </a:rPr>
              <a:t>: entre la aracnoides y piamadre. Cerebral o </a:t>
            </a:r>
            <a:r>
              <a:rPr lang="es-AR" sz="1800" dirty="0" err="1">
                <a:solidFill>
                  <a:srgbClr val="FFFF00"/>
                </a:solidFill>
              </a:rPr>
              <a:t>intraparenquimatoso</a:t>
            </a:r>
            <a:r>
              <a:rPr lang="es-AR" sz="1800" dirty="0">
                <a:solidFill>
                  <a:srgbClr val="FFFF00"/>
                </a:solidFill>
              </a:rPr>
              <a:t>.</a:t>
            </a:r>
            <a:r>
              <a:rPr lang="es-AR" sz="1800" dirty="0" smtClean="0">
                <a:solidFill>
                  <a:srgbClr val="FFFF00"/>
                </a:solidFill>
              </a:rPr>
              <a:t/>
            </a:r>
            <a:br>
              <a:rPr lang="es-AR" sz="1800" dirty="0" smtClean="0">
                <a:solidFill>
                  <a:srgbClr val="FFFF00"/>
                </a:solidFill>
              </a:rPr>
            </a:br>
            <a:endParaRPr lang="es-AR" sz="1800" dirty="0">
              <a:solidFill>
                <a:srgbClr val="FFFF00"/>
              </a:solidFill>
            </a:endParaRPr>
          </a:p>
        </p:txBody>
      </p:sp>
      <p:pic>
        <p:nvPicPr>
          <p:cNvPr id="57346" name="Picture 2" descr="https://posterng.netkey.at/esr/viewing/index.php?module=viewimage&amp;task=&amp;mediafile_id=552259&amp;201402031858.gif"/>
          <p:cNvPicPr>
            <a:picLocks noGrp="1" noChangeAspect="1" noChangeArrowheads="1"/>
          </p:cNvPicPr>
          <p:nvPr>
            <p:ph type="pic" idx="1"/>
          </p:nvPr>
        </p:nvPicPr>
        <p:blipFill>
          <a:blip r:embed="rId2" cstate="print"/>
          <a:srcRect l="791" t="-538" r="773" b="-660"/>
          <a:stretch>
            <a:fillRect/>
          </a:stretch>
        </p:blipFill>
        <p:spPr bwMode="auto">
          <a:xfrm>
            <a:off x="2583603" y="188640"/>
            <a:ext cx="3976794" cy="482696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3554" name="Picture 2" descr="https://posterng.netkey.at/esr/viewing/index.php?module=viewimage&amp;task=&amp;mediafile_id=552584&amp;201402031821.gif"/>
          <p:cNvPicPr>
            <a:picLocks noGrp="1" noChangeAspect="1" noChangeArrowheads="1"/>
          </p:cNvPicPr>
          <p:nvPr>
            <p:ph type="pic" idx="1"/>
          </p:nvPr>
        </p:nvPicPr>
        <p:blipFill>
          <a:blip r:embed="rId2" cstate="print"/>
          <a:srcRect t="-1745" r="-1061" b="-3088"/>
          <a:stretch>
            <a:fillRect/>
          </a:stretch>
        </p:blipFill>
        <p:spPr bwMode="auto">
          <a:xfrm>
            <a:off x="2195736" y="116632"/>
            <a:ext cx="4752528" cy="5184576"/>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 </a:t>
            </a:r>
            <a:r>
              <a:rPr lang="es-AR" sz="2000" dirty="0" err="1">
                <a:solidFill>
                  <a:srgbClr val="FFFF00"/>
                </a:solidFill>
              </a:rPr>
              <a:t>Mucocele</a:t>
            </a:r>
            <a:r>
              <a:rPr lang="es-AR" sz="2000" dirty="0">
                <a:solidFill>
                  <a:srgbClr val="FFFF00"/>
                </a:solidFill>
              </a:rPr>
              <a:t> frontal bilateral complicado con pequeño empiema epidural frontal derecho (flecha).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4578" name="Picture 2" descr="https://posterng.netkey.at/esr/viewing/index.php?module=viewimage&amp;task=&amp;mediafile_id=552585&amp;201402031848.gif"/>
          <p:cNvPicPr>
            <a:picLocks noGrp="1" noChangeAspect="1" noChangeArrowheads="1"/>
          </p:cNvPicPr>
          <p:nvPr>
            <p:ph type="pic" idx="1"/>
          </p:nvPr>
        </p:nvPicPr>
        <p:blipFill>
          <a:blip r:embed="rId2" cstate="print"/>
          <a:srcRect l="647" r="9561"/>
          <a:stretch>
            <a:fillRect/>
          </a:stretch>
        </p:blipFill>
        <p:spPr bwMode="auto">
          <a:xfrm>
            <a:off x="1526468" y="612775"/>
            <a:ext cx="6091064" cy="4114800"/>
          </a:xfrm>
          <a:prstGeom prst="rect">
            <a:avLst/>
          </a:prstGeom>
          <a:noFill/>
        </p:spPr>
      </p:pic>
      <p:sp>
        <p:nvSpPr>
          <p:cNvPr id="4" name="3 Marcador de texto"/>
          <p:cNvSpPr>
            <a:spLocks noGrp="1"/>
          </p:cNvSpPr>
          <p:nvPr>
            <p:ph type="body" sz="half" idx="2"/>
          </p:nvPr>
        </p:nvSpPr>
        <p:spPr/>
        <p:txBody>
          <a:bodyPr>
            <a:noAutofit/>
          </a:bodyPr>
          <a:lstStyle/>
          <a:p>
            <a:r>
              <a:rPr lang="es-AR" sz="1800" dirty="0">
                <a:solidFill>
                  <a:srgbClr val="FFFF00"/>
                </a:solidFill>
              </a:rPr>
              <a:t>Ocupación de celdillas mastoideas y del oído medio derecho con erosión de las celdillas y dehiscencia cortical (flechas) compatible con </a:t>
            </a:r>
            <a:r>
              <a:rPr lang="es-AR" sz="1800" dirty="0" err="1">
                <a:solidFill>
                  <a:srgbClr val="FFFF00"/>
                </a:solidFill>
              </a:rPr>
              <a:t>Otomastoiditis</a:t>
            </a:r>
            <a:r>
              <a:rPr lang="es-AR" sz="1800" dirty="0">
                <a:solidFill>
                  <a:srgbClr val="FFFF00"/>
                </a:solidFill>
              </a:rPr>
              <a:t> coalescente en </a:t>
            </a:r>
            <a:r>
              <a:rPr lang="es-AR" sz="1800" dirty="0" smtClean="0">
                <a:solidFill>
                  <a:srgbClr val="FFFF00"/>
                </a:solidFill>
              </a:rPr>
              <a:t>reconstrucción </a:t>
            </a:r>
            <a:r>
              <a:rPr lang="es-AR" sz="1800" dirty="0">
                <a:solidFill>
                  <a:srgbClr val="FFFF00"/>
                </a:solidFill>
              </a:rPr>
              <a:t>coronal.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5602" name="Picture 2" descr="https://posterng.netkey.at/esr/viewing/index.php?module=viewimage&amp;task=&amp;mediafile_id=552580&amp;201402062210.gif"/>
          <p:cNvPicPr>
            <a:picLocks noGrp="1" noChangeAspect="1" noChangeArrowheads="1"/>
          </p:cNvPicPr>
          <p:nvPr>
            <p:ph type="pic" idx="1"/>
          </p:nvPr>
        </p:nvPicPr>
        <p:blipFill>
          <a:blip r:embed="rId2" cstate="print"/>
          <a:srcRect t="-1914" b="3388"/>
          <a:stretch>
            <a:fillRect/>
          </a:stretch>
        </p:blipFill>
        <p:spPr bwMode="auto">
          <a:xfrm>
            <a:off x="1900052" y="-27384"/>
            <a:ext cx="5343896" cy="5112568"/>
          </a:xfrm>
          <a:prstGeom prst="rect">
            <a:avLst/>
          </a:prstGeom>
          <a:noFill/>
        </p:spPr>
      </p:pic>
      <p:sp>
        <p:nvSpPr>
          <p:cNvPr id="4" name="3 Marcador de texto"/>
          <p:cNvSpPr>
            <a:spLocks noGrp="1"/>
          </p:cNvSpPr>
          <p:nvPr>
            <p:ph type="body" sz="half" idx="2"/>
          </p:nvPr>
        </p:nvSpPr>
        <p:spPr/>
        <p:txBody>
          <a:bodyPr>
            <a:noAutofit/>
          </a:bodyPr>
          <a:lstStyle/>
          <a:p>
            <a:r>
              <a:rPr lang="es-AR" sz="2800" dirty="0">
                <a:solidFill>
                  <a:srgbClr val="FFFF00"/>
                </a:solidFill>
              </a:rPr>
              <a:t>Empiema </a:t>
            </a:r>
            <a:r>
              <a:rPr lang="es-AR" sz="2800" dirty="0" err="1">
                <a:solidFill>
                  <a:srgbClr val="FFFF00"/>
                </a:solidFill>
              </a:rPr>
              <a:t>subdural</a:t>
            </a:r>
            <a:r>
              <a:rPr lang="es-AR" sz="2800" dirty="0">
                <a:solidFill>
                  <a:srgbClr val="FFFF00"/>
                </a:solidFill>
              </a:rPr>
              <a:t> </a:t>
            </a:r>
            <a:r>
              <a:rPr lang="es-AR" sz="2800" dirty="0" err="1">
                <a:solidFill>
                  <a:srgbClr val="FFFF00"/>
                </a:solidFill>
              </a:rPr>
              <a:t>parafalcino</a:t>
            </a:r>
            <a:r>
              <a:rPr lang="es-AR" sz="2800" dirty="0">
                <a:solidFill>
                  <a:srgbClr val="FFFF00"/>
                </a:solidFill>
              </a:rPr>
              <a:t> y </a:t>
            </a:r>
            <a:r>
              <a:rPr lang="es-AR" sz="2800" dirty="0" err="1">
                <a:solidFill>
                  <a:srgbClr val="FFFF00"/>
                </a:solidFill>
              </a:rPr>
              <a:t>hemitentorial</a:t>
            </a:r>
            <a:r>
              <a:rPr lang="es-AR" sz="2800" dirty="0">
                <a:solidFill>
                  <a:srgbClr val="FFFF00"/>
                </a:solidFill>
              </a:rPr>
              <a:t> derecho.</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6106690"/>
          </a:xfrm>
        </p:spPr>
        <p:txBody>
          <a:bodyPr/>
          <a:lstStyle/>
          <a:p>
            <a:r>
              <a:rPr lang="es-AR" dirty="0" smtClean="0">
                <a:solidFill>
                  <a:srgbClr val="00B050"/>
                </a:solidFill>
              </a:rPr>
              <a:t>MENINGITIS BACTERIANA</a:t>
            </a:r>
            <a:r>
              <a:rPr lang="es-AR" dirty="0" smtClean="0">
                <a:solidFill>
                  <a:srgbClr val="FFFF00"/>
                </a:solidFill>
              </a:rPr>
              <a:t/>
            </a:r>
            <a:br>
              <a:rPr lang="es-AR" dirty="0" smtClean="0">
                <a:solidFill>
                  <a:srgbClr val="FFFF00"/>
                </a:solidFill>
              </a:rPr>
            </a:br>
            <a:r>
              <a:rPr lang="es-AR" dirty="0">
                <a:solidFill>
                  <a:srgbClr val="FFFF00"/>
                </a:solidFill>
              </a:rPr>
              <a:t/>
            </a:r>
            <a:br>
              <a:rPr lang="es-AR" dirty="0">
                <a:solidFill>
                  <a:srgbClr val="FFFF00"/>
                </a:solidFill>
              </a:rPr>
            </a:br>
            <a:r>
              <a:rPr lang="es-AR" dirty="0" smtClean="0"/>
              <a:t/>
            </a:r>
            <a:br>
              <a:rPr lang="es-AR" dirty="0" smtClean="0"/>
            </a:br>
            <a:r>
              <a:rPr lang="es-AR" dirty="0">
                <a:solidFill>
                  <a:srgbClr val="FFFF00"/>
                </a:solidFill>
              </a:rPr>
              <a:t>Infección aguda de las leptominges y/o  paquimeninges  y del </a:t>
            </a:r>
            <a:r>
              <a:rPr lang="es-AR" dirty="0" smtClean="0">
                <a:solidFill>
                  <a:srgbClr val="FFFF00"/>
                </a:solidFill>
              </a:rPr>
              <a:t>LCR</a:t>
            </a:r>
            <a:r>
              <a:rPr lang="es-AR" dirty="0">
                <a:solidFill>
                  <a:srgbClr val="FFFF00"/>
                </a:solidFill>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6626" name="Picture 2" descr="https://posterng.netkey.at/esr/viewing/index.php?module=viewimage&amp;task=&amp;mediafile_id=552878&amp;201402032228.gif"/>
          <p:cNvPicPr>
            <a:picLocks noGrp="1" noChangeAspect="1" noChangeArrowheads="1"/>
          </p:cNvPicPr>
          <p:nvPr>
            <p:ph type="pic" idx="1"/>
          </p:nvPr>
        </p:nvPicPr>
        <p:blipFill>
          <a:blip r:embed="rId2" cstate="print"/>
          <a:srcRect l="1729" r="-460"/>
          <a:stretch>
            <a:fillRect/>
          </a:stretch>
        </p:blipFill>
        <p:spPr bwMode="auto">
          <a:xfrm>
            <a:off x="23995" y="759222"/>
            <a:ext cx="9096010" cy="3821906"/>
          </a:xfrm>
          <a:prstGeom prst="rect">
            <a:avLst/>
          </a:prstGeom>
          <a:noFill/>
        </p:spPr>
      </p:pic>
      <p:sp>
        <p:nvSpPr>
          <p:cNvPr id="4" name="3 Marcador de texto"/>
          <p:cNvSpPr>
            <a:spLocks noGrp="1"/>
          </p:cNvSpPr>
          <p:nvPr>
            <p:ph type="body" sz="half" idx="2"/>
          </p:nvPr>
        </p:nvSpPr>
        <p:spPr>
          <a:xfrm>
            <a:off x="467544" y="5367338"/>
            <a:ext cx="8352928" cy="1302022"/>
          </a:xfrm>
        </p:spPr>
        <p:txBody>
          <a:bodyPr>
            <a:normAutofit fontScale="62500" lnSpcReduction="20000"/>
          </a:bodyPr>
          <a:lstStyle/>
          <a:p>
            <a:r>
              <a:rPr lang="es-AR" dirty="0"/>
              <a:t> </a:t>
            </a:r>
            <a:r>
              <a:rPr lang="es-AR" sz="3800" dirty="0">
                <a:solidFill>
                  <a:srgbClr val="FFFF00"/>
                </a:solidFill>
              </a:rPr>
              <a:t>Meningitis bacteriana confirmada; se observa </a:t>
            </a:r>
            <a:r>
              <a:rPr lang="es-AR" sz="3800" dirty="0" err="1">
                <a:solidFill>
                  <a:srgbClr val="FFFF00"/>
                </a:solidFill>
              </a:rPr>
              <a:t>hiperseñal</a:t>
            </a:r>
            <a:r>
              <a:rPr lang="es-AR" sz="3800" dirty="0">
                <a:solidFill>
                  <a:srgbClr val="FFFF00"/>
                </a:solidFill>
              </a:rPr>
              <a:t> difusa en los surcos en la secuencia FLAIR, tras la administración de </a:t>
            </a:r>
            <a:r>
              <a:rPr lang="es-AR" sz="3800" dirty="0" err="1">
                <a:solidFill>
                  <a:srgbClr val="FFFF00"/>
                </a:solidFill>
              </a:rPr>
              <a:t>civ</a:t>
            </a:r>
            <a:r>
              <a:rPr lang="es-AR" sz="3800" dirty="0">
                <a:solidFill>
                  <a:srgbClr val="FFFF00"/>
                </a:solidFill>
              </a:rPr>
              <a:t> se observa captación </a:t>
            </a:r>
            <a:r>
              <a:rPr lang="es-AR" sz="3800" dirty="0" err="1">
                <a:solidFill>
                  <a:srgbClr val="FFFF00"/>
                </a:solidFill>
              </a:rPr>
              <a:t>leptomeníngea</a:t>
            </a:r>
            <a:r>
              <a:rPr lang="es-AR" sz="3800" dirty="0">
                <a:solidFill>
                  <a:srgbClr val="FFFF00"/>
                </a:solidFill>
              </a:rPr>
              <a:t> difusa y </a:t>
            </a:r>
            <a:r>
              <a:rPr lang="es-AR" sz="3800" dirty="0" err="1">
                <a:solidFill>
                  <a:srgbClr val="FFFF00"/>
                </a:solidFill>
              </a:rPr>
              <a:t>paquimeníngea</a:t>
            </a:r>
            <a:r>
              <a:rPr lang="es-AR" sz="3800" dirty="0">
                <a:solidFill>
                  <a:srgbClr val="FFFF00"/>
                </a:solidFill>
              </a:rPr>
              <a:t> en la convexidad derecha.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7650" name="Picture 2" descr="https://posterng.netkey.at/esr/viewing/index.php?module=viewimage&amp;task=&amp;mediafile_id=552883&amp;201402031935.gif"/>
          <p:cNvPicPr>
            <a:picLocks noGrp="1" noChangeAspect="1" noChangeArrowheads="1"/>
          </p:cNvPicPr>
          <p:nvPr>
            <p:ph type="pic" idx="1"/>
          </p:nvPr>
        </p:nvPicPr>
        <p:blipFill>
          <a:blip r:embed="rId2" cstate="print"/>
          <a:srcRect t="589" b="589"/>
          <a:stretch>
            <a:fillRect/>
          </a:stretch>
        </p:blipFill>
        <p:spPr bwMode="auto">
          <a:prstGeom prst="rect">
            <a:avLst/>
          </a:prstGeom>
          <a:noFill/>
        </p:spPr>
      </p:pic>
      <p:sp>
        <p:nvSpPr>
          <p:cNvPr id="4" name="3 Marcador de texto"/>
          <p:cNvSpPr>
            <a:spLocks noGrp="1"/>
          </p:cNvSpPr>
          <p:nvPr>
            <p:ph type="body" sz="half" idx="2"/>
          </p:nvPr>
        </p:nvSpPr>
        <p:spPr>
          <a:xfrm>
            <a:off x="179512" y="5367338"/>
            <a:ext cx="8640960" cy="1230014"/>
          </a:xfrm>
        </p:spPr>
        <p:txBody>
          <a:bodyPr>
            <a:normAutofit/>
          </a:bodyPr>
          <a:lstStyle/>
          <a:p>
            <a:r>
              <a:rPr lang="es-AR" sz="1800" dirty="0">
                <a:solidFill>
                  <a:srgbClr val="FFFF00"/>
                </a:solidFill>
              </a:rPr>
              <a:t>Meningitis con captación en la convexidad derecha y captación </a:t>
            </a:r>
            <a:r>
              <a:rPr lang="es-AR" sz="1800" dirty="0" err="1">
                <a:solidFill>
                  <a:srgbClr val="FFFF00"/>
                </a:solidFill>
              </a:rPr>
              <a:t>leptomeníngea</a:t>
            </a:r>
            <a:r>
              <a:rPr lang="es-AR" sz="1800" dirty="0">
                <a:solidFill>
                  <a:srgbClr val="FFFF00"/>
                </a:solidFill>
              </a:rPr>
              <a:t> más llamativa en lóbulos occipitales. Asocia área de </a:t>
            </a:r>
            <a:r>
              <a:rPr lang="es-AR" sz="1800" dirty="0" err="1">
                <a:solidFill>
                  <a:srgbClr val="FFFF00"/>
                </a:solidFill>
              </a:rPr>
              <a:t>cerebritis</a:t>
            </a:r>
            <a:r>
              <a:rPr lang="es-AR" sz="1800" dirty="0">
                <a:solidFill>
                  <a:srgbClr val="FFFF00"/>
                </a:solidFill>
              </a:rPr>
              <a:t> occipital derecha que muestra restricción a la difusión.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8674" name="Picture 2" descr="https://posterng.netkey.at/esr/viewing/index.php?module=viewimage&amp;task=&amp;mediafile_id=552697&amp;201402031939.gif"/>
          <p:cNvPicPr>
            <a:picLocks noGrp="1" noChangeAspect="1" noChangeArrowheads="1"/>
          </p:cNvPicPr>
          <p:nvPr>
            <p:ph type="pic" idx="1"/>
          </p:nvPr>
        </p:nvPicPr>
        <p:blipFill>
          <a:blip r:embed="rId2" cstate="print"/>
          <a:srcRect t="2405" r="772" b="22"/>
          <a:stretch>
            <a:fillRect/>
          </a:stretch>
        </p:blipFill>
        <p:spPr bwMode="auto">
          <a:xfrm>
            <a:off x="2234279" y="116632"/>
            <a:ext cx="4675442" cy="5256584"/>
          </a:xfrm>
          <a:prstGeom prst="rect">
            <a:avLst/>
          </a:prstGeom>
          <a:noFill/>
        </p:spPr>
      </p:pic>
      <p:sp>
        <p:nvSpPr>
          <p:cNvPr id="4" name="3 Marcador de texto"/>
          <p:cNvSpPr>
            <a:spLocks noGrp="1"/>
          </p:cNvSpPr>
          <p:nvPr>
            <p:ph type="body" sz="half" idx="2"/>
          </p:nvPr>
        </p:nvSpPr>
        <p:spPr/>
        <p:txBody>
          <a:bodyPr>
            <a:noAutofit/>
          </a:bodyPr>
          <a:lstStyle/>
          <a:p>
            <a:r>
              <a:rPr lang="es-AR" sz="1800" dirty="0" err="1">
                <a:solidFill>
                  <a:srgbClr val="FFFF00"/>
                </a:solidFill>
              </a:rPr>
              <a:t>Carcinomatosis</a:t>
            </a:r>
            <a:r>
              <a:rPr lang="es-AR" sz="1800" dirty="0">
                <a:solidFill>
                  <a:srgbClr val="FFFF00"/>
                </a:solidFill>
              </a:rPr>
              <a:t> meníngea confirmada, con hallazgos radiológicos muy similares a la meningitis </a:t>
            </a:r>
            <a:r>
              <a:rPr lang="es-AR" sz="1800" dirty="0" smtClean="0">
                <a:solidFill>
                  <a:srgbClr val="FFFF00"/>
                </a:solidFill>
              </a:rPr>
              <a:t>infecciosa.</a:t>
            </a:r>
            <a:r>
              <a:rPr lang="es-AR" sz="1800" dirty="0">
                <a:solidFill>
                  <a:srgbClr val="FFFF00"/>
                </a:solidFill>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6322714"/>
          </a:xfrm>
        </p:spPr>
        <p:txBody>
          <a:bodyPr>
            <a:normAutofit/>
          </a:bodyPr>
          <a:lstStyle/>
          <a:p>
            <a:r>
              <a:rPr lang="es-AR" sz="4000" dirty="0" smtClean="0">
                <a:solidFill>
                  <a:srgbClr val="00B050"/>
                </a:solidFill>
              </a:rPr>
              <a:t>ROMBOENCEFALITIS</a:t>
            </a:r>
            <a:r>
              <a:rPr lang="es-AR" sz="3200" dirty="0">
                <a:solidFill>
                  <a:srgbClr val="00B050"/>
                </a:solidFill>
              </a:rPr>
              <a:t/>
            </a:r>
            <a:br>
              <a:rPr lang="es-AR" sz="3200" dirty="0">
                <a:solidFill>
                  <a:srgbClr val="00B050"/>
                </a:solidFill>
              </a:rPr>
            </a:br>
            <a:r>
              <a:rPr lang="es-AR" sz="3200" dirty="0" smtClean="0">
                <a:solidFill>
                  <a:srgbClr val="FFFF00"/>
                </a:solidFill>
              </a:rPr>
              <a:t/>
            </a:r>
            <a:br>
              <a:rPr lang="es-AR" sz="3200" dirty="0" smtClean="0">
                <a:solidFill>
                  <a:srgbClr val="FFFF00"/>
                </a:solidFill>
              </a:rPr>
            </a:br>
            <a:r>
              <a:rPr lang="es-AR" sz="2800" dirty="0" smtClean="0">
                <a:solidFill>
                  <a:srgbClr val="FFFF00"/>
                </a:solidFill>
              </a:rPr>
              <a:t>El </a:t>
            </a:r>
            <a:r>
              <a:rPr lang="es-AR" sz="2800" dirty="0">
                <a:solidFill>
                  <a:srgbClr val="FFFF00"/>
                </a:solidFill>
              </a:rPr>
              <a:t>término romboencefalitis fue introducido para expresar un cuadro inflamatorio del rombencéfalo de etiología no precisa que se presenta en niños y adolescentes. A este síndrome se le supone una patogenia inmunológica y viral, siendo la evolución benigna en la gran mayoría de los casos. Sin embargo, la romboencefalitis se presenta en adultos con un pronóstico grave causada por  </a:t>
            </a:r>
            <a:r>
              <a:rPr lang="es-AR" sz="2800" i="1" dirty="0">
                <a:solidFill>
                  <a:srgbClr val="FFFF00"/>
                </a:solidFill>
              </a:rPr>
              <a:t>Listeria monocytogenes</a:t>
            </a:r>
            <a:r>
              <a:rPr lang="es-AR" sz="3200" i="1" dirty="0">
                <a:solidFill>
                  <a:srgbClr val="FFFF00"/>
                </a:solidFill>
              </a:rPr>
              <a:t>.</a:t>
            </a:r>
            <a:r>
              <a:rPr lang="es-AR" sz="3200" dirty="0">
                <a:solidFill>
                  <a:srgbClr val="FFFF00"/>
                </a:solidFill>
              </a:rPr>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9698" name="Picture 2" descr="https://posterng.netkey.at/esr/viewing/index.php?module=viewimage&amp;task=&amp;mediafile_id=552651&amp;201402031959.gif"/>
          <p:cNvPicPr>
            <a:picLocks noGrp="1" noChangeAspect="1" noChangeArrowheads="1"/>
          </p:cNvPicPr>
          <p:nvPr>
            <p:ph type="pic" idx="1"/>
          </p:nvPr>
        </p:nvPicPr>
        <p:blipFill>
          <a:blip r:embed="rId2" cstate="print"/>
          <a:srcRect l="250" r="240"/>
          <a:stretch>
            <a:fillRect/>
          </a:stretch>
        </p:blipFill>
        <p:spPr bwMode="auto">
          <a:xfrm>
            <a:off x="0" y="817262"/>
            <a:ext cx="9144000" cy="3705826"/>
          </a:xfrm>
          <a:prstGeom prst="rect">
            <a:avLst/>
          </a:prstGeom>
          <a:noFill/>
        </p:spPr>
      </p:pic>
      <p:sp>
        <p:nvSpPr>
          <p:cNvPr id="4" name="3 Marcador de texto"/>
          <p:cNvSpPr>
            <a:spLocks noGrp="1"/>
          </p:cNvSpPr>
          <p:nvPr>
            <p:ph type="body" sz="half" idx="2"/>
          </p:nvPr>
        </p:nvSpPr>
        <p:spPr>
          <a:xfrm>
            <a:off x="1835696" y="5373216"/>
            <a:ext cx="5486400" cy="804862"/>
          </a:xfrm>
        </p:spPr>
        <p:txBody>
          <a:bodyPr>
            <a:noAutofit/>
          </a:bodyPr>
          <a:lstStyle/>
          <a:p>
            <a:r>
              <a:rPr lang="es-AR" sz="2000" dirty="0">
                <a:solidFill>
                  <a:srgbClr val="FFFF00"/>
                </a:solidFill>
              </a:rPr>
              <a:t>Marcada </a:t>
            </a:r>
            <a:r>
              <a:rPr lang="es-AR" sz="2000" dirty="0" err="1">
                <a:solidFill>
                  <a:srgbClr val="FFFF00"/>
                </a:solidFill>
              </a:rPr>
              <a:t>hipersenal</a:t>
            </a:r>
            <a:r>
              <a:rPr lang="es-AR" sz="2000" dirty="0">
                <a:solidFill>
                  <a:srgbClr val="FFFF00"/>
                </a:solidFill>
              </a:rPr>
              <a:t> limitada a la fosa posterior; </a:t>
            </a:r>
            <a:r>
              <a:rPr lang="es-AR" sz="2000" dirty="0" err="1">
                <a:solidFill>
                  <a:srgbClr val="FFFF00"/>
                </a:solidFill>
              </a:rPr>
              <a:t>troncoencefálo</a:t>
            </a:r>
            <a:r>
              <a:rPr lang="es-AR" sz="2000" dirty="0">
                <a:solidFill>
                  <a:srgbClr val="FFFF00"/>
                </a:solidFill>
              </a:rPr>
              <a:t> y sustancia blanca </a:t>
            </a:r>
            <a:r>
              <a:rPr lang="es-AR" sz="2000" dirty="0" err="1">
                <a:solidFill>
                  <a:srgbClr val="FFFF00"/>
                </a:solidFill>
              </a:rPr>
              <a:t>cerebelosa</a:t>
            </a:r>
            <a:r>
              <a:rPr lang="es-AR" sz="2000" dirty="0">
                <a:solidFill>
                  <a:srgbClr val="FFFF00"/>
                </a:solidFill>
              </a:rPr>
              <a:t>, compatible con Romboencefalitis confirmada.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6394722"/>
          </a:xfrm>
        </p:spPr>
        <p:txBody>
          <a:bodyPr>
            <a:normAutofit fontScale="90000"/>
          </a:bodyPr>
          <a:lstStyle/>
          <a:p>
            <a:r>
              <a:rPr lang="es-AR" dirty="0" smtClean="0">
                <a:solidFill>
                  <a:srgbClr val="00B050"/>
                </a:solidFill>
              </a:rPr>
              <a:t>INFECCIONES POR MICOBACTERIAS</a:t>
            </a:r>
            <a:br>
              <a:rPr lang="es-AR" dirty="0" smtClean="0">
                <a:solidFill>
                  <a:srgbClr val="00B050"/>
                </a:solidFill>
              </a:rPr>
            </a:br>
            <a:r>
              <a:rPr lang="es-AR" dirty="0" smtClean="0"/>
              <a:t/>
            </a:r>
            <a:br>
              <a:rPr lang="es-AR" dirty="0" smtClean="0"/>
            </a:br>
            <a:r>
              <a:rPr lang="es-AR" sz="2200" dirty="0">
                <a:solidFill>
                  <a:srgbClr val="FFFF00"/>
                </a:solidFill>
              </a:rPr>
              <a:t>La infección cerebral focal por </a:t>
            </a:r>
            <a:r>
              <a:rPr lang="es-AR" sz="2200" dirty="0" err="1">
                <a:solidFill>
                  <a:srgbClr val="FFFF00"/>
                </a:solidFill>
              </a:rPr>
              <a:t>micobacterias</a:t>
            </a:r>
            <a:r>
              <a:rPr lang="es-AR" sz="2200" dirty="0">
                <a:solidFill>
                  <a:srgbClr val="FFFF00"/>
                </a:solidFill>
              </a:rPr>
              <a:t> se presenta de dos formas: </a:t>
            </a:r>
            <a:br>
              <a:rPr lang="es-AR" sz="2200" dirty="0">
                <a:solidFill>
                  <a:srgbClr val="FFFF00"/>
                </a:solidFill>
              </a:rPr>
            </a:br>
            <a:r>
              <a:rPr lang="es-AR" sz="2200" dirty="0">
                <a:solidFill>
                  <a:srgbClr val="FFFF00"/>
                </a:solidFill>
              </a:rPr>
              <a:t>- </a:t>
            </a:r>
            <a:r>
              <a:rPr lang="es-AR" sz="2200" b="1" i="1" dirty="0" err="1">
                <a:solidFill>
                  <a:srgbClr val="FFFF00"/>
                </a:solidFill>
              </a:rPr>
              <a:t>Tuberculomas</a:t>
            </a:r>
            <a:r>
              <a:rPr lang="es-AR" sz="2200" b="1" i="1" dirty="0">
                <a:solidFill>
                  <a:srgbClr val="FFFF00"/>
                </a:solidFill>
              </a:rPr>
              <a:t>:</a:t>
            </a:r>
            <a:r>
              <a:rPr lang="es-AR" sz="2200" dirty="0">
                <a:solidFill>
                  <a:srgbClr val="FFFF00"/>
                </a:solidFill>
              </a:rPr>
              <a:t> son </a:t>
            </a:r>
            <a:r>
              <a:rPr lang="es-AR" sz="2200" dirty="0" err="1">
                <a:solidFill>
                  <a:srgbClr val="FFFF00"/>
                </a:solidFill>
              </a:rPr>
              <a:t>granulomas</a:t>
            </a:r>
            <a:r>
              <a:rPr lang="es-AR" sz="2200" dirty="0">
                <a:solidFill>
                  <a:srgbClr val="FFFF00"/>
                </a:solidFill>
              </a:rPr>
              <a:t> con necrosis caseosa central usualmente múltiples (50%)  como resultados de siembras vía </a:t>
            </a:r>
            <a:r>
              <a:rPr lang="es-AR" sz="2200" dirty="0" err="1">
                <a:solidFill>
                  <a:srgbClr val="FFFF00"/>
                </a:solidFill>
              </a:rPr>
              <a:t>hematógena</a:t>
            </a:r>
            <a:r>
              <a:rPr lang="es-AR" sz="2200" dirty="0">
                <a:solidFill>
                  <a:srgbClr val="FFFF00"/>
                </a:solidFill>
              </a:rPr>
              <a:t> que provienen de infecciones pulmonares activas. La mayoría de las lesiones en los adultos son </a:t>
            </a:r>
            <a:r>
              <a:rPr lang="es-AR" sz="2200" dirty="0" err="1">
                <a:solidFill>
                  <a:srgbClr val="FFFF00"/>
                </a:solidFill>
              </a:rPr>
              <a:t>supratentoriales</a:t>
            </a:r>
            <a:r>
              <a:rPr lang="es-AR" sz="2200" dirty="0">
                <a:solidFill>
                  <a:srgbClr val="FFFF00"/>
                </a:solidFill>
              </a:rPr>
              <a:t> y en los niños predominan en la fosa posterior. </a:t>
            </a:r>
            <a:br>
              <a:rPr lang="es-AR" sz="2200" dirty="0">
                <a:solidFill>
                  <a:srgbClr val="FFFF00"/>
                </a:solidFill>
              </a:rPr>
            </a:br>
            <a:r>
              <a:rPr lang="es-AR" sz="2200" dirty="0">
                <a:solidFill>
                  <a:srgbClr val="FFFF00"/>
                </a:solidFill>
              </a:rPr>
              <a:t/>
            </a:r>
            <a:br>
              <a:rPr lang="es-AR" sz="2200" dirty="0">
                <a:solidFill>
                  <a:srgbClr val="FFFF00"/>
                </a:solidFill>
              </a:rPr>
            </a:br>
            <a:r>
              <a:rPr lang="es-AR" sz="2200" dirty="0">
                <a:solidFill>
                  <a:srgbClr val="FFFF00"/>
                </a:solidFill>
              </a:rPr>
              <a:t>- </a:t>
            </a:r>
            <a:r>
              <a:rPr lang="es-AR" sz="2200" b="1" i="1" dirty="0">
                <a:solidFill>
                  <a:srgbClr val="FFFF00"/>
                </a:solidFill>
              </a:rPr>
              <a:t>Abscesos tuberculosos:</a:t>
            </a:r>
            <a:r>
              <a:rPr lang="es-AR" sz="2200" dirty="0">
                <a:solidFill>
                  <a:srgbClr val="FFFF00"/>
                </a:solidFill>
              </a:rPr>
              <a:t> tienen una presentación similar que los abscesos piógenos, aunque en ocasiones su agresividad puede extenderse del espacio </a:t>
            </a:r>
            <a:r>
              <a:rPr lang="es-AR" sz="2200" dirty="0" err="1">
                <a:solidFill>
                  <a:srgbClr val="FFFF00"/>
                </a:solidFill>
              </a:rPr>
              <a:t>intra</a:t>
            </a:r>
            <a:r>
              <a:rPr lang="es-AR" sz="2200" dirty="0">
                <a:solidFill>
                  <a:srgbClr val="FFFF00"/>
                </a:solidFill>
              </a:rPr>
              <a:t> al </a:t>
            </a:r>
            <a:r>
              <a:rPr lang="es-AR" sz="2200" dirty="0" err="1">
                <a:solidFill>
                  <a:srgbClr val="FFFF00"/>
                </a:solidFill>
              </a:rPr>
              <a:t>extraxial</a:t>
            </a:r>
            <a:r>
              <a:rPr lang="es-AR" sz="2200" dirty="0">
                <a:solidFill>
                  <a:srgbClr val="FFFF00"/>
                </a:solidFill>
              </a:rPr>
              <a:t> comprometiendo incluso la </a:t>
            </a:r>
            <a:r>
              <a:rPr lang="es-AR" sz="2200" dirty="0" err="1">
                <a:solidFill>
                  <a:srgbClr val="FFFF00"/>
                </a:solidFill>
              </a:rPr>
              <a:t>calota</a:t>
            </a:r>
            <a:r>
              <a:rPr lang="es-AR" sz="2200" dirty="0">
                <a:solidFill>
                  <a:srgbClr val="FFFF00"/>
                </a:solidFill>
              </a:rPr>
              <a:t> craneal </a:t>
            </a:r>
            <a:br>
              <a:rPr lang="es-AR" sz="2200" dirty="0">
                <a:solidFill>
                  <a:srgbClr val="FFFF00"/>
                </a:solidFill>
              </a:rPr>
            </a:br>
            <a:r>
              <a:rPr lang="es-AR" sz="2200" dirty="0">
                <a:solidFill>
                  <a:srgbClr val="FFFF00"/>
                </a:solidFill>
              </a:rPr>
              <a:t>La infección TB </a:t>
            </a:r>
            <a:r>
              <a:rPr lang="es-AR" sz="2200" dirty="0" err="1">
                <a:solidFill>
                  <a:srgbClr val="FFFF00"/>
                </a:solidFill>
              </a:rPr>
              <a:t>tambien</a:t>
            </a:r>
            <a:r>
              <a:rPr lang="es-AR" sz="2200" dirty="0">
                <a:solidFill>
                  <a:srgbClr val="FFFF00"/>
                </a:solidFill>
              </a:rPr>
              <a:t> puede dar afectación difusa como la </a:t>
            </a:r>
            <a:r>
              <a:rPr lang="es-AR" sz="2200" b="1" i="1" dirty="0" err="1">
                <a:solidFill>
                  <a:srgbClr val="FFFF00"/>
                </a:solidFill>
              </a:rPr>
              <a:t>menigoencefalitis</a:t>
            </a:r>
            <a:r>
              <a:rPr lang="es-AR" sz="2200" dirty="0">
                <a:solidFill>
                  <a:srgbClr val="FFFF00"/>
                </a:solidFill>
              </a:rPr>
              <a:t> que puede estar asociada o no a </a:t>
            </a:r>
            <a:r>
              <a:rPr lang="es-AR" sz="2200" dirty="0" err="1">
                <a:solidFill>
                  <a:srgbClr val="FFFF00"/>
                </a:solidFill>
              </a:rPr>
              <a:t>tuberculomas</a:t>
            </a:r>
            <a:r>
              <a:rPr lang="es-AR" sz="2200" dirty="0" smtClean="0">
                <a:solidFill>
                  <a:srgbClr val="FFFF00"/>
                </a:solidFill>
              </a:rPr>
              <a:t>.</a:t>
            </a:r>
            <a:r>
              <a:rPr lang="es-AR" sz="2200" dirty="0">
                <a:solidFill>
                  <a:srgbClr val="FFFF00"/>
                </a:solidFill>
              </a:rPr>
              <a:t> La infección TB </a:t>
            </a:r>
            <a:r>
              <a:rPr lang="es-AR" sz="2200" dirty="0" err="1">
                <a:solidFill>
                  <a:srgbClr val="FFFF00"/>
                </a:solidFill>
              </a:rPr>
              <a:t>tambien</a:t>
            </a:r>
            <a:r>
              <a:rPr lang="es-AR" sz="2200" dirty="0">
                <a:solidFill>
                  <a:srgbClr val="FFFF00"/>
                </a:solidFill>
              </a:rPr>
              <a:t> puede dar afectación difusa como la </a:t>
            </a:r>
            <a:r>
              <a:rPr lang="es-AR" sz="2200" b="1" i="1" dirty="0" err="1">
                <a:solidFill>
                  <a:srgbClr val="FFFF00"/>
                </a:solidFill>
              </a:rPr>
              <a:t>menigoencefalitis</a:t>
            </a:r>
            <a:r>
              <a:rPr lang="es-AR" sz="2200" dirty="0">
                <a:solidFill>
                  <a:srgbClr val="FFFF00"/>
                </a:solidFill>
              </a:rPr>
              <a:t> que puede estar asociada o no a </a:t>
            </a:r>
            <a:r>
              <a:rPr lang="es-AR" sz="2200" dirty="0" err="1">
                <a:solidFill>
                  <a:srgbClr val="FFFF00"/>
                </a:solidFill>
              </a:rPr>
              <a:t>tuberculomas</a:t>
            </a:r>
            <a:r>
              <a:rPr lang="es-AR" sz="2200" dirty="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0722" name="Picture 2" descr="https://posterng.netkey.at/esr/viewing/index.php?module=viewimage&amp;task=&amp;mediafile_id=552645&amp;201402032003.gif"/>
          <p:cNvPicPr>
            <a:picLocks noGrp="1" noChangeAspect="1" noChangeArrowheads="1"/>
          </p:cNvPicPr>
          <p:nvPr>
            <p:ph type="pic" idx="1"/>
          </p:nvPr>
        </p:nvPicPr>
        <p:blipFill>
          <a:blip r:embed="rId2" cstate="print"/>
          <a:srcRect l="984" r="104"/>
          <a:stretch>
            <a:fillRect/>
          </a:stretch>
        </p:blipFill>
        <p:spPr bwMode="auto">
          <a:xfrm>
            <a:off x="467544" y="612775"/>
            <a:ext cx="8208912" cy="4114800"/>
          </a:xfrm>
          <a:prstGeom prst="rect">
            <a:avLst/>
          </a:prstGeom>
          <a:noFill/>
        </p:spPr>
      </p:pic>
      <p:sp>
        <p:nvSpPr>
          <p:cNvPr id="4" name="3 Marcador de texto"/>
          <p:cNvSpPr>
            <a:spLocks noGrp="1"/>
          </p:cNvSpPr>
          <p:nvPr>
            <p:ph type="body" sz="half" idx="2"/>
          </p:nvPr>
        </p:nvSpPr>
        <p:spPr/>
        <p:txBody>
          <a:bodyPr>
            <a:noAutofit/>
          </a:bodyPr>
          <a:lstStyle/>
          <a:p>
            <a:r>
              <a:rPr lang="es-AR" sz="2400" dirty="0" err="1">
                <a:solidFill>
                  <a:srgbClr val="FFFF00"/>
                </a:solidFill>
              </a:rPr>
              <a:t>tuberculomas</a:t>
            </a:r>
            <a:r>
              <a:rPr lang="es-AR" sz="2400" dirty="0">
                <a:solidFill>
                  <a:srgbClr val="FFFF00"/>
                </a:solidFill>
              </a:rPr>
              <a:t> múltiples de pequeño tamaño (flechas).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1746" name="Picture 2" descr="https://posterng.netkey.at/esr/viewing/index.php?module=viewimage&amp;task=&amp;mediafile_id=552646&amp;201402032008.gif"/>
          <p:cNvPicPr>
            <a:picLocks noGrp="1" noChangeAspect="1" noChangeArrowheads="1"/>
          </p:cNvPicPr>
          <p:nvPr>
            <p:ph type="pic" idx="1"/>
          </p:nvPr>
        </p:nvPicPr>
        <p:blipFill>
          <a:blip r:embed="rId2" cstate="print"/>
          <a:srcRect l="-801" r="-2955"/>
          <a:stretch>
            <a:fillRect/>
          </a:stretch>
        </p:blipFill>
        <p:spPr bwMode="auto">
          <a:xfrm>
            <a:off x="1079612" y="612775"/>
            <a:ext cx="6984776" cy="4114800"/>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Nódulo </a:t>
            </a:r>
            <a:r>
              <a:rPr lang="es-AR" sz="2000" dirty="0" err="1">
                <a:solidFill>
                  <a:srgbClr val="FFFF00"/>
                </a:solidFill>
              </a:rPr>
              <a:t>hiperdenso</a:t>
            </a:r>
            <a:r>
              <a:rPr lang="es-AR" sz="2000" dirty="0">
                <a:solidFill>
                  <a:srgbClr val="FFFF00"/>
                </a:solidFill>
              </a:rPr>
              <a:t> adyacente al </a:t>
            </a:r>
            <a:r>
              <a:rPr lang="es-AR" sz="2000" dirty="0" err="1">
                <a:solidFill>
                  <a:srgbClr val="FFFF00"/>
                </a:solidFill>
              </a:rPr>
              <a:t>pedúndulo</a:t>
            </a:r>
            <a:r>
              <a:rPr lang="es-AR" sz="2000" dirty="0">
                <a:solidFill>
                  <a:srgbClr val="FFFF00"/>
                </a:solidFill>
              </a:rPr>
              <a:t> cerebral izquierdo, </a:t>
            </a:r>
            <a:r>
              <a:rPr lang="es-AR" sz="2000" dirty="0" err="1">
                <a:solidFill>
                  <a:srgbClr val="FFFF00"/>
                </a:solidFill>
              </a:rPr>
              <a:t>sutíl</a:t>
            </a:r>
            <a:r>
              <a:rPr lang="es-AR" sz="2000" dirty="0">
                <a:solidFill>
                  <a:srgbClr val="FFFF00"/>
                </a:solidFill>
              </a:rPr>
              <a:t> en el TC basal y con importante captación tras </a:t>
            </a:r>
            <a:r>
              <a:rPr lang="es-AR" sz="2000" dirty="0" err="1">
                <a:solidFill>
                  <a:srgbClr val="FFFF00"/>
                </a:solidFill>
              </a:rPr>
              <a:t>civ</a:t>
            </a:r>
            <a:r>
              <a:rPr lang="es-AR" sz="2000" dirty="0">
                <a:solidFill>
                  <a:srgbClr val="FFFF00"/>
                </a:solidFill>
              </a:rPr>
              <a:t> (b).</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2770" name="Picture 2" descr="https://posterng.netkey.at/esr/viewing/index.php?module=viewimage&amp;task=&amp;mediafile_id=552647&amp;201402032010.gif"/>
          <p:cNvPicPr>
            <a:picLocks noGrp="1" noChangeAspect="1" noChangeArrowheads="1"/>
          </p:cNvPicPr>
          <p:nvPr>
            <p:ph type="pic" idx="1"/>
          </p:nvPr>
        </p:nvPicPr>
        <p:blipFill>
          <a:blip r:embed="rId2" cstate="print"/>
          <a:srcRect l="-521" t="-115" b="905"/>
          <a:stretch>
            <a:fillRect/>
          </a:stretch>
        </p:blipFill>
        <p:spPr bwMode="auto">
          <a:xfrm>
            <a:off x="2304722" y="-27384"/>
            <a:ext cx="4534556" cy="5328592"/>
          </a:xfrm>
          <a:prstGeom prst="rect">
            <a:avLst/>
          </a:prstGeom>
          <a:noFill/>
        </p:spPr>
      </p:pic>
      <p:sp>
        <p:nvSpPr>
          <p:cNvPr id="4" name="3 Marcador de texto"/>
          <p:cNvSpPr>
            <a:spLocks noGrp="1"/>
          </p:cNvSpPr>
          <p:nvPr>
            <p:ph type="body" sz="half" idx="2"/>
          </p:nvPr>
        </p:nvSpPr>
        <p:spPr/>
        <p:txBody>
          <a:bodyPr>
            <a:normAutofit lnSpcReduction="10000"/>
          </a:bodyPr>
          <a:lstStyle/>
          <a:p>
            <a:r>
              <a:rPr lang="es-AR" dirty="0"/>
              <a:t> </a:t>
            </a:r>
            <a:r>
              <a:rPr lang="es-AR" sz="2400" dirty="0" smtClean="0">
                <a:solidFill>
                  <a:srgbClr val="FFFF00"/>
                </a:solidFill>
              </a:rPr>
              <a:t>Mismo paciente. </a:t>
            </a:r>
            <a:r>
              <a:rPr lang="es-AR" sz="2400" dirty="0">
                <a:solidFill>
                  <a:srgbClr val="FFFF00"/>
                </a:solidFill>
              </a:rPr>
              <a:t>D</a:t>
            </a:r>
            <a:r>
              <a:rPr lang="es-AR" sz="2400" dirty="0" smtClean="0">
                <a:solidFill>
                  <a:srgbClr val="FFFF00"/>
                </a:solidFill>
              </a:rPr>
              <a:t>os </a:t>
            </a:r>
            <a:r>
              <a:rPr lang="es-AR" sz="2400" dirty="0">
                <a:solidFill>
                  <a:srgbClr val="FFFF00"/>
                </a:solidFill>
              </a:rPr>
              <a:t>semanas más tarde, hallazgos en RM característicos.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3794" name="Picture 2" descr="https://posterng.netkey.at/esr/viewing/index.php?module=viewimage&amp;task=&amp;mediafile_id=552648&amp;201402032013.gif"/>
          <p:cNvPicPr>
            <a:picLocks noGrp="1" noChangeAspect="1" noChangeArrowheads="1"/>
          </p:cNvPicPr>
          <p:nvPr>
            <p:ph type="pic" idx="1"/>
          </p:nvPr>
        </p:nvPicPr>
        <p:blipFill>
          <a:blip r:embed="rId2" cstate="print"/>
          <a:srcRect t="32" b="2101"/>
          <a:stretch>
            <a:fillRect/>
          </a:stretch>
        </p:blipFill>
        <p:spPr bwMode="auto">
          <a:xfrm>
            <a:off x="2311121" y="0"/>
            <a:ext cx="4438540" cy="5301208"/>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Control tras un año de evolución donde se aprecia disminución de tamaño y perdida de señal por calcificación residual del </a:t>
            </a:r>
            <a:r>
              <a:rPr lang="es-AR" sz="2000" dirty="0" err="1">
                <a:solidFill>
                  <a:srgbClr val="FFFF00"/>
                </a:solidFill>
              </a:rPr>
              <a:t>tuberculoma</a:t>
            </a:r>
            <a:r>
              <a:rPr lang="es-AR" sz="2000" dirty="0">
                <a:solidFill>
                  <a:srgbClr val="FFFF00"/>
                </a:solidFill>
              </a:rPr>
              <a:t> (mismo </a:t>
            </a:r>
            <a:r>
              <a:rPr lang="es-AR" sz="2000" dirty="0" smtClean="0">
                <a:solidFill>
                  <a:srgbClr val="FFFF00"/>
                </a:solidFill>
              </a:rPr>
              <a:t>caso)</a:t>
            </a:r>
            <a:endParaRPr lang="es-AR" sz="2000" dirty="0">
              <a:solidFill>
                <a:srgbClr val="FFFF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4818" name="Picture 2" descr="https://posterng.netkey.at/esr/viewing/index.php?module=viewimage&amp;task=&amp;mediafile_id=552649&amp;201402032229.gif"/>
          <p:cNvPicPr>
            <a:picLocks noGrp="1" noChangeAspect="1" noChangeArrowheads="1"/>
          </p:cNvPicPr>
          <p:nvPr>
            <p:ph type="pic" idx="1"/>
          </p:nvPr>
        </p:nvPicPr>
        <p:blipFill>
          <a:blip r:embed="rId2" cstate="print"/>
          <a:srcRect t="61" r="-540" b="-2380"/>
          <a:stretch>
            <a:fillRect/>
          </a:stretch>
        </p:blipFill>
        <p:spPr bwMode="auto">
          <a:xfrm>
            <a:off x="2257809" y="116632"/>
            <a:ext cx="4628382" cy="5256584"/>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 Presencia de dos abscesos </a:t>
            </a:r>
            <a:r>
              <a:rPr lang="es-AR" sz="2000" dirty="0" err="1">
                <a:solidFill>
                  <a:srgbClr val="FFFF00"/>
                </a:solidFill>
              </a:rPr>
              <a:t>intraparenquimatosos</a:t>
            </a:r>
            <a:r>
              <a:rPr lang="es-AR" sz="2000" dirty="0">
                <a:solidFill>
                  <a:srgbClr val="FFFF00"/>
                </a:solidFill>
              </a:rPr>
              <a:t> frontales con destrucción de la </a:t>
            </a:r>
            <a:r>
              <a:rPr lang="es-AR" sz="2000" dirty="0" err="1">
                <a:solidFill>
                  <a:srgbClr val="FFFF00"/>
                </a:solidFill>
              </a:rPr>
              <a:t>calota</a:t>
            </a:r>
            <a:r>
              <a:rPr lang="es-AR" sz="2000" dirty="0">
                <a:solidFill>
                  <a:srgbClr val="FFFF00"/>
                </a:solidFill>
              </a:rPr>
              <a:t> craneal y abscesos </a:t>
            </a:r>
            <a:r>
              <a:rPr lang="es-AR" sz="2000" dirty="0" err="1">
                <a:solidFill>
                  <a:srgbClr val="FFFF00"/>
                </a:solidFill>
              </a:rPr>
              <a:t>subperiósticos</a:t>
            </a:r>
            <a:r>
              <a:rPr lang="es-AR" sz="2000" dirty="0">
                <a:solidFill>
                  <a:srgbClr val="FFFF00"/>
                </a:solidFill>
              </a:rPr>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5842" name="Picture 2" descr="https://posterng.netkey.at/esr/viewing/index.php?module=viewimage&amp;task=&amp;mediafile_id=552650&amp;201402032226.gif"/>
          <p:cNvPicPr>
            <a:picLocks noGrp="1" noChangeAspect="1" noChangeArrowheads="1"/>
          </p:cNvPicPr>
          <p:nvPr>
            <p:ph type="pic" idx="1"/>
          </p:nvPr>
        </p:nvPicPr>
        <p:blipFill>
          <a:blip r:embed="rId2" cstate="print"/>
          <a:srcRect t="-964" b="-1038"/>
          <a:stretch>
            <a:fillRect/>
          </a:stretch>
        </p:blipFill>
        <p:spPr bwMode="auto">
          <a:xfrm>
            <a:off x="2664823" y="44624"/>
            <a:ext cx="3814354" cy="5256584"/>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mismo caso anterior con reconstrucción VR (volumen </a:t>
            </a:r>
            <a:r>
              <a:rPr lang="es-AR" sz="2000" dirty="0" err="1">
                <a:solidFill>
                  <a:srgbClr val="FFFF00"/>
                </a:solidFill>
              </a:rPr>
              <a:t>rendering</a:t>
            </a:r>
            <a:r>
              <a:rPr lang="es-AR" sz="2000" dirty="0">
                <a:solidFill>
                  <a:srgbClr val="FFFF00"/>
                </a:solidFill>
              </a:rPr>
              <a:t>) en la que se observa la marcada destrucción ósea.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6866" name="Picture 2" descr="https://posterng.netkey.at/esr/viewing/index.php?module=viewimage&amp;task=&amp;mediafile_id=552695&amp;201402032026.gif"/>
          <p:cNvPicPr>
            <a:picLocks noGrp="1" noChangeAspect="1" noChangeArrowheads="1"/>
          </p:cNvPicPr>
          <p:nvPr>
            <p:ph type="pic" idx="1"/>
          </p:nvPr>
        </p:nvPicPr>
        <p:blipFill>
          <a:blip r:embed="rId2" cstate="print"/>
          <a:srcRect t="-167" b="2946"/>
          <a:stretch>
            <a:fillRect/>
          </a:stretch>
        </p:blipFill>
        <p:spPr bwMode="auto">
          <a:xfrm>
            <a:off x="1792288" y="476672"/>
            <a:ext cx="5486400" cy="4250903"/>
          </a:xfrm>
          <a:prstGeom prst="rect">
            <a:avLst/>
          </a:prstGeom>
          <a:noFill/>
        </p:spPr>
      </p:pic>
      <p:sp>
        <p:nvSpPr>
          <p:cNvPr id="4" name="3 Marcador de texto"/>
          <p:cNvSpPr>
            <a:spLocks noGrp="1"/>
          </p:cNvSpPr>
          <p:nvPr>
            <p:ph type="body" sz="half" idx="2"/>
          </p:nvPr>
        </p:nvSpPr>
        <p:spPr/>
        <p:txBody>
          <a:bodyPr>
            <a:noAutofit/>
          </a:bodyPr>
          <a:lstStyle/>
          <a:p>
            <a:r>
              <a:rPr lang="es-AR" sz="1600" dirty="0">
                <a:solidFill>
                  <a:srgbClr val="FFFF00"/>
                </a:solidFill>
              </a:rPr>
              <a:t> Engrosamiento e </a:t>
            </a:r>
            <a:r>
              <a:rPr lang="es-AR" sz="1600" dirty="0" err="1">
                <a:solidFill>
                  <a:srgbClr val="FFFF00"/>
                </a:solidFill>
              </a:rPr>
              <a:t>hipercaptación</a:t>
            </a:r>
            <a:r>
              <a:rPr lang="es-AR" sz="1600" dirty="0">
                <a:solidFill>
                  <a:srgbClr val="FFFF00"/>
                </a:solidFill>
              </a:rPr>
              <a:t> meníngea en ínsula </a:t>
            </a:r>
            <a:r>
              <a:rPr lang="es-AR" sz="1600" dirty="0" smtClean="0">
                <a:solidFill>
                  <a:srgbClr val="FFFF00"/>
                </a:solidFill>
              </a:rPr>
              <a:t>izquierda </a:t>
            </a:r>
            <a:r>
              <a:rPr lang="es-AR" sz="1600" dirty="0">
                <a:solidFill>
                  <a:srgbClr val="FFFF00"/>
                </a:solidFill>
              </a:rPr>
              <a:t>y en las meninges adyacentes a la hoz anterior, visible en TC sin y con </a:t>
            </a:r>
            <a:r>
              <a:rPr lang="es-AR" sz="1600" dirty="0" err="1">
                <a:solidFill>
                  <a:srgbClr val="FFFF00"/>
                </a:solidFill>
              </a:rPr>
              <a:t>civ</a:t>
            </a:r>
            <a:r>
              <a:rPr lang="es-AR" sz="1600" dirty="0">
                <a:solidFill>
                  <a:srgbClr val="FFFF00"/>
                </a:solidFill>
              </a:rPr>
              <a:t> (A y B) y en RM T1 Gd (D y E). En FLAIR se observa aumento de señal en la ínsula izquierda.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7890" name="Picture 2" descr="https://posterng.netkey.at/esr/viewing/index.php?module=viewimage&amp;task=&amp;mediafile_id=553413&amp;201402052322.gif"/>
          <p:cNvPicPr>
            <a:picLocks noGrp="1" noChangeAspect="1" noChangeArrowheads="1"/>
          </p:cNvPicPr>
          <p:nvPr>
            <p:ph type="pic" idx="1"/>
          </p:nvPr>
        </p:nvPicPr>
        <p:blipFill>
          <a:blip r:embed="rId2" cstate="print"/>
          <a:srcRect l="-832" r="-210"/>
          <a:stretch>
            <a:fillRect/>
          </a:stretch>
        </p:blipFill>
        <p:spPr bwMode="auto">
          <a:xfrm>
            <a:off x="72008" y="1063013"/>
            <a:ext cx="8999984" cy="3214324"/>
          </a:xfrm>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Marcado engrosamiento y captación de </a:t>
            </a:r>
            <a:r>
              <a:rPr lang="es-AR" sz="2000" dirty="0" err="1">
                <a:solidFill>
                  <a:srgbClr val="FFFF00"/>
                </a:solidFill>
              </a:rPr>
              <a:t>civ</a:t>
            </a:r>
            <a:r>
              <a:rPr lang="es-AR" sz="2000" dirty="0">
                <a:solidFill>
                  <a:srgbClr val="FFFF00"/>
                </a:solidFill>
              </a:rPr>
              <a:t> visible en (B) T1 </a:t>
            </a:r>
            <a:r>
              <a:rPr lang="es-AR" sz="2000" dirty="0" err="1">
                <a:solidFill>
                  <a:srgbClr val="FFFF00"/>
                </a:solidFill>
              </a:rPr>
              <a:t>Gd.</a:t>
            </a:r>
            <a:r>
              <a:rPr lang="es-AR" sz="2000" dirty="0">
                <a:solidFill>
                  <a:srgbClr val="FFFF00"/>
                </a:solidFill>
              </a:rPr>
              <a:t> En (C) secuencia FLAIR se observa aumento de señal </a:t>
            </a:r>
            <a:r>
              <a:rPr lang="es-AR" sz="2000" dirty="0" err="1">
                <a:solidFill>
                  <a:srgbClr val="FFFF00"/>
                </a:solidFill>
              </a:rPr>
              <a:t>paquimeníngeo</a:t>
            </a:r>
            <a:r>
              <a:rPr lang="es-AR" sz="2000" dirty="0">
                <a:solidFill>
                  <a:srgbClr val="FFFF00"/>
                </a:solidFill>
              </a:rPr>
              <a:t> más llamativo a nivel de convexidades.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3730426"/>
          </a:xfrm>
        </p:spPr>
        <p:txBody>
          <a:bodyPr>
            <a:normAutofit/>
          </a:bodyPr>
          <a:lstStyle/>
          <a:p>
            <a:r>
              <a:rPr lang="es-AR" sz="5400" dirty="0" smtClean="0">
                <a:solidFill>
                  <a:srgbClr val="00B050"/>
                </a:solidFill>
              </a:rPr>
              <a:t>INFECCIONES VIRALES</a:t>
            </a:r>
            <a:endParaRPr lang="es-AR" sz="5400" dirty="0">
              <a:solidFill>
                <a:srgbClr val="00B050"/>
              </a:solidFill>
            </a:endParaRPr>
          </a:p>
        </p:txBody>
      </p:sp>
      <p:pic>
        <p:nvPicPr>
          <p:cNvPr id="12294" name="Picture 6" descr="Dibujos animados texto del Virus ilustraciÃ³n de dibujos animados texto del virus y mÃ¡s banco de imÃ¡genes de 2015 libre de derechos"/>
          <p:cNvPicPr>
            <a:picLocks noChangeAspect="1" noChangeArrowheads="1"/>
          </p:cNvPicPr>
          <p:nvPr/>
        </p:nvPicPr>
        <p:blipFill>
          <a:blip r:embed="rId2" cstate="print"/>
          <a:srcRect/>
          <a:stretch>
            <a:fillRect/>
          </a:stretch>
        </p:blipFill>
        <p:spPr bwMode="auto">
          <a:xfrm>
            <a:off x="1403648" y="3645024"/>
            <a:ext cx="6521604" cy="223224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8914" name="Picture 2" descr="https://posterng.netkey.at/esr/viewing/index.php?module=viewimage&amp;task=&amp;mediafile_id=553207&amp;201402032154.gif"/>
          <p:cNvPicPr>
            <a:picLocks noGrp="1" noChangeAspect="1" noChangeArrowheads="1"/>
          </p:cNvPicPr>
          <p:nvPr>
            <p:ph type="pic" idx="1"/>
          </p:nvPr>
        </p:nvPicPr>
        <p:blipFill>
          <a:blip r:embed="rId2" cstate="print"/>
          <a:srcRect t="547" b="547"/>
          <a:stretch>
            <a:fillRect/>
          </a:stretch>
        </p:blipFill>
        <p:spPr bwMode="auto">
          <a:prstGeom prst="rect">
            <a:avLst/>
          </a:prstGeom>
          <a:noFill/>
        </p:spPr>
      </p:pic>
      <p:sp>
        <p:nvSpPr>
          <p:cNvPr id="4" name="3 Marcador de texto"/>
          <p:cNvSpPr>
            <a:spLocks noGrp="1"/>
          </p:cNvSpPr>
          <p:nvPr>
            <p:ph type="body" sz="half" idx="2"/>
          </p:nvPr>
        </p:nvSpPr>
        <p:spPr/>
        <p:txBody>
          <a:bodyPr>
            <a:noAutofit/>
          </a:bodyPr>
          <a:lstStyle/>
          <a:p>
            <a:r>
              <a:rPr lang="es-AR" sz="2400" dirty="0">
                <a:solidFill>
                  <a:srgbClr val="FFFF00"/>
                </a:solidFill>
              </a:rPr>
              <a:t>Marcado edema </a:t>
            </a:r>
            <a:r>
              <a:rPr lang="es-AR" sz="2400" dirty="0" smtClean="0">
                <a:solidFill>
                  <a:srgbClr val="FFFF00"/>
                </a:solidFill>
              </a:rPr>
              <a:t>en </a:t>
            </a:r>
            <a:r>
              <a:rPr lang="es-AR" sz="2400" dirty="0">
                <a:solidFill>
                  <a:srgbClr val="FFFF00"/>
                </a:solidFill>
              </a:rPr>
              <a:t>zona medial del lóbulo temporal y </a:t>
            </a:r>
            <a:r>
              <a:rPr lang="es-AR" sz="2400" dirty="0" err="1">
                <a:solidFill>
                  <a:srgbClr val="FFFF00"/>
                </a:solidFill>
              </a:rPr>
              <a:t>córtex</a:t>
            </a:r>
            <a:r>
              <a:rPr lang="es-AR" sz="2400" dirty="0">
                <a:solidFill>
                  <a:srgbClr val="FFFF00"/>
                </a:solidFill>
              </a:rPr>
              <a:t> frontal inferior.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9938" name="Picture 2" descr="https://posterng.netkey.at/esr/viewing/index.php?module=viewimage&amp;task=&amp;mediafile_id=553208&amp;201402032204.gif"/>
          <p:cNvPicPr>
            <a:picLocks noGrp="1" noChangeAspect="1" noChangeArrowheads="1"/>
          </p:cNvPicPr>
          <p:nvPr>
            <p:ph type="pic" idx="1"/>
          </p:nvPr>
        </p:nvPicPr>
        <p:blipFill>
          <a:blip r:embed="rId2" cstate="print"/>
          <a:srcRect l="-1410" r="786"/>
          <a:stretch>
            <a:fillRect/>
          </a:stretch>
        </p:blipFill>
        <p:spPr bwMode="auto">
          <a:xfrm>
            <a:off x="1259632" y="612775"/>
            <a:ext cx="6552728" cy="4114800"/>
          </a:xfrm>
          <a:prstGeom prst="rect">
            <a:avLst/>
          </a:prstGeom>
          <a:noFill/>
        </p:spPr>
      </p:pic>
      <p:sp>
        <p:nvSpPr>
          <p:cNvPr id="4" name="3 Marcador de texto"/>
          <p:cNvSpPr>
            <a:spLocks noGrp="1"/>
          </p:cNvSpPr>
          <p:nvPr>
            <p:ph type="body" sz="half" idx="2"/>
          </p:nvPr>
        </p:nvSpPr>
        <p:spPr/>
        <p:txBody>
          <a:bodyPr>
            <a:noAutofit/>
          </a:bodyPr>
          <a:lstStyle/>
          <a:p>
            <a:r>
              <a:rPr lang="es-AR" sz="1600" dirty="0">
                <a:solidFill>
                  <a:srgbClr val="FFFF00"/>
                </a:solidFill>
              </a:rPr>
              <a:t>Secuencia T1 SE con gadolinio, el área de edema se observa como </a:t>
            </a:r>
            <a:r>
              <a:rPr lang="es-AR" sz="1600" dirty="0" err="1">
                <a:solidFill>
                  <a:srgbClr val="FFFF00"/>
                </a:solidFill>
              </a:rPr>
              <a:t>sutíl</a:t>
            </a:r>
            <a:r>
              <a:rPr lang="es-AR" sz="1600" dirty="0">
                <a:solidFill>
                  <a:srgbClr val="FFFF00"/>
                </a:solidFill>
              </a:rPr>
              <a:t> </a:t>
            </a:r>
            <a:r>
              <a:rPr lang="es-AR" sz="1600" dirty="0" err="1">
                <a:solidFill>
                  <a:srgbClr val="FFFF00"/>
                </a:solidFill>
              </a:rPr>
              <a:t>hipointensidad</a:t>
            </a:r>
            <a:r>
              <a:rPr lang="es-AR" sz="1600" dirty="0">
                <a:solidFill>
                  <a:srgbClr val="FFFF00"/>
                </a:solidFill>
              </a:rPr>
              <a:t> cortico-subcortical y sin captación parenquimatosa, por el contrario si se observa realce meníngeo, por lo que estamos frente a una </a:t>
            </a:r>
            <a:r>
              <a:rPr lang="es-AR" sz="1600" dirty="0" err="1">
                <a:solidFill>
                  <a:srgbClr val="FFFF00"/>
                </a:solidFill>
              </a:rPr>
              <a:t>Meningoencefalitis</a:t>
            </a:r>
            <a:r>
              <a:rPr lang="es-AR" sz="1600" dirty="0">
                <a:solidFill>
                  <a:srgbClr val="FFFF00"/>
                </a:solidFill>
              </a:rPr>
              <a:t> (mismo </a:t>
            </a:r>
            <a:r>
              <a:rPr lang="es-AR" sz="1600" dirty="0" smtClean="0">
                <a:solidFill>
                  <a:srgbClr val="FFFF00"/>
                </a:solidFill>
              </a:rPr>
              <a:t>caso).</a:t>
            </a:r>
            <a:endParaRPr lang="es-AR" sz="1600" dirty="0">
              <a:solidFill>
                <a:srgbClr val="FFFF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40962" name="Picture 2" descr="https://posterng.netkey.at/esr/viewing/index.php?module=viewimage&amp;task=&amp;mediafile_id=553210&amp;201402032216.gif"/>
          <p:cNvPicPr>
            <a:picLocks noGrp="1" noChangeAspect="1" noChangeArrowheads="1"/>
          </p:cNvPicPr>
          <p:nvPr>
            <p:ph type="pic" idx="1"/>
          </p:nvPr>
        </p:nvPicPr>
        <p:blipFill>
          <a:blip r:embed="rId2" cstate="print"/>
          <a:srcRect t="2949" b="-3946"/>
          <a:stretch>
            <a:fillRect/>
          </a:stretch>
        </p:blipFill>
        <p:spPr bwMode="auto">
          <a:xfrm>
            <a:off x="2302858" y="0"/>
            <a:ext cx="4538284" cy="5301208"/>
          </a:xfrm>
          <a:prstGeom prst="rect">
            <a:avLst/>
          </a:prstGeom>
          <a:noFill/>
        </p:spPr>
      </p:pic>
      <p:sp>
        <p:nvSpPr>
          <p:cNvPr id="4" name="3 Marcador de texto"/>
          <p:cNvSpPr>
            <a:spLocks noGrp="1"/>
          </p:cNvSpPr>
          <p:nvPr>
            <p:ph type="body" sz="half" idx="2"/>
          </p:nvPr>
        </p:nvSpPr>
        <p:spPr/>
        <p:txBody>
          <a:bodyPr>
            <a:noAutofit/>
          </a:bodyPr>
          <a:lstStyle/>
          <a:p>
            <a:r>
              <a:rPr lang="es-AR" sz="2400" dirty="0">
                <a:solidFill>
                  <a:srgbClr val="FFFF00"/>
                </a:solidFill>
              </a:rPr>
              <a:t>restricción intermedia en ínsula derecha y cíngulo frontal. (mismo </a:t>
            </a:r>
            <a:r>
              <a:rPr lang="es-AR" sz="2400" dirty="0" smtClean="0">
                <a:solidFill>
                  <a:srgbClr val="FFFF00"/>
                </a:solidFill>
              </a:rPr>
              <a:t>paciente)</a:t>
            </a:r>
            <a:r>
              <a:rPr lang="es-AR" sz="2400" dirty="0">
                <a:solidFill>
                  <a:srgbClr val="FFFF00"/>
                </a:solidFill>
              </a:rPr>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41986" name="Picture 2" descr="https://posterng.netkey.at/esr/viewing/index.php?module=viewimage&amp;task=&amp;mediafile_id=553209&amp;201402032217.gif"/>
          <p:cNvPicPr>
            <a:picLocks noGrp="1" noChangeAspect="1" noChangeArrowheads="1"/>
          </p:cNvPicPr>
          <p:nvPr>
            <p:ph type="pic" idx="1"/>
          </p:nvPr>
        </p:nvPicPr>
        <p:blipFill>
          <a:blip r:embed="rId2" cstate="print"/>
          <a:srcRect l="-2029" r="-4332"/>
          <a:stretch>
            <a:fillRect/>
          </a:stretch>
        </p:blipFill>
        <p:spPr bwMode="auto">
          <a:xfrm>
            <a:off x="1331640" y="612775"/>
            <a:ext cx="6696744" cy="4114800"/>
          </a:xfrm>
          <a:prstGeom prst="rect">
            <a:avLst/>
          </a:prstGeom>
          <a:noFill/>
        </p:spPr>
      </p:pic>
      <p:sp>
        <p:nvSpPr>
          <p:cNvPr id="4" name="3 Marcador de texto"/>
          <p:cNvSpPr>
            <a:spLocks noGrp="1"/>
          </p:cNvSpPr>
          <p:nvPr>
            <p:ph type="body" sz="half" idx="2"/>
          </p:nvPr>
        </p:nvSpPr>
        <p:spPr/>
        <p:txBody>
          <a:bodyPr>
            <a:noAutofit/>
          </a:bodyPr>
          <a:lstStyle/>
          <a:p>
            <a:r>
              <a:rPr lang="es-AR" sz="2400" dirty="0" err="1">
                <a:solidFill>
                  <a:srgbClr val="FFFF00"/>
                </a:solidFill>
              </a:rPr>
              <a:t>Hipodensidad</a:t>
            </a:r>
            <a:r>
              <a:rPr lang="es-AR" sz="2400" dirty="0">
                <a:solidFill>
                  <a:srgbClr val="FFFF00"/>
                </a:solidFill>
              </a:rPr>
              <a:t> temporal derecha con perdida de la diferenciación sustancia gris-blanca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dirty="0">
              <a:solidFill>
                <a:srgbClr val="00B050"/>
              </a:solidFill>
            </a:endParaRPr>
          </a:p>
        </p:txBody>
      </p:sp>
      <p:pic>
        <p:nvPicPr>
          <p:cNvPr id="43010" name="Picture 2" descr="https://posterng.netkey.at/esr/viewing/index.php?module=viewimage&amp;task=&amp;mediafile_id=552698&amp;201402032253.gif"/>
          <p:cNvPicPr>
            <a:picLocks noGrp="1" noChangeAspect="1" noChangeArrowheads="1"/>
          </p:cNvPicPr>
          <p:nvPr>
            <p:ph type="pic" idx="1"/>
          </p:nvPr>
        </p:nvPicPr>
        <p:blipFill>
          <a:blip r:embed="rId2" cstate="print"/>
          <a:srcRect t="507" b="1471"/>
          <a:stretch>
            <a:fillRect/>
          </a:stretch>
        </p:blipFill>
        <p:spPr bwMode="auto">
          <a:xfrm>
            <a:off x="2434314" y="44624"/>
            <a:ext cx="4202348" cy="4896544"/>
          </a:xfrm>
          <a:prstGeom prst="rect">
            <a:avLst/>
          </a:prstGeom>
          <a:noFill/>
        </p:spPr>
      </p:pic>
      <p:sp>
        <p:nvSpPr>
          <p:cNvPr id="4" name="3 Marcador de texto"/>
          <p:cNvSpPr>
            <a:spLocks noGrp="1"/>
          </p:cNvSpPr>
          <p:nvPr>
            <p:ph type="body" sz="half" idx="2"/>
          </p:nvPr>
        </p:nvSpPr>
        <p:spPr/>
        <p:txBody>
          <a:bodyPr>
            <a:noAutofit/>
          </a:bodyPr>
          <a:lstStyle/>
          <a:p>
            <a:r>
              <a:rPr lang="es-AR" sz="1800" dirty="0">
                <a:solidFill>
                  <a:srgbClr val="FFFF00"/>
                </a:solidFill>
              </a:rPr>
              <a:t> focos de </a:t>
            </a:r>
            <a:r>
              <a:rPr lang="es-AR" sz="1800" dirty="0" err="1">
                <a:solidFill>
                  <a:srgbClr val="FFFF00"/>
                </a:solidFill>
              </a:rPr>
              <a:t>hiperseñal</a:t>
            </a:r>
            <a:r>
              <a:rPr lang="es-AR" sz="1800" dirty="0">
                <a:solidFill>
                  <a:srgbClr val="FFFF00"/>
                </a:solidFill>
              </a:rPr>
              <a:t> en T2/FLAIR sin efecto masa ni captación de </a:t>
            </a:r>
            <a:r>
              <a:rPr lang="es-AR" sz="1800" dirty="0" err="1">
                <a:solidFill>
                  <a:srgbClr val="FFFF00"/>
                </a:solidFill>
              </a:rPr>
              <a:t>civ</a:t>
            </a:r>
            <a:r>
              <a:rPr lang="es-AR" sz="1800" dirty="0">
                <a:solidFill>
                  <a:srgbClr val="FFFF00"/>
                </a:solidFill>
              </a:rPr>
              <a:t> predominantes en centros </a:t>
            </a:r>
            <a:r>
              <a:rPr lang="es-AR" sz="1800" dirty="0" err="1">
                <a:solidFill>
                  <a:srgbClr val="FFFF00"/>
                </a:solidFill>
              </a:rPr>
              <a:t>semiovales</a:t>
            </a:r>
            <a:r>
              <a:rPr lang="es-AR" sz="1800" dirty="0">
                <a:solidFill>
                  <a:srgbClr val="FFFF00"/>
                </a:solidFill>
              </a:rPr>
              <a:t> y </a:t>
            </a:r>
            <a:r>
              <a:rPr lang="es-AR" sz="1800" dirty="0" err="1">
                <a:solidFill>
                  <a:srgbClr val="FFFF00"/>
                </a:solidFill>
              </a:rPr>
              <a:t>periventriculares</a:t>
            </a:r>
            <a:r>
              <a:rPr lang="es-AR" sz="1800" dirty="0">
                <a:solidFill>
                  <a:srgbClr val="FFFF00"/>
                </a:solidFill>
              </a:rPr>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789040"/>
            <a:ext cx="5486400" cy="1152128"/>
          </a:xfrm>
        </p:spPr>
        <p:txBody>
          <a:bodyPr>
            <a:normAutofit/>
          </a:bodyPr>
          <a:lstStyle/>
          <a:p>
            <a:r>
              <a:rPr lang="es-AR" sz="1800" dirty="0" smtClean="0">
                <a:solidFill>
                  <a:srgbClr val="00B050"/>
                </a:solidFill>
              </a:rPr>
              <a:t>ENFERMEDAD POR PRIONES: ENCEFALOPATIA ESPONGIFORME HUMANA</a:t>
            </a:r>
            <a:r>
              <a:rPr lang="es-AR" sz="1800" b="0" dirty="0" smtClean="0">
                <a:solidFill>
                  <a:srgbClr val="00B050"/>
                </a:solidFill>
              </a:rPr>
              <a:t> (</a:t>
            </a:r>
            <a:r>
              <a:rPr lang="es-AR" sz="1800" b="0" dirty="0" err="1" smtClean="0">
                <a:solidFill>
                  <a:srgbClr val="00B050"/>
                </a:solidFill>
              </a:rPr>
              <a:t>Creutzfeld</a:t>
            </a:r>
            <a:r>
              <a:rPr lang="es-AR" sz="1800" b="0" dirty="0" smtClean="0">
                <a:solidFill>
                  <a:srgbClr val="00B050"/>
                </a:solidFill>
              </a:rPr>
              <a:t> </a:t>
            </a:r>
            <a:r>
              <a:rPr lang="es-AR" sz="1800" b="0" dirty="0" err="1" smtClean="0">
                <a:solidFill>
                  <a:srgbClr val="00B050"/>
                </a:solidFill>
              </a:rPr>
              <a:t>jakob</a:t>
            </a:r>
            <a:r>
              <a:rPr lang="es-AR" sz="1800" b="0" dirty="0" smtClean="0">
                <a:solidFill>
                  <a:srgbClr val="00B050"/>
                </a:solidFill>
              </a:rPr>
              <a:t>)</a:t>
            </a:r>
            <a:endParaRPr lang="es-AR" dirty="0">
              <a:solidFill>
                <a:srgbClr val="FFFF00"/>
              </a:solidFill>
            </a:endParaRPr>
          </a:p>
        </p:txBody>
      </p:sp>
      <p:pic>
        <p:nvPicPr>
          <p:cNvPr id="44034" name="Picture 2" descr="https://posterng.netkey.at/esr/viewing/index.php?module=viewimage&amp;task=&amp;mediafile_id=552696&amp;201402052110.gif"/>
          <p:cNvPicPr>
            <a:picLocks noGrp="1" noChangeAspect="1" noChangeArrowheads="1"/>
          </p:cNvPicPr>
          <p:nvPr>
            <p:ph type="pic" idx="1"/>
          </p:nvPr>
        </p:nvPicPr>
        <p:blipFill>
          <a:blip r:embed="rId2" cstate="print"/>
          <a:srcRect l="-1684" r="1171"/>
          <a:stretch>
            <a:fillRect/>
          </a:stretch>
        </p:blipFill>
        <p:spPr bwMode="auto">
          <a:xfrm>
            <a:off x="1115616" y="612775"/>
            <a:ext cx="6984776" cy="3032249"/>
          </a:xfrm>
          <a:prstGeom prst="rect">
            <a:avLst/>
          </a:prstGeom>
          <a:noFill/>
        </p:spPr>
      </p:pic>
      <p:sp>
        <p:nvSpPr>
          <p:cNvPr id="4" name="3 Marcador de texto"/>
          <p:cNvSpPr>
            <a:spLocks noGrp="1"/>
          </p:cNvSpPr>
          <p:nvPr>
            <p:ph type="body" sz="half" idx="2"/>
          </p:nvPr>
        </p:nvSpPr>
        <p:spPr>
          <a:xfrm>
            <a:off x="1792288" y="5367338"/>
            <a:ext cx="5486400" cy="1490662"/>
          </a:xfrm>
        </p:spPr>
        <p:txBody>
          <a:bodyPr>
            <a:noAutofit/>
          </a:bodyPr>
          <a:lstStyle/>
          <a:p>
            <a:r>
              <a:rPr lang="es-AR" sz="1800" dirty="0"/>
              <a:t> </a:t>
            </a:r>
            <a:r>
              <a:rPr lang="es-AR" sz="1800" dirty="0" err="1">
                <a:solidFill>
                  <a:srgbClr val="FFFF00"/>
                </a:solidFill>
              </a:rPr>
              <a:t>Hiperseñal</a:t>
            </a:r>
            <a:r>
              <a:rPr lang="es-AR" sz="1800" dirty="0">
                <a:solidFill>
                  <a:srgbClr val="FFFF00"/>
                </a:solidFill>
              </a:rPr>
              <a:t> y marcada restricción a nivel de ambos núcleos caudados. Restricción intermedia a nivel de núcleos lenticulares y </a:t>
            </a:r>
            <a:r>
              <a:rPr lang="es-AR" sz="1800" dirty="0" err="1">
                <a:solidFill>
                  <a:srgbClr val="FFFF00"/>
                </a:solidFill>
              </a:rPr>
              <a:t>bitalámico</a:t>
            </a:r>
            <a:r>
              <a:rPr lang="es-AR" sz="1800" dirty="0">
                <a:solidFill>
                  <a:srgbClr val="FFFF00"/>
                </a:solidFill>
              </a:rPr>
              <a:t> más significativo en mapa de ADC</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45058" name="Picture 2" descr="https://posterng.netkey.at/esr/viewing/index.php?module=viewimage&amp;task=&amp;mediafile_id=553412&amp;201402052113.gif"/>
          <p:cNvPicPr>
            <a:picLocks noGrp="1" noChangeAspect="1" noChangeArrowheads="1"/>
          </p:cNvPicPr>
          <p:nvPr>
            <p:ph type="pic" idx="1"/>
          </p:nvPr>
        </p:nvPicPr>
        <p:blipFill>
          <a:blip r:embed="rId2" cstate="print"/>
          <a:srcRect l="6342" r="6342"/>
          <a:stretch>
            <a:fillRect/>
          </a:stretch>
        </p:blipFill>
        <p:spPr bwMode="auto">
          <a:prstGeom prst="rect">
            <a:avLst/>
          </a:prstGeom>
          <a:noFill/>
        </p:spPr>
      </p:pic>
      <p:sp>
        <p:nvSpPr>
          <p:cNvPr id="4" name="3 Marcador de texto"/>
          <p:cNvSpPr>
            <a:spLocks noGrp="1"/>
          </p:cNvSpPr>
          <p:nvPr>
            <p:ph type="body" sz="half" idx="2"/>
          </p:nvPr>
        </p:nvSpPr>
        <p:spPr/>
        <p:txBody>
          <a:bodyPr>
            <a:noAutofit/>
          </a:bodyPr>
          <a:lstStyle/>
          <a:p>
            <a:r>
              <a:rPr lang="es-AR" sz="2000" dirty="0">
                <a:solidFill>
                  <a:srgbClr val="FFFF00"/>
                </a:solidFill>
              </a:rPr>
              <a:t> secuencia de difusión B1000 que muestra restricción en ambos núcleos caudados y a nivel cortical occipital.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2650306"/>
          </a:xfrm>
        </p:spPr>
        <p:txBody>
          <a:bodyPr/>
          <a:lstStyle/>
          <a:p>
            <a:r>
              <a:rPr lang="es-AR" dirty="0" smtClean="0">
                <a:solidFill>
                  <a:srgbClr val="00B050"/>
                </a:solidFill>
              </a:rPr>
              <a:t>ENFERMEDADES PARASITARIAS</a:t>
            </a:r>
            <a:r>
              <a:rPr lang="es-AR" dirty="0" smtClean="0"/>
              <a:t/>
            </a:r>
            <a:br>
              <a:rPr lang="es-AR" dirty="0" smtClean="0"/>
            </a:br>
            <a:endParaRPr lang="es-AR" dirty="0"/>
          </a:p>
        </p:txBody>
      </p:sp>
      <p:pic>
        <p:nvPicPr>
          <p:cNvPr id="4098" name="Picture 2" descr="Gusano parÃ¡sito de dibujos animados ilustraciÃ³n de gusano parÃ¡sito de dibujos animados y mÃ¡s banco de imÃ¡genes de intestino libre de derechos"/>
          <p:cNvPicPr>
            <a:picLocks noChangeAspect="1" noChangeArrowheads="1"/>
          </p:cNvPicPr>
          <p:nvPr/>
        </p:nvPicPr>
        <p:blipFill>
          <a:blip r:embed="rId2" cstate="print"/>
          <a:srcRect/>
          <a:stretch>
            <a:fillRect/>
          </a:stretch>
        </p:blipFill>
        <p:spPr bwMode="auto">
          <a:xfrm>
            <a:off x="2555776" y="2492896"/>
            <a:ext cx="4392488" cy="3424113"/>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4800600"/>
            <a:ext cx="7992888" cy="566738"/>
          </a:xfrm>
        </p:spPr>
        <p:txBody>
          <a:bodyPr>
            <a:normAutofit fontScale="90000"/>
          </a:bodyPr>
          <a:lstStyle/>
          <a:p>
            <a:r>
              <a:rPr lang="es-AR" dirty="0" err="1">
                <a:solidFill>
                  <a:srgbClr val="00B050"/>
                </a:solidFill>
              </a:rPr>
              <a:t>Neurocisticercosis</a:t>
            </a:r>
            <a:r>
              <a:rPr lang="es-AR" dirty="0">
                <a:solidFill>
                  <a:srgbClr val="00B050"/>
                </a:solidFill>
              </a:rPr>
              <a:t>:</a:t>
            </a:r>
            <a:r>
              <a:rPr lang="es-AR" b="0" dirty="0"/>
              <a:t> </a:t>
            </a:r>
            <a:r>
              <a:rPr lang="es-AR" b="0" dirty="0">
                <a:solidFill>
                  <a:srgbClr val="FFFF00"/>
                </a:solidFill>
              </a:rPr>
              <a:t>es la infección parasitaria más </a:t>
            </a:r>
            <a:r>
              <a:rPr lang="es-AR" sz="1800" b="0" dirty="0">
                <a:solidFill>
                  <a:srgbClr val="FFFF00"/>
                </a:solidFill>
              </a:rPr>
              <a:t>frecuente del SNC, producida  vía fecal -oral al ingerir larvas de la </a:t>
            </a:r>
            <a:r>
              <a:rPr lang="es-AR" sz="1800" b="0" dirty="0" err="1">
                <a:solidFill>
                  <a:srgbClr val="FFFF00"/>
                </a:solidFill>
              </a:rPr>
              <a:t>Taenia</a:t>
            </a:r>
            <a:r>
              <a:rPr lang="es-AR" sz="1800" b="0" dirty="0">
                <a:solidFill>
                  <a:srgbClr val="FFFF00"/>
                </a:solidFill>
              </a:rPr>
              <a:t> </a:t>
            </a:r>
            <a:r>
              <a:rPr lang="es-AR" sz="1800" b="0" dirty="0" err="1">
                <a:solidFill>
                  <a:srgbClr val="FFFF00"/>
                </a:solidFill>
              </a:rPr>
              <a:t>solium</a:t>
            </a:r>
            <a:r>
              <a:rPr lang="es-AR" sz="1800" b="0" dirty="0">
                <a:solidFill>
                  <a:srgbClr val="FFFF00"/>
                </a:solidFill>
              </a:rPr>
              <a:t> que liberan huevos en la luz intestinal. Los cisticercos que llegan al SNC pueden afectar el parénquima (más frecuente), meninges, </a:t>
            </a:r>
            <a:r>
              <a:rPr lang="es-AR" sz="1800" b="0" dirty="0" err="1">
                <a:solidFill>
                  <a:srgbClr val="FFFF00"/>
                </a:solidFill>
              </a:rPr>
              <a:t>ventriculos</a:t>
            </a:r>
            <a:r>
              <a:rPr lang="es-AR" sz="1800" b="0" dirty="0">
                <a:solidFill>
                  <a:srgbClr val="FFFF00"/>
                </a:solidFill>
              </a:rPr>
              <a:t> o médula espinal</a:t>
            </a:r>
            <a:r>
              <a:rPr lang="es-AR" sz="1800" b="0" dirty="0" smtClean="0">
                <a:solidFill>
                  <a:srgbClr val="FFFF00"/>
                </a:solidFill>
              </a:rPr>
              <a:t>.</a:t>
            </a:r>
            <a:endParaRPr lang="es-AR" sz="1800" dirty="0">
              <a:solidFill>
                <a:srgbClr val="FFFF00"/>
              </a:solidFill>
            </a:endParaRPr>
          </a:p>
        </p:txBody>
      </p:sp>
      <p:pic>
        <p:nvPicPr>
          <p:cNvPr id="46082" name="Picture 2" descr="https://posterng.netkey.at/esr/viewing/index.php?module=viewimage&amp;task=&amp;mediafile_id=554254&amp;201402112238.gif"/>
          <p:cNvPicPr>
            <a:picLocks noGrp="1" noChangeAspect="1" noChangeArrowheads="1"/>
          </p:cNvPicPr>
          <p:nvPr>
            <p:ph type="pic" idx="1"/>
          </p:nvPr>
        </p:nvPicPr>
        <p:blipFill>
          <a:blip r:embed="rId2" cstate="print"/>
          <a:srcRect t="-7615" b="-7334"/>
          <a:stretch>
            <a:fillRect/>
          </a:stretch>
        </p:blipFill>
        <p:spPr bwMode="auto">
          <a:xfrm>
            <a:off x="2566336" y="0"/>
            <a:ext cx="4011329" cy="4227943"/>
          </a:xfrm>
          <a:prstGeom prst="rect">
            <a:avLst/>
          </a:prstGeom>
          <a:noFill/>
        </p:spPr>
      </p:pic>
      <p:sp>
        <p:nvSpPr>
          <p:cNvPr id="4" name="3 Marcador de texto"/>
          <p:cNvSpPr>
            <a:spLocks noGrp="1"/>
          </p:cNvSpPr>
          <p:nvPr>
            <p:ph type="body" sz="half" idx="2"/>
          </p:nvPr>
        </p:nvSpPr>
        <p:spPr>
          <a:xfrm>
            <a:off x="611560" y="5589240"/>
            <a:ext cx="8136904" cy="582960"/>
          </a:xfrm>
        </p:spPr>
        <p:txBody>
          <a:bodyPr>
            <a:noAutofit/>
          </a:bodyPr>
          <a:lstStyle/>
          <a:p>
            <a:r>
              <a:rPr lang="es-AR" sz="1800" dirty="0">
                <a:solidFill>
                  <a:srgbClr val="FFFF00"/>
                </a:solidFill>
              </a:rPr>
              <a:t>RM T1 SE con presencia de varios pequeños quistes viables en hemisferio derecho con presencia de </a:t>
            </a:r>
            <a:r>
              <a:rPr lang="es-AR" sz="1800" dirty="0" err="1">
                <a:solidFill>
                  <a:srgbClr val="FFFF00"/>
                </a:solidFill>
              </a:rPr>
              <a:t>escolex</a:t>
            </a:r>
            <a:r>
              <a:rPr lang="es-AR" sz="1800" dirty="0">
                <a:solidFill>
                  <a:srgbClr val="FFFF00"/>
                </a:solidFill>
              </a:rPr>
              <a:t> en su interior.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5229200"/>
            <a:ext cx="8640960" cy="566738"/>
          </a:xfrm>
        </p:spPr>
        <p:txBody>
          <a:bodyPr>
            <a:normAutofit fontScale="90000"/>
          </a:bodyPr>
          <a:lstStyle/>
          <a:p>
            <a:r>
              <a:rPr lang="es-AR" b="0" dirty="0" smtClean="0">
                <a:solidFill>
                  <a:srgbClr val="00B050"/>
                </a:solidFill>
              </a:rPr>
              <a:t> </a:t>
            </a:r>
            <a:r>
              <a:rPr lang="es-AR" sz="2200" b="0" dirty="0" smtClean="0">
                <a:solidFill>
                  <a:srgbClr val="00B050"/>
                </a:solidFill>
              </a:rPr>
              <a:t>TOXOPLASMOSIS</a:t>
            </a:r>
            <a:r>
              <a:rPr lang="es-AR" sz="2200" b="0" dirty="0" smtClean="0">
                <a:solidFill>
                  <a:srgbClr val="FFFF00"/>
                </a:solidFill>
              </a:rPr>
              <a:t>: El </a:t>
            </a:r>
            <a:r>
              <a:rPr lang="es-AR" sz="2200" b="0" dirty="0">
                <a:solidFill>
                  <a:srgbClr val="FFFF00"/>
                </a:solidFill>
              </a:rPr>
              <a:t>aspecto característico en los estudios de imagen son múltiples </a:t>
            </a:r>
            <a:r>
              <a:rPr lang="es-AR" sz="2200" b="0" dirty="0" smtClean="0">
                <a:solidFill>
                  <a:srgbClr val="FFFF00"/>
                </a:solidFill>
              </a:rPr>
              <a:t>           nódulos </a:t>
            </a:r>
            <a:r>
              <a:rPr lang="es-AR" sz="2200" b="0" dirty="0">
                <a:solidFill>
                  <a:srgbClr val="FFFF00"/>
                </a:solidFill>
              </a:rPr>
              <a:t>relativamente pequeños entre 1 a 4 cm de diámetro, rodeados de edema </a:t>
            </a:r>
            <a:r>
              <a:rPr lang="es-AR" sz="2200" b="0" dirty="0" err="1">
                <a:solidFill>
                  <a:srgbClr val="FFFF00"/>
                </a:solidFill>
              </a:rPr>
              <a:t>vasogénico</a:t>
            </a:r>
            <a:r>
              <a:rPr lang="es-AR" sz="2200" b="0" dirty="0">
                <a:solidFill>
                  <a:srgbClr val="FFFF00"/>
                </a:solidFill>
              </a:rPr>
              <a:t>. Las lesiones más grandes tienen realce en anillo y las pequeñas tienen realce sólido. </a:t>
            </a:r>
            <a:r>
              <a:rPr lang="es-AR" sz="2200" i="1" dirty="0">
                <a:solidFill>
                  <a:srgbClr val="FFFF00"/>
                </a:solidFill>
              </a:rPr>
              <a:t>Ojo:</a:t>
            </a:r>
            <a:r>
              <a:rPr lang="es-AR" sz="2200" b="0" dirty="0">
                <a:solidFill>
                  <a:srgbClr val="FFFF00"/>
                </a:solidFill>
              </a:rPr>
              <a:t>  A diferencia de los abscesos bacterianos </a:t>
            </a:r>
            <a:r>
              <a:rPr lang="es-AR" sz="2200" b="0" i="1" dirty="0">
                <a:solidFill>
                  <a:srgbClr val="FFFF00"/>
                </a:solidFill>
              </a:rPr>
              <a:t>NO</a:t>
            </a:r>
            <a:r>
              <a:rPr lang="es-AR" sz="2200" b="0" dirty="0">
                <a:solidFill>
                  <a:srgbClr val="FFFF00"/>
                </a:solidFill>
              </a:rPr>
              <a:t> muestran restricción a la difusión.</a:t>
            </a:r>
            <a:endParaRPr lang="es-AR" sz="2200" dirty="0">
              <a:solidFill>
                <a:srgbClr val="FFFF00"/>
              </a:solidFill>
            </a:endParaRPr>
          </a:p>
        </p:txBody>
      </p:sp>
      <p:pic>
        <p:nvPicPr>
          <p:cNvPr id="47106" name="Picture 2" descr="https://posterng.netkey.at/esr/viewing/index.php?module=viewimage&amp;task=&amp;mediafile_id=553561&amp;201402062302.gif"/>
          <p:cNvPicPr>
            <a:picLocks noGrp="1" noChangeAspect="1" noChangeArrowheads="1"/>
          </p:cNvPicPr>
          <p:nvPr>
            <p:ph type="pic" idx="1"/>
          </p:nvPr>
        </p:nvPicPr>
        <p:blipFill>
          <a:blip r:embed="rId2" cstate="print"/>
          <a:srcRect t="-1428" b="-57"/>
          <a:stretch>
            <a:fillRect/>
          </a:stretch>
        </p:blipFill>
        <p:spPr bwMode="auto">
          <a:xfrm>
            <a:off x="2217117" y="0"/>
            <a:ext cx="4709766" cy="4149080"/>
          </a:xfrm>
          <a:prstGeom prst="rect">
            <a:avLst/>
          </a:prstGeom>
          <a:noFill/>
        </p:spPr>
      </p:pic>
      <p:sp>
        <p:nvSpPr>
          <p:cNvPr id="4" name="3 Marcador de texto"/>
          <p:cNvSpPr>
            <a:spLocks noGrp="1"/>
          </p:cNvSpPr>
          <p:nvPr>
            <p:ph type="body" sz="half" idx="2"/>
          </p:nvPr>
        </p:nvSpPr>
        <p:spPr>
          <a:xfrm>
            <a:off x="251520" y="5805264"/>
            <a:ext cx="8064896" cy="366936"/>
          </a:xfrm>
        </p:spPr>
        <p:txBody>
          <a:bodyPr>
            <a:noAutofit/>
          </a:bodyPr>
          <a:lstStyle/>
          <a:p>
            <a:r>
              <a:rPr lang="es-AR" sz="2000" dirty="0">
                <a:solidFill>
                  <a:srgbClr val="FFFF00"/>
                </a:solidFill>
              </a:rPr>
              <a:t> </a:t>
            </a:r>
            <a:r>
              <a:rPr lang="es-AR" sz="2800" dirty="0">
                <a:solidFill>
                  <a:srgbClr val="FFFF00"/>
                </a:solidFill>
              </a:rPr>
              <a:t>Toxoplasmosis cerebral a nivel </a:t>
            </a:r>
            <a:r>
              <a:rPr lang="es-AR" sz="2800" dirty="0" err="1">
                <a:solidFill>
                  <a:srgbClr val="FFFF00"/>
                </a:solidFill>
              </a:rPr>
              <a:t>gangliobasal</a:t>
            </a:r>
            <a:r>
              <a:rPr lang="es-AR" sz="2800" dirty="0">
                <a:solidFill>
                  <a:srgbClr val="FFFF00"/>
                </a:solidFill>
              </a:rPr>
              <a:t> (localización más frecuente).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AR" sz="6600" dirty="0" smtClean="0"/>
              <a:t>CABEZA Y CUELLO</a:t>
            </a:r>
            <a:endParaRPr lang="es-AR" sz="6600" dirty="0"/>
          </a:p>
        </p:txBody>
      </p:sp>
      <p:pic>
        <p:nvPicPr>
          <p:cNvPr id="2050" name="Picture 2" descr="Resultado de imagen para IMAGENES EN RADIOLOGIA ANIMADA DE CUELLO"/>
          <p:cNvPicPr>
            <a:picLocks noChangeAspect="1" noChangeArrowheads="1"/>
          </p:cNvPicPr>
          <p:nvPr/>
        </p:nvPicPr>
        <p:blipFill>
          <a:blip r:embed="rId2" cstate="print"/>
          <a:srcRect/>
          <a:stretch>
            <a:fillRect/>
          </a:stretch>
        </p:blipFill>
        <p:spPr bwMode="auto">
          <a:xfrm>
            <a:off x="2411760" y="2060848"/>
            <a:ext cx="3600400" cy="36004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1498178"/>
          </a:xfrm>
        </p:spPr>
        <p:txBody>
          <a:bodyPr/>
          <a:lstStyle/>
          <a:p>
            <a:r>
              <a:rPr lang="es-AR" dirty="0" smtClean="0"/>
              <a:t>SINUSITIS FUNGICA CRONICA </a:t>
            </a:r>
            <a:br>
              <a:rPr lang="es-AR" dirty="0" smtClean="0"/>
            </a:br>
            <a:r>
              <a:rPr lang="es-AR" sz="2800" dirty="0" smtClean="0"/>
              <a:t>Paciente </a:t>
            </a:r>
            <a:r>
              <a:rPr lang="es-AR" sz="2800" dirty="0" err="1" smtClean="0"/>
              <a:t>diabetica</a:t>
            </a:r>
            <a:endParaRPr lang="es-AR" sz="2800" dirty="0"/>
          </a:p>
        </p:txBody>
      </p:sp>
      <p:pic>
        <p:nvPicPr>
          <p:cNvPr id="1028" name="Picture 4" descr="https://posterng.netkey.at/esr/viewing/index.php?module=viewimage&amp;task=&amp;mediafile_id=442397&amp;201203182306.gif"/>
          <p:cNvPicPr>
            <a:picLocks noChangeAspect="1" noChangeArrowheads="1"/>
          </p:cNvPicPr>
          <p:nvPr/>
        </p:nvPicPr>
        <p:blipFill>
          <a:blip r:embed="rId2" cstate="print"/>
          <a:srcRect/>
          <a:stretch>
            <a:fillRect/>
          </a:stretch>
        </p:blipFill>
        <p:spPr bwMode="auto">
          <a:xfrm>
            <a:off x="971600" y="1844824"/>
            <a:ext cx="6881182" cy="460851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ABSCESO PISODE LA BOCA</a:t>
            </a:r>
            <a:br>
              <a:rPr lang="es-AR" dirty="0" smtClean="0"/>
            </a:br>
            <a:r>
              <a:rPr lang="es-AR" dirty="0" err="1" smtClean="0"/>
              <a:t>Pac</a:t>
            </a:r>
            <a:r>
              <a:rPr lang="es-AR" dirty="0" smtClean="0"/>
              <a:t>. DBT, </a:t>
            </a:r>
            <a:r>
              <a:rPr lang="es-AR" dirty="0" err="1" smtClean="0"/>
              <a:t>hepat</a:t>
            </a:r>
            <a:r>
              <a:rPr lang="es-AR" dirty="0" smtClean="0"/>
              <a:t>. C</a:t>
            </a:r>
            <a:endParaRPr lang="es-AR" dirty="0"/>
          </a:p>
        </p:txBody>
      </p:sp>
      <p:pic>
        <p:nvPicPr>
          <p:cNvPr id="65538" name="Picture 2" descr="https://posterng.netkey.at/esr/viewing/index.php?module=viewimage&amp;task=&amp;mediafile_id=442878&amp;201203191903.gif"/>
          <p:cNvPicPr>
            <a:picLocks noChangeAspect="1" noChangeArrowheads="1"/>
          </p:cNvPicPr>
          <p:nvPr/>
        </p:nvPicPr>
        <p:blipFill>
          <a:blip r:embed="rId2" cstate="print"/>
          <a:srcRect/>
          <a:stretch>
            <a:fillRect/>
          </a:stretch>
        </p:blipFill>
        <p:spPr bwMode="auto">
          <a:xfrm>
            <a:off x="899592" y="1844824"/>
            <a:ext cx="6840760" cy="4464496"/>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AFECTACION DEL ESPACIO SUBLINGUAL</a:t>
            </a:r>
            <a:endParaRPr lang="es-AR" dirty="0"/>
          </a:p>
        </p:txBody>
      </p:sp>
      <p:pic>
        <p:nvPicPr>
          <p:cNvPr id="66562" name="Picture 2" descr="https://posterng.netkey.at/esr/viewing/index.php?module=viewimage&amp;task=&amp;mediafile_id=442820&amp;201203191629.gif"/>
          <p:cNvPicPr>
            <a:picLocks noChangeAspect="1" noChangeArrowheads="1"/>
          </p:cNvPicPr>
          <p:nvPr/>
        </p:nvPicPr>
        <p:blipFill>
          <a:blip r:embed="rId2" cstate="print"/>
          <a:srcRect/>
          <a:stretch>
            <a:fillRect/>
          </a:stretch>
        </p:blipFill>
        <p:spPr bwMode="auto">
          <a:xfrm>
            <a:off x="1547664" y="1628800"/>
            <a:ext cx="6192688" cy="3960440"/>
          </a:xfrm>
          <a:prstGeom prst="rect">
            <a:avLst/>
          </a:prstGeom>
          <a:noFill/>
        </p:spPr>
      </p:pic>
      <p:sp>
        <p:nvSpPr>
          <p:cNvPr id="4" name="3 Rectángulo"/>
          <p:cNvSpPr/>
          <p:nvPr/>
        </p:nvSpPr>
        <p:spPr>
          <a:xfrm>
            <a:off x="0" y="5517232"/>
            <a:ext cx="9144000" cy="923330"/>
          </a:xfrm>
          <a:prstGeom prst="rect">
            <a:avLst/>
          </a:prstGeom>
        </p:spPr>
        <p:txBody>
          <a:bodyPr wrap="square">
            <a:spAutoFit/>
          </a:bodyPr>
          <a:lstStyle/>
          <a:p>
            <a:r>
              <a:rPr lang="es-AR" dirty="0" smtClean="0"/>
              <a:t>Se observa pequeña colección sublingual(A),medial al ms </a:t>
            </a:r>
            <a:r>
              <a:rPr lang="es-AR" dirty="0" err="1" smtClean="0"/>
              <a:t>milohioideo</a:t>
            </a:r>
            <a:r>
              <a:rPr lang="es-AR" dirty="0" smtClean="0"/>
              <a:t> y adyacente a la rama mandibular. En la ventana ósea podemos identificar el origen </a:t>
            </a:r>
            <a:r>
              <a:rPr lang="es-AR" dirty="0" err="1" smtClean="0"/>
              <a:t>odontogénico</a:t>
            </a:r>
            <a:r>
              <a:rPr lang="es-AR" dirty="0" smtClean="0"/>
              <a:t> del proceso(B). Ms </a:t>
            </a:r>
            <a:r>
              <a:rPr lang="es-AR" dirty="0" err="1" smtClean="0"/>
              <a:t>geniogloso</a:t>
            </a:r>
            <a:r>
              <a:rPr lang="es-AR" dirty="0" smtClean="0"/>
              <a:t> (C), Ms </a:t>
            </a:r>
            <a:r>
              <a:rPr lang="es-AR" dirty="0" err="1" smtClean="0"/>
              <a:t>milohioideo</a:t>
            </a:r>
            <a:r>
              <a:rPr lang="es-AR" dirty="0" smtClean="0"/>
              <a:t> (D). </a:t>
            </a:r>
            <a:endParaRPr lang="es-A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ABSCESO SUBMANDIBULAR</a:t>
            </a:r>
            <a:endParaRPr lang="es-AR" dirty="0"/>
          </a:p>
        </p:txBody>
      </p:sp>
      <p:sp>
        <p:nvSpPr>
          <p:cNvPr id="3" name="2 Rectángulo"/>
          <p:cNvSpPr/>
          <p:nvPr/>
        </p:nvSpPr>
        <p:spPr>
          <a:xfrm>
            <a:off x="539552" y="5733256"/>
            <a:ext cx="8280920" cy="646331"/>
          </a:xfrm>
          <a:prstGeom prst="rect">
            <a:avLst/>
          </a:prstGeom>
        </p:spPr>
        <p:txBody>
          <a:bodyPr wrap="square">
            <a:spAutoFit/>
          </a:bodyPr>
          <a:lstStyle/>
          <a:p>
            <a:r>
              <a:rPr lang="es-AR" dirty="0" smtClean="0"/>
              <a:t> Colección localizada entre el vientre anterior del </a:t>
            </a:r>
            <a:r>
              <a:rPr lang="es-AR" dirty="0" err="1" smtClean="0"/>
              <a:t>digástrico</a:t>
            </a:r>
            <a:r>
              <a:rPr lang="es-AR" dirty="0" smtClean="0"/>
              <a:t> (A) y el </a:t>
            </a:r>
            <a:r>
              <a:rPr lang="es-AR" dirty="0" err="1" smtClean="0"/>
              <a:t>platisma</a:t>
            </a:r>
            <a:r>
              <a:rPr lang="es-AR" dirty="0" smtClean="0"/>
              <a:t> </a:t>
            </a:r>
            <a:r>
              <a:rPr lang="es-AR" dirty="0" err="1" smtClean="0"/>
              <a:t>coli</a:t>
            </a:r>
            <a:r>
              <a:rPr lang="es-AR" dirty="0" smtClean="0"/>
              <a:t> (B). Otras estructuras a identificar: Músculo </a:t>
            </a:r>
            <a:r>
              <a:rPr lang="es-AR" dirty="0" err="1" smtClean="0"/>
              <a:t>geniohioideo</a:t>
            </a:r>
            <a:r>
              <a:rPr lang="es-AR" dirty="0" smtClean="0"/>
              <a:t> (D).</a:t>
            </a:r>
            <a:endParaRPr lang="es-AR" dirty="0"/>
          </a:p>
        </p:txBody>
      </p:sp>
      <p:pic>
        <p:nvPicPr>
          <p:cNvPr id="67586" name="Picture 2" descr="https://posterng.netkey.at/esr/viewing/index.php?module=viewimage&amp;task=&amp;mediafile_id=442829&amp;201203191846.gif"/>
          <p:cNvPicPr>
            <a:picLocks noChangeAspect="1" noChangeArrowheads="1"/>
          </p:cNvPicPr>
          <p:nvPr/>
        </p:nvPicPr>
        <p:blipFill>
          <a:blip r:embed="rId2" cstate="print"/>
          <a:srcRect/>
          <a:stretch>
            <a:fillRect/>
          </a:stretch>
        </p:blipFill>
        <p:spPr bwMode="auto">
          <a:xfrm>
            <a:off x="1043608" y="1268760"/>
            <a:ext cx="7050014" cy="4392489"/>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SUBMAND. DER</a:t>
            </a:r>
            <a:endParaRPr lang="es-AR" dirty="0"/>
          </a:p>
        </p:txBody>
      </p:sp>
      <p:pic>
        <p:nvPicPr>
          <p:cNvPr id="68610" name="Picture 2" descr="https://posterng.netkey.at/esr/viewing/index.php?module=viewimage&amp;task=&amp;mediafile_id=442840&amp;201203182310.gif"/>
          <p:cNvPicPr>
            <a:picLocks noChangeAspect="1" noChangeArrowheads="1"/>
          </p:cNvPicPr>
          <p:nvPr/>
        </p:nvPicPr>
        <p:blipFill>
          <a:blip r:embed="rId2" cstate="print"/>
          <a:srcRect/>
          <a:stretch>
            <a:fillRect/>
          </a:stretch>
        </p:blipFill>
        <p:spPr bwMode="auto">
          <a:xfrm>
            <a:off x="755576" y="1412776"/>
            <a:ext cx="7884368" cy="3972983"/>
          </a:xfrm>
          <a:prstGeom prst="rect">
            <a:avLst/>
          </a:prstGeom>
          <a:noFill/>
        </p:spPr>
      </p:pic>
      <p:sp>
        <p:nvSpPr>
          <p:cNvPr id="4" name="3 Rectángulo"/>
          <p:cNvSpPr/>
          <p:nvPr/>
        </p:nvSpPr>
        <p:spPr>
          <a:xfrm>
            <a:off x="0" y="5373216"/>
            <a:ext cx="9144000" cy="1200329"/>
          </a:xfrm>
          <a:prstGeom prst="rect">
            <a:avLst/>
          </a:prstGeom>
        </p:spPr>
        <p:txBody>
          <a:bodyPr wrap="square">
            <a:spAutoFit/>
          </a:bodyPr>
          <a:lstStyle/>
          <a:p>
            <a:r>
              <a:rPr lang="es-AR" dirty="0" smtClean="0"/>
              <a:t>Presencia de aire, </a:t>
            </a:r>
            <a:r>
              <a:rPr lang="es-AR" dirty="0" err="1" smtClean="0"/>
              <a:t>trabeculación</a:t>
            </a:r>
            <a:r>
              <a:rPr lang="es-AR" dirty="0" smtClean="0"/>
              <a:t> de la grasa, engrosamiento del </a:t>
            </a:r>
            <a:r>
              <a:rPr lang="es-AR" dirty="0" err="1" smtClean="0"/>
              <a:t>platisma</a:t>
            </a:r>
            <a:r>
              <a:rPr lang="es-AR" dirty="0" smtClean="0"/>
              <a:t> </a:t>
            </a:r>
            <a:r>
              <a:rPr lang="es-AR" dirty="0" err="1" smtClean="0"/>
              <a:t>coli</a:t>
            </a:r>
            <a:r>
              <a:rPr lang="es-AR" dirty="0" smtClean="0"/>
              <a:t> (A), y áreas </a:t>
            </a:r>
            <a:r>
              <a:rPr lang="es-AR" dirty="0" err="1" smtClean="0"/>
              <a:t>hipodensas</a:t>
            </a:r>
            <a:r>
              <a:rPr lang="es-AR" dirty="0" smtClean="0"/>
              <a:t> en el vientre anterior del músculo </a:t>
            </a:r>
            <a:r>
              <a:rPr lang="es-AR" dirty="0" err="1" smtClean="0"/>
              <a:t>digástrico</a:t>
            </a:r>
            <a:r>
              <a:rPr lang="es-AR" dirty="0" smtClean="0"/>
              <a:t> (B). En los cortes coronales se observa una afectación del espacio masticador con engrosamiento de los musculatura pterigoidea (C) y del masetero (D). </a:t>
            </a:r>
            <a:endParaRPr lang="es-A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69634" name="Picture 2" descr="https://posterng.netkey.at/esr/viewing/index.php?module=viewimage&amp;task=&amp;mediafile_id=443711&amp;201203191633.gif"/>
          <p:cNvPicPr>
            <a:picLocks noChangeAspect="1" noChangeArrowheads="1"/>
          </p:cNvPicPr>
          <p:nvPr/>
        </p:nvPicPr>
        <p:blipFill>
          <a:blip r:embed="rId2" cstate="print"/>
          <a:srcRect/>
          <a:stretch>
            <a:fillRect/>
          </a:stretch>
        </p:blipFill>
        <p:spPr bwMode="auto">
          <a:xfrm>
            <a:off x="1115616" y="260648"/>
            <a:ext cx="6912768" cy="4793033"/>
          </a:xfrm>
          <a:prstGeom prst="rect">
            <a:avLst/>
          </a:prstGeom>
          <a:noFill/>
        </p:spPr>
      </p:pic>
      <p:sp>
        <p:nvSpPr>
          <p:cNvPr id="4" name="3 Rectángulo"/>
          <p:cNvSpPr/>
          <p:nvPr/>
        </p:nvSpPr>
        <p:spPr>
          <a:xfrm>
            <a:off x="0" y="5373216"/>
            <a:ext cx="9144000" cy="1200329"/>
          </a:xfrm>
          <a:prstGeom prst="rect">
            <a:avLst/>
          </a:prstGeom>
        </p:spPr>
        <p:txBody>
          <a:bodyPr wrap="square">
            <a:spAutoFit/>
          </a:bodyPr>
          <a:lstStyle/>
          <a:p>
            <a:r>
              <a:rPr lang="es-AR" dirty="0" smtClean="0"/>
              <a:t> Extensa afectación de los espacios cervicales izquierdos (</a:t>
            </a:r>
            <a:r>
              <a:rPr lang="es-AR" dirty="0" err="1" smtClean="0"/>
              <a:t>submandibular</a:t>
            </a:r>
            <a:r>
              <a:rPr lang="es-AR" dirty="0" smtClean="0"/>
              <a:t>, </a:t>
            </a:r>
            <a:r>
              <a:rPr lang="es-AR" dirty="0" err="1" smtClean="0"/>
              <a:t>maseterino</a:t>
            </a:r>
            <a:r>
              <a:rPr lang="es-AR" dirty="0" smtClean="0"/>
              <a:t>, </a:t>
            </a:r>
            <a:r>
              <a:rPr lang="es-AR" dirty="0" err="1" smtClean="0"/>
              <a:t>parafaríngeo</a:t>
            </a:r>
            <a:r>
              <a:rPr lang="es-AR" dirty="0" smtClean="0"/>
              <a:t>, cervical posterior y visceral), con presencia de una colección </a:t>
            </a:r>
            <a:r>
              <a:rPr lang="es-AR" dirty="0" err="1" smtClean="0"/>
              <a:t>mediastínica</a:t>
            </a:r>
            <a:r>
              <a:rPr lang="es-AR" dirty="0" smtClean="0"/>
              <a:t> (*). Podemos observar una </a:t>
            </a:r>
            <a:r>
              <a:rPr lang="es-AR" dirty="0" err="1" smtClean="0"/>
              <a:t>area</a:t>
            </a:r>
            <a:r>
              <a:rPr lang="es-AR" dirty="0" smtClean="0"/>
              <a:t> </a:t>
            </a:r>
            <a:r>
              <a:rPr lang="es-AR" dirty="0" err="1" smtClean="0"/>
              <a:t>osteolítica</a:t>
            </a:r>
            <a:r>
              <a:rPr lang="es-AR" dirty="0" smtClean="0"/>
              <a:t> en la rama mandibular izquierda, que traduce un origen </a:t>
            </a:r>
            <a:r>
              <a:rPr lang="es-AR" dirty="0" err="1" smtClean="0"/>
              <a:t>odontogénico</a:t>
            </a:r>
            <a:r>
              <a:rPr lang="es-AR" dirty="0" smtClean="0"/>
              <a:t> del proceso séptico.</a:t>
            </a:r>
            <a:endParaRPr lang="es-A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ANGINA DE LUDWIG</a:t>
            </a:r>
            <a:endParaRPr lang="es-AR" dirty="0"/>
          </a:p>
        </p:txBody>
      </p:sp>
      <p:pic>
        <p:nvPicPr>
          <p:cNvPr id="70658" name="Picture 2" descr="https://posterng.netkey.at/esr/viewing/index.php?module=viewimage&amp;task=&amp;mediafile_id=442967&amp;201203191635.gif"/>
          <p:cNvPicPr>
            <a:picLocks noChangeAspect="1" noChangeArrowheads="1"/>
          </p:cNvPicPr>
          <p:nvPr/>
        </p:nvPicPr>
        <p:blipFill>
          <a:blip r:embed="rId2" cstate="print"/>
          <a:srcRect/>
          <a:stretch>
            <a:fillRect/>
          </a:stretch>
        </p:blipFill>
        <p:spPr bwMode="auto">
          <a:xfrm>
            <a:off x="179512" y="1700808"/>
            <a:ext cx="8742768" cy="3816423"/>
          </a:xfrm>
          <a:prstGeom prst="rect">
            <a:avLst/>
          </a:prstGeom>
          <a:noFill/>
        </p:spPr>
      </p:pic>
      <p:sp>
        <p:nvSpPr>
          <p:cNvPr id="4" name="3 Rectángulo"/>
          <p:cNvSpPr/>
          <p:nvPr/>
        </p:nvSpPr>
        <p:spPr>
          <a:xfrm>
            <a:off x="0" y="5661248"/>
            <a:ext cx="9144000" cy="646331"/>
          </a:xfrm>
          <a:prstGeom prst="rect">
            <a:avLst/>
          </a:prstGeom>
        </p:spPr>
        <p:txBody>
          <a:bodyPr wrap="square">
            <a:spAutoFit/>
          </a:bodyPr>
          <a:lstStyle/>
          <a:p>
            <a:r>
              <a:rPr lang="es-AR" dirty="0" smtClean="0"/>
              <a:t>Gran afectación difusa celulítica </a:t>
            </a:r>
            <a:r>
              <a:rPr lang="es-AR" dirty="0" err="1" smtClean="0"/>
              <a:t>emfisematosa</a:t>
            </a:r>
            <a:r>
              <a:rPr lang="es-AR" dirty="0" smtClean="0"/>
              <a:t> del suelo de la boca (espacio </a:t>
            </a:r>
            <a:r>
              <a:rPr lang="es-AR" dirty="0" err="1" smtClean="0"/>
              <a:t>submandibular</a:t>
            </a:r>
            <a:r>
              <a:rPr lang="es-AR" dirty="0" smtClean="0"/>
              <a:t> y sublingual) con extensión al espacio </a:t>
            </a:r>
            <a:r>
              <a:rPr lang="es-AR" dirty="0" err="1" smtClean="0"/>
              <a:t>parafaríngeo</a:t>
            </a:r>
            <a:r>
              <a:rPr lang="es-AR" dirty="0" smtClean="0"/>
              <a:t>, sin visualizarse colecciones; </a:t>
            </a:r>
            <a:endParaRPr lang="es-A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SUBMANDIBULAR</a:t>
            </a:r>
            <a:endParaRPr lang="es-AR" dirty="0"/>
          </a:p>
        </p:txBody>
      </p:sp>
      <p:pic>
        <p:nvPicPr>
          <p:cNvPr id="71682" name="Picture 2" descr="https://posterng.netkey.at/esr/viewing/index.php?module=viewimage&amp;task=&amp;mediafile_id=443076&amp;201203191831.gif"/>
          <p:cNvPicPr>
            <a:picLocks noChangeAspect="1" noChangeArrowheads="1"/>
          </p:cNvPicPr>
          <p:nvPr/>
        </p:nvPicPr>
        <p:blipFill>
          <a:blip r:embed="rId2" cstate="print"/>
          <a:srcRect/>
          <a:stretch>
            <a:fillRect/>
          </a:stretch>
        </p:blipFill>
        <p:spPr bwMode="auto">
          <a:xfrm>
            <a:off x="251520" y="1412776"/>
            <a:ext cx="8712969" cy="3744415"/>
          </a:xfrm>
          <a:prstGeom prst="rect">
            <a:avLst/>
          </a:prstGeom>
          <a:noFill/>
        </p:spPr>
      </p:pic>
      <p:sp>
        <p:nvSpPr>
          <p:cNvPr id="4" name="3 Rectángulo"/>
          <p:cNvSpPr/>
          <p:nvPr/>
        </p:nvSpPr>
        <p:spPr>
          <a:xfrm>
            <a:off x="0" y="5229200"/>
            <a:ext cx="9144000" cy="1200329"/>
          </a:xfrm>
          <a:prstGeom prst="rect">
            <a:avLst/>
          </a:prstGeom>
        </p:spPr>
        <p:txBody>
          <a:bodyPr wrap="square">
            <a:spAutoFit/>
          </a:bodyPr>
          <a:lstStyle/>
          <a:p>
            <a:r>
              <a:rPr lang="es-AR" dirty="0" smtClean="0"/>
              <a:t> Colección en relación con la glándula submaxilar (*) que está aumentada de tamaño y desestructurada; presencia de dos litiasis (flechas amarillas) en el trayecto del conducto de </a:t>
            </a:r>
            <a:r>
              <a:rPr lang="es-AR" dirty="0" err="1" smtClean="0"/>
              <a:t>Wharton</a:t>
            </a:r>
            <a:r>
              <a:rPr lang="es-AR" dirty="0" smtClean="0"/>
              <a:t>. </a:t>
            </a:r>
            <a:r>
              <a:rPr lang="es-AR" dirty="0" err="1" smtClean="0"/>
              <a:t>Rarefaccion</a:t>
            </a:r>
            <a:r>
              <a:rPr lang="es-AR" dirty="0" smtClean="0"/>
              <a:t> de la grasa adyacente </a:t>
            </a:r>
            <a:r>
              <a:rPr lang="es-AR" dirty="0" err="1" smtClean="0"/>
              <a:t>subplatismal</a:t>
            </a:r>
            <a:r>
              <a:rPr lang="es-AR" dirty="0" smtClean="0"/>
              <a:t> (flecha blanca curva), así como a nivel del espacio </a:t>
            </a:r>
            <a:r>
              <a:rPr lang="es-AR" dirty="0" err="1" smtClean="0"/>
              <a:t>parafaríngeo</a:t>
            </a:r>
            <a:r>
              <a:rPr lang="es-AR" dirty="0" smtClean="0"/>
              <a:t> </a:t>
            </a:r>
            <a:r>
              <a:rPr lang="es-AR" dirty="0" err="1" smtClean="0"/>
              <a:t>homolateral</a:t>
            </a:r>
            <a:r>
              <a:rPr lang="es-AR" dirty="0" smtClean="0"/>
              <a:t> (flecha naranja). </a:t>
            </a:r>
            <a:endParaRPr lang="es-A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PAROTIDEO</a:t>
            </a:r>
            <a:endParaRPr lang="es-AR" dirty="0"/>
          </a:p>
        </p:txBody>
      </p:sp>
      <p:pic>
        <p:nvPicPr>
          <p:cNvPr id="72706" name="Picture 2" descr="https://posterng.netkey.at/esr/viewing/index.php?module=viewimage&amp;task=&amp;mediafile_id=443166&amp;201203191641.gif"/>
          <p:cNvPicPr>
            <a:picLocks noChangeAspect="1" noChangeArrowheads="1"/>
          </p:cNvPicPr>
          <p:nvPr/>
        </p:nvPicPr>
        <p:blipFill>
          <a:blip r:embed="rId2" cstate="print"/>
          <a:srcRect/>
          <a:stretch>
            <a:fillRect/>
          </a:stretch>
        </p:blipFill>
        <p:spPr bwMode="auto">
          <a:xfrm>
            <a:off x="0" y="1268760"/>
            <a:ext cx="9144000" cy="3974232"/>
          </a:xfrm>
          <a:prstGeom prst="rect">
            <a:avLst/>
          </a:prstGeom>
          <a:noFill/>
        </p:spPr>
      </p:pic>
      <p:sp>
        <p:nvSpPr>
          <p:cNvPr id="4" name="3 Rectángulo"/>
          <p:cNvSpPr/>
          <p:nvPr/>
        </p:nvSpPr>
        <p:spPr>
          <a:xfrm>
            <a:off x="0" y="5229200"/>
            <a:ext cx="9144000" cy="1200329"/>
          </a:xfrm>
          <a:prstGeom prst="rect">
            <a:avLst/>
          </a:prstGeom>
        </p:spPr>
        <p:txBody>
          <a:bodyPr wrap="square">
            <a:spAutoFit/>
          </a:bodyPr>
          <a:lstStyle/>
          <a:p>
            <a:r>
              <a:rPr lang="es-AR" dirty="0" smtClean="0"/>
              <a:t> Aumento de la densidad del parénquima de la glándula parótida izquierda, con presencia de una litiasis a nivel del </a:t>
            </a:r>
            <a:r>
              <a:rPr lang="es-AR" dirty="0" err="1" smtClean="0"/>
              <a:t>hilio</a:t>
            </a:r>
            <a:r>
              <a:rPr lang="es-AR" dirty="0" smtClean="0"/>
              <a:t> glandular (flecha amarilla) y una dilatación del conducto glandular </a:t>
            </a:r>
            <a:r>
              <a:rPr lang="es-AR" dirty="0" err="1" smtClean="0"/>
              <a:t>intraductal</a:t>
            </a:r>
            <a:r>
              <a:rPr lang="es-AR" dirty="0" smtClean="0"/>
              <a:t> (cabeza de flecha amarilla) , así como una discreta afectación de los tejidos blandos adyacentes. Conducto de </a:t>
            </a:r>
            <a:r>
              <a:rPr lang="es-AR" dirty="0" err="1" smtClean="0"/>
              <a:t>Stenon</a:t>
            </a:r>
            <a:r>
              <a:rPr lang="es-AR" dirty="0" smtClean="0"/>
              <a:t> (flecha roja). </a:t>
            </a:r>
            <a:endParaRPr lang="es-A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MAST. Y PAROTIDEO</a:t>
            </a:r>
            <a:endParaRPr lang="es-AR" dirty="0"/>
          </a:p>
        </p:txBody>
      </p:sp>
      <p:sp>
        <p:nvSpPr>
          <p:cNvPr id="3" name="2 Rectángulo"/>
          <p:cNvSpPr/>
          <p:nvPr/>
        </p:nvSpPr>
        <p:spPr>
          <a:xfrm>
            <a:off x="0" y="5229199"/>
            <a:ext cx="9144000" cy="1477328"/>
          </a:xfrm>
          <a:prstGeom prst="rect">
            <a:avLst/>
          </a:prstGeom>
        </p:spPr>
        <p:txBody>
          <a:bodyPr wrap="square">
            <a:spAutoFit/>
          </a:bodyPr>
          <a:lstStyle/>
          <a:p>
            <a:r>
              <a:rPr lang="es-AR" dirty="0" smtClean="0"/>
              <a:t> AFECTACIÓN DEL ESPACIO MASTICADOR Y PAROTÍDEO: Aumento del tamaño y de la atenuación de la glándula parótida izquierda con áreas </a:t>
            </a:r>
            <a:r>
              <a:rPr lang="es-AR" dirty="0" err="1" smtClean="0"/>
              <a:t>hipodensas</a:t>
            </a:r>
            <a:r>
              <a:rPr lang="es-AR" dirty="0" smtClean="0"/>
              <a:t> en su interior: flemonosas / </a:t>
            </a:r>
            <a:r>
              <a:rPr lang="es-AR" dirty="0" err="1" smtClean="0"/>
              <a:t>abscesificadas</a:t>
            </a:r>
            <a:r>
              <a:rPr lang="es-AR" dirty="0" smtClean="0"/>
              <a:t> (flecha roja). Se observa una extensión al compartimento masticador con aumento del tamaño de los músculos masetero y pterigoideos, y áreas flemonosas intramusculares (flecha naranja).  </a:t>
            </a:r>
            <a:endParaRPr lang="es-AR" dirty="0"/>
          </a:p>
        </p:txBody>
      </p:sp>
      <p:pic>
        <p:nvPicPr>
          <p:cNvPr id="73730" name="Picture 2" descr="https://posterng.netkey.at/esr/viewing/index.php?module=viewimage&amp;task=&amp;mediafile_id=443230&amp;201203182311.gif"/>
          <p:cNvPicPr>
            <a:picLocks noChangeAspect="1" noChangeArrowheads="1"/>
          </p:cNvPicPr>
          <p:nvPr/>
        </p:nvPicPr>
        <p:blipFill>
          <a:blip r:embed="rId2" cstate="print"/>
          <a:srcRect/>
          <a:stretch>
            <a:fillRect/>
          </a:stretch>
        </p:blipFill>
        <p:spPr bwMode="auto">
          <a:xfrm>
            <a:off x="611560" y="1196752"/>
            <a:ext cx="7577630" cy="396044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74754" name="Picture 2" descr="https://posterng.netkey.at/esr/viewing/index.php?module=viewimage&amp;task=&amp;mediafile_id=443281&amp;201203191658.gif"/>
          <p:cNvPicPr>
            <a:picLocks noChangeAspect="1" noChangeArrowheads="1"/>
          </p:cNvPicPr>
          <p:nvPr/>
        </p:nvPicPr>
        <p:blipFill>
          <a:blip r:embed="rId2" cstate="print"/>
          <a:srcRect/>
          <a:stretch>
            <a:fillRect/>
          </a:stretch>
        </p:blipFill>
        <p:spPr bwMode="auto">
          <a:xfrm>
            <a:off x="251520" y="0"/>
            <a:ext cx="8604448" cy="4559622"/>
          </a:xfrm>
          <a:prstGeom prst="rect">
            <a:avLst/>
          </a:prstGeom>
          <a:noFill/>
        </p:spPr>
      </p:pic>
      <p:sp>
        <p:nvSpPr>
          <p:cNvPr id="4" name="3 Rectángulo"/>
          <p:cNvSpPr/>
          <p:nvPr/>
        </p:nvSpPr>
        <p:spPr>
          <a:xfrm>
            <a:off x="0" y="4725144"/>
            <a:ext cx="9144000" cy="1754326"/>
          </a:xfrm>
          <a:prstGeom prst="rect">
            <a:avLst/>
          </a:prstGeom>
        </p:spPr>
        <p:txBody>
          <a:bodyPr wrap="square">
            <a:spAutoFit/>
          </a:bodyPr>
          <a:lstStyle/>
          <a:p>
            <a:r>
              <a:rPr lang="es-AR" dirty="0" err="1" smtClean="0"/>
              <a:t>Sindrome</a:t>
            </a:r>
            <a:r>
              <a:rPr lang="es-AR" dirty="0" smtClean="0"/>
              <a:t> de </a:t>
            </a:r>
            <a:r>
              <a:rPr lang="es-AR" dirty="0" err="1" smtClean="0"/>
              <a:t>Lemierre</a:t>
            </a:r>
            <a:r>
              <a:rPr lang="es-AR" dirty="0" smtClean="0"/>
              <a:t>: Paciente con </a:t>
            </a:r>
            <a:r>
              <a:rPr lang="es-AR" dirty="0" err="1" smtClean="0"/>
              <a:t>sepsis</a:t>
            </a:r>
            <a:r>
              <a:rPr lang="es-AR" dirty="0" smtClean="0"/>
              <a:t> </a:t>
            </a:r>
            <a:r>
              <a:rPr lang="es-AR" dirty="0" err="1" smtClean="0"/>
              <a:t>streptocócica</a:t>
            </a:r>
            <a:r>
              <a:rPr lang="es-AR" dirty="0" smtClean="0"/>
              <a:t> de probable origen </a:t>
            </a:r>
            <a:r>
              <a:rPr lang="es-AR" dirty="0" err="1" smtClean="0"/>
              <a:t>orofaríngeo</a:t>
            </a:r>
            <a:r>
              <a:rPr lang="es-AR" dirty="0" smtClean="0"/>
              <a:t>, en el que se muestra una trombosis de la vena yugular interna izquierda con fino realce de la pared vascular (de los vasa </a:t>
            </a:r>
            <a:r>
              <a:rPr lang="es-AR" dirty="0" err="1" smtClean="0"/>
              <a:t>vasorum</a:t>
            </a:r>
            <a:r>
              <a:rPr lang="es-AR" dirty="0" smtClean="0"/>
              <a:t>) (flecha roja). Se observa un afectación inflamatoria del tejido graso adyacente al espacio </a:t>
            </a:r>
            <a:r>
              <a:rPr lang="es-AR" dirty="0" err="1" smtClean="0"/>
              <a:t>carotídeo</a:t>
            </a:r>
            <a:r>
              <a:rPr lang="es-AR" dirty="0" smtClean="0"/>
              <a:t> (flecha curva naranja). En el plano sagital se puede ver el segmento venoso </a:t>
            </a:r>
            <a:r>
              <a:rPr lang="es-AR" dirty="0" err="1" smtClean="0"/>
              <a:t>trombosado</a:t>
            </a:r>
            <a:r>
              <a:rPr lang="es-AR" dirty="0" smtClean="0"/>
              <a:t>, ocupado por un trombo de densidad baja. Carótida izquierda (flecha verde). </a:t>
            </a:r>
            <a:endParaRPr lang="es-A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PARAFARINGEO</a:t>
            </a:r>
            <a:endParaRPr lang="es-AR" dirty="0"/>
          </a:p>
        </p:txBody>
      </p:sp>
      <p:pic>
        <p:nvPicPr>
          <p:cNvPr id="75778" name="Picture 2" descr="https://posterng.netkey.at/esr/viewing/index.php?module=viewimage&amp;task=&amp;mediafile_id=443375&amp;201203191700.gif"/>
          <p:cNvPicPr>
            <a:picLocks noChangeAspect="1" noChangeArrowheads="1"/>
          </p:cNvPicPr>
          <p:nvPr/>
        </p:nvPicPr>
        <p:blipFill>
          <a:blip r:embed="rId2" cstate="print"/>
          <a:srcRect/>
          <a:stretch>
            <a:fillRect/>
          </a:stretch>
        </p:blipFill>
        <p:spPr bwMode="auto">
          <a:xfrm>
            <a:off x="323528" y="1628800"/>
            <a:ext cx="8441221" cy="3528392"/>
          </a:xfrm>
          <a:prstGeom prst="rect">
            <a:avLst/>
          </a:prstGeom>
          <a:noFill/>
        </p:spPr>
      </p:pic>
      <p:sp>
        <p:nvSpPr>
          <p:cNvPr id="4" name="3 Rectángulo"/>
          <p:cNvSpPr/>
          <p:nvPr/>
        </p:nvSpPr>
        <p:spPr>
          <a:xfrm>
            <a:off x="0" y="5517232"/>
            <a:ext cx="9144000" cy="1200329"/>
          </a:xfrm>
          <a:prstGeom prst="rect">
            <a:avLst/>
          </a:prstGeom>
        </p:spPr>
        <p:txBody>
          <a:bodyPr wrap="square">
            <a:spAutoFit/>
          </a:bodyPr>
          <a:lstStyle/>
          <a:p>
            <a:r>
              <a:rPr lang="es-AR" dirty="0" smtClean="0"/>
              <a:t> </a:t>
            </a:r>
            <a:r>
              <a:rPr lang="es-AR" sz="2400" dirty="0" smtClean="0"/>
              <a:t>Gran absceso amigdalino derecho que ocasiona un efecto masa con </a:t>
            </a:r>
            <a:r>
              <a:rPr lang="es-AR" sz="2400" dirty="0" err="1" smtClean="0"/>
              <a:t>medialización</a:t>
            </a:r>
            <a:r>
              <a:rPr lang="es-AR" sz="2400" dirty="0" smtClean="0"/>
              <a:t> de la amígdala y compresión del espacio </a:t>
            </a:r>
            <a:r>
              <a:rPr lang="es-AR" sz="2400" dirty="0" err="1" smtClean="0"/>
              <a:t>parafaríngeo</a:t>
            </a:r>
            <a:r>
              <a:rPr lang="es-AR" sz="2400" dirty="0" smtClean="0"/>
              <a:t>. Absceso (A), úvula (B), espacio </a:t>
            </a:r>
            <a:r>
              <a:rPr lang="es-AR" sz="2400" dirty="0" err="1" smtClean="0"/>
              <a:t>parafaríngeo</a:t>
            </a:r>
            <a:r>
              <a:rPr lang="es-AR" sz="2400" dirty="0" smtClean="0"/>
              <a:t> (C). </a:t>
            </a:r>
            <a:endParaRPr lang="es-AR" sz="24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76802" name="Picture 2" descr="https://posterng.netkey.at/esr/viewing/index.php?module=viewimage&amp;task=&amp;mediafile_id=443378&amp;201203191702.gif"/>
          <p:cNvPicPr>
            <a:picLocks noChangeAspect="1" noChangeArrowheads="1"/>
          </p:cNvPicPr>
          <p:nvPr/>
        </p:nvPicPr>
        <p:blipFill>
          <a:blip r:embed="rId2" cstate="print"/>
          <a:srcRect/>
          <a:stretch>
            <a:fillRect/>
          </a:stretch>
        </p:blipFill>
        <p:spPr bwMode="auto">
          <a:xfrm>
            <a:off x="539552" y="188640"/>
            <a:ext cx="7779506" cy="4968552"/>
          </a:xfrm>
          <a:prstGeom prst="rect">
            <a:avLst/>
          </a:prstGeom>
          <a:noFill/>
        </p:spPr>
      </p:pic>
      <p:sp>
        <p:nvSpPr>
          <p:cNvPr id="4" name="3 Rectángulo"/>
          <p:cNvSpPr/>
          <p:nvPr/>
        </p:nvSpPr>
        <p:spPr>
          <a:xfrm>
            <a:off x="0" y="5157192"/>
            <a:ext cx="9144000" cy="1200329"/>
          </a:xfrm>
          <a:prstGeom prst="rect">
            <a:avLst/>
          </a:prstGeom>
        </p:spPr>
        <p:txBody>
          <a:bodyPr wrap="square">
            <a:spAutoFit/>
          </a:bodyPr>
          <a:lstStyle/>
          <a:p>
            <a:r>
              <a:rPr lang="es-AR" dirty="0" smtClean="0"/>
              <a:t>Gran absceso amigdalino derecho que se extiende al músculo pterigoideo medial y al espacio </a:t>
            </a:r>
            <a:r>
              <a:rPr lang="es-AR" dirty="0" err="1" smtClean="0"/>
              <a:t>parafaríngeo</a:t>
            </a:r>
            <a:r>
              <a:rPr lang="es-AR" dirty="0" smtClean="0"/>
              <a:t> (</a:t>
            </a:r>
            <a:r>
              <a:rPr lang="es-AR" dirty="0" err="1" smtClean="0"/>
              <a:t>comparese</a:t>
            </a:r>
            <a:r>
              <a:rPr lang="es-AR" dirty="0" smtClean="0"/>
              <a:t> con el lado </a:t>
            </a:r>
            <a:r>
              <a:rPr lang="es-AR" dirty="0" err="1" smtClean="0"/>
              <a:t>contralateral</a:t>
            </a:r>
            <a:r>
              <a:rPr lang="es-AR" dirty="0" smtClean="0"/>
              <a:t>) . Amígdala palatina (A), ms pterigoideo medial (B), lámina grasa del espacio </a:t>
            </a:r>
            <a:r>
              <a:rPr lang="es-AR" dirty="0" err="1" smtClean="0"/>
              <a:t>parafaríngeo</a:t>
            </a:r>
            <a:r>
              <a:rPr lang="es-AR" dirty="0" smtClean="0"/>
              <a:t> izquierdo normal, (C)colección </a:t>
            </a:r>
            <a:r>
              <a:rPr lang="es-AR" dirty="0" err="1" smtClean="0"/>
              <a:t>amigdalar</a:t>
            </a:r>
            <a:r>
              <a:rPr lang="es-AR" dirty="0" smtClean="0"/>
              <a:t> (D) y </a:t>
            </a:r>
            <a:r>
              <a:rPr lang="es-AR" dirty="0" err="1" smtClean="0"/>
              <a:t>parafaríngea</a:t>
            </a:r>
            <a:r>
              <a:rPr lang="es-AR" dirty="0" smtClean="0"/>
              <a:t> (E). </a:t>
            </a:r>
            <a:endParaRPr lang="es-A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ESPACIOCERVICAL POSTERIOR</a:t>
            </a:r>
            <a:endParaRPr lang="es-AR" dirty="0"/>
          </a:p>
        </p:txBody>
      </p:sp>
      <p:pic>
        <p:nvPicPr>
          <p:cNvPr id="77826" name="Picture 2" descr="https://posterng.netkey.at/esr/viewing/index.php?module=viewimage&amp;task=&amp;mediafile_id=443448&amp;201203191704.gif"/>
          <p:cNvPicPr>
            <a:picLocks noChangeAspect="1" noChangeArrowheads="1"/>
          </p:cNvPicPr>
          <p:nvPr/>
        </p:nvPicPr>
        <p:blipFill>
          <a:blip r:embed="rId2" cstate="print"/>
          <a:srcRect/>
          <a:stretch>
            <a:fillRect/>
          </a:stretch>
        </p:blipFill>
        <p:spPr bwMode="auto">
          <a:xfrm>
            <a:off x="683568" y="1412776"/>
            <a:ext cx="8109732" cy="3960440"/>
          </a:xfrm>
          <a:prstGeom prst="rect">
            <a:avLst/>
          </a:prstGeom>
          <a:noFill/>
        </p:spPr>
      </p:pic>
      <p:sp>
        <p:nvSpPr>
          <p:cNvPr id="4" name="3 Rectángulo"/>
          <p:cNvSpPr/>
          <p:nvPr/>
        </p:nvSpPr>
        <p:spPr>
          <a:xfrm>
            <a:off x="0" y="5301208"/>
            <a:ext cx="9144000" cy="1200329"/>
          </a:xfrm>
          <a:prstGeom prst="rect">
            <a:avLst/>
          </a:prstGeom>
        </p:spPr>
        <p:txBody>
          <a:bodyPr wrap="square">
            <a:spAutoFit/>
          </a:bodyPr>
          <a:lstStyle/>
          <a:p>
            <a:r>
              <a:rPr lang="es-AR" dirty="0" smtClean="0"/>
              <a:t> CASO 1: Adenitis del espacio cervical posterior: se observan varias adenopatías de centro necrótico, rarefacción de la grasa adyacente, y afectación del esternocleidomastoideo (ECM). CASO 2: Afectación infecciosa </a:t>
            </a:r>
            <a:r>
              <a:rPr lang="es-AR" dirty="0" err="1" smtClean="0"/>
              <a:t>adenopática</a:t>
            </a:r>
            <a:r>
              <a:rPr lang="es-AR" dirty="0" smtClean="0"/>
              <a:t> más evolucionada con formación de un </a:t>
            </a:r>
            <a:r>
              <a:rPr lang="es-AR" dirty="0" err="1" smtClean="0"/>
              <a:t>adenoflemón</a:t>
            </a:r>
            <a:r>
              <a:rPr lang="es-AR" dirty="0" smtClean="0"/>
              <a:t> que colapsa la vena yugular interna, y afectación del ECM por contigüidad (</a:t>
            </a:r>
            <a:r>
              <a:rPr lang="es-AR" dirty="0" err="1" smtClean="0"/>
              <a:t>piomiositis</a:t>
            </a:r>
            <a:r>
              <a:rPr lang="es-AR" dirty="0" smtClean="0"/>
              <a:t>). </a:t>
            </a:r>
            <a:endParaRPr lang="es-A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RETROFARINGEO</a:t>
            </a:r>
            <a:endParaRPr lang="es-AR" dirty="0"/>
          </a:p>
        </p:txBody>
      </p:sp>
      <p:pic>
        <p:nvPicPr>
          <p:cNvPr id="78850" name="Picture 2" descr="https://posterng.netkey.at/esr/viewing/index.php?module=viewimage&amp;task=&amp;mediafile_id=443479&amp;201203191711.gif"/>
          <p:cNvPicPr>
            <a:picLocks noChangeAspect="1" noChangeArrowheads="1"/>
          </p:cNvPicPr>
          <p:nvPr/>
        </p:nvPicPr>
        <p:blipFill>
          <a:blip r:embed="rId2" cstate="print"/>
          <a:srcRect/>
          <a:stretch>
            <a:fillRect/>
          </a:stretch>
        </p:blipFill>
        <p:spPr bwMode="auto">
          <a:xfrm>
            <a:off x="539552" y="1124744"/>
            <a:ext cx="8162678" cy="4320480"/>
          </a:xfrm>
          <a:prstGeom prst="rect">
            <a:avLst/>
          </a:prstGeom>
          <a:noFill/>
        </p:spPr>
      </p:pic>
      <p:sp>
        <p:nvSpPr>
          <p:cNvPr id="4" name="3 Rectángulo"/>
          <p:cNvSpPr/>
          <p:nvPr/>
        </p:nvSpPr>
        <p:spPr>
          <a:xfrm>
            <a:off x="0" y="5373216"/>
            <a:ext cx="9144000" cy="1200329"/>
          </a:xfrm>
          <a:prstGeom prst="rect">
            <a:avLst/>
          </a:prstGeom>
        </p:spPr>
        <p:txBody>
          <a:bodyPr wrap="square">
            <a:spAutoFit/>
          </a:bodyPr>
          <a:lstStyle/>
          <a:p>
            <a:r>
              <a:rPr lang="es-AR" dirty="0" smtClean="0"/>
              <a:t>colección de baja densidad y mínimo realce periférico. Obsérvese el aplanamiento de la musculatura </a:t>
            </a:r>
            <a:r>
              <a:rPr lang="es-AR" dirty="0" err="1" smtClean="0"/>
              <a:t>prevertebral</a:t>
            </a:r>
            <a:r>
              <a:rPr lang="es-AR" dirty="0" smtClean="0"/>
              <a:t> (flecha roja) y la compresión que ejerce sobre la grasa </a:t>
            </a:r>
            <a:r>
              <a:rPr lang="es-AR" dirty="0" err="1" smtClean="0"/>
              <a:t>parafaríngea</a:t>
            </a:r>
            <a:r>
              <a:rPr lang="es-AR" dirty="0" smtClean="0"/>
              <a:t> (flecha amarilla). En la placa cervical lateral se evidencia un marcado aumento del grosor de las partes blandas </a:t>
            </a:r>
            <a:r>
              <a:rPr lang="es-AR" dirty="0" err="1" smtClean="0"/>
              <a:t>retrofaríngeas</a:t>
            </a:r>
            <a:r>
              <a:rPr lang="es-AR" dirty="0" smtClean="0"/>
              <a:t>(flecha naranja). </a:t>
            </a:r>
            <a:endParaRPr lang="es-A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ESPACIO VISCERAL</a:t>
            </a:r>
            <a:endParaRPr lang="es-AR" dirty="0"/>
          </a:p>
        </p:txBody>
      </p:sp>
      <p:pic>
        <p:nvPicPr>
          <p:cNvPr id="79874" name="Picture 2" descr="https://posterng.netkey.at/esr/viewing/index.php?module=viewimage&amp;task=&amp;mediafile_id=443588&amp;201203182314.gif"/>
          <p:cNvPicPr>
            <a:picLocks noChangeAspect="1" noChangeArrowheads="1"/>
          </p:cNvPicPr>
          <p:nvPr/>
        </p:nvPicPr>
        <p:blipFill>
          <a:blip r:embed="rId2" cstate="print"/>
          <a:srcRect/>
          <a:stretch>
            <a:fillRect/>
          </a:stretch>
        </p:blipFill>
        <p:spPr bwMode="auto">
          <a:xfrm>
            <a:off x="1115616" y="1628800"/>
            <a:ext cx="7017296" cy="3906113"/>
          </a:xfrm>
          <a:prstGeom prst="rect">
            <a:avLst/>
          </a:prstGeom>
          <a:noFill/>
        </p:spPr>
      </p:pic>
      <p:sp>
        <p:nvSpPr>
          <p:cNvPr id="4" name="3 Rectángulo"/>
          <p:cNvSpPr/>
          <p:nvPr/>
        </p:nvSpPr>
        <p:spPr>
          <a:xfrm>
            <a:off x="0" y="5733256"/>
            <a:ext cx="9144000" cy="646331"/>
          </a:xfrm>
          <a:prstGeom prst="rect">
            <a:avLst/>
          </a:prstGeom>
        </p:spPr>
        <p:txBody>
          <a:bodyPr wrap="square">
            <a:spAutoFit/>
          </a:bodyPr>
          <a:lstStyle/>
          <a:p>
            <a:r>
              <a:rPr lang="es-AR" dirty="0" smtClean="0"/>
              <a:t>Gran absceso cervical anterior (se trataba de un paciente joven, en el que se pensó en la posibilidad de que el foco inicial fuera un quiste </a:t>
            </a:r>
            <a:r>
              <a:rPr lang="es-AR" dirty="0" err="1" smtClean="0"/>
              <a:t>tirogloso</a:t>
            </a:r>
            <a:r>
              <a:rPr lang="es-AR" dirty="0" smtClean="0"/>
              <a:t> complicado). </a:t>
            </a:r>
            <a:r>
              <a:rPr lang="es-AR" dirty="0" err="1" smtClean="0"/>
              <a:t>References</a:t>
            </a:r>
            <a:r>
              <a:rPr lang="es-AR" dirty="0" smtClean="0"/>
              <a:t>: </a:t>
            </a:r>
            <a:r>
              <a:rPr lang="es-AR" dirty="0" err="1" smtClean="0"/>
              <a:t>Radiologia</a:t>
            </a:r>
            <a:endParaRPr lang="es-A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6600" dirty="0" smtClean="0"/>
              <a:t>TORAX</a:t>
            </a:r>
            <a:endParaRPr lang="es-AR" sz="6600" dirty="0"/>
          </a:p>
        </p:txBody>
      </p:sp>
      <p:pic>
        <p:nvPicPr>
          <p:cNvPr id="80898" name="Picture 2" descr="Resultado de imagen para IMAGENES EN RADIOLOGIA ANIMADA DE CUELLO"/>
          <p:cNvPicPr>
            <a:picLocks noChangeAspect="1" noChangeArrowheads="1"/>
          </p:cNvPicPr>
          <p:nvPr/>
        </p:nvPicPr>
        <p:blipFill>
          <a:blip r:embed="rId2" cstate="print"/>
          <a:srcRect/>
          <a:stretch>
            <a:fillRect/>
          </a:stretch>
        </p:blipFill>
        <p:spPr bwMode="auto">
          <a:xfrm>
            <a:off x="1979712" y="1844824"/>
            <a:ext cx="4896544" cy="4348844"/>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NEUMONÍA LOBAR</a:t>
            </a:r>
            <a:endParaRPr lang="es-AR" dirty="0"/>
          </a:p>
        </p:txBody>
      </p:sp>
      <p:sp>
        <p:nvSpPr>
          <p:cNvPr id="1026" name="AutoShape 2" descr="https://posterng.netkey.at/esr/viewing/index.php?module=viewimage&amp;task=&amp;mediafile_id=579512&amp;201403172253.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1028" name="Picture 4" descr="https://posterng.netkey.at/esr/viewing/index.php?module=viewimage&amp;task=&amp;mediafile_id=579512&amp;201403172253.gif"/>
          <p:cNvPicPr>
            <a:picLocks noChangeAspect="1" noChangeArrowheads="1"/>
          </p:cNvPicPr>
          <p:nvPr/>
        </p:nvPicPr>
        <p:blipFill>
          <a:blip r:embed="rId2" cstate="print"/>
          <a:srcRect/>
          <a:stretch>
            <a:fillRect/>
          </a:stretch>
        </p:blipFill>
        <p:spPr bwMode="auto">
          <a:xfrm>
            <a:off x="467544" y="1412776"/>
            <a:ext cx="7813375" cy="521196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BRONCONEUMONIA</a:t>
            </a:r>
            <a:endParaRPr lang="es-AR" dirty="0"/>
          </a:p>
        </p:txBody>
      </p:sp>
      <p:pic>
        <p:nvPicPr>
          <p:cNvPr id="82946" name="Picture 2" descr="https://posterng.netkey.at/esr/viewing/index.php?module=viewimage&amp;task=&amp;mediafile_id=579513&amp;201403171838.gif"/>
          <p:cNvPicPr>
            <a:picLocks noChangeAspect="1" noChangeArrowheads="1"/>
          </p:cNvPicPr>
          <p:nvPr/>
        </p:nvPicPr>
        <p:blipFill>
          <a:blip r:embed="rId2" cstate="print"/>
          <a:srcRect/>
          <a:stretch>
            <a:fillRect/>
          </a:stretch>
        </p:blipFill>
        <p:spPr bwMode="auto">
          <a:xfrm>
            <a:off x="251520" y="1556792"/>
            <a:ext cx="8352927" cy="4968552"/>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BROCONEUMONIA</a:t>
            </a:r>
            <a:endParaRPr lang="es-AR" dirty="0"/>
          </a:p>
        </p:txBody>
      </p:sp>
      <p:pic>
        <p:nvPicPr>
          <p:cNvPr id="83970" name="Picture 2" descr="https://posterng.netkey.at/esr/viewing/index.php?module=viewimage&amp;task=&amp;mediafile_id=579514&amp;201403172253.gif"/>
          <p:cNvPicPr>
            <a:picLocks noChangeAspect="1" noChangeArrowheads="1"/>
          </p:cNvPicPr>
          <p:nvPr/>
        </p:nvPicPr>
        <p:blipFill>
          <a:blip r:embed="rId2" cstate="print"/>
          <a:srcRect/>
          <a:stretch>
            <a:fillRect/>
          </a:stretch>
        </p:blipFill>
        <p:spPr bwMode="auto">
          <a:xfrm>
            <a:off x="1043608" y="1484784"/>
            <a:ext cx="6840760" cy="5130571"/>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Consolidaciones lobares, sin y con derrame pleural.</a:t>
            </a:r>
            <a:endParaRPr lang="es-AR" dirty="0"/>
          </a:p>
        </p:txBody>
      </p:sp>
      <p:pic>
        <p:nvPicPr>
          <p:cNvPr id="84994" name="Picture 2" descr="https://posterng.netkey.at/esr/viewing/index.php?module=viewimage&amp;task=&amp;mediafile_id=579515&amp;201403171848.gif"/>
          <p:cNvPicPr>
            <a:picLocks noChangeAspect="1" noChangeArrowheads="1"/>
          </p:cNvPicPr>
          <p:nvPr/>
        </p:nvPicPr>
        <p:blipFill>
          <a:blip r:embed="rId2" cstate="print"/>
          <a:srcRect/>
          <a:stretch>
            <a:fillRect/>
          </a:stretch>
        </p:blipFill>
        <p:spPr bwMode="auto">
          <a:xfrm>
            <a:off x="467544" y="1511405"/>
            <a:ext cx="7992888" cy="5346595"/>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NEUMONÌA ATÌPICA</a:t>
            </a:r>
            <a:endParaRPr lang="es-AR" dirty="0"/>
          </a:p>
        </p:txBody>
      </p:sp>
      <p:pic>
        <p:nvPicPr>
          <p:cNvPr id="1026" name="Picture 2" descr="https://posterng.netkey.at/esr/viewing/index.php?module=viewimage&amp;task=&amp;mediafile_id=579517&amp;201403171850.gif"/>
          <p:cNvPicPr>
            <a:picLocks noChangeAspect="1" noChangeArrowheads="1"/>
          </p:cNvPicPr>
          <p:nvPr/>
        </p:nvPicPr>
        <p:blipFill>
          <a:blip r:embed="rId2" cstate="print"/>
          <a:srcRect/>
          <a:stretch>
            <a:fillRect/>
          </a:stretch>
        </p:blipFill>
        <p:spPr bwMode="auto">
          <a:xfrm>
            <a:off x="1115616" y="1628800"/>
            <a:ext cx="6624735" cy="4968552"/>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NEUMONIA ATIPICA CON PATRON EN “CRAZY PAVING”</a:t>
            </a:r>
            <a:endParaRPr lang="es-AR" dirty="0"/>
          </a:p>
        </p:txBody>
      </p:sp>
      <p:pic>
        <p:nvPicPr>
          <p:cNvPr id="87042" name="Picture 2" descr="https://posterng.netkey.at/esr/viewing/index.php?module=viewimage&amp;task=&amp;mediafile_id=579518&amp;201403171853.gif"/>
          <p:cNvPicPr>
            <a:picLocks noChangeAspect="1" noChangeArrowheads="1"/>
          </p:cNvPicPr>
          <p:nvPr/>
        </p:nvPicPr>
        <p:blipFill>
          <a:blip r:embed="rId2" cstate="print"/>
          <a:srcRect/>
          <a:stretch>
            <a:fillRect/>
          </a:stretch>
        </p:blipFill>
        <p:spPr bwMode="auto">
          <a:xfrm>
            <a:off x="827584" y="1700808"/>
            <a:ext cx="7344816" cy="450912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CONSOLIDACION CAVITADA EN L.S.D</a:t>
            </a:r>
            <a:endParaRPr lang="es-AR" dirty="0"/>
          </a:p>
        </p:txBody>
      </p:sp>
      <p:pic>
        <p:nvPicPr>
          <p:cNvPr id="88066" name="Picture 2" descr="https://posterng.netkey.at/esr/viewing/index.php?module=viewimage&amp;task=&amp;mediafile_id=579521&amp;201403171858.gif"/>
          <p:cNvPicPr>
            <a:picLocks noChangeAspect="1" noChangeArrowheads="1"/>
          </p:cNvPicPr>
          <p:nvPr/>
        </p:nvPicPr>
        <p:blipFill>
          <a:blip r:embed="rId2" cstate="print"/>
          <a:srcRect/>
          <a:stretch>
            <a:fillRect/>
          </a:stretch>
        </p:blipFill>
        <p:spPr bwMode="auto">
          <a:xfrm>
            <a:off x="1331639" y="1556792"/>
            <a:ext cx="6624735" cy="4968552"/>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Mismo paciente que el anterior</a:t>
            </a:r>
            <a:endParaRPr lang="es-AR" dirty="0"/>
          </a:p>
        </p:txBody>
      </p:sp>
      <p:pic>
        <p:nvPicPr>
          <p:cNvPr id="89090" name="Picture 2" descr="https://posterng.netkey.at/esr/viewing/index.php?module=viewimage&amp;task=&amp;mediafile_id=579522&amp;201403171859.gif"/>
          <p:cNvPicPr>
            <a:picLocks noChangeAspect="1" noChangeArrowheads="1"/>
          </p:cNvPicPr>
          <p:nvPr/>
        </p:nvPicPr>
        <p:blipFill>
          <a:blip r:embed="rId2" cstate="print"/>
          <a:srcRect/>
          <a:stretch>
            <a:fillRect/>
          </a:stretch>
        </p:blipFill>
        <p:spPr bwMode="auto">
          <a:xfrm>
            <a:off x="1115616" y="1700808"/>
            <a:ext cx="6588224" cy="4941169"/>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0114" name="Picture 2" descr="https://posterng.netkey.at/esr/viewing/index.php?module=viewimage&amp;task=&amp;mediafile_id=579523&amp;201403171900.gif"/>
          <p:cNvPicPr>
            <a:picLocks noChangeAspect="1" noChangeArrowheads="1"/>
          </p:cNvPicPr>
          <p:nvPr/>
        </p:nvPicPr>
        <p:blipFill>
          <a:blip r:embed="rId2" cstate="print"/>
          <a:srcRect/>
          <a:stretch>
            <a:fillRect/>
          </a:stretch>
        </p:blipFill>
        <p:spPr bwMode="auto">
          <a:xfrm>
            <a:off x="0" y="188640"/>
            <a:ext cx="8712968" cy="6425953"/>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1138" name="Picture 2" descr="https://posterng.netkey.at/esr/viewing/index.php?module=viewimage&amp;task=&amp;mediafile_id=579524&amp;201403171905.gif"/>
          <p:cNvPicPr>
            <a:picLocks noChangeAspect="1" noChangeArrowheads="1"/>
          </p:cNvPicPr>
          <p:nvPr/>
        </p:nvPicPr>
        <p:blipFill>
          <a:blip r:embed="rId2" cstate="print"/>
          <a:srcRect/>
          <a:stretch>
            <a:fillRect/>
          </a:stretch>
        </p:blipFill>
        <p:spPr bwMode="auto">
          <a:xfrm>
            <a:off x="179512" y="260648"/>
            <a:ext cx="8748464" cy="6381329"/>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Embolias </a:t>
            </a:r>
            <a:r>
              <a:rPr lang="es-AR" dirty="0" err="1" smtClean="0"/>
              <a:t>septica</a:t>
            </a:r>
            <a:r>
              <a:rPr lang="es-AR" dirty="0" smtClean="0"/>
              <a:t>?</a:t>
            </a:r>
            <a:endParaRPr lang="es-AR" dirty="0"/>
          </a:p>
        </p:txBody>
      </p:sp>
      <p:pic>
        <p:nvPicPr>
          <p:cNvPr id="92162" name="Picture 2" descr="https://posterng.netkey.at/esr/viewing/index.php?module=viewimage&amp;task=&amp;mediafile_id=579520&amp;201403171856.gif"/>
          <p:cNvPicPr>
            <a:picLocks noChangeAspect="1" noChangeArrowheads="1"/>
          </p:cNvPicPr>
          <p:nvPr/>
        </p:nvPicPr>
        <p:blipFill>
          <a:blip r:embed="rId2" cstate="print"/>
          <a:srcRect/>
          <a:stretch>
            <a:fillRect/>
          </a:stretch>
        </p:blipFill>
        <p:spPr bwMode="auto">
          <a:xfrm>
            <a:off x="971600" y="1484784"/>
            <a:ext cx="7056784" cy="4824536"/>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3186" name="Picture 2" descr="https://posterng.netkey.at/esr/viewing/index.php?module=viewimage&amp;task=&amp;mediafile_id=579527&amp;201403171916.gif"/>
          <p:cNvPicPr>
            <a:picLocks noChangeAspect="1" noChangeArrowheads="1"/>
          </p:cNvPicPr>
          <p:nvPr/>
        </p:nvPicPr>
        <p:blipFill>
          <a:blip r:embed="rId2" cstate="print"/>
          <a:srcRect/>
          <a:stretch>
            <a:fillRect/>
          </a:stretch>
        </p:blipFill>
        <p:spPr bwMode="auto">
          <a:xfrm>
            <a:off x="827584" y="476672"/>
            <a:ext cx="7488832" cy="5976664"/>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EMPIEMA</a:t>
            </a:r>
            <a:endParaRPr lang="es-AR" dirty="0"/>
          </a:p>
        </p:txBody>
      </p:sp>
      <p:pic>
        <p:nvPicPr>
          <p:cNvPr id="259074" name="Picture 2" descr="C:\Users\matia\Desktop\empiema\empiema.jpg"/>
          <p:cNvPicPr>
            <a:picLocks noChangeAspect="1" noChangeArrowheads="1"/>
          </p:cNvPicPr>
          <p:nvPr/>
        </p:nvPicPr>
        <p:blipFill>
          <a:blip r:embed="rId2" cstate="print"/>
          <a:srcRect/>
          <a:stretch>
            <a:fillRect/>
          </a:stretch>
        </p:blipFill>
        <p:spPr bwMode="auto">
          <a:xfrm>
            <a:off x="1979712" y="1628800"/>
            <a:ext cx="5112568" cy="4639599"/>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4210" name="Picture 2" descr="https://posterng.netkey.at/esr/viewing/index.php?module=viewimage&amp;task=&amp;mediafile_id=579529&amp;201403172308.gif"/>
          <p:cNvPicPr>
            <a:picLocks noChangeAspect="1" noChangeArrowheads="1"/>
          </p:cNvPicPr>
          <p:nvPr/>
        </p:nvPicPr>
        <p:blipFill>
          <a:blip r:embed="rId2" cstate="print"/>
          <a:srcRect/>
          <a:stretch>
            <a:fillRect/>
          </a:stretch>
        </p:blipFill>
        <p:spPr bwMode="auto">
          <a:xfrm>
            <a:off x="0" y="188640"/>
            <a:ext cx="9144000" cy="7146033"/>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5234" name="Picture 2" descr="https://posterng.netkey.at/esr/viewing/index.php?module=viewimage&amp;task=&amp;mediafile_id=579532&amp;201403171923.gif"/>
          <p:cNvPicPr>
            <a:picLocks noChangeAspect="1" noChangeArrowheads="1"/>
          </p:cNvPicPr>
          <p:nvPr/>
        </p:nvPicPr>
        <p:blipFill>
          <a:blip r:embed="rId2" cstate="print"/>
          <a:srcRect/>
          <a:stretch>
            <a:fillRect/>
          </a:stretch>
        </p:blipFill>
        <p:spPr bwMode="auto">
          <a:xfrm>
            <a:off x="0" y="764704"/>
            <a:ext cx="9144000" cy="6858001"/>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6258" name="Picture 2" descr="https://posterng.netkey.at/esr/viewing/index.php?module=viewimage&amp;task=&amp;mediafile_id=579534&amp;201403171925.gif"/>
          <p:cNvPicPr>
            <a:picLocks noChangeAspect="1" noChangeArrowheads="1"/>
          </p:cNvPicPr>
          <p:nvPr/>
        </p:nvPicPr>
        <p:blipFill>
          <a:blip r:embed="rId2" cstate="print"/>
          <a:srcRect/>
          <a:stretch>
            <a:fillRect/>
          </a:stretch>
        </p:blipFill>
        <p:spPr bwMode="auto">
          <a:xfrm>
            <a:off x="0" y="620688"/>
            <a:ext cx="9144000" cy="6858001"/>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7282" name="Picture 2" descr="https://posterng.netkey.at/esr/viewing/index.php?module=viewimage&amp;task=&amp;mediafile_id=579536&amp;201403171927.gif"/>
          <p:cNvPicPr>
            <a:picLocks noChangeAspect="1" noChangeArrowheads="1"/>
          </p:cNvPicPr>
          <p:nvPr/>
        </p:nvPicPr>
        <p:blipFill>
          <a:blip r:embed="rId2" cstate="print"/>
          <a:srcRect/>
          <a:stretch>
            <a:fillRect/>
          </a:stretch>
        </p:blipFill>
        <p:spPr bwMode="auto">
          <a:xfrm>
            <a:off x="384043" y="288031"/>
            <a:ext cx="8759957" cy="6569969"/>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8306" name="Picture 2" descr="https://posterng.netkey.at/esr/viewing/index.php?module=viewimage&amp;task=&amp;mediafile_id=579538&amp;201403172312.gif"/>
          <p:cNvPicPr>
            <a:picLocks noChangeAspect="1" noChangeArrowheads="1"/>
          </p:cNvPicPr>
          <p:nvPr/>
        </p:nvPicPr>
        <p:blipFill>
          <a:blip r:embed="rId2" cstate="print"/>
          <a:srcRect/>
          <a:stretch>
            <a:fillRect/>
          </a:stretch>
        </p:blipFill>
        <p:spPr bwMode="auto">
          <a:xfrm>
            <a:off x="0" y="476672"/>
            <a:ext cx="9144000" cy="6858001"/>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99330" name="Picture 2" descr="https://posterng.netkey.at/esr/viewing/index.php?module=viewimage&amp;task=&amp;mediafile_id=579539&amp;201403172122.gif"/>
          <p:cNvPicPr>
            <a:picLocks noChangeAspect="1" noChangeArrowheads="1"/>
          </p:cNvPicPr>
          <p:nvPr/>
        </p:nvPicPr>
        <p:blipFill>
          <a:blip r:embed="rId2" cstate="print"/>
          <a:srcRect/>
          <a:stretch>
            <a:fillRect/>
          </a:stretch>
        </p:blipFill>
        <p:spPr bwMode="auto">
          <a:xfrm>
            <a:off x="899592" y="692696"/>
            <a:ext cx="7200800" cy="5561857"/>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0354" name="Picture 2" descr="https://posterng.netkey.at/esr/viewing/index.php?module=viewimage&amp;task=&amp;mediafile_id=579554&amp;201403172315.gif"/>
          <p:cNvPicPr>
            <a:picLocks noChangeAspect="1" noChangeArrowheads="1"/>
          </p:cNvPicPr>
          <p:nvPr/>
        </p:nvPicPr>
        <p:blipFill>
          <a:blip r:embed="rId2" cstate="print"/>
          <a:srcRect/>
          <a:stretch>
            <a:fillRect/>
          </a:stretch>
        </p:blipFill>
        <p:spPr bwMode="auto">
          <a:xfrm>
            <a:off x="0" y="260648"/>
            <a:ext cx="9144000" cy="6858001"/>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BRONCONEUMONIA</a:t>
            </a:r>
            <a:endParaRPr lang="es-AR" dirty="0"/>
          </a:p>
        </p:txBody>
      </p:sp>
      <p:pic>
        <p:nvPicPr>
          <p:cNvPr id="101378" name="Picture 2" descr="https://posterng.netkey.at/esr/viewing/index.php?module=viewimage&amp;task=&amp;mediafile_id=579548&amp;201403172316.gif"/>
          <p:cNvPicPr>
            <a:picLocks noChangeAspect="1" noChangeArrowheads="1"/>
          </p:cNvPicPr>
          <p:nvPr/>
        </p:nvPicPr>
        <p:blipFill>
          <a:blip r:embed="rId2" cstate="print"/>
          <a:srcRect/>
          <a:stretch>
            <a:fillRect/>
          </a:stretch>
        </p:blipFill>
        <p:spPr bwMode="auto">
          <a:xfrm>
            <a:off x="179512" y="1628800"/>
            <a:ext cx="8676456" cy="5229200"/>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2402" name="Picture 2" descr="https://posterng.netkey.at/esr/viewing/index.php?module=viewimage&amp;task=&amp;mediafile_id=579552&amp;201403172319.gif"/>
          <p:cNvPicPr>
            <a:picLocks noChangeAspect="1" noChangeArrowheads="1"/>
          </p:cNvPicPr>
          <p:nvPr/>
        </p:nvPicPr>
        <p:blipFill>
          <a:blip r:embed="rId2" cstate="print"/>
          <a:srcRect/>
          <a:stretch>
            <a:fillRect/>
          </a:stretch>
        </p:blipFill>
        <p:spPr bwMode="auto">
          <a:xfrm>
            <a:off x="251520" y="404664"/>
            <a:ext cx="8604447" cy="6453336"/>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3426" name="Picture 2" descr="https://posterng.netkey.at/esr/viewing/index.php?module=viewimage&amp;task=&amp;mediafile_id=579555&amp;201403172030.gif"/>
          <p:cNvPicPr>
            <a:picLocks noChangeAspect="1" noChangeArrowheads="1"/>
          </p:cNvPicPr>
          <p:nvPr/>
        </p:nvPicPr>
        <p:blipFill>
          <a:blip r:embed="rId2" cstate="print"/>
          <a:srcRect/>
          <a:stretch>
            <a:fillRect/>
          </a:stretch>
        </p:blipFill>
        <p:spPr bwMode="auto">
          <a:xfrm>
            <a:off x="539552" y="332656"/>
            <a:ext cx="8172400" cy="6129301"/>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4450" name="Picture 2" descr="https://posterng.netkey.at/esr/viewing/index.php?module=viewimage&amp;task=&amp;mediafile_id=579557&amp;201403172035.gif"/>
          <p:cNvPicPr>
            <a:picLocks noChangeAspect="1" noChangeArrowheads="1"/>
          </p:cNvPicPr>
          <p:nvPr/>
        </p:nvPicPr>
        <p:blipFill>
          <a:blip r:embed="rId2" cstate="print"/>
          <a:srcRect/>
          <a:stretch>
            <a:fillRect/>
          </a:stretch>
        </p:blipFill>
        <p:spPr bwMode="auto">
          <a:xfrm>
            <a:off x="395536" y="404664"/>
            <a:ext cx="8183893" cy="6137921"/>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5474" name="Picture 2" descr="https://posterng.netkey.at/esr/viewing/index.php?module=viewimage&amp;task=&amp;mediafile_id=579559&amp;201403172040.gif"/>
          <p:cNvPicPr>
            <a:picLocks noChangeAspect="1" noChangeArrowheads="1"/>
          </p:cNvPicPr>
          <p:nvPr/>
        </p:nvPicPr>
        <p:blipFill>
          <a:blip r:embed="rId2" cstate="print"/>
          <a:srcRect/>
          <a:stretch>
            <a:fillRect/>
          </a:stretch>
        </p:blipFill>
        <p:spPr bwMode="auto">
          <a:xfrm>
            <a:off x="251520" y="188640"/>
            <a:ext cx="8604447" cy="6453336"/>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NOCARDIA</a:t>
            </a:r>
            <a:endParaRPr lang="es-AR" dirty="0"/>
          </a:p>
        </p:txBody>
      </p:sp>
      <p:pic>
        <p:nvPicPr>
          <p:cNvPr id="106498" name="Picture 2" descr="https://posterng.netkey.at/esr/viewing/index.php?module=viewimage&amp;task=&amp;mediafile_id=579563&amp;201403172045.gif"/>
          <p:cNvPicPr>
            <a:picLocks noChangeAspect="1" noChangeArrowheads="1"/>
          </p:cNvPicPr>
          <p:nvPr/>
        </p:nvPicPr>
        <p:blipFill>
          <a:blip r:embed="rId2" cstate="print"/>
          <a:srcRect/>
          <a:stretch>
            <a:fillRect/>
          </a:stretch>
        </p:blipFill>
        <p:spPr bwMode="auto">
          <a:xfrm>
            <a:off x="611560" y="1628800"/>
            <a:ext cx="7632848" cy="522920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6600" dirty="0" smtClean="0"/>
              <a:t>ABDOMEN</a:t>
            </a:r>
            <a:endParaRPr lang="es-AR" sz="6600" dirty="0"/>
          </a:p>
        </p:txBody>
      </p:sp>
      <p:pic>
        <p:nvPicPr>
          <p:cNvPr id="1026" name="Picture 2" descr="Resultado de imagen para IMAGENES DE ABDOMEN ANIMADA"/>
          <p:cNvPicPr>
            <a:picLocks noChangeAspect="1" noChangeArrowheads="1"/>
          </p:cNvPicPr>
          <p:nvPr/>
        </p:nvPicPr>
        <p:blipFill>
          <a:blip r:embed="rId2" cstate="print"/>
          <a:srcRect/>
          <a:stretch>
            <a:fillRect/>
          </a:stretch>
        </p:blipFill>
        <p:spPr bwMode="auto">
          <a:xfrm>
            <a:off x="1619672" y="2348880"/>
            <a:ext cx="5334000" cy="3352801"/>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Absceso </a:t>
            </a:r>
            <a:r>
              <a:rPr lang="es-AR" dirty="0" err="1" smtClean="0"/>
              <a:t>piogeno</a:t>
            </a:r>
            <a:r>
              <a:rPr lang="es-AR" dirty="0" smtClean="0"/>
              <a:t> y trombosis portal</a:t>
            </a:r>
            <a:endParaRPr lang="es-AR" dirty="0"/>
          </a:p>
        </p:txBody>
      </p:sp>
      <p:pic>
        <p:nvPicPr>
          <p:cNvPr id="1026" name="Picture 2" descr="https://posterng.netkey.at/esr/viewing/index.php?module=viewimage&amp;task=&amp;mediafile_id=564942&amp;201403171850.gif"/>
          <p:cNvPicPr>
            <a:picLocks noChangeAspect="1" noChangeArrowheads="1"/>
          </p:cNvPicPr>
          <p:nvPr/>
        </p:nvPicPr>
        <p:blipFill>
          <a:blip r:embed="rId2" cstate="print"/>
          <a:srcRect/>
          <a:stretch>
            <a:fillRect/>
          </a:stretch>
        </p:blipFill>
        <p:spPr bwMode="auto">
          <a:xfrm>
            <a:off x="1115616" y="1700808"/>
            <a:ext cx="6763212" cy="4627461"/>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09570" name="Picture 2" descr="https://posterng.netkey.at/esr/viewing/index.php?module=viewimage&amp;task=&amp;mediafile_id=559208&amp;201403101821.gif"/>
          <p:cNvPicPr>
            <a:picLocks noChangeAspect="1" noChangeArrowheads="1"/>
          </p:cNvPicPr>
          <p:nvPr/>
        </p:nvPicPr>
        <p:blipFill>
          <a:blip r:embed="rId2" cstate="print"/>
          <a:srcRect/>
          <a:stretch>
            <a:fillRect/>
          </a:stretch>
        </p:blipFill>
        <p:spPr bwMode="auto">
          <a:xfrm>
            <a:off x="1403648" y="836712"/>
            <a:ext cx="6336704" cy="5215439"/>
          </a:xfrm>
          <a:prstGeom prst="rect">
            <a:avLst/>
          </a:prstGeo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MICROABSCESOS</a:t>
            </a:r>
            <a:endParaRPr lang="es-AR" dirty="0"/>
          </a:p>
        </p:txBody>
      </p:sp>
      <p:pic>
        <p:nvPicPr>
          <p:cNvPr id="118786" name="Picture 2" descr="Resultado de imagen para microabscesos hepaticos"/>
          <p:cNvPicPr>
            <a:picLocks noChangeAspect="1" noChangeArrowheads="1"/>
          </p:cNvPicPr>
          <p:nvPr/>
        </p:nvPicPr>
        <p:blipFill>
          <a:blip r:embed="rId2" cstate="print"/>
          <a:srcRect/>
          <a:stretch>
            <a:fillRect/>
          </a:stretch>
        </p:blipFill>
        <p:spPr bwMode="auto">
          <a:xfrm>
            <a:off x="1619672" y="1340768"/>
            <a:ext cx="6202660" cy="5184576"/>
          </a:xfrm>
          <a:prstGeom prst="rect">
            <a:avLst/>
          </a:prstGeo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Absceso amebiano</a:t>
            </a:r>
            <a:endParaRPr lang="es-AR" dirty="0"/>
          </a:p>
        </p:txBody>
      </p:sp>
      <p:pic>
        <p:nvPicPr>
          <p:cNvPr id="110594" name="Picture 2" descr="https://posterng.netkey.at/esr/viewing/index.php?module=viewimage&amp;task=&amp;mediafile_id=581903&amp;201403171851.gif"/>
          <p:cNvPicPr>
            <a:picLocks noChangeAspect="1" noChangeArrowheads="1"/>
          </p:cNvPicPr>
          <p:nvPr/>
        </p:nvPicPr>
        <p:blipFill>
          <a:blip r:embed="rId2" cstate="print"/>
          <a:srcRect/>
          <a:stretch>
            <a:fillRect/>
          </a:stretch>
        </p:blipFill>
        <p:spPr bwMode="auto">
          <a:xfrm>
            <a:off x="1619672" y="1556792"/>
            <a:ext cx="6048672" cy="500015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Infarto post trasplante</a:t>
            </a:r>
            <a:endParaRPr lang="es-AR" dirty="0"/>
          </a:p>
        </p:txBody>
      </p:sp>
      <p:pic>
        <p:nvPicPr>
          <p:cNvPr id="111618" name="Picture 2" descr="https://posterng.netkey.at/esr/viewing/index.php?module=viewimage&amp;task=&amp;mediafile_id=581953&amp;201403171852.gif"/>
          <p:cNvPicPr>
            <a:picLocks noChangeAspect="1" noChangeArrowheads="1"/>
          </p:cNvPicPr>
          <p:nvPr/>
        </p:nvPicPr>
        <p:blipFill>
          <a:blip r:embed="rId2" cstate="print"/>
          <a:srcRect/>
          <a:stretch>
            <a:fillRect/>
          </a:stretch>
        </p:blipFill>
        <p:spPr bwMode="auto">
          <a:xfrm>
            <a:off x="1187624" y="1700808"/>
            <a:ext cx="6048672" cy="432048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Quiste </a:t>
            </a:r>
            <a:r>
              <a:rPr lang="es-AR" dirty="0" err="1" smtClean="0"/>
              <a:t>hidatidico</a:t>
            </a:r>
            <a:endParaRPr lang="es-AR" dirty="0"/>
          </a:p>
        </p:txBody>
      </p:sp>
      <p:pic>
        <p:nvPicPr>
          <p:cNvPr id="112642" name="Picture 2" descr="https://posterng.netkey.at/esr/viewing/index.php?module=viewimage&amp;task=&amp;mediafile_id=582005&amp;201403171852.gif"/>
          <p:cNvPicPr>
            <a:picLocks noChangeAspect="1" noChangeArrowheads="1"/>
          </p:cNvPicPr>
          <p:nvPr/>
        </p:nvPicPr>
        <p:blipFill>
          <a:blip r:embed="rId2" cstate="print"/>
          <a:srcRect/>
          <a:stretch>
            <a:fillRect/>
          </a:stretch>
        </p:blipFill>
        <p:spPr bwMode="auto">
          <a:xfrm>
            <a:off x="899592" y="1411420"/>
            <a:ext cx="7416824" cy="544658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16738" name="Picture 2" descr="https://posterng.netkey.at/esr/viewing/index.php?module=viewimage&amp;task=&amp;mediafile_id=582355&amp;201403172008.gif"/>
          <p:cNvPicPr>
            <a:picLocks noChangeAspect="1" noChangeArrowheads="1"/>
          </p:cNvPicPr>
          <p:nvPr/>
        </p:nvPicPr>
        <p:blipFill>
          <a:blip r:embed="rId2" cstate="print"/>
          <a:srcRect/>
          <a:stretch>
            <a:fillRect/>
          </a:stretch>
        </p:blipFill>
        <p:spPr bwMode="auto">
          <a:xfrm>
            <a:off x="467544" y="260648"/>
            <a:ext cx="8349952" cy="6262464"/>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Cistoadenocarcinoma</a:t>
            </a:r>
            <a:r>
              <a:rPr lang="es-AR" dirty="0" smtClean="0"/>
              <a:t> biliar</a:t>
            </a:r>
            <a:endParaRPr lang="es-AR" dirty="0"/>
          </a:p>
        </p:txBody>
      </p:sp>
      <p:pic>
        <p:nvPicPr>
          <p:cNvPr id="113666" name="Picture 2" descr="https://posterng.netkey.at/esr/viewing/index.php?module=viewimage&amp;task=&amp;mediafile_id=582029&amp;201403171853.gif"/>
          <p:cNvPicPr>
            <a:picLocks noChangeAspect="1" noChangeArrowheads="1"/>
          </p:cNvPicPr>
          <p:nvPr/>
        </p:nvPicPr>
        <p:blipFill>
          <a:blip r:embed="rId2" cstate="print"/>
          <a:srcRect/>
          <a:stretch>
            <a:fillRect/>
          </a:stretch>
        </p:blipFill>
        <p:spPr bwMode="auto">
          <a:xfrm>
            <a:off x="1763688" y="1772816"/>
            <a:ext cx="5515504" cy="4392488"/>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8229600" cy="220886"/>
          </a:xfrm>
        </p:spPr>
        <p:txBody>
          <a:bodyPr>
            <a:noAutofit/>
          </a:bodyPr>
          <a:lstStyle/>
          <a:p>
            <a:r>
              <a:rPr lang="es-AR" sz="1800" b="1" u="sng" dirty="0" smtClean="0"/>
              <a:t>CASO CLÍNICO</a:t>
            </a:r>
            <a:r>
              <a:rPr lang="es-AR" sz="1800" b="1" dirty="0" smtClean="0"/>
              <a:t>:</a:t>
            </a:r>
            <a:br>
              <a:rPr lang="es-AR" sz="1800" b="1" dirty="0" smtClean="0"/>
            </a:br>
            <a:r>
              <a:rPr lang="es-AR" sz="1800" b="1" dirty="0" smtClean="0"/>
              <a:t> </a:t>
            </a:r>
            <a:br>
              <a:rPr lang="es-AR" sz="1800" b="1" dirty="0" smtClean="0"/>
            </a:br>
            <a:r>
              <a:rPr lang="es-AR" sz="1800" b="1" dirty="0" smtClean="0"/>
              <a:t>Paciente de 35 años que acude al Servicio de Urgencias por disnea progresiva de una semana de evolución. Como único antecedente de interés refiere un traumatismo abdominal en un accidente de tráfico hace un mes y, desde entonces, molestias abdominales inespecíficas en hipocondrio derecho. En las últimas 24 horas asocia además fiebre.</a:t>
            </a:r>
            <a:r>
              <a:rPr lang="es-AR" sz="1400" b="1" dirty="0" smtClean="0"/>
              <a:t/>
            </a:r>
            <a:br>
              <a:rPr lang="es-AR" sz="1400" b="1" dirty="0" smtClean="0"/>
            </a:br>
            <a:r>
              <a:rPr lang="es-AR" sz="1400" b="1" dirty="0" smtClean="0"/>
              <a:t> </a:t>
            </a:r>
            <a:br>
              <a:rPr lang="es-AR" sz="1400" b="1" dirty="0" smtClean="0"/>
            </a:br>
            <a:endParaRPr lang="es-AR" sz="1400" dirty="0"/>
          </a:p>
        </p:txBody>
      </p:sp>
      <p:pic>
        <p:nvPicPr>
          <p:cNvPr id="114690" name="Picture 2" descr="https://posterng.netkey.at/esr/viewing/index.php?module=viewimage&amp;task=&amp;mediafile_id=582153&amp;201403171853.gif"/>
          <p:cNvPicPr>
            <a:picLocks noChangeAspect="1" noChangeArrowheads="1"/>
          </p:cNvPicPr>
          <p:nvPr/>
        </p:nvPicPr>
        <p:blipFill>
          <a:blip r:embed="rId2" cstate="print"/>
          <a:srcRect/>
          <a:stretch>
            <a:fillRect/>
          </a:stretch>
        </p:blipFill>
        <p:spPr bwMode="auto">
          <a:xfrm>
            <a:off x="1043608" y="2204864"/>
            <a:ext cx="6696744" cy="4104456"/>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15714" name="Picture 2" descr="https://posterng.netkey.at/esr/viewing/index.php?module=viewimage&amp;task=&amp;mediafile_id=559220&amp;201403171855.gif"/>
          <p:cNvPicPr>
            <a:picLocks noChangeAspect="1" noChangeArrowheads="1"/>
          </p:cNvPicPr>
          <p:nvPr/>
        </p:nvPicPr>
        <p:blipFill>
          <a:blip r:embed="rId2" cstate="print"/>
          <a:srcRect/>
          <a:stretch>
            <a:fillRect/>
          </a:stretch>
        </p:blipFill>
        <p:spPr bwMode="auto">
          <a:xfrm>
            <a:off x="179512" y="1772816"/>
            <a:ext cx="3659011" cy="2736304"/>
          </a:xfrm>
          <a:prstGeom prst="rect">
            <a:avLst/>
          </a:prstGeom>
          <a:noFill/>
        </p:spPr>
      </p:pic>
      <p:pic>
        <p:nvPicPr>
          <p:cNvPr id="115716" name="Picture 4" descr="https://posterng.netkey.at/esr/viewing/index.php?module=viewimage&amp;task=&amp;mediafile_id=582165&amp;201403171854.gif"/>
          <p:cNvPicPr>
            <a:picLocks noChangeAspect="1" noChangeArrowheads="1"/>
          </p:cNvPicPr>
          <p:nvPr/>
        </p:nvPicPr>
        <p:blipFill>
          <a:blip r:embed="rId3" cstate="print"/>
          <a:srcRect/>
          <a:stretch>
            <a:fillRect/>
          </a:stretch>
        </p:blipFill>
        <p:spPr bwMode="auto">
          <a:xfrm>
            <a:off x="3491880" y="2132856"/>
            <a:ext cx="2448272" cy="2376264"/>
          </a:xfrm>
          <a:prstGeom prst="rect">
            <a:avLst/>
          </a:prstGeom>
          <a:noFill/>
        </p:spPr>
      </p:pic>
      <p:pic>
        <p:nvPicPr>
          <p:cNvPr id="115718" name="Picture 6" descr="https://posterng.netkey.at/esr/viewing/index.php?module=viewimage&amp;task=&amp;mediafile_id=582172&amp;201403171854.gif"/>
          <p:cNvPicPr>
            <a:picLocks noChangeAspect="1" noChangeArrowheads="1"/>
          </p:cNvPicPr>
          <p:nvPr/>
        </p:nvPicPr>
        <p:blipFill>
          <a:blip r:embed="rId4" cstate="print"/>
          <a:srcRect/>
          <a:stretch>
            <a:fillRect/>
          </a:stretch>
        </p:blipFill>
        <p:spPr bwMode="auto">
          <a:xfrm>
            <a:off x="6156176" y="2204864"/>
            <a:ext cx="2448272" cy="2304256"/>
          </a:xfrm>
          <a:prstGeom prst="rect">
            <a:avLst/>
          </a:prstGeom>
          <a:noFill/>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PIELONEFRITIS AGUDA</a:t>
            </a:r>
            <a:endParaRPr lang="es-AR" dirty="0"/>
          </a:p>
        </p:txBody>
      </p:sp>
      <p:pic>
        <p:nvPicPr>
          <p:cNvPr id="117762" name="Picture 2" descr="https://posterng.netkey.at/esr/viewing/index.php?module=viewimage&amp;task=&amp;mediafile_id=428634&amp;201203111936.gif"/>
          <p:cNvPicPr>
            <a:picLocks noChangeAspect="1" noChangeArrowheads="1"/>
          </p:cNvPicPr>
          <p:nvPr/>
        </p:nvPicPr>
        <p:blipFill>
          <a:blip r:embed="rId2" cstate="print"/>
          <a:srcRect/>
          <a:stretch>
            <a:fillRect/>
          </a:stretch>
        </p:blipFill>
        <p:spPr bwMode="auto">
          <a:xfrm>
            <a:off x="251520" y="2420888"/>
            <a:ext cx="4508062" cy="3600400"/>
          </a:xfrm>
          <a:prstGeom prst="rect">
            <a:avLst/>
          </a:prstGeom>
          <a:noFill/>
        </p:spPr>
      </p:pic>
      <p:pic>
        <p:nvPicPr>
          <p:cNvPr id="117764" name="Picture 4" descr="https://posterng.netkey.at/esr/viewing/index.php?module=viewimage&amp;task=&amp;mediafile_id=428635&amp;201203111937.gif"/>
          <p:cNvPicPr>
            <a:picLocks noChangeAspect="1" noChangeArrowheads="1"/>
          </p:cNvPicPr>
          <p:nvPr/>
        </p:nvPicPr>
        <p:blipFill>
          <a:blip r:embed="rId3" cstate="print"/>
          <a:srcRect/>
          <a:stretch>
            <a:fillRect/>
          </a:stretch>
        </p:blipFill>
        <p:spPr bwMode="auto">
          <a:xfrm>
            <a:off x="4716016" y="2780928"/>
            <a:ext cx="3883402" cy="3096344"/>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19810" name="Picture 2" descr="https://posterng.netkey.at/esr/viewing/index.php?module=viewimage&amp;task=&amp;mediafile_id=434031&amp;201203141425.gif"/>
          <p:cNvPicPr>
            <a:picLocks noChangeAspect="1" noChangeArrowheads="1"/>
          </p:cNvPicPr>
          <p:nvPr/>
        </p:nvPicPr>
        <p:blipFill>
          <a:blip r:embed="rId2" cstate="print"/>
          <a:srcRect/>
          <a:stretch>
            <a:fillRect/>
          </a:stretch>
        </p:blipFill>
        <p:spPr bwMode="auto">
          <a:xfrm>
            <a:off x="1907704" y="1628800"/>
            <a:ext cx="5544616" cy="4350983"/>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20834" name="Picture 2" descr="https://posterng.netkey.at/esr/viewing/index.php?module=viewimage&amp;task=&amp;mediafile_id=428638&amp;201203111936.gif"/>
          <p:cNvPicPr>
            <a:picLocks noChangeAspect="1" noChangeArrowheads="1"/>
          </p:cNvPicPr>
          <p:nvPr/>
        </p:nvPicPr>
        <p:blipFill>
          <a:blip r:embed="rId2" cstate="print"/>
          <a:srcRect/>
          <a:stretch>
            <a:fillRect/>
          </a:stretch>
        </p:blipFill>
        <p:spPr bwMode="auto">
          <a:xfrm>
            <a:off x="1403648" y="1340768"/>
            <a:ext cx="6048672" cy="4808568"/>
          </a:xfrm>
          <a:prstGeom prst="rect">
            <a:avLst/>
          </a:prstGeo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21858" name="Picture 2" descr="https://posterng.netkey.at/esr/viewing/index.php?module=viewimage&amp;task=&amp;mediafile_id=434005&amp;201203141022.gif"/>
          <p:cNvPicPr>
            <a:picLocks noChangeAspect="1" noChangeArrowheads="1"/>
          </p:cNvPicPr>
          <p:nvPr/>
        </p:nvPicPr>
        <p:blipFill>
          <a:blip r:embed="rId2" cstate="print"/>
          <a:srcRect/>
          <a:stretch>
            <a:fillRect/>
          </a:stretch>
        </p:blipFill>
        <p:spPr bwMode="auto">
          <a:xfrm>
            <a:off x="1259632" y="1124744"/>
            <a:ext cx="6048672" cy="4784594"/>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PIELONEFRITIS CON ABSCESOS</a:t>
            </a:r>
            <a:endParaRPr lang="es-AR" dirty="0"/>
          </a:p>
        </p:txBody>
      </p:sp>
      <p:pic>
        <p:nvPicPr>
          <p:cNvPr id="122882" name="Picture 2" descr="https://posterng.netkey.at/esr/viewing/index.php?module=viewimage&amp;task=&amp;mediafile_id=428639&amp;201203111948.gif"/>
          <p:cNvPicPr>
            <a:picLocks noChangeAspect="1" noChangeArrowheads="1"/>
          </p:cNvPicPr>
          <p:nvPr/>
        </p:nvPicPr>
        <p:blipFill>
          <a:blip r:embed="rId2" cstate="print"/>
          <a:srcRect/>
          <a:stretch>
            <a:fillRect/>
          </a:stretch>
        </p:blipFill>
        <p:spPr bwMode="auto">
          <a:xfrm>
            <a:off x="1619672" y="1619370"/>
            <a:ext cx="6120680" cy="5056848"/>
          </a:xfrm>
          <a:prstGeom prst="rect">
            <a:avLst/>
          </a:prstGeom>
          <a:noFill/>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123906" name="Picture 2" descr="https://posterng.netkey.at/esr/viewing/index.php?module=viewimage&amp;task=&amp;mediafile_id=428640&amp;201203111943.gif"/>
          <p:cNvPicPr>
            <a:picLocks noChangeAspect="1" noChangeArrowheads="1"/>
          </p:cNvPicPr>
          <p:nvPr/>
        </p:nvPicPr>
        <p:blipFill>
          <a:blip r:embed="rId2" cstate="print"/>
          <a:srcRect/>
          <a:stretch>
            <a:fillRect/>
          </a:stretch>
        </p:blipFill>
        <p:spPr bwMode="auto">
          <a:xfrm>
            <a:off x="1115616" y="908720"/>
            <a:ext cx="6901008" cy="5355307"/>
          </a:xfrm>
          <a:prstGeom prst="rect">
            <a:avLst/>
          </a:prstGeom>
          <a:noFill/>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PIELONEFRITIS ENFISEMATOSA</a:t>
            </a:r>
            <a:endParaRPr lang="es-AR" dirty="0"/>
          </a:p>
        </p:txBody>
      </p:sp>
      <p:pic>
        <p:nvPicPr>
          <p:cNvPr id="3" name="Picture 4" descr="IMG_6727"/>
          <p:cNvPicPr>
            <a:picLocks noChangeAspect="1" noChangeArrowheads="1"/>
          </p:cNvPicPr>
          <p:nvPr/>
        </p:nvPicPr>
        <p:blipFill>
          <a:blip r:embed="rId2" cstate="print">
            <a:lum bright="-6000" contrast="6000"/>
            <a:grayscl/>
          </a:blip>
          <a:srcRect l="26614" t="10680" r="28238" b="28700"/>
          <a:stretch>
            <a:fillRect/>
          </a:stretch>
        </p:blipFill>
        <p:spPr bwMode="auto">
          <a:xfrm>
            <a:off x="0" y="1752600"/>
            <a:ext cx="2875411" cy="3044552"/>
          </a:xfrm>
          <a:prstGeom prst="rect">
            <a:avLst/>
          </a:prstGeom>
          <a:noFill/>
          <a:ln w="38100">
            <a:solidFill>
              <a:srgbClr val="FFC000"/>
            </a:solidFill>
            <a:miter lim="800000"/>
            <a:headEnd/>
            <a:tailEnd/>
          </a:ln>
        </p:spPr>
      </p:pic>
      <p:pic>
        <p:nvPicPr>
          <p:cNvPr id="4" name="Picture 5" descr="IMG_6729"/>
          <p:cNvPicPr>
            <a:picLocks noChangeAspect="1" noChangeArrowheads="1"/>
          </p:cNvPicPr>
          <p:nvPr/>
        </p:nvPicPr>
        <p:blipFill>
          <a:blip r:embed="rId3" cstate="print">
            <a:lum bright="6000"/>
            <a:grayscl/>
          </a:blip>
          <a:srcRect l="22549" t="18176" r="38251" b="28208"/>
          <a:stretch>
            <a:fillRect/>
          </a:stretch>
        </p:blipFill>
        <p:spPr bwMode="auto">
          <a:xfrm>
            <a:off x="2971800" y="1752600"/>
            <a:ext cx="3048000" cy="3116559"/>
          </a:xfrm>
          <a:prstGeom prst="rect">
            <a:avLst/>
          </a:prstGeom>
          <a:noFill/>
          <a:ln w="38100">
            <a:solidFill>
              <a:srgbClr val="FFC000"/>
            </a:solidFill>
            <a:miter lim="800000"/>
            <a:headEnd/>
            <a:tailEnd/>
          </a:ln>
        </p:spPr>
      </p:pic>
      <p:pic>
        <p:nvPicPr>
          <p:cNvPr id="5" name="Picture 6" descr="IMG_6730"/>
          <p:cNvPicPr>
            <a:picLocks noChangeAspect="1" noChangeArrowheads="1"/>
          </p:cNvPicPr>
          <p:nvPr/>
        </p:nvPicPr>
        <p:blipFill>
          <a:blip r:embed="rId4" cstate="print">
            <a:lum bright="6000"/>
            <a:grayscl/>
          </a:blip>
          <a:srcRect l="22591" t="12388" r="40785" b="35618"/>
          <a:stretch>
            <a:fillRect/>
          </a:stretch>
        </p:blipFill>
        <p:spPr bwMode="auto">
          <a:xfrm>
            <a:off x="6096000" y="1752600"/>
            <a:ext cx="2895600" cy="3116560"/>
          </a:xfrm>
          <a:prstGeom prst="rect">
            <a:avLst/>
          </a:prstGeom>
          <a:noFill/>
          <a:ln w="38100">
            <a:solidFill>
              <a:srgbClr val="FFC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dirty="0"/>
          </a:p>
        </p:txBody>
      </p:sp>
      <p:pic>
        <p:nvPicPr>
          <p:cNvPr id="124930" name="Picture 2" descr="Resultado de imagen para PIELONEFRITIS ENFISEMATOSA"/>
          <p:cNvPicPr>
            <a:picLocks noChangeAspect="1" noChangeArrowheads="1"/>
          </p:cNvPicPr>
          <p:nvPr/>
        </p:nvPicPr>
        <p:blipFill>
          <a:blip r:embed="rId2" cstate="print"/>
          <a:srcRect/>
          <a:stretch>
            <a:fillRect/>
          </a:stretch>
        </p:blipFill>
        <p:spPr bwMode="auto">
          <a:xfrm>
            <a:off x="1907704" y="1556792"/>
            <a:ext cx="5695914" cy="4608512"/>
          </a:xfrm>
          <a:prstGeom prst="rect">
            <a:avLst/>
          </a:prstGeom>
          <a:noFill/>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Pancratitis</a:t>
            </a:r>
            <a:r>
              <a:rPr lang="es-AR" dirty="0" smtClean="0"/>
              <a:t> </a:t>
            </a:r>
            <a:r>
              <a:rPr lang="es-AR" dirty="0" err="1" smtClean="0"/>
              <a:t>necrotizante</a:t>
            </a:r>
            <a:r>
              <a:rPr lang="es-AR" dirty="0" smtClean="0"/>
              <a:t> infectada</a:t>
            </a:r>
            <a:endParaRPr lang="es-AR" dirty="0"/>
          </a:p>
        </p:txBody>
      </p:sp>
      <p:sp>
        <p:nvSpPr>
          <p:cNvPr id="126980" name="AutoShape 4" descr="Resultado de imagen para pancreatitis necrotica infecta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26982" name="AutoShape 6" descr="Resultado de imagen para pancreatitis necrotica infecta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26984" name="AutoShape 8" descr="Resultado de imagen para pancreatitis necrotica infecta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126985" name="Picture 9" descr="C:\Users\matia\Desktop\fotos infecto neuro\panc infec.jpg"/>
          <p:cNvPicPr>
            <a:picLocks noChangeAspect="1" noChangeArrowheads="1"/>
          </p:cNvPicPr>
          <p:nvPr/>
        </p:nvPicPr>
        <p:blipFill>
          <a:blip r:embed="rId2" cstate="print"/>
          <a:srcRect/>
          <a:stretch>
            <a:fillRect/>
          </a:stretch>
        </p:blipFill>
        <p:spPr bwMode="auto">
          <a:xfrm>
            <a:off x="1403648" y="1484784"/>
            <a:ext cx="6026060" cy="5112272"/>
          </a:xfrm>
          <a:prstGeom prst="rect">
            <a:avLst/>
          </a:prstGeom>
          <a:noFill/>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COLITIS SEUDOMEMBRANOSA</a:t>
            </a:r>
            <a:endParaRPr lang="es-AR" dirty="0"/>
          </a:p>
        </p:txBody>
      </p:sp>
      <p:pic>
        <p:nvPicPr>
          <p:cNvPr id="3" name="Picture 2"/>
          <p:cNvPicPr>
            <a:picLocks noChangeAspect="1" noChangeArrowheads="1"/>
          </p:cNvPicPr>
          <p:nvPr/>
        </p:nvPicPr>
        <p:blipFill>
          <a:blip r:embed="rId2" cstate="print"/>
          <a:srcRect l="17393" t="23438" r="13574" b="33421"/>
          <a:stretch>
            <a:fillRect/>
          </a:stretch>
        </p:blipFill>
        <p:spPr bwMode="auto">
          <a:xfrm>
            <a:off x="0" y="1412776"/>
            <a:ext cx="4139952" cy="262854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lum contrast="10000"/>
            <a:grayscl/>
          </a:blip>
          <a:srcRect l="17578" t="36621" r="17969" b="23828"/>
          <a:stretch>
            <a:fillRect/>
          </a:stretch>
        </p:blipFill>
        <p:spPr bwMode="auto">
          <a:xfrm>
            <a:off x="4211960" y="1196752"/>
            <a:ext cx="4643437" cy="2849563"/>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l="7324" t="17578" r="6248" b="25293"/>
          <a:stretch>
            <a:fillRect/>
          </a:stretch>
        </p:blipFill>
        <p:spPr bwMode="auto">
          <a:xfrm>
            <a:off x="1" y="3883025"/>
            <a:ext cx="4211960" cy="2974975"/>
          </a:xfrm>
          <a:prstGeom prst="rect">
            <a:avLst/>
          </a:prstGeom>
          <a:noFill/>
          <a:ln w="9525">
            <a:noFill/>
            <a:miter lim="800000"/>
            <a:headEnd/>
            <a:tailEnd/>
          </a:ln>
        </p:spPr>
      </p:pic>
      <p:pic>
        <p:nvPicPr>
          <p:cNvPr id="6" name="Picture 2"/>
          <p:cNvPicPr>
            <a:picLocks noChangeAspect="1" noChangeArrowheads="1"/>
          </p:cNvPicPr>
          <p:nvPr/>
        </p:nvPicPr>
        <p:blipFill>
          <a:blip r:embed="rId5" cstate="print">
            <a:lum contrast="10000"/>
            <a:grayscl/>
          </a:blip>
          <a:srcRect l="11719" t="23438" r="9180" b="25764"/>
          <a:stretch>
            <a:fillRect/>
          </a:stretch>
        </p:blipFill>
        <p:spPr bwMode="auto">
          <a:xfrm>
            <a:off x="4500563" y="4143375"/>
            <a:ext cx="4643437" cy="2714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TIFLITIS</a:t>
            </a:r>
            <a:endParaRPr lang="es-AR" dirty="0"/>
          </a:p>
        </p:txBody>
      </p:sp>
      <p:graphicFrame>
        <p:nvGraphicFramePr>
          <p:cNvPr id="355335" name="Object 7"/>
          <p:cNvGraphicFramePr>
            <a:graphicFrameLocks noChangeAspect="1"/>
          </p:cNvGraphicFramePr>
          <p:nvPr/>
        </p:nvGraphicFramePr>
        <p:xfrm>
          <a:off x="4419600" y="1219200"/>
          <a:ext cx="4541838" cy="5334000"/>
        </p:xfrm>
        <a:graphic>
          <a:graphicData uri="http://schemas.openxmlformats.org/presentationml/2006/ole">
            <p:oleObj spid="_x0000_s128002" name="Image" r:id="rId3" imgW="6844444" imgH="8038095" progId="">
              <p:embed/>
            </p:oleObj>
          </a:graphicData>
        </a:graphic>
      </p:graphicFrame>
      <p:pic>
        <p:nvPicPr>
          <p:cNvPr id="4" name="Picture 4"/>
          <p:cNvPicPr>
            <a:picLocks noChangeAspect="1" noChangeArrowheads="1"/>
          </p:cNvPicPr>
          <p:nvPr/>
        </p:nvPicPr>
        <p:blipFill>
          <a:blip r:embed="rId4" cstate="print"/>
          <a:srcRect/>
          <a:stretch>
            <a:fillRect/>
          </a:stretch>
        </p:blipFill>
        <p:spPr bwMode="auto">
          <a:xfrm>
            <a:off x="0" y="1683406"/>
            <a:ext cx="3851919" cy="50587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5335"/>
                                        </p:tgtEl>
                                        <p:attrNameLst>
                                          <p:attrName>style.visibility</p:attrName>
                                        </p:attrNameLst>
                                      </p:cBhvr>
                                      <p:to>
                                        <p:strVal val="visible"/>
                                      </p:to>
                                    </p:set>
                                    <p:animEffect transition="in" filter="dissolve">
                                      <p:cBhvr>
                                        <p:cTn id="7" dur="500"/>
                                        <p:tgtEl>
                                          <p:spTgt spid="355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EPI</a:t>
            </a:r>
            <a:endParaRPr lang="es-AR" dirty="0"/>
          </a:p>
        </p:txBody>
      </p:sp>
      <p:pic>
        <p:nvPicPr>
          <p:cNvPr id="3" name="Picture 13"/>
          <p:cNvPicPr>
            <a:picLocks noChangeAspect="1" noChangeArrowheads="1"/>
          </p:cNvPicPr>
          <p:nvPr/>
        </p:nvPicPr>
        <p:blipFill>
          <a:blip r:embed="rId3" cstate="print"/>
          <a:srcRect l="23900" t="42480" r="21960" b="25291"/>
          <a:stretch>
            <a:fillRect/>
          </a:stretch>
        </p:blipFill>
        <p:spPr bwMode="auto">
          <a:xfrm>
            <a:off x="0" y="1556792"/>
            <a:ext cx="4427984" cy="2520280"/>
          </a:xfrm>
          <a:prstGeom prst="rect">
            <a:avLst/>
          </a:prstGeom>
          <a:noFill/>
          <a:ln w="9525">
            <a:noFill/>
            <a:miter lim="800000"/>
            <a:headEnd/>
            <a:tailEnd/>
          </a:ln>
        </p:spPr>
      </p:pic>
      <p:pic>
        <p:nvPicPr>
          <p:cNvPr id="4" name="Picture 12"/>
          <p:cNvPicPr>
            <a:picLocks noChangeAspect="1" noChangeArrowheads="1"/>
          </p:cNvPicPr>
          <p:nvPr/>
        </p:nvPicPr>
        <p:blipFill>
          <a:blip r:embed="rId4" cstate="print"/>
          <a:srcRect l="17438" t="32281" r="18790" b="26236"/>
          <a:stretch>
            <a:fillRect/>
          </a:stretch>
        </p:blipFill>
        <p:spPr bwMode="auto">
          <a:xfrm>
            <a:off x="4644008" y="1556792"/>
            <a:ext cx="4316710" cy="2520280"/>
          </a:xfrm>
          <a:prstGeom prst="rect">
            <a:avLst/>
          </a:prstGeom>
          <a:noFill/>
          <a:ln w="9525">
            <a:noFill/>
            <a:miter lim="800000"/>
            <a:headEnd/>
            <a:tailEnd/>
          </a:ln>
        </p:spPr>
      </p:pic>
      <p:pic>
        <p:nvPicPr>
          <p:cNvPr id="5" name="Picture 14"/>
          <p:cNvPicPr>
            <a:picLocks noChangeAspect="1" noChangeArrowheads="1"/>
          </p:cNvPicPr>
          <p:nvPr/>
        </p:nvPicPr>
        <p:blipFill>
          <a:blip r:embed="rId5" cstate="print"/>
          <a:srcRect l="17847" t="52197" r="17113" b="10368"/>
          <a:stretch>
            <a:fillRect/>
          </a:stretch>
        </p:blipFill>
        <p:spPr bwMode="auto">
          <a:xfrm>
            <a:off x="34925" y="4293096"/>
            <a:ext cx="4393059" cy="2456954"/>
          </a:xfrm>
          <a:prstGeom prst="rect">
            <a:avLst/>
          </a:prstGeom>
          <a:noFill/>
          <a:ln w="9525">
            <a:noFill/>
            <a:miter lim="800000"/>
            <a:headEnd/>
            <a:tailEnd/>
          </a:ln>
        </p:spPr>
      </p:pic>
      <p:pic>
        <p:nvPicPr>
          <p:cNvPr id="6" name="Picture 13"/>
          <p:cNvPicPr>
            <a:picLocks noChangeAspect="1" noChangeArrowheads="1"/>
          </p:cNvPicPr>
          <p:nvPr/>
        </p:nvPicPr>
        <p:blipFill>
          <a:blip r:embed="rId6" cstate="print"/>
          <a:srcRect l="10336" t="35593" r="12157" b="11250"/>
          <a:stretch>
            <a:fillRect/>
          </a:stretch>
        </p:blipFill>
        <p:spPr bwMode="auto">
          <a:xfrm>
            <a:off x="4644008" y="4312201"/>
            <a:ext cx="4105027" cy="2357159"/>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EPI</a:t>
            </a:r>
            <a:endParaRPr lang="es-AR" dirty="0"/>
          </a:p>
        </p:txBody>
      </p:sp>
      <p:pic>
        <p:nvPicPr>
          <p:cNvPr id="129026" name="Picture 2" descr="Resultado de imagen para ABSCESO OVARICO RMN"/>
          <p:cNvPicPr>
            <a:picLocks noChangeAspect="1" noChangeArrowheads="1"/>
          </p:cNvPicPr>
          <p:nvPr/>
        </p:nvPicPr>
        <p:blipFill>
          <a:blip r:embed="rId2" cstate="print"/>
          <a:srcRect/>
          <a:stretch>
            <a:fillRect/>
          </a:stretch>
        </p:blipFill>
        <p:spPr bwMode="auto">
          <a:xfrm>
            <a:off x="755576" y="1988840"/>
            <a:ext cx="7488832" cy="4571791"/>
          </a:xfrm>
          <a:prstGeom prst="rect">
            <a:avLst/>
          </a:prstGeom>
          <a:noFill/>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0" y="260351"/>
            <a:ext cx="9144000" cy="1877437"/>
          </a:xfrm>
          <a:prstGeom prst="rect">
            <a:avLst/>
          </a:prstGeom>
          <a:noFill/>
          <a:ln w="9525">
            <a:noFill/>
            <a:miter lim="800000"/>
            <a:headEnd/>
            <a:tailEnd/>
          </a:ln>
        </p:spPr>
        <p:txBody>
          <a:bodyPr wrap="square">
            <a:spAutoFit/>
          </a:bodyPr>
          <a:lstStyle/>
          <a:p>
            <a:pPr algn="ctr"/>
            <a:r>
              <a:rPr lang="es-MX" sz="4800" b="1" dirty="0" smtClean="0"/>
              <a:t>CISTITIS</a:t>
            </a:r>
          </a:p>
          <a:p>
            <a:pPr algn="ctr"/>
            <a:endParaRPr lang="es-MX" sz="3600" b="1" dirty="0">
              <a:solidFill>
                <a:srgbClr val="66FFFF"/>
              </a:solidFill>
            </a:endParaRPr>
          </a:p>
          <a:p>
            <a:pPr algn="ctr"/>
            <a:endParaRPr lang="es-ES" sz="3200" b="1" dirty="0">
              <a:solidFill>
                <a:srgbClr val="FFFF00"/>
              </a:solidFill>
            </a:endParaRPr>
          </a:p>
        </p:txBody>
      </p:sp>
      <p:pic>
        <p:nvPicPr>
          <p:cNvPr id="13315" name="Picture 10"/>
          <p:cNvPicPr>
            <a:picLocks noChangeAspect="1" noChangeArrowheads="1"/>
          </p:cNvPicPr>
          <p:nvPr/>
        </p:nvPicPr>
        <p:blipFill>
          <a:blip r:embed="rId3" cstate="print">
            <a:grayscl/>
          </a:blip>
          <a:srcRect l="8823" t="17621" r="52112" b="43646"/>
          <a:stretch>
            <a:fillRect/>
          </a:stretch>
        </p:blipFill>
        <p:spPr bwMode="auto">
          <a:xfrm>
            <a:off x="2411760" y="1340768"/>
            <a:ext cx="4176713" cy="2954337"/>
          </a:xfrm>
          <a:prstGeom prst="rect">
            <a:avLst/>
          </a:prstGeom>
          <a:noFill/>
          <a:ln w="9525" algn="ctr">
            <a:noFill/>
            <a:miter lim="800000"/>
            <a:headEnd/>
            <a:tailEnd/>
          </a:ln>
        </p:spPr>
      </p:pic>
      <p:pic>
        <p:nvPicPr>
          <p:cNvPr id="13316" name="Picture 2"/>
          <p:cNvPicPr>
            <a:picLocks noChangeAspect="1" noChangeArrowheads="1"/>
          </p:cNvPicPr>
          <p:nvPr/>
        </p:nvPicPr>
        <p:blipFill>
          <a:blip r:embed="rId4" cstate="print">
            <a:grayscl/>
          </a:blip>
          <a:srcRect l="15421" t="27110" r="25703" b="38014"/>
          <a:stretch>
            <a:fillRect/>
          </a:stretch>
        </p:blipFill>
        <p:spPr bwMode="auto">
          <a:xfrm>
            <a:off x="2339975" y="4230688"/>
            <a:ext cx="4211638" cy="2643187"/>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n para imagenes del lago la angostura tafi del valle"/>
          <p:cNvPicPr>
            <a:picLocks noChangeAspect="1" noChangeArrowheads="1"/>
          </p:cNvPicPr>
          <p:nvPr/>
        </p:nvPicPr>
        <p:blipFill>
          <a:blip r:embed="rId2" cstate="print"/>
          <a:srcRect/>
          <a:stretch>
            <a:fillRect/>
          </a:stretch>
        </p:blipFill>
        <p:spPr bwMode="auto">
          <a:xfrm>
            <a:off x="1763688" y="1556792"/>
            <a:ext cx="5904656" cy="4032448"/>
          </a:xfrm>
          <a:prstGeom prst="rect">
            <a:avLst/>
          </a:prstGeom>
          <a:noFill/>
        </p:spPr>
      </p:pic>
      <p:sp>
        <p:nvSpPr>
          <p:cNvPr id="3" name="3 CuadroTexto"/>
          <p:cNvSpPr txBox="1">
            <a:spLocks noChangeArrowheads="1"/>
          </p:cNvSpPr>
          <p:nvPr/>
        </p:nvSpPr>
        <p:spPr bwMode="auto">
          <a:xfrm>
            <a:off x="1014413" y="692150"/>
            <a:ext cx="3052762" cy="585788"/>
          </a:xfrm>
          <a:prstGeom prst="rect">
            <a:avLst/>
          </a:prstGeom>
          <a:noFill/>
          <a:ln w="9525">
            <a:noFill/>
            <a:miter lim="800000"/>
            <a:headEnd/>
            <a:tailEnd/>
          </a:ln>
        </p:spPr>
        <p:txBody>
          <a:bodyPr wrap="none">
            <a:spAutoFit/>
          </a:bodyPr>
          <a:lstStyle/>
          <a:p>
            <a:r>
              <a:rPr lang="es-AR" sz="3200" dirty="0">
                <a:solidFill>
                  <a:srgbClr val="FFFF00"/>
                </a:solidFill>
              </a:rPr>
              <a:t>Muchas gracias</a:t>
            </a:r>
          </a:p>
        </p:txBody>
      </p:sp>
      <p:sp>
        <p:nvSpPr>
          <p:cNvPr id="4" name="3 Rectángulo"/>
          <p:cNvSpPr/>
          <p:nvPr/>
        </p:nvSpPr>
        <p:spPr>
          <a:xfrm>
            <a:off x="3779912" y="5949280"/>
            <a:ext cx="3384376" cy="369332"/>
          </a:xfrm>
          <a:prstGeom prst="rect">
            <a:avLst/>
          </a:prstGeom>
        </p:spPr>
        <p:txBody>
          <a:bodyPr wrap="square">
            <a:spAutoFit/>
          </a:bodyPr>
          <a:lstStyle/>
          <a:p>
            <a:r>
              <a:rPr lang="es-AR" dirty="0" smtClean="0">
                <a:solidFill>
                  <a:srgbClr val="FFFF00"/>
                </a:solidFill>
              </a:rPr>
              <a:t>matiascorroto@hotmail.com</a:t>
            </a:r>
            <a:endParaRPr lang="es-AR" dirty="0">
              <a:solidFill>
                <a:srgbClr val="FFFF00"/>
              </a:solidFill>
            </a:endParaRPr>
          </a:p>
        </p:txBody>
      </p:sp>
    </p:spTree>
  </p:cSld>
  <p:clrMapOvr>
    <a:masterClrMapping/>
  </p:clrMapOvr>
</p:sld>
</file>

<file path=ppt/theme/theme1.xml><?xml version="1.0" encoding="utf-8"?>
<a:theme xmlns:a="http://schemas.openxmlformats.org/drawingml/2006/main" name="Tema de Office">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659</TotalTime>
  <Words>953</Words>
  <Application>Microsoft Office PowerPoint</Application>
  <PresentationFormat>Presentación en pantalla (4:3)</PresentationFormat>
  <Paragraphs>115</Paragraphs>
  <Slides>119</Slides>
  <Notes>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119</vt:i4>
      </vt:variant>
    </vt:vector>
  </HeadingPairs>
  <TitlesOfParts>
    <vt:vector size="121" baseType="lpstr">
      <vt:lpstr>Tema de Office</vt:lpstr>
      <vt:lpstr>Image</vt:lpstr>
      <vt:lpstr>   DIAGNOSTICO POR IMÁGENES EN ENFERMEDADES INFECCIOSAS     Dr. Matías Máximo Corroto Especialista universitario cerftificado en Diagnostico por Imágenes Departamento RMN y TC: Cuello, Torax, Abdomen y pelvis</vt:lpstr>
      <vt:lpstr>SISTEMA NERVIOSO CENTRAL</vt:lpstr>
      <vt:lpstr>   En las infecciones del Sistema Nervioso Central (SNC) un diagnóstico y tratamiento temprano son cruciales ya que pueden tener consecuencias neurológicas graves. Estas infecciones habitualmente requieren un estudio radiológico y tanto la TC como la RM en un contexto clínico adecuado aportan con gran exactitud un diagnóstico precoz y facilitan el seguimiento de las mismas.   </vt:lpstr>
      <vt:lpstr>Diapositiva 4</vt:lpstr>
      <vt:lpstr>INFECCIONES BACTERIANAS   </vt:lpstr>
      <vt:lpstr>ABSCESO CEREBRAL </vt:lpstr>
      <vt:lpstr>Diapositiva 7</vt:lpstr>
      <vt:lpstr>Diapositiva 8</vt:lpstr>
      <vt:lpstr>Diapositiva 9</vt:lpstr>
      <vt:lpstr>Diapositiva 10</vt:lpstr>
      <vt:lpstr>Diapositiva 11</vt:lpstr>
      <vt:lpstr>Diapositiva 12</vt:lpstr>
      <vt:lpstr>VENTRICULITIS  La ventriculitis es una infección ependimaria relacionada con meningitis, trauma, drenajes de derivación ventricular o ruptura de un absceso intraparenquimatoso. En este último caso puede ocurrir por abscesos satélites o "hijos" que drenan directamente al sistema ventricular.  El diagnóstico diferencial se plantea con tumores que tienen extensión ependimaria tales como el  linfoma cerebral, glioblastoma  o ependimoma. La clínica infecciosa y el análisis del LCR ayudará a realizar un diagnóstico correcto.</vt:lpstr>
      <vt:lpstr>Diapositiva 14</vt:lpstr>
      <vt:lpstr>Diapositiva 15</vt:lpstr>
      <vt:lpstr>Diapositiva 16</vt:lpstr>
      <vt:lpstr>Diapositiva 17</vt:lpstr>
      <vt:lpstr>Diapositiva 18</vt:lpstr>
      <vt:lpstr>EMPIEMA EXTRA-AXIAL  Colección  purulenta en el espacio subdural (más frecuente) , epidural o en ambos (15%). Ocurren usualmente por extensión de infecciones por contigüidad como sinusitis complicadas, mastoiditis o inoculación directa por trauma y/o cirugía.   Dicha colección muestra característicamente restricción a la difusión y realce periferico.   </vt:lpstr>
      <vt:lpstr>Diapositiva 20</vt:lpstr>
      <vt:lpstr>Diapositiva 21</vt:lpstr>
      <vt:lpstr>Diapositiva 22</vt:lpstr>
      <vt:lpstr>Diapositiva 23</vt:lpstr>
      <vt:lpstr>MENINGITIS BACTERIANA   Infección aguda de las leptominges y/o  paquimeninges  y del LCR.</vt:lpstr>
      <vt:lpstr>Diapositiva 25</vt:lpstr>
      <vt:lpstr>Diapositiva 26</vt:lpstr>
      <vt:lpstr>Diapositiva 27</vt:lpstr>
      <vt:lpstr>ROMBOENCEFALITIS  El término romboencefalitis fue introducido para expresar un cuadro inflamatorio del rombencéfalo de etiología no precisa que se presenta en niños y adolescentes. A este síndrome se le supone una patogenia inmunológica y viral, siendo la evolución benigna en la gran mayoría de los casos. Sin embargo, la romboencefalitis se presenta en adultos con un pronóstico grave causada por  Listeria monocytogenes. </vt:lpstr>
      <vt:lpstr>Diapositiva 29</vt:lpstr>
      <vt:lpstr>INFECCIONES POR MICOBACTERIAS  La infección cerebral focal por micobacterias se presenta de dos formas:  - Tuberculomas: son granulomas con necrosis caseosa central usualmente múltiples (50%)  como resultados de siembras vía hematógena que provienen de infecciones pulmonares activas. La mayoría de las lesiones en los adultos son supratentoriales y en los niños predominan en la fosa posterior.   - Abscesos tuberculosos: tienen una presentación similar que los abscesos piógenos, aunque en ocasiones su agresividad puede extenderse del espacio intra al extraxial comprometiendo incluso la calota craneal  La infección TB tambien puede dar afectación difusa como la menigoencefalitis que puede estar asociada o no a tuberculomas. La infección TB tambien puede dar afectación difusa como la menigoencefalitis que puede estar asociada o no a tuberculomas.</vt:lpstr>
      <vt:lpstr>Diapositiva 31</vt:lpstr>
      <vt:lpstr>Diapositiva 32</vt:lpstr>
      <vt:lpstr>Diapositiva 33</vt:lpstr>
      <vt:lpstr>Diapositiva 34</vt:lpstr>
      <vt:lpstr>Diapositiva 35</vt:lpstr>
      <vt:lpstr>Diapositiva 36</vt:lpstr>
      <vt:lpstr>Diapositiva 37</vt:lpstr>
      <vt:lpstr>Diapositiva 38</vt:lpstr>
      <vt:lpstr>INFECCIONES VIRALES</vt:lpstr>
      <vt:lpstr>Diapositiva 40</vt:lpstr>
      <vt:lpstr>Diapositiva 41</vt:lpstr>
      <vt:lpstr>Diapositiva 42</vt:lpstr>
      <vt:lpstr>Diapositiva 43</vt:lpstr>
      <vt:lpstr>Diapositiva 44</vt:lpstr>
      <vt:lpstr>ENFERMEDAD POR PRIONES: ENCEFALOPATIA ESPONGIFORME HUMANA (Creutzfeld jakob)</vt:lpstr>
      <vt:lpstr>Diapositiva 46</vt:lpstr>
      <vt:lpstr>ENFERMEDADES PARASITARIAS </vt:lpstr>
      <vt:lpstr>Neurocisticercosis: es la infección parasitaria más frecuente del SNC, producida  vía fecal -oral al ingerir larvas de la Taenia solium que liberan huevos en la luz intestinal. Los cisticercos que llegan al SNC pueden afectar el parénquima (más frecuente), meninges, ventriculos o médula espinal.</vt:lpstr>
      <vt:lpstr> TOXOPLASMOSIS: El aspecto característico en los estudios de imagen son múltiples            nódulos relativamente pequeños entre 1 a 4 cm de diámetro, rodeados de edema vasogénico. Las lesiones más grandes tienen realce en anillo y las pequeñas tienen realce sólido. Ojo:  A diferencia de los abscesos bacterianos NO muestran restricción a la difusión.</vt:lpstr>
      <vt:lpstr>CABEZA Y CUELLO</vt:lpstr>
      <vt:lpstr>SINUSITIS FUNGICA CRONICA  Paciente diabetica</vt:lpstr>
      <vt:lpstr>ABSCESO PISODE LA BOCA Pac. DBT, hepat. C</vt:lpstr>
      <vt:lpstr>AFECTACION DEL ESPACIO SUBLINGUAL</vt:lpstr>
      <vt:lpstr>ABSCESO SUBMANDIBULAR</vt:lpstr>
      <vt:lpstr>ESPACIO SUBMAND. DER</vt:lpstr>
      <vt:lpstr>Diapositiva 56</vt:lpstr>
      <vt:lpstr>ANGINA DE LUDWIG</vt:lpstr>
      <vt:lpstr>ESPACIO SUBMANDIBULAR</vt:lpstr>
      <vt:lpstr>ESPACIO PAROTIDEO</vt:lpstr>
      <vt:lpstr>ESPACIO MAST. Y PAROTIDEO</vt:lpstr>
      <vt:lpstr>Diapositiva 61</vt:lpstr>
      <vt:lpstr>ESPACIO PARAFARINGEO</vt:lpstr>
      <vt:lpstr>Diapositiva 63</vt:lpstr>
      <vt:lpstr>ESPACIOCERVICAL POSTERIOR</vt:lpstr>
      <vt:lpstr>ESPACIO RETROFARINGEO</vt:lpstr>
      <vt:lpstr>ESPACIO VISCERAL</vt:lpstr>
      <vt:lpstr>TORAX</vt:lpstr>
      <vt:lpstr>NEUMONÍA LOBAR</vt:lpstr>
      <vt:lpstr>BRONCONEUMONIA</vt:lpstr>
      <vt:lpstr>BROCONEUMONIA</vt:lpstr>
      <vt:lpstr>Consolidaciones lobares, sin y con derrame pleural.</vt:lpstr>
      <vt:lpstr>NEUMONÌA ATÌPICA</vt:lpstr>
      <vt:lpstr>NEUMONIA ATIPICA CON PATRON EN “CRAZY PAVING”</vt:lpstr>
      <vt:lpstr>CONSOLIDACION CAVITADA EN L.S.D</vt:lpstr>
      <vt:lpstr>Mismo paciente que el anterior</vt:lpstr>
      <vt:lpstr>Diapositiva 76</vt:lpstr>
      <vt:lpstr>Diapositiva 77</vt:lpstr>
      <vt:lpstr>Embolias septica?</vt:lpstr>
      <vt:lpstr>Diapositiva 79</vt:lpstr>
      <vt:lpstr>EMPIEMA</vt:lpstr>
      <vt:lpstr>Diapositiva 81</vt:lpstr>
      <vt:lpstr>Diapositiva 82</vt:lpstr>
      <vt:lpstr>Diapositiva 83</vt:lpstr>
      <vt:lpstr>Diapositiva 84</vt:lpstr>
      <vt:lpstr>Diapositiva 85</vt:lpstr>
      <vt:lpstr>Diapositiva 86</vt:lpstr>
      <vt:lpstr>Diapositiva 87</vt:lpstr>
      <vt:lpstr>BRONCONEUMONIA</vt:lpstr>
      <vt:lpstr>Diapositiva 89</vt:lpstr>
      <vt:lpstr>Diapositiva 90</vt:lpstr>
      <vt:lpstr>Diapositiva 91</vt:lpstr>
      <vt:lpstr>Diapositiva 92</vt:lpstr>
      <vt:lpstr>NOCARDIA</vt:lpstr>
      <vt:lpstr>ABDOMEN</vt:lpstr>
      <vt:lpstr>Absceso piogeno y trombosis portal</vt:lpstr>
      <vt:lpstr>Diapositiva 96</vt:lpstr>
      <vt:lpstr>MICROABSCESOS</vt:lpstr>
      <vt:lpstr>Absceso amebiano</vt:lpstr>
      <vt:lpstr>Infarto post trasplante</vt:lpstr>
      <vt:lpstr>Quiste hidatidico</vt:lpstr>
      <vt:lpstr>Diapositiva 101</vt:lpstr>
      <vt:lpstr>Cistoadenocarcinoma biliar</vt:lpstr>
      <vt:lpstr>CASO CLÍNICO:   Paciente de 35 años que acude al Servicio de Urgencias por disnea progresiva de una semana de evolución. Como único antecedente de interés refiere un traumatismo abdominal en un accidente de tráfico hace un mes y, desde entonces, molestias abdominales inespecíficas en hipocondrio derecho. En las últimas 24 horas asocia además fiebre.   </vt:lpstr>
      <vt:lpstr>Diapositiva 104</vt:lpstr>
      <vt:lpstr>PIELONEFRITIS AGUDA</vt:lpstr>
      <vt:lpstr>Diapositiva 106</vt:lpstr>
      <vt:lpstr>Diapositiva 107</vt:lpstr>
      <vt:lpstr>Diapositiva 108</vt:lpstr>
      <vt:lpstr>PIELONEFRITIS CON ABSCESOS</vt:lpstr>
      <vt:lpstr>Diapositiva 110</vt:lpstr>
      <vt:lpstr>PIELONEFRITIS ENFISEMATOSA</vt:lpstr>
      <vt:lpstr>Diapositiva 112</vt:lpstr>
      <vt:lpstr>Pancratitis necrotizante infectada</vt:lpstr>
      <vt:lpstr>COLITIS SEUDOMEMBRANOSA</vt:lpstr>
      <vt:lpstr>TIFLITIS</vt:lpstr>
      <vt:lpstr>EPI</vt:lpstr>
      <vt:lpstr>EPI</vt:lpstr>
      <vt:lpstr>Diapositiva 118</vt:lpstr>
      <vt:lpstr>Diapositiva 119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Matias Corroto</dc:creator>
  <cp:lastModifiedBy>Matias Corroto</cp:lastModifiedBy>
  <cp:revision>73</cp:revision>
  <dcterms:created xsi:type="dcterms:W3CDTF">2018-06-30T17:00:04Z</dcterms:created>
  <dcterms:modified xsi:type="dcterms:W3CDTF">2018-07-06T13:14:00Z</dcterms:modified>
</cp:coreProperties>
</file>