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diagrams/colors4.xml" ContentType="application/vnd.openxmlformats-officedocument.drawingml.diagramColors+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slides/slide119.xml" ContentType="application/vnd.openxmlformats-officedocument.presentationml.slide+xml"/>
  <Override PartName="/ppt/slideLayouts/slideLayout10.xml" ContentType="application/vnd.openxmlformats-officedocument.presentationml.slideLayout+xml"/>
  <Override PartName="/ppt/comments/comment1.xml" ContentType="application/vnd.openxmlformats-officedocument.presentationml.comments+xml"/>
  <Override PartName="/ppt/diagrams/drawing8.xml" ContentType="application/vnd.ms-office.drawingml.diagramDrawing+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diagrams/drawing4.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xls" ContentType="application/vnd.ms-excel"/>
  <Override PartName="/ppt/notesSlides/notesSlide18.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s/slide138.xml" ContentType="application/vnd.openxmlformats-officedocument.presentationml.slide+xml"/>
  <Override PartName="/ppt/commentAuthors.xml" ContentType="application/vnd.openxmlformats-officedocument.presentationml.commentAuthors+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drawing9.xml" ContentType="application/vnd.ms-office.drawingml.diagramDrawing+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diagrams/colors6.xml" ContentType="application/vnd.openxmlformats-officedocument.drawingml.diagramColors+xml"/>
  <Override PartName="/ppt/notesSlides/notesSlide10.xml" ContentType="application/vnd.openxmlformats-officedocument.presentationml.notesSlide+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data9.xml" ContentType="application/vnd.openxmlformats-officedocument.drawingml.diagramData+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diagrams/data5.xml" ContentType="application/vnd.openxmlformats-officedocument.drawingml.diagramData+xml"/>
  <Override PartName="/ppt/notesSlides/notesSlide11.xml" ContentType="application/vnd.openxmlformats-officedocument.presentationml.notesSlide+xml"/>
  <Override PartName="/ppt/diagrams/colors7.xml" ContentType="application/vnd.openxmlformats-officedocument.drawingml.diagramColors+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diagrams/colors8.xml" ContentType="application/vnd.openxmlformats-officedocument.drawingml.diagramColors+xml"/>
  <Override PartName="/ppt/slides/slide118.xml" ContentType="application/vnd.openxmlformats-officedocument.presentationml.slide+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s/slide5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48.xml" ContentType="application/vnd.openxmlformats-officedocument.presentationml.slide+xml"/>
  <Default Extension="vml" ContentType="application/vnd.openxmlformats-officedocument.vmlDrawing"/>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6"/>
  </p:notesMasterIdLst>
  <p:sldIdLst>
    <p:sldId id="258" r:id="rId2"/>
    <p:sldId id="259" r:id="rId3"/>
    <p:sldId id="260" r:id="rId4"/>
    <p:sldId id="261" r:id="rId5"/>
    <p:sldId id="263" r:id="rId6"/>
    <p:sldId id="264" r:id="rId7"/>
    <p:sldId id="266" r:id="rId8"/>
    <p:sldId id="265" r:id="rId9"/>
    <p:sldId id="267" r:id="rId10"/>
    <p:sldId id="268" r:id="rId11"/>
    <p:sldId id="269" r:id="rId12"/>
    <p:sldId id="270" r:id="rId13"/>
    <p:sldId id="271" r:id="rId14"/>
    <p:sldId id="272" r:id="rId15"/>
    <p:sldId id="273" r:id="rId16"/>
    <p:sldId id="274" r:id="rId17"/>
    <p:sldId id="277" r:id="rId18"/>
    <p:sldId id="278" r:id="rId19"/>
    <p:sldId id="293"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4" r:id="rId35"/>
    <p:sldId id="295" r:id="rId36"/>
    <p:sldId id="296" r:id="rId37"/>
    <p:sldId id="297" r:id="rId38"/>
    <p:sldId id="298" r:id="rId39"/>
    <p:sldId id="299" r:id="rId40"/>
    <p:sldId id="300" r:id="rId41"/>
    <p:sldId id="301" r:id="rId42"/>
    <p:sldId id="303" r:id="rId43"/>
    <p:sldId id="304" r:id="rId44"/>
    <p:sldId id="305" r:id="rId45"/>
    <p:sldId id="306" r:id="rId46"/>
    <p:sldId id="307" r:id="rId47"/>
    <p:sldId id="308" r:id="rId48"/>
    <p:sldId id="309" r:id="rId49"/>
    <p:sldId id="310" r:id="rId50"/>
    <p:sldId id="311" r:id="rId51"/>
    <p:sldId id="312" r:id="rId52"/>
    <p:sldId id="340" r:id="rId53"/>
    <p:sldId id="341" r:id="rId54"/>
    <p:sldId id="332" r:id="rId55"/>
    <p:sldId id="333" r:id="rId56"/>
    <p:sldId id="334" r:id="rId57"/>
    <p:sldId id="335" r:id="rId58"/>
    <p:sldId id="336" r:id="rId59"/>
    <p:sldId id="337" r:id="rId60"/>
    <p:sldId id="338" r:id="rId61"/>
    <p:sldId id="339" r:id="rId62"/>
    <p:sldId id="316" r:id="rId63"/>
    <p:sldId id="342" r:id="rId64"/>
    <p:sldId id="317" r:id="rId65"/>
    <p:sldId id="318" r:id="rId66"/>
    <p:sldId id="319" r:id="rId67"/>
    <p:sldId id="320" r:id="rId68"/>
    <p:sldId id="321" r:id="rId69"/>
    <p:sldId id="322" r:id="rId70"/>
    <p:sldId id="323" r:id="rId71"/>
    <p:sldId id="324" r:id="rId72"/>
    <p:sldId id="325" r:id="rId73"/>
    <p:sldId id="326" r:id="rId74"/>
    <p:sldId id="329" r:id="rId75"/>
    <p:sldId id="330" r:id="rId76"/>
    <p:sldId id="345" r:id="rId77"/>
    <p:sldId id="346" r:id="rId78"/>
    <p:sldId id="347" r:id="rId79"/>
    <p:sldId id="331" r:id="rId80"/>
    <p:sldId id="344" r:id="rId81"/>
    <p:sldId id="348" r:id="rId82"/>
    <p:sldId id="349" r:id="rId83"/>
    <p:sldId id="350" r:id="rId84"/>
    <p:sldId id="351" r:id="rId85"/>
    <p:sldId id="352" r:id="rId86"/>
    <p:sldId id="353" r:id="rId87"/>
    <p:sldId id="354" r:id="rId88"/>
    <p:sldId id="355" r:id="rId89"/>
    <p:sldId id="356" r:id="rId90"/>
    <p:sldId id="357" r:id="rId91"/>
    <p:sldId id="358" r:id="rId92"/>
    <p:sldId id="359" r:id="rId93"/>
    <p:sldId id="360" r:id="rId94"/>
    <p:sldId id="361" r:id="rId95"/>
    <p:sldId id="362" r:id="rId96"/>
    <p:sldId id="363" r:id="rId97"/>
    <p:sldId id="364" r:id="rId98"/>
    <p:sldId id="365" r:id="rId99"/>
    <p:sldId id="366" r:id="rId100"/>
    <p:sldId id="367" r:id="rId101"/>
    <p:sldId id="368" r:id="rId102"/>
    <p:sldId id="369" r:id="rId103"/>
    <p:sldId id="370" r:id="rId104"/>
    <p:sldId id="371" r:id="rId105"/>
    <p:sldId id="372" r:id="rId106"/>
    <p:sldId id="373" r:id="rId107"/>
    <p:sldId id="374" r:id="rId108"/>
    <p:sldId id="375" r:id="rId109"/>
    <p:sldId id="377" r:id="rId110"/>
    <p:sldId id="378" r:id="rId111"/>
    <p:sldId id="379" r:id="rId112"/>
    <p:sldId id="380" r:id="rId113"/>
    <p:sldId id="381" r:id="rId114"/>
    <p:sldId id="382" r:id="rId115"/>
    <p:sldId id="383" r:id="rId116"/>
    <p:sldId id="384" r:id="rId117"/>
    <p:sldId id="385" r:id="rId118"/>
    <p:sldId id="386" r:id="rId119"/>
    <p:sldId id="387" r:id="rId120"/>
    <p:sldId id="388" r:id="rId121"/>
    <p:sldId id="414" r:id="rId122"/>
    <p:sldId id="389" r:id="rId123"/>
    <p:sldId id="390" r:id="rId124"/>
    <p:sldId id="391" r:id="rId125"/>
    <p:sldId id="392" r:id="rId126"/>
    <p:sldId id="393" r:id="rId127"/>
    <p:sldId id="395" r:id="rId128"/>
    <p:sldId id="396" r:id="rId129"/>
    <p:sldId id="397" r:id="rId130"/>
    <p:sldId id="398" r:id="rId131"/>
    <p:sldId id="399" r:id="rId132"/>
    <p:sldId id="400" r:id="rId133"/>
    <p:sldId id="401" r:id="rId134"/>
    <p:sldId id="402" r:id="rId135"/>
    <p:sldId id="403" r:id="rId136"/>
    <p:sldId id="404" r:id="rId137"/>
    <p:sldId id="405" r:id="rId138"/>
    <p:sldId id="406" r:id="rId139"/>
    <p:sldId id="407" r:id="rId140"/>
    <p:sldId id="408" r:id="rId141"/>
    <p:sldId id="409" r:id="rId142"/>
    <p:sldId id="410" r:id="rId143"/>
    <p:sldId id="411" r:id="rId144"/>
    <p:sldId id="412" r:id="rId145"/>
    <p:sldId id="413" r:id="rId146"/>
    <p:sldId id="434" r:id="rId147"/>
    <p:sldId id="415" r:id="rId148"/>
    <p:sldId id="416" r:id="rId149"/>
    <p:sldId id="417" r:id="rId150"/>
    <p:sldId id="418" r:id="rId151"/>
    <p:sldId id="419" r:id="rId152"/>
    <p:sldId id="420" r:id="rId153"/>
    <p:sldId id="421" r:id="rId154"/>
    <p:sldId id="422" r:id="rId155"/>
    <p:sldId id="423" r:id="rId156"/>
    <p:sldId id="425" r:id="rId157"/>
    <p:sldId id="436" r:id="rId158"/>
    <p:sldId id="426" r:id="rId159"/>
    <p:sldId id="427" r:id="rId160"/>
    <p:sldId id="428" r:id="rId161"/>
    <p:sldId id="429" r:id="rId162"/>
    <p:sldId id="430" r:id="rId163"/>
    <p:sldId id="431" r:id="rId164"/>
    <p:sldId id="437" r:id="rId165"/>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uffi" initials="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66FF33"/>
    <a:srgbClr val="ADFBA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114"/>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11-05T19:43:21.084" idx="1">
    <p:pos x="5482" y="29"/>
    <p:text>Rotavirus infection is the leading cause of fatal diarrhea among children younger than 5 y, accounting for 453,000 deaths in the year 2008 based on recently published World Health Organization (WHO) estimates [1]. To curb this large toll of severe rotavirus disease, in 2006, the WHO recommended two rotavirus vaccines—Rotarix (GSK Biologicals) and RotaTeq (Merck &amp; Co.)—for use in Europe and the Americas, and in 2009, they expanded this recommendation to all children worldwide [2]. These recommendations reflected the growing availability of evidence of the good efficacy profile of rotavirus vaccines—first from clinical trials in high- and middle-income countries in the Americas and Europe in 2006 and then also from low-income settings in Africa and Asia in 2009 [3]–[6].
Because a previous rotavirus vaccine (RotaShield) was found to be associated with intussusception, a rare form of bowel obstruction [7], the pivotal pre-licensure trials in the Americas and Europe for both currently available rotavirus vaccines were conducted in over 60,000 infants each to exclude this risk; these trials did not show an increase in risk of vaccine-associated intussusception similar to that found with Rotashield [3],[4]. However, recent data on the postlicensure safety of rotavirus vaccines generated from these countries has suggested a possible low level risk of intussusception (∼one to two excess cases per 100,000 vaccinated infants) in some countries but not in others [8],[9]. On the basis of considerations that this low level risk is greatly exceeded by the observed health benefits of vaccination, national and international policy and regulatory bodies have continued to support recommendations for use of rotavirus vaccine [8],[9].
In 2009, WHO recommended that rotavirus vaccines should not be initiated for infants aged 15 wk or older, with all doses being completed by 32 wk [2]. These age restrictions were driven by concerns about intussusception risk. Natural intussusception rarely occurs before 3 mo of age and the incidence increases 10-fold between 3 and 6 mo of age [10]. Therefore, a constant vaccine-associated relative risk (RR) of intussusception, particularly with the first vaccine dose that has been primarily associated with risk, would translate to more excess cases if infants were vaccinated late, beyond 3 mo of age. Similar findings were observed in the United States after use of RotaShield, prompting a debate about whether restriction of RotaShield to infants younger than 3 mo of age would have averted withdrawal of the vaccine [10]–[12]. A consequence of these strict age restrictions in countries with vaccination delays is that those arriving late for immunization would potentially not have access to the benefits of rotavirus vaccination [13],[14].</p:text>
  </p:cm>
</p:cmLst>
</file>

<file path=ppt/diagrams/_rels/data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 Id="rId4" Type="http://schemas.openxmlformats.org/officeDocument/2006/relationships/image" Target="../media/image52.png"/></Relationships>
</file>

<file path=ppt/diagrams/_rels/data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png"/></Relationships>
</file>

<file path=ppt/diagrams/_rels/data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image" Target="../media/image99.png"/><Relationship Id="rId5" Type="http://schemas.openxmlformats.org/officeDocument/2006/relationships/image" Target="../media/image103.png"/><Relationship Id="rId4" Type="http://schemas.openxmlformats.org/officeDocument/2006/relationships/image" Target="../media/image102.png"/></Relationships>
</file>

<file path=ppt/diagrams/_rels/data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image" Target="../media/image105.png"/></Relationships>
</file>

<file path=ppt/diagrams/_rels/drawing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 Id="rId4" Type="http://schemas.openxmlformats.org/officeDocument/2006/relationships/image" Target="../media/image52.png"/></Relationships>
</file>

<file path=ppt/diagrams/_rels/drawing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png"/></Relationships>
</file>

<file path=ppt/diagrams/_rels/drawing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image" Target="../media/image99.png"/><Relationship Id="rId5" Type="http://schemas.openxmlformats.org/officeDocument/2006/relationships/image" Target="../media/image103.png"/><Relationship Id="rId4" Type="http://schemas.openxmlformats.org/officeDocument/2006/relationships/image" Target="../media/image102.png"/></Relationships>
</file>

<file path=ppt/diagrams/_rels/drawing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image" Target="../media/image105.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D487AB-F0CE-4B80-B98A-1733C15D3185}" type="doc">
      <dgm:prSet loTypeId="urn:microsoft.com/office/officeart/2005/8/layout/arrow2" loCatId="process" qsTypeId="urn:microsoft.com/office/officeart/2005/8/quickstyle/3d1" qsCatId="3D" csTypeId="urn:microsoft.com/office/officeart/2005/8/colors/colorful5" csCatId="colorful" phldr="1"/>
      <dgm:spPr/>
    </dgm:pt>
    <dgm:pt modelId="{D60AA580-1872-4FC3-AB49-B183F3037FE7}">
      <dgm:prSet phldrT="[Text]" custT="1"/>
      <dgm:spPr/>
      <dgm:t>
        <a:bodyPr/>
        <a:lstStyle/>
        <a:p>
          <a:r>
            <a:rPr lang="en-US" sz="2400" b="1" dirty="0" smtClean="0">
              <a:solidFill>
                <a:srgbClr val="00B0F0"/>
              </a:solidFill>
            </a:rPr>
            <a:t>Introduce</a:t>
          </a:r>
          <a:endParaRPr lang="en-US" sz="2400" b="1" dirty="0">
            <a:solidFill>
              <a:srgbClr val="00B0F0"/>
            </a:solidFill>
          </a:endParaRPr>
        </a:p>
      </dgm:t>
    </dgm:pt>
    <dgm:pt modelId="{A2618CE6-38FB-4B2A-B92F-A472DFD542D1}" type="parTrans" cxnId="{962EF565-F5A3-4DAF-AF4B-6C95C50137C8}">
      <dgm:prSet/>
      <dgm:spPr/>
      <dgm:t>
        <a:bodyPr/>
        <a:lstStyle/>
        <a:p>
          <a:endParaRPr lang="en-US"/>
        </a:p>
      </dgm:t>
    </dgm:pt>
    <dgm:pt modelId="{CE6A5B33-4FD2-4AE9-8441-D7801A39B0DA}" type="sibTrans" cxnId="{962EF565-F5A3-4DAF-AF4B-6C95C50137C8}">
      <dgm:prSet/>
      <dgm:spPr/>
      <dgm:t>
        <a:bodyPr/>
        <a:lstStyle/>
        <a:p>
          <a:endParaRPr lang="en-US"/>
        </a:p>
      </dgm:t>
    </dgm:pt>
    <dgm:pt modelId="{83F36C1B-AD79-4AB8-B1D7-4A620B453EA9}">
      <dgm:prSet phldrT="[Text]" custT="1"/>
      <dgm:spPr/>
      <dgm:t>
        <a:bodyPr/>
        <a:lstStyle/>
        <a:p>
          <a:r>
            <a:rPr lang="en-US" sz="2400" b="1" dirty="0" err="1" smtClean="0">
              <a:solidFill>
                <a:srgbClr val="92D050"/>
              </a:solidFill>
            </a:rPr>
            <a:t>Reemplaza</a:t>
          </a:r>
          <a:endParaRPr lang="en-US" sz="2400" b="1" dirty="0">
            <a:solidFill>
              <a:srgbClr val="92D050"/>
            </a:solidFill>
          </a:endParaRPr>
        </a:p>
      </dgm:t>
    </dgm:pt>
    <dgm:pt modelId="{7583389B-A17C-4D14-8B65-4E7030E59212}" type="parTrans" cxnId="{0637224F-F137-481F-8896-63EF3A893352}">
      <dgm:prSet/>
      <dgm:spPr/>
      <dgm:t>
        <a:bodyPr/>
        <a:lstStyle/>
        <a:p>
          <a:endParaRPr lang="en-US"/>
        </a:p>
      </dgm:t>
    </dgm:pt>
    <dgm:pt modelId="{C0998290-A09B-42D9-A665-E9DB118D06EB}" type="sibTrans" cxnId="{0637224F-F137-481F-8896-63EF3A893352}">
      <dgm:prSet/>
      <dgm:spPr/>
      <dgm:t>
        <a:bodyPr/>
        <a:lstStyle/>
        <a:p>
          <a:endParaRPr lang="en-US"/>
        </a:p>
      </dgm:t>
    </dgm:pt>
    <dgm:pt modelId="{3E446CE4-B654-4DCD-89E5-10FA75DA8A1D}">
      <dgm:prSet phldrT="[Text]" custT="1"/>
      <dgm:spPr/>
      <dgm:t>
        <a:bodyPr/>
        <a:lstStyle/>
        <a:p>
          <a:r>
            <a:rPr lang="en-US" sz="2400" b="1" dirty="0" err="1">
              <a:solidFill>
                <a:srgbClr val="FF0000"/>
              </a:solidFill>
            </a:rPr>
            <a:t>Descontinuar</a:t>
          </a:r>
          <a:r>
            <a:rPr lang="en-US" sz="2400" b="1" dirty="0">
              <a:solidFill>
                <a:srgbClr val="FF0000"/>
              </a:solidFill>
            </a:rPr>
            <a:t> el </a:t>
          </a:r>
          <a:r>
            <a:rPr lang="en-US" sz="2400" b="1" dirty="0" err="1">
              <a:solidFill>
                <a:srgbClr val="FF0000"/>
              </a:solidFill>
            </a:rPr>
            <a:t>uso</a:t>
          </a:r>
          <a:r>
            <a:rPr lang="en-US" sz="2400" b="1" dirty="0">
              <a:solidFill>
                <a:srgbClr val="FF0000"/>
              </a:solidFill>
            </a:rPr>
            <a:t> de </a:t>
          </a:r>
          <a:r>
            <a:rPr lang="en-US" sz="2400" b="1" dirty="0" err="1">
              <a:solidFill>
                <a:srgbClr val="FF0000"/>
              </a:solidFill>
            </a:rPr>
            <a:t>bOPV</a:t>
          </a:r>
          <a:endParaRPr lang="en-US" sz="3600" b="1" dirty="0">
            <a:solidFill>
              <a:schemeClr val="accent6">
                <a:lumMod val="75000"/>
              </a:schemeClr>
            </a:solidFill>
          </a:endParaRPr>
        </a:p>
      </dgm:t>
    </dgm:pt>
    <dgm:pt modelId="{97ED6501-686B-454D-8890-AE3AC9D0F23D}" type="parTrans" cxnId="{86FC04A8-2606-413A-B8CF-E1CCB2BC4C33}">
      <dgm:prSet/>
      <dgm:spPr/>
      <dgm:t>
        <a:bodyPr/>
        <a:lstStyle/>
        <a:p>
          <a:endParaRPr lang="en-US"/>
        </a:p>
      </dgm:t>
    </dgm:pt>
    <dgm:pt modelId="{E4106C66-8193-41F9-AF0F-D4C094270429}" type="sibTrans" cxnId="{86FC04A8-2606-413A-B8CF-E1CCB2BC4C33}">
      <dgm:prSet/>
      <dgm:spPr/>
      <dgm:t>
        <a:bodyPr/>
        <a:lstStyle/>
        <a:p>
          <a:endParaRPr lang="en-US"/>
        </a:p>
      </dgm:t>
    </dgm:pt>
    <dgm:pt modelId="{1D541172-4C40-4660-BB8A-DC0BBCF8DED7}">
      <dgm:prSet custT="1"/>
      <dgm:spPr/>
      <dgm:t>
        <a:bodyPr/>
        <a:lstStyle/>
        <a:p>
          <a:r>
            <a:rPr lang="en-US" sz="1600" dirty="0" err="1"/>
            <a:t>tOPV</a:t>
          </a:r>
          <a:r>
            <a:rPr lang="en-US" sz="1600" dirty="0"/>
            <a:t> </a:t>
          </a:r>
          <a:r>
            <a:rPr lang="en-US" sz="1600" dirty="0" err="1"/>
            <a:t>por</a:t>
          </a:r>
          <a:r>
            <a:rPr lang="en-US" sz="1600" dirty="0"/>
            <a:t> </a:t>
          </a:r>
          <a:r>
            <a:rPr lang="en-US" sz="1600" dirty="0" err="1"/>
            <a:t>bOPV</a:t>
          </a:r>
          <a:endParaRPr lang="en-US" sz="1600" dirty="0"/>
        </a:p>
      </dgm:t>
    </dgm:pt>
    <dgm:pt modelId="{98845ABF-4A74-4344-9B3A-B39D2F6E3F4A}" type="parTrans" cxnId="{638961EE-BE7F-4092-A44D-D8000897CBE4}">
      <dgm:prSet/>
      <dgm:spPr/>
      <dgm:t>
        <a:bodyPr/>
        <a:lstStyle/>
        <a:p>
          <a:endParaRPr lang="en-US"/>
        </a:p>
      </dgm:t>
    </dgm:pt>
    <dgm:pt modelId="{146DDB04-2C6D-4531-AC1D-862E46AB35DA}" type="sibTrans" cxnId="{638961EE-BE7F-4092-A44D-D8000897CBE4}">
      <dgm:prSet/>
      <dgm:spPr/>
      <dgm:t>
        <a:bodyPr/>
        <a:lstStyle/>
        <a:p>
          <a:endParaRPr lang="en-US"/>
        </a:p>
      </dgm:t>
    </dgm:pt>
    <dgm:pt modelId="{969E9E0D-58B5-4A53-978A-22C76D92CA33}">
      <dgm:prSet custT="1"/>
      <dgm:spPr/>
      <dgm:t>
        <a:bodyPr/>
        <a:lstStyle/>
        <a:p>
          <a:r>
            <a:rPr lang="en-US" sz="1600" b="0" dirty="0">
              <a:solidFill>
                <a:schemeClr val="tx1"/>
              </a:solidFill>
            </a:rPr>
            <a:t>en </a:t>
          </a:r>
          <a:r>
            <a:rPr lang="en-US" sz="1600" b="0" dirty="0" err="1">
              <a:solidFill>
                <a:schemeClr val="tx1"/>
              </a:solidFill>
            </a:rPr>
            <a:t>programas</a:t>
          </a:r>
          <a:r>
            <a:rPr lang="en-US" sz="1600" b="0" dirty="0">
              <a:solidFill>
                <a:schemeClr val="tx1"/>
              </a:solidFill>
            </a:rPr>
            <a:t> y </a:t>
          </a:r>
          <a:r>
            <a:rPr lang="en-US" sz="1600" b="0" dirty="0" err="1">
              <a:solidFill>
                <a:schemeClr val="tx1"/>
              </a:solidFill>
            </a:rPr>
            <a:t>campañas</a:t>
          </a:r>
          <a:r>
            <a:rPr lang="en-US" sz="1600" b="0" dirty="0">
              <a:solidFill>
                <a:schemeClr val="tx1"/>
              </a:solidFill>
            </a:rPr>
            <a:t> de </a:t>
          </a:r>
          <a:r>
            <a:rPr lang="en-US" sz="1600" b="0" dirty="0" err="1">
              <a:solidFill>
                <a:schemeClr val="tx1"/>
              </a:solidFill>
            </a:rPr>
            <a:t>vacunaci</a:t>
          </a:r>
          <a:r>
            <a:rPr lang="es-ES" sz="1600" b="0" dirty="0" err="1"/>
            <a:t>ó</a:t>
          </a:r>
          <a:r>
            <a:rPr lang="en-US" sz="1600" b="0" dirty="0">
              <a:solidFill>
                <a:schemeClr val="tx1"/>
              </a:solidFill>
            </a:rPr>
            <a:t>n </a:t>
          </a:r>
        </a:p>
      </dgm:t>
    </dgm:pt>
    <dgm:pt modelId="{280B61F4-C6AE-4A6F-9C35-ED1E7B55A404}" type="parTrans" cxnId="{E5C649F5-A41D-4C4C-9CDB-656AFF70D5EB}">
      <dgm:prSet/>
      <dgm:spPr/>
      <dgm:t>
        <a:bodyPr/>
        <a:lstStyle/>
        <a:p>
          <a:endParaRPr lang="en-GB"/>
        </a:p>
      </dgm:t>
    </dgm:pt>
    <dgm:pt modelId="{A7ACBD81-872C-40D2-96FB-1A739BDEFF3B}" type="sibTrans" cxnId="{E5C649F5-A41D-4C4C-9CDB-656AFF70D5EB}">
      <dgm:prSet/>
      <dgm:spPr/>
      <dgm:t>
        <a:bodyPr/>
        <a:lstStyle/>
        <a:p>
          <a:endParaRPr lang="en-GB"/>
        </a:p>
      </dgm:t>
    </dgm:pt>
    <dgm:pt modelId="{B4FF1881-9403-473D-907B-64D61BA1FBC8}">
      <dgm:prSet custT="1"/>
      <dgm:spPr/>
      <dgm:t>
        <a:bodyPr/>
        <a:lstStyle/>
        <a:p>
          <a:r>
            <a:rPr lang="en-US" sz="1600" dirty="0"/>
            <a:t>Al </a:t>
          </a:r>
          <a:r>
            <a:rPr lang="en-US" sz="1600" dirty="0" err="1"/>
            <a:t>menos</a:t>
          </a:r>
          <a:r>
            <a:rPr lang="en-US" sz="1600" dirty="0"/>
            <a:t> 1 </a:t>
          </a:r>
          <a:r>
            <a:rPr lang="en-US" sz="1600" dirty="0" err="1"/>
            <a:t>dosis</a:t>
          </a:r>
          <a:r>
            <a:rPr lang="en-US" sz="1600" dirty="0"/>
            <a:t> de IPV en los </a:t>
          </a:r>
          <a:r>
            <a:rPr lang="en-US" sz="1600" dirty="0" err="1"/>
            <a:t>programas</a:t>
          </a:r>
          <a:r>
            <a:rPr lang="en-US" sz="1600" dirty="0"/>
            <a:t> de </a:t>
          </a:r>
          <a:r>
            <a:rPr lang="en-US" sz="1600" dirty="0" err="1"/>
            <a:t>immunizaci</a:t>
          </a:r>
          <a:r>
            <a:rPr lang="es-ES" sz="1600" b="0" dirty="0" err="1"/>
            <a:t>ó</a:t>
          </a:r>
          <a:r>
            <a:rPr lang="en-US" sz="1600" dirty="0"/>
            <a:t>n </a:t>
          </a:r>
          <a:endParaRPr lang="en-US" sz="1600" b="1" dirty="0"/>
        </a:p>
      </dgm:t>
    </dgm:pt>
    <dgm:pt modelId="{D32ABE56-2EDC-4E27-A4C1-C6249D7B9C3F}" type="sibTrans" cxnId="{E55201EC-7BA5-4399-B0AB-F0F727FE40CA}">
      <dgm:prSet/>
      <dgm:spPr/>
      <dgm:t>
        <a:bodyPr/>
        <a:lstStyle/>
        <a:p>
          <a:endParaRPr lang="en-US"/>
        </a:p>
      </dgm:t>
    </dgm:pt>
    <dgm:pt modelId="{6EA45D9C-6F2B-4E48-BC77-DC2B8F7F084E}" type="parTrans" cxnId="{E55201EC-7BA5-4399-B0AB-F0F727FE40CA}">
      <dgm:prSet/>
      <dgm:spPr/>
      <dgm:t>
        <a:bodyPr/>
        <a:lstStyle/>
        <a:p>
          <a:endParaRPr lang="en-US"/>
        </a:p>
      </dgm:t>
    </dgm:pt>
    <dgm:pt modelId="{C337D0B6-08A3-45DB-8411-F84F197939A1}" type="pres">
      <dgm:prSet presAssocID="{A4D487AB-F0CE-4B80-B98A-1733C15D3185}" presName="arrowDiagram" presStyleCnt="0">
        <dgm:presLayoutVars>
          <dgm:chMax val="5"/>
          <dgm:dir/>
          <dgm:resizeHandles val="exact"/>
        </dgm:presLayoutVars>
      </dgm:prSet>
      <dgm:spPr/>
    </dgm:pt>
    <dgm:pt modelId="{939ECEDA-60BB-4BDF-AA25-D8D1EDADC3E8}" type="pres">
      <dgm:prSet presAssocID="{A4D487AB-F0CE-4B80-B98A-1733C15D3185}" presName="arrow" presStyleLbl="bgShp" presStyleIdx="0" presStyleCnt="1"/>
      <dgm:spPr/>
    </dgm:pt>
    <dgm:pt modelId="{FB145A76-8D00-4EEF-AB8C-937540E5B982}" type="pres">
      <dgm:prSet presAssocID="{A4D487AB-F0CE-4B80-B98A-1733C15D3185}" presName="arrowDiagram3" presStyleCnt="0"/>
      <dgm:spPr/>
    </dgm:pt>
    <dgm:pt modelId="{4EB4970F-7DDD-4E85-BB1A-371DA00773AF}" type="pres">
      <dgm:prSet presAssocID="{D60AA580-1872-4FC3-AB49-B183F3037FE7}" presName="bullet3a" presStyleLbl="node1" presStyleIdx="0" presStyleCnt="3"/>
      <dgm:spPr/>
    </dgm:pt>
    <dgm:pt modelId="{3CF6CBD6-3090-4513-A40E-65F6C79DB6EF}" type="pres">
      <dgm:prSet presAssocID="{D60AA580-1872-4FC3-AB49-B183F3037FE7}" presName="textBox3a" presStyleLbl="revTx" presStyleIdx="0" presStyleCnt="3" custScaleX="187156" custScaleY="99402" custLinFactNeighborX="53661" custLinFactNeighborY="3337">
        <dgm:presLayoutVars>
          <dgm:bulletEnabled val="1"/>
        </dgm:presLayoutVars>
      </dgm:prSet>
      <dgm:spPr/>
      <dgm:t>
        <a:bodyPr/>
        <a:lstStyle/>
        <a:p>
          <a:endParaRPr lang="es-ES"/>
        </a:p>
      </dgm:t>
    </dgm:pt>
    <dgm:pt modelId="{9D019696-DCC4-4873-B334-98BD4AB3BCBE}" type="pres">
      <dgm:prSet presAssocID="{83F36C1B-AD79-4AB8-B1D7-4A620B453EA9}" presName="bullet3b" presStyleLbl="node1" presStyleIdx="1" presStyleCnt="3"/>
      <dgm:spPr/>
    </dgm:pt>
    <dgm:pt modelId="{985E7E2E-9F76-410C-AC1F-79835135649E}" type="pres">
      <dgm:prSet presAssocID="{83F36C1B-AD79-4AB8-B1D7-4A620B453EA9}" presName="textBox3b" presStyleLbl="revTx" presStyleIdx="1" presStyleCnt="3" custScaleX="132599" custScaleY="43918" custLinFactNeighborX="19493" custLinFactNeighborY="-18395">
        <dgm:presLayoutVars>
          <dgm:bulletEnabled val="1"/>
        </dgm:presLayoutVars>
      </dgm:prSet>
      <dgm:spPr/>
      <dgm:t>
        <a:bodyPr/>
        <a:lstStyle/>
        <a:p>
          <a:endParaRPr lang="es-ES"/>
        </a:p>
      </dgm:t>
    </dgm:pt>
    <dgm:pt modelId="{7B29B2F4-9338-4DB2-9B2B-6E666DCF164E}" type="pres">
      <dgm:prSet presAssocID="{3E446CE4-B654-4DCD-89E5-10FA75DA8A1D}" presName="bullet3c" presStyleLbl="node1" presStyleIdx="2" presStyleCnt="3"/>
      <dgm:spPr/>
    </dgm:pt>
    <dgm:pt modelId="{4308D82D-56E5-414B-A908-5BD58FF71D78}" type="pres">
      <dgm:prSet presAssocID="{3E446CE4-B654-4DCD-89E5-10FA75DA8A1D}" presName="textBox3c" presStyleLbl="revTx" presStyleIdx="2" presStyleCnt="3" custScaleX="159783" custScaleY="36581" custLinFactNeighborX="19923" custLinFactNeighborY="-17955">
        <dgm:presLayoutVars>
          <dgm:bulletEnabled val="1"/>
        </dgm:presLayoutVars>
      </dgm:prSet>
      <dgm:spPr/>
      <dgm:t>
        <a:bodyPr/>
        <a:lstStyle/>
        <a:p>
          <a:endParaRPr lang="es-ES"/>
        </a:p>
      </dgm:t>
    </dgm:pt>
  </dgm:ptLst>
  <dgm:cxnLst>
    <dgm:cxn modelId="{2408C9AB-ED6A-42A3-814D-CD04AE4BAF82}" type="presOf" srcId="{D60AA580-1872-4FC3-AB49-B183F3037FE7}" destId="{3CF6CBD6-3090-4513-A40E-65F6C79DB6EF}" srcOrd="0" destOrd="0" presId="urn:microsoft.com/office/officeart/2005/8/layout/arrow2"/>
    <dgm:cxn modelId="{E55201EC-7BA5-4399-B0AB-F0F727FE40CA}" srcId="{D60AA580-1872-4FC3-AB49-B183F3037FE7}" destId="{B4FF1881-9403-473D-907B-64D61BA1FBC8}" srcOrd="0" destOrd="0" parTransId="{6EA45D9C-6F2B-4E48-BC77-DC2B8F7F084E}" sibTransId="{D32ABE56-2EDC-4E27-A4C1-C6249D7B9C3F}"/>
    <dgm:cxn modelId="{275A9080-2403-4980-9E15-D58EB4383A8D}" type="presOf" srcId="{3E446CE4-B654-4DCD-89E5-10FA75DA8A1D}" destId="{4308D82D-56E5-414B-A908-5BD58FF71D78}" srcOrd="0" destOrd="0" presId="urn:microsoft.com/office/officeart/2005/8/layout/arrow2"/>
    <dgm:cxn modelId="{962EF565-F5A3-4DAF-AF4B-6C95C50137C8}" srcId="{A4D487AB-F0CE-4B80-B98A-1733C15D3185}" destId="{D60AA580-1872-4FC3-AB49-B183F3037FE7}" srcOrd="0" destOrd="0" parTransId="{A2618CE6-38FB-4B2A-B92F-A472DFD542D1}" sibTransId="{CE6A5B33-4FD2-4AE9-8441-D7801A39B0DA}"/>
    <dgm:cxn modelId="{0637224F-F137-481F-8896-63EF3A893352}" srcId="{A4D487AB-F0CE-4B80-B98A-1733C15D3185}" destId="{83F36C1B-AD79-4AB8-B1D7-4A620B453EA9}" srcOrd="1" destOrd="0" parTransId="{7583389B-A17C-4D14-8B65-4E7030E59212}" sibTransId="{C0998290-A09B-42D9-A665-E9DB118D06EB}"/>
    <dgm:cxn modelId="{E69E3BE4-5812-4345-94C0-1AE24FD20438}" type="presOf" srcId="{969E9E0D-58B5-4A53-978A-22C76D92CA33}" destId="{4308D82D-56E5-414B-A908-5BD58FF71D78}" srcOrd="0" destOrd="1" presId="urn:microsoft.com/office/officeart/2005/8/layout/arrow2"/>
    <dgm:cxn modelId="{E5C649F5-A41D-4C4C-9CDB-656AFF70D5EB}" srcId="{3E446CE4-B654-4DCD-89E5-10FA75DA8A1D}" destId="{969E9E0D-58B5-4A53-978A-22C76D92CA33}" srcOrd="0" destOrd="0" parTransId="{280B61F4-C6AE-4A6F-9C35-ED1E7B55A404}" sibTransId="{A7ACBD81-872C-40D2-96FB-1A739BDEFF3B}"/>
    <dgm:cxn modelId="{C7666489-46DB-4F28-A260-EBAB332B0272}" type="presOf" srcId="{1D541172-4C40-4660-BB8A-DC0BBCF8DED7}" destId="{985E7E2E-9F76-410C-AC1F-79835135649E}" srcOrd="0" destOrd="1" presId="urn:microsoft.com/office/officeart/2005/8/layout/arrow2"/>
    <dgm:cxn modelId="{888CF96B-9B0D-403B-B05F-4A46EB3B5D5E}" type="presOf" srcId="{A4D487AB-F0CE-4B80-B98A-1733C15D3185}" destId="{C337D0B6-08A3-45DB-8411-F84F197939A1}" srcOrd="0" destOrd="0" presId="urn:microsoft.com/office/officeart/2005/8/layout/arrow2"/>
    <dgm:cxn modelId="{B5C26D46-7BDF-4F1E-9392-27435E10A229}" type="presOf" srcId="{B4FF1881-9403-473D-907B-64D61BA1FBC8}" destId="{3CF6CBD6-3090-4513-A40E-65F6C79DB6EF}" srcOrd="0" destOrd="1" presId="urn:microsoft.com/office/officeart/2005/8/layout/arrow2"/>
    <dgm:cxn modelId="{86FC04A8-2606-413A-B8CF-E1CCB2BC4C33}" srcId="{A4D487AB-F0CE-4B80-B98A-1733C15D3185}" destId="{3E446CE4-B654-4DCD-89E5-10FA75DA8A1D}" srcOrd="2" destOrd="0" parTransId="{97ED6501-686B-454D-8890-AE3AC9D0F23D}" sibTransId="{E4106C66-8193-41F9-AF0F-D4C094270429}"/>
    <dgm:cxn modelId="{A336A905-8BC2-4296-97A7-FEDE79D41753}" type="presOf" srcId="{83F36C1B-AD79-4AB8-B1D7-4A620B453EA9}" destId="{985E7E2E-9F76-410C-AC1F-79835135649E}" srcOrd="0" destOrd="0" presId="urn:microsoft.com/office/officeart/2005/8/layout/arrow2"/>
    <dgm:cxn modelId="{638961EE-BE7F-4092-A44D-D8000897CBE4}" srcId="{83F36C1B-AD79-4AB8-B1D7-4A620B453EA9}" destId="{1D541172-4C40-4660-BB8A-DC0BBCF8DED7}" srcOrd="0" destOrd="0" parTransId="{98845ABF-4A74-4344-9B3A-B39D2F6E3F4A}" sibTransId="{146DDB04-2C6D-4531-AC1D-862E46AB35DA}"/>
    <dgm:cxn modelId="{269584B9-1B1C-4C69-AA98-86A9956EF012}" type="presParOf" srcId="{C337D0B6-08A3-45DB-8411-F84F197939A1}" destId="{939ECEDA-60BB-4BDF-AA25-D8D1EDADC3E8}" srcOrd="0" destOrd="0" presId="urn:microsoft.com/office/officeart/2005/8/layout/arrow2"/>
    <dgm:cxn modelId="{144A2158-A19E-4F9D-A1FA-650E0B1D61A4}" type="presParOf" srcId="{C337D0B6-08A3-45DB-8411-F84F197939A1}" destId="{FB145A76-8D00-4EEF-AB8C-937540E5B982}" srcOrd="1" destOrd="0" presId="urn:microsoft.com/office/officeart/2005/8/layout/arrow2"/>
    <dgm:cxn modelId="{481BDA1E-C0D7-4D54-8780-30B59BAAA31C}" type="presParOf" srcId="{FB145A76-8D00-4EEF-AB8C-937540E5B982}" destId="{4EB4970F-7DDD-4E85-BB1A-371DA00773AF}" srcOrd="0" destOrd="0" presId="urn:microsoft.com/office/officeart/2005/8/layout/arrow2"/>
    <dgm:cxn modelId="{D6120C6C-642B-4CAD-A9C3-AE7289B140C2}" type="presParOf" srcId="{FB145A76-8D00-4EEF-AB8C-937540E5B982}" destId="{3CF6CBD6-3090-4513-A40E-65F6C79DB6EF}" srcOrd="1" destOrd="0" presId="urn:microsoft.com/office/officeart/2005/8/layout/arrow2"/>
    <dgm:cxn modelId="{D958F1D7-9757-4CA2-B3A9-7EF4A7EB0397}" type="presParOf" srcId="{FB145A76-8D00-4EEF-AB8C-937540E5B982}" destId="{9D019696-DCC4-4873-B334-98BD4AB3BCBE}" srcOrd="2" destOrd="0" presId="urn:microsoft.com/office/officeart/2005/8/layout/arrow2"/>
    <dgm:cxn modelId="{46D893AA-BC60-4654-9379-6ED188F97C67}" type="presParOf" srcId="{FB145A76-8D00-4EEF-AB8C-937540E5B982}" destId="{985E7E2E-9F76-410C-AC1F-79835135649E}" srcOrd="3" destOrd="0" presId="urn:microsoft.com/office/officeart/2005/8/layout/arrow2"/>
    <dgm:cxn modelId="{662ABEFD-F197-48EF-85E8-E9A5E72949C8}" type="presParOf" srcId="{FB145A76-8D00-4EEF-AB8C-937540E5B982}" destId="{7B29B2F4-9338-4DB2-9B2B-6E666DCF164E}" srcOrd="4" destOrd="0" presId="urn:microsoft.com/office/officeart/2005/8/layout/arrow2"/>
    <dgm:cxn modelId="{64DBEC2D-B0D8-47C4-90F0-95E8B2BAA669}" type="presParOf" srcId="{FB145A76-8D00-4EEF-AB8C-937540E5B982}" destId="{4308D82D-56E5-414B-A908-5BD58FF71D78}" srcOrd="5" destOrd="0" presId="urn:microsoft.com/office/officeart/2005/8/layout/arrow2"/>
  </dgm:cxnLst>
  <dgm:bg>
    <a:solidFill>
      <a:srgbClr val="CCECFF"/>
    </a:solidFill>
  </dgm:bg>
  <dgm:whole>
    <a:ln>
      <a:solidFill>
        <a:schemeClr val="tx1"/>
      </a:solid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6F7047-B007-49E8-893F-A9425DE79818}" type="doc">
      <dgm:prSet loTypeId="urn:microsoft.com/office/officeart/2005/8/layout/vList4#1" loCatId="list" qsTypeId="urn:microsoft.com/office/officeart/2005/8/quickstyle/simple1" qsCatId="simple" csTypeId="urn:microsoft.com/office/officeart/2005/8/colors/accent1_2" csCatId="accent1" phldr="1"/>
      <dgm:spPr/>
      <dgm:t>
        <a:bodyPr/>
        <a:lstStyle/>
        <a:p>
          <a:endParaRPr lang="es-AR"/>
        </a:p>
      </dgm:t>
    </dgm:pt>
    <dgm:pt modelId="{48F78459-3A76-476C-AB59-238717A5F313}">
      <dgm:prSet phldrT="[Texto]" custT="1"/>
      <dgm:spPr/>
      <dgm:t>
        <a:bodyPr/>
        <a:lstStyle/>
        <a:p>
          <a:r>
            <a:rPr lang="es-AR" sz="1800" dirty="0" smtClean="0">
              <a:latin typeface="Century Gothic" panose="020B0502020202020204" pitchFamily="34" charset="0"/>
            </a:rPr>
            <a:t>Transmisibilidad</a:t>
          </a:r>
        </a:p>
      </dgm:t>
    </dgm:pt>
    <dgm:pt modelId="{0522E851-579B-464E-8036-282D3266B79A}" type="parTrans" cxnId="{FCA3C376-9847-43CA-9E2A-B4E6E4EDBABF}">
      <dgm:prSet/>
      <dgm:spPr/>
      <dgm:t>
        <a:bodyPr/>
        <a:lstStyle/>
        <a:p>
          <a:endParaRPr lang="es-AR" sz="2400"/>
        </a:p>
      </dgm:t>
    </dgm:pt>
    <dgm:pt modelId="{4E2DDCE0-204F-460F-9FAC-0CC5BDBD639F}" type="sibTrans" cxnId="{FCA3C376-9847-43CA-9E2A-B4E6E4EDBABF}">
      <dgm:prSet/>
      <dgm:spPr/>
      <dgm:t>
        <a:bodyPr/>
        <a:lstStyle/>
        <a:p>
          <a:endParaRPr lang="es-AR" sz="2400"/>
        </a:p>
      </dgm:t>
    </dgm:pt>
    <dgm:pt modelId="{777F5F81-2298-4456-AE1D-A37DE30086DA}">
      <dgm:prSet phldrT="[Texto]" custT="1"/>
      <dgm:spPr/>
      <dgm:t>
        <a:bodyPr/>
        <a:lstStyle/>
        <a:p>
          <a:r>
            <a:rPr lang="es-AR" sz="1800" dirty="0" smtClean="0">
              <a:latin typeface="Century Gothic" panose="020B0502020202020204" pitchFamily="34" charset="0"/>
            </a:rPr>
            <a:t>Enfermedad Invasiva</a:t>
          </a:r>
          <a:endParaRPr lang="es-AR" sz="1800" dirty="0">
            <a:latin typeface="Century Gothic" panose="020B0502020202020204" pitchFamily="34" charset="0"/>
          </a:endParaRPr>
        </a:p>
      </dgm:t>
    </dgm:pt>
    <dgm:pt modelId="{02A3FD85-2C55-4EAB-B9D0-EE6E04C9B5E3}" type="parTrans" cxnId="{5B3AD66D-2A04-4302-88B6-F6BC84D9983B}">
      <dgm:prSet/>
      <dgm:spPr/>
      <dgm:t>
        <a:bodyPr/>
        <a:lstStyle/>
        <a:p>
          <a:endParaRPr lang="es-AR" sz="2400"/>
        </a:p>
      </dgm:t>
    </dgm:pt>
    <dgm:pt modelId="{C518B07B-16DF-452D-8639-B5BE32FF3EFC}" type="sibTrans" cxnId="{5B3AD66D-2A04-4302-88B6-F6BC84D9983B}">
      <dgm:prSet/>
      <dgm:spPr/>
      <dgm:t>
        <a:bodyPr/>
        <a:lstStyle/>
        <a:p>
          <a:endParaRPr lang="es-AR" sz="2400"/>
        </a:p>
      </dgm:t>
    </dgm:pt>
    <dgm:pt modelId="{722CEA3E-9149-4E43-8416-B16660EDBFBD}">
      <dgm:prSet phldrT="[Texto]" custT="1"/>
      <dgm:spPr/>
      <dgm:t>
        <a:bodyPr/>
        <a:lstStyle/>
        <a:p>
          <a:r>
            <a:rPr lang="es-AR" sz="1800" dirty="0" smtClean="0">
              <a:latin typeface="Century Gothic" panose="020B0502020202020204" pitchFamily="34" charset="0"/>
            </a:rPr>
            <a:t>Portación</a:t>
          </a:r>
          <a:endParaRPr lang="es-AR" sz="1800" dirty="0">
            <a:latin typeface="Century Gothic" panose="020B0502020202020204" pitchFamily="34" charset="0"/>
          </a:endParaRPr>
        </a:p>
      </dgm:t>
    </dgm:pt>
    <dgm:pt modelId="{36717B50-7532-4B3D-A45D-049DE8E35617}" type="parTrans" cxnId="{06EE844B-E524-4A56-A0DB-FE461A3FF030}">
      <dgm:prSet/>
      <dgm:spPr/>
      <dgm:t>
        <a:bodyPr/>
        <a:lstStyle/>
        <a:p>
          <a:endParaRPr lang="es-AR" sz="2400"/>
        </a:p>
      </dgm:t>
    </dgm:pt>
    <dgm:pt modelId="{2EB1AC2B-EBEF-44A6-8D16-B767BCF735DD}" type="sibTrans" cxnId="{06EE844B-E524-4A56-A0DB-FE461A3FF030}">
      <dgm:prSet/>
      <dgm:spPr/>
      <dgm:t>
        <a:bodyPr/>
        <a:lstStyle/>
        <a:p>
          <a:endParaRPr lang="es-AR" sz="2400"/>
        </a:p>
      </dgm:t>
    </dgm:pt>
    <dgm:pt modelId="{C90405AE-7375-4925-9AE0-D89E8CFB3D75}">
      <dgm:prSet custT="1"/>
      <dgm:spPr/>
      <dgm:t>
        <a:bodyPr/>
        <a:lstStyle/>
        <a:p>
          <a:r>
            <a:rPr lang="es-AR" sz="1400" dirty="0" smtClean="0">
              <a:latin typeface="Century Gothic" panose="020B0502020202020204" pitchFamily="34" charset="0"/>
            </a:rPr>
            <a:t>Mucosa nasofaríngea</a:t>
          </a:r>
          <a:endParaRPr lang="es-AR" sz="1400" dirty="0">
            <a:latin typeface="Century Gothic" panose="020B0502020202020204" pitchFamily="34" charset="0"/>
          </a:endParaRPr>
        </a:p>
      </dgm:t>
    </dgm:pt>
    <dgm:pt modelId="{D1070207-5D2F-4315-BDC1-F71C11975251}" type="parTrans" cxnId="{A772DBFC-C4CF-42D5-9856-A458D2934BF2}">
      <dgm:prSet/>
      <dgm:spPr/>
      <dgm:t>
        <a:bodyPr/>
        <a:lstStyle/>
        <a:p>
          <a:endParaRPr lang="es-AR" sz="2400"/>
        </a:p>
      </dgm:t>
    </dgm:pt>
    <dgm:pt modelId="{7824ABCC-2258-4076-8208-388926D3A673}" type="sibTrans" cxnId="{A772DBFC-C4CF-42D5-9856-A458D2934BF2}">
      <dgm:prSet/>
      <dgm:spPr/>
      <dgm:t>
        <a:bodyPr/>
        <a:lstStyle/>
        <a:p>
          <a:endParaRPr lang="es-AR" sz="2400"/>
        </a:p>
      </dgm:t>
    </dgm:pt>
    <dgm:pt modelId="{6038E5C5-515D-46C6-A6D1-803EF7DF4202}">
      <dgm:prSet custT="1"/>
      <dgm:spPr/>
      <dgm:t>
        <a:bodyPr/>
        <a:lstStyle/>
        <a:p>
          <a:r>
            <a:rPr lang="es-AR" sz="1400" dirty="0" smtClean="0">
              <a:latin typeface="Century Gothic" panose="020B0502020202020204" pitchFamily="34" charset="0"/>
            </a:rPr>
            <a:t>Edad, hacinamiento, coberturas de vacunación.</a:t>
          </a:r>
          <a:endParaRPr lang="es-AR" sz="1400" dirty="0">
            <a:latin typeface="Century Gothic" panose="020B0502020202020204" pitchFamily="34" charset="0"/>
          </a:endParaRPr>
        </a:p>
      </dgm:t>
    </dgm:pt>
    <dgm:pt modelId="{651B012B-ED54-4E7A-A556-B09A1292EB08}" type="parTrans" cxnId="{5AC82553-1EF4-4E90-9F7E-767568C7A257}">
      <dgm:prSet/>
      <dgm:spPr/>
      <dgm:t>
        <a:bodyPr/>
        <a:lstStyle/>
        <a:p>
          <a:endParaRPr lang="es-AR" sz="2400"/>
        </a:p>
      </dgm:t>
    </dgm:pt>
    <dgm:pt modelId="{3CB28184-9E3A-4A55-8447-7509556CF3FE}" type="sibTrans" cxnId="{5AC82553-1EF4-4E90-9F7E-767568C7A257}">
      <dgm:prSet/>
      <dgm:spPr/>
      <dgm:t>
        <a:bodyPr/>
        <a:lstStyle/>
        <a:p>
          <a:endParaRPr lang="es-AR" sz="2400"/>
        </a:p>
      </dgm:t>
    </dgm:pt>
    <dgm:pt modelId="{4F648332-F0C5-4183-A7A7-2A5A36BC0E94}">
      <dgm:prSet custT="1"/>
      <dgm:spPr/>
      <dgm:t>
        <a:bodyPr/>
        <a:lstStyle/>
        <a:p>
          <a:r>
            <a:rPr lang="es-AR" sz="1400" dirty="0" smtClean="0">
              <a:latin typeface="Century Gothic" panose="020B0502020202020204" pitchFamily="34" charset="0"/>
            </a:rPr>
            <a:t>Pre vacunación 3-5%; post vacunación &lt;1% (&lt;5años)</a:t>
          </a:r>
          <a:endParaRPr lang="es-AR" sz="1400" dirty="0">
            <a:latin typeface="Century Gothic" panose="020B0502020202020204" pitchFamily="34" charset="0"/>
          </a:endParaRPr>
        </a:p>
      </dgm:t>
    </dgm:pt>
    <dgm:pt modelId="{2DBDB0CC-77C2-430C-BFEC-260EE3769995}" type="parTrans" cxnId="{D22E6893-1624-480C-947F-F4112337B024}">
      <dgm:prSet/>
      <dgm:spPr/>
      <dgm:t>
        <a:bodyPr/>
        <a:lstStyle/>
        <a:p>
          <a:endParaRPr lang="es-AR" sz="2400"/>
        </a:p>
      </dgm:t>
    </dgm:pt>
    <dgm:pt modelId="{151AF8FD-6AF8-4C33-B4FD-B1312FEAB82F}" type="sibTrans" cxnId="{D22E6893-1624-480C-947F-F4112337B024}">
      <dgm:prSet/>
      <dgm:spPr/>
      <dgm:t>
        <a:bodyPr/>
        <a:lstStyle/>
        <a:p>
          <a:endParaRPr lang="es-AR" sz="2400"/>
        </a:p>
      </dgm:t>
    </dgm:pt>
    <dgm:pt modelId="{30B44F50-F0E5-47BE-A51E-E0C54DF202A8}">
      <dgm:prSet custT="1"/>
      <dgm:spPr/>
      <dgm:t>
        <a:bodyPr/>
        <a:lstStyle/>
        <a:p>
          <a:r>
            <a:rPr lang="es-AR" sz="1400" dirty="0" smtClean="0">
              <a:latin typeface="Century Gothic" panose="020B0502020202020204" pitchFamily="34" charset="0"/>
            </a:rPr>
            <a:t>Diseminación hematógena: meningitis, neumonía, artritis, osteomielitis, pericarditis, celulitis y </a:t>
          </a:r>
          <a:r>
            <a:rPr lang="es-AR" sz="1400" dirty="0" err="1" smtClean="0">
              <a:latin typeface="Century Gothic" panose="020B0502020202020204" pitchFamily="34" charset="0"/>
            </a:rPr>
            <a:t>epiglotitis</a:t>
          </a:r>
          <a:endParaRPr lang="es-AR" sz="1400" dirty="0" smtClean="0">
            <a:latin typeface="Century Gothic" panose="020B0502020202020204" pitchFamily="34" charset="0"/>
          </a:endParaRPr>
        </a:p>
      </dgm:t>
    </dgm:pt>
    <dgm:pt modelId="{7B9E8892-F692-4F2A-96F9-C6192329FACA}" type="parTrans" cxnId="{4738D97C-667C-4926-99C8-49ED405034FC}">
      <dgm:prSet/>
      <dgm:spPr/>
      <dgm:t>
        <a:bodyPr/>
        <a:lstStyle/>
        <a:p>
          <a:endParaRPr lang="es-AR" sz="2400"/>
        </a:p>
      </dgm:t>
    </dgm:pt>
    <dgm:pt modelId="{D448E4D3-76C7-4390-B8D3-D4C546C73F73}" type="sibTrans" cxnId="{4738D97C-667C-4926-99C8-49ED405034FC}">
      <dgm:prSet/>
      <dgm:spPr/>
      <dgm:t>
        <a:bodyPr/>
        <a:lstStyle/>
        <a:p>
          <a:endParaRPr lang="es-AR" sz="2400"/>
        </a:p>
      </dgm:t>
    </dgm:pt>
    <dgm:pt modelId="{5627B5A6-6B19-4D0C-B80E-4808E6401BFE}">
      <dgm:prSet phldrT="[Texto]" custT="1"/>
      <dgm:spPr/>
      <dgm:t>
        <a:bodyPr/>
        <a:lstStyle/>
        <a:p>
          <a:r>
            <a:rPr lang="es-AR" sz="1400" dirty="0" smtClean="0">
              <a:latin typeface="Century Gothic" panose="020B0502020202020204" pitchFamily="34" charset="0"/>
            </a:rPr>
            <a:t>Colonización nasofaríngea</a:t>
          </a:r>
          <a:endParaRPr lang="es-AR" sz="1400" dirty="0">
            <a:latin typeface="Century Gothic" panose="020B0502020202020204" pitchFamily="34" charset="0"/>
          </a:endParaRPr>
        </a:p>
      </dgm:t>
    </dgm:pt>
    <dgm:pt modelId="{189AD142-16FB-467E-9FAD-D12886879719}" type="parTrans" cxnId="{DD6A0B9D-58F0-4C34-A7E0-53987D64C64F}">
      <dgm:prSet/>
      <dgm:spPr/>
      <dgm:t>
        <a:bodyPr/>
        <a:lstStyle/>
        <a:p>
          <a:endParaRPr lang="es-AR" sz="2400"/>
        </a:p>
      </dgm:t>
    </dgm:pt>
    <dgm:pt modelId="{748B70FF-55E6-455C-B0FD-11A6456F8099}" type="sibTrans" cxnId="{DD6A0B9D-58F0-4C34-A7E0-53987D64C64F}">
      <dgm:prSet/>
      <dgm:spPr/>
      <dgm:t>
        <a:bodyPr/>
        <a:lstStyle/>
        <a:p>
          <a:endParaRPr lang="es-AR" sz="2400"/>
        </a:p>
      </dgm:t>
    </dgm:pt>
    <dgm:pt modelId="{7A446795-C3DE-41D5-AD5D-2523F9DDBC5A}">
      <dgm:prSet phldrT="[Texto]" custT="1"/>
      <dgm:spPr/>
      <dgm:t>
        <a:bodyPr/>
        <a:lstStyle/>
        <a:p>
          <a:r>
            <a:rPr lang="es-AR" sz="1400" dirty="0" smtClean="0">
              <a:latin typeface="Century Gothic" panose="020B0502020202020204" pitchFamily="34" charset="0"/>
            </a:rPr>
            <a:t>Gotas</a:t>
          </a:r>
        </a:p>
      </dgm:t>
    </dgm:pt>
    <dgm:pt modelId="{6E316D25-F7D5-48D3-8F0B-ECACA8C0C886}" type="parTrans" cxnId="{01A5635B-BF41-419B-908C-DC3BB7659BE6}">
      <dgm:prSet/>
      <dgm:spPr/>
      <dgm:t>
        <a:bodyPr/>
        <a:lstStyle/>
        <a:p>
          <a:endParaRPr lang="es-AR" sz="2400"/>
        </a:p>
      </dgm:t>
    </dgm:pt>
    <dgm:pt modelId="{7CAAA5AA-25AF-4111-BA32-3D4BC3DD155D}" type="sibTrans" cxnId="{01A5635B-BF41-419B-908C-DC3BB7659BE6}">
      <dgm:prSet/>
      <dgm:spPr/>
      <dgm:t>
        <a:bodyPr/>
        <a:lstStyle/>
        <a:p>
          <a:endParaRPr lang="es-AR" sz="2400"/>
        </a:p>
      </dgm:t>
    </dgm:pt>
    <dgm:pt modelId="{752B5950-D94F-4CD8-813B-8B46013C8093}">
      <dgm:prSet phldrT="[Texto]" custT="1"/>
      <dgm:spPr/>
      <dgm:t>
        <a:bodyPr/>
        <a:lstStyle/>
        <a:p>
          <a:r>
            <a:rPr lang="es-AR" sz="1400" dirty="0" smtClean="0">
              <a:latin typeface="Century Gothic" panose="020B0502020202020204" pitchFamily="34" charset="0"/>
            </a:rPr>
            <a:t>Aislamiento hasta cumplimentar 24 hs de tratamiento con cefalosporinas de 3º generación</a:t>
          </a:r>
        </a:p>
      </dgm:t>
    </dgm:pt>
    <dgm:pt modelId="{5B425E02-1E91-41D1-8D5D-285AF493035F}" type="parTrans" cxnId="{99BA5B14-262F-4E83-B89A-2FDE8A05C938}">
      <dgm:prSet/>
      <dgm:spPr/>
      <dgm:t>
        <a:bodyPr/>
        <a:lstStyle/>
        <a:p>
          <a:endParaRPr lang="es-AR" sz="2400"/>
        </a:p>
      </dgm:t>
    </dgm:pt>
    <dgm:pt modelId="{72F41DAA-9220-4278-AFE7-F35C684E3E10}" type="sibTrans" cxnId="{99BA5B14-262F-4E83-B89A-2FDE8A05C938}">
      <dgm:prSet/>
      <dgm:spPr/>
      <dgm:t>
        <a:bodyPr/>
        <a:lstStyle/>
        <a:p>
          <a:endParaRPr lang="es-AR" sz="2400"/>
        </a:p>
      </dgm:t>
    </dgm:pt>
    <dgm:pt modelId="{C3997C3D-81AD-4015-9EB3-00501795B080}" type="pres">
      <dgm:prSet presAssocID="{4B6F7047-B007-49E8-893F-A9425DE79818}" presName="linear" presStyleCnt="0">
        <dgm:presLayoutVars>
          <dgm:dir/>
          <dgm:resizeHandles val="exact"/>
        </dgm:presLayoutVars>
      </dgm:prSet>
      <dgm:spPr/>
      <dgm:t>
        <a:bodyPr/>
        <a:lstStyle/>
        <a:p>
          <a:endParaRPr lang="es-AR"/>
        </a:p>
      </dgm:t>
    </dgm:pt>
    <dgm:pt modelId="{95F6E12A-3C2B-457A-9FA7-FCA5A45A99FC}" type="pres">
      <dgm:prSet presAssocID="{777F5F81-2298-4456-AE1D-A37DE30086DA}" presName="comp" presStyleCnt="0"/>
      <dgm:spPr/>
    </dgm:pt>
    <dgm:pt modelId="{C5870CCC-CD6E-4562-8B39-CD8E5FC6DCB9}" type="pres">
      <dgm:prSet presAssocID="{777F5F81-2298-4456-AE1D-A37DE30086DA}" presName="box" presStyleLbl="node1" presStyleIdx="0" presStyleCnt="3"/>
      <dgm:spPr/>
      <dgm:t>
        <a:bodyPr/>
        <a:lstStyle/>
        <a:p>
          <a:endParaRPr lang="es-AR"/>
        </a:p>
      </dgm:t>
    </dgm:pt>
    <dgm:pt modelId="{A5267310-7B70-43E9-B171-2DF9DE4B2175}" type="pres">
      <dgm:prSet presAssocID="{777F5F81-2298-4456-AE1D-A37DE30086DA}" presName="img" presStyleLbl="fgImgPlace1" presStyleIdx="0" presStyleCnt="3"/>
      <dgm:spPr/>
    </dgm:pt>
    <dgm:pt modelId="{A64F293B-9130-4468-BEAE-D335ECF5EE65}" type="pres">
      <dgm:prSet presAssocID="{777F5F81-2298-4456-AE1D-A37DE30086DA}" presName="text" presStyleLbl="node1" presStyleIdx="0" presStyleCnt="3">
        <dgm:presLayoutVars>
          <dgm:bulletEnabled val="1"/>
        </dgm:presLayoutVars>
      </dgm:prSet>
      <dgm:spPr/>
      <dgm:t>
        <a:bodyPr/>
        <a:lstStyle/>
        <a:p>
          <a:endParaRPr lang="es-AR"/>
        </a:p>
      </dgm:t>
    </dgm:pt>
    <dgm:pt modelId="{96AB51CC-FD8B-47F0-A920-4D38DA1E0C5F}" type="pres">
      <dgm:prSet presAssocID="{C518B07B-16DF-452D-8639-B5BE32FF3EFC}" presName="spacer" presStyleCnt="0"/>
      <dgm:spPr/>
    </dgm:pt>
    <dgm:pt modelId="{AB2A2111-402B-42E3-9619-A6B3AD69EB2E}" type="pres">
      <dgm:prSet presAssocID="{48F78459-3A76-476C-AB59-238717A5F313}" presName="comp" presStyleCnt="0"/>
      <dgm:spPr/>
    </dgm:pt>
    <dgm:pt modelId="{83D20E8C-4056-40CA-A8A1-E0F7F305287A}" type="pres">
      <dgm:prSet presAssocID="{48F78459-3A76-476C-AB59-238717A5F313}" presName="box" presStyleLbl="node1" presStyleIdx="1" presStyleCnt="3"/>
      <dgm:spPr/>
      <dgm:t>
        <a:bodyPr/>
        <a:lstStyle/>
        <a:p>
          <a:endParaRPr lang="es-AR"/>
        </a:p>
      </dgm:t>
    </dgm:pt>
    <dgm:pt modelId="{7EF969B2-0C68-465E-8E95-9397D92AE6F8}" type="pres">
      <dgm:prSet presAssocID="{48F78459-3A76-476C-AB59-238717A5F313}" presName="img" presStyleLbl="fgImgPlace1" presStyleIdx="1" presStyleCnt="3"/>
      <dgm:spPr/>
    </dgm:pt>
    <dgm:pt modelId="{EC352DD6-BDB6-4FE8-ABCC-8F6B5AFAF14B}" type="pres">
      <dgm:prSet presAssocID="{48F78459-3A76-476C-AB59-238717A5F313}" presName="text" presStyleLbl="node1" presStyleIdx="1" presStyleCnt="3">
        <dgm:presLayoutVars>
          <dgm:bulletEnabled val="1"/>
        </dgm:presLayoutVars>
      </dgm:prSet>
      <dgm:spPr/>
      <dgm:t>
        <a:bodyPr/>
        <a:lstStyle/>
        <a:p>
          <a:endParaRPr lang="es-AR"/>
        </a:p>
      </dgm:t>
    </dgm:pt>
    <dgm:pt modelId="{5DE3FB90-6CC8-4CD1-AEEB-148C3E2CBD20}" type="pres">
      <dgm:prSet presAssocID="{4E2DDCE0-204F-460F-9FAC-0CC5BDBD639F}" presName="spacer" presStyleCnt="0"/>
      <dgm:spPr/>
    </dgm:pt>
    <dgm:pt modelId="{5D721E9D-CA90-416E-988D-9ADDACFC9350}" type="pres">
      <dgm:prSet presAssocID="{722CEA3E-9149-4E43-8416-B16660EDBFBD}" presName="comp" presStyleCnt="0"/>
      <dgm:spPr/>
    </dgm:pt>
    <dgm:pt modelId="{5C2469D8-B92E-4395-ABF8-9D84253C2246}" type="pres">
      <dgm:prSet presAssocID="{722CEA3E-9149-4E43-8416-B16660EDBFBD}" presName="box" presStyleLbl="node1" presStyleIdx="2" presStyleCnt="3"/>
      <dgm:spPr/>
      <dgm:t>
        <a:bodyPr/>
        <a:lstStyle/>
        <a:p>
          <a:endParaRPr lang="es-AR"/>
        </a:p>
      </dgm:t>
    </dgm:pt>
    <dgm:pt modelId="{67D1E602-1B64-435C-A963-847247B311AF}" type="pres">
      <dgm:prSet presAssocID="{722CEA3E-9149-4E43-8416-B16660EDBFBD}" presName="img" presStyleLbl="fgImgPlace1" presStyleIdx="2" presStyleCnt="3"/>
      <dgm:spPr/>
    </dgm:pt>
    <dgm:pt modelId="{C69328FA-ED98-4793-BF58-9548A8396B0A}" type="pres">
      <dgm:prSet presAssocID="{722CEA3E-9149-4E43-8416-B16660EDBFBD}" presName="text" presStyleLbl="node1" presStyleIdx="2" presStyleCnt="3">
        <dgm:presLayoutVars>
          <dgm:bulletEnabled val="1"/>
        </dgm:presLayoutVars>
      </dgm:prSet>
      <dgm:spPr/>
      <dgm:t>
        <a:bodyPr/>
        <a:lstStyle/>
        <a:p>
          <a:endParaRPr lang="es-AR"/>
        </a:p>
      </dgm:t>
    </dgm:pt>
  </dgm:ptLst>
  <dgm:cxnLst>
    <dgm:cxn modelId="{99BA5B14-262F-4E83-B89A-2FDE8A05C938}" srcId="{48F78459-3A76-476C-AB59-238717A5F313}" destId="{752B5950-D94F-4CD8-813B-8B46013C8093}" srcOrd="1" destOrd="0" parTransId="{5B425E02-1E91-41D1-8D5D-285AF493035F}" sibTransId="{72F41DAA-9220-4278-AFE7-F35C684E3E10}"/>
    <dgm:cxn modelId="{533E4B2F-BC52-4831-AC50-FCAB3CB8700D}" type="presOf" srcId="{752B5950-D94F-4CD8-813B-8B46013C8093}" destId="{83D20E8C-4056-40CA-A8A1-E0F7F305287A}" srcOrd="0" destOrd="2" presId="urn:microsoft.com/office/officeart/2005/8/layout/vList4#1"/>
    <dgm:cxn modelId="{47E2462C-B622-44A5-92D0-44085BA8ACF5}" type="presOf" srcId="{C90405AE-7375-4925-9AE0-D89E8CFB3D75}" destId="{5C2469D8-B92E-4395-ABF8-9D84253C2246}" srcOrd="0" destOrd="1" presId="urn:microsoft.com/office/officeart/2005/8/layout/vList4#1"/>
    <dgm:cxn modelId="{D22E6893-1624-480C-947F-F4112337B024}" srcId="{722CEA3E-9149-4E43-8416-B16660EDBFBD}" destId="{4F648332-F0C5-4183-A7A7-2A5A36BC0E94}" srcOrd="2" destOrd="0" parTransId="{2DBDB0CC-77C2-430C-BFEC-260EE3769995}" sibTransId="{151AF8FD-6AF8-4C33-B4FD-B1312FEAB82F}"/>
    <dgm:cxn modelId="{61A873B6-95C6-4752-864E-6CBE35B2EB95}" type="presOf" srcId="{722CEA3E-9149-4E43-8416-B16660EDBFBD}" destId="{5C2469D8-B92E-4395-ABF8-9D84253C2246}" srcOrd="0" destOrd="0" presId="urn:microsoft.com/office/officeart/2005/8/layout/vList4#1"/>
    <dgm:cxn modelId="{50DE6D4C-F08B-450F-AB15-D33318F387FB}" type="presOf" srcId="{722CEA3E-9149-4E43-8416-B16660EDBFBD}" destId="{C69328FA-ED98-4793-BF58-9548A8396B0A}" srcOrd="1" destOrd="0" presId="urn:microsoft.com/office/officeart/2005/8/layout/vList4#1"/>
    <dgm:cxn modelId="{44498677-0AF0-49B5-8BA8-C47EAFACD609}" type="presOf" srcId="{4F648332-F0C5-4183-A7A7-2A5A36BC0E94}" destId="{C69328FA-ED98-4793-BF58-9548A8396B0A}" srcOrd="1" destOrd="3" presId="urn:microsoft.com/office/officeart/2005/8/layout/vList4#1"/>
    <dgm:cxn modelId="{01A5635B-BF41-419B-908C-DC3BB7659BE6}" srcId="{48F78459-3A76-476C-AB59-238717A5F313}" destId="{7A446795-C3DE-41D5-AD5D-2523F9DDBC5A}" srcOrd="0" destOrd="0" parTransId="{6E316D25-F7D5-48D3-8F0B-ECACA8C0C886}" sibTransId="{7CAAA5AA-25AF-4111-BA32-3D4BC3DD155D}"/>
    <dgm:cxn modelId="{A3CDE47B-4C8D-411C-AC72-3EDE18430D90}" type="presOf" srcId="{6038E5C5-515D-46C6-A6D1-803EF7DF4202}" destId="{C69328FA-ED98-4793-BF58-9548A8396B0A}" srcOrd="1" destOrd="2" presId="urn:microsoft.com/office/officeart/2005/8/layout/vList4#1"/>
    <dgm:cxn modelId="{187888F7-E7BF-43D9-A0B3-973A9578F828}" type="presOf" srcId="{48F78459-3A76-476C-AB59-238717A5F313}" destId="{EC352DD6-BDB6-4FE8-ABCC-8F6B5AFAF14B}" srcOrd="1" destOrd="0" presId="urn:microsoft.com/office/officeart/2005/8/layout/vList4#1"/>
    <dgm:cxn modelId="{4738D97C-667C-4926-99C8-49ED405034FC}" srcId="{777F5F81-2298-4456-AE1D-A37DE30086DA}" destId="{30B44F50-F0E5-47BE-A51E-E0C54DF202A8}" srcOrd="1" destOrd="0" parTransId="{7B9E8892-F692-4F2A-96F9-C6192329FACA}" sibTransId="{D448E4D3-76C7-4390-B8D3-D4C546C73F73}"/>
    <dgm:cxn modelId="{B9EC94B3-B0CF-46E9-AAB3-D0FCA1FF5169}" type="presOf" srcId="{752B5950-D94F-4CD8-813B-8B46013C8093}" destId="{EC352DD6-BDB6-4FE8-ABCC-8F6B5AFAF14B}" srcOrd="1" destOrd="2" presId="urn:microsoft.com/office/officeart/2005/8/layout/vList4#1"/>
    <dgm:cxn modelId="{DD6A0B9D-58F0-4C34-A7E0-53987D64C64F}" srcId="{777F5F81-2298-4456-AE1D-A37DE30086DA}" destId="{5627B5A6-6B19-4D0C-B80E-4808E6401BFE}" srcOrd="0" destOrd="0" parTransId="{189AD142-16FB-467E-9FAD-D12886879719}" sibTransId="{748B70FF-55E6-455C-B0FD-11A6456F8099}"/>
    <dgm:cxn modelId="{C21EED94-564A-4DCF-9005-A0ABF07D02FD}" type="presOf" srcId="{6038E5C5-515D-46C6-A6D1-803EF7DF4202}" destId="{5C2469D8-B92E-4395-ABF8-9D84253C2246}" srcOrd="0" destOrd="2" presId="urn:microsoft.com/office/officeart/2005/8/layout/vList4#1"/>
    <dgm:cxn modelId="{B3C6B726-1187-49DF-91E0-FC04F7F7F5B0}" type="presOf" srcId="{4F648332-F0C5-4183-A7A7-2A5A36BC0E94}" destId="{5C2469D8-B92E-4395-ABF8-9D84253C2246}" srcOrd="0" destOrd="3" presId="urn:microsoft.com/office/officeart/2005/8/layout/vList4#1"/>
    <dgm:cxn modelId="{FCA3C376-9847-43CA-9E2A-B4E6E4EDBABF}" srcId="{4B6F7047-B007-49E8-893F-A9425DE79818}" destId="{48F78459-3A76-476C-AB59-238717A5F313}" srcOrd="1" destOrd="0" parTransId="{0522E851-579B-464E-8036-282D3266B79A}" sibTransId="{4E2DDCE0-204F-460F-9FAC-0CC5BDBD639F}"/>
    <dgm:cxn modelId="{0AF90C32-9FFA-4328-8A35-B8725EFB3816}" type="presOf" srcId="{777F5F81-2298-4456-AE1D-A37DE30086DA}" destId="{C5870CCC-CD6E-4562-8B39-CD8E5FC6DCB9}" srcOrd="0" destOrd="0" presId="urn:microsoft.com/office/officeart/2005/8/layout/vList4#1"/>
    <dgm:cxn modelId="{B82F29A2-0A4C-48BE-9A5B-F34B6E70A71C}" type="presOf" srcId="{5627B5A6-6B19-4D0C-B80E-4808E6401BFE}" destId="{A64F293B-9130-4468-BEAE-D335ECF5EE65}" srcOrd="1" destOrd="1" presId="urn:microsoft.com/office/officeart/2005/8/layout/vList4#1"/>
    <dgm:cxn modelId="{62CEEF66-DD49-4148-81AA-7F6490F40606}" type="presOf" srcId="{30B44F50-F0E5-47BE-A51E-E0C54DF202A8}" destId="{A64F293B-9130-4468-BEAE-D335ECF5EE65}" srcOrd="1" destOrd="2" presId="urn:microsoft.com/office/officeart/2005/8/layout/vList4#1"/>
    <dgm:cxn modelId="{7D7E8622-1AE6-43FC-8969-A8E2FFC57D1A}" type="presOf" srcId="{48F78459-3A76-476C-AB59-238717A5F313}" destId="{83D20E8C-4056-40CA-A8A1-E0F7F305287A}" srcOrd="0" destOrd="0" presId="urn:microsoft.com/office/officeart/2005/8/layout/vList4#1"/>
    <dgm:cxn modelId="{2CE8AE59-2A77-4758-BA1D-9F2F8503C7D6}" type="presOf" srcId="{30B44F50-F0E5-47BE-A51E-E0C54DF202A8}" destId="{C5870CCC-CD6E-4562-8B39-CD8E5FC6DCB9}" srcOrd="0" destOrd="2" presId="urn:microsoft.com/office/officeart/2005/8/layout/vList4#1"/>
    <dgm:cxn modelId="{8C6ADC4A-FC6D-42CA-A1A7-3FE08BB5B165}" type="presOf" srcId="{4B6F7047-B007-49E8-893F-A9425DE79818}" destId="{C3997C3D-81AD-4015-9EB3-00501795B080}" srcOrd="0" destOrd="0" presId="urn:microsoft.com/office/officeart/2005/8/layout/vList4#1"/>
    <dgm:cxn modelId="{6985DDDD-F7FD-4D9E-8A2F-23E1BE0A2F30}" type="presOf" srcId="{7A446795-C3DE-41D5-AD5D-2523F9DDBC5A}" destId="{83D20E8C-4056-40CA-A8A1-E0F7F305287A}" srcOrd="0" destOrd="1" presId="urn:microsoft.com/office/officeart/2005/8/layout/vList4#1"/>
    <dgm:cxn modelId="{DFF57D1B-D54D-48A3-AC9E-D83672755BDF}" type="presOf" srcId="{C90405AE-7375-4925-9AE0-D89E8CFB3D75}" destId="{C69328FA-ED98-4793-BF58-9548A8396B0A}" srcOrd="1" destOrd="1" presId="urn:microsoft.com/office/officeart/2005/8/layout/vList4#1"/>
    <dgm:cxn modelId="{311C0318-A17D-41BB-8DA6-4DFEDFFB5EF7}" type="presOf" srcId="{7A446795-C3DE-41D5-AD5D-2523F9DDBC5A}" destId="{EC352DD6-BDB6-4FE8-ABCC-8F6B5AFAF14B}" srcOrd="1" destOrd="1" presId="urn:microsoft.com/office/officeart/2005/8/layout/vList4#1"/>
    <dgm:cxn modelId="{A772DBFC-C4CF-42D5-9856-A458D2934BF2}" srcId="{722CEA3E-9149-4E43-8416-B16660EDBFBD}" destId="{C90405AE-7375-4925-9AE0-D89E8CFB3D75}" srcOrd="0" destOrd="0" parTransId="{D1070207-5D2F-4315-BDC1-F71C11975251}" sibTransId="{7824ABCC-2258-4076-8208-388926D3A673}"/>
    <dgm:cxn modelId="{5B3AD66D-2A04-4302-88B6-F6BC84D9983B}" srcId="{4B6F7047-B007-49E8-893F-A9425DE79818}" destId="{777F5F81-2298-4456-AE1D-A37DE30086DA}" srcOrd="0" destOrd="0" parTransId="{02A3FD85-2C55-4EAB-B9D0-EE6E04C9B5E3}" sibTransId="{C518B07B-16DF-452D-8639-B5BE32FF3EFC}"/>
    <dgm:cxn modelId="{06EE844B-E524-4A56-A0DB-FE461A3FF030}" srcId="{4B6F7047-B007-49E8-893F-A9425DE79818}" destId="{722CEA3E-9149-4E43-8416-B16660EDBFBD}" srcOrd="2" destOrd="0" parTransId="{36717B50-7532-4B3D-A45D-049DE8E35617}" sibTransId="{2EB1AC2B-EBEF-44A6-8D16-B767BCF735DD}"/>
    <dgm:cxn modelId="{D7075770-9443-41BC-A69E-041D80C138B7}" type="presOf" srcId="{5627B5A6-6B19-4D0C-B80E-4808E6401BFE}" destId="{C5870CCC-CD6E-4562-8B39-CD8E5FC6DCB9}" srcOrd="0" destOrd="1" presId="urn:microsoft.com/office/officeart/2005/8/layout/vList4#1"/>
    <dgm:cxn modelId="{5AC82553-1EF4-4E90-9F7E-767568C7A257}" srcId="{722CEA3E-9149-4E43-8416-B16660EDBFBD}" destId="{6038E5C5-515D-46C6-A6D1-803EF7DF4202}" srcOrd="1" destOrd="0" parTransId="{651B012B-ED54-4E7A-A556-B09A1292EB08}" sibTransId="{3CB28184-9E3A-4A55-8447-7509556CF3FE}"/>
    <dgm:cxn modelId="{05B626C7-6ED8-46A5-8371-675D254377BE}" type="presOf" srcId="{777F5F81-2298-4456-AE1D-A37DE30086DA}" destId="{A64F293B-9130-4468-BEAE-D335ECF5EE65}" srcOrd="1" destOrd="0" presId="urn:microsoft.com/office/officeart/2005/8/layout/vList4#1"/>
    <dgm:cxn modelId="{5540AE66-4126-45B2-9C61-B5AB475B38F3}" type="presParOf" srcId="{C3997C3D-81AD-4015-9EB3-00501795B080}" destId="{95F6E12A-3C2B-457A-9FA7-FCA5A45A99FC}" srcOrd="0" destOrd="0" presId="urn:microsoft.com/office/officeart/2005/8/layout/vList4#1"/>
    <dgm:cxn modelId="{7FF25136-8B9F-48C5-8A41-E22F55867A29}" type="presParOf" srcId="{95F6E12A-3C2B-457A-9FA7-FCA5A45A99FC}" destId="{C5870CCC-CD6E-4562-8B39-CD8E5FC6DCB9}" srcOrd="0" destOrd="0" presId="urn:microsoft.com/office/officeart/2005/8/layout/vList4#1"/>
    <dgm:cxn modelId="{5369DA35-27F1-4B27-AED1-0C8320531662}" type="presParOf" srcId="{95F6E12A-3C2B-457A-9FA7-FCA5A45A99FC}" destId="{A5267310-7B70-43E9-B171-2DF9DE4B2175}" srcOrd="1" destOrd="0" presId="urn:microsoft.com/office/officeart/2005/8/layout/vList4#1"/>
    <dgm:cxn modelId="{A8F03135-66A8-486C-A56D-36B7D704C8E6}" type="presParOf" srcId="{95F6E12A-3C2B-457A-9FA7-FCA5A45A99FC}" destId="{A64F293B-9130-4468-BEAE-D335ECF5EE65}" srcOrd="2" destOrd="0" presId="urn:microsoft.com/office/officeart/2005/8/layout/vList4#1"/>
    <dgm:cxn modelId="{DA45C543-98C7-4D53-BC65-087FEA33C96B}" type="presParOf" srcId="{C3997C3D-81AD-4015-9EB3-00501795B080}" destId="{96AB51CC-FD8B-47F0-A920-4D38DA1E0C5F}" srcOrd="1" destOrd="0" presId="urn:microsoft.com/office/officeart/2005/8/layout/vList4#1"/>
    <dgm:cxn modelId="{9FF47CA6-B914-4472-BD67-468B10188FC2}" type="presParOf" srcId="{C3997C3D-81AD-4015-9EB3-00501795B080}" destId="{AB2A2111-402B-42E3-9619-A6B3AD69EB2E}" srcOrd="2" destOrd="0" presId="urn:microsoft.com/office/officeart/2005/8/layout/vList4#1"/>
    <dgm:cxn modelId="{F835D003-442B-4861-B0C0-247DEB94D2AF}" type="presParOf" srcId="{AB2A2111-402B-42E3-9619-A6B3AD69EB2E}" destId="{83D20E8C-4056-40CA-A8A1-E0F7F305287A}" srcOrd="0" destOrd="0" presId="urn:microsoft.com/office/officeart/2005/8/layout/vList4#1"/>
    <dgm:cxn modelId="{160C22C4-A445-45B1-8272-03BFE6BB0BE9}" type="presParOf" srcId="{AB2A2111-402B-42E3-9619-A6B3AD69EB2E}" destId="{7EF969B2-0C68-465E-8E95-9397D92AE6F8}" srcOrd="1" destOrd="0" presId="urn:microsoft.com/office/officeart/2005/8/layout/vList4#1"/>
    <dgm:cxn modelId="{75F2ACCD-3E17-4F31-80E8-F93FB92A191C}" type="presParOf" srcId="{AB2A2111-402B-42E3-9619-A6B3AD69EB2E}" destId="{EC352DD6-BDB6-4FE8-ABCC-8F6B5AFAF14B}" srcOrd="2" destOrd="0" presId="urn:microsoft.com/office/officeart/2005/8/layout/vList4#1"/>
    <dgm:cxn modelId="{C70C3513-486D-4588-84B1-66C8FF7F6A45}" type="presParOf" srcId="{C3997C3D-81AD-4015-9EB3-00501795B080}" destId="{5DE3FB90-6CC8-4CD1-AEEB-148C3E2CBD20}" srcOrd="3" destOrd="0" presId="urn:microsoft.com/office/officeart/2005/8/layout/vList4#1"/>
    <dgm:cxn modelId="{ECBF74F8-AC4F-4102-9A6A-479EAF93EA89}" type="presParOf" srcId="{C3997C3D-81AD-4015-9EB3-00501795B080}" destId="{5D721E9D-CA90-416E-988D-9ADDACFC9350}" srcOrd="4" destOrd="0" presId="urn:microsoft.com/office/officeart/2005/8/layout/vList4#1"/>
    <dgm:cxn modelId="{477D9E5E-0764-4DF9-98C6-6A6DEFD9F3D1}" type="presParOf" srcId="{5D721E9D-CA90-416E-988D-9ADDACFC9350}" destId="{5C2469D8-B92E-4395-ABF8-9D84253C2246}" srcOrd="0" destOrd="0" presId="urn:microsoft.com/office/officeart/2005/8/layout/vList4#1"/>
    <dgm:cxn modelId="{319374A6-1E5C-444A-BEA7-0065D051F423}" type="presParOf" srcId="{5D721E9D-CA90-416E-988D-9ADDACFC9350}" destId="{67D1E602-1B64-435C-A963-847247B311AF}" srcOrd="1" destOrd="0" presId="urn:microsoft.com/office/officeart/2005/8/layout/vList4#1"/>
    <dgm:cxn modelId="{383883FE-21D9-4269-9B50-9AA0166B70EB}" type="presParOf" srcId="{5D721E9D-CA90-416E-988D-9ADDACFC9350}" destId="{C69328FA-ED98-4793-BF58-9548A8396B0A}" srcOrd="2" destOrd="0" presId="urn:microsoft.com/office/officeart/2005/8/layout/vList4#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C644D1-FA32-48F7-B692-47E387091406}" type="doc">
      <dgm:prSet loTypeId="urn:microsoft.com/office/officeart/2005/8/layout/cycle4#1" loCatId="relationship" qsTypeId="urn:microsoft.com/office/officeart/2005/8/quickstyle/simple1" qsCatId="simple" csTypeId="urn:microsoft.com/office/officeart/2005/8/colors/accent0_3" csCatId="mainScheme" phldr="1"/>
      <dgm:spPr/>
      <dgm:t>
        <a:bodyPr/>
        <a:lstStyle/>
        <a:p>
          <a:endParaRPr lang="es-AR"/>
        </a:p>
      </dgm:t>
    </dgm:pt>
    <dgm:pt modelId="{555C5FF7-0D82-445D-956B-3437138ACF88}">
      <dgm:prSet phldrT="[Texto]" custT="1"/>
      <dgm:spPr/>
      <dgm:t>
        <a:bodyPr/>
        <a:lstStyle/>
        <a:p>
          <a:r>
            <a:rPr lang="es-AR" sz="1600" b="0" dirty="0" smtClean="0">
              <a:latin typeface="Century Gothic" panose="020B0502020202020204" pitchFamily="34" charset="0"/>
            </a:rPr>
            <a:t>Mortalidad</a:t>
          </a:r>
          <a:endParaRPr lang="es-AR" sz="1600" b="0" dirty="0">
            <a:latin typeface="Century Gothic" panose="020B0502020202020204" pitchFamily="34" charset="0"/>
          </a:endParaRPr>
        </a:p>
      </dgm:t>
    </dgm:pt>
    <dgm:pt modelId="{1087EB75-0765-4947-B647-7CFC41221428}" type="parTrans" cxnId="{429FB2C9-2FA7-4274-9ABE-190285DD1FDE}">
      <dgm:prSet/>
      <dgm:spPr/>
      <dgm:t>
        <a:bodyPr/>
        <a:lstStyle/>
        <a:p>
          <a:endParaRPr lang="es-AR" sz="1600">
            <a:latin typeface="Century Gothic" panose="020B0502020202020204" pitchFamily="34" charset="0"/>
          </a:endParaRPr>
        </a:p>
      </dgm:t>
    </dgm:pt>
    <dgm:pt modelId="{98FFFFCF-CD68-41F9-A11E-8051C259CC7F}" type="sibTrans" cxnId="{429FB2C9-2FA7-4274-9ABE-190285DD1FDE}">
      <dgm:prSet/>
      <dgm:spPr/>
      <dgm:t>
        <a:bodyPr/>
        <a:lstStyle/>
        <a:p>
          <a:endParaRPr lang="es-AR" sz="1600">
            <a:latin typeface="Century Gothic" panose="020B0502020202020204" pitchFamily="34" charset="0"/>
          </a:endParaRPr>
        </a:p>
      </dgm:t>
    </dgm:pt>
    <dgm:pt modelId="{A2D74E94-8B71-4B6D-A3EB-ED013AD34770}">
      <dgm:prSet phldrT="[Texto]" custT="1"/>
      <dgm:spPr/>
      <dgm:t>
        <a:bodyPr/>
        <a:lstStyle/>
        <a:p>
          <a:r>
            <a:rPr lang="es-AR" sz="1600" dirty="0" smtClean="0">
              <a:latin typeface="Century Gothic" panose="020B0502020202020204" pitchFamily="34" charset="0"/>
            </a:rPr>
            <a:t>371.000 niños fallecidos por año</a:t>
          </a:r>
          <a:r>
            <a:rPr lang="es-AR" sz="1600" baseline="30000" dirty="0" smtClean="0">
              <a:latin typeface="Century Gothic" panose="020B0502020202020204" pitchFamily="34" charset="0"/>
            </a:rPr>
            <a:t> 1</a:t>
          </a:r>
          <a:endParaRPr lang="es-AR" sz="1600" dirty="0">
            <a:latin typeface="Century Gothic" panose="020B0502020202020204" pitchFamily="34" charset="0"/>
          </a:endParaRPr>
        </a:p>
      </dgm:t>
    </dgm:pt>
    <dgm:pt modelId="{CFBDB146-ABE0-485E-B9BE-A28749791904}" type="parTrans" cxnId="{72342F78-E57E-4A75-98EA-43D1FD48665D}">
      <dgm:prSet/>
      <dgm:spPr/>
      <dgm:t>
        <a:bodyPr/>
        <a:lstStyle/>
        <a:p>
          <a:endParaRPr lang="es-AR" sz="1600">
            <a:latin typeface="Century Gothic" panose="020B0502020202020204" pitchFamily="34" charset="0"/>
          </a:endParaRPr>
        </a:p>
      </dgm:t>
    </dgm:pt>
    <dgm:pt modelId="{31CBB7FD-DFEE-4333-966C-E9032716A566}" type="sibTrans" cxnId="{72342F78-E57E-4A75-98EA-43D1FD48665D}">
      <dgm:prSet/>
      <dgm:spPr/>
      <dgm:t>
        <a:bodyPr/>
        <a:lstStyle/>
        <a:p>
          <a:endParaRPr lang="es-AR" sz="1600">
            <a:latin typeface="Century Gothic" panose="020B0502020202020204" pitchFamily="34" charset="0"/>
          </a:endParaRPr>
        </a:p>
      </dgm:t>
    </dgm:pt>
    <dgm:pt modelId="{B55F3199-8EA5-4078-BBCB-F115C7D7418E}">
      <dgm:prSet phldrT="[Texto]" custT="1"/>
      <dgm:spPr/>
      <dgm:t>
        <a:bodyPr/>
        <a:lstStyle/>
        <a:p>
          <a:r>
            <a:rPr lang="es-AR" sz="1600" dirty="0" smtClean="0">
              <a:latin typeface="Century Gothic" panose="020B0502020202020204" pitchFamily="34" charset="0"/>
            </a:rPr>
            <a:t>Morbilidad</a:t>
          </a:r>
          <a:endParaRPr lang="es-AR" sz="1600" dirty="0">
            <a:latin typeface="Century Gothic" panose="020B0502020202020204" pitchFamily="34" charset="0"/>
          </a:endParaRPr>
        </a:p>
      </dgm:t>
    </dgm:pt>
    <dgm:pt modelId="{67164ED9-1AF9-43E3-93EF-4B1E5933AFCE}" type="parTrans" cxnId="{5C0A9551-A8E1-4CB3-A6DA-32B3E296A9D1}">
      <dgm:prSet/>
      <dgm:spPr/>
      <dgm:t>
        <a:bodyPr/>
        <a:lstStyle/>
        <a:p>
          <a:endParaRPr lang="es-AR" sz="1600">
            <a:latin typeface="Century Gothic" panose="020B0502020202020204" pitchFamily="34" charset="0"/>
          </a:endParaRPr>
        </a:p>
      </dgm:t>
    </dgm:pt>
    <dgm:pt modelId="{C6DEADAB-4B71-4158-81B0-D4D3B240870E}" type="sibTrans" cxnId="{5C0A9551-A8E1-4CB3-A6DA-32B3E296A9D1}">
      <dgm:prSet/>
      <dgm:spPr/>
      <dgm:t>
        <a:bodyPr/>
        <a:lstStyle/>
        <a:p>
          <a:endParaRPr lang="es-AR" sz="1600">
            <a:latin typeface="Century Gothic" panose="020B0502020202020204" pitchFamily="34" charset="0"/>
          </a:endParaRPr>
        </a:p>
      </dgm:t>
    </dgm:pt>
    <dgm:pt modelId="{A5588B8C-FD56-4D56-AF03-EA225D52A711}">
      <dgm:prSet phldrT="[Texto]" custT="1"/>
      <dgm:spPr/>
      <dgm:t>
        <a:bodyPr/>
        <a:lstStyle/>
        <a:p>
          <a:r>
            <a:rPr lang="es-AR" sz="1400" dirty="0" smtClean="0">
              <a:latin typeface="Century Gothic" panose="020B0502020202020204" pitchFamily="34" charset="0"/>
            </a:rPr>
            <a:t>8.1 millones de casos &lt;5 años</a:t>
          </a:r>
          <a:endParaRPr lang="es-AR" sz="1400" dirty="0">
            <a:latin typeface="Century Gothic" panose="020B0502020202020204" pitchFamily="34" charset="0"/>
          </a:endParaRPr>
        </a:p>
      </dgm:t>
    </dgm:pt>
    <dgm:pt modelId="{387C4302-0E65-4268-8C8D-25FFFD642D4B}" type="parTrans" cxnId="{CE0948D6-97FC-4E40-BC0D-CB22F8483884}">
      <dgm:prSet/>
      <dgm:spPr/>
      <dgm:t>
        <a:bodyPr/>
        <a:lstStyle/>
        <a:p>
          <a:endParaRPr lang="es-AR" sz="1600">
            <a:latin typeface="Century Gothic" panose="020B0502020202020204" pitchFamily="34" charset="0"/>
          </a:endParaRPr>
        </a:p>
      </dgm:t>
    </dgm:pt>
    <dgm:pt modelId="{59F99C64-F2D3-4E8D-BBC3-1F385849C11C}" type="sibTrans" cxnId="{CE0948D6-97FC-4E40-BC0D-CB22F8483884}">
      <dgm:prSet/>
      <dgm:spPr/>
      <dgm:t>
        <a:bodyPr/>
        <a:lstStyle/>
        <a:p>
          <a:endParaRPr lang="es-AR" sz="1600">
            <a:latin typeface="Century Gothic" panose="020B0502020202020204" pitchFamily="34" charset="0"/>
          </a:endParaRPr>
        </a:p>
      </dgm:t>
    </dgm:pt>
    <dgm:pt modelId="{EDD9E4A2-1E67-4F2E-BC53-FC1F8B4279A9}">
      <dgm:prSet phldrT="[Texto]" custT="1"/>
      <dgm:spPr/>
      <dgm:t>
        <a:bodyPr/>
        <a:lstStyle/>
        <a:p>
          <a:r>
            <a:rPr lang="es-AR" sz="1600" dirty="0" smtClean="0">
              <a:latin typeface="Century Gothic" panose="020B0502020202020204" pitchFamily="34" charset="0"/>
            </a:rPr>
            <a:t>Gravedad</a:t>
          </a:r>
          <a:endParaRPr lang="es-AR" sz="1600" dirty="0">
            <a:latin typeface="Century Gothic" panose="020B0502020202020204" pitchFamily="34" charset="0"/>
          </a:endParaRPr>
        </a:p>
      </dgm:t>
    </dgm:pt>
    <dgm:pt modelId="{A685E7C3-8CF0-4470-A307-77B19B079461}" type="parTrans" cxnId="{9B091412-37E6-4EE0-9CE2-C7993372CD92}">
      <dgm:prSet/>
      <dgm:spPr/>
      <dgm:t>
        <a:bodyPr/>
        <a:lstStyle/>
        <a:p>
          <a:endParaRPr lang="es-AR" sz="1600">
            <a:latin typeface="Century Gothic" panose="020B0502020202020204" pitchFamily="34" charset="0"/>
          </a:endParaRPr>
        </a:p>
      </dgm:t>
    </dgm:pt>
    <dgm:pt modelId="{0B9373AC-624F-40A8-9968-7B51FE58C7C8}" type="sibTrans" cxnId="{9B091412-37E6-4EE0-9CE2-C7993372CD92}">
      <dgm:prSet/>
      <dgm:spPr/>
      <dgm:t>
        <a:bodyPr/>
        <a:lstStyle/>
        <a:p>
          <a:endParaRPr lang="es-AR" sz="1600">
            <a:latin typeface="Century Gothic" panose="020B0502020202020204" pitchFamily="34" charset="0"/>
          </a:endParaRPr>
        </a:p>
      </dgm:t>
    </dgm:pt>
    <dgm:pt modelId="{AEB2ED4C-A045-45B6-A3A3-EDCA3EA47F7A}">
      <dgm:prSet phldrT="[Texto]" custT="1"/>
      <dgm:spPr/>
      <dgm:t>
        <a:bodyPr/>
        <a:lstStyle/>
        <a:p>
          <a:r>
            <a:rPr lang="es-AR" sz="1200" dirty="0" smtClean="0">
              <a:latin typeface="Century Gothic" panose="020B0502020202020204" pitchFamily="34" charset="0"/>
            </a:rPr>
            <a:t>Meningitis, artritis séptica, osteomielitis, neumonía, etc.</a:t>
          </a:r>
          <a:endParaRPr lang="es-AR" sz="1200" dirty="0">
            <a:latin typeface="Century Gothic" panose="020B0502020202020204" pitchFamily="34" charset="0"/>
          </a:endParaRPr>
        </a:p>
      </dgm:t>
    </dgm:pt>
    <dgm:pt modelId="{6DFC96FC-AF02-411E-9B16-620BECDB25A3}" type="parTrans" cxnId="{D62850F6-CC5A-484C-99B0-63A3EFF2B770}">
      <dgm:prSet/>
      <dgm:spPr/>
      <dgm:t>
        <a:bodyPr/>
        <a:lstStyle/>
        <a:p>
          <a:endParaRPr lang="es-AR" sz="1600">
            <a:latin typeface="Century Gothic" panose="020B0502020202020204" pitchFamily="34" charset="0"/>
          </a:endParaRPr>
        </a:p>
      </dgm:t>
    </dgm:pt>
    <dgm:pt modelId="{146AD26D-10EF-4196-A063-BD26EA69B4D0}" type="sibTrans" cxnId="{D62850F6-CC5A-484C-99B0-63A3EFF2B770}">
      <dgm:prSet/>
      <dgm:spPr/>
      <dgm:t>
        <a:bodyPr/>
        <a:lstStyle/>
        <a:p>
          <a:endParaRPr lang="es-AR" sz="1600">
            <a:latin typeface="Century Gothic" panose="020B0502020202020204" pitchFamily="34" charset="0"/>
          </a:endParaRPr>
        </a:p>
      </dgm:t>
    </dgm:pt>
    <dgm:pt modelId="{648E7F5F-B7D4-45C6-879B-680AB1B81FAE}">
      <dgm:prSet phldrT="[Texto]" custT="1"/>
      <dgm:spPr/>
      <dgm:t>
        <a:bodyPr/>
        <a:lstStyle/>
        <a:p>
          <a:r>
            <a:rPr lang="es-AR" sz="1600" dirty="0" smtClean="0">
              <a:latin typeface="Century Gothic" panose="020B0502020202020204" pitchFamily="34" charset="0"/>
            </a:rPr>
            <a:t>Secuelas</a:t>
          </a:r>
          <a:endParaRPr lang="es-AR" sz="1600" dirty="0">
            <a:latin typeface="Century Gothic" panose="020B0502020202020204" pitchFamily="34" charset="0"/>
          </a:endParaRPr>
        </a:p>
      </dgm:t>
    </dgm:pt>
    <dgm:pt modelId="{D07F7D9A-9A21-4607-97BD-A7656091E4B0}" type="parTrans" cxnId="{A904CD39-B885-4A94-9ECF-1E132C78A6AA}">
      <dgm:prSet/>
      <dgm:spPr/>
      <dgm:t>
        <a:bodyPr/>
        <a:lstStyle/>
        <a:p>
          <a:endParaRPr lang="es-AR" sz="1600">
            <a:latin typeface="Century Gothic" panose="020B0502020202020204" pitchFamily="34" charset="0"/>
          </a:endParaRPr>
        </a:p>
      </dgm:t>
    </dgm:pt>
    <dgm:pt modelId="{2144CB17-D5E6-46D2-99AD-937F7BE2FE2B}" type="sibTrans" cxnId="{A904CD39-B885-4A94-9ECF-1E132C78A6AA}">
      <dgm:prSet/>
      <dgm:spPr/>
      <dgm:t>
        <a:bodyPr/>
        <a:lstStyle/>
        <a:p>
          <a:endParaRPr lang="es-AR" sz="1600">
            <a:latin typeface="Century Gothic" panose="020B0502020202020204" pitchFamily="34" charset="0"/>
          </a:endParaRPr>
        </a:p>
      </dgm:t>
    </dgm:pt>
    <dgm:pt modelId="{862856D4-1F2B-417E-8B53-60AC3135C91C}">
      <dgm:prSet phldrT="[Texto]" custT="1"/>
      <dgm:spPr/>
      <dgm:t>
        <a:bodyPr/>
        <a:lstStyle/>
        <a:p>
          <a:r>
            <a:rPr lang="es-AR" sz="1400" dirty="0" smtClean="0">
              <a:latin typeface="Century Gothic" panose="020B0502020202020204" pitchFamily="34" charset="0"/>
            </a:rPr>
            <a:t>15-30% secuelas neurológicas graves</a:t>
          </a:r>
          <a:endParaRPr lang="es-AR" sz="1400" dirty="0">
            <a:latin typeface="Century Gothic" panose="020B0502020202020204" pitchFamily="34" charset="0"/>
          </a:endParaRPr>
        </a:p>
      </dgm:t>
    </dgm:pt>
    <dgm:pt modelId="{D1BBF253-6C0E-47D0-BB98-22896979CEE6}" type="parTrans" cxnId="{92DA09E7-ED95-4009-9536-2C1078135BB2}">
      <dgm:prSet/>
      <dgm:spPr/>
      <dgm:t>
        <a:bodyPr/>
        <a:lstStyle/>
        <a:p>
          <a:endParaRPr lang="es-AR" sz="1600">
            <a:latin typeface="Century Gothic" panose="020B0502020202020204" pitchFamily="34" charset="0"/>
          </a:endParaRPr>
        </a:p>
      </dgm:t>
    </dgm:pt>
    <dgm:pt modelId="{7FE535AB-163E-4EA1-B6D2-D5091193E780}" type="sibTrans" cxnId="{92DA09E7-ED95-4009-9536-2C1078135BB2}">
      <dgm:prSet/>
      <dgm:spPr/>
      <dgm:t>
        <a:bodyPr/>
        <a:lstStyle/>
        <a:p>
          <a:endParaRPr lang="es-AR" sz="1600">
            <a:latin typeface="Century Gothic" panose="020B0502020202020204" pitchFamily="34" charset="0"/>
          </a:endParaRPr>
        </a:p>
      </dgm:t>
    </dgm:pt>
    <dgm:pt modelId="{E10FBA20-4C7E-4F9F-902A-C243A56E88D5}">
      <dgm:prSet phldrT="[Texto]" custT="1"/>
      <dgm:spPr/>
      <dgm:t>
        <a:bodyPr/>
        <a:lstStyle/>
        <a:p>
          <a:endParaRPr lang="es-AR" sz="1400" dirty="0">
            <a:latin typeface="Century Gothic" panose="020B0502020202020204" pitchFamily="34" charset="0"/>
          </a:endParaRPr>
        </a:p>
      </dgm:t>
    </dgm:pt>
    <dgm:pt modelId="{F3120627-0138-43CA-B01E-6735011DA4C1}" type="parTrans" cxnId="{B1E528A7-627B-413E-BC72-C30C9E12750E}">
      <dgm:prSet/>
      <dgm:spPr/>
      <dgm:t>
        <a:bodyPr/>
        <a:lstStyle/>
        <a:p>
          <a:endParaRPr lang="es-AR" sz="1600">
            <a:latin typeface="Century Gothic" panose="020B0502020202020204" pitchFamily="34" charset="0"/>
          </a:endParaRPr>
        </a:p>
      </dgm:t>
    </dgm:pt>
    <dgm:pt modelId="{257EE309-A05E-4E10-9AB4-75213DBD3092}" type="sibTrans" cxnId="{B1E528A7-627B-413E-BC72-C30C9E12750E}">
      <dgm:prSet/>
      <dgm:spPr/>
      <dgm:t>
        <a:bodyPr/>
        <a:lstStyle/>
        <a:p>
          <a:endParaRPr lang="es-AR" sz="1600">
            <a:latin typeface="Century Gothic" panose="020B0502020202020204" pitchFamily="34" charset="0"/>
          </a:endParaRPr>
        </a:p>
      </dgm:t>
    </dgm:pt>
    <dgm:pt modelId="{2B542397-2059-4D36-AFFB-FFB3B3C04156}">
      <dgm:prSet phldrT="[Texto]" custT="1"/>
      <dgm:spPr/>
      <dgm:t>
        <a:bodyPr/>
        <a:lstStyle/>
        <a:p>
          <a:r>
            <a:rPr lang="es-AR" sz="1400" dirty="0" smtClean="0">
              <a:latin typeface="Century Gothic" panose="020B0502020202020204" pitchFamily="34" charset="0"/>
            </a:rPr>
            <a:t>3. millones  graves </a:t>
          </a:r>
          <a:r>
            <a:rPr lang="es-AR" sz="1400" baseline="30000" dirty="0" smtClean="0">
              <a:latin typeface="Century Gothic" panose="020B0502020202020204" pitchFamily="34" charset="0"/>
            </a:rPr>
            <a:t>2</a:t>
          </a:r>
          <a:r>
            <a:rPr lang="es-AR" sz="1400" dirty="0" smtClean="0">
              <a:latin typeface="Century Gothic" panose="020B0502020202020204" pitchFamily="34" charset="0"/>
            </a:rPr>
            <a:t> </a:t>
          </a:r>
          <a:endParaRPr lang="es-AR" sz="1400" dirty="0">
            <a:latin typeface="Century Gothic" panose="020B0502020202020204" pitchFamily="34" charset="0"/>
          </a:endParaRPr>
        </a:p>
      </dgm:t>
    </dgm:pt>
    <dgm:pt modelId="{6DE19AAA-30C8-4DDA-9802-FD8013094565}" type="parTrans" cxnId="{599EC565-3C77-4EA7-B582-5E6BCD189036}">
      <dgm:prSet/>
      <dgm:spPr/>
      <dgm:t>
        <a:bodyPr/>
        <a:lstStyle/>
        <a:p>
          <a:endParaRPr lang="es-AR" sz="1600">
            <a:latin typeface="Century Gothic" panose="020B0502020202020204" pitchFamily="34" charset="0"/>
          </a:endParaRPr>
        </a:p>
      </dgm:t>
    </dgm:pt>
    <dgm:pt modelId="{088D79B0-23AD-48F4-BD47-E69704E71240}" type="sibTrans" cxnId="{599EC565-3C77-4EA7-B582-5E6BCD189036}">
      <dgm:prSet/>
      <dgm:spPr/>
      <dgm:t>
        <a:bodyPr/>
        <a:lstStyle/>
        <a:p>
          <a:endParaRPr lang="es-AR" sz="1600">
            <a:latin typeface="Century Gothic" panose="020B0502020202020204" pitchFamily="34" charset="0"/>
          </a:endParaRPr>
        </a:p>
      </dgm:t>
    </dgm:pt>
    <dgm:pt modelId="{5F7CE09E-6C45-4C08-8ABC-B9BCAAABA28A}" type="pres">
      <dgm:prSet presAssocID="{6CC644D1-FA32-48F7-B692-47E387091406}" presName="cycleMatrixDiagram" presStyleCnt="0">
        <dgm:presLayoutVars>
          <dgm:chMax val="1"/>
          <dgm:dir/>
          <dgm:animLvl val="lvl"/>
          <dgm:resizeHandles val="exact"/>
        </dgm:presLayoutVars>
      </dgm:prSet>
      <dgm:spPr/>
      <dgm:t>
        <a:bodyPr/>
        <a:lstStyle/>
        <a:p>
          <a:endParaRPr lang="es-AR"/>
        </a:p>
      </dgm:t>
    </dgm:pt>
    <dgm:pt modelId="{B421E4D9-101E-4DF7-B037-77E824A7760C}" type="pres">
      <dgm:prSet presAssocID="{6CC644D1-FA32-48F7-B692-47E387091406}" presName="children" presStyleCnt="0"/>
      <dgm:spPr/>
    </dgm:pt>
    <dgm:pt modelId="{D6224877-2CAE-4C9C-9F8A-00E47AD3082F}" type="pres">
      <dgm:prSet presAssocID="{6CC644D1-FA32-48F7-B692-47E387091406}" presName="child1group" presStyleCnt="0"/>
      <dgm:spPr/>
    </dgm:pt>
    <dgm:pt modelId="{8D9824D6-28C2-4E4C-B510-D8BAF276F42D}" type="pres">
      <dgm:prSet presAssocID="{6CC644D1-FA32-48F7-B692-47E387091406}" presName="child1" presStyleLbl="bgAcc1" presStyleIdx="0" presStyleCnt="4" custLinFactNeighborX="-24987"/>
      <dgm:spPr/>
      <dgm:t>
        <a:bodyPr/>
        <a:lstStyle/>
        <a:p>
          <a:endParaRPr lang="es-AR"/>
        </a:p>
      </dgm:t>
    </dgm:pt>
    <dgm:pt modelId="{41E10595-6360-4789-B4B8-7F43052F5A50}" type="pres">
      <dgm:prSet presAssocID="{6CC644D1-FA32-48F7-B692-47E387091406}" presName="child1Text" presStyleLbl="bgAcc1" presStyleIdx="0" presStyleCnt="4">
        <dgm:presLayoutVars>
          <dgm:bulletEnabled val="1"/>
        </dgm:presLayoutVars>
      </dgm:prSet>
      <dgm:spPr/>
      <dgm:t>
        <a:bodyPr/>
        <a:lstStyle/>
        <a:p>
          <a:endParaRPr lang="es-AR"/>
        </a:p>
      </dgm:t>
    </dgm:pt>
    <dgm:pt modelId="{DAD75680-B251-41B8-A82A-244B13560AE7}" type="pres">
      <dgm:prSet presAssocID="{6CC644D1-FA32-48F7-B692-47E387091406}" presName="child2group" presStyleCnt="0"/>
      <dgm:spPr/>
    </dgm:pt>
    <dgm:pt modelId="{CFD3F67C-3F73-466F-90EF-28A802630294}" type="pres">
      <dgm:prSet presAssocID="{6CC644D1-FA32-48F7-B692-47E387091406}" presName="child2" presStyleLbl="bgAcc1" presStyleIdx="1" presStyleCnt="4" custLinFactNeighborX="26936"/>
      <dgm:spPr/>
      <dgm:t>
        <a:bodyPr/>
        <a:lstStyle/>
        <a:p>
          <a:endParaRPr lang="es-AR"/>
        </a:p>
      </dgm:t>
    </dgm:pt>
    <dgm:pt modelId="{6FAE0EE4-D585-46D1-AC41-28B5A7952245}" type="pres">
      <dgm:prSet presAssocID="{6CC644D1-FA32-48F7-B692-47E387091406}" presName="child2Text" presStyleLbl="bgAcc1" presStyleIdx="1" presStyleCnt="4">
        <dgm:presLayoutVars>
          <dgm:bulletEnabled val="1"/>
        </dgm:presLayoutVars>
      </dgm:prSet>
      <dgm:spPr/>
      <dgm:t>
        <a:bodyPr/>
        <a:lstStyle/>
        <a:p>
          <a:endParaRPr lang="es-AR"/>
        </a:p>
      </dgm:t>
    </dgm:pt>
    <dgm:pt modelId="{E6CBA477-2CDA-4D71-A724-491F16831676}" type="pres">
      <dgm:prSet presAssocID="{6CC644D1-FA32-48F7-B692-47E387091406}" presName="child3group" presStyleCnt="0"/>
      <dgm:spPr/>
    </dgm:pt>
    <dgm:pt modelId="{7D2328A0-8963-4704-9E15-63890DAE31F3}" type="pres">
      <dgm:prSet presAssocID="{6CC644D1-FA32-48F7-B692-47E387091406}" presName="child3" presStyleLbl="bgAcc1" presStyleIdx="2" presStyleCnt="4" custLinFactNeighborX="23773" custLinFactNeighborY="2344"/>
      <dgm:spPr/>
      <dgm:t>
        <a:bodyPr/>
        <a:lstStyle/>
        <a:p>
          <a:endParaRPr lang="es-AR"/>
        </a:p>
      </dgm:t>
    </dgm:pt>
    <dgm:pt modelId="{B6677F47-6478-43AE-BC78-C49D15BD117F}" type="pres">
      <dgm:prSet presAssocID="{6CC644D1-FA32-48F7-B692-47E387091406}" presName="child3Text" presStyleLbl="bgAcc1" presStyleIdx="2" presStyleCnt="4">
        <dgm:presLayoutVars>
          <dgm:bulletEnabled val="1"/>
        </dgm:presLayoutVars>
      </dgm:prSet>
      <dgm:spPr/>
      <dgm:t>
        <a:bodyPr/>
        <a:lstStyle/>
        <a:p>
          <a:endParaRPr lang="es-AR"/>
        </a:p>
      </dgm:t>
    </dgm:pt>
    <dgm:pt modelId="{D75BA64A-8BD2-4826-92F0-B4F993391C6C}" type="pres">
      <dgm:prSet presAssocID="{6CC644D1-FA32-48F7-B692-47E387091406}" presName="child4group" presStyleCnt="0"/>
      <dgm:spPr/>
    </dgm:pt>
    <dgm:pt modelId="{2DAF129E-AB4A-4C44-9F11-B92837749D5E}" type="pres">
      <dgm:prSet presAssocID="{6CC644D1-FA32-48F7-B692-47E387091406}" presName="child4" presStyleLbl="bgAcc1" presStyleIdx="3" presStyleCnt="4" custLinFactNeighborX="-21824" custLinFactNeighborY="-2539"/>
      <dgm:spPr/>
      <dgm:t>
        <a:bodyPr/>
        <a:lstStyle/>
        <a:p>
          <a:endParaRPr lang="es-AR"/>
        </a:p>
      </dgm:t>
    </dgm:pt>
    <dgm:pt modelId="{60F60D94-AE7A-434D-8D6F-7709C0266713}" type="pres">
      <dgm:prSet presAssocID="{6CC644D1-FA32-48F7-B692-47E387091406}" presName="child4Text" presStyleLbl="bgAcc1" presStyleIdx="3" presStyleCnt="4">
        <dgm:presLayoutVars>
          <dgm:bulletEnabled val="1"/>
        </dgm:presLayoutVars>
      </dgm:prSet>
      <dgm:spPr/>
      <dgm:t>
        <a:bodyPr/>
        <a:lstStyle/>
        <a:p>
          <a:endParaRPr lang="es-AR"/>
        </a:p>
      </dgm:t>
    </dgm:pt>
    <dgm:pt modelId="{3FB219D1-0BB1-428E-B3AF-5082DC8BB9A6}" type="pres">
      <dgm:prSet presAssocID="{6CC644D1-FA32-48F7-B692-47E387091406}" presName="childPlaceholder" presStyleCnt="0"/>
      <dgm:spPr/>
    </dgm:pt>
    <dgm:pt modelId="{9E2B4FDD-AAE7-42CF-B2F2-2EFC4C5C9AB3}" type="pres">
      <dgm:prSet presAssocID="{6CC644D1-FA32-48F7-B692-47E387091406}" presName="circle" presStyleCnt="0"/>
      <dgm:spPr/>
    </dgm:pt>
    <dgm:pt modelId="{DF14583A-E735-40EF-9B99-D662AF81233C}" type="pres">
      <dgm:prSet presAssocID="{6CC644D1-FA32-48F7-B692-47E387091406}" presName="quadrant1" presStyleLbl="node1" presStyleIdx="0" presStyleCnt="4">
        <dgm:presLayoutVars>
          <dgm:chMax val="1"/>
          <dgm:bulletEnabled val="1"/>
        </dgm:presLayoutVars>
      </dgm:prSet>
      <dgm:spPr/>
      <dgm:t>
        <a:bodyPr/>
        <a:lstStyle/>
        <a:p>
          <a:endParaRPr lang="es-AR"/>
        </a:p>
      </dgm:t>
    </dgm:pt>
    <dgm:pt modelId="{A73608E0-7FE2-4F7F-A396-6FECD7ABDEA1}" type="pres">
      <dgm:prSet presAssocID="{6CC644D1-FA32-48F7-B692-47E387091406}" presName="quadrant2" presStyleLbl="node1" presStyleIdx="1" presStyleCnt="4">
        <dgm:presLayoutVars>
          <dgm:chMax val="1"/>
          <dgm:bulletEnabled val="1"/>
        </dgm:presLayoutVars>
      </dgm:prSet>
      <dgm:spPr/>
      <dgm:t>
        <a:bodyPr/>
        <a:lstStyle/>
        <a:p>
          <a:endParaRPr lang="es-AR"/>
        </a:p>
      </dgm:t>
    </dgm:pt>
    <dgm:pt modelId="{214D1969-BF48-4781-A767-0ABE055F6FC9}" type="pres">
      <dgm:prSet presAssocID="{6CC644D1-FA32-48F7-B692-47E387091406}" presName="quadrant3" presStyleLbl="node1" presStyleIdx="2" presStyleCnt="4">
        <dgm:presLayoutVars>
          <dgm:chMax val="1"/>
          <dgm:bulletEnabled val="1"/>
        </dgm:presLayoutVars>
      </dgm:prSet>
      <dgm:spPr/>
      <dgm:t>
        <a:bodyPr/>
        <a:lstStyle/>
        <a:p>
          <a:endParaRPr lang="es-AR"/>
        </a:p>
      </dgm:t>
    </dgm:pt>
    <dgm:pt modelId="{395D9241-FACA-4295-A2B7-2EFCE88E2184}" type="pres">
      <dgm:prSet presAssocID="{6CC644D1-FA32-48F7-B692-47E387091406}" presName="quadrant4" presStyleLbl="node1" presStyleIdx="3" presStyleCnt="4">
        <dgm:presLayoutVars>
          <dgm:chMax val="1"/>
          <dgm:bulletEnabled val="1"/>
        </dgm:presLayoutVars>
      </dgm:prSet>
      <dgm:spPr/>
      <dgm:t>
        <a:bodyPr/>
        <a:lstStyle/>
        <a:p>
          <a:endParaRPr lang="es-AR"/>
        </a:p>
      </dgm:t>
    </dgm:pt>
    <dgm:pt modelId="{F23BB3C7-6308-4AD4-B1A5-A7767420D034}" type="pres">
      <dgm:prSet presAssocID="{6CC644D1-FA32-48F7-B692-47E387091406}" presName="quadrantPlaceholder" presStyleCnt="0"/>
      <dgm:spPr/>
    </dgm:pt>
    <dgm:pt modelId="{2FBD57A3-6DC4-49F8-9641-836A23F0B2CA}" type="pres">
      <dgm:prSet presAssocID="{6CC644D1-FA32-48F7-B692-47E387091406}" presName="center1" presStyleLbl="fgShp" presStyleIdx="0" presStyleCnt="2"/>
      <dgm:spPr/>
    </dgm:pt>
    <dgm:pt modelId="{82845598-8D8B-4142-85F0-817814B98379}" type="pres">
      <dgm:prSet presAssocID="{6CC644D1-FA32-48F7-B692-47E387091406}" presName="center2" presStyleLbl="fgShp" presStyleIdx="1" presStyleCnt="2"/>
      <dgm:spPr/>
    </dgm:pt>
  </dgm:ptLst>
  <dgm:cxnLst>
    <dgm:cxn modelId="{3869A874-DFC9-4313-99B6-AC2BA00EEA2E}" type="presOf" srcId="{A2D74E94-8B71-4B6D-A3EB-ED013AD34770}" destId="{8D9824D6-28C2-4E4C-B510-D8BAF276F42D}" srcOrd="0" destOrd="0" presId="urn:microsoft.com/office/officeart/2005/8/layout/cycle4#1"/>
    <dgm:cxn modelId="{9B091412-37E6-4EE0-9CE2-C7993372CD92}" srcId="{6CC644D1-FA32-48F7-B692-47E387091406}" destId="{EDD9E4A2-1E67-4F2E-BC53-FC1F8B4279A9}" srcOrd="2" destOrd="0" parTransId="{A685E7C3-8CF0-4470-A307-77B19B079461}" sibTransId="{0B9373AC-624F-40A8-9968-7B51FE58C7C8}"/>
    <dgm:cxn modelId="{5E1B0F49-8AF9-479E-9F0A-3987AA4C0F6E}" type="presOf" srcId="{2B542397-2059-4D36-AFFB-FFB3B3C04156}" destId="{6FAE0EE4-D585-46D1-AC41-28B5A7952245}" srcOrd="1" destOrd="2" presId="urn:microsoft.com/office/officeart/2005/8/layout/cycle4#1"/>
    <dgm:cxn modelId="{72342F78-E57E-4A75-98EA-43D1FD48665D}" srcId="{555C5FF7-0D82-445D-956B-3437138ACF88}" destId="{A2D74E94-8B71-4B6D-A3EB-ED013AD34770}" srcOrd="0" destOrd="0" parTransId="{CFBDB146-ABE0-485E-B9BE-A28749791904}" sibTransId="{31CBB7FD-DFEE-4333-966C-E9032716A566}"/>
    <dgm:cxn modelId="{658877E6-BB4E-4AAD-8F11-1175D8392F53}" type="presOf" srcId="{AEB2ED4C-A045-45B6-A3A3-EDCA3EA47F7A}" destId="{7D2328A0-8963-4704-9E15-63890DAE31F3}" srcOrd="0" destOrd="0" presId="urn:microsoft.com/office/officeart/2005/8/layout/cycle4#1"/>
    <dgm:cxn modelId="{CE0948D6-97FC-4E40-BC0D-CB22F8483884}" srcId="{B55F3199-8EA5-4078-BBCB-F115C7D7418E}" destId="{A5588B8C-FD56-4D56-AF03-EA225D52A711}" srcOrd="1" destOrd="0" parTransId="{387C4302-0E65-4268-8C8D-25FFFD642D4B}" sibTransId="{59F99C64-F2D3-4E8D-BBC3-1F385849C11C}"/>
    <dgm:cxn modelId="{5C0A9551-A8E1-4CB3-A6DA-32B3E296A9D1}" srcId="{6CC644D1-FA32-48F7-B692-47E387091406}" destId="{B55F3199-8EA5-4078-BBCB-F115C7D7418E}" srcOrd="1" destOrd="0" parTransId="{67164ED9-1AF9-43E3-93EF-4B1E5933AFCE}" sibTransId="{C6DEADAB-4B71-4158-81B0-D4D3B240870E}"/>
    <dgm:cxn modelId="{7BAD7C53-682B-42E4-A735-B6E9D99ADD40}" type="presOf" srcId="{AEB2ED4C-A045-45B6-A3A3-EDCA3EA47F7A}" destId="{B6677F47-6478-43AE-BC78-C49D15BD117F}" srcOrd="1" destOrd="0" presId="urn:microsoft.com/office/officeart/2005/8/layout/cycle4#1"/>
    <dgm:cxn modelId="{D62850F6-CC5A-484C-99B0-63A3EFF2B770}" srcId="{EDD9E4A2-1E67-4F2E-BC53-FC1F8B4279A9}" destId="{AEB2ED4C-A045-45B6-A3A3-EDCA3EA47F7A}" srcOrd="0" destOrd="0" parTransId="{6DFC96FC-AF02-411E-9B16-620BECDB25A3}" sibTransId="{146AD26D-10EF-4196-A063-BD26EA69B4D0}"/>
    <dgm:cxn modelId="{5DC28F20-6355-4D82-9F39-C87163FDBCAC}" type="presOf" srcId="{862856D4-1F2B-417E-8B53-60AC3135C91C}" destId="{2DAF129E-AB4A-4C44-9F11-B92837749D5E}" srcOrd="0" destOrd="0" presId="urn:microsoft.com/office/officeart/2005/8/layout/cycle4#1"/>
    <dgm:cxn modelId="{599EC565-3C77-4EA7-B582-5E6BCD189036}" srcId="{B55F3199-8EA5-4078-BBCB-F115C7D7418E}" destId="{2B542397-2059-4D36-AFFB-FFB3B3C04156}" srcOrd="2" destOrd="0" parTransId="{6DE19AAA-30C8-4DDA-9802-FD8013094565}" sibTransId="{088D79B0-23AD-48F4-BD47-E69704E71240}"/>
    <dgm:cxn modelId="{92DA09E7-ED95-4009-9536-2C1078135BB2}" srcId="{648E7F5F-B7D4-45C6-879B-680AB1B81FAE}" destId="{862856D4-1F2B-417E-8B53-60AC3135C91C}" srcOrd="0" destOrd="0" parTransId="{D1BBF253-6C0E-47D0-BB98-22896979CEE6}" sibTransId="{7FE535AB-163E-4EA1-B6D2-D5091193E780}"/>
    <dgm:cxn modelId="{34102ED9-0849-4221-B770-0D414489CB64}" type="presOf" srcId="{862856D4-1F2B-417E-8B53-60AC3135C91C}" destId="{60F60D94-AE7A-434D-8D6F-7709C0266713}" srcOrd="1" destOrd="0" presId="urn:microsoft.com/office/officeart/2005/8/layout/cycle4#1"/>
    <dgm:cxn modelId="{F31F3A27-C4C8-4855-B9D8-BFC12293652E}" type="presOf" srcId="{E10FBA20-4C7E-4F9F-902A-C243A56E88D5}" destId="{CFD3F67C-3F73-466F-90EF-28A802630294}" srcOrd="0" destOrd="0" presId="urn:microsoft.com/office/officeart/2005/8/layout/cycle4#1"/>
    <dgm:cxn modelId="{FF668E68-DC74-40FE-82EC-C3636C34D616}" type="presOf" srcId="{A5588B8C-FD56-4D56-AF03-EA225D52A711}" destId="{CFD3F67C-3F73-466F-90EF-28A802630294}" srcOrd="0" destOrd="1" presId="urn:microsoft.com/office/officeart/2005/8/layout/cycle4#1"/>
    <dgm:cxn modelId="{2C976A37-FD1A-44CD-BAC6-63A6E1A83204}" type="presOf" srcId="{648E7F5F-B7D4-45C6-879B-680AB1B81FAE}" destId="{395D9241-FACA-4295-A2B7-2EFCE88E2184}" srcOrd="0" destOrd="0" presId="urn:microsoft.com/office/officeart/2005/8/layout/cycle4#1"/>
    <dgm:cxn modelId="{425BF85B-A235-40DD-AD7C-DCFA5D6AAED1}" type="presOf" srcId="{6CC644D1-FA32-48F7-B692-47E387091406}" destId="{5F7CE09E-6C45-4C08-8ABC-B9BCAAABA28A}" srcOrd="0" destOrd="0" presId="urn:microsoft.com/office/officeart/2005/8/layout/cycle4#1"/>
    <dgm:cxn modelId="{B7CA646A-4395-4638-9B87-B6CB9F0D11E6}" type="presOf" srcId="{B55F3199-8EA5-4078-BBCB-F115C7D7418E}" destId="{A73608E0-7FE2-4F7F-A396-6FECD7ABDEA1}" srcOrd="0" destOrd="0" presId="urn:microsoft.com/office/officeart/2005/8/layout/cycle4#1"/>
    <dgm:cxn modelId="{0CB6FFFD-2B81-4E8E-9AB3-306F6928A20C}" type="presOf" srcId="{A2D74E94-8B71-4B6D-A3EB-ED013AD34770}" destId="{41E10595-6360-4789-B4B8-7F43052F5A50}" srcOrd="1" destOrd="0" presId="urn:microsoft.com/office/officeart/2005/8/layout/cycle4#1"/>
    <dgm:cxn modelId="{0A9262A3-1715-447E-A300-0A8FC77D1D9E}" type="presOf" srcId="{A5588B8C-FD56-4D56-AF03-EA225D52A711}" destId="{6FAE0EE4-D585-46D1-AC41-28B5A7952245}" srcOrd="1" destOrd="1" presId="urn:microsoft.com/office/officeart/2005/8/layout/cycle4#1"/>
    <dgm:cxn modelId="{8B00AD28-8E48-43B0-BE01-2308A3273CC6}" type="presOf" srcId="{E10FBA20-4C7E-4F9F-902A-C243A56E88D5}" destId="{6FAE0EE4-D585-46D1-AC41-28B5A7952245}" srcOrd="1" destOrd="0" presId="urn:microsoft.com/office/officeart/2005/8/layout/cycle4#1"/>
    <dgm:cxn modelId="{A904CD39-B885-4A94-9ECF-1E132C78A6AA}" srcId="{6CC644D1-FA32-48F7-B692-47E387091406}" destId="{648E7F5F-B7D4-45C6-879B-680AB1B81FAE}" srcOrd="3" destOrd="0" parTransId="{D07F7D9A-9A21-4607-97BD-A7656091E4B0}" sibTransId="{2144CB17-D5E6-46D2-99AD-937F7BE2FE2B}"/>
    <dgm:cxn modelId="{D0FA6F36-C2AB-4B87-96CC-4078CFC75667}" type="presOf" srcId="{2B542397-2059-4D36-AFFB-FFB3B3C04156}" destId="{CFD3F67C-3F73-466F-90EF-28A802630294}" srcOrd="0" destOrd="2" presId="urn:microsoft.com/office/officeart/2005/8/layout/cycle4#1"/>
    <dgm:cxn modelId="{429FB2C9-2FA7-4274-9ABE-190285DD1FDE}" srcId="{6CC644D1-FA32-48F7-B692-47E387091406}" destId="{555C5FF7-0D82-445D-956B-3437138ACF88}" srcOrd="0" destOrd="0" parTransId="{1087EB75-0765-4947-B647-7CFC41221428}" sibTransId="{98FFFFCF-CD68-41F9-A11E-8051C259CC7F}"/>
    <dgm:cxn modelId="{9D3B42C9-D92B-4C8F-A6A0-E1011D42F9EB}" type="presOf" srcId="{EDD9E4A2-1E67-4F2E-BC53-FC1F8B4279A9}" destId="{214D1969-BF48-4781-A767-0ABE055F6FC9}" srcOrd="0" destOrd="0" presId="urn:microsoft.com/office/officeart/2005/8/layout/cycle4#1"/>
    <dgm:cxn modelId="{B1E528A7-627B-413E-BC72-C30C9E12750E}" srcId="{B55F3199-8EA5-4078-BBCB-F115C7D7418E}" destId="{E10FBA20-4C7E-4F9F-902A-C243A56E88D5}" srcOrd="0" destOrd="0" parTransId="{F3120627-0138-43CA-B01E-6735011DA4C1}" sibTransId="{257EE309-A05E-4E10-9AB4-75213DBD3092}"/>
    <dgm:cxn modelId="{176FFE9D-4B73-471F-835F-CB098CE1CAF5}" type="presOf" srcId="{555C5FF7-0D82-445D-956B-3437138ACF88}" destId="{DF14583A-E735-40EF-9B99-D662AF81233C}" srcOrd="0" destOrd="0" presId="urn:microsoft.com/office/officeart/2005/8/layout/cycle4#1"/>
    <dgm:cxn modelId="{368C1E1A-9DD2-41F5-B751-015806802FCE}" type="presParOf" srcId="{5F7CE09E-6C45-4C08-8ABC-B9BCAAABA28A}" destId="{B421E4D9-101E-4DF7-B037-77E824A7760C}" srcOrd="0" destOrd="0" presId="urn:microsoft.com/office/officeart/2005/8/layout/cycle4#1"/>
    <dgm:cxn modelId="{33FE0F27-A328-4C9A-B29F-08570B25CAED}" type="presParOf" srcId="{B421E4D9-101E-4DF7-B037-77E824A7760C}" destId="{D6224877-2CAE-4C9C-9F8A-00E47AD3082F}" srcOrd="0" destOrd="0" presId="urn:microsoft.com/office/officeart/2005/8/layout/cycle4#1"/>
    <dgm:cxn modelId="{ABD4466C-A5FF-4917-BDC7-8CE7004D6A71}" type="presParOf" srcId="{D6224877-2CAE-4C9C-9F8A-00E47AD3082F}" destId="{8D9824D6-28C2-4E4C-B510-D8BAF276F42D}" srcOrd="0" destOrd="0" presId="urn:microsoft.com/office/officeart/2005/8/layout/cycle4#1"/>
    <dgm:cxn modelId="{034D180B-6BE9-40BE-BA75-24C39044AC2B}" type="presParOf" srcId="{D6224877-2CAE-4C9C-9F8A-00E47AD3082F}" destId="{41E10595-6360-4789-B4B8-7F43052F5A50}" srcOrd="1" destOrd="0" presId="urn:microsoft.com/office/officeart/2005/8/layout/cycle4#1"/>
    <dgm:cxn modelId="{83F5FCBC-49D3-44A2-8AF2-DF556525F137}" type="presParOf" srcId="{B421E4D9-101E-4DF7-B037-77E824A7760C}" destId="{DAD75680-B251-41B8-A82A-244B13560AE7}" srcOrd="1" destOrd="0" presId="urn:microsoft.com/office/officeart/2005/8/layout/cycle4#1"/>
    <dgm:cxn modelId="{27A66181-77C2-48DD-95B1-DE02FF4D8749}" type="presParOf" srcId="{DAD75680-B251-41B8-A82A-244B13560AE7}" destId="{CFD3F67C-3F73-466F-90EF-28A802630294}" srcOrd="0" destOrd="0" presId="urn:microsoft.com/office/officeart/2005/8/layout/cycle4#1"/>
    <dgm:cxn modelId="{00A0FE67-43A5-43BD-BC6D-BBC22DFAE347}" type="presParOf" srcId="{DAD75680-B251-41B8-A82A-244B13560AE7}" destId="{6FAE0EE4-D585-46D1-AC41-28B5A7952245}" srcOrd="1" destOrd="0" presId="urn:microsoft.com/office/officeart/2005/8/layout/cycle4#1"/>
    <dgm:cxn modelId="{24F0AE95-7550-405F-9904-5105645973CD}" type="presParOf" srcId="{B421E4D9-101E-4DF7-B037-77E824A7760C}" destId="{E6CBA477-2CDA-4D71-A724-491F16831676}" srcOrd="2" destOrd="0" presId="urn:microsoft.com/office/officeart/2005/8/layout/cycle4#1"/>
    <dgm:cxn modelId="{C2E7974B-A866-4092-9FA8-33DC18C3FA0B}" type="presParOf" srcId="{E6CBA477-2CDA-4D71-A724-491F16831676}" destId="{7D2328A0-8963-4704-9E15-63890DAE31F3}" srcOrd="0" destOrd="0" presId="urn:microsoft.com/office/officeart/2005/8/layout/cycle4#1"/>
    <dgm:cxn modelId="{D82A766F-63B9-49B9-9265-EA5B911068DA}" type="presParOf" srcId="{E6CBA477-2CDA-4D71-A724-491F16831676}" destId="{B6677F47-6478-43AE-BC78-C49D15BD117F}" srcOrd="1" destOrd="0" presId="urn:microsoft.com/office/officeart/2005/8/layout/cycle4#1"/>
    <dgm:cxn modelId="{1CF0D0BF-25EE-4995-90DE-B4DF86115C85}" type="presParOf" srcId="{B421E4D9-101E-4DF7-B037-77E824A7760C}" destId="{D75BA64A-8BD2-4826-92F0-B4F993391C6C}" srcOrd="3" destOrd="0" presId="urn:microsoft.com/office/officeart/2005/8/layout/cycle4#1"/>
    <dgm:cxn modelId="{0EA00A35-C81D-4449-8701-0CE5C46BE835}" type="presParOf" srcId="{D75BA64A-8BD2-4826-92F0-B4F993391C6C}" destId="{2DAF129E-AB4A-4C44-9F11-B92837749D5E}" srcOrd="0" destOrd="0" presId="urn:microsoft.com/office/officeart/2005/8/layout/cycle4#1"/>
    <dgm:cxn modelId="{62FF66CC-E4CF-43DE-811E-FD6508F0832B}" type="presParOf" srcId="{D75BA64A-8BD2-4826-92F0-B4F993391C6C}" destId="{60F60D94-AE7A-434D-8D6F-7709C0266713}" srcOrd="1" destOrd="0" presId="urn:microsoft.com/office/officeart/2005/8/layout/cycle4#1"/>
    <dgm:cxn modelId="{EC11D276-C430-4A5C-866B-7E2ECF559AE2}" type="presParOf" srcId="{B421E4D9-101E-4DF7-B037-77E824A7760C}" destId="{3FB219D1-0BB1-428E-B3AF-5082DC8BB9A6}" srcOrd="4" destOrd="0" presId="urn:microsoft.com/office/officeart/2005/8/layout/cycle4#1"/>
    <dgm:cxn modelId="{812A5C91-8381-492F-8981-88F06E4EC07D}" type="presParOf" srcId="{5F7CE09E-6C45-4C08-8ABC-B9BCAAABA28A}" destId="{9E2B4FDD-AAE7-42CF-B2F2-2EFC4C5C9AB3}" srcOrd="1" destOrd="0" presId="urn:microsoft.com/office/officeart/2005/8/layout/cycle4#1"/>
    <dgm:cxn modelId="{72BCA78C-7DE9-4C81-88D3-7520586EDD2B}" type="presParOf" srcId="{9E2B4FDD-AAE7-42CF-B2F2-2EFC4C5C9AB3}" destId="{DF14583A-E735-40EF-9B99-D662AF81233C}" srcOrd="0" destOrd="0" presId="urn:microsoft.com/office/officeart/2005/8/layout/cycle4#1"/>
    <dgm:cxn modelId="{33312F3B-BFE6-4171-A611-0C998456A864}" type="presParOf" srcId="{9E2B4FDD-AAE7-42CF-B2F2-2EFC4C5C9AB3}" destId="{A73608E0-7FE2-4F7F-A396-6FECD7ABDEA1}" srcOrd="1" destOrd="0" presId="urn:microsoft.com/office/officeart/2005/8/layout/cycle4#1"/>
    <dgm:cxn modelId="{5633F506-E4F5-4F02-84A9-6550A9F58AE4}" type="presParOf" srcId="{9E2B4FDD-AAE7-42CF-B2F2-2EFC4C5C9AB3}" destId="{214D1969-BF48-4781-A767-0ABE055F6FC9}" srcOrd="2" destOrd="0" presId="urn:microsoft.com/office/officeart/2005/8/layout/cycle4#1"/>
    <dgm:cxn modelId="{795413D1-0CC5-41D5-B1C8-31FB8BF02C16}" type="presParOf" srcId="{9E2B4FDD-AAE7-42CF-B2F2-2EFC4C5C9AB3}" destId="{395D9241-FACA-4295-A2B7-2EFCE88E2184}" srcOrd="3" destOrd="0" presId="urn:microsoft.com/office/officeart/2005/8/layout/cycle4#1"/>
    <dgm:cxn modelId="{39E85DD6-77AD-47C6-B4AB-4AE7E1E7BCC1}" type="presParOf" srcId="{9E2B4FDD-AAE7-42CF-B2F2-2EFC4C5C9AB3}" destId="{F23BB3C7-6308-4AD4-B1A5-A7767420D034}" srcOrd="4" destOrd="0" presId="urn:microsoft.com/office/officeart/2005/8/layout/cycle4#1"/>
    <dgm:cxn modelId="{58AD9F4E-058E-48B6-9F50-8C2688E6386C}" type="presParOf" srcId="{5F7CE09E-6C45-4C08-8ABC-B9BCAAABA28A}" destId="{2FBD57A3-6DC4-49F8-9641-836A23F0B2CA}" srcOrd="2" destOrd="0" presId="urn:microsoft.com/office/officeart/2005/8/layout/cycle4#1"/>
    <dgm:cxn modelId="{CB2B526D-BD00-41CF-AE24-BA97F13BA72B}" type="presParOf" srcId="{5F7CE09E-6C45-4C08-8ABC-B9BCAAABA28A}" destId="{82845598-8D8B-4142-85F0-817814B98379}" srcOrd="3" destOrd="0" presId="urn:microsoft.com/office/officeart/2005/8/layout/cycle4#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B594CE-F5C8-4120-A119-1749932B6B6E}" type="doc">
      <dgm:prSet loTypeId="urn:microsoft.com/office/officeart/2005/8/layout/hProcess9" loCatId="process" qsTypeId="urn:microsoft.com/office/officeart/2005/8/quickstyle/simple1" qsCatId="simple" csTypeId="urn:microsoft.com/office/officeart/2005/8/colors/colorful3" csCatId="colorful" phldr="1"/>
      <dgm:spPr/>
    </dgm:pt>
    <dgm:pt modelId="{CDCF5E0F-524A-479C-BCEE-1E13A8B19A57}">
      <dgm:prSet phldrT="[Texto]" custT="1"/>
      <dgm:spPr/>
      <dgm:t>
        <a:bodyPr/>
        <a:lstStyle/>
        <a:p>
          <a:r>
            <a:rPr lang="es-AR" sz="1600" dirty="0" smtClean="0"/>
            <a:t>1986 Canadá</a:t>
          </a:r>
          <a:endParaRPr lang="es-AR" sz="1600" dirty="0"/>
        </a:p>
      </dgm:t>
    </dgm:pt>
    <dgm:pt modelId="{562A0AED-A92D-48AD-A023-DFF81727A3FC}" type="parTrans" cxnId="{C2083BBF-02C5-4055-81B0-CE9945388A03}">
      <dgm:prSet/>
      <dgm:spPr/>
      <dgm:t>
        <a:bodyPr/>
        <a:lstStyle/>
        <a:p>
          <a:endParaRPr lang="es-AR"/>
        </a:p>
      </dgm:t>
    </dgm:pt>
    <dgm:pt modelId="{8BB97D08-78ED-4FC6-92F5-1B9C9D2C91F0}" type="sibTrans" cxnId="{C2083BBF-02C5-4055-81B0-CE9945388A03}">
      <dgm:prSet/>
      <dgm:spPr/>
      <dgm:t>
        <a:bodyPr/>
        <a:lstStyle/>
        <a:p>
          <a:endParaRPr lang="es-AR"/>
        </a:p>
      </dgm:t>
    </dgm:pt>
    <dgm:pt modelId="{E13E151D-830E-4136-8FB7-B170A18ED513}">
      <dgm:prSet phldrT="[Texto]" custT="1"/>
      <dgm:spPr/>
      <dgm:t>
        <a:bodyPr/>
        <a:lstStyle/>
        <a:p>
          <a:r>
            <a:rPr lang="es-AR" sz="1600" dirty="0" smtClean="0"/>
            <a:t>1991 EEUU</a:t>
          </a:r>
          <a:endParaRPr lang="es-AR" sz="1600" dirty="0"/>
        </a:p>
      </dgm:t>
    </dgm:pt>
    <dgm:pt modelId="{780411C0-E3BF-4828-8A6B-14D31E6D2B8F}" type="parTrans" cxnId="{4D30B06B-3CB1-4757-A6C5-6474568235AE}">
      <dgm:prSet/>
      <dgm:spPr/>
      <dgm:t>
        <a:bodyPr/>
        <a:lstStyle/>
        <a:p>
          <a:endParaRPr lang="es-AR"/>
        </a:p>
      </dgm:t>
    </dgm:pt>
    <dgm:pt modelId="{FB9373D1-A694-4FAD-8447-E8BA8F4FC8EA}" type="sibTrans" cxnId="{4D30B06B-3CB1-4757-A6C5-6474568235AE}">
      <dgm:prSet/>
      <dgm:spPr/>
      <dgm:t>
        <a:bodyPr/>
        <a:lstStyle/>
        <a:p>
          <a:endParaRPr lang="es-AR"/>
        </a:p>
      </dgm:t>
    </dgm:pt>
    <dgm:pt modelId="{7AB6C4FF-81C0-43AB-BED8-12A183BAFB2D}">
      <dgm:prSet phldrT="[Texto]" custT="1"/>
      <dgm:spPr/>
      <dgm:t>
        <a:bodyPr/>
        <a:lstStyle/>
        <a:p>
          <a:r>
            <a:rPr lang="es-AR" sz="1600" dirty="0" smtClean="0"/>
            <a:t>2006 Dominicana</a:t>
          </a:r>
          <a:endParaRPr lang="es-AR" sz="1600" dirty="0"/>
        </a:p>
      </dgm:t>
    </dgm:pt>
    <dgm:pt modelId="{D1BAE23B-97DB-45BE-AFE7-7A17B8A0813E}" type="parTrans" cxnId="{151C2EDA-A708-48A3-8167-0C107ACBC8DC}">
      <dgm:prSet/>
      <dgm:spPr/>
      <dgm:t>
        <a:bodyPr/>
        <a:lstStyle/>
        <a:p>
          <a:endParaRPr lang="es-AR"/>
        </a:p>
      </dgm:t>
    </dgm:pt>
    <dgm:pt modelId="{9431556A-B0FF-4099-9E64-7CFE13CE9820}" type="sibTrans" cxnId="{151C2EDA-A708-48A3-8167-0C107ACBC8DC}">
      <dgm:prSet/>
      <dgm:spPr/>
      <dgm:t>
        <a:bodyPr/>
        <a:lstStyle/>
        <a:p>
          <a:endParaRPr lang="es-AR"/>
        </a:p>
      </dgm:t>
    </dgm:pt>
    <dgm:pt modelId="{D2A017A0-CC9E-41C7-A486-ACF1A7AB56F0}">
      <dgm:prSet phldrT="[Texto]" custT="1"/>
      <dgm:spPr/>
      <dgm:t>
        <a:bodyPr/>
        <a:lstStyle/>
        <a:p>
          <a:r>
            <a:rPr lang="es-AR" sz="1600" dirty="0" smtClean="0"/>
            <a:t>1989</a:t>
          </a:r>
        </a:p>
        <a:p>
          <a:r>
            <a:rPr lang="es-AR" sz="1600" dirty="0" smtClean="0"/>
            <a:t>Bermuda</a:t>
          </a:r>
          <a:endParaRPr lang="es-AR" sz="1600" dirty="0"/>
        </a:p>
      </dgm:t>
    </dgm:pt>
    <dgm:pt modelId="{0507E566-222F-49AF-8DB7-48AA9E1E1551}" type="parTrans" cxnId="{33783BE2-BFCC-43F6-8E83-3FEB3B5DE928}">
      <dgm:prSet/>
      <dgm:spPr/>
      <dgm:t>
        <a:bodyPr/>
        <a:lstStyle/>
        <a:p>
          <a:endParaRPr lang="es-AR"/>
        </a:p>
      </dgm:t>
    </dgm:pt>
    <dgm:pt modelId="{B4E77851-7F5B-41AC-B691-5C88EE5E99AE}" type="sibTrans" cxnId="{33783BE2-BFCC-43F6-8E83-3FEB3B5DE928}">
      <dgm:prSet/>
      <dgm:spPr/>
      <dgm:t>
        <a:bodyPr/>
        <a:lstStyle/>
        <a:p>
          <a:endParaRPr lang="es-AR"/>
        </a:p>
      </dgm:t>
    </dgm:pt>
    <dgm:pt modelId="{B255F10C-3900-4F4F-82E9-E90C678A9FF0}">
      <dgm:prSet phldrT="[Texto]" custT="1"/>
      <dgm:spPr/>
      <dgm:t>
        <a:bodyPr/>
        <a:lstStyle/>
        <a:p>
          <a:r>
            <a:rPr lang="es-AR" sz="1600" dirty="0" smtClean="0"/>
            <a:t>1994 </a:t>
          </a:r>
          <a:r>
            <a:rPr lang="es-AR" sz="1600" u="none" dirty="0" smtClean="0"/>
            <a:t>Uruguay</a:t>
          </a:r>
          <a:endParaRPr lang="es-AR" sz="1600" u="none" dirty="0"/>
        </a:p>
      </dgm:t>
    </dgm:pt>
    <dgm:pt modelId="{BA6E4A54-B750-46EA-B7AC-4A900D721F11}" type="parTrans" cxnId="{9F83D457-C1AD-423B-915F-4B639E3E9DAC}">
      <dgm:prSet/>
      <dgm:spPr/>
      <dgm:t>
        <a:bodyPr/>
        <a:lstStyle/>
        <a:p>
          <a:endParaRPr lang="es-AR"/>
        </a:p>
      </dgm:t>
    </dgm:pt>
    <dgm:pt modelId="{1F9722C8-9567-4FEA-AFBF-EB625D9F59B7}" type="sibTrans" cxnId="{9F83D457-C1AD-423B-915F-4B639E3E9DAC}">
      <dgm:prSet/>
      <dgm:spPr/>
      <dgm:t>
        <a:bodyPr/>
        <a:lstStyle/>
        <a:p>
          <a:endParaRPr lang="es-AR"/>
        </a:p>
      </dgm:t>
    </dgm:pt>
    <dgm:pt modelId="{3A6BE0FF-796D-4A41-BEB1-C521CFFF9F2E}">
      <dgm:prSet phldrT="[Texto]" custT="1"/>
      <dgm:spPr/>
      <dgm:t>
        <a:bodyPr/>
        <a:lstStyle/>
        <a:p>
          <a:r>
            <a:rPr lang="es-AR" sz="1600" dirty="0" smtClean="0"/>
            <a:t>1996 Chile</a:t>
          </a:r>
          <a:endParaRPr lang="es-AR" sz="1600" dirty="0"/>
        </a:p>
      </dgm:t>
    </dgm:pt>
    <dgm:pt modelId="{B5DD6A08-C44C-475C-A8B6-A67107AA239D}" type="parTrans" cxnId="{5A914443-71A7-4A2C-90B6-81C4932FB281}">
      <dgm:prSet/>
      <dgm:spPr/>
      <dgm:t>
        <a:bodyPr/>
        <a:lstStyle/>
        <a:p>
          <a:endParaRPr lang="es-AR"/>
        </a:p>
      </dgm:t>
    </dgm:pt>
    <dgm:pt modelId="{F5967EAF-2967-446D-AC01-E2F47C4C2E2E}" type="sibTrans" cxnId="{5A914443-71A7-4A2C-90B6-81C4932FB281}">
      <dgm:prSet/>
      <dgm:spPr/>
      <dgm:t>
        <a:bodyPr/>
        <a:lstStyle/>
        <a:p>
          <a:endParaRPr lang="es-AR"/>
        </a:p>
      </dgm:t>
    </dgm:pt>
    <dgm:pt modelId="{FCE2FE54-32D6-445F-968C-4A06B77FD240}">
      <dgm:prSet phldrT="[Texto]" custT="1"/>
      <dgm:spPr/>
      <dgm:t>
        <a:bodyPr/>
        <a:lstStyle/>
        <a:p>
          <a:r>
            <a:rPr lang="es-AR" sz="1600" dirty="0" smtClean="0"/>
            <a:t>1997 Argentina</a:t>
          </a:r>
          <a:endParaRPr lang="es-AR" sz="1600" dirty="0"/>
        </a:p>
      </dgm:t>
    </dgm:pt>
    <dgm:pt modelId="{04970E2E-3A17-4417-9492-6569604E1A5C}" type="parTrans" cxnId="{EFF9CAE4-86CE-4F28-8EF4-EBAA54EAD8E4}">
      <dgm:prSet/>
      <dgm:spPr/>
      <dgm:t>
        <a:bodyPr/>
        <a:lstStyle/>
        <a:p>
          <a:endParaRPr lang="es-AR"/>
        </a:p>
      </dgm:t>
    </dgm:pt>
    <dgm:pt modelId="{D6310541-72AE-451A-B512-6ECB2055CFAC}" type="sibTrans" cxnId="{EFF9CAE4-86CE-4F28-8EF4-EBAA54EAD8E4}">
      <dgm:prSet/>
      <dgm:spPr/>
      <dgm:t>
        <a:bodyPr/>
        <a:lstStyle/>
        <a:p>
          <a:endParaRPr lang="es-AR"/>
        </a:p>
      </dgm:t>
    </dgm:pt>
    <dgm:pt modelId="{A613C83E-9F5B-464D-BF8E-4520ADC51CA9}">
      <dgm:prSet phldrT="[Texto]" custT="1"/>
      <dgm:spPr/>
      <dgm:t>
        <a:bodyPr/>
        <a:lstStyle/>
        <a:p>
          <a:r>
            <a:rPr lang="es-AR" sz="1600" dirty="0" smtClean="0"/>
            <a:t>1998-2000 </a:t>
          </a:r>
        </a:p>
        <a:p>
          <a:r>
            <a:rPr lang="es-AR" sz="1600" dirty="0" smtClean="0"/>
            <a:t>20 países</a:t>
          </a:r>
          <a:endParaRPr lang="es-AR" sz="1600" dirty="0"/>
        </a:p>
      </dgm:t>
    </dgm:pt>
    <dgm:pt modelId="{BD181397-37BC-4D14-858C-A00CEDBC6D9A}" type="parTrans" cxnId="{75C64784-B8A2-4717-8A89-C87B1C7432B8}">
      <dgm:prSet/>
      <dgm:spPr/>
      <dgm:t>
        <a:bodyPr/>
        <a:lstStyle/>
        <a:p>
          <a:endParaRPr lang="es-AR"/>
        </a:p>
      </dgm:t>
    </dgm:pt>
    <dgm:pt modelId="{A40D1839-EF71-4E84-A464-910C4B19A9CC}" type="sibTrans" cxnId="{75C64784-B8A2-4717-8A89-C87B1C7432B8}">
      <dgm:prSet/>
      <dgm:spPr/>
      <dgm:t>
        <a:bodyPr/>
        <a:lstStyle/>
        <a:p>
          <a:endParaRPr lang="es-AR"/>
        </a:p>
      </dgm:t>
    </dgm:pt>
    <dgm:pt modelId="{1E71FF4E-D6E0-4B08-A164-15F9DE691F66}" type="pres">
      <dgm:prSet presAssocID="{D4B594CE-F5C8-4120-A119-1749932B6B6E}" presName="CompostProcess" presStyleCnt="0">
        <dgm:presLayoutVars>
          <dgm:dir/>
          <dgm:resizeHandles val="exact"/>
        </dgm:presLayoutVars>
      </dgm:prSet>
      <dgm:spPr/>
    </dgm:pt>
    <dgm:pt modelId="{35ADB85E-7218-422A-A34D-E1ECE9A72CBD}" type="pres">
      <dgm:prSet presAssocID="{D4B594CE-F5C8-4120-A119-1749932B6B6E}" presName="arrow" presStyleLbl="bgShp" presStyleIdx="0" presStyleCnt="1"/>
      <dgm:spPr/>
    </dgm:pt>
    <dgm:pt modelId="{05906A84-D921-4F03-836B-F93A27BDE235}" type="pres">
      <dgm:prSet presAssocID="{D4B594CE-F5C8-4120-A119-1749932B6B6E}" presName="linearProcess" presStyleCnt="0"/>
      <dgm:spPr/>
    </dgm:pt>
    <dgm:pt modelId="{48C06DA8-CE55-47F1-A92C-9A24465A5ECF}" type="pres">
      <dgm:prSet presAssocID="{CDCF5E0F-524A-479C-BCEE-1E13A8B19A57}" presName="textNode" presStyleLbl="node1" presStyleIdx="0" presStyleCnt="8">
        <dgm:presLayoutVars>
          <dgm:bulletEnabled val="1"/>
        </dgm:presLayoutVars>
      </dgm:prSet>
      <dgm:spPr/>
      <dgm:t>
        <a:bodyPr/>
        <a:lstStyle/>
        <a:p>
          <a:endParaRPr lang="es-AR"/>
        </a:p>
      </dgm:t>
    </dgm:pt>
    <dgm:pt modelId="{913F5C1D-4D04-4297-94ED-D0CD3E14B150}" type="pres">
      <dgm:prSet presAssocID="{8BB97D08-78ED-4FC6-92F5-1B9C9D2C91F0}" presName="sibTrans" presStyleCnt="0"/>
      <dgm:spPr/>
    </dgm:pt>
    <dgm:pt modelId="{34DA7049-4A1B-4D62-A4E8-C04CDFE1E4D4}" type="pres">
      <dgm:prSet presAssocID="{D2A017A0-CC9E-41C7-A486-ACF1A7AB56F0}" presName="textNode" presStyleLbl="node1" presStyleIdx="1" presStyleCnt="8" custScaleX="111128">
        <dgm:presLayoutVars>
          <dgm:bulletEnabled val="1"/>
        </dgm:presLayoutVars>
      </dgm:prSet>
      <dgm:spPr/>
      <dgm:t>
        <a:bodyPr/>
        <a:lstStyle/>
        <a:p>
          <a:endParaRPr lang="es-AR"/>
        </a:p>
      </dgm:t>
    </dgm:pt>
    <dgm:pt modelId="{C0523001-087C-4EEE-949B-39470485EE9C}" type="pres">
      <dgm:prSet presAssocID="{B4E77851-7F5B-41AC-B691-5C88EE5E99AE}" presName="sibTrans" presStyleCnt="0"/>
      <dgm:spPr/>
    </dgm:pt>
    <dgm:pt modelId="{E9F28C9E-A57A-4E40-BF64-87E46BC58A3D}" type="pres">
      <dgm:prSet presAssocID="{E13E151D-830E-4136-8FB7-B170A18ED513}" presName="textNode" presStyleLbl="node1" presStyleIdx="2" presStyleCnt="8">
        <dgm:presLayoutVars>
          <dgm:bulletEnabled val="1"/>
        </dgm:presLayoutVars>
      </dgm:prSet>
      <dgm:spPr/>
      <dgm:t>
        <a:bodyPr/>
        <a:lstStyle/>
        <a:p>
          <a:endParaRPr lang="es-AR"/>
        </a:p>
      </dgm:t>
    </dgm:pt>
    <dgm:pt modelId="{ADE0E059-6CC0-4B81-938F-79CF329522F8}" type="pres">
      <dgm:prSet presAssocID="{FB9373D1-A694-4FAD-8447-E8BA8F4FC8EA}" presName="sibTrans" presStyleCnt="0"/>
      <dgm:spPr/>
    </dgm:pt>
    <dgm:pt modelId="{0F82AB13-C509-4398-A36C-74692C7392B5}" type="pres">
      <dgm:prSet presAssocID="{B255F10C-3900-4F4F-82E9-E90C678A9FF0}" presName="textNode" presStyleLbl="node1" presStyleIdx="3" presStyleCnt="8" custScaleX="111714">
        <dgm:presLayoutVars>
          <dgm:bulletEnabled val="1"/>
        </dgm:presLayoutVars>
      </dgm:prSet>
      <dgm:spPr/>
      <dgm:t>
        <a:bodyPr/>
        <a:lstStyle/>
        <a:p>
          <a:endParaRPr lang="es-AR"/>
        </a:p>
      </dgm:t>
    </dgm:pt>
    <dgm:pt modelId="{02782199-E4C4-4C8C-8B8E-7E875D94B0EF}" type="pres">
      <dgm:prSet presAssocID="{1F9722C8-9567-4FEA-AFBF-EB625D9F59B7}" presName="sibTrans" presStyleCnt="0"/>
      <dgm:spPr/>
    </dgm:pt>
    <dgm:pt modelId="{D34482EC-1F74-4B68-9603-717566761D36}" type="pres">
      <dgm:prSet presAssocID="{3A6BE0FF-796D-4A41-BEB1-C521CFFF9F2E}" presName="textNode" presStyleLbl="node1" presStyleIdx="4" presStyleCnt="8">
        <dgm:presLayoutVars>
          <dgm:bulletEnabled val="1"/>
        </dgm:presLayoutVars>
      </dgm:prSet>
      <dgm:spPr/>
      <dgm:t>
        <a:bodyPr/>
        <a:lstStyle/>
        <a:p>
          <a:endParaRPr lang="es-AR"/>
        </a:p>
      </dgm:t>
    </dgm:pt>
    <dgm:pt modelId="{F9D00B1C-8BC7-4A81-92DA-712918E6DFEE}" type="pres">
      <dgm:prSet presAssocID="{F5967EAF-2967-446D-AC01-E2F47C4C2E2E}" presName="sibTrans" presStyleCnt="0"/>
      <dgm:spPr/>
    </dgm:pt>
    <dgm:pt modelId="{D6E1234E-A59F-4E1B-80B0-A5509634EDC8}" type="pres">
      <dgm:prSet presAssocID="{FCE2FE54-32D6-445F-968C-4A06B77FD240}" presName="textNode" presStyleLbl="node1" presStyleIdx="5" presStyleCnt="8">
        <dgm:presLayoutVars>
          <dgm:bulletEnabled val="1"/>
        </dgm:presLayoutVars>
      </dgm:prSet>
      <dgm:spPr/>
      <dgm:t>
        <a:bodyPr/>
        <a:lstStyle/>
        <a:p>
          <a:endParaRPr lang="es-AR"/>
        </a:p>
      </dgm:t>
    </dgm:pt>
    <dgm:pt modelId="{C4F3B1D9-2096-4C76-874D-765B64370455}" type="pres">
      <dgm:prSet presAssocID="{D6310541-72AE-451A-B512-6ECB2055CFAC}" presName="sibTrans" presStyleCnt="0"/>
      <dgm:spPr/>
    </dgm:pt>
    <dgm:pt modelId="{4B785110-D61E-4416-ABF4-191B25780B8B}" type="pres">
      <dgm:prSet presAssocID="{A613C83E-9F5B-464D-BF8E-4520ADC51CA9}" presName="textNode" presStyleLbl="node1" presStyleIdx="6" presStyleCnt="8">
        <dgm:presLayoutVars>
          <dgm:bulletEnabled val="1"/>
        </dgm:presLayoutVars>
      </dgm:prSet>
      <dgm:spPr/>
      <dgm:t>
        <a:bodyPr/>
        <a:lstStyle/>
        <a:p>
          <a:endParaRPr lang="es-AR"/>
        </a:p>
      </dgm:t>
    </dgm:pt>
    <dgm:pt modelId="{5BDCB8E1-47BF-4286-B94E-DCFAEE1E9C36}" type="pres">
      <dgm:prSet presAssocID="{A40D1839-EF71-4E84-A464-910C4B19A9CC}" presName="sibTrans" presStyleCnt="0"/>
      <dgm:spPr/>
    </dgm:pt>
    <dgm:pt modelId="{9A118229-7C82-41E8-8399-1BA9AD9D6F80}" type="pres">
      <dgm:prSet presAssocID="{7AB6C4FF-81C0-43AB-BED8-12A183BAFB2D}" presName="textNode" presStyleLbl="node1" presStyleIdx="7" presStyleCnt="8">
        <dgm:presLayoutVars>
          <dgm:bulletEnabled val="1"/>
        </dgm:presLayoutVars>
      </dgm:prSet>
      <dgm:spPr/>
      <dgm:t>
        <a:bodyPr/>
        <a:lstStyle/>
        <a:p>
          <a:endParaRPr lang="es-AR"/>
        </a:p>
      </dgm:t>
    </dgm:pt>
  </dgm:ptLst>
  <dgm:cxnLst>
    <dgm:cxn modelId="{5A914443-71A7-4A2C-90B6-81C4932FB281}" srcId="{D4B594CE-F5C8-4120-A119-1749932B6B6E}" destId="{3A6BE0FF-796D-4A41-BEB1-C521CFFF9F2E}" srcOrd="4" destOrd="0" parTransId="{B5DD6A08-C44C-475C-A8B6-A67107AA239D}" sibTransId="{F5967EAF-2967-446D-AC01-E2F47C4C2E2E}"/>
    <dgm:cxn modelId="{73A07BC8-0479-47BE-B44A-AFFD0DDAAACB}" type="presOf" srcId="{FCE2FE54-32D6-445F-968C-4A06B77FD240}" destId="{D6E1234E-A59F-4E1B-80B0-A5509634EDC8}" srcOrd="0" destOrd="0" presId="urn:microsoft.com/office/officeart/2005/8/layout/hProcess9"/>
    <dgm:cxn modelId="{151C2EDA-A708-48A3-8167-0C107ACBC8DC}" srcId="{D4B594CE-F5C8-4120-A119-1749932B6B6E}" destId="{7AB6C4FF-81C0-43AB-BED8-12A183BAFB2D}" srcOrd="7" destOrd="0" parTransId="{D1BAE23B-97DB-45BE-AFE7-7A17B8A0813E}" sibTransId="{9431556A-B0FF-4099-9E64-7CFE13CE9820}"/>
    <dgm:cxn modelId="{75C64784-B8A2-4717-8A89-C87B1C7432B8}" srcId="{D4B594CE-F5C8-4120-A119-1749932B6B6E}" destId="{A613C83E-9F5B-464D-BF8E-4520ADC51CA9}" srcOrd="6" destOrd="0" parTransId="{BD181397-37BC-4D14-858C-A00CEDBC6D9A}" sibTransId="{A40D1839-EF71-4E84-A464-910C4B19A9CC}"/>
    <dgm:cxn modelId="{C2083BBF-02C5-4055-81B0-CE9945388A03}" srcId="{D4B594CE-F5C8-4120-A119-1749932B6B6E}" destId="{CDCF5E0F-524A-479C-BCEE-1E13A8B19A57}" srcOrd="0" destOrd="0" parTransId="{562A0AED-A92D-48AD-A023-DFF81727A3FC}" sibTransId="{8BB97D08-78ED-4FC6-92F5-1B9C9D2C91F0}"/>
    <dgm:cxn modelId="{8E9412E2-4026-46D8-B2B9-2418D643E6F8}" type="presOf" srcId="{CDCF5E0F-524A-479C-BCEE-1E13A8B19A57}" destId="{48C06DA8-CE55-47F1-A92C-9A24465A5ECF}" srcOrd="0" destOrd="0" presId="urn:microsoft.com/office/officeart/2005/8/layout/hProcess9"/>
    <dgm:cxn modelId="{120593D6-A5C6-4110-A459-29C0CB3FA172}" type="presOf" srcId="{A613C83E-9F5B-464D-BF8E-4520ADC51CA9}" destId="{4B785110-D61E-4416-ABF4-191B25780B8B}" srcOrd="0" destOrd="0" presId="urn:microsoft.com/office/officeart/2005/8/layout/hProcess9"/>
    <dgm:cxn modelId="{9F83D457-C1AD-423B-915F-4B639E3E9DAC}" srcId="{D4B594CE-F5C8-4120-A119-1749932B6B6E}" destId="{B255F10C-3900-4F4F-82E9-E90C678A9FF0}" srcOrd="3" destOrd="0" parTransId="{BA6E4A54-B750-46EA-B7AC-4A900D721F11}" sibTransId="{1F9722C8-9567-4FEA-AFBF-EB625D9F59B7}"/>
    <dgm:cxn modelId="{EFF9CAE4-86CE-4F28-8EF4-EBAA54EAD8E4}" srcId="{D4B594CE-F5C8-4120-A119-1749932B6B6E}" destId="{FCE2FE54-32D6-445F-968C-4A06B77FD240}" srcOrd="5" destOrd="0" parTransId="{04970E2E-3A17-4417-9492-6569604E1A5C}" sibTransId="{D6310541-72AE-451A-B512-6ECB2055CFAC}"/>
    <dgm:cxn modelId="{5E3F0C2F-5478-4F60-BA68-D0F932148985}" type="presOf" srcId="{B255F10C-3900-4F4F-82E9-E90C678A9FF0}" destId="{0F82AB13-C509-4398-A36C-74692C7392B5}" srcOrd="0" destOrd="0" presId="urn:microsoft.com/office/officeart/2005/8/layout/hProcess9"/>
    <dgm:cxn modelId="{33783BE2-BFCC-43F6-8E83-3FEB3B5DE928}" srcId="{D4B594CE-F5C8-4120-A119-1749932B6B6E}" destId="{D2A017A0-CC9E-41C7-A486-ACF1A7AB56F0}" srcOrd="1" destOrd="0" parTransId="{0507E566-222F-49AF-8DB7-48AA9E1E1551}" sibTransId="{B4E77851-7F5B-41AC-B691-5C88EE5E99AE}"/>
    <dgm:cxn modelId="{193F5419-6AE7-48FE-9466-63DB86CDAFC2}" type="presOf" srcId="{D2A017A0-CC9E-41C7-A486-ACF1A7AB56F0}" destId="{34DA7049-4A1B-4D62-A4E8-C04CDFE1E4D4}" srcOrd="0" destOrd="0" presId="urn:microsoft.com/office/officeart/2005/8/layout/hProcess9"/>
    <dgm:cxn modelId="{F7839F22-C6E6-4040-9702-609CD3EE39E6}" type="presOf" srcId="{7AB6C4FF-81C0-43AB-BED8-12A183BAFB2D}" destId="{9A118229-7C82-41E8-8399-1BA9AD9D6F80}" srcOrd="0" destOrd="0" presId="urn:microsoft.com/office/officeart/2005/8/layout/hProcess9"/>
    <dgm:cxn modelId="{4D30B06B-3CB1-4757-A6C5-6474568235AE}" srcId="{D4B594CE-F5C8-4120-A119-1749932B6B6E}" destId="{E13E151D-830E-4136-8FB7-B170A18ED513}" srcOrd="2" destOrd="0" parTransId="{780411C0-E3BF-4828-8A6B-14D31E6D2B8F}" sibTransId="{FB9373D1-A694-4FAD-8447-E8BA8F4FC8EA}"/>
    <dgm:cxn modelId="{0D579677-7155-479A-815E-20979A744CC6}" type="presOf" srcId="{E13E151D-830E-4136-8FB7-B170A18ED513}" destId="{E9F28C9E-A57A-4E40-BF64-87E46BC58A3D}" srcOrd="0" destOrd="0" presId="urn:microsoft.com/office/officeart/2005/8/layout/hProcess9"/>
    <dgm:cxn modelId="{E87491F8-ABD4-4A99-A6C7-054CB3383CCC}" type="presOf" srcId="{3A6BE0FF-796D-4A41-BEB1-C521CFFF9F2E}" destId="{D34482EC-1F74-4B68-9603-717566761D36}" srcOrd="0" destOrd="0" presId="urn:microsoft.com/office/officeart/2005/8/layout/hProcess9"/>
    <dgm:cxn modelId="{6EC785D3-2BC1-4CE6-AAC6-FB8123475B83}" type="presOf" srcId="{D4B594CE-F5C8-4120-A119-1749932B6B6E}" destId="{1E71FF4E-D6E0-4B08-A164-15F9DE691F66}" srcOrd="0" destOrd="0" presId="urn:microsoft.com/office/officeart/2005/8/layout/hProcess9"/>
    <dgm:cxn modelId="{E7B10910-DEF4-4B08-BC77-C15F75B483E5}" type="presParOf" srcId="{1E71FF4E-D6E0-4B08-A164-15F9DE691F66}" destId="{35ADB85E-7218-422A-A34D-E1ECE9A72CBD}" srcOrd="0" destOrd="0" presId="urn:microsoft.com/office/officeart/2005/8/layout/hProcess9"/>
    <dgm:cxn modelId="{C6ED9764-B527-4F4F-A627-BDBC7C38CED4}" type="presParOf" srcId="{1E71FF4E-D6E0-4B08-A164-15F9DE691F66}" destId="{05906A84-D921-4F03-836B-F93A27BDE235}" srcOrd="1" destOrd="0" presId="urn:microsoft.com/office/officeart/2005/8/layout/hProcess9"/>
    <dgm:cxn modelId="{034A14FC-843B-42F3-8966-AA2691474B63}" type="presParOf" srcId="{05906A84-D921-4F03-836B-F93A27BDE235}" destId="{48C06DA8-CE55-47F1-A92C-9A24465A5ECF}" srcOrd="0" destOrd="0" presId="urn:microsoft.com/office/officeart/2005/8/layout/hProcess9"/>
    <dgm:cxn modelId="{313589C2-A9A8-47F1-8BD2-925690A3351A}" type="presParOf" srcId="{05906A84-D921-4F03-836B-F93A27BDE235}" destId="{913F5C1D-4D04-4297-94ED-D0CD3E14B150}" srcOrd="1" destOrd="0" presId="urn:microsoft.com/office/officeart/2005/8/layout/hProcess9"/>
    <dgm:cxn modelId="{725C7C30-A482-40C7-ACB3-8B299ADBE038}" type="presParOf" srcId="{05906A84-D921-4F03-836B-F93A27BDE235}" destId="{34DA7049-4A1B-4D62-A4E8-C04CDFE1E4D4}" srcOrd="2" destOrd="0" presId="urn:microsoft.com/office/officeart/2005/8/layout/hProcess9"/>
    <dgm:cxn modelId="{FCB0AB2C-38C1-404B-B926-66BCB3B3A9F2}" type="presParOf" srcId="{05906A84-D921-4F03-836B-F93A27BDE235}" destId="{C0523001-087C-4EEE-949B-39470485EE9C}" srcOrd="3" destOrd="0" presId="urn:microsoft.com/office/officeart/2005/8/layout/hProcess9"/>
    <dgm:cxn modelId="{83F72224-A997-4CDE-BB6B-273765883374}" type="presParOf" srcId="{05906A84-D921-4F03-836B-F93A27BDE235}" destId="{E9F28C9E-A57A-4E40-BF64-87E46BC58A3D}" srcOrd="4" destOrd="0" presId="urn:microsoft.com/office/officeart/2005/8/layout/hProcess9"/>
    <dgm:cxn modelId="{616CDD77-445A-4B4B-9EEC-E5B92A08DA22}" type="presParOf" srcId="{05906A84-D921-4F03-836B-F93A27BDE235}" destId="{ADE0E059-6CC0-4B81-938F-79CF329522F8}" srcOrd="5" destOrd="0" presId="urn:microsoft.com/office/officeart/2005/8/layout/hProcess9"/>
    <dgm:cxn modelId="{BEAD8A95-75F4-4177-993E-C7F107E1C719}" type="presParOf" srcId="{05906A84-D921-4F03-836B-F93A27BDE235}" destId="{0F82AB13-C509-4398-A36C-74692C7392B5}" srcOrd="6" destOrd="0" presId="urn:microsoft.com/office/officeart/2005/8/layout/hProcess9"/>
    <dgm:cxn modelId="{01D22740-0AFB-4413-883E-BCF3124AD4F7}" type="presParOf" srcId="{05906A84-D921-4F03-836B-F93A27BDE235}" destId="{02782199-E4C4-4C8C-8B8E-7E875D94B0EF}" srcOrd="7" destOrd="0" presId="urn:microsoft.com/office/officeart/2005/8/layout/hProcess9"/>
    <dgm:cxn modelId="{5CDC9FE7-83F8-4233-9BA0-2C07029F503D}" type="presParOf" srcId="{05906A84-D921-4F03-836B-F93A27BDE235}" destId="{D34482EC-1F74-4B68-9603-717566761D36}" srcOrd="8" destOrd="0" presId="urn:microsoft.com/office/officeart/2005/8/layout/hProcess9"/>
    <dgm:cxn modelId="{07F23552-78FB-458C-B567-B13A040770A9}" type="presParOf" srcId="{05906A84-D921-4F03-836B-F93A27BDE235}" destId="{F9D00B1C-8BC7-4A81-92DA-712918E6DFEE}" srcOrd="9" destOrd="0" presId="urn:microsoft.com/office/officeart/2005/8/layout/hProcess9"/>
    <dgm:cxn modelId="{46859CFA-C128-4897-B6F2-EB86E91CAB45}" type="presParOf" srcId="{05906A84-D921-4F03-836B-F93A27BDE235}" destId="{D6E1234E-A59F-4E1B-80B0-A5509634EDC8}" srcOrd="10" destOrd="0" presId="urn:microsoft.com/office/officeart/2005/8/layout/hProcess9"/>
    <dgm:cxn modelId="{EB97E392-18F9-4BC4-B380-C978EE437063}" type="presParOf" srcId="{05906A84-D921-4F03-836B-F93A27BDE235}" destId="{C4F3B1D9-2096-4C76-874D-765B64370455}" srcOrd="11" destOrd="0" presId="urn:microsoft.com/office/officeart/2005/8/layout/hProcess9"/>
    <dgm:cxn modelId="{1158DDA5-E0CE-49A8-BC58-CE4534267C96}" type="presParOf" srcId="{05906A84-D921-4F03-836B-F93A27BDE235}" destId="{4B785110-D61E-4416-ABF4-191B25780B8B}" srcOrd="12" destOrd="0" presId="urn:microsoft.com/office/officeart/2005/8/layout/hProcess9"/>
    <dgm:cxn modelId="{183E6EAB-38D2-4591-A97E-3B052C9CAE67}" type="presParOf" srcId="{05906A84-D921-4F03-836B-F93A27BDE235}" destId="{5BDCB8E1-47BF-4286-B94E-DCFAEE1E9C36}" srcOrd="13" destOrd="0" presId="urn:microsoft.com/office/officeart/2005/8/layout/hProcess9"/>
    <dgm:cxn modelId="{A5444880-F644-4A8A-A349-CE5577AE2E68}" type="presParOf" srcId="{05906A84-D921-4F03-836B-F93A27BDE235}" destId="{9A118229-7C82-41E8-8399-1BA9AD9D6F80}" srcOrd="1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458B9A-6AE7-4BEC-81C4-A3E3AC7089FD}" type="doc">
      <dgm:prSet loTypeId="urn:microsoft.com/office/officeart/2005/8/layout/pList2#1" loCatId="list" qsTypeId="urn:microsoft.com/office/officeart/2005/8/quickstyle/simple1" qsCatId="simple" csTypeId="urn:microsoft.com/office/officeart/2005/8/colors/colorful4" csCatId="colorful" phldr="1"/>
      <dgm:spPr/>
    </dgm:pt>
    <dgm:pt modelId="{06E6E05C-1037-4720-877E-6F6D58908BD7}">
      <dgm:prSet phldrT="[Texto]"/>
      <dgm:spPr/>
      <dgm:t>
        <a:bodyPr/>
        <a:lstStyle/>
        <a:p>
          <a:r>
            <a:rPr lang="es-AR" dirty="0" smtClean="0"/>
            <a:t>Cultivo positivo + cualquier infección respiratoria</a:t>
          </a:r>
          <a:endParaRPr lang="es-AR" dirty="0"/>
        </a:p>
      </dgm:t>
    </dgm:pt>
    <dgm:pt modelId="{4DA6B840-1CDD-43C9-9B0C-F7D0EE7E48AB}" type="parTrans" cxnId="{3620F664-B815-4E71-B6A6-7B5FBB3A0BF8}">
      <dgm:prSet/>
      <dgm:spPr/>
      <dgm:t>
        <a:bodyPr/>
        <a:lstStyle/>
        <a:p>
          <a:endParaRPr lang="es-AR"/>
        </a:p>
      </dgm:t>
    </dgm:pt>
    <dgm:pt modelId="{B11E310E-5026-4B89-AAEE-298E18835314}" type="sibTrans" cxnId="{3620F664-B815-4E71-B6A6-7B5FBB3A0BF8}">
      <dgm:prSet/>
      <dgm:spPr/>
      <dgm:t>
        <a:bodyPr/>
        <a:lstStyle/>
        <a:p>
          <a:endParaRPr lang="es-AR"/>
        </a:p>
      </dgm:t>
    </dgm:pt>
    <dgm:pt modelId="{1118EA0E-2712-40BB-8667-5F79D63E66BF}">
      <dgm:prSet phldrT="[Texto]"/>
      <dgm:spPr/>
      <dgm:t>
        <a:bodyPr/>
        <a:lstStyle/>
        <a:p>
          <a:r>
            <a:rPr lang="es-AR" dirty="0" smtClean="0"/>
            <a:t>Seroconversión + clínica compatible (caso sospechoso)</a:t>
          </a:r>
          <a:endParaRPr lang="es-AR" dirty="0"/>
        </a:p>
      </dgm:t>
    </dgm:pt>
    <dgm:pt modelId="{7C48D804-A1DA-46D5-ABDF-2DFE2FB984E4}" type="parTrans" cxnId="{3A9FDCD2-8E32-46E0-8351-BC1F35612124}">
      <dgm:prSet/>
      <dgm:spPr/>
      <dgm:t>
        <a:bodyPr/>
        <a:lstStyle/>
        <a:p>
          <a:endParaRPr lang="es-AR"/>
        </a:p>
      </dgm:t>
    </dgm:pt>
    <dgm:pt modelId="{0014BC8E-0D63-4580-B90B-7FA9D3EEF4A6}" type="sibTrans" cxnId="{3A9FDCD2-8E32-46E0-8351-BC1F35612124}">
      <dgm:prSet/>
      <dgm:spPr/>
      <dgm:t>
        <a:bodyPr/>
        <a:lstStyle/>
        <a:p>
          <a:endParaRPr lang="es-AR"/>
        </a:p>
      </dgm:t>
    </dgm:pt>
    <dgm:pt modelId="{4C64991C-6316-4760-B9E9-201DB722D828}">
      <dgm:prSet phldrT="[Texto]"/>
      <dgm:spPr/>
      <dgm:t>
        <a:bodyPr/>
        <a:lstStyle/>
        <a:p>
          <a:r>
            <a:rPr lang="es-AR" dirty="0" smtClean="0"/>
            <a:t>Clínica + nexo epidemiológico con caso confirmado por laboratorio</a:t>
          </a:r>
          <a:endParaRPr lang="es-AR" dirty="0"/>
        </a:p>
      </dgm:t>
    </dgm:pt>
    <dgm:pt modelId="{013A9EE9-CCE3-4BED-B660-1054F81C40D5}" type="parTrans" cxnId="{5AC78C81-478E-4D79-A80F-6F89B31EBA60}">
      <dgm:prSet/>
      <dgm:spPr/>
      <dgm:t>
        <a:bodyPr/>
        <a:lstStyle/>
        <a:p>
          <a:endParaRPr lang="es-AR"/>
        </a:p>
      </dgm:t>
    </dgm:pt>
    <dgm:pt modelId="{74C10469-F385-4472-9CD4-4A191AA583DC}" type="sibTrans" cxnId="{5AC78C81-478E-4D79-A80F-6F89B31EBA60}">
      <dgm:prSet/>
      <dgm:spPr/>
      <dgm:t>
        <a:bodyPr/>
        <a:lstStyle/>
        <a:p>
          <a:endParaRPr lang="es-AR"/>
        </a:p>
      </dgm:t>
    </dgm:pt>
    <dgm:pt modelId="{DD4E9CA7-D863-44EA-A3E6-D598D3D1BBAE}">
      <dgm:prSet phldrT="[Texto]"/>
      <dgm:spPr/>
      <dgm:t>
        <a:bodyPr/>
        <a:lstStyle/>
        <a:p>
          <a:r>
            <a:rPr lang="es-AR" dirty="0" smtClean="0"/>
            <a:t>PCR + clínica compatible (casos sospechoso)</a:t>
          </a:r>
          <a:endParaRPr lang="es-AR" dirty="0"/>
        </a:p>
      </dgm:t>
    </dgm:pt>
    <dgm:pt modelId="{B92F7CF8-B235-4920-BC23-BCCBCFF89A67}" type="parTrans" cxnId="{0474C1BF-14E2-4132-B690-895D095AE487}">
      <dgm:prSet/>
      <dgm:spPr/>
      <dgm:t>
        <a:bodyPr/>
        <a:lstStyle/>
        <a:p>
          <a:endParaRPr lang="es-AR"/>
        </a:p>
      </dgm:t>
    </dgm:pt>
    <dgm:pt modelId="{B17A814C-FAD7-4E19-863B-263EEC399661}" type="sibTrans" cxnId="{0474C1BF-14E2-4132-B690-895D095AE487}">
      <dgm:prSet/>
      <dgm:spPr/>
      <dgm:t>
        <a:bodyPr/>
        <a:lstStyle/>
        <a:p>
          <a:endParaRPr lang="es-AR"/>
        </a:p>
      </dgm:t>
    </dgm:pt>
    <dgm:pt modelId="{3B1B295F-6ADC-435F-A5CD-CAED4FC0E31C}" type="pres">
      <dgm:prSet presAssocID="{C9458B9A-6AE7-4BEC-81C4-A3E3AC7089FD}" presName="Name0" presStyleCnt="0">
        <dgm:presLayoutVars>
          <dgm:dir/>
          <dgm:resizeHandles val="exact"/>
        </dgm:presLayoutVars>
      </dgm:prSet>
      <dgm:spPr/>
    </dgm:pt>
    <dgm:pt modelId="{C21105E3-557A-4558-ACC7-A5AEA4841ACC}" type="pres">
      <dgm:prSet presAssocID="{C9458B9A-6AE7-4BEC-81C4-A3E3AC7089FD}" presName="bkgdShp" presStyleLbl="alignAccFollowNode1" presStyleIdx="0" presStyleCnt="1"/>
      <dgm:spPr/>
    </dgm:pt>
    <dgm:pt modelId="{9233628C-BF43-46D5-8E32-D2F28E7AD4FB}" type="pres">
      <dgm:prSet presAssocID="{C9458B9A-6AE7-4BEC-81C4-A3E3AC7089FD}" presName="linComp" presStyleCnt="0"/>
      <dgm:spPr/>
    </dgm:pt>
    <dgm:pt modelId="{984A4C3C-CC59-4834-8C47-98101A0F0A70}" type="pres">
      <dgm:prSet presAssocID="{06E6E05C-1037-4720-877E-6F6D58908BD7}" presName="compNode" presStyleCnt="0"/>
      <dgm:spPr/>
    </dgm:pt>
    <dgm:pt modelId="{6F33D2A0-6719-46E9-8C31-1819497207C8}" type="pres">
      <dgm:prSet presAssocID="{06E6E05C-1037-4720-877E-6F6D58908BD7}" presName="node" presStyleLbl="node1" presStyleIdx="0" presStyleCnt="4">
        <dgm:presLayoutVars>
          <dgm:bulletEnabled val="1"/>
        </dgm:presLayoutVars>
      </dgm:prSet>
      <dgm:spPr/>
      <dgm:t>
        <a:bodyPr/>
        <a:lstStyle/>
        <a:p>
          <a:endParaRPr lang="es-AR"/>
        </a:p>
      </dgm:t>
    </dgm:pt>
    <dgm:pt modelId="{92978440-C598-4A96-AED0-E173320FE266}" type="pres">
      <dgm:prSet presAssocID="{06E6E05C-1037-4720-877E-6F6D58908BD7}" presName="invisiNode" presStyleLbl="node1" presStyleIdx="0" presStyleCnt="4"/>
      <dgm:spPr/>
    </dgm:pt>
    <dgm:pt modelId="{C6594229-07CA-4150-98EF-B5C561E7C7CA}" type="pres">
      <dgm:prSet presAssocID="{06E6E05C-1037-4720-877E-6F6D58908BD7}" presName="imagNode" presStyleLbl="fgImgPlace1" presStyleIdx="0" presStyleCnt="4"/>
      <dgm:spPr>
        <a:blipFill rotWithShape="1">
          <a:blip xmlns:r="http://schemas.openxmlformats.org/officeDocument/2006/relationships" r:embed="rId1"/>
          <a:stretch>
            <a:fillRect/>
          </a:stretch>
        </a:blipFill>
      </dgm:spPr>
    </dgm:pt>
    <dgm:pt modelId="{14792793-B01C-4B2E-AB22-41740CBE69FC}" type="pres">
      <dgm:prSet presAssocID="{B11E310E-5026-4B89-AAEE-298E18835314}" presName="sibTrans" presStyleLbl="sibTrans2D1" presStyleIdx="0" presStyleCnt="0"/>
      <dgm:spPr/>
      <dgm:t>
        <a:bodyPr/>
        <a:lstStyle/>
        <a:p>
          <a:endParaRPr lang="es-AR"/>
        </a:p>
      </dgm:t>
    </dgm:pt>
    <dgm:pt modelId="{31CE4649-EB95-422C-BDF0-2BC5F1309E6D}" type="pres">
      <dgm:prSet presAssocID="{DD4E9CA7-D863-44EA-A3E6-D598D3D1BBAE}" presName="compNode" presStyleCnt="0"/>
      <dgm:spPr/>
    </dgm:pt>
    <dgm:pt modelId="{30A02E0E-4E54-4283-9FD0-F42AAF0C03E9}" type="pres">
      <dgm:prSet presAssocID="{DD4E9CA7-D863-44EA-A3E6-D598D3D1BBAE}" presName="node" presStyleLbl="node1" presStyleIdx="1" presStyleCnt="4">
        <dgm:presLayoutVars>
          <dgm:bulletEnabled val="1"/>
        </dgm:presLayoutVars>
      </dgm:prSet>
      <dgm:spPr/>
      <dgm:t>
        <a:bodyPr/>
        <a:lstStyle/>
        <a:p>
          <a:endParaRPr lang="es-AR"/>
        </a:p>
      </dgm:t>
    </dgm:pt>
    <dgm:pt modelId="{A4FE2B3D-EABF-4EC3-BB9D-95A37D7A52B9}" type="pres">
      <dgm:prSet presAssocID="{DD4E9CA7-D863-44EA-A3E6-D598D3D1BBAE}" presName="invisiNode" presStyleLbl="node1" presStyleIdx="1" presStyleCnt="4"/>
      <dgm:spPr/>
    </dgm:pt>
    <dgm:pt modelId="{E3C6BCAC-F72B-489B-9466-8142272A47C1}" type="pres">
      <dgm:prSet presAssocID="{DD4E9CA7-D863-44EA-A3E6-D598D3D1BBAE}" presName="imagNode" presStyleLbl="fgImgPlace1" presStyleIdx="1" presStyleCnt="4"/>
      <dgm:spPr>
        <a:blipFill rotWithShape="1">
          <a:blip xmlns:r="http://schemas.openxmlformats.org/officeDocument/2006/relationships" r:embed="rId2"/>
          <a:stretch>
            <a:fillRect/>
          </a:stretch>
        </a:blipFill>
      </dgm:spPr>
    </dgm:pt>
    <dgm:pt modelId="{8081C92A-6988-489A-BCC4-F67D463407DA}" type="pres">
      <dgm:prSet presAssocID="{B17A814C-FAD7-4E19-863B-263EEC399661}" presName="sibTrans" presStyleLbl="sibTrans2D1" presStyleIdx="0" presStyleCnt="0"/>
      <dgm:spPr/>
      <dgm:t>
        <a:bodyPr/>
        <a:lstStyle/>
        <a:p>
          <a:endParaRPr lang="es-AR"/>
        </a:p>
      </dgm:t>
    </dgm:pt>
    <dgm:pt modelId="{82BE170E-3E70-47F0-866F-B5B0B0B7D87E}" type="pres">
      <dgm:prSet presAssocID="{1118EA0E-2712-40BB-8667-5F79D63E66BF}" presName="compNode" presStyleCnt="0"/>
      <dgm:spPr/>
    </dgm:pt>
    <dgm:pt modelId="{9AAEDBF9-E080-47BB-9FF5-EB5E76CB8A0E}" type="pres">
      <dgm:prSet presAssocID="{1118EA0E-2712-40BB-8667-5F79D63E66BF}" presName="node" presStyleLbl="node1" presStyleIdx="2" presStyleCnt="4">
        <dgm:presLayoutVars>
          <dgm:bulletEnabled val="1"/>
        </dgm:presLayoutVars>
      </dgm:prSet>
      <dgm:spPr/>
      <dgm:t>
        <a:bodyPr/>
        <a:lstStyle/>
        <a:p>
          <a:endParaRPr lang="es-AR"/>
        </a:p>
      </dgm:t>
    </dgm:pt>
    <dgm:pt modelId="{B278C9BF-8793-4BE2-8A07-57FC17EFDF2E}" type="pres">
      <dgm:prSet presAssocID="{1118EA0E-2712-40BB-8667-5F79D63E66BF}" presName="invisiNode" presStyleLbl="node1" presStyleIdx="2" presStyleCnt="4"/>
      <dgm:spPr/>
    </dgm:pt>
    <dgm:pt modelId="{F6B0C54E-4C15-48C9-AC38-EEBEE4E9D912}" type="pres">
      <dgm:prSet presAssocID="{1118EA0E-2712-40BB-8667-5F79D63E66BF}" presName="imagNode" presStyleLbl="fgImgPlace1" presStyleIdx="2" presStyleCnt="4"/>
      <dgm:spPr>
        <a:blipFill rotWithShape="1">
          <a:blip xmlns:r="http://schemas.openxmlformats.org/officeDocument/2006/relationships" r:embed="rId3"/>
          <a:stretch>
            <a:fillRect/>
          </a:stretch>
        </a:blipFill>
      </dgm:spPr>
    </dgm:pt>
    <dgm:pt modelId="{958C6EF4-A967-4244-AA12-8472C75D7655}" type="pres">
      <dgm:prSet presAssocID="{0014BC8E-0D63-4580-B90B-7FA9D3EEF4A6}" presName="sibTrans" presStyleLbl="sibTrans2D1" presStyleIdx="0" presStyleCnt="0"/>
      <dgm:spPr/>
      <dgm:t>
        <a:bodyPr/>
        <a:lstStyle/>
        <a:p>
          <a:endParaRPr lang="es-AR"/>
        </a:p>
      </dgm:t>
    </dgm:pt>
    <dgm:pt modelId="{BDE92770-4C05-4F6F-BA50-46760989632A}" type="pres">
      <dgm:prSet presAssocID="{4C64991C-6316-4760-B9E9-201DB722D828}" presName="compNode" presStyleCnt="0"/>
      <dgm:spPr/>
    </dgm:pt>
    <dgm:pt modelId="{2225B101-BB6E-473E-8B7A-D491991399EC}" type="pres">
      <dgm:prSet presAssocID="{4C64991C-6316-4760-B9E9-201DB722D828}" presName="node" presStyleLbl="node1" presStyleIdx="3" presStyleCnt="4">
        <dgm:presLayoutVars>
          <dgm:bulletEnabled val="1"/>
        </dgm:presLayoutVars>
      </dgm:prSet>
      <dgm:spPr/>
      <dgm:t>
        <a:bodyPr/>
        <a:lstStyle/>
        <a:p>
          <a:endParaRPr lang="es-AR"/>
        </a:p>
      </dgm:t>
    </dgm:pt>
    <dgm:pt modelId="{C1115C0A-971C-4E61-9954-0C376D72716E}" type="pres">
      <dgm:prSet presAssocID="{4C64991C-6316-4760-B9E9-201DB722D828}" presName="invisiNode" presStyleLbl="node1" presStyleIdx="3" presStyleCnt="4"/>
      <dgm:spPr/>
    </dgm:pt>
    <dgm:pt modelId="{4B061D03-1B96-49A0-9936-B1884F746469}" type="pres">
      <dgm:prSet presAssocID="{4C64991C-6316-4760-B9E9-201DB722D828}" presName="imagNode" presStyleLbl="fgImgPlace1" presStyleIdx="3" presStyleCnt="4"/>
      <dgm:spPr>
        <a:blipFill rotWithShape="1">
          <a:blip xmlns:r="http://schemas.openxmlformats.org/officeDocument/2006/relationships" r:embed="rId4"/>
          <a:stretch>
            <a:fillRect/>
          </a:stretch>
        </a:blipFill>
      </dgm:spPr>
    </dgm:pt>
  </dgm:ptLst>
  <dgm:cxnLst>
    <dgm:cxn modelId="{91DFE7D5-F5EF-46BE-8F85-BCE39BF2B0EE}" type="presOf" srcId="{C9458B9A-6AE7-4BEC-81C4-A3E3AC7089FD}" destId="{3B1B295F-6ADC-435F-A5CD-CAED4FC0E31C}" srcOrd="0" destOrd="0" presId="urn:microsoft.com/office/officeart/2005/8/layout/pList2#1"/>
    <dgm:cxn modelId="{547FBE0C-FD1F-4A54-B142-DC73ECDBE7E2}" type="presOf" srcId="{06E6E05C-1037-4720-877E-6F6D58908BD7}" destId="{6F33D2A0-6719-46E9-8C31-1819497207C8}" srcOrd="0" destOrd="0" presId="urn:microsoft.com/office/officeart/2005/8/layout/pList2#1"/>
    <dgm:cxn modelId="{D3F54097-5560-44DC-8EA8-15AE39FCD320}" type="presOf" srcId="{1118EA0E-2712-40BB-8667-5F79D63E66BF}" destId="{9AAEDBF9-E080-47BB-9FF5-EB5E76CB8A0E}" srcOrd="0" destOrd="0" presId="urn:microsoft.com/office/officeart/2005/8/layout/pList2#1"/>
    <dgm:cxn modelId="{3A9FDCD2-8E32-46E0-8351-BC1F35612124}" srcId="{C9458B9A-6AE7-4BEC-81C4-A3E3AC7089FD}" destId="{1118EA0E-2712-40BB-8667-5F79D63E66BF}" srcOrd="2" destOrd="0" parTransId="{7C48D804-A1DA-46D5-ABDF-2DFE2FB984E4}" sibTransId="{0014BC8E-0D63-4580-B90B-7FA9D3EEF4A6}"/>
    <dgm:cxn modelId="{0474C1BF-14E2-4132-B690-895D095AE487}" srcId="{C9458B9A-6AE7-4BEC-81C4-A3E3AC7089FD}" destId="{DD4E9CA7-D863-44EA-A3E6-D598D3D1BBAE}" srcOrd="1" destOrd="0" parTransId="{B92F7CF8-B235-4920-BC23-BCCBCFF89A67}" sibTransId="{B17A814C-FAD7-4E19-863B-263EEC399661}"/>
    <dgm:cxn modelId="{5CE1D49F-1B56-43E4-A136-0250BDA6E5AA}" type="presOf" srcId="{4C64991C-6316-4760-B9E9-201DB722D828}" destId="{2225B101-BB6E-473E-8B7A-D491991399EC}" srcOrd="0" destOrd="0" presId="urn:microsoft.com/office/officeart/2005/8/layout/pList2#1"/>
    <dgm:cxn modelId="{AE5917EA-D9AF-47F7-B4F3-B097D12340D9}" type="presOf" srcId="{B11E310E-5026-4B89-AAEE-298E18835314}" destId="{14792793-B01C-4B2E-AB22-41740CBE69FC}" srcOrd="0" destOrd="0" presId="urn:microsoft.com/office/officeart/2005/8/layout/pList2#1"/>
    <dgm:cxn modelId="{3620F664-B815-4E71-B6A6-7B5FBB3A0BF8}" srcId="{C9458B9A-6AE7-4BEC-81C4-A3E3AC7089FD}" destId="{06E6E05C-1037-4720-877E-6F6D58908BD7}" srcOrd="0" destOrd="0" parTransId="{4DA6B840-1CDD-43C9-9B0C-F7D0EE7E48AB}" sibTransId="{B11E310E-5026-4B89-AAEE-298E18835314}"/>
    <dgm:cxn modelId="{AF1BB185-AB85-4EB6-87AC-83E1F2C7CE33}" type="presOf" srcId="{B17A814C-FAD7-4E19-863B-263EEC399661}" destId="{8081C92A-6988-489A-BCC4-F67D463407DA}" srcOrd="0" destOrd="0" presId="urn:microsoft.com/office/officeart/2005/8/layout/pList2#1"/>
    <dgm:cxn modelId="{5AC78C81-478E-4D79-A80F-6F89B31EBA60}" srcId="{C9458B9A-6AE7-4BEC-81C4-A3E3AC7089FD}" destId="{4C64991C-6316-4760-B9E9-201DB722D828}" srcOrd="3" destOrd="0" parTransId="{013A9EE9-CCE3-4BED-B660-1054F81C40D5}" sibTransId="{74C10469-F385-4472-9CD4-4A191AA583DC}"/>
    <dgm:cxn modelId="{81C695FF-A05A-4E7A-B28B-2969F3196ED5}" type="presOf" srcId="{0014BC8E-0D63-4580-B90B-7FA9D3EEF4A6}" destId="{958C6EF4-A967-4244-AA12-8472C75D7655}" srcOrd="0" destOrd="0" presId="urn:microsoft.com/office/officeart/2005/8/layout/pList2#1"/>
    <dgm:cxn modelId="{F9299844-0AE9-4B10-B4C1-0A5F27E37B44}" type="presOf" srcId="{DD4E9CA7-D863-44EA-A3E6-D598D3D1BBAE}" destId="{30A02E0E-4E54-4283-9FD0-F42AAF0C03E9}" srcOrd="0" destOrd="0" presId="urn:microsoft.com/office/officeart/2005/8/layout/pList2#1"/>
    <dgm:cxn modelId="{55EC4182-054B-4BDC-813A-1B7463042AD5}" type="presParOf" srcId="{3B1B295F-6ADC-435F-A5CD-CAED4FC0E31C}" destId="{C21105E3-557A-4558-ACC7-A5AEA4841ACC}" srcOrd="0" destOrd="0" presId="urn:microsoft.com/office/officeart/2005/8/layout/pList2#1"/>
    <dgm:cxn modelId="{75B07E98-DECF-4D81-9EB4-6300E4231308}" type="presParOf" srcId="{3B1B295F-6ADC-435F-A5CD-CAED4FC0E31C}" destId="{9233628C-BF43-46D5-8E32-D2F28E7AD4FB}" srcOrd="1" destOrd="0" presId="urn:microsoft.com/office/officeart/2005/8/layout/pList2#1"/>
    <dgm:cxn modelId="{C100DFAC-7EF7-496F-8523-0EF4560A7A30}" type="presParOf" srcId="{9233628C-BF43-46D5-8E32-D2F28E7AD4FB}" destId="{984A4C3C-CC59-4834-8C47-98101A0F0A70}" srcOrd="0" destOrd="0" presId="urn:microsoft.com/office/officeart/2005/8/layout/pList2#1"/>
    <dgm:cxn modelId="{DE250FA1-5CD4-4869-BCBD-2DA10129608B}" type="presParOf" srcId="{984A4C3C-CC59-4834-8C47-98101A0F0A70}" destId="{6F33D2A0-6719-46E9-8C31-1819497207C8}" srcOrd="0" destOrd="0" presId="urn:microsoft.com/office/officeart/2005/8/layout/pList2#1"/>
    <dgm:cxn modelId="{44E6AA03-5E9F-49C7-94E8-AAA7222EE757}" type="presParOf" srcId="{984A4C3C-CC59-4834-8C47-98101A0F0A70}" destId="{92978440-C598-4A96-AED0-E173320FE266}" srcOrd="1" destOrd="0" presId="urn:microsoft.com/office/officeart/2005/8/layout/pList2#1"/>
    <dgm:cxn modelId="{EE7BA5F0-A460-4266-B815-FCB57DDC9296}" type="presParOf" srcId="{984A4C3C-CC59-4834-8C47-98101A0F0A70}" destId="{C6594229-07CA-4150-98EF-B5C561E7C7CA}" srcOrd="2" destOrd="0" presId="urn:microsoft.com/office/officeart/2005/8/layout/pList2#1"/>
    <dgm:cxn modelId="{2CA34689-ADA2-45B2-BC98-E499FF6BAF05}" type="presParOf" srcId="{9233628C-BF43-46D5-8E32-D2F28E7AD4FB}" destId="{14792793-B01C-4B2E-AB22-41740CBE69FC}" srcOrd="1" destOrd="0" presId="urn:microsoft.com/office/officeart/2005/8/layout/pList2#1"/>
    <dgm:cxn modelId="{4A4F6380-68AF-48C1-B292-8AFCF4569727}" type="presParOf" srcId="{9233628C-BF43-46D5-8E32-D2F28E7AD4FB}" destId="{31CE4649-EB95-422C-BDF0-2BC5F1309E6D}" srcOrd="2" destOrd="0" presId="urn:microsoft.com/office/officeart/2005/8/layout/pList2#1"/>
    <dgm:cxn modelId="{A86A6776-CD48-45C6-9571-DF1F76E0BA77}" type="presParOf" srcId="{31CE4649-EB95-422C-BDF0-2BC5F1309E6D}" destId="{30A02E0E-4E54-4283-9FD0-F42AAF0C03E9}" srcOrd="0" destOrd="0" presId="urn:microsoft.com/office/officeart/2005/8/layout/pList2#1"/>
    <dgm:cxn modelId="{1B06EF4B-9BEA-44C5-B876-19D7F34309A5}" type="presParOf" srcId="{31CE4649-EB95-422C-BDF0-2BC5F1309E6D}" destId="{A4FE2B3D-EABF-4EC3-BB9D-95A37D7A52B9}" srcOrd="1" destOrd="0" presId="urn:microsoft.com/office/officeart/2005/8/layout/pList2#1"/>
    <dgm:cxn modelId="{19D6686E-3DB5-4EFA-93DB-1EEFD5BF7F06}" type="presParOf" srcId="{31CE4649-EB95-422C-BDF0-2BC5F1309E6D}" destId="{E3C6BCAC-F72B-489B-9466-8142272A47C1}" srcOrd="2" destOrd="0" presId="urn:microsoft.com/office/officeart/2005/8/layout/pList2#1"/>
    <dgm:cxn modelId="{CF57F35A-B6D0-46DE-A62D-2AA1E319563C}" type="presParOf" srcId="{9233628C-BF43-46D5-8E32-D2F28E7AD4FB}" destId="{8081C92A-6988-489A-BCC4-F67D463407DA}" srcOrd="3" destOrd="0" presId="urn:microsoft.com/office/officeart/2005/8/layout/pList2#1"/>
    <dgm:cxn modelId="{1DB6FDE4-C19D-4EFF-AEA4-7641C5B3951F}" type="presParOf" srcId="{9233628C-BF43-46D5-8E32-D2F28E7AD4FB}" destId="{82BE170E-3E70-47F0-866F-B5B0B0B7D87E}" srcOrd="4" destOrd="0" presId="urn:microsoft.com/office/officeart/2005/8/layout/pList2#1"/>
    <dgm:cxn modelId="{886FDD0C-353D-4B58-87A4-5756563B6D63}" type="presParOf" srcId="{82BE170E-3E70-47F0-866F-B5B0B0B7D87E}" destId="{9AAEDBF9-E080-47BB-9FF5-EB5E76CB8A0E}" srcOrd="0" destOrd="0" presId="urn:microsoft.com/office/officeart/2005/8/layout/pList2#1"/>
    <dgm:cxn modelId="{EF6CC2DD-98E2-415D-8A77-82C4E83E0019}" type="presParOf" srcId="{82BE170E-3E70-47F0-866F-B5B0B0B7D87E}" destId="{B278C9BF-8793-4BE2-8A07-57FC17EFDF2E}" srcOrd="1" destOrd="0" presId="urn:microsoft.com/office/officeart/2005/8/layout/pList2#1"/>
    <dgm:cxn modelId="{28D609D6-4942-431D-A924-4118D1828851}" type="presParOf" srcId="{82BE170E-3E70-47F0-866F-B5B0B0B7D87E}" destId="{F6B0C54E-4C15-48C9-AC38-EEBEE4E9D912}" srcOrd="2" destOrd="0" presId="urn:microsoft.com/office/officeart/2005/8/layout/pList2#1"/>
    <dgm:cxn modelId="{0812C233-7064-4B21-8A80-E430922DE40D}" type="presParOf" srcId="{9233628C-BF43-46D5-8E32-D2F28E7AD4FB}" destId="{958C6EF4-A967-4244-AA12-8472C75D7655}" srcOrd="5" destOrd="0" presId="urn:microsoft.com/office/officeart/2005/8/layout/pList2#1"/>
    <dgm:cxn modelId="{7DAD0FA3-007D-43E6-B3FB-3A39780A9454}" type="presParOf" srcId="{9233628C-BF43-46D5-8E32-D2F28E7AD4FB}" destId="{BDE92770-4C05-4F6F-BA50-46760989632A}" srcOrd="6" destOrd="0" presId="urn:microsoft.com/office/officeart/2005/8/layout/pList2#1"/>
    <dgm:cxn modelId="{CD3120E7-01E5-463E-A9FE-5A7CFF8E0282}" type="presParOf" srcId="{BDE92770-4C05-4F6F-BA50-46760989632A}" destId="{2225B101-BB6E-473E-8B7A-D491991399EC}" srcOrd="0" destOrd="0" presId="urn:microsoft.com/office/officeart/2005/8/layout/pList2#1"/>
    <dgm:cxn modelId="{912541EE-9345-4BC8-816E-2489D6E43D81}" type="presParOf" srcId="{BDE92770-4C05-4F6F-BA50-46760989632A}" destId="{C1115C0A-971C-4E61-9954-0C376D72716E}" srcOrd="1" destOrd="0" presId="urn:microsoft.com/office/officeart/2005/8/layout/pList2#1"/>
    <dgm:cxn modelId="{913F3AC9-B81F-45F7-AD44-4B4F2AEB340F}" type="presParOf" srcId="{BDE92770-4C05-4F6F-BA50-46760989632A}" destId="{4B061D03-1B96-49A0-9936-B1884F746469}" srcOrd="2" destOrd="0" presId="urn:microsoft.com/office/officeart/2005/8/layout/pList2#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2AD70D2-A825-455E-B354-02FEE075F816}" type="doc">
      <dgm:prSet loTypeId="urn:microsoft.com/office/officeart/2005/8/layout/vList4#1" loCatId="list" qsTypeId="urn:microsoft.com/office/officeart/2005/8/quickstyle/simple2" qsCatId="simple" csTypeId="urn:microsoft.com/office/officeart/2005/8/colors/colorful4" csCatId="colorful" phldr="1"/>
      <dgm:spPr/>
      <dgm:t>
        <a:bodyPr/>
        <a:lstStyle/>
        <a:p>
          <a:endParaRPr lang="es-AR"/>
        </a:p>
      </dgm:t>
    </dgm:pt>
    <dgm:pt modelId="{70EEBC57-5364-4DCB-9104-B2C00A505A50}">
      <dgm:prSet phldrT="[Texto]"/>
      <dgm:spPr/>
      <dgm:t>
        <a:bodyPr/>
        <a:lstStyle/>
        <a:p>
          <a:r>
            <a:rPr lang="es-AR" dirty="0" smtClean="0"/>
            <a:t>Incorporación al CNV </a:t>
          </a:r>
          <a:endParaRPr lang="es-AR" dirty="0"/>
        </a:p>
      </dgm:t>
    </dgm:pt>
    <dgm:pt modelId="{4E58D95A-3D47-46DE-8354-CB52629C119F}" type="parTrans" cxnId="{46F0EF00-02D1-447F-BC3A-F0E6A2676212}">
      <dgm:prSet/>
      <dgm:spPr/>
      <dgm:t>
        <a:bodyPr/>
        <a:lstStyle/>
        <a:p>
          <a:endParaRPr lang="es-AR"/>
        </a:p>
      </dgm:t>
    </dgm:pt>
    <dgm:pt modelId="{FCC42564-7813-4F05-ACBD-BBCA9D4A6351}" type="sibTrans" cxnId="{46F0EF00-02D1-447F-BC3A-F0E6A2676212}">
      <dgm:prSet/>
      <dgm:spPr/>
      <dgm:t>
        <a:bodyPr/>
        <a:lstStyle/>
        <a:p>
          <a:endParaRPr lang="es-AR"/>
        </a:p>
      </dgm:t>
    </dgm:pt>
    <dgm:pt modelId="{0D74C0EB-26C8-4594-8B31-515D52D862CC}">
      <dgm:prSet phldrT="[Texto]"/>
      <dgm:spPr/>
      <dgm:t>
        <a:bodyPr/>
        <a:lstStyle/>
        <a:p>
          <a:r>
            <a:rPr lang="es-AR" dirty="0" smtClean="0"/>
            <a:t>Resolución ministerial 2172 año 2013 </a:t>
          </a:r>
          <a:endParaRPr lang="es-AR" dirty="0"/>
        </a:p>
      </dgm:t>
    </dgm:pt>
    <dgm:pt modelId="{3A53D455-0502-470F-8984-20F598C94A0D}" type="parTrans" cxnId="{44219FE3-CEF1-4D37-B441-ED946F1143C3}">
      <dgm:prSet/>
      <dgm:spPr/>
      <dgm:t>
        <a:bodyPr/>
        <a:lstStyle/>
        <a:p>
          <a:endParaRPr lang="es-AR"/>
        </a:p>
      </dgm:t>
    </dgm:pt>
    <dgm:pt modelId="{945C0598-0156-4A4C-A6A2-5326DF720D75}" type="sibTrans" cxnId="{44219FE3-CEF1-4D37-B441-ED946F1143C3}">
      <dgm:prSet/>
      <dgm:spPr/>
      <dgm:t>
        <a:bodyPr/>
        <a:lstStyle/>
        <a:p>
          <a:endParaRPr lang="es-AR"/>
        </a:p>
      </dgm:t>
    </dgm:pt>
    <dgm:pt modelId="{33CEF652-BB08-4785-A177-228885CBCEC5}">
      <dgm:prSet phldrT="[Texto]"/>
      <dgm:spPr/>
      <dgm:t>
        <a:bodyPr/>
        <a:lstStyle/>
        <a:p>
          <a:r>
            <a:rPr lang="es-AR" altLang="es-AR" b="1" dirty="0" smtClean="0">
              <a:sym typeface="Calibri" pitchFamily="34" charset="0"/>
            </a:rPr>
            <a:t>Argentina fue el primer país de Latinoamérica en disponer la vacunación universal de las embarazadas contra la tos convulsa</a:t>
          </a:r>
          <a:endParaRPr lang="es-AR" dirty="0"/>
        </a:p>
      </dgm:t>
    </dgm:pt>
    <dgm:pt modelId="{9A896498-A9C7-4FC3-AE64-1388D369B2A8}" type="parTrans" cxnId="{26E92589-DA1C-4BC4-B84C-C95593446F62}">
      <dgm:prSet/>
      <dgm:spPr/>
      <dgm:t>
        <a:bodyPr/>
        <a:lstStyle/>
        <a:p>
          <a:endParaRPr lang="es-AR"/>
        </a:p>
      </dgm:t>
    </dgm:pt>
    <dgm:pt modelId="{D9F08A34-345B-42DC-8904-236DC0F36499}" type="sibTrans" cxnId="{26E92589-DA1C-4BC4-B84C-C95593446F62}">
      <dgm:prSet/>
      <dgm:spPr/>
      <dgm:t>
        <a:bodyPr/>
        <a:lstStyle/>
        <a:p>
          <a:endParaRPr lang="es-AR"/>
        </a:p>
      </dgm:t>
    </dgm:pt>
    <dgm:pt modelId="{A364C49A-AC7D-4A94-B602-1AB637C2D028}">
      <dgm:prSet phldrT="[Texto]"/>
      <dgm:spPr/>
      <dgm:t>
        <a:bodyPr/>
        <a:lstStyle/>
        <a:p>
          <a:r>
            <a:rPr lang="es-AR" dirty="0" err="1" smtClean="0"/>
            <a:t>CoNaIn</a:t>
          </a:r>
          <a:r>
            <a:rPr lang="es-AR" dirty="0" smtClean="0"/>
            <a:t> 2015</a:t>
          </a:r>
          <a:endParaRPr lang="es-AR" dirty="0"/>
        </a:p>
      </dgm:t>
    </dgm:pt>
    <dgm:pt modelId="{71CCAAD6-5A4C-4474-BCBB-B476ED9621A0}" type="parTrans" cxnId="{810770BC-3B53-4B45-A1D7-F68FD415EA13}">
      <dgm:prSet/>
      <dgm:spPr/>
      <dgm:t>
        <a:bodyPr/>
        <a:lstStyle/>
        <a:p>
          <a:endParaRPr lang="es-AR"/>
        </a:p>
      </dgm:t>
    </dgm:pt>
    <dgm:pt modelId="{94837A89-EFE1-40B7-A31C-6CF648EB76AE}" type="sibTrans" cxnId="{810770BC-3B53-4B45-A1D7-F68FD415EA13}">
      <dgm:prSet/>
      <dgm:spPr/>
      <dgm:t>
        <a:bodyPr/>
        <a:lstStyle/>
        <a:p>
          <a:endParaRPr lang="es-AR"/>
        </a:p>
      </dgm:t>
    </dgm:pt>
    <dgm:pt modelId="{B94991F6-7ACB-4A45-B791-ADB35B0D9965}">
      <dgm:prSet phldrT="[Texto]"/>
      <dgm:spPr/>
      <dgm:t>
        <a:bodyPr/>
        <a:lstStyle/>
        <a:p>
          <a:r>
            <a:rPr lang="es-AR" dirty="0" smtClean="0"/>
            <a:t>Vacunar con dTpa en cada embarazo, independientemente de la edad, antecedente de vacunación con dTpa u otras vacunas con componente antitetánico y del tiempo transcurrido desde el embarazo anterior.</a:t>
          </a:r>
          <a:endParaRPr lang="es-AR" dirty="0"/>
        </a:p>
      </dgm:t>
    </dgm:pt>
    <dgm:pt modelId="{0BBC6696-4AD2-4E58-8A07-6A799C09A5E9}" type="parTrans" cxnId="{33F53CFB-62B5-4423-8C93-13328D5383AD}">
      <dgm:prSet/>
      <dgm:spPr/>
      <dgm:t>
        <a:bodyPr/>
        <a:lstStyle/>
        <a:p>
          <a:endParaRPr lang="es-AR"/>
        </a:p>
      </dgm:t>
    </dgm:pt>
    <dgm:pt modelId="{51C1BC4A-542A-4C66-BF37-9D1701ACDF9D}" type="sibTrans" cxnId="{33F53CFB-62B5-4423-8C93-13328D5383AD}">
      <dgm:prSet/>
      <dgm:spPr/>
      <dgm:t>
        <a:bodyPr/>
        <a:lstStyle/>
        <a:p>
          <a:endParaRPr lang="es-AR"/>
        </a:p>
      </dgm:t>
    </dgm:pt>
    <dgm:pt modelId="{F3B0DB08-FAAA-4FA3-90FA-8C78E1986CBD}">
      <dgm:prSet/>
      <dgm:spPr/>
      <dgm:t>
        <a:bodyPr/>
        <a:lstStyle/>
        <a:p>
          <a:r>
            <a:rPr lang="es-AR" dirty="0" smtClean="0"/>
            <a:t> </a:t>
          </a:r>
          <a:r>
            <a:rPr lang="es-AR" dirty="0"/>
            <a:t>Vacunar luego de la vigésima semana de gestación</a:t>
          </a:r>
        </a:p>
      </dgm:t>
    </dgm:pt>
    <dgm:pt modelId="{3EC22D41-5E98-41D5-8C2B-192D340BE6D3}" type="parTrans" cxnId="{D2F02C5D-8080-414C-BAEE-5BE6D8DF8C87}">
      <dgm:prSet/>
      <dgm:spPr/>
      <dgm:t>
        <a:bodyPr/>
        <a:lstStyle/>
        <a:p>
          <a:endParaRPr lang="es-AR"/>
        </a:p>
      </dgm:t>
    </dgm:pt>
    <dgm:pt modelId="{549C330B-F480-4F19-9429-36E1004A5638}" type="sibTrans" cxnId="{D2F02C5D-8080-414C-BAEE-5BE6D8DF8C87}">
      <dgm:prSet/>
      <dgm:spPr/>
      <dgm:t>
        <a:bodyPr/>
        <a:lstStyle/>
        <a:p>
          <a:endParaRPr lang="es-AR"/>
        </a:p>
      </dgm:t>
    </dgm:pt>
    <dgm:pt modelId="{F8C66D50-81AE-4B43-A790-657999A975DF}">
      <dgm:prSet phldrT="[Texto]"/>
      <dgm:spPr/>
      <dgm:t>
        <a:bodyPr/>
        <a:lstStyle/>
        <a:p>
          <a:r>
            <a:rPr lang="es-AR" dirty="0" smtClean="0">
              <a:ea typeface="Calibri"/>
              <a:cs typeface="Calibri"/>
              <a:sym typeface="Calibri"/>
            </a:rPr>
            <a:t>Revacunar con </a:t>
          </a:r>
          <a:r>
            <a:rPr lang="es-AR" dirty="0" err="1" smtClean="0">
              <a:ea typeface="Calibri"/>
              <a:cs typeface="Calibri"/>
              <a:sym typeface="Calibri"/>
            </a:rPr>
            <a:t>dTpa</a:t>
          </a:r>
          <a:r>
            <a:rPr lang="es-AR" dirty="0" smtClean="0">
              <a:ea typeface="Calibri"/>
              <a:cs typeface="Calibri"/>
              <a:sym typeface="Calibri"/>
            </a:rPr>
            <a:t> en embarazos posteriores si transcurrieron 3 años o más del último embarazo en que fue vacunada</a:t>
          </a:r>
          <a:endParaRPr lang="es-AR" dirty="0"/>
        </a:p>
      </dgm:t>
    </dgm:pt>
    <dgm:pt modelId="{2944C6B6-3CAB-492D-9ECF-E558F29891F2}">
      <dgm:prSet phldrT="[Texto]"/>
      <dgm:spPr/>
      <dgm:t>
        <a:bodyPr/>
        <a:lstStyle/>
        <a:p>
          <a:r>
            <a:rPr lang="es-AR" dirty="0" smtClean="0">
              <a:ea typeface="Calibri"/>
              <a:cs typeface="Calibri"/>
              <a:sym typeface="Calibri"/>
            </a:rPr>
            <a:t>Vacunación con dTpa durante el primer embarazo, independientemente de la edad y antecedente de vacunación</a:t>
          </a:r>
          <a:endParaRPr lang="es-AR" dirty="0"/>
        </a:p>
      </dgm:t>
    </dgm:pt>
    <dgm:pt modelId="{5C9491EE-64AC-44D9-9717-FD7051733307}">
      <dgm:prSet phldrT="[Texto]"/>
      <dgm:spPr/>
      <dgm:t>
        <a:bodyPr/>
        <a:lstStyle/>
        <a:p>
          <a:r>
            <a:rPr lang="es-AR" dirty="0" err="1" smtClean="0"/>
            <a:t>CoNaIn</a:t>
          </a:r>
          <a:r>
            <a:rPr lang="es-AR" dirty="0" smtClean="0"/>
            <a:t> 2014</a:t>
          </a:r>
          <a:endParaRPr lang="es-AR" dirty="0"/>
        </a:p>
      </dgm:t>
    </dgm:pt>
    <dgm:pt modelId="{FE94242B-75C2-4FE6-9059-F58C7303D845}" type="sibTrans" cxnId="{6748497A-532E-4D75-9F46-F8A0AD4500CF}">
      <dgm:prSet/>
      <dgm:spPr/>
      <dgm:t>
        <a:bodyPr/>
        <a:lstStyle/>
        <a:p>
          <a:endParaRPr lang="es-AR"/>
        </a:p>
      </dgm:t>
    </dgm:pt>
    <dgm:pt modelId="{483D1282-FCBB-424A-8CF0-DEFD5375C6EB}" type="parTrans" cxnId="{6748497A-532E-4D75-9F46-F8A0AD4500CF}">
      <dgm:prSet/>
      <dgm:spPr/>
      <dgm:t>
        <a:bodyPr/>
        <a:lstStyle/>
        <a:p>
          <a:endParaRPr lang="es-AR"/>
        </a:p>
      </dgm:t>
    </dgm:pt>
    <dgm:pt modelId="{9242841B-9792-40BB-8FDA-9C575EBD4482}" type="sibTrans" cxnId="{6A0A4EA3-FF11-45C0-B06C-795375D048D9}">
      <dgm:prSet/>
      <dgm:spPr/>
      <dgm:t>
        <a:bodyPr/>
        <a:lstStyle/>
        <a:p>
          <a:endParaRPr lang="es-AR"/>
        </a:p>
      </dgm:t>
    </dgm:pt>
    <dgm:pt modelId="{A263AF9E-0FDA-4D93-8EFF-DB80710141F6}" type="parTrans" cxnId="{6A0A4EA3-FF11-45C0-B06C-795375D048D9}">
      <dgm:prSet/>
      <dgm:spPr/>
      <dgm:t>
        <a:bodyPr/>
        <a:lstStyle/>
        <a:p>
          <a:endParaRPr lang="es-AR"/>
        </a:p>
      </dgm:t>
    </dgm:pt>
    <dgm:pt modelId="{6793AE4A-445A-4B02-8496-ACE8E1DCC6C4}" type="sibTrans" cxnId="{36B9257F-9D25-491C-9535-DCCCEEC6007B}">
      <dgm:prSet/>
      <dgm:spPr/>
      <dgm:t>
        <a:bodyPr/>
        <a:lstStyle/>
        <a:p>
          <a:endParaRPr lang="es-AR"/>
        </a:p>
      </dgm:t>
    </dgm:pt>
    <dgm:pt modelId="{25CDC5C7-65E9-4F59-9482-07EF67DC91C9}" type="parTrans" cxnId="{36B9257F-9D25-491C-9535-DCCCEEC6007B}">
      <dgm:prSet/>
      <dgm:spPr/>
      <dgm:t>
        <a:bodyPr/>
        <a:lstStyle/>
        <a:p>
          <a:endParaRPr lang="es-AR"/>
        </a:p>
      </dgm:t>
    </dgm:pt>
    <dgm:pt modelId="{36DC23D3-B14F-4C46-8AE2-252B251E872C}" type="pres">
      <dgm:prSet presAssocID="{12AD70D2-A825-455E-B354-02FEE075F816}" presName="linear" presStyleCnt="0">
        <dgm:presLayoutVars>
          <dgm:dir/>
          <dgm:resizeHandles val="exact"/>
        </dgm:presLayoutVars>
      </dgm:prSet>
      <dgm:spPr/>
      <dgm:t>
        <a:bodyPr/>
        <a:lstStyle/>
        <a:p>
          <a:endParaRPr lang="es-AR"/>
        </a:p>
      </dgm:t>
    </dgm:pt>
    <dgm:pt modelId="{CCDE00C0-0C72-4A73-B400-37C8E9508FCD}" type="pres">
      <dgm:prSet presAssocID="{70EEBC57-5364-4DCB-9104-B2C00A505A50}" presName="comp" presStyleCnt="0"/>
      <dgm:spPr/>
      <dgm:t>
        <a:bodyPr/>
        <a:lstStyle/>
        <a:p>
          <a:endParaRPr lang="es-AR"/>
        </a:p>
      </dgm:t>
    </dgm:pt>
    <dgm:pt modelId="{7526141D-BB64-4B0E-8C58-1ED7BD11C37E}" type="pres">
      <dgm:prSet presAssocID="{70EEBC57-5364-4DCB-9104-B2C00A505A50}" presName="box" presStyleLbl="node1" presStyleIdx="0" presStyleCnt="3"/>
      <dgm:spPr/>
      <dgm:t>
        <a:bodyPr/>
        <a:lstStyle/>
        <a:p>
          <a:endParaRPr lang="es-AR"/>
        </a:p>
      </dgm:t>
    </dgm:pt>
    <dgm:pt modelId="{7F1589E9-B529-40F8-9E35-3180B2AD91D2}" type="pres">
      <dgm:prSet presAssocID="{70EEBC57-5364-4DCB-9104-B2C00A505A50}" presName="img" presStyleLbl="fgImgPlace1" presStyleIdx="0" presStyleCnt="3"/>
      <dgm:spPr>
        <a:blipFill rotWithShape="1">
          <a:blip xmlns:r="http://schemas.openxmlformats.org/officeDocument/2006/relationships" r:embed="rId1"/>
          <a:stretch>
            <a:fillRect/>
          </a:stretch>
        </a:blipFill>
      </dgm:spPr>
      <dgm:t>
        <a:bodyPr/>
        <a:lstStyle/>
        <a:p>
          <a:endParaRPr lang="es-AR"/>
        </a:p>
      </dgm:t>
    </dgm:pt>
    <dgm:pt modelId="{2163D200-FC08-4629-86A0-7ABA9BCD08B1}" type="pres">
      <dgm:prSet presAssocID="{70EEBC57-5364-4DCB-9104-B2C00A505A50}" presName="text" presStyleLbl="node1" presStyleIdx="0" presStyleCnt="3">
        <dgm:presLayoutVars>
          <dgm:bulletEnabled val="1"/>
        </dgm:presLayoutVars>
      </dgm:prSet>
      <dgm:spPr/>
      <dgm:t>
        <a:bodyPr/>
        <a:lstStyle/>
        <a:p>
          <a:endParaRPr lang="es-AR"/>
        </a:p>
      </dgm:t>
    </dgm:pt>
    <dgm:pt modelId="{BAA44BF0-A1CD-43E0-8042-B54A36CB39D0}" type="pres">
      <dgm:prSet presAssocID="{FCC42564-7813-4F05-ACBD-BBCA9D4A6351}" presName="spacer" presStyleCnt="0"/>
      <dgm:spPr/>
      <dgm:t>
        <a:bodyPr/>
        <a:lstStyle/>
        <a:p>
          <a:endParaRPr lang="es-AR"/>
        </a:p>
      </dgm:t>
    </dgm:pt>
    <dgm:pt modelId="{5545586F-D158-4C40-A558-F7C7631A07E8}" type="pres">
      <dgm:prSet presAssocID="{5C9491EE-64AC-44D9-9717-FD7051733307}" presName="comp" presStyleCnt="0"/>
      <dgm:spPr/>
      <dgm:t>
        <a:bodyPr/>
        <a:lstStyle/>
        <a:p>
          <a:endParaRPr lang="es-AR"/>
        </a:p>
      </dgm:t>
    </dgm:pt>
    <dgm:pt modelId="{3958963F-2F0D-409D-AF1C-51395C5B2BA4}" type="pres">
      <dgm:prSet presAssocID="{5C9491EE-64AC-44D9-9717-FD7051733307}" presName="box" presStyleLbl="node1" presStyleIdx="1" presStyleCnt="3"/>
      <dgm:spPr/>
      <dgm:t>
        <a:bodyPr/>
        <a:lstStyle/>
        <a:p>
          <a:endParaRPr lang="es-AR"/>
        </a:p>
      </dgm:t>
    </dgm:pt>
    <dgm:pt modelId="{DB1DC856-3E78-4A55-8495-B0A4310B3181}" type="pres">
      <dgm:prSet presAssocID="{5C9491EE-64AC-44D9-9717-FD7051733307}" presName="img" presStyleLbl="fgImgPlace1" presStyleIdx="1" presStyleCnt="3"/>
      <dgm:spPr>
        <a:blipFill rotWithShape="1">
          <a:blip xmlns:r="http://schemas.openxmlformats.org/officeDocument/2006/relationships" r:embed="rId2"/>
          <a:stretch>
            <a:fillRect/>
          </a:stretch>
        </a:blipFill>
      </dgm:spPr>
      <dgm:t>
        <a:bodyPr/>
        <a:lstStyle/>
        <a:p>
          <a:endParaRPr lang="es-AR"/>
        </a:p>
      </dgm:t>
    </dgm:pt>
    <dgm:pt modelId="{05114714-5172-47B5-99D3-0E4B2072EE30}" type="pres">
      <dgm:prSet presAssocID="{5C9491EE-64AC-44D9-9717-FD7051733307}" presName="text" presStyleLbl="node1" presStyleIdx="1" presStyleCnt="3">
        <dgm:presLayoutVars>
          <dgm:bulletEnabled val="1"/>
        </dgm:presLayoutVars>
      </dgm:prSet>
      <dgm:spPr/>
      <dgm:t>
        <a:bodyPr/>
        <a:lstStyle/>
        <a:p>
          <a:endParaRPr lang="es-AR"/>
        </a:p>
      </dgm:t>
    </dgm:pt>
    <dgm:pt modelId="{35426AC8-26B2-4C34-964E-CF58EE9E165B}" type="pres">
      <dgm:prSet presAssocID="{FE94242B-75C2-4FE6-9059-F58C7303D845}" presName="spacer" presStyleCnt="0"/>
      <dgm:spPr/>
      <dgm:t>
        <a:bodyPr/>
        <a:lstStyle/>
        <a:p>
          <a:endParaRPr lang="es-AR"/>
        </a:p>
      </dgm:t>
    </dgm:pt>
    <dgm:pt modelId="{757F62CF-F50A-4847-990D-255E844ECE0B}" type="pres">
      <dgm:prSet presAssocID="{A364C49A-AC7D-4A94-B602-1AB637C2D028}" presName="comp" presStyleCnt="0"/>
      <dgm:spPr/>
      <dgm:t>
        <a:bodyPr/>
        <a:lstStyle/>
        <a:p>
          <a:endParaRPr lang="es-AR"/>
        </a:p>
      </dgm:t>
    </dgm:pt>
    <dgm:pt modelId="{46F4C069-6CDC-48BE-A251-B59F98D2BBED}" type="pres">
      <dgm:prSet presAssocID="{A364C49A-AC7D-4A94-B602-1AB637C2D028}" presName="box" presStyleLbl="node1" presStyleIdx="2" presStyleCnt="3" custLinFactNeighborX="18066" custLinFactNeighborY="16035"/>
      <dgm:spPr/>
      <dgm:t>
        <a:bodyPr/>
        <a:lstStyle/>
        <a:p>
          <a:endParaRPr lang="es-AR"/>
        </a:p>
      </dgm:t>
    </dgm:pt>
    <dgm:pt modelId="{352C3AFD-E9E3-4A31-8C3A-A76053E6CF8E}" type="pres">
      <dgm:prSet presAssocID="{A364C49A-AC7D-4A94-B602-1AB637C2D028}" presName="img" presStyleLbl="fgImgPlace1" presStyleIdx="2" presStyleCnt="3"/>
      <dgm:spPr>
        <a:blipFill rotWithShape="1">
          <a:blip xmlns:r="http://schemas.openxmlformats.org/officeDocument/2006/relationships" r:embed="rId3"/>
          <a:stretch>
            <a:fillRect/>
          </a:stretch>
        </a:blipFill>
      </dgm:spPr>
      <dgm:t>
        <a:bodyPr/>
        <a:lstStyle/>
        <a:p>
          <a:endParaRPr lang="es-AR"/>
        </a:p>
      </dgm:t>
    </dgm:pt>
    <dgm:pt modelId="{71960FB0-BCD7-4A73-B92F-02E92D363559}" type="pres">
      <dgm:prSet presAssocID="{A364C49A-AC7D-4A94-B602-1AB637C2D028}" presName="text" presStyleLbl="node1" presStyleIdx="2" presStyleCnt="3">
        <dgm:presLayoutVars>
          <dgm:bulletEnabled val="1"/>
        </dgm:presLayoutVars>
      </dgm:prSet>
      <dgm:spPr/>
      <dgm:t>
        <a:bodyPr/>
        <a:lstStyle/>
        <a:p>
          <a:endParaRPr lang="es-AR"/>
        </a:p>
      </dgm:t>
    </dgm:pt>
  </dgm:ptLst>
  <dgm:cxnLst>
    <dgm:cxn modelId="{B88D2AD0-C0A1-4A9F-BBBD-EDE83BB2336A}" type="presOf" srcId="{F8C66D50-81AE-4B43-A790-657999A975DF}" destId="{05114714-5172-47B5-99D3-0E4B2072EE30}" srcOrd="1" destOrd="2" presId="urn:microsoft.com/office/officeart/2005/8/layout/vList4#1"/>
    <dgm:cxn modelId="{C259E139-081E-4BFB-8040-CC90B819D52D}" type="presOf" srcId="{2944C6B6-3CAB-492D-9ECF-E558F29891F2}" destId="{3958963F-2F0D-409D-AF1C-51395C5B2BA4}" srcOrd="0" destOrd="1" presId="urn:microsoft.com/office/officeart/2005/8/layout/vList4#1"/>
    <dgm:cxn modelId="{47BC361B-0BFB-4EF1-A52A-6C3D3761C9C3}" type="presOf" srcId="{B94991F6-7ACB-4A45-B791-ADB35B0D9965}" destId="{71960FB0-BCD7-4A73-B92F-02E92D363559}" srcOrd="1" destOrd="1" presId="urn:microsoft.com/office/officeart/2005/8/layout/vList4#1"/>
    <dgm:cxn modelId="{0FCEF57E-F507-4D44-AA9B-BBC6BB2FF0D5}" type="presOf" srcId="{A364C49A-AC7D-4A94-B602-1AB637C2D028}" destId="{71960FB0-BCD7-4A73-B92F-02E92D363559}" srcOrd="1" destOrd="0" presId="urn:microsoft.com/office/officeart/2005/8/layout/vList4#1"/>
    <dgm:cxn modelId="{33F53CFB-62B5-4423-8C93-13328D5383AD}" srcId="{A364C49A-AC7D-4A94-B602-1AB637C2D028}" destId="{B94991F6-7ACB-4A45-B791-ADB35B0D9965}" srcOrd="0" destOrd="0" parTransId="{0BBC6696-4AD2-4E58-8A07-6A799C09A5E9}" sibTransId="{51C1BC4A-542A-4C66-BF37-9D1701ACDF9D}"/>
    <dgm:cxn modelId="{46111E06-22A9-4422-BED7-913891BA443C}" type="presOf" srcId="{5C9491EE-64AC-44D9-9717-FD7051733307}" destId="{05114714-5172-47B5-99D3-0E4B2072EE30}" srcOrd="1" destOrd="0" presId="urn:microsoft.com/office/officeart/2005/8/layout/vList4#1"/>
    <dgm:cxn modelId="{D2F02C5D-8080-414C-BAEE-5BE6D8DF8C87}" srcId="{A364C49A-AC7D-4A94-B602-1AB637C2D028}" destId="{F3B0DB08-FAAA-4FA3-90FA-8C78E1986CBD}" srcOrd="1" destOrd="0" parTransId="{3EC22D41-5E98-41D5-8C2B-192D340BE6D3}" sibTransId="{549C330B-F480-4F19-9429-36E1004A5638}"/>
    <dgm:cxn modelId="{810770BC-3B53-4B45-A1D7-F68FD415EA13}" srcId="{12AD70D2-A825-455E-B354-02FEE075F816}" destId="{A364C49A-AC7D-4A94-B602-1AB637C2D028}" srcOrd="2" destOrd="0" parTransId="{71CCAAD6-5A4C-4474-BCBB-B476ED9621A0}" sibTransId="{94837A89-EFE1-40B7-A31C-6CF648EB76AE}"/>
    <dgm:cxn modelId="{84F6648C-38AD-4CAD-87F6-DA7D472A61ED}" type="presOf" srcId="{F3B0DB08-FAAA-4FA3-90FA-8C78E1986CBD}" destId="{46F4C069-6CDC-48BE-A251-B59F98D2BBED}" srcOrd="0" destOrd="2" presId="urn:microsoft.com/office/officeart/2005/8/layout/vList4#1"/>
    <dgm:cxn modelId="{44219FE3-CEF1-4D37-B441-ED946F1143C3}" srcId="{70EEBC57-5364-4DCB-9104-B2C00A505A50}" destId="{0D74C0EB-26C8-4594-8B31-515D52D862CC}" srcOrd="0" destOrd="0" parTransId="{3A53D455-0502-470F-8984-20F598C94A0D}" sibTransId="{945C0598-0156-4A4C-A6A2-5326DF720D75}"/>
    <dgm:cxn modelId="{36B9257F-9D25-491C-9535-DCCCEEC6007B}" srcId="{5C9491EE-64AC-44D9-9717-FD7051733307}" destId="{2944C6B6-3CAB-492D-9ECF-E558F29891F2}" srcOrd="0" destOrd="0" parTransId="{25CDC5C7-65E9-4F59-9482-07EF67DC91C9}" sibTransId="{6793AE4A-445A-4B02-8496-ACE8E1DCC6C4}"/>
    <dgm:cxn modelId="{619680E3-3B5D-43AA-B80D-9B5290A8DAE0}" type="presOf" srcId="{F8C66D50-81AE-4B43-A790-657999A975DF}" destId="{3958963F-2F0D-409D-AF1C-51395C5B2BA4}" srcOrd="0" destOrd="2" presId="urn:microsoft.com/office/officeart/2005/8/layout/vList4#1"/>
    <dgm:cxn modelId="{73B2A345-30DA-4405-9B66-941180389719}" type="presOf" srcId="{0D74C0EB-26C8-4594-8B31-515D52D862CC}" destId="{7526141D-BB64-4B0E-8C58-1ED7BD11C37E}" srcOrd="0" destOrd="1" presId="urn:microsoft.com/office/officeart/2005/8/layout/vList4#1"/>
    <dgm:cxn modelId="{26E92589-DA1C-4BC4-B84C-C95593446F62}" srcId="{70EEBC57-5364-4DCB-9104-B2C00A505A50}" destId="{33CEF652-BB08-4785-A177-228885CBCEC5}" srcOrd="1" destOrd="0" parTransId="{9A896498-A9C7-4FC3-AE64-1388D369B2A8}" sibTransId="{D9F08A34-345B-42DC-8904-236DC0F36499}"/>
    <dgm:cxn modelId="{2CD6449F-AFE8-4269-9510-D8018F38DF37}" type="presOf" srcId="{33CEF652-BB08-4785-A177-228885CBCEC5}" destId="{2163D200-FC08-4629-86A0-7ABA9BCD08B1}" srcOrd="1" destOrd="2" presId="urn:microsoft.com/office/officeart/2005/8/layout/vList4#1"/>
    <dgm:cxn modelId="{6748497A-532E-4D75-9F46-F8A0AD4500CF}" srcId="{12AD70D2-A825-455E-B354-02FEE075F816}" destId="{5C9491EE-64AC-44D9-9717-FD7051733307}" srcOrd="1" destOrd="0" parTransId="{483D1282-FCBB-424A-8CF0-DEFD5375C6EB}" sibTransId="{FE94242B-75C2-4FE6-9059-F58C7303D845}"/>
    <dgm:cxn modelId="{0122BE78-B6E0-4316-AE2C-14D171D8FEE6}" type="presOf" srcId="{F3B0DB08-FAAA-4FA3-90FA-8C78E1986CBD}" destId="{71960FB0-BCD7-4A73-B92F-02E92D363559}" srcOrd="1" destOrd="2" presId="urn:microsoft.com/office/officeart/2005/8/layout/vList4#1"/>
    <dgm:cxn modelId="{2F88DF82-932F-4468-B5DB-FACA0248BCB1}" type="presOf" srcId="{B94991F6-7ACB-4A45-B791-ADB35B0D9965}" destId="{46F4C069-6CDC-48BE-A251-B59F98D2BBED}" srcOrd="0" destOrd="1" presId="urn:microsoft.com/office/officeart/2005/8/layout/vList4#1"/>
    <dgm:cxn modelId="{CA3FBF3F-1C0C-43F7-987B-683641CAD07F}" type="presOf" srcId="{33CEF652-BB08-4785-A177-228885CBCEC5}" destId="{7526141D-BB64-4B0E-8C58-1ED7BD11C37E}" srcOrd="0" destOrd="2" presId="urn:microsoft.com/office/officeart/2005/8/layout/vList4#1"/>
    <dgm:cxn modelId="{1F6EF1BC-24EA-4746-8D4A-2167A00DC004}" type="presOf" srcId="{5C9491EE-64AC-44D9-9717-FD7051733307}" destId="{3958963F-2F0D-409D-AF1C-51395C5B2BA4}" srcOrd="0" destOrd="0" presId="urn:microsoft.com/office/officeart/2005/8/layout/vList4#1"/>
    <dgm:cxn modelId="{6A0A4EA3-FF11-45C0-B06C-795375D048D9}" srcId="{5C9491EE-64AC-44D9-9717-FD7051733307}" destId="{F8C66D50-81AE-4B43-A790-657999A975DF}" srcOrd="1" destOrd="0" parTransId="{A263AF9E-0FDA-4D93-8EFF-DB80710141F6}" sibTransId="{9242841B-9792-40BB-8FDA-9C575EBD4482}"/>
    <dgm:cxn modelId="{167FE89D-4748-4F6D-8EA8-9F16EB8DA396}" type="presOf" srcId="{0D74C0EB-26C8-4594-8B31-515D52D862CC}" destId="{2163D200-FC08-4629-86A0-7ABA9BCD08B1}" srcOrd="1" destOrd="1" presId="urn:microsoft.com/office/officeart/2005/8/layout/vList4#1"/>
    <dgm:cxn modelId="{25736F48-CCD2-4509-B1EC-C9F2475B63FA}" type="presOf" srcId="{2944C6B6-3CAB-492D-9ECF-E558F29891F2}" destId="{05114714-5172-47B5-99D3-0E4B2072EE30}" srcOrd="1" destOrd="1" presId="urn:microsoft.com/office/officeart/2005/8/layout/vList4#1"/>
    <dgm:cxn modelId="{7F607518-87A1-4701-A8A9-793306798E04}" type="presOf" srcId="{12AD70D2-A825-455E-B354-02FEE075F816}" destId="{36DC23D3-B14F-4C46-8AE2-252B251E872C}" srcOrd="0" destOrd="0" presId="urn:microsoft.com/office/officeart/2005/8/layout/vList4#1"/>
    <dgm:cxn modelId="{2C62DDEC-D3BC-4FB8-93D7-E76261BC5341}" type="presOf" srcId="{70EEBC57-5364-4DCB-9104-B2C00A505A50}" destId="{7526141D-BB64-4B0E-8C58-1ED7BD11C37E}" srcOrd="0" destOrd="0" presId="urn:microsoft.com/office/officeart/2005/8/layout/vList4#1"/>
    <dgm:cxn modelId="{A68D09A6-9A4F-439E-AB34-91B3D6F5C870}" type="presOf" srcId="{A364C49A-AC7D-4A94-B602-1AB637C2D028}" destId="{46F4C069-6CDC-48BE-A251-B59F98D2BBED}" srcOrd="0" destOrd="0" presId="urn:microsoft.com/office/officeart/2005/8/layout/vList4#1"/>
    <dgm:cxn modelId="{7DF95ECA-DF3F-41FC-804C-A0C91D7F6701}" type="presOf" srcId="{70EEBC57-5364-4DCB-9104-B2C00A505A50}" destId="{2163D200-FC08-4629-86A0-7ABA9BCD08B1}" srcOrd="1" destOrd="0" presId="urn:microsoft.com/office/officeart/2005/8/layout/vList4#1"/>
    <dgm:cxn modelId="{46F0EF00-02D1-447F-BC3A-F0E6A2676212}" srcId="{12AD70D2-A825-455E-B354-02FEE075F816}" destId="{70EEBC57-5364-4DCB-9104-B2C00A505A50}" srcOrd="0" destOrd="0" parTransId="{4E58D95A-3D47-46DE-8354-CB52629C119F}" sibTransId="{FCC42564-7813-4F05-ACBD-BBCA9D4A6351}"/>
    <dgm:cxn modelId="{0B7077EC-B8B3-4824-9D28-09B5CD0A35E1}" type="presParOf" srcId="{36DC23D3-B14F-4C46-8AE2-252B251E872C}" destId="{CCDE00C0-0C72-4A73-B400-37C8E9508FCD}" srcOrd="0" destOrd="0" presId="urn:microsoft.com/office/officeart/2005/8/layout/vList4#1"/>
    <dgm:cxn modelId="{5E175BF4-855E-4AA1-ACD5-9B6BF656AAB9}" type="presParOf" srcId="{CCDE00C0-0C72-4A73-B400-37C8E9508FCD}" destId="{7526141D-BB64-4B0E-8C58-1ED7BD11C37E}" srcOrd="0" destOrd="0" presId="urn:microsoft.com/office/officeart/2005/8/layout/vList4#1"/>
    <dgm:cxn modelId="{5C60329F-4BD2-4C60-B0C9-81C537DBFF7C}" type="presParOf" srcId="{CCDE00C0-0C72-4A73-B400-37C8E9508FCD}" destId="{7F1589E9-B529-40F8-9E35-3180B2AD91D2}" srcOrd="1" destOrd="0" presId="urn:microsoft.com/office/officeart/2005/8/layout/vList4#1"/>
    <dgm:cxn modelId="{B6E10A0D-5D19-40B1-A6C2-EC28FF2ABFA0}" type="presParOf" srcId="{CCDE00C0-0C72-4A73-B400-37C8E9508FCD}" destId="{2163D200-FC08-4629-86A0-7ABA9BCD08B1}" srcOrd="2" destOrd="0" presId="urn:microsoft.com/office/officeart/2005/8/layout/vList4#1"/>
    <dgm:cxn modelId="{EFA7720A-9345-44DE-994C-75BED1501E61}" type="presParOf" srcId="{36DC23D3-B14F-4C46-8AE2-252B251E872C}" destId="{BAA44BF0-A1CD-43E0-8042-B54A36CB39D0}" srcOrd="1" destOrd="0" presId="urn:microsoft.com/office/officeart/2005/8/layout/vList4#1"/>
    <dgm:cxn modelId="{59C49D88-4A40-424A-B993-91DEB6D1F7EE}" type="presParOf" srcId="{36DC23D3-B14F-4C46-8AE2-252B251E872C}" destId="{5545586F-D158-4C40-A558-F7C7631A07E8}" srcOrd="2" destOrd="0" presId="urn:microsoft.com/office/officeart/2005/8/layout/vList4#1"/>
    <dgm:cxn modelId="{5098F4BD-7AD4-42B8-B74A-52125FA2E3D8}" type="presParOf" srcId="{5545586F-D158-4C40-A558-F7C7631A07E8}" destId="{3958963F-2F0D-409D-AF1C-51395C5B2BA4}" srcOrd="0" destOrd="0" presId="urn:microsoft.com/office/officeart/2005/8/layout/vList4#1"/>
    <dgm:cxn modelId="{67142770-A19F-4CAE-84AE-5C7FE0EE5406}" type="presParOf" srcId="{5545586F-D158-4C40-A558-F7C7631A07E8}" destId="{DB1DC856-3E78-4A55-8495-B0A4310B3181}" srcOrd="1" destOrd="0" presId="urn:microsoft.com/office/officeart/2005/8/layout/vList4#1"/>
    <dgm:cxn modelId="{4457D4A2-2033-4DB0-84AC-8F3F2EB3818D}" type="presParOf" srcId="{5545586F-D158-4C40-A558-F7C7631A07E8}" destId="{05114714-5172-47B5-99D3-0E4B2072EE30}" srcOrd="2" destOrd="0" presId="urn:microsoft.com/office/officeart/2005/8/layout/vList4#1"/>
    <dgm:cxn modelId="{A51D599E-1BE2-42BF-A2C5-3ECBB19C30DB}" type="presParOf" srcId="{36DC23D3-B14F-4C46-8AE2-252B251E872C}" destId="{35426AC8-26B2-4C34-964E-CF58EE9E165B}" srcOrd="3" destOrd="0" presId="urn:microsoft.com/office/officeart/2005/8/layout/vList4#1"/>
    <dgm:cxn modelId="{431D8BA9-9044-4E4A-BCE7-496945095492}" type="presParOf" srcId="{36DC23D3-B14F-4C46-8AE2-252B251E872C}" destId="{757F62CF-F50A-4847-990D-255E844ECE0B}" srcOrd="4" destOrd="0" presId="urn:microsoft.com/office/officeart/2005/8/layout/vList4#1"/>
    <dgm:cxn modelId="{EAB92BA5-7B44-43FA-911D-F000D81A0777}" type="presParOf" srcId="{757F62CF-F50A-4847-990D-255E844ECE0B}" destId="{46F4C069-6CDC-48BE-A251-B59F98D2BBED}" srcOrd="0" destOrd="0" presId="urn:microsoft.com/office/officeart/2005/8/layout/vList4#1"/>
    <dgm:cxn modelId="{9D9CEE5E-B2F6-4864-B476-AAFE9DFD1E58}" type="presParOf" srcId="{757F62CF-F50A-4847-990D-255E844ECE0B}" destId="{352C3AFD-E9E3-4A31-8C3A-A76053E6CF8E}" srcOrd="1" destOrd="0" presId="urn:microsoft.com/office/officeart/2005/8/layout/vList4#1"/>
    <dgm:cxn modelId="{70D103DE-223D-45D8-9E12-B72B91391CD4}" type="presParOf" srcId="{757F62CF-F50A-4847-990D-255E844ECE0B}" destId="{71960FB0-BCD7-4A73-B92F-02E92D363559}" srcOrd="2" destOrd="0" presId="urn:microsoft.com/office/officeart/2005/8/layout/vList4#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80DB881-EEED-DF4C-B79F-854031581F24}" type="doc">
      <dgm:prSet loTypeId="urn:microsoft.com/office/officeart/2005/8/layout/vList3#2" loCatId="" qsTypeId="urn:microsoft.com/office/officeart/2005/8/quickstyle/3D3" qsCatId="3D" csTypeId="urn:microsoft.com/office/officeart/2005/8/colors/colorful4" csCatId="colorful" phldr="1"/>
      <dgm:spPr/>
      <dgm:t>
        <a:bodyPr/>
        <a:lstStyle/>
        <a:p>
          <a:endParaRPr lang="es-ES"/>
        </a:p>
      </dgm:t>
    </dgm:pt>
    <dgm:pt modelId="{CFA7C9B9-0199-B142-BC8A-7042B4818FDC}">
      <dgm:prSet phldrT="[Texto]" custT="1"/>
      <dgm:spPr/>
      <dgm:t>
        <a:bodyPr/>
        <a:lstStyle/>
        <a:p>
          <a:r>
            <a:rPr lang="es-ES" sz="1400" dirty="0" smtClean="0"/>
            <a:t>Población objetivo: </a:t>
          </a:r>
        </a:p>
        <a:p>
          <a:r>
            <a:rPr lang="es-ES" sz="1400" dirty="0" smtClean="0"/>
            <a:t>Niños que cumplan 3 meses a partir del inicio de la estrategia</a:t>
          </a:r>
          <a:endParaRPr lang="es-ES" sz="1400" dirty="0"/>
        </a:p>
      </dgm:t>
    </dgm:pt>
    <dgm:pt modelId="{18EB9066-873C-9444-8C7C-50180415B51B}" type="parTrans" cxnId="{2434A626-1A1D-D541-B989-744968536EB9}">
      <dgm:prSet/>
      <dgm:spPr/>
      <dgm:t>
        <a:bodyPr/>
        <a:lstStyle/>
        <a:p>
          <a:endParaRPr lang="es-ES"/>
        </a:p>
      </dgm:t>
    </dgm:pt>
    <dgm:pt modelId="{7F4D218C-032C-D740-ADA3-7118FD409BB2}" type="sibTrans" cxnId="{2434A626-1A1D-D541-B989-744968536EB9}">
      <dgm:prSet/>
      <dgm:spPr/>
      <dgm:t>
        <a:bodyPr/>
        <a:lstStyle/>
        <a:p>
          <a:endParaRPr lang="es-ES"/>
        </a:p>
      </dgm:t>
    </dgm:pt>
    <dgm:pt modelId="{9D98497D-EB5B-2A45-AC98-B89DEEF51DBD}">
      <dgm:prSet phldrT="[Texto]" custT="1"/>
      <dgm:spPr/>
      <dgm:t>
        <a:bodyPr/>
        <a:lstStyle/>
        <a:p>
          <a:pPr algn="ctr"/>
          <a:r>
            <a:rPr lang="es-ES" sz="1800" dirty="0" smtClean="0"/>
            <a:t>Inicio: </a:t>
          </a:r>
        </a:p>
        <a:p>
          <a:pPr algn="ctr"/>
          <a:r>
            <a:rPr lang="es-ES" sz="1800" dirty="0" smtClean="0"/>
            <a:t>Enero 2017 </a:t>
          </a:r>
        </a:p>
      </dgm:t>
    </dgm:pt>
    <dgm:pt modelId="{BE67189B-0969-DD44-8715-53DEBC8513A2}" type="parTrans" cxnId="{DE0ED59B-9460-6145-823D-46376D59B86C}">
      <dgm:prSet/>
      <dgm:spPr/>
      <dgm:t>
        <a:bodyPr/>
        <a:lstStyle/>
        <a:p>
          <a:endParaRPr lang="es-ES"/>
        </a:p>
      </dgm:t>
    </dgm:pt>
    <dgm:pt modelId="{B76CA95D-EB8F-384D-8A86-8253374DF70B}" type="sibTrans" cxnId="{DE0ED59B-9460-6145-823D-46376D59B86C}">
      <dgm:prSet/>
      <dgm:spPr/>
      <dgm:t>
        <a:bodyPr/>
        <a:lstStyle/>
        <a:p>
          <a:endParaRPr lang="es-ES"/>
        </a:p>
      </dgm:t>
    </dgm:pt>
    <dgm:pt modelId="{E83EDDF0-5448-064B-B5A7-BF0E7AA3D01D}">
      <dgm:prSet phldrT="[Texto]" custT="1"/>
      <dgm:spPr/>
      <dgm:t>
        <a:bodyPr/>
        <a:lstStyle/>
        <a:p>
          <a:r>
            <a:rPr lang="es-ES" sz="1800" dirty="0" smtClean="0"/>
            <a:t>Esquema: 3 dosis (2 + 1)</a:t>
          </a:r>
        </a:p>
        <a:p>
          <a:r>
            <a:rPr lang="es-ES" sz="1800" dirty="0" smtClean="0"/>
            <a:t>3, 5 y 15 meses de vida</a:t>
          </a:r>
        </a:p>
      </dgm:t>
    </dgm:pt>
    <dgm:pt modelId="{B725E029-2B4D-A34D-AFC4-2D13220ABE17}" type="parTrans" cxnId="{0F1199C5-9592-6F4A-B158-EC3774EB297A}">
      <dgm:prSet/>
      <dgm:spPr/>
      <dgm:t>
        <a:bodyPr/>
        <a:lstStyle/>
        <a:p>
          <a:endParaRPr lang="es-ES"/>
        </a:p>
      </dgm:t>
    </dgm:pt>
    <dgm:pt modelId="{EB1FC68D-9A14-F449-B095-71D8255EAEB2}" type="sibTrans" cxnId="{0F1199C5-9592-6F4A-B158-EC3774EB297A}">
      <dgm:prSet/>
      <dgm:spPr/>
      <dgm:t>
        <a:bodyPr/>
        <a:lstStyle/>
        <a:p>
          <a:endParaRPr lang="es-ES"/>
        </a:p>
      </dgm:t>
    </dgm:pt>
    <dgm:pt modelId="{736FF8FD-9309-4024-9460-B492CC3147D8}">
      <dgm:prSet phldrT="[Texto]" custT="1"/>
      <dgm:spPr/>
      <dgm:t>
        <a:bodyPr/>
        <a:lstStyle/>
        <a:p>
          <a:r>
            <a:rPr lang="es-ES" sz="1500" dirty="0" smtClean="0"/>
            <a:t>Estrategia  complementaria en adolescentes:</a:t>
          </a:r>
        </a:p>
        <a:p>
          <a:r>
            <a:rPr lang="es-ES" sz="1500" dirty="0" smtClean="0"/>
            <a:t>11 años (1 dosis</a:t>
          </a:r>
          <a:r>
            <a:rPr lang="es-ES" sz="1800" dirty="0" smtClean="0"/>
            <a:t>)</a:t>
          </a:r>
        </a:p>
      </dgm:t>
    </dgm:pt>
    <dgm:pt modelId="{0E5C68D4-14CD-4FD9-9B86-57BB2131652B}" type="parTrans" cxnId="{016C38BC-AC0F-4848-A29A-E00D944F9269}">
      <dgm:prSet/>
      <dgm:spPr/>
      <dgm:t>
        <a:bodyPr/>
        <a:lstStyle/>
        <a:p>
          <a:endParaRPr lang="es-AR"/>
        </a:p>
      </dgm:t>
    </dgm:pt>
    <dgm:pt modelId="{E3019355-D37D-4A09-8DB5-A44903623116}" type="sibTrans" cxnId="{016C38BC-AC0F-4848-A29A-E00D944F9269}">
      <dgm:prSet/>
      <dgm:spPr/>
      <dgm:t>
        <a:bodyPr/>
        <a:lstStyle/>
        <a:p>
          <a:endParaRPr lang="es-AR"/>
        </a:p>
      </dgm:t>
    </dgm:pt>
    <dgm:pt modelId="{905EAD90-68C5-4ABF-A303-9BCB766D34CF}">
      <dgm:prSet phldrT="[Texto]" custT="1"/>
      <dgm:spPr/>
      <dgm:t>
        <a:bodyPr/>
        <a:lstStyle/>
        <a:p>
          <a:r>
            <a:rPr lang="es-ES" sz="1400" dirty="0" smtClean="0"/>
            <a:t>Vacuna tetravalente conjugada (ACYW) con proteína CRM</a:t>
          </a:r>
          <a:r>
            <a:rPr lang="es-ES" sz="1400" baseline="-25000" dirty="0" smtClean="0"/>
            <a:t>197</a:t>
          </a:r>
          <a:r>
            <a:rPr lang="es-ES" sz="1400" dirty="0" smtClean="0"/>
            <a:t> de </a:t>
          </a:r>
          <a:r>
            <a:rPr lang="es-ES" sz="1400" i="1" dirty="0" err="1" smtClean="0"/>
            <a:t>Corynebacterium</a:t>
          </a:r>
          <a:r>
            <a:rPr lang="es-ES" sz="1400" i="1" dirty="0" smtClean="0"/>
            <a:t> </a:t>
          </a:r>
          <a:r>
            <a:rPr lang="es-ES" sz="1400" i="1" dirty="0" err="1" smtClean="0"/>
            <a:t>diphteriae</a:t>
          </a:r>
          <a:endParaRPr lang="es-ES" sz="1400" dirty="0" smtClean="0"/>
        </a:p>
      </dgm:t>
    </dgm:pt>
    <dgm:pt modelId="{C8B79A8A-FAE1-4A7A-9C9D-8BBA3C40186B}" type="parTrans" cxnId="{1953BE10-B1F6-4957-B991-891C54D80524}">
      <dgm:prSet/>
      <dgm:spPr/>
      <dgm:t>
        <a:bodyPr/>
        <a:lstStyle/>
        <a:p>
          <a:endParaRPr lang="es-AR"/>
        </a:p>
      </dgm:t>
    </dgm:pt>
    <dgm:pt modelId="{8A03116E-AE61-42EC-83E3-79D262A76F9B}" type="sibTrans" cxnId="{1953BE10-B1F6-4957-B991-891C54D80524}">
      <dgm:prSet/>
      <dgm:spPr/>
      <dgm:t>
        <a:bodyPr/>
        <a:lstStyle/>
        <a:p>
          <a:endParaRPr lang="es-AR"/>
        </a:p>
      </dgm:t>
    </dgm:pt>
    <dgm:pt modelId="{80595906-72AC-A547-AC64-EB835421C505}" type="pres">
      <dgm:prSet presAssocID="{F80DB881-EEED-DF4C-B79F-854031581F24}" presName="linearFlow" presStyleCnt="0">
        <dgm:presLayoutVars>
          <dgm:dir/>
          <dgm:resizeHandles val="exact"/>
        </dgm:presLayoutVars>
      </dgm:prSet>
      <dgm:spPr/>
      <dgm:t>
        <a:bodyPr/>
        <a:lstStyle/>
        <a:p>
          <a:endParaRPr lang="es-ES"/>
        </a:p>
      </dgm:t>
    </dgm:pt>
    <dgm:pt modelId="{2BB28FD0-0085-0942-8AEF-D80A6801B52E}" type="pres">
      <dgm:prSet presAssocID="{9D98497D-EB5B-2A45-AC98-B89DEEF51DBD}" presName="composite" presStyleCnt="0"/>
      <dgm:spPr/>
      <dgm:t>
        <a:bodyPr/>
        <a:lstStyle/>
        <a:p>
          <a:endParaRPr lang="es-ES"/>
        </a:p>
      </dgm:t>
    </dgm:pt>
    <dgm:pt modelId="{1C418192-44BC-9E4A-A837-DCB4F7CF55CC}" type="pres">
      <dgm:prSet presAssocID="{9D98497D-EB5B-2A45-AC98-B89DEEF51DBD}" presName="imgShp" presStyleLbl="fgImgPlace1" presStyleIdx="0" presStyleCnt="5"/>
      <dgm:spPr>
        <a:blipFill rotWithShape="1">
          <a:blip xmlns:r="http://schemas.openxmlformats.org/officeDocument/2006/relationships" r:embed="rId1"/>
          <a:stretch>
            <a:fillRect/>
          </a:stretch>
        </a:blipFill>
      </dgm:spPr>
      <dgm:t>
        <a:bodyPr/>
        <a:lstStyle/>
        <a:p>
          <a:endParaRPr lang="es-ES"/>
        </a:p>
      </dgm:t>
    </dgm:pt>
    <dgm:pt modelId="{47D694CF-9B6F-3742-B719-E74AEA869C2E}" type="pres">
      <dgm:prSet presAssocID="{9D98497D-EB5B-2A45-AC98-B89DEEF51DBD}" presName="txShp" presStyleLbl="node1" presStyleIdx="0" presStyleCnt="5">
        <dgm:presLayoutVars>
          <dgm:bulletEnabled val="1"/>
        </dgm:presLayoutVars>
      </dgm:prSet>
      <dgm:spPr/>
      <dgm:t>
        <a:bodyPr/>
        <a:lstStyle/>
        <a:p>
          <a:endParaRPr lang="es-ES"/>
        </a:p>
      </dgm:t>
    </dgm:pt>
    <dgm:pt modelId="{D7E5F721-5F5E-714E-89A6-DA2D658266E6}" type="pres">
      <dgm:prSet presAssocID="{B76CA95D-EB8F-384D-8A86-8253374DF70B}" presName="spacing" presStyleCnt="0"/>
      <dgm:spPr/>
      <dgm:t>
        <a:bodyPr/>
        <a:lstStyle/>
        <a:p>
          <a:endParaRPr lang="es-ES"/>
        </a:p>
      </dgm:t>
    </dgm:pt>
    <dgm:pt modelId="{E2117951-4E34-4D4D-8431-823909740C4A}" type="pres">
      <dgm:prSet presAssocID="{CFA7C9B9-0199-B142-BC8A-7042B4818FDC}" presName="composite" presStyleCnt="0"/>
      <dgm:spPr/>
      <dgm:t>
        <a:bodyPr/>
        <a:lstStyle/>
        <a:p>
          <a:endParaRPr lang="es-ES"/>
        </a:p>
      </dgm:t>
    </dgm:pt>
    <dgm:pt modelId="{4CF8C118-BF20-EA48-B319-BF6BDE39EA86}" type="pres">
      <dgm:prSet presAssocID="{CFA7C9B9-0199-B142-BC8A-7042B4818FDC}" presName="imgShp" presStyleLbl="fgImgPlace1" presStyleIdx="1" presStyleCnt="5"/>
      <dgm:spPr>
        <a:blipFill rotWithShape="1">
          <a:blip xmlns:r="http://schemas.openxmlformats.org/officeDocument/2006/relationships" r:embed="rId2"/>
          <a:stretch>
            <a:fillRect/>
          </a:stretch>
        </a:blipFill>
      </dgm:spPr>
      <dgm:t>
        <a:bodyPr/>
        <a:lstStyle/>
        <a:p>
          <a:endParaRPr lang="es-ES"/>
        </a:p>
      </dgm:t>
    </dgm:pt>
    <dgm:pt modelId="{5E193C53-F65F-D34D-A54B-C1BE605BEEC3}" type="pres">
      <dgm:prSet presAssocID="{CFA7C9B9-0199-B142-BC8A-7042B4818FDC}" presName="txShp" presStyleLbl="node1" presStyleIdx="1" presStyleCnt="5">
        <dgm:presLayoutVars>
          <dgm:bulletEnabled val="1"/>
        </dgm:presLayoutVars>
      </dgm:prSet>
      <dgm:spPr/>
      <dgm:t>
        <a:bodyPr/>
        <a:lstStyle/>
        <a:p>
          <a:endParaRPr lang="es-ES"/>
        </a:p>
      </dgm:t>
    </dgm:pt>
    <dgm:pt modelId="{DEF4E7FF-C359-774A-931C-7B6B1DBEB52A}" type="pres">
      <dgm:prSet presAssocID="{7F4D218C-032C-D740-ADA3-7118FD409BB2}" presName="spacing" presStyleCnt="0"/>
      <dgm:spPr/>
      <dgm:t>
        <a:bodyPr/>
        <a:lstStyle/>
        <a:p>
          <a:endParaRPr lang="es-ES"/>
        </a:p>
      </dgm:t>
    </dgm:pt>
    <dgm:pt modelId="{FF24EF3E-F7F9-994F-A910-89A1E9A69009}" type="pres">
      <dgm:prSet presAssocID="{E83EDDF0-5448-064B-B5A7-BF0E7AA3D01D}" presName="composite" presStyleCnt="0"/>
      <dgm:spPr/>
      <dgm:t>
        <a:bodyPr/>
        <a:lstStyle/>
        <a:p>
          <a:endParaRPr lang="es-ES"/>
        </a:p>
      </dgm:t>
    </dgm:pt>
    <dgm:pt modelId="{7D4E54C0-299D-DE42-B449-96C0AD4BB15A}" type="pres">
      <dgm:prSet presAssocID="{E83EDDF0-5448-064B-B5A7-BF0E7AA3D01D}" presName="imgShp" presStyleLbl="fgImgPlace1" presStyleIdx="2" presStyleCnt="5"/>
      <dgm:spPr>
        <a:blipFill rotWithShape="1">
          <a:blip xmlns:r="http://schemas.openxmlformats.org/officeDocument/2006/relationships" r:embed="rId3"/>
          <a:stretch>
            <a:fillRect/>
          </a:stretch>
        </a:blipFill>
      </dgm:spPr>
      <dgm:t>
        <a:bodyPr/>
        <a:lstStyle/>
        <a:p>
          <a:endParaRPr lang="es-ES"/>
        </a:p>
      </dgm:t>
    </dgm:pt>
    <dgm:pt modelId="{D11B3F0B-B7BF-9D46-ADB1-454E933DB779}" type="pres">
      <dgm:prSet presAssocID="{E83EDDF0-5448-064B-B5A7-BF0E7AA3D01D}" presName="txShp" presStyleLbl="node1" presStyleIdx="2" presStyleCnt="5">
        <dgm:presLayoutVars>
          <dgm:bulletEnabled val="1"/>
        </dgm:presLayoutVars>
      </dgm:prSet>
      <dgm:spPr/>
      <dgm:t>
        <a:bodyPr/>
        <a:lstStyle/>
        <a:p>
          <a:endParaRPr lang="es-ES"/>
        </a:p>
      </dgm:t>
    </dgm:pt>
    <dgm:pt modelId="{70733742-51D3-4478-97BD-26DDB900916B}" type="pres">
      <dgm:prSet presAssocID="{EB1FC68D-9A14-F449-B095-71D8255EAEB2}" presName="spacing" presStyleCnt="0"/>
      <dgm:spPr/>
      <dgm:t>
        <a:bodyPr/>
        <a:lstStyle/>
        <a:p>
          <a:endParaRPr lang="es-AR"/>
        </a:p>
      </dgm:t>
    </dgm:pt>
    <dgm:pt modelId="{ED532889-33C9-4AE8-A0C1-2B006B34668D}" type="pres">
      <dgm:prSet presAssocID="{736FF8FD-9309-4024-9460-B492CC3147D8}" presName="composite" presStyleCnt="0"/>
      <dgm:spPr/>
      <dgm:t>
        <a:bodyPr/>
        <a:lstStyle/>
        <a:p>
          <a:endParaRPr lang="es-AR"/>
        </a:p>
      </dgm:t>
    </dgm:pt>
    <dgm:pt modelId="{E899D416-5F5D-47F3-AF2B-51EFD182794B}" type="pres">
      <dgm:prSet presAssocID="{736FF8FD-9309-4024-9460-B492CC3147D8}" presName="imgShp" presStyleLbl="fgImgPlace1" presStyleIdx="3" presStyleCnt="5"/>
      <dgm:spPr>
        <a:blipFill rotWithShape="1">
          <a:blip xmlns:r="http://schemas.openxmlformats.org/officeDocument/2006/relationships" r:embed="rId4"/>
          <a:stretch>
            <a:fillRect/>
          </a:stretch>
        </a:blipFill>
      </dgm:spPr>
      <dgm:t>
        <a:bodyPr/>
        <a:lstStyle/>
        <a:p>
          <a:endParaRPr lang="es-AR"/>
        </a:p>
      </dgm:t>
    </dgm:pt>
    <dgm:pt modelId="{E9ED1C50-33A6-433C-92B1-E9A48B49FD49}" type="pres">
      <dgm:prSet presAssocID="{736FF8FD-9309-4024-9460-B492CC3147D8}" presName="txShp" presStyleLbl="node1" presStyleIdx="3" presStyleCnt="5">
        <dgm:presLayoutVars>
          <dgm:bulletEnabled val="1"/>
        </dgm:presLayoutVars>
      </dgm:prSet>
      <dgm:spPr/>
      <dgm:t>
        <a:bodyPr/>
        <a:lstStyle/>
        <a:p>
          <a:endParaRPr lang="es-AR"/>
        </a:p>
      </dgm:t>
    </dgm:pt>
    <dgm:pt modelId="{7FD0489C-1E38-4396-A613-FBBD68558E49}" type="pres">
      <dgm:prSet presAssocID="{E3019355-D37D-4A09-8DB5-A44903623116}" presName="spacing" presStyleCnt="0"/>
      <dgm:spPr/>
    </dgm:pt>
    <dgm:pt modelId="{0E2360EE-5C39-4743-9405-A54EEEF9331A}" type="pres">
      <dgm:prSet presAssocID="{905EAD90-68C5-4ABF-A303-9BCB766D34CF}" presName="composite" presStyleCnt="0"/>
      <dgm:spPr/>
    </dgm:pt>
    <dgm:pt modelId="{75615161-9FF3-4B0E-8342-4A5811B9DCD5}" type="pres">
      <dgm:prSet presAssocID="{905EAD90-68C5-4ABF-A303-9BCB766D34CF}" presName="imgShp" presStyleLbl="fgImgPlace1" presStyleIdx="4" presStyleCnt="5"/>
      <dgm:spPr>
        <a:blipFill rotWithShape="1">
          <a:blip xmlns:r="http://schemas.openxmlformats.org/officeDocument/2006/relationships" r:embed="rId5">
            <a:extLst/>
          </a:blip>
          <a:stretch>
            <a:fillRect/>
          </a:stretch>
        </a:blipFill>
      </dgm:spPr>
      <dgm:t>
        <a:bodyPr/>
        <a:lstStyle/>
        <a:p>
          <a:endParaRPr lang="es-AR"/>
        </a:p>
      </dgm:t>
    </dgm:pt>
    <dgm:pt modelId="{195CE3C7-D558-4EBE-AD5C-10478EC5E671}" type="pres">
      <dgm:prSet presAssocID="{905EAD90-68C5-4ABF-A303-9BCB766D34CF}" presName="txShp" presStyleLbl="node1" presStyleIdx="4" presStyleCnt="5">
        <dgm:presLayoutVars>
          <dgm:bulletEnabled val="1"/>
        </dgm:presLayoutVars>
      </dgm:prSet>
      <dgm:spPr/>
      <dgm:t>
        <a:bodyPr/>
        <a:lstStyle/>
        <a:p>
          <a:endParaRPr lang="es-AR"/>
        </a:p>
      </dgm:t>
    </dgm:pt>
  </dgm:ptLst>
  <dgm:cxnLst>
    <dgm:cxn modelId="{016C38BC-AC0F-4848-A29A-E00D944F9269}" srcId="{F80DB881-EEED-DF4C-B79F-854031581F24}" destId="{736FF8FD-9309-4024-9460-B492CC3147D8}" srcOrd="3" destOrd="0" parTransId="{0E5C68D4-14CD-4FD9-9B86-57BB2131652B}" sibTransId="{E3019355-D37D-4A09-8DB5-A44903623116}"/>
    <dgm:cxn modelId="{2434A626-1A1D-D541-B989-744968536EB9}" srcId="{F80DB881-EEED-DF4C-B79F-854031581F24}" destId="{CFA7C9B9-0199-B142-BC8A-7042B4818FDC}" srcOrd="1" destOrd="0" parTransId="{18EB9066-873C-9444-8C7C-50180415B51B}" sibTransId="{7F4D218C-032C-D740-ADA3-7118FD409BB2}"/>
    <dgm:cxn modelId="{0F1199C5-9592-6F4A-B158-EC3774EB297A}" srcId="{F80DB881-EEED-DF4C-B79F-854031581F24}" destId="{E83EDDF0-5448-064B-B5A7-BF0E7AA3D01D}" srcOrd="2" destOrd="0" parTransId="{B725E029-2B4D-A34D-AFC4-2D13220ABE17}" sibTransId="{EB1FC68D-9A14-F449-B095-71D8255EAEB2}"/>
    <dgm:cxn modelId="{DE0ED59B-9460-6145-823D-46376D59B86C}" srcId="{F80DB881-EEED-DF4C-B79F-854031581F24}" destId="{9D98497D-EB5B-2A45-AC98-B89DEEF51DBD}" srcOrd="0" destOrd="0" parTransId="{BE67189B-0969-DD44-8715-53DEBC8513A2}" sibTransId="{B76CA95D-EB8F-384D-8A86-8253374DF70B}"/>
    <dgm:cxn modelId="{3AECE728-BAB8-48D9-AD8C-67671EE13B79}" type="presOf" srcId="{9D98497D-EB5B-2A45-AC98-B89DEEF51DBD}" destId="{47D694CF-9B6F-3742-B719-E74AEA869C2E}" srcOrd="0" destOrd="0" presId="urn:microsoft.com/office/officeart/2005/8/layout/vList3#2"/>
    <dgm:cxn modelId="{8FB55F8B-E4E7-48F9-86E3-090905D9CCCA}" type="presOf" srcId="{CFA7C9B9-0199-B142-BC8A-7042B4818FDC}" destId="{5E193C53-F65F-D34D-A54B-C1BE605BEEC3}" srcOrd="0" destOrd="0" presId="urn:microsoft.com/office/officeart/2005/8/layout/vList3#2"/>
    <dgm:cxn modelId="{81538995-B0B2-402B-8161-5F73B88ADB52}" type="presOf" srcId="{905EAD90-68C5-4ABF-A303-9BCB766D34CF}" destId="{195CE3C7-D558-4EBE-AD5C-10478EC5E671}" srcOrd="0" destOrd="0" presId="urn:microsoft.com/office/officeart/2005/8/layout/vList3#2"/>
    <dgm:cxn modelId="{53CB6384-37C9-401F-BBE4-3F87ED7A467E}" type="presOf" srcId="{736FF8FD-9309-4024-9460-B492CC3147D8}" destId="{E9ED1C50-33A6-433C-92B1-E9A48B49FD49}" srcOrd="0" destOrd="0" presId="urn:microsoft.com/office/officeart/2005/8/layout/vList3#2"/>
    <dgm:cxn modelId="{1450C859-98A6-43C0-A71A-B2FDB0D2EBFF}" type="presOf" srcId="{E83EDDF0-5448-064B-B5A7-BF0E7AA3D01D}" destId="{D11B3F0B-B7BF-9D46-ADB1-454E933DB779}" srcOrd="0" destOrd="0" presId="urn:microsoft.com/office/officeart/2005/8/layout/vList3#2"/>
    <dgm:cxn modelId="{1953BE10-B1F6-4957-B991-891C54D80524}" srcId="{F80DB881-EEED-DF4C-B79F-854031581F24}" destId="{905EAD90-68C5-4ABF-A303-9BCB766D34CF}" srcOrd="4" destOrd="0" parTransId="{C8B79A8A-FAE1-4A7A-9C9D-8BBA3C40186B}" sibTransId="{8A03116E-AE61-42EC-83E3-79D262A76F9B}"/>
    <dgm:cxn modelId="{BA06FB66-B126-4793-8074-F729A7AE2784}" type="presOf" srcId="{F80DB881-EEED-DF4C-B79F-854031581F24}" destId="{80595906-72AC-A547-AC64-EB835421C505}" srcOrd="0" destOrd="0" presId="urn:microsoft.com/office/officeart/2005/8/layout/vList3#2"/>
    <dgm:cxn modelId="{44B839E0-226D-4C89-A99A-445C447F3660}" type="presParOf" srcId="{80595906-72AC-A547-AC64-EB835421C505}" destId="{2BB28FD0-0085-0942-8AEF-D80A6801B52E}" srcOrd="0" destOrd="0" presId="urn:microsoft.com/office/officeart/2005/8/layout/vList3#2"/>
    <dgm:cxn modelId="{ED7DEBD8-723E-402E-BA11-553025F02F3B}" type="presParOf" srcId="{2BB28FD0-0085-0942-8AEF-D80A6801B52E}" destId="{1C418192-44BC-9E4A-A837-DCB4F7CF55CC}" srcOrd="0" destOrd="0" presId="urn:microsoft.com/office/officeart/2005/8/layout/vList3#2"/>
    <dgm:cxn modelId="{BD6B5998-801F-4301-B01B-EB0BEB4F0DEF}" type="presParOf" srcId="{2BB28FD0-0085-0942-8AEF-D80A6801B52E}" destId="{47D694CF-9B6F-3742-B719-E74AEA869C2E}" srcOrd="1" destOrd="0" presId="urn:microsoft.com/office/officeart/2005/8/layout/vList3#2"/>
    <dgm:cxn modelId="{B33BECFF-694C-4598-AF59-65627AC7D249}" type="presParOf" srcId="{80595906-72AC-A547-AC64-EB835421C505}" destId="{D7E5F721-5F5E-714E-89A6-DA2D658266E6}" srcOrd="1" destOrd="0" presId="urn:microsoft.com/office/officeart/2005/8/layout/vList3#2"/>
    <dgm:cxn modelId="{7A385EB4-7FEA-4940-B2F0-717A480D1F99}" type="presParOf" srcId="{80595906-72AC-A547-AC64-EB835421C505}" destId="{E2117951-4E34-4D4D-8431-823909740C4A}" srcOrd="2" destOrd="0" presId="urn:microsoft.com/office/officeart/2005/8/layout/vList3#2"/>
    <dgm:cxn modelId="{41342244-4CFE-4EDC-972A-E655F1A86DFE}" type="presParOf" srcId="{E2117951-4E34-4D4D-8431-823909740C4A}" destId="{4CF8C118-BF20-EA48-B319-BF6BDE39EA86}" srcOrd="0" destOrd="0" presId="urn:microsoft.com/office/officeart/2005/8/layout/vList3#2"/>
    <dgm:cxn modelId="{192A6407-40E4-4092-8501-F65C81DD224B}" type="presParOf" srcId="{E2117951-4E34-4D4D-8431-823909740C4A}" destId="{5E193C53-F65F-D34D-A54B-C1BE605BEEC3}" srcOrd="1" destOrd="0" presId="urn:microsoft.com/office/officeart/2005/8/layout/vList3#2"/>
    <dgm:cxn modelId="{72C2EF9F-8B40-4559-83EF-D0434386C006}" type="presParOf" srcId="{80595906-72AC-A547-AC64-EB835421C505}" destId="{DEF4E7FF-C359-774A-931C-7B6B1DBEB52A}" srcOrd="3" destOrd="0" presId="urn:microsoft.com/office/officeart/2005/8/layout/vList3#2"/>
    <dgm:cxn modelId="{33B1801A-497B-437D-A1F3-D640AB8987F0}" type="presParOf" srcId="{80595906-72AC-A547-AC64-EB835421C505}" destId="{FF24EF3E-F7F9-994F-A910-89A1E9A69009}" srcOrd="4" destOrd="0" presId="urn:microsoft.com/office/officeart/2005/8/layout/vList3#2"/>
    <dgm:cxn modelId="{4D01C1A1-B8DB-4702-BF0F-AFF99E053AA4}" type="presParOf" srcId="{FF24EF3E-F7F9-994F-A910-89A1E9A69009}" destId="{7D4E54C0-299D-DE42-B449-96C0AD4BB15A}" srcOrd="0" destOrd="0" presId="urn:microsoft.com/office/officeart/2005/8/layout/vList3#2"/>
    <dgm:cxn modelId="{56F32C57-2631-4E39-BAB8-FC5E42A311A7}" type="presParOf" srcId="{FF24EF3E-F7F9-994F-A910-89A1E9A69009}" destId="{D11B3F0B-B7BF-9D46-ADB1-454E933DB779}" srcOrd="1" destOrd="0" presId="urn:microsoft.com/office/officeart/2005/8/layout/vList3#2"/>
    <dgm:cxn modelId="{D6170DB7-1BA9-49B7-87E5-A6FD70F907B7}" type="presParOf" srcId="{80595906-72AC-A547-AC64-EB835421C505}" destId="{70733742-51D3-4478-97BD-26DDB900916B}" srcOrd="5" destOrd="0" presId="urn:microsoft.com/office/officeart/2005/8/layout/vList3#2"/>
    <dgm:cxn modelId="{4B9B3F36-5A62-445F-B32B-361454C3380A}" type="presParOf" srcId="{80595906-72AC-A547-AC64-EB835421C505}" destId="{ED532889-33C9-4AE8-A0C1-2B006B34668D}" srcOrd="6" destOrd="0" presId="urn:microsoft.com/office/officeart/2005/8/layout/vList3#2"/>
    <dgm:cxn modelId="{5EB07A62-669B-40B9-97C3-61AF1A07428B}" type="presParOf" srcId="{ED532889-33C9-4AE8-A0C1-2B006B34668D}" destId="{E899D416-5F5D-47F3-AF2B-51EFD182794B}" srcOrd="0" destOrd="0" presId="urn:microsoft.com/office/officeart/2005/8/layout/vList3#2"/>
    <dgm:cxn modelId="{54158D5E-0E68-4CDF-BEDD-1C90E994A61A}" type="presParOf" srcId="{ED532889-33C9-4AE8-A0C1-2B006B34668D}" destId="{E9ED1C50-33A6-433C-92B1-E9A48B49FD49}" srcOrd="1" destOrd="0" presId="urn:microsoft.com/office/officeart/2005/8/layout/vList3#2"/>
    <dgm:cxn modelId="{F0A63E66-6614-4A2E-BF78-E6E8041F4357}" type="presParOf" srcId="{80595906-72AC-A547-AC64-EB835421C505}" destId="{7FD0489C-1E38-4396-A613-FBBD68558E49}" srcOrd="7" destOrd="0" presId="urn:microsoft.com/office/officeart/2005/8/layout/vList3#2"/>
    <dgm:cxn modelId="{5F0125E3-D1A0-4126-978F-0B9B4DC5B19D}" type="presParOf" srcId="{80595906-72AC-A547-AC64-EB835421C505}" destId="{0E2360EE-5C39-4743-9405-A54EEEF9331A}" srcOrd="8" destOrd="0" presId="urn:microsoft.com/office/officeart/2005/8/layout/vList3#2"/>
    <dgm:cxn modelId="{9FCEA8A0-242E-4BEC-A4E2-6A23098DB584}" type="presParOf" srcId="{0E2360EE-5C39-4743-9405-A54EEEF9331A}" destId="{75615161-9FF3-4B0E-8342-4A5811B9DCD5}" srcOrd="0" destOrd="0" presId="urn:microsoft.com/office/officeart/2005/8/layout/vList3#2"/>
    <dgm:cxn modelId="{0580EBDE-13D6-438B-BFEC-52F14C8CEDF1}" type="presParOf" srcId="{0E2360EE-5C39-4743-9405-A54EEEF9331A}" destId="{195CE3C7-D558-4EBE-AD5C-10478EC5E671}" srcOrd="1" destOrd="0" presId="urn:microsoft.com/office/officeart/2005/8/layout/vList3#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80DB881-EEED-DF4C-B79F-854031581F24}" type="doc">
      <dgm:prSet loTypeId="urn:microsoft.com/office/officeart/2005/8/layout/vList3#2" loCatId="" qsTypeId="urn:microsoft.com/office/officeart/2005/8/quickstyle/3D3" qsCatId="3D" csTypeId="urn:microsoft.com/office/officeart/2005/8/colors/colorful1#1" csCatId="colorful" phldr="1"/>
      <dgm:spPr/>
      <dgm:t>
        <a:bodyPr/>
        <a:lstStyle/>
        <a:p>
          <a:endParaRPr lang="es-ES"/>
        </a:p>
      </dgm:t>
    </dgm:pt>
    <dgm:pt modelId="{CFA7C9B9-0199-B142-BC8A-7042B4818FDC}">
      <dgm:prSet phldrT="[Texto]" custT="1"/>
      <dgm:spPr/>
      <dgm:t>
        <a:bodyPr/>
        <a:lstStyle/>
        <a:p>
          <a:r>
            <a:rPr lang="es-AR" sz="1600" dirty="0" smtClean="0"/>
            <a:t>Existe evidencia científica sobre efectividad de la vacunación </a:t>
          </a:r>
          <a:r>
            <a:rPr lang="es-AR" sz="1600" dirty="0" err="1" smtClean="0"/>
            <a:t>antimeningocócica</a:t>
          </a:r>
          <a:r>
            <a:rPr lang="es-AR" sz="1600" dirty="0" smtClean="0"/>
            <a:t> en preadolescentes y adolescentes, incluyendo individuos a partir de los 11 años que han recibido una única dosis de vacuna</a:t>
          </a:r>
          <a:endParaRPr lang="es-ES" sz="1600" dirty="0"/>
        </a:p>
      </dgm:t>
    </dgm:pt>
    <dgm:pt modelId="{18EB9066-873C-9444-8C7C-50180415B51B}" type="parTrans" cxnId="{2434A626-1A1D-D541-B989-744968536EB9}">
      <dgm:prSet/>
      <dgm:spPr/>
      <dgm:t>
        <a:bodyPr/>
        <a:lstStyle/>
        <a:p>
          <a:endParaRPr lang="es-ES"/>
        </a:p>
      </dgm:t>
    </dgm:pt>
    <dgm:pt modelId="{7F4D218C-032C-D740-ADA3-7118FD409BB2}" type="sibTrans" cxnId="{2434A626-1A1D-D541-B989-744968536EB9}">
      <dgm:prSet/>
      <dgm:spPr/>
      <dgm:t>
        <a:bodyPr/>
        <a:lstStyle/>
        <a:p>
          <a:endParaRPr lang="es-ES"/>
        </a:p>
      </dgm:t>
    </dgm:pt>
    <dgm:pt modelId="{9D98497D-EB5B-2A45-AC98-B89DEEF51DBD}">
      <dgm:prSet phldrT="[Texto]" custT="1"/>
      <dgm:spPr/>
      <dgm:t>
        <a:bodyPr/>
        <a:lstStyle/>
        <a:p>
          <a:r>
            <a:rPr lang="es-ES" sz="1800" dirty="0" smtClean="0"/>
            <a:t>disminuir la portación nasofaríngea de </a:t>
          </a:r>
          <a:r>
            <a:rPr lang="es-ES" sz="1800" dirty="0" err="1" smtClean="0"/>
            <a:t>Nm</a:t>
          </a:r>
          <a:r>
            <a:rPr lang="es-ES" sz="1800" dirty="0" smtClean="0"/>
            <a:t> y </a:t>
          </a:r>
          <a:r>
            <a:rPr lang="es-AR" sz="1800" dirty="0" smtClean="0"/>
            <a:t>contribuir a la disminución de la incidencia de la enfermedad en no vacunados</a:t>
          </a:r>
          <a:endParaRPr lang="es-ES" sz="1800" dirty="0" smtClean="0"/>
        </a:p>
      </dgm:t>
    </dgm:pt>
    <dgm:pt modelId="{B76CA95D-EB8F-384D-8A86-8253374DF70B}" type="sibTrans" cxnId="{DE0ED59B-9460-6145-823D-46376D59B86C}">
      <dgm:prSet/>
      <dgm:spPr/>
      <dgm:t>
        <a:bodyPr/>
        <a:lstStyle/>
        <a:p>
          <a:endParaRPr lang="es-ES"/>
        </a:p>
      </dgm:t>
    </dgm:pt>
    <dgm:pt modelId="{BE67189B-0969-DD44-8715-53DEBC8513A2}" type="parTrans" cxnId="{DE0ED59B-9460-6145-823D-46376D59B86C}">
      <dgm:prSet/>
      <dgm:spPr/>
      <dgm:t>
        <a:bodyPr/>
        <a:lstStyle/>
        <a:p>
          <a:endParaRPr lang="es-ES"/>
        </a:p>
      </dgm:t>
    </dgm:pt>
    <dgm:pt modelId="{E0E84E69-5C6F-491B-BAF8-6011D432FE05}">
      <dgm:prSet phldrT="[Texto]" custT="1"/>
      <dgm:spPr/>
      <dgm:t>
        <a:bodyPr/>
        <a:lstStyle/>
        <a:p>
          <a:r>
            <a:rPr lang="es-ES" sz="1800" dirty="0" smtClean="0"/>
            <a:t>población accesible, ya incorporada al CNV, lo que facilita la implementación de la estrategia</a:t>
          </a:r>
        </a:p>
      </dgm:t>
    </dgm:pt>
    <dgm:pt modelId="{26684C5C-A66C-47FC-A18F-2645259D1F0F}" type="sibTrans" cxnId="{D694CBE3-81BD-417F-905B-AB6D16B7BEDC}">
      <dgm:prSet/>
      <dgm:spPr/>
      <dgm:t>
        <a:bodyPr/>
        <a:lstStyle/>
        <a:p>
          <a:endParaRPr lang="es-AR"/>
        </a:p>
      </dgm:t>
    </dgm:pt>
    <dgm:pt modelId="{7CAD44CC-BE9E-4BAB-915B-07A5D875EE22}" type="parTrans" cxnId="{D694CBE3-81BD-417F-905B-AB6D16B7BEDC}">
      <dgm:prSet/>
      <dgm:spPr/>
      <dgm:t>
        <a:bodyPr/>
        <a:lstStyle/>
        <a:p>
          <a:endParaRPr lang="es-AR"/>
        </a:p>
      </dgm:t>
    </dgm:pt>
    <dgm:pt modelId="{9275391C-89A7-423B-98E9-E20312077C6E}">
      <dgm:prSet phldrT="[Texto]" custT="1"/>
      <dgm:spPr/>
      <dgm:t>
        <a:bodyPr/>
        <a:lstStyle/>
        <a:p>
          <a:r>
            <a:rPr lang="es-AR" sz="1800" dirty="0" smtClean="0"/>
            <a:t>ofrecer no sólo protección directa del grupo vacunado, sino también  protección indirecta</a:t>
          </a:r>
          <a:endParaRPr lang="es-ES" sz="1800" dirty="0" smtClean="0"/>
        </a:p>
      </dgm:t>
    </dgm:pt>
    <dgm:pt modelId="{70C90A7A-9C4C-4AEC-9347-8A806E6E1ECC}" type="parTrans" cxnId="{0A44402E-C28A-48ED-8D8D-4496D47F0647}">
      <dgm:prSet/>
      <dgm:spPr/>
      <dgm:t>
        <a:bodyPr/>
        <a:lstStyle/>
        <a:p>
          <a:endParaRPr lang="es-AR"/>
        </a:p>
      </dgm:t>
    </dgm:pt>
    <dgm:pt modelId="{1B8E02C7-A306-4197-8B0E-C6DD887A2A14}" type="sibTrans" cxnId="{0A44402E-C28A-48ED-8D8D-4496D47F0647}">
      <dgm:prSet/>
      <dgm:spPr/>
      <dgm:t>
        <a:bodyPr/>
        <a:lstStyle/>
        <a:p>
          <a:endParaRPr lang="es-AR"/>
        </a:p>
      </dgm:t>
    </dgm:pt>
    <dgm:pt modelId="{80595906-72AC-A547-AC64-EB835421C505}" type="pres">
      <dgm:prSet presAssocID="{F80DB881-EEED-DF4C-B79F-854031581F24}" presName="linearFlow" presStyleCnt="0">
        <dgm:presLayoutVars>
          <dgm:dir/>
          <dgm:resizeHandles val="exact"/>
        </dgm:presLayoutVars>
      </dgm:prSet>
      <dgm:spPr/>
      <dgm:t>
        <a:bodyPr/>
        <a:lstStyle/>
        <a:p>
          <a:endParaRPr lang="es-ES"/>
        </a:p>
      </dgm:t>
    </dgm:pt>
    <dgm:pt modelId="{E2117951-4E34-4D4D-8431-823909740C4A}" type="pres">
      <dgm:prSet presAssocID="{CFA7C9B9-0199-B142-BC8A-7042B4818FDC}" presName="composite" presStyleCnt="0"/>
      <dgm:spPr/>
    </dgm:pt>
    <dgm:pt modelId="{4CF8C118-BF20-EA48-B319-BF6BDE39EA86}" type="pres">
      <dgm:prSet presAssocID="{CFA7C9B9-0199-B142-BC8A-7042B4818FDC}" presName="imgShp" presStyleLbl="fgImgPlace1" presStyleIdx="0" presStyleCnt="4"/>
      <dgm:spPr>
        <a:blipFill rotWithShape="1">
          <a:blip xmlns:r="http://schemas.openxmlformats.org/officeDocument/2006/relationships" r:embed="rId1">
            <a:duotone>
              <a:schemeClr val="accent2">
                <a:shade val="45000"/>
                <a:satMod val="135000"/>
              </a:schemeClr>
              <a:prstClr val="white"/>
            </a:duotone>
          </a:blip>
          <a:stretch>
            <a:fillRect/>
          </a:stretch>
        </a:blipFill>
      </dgm:spPr>
      <dgm:t>
        <a:bodyPr/>
        <a:lstStyle/>
        <a:p>
          <a:endParaRPr lang="es-ES"/>
        </a:p>
      </dgm:t>
    </dgm:pt>
    <dgm:pt modelId="{5E193C53-F65F-D34D-A54B-C1BE605BEEC3}" type="pres">
      <dgm:prSet presAssocID="{CFA7C9B9-0199-B142-BC8A-7042B4818FDC}" presName="txShp" presStyleLbl="node1" presStyleIdx="0" presStyleCnt="4" custScaleY="87749">
        <dgm:presLayoutVars>
          <dgm:bulletEnabled val="1"/>
        </dgm:presLayoutVars>
      </dgm:prSet>
      <dgm:spPr/>
      <dgm:t>
        <a:bodyPr/>
        <a:lstStyle/>
        <a:p>
          <a:endParaRPr lang="es-ES"/>
        </a:p>
      </dgm:t>
    </dgm:pt>
    <dgm:pt modelId="{DEF4E7FF-C359-774A-931C-7B6B1DBEB52A}" type="pres">
      <dgm:prSet presAssocID="{7F4D218C-032C-D740-ADA3-7118FD409BB2}" presName="spacing" presStyleCnt="0"/>
      <dgm:spPr/>
    </dgm:pt>
    <dgm:pt modelId="{2BB28FD0-0085-0942-8AEF-D80A6801B52E}" type="pres">
      <dgm:prSet presAssocID="{9D98497D-EB5B-2A45-AC98-B89DEEF51DBD}" presName="composite" presStyleCnt="0"/>
      <dgm:spPr/>
    </dgm:pt>
    <dgm:pt modelId="{1C418192-44BC-9E4A-A837-DCB4F7CF55CC}" type="pres">
      <dgm:prSet presAssocID="{9D98497D-EB5B-2A45-AC98-B89DEEF51DBD}" presName="imgShp" presStyleLbl="fgImgPlace1" presStyleIdx="1" presStyleCnt="4"/>
      <dgm:spPr>
        <a:blipFill rotWithShape="1">
          <a:blip xmlns:r="http://schemas.openxmlformats.org/officeDocument/2006/relationships" r:embed="rId2">
            <a:duotone>
              <a:schemeClr val="accent3">
                <a:shade val="45000"/>
                <a:satMod val="135000"/>
              </a:schemeClr>
              <a:prstClr val="white"/>
            </a:duotone>
          </a:blip>
          <a:stretch>
            <a:fillRect/>
          </a:stretch>
        </a:blipFill>
      </dgm:spPr>
      <dgm:t>
        <a:bodyPr/>
        <a:lstStyle/>
        <a:p>
          <a:endParaRPr lang="es-ES"/>
        </a:p>
      </dgm:t>
    </dgm:pt>
    <dgm:pt modelId="{47D694CF-9B6F-3742-B719-E74AEA869C2E}" type="pres">
      <dgm:prSet presAssocID="{9D98497D-EB5B-2A45-AC98-B89DEEF51DBD}" presName="txShp" presStyleLbl="node1" presStyleIdx="1" presStyleCnt="4" custScaleY="87749">
        <dgm:presLayoutVars>
          <dgm:bulletEnabled val="1"/>
        </dgm:presLayoutVars>
      </dgm:prSet>
      <dgm:spPr/>
      <dgm:t>
        <a:bodyPr/>
        <a:lstStyle/>
        <a:p>
          <a:endParaRPr lang="es-ES"/>
        </a:p>
      </dgm:t>
    </dgm:pt>
    <dgm:pt modelId="{D7E5F721-5F5E-714E-89A6-DA2D658266E6}" type="pres">
      <dgm:prSet presAssocID="{B76CA95D-EB8F-384D-8A86-8253374DF70B}" presName="spacing" presStyleCnt="0"/>
      <dgm:spPr/>
    </dgm:pt>
    <dgm:pt modelId="{C137F723-94DC-436A-BED1-E1A3859A924F}" type="pres">
      <dgm:prSet presAssocID="{9275391C-89A7-423B-98E9-E20312077C6E}" presName="composite" presStyleCnt="0"/>
      <dgm:spPr/>
    </dgm:pt>
    <dgm:pt modelId="{9DF7A3C8-F38B-47FC-BE68-3FB39482FBFC}" type="pres">
      <dgm:prSet presAssocID="{9275391C-89A7-423B-98E9-E20312077C6E}" presName="imgShp" presStyleLbl="fgImgPlace1" presStyleIdx="2" presStyleCnt="4"/>
      <dgm:spPr>
        <a:blipFill rotWithShape="1">
          <a:blip xmlns:r="http://schemas.openxmlformats.org/officeDocument/2006/relationships" r:embed="rId3">
            <a:duotone>
              <a:schemeClr val="accent4">
                <a:shade val="45000"/>
                <a:satMod val="135000"/>
              </a:schemeClr>
              <a:prstClr val="white"/>
            </a:duotone>
          </a:blip>
          <a:stretch>
            <a:fillRect/>
          </a:stretch>
        </a:blipFill>
      </dgm:spPr>
      <dgm:t>
        <a:bodyPr/>
        <a:lstStyle/>
        <a:p>
          <a:endParaRPr lang="es-AR"/>
        </a:p>
      </dgm:t>
    </dgm:pt>
    <dgm:pt modelId="{B1F8A108-F738-4FE5-A66B-79A2CA5AB100}" type="pres">
      <dgm:prSet presAssocID="{9275391C-89A7-423B-98E9-E20312077C6E}" presName="txShp" presStyleLbl="node1" presStyleIdx="2" presStyleCnt="4">
        <dgm:presLayoutVars>
          <dgm:bulletEnabled val="1"/>
        </dgm:presLayoutVars>
      </dgm:prSet>
      <dgm:spPr/>
      <dgm:t>
        <a:bodyPr/>
        <a:lstStyle/>
        <a:p>
          <a:endParaRPr lang="es-AR"/>
        </a:p>
      </dgm:t>
    </dgm:pt>
    <dgm:pt modelId="{E9C37A0A-A944-4B57-9752-672380C4B53C}" type="pres">
      <dgm:prSet presAssocID="{1B8E02C7-A306-4197-8B0E-C6DD887A2A14}" presName="spacing" presStyleCnt="0"/>
      <dgm:spPr/>
    </dgm:pt>
    <dgm:pt modelId="{6A91D967-7B2D-4CAC-A0FA-560B39440155}" type="pres">
      <dgm:prSet presAssocID="{E0E84E69-5C6F-491B-BAF8-6011D432FE05}" presName="composite" presStyleCnt="0"/>
      <dgm:spPr/>
    </dgm:pt>
    <dgm:pt modelId="{DFA717B8-54C3-4BFE-AEBC-65652D5CE718}" type="pres">
      <dgm:prSet presAssocID="{E0E84E69-5C6F-491B-BAF8-6011D432FE05}" presName="imgShp" presStyleLbl="fgImgPlace1" presStyleIdx="3" presStyleCnt="4"/>
      <dgm:spPr>
        <a:blipFill rotWithShape="1">
          <a:blip xmlns:r="http://schemas.openxmlformats.org/officeDocument/2006/relationships" r:embed="rId3">
            <a:duotone>
              <a:schemeClr val="accent5">
                <a:shade val="45000"/>
                <a:satMod val="135000"/>
              </a:schemeClr>
              <a:prstClr val="white"/>
            </a:duotone>
          </a:blip>
          <a:stretch>
            <a:fillRect/>
          </a:stretch>
        </a:blipFill>
      </dgm:spPr>
      <dgm:t>
        <a:bodyPr/>
        <a:lstStyle/>
        <a:p>
          <a:endParaRPr lang="es-AR"/>
        </a:p>
      </dgm:t>
    </dgm:pt>
    <dgm:pt modelId="{CCD54AA3-9BCE-4358-AE31-7215D1577F5B}" type="pres">
      <dgm:prSet presAssocID="{E0E84E69-5C6F-491B-BAF8-6011D432FE05}" presName="txShp" presStyleLbl="node1" presStyleIdx="3" presStyleCnt="4">
        <dgm:presLayoutVars>
          <dgm:bulletEnabled val="1"/>
        </dgm:presLayoutVars>
      </dgm:prSet>
      <dgm:spPr/>
      <dgm:t>
        <a:bodyPr/>
        <a:lstStyle/>
        <a:p>
          <a:endParaRPr lang="es-AR"/>
        </a:p>
      </dgm:t>
    </dgm:pt>
  </dgm:ptLst>
  <dgm:cxnLst>
    <dgm:cxn modelId="{54932F39-1F8D-4EA5-81BC-5F0F86EB1D2E}" type="presOf" srcId="{9275391C-89A7-423B-98E9-E20312077C6E}" destId="{B1F8A108-F738-4FE5-A66B-79A2CA5AB100}" srcOrd="0" destOrd="0" presId="urn:microsoft.com/office/officeart/2005/8/layout/vList3#2"/>
    <dgm:cxn modelId="{2434A626-1A1D-D541-B989-744968536EB9}" srcId="{F80DB881-EEED-DF4C-B79F-854031581F24}" destId="{CFA7C9B9-0199-B142-BC8A-7042B4818FDC}" srcOrd="0" destOrd="0" parTransId="{18EB9066-873C-9444-8C7C-50180415B51B}" sibTransId="{7F4D218C-032C-D740-ADA3-7118FD409BB2}"/>
    <dgm:cxn modelId="{0A44402E-C28A-48ED-8D8D-4496D47F0647}" srcId="{F80DB881-EEED-DF4C-B79F-854031581F24}" destId="{9275391C-89A7-423B-98E9-E20312077C6E}" srcOrd="2" destOrd="0" parTransId="{70C90A7A-9C4C-4AEC-9347-8A806E6E1ECC}" sibTransId="{1B8E02C7-A306-4197-8B0E-C6DD887A2A14}"/>
    <dgm:cxn modelId="{DE0ED59B-9460-6145-823D-46376D59B86C}" srcId="{F80DB881-EEED-DF4C-B79F-854031581F24}" destId="{9D98497D-EB5B-2A45-AC98-B89DEEF51DBD}" srcOrd="1" destOrd="0" parTransId="{BE67189B-0969-DD44-8715-53DEBC8513A2}" sibTransId="{B76CA95D-EB8F-384D-8A86-8253374DF70B}"/>
    <dgm:cxn modelId="{D694CBE3-81BD-417F-905B-AB6D16B7BEDC}" srcId="{F80DB881-EEED-DF4C-B79F-854031581F24}" destId="{E0E84E69-5C6F-491B-BAF8-6011D432FE05}" srcOrd="3" destOrd="0" parTransId="{7CAD44CC-BE9E-4BAB-915B-07A5D875EE22}" sibTransId="{26684C5C-A66C-47FC-A18F-2645259D1F0F}"/>
    <dgm:cxn modelId="{710E4448-91F9-4ABC-A4B4-B4A63E3882F1}" type="presOf" srcId="{CFA7C9B9-0199-B142-BC8A-7042B4818FDC}" destId="{5E193C53-F65F-D34D-A54B-C1BE605BEEC3}" srcOrd="0" destOrd="0" presId="urn:microsoft.com/office/officeart/2005/8/layout/vList3#2"/>
    <dgm:cxn modelId="{D554692B-1C7B-4783-9A15-6B9B29A2ACE0}" type="presOf" srcId="{9D98497D-EB5B-2A45-AC98-B89DEEF51DBD}" destId="{47D694CF-9B6F-3742-B719-E74AEA869C2E}" srcOrd="0" destOrd="0" presId="urn:microsoft.com/office/officeart/2005/8/layout/vList3#2"/>
    <dgm:cxn modelId="{BDB0BD1F-0C29-4948-83B9-DACBFB785A24}" type="presOf" srcId="{F80DB881-EEED-DF4C-B79F-854031581F24}" destId="{80595906-72AC-A547-AC64-EB835421C505}" srcOrd="0" destOrd="0" presId="urn:microsoft.com/office/officeart/2005/8/layout/vList3#2"/>
    <dgm:cxn modelId="{F93DE796-6123-4FC0-84D3-574831FF5CFF}" type="presOf" srcId="{E0E84E69-5C6F-491B-BAF8-6011D432FE05}" destId="{CCD54AA3-9BCE-4358-AE31-7215D1577F5B}" srcOrd="0" destOrd="0" presId="urn:microsoft.com/office/officeart/2005/8/layout/vList3#2"/>
    <dgm:cxn modelId="{6BFA6066-B320-4582-9B68-98F3A123048A}" type="presParOf" srcId="{80595906-72AC-A547-AC64-EB835421C505}" destId="{E2117951-4E34-4D4D-8431-823909740C4A}" srcOrd="0" destOrd="0" presId="urn:microsoft.com/office/officeart/2005/8/layout/vList3#2"/>
    <dgm:cxn modelId="{A41026BE-85EE-410E-A012-2FA0375B9986}" type="presParOf" srcId="{E2117951-4E34-4D4D-8431-823909740C4A}" destId="{4CF8C118-BF20-EA48-B319-BF6BDE39EA86}" srcOrd="0" destOrd="0" presId="urn:microsoft.com/office/officeart/2005/8/layout/vList3#2"/>
    <dgm:cxn modelId="{3E616E64-A81A-4761-BC95-D0090282CB5E}" type="presParOf" srcId="{E2117951-4E34-4D4D-8431-823909740C4A}" destId="{5E193C53-F65F-D34D-A54B-C1BE605BEEC3}" srcOrd="1" destOrd="0" presId="urn:microsoft.com/office/officeart/2005/8/layout/vList3#2"/>
    <dgm:cxn modelId="{78473AC9-A2C2-44A4-9DC0-85B9D5BCB754}" type="presParOf" srcId="{80595906-72AC-A547-AC64-EB835421C505}" destId="{DEF4E7FF-C359-774A-931C-7B6B1DBEB52A}" srcOrd="1" destOrd="0" presId="urn:microsoft.com/office/officeart/2005/8/layout/vList3#2"/>
    <dgm:cxn modelId="{CE5518F6-ABEE-4921-A5F6-C534E255C052}" type="presParOf" srcId="{80595906-72AC-A547-AC64-EB835421C505}" destId="{2BB28FD0-0085-0942-8AEF-D80A6801B52E}" srcOrd="2" destOrd="0" presId="urn:microsoft.com/office/officeart/2005/8/layout/vList3#2"/>
    <dgm:cxn modelId="{4787A91B-E1CE-41F2-B597-D9203469264D}" type="presParOf" srcId="{2BB28FD0-0085-0942-8AEF-D80A6801B52E}" destId="{1C418192-44BC-9E4A-A837-DCB4F7CF55CC}" srcOrd="0" destOrd="0" presId="urn:microsoft.com/office/officeart/2005/8/layout/vList3#2"/>
    <dgm:cxn modelId="{CB0CA9BA-E4EF-4D64-BE03-D9985009F0A3}" type="presParOf" srcId="{2BB28FD0-0085-0942-8AEF-D80A6801B52E}" destId="{47D694CF-9B6F-3742-B719-E74AEA869C2E}" srcOrd="1" destOrd="0" presId="urn:microsoft.com/office/officeart/2005/8/layout/vList3#2"/>
    <dgm:cxn modelId="{F41BA025-D6D5-4EF5-85BE-24C0194C73F9}" type="presParOf" srcId="{80595906-72AC-A547-AC64-EB835421C505}" destId="{D7E5F721-5F5E-714E-89A6-DA2D658266E6}" srcOrd="3" destOrd="0" presId="urn:microsoft.com/office/officeart/2005/8/layout/vList3#2"/>
    <dgm:cxn modelId="{ACC87850-59F0-43EB-BCEB-8556B6BE37E6}" type="presParOf" srcId="{80595906-72AC-A547-AC64-EB835421C505}" destId="{C137F723-94DC-436A-BED1-E1A3859A924F}" srcOrd="4" destOrd="0" presId="urn:microsoft.com/office/officeart/2005/8/layout/vList3#2"/>
    <dgm:cxn modelId="{2673E1FD-6856-496D-B5C8-0C095A0C67F5}" type="presParOf" srcId="{C137F723-94DC-436A-BED1-E1A3859A924F}" destId="{9DF7A3C8-F38B-47FC-BE68-3FB39482FBFC}" srcOrd="0" destOrd="0" presId="urn:microsoft.com/office/officeart/2005/8/layout/vList3#2"/>
    <dgm:cxn modelId="{D21D3C90-F41C-44C4-8EE2-0E317DD6DB23}" type="presParOf" srcId="{C137F723-94DC-436A-BED1-E1A3859A924F}" destId="{B1F8A108-F738-4FE5-A66B-79A2CA5AB100}" srcOrd="1" destOrd="0" presId="urn:microsoft.com/office/officeart/2005/8/layout/vList3#2"/>
    <dgm:cxn modelId="{63A332C6-FF5B-43B0-BA41-EC2816403E05}" type="presParOf" srcId="{80595906-72AC-A547-AC64-EB835421C505}" destId="{E9C37A0A-A944-4B57-9752-672380C4B53C}" srcOrd="5" destOrd="0" presId="urn:microsoft.com/office/officeart/2005/8/layout/vList3#2"/>
    <dgm:cxn modelId="{38BE17A2-3297-4B03-BEE8-A9DB4279E18B}" type="presParOf" srcId="{80595906-72AC-A547-AC64-EB835421C505}" destId="{6A91D967-7B2D-4CAC-A0FA-560B39440155}" srcOrd="6" destOrd="0" presId="urn:microsoft.com/office/officeart/2005/8/layout/vList3#2"/>
    <dgm:cxn modelId="{6D13795B-8460-4B3E-934E-482BE046D834}" type="presParOf" srcId="{6A91D967-7B2D-4CAC-A0FA-560B39440155}" destId="{DFA717B8-54C3-4BFE-AEBC-65652D5CE718}" srcOrd="0" destOrd="0" presId="urn:microsoft.com/office/officeart/2005/8/layout/vList3#2"/>
    <dgm:cxn modelId="{11D284C6-B505-4A97-8CD8-4F879B8AFD80}" type="presParOf" srcId="{6A91D967-7B2D-4CAC-A0FA-560B39440155}" destId="{CCD54AA3-9BCE-4358-AE31-7215D1577F5B}" srcOrd="1" destOrd="0" presId="urn:microsoft.com/office/officeart/2005/8/layout/vList3#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EEF229E-EFA7-40AE-AB1E-08380949805A}" type="doc">
      <dgm:prSet loTypeId="urn:microsoft.com/office/officeart/2005/8/layout/process1" loCatId="process" qsTypeId="urn:microsoft.com/office/officeart/2005/8/quickstyle/simple5" qsCatId="simple" csTypeId="urn:microsoft.com/office/officeart/2005/8/colors/colorful2" csCatId="colorful" phldr="1"/>
      <dgm:spPr/>
    </dgm:pt>
    <dgm:pt modelId="{F7A097FD-78EC-4ACB-A409-40DBA460A225}">
      <dgm:prSet phldrT="[Texto]" custT="1"/>
      <dgm:spPr/>
      <dgm:t>
        <a:bodyPr/>
        <a:lstStyle/>
        <a:p>
          <a:r>
            <a:rPr lang="es-AR" sz="2400" dirty="0" smtClean="0"/>
            <a:t>Niños que cumplan</a:t>
          </a:r>
          <a:r>
            <a:rPr lang="es-AR" sz="2400" baseline="0" dirty="0" smtClean="0"/>
            <a:t> </a:t>
          </a:r>
          <a:r>
            <a:rPr lang="es-AR" sz="2400" dirty="0" smtClean="0">
              <a:solidFill>
                <a:srgbClr val="FFFF00"/>
              </a:solidFill>
            </a:rPr>
            <a:t>3 meses desde el incio de la estrategia</a:t>
          </a:r>
        </a:p>
        <a:p>
          <a:r>
            <a:rPr lang="es-AR" sz="2400" dirty="0" smtClean="0"/>
            <a:t>(nacidos</a:t>
          </a:r>
          <a:r>
            <a:rPr lang="es-AR" sz="2400" baseline="0" dirty="0" smtClean="0"/>
            <a:t> desde 1/10/16)</a:t>
          </a:r>
          <a:endParaRPr lang="es-AR" sz="2400" dirty="0"/>
        </a:p>
      </dgm:t>
    </dgm:pt>
    <dgm:pt modelId="{62749AF2-7473-4AC6-8279-E8D770D61757}" type="parTrans" cxnId="{C8C0DC04-6E6F-461C-837D-7B82496C41E6}">
      <dgm:prSet/>
      <dgm:spPr/>
      <dgm:t>
        <a:bodyPr/>
        <a:lstStyle/>
        <a:p>
          <a:endParaRPr lang="es-AR"/>
        </a:p>
      </dgm:t>
    </dgm:pt>
    <dgm:pt modelId="{F6B31D7D-9592-477B-AF5C-D499DFF0849F}" type="sibTrans" cxnId="{C8C0DC04-6E6F-461C-837D-7B82496C41E6}">
      <dgm:prSet/>
      <dgm:spPr/>
      <dgm:t>
        <a:bodyPr/>
        <a:lstStyle/>
        <a:p>
          <a:endParaRPr lang="es-AR"/>
        </a:p>
      </dgm:t>
    </dgm:pt>
    <dgm:pt modelId="{05C84891-1B85-4D3B-A8D5-3C82B105E562}">
      <dgm:prSet phldrT="[Texto]" custT="1"/>
      <dgm:spPr/>
      <dgm:t>
        <a:bodyPr/>
        <a:lstStyle/>
        <a:p>
          <a:r>
            <a:rPr lang="es-AR" sz="2800" dirty="0" smtClean="0"/>
            <a:t>* </a:t>
          </a:r>
          <a:r>
            <a:rPr lang="es-AR" sz="2400" dirty="0" smtClean="0">
              <a:solidFill>
                <a:schemeClr val="accent2">
                  <a:lumMod val="75000"/>
                </a:schemeClr>
              </a:solidFill>
            </a:rPr>
            <a:t>2 dosis (3 y 5m): 2017</a:t>
          </a:r>
        </a:p>
        <a:p>
          <a:r>
            <a:rPr lang="es-AR" sz="2800" dirty="0" smtClean="0"/>
            <a:t>* </a:t>
          </a:r>
          <a:r>
            <a:rPr lang="es-AR" sz="2000" dirty="0" smtClean="0">
              <a:solidFill>
                <a:schemeClr val="tx2">
                  <a:lumMod val="75000"/>
                </a:schemeClr>
              </a:solidFill>
            </a:rPr>
            <a:t>Refuerzo (15m): 2018</a:t>
          </a:r>
          <a:endParaRPr lang="es-AR" sz="2800" dirty="0">
            <a:solidFill>
              <a:schemeClr val="tx2">
                <a:lumMod val="75000"/>
              </a:schemeClr>
            </a:solidFill>
          </a:endParaRPr>
        </a:p>
      </dgm:t>
    </dgm:pt>
    <dgm:pt modelId="{66F58C36-C341-4450-9939-29418FD93A60}" type="parTrans" cxnId="{A8BB321A-C54E-484A-AC64-586A9E776215}">
      <dgm:prSet/>
      <dgm:spPr/>
      <dgm:t>
        <a:bodyPr/>
        <a:lstStyle/>
        <a:p>
          <a:endParaRPr lang="es-AR"/>
        </a:p>
      </dgm:t>
    </dgm:pt>
    <dgm:pt modelId="{197A0160-F557-428C-9DF1-CC2A186DAF14}" type="sibTrans" cxnId="{A8BB321A-C54E-484A-AC64-586A9E776215}">
      <dgm:prSet/>
      <dgm:spPr/>
      <dgm:t>
        <a:bodyPr/>
        <a:lstStyle/>
        <a:p>
          <a:endParaRPr lang="es-AR"/>
        </a:p>
      </dgm:t>
    </dgm:pt>
    <dgm:pt modelId="{5B03840F-47F1-4F4A-8149-8F82194F64EE}" type="pres">
      <dgm:prSet presAssocID="{1EEF229E-EFA7-40AE-AB1E-08380949805A}" presName="Name0" presStyleCnt="0">
        <dgm:presLayoutVars>
          <dgm:dir/>
          <dgm:resizeHandles val="exact"/>
        </dgm:presLayoutVars>
      </dgm:prSet>
      <dgm:spPr/>
    </dgm:pt>
    <dgm:pt modelId="{819ADE8B-67ED-4691-850F-2D16F25198E3}" type="pres">
      <dgm:prSet presAssocID="{F7A097FD-78EC-4ACB-A409-40DBA460A225}" presName="node" presStyleLbl="node1" presStyleIdx="0" presStyleCnt="2">
        <dgm:presLayoutVars>
          <dgm:bulletEnabled val="1"/>
        </dgm:presLayoutVars>
      </dgm:prSet>
      <dgm:spPr/>
      <dgm:t>
        <a:bodyPr/>
        <a:lstStyle/>
        <a:p>
          <a:endParaRPr lang="es-ES_tradnl"/>
        </a:p>
      </dgm:t>
    </dgm:pt>
    <dgm:pt modelId="{7A9E4997-920D-4767-84EA-D3A4B821C5E1}" type="pres">
      <dgm:prSet presAssocID="{F6B31D7D-9592-477B-AF5C-D499DFF0849F}" presName="sibTrans" presStyleLbl="sibTrans2D1" presStyleIdx="0" presStyleCnt="1"/>
      <dgm:spPr/>
      <dgm:t>
        <a:bodyPr/>
        <a:lstStyle/>
        <a:p>
          <a:endParaRPr lang="es-ES_tradnl"/>
        </a:p>
      </dgm:t>
    </dgm:pt>
    <dgm:pt modelId="{D9A4BFD9-4F67-4BD9-9D57-B8CCFAB73789}" type="pres">
      <dgm:prSet presAssocID="{F6B31D7D-9592-477B-AF5C-D499DFF0849F}" presName="connectorText" presStyleLbl="sibTrans2D1" presStyleIdx="0" presStyleCnt="1"/>
      <dgm:spPr/>
      <dgm:t>
        <a:bodyPr/>
        <a:lstStyle/>
        <a:p>
          <a:endParaRPr lang="es-ES_tradnl"/>
        </a:p>
      </dgm:t>
    </dgm:pt>
    <dgm:pt modelId="{E8E3F518-4EB1-4362-951D-96322CCC5B3E}" type="pres">
      <dgm:prSet presAssocID="{05C84891-1B85-4D3B-A8D5-3C82B105E562}" presName="node" presStyleLbl="node1" presStyleIdx="1" presStyleCnt="2" custScaleX="127313">
        <dgm:presLayoutVars>
          <dgm:bulletEnabled val="1"/>
        </dgm:presLayoutVars>
      </dgm:prSet>
      <dgm:spPr/>
      <dgm:t>
        <a:bodyPr/>
        <a:lstStyle/>
        <a:p>
          <a:endParaRPr lang="es-AR"/>
        </a:p>
      </dgm:t>
    </dgm:pt>
  </dgm:ptLst>
  <dgm:cxnLst>
    <dgm:cxn modelId="{A8BB321A-C54E-484A-AC64-586A9E776215}" srcId="{1EEF229E-EFA7-40AE-AB1E-08380949805A}" destId="{05C84891-1B85-4D3B-A8D5-3C82B105E562}" srcOrd="1" destOrd="0" parTransId="{66F58C36-C341-4450-9939-29418FD93A60}" sibTransId="{197A0160-F557-428C-9DF1-CC2A186DAF14}"/>
    <dgm:cxn modelId="{F4861FD3-8E10-43D9-9D6A-30E1E1AD15DD}" type="presOf" srcId="{F7A097FD-78EC-4ACB-A409-40DBA460A225}" destId="{819ADE8B-67ED-4691-850F-2D16F25198E3}" srcOrd="0" destOrd="0" presId="urn:microsoft.com/office/officeart/2005/8/layout/process1"/>
    <dgm:cxn modelId="{940E6D82-05F4-45B4-BE1C-D305658AE0DD}" type="presOf" srcId="{05C84891-1B85-4D3B-A8D5-3C82B105E562}" destId="{E8E3F518-4EB1-4362-951D-96322CCC5B3E}" srcOrd="0" destOrd="0" presId="urn:microsoft.com/office/officeart/2005/8/layout/process1"/>
    <dgm:cxn modelId="{1D4EAC36-A650-4D1D-8C70-8923CB30A813}" type="presOf" srcId="{F6B31D7D-9592-477B-AF5C-D499DFF0849F}" destId="{7A9E4997-920D-4767-84EA-D3A4B821C5E1}" srcOrd="0" destOrd="0" presId="urn:microsoft.com/office/officeart/2005/8/layout/process1"/>
    <dgm:cxn modelId="{3D70DEE6-B1A5-47C7-8BE0-E06FEF7F2B37}" type="presOf" srcId="{1EEF229E-EFA7-40AE-AB1E-08380949805A}" destId="{5B03840F-47F1-4F4A-8149-8F82194F64EE}" srcOrd="0" destOrd="0" presId="urn:microsoft.com/office/officeart/2005/8/layout/process1"/>
    <dgm:cxn modelId="{D2F77E71-5827-44E8-B1BC-2CD6D53C847D}" type="presOf" srcId="{F6B31D7D-9592-477B-AF5C-D499DFF0849F}" destId="{D9A4BFD9-4F67-4BD9-9D57-B8CCFAB73789}" srcOrd="1" destOrd="0" presId="urn:microsoft.com/office/officeart/2005/8/layout/process1"/>
    <dgm:cxn modelId="{C8C0DC04-6E6F-461C-837D-7B82496C41E6}" srcId="{1EEF229E-EFA7-40AE-AB1E-08380949805A}" destId="{F7A097FD-78EC-4ACB-A409-40DBA460A225}" srcOrd="0" destOrd="0" parTransId="{62749AF2-7473-4AC6-8279-E8D770D61757}" sibTransId="{F6B31D7D-9592-477B-AF5C-D499DFF0849F}"/>
    <dgm:cxn modelId="{42435661-83F7-47D7-AC49-86B864B06AEF}" type="presParOf" srcId="{5B03840F-47F1-4F4A-8149-8F82194F64EE}" destId="{819ADE8B-67ED-4691-850F-2D16F25198E3}" srcOrd="0" destOrd="0" presId="urn:microsoft.com/office/officeart/2005/8/layout/process1"/>
    <dgm:cxn modelId="{C886945C-4EBA-4657-8800-741DBAF317D3}" type="presParOf" srcId="{5B03840F-47F1-4F4A-8149-8F82194F64EE}" destId="{7A9E4997-920D-4767-84EA-D3A4B821C5E1}" srcOrd="1" destOrd="0" presId="urn:microsoft.com/office/officeart/2005/8/layout/process1"/>
    <dgm:cxn modelId="{E549E3FD-EB6C-4B2F-9EE0-7EE1513A59F4}" type="presParOf" srcId="{7A9E4997-920D-4767-84EA-D3A4B821C5E1}" destId="{D9A4BFD9-4F67-4BD9-9D57-B8CCFAB73789}" srcOrd="0" destOrd="0" presId="urn:microsoft.com/office/officeart/2005/8/layout/process1"/>
    <dgm:cxn modelId="{5423C15A-5372-4769-B694-0350115928F8}" type="presParOf" srcId="{5B03840F-47F1-4F4A-8149-8F82194F64EE}" destId="{E8E3F518-4EB1-4362-951D-96322CCC5B3E}" srcOrd="2"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152E89C-A8E3-4DC6-88D1-09BF6D4D3CDB}" type="doc">
      <dgm:prSet loTypeId="urn:microsoft.com/office/officeart/2005/8/layout/process1" loCatId="process" qsTypeId="urn:microsoft.com/office/officeart/2005/8/quickstyle/simple5" qsCatId="simple" csTypeId="urn:microsoft.com/office/officeart/2005/8/colors/colorful4" csCatId="colorful" phldr="1"/>
      <dgm:spPr/>
    </dgm:pt>
    <dgm:pt modelId="{6303A02A-FEC0-4DB8-AF42-77A10AF5EA3F}">
      <dgm:prSet phldrT="[Texto]" custT="1"/>
      <dgm:spPr/>
      <dgm:t>
        <a:bodyPr/>
        <a:lstStyle/>
        <a:p>
          <a:r>
            <a:rPr lang="es-AR" sz="2400" dirty="0" smtClean="0"/>
            <a:t>Adolescentes</a:t>
          </a:r>
          <a:r>
            <a:rPr lang="es-AR" sz="2400" baseline="0" dirty="0" smtClean="0"/>
            <a:t> que cumplan </a:t>
          </a:r>
          <a:r>
            <a:rPr lang="es-AR" sz="2400" baseline="0" dirty="0" smtClean="0">
              <a:solidFill>
                <a:srgbClr val="FFFF00"/>
              </a:solidFill>
            </a:rPr>
            <a:t>11 años </a:t>
          </a:r>
          <a:r>
            <a:rPr lang="es-AR" sz="2400" dirty="0" smtClean="0">
              <a:solidFill>
                <a:srgbClr val="FFFF00"/>
              </a:solidFill>
            </a:rPr>
            <a:t>desde el incio de la estrategia</a:t>
          </a:r>
        </a:p>
        <a:p>
          <a:r>
            <a:rPr lang="es-AR" sz="2400" dirty="0" smtClean="0">
              <a:solidFill>
                <a:schemeClr val="bg1"/>
              </a:solidFill>
            </a:rPr>
            <a:t>(Cohorte 2006)</a:t>
          </a:r>
        </a:p>
      </dgm:t>
    </dgm:pt>
    <dgm:pt modelId="{ABDBD794-8DB3-423D-AC38-5BDBE296A738}" type="parTrans" cxnId="{3324D864-9EE4-4451-BC24-CE72A71ACDAA}">
      <dgm:prSet/>
      <dgm:spPr/>
      <dgm:t>
        <a:bodyPr/>
        <a:lstStyle/>
        <a:p>
          <a:endParaRPr lang="es-AR"/>
        </a:p>
      </dgm:t>
    </dgm:pt>
    <dgm:pt modelId="{B92FC84B-A2A7-469B-BA5D-BF60C67EB099}" type="sibTrans" cxnId="{3324D864-9EE4-4451-BC24-CE72A71ACDAA}">
      <dgm:prSet/>
      <dgm:spPr/>
      <dgm:t>
        <a:bodyPr/>
        <a:lstStyle/>
        <a:p>
          <a:endParaRPr lang="es-AR"/>
        </a:p>
      </dgm:t>
    </dgm:pt>
    <dgm:pt modelId="{347E8297-C3F6-415E-9098-38076B9235DD}">
      <dgm:prSet phldrT="[Texto]" custT="1"/>
      <dgm:spPr/>
      <dgm:t>
        <a:bodyPr/>
        <a:lstStyle/>
        <a:p>
          <a:r>
            <a:rPr lang="es-AR" sz="2800" dirty="0" smtClean="0">
              <a:solidFill>
                <a:schemeClr val="accent2">
                  <a:lumMod val="75000"/>
                </a:schemeClr>
              </a:solidFill>
            </a:rPr>
            <a:t>1 dosis</a:t>
          </a:r>
        </a:p>
        <a:p>
          <a:r>
            <a:rPr lang="es-AR" sz="2000" dirty="0" smtClean="0">
              <a:solidFill>
                <a:schemeClr val="accent2">
                  <a:lumMod val="75000"/>
                </a:schemeClr>
              </a:solidFill>
            </a:rPr>
            <a:t>(independientemente del antecedente de vacunación contra </a:t>
          </a:r>
          <a:r>
            <a:rPr lang="es-AR" sz="2000" dirty="0" err="1" smtClean="0">
              <a:solidFill>
                <a:schemeClr val="accent2">
                  <a:lumMod val="75000"/>
                </a:schemeClr>
              </a:solidFill>
            </a:rPr>
            <a:t>meningo</a:t>
          </a:r>
          <a:r>
            <a:rPr lang="es-AR" sz="2000" dirty="0" smtClean="0">
              <a:solidFill>
                <a:schemeClr val="accent2">
                  <a:lumMod val="75000"/>
                </a:schemeClr>
              </a:solidFill>
            </a:rPr>
            <a:t>)</a:t>
          </a:r>
          <a:endParaRPr lang="es-AR" sz="2000" dirty="0">
            <a:solidFill>
              <a:schemeClr val="accent2">
                <a:lumMod val="75000"/>
              </a:schemeClr>
            </a:solidFill>
          </a:endParaRPr>
        </a:p>
      </dgm:t>
    </dgm:pt>
    <dgm:pt modelId="{166DA9FD-2B68-4088-9BE9-935E0F5C3DBE}" type="parTrans" cxnId="{7B74B663-7E44-4E2E-95CB-CD855A9CDB43}">
      <dgm:prSet/>
      <dgm:spPr/>
      <dgm:t>
        <a:bodyPr/>
        <a:lstStyle/>
        <a:p>
          <a:endParaRPr lang="es-AR"/>
        </a:p>
      </dgm:t>
    </dgm:pt>
    <dgm:pt modelId="{BDE6F226-7839-45CA-B623-02188B975E20}" type="sibTrans" cxnId="{7B74B663-7E44-4E2E-95CB-CD855A9CDB43}">
      <dgm:prSet/>
      <dgm:spPr/>
      <dgm:t>
        <a:bodyPr/>
        <a:lstStyle/>
        <a:p>
          <a:endParaRPr lang="es-AR"/>
        </a:p>
      </dgm:t>
    </dgm:pt>
    <dgm:pt modelId="{4ACE53A0-01FF-41AE-9B79-F8BDB63B5566}" type="pres">
      <dgm:prSet presAssocID="{8152E89C-A8E3-4DC6-88D1-09BF6D4D3CDB}" presName="Name0" presStyleCnt="0">
        <dgm:presLayoutVars>
          <dgm:dir/>
          <dgm:resizeHandles val="exact"/>
        </dgm:presLayoutVars>
      </dgm:prSet>
      <dgm:spPr/>
    </dgm:pt>
    <dgm:pt modelId="{50AAF16A-13F1-4772-9726-249C118C4D9D}" type="pres">
      <dgm:prSet presAssocID="{6303A02A-FEC0-4DB8-AF42-77A10AF5EA3F}" presName="node" presStyleLbl="node1" presStyleIdx="0" presStyleCnt="2">
        <dgm:presLayoutVars>
          <dgm:bulletEnabled val="1"/>
        </dgm:presLayoutVars>
      </dgm:prSet>
      <dgm:spPr/>
      <dgm:t>
        <a:bodyPr/>
        <a:lstStyle/>
        <a:p>
          <a:endParaRPr lang="es-ES_tradnl"/>
        </a:p>
      </dgm:t>
    </dgm:pt>
    <dgm:pt modelId="{BCE5C6AE-398A-46A9-BB04-C899D97675DD}" type="pres">
      <dgm:prSet presAssocID="{B92FC84B-A2A7-469B-BA5D-BF60C67EB099}" presName="sibTrans" presStyleLbl="sibTrans2D1" presStyleIdx="0" presStyleCnt="1"/>
      <dgm:spPr/>
      <dgm:t>
        <a:bodyPr/>
        <a:lstStyle/>
        <a:p>
          <a:endParaRPr lang="es-ES_tradnl"/>
        </a:p>
      </dgm:t>
    </dgm:pt>
    <dgm:pt modelId="{3C223F4F-CEA9-4987-9AB7-743A0FCB7B2F}" type="pres">
      <dgm:prSet presAssocID="{B92FC84B-A2A7-469B-BA5D-BF60C67EB099}" presName="connectorText" presStyleLbl="sibTrans2D1" presStyleIdx="0" presStyleCnt="1"/>
      <dgm:spPr/>
      <dgm:t>
        <a:bodyPr/>
        <a:lstStyle/>
        <a:p>
          <a:endParaRPr lang="es-ES_tradnl"/>
        </a:p>
      </dgm:t>
    </dgm:pt>
    <dgm:pt modelId="{2A340433-5313-4BA4-9197-590A96FBA826}" type="pres">
      <dgm:prSet presAssocID="{347E8297-C3F6-415E-9098-38076B9235DD}" presName="node" presStyleLbl="node1" presStyleIdx="1" presStyleCnt="2" custScaleX="103494">
        <dgm:presLayoutVars>
          <dgm:bulletEnabled val="1"/>
        </dgm:presLayoutVars>
      </dgm:prSet>
      <dgm:spPr/>
      <dgm:t>
        <a:bodyPr/>
        <a:lstStyle/>
        <a:p>
          <a:endParaRPr lang="es-AR"/>
        </a:p>
      </dgm:t>
    </dgm:pt>
  </dgm:ptLst>
  <dgm:cxnLst>
    <dgm:cxn modelId="{7787D91E-5027-459E-BC50-258F8D344139}" type="presOf" srcId="{B92FC84B-A2A7-469B-BA5D-BF60C67EB099}" destId="{BCE5C6AE-398A-46A9-BB04-C899D97675DD}" srcOrd="0" destOrd="0" presId="urn:microsoft.com/office/officeart/2005/8/layout/process1"/>
    <dgm:cxn modelId="{9E9D3289-912B-4E68-A9D0-F96ADCF6E3C5}" type="presOf" srcId="{8152E89C-A8E3-4DC6-88D1-09BF6D4D3CDB}" destId="{4ACE53A0-01FF-41AE-9B79-F8BDB63B5566}" srcOrd="0" destOrd="0" presId="urn:microsoft.com/office/officeart/2005/8/layout/process1"/>
    <dgm:cxn modelId="{3324D864-9EE4-4451-BC24-CE72A71ACDAA}" srcId="{8152E89C-A8E3-4DC6-88D1-09BF6D4D3CDB}" destId="{6303A02A-FEC0-4DB8-AF42-77A10AF5EA3F}" srcOrd="0" destOrd="0" parTransId="{ABDBD794-8DB3-423D-AC38-5BDBE296A738}" sibTransId="{B92FC84B-A2A7-469B-BA5D-BF60C67EB099}"/>
    <dgm:cxn modelId="{D883777D-7D69-47A3-8F61-83C69EB24F32}" type="presOf" srcId="{6303A02A-FEC0-4DB8-AF42-77A10AF5EA3F}" destId="{50AAF16A-13F1-4772-9726-249C118C4D9D}" srcOrd="0" destOrd="0" presId="urn:microsoft.com/office/officeart/2005/8/layout/process1"/>
    <dgm:cxn modelId="{52432D0B-7FE1-416E-981F-4D40C9659239}" type="presOf" srcId="{347E8297-C3F6-415E-9098-38076B9235DD}" destId="{2A340433-5313-4BA4-9197-590A96FBA826}" srcOrd="0" destOrd="0" presId="urn:microsoft.com/office/officeart/2005/8/layout/process1"/>
    <dgm:cxn modelId="{7B74B663-7E44-4E2E-95CB-CD855A9CDB43}" srcId="{8152E89C-A8E3-4DC6-88D1-09BF6D4D3CDB}" destId="{347E8297-C3F6-415E-9098-38076B9235DD}" srcOrd="1" destOrd="0" parTransId="{166DA9FD-2B68-4088-9BE9-935E0F5C3DBE}" sibTransId="{BDE6F226-7839-45CA-B623-02188B975E20}"/>
    <dgm:cxn modelId="{020815F4-36D2-47F9-9B27-D2ACB20BC39D}" type="presOf" srcId="{B92FC84B-A2A7-469B-BA5D-BF60C67EB099}" destId="{3C223F4F-CEA9-4987-9AB7-743A0FCB7B2F}" srcOrd="1" destOrd="0" presId="urn:microsoft.com/office/officeart/2005/8/layout/process1"/>
    <dgm:cxn modelId="{73439373-ED34-4EBF-865D-442B0D5490B7}" type="presParOf" srcId="{4ACE53A0-01FF-41AE-9B79-F8BDB63B5566}" destId="{50AAF16A-13F1-4772-9726-249C118C4D9D}" srcOrd="0" destOrd="0" presId="urn:microsoft.com/office/officeart/2005/8/layout/process1"/>
    <dgm:cxn modelId="{093FBE7F-43C5-451C-9D40-7DA458B71D2B}" type="presParOf" srcId="{4ACE53A0-01FF-41AE-9B79-F8BDB63B5566}" destId="{BCE5C6AE-398A-46A9-BB04-C899D97675DD}" srcOrd="1" destOrd="0" presId="urn:microsoft.com/office/officeart/2005/8/layout/process1"/>
    <dgm:cxn modelId="{A47A5D6D-30B1-4E3D-8238-CC9AF4049A79}" type="presParOf" srcId="{BCE5C6AE-398A-46A9-BB04-C899D97675DD}" destId="{3C223F4F-CEA9-4987-9AB7-743A0FCB7B2F}" srcOrd="0" destOrd="0" presId="urn:microsoft.com/office/officeart/2005/8/layout/process1"/>
    <dgm:cxn modelId="{D16DDC44-4E54-460F-AEAF-F4A5C7DB28F1}" type="presParOf" srcId="{4ACE53A0-01FF-41AE-9B79-F8BDB63B5566}" destId="{2A340433-5313-4BA4-9197-590A96FBA826}" srcOrd="2" destOrd="0" presId="urn:microsoft.com/office/officeart/2005/8/layout/process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39ECEDA-60BB-4BDF-AA25-D8D1EDADC3E8}">
      <dsp:nvSpPr>
        <dsp:cNvPr id="0" name=""/>
        <dsp:cNvSpPr/>
      </dsp:nvSpPr>
      <dsp:spPr>
        <a:xfrm>
          <a:off x="748250" y="0"/>
          <a:ext cx="6254979" cy="3909362"/>
        </a:xfrm>
        <a:prstGeom prst="swooshArrow">
          <a:avLst>
            <a:gd name="adj1" fmla="val 25000"/>
            <a:gd name="adj2" fmla="val 25000"/>
          </a:avLst>
        </a:prstGeom>
        <a:gradFill rotWithShape="0">
          <a:gsLst>
            <a:gs pos="0">
              <a:schemeClr val="accent5">
                <a:tint val="40000"/>
                <a:hueOff val="0"/>
                <a:satOff val="0"/>
                <a:lumOff val="0"/>
                <a:alphaOff val="0"/>
                <a:shade val="51000"/>
                <a:satMod val="130000"/>
              </a:schemeClr>
            </a:gs>
            <a:gs pos="80000">
              <a:schemeClr val="accent5">
                <a:tint val="40000"/>
                <a:hueOff val="0"/>
                <a:satOff val="0"/>
                <a:lumOff val="0"/>
                <a:alphaOff val="0"/>
                <a:shade val="93000"/>
                <a:satMod val="130000"/>
              </a:schemeClr>
            </a:gs>
            <a:gs pos="100000">
              <a:schemeClr val="accent5">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4EB4970F-7DDD-4E85-BB1A-371DA00773AF}">
      <dsp:nvSpPr>
        <dsp:cNvPr id="0" name=""/>
        <dsp:cNvSpPr/>
      </dsp:nvSpPr>
      <dsp:spPr>
        <a:xfrm>
          <a:off x="1542632" y="2698241"/>
          <a:ext cx="162629" cy="162629"/>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CF6CBD6-3090-4513-A40E-65F6C79DB6EF}">
      <dsp:nvSpPr>
        <dsp:cNvPr id="0" name=""/>
        <dsp:cNvSpPr/>
      </dsp:nvSpPr>
      <dsp:spPr>
        <a:xfrm>
          <a:off x="1770898" y="2786312"/>
          <a:ext cx="2727630" cy="1123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174" tIns="0" rIns="0" bIns="0" numCol="1" spcCol="1270" anchor="t" anchorCtr="0">
          <a:noAutofit/>
        </a:bodyPr>
        <a:lstStyle/>
        <a:p>
          <a:pPr lvl="0" algn="l" defTabSz="1066800">
            <a:lnSpc>
              <a:spcPct val="90000"/>
            </a:lnSpc>
            <a:spcBef>
              <a:spcPct val="0"/>
            </a:spcBef>
            <a:spcAft>
              <a:spcPct val="35000"/>
            </a:spcAft>
          </a:pPr>
          <a:r>
            <a:rPr lang="en-US" sz="2400" b="1" kern="1200" dirty="0" smtClean="0">
              <a:solidFill>
                <a:srgbClr val="00B0F0"/>
              </a:solidFill>
            </a:rPr>
            <a:t>Introduce</a:t>
          </a:r>
          <a:endParaRPr lang="en-US" sz="2400" b="1" kern="1200" dirty="0">
            <a:solidFill>
              <a:srgbClr val="00B0F0"/>
            </a:solidFill>
          </a:endParaRPr>
        </a:p>
        <a:p>
          <a:pPr marL="171450" lvl="1" indent="-171450" algn="l" defTabSz="711200">
            <a:lnSpc>
              <a:spcPct val="90000"/>
            </a:lnSpc>
            <a:spcBef>
              <a:spcPct val="0"/>
            </a:spcBef>
            <a:spcAft>
              <a:spcPct val="15000"/>
            </a:spcAft>
            <a:buChar char="••"/>
          </a:pPr>
          <a:r>
            <a:rPr lang="en-US" sz="1600" kern="1200" dirty="0"/>
            <a:t>Al </a:t>
          </a:r>
          <a:r>
            <a:rPr lang="en-US" sz="1600" kern="1200" dirty="0" err="1"/>
            <a:t>menos</a:t>
          </a:r>
          <a:r>
            <a:rPr lang="en-US" sz="1600" kern="1200" dirty="0"/>
            <a:t> 1 </a:t>
          </a:r>
          <a:r>
            <a:rPr lang="en-US" sz="1600" kern="1200" dirty="0" err="1"/>
            <a:t>dosis</a:t>
          </a:r>
          <a:r>
            <a:rPr lang="en-US" sz="1600" kern="1200" dirty="0"/>
            <a:t> de IPV en los </a:t>
          </a:r>
          <a:r>
            <a:rPr lang="en-US" sz="1600" kern="1200" dirty="0" err="1"/>
            <a:t>programas</a:t>
          </a:r>
          <a:r>
            <a:rPr lang="en-US" sz="1600" kern="1200" dirty="0"/>
            <a:t> de </a:t>
          </a:r>
          <a:r>
            <a:rPr lang="en-US" sz="1600" kern="1200" dirty="0" err="1"/>
            <a:t>immunizaci</a:t>
          </a:r>
          <a:r>
            <a:rPr lang="es-ES" sz="1600" b="0" kern="1200" dirty="0" err="1"/>
            <a:t>ó</a:t>
          </a:r>
          <a:r>
            <a:rPr lang="en-US" sz="1600" kern="1200" dirty="0"/>
            <a:t>n </a:t>
          </a:r>
          <a:endParaRPr lang="en-US" sz="1600" b="1" kern="1200" dirty="0"/>
        </a:p>
      </dsp:txBody>
      <dsp:txXfrm>
        <a:off x="1770898" y="2786312"/>
        <a:ext cx="2727630" cy="1123049"/>
      </dsp:txXfrm>
    </dsp:sp>
    <dsp:sp modelId="{9D019696-DCC4-4873-B334-98BD4AB3BCBE}">
      <dsp:nvSpPr>
        <dsp:cNvPr id="0" name=""/>
        <dsp:cNvSpPr/>
      </dsp:nvSpPr>
      <dsp:spPr>
        <a:xfrm>
          <a:off x="2978150" y="1635677"/>
          <a:ext cx="293984" cy="293984"/>
        </a:xfrm>
        <a:prstGeom prst="ellipse">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85E7E2E-9F76-410C-AC1F-79835135649E}">
      <dsp:nvSpPr>
        <dsp:cNvPr id="0" name=""/>
        <dsp:cNvSpPr/>
      </dsp:nvSpPr>
      <dsp:spPr>
        <a:xfrm>
          <a:off x="3173083" y="1987809"/>
          <a:ext cx="1990569" cy="934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776" tIns="0" rIns="0" bIns="0" numCol="1" spcCol="1270" anchor="t" anchorCtr="0">
          <a:noAutofit/>
        </a:bodyPr>
        <a:lstStyle/>
        <a:p>
          <a:pPr lvl="0" algn="l" defTabSz="1066800">
            <a:lnSpc>
              <a:spcPct val="90000"/>
            </a:lnSpc>
            <a:spcBef>
              <a:spcPct val="0"/>
            </a:spcBef>
            <a:spcAft>
              <a:spcPct val="35000"/>
            </a:spcAft>
          </a:pPr>
          <a:r>
            <a:rPr lang="en-US" sz="2400" b="1" kern="1200" dirty="0" err="1" smtClean="0">
              <a:solidFill>
                <a:srgbClr val="92D050"/>
              </a:solidFill>
            </a:rPr>
            <a:t>Reemplaza</a:t>
          </a:r>
          <a:endParaRPr lang="en-US" sz="2400" b="1" kern="1200" dirty="0">
            <a:solidFill>
              <a:srgbClr val="92D050"/>
            </a:solidFill>
          </a:endParaRPr>
        </a:p>
        <a:p>
          <a:pPr marL="171450" lvl="1" indent="-171450" algn="l" defTabSz="711200">
            <a:lnSpc>
              <a:spcPct val="90000"/>
            </a:lnSpc>
            <a:spcBef>
              <a:spcPct val="0"/>
            </a:spcBef>
            <a:spcAft>
              <a:spcPct val="15000"/>
            </a:spcAft>
            <a:buChar char="••"/>
          </a:pPr>
          <a:r>
            <a:rPr lang="en-US" sz="1600" kern="1200" dirty="0" err="1"/>
            <a:t>tOPV</a:t>
          </a:r>
          <a:r>
            <a:rPr lang="en-US" sz="1600" kern="1200" dirty="0"/>
            <a:t> </a:t>
          </a:r>
          <a:r>
            <a:rPr lang="en-US" sz="1600" kern="1200" dirty="0" err="1"/>
            <a:t>por</a:t>
          </a:r>
          <a:r>
            <a:rPr lang="en-US" sz="1600" kern="1200" dirty="0"/>
            <a:t> </a:t>
          </a:r>
          <a:r>
            <a:rPr lang="en-US" sz="1600" kern="1200" dirty="0" err="1"/>
            <a:t>bOPV</a:t>
          </a:r>
          <a:endParaRPr lang="en-US" sz="1600" kern="1200" dirty="0"/>
        </a:p>
      </dsp:txBody>
      <dsp:txXfrm>
        <a:off x="3173083" y="1987809"/>
        <a:ext cx="1990569" cy="934001"/>
      </dsp:txXfrm>
    </dsp:sp>
    <dsp:sp modelId="{7B29B2F4-9338-4DB2-9B2B-6E666DCF164E}">
      <dsp:nvSpPr>
        <dsp:cNvPr id="0" name=""/>
        <dsp:cNvSpPr/>
      </dsp:nvSpPr>
      <dsp:spPr>
        <a:xfrm>
          <a:off x="4704524" y="989068"/>
          <a:ext cx="406573" cy="406573"/>
        </a:xfrm>
        <a:prstGeom prst="ellipse">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308D82D-56E5-414B-A908-5BD58FF71D78}">
      <dsp:nvSpPr>
        <dsp:cNvPr id="0" name=""/>
        <dsp:cNvSpPr/>
      </dsp:nvSpPr>
      <dsp:spPr>
        <a:xfrm>
          <a:off x="4758164" y="1566066"/>
          <a:ext cx="2398654" cy="993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435" tIns="0" rIns="0" bIns="0" numCol="1" spcCol="1270" anchor="t" anchorCtr="0">
          <a:noAutofit/>
        </a:bodyPr>
        <a:lstStyle/>
        <a:p>
          <a:pPr lvl="0" algn="l" defTabSz="1066800">
            <a:lnSpc>
              <a:spcPct val="90000"/>
            </a:lnSpc>
            <a:spcBef>
              <a:spcPct val="0"/>
            </a:spcBef>
            <a:spcAft>
              <a:spcPct val="35000"/>
            </a:spcAft>
          </a:pPr>
          <a:r>
            <a:rPr lang="en-US" sz="2400" b="1" kern="1200" dirty="0" err="1">
              <a:solidFill>
                <a:srgbClr val="FF0000"/>
              </a:solidFill>
            </a:rPr>
            <a:t>Descontinuar</a:t>
          </a:r>
          <a:r>
            <a:rPr lang="en-US" sz="2400" b="1" kern="1200" dirty="0">
              <a:solidFill>
                <a:srgbClr val="FF0000"/>
              </a:solidFill>
            </a:rPr>
            <a:t> el </a:t>
          </a:r>
          <a:r>
            <a:rPr lang="en-US" sz="2400" b="1" kern="1200" dirty="0" err="1">
              <a:solidFill>
                <a:srgbClr val="FF0000"/>
              </a:solidFill>
            </a:rPr>
            <a:t>uso</a:t>
          </a:r>
          <a:r>
            <a:rPr lang="en-US" sz="2400" b="1" kern="1200" dirty="0">
              <a:solidFill>
                <a:srgbClr val="FF0000"/>
              </a:solidFill>
            </a:rPr>
            <a:t> de </a:t>
          </a:r>
          <a:r>
            <a:rPr lang="en-US" sz="2400" b="1" kern="1200" dirty="0" err="1">
              <a:solidFill>
                <a:srgbClr val="FF0000"/>
              </a:solidFill>
            </a:rPr>
            <a:t>bOPV</a:t>
          </a:r>
          <a:endParaRPr lang="en-US" sz="3600" b="1" kern="1200" dirty="0">
            <a:solidFill>
              <a:schemeClr val="accent6">
                <a:lumMod val="75000"/>
              </a:schemeClr>
            </a:solidFill>
          </a:endParaRPr>
        </a:p>
        <a:p>
          <a:pPr marL="171450" lvl="1" indent="-171450" algn="l" defTabSz="711200">
            <a:lnSpc>
              <a:spcPct val="90000"/>
            </a:lnSpc>
            <a:spcBef>
              <a:spcPct val="0"/>
            </a:spcBef>
            <a:spcAft>
              <a:spcPct val="15000"/>
            </a:spcAft>
            <a:buChar char="••"/>
          </a:pPr>
          <a:r>
            <a:rPr lang="en-US" sz="1600" b="0" kern="1200" dirty="0">
              <a:solidFill>
                <a:schemeClr val="tx1"/>
              </a:solidFill>
            </a:rPr>
            <a:t>en </a:t>
          </a:r>
          <a:r>
            <a:rPr lang="en-US" sz="1600" b="0" kern="1200" dirty="0" err="1">
              <a:solidFill>
                <a:schemeClr val="tx1"/>
              </a:solidFill>
            </a:rPr>
            <a:t>programas</a:t>
          </a:r>
          <a:r>
            <a:rPr lang="en-US" sz="1600" b="0" kern="1200" dirty="0">
              <a:solidFill>
                <a:schemeClr val="tx1"/>
              </a:solidFill>
            </a:rPr>
            <a:t> y </a:t>
          </a:r>
          <a:r>
            <a:rPr lang="en-US" sz="1600" b="0" kern="1200" dirty="0" err="1">
              <a:solidFill>
                <a:schemeClr val="tx1"/>
              </a:solidFill>
            </a:rPr>
            <a:t>campañas</a:t>
          </a:r>
          <a:r>
            <a:rPr lang="en-US" sz="1600" b="0" kern="1200" dirty="0">
              <a:solidFill>
                <a:schemeClr val="tx1"/>
              </a:solidFill>
            </a:rPr>
            <a:t> de </a:t>
          </a:r>
          <a:r>
            <a:rPr lang="en-US" sz="1600" b="0" kern="1200" dirty="0" err="1">
              <a:solidFill>
                <a:schemeClr val="tx1"/>
              </a:solidFill>
            </a:rPr>
            <a:t>vacunaci</a:t>
          </a:r>
          <a:r>
            <a:rPr lang="es-ES" sz="1600" b="0" kern="1200" dirty="0" err="1"/>
            <a:t>ó</a:t>
          </a:r>
          <a:r>
            <a:rPr lang="en-US" sz="1600" b="0" kern="1200" dirty="0">
              <a:solidFill>
                <a:schemeClr val="tx1"/>
              </a:solidFill>
            </a:rPr>
            <a:t>n </a:t>
          </a:r>
        </a:p>
      </dsp:txBody>
      <dsp:txXfrm>
        <a:off x="4758164" y="1566066"/>
        <a:ext cx="2398654" cy="99390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5870CCC-CD6E-4562-8B39-CD8E5FC6DCB9}">
      <dsp:nvSpPr>
        <dsp:cNvPr id="0" name=""/>
        <dsp:cNvSpPr/>
      </dsp:nvSpPr>
      <dsp:spPr>
        <a:xfrm>
          <a:off x="0" y="0"/>
          <a:ext cx="8820472" cy="11380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s-AR" sz="1800" kern="1200" dirty="0" smtClean="0">
              <a:latin typeface="Century Gothic" panose="020B0502020202020204" pitchFamily="34" charset="0"/>
            </a:rPr>
            <a:t>Enfermedad Invasiva</a:t>
          </a:r>
          <a:endParaRPr lang="es-AR" sz="1800" kern="1200" dirty="0">
            <a:latin typeface="Century Gothic" panose="020B0502020202020204" pitchFamily="34" charset="0"/>
          </a:endParaRPr>
        </a:p>
        <a:p>
          <a:pPr marL="114300" lvl="1" indent="-114300" algn="l" defTabSz="622300">
            <a:lnSpc>
              <a:spcPct val="90000"/>
            </a:lnSpc>
            <a:spcBef>
              <a:spcPct val="0"/>
            </a:spcBef>
            <a:spcAft>
              <a:spcPct val="15000"/>
            </a:spcAft>
            <a:buChar char="••"/>
          </a:pPr>
          <a:r>
            <a:rPr lang="es-AR" sz="1400" kern="1200" dirty="0" smtClean="0">
              <a:latin typeface="Century Gothic" panose="020B0502020202020204" pitchFamily="34" charset="0"/>
            </a:rPr>
            <a:t>Colonización nasofaríngea</a:t>
          </a:r>
          <a:endParaRPr lang="es-AR" sz="1400" kern="1200" dirty="0">
            <a:latin typeface="Century Gothic" panose="020B0502020202020204" pitchFamily="34" charset="0"/>
          </a:endParaRPr>
        </a:p>
        <a:p>
          <a:pPr marL="114300" lvl="1" indent="-114300" algn="l" defTabSz="622300">
            <a:lnSpc>
              <a:spcPct val="90000"/>
            </a:lnSpc>
            <a:spcBef>
              <a:spcPct val="0"/>
            </a:spcBef>
            <a:spcAft>
              <a:spcPct val="15000"/>
            </a:spcAft>
            <a:buChar char="••"/>
          </a:pPr>
          <a:r>
            <a:rPr lang="es-AR" sz="1400" kern="1200" dirty="0" smtClean="0">
              <a:latin typeface="Century Gothic" panose="020B0502020202020204" pitchFamily="34" charset="0"/>
            </a:rPr>
            <a:t>Diseminación hematógena: meningitis, neumonía, artritis, osteomielitis, pericarditis, celulitis y </a:t>
          </a:r>
          <a:r>
            <a:rPr lang="es-AR" sz="1400" kern="1200" dirty="0" err="1" smtClean="0">
              <a:latin typeface="Century Gothic" panose="020B0502020202020204" pitchFamily="34" charset="0"/>
            </a:rPr>
            <a:t>epiglotitis</a:t>
          </a:r>
          <a:endParaRPr lang="es-AR" sz="1400" kern="1200" dirty="0" smtClean="0">
            <a:latin typeface="Century Gothic" panose="020B0502020202020204" pitchFamily="34" charset="0"/>
          </a:endParaRPr>
        </a:p>
      </dsp:txBody>
      <dsp:txXfrm>
        <a:off x="1877901" y="0"/>
        <a:ext cx="6942570" cy="1138075"/>
      </dsp:txXfrm>
    </dsp:sp>
    <dsp:sp modelId="{A5267310-7B70-43E9-B171-2DF9DE4B2175}">
      <dsp:nvSpPr>
        <dsp:cNvPr id="0" name=""/>
        <dsp:cNvSpPr/>
      </dsp:nvSpPr>
      <dsp:spPr>
        <a:xfrm>
          <a:off x="113807" y="113807"/>
          <a:ext cx="1764094" cy="910460"/>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D20E8C-4056-40CA-A8A1-E0F7F305287A}">
      <dsp:nvSpPr>
        <dsp:cNvPr id="0" name=""/>
        <dsp:cNvSpPr/>
      </dsp:nvSpPr>
      <dsp:spPr>
        <a:xfrm>
          <a:off x="0" y="1251883"/>
          <a:ext cx="8820472" cy="11380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s-AR" sz="1800" kern="1200" dirty="0" smtClean="0">
              <a:latin typeface="Century Gothic" panose="020B0502020202020204" pitchFamily="34" charset="0"/>
            </a:rPr>
            <a:t>Transmisibilidad</a:t>
          </a:r>
        </a:p>
        <a:p>
          <a:pPr marL="114300" lvl="1" indent="-114300" algn="l" defTabSz="622300">
            <a:lnSpc>
              <a:spcPct val="90000"/>
            </a:lnSpc>
            <a:spcBef>
              <a:spcPct val="0"/>
            </a:spcBef>
            <a:spcAft>
              <a:spcPct val="15000"/>
            </a:spcAft>
            <a:buChar char="••"/>
          </a:pPr>
          <a:r>
            <a:rPr lang="es-AR" sz="1400" kern="1200" dirty="0" smtClean="0">
              <a:latin typeface="Century Gothic" panose="020B0502020202020204" pitchFamily="34" charset="0"/>
            </a:rPr>
            <a:t>Gotas</a:t>
          </a:r>
        </a:p>
        <a:p>
          <a:pPr marL="114300" lvl="1" indent="-114300" algn="l" defTabSz="622300">
            <a:lnSpc>
              <a:spcPct val="90000"/>
            </a:lnSpc>
            <a:spcBef>
              <a:spcPct val="0"/>
            </a:spcBef>
            <a:spcAft>
              <a:spcPct val="15000"/>
            </a:spcAft>
            <a:buChar char="••"/>
          </a:pPr>
          <a:r>
            <a:rPr lang="es-AR" sz="1400" kern="1200" dirty="0" smtClean="0">
              <a:latin typeface="Century Gothic" panose="020B0502020202020204" pitchFamily="34" charset="0"/>
            </a:rPr>
            <a:t>Aislamiento hasta cumplimentar 24 hs de tratamiento con cefalosporinas de 3º generación</a:t>
          </a:r>
        </a:p>
      </dsp:txBody>
      <dsp:txXfrm>
        <a:off x="1877901" y="1251883"/>
        <a:ext cx="6942570" cy="1138075"/>
      </dsp:txXfrm>
    </dsp:sp>
    <dsp:sp modelId="{7EF969B2-0C68-465E-8E95-9397D92AE6F8}">
      <dsp:nvSpPr>
        <dsp:cNvPr id="0" name=""/>
        <dsp:cNvSpPr/>
      </dsp:nvSpPr>
      <dsp:spPr>
        <a:xfrm>
          <a:off x="113807" y="1365691"/>
          <a:ext cx="1764094" cy="910460"/>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2469D8-B92E-4395-ABF8-9D84253C2246}">
      <dsp:nvSpPr>
        <dsp:cNvPr id="0" name=""/>
        <dsp:cNvSpPr/>
      </dsp:nvSpPr>
      <dsp:spPr>
        <a:xfrm>
          <a:off x="0" y="2503767"/>
          <a:ext cx="8820472" cy="11380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s-AR" sz="1800" kern="1200" dirty="0" smtClean="0">
              <a:latin typeface="Century Gothic" panose="020B0502020202020204" pitchFamily="34" charset="0"/>
            </a:rPr>
            <a:t>Portación</a:t>
          </a:r>
          <a:endParaRPr lang="es-AR" sz="1800" kern="1200" dirty="0">
            <a:latin typeface="Century Gothic" panose="020B0502020202020204" pitchFamily="34" charset="0"/>
          </a:endParaRPr>
        </a:p>
        <a:p>
          <a:pPr marL="114300" lvl="1" indent="-114300" algn="l" defTabSz="622300">
            <a:lnSpc>
              <a:spcPct val="90000"/>
            </a:lnSpc>
            <a:spcBef>
              <a:spcPct val="0"/>
            </a:spcBef>
            <a:spcAft>
              <a:spcPct val="15000"/>
            </a:spcAft>
            <a:buChar char="••"/>
          </a:pPr>
          <a:r>
            <a:rPr lang="es-AR" sz="1400" kern="1200" dirty="0" smtClean="0">
              <a:latin typeface="Century Gothic" panose="020B0502020202020204" pitchFamily="34" charset="0"/>
            </a:rPr>
            <a:t>Mucosa nasofaríngea</a:t>
          </a:r>
          <a:endParaRPr lang="es-AR" sz="1400" kern="1200" dirty="0">
            <a:latin typeface="Century Gothic" panose="020B0502020202020204" pitchFamily="34" charset="0"/>
          </a:endParaRPr>
        </a:p>
        <a:p>
          <a:pPr marL="114300" lvl="1" indent="-114300" algn="l" defTabSz="622300">
            <a:lnSpc>
              <a:spcPct val="90000"/>
            </a:lnSpc>
            <a:spcBef>
              <a:spcPct val="0"/>
            </a:spcBef>
            <a:spcAft>
              <a:spcPct val="15000"/>
            </a:spcAft>
            <a:buChar char="••"/>
          </a:pPr>
          <a:r>
            <a:rPr lang="es-AR" sz="1400" kern="1200" dirty="0" smtClean="0">
              <a:latin typeface="Century Gothic" panose="020B0502020202020204" pitchFamily="34" charset="0"/>
            </a:rPr>
            <a:t>Edad, hacinamiento, coberturas de vacunación.</a:t>
          </a:r>
          <a:endParaRPr lang="es-AR" sz="1400" kern="1200" dirty="0">
            <a:latin typeface="Century Gothic" panose="020B0502020202020204" pitchFamily="34" charset="0"/>
          </a:endParaRPr>
        </a:p>
        <a:p>
          <a:pPr marL="114300" lvl="1" indent="-114300" algn="l" defTabSz="622300">
            <a:lnSpc>
              <a:spcPct val="90000"/>
            </a:lnSpc>
            <a:spcBef>
              <a:spcPct val="0"/>
            </a:spcBef>
            <a:spcAft>
              <a:spcPct val="15000"/>
            </a:spcAft>
            <a:buChar char="••"/>
          </a:pPr>
          <a:r>
            <a:rPr lang="es-AR" sz="1400" kern="1200" dirty="0" smtClean="0">
              <a:latin typeface="Century Gothic" panose="020B0502020202020204" pitchFamily="34" charset="0"/>
            </a:rPr>
            <a:t>Pre vacunación 3-5%; post vacunación &lt;1% (&lt;5años)</a:t>
          </a:r>
          <a:endParaRPr lang="es-AR" sz="1400" kern="1200" dirty="0">
            <a:latin typeface="Century Gothic" panose="020B0502020202020204" pitchFamily="34" charset="0"/>
          </a:endParaRPr>
        </a:p>
      </dsp:txBody>
      <dsp:txXfrm>
        <a:off x="1877901" y="2503767"/>
        <a:ext cx="6942570" cy="1138075"/>
      </dsp:txXfrm>
    </dsp:sp>
    <dsp:sp modelId="{67D1E602-1B64-435C-A963-847247B311AF}">
      <dsp:nvSpPr>
        <dsp:cNvPr id="0" name=""/>
        <dsp:cNvSpPr/>
      </dsp:nvSpPr>
      <dsp:spPr>
        <a:xfrm>
          <a:off x="113807" y="2617574"/>
          <a:ext cx="1764094" cy="910460"/>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D2328A0-8963-4704-9E15-63890DAE31F3}">
      <dsp:nvSpPr>
        <dsp:cNvPr id="0" name=""/>
        <dsp:cNvSpPr/>
      </dsp:nvSpPr>
      <dsp:spPr>
        <a:xfrm>
          <a:off x="5881595" y="2986891"/>
          <a:ext cx="2169889" cy="1405596"/>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s-AR" sz="1200" kern="1200" dirty="0" smtClean="0">
              <a:latin typeface="Century Gothic" panose="020B0502020202020204" pitchFamily="34" charset="0"/>
            </a:rPr>
            <a:t>Meningitis, artritis séptica, osteomielitis, neumonía, etc.</a:t>
          </a:r>
          <a:endParaRPr lang="es-AR" sz="1200" kern="1200" dirty="0">
            <a:latin typeface="Century Gothic" panose="020B0502020202020204" pitchFamily="34" charset="0"/>
          </a:endParaRPr>
        </a:p>
      </dsp:txBody>
      <dsp:txXfrm>
        <a:off x="6532562" y="3338290"/>
        <a:ext cx="1518922" cy="1054197"/>
      </dsp:txXfrm>
    </dsp:sp>
    <dsp:sp modelId="{2DAF129E-AB4A-4C44-9F11-B92837749D5E}">
      <dsp:nvSpPr>
        <dsp:cNvPr id="0" name=""/>
        <dsp:cNvSpPr/>
      </dsp:nvSpPr>
      <dsp:spPr>
        <a:xfrm>
          <a:off x="1351846" y="2951203"/>
          <a:ext cx="2169889" cy="1405596"/>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s-AR" sz="1400" kern="1200" dirty="0" smtClean="0">
              <a:latin typeface="Century Gothic" panose="020B0502020202020204" pitchFamily="34" charset="0"/>
            </a:rPr>
            <a:t>15-30% secuelas neurológicas graves</a:t>
          </a:r>
          <a:endParaRPr lang="es-AR" sz="1400" kern="1200" dirty="0">
            <a:latin typeface="Century Gothic" panose="020B0502020202020204" pitchFamily="34" charset="0"/>
          </a:endParaRPr>
        </a:p>
      </dsp:txBody>
      <dsp:txXfrm>
        <a:off x="1351846" y="3302602"/>
        <a:ext cx="1518922" cy="1054197"/>
      </dsp:txXfrm>
    </dsp:sp>
    <dsp:sp modelId="{CFD3F67C-3F73-466F-90EF-28A802630294}">
      <dsp:nvSpPr>
        <dsp:cNvPr id="0" name=""/>
        <dsp:cNvSpPr/>
      </dsp:nvSpPr>
      <dsp:spPr>
        <a:xfrm>
          <a:off x="5950229" y="0"/>
          <a:ext cx="2169889" cy="1405596"/>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endParaRPr lang="es-AR" sz="1400" kern="1200" dirty="0">
            <a:latin typeface="Century Gothic" panose="020B0502020202020204" pitchFamily="34" charset="0"/>
          </a:endParaRPr>
        </a:p>
        <a:p>
          <a:pPr marL="114300" lvl="1" indent="-114300" algn="l" defTabSz="622300">
            <a:lnSpc>
              <a:spcPct val="90000"/>
            </a:lnSpc>
            <a:spcBef>
              <a:spcPct val="0"/>
            </a:spcBef>
            <a:spcAft>
              <a:spcPct val="15000"/>
            </a:spcAft>
            <a:buChar char="••"/>
          </a:pPr>
          <a:r>
            <a:rPr lang="es-AR" sz="1400" kern="1200" dirty="0" smtClean="0">
              <a:latin typeface="Century Gothic" panose="020B0502020202020204" pitchFamily="34" charset="0"/>
            </a:rPr>
            <a:t>8.1 millones de casos &lt;5 años</a:t>
          </a:r>
          <a:endParaRPr lang="es-AR" sz="1400" kern="1200" dirty="0">
            <a:latin typeface="Century Gothic" panose="020B0502020202020204" pitchFamily="34" charset="0"/>
          </a:endParaRPr>
        </a:p>
        <a:p>
          <a:pPr marL="114300" lvl="1" indent="-114300" algn="l" defTabSz="622300">
            <a:lnSpc>
              <a:spcPct val="90000"/>
            </a:lnSpc>
            <a:spcBef>
              <a:spcPct val="0"/>
            </a:spcBef>
            <a:spcAft>
              <a:spcPct val="15000"/>
            </a:spcAft>
            <a:buChar char="••"/>
          </a:pPr>
          <a:r>
            <a:rPr lang="es-AR" sz="1400" kern="1200" dirty="0" smtClean="0">
              <a:latin typeface="Century Gothic" panose="020B0502020202020204" pitchFamily="34" charset="0"/>
            </a:rPr>
            <a:t>3. millones  graves </a:t>
          </a:r>
          <a:r>
            <a:rPr lang="es-AR" sz="1400" kern="1200" baseline="30000" dirty="0" smtClean="0">
              <a:latin typeface="Century Gothic" panose="020B0502020202020204" pitchFamily="34" charset="0"/>
            </a:rPr>
            <a:t>2</a:t>
          </a:r>
          <a:r>
            <a:rPr lang="es-AR" sz="1400" kern="1200" dirty="0" smtClean="0">
              <a:latin typeface="Century Gothic" panose="020B0502020202020204" pitchFamily="34" charset="0"/>
            </a:rPr>
            <a:t> </a:t>
          </a:r>
          <a:endParaRPr lang="es-AR" sz="1400" kern="1200" dirty="0">
            <a:latin typeface="Century Gothic" panose="020B0502020202020204" pitchFamily="34" charset="0"/>
          </a:endParaRPr>
        </a:p>
      </dsp:txBody>
      <dsp:txXfrm>
        <a:off x="6601196" y="0"/>
        <a:ext cx="1518922" cy="1054197"/>
      </dsp:txXfrm>
    </dsp:sp>
    <dsp:sp modelId="{8D9824D6-28C2-4E4C-B510-D8BAF276F42D}">
      <dsp:nvSpPr>
        <dsp:cNvPr id="0" name=""/>
        <dsp:cNvSpPr/>
      </dsp:nvSpPr>
      <dsp:spPr>
        <a:xfrm>
          <a:off x="1283212" y="0"/>
          <a:ext cx="2169889" cy="1405596"/>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s-AR" sz="1600" kern="1200" dirty="0" smtClean="0">
              <a:latin typeface="Century Gothic" panose="020B0502020202020204" pitchFamily="34" charset="0"/>
            </a:rPr>
            <a:t>371.000 niños fallecidos por año</a:t>
          </a:r>
          <a:r>
            <a:rPr lang="es-AR" sz="1600" kern="1200" baseline="30000" dirty="0" smtClean="0">
              <a:latin typeface="Century Gothic" panose="020B0502020202020204" pitchFamily="34" charset="0"/>
            </a:rPr>
            <a:t> 1</a:t>
          </a:r>
          <a:endParaRPr lang="es-AR" sz="1600" kern="1200" dirty="0">
            <a:latin typeface="Century Gothic" panose="020B0502020202020204" pitchFamily="34" charset="0"/>
          </a:endParaRPr>
        </a:p>
      </dsp:txBody>
      <dsp:txXfrm>
        <a:off x="1283212" y="0"/>
        <a:ext cx="1518922" cy="1054197"/>
      </dsp:txXfrm>
    </dsp:sp>
    <dsp:sp modelId="{DF14583A-E735-40EF-9B99-D662AF81233C}">
      <dsp:nvSpPr>
        <dsp:cNvPr id="0" name=""/>
        <dsp:cNvSpPr/>
      </dsp:nvSpPr>
      <dsp:spPr>
        <a:xfrm>
          <a:off x="2734647" y="250371"/>
          <a:ext cx="1901947" cy="1901947"/>
        </a:xfrm>
        <a:prstGeom prst="pieWedg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AR" sz="1600" b="0" kern="1200" dirty="0" smtClean="0">
              <a:latin typeface="Century Gothic" panose="020B0502020202020204" pitchFamily="34" charset="0"/>
            </a:rPr>
            <a:t>Mortalidad</a:t>
          </a:r>
          <a:endParaRPr lang="es-AR" sz="1600" b="0" kern="1200" dirty="0">
            <a:latin typeface="Century Gothic" panose="020B0502020202020204" pitchFamily="34" charset="0"/>
          </a:endParaRPr>
        </a:p>
      </dsp:txBody>
      <dsp:txXfrm>
        <a:off x="2734647" y="250371"/>
        <a:ext cx="1901947" cy="1901947"/>
      </dsp:txXfrm>
    </dsp:sp>
    <dsp:sp modelId="{A73608E0-7FE2-4F7F-A396-6FECD7ABDEA1}">
      <dsp:nvSpPr>
        <dsp:cNvPr id="0" name=""/>
        <dsp:cNvSpPr/>
      </dsp:nvSpPr>
      <dsp:spPr>
        <a:xfrm rot="5400000">
          <a:off x="4724444" y="250371"/>
          <a:ext cx="1901947" cy="1901947"/>
        </a:xfrm>
        <a:prstGeom prst="pieWedg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AR" sz="1600" kern="1200" dirty="0" smtClean="0">
              <a:latin typeface="Century Gothic" panose="020B0502020202020204" pitchFamily="34" charset="0"/>
            </a:rPr>
            <a:t>Morbilidad</a:t>
          </a:r>
          <a:endParaRPr lang="es-AR" sz="1600" kern="1200" dirty="0">
            <a:latin typeface="Century Gothic" panose="020B0502020202020204" pitchFamily="34" charset="0"/>
          </a:endParaRPr>
        </a:p>
      </dsp:txBody>
      <dsp:txXfrm rot="5400000">
        <a:off x="4724444" y="250371"/>
        <a:ext cx="1901947" cy="1901947"/>
      </dsp:txXfrm>
    </dsp:sp>
    <dsp:sp modelId="{214D1969-BF48-4781-A767-0ABE055F6FC9}">
      <dsp:nvSpPr>
        <dsp:cNvPr id="0" name=""/>
        <dsp:cNvSpPr/>
      </dsp:nvSpPr>
      <dsp:spPr>
        <a:xfrm rot="10800000">
          <a:off x="4724444" y="2240168"/>
          <a:ext cx="1901947" cy="1901947"/>
        </a:xfrm>
        <a:prstGeom prst="pieWedg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AR" sz="1600" kern="1200" dirty="0" smtClean="0">
              <a:latin typeface="Century Gothic" panose="020B0502020202020204" pitchFamily="34" charset="0"/>
            </a:rPr>
            <a:t>Gravedad</a:t>
          </a:r>
          <a:endParaRPr lang="es-AR" sz="1600" kern="1200" dirty="0">
            <a:latin typeface="Century Gothic" panose="020B0502020202020204" pitchFamily="34" charset="0"/>
          </a:endParaRPr>
        </a:p>
      </dsp:txBody>
      <dsp:txXfrm rot="10800000">
        <a:off x="4724444" y="2240168"/>
        <a:ext cx="1901947" cy="1901947"/>
      </dsp:txXfrm>
    </dsp:sp>
    <dsp:sp modelId="{395D9241-FACA-4295-A2B7-2EFCE88E2184}">
      <dsp:nvSpPr>
        <dsp:cNvPr id="0" name=""/>
        <dsp:cNvSpPr/>
      </dsp:nvSpPr>
      <dsp:spPr>
        <a:xfrm rot="16200000">
          <a:off x="2734647" y="2240168"/>
          <a:ext cx="1901947" cy="1901947"/>
        </a:xfrm>
        <a:prstGeom prst="pieWedg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AR" sz="1600" kern="1200" dirty="0" smtClean="0">
              <a:latin typeface="Century Gothic" panose="020B0502020202020204" pitchFamily="34" charset="0"/>
            </a:rPr>
            <a:t>Secuelas</a:t>
          </a:r>
          <a:endParaRPr lang="es-AR" sz="1600" kern="1200" dirty="0">
            <a:latin typeface="Century Gothic" panose="020B0502020202020204" pitchFamily="34" charset="0"/>
          </a:endParaRPr>
        </a:p>
      </dsp:txBody>
      <dsp:txXfrm rot="16200000">
        <a:off x="2734647" y="2240168"/>
        <a:ext cx="1901947" cy="1901947"/>
      </dsp:txXfrm>
    </dsp:sp>
    <dsp:sp modelId="{2FBD57A3-6DC4-49F8-9641-836A23F0B2CA}">
      <dsp:nvSpPr>
        <dsp:cNvPr id="0" name=""/>
        <dsp:cNvSpPr/>
      </dsp:nvSpPr>
      <dsp:spPr>
        <a:xfrm>
          <a:off x="4352181" y="1800920"/>
          <a:ext cx="656676" cy="571023"/>
        </a:xfrm>
        <a:prstGeom prst="circularArrow">
          <a:avLst/>
        </a:prstGeom>
        <a:solidFill>
          <a:schemeClr val="dk2">
            <a:tint val="60000"/>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845598-8D8B-4142-85F0-817814B98379}">
      <dsp:nvSpPr>
        <dsp:cNvPr id="0" name=""/>
        <dsp:cNvSpPr/>
      </dsp:nvSpPr>
      <dsp:spPr>
        <a:xfrm rot="10800000">
          <a:off x="4352181" y="2020544"/>
          <a:ext cx="656676" cy="571023"/>
        </a:xfrm>
        <a:prstGeom prst="circularArrow">
          <a:avLst/>
        </a:prstGeom>
        <a:solidFill>
          <a:schemeClr val="dk2">
            <a:tint val="60000"/>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5ADB85E-7218-422A-A34D-E1ECE9A72CBD}">
      <dsp:nvSpPr>
        <dsp:cNvPr id="0" name=""/>
        <dsp:cNvSpPr/>
      </dsp:nvSpPr>
      <dsp:spPr>
        <a:xfrm>
          <a:off x="626469" y="0"/>
          <a:ext cx="7099988" cy="4336256"/>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C06DA8-CE55-47F1-A92C-9A24465A5ECF}">
      <dsp:nvSpPr>
        <dsp:cNvPr id="0" name=""/>
        <dsp:cNvSpPr/>
      </dsp:nvSpPr>
      <dsp:spPr>
        <a:xfrm>
          <a:off x="3569" y="1300876"/>
          <a:ext cx="888314" cy="173450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kern="1200" dirty="0" smtClean="0"/>
            <a:t>1986 Canadá</a:t>
          </a:r>
          <a:endParaRPr lang="es-AR" sz="1600" kern="1200" dirty="0"/>
        </a:p>
      </dsp:txBody>
      <dsp:txXfrm>
        <a:off x="3569" y="1300876"/>
        <a:ext cx="888314" cy="1734502"/>
      </dsp:txXfrm>
    </dsp:sp>
    <dsp:sp modelId="{34DA7049-4A1B-4D62-A4E8-C04CDFE1E4D4}">
      <dsp:nvSpPr>
        <dsp:cNvPr id="0" name=""/>
        <dsp:cNvSpPr/>
      </dsp:nvSpPr>
      <dsp:spPr>
        <a:xfrm>
          <a:off x="1039935" y="1300876"/>
          <a:ext cx="987165" cy="1734502"/>
        </a:xfrm>
        <a:prstGeom prst="roundRect">
          <a:avLst/>
        </a:prstGeom>
        <a:solidFill>
          <a:schemeClr val="accent3">
            <a:hueOff val="1607181"/>
            <a:satOff val="-2411"/>
            <a:lumOff val="-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kern="1200" dirty="0" smtClean="0"/>
            <a:t>1989</a:t>
          </a:r>
        </a:p>
        <a:p>
          <a:pPr lvl="0" algn="ctr" defTabSz="711200">
            <a:lnSpc>
              <a:spcPct val="90000"/>
            </a:lnSpc>
            <a:spcBef>
              <a:spcPct val="0"/>
            </a:spcBef>
            <a:spcAft>
              <a:spcPct val="35000"/>
            </a:spcAft>
          </a:pPr>
          <a:r>
            <a:rPr lang="es-AR" sz="1600" kern="1200" dirty="0" smtClean="0"/>
            <a:t>Bermuda</a:t>
          </a:r>
          <a:endParaRPr lang="es-AR" sz="1600" kern="1200" dirty="0"/>
        </a:p>
      </dsp:txBody>
      <dsp:txXfrm>
        <a:off x="1039935" y="1300876"/>
        <a:ext cx="987165" cy="1734502"/>
      </dsp:txXfrm>
    </dsp:sp>
    <dsp:sp modelId="{E9F28C9E-A57A-4E40-BF64-87E46BC58A3D}">
      <dsp:nvSpPr>
        <dsp:cNvPr id="0" name=""/>
        <dsp:cNvSpPr/>
      </dsp:nvSpPr>
      <dsp:spPr>
        <a:xfrm>
          <a:off x="2175154" y="1300876"/>
          <a:ext cx="888314" cy="1734502"/>
        </a:xfrm>
        <a:prstGeom prst="roundRect">
          <a:avLst/>
        </a:prstGeom>
        <a:solidFill>
          <a:schemeClr val="accent3">
            <a:hueOff val="3214361"/>
            <a:satOff val="-4823"/>
            <a:lumOff val="-7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kern="1200" dirty="0" smtClean="0"/>
            <a:t>1991 EEUU</a:t>
          </a:r>
          <a:endParaRPr lang="es-AR" sz="1600" kern="1200" dirty="0"/>
        </a:p>
      </dsp:txBody>
      <dsp:txXfrm>
        <a:off x="2175154" y="1300876"/>
        <a:ext cx="888314" cy="1734502"/>
      </dsp:txXfrm>
    </dsp:sp>
    <dsp:sp modelId="{0F82AB13-C509-4398-A36C-74692C7392B5}">
      <dsp:nvSpPr>
        <dsp:cNvPr id="0" name=""/>
        <dsp:cNvSpPr/>
      </dsp:nvSpPr>
      <dsp:spPr>
        <a:xfrm>
          <a:off x="3211520" y="1300876"/>
          <a:ext cx="992371" cy="1734502"/>
        </a:xfrm>
        <a:prstGeom prst="roundRect">
          <a:avLst/>
        </a:prstGeom>
        <a:solidFill>
          <a:schemeClr val="accent3">
            <a:hueOff val="4821541"/>
            <a:satOff val="-7234"/>
            <a:lumOff val="-11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kern="1200" dirty="0" smtClean="0"/>
            <a:t>1994 </a:t>
          </a:r>
          <a:r>
            <a:rPr lang="es-AR" sz="1600" u="none" kern="1200" dirty="0" smtClean="0"/>
            <a:t>Uruguay</a:t>
          </a:r>
          <a:endParaRPr lang="es-AR" sz="1600" u="none" kern="1200" dirty="0"/>
        </a:p>
      </dsp:txBody>
      <dsp:txXfrm>
        <a:off x="3211520" y="1300876"/>
        <a:ext cx="992371" cy="1734502"/>
      </dsp:txXfrm>
    </dsp:sp>
    <dsp:sp modelId="{D34482EC-1F74-4B68-9603-717566761D36}">
      <dsp:nvSpPr>
        <dsp:cNvPr id="0" name=""/>
        <dsp:cNvSpPr/>
      </dsp:nvSpPr>
      <dsp:spPr>
        <a:xfrm>
          <a:off x="4351944" y="1300876"/>
          <a:ext cx="888314" cy="1734502"/>
        </a:xfrm>
        <a:prstGeom prst="roundRect">
          <a:avLst/>
        </a:prstGeom>
        <a:solidFill>
          <a:schemeClr val="accent3">
            <a:hueOff val="6428722"/>
            <a:satOff val="-9646"/>
            <a:lumOff val="-15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kern="1200" dirty="0" smtClean="0"/>
            <a:t>1996 Chile</a:t>
          </a:r>
          <a:endParaRPr lang="es-AR" sz="1600" kern="1200" dirty="0"/>
        </a:p>
      </dsp:txBody>
      <dsp:txXfrm>
        <a:off x="4351944" y="1300876"/>
        <a:ext cx="888314" cy="1734502"/>
      </dsp:txXfrm>
    </dsp:sp>
    <dsp:sp modelId="{D6E1234E-A59F-4E1B-80B0-A5509634EDC8}">
      <dsp:nvSpPr>
        <dsp:cNvPr id="0" name=""/>
        <dsp:cNvSpPr/>
      </dsp:nvSpPr>
      <dsp:spPr>
        <a:xfrm>
          <a:off x="5388311" y="1300876"/>
          <a:ext cx="888314" cy="1734502"/>
        </a:xfrm>
        <a:prstGeom prst="roundRect">
          <a:avLst/>
        </a:prstGeom>
        <a:solidFill>
          <a:schemeClr val="accent3">
            <a:hueOff val="8035903"/>
            <a:satOff val="-12057"/>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kern="1200" dirty="0" smtClean="0"/>
            <a:t>1997 Argentina</a:t>
          </a:r>
          <a:endParaRPr lang="es-AR" sz="1600" kern="1200" dirty="0"/>
        </a:p>
      </dsp:txBody>
      <dsp:txXfrm>
        <a:off x="5388311" y="1300876"/>
        <a:ext cx="888314" cy="1734502"/>
      </dsp:txXfrm>
    </dsp:sp>
    <dsp:sp modelId="{4B785110-D61E-4416-ABF4-191B25780B8B}">
      <dsp:nvSpPr>
        <dsp:cNvPr id="0" name=""/>
        <dsp:cNvSpPr/>
      </dsp:nvSpPr>
      <dsp:spPr>
        <a:xfrm>
          <a:off x="6424677" y="1300876"/>
          <a:ext cx="888314" cy="1734502"/>
        </a:xfrm>
        <a:prstGeom prst="roundRect">
          <a:avLst/>
        </a:prstGeom>
        <a:solidFill>
          <a:schemeClr val="accent3">
            <a:hueOff val="9643083"/>
            <a:satOff val="-14469"/>
            <a:lumOff val="-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kern="1200" dirty="0" smtClean="0"/>
            <a:t>1998-2000 </a:t>
          </a:r>
        </a:p>
        <a:p>
          <a:pPr lvl="0" algn="ctr" defTabSz="711200">
            <a:lnSpc>
              <a:spcPct val="90000"/>
            </a:lnSpc>
            <a:spcBef>
              <a:spcPct val="0"/>
            </a:spcBef>
            <a:spcAft>
              <a:spcPct val="35000"/>
            </a:spcAft>
          </a:pPr>
          <a:r>
            <a:rPr lang="es-AR" sz="1600" kern="1200" dirty="0" smtClean="0"/>
            <a:t>20 países</a:t>
          </a:r>
          <a:endParaRPr lang="es-AR" sz="1600" kern="1200" dirty="0"/>
        </a:p>
      </dsp:txBody>
      <dsp:txXfrm>
        <a:off x="6424677" y="1300876"/>
        <a:ext cx="888314" cy="1734502"/>
      </dsp:txXfrm>
    </dsp:sp>
    <dsp:sp modelId="{9A118229-7C82-41E8-8399-1BA9AD9D6F80}">
      <dsp:nvSpPr>
        <dsp:cNvPr id="0" name=""/>
        <dsp:cNvSpPr/>
      </dsp:nvSpPr>
      <dsp:spPr>
        <a:xfrm>
          <a:off x="7461044" y="1300876"/>
          <a:ext cx="888314" cy="1734502"/>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kern="1200" dirty="0" smtClean="0"/>
            <a:t>2006 Dominicana</a:t>
          </a:r>
          <a:endParaRPr lang="es-AR" sz="1600" kern="1200" dirty="0"/>
        </a:p>
      </dsp:txBody>
      <dsp:txXfrm>
        <a:off x="7461044" y="1300876"/>
        <a:ext cx="888314" cy="173450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21105E3-557A-4558-ACC7-A5AEA4841ACC}">
      <dsp:nvSpPr>
        <dsp:cNvPr id="0" name=""/>
        <dsp:cNvSpPr/>
      </dsp:nvSpPr>
      <dsp:spPr>
        <a:xfrm>
          <a:off x="0" y="0"/>
          <a:ext cx="6553199" cy="1508760"/>
        </a:xfrm>
        <a:prstGeom prst="roundRect">
          <a:avLst>
            <a:gd name="adj" fmla="val 1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594229-07CA-4150-98EF-B5C561E7C7CA}">
      <dsp:nvSpPr>
        <dsp:cNvPr id="0" name=""/>
        <dsp:cNvSpPr/>
      </dsp:nvSpPr>
      <dsp:spPr>
        <a:xfrm>
          <a:off x="198400" y="201168"/>
          <a:ext cx="1431720" cy="1106424"/>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33D2A0-6719-46E9-8C31-1819497207C8}">
      <dsp:nvSpPr>
        <dsp:cNvPr id="0" name=""/>
        <dsp:cNvSpPr/>
      </dsp:nvSpPr>
      <dsp:spPr>
        <a:xfrm rot="10800000">
          <a:off x="198400" y="1508759"/>
          <a:ext cx="1431720" cy="1844040"/>
        </a:xfrm>
        <a:prstGeom prst="round2SameRect">
          <a:avLst>
            <a:gd name="adj1" fmla="val 10500"/>
            <a:gd name="adj2" fmla="val 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s-AR" sz="1400" kern="1200" dirty="0" smtClean="0"/>
            <a:t>Cultivo positivo + cualquier infección respiratoria</a:t>
          </a:r>
          <a:endParaRPr lang="es-AR" sz="1400" kern="1200" dirty="0"/>
        </a:p>
      </dsp:txBody>
      <dsp:txXfrm rot="10800000">
        <a:off x="198400" y="1508759"/>
        <a:ext cx="1431720" cy="1844040"/>
      </dsp:txXfrm>
    </dsp:sp>
    <dsp:sp modelId="{E3C6BCAC-F72B-489B-9466-8142272A47C1}">
      <dsp:nvSpPr>
        <dsp:cNvPr id="0" name=""/>
        <dsp:cNvSpPr/>
      </dsp:nvSpPr>
      <dsp:spPr>
        <a:xfrm>
          <a:off x="1773293" y="201168"/>
          <a:ext cx="1431720" cy="1106424"/>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A02E0E-4E54-4283-9FD0-F42AAF0C03E9}">
      <dsp:nvSpPr>
        <dsp:cNvPr id="0" name=""/>
        <dsp:cNvSpPr/>
      </dsp:nvSpPr>
      <dsp:spPr>
        <a:xfrm rot="10800000">
          <a:off x="1773293" y="1508759"/>
          <a:ext cx="1431720" cy="1844040"/>
        </a:xfrm>
        <a:prstGeom prst="round2SameRect">
          <a:avLst>
            <a:gd name="adj1" fmla="val 10500"/>
            <a:gd name="adj2" fmla="val 0"/>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s-AR" sz="1400" kern="1200" dirty="0" smtClean="0"/>
            <a:t>PCR + clínica compatible (casos sospechoso)</a:t>
          </a:r>
          <a:endParaRPr lang="es-AR" sz="1400" kern="1200" dirty="0"/>
        </a:p>
      </dsp:txBody>
      <dsp:txXfrm rot="10800000">
        <a:off x="1773293" y="1508759"/>
        <a:ext cx="1431720" cy="1844040"/>
      </dsp:txXfrm>
    </dsp:sp>
    <dsp:sp modelId="{F6B0C54E-4C15-48C9-AC38-EEBEE4E9D912}">
      <dsp:nvSpPr>
        <dsp:cNvPr id="0" name=""/>
        <dsp:cNvSpPr/>
      </dsp:nvSpPr>
      <dsp:spPr>
        <a:xfrm>
          <a:off x="3348185" y="201168"/>
          <a:ext cx="1431720" cy="1106424"/>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AEDBF9-E080-47BB-9FF5-EB5E76CB8A0E}">
      <dsp:nvSpPr>
        <dsp:cNvPr id="0" name=""/>
        <dsp:cNvSpPr/>
      </dsp:nvSpPr>
      <dsp:spPr>
        <a:xfrm rot="10800000">
          <a:off x="3348185" y="1508759"/>
          <a:ext cx="1431720" cy="1844040"/>
        </a:xfrm>
        <a:prstGeom prst="round2SameRect">
          <a:avLst>
            <a:gd name="adj1" fmla="val 10500"/>
            <a:gd name="adj2" fmla="val 0"/>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s-AR" sz="1400" kern="1200" dirty="0" smtClean="0"/>
            <a:t>Seroconversión + clínica compatible (caso sospechoso)</a:t>
          </a:r>
          <a:endParaRPr lang="es-AR" sz="1400" kern="1200" dirty="0"/>
        </a:p>
      </dsp:txBody>
      <dsp:txXfrm rot="10800000">
        <a:off x="3348185" y="1508759"/>
        <a:ext cx="1431720" cy="1844040"/>
      </dsp:txXfrm>
    </dsp:sp>
    <dsp:sp modelId="{4B061D03-1B96-49A0-9936-B1884F746469}">
      <dsp:nvSpPr>
        <dsp:cNvPr id="0" name=""/>
        <dsp:cNvSpPr/>
      </dsp:nvSpPr>
      <dsp:spPr>
        <a:xfrm>
          <a:off x="4923077" y="201168"/>
          <a:ext cx="1431720" cy="1106424"/>
        </a:xfrm>
        <a:prstGeom prst="roundRect">
          <a:avLst>
            <a:gd name="adj" fmla="val 10000"/>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25B101-BB6E-473E-8B7A-D491991399EC}">
      <dsp:nvSpPr>
        <dsp:cNvPr id="0" name=""/>
        <dsp:cNvSpPr/>
      </dsp:nvSpPr>
      <dsp:spPr>
        <a:xfrm rot="10800000">
          <a:off x="4923077" y="1508759"/>
          <a:ext cx="1431720" cy="1844040"/>
        </a:xfrm>
        <a:prstGeom prst="round2SameRect">
          <a:avLst>
            <a:gd name="adj1" fmla="val 10500"/>
            <a:gd name="adj2" fmla="val 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s-AR" sz="1400" kern="1200" dirty="0" smtClean="0"/>
            <a:t>Clínica + nexo epidemiológico con caso confirmado por laboratorio</a:t>
          </a:r>
          <a:endParaRPr lang="es-AR" sz="1400" kern="1200" dirty="0"/>
        </a:p>
      </dsp:txBody>
      <dsp:txXfrm rot="10800000">
        <a:off x="4923077" y="1508759"/>
        <a:ext cx="1431720" cy="184404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526141D-BB64-4B0E-8C58-1ED7BD11C37E}">
      <dsp:nvSpPr>
        <dsp:cNvPr id="0" name=""/>
        <dsp:cNvSpPr/>
      </dsp:nvSpPr>
      <dsp:spPr>
        <a:xfrm>
          <a:off x="0" y="0"/>
          <a:ext cx="8374311" cy="1616885"/>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s-AR" sz="2200" kern="1200" dirty="0" smtClean="0"/>
            <a:t>Incorporación al CNV </a:t>
          </a:r>
          <a:endParaRPr lang="es-AR" sz="2200" kern="1200" dirty="0"/>
        </a:p>
        <a:p>
          <a:pPr marL="171450" lvl="1" indent="-171450" algn="l" defTabSz="755650">
            <a:lnSpc>
              <a:spcPct val="90000"/>
            </a:lnSpc>
            <a:spcBef>
              <a:spcPct val="0"/>
            </a:spcBef>
            <a:spcAft>
              <a:spcPct val="15000"/>
            </a:spcAft>
            <a:buChar char="••"/>
          </a:pPr>
          <a:r>
            <a:rPr lang="es-AR" sz="1700" kern="1200" dirty="0" smtClean="0"/>
            <a:t>Resolución ministerial 2172 año 2013 </a:t>
          </a:r>
          <a:endParaRPr lang="es-AR" sz="1700" kern="1200" dirty="0"/>
        </a:p>
        <a:p>
          <a:pPr marL="171450" lvl="1" indent="-171450" algn="l" defTabSz="755650">
            <a:lnSpc>
              <a:spcPct val="90000"/>
            </a:lnSpc>
            <a:spcBef>
              <a:spcPct val="0"/>
            </a:spcBef>
            <a:spcAft>
              <a:spcPct val="15000"/>
            </a:spcAft>
            <a:buChar char="••"/>
          </a:pPr>
          <a:r>
            <a:rPr lang="es-AR" altLang="es-AR" sz="1700" b="1" kern="1200" dirty="0" smtClean="0">
              <a:sym typeface="Calibri" pitchFamily="34" charset="0"/>
            </a:rPr>
            <a:t>Argentina fue el primer país de Latinoamérica en disponer la vacunación universal de las embarazadas contra la tos convulsa</a:t>
          </a:r>
          <a:endParaRPr lang="es-AR" sz="1700" kern="1200" dirty="0"/>
        </a:p>
      </dsp:txBody>
      <dsp:txXfrm>
        <a:off x="1836550" y="0"/>
        <a:ext cx="6537760" cy="1616885"/>
      </dsp:txXfrm>
    </dsp:sp>
    <dsp:sp modelId="{7F1589E9-B529-40F8-9E35-3180B2AD91D2}">
      <dsp:nvSpPr>
        <dsp:cNvPr id="0" name=""/>
        <dsp:cNvSpPr/>
      </dsp:nvSpPr>
      <dsp:spPr>
        <a:xfrm>
          <a:off x="161688" y="161688"/>
          <a:ext cx="1674862" cy="1293508"/>
        </a:xfrm>
        <a:prstGeom prst="roundRect">
          <a:avLst>
            <a:gd name="adj" fmla="val 10000"/>
          </a:avLst>
        </a:prstGeom>
        <a:blipFill rotWithShape="1">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3958963F-2F0D-409D-AF1C-51395C5B2BA4}">
      <dsp:nvSpPr>
        <dsp:cNvPr id="0" name=""/>
        <dsp:cNvSpPr/>
      </dsp:nvSpPr>
      <dsp:spPr>
        <a:xfrm>
          <a:off x="0" y="1778574"/>
          <a:ext cx="8374311" cy="1616885"/>
        </a:xfrm>
        <a:prstGeom prst="roundRect">
          <a:avLst>
            <a:gd name="adj" fmla="val 10000"/>
          </a:avLst>
        </a:prstGeom>
        <a:solidFill>
          <a:schemeClr val="accent4">
            <a:hueOff val="-2232385"/>
            <a:satOff val="13449"/>
            <a:lumOff val="107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s-AR" sz="2200" kern="1200" dirty="0" err="1" smtClean="0"/>
            <a:t>CoNaIn</a:t>
          </a:r>
          <a:r>
            <a:rPr lang="es-AR" sz="2200" kern="1200" dirty="0" smtClean="0"/>
            <a:t> 2014</a:t>
          </a:r>
          <a:endParaRPr lang="es-AR" sz="2200" kern="1200" dirty="0"/>
        </a:p>
        <a:p>
          <a:pPr marL="171450" lvl="1" indent="-171450" algn="l" defTabSz="755650">
            <a:lnSpc>
              <a:spcPct val="90000"/>
            </a:lnSpc>
            <a:spcBef>
              <a:spcPct val="0"/>
            </a:spcBef>
            <a:spcAft>
              <a:spcPct val="15000"/>
            </a:spcAft>
            <a:buChar char="••"/>
          </a:pPr>
          <a:r>
            <a:rPr lang="es-AR" sz="1700" kern="1200" dirty="0" smtClean="0">
              <a:ea typeface="Calibri"/>
              <a:cs typeface="Calibri"/>
              <a:sym typeface="Calibri"/>
            </a:rPr>
            <a:t>Vacunación con dTpa durante el primer embarazo, independientemente de la edad y antecedente de vacunación</a:t>
          </a:r>
          <a:endParaRPr lang="es-AR" sz="1700" kern="1200" dirty="0"/>
        </a:p>
        <a:p>
          <a:pPr marL="171450" lvl="1" indent="-171450" algn="l" defTabSz="755650">
            <a:lnSpc>
              <a:spcPct val="90000"/>
            </a:lnSpc>
            <a:spcBef>
              <a:spcPct val="0"/>
            </a:spcBef>
            <a:spcAft>
              <a:spcPct val="15000"/>
            </a:spcAft>
            <a:buChar char="••"/>
          </a:pPr>
          <a:r>
            <a:rPr lang="es-AR" sz="1700" kern="1200" dirty="0" smtClean="0">
              <a:ea typeface="Calibri"/>
              <a:cs typeface="Calibri"/>
              <a:sym typeface="Calibri"/>
            </a:rPr>
            <a:t>Revacunar con </a:t>
          </a:r>
          <a:r>
            <a:rPr lang="es-AR" sz="1700" kern="1200" dirty="0" err="1" smtClean="0">
              <a:ea typeface="Calibri"/>
              <a:cs typeface="Calibri"/>
              <a:sym typeface="Calibri"/>
            </a:rPr>
            <a:t>dTpa</a:t>
          </a:r>
          <a:r>
            <a:rPr lang="es-AR" sz="1700" kern="1200" dirty="0" smtClean="0">
              <a:ea typeface="Calibri"/>
              <a:cs typeface="Calibri"/>
              <a:sym typeface="Calibri"/>
            </a:rPr>
            <a:t> en embarazos posteriores si transcurrieron 3 años o más del último embarazo en que fue vacunada</a:t>
          </a:r>
          <a:endParaRPr lang="es-AR" sz="1700" kern="1200" dirty="0"/>
        </a:p>
      </dsp:txBody>
      <dsp:txXfrm>
        <a:off x="1836550" y="1778574"/>
        <a:ext cx="6537760" cy="1616885"/>
      </dsp:txXfrm>
    </dsp:sp>
    <dsp:sp modelId="{DB1DC856-3E78-4A55-8495-B0A4310B3181}">
      <dsp:nvSpPr>
        <dsp:cNvPr id="0" name=""/>
        <dsp:cNvSpPr/>
      </dsp:nvSpPr>
      <dsp:spPr>
        <a:xfrm>
          <a:off x="161688" y="1940263"/>
          <a:ext cx="1674862" cy="1293508"/>
        </a:xfrm>
        <a:prstGeom prst="roundRect">
          <a:avLst>
            <a:gd name="adj" fmla="val 10000"/>
          </a:avLst>
        </a:prstGeom>
        <a:blipFill rotWithShape="1">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46F4C069-6CDC-48BE-A251-B59F98D2BBED}">
      <dsp:nvSpPr>
        <dsp:cNvPr id="0" name=""/>
        <dsp:cNvSpPr/>
      </dsp:nvSpPr>
      <dsp:spPr>
        <a:xfrm>
          <a:off x="0" y="3557149"/>
          <a:ext cx="8374311" cy="1616885"/>
        </a:xfrm>
        <a:prstGeom prst="roundRect">
          <a:avLst>
            <a:gd name="adj" fmla="val 10000"/>
          </a:avLst>
        </a:prstGeom>
        <a:solidFill>
          <a:schemeClr val="accent4">
            <a:hueOff val="-4464770"/>
            <a:satOff val="26899"/>
            <a:lumOff val="215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s-AR" sz="2200" kern="1200" dirty="0" err="1" smtClean="0"/>
            <a:t>CoNaIn</a:t>
          </a:r>
          <a:r>
            <a:rPr lang="es-AR" sz="2200" kern="1200" dirty="0" smtClean="0"/>
            <a:t> 2015</a:t>
          </a:r>
          <a:endParaRPr lang="es-AR" sz="2200" kern="1200" dirty="0"/>
        </a:p>
        <a:p>
          <a:pPr marL="171450" lvl="1" indent="-171450" algn="l" defTabSz="755650">
            <a:lnSpc>
              <a:spcPct val="90000"/>
            </a:lnSpc>
            <a:spcBef>
              <a:spcPct val="0"/>
            </a:spcBef>
            <a:spcAft>
              <a:spcPct val="15000"/>
            </a:spcAft>
            <a:buChar char="••"/>
          </a:pPr>
          <a:r>
            <a:rPr lang="es-AR" sz="1700" kern="1200" dirty="0" smtClean="0"/>
            <a:t>Vacunar con dTpa en cada embarazo, independientemente de la edad, antecedente de vacunación con dTpa u otras vacunas con componente antitetánico y del tiempo transcurrido desde el embarazo anterior.</a:t>
          </a:r>
          <a:endParaRPr lang="es-AR" sz="1700" kern="1200" dirty="0"/>
        </a:p>
        <a:p>
          <a:pPr marL="171450" lvl="1" indent="-171450" algn="l" defTabSz="755650">
            <a:lnSpc>
              <a:spcPct val="90000"/>
            </a:lnSpc>
            <a:spcBef>
              <a:spcPct val="0"/>
            </a:spcBef>
            <a:spcAft>
              <a:spcPct val="15000"/>
            </a:spcAft>
            <a:buChar char="••"/>
          </a:pPr>
          <a:r>
            <a:rPr lang="es-AR" sz="1700" kern="1200" dirty="0" smtClean="0"/>
            <a:t> </a:t>
          </a:r>
          <a:r>
            <a:rPr lang="es-AR" sz="1700" kern="1200" dirty="0"/>
            <a:t>Vacunar luego de la vigésima semana de gestación</a:t>
          </a:r>
        </a:p>
      </dsp:txBody>
      <dsp:txXfrm>
        <a:off x="1836550" y="3557149"/>
        <a:ext cx="6537760" cy="1616885"/>
      </dsp:txXfrm>
    </dsp:sp>
    <dsp:sp modelId="{352C3AFD-E9E3-4A31-8C3A-A76053E6CF8E}">
      <dsp:nvSpPr>
        <dsp:cNvPr id="0" name=""/>
        <dsp:cNvSpPr/>
      </dsp:nvSpPr>
      <dsp:spPr>
        <a:xfrm>
          <a:off x="161688" y="3718837"/>
          <a:ext cx="1674862" cy="1293508"/>
        </a:xfrm>
        <a:prstGeom prst="roundRect">
          <a:avLst>
            <a:gd name="adj" fmla="val 10000"/>
          </a:avLst>
        </a:prstGeom>
        <a:blipFill rotWithShape="1">
          <a:blip xmlns:r="http://schemas.openxmlformats.org/officeDocument/2006/relationships" r:embed="rId3"/>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D694CF-9B6F-3742-B719-E74AEA869C2E}">
      <dsp:nvSpPr>
        <dsp:cNvPr id="0" name=""/>
        <dsp:cNvSpPr/>
      </dsp:nvSpPr>
      <dsp:spPr>
        <a:xfrm rot="10800000">
          <a:off x="1184089" y="213"/>
          <a:ext cx="3847221" cy="860209"/>
        </a:xfrm>
        <a:prstGeom prst="homePlate">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79329" tIns="68580" rIns="128016" bIns="68580" numCol="1" spcCol="1270" anchor="ctr" anchorCtr="0">
          <a:noAutofit/>
        </a:bodyPr>
        <a:lstStyle/>
        <a:p>
          <a:pPr lvl="0" algn="ctr" defTabSz="800100">
            <a:lnSpc>
              <a:spcPct val="90000"/>
            </a:lnSpc>
            <a:spcBef>
              <a:spcPct val="0"/>
            </a:spcBef>
            <a:spcAft>
              <a:spcPct val="35000"/>
            </a:spcAft>
          </a:pPr>
          <a:r>
            <a:rPr lang="es-ES" sz="1800" kern="1200" dirty="0" smtClean="0"/>
            <a:t>Inicio: </a:t>
          </a:r>
        </a:p>
        <a:p>
          <a:pPr lvl="0" algn="ctr" defTabSz="800100">
            <a:lnSpc>
              <a:spcPct val="90000"/>
            </a:lnSpc>
            <a:spcBef>
              <a:spcPct val="0"/>
            </a:spcBef>
            <a:spcAft>
              <a:spcPct val="35000"/>
            </a:spcAft>
          </a:pPr>
          <a:r>
            <a:rPr lang="es-ES" sz="1800" kern="1200" dirty="0" smtClean="0"/>
            <a:t>Enero 2017 </a:t>
          </a:r>
        </a:p>
      </dsp:txBody>
      <dsp:txXfrm rot="10800000">
        <a:off x="1184089" y="213"/>
        <a:ext cx="3847221" cy="860209"/>
      </dsp:txXfrm>
    </dsp:sp>
    <dsp:sp modelId="{1C418192-44BC-9E4A-A837-DCB4F7CF55CC}">
      <dsp:nvSpPr>
        <dsp:cNvPr id="0" name=""/>
        <dsp:cNvSpPr/>
      </dsp:nvSpPr>
      <dsp:spPr>
        <a:xfrm>
          <a:off x="753984" y="213"/>
          <a:ext cx="860209" cy="860209"/>
        </a:xfrm>
        <a:prstGeom prst="ellipse">
          <a:avLst/>
        </a:prstGeom>
        <a:blipFill rotWithShape="1">
          <a:blip xmlns:r="http://schemas.openxmlformats.org/officeDocument/2006/relationships" r:embed="rId1"/>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E193C53-F65F-D34D-A54B-C1BE605BEEC3}">
      <dsp:nvSpPr>
        <dsp:cNvPr id="0" name=""/>
        <dsp:cNvSpPr/>
      </dsp:nvSpPr>
      <dsp:spPr>
        <a:xfrm rot="10800000">
          <a:off x="1184089" y="1117202"/>
          <a:ext cx="3847221" cy="860209"/>
        </a:xfrm>
        <a:prstGeom prst="homePlate">
          <a:avLst/>
        </a:prstGeom>
        <a:solidFill>
          <a:schemeClr val="accent4">
            <a:hueOff val="-1116192"/>
            <a:satOff val="6725"/>
            <a:lumOff val="539"/>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79329" tIns="53340" rIns="99568" bIns="53340" numCol="1" spcCol="1270" anchor="ctr" anchorCtr="0">
          <a:noAutofit/>
        </a:bodyPr>
        <a:lstStyle/>
        <a:p>
          <a:pPr lvl="0" algn="ctr" defTabSz="622300">
            <a:lnSpc>
              <a:spcPct val="90000"/>
            </a:lnSpc>
            <a:spcBef>
              <a:spcPct val="0"/>
            </a:spcBef>
            <a:spcAft>
              <a:spcPct val="35000"/>
            </a:spcAft>
          </a:pPr>
          <a:r>
            <a:rPr lang="es-ES" sz="1400" kern="1200" dirty="0" smtClean="0"/>
            <a:t>Población objetivo: </a:t>
          </a:r>
        </a:p>
        <a:p>
          <a:pPr lvl="0" algn="ctr" defTabSz="622300">
            <a:lnSpc>
              <a:spcPct val="90000"/>
            </a:lnSpc>
            <a:spcBef>
              <a:spcPct val="0"/>
            </a:spcBef>
            <a:spcAft>
              <a:spcPct val="35000"/>
            </a:spcAft>
          </a:pPr>
          <a:r>
            <a:rPr lang="es-ES" sz="1400" kern="1200" dirty="0" smtClean="0"/>
            <a:t>Niños que cumplan 3 meses a partir del inicio de la estrategia</a:t>
          </a:r>
          <a:endParaRPr lang="es-ES" sz="1400" kern="1200" dirty="0"/>
        </a:p>
      </dsp:txBody>
      <dsp:txXfrm rot="10800000">
        <a:off x="1184089" y="1117202"/>
        <a:ext cx="3847221" cy="860209"/>
      </dsp:txXfrm>
    </dsp:sp>
    <dsp:sp modelId="{4CF8C118-BF20-EA48-B319-BF6BDE39EA86}">
      <dsp:nvSpPr>
        <dsp:cNvPr id="0" name=""/>
        <dsp:cNvSpPr/>
      </dsp:nvSpPr>
      <dsp:spPr>
        <a:xfrm>
          <a:off x="753984" y="1117202"/>
          <a:ext cx="860209" cy="860209"/>
        </a:xfrm>
        <a:prstGeom prst="ellipse">
          <a:avLst/>
        </a:prstGeom>
        <a:blipFill rotWithShape="1">
          <a:blip xmlns:r="http://schemas.openxmlformats.org/officeDocument/2006/relationships" r:embed="rId2"/>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11B3F0B-B7BF-9D46-ADB1-454E933DB779}">
      <dsp:nvSpPr>
        <dsp:cNvPr id="0" name=""/>
        <dsp:cNvSpPr/>
      </dsp:nvSpPr>
      <dsp:spPr>
        <a:xfrm rot="10800000">
          <a:off x="1184089" y="2234191"/>
          <a:ext cx="3847221" cy="860209"/>
        </a:xfrm>
        <a:prstGeom prst="homePlate">
          <a:avLst/>
        </a:prstGeom>
        <a:solidFill>
          <a:schemeClr val="accent4">
            <a:hueOff val="-2232385"/>
            <a:satOff val="13449"/>
            <a:lumOff val="107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79329" tIns="68580" rIns="128016" bIns="68580" numCol="1" spcCol="1270" anchor="ctr" anchorCtr="0">
          <a:noAutofit/>
        </a:bodyPr>
        <a:lstStyle/>
        <a:p>
          <a:pPr lvl="0" algn="ctr" defTabSz="800100">
            <a:lnSpc>
              <a:spcPct val="90000"/>
            </a:lnSpc>
            <a:spcBef>
              <a:spcPct val="0"/>
            </a:spcBef>
            <a:spcAft>
              <a:spcPct val="35000"/>
            </a:spcAft>
          </a:pPr>
          <a:r>
            <a:rPr lang="es-ES" sz="1800" kern="1200" dirty="0" smtClean="0"/>
            <a:t>Esquema: 3 dosis (2 + 1)</a:t>
          </a:r>
        </a:p>
        <a:p>
          <a:pPr lvl="0" algn="ctr" defTabSz="800100">
            <a:lnSpc>
              <a:spcPct val="90000"/>
            </a:lnSpc>
            <a:spcBef>
              <a:spcPct val="0"/>
            </a:spcBef>
            <a:spcAft>
              <a:spcPct val="35000"/>
            </a:spcAft>
          </a:pPr>
          <a:r>
            <a:rPr lang="es-ES" sz="1800" kern="1200" dirty="0" smtClean="0"/>
            <a:t>3, 5 y 15 meses de vida</a:t>
          </a:r>
        </a:p>
      </dsp:txBody>
      <dsp:txXfrm rot="10800000">
        <a:off x="1184089" y="2234191"/>
        <a:ext cx="3847221" cy="860209"/>
      </dsp:txXfrm>
    </dsp:sp>
    <dsp:sp modelId="{7D4E54C0-299D-DE42-B449-96C0AD4BB15A}">
      <dsp:nvSpPr>
        <dsp:cNvPr id="0" name=""/>
        <dsp:cNvSpPr/>
      </dsp:nvSpPr>
      <dsp:spPr>
        <a:xfrm>
          <a:off x="753984" y="2234191"/>
          <a:ext cx="860209" cy="860209"/>
        </a:xfrm>
        <a:prstGeom prst="ellipse">
          <a:avLst/>
        </a:prstGeom>
        <a:blipFill rotWithShape="1">
          <a:blip xmlns:r="http://schemas.openxmlformats.org/officeDocument/2006/relationships" r:embed="rId3"/>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9ED1C50-33A6-433C-92B1-E9A48B49FD49}">
      <dsp:nvSpPr>
        <dsp:cNvPr id="0" name=""/>
        <dsp:cNvSpPr/>
      </dsp:nvSpPr>
      <dsp:spPr>
        <a:xfrm rot="10800000">
          <a:off x="1184089" y="3351179"/>
          <a:ext cx="3847221" cy="860209"/>
        </a:xfrm>
        <a:prstGeom prst="homePlate">
          <a:avLst/>
        </a:prstGeom>
        <a:solidFill>
          <a:schemeClr val="accent4">
            <a:hueOff val="-3348577"/>
            <a:satOff val="20174"/>
            <a:lumOff val="1617"/>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79329" tIns="57150" rIns="106680" bIns="57150" numCol="1" spcCol="1270" anchor="ctr" anchorCtr="0">
          <a:noAutofit/>
        </a:bodyPr>
        <a:lstStyle/>
        <a:p>
          <a:pPr lvl="0" algn="ctr" defTabSz="666750">
            <a:lnSpc>
              <a:spcPct val="90000"/>
            </a:lnSpc>
            <a:spcBef>
              <a:spcPct val="0"/>
            </a:spcBef>
            <a:spcAft>
              <a:spcPct val="35000"/>
            </a:spcAft>
          </a:pPr>
          <a:r>
            <a:rPr lang="es-ES" sz="1500" kern="1200" dirty="0" smtClean="0"/>
            <a:t>Estrategia  complementaria en adolescentes:</a:t>
          </a:r>
        </a:p>
        <a:p>
          <a:pPr lvl="0" algn="ctr" defTabSz="666750">
            <a:lnSpc>
              <a:spcPct val="90000"/>
            </a:lnSpc>
            <a:spcBef>
              <a:spcPct val="0"/>
            </a:spcBef>
            <a:spcAft>
              <a:spcPct val="35000"/>
            </a:spcAft>
          </a:pPr>
          <a:r>
            <a:rPr lang="es-ES" sz="1500" kern="1200" dirty="0" smtClean="0"/>
            <a:t>11 años (1 dosis</a:t>
          </a:r>
          <a:r>
            <a:rPr lang="es-ES" sz="1800" kern="1200" dirty="0" smtClean="0"/>
            <a:t>)</a:t>
          </a:r>
        </a:p>
      </dsp:txBody>
      <dsp:txXfrm rot="10800000">
        <a:off x="1184089" y="3351179"/>
        <a:ext cx="3847221" cy="860209"/>
      </dsp:txXfrm>
    </dsp:sp>
    <dsp:sp modelId="{E899D416-5F5D-47F3-AF2B-51EFD182794B}">
      <dsp:nvSpPr>
        <dsp:cNvPr id="0" name=""/>
        <dsp:cNvSpPr/>
      </dsp:nvSpPr>
      <dsp:spPr>
        <a:xfrm>
          <a:off x="753984" y="3351179"/>
          <a:ext cx="860209" cy="860209"/>
        </a:xfrm>
        <a:prstGeom prst="ellipse">
          <a:avLst/>
        </a:prstGeom>
        <a:blipFill rotWithShape="1">
          <a:blip xmlns:r="http://schemas.openxmlformats.org/officeDocument/2006/relationships" r:embed="rId4"/>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195CE3C7-D558-4EBE-AD5C-10478EC5E671}">
      <dsp:nvSpPr>
        <dsp:cNvPr id="0" name=""/>
        <dsp:cNvSpPr/>
      </dsp:nvSpPr>
      <dsp:spPr>
        <a:xfrm rot="10800000">
          <a:off x="1184089" y="4468168"/>
          <a:ext cx="3847221" cy="860209"/>
        </a:xfrm>
        <a:prstGeom prst="homePlate">
          <a:avLst/>
        </a:prstGeom>
        <a:solidFill>
          <a:schemeClr val="accent4">
            <a:hueOff val="-4464770"/>
            <a:satOff val="26899"/>
            <a:lumOff val="2156"/>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79329" tIns="53340" rIns="99568" bIns="53340" numCol="1" spcCol="1270" anchor="ctr" anchorCtr="0">
          <a:noAutofit/>
        </a:bodyPr>
        <a:lstStyle/>
        <a:p>
          <a:pPr lvl="0" algn="ctr" defTabSz="622300">
            <a:lnSpc>
              <a:spcPct val="90000"/>
            </a:lnSpc>
            <a:spcBef>
              <a:spcPct val="0"/>
            </a:spcBef>
            <a:spcAft>
              <a:spcPct val="35000"/>
            </a:spcAft>
          </a:pPr>
          <a:r>
            <a:rPr lang="es-ES" sz="1400" kern="1200" dirty="0" smtClean="0"/>
            <a:t>Vacuna tetravalente conjugada (ACYW) con proteína CRM</a:t>
          </a:r>
          <a:r>
            <a:rPr lang="es-ES" sz="1400" kern="1200" baseline="-25000" dirty="0" smtClean="0"/>
            <a:t>197</a:t>
          </a:r>
          <a:r>
            <a:rPr lang="es-ES" sz="1400" kern="1200" dirty="0" smtClean="0"/>
            <a:t> de </a:t>
          </a:r>
          <a:r>
            <a:rPr lang="es-ES" sz="1400" i="1" kern="1200" dirty="0" err="1" smtClean="0"/>
            <a:t>Corynebacterium</a:t>
          </a:r>
          <a:r>
            <a:rPr lang="es-ES" sz="1400" i="1" kern="1200" dirty="0" smtClean="0"/>
            <a:t> </a:t>
          </a:r>
          <a:r>
            <a:rPr lang="es-ES" sz="1400" i="1" kern="1200" dirty="0" err="1" smtClean="0"/>
            <a:t>diphteriae</a:t>
          </a:r>
          <a:endParaRPr lang="es-ES" sz="1400" kern="1200" dirty="0" smtClean="0"/>
        </a:p>
      </dsp:txBody>
      <dsp:txXfrm rot="10800000">
        <a:off x="1184089" y="4468168"/>
        <a:ext cx="3847221" cy="860209"/>
      </dsp:txXfrm>
    </dsp:sp>
    <dsp:sp modelId="{75615161-9FF3-4B0E-8342-4A5811B9DCD5}">
      <dsp:nvSpPr>
        <dsp:cNvPr id="0" name=""/>
        <dsp:cNvSpPr/>
      </dsp:nvSpPr>
      <dsp:spPr>
        <a:xfrm>
          <a:off x="753984" y="4468168"/>
          <a:ext cx="860209" cy="860209"/>
        </a:xfrm>
        <a:prstGeom prst="ellipse">
          <a:avLst/>
        </a:prstGeom>
        <a:blipFill rotWithShape="1">
          <a:blip xmlns:r="http://schemas.openxmlformats.org/officeDocument/2006/relationships" r:embed="rId5">
            <a:extLst/>
          </a:blip>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E193C53-F65F-D34D-A54B-C1BE605BEEC3}">
      <dsp:nvSpPr>
        <dsp:cNvPr id="0" name=""/>
        <dsp:cNvSpPr/>
      </dsp:nvSpPr>
      <dsp:spPr>
        <a:xfrm rot="10800000">
          <a:off x="1670207" y="72394"/>
          <a:ext cx="5482531" cy="1015321"/>
        </a:xfrm>
        <a:prstGeom prst="homePlate">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10238" tIns="60960" rIns="113792" bIns="60960" numCol="1" spcCol="1270" anchor="ctr" anchorCtr="0">
          <a:noAutofit/>
        </a:bodyPr>
        <a:lstStyle/>
        <a:p>
          <a:pPr lvl="0" algn="ctr" defTabSz="711200">
            <a:lnSpc>
              <a:spcPct val="90000"/>
            </a:lnSpc>
            <a:spcBef>
              <a:spcPct val="0"/>
            </a:spcBef>
            <a:spcAft>
              <a:spcPct val="35000"/>
            </a:spcAft>
          </a:pPr>
          <a:r>
            <a:rPr lang="es-AR" sz="1600" kern="1200" dirty="0" smtClean="0"/>
            <a:t>Existe evidencia científica sobre efectividad de la vacunación </a:t>
          </a:r>
          <a:r>
            <a:rPr lang="es-AR" sz="1600" kern="1200" dirty="0" err="1" smtClean="0"/>
            <a:t>antimeningocócica</a:t>
          </a:r>
          <a:r>
            <a:rPr lang="es-AR" sz="1600" kern="1200" dirty="0" smtClean="0"/>
            <a:t> en preadolescentes y adolescentes, incluyendo individuos a partir de los 11 años que han recibido una única dosis de vacuna</a:t>
          </a:r>
          <a:endParaRPr lang="es-ES" sz="1600" kern="1200" dirty="0"/>
        </a:p>
      </dsp:txBody>
      <dsp:txXfrm rot="10800000">
        <a:off x="1670207" y="72394"/>
        <a:ext cx="5482531" cy="1015321"/>
      </dsp:txXfrm>
    </dsp:sp>
    <dsp:sp modelId="{4CF8C118-BF20-EA48-B319-BF6BDE39EA86}">
      <dsp:nvSpPr>
        <dsp:cNvPr id="0" name=""/>
        <dsp:cNvSpPr/>
      </dsp:nvSpPr>
      <dsp:spPr>
        <a:xfrm>
          <a:off x="1091669" y="1518"/>
          <a:ext cx="1157075" cy="1157075"/>
        </a:xfrm>
        <a:prstGeom prst="ellipse">
          <a:avLst/>
        </a:prstGeom>
        <a:blipFill rotWithShape="1">
          <a:blip xmlns:r="http://schemas.openxmlformats.org/officeDocument/2006/relationships" r:embed="rId1">
            <a:duotone>
              <a:schemeClr val="accent2">
                <a:shade val="45000"/>
                <a:satMod val="135000"/>
              </a:schemeClr>
              <a:prstClr val="white"/>
            </a:duotone>
          </a:blip>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7D694CF-9B6F-3742-B719-E74AEA869C2E}">
      <dsp:nvSpPr>
        <dsp:cNvPr id="0" name=""/>
        <dsp:cNvSpPr/>
      </dsp:nvSpPr>
      <dsp:spPr>
        <a:xfrm rot="10800000">
          <a:off x="1670207" y="1574865"/>
          <a:ext cx="5482531" cy="1015321"/>
        </a:xfrm>
        <a:prstGeom prst="homePlate">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10238" tIns="68580" rIns="128016" bIns="68580" numCol="1" spcCol="1270" anchor="ctr" anchorCtr="0">
          <a:noAutofit/>
        </a:bodyPr>
        <a:lstStyle/>
        <a:p>
          <a:pPr lvl="0" algn="ctr" defTabSz="800100">
            <a:lnSpc>
              <a:spcPct val="90000"/>
            </a:lnSpc>
            <a:spcBef>
              <a:spcPct val="0"/>
            </a:spcBef>
            <a:spcAft>
              <a:spcPct val="35000"/>
            </a:spcAft>
          </a:pPr>
          <a:r>
            <a:rPr lang="es-ES" sz="1800" kern="1200" dirty="0" smtClean="0"/>
            <a:t>disminuir la portación nasofaríngea de </a:t>
          </a:r>
          <a:r>
            <a:rPr lang="es-ES" sz="1800" kern="1200" dirty="0" err="1" smtClean="0"/>
            <a:t>Nm</a:t>
          </a:r>
          <a:r>
            <a:rPr lang="es-ES" sz="1800" kern="1200" dirty="0" smtClean="0"/>
            <a:t> y </a:t>
          </a:r>
          <a:r>
            <a:rPr lang="es-AR" sz="1800" kern="1200" dirty="0" smtClean="0"/>
            <a:t>contribuir a la disminución de la incidencia de la enfermedad en no vacunados</a:t>
          </a:r>
          <a:endParaRPr lang="es-ES" sz="1800" kern="1200" dirty="0" smtClean="0"/>
        </a:p>
      </dsp:txBody>
      <dsp:txXfrm rot="10800000">
        <a:off x="1670207" y="1574865"/>
        <a:ext cx="5482531" cy="1015321"/>
      </dsp:txXfrm>
    </dsp:sp>
    <dsp:sp modelId="{1C418192-44BC-9E4A-A837-DCB4F7CF55CC}">
      <dsp:nvSpPr>
        <dsp:cNvPr id="0" name=""/>
        <dsp:cNvSpPr/>
      </dsp:nvSpPr>
      <dsp:spPr>
        <a:xfrm>
          <a:off x="1091669" y="1503988"/>
          <a:ext cx="1157075" cy="1157075"/>
        </a:xfrm>
        <a:prstGeom prst="ellipse">
          <a:avLst/>
        </a:prstGeom>
        <a:blipFill rotWithShape="1">
          <a:blip xmlns:r="http://schemas.openxmlformats.org/officeDocument/2006/relationships" r:embed="rId2">
            <a:duotone>
              <a:schemeClr val="accent3">
                <a:shade val="45000"/>
                <a:satMod val="135000"/>
              </a:schemeClr>
              <a:prstClr val="white"/>
            </a:duotone>
          </a:blip>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1F8A108-F738-4FE5-A66B-79A2CA5AB100}">
      <dsp:nvSpPr>
        <dsp:cNvPr id="0" name=""/>
        <dsp:cNvSpPr/>
      </dsp:nvSpPr>
      <dsp:spPr>
        <a:xfrm rot="10800000">
          <a:off x="1670207" y="3006459"/>
          <a:ext cx="5482531" cy="1157075"/>
        </a:xfrm>
        <a:prstGeom prst="homePlate">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10238" tIns="68580" rIns="128016" bIns="68580" numCol="1" spcCol="1270" anchor="ctr" anchorCtr="0">
          <a:noAutofit/>
        </a:bodyPr>
        <a:lstStyle/>
        <a:p>
          <a:pPr lvl="0" algn="ctr" defTabSz="800100">
            <a:lnSpc>
              <a:spcPct val="90000"/>
            </a:lnSpc>
            <a:spcBef>
              <a:spcPct val="0"/>
            </a:spcBef>
            <a:spcAft>
              <a:spcPct val="35000"/>
            </a:spcAft>
          </a:pPr>
          <a:r>
            <a:rPr lang="es-AR" sz="1800" kern="1200" dirty="0" smtClean="0"/>
            <a:t>ofrecer no sólo protección directa del grupo vacunado, sino también  protección indirecta</a:t>
          </a:r>
          <a:endParaRPr lang="es-ES" sz="1800" kern="1200" dirty="0" smtClean="0"/>
        </a:p>
      </dsp:txBody>
      <dsp:txXfrm rot="10800000">
        <a:off x="1670207" y="3006459"/>
        <a:ext cx="5482531" cy="1157075"/>
      </dsp:txXfrm>
    </dsp:sp>
    <dsp:sp modelId="{9DF7A3C8-F38B-47FC-BE68-3FB39482FBFC}">
      <dsp:nvSpPr>
        <dsp:cNvPr id="0" name=""/>
        <dsp:cNvSpPr/>
      </dsp:nvSpPr>
      <dsp:spPr>
        <a:xfrm>
          <a:off x="1091669" y="3006459"/>
          <a:ext cx="1157075" cy="1157075"/>
        </a:xfrm>
        <a:prstGeom prst="ellipse">
          <a:avLst/>
        </a:prstGeom>
        <a:blipFill rotWithShape="1">
          <a:blip xmlns:r="http://schemas.openxmlformats.org/officeDocument/2006/relationships" r:embed="rId3">
            <a:duotone>
              <a:schemeClr val="accent4">
                <a:shade val="45000"/>
                <a:satMod val="135000"/>
              </a:schemeClr>
              <a:prstClr val="white"/>
            </a:duotone>
          </a:blip>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CD54AA3-9BCE-4358-AE31-7215D1577F5B}">
      <dsp:nvSpPr>
        <dsp:cNvPr id="0" name=""/>
        <dsp:cNvSpPr/>
      </dsp:nvSpPr>
      <dsp:spPr>
        <a:xfrm rot="10800000">
          <a:off x="1670207" y="4508930"/>
          <a:ext cx="5482531" cy="1157075"/>
        </a:xfrm>
        <a:prstGeom prst="homePlate">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10238" tIns="68580" rIns="128016" bIns="68580" numCol="1" spcCol="1270" anchor="ctr" anchorCtr="0">
          <a:noAutofit/>
        </a:bodyPr>
        <a:lstStyle/>
        <a:p>
          <a:pPr lvl="0" algn="ctr" defTabSz="800100">
            <a:lnSpc>
              <a:spcPct val="90000"/>
            </a:lnSpc>
            <a:spcBef>
              <a:spcPct val="0"/>
            </a:spcBef>
            <a:spcAft>
              <a:spcPct val="35000"/>
            </a:spcAft>
          </a:pPr>
          <a:r>
            <a:rPr lang="es-ES" sz="1800" kern="1200" dirty="0" smtClean="0"/>
            <a:t>población accesible, ya incorporada al CNV, lo que facilita la implementación de la estrategia</a:t>
          </a:r>
        </a:p>
      </dsp:txBody>
      <dsp:txXfrm rot="10800000">
        <a:off x="1670207" y="4508930"/>
        <a:ext cx="5482531" cy="1157075"/>
      </dsp:txXfrm>
    </dsp:sp>
    <dsp:sp modelId="{DFA717B8-54C3-4BFE-AEBC-65652D5CE718}">
      <dsp:nvSpPr>
        <dsp:cNvPr id="0" name=""/>
        <dsp:cNvSpPr/>
      </dsp:nvSpPr>
      <dsp:spPr>
        <a:xfrm>
          <a:off x="1091669" y="4508930"/>
          <a:ext cx="1157075" cy="1157075"/>
        </a:xfrm>
        <a:prstGeom prst="ellipse">
          <a:avLst/>
        </a:prstGeom>
        <a:blipFill rotWithShape="1">
          <a:blip xmlns:r="http://schemas.openxmlformats.org/officeDocument/2006/relationships" r:embed="rId3">
            <a:duotone>
              <a:schemeClr val="accent5">
                <a:shade val="45000"/>
                <a:satMod val="135000"/>
              </a:schemeClr>
              <a:prstClr val="white"/>
            </a:duotone>
          </a:blip>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9ADE8B-67ED-4691-850F-2D16F25198E3}">
      <dsp:nvSpPr>
        <dsp:cNvPr id="0" name=""/>
        <dsp:cNvSpPr/>
      </dsp:nvSpPr>
      <dsp:spPr>
        <a:xfrm>
          <a:off x="4564" y="0"/>
          <a:ext cx="2932795" cy="2016224"/>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AR" sz="2400" kern="1200" dirty="0" smtClean="0"/>
            <a:t>Niños que cumplan</a:t>
          </a:r>
          <a:r>
            <a:rPr lang="es-AR" sz="2400" kern="1200" baseline="0" dirty="0" smtClean="0"/>
            <a:t> </a:t>
          </a:r>
          <a:r>
            <a:rPr lang="es-AR" sz="2400" kern="1200" dirty="0" smtClean="0">
              <a:solidFill>
                <a:srgbClr val="FFFF00"/>
              </a:solidFill>
            </a:rPr>
            <a:t>3 meses desde el incio de la estrategia</a:t>
          </a:r>
        </a:p>
        <a:p>
          <a:pPr lvl="0" algn="ctr" defTabSz="1066800">
            <a:lnSpc>
              <a:spcPct val="90000"/>
            </a:lnSpc>
            <a:spcBef>
              <a:spcPct val="0"/>
            </a:spcBef>
            <a:spcAft>
              <a:spcPct val="35000"/>
            </a:spcAft>
          </a:pPr>
          <a:r>
            <a:rPr lang="es-AR" sz="2400" kern="1200" dirty="0" smtClean="0"/>
            <a:t>(nacidos</a:t>
          </a:r>
          <a:r>
            <a:rPr lang="es-AR" sz="2400" kern="1200" baseline="0" dirty="0" smtClean="0"/>
            <a:t> desde 1/10/16)</a:t>
          </a:r>
          <a:endParaRPr lang="es-AR" sz="2400" kern="1200" dirty="0"/>
        </a:p>
      </dsp:txBody>
      <dsp:txXfrm>
        <a:off x="4564" y="0"/>
        <a:ext cx="2932795" cy="2016224"/>
      </dsp:txXfrm>
    </dsp:sp>
    <dsp:sp modelId="{7A9E4997-920D-4767-84EA-D3A4B821C5E1}">
      <dsp:nvSpPr>
        <dsp:cNvPr id="0" name=""/>
        <dsp:cNvSpPr/>
      </dsp:nvSpPr>
      <dsp:spPr>
        <a:xfrm>
          <a:off x="3230639" y="644445"/>
          <a:ext cx="621752" cy="727333"/>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endParaRPr lang="es-AR" sz="3100" kern="1200"/>
        </a:p>
      </dsp:txBody>
      <dsp:txXfrm>
        <a:off x="3230639" y="644445"/>
        <a:ext cx="621752" cy="727333"/>
      </dsp:txXfrm>
    </dsp:sp>
    <dsp:sp modelId="{E8E3F518-4EB1-4362-951D-96322CCC5B3E}">
      <dsp:nvSpPr>
        <dsp:cNvPr id="0" name=""/>
        <dsp:cNvSpPr/>
      </dsp:nvSpPr>
      <dsp:spPr>
        <a:xfrm>
          <a:off x="4110477" y="0"/>
          <a:ext cx="3733829" cy="2016224"/>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AR" sz="2800" kern="1200" dirty="0" smtClean="0"/>
            <a:t>* </a:t>
          </a:r>
          <a:r>
            <a:rPr lang="es-AR" sz="2400" kern="1200" dirty="0" smtClean="0">
              <a:solidFill>
                <a:schemeClr val="accent2">
                  <a:lumMod val="75000"/>
                </a:schemeClr>
              </a:solidFill>
            </a:rPr>
            <a:t>2 dosis (3 y 5m): 2017</a:t>
          </a:r>
        </a:p>
        <a:p>
          <a:pPr lvl="0" algn="ctr" defTabSz="1244600">
            <a:lnSpc>
              <a:spcPct val="90000"/>
            </a:lnSpc>
            <a:spcBef>
              <a:spcPct val="0"/>
            </a:spcBef>
            <a:spcAft>
              <a:spcPct val="35000"/>
            </a:spcAft>
          </a:pPr>
          <a:r>
            <a:rPr lang="es-AR" sz="2800" kern="1200" dirty="0" smtClean="0"/>
            <a:t>* </a:t>
          </a:r>
          <a:r>
            <a:rPr lang="es-AR" sz="2000" kern="1200" dirty="0" smtClean="0">
              <a:solidFill>
                <a:schemeClr val="tx2">
                  <a:lumMod val="75000"/>
                </a:schemeClr>
              </a:solidFill>
            </a:rPr>
            <a:t>Refuerzo (15m): 2018</a:t>
          </a:r>
          <a:endParaRPr lang="es-AR" sz="2800" kern="1200" dirty="0">
            <a:solidFill>
              <a:schemeClr val="tx2">
                <a:lumMod val="75000"/>
              </a:schemeClr>
            </a:solidFill>
          </a:endParaRPr>
        </a:p>
      </dsp:txBody>
      <dsp:txXfrm>
        <a:off x="4110477" y="0"/>
        <a:ext cx="3733829" cy="2016224"/>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0AAF16A-13F1-4772-9726-249C118C4D9D}">
      <dsp:nvSpPr>
        <dsp:cNvPr id="0" name=""/>
        <dsp:cNvSpPr/>
      </dsp:nvSpPr>
      <dsp:spPr>
        <a:xfrm>
          <a:off x="412" y="489007"/>
          <a:ext cx="3223096" cy="1933857"/>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AR" sz="2400" kern="1200" dirty="0" smtClean="0"/>
            <a:t>Adolescentes</a:t>
          </a:r>
          <a:r>
            <a:rPr lang="es-AR" sz="2400" kern="1200" baseline="0" dirty="0" smtClean="0"/>
            <a:t> que cumplan </a:t>
          </a:r>
          <a:r>
            <a:rPr lang="es-AR" sz="2400" kern="1200" baseline="0" dirty="0" smtClean="0">
              <a:solidFill>
                <a:srgbClr val="FFFF00"/>
              </a:solidFill>
            </a:rPr>
            <a:t>11 años </a:t>
          </a:r>
          <a:r>
            <a:rPr lang="es-AR" sz="2400" kern="1200" dirty="0" smtClean="0">
              <a:solidFill>
                <a:srgbClr val="FFFF00"/>
              </a:solidFill>
            </a:rPr>
            <a:t>desde el incio de la estrategia</a:t>
          </a:r>
        </a:p>
        <a:p>
          <a:pPr lvl="0" algn="ctr" defTabSz="1066800">
            <a:lnSpc>
              <a:spcPct val="90000"/>
            </a:lnSpc>
            <a:spcBef>
              <a:spcPct val="0"/>
            </a:spcBef>
            <a:spcAft>
              <a:spcPct val="35000"/>
            </a:spcAft>
          </a:pPr>
          <a:r>
            <a:rPr lang="es-AR" sz="2400" kern="1200" dirty="0" smtClean="0">
              <a:solidFill>
                <a:schemeClr val="bg1"/>
              </a:solidFill>
            </a:rPr>
            <a:t>(Cohorte 2006)</a:t>
          </a:r>
        </a:p>
      </dsp:txBody>
      <dsp:txXfrm>
        <a:off x="412" y="489007"/>
        <a:ext cx="3223096" cy="1933857"/>
      </dsp:txXfrm>
    </dsp:sp>
    <dsp:sp modelId="{BCE5C6AE-398A-46A9-BB04-C899D97675DD}">
      <dsp:nvSpPr>
        <dsp:cNvPr id="0" name=""/>
        <dsp:cNvSpPr/>
      </dsp:nvSpPr>
      <dsp:spPr>
        <a:xfrm>
          <a:off x="3545818" y="1056272"/>
          <a:ext cx="683296" cy="799327"/>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511300">
            <a:lnSpc>
              <a:spcPct val="90000"/>
            </a:lnSpc>
            <a:spcBef>
              <a:spcPct val="0"/>
            </a:spcBef>
            <a:spcAft>
              <a:spcPct val="35000"/>
            </a:spcAft>
          </a:pPr>
          <a:endParaRPr lang="es-AR" sz="3400" kern="1200"/>
        </a:p>
      </dsp:txBody>
      <dsp:txXfrm>
        <a:off x="3545818" y="1056272"/>
        <a:ext cx="683296" cy="799327"/>
      </dsp:txXfrm>
    </dsp:sp>
    <dsp:sp modelId="{2A340433-5313-4BA4-9197-590A96FBA826}">
      <dsp:nvSpPr>
        <dsp:cNvPr id="0" name=""/>
        <dsp:cNvSpPr/>
      </dsp:nvSpPr>
      <dsp:spPr>
        <a:xfrm>
          <a:off x="4512747" y="489007"/>
          <a:ext cx="3335711" cy="1933857"/>
        </a:xfrm>
        <a:prstGeom prst="roundRect">
          <a:avLst>
            <a:gd name="adj" fmla="val 1000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AR" sz="2800" kern="1200" dirty="0" smtClean="0">
              <a:solidFill>
                <a:schemeClr val="accent2">
                  <a:lumMod val="75000"/>
                </a:schemeClr>
              </a:solidFill>
            </a:rPr>
            <a:t>1 dosis</a:t>
          </a:r>
        </a:p>
        <a:p>
          <a:pPr lvl="0" algn="ctr" defTabSz="1244600">
            <a:lnSpc>
              <a:spcPct val="90000"/>
            </a:lnSpc>
            <a:spcBef>
              <a:spcPct val="0"/>
            </a:spcBef>
            <a:spcAft>
              <a:spcPct val="35000"/>
            </a:spcAft>
          </a:pPr>
          <a:r>
            <a:rPr lang="es-AR" sz="2000" kern="1200" dirty="0" smtClean="0">
              <a:solidFill>
                <a:schemeClr val="accent2">
                  <a:lumMod val="75000"/>
                </a:schemeClr>
              </a:solidFill>
            </a:rPr>
            <a:t>(independientemente del antecedente de vacunación contra </a:t>
          </a:r>
          <a:r>
            <a:rPr lang="es-AR" sz="2000" kern="1200" dirty="0" err="1" smtClean="0">
              <a:solidFill>
                <a:schemeClr val="accent2">
                  <a:lumMod val="75000"/>
                </a:schemeClr>
              </a:solidFill>
            </a:rPr>
            <a:t>meningo</a:t>
          </a:r>
          <a:r>
            <a:rPr lang="es-AR" sz="2000" kern="1200" dirty="0" smtClean="0">
              <a:solidFill>
                <a:schemeClr val="accent2">
                  <a:lumMod val="75000"/>
                </a:schemeClr>
              </a:solidFill>
            </a:rPr>
            <a:t>)</a:t>
          </a:r>
          <a:endParaRPr lang="es-AR" sz="2000" kern="1200" dirty="0">
            <a:solidFill>
              <a:schemeClr val="accent2">
                <a:lumMod val="75000"/>
              </a:schemeClr>
            </a:solidFill>
          </a:endParaRPr>
        </a:p>
      </dsp:txBody>
      <dsp:txXfrm>
        <a:off x="4512747" y="489007"/>
        <a:ext cx="3335711" cy="193385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List2#1">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6.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D88A58-37D6-4194-A7AC-74A3B82E14F1}" type="datetimeFigureOut">
              <a:rPr lang="es-AR" smtClean="0"/>
              <a:pPr/>
              <a:t>24/08/2018</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E33557-83DE-4440-AAF6-A8EE7A08F16E}" type="slidenum">
              <a:rPr lang="es-AR" smtClean="0"/>
              <a:pPr/>
              <a:t>‹Nº›</a:t>
            </a:fld>
            <a:endParaRPr lang="es-A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390AA2DF-8A0E-854B-B7C6-F216B19A5850}" type="slidenum">
              <a:rPr lang="es-ES_tradnl" smtClean="0"/>
              <a:pPr/>
              <a:t>34</a:t>
            </a:fld>
            <a:endParaRPr lang="es-ES_trad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91448807-D99A-407C-ABB2-8662EC025AD7}" type="slidenum">
              <a:rPr lang="es-AR" smtClean="0">
                <a:solidFill>
                  <a:prstClr val="black"/>
                </a:solidFill>
              </a:rPr>
              <a:pPr/>
              <a:t>36</a:t>
            </a:fld>
            <a:endParaRPr lang="es-AR">
              <a:solidFill>
                <a:prstClr val="black"/>
              </a:solidFill>
            </a:endParaRPr>
          </a:p>
        </p:txBody>
      </p:sp>
    </p:spTree>
    <p:extLst>
      <p:ext uri="{BB962C8B-B14F-4D97-AF65-F5344CB8AC3E}">
        <p14:creationId xmlns="" xmlns:p14="http://schemas.microsoft.com/office/powerpoint/2010/main" val="3729063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6803" name="2 Marcador de notas"/>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s-AR" altLang="es-AR" smtClean="0"/>
          </a:p>
        </p:txBody>
      </p:sp>
      <p:sp>
        <p:nvSpPr>
          <p:cNvPr id="76804" name="3 Marcador de número de diapositiva"/>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MS PGothic" pitchFamily="34" charset="-128"/>
              </a:defRPr>
            </a:lvl1pPr>
            <a:lvl2pPr marL="742950" indent="-285750">
              <a:defRPr sz="1200">
                <a:solidFill>
                  <a:schemeClr val="tx1"/>
                </a:solidFill>
                <a:latin typeface="Calibri" pitchFamily="34" charset="0"/>
                <a:ea typeface="MS PGothic" pitchFamily="34" charset="-128"/>
              </a:defRPr>
            </a:lvl2pPr>
            <a:lvl3pPr marL="1143000" indent="-228600">
              <a:defRPr sz="1200">
                <a:solidFill>
                  <a:schemeClr val="tx1"/>
                </a:solidFill>
                <a:latin typeface="Calibri" pitchFamily="34" charset="0"/>
                <a:ea typeface="MS PGothic" pitchFamily="34" charset="-128"/>
              </a:defRPr>
            </a:lvl3pPr>
            <a:lvl4pPr marL="1600200" indent="-228600">
              <a:defRPr sz="1200">
                <a:solidFill>
                  <a:schemeClr val="tx1"/>
                </a:solidFill>
                <a:latin typeface="Calibri" pitchFamily="34" charset="0"/>
                <a:ea typeface="MS PGothic" pitchFamily="34" charset="-128"/>
              </a:defRPr>
            </a:lvl4pPr>
            <a:lvl5pPr marL="2057400" indent="-228600">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fld id="{A18665E3-049A-4A26-902F-BDC04DE6CE4C}" type="slidenum">
              <a:rPr lang="es-ES" altLang="es-AR">
                <a:solidFill>
                  <a:prstClr val="black"/>
                </a:solidFill>
              </a:rPr>
              <a:pPr/>
              <a:t>39</a:t>
            </a:fld>
            <a:endParaRPr lang="es-ES" altLang="es-AR">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Marcador de imagen de diapositiva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8131" name="Marcador de nota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s-AR" altLang="es-AR" dirty="0" smtClean="0"/>
          </a:p>
          <a:p>
            <a:r>
              <a:rPr lang="es-AR" altLang="es-AR" dirty="0" smtClean="0"/>
              <a:t>1998: </a:t>
            </a:r>
            <a:r>
              <a:rPr lang="es-AR" altLang="es-AR" dirty="0" err="1" smtClean="0"/>
              <a:t>Cuadruple</a:t>
            </a:r>
            <a:r>
              <a:rPr lang="es-AR" altLang="es-AR" dirty="0" smtClean="0"/>
              <a:t>???</a:t>
            </a:r>
          </a:p>
          <a:p>
            <a:r>
              <a:rPr lang="es-AR" altLang="es-AR" dirty="0" smtClean="0"/>
              <a:t>2009: </a:t>
            </a:r>
            <a:r>
              <a:rPr lang="es-AR" altLang="es-AR" dirty="0" err="1" smtClean="0"/>
              <a:t>Heberpenta</a:t>
            </a:r>
            <a:r>
              <a:rPr lang="es-AR" altLang="es-AR" dirty="0" smtClean="0"/>
              <a:t> (requería reconstitución)</a:t>
            </a:r>
          </a:p>
          <a:p>
            <a:r>
              <a:rPr lang="es-AR" altLang="es-AR" dirty="0" smtClean="0"/>
              <a:t>Aprobación de la ANMAT por resolución 773/2008</a:t>
            </a:r>
          </a:p>
          <a:p>
            <a:r>
              <a:rPr lang="es-AR" altLang="es-AR" dirty="0" smtClean="0"/>
              <a:t>Noviembre de 2012: </a:t>
            </a:r>
            <a:r>
              <a:rPr lang="es-AR" altLang="es-AR" dirty="0" err="1" smtClean="0"/>
              <a:t>Heberpenta</a:t>
            </a:r>
            <a:r>
              <a:rPr lang="es-AR" altLang="es-AR" dirty="0" smtClean="0"/>
              <a:t> L ( no requiere reconstitución)-PRP sintético</a:t>
            </a:r>
          </a:p>
          <a:p>
            <a:r>
              <a:rPr lang="es-AR" altLang="es-AR" dirty="0" smtClean="0"/>
              <a:t>Precalificada por OMS </a:t>
            </a:r>
          </a:p>
          <a:p>
            <a:pPr eaLnBrk="1" hangingPunct="1">
              <a:spcBef>
                <a:spcPct val="0"/>
              </a:spcBef>
            </a:pPr>
            <a:endParaRPr lang="es-ES" altLang="es-AR" dirty="0" smtClean="0"/>
          </a:p>
          <a:p>
            <a:pPr eaLnBrk="1" hangingPunct="1">
              <a:spcBef>
                <a:spcPct val="0"/>
              </a:spcBef>
            </a:pPr>
            <a:endParaRPr lang="es-ES" altLang="es-AR" dirty="0" smtClean="0"/>
          </a:p>
          <a:p>
            <a:pPr eaLnBrk="1" hangingPunct="1">
              <a:spcBef>
                <a:spcPct val="0"/>
              </a:spcBef>
            </a:pPr>
            <a:r>
              <a:rPr lang="es-ES" altLang="es-AR" dirty="0" smtClean="0"/>
              <a:t>2012 alertas</a:t>
            </a:r>
          </a:p>
        </p:txBody>
      </p:sp>
      <p:sp>
        <p:nvSpPr>
          <p:cNvPr id="48132" name="Marcador de número de diapositiva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defTabSz="4572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defTabSz="4572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defTabSz="4572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defTabSz="4572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B91BA813-F6F1-4836-9FEB-0970471F2481}" type="slidenum">
              <a:rPr lang="es-ES" altLang="es-AR" smtClean="0">
                <a:solidFill>
                  <a:prstClr val="black"/>
                </a:solidFill>
              </a:rPr>
              <a:pPr eaLnBrk="1" hangingPunct="1">
                <a:spcBef>
                  <a:spcPct val="0"/>
                </a:spcBef>
              </a:pPr>
              <a:t>40</a:t>
            </a:fld>
            <a:endParaRPr lang="es-ES" altLang="es-AR" smtClean="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xfrm>
            <a:off x="1143000" y="685800"/>
            <a:ext cx="4572000" cy="3429000"/>
          </a:xfrm>
          <a:ln/>
        </p:spPr>
      </p:sp>
      <p:sp>
        <p:nvSpPr>
          <p:cNvPr id="226307" name="2 Marcador de notas"/>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endParaRPr lang="es-AR" altLang="es-AR" smtClean="0"/>
          </a:p>
        </p:txBody>
      </p:sp>
      <p:sp>
        <p:nvSpPr>
          <p:cNvPr id="226308" name="1 Marcador de encabezado"/>
          <p:cNvSpPr>
            <a:spLocks noGrp="1"/>
          </p:cNvSpPr>
          <p:nvPr>
            <p:ph type="hdr" sz="quarter"/>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1095375">
              <a:defRPr sz="4400" i="1">
                <a:solidFill>
                  <a:schemeClr val="tx2"/>
                </a:solidFill>
                <a:latin typeface="Times New Roman" pitchFamily="18" charset="0"/>
              </a:defRPr>
            </a:lvl1pPr>
            <a:lvl2pPr marL="742950" indent="-285750" defTabSz="1095375">
              <a:defRPr sz="4400" i="1">
                <a:solidFill>
                  <a:schemeClr val="tx2"/>
                </a:solidFill>
                <a:latin typeface="Times New Roman" pitchFamily="18" charset="0"/>
              </a:defRPr>
            </a:lvl2pPr>
            <a:lvl3pPr marL="1143000" indent="-228600" defTabSz="1095375">
              <a:defRPr sz="4400" i="1">
                <a:solidFill>
                  <a:schemeClr val="tx2"/>
                </a:solidFill>
                <a:latin typeface="Times New Roman" pitchFamily="18" charset="0"/>
              </a:defRPr>
            </a:lvl3pPr>
            <a:lvl4pPr marL="1600200" indent="-228600" defTabSz="1095375">
              <a:defRPr sz="4400" i="1">
                <a:solidFill>
                  <a:schemeClr val="tx2"/>
                </a:solidFill>
                <a:latin typeface="Times New Roman" pitchFamily="18" charset="0"/>
              </a:defRPr>
            </a:lvl4pPr>
            <a:lvl5pPr marL="2057400" indent="-228600" defTabSz="1095375">
              <a:defRPr sz="4400" i="1">
                <a:solidFill>
                  <a:schemeClr val="tx2"/>
                </a:solidFill>
                <a:latin typeface="Times New Roman" pitchFamily="18" charset="0"/>
              </a:defRPr>
            </a:lvl5pPr>
            <a:lvl6pPr marL="2514600" indent="-228600" defTabSz="1095375" eaLnBrk="0" fontAlgn="base" hangingPunct="0">
              <a:spcBef>
                <a:spcPct val="0"/>
              </a:spcBef>
              <a:spcAft>
                <a:spcPct val="0"/>
              </a:spcAft>
              <a:defRPr sz="4400" i="1">
                <a:solidFill>
                  <a:schemeClr val="tx2"/>
                </a:solidFill>
                <a:latin typeface="Times New Roman" pitchFamily="18" charset="0"/>
              </a:defRPr>
            </a:lvl6pPr>
            <a:lvl7pPr marL="2971800" indent="-228600" defTabSz="1095375" eaLnBrk="0" fontAlgn="base" hangingPunct="0">
              <a:spcBef>
                <a:spcPct val="0"/>
              </a:spcBef>
              <a:spcAft>
                <a:spcPct val="0"/>
              </a:spcAft>
              <a:defRPr sz="4400" i="1">
                <a:solidFill>
                  <a:schemeClr val="tx2"/>
                </a:solidFill>
                <a:latin typeface="Times New Roman" pitchFamily="18" charset="0"/>
              </a:defRPr>
            </a:lvl7pPr>
            <a:lvl8pPr marL="3429000" indent="-228600" defTabSz="1095375" eaLnBrk="0" fontAlgn="base" hangingPunct="0">
              <a:spcBef>
                <a:spcPct val="0"/>
              </a:spcBef>
              <a:spcAft>
                <a:spcPct val="0"/>
              </a:spcAft>
              <a:defRPr sz="4400" i="1">
                <a:solidFill>
                  <a:schemeClr val="tx2"/>
                </a:solidFill>
                <a:latin typeface="Times New Roman" pitchFamily="18" charset="0"/>
              </a:defRPr>
            </a:lvl8pPr>
            <a:lvl9pPr marL="3886200" indent="-228600" defTabSz="1095375" eaLnBrk="0" fontAlgn="base" hangingPunct="0">
              <a:spcBef>
                <a:spcPct val="0"/>
              </a:spcBef>
              <a:spcAft>
                <a:spcPct val="0"/>
              </a:spcAft>
              <a:defRPr sz="4400" i="1">
                <a:solidFill>
                  <a:schemeClr val="tx2"/>
                </a:solidFill>
                <a:latin typeface="Times New Roman" pitchFamily="18" charset="0"/>
              </a:defRPr>
            </a:lvl9pPr>
          </a:lstStyle>
          <a:p>
            <a:r>
              <a:rPr lang="es-AR" altLang="es-AR" sz="1000" smtClean="0">
                <a:solidFill>
                  <a:srgbClr val="000000"/>
                </a:solidFill>
                <a:latin typeface="Arial" pitchFamily="34" charset="0"/>
                <a:cs typeface="Arial" pitchFamily="34" charset="0"/>
              </a:rPr>
              <a:t>Evolución de las estrategias de vacunación contra tos convulsa en Argentina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5"/>
          <p:cNvSpPr>
            <a:spLocks noGrp="1" noChangeArrowheads="1"/>
          </p:cNvSpPr>
          <p:nvPr>
            <p:ph type="sldNum" sz="quarter" idx="5"/>
          </p:nvPr>
        </p:nvSpPr>
        <p:spPr>
          <a:noFill/>
        </p:spPr>
        <p:txBody>
          <a:bodyPr/>
          <a:lstStyle>
            <a:lvl1pPr defTabSz="1095375">
              <a:defRPr sz="4400" i="1">
                <a:solidFill>
                  <a:schemeClr val="tx2"/>
                </a:solidFill>
                <a:latin typeface="Times New Roman" pitchFamily="18" charset="0"/>
              </a:defRPr>
            </a:lvl1pPr>
            <a:lvl2pPr marL="742950" indent="-285750" defTabSz="1095375">
              <a:defRPr sz="4400" i="1">
                <a:solidFill>
                  <a:schemeClr val="tx2"/>
                </a:solidFill>
                <a:latin typeface="Times New Roman" pitchFamily="18" charset="0"/>
              </a:defRPr>
            </a:lvl2pPr>
            <a:lvl3pPr marL="1143000" indent="-228600" defTabSz="1095375">
              <a:defRPr sz="4400" i="1">
                <a:solidFill>
                  <a:schemeClr val="tx2"/>
                </a:solidFill>
                <a:latin typeface="Times New Roman" pitchFamily="18" charset="0"/>
              </a:defRPr>
            </a:lvl3pPr>
            <a:lvl4pPr marL="1600200" indent="-228600" defTabSz="1095375">
              <a:defRPr sz="4400" i="1">
                <a:solidFill>
                  <a:schemeClr val="tx2"/>
                </a:solidFill>
                <a:latin typeface="Times New Roman" pitchFamily="18" charset="0"/>
              </a:defRPr>
            </a:lvl4pPr>
            <a:lvl5pPr marL="2057400" indent="-228600" defTabSz="1095375">
              <a:defRPr sz="4400" i="1">
                <a:solidFill>
                  <a:schemeClr val="tx2"/>
                </a:solidFill>
                <a:latin typeface="Times New Roman" pitchFamily="18" charset="0"/>
              </a:defRPr>
            </a:lvl5pPr>
            <a:lvl6pPr marL="2514600" indent="-228600" defTabSz="1095375" eaLnBrk="0" fontAlgn="base" hangingPunct="0">
              <a:spcBef>
                <a:spcPct val="0"/>
              </a:spcBef>
              <a:spcAft>
                <a:spcPct val="0"/>
              </a:spcAft>
              <a:defRPr sz="4400" i="1">
                <a:solidFill>
                  <a:schemeClr val="tx2"/>
                </a:solidFill>
                <a:latin typeface="Times New Roman" pitchFamily="18" charset="0"/>
              </a:defRPr>
            </a:lvl6pPr>
            <a:lvl7pPr marL="2971800" indent="-228600" defTabSz="1095375" eaLnBrk="0" fontAlgn="base" hangingPunct="0">
              <a:spcBef>
                <a:spcPct val="0"/>
              </a:spcBef>
              <a:spcAft>
                <a:spcPct val="0"/>
              </a:spcAft>
              <a:defRPr sz="4400" i="1">
                <a:solidFill>
                  <a:schemeClr val="tx2"/>
                </a:solidFill>
                <a:latin typeface="Times New Roman" pitchFamily="18" charset="0"/>
              </a:defRPr>
            </a:lvl7pPr>
            <a:lvl8pPr marL="3429000" indent="-228600" defTabSz="1095375" eaLnBrk="0" fontAlgn="base" hangingPunct="0">
              <a:spcBef>
                <a:spcPct val="0"/>
              </a:spcBef>
              <a:spcAft>
                <a:spcPct val="0"/>
              </a:spcAft>
              <a:defRPr sz="4400" i="1">
                <a:solidFill>
                  <a:schemeClr val="tx2"/>
                </a:solidFill>
                <a:latin typeface="Times New Roman" pitchFamily="18" charset="0"/>
              </a:defRPr>
            </a:lvl8pPr>
            <a:lvl9pPr marL="3886200" indent="-228600" defTabSz="1095375" eaLnBrk="0" fontAlgn="base" hangingPunct="0">
              <a:spcBef>
                <a:spcPct val="0"/>
              </a:spcBef>
              <a:spcAft>
                <a:spcPct val="0"/>
              </a:spcAft>
              <a:defRPr sz="4400" i="1">
                <a:solidFill>
                  <a:schemeClr val="tx2"/>
                </a:solidFill>
                <a:latin typeface="Times New Roman" pitchFamily="18" charset="0"/>
              </a:defRPr>
            </a:lvl9pPr>
          </a:lstStyle>
          <a:p>
            <a:fld id="{3A9AA4A0-0FF8-4466-9DF7-28EA744D73BB}" type="slidenum">
              <a:rPr lang="es-ES_tradnl" altLang="es-AR" sz="1000" smtClean="0">
                <a:solidFill>
                  <a:schemeClr val="tx1"/>
                </a:solidFill>
              </a:rPr>
              <a:pPr/>
              <a:t>46</a:t>
            </a:fld>
            <a:endParaRPr lang="es-ES_tradnl" altLang="es-AR" sz="1000" smtClean="0">
              <a:solidFill>
                <a:schemeClr val="tx1"/>
              </a:solidFill>
            </a:endParaRPr>
          </a:p>
        </p:txBody>
      </p:sp>
      <p:sp>
        <p:nvSpPr>
          <p:cNvPr id="225283" name="Rectangle 2"/>
          <p:cNvSpPr>
            <a:spLocks noGrp="1" noRot="1" noChangeAspect="1" noChangeArrowheads="1" noTextEdit="1"/>
          </p:cNvSpPr>
          <p:nvPr>
            <p:ph type="sldImg"/>
          </p:nvPr>
        </p:nvSpPr>
        <p:spPr>
          <a:xfrm>
            <a:off x="1182688" y="715963"/>
            <a:ext cx="4494212" cy="3370262"/>
          </a:xfrm>
          <a:ln/>
        </p:spPr>
      </p:sp>
      <p:sp>
        <p:nvSpPr>
          <p:cNvPr id="225284" name="Rectangle 3"/>
          <p:cNvSpPr>
            <a:spLocks noGrp="1" noChangeArrowheads="1"/>
          </p:cNvSpPr>
          <p:nvPr>
            <p:ph type="body" idx="1"/>
          </p:nvPr>
        </p:nvSpPr>
        <p:spPr>
          <a:xfrm>
            <a:off x="914400" y="4372179"/>
            <a:ext cx="5029200" cy="276999"/>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p>
            <a:pPr defTabSz="914400" eaLnBrk="1" hangingPunct="1"/>
            <a:r>
              <a:rPr lang="es-ES" altLang="es-AR" b="1" dirty="0" smtClean="0">
                <a:latin typeface="+mn-lt"/>
              </a:rPr>
              <a:t>INMUNIDAD A LARGO PLAZO</a:t>
            </a:r>
          </a:p>
          <a:p>
            <a:pPr eaLnBrk="1" hangingPunct="1">
              <a:spcAft>
                <a:spcPts val="1200"/>
              </a:spcAft>
            </a:pPr>
            <a:r>
              <a:rPr lang="es-ES_tradnl" altLang="es-AR" sz="1200" b="0" dirty="0" smtClean="0">
                <a:solidFill>
                  <a:schemeClr val="tx1"/>
                </a:solidFill>
                <a:latin typeface="+mn-lt"/>
                <a:cs typeface="Arial" pitchFamily="34" charset="0"/>
              </a:rPr>
              <a:t>La </a:t>
            </a:r>
            <a:r>
              <a:rPr lang="es-ES_tradnl" altLang="es-AR" sz="1200" b="0" dirty="0" err="1" smtClean="0">
                <a:solidFill>
                  <a:schemeClr val="tx1"/>
                </a:solidFill>
                <a:latin typeface="+mn-lt"/>
                <a:cs typeface="Arial" pitchFamily="34" charset="0"/>
              </a:rPr>
              <a:t>inmunogenicidad</a:t>
            </a:r>
            <a:r>
              <a:rPr lang="es-ES_tradnl" altLang="es-AR" sz="1200" b="0" dirty="0" smtClean="0">
                <a:solidFill>
                  <a:schemeClr val="tx1"/>
                </a:solidFill>
                <a:latin typeface="+mn-lt"/>
                <a:cs typeface="Arial" pitchFamily="34" charset="0"/>
              </a:rPr>
              <a:t> y eficacia del componente </a:t>
            </a:r>
            <a:r>
              <a:rPr lang="es-ES_tradnl" altLang="es-AR" sz="1200" b="0" dirty="0" err="1" smtClean="0">
                <a:solidFill>
                  <a:schemeClr val="tx1"/>
                </a:solidFill>
                <a:latin typeface="+mn-lt"/>
                <a:cs typeface="Arial" pitchFamily="34" charset="0"/>
              </a:rPr>
              <a:t>pertussis</a:t>
            </a:r>
            <a:r>
              <a:rPr lang="es-ES_tradnl" altLang="es-AR" sz="1200" b="0" dirty="0" smtClean="0">
                <a:solidFill>
                  <a:schemeClr val="tx1"/>
                </a:solidFill>
                <a:latin typeface="+mn-lt"/>
                <a:cs typeface="Arial" pitchFamily="34" charset="0"/>
              </a:rPr>
              <a:t> tanto celular como </a:t>
            </a:r>
            <a:r>
              <a:rPr lang="es-ES_tradnl" altLang="es-AR" sz="1200" b="0" dirty="0" err="1" smtClean="0">
                <a:solidFill>
                  <a:schemeClr val="tx1"/>
                </a:solidFill>
                <a:latin typeface="+mn-lt"/>
                <a:cs typeface="Arial" pitchFamily="34" charset="0"/>
              </a:rPr>
              <a:t>acelular</a:t>
            </a:r>
            <a:r>
              <a:rPr lang="es-ES_tradnl" altLang="es-AR" sz="1200" b="0" dirty="0" smtClean="0">
                <a:solidFill>
                  <a:schemeClr val="tx1"/>
                </a:solidFill>
                <a:latin typeface="+mn-lt"/>
                <a:cs typeface="Arial" pitchFamily="34" charset="0"/>
              </a:rPr>
              <a:t> son similares.</a:t>
            </a:r>
          </a:p>
          <a:p>
            <a:pPr eaLnBrk="1" hangingPunct="1">
              <a:spcAft>
                <a:spcPts val="1200"/>
              </a:spcAft>
            </a:pPr>
            <a:r>
              <a:rPr lang="es-ES_tradnl" altLang="es-AR" sz="1200" b="0" dirty="0" smtClean="0">
                <a:solidFill>
                  <a:schemeClr val="tx1"/>
                </a:solidFill>
                <a:latin typeface="+mn-lt"/>
                <a:cs typeface="Arial" pitchFamily="34" charset="0"/>
              </a:rPr>
              <a:t>La inmunidad, tanto la debida a enfermedad natural como la inducida por la vacuna se va perdiendo luego de 5 a 8 años posteriores al ultimo refuerzo de vacunación.</a:t>
            </a:r>
          </a:p>
          <a:p>
            <a:pPr eaLnBrk="1" hangingPunct="1">
              <a:spcAft>
                <a:spcPts val="1200"/>
              </a:spcAft>
            </a:pPr>
            <a:r>
              <a:rPr lang="es-ES_tradnl" altLang="es-AR" sz="1200" b="1" dirty="0" smtClean="0">
                <a:solidFill>
                  <a:schemeClr val="tx1"/>
                </a:solidFill>
                <a:latin typeface="+mn-lt"/>
                <a:cs typeface="Arial" pitchFamily="34" charset="0"/>
              </a:rPr>
              <a:t>El </a:t>
            </a:r>
            <a:r>
              <a:rPr lang="es-ES_tradnl" altLang="es-AR" sz="1200" b="1" dirty="0" err="1" smtClean="0">
                <a:solidFill>
                  <a:schemeClr val="tx1"/>
                </a:solidFill>
                <a:latin typeface="+mn-lt"/>
                <a:cs typeface="Arial" pitchFamily="34" charset="0"/>
              </a:rPr>
              <a:t>acúmulo</a:t>
            </a:r>
            <a:r>
              <a:rPr lang="es-ES_tradnl" altLang="es-AR" sz="1200" b="1" dirty="0" smtClean="0">
                <a:solidFill>
                  <a:schemeClr val="tx1"/>
                </a:solidFill>
                <a:latin typeface="+mn-lt"/>
                <a:cs typeface="Arial" pitchFamily="34" charset="0"/>
              </a:rPr>
              <a:t> de personas susceptibles implica un riesgo de ocurrencia de brotes de esta patología.</a:t>
            </a:r>
          </a:p>
          <a:p>
            <a:pPr defTabSz="914400" eaLnBrk="1" hangingPunct="1"/>
            <a:endParaRPr lang="es-ES" altLang="es-AR"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AR" dirty="0" smtClean="0"/>
              <a:t>Entre las semanas 1 y 52 del año 2016 se registraron 11337 casos sospechosos de coqueluche, de los cuales se confirmaron 1686 casos (14,9%), superando el total de los casos ocurridos en 2015 (975). </a:t>
            </a:r>
          </a:p>
          <a:p>
            <a:endParaRPr lang="es-AR" dirty="0"/>
          </a:p>
        </p:txBody>
      </p:sp>
      <p:sp>
        <p:nvSpPr>
          <p:cNvPr id="4" name="3 Marcador de número de diapositiva"/>
          <p:cNvSpPr>
            <a:spLocks noGrp="1"/>
          </p:cNvSpPr>
          <p:nvPr>
            <p:ph type="sldNum" sz="quarter" idx="10"/>
          </p:nvPr>
        </p:nvSpPr>
        <p:spPr/>
        <p:txBody>
          <a:bodyPr/>
          <a:lstStyle/>
          <a:p>
            <a:fld id="{6F67F3E5-2BA9-46B5-8063-13B853B7C68D}" type="slidenum">
              <a:rPr lang="es-AR" smtClean="0"/>
              <a:pPr/>
              <a:t>47</a:t>
            </a:fld>
            <a:endParaRPr lang="es-AR"/>
          </a:p>
        </p:txBody>
      </p:sp>
    </p:spTree>
    <p:extLst>
      <p:ext uri="{BB962C8B-B14F-4D97-AF65-F5344CB8AC3E}">
        <p14:creationId xmlns="" xmlns:p14="http://schemas.microsoft.com/office/powerpoint/2010/main" val="150366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eaLnBrk="1" hangingPunct="1">
              <a:buClr>
                <a:schemeClr val="tx2">
                  <a:lumMod val="60000"/>
                  <a:lumOff val="40000"/>
                </a:schemeClr>
              </a:buClr>
              <a:buFont typeface="Wingdings" panose="05000000000000000000" pitchFamily="2" charset="2"/>
              <a:buNone/>
            </a:pPr>
            <a:r>
              <a:rPr lang="es-AR" altLang="es-AR" sz="1200" dirty="0" smtClean="0">
                <a:solidFill>
                  <a:schemeClr val="tx2">
                    <a:lumMod val="75000"/>
                  </a:schemeClr>
                </a:solidFill>
              </a:rPr>
              <a:t>Se recomienda para todos los </a:t>
            </a:r>
            <a:r>
              <a:rPr lang="es-AR" altLang="es-AR" sz="1200" b="1" dirty="0" smtClean="0">
                <a:solidFill>
                  <a:schemeClr val="tx2">
                    <a:lumMod val="75000"/>
                  </a:schemeClr>
                </a:solidFill>
              </a:rPr>
              <a:t>contactos familiares </a:t>
            </a:r>
            <a:r>
              <a:rPr lang="es-AR" altLang="es-AR" sz="1200" dirty="0" smtClean="0">
                <a:solidFill>
                  <a:schemeClr val="tx2">
                    <a:lumMod val="75000"/>
                  </a:schemeClr>
                </a:solidFill>
              </a:rPr>
              <a:t>o aquellos que estando en otras situaciones </a:t>
            </a:r>
            <a:r>
              <a:rPr lang="es-AR" altLang="es-AR" sz="1200" b="1" dirty="0" smtClean="0">
                <a:solidFill>
                  <a:schemeClr val="tx2">
                    <a:lumMod val="75000"/>
                  </a:schemeClr>
                </a:solidFill>
              </a:rPr>
              <a:t>cumplan con la definición </a:t>
            </a:r>
            <a:r>
              <a:rPr lang="es-AR" altLang="es-AR" sz="1200" dirty="0" smtClean="0">
                <a:solidFill>
                  <a:schemeClr val="tx2">
                    <a:lumMod val="75000"/>
                  </a:schemeClr>
                </a:solidFill>
              </a:rPr>
              <a:t>independientemente del estado de inmunización.</a:t>
            </a:r>
          </a:p>
          <a:p>
            <a:pPr eaLnBrk="1" hangingPunct="1">
              <a:buClr>
                <a:schemeClr val="tx2">
                  <a:lumMod val="60000"/>
                  <a:lumOff val="40000"/>
                </a:schemeClr>
              </a:buClr>
              <a:buFont typeface="Wingdings" panose="05000000000000000000" pitchFamily="2" charset="2"/>
              <a:buNone/>
            </a:pPr>
            <a:r>
              <a:rPr lang="es-AR" altLang="es-AR" sz="1200" dirty="0" smtClean="0">
                <a:solidFill>
                  <a:schemeClr val="tx2">
                    <a:lumMod val="75000"/>
                  </a:schemeClr>
                </a:solidFill>
              </a:rPr>
              <a:t>Administración debe ser rápida y oportuna</a:t>
            </a:r>
          </a:p>
          <a:p>
            <a:pPr marL="0" marR="0" indent="0" algn="l" defTabSz="457200" rtl="0" eaLnBrk="1" fontAlgn="auto" latinLnBrk="0" hangingPunct="1">
              <a:lnSpc>
                <a:spcPct val="100000"/>
              </a:lnSpc>
              <a:spcBef>
                <a:spcPts val="0"/>
              </a:spcBef>
              <a:spcAft>
                <a:spcPts val="0"/>
              </a:spcAft>
              <a:buClr>
                <a:schemeClr val="tx2">
                  <a:lumMod val="60000"/>
                  <a:lumOff val="40000"/>
                </a:schemeClr>
              </a:buClr>
              <a:buSzTx/>
              <a:buFont typeface="Wingdings" panose="05000000000000000000" pitchFamily="2" charset="2"/>
              <a:buNone/>
              <a:tabLst/>
              <a:defRPr/>
            </a:pPr>
            <a:r>
              <a:rPr lang="es-AR" altLang="es-AR" sz="1200" dirty="0" smtClean="0">
                <a:solidFill>
                  <a:schemeClr val="tx2">
                    <a:lumMod val="75000"/>
                  </a:schemeClr>
                </a:solidFill>
              </a:rPr>
              <a:t>Los antibióticos usados (macrólidos) son los mismos, tanto para el tratamiento como para la quimioprofilaxis</a:t>
            </a:r>
          </a:p>
          <a:p>
            <a:pPr eaLnBrk="1" hangingPunct="1">
              <a:buClr>
                <a:schemeClr val="tx2">
                  <a:lumMod val="60000"/>
                  <a:lumOff val="40000"/>
                </a:schemeClr>
              </a:buClr>
              <a:buFont typeface="Wingdings" panose="05000000000000000000" pitchFamily="2" charset="2"/>
              <a:buChar char="ü"/>
            </a:pPr>
            <a:endParaRPr lang="es-AR" altLang="es-AR" sz="1200" dirty="0" smtClean="0">
              <a:solidFill>
                <a:schemeClr val="tx2">
                  <a:lumMod val="75000"/>
                </a:schemeClr>
              </a:solidFill>
            </a:endParaRPr>
          </a:p>
          <a:p>
            <a:endParaRPr lang="es-AR" dirty="0"/>
          </a:p>
        </p:txBody>
      </p:sp>
      <p:sp>
        <p:nvSpPr>
          <p:cNvPr id="4" name="3 Marcador de número de diapositiva"/>
          <p:cNvSpPr>
            <a:spLocks noGrp="1"/>
          </p:cNvSpPr>
          <p:nvPr>
            <p:ph type="sldNum" sz="quarter" idx="10"/>
          </p:nvPr>
        </p:nvSpPr>
        <p:spPr/>
        <p:txBody>
          <a:bodyPr/>
          <a:lstStyle/>
          <a:p>
            <a:fld id="{390AA2DF-8A0E-854B-B7C6-F216B19A5850}" type="slidenum">
              <a:rPr lang="es-ES_tradnl" smtClean="0"/>
              <a:pPr/>
              <a:t>49</a:t>
            </a:fld>
            <a:endParaRPr lang="es-ES_tradnl"/>
          </a:p>
        </p:txBody>
      </p:sp>
    </p:spTree>
    <p:extLst>
      <p:ext uri="{BB962C8B-B14F-4D97-AF65-F5344CB8AC3E}">
        <p14:creationId xmlns="" xmlns:p14="http://schemas.microsoft.com/office/powerpoint/2010/main" val="353002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7522" name="Shape 495"/>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 typeface="Arial" pitchFamily="34" charset="0"/>
              <a:buNone/>
              <a:defRPr/>
            </a:pPr>
            <a:r>
              <a:rPr lang="es-AR" altLang="es-AR" b="1" dirty="0" smtClean="0"/>
              <a:t>Recomendaciones 2016</a:t>
            </a:r>
          </a:p>
          <a:p>
            <a:pPr marL="0" indent="0">
              <a:buFont typeface="Arial" pitchFamily="34" charset="0"/>
              <a:buNone/>
              <a:defRPr/>
            </a:pPr>
            <a:endParaRPr lang="es-ES" b="1" dirty="0" smtClean="0"/>
          </a:p>
          <a:p>
            <a:pPr marL="0" indent="0">
              <a:buFont typeface="Arial" pitchFamily="34" charset="0"/>
              <a:buNone/>
              <a:defRPr/>
            </a:pPr>
            <a:r>
              <a:rPr lang="es-ES" dirty="0" smtClean="0"/>
              <a:t>Vacunar con </a:t>
            </a:r>
            <a:r>
              <a:rPr lang="es-ES" dirty="0" err="1" smtClean="0"/>
              <a:t>dTpa</a:t>
            </a:r>
            <a:r>
              <a:rPr lang="es-ES" dirty="0" smtClean="0"/>
              <a:t> en cada embarazo, independientemente de la edad, antecedente de vacunación con </a:t>
            </a:r>
            <a:r>
              <a:rPr lang="es-ES" dirty="0" err="1" smtClean="0"/>
              <a:t>dTpa</a:t>
            </a:r>
            <a:r>
              <a:rPr lang="es-ES" dirty="0" smtClean="0"/>
              <a:t> u otras vacunas con componente antitetánico y del tiempo transcurrido desde el embarazo anterior,  luego de la vigésima semana de gestación.</a:t>
            </a:r>
          </a:p>
          <a:p>
            <a:pPr marL="0" indent="0">
              <a:buFont typeface="Arial" pitchFamily="34" charset="0"/>
              <a:buNone/>
              <a:defRPr/>
            </a:pPr>
            <a:endParaRPr lang="es-ES" dirty="0" smtClean="0"/>
          </a:p>
          <a:p>
            <a:pPr marL="0" indent="0">
              <a:buFont typeface="Arial" pitchFamily="34" charset="0"/>
              <a:buNone/>
              <a:defRPr/>
            </a:pPr>
            <a:r>
              <a:rPr lang="es-ES" dirty="0" smtClean="0"/>
              <a:t>Re vacunar cada cinco años al personal de salud que atiende niños menores de 1 año.</a:t>
            </a:r>
          </a:p>
          <a:p>
            <a:pPr>
              <a:spcBef>
                <a:spcPct val="0"/>
              </a:spcBef>
            </a:pPr>
            <a:endParaRPr lang="es-AR" altLang="es-AR" dirty="0" smtClean="0"/>
          </a:p>
        </p:txBody>
      </p:sp>
      <p:sp>
        <p:nvSpPr>
          <p:cNvPr id="107523" name="Shape 496"/>
          <p:cNvSpPr>
            <a:spLocks noGrp="1" noRot="1" noChangeAspect="1" noTextEdit="1"/>
          </p:cNvSpPr>
          <p:nvPr>
            <p:ph type="sldImg" idx="2"/>
          </p:nvPr>
        </p:nvSpPr>
        <p:spPr bwMode="auto">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_tradnl" b="1" dirty="0" smtClean="0"/>
              <a:t>Vacunas y Embarazo</a:t>
            </a:r>
          </a:p>
          <a:p>
            <a:pPr marL="0" indent="0">
              <a:lnSpc>
                <a:spcPct val="80000"/>
              </a:lnSpc>
              <a:buFont typeface="Monotype Sorts"/>
              <a:buNone/>
              <a:defRPr/>
            </a:pPr>
            <a:r>
              <a:rPr lang="es-ES_tradnl" sz="1200" i="0" dirty="0" smtClean="0">
                <a:effectLst/>
              </a:rPr>
              <a:t>Evidencia de la eficacia del paso </a:t>
            </a:r>
            <a:r>
              <a:rPr lang="es-ES_tradnl" sz="1200" i="0" dirty="0" err="1" smtClean="0">
                <a:effectLst/>
              </a:rPr>
              <a:t>trasplacentario</a:t>
            </a:r>
            <a:r>
              <a:rPr lang="es-ES_tradnl" sz="1200" i="0" dirty="0" smtClean="0">
                <a:effectLst/>
              </a:rPr>
              <a:t> de anticuerpos de tres antígenos contra </a:t>
            </a:r>
            <a:r>
              <a:rPr lang="es-ES_tradnl" sz="1200" dirty="0" err="1" smtClean="0">
                <a:effectLst/>
              </a:rPr>
              <a:t>Bordetella</a:t>
            </a:r>
            <a:r>
              <a:rPr lang="es-ES_tradnl" sz="1200" dirty="0" smtClean="0">
                <a:effectLst/>
              </a:rPr>
              <a:t> </a:t>
            </a:r>
            <a:r>
              <a:rPr lang="es-ES_tradnl" sz="1200" dirty="0" err="1" smtClean="0">
                <a:effectLst/>
              </a:rPr>
              <a:t>pertussis</a:t>
            </a:r>
            <a:r>
              <a:rPr lang="es-ES_tradnl" sz="1200" dirty="0" smtClean="0">
                <a:effectLst/>
              </a:rPr>
              <a:t> </a:t>
            </a:r>
            <a:r>
              <a:rPr lang="es-ES_tradnl" sz="1200" i="0" dirty="0" smtClean="0">
                <a:effectLst/>
              </a:rPr>
              <a:t>(PT, FHA y FIM )</a:t>
            </a:r>
            <a:endParaRPr lang="es-ES_tradnl" sz="1200" dirty="0" smtClean="0">
              <a:effectLst/>
            </a:endParaRPr>
          </a:p>
          <a:p>
            <a:pPr>
              <a:lnSpc>
                <a:spcPct val="80000"/>
              </a:lnSpc>
              <a:buFont typeface="Monotype Sorts"/>
              <a:buNone/>
              <a:defRPr/>
            </a:pPr>
            <a:endParaRPr lang="es-ES_tradnl" sz="1200" dirty="0" smtClean="0">
              <a:effectLst/>
            </a:endParaRPr>
          </a:p>
          <a:p>
            <a:pPr marL="0" indent="0">
              <a:lnSpc>
                <a:spcPct val="80000"/>
              </a:lnSpc>
              <a:buFont typeface="Monotype Sorts"/>
              <a:buNone/>
              <a:defRPr/>
            </a:pPr>
            <a:r>
              <a:rPr lang="es-ES_tradnl" sz="1200" i="0" dirty="0" smtClean="0">
                <a:effectLst/>
              </a:rPr>
              <a:t>Hay datos suficientes para decir que el beneficio de la vacunación supera los riesgos. </a:t>
            </a:r>
          </a:p>
          <a:p>
            <a:pPr>
              <a:lnSpc>
                <a:spcPct val="80000"/>
              </a:lnSpc>
              <a:buFont typeface="Monotype Sorts"/>
              <a:buNone/>
              <a:defRPr/>
            </a:pPr>
            <a:endParaRPr lang="es-ES_tradnl" sz="1200" i="0" dirty="0" smtClean="0">
              <a:effectLst/>
            </a:endParaRPr>
          </a:p>
          <a:p>
            <a:pPr marL="0" indent="0">
              <a:lnSpc>
                <a:spcPct val="80000"/>
              </a:lnSpc>
              <a:buFont typeface="Monotype Sorts"/>
              <a:buNone/>
              <a:defRPr/>
            </a:pPr>
            <a:r>
              <a:rPr lang="es-ES_tradnl" sz="1200" b="1" i="0" dirty="0" smtClean="0">
                <a:effectLst/>
              </a:rPr>
              <a:t>No hay suficientes datos que apoyen que la vacunación de la madre durante el embarazo produzca un embotamiento (</a:t>
            </a:r>
            <a:r>
              <a:rPr lang="es-ES_tradnl" sz="1200" b="1" i="0" dirty="0" err="1" smtClean="0">
                <a:effectLst/>
              </a:rPr>
              <a:t>blunting</a:t>
            </a:r>
            <a:r>
              <a:rPr lang="es-ES_tradnl" sz="1200" b="1" i="0" dirty="0" smtClean="0">
                <a:effectLst/>
              </a:rPr>
              <a:t>) en la respuesta inmunológica de los lactantes al recibir su serie primaria con </a:t>
            </a:r>
            <a:r>
              <a:rPr lang="es-ES_tradnl" sz="1200" b="1" i="0" dirty="0" err="1" smtClean="0">
                <a:effectLst/>
              </a:rPr>
              <a:t>DPaT</a:t>
            </a:r>
            <a:r>
              <a:rPr lang="es-ES_tradnl" sz="1200" b="1" i="0" dirty="0" smtClean="0">
                <a:effectLst/>
              </a:rPr>
              <a:t>.</a:t>
            </a:r>
          </a:p>
          <a:p>
            <a:endParaRPr lang="es-AR" b="1" dirty="0"/>
          </a:p>
        </p:txBody>
      </p:sp>
      <p:sp>
        <p:nvSpPr>
          <p:cNvPr id="4" name="3 Marcador de número de diapositiva"/>
          <p:cNvSpPr>
            <a:spLocks noGrp="1"/>
          </p:cNvSpPr>
          <p:nvPr>
            <p:ph type="sldNum" sz="quarter" idx="10"/>
          </p:nvPr>
        </p:nvSpPr>
        <p:spPr/>
        <p:txBody>
          <a:bodyPr/>
          <a:lstStyle/>
          <a:p>
            <a:fld id="{390AA2DF-8A0E-854B-B7C6-F216B19A5850}" type="slidenum">
              <a:rPr lang="es-ES_tradnl" smtClean="0"/>
              <a:pPr/>
              <a:t>71</a:t>
            </a:fld>
            <a:endParaRPr lang="es-ES_tradnl"/>
          </a:p>
        </p:txBody>
      </p:sp>
    </p:spTree>
    <p:extLst>
      <p:ext uri="{BB962C8B-B14F-4D97-AF65-F5344CB8AC3E}">
        <p14:creationId xmlns="" xmlns:p14="http://schemas.microsoft.com/office/powerpoint/2010/main" val="2513284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71683"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7168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E06602C-FC64-4FC8-B8B9-FE58F6467411}" type="slidenum">
              <a:rPr lang="es-AR" smtClean="0"/>
              <a:pPr/>
              <a:t>76</a:t>
            </a:fld>
            <a:endParaRPr lang="es-A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72707"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7270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2E320A5-B031-40AB-8135-C9978176684C}" type="slidenum">
              <a:rPr lang="es-AR" smtClean="0"/>
              <a:pPr/>
              <a:t>77</a:t>
            </a:fld>
            <a:endParaRPr lang="es-A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813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4813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CE3E4DE-3296-4042-8AFC-7B017AD4D55F}" type="slidenum">
              <a:rPr lang="es-AR" smtClean="0"/>
              <a:pPr/>
              <a:t>78</a:t>
            </a:fld>
            <a:endParaRPr lang="es-A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B765A6-9C7F-4827-97E8-0EF3954ED9DB}" type="slidenum">
              <a:rPr lang="es-ES" smtClean="0"/>
              <a:pPr fontAlgn="base">
                <a:spcBef>
                  <a:spcPct val="0"/>
                </a:spcBef>
                <a:spcAft>
                  <a:spcPct val="0"/>
                </a:spcAft>
                <a:defRPr/>
              </a:pPr>
              <a:t>96</a:t>
            </a:fld>
            <a:endParaRPr lang="es-ES" smtClean="0"/>
          </a:p>
        </p:txBody>
      </p:sp>
      <p:sp>
        <p:nvSpPr>
          <p:cNvPr id="32771" name="Rectangle 2"/>
          <p:cNvSpPr>
            <a:spLocks noGrp="1" noRot="1" noChangeAspect="1" noChangeArrowheads="1" noTextEdit="1"/>
          </p:cNvSpPr>
          <p:nvPr>
            <p:ph type="sldImg"/>
          </p:nvPr>
        </p:nvSpPr>
        <p:spPr bwMode="auto">
          <a:xfrm>
            <a:off x="1143000" y="684213"/>
            <a:ext cx="4573588" cy="3430587"/>
          </a:xfrm>
          <a:noFill/>
          <a:ln>
            <a:solidFill>
              <a:srgbClr val="000000"/>
            </a:solidFill>
            <a:miter lim="800000"/>
            <a:headEnd/>
            <a:tailEnd/>
          </a:ln>
        </p:spPr>
      </p:sp>
      <p:sp>
        <p:nvSpPr>
          <p:cNvPr id="32772" name="Rectangle 3"/>
          <p:cNvSpPr>
            <a:spLocks noGrp="1" noChangeArrowheads="1"/>
          </p:cNvSpPr>
          <p:nvPr>
            <p:ph type="body" idx="1"/>
          </p:nvPr>
        </p:nvSpPr>
        <p:spPr bwMode="auto">
          <a:xfrm>
            <a:off x="685800" y="4343400"/>
            <a:ext cx="5486400" cy="4116388"/>
          </a:xfrm>
          <a:noFill/>
        </p:spPr>
        <p:txBody>
          <a:bodyPr wrap="square" lIns="91493" tIns="45747" rIns="91493" bIns="45747" numCol="1" anchor="t" anchorCtr="0" compatLnSpc="1">
            <a:prstTxWarp prst="textNoShape">
              <a:avLst/>
            </a:prstTxWarp>
          </a:bodyPr>
          <a:lstStyle/>
          <a:p>
            <a:pPr marL="166688" indent="-166688" eaLnBrk="1" hangingPunct="1">
              <a:spcBef>
                <a:spcPct val="0"/>
              </a:spcBef>
            </a:pPr>
            <a:endParaRPr lang="es-A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1EB92339-F008-4A17-8461-0EE9DC89669C}" type="slidenum">
              <a:rPr lang="es-ES_tradnl" smtClean="0"/>
              <a:pPr/>
              <a:t>105</a:t>
            </a:fld>
            <a:endParaRPr lang="es-ES_tradnl" smtClean="0"/>
          </a:p>
        </p:txBody>
      </p:sp>
      <p:sp>
        <p:nvSpPr>
          <p:cNvPr id="99331" name="Rectangle 7"/>
          <p:cNvSpPr txBox="1">
            <a:spLocks noGrp="1" noChangeArrowheads="1"/>
          </p:cNvSpPr>
          <p:nvPr/>
        </p:nvSpPr>
        <p:spPr bwMode="auto">
          <a:xfrm>
            <a:off x="3884613" y="8685446"/>
            <a:ext cx="2971800" cy="456961"/>
          </a:xfrm>
          <a:prstGeom prst="rect">
            <a:avLst/>
          </a:prstGeom>
          <a:noFill/>
          <a:ln w="9525">
            <a:noFill/>
            <a:miter lim="800000"/>
            <a:headEnd/>
            <a:tailEnd/>
          </a:ln>
        </p:spPr>
        <p:txBody>
          <a:bodyPr anchor="b"/>
          <a:lstStyle/>
          <a:p>
            <a:pPr algn="r"/>
            <a:fld id="{BE22C0BF-C21D-46C3-848F-2009E1A9492B}" type="slidenum">
              <a:rPr lang="en-GB" sz="1200">
                <a:ea typeface="MS Pゴシック" pitchFamily="-92" charset="-128"/>
                <a:cs typeface="ヒラギノ角ゴ Pro W3"/>
              </a:rPr>
              <a:pPr algn="r"/>
              <a:t>105</a:t>
            </a:fld>
            <a:endParaRPr lang="en-GB" sz="1200">
              <a:ea typeface="MS Pゴシック" pitchFamily="-92" charset="-128"/>
              <a:cs typeface="ヒラギノ角ゴ Pro W3"/>
            </a:endParaRPr>
          </a:p>
        </p:txBody>
      </p:sp>
      <p:sp>
        <p:nvSpPr>
          <p:cNvPr id="99332" name="Rectangle 3074"/>
          <p:cNvSpPr>
            <a:spLocks noGrp="1" noRot="1" noChangeAspect="1" noChangeArrowheads="1" noTextEdit="1"/>
          </p:cNvSpPr>
          <p:nvPr>
            <p:ph type="sldImg"/>
          </p:nvPr>
        </p:nvSpPr>
        <p:spPr>
          <a:xfrm>
            <a:off x="1144588" y="685800"/>
            <a:ext cx="4572000" cy="3429000"/>
          </a:xfrm>
          <a:ln/>
        </p:spPr>
      </p:sp>
      <p:sp>
        <p:nvSpPr>
          <p:cNvPr id="99333" name="Rectangle 3075"/>
          <p:cNvSpPr>
            <a:spLocks noGrp="1" noChangeArrowheads="1"/>
          </p:cNvSpPr>
          <p:nvPr>
            <p:ph type="body" idx="1"/>
          </p:nvPr>
        </p:nvSpPr>
        <p:spPr>
          <a:noFill/>
          <a:ln/>
        </p:spPr>
        <p:txBody>
          <a:bodyPr/>
          <a:lstStyle/>
          <a:p>
            <a:pPr eaLnBrk="1" hangingPunct="1"/>
            <a:endParaRPr lang="es-AR"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5"/>
          <p:cNvSpPr>
            <a:spLocks noGrp="1" noChangeArrowheads="1"/>
          </p:cNvSpPr>
          <p:nvPr>
            <p:ph type="sldNum" sz="quarter" idx="5"/>
          </p:nvPr>
        </p:nvSpPr>
        <p:spPr>
          <a:noFill/>
        </p:spPr>
        <p:txBody>
          <a:bodyPr/>
          <a:lstStyle/>
          <a:p>
            <a:fld id="{1CA51F8B-ACA4-4846-8E53-AF18C9E247A8}" type="slidenum">
              <a:rPr lang="es-ES_tradnl" smtClean="0"/>
              <a:pPr/>
              <a:t>107</a:t>
            </a:fld>
            <a:endParaRPr lang="es-ES_tradnl" smtClean="0"/>
          </a:p>
        </p:txBody>
      </p:sp>
      <p:sp>
        <p:nvSpPr>
          <p:cNvPr id="100355" name="Rectangle 7"/>
          <p:cNvSpPr txBox="1">
            <a:spLocks noGrp="1" noChangeArrowheads="1"/>
          </p:cNvSpPr>
          <p:nvPr/>
        </p:nvSpPr>
        <p:spPr bwMode="auto">
          <a:xfrm>
            <a:off x="6611502" y="8885949"/>
            <a:ext cx="246499" cy="256458"/>
          </a:xfrm>
          <a:prstGeom prst="rect">
            <a:avLst/>
          </a:prstGeom>
          <a:noFill/>
          <a:ln w="9525">
            <a:noFill/>
            <a:miter lim="800000"/>
            <a:headEnd/>
            <a:tailEnd/>
          </a:ln>
        </p:spPr>
        <p:txBody>
          <a:bodyPr wrap="none" lIns="86339" tIns="43169" rIns="86339" bIns="43169" anchor="b">
            <a:spAutoFit/>
          </a:bodyPr>
          <a:lstStyle/>
          <a:p>
            <a:pPr algn="r" defTabSz="863600" eaLnBrk="1" hangingPunct="1"/>
            <a:fld id="{DED2984B-C699-481C-B968-19707B76FEE9}" type="slidenum">
              <a:rPr lang="en-US" sz="1100"/>
              <a:pPr algn="r" defTabSz="863600" eaLnBrk="1" hangingPunct="1"/>
              <a:t>107</a:t>
            </a:fld>
            <a:endParaRPr lang="en-US" sz="1100"/>
          </a:p>
        </p:txBody>
      </p:sp>
      <p:sp>
        <p:nvSpPr>
          <p:cNvPr id="100356" name="Rectangle 2"/>
          <p:cNvSpPr>
            <a:spLocks noGrp="1" noRot="1" noChangeAspect="1" noChangeArrowheads="1" noTextEdit="1"/>
          </p:cNvSpPr>
          <p:nvPr>
            <p:ph type="sldImg"/>
          </p:nvPr>
        </p:nvSpPr>
        <p:spPr>
          <a:xfrm>
            <a:off x="823913" y="652801"/>
            <a:ext cx="5211762" cy="3483732"/>
          </a:xfrm>
          <a:ln/>
        </p:spPr>
      </p:sp>
      <p:sp>
        <p:nvSpPr>
          <p:cNvPr id="100357" name="Rectangle 3"/>
          <p:cNvSpPr>
            <a:spLocks noGrp="1" noChangeArrowheads="1"/>
          </p:cNvSpPr>
          <p:nvPr>
            <p:ph type="body" idx="1"/>
          </p:nvPr>
        </p:nvSpPr>
        <p:spPr>
          <a:xfrm>
            <a:off x="1022350" y="4354665"/>
            <a:ext cx="4810125" cy="4228881"/>
          </a:xfrm>
          <a:noFill/>
          <a:ln/>
        </p:spPr>
        <p:txBody>
          <a:bodyPr lIns="86339" tIns="43169" rIns="86339" bIns="43169"/>
          <a:lstStyle/>
          <a:p>
            <a:pPr marL="192088" indent="-192088" defTabSz="914400" eaLnBrk="1" hangingPunct="1"/>
            <a:r>
              <a:rPr lang="en-US" sz="1100" b="1" smtClean="0">
                <a:latin typeface="Arial" pitchFamily="34" charset="0"/>
              </a:rPr>
              <a:t>Key Point:</a:t>
            </a:r>
            <a:r>
              <a:rPr lang="en-US" sz="1100" smtClean="0">
                <a:latin typeface="Arial" pitchFamily="34" charset="0"/>
              </a:rPr>
              <a:t>   </a:t>
            </a:r>
            <a:endParaRPr lang="en-US" sz="1100" b="1" smtClean="0">
              <a:latin typeface="Arial" pitchFamily="34" charset="0"/>
            </a:endParaRPr>
          </a:p>
          <a:p>
            <a:pPr marL="192088" indent="-192088" defTabSz="914400" eaLnBrk="1" hangingPunct="1">
              <a:spcBef>
                <a:spcPct val="15000"/>
              </a:spcBef>
            </a:pPr>
            <a:r>
              <a:rPr lang="en-US" sz="1100" b="1" i="1" smtClean="0">
                <a:latin typeface="Arial" pitchFamily="34" charset="0"/>
              </a:rPr>
              <a:t>Neisseria meningitidis</a:t>
            </a:r>
            <a:r>
              <a:rPr lang="en-US" sz="1100" b="1" smtClean="0">
                <a:latin typeface="Arial" pitchFamily="34" charset="0"/>
              </a:rPr>
              <a:t> is strictly a human pathogen that can be carried and transmitted through person-to-person contact.</a:t>
            </a:r>
          </a:p>
          <a:p>
            <a:pPr marL="192088" indent="-192088" defTabSz="914400" eaLnBrk="1" hangingPunct="1"/>
            <a:r>
              <a:rPr lang="en-US" sz="1100" b="1" smtClean="0">
                <a:latin typeface="Arial" pitchFamily="34" charset="0"/>
              </a:rPr>
              <a:t>Slide Overview:</a:t>
            </a:r>
            <a:endParaRPr lang="en-US" sz="1100" smtClean="0">
              <a:latin typeface="Arial" pitchFamily="34" charset="0"/>
            </a:endParaRPr>
          </a:p>
          <a:p>
            <a:pPr marL="192088" indent="-192088" defTabSz="914400" eaLnBrk="1" hangingPunct="1">
              <a:buFontTx/>
              <a:buChar char="•"/>
            </a:pPr>
            <a:r>
              <a:rPr lang="en-US" sz="1100" i="1" smtClean="0">
                <a:latin typeface="Arial" pitchFamily="34" charset="0"/>
              </a:rPr>
              <a:t>N meningitidis</a:t>
            </a:r>
            <a:r>
              <a:rPr lang="en-US" sz="1100" smtClean="0">
                <a:latin typeface="Arial" pitchFamily="34" charset="0"/>
              </a:rPr>
              <a:t> is a gram-negative diplococcus and can only colonize in the human nasopharyngeal tract.</a:t>
            </a:r>
            <a:r>
              <a:rPr lang="en-US" sz="1100" baseline="30000" smtClean="0">
                <a:latin typeface="Arial" pitchFamily="34" charset="0"/>
              </a:rPr>
              <a:t>1</a:t>
            </a:r>
          </a:p>
          <a:p>
            <a:pPr marL="192088" indent="-192088" defTabSz="914400" eaLnBrk="1" hangingPunct="1">
              <a:buFontTx/>
              <a:buChar char="•"/>
            </a:pPr>
            <a:r>
              <a:rPr lang="en-US" sz="1100" smtClean="0">
                <a:latin typeface="Arial" pitchFamily="34" charset="0"/>
              </a:rPr>
              <a:t>Carriage of the bacteria is relatively common. The prevalence of carriage, based on several studies, ranges from 0.6% to 34.5% in the general population.</a:t>
            </a:r>
            <a:r>
              <a:rPr lang="en-US" sz="1100" baseline="30000" smtClean="0">
                <a:latin typeface="Arial" pitchFamily="34" charset="0"/>
              </a:rPr>
              <a:t>2</a:t>
            </a:r>
            <a:r>
              <a:rPr lang="en-US" sz="1100" smtClean="0">
                <a:latin typeface="Arial" pitchFamily="34" charset="0"/>
              </a:rPr>
              <a:t> </a:t>
            </a:r>
          </a:p>
          <a:p>
            <a:pPr marL="192088" indent="-192088" defTabSz="914400" eaLnBrk="1" hangingPunct="1">
              <a:buFontTx/>
              <a:buChar char="•"/>
            </a:pPr>
            <a:r>
              <a:rPr lang="en-US" sz="1100" smtClean="0">
                <a:latin typeface="Arial" pitchFamily="34" charset="0"/>
              </a:rPr>
              <a:t>Transmission occurs through the droplet route by means of respiratory secretions and direct contact.</a:t>
            </a:r>
            <a:r>
              <a:rPr lang="en-US" sz="1100" baseline="30000" smtClean="0">
                <a:latin typeface="Arial" pitchFamily="34" charset="0"/>
              </a:rPr>
              <a:t>3</a:t>
            </a:r>
          </a:p>
          <a:p>
            <a:pPr marL="192088" indent="-192088" defTabSz="914400" eaLnBrk="1" hangingPunct="1">
              <a:buFontTx/>
              <a:buChar char="•"/>
            </a:pPr>
            <a:r>
              <a:rPr lang="en-US" sz="1100" smtClean="0">
                <a:latin typeface="Arial" pitchFamily="34" charset="0"/>
              </a:rPr>
              <a:t>The disease has an incubation period of 2 to 10 days and can be fatal within </a:t>
            </a:r>
            <a:br>
              <a:rPr lang="en-US" sz="1100" smtClean="0">
                <a:latin typeface="Arial" pitchFamily="34" charset="0"/>
              </a:rPr>
            </a:br>
            <a:r>
              <a:rPr lang="en-US" sz="1100" smtClean="0">
                <a:latin typeface="Arial" pitchFamily="34" charset="0"/>
              </a:rPr>
              <a:t>24 to 48 hours following onset of symptoms.</a:t>
            </a:r>
            <a:r>
              <a:rPr lang="en-US" sz="1100" baseline="30000" smtClean="0">
                <a:latin typeface="Arial" pitchFamily="34" charset="0"/>
              </a:rPr>
              <a:t>3</a:t>
            </a:r>
          </a:p>
          <a:p>
            <a:pPr marL="192088" indent="-192088" defTabSz="914400" eaLnBrk="1" hangingPunct="1"/>
            <a:endParaRPr lang="en-US" sz="1100" b="1" smtClean="0">
              <a:latin typeface="Arial" pitchFamily="34" charset="0"/>
            </a:endParaRPr>
          </a:p>
          <a:p>
            <a:pPr marL="192088" indent="-192088" defTabSz="914400" eaLnBrk="1" hangingPunct="1"/>
            <a:r>
              <a:rPr lang="en-US" sz="1000" b="1" smtClean="0">
                <a:latin typeface="Arial" pitchFamily="34" charset="0"/>
              </a:rPr>
              <a:t>References:</a:t>
            </a:r>
          </a:p>
          <a:p>
            <a:pPr marL="192088" indent="-192088" defTabSz="914400" eaLnBrk="1" hangingPunct="1">
              <a:spcBef>
                <a:spcPct val="20000"/>
              </a:spcBef>
              <a:buFontTx/>
              <a:buAutoNum type="arabicPeriod"/>
            </a:pPr>
            <a:r>
              <a:rPr lang="en-US" sz="1000" smtClean="0">
                <a:solidFill>
                  <a:srgbClr val="000000"/>
                </a:solidFill>
                <a:latin typeface="Arial" pitchFamily="34" charset="0"/>
              </a:rPr>
              <a:t>van Deuren M, Brandtzaeg P, van der Meer JW. Update on meningococcal disease with emphasis on pathogenesis and clinical management. </a:t>
            </a:r>
            <a:r>
              <a:rPr lang="en-US" sz="1000" i="1" smtClean="0">
                <a:solidFill>
                  <a:srgbClr val="000000"/>
                </a:solidFill>
                <a:latin typeface="Arial" pitchFamily="34" charset="0"/>
              </a:rPr>
              <a:t>Clin Microbiol Rev</a:t>
            </a:r>
            <a:r>
              <a:rPr lang="en-US" sz="1000" smtClean="0">
                <a:solidFill>
                  <a:srgbClr val="000000"/>
                </a:solidFill>
                <a:latin typeface="Arial" pitchFamily="34" charset="0"/>
              </a:rPr>
              <a:t>. 2000;13:144-166.</a:t>
            </a:r>
          </a:p>
          <a:p>
            <a:pPr marL="192088" indent="-192088" defTabSz="914400" eaLnBrk="1" hangingPunct="1">
              <a:spcBef>
                <a:spcPct val="20000"/>
              </a:spcBef>
              <a:buFontTx/>
              <a:buAutoNum type="arabicPeriod"/>
            </a:pPr>
            <a:r>
              <a:rPr lang="en-US" sz="1000" smtClean="0">
                <a:latin typeface="Arial" pitchFamily="34" charset="0"/>
              </a:rPr>
              <a:t>Brigham KS, Sandora TJ. </a:t>
            </a:r>
            <a:r>
              <a:rPr lang="en-US" sz="1000" i="1" smtClean="0">
                <a:latin typeface="Arial" pitchFamily="34" charset="0"/>
              </a:rPr>
              <a:t>Neisseria meningitidis</a:t>
            </a:r>
            <a:r>
              <a:rPr lang="en-US" sz="1000" smtClean="0">
                <a:latin typeface="Arial" pitchFamily="34" charset="0"/>
              </a:rPr>
              <a:t>: epidemiology, treatment and prevention in adolescents. </a:t>
            </a:r>
            <a:r>
              <a:rPr lang="en-US" sz="1000" i="1" smtClean="0">
                <a:latin typeface="Arial" pitchFamily="34" charset="0"/>
              </a:rPr>
              <a:t>Curr Opin Pediatr</a:t>
            </a:r>
            <a:r>
              <a:rPr lang="en-US" sz="1000" smtClean="0">
                <a:latin typeface="Arial" pitchFamily="34" charset="0"/>
              </a:rPr>
              <a:t>. 2009;21:437-443.</a:t>
            </a:r>
          </a:p>
          <a:p>
            <a:pPr marL="192088" indent="-192088" defTabSz="914400" eaLnBrk="1" hangingPunct="1">
              <a:spcBef>
                <a:spcPct val="20000"/>
              </a:spcBef>
              <a:buFontTx/>
              <a:buAutoNum type="arabicPeriod"/>
            </a:pPr>
            <a:r>
              <a:rPr lang="en-US" sz="1000" smtClean="0">
                <a:solidFill>
                  <a:srgbClr val="000000"/>
                </a:solidFill>
                <a:latin typeface="Arial" pitchFamily="34" charset="0"/>
              </a:rPr>
              <a:t>World Health Organization. Fact sheet: meningococcal meningitis. 2003. http://www.who.int/mediacentre/factsheets/fs141/en/print.html</a:t>
            </a:r>
            <a:r>
              <a:rPr lang="en-US" sz="1000" smtClean="0">
                <a:latin typeface="Arial" pitchFamily="34" charset="0"/>
              </a:rPr>
              <a:t>. Accessed December 4, 2007.</a:t>
            </a:r>
          </a:p>
        </p:txBody>
      </p:sp>
      <p:sp>
        <p:nvSpPr>
          <p:cNvPr id="100358" name="Text Box 4"/>
          <p:cNvSpPr txBox="1">
            <a:spLocks noChangeArrowheads="1"/>
          </p:cNvSpPr>
          <p:nvPr/>
        </p:nvSpPr>
        <p:spPr bwMode="auto">
          <a:xfrm>
            <a:off x="0" y="1326303"/>
            <a:ext cx="941388" cy="547716"/>
          </a:xfrm>
          <a:prstGeom prst="rect">
            <a:avLst/>
          </a:prstGeom>
          <a:noFill/>
          <a:ln w="9525" algn="ctr">
            <a:solidFill>
              <a:schemeClr val="tx1"/>
            </a:solidFill>
            <a:miter lim="800000"/>
            <a:headEnd/>
            <a:tailEnd/>
          </a:ln>
        </p:spPr>
        <p:txBody>
          <a:bodyPr lIns="86296" tIns="43149" rIns="86296" bIns="43149"/>
          <a:lstStyle/>
          <a:p>
            <a:pPr defTabSz="863600" eaLnBrk="1" hangingPunct="1">
              <a:spcBef>
                <a:spcPct val="50000"/>
              </a:spcBef>
            </a:pPr>
            <a:r>
              <a:rPr lang="en-US" sz="900"/>
              <a:t>1/van Deuren/</a:t>
            </a:r>
            <a:br>
              <a:rPr lang="en-US" sz="900"/>
            </a:br>
            <a:r>
              <a:rPr lang="en-US" sz="900"/>
              <a:t>p 144/</a:t>
            </a:r>
            <a:br>
              <a:rPr lang="en-US" sz="900"/>
            </a:br>
            <a:r>
              <a:rPr lang="en-US" sz="900"/>
              <a:t>col 1/para 2</a:t>
            </a:r>
          </a:p>
        </p:txBody>
      </p:sp>
      <p:sp>
        <p:nvSpPr>
          <p:cNvPr id="100359" name="Text Box 4"/>
          <p:cNvSpPr txBox="1">
            <a:spLocks noChangeArrowheads="1"/>
          </p:cNvSpPr>
          <p:nvPr/>
        </p:nvSpPr>
        <p:spPr bwMode="auto">
          <a:xfrm>
            <a:off x="5899150" y="891632"/>
            <a:ext cx="941388" cy="547716"/>
          </a:xfrm>
          <a:prstGeom prst="rect">
            <a:avLst/>
          </a:prstGeom>
          <a:noFill/>
          <a:ln w="9525" algn="ctr">
            <a:solidFill>
              <a:schemeClr val="tx1"/>
            </a:solidFill>
            <a:miter lim="800000"/>
            <a:headEnd/>
            <a:tailEnd/>
          </a:ln>
        </p:spPr>
        <p:txBody>
          <a:bodyPr lIns="86296" tIns="43149" rIns="86296" bIns="43149"/>
          <a:lstStyle/>
          <a:p>
            <a:pPr defTabSz="863600" eaLnBrk="1" hangingPunct="1">
              <a:spcBef>
                <a:spcPct val="50000"/>
              </a:spcBef>
            </a:pPr>
            <a:r>
              <a:rPr lang="en-US" sz="1000"/>
              <a:t>5/Rosenstein 2001/p 1379/</a:t>
            </a:r>
            <a:br>
              <a:rPr lang="en-US" sz="1000"/>
            </a:br>
            <a:r>
              <a:rPr lang="en-US" sz="1000"/>
              <a:t>fig 1</a:t>
            </a:r>
          </a:p>
        </p:txBody>
      </p:sp>
      <p:sp>
        <p:nvSpPr>
          <p:cNvPr id="100360" name="Text Box 4"/>
          <p:cNvSpPr txBox="1">
            <a:spLocks noChangeArrowheads="1"/>
          </p:cNvSpPr>
          <p:nvPr/>
        </p:nvSpPr>
        <p:spPr bwMode="auto">
          <a:xfrm>
            <a:off x="0" y="2998111"/>
            <a:ext cx="941388" cy="528610"/>
          </a:xfrm>
          <a:prstGeom prst="rect">
            <a:avLst/>
          </a:prstGeom>
          <a:noFill/>
          <a:ln w="9525" algn="ctr">
            <a:solidFill>
              <a:schemeClr val="tx1"/>
            </a:solidFill>
            <a:miter lim="800000"/>
            <a:headEnd/>
            <a:tailEnd/>
          </a:ln>
        </p:spPr>
        <p:txBody>
          <a:bodyPr lIns="86296" tIns="43149" rIns="86296" bIns="43149"/>
          <a:lstStyle/>
          <a:p>
            <a:pPr defTabSz="869950" eaLnBrk="1" hangingPunct="1">
              <a:spcBef>
                <a:spcPct val="50000"/>
              </a:spcBef>
            </a:pPr>
            <a:r>
              <a:rPr lang="en-US" sz="900"/>
              <a:t>4/WHO fact sheet/p 1/</a:t>
            </a:r>
            <a:br>
              <a:rPr lang="en-US" sz="900"/>
            </a:br>
            <a:r>
              <a:rPr lang="en-US" sz="900"/>
              <a:t>para 3</a:t>
            </a:r>
          </a:p>
        </p:txBody>
      </p:sp>
      <p:sp>
        <p:nvSpPr>
          <p:cNvPr id="100361" name="Text Box 4"/>
          <p:cNvSpPr txBox="1">
            <a:spLocks noChangeArrowheads="1"/>
          </p:cNvSpPr>
          <p:nvPr/>
        </p:nvSpPr>
        <p:spPr bwMode="auto">
          <a:xfrm>
            <a:off x="0" y="4860985"/>
            <a:ext cx="941388" cy="684646"/>
          </a:xfrm>
          <a:prstGeom prst="rect">
            <a:avLst/>
          </a:prstGeom>
          <a:noFill/>
          <a:ln w="9525" algn="ctr">
            <a:solidFill>
              <a:schemeClr val="tx1"/>
            </a:solidFill>
            <a:miter lim="800000"/>
            <a:headEnd/>
            <a:tailEnd/>
          </a:ln>
        </p:spPr>
        <p:txBody>
          <a:bodyPr lIns="86296" tIns="43149" rIns="86296" bIns="43149"/>
          <a:lstStyle/>
          <a:p>
            <a:pPr defTabSz="869950" eaLnBrk="1" hangingPunct="1">
              <a:spcBef>
                <a:spcPct val="50000"/>
              </a:spcBef>
            </a:pPr>
            <a:r>
              <a:rPr lang="en-US" sz="900"/>
              <a:t>1/van Deuren/</a:t>
            </a:r>
            <a:br>
              <a:rPr lang="en-US" sz="900"/>
            </a:br>
            <a:r>
              <a:rPr lang="en-US" sz="900"/>
              <a:t>p 144/col 1/</a:t>
            </a:r>
            <a:br>
              <a:rPr lang="en-US" sz="900"/>
            </a:br>
            <a:r>
              <a:rPr lang="en-US" sz="900"/>
              <a:t>para 2; p 146/</a:t>
            </a:r>
            <a:br>
              <a:rPr lang="en-US" sz="900"/>
            </a:br>
            <a:r>
              <a:rPr lang="en-US" sz="900"/>
              <a:t>col 1/para 3</a:t>
            </a:r>
          </a:p>
        </p:txBody>
      </p:sp>
      <p:sp>
        <p:nvSpPr>
          <p:cNvPr id="100362" name="Text Box 4"/>
          <p:cNvSpPr txBox="1">
            <a:spLocks noChangeArrowheads="1"/>
          </p:cNvSpPr>
          <p:nvPr/>
        </p:nvSpPr>
        <p:spPr bwMode="auto">
          <a:xfrm>
            <a:off x="0" y="6295556"/>
            <a:ext cx="941388" cy="547716"/>
          </a:xfrm>
          <a:prstGeom prst="rect">
            <a:avLst/>
          </a:prstGeom>
          <a:noFill/>
          <a:ln w="9525" algn="ctr">
            <a:solidFill>
              <a:schemeClr val="tx1"/>
            </a:solidFill>
            <a:miter lim="800000"/>
            <a:headEnd/>
            <a:tailEnd/>
          </a:ln>
        </p:spPr>
        <p:txBody>
          <a:bodyPr lIns="86296" tIns="43149" rIns="86296" bIns="43149"/>
          <a:lstStyle/>
          <a:p>
            <a:pPr defTabSz="869950" eaLnBrk="1" hangingPunct="1">
              <a:spcBef>
                <a:spcPct val="50000"/>
              </a:spcBef>
            </a:pPr>
            <a:r>
              <a:rPr lang="en-US" sz="900"/>
              <a:t>3/WHO factsheet/p 1/ para 3, 5</a:t>
            </a:r>
          </a:p>
        </p:txBody>
      </p:sp>
      <p:sp>
        <p:nvSpPr>
          <p:cNvPr id="100363" name="Text Box 4"/>
          <p:cNvSpPr txBox="1">
            <a:spLocks noChangeArrowheads="1"/>
          </p:cNvSpPr>
          <p:nvPr/>
        </p:nvSpPr>
        <p:spPr bwMode="auto">
          <a:xfrm>
            <a:off x="0" y="2549112"/>
            <a:ext cx="941388" cy="396457"/>
          </a:xfrm>
          <a:prstGeom prst="rect">
            <a:avLst/>
          </a:prstGeom>
          <a:noFill/>
          <a:ln w="9525" algn="ctr">
            <a:solidFill>
              <a:schemeClr val="tx1"/>
            </a:solidFill>
            <a:miter lim="800000"/>
            <a:headEnd/>
            <a:tailEnd/>
          </a:ln>
        </p:spPr>
        <p:txBody>
          <a:bodyPr lIns="86296" tIns="43149" rIns="86296" bIns="43149"/>
          <a:lstStyle/>
          <a:p>
            <a:pPr defTabSz="869950" eaLnBrk="1" hangingPunct="1">
              <a:spcBef>
                <a:spcPct val="50000"/>
              </a:spcBef>
            </a:pPr>
            <a:r>
              <a:rPr lang="en-US" sz="900"/>
              <a:t>3/Dull/p 33/</a:t>
            </a:r>
            <a:br>
              <a:rPr lang="en-US" sz="900"/>
            </a:br>
            <a:r>
              <a:rPr lang="en-US" sz="900"/>
              <a:t>col 1/para 1</a:t>
            </a:r>
          </a:p>
        </p:txBody>
      </p:sp>
      <p:sp>
        <p:nvSpPr>
          <p:cNvPr id="100364" name="Text Box 4"/>
          <p:cNvSpPr txBox="1">
            <a:spLocks noChangeArrowheads="1"/>
          </p:cNvSpPr>
          <p:nvPr/>
        </p:nvSpPr>
        <p:spPr bwMode="auto">
          <a:xfrm>
            <a:off x="0" y="5622056"/>
            <a:ext cx="949325" cy="523833"/>
          </a:xfrm>
          <a:prstGeom prst="rect">
            <a:avLst/>
          </a:prstGeom>
          <a:noFill/>
          <a:ln w="9525" algn="ctr">
            <a:solidFill>
              <a:schemeClr val="tx1"/>
            </a:solidFill>
            <a:miter lim="800000"/>
            <a:headEnd/>
            <a:tailEnd/>
          </a:ln>
        </p:spPr>
        <p:txBody>
          <a:bodyPr lIns="86891" tIns="43446" rIns="86891" bIns="43446"/>
          <a:lstStyle/>
          <a:p>
            <a:pPr defTabSz="869950" eaLnBrk="1" hangingPunct="1">
              <a:spcBef>
                <a:spcPct val="50000"/>
              </a:spcBef>
            </a:pPr>
            <a:r>
              <a:rPr lang="en-US" sz="900"/>
              <a:t>2/Brigham/ p438/col 1/ para 3</a:t>
            </a:r>
          </a:p>
        </p:txBody>
      </p:sp>
      <p:sp>
        <p:nvSpPr>
          <p:cNvPr id="100365" name="Text Box 4"/>
          <p:cNvSpPr txBox="1">
            <a:spLocks noChangeArrowheads="1"/>
          </p:cNvSpPr>
          <p:nvPr/>
        </p:nvSpPr>
        <p:spPr bwMode="auto">
          <a:xfrm>
            <a:off x="0" y="1948852"/>
            <a:ext cx="949325" cy="523834"/>
          </a:xfrm>
          <a:prstGeom prst="rect">
            <a:avLst/>
          </a:prstGeom>
          <a:noFill/>
          <a:ln w="9525" algn="ctr">
            <a:solidFill>
              <a:schemeClr val="tx1"/>
            </a:solidFill>
            <a:miter lim="800000"/>
            <a:headEnd/>
            <a:tailEnd/>
          </a:ln>
        </p:spPr>
        <p:txBody>
          <a:bodyPr lIns="86891" tIns="43446" rIns="86891" bIns="43446"/>
          <a:lstStyle/>
          <a:p>
            <a:pPr defTabSz="869950" eaLnBrk="1" hangingPunct="1">
              <a:spcBef>
                <a:spcPct val="50000"/>
              </a:spcBef>
            </a:pPr>
            <a:r>
              <a:rPr lang="en-US" sz="900"/>
              <a:t>2/Brigham/ p438/col 1/ para 3</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5"/>
          <p:cNvSpPr>
            <a:spLocks noGrp="1" noChangeArrowheads="1"/>
          </p:cNvSpPr>
          <p:nvPr>
            <p:ph type="sldNum" sz="quarter" idx="5"/>
          </p:nvPr>
        </p:nvSpPr>
        <p:spPr>
          <a:noFill/>
        </p:spPr>
        <p:txBody>
          <a:bodyPr/>
          <a:lstStyle/>
          <a:p>
            <a:fld id="{894E27F1-BBCD-4ABF-B11A-91399A759544}" type="slidenum">
              <a:rPr lang="es-ES_tradnl" smtClean="0"/>
              <a:pPr/>
              <a:t>110</a:t>
            </a:fld>
            <a:endParaRPr lang="es-ES_tradnl" smtClean="0"/>
          </a:p>
        </p:txBody>
      </p:sp>
      <p:sp>
        <p:nvSpPr>
          <p:cNvPr id="101379" name="Rectangle 7"/>
          <p:cNvSpPr txBox="1">
            <a:spLocks noGrp="1" noChangeArrowheads="1"/>
          </p:cNvSpPr>
          <p:nvPr/>
        </p:nvSpPr>
        <p:spPr bwMode="auto">
          <a:xfrm>
            <a:off x="6613132" y="8888356"/>
            <a:ext cx="244869" cy="255644"/>
          </a:xfrm>
          <a:prstGeom prst="rect">
            <a:avLst/>
          </a:prstGeom>
          <a:noFill/>
          <a:ln w="9525">
            <a:noFill/>
            <a:miter lim="800000"/>
            <a:headEnd/>
            <a:tailEnd/>
          </a:ln>
        </p:spPr>
        <p:txBody>
          <a:bodyPr wrap="none" lIns="85532" tIns="42766" rIns="85532" bIns="42766" anchor="b">
            <a:spAutoFit/>
          </a:bodyPr>
          <a:lstStyle/>
          <a:p>
            <a:pPr algn="r" defTabSz="854075" eaLnBrk="1" hangingPunct="1"/>
            <a:fld id="{FDAC6864-13E3-4BB9-9CBB-E21CEDF003C5}" type="slidenum">
              <a:rPr lang="en-US" sz="1100">
                <a:cs typeface="Arial" pitchFamily="34" charset="0"/>
              </a:rPr>
              <a:pPr algn="r" defTabSz="854075" eaLnBrk="1" hangingPunct="1"/>
              <a:t>110</a:t>
            </a:fld>
            <a:endParaRPr lang="en-US" sz="1100">
              <a:cs typeface="Arial" pitchFamily="34" charset="0"/>
            </a:endParaRPr>
          </a:p>
        </p:txBody>
      </p:sp>
      <p:sp>
        <p:nvSpPr>
          <p:cNvPr id="101380" name="Rectangle 2"/>
          <p:cNvSpPr>
            <a:spLocks noGrp="1" noRot="1" noChangeAspect="1" noChangeArrowheads="1" noTextEdit="1"/>
          </p:cNvSpPr>
          <p:nvPr>
            <p:ph type="sldImg"/>
          </p:nvPr>
        </p:nvSpPr>
        <p:spPr>
          <a:xfrm>
            <a:off x="825500" y="652802"/>
            <a:ext cx="5214938" cy="3485324"/>
          </a:xfrm>
          <a:ln/>
        </p:spPr>
      </p:sp>
      <p:sp>
        <p:nvSpPr>
          <p:cNvPr id="101381" name="Rectangle 3"/>
          <p:cNvSpPr>
            <a:spLocks noGrp="1" noChangeArrowheads="1"/>
          </p:cNvSpPr>
          <p:nvPr>
            <p:ph type="body" idx="1"/>
          </p:nvPr>
        </p:nvSpPr>
        <p:spPr>
          <a:xfrm>
            <a:off x="1047750" y="4354666"/>
            <a:ext cx="4933950" cy="4580756"/>
          </a:xfrm>
          <a:noFill/>
          <a:ln/>
        </p:spPr>
        <p:txBody>
          <a:bodyPr lIns="90417" tIns="45208" rIns="90417" bIns="45208"/>
          <a:lstStyle/>
          <a:p>
            <a:pPr marL="228600" indent="-228600" defTabSz="914400" eaLnBrk="1" hangingPunct="1">
              <a:lnSpc>
                <a:spcPct val="95000"/>
              </a:lnSpc>
              <a:spcBef>
                <a:spcPct val="10000"/>
              </a:spcBef>
            </a:pPr>
            <a:r>
              <a:rPr lang="es-AR" sz="1000" b="1" smtClean="0">
                <a:solidFill>
                  <a:srgbClr val="000000"/>
                </a:solidFill>
                <a:latin typeface="Arial" pitchFamily="34" charset="0"/>
              </a:rPr>
              <a:t>Punto clave:</a:t>
            </a:r>
            <a:r>
              <a:rPr lang="es-AR" sz="1000" smtClean="0">
                <a:solidFill>
                  <a:srgbClr val="000000"/>
                </a:solidFill>
                <a:latin typeface="Arial" pitchFamily="34" charset="0"/>
              </a:rPr>
              <a:t>  </a:t>
            </a:r>
          </a:p>
          <a:p>
            <a:pPr marL="228600" indent="-228600" defTabSz="914400" eaLnBrk="1" hangingPunct="1">
              <a:lnSpc>
                <a:spcPct val="95000"/>
              </a:lnSpc>
              <a:spcBef>
                <a:spcPct val="15000"/>
              </a:spcBef>
            </a:pPr>
            <a:r>
              <a:rPr lang="es-AR" sz="1000" b="1" i="1" smtClean="0">
                <a:solidFill>
                  <a:srgbClr val="000000"/>
                </a:solidFill>
                <a:latin typeface="Arial" pitchFamily="34" charset="0"/>
              </a:rPr>
              <a:t>Neisseria meningitidis</a:t>
            </a:r>
            <a:r>
              <a:rPr lang="es-AR" sz="1000" b="1" smtClean="0">
                <a:solidFill>
                  <a:srgbClr val="000000"/>
                </a:solidFill>
                <a:latin typeface="Arial" pitchFamily="34" charset="0"/>
              </a:rPr>
              <a:t> es única entre las causas bacterianas de la meningitis por su capacidad de provocar brotes.</a:t>
            </a:r>
          </a:p>
          <a:p>
            <a:pPr marL="228600" indent="-228600" defTabSz="914400" eaLnBrk="1" hangingPunct="1">
              <a:lnSpc>
                <a:spcPct val="95000"/>
              </a:lnSpc>
            </a:pPr>
            <a:r>
              <a:rPr lang="es-AR" sz="1000" b="1" smtClean="0">
                <a:solidFill>
                  <a:srgbClr val="000000"/>
                </a:solidFill>
                <a:latin typeface="Arial" pitchFamily="34" charset="0"/>
              </a:rPr>
              <a:t>Visión General de la Diapositiva:</a:t>
            </a:r>
            <a:endParaRPr lang="es-AR" sz="1000" smtClean="0">
              <a:latin typeface="Arial" pitchFamily="34" charset="0"/>
            </a:endParaRPr>
          </a:p>
          <a:p>
            <a:pPr marL="228600" indent="-228600" defTabSz="914400" eaLnBrk="1" hangingPunct="1">
              <a:lnSpc>
                <a:spcPct val="95000"/>
              </a:lnSpc>
              <a:buFontTx/>
              <a:buChar char="•"/>
            </a:pPr>
            <a:r>
              <a:rPr lang="es-AR" sz="1000" smtClean="0">
                <a:latin typeface="Arial" pitchFamily="34" charset="0"/>
              </a:rPr>
              <a:t>La portación asintomática de </a:t>
            </a:r>
            <a:r>
              <a:rPr lang="es-AR" sz="1000" i="1" smtClean="0">
                <a:latin typeface="Arial" pitchFamily="34" charset="0"/>
              </a:rPr>
              <a:t>N meningitidis </a:t>
            </a:r>
            <a:r>
              <a:rPr lang="es-AR" sz="1000" smtClean="0">
                <a:latin typeface="Arial" pitchFamily="34" charset="0"/>
              </a:rPr>
              <a:t>se estima que ocurra en el 10% - 25% de la población en algún momento, con tasas potencialmente mucho más altas en situaciones de epidemia. </a:t>
            </a:r>
            <a:r>
              <a:rPr lang="es-AR" sz="1000" baseline="30000" smtClean="0">
                <a:latin typeface="Arial" pitchFamily="34" charset="0"/>
              </a:rPr>
              <a:t>1</a:t>
            </a:r>
            <a:endParaRPr lang="es-AR" sz="1000" smtClean="0">
              <a:latin typeface="Arial" pitchFamily="34" charset="0"/>
            </a:endParaRPr>
          </a:p>
          <a:p>
            <a:pPr marL="228600" indent="-228600" defTabSz="914400" eaLnBrk="1" hangingPunct="1">
              <a:lnSpc>
                <a:spcPct val="95000"/>
              </a:lnSpc>
              <a:buFontTx/>
              <a:buChar char="•"/>
            </a:pPr>
            <a:r>
              <a:rPr lang="es-AR" sz="1000" smtClean="0">
                <a:latin typeface="Arial" pitchFamily="34" charset="0"/>
              </a:rPr>
              <a:t>La enfermedad endémica se define como de 1 a 2 casos de meningitis / septicemia de cada 100.000 personas distribuidas uniformemente en tiempo y espacio.</a:t>
            </a:r>
            <a:r>
              <a:rPr lang="es-AR" sz="1000" baseline="30000" smtClean="0">
                <a:latin typeface="Arial" pitchFamily="34" charset="0"/>
              </a:rPr>
              <a:t>2</a:t>
            </a:r>
            <a:endParaRPr lang="es-AR" sz="1000" smtClean="0">
              <a:latin typeface="Arial" pitchFamily="34" charset="0"/>
            </a:endParaRPr>
          </a:p>
          <a:p>
            <a:pPr marL="228600" indent="-228600" defTabSz="914400" eaLnBrk="1" hangingPunct="1">
              <a:lnSpc>
                <a:spcPct val="95000"/>
              </a:lnSpc>
              <a:buFontTx/>
              <a:buChar char="•"/>
            </a:pPr>
            <a:r>
              <a:rPr lang="es-AR" sz="1000" smtClean="0">
                <a:latin typeface="Arial" pitchFamily="34" charset="0"/>
              </a:rPr>
              <a:t>Se considera un brote en la comunidad cuando </a:t>
            </a:r>
            <a:r>
              <a:rPr lang="es-AR" sz="1000" smtClean="0">
                <a:latin typeface="Arial" pitchFamily="34" charset="0"/>
                <a:cs typeface="Arial" pitchFamily="34" charset="0"/>
              </a:rPr>
              <a:t>≥</a:t>
            </a:r>
            <a:r>
              <a:rPr lang="es-AR" sz="1000" smtClean="0">
                <a:latin typeface="Arial" pitchFamily="34" charset="0"/>
              </a:rPr>
              <a:t>3 casos de meningitis / septicemia ocurren en </a:t>
            </a:r>
            <a:r>
              <a:rPr lang="es-AR" sz="1000" smtClean="0">
                <a:latin typeface="Arial" pitchFamily="34" charset="0"/>
                <a:cs typeface="Arial" pitchFamily="34" charset="0"/>
              </a:rPr>
              <a:t>≥</a:t>
            </a:r>
            <a:r>
              <a:rPr lang="es-AR" sz="1000" smtClean="0">
                <a:latin typeface="Arial" pitchFamily="34" charset="0"/>
              </a:rPr>
              <a:t>3 meses entre personas que residen en la misma área que no están en contacto cercano y no comparten una afiliación común, dando por resultado una tasa de ataque de </a:t>
            </a:r>
            <a:r>
              <a:rPr lang="es-AR" sz="1000" smtClean="0">
                <a:latin typeface="Arial" pitchFamily="34" charset="0"/>
                <a:cs typeface="Arial" pitchFamily="34" charset="0"/>
              </a:rPr>
              <a:t>≥</a:t>
            </a:r>
            <a:r>
              <a:rPr lang="es-AR" sz="1000" smtClean="0">
                <a:latin typeface="Arial" pitchFamily="34" charset="0"/>
              </a:rPr>
              <a:t>10 casos de cada 100.000 personas.</a:t>
            </a:r>
            <a:r>
              <a:rPr lang="es-AR" sz="1000" baseline="30000" smtClean="0">
                <a:latin typeface="Arial" pitchFamily="34" charset="0"/>
              </a:rPr>
              <a:t>3</a:t>
            </a:r>
            <a:endParaRPr lang="es-AR" sz="1000" smtClean="0">
              <a:latin typeface="Arial" pitchFamily="34" charset="0"/>
            </a:endParaRPr>
          </a:p>
          <a:p>
            <a:pPr marL="228600" indent="-228600" defTabSz="914400" eaLnBrk="1" hangingPunct="1">
              <a:lnSpc>
                <a:spcPct val="95000"/>
              </a:lnSpc>
              <a:buFontTx/>
              <a:buChar char="•"/>
            </a:pPr>
            <a:r>
              <a:rPr lang="es-AR" sz="1000" smtClean="0">
                <a:latin typeface="Arial" pitchFamily="34" charset="0"/>
              </a:rPr>
              <a:t>Se considera un brote en la organización cuando </a:t>
            </a:r>
            <a:r>
              <a:rPr lang="es-AR" sz="1000" smtClean="0">
                <a:latin typeface="Arial" pitchFamily="34" charset="0"/>
                <a:cs typeface="Arial" pitchFamily="34" charset="0"/>
              </a:rPr>
              <a:t>≥</a:t>
            </a:r>
            <a:r>
              <a:rPr lang="es-AR" sz="1000" smtClean="0">
                <a:latin typeface="Arial" pitchFamily="34" charset="0"/>
              </a:rPr>
              <a:t>3 casos de meningitis / septicemia </a:t>
            </a:r>
            <a:r>
              <a:rPr lang="es-AR" sz="1000" b="1" smtClean="0">
                <a:latin typeface="Arial" pitchFamily="34" charset="0"/>
              </a:rPr>
              <a:t>del mismo serogrupo </a:t>
            </a:r>
            <a:r>
              <a:rPr lang="es-AR" sz="1000" smtClean="0">
                <a:latin typeface="Arial" pitchFamily="34" charset="0"/>
              </a:rPr>
              <a:t>ocurren en </a:t>
            </a:r>
            <a:r>
              <a:rPr lang="es-AR" sz="1000" smtClean="0">
                <a:latin typeface="Arial" pitchFamily="34" charset="0"/>
                <a:sym typeface="Symbol" pitchFamily="18" charset="2"/>
              </a:rPr>
              <a:t></a:t>
            </a:r>
            <a:r>
              <a:rPr lang="es-AR" sz="1000" smtClean="0">
                <a:latin typeface="Arial" pitchFamily="34" charset="0"/>
              </a:rPr>
              <a:t>3 meses entre personas con una afiliación común pero que no se encuentran en contacto próximo dando por resultado una tasa de ataque de </a:t>
            </a:r>
            <a:r>
              <a:rPr lang="es-AR" sz="1000" smtClean="0">
                <a:latin typeface="Arial" pitchFamily="34" charset="0"/>
                <a:sym typeface="Symbol" pitchFamily="18" charset="2"/>
              </a:rPr>
              <a:t>10 casos de cada 100.000 personas</a:t>
            </a:r>
            <a:r>
              <a:rPr lang="es-AR" sz="1000" smtClean="0">
                <a:latin typeface="Arial" pitchFamily="34" charset="0"/>
              </a:rPr>
              <a:t>.</a:t>
            </a:r>
            <a:r>
              <a:rPr lang="es-AR" sz="1000" baseline="30000" smtClean="0">
                <a:latin typeface="Arial" pitchFamily="34" charset="0"/>
              </a:rPr>
              <a:t>3</a:t>
            </a:r>
            <a:endParaRPr lang="es-AR" sz="1000" smtClean="0">
              <a:latin typeface="Arial" pitchFamily="34" charset="0"/>
            </a:endParaRPr>
          </a:p>
          <a:p>
            <a:pPr marL="228600" indent="-228600" defTabSz="914400" eaLnBrk="1" hangingPunct="1">
              <a:lnSpc>
                <a:spcPct val="95000"/>
              </a:lnSpc>
              <a:buFontTx/>
              <a:buChar char="•"/>
            </a:pPr>
            <a:r>
              <a:rPr lang="es-MX" sz="1000" smtClean="0">
                <a:latin typeface="Arial" pitchFamily="34" charset="0"/>
              </a:rPr>
              <a:t>La enfermedad hiperendémica tiene lugar cuando hay un incremento moderado en la  incidencia</a:t>
            </a:r>
            <a:r>
              <a:rPr lang="es-AR" sz="1000" smtClean="0">
                <a:latin typeface="Arial" pitchFamily="34" charset="0"/>
              </a:rPr>
              <a:t> (5 - 10 casos / 100.000 personas) por un largo período de tiempo.</a:t>
            </a:r>
            <a:r>
              <a:rPr lang="es-AR" sz="1000" baseline="30000" smtClean="0">
                <a:latin typeface="Arial" pitchFamily="34" charset="0"/>
              </a:rPr>
              <a:t>2</a:t>
            </a:r>
            <a:endParaRPr lang="es-AR" sz="1000" smtClean="0">
              <a:latin typeface="Arial" pitchFamily="34" charset="0"/>
            </a:endParaRPr>
          </a:p>
          <a:p>
            <a:pPr marL="228600" indent="-228600" defTabSz="914400" eaLnBrk="1" hangingPunct="1">
              <a:lnSpc>
                <a:spcPct val="95000"/>
              </a:lnSpc>
              <a:buFontTx/>
              <a:buChar char="•"/>
            </a:pPr>
            <a:r>
              <a:rPr lang="es-MX" sz="1000" smtClean="0">
                <a:latin typeface="Arial" pitchFamily="34" charset="0"/>
              </a:rPr>
              <a:t>Hay epidemia cuando ocurren  brotes focales o enfermedad en todo el país, hasta 500 casos de cada 100.000 personas en los mismos países</a:t>
            </a:r>
            <a:r>
              <a:rPr lang="es-AR" sz="1000" smtClean="0">
                <a:latin typeface="Arial" pitchFamily="34" charset="0"/>
              </a:rPr>
              <a:t>.</a:t>
            </a:r>
            <a:r>
              <a:rPr lang="es-AR" sz="1000" baseline="30000" smtClean="0">
                <a:latin typeface="Arial" pitchFamily="34" charset="0"/>
              </a:rPr>
              <a:t>2</a:t>
            </a:r>
            <a:endParaRPr lang="es-AR" sz="1000" smtClean="0">
              <a:latin typeface="Arial" pitchFamily="34" charset="0"/>
            </a:endParaRPr>
          </a:p>
          <a:p>
            <a:pPr marL="228600" indent="-228600" defTabSz="914400" eaLnBrk="1" hangingPunct="1">
              <a:lnSpc>
                <a:spcPct val="95000"/>
              </a:lnSpc>
              <a:buFontTx/>
              <a:buChar char="•"/>
            </a:pPr>
            <a:r>
              <a:rPr lang="es-MX" sz="1000" smtClean="0">
                <a:latin typeface="Arial" pitchFamily="34" charset="0"/>
              </a:rPr>
              <a:t>La enfermedad pandémica involucra epidemias que tienen lugar en 1 o más continentes</a:t>
            </a:r>
            <a:r>
              <a:rPr lang="es-AR" sz="1000" smtClean="0">
                <a:latin typeface="Arial" pitchFamily="34" charset="0"/>
              </a:rPr>
              <a:t>.</a:t>
            </a:r>
            <a:r>
              <a:rPr lang="es-AR" sz="1000" baseline="30000" smtClean="0">
                <a:latin typeface="Arial" pitchFamily="34" charset="0"/>
              </a:rPr>
              <a:t>2</a:t>
            </a:r>
            <a:endParaRPr lang="es-AR" sz="1000" b="1" baseline="30000" smtClean="0">
              <a:latin typeface="Arial" pitchFamily="34" charset="0"/>
            </a:endParaRPr>
          </a:p>
          <a:p>
            <a:pPr marL="228600" indent="-228600" defTabSz="914400" eaLnBrk="1" hangingPunct="1">
              <a:spcBef>
                <a:spcPct val="0"/>
              </a:spcBef>
            </a:pPr>
            <a:endParaRPr lang="es-AR" sz="1000" b="1" smtClean="0">
              <a:latin typeface="Arial" pitchFamily="34" charset="0"/>
            </a:endParaRPr>
          </a:p>
          <a:p>
            <a:pPr marL="228600" indent="-228600" defTabSz="914400" eaLnBrk="1" hangingPunct="1">
              <a:spcBef>
                <a:spcPct val="0"/>
              </a:spcBef>
            </a:pPr>
            <a:r>
              <a:rPr lang="es-AR" sz="1000" b="1" smtClean="0">
                <a:latin typeface="Arial" pitchFamily="34" charset="0"/>
              </a:rPr>
              <a:t>Referencias:</a:t>
            </a:r>
          </a:p>
          <a:p>
            <a:pPr marL="228600" indent="-228600" defTabSz="914400" eaLnBrk="1" hangingPunct="1">
              <a:spcBef>
                <a:spcPct val="20000"/>
              </a:spcBef>
              <a:buFontTx/>
              <a:buAutoNum type="arabicPeriod"/>
            </a:pPr>
            <a:r>
              <a:rPr lang="es-AR" sz="900" smtClean="0">
                <a:latin typeface="Arial" pitchFamily="34" charset="0"/>
              </a:rPr>
              <a:t>World Health Organization (WHO). WHO fact sheet: meningococcal meningitis. http://www.who.int/mediacentre/factsheets/fs141/en/print.html. Revised May 2003. Accessed July 9, 2009.</a:t>
            </a:r>
          </a:p>
          <a:p>
            <a:pPr marL="228600" indent="-228600" defTabSz="914400" eaLnBrk="1" hangingPunct="1">
              <a:spcBef>
                <a:spcPct val="20000"/>
              </a:spcBef>
              <a:buFontTx/>
              <a:buAutoNum type="arabicPeriod"/>
            </a:pPr>
            <a:r>
              <a:rPr lang="es-AR" sz="900" smtClean="0">
                <a:latin typeface="Arial" pitchFamily="34" charset="0"/>
              </a:rPr>
              <a:t>Report of a WHO Consultation (WHO/CDS/CSR/GAR/2002.1). Emergence of W135 meningococcal disease. World Health Organization Web site. http://whqlibdoc.who.int/hq/2002/ WHO_CDS_CSR_GAR_2002.1.pdf. Accessed November 28, 2007.</a:t>
            </a:r>
          </a:p>
          <a:p>
            <a:pPr marL="228600" indent="-228600" defTabSz="914400" eaLnBrk="1" hangingPunct="1">
              <a:spcBef>
                <a:spcPct val="20000"/>
              </a:spcBef>
              <a:buFontTx/>
              <a:buAutoNum type="arabicPeriod"/>
            </a:pPr>
            <a:r>
              <a:rPr lang="es-AR" sz="900" smtClean="0">
                <a:latin typeface="Arial" pitchFamily="34" charset="0"/>
              </a:rPr>
              <a:t>Bilukha OO, Rosenstein N. Prevention and control of meningococcal disease: recommendations of the Advisory Committee on Immunization Practices (ACIP).</a:t>
            </a:r>
            <a:r>
              <a:rPr lang="es-AR" sz="900" smtClean="0">
                <a:solidFill>
                  <a:srgbClr val="A5BF02"/>
                </a:solidFill>
                <a:latin typeface="Arial" pitchFamily="34" charset="0"/>
              </a:rPr>
              <a:t> </a:t>
            </a:r>
            <a:r>
              <a:rPr lang="es-AR" sz="900" i="1" smtClean="0">
                <a:latin typeface="Arial" pitchFamily="34" charset="0"/>
              </a:rPr>
              <a:t>MMWR Recomm Rep.</a:t>
            </a:r>
            <a:r>
              <a:rPr lang="es-AR" sz="900" smtClean="0">
                <a:latin typeface="Arial" pitchFamily="34" charset="0"/>
              </a:rPr>
              <a:t> 2005;54:1-21.</a:t>
            </a:r>
          </a:p>
        </p:txBody>
      </p:sp>
      <p:sp>
        <p:nvSpPr>
          <p:cNvPr id="101382" name="TextBox 7"/>
          <p:cNvSpPr txBox="1">
            <a:spLocks noChangeArrowheads="1"/>
          </p:cNvSpPr>
          <p:nvPr/>
        </p:nvSpPr>
        <p:spPr bwMode="auto">
          <a:xfrm>
            <a:off x="0" y="1065182"/>
            <a:ext cx="915988" cy="705085"/>
          </a:xfrm>
          <a:prstGeom prst="rect">
            <a:avLst/>
          </a:prstGeom>
          <a:noFill/>
          <a:ln w="9525">
            <a:solidFill>
              <a:schemeClr val="tx1"/>
            </a:solidFill>
            <a:miter lim="800000"/>
            <a:headEnd/>
            <a:tailEnd/>
          </a:ln>
        </p:spPr>
        <p:txBody>
          <a:bodyPr lIns="88668" tIns="44333" rIns="88668" bIns="44333">
            <a:spAutoFit/>
          </a:bodyPr>
          <a:lstStyle/>
          <a:p>
            <a:pPr defTabSz="885825" eaLnBrk="1" hangingPunct="1"/>
            <a:r>
              <a:rPr lang="en-US" sz="1000">
                <a:cs typeface="Arial" pitchFamily="34" charset="0"/>
              </a:rPr>
              <a:t>2/WHO Consultation 2002 report/</a:t>
            </a:r>
            <a:br>
              <a:rPr lang="en-US" sz="1000">
                <a:cs typeface="Arial" pitchFamily="34" charset="0"/>
              </a:rPr>
            </a:br>
            <a:r>
              <a:rPr lang="en-US" sz="1000">
                <a:cs typeface="Arial" pitchFamily="34" charset="0"/>
              </a:rPr>
              <a:t>p 47/slide 1</a:t>
            </a:r>
          </a:p>
        </p:txBody>
      </p:sp>
      <p:sp>
        <p:nvSpPr>
          <p:cNvPr id="101383" name="TextBox 7"/>
          <p:cNvSpPr txBox="1">
            <a:spLocks noChangeArrowheads="1"/>
          </p:cNvSpPr>
          <p:nvPr/>
        </p:nvSpPr>
        <p:spPr bwMode="auto">
          <a:xfrm>
            <a:off x="-3174" y="4878498"/>
            <a:ext cx="912813" cy="705085"/>
          </a:xfrm>
          <a:prstGeom prst="rect">
            <a:avLst/>
          </a:prstGeom>
          <a:noFill/>
          <a:ln w="9525">
            <a:solidFill>
              <a:schemeClr val="tx1"/>
            </a:solidFill>
            <a:miter lim="800000"/>
            <a:headEnd/>
            <a:tailEnd/>
          </a:ln>
        </p:spPr>
        <p:txBody>
          <a:bodyPr lIns="88668" tIns="44333" rIns="88668" bIns="44333">
            <a:spAutoFit/>
          </a:bodyPr>
          <a:lstStyle/>
          <a:p>
            <a:pPr defTabSz="885825" eaLnBrk="1" hangingPunct="1"/>
            <a:r>
              <a:rPr lang="en-US" sz="1000">
                <a:cs typeface="Arial" pitchFamily="34" charset="0"/>
              </a:rPr>
              <a:t>2/WHO Consultation 2002 report/</a:t>
            </a:r>
            <a:br>
              <a:rPr lang="en-US" sz="1000">
                <a:cs typeface="Arial" pitchFamily="34" charset="0"/>
              </a:rPr>
            </a:br>
            <a:r>
              <a:rPr lang="en-US" sz="1000">
                <a:cs typeface="Arial" pitchFamily="34" charset="0"/>
              </a:rPr>
              <a:t>p 47/slide 1</a:t>
            </a:r>
          </a:p>
        </p:txBody>
      </p:sp>
      <p:sp>
        <p:nvSpPr>
          <p:cNvPr id="101384" name="TextBox 7"/>
          <p:cNvSpPr txBox="1">
            <a:spLocks noChangeArrowheads="1"/>
          </p:cNvSpPr>
          <p:nvPr/>
        </p:nvSpPr>
        <p:spPr bwMode="auto">
          <a:xfrm>
            <a:off x="0" y="8053343"/>
            <a:ext cx="882650" cy="705085"/>
          </a:xfrm>
          <a:prstGeom prst="rect">
            <a:avLst/>
          </a:prstGeom>
          <a:noFill/>
          <a:ln w="9525">
            <a:solidFill>
              <a:schemeClr val="tx1"/>
            </a:solidFill>
            <a:miter lim="800000"/>
            <a:headEnd/>
            <a:tailEnd/>
          </a:ln>
        </p:spPr>
        <p:txBody>
          <a:bodyPr lIns="88668" tIns="44333" rIns="88668" bIns="44333">
            <a:spAutoFit/>
          </a:bodyPr>
          <a:lstStyle/>
          <a:p>
            <a:pPr defTabSz="885825" eaLnBrk="1" hangingPunct="1"/>
            <a:r>
              <a:rPr lang="en-US" sz="1000">
                <a:cs typeface="Arial" pitchFamily="34" charset="0"/>
              </a:rPr>
              <a:t>2/WHO Consultation 2002 report/</a:t>
            </a:r>
            <a:br>
              <a:rPr lang="en-US" sz="1000">
                <a:cs typeface="Arial" pitchFamily="34" charset="0"/>
              </a:rPr>
            </a:br>
            <a:r>
              <a:rPr lang="en-US" sz="1000">
                <a:cs typeface="Arial" pitchFamily="34" charset="0"/>
              </a:rPr>
              <a:t>p 47/slide 1</a:t>
            </a:r>
          </a:p>
        </p:txBody>
      </p:sp>
      <p:sp>
        <p:nvSpPr>
          <p:cNvPr id="101385" name="TextBox 7"/>
          <p:cNvSpPr txBox="1">
            <a:spLocks noChangeArrowheads="1"/>
          </p:cNvSpPr>
          <p:nvPr/>
        </p:nvSpPr>
        <p:spPr bwMode="auto">
          <a:xfrm>
            <a:off x="0" y="6588520"/>
            <a:ext cx="909638" cy="705085"/>
          </a:xfrm>
          <a:prstGeom prst="rect">
            <a:avLst/>
          </a:prstGeom>
          <a:noFill/>
          <a:ln w="9525">
            <a:solidFill>
              <a:schemeClr val="tx1"/>
            </a:solidFill>
            <a:miter lim="800000"/>
            <a:headEnd/>
            <a:tailEnd/>
          </a:ln>
        </p:spPr>
        <p:txBody>
          <a:bodyPr lIns="88668" tIns="44333" rIns="88668" bIns="44333">
            <a:spAutoFit/>
          </a:bodyPr>
          <a:lstStyle/>
          <a:p>
            <a:pPr defTabSz="885825" eaLnBrk="1" hangingPunct="1"/>
            <a:r>
              <a:rPr lang="en-US" sz="1000">
                <a:cs typeface="Arial" pitchFamily="34" charset="0"/>
              </a:rPr>
              <a:t>2/WHO Consultation 2002 report/</a:t>
            </a:r>
            <a:br>
              <a:rPr lang="en-US" sz="1000">
                <a:cs typeface="Arial" pitchFamily="34" charset="0"/>
              </a:rPr>
            </a:br>
            <a:r>
              <a:rPr lang="en-US" sz="1000">
                <a:cs typeface="Arial" pitchFamily="34" charset="0"/>
              </a:rPr>
              <a:t>p 47/slide 1</a:t>
            </a:r>
          </a:p>
        </p:txBody>
      </p:sp>
      <p:sp>
        <p:nvSpPr>
          <p:cNvPr id="101386" name="TextBox 7"/>
          <p:cNvSpPr txBox="1">
            <a:spLocks noChangeArrowheads="1"/>
          </p:cNvSpPr>
          <p:nvPr/>
        </p:nvSpPr>
        <p:spPr bwMode="auto">
          <a:xfrm>
            <a:off x="0" y="7330485"/>
            <a:ext cx="892175" cy="705085"/>
          </a:xfrm>
          <a:prstGeom prst="rect">
            <a:avLst/>
          </a:prstGeom>
          <a:noFill/>
          <a:ln w="9525">
            <a:solidFill>
              <a:schemeClr val="tx1"/>
            </a:solidFill>
            <a:miter lim="800000"/>
            <a:headEnd/>
            <a:tailEnd/>
          </a:ln>
        </p:spPr>
        <p:txBody>
          <a:bodyPr lIns="88668" tIns="44333" rIns="88668" bIns="44333">
            <a:spAutoFit/>
          </a:bodyPr>
          <a:lstStyle/>
          <a:p>
            <a:pPr defTabSz="885825" eaLnBrk="1" hangingPunct="1"/>
            <a:r>
              <a:rPr lang="en-US" sz="1000">
                <a:cs typeface="Arial" pitchFamily="34" charset="0"/>
              </a:rPr>
              <a:t>2/WHO Consultation 2002 report/</a:t>
            </a:r>
            <a:br>
              <a:rPr lang="en-US" sz="1000">
                <a:cs typeface="Arial" pitchFamily="34" charset="0"/>
              </a:rPr>
            </a:br>
            <a:r>
              <a:rPr lang="en-US" sz="1000">
                <a:cs typeface="Arial" pitchFamily="34" charset="0"/>
              </a:rPr>
              <a:t>p 47/slide 1</a:t>
            </a:r>
          </a:p>
        </p:txBody>
      </p:sp>
      <p:sp>
        <p:nvSpPr>
          <p:cNvPr id="101387" name="Text Box 6"/>
          <p:cNvSpPr txBox="1">
            <a:spLocks noChangeArrowheads="1"/>
          </p:cNvSpPr>
          <p:nvPr/>
        </p:nvSpPr>
        <p:spPr bwMode="auto">
          <a:xfrm>
            <a:off x="0" y="2299136"/>
            <a:ext cx="895350" cy="545564"/>
          </a:xfrm>
          <a:prstGeom prst="rect">
            <a:avLst/>
          </a:prstGeom>
          <a:noFill/>
          <a:ln w="9525" algn="ctr">
            <a:solidFill>
              <a:schemeClr val="tx1"/>
            </a:solidFill>
            <a:miter lim="800000"/>
            <a:headEnd/>
            <a:tailEnd/>
          </a:ln>
        </p:spPr>
        <p:txBody>
          <a:bodyPr lIns="83090" tIns="41544" rIns="83090" bIns="41544">
            <a:spAutoFit/>
          </a:bodyPr>
          <a:lstStyle/>
          <a:p>
            <a:pPr defTabSz="830263" eaLnBrk="1" hangingPunct="1">
              <a:spcBef>
                <a:spcPct val="50000"/>
              </a:spcBef>
            </a:pPr>
            <a:r>
              <a:rPr lang="en-US" sz="1000">
                <a:cs typeface="Arial" pitchFamily="34" charset="0"/>
              </a:rPr>
              <a:t>3/Bilukha/p 4/col 2/para 6</a:t>
            </a:r>
          </a:p>
        </p:txBody>
      </p:sp>
      <p:sp>
        <p:nvSpPr>
          <p:cNvPr id="101388" name="Text Box 6"/>
          <p:cNvSpPr txBox="1">
            <a:spLocks noChangeArrowheads="1"/>
          </p:cNvSpPr>
          <p:nvPr/>
        </p:nvSpPr>
        <p:spPr bwMode="auto">
          <a:xfrm>
            <a:off x="0" y="1740275"/>
            <a:ext cx="901700" cy="391676"/>
          </a:xfrm>
          <a:prstGeom prst="rect">
            <a:avLst/>
          </a:prstGeom>
          <a:noFill/>
          <a:ln w="9525" algn="ctr">
            <a:solidFill>
              <a:schemeClr val="tx1"/>
            </a:solidFill>
            <a:miter lim="800000"/>
            <a:headEnd/>
            <a:tailEnd/>
          </a:ln>
        </p:spPr>
        <p:txBody>
          <a:bodyPr lIns="83090" tIns="41544" rIns="83090" bIns="41544">
            <a:spAutoFit/>
          </a:bodyPr>
          <a:lstStyle/>
          <a:p>
            <a:pPr defTabSz="830263" eaLnBrk="1" hangingPunct="1">
              <a:spcBef>
                <a:spcPct val="50000"/>
              </a:spcBef>
            </a:pPr>
            <a:r>
              <a:rPr lang="en-US" sz="1000">
                <a:cs typeface="Arial" pitchFamily="34" charset="0"/>
              </a:rPr>
              <a:t>3/Bilukha/p 4/col 2/para 7</a:t>
            </a:r>
          </a:p>
        </p:txBody>
      </p:sp>
      <p:sp>
        <p:nvSpPr>
          <p:cNvPr id="101389" name="Text Box 6"/>
          <p:cNvSpPr txBox="1">
            <a:spLocks noChangeArrowheads="1"/>
          </p:cNvSpPr>
          <p:nvPr/>
        </p:nvSpPr>
        <p:spPr bwMode="auto">
          <a:xfrm>
            <a:off x="0" y="6169772"/>
            <a:ext cx="933450" cy="391676"/>
          </a:xfrm>
          <a:prstGeom prst="rect">
            <a:avLst/>
          </a:prstGeom>
          <a:noFill/>
          <a:ln w="9525" algn="ctr">
            <a:solidFill>
              <a:schemeClr val="tx1"/>
            </a:solidFill>
            <a:miter lim="800000"/>
            <a:headEnd/>
            <a:tailEnd/>
          </a:ln>
        </p:spPr>
        <p:txBody>
          <a:bodyPr lIns="83090" tIns="41544" rIns="83090" bIns="41544">
            <a:spAutoFit/>
          </a:bodyPr>
          <a:lstStyle/>
          <a:p>
            <a:pPr defTabSz="830263" eaLnBrk="1" hangingPunct="1">
              <a:spcBef>
                <a:spcPct val="50000"/>
              </a:spcBef>
            </a:pPr>
            <a:r>
              <a:rPr lang="en-US" sz="1000">
                <a:cs typeface="Arial" pitchFamily="34" charset="0"/>
              </a:rPr>
              <a:t>3/Bilukha/p 4/col 2/para 6</a:t>
            </a:r>
          </a:p>
        </p:txBody>
      </p:sp>
      <p:sp>
        <p:nvSpPr>
          <p:cNvPr id="101390" name="Text Box 6"/>
          <p:cNvSpPr txBox="1">
            <a:spLocks noChangeArrowheads="1"/>
          </p:cNvSpPr>
          <p:nvPr/>
        </p:nvSpPr>
        <p:spPr bwMode="auto">
          <a:xfrm>
            <a:off x="1" y="5561552"/>
            <a:ext cx="931863" cy="391676"/>
          </a:xfrm>
          <a:prstGeom prst="rect">
            <a:avLst/>
          </a:prstGeom>
          <a:noFill/>
          <a:ln w="9525" algn="ctr">
            <a:solidFill>
              <a:schemeClr val="tx1"/>
            </a:solidFill>
            <a:miter lim="800000"/>
            <a:headEnd/>
            <a:tailEnd/>
          </a:ln>
        </p:spPr>
        <p:txBody>
          <a:bodyPr lIns="83090" tIns="41544" rIns="83090" bIns="41544">
            <a:spAutoFit/>
          </a:bodyPr>
          <a:lstStyle/>
          <a:p>
            <a:pPr defTabSz="830263" eaLnBrk="1" hangingPunct="1">
              <a:spcBef>
                <a:spcPct val="50000"/>
              </a:spcBef>
            </a:pPr>
            <a:r>
              <a:rPr lang="en-US" sz="1000">
                <a:cs typeface="Arial" pitchFamily="34" charset="0"/>
              </a:rPr>
              <a:t>3/Bilukha/p 4/col 2/para 7</a:t>
            </a:r>
          </a:p>
        </p:txBody>
      </p:sp>
      <p:sp>
        <p:nvSpPr>
          <p:cNvPr id="101391" name="TextBox 7"/>
          <p:cNvSpPr txBox="1">
            <a:spLocks noChangeArrowheads="1"/>
          </p:cNvSpPr>
          <p:nvPr/>
        </p:nvSpPr>
        <p:spPr bwMode="auto">
          <a:xfrm>
            <a:off x="-3174" y="4298938"/>
            <a:ext cx="912813" cy="551197"/>
          </a:xfrm>
          <a:prstGeom prst="rect">
            <a:avLst/>
          </a:prstGeom>
          <a:noFill/>
          <a:ln w="9525">
            <a:solidFill>
              <a:schemeClr val="tx1"/>
            </a:solidFill>
            <a:miter lim="800000"/>
            <a:headEnd/>
            <a:tailEnd/>
          </a:ln>
        </p:spPr>
        <p:txBody>
          <a:bodyPr lIns="88668" tIns="44333" rIns="88668" bIns="44333">
            <a:spAutoFit/>
          </a:bodyPr>
          <a:lstStyle/>
          <a:p>
            <a:pPr defTabSz="885825" eaLnBrk="1" hangingPunct="1"/>
            <a:r>
              <a:rPr lang="en-US" sz="1000">
                <a:cs typeface="Arial" pitchFamily="34" charset="0"/>
              </a:rPr>
              <a:t>1/WHO Fact sheet/</a:t>
            </a:r>
            <a:br>
              <a:rPr lang="en-US" sz="1000">
                <a:cs typeface="Arial" pitchFamily="34" charset="0"/>
              </a:rPr>
            </a:br>
            <a:r>
              <a:rPr lang="en-US" sz="1000">
                <a:cs typeface="Arial" pitchFamily="34" charset="0"/>
              </a:rPr>
              <a:t>p 1/para 4</a:t>
            </a:r>
          </a:p>
        </p:txBody>
      </p:sp>
      <p:sp>
        <p:nvSpPr>
          <p:cNvPr id="101392" name="TextBox 7"/>
          <p:cNvSpPr txBox="1">
            <a:spLocks noChangeArrowheads="1"/>
          </p:cNvSpPr>
          <p:nvPr/>
        </p:nvSpPr>
        <p:spPr bwMode="auto">
          <a:xfrm>
            <a:off x="0" y="549310"/>
            <a:ext cx="912813" cy="551197"/>
          </a:xfrm>
          <a:prstGeom prst="rect">
            <a:avLst/>
          </a:prstGeom>
          <a:noFill/>
          <a:ln w="9525">
            <a:solidFill>
              <a:schemeClr val="tx1"/>
            </a:solidFill>
            <a:miter lim="800000"/>
            <a:headEnd/>
            <a:tailEnd/>
          </a:ln>
        </p:spPr>
        <p:txBody>
          <a:bodyPr lIns="88668" tIns="44333" rIns="88668" bIns="44333">
            <a:spAutoFit/>
          </a:bodyPr>
          <a:lstStyle/>
          <a:p>
            <a:pPr defTabSz="885825" eaLnBrk="1" hangingPunct="1"/>
            <a:r>
              <a:rPr lang="en-US" sz="1000">
                <a:cs typeface="Arial" pitchFamily="34" charset="0"/>
              </a:rPr>
              <a:t>1/WHO Fact sheet/</a:t>
            </a:r>
            <a:br>
              <a:rPr lang="en-US" sz="1000">
                <a:cs typeface="Arial" pitchFamily="34" charset="0"/>
              </a:rPr>
            </a:br>
            <a:r>
              <a:rPr lang="en-US" sz="1000">
                <a:cs typeface="Arial" pitchFamily="34" charset="0"/>
              </a:rPr>
              <a:t>p 1/para 4</a:t>
            </a:r>
          </a:p>
        </p:txBody>
      </p:sp>
      <p:sp>
        <p:nvSpPr>
          <p:cNvPr id="101393" name="TextBox 7"/>
          <p:cNvSpPr txBox="1">
            <a:spLocks noChangeArrowheads="1"/>
          </p:cNvSpPr>
          <p:nvPr/>
        </p:nvSpPr>
        <p:spPr bwMode="auto">
          <a:xfrm>
            <a:off x="0" y="2857998"/>
            <a:ext cx="915988" cy="705085"/>
          </a:xfrm>
          <a:prstGeom prst="rect">
            <a:avLst/>
          </a:prstGeom>
          <a:noFill/>
          <a:ln w="9525">
            <a:solidFill>
              <a:schemeClr val="tx1"/>
            </a:solidFill>
            <a:miter lim="800000"/>
            <a:headEnd/>
            <a:tailEnd/>
          </a:ln>
        </p:spPr>
        <p:txBody>
          <a:bodyPr lIns="88668" tIns="44333" rIns="88668" bIns="44333">
            <a:spAutoFit/>
          </a:bodyPr>
          <a:lstStyle/>
          <a:p>
            <a:pPr defTabSz="885825" eaLnBrk="1" hangingPunct="1"/>
            <a:r>
              <a:rPr lang="en-US" sz="1000">
                <a:cs typeface="Arial" pitchFamily="34" charset="0"/>
              </a:rPr>
              <a:t>2/WHO Consultation 2002 report/</a:t>
            </a:r>
            <a:br>
              <a:rPr lang="en-US" sz="1000">
                <a:cs typeface="Arial" pitchFamily="34" charset="0"/>
              </a:rPr>
            </a:br>
            <a:r>
              <a:rPr lang="en-US" sz="1000">
                <a:cs typeface="Arial" pitchFamily="34" charset="0"/>
              </a:rPr>
              <a:t>p 47/slide 1</a:t>
            </a:r>
          </a:p>
        </p:txBody>
      </p:sp>
      <p:sp>
        <p:nvSpPr>
          <p:cNvPr id="101394" name="TextBox 7"/>
          <p:cNvSpPr txBox="1">
            <a:spLocks noChangeArrowheads="1"/>
          </p:cNvSpPr>
          <p:nvPr/>
        </p:nvSpPr>
        <p:spPr bwMode="auto">
          <a:xfrm>
            <a:off x="0" y="3587226"/>
            <a:ext cx="915988" cy="705085"/>
          </a:xfrm>
          <a:prstGeom prst="rect">
            <a:avLst/>
          </a:prstGeom>
          <a:noFill/>
          <a:ln w="9525">
            <a:solidFill>
              <a:schemeClr val="tx1"/>
            </a:solidFill>
            <a:miter lim="800000"/>
            <a:headEnd/>
            <a:tailEnd/>
          </a:ln>
        </p:spPr>
        <p:txBody>
          <a:bodyPr lIns="88668" tIns="44333" rIns="88668" bIns="44333">
            <a:spAutoFit/>
          </a:bodyPr>
          <a:lstStyle/>
          <a:p>
            <a:pPr defTabSz="885825" eaLnBrk="1" hangingPunct="1"/>
            <a:r>
              <a:rPr lang="en-US" sz="1000">
                <a:cs typeface="Arial" pitchFamily="34" charset="0"/>
              </a:rPr>
              <a:t>2/WHO Consultation 2002 report/</a:t>
            </a:r>
            <a:br>
              <a:rPr lang="en-US" sz="1000">
                <a:cs typeface="Arial" pitchFamily="34" charset="0"/>
              </a:rPr>
            </a:br>
            <a:r>
              <a:rPr lang="en-US" sz="1000">
                <a:cs typeface="Arial" pitchFamily="34" charset="0"/>
              </a:rPr>
              <a:t>p 47/slide 1</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txBox="1">
            <a:spLocks noGrp="1" noChangeArrowheads="1"/>
          </p:cNvSpPr>
          <p:nvPr/>
        </p:nvSpPr>
        <p:spPr bwMode="auto">
          <a:xfrm>
            <a:off x="6613131" y="8888356"/>
            <a:ext cx="244869" cy="255644"/>
          </a:xfrm>
          <a:prstGeom prst="rect">
            <a:avLst/>
          </a:prstGeom>
          <a:noFill/>
          <a:ln w="9525">
            <a:noFill/>
            <a:miter lim="800000"/>
            <a:headEnd/>
            <a:tailEnd/>
          </a:ln>
        </p:spPr>
        <p:txBody>
          <a:bodyPr wrap="none" lIns="85532" tIns="42766" rIns="85532" bIns="42766" anchor="b">
            <a:spAutoFit/>
          </a:bodyPr>
          <a:lstStyle/>
          <a:p>
            <a:pPr algn="r" defTabSz="854075" eaLnBrk="1" hangingPunct="1"/>
            <a:fld id="{286D51B3-73B7-4398-B5AA-2CEE14D742D0}" type="slidenum">
              <a:rPr lang="en-US" sz="1100">
                <a:cs typeface="Arial" pitchFamily="34" charset="0"/>
              </a:rPr>
              <a:pPr algn="r" defTabSz="854075" eaLnBrk="1" hangingPunct="1"/>
              <a:t>111</a:t>
            </a:fld>
            <a:endParaRPr lang="en-US" sz="1100">
              <a:cs typeface="Arial" pitchFamily="34" charset="0"/>
            </a:endParaRPr>
          </a:p>
        </p:txBody>
      </p:sp>
      <p:sp>
        <p:nvSpPr>
          <p:cNvPr id="102403" name="Rectangle 2"/>
          <p:cNvSpPr>
            <a:spLocks noGrp="1" noRot="1" noChangeAspect="1" noChangeArrowheads="1" noTextEdit="1"/>
          </p:cNvSpPr>
          <p:nvPr>
            <p:ph type="sldImg"/>
          </p:nvPr>
        </p:nvSpPr>
        <p:spPr>
          <a:xfrm>
            <a:off x="1108075" y="652463"/>
            <a:ext cx="4649788" cy="3486150"/>
          </a:xfrm>
          <a:ln/>
        </p:spPr>
      </p:sp>
      <p:sp>
        <p:nvSpPr>
          <p:cNvPr id="102404" name="Rectangle 3"/>
          <p:cNvSpPr>
            <a:spLocks noGrp="1" noChangeArrowheads="1"/>
          </p:cNvSpPr>
          <p:nvPr>
            <p:ph type="body" idx="1"/>
          </p:nvPr>
        </p:nvSpPr>
        <p:spPr>
          <a:xfrm>
            <a:off x="1066800" y="4354665"/>
            <a:ext cx="4660900" cy="4228881"/>
          </a:xfrm>
          <a:noFill/>
          <a:ln/>
        </p:spPr>
        <p:txBody>
          <a:bodyPr lIns="85532" tIns="42766" rIns="85532" bIns="42766"/>
          <a:lstStyle/>
          <a:p>
            <a:pPr defTabSz="914400" eaLnBrk="1" hangingPunct="1"/>
            <a:r>
              <a:rPr lang="es-AR" sz="1100" b="1" smtClean="0">
                <a:latin typeface="Arial" pitchFamily="34" charset="0"/>
              </a:rPr>
              <a:t>Punto Clave:  </a:t>
            </a:r>
          </a:p>
          <a:p>
            <a:pPr defTabSz="914400" eaLnBrk="1" hangingPunct="1"/>
            <a:r>
              <a:rPr lang="es-AR" sz="1100" b="1" smtClean="0">
                <a:latin typeface="Arial" pitchFamily="34" charset="0"/>
              </a:rPr>
              <a:t>Debido en parte a la mutación y selección natural, el meningococo permaneció genéticamente diverso.</a:t>
            </a:r>
          </a:p>
          <a:p>
            <a:pPr defTabSz="914400" eaLnBrk="1" hangingPunct="1"/>
            <a:r>
              <a:rPr lang="es-AR" sz="1100" b="1" smtClean="0">
                <a:latin typeface="Arial" pitchFamily="34" charset="0"/>
              </a:rPr>
              <a:t>Visión General de la Diapositiva:</a:t>
            </a:r>
          </a:p>
          <a:p>
            <a:pPr marL="169863" lvl="1" indent="-168275" defTabSz="914400" eaLnBrk="1" hangingPunct="1"/>
            <a:r>
              <a:rPr lang="es-AR" sz="1100" i="1" smtClean="0">
                <a:latin typeface="Arial" pitchFamily="34" charset="0"/>
              </a:rPr>
              <a:t>Neisseria meningitidis</a:t>
            </a:r>
            <a:r>
              <a:rPr lang="es-AR" sz="1100" smtClean="0">
                <a:latin typeface="Arial" pitchFamily="34" charset="0"/>
              </a:rPr>
              <a:t> tiene un genoma pequeño pero con aumento dinámico. </a:t>
            </a:r>
          </a:p>
          <a:p>
            <a:pPr marL="169863" lvl="1" indent="-168275" defTabSz="914400" eaLnBrk="1" hangingPunct="1"/>
            <a:r>
              <a:rPr lang="es-AR" sz="1100" smtClean="0">
                <a:latin typeface="Arial" pitchFamily="34" charset="0"/>
              </a:rPr>
              <a:t>Comparada con la </a:t>
            </a:r>
            <a:r>
              <a:rPr lang="es-AR" sz="1100" i="1" smtClean="0">
                <a:latin typeface="Arial" pitchFamily="34" charset="0"/>
              </a:rPr>
              <a:t>Escherichia coli,</a:t>
            </a:r>
            <a:r>
              <a:rPr lang="es-AR" sz="1100" smtClean="0">
                <a:latin typeface="Arial" pitchFamily="34" charset="0"/>
              </a:rPr>
              <a:t> varios genes de reparación del DNA están ausentes en </a:t>
            </a:r>
            <a:r>
              <a:rPr lang="es-AR" sz="1100" i="1" smtClean="0">
                <a:latin typeface="Arial" pitchFamily="34" charset="0"/>
              </a:rPr>
              <a:t>N meningitidis</a:t>
            </a:r>
            <a:r>
              <a:rPr lang="es-AR" sz="1100" smtClean="0">
                <a:latin typeface="Arial" pitchFamily="34" charset="0"/>
              </a:rPr>
              <a:t>. </a:t>
            </a:r>
          </a:p>
          <a:p>
            <a:pPr marL="169863" lvl="1" indent="-168275" defTabSz="914400" eaLnBrk="1" hangingPunct="1"/>
            <a:r>
              <a:rPr lang="es-AR" sz="1100" smtClean="0">
                <a:latin typeface="Arial" pitchFamily="34" charset="0"/>
              </a:rPr>
              <a:t>Las alteraciones del genoma y los polimorfismos han profundizado las consecuencias para la interacción con su huésped, impactando en los cambios estrucutrales y antigénicos en componentes superficiales cruciales que son relevantes por la adhesión e invasión, así como la resistencia al antibiótico y desarrollo de la vacuna.</a:t>
            </a:r>
          </a:p>
          <a:p>
            <a:pPr marL="169863" lvl="1" indent="-168275" defTabSz="914400" eaLnBrk="1" hangingPunct="1">
              <a:spcBef>
                <a:spcPct val="0"/>
              </a:spcBef>
            </a:pPr>
            <a:endParaRPr lang="es-AR" sz="1100" smtClean="0">
              <a:latin typeface="Arial" pitchFamily="34" charset="0"/>
            </a:endParaRPr>
          </a:p>
          <a:p>
            <a:pPr marL="169863" lvl="1" indent="-168275" defTabSz="914400" eaLnBrk="1" hangingPunct="1">
              <a:spcBef>
                <a:spcPct val="0"/>
              </a:spcBef>
            </a:pPr>
            <a:r>
              <a:rPr lang="es-AR" sz="1000" b="1" smtClean="0">
                <a:latin typeface="Arial" pitchFamily="34" charset="0"/>
              </a:rPr>
              <a:t>Referencia:</a:t>
            </a:r>
          </a:p>
          <a:p>
            <a:pPr marL="169863" lvl="1" indent="-168275" defTabSz="914400" eaLnBrk="1" hangingPunct="1">
              <a:spcBef>
                <a:spcPct val="5000"/>
              </a:spcBef>
            </a:pPr>
            <a:r>
              <a:rPr lang="es-AR" sz="1000" smtClean="0">
                <a:latin typeface="Arial" pitchFamily="34" charset="0"/>
              </a:rPr>
              <a:t>Davidsen T, T</a:t>
            </a:r>
            <a:r>
              <a:rPr lang="es-AR" sz="1000" smtClean="0">
                <a:latin typeface="Arial" pitchFamily="34" charset="0"/>
                <a:cs typeface="Arial" pitchFamily="34" charset="0"/>
              </a:rPr>
              <a:t>ø</a:t>
            </a:r>
            <a:r>
              <a:rPr lang="es-AR" sz="1000" smtClean="0">
                <a:latin typeface="Arial" pitchFamily="34" charset="0"/>
              </a:rPr>
              <a:t>njum T. Meningococcal genome dynamics. </a:t>
            </a:r>
            <a:r>
              <a:rPr lang="es-AR" sz="1000" i="1" smtClean="0">
                <a:latin typeface="Arial" pitchFamily="34" charset="0"/>
              </a:rPr>
              <a:t>Nat Rev Microbiol</a:t>
            </a:r>
            <a:r>
              <a:rPr lang="es-AR" sz="1000" smtClean="0">
                <a:latin typeface="Arial" pitchFamily="34" charset="0"/>
              </a:rPr>
              <a:t>. </a:t>
            </a:r>
          </a:p>
          <a:p>
            <a:pPr marL="169863" lvl="1" indent="-168275" defTabSz="914400" eaLnBrk="1" hangingPunct="1">
              <a:spcBef>
                <a:spcPct val="5000"/>
              </a:spcBef>
            </a:pPr>
            <a:r>
              <a:rPr lang="es-AR" sz="1000" smtClean="0">
                <a:latin typeface="Arial" pitchFamily="34" charset="0"/>
              </a:rPr>
              <a:t>2006;4:11-22.</a:t>
            </a:r>
          </a:p>
        </p:txBody>
      </p:sp>
      <p:sp>
        <p:nvSpPr>
          <p:cNvPr id="102405" name="Text Box 4"/>
          <p:cNvSpPr txBox="1">
            <a:spLocks noChangeArrowheads="1"/>
          </p:cNvSpPr>
          <p:nvPr/>
        </p:nvSpPr>
        <p:spPr bwMode="auto">
          <a:xfrm>
            <a:off x="0" y="1218033"/>
            <a:ext cx="912813" cy="367797"/>
          </a:xfrm>
          <a:prstGeom prst="rect">
            <a:avLst/>
          </a:prstGeom>
          <a:noFill/>
          <a:ln w="9525">
            <a:solidFill>
              <a:schemeClr val="tx1"/>
            </a:solidFill>
            <a:miter lim="800000"/>
            <a:headEnd/>
            <a:tailEnd/>
          </a:ln>
        </p:spPr>
        <p:txBody>
          <a:bodyPr lIns="89484" tIns="44740" rIns="89484" bIns="44740">
            <a:spAutoFit/>
          </a:bodyPr>
          <a:lstStyle/>
          <a:p>
            <a:pPr defTabSz="890588" eaLnBrk="1" hangingPunct="1">
              <a:spcBef>
                <a:spcPct val="50000"/>
              </a:spcBef>
            </a:pPr>
            <a:r>
              <a:rPr lang="en-US" sz="900">
                <a:cs typeface="Arial" pitchFamily="34" charset="0"/>
              </a:rPr>
              <a:t>Davidsen/</a:t>
            </a:r>
            <a:br>
              <a:rPr lang="en-US" sz="900">
                <a:cs typeface="Arial" pitchFamily="34" charset="0"/>
              </a:rPr>
            </a:br>
            <a:r>
              <a:rPr lang="en-US" sz="900">
                <a:cs typeface="Arial" pitchFamily="34" charset="0"/>
              </a:rPr>
              <a:t>p 12/fig 1</a:t>
            </a:r>
          </a:p>
        </p:txBody>
      </p:sp>
      <p:sp>
        <p:nvSpPr>
          <p:cNvPr id="102406" name="Text Box 4"/>
          <p:cNvSpPr txBox="1">
            <a:spLocks noChangeArrowheads="1"/>
          </p:cNvSpPr>
          <p:nvPr/>
        </p:nvSpPr>
        <p:spPr bwMode="auto">
          <a:xfrm>
            <a:off x="0" y="5423030"/>
            <a:ext cx="922338" cy="369390"/>
          </a:xfrm>
          <a:prstGeom prst="rect">
            <a:avLst/>
          </a:prstGeom>
          <a:noFill/>
          <a:ln w="9525">
            <a:solidFill>
              <a:schemeClr val="tx1"/>
            </a:solidFill>
            <a:miter lim="800000"/>
            <a:headEnd/>
            <a:tailEnd/>
          </a:ln>
        </p:spPr>
        <p:txBody>
          <a:bodyPr lIns="89484" tIns="44740" rIns="89484" bIns="44740">
            <a:spAutoFit/>
          </a:bodyPr>
          <a:lstStyle/>
          <a:p>
            <a:pPr defTabSz="890588" eaLnBrk="1" hangingPunct="1">
              <a:spcBef>
                <a:spcPct val="50000"/>
              </a:spcBef>
            </a:pPr>
            <a:r>
              <a:rPr lang="en-US" sz="900">
                <a:cs typeface="Arial" pitchFamily="34" charset="0"/>
              </a:rPr>
              <a:t>Davidsen/p 11/abstract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5"/>
          <p:cNvSpPr>
            <a:spLocks noGrp="1" noChangeArrowheads="1"/>
          </p:cNvSpPr>
          <p:nvPr>
            <p:ph type="sldNum" sz="quarter" idx="5"/>
          </p:nvPr>
        </p:nvSpPr>
        <p:spPr>
          <a:noFill/>
        </p:spPr>
        <p:txBody>
          <a:bodyPr/>
          <a:lstStyle/>
          <a:p>
            <a:fld id="{52DD2C58-8235-40C0-BAB9-9F79CA2FCE2D}" type="slidenum">
              <a:rPr lang="es-ES_tradnl" smtClean="0"/>
              <a:pPr/>
              <a:t>113</a:t>
            </a:fld>
            <a:endParaRPr lang="es-ES_tradnl" smtClean="0"/>
          </a:p>
        </p:txBody>
      </p:sp>
      <p:sp>
        <p:nvSpPr>
          <p:cNvPr id="103427" name="Rectangle 7"/>
          <p:cNvSpPr txBox="1">
            <a:spLocks noGrp="1" noChangeArrowheads="1"/>
          </p:cNvSpPr>
          <p:nvPr/>
        </p:nvSpPr>
        <p:spPr bwMode="auto">
          <a:xfrm>
            <a:off x="6540995" y="8888356"/>
            <a:ext cx="317005" cy="255644"/>
          </a:xfrm>
          <a:prstGeom prst="rect">
            <a:avLst/>
          </a:prstGeom>
          <a:noFill/>
          <a:ln w="9525">
            <a:noFill/>
            <a:miter lim="800000"/>
            <a:headEnd/>
            <a:tailEnd/>
          </a:ln>
        </p:spPr>
        <p:txBody>
          <a:bodyPr wrap="none" lIns="85532" tIns="42766" rIns="85532" bIns="42766" anchor="b">
            <a:spAutoFit/>
          </a:bodyPr>
          <a:lstStyle/>
          <a:p>
            <a:pPr algn="r" defTabSz="854075" eaLnBrk="1" hangingPunct="1"/>
            <a:fld id="{10F6753A-027D-41A2-BD66-DFD7C2108457}" type="slidenum">
              <a:rPr lang="en-US" sz="1100">
                <a:cs typeface="Arial" pitchFamily="34" charset="0"/>
              </a:rPr>
              <a:pPr algn="r" defTabSz="854075" eaLnBrk="1" hangingPunct="1"/>
              <a:t>113</a:t>
            </a:fld>
            <a:endParaRPr lang="en-US" sz="1100">
              <a:cs typeface="Arial" pitchFamily="34" charset="0"/>
            </a:endParaRPr>
          </a:p>
        </p:txBody>
      </p:sp>
      <p:sp>
        <p:nvSpPr>
          <p:cNvPr id="103428" name="Rectangle 2"/>
          <p:cNvSpPr>
            <a:spLocks noGrp="1" noRot="1" noChangeAspect="1" noChangeArrowheads="1" noTextEdit="1"/>
          </p:cNvSpPr>
          <p:nvPr>
            <p:ph type="sldImg"/>
          </p:nvPr>
        </p:nvSpPr>
        <p:spPr>
          <a:xfrm>
            <a:off x="1106488" y="652463"/>
            <a:ext cx="4648200" cy="3486150"/>
          </a:xfrm>
          <a:ln/>
        </p:spPr>
      </p:sp>
      <p:sp>
        <p:nvSpPr>
          <p:cNvPr id="103429" name="Rectangle 3"/>
          <p:cNvSpPr>
            <a:spLocks noGrp="1" noChangeArrowheads="1"/>
          </p:cNvSpPr>
          <p:nvPr>
            <p:ph type="body" idx="1"/>
          </p:nvPr>
        </p:nvSpPr>
        <p:spPr>
          <a:xfrm>
            <a:off x="1058864" y="4354665"/>
            <a:ext cx="4668837" cy="4228881"/>
          </a:xfrm>
          <a:noFill/>
          <a:ln/>
        </p:spPr>
        <p:txBody>
          <a:bodyPr lIns="85532" tIns="42766" rIns="85532" bIns="42766"/>
          <a:lstStyle/>
          <a:p>
            <a:pPr marL="168275" indent="-168275" defTabSz="914400" eaLnBrk="1" hangingPunct="1"/>
            <a:r>
              <a:rPr lang="es-AR" sz="1100" b="1" smtClean="0">
                <a:latin typeface="Arial" pitchFamily="34" charset="0"/>
                <a:cs typeface="Arial" pitchFamily="34" charset="0"/>
              </a:rPr>
              <a:t>Punto Clave:  </a:t>
            </a:r>
          </a:p>
          <a:p>
            <a:pPr marL="168275" indent="-168275" defTabSz="914400" eaLnBrk="1" hangingPunct="1"/>
            <a:r>
              <a:rPr lang="es-AR" sz="1100" b="1" smtClean="0">
                <a:latin typeface="Arial" pitchFamily="34" charset="0"/>
                <a:cs typeface="Arial" pitchFamily="34" charset="0"/>
              </a:rPr>
              <a:t>Existen 13 serogrupos de </a:t>
            </a:r>
            <a:r>
              <a:rPr lang="es-AR" sz="1100" b="1" i="1" smtClean="0">
                <a:latin typeface="Arial" pitchFamily="34" charset="0"/>
                <a:cs typeface="Arial" pitchFamily="34" charset="0"/>
              </a:rPr>
              <a:t>Neisseria meningitidis</a:t>
            </a:r>
            <a:r>
              <a:rPr lang="es-AR" sz="1100" b="1" smtClean="0">
                <a:latin typeface="Arial" pitchFamily="34" charset="0"/>
                <a:cs typeface="Arial" pitchFamily="34" charset="0"/>
              </a:rPr>
              <a:t>, con los 5 clínicamente más importantes siendo A, B, C, W-135, e Y.  </a:t>
            </a:r>
          </a:p>
          <a:p>
            <a:pPr marL="168275" indent="-168275" defTabSz="914400" eaLnBrk="1" hangingPunct="1"/>
            <a:r>
              <a:rPr lang="es-AR" sz="1100" b="1" smtClean="0">
                <a:latin typeface="Arial" pitchFamily="34" charset="0"/>
                <a:cs typeface="Arial" pitchFamily="34" charset="0"/>
              </a:rPr>
              <a:t>Visión General de la Diapositiva:</a:t>
            </a:r>
          </a:p>
          <a:p>
            <a:pPr marL="168275" indent="-168275" defTabSz="914400" eaLnBrk="1" hangingPunct="1">
              <a:buFontTx/>
              <a:buChar char="•"/>
            </a:pPr>
            <a:r>
              <a:rPr lang="es-AR" sz="1100" smtClean="0">
                <a:latin typeface="Arial" pitchFamily="34" charset="0"/>
                <a:cs typeface="Arial" pitchFamily="34" charset="0"/>
              </a:rPr>
              <a:t>La </a:t>
            </a:r>
            <a:r>
              <a:rPr lang="es-AR" sz="1100" i="1" smtClean="0">
                <a:latin typeface="Arial" pitchFamily="34" charset="0"/>
                <a:cs typeface="Arial" pitchFamily="34" charset="0"/>
              </a:rPr>
              <a:t>N meningitidis</a:t>
            </a:r>
            <a:r>
              <a:rPr lang="es-AR" sz="1100" smtClean="0">
                <a:latin typeface="Arial" pitchFamily="34" charset="0"/>
                <a:cs typeface="Arial" pitchFamily="34" charset="0"/>
              </a:rPr>
              <a:t> se clasifica en 13 serogrupos principales basado en sus cápsulas polisacáridas.</a:t>
            </a:r>
          </a:p>
          <a:p>
            <a:pPr marL="458788" lvl="1" indent="-174625" defTabSz="914400" eaLnBrk="1" hangingPunct="1">
              <a:buFont typeface="Symbol" pitchFamily="18" charset="2"/>
              <a:buNone/>
            </a:pPr>
            <a:r>
              <a:rPr lang="es-AR" sz="1100" smtClean="0">
                <a:latin typeface="Arial" pitchFamily="34" charset="0"/>
                <a:cs typeface="Arial" pitchFamily="34" charset="0"/>
              </a:rPr>
              <a:t>Las características inmunológicas de los polisacáridos permiten la clasificación en estos serogrupos.</a:t>
            </a:r>
          </a:p>
          <a:p>
            <a:pPr marL="168275" indent="-168275" defTabSz="914400" eaLnBrk="1" hangingPunct="1">
              <a:buFontTx/>
              <a:buChar char="•"/>
            </a:pPr>
            <a:r>
              <a:rPr lang="es-AR" sz="1100" smtClean="0">
                <a:latin typeface="Arial" pitchFamily="34" charset="0"/>
              </a:rPr>
              <a:t>Los serogrupos A, B, C, W-135, e Y dan cuenta de la mayoría de los casos de la enfermedad meningocócica mundial </a:t>
            </a:r>
          </a:p>
          <a:p>
            <a:pPr marL="168275" indent="-168275" defTabSz="914400" eaLnBrk="1" hangingPunct="1">
              <a:buFontTx/>
              <a:buChar char="•"/>
            </a:pPr>
            <a:r>
              <a:rPr lang="es-AR" sz="1100" smtClean="0">
                <a:latin typeface="Arial" pitchFamily="34" charset="0"/>
                <a:cs typeface="Arial" pitchFamily="34" charset="0"/>
              </a:rPr>
              <a:t>Los meningococos pueden luego caracterizarse por serotipo y subserotipo utilizando proteínas de membrana externa e inmunotipo utilizando lipooligosacáridos</a:t>
            </a:r>
          </a:p>
          <a:p>
            <a:pPr marL="168275" indent="-168275" defTabSz="914400" eaLnBrk="1" hangingPunct="1"/>
            <a:endParaRPr lang="es-AR" sz="1100" smtClean="0">
              <a:latin typeface="Arial" pitchFamily="34" charset="0"/>
              <a:cs typeface="Arial" pitchFamily="34" charset="0"/>
            </a:endParaRPr>
          </a:p>
          <a:p>
            <a:pPr marL="168275" indent="-168275" defTabSz="914400" eaLnBrk="1" hangingPunct="1"/>
            <a:endParaRPr lang="es-AR" sz="1000" b="1" smtClean="0">
              <a:latin typeface="Arial" pitchFamily="34" charset="0"/>
              <a:cs typeface="Arial" pitchFamily="34" charset="0"/>
            </a:endParaRPr>
          </a:p>
          <a:p>
            <a:pPr marL="168275" indent="-168275" defTabSz="914400" eaLnBrk="1" hangingPunct="1"/>
            <a:r>
              <a:rPr lang="es-AR" sz="1000" b="1" smtClean="0">
                <a:latin typeface="Arial" pitchFamily="34" charset="0"/>
                <a:cs typeface="Arial" pitchFamily="34" charset="0"/>
              </a:rPr>
              <a:t>Referencia:</a:t>
            </a:r>
          </a:p>
          <a:p>
            <a:pPr marL="168275" indent="-168275" defTabSz="914400" eaLnBrk="1" hangingPunct="1">
              <a:spcBef>
                <a:spcPct val="20000"/>
              </a:spcBef>
            </a:pPr>
            <a:r>
              <a:rPr lang="es-AR" sz="1000" smtClean="0">
                <a:latin typeface="Arial" pitchFamily="34" charset="0"/>
                <a:cs typeface="Arial" pitchFamily="34" charset="0"/>
              </a:rPr>
              <a:t>Stephens DS. Conquering the meningococcus. </a:t>
            </a:r>
            <a:r>
              <a:rPr lang="es-AR" sz="1000" i="1" smtClean="0">
                <a:latin typeface="Arial" pitchFamily="34" charset="0"/>
                <a:cs typeface="Arial" pitchFamily="34" charset="0"/>
              </a:rPr>
              <a:t>FEMS Microbiol Rev.</a:t>
            </a:r>
            <a:r>
              <a:rPr lang="es-AR" sz="1000" smtClean="0">
                <a:latin typeface="Arial" pitchFamily="34" charset="0"/>
                <a:cs typeface="Arial" pitchFamily="34" charset="0"/>
              </a:rPr>
              <a:t> 2007;31:3-14.</a:t>
            </a:r>
            <a:endParaRPr lang="es-AR" sz="1000" smtClean="0">
              <a:latin typeface="Arial" pitchFamily="34" charset="0"/>
            </a:endParaRPr>
          </a:p>
        </p:txBody>
      </p:sp>
      <p:sp>
        <p:nvSpPr>
          <p:cNvPr id="103430" name="Text Box 4"/>
          <p:cNvSpPr txBox="1">
            <a:spLocks noChangeArrowheads="1"/>
          </p:cNvSpPr>
          <p:nvPr/>
        </p:nvSpPr>
        <p:spPr bwMode="auto">
          <a:xfrm>
            <a:off x="0" y="1114539"/>
            <a:ext cx="1023938" cy="401234"/>
          </a:xfrm>
          <a:prstGeom prst="rect">
            <a:avLst/>
          </a:prstGeom>
          <a:noFill/>
          <a:ln w="9525">
            <a:solidFill>
              <a:schemeClr val="tx1"/>
            </a:solidFill>
            <a:miter lim="800000"/>
            <a:headEnd/>
            <a:tailEnd/>
          </a:ln>
        </p:spPr>
        <p:txBody>
          <a:bodyPr lIns="88690" tIns="44344" rIns="88690" bIns="44344">
            <a:spAutoFit/>
          </a:bodyPr>
          <a:lstStyle/>
          <a:p>
            <a:pPr defTabSz="885825" eaLnBrk="1" hangingPunct="1">
              <a:spcBef>
                <a:spcPct val="50000"/>
              </a:spcBef>
            </a:pPr>
            <a:r>
              <a:rPr lang="en-US" sz="1000">
                <a:cs typeface="Arial" pitchFamily="34" charset="0"/>
              </a:rPr>
              <a:t>1/Stephens/p 3/col 1/ para 2</a:t>
            </a:r>
          </a:p>
        </p:txBody>
      </p:sp>
      <p:sp>
        <p:nvSpPr>
          <p:cNvPr id="103431" name="Text Box 5"/>
          <p:cNvSpPr txBox="1">
            <a:spLocks noChangeArrowheads="1"/>
          </p:cNvSpPr>
          <p:nvPr/>
        </p:nvSpPr>
        <p:spPr bwMode="auto">
          <a:xfrm>
            <a:off x="1" y="1647927"/>
            <a:ext cx="989013" cy="554085"/>
          </a:xfrm>
          <a:prstGeom prst="rect">
            <a:avLst/>
          </a:prstGeom>
          <a:noFill/>
          <a:ln w="9525">
            <a:solidFill>
              <a:schemeClr val="tx1"/>
            </a:solidFill>
            <a:miter lim="800000"/>
            <a:headEnd/>
            <a:tailEnd/>
          </a:ln>
        </p:spPr>
        <p:txBody>
          <a:bodyPr lIns="88690" tIns="44344" rIns="88690" bIns="44344">
            <a:spAutoFit/>
          </a:bodyPr>
          <a:lstStyle/>
          <a:p>
            <a:pPr defTabSz="885825" eaLnBrk="1" hangingPunct="1">
              <a:spcBef>
                <a:spcPct val="50000"/>
              </a:spcBef>
            </a:pPr>
            <a:r>
              <a:rPr lang="en-US" sz="1000">
                <a:cs typeface="Arial" pitchFamily="34" charset="0"/>
              </a:rPr>
              <a:t>1/Stephens/p 3/col 1/para 2/col 2/para 1</a:t>
            </a:r>
          </a:p>
        </p:txBody>
      </p:sp>
      <p:sp>
        <p:nvSpPr>
          <p:cNvPr id="103432" name="Text Box 6"/>
          <p:cNvSpPr txBox="1">
            <a:spLocks noChangeArrowheads="1"/>
          </p:cNvSpPr>
          <p:nvPr/>
        </p:nvSpPr>
        <p:spPr bwMode="auto">
          <a:xfrm>
            <a:off x="0" y="2323019"/>
            <a:ext cx="996950" cy="404419"/>
          </a:xfrm>
          <a:prstGeom prst="rect">
            <a:avLst/>
          </a:prstGeom>
          <a:noFill/>
          <a:ln w="9525">
            <a:solidFill>
              <a:schemeClr val="tx1"/>
            </a:solidFill>
            <a:miter lim="800000"/>
            <a:headEnd/>
            <a:tailEnd/>
          </a:ln>
        </p:spPr>
        <p:txBody>
          <a:bodyPr lIns="88690" tIns="44344" rIns="88690" bIns="44344">
            <a:spAutoFit/>
          </a:bodyPr>
          <a:lstStyle/>
          <a:p>
            <a:pPr defTabSz="885825" eaLnBrk="1" hangingPunct="1">
              <a:spcBef>
                <a:spcPct val="50000"/>
              </a:spcBef>
            </a:pPr>
            <a:r>
              <a:rPr lang="en-US" sz="1000">
                <a:cs typeface="Arial" pitchFamily="34" charset="0"/>
              </a:rPr>
              <a:t>1/Stephens/p 3/col 2/para 2</a:t>
            </a:r>
          </a:p>
        </p:txBody>
      </p:sp>
      <p:sp>
        <p:nvSpPr>
          <p:cNvPr id="103433" name="Text Box 7"/>
          <p:cNvSpPr txBox="1">
            <a:spLocks noChangeArrowheads="1"/>
          </p:cNvSpPr>
          <p:nvPr/>
        </p:nvSpPr>
        <p:spPr bwMode="auto">
          <a:xfrm>
            <a:off x="0" y="3453481"/>
            <a:ext cx="996950" cy="397331"/>
          </a:xfrm>
          <a:prstGeom prst="rect">
            <a:avLst/>
          </a:prstGeom>
          <a:noFill/>
          <a:ln w="9525">
            <a:solidFill>
              <a:schemeClr val="tx1"/>
            </a:solidFill>
            <a:miter lim="800000"/>
            <a:headEnd/>
            <a:tailEnd/>
          </a:ln>
        </p:spPr>
        <p:txBody>
          <a:bodyPr lIns="88690" tIns="44344" rIns="88690" bIns="44344">
            <a:spAutoFit/>
          </a:bodyPr>
          <a:lstStyle/>
          <a:p>
            <a:pPr defTabSz="885825" eaLnBrk="1" hangingPunct="1">
              <a:spcBef>
                <a:spcPct val="50000"/>
              </a:spcBef>
            </a:pPr>
            <a:r>
              <a:rPr lang="en-US" sz="1000">
                <a:cs typeface="Arial" pitchFamily="34" charset="0"/>
              </a:rPr>
              <a:t>1/Stephens/p 3/col 2/para 2</a:t>
            </a:r>
          </a:p>
        </p:txBody>
      </p:sp>
      <p:sp>
        <p:nvSpPr>
          <p:cNvPr id="103434" name="Rectangle 8"/>
          <p:cNvSpPr>
            <a:spLocks noChangeArrowheads="1"/>
          </p:cNvSpPr>
          <p:nvPr/>
        </p:nvSpPr>
        <p:spPr bwMode="auto">
          <a:xfrm>
            <a:off x="0" y="2827746"/>
            <a:ext cx="979488" cy="551229"/>
          </a:xfrm>
          <a:prstGeom prst="rect">
            <a:avLst/>
          </a:prstGeom>
          <a:noFill/>
          <a:ln w="3175">
            <a:solidFill>
              <a:schemeClr val="tx1"/>
            </a:solidFill>
            <a:miter lim="800000"/>
            <a:headEnd/>
            <a:tailEnd/>
          </a:ln>
        </p:spPr>
        <p:txBody>
          <a:bodyPr lIns="88696" tIns="44349" rIns="88696" bIns="44349">
            <a:spAutoFit/>
          </a:bodyPr>
          <a:lstStyle/>
          <a:p>
            <a:pPr defTabSz="885825" eaLnBrk="1" hangingPunct="1">
              <a:spcBef>
                <a:spcPct val="50000"/>
              </a:spcBef>
            </a:pPr>
            <a:r>
              <a:rPr lang="en-US" sz="1000">
                <a:cs typeface="Arial" pitchFamily="34" charset="0"/>
              </a:rPr>
              <a:t>2/Sacchi/p 854/</a:t>
            </a:r>
            <a:br>
              <a:rPr lang="en-US" sz="1000">
                <a:cs typeface="Arial" pitchFamily="34" charset="0"/>
              </a:rPr>
            </a:br>
            <a:r>
              <a:rPr lang="en-US" sz="1000">
                <a:cs typeface="Arial" pitchFamily="34" charset="0"/>
              </a:rPr>
              <a:t>col 1/para 1</a:t>
            </a:r>
          </a:p>
        </p:txBody>
      </p:sp>
      <p:sp>
        <p:nvSpPr>
          <p:cNvPr id="103435" name="Text Box 4"/>
          <p:cNvSpPr txBox="1">
            <a:spLocks noChangeArrowheads="1"/>
          </p:cNvSpPr>
          <p:nvPr/>
        </p:nvSpPr>
        <p:spPr bwMode="auto">
          <a:xfrm>
            <a:off x="0" y="4797297"/>
            <a:ext cx="1023938" cy="555677"/>
          </a:xfrm>
          <a:prstGeom prst="rect">
            <a:avLst/>
          </a:prstGeom>
          <a:noFill/>
          <a:ln w="9525">
            <a:solidFill>
              <a:schemeClr val="tx1"/>
            </a:solidFill>
            <a:miter lim="800000"/>
            <a:headEnd/>
            <a:tailEnd/>
          </a:ln>
        </p:spPr>
        <p:txBody>
          <a:bodyPr lIns="88670" tIns="44333" rIns="88670" bIns="44333">
            <a:spAutoFit/>
          </a:bodyPr>
          <a:lstStyle/>
          <a:p>
            <a:pPr defTabSz="885825" eaLnBrk="1" hangingPunct="1">
              <a:spcBef>
                <a:spcPct val="50000"/>
              </a:spcBef>
            </a:pPr>
            <a:r>
              <a:rPr lang="en-US" sz="1000">
                <a:cs typeface="Arial" pitchFamily="34" charset="0"/>
              </a:rPr>
              <a:t>Stephens/p 3/</a:t>
            </a:r>
            <a:br>
              <a:rPr lang="en-US" sz="1000">
                <a:cs typeface="Arial" pitchFamily="34" charset="0"/>
              </a:rPr>
            </a:br>
            <a:r>
              <a:rPr lang="en-US" sz="1000">
                <a:cs typeface="Arial" pitchFamily="34" charset="0"/>
              </a:rPr>
              <a:t>col 1/ para 2/</a:t>
            </a:r>
            <a:br>
              <a:rPr lang="en-US" sz="1000">
                <a:cs typeface="Arial" pitchFamily="34" charset="0"/>
              </a:rPr>
            </a:br>
            <a:r>
              <a:rPr lang="en-US" sz="1000">
                <a:cs typeface="Arial" pitchFamily="34" charset="0"/>
              </a:rPr>
              <a:t>col 2/para 1</a:t>
            </a:r>
          </a:p>
        </p:txBody>
      </p:sp>
      <p:sp>
        <p:nvSpPr>
          <p:cNvPr id="103436" name="Text Box 5"/>
          <p:cNvSpPr txBox="1">
            <a:spLocks noChangeArrowheads="1"/>
          </p:cNvSpPr>
          <p:nvPr/>
        </p:nvSpPr>
        <p:spPr bwMode="auto">
          <a:xfrm>
            <a:off x="1" y="5435768"/>
            <a:ext cx="989013" cy="402827"/>
          </a:xfrm>
          <a:prstGeom prst="rect">
            <a:avLst/>
          </a:prstGeom>
          <a:noFill/>
          <a:ln w="9525">
            <a:solidFill>
              <a:schemeClr val="tx1"/>
            </a:solidFill>
            <a:miter lim="800000"/>
            <a:headEnd/>
            <a:tailEnd/>
          </a:ln>
        </p:spPr>
        <p:txBody>
          <a:bodyPr lIns="88670" tIns="44333" rIns="88670" bIns="44333">
            <a:spAutoFit/>
          </a:bodyPr>
          <a:lstStyle/>
          <a:p>
            <a:pPr defTabSz="885825" eaLnBrk="1" hangingPunct="1">
              <a:spcBef>
                <a:spcPct val="50000"/>
              </a:spcBef>
            </a:pPr>
            <a:r>
              <a:rPr lang="en-US" sz="1000">
                <a:cs typeface="Arial" pitchFamily="34" charset="0"/>
              </a:rPr>
              <a:t>Stephens/p 3/</a:t>
            </a:r>
            <a:br>
              <a:rPr lang="en-US" sz="1000">
                <a:cs typeface="Arial" pitchFamily="34" charset="0"/>
              </a:rPr>
            </a:br>
            <a:r>
              <a:rPr lang="en-US" sz="1000">
                <a:cs typeface="Arial" pitchFamily="34" charset="0"/>
              </a:rPr>
              <a:t>col 1/para 2</a:t>
            </a:r>
          </a:p>
        </p:txBody>
      </p:sp>
      <p:sp>
        <p:nvSpPr>
          <p:cNvPr id="103437" name="Text Box 6"/>
          <p:cNvSpPr txBox="1">
            <a:spLocks noChangeArrowheads="1"/>
          </p:cNvSpPr>
          <p:nvPr/>
        </p:nvSpPr>
        <p:spPr bwMode="auto">
          <a:xfrm>
            <a:off x="0" y="5950049"/>
            <a:ext cx="996950" cy="555677"/>
          </a:xfrm>
          <a:prstGeom prst="rect">
            <a:avLst/>
          </a:prstGeom>
          <a:noFill/>
          <a:ln w="9525">
            <a:solidFill>
              <a:schemeClr val="tx1"/>
            </a:solidFill>
            <a:miter lim="800000"/>
            <a:headEnd/>
            <a:tailEnd/>
          </a:ln>
        </p:spPr>
        <p:txBody>
          <a:bodyPr lIns="88670" tIns="44333" rIns="88670" bIns="44333">
            <a:spAutoFit/>
          </a:bodyPr>
          <a:lstStyle/>
          <a:p>
            <a:pPr defTabSz="885825" eaLnBrk="1" hangingPunct="1">
              <a:spcBef>
                <a:spcPct val="50000"/>
              </a:spcBef>
            </a:pPr>
            <a:r>
              <a:rPr lang="en-US" sz="1000">
                <a:cs typeface="Arial" pitchFamily="34" charset="0"/>
              </a:rPr>
              <a:t>Stephens/p 3/</a:t>
            </a:r>
            <a:br>
              <a:rPr lang="en-US" sz="1000">
                <a:cs typeface="Arial" pitchFamily="34" charset="0"/>
              </a:rPr>
            </a:br>
            <a:r>
              <a:rPr lang="en-US" sz="1000">
                <a:cs typeface="Arial" pitchFamily="34" charset="0"/>
              </a:rPr>
              <a:t>col 2/para 1, para 2</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5"/>
          <p:cNvSpPr>
            <a:spLocks noGrp="1" noChangeArrowheads="1"/>
          </p:cNvSpPr>
          <p:nvPr>
            <p:ph type="sldNum" sz="quarter" idx="5"/>
          </p:nvPr>
        </p:nvSpPr>
        <p:spPr>
          <a:noFill/>
        </p:spPr>
        <p:txBody>
          <a:bodyPr/>
          <a:lstStyle/>
          <a:p>
            <a:fld id="{64DBD7C9-3233-4DBE-AFCC-AD0434A0A99F}" type="slidenum">
              <a:rPr lang="es-ES_tradnl" smtClean="0"/>
              <a:pPr/>
              <a:t>122</a:t>
            </a:fld>
            <a:endParaRPr lang="es-ES_tradnl" smtClean="0"/>
          </a:p>
        </p:txBody>
      </p:sp>
      <p:sp>
        <p:nvSpPr>
          <p:cNvPr id="104451" name="Rectangle 7"/>
          <p:cNvSpPr txBox="1">
            <a:spLocks noGrp="1" noChangeArrowheads="1"/>
          </p:cNvSpPr>
          <p:nvPr/>
        </p:nvSpPr>
        <p:spPr bwMode="auto">
          <a:xfrm>
            <a:off x="3884613" y="8685446"/>
            <a:ext cx="2971800" cy="456961"/>
          </a:xfrm>
          <a:prstGeom prst="rect">
            <a:avLst/>
          </a:prstGeom>
          <a:noFill/>
          <a:ln w="9525">
            <a:noFill/>
            <a:miter lim="800000"/>
            <a:headEnd/>
            <a:tailEnd/>
          </a:ln>
        </p:spPr>
        <p:txBody>
          <a:bodyPr anchor="b"/>
          <a:lstStyle/>
          <a:p>
            <a:pPr algn="r" eaLnBrk="1" hangingPunct="1"/>
            <a:fld id="{0A652D0A-79A3-4460-8EC9-5BC314AF544E}" type="slidenum">
              <a:rPr lang="en-GB" sz="1200"/>
              <a:pPr algn="r" eaLnBrk="1" hangingPunct="1"/>
              <a:t>122</a:t>
            </a:fld>
            <a:endParaRPr lang="en-GB" sz="1200"/>
          </a:p>
        </p:txBody>
      </p:sp>
      <p:sp>
        <p:nvSpPr>
          <p:cNvPr id="104452" name="Rectangle 2"/>
          <p:cNvSpPr>
            <a:spLocks noGrp="1" noRot="1" noChangeAspect="1" noChangeArrowheads="1" noTextEdit="1"/>
          </p:cNvSpPr>
          <p:nvPr>
            <p:ph type="sldImg"/>
          </p:nvPr>
        </p:nvSpPr>
        <p:spPr>
          <a:xfrm>
            <a:off x="823913" y="652802"/>
            <a:ext cx="5213350" cy="3485324"/>
          </a:xfrm>
          <a:ln/>
        </p:spPr>
      </p:sp>
      <p:sp>
        <p:nvSpPr>
          <p:cNvPr id="104453" name="Rectangle 3"/>
          <p:cNvSpPr>
            <a:spLocks noGrp="1" noChangeArrowheads="1"/>
          </p:cNvSpPr>
          <p:nvPr>
            <p:ph type="body" idx="1"/>
          </p:nvPr>
        </p:nvSpPr>
        <p:spPr>
          <a:xfrm>
            <a:off x="1066800" y="4354665"/>
            <a:ext cx="4662488" cy="4482040"/>
          </a:xfrm>
          <a:noFill/>
          <a:ln/>
        </p:spPr>
        <p:txBody>
          <a:bodyPr lIns="91440" tIns="45720" rIns="91440" bIns="45720"/>
          <a:lstStyle/>
          <a:p>
            <a:pPr marL="168275" indent="-168275" defTabSz="914400" eaLnBrk="1" hangingPunct="1"/>
            <a:r>
              <a:rPr lang="en-US" sz="1100" b="1" smtClean="0">
                <a:latin typeface="Arial" pitchFamily="34" charset="0"/>
              </a:rPr>
              <a:t>Key Point:</a:t>
            </a:r>
            <a:r>
              <a:rPr lang="en-US" sz="1100" smtClean="0">
                <a:latin typeface="Arial" pitchFamily="34" charset="0"/>
              </a:rPr>
              <a:t>  </a:t>
            </a:r>
          </a:p>
          <a:p>
            <a:pPr marL="168275" indent="-168275" defTabSz="914400" eaLnBrk="1" hangingPunct="1"/>
            <a:r>
              <a:rPr lang="en-US" sz="1100" b="1" smtClean="0">
                <a:latin typeface="Arial" pitchFamily="34" charset="0"/>
              </a:rPr>
              <a:t>Capsular switching may lead to the emergence of new serogroups.</a:t>
            </a:r>
          </a:p>
          <a:p>
            <a:pPr marL="168275" indent="-168275" defTabSz="914400" eaLnBrk="1" hangingPunct="1"/>
            <a:r>
              <a:rPr lang="en-US" sz="1100" b="1" smtClean="0">
                <a:latin typeface="Arial" pitchFamily="34" charset="0"/>
              </a:rPr>
              <a:t>Slide Overview:</a:t>
            </a:r>
          </a:p>
          <a:p>
            <a:pPr marL="168275" indent="-168275" defTabSz="914400" eaLnBrk="1" hangingPunct="1">
              <a:buFontTx/>
              <a:buChar char="•"/>
            </a:pPr>
            <a:r>
              <a:rPr lang="en-US" sz="1100" smtClean="0">
                <a:latin typeface="Arial" pitchFamily="34" charset="0"/>
              </a:rPr>
              <a:t>Increasing evidence suggests that outbreaks of meningococcal infection can be initiated or sustained through capsular switching, presumably allowing escape from natural immunity against the original serogroup. Capsular switching occurs through horizontal gene transfer. </a:t>
            </a:r>
          </a:p>
          <a:p>
            <a:pPr marL="168275" indent="-168275" defTabSz="914400" eaLnBrk="1" hangingPunct="1">
              <a:buFontTx/>
              <a:buChar char="•"/>
            </a:pPr>
            <a:r>
              <a:rPr lang="en-US" sz="1100" smtClean="0">
                <a:latin typeface="Arial" pitchFamily="34" charset="0"/>
              </a:rPr>
              <a:t>Capsular switching can lead to major changes in meningococcal epidemiology. For example, until recently serogroup W-135 strains had never been known to cause an outbreak. </a:t>
            </a:r>
          </a:p>
          <a:p>
            <a:pPr marL="457200" lvl="1" indent="-174625" defTabSz="914400" eaLnBrk="1" hangingPunct="1">
              <a:buFont typeface="Symbol" pitchFamily="18" charset="2"/>
              <a:buNone/>
            </a:pPr>
            <a:r>
              <a:rPr lang="en-US" sz="1100" smtClean="0">
                <a:latin typeface="Arial" pitchFamily="34" charset="0"/>
              </a:rPr>
              <a:t>This serogroup caused a worldwide outbreak that started during the 2000 annual Hajj pilgrimage to Mecca. </a:t>
            </a:r>
          </a:p>
          <a:p>
            <a:pPr marL="457200" lvl="1" indent="-174625" defTabSz="914400" eaLnBrk="1" hangingPunct="1">
              <a:buFont typeface="Symbol" pitchFamily="18" charset="2"/>
              <a:buNone/>
            </a:pPr>
            <a:r>
              <a:rPr lang="en-US" sz="1100" smtClean="0">
                <a:latin typeface="Arial" pitchFamily="34" charset="0"/>
              </a:rPr>
              <a:t>The outbreak was caused by a serogroup W-135 clone that was genetically related to a virulent serogroup C clone. </a:t>
            </a:r>
          </a:p>
          <a:p>
            <a:pPr marL="457200" lvl="1" indent="-174625" defTabSz="914400" eaLnBrk="1" hangingPunct="1">
              <a:buFont typeface="Symbol" pitchFamily="18" charset="2"/>
              <a:buNone/>
            </a:pPr>
            <a:r>
              <a:rPr lang="en-US" sz="1100" smtClean="0">
                <a:latin typeface="Arial" pitchFamily="34" charset="0"/>
              </a:rPr>
              <a:t>This suggested that a capsular switch had occurred but, since this strain was found in archived isolates, the switch would have likely occurred years before the onset of the outbreak.</a:t>
            </a:r>
          </a:p>
          <a:p>
            <a:pPr marL="168275" indent="-168275" defTabSz="914400" eaLnBrk="1" hangingPunct="1"/>
            <a:endParaRPr lang="en-US" sz="1100" smtClean="0">
              <a:latin typeface="Arial" pitchFamily="34" charset="0"/>
            </a:endParaRPr>
          </a:p>
          <a:p>
            <a:pPr marL="168275" indent="-168275" defTabSz="914400" eaLnBrk="1" hangingPunct="1">
              <a:spcBef>
                <a:spcPct val="0"/>
              </a:spcBef>
            </a:pPr>
            <a:r>
              <a:rPr lang="en-US" sz="1100" b="1" smtClean="0">
                <a:latin typeface="Arial" pitchFamily="34" charset="0"/>
              </a:rPr>
              <a:t>Reference:</a:t>
            </a:r>
          </a:p>
          <a:p>
            <a:pPr marL="168275" indent="-168275" defTabSz="914400" eaLnBrk="1" hangingPunct="1">
              <a:spcBef>
                <a:spcPct val="20000"/>
              </a:spcBef>
            </a:pPr>
            <a:r>
              <a:rPr lang="fr-FR" sz="1100" smtClean="0">
                <a:latin typeface="Arial" pitchFamily="34" charset="0"/>
              </a:rPr>
              <a:t>Harrison LH. </a:t>
            </a:r>
            <a:r>
              <a:rPr lang="en-US" sz="1100" smtClean="0">
                <a:latin typeface="Arial" pitchFamily="34" charset="0"/>
              </a:rPr>
              <a:t>Prospects for vaccine prevention of meningococcal infection. </a:t>
            </a:r>
            <a:r>
              <a:rPr lang="fr-FR" sz="1100" i="1" smtClean="0">
                <a:latin typeface="Arial" pitchFamily="34" charset="0"/>
              </a:rPr>
              <a:t>Clin </a:t>
            </a:r>
          </a:p>
          <a:p>
            <a:pPr marL="168275" indent="-168275" defTabSz="914400" eaLnBrk="1" hangingPunct="1">
              <a:spcBef>
                <a:spcPct val="0"/>
              </a:spcBef>
            </a:pPr>
            <a:r>
              <a:rPr lang="fr-FR" sz="1100" i="1" smtClean="0">
                <a:latin typeface="Arial" pitchFamily="34" charset="0"/>
              </a:rPr>
              <a:t>Microbiol Rev</a:t>
            </a:r>
            <a:r>
              <a:rPr lang="fr-FR" sz="1100" smtClean="0">
                <a:latin typeface="Arial" pitchFamily="34" charset="0"/>
              </a:rPr>
              <a:t>. 2006;19:142-164. </a:t>
            </a:r>
            <a:endParaRPr lang="en-US" sz="1100" smtClean="0">
              <a:latin typeface="Arial" pitchFamily="34" charset="0"/>
            </a:endParaRPr>
          </a:p>
        </p:txBody>
      </p:sp>
      <p:sp>
        <p:nvSpPr>
          <p:cNvPr id="104454" name="Text Box 4"/>
          <p:cNvSpPr txBox="1">
            <a:spLocks noChangeArrowheads="1"/>
          </p:cNvSpPr>
          <p:nvPr/>
        </p:nvSpPr>
        <p:spPr bwMode="auto">
          <a:xfrm>
            <a:off x="0" y="1888349"/>
            <a:ext cx="1008063" cy="645390"/>
          </a:xfrm>
          <a:prstGeom prst="rect">
            <a:avLst/>
          </a:prstGeom>
          <a:noFill/>
          <a:ln w="9525">
            <a:solidFill>
              <a:schemeClr val="tx1"/>
            </a:solidFill>
            <a:miter lim="800000"/>
            <a:headEnd/>
            <a:tailEnd/>
          </a:ln>
        </p:spPr>
        <p:txBody>
          <a:bodyPr lIns="90510" tIns="45254" rIns="90510" bIns="45254">
            <a:spAutoFit/>
          </a:bodyPr>
          <a:lstStyle/>
          <a:p>
            <a:pPr defTabSz="904875" eaLnBrk="1" hangingPunct="1">
              <a:spcBef>
                <a:spcPct val="50000"/>
              </a:spcBef>
            </a:pPr>
            <a:r>
              <a:rPr lang="en-US" sz="900">
                <a:cs typeface="Arial" pitchFamily="34" charset="0"/>
              </a:rPr>
              <a:t>Harrison 2006/</a:t>
            </a:r>
            <a:br>
              <a:rPr lang="en-US" sz="900">
                <a:cs typeface="Arial" pitchFamily="34" charset="0"/>
              </a:rPr>
            </a:br>
            <a:r>
              <a:rPr lang="en-US" sz="900">
                <a:cs typeface="Arial" pitchFamily="34" charset="0"/>
              </a:rPr>
              <a:t>p 147/col 2/ </a:t>
            </a:r>
            <a:br>
              <a:rPr lang="en-US" sz="900">
                <a:cs typeface="Arial" pitchFamily="34" charset="0"/>
              </a:rPr>
            </a:br>
            <a:r>
              <a:rPr lang="en-US" sz="900">
                <a:cs typeface="Arial" pitchFamily="34" charset="0"/>
              </a:rPr>
              <a:t>para 5/p 148/</a:t>
            </a:r>
            <a:br>
              <a:rPr lang="en-US" sz="900">
                <a:cs typeface="Arial" pitchFamily="34" charset="0"/>
              </a:rPr>
            </a:br>
            <a:r>
              <a:rPr lang="en-US" sz="900">
                <a:cs typeface="Arial" pitchFamily="34" charset="0"/>
              </a:rPr>
              <a:t>col 1/para 1</a:t>
            </a:r>
          </a:p>
        </p:txBody>
      </p:sp>
      <p:sp>
        <p:nvSpPr>
          <p:cNvPr id="104455" name="Text Box 4"/>
          <p:cNvSpPr txBox="1">
            <a:spLocks noChangeArrowheads="1"/>
          </p:cNvSpPr>
          <p:nvPr/>
        </p:nvSpPr>
        <p:spPr bwMode="auto">
          <a:xfrm>
            <a:off x="0" y="5071155"/>
            <a:ext cx="1057275" cy="506890"/>
          </a:xfrm>
          <a:prstGeom prst="rect">
            <a:avLst/>
          </a:prstGeom>
          <a:noFill/>
          <a:ln w="9525">
            <a:solidFill>
              <a:schemeClr val="tx1"/>
            </a:solidFill>
            <a:miter lim="800000"/>
            <a:headEnd/>
            <a:tailEnd/>
          </a:ln>
        </p:spPr>
        <p:txBody>
          <a:bodyPr lIns="90510" tIns="45254" rIns="90510" bIns="45254">
            <a:spAutoFit/>
          </a:bodyPr>
          <a:lstStyle/>
          <a:p>
            <a:pPr defTabSz="904875" eaLnBrk="1" hangingPunct="1">
              <a:spcBef>
                <a:spcPct val="50000"/>
              </a:spcBef>
            </a:pPr>
            <a:r>
              <a:rPr lang="en-US" sz="900">
                <a:cs typeface="Arial" pitchFamily="34" charset="0"/>
              </a:rPr>
              <a:t>Harrison 2006/</a:t>
            </a:r>
            <a:br>
              <a:rPr lang="en-US" sz="900">
                <a:cs typeface="Arial" pitchFamily="34" charset="0"/>
              </a:rPr>
            </a:br>
            <a:r>
              <a:rPr lang="en-US" sz="900">
                <a:cs typeface="Arial" pitchFamily="34" charset="0"/>
              </a:rPr>
              <a:t>p 147/col 2/</a:t>
            </a:r>
            <a:br>
              <a:rPr lang="en-US" sz="900">
                <a:cs typeface="Arial" pitchFamily="34" charset="0"/>
              </a:rPr>
            </a:br>
            <a:r>
              <a:rPr lang="en-US" sz="900">
                <a:cs typeface="Arial" pitchFamily="34" charset="0"/>
              </a:rPr>
              <a:t>para 3</a:t>
            </a:r>
          </a:p>
        </p:txBody>
      </p:sp>
      <p:sp>
        <p:nvSpPr>
          <p:cNvPr id="104456" name="Text Box 4"/>
          <p:cNvSpPr txBox="1">
            <a:spLocks noChangeArrowheads="1"/>
          </p:cNvSpPr>
          <p:nvPr/>
        </p:nvSpPr>
        <p:spPr bwMode="auto">
          <a:xfrm>
            <a:off x="0" y="5805158"/>
            <a:ext cx="1057275" cy="506890"/>
          </a:xfrm>
          <a:prstGeom prst="rect">
            <a:avLst/>
          </a:prstGeom>
          <a:noFill/>
          <a:ln w="9525">
            <a:solidFill>
              <a:schemeClr val="tx1"/>
            </a:solidFill>
            <a:miter lim="800000"/>
            <a:headEnd/>
            <a:tailEnd/>
          </a:ln>
        </p:spPr>
        <p:txBody>
          <a:bodyPr lIns="90510" tIns="45254" rIns="90510" bIns="45254">
            <a:spAutoFit/>
          </a:bodyPr>
          <a:lstStyle/>
          <a:p>
            <a:pPr defTabSz="904875" eaLnBrk="1" hangingPunct="1">
              <a:spcBef>
                <a:spcPct val="50000"/>
              </a:spcBef>
            </a:pPr>
            <a:r>
              <a:rPr lang="en-US" sz="900">
                <a:cs typeface="Arial" pitchFamily="34" charset="0"/>
              </a:rPr>
              <a:t>Harrison 2006/</a:t>
            </a:r>
            <a:br>
              <a:rPr lang="en-US" sz="900">
                <a:cs typeface="Arial" pitchFamily="34" charset="0"/>
              </a:rPr>
            </a:br>
            <a:r>
              <a:rPr lang="en-US" sz="900">
                <a:cs typeface="Arial" pitchFamily="34" charset="0"/>
              </a:rPr>
              <a:t>p 147/col 2/</a:t>
            </a:r>
            <a:br>
              <a:rPr lang="en-US" sz="900">
                <a:cs typeface="Arial" pitchFamily="34" charset="0"/>
              </a:rPr>
            </a:br>
            <a:r>
              <a:rPr lang="en-US" sz="900">
                <a:cs typeface="Arial" pitchFamily="34" charset="0"/>
              </a:rPr>
              <a:t>para 5</a:t>
            </a:r>
          </a:p>
        </p:txBody>
      </p:sp>
      <p:sp>
        <p:nvSpPr>
          <p:cNvPr id="104457" name="Text Box 4"/>
          <p:cNvSpPr txBox="1">
            <a:spLocks noChangeArrowheads="1"/>
          </p:cNvSpPr>
          <p:nvPr/>
        </p:nvSpPr>
        <p:spPr bwMode="auto">
          <a:xfrm>
            <a:off x="0" y="6477066"/>
            <a:ext cx="1057275" cy="506890"/>
          </a:xfrm>
          <a:prstGeom prst="rect">
            <a:avLst/>
          </a:prstGeom>
          <a:noFill/>
          <a:ln w="9525">
            <a:solidFill>
              <a:schemeClr val="tx1"/>
            </a:solidFill>
            <a:miter lim="800000"/>
            <a:headEnd/>
            <a:tailEnd/>
          </a:ln>
        </p:spPr>
        <p:txBody>
          <a:bodyPr lIns="90510" tIns="45254" rIns="90510" bIns="45254">
            <a:spAutoFit/>
          </a:bodyPr>
          <a:lstStyle/>
          <a:p>
            <a:pPr defTabSz="904875" eaLnBrk="1" hangingPunct="1">
              <a:spcBef>
                <a:spcPct val="50000"/>
              </a:spcBef>
            </a:pPr>
            <a:r>
              <a:rPr lang="en-US" sz="900">
                <a:cs typeface="Arial" pitchFamily="34" charset="0"/>
              </a:rPr>
              <a:t>Harrison 2006/</a:t>
            </a:r>
            <a:br>
              <a:rPr lang="en-US" sz="900">
                <a:cs typeface="Arial" pitchFamily="34" charset="0"/>
              </a:rPr>
            </a:br>
            <a:r>
              <a:rPr lang="en-US" sz="900">
                <a:cs typeface="Arial" pitchFamily="34" charset="0"/>
              </a:rPr>
              <a:t>p 148/col 1/</a:t>
            </a:r>
            <a:br>
              <a:rPr lang="en-US" sz="900">
                <a:cs typeface="Arial" pitchFamily="34" charset="0"/>
              </a:rPr>
            </a:br>
            <a:r>
              <a:rPr lang="en-US" sz="900">
                <a:cs typeface="Arial" pitchFamily="34" charset="0"/>
              </a:rPr>
              <a:t>para 1</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5"/>
          <p:cNvSpPr>
            <a:spLocks noGrp="1" noChangeArrowheads="1"/>
          </p:cNvSpPr>
          <p:nvPr>
            <p:ph type="sldNum" sz="quarter" idx="5"/>
          </p:nvPr>
        </p:nvSpPr>
        <p:spPr>
          <a:noFill/>
        </p:spPr>
        <p:txBody>
          <a:bodyPr/>
          <a:lstStyle/>
          <a:p>
            <a:fld id="{2030BA59-00E2-47B1-803E-B7EBD8ECBDC8}" type="slidenum">
              <a:rPr lang="es-ES_tradnl" smtClean="0"/>
              <a:pPr/>
              <a:t>123</a:t>
            </a:fld>
            <a:endParaRPr lang="es-ES_tradnl" smtClean="0"/>
          </a:p>
        </p:txBody>
      </p:sp>
      <p:sp>
        <p:nvSpPr>
          <p:cNvPr id="105475" name="Rectangle 7"/>
          <p:cNvSpPr txBox="1">
            <a:spLocks noGrp="1" noChangeArrowheads="1"/>
          </p:cNvSpPr>
          <p:nvPr/>
        </p:nvSpPr>
        <p:spPr bwMode="auto">
          <a:xfrm>
            <a:off x="6540995" y="8888356"/>
            <a:ext cx="317005" cy="255644"/>
          </a:xfrm>
          <a:prstGeom prst="rect">
            <a:avLst/>
          </a:prstGeom>
          <a:noFill/>
          <a:ln w="9525">
            <a:noFill/>
            <a:miter lim="800000"/>
            <a:headEnd/>
            <a:tailEnd/>
          </a:ln>
        </p:spPr>
        <p:txBody>
          <a:bodyPr wrap="none" lIns="85532" tIns="42766" rIns="85532" bIns="42766" anchor="b">
            <a:spAutoFit/>
          </a:bodyPr>
          <a:lstStyle/>
          <a:p>
            <a:pPr algn="r" defTabSz="854075" eaLnBrk="1" hangingPunct="1"/>
            <a:fld id="{AACFB516-D98A-43A9-B549-16111148FEA4}" type="slidenum">
              <a:rPr lang="en-US" sz="1100">
                <a:cs typeface="Arial" pitchFamily="34" charset="0"/>
              </a:rPr>
              <a:pPr algn="r" defTabSz="854075" eaLnBrk="1" hangingPunct="1"/>
              <a:t>123</a:t>
            </a:fld>
            <a:endParaRPr lang="en-US" sz="1100">
              <a:cs typeface="Arial" pitchFamily="34" charset="0"/>
            </a:endParaRPr>
          </a:p>
        </p:txBody>
      </p:sp>
      <p:sp>
        <p:nvSpPr>
          <p:cNvPr id="105476" name="Rectangle 2"/>
          <p:cNvSpPr>
            <a:spLocks noGrp="1" noRot="1" noChangeAspect="1" noChangeArrowheads="1" noTextEdit="1"/>
          </p:cNvSpPr>
          <p:nvPr>
            <p:ph type="sldImg"/>
          </p:nvPr>
        </p:nvSpPr>
        <p:spPr>
          <a:xfrm>
            <a:off x="1106488" y="652463"/>
            <a:ext cx="4648200" cy="3486150"/>
          </a:xfrm>
          <a:ln/>
        </p:spPr>
      </p:sp>
      <p:sp>
        <p:nvSpPr>
          <p:cNvPr id="105477" name="Rectangle 3"/>
          <p:cNvSpPr>
            <a:spLocks noGrp="1" noChangeArrowheads="1"/>
          </p:cNvSpPr>
          <p:nvPr>
            <p:ph type="body" idx="1"/>
          </p:nvPr>
        </p:nvSpPr>
        <p:spPr>
          <a:xfrm>
            <a:off x="1058864" y="4354665"/>
            <a:ext cx="4668837" cy="4228881"/>
          </a:xfrm>
          <a:noFill/>
          <a:ln/>
        </p:spPr>
        <p:txBody>
          <a:bodyPr lIns="85532" tIns="42766" rIns="85532" bIns="42766"/>
          <a:lstStyle/>
          <a:p>
            <a:pPr marL="171450" indent="-171450" defTabSz="914400" eaLnBrk="1" hangingPunct="1">
              <a:spcBef>
                <a:spcPct val="0"/>
              </a:spcBef>
            </a:pPr>
            <a:r>
              <a:rPr lang="es-AR" sz="1100" b="1" smtClean="0">
                <a:solidFill>
                  <a:srgbClr val="000000"/>
                </a:solidFill>
                <a:latin typeface="Arial" pitchFamily="34" charset="0"/>
              </a:rPr>
              <a:t>Punto Clave:</a:t>
            </a:r>
            <a:r>
              <a:rPr lang="es-AR" sz="1100" smtClean="0">
                <a:solidFill>
                  <a:srgbClr val="000000"/>
                </a:solidFill>
                <a:latin typeface="Arial" pitchFamily="34" charset="0"/>
              </a:rPr>
              <a:t>  </a:t>
            </a:r>
          </a:p>
          <a:p>
            <a:pPr marL="171450" indent="-171450" defTabSz="914400" eaLnBrk="1" hangingPunct="1">
              <a:spcBef>
                <a:spcPct val="5000"/>
              </a:spcBef>
            </a:pPr>
            <a:r>
              <a:rPr lang="es-AR" sz="1100" b="1" smtClean="0">
                <a:solidFill>
                  <a:srgbClr val="000000"/>
                </a:solidFill>
                <a:latin typeface="Arial" pitchFamily="34" charset="0"/>
              </a:rPr>
              <a:t>El serogrupo W-135 emergió como una causa de brotes asociados con la peregrinación del Haj y como una causa común de enfermedad en el “cinturón meningítico” de África.</a:t>
            </a:r>
          </a:p>
          <a:p>
            <a:pPr marL="171450" indent="-171450" defTabSz="914400" eaLnBrk="1" hangingPunct="1"/>
            <a:r>
              <a:rPr lang="es-AR" sz="1100" b="1" smtClean="0">
                <a:solidFill>
                  <a:srgbClr val="000000"/>
                </a:solidFill>
                <a:latin typeface="Arial" pitchFamily="34" charset="0"/>
              </a:rPr>
              <a:t>Visión General de la Diapositiva:</a:t>
            </a:r>
          </a:p>
          <a:p>
            <a:pPr marL="171450" indent="-171450" defTabSz="914400" eaLnBrk="1" hangingPunct="1">
              <a:buFontTx/>
              <a:buChar char="•"/>
            </a:pPr>
            <a:r>
              <a:rPr lang="es-AR" sz="1100" smtClean="0">
                <a:latin typeface="Arial" pitchFamily="34" charset="0"/>
              </a:rPr>
              <a:t>El brote del Haj en 2000 fue el primer gran serogrupo W-135 de brote de enfermedad meningocócica identificado mundialmente. La vigilancia aumenta para el serogrupo W-135, especialmente en África, donde es esencial controlar la enfermedad epidémica emergente.</a:t>
            </a:r>
            <a:r>
              <a:rPr lang="es-AR" sz="1100" baseline="30000" smtClean="0">
                <a:latin typeface="Arial" pitchFamily="34" charset="0"/>
              </a:rPr>
              <a:t>1</a:t>
            </a:r>
            <a:endParaRPr lang="es-AR" sz="1100" smtClean="0">
              <a:latin typeface="Arial" pitchFamily="34" charset="0"/>
            </a:endParaRPr>
          </a:p>
          <a:p>
            <a:pPr marL="171450" indent="-171450" defTabSz="914400" eaLnBrk="1" hangingPunct="1">
              <a:buFontTx/>
              <a:buChar char="•"/>
            </a:pPr>
            <a:r>
              <a:rPr lang="es-AR" sz="1100" smtClean="0">
                <a:latin typeface="Arial" pitchFamily="34" charset="0"/>
              </a:rPr>
              <a:t>Los brotes de serogrupo A en el cinturón meningítico de la región de África al sur del Sahara alcanza una tasa de incidencia de cientos de casos por cada 100.000 personas.</a:t>
            </a:r>
            <a:r>
              <a:rPr lang="es-AR" sz="1100" baseline="30000" smtClean="0">
                <a:latin typeface="Arial" pitchFamily="34" charset="0"/>
              </a:rPr>
              <a:t>1</a:t>
            </a:r>
            <a:endParaRPr lang="es-AR" sz="1100" smtClean="0">
              <a:latin typeface="Arial" pitchFamily="34" charset="0"/>
            </a:endParaRPr>
          </a:p>
          <a:p>
            <a:pPr marL="171450" indent="-171450" defTabSz="914400" eaLnBrk="1" hangingPunct="1">
              <a:buFontTx/>
              <a:buChar char="•"/>
            </a:pPr>
            <a:r>
              <a:rPr lang="es-AR" sz="1100" smtClean="0">
                <a:latin typeface="Arial" pitchFamily="34" charset="0"/>
              </a:rPr>
              <a:t>El brote del Haj en 2000 consistió en distinguir los brotes de serogrupo A y serogrupo W-135. De 253 casos identificados en Arabia Saudita, 161 (64%) fueron identificados con serogrupo; los serogrupos W-135 y A causaron 93 (37%) y 60 (24%) casos con tasas de ataque de 9 y 6 casos de 100.000 personas, respectivamente.</a:t>
            </a:r>
            <a:r>
              <a:rPr lang="es-AR" sz="1100" baseline="30000" smtClean="0">
                <a:latin typeface="Arial" pitchFamily="34" charset="0"/>
              </a:rPr>
              <a:t>1</a:t>
            </a:r>
            <a:endParaRPr lang="es-AR" sz="1100" smtClean="0">
              <a:latin typeface="Arial" pitchFamily="34" charset="0"/>
            </a:endParaRPr>
          </a:p>
          <a:p>
            <a:pPr marL="171450" indent="-171450" defTabSz="914400" eaLnBrk="1" hangingPunct="1">
              <a:buFontTx/>
              <a:buChar char="•"/>
            </a:pPr>
            <a:r>
              <a:rPr lang="es-AR" sz="1100" smtClean="0">
                <a:latin typeface="Arial" pitchFamily="34" charset="0"/>
              </a:rPr>
              <a:t>Recientemente, el serogrupo W-135 ha demostrado ser endémico en algunas regiones de Sudáfrica.</a:t>
            </a:r>
            <a:r>
              <a:rPr lang="es-AR" sz="1100" baseline="30000" smtClean="0">
                <a:latin typeface="Arial" pitchFamily="34" charset="0"/>
              </a:rPr>
              <a:t>2</a:t>
            </a:r>
          </a:p>
          <a:p>
            <a:pPr marL="171450" indent="-171450" defTabSz="914400" eaLnBrk="1" hangingPunct="1">
              <a:spcBef>
                <a:spcPct val="0"/>
              </a:spcBef>
              <a:buFontTx/>
              <a:buChar char="•"/>
            </a:pPr>
            <a:endParaRPr lang="es-AR" sz="1100" smtClean="0">
              <a:latin typeface="Arial" pitchFamily="34" charset="0"/>
            </a:endParaRPr>
          </a:p>
          <a:p>
            <a:pPr marL="171450" indent="-171450" defTabSz="914400" eaLnBrk="1" hangingPunct="1">
              <a:spcBef>
                <a:spcPct val="0"/>
              </a:spcBef>
            </a:pPr>
            <a:r>
              <a:rPr lang="es-AR" sz="1000" b="1" smtClean="0">
                <a:latin typeface="Arial" pitchFamily="34" charset="0"/>
              </a:rPr>
              <a:t>Referencias:</a:t>
            </a:r>
          </a:p>
          <a:p>
            <a:pPr marL="171450" indent="-171450" defTabSz="914400" eaLnBrk="1" hangingPunct="1">
              <a:spcBef>
                <a:spcPct val="20000"/>
              </a:spcBef>
            </a:pPr>
            <a:r>
              <a:rPr lang="es-AR" sz="1000" smtClean="0">
                <a:latin typeface="Arial" pitchFamily="34" charset="0"/>
              </a:rPr>
              <a:t>1. 	Lingappa JR, Al-Rabeah AM, Hajjeh R, et al. serogrupo W-135 meningococcal disease during the Hajj, 2000. </a:t>
            </a:r>
            <a:r>
              <a:rPr lang="es-AR" sz="1000" i="1" smtClean="0">
                <a:latin typeface="Arial" pitchFamily="34" charset="0"/>
              </a:rPr>
              <a:t>Emerg Infect Dis.</a:t>
            </a:r>
            <a:r>
              <a:rPr lang="es-AR" sz="1000" smtClean="0">
                <a:latin typeface="Arial" pitchFamily="34" charset="0"/>
              </a:rPr>
              <a:t> 2003;9:665-671.</a:t>
            </a:r>
          </a:p>
          <a:p>
            <a:pPr marL="171450" indent="-171450" defTabSz="914400" eaLnBrk="1" hangingPunct="1">
              <a:spcBef>
                <a:spcPct val="20000"/>
              </a:spcBef>
            </a:pPr>
            <a:r>
              <a:rPr lang="es-AR" sz="1000" smtClean="0">
                <a:latin typeface="Arial" pitchFamily="34" charset="0"/>
              </a:rPr>
              <a:t>2. 	von Gottberg A, du Plessis M, Cohen C, et al. Emergence of endemic serogrupo W135 meningococcal disease associated with a high mortality rate in South Africa. </a:t>
            </a:r>
            <a:r>
              <a:rPr lang="es-AR" sz="1000" i="1" smtClean="0">
                <a:latin typeface="Arial" pitchFamily="34" charset="0"/>
              </a:rPr>
              <a:t>Clin Infect Dis</a:t>
            </a:r>
            <a:r>
              <a:rPr lang="es-AR" sz="1000" smtClean="0">
                <a:latin typeface="Arial" pitchFamily="34" charset="0"/>
              </a:rPr>
              <a:t>. 2008;46:377-386.</a:t>
            </a:r>
          </a:p>
        </p:txBody>
      </p:sp>
      <p:sp>
        <p:nvSpPr>
          <p:cNvPr id="105478" name="Text Box 4"/>
          <p:cNvSpPr txBox="1">
            <a:spLocks noChangeArrowheads="1"/>
          </p:cNvSpPr>
          <p:nvPr/>
        </p:nvSpPr>
        <p:spPr bwMode="auto">
          <a:xfrm>
            <a:off x="5740400" y="125784"/>
            <a:ext cx="1117600" cy="406010"/>
          </a:xfrm>
          <a:prstGeom prst="rect">
            <a:avLst/>
          </a:prstGeom>
          <a:noFill/>
          <a:ln w="9525">
            <a:solidFill>
              <a:schemeClr val="tx1"/>
            </a:solidFill>
            <a:miter lim="800000"/>
            <a:headEnd/>
            <a:tailEnd/>
          </a:ln>
        </p:spPr>
        <p:txBody>
          <a:bodyPr lIns="88673" tIns="44334" rIns="88673" bIns="44334">
            <a:spAutoFit/>
          </a:bodyPr>
          <a:lstStyle/>
          <a:p>
            <a:pPr defTabSz="885825" eaLnBrk="1" hangingPunct="1">
              <a:spcBef>
                <a:spcPct val="50000"/>
              </a:spcBef>
            </a:pPr>
            <a:r>
              <a:rPr lang="en-US" sz="1000">
                <a:cs typeface="Arial" pitchFamily="34" charset="0"/>
              </a:rPr>
              <a:t>1/CDC Travel Book/p 1/para 3</a:t>
            </a:r>
          </a:p>
        </p:txBody>
      </p:sp>
      <p:sp>
        <p:nvSpPr>
          <p:cNvPr id="105479" name="Text Box 4"/>
          <p:cNvSpPr txBox="1">
            <a:spLocks noChangeArrowheads="1"/>
          </p:cNvSpPr>
          <p:nvPr/>
        </p:nvSpPr>
        <p:spPr bwMode="auto">
          <a:xfrm>
            <a:off x="5740400" y="595483"/>
            <a:ext cx="1117600" cy="550901"/>
          </a:xfrm>
          <a:prstGeom prst="rect">
            <a:avLst/>
          </a:prstGeom>
          <a:noFill/>
          <a:ln w="9525">
            <a:solidFill>
              <a:schemeClr val="tx1"/>
            </a:solidFill>
            <a:miter lim="800000"/>
            <a:headEnd/>
            <a:tailEnd/>
          </a:ln>
        </p:spPr>
        <p:txBody>
          <a:bodyPr lIns="88673" tIns="44334" rIns="88673" bIns="44334">
            <a:spAutoFit/>
          </a:bodyPr>
          <a:lstStyle/>
          <a:p>
            <a:pPr defTabSz="885825" eaLnBrk="1" hangingPunct="1">
              <a:spcBef>
                <a:spcPct val="50000"/>
              </a:spcBef>
            </a:pPr>
            <a:r>
              <a:rPr lang="en-US" sz="1000">
                <a:cs typeface="Arial" pitchFamily="34" charset="0"/>
              </a:rPr>
              <a:t>2/Lingappa 2003/p 665/abs /col 1/para 1</a:t>
            </a:r>
          </a:p>
        </p:txBody>
      </p:sp>
      <p:sp>
        <p:nvSpPr>
          <p:cNvPr id="105480" name="Text Box 4"/>
          <p:cNvSpPr txBox="1">
            <a:spLocks noChangeArrowheads="1"/>
          </p:cNvSpPr>
          <p:nvPr/>
        </p:nvSpPr>
        <p:spPr bwMode="auto">
          <a:xfrm>
            <a:off x="5727700" y="3877005"/>
            <a:ext cx="1130300" cy="705344"/>
          </a:xfrm>
          <a:prstGeom prst="rect">
            <a:avLst/>
          </a:prstGeom>
          <a:noFill/>
          <a:ln w="9525">
            <a:solidFill>
              <a:schemeClr val="tx1"/>
            </a:solidFill>
            <a:miter lim="800000"/>
            <a:headEnd/>
            <a:tailEnd/>
          </a:ln>
        </p:spPr>
        <p:txBody>
          <a:bodyPr lIns="88673" tIns="44334" rIns="88673" bIns="44334">
            <a:spAutoFit/>
          </a:bodyPr>
          <a:lstStyle/>
          <a:p>
            <a:pPr defTabSz="885825" eaLnBrk="1" hangingPunct="1">
              <a:spcBef>
                <a:spcPct val="50000"/>
              </a:spcBef>
            </a:pPr>
            <a:r>
              <a:rPr lang="en-US" sz="1000">
                <a:cs typeface="Arial" pitchFamily="34" charset="0"/>
              </a:rPr>
              <a:t>2/Lingappa 2003/p 665/col 1/para 1; col 2/</a:t>
            </a:r>
            <a:br>
              <a:rPr lang="en-US" sz="1000">
                <a:cs typeface="Arial" pitchFamily="34" charset="0"/>
              </a:rPr>
            </a:br>
            <a:r>
              <a:rPr lang="en-US" sz="1000">
                <a:cs typeface="Arial" pitchFamily="34" charset="0"/>
              </a:rPr>
              <a:t>para 4</a:t>
            </a:r>
          </a:p>
        </p:txBody>
      </p:sp>
      <p:sp>
        <p:nvSpPr>
          <p:cNvPr id="105481" name="Text Box 4"/>
          <p:cNvSpPr txBox="1">
            <a:spLocks noChangeArrowheads="1"/>
          </p:cNvSpPr>
          <p:nvPr/>
        </p:nvSpPr>
        <p:spPr bwMode="auto">
          <a:xfrm>
            <a:off x="5740400" y="1616083"/>
            <a:ext cx="1117600" cy="555677"/>
          </a:xfrm>
          <a:prstGeom prst="rect">
            <a:avLst/>
          </a:prstGeom>
          <a:noFill/>
          <a:ln w="9525">
            <a:solidFill>
              <a:schemeClr val="tx1"/>
            </a:solidFill>
            <a:miter lim="800000"/>
            <a:headEnd/>
            <a:tailEnd/>
          </a:ln>
        </p:spPr>
        <p:txBody>
          <a:bodyPr lIns="88673" tIns="44334" rIns="88673" bIns="44334">
            <a:spAutoFit/>
          </a:bodyPr>
          <a:lstStyle/>
          <a:p>
            <a:pPr defTabSz="885825" eaLnBrk="1" hangingPunct="1">
              <a:spcBef>
                <a:spcPct val="50000"/>
              </a:spcBef>
            </a:pPr>
            <a:r>
              <a:rPr lang="en-US" sz="1000">
                <a:cs typeface="Arial" pitchFamily="34" charset="0"/>
              </a:rPr>
              <a:t>2/Lingappa 2003/p 665/col 2/para 4</a:t>
            </a:r>
          </a:p>
        </p:txBody>
      </p:sp>
      <p:sp>
        <p:nvSpPr>
          <p:cNvPr id="105482" name="Text Box 4"/>
          <p:cNvSpPr txBox="1">
            <a:spLocks noChangeArrowheads="1"/>
          </p:cNvSpPr>
          <p:nvPr/>
        </p:nvSpPr>
        <p:spPr bwMode="auto">
          <a:xfrm>
            <a:off x="0" y="5052049"/>
            <a:ext cx="990600" cy="551199"/>
          </a:xfrm>
          <a:prstGeom prst="rect">
            <a:avLst/>
          </a:prstGeom>
          <a:noFill/>
          <a:ln w="9525">
            <a:solidFill>
              <a:schemeClr val="tx1"/>
            </a:solidFill>
            <a:miter lim="800000"/>
            <a:headEnd/>
            <a:tailEnd/>
          </a:ln>
        </p:spPr>
        <p:txBody>
          <a:bodyPr lIns="88673" tIns="44334" rIns="88673" bIns="44334">
            <a:spAutoFit/>
          </a:bodyPr>
          <a:lstStyle/>
          <a:p>
            <a:pPr defTabSz="885825" eaLnBrk="1" hangingPunct="1">
              <a:spcBef>
                <a:spcPct val="50000"/>
              </a:spcBef>
            </a:pPr>
            <a:r>
              <a:rPr lang="en-US" sz="1000">
                <a:cs typeface="Arial" pitchFamily="34" charset="0"/>
              </a:rPr>
              <a:t>1/Lingappa 2003/p 665/abstract</a:t>
            </a:r>
          </a:p>
        </p:txBody>
      </p:sp>
      <p:sp>
        <p:nvSpPr>
          <p:cNvPr id="105483" name="Text Box 4"/>
          <p:cNvSpPr txBox="1">
            <a:spLocks noChangeArrowheads="1"/>
          </p:cNvSpPr>
          <p:nvPr/>
        </p:nvSpPr>
        <p:spPr bwMode="auto">
          <a:xfrm>
            <a:off x="0" y="5792421"/>
            <a:ext cx="990600" cy="557270"/>
          </a:xfrm>
          <a:prstGeom prst="rect">
            <a:avLst/>
          </a:prstGeom>
          <a:noFill/>
          <a:ln w="9525">
            <a:solidFill>
              <a:schemeClr val="tx1"/>
            </a:solidFill>
            <a:miter lim="800000"/>
            <a:headEnd/>
            <a:tailEnd/>
          </a:ln>
        </p:spPr>
        <p:txBody>
          <a:bodyPr lIns="88673" tIns="44334" rIns="88673" bIns="44334">
            <a:spAutoFit/>
          </a:bodyPr>
          <a:lstStyle/>
          <a:p>
            <a:pPr defTabSz="885825" eaLnBrk="1" hangingPunct="1">
              <a:spcBef>
                <a:spcPct val="50000"/>
              </a:spcBef>
            </a:pPr>
            <a:r>
              <a:rPr lang="en-US" sz="1000">
                <a:cs typeface="Arial" pitchFamily="34" charset="0"/>
              </a:rPr>
              <a:t>1/Lingappa 2003/p 665/</a:t>
            </a:r>
            <a:br>
              <a:rPr lang="en-US" sz="1000">
                <a:cs typeface="Arial" pitchFamily="34" charset="0"/>
              </a:rPr>
            </a:br>
            <a:r>
              <a:rPr lang="en-US" sz="1000">
                <a:cs typeface="Arial" pitchFamily="34" charset="0"/>
              </a:rPr>
              <a:t>col 1</a:t>
            </a:r>
          </a:p>
        </p:txBody>
      </p:sp>
      <p:sp>
        <p:nvSpPr>
          <p:cNvPr id="105484" name="Text Box 4"/>
          <p:cNvSpPr txBox="1">
            <a:spLocks noChangeArrowheads="1"/>
          </p:cNvSpPr>
          <p:nvPr/>
        </p:nvSpPr>
        <p:spPr bwMode="auto">
          <a:xfrm>
            <a:off x="1" y="6427709"/>
            <a:ext cx="981075" cy="555677"/>
          </a:xfrm>
          <a:prstGeom prst="rect">
            <a:avLst/>
          </a:prstGeom>
          <a:noFill/>
          <a:ln w="9525">
            <a:solidFill>
              <a:schemeClr val="tx1"/>
            </a:solidFill>
            <a:miter lim="800000"/>
            <a:headEnd/>
            <a:tailEnd/>
          </a:ln>
        </p:spPr>
        <p:txBody>
          <a:bodyPr lIns="88673" tIns="44334" rIns="88673" bIns="44334">
            <a:spAutoFit/>
          </a:bodyPr>
          <a:lstStyle/>
          <a:p>
            <a:pPr defTabSz="885825" eaLnBrk="1" hangingPunct="1">
              <a:spcBef>
                <a:spcPct val="50000"/>
              </a:spcBef>
            </a:pPr>
            <a:r>
              <a:rPr lang="en-US" sz="1000">
                <a:cs typeface="Arial" pitchFamily="34" charset="0"/>
              </a:rPr>
              <a:t>1/Lingappa 2003/p 665/abstract</a:t>
            </a:r>
          </a:p>
        </p:txBody>
      </p:sp>
      <p:sp>
        <p:nvSpPr>
          <p:cNvPr id="105485" name="Text Box 4"/>
          <p:cNvSpPr txBox="1">
            <a:spLocks noChangeArrowheads="1"/>
          </p:cNvSpPr>
          <p:nvPr/>
        </p:nvSpPr>
        <p:spPr bwMode="auto">
          <a:xfrm>
            <a:off x="0" y="929844"/>
            <a:ext cx="952500" cy="1174446"/>
          </a:xfrm>
          <a:prstGeom prst="rect">
            <a:avLst/>
          </a:prstGeom>
          <a:noFill/>
          <a:ln w="9525">
            <a:solidFill>
              <a:schemeClr val="tx1"/>
            </a:solidFill>
            <a:miter lim="800000"/>
            <a:headEnd/>
            <a:tailEnd/>
          </a:ln>
        </p:spPr>
        <p:txBody>
          <a:bodyPr lIns="88673" tIns="44334" rIns="88673" bIns="44334">
            <a:spAutoFit/>
          </a:bodyPr>
          <a:lstStyle/>
          <a:p>
            <a:pPr defTabSz="885825" eaLnBrk="1" hangingPunct="1">
              <a:spcBef>
                <a:spcPct val="50000"/>
              </a:spcBef>
            </a:pPr>
            <a:r>
              <a:rPr lang="en-US" sz="1000">
                <a:cs typeface="Arial" pitchFamily="34" charset="0"/>
              </a:rPr>
              <a:t>1/CDC Travel Book/p 4/fig 1 adapted</a:t>
            </a:r>
          </a:p>
          <a:p>
            <a:pPr defTabSz="885825" eaLnBrk="1" hangingPunct="1">
              <a:spcBef>
                <a:spcPct val="50000"/>
              </a:spcBef>
            </a:pPr>
            <a:r>
              <a:rPr lang="en-US" sz="900">
                <a:cs typeface="Arial" pitchFamily="34" charset="0"/>
              </a:rPr>
              <a:t>http://wwwn.cdc.gov/travel/yellowBookCh4-Menin.aspx</a:t>
            </a:r>
          </a:p>
        </p:txBody>
      </p:sp>
      <p:sp>
        <p:nvSpPr>
          <p:cNvPr id="105486" name="Text Box 4"/>
          <p:cNvSpPr txBox="1">
            <a:spLocks noChangeArrowheads="1"/>
          </p:cNvSpPr>
          <p:nvPr/>
        </p:nvSpPr>
        <p:spPr bwMode="auto">
          <a:xfrm>
            <a:off x="5730876" y="1203703"/>
            <a:ext cx="1127125" cy="399642"/>
          </a:xfrm>
          <a:prstGeom prst="rect">
            <a:avLst/>
          </a:prstGeom>
          <a:noFill/>
          <a:ln w="9525">
            <a:solidFill>
              <a:schemeClr val="tx1"/>
            </a:solidFill>
            <a:miter lim="800000"/>
            <a:headEnd/>
            <a:tailEnd/>
          </a:ln>
        </p:spPr>
        <p:txBody>
          <a:bodyPr lIns="88673" tIns="44334" rIns="88673" bIns="44334">
            <a:spAutoFit/>
          </a:bodyPr>
          <a:lstStyle/>
          <a:p>
            <a:pPr defTabSz="885825" eaLnBrk="1" hangingPunct="1">
              <a:spcBef>
                <a:spcPct val="50000"/>
              </a:spcBef>
            </a:pPr>
            <a:r>
              <a:rPr lang="en-US" sz="1000">
                <a:cs typeface="Arial" pitchFamily="34" charset="0"/>
              </a:rPr>
              <a:t>1/CDC Travel Book/p 1/para 3</a:t>
            </a:r>
          </a:p>
        </p:txBody>
      </p:sp>
      <p:sp>
        <p:nvSpPr>
          <p:cNvPr id="105487" name="Text Box 4"/>
          <p:cNvSpPr txBox="1">
            <a:spLocks noChangeArrowheads="1"/>
          </p:cNvSpPr>
          <p:nvPr/>
        </p:nvSpPr>
        <p:spPr bwMode="auto">
          <a:xfrm>
            <a:off x="5775326" y="3244902"/>
            <a:ext cx="1082675" cy="551199"/>
          </a:xfrm>
          <a:prstGeom prst="rect">
            <a:avLst/>
          </a:prstGeom>
          <a:noFill/>
          <a:ln w="9525">
            <a:solidFill>
              <a:schemeClr val="tx1"/>
            </a:solidFill>
            <a:miter lim="800000"/>
            <a:headEnd/>
            <a:tailEnd/>
          </a:ln>
        </p:spPr>
        <p:txBody>
          <a:bodyPr lIns="88673" tIns="44334" rIns="88673" bIns="44334">
            <a:spAutoFit/>
          </a:bodyPr>
          <a:lstStyle/>
          <a:p>
            <a:pPr defTabSz="885825" eaLnBrk="1" hangingPunct="1">
              <a:spcBef>
                <a:spcPct val="50000"/>
              </a:spcBef>
            </a:pPr>
            <a:r>
              <a:rPr lang="en-US" sz="1000">
                <a:cs typeface="Arial" pitchFamily="34" charset="0"/>
              </a:rPr>
              <a:t>1/CDC Travel Book/p 1/para 2, para 3</a:t>
            </a:r>
          </a:p>
        </p:txBody>
      </p:sp>
      <p:sp>
        <p:nvSpPr>
          <p:cNvPr id="105488" name="TextBox 7"/>
          <p:cNvSpPr txBox="1">
            <a:spLocks noChangeArrowheads="1"/>
          </p:cNvSpPr>
          <p:nvPr/>
        </p:nvSpPr>
        <p:spPr bwMode="auto">
          <a:xfrm>
            <a:off x="0" y="2131955"/>
            <a:ext cx="952500" cy="1243696"/>
          </a:xfrm>
          <a:prstGeom prst="rect">
            <a:avLst/>
          </a:prstGeom>
          <a:noFill/>
          <a:ln w="9525">
            <a:solidFill>
              <a:schemeClr val="tx1"/>
            </a:solidFill>
            <a:miter lim="800000"/>
            <a:headEnd/>
            <a:tailEnd/>
          </a:ln>
        </p:spPr>
        <p:txBody>
          <a:bodyPr lIns="88673" tIns="44334" rIns="88673" bIns="44334">
            <a:spAutoFit/>
          </a:bodyPr>
          <a:lstStyle/>
          <a:p>
            <a:pPr defTabSz="885825" eaLnBrk="1" hangingPunct="1"/>
            <a:r>
              <a:rPr lang="en-US" sz="1000">
                <a:cs typeface="Arial" pitchFamily="34" charset="0"/>
              </a:rPr>
              <a:t>4/WHO Consultation/p 44/fig 1</a:t>
            </a:r>
          </a:p>
          <a:p>
            <a:pPr defTabSz="885825" eaLnBrk="1" hangingPunct="1"/>
            <a:r>
              <a:rPr lang="en-US" sz="900">
                <a:cs typeface="Arial" pitchFamily="34" charset="0"/>
              </a:rPr>
              <a:t>http://whqlibdoc.who.int/hq/2002/WHO_CDS_CSR_GAR_2002.1.pdf</a:t>
            </a:r>
          </a:p>
        </p:txBody>
      </p:sp>
      <p:sp>
        <p:nvSpPr>
          <p:cNvPr id="105489" name="TextBox 7"/>
          <p:cNvSpPr txBox="1">
            <a:spLocks noChangeArrowheads="1"/>
          </p:cNvSpPr>
          <p:nvPr/>
        </p:nvSpPr>
        <p:spPr bwMode="auto">
          <a:xfrm>
            <a:off x="0" y="3284707"/>
            <a:ext cx="971550" cy="1012864"/>
          </a:xfrm>
          <a:prstGeom prst="rect">
            <a:avLst/>
          </a:prstGeom>
          <a:noFill/>
          <a:ln w="9525">
            <a:solidFill>
              <a:schemeClr val="tx1"/>
            </a:solidFill>
            <a:miter lim="800000"/>
            <a:headEnd/>
            <a:tailEnd/>
          </a:ln>
        </p:spPr>
        <p:txBody>
          <a:bodyPr lIns="88673" tIns="44334" rIns="88673" bIns="44334">
            <a:spAutoFit/>
          </a:bodyPr>
          <a:lstStyle/>
          <a:p>
            <a:pPr defTabSz="885825" eaLnBrk="1" hangingPunct="1"/>
            <a:r>
              <a:rPr lang="en-US" sz="1000">
                <a:cs typeface="Arial" pitchFamily="34" charset="0"/>
              </a:rPr>
              <a:t>5/Samuelsson/p 1/paras 3,5 /p 2/paras 1,5,6,  /p 3/paras 2,5-10 /p 4/para 1</a:t>
            </a:r>
          </a:p>
        </p:txBody>
      </p:sp>
      <p:sp>
        <p:nvSpPr>
          <p:cNvPr id="105490" name="Text Box 4"/>
          <p:cNvSpPr txBox="1">
            <a:spLocks noChangeArrowheads="1"/>
          </p:cNvSpPr>
          <p:nvPr/>
        </p:nvSpPr>
        <p:spPr bwMode="auto">
          <a:xfrm>
            <a:off x="0" y="7047074"/>
            <a:ext cx="990600" cy="1012864"/>
          </a:xfrm>
          <a:prstGeom prst="rect">
            <a:avLst/>
          </a:prstGeom>
          <a:noFill/>
          <a:ln w="9525">
            <a:solidFill>
              <a:schemeClr val="tx1"/>
            </a:solidFill>
            <a:miter lim="800000"/>
            <a:headEnd/>
            <a:tailEnd/>
          </a:ln>
        </p:spPr>
        <p:txBody>
          <a:bodyPr lIns="88673" tIns="44334" rIns="88673" bIns="44334">
            <a:spAutoFit/>
          </a:bodyPr>
          <a:lstStyle/>
          <a:p>
            <a:pPr defTabSz="885825" eaLnBrk="1" hangingPunct="1">
              <a:spcBef>
                <a:spcPct val="50000"/>
              </a:spcBef>
            </a:pPr>
            <a:r>
              <a:rPr lang="en-US" sz="1000">
                <a:cs typeface="Arial" pitchFamily="34" charset="0"/>
              </a:rPr>
              <a:t>2/von Gottberg/p377/abstract;p379/col 2/para 2; p380/col 1/</a:t>
            </a:r>
            <a:br>
              <a:rPr lang="en-US" sz="1000">
                <a:cs typeface="Arial" pitchFamily="34" charset="0"/>
              </a:rPr>
            </a:br>
            <a:r>
              <a:rPr lang="en-US" sz="1000">
                <a:cs typeface="Arial" pitchFamily="34" charset="0"/>
              </a:rPr>
              <a:t>para 1</a:t>
            </a:r>
          </a:p>
        </p:txBody>
      </p:sp>
      <p:sp>
        <p:nvSpPr>
          <p:cNvPr id="105491" name="Text Box 4"/>
          <p:cNvSpPr txBox="1">
            <a:spLocks noChangeArrowheads="1"/>
          </p:cNvSpPr>
          <p:nvPr/>
        </p:nvSpPr>
        <p:spPr bwMode="auto">
          <a:xfrm>
            <a:off x="5762626" y="2209973"/>
            <a:ext cx="1095375" cy="1012864"/>
          </a:xfrm>
          <a:prstGeom prst="rect">
            <a:avLst/>
          </a:prstGeom>
          <a:noFill/>
          <a:ln w="9525">
            <a:solidFill>
              <a:schemeClr val="tx1"/>
            </a:solidFill>
            <a:miter lim="800000"/>
            <a:headEnd/>
            <a:tailEnd/>
          </a:ln>
        </p:spPr>
        <p:txBody>
          <a:bodyPr lIns="88673" tIns="44334" rIns="88673" bIns="44334">
            <a:spAutoFit/>
          </a:bodyPr>
          <a:lstStyle/>
          <a:p>
            <a:pPr defTabSz="885825" eaLnBrk="1" hangingPunct="1">
              <a:spcBef>
                <a:spcPct val="50000"/>
              </a:spcBef>
            </a:pPr>
            <a:r>
              <a:rPr lang="en-US" sz="1000">
                <a:cs typeface="Arial" pitchFamily="34" charset="0"/>
              </a:rPr>
              <a:t>3/von Gottberg/p377/abstract;p379/col 2/para 2; p380/col 1/para 1</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11D65EC4-3295-406E-808E-978FD6B72ECB}" type="slidenum">
              <a:rPr lang="es-ES_tradnl" smtClean="0"/>
              <a:pPr/>
              <a:t>127</a:t>
            </a:fld>
            <a:endParaRPr lang="es-ES_tradnl" smtClean="0"/>
          </a:p>
        </p:txBody>
      </p:sp>
      <p:sp>
        <p:nvSpPr>
          <p:cNvPr id="107523" name="Rectangle 7"/>
          <p:cNvSpPr txBox="1">
            <a:spLocks noGrp="1" noChangeArrowheads="1"/>
          </p:cNvSpPr>
          <p:nvPr/>
        </p:nvSpPr>
        <p:spPr bwMode="auto">
          <a:xfrm>
            <a:off x="3884613" y="8685446"/>
            <a:ext cx="2971800" cy="456961"/>
          </a:xfrm>
          <a:prstGeom prst="rect">
            <a:avLst/>
          </a:prstGeom>
          <a:noFill/>
          <a:ln w="9525">
            <a:noFill/>
            <a:miter lim="800000"/>
            <a:headEnd/>
            <a:tailEnd/>
          </a:ln>
        </p:spPr>
        <p:txBody>
          <a:bodyPr anchor="b"/>
          <a:lstStyle/>
          <a:p>
            <a:pPr algn="r"/>
            <a:fld id="{84BF3029-FCA5-4B27-8A66-F7BA18A8DFA0}" type="slidenum">
              <a:rPr lang="en-GB" sz="1200">
                <a:ea typeface="MS Pゴシック" pitchFamily="-92" charset="-128"/>
                <a:cs typeface="ヒラギノ角ゴ Pro W3"/>
              </a:rPr>
              <a:pPr algn="r"/>
              <a:t>127</a:t>
            </a:fld>
            <a:endParaRPr lang="en-GB" sz="1200">
              <a:ea typeface="MS Pゴシック" pitchFamily="-92" charset="-128"/>
              <a:cs typeface="ヒラギノ角ゴ Pro W3"/>
            </a:endParaRPr>
          </a:p>
        </p:txBody>
      </p:sp>
      <p:sp>
        <p:nvSpPr>
          <p:cNvPr id="107524" name="Rectangle 3074"/>
          <p:cNvSpPr>
            <a:spLocks noGrp="1" noRot="1" noChangeAspect="1" noChangeArrowheads="1" noTextEdit="1"/>
          </p:cNvSpPr>
          <p:nvPr>
            <p:ph type="sldImg"/>
          </p:nvPr>
        </p:nvSpPr>
        <p:spPr>
          <a:xfrm>
            <a:off x="1144588" y="685800"/>
            <a:ext cx="4572000" cy="3429000"/>
          </a:xfrm>
          <a:ln/>
        </p:spPr>
      </p:sp>
      <p:sp>
        <p:nvSpPr>
          <p:cNvPr id="107525" name="Rectangle 3075"/>
          <p:cNvSpPr>
            <a:spLocks noGrp="1" noChangeArrowheads="1"/>
          </p:cNvSpPr>
          <p:nvPr>
            <p:ph type="body" idx="1"/>
          </p:nvPr>
        </p:nvSpPr>
        <p:spPr>
          <a:noFill/>
          <a:ln/>
        </p:spPr>
        <p:txBody>
          <a:bodyPr/>
          <a:lstStyle/>
          <a:p>
            <a:pPr eaLnBrk="1" hangingPunct="1"/>
            <a:endParaRPr lang="es-AR"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Marcador de imagen de diapositiva"/>
          <p:cNvSpPr>
            <a:spLocks noGrp="1" noRot="1" noChangeAspect="1" noTextEdit="1"/>
          </p:cNvSpPr>
          <p:nvPr>
            <p:ph type="sldImg"/>
          </p:nvPr>
        </p:nvSpPr>
        <p:spPr>
          <a:ln/>
        </p:spPr>
      </p:sp>
      <p:sp>
        <p:nvSpPr>
          <p:cNvPr id="108547" name="2 Marcador de notas"/>
          <p:cNvSpPr>
            <a:spLocks noGrp="1"/>
          </p:cNvSpPr>
          <p:nvPr>
            <p:ph type="body" idx="1"/>
          </p:nvPr>
        </p:nvSpPr>
        <p:spPr>
          <a:noFill/>
          <a:ln/>
        </p:spPr>
        <p:txBody>
          <a:bodyPr/>
          <a:lstStyle/>
          <a:p>
            <a:pPr eaLnBrk="1" hangingPunct="1">
              <a:spcBef>
                <a:spcPct val="0"/>
              </a:spcBef>
            </a:pPr>
            <a:endParaRPr lang="es-ES" altLang="es-AR" smtClean="0">
              <a:latin typeface="Arial" pitchFamily="34" charset="0"/>
            </a:endParaRPr>
          </a:p>
        </p:txBody>
      </p:sp>
      <p:sp>
        <p:nvSpPr>
          <p:cNvPr id="108548" name="3 Marcador de número de diapositiva"/>
          <p:cNvSpPr>
            <a:spLocks noGrp="1"/>
          </p:cNvSpPr>
          <p:nvPr>
            <p:ph type="sldNum" sz="quarter" idx="5"/>
          </p:nvPr>
        </p:nvSpPr>
        <p:spPr>
          <a:noFill/>
        </p:spPr>
        <p:txBody>
          <a:bodyPr/>
          <a:lstStyle/>
          <a:p>
            <a:fld id="{6A6F2DF2-629D-4598-98BB-F512DBE171F5}" type="slidenum">
              <a:rPr lang="es-AR" altLang="es-AR" smtClean="0">
                <a:solidFill>
                  <a:srgbClr val="000000"/>
                </a:solidFill>
                <a:latin typeface="Calibri" pitchFamily="34" charset="0"/>
                <a:ea typeface="MS PGothic" pitchFamily="34" charset="-128"/>
                <a:cs typeface="Arial" pitchFamily="34" charset="0"/>
              </a:rPr>
              <a:pPr/>
              <a:t>134</a:t>
            </a:fld>
            <a:endParaRPr lang="es-AR" altLang="es-AR" smtClean="0">
              <a:solidFill>
                <a:srgbClr val="000000"/>
              </a:solidFill>
              <a:latin typeface="Calibri" pitchFamily="34" charset="0"/>
              <a:ea typeface="MS PGothic" pitchFamily="34" charset="-128"/>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Slide Number Placeholder 3"/>
          <p:cNvSpPr txBox="1">
            <a:spLocks noGrp="1"/>
          </p:cNvSpPr>
          <p:nvPr/>
        </p:nvSpPr>
        <p:spPr bwMode="auto">
          <a:xfrm>
            <a:off x="6600826" y="8874918"/>
            <a:ext cx="257175" cy="269082"/>
          </a:xfrm>
          <a:prstGeom prst="rect">
            <a:avLst/>
          </a:prstGeom>
          <a:noFill/>
          <a:ln w="9525">
            <a:noFill/>
            <a:miter lim="800000"/>
            <a:headEnd/>
            <a:tailEnd/>
          </a:ln>
        </p:spPr>
        <p:txBody>
          <a:bodyPr lIns="21216" tIns="0" rIns="21216" bIns="0" anchor="b"/>
          <a:lstStyle/>
          <a:p>
            <a:pPr algn="r" defTabSz="1095375"/>
            <a:fld id="{2FAD31F8-3AE8-4A78-B474-B4147B0CC8D7}" type="slidenum">
              <a:rPr lang="en-US" sz="1000" i="1">
                <a:solidFill>
                  <a:srgbClr val="000000"/>
                </a:solidFill>
                <a:latin typeface="Times New Roman" pitchFamily="18" charset="0"/>
                <a:cs typeface="Arial" pitchFamily="34" charset="0"/>
              </a:rPr>
              <a:pPr algn="r" defTabSz="1095375"/>
              <a:t>140</a:t>
            </a:fld>
            <a:endParaRPr lang="en-US" sz="1000" i="1">
              <a:solidFill>
                <a:srgbClr val="000000"/>
              </a:solidFill>
              <a:latin typeface="Times New Roman" pitchFamily="18" charset="0"/>
              <a:cs typeface="Arial" pitchFamily="34" charset="0"/>
            </a:endParaRPr>
          </a:p>
        </p:txBody>
      </p:sp>
      <p:sp>
        <p:nvSpPr>
          <p:cNvPr id="109572" name="Text Box 5"/>
          <p:cNvSpPr txBox="1">
            <a:spLocks noChangeArrowheads="1"/>
          </p:cNvSpPr>
          <p:nvPr/>
        </p:nvSpPr>
        <p:spPr bwMode="auto">
          <a:xfrm>
            <a:off x="23813" y="1265799"/>
            <a:ext cx="1062037" cy="952292"/>
          </a:xfrm>
          <a:prstGeom prst="rect">
            <a:avLst/>
          </a:prstGeom>
          <a:noFill/>
          <a:ln w="9525">
            <a:solidFill>
              <a:schemeClr val="tx1"/>
            </a:solidFill>
            <a:miter lim="800000"/>
            <a:headEnd/>
            <a:tailEnd/>
          </a:ln>
        </p:spPr>
        <p:txBody>
          <a:bodyPr lIns="89638" tIns="44821" rIns="89638" bIns="44821">
            <a:spAutoFit/>
          </a:bodyPr>
          <a:lstStyle/>
          <a:p>
            <a:r>
              <a:rPr lang="en-US" sz="800">
                <a:solidFill>
                  <a:srgbClr val="000000"/>
                </a:solidFill>
                <a:cs typeface="Arial" pitchFamily="34" charset="0"/>
              </a:rPr>
              <a:t>1. Madico J Immunol 2006/p501/col 2/para 2; </a:t>
            </a:r>
          </a:p>
          <a:p>
            <a:endParaRPr lang="en-US" sz="800">
              <a:solidFill>
                <a:srgbClr val="000000"/>
              </a:solidFill>
              <a:cs typeface="Arial" pitchFamily="34" charset="0"/>
            </a:endParaRPr>
          </a:p>
          <a:p>
            <a:r>
              <a:rPr lang="en-US" sz="800">
                <a:solidFill>
                  <a:srgbClr val="000000"/>
                </a:solidFill>
                <a:cs typeface="Arial" pitchFamily="34" charset="0"/>
              </a:rPr>
              <a:t>2. Schneider Nature 2009/p 890/col 1/para 1</a:t>
            </a:r>
          </a:p>
        </p:txBody>
      </p:sp>
      <p:sp>
        <p:nvSpPr>
          <p:cNvPr id="109573" name="Text Box 5"/>
          <p:cNvSpPr txBox="1">
            <a:spLocks noChangeArrowheads="1"/>
          </p:cNvSpPr>
          <p:nvPr/>
        </p:nvSpPr>
        <p:spPr bwMode="auto">
          <a:xfrm>
            <a:off x="23813" y="2354863"/>
            <a:ext cx="1062037" cy="1445717"/>
          </a:xfrm>
          <a:prstGeom prst="rect">
            <a:avLst/>
          </a:prstGeom>
          <a:noFill/>
          <a:ln w="9525">
            <a:solidFill>
              <a:schemeClr val="tx1"/>
            </a:solidFill>
            <a:miter lim="800000"/>
            <a:headEnd/>
            <a:tailEnd/>
          </a:ln>
        </p:spPr>
        <p:txBody>
          <a:bodyPr lIns="89638" tIns="44821" rIns="89638" bIns="44821">
            <a:spAutoFit/>
          </a:bodyPr>
          <a:lstStyle/>
          <a:p>
            <a:r>
              <a:rPr lang="en-US" sz="800">
                <a:solidFill>
                  <a:srgbClr val="000000"/>
                </a:solidFill>
                <a:cs typeface="Arial" pitchFamily="34" charset="0"/>
              </a:rPr>
              <a:t>3. Comanducci J Exp Med 2002/p 1451/col 1/para 2;</a:t>
            </a:r>
          </a:p>
          <a:p>
            <a:r>
              <a:rPr lang="en-US" sz="800">
                <a:solidFill>
                  <a:srgbClr val="000000"/>
                </a:solidFill>
                <a:cs typeface="Arial" pitchFamily="34" charset="0"/>
              </a:rPr>
              <a:t>4. Capechi Med Microbiol 2005/p 687/Summary</a:t>
            </a:r>
          </a:p>
          <a:p>
            <a:r>
              <a:rPr lang="en-US" sz="800">
                <a:solidFill>
                  <a:srgbClr val="000000"/>
                </a:solidFill>
                <a:cs typeface="Arial" pitchFamily="34" charset="0"/>
              </a:rPr>
              <a:t>5. Mazzon pg1/abstract/last line</a:t>
            </a:r>
          </a:p>
          <a:p>
            <a:r>
              <a:rPr lang="en-US" sz="800">
                <a:solidFill>
                  <a:srgbClr val="000000"/>
                </a:solidFill>
                <a:cs typeface="Arial" pitchFamily="34" charset="0"/>
              </a:rPr>
              <a:t>4. Capecchi p694/col 1/para 2</a:t>
            </a:r>
          </a:p>
        </p:txBody>
      </p:sp>
      <p:sp>
        <p:nvSpPr>
          <p:cNvPr id="109574" name="Text Box 5"/>
          <p:cNvSpPr txBox="1">
            <a:spLocks noChangeArrowheads="1"/>
          </p:cNvSpPr>
          <p:nvPr/>
        </p:nvSpPr>
        <p:spPr bwMode="auto">
          <a:xfrm>
            <a:off x="5772150" y="1218033"/>
            <a:ext cx="1062038" cy="829535"/>
          </a:xfrm>
          <a:prstGeom prst="rect">
            <a:avLst/>
          </a:prstGeom>
          <a:noFill/>
          <a:ln w="9525">
            <a:solidFill>
              <a:schemeClr val="tx1"/>
            </a:solidFill>
            <a:miter lim="800000"/>
            <a:headEnd/>
            <a:tailEnd/>
          </a:ln>
        </p:spPr>
        <p:txBody>
          <a:bodyPr lIns="89638" tIns="44821" rIns="89638" bIns="44821">
            <a:spAutoFit/>
          </a:bodyPr>
          <a:lstStyle/>
          <a:p>
            <a:r>
              <a:rPr lang="en-US" sz="800">
                <a:solidFill>
                  <a:srgbClr val="000000"/>
                </a:solidFill>
                <a:cs typeface="Arial" pitchFamily="34" charset="0"/>
              </a:rPr>
              <a:t>6. Serruto PNAS 2010/p 3770/col1/abstract; p 3774/col 1/para 4</a:t>
            </a:r>
          </a:p>
          <a:p>
            <a:r>
              <a:rPr lang="en-US" sz="800">
                <a:solidFill>
                  <a:srgbClr val="000000"/>
                </a:solidFill>
                <a:cs typeface="Arial" pitchFamily="34" charset="0"/>
              </a:rPr>
              <a:t>7. Bambini 2009 p 2796/col 2/para 6</a:t>
            </a:r>
          </a:p>
        </p:txBody>
      </p:sp>
      <p:sp>
        <p:nvSpPr>
          <p:cNvPr id="109575" name="Text Box 5"/>
          <p:cNvSpPr txBox="1">
            <a:spLocks noChangeArrowheads="1"/>
          </p:cNvSpPr>
          <p:nvPr/>
        </p:nvSpPr>
        <p:spPr bwMode="auto">
          <a:xfrm>
            <a:off x="5759450" y="2233856"/>
            <a:ext cx="1062038" cy="460145"/>
          </a:xfrm>
          <a:prstGeom prst="rect">
            <a:avLst/>
          </a:prstGeom>
          <a:noFill/>
          <a:ln w="9525">
            <a:solidFill>
              <a:schemeClr val="tx1"/>
            </a:solidFill>
            <a:miter lim="800000"/>
            <a:headEnd/>
            <a:tailEnd/>
          </a:ln>
        </p:spPr>
        <p:txBody>
          <a:bodyPr lIns="89638" tIns="44821" rIns="89638" bIns="44821">
            <a:spAutoFit/>
          </a:bodyPr>
          <a:lstStyle/>
          <a:p>
            <a:r>
              <a:rPr lang="en-US" sz="800">
                <a:solidFill>
                  <a:srgbClr val="000000"/>
                </a:solidFill>
                <a:cs typeface="Arial" pitchFamily="34" charset="0"/>
              </a:rPr>
              <a:t>8. Martin 2006 p486/abstract; col1/para 1 </a:t>
            </a:r>
          </a:p>
        </p:txBody>
      </p:sp>
      <p:sp>
        <p:nvSpPr>
          <p:cNvPr id="109576" name="Text Box 5"/>
          <p:cNvSpPr txBox="1">
            <a:spLocks noChangeArrowheads="1"/>
          </p:cNvSpPr>
          <p:nvPr/>
        </p:nvSpPr>
        <p:spPr bwMode="auto">
          <a:xfrm>
            <a:off x="5765800" y="3190767"/>
            <a:ext cx="1062038" cy="335955"/>
          </a:xfrm>
          <a:prstGeom prst="rect">
            <a:avLst/>
          </a:prstGeom>
          <a:noFill/>
          <a:ln w="9525">
            <a:solidFill>
              <a:schemeClr val="tx1"/>
            </a:solidFill>
            <a:miter lim="800000"/>
            <a:headEnd/>
            <a:tailEnd/>
          </a:ln>
        </p:spPr>
        <p:txBody>
          <a:bodyPr lIns="89638" tIns="44821" rIns="89638" bIns="44821">
            <a:spAutoFit/>
          </a:bodyPr>
          <a:lstStyle/>
          <a:p>
            <a:r>
              <a:rPr lang="en-US" sz="800">
                <a:solidFill>
                  <a:srgbClr val="000000"/>
                </a:solidFill>
                <a:cs typeface="Arial" pitchFamily="34" charset="0"/>
              </a:rPr>
              <a:t>Bexsero SMPC p 2/sect 2</a:t>
            </a:r>
          </a:p>
        </p:txBody>
      </p:sp>
      <p:sp>
        <p:nvSpPr>
          <p:cNvPr id="109577" name="Notes Placeholder 7"/>
          <p:cNvSpPr>
            <a:spLocks noGrp="1"/>
          </p:cNvSpPr>
          <p:nvPr/>
        </p:nvSpPr>
        <p:spPr bwMode="auto">
          <a:xfrm>
            <a:off x="903288" y="4343520"/>
            <a:ext cx="5048250" cy="4106282"/>
          </a:xfrm>
          <a:prstGeom prst="rect">
            <a:avLst/>
          </a:prstGeom>
          <a:solidFill>
            <a:srgbClr val="FFFFFF"/>
          </a:solidFill>
          <a:ln w="9525">
            <a:solidFill>
              <a:srgbClr val="000000"/>
            </a:solidFill>
            <a:miter lim="800000"/>
            <a:headEnd/>
            <a:tailEnd/>
          </a:ln>
        </p:spPr>
        <p:txBody>
          <a:bodyPr lIns="102808" tIns="50589" rIns="102808" bIns="50589"/>
          <a:lstStyle/>
          <a:p>
            <a:pPr defTabSz="1065213">
              <a:spcBef>
                <a:spcPct val="30000"/>
              </a:spcBef>
            </a:pPr>
            <a:endParaRPr lang="en-US" sz="1300">
              <a:solidFill>
                <a:srgbClr val="000000"/>
              </a:solidFill>
              <a:cs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Marcador de imagen de diapositiva"/>
          <p:cNvSpPr>
            <a:spLocks noGrp="1" noRot="1" noChangeAspect="1" noTextEdit="1"/>
          </p:cNvSpPr>
          <p:nvPr>
            <p:ph type="sldImg"/>
          </p:nvPr>
        </p:nvSpPr>
        <p:spPr>
          <a:ln/>
        </p:spPr>
      </p:sp>
      <p:sp>
        <p:nvSpPr>
          <p:cNvPr id="110595" name="2 Marcador de notas"/>
          <p:cNvSpPr>
            <a:spLocks noGrp="1"/>
          </p:cNvSpPr>
          <p:nvPr>
            <p:ph type="body" idx="1"/>
          </p:nvPr>
        </p:nvSpPr>
        <p:spPr>
          <a:noFill/>
          <a:ln/>
        </p:spPr>
        <p:txBody>
          <a:bodyPr/>
          <a:lstStyle/>
          <a:p>
            <a:endParaRPr lang="es-AR" smtClean="0">
              <a:latin typeface="Arial" pitchFamily="34" charset="0"/>
            </a:endParaRPr>
          </a:p>
        </p:txBody>
      </p:sp>
      <p:sp>
        <p:nvSpPr>
          <p:cNvPr id="110596" name="3 Marcador de número de diapositiva"/>
          <p:cNvSpPr>
            <a:spLocks noGrp="1"/>
          </p:cNvSpPr>
          <p:nvPr>
            <p:ph type="sldNum" sz="quarter" idx="5"/>
          </p:nvPr>
        </p:nvSpPr>
        <p:spPr>
          <a:noFill/>
        </p:spPr>
        <p:txBody>
          <a:bodyPr/>
          <a:lstStyle/>
          <a:p>
            <a:fld id="{386F1D0E-3B11-4855-AA14-B12C6E20DE39}" type="slidenum">
              <a:rPr lang="es-ES_tradnl" smtClean="0"/>
              <a:pPr/>
              <a:t>144</a:t>
            </a:fld>
            <a:endParaRPr lang="es-ES_tradnl"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3555"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AR" altLang="es-AR" smtClean="0"/>
          </a:p>
        </p:txBody>
      </p:sp>
      <p:sp>
        <p:nvSpPr>
          <p:cNvPr id="23556" name="3 Marcador de número de diapositiva"/>
          <p:cNvSpPr>
            <a:spLocks noGrp="1"/>
          </p:cNvSpPr>
          <p:nvPr>
            <p:ph type="sldNum" sz="quarter" idx="5"/>
          </p:nvPr>
        </p:nvSpPr>
        <p:spPr bwMode="auto">
          <a:noFill/>
          <a:ln>
            <a:miter lim="800000"/>
            <a:headEnd/>
            <a:tailEnd/>
          </a:ln>
        </p:spPr>
        <p:txBody>
          <a:bodyPr/>
          <a:lstStyle/>
          <a:p>
            <a:fld id="{2CF66F1C-F546-485A-B22A-8878ECD43E22}" type="slidenum">
              <a:rPr lang="es-AR" altLang="es-AR">
                <a:latin typeface="Arial" pitchFamily="34" charset="0"/>
                <a:cs typeface="Arial" pitchFamily="34" charset="0"/>
              </a:rPr>
              <a:pPr/>
              <a:t>154</a:t>
            </a:fld>
            <a:endParaRPr lang="es-AR" altLang="es-AR">
              <a:latin typeface="Arial" pitchFamily="34" charset="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5603"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altLang="es-AR" smtClean="0"/>
          </a:p>
        </p:txBody>
      </p:sp>
      <p:sp>
        <p:nvSpPr>
          <p:cNvPr id="25604" name="3 Marcador de número de diapositiva"/>
          <p:cNvSpPr>
            <a:spLocks noGrp="1"/>
          </p:cNvSpPr>
          <p:nvPr>
            <p:ph type="sldNum" sz="quarter" idx="5"/>
          </p:nvPr>
        </p:nvSpPr>
        <p:spPr bwMode="auto">
          <a:noFill/>
          <a:ln>
            <a:miter lim="800000"/>
            <a:headEnd/>
            <a:tailEnd/>
          </a:ln>
        </p:spPr>
        <p:txBody>
          <a:bodyPr/>
          <a:lstStyle/>
          <a:p>
            <a:fld id="{DCF8FA47-E92F-444F-859F-F3277EEEFD70}" type="slidenum">
              <a:rPr lang="es-AR" altLang="es-AR">
                <a:latin typeface="Arial" pitchFamily="34" charset="0"/>
                <a:cs typeface="Arial" pitchFamily="34" charset="0"/>
              </a:rPr>
              <a:pPr/>
              <a:t>158</a:t>
            </a:fld>
            <a:endParaRPr lang="es-AR" altLang="es-AR">
              <a:latin typeface="Arial" pitchFamily="34" charset="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6627"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altLang="es-AR" smtClean="0"/>
          </a:p>
        </p:txBody>
      </p:sp>
      <p:sp>
        <p:nvSpPr>
          <p:cNvPr id="26628" name="3 Marcador de número de diapositiva"/>
          <p:cNvSpPr>
            <a:spLocks noGrp="1"/>
          </p:cNvSpPr>
          <p:nvPr>
            <p:ph type="sldNum" sz="quarter" idx="5"/>
          </p:nvPr>
        </p:nvSpPr>
        <p:spPr bwMode="auto">
          <a:noFill/>
          <a:ln>
            <a:miter lim="800000"/>
            <a:headEnd/>
            <a:tailEnd/>
          </a:ln>
        </p:spPr>
        <p:txBody>
          <a:bodyPr/>
          <a:lstStyle/>
          <a:p>
            <a:fld id="{B9DF53D5-B894-458A-B70E-BB3E95ABA7A4}" type="slidenum">
              <a:rPr lang="es-AR" altLang="es-AR">
                <a:latin typeface="Arial" pitchFamily="34" charset="0"/>
                <a:cs typeface="Arial" pitchFamily="34" charset="0"/>
              </a:rPr>
              <a:pPr/>
              <a:t>159</a:t>
            </a:fld>
            <a:endParaRPr lang="es-AR" altLang="es-AR">
              <a:latin typeface="Arial" pitchFamily="34" charset="0"/>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27651" name="Marcador de notas 2"/>
          <p:cNvSpPr>
            <a:spLocks noGrp="1"/>
          </p:cNvSpPr>
          <p:nvPr>
            <p:ph type="body" idx="1"/>
          </p:nvPr>
        </p:nvSpPr>
        <p:spPr bwMode="auto">
          <a:noFill/>
        </p:spPr>
        <p:txBody>
          <a:bodyPr wrap="square" numCol="1" anchor="t" anchorCtr="0" compatLnSpc="1">
            <a:prstTxWarp prst="textNoShape">
              <a:avLst/>
            </a:prstTxWarp>
          </a:bodyPr>
          <a:lstStyle/>
          <a:p>
            <a:endParaRPr lang="es-AR" smtClean="0"/>
          </a:p>
        </p:txBody>
      </p:sp>
      <p:sp>
        <p:nvSpPr>
          <p:cNvPr id="27652" name="Marcador de número de diapositiva 3"/>
          <p:cNvSpPr>
            <a:spLocks noGrp="1"/>
          </p:cNvSpPr>
          <p:nvPr>
            <p:ph type="sldNum" sz="quarter" idx="5"/>
          </p:nvPr>
        </p:nvSpPr>
        <p:spPr bwMode="auto">
          <a:noFill/>
          <a:ln>
            <a:miter lim="800000"/>
            <a:headEnd/>
            <a:tailEnd/>
          </a:ln>
        </p:spPr>
        <p:txBody>
          <a:bodyPr/>
          <a:lstStyle/>
          <a:p>
            <a:fld id="{58F56472-3C16-4CBE-B9F5-7326C46272F1}" type="slidenum">
              <a:rPr lang="es-AR" altLang="es-AR">
                <a:latin typeface="Arial" pitchFamily="34" charset="0"/>
                <a:cs typeface="Arial" pitchFamily="34" charset="0"/>
              </a:rPr>
              <a:pPr/>
              <a:t>163</a:t>
            </a:fld>
            <a:endParaRPr lang="es-AR" altLang="es-AR">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B3502F46-C1FA-4E89-AAD8-BF00D4397B7A}" type="datetimeFigureOut">
              <a:rPr lang="es-AR" smtClean="0"/>
              <a:pPr/>
              <a:t>24/08/2018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ACE38512-57FD-405E-B595-68B6AF64B257}" type="slidenum">
              <a:rPr lang="es-AR" smtClean="0"/>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B3502F46-C1FA-4E89-AAD8-BF00D4397B7A}" type="datetimeFigureOut">
              <a:rPr lang="es-AR" smtClean="0"/>
              <a:pPr/>
              <a:t>24/08/2018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ACE38512-57FD-405E-B595-68B6AF64B257}"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3502F46-C1FA-4E89-AAD8-BF00D4397B7A}" type="datetimeFigureOut">
              <a:rPr lang="es-AR" smtClean="0"/>
              <a:pPr/>
              <a:t>24/08/2018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ACE38512-57FD-405E-B595-68B6AF64B257}" type="slidenum">
              <a:rPr lang="es-AR" smtClean="0"/>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B3502F46-C1FA-4E89-AAD8-BF00D4397B7A}" type="datetimeFigureOut">
              <a:rPr lang="es-AR" smtClean="0"/>
              <a:pPr/>
              <a:t>24/08/2018</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ACE38512-57FD-405E-B595-68B6AF64B257}"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B3502F46-C1FA-4E89-AAD8-BF00D4397B7A}" type="datetimeFigureOut">
              <a:rPr lang="es-AR" smtClean="0"/>
              <a:pPr/>
              <a:t>24/08/2018</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ACE38512-57FD-405E-B595-68B6AF64B257}" type="slidenum">
              <a:rPr lang="es-AR" smtClean="0"/>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B3502F46-C1FA-4E89-AAD8-BF00D4397B7A}" type="datetimeFigureOut">
              <a:rPr lang="es-AR" smtClean="0"/>
              <a:pPr/>
              <a:t>24/08/2018</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ACE38512-57FD-405E-B595-68B6AF64B257}"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502F46-C1FA-4E89-AAD8-BF00D4397B7A}" type="datetimeFigureOut">
              <a:rPr lang="es-AR" smtClean="0"/>
              <a:pPr/>
              <a:t>24/08/2018</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ACE38512-57FD-405E-B595-68B6AF64B257}"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502F46-C1FA-4E89-AAD8-BF00D4397B7A}" type="datetimeFigureOut">
              <a:rPr lang="es-AR" smtClean="0"/>
              <a:pPr/>
              <a:t>24/08/2018</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ACE38512-57FD-405E-B595-68B6AF64B257}" type="slidenum">
              <a:rPr lang="es-AR" smtClean="0"/>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502F46-C1FA-4E89-AAD8-BF00D4397B7A}" type="datetimeFigureOut">
              <a:rPr lang="es-AR" smtClean="0"/>
              <a:pPr/>
              <a:t>24/08/2018</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ACE38512-57FD-405E-B595-68B6AF64B257}" type="slidenum">
              <a:rPr lang="es-AR" smtClean="0"/>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B3502F46-C1FA-4E89-AAD8-BF00D4397B7A}" type="datetimeFigureOut">
              <a:rPr lang="es-AR" smtClean="0"/>
              <a:pPr/>
              <a:t>24/08/2018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ACE38512-57FD-405E-B595-68B6AF64B257}"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B3502F46-C1FA-4E89-AAD8-BF00D4397B7A}" type="datetimeFigureOut">
              <a:rPr lang="es-AR" smtClean="0"/>
              <a:pPr/>
              <a:t>24/08/2018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ACE38512-57FD-405E-B595-68B6AF64B257}" type="slidenum">
              <a:rPr lang="es-AR" smtClean="0"/>
              <a:pPr/>
              <a:t>‹Nº›</a:t>
            </a:fld>
            <a:endParaRPr lang="es-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8" name="Text Placeholder 2"/>
          <p:cNvSpPr>
            <a:spLocks noGrp="1"/>
          </p:cNvSpPr>
          <p:nvPr>
            <p:ph type="body" sz="quarter" idx="14"/>
          </p:nvPr>
        </p:nvSpPr>
        <p:spPr>
          <a:xfrm>
            <a:off x="374095" y="692607"/>
            <a:ext cx="8424000" cy="234951"/>
          </a:xfrm>
          <a:prstGeom prst="rect">
            <a:avLst/>
          </a:prstGeom>
        </p:spPr>
        <p:txBody>
          <a:bodyPr anchor="t" anchorCtr="0"/>
          <a:lstStyle>
            <a:lvl1pPr marL="0" marR="0" indent="0" algn="l" defTabSz="644583" rtl="0" eaLnBrk="1" fontAlgn="auto" latinLnBrk="0" hangingPunct="1">
              <a:lnSpc>
                <a:spcPct val="100000"/>
              </a:lnSpc>
              <a:spcBef>
                <a:spcPts val="0"/>
              </a:spcBef>
              <a:spcAft>
                <a:spcPts val="0"/>
              </a:spcAft>
              <a:buClr>
                <a:schemeClr val="tx1"/>
              </a:buClr>
              <a:buSzTx/>
              <a:buFont typeface="Arial" pitchFamily="34" charset="0"/>
              <a:buNone/>
              <a:tabLst/>
              <a:defRPr sz="1128" i="0">
                <a:latin typeface="+mn-lt"/>
              </a:defRPr>
            </a:lvl1pPr>
            <a:lvl2pPr marL="191361" indent="0">
              <a:buNone/>
              <a:defRPr/>
            </a:lvl2pPr>
            <a:lvl3pPr marL="376007" indent="0">
              <a:buNone/>
              <a:defRPr/>
            </a:lvl3pPr>
            <a:lvl4pPr marL="575201" indent="0">
              <a:buNone/>
              <a:defRPr/>
            </a:lvl4pPr>
            <a:lvl5pPr marL="778872" indent="0">
              <a:buNone/>
              <a:defRPr/>
            </a:lvl5pPr>
          </a:lstStyle>
          <a:p>
            <a:pPr lvl="0"/>
            <a:r>
              <a:rPr lang="es-ES" smtClean="0"/>
              <a:t>Haga clic para modificar el estilo de texto del patrón</a:t>
            </a:r>
          </a:p>
        </p:txBody>
      </p:sp>
      <p:sp>
        <p:nvSpPr>
          <p:cNvPr id="12" name="Text Placeholder 5"/>
          <p:cNvSpPr>
            <a:spLocks noGrp="1"/>
          </p:cNvSpPr>
          <p:nvPr>
            <p:ph type="body" sz="quarter" idx="18"/>
          </p:nvPr>
        </p:nvSpPr>
        <p:spPr>
          <a:xfrm>
            <a:off x="374907" y="6054907"/>
            <a:ext cx="8410321" cy="220445"/>
          </a:xfrm>
          <a:prstGeom prst="rect">
            <a:avLst/>
          </a:prstGeom>
        </p:spPr>
        <p:txBody>
          <a:bodyPr wrap="square" anchor="b" anchorCtr="0">
            <a:spAutoFit/>
          </a:bodyPr>
          <a:lstStyle>
            <a:lvl1pPr marL="0" indent="0">
              <a:buNone/>
              <a:defRPr sz="800" baseline="0"/>
            </a:lvl1pPr>
            <a:lvl2pPr marL="189035" indent="0">
              <a:buNone/>
              <a:defRPr sz="564"/>
            </a:lvl2pPr>
            <a:lvl3pPr marL="380660" indent="0">
              <a:buNone/>
              <a:defRPr sz="564"/>
            </a:lvl3pPr>
            <a:lvl4pPr marL="571756" indent="0">
              <a:buNone/>
              <a:defRPr sz="564"/>
            </a:lvl4pPr>
            <a:lvl5pPr marL="761319" indent="0">
              <a:buNone/>
              <a:defRPr sz="564"/>
            </a:lvl5pPr>
          </a:lstStyle>
          <a:p>
            <a:pPr lvl="0"/>
            <a:r>
              <a:rPr lang="es-ES" smtClean="0"/>
              <a:t>Haga clic para modificar el estilo de texto del patrón</a:t>
            </a:r>
          </a:p>
        </p:txBody>
      </p:sp>
      <p:sp>
        <p:nvSpPr>
          <p:cNvPr id="13" name="Text Placeholder 5"/>
          <p:cNvSpPr>
            <a:spLocks noGrp="1"/>
          </p:cNvSpPr>
          <p:nvPr>
            <p:ph type="body" sz="quarter" idx="22"/>
          </p:nvPr>
        </p:nvSpPr>
        <p:spPr>
          <a:xfrm>
            <a:off x="374907" y="6367389"/>
            <a:ext cx="8195355" cy="220445"/>
          </a:xfrm>
          <a:prstGeom prst="rect">
            <a:avLst/>
          </a:prstGeom>
        </p:spPr>
        <p:txBody>
          <a:bodyPr wrap="square" anchor="t" anchorCtr="0">
            <a:spAutoFit/>
          </a:bodyPr>
          <a:lstStyle>
            <a:lvl1pPr marL="0" indent="0">
              <a:buNone/>
              <a:defRPr sz="800" baseline="0"/>
            </a:lvl1pPr>
            <a:lvl2pPr marL="189035" indent="0">
              <a:buNone/>
              <a:defRPr sz="564"/>
            </a:lvl2pPr>
            <a:lvl3pPr marL="380660" indent="0">
              <a:buNone/>
              <a:defRPr sz="564"/>
            </a:lvl3pPr>
            <a:lvl4pPr marL="571756" indent="0">
              <a:buNone/>
              <a:defRPr sz="564"/>
            </a:lvl4pPr>
            <a:lvl5pPr marL="761319" indent="0">
              <a:buNone/>
              <a:defRPr sz="564"/>
            </a:lvl5pPr>
          </a:lstStyle>
          <a:p>
            <a:pPr lvl="0"/>
            <a:r>
              <a:rPr lang="es-ES" smtClean="0"/>
              <a:t>Haga clic para modificar el estilo de texto del patrón</a:t>
            </a:r>
          </a:p>
        </p:txBody>
      </p:sp>
      <p:sp>
        <p:nvSpPr>
          <p:cNvPr id="9" name="Title 4">
            <a:extLst>
              <a:ext uri="{FF2B5EF4-FFF2-40B4-BE49-F238E27FC236}"/>
            </a:extLst>
          </p:cNvPr>
          <p:cNvSpPr>
            <a:spLocks noGrp="1"/>
          </p:cNvSpPr>
          <p:nvPr>
            <p:ph type="title"/>
          </p:nvPr>
        </p:nvSpPr>
        <p:spPr>
          <a:xfrm>
            <a:off x="374073" y="222290"/>
            <a:ext cx="8424000" cy="307777"/>
          </a:xfrm>
          <a:prstGeom prst="rect">
            <a:avLst/>
          </a:prstGeom>
        </p:spPr>
        <p:txBody>
          <a:bodyPr/>
          <a:lstStyle>
            <a:lvl1pPr>
              <a:defRPr sz="2000"/>
            </a:lvl1pPr>
          </a:lstStyle>
          <a:p>
            <a:r>
              <a:rPr lang="es-ES" smtClean="0"/>
              <a:t>Haga clic para modificar el estilo de título del patrón</a:t>
            </a:r>
            <a:endParaRPr lang="en-GB" dirty="0"/>
          </a:p>
        </p:txBody>
      </p:sp>
      <p:sp>
        <p:nvSpPr>
          <p:cNvPr id="6" name="Slide Number Placeholder 9"/>
          <p:cNvSpPr>
            <a:spLocks noGrp="1"/>
          </p:cNvSpPr>
          <p:nvPr>
            <p:ph type="sldNum" sz="quarter" idx="23"/>
          </p:nvPr>
        </p:nvSpPr>
        <p:spPr>
          <a:xfrm>
            <a:off x="8569613" y="6437295"/>
            <a:ext cx="215035" cy="365478"/>
          </a:xfrm>
          <a:prstGeom prst="rect">
            <a:avLst/>
          </a:prstGeom>
        </p:spPr>
        <p:txBody>
          <a:bodyPr/>
          <a:lstStyle>
            <a:lvl1pPr>
              <a:defRPr>
                <a:solidFill>
                  <a:srgbClr val="15325C"/>
                </a:solidFill>
              </a:defRPr>
            </a:lvl1pPr>
          </a:lstStyle>
          <a:p>
            <a:pPr>
              <a:defRPr/>
            </a:pPr>
            <a:fld id="{39985836-673F-44AD-9C83-186F3D68953C}" type="slidenum">
              <a:rPr lang="en-GB"/>
              <a:pPr>
                <a:defRPr/>
              </a:pPr>
              <a:t>‹Nº›</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502F46-C1FA-4E89-AAD8-BF00D4397B7A}" type="datetimeFigureOut">
              <a:rPr lang="es-AR" smtClean="0"/>
              <a:pPr/>
              <a:t>24/08/2018</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38512-57FD-405E-B595-68B6AF64B257}" type="slidenum">
              <a:rPr lang="es-AR" smtClean="0"/>
              <a:pPr/>
              <a:t>‹Nº›</a:t>
            </a:fld>
            <a:endParaRPr lang="es-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oleObject" Target="../embeddings/Hoja_de_c_lculo_de_Microsoft_Office_Excel_97-20031.xl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oleObject" Target="../embeddings/Hoja_de_c_lculo_de_Microsoft_Office_Excel_97-20032.xl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oleObject" Target="../embeddings/Hoja_de_c_lculo_de_Microsoft_Office_Excel_97-20033.xl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28.png"/><Relationship Id="rId4" Type="http://schemas.openxmlformats.org/officeDocument/2006/relationships/diagramLayout" Target="../diagrams/layout2.xml"/><Relationship Id="rId9"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32.png"/><Relationship Id="rId4" Type="http://schemas.openxmlformats.org/officeDocument/2006/relationships/oleObject" Target="../embeddings/Hoja_de_c_lculo_de_Microsoft_Office_Excel_97-20034.xls"/></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hyperlink" Target="http://www.cfr.org/interactives/GH_Vaccine_Map/index.html" TargetMode="External"/><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hyperlink" Target="http://www.cdc.gov/pertussis/images/pertussis-graph-2012-lg.gif"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jpeg"/></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hyperlink" Target="http://www.msal.gob.ar/dinacei/index.php/personal-de-salud/vigilancia/coqueluche" TargetMode="Externa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http://www.cdc.gov/ncidod/dhqp/pdf/isolation2007.pdf" TargetMode="External"/><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7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8" Type="http://schemas.openxmlformats.org/officeDocument/2006/relationships/image" Target="../media/image76.jpeg"/><Relationship Id="rId13" Type="http://schemas.openxmlformats.org/officeDocument/2006/relationships/image" Target="../media/image79.jpeg"/><Relationship Id="rId3" Type="http://schemas.openxmlformats.org/officeDocument/2006/relationships/image" Target="../media/image72.jpeg"/><Relationship Id="rId7" Type="http://schemas.openxmlformats.org/officeDocument/2006/relationships/image" Target="../media/image75.jpeg"/><Relationship Id="rId12" Type="http://schemas.openxmlformats.org/officeDocument/2006/relationships/hyperlink" Target="http://homesforheroes.files.wordpress.com/2009/05/elderly-couple.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74.jpeg"/><Relationship Id="rId11" Type="http://schemas.openxmlformats.org/officeDocument/2006/relationships/image" Target="../media/image78.jpeg"/><Relationship Id="rId5" Type="http://schemas.openxmlformats.org/officeDocument/2006/relationships/hyperlink" Target="http://adamlambertsite.files.wordpress.com/2009/06/toddler-adam.jpg" TargetMode="External"/><Relationship Id="rId10" Type="http://schemas.openxmlformats.org/officeDocument/2006/relationships/image" Target="../media/image77.jpeg"/><Relationship Id="rId4" Type="http://schemas.openxmlformats.org/officeDocument/2006/relationships/image" Target="../media/image73.jpeg"/><Relationship Id="rId9" Type="http://schemas.openxmlformats.org/officeDocument/2006/relationships/hyperlink" Target="http://www.uploaded.tv/member_images/b-1204196450Pretty_Adolescent_Girl.jpg" TargetMode="External"/></Relationships>
</file>

<file path=ppt/slides/_rels/slide9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jpeg"/><Relationship Id="rId4" Type="http://schemas.openxmlformats.org/officeDocument/2006/relationships/image" Target="../media/image83.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hyperlink" Target="http://content.nejm.org/content/vol344/issue18/images/large/07f1.jpe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oleObject" Target="../embeddings/Hoja_de_c_lculo_de_Microsoft_Office_Excel_97-20035.xls"/><Relationship Id="rId2" Type="http://schemas.openxmlformats.org/officeDocument/2006/relationships/slideLayout" Target="../slideLayouts/slideLayout12.xml"/><Relationship Id="rId1" Type="http://schemas.openxmlformats.org/officeDocument/2006/relationships/vmlDrawing" Target="../drawings/vmlDrawing5.vml"/></Relationships>
</file>

<file path=ppt/slides/_rels/slide11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jpeg"/><Relationship Id="rId4" Type="http://schemas.openxmlformats.org/officeDocument/2006/relationships/image" Target="../media/image83.jpe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04.emf"/><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6.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xml"/><Relationship Id="rId5" Type="http://schemas.openxmlformats.org/officeDocument/2006/relationships/image" Target="../media/image116.png"/><Relationship Id="rId4" Type="http://schemas.openxmlformats.org/officeDocument/2006/relationships/image" Target="../media/image115.png"/></Relationships>
</file>

<file path=ppt/slides/_rels/slide14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xml"/><Relationship Id="rId4" Type="http://schemas.openxmlformats.org/officeDocument/2006/relationships/image" Target="../media/image117.png"/></Relationships>
</file>

<file path=ppt/slides/_rels/slide14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xml"/><Relationship Id="rId4" Type="http://schemas.openxmlformats.org/officeDocument/2006/relationships/image" Target="../media/image118.png"/></Relationships>
</file>

<file path=ppt/slides/_rels/slide15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8.xml"/><Relationship Id="rId4" Type="http://schemas.openxmlformats.org/officeDocument/2006/relationships/image" Target="../media/image119.png"/></Relationships>
</file>

<file path=ppt/slides/_rels/slide15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14.png"/></Relationships>
</file>

<file path=ppt/slides/_rels/slide15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image" Target="../media/image114.png"/></Relationships>
</file>

<file path=ppt/slides/_rels/slide15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14.png"/></Relationships>
</file>

<file path=ppt/slides/_rels/slide16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16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xml"/><Relationship Id="rId4" Type="http://schemas.openxmlformats.org/officeDocument/2006/relationships/image" Target="../media/image1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Título"/>
          <p:cNvSpPr>
            <a:spLocks noGrp="1"/>
          </p:cNvSpPr>
          <p:nvPr>
            <p:ph type="ctrTitle"/>
          </p:nvPr>
        </p:nvSpPr>
        <p:spPr/>
        <p:txBody>
          <a:bodyPr/>
          <a:lstStyle/>
          <a:p>
            <a:pPr eaLnBrk="1" hangingPunct="1"/>
            <a:endParaRPr lang="es-AR" smtClean="0"/>
          </a:p>
        </p:txBody>
      </p:sp>
      <p:sp>
        <p:nvSpPr>
          <p:cNvPr id="2051" name="2 Subtítulo"/>
          <p:cNvSpPr>
            <a:spLocks noGrp="1"/>
          </p:cNvSpPr>
          <p:nvPr>
            <p:ph type="subTitle" idx="1"/>
          </p:nvPr>
        </p:nvSpPr>
        <p:spPr/>
        <p:txBody>
          <a:bodyPr/>
          <a:lstStyle/>
          <a:p>
            <a:pPr eaLnBrk="1" hangingPunct="1"/>
            <a:endParaRPr lang="es-AR" smtClean="0"/>
          </a:p>
        </p:txBody>
      </p:sp>
      <p:pic>
        <p:nvPicPr>
          <p:cNvPr id="2052" name="Picture 6" descr="hospi liviana"/>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053" name="4 CuadroTexto"/>
          <p:cNvSpPr txBox="1">
            <a:spLocks noChangeArrowheads="1"/>
          </p:cNvSpPr>
          <p:nvPr/>
        </p:nvSpPr>
        <p:spPr bwMode="auto">
          <a:xfrm>
            <a:off x="179388" y="260350"/>
            <a:ext cx="7488237" cy="369888"/>
          </a:xfrm>
          <a:prstGeom prst="rect">
            <a:avLst/>
          </a:prstGeom>
          <a:noFill/>
          <a:ln w="9525">
            <a:noFill/>
            <a:miter lim="800000"/>
            <a:headEnd/>
            <a:tailEnd/>
          </a:ln>
        </p:spPr>
        <p:txBody>
          <a:bodyPr>
            <a:spAutoFit/>
          </a:bodyPr>
          <a:lstStyle/>
          <a:p>
            <a:endParaRPr lang="es-AR" b="1">
              <a:solidFill>
                <a:srgbClr val="3333CC"/>
              </a:solidFill>
              <a:latin typeface="Calibri" pitchFamily="34" charset="0"/>
            </a:endParaRPr>
          </a:p>
        </p:txBody>
      </p:sp>
      <p:sp>
        <p:nvSpPr>
          <p:cNvPr id="2054" name="7 CuadroTexto"/>
          <p:cNvSpPr txBox="1">
            <a:spLocks noChangeArrowheads="1"/>
          </p:cNvSpPr>
          <p:nvPr/>
        </p:nvSpPr>
        <p:spPr bwMode="auto">
          <a:xfrm>
            <a:off x="3851275" y="2636838"/>
            <a:ext cx="5292725" cy="1846262"/>
          </a:xfrm>
          <a:prstGeom prst="rect">
            <a:avLst/>
          </a:prstGeom>
          <a:noFill/>
          <a:ln w="9525">
            <a:noFill/>
            <a:miter lim="800000"/>
            <a:headEnd/>
            <a:tailEnd/>
          </a:ln>
        </p:spPr>
        <p:txBody>
          <a:bodyPr>
            <a:spAutoFit/>
          </a:bodyPr>
          <a:lstStyle/>
          <a:p>
            <a:r>
              <a:rPr lang="es-ES">
                <a:solidFill>
                  <a:srgbClr val="FF00FF"/>
                </a:solidFill>
                <a:latin typeface="Calibri" pitchFamily="34" charset="0"/>
              </a:rPr>
              <a:t>·</a:t>
            </a:r>
          </a:p>
          <a:p>
            <a:r>
              <a:rPr lang="es-ES" sz="2400">
                <a:solidFill>
                  <a:srgbClr val="FF00FF"/>
                </a:solidFill>
                <a:latin typeface="Calibri" pitchFamily="34" charset="0"/>
              </a:rPr>
              <a:t>                           </a:t>
            </a:r>
          </a:p>
          <a:p>
            <a:endParaRPr lang="es-ES" sz="2400">
              <a:solidFill>
                <a:srgbClr val="FF00FF"/>
              </a:solidFill>
              <a:latin typeface="Calibri" pitchFamily="34" charset="0"/>
            </a:endParaRPr>
          </a:p>
          <a:p>
            <a:r>
              <a:rPr lang="es-ES" sz="2400">
                <a:solidFill>
                  <a:srgbClr val="FF00FF"/>
                </a:solidFill>
                <a:latin typeface="Calibri" pitchFamily="34" charset="0"/>
              </a:rPr>
              <a:t>   </a:t>
            </a:r>
          </a:p>
          <a:p>
            <a:r>
              <a:rPr lang="es-ES" sz="2400">
                <a:solidFill>
                  <a:srgbClr val="FF00FF"/>
                </a:solidFill>
                <a:latin typeface="Calibri" pitchFamily="34" charset="0"/>
              </a:rPr>
              <a:t>    </a:t>
            </a:r>
            <a:endParaRPr lang="es-AR">
              <a:solidFill>
                <a:srgbClr val="FF00FF"/>
              </a:solidFill>
              <a:latin typeface="Calibri" pitchFamily="34" charset="0"/>
            </a:endParaRPr>
          </a:p>
        </p:txBody>
      </p:sp>
      <p:sp>
        <p:nvSpPr>
          <p:cNvPr id="2055" name="8 CuadroTexto"/>
          <p:cNvSpPr txBox="1">
            <a:spLocks noChangeArrowheads="1"/>
          </p:cNvSpPr>
          <p:nvPr/>
        </p:nvSpPr>
        <p:spPr bwMode="auto">
          <a:xfrm>
            <a:off x="5580063" y="5949950"/>
            <a:ext cx="3563937" cy="646113"/>
          </a:xfrm>
          <a:prstGeom prst="rect">
            <a:avLst/>
          </a:prstGeom>
          <a:noFill/>
          <a:ln w="9525">
            <a:noFill/>
            <a:miter lim="800000"/>
            <a:headEnd/>
            <a:tailEnd/>
          </a:ln>
        </p:spPr>
        <p:txBody>
          <a:bodyPr>
            <a:spAutoFit/>
          </a:bodyPr>
          <a:lstStyle/>
          <a:p>
            <a:endParaRPr lang="es-AR" b="1">
              <a:solidFill>
                <a:srgbClr val="0000FF"/>
              </a:solidFill>
              <a:latin typeface="Calibri" pitchFamily="34" charset="0"/>
            </a:endParaRPr>
          </a:p>
          <a:p>
            <a:endParaRPr lang="es-AR" b="1">
              <a:solidFill>
                <a:srgbClr val="FF33CC"/>
              </a:solidFill>
              <a:latin typeface="Calibri" pitchFamily="34" charset="0"/>
            </a:endParaRPr>
          </a:p>
        </p:txBody>
      </p:sp>
      <p:pic>
        <p:nvPicPr>
          <p:cNvPr id="2056" name="Picture 14" descr="HNRGISO"/>
          <p:cNvPicPr>
            <a:picLocks noChangeAspect="1" noChangeArrowheads="1"/>
          </p:cNvPicPr>
          <p:nvPr/>
        </p:nvPicPr>
        <p:blipFill>
          <a:blip r:embed="rId3" cstate="print"/>
          <a:srcRect/>
          <a:stretch>
            <a:fillRect/>
          </a:stretch>
        </p:blipFill>
        <p:spPr bwMode="auto">
          <a:xfrm>
            <a:off x="7920038" y="0"/>
            <a:ext cx="1223962" cy="1196975"/>
          </a:xfrm>
          <a:prstGeom prst="rect">
            <a:avLst/>
          </a:prstGeom>
          <a:noFill/>
          <a:ln w="9525">
            <a:noFill/>
            <a:miter lim="800000"/>
            <a:headEnd/>
            <a:tailEnd/>
          </a:ln>
        </p:spPr>
      </p:pic>
      <p:sp>
        <p:nvSpPr>
          <p:cNvPr id="9" name="8 Rectángulo"/>
          <p:cNvSpPr/>
          <p:nvPr/>
        </p:nvSpPr>
        <p:spPr>
          <a:xfrm>
            <a:off x="611188" y="333375"/>
            <a:ext cx="6246812" cy="706438"/>
          </a:xfrm>
          <a:prstGeom prst="rect">
            <a:avLst/>
          </a:prstGeom>
        </p:spPr>
        <p:txBody>
          <a:bodyPr>
            <a:spAutoFit/>
          </a:bodyPr>
          <a:lstStyle/>
          <a:p>
            <a:pPr>
              <a:defRPr/>
            </a:pPr>
            <a:endParaRPr lang="es-ES" b="1" dirty="0">
              <a:solidFill>
                <a:srgbClr val="FF33CC"/>
              </a:solidFill>
              <a:effectLst>
                <a:outerShdw blurRad="38100" dist="38100" dir="2700000" algn="tl">
                  <a:srgbClr val="C0C0C0"/>
                </a:outerShdw>
              </a:effectLst>
              <a:latin typeface="Arial" pitchFamily="34" charset="0"/>
              <a:cs typeface="Times New Roman" pitchFamily="18" charset="0"/>
            </a:endParaRPr>
          </a:p>
          <a:p>
            <a:pPr eaLnBrk="0" hangingPunct="0">
              <a:defRPr/>
            </a:pPr>
            <a:endParaRPr lang="es-ES" sz="1100" b="1" dirty="0">
              <a:solidFill>
                <a:srgbClr val="FF33CC"/>
              </a:solidFill>
              <a:effectLst>
                <a:outerShdw blurRad="38100" dist="38100" dir="2700000" algn="tl">
                  <a:srgbClr val="C0C0C0"/>
                </a:outerShdw>
              </a:effectLst>
              <a:latin typeface="Arial" pitchFamily="34" charset="0"/>
              <a:cs typeface="Times New Roman" pitchFamily="18" charset="0"/>
            </a:endParaRPr>
          </a:p>
          <a:p>
            <a:pPr eaLnBrk="0" hangingPunct="0">
              <a:defRPr/>
            </a:pPr>
            <a:endParaRPr lang="es-ES" sz="1100" b="1" dirty="0">
              <a:solidFill>
                <a:srgbClr val="FF33CC"/>
              </a:solidFill>
              <a:effectLst>
                <a:outerShdw blurRad="38100" dist="38100" dir="2700000" algn="tl">
                  <a:srgbClr val="C0C0C0"/>
                </a:outerShdw>
              </a:effectLst>
              <a:latin typeface="Arial" pitchFamily="34" charset="0"/>
              <a:cs typeface="Times New Roman" pitchFamily="18" charset="0"/>
            </a:endParaRPr>
          </a:p>
        </p:txBody>
      </p:sp>
      <p:sp>
        <p:nvSpPr>
          <p:cNvPr id="2058" name="9 CuadroTexto"/>
          <p:cNvSpPr txBox="1">
            <a:spLocks noChangeArrowheads="1"/>
          </p:cNvSpPr>
          <p:nvPr/>
        </p:nvSpPr>
        <p:spPr bwMode="auto">
          <a:xfrm>
            <a:off x="2916238" y="5084763"/>
            <a:ext cx="6227762" cy="2308225"/>
          </a:xfrm>
          <a:prstGeom prst="rect">
            <a:avLst/>
          </a:prstGeom>
          <a:noFill/>
          <a:ln w="9525">
            <a:noFill/>
            <a:miter lim="800000"/>
            <a:headEnd/>
            <a:tailEnd/>
          </a:ln>
        </p:spPr>
        <p:txBody>
          <a:bodyPr>
            <a:spAutoFit/>
          </a:bodyPr>
          <a:lstStyle/>
          <a:p>
            <a:r>
              <a:rPr lang="es-ES" sz="2800" b="1">
                <a:solidFill>
                  <a:srgbClr val="FF33CC"/>
                </a:solidFill>
              </a:rPr>
              <a:t>Virginia Bazán </a:t>
            </a:r>
          </a:p>
          <a:p>
            <a:r>
              <a:rPr lang="es-AR" sz="2800" b="1">
                <a:solidFill>
                  <a:srgbClr val="FF33CC"/>
                </a:solidFill>
              </a:rPr>
              <a:t>Htal de Niños Ricardo Gutierrez</a:t>
            </a:r>
          </a:p>
          <a:p>
            <a:r>
              <a:rPr lang="es-AR" sz="2800" b="1">
                <a:solidFill>
                  <a:srgbClr val="FF33CC"/>
                </a:solidFill>
              </a:rPr>
              <a:t>Promoción y Protección de la Salud Epidemiología Bs As Argentina</a:t>
            </a:r>
          </a:p>
          <a:p>
            <a:endParaRPr lang="es-AR" b="1">
              <a:solidFill>
                <a:srgbClr val="FF33CC"/>
              </a:solidFill>
            </a:endParaRPr>
          </a:p>
        </p:txBody>
      </p:sp>
      <p:sp>
        <p:nvSpPr>
          <p:cNvPr id="13" name="12 CuadroTexto"/>
          <p:cNvSpPr txBox="1"/>
          <p:nvPr/>
        </p:nvSpPr>
        <p:spPr>
          <a:xfrm>
            <a:off x="468313" y="0"/>
            <a:ext cx="8164512" cy="3832225"/>
          </a:xfrm>
          <a:prstGeom prst="rect">
            <a:avLst/>
          </a:prstGeom>
          <a:noFill/>
        </p:spPr>
        <p:txBody>
          <a:bodyPr>
            <a:spAutoFit/>
          </a:bodyPr>
          <a:lstStyle/>
          <a:p>
            <a:pPr>
              <a:defRPr/>
            </a:pPr>
            <a:endParaRPr lang="es-ES" b="1" dirty="0">
              <a:solidFill>
                <a:srgbClr val="FF33CC"/>
              </a:solidFill>
              <a:effectLst>
                <a:outerShdw blurRad="38100" dist="38100" dir="2700000" algn="tl">
                  <a:srgbClr val="C0C0C0"/>
                </a:outerShdw>
              </a:effectLst>
              <a:latin typeface="Arial" pitchFamily="34" charset="0"/>
              <a:cs typeface="Times New Roman" pitchFamily="18" charset="0"/>
            </a:endParaRPr>
          </a:p>
          <a:p>
            <a:pPr eaLnBrk="0" hangingPunct="0">
              <a:defRPr/>
            </a:pPr>
            <a:endParaRPr lang="es-ES" b="1" dirty="0">
              <a:solidFill>
                <a:srgbClr val="FF33CC"/>
              </a:solidFill>
              <a:latin typeface="Arial" pitchFamily="34" charset="0"/>
              <a:cs typeface="Times New Roman" pitchFamily="18" charset="0"/>
            </a:endParaRPr>
          </a:p>
          <a:p>
            <a:pPr eaLnBrk="0" hangingPunct="0">
              <a:defRPr/>
            </a:pPr>
            <a:endParaRPr lang="es-ES" b="1" dirty="0">
              <a:solidFill>
                <a:srgbClr val="FF33CC"/>
              </a:solidFill>
              <a:latin typeface="Arial" pitchFamily="34" charset="0"/>
              <a:cs typeface="Times New Roman" pitchFamily="18" charset="0"/>
            </a:endParaRPr>
          </a:p>
          <a:p>
            <a:pPr eaLnBrk="0" hangingPunct="0">
              <a:defRPr/>
            </a:pPr>
            <a:endParaRPr lang="es-ES" sz="1100" b="1" dirty="0">
              <a:solidFill>
                <a:srgbClr val="FF33CC"/>
              </a:solidFill>
              <a:effectLst>
                <a:outerShdw blurRad="38100" dist="38100" dir="2700000" algn="tl">
                  <a:srgbClr val="C0C0C0"/>
                </a:outerShdw>
              </a:effectLst>
              <a:latin typeface="Arial" pitchFamily="34" charset="0"/>
              <a:cs typeface="Times New Roman" pitchFamily="18" charset="0"/>
            </a:endParaRPr>
          </a:p>
          <a:p>
            <a:pPr>
              <a:defRPr/>
            </a:pPr>
            <a:r>
              <a:rPr lang="es-ES" sz="2000" b="1" dirty="0">
                <a:solidFill>
                  <a:srgbClr val="FF33CC"/>
                </a:solidFill>
              </a:rPr>
              <a:t>            </a:t>
            </a:r>
          </a:p>
          <a:p>
            <a:pPr>
              <a:defRPr/>
            </a:pPr>
            <a:endParaRPr lang="es-ES" sz="2000" b="1" dirty="0">
              <a:solidFill>
                <a:srgbClr val="FF33CC"/>
              </a:solidFill>
            </a:endParaRPr>
          </a:p>
          <a:p>
            <a:pPr>
              <a:defRPr/>
            </a:pPr>
            <a:endParaRPr lang="es-ES" sz="2000" b="1" dirty="0">
              <a:solidFill>
                <a:srgbClr val="FF33CC"/>
              </a:solidFill>
            </a:endParaRPr>
          </a:p>
          <a:p>
            <a:pPr>
              <a:defRPr/>
            </a:pPr>
            <a:endParaRPr lang="es-ES" sz="2000" b="1" dirty="0">
              <a:solidFill>
                <a:srgbClr val="FF33CC"/>
              </a:solidFill>
            </a:endParaRPr>
          </a:p>
          <a:p>
            <a:pPr>
              <a:defRPr/>
            </a:pPr>
            <a:endParaRPr lang="es-ES" sz="2000" b="1" dirty="0">
              <a:solidFill>
                <a:srgbClr val="FF33CC"/>
              </a:solidFill>
            </a:endParaRPr>
          </a:p>
          <a:p>
            <a:pPr>
              <a:defRPr/>
            </a:pPr>
            <a:r>
              <a:rPr lang="es-ES" sz="2000" b="1" dirty="0">
                <a:solidFill>
                  <a:srgbClr val="FF33CC"/>
                </a:solidFill>
              </a:rPr>
              <a:t>                                                                              </a:t>
            </a:r>
          </a:p>
          <a:p>
            <a:pPr>
              <a:defRPr/>
            </a:pPr>
            <a:r>
              <a:rPr lang="es-ES" sz="2000" b="1" dirty="0">
                <a:solidFill>
                  <a:srgbClr val="FF33CC"/>
                </a:solidFill>
              </a:rPr>
              <a:t>                                                              </a:t>
            </a:r>
            <a:endParaRPr lang="es-AR" sz="2000" dirty="0">
              <a:solidFill>
                <a:srgbClr val="FF33CC"/>
              </a:solidFill>
            </a:endParaRPr>
          </a:p>
          <a:p>
            <a:pPr>
              <a:defRPr/>
            </a:pPr>
            <a:r>
              <a:rPr lang="es-ES" sz="2000" dirty="0">
                <a:solidFill>
                  <a:srgbClr val="FF33CC"/>
                </a:solidFill>
              </a:rPr>
              <a:t> </a:t>
            </a:r>
            <a:endParaRPr lang="es-ES" sz="2000" b="1" dirty="0">
              <a:solidFill>
                <a:srgbClr val="FF33CC"/>
              </a:solidFill>
              <a:latin typeface="Arial" pitchFamily="34" charset="0"/>
              <a:cs typeface="Times New Roman" pitchFamily="18" charset="0"/>
            </a:endParaRPr>
          </a:p>
          <a:p>
            <a:pPr>
              <a:defRPr/>
            </a:pPr>
            <a:endParaRPr lang="es-AR" dirty="0"/>
          </a:p>
        </p:txBody>
      </p:sp>
      <p:sp>
        <p:nvSpPr>
          <p:cNvPr id="2060" name="13 CuadroTexto"/>
          <p:cNvSpPr txBox="1">
            <a:spLocks noChangeArrowheads="1"/>
          </p:cNvSpPr>
          <p:nvPr/>
        </p:nvSpPr>
        <p:spPr bwMode="auto">
          <a:xfrm>
            <a:off x="2627313" y="1125538"/>
            <a:ext cx="3673475" cy="584200"/>
          </a:xfrm>
          <a:prstGeom prst="rect">
            <a:avLst/>
          </a:prstGeom>
          <a:noFill/>
          <a:ln w="9525">
            <a:noFill/>
            <a:miter lim="800000"/>
            <a:headEnd/>
            <a:tailEnd/>
          </a:ln>
        </p:spPr>
        <p:txBody>
          <a:bodyPr>
            <a:spAutoFit/>
          </a:bodyPr>
          <a:lstStyle/>
          <a:p>
            <a:endParaRPr lang="es-AR" b="1" u="sng">
              <a:solidFill>
                <a:srgbClr val="FF3399"/>
              </a:solidFill>
              <a:latin typeface="Arial" pitchFamily="34" charset="0"/>
              <a:cs typeface="Arial" pitchFamily="34" charset="0"/>
            </a:endParaRPr>
          </a:p>
        </p:txBody>
      </p:sp>
      <p:sp>
        <p:nvSpPr>
          <p:cNvPr id="15" name="14 CuadroTexto"/>
          <p:cNvSpPr txBox="1"/>
          <p:nvPr/>
        </p:nvSpPr>
        <p:spPr>
          <a:xfrm>
            <a:off x="468313" y="0"/>
            <a:ext cx="8288337" cy="5232202"/>
          </a:xfrm>
          <a:prstGeom prst="rect">
            <a:avLst/>
          </a:prstGeom>
          <a:noFill/>
        </p:spPr>
        <p:txBody>
          <a:bodyPr>
            <a:spAutoFit/>
          </a:bodyPr>
          <a:lstStyle/>
          <a:p>
            <a:pPr algn="ctr">
              <a:defRPr/>
            </a:pPr>
            <a:r>
              <a:rPr lang="es-ES" sz="4800" dirty="0" err="1">
                <a:solidFill>
                  <a:srgbClr val="00355C"/>
                </a:solidFill>
              </a:rPr>
              <a:t>Htal</a:t>
            </a:r>
            <a:r>
              <a:rPr lang="es-ES" sz="4800" dirty="0">
                <a:solidFill>
                  <a:srgbClr val="00355C"/>
                </a:solidFill>
              </a:rPr>
              <a:t> de Niños </a:t>
            </a:r>
          </a:p>
          <a:p>
            <a:pPr algn="ctr">
              <a:defRPr/>
            </a:pPr>
            <a:r>
              <a:rPr lang="es-ES" sz="4800" dirty="0">
                <a:solidFill>
                  <a:srgbClr val="00355C"/>
                </a:solidFill>
              </a:rPr>
              <a:t>Ricardo Gutiérrez</a:t>
            </a:r>
          </a:p>
          <a:p>
            <a:pPr>
              <a:defRPr/>
            </a:pPr>
            <a:r>
              <a:rPr lang="es-ES" sz="4800" dirty="0"/>
              <a:t> </a:t>
            </a:r>
          </a:p>
          <a:p>
            <a:pPr algn="ctr">
              <a:defRPr/>
            </a:pPr>
            <a:endParaRPr lang="es-ES" sz="4800" dirty="0">
              <a:solidFill>
                <a:schemeClr val="accent2">
                  <a:lumMod val="40000"/>
                  <a:lumOff val="60000"/>
                </a:schemeClr>
              </a:solidFill>
            </a:endParaRPr>
          </a:p>
          <a:p>
            <a:pPr algn="ctr">
              <a:defRPr/>
            </a:pPr>
            <a:r>
              <a:rPr lang="es-ES" sz="4400" dirty="0" smtClean="0">
                <a:solidFill>
                  <a:srgbClr val="ADFBA3"/>
                </a:solidFill>
              </a:rPr>
              <a:t>Vacunas </a:t>
            </a:r>
          </a:p>
          <a:p>
            <a:pPr algn="ctr">
              <a:defRPr/>
            </a:pPr>
            <a:r>
              <a:rPr lang="es-ES" sz="4400" dirty="0" smtClean="0">
                <a:solidFill>
                  <a:srgbClr val="ADFBA3"/>
                </a:solidFill>
              </a:rPr>
              <a:t>Primer año de Vida </a:t>
            </a:r>
            <a:endParaRPr lang="es-ES" sz="4400" dirty="0">
              <a:solidFill>
                <a:srgbClr val="ADFBA3"/>
              </a:solidFill>
            </a:endParaRPr>
          </a:p>
          <a:p>
            <a:pPr algn="ctr">
              <a:defRPr/>
            </a:pPr>
            <a:r>
              <a:rPr lang="es-ES" dirty="0">
                <a:solidFill>
                  <a:srgbClr val="FF3300"/>
                </a:solidFill>
              </a:rPr>
              <a:t>.</a:t>
            </a:r>
          </a:p>
          <a:p>
            <a:pPr>
              <a:defRPr/>
            </a:pPr>
            <a:r>
              <a:rPr lang="es-ES" dirty="0">
                <a:solidFill>
                  <a:srgbClr val="FF3300"/>
                </a:solidFill>
              </a:rPr>
              <a:t>					</a:t>
            </a:r>
          </a:p>
          <a:p>
            <a:pPr>
              <a:defRPr/>
            </a:pPr>
            <a:r>
              <a:rPr lang="es-ES" dirty="0">
                <a:solidFill>
                  <a:srgbClr val="FF3300"/>
                </a:solidFill>
              </a:rPr>
              <a:t>                                                  </a:t>
            </a:r>
            <a:endParaRPr lang="es-ES" sz="2800" dirty="0"/>
          </a:p>
        </p:txBody>
      </p:sp>
      <p:sp>
        <p:nvSpPr>
          <p:cNvPr id="14" name="13 CuadroTexto"/>
          <p:cNvSpPr txBox="1"/>
          <p:nvPr/>
        </p:nvSpPr>
        <p:spPr>
          <a:xfrm>
            <a:off x="251520" y="5805264"/>
            <a:ext cx="2027350" cy="338554"/>
          </a:xfrm>
          <a:prstGeom prst="rect">
            <a:avLst/>
          </a:prstGeom>
          <a:noFill/>
        </p:spPr>
        <p:txBody>
          <a:bodyPr wrap="none" rtlCol="0">
            <a:spAutoFit/>
          </a:bodyPr>
          <a:lstStyle/>
          <a:p>
            <a:r>
              <a:rPr lang="es-AR" sz="1600" dirty="0" err="1" smtClean="0">
                <a:solidFill>
                  <a:srgbClr val="FFFF00"/>
                </a:solidFill>
              </a:rPr>
              <a:t>Tucuman</a:t>
            </a:r>
            <a:r>
              <a:rPr lang="es-AR" sz="1600" dirty="0" smtClean="0">
                <a:solidFill>
                  <a:srgbClr val="FFFF00"/>
                </a:solidFill>
              </a:rPr>
              <a:t> Agosto 2018</a:t>
            </a:r>
            <a:endParaRPr lang="es-AR" sz="1600" dirty="0">
              <a:solidFill>
                <a:srgbClr val="FFFF00"/>
              </a:solidFill>
            </a:endParaRPr>
          </a:p>
        </p:txBody>
      </p:sp>
      <p:pic>
        <p:nvPicPr>
          <p:cNvPr id="19457" name="Picture 1"/>
          <p:cNvPicPr>
            <a:picLocks noChangeAspect="1" noChangeArrowheads="1"/>
          </p:cNvPicPr>
          <p:nvPr/>
        </p:nvPicPr>
        <p:blipFill>
          <a:blip r:embed="rId4" cstate="print"/>
          <a:srcRect/>
          <a:stretch>
            <a:fillRect/>
          </a:stretch>
        </p:blipFill>
        <p:spPr bwMode="auto">
          <a:xfrm>
            <a:off x="4495800" y="3352800"/>
            <a:ext cx="152400" cy="152400"/>
          </a:xfrm>
          <a:prstGeom prst="rect">
            <a:avLst/>
          </a:prstGeom>
          <a:noFill/>
          <a:ln w="9525">
            <a:noFill/>
            <a:miter lim="800000"/>
            <a:headEnd/>
            <a:tailEnd/>
          </a:ln>
        </p:spPr>
      </p:pic>
      <p:pic>
        <p:nvPicPr>
          <p:cNvPr id="19458" name="Picture 2"/>
          <p:cNvPicPr>
            <a:picLocks noChangeAspect="1" noChangeArrowheads="1"/>
          </p:cNvPicPr>
          <p:nvPr/>
        </p:nvPicPr>
        <p:blipFill>
          <a:blip r:embed="rId4" cstate="print"/>
          <a:srcRect/>
          <a:stretch>
            <a:fillRect/>
          </a:stretch>
        </p:blipFill>
        <p:spPr bwMode="auto">
          <a:xfrm>
            <a:off x="4495800" y="3352800"/>
            <a:ext cx="152400" cy="152400"/>
          </a:xfrm>
          <a:prstGeom prst="rect">
            <a:avLst/>
          </a:prstGeom>
          <a:noFill/>
          <a:ln w="9525">
            <a:noFill/>
            <a:miter lim="800000"/>
            <a:headEnd/>
            <a:tailEnd/>
          </a:ln>
        </p:spPr>
      </p:pic>
      <p:sp>
        <p:nvSpPr>
          <p:cNvPr id="20" name="19 CuadroTexto"/>
          <p:cNvSpPr txBox="1"/>
          <p:nvPr/>
        </p:nvSpPr>
        <p:spPr>
          <a:xfrm>
            <a:off x="1331640" y="1196752"/>
            <a:ext cx="6840760" cy="1815882"/>
          </a:xfrm>
          <a:prstGeom prst="rect">
            <a:avLst/>
          </a:prstGeom>
          <a:noFill/>
        </p:spPr>
        <p:txBody>
          <a:bodyPr wrap="square" rtlCol="0">
            <a:spAutoFit/>
          </a:bodyPr>
          <a:lstStyle/>
          <a:p>
            <a:pPr algn="ctr"/>
            <a:endParaRPr lang="es-AR" sz="2800" dirty="0" smtClean="0">
              <a:solidFill>
                <a:srgbClr val="FFFF00"/>
              </a:solidFill>
            </a:endParaRPr>
          </a:p>
          <a:p>
            <a:pPr algn="ctr"/>
            <a:endParaRPr lang="es-AR" sz="2800" dirty="0" smtClean="0">
              <a:solidFill>
                <a:srgbClr val="FFFF00"/>
              </a:solidFill>
            </a:endParaRPr>
          </a:p>
          <a:p>
            <a:pPr algn="ctr"/>
            <a:r>
              <a:rPr lang="es-AR" sz="2800" b="1" dirty="0" smtClean="0">
                <a:solidFill>
                  <a:srgbClr val="FF66CC"/>
                </a:solidFill>
              </a:rPr>
              <a:t>ACTUALIZACIÓN EN VACUNACIÓN</a:t>
            </a:r>
          </a:p>
          <a:p>
            <a:pPr algn="ctr"/>
            <a:r>
              <a:rPr lang="es-AR" sz="2800" b="1" dirty="0" smtClean="0">
                <a:solidFill>
                  <a:srgbClr val="FF66CC"/>
                </a:solidFill>
              </a:rPr>
              <a:t>CALENDARIO NACIONAL 2018</a:t>
            </a:r>
            <a:endParaRPr lang="es-AR" sz="2800" b="1" dirty="0">
              <a:solidFill>
                <a:srgbClr val="FF66CC"/>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996950" y="471488"/>
            <a:ext cx="7789863" cy="1228725"/>
          </a:xfrm>
        </p:spPr>
        <p:txBody>
          <a:bodyPr>
            <a:normAutofit fontScale="90000"/>
          </a:bodyPr>
          <a:lstStyle/>
          <a:p>
            <a:pPr eaLnBrk="1" hangingPunct="1">
              <a:defRPr/>
            </a:pPr>
            <a:r>
              <a:rPr lang="es-AR" altLang="es-AR" sz="2800" dirty="0" smtClean="0">
                <a:latin typeface="Arial Rounded MT Bold" pitchFamily="34" charset="0"/>
              </a:rPr>
              <a:t>Notificación de TBC en América Latina </a:t>
            </a:r>
            <a:br>
              <a:rPr lang="es-AR" altLang="es-AR" sz="2800" dirty="0" smtClean="0">
                <a:latin typeface="Arial Rounded MT Bold" pitchFamily="34" charset="0"/>
              </a:rPr>
            </a:br>
            <a:r>
              <a:rPr lang="es-AR" altLang="es-AR" sz="2800" dirty="0" smtClean="0">
                <a:latin typeface="+mn-lt"/>
              </a:rPr>
              <a:t>Incidencia de tuberculosis por 100.000 habitantes. 2016</a:t>
            </a:r>
          </a:p>
        </p:txBody>
      </p:sp>
      <p:sp>
        <p:nvSpPr>
          <p:cNvPr id="102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tLang="es-AR"/>
          </a:p>
        </p:txBody>
      </p:sp>
      <p:sp>
        <p:nvSpPr>
          <p:cNvPr id="1029" name="Rectangle 6"/>
          <p:cNvSpPr>
            <a:spLocks noChangeArrowheads="1"/>
          </p:cNvSpPr>
          <p:nvPr/>
        </p:nvSpPr>
        <p:spPr bwMode="auto">
          <a:xfrm>
            <a:off x="0" y="2803525"/>
            <a:ext cx="9144000" cy="0"/>
          </a:xfrm>
          <a:prstGeom prst="rect">
            <a:avLst/>
          </a:prstGeom>
          <a:noFill/>
          <a:ln w="9525">
            <a:noFill/>
            <a:miter lim="800000"/>
            <a:headEnd/>
            <a:tailEnd/>
          </a:ln>
        </p:spPr>
        <p:txBody>
          <a:bodyPr wrap="none" anchor="ctr">
            <a:spAutoFit/>
          </a:bodyPr>
          <a:lstStyle/>
          <a:p>
            <a:endParaRPr lang="es-ES" altLang="es-AR"/>
          </a:p>
        </p:txBody>
      </p:sp>
      <p:sp>
        <p:nvSpPr>
          <p:cNvPr id="1030" name="Rectangle 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tLang="es-AR"/>
          </a:p>
        </p:txBody>
      </p:sp>
      <p:graphicFrame>
        <p:nvGraphicFramePr>
          <p:cNvPr id="1026" name="Object 7"/>
          <p:cNvGraphicFramePr>
            <a:graphicFrameLocks/>
          </p:cNvGraphicFramePr>
          <p:nvPr/>
        </p:nvGraphicFramePr>
        <p:xfrm>
          <a:off x="185738" y="1668463"/>
          <a:ext cx="8642350" cy="4975225"/>
        </p:xfrm>
        <a:graphic>
          <a:graphicData uri="http://schemas.openxmlformats.org/presentationml/2006/ole">
            <p:oleObj spid="_x0000_s1026" name="Gráfico" r:id="rId3" imgW="6172308" imgH="3551058" progId="Excel.Sheet.8">
              <p:embed/>
            </p:oleObj>
          </a:graphicData>
        </a:graphic>
      </p:graphicFrame>
      <p:sp>
        <p:nvSpPr>
          <p:cNvPr id="1031" name="Rectangle 9"/>
          <p:cNvSpPr>
            <a:spLocks noChangeArrowheads="1"/>
          </p:cNvSpPr>
          <p:nvPr/>
        </p:nvSpPr>
        <p:spPr bwMode="auto">
          <a:xfrm>
            <a:off x="0" y="3559175"/>
            <a:ext cx="9144000" cy="0"/>
          </a:xfrm>
          <a:prstGeom prst="rect">
            <a:avLst/>
          </a:prstGeom>
          <a:noFill/>
          <a:ln w="9525">
            <a:noFill/>
            <a:miter lim="800000"/>
            <a:headEnd/>
            <a:tailEnd/>
          </a:ln>
        </p:spPr>
        <p:txBody>
          <a:bodyPr wrap="none" anchor="ctr">
            <a:spAutoFit/>
          </a:bodyPr>
          <a:lstStyle/>
          <a:p>
            <a:endParaRPr lang="es-ES" altLang="es-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a:xfrm>
            <a:off x="539750" y="471488"/>
            <a:ext cx="8147050" cy="1228725"/>
          </a:xfrm>
        </p:spPr>
        <p:txBody>
          <a:bodyPr/>
          <a:lstStyle/>
          <a:p>
            <a:pPr eaLnBrk="1" hangingPunct="1"/>
            <a:r>
              <a:rPr lang="es-AR" altLang="es-AR" sz="2800" smtClean="0">
                <a:latin typeface="Arial Rounded MT Bold" pitchFamily="34" charset="0"/>
              </a:rPr>
              <a:t>Notificación de TBC en América Latina </a:t>
            </a:r>
            <a:br>
              <a:rPr lang="es-AR" altLang="es-AR" sz="2800" smtClean="0">
                <a:latin typeface="Arial Rounded MT Bold" pitchFamily="34" charset="0"/>
              </a:rPr>
            </a:br>
            <a:r>
              <a:rPr lang="es-AR" altLang="es-AR" sz="2800" smtClean="0"/>
              <a:t>Casos de tuberculosis en menores de 15 años</a:t>
            </a:r>
          </a:p>
        </p:txBody>
      </p:sp>
      <p:sp>
        <p:nvSpPr>
          <p:cNvPr id="205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tLang="es-AR"/>
          </a:p>
        </p:txBody>
      </p:sp>
      <p:sp>
        <p:nvSpPr>
          <p:cNvPr id="2053" name="Rectangle 6"/>
          <p:cNvSpPr>
            <a:spLocks noChangeArrowheads="1"/>
          </p:cNvSpPr>
          <p:nvPr/>
        </p:nvSpPr>
        <p:spPr bwMode="auto">
          <a:xfrm>
            <a:off x="0" y="2803525"/>
            <a:ext cx="9144000" cy="0"/>
          </a:xfrm>
          <a:prstGeom prst="rect">
            <a:avLst/>
          </a:prstGeom>
          <a:noFill/>
          <a:ln w="9525">
            <a:noFill/>
            <a:miter lim="800000"/>
            <a:headEnd/>
            <a:tailEnd/>
          </a:ln>
        </p:spPr>
        <p:txBody>
          <a:bodyPr wrap="none" anchor="ctr">
            <a:spAutoFit/>
          </a:bodyPr>
          <a:lstStyle/>
          <a:p>
            <a:endParaRPr lang="es-ES" altLang="es-AR"/>
          </a:p>
        </p:txBody>
      </p:sp>
      <p:sp>
        <p:nvSpPr>
          <p:cNvPr id="2054" name="Rectangle 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tLang="es-AR"/>
          </a:p>
        </p:txBody>
      </p:sp>
      <p:graphicFrame>
        <p:nvGraphicFramePr>
          <p:cNvPr id="2050" name="Object 7"/>
          <p:cNvGraphicFramePr>
            <a:graphicFrameLocks/>
          </p:cNvGraphicFramePr>
          <p:nvPr/>
        </p:nvGraphicFramePr>
        <p:xfrm>
          <a:off x="298450" y="1428750"/>
          <a:ext cx="8193088" cy="5245100"/>
        </p:xfrm>
        <a:graphic>
          <a:graphicData uri="http://schemas.openxmlformats.org/presentationml/2006/ole">
            <p:oleObj spid="_x0000_s2050" name="Gráfico" r:id="rId3" imgW="5882568" imgH="3558513" progId="Excel.Sheet.8">
              <p:embed/>
            </p:oleObj>
          </a:graphicData>
        </a:graphic>
      </p:graphicFrame>
      <p:sp>
        <p:nvSpPr>
          <p:cNvPr id="2055" name="Rectangle 9"/>
          <p:cNvSpPr>
            <a:spLocks noChangeArrowheads="1"/>
          </p:cNvSpPr>
          <p:nvPr/>
        </p:nvSpPr>
        <p:spPr bwMode="auto">
          <a:xfrm>
            <a:off x="0" y="3559175"/>
            <a:ext cx="9144000" cy="0"/>
          </a:xfrm>
          <a:prstGeom prst="rect">
            <a:avLst/>
          </a:prstGeom>
          <a:noFill/>
          <a:ln w="9525">
            <a:noFill/>
            <a:miter lim="800000"/>
            <a:headEnd/>
            <a:tailEnd/>
          </a:ln>
        </p:spPr>
        <p:txBody>
          <a:bodyPr wrap="none" anchor="ctr">
            <a:spAutoFit/>
          </a:bodyPr>
          <a:lstStyle/>
          <a:p>
            <a:endParaRPr lang="es-ES" altLang="es-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p:cNvSpPr>
          <p:nvPr>
            <p:ph type="title"/>
          </p:nvPr>
        </p:nvSpPr>
        <p:spPr>
          <a:xfrm>
            <a:off x="685800" y="428625"/>
            <a:ext cx="7772400" cy="642938"/>
          </a:xfrm>
          <a:noFill/>
        </p:spPr>
        <p:txBody>
          <a:bodyPr/>
          <a:lstStyle/>
          <a:p>
            <a:pPr eaLnBrk="1" hangingPunct="1"/>
            <a:r>
              <a:rPr lang="es-ES_tradnl" altLang="es-AR" sz="3200" smtClean="0">
                <a:latin typeface="Arial Rounded MT Bold" pitchFamily="34" charset="0"/>
              </a:rPr>
              <a:t>Epidemiología en Argentina</a:t>
            </a:r>
            <a:endParaRPr lang="es-ES" altLang="es-AR" sz="3200" smtClean="0">
              <a:latin typeface="Arial Rounded MT Bold" pitchFamily="34" charset="0"/>
            </a:endParaRPr>
          </a:p>
        </p:txBody>
      </p:sp>
      <p:sp>
        <p:nvSpPr>
          <p:cNvPr id="3076" name="Rectangle 3"/>
          <p:cNvSpPr>
            <a:spLocks noGrp="1"/>
          </p:cNvSpPr>
          <p:nvPr>
            <p:ph type="body" idx="1"/>
          </p:nvPr>
        </p:nvSpPr>
        <p:spPr>
          <a:xfrm>
            <a:off x="642938" y="1143000"/>
            <a:ext cx="8064500" cy="3438525"/>
          </a:xfrm>
        </p:spPr>
        <p:txBody>
          <a:bodyPr/>
          <a:lstStyle/>
          <a:p>
            <a:pPr eaLnBrk="1" hangingPunct="1">
              <a:spcBef>
                <a:spcPct val="50000"/>
              </a:spcBef>
              <a:buClr>
                <a:schemeClr val="accent1"/>
              </a:buClr>
            </a:pPr>
            <a:r>
              <a:rPr lang="es-AR" altLang="es-AR" sz="2400" smtClean="0"/>
              <a:t>Tasa de todas las formas de TBC notificadas en el 2016: 23,9</a:t>
            </a:r>
            <a:r>
              <a:rPr lang="es-ES" altLang="es-AR" sz="2400" smtClean="0"/>
              <a:t>/100.000 habitantes </a:t>
            </a:r>
            <a:endParaRPr lang="es-AR" altLang="es-AR" sz="2400" smtClean="0"/>
          </a:p>
          <a:p>
            <a:pPr eaLnBrk="1" hangingPunct="1">
              <a:spcBef>
                <a:spcPct val="50000"/>
              </a:spcBef>
              <a:buClr>
                <a:schemeClr val="accent1"/>
              </a:buClr>
            </a:pPr>
            <a:r>
              <a:rPr lang="es-AR" altLang="es-AR" sz="2400" smtClean="0"/>
              <a:t>Aproximadamente el 10% de los casos notificados fueron en menores de 15 años.</a:t>
            </a:r>
          </a:p>
          <a:p>
            <a:pPr eaLnBrk="1" hangingPunct="1">
              <a:spcBef>
                <a:spcPct val="50000"/>
              </a:spcBef>
              <a:buClr>
                <a:schemeClr val="accent1"/>
              </a:buClr>
            </a:pPr>
            <a:r>
              <a:rPr lang="es-MX" altLang="es-AR" sz="2400" smtClean="0"/>
              <a:t>En 2016 se notificaron 853 casos en menores de 15 años incluyendo los casos nuevos y recaídas.</a:t>
            </a:r>
          </a:p>
          <a:p>
            <a:pPr eaLnBrk="1" hangingPunct="1">
              <a:spcBef>
                <a:spcPct val="50000"/>
              </a:spcBef>
              <a:buClr>
                <a:schemeClr val="accent1"/>
              </a:buClr>
            </a:pPr>
            <a:r>
              <a:rPr lang="es-MX" altLang="es-AR" sz="2400" smtClean="0"/>
              <a:t>Tuberculosis meníngea en menores de 5 años:</a:t>
            </a:r>
          </a:p>
        </p:txBody>
      </p:sp>
      <p:graphicFrame>
        <p:nvGraphicFramePr>
          <p:cNvPr id="3074" name="1 Gráfico"/>
          <p:cNvGraphicFramePr>
            <a:graphicFrameLocks/>
          </p:cNvGraphicFramePr>
          <p:nvPr/>
        </p:nvGraphicFramePr>
        <p:xfrm>
          <a:off x="1136650" y="3917950"/>
          <a:ext cx="6438900" cy="2725738"/>
        </p:xfrm>
        <a:graphic>
          <a:graphicData uri="http://schemas.openxmlformats.org/presentationml/2006/ole">
            <p:oleObj spid="_x0000_s3074" r:id="rId3" imgW="6444030" imgH="2725148" progId="Excel.Sheet.8">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11560" y="188640"/>
            <a:ext cx="6912768" cy="7226594"/>
          </a:xfrm>
          <a:prstGeom prst="rect">
            <a:avLst/>
          </a:prstGeom>
          <a:noFill/>
        </p:spPr>
        <p:txBody>
          <a:bodyPr wrap="square" rtlCol="0">
            <a:spAutoFit/>
          </a:bodyPr>
          <a:lstStyle/>
          <a:p>
            <a:r>
              <a:rPr lang="es-ES" b="1" u="sng" dirty="0" smtClean="0">
                <a:latin typeface="Arial" pitchFamily="34" charset="0"/>
                <a:cs typeface="Arial" pitchFamily="34" charset="0"/>
              </a:rPr>
              <a:t>BCG.</a:t>
            </a:r>
          </a:p>
          <a:p>
            <a:endParaRPr lang="es-ES" b="1" u="sng" dirty="0">
              <a:latin typeface="Arial" pitchFamily="34" charset="0"/>
              <a:cs typeface="Arial" pitchFamily="34" charset="0"/>
            </a:endParaRPr>
          </a:p>
          <a:p>
            <a:pPr>
              <a:buFont typeface="Wingdings" pitchFamily="2" charset="2"/>
              <a:buChar char="Ø"/>
            </a:pPr>
            <a:r>
              <a:rPr lang="es-ES" b="1" u="sng" dirty="0" smtClean="0">
                <a:latin typeface="Arial" pitchFamily="34" charset="0"/>
                <a:cs typeface="Arial" pitchFamily="34" charset="0"/>
              </a:rPr>
              <a:t> Indicaciones:</a:t>
            </a:r>
          </a:p>
          <a:p>
            <a:r>
              <a:rPr lang="es-ES" dirty="0" smtClean="0">
                <a:latin typeface="Arial" pitchFamily="34" charset="0"/>
                <a:cs typeface="Arial" pitchFamily="34" charset="0"/>
              </a:rPr>
              <a:t>	</a:t>
            </a:r>
          </a:p>
          <a:p>
            <a:r>
              <a:rPr lang="es-ES" dirty="0" smtClean="0">
                <a:latin typeface="Arial" pitchFamily="34" charset="0"/>
                <a:cs typeface="Arial" pitchFamily="34" charset="0"/>
              </a:rPr>
              <a:t>Recién nacido sano con peso ≥1.500 gr. </a:t>
            </a:r>
          </a:p>
          <a:p>
            <a:r>
              <a:rPr lang="es-ES" dirty="0" smtClean="0">
                <a:latin typeface="Arial" pitchFamily="34" charset="0"/>
                <a:cs typeface="Arial" pitchFamily="34" charset="0"/>
              </a:rPr>
              <a:t>	</a:t>
            </a:r>
          </a:p>
          <a:p>
            <a:r>
              <a:rPr lang="es-ES" dirty="0" smtClean="0">
                <a:latin typeface="Arial" pitchFamily="34" charset="0"/>
                <a:cs typeface="Arial" pitchFamily="34" charset="0"/>
              </a:rPr>
              <a:t>En Argentina los niños con vacunación incompleta deben recibir la BCG hasta los 6 años, 11 meses y 29 días.</a:t>
            </a:r>
          </a:p>
          <a:p>
            <a:endParaRPr lang="es-ES" dirty="0" smtClean="0">
              <a:latin typeface="Arial" pitchFamily="34" charset="0"/>
              <a:cs typeface="Arial" pitchFamily="34" charset="0"/>
            </a:endParaRPr>
          </a:p>
          <a:p>
            <a:r>
              <a:rPr lang="es-ES" dirty="0" smtClean="0">
                <a:latin typeface="Arial" pitchFamily="34" charset="0"/>
                <a:cs typeface="Arial" pitchFamily="34" charset="0"/>
              </a:rPr>
              <a:t>Se administra una DOSIS ÚNICA al nacimiento antes del egreso de la maternidad.</a:t>
            </a:r>
          </a:p>
          <a:p>
            <a:endParaRPr lang="es-ES" dirty="0">
              <a:latin typeface="Arial" pitchFamily="34" charset="0"/>
              <a:cs typeface="Arial" pitchFamily="34" charset="0"/>
            </a:endParaRPr>
          </a:p>
          <a:p>
            <a:pPr>
              <a:lnSpc>
                <a:spcPct val="80000"/>
              </a:lnSpc>
            </a:pPr>
            <a:r>
              <a:rPr lang="es-ES" sz="2800" b="1" u="sng" dirty="0" smtClean="0">
                <a:solidFill>
                  <a:schemeClr val="bg2"/>
                </a:solidFill>
              </a:rPr>
              <a:t> </a:t>
            </a:r>
            <a:r>
              <a:rPr lang="es-ES" b="1" u="sng" dirty="0" smtClean="0">
                <a:latin typeface="Arial" pitchFamily="34" charset="0"/>
                <a:cs typeface="Arial" pitchFamily="34" charset="0"/>
              </a:rPr>
              <a:t>Contraindicaciones: </a:t>
            </a:r>
          </a:p>
          <a:p>
            <a:pPr>
              <a:lnSpc>
                <a:spcPct val="80000"/>
              </a:lnSpc>
            </a:pPr>
            <a:endParaRPr lang="es-ES" u="sng" dirty="0" smtClean="0">
              <a:latin typeface="Arial" pitchFamily="34" charset="0"/>
              <a:cs typeface="Arial" pitchFamily="34" charset="0"/>
            </a:endParaRPr>
          </a:p>
          <a:p>
            <a:pPr lvl="1">
              <a:lnSpc>
                <a:spcPct val="80000"/>
              </a:lnSpc>
              <a:spcAft>
                <a:spcPts val="600"/>
              </a:spcAft>
              <a:buFont typeface="Arial" pitchFamily="34" charset="0"/>
              <a:buChar char="•"/>
            </a:pPr>
            <a:r>
              <a:rPr lang="es-ES" dirty="0" smtClean="0">
                <a:latin typeface="Arial" pitchFamily="34" charset="0"/>
                <a:cs typeface="Arial" pitchFamily="34" charset="0"/>
              </a:rPr>
              <a:t>Respuesta inmunológica alterada: Inmunodeficiencias, HIV, linfomas, leucemia u otras enfermedades malignas tratamiento con esteroides u otras drogas inmunosupresoras)</a:t>
            </a:r>
          </a:p>
          <a:p>
            <a:pPr lvl="1">
              <a:lnSpc>
                <a:spcPct val="80000"/>
              </a:lnSpc>
              <a:spcAft>
                <a:spcPts val="600"/>
              </a:spcAft>
              <a:buFont typeface="Arial" pitchFamily="34" charset="0"/>
              <a:buChar char="•"/>
            </a:pPr>
            <a:r>
              <a:rPr lang="es-ES_tradnl" dirty="0" smtClean="0">
                <a:latin typeface="Arial" pitchFamily="34" charset="0"/>
                <a:cs typeface="Arial" pitchFamily="34" charset="0"/>
              </a:rPr>
              <a:t>Enfermedades con grave compromiso del estado general.</a:t>
            </a:r>
            <a:endParaRPr lang="es-ES" dirty="0" smtClean="0">
              <a:latin typeface="Arial" pitchFamily="34" charset="0"/>
              <a:cs typeface="Arial" pitchFamily="34" charset="0"/>
            </a:endParaRPr>
          </a:p>
          <a:p>
            <a:pPr lvl="1">
              <a:lnSpc>
                <a:spcPct val="80000"/>
              </a:lnSpc>
              <a:spcAft>
                <a:spcPts val="600"/>
              </a:spcAft>
              <a:buFont typeface="Arial" pitchFamily="34" charset="0"/>
              <a:buChar char="•"/>
            </a:pPr>
            <a:r>
              <a:rPr lang="es-ES_tradnl" dirty="0" smtClean="0">
                <a:latin typeface="Arial" pitchFamily="34" charset="0"/>
                <a:cs typeface="Arial" pitchFamily="34" charset="0"/>
              </a:rPr>
              <a:t>Afecciones generalizadas de la piel</a:t>
            </a:r>
            <a:endParaRPr lang="es-ES" dirty="0" smtClean="0">
              <a:latin typeface="Arial" pitchFamily="34" charset="0"/>
              <a:cs typeface="Arial" pitchFamily="34" charset="0"/>
            </a:endParaRPr>
          </a:p>
          <a:p>
            <a:pPr lvl="1">
              <a:lnSpc>
                <a:spcPct val="80000"/>
              </a:lnSpc>
              <a:spcAft>
                <a:spcPts val="600"/>
              </a:spcAft>
              <a:buFont typeface="Arial" pitchFamily="34" charset="0"/>
              <a:buChar char="•"/>
            </a:pPr>
            <a:r>
              <a:rPr lang="es-ES_tradnl" dirty="0" smtClean="0">
                <a:latin typeface="Arial" pitchFamily="34" charset="0"/>
                <a:cs typeface="Arial" pitchFamily="34" charset="0"/>
              </a:rPr>
              <a:t>Enfermedades infecciosas como sarampión y varicela. Esperar un mes de transcurrida la enfermedad. </a:t>
            </a:r>
          </a:p>
          <a:p>
            <a:endParaRPr lang="es-ES" dirty="0" smtClean="0">
              <a:latin typeface="Arial" pitchFamily="34" charset="0"/>
              <a:cs typeface="Arial" pitchFamily="34" charset="0"/>
            </a:endParaRPr>
          </a:p>
          <a:p>
            <a:endParaRPr lang="es-ES" dirty="0" smtClean="0">
              <a:latin typeface="Arial" pitchFamily="34" charset="0"/>
              <a:cs typeface="Arial" pitchFamily="34" charset="0"/>
            </a:endParaRPr>
          </a:p>
          <a:p>
            <a:endParaRPr lang="es-ES" dirty="0" smtClean="0">
              <a:latin typeface="Arial" pitchFamily="34" charset="0"/>
              <a:cs typeface="Arial" pitchFamily="34" charset="0"/>
            </a:endParaRPr>
          </a:p>
          <a:p>
            <a:endParaRPr lang="es-ES" dirty="0" smtClean="0">
              <a:latin typeface="Arial" pitchFamily="34" charset="0"/>
              <a:cs typeface="Arial" pitchFamily="34" charset="0"/>
            </a:endParaRPr>
          </a:p>
          <a:p>
            <a:endParaRPr lang="es-ES" dirty="0" smtClean="0">
              <a:latin typeface="Arial" pitchFamily="34" charset="0"/>
              <a:cs typeface="Arial" pitchFamily="34" charset="0"/>
            </a:endParaRPr>
          </a:p>
        </p:txBody>
      </p:sp>
      <p:sp>
        <p:nvSpPr>
          <p:cNvPr id="5" name="4 Rectángulo"/>
          <p:cNvSpPr/>
          <p:nvPr/>
        </p:nvSpPr>
        <p:spPr>
          <a:xfrm rot="10800000" flipV="1">
            <a:off x="1187624" y="5441911"/>
            <a:ext cx="7128792" cy="1498872"/>
          </a:xfrm>
          <a:prstGeom prst="rect">
            <a:avLst/>
          </a:prstGeom>
        </p:spPr>
        <p:txBody>
          <a:bodyPr wrap="square">
            <a:spAutoFit/>
          </a:bodyPr>
          <a:lstStyle/>
          <a:p>
            <a:endParaRPr lang="es-ES" b="1" dirty="0" smtClean="0"/>
          </a:p>
          <a:p>
            <a:pPr marL="0" lvl="1"/>
            <a:endParaRPr lang="es-ES" dirty="0" smtClean="0">
              <a:latin typeface="Arial" pitchFamily="34" charset="0"/>
              <a:cs typeface="Arial" pitchFamily="34" charset="0"/>
            </a:endParaRPr>
          </a:p>
          <a:p>
            <a:r>
              <a:rPr lang="es-ES" b="1" dirty="0" smtClean="0">
                <a:solidFill>
                  <a:srgbClr val="FF0000"/>
                </a:solidFill>
                <a:latin typeface="Arial" pitchFamily="34" charset="0"/>
                <a:cs typeface="Arial" pitchFamily="34" charset="0"/>
              </a:rPr>
              <a:t>La vacuna es eficaz para prevenir la diseminación </a:t>
            </a:r>
            <a:r>
              <a:rPr lang="es-ES" b="1" dirty="0" err="1" smtClean="0">
                <a:solidFill>
                  <a:srgbClr val="FF0000"/>
                </a:solidFill>
                <a:latin typeface="Arial" pitchFamily="34" charset="0"/>
                <a:cs typeface="Arial" pitchFamily="34" charset="0"/>
              </a:rPr>
              <a:t>hematógena</a:t>
            </a:r>
            <a:r>
              <a:rPr lang="es-ES" b="1" dirty="0" smtClean="0">
                <a:solidFill>
                  <a:srgbClr val="FF0000"/>
                </a:solidFill>
                <a:latin typeface="Arial" pitchFamily="34" charset="0"/>
                <a:cs typeface="Arial" pitchFamily="34" charset="0"/>
              </a:rPr>
              <a:t> </a:t>
            </a:r>
            <a:r>
              <a:rPr lang="es-AR" b="1" dirty="0" smtClean="0">
                <a:solidFill>
                  <a:srgbClr val="FF0000"/>
                </a:solidFill>
                <a:latin typeface="Arial" pitchFamily="34" charset="0"/>
                <a:cs typeface="Arial" pitchFamily="34" charset="0"/>
              </a:rPr>
              <a:t>de la infección primaria con el M. tuberculosis. </a:t>
            </a:r>
          </a:p>
          <a:p>
            <a:r>
              <a:rPr lang="es-AR" b="1" dirty="0" smtClean="0">
                <a:solidFill>
                  <a:srgbClr val="FF0000"/>
                </a:solidFill>
                <a:latin typeface="Arial" pitchFamily="34" charset="0"/>
                <a:cs typeface="Arial" pitchFamily="34" charset="0"/>
              </a:rPr>
              <a:t>La vacuna BCG no evita la infección por M. tuberculosis</a:t>
            </a:r>
            <a:r>
              <a:rPr lang="es-AR" dirty="0" smtClean="0">
                <a:solidFill>
                  <a:srgbClr val="FF0000"/>
                </a:solidFill>
                <a:latin typeface="Arial" pitchFamily="34" charset="0"/>
                <a:cs typeface="Arial" pitchFamily="34" charset="0"/>
              </a:rPr>
              <a:t>.</a:t>
            </a:r>
            <a:endParaRPr lang="es-AR"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vaccinated_118_tb"/>
          <p:cNvPicPr>
            <a:picLocks noChangeAspect="1" noChangeArrowheads="1"/>
          </p:cNvPicPr>
          <p:nvPr/>
        </p:nvPicPr>
        <p:blipFill>
          <a:blip r:embed="rId2" cstate="print"/>
          <a:srcRect/>
          <a:stretch>
            <a:fillRect/>
          </a:stretch>
        </p:blipFill>
        <p:spPr bwMode="auto">
          <a:xfrm>
            <a:off x="1835150" y="1341438"/>
            <a:ext cx="6192838" cy="4824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s-AR" altLang="es-AR" sz="2800" smtClean="0"/>
              <a:t>Evolución natural de la lesión vaccinal</a:t>
            </a:r>
          </a:p>
        </p:txBody>
      </p:sp>
      <p:sp>
        <p:nvSpPr>
          <p:cNvPr id="28675" name="Content Placeholder 2"/>
          <p:cNvSpPr>
            <a:spLocks noGrp="1"/>
          </p:cNvSpPr>
          <p:nvPr>
            <p:ph idx="1"/>
          </p:nvPr>
        </p:nvSpPr>
        <p:spPr>
          <a:xfrm>
            <a:off x="468313" y="1773238"/>
            <a:ext cx="8229600" cy="3311525"/>
          </a:xfrm>
        </p:spPr>
        <p:txBody>
          <a:bodyPr/>
          <a:lstStyle/>
          <a:p>
            <a:pPr eaLnBrk="1" hangingPunct="1"/>
            <a:r>
              <a:rPr lang="es-AR" altLang="es-AR" sz="2000" smtClean="0"/>
              <a:t>Alrededor 20 a 25 días: nódulo que se endurece, la piel que lo recubre es roja y fina, </a:t>
            </a:r>
          </a:p>
          <a:p>
            <a:pPr eaLnBrk="1" hangingPunct="1"/>
            <a:r>
              <a:rPr lang="es-AR" altLang="es-AR" sz="2000" smtClean="0"/>
              <a:t>Luego se hace violácea </a:t>
            </a:r>
          </a:p>
          <a:p>
            <a:pPr eaLnBrk="1" hangingPunct="1"/>
            <a:r>
              <a:rPr lang="es-AR" altLang="es-AR" sz="2000" smtClean="0"/>
              <a:t>y, aproximadamente</a:t>
            </a:r>
          </a:p>
          <a:p>
            <a:pPr eaLnBrk="1" hangingPunct="1"/>
            <a:r>
              <a:rPr lang="es-AR" altLang="es-AR" sz="2000" smtClean="0"/>
              <a:t>hacia la 6ª semana se forma un orificio pequeño por el que drena líquido seroso. </a:t>
            </a:r>
          </a:p>
          <a:p>
            <a:pPr eaLnBrk="1" hangingPunct="1"/>
            <a:r>
              <a:rPr lang="es-AR" altLang="es-AR" sz="2000" smtClean="0"/>
              <a:t>1 a 3 semanas se forma una pequeña costra de 4 a 7 mm de diámetro que posteriormente cae dejando cicatriz</a:t>
            </a:r>
          </a:p>
        </p:txBody>
      </p:sp>
      <p:pic>
        <p:nvPicPr>
          <p:cNvPr id="28676" name="Picture 2"/>
          <p:cNvPicPr>
            <a:picLocks noChangeAspect="1" noChangeArrowheads="1"/>
          </p:cNvPicPr>
          <p:nvPr/>
        </p:nvPicPr>
        <p:blipFill>
          <a:blip r:embed="rId2" cstate="print"/>
          <a:srcRect/>
          <a:stretch>
            <a:fillRect/>
          </a:stretch>
        </p:blipFill>
        <p:spPr bwMode="auto">
          <a:xfrm>
            <a:off x="3786188" y="4786313"/>
            <a:ext cx="1590675" cy="1447800"/>
          </a:xfrm>
          <a:prstGeom prst="rect">
            <a:avLst/>
          </a:prstGeom>
          <a:noFill/>
          <a:ln w="9525">
            <a:noFill/>
            <a:miter lim="800000"/>
            <a:headEnd/>
            <a:tailEnd/>
          </a:ln>
        </p:spPr>
      </p:pic>
      <p:pic>
        <p:nvPicPr>
          <p:cNvPr id="28677" name="Picture 4"/>
          <p:cNvPicPr>
            <a:picLocks noChangeAspect="1" noChangeArrowheads="1"/>
          </p:cNvPicPr>
          <p:nvPr/>
        </p:nvPicPr>
        <p:blipFill>
          <a:blip r:embed="rId3" cstate="print"/>
          <a:srcRect/>
          <a:stretch>
            <a:fillRect/>
          </a:stretch>
        </p:blipFill>
        <p:spPr bwMode="auto">
          <a:xfrm>
            <a:off x="1452563" y="5000625"/>
            <a:ext cx="1673225" cy="1000125"/>
          </a:xfrm>
          <a:prstGeom prst="rect">
            <a:avLst/>
          </a:prstGeom>
          <a:noFill/>
          <a:ln w="9525">
            <a:noFill/>
            <a:miter lim="800000"/>
            <a:headEnd/>
            <a:tailEnd/>
          </a:ln>
        </p:spPr>
      </p:pic>
      <p:pic>
        <p:nvPicPr>
          <p:cNvPr id="28678" name="Picture 6" descr="Resultado de imagen para imagen nódulo bcg"/>
          <p:cNvPicPr>
            <a:picLocks noChangeAspect="1" noChangeArrowheads="1"/>
          </p:cNvPicPr>
          <p:nvPr/>
        </p:nvPicPr>
        <p:blipFill>
          <a:blip r:embed="rId4" cstate="print"/>
          <a:srcRect/>
          <a:stretch>
            <a:fillRect/>
          </a:stretch>
        </p:blipFill>
        <p:spPr bwMode="auto">
          <a:xfrm>
            <a:off x="6215063" y="4714875"/>
            <a:ext cx="1357312" cy="1438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 y="548680"/>
            <a:ext cx="8748464" cy="5466112"/>
          </a:xfrm>
          <a:prstGeom prst="rect">
            <a:avLst/>
          </a:prstGeom>
          <a:noFill/>
        </p:spPr>
        <p:txBody>
          <a:bodyPr wrap="square" rtlCol="0">
            <a:spAutoFit/>
          </a:bodyPr>
          <a:lstStyle/>
          <a:p>
            <a:pPr>
              <a:lnSpc>
                <a:spcPct val="80000"/>
              </a:lnSpc>
              <a:defRPr/>
            </a:pPr>
            <a:r>
              <a:rPr lang="es-ES" b="1" u="sng" dirty="0" smtClean="0">
                <a:latin typeface="Arial" pitchFamily="34" charset="0"/>
                <a:cs typeface="Arial" pitchFamily="34" charset="0"/>
              </a:rPr>
              <a:t>BCG </a:t>
            </a:r>
          </a:p>
          <a:p>
            <a:pPr>
              <a:lnSpc>
                <a:spcPct val="80000"/>
              </a:lnSpc>
              <a:defRPr/>
            </a:pPr>
            <a:endParaRPr lang="es-ES" b="1" u="sng" dirty="0">
              <a:latin typeface="Arial" pitchFamily="34" charset="0"/>
              <a:cs typeface="Arial" pitchFamily="34" charset="0"/>
            </a:endParaRPr>
          </a:p>
          <a:p>
            <a:pPr>
              <a:lnSpc>
                <a:spcPct val="80000"/>
              </a:lnSpc>
              <a:defRPr/>
            </a:pPr>
            <a:r>
              <a:rPr lang="es-ES" b="1" u="sng" dirty="0" smtClean="0">
                <a:latin typeface="Arial" pitchFamily="34" charset="0"/>
                <a:cs typeface="Arial" pitchFamily="34" charset="0"/>
              </a:rPr>
              <a:t>Efectos </a:t>
            </a:r>
            <a:r>
              <a:rPr lang="es-ES" b="1" u="sng" dirty="0">
                <a:latin typeface="Arial" pitchFamily="34" charset="0"/>
                <a:cs typeface="Arial" pitchFamily="34" charset="0"/>
              </a:rPr>
              <a:t>adversos</a:t>
            </a:r>
            <a:r>
              <a:rPr lang="es-ES" b="1" u="sng" dirty="0" smtClean="0">
                <a:latin typeface="Arial" pitchFamily="34" charset="0"/>
                <a:cs typeface="Arial" pitchFamily="34" charset="0"/>
              </a:rPr>
              <a:t>:</a:t>
            </a:r>
          </a:p>
          <a:p>
            <a:pPr>
              <a:lnSpc>
                <a:spcPct val="80000"/>
              </a:lnSpc>
              <a:defRPr/>
            </a:pPr>
            <a:endParaRPr lang="es-ES" u="sng" dirty="0">
              <a:latin typeface="Arial" pitchFamily="34" charset="0"/>
              <a:cs typeface="Arial" pitchFamily="34" charset="0"/>
            </a:endParaRPr>
          </a:p>
          <a:p>
            <a:pPr lvl="1">
              <a:lnSpc>
                <a:spcPct val="80000"/>
              </a:lnSpc>
              <a:buFont typeface="Arial" pitchFamily="34" charset="0"/>
              <a:buChar char="•"/>
              <a:defRPr/>
            </a:pPr>
            <a:r>
              <a:rPr lang="es-ES" dirty="0">
                <a:latin typeface="Arial" pitchFamily="34" charset="0"/>
                <a:cs typeface="Arial" pitchFamily="34" charset="0"/>
              </a:rPr>
              <a:t>Reacciones locales: Ulceración prolongada, formación de abscesos, adenopatías locales con o sin fístula (</a:t>
            </a:r>
            <a:r>
              <a:rPr lang="es-ES" dirty="0" err="1">
                <a:latin typeface="Arial" pitchFamily="34" charset="0"/>
                <a:cs typeface="Arial" pitchFamily="34" charset="0"/>
              </a:rPr>
              <a:t>linfadenitis</a:t>
            </a:r>
            <a:r>
              <a:rPr lang="es-ES" dirty="0">
                <a:latin typeface="Arial" pitchFamily="34" charset="0"/>
                <a:cs typeface="Arial" pitchFamily="34" charset="0"/>
              </a:rPr>
              <a:t> por BCG</a:t>
            </a:r>
            <a:r>
              <a:rPr lang="es-ES" dirty="0" smtClean="0">
                <a:latin typeface="Arial" pitchFamily="34" charset="0"/>
                <a:cs typeface="Arial" pitchFamily="34" charset="0"/>
              </a:rPr>
              <a:t>)</a:t>
            </a:r>
          </a:p>
          <a:p>
            <a:pPr lvl="1">
              <a:lnSpc>
                <a:spcPct val="80000"/>
              </a:lnSpc>
              <a:buFont typeface="Arial" pitchFamily="34" charset="0"/>
              <a:buChar char="•"/>
              <a:defRPr/>
            </a:pPr>
            <a:endParaRPr lang="es-ES" dirty="0">
              <a:latin typeface="Arial" pitchFamily="34" charset="0"/>
              <a:cs typeface="Arial" pitchFamily="34" charset="0"/>
            </a:endParaRPr>
          </a:p>
          <a:p>
            <a:pPr lvl="1">
              <a:lnSpc>
                <a:spcPct val="80000"/>
              </a:lnSpc>
              <a:buFont typeface="Arial" pitchFamily="34" charset="0"/>
              <a:buChar char="•"/>
              <a:defRPr/>
            </a:pPr>
            <a:r>
              <a:rPr lang="es-ES" dirty="0">
                <a:latin typeface="Arial" pitchFamily="34" charset="0"/>
                <a:cs typeface="Arial" pitchFamily="34" charset="0"/>
              </a:rPr>
              <a:t>Osteítis por BCG</a:t>
            </a:r>
            <a:r>
              <a:rPr lang="es-ES" dirty="0" smtClean="0">
                <a:latin typeface="Arial" pitchFamily="34" charset="0"/>
                <a:cs typeface="Arial" pitchFamily="34" charset="0"/>
              </a:rPr>
              <a:t>.</a:t>
            </a:r>
          </a:p>
          <a:p>
            <a:pPr lvl="1">
              <a:lnSpc>
                <a:spcPct val="80000"/>
              </a:lnSpc>
              <a:buFont typeface="Arial" pitchFamily="34" charset="0"/>
              <a:buChar char="•"/>
              <a:defRPr/>
            </a:pPr>
            <a:endParaRPr lang="es-ES" dirty="0">
              <a:latin typeface="Arial" pitchFamily="34" charset="0"/>
              <a:cs typeface="Arial" pitchFamily="34" charset="0"/>
            </a:endParaRPr>
          </a:p>
          <a:p>
            <a:pPr lvl="1">
              <a:lnSpc>
                <a:spcPct val="80000"/>
              </a:lnSpc>
              <a:buFont typeface="Arial" pitchFamily="34" charset="0"/>
              <a:buChar char="•"/>
              <a:defRPr/>
            </a:pPr>
            <a:r>
              <a:rPr lang="es-ES" dirty="0">
                <a:latin typeface="Arial" pitchFamily="34" charset="0"/>
                <a:cs typeface="Arial" pitchFamily="34" charset="0"/>
              </a:rPr>
              <a:t>Abscesos </a:t>
            </a:r>
            <a:r>
              <a:rPr lang="es-ES" dirty="0" err="1">
                <a:latin typeface="Arial" pitchFamily="34" charset="0"/>
                <a:cs typeface="Arial" pitchFamily="34" charset="0"/>
              </a:rPr>
              <a:t>retrofaríngeos</a:t>
            </a:r>
            <a:r>
              <a:rPr lang="es-ES" dirty="0" smtClean="0">
                <a:latin typeface="Arial" pitchFamily="34" charset="0"/>
                <a:cs typeface="Arial" pitchFamily="34" charset="0"/>
              </a:rPr>
              <a:t>.</a:t>
            </a:r>
          </a:p>
          <a:p>
            <a:pPr lvl="1">
              <a:lnSpc>
                <a:spcPct val="80000"/>
              </a:lnSpc>
              <a:buFont typeface="Arial" pitchFamily="34" charset="0"/>
              <a:buChar char="•"/>
              <a:defRPr/>
            </a:pPr>
            <a:endParaRPr lang="es-ES" dirty="0">
              <a:latin typeface="Arial" pitchFamily="34" charset="0"/>
              <a:cs typeface="Arial" pitchFamily="34" charset="0"/>
            </a:endParaRPr>
          </a:p>
          <a:p>
            <a:pPr lvl="1">
              <a:lnSpc>
                <a:spcPct val="80000"/>
              </a:lnSpc>
              <a:buFont typeface="Arial" pitchFamily="34" charset="0"/>
              <a:buChar char="•"/>
              <a:defRPr/>
            </a:pPr>
            <a:r>
              <a:rPr lang="es-ES" dirty="0">
                <a:latin typeface="Arial" pitchFamily="34" charset="0"/>
                <a:cs typeface="Arial" pitchFamily="34" charset="0"/>
              </a:rPr>
              <a:t>Infección diseminada por BCG: Se ha observado más frecuentemente en niños con compromiso inmunológico y HIV. </a:t>
            </a:r>
            <a:endParaRPr lang="es-ES" dirty="0" smtClean="0">
              <a:latin typeface="Arial" pitchFamily="34" charset="0"/>
              <a:cs typeface="Arial" pitchFamily="34" charset="0"/>
            </a:endParaRPr>
          </a:p>
          <a:p>
            <a:pPr lvl="1">
              <a:lnSpc>
                <a:spcPct val="80000"/>
              </a:lnSpc>
              <a:buFont typeface="Arial" pitchFamily="34" charset="0"/>
              <a:buChar char="•"/>
              <a:defRPr/>
            </a:pPr>
            <a:endParaRPr lang="es-ES" dirty="0">
              <a:latin typeface="Arial" pitchFamily="34" charset="0"/>
              <a:cs typeface="Arial" pitchFamily="34" charset="0"/>
            </a:endParaRPr>
          </a:p>
          <a:p>
            <a:pPr lvl="1">
              <a:lnSpc>
                <a:spcPct val="80000"/>
              </a:lnSpc>
              <a:buFont typeface="Arial" pitchFamily="34" charset="0"/>
              <a:buChar char="•"/>
              <a:defRPr/>
            </a:pPr>
            <a:r>
              <a:rPr lang="es-ES" dirty="0">
                <a:latin typeface="Arial" pitchFamily="34" charset="0"/>
                <a:cs typeface="Arial" pitchFamily="34" charset="0"/>
              </a:rPr>
              <a:t>Adenitis múltiple o </a:t>
            </a:r>
            <a:r>
              <a:rPr lang="es-ES" dirty="0" err="1" smtClean="0">
                <a:latin typeface="Arial" pitchFamily="34" charset="0"/>
                <a:cs typeface="Arial" pitchFamily="34" charset="0"/>
              </a:rPr>
              <a:t>hepatoesplenomegalia</a:t>
            </a:r>
            <a:endParaRPr lang="es-ES" dirty="0">
              <a:latin typeface="Arial" pitchFamily="34" charset="0"/>
              <a:cs typeface="Arial" pitchFamily="34" charset="0"/>
            </a:endParaRPr>
          </a:p>
          <a:p>
            <a:pPr lvl="1">
              <a:lnSpc>
                <a:spcPct val="80000"/>
              </a:lnSpc>
              <a:buFont typeface="Arial" pitchFamily="34" charset="0"/>
              <a:buChar char="•"/>
              <a:defRPr/>
            </a:pPr>
            <a:endParaRPr lang="es-ES" dirty="0" smtClean="0">
              <a:latin typeface="Arial" pitchFamily="34" charset="0"/>
              <a:cs typeface="Arial" pitchFamily="34" charset="0"/>
            </a:endParaRPr>
          </a:p>
          <a:p>
            <a:pPr lvl="1">
              <a:lnSpc>
                <a:spcPct val="80000"/>
              </a:lnSpc>
              <a:buFont typeface="Arial" pitchFamily="34" charset="0"/>
              <a:buChar char="•"/>
              <a:defRPr/>
            </a:pPr>
            <a:endParaRPr lang="es-ES" dirty="0">
              <a:latin typeface="Arial" pitchFamily="34" charset="0"/>
              <a:cs typeface="Arial" pitchFamily="34" charset="0"/>
            </a:endParaRPr>
          </a:p>
          <a:p>
            <a:pPr lvl="1">
              <a:lnSpc>
                <a:spcPct val="80000"/>
              </a:lnSpc>
              <a:buFont typeface="Arial" pitchFamily="34" charset="0"/>
              <a:buChar char="•"/>
              <a:defRPr/>
            </a:pPr>
            <a:endParaRPr lang="es-ES" dirty="0" smtClean="0">
              <a:latin typeface="Arial" pitchFamily="34" charset="0"/>
              <a:cs typeface="Arial" pitchFamily="34" charset="0"/>
            </a:endParaRPr>
          </a:p>
          <a:p>
            <a:pPr lvl="1">
              <a:lnSpc>
                <a:spcPct val="80000"/>
              </a:lnSpc>
              <a:buFont typeface="Arial" pitchFamily="34" charset="0"/>
              <a:buChar char="•"/>
              <a:defRPr/>
            </a:pPr>
            <a:r>
              <a:rPr lang="es-ES" dirty="0" smtClean="0">
                <a:latin typeface="Arial" pitchFamily="34" charset="0"/>
                <a:cs typeface="Arial" pitchFamily="34" charset="0"/>
              </a:rPr>
              <a:t>BCG/VIH:</a:t>
            </a:r>
          </a:p>
          <a:p>
            <a:pPr lvl="1">
              <a:lnSpc>
                <a:spcPct val="80000"/>
              </a:lnSpc>
              <a:defRPr/>
            </a:pPr>
            <a:r>
              <a:rPr lang="es-ES_tradnl" dirty="0" smtClean="0">
                <a:latin typeface="Arial" pitchFamily="34" charset="0"/>
                <a:cs typeface="Arial" pitchFamily="34" charset="0"/>
              </a:rPr>
              <a:t>Los </a:t>
            </a:r>
            <a:r>
              <a:rPr lang="es-ES_tradnl" b="1" dirty="0" smtClean="0">
                <a:latin typeface="Arial" pitchFamily="34" charset="0"/>
                <a:cs typeface="Arial" pitchFamily="34" charset="0"/>
              </a:rPr>
              <a:t>hijos de madre HIV </a:t>
            </a:r>
            <a:r>
              <a:rPr lang="es-ES_tradnl" dirty="0" smtClean="0">
                <a:latin typeface="Arial" pitchFamily="34" charset="0"/>
                <a:cs typeface="Arial" pitchFamily="34" charset="0"/>
              </a:rPr>
              <a:t>deben lograr tener el diagnóstico del niño los antes posible con 2 PCR (Reacción en cadena de la polimerasa para HIV), si éstas son negativas, vacunar al recién nacido.</a:t>
            </a:r>
            <a:endParaRPr lang="es-ES" dirty="0">
              <a:latin typeface="Arial" pitchFamily="34" charset="0"/>
              <a:cs typeface="Arial" pitchFamily="34" charset="0"/>
            </a:endParaRPr>
          </a:p>
          <a:p>
            <a:pPr lvl="1">
              <a:lnSpc>
                <a:spcPct val="80000"/>
              </a:lnSpc>
              <a:buFont typeface="Arial" pitchFamily="34" charset="0"/>
              <a:buChar char="•"/>
              <a:defRPr/>
            </a:pPr>
            <a:endParaRPr lang="es-ES" dirty="0">
              <a:latin typeface="Arial" pitchFamily="34" charset="0"/>
              <a:cs typeface="Arial" pitchFamily="34" charset="0"/>
            </a:endParaRPr>
          </a:p>
          <a:p>
            <a:endParaRPr lang="es-A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p:cNvPicPr>
            <a:picLocks noChangeAspect="1" noChangeArrowheads="1"/>
          </p:cNvPicPr>
          <p:nvPr/>
        </p:nvPicPr>
        <p:blipFill>
          <a:blip r:embed="rId2" cstate="print"/>
          <a:srcRect/>
          <a:stretch>
            <a:fillRect/>
          </a:stretch>
        </p:blipFill>
        <p:spPr bwMode="auto">
          <a:xfrm>
            <a:off x="0" y="26988"/>
            <a:ext cx="9180513" cy="6858000"/>
          </a:xfrm>
          <a:prstGeom prst="rect">
            <a:avLst/>
          </a:prstGeom>
          <a:noFill/>
          <a:ln w="9525">
            <a:noFill/>
            <a:miter lim="800000"/>
            <a:headEnd/>
            <a:tailEnd/>
          </a:ln>
        </p:spPr>
      </p:pic>
      <p:sp>
        <p:nvSpPr>
          <p:cNvPr id="2" name="1 Título"/>
          <p:cNvSpPr>
            <a:spLocks noGrp="1"/>
          </p:cNvSpPr>
          <p:nvPr>
            <p:ph type="title"/>
          </p:nvPr>
        </p:nvSpPr>
        <p:spPr>
          <a:xfrm>
            <a:off x="1475656" y="620688"/>
            <a:ext cx="8686800" cy="838200"/>
          </a:xfrm>
          <a:extLst>
            <a:ext uri="{909E8E84-426E-40DD-AFC4-6F175D3DCCD1}"/>
            <a:ext uri="{91240B29-F687-4F45-9708-019B960494DF}"/>
          </a:extLst>
        </p:spPr>
        <p:txBody>
          <a:bodyPr rtlCol="0">
            <a:normAutofit fontScale="90000"/>
          </a:bodyPr>
          <a:lstStyle/>
          <a:p>
            <a:pPr algn="l" eaLnBrk="1" fontAlgn="auto" hangingPunct="1">
              <a:spcAft>
                <a:spcPts val="0"/>
              </a:spcAft>
              <a:defRPr/>
            </a:pPr>
            <a:r>
              <a:rPr lang="es-ES" sz="3600" u="sng" cap="all" dirty="0">
                <a:effectLst>
                  <a:reflection blurRad="12700" stA="48000" endA="300" endPos="55000" dir="5400000" sy="-90000" algn="bl" rotWithShape="0"/>
                </a:effectLst>
              </a:rPr>
              <a:t>HEPATITIS B</a:t>
            </a:r>
            <a:r>
              <a:rPr lang="es-ES" sz="3600" cap="all" dirty="0">
                <a:effectLst>
                  <a:reflection blurRad="12700" stA="48000" endA="300" endPos="55000" dir="5400000" sy="-90000" algn="bl" rotWithShape="0"/>
                </a:effectLst>
              </a:rPr>
              <a:t/>
            </a:r>
            <a:br>
              <a:rPr lang="es-ES" sz="3600" cap="all" dirty="0">
                <a:effectLst>
                  <a:reflection blurRad="12700" stA="48000" endA="300" endPos="55000" dir="5400000" sy="-90000" algn="bl" rotWithShape="0"/>
                </a:effectLst>
              </a:rPr>
            </a:br>
            <a:endParaRPr lang="es-ES" sz="3600" cap="all" dirty="0">
              <a:effectLst>
                <a:reflection blurRad="12700" stA="48000" endA="300" endPos="55000" dir="5400000" sy="-90000" algn="bl" rotWithShape="0"/>
              </a:effectLst>
            </a:endParaRPr>
          </a:p>
        </p:txBody>
      </p:sp>
      <p:sp>
        <p:nvSpPr>
          <p:cNvPr id="4" name="3 Rectángulo"/>
          <p:cNvSpPr/>
          <p:nvPr/>
        </p:nvSpPr>
        <p:spPr>
          <a:xfrm>
            <a:off x="468313" y="1941513"/>
            <a:ext cx="8534400" cy="3416300"/>
          </a:xfrm>
          <a:prstGeom prst="rect">
            <a:avLst/>
          </a:prstGeom>
          <a:ln>
            <a:solidFill>
              <a:schemeClr val="bg2"/>
            </a:solidFill>
          </a:ln>
        </p:spPr>
        <p:txBody>
          <a:bodyPr>
            <a:spAutoFit/>
          </a:bodyPr>
          <a:lstStyle/>
          <a:p>
            <a:pPr marL="342900" indent="-342900" fontAlgn="auto">
              <a:spcBef>
                <a:spcPts val="0"/>
              </a:spcBef>
              <a:spcAft>
                <a:spcPts val="0"/>
              </a:spcAft>
              <a:buFont typeface="Arial" pitchFamily="34" charset="0"/>
              <a:buChar char="•"/>
              <a:defRPr/>
            </a:pPr>
            <a:r>
              <a:rPr lang="es-ES" sz="2400" dirty="0">
                <a:latin typeface="+mn-lt"/>
              </a:rPr>
              <a:t>El hombre es el único reservorio pudiendo transmitir la enfermedad en el periodo agudo o crónico. </a:t>
            </a:r>
          </a:p>
          <a:p>
            <a:pPr marL="342900" indent="-342900" fontAlgn="auto">
              <a:spcBef>
                <a:spcPts val="0"/>
              </a:spcBef>
              <a:spcAft>
                <a:spcPts val="0"/>
              </a:spcAft>
              <a:buFont typeface="Arial" pitchFamily="34" charset="0"/>
              <a:buChar char="•"/>
              <a:defRPr/>
            </a:pPr>
            <a:r>
              <a:rPr lang="es-ES" sz="2400" dirty="0">
                <a:latin typeface="+mn-lt"/>
              </a:rPr>
              <a:t>Se transmite a través de sangre y los fluidos corporales y las principales formas de transmisión son: sexual, perinatal, por contacto </a:t>
            </a:r>
            <a:r>
              <a:rPr lang="es-ES" sz="2400" dirty="0" err="1">
                <a:latin typeface="+mn-lt"/>
              </a:rPr>
              <a:t>intradomiciliario</a:t>
            </a:r>
            <a:r>
              <a:rPr lang="es-ES" sz="2400" dirty="0">
                <a:latin typeface="+mn-lt"/>
              </a:rPr>
              <a:t>, parenteral (transfusiones) o percutáneo (usuarios de drogas endovenosas, tatuajes, lesiones en piel).</a:t>
            </a:r>
          </a:p>
          <a:p>
            <a:pPr marL="342900" indent="-342900" fontAlgn="auto">
              <a:spcBef>
                <a:spcPts val="0"/>
              </a:spcBef>
              <a:spcAft>
                <a:spcPts val="0"/>
              </a:spcAft>
              <a:buFont typeface="Arial" pitchFamily="34" charset="0"/>
              <a:buChar char="•"/>
              <a:defRPr/>
            </a:pPr>
            <a:r>
              <a:rPr lang="es-ES" sz="2400" dirty="0">
                <a:latin typeface="+mn-lt"/>
              </a:rPr>
              <a:t>Representa un importante riesgo laboral para los profesionales sanitarios.</a:t>
            </a:r>
            <a:endParaRPr lang="es-AR" sz="2400" dirty="0">
              <a:latin typeface="+mn-lt"/>
            </a:endParaRPr>
          </a:p>
        </p:txBody>
      </p:sp>
      <p:sp>
        <p:nvSpPr>
          <p:cNvPr id="28677"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sp>
        <p:nvSpPr>
          <p:cNvPr id="28678" name="Rectangle 7"/>
          <p:cNvSpPr>
            <a:spLocks noChangeArrowheads="1"/>
          </p:cNvSpPr>
          <p:nvPr/>
        </p:nvSpPr>
        <p:spPr bwMode="auto">
          <a:xfrm>
            <a:off x="0" y="3429000"/>
            <a:ext cx="9144000" cy="0"/>
          </a:xfrm>
          <a:prstGeom prst="rect">
            <a:avLst/>
          </a:prstGeom>
          <a:noFill/>
          <a:ln w="9525">
            <a:noFill/>
            <a:miter lim="800000"/>
            <a:headEnd/>
            <a:tailEnd/>
          </a:ln>
        </p:spPr>
        <p:txBody>
          <a:bodyPr wrap="none" anchor="ctr">
            <a:spAutoFit/>
          </a:bodyPr>
          <a:lstStyle/>
          <a:p>
            <a:endParaRPr lang="es-ES"/>
          </a:p>
        </p:txBody>
      </p:sp>
      <p:sp>
        <p:nvSpPr>
          <p:cNvPr id="28679"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sp>
        <p:nvSpPr>
          <p:cNvPr id="28680" name="Rectangle 10"/>
          <p:cNvSpPr>
            <a:spLocks noChangeArrowheads="1"/>
          </p:cNvSpPr>
          <p:nvPr/>
        </p:nvSpPr>
        <p:spPr bwMode="auto">
          <a:xfrm>
            <a:off x="0" y="3429000"/>
            <a:ext cx="9144000" cy="0"/>
          </a:xfrm>
          <a:prstGeom prst="rect">
            <a:avLst/>
          </a:prstGeom>
          <a:noFill/>
          <a:ln w="9525">
            <a:noFill/>
            <a:miter lim="800000"/>
            <a:headEnd/>
            <a:tailEnd/>
          </a:ln>
        </p:spPr>
        <p:txBody>
          <a:bodyPr wrap="none" anchor="ctr">
            <a:spAutoFit/>
          </a:bodyPr>
          <a:lstStyle/>
          <a:p>
            <a:endParaRPr lang="es-ES"/>
          </a:p>
        </p:txBody>
      </p:sp>
      <p:sp>
        <p:nvSpPr>
          <p:cNvPr id="28681"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sp>
        <p:nvSpPr>
          <p:cNvPr id="28682" name="Rectangle 13"/>
          <p:cNvSpPr>
            <a:spLocks noChangeArrowheads="1"/>
          </p:cNvSpPr>
          <p:nvPr/>
        </p:nvSpPr>
        <p:spPr bwMode="auto">
          <a:xfrm>
            <a:off x="0" y="3429000"/>
            <a:ext cx="9144000" cy="0"/>
          </a:xfrm>
          <a:prstGeom prst="rect">
            <a:avLst/>
          </a:prstGeom>
          <a:noFill/>
          <a:ln w="9525">
            <a:noFill/>
            <a:miter lim="800000"/>
            <a:headEnd/>
            <a:tailEnd/>
          </a:ln>
        </p:spPr>
        <p:txBody>
          <a:bodyPr wrap="none" anchor="ctr">
            <a:spAutoFit/>
          </a:bodyPr>
          <a:lstStyle/>
          <a:p>
            <a:endParaRPr lang="es-E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1 Título"/>
          <p:cNvSpPr>
            <a:spLocks noGrp="1"/>
          </p:cNvSpPr>
          <p:nvPr>
            <p:ph type="title"/>
          </p:nvPr>
        </p:nvSpPr>
        <p:spPr>
          <a:xfrm>
            <a:off x="1475656" y="620688"/>
            <a:ext cx="8686800" cy="838200"/>
          </a:xfrm>
          <a:extLst>
            <a:ext uri="{909E8E84-426E-40DD-AFC4-6F175D3DCCD1}"/>
            <a:ext uri="{91240B29-F687-4F45-9708-019B960494DF}"/>
          </a:extLst>
        </p:spPr>
        <p:txBody>
          <a:bodyPr rtlCol="0">
            <a:normAutofit fontScale="90000"/>
          </a:bodyPr>
          <a:lstStyle/>
          <a:p>
            <a:pPr algn="l" eaLnBrk="1" fontAlgn="auto" hangingPunct="1">
              <a:spcAft>
                <a:spcPts val="0"/>
              </a:spcAft>
              <a:defRPr/>
            </a:pPr>
            <a:r>
              <a:rPr lang="es-ES" sz="3600" u="sng" cap="all" dirty="0">
                <a:effectLst>
                  <a:reflection blurRad="12700" stA="48000" endA="300" endPos="55000" dir="5400000" sy="-90000" algn="bl" rotWithShape="0"/>
                </a:effectLst>
              </a:rPr>
              <a:t>HEPATITIS B</a:t>
            </a:r>
            <a:r>
              <a:rPr lang="es-ES" sz="3600" cap="all" dirty="0">
                <a:effectLst>
                  <a:reflection blurRad="12700" stA="48000" endA="300" endPos="55000" dir="5400000" sy="-90000" algn="bl" rotWithShape="0"/>
                </a:effectLst>
              </a:rPr>
              <a:t/>
            </a:r>
            <a:br>
              <a:rPr lang="es-ES" sz="3600" cap="all" dirty="0">
                <a:effectLst>
                  <a:reflection blurRad="12700" stA="48000" endA="300" endPos="55000" dir="5400000" sy="-90000" algn="bl" rotWithShape="0"/>
                </a:effectLst>
              </a:rPr>
            </a:br>
            <a:endParaRPr lang="es-ES" sz="3600" cap="all" dirty="0">
              <a:effectLst>
                <a:reflection blurRad="12700" stA="48000" endA="300" endPos="55000" dir="5400000" sy="-90000" algn="bl" rotWithShape="0"/>
              </a:effectLst>
            </a:endParaRPr>
          </a:p>
        </p:txBody>
      </p:sp>
      <p:sp>
        <p:nvSpPr>
          <p:cNvPr id="4" name="3 Rectángulo"/>
          <p:cNvSpPr/>
          <p:nvPr/>
        </p:nvSpPr>
        <p:spPr>
          <a:xfrm>
            <a:off x="214313" y="1341438"/>
            <a:ext cx="8534400" cy="1200150"/>
          </a:xfrm>
          <a:prstGeom prst="rect">
            <a:avLst/>
          </a:prstGeom>
          <a:ln>
            <a:solidFill>
              <a:schemeClr val="bg2"/>
            </a:solidFill>
          </a:ln>
        </p:spPr>
        <p:txBody>
          <a:bodyPr>
            <a:spAutoFit/>
          </a:bodyPr>
          <a:lstStyle/>
          <a:p>
            <a:pPr fontAlgn="auto">
              <a:spcBef>
                <a:spcPts val="0"/>
              </a:spcBef>
              <a:spcAft>
                <a:spcPts val="0"/>
              </a:spcAft>
              <a:defRPr/>
            </a:pPr>
            <a:r>
              <a:rPr lang="es-ES" sz="2400" u="sng" dirty="0">
                <a:latin typeface="+mn-lt"/>
                <a:cs typeface="+mn-cs"/>
              </a:rPr>
              <a:t>Hepatitis B (HBV)</a:t>
            </a:r>
            <a:r>
              <a:rPr lang="es-ES" sz="2400" dirty="0">
                <a:latin typeface="+mn-lt"/>
                <a:cs typeface="+mn-cs"/>
              </a:rPr>
              <a:t>: El </a:t>
            </a:r>
            <a:r>
              <a:rPr lang="es-ES" sz="2400" b="1" dirty="0">
                <a:latin typeface="+mn-lt"/>
                <a:cs typeface="+mn-cs"/>
              </a:rPr>
              <a:t>riesgo de infección crónica </a:t>
            </a:r>
            <a:r>
              <a:rPr lang="es-ES" sz="2400" dirty="0">
                <a:latin typeface="+mn-lt"/>
                <a:cs typeface="+mn-cs"/>
              </a:rPr>
              <a:t>es 80-90% durante el </a:t>
            </a:r>
            <a:r>
              <a:rPr lang="es-ES" sz="2400" b="1" dirty="0">
                <a:latin typeface="+mn-lt"/>
                <a:cs typeface="+mn-cs"/>
              </a:rPr>
              <a:t>primer año </a:t>
            </a:r>
            <a:r>
              <a:rPr lang="es-ES" sz="2400" dirty="0">
                <a:latin typeface="+mn-lt"/>
                <a:cs typeface="+mn-cs"/>
              </a:rPr>
              <a:t>de vida, 30-50% entre 1 a 4 años. En adolescentes y adultos el riesgo es de 2-5 %.</a:t>
            </a:r>
          </a:p>
        </p:txBody>
      </p:sp>
      <p:sp>
        <p:nvSpPr>
          <p:cNvPr id="29701"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sp>
        <p:nvSpPr>
          <p:cNvPr id="29702" name="Rectangle 7"/>
          <p:cNvSpPr>
            <a:spLocks noChangeArrowheads="1"/>
          </p:cNvSpPr>
          <p:nvPr/>
        </p:nvSpPr>
        <p:spPr bwMode="auto">
          <a:xfrm>
            <a:off x="0" y="3429000"/>
            <a:ext cx="9144000" cy="0"/>
          </a:xfrm>
          <a:prstGeom prst="rect">
            <a:avLst/>
          </a:prstGeom>
          <a:noFill/>
          <a:ln w="9525">
            <a:noFill/>
            <a:miter lim="800000"/>
            <a:headEnd/>
            <a:tailEnd/>
          </a:ln>
        </p:spPr>
        <p:txBody>
          <a:bodyPr wrap="none" anchor="ctr">
            <a:spAutoFit/>
          </a:bodyPr>
          <a:lstStyle/>
          <a:p>
            <a:endParaRPr lang="es-ES"/>
          </a:p>
        </p:txBody>
      </p:sp>
      <p:sp>
        <p:nvSpPr>
          <p:cNvPr id="29703"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sp>
        <p:nvSpPr>
          <p:cNvPr id="29704" name="Rectangle 10"/>
          <p:cNvSpPr>
            <a:spLocks noChangeArrowheads="1"/>
          </p:cNvSpPr>
          <p:nvPr/>
        </p:nvSpPr>
        <p:spPr bwMode="auto">
          <a:xfrm>
            <a:off x="0" y="3429000"/>
            <a:ext cx="9144000" cy="0"/>
          </a:xfrm>
          <a:prstGeom prst="rect">
            <a:avLst/>
          </a:prstGeom>
          <a:noFill/>
          <a:ln w="9525">
            <a:noFill/>
            <a:miter lim="800000"/>
            <a:headEnd/>
            <a:tailEnd/>
          </a:ln>
        </p:spPr>
        <p:txBody>
          <a:bodyPr wrap="none" anchor="ctr">
            <a:spAutoFit/>
          </a:bodyPr>
          <a:lstStyle/>
          <a:p>
            <a:endParaRPr lang="es-ES"/>
          </a:p>
        </p:txBody>
      </p:sp>
      <p:sp>
        <p:nvSpPr>
          <p:cNvPr id="29705"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sp>
        <p:nvSpPr>
          <p:cNvPr id="29706" name="Rectangle 13"/>
          <p:cNvSpPr>
            <a:spLocks noChangeArrowheads="1"/>
          </p:cNvSpPr>
          <p:nvPr/>
        </p:nvSpPr>
        <p:spPr bwMode="auto">
          <a:xfrm>
            <a:off x="0" y="3429000"/>
            <a:ext cx="9144000" cy="0"/>
          </a:xfrm>
          <a:prstGeom prst="rect">
            <a:avLst/>
          </a:prstGeom>
          <a:noFill/>
          <a:ln w="9525">
            <a:noFill/>
            <a:miter lim="800000"/>
            <a:headEnd/>
            <a:tailEnd/>
          </a:ln>
        </p:spPr>
        <p:txBody>
          <a:bodyPr wrap="none" anchor="ctr">
            <a:spAutoFit/>
          </a:bodyPr>
          <a:lstStyle/>
          <a:p>
            <a:endParaRPr lang="es-ES"/>
          </a:p>
        </p:txBody>
      </p:sp>
      <p:pic>
        <p:nvPicPr>
          <p:cNvPr id="29707" name="Picture 11"/>
          <p:cNvPicPr>
            <a:picLocks noChangeAspect="1" noChangeArrowheads="1"/>
          </p:cNvPicPr>
          <p:nvPr/>
        </p:nvPicPr>
        <p:blipFill>
          <a:blip r:embed="rId3" cstate="print"/>
          <a:srcRect l="7141" r="2240" b="11082"/>
          <a:stretch>
            <a:fillRect/>
          </a:stretch>
        </p:blipFill>
        <p:spPr bwMode="auto">
          <a:xfrm>
            <a:off x="1979613" y="2708275"/>
            <a:ext cx="5545137" cy="4079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187624" y="1052736"/>
            <a:ext cx="8686800" cy="838200"/>
          </a:xfrm>
          <a:extLst>
            <a:ext uri="{909E8E84-426E-40DD-AFC4-6F175D3DCCD1}"/>
            <a:ext uri="{91240B29-F687-4F45-9708-019B960494DF}"/>
          </a:extLst>
        </p:spPr>
        <p:txBody>
          <a:bodyPr rtlCol="0">
            <a:normAutofit fontScale="90000"/>
          </a:bodyPr>
          <a:lstStyle/>
          <a:p>
            <a:pPr algn="l" eaLnBrk="1" fontAlgn="auto" hangingPunct="1">
              <a:spcAft>
                <a:spcPts val="0"/>
              </a:spcAft>
              <a:defRPr/>
            </a:pPr>
            <a:r>
              <a:rPr lang="es-ES" sz="3600" u="sng" cap="all" dirty="0">
                <a:effectLst>
                  <a:reflection blurRad="12700" stA="48000" endA="300" endPos="55000" dir="5400000" sy="-90000" algn="bl" rotWithShape="0"/>
                </a:effectLst>
              </a:rPr>
              <a:t>HEPATITIS B</a:t>
            </a:r>
            <a:r>
              <a:rPr lang="es-ES" sz="3600" cap="all" dirty="0">
                <a:effectLst>
                  <a:reflection blurRad="12700" stA="48000" endA="300" endPos="55000" dir="5400000" sy="-90000" algn="bl" rotWithShape="0"/>
                </a:effectLst>
              </a:rPr>
              <a:t/>
            </a:r>
            <a:br>
              <a:rPr lang="es-ES" sz="3600" cap="all" dirty="0">
                <a:effectLst>
                  <a:reflection blurRad="12700" stA="48000" endA="300" endPos="55000" dir="5400000" sy="-90000" algn="bl" rotWithShape="0"/>
                </a:effectLst>
              </a:rPr>
            </a:br>
            <a:endParaRPr lang="es-ES" sz="3600" cap="all" dirty="0">
              <a:effectLst>
                <a:reflection blurRad="12700" stA="48000" endA="300" endPos="55000" dir="5400000" sy="-90000" algn="bl" rotWithShape="0"/>
              </a:effectLst>
            </a:endParaRPr>
          </a:p>
        </p:txBody>
      </p:sp>
      <p:sp>
        <p:nvSpPr>
          <p:cNvPr id="28675" name="2 Marcador de contenido"/>
          <p:cNvSpPr>
            <a:spLocks noGrp="1"/>
          </p:cNvSpPr>
          <p:nvPr>
            <p:ph idx="1"/>
          </p:nvPr>
        </p:nvSpPr>
        <p:spPr>
          <a:xfrm>
            <a:off x="357188" y="2060575"/>
            <a:ext cx="8429625" cy="5000625"/>
          </a:xfrm>
        </p:spPr>
        <p:txBody>
          <a:bodyPr/>
          <a:lstStyle/>
          <a:p>
            <a:pPr eaLnBrk="1" hangingPunct="1">
              <a:buFont typeface="Arial" pitchFamily="34" charset="0"/>
              <a:buNone/>
              <a:defRPr/>
            </a:pPr>
            <a:r>
              <a:rPr lang="es-ES" sz="2400" u="sng" dirty="0" smtClean="0"/>
              <a:t>Agente inmunizante:</a:t>
            </a:r>
          </a:p>
          <a:p>
            <a:pPr eaLnBrk="1" hangingPunct="1">
              <a:defRPr/>
            </a:pPr>
            <a:r>
              <a:rPr lang="es-AR" sz="2400" dirty="0" smtClean="0"/>
              <a:t>Vacuna inactivada, que contiene la subunidad del Antígeno de Superficie(</a:t>
            </a:r>
            <a:r>
              <a:rPr lang="es-AR" sz="2400" dirty="0" err="1" smtClean="0"/>
              <a:t>HBsAg</a:t>
            </a:r>
            <a:r>
              <a:rPr lang="es-AR" sz="2400" dirty="0" smtClean="0"/>
              <a:t>).</a:t>
            </a:r>
          </a:p>
          <a:p>
            <a:pPr eaLnBrk="1" hangingPunct="1">
              <a:defRPr/>
            </a:pPr>
            <a:r>
              <a:rPr lang="es-AR" sz="2400" dirty="0" smtClean="0"/>
              <a:t>Tiene una eficacia del 90 al 95% para prevenir la infección por el HBV en niños y adultos.</a:t>
            </a:r>
          </a:p>
          <a:p>
            <a:pPr eaLnBrk="1" hangingPunct="1">
              <a:defRPr/>
            </a:pPr>
            <a:r>
              <a:rPr lang="es-AR" sz="2400" dirty="0" smtClean="0"/>
              <a:t>Se presenta en forma monovalente o combinadas con otras vacunas (por </a:t>
            </a:r>
            <a:r>
              <a:rPr lang="es-AR" sz="2400" dirty="0" err="1" smtClean="0"/>
              <a:t>ej</a:t>
            </a:r>
            <a:r>
              <a:rPr lang="es-AR" sz="2400" dirty="0" smtClean="0"/>
              <a:t>: </a:t>
            </a:r>
            <a:r>
              <a:rPr lang="es-ES" sz="2400" dirty="0" err="1" smtClean="0"/>
              <a:t>quintuple</a:t>
            </a:r>
            <a:r>
              <a:rPr lang="es-ES" sz="2400" dirty="0" smtClean="0"/>
              <a:t> </a:t>
            </a:r>
            <a:r>
              <a:rPr lang="es-ES" sz="2400" dirty="0" err="1" smtClean="0"/>
              <a:t>DPT-HB+Hib</a:t>
            </a:r>
            <a:r>
              <a:rPr lang="es-ES" sz="2400" dirty="0" smtClean="0"/>
              <a:t>).</a:t>
            </a:r>
          </a:p>
          <a:p>
            <a:pPr eaLnBrk="1" hangingPunct="1">
              <a:defRPr/>
            </a:pPr>
            <a:r>
              <a:rPr lang="es-ES" sz="2400" dirty="0" smtClean="0"/>
              <a:t>Se conserva a 2- 8 º C y no debe congelarse. </a:t>
            </a:r>
          </a:p>
          <a:p>
            <a:pPr eaLnBrk="1" hangingPunct="1">
              <a:defRPr/>
            </a:pPr>
            <a:endParaRPr lang="es-ES" dirty="0" smtClean="0">
              <a:solidFill>
                <a:schemeClr val="bg2"/>
              </a:solidFill>
            </a:endParaRPr>
          </a:p>
          <a:p>
            <a:pPr marL="0" indent="0" eaLnBrk="1" hangingPunct="1">
              <a:buFont typeface="Arial" pitchFamily="34" charset="0"/>
              <a:buNone/>
              <a:defRPr/>
            </a:pPr>
            <a:endParaRPr lang="es-ES" dirty="0" smtClean="0">
              <a:solidFill>
                <a:schemeClr val="bg2"/>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331640" y="980728"/>
            <a:ext cx="8686800" cy="838200"/>
          </a:xfrm>
          <a:extLst>
            <a:ext uri="{909E8E84-426E-40DD-AFC4-6F175D3DCCD1}"/>
            <a:ext uri="{91240B29-F687-4F45-9708-019B960494DF}"/>
          </a:extLst>
        </p:spPr>
        <p:txBody>
          <a:bodyPr rtlCol="0">
            <a:normAutofit fontScale="90000"/>
          </a:bodyPr>
          <a:lstStyle/>
          <a:p>
            <a:pPr algn="l" eaLnBrk="1" fontAlgn="auto" hangingPunct="1">
              <a:spcAft>
                <a:spcPts val="0"/>
              </a:spcAft>
              <a:defRPr/>
            </a:pPr>
            <a:r>
              <a:rPr lang="es-ES" sz="3600" u="sng" cap="all" dirty="0">
                <a:effectLst>
                  <a:reflection blurRad="12700" stA="48000" endA="300" endPos="55000" dir="5400000" sy="-90000" algn="bl" rotWithShape="0"/>
                </a:effectLst>
              </a:rPr>
              <a:t>HEPATITIS </a:t>
            </a:r>
            <a:r>
              <a:rPr lang="es-ES" sz="3600" u="sng" cap="all" dirty="0" smtClean="0">
                <a:effectLst>
                  <a:reflection blurRad="12700" stA="48000" endA="300" endPos="55000" dir="5400000" sy="-90000" algn="bl" rotWithShape="0"/>
                </a:effectLst>
              </a:rPr>
              <a:t>B</a:t>
            </a:r>
            <a:br>
              <a:rPr lang="es-ES" sz="3600" u="sng" cap="all" dirty="0" smtClean="0">
                <a:effectLst>
                  <a:reflection blurRad="12700" stA="48000" endA="300" endPos="55000" dir="5400000" sy="-90000" algn="bl" rotWithShape="0"/>
                </a:effectLst>
              </a:rPr>
            </a:br>
            <a:r>
              <a:rPr lang="es-ES" sz="3600" cap="all" dirty="0">
                <a:solidFill>
                  <a:schemeClr val="bg2"/>
                </a:solidFill>
                <a:effectLst>
                  <a:reflection blurRad="12700" stA="48000" endA="300" endPos="55000" dir="5400000" sy="-90000" algn="bl" rotWithShape="0"/>
                </a:effectLst>
              </a:rPr>
              <a:t/>
            </a:r>
            <a:br>
              <a:rPr lang="es-ES" sz="3600" cap="all" dirty="0">
                <a:solidFill>
                  <a:schemeClr val="bg2"/>
                </a:solidFill>
                <a:effectLst>
                  <a:reflection blurRad="12700" stA="48000" endA="300" endPos="55000" dir="5400000" sy="-90000" algn="bl" rotWithShape="0"/>
                </a:effectLst>
              </a:rPr>
            </a:br>
            <a:endParaRPr lang="es-ES" sz="3600" cap="all" dirty="0">
              <a:solidFill>
                <a:schemeClr val="bg2"/>
              </a:solidFill>
              <a:effectLst>
                <a:reflection blurRad="12700" stA="48000" endA="300" endPos="55000" dir="5400000" sy="-90000" algn="bl" rotWithShape="0"/>
              </a:effectLst>
            </a:endParaRPr>
          </a:p>
        </p:txBody>
      </p:sp>
      <p:sp>
        <p:nvSpPr>
          <p:cNvPr id="14339" name="2 Marcador de contenido"/>
          <p:cNvSpPr>
            <a:spLocks noGrp="1"/>
          </p:cNvSpPr>
          <p:nvPr>
            <p:ph idx="1"/>
          </p:nvPr>
        </p:nvSpPr>
        <p:spPr>
          <a:xfrm>
            <a:off x="468313" y="1989138"/>
            <a:ext cx="8569325" cy="4373562"/>
          </a:xfrm>
        </p:spPr>
        <p:txBody>
          <a:bodyPr rtlCol="0">
            <a:normAutofit fontScale="47500" lnSpcReduction="20000"/>
          </a:bodyPr>
          <a:lstStyle/>
          <a:p>
            <a:pPr eaLnBrk="1" fontAlgn="auto" hangingPunct="1">
              <a:spcAft>
                <a:spcPts val="0"/>
              </a:spcAft>
              <a:buFont typeface="Arial" charset="0"/>
              <a:buNone/>
              <a:defRPr/>
            </a:pPr>
            <a:r>
              <a:rPr lang="es-ES" sz="5100" u="sng" dirty="0" smtClean="0">
                <a:latin typeface="Arial" pitchFamily="34" charset="0"/>
                <a:cs typeface="Arial" pitchFamily="34" charset="0"/>
              </a:rPr>
              <a:t>Indicaciones:</a:t>
            </a:r>
          </a:p>
          <a:p>
            <a:pPr eaLnBrk="1" fontAlgn="auto" hangingPunct="1">
              <a:spcAft>
                <a:spcPts val="0"/>
              </a:spcAft>
              <a:buFont typeface="Arial" charset="0"/>
              <a:buNone/>
              <a:defRPr/>
            </a:pPr>
            <a:endParaRPr lang="es-ES" sz="5100" u="sng" dirty="0" smtClean="0">
              <a:latin typeface="Arial" pitchFamily="34" charset="0"/>
              <a:cs typeface="Arial" pitchFamily="34" charset="0"/>
            </a:endParaRPr>
          </a:p>
          <a:p>
            <a:pPr eaLnBrk="1" fontAlgn="auto" hangingPunct="1">
              <a:spcBef>
                <a:spcPct val="0"/>
              </a:spcBef>
              <a:spcAft>
                <a:spcPts val="0"/>
              </a:spcAft>
              <a:defRPr/>
            </a:pPr>
            <a:r>
              <a:rPr lang="es-ES" sz="5100" dirty="0" smtClean="0">
                <a:latin typeface="Arial" pitchFamily="34" charset="0"/>
                <a:cs typeface="Arial" pitchFamily="34" charset="0"/>
              </a:rPr>
              <a:t>RN y lactantes.</a:t>
            </a:r>
          </a:p>
          <a:p>
            <a:pPr eaLnBrk="1" fontAlgn="auto" hangingPunct="1">
              <a:spcBef>
                <a:spcPct val="0"/>
              </a:spcBef>
              <a:spcAft>
                <a:spcPts val="0"/>
              </a:spcAft>
              <a:defRPr/>
            </a:pPr>
            <a:r>
              <a:rPr lang="es-ES" sz="5100" dirty="0" smtClean="0">
                <a:latin typeface="Arial" pitchFamily="34" charset="0"/>
                <a:cs typeface="Arial" pitchFamily="34" charset="0"/>
              </a:rPr>
              <a:t>Preadolescentes no inmunizados previamente.</a:t>
            </a:r>
          </a:p>
          <a:p>
            <a:pPr eaLnBrk="1" fontAlgn="auto" hangingPunct="1">
              <a:spcBef>
                <a:spcPct val="0"/>
              </a:spcBef>
              <a:spcAft>
                <a:spcPts val="0"/>
              </a:spcAft>
              <a:defRPr/>
            </a:pPr>
            <a:endParaRPr lang="es-ES" sz="5100" dirty="0" smtClean="0">
              <a:latin typeface="Arial" pitchFamily="34" charset="0"/>
              <a:cs typeface="Arial" pitchFamily="34" charset="0"/>
            </a:endParaRPr>
          </a:p>
          <a:p>
            <a:pPr eaLnBrk="1" fontAlgn="auto" hangingPunct="1">
              <a:spcBef>
                <a:spcPct val="0"/>
              </a:spcBef>
              <a:spcAft>
                <a:spcPts val="0"/>
              </a:spcAft>
              <a:buFont typeface="Arial" charset="0"/>
              <a:buNone/>
              <a:defRPr/>
            </a:pPr>
            <a:r>
              <a:rPr lang="es-ES" sz="5100" u="sng" dirty="0" smtClean="0">
                <a:latin typeface="Arial" pitchFamily="34" charset="0"/>
                <a:cs typeface="Arial" pitchFamily="34" charset="0"/>
              </a:rPr>
              <a:t>A partir del año 2012 (</a:t>
            </a:r>
            <a:r>
              <a:rPr lang="es-ES" sz="5100" u="sng" dirty="0" err="1" smtClean="0">
                <a:latin typeface="Arial" pitchFamily="34" charset="0"/>
                <a:cs typeface="Arial" pitchFamily="34" charset="0"/>
              </a:rPr>
              <a:t>Arg</a:t>
            </a:r>
            <a:r>
              <a:rPr lang="es-ES" sz="5100" u="sng" dirty="0" smtClean="0">
                <a:latin typeface="Arial" pitchFamily="34" charset="0"/>
                <a:cs typeface="Arial" pitchFamily="34" charset="0"/>
              </a:rPr>
              <a:t>):</a:t>
            </a:r>
          </a:p>
          <a:p>
            <a:pPr eaLnBrk="1" fontAlgn="auto" hangingPunct="1">
              <a:spcBef>
                <a:spcPct val="0"/>
              </a:spcBef>
              <a:spcAft>
                <a:spcPts val="0"/>
              </a:spcAft>
              <a:buFont typeface="Arial" charset="0"/>
              <a:buNone/>
              <a:defRPr/>
            </a:pPr>
            <a:endParaRPr lang="es-ES" sz="5100" u="sng" dirty="0" smtClean="0">
              <a:latin typeface="Arial" pitchFamily="34" charset="0"/>
              <a:cs typeface="Arial" pitchFamily="34" charset="0"/>
            </a:endParaRPr>
          </a:p>
          <a:p>
            <a:pPr eaLnBrk="1" fontAlgn="auto" hangingPunct="1">
              <a:spcBef>
                <a:spcPct val="0"/>
              </a:spcBef>
              <a:spcAft>
                <a:spcPts val="0"/>
              </a:spcAft>
              <a:defRPr/>
            </a:pPr>
            <a:r>
              <a:rPr lang="es-ES" sz="5100" b="1" i="1" dirty="0" smtClean="0">
                <a:latin typeface="Arial" pitchFamily="34" charset="0"/>
                <a:cs typeface="Arial" pitchFamily="34" charset="0"/>
              </a:rPr>
              <a:t>Vacunación Universal </a:t>
            </a:r>
            <a:r>
              <a:rPr lang="es-ES" sz="5100" dirty="0" smtClean="0">
                <a:latin typeface="Arial" pitchFamily="34" charset="0"/>
                <a:cs typeface="Arial" pitchFamily="34" charset="0"/>
              </a:rPr>
              <a:t>para todos los habitantes del país haciendo </a:t>
            </a:r>
            <a:r>
              <a:rPr lang="es-ES" sz="5100" u="sng" dirty="0" smtClean="0">
                <a:latin typeface="Arial" pitchFamily="34" charset="0"/>
                <a:cs typeface="Arial" pitchFamily="34" charset="0"/>
              </a:rPr>
              <a:t>énfasis en los grupos de Riesgo </a:t>
            </a:r>
            <a:r>
              <a:rPr lang="es-ES" sz="5100" dirty="0" smtClean="0">
                <a:latin typeface="Arial" pitchFamily="34" charset="0"/>
                <a:cs typeface="Arial" pitchFamily="34" charset="0"/>
              </a:rPr>
              <a:t>para la adquisición de hepatitis B.</a:t>
            </a:r>
          </a:p>
          <a:p>
            <a:pPr marL="0" indent="0" eaLnBrk="1" fontAlgn="auto" hangingPunct="1">
              <a:spcBef>
                <a:spcPct val="0"/>
              </a:spcBef>
              <a:spcAft>
                <a:spcPts val="0"/>
              </a:spcAft>
              <a:buFont typeface="Arial" pitchFamily="34" charset="0"/>
              <a:buNone/>
              <a:defRPr/>
            </a:pPr>
            <a:endParaRPr lang="es-ES" sz="5100" dirty="0" smtClean="0">
              <a:latin typeface="Arial" pitchFamily="34" charset="0"/>
              <a:cs typeface="Arial" pitchFamily="34" charset="0"/>
            </a:endParaRPr>
          </a:p>
          <a:p>
            <a:pPr eaLnBrk="1" fontAlgn="auto" hangingPunct="1">
              <a:spcBef>
                <a:spcPct val="0"/>
              </a:spcBef>
              <a:spcAft>
                <a:spcPts val="0"/>
              </a:spcAft>
              <a:defRPr/>
            </a:pPr>
            <a:r>
              <a:rPr lang="es-ES" sz="5100" dirty="0" smtClean="0">
                <a:latin typeface="Arial" pitchFamily="34" charset="0"/>
                <a:cs typeface="Arial" pitchFamily="34" charset="0"/>
              </a:rPr>
              <a:t>Objetivo: disminuir la incidencia, complicaciones y mortalidad asociadas a hepatitis B.</a:t>
            </a:r>
          </a:p>
          <a:p>
            <a:pPr lvl="1" eaLnBrk="1" fontAlgn="auto" hangingPunct="1">
              <a:spcBef>
                <a:spcPct val="0"/>
              </a:spcBef>
              <a:spcAft>
                <a:spcPts val="0"/>
              </a:spcAft>
              <a:buFont typeface="Arial" charset="0"/>
              <a:buNone/>
              <a:defRPr/>
            </a:pPr>
            <a:endParaRPr lang="es-ES" sz="2200" dirty="0" smtClean="0">
              <a:solidFill>
                <a:schemeClr val="bg2"/>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403648" y="1196752"/>
            <a:ext cx="8686800" cy="838200"/>
          </a:xfrm>
          <a:extLst>
            <a:ext uri="{909E8E84-426E-40DD-AFC4-6F175D3DCCD1}"/>
            <a:ext uri="{91240B29-F687-4F45-9708-019B960494DF}"/>
          </a:extLst>
        </p:spPr>
        <p:txBody>
          <a:bodyPr rtlCol="0">
            <a:normAutofit fontScale="90000"/>
          </a:bodyPr>
          <a:lstStyle/>
          <a:p>
            <a:pPr algn="l" eaLnBrk="1" fontAlgn="auto" hangingPunct="1">
              <a:spcAft>
                <a:spcPts val="0"/>
              </a:spcAft>
              <a:defRPr/>
            </a:pPr>
            <a:r>
              <a:rPr lang="es-ES" sz="3600" u="sng" cap="all" dirty="0">
                <a:solidFill>
                  <a:schemeClr val="bg2"/>
                </a:solidFill>
                <a:effectLst>
                  <a:reflection blurRad="12700" stA="48000" endA="300" endPos="55000" dir="5400000" sy="-90000" algn="bl" rotWithShape="0"/>
                </a:effectLst>
              </a:rPr>
              <a:t>HEPATITIS </a:t>
            </a:r>
            <a:r>
              <a:rPr lang="es-ES" sz="3600" u="sng" cap="all" dirty="0" smtClean="0">
                <a:solidFill>
                  <a:schemeClr val="bg2"/>
                </a:solidFill>
                <a:effectLst>
                  <a:reflection blurRad="12700" stA="48000" endA="300" endPos="55000" dir="5400000" sy="-90000" algn="bl" rotWithShape="0"/>
                </a:effectLst>
              </a:rPr>
              <a:t>B</a:t>
            </a:r>
            <a:br>
              <a:rPr lang="es-ES" sz="3600" u="sng" cap="all" dirty="0" smtClean="0">
                <a:solidFill>
                  <a:schemeClr val="bg2"/>
                </a:solidFill>
                <a:effectLst>
                  <a:reflection blurRad="12700" stA="48000" endA="300" endPos="55000" dir="5400000" sy="-90000" algn="bl" rotWithShape="0"/>
                </a:effectLst>
              </a:rPr>
            </a:br>
            <a:r>
              <a:rPr lang="es-ES" sz="3600" cap="all" dirty="0">
                <a:solidFill>
                  <a:schemeClr val="bg2"/>
                </a:solidFill>
                <a:effectLst>
                  <a:reflection blurRad="12700" stA="48000" endA="300" endPos="55000" dir="5400000" sy="-90000" algn="bl" rotWithShape="0"/>
                </a:effectLst>
              </a:rPr>
              <a:t/>
            </a:r>
            <a:br>
              <a:rPr lang="es-ES" sz="3600" cap="all" dirty="0">
                <a:solidFill>
                  <a:schemeClr val="bg2"/>
                </a:solidFill>
                <a:effectLst>
                  <a:reflection blurRad="12700" stA="48000" endA="300" endPos="55000" dir="5400000" sy="-90000" algn="bl" rotWithShape="0"/>
                </a:effectLst>
              </a:rPr>
            </a:br>
            <a:endParaRPr lang="es-ES" sz="3600" cap="all" dirty="0">
              <a:solidFill>
                <a:schemeClr val="bg2"/>
              </a:solidFill>
              <a:effectLst>
                <a:reflection blurRad="12700" stA="48000" endA="300" endPos="55000" dir="5400000" sy="-90000" algn="bl" rotWithShape="0"/>
              </a:effectLst>
            </a:endParaRPr>
          </a:p>
        </p:txBody>
      </p:sp>
      <p:sp>
        <p:nvSpPr>
          <p:cNvPr id="32772" name="2 Marcador de contenido"/>
          <p:cNvSpPr>
            <a:spLocks noGrp="1"/>
          </p:cNvSpPr>
          <p:nvPr>
            <p:ph idx="1"/>
          </p:nvPr>
        </p:nvSpPr>
        <p:spPr>
          <a:xfrm>
            <a:off x="33338" y="1773238"/>
            <a:ext cx="9144000" cy="571500"/>
          </a:xfrm>
        </p:spPr>
        <p:txBody>
          <a:bodyPr/>
          <a:lstStyle/>
          <a:p>
            <a:pPr eaLnBrk="1" hangingPunct="1">
              <a:spcBef>
                <a:spcPct val="0"/>
              </a:spcBef>
            </a:pPr>
            <a:r>
              <a:rPr lang="es-ES" sz="2400" b="1" smtClean="0"/>
              <a:t>Grupos de riesgo para la adquisición de hepatitis B</a:t>
            </a:r>
            <a:r>
              <a:rPr lang="es-ES" sz="2200" b="1" smtClean="0"/>
              <a:t>:</a:t>
            </a:r>
          </a:p>
          <a:p>
            <a:pPr lvl="1" eaLnBrk="1" hangingPunct="1">
              <a:spcBef>
                <a:spcPct val="0"/>
              </a:spcBef>
              <a:buFont typeface="Arial" pitchFamily="34" charset="0"/>
              <a:buNone/>
            </a:pPr>
            <a:endParaRPr lang="es-ES" sz="2200" smtClean="0">
              <a:solidFill>
                <a:schemeClr val="bg2"/>
              </a:solidFill>
            </a:endParaRPr>
          </a:p>
        </p:txBody>
      </p:sp>
      <p:sp>
        <p:nvSpPr>
          <p:cNvPr id="4" name="3 CuadroTexto"/>
          <p:cNvSpPr txBox="1"/>
          <p:nvPr/>
        </p:nvSpPr>
        <p:spPr>
          <a:xfrm>
            <a:off x="176249" y="2492896"/>
            <a:ext cx="9001156" cy="4847481"/>
          </a:xfrm>
          <a:prstGeom prst="rect">
            <a:avLst/>
          </a:prstGeom>
          <a:noFill/>
        </p:spPr>
        <p:txBody>
          <a:bodyPr numCol="2">
            <a:spAutoFit/>
          </a:bodyPr>
          <a:lstStyle/>
          <a:p>
            <a:pPr marL="0" lvl="1" fontAlgn="auto">
              <a:spcBef>
                <a:spcPts val="0"/>
              </a:spcBef>
              <a:spcAft>
                <a:spcPts val="600"/>
              </a:spcAft>
              <a:defRPr/>
            </a:pPr>
            <a:r>
              <a:rPr lang="es-ES" sz="2000" u="sng" dirty="0">
                <a:solidFill>
                  <a:schemeClr val="bg2"/>
                </a:solidFill>
                <a:latin typeface="+mn-lt"/>
                <a:cs typeface="+mn-cs"/>
              </a:rPr>
              <a:t>-</a:t>
            </a:r>
            <a:r>
              <a:rPr lang="es-ES" sz="2000" u="sng" dirty="0">
                <a:latin typeface="+mn-lt"/>
                <a:cs typeface="+mn-cs"/>
              </a:rPr>
              <a:t>Trabajadores de salud. </a:t>
            </a:r>
          </a:p>
          <a:p>
            <a:pPr marL="0" lvl="1" fontAlgn="auto">
              <a:spcBef>
                <a:spcPts val="0"/>
              </a:spcBef>
              <a:spcAft>
                <a:spcPts val="600"/>
              </a:spcAft>
              <a:defRPr/>
            </a:pPr>
            <a:r>
              <a:rPr lang="es-ES" sz="2000" dirty="0">
                <a:latin typeface="+mn-lt"/>
                <a:cs typeface="+mn-cs"/>
              </a:rPr>
              <a:t>-Personal de instituciones cerradas.</a:t>
            </a:r>
          </a:p>
          <a:p>
            <a:pPr marL="0" lvl="1" fontAlgn="auto">
              <a:spcBef>
                <a:spcPts val="0"/>
              </a:spcBef>
              <a:spcAft>
                <a:spcPts val="600"/>
              </a:spcAft>
              <a:defRPr/>
            </a:pPr>
            <a:r>
              <a:rPr lang="es-ES" sz="2000" dirty="0">
                <a:latin typeface="+mn-lt"/>
                <a:cs typeface="+mn-cs"/>
              </a:rPr>
              <a:t>-Poblaciones cautivas.</a:t>
            </a:r>
          </a:p>
          <a:p>
            <a:pPr marL="0" lvl="1" fontAlgn="auto">
              <a:spcBef>
                <a:spcPts val="0"/>
              </a:spcBef>
              <a:spcAft>
                <a:spcPts val="600"/>
              </a:spcAft>
              <a:defRPr/>
            </a:pPr>
            <a:r>
              <a:rPr lang="es-ES" sz="2000" dirty="0">
                <a:latin typeface="+mn-lt"/>
                <a:cs typeface="+mn-cs"/>
              </a:rPr>
              <a:t>-Viajeros internacionales a zonas de alto riesgo.</a:t>
            </a:r>
          </a:p>
          <a:p>
            <a:pPr marL="0" lvl="1" fontAlgn="auto">
              <a:spcBef>
                <a:spcPts val="0"/>
              </a:spcBef>
              <a:spcAft>
                <a:spcPts val="600"/>
              </a:spcAft>
              <a:defRPr/>
            </a:pPr>
            <a:r>
              <a:rPr lang="es-ES" sz="2000" dirty="0">
                <a:latin typeface="+mn-lt"/>
                <a:cs typeface="+mn-cs"/>
              </a:rPr>
              <a:t>-Homosexuales y heterosexuales promiscuos.</a:t>
            </a:r>
          </a:p>
          <a:p>
            <a:pPr marL="0" lvl="1" fontAlgn="auto">
              <a:spcBef>
                <a:spcPts val="0"/>
              </a:spcBef>
              <a:spcAft>
                <a:spcPts val="600"/>
              </a:spcAft>
              <a:defRPr/>
            </a:pPr>
            <a:r>
              <a:rPr lang="es-ES" sz="2000" dirty="0">
                <a:latin typeface="+mn-lt"/>
                <a:cs typeface="+mn-cs"/>
              </a:rPr>
              <a:t>-Convivientes o pareja sexual de portador de hepatitis B o personas con infección aguda.</a:t>
            </a:r>
          </a:p>
          <a:p>
            <a:pPr marL="0" lvl="1" fontAlgn="auto">
              <a:spcBef>
                <a:spcPts val="0"/>
              </a:spcBef>
              <a:spcAft>
                <a:spcPts val="600"/>
              </a:spcAft>
              <a:defRPr/>
            </a:pPr>
            <a:r>
              <a:rPr lang="es-ES" sz="2000" dirty="0">
                <a:latin typeface="+mn-lt"/>
                <a:cs typeface="+mn-cs"/>
              </a:rPr>
              <a:t>-Drogadictos </a:t>
            </a:r>
            <a:r>
              <a:rPr lang="es-ES" sz="2000" dirty="0" err="1">
                <a:latin typeface="+mn-lt"/>
                <a:cs typeface="+mn-cs"/>
              </a:rPr>
              <a:t>endovenosos</a:t>
            </a:r>
            <a:r>
              <a:rPr lang="es-ES" sz="2000" dirty="0">
                <a:latin typeface="+mn-lt"/>
                <a:cs typeface="+mn-cs"/>
              </a:rPr>
              <a:t>.</a:t>
            </a:r>
          </a:p>
          <a:p>
            <a:pPr marL="0" lvl="1" fontAlgn="auto">
              <a:spcBef>
                <a:spcPts val="0"/>
              </a:spcBef>
              <a:spcAft>
                <a:spcPts val="600"/>
              </a:spcAft>
              <a:defRPr/>
            </a:pPr>
            <a:endParaRPr lang="es-ES" sz="2000" dirty="0">
              <a:latin typeface="+mn-lt"/>
              <a:cs typeface="+mn-cs"/>
            </a:endParaRPr>
          </a:p>
          <a:p>
            <a:pPr marL="0" lvl="1" fontAlgn="auto">
              <a:spcBef>
                <a:spcPts val="0"/>
              </a:spcBef>
              <a:spcAft>
                <a:spcPts val="600"/>
              </a:spcAft>
              <a:defRPr/>
            </a:pPr>
            <a:endParaRPr lang="es-ES" sz="2000" dirty="0">
              <a:latin typeface="+mn-lt"/>
              <a:cs typeface="+mn-cs"/>
            </a:endParaRPr>
          </a:p>
          <a:p>
            <a:pPr marL="0" lvl="1" fontAlgn="auto">
              <a:spcBef>
                <a:spcPts val="0"/>
              </a:spcBef>
              <a:spcAft>
                <a:spcPts val="600"/>
              </a:spcAft>
              <a:defRPr/>
            </a:pPr>
            <a:r>
              <a:rPr lang="es-ES" sz="2000" dirty="0">
                <a:latin typeface="+mn-lt"/>
                <a:cs typeface="+mn-cs"/>
              </a:rPr>
              <a:t>-Pacientes </a:t>
            </a:r>
            <a:r>
              <a:rPr lang="es-ES" sz="2000" dirty="0" err="1">
                <a:latin typeface="+mn-lt"/>
                <a:cs typeface="+mn-cs"/>
              </a:rPr>
              <a:t>hemodializados</a:t>
            </a:r>
            <a:r>
              <a:rPr lang="es-ES" sz="2000" dirty="0">
                <a:latin typeface="+mn-lt"/>
                <a:cs typeface="+mn-cs"/>
              </a:rPr>
              <a:t> o enfermos renales crónicos antes de iniciar tratamiento con hemodiálisis.</a:t>
            </a:r>
          </a:p>
          <a:p>
            <a:pPr marL="0" lvl="1" fontAlgn="auto">
              <a:spcBef>
                <a:spcPts val="0"/>
              </a:spcBef>
              <a:spcAft>
                <a:spcPts val="600"/>
              </a:spcAft>
              <a:defRPr/>
            </a:pPr>
            <a:r>
              <a:rPr lang="es-ES" sz="2000" dirty="0">
                <a:latin typeface="+mn-lt"/>
                <a:cs typeface="+mn-cs"/>
              </a:rPr>
              <a:t>-Pacientes </a:t>
            </a:r>
            <a:r>
              <a:rPr lang="es-ES" sz="2000" dirty="0" err="1">
                <a:latin typeface="+mn-lt"/>
                <a:cs typeface="+mn-cs"/>
              </a:rPr>
              <a:t>inmunosuprimidos</a:t>
            </a:r>
            <a:r>
              <a:rPr lang="es-ES" sz="2000" dirty="0">
                <a:latin typeface="+mn-lt"/>
                <a:cs typeface="+mn-cs"/>
              </a:rPr>
              <a:t> y HIV.</a:t>
            </a:r>
          </a:p>
          <a:p>
            <a:pPr marL="0" lvl="1" fontAlgn="auto">
              <a:spcBef>
                <a:spcPts val="0"/>
              </a:spcBef>
              <a:spcAft>
                <a:spcPts val="600"/>
              </a:spcAft>
              <a:defRPr/>
            </a:pPr>
            <a:r>
              <a:rPr lang="es-ES" sz="2000" dirty="0">
                <a:latin typeface="+mn-lt"/>
                <a:cs typeface="+mn-cs"/>
              </a:rPr>
              <a:t>-Pacientes en lista de espera para trasplante de órganos.</a:t>
            </a:r>
          </a:p>
          <a:p>
            <a:pPr marL="0" lvl="1" fontAlgn="auto">
              <a:spcBef>
                <a:spcPts val="0"/>
              </a:spcBef>
              <a:spcAft>
                <a:spcPts val="600"/>
              </a:spcAft>
              <a:defRPr/>
            </a:pPr>
            <a:r>
              <a:rPr lang="es-ES" sz="2000" dirty="0">
                <a:latin typeface="+mn-lt"/>
                <a:cs typeface="+mn-cs"/>
              </a:rPr>
              <a:t>-Pacientes con hepatopatías crónicas de otra etiología.</a:t>
            </a:r>
          </a:p>
          <a:p>
            <a:pPr marL="0" lvl="1" fontAlgn="auto">
              <a:spcBef>
                <a:spcPts val="0"/>
              </a:spcBef>
              <a:spcAft>
                <a:spcPts val="600"/>
              </a:spcAft>
              <a:defRPr/>
            </a:pPr>
            <a:r>
              <a:rPr lang="es-ES" sz="2000" dirty="0">
                <a:latin typeface="+mn-lt"/>
                <a:cs typeface="+mn-cs"/>
              </a:rPr>
              <a:t>-Pacientes que reciben factores de la coagulación.</a:t>
            </a:r>
            <a:endParaRPr lang="es-AR" sz="2000" dirty="0">
              <a:latin typeface="+mn-lt"/>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187624" y="908720"/>
            <a:ext cx="9572660" cy="720080"/>
          </a:xfrm>
          <a:extLst>
            <a:ext uri="{909E8E84-426E-40DD-AFC4-6F175D3DCCD1}"/>
            <a:ext uri="{91240B29-F687-4F45-9708-019B960494DF}"/>
          </a:extLst>
        </p:spPr>
        <p:txBody>
          <a:bodyPr rtlCol="0">
            <a:normAutofit/>
          </a:bodyPr>
          <a:lstStyle/>
          <a:p>
            <a:pPr algn="l" eaLnBrk="1" fontAlgn="auto" hangingPunct="1">
              <a:spcAft>
                <a:spcPts val="0"/>
              </a:spcAft>
              <a:defRPr/>
            </a:pPr>
            <a:r>
              <a:rPr lang="es-ES" sz="3200" u="sng" cap="all" dirty="0">
                <a:effectLst>
                  <a:reflection blurRad="12700" stA="48000" endA="300" endPos="55000" dir="5400000" sy="-90000" algn="bl" rotWithShape="0"/>
                </a:effectLst>
              </a:rPr>
              <a:t>HEPATITIS </a:t>
            </a:r>
            <a:r>
              <a:rPr lang="es-ES" sz="3200" u="sng" cap="all" dirty="0" smtClean="0">
                <a:effectLst>
                  <a:reflection blurRad="12700" stA="48000" endA="300" endPos="55000" dir="5400000" sy="-90000" algn="bl" rotWithShape="0"/>
                </a:effectLst>
              </a:rPr>
              <a:t>B</a:t>
            </a:r>
            <a:endParaRPr lang="es-ES" sz="3200" cap="all" dirty="0">
              <a:effectLst>
                <a:reflection blurRad="12700" stA="48000" endA="300" endPos="55000" dir="5400000" sy="-90000" algn="bl" rotWithShape="0"/>
              </a:effectLst>
            </a:endParaRPr>
          </a:p>
        </p:txBody>
      </p:sp>
      <p:sp>
        <p:nvSpPr>
          <p:cNvPr id="33796" name="2 Marcador de contenido"/>
          <p:cNvSpPr>
            <a:spLocks noGrp="1"/>
          </p:cNvSpPr>
          <p:nvPr>
            <p:ph idx="1"/>
          </p:nvPr>
        </p:nvSpPr>
        <p:spPr>
          <a:xfrm>
            <a:off x="144463" y="1847850"/>
            <a:ext cx="8964612" cy="3309938"/>
          </a:xfrm>
        </p:spPr>
        <p:txBody>
          <a:bodyPr>
            <a:normAutofit fontScale="85000" lnSpcReduction="20000"/>
          </a:bodyPr>
          <a:lstStyle/>
          <a:p>
            <a:pPr eaLnBrk="1" hangingPunct="1">
              <a:lnSpc>
                <a:spcPct val="80000"/>
              </a:lnSpc>
              <a:buFont typeface="Arial" pitchFamily="34" charset="0"/>
              <a:buNone/>
            </a:pPr>
            <a:r>
              <a:rPr lang="es-ES" sz="2400" u="sng" dirty="0" smtClean="0"/>
              <a:t>Esquema de vacunación del RN:</a:t>
            </a:r>
          </a:p>
          <a:p>
            <a:pPr eaLnBrk="1" hangingPunct="1">
              <a:lnSpc>
                <a:spcPct val="80000"/>
              </a:lnSpc>
            </a:pPr>
            <a:r>
              <a:rPr lang="es-ES" sz="2400" dirty="0" smtClean="0"/>
              <a:t>Dosis neonatal: solo vacuna monovalente</a:t>
            </a:r>
          </a:p>
          <a:p>
            <a:pPr eaLnBrk="1" hangingPunct="1">
              <a:lnSpc>
                <a:spcPct val="80000"/>
              </a:lnSpc>
            </a:pPr>
            <a:r>
              <a:rPr lang="es-ES" sz="2400" dirty="0" smtClean="0"/>
              <a:t>Puede continuar con los siguientes esquemas: </a:t>
            </a:r>
          </a:p>
          <a:p>
            <a:pPr lvl="1" eaLnBrk="1" hangingPunct="1">
              <a:lnSpc>
                <a:spcPct val="80000"/>
              </a:lnSpc>
            </a:pPr>
            <a:r>
              <a:rPr lang="es-ES" sz="2200" b="1" dirty="0" smtClean="0"/>
              <a:t>Vacuna </a:t>
            </a:r>
            <a:r>
              <a:rPr lang="es-ES" sz="2200" dirty="0" smtClean="0"/>
              <a:t>combinada (</a:t>
            </a:r>
            <a:r>
              <a:rPr lang="es-ES" sz="2200" dirty="0" err="1" smtClean="0"/>
              <a:t>quintuple</a:t>
            </a:r>
            <a:r>
              <a:rPr lang="es-ES" sz="2200" dirty="0" smtClean="0"/>
              <a:t> DPT-HB+ </a:t>
            </a:r>
            <a:r>
              <a:rPr lang="es-ES" sz="2200" dirty="0" err="1" smtClean="0"/>
              <a:t>Hib</a:t>
            </a:r>
            <a:r>
              <a:rPr lang="es-ES" sz="2200" dirty="0" smtClean="0"/>
              <a:t>): </a:t>
            </a:r>
          </a:p>
          <a:p>
            <a:pPr lvl="2" eaLnBrk="1" hangingPunct="1">
              <a:lnSpc>
                <a:spcPct val="80000"/>
              </a:lnSpc>
            </a:pPr>
            <a:r>
              <a:rPr lang="es-ES" sz="2200" dirty="0" smtClean="0"/>
              <a:t>RN (monovalente) -2- 4 y 6 meses.</a:t>
            </a:r>
          </a:p>
          <a:p>
            <a:pPr lvl="1" eaLnBrk="1" hangingPunct="1">
              <a:lnSpc>
                <a:spcPct val="80000"/>
              </a:lnSpc>
            </a:pPr>
            <a:r>
              <a:rPr lang="es-ES" sz="2200" b="1" dirty="0" smtClean="0"/>
              <a:t>Vacuna monovalente: </a:t>
            </a:r>
          </a:p>
          <a:p>
            <a:pPr lvl="2" eaLnBrk="1" hangingPunct="1">
              <a:lnSpc>
                <a:spcPct val="80000"/>
              </a:lnSpc>
            </a:pPr>
            <a:r>
              <a:rPr lang="es-ES" sz="2200" dirty="0" smtClean="0"/>
              <a:t>Peso &gt; 2000 gr: esquema RN-2 y 6 meses.</a:t>
            </a:r>
          </a:p>
          <a:p>
            <a:pPr lvl="2" eaLnBrk="1" hangingPunct="1">
              <a:lnSpc>
                <a:spcPct val="80000"/>
              </a:lnSpc>
            </a:pPr>
            <a:r>
              <a:rPr lang="es-ES" sz="2200" dirty="0" smtClean="0"/>
              <a:t>Peso entre 1500 y 2000 gr: esquema RN-2-4 y 6 meses. </a:t>
            </a:r>
          </a:p>
          <a:p>
            <a:pPr lvl="2" eaLnBrk="1" hangingPunct="1">
              <a:lnSpc>
                <a:spcPct val="80000"/>
              </a:lnSpc>
              <a:buFont typeface="Arial" pitchFamily="34" charset="0"/>
              <a:buNone/>
            </a:pPr>
            <a:endParaRPr lang="es-ES" sz="2200" dirty="0" smtClean="0">
              <a:solidFill>
                <a:schemeClr val="bg2"/>
              </a:solidFill>
            </a:endParaRPr>
          </a:p>
          <a:p>
            <a:pPr lvl="2" eaLnBrk="1" hangingPunct="1">
              <a:lnSpc>
                <a:spcPct val="80000"/>
              </a:lnSpc>
              <a:buFont typeface="Arial" pitchFamily="34" charset="0"/>
              <a:buNone/>
            </a:pPr>
            <a:endParaRPr lang="es-ES" sz="2200" dirty="0" smtClean="0">
              <a:solidFill>
                <a:schemeClr val="bg2"/>
              </a:solidFill>
            </a:endParaRPr>
          </a:p>
          <a:p>
            <a:pPr lvl="2" eaLnBrk="1" hangingPunct="1">
              <a:lnSpc>
                <a:spcPct val="80000"/>
              </a:lnSpc>
              <a:buFont typeface="Arial" pitchFamily="34" charset="0"/>
              <a:buNone/>
            </a:pPr>
            <a:endParaRPr lang="es-ES" sz="2200" dirty="0" smtClean="0">
              <a:solidFill>
                <a:schemeClr val="bg2"/>
              </a:solidFill>
            </a:endParaRPr>
          </a:p>
          <a:p>
            <a:pPr lvl="2" eaLnBrk="1" hangingPunct="1">
              <a:lnSpc>
                <a:spcPct val="80000"/>
              </a:lnSpc>
              <a:buFont typeface="Arial" pitchFamily="34" charset="0"/>
              <a:buNone/>
            </a:pPr>
            <a:endParaRPr lang="es-ES" sz="2000" dirty="0" smtClean="0">
              <a:solidFill>
                <a:schemeClr val="bg2"/>
              </a:solidFill>
            </a:endParaRPr>
          </a:p>
          <a:p>
            <a:pPr lvl="2" eaLnBrk="1" hangingPunct="1">
              <a:lnSpc>
                <a:spcPct val="80000"/>
              </a:lnSpc>
              <a:buFont typeface="Arial" pitchFamily="34" charset="0"/>
              <a:buNone/>
            </a:pPr>
            <a:r>
              <a:rPr lang="es-ES" sz="2000" dirty="0" smtClean="0">
                <a:solidFill>
                  <a:schemeClr val="bg2"/>
                </a:solidFill>
              </a:rPr>
              <a:t/>
            </a:r>
            <a:br>
              <a:rPr lang="es-ES" sz="2000" dirty="0" smtClean="0">
                <a:solidFill>
                  <a:schemeClr val="bg2"/>
                </a:solidFill>
              </a:rPr>
            </a:br>
            <a:endParaRPr lang="es-ES" sz="2000" dirty="0" smtClean="0">
              <a:solidFill>
                <a:schemeClr val="bg2"/>
              </a:solidFill>
            </a:endParaRPr>
          </a:p>
          <a:p>
            <a:pPr eaLnBrk="1" hangingPunct="1">
              <a:lnSpc>
                <a:spcPct val="80000"/>
              </a:lnSpc>
            </a:pPr>
            <a:endParaRPr lang="es-ES" sz="2700" dirty="0" smtClean="0">
              <a:solidFill>
                <a:schemeClr val="bg2"/>
              </a:solidFill>
            </a:endParaRPr>
          </a:p>
        </p:txBody>
      </p:sp>
      <p:sp>
        <p:nvSpPr>
          <p:cNvPr id="6" name="2 Marcador de contenido"/>
          <p:cNvSpPr txBox="1">
            <a:spLocks/>
          </p:cNvSpPr>
          <p:nvPr/>
        </p:nvSpPr>
        <p:spPr>
          <a:xfrm>
            <a:off x="73025" y="4724400"/>
            <a:ext cx="8713788" cy="3311525"/>
          </a:xfrm>
          <a:prstGeom prst="rect">
            <a:avLst/>
          </a:prstGeom>
        </p:spPr>
        <p:txBody>
          <a:bodyPr>
            <a:normAutofit fontScale="92500" lnSpcReduction="20000"/>
          </a:bodyPr>
          <a:lstStyle/>
          <a:p>
            <a:pPr marL="342900" indent="-342900" fontAlgn="auto">
              <a:spcBef>
                <a:spcPct val="20000"/>
              </a:spcBef>
              <a:spcAft>
                <a:spcPts val="0"/>
              </a:spcAft>
              <a:buClr>
                <a:schemeClr val="accent1"/>
              </a:buClr>
              <a:buSzPct val="70000"/>
              <a:buFont typeface="Wingdings 2"/>
              <a:buNone/>
              <a:defRPr/>
            </a:pPr>
            <a:r>
              <a:rPr lang="es-ES" sz="2600" u="sng" dirty="0">
                <a:latin typeface="+mn-lt"/>
                <a:cs typeface="+mn-cs"/>
              </a:rPr>
              <a:t>Esquema de vacunación en niños, adolescentes y adultos:</a:t>
            </a:r>
          </a:p>
          <a:p>
            <a:pPr marL="800100" lvl="1" indent="-342900" fontAlgn="auto">
              <a:spcBef>
                <a:spcPct val="20000"/>
              </a:spcBef>
              <a:spcAft>
                <a:spcPts val="0"/>
              </a:spcAft>
              <a:buClr>
                <a:schemeClr val="accent1"/>
              </a:buClr>
              <a:buSzPct val="70000"/>
              <a:buFont typeface="Wingdings 2"/>
              <a:buChar char=""/>
              <a:defRPr/>
            </a:pPr>
            <a:r>
              <a:rPr lang="es-AR" sz="2600" dirty="0">
                <a:latin typeface="+mn-lt"/>
                <a:cs typeface="+mn-cs"/>
              </a:rPr>
              <a:t>Esquema clásico: 3 dosis: 0-1-6 meses </a:t>
            </a:r>
          </a:p>
          <a:p>
            <a:pPr marL="800100" lvl="1" indent="-342900" fontAlgn="auto">
              <a:spcBef>
                <a:spcPct val="20000"/>
              </a:spcBef>
              <a:spcAft>
                <a:spcPts val="0"/>
              </a:spcAft>
              <a:buClr>
                <a:schemeClr val="accent1"/>
              </a:buClr>
              <a:buSzPct val="70000"/>
              <a:buFont typeface="Wingdings 2"/>
              <a:buChar char=""/>
              <a:defRPr/>
            </a:pPr>
            <a:r>
              <a:rPr lang="es-AR" sz="2600" dirty="0">
                <a:latin typeface="+mn-lt"/>
                <a:cs typeface="+mn-cs"/>
              </a:rPr>
              <a:t>Otros esquemas alternativos de 3 dosis son: 0-1-4 meses y 0-2-4</a:t>
            </a:r>
            <a:r>
              <a:rPr lang="es-ES" sz="2600" dirty="0">
                <a:latin typeface="+mn-lt"/>
                <a:cs typeface="+mn-cs"/>
              </a:rPr>
              <a:t> m</a:t>
            </a:r>
            <a:r>
              <a:rPr lang="es-AR" sz="2600" dirty="0">
                <a:latin typeface="+mn-lt"/>
                <a:cs typeface="+mn-cs"/>
              </a:rPr>
              <a:t>eses.</a:t>
            </a:r>
          </a:p>
          <a:p>
            <a:pPr marL="800100" lvl="1" indent="-342900" fontAlgn="auto">
              <a:spcBef>
                <a:spcPct val="20000"/>
              </a:spcBef>
              <a:spcAft>
                <a:spcPts val="0"/>
              </a:spcAft>
              <a:buClr>
                <a:schemeClr val="accent1"/>
              </a:buClr>
              <a:buSzPct val="70000"/>
              <a:defRPr/>
            </a:pPr>
            <a:endParaRPr lang="es-AR" sz="1500" dirty="0">
              <a:latin typeface="+mn-lt"/>
              <a:cs typeface="+mn-cs"/>
            </a:endParaRPr>
          </a:p>
          <a:p>
            <a:pPr marL="342900" indent="-342900" fontAlgn="auto">
              <a:spcBef>
                <a:spcPct val="20000"/>
              </a:spcBef>
              <a:spcAft>
                <a:spcPts val="0"/>
              </a:spcAft>
              <a:buClr>
                <a:schemeClr val="accent1"/>
              </a:buClr>
              <a:buSzPct val="70000"/>
              <a:defRPr/>
            </a:pPr>
            <a:r>
              <a:rPr lang="es-ES" sz="2600" dirty="0">
                <a:latin typeface="+mn-lt"/>
                <a:cs typeface="+mn-cs"/>
              </a:rPr>
              <a:t>Se puede aplicar con cualquier vacuna de calendario</a:t>
            </a:r>
          </a:p>
          <a:p>
            <a:pPr marL="342900" indent="-342900" fontAlgn="auto">
              <a:spcBef>
                <a:spcPct val="20000"/>
              </a:spcBef>
              <a:spcAft>
                <a:spcPts val="0"/>
              </a:spcAft>
              <a:buClr>
                <a:schemeClr val="accent1"/>
              </a:buClr>
              <a:buSzPct val="70000"/>
              <a:defRPr/>
            </a:pPr>
            <a:endParaRPr lang="es-AR" sz="3200" dirty="0">
              <a:solidFill>
                <a:schemeClr val="bg2"/>
              </a:solidFill>
              <a:latin typeface="+mn-lt"/>
              <a:cs typeface="+mn-cs"/>
            </a:endParaRPr>
          </a:p>
          <a:p>
            <a:pPr marL="342900" indent="-342900" fontAlgn="auto">
              <a:spcBef>
                <a:spcPct val="20000"/>
              </a:spcBef>
              <a:spcAft>
                <a:spcPts val="0"/>
              </a:spcAft>
              <a:buClr>
                <a:schemeClr val="accent1"/>
              </a:buClr>
              <a:buSzPct val="70000"/>
              <a:defRPr/>
            </a:pPr>
            <a:r>
              <a:rPr lang="es-ES" sz="2400" dirty="0">
                <a:solidFill>
                  <a:schemeClr val="bg2"/>
                </a:solidFill>
                <a:latin typeface="+mn-lt"/>
                <a:cs typeface="+mn-cs"/>
              </a:rPr>
              <a:t/>
            </a:r>
            <a:br>
              <a:rPr lang="es-ES" sz="2400" dirty="0">
                <a:solidFill>
                  <a:schemeClr val="bg2"/>
                </a:solidFill>
                <a:latin typeface="+mn-lt"/>
                <a:cs typeface="+mn-cs"/>
              </a:rPr>
            </a:br>
            <a:endParaRPr lang="es-ES" sz="2400" dirty="0">
              <a:solidFill>
                <a:schemeClr val="bg2"/>
              </a:solidFill>
              <a:latin typeface="+mn-lt"/>
              <a:cs typeface="+mn-cs"/>
            </a:endParaRPr>
          </a:p>
          <a:p>
            <a:pPr marL="342900" indent="-342900" fontAlgn="auto">
              <a:spcBef>
                <a:spcPct val="20000"/>
              </a:spcBef>
              <a:spcAft>
                <a:spcPts val="0"/>
              </a:spcAft>
              <a:buClr>
                <a:schemeClr val="accent1"/>
              </a:buClr>
              <a:buSzPct val="70000"/>
              <a:buFont typeface="Wingdings 2"/>
              <a:buChar char=""/>
              <a:defRPr/>
            </a:pPr>
            <a:endParaRPr lang="es-ES" sz="3200" dirty="0">
              <a:solidFill>
                <a:schemeClr val="bg2"/>
              </a:solidFill>
              <a:latin typeface="+mn-lt"/>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331640" y="620688"/>
            <a:ext cx="8229600" cy="1143000"/>
          </a:xfrm>
          <a:extLst>
            <a:ext uri="{909E8E84-426E-40DD-AFC4-6F175D3DCCD1}"/>
            <a:ext uri="{91240B29-F687-4F45-9708-019B960494DF}"/>
          </a:extLst>
        </p:spPr>
        <p:txBody>
          <a:bodyPr rtlCol="0">
            <a:normAutofit fontScale="90000"/>
          </a:bodyPr>
          <a:lstStyle/>
          <a:p>
            <a:pPr algn="l" eaLnBrk="1" fontAlgn="auto" hangingPunct="1">
              <a:spcAft>
                <a:spcPts val="0"/>
              </a:spcAft>
              <a:defRPr/>
            </a:pPr>
            <a:r>
              <a:rPr lang="es-ES" sz="3600" u="sng" cap="all" dirty="0">
                <a:effectLst>
                  <a:reflection blurRad="12700" stA="48000" endA="300" endPos="55000" dir="5400000" sy="-90000" algn="bl" rotWithShape="0"/>
                </a:effectLst>
              </a:rPr>
              <a:t>HEPATITIS </a:t>
            </a:r>
            <a:r>
              <a:rPr lang="es-ES" sz="3600" u="sng" cap="all" dirty="0" smtClean="0">
                <a:effectLst>
                  <a:reflection blurRad="12700" stA="48000" endA="300" endPos="55000" dir="5400000" sy="-90000" algn="bl" rotWithShape="0"/>
                </a:effectLst>
              </a:rPr>
              <a:t>B</a:t>
            </a:r>
            <a:br>
              <a:rPr lang="es-ES" sz="3600" u="sng" cap="all" dirty="0" smtClean="0">
                <a:effectLst>
                  <a:reflection blurRad="12700" stA="48000" endA="300" endPos="55000" dir="5400000" sy="-90000" algn="bl" rotWithShape="0"/>
                </a:effectLst>
              </a:rPr>
            </a:br>
            <a:endParaRPr lang="es-ES" sz="3600" cap="all" dirty="0">
              <a:effectLst>
                <a:reflection blurRad="12700" stA="48000" endA="300" endPos="55000" dir="5400000" sy="-90000" algn="bl" rotWithShape="0"/>
              </a:effectLst>
            </a:endParaRPr>
          </a:p>
        </p:txBody>
      </p:sp>
      <p:sp>
        <p:nvSpPr>
          <p:cNvPr id="32771" name="6 CuadroTexto"/>
          <p:cNvSpPr txBox="1">
            <a:spLocks noChangeArrowheads="1"/>
          </p:cNvSpPr>
          <p:nvPr/>
        </p:nvSpPr>
        <p:spPr bwMode="auto">
          <a:xfrm>
            <a:off x="142875" y="3068638"/>
            <a:ext cx="8858250" cy="1077912"/>
          </a:xfrm>
          <a:prstGeom prst="rect">
            <a:avLst/>
          </a:prstGeom>
          <a:noFill/>
          <a:ln w="9525">
            <a:noFill/>
            <a:miter lim="800000"/>
            <a:headEnd/>
            <a:tailEnd/>
          </a:ln>
        </p:spPr>
        <p:txBody>
          <a:bodyPr>
            <a:spAutoFit/>
          </a:bodyPr>
          <a:lstStyle/>
          <a:p>
            <a:pPr>
              <a:defRPr/>
            </a:pPr>
            <a:r>
              <a:rPr lang="es-ES" sz="2000" b="1" u="sng" dirty="0">
                <a:latin typeface="+mj-lt"/>
              </a:rPr>
              <a:t>Vía</a:t>
            </a:r>
            <a:r>
              <a:rPr lang="es-ES" sz="2000" b="1" dirty="0">
                <a:latin typeface="+mj-lt"/>
              </a:rPr>
              <a:t>:  </a:t>
            </a:r>
            <a:r>
              <a:rPr lang="es-ES" sz="2000" dirty="0">
                <a:latin typeface="+mj-lt"/>
              </a:rPr>
              <a:t>IM en la cara </a:t>
            </a:r>
            <a:r>
              <a:rPr lang="es-ES" sz="2000" dirty="0" err="1">
                <a:latin typeface="+mj-lt"/>
              </a:rPr>
              <a:t>anterolateral</a:t>
            </a:r>
            <a:r>
              <a:rPr lang="es-ES" sz="2000" dirty="0">
                <a:latin typeface="+mj-lt"/>
              </a:rPr>
              <a:t> del muslo &lt;1 año y en el músculo deltoides en &gt; 1 año.</a:t>
            </a:r>
          </a:p>
          <a:p>
            <a:pPr>
              <a:defRPr/>
            </a:pPr>
            <a:endParaRPr lang="es-ES" sz="2400" dirty="0">
              <a:latin typeface="Franklin Gothic Book" pitchFamily="34" charset="0"/>
            </a:endParaRPr>
          </a:p>
        </p:txBody>
      </p:sp>
      <p:sp>
        <p:nvSpPr>
          <p:cNvPr id="32772" name="7 CuadroTexto"/>
          <p:cNvSpPr txBox="1">
            <a:spLocks noChangeArrowheads="1"/>
          </p:cNvSpPr>
          <p:nvPr/>
        </p:nvSpPr>
        <p:spPr bwMode="auto">
          <a:xfrm>
            <a:off x="11113" y="3933825"/>
            <a:ext cx="8858250" cy="769938"/>
          </a:xfrm>
          <a:prstGeom prst="rect">
            <a:avLst/>
          </a:prstGeom>
          <a:noFill/>
          <a:ln w="9525">
            <a:noFill/>
            <a:miter lim="800000"/>
            <a:headEnd/>
            <a:tailEnd/>
          </a:ln>
        </p:spPr>
        <p:txBody>
          <a:bodyPr>
            <a:spAutoFit/>
          </a:bodyPr>
          <a:lstStyle/>
          <a:p>
            <a:pPr>
              <a:defRPr/>
            </a:pPr>
            <a:r>
              <a:rPr lang="es-ES" sz="2000" b="1" u="sng" dirty="0">
                <a:latin typeface="+mj-lt"/>
              </a:rPr>
              <a:t>Dosis según grupo de edad</a:t>
            </a:r>
            <a:r>
              <a:rPr lang="es-ES" sz="2000" b="1" u="sng" dirty="0">
                <a:solidFill>
                  <a:schemeClr val="bg2"/>
                </a:solidFill>
                <a:latin typeface="+mj-lt"/>
              </a:rPr>
              <a:t>:</a:t>
            </a:r>
          </a:p>
          <a:p>
            <a:pPr>
              <a:defRPr/>
            </a:pPr>
            <a:r>
              <a:rPr lang="es-ES" sz="2400" dirty="0">
                <a:solidFill>
                  <a:schemeClr val="bg2"/>
                </a:solidFill>
                <a:latin typeface="Franklin Gothic Book" pitchFamily="34" charset="0"/>
              </a:rPr>
              <a:t> </a:t>
            </a:r>
          </a:p>
        </p:txBody>
      </p:sp>
      <p:graphicFrame>
        <p:nvGraphicFramePr>
          <p:cNvPr id="9" name="8 Tabla"/>
          <p:cNvGraphicFramePr>
            <a:graphicFrameLocks noGrp="1"/>
          </p:cNvGraphicFramePr>
          <p:nvPr/>
        </p:nvGraphicFramePr>
        <p:xfrm>
          <a:off x="80036" y="4349522"/>
          <a:ext cx="8352928" cy="1769364"/>
        </p:xfrm>
        <a:graphic>
          <a:graphicData uri="http://schemas.openxmlformats.org/drawingml/2006/table">
            <a:tbl>
              <a:tblPr firstRow="1" bandRow="1">
                <a:effectLst>
                  <a:innerShdw blurRad="63500" dist="50800" dir="13500000">
                    <a:prstClr val="black">
                      <a:alpha val="50000"/>
                    </a:prstClr>
                  </a:innerShdw>
                </a:effectLst>
                <a:tableStyleId>{5C22544A-7EE6-4342-B048-85BDC9FD1C3A}</a:tableStyleId>
              </a:tblPr>
              <a:tblGrid>
                <a:gridCol w="4549969"/>
                <a:gridCol w="3802959"/>
              </a:tblGrid>
              <a:tr h="72008">
                <a:tc>
                  <a:txBody>
                    <a:bodyPr/>
                    <a:lstStyle/>
                    <a:p>
                      <a:pPr algn="ctr">
                        <a:spcAft>
                          <a:spcPts val="0"/>
                        </a:spcAft>
                      </a:pPr>
                      <a:r>
                        <a:rPr lang="es-ES" sz="1800" dirty="0">
                          <a:solidFill>
                            <a:schemeClr val="tx2"/>
                          </a:solidFill>
                          <a:latin typeface="Arial"/>
                          <a:ea typeface="Times New Roman"/>
                        </a:rPr>
                        <a:t>Edad</a:t>
                      </a:r>
                      <a:endParaRPr lang="es-ES" sz="1800" dirty="0">
                        <a:solidFill>
                          <a:schemeClr val="tx2"/>
                        </a:solidFill>
                        <a:latin typeface="Times New Roman"/>
                        <a:ea typeface="Times New Roman"/>
                      </a:endParaRPr>
                    </a:p>
                  </a:txBody>
                  <a:tcPr marL="68580" marR="68580" marT="0" marB="0">
                    <a:solidFill>
                      <a:schemeClr val="bg1">
                        <a:lumMod val="85000"/>
                      </a:schemeClr>
                    </a:solidFill>
                  </a:tcPr>
                </a:tc>
                <a:tc>
                  <a:txBody>
                    <a:bodyPr/>
                    <a:lstStyle/>
                    <a:p>
                      <a:pPr algn="ctr">
                        <a:spcAft>
                          <a:spcPts val="0"/>
                        </a:spcAft>
                      </a:pPr>
                      <a:r>
                        <a:rPr lang="es-ES" sz="1800" dirty="0">
                          <a:solidFill>
                            <a:schemeClr val="tx2"/>
                          </a:solidFill>
                          <a:latin typeface="Arial"/>
                          <a:ea typeface="Times New Roman"/>
                        </a:rPr>
                        <a:t>Dosis</a:t>
                      </a:r>
                      <a:endParaRPr lang="es-ES" sz="1800" dirty="0">
                        <a:solidFill>
                          <a:schemeClr val="tx2"/>
                        </a:solidFill>
                        <a:latin typeface="Times New Roman"/>
                        <a:ea typeface="Times New Roman"/>
                      </a:endParaRPr>
                    </a:p>
                  </a:txBody>
                  <a:tcPr marL="68580" marR="68580" marT="0" marB="0">
                    <a:solidFill>
                      <a:schemeClr val="bg1">
                        <a:lumMod val="85000"/>
                      </a:schemeClr>
                    </a:solidFill>
                  </a:tcPr>
                </a:tc>
              </a:tr>
              <a:tr h="549352">
                <a:tc>
                  <a:txBody>
                    <a:bodyPr/>
                    <a:lstStyle/>
                    <a:p>
                      <a:pPr>
                        <a:lnSpc>
                          <a:spcPct val="115000"/>
                        </a:lnSpc>
                        <a:spcAft>
                          <a:spcPts val="0"/>
                        </a:spcAft>
                      </a:pPr>
                      <a:r>
                        <a:rPr lang="es-AR" sz="1800" dirty="0" smtClean="0">
                          <a:solidFill>
                            <a:schemeClr val="tx2"/>
                          </a:solidFill>
                          <a:latin typeface="Arial"/>
                          <a:ea typeface="Calibri"/>
                          <a:cs typeface="Times New Roman"/>
                        </a:rPr>
                        <a:t>RN, </a:t>
                      </a:r>
                      <a:r>
                        <a:rPr lang="es-AR" sz="1800" dirty="0">
                          <a:solidFill>
                            <a:schemeClr val="tx2"/>
                          </a:solidFill>
                          <a:latin typeface="Arial"/>
                          <a:ea typeface="Calibri"/>
                          <a:cs typeface="Times New Roman"/>
                        </a:rPr>
                        <a:t>lactantes, niños </a:t>
                      </a:r>
                      <a:r>
                        <a:rPr lang="es-AR" sz="1800" dirty="0" smtClean="0">
                          <a:solidFill>
                            <a:schemeClr val="tx2"/>
                          </a:solidFill>
                          <a:latin typeface="Arial"/>
                          <a:ea typeface="Calibri"/>
                          <a:cs typeface="Times New Roman"/>
                        </a:rPr>
                        <a:t>y</a:t>
                      </a:r>
                      <a:r>
                        <a:rPr lang="es-ES" sz="1800" baseline="0" dirty="0" smtClean="0">
                          <a:solidFill>
                            <a:schemeClr val="tx2"/>
                          </a:solidFill>
                          <a:latin typeface="Calibri"/>
                          <a:ea typeface="Calibri"/>
                          <a:cs typeface="Times New Roman"/>
                        </a:rPr>
                        <a:t> </a:t>
                      </a:r>
                      <a:r>
                        <a:rPr lang="es-AR" sz="1800" dirty="0" smtClean="0">
                          <a:solidFill>
                            <a:schemeClr val="tx2"/>
                          </a:solidFill>
                          <a:latin typeface="Arial"/>
                          <a:ea typeface="Times New Roman"/>
                        </a:rPr>
                        <a:t>Adolescentes </a:t>
                      </a:r>
                      <a:r>
                        <a:rPr lang="es-AR" sz="1800" dirty="0">
                          <a:solidFill>
                            <a:schemeClr val="tx2"/>
                          </a:solidFill>
                          <a:latin typeface="Arial"/>
                          <a:ea typeface="Times New Roman"/>
                        </a:rPr>
                        <a:t>(hasta los 19 años)</a:t>
                      </a:r>
                      <a:endParaRPr lang="es-ES" sz="1800" dirty="0">
                        <a:solidFill>
                          <a:schemeClr val="tx2"/>
                        </a:solidFill>
                        <a:latin typeface="Times New Roman"/>
                        <a:ea typeface="Times New Roman"/>
                      </a:endParaRPr>
                    </a:p>
                  </a:txBody>
                  <a:tcPr marL="68580" marR="68580" marT="0" marB="0">
                    <a:solidFill>
                      <a:schemeClr val="bg1">
                        <a:lumMod val="85000"/>
                      </a:schemeClr>
                    </a:solidFill>
                  </a:tcPr>
                </a:tc>
                <a:tc>
                  <a:txBody>
                    <a:bodyPr/>
                    <a:lstStyle/>
                    <a:p>
                      <a:pPr>
                        <a:spcAft>
                          <a:spcPts val="0"/>
                        </a:spcAft>
                      </a:pPr>
                      <a:r>
                        <a:rPr lang="es-AR" sz="1800" dirty="0">
                          <a:solidFill>
                            <a:schemeClr val="tx2"/>
                          </a:solidFill>
                          <a:latin typeface="Arial"/>
                          <a:ea typeface="Times New Roman"/>
                        </a:rPr>
                        <a:t>5 ó 10 </a:t>
                      </a:r>
                      <a:r>
                        <a:rPr lang="es-AR" sz="1800" dirty="0" err="1">
                          <a:solidFill>
                            <a:schemeClr val="tx2"/>
                          </a:solidFill>
                          <a:latin typeface="Arial"/>
                          <a:ea typeface="Times New Roman"/>
                        </a:rPr>
                        <a:t>μg</a:t>
                      </a:r>
                      <a:r>
                        <a:rPr lang="es-AR" sz="1800" dirty="0">
                          <a:solidFill>
                            <a:schemeClr val="tx2"/>
                          </a:solidFill>
                          <a:latin typeface="Arial"/>
                          <a:ea typeface="Times New Roman"/>
                        </a:rPr>
                        <a:t> </a:t>
                      </a:r>
                      <a:r>
                        <a:rPr lang="es-AR" sz="1800" dirty="0" smtClean="0">
                          <a:solidFill>
                            <a:schemeClr val="tx2"/>
                          </a:solidFill>
                          <a:latin typeface="Arial"/>
                          <a:ea typeface="Times New Roman"/>
                        </a:rPr>
                        <a:t>* **</a:t>
                      </a:r>
                      <a:endParaRPr lang="es-ES" sz="1800" dirty="0">
                        <a:solidFill>
                          <a:schemeClr val="tx2"/>
                        </a:solidFill>
                        <a:latin typeface="Times New Roman"/>
                        <a:ea typeface="Times New Roman"/>
                      </a:endParaRPr>
                    </a:p>
                  </a:txBody>
                  <a:tcPr marL="68580" marR="68580" marT="0" marB="0">
                    <a:solidFill>
                      <a:schemeClr val="bg1">
                        <a:lumMod val="85000"/>
                      </a:schemeClr>
                    </a:solidFill>
                  </a:tcPr>
                </a:tc>
              </a:tr>
              <a:tr h="250645">
                <a:tc>
                  <a:txBody>
                    <a:bodyPr/>
                    <a:lstStyle/>
                    <a:p>
                      <a:pPr>
                        <a:spcAft>
                          <a:spcPts val="0"/>
                        </a:spcAft>
                      </a:pPr>
                      <a:r>
                        <a:rPr lang="es-AR" sz="1800" dirty="0">
                          <a:solidFill>
                            <a:schemeClr val="tx2"/>
                          </a:solidFill>
                          <a:latin typeface="Arial"/>
                          <a:ea typeface="Times New Roman"/>
                        </a:rPr>
                        <a:t>Adultos (a partir de los </a:t>
                      </a:r>
                      <a:r>
                        <a:rPr lang="es-AR" sz="1800" dirty="0" smtClean="0">
                          <a:solidFill>
                            <a:schemeClr val="tx2"/>
                          </a:solidFill>
                          <a:latin typeface="Arial"/>
                          <a:ea typeface="Times New Roman"/>
                        </a:rPr>
                        <a:t>20 </a:t>
                      </a:r>
                      <a:r>
                        <a:rPr lang="es-AR" sz="1800" dirty="0">
                          <a:solidFill>
                            <a:schemeClr val="tx2"/>
                          </a:solidFill>
                          <a:latin typeface="Arial"/>
                          <a:ea typeface="Times New Roman"/>
                        </a:rPr>
                        <a:t>años)</a:t>
                      </a:r>
                      <a:endParaRPr lang="es-ES" sz="1800" dirty="0">
                        <a:solidFill>
                          <a:schemeClr val="tx2"/>
                        </a:solidFill>
                        <a:latin typeface="Times New Roman"/>
                        <a:ea typeface="Times New Roman"/>
                      </a:endParaRPr>
                    </a:p>
                  </a:txBody>
                  <a:tcPr marL="68580" marR="68580" marT="0" marB="0">
                    <a:solidFill>
                      <a:schemeClr val="bg1">
                        <a:lumMod val="85000"/>
                      </a:schemeClr>
                    </a:solidFill>
                  </a:tcPr>
                </a:tc>
                <a:tc>
                  <a:txBody>
                    <a:bodyPr/>
                    <a:lstStyle/>
                    <a:p>
                      <a:pPr>
                        <a:spcAft>
                          <a:spcPts val="0"/>
                        </a:spcAft>
                      </a:pPr>
                      <a:r>
                        <a:rPr lang="es-AR" sz="1800" dirty="0">
                          <a:solidFill>
                            <a:schemeClr val="tx2"/>
                          </a:solidFill>
                          <a:latin typeface="Arial"/>
                          <a:ea typeface="Times New Roman"/>
                        </a:rPr>
                        <a:t>10 ó 20 </a:t>
                      </a:r>
                      <a:r>
                        <a:rPr lang="es-AR" sz="1800" dirty="0" err="1">
                          <a:solidFill>
                            <a:schemeClr val="tx2"/>
                          </a:solidFill>
                          <a:latin typeface="Arial"/>
                          <a:ea typeface="Times New Roman"/>
                        </a:rPr>
                        <a:t>μg</a:t>
                      </a:r>
                      <a:r>
                        <a:rPr lang="es-AR" sz="1800" dirty="0">
                          <a:solidFill>
                            <a:schemeClr val="tx2"/>
                          </a:solidFill>
                          <a:latin typeface="Arial"/>
                          <a:ea typeface="Times New Roman"/>
                        </a:rPr>
                        <a:t> *</a:t>
                      </a:r>
                      <a:endParaRPr lang="es-ES" sz="1800" dirty="0">
                        <a:solidFill>
                          <a:schemeClr val="tx2"/>
                        </a:solidFill>
                        <a:latin typeface="Times New Roman"/>
                        <a:ea typeface="Times New Roman"/>
                      </a:endParaRPr>
                    </a:p>
                  </a:txBody>
                  <a:tcPr marL="68580" marR="68580" marT="0" marB="0">
                    <a:solidFill>
                      <a:schemeClr val="bg1">
                        <a:lumMod val="85000"/>
                      </a:schemeClr>
                    </a:solidFill>
                  </a:tcPr>
                </a:tc>
              </a:tr>
              <a:tr h="535233">
                <a:tc>
                  <a:txBody>
                    <a:bodyPr/>
                    <a:lstStyle/>
                    <a:p>
                      <a:pPr>
                        <a:lnSpc>
                          <a:spcPct val="115000"/>
                        </a:lnSpc>
                        <a:spcAft>
                          <a:spcPts val="0"/>
                        </a:spcAft>
                      </a:pPr>
                      <a:r>
                        <a:rPr lang="es-AR" sz="1800" dirty="0">
                          <a:solidFill>
                            <a:schemeClr val="tx2"/>
                          </a:solidFill>
                          <a:latin typeface="Arial"/>
                          <a:ea typeface="Calibri"/>
                          <a:cs typeface="Times New Roman"/>
                        </a:rPr>
                        <a:t>Huéspedes </a:t>
                      </a:r>
                      <a:r>
                        <a:rPr lang="es-AR" sz="1800" dirty="0" err="1">
                          <a:solidFill>
                            <a:schemeClr val="tx2"/>
                          </a:solidFill>
                          <a:latin typeface="Arial"/>
                          <a:ea typeface="Calibri"/>
                          <a:cs typeface="Times New Roman"/>
                        </a:rPr>
                        <a:t>hemodializados</a:t>
                      </a:r>
                      <a:r>
                        <a:rPr lang="es-AR" sz="1800" dirty="0">
                          <a:solidFill>
                            <a:schemeClr val="tx2"/>
                          </a:solidFill>
                          <a:latin typeface="Arial"/>
                          <a:ea typeface="Calibri"/>
                          <a:cs typeface="Times New Roman"/>
                        </a:rPr>
                        <a:t> y otros</a:t>
                      </a:r>
                      <a:endParaRPr lang="es-ES" sz="1800" dirty="0">
                        <a:solidFill>
                          <a:schemeClr val="tx2"/>
                        </a:solidFill>
                        <a:latin typeface="Calibri"/>
                        <a:ea typeface="Calibri"/>
                        <a:cs typeface="Times New Roman"/>
                      </a:endParaRPr>
                    </a:p>
                    <a:p>
                      <a:pPr>
                        <a:spcAft>
                          <a:spcPts val="0"/>
                        </a:spcAft>
                      </a:pPr>
                      <a:r>
                        <a:rPr lang="es-AR" sz="1800" dirty="0" err="1">
                          <a:solidFill>
                            <a:schemeClr val="tx2"/>
                          </a:solidFill>
                          <a:latin typeface="Arial"/>
                          <a:ea typeface="Times New Roman"/>
                        </a:rPr>
                        <a:t>inmunodeprimidos</a:t>
                      </a:r>
                      <a:r>
                        <a:rPr lang="es-AR" sz="1800" dirty="0">
                          <a:solidFill>
                            <a:schemeClr val="tx2"/>
                          </a:solidFill>
                          <a:latin typeface="Arial"/>
                          <a:ea typeface="Times New Roman"/>
                        </a:rPr>
                        <a:t>.</a:t>
                      </a:r>
                      <a:endParaRPr lang="es-ES" sz="1800" dirty="0">
                        <a:solidFill>
                          <a:schemeClr val="tx2"/>
                        </a:solidFill>
                        <a:latin typeface="Times New Roman"/>
                        <a:ea typeface="Times New Roman"/>
                      </a:endParaRPr>
                    </a:p>
                  </a:txBody>
                  <a:tcPr marL="68580" marR="68580" marT="0" marB="0">
                    <a:solidFill>
                      <a:schemeClr val="bg1">
                        <a:lumMod val="85000"/>
                      </a:schemeClr>
                    </a:solidFill>
                  </a:tcPr>
                </a:tc>
                <a:tc>
                  <a:txBody>
                    <a:bodyPr/>
                    <a:lstStyle/>
                    <a:p>
                      <a:pPr>
                        <a:lnSpc>
                          <a:spcPct val="115000"/>
                        </a:lnSpc>
                        <a:spcAft>
                          <a:spcPts val="0"/>
                        </a:spcAft>
                      </a:pPr>
                      <a:r>
                        <a:rPr lang="es-AR" sz="1800" dirty="0">
                          <a:solidFill>
                            <a:schemeClr val="tx2"/>
                          </a:solidFill>
                          <a:latin typeface="Arial"/>
                          <a:ea typeface="Calibri"/>
                          <a:cs typeface="Times New Roman"/>
                        </a:rPr>
                        <a:t>20 </a:t>
                      </a:r>
                      <a:r>
                        <a:rPr lang="es-AR" sz="1800" dirty="0" err="1">
                          <a:solidFill>
                            <a:schemeClr val="tx2"/>
                          </a:solidFill>
                          <a:latin typeface="Arial"/>
                          <a:ea typeface="Calibri"/>
                          <a:cs typeface="Times New Roman"/>
                        </a:rPr>
                        <a:t>μg</a:t>
                      </a:r>
                      <a:r>
                        <a:rPr lang="es-AR" sz="1800" dirty="0">
                          <a:solidFill>
                            <a:schemeClr val="tx2"/>
                          </a:solidFill>
                          <a:latin typeface="Arial"/>
                          <a:ea typeface="Calibri"/>
                          <a:cs typeface="Times New Roman"/>
                        </a:rPr>
                        <a:t> (hasta los 19 años inclusive)</a:t>
                      </a:r>
                      <a:endParaRPr lang="es-ES" sz="1800" dirty="0">
                        <a:solidFill>
                          <a:schemeClr val="tx2"/>
                        </a:solidFill>
                        <a:latin typeface="Calibri"/>
                        <a:ea typeface="Calibri"/>
                        <a:cs typeface="Times New Roman"/>
                      </a:endParaRPr>
                    </a:p>
                    <a:p>
                      <a:pPr>
                        <a:spcAft>
                          <a:spcPts val="0"/>
                        </a:spcAft>
                      </a:pPr>
                      <a:r>
                        <a:rPr lang="es-AR" sz="1800" dirty="0">
                          <a:solidFill>
                            <a:schemeClr val="tx2"/>
                          </a:solidFill>
                          <a:latin typeface="Arial"/>
                          <a:ea typeface="Times New Roman"/>
                        </a:rPr>
                        <a:t>40 </a:t>
                      </a:r>
                      <a:r>
                        <a:rPr lang="es-AR" sz="1800" dirty="0" err="1">
                          <a:solidFill>
                            <a:schemeClr val="tx2"/>
                          </a:solidFill>
                          <a:latin typeface="Arial"/>
                          <a:ea typeface="Times New Roman"/>
                        </a:rPr>
                        <a:t>μg</a:t>
                      </a:r>
                      <a:r>
                        <a:rPr lang="es-AR" sz="1800" dirty="0">
                          <a:solidFill>
                            <a:schemeClr val="tx2"/>
                          </a:solidFill>
                          <a:latin typeface="Arial"/>
                          <a:ea typeface="Times New Roman"/>
                        </a:rPr>
                        <a:t> ( a partir de los 20 años)</a:t>
                      </a:r>
                      <a:endParaRPr lang="es-ES" sz="1800" dirty="0">
                        <a:solidFill>
                          <a:schemeClr val="tx2"/>
                        </a:solidFill>
                        <a:latin typeface="Times New Roman"/>
                        <a:ea typeface="Times New Roman"/>
                      </a:endParaRPr>
                    </a:p>
                  </a:txBody>
                  <a:tcPr marL="68580" marR="68580" marT="0" marB="0">
                    <a:solidFill>
                      <a:schemeClr val="bg1">
                        <a:lumMod val="85000"/>
                      </a:schemeClr>
                    </a:solidFill>
                  </a:tcPr>
                </a:tc>
              </a:tr>
            </a:tbl>
          </a:graphicData>
        </a:graphic>
      </p:graphicFrame>
      <p:sp>
        <p:nvSpPr>
          <p:cNvPr id="34823" name="9 CuadroTexto"/>
          <p:cNvSpPr txBox="1">
            <a:spLocks noChangeArrowheads="1"/>
          </p:cNvSpPr>
          <p:nvPr/>
        </p:nvSpPr>
        <p:spPr bwMode="auto">
          <a:xfrm>
            <a:off x="215900" y="6165850"/>
            <a:ext cx="9036050" cy="923925"/>
          </a:xfrm>
          <a:prstGeom prst="rect">
            <a:avLst/>
          </a:prstGeom>
          <a:noFill/>
          <a:ln w="9525">
            <a:noFill/>
            <a:miter lim="800000"/>
            <a:headEnd/>
            <a:tailEnd/>
          </a:ln>
        </p:spPr>
        <p:txBody>
          <a:bodyPr>
            <a:spAutoFit/>
          </a:bodyPr>
          <a:lstStyle/>
          <a:p>
            <a:r>
              <a:rPr lang="es-ES" dirty="0">
                <a:latin typeface="Franklin Gothic Book" pitchFamily="34" charset="0"/>
              </a:rPr>
              <a:t>*La dosis depende del laboratorio productor. </a:t>
            </a:r>
          </a:p>
          <a:p>
            <a:r>
              <a:rPr lang="es-ES" dirty="0">
                <a:latin typeface="Franklin Gothic Book" pitchFamily="34" charset="0"/>
              </a:rPr>
              <a:t>**La vacuna </a:t>
            </a:r>
            <a:r>
              <a:rPr lang="es-ES" dirty="0" err="1">
                <a:latin typeface="Franklin Gothic Book" pitchFamily="34" charset="0"/>
              </a:rPr>
              <a:t>Quintuple</a:t>
            </a:r>
            <a:r>
              <a:rPr lang="es-ES" dirty="0">
                <a:latin typeface="Franklin Gothic Book" pitchFamily="34" charset="0"/>
              </a:rPr>
              <a:t> DPT-HB + </a:t>
            </a:r>
            <a:r>
              <a:rPr lang="es-ES" dirty="0" err="1">
                <a:latin typeface="Franklin Gothic Book" pitchFamily="34" charset="0"/>
              </a:rPr>
              <a:t>Hib</a:t>
            </a:r>
            <a:r>
              <a:rPr lang="es-ES" dirty="0">
                <a:latin typeface="Franklin Gothic Book" pitchFamily="34" charset="0"/>
              </a:rPr>
              <a:t> tiene 10 </a:t>
            </a:r>
            <a:r>
              <a:rPr lang="es-AR" dirty="0" err="1">
                <a:cs typeface="Times New Roman" pitchFamily="18" charset="0"/>
              </a:rPr>
              <a:t>μg</a:t>
            </a:r>
            <a:r>
              <a:rPr lang="es-AR" dirty="0">
                <a:cs typeface="Times New Roman" pitchFamily="18" charset="0"/>
              </a:rPr>
              <a:t>. </a:t>
            </a:r>
            <a:endParaRPr lang="es-ES" dirty="0">
              <a:latin typeface="Franklin Gothic Book" pitchFamily="34" charset="0"/>
            </a:endParaRPr>
          </a:p>
          <a:p>
            <a:endParaRPr lang="es-ES" dirty="0">
              <a:solidFill>
                <a:schemeClr val="bg2"/>
              </a:solidFill>
              <a:latin typeface="Franklin Gothic Book" pitchFamily="34" charset="0"/>
            </a:endParaRPr>
          </a:p>
        </p:txBody>
      </p:sp>
      <p:sp>
        <p:nvSpPr>
          <p:cNvPr id="11" name="10 Rectángulo"/>
          <p:cNvSpPr/>
          <p:nvPr/>
        </p:nvSpPr>
        <p:spPr>
          <a:xfrm>
            <a:off x="1042988" y="1390650"/>
            <a:ext cx="9467850" cy="1724025"/>
          </a:xfrm>
          <a:prstGeom prst="rect">
            <a:avLst/>
          </a:prstGeom>
        </p:spPr>
        <p:txBody>
          <a:bodyPr>
            <a:spAutoFit/>
          </a:bodyPr>
          <a:lstStyle/>
          <a:p>
            <a:pPr fontAlgn="auto">
              <a:spcBef>
                <a:spcPts val="0"/>
              </a:spcBef>
              <a:spcAft>
                <a:spcPts val="0"/>
              </a:spcAft>
              <a:defRPr/>
            </a:pPr>
            <a:r>
              <a:rPr lang="es-ES" sz="2000" u="sng" dirty="0">
                <a:latin typeface="+mn-lt"/>
                <a:cs typeface="+mn-cs"/>
              </a:rPr>
              <a:t>Intervalo mínimo </a:t>
            </a:r>
            <a:r>
              <a:rPr lang="es-ES" sz="2000" u="sng" dirty="0" err="1">
                <a:latin typeface="+mn-lt"/>
                <a:cs typeface="+mn-cs"/>
              </a:rPr>
              <a:t>interdosis</a:t>
            </a:r>
            <a:r>
              <a:rPr lang="es-ES" sz="2000" u="sng" dirty="0">
                <a:latin typeface="+mn-lt"/>
                <a:cs typeface="+mn-cs"/>
              </a:rPr>
              <a:t>:</a:t>
            </a:r>
          </a:p>
          <a:p>
            <a:pPr marL="342900" lvl="1" indent="-342900" fontAlgn="auto">
              <a:spcBef>
                <a:spcPts val="0"/>
              </a:spcBef>
              <a:spcAft>
                <a:spcPts val="0"/>
              </a:spcAft>
              <a:buSzPct val="70000"/>
              <a:buFont typeface="Wingdings" pitchFamily="2" charset="2"/>
              <a:buChar char="§"/>
              <a:defRPr/>
            </a:pPr>
            <a:r>
              <a:rPr lang="es-ES" sz="2000" dirty="0">
                <a:latin typeface="+mn-lt"/>
                <a:cs typeface="+mn-cs"/>
              </a:rPr>
              <a:t> Entre la 1º y 2º dosis: 1 mes</a:t>
            </a:r>
          </a:p>
          <a:p>
            <a:pPr marL="342900" lvl="1" indent="-342900" fontAlgn="auto">
              <a:spcBef>
                <a:spcPts val="0"/>
              </a:spcBef>
              <a:spcAft>
                <a:spcPts val="0"/>
              </a:spcAft>
              <a:buSzPct val="70000"/>
              <a:buFont typeface="Wingdings" pitchFamily="2" charset="2"/>
              <a:buChar char="§"/>
              <a:defRPr/>
            </a:pPr>
            <a:r>
              <a:rPr lang="es-AR" sz="2000" dirty="0">
                <a:latin typeface="+mn-lt"/>
                <a:cs typeface="+mn-cs"/>
              </a:rPr>
              <a:t> </a:t>
            </a:r>
            <a:r>
              <a:rPr lang="es-ES" sz="2000" dirty="0">
                <a:latin typeface="+mn-lt"/>
                <a:cs typeface="+mn-cs"/>
              </a:rPr>
              <a:t>Entre la 2º y la 3º: 2 meses</a:t>
            </a:r>
            <a:endParaRPr lang="es-AR" sz="2000" dirty="0">
              <a:latin typeface="+mn-lt"/>
              <a:cs typeface="+mn-cs"/>
            </a:endParaRPr>
          </a:p>
          <a:p>
            <a:pPr marL="342900" lvl="1" indent="-342900" fontAlgn="auto">
              <a:spcBef>
                <a:spcPts val="0"/>
              </a:spcBef>
              <a:spcAft>
                <a:spcPts val="0"/>
              </a:spcAft>
              <a:buSzPct val="70000"/>
              <a:buFont typeface="Wingdings" pitchFamily="2" charset="2"/>
              <a:buChar char="§"/>
              <a:defRPr/>
            </a:pPr>
            <a:r>
              <a:rPr lang="es-ES" sz="2000" dirty="0">
                <a:latin typeface="+mn-lt"/>
                <a:cs typeface="+mn-cs"/>
              </a:rPr>
              <a:t>Entre la 1º y la 3º : 4 meses.</a:t>
            </a:r>
          </a:p>
          <a:p>
            <a:pPr marL="0" lvl="1" fontAlgn="auto">
              <a:spcBef>
                <a:spcPts val="0"/>
              </a:spcBef>
              <a:spcAft>
                <a:spcPts val="0"/>
              </a:spcAft>
              <a:buClr>
                <a:schemeClr val="accent1"/>
              </a:buClr>
              <a:buSzPct val="70000"/>
              <a:buFont typeface="Wingdings 2"/>
              <a:buChar char=""/>
              <a:defRPr/>
            </a:pPr>
            <a:endParaRPr lang="es-ES" sz="800" dirty="0">
              <a:latin typeface="+mn-lt"/>
              <a:cs typeface="+mn-cs"/>
            </a:endParaRPr>
          </a:p>
          <a:p>
            <a:pPr marL="0" lvl="1" indent="-342900" fontAlgn="auto">
              <a:spcBef>
                <a:spcPts val="0"/>
              </a:spcBef>
              <a:spcAft>
                <a:spcPts val="0"/>
              </a:spcAft>
              <a:buClr>
                <a:schemeClr val="accent1"/>
              </a:buClr>
              <a:buSzPct val="70000"/>
              <a:defRPr/>
            </a:pPr>
            <a:r>
              <a:rPr lang="es-ES" dirty="0">
                <a:latin typeface="+mn-lt"/>
                <a:cs typeface="+mn-cs"/>
              </a:rPr>
              <a:t>La última dosis se debe administrar a partir de los 6 meses (o 24 semanas).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526976" y="269776"/>
            <a:ext cx="8229600" cy="1143000"/>
          </a:xfrm>
          <a:extLst>
            <a:ext uri="{909E8E84-426E-40DD-AFC4-6F175D3DCCD1}"/>
            <a:ext uri="{91240B29-F687-4F45-9708-019B960494DF}"/>
          </a:extLst>
        </p:spPr>
        <p:txBody>
          <a:bodyPr rtlCol="0">
            <a:normAutofit/>
          </a:bodyPr>
          <a:lstStyle/>
          <a:p>
            <a:pPr algn="l" eaLnBrk="1" fontAlgn="auto" hangingPunct="1">
              <a:spcAft>
                <a:spcPts val="0"/>
              </a:spcAft>
              <a:defRPr/>
            </a:pPr>
            <a:r>
              <a:rPr lang="es-ES" sz="3200" u="sng" cap="all" dirty="0" smtClean="0">
                <a:effectLst>
                  <a:reflection blurRad="12700" stA="48000" endA="300" endPos="55000" dir="5400000" sy="-90000" algn="bl" rotWithShape="0"/>
                </a:effectLst>
              </a:rPr>
              <a:t>HEPATITIS B</a:t>
            </a:r>
            <a:endParaRPr lang="es-ES" sz="3200" cap="all" dirty="0">
              <a:effectLst>
                <a:reflection blurRad="12700" stA="48000" endA="300" endPos="55000" dir="5400000" sy="-90000" algn="bl" rotWithShape="0"/>
              </a:effectLst>
            </a:endParaRPr>
          </a:p>
        </p:txBody>
      </p:sp>
      <p:sp>
        <p:nvSpPr>
          <p:cNvPr id="35844" name="2 Marcador de contenido"/>
          <p:cNvSpPr>
            <a:spLocks noGrp="1"/>
          </p:cNvSpPr>
          <p:nvPr>
            <p:ph idx="1"/>
          </p:nvPr>
        </p:nvSpPr>
        <p:spPr>
          <a:xfrm>
            <a:off x="1258888" y="1196975"/>
            <a:ext cx="4422775" cy="5805488"/>
          </a:xfrm>
        </p:spPr>
        <p:txBody>
          <a:bodyPr/>
          <a:lstStyle/>
          <a:p>
            <a:pPr eaLnBrk="1" hangingPunct="1">
              <a:buFont typeface="Arial" pitchFamily="34" charset="0"/>
              <a:buNone/>
            </a:pPr>
            <a:r>
              <a:rPr lang="es-ES" sz="2200" u="sng" dirty="0" smtClean="0">
                <a:latin typeface="Arial" pitchFamily="34" charset="0"/>
                <a:cs typeface="Arial" pitchFamily="34" charset="0"/>
              </a:rPr>
              <a:t>Efectos adversos</a:t>
            </a:r>
            <a:r>
              <a:rPr lang="es-ES" sz="2200" dirty="0" smtClean="0">
                <a:latin typeface="Arial" pitchFamily="34" charset="0"/>
                <a:cs typeface="Arial" pitchFamily="34" charset="0"/>
              </a:rPr>
              <a:t> </a:t>
            </a:r>
          </a:p>
          <a:p>
            <a:pPr eaLnBrk="1" hangingPunct="1">
              <a:spcBef>
                <a:spcPct val="0"/>
              </a:spcBef>
            </a:pPr>
            <a:r>
              <a:rPr lang="es-ES" sz="2200" u="sng" dirty="0" smtClean="0">
                <a:latin typeface="Arial" pitchFamily="34" charset="0"/>
                <a:cs typeface="Arial" pitchFamily="34" charset="0"/>
              </a:rPr>
              <a:t>Locales</a:t>
            </a:r>
            <a:r>
              <a:rPr lang="es-ES" sz="2200" dirty="0" smtClean="0">
                <a:latin typeface="Arial" pitchFamily="34" charset="0"/>
                <a:cs typeface="Arial" pitchFamily="34" charset="0"/>
              </a:rPr>
              <a:t>: (3 a 9 % de los vacunados)</a:t>
            </a:r>
          </a:p>
          <a:p>
            <a:pPr lvl="1" eaLnBrk="1" hangingPunct="1">
              <a:spcBef>
                <a:spcPct val="0"/>
              </a:spcBef>
            </a:pPr>
            <a:r>
              <a:rPr lang="es-ES" sz="2200" dirty="0" smtClean="0">
                <a:latin typeface="Arial" pitchFamily="34" charset="0"/>
                <a:cs typeface="Arial" pitchFamily="34" charset="0"/>
              </a:rPr>
              <a:t>Dolor </a:t>
            </a:r>
          </a:p>
          <a:p>
            <a:pPr lvl="1" eaLnBrk="1" hangingPunct="1">
              <a:spcBef>
                <a:spcPct val="0"/>
              </a:spcBef>
            </a:pPr>
            <a:r>
              <a:rPr lang="es-ES" sz="2200" dirty="0" smtClean="0">
                <a:latin typeface="Arial" pitchFamily="34" charset="0"/>
                <a:cs typeface="Arial" pitchFamily="34" charset="0"/>
              </a:rPr>
              <a:t>Eritema</a:t>
            </a:r>
          </a:p>
          <a:p>
            <a:pPr lvl="1" eaLnBrk="1" hangingPunct="1">
              <a:spcBef>
                <a:spcPct val="0"/>
              </a:spcBef>
            </a:pPr>
            <a:r>
              <a:rPr lang="es-ES" sz="2200" dirty="0" smtClean="0">
                <a:latin typeface="Arial" pitchFamily="34" charset="0"/>
                <a:cs typeface="Arial" pitchFamily="34" charset="0"/>
              </a:rPr>
              <a:t>Induración</a:t>
            </a:r>
          </a:p>
          <a:p>
            <a:pPr eaLnBrk="1" hangingPunct="1">
              <a:spcBef>
                <a:spcPct val="0"/>
              </a:spcBef>
              <a:buFont typeface="Arial" pitchFamily="34" charset="0"/>
              <a:buNone/>
            </a:pPr>
            <a:endParaRPr lang="es-ES" sz="2200" dirty="0" smtClean="0">
              <a:solidFill>
                <a:schemeClr val="bg2"/>
              </a:solidFill>
            </a:endParaRPr>
          </a:p>
        </p:txBody>
      </p:sp>
      <p:sp>
        <p:nvSpPr>
          <p:cNvPr id="35845" name="3 Rectángulo"/>
          <p:cNvSpPr>
            <a:spLocks noChangeArrowheads="1"/>
          </p:cNvSpPr>
          <p:nvPr/>
        </p:nvSpPr>
        <p:spPr bwMode="auto">
          <a:xfrm>
            <a:off x="5219700" y="1516063"/>
            <a:ext cx="4141788" cy="2800350"/>
          </a:xfrm>
          <a:prstGeom prst="rect">
            <a:avLst/>
          </a:prstGeom>
          <a:noFill/>
          <a:ln w="9525">
            <a:noFill/>
            <a:miter lim="800000"/>
            <a:headEnd/>
            <a:tailEnd/>
          </a:ln>
        </p:spPr>
        <p:txBody>
          <a:bodyPr>
            <a:spAutoFit/>
          </a:bodyPr>
          <a:lstStyle/>
          <a:p>
            <a:pPr marL="342900" indent="-342900">
              <a:buFont typeface="Arial" pitchFamily="34" charset="0"/>
              <a:buChar char="•"/>
            </a:pPr>
            <a:r>
              <a:rPr lang="es-ES" sz="2200" u="sng" dirty="0">
                <a:solidFill>
                  <a:schemeClr val="bg2"/>
                </a:solidFill>
              </a:rPr>
              <a:t>Generales</a:t>
            </a:r>
            <a:r>
              <a:rPr lang="es-ES" sz="2200" dirty="0">
                <a:solidFill>
                  <a:schemeClr val="bg2"/>
                </a:solidFill>
              </a:rPr>
              <a:t>:</a:t>
            </a:r>
          </a:p>
          <a:p>
            <a:pPr lvl="1"/>
            <a:r>
              <a:rPr lang="es-ES" sz="2200" dirty="0">
                <a:solidFill>
                  <a:schemeClr val="bg2"/>
                </a:solidFill>
              </a:rPr>
              <a:t>Fatiga</a:t>
            </a:r>
          </a:p>
          <a:p>
            <a:pPr lvl="1"/>
            <a:r>
              <a:rPr lang="es-ES" sz="2200" dirty="0">
                <a:solidFill>
                  <a:schemeClr val="bg2"/>
                </a:solidFill>
              </a:rPr>
              <a:t>Cefalea</a:t>
            </a:r>
          </a:p>
          <a:p>
            <a:pPr lvl="1"/>
            <a:r>
              <a:rPr lang="es-ES" sz="2200" dirty="0">
                <a:solidFill>
                  <a:schemeClr val="bg2"/>
                </a:solidFill>
              </a:rPr>
              <a:t>Irritabilidad (8 a18 %)</a:t>
            </a:r>
          </a:p>
          <a:p>
            <a:pPr lvl="1"/>
            <a:r>
              <a:rPr lang="es-ES" sz="2200" dirty="0">
                <a:solidFill>
                  <a:schemeClr val="bg2"/>
                </a:solidFill>
              </a:rPr>
              <a:t>Fiebre &gt;37,7ºC (0,4 a 8%).</a:t>
            </a:r>
          </a:p>
          <a:p>
            <a:pPr lvl="1"/>
            <a:r>
              <a:rPr lang="es-ES" sz="2200" dirty="0">
                <a:solidFill>
                  <a:schemeClr val="bg2"/>
                </a:solidFill>
              </a:rPr>
              <a:t>Shock anafiláctico (1 de cada 600.000 dosis aplicadas en adulto).</a:t>
            </a:r>
          </a:p>
        </p:txBody>
      </p:sp>
      <p:sp>
        <p:nvSpPr>
          <p:cNvPr id="35846" name="4 Rectángulo"/>
          <p:cNvSpPr>
            <a:spLocks noChangeArrowheads="1"/>
          </p:cNvSpPr>
          <p:nvPr/>
        </p:nvSpPr>
        <p:spPr bwMode="auto">
          <a:xfrm>
            <a:off x="285750" y="4316413"/>
            <a:ext cx="7381875" cy="1200150"/>
          </a:xfrm>
          <a:prstGeom prst="rect">
            <a:avLst/>
          </a:prstGeom>
          <a:noFill/>
          <a:ln w="9525">
            <a:solidFill>
              <a:schemeClr val="tx2"/>
            </a:solidFill>
            <a:miter lim="800000"/>
            <a:headEnd/>
            <a:tailEnd/>
          </a:ln>
        </p:spPr>
        <p:txBody>
          <a:bodyPr>
            <a:spAutoFit/>
          </a:bodyPr>
          <a:lstStyle/>
          <a:p>
            <a:r>
              <a:rPr lang="es-ES" sz="2400" u="sng" dirty="0"/>
              <a:t>Contraindicaciones:</a:t>
            </a:r>
          </a:p>
          <a:p>
            <a:r>
              <a:rPr lang="es-ES" sz="2400" dirty="0"/>
              <a:t>Reacción alérgica severa posterior a una dosis previa o a alguno de los componentes de la vacuna.</a:t>
            </a:r>
          </a:p>
        </p:txBody>
      </p:sp>
      <p:sp>
        <p:nvSpPr>
          <p:cNvPr id="35847" name="5 Rectángulo"/>
          <p:cNvSpPr>
            <a:spLocks noChangeArrowheads="1"/>
          </p:cNvSpPr>
          <p:nvPr/>
        </p:nvSpPr>
        <p:spPr bwMode="auto">
          <a:xfrm>
            <a:off x="285750" y="5622925"/>
            <a:ext cx="7381875" cy="830263"/>
          </a:xfrm>
          <a:prstGeom prst="rect">
            <a:avLst/>
          </a:prstGeom>
          <a:noFill/>
          <a:ln w="9525">
            <a:solidFill>
              <a:schemeClr val="tx1"/>
            </a:solidFill>
            <a:miter lim="800000"/>
            <a:headEnd/>
            <a:tailEnd/>
          </a:ln>
        </p:spPr>
        <p:txBody>
          <a:bodyPr>
            <a:spAutoFit/>
          </a:bodyPr>
          <a:lstStyle/>
          <a:p>
            <a:r>
              <a:rPr lang="es-ES" sz="2400" dirty="0"/>
              <a:t>El embarazo y la lactancia no constituyen una contraindicación de la vacuna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p:cNvPicPr>
            <a:picLocks noChangeAspect="1" noChangeArrowheads="1"/>
          </p:cNvPicPr>
          <p:nvPr/>
        </p:nvPicPr>
        <p:blipFill>
          <a:blip r:embed="rId2" cstate="print"/>
          <a:srcRect/>
          <a:stretch>
            <a:fillRect/>
          </a:stretch>
        </p:blipFill>
        <p:spPr bwMode="auto">
          <a:xfrm>
            <a:off x="0" y="44450"/>
            <a:ext cx="9144000" cy="6858000"/>
          </a:xfrm>
          <a:prstGeom prst="rect">
            <a:avLst/>
          </a:prstGeom>
          <a:noFill/>
          <a:ln w="9525">
            <a:noFill/>
            <a:miter lim="800000"/>
            <a:headEnd/>
            <a:tailEnd/>
          </a:ln>
        </p:spPr>
      </p:pic>
      <p:sp>
        <p:nvSpPr>
          <p:cNvPr id="20484" name="4 CuadroTexto"/>
          <p:cNvSpPr txBox="1">
            <a:spLocks noChangeArrowheads="1"/>
          </p:cNvSpPr>
          <p:nvPr/>
        </p:nvSpPr>
        <p:spPr bwMode="auto">
          <a:xfrm>
            <a:off x="323850" y="1484313"/>
            <a:ext cx="8351838" cy="2308225"/>
          </a:xfrm>
          <a:prstGeom prst="rect">
            <a:avLst/>
          </a:prstGeom>
          <a:noFill/>
          <a:ln w="9525">
            <a:solidFill>
              <a:schemeClr val="bg2"/>
            </a:solidFill>
            <a:miter lim="800000"/>
            <a:headEnd/>
            <a:tailEnd/>
          </a:ln>
        </p:spPr>
        <p:txBody>
          <a:bodyPr>
            <a:spAutoFit/>
          </a:bodyPr>
          <a:lstStyle/>
          <a:p>
            <a:pPr>
              <a:defRPr/>
            </a:pPr>
            <a:r>
              <a:rPr lang="es-ES_tradnl" sz="2400" b="1" u="sng" dirty="0"/>
              <a:t>Poliomielitis: </a:t>
            </a:r>
            <a:r>
              <a:rPr lang="es-ES" sz="2400" dirty="0"/>
              <a:t>El único reservorio del virus es el ser humano. La poliomielitis una </a:t>
            </a:r>
            <a:r>
              <a:rPr lang="es-ES" sz="2400" b="1" dirty="0"/>
              <a:t>enfermedad </a:t>
            </a:r>
            <a:r>
              <a:rPr lang="es-ES" sz="2400" b="1" dirty="0" err="1"/>
              <a:t>erradicable</a:t>
            </a:r>
            <a:r>
              <a:rPr lang="es-ES" sz="2400" b="1" dirty="0"/>
              <a:t>.</a:t>
            </a:r>
            <a:r>
              <a:rPr lang="es-ES" sz="2400" u="sng" dirty="0">
                <a:solidFill>
                  <a:schemeClr val="accent6">
                    <a:lumMod val="20000"/>
                    <a:lumOff val="80000"/>
                  </a:schemeClr>
                </a:solidFill>
              </a:rPr>
              <a:t>.</a:t>
            </a:r>
          </a:p>
          <a:p>
            <a:pPr>
              <a:defRPr/>
            </a:pPr>
            <a:endParaRPr lang="es-ES" sz="2400" u="sng" dirty="0">
              <a:solidFill>
                <a:schemeClr val="accent6">
                  <a:lumMod val="20000"/>
                  <a:lumOff val="80000"/>
                </a:schemeClr>
              </a:solidFill>
            </a:endParaRPr>
          </a:p>
          <a:p>
            <a:pPr marL="342900" indent="-342900">
              <a:buFont typeface="Arial" pitchFamily="34" charset="0"/>
              <a:buChar char="•"/>
              <a:defRPr/>
            </a:pPr>
            <a:r>
              <a:rPr lang="es-ES" sz="2400" dirty="0">
                <a:latin typeface="Arial" charset="0"/>
                <a:cs typeface="Arial" charset="0"/>
              </a:rPr>
              <a:t>De las tres variantes del virus, </a:t>
            </a:r>
            <a:r>
              <a:rPr lang="es-ES" sz="2400" b="1" dirty="0">
                <a:latin typeface="Arial" charset="0"/>
                <a:cs typeface="Arial" charset="0"/>
              </a:rPr>
              <a:t>el tipo 2 se considera erradicado</a:t>
            </a:r>
            <a:r>
              <a:rPr lang="es-ES" sz="2400" dirty="0">
                <a:latin typeface="Arial" charset="0"/>
                <a:cs typeface="Arial" charset="0"/>
              </a:rPr>
              <a:t>. El virus polio tipo 3 no es detectado desde Noviembre de 2013.</a:t>
            </a:r>
          </a:p>
        </p:txBody>
      </p:sp>
      <p:sp>
        <p:nvSpPr>
          <p:cNvPr id="2" name="1 Título"/>
          <p:cNvSpPr>
            <a:spLocks noGrp="1"/>
          </p:cNvSpPr>
          <p:nvPr>
            <p:ph type="title"/>
          </p:nvPr>
        </p:nvSpPr>
        <p:spPr>
          <a:xfrm>
            <a:off x="1187624" y="692696"/>
            <a:ext cx="8686800" cy="838200"/>
          </a:xfrm>
          <a:extLst>
            <a:ext uri="{909E8E84-426E-40DD-AFC4-6F175D3DCCD1}"/>
            <a:ext uri="{91240B29-F687-4F45-9708-019B960494DF}"/>
          </a:extLst>
        </p:spPr>
        <p:txBody>
          <a:bodyPr rtlCol="0">
            <a:normAutofit fontScale="90000"/>
          </a:bodyPr>
          <a:lstStyle/>
          <a:p>
            <a:pPr algn="l" eaLnBrk="1" fontAlgn="auto" hangingPunct="1">
              <a:spcAft>
                <a:spcPts val="0"/>
              </a:spcAft>
              <a:defRPr/>
            </a:pPr>
            <a:r>
              <a:rPr lang="es-ES_tradnl" sz="3600" u="sng" cap="all" dirty="0" smtClean="0">
                <a:effectLst>
                  <a:reflection blurRad="12700" stA="48000" endA="300" endPos="55000" dir="5400000" sy="-90000" algn="bl" rotWithShape="0"/>
                </a:effectLst>
              </a:rPr>
              <a:t>Vacuna </a:t>
            </a:r>
            <a:r>
              <a:rPr lang="es-ES_tradnl" sz="3600" u="sng" cap="all" dirty="0" err="1" smtClean="0">
                <a:effectLst>
                  <a:reflection blurRad="12700" stA="48000" endA="300" endPos="55000" dir="5400000" sy="-90000" algn="bl" rotWithShape="0"/>
                </a:effectLst>
              </a:rPr>
              <a:t>antipoliomielíticas</a:t>
            </a:r>
            <a:r>
              <a:rPr lang="es-ES_tradnl" sz="3600" u="sng" cap="all" dirty="0" smtClean="0">
                <a:effectLst>
                  <a:reflection blurRad="12700" stA="48000" endA="300" endPos="55000" dir="5400000" sy="-90000" algn="bl" rotWithShape="0"/>
                </a:effectLst>
              </a:rPr>
              <a:t>: VOP-VIP</a:t>
            </a:r>
            <a:r>
              <a:rPr lang="es-AR" sz="3600" cap="all" dirty="0" smtClean="0">
                <a:solidFill>
                  <a:schemeClr val="bg2"/>
                </a:solidFill>
                <a:effectLst>
                  <a:reflection blurRad="12700" stA="48000" endA="300" endPos="55000" dir="5400000" sy="-90000" algn="bl" rotWithShape="0"/>
                </a:effectLst>
              </a:rPr>
              <a:t/>
            </a:r>
            <a:br>
              <a:rPr lang="es-AR" sz="3600" cap="all" dirty="0" smtClean="0">
                <a:solidFill>
                  <a:schemeClr val="bg2"/>
                </a:solidFill>
                <a:effectLst>
                  <a:reflection blurRad="12700" stA="48000" endA="300" endPos="55000" dir="5400000" sy="-90000" algn="bl" rotWithShape="0"/>
                </a:effectLst>
              </a:rPr>
            </a:br>
            <a:endParaRPr lang="es-AR" sz="3600" cap="all" dirty="0">
              <a:solidFill>
                <a:schemeClr val="bg2"/>
              </a:solidFill>
              <a:effectLst>
                <a:reflection blurRad="12700" stA="48000" endA="300" endPos="55000" dir="5400000" sy="-90000" algn="bl" rotWithShape="0"/>
              </a:effectLst>
            </a:endParaRPr>
          </a:p>
        </p:txBody>
      </p:sp>
      <p:sp>
        <p:nvSpPr>
          <p:cNvPr id="38917" name="2 Rectángulo"/>
          <p:cNvSpPr>
            <a:spLocks noChangeArrowheads="1"/>
          </p:cNvSpPr>
          <p:nvPr/>
        </p:nvSpPr>
        <p:spPr bwMode="auto">
          <a:xfrm>
            <a:off x="333375" y="4027488"/>
            <a:ext cx="3302000" cy="2308225"/>
          </a:xfrm>
          <a:prstGeom prst="rect">
            <a:avLst/>
          </a:prstGeom>
          <a:noFill/>
          <a:ln w="9525">
            <a:solidFill>
              <a:schemeClr val="bg2"/>
            </a:solidFill>
            <a:miter lim="800000"/>
            <a:headEnd/>
            <a:tailEnd/>
          </a:ln>
        </p:spPr>
        <p:txBody>
          <a:bodyPr>
            <a:spAutoFit/>
          </a:bodyPr>
          <a:lstStyle/>
          <a:p>
            <a:pPr marL="342900" indent="-342900">
              <a:buFont typeface="Arial" pitchFamily="34" charset="0"/>
              <a:buChar char="•"/>
            </a:pPr>
            <a:r>
              <a:rPr lang="es-ES" sz="2400"/>
              <a:t>Actualmente sólo 3 países en el mundo continúan con polio endémica: Pakistán, Nigeria y Afganistan.  </a:t>
            </a:r>
            <a:endParaRPr lang="es-AR" sz="2400"/>
          </a:p>
        </p:txBody>
      </p:sp>
      <p:pic>
        <p:nvPicPr>
          <p:cNvPr id="38918" name="Picture 2"/>
          <p:cNvPicPr>
            <a:picLocks noChangeAspect="1" noChangeArrowheads="1"/>
          </p:cNvPicPr>
          <p:nvPr/>
        </p:nvPicPr>
        <p:blipFill>
          <a:blip r:embed="rId3" cstate="print"/>
          <a:srcRect l="14371" t="24255" r="15981" b="21828"/>
          <a:stretch>
            <a:fillRect/>
          </a:stretch>
        </p:blipFill>
        <p:spPr bwMode="auto">
          <a:xfrm>
            <a:off x="3802063" y="4049713"/>
            <a:ext cx="4886325" cy="2127250"/>
          </a:xfrm>
          <a:prstGeom prst="rect">
            <a:avLst/>
          </a:prstGeom>
          <a:noFill/>
          <a:ln w="9525">
            <a:noFill/>
            <a:miter lim="800000"/>
            <a:headEnd/>
            <a:tailEnd/>
          </a:ln>
        </p:spPr>
      </p:pic>
      <p:sp>
        <p:nvSpPr>
          <p:cNvPr id="38919" name="7 CuadroTexto"/>
          <p:cNvSpPr txBox="1">
            <a:spLocks noChangeArrowheads="1"/>
          </p:cNvSpPr>
          <p:nvPr/>
        </p:nvSpPr>
        <p:spPr bwMode="auto">
          <a:xfrm>
            <a:off x="3886200" y="6229350"/>
            <a:ext cx="5222875" cy="307975"/>
          </a:xfrm>
          <a:prstGeom prst="rect">
            <a:avLst/>
          </a:prstGeom>
          <a:noFill/>
          <a:ln w="9525">
            <a:noFill/>
            <a:miter lim="800000"/>
            <a:headEnd/>
            <a:tailEnd/>
          </a:ln>
        </p:spPr>
        <p:txBody>
          <a:bodyPr>
            <a:spAutoFit/>
          </a:bodyPr>
          <a:lstStyle/>
          <a:p>
            <a:r>
              <a:rPr lang="es-AR" sz="1400" i="1"/>
              <a:t>Polioerradication.org/wp-content/uploads/2017/08</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p:cNvPicPr>
            <a:picLocks noChangeAspect="1" noChangeArrowheads="1"/>
          </p:cNvPicPr>
          <p:nvPr/>
        </p:nvPicPr>
        <p:blipFill>
          <a:blip r:embed="rId2" cstate="print"/>
          <a:srcRect/>
          <a:stretch>
            <a:fillRect/>
          </a:stretch>
        </p:blipFill>
        <p:spPr bwMode="auto">
          <a:xfrm>
            <a:off x="0" y="44450"/>
            <a:ext cx="9144000" cy="6858000"/>
          </a:xfrm>
          <a:prstGeom prst="rect">
            <a:avLst/>
          </a:prstGeom>
          <a:noFill/>
          <a:ln w="9525">
            <a:noFill/>
            <a:miter lim="800000"/>
            <a:headEnd/>
            <a:tailEnd/>
          </a:ln>
        </p:spPr>
      </p:pic>
      <p:sp>
        <p:nvSpPr>
          <p:cNvPr id="39939" name="1 Título"/>
          <p:cNvSpPr>
            <a:spLocks noGrp="1"/>
          </p:cNvSpPr>
          <p:nvPr>
            <p:ph type="title"/>
          </p:nvPr>
        </p:nvSpPr>
        <p:spPr>
          <a:xfrm>
            <a:off x="457200" y="188913"/>
            <a:ext cx="8229600" cy="1143000"/>
          </a:xfrm>
        </p:spPr>
        <p:txBody>
          <a:bodyPr/>
          <a:lstStyle/>
          <a:p>
            <a:r>
              <a:rPr lang="es-AR" b="1" smtClean="0"/>
              <a:t>Contexto histórico</a:t>
            </a:r>
          </a:p>
        </p:txBody>
      </p:sp>
      <p:sp>
        <p:nvSpPr>
          <p:cNvPr id="4" name="3 Flecha derecha"/>
          <p:cNvSpPr/>
          <p:nvPr/>
        </p:nvSpPr>
        <p:spPr>
          <a:xfrm>
            <a:off x="107950" y="3500438"/>
            <a:ext cx="8785225" cy="7207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6" name="5 Rectángulo"/>
          <p:cNvSpPr/>
          <p:nvPr/>
        </p:nvSpPr>
        <p:spPr>
          <a:xfrm>
            <a:off x="107950" y="1052513"/>
            <a:ext cx="1368425" cy="20320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es-AR" b="1" dirty="0">
                <a:solidFill>
                  <a:schemeClr val="tx2">
                    <a:lumMod val="60000"/>
                    <a:lumOff val="40000"/>
                  </a:schemeClr>
                </a:solidFill>
              </a:rPr>
              <a:t>1988</a:t>
            </a:r>
          </a:p>
          <a:p>
            <a:pPr algn="ctr">
              <a:defRPr/>
            </a:pPr>
            <a:r>
              <a:rPr lang="es-AR" dirty="0"/>
              <a:t>comienzo de la Iniciativa mundial para la erradicación de Polio</a:t>
            </a:r>
          </a:p>
        </p:txBody>
      </p:sp>
      <p:sp>
        <p:nvSpPr>
          <p:cNvPr id="7" name="6 Rectángulo"/>
          <p:cNvSpPr/>
          <p:nvPr/>
        </p:nvSpPr>
        <p:spPr>
          <a:xfrm>
            <a:off x="1547813" y="1052513"/>
            <a:ext cx="2130425" cy="923925"/>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s-AR" b="1" dirty="0">
                <a:solidFill>
                  <a:schemeClr val="tx2">
                    <a:lumMod val="60000"/>
                    <a:lumOff val="40000"/>
                  </a:schemeClr>
                </a:solidFill>
              </a:rPr>
              <a:t>1994</a:t>
            </a:r>
          </a:p>
          <a:p>
            <a:pPr algn="ctr">
              <a:defRPr/>
            </a:pPr>
            <a:r>
              <a:rPr lang="es-AR" dirty="0"/>
              <a:t>América: 1° </a:t>
            </a:r>
            <a:r>
              <a:rPr lang="es-AR" b="1" dirty="0"/>
              <a:t>Libre de Polio</a:t>
            </a:r>
          </a:p>
        </p:txBody>
      </p:sp>
      <p:sp>
        <p:nvSpPr>
          <p:cNvPr id="8" name="7 Rectángulo"/>
          <p:cNvSpPr/>
          <p:nvPr/>
        </p:nvSpPr>
        <p:spPr>
          <a:xfrm>
            <a:off x="1941513" y="4151313"/>
            <a:ext cx="1766887" cy="646112"/>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defRPr/>
            </a:pPr>
            <a:r>
              <a:rPr lang="es-AR" b="1" dirty="0">
                <a:solidFill>
                  <a:schemeClr val="tx2">
                    <a:lumMod val="60000"/>
                    <a:lumOff val="40000"/>
                  </a:schemeClr>
                </a:solidFill>
              </a:rPr>
              <a:t>1999  </a:t>
            </a:r>
            <a:r>
              <a:rPr lang="es-AR" dirty="0"/>
              <a:t>último caso polio tipo 2 </a:t>
            </a:r>
          </a:p>
        </p:txBody>
      </p:sp>
      <p:sp>
        <p:nvSpPr>
          <p:cNvPr id="9" name="8 Rectángulo"/>
          <p:cNvSpPr/>
          <p:nvPr/>
        </p:nvSpPr>
        <p:spPr>
          <a:xfrm>
            <a:off x="3851275" y="4149725"/>
            <a:ext cx="2016125" cy="646113"/>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defRPr/>
            </a:pPr>
            <a:r>
              <a:rPr lang="es-AR" b="1" dirty="0">
                <a:solidFill>
                  <a:schemeClr val="tx2">
                    <a:lumMod val="60000"/>
                    <a:lumOff val="40000"/>
                  </a:schemeClr>
                </a:solidFill>
              </a:rPr>
              <a:t>2012: </a:t>
            </a:r>
            <a:r>
              <a:rPr lang="es-AR" dirty="0"/>
              <a:t>último caso de polio tipo 3</a:t>
            </a:r>
          </a:p>
        </p:txBody>
      </p:sp>
      <p:sp>
        <p:nvSpPr>
          <p:cNvPr id="10" name="9 Rectángulo"/>
          <p:cNvSpPr/>
          <p:nvPr/>
        </p:nvSpPr>
        <p:spPr>
          <a:xfrm>
            <a:off x="4067175" y="1196975"/>
            <a:ext cx="4752975" cy="369888"/>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defRPr/>
            </a:pPr>
            <a:r>
              <a:rPr lang="es-AR" b="1" dirty="0">
                <a:solidFill>
                  <a:schemeClr val="tx2">
                    <a:lumMod val="60000"/>
                    <a:lumOff val="40000"/>
                  </a:schemeClr>
                </a:solidFill>
              </a:rPr>
              <a:t>2013: </a:t>
            </a:r>
            <a:r>
              <a:rPr lang="es-AR" dirty="0"/>
              <a:t>Plan Global para la erradicación</a:t>
            </a:r>
          </a:p>
        </p:txBody>
      </p:sp>
      <p:sp>
        <p:nvSpPr>
          <p:cNvPr id="11" name="10 Rectángulo"/>
          <p:cNvSpPr/>
          <p:nvPr/>
        </p:nvSpPr>
        <p:spPr>
          <a:xfrm>
            <a:off x="6443663" y="2373313"/>
            <a:ext cx="1512887" cy="1200150"/>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s-AR" b="1" dirty="0">
                <a:solidFill>
                  <a:schemeClr val="tx2">
                    <a:lumMod val="60000"/>
                    <a:lumOff val="40000"/>
                  </a:schemeClr>
                </a:solidFill>
              </a:rPr>
              <a:t>2016</a:t>
            </a:r>
          </a:p>
          <a:p>
            <a:pPr algn="ctr">
              <a:defRPr/>
            </a:pPr>
            <a:r>
              <a:rPr lang="es-AR" dirty="0" err="1"/>
              <a:t>Switch</a:t>
            </a:r>
            <a:r>
              <a:rPr lang="es-AR" dirty="0"/>
              <a:t>  de vacunación para polio</a:t>
            </a:r>
          </a:p>
        </p:txBody>
      </p:sp>
      <p:sp>
        <p:nvSpPr>
          <p:cNvPr id="15" name="14 Rectángulo"/>
          <p:cNvSpPr/>
          <p:nvPr/>
        </p:nvSpPr>
        <p:spPr>
          <a:xfrm>
            <a:off x="2411413" y="2854325"/>
            <a:ext cx="1655762" cy="646113"/>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s-AR" b="1" dirty="0">
                <a:solidFill>
                  <a:schemeClr val="tx2">
                    <a:lumMod val="60000"/>
                    <a:lumOff val="40000"/>
                  </a:schemeClr>
                </a:solidFill>
              </a:rPr>
              <a:t>2002</a:t>
            </a:r>
          </a:p>
          <a:p>
            <a:pPr algn="ctr">
              <a:defRPr/>
            </a:pPr>
            <a:r>
              <a:rPr lang="es-AR" dirty="0"/>
              <a:t>Región Europea </a:t>
            </a:r>
          </a:p>
        </p:txBody>
      </p:sp>
      <p:sp>
        <p:nvSpPr>
          <p:cNvPr id="16" name="15 Rectángulo"/>
          <p:cNvSpPr/>
          <p:nvPr/>
        </p:nvSpPr>
        <p:spPr>
          <a:xfrm>
            <a:off x="4211638" y="2373313"/>
            <a:ext cx="1368425" cy="120015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s-AR" b="1" dirty="0">
                <a:solidFill>
                  <a:schemeClr val="tx2">
                    <a:lumMod val="60000"/>
                    <a:lumOff val="40000"/>
                  </a:schemeClr>
                </a:solidFill>
              </a:rPr>
              <a:t>2014</a:t>
            </a:r>
          </a:p>
          <a:p>
            <a:pPr algn="ctr">
              <a:defRPr/>
            </a:pPr>
            <a:r>
              <a:rPr lang="es-AR" dirty="0"/>
              <a:t>Región Sudeste Asiático </a:t>
            </a:r>
          </a:p>
        </p:txBody>
      </p:sp>
      <p:pic>
        <p:nvPicPr>
          <p:cNvPr id="39949" name="Picture 2" descr="http://polioeradication.org/wp-content/uploads/2016/07/unspecified-4.jpg"/>
          <p:cNvPicPr>
            <a:picLocks noChangeAspect="1" noChangeArrowheads="1"/>
          </p:cNvPicPr>
          <p:nvPr/>
        </p:nvPicPr>
        <p:blipFill>
          <a:blip r:embed="rId3" cstate="print"/>
          <a:srcRect/>
          <a:stretch>
            <a:fillRect/>
          </a:stretch>
        </p:blipFill>
        <p:spPr bwMode="auto">
          <a:xfrm>
            <a:off x="11113" y="4868863"/>
            <a:ext cx="2865437" cy="1874837"/>
          </a:xfrm>
          <a:prstGeom prst="rect">
            <a:avLst/>
          </a:prstGeom>
          <a:noFill/>
          <a:ln w="9525">
            <a:noFill/>
            <a:miter lim="800000"/>
            <a:headEnd/>
            <a:tailEnd/>
          </a:ln>
        </p:spPr>
      </p:pic>
      <p:sp>
        <p:nvSpPr>
          <p:cNvPr id="14" name="13 Rectángulo"/>
          <p:cNvSpPr/>
          <p:nvPr/>
        </p:nvSpPr>
        <p:spPr>
          <a:xfrm>
            <a:off x="1889125" y="2062163"/>
            <a:ext cx="2035175" cy="646112"/>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s-AR" b="1" dirty="0">
                <a:solidFill>
                  <a:schemeClr val="tx2">
                    <a:lumMod val="60000"/>
                    <a:lumOff val="40000"/>
                  </a:schemeClr>
                </a:solidFill>
              </a:rPr>
              <a:t>2000</a:t>
            </a:r>
          </a:p>
          <a:p>
            <a:pPr algn="ctr">
              <a:defRPr/>
            </a:pPr>
            <a:r>
              <a:rPr lang="es-AR" dirty="0"/>
              <a:t>Pacífico Occidental </a:t>
            </a:r>
          </a:p>
        </p:txBody>
      </p:sp>
      <p:sp>
        <p:nvSpPr>
          <p:cNvPr id="39951" name="17 CuadroTexto"/>
          <p:cNvSpPr txBox="1">
            <a:spLocks noChangeArrowheads="1"/>
          </p:cNvSpPr>
          <p:nvPr/>
        </p:nvSpPr>
        <p:spPr bwMode="auto">
          <a:xfrm>
            <a:off x="-36513" y="6711950"/>
            <a:ext cx="2884488" cy="246063"/>
          </a:xfrm>
          <a:prstGeom prst="rect">
            <a:avLst/>
          </a:prstGeom>
          <a:noFill/>
          <a:ln w="9525">
            <a:noFill/>
            <a:miter lim="800000"/>
            <a:headEnd/>
            <a:tailEnd/>
          </a:ln>
        </p:spPr>
        <p:txBody>
          <a:bodyPr wrap="none">
            <a:spAutoFit/>
          </a:bodyPr>
          <a:lstStyle/>
          <a:p>
            <a:r>
              <a:rPr lang="es-AR" sz="1000"/>
              <a:t>Imagen de Polio Global Erradication iniciative 1789  </a:t>
            </a:r>
          </a:p>
        </p:txBody>
      </p:sp>
      <p:pic>
        <p:nvPicPr>
          <p:cNvPr id="39952" name="Picture 3"/>
          <p:cNvPicPr>
            <a:picLocks noChangeAspect="1" noChangeArrowheads="1"/>
          </p:cNvPicPr>
          <p:nvPr/>
        </p:nvPicPr>
        <p:blipFill>
          <a:blip r:embed="rId4" cstate="print"/>
          <a:srcRect l="9663" t="10287" r="58791" b="12234"/>
          <a:stretch>
            <a:fillRect/>
          </a:stretch>
        </p:blipFill>
        <p:spPr bwMode="auto">
          <a:xfrm>
            <a:off x="6642100" y="4302125"/>
            <a:ext cx="1817688" cy="2511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title"/>
          </p:nvPr>
        </p:nvSpPr>
        <p:spPr>
          <a:xfrm>
            <a:off x="457200" y="398096"/>
            <a:ext cx="8229600" cy="830997"/>
          </a:xfrm>
        </p:spPr>
        <p:txBody>
          <a:bodyPr>
            <a:spAutoFit/>
          </a:bodyPr>
          <a:lstStyle/>
          <a:p>
            <a:pPr fontAlgn="t">
              <a:spcBef>
                <a:spcPct val="20000"/>
              </a:spcBef>
              <a:buClr>
                <a:schemeClr val="accent1"/>
              </a:buClr>
              <a:buSzPct val="75000"/>
              <a:buFont typeface="Monotype Sorts"/>
              <a:buNone/>
            </a:pPr>
            <a:r>
              <a:rPr lang="es-ES" altLang="es-AR" sz="2400" b="1" dirty="0" smtClean="0"/>
              <a:t>Número de casos de polio en el mundo</a:t>
            </a:r>
            <a:br>
              <a:rPr lang="es-ES" altLang="es-AR" sz="2400" b="1" dirty="0" smtClean="0"/>
            </a:br>
            <a:r>
              <a:rPr lang="es-ES" altLang="es-AR" sz="2400" b="1" dirty="0" smtClean="0"/>
              <a:t> 2005 -2018</a:t>
            </a:r>
          </a:p>
        </p:txBody>
      </p:sp>
      <p:sp>
        <p:nvSpPr>
          <p:cNvPr id="14339" name="4 Marcador de contenido"/>
          <p:cNvSpPr>
            <a:spLocks noGrp="1"/>
          </p:cNvSpPr>
          <p:nvPr>
            <p:ph idx="1"/>
          </p:nvPr>
        </p:nvSpPr>
        <p:spPr>
          <a:xfrm>
            <a:off x="468313" y="1628775"/>
            <a:ext cx="8229600" cy="4525963"/>
          </a:xfrm>
        </p:spPr>
        <p:txBody>
          <a:bodyPr/>
          <a:lstStyle/>
          <a:p>
            <a:pPr>
              <a:buFont typeface="Arial" pitchFamily="34" charset="0"/>
              <a:buNone/>
            </a:pPr>
            <a:endParaRPr lang="es-AR" altLang="es-AR" smtClean="0">
              <a:latin typeface="Times New Roman" pitchFamily="18" charset="0"/>
              <a:cs typeface="Times New Roman" pitchFamily="18" charset="0"/>
            </a:endParaRPr>
          </a:p>
          <a:p>
            <a:endParaRPr lang="es-AR" altLang="es-AR" smtClean="0"/>
          </a:p>
        </p:txBody>
      </p:sp>
      <p:graphicFrame>
        <p:nvGraphicFramePr>
          <p:cNvPr id="2" name="1 Tabla"/>
          <p:cNvGraphicFramePr>
            <a:graphicFrameLocks noGrp="1"/>
          </p:cNvGraphicFramePr>
          <p:nvPr/>
        </p:nvGraphicFramePr>
        <p:xfrm>
          <a:off x="2771775" y="1341438"/>
          <a:ext cx="4176315" cy="4648274"/>
        </p:xfrm>
        <a:graphic>
          <a:graphicData uri="http://schemas.openxmlformats.org/drawingml/2006/table">
            <a:tbl>
              <a:tblPr firstRow="1" firstCol="1" bandRow="1">
                <a:tableStyleId>{5C22544A-7EE6-4342-B048-85BDC9FD1C3A}</a:tableStyleId>
              </a:tblPr>
              <a:tblGrid>
                <a:gridCol w="1939267"/>
                <a:gridCol w="2237048"/>
              </a:tblGrid>
              <a:tr h="296227">
                <a:tc>
                  <a:txBody>
                    <a:bodyPr/>
                    <a:lstStyle/>
                    <a:p>
                      <a:pPr>
                        <a:spcAft>
                          <a:spcPts val="0"/>
                        </a:spcAft>
                        <a:tabLst>
                          <a:tab pos="4171950" algn="l"/>
                        </a:tabLst>
                      </a:pPr>
                      <a:r>
                        <a:rPr lang="es-ES" sz="2000" dirty="0">
                          <a:solidFill>
                            <a:schemeClr val="bg2"/>
                          </a:solidFill>
                          <a:effectLst/>
                        </a:rPr>
                        <a:t>Año</a:t>
                      </a:r>
                      <a:endParaRPr lang="es-AR" sz="2000" dirty="0">
                        <a:solidFill>
                          <a:schemeClr val="bg2"/>
                        </a:solidFill>
                        <a:effectLst/>
                        <a:latin typeface="Times New Roman"/>
                        <a:ea typeface="Times New Roman"/>
                      </a:endParaRPr>
                    </a:p>
                  </a:txBody>
                  <a:tcPr marL="68570" marR="68570" marT="0" marB="0"/>
                </a:tc>
                <a:tc>
                  <a:txBody>
                    <a:bodyPr/>
                    <a:lstStyle/>
                    <a:p>
                      <a:pPr>
                        <a:spcAft>
                          <a:spcPts val="0"/>
                        </a:spcAft>
                        <a:tabLst>
                          <a:tab pos="4171950" algn="l"/>
                        </a:tabLst>
                      </a:pPr>
                      <a:r>
                        <a:rPr lang="es-ES" sz="2000" dirty="0">
                          <a:solidFill>
                            <a:schemeClr val="bg2"/>
                          </a:solidFill>
                          <a:effectLst/>
                        </a:rPr>
                        <a:t>n° de </a:t>
                      </a:r>
                      <a:r>
                        <a:rPr lang="es-ES" sz="2000" dirty="0" smtClean="0">
                          <a:solidFill>
                            <a:schemeClr val="bg2"/>
                          </a:solidFill>
                          <a:effectLst/>
                        </a:rPr>
                        <a:t>casos </a:t>
                      </a:r>
                      <a:endParaRPr lang="es-AR" sz="2000" dirty="0">
                        <a:solidFill>
                          <a:schemeClr val="bg2"/>
                        </a:solidFill>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a:effectLst/>
                        </a:rPr>
                        <a:t>2005</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dirty="0">
                          <a:effectLst/>
                        </a:rPr>
                        <a:t>1979</a:t>
                      </a:r>
                      <a:endParaRPr lang="es-AR" sz="2000" dirty="0">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a:effectLst/>
                        </a:rPr>
                        <a:t>2006</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a:effectLst/>
                        </a:rPr>
                        <a:t>1997</a:t>
                      </a:r>
                      <a:endParaRPr lang="es-AR" sz="2000">
                        <a:effectLst/>
                        <a:latin typeface="Times New Roman"/>
                        <a:ea typeface="Times New Roman"/>
                      </a:endParaRPr>
                    </a:p>
                  </a:txBody>
                  <a:tcPr marL="68570" marR="68570" marT="0" marB="0"/>
                </a:tc>
              </a:tr>
              <a:tr h="381074">
                <a:tc>
                  <a:txBody>
                    <a:bodyPr/>
                    <a:lstStyle/>
                    <a:p>
                      <a:pPr>
                        <a:spcAft>
                          <a:spcPts val="0"/>
                        </a:spcAft>
                        <a:tabLst>
                          <a:tab pos="4171950" algn="l"/>
                        </a:tabLst>
                      </a:pPr>
                      <a:r>
                        <a:rPr lang="es-ES" sz="2000">
                          <a:effectLst/>
                        </a:rPr>
                        <a:t>2007</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a:effectLst/>
                        </a:rPr>
                        <a:t>1315</a:t>
                      </a:r>
                      <a:endParaRPr lang="es-AR" sz="2000">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a:effectLst/>
                        </a:rPr>
                        <a:t>2008</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a:effectLst/>
                        </a:rPr>
                        <a:t>1659</a:t>
                      </a:r>
                      <a:endParaRPr lang="es-AR" sz="2000">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a:effectLst/>
                        </a:rPr>
                        <a:t>2009</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dirty="0">
                          <a:effectLst/>
                        </a:rPr>
                        <a:t>1606</a:t>
                      </a:r>
                      <a:endParaRPr lang="es-AR" sz="2000" dirty="0">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a:effectLst/>
                        </a:rPr>
                        <a:t>2010</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dirty="0">
                          <a:effectLst/>
                        </a:rPr>
                        <a:t>1294</a:t>
                      </a:r>
                      <a:endParaRPr lang="es-AR" sz="2000" dirty="0">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a:effectLst/>
                        </a:rPr>
                        <a:t>2011</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dirty="0">
                          <a:effectLst/>
                        </a:rPr>
                        <a:t> 650</a:t>
                      </a:r>
                      <a:endParaRPr lang="es-AR" sz="2000" dirty="0">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a:effectLst/>
                        </a:rPr>
                        <a:t>2012</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a:effectLst/>
                        </a:rPr>
                        <a:t> 223</a:t>
                      </a:r>
                      <a:endParaRPr lang="es-AR" sz="2000">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a:effectLst/>
                        </a:rPr>
                        <a:t>2013</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a:effectLst/>
                        </a:rPr>
                        <a:t> 446</a:t>
                      </a:r>
                      <a:endParaRPr lang="es-AR" sz="2000">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a:effectLst/>
                        </a:rPr>
                        <a:t>2014</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a:effectLst/>
                        </a:rPr>
                        <a:t>414</a:t>
                      </a:r>
                      <a:endParaRPr lang="es-AR" sz="2000">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a:effectLst/>
                        </a:rPr>
                        <a:t>2015</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a:effectLst/>
                        </a:rPr>
                        <a:t>72</a:t>
                      </a:r>
                      <a:endParaRPr lang="es-AR" sz="2000">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a:effectLst/>
                        </a:rPr>
                        <a:t>2016</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a:effectLst/>
                        </a:rPr>
                        <a:t>37</a:t>
                      </a:r>
                      <a:endParaRPr lang="es-AR" sz="2000">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dirty="0" smtClean="0">
                          <a:effectLst/>
                        </a:rPr>
                        <a:t>2017</a:t>
                      </a:r>
                      <a:endParaRPr lang="es-AR" sz="2000" dirty="0">
                        <a:effectLst/>
                        <a:latin typeface="Times New Roman"/>
                        <a:ea typeface="Times New Roman"/>
                      </a:endParaRPr>
                    </a:p>
                  </a:txBody>
                  <a:tcPr marL="68570" marR="68570" marT="0" marB="0"/>
                </a:tc>
                <a:tc>
                  <a:txBody>
                    <a:bodyPr/>
                    <a:lstStyle/>
                    <a:p>
                      <a:pPr>
                        <a:spcAft>
                          <a:spcPts val="0"/>
                        </a:spcAft>
                        <a:tabLst>
                          <a:tab pos="4171950" algn="l"/>
                        </a:tabLst>
                      </a:pPr>
                      <a:r>
                        <a:rPr lang="es-ES" sz="2000">
                          <a:effectLst/>
                        </a:rPr>
                        <a:t>22</a:t>
                      </a:r>
                      <a:endParaRPr lang="es-AR" sz="2000">
                        <a:effectLst/>
                        <a:latin typeface="Times New Roman"/>
                        <a:ea typeface="Times New Roman"/>
                      </a:endParaRPr>
                    </a:p>
                  </a:txBody>
                  <a:tcPr marL="68570" marR="68570" marT="0" marB="0"/>
                </a:tc>
              </a:tr>
              <a:tr h="296227">
                <a:tc>
                  <a:txBody>
                    <a:bodyPr/>
                    <a:lstStyle/>
                    <a:p>
                      <a:pPr>
                        <a:spcAft>
                          <a:spcPts val="0"/>
                        </a:spcAft>
                        <a:tabLst>
                          <a:tab pos="4171950" algn="l"/>
                        </a:tabLst>
                      </a:pPr>
                      <a:r>
                        <a:rPr lang="es-ES" sz="2000">
                          <a:effectLst/>
                        </a:rPr>
                        <a:t>2018</a:t>
                      </a:r>
                      <a:endParaRPr lang="es-AR" sz="2000">
                        <a:effectLst/>
                        <a:latin typeface="Times New Roman"/>
                        <a:ea typeface="Times New Roman"/>
                      </a:endParaRPr>
                    </a:p>
                  </a:txBody>
                  <a:tcPr marL="68570" marR="68570" marT="0" marB="0"/>
                </a:tc>
                <a:tc>
                  <a:txBody>
                    <a:bodyPr/>
                    <a:lstStyle/>
                    <a:p>
                      <a:pPr>
                        <a:spcAft>
                          <a:spcPts val="0"/>
                        </a:spcAft>
                        <a:tabLst>
                          <a:tab pos="4171950" algn="l"/>
                        </a:tabLst>
                      </a:pPr>
                      <a:r>
                        <a:rPr lang="es-ES" sz="2000" dirty="0" smtClean="0">
                          <a:solidFill>
                            <a:srgbClr val="FF0000"/>
                          </a:solidFill>
                          <a:effectLst/>
                          <a:latin typeface="+mn-lt"/>
                          <a:ea typeface="+mn-ea"/>
                        </a:rPr>
                        <a:t>8</a:t>
                      </a:r>
                      <a:endParaRPr lang="es-AR" sz="2000" dirty="0">
                        <a:solidFill>
                          <a:srgbClr val="FF0000"/>
                        </a:solidFill>
                        <a:effectLst/>
                        <a:latin typeface="Times New Roman"/>
                        <a:ea typeface="Times New Roman"/>
                      </a:endParaRPr>
                    </a:p>
                  </a:txBody>
                  <a:tcPr marL="68570" marR="68570" marT="0" marB="0"/>
                </a:tc>
              </a:tr>
            </a:tbl>
          </a:graphicData>
        </a:graphic>
      </p:graphicFrame>
      <p:sp>
        <p:nvSpPr>
          <p:cNvPr id="14390" name="2 CuadroTexto"/>
          <p:cNvSpPr txBox="1">
            <a:spLocks noChangeArrowheads="1"/>
          </p:cNvSpPr>
          <p:nvPr/>
        </p:nvSpPr>
        <p:spPr bwMode="auto">
          <a:xfrm>
            <a:off x="6980238" y="6034088"/>
            <a:ext cx="1601787" cy="708025"/>
          </a:xfrm>
          <a:prstGeom prst="rect">
            <a:avLst/>
          </a:prstGeom>
          <a:noFill/>
          <a:ln w="9525">
            <a:noFill/>
            <a:miter lim="800000"/>
            <a:headEnd/>
            <a:tailEnd/>
          </a:ln>
        </p:spPr>
        <p:txBody>
          <a:bodyPr wrap="none">
            <a:spAutoFit/>
          </a:bodyPr>
          <a:lstStyle/>
          <a:p>
            <a:r>
              <a:rPr lang="es-ES" altLang="es-AR" sz="1000">
                <a:solidFill>
                  <a:schemeClr val="bg1"/>
                </a:solidFill>
              </a:rPr>
              <a:t>WHO hasta 20 ABR2018</a:t>
            </a:r>
          </a:p>
          <a:p>
            <a:r>
              <a:rPr lang="en-US" altLang="es-AR" sz="1000">
                <a:solidFill>
                  <a:srgbClr val="00FF00"/>
                </a:solidFill>
              </a:rPr>
              <a:t>20/01/2018</a:t>
            </a:r>
            <a:endParaRPr lang="es-ES" altLang="es-AR" sz="1000">
              <a:solidFill>
                <a:srgbClr val="00FF00"/>
              </a:solidFill>
            </a:endParaRPr>
          </a:p>
          <a:p>
            <a:r>
              <a:rPr lang="es-ES" altLang="es-AR" sz="1000">
                <a:solidFill>
                  <a:schemeClr val="bg1"/>
                </a:solidFill>
              </a:rPr>
              <a:t> </a:t>
            </a:r>
            <a:endParaRPr lang="es-AR" altLang="es-AR" sz="1000">
              <a:solidFill>
                <a:schemeClr val="bg1"/>
              </a:solidFill>
            </a:endParaRPr>
          </a:p>
          <a:p>
            <a:endParaRPr lang="es-AR" altLang="es-AR" sz="100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40963" name="4 CuadroTexto"/>
          <p:cNvSpPr txBox="1">
            <a:spLocks noChangeArrowheads="1"/>
          </p:cNvSpPr>
          <p:nvPr/>
        </p:nvSpPr>
        <p:spPr bwMode="auto">
          <a:xfrm>
            <a:off x="333375" y="1624013"/>
            <a:ext cx="8497888" cy="2309812"/>
          </a:xfrm>
          <a:prstGeom prst="rect">
            <a:avLst/>
          </a:prstGeom>
          <a:noFill/>
          <a:ln w="9525">
            <a:solidFill>
              <a:schemeClr val="bg2"/>
            </a:solidFill>
            <a:miter lim="800000"/>
            <a:headEnd/>
            <a:tailEnd/>
          </a:ln>
        </p:spPr>
        <p:txBody>
          <a:bodyPr>
            <a:spAutoFit/>
          </a:bodyPr>
          <a:lstStyle/>
          <a:p>
            <a:r>
              <a:rPr lang="es-ES_tradnl" sz="2400"/>
              <a:t>Los países libres de virus polio pueden sufrir casos de poliomielitis, ya sea por introducción virus salvaje desde países endémicos (epidemia) o pueden deberse a una </a:t>
            </a:r>
            <a:r>
              <a:rPr lang="es-ES_tradnl" sz="2400" b="1" i="1"/>
              <a:t>mutación de v</a:t>
            </a:r>
            <a:r>
              <a:rPr lang="es-AR" sz="2400" b="1" i="1"/>
              <a:t>irus atenuados de la vacuna de polio oral</a:t>
            </a:r>
            <a:r>
              <a:rPr lang="es-AR" sz="2400"/>
              <a:t> que recuperen su neurovirulencia, circulando en la comunidad.</a:t>
            </a:r>
          </a:p>
        </p:txBody>
      </p:sp>
      <p:sp>
        <p:nvSpPr>
          <p:cNvPr id="2" name="1 Título"/>
          <p:cNvSpPr>
            <a:spLocks noGrp="1"/>
          </p:cNvSpPr>
          <p:nvPr>
            <p:ph type="title"/>
          </p:nvPr>
        </p:nvSpPr>
        <p:spPr>
          <a:xfrm>
            <a:off x="1187624" y="692696"/>
            <a:ext cx="8686800" cy="838200"/>
          </a:xfrm>
          <a:extLst>
            <a:ext uri="{909E8E84-426E-40DD-AFC4-6F175D3DCCD1}"/>
            <a:ext uri="{91240B29-F687-4F45-9708-019B960494DF}"/>
          </a:extLst>
        </p:spPr>
        <p:txBody>
          <a:bodyPr rtlCol="0">
            <a:normAutofit fontScale="90000"/>
          </a:bodyPr>
          <a:lstStyle/>
          <a:p>
            <a:pPr algn="l" eaLnBrk="1" fontAlgn="auto" hangingPunct="1">
              <a:spcAft>
                <a:spcPts val="0"/>
              </a:spcAft>
              <a:defRPr/>
            </a:pPr>
            <a:r>
              <a:rPr lang="es-ES_tradnl" sz="3600" u="sng" cap="all" dirty="0" smtClean="0">
                <a:solidFill>
                  <a:schemeClr val="bg2"/>
                </a:solidFill>
                <a:effectLst>
                  <a:reflection blurRad="12700" stA="48000" endA="300" endPos="55000" dir="5400000" sy="-90000" algn="bl" rotWithShape="0"/>
                </a:effectLst>
              </a:rPr>
              <a:t>Vacuna </a:t>
            </a:r>
            <a:r>
              <a:rPr lang="es-ES_tradnl" sz="3600" u="sng" cap="all" dirty="0" err="1" smtClean="0">
                <a:solidFill>
                  <a:schemeClr val="bg2"/>
                </a:solidFill>
                <a:effectLst>
                  <a:reflection blurRad="12700" stA="48000" endA="300" endPos="55000" dir="5400000" sy="-90000" algn="bl" rotWithShape="0"/>
                </a:effectLst>
              </a:rPr>
              <a:t>antipoliomielíticas</a:t>
            </a:r>
            <a:r>
              <a:rPr lang="es-ES_tradnl" sz="3600" u="sng" cap="all" dirty="0" smtClean="0">
                <a:solidFill>
                  <a:schemeClr val="bg2"/>
                </a:solidFill>
                <a:effectLst>
                  <a:reflection blurRad="12700" stA="48000" endA="300" endPos="55000" dir="5400000" sy="-90000" algn="bl" rotWithShape="0"/>
                </a:effectLst>
              </a:rPr>
              <a:t>: VOP-VIP</a:t>
            </a:r>
            <a:r>
              <a:rPr lang="es-AR" sz="3600" cap="all" dirty="0" smtClean="0">
                <a:solidFill>
                  <a:schemeClr val="bg2"/>
                </a:solidFill>
                <a:effectLst>
                  <a:reflection blurRad="12700" stA="48000" endA="300" endPos="55000" dir="5400000" sy="-90000" algn="bl" rotWithShape="0"/>
                </a:effectLst>
              </a:rPr>
              <a:t/>
            </a:r>
            <a:br>
              <a:rPr lang="es-AR" sz="3600" cap="all" dirty="0" smtClean="0">
                <a:solidFill>
                  <a:schemeClr val="bg2"/>
                </a:solidFill>
                <a:effectLst>
                  <a:reflection blurRad="12700" stA="48000" endA="300" endPos="55000" dir="5400000" sy="-90000" algn="bl" rotWithShape="0"/>
                </a:effectLst>
              </a:rPr>
            </a:br>
            <a:endParaRPr lang="es-AR" sz="3600" cap="all" dirty="0">
              <a:solidFill>
                <a:schemeClr val="bg2"/>
              </a:solidFill>
              <a:effectLst>
                <a:reflection blurRad="12700" stA="48000" endA="300" endPos="55000" dir="5400000" sy="-90000" algn="bl" rotWithShape="0"/>
              </a:effectLst>
            </a:endParaRPr>
          </a:p>
        </p:txBody>
      </p:sp>
      <p:sp>
        <p:nvSpPr>
          <p:cNvPr id="40965" name="2 Rectángulo"/>
          <p:cNvSpPr>
            <a:spLocks noChangeArrowheads="1"/>
          </p:cNvSpPr>
          <p:nvPr/>
        </p:nvSpPr>
        <p:spPr bwMode="auto">
          <a:xfrm>
            <a:off x="347663" y="4221163"/>
            <a:ext cx="7969250" cy="1938337"/>
          </a:xfrm>
          <a:prstGeom prst="rect">
            <a:avLst/>
          </a:prstGeom>
          <a:noFill/>
          <a:ln w="9525">
            <a:noFill/>
            <a:miter lim="800000"/>
            <a:headEnd/>
            <a:tailEnd/>
          </a:ln>
        </p:spPr>
        <p:txBody>
          <a:bodyPr>
            <a:spAutoFit/>
          </a:bodyPr>
          <a:lstStyle/>
          <a:p>
            <a:r>
              <a:rPr lang="es-AR" sz="2400" b="1"/>
              <a:t>T</a:t>
            </a:r>
            <a:r>
              <a:rPr lang="es-ES" sz="2400" b="1"/>
              <a:t>anto los brotes causados por la importación de virus de países endémicos como los relacionados con la vacuna, se pueden evitar manteniendo unas altas tasas de vacunación en la población, y evitando los bolsones sin vacunar.</a:t>
            </a:r>
            <a:endParaRPr lang="es-AR" sz="24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p:txBody>
          <a:bodyPr/>
          <a:lstStyle/>
          <a:p>
            <a:endParaRPr lang="es-AR" smtClean="0"/>
          </a:p>
        </p:txBody>
      </p:sp>
      <p:sp>
        <p:nvSpPr>
          <p:cNvPr id="41987" name="2 Marcador de contenido"/>
          <p:cNvSpPr>
            <a:spLocks noGrp="1"/>
          </p:cNvSpPr>
          <p:nvPr>
            <p:ph idx="1"/>
          </p:nvPr>
        </p:nvSpPr>
        <p:spPr/>
        <p:txBody>
          <a:bodyPr/>
          <a:lstStyle/>
          <a:p>
            <a:endParaRPr lang="es-AR" smtClean="0"/>
          </a:p>
        </p:txBody>
      </p:sp>
      <p:pic>
        <p:nvPicPr>
          <p:cNvPr id="41988"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pic>
        <p:nvPicPr>
          <p:cNvPr id="41989" name="Picture 3"/>
          <p:cNvPicPr>
            <a:picLocks noChangeAspect="1" noChangeArrowheads="1"/>
          </p:cNvPicPr>
          <p:nvPr/>
        </p:nvPicPr>
        <p:blipFill>
          <a:blip r:embed="rId3" cstate="print"/>
          <a:srcRect l="33466" t="14087" r="8415" b="7938"/>
          <a:stretch>
            <a:fillRect/>
          </a:stretch>
        </p:blipFill>
        <p:spPr bwMode="auto">
          <a:xfrm>
            <a:off x="2428875" y="1773238"/>
            <a:ext cx="6300788" cy="4751387"/>
          </a:xfrm>
          <a:prstGeom prst="rect">
            <a:avLst/>
          </a:prstGeom>
          <a:noFill/>
          <a:ln w="9525">
            <a:noFill/>
            <a:miter lim="800000"/>
            <a:headEnd/>
            <a:tailEnd/>
          </a:ln>
        </p:spPr>
      </p:pic>
      <p:pic>
        <p:nvPicPr>
          <p:cNvPr id="41990" name="Picture 4"/>
          <p:cNvPicPr>
            <a:picLocks noChangeAspect="1" noChangeArrowheads="1"/>
          </p:cNvPicPr>
          <p:nvPr/>
        </p:nvPicPr>
        <p:blipFill>
          <a:blip r:embed="rId4" cstate="print"/>
          <a:srcRect l="17984" t="32092" r="53458" b="45883"/>
          <a:stretch>
            <a:fillRect/>
          </a:stretch>
        </p:blipFill>
        <p:spPr bwMode="auto">
          <a:xfrm>
            <a:off x="250825" y="1773238"/>
            <a:ext cx="3716338" cy="1611312"/>
          </a:xfrm>
          <a:prstGeom prst="rect">
            <a:avLst/>
          </a:prstGeom>
          <a:noFill/>
          <a:ln w="9525">
            <a:noFill/>
            <a:miter lim="800000"/>
            <a:headEnd/>
            <a:tailEnd/>
          </a:ln>
        </p:spPr>
      </p:pic>
      <p:sp>
        <p:nvSpPr>
          <p:cNvPr id="41991" name="6 Rectángulo"/>
          <p:cNvSpPr>
            <a:spLocks noChangeArrowheads="1"/>
          </p:cNvSpPr>
          <p:nvPr/>
        </p:nvSpPr>
        <p:spPr bwMode="auto">
          <a:xfrm>
            <a:off x="4014788" y="6516688"/>
            <a:ext cx="6173787" cy="368300"/>
          </a:xfrm>
          <a:prstGeom prst="rect">
            <a:avLst/>
          </a:prstGeom>
          <a:noFill/>
          <a:ln w="9525">
            <a:noFill/>
            <a:miter lim="800000"/>
            <a:headEnd/>
            <a:tailEnd/>
          </a:ln>
        </p:spPr>
        <p:txBody>
          <a:bodyPr>
            <a:spAutoFit/>
          </a:bodyPr>
          <a:lstStyle/>
          <a:p>
            <a:r>
              <a:rPr lang="es-AR" i="1"/>
              <a:t>http://polioeradication.org/polio-today/polio-now/</a:t>
            </a:r>
          </a:p>
        </p:txBody>
      </p:sp>
      <p:sp>
        <p:nvSpPr>
          <p:cNvPr id="41992" name="7 Rectángulo"/>
          <p:cNvSpPr>
            <a:spLocks noChangeArrowheads="1"/>
          </p:cNvSpPr>
          <p:nvPr/>
        </p:nvSpPr>
        <p:spPr bwMode="auto">
          <a:xfrm>
            <a:off x="-25400" y="573088"/>
            <a:ext cx="9144000" cy="1200150"/>
          </a:xfrm>
          <a:prstGeom prst="rect">
            <a:avLst/>
          </a:prstGeom>
          <a:noFill/>
          <a:ln w="9525">
            <a:noFill/>
            <a:miter lim="800000"/>
            <a:headEnd/>
            <a:tailEnd/>
          </a:ln>
        </p:spPr>
        <p:txBody>
          <a:bodyPr>
            <a:spAutoFit/>
          </a:bodyPr>
          <a:lstStyle/>
          <a:p>
            <a:pPr algn="ctr"/>
            <a:r>
              <a:rPr lang="es-AR" sz="2400"/>
              <a:t>Casos de parálisis por Polio salvaje (WPV) y Poliovirus derivados de vacuna (VPDP)</a:t>
            </a:r>
          </a:p>
          <a:p>
            <a:pPr algn="ctr"/>
            <a:r>
              <a:rPr lang="es-AR" sz="2400"/>
              <a:t> Año 2017</a:t>
            </a:r>
          </a:p>
        </p:txBody>
      </p:sp>
      <p:sp>
        <p:nvSpPr>
          <p:cNvPr id="41993" name="8 Rectángulo"/>
          <p:cNvSpPr>
            <a:spLocks noChangeArrowheads="1"/>
          </p:cNvSpPr>
          <p:nvPr/>
        </p:nvSpPr>
        <p:spPr bwMode="auto">
          <a:xfrm>
            <a:off x="250825" y="4778375"/>
            <a:ext cx="2178050" cy="1477963"/>
          </a:xfrm>
          <a:prstGeom prst="rect">
            <a:avLst/>
          </a:prstGeom>
          <a:noFill/>
          <a:ln w="9525">
            <a:noFill/>
            <a:miter lim="800000"/>
            <a:headEnd/>
            <a:tailEnd/>
          </a:ln>
        </p:spPr>
        <p:txBody>
          <a:bodyPr>
            <a:spAutoFit/>
          </a:bodyPr>
          <a:lstStyle/>
          <a:p>
            <a:r>
              <a:rPr lang="es-AR" b="1"/>
              <a:t>c</a:t>
            </a:r>
            <a:r>
              <a:rPr lang="es-CO" b="1"/>
              <a:t>VDPV: Poliovirus derivados de vacuna. </a:t>
            </a:r>
            <a:endParaRPr lang="es-AR"/>
          </a:p>
          <a:p>
            <a:r>
              <a:rPr lang="es-CO" b="1"/>
              <a:t>WPV: Poliovirus Salvaje</a:t>
            </a:r>
            <a:endParaRPr lang="es-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5" name="4 Rectángulo"/>
          <p:cNvSpPr/>
          <p:nvPr/>
        </p:nvSpPr>
        <p:spPr>
          <a:xfrm>
            <a:off x="1403350" y="1552575"/>
            <a:ext cx="1944688" cy="461963"/>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fontAlgn="auto">
              <a:spcBef>
                <a:spcPts val="0"/>
              </a:spcBef>
              <a:spcAft>
                <a:spcPts val="0"/>
              </a:spcAft>
              <a:defRPr/>
            </a:pPr>
            <a:r>
              <a:rPr lang="es-ES" sz="2400" b="1" dirty="0">
                <a:solidFill>
                  <a:srgbClr val="1F497D">
                    <a:lumMod val="75000"/>
                  </a:srgbClr>
                </a:solidFill>
              </a:rPr>
              <a:t>OPV-SABIN</a:t>
            </a:r>
            <a:endParaRPr lang="es-AR" sz="2400" dirty="0">
              <a:solidFill>
                <a:srgbClr val="1F497D">
                  <a:lumMod val="75000"/>
                </a:srgbClr>
              </a:solidFill>
            </a:endParaRPr>
          </a:p>
        </p:txBody>
      </p:sp>
      <p:sp>
        <p:nvSpPr>
          <p:cNvPr id="7" name="6 Rectángulo"/>
          <p:cNvSpPr/>
          <p:nvPr/>
        </p:nvSpPr>
        <p:spPr>
          <a:xfrm>
            <a:off x="144463" y="2208213"/>
            <a:ext cx="4464050" cy="4524375"/>
          </a:xfrm>
          <a:prstGeom prst="rect">
            <a:avLst/>
          </a:prstGeom>
          <a:ln w="6350" cmpd="dbl">
            <a:solidFill>
              <a:schemeClr val="tx1"/>
            </a:solidFill>
            <a:prstDash val="solid"/>
          </a:ln>
        </p:spPr>
        <p:txBody>
          <a:bodyPr>
            <a:spAutoFit/>
          </a:bodyPr>
          <a:lstStyle/>
          <a:p>
            <a:pPr fontAlgn="auto">
              <a:spcBef>
                <a:spcPts val="0"/>
              </a:spcBef>
              <a:spcAft>
                <a:spcPts val="0"/>
              </a:spcAft>
              <a:buClr>
                <a:srgbClr val="6699FF"/>
              </a:buClr>
              <a:buFont typeface="Wingdings" pitchFamily="2" charset="2"/>
              <a:buChar char="§"/>
              <a:defRPr/>
            </a:pPr>
            <a:r>
              <a:rPr lang="es-ES" dirty="0">
                <a:solidFill>
                  <a:prstClr val="black"/>
                </a:solidFill>
                <a:latin typeface="Calibri"/>
                <a:cs typeface="+mn-cs"/>
              </a:rPr>
              <a:t>Contiene cepas de </a:t>
            </a:r>
            <a:r>
              <a:rPr lang="es-ES" dirty="0" err="1">
                <a:solidFill>
                  <a:prstClr val="black"/>
                </a:solidFill>
                <a:latin typeface="Calibri"/>
                <a:cs typeface="+mn-cs"/>
              </a:rPr>
              <a:t>neurovirulencia</a:t>
            </a:r>
            <a:r>
              <a:rPr lang="es-ES" dirty="0">
                <a:solidFill>
                  <a:prstClr val="black"/>
                </a:solidFill>
                <a:latin typeface="Calibri"/>
                <a:cs typeface="+mn-cs"/>
              </a:rPr>
              <a:t> </a:t>
            </a:r>
            <a:r>
              <a:rPr lang="es-ES" b="1" dirty="0">
                <a:solidFill>
                  <a:prstClr val="black"/>
                </a:solidFill>
                <a:latin typeface="Calibri"/>
                <a:cs typeface="+mn-cs"/>
              </a:rPr>
              <a:t>atenuada</a:t>
            </a:r>
          </a:p>
          <a:p>
            <a:pPr fontAlgn="auto">
              <a:spcBef>
                <a:spcPts val="0"/>
              </a:spcBef>
              <a:spcAft>
                <a:spcPts val="0"/>
              </a:spcAft>
              <a:buClr>
                <a:srgbClr val="6699FF"/>
              </a:buClr>
              <a:buFont typeface="Wingdings" pitchFamily="2" charset="2"/>
              <a:buChar char="§"/>
              <a:defRPr/>
            </a:pPr>
            <a:endParaRPr lang="es-ES" b="1" dirty="0">
              <a:solidFill>
                <a:prstClr val="black"/>
              </a:solidFill>
              <a:latin typeface="Calibri"/>
              <a:cs typeface="+mn-cs"/>
            </a:endParaRPr>
          </a:p>
          <a:p>
            <a:pPr fontAlgn="auto">
              <a:spcBef>
                <a:spcPts val="0"/>
              </a:spcBef>
              <a:spcAft>
                <a:spcPts val="0"/>
              </a:spcAft>
              <a:buClr>
                <a:srgbClr val="6699FF"/>
              </a:buClr>
              <a:buFont typeface="Wingdings" pitchFamily="2" charset="2"/>
              <a:buChar char="§"/>
              <a:defRPr/>
            </a:pPr>
            <a:r>
              <a:rPr lang="es-ES" dirty="0">
                <a:solidFill>
                  <a:prstClr val="black"/>
                </a:solidFill>
                <a:latin typeface="Calibri"/>
                <a:cs typeface="+mn-cs"/>
              </a:rPr>
              <a:t>Virus replica en la mucosa </a:t>
            </a:r>
            <a:r>
              <a:rPr lang="es-ES" dirty="0" err="1">
                <a:solidFill>
                  <a:prstClr val="black"/>
                </a:solidFill>
                <a:latin typeface="Calibri"/>
                <a:cs typeface="+mn-cs"/>
              </a:rPr>
              <a:t>orofaríngea</a:t>
            </a:r>
            <a:r>
              <a:rPr lang="es-ES" dirty="0">
                <a:solidFill>
                  <a:prstClr val="black"/>
                </a:solidFill>
                <a:latin typeface="Calibri"/>
                <a:cs typeface="+mn-cs"/>
              </a:rPr>
              <a:t> e intestinal induciendo producción de </a:t>
            </a:r>
            <a:r>
              <a:rPr lang="es-ES" b="1" dirty="0" err="1">
                <a:solidFill>
                  <a:prstClr val="black"/>
                </a:solidFill>
                <a:latin typeface="Calibri"/>
                <a:cs typeface="+mn-cs"/>
              </a:rPr>
              <a:t>IgA</a:t>
            </a:r>
            <a:r>
              <a:rPr lang="es-ES" b="1" dirty="0">
                <a:solidFill>
                  <a:prstClr val="black"/>
                </a:solidFill>
                <a:latin typeface="Calibri"/>
                <a:cs typeface="+mn-cs"/>
              </a:rPr>
              <a:t> local</a:t>
            </a:r>
            <a:r>
              <a:rPr lang="es-ES" dirty="0">
                <a:solidFill>
                  <a:prstClr val="black"/>
                </a:solidFill>
                <a:latin typeface="Calibri"/>
                <a:cs typeface="+mn-cs"/>
              </a:rPr>
              <a:t> </a:t>
            </a:r>
          </a:p>
          <a:p>
            <a:pPr fontAlgn="auto">
              <a:spcBef>
                <a:spcPts val="0"/>
              </a:spcBef>
              <a:spcAft>
                <a:spcPts val="0"/>
              </a:spcAft>
              <a:buClr>
                <a:srgbClr val="6699FF"/>
              </a:buClr>
              <a:buFont typeface="Wingdings" pitchFamily="2" charset="2"/>
              <a:buChar char="§"/>
              <a:defRPr/>
            </a:pPr>
            <a:endParaRPr lang="es-ES" dirty="0">
              <a:solidFill>
                <a:prstClr val="black"/>
              </a:solidFill>
              <a:latin typeface="Calibri"/>
              <a:cs typeface="+mn-cs"/>
            </a:endParaRPr>
          </a:p>
          <a:p>
            <a:pPr fontAlgn="auto">
              <a:spcBef>
                <a:spcPts val="0"/>
              </a:spcBef>
              <a:spcAft>
                <a:spcPts val="0"/>
              </a:spcAft>
              <a:buClr>
                <a:srgbClr val="6699FF"/>
              </a:buClr>
              <a:buFont typeface="Wingdings" pitchFamily="2" charset="2"/>
              <a:buChar char="§"/>
              <a:defRPr/>
            </a:pPr>
            <a:r>
              <a:rPr lang="es-ES" dirty="0">
                <a:solidFill>
                  <a:prstClr val="black"/>
                </a:solidFill>
                <a:latin typeface="Calibri"/>
                <a:cs typeface="+mn-cs"/>
              </a:rPr>
              <a:t>Luego de la vacunación el virus </a:t>
            </a:r>
            <a:r>
              <a:rPr lang="es-ES" dirty="0" err="1">
                <a:solidFill>
                  <a:prstClr val="black"/>
                </a:solidFill>
                <a:latin typeface="Calibri"/>
                <a:cs typeface="+mn-cs"/>
              </a:rPr>
              <a:t>vaccinal</a:t>
            </a:r>
            <a:r>
              <a:rPr lang="es-ES" dirty="0">
                <a:solidFill>
                  <a:prstClr val="black"/>
                </a:solidFill>
                <a:latin typeface="Calibri"/>
                <a:cs typeface="+mn-cs"/>
              </a:rPr>
              <a:t> </a:t>
            </a:r>
            <a:r>
              <a:rPr lang="es-ES" b="1" dirty="0">
                <a:solidFill>
                  <a:prstClr val="black"/>
                </a:solidFill>
                <a:latin typeface="Calibri"/>
                <a:cs typeface="+mn-cs"/>
              </a:rPr>
              <a:t>se elimina con las deposiciones</a:t>
            </a:r>
            <a:r>
              <a:rPr lang="es-ES" dirty="0">
                <a:solidFill>
                  <a:prstClr val="black"/>
                </a:solidFill>
                <a:latin typeface="Calibri"/>
                <a:cs typeface="+mn-cs"/>
              </a:rPr>
              <a:t> durante semanas </a:t>
            </a:r>
          </a:p>
          <a:p>
            <a:pPr fontAlgn="auto">
              <a:spcBef>
                <a:spcPts val="0"/>
              </a:spcBef>
              <a:spcAft>
                <a:spcPts val="0"/>
              </a:spcAft>
              <a:buClr>
                <a:srgbClr val="6699FF"/>
              </a:buClr>
              <a:defRPr/>
            </a:pPr>
            <a:r>
              <a:rPr lang="es-ES" dirty="0">
                <a:solidFill>
                  <a:prstClr val="black"/>
                </a:solidFill>
                <a:latin typeface="Calibri"/>
                <a:cs typeface="+mn-cs"/>
              </a:rPr>
              <a:t>       - Crea barrera epidemiológica que</a:t>
            </a:r>
            <a:r>
              <a:rPr lang="es-ES" b="1" dirty="0">
                <a:solidFill>
                  <a:prstClr val="black"/>
                </a:solidFill>
                <a:latin typeface="Calibri"/>
                <a:cs typeface="+mn-cs"/>
              </a:rPr>
              <a:t> interfiere</a:t>
            </a:r>
            <a:r>
              <a:rPr lang="es-ES" dirty="0">
                <a:solidFill>
                  <a:prstClr val="black"/>
                </a:solidFill>
                <a:latin typeface="Calibri"/>
                <a:cs typeface="+mn-cs"/>
              </a:rPr>
              <a:t> con el virus salvaje </a:t>
            </a:r>
          </a:p>
          <a:p>
            <a:pPr fontAlgn="auto">
              <a:spcBef>
                <a:spcPts val="0"/>
              </a:spcBef>
              <a:spcAft>
                <a:spcPts val="0"/>
              </a:spcAft>
              <a:buClr>
                <a:srgbClr val="CC3300"/>
              </a:buClr>
              <a:defRPr/>
            </a:pPr>
            <a:r>
              <a:rPr lang="es-ES" dirty="0">
                <a:solidFill>
                  <a:prstClr val="black"/>
                </a:solidFill>
                <a:latin typeface="Calibri"/>
                <a:cs typeface="+mn-cs"/>
              </a:rPr>
              <a:t>       - </a:t>
            </a:r>
            <a:r>
              <a:rPr lang="es-ES" b="1" dirty="0">
                <a:solidFill>
                  <a:prstClr val="black"/>
                </a:solidFill>
                <a:latin typeface="Calibri"/>
                <a:cs typeface="+mn-cs"/>
              </a:rPr>
              <a:t>Inmuniza a los contactos no vacunados</a:t>
            </a:r>
            <a:r>
              <a:rPr lang="es-ES" dirty="0">
                <a:solidFill>
                  <a:prstClr val="black"/>
                </a:solidFill>
                <a:latin typeface="Calibri"/>
                <a:cs typeface="+mn-cs"/>
              </a:rPr>
              <a:t>, </a:t>
            </a:r>
          </a:p>
          <a:p>
            <a:pPr fontAlgn="auto">
              <a:spcBef>
                <a:spcPts val="0"/>
              </a:spcBef>
              <a:spcAft>
                <a:spcPts val="0"/>
              </a:spcAft>
              <a:buClr>
                <a:srgbClr val="CC3300"/>
              </a:buClr>
              <a:defRPr/>
            </a:pPr>
            <a:r>
              <a:rPr lang="es-ES" dirty="0">
                <a:solidFill>
                  <a:prstClr val="black"/>
                </a:solidFill>
                <a:latin typeface="Calibri"/>
                <a:cs typeface="+mn-cs"/>
              </a:rPr>
              <a:t>       </a:t>
            </a:r>
          </a:p>
          <a:p>
            <a:pPr fontAlgn="auto">
              <a:spcBef>
                <a:spcPts val="0"/>
              </a:spcBef>
              <a:spcAft>
                <a:spcPts val="0"/>
              </a:spcAft>
              <a:buClr>
                <a:srgbClr val="CC3300"/>
              </a:buClr>
              <a:defRPr/>
            </a:pPr>
            <a:r>
              <a:rPr lang="es-ES" dirty="0">
                <a:solidFill>
                  <a:prstClr val="black"/>
                </a:solidFill>
                <a:latin typeface="Calibri"/>
                <a:cs typeface="+mn-cs"/>
              </a:rPr>
              <a:t>Pueden ser: </a:t>
            </a:r>
          </a:p>
          <a:p>
            <a:pPr marL="285750" indent="-285750" fontAlgn="auto">
              <a:spcBef>
                <a:spcPts val="0"/>
              </a:spcBef>
              <a:spcAft>
                <a:spcPts val="0"/>
              </a:spcAft>
              <a:buClr>
                <a:srgbClr val="CC3300"/>
              </a:buClr>
              <a:buFont typeface="Arial" pitchFamily="34" charset="0"/>
              <a:buChar char="•"/>
              <a:defRPr/>
            </a:pPr>
            <a:r>
              <a:rPr lang="es-ES" b="1" dirty="0">
                <a:solidFill>
                  <a:prstClr val="black"/>
                </a:solidFill>
                <a:latin typeface="Calibri"/>
                <a:cs typeface="+mn-cs"/>
              </a:rPr>
              <a:t>Bivalentes: cepas 1 y 3, actualmente utilizada en los calendarios (</a:t>
            </a:r>
            <a:r>
              <a:rPr lang="es-ES" b="1" dirty="0" err="1">
                <a:solidFill>
                  <a:prstClr val="black"/>
                </a:solidFill>
                <a:latin typeface="Calibri"/>
                <a:cs typeface="+mn-cs"/>
              </a:rPr>
              <a:t>bOPV</a:t>
            </a:r>
            <a:r>
              <a:rPr lang="es-ES" b="1" dirty="0">
                <a:solidFill>
                  <a:prstClr val="black"/>
                </a:solidFill>
                <a:latin typeface="Calibri"/>
                <a:cs typeface="+mn-cs"/>
              </a:rPr>
              <a:t>)</a:t>
            </a:r>
          </a:p>
          <a:p>
            <a:pPr marL="285750" indent="-285750" fontAlgn="auto">
              <a:spcBef>
                <a:spcPts val="0"/>
              </a:spcBef>
              <a:spcAft>
                <a:spcPts val="0"/>
              </a:spcAft>
              <a:buClr>
                <a:srgbClr val="CC3300"/>
              </a:buClr>
              <a:buFont typeface="Arial" pitchFamily="34" charset="0"/>
              <a:buChar char="•"/>
              <a:defRPr/>
            </a:pPr>
            <a:r>
              <a:rPr lang="es-ES" b="1" dirty="0">
                <a:solidFill>
                  <a:prstClr val="black"/>
                </a:solidFill>
                <a:latin typeface="Calibri"/>
                <a:cs typeface="+mn-cs"/>
              </a:rPr>
              <a:t>Monovalentes</a:t>
            </a:r>
          </a:p>
        </p:txBody>
      </p:sp>
      <p:sp>
        <p:nvSpPr>
          <p:cNvPr id="8" name="7 Rectángulo"/>
          <p:cNvSpPr/>
          <p:nvPr/>
        </p:nvSpPr>
        <p:spPr>
          <a:xfrm>
            <a:off x="5830888" y="1557338"/>
            <a:ext cx="1800225" cy="461962"/>
          </a:xfrm>
          <a:prstGeom prst="rect">
            <a:avLst/>
          </a:prstGeom>
          <a:solidFill>
            <a:schemeClr val="bg1"/>
          </a:solidFill>
        </p:spPr>
        <p:style>
          <a:lnRef idx="2">
            <a:schemeClr val="accent6">
              <a:shade val="50000"/>
            </a:schemeClr>
          </a:lnRef>
          <a:fillRef idx="1">
            <a:schemeClr val="accent6"/>
          </a:fillRef>
          <a:effectRef idx="0">
            <a:schemeClr val="accent6"/>
          </a:effectRef>
          <a:fontRef idx="minor">
            <a:schemeClr val="lt1"/>
          </a:fontRef>
        </p:style>
        <p:txBody>
          <a:bodyPr>
            <a:spAutoFit/>
          </a:bodyPr>
          <a:lstStyle/>
          <a:p>
            <a:pPr fontAlgn="auto">
              <a:spcBef>
                <a:spcPts val="0"/>
              </a:spcBef>
              <a:spcAft>
                <a:spcPts val="0"/>
              </a:spcAft>
              <a:defRPr/>
            </a:pPr>
            <a:r>
              <a:rPr lang="es-ES" sz="2400" b="1" dirty="0">
                <a:solidFill>
                  <a:srgbClr val="1F497D">
                    <a:lumMod val="75000"/>
                  </a:srgbClr>
                </a:solidFill>
              </a:rPr>
              <a:t>IPV-SALK</a:t>
            </a:r>
            <a:endParaRPr lang="es-AR" sz="2400" dirty="0">
              <a:solidFill>
                <a:srgbClr val="1F497D">
                  <a:lumMod val="75000"/>
                </a:srgbClr>
              </a:solidFill>
            </a:endParaRPr>
          </a:p>
        </p:txBody>
      </p:sp>
      <p:sp>
        <p:nvSpPr>
          <p:cNvPr id="10" name="9 Rectángulo"/>
          <p:cNvSpPr/>
          <p:nvPr/>
        </p:nvSpPr>
        <p:spPr>
          <a:xfrm>
            <a:off x="4787900" y="2208213"/>
            <a:ext cx="3887788" cy="2032000"/>
          </a:xfrm>
          <a:prstGeom prst="rect">
            <a:avLst/>
          </a:prstGeom>
          <a:ln w="3175" cmpd="dbl">
            <a:solidFill>
              <a:schemeClr val="tx1"/>
            </a:solidFill>
            <a:prstDash val="solid"/>
          </a:ln>
        </p:spPr>
        <p:txBody>
          <a:bodyPr>
            <a:spAutoFit/>
          </a:bodyPr>
          <a:lstStyle/>
          <a:p>
            <a:pPr fontAlgn="auto">
              <a:spcBef>
                <a:spcPts val="0"/>
              </a:spcBef>
              <a:spcAft>
                <a:spcPts val="0"/>
              </a:spcAft>
              <a:buClr>
                <a:srgbClr val="6699FF"/>
              </a:buClr>
              <a:buFont typeface="Wingdings" pitchFamily="2" charset="2"/>
              <a:buChar char="§"/>
              <a:defRPr/>
            </a:pPr>
            <a:r>
              <a:rPr lang="es-ES" dirty="0">
                <a:solidFill>
                  <a:prstClr val="black"/>
                </a:solidFill>
                <a:latin typeface="Calibri"/>
                <a:cs typeface="+mn-cs"/>
              </a:rPr>
              <a:t>Contiene cepas inactivadas de los tres serotipos de virus </a:t>
            </a:r>
            <a:r>
              <a:rPr lang="es-ES" b="1" dirty="0">
                <a:solidFill>
                  <a:prstClr val="black"/>
                </a:solidFill>
                <a:latin typeface="Calibri"/>
                <a:cs typeface="+mn-cs"/>
              </a:rPr>
              <a:t>polio: 1, 2 y 3. </a:t>
            </a:r>
          </a:p>
          <a:p>
            <a:pPr fontAlgn="auto">
              <a:spcBef>
                <a:spcPts val="0"/>
              </a:spcBef>
              <a:spcAft>
                <a:spcPts val="0"/>
              </a:spcAft>
              <a:buClr>
                <a:srgbClr val="6699FF"/>
              </a:buClr>
              <a:buFont typeface="Wingdings" pitchFamily="2" charset="2"/>
              <a:buChar char="§"/>
              <a:defRPr/>
            </a:pPr>
            <a:endParaRPr lang="es-ES" b="1" dirty="0">
              <a:solidFill>
                <a:prstClr val="black"/>
              </a:solidFill>
              <a:latin typeface="Calibri"/>
              <a:cs typeface="+mn-cs"/>
            </a:endParaRPr>
          </a:p>
          <a:p>
            <a:pPr fontAlgn="auto">
              <a:spcBef>
                <a:spcPts val="0"/>
              </a:spcBef>
              <a:spcAft>
                <a:spcPts val="0"/>
              </a:spcAft>
              <a:buClr>
                <a:srgbClr val="6699FF"/>
              </a:buClr>
              <a:buFont typeface="Wingdings" pitchFamily="2" charset="2"/>
              <a:buChar char="§"/>
              <a:defRPr/>
            </a:pPr>
            <a:r>
              <a:rPr lang="es-ES" dirty="0">
                <a:solidFill>
                  <a:prstClr val="black"/>
                </a:solidFill>
                <a:latin typeface="Calibri"/>
                <a:cs typeface="+mn-cs"/>
              </a:rPr>
              <a:t>Induce inmunidad humoral y en la mucosa </a:t>
            </a:r>
            <a:r>
              <a:rPr lang="es-ES" dirty="0" err="1">
                <a:solidFill>
                  <a:prstClr val="black"/>
                </a:solidFill>
                <a:latin typeface="Calibri"/>
                <a:cs typeface="+mn-cs"/>
              </a:rPr>
              <a:t>orofaríngea</a:t>
            </a:r>
            <a:r>
              <a:rPr lang="es-ES" dirty="0">
                <a:solidFill>
                  <a:prstClr val="black"/>
                </a:solidFill>
                <a:latin typeface="Calibri"/>
                <a:cs typeface="+mn-cs"/>
              </a:rPr>
              <a:t>. </a:t>
            </a:r>
          </a:p>
          <a:p>
            <a:pPr fontAlgn="auto">
              <a:spcBef>
                <a:spcPts val="0"/>
              </a:spcBef>
              <a:spcAft>
                <a:spcPts val="0"/>
              </a:spcAft>
              <a:buClr>
                <a:srgbClr val="6699FF"/>
              </a:buClr>
              <a:buFont typeface="Wingdings" pitchFamily="2" charset="2"/>
              <a:buChar char="§"/>
              <a:defRPr/>
            </a:pPr>
            <a:endParaRPr lang="es-ES" dirty="0">
              <a:solidFill>
                <a:prstClr val="black"/>
              </a:solidFill>
              <a:latin typeface="Calibri"/>
              <a:cs typeface="+mn-cs"/>
            </a:endParaRPr>
          </a:p>
          <a:p>
            <a:pPr fontAlgn="auto">
              <a:spcBef>
                <a:spcPts val="0"/>
              </a:spcBef>
              <a:spcAft>
                <a:spcPts val="0"/>
              </a:spcAft>
              <a:buClr>
                <a:srgbClr val="6699FF"/>
              </a:buClr>
              <a:buFont typeface="Wingdings" pitchFamily="2" charset="2"/>
              <a:buChar char="§"/>
              <a:defRPr/>
            </a:pPr>
            <a:r>
              <a:rPr lang="es-ES" dirty="0">
                <a:solidFill>
                  <a:prstClr val="black"/>
                </a:solidFill>
                <a:latin typeface="Calibri"/>
                <a:cs typeface="+mn-cs"/>
              </a:rPr>
              <a:t>Efectos adversos locales</a:t>
            </a:r>
          </a:p>
        </p:txBody>
      </p:sp>
      <p:sp>
        <p:nvSpPr>
          <p:cNvPr id="11" name="10 CuadroTexto"/>
          <p:cNvSpPr txBox="1"/>
          <p:nvPr/>
        </p:nvSpPr>
        <p:spPr>
          <a:xfrm>
            <a:off x="4813300" y="4437063"/>
            <a:ext cx="3790950" cy="2246312"/>
          </a:xfrm>
          <a:prstGeom prst="rect">
            <a:avLst/>
          </a:prstGeom>
          <a:solidFill>
            <a:schemeClr val="bg2">
              <a:lumMod val="90000"/>
            </a:schemeClr>
          </a:solidFill>
        </p:spPr>
        <p:txBody>
          <a:bodyPr>
            <a:spAutoFit/>
          </a:bodyPr>
          <a:lstStyle/>
          <a:p>
            <a:pPr fontAlgn="auto">
              <a:spcBef>
                <a:spcPts val="0"/>
              </a:spcBef>
              <a:spcAft>
                <a:spcPts val="0"/>
              </a:spcAft>
              <a:defRPr/>
            </a:pPr>
            <a:r>
              <a:rPr lang="es-AR" sz="2000" i="1" dirty="0">
                <a:solidFill>
                  <a:prstClr val="black"/>
                </a:solidFill>
                <a:latin typeface="Calibri"/>
                <a:cs typeface="+mn-cs"/>
              </a:rPr>
              <a:t>Las dos vacunas pueden administrarse junto con otras vacunas del Calendario  sin interferir con su eficacia</a:t>
            </a:r>
          </a:p>
          <a:p>
            <a:pPr fontAlgn="auto">
              <a:spcBef>
                <a:spcPts val="0"/>
              </a:spcBef>
              <a:spcAft>
                <a:spcPts val="0"/>
              </a:spcAft>
              <a:defRPr/>
            </a:pPr>
            <a:r>
              <a:rPr lang="es-AR" sz="2000" i="1" dirty="0">
                <a:solidFill>
                  <a:prstClr val="black"/>
                </a:solidFill>
                <a:latin typeface="Calibri"/>
                <a:cs typeface="+mn-cs"/>
              </a:rPr>
              <a:t>No es necesario respetar intervalo con vacunas a virus vivos parenterales</a:t>
            </a:r>
          </a:p>
        </p:txBody>
      </p:sp>
      <p:sp>
        <p:nvSpPr>
          <p:cNvPr id="9" name="1 Título"/>
          <p:cNvSpPr txBox="1">
            <a:spLocks/>
          </p:cNvSpPr>
          <p:nvPr/>
        </p:nvSpPr>
        <p:spPr>
          <a:xfrm>
            <a:off x="1043608" y="730375"/>
            <a:ext cx="8686800" cy="838200"/>
          </a:xfrm>
          <a:prstGeom prst="rect">
            <a:avLst/>
          </a:prstGeom>
          <a:extLst/>
        </p:spPr>
        <p:txBody>
          <a:bodyPr>
            <a:normAutofit fontScale="82500" lnSpcReduction="20000"/>
          </a:bodyPr>
          <a:lstStyle/>
          <a:p>
            <a:pPr fontAlgn="auto">
              <a:spcAft>
                <a:spcPts val="0"/>
              </a:spcAft>
              <a:defRPr/>
            </a:pPr>
            <a:r>
              <a:rPr lang="es-ES_tradnl" sz="3600" u="sng" cap="all" dirty="0">
                <a:effectLst>
                  <a:reflection blurRad="12700" stA="48000" endA="300" endPos="55000" dir="5400000" sy="-90000" algn="bl" rotWithShape="0"/>
                </a:effectLst>
                <a:latin typeface="+mj-lt"/>
                <a:ea typeface="+mj-ea"/>
                <a:cs typeface="+mj-cs"/>
              </a:rPr>
              <a:t>Vacuna </a:t>
            </a:r>
            <a:r>
              <a:rPr lang="es-ES_tradnl" sz="3600" u="sng" cap="all" dirty="0" err="1">
                <a:effectLst>
                  <a:reflection blurRad="12700" stA="48000" endA="300" endPos="55000" dir="5400000" sy="-90000" algn="bl" rotWithShape="0"/>
                </a:effectLst>
                <a:latin typeface="+mj-lt"/>
                <a:ea typeface="+mj-ea"/>
                <a:cs typeface="+mj-cs"/>
              </a:rPr>
              <a:t>antipoliomielíticas</a:t>
            </a:r>
            <a:r>
              <a:rPr lang="es-ES_tradnl" sz="3600" u="sng" cap="all" dirty="0">
                <a:effectLst>
                  <a:reflection blurRad="12700" stA="48000" endA="300" endPos="55000" dir="5400000" sy="-90000" algn="bl" rotWithShape="0"/>
                </a:effectLst>
                <a:latin typeface="+mj-lt"/>
                <a:ea typeface="+mj-ea"/>
                <a:cs typeface="+mj-cs"/>
              </a:rPr>
              <a:t>: VOP-VIP</a:t>
            </a:r>
            <a:r>
              <a:rPr lang="es-AR" sz="3600" cap="all" dirty="0">
                <a:effectLst>
                  <a:reflection blurRad="12700" stA="48000" endA="300" endPos="55000" dir="5400000" sy="-90000" algn="bl" rotWithShape="0"/>
                </a:effectLst>
                <a:latin typeface="+mj-lt"/>
                <a:ea typeface="+mj-ea"/>
                <a:cs typeface="+mj-cs"/>
              </a:rPr>
              <a:t/>
            </a:r>
            <a:br>
              <a:rPr lang="es-AR" sz="3600" cap="all" dirty="0">
                <a:effectLst>
                  <a:reflection blurRad="12700" stA="48000" endA="300" endPos="55000" dir="5400000" sy="-90000" algn="bl" rotWithShape="0"/>
                </a:effectLst>
                <a:latin typeface="+mj-lt"/>
                <a:ea typeface="+mj-ea"/>
                <a:cs typeface="+mj-cs"/>
              </a:rPr>
            </a:br>
            <a:endParaRPr lang="es-AR" sz="3600" cap="all" dirty="0">
              <a:effectLst>
                <a:reflection blurRad="12700" stA="48000" endA="300" endPos="55000" dir="5400000" sy="-90000" algn="bl" rotWithShape="0"/>
              </a:effectLst>
              <a:latin typeface="+mj-lt"/>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228600" y="1484313"/>
            <a:ext cx="8686800" cy="838200"/>
          </a:xfrm>
          <a:extLst>
            <a:ext uri="{909E8E84-426E-40DD-AFC4-6F175D3DCCD1}"/>
            <a:ext uri="{91240B29-F687-4F45-9708-019B960494DF}"/>
          </a:extLst>
        </p:spPr>
        <p:txBody>
          <a:bodyPr rtlCol="0">
            <a:normAutofit fontScale="90000"/>
          </a:bodyPr>
          <a:lstStyle/>
          <a:p>
            <a:pPr algn="l" eaLnBrk="1" fontAlgn="auto" hangingPunct="1">
              <a:spcAft>
                <a:spcPts val="0"/>
              </a:spcAft>
              <a:defRPr/>
            </a:pPr>
            <a:r>
              <a:rPr lang="es-AR" sz="3200" dirty="0"/>
              <a:t/>
            </a:r>
            <a:br>
              <a:rPr lang="es-AR" sz="3200" dirty="0"/>
            </a:br>
            <a:r>
              <a:rPr lang="es-ES" sz="2700" dirty="0" smtClean="0"/>
              <a:t>El </a:t>
            </a:r>
            <a:r>
              <a:rPr lang="es-ES" sz="2700" b="1" i="1" dirty="0"/>
              <a:t>Plan estratégico para la Erradicación de la poliomielitis y Fase Final </a:t>
            </a:r>
            <a:r>
              <a:rPr lang="es-ES" sz="2700" b="1" i="1" dirty="0" smtClean="0"/>
              <a:t>2013-2018 </a:t>
            </a:r>
            <a:r>
              <a:rPr lang="es-ES" sz="2700" i="1" dirty="0" smtClean="0"/>
              <a:t>tiene como objetivo primordial tener un mundo libre de poliomielitis para el 2018.</a:t>
            </a:r>
            <a:br>
              <a:rPr lang="es-ES" sz="2700" i="1" dirty="0" smtClean="0"/>
            </a:br>
            <a:r>
              <a:rPr lang="es-AR" sz="3600" cap="all" dirty="0" smtClean="0">
                <a:solidFill>
                  <a:schemeClr val="bg2"/>
                </a:solidFill>
                <a:effectLst>
                  <a:reflection blurRad="12700" stA="48000" endA="300" endPos="55000" dir="5400000" sy="-90000" algn="bl" rotWithShape="0"/>
                </a:effectLst>
              </a:rPr>
              <a:t/>
            </a:r>
            <a:br>
              <a:rPr lang="es-AR" sz="3600" cap="all" dirty="0" smtClean="0">
                <a:solidFill>
                  <a:schemeClr val="bg2"/>
                </a:solidFill>
                <a:effectLst>
                  <a:reflection blurRad="12700" stA="48000" endA="300" endPos="55000" dir="5400000" sy="-90000" algn="bl" rotWithShape="0"/>
                </a:effectLst>
              </a:rPr>
            </a:br>
            <a:endParaRPr lang="es-AR" sz="3600" cap="all" dirty="0">
              <a:solidFill>
                <a:schemeClr val="bg2"/>
              </a:solidFill>
              <a:effectLst>
                <a:reflection blurRad="12700" stA="48000" endA="300" endPos="55000" dir="5400000" sy="-90000" algn="bl" rotWithShape="0"/>
              </a:effectLst>
            </a:endParaRPr>
          </a:p>
        </p:txBody>
      </p:sp>
      <p:sp>
        <p:nvSpPr>
          <p:cNvPr id="44036" name="2 Marcador de contenido"/>
          <p:cNvSpPr txBox="1">
            <a:spLocks/>
          </p:cNvSpPr>
          <p:nvPr/>
        </p:nvSpPr>
        <p:spPr bwMode="auto">
          <a:xfrm>
            <a:off x="1476375" y="1484313"/>
            <a:ext cx="8229600" cy="4525962"/>
          </a:xfrm>
          <a:prstGeom prst="rect">
            <a:avLst/>
          </a:prstGeom>
          <a:noFill/>
          <a:ln w="9525">
            <a:noFill/>
            <a:miter lim="800000"/>
            <a:headEnd/>
            <a:tailEnd/>
          </a:ln>
        </p:spPr>
        <p:txBody>
          <a:bodyPr/>
          <a:lstStyle/>
          <a:p>
            <a:pPr marL="342900" indent="-342900">
              <a:spcBef>
                <a:spcPct val="20000"/>
              </a:spcBef>
              <a:buFont typeface="Arial" pitchFamily="34" charset="0"/>
              <a:buChar char="•"/>
            </a:pPr>
            <a:endParaRPr lang="es-AR" sz="3200">
              <a:latin typeface="Calibri" pitchFamily="34" charset="0"/>
            </a:endParaRPr>
          </a:p>
        </p:txBody>
      </p:sp>
      <p:graphicFrame>
        <p:nvGraphicFramePr>
          <p:cNvPr id="7" name="Content Placeholder 5"/>
          <p:cNvGraphicFramePr>
            <a:graphicFrameLocks noGrp="1"/>
          </p:cNvGraphicFramePr>
          <p:nvPr>
            <p:ph idx="1"/>
          </p:nvPr>
        </p:nvGraphicFramePr>
        <p:xfrm>
          <a:off x="408923" y="2425306"/>
          <a:ext cx="7751480" cy="3909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038" name="TextBox 9"/>
          <p:cNvSpPr txBox="1">
            <a:spLocks noChangeArrowheads="1"/>
          </p:cNvSpPr>
          <p:nvPr/>
        </p:nvSpPr>
        <p:spPr bwMode="auto">
          <a:xfrm>
            <a:off x="1382713" y="4941888"/>
            <a:ext cx="185737" cy="341312"/>
          </a:xfrm>
          <a:prstGeom prst="rect">
            <a:avLst/>
          </a:prstGeom>
          <a:noFill/>
          <a:ln w="9525">
            <a:noFill/>
            <a:miter lim="800000"/>
            <a:headEnd/>
            <a:tailEnd/>
          </a:ln>
        </p:spPr>
        <p:txBody>
          <a:bodyPr wrap="none">
            <a:spAutoFit/>
          </a:bodyPr>
          <a:lstStyle/>
          <a:p>
            <a:pPr algn="ctr">
              <a:lnSpc>
                <a:spcPct val="90000"/>
              </a:lnSpc>
              <a:spcBef>
                <a:spcPct val="20000"/>
              </a:spcBef>
              <a:buClr>
                <a:srgbClr val="CE6B28"/>
              </a:buClr>
            </a:pPr>
            <a:endParaRPr lang="en-US" altLang="pt-BR" b="1">
              <a:solidFill>
                <a:srgbClr val="17375E"/>
              </a:solidFill>
              <a:latin typeface="Calibri" pitchFamily="34" charset="0"/>
            </a:endParaRPr>
          </a:p>
        </p:txBody>
      </p:sp>
      <p:sp>
        <p:nvSpPr>
          <p:cNvPr id="44039" name="TextBox 10"/>
          <p:cNvSpPr txBox="1">
            <a:spLocks noChangeArrowheads="1"/>
          </p:cNvSpPr>
          <p:nvPr/>
        </p:nvSpPr>
        <p:spPr bwMode="auto">
          <a:xfrm>
            <a:off x="2627313" y="3284538"/>
            <a:ext cx="1162050" cy="341312"/>
          </a:xfrm>
          <a:prstGeom prst="rect">
            <a:avLst/>
          </a:prstGeom>
          <a:noFill/>
          <a:ln w="9525">
            <a:noFill/>
            <a:miter lim="800000"/>
            <a:headEnd/>
            <a:tailEnd/>
          </a:ln>
        </p:spPr>
        <p:txBody>
          <a:bodyPr wrap="none">
            <a:spAutoFit/>
          </a:bodyPr>
          <a:lstStyle/>
          <a:p>
            <a:pPr>
              <a:lnSpc>
                <a:spcPct val="90000"/>
              </a:lnSpc>
              <a:spcBef>
                <a:spcPct val="20000"/>
              </a:spcBef>
              <a:buClr>
                <a:srgbClr val="CE6B28"/>
              </a:buClr>
            </a:pPr>
            <a:r>
              <a:rPr lang="en-US" altLang="pt-BR" b="1">
                <a:solidFill>
                  <a:srgbClr val="17375E"/>
                </a:solidFill>
                <a:latin typeface="Calibri" pitchFamily="34" charset="0"/>
              </a:rPr>
              <a:t>Abril 2016</a:t>
            </a:r>
          </a:p>
        </p:txBody>
      </p:sp>
      <p:sp>
        <p:nvSpPr>
          <p:cNvPr id="44040" name="TextBox 11"/>
          <p:cNvSpPr txBox="1">
            <a:spLocks noChangeArrowheads="1"/>
          </p:cNvSpPr>
          <p:nvPr/>
        </p:nvSpPr>
        <p:spPr bwMode="auto">
          <a:xfrm>
            <a:off x="4284663" y="2470150"/>
            <a:ext cx="1190625" cy="341313"/>
          </a:xfrm>
          <a:prstGeom prst="rect">
            <a:avLst/>
          </a:prstGeom>
          <a:noFill/>
          <a:ln w="9525">
            <a:noFill/>
            <a:miter lim="800000"/>
            <a:headEnd/>
            <a:tailEnd/>
          </a:ln>
        </p:spPr>
        <p:txBody>
          <a:bodyPr wrap="none">
            <a:spAutoFit/>
          </a:bodyPr>
          <a:lstStyle/>
          <a:p>
            <a:pPr>
              <a:lnSpc>
                <a:spcPct val="90000"/>
              </a:lnSpc>
              <a:spcBef>
                <a:spcPct val="20000"/>
              </a:spcBef>
              <a:buClr>
                <a:srgbClr val="CE6B28"/>
              </a:buClr>
            </a:pPr>
            <a:r>
              <a:rPr lang="en-US" altLang="pt-BR" b="1">
                <a:solidFill>
                  <a:srgbClr val="17375E"/>
                </a:solidFill>
                <a:latin typeface="Calibri" pitchFamily="34" charset="0"/>
              </a:rPr>
              <a:t>2019-2020</a:t>
            </a:r>
          </a:p>
        </p:txBody>
      </p:sp>
      <p:sp>
        <p:nvSpPr>
          <p:cNvPr id="44041" name="TextBox 10"/>
          <p:cNvSpPr txBox="1">
            <a:spLocks noChangeArrowheads="1"/>
          </p:cNvSpPr>
          <p:nvPr/>
        </p:nvSpPr>
        <p:spPr bwMode="auto">
          <a:xfrm>
            <a:off x="987425" y="4346575"/>
            <a:ext cx="1190625" cy="341313"/>
          </a:xfrm>
          <a:prstGeom prst="rect">
            <a:avLst/>
          </a:prstGeom>
          <a:noFill/>
          <a:ln w="9525">
            <a:noFill/>
            <a:miter lim="800000"/>
            <a:headEnd/>
            <a:tailEnd/>
          </a:ln>
        </p:spPr>
        <p:txBody>
          <a:bodyPr wrap="none">
            <a:spAutoFit/>
          </a:bodyPr>
          <a:lstStyle/>
          <a:p>
            <a:pPr>
              <a:lnSpc>
                <a:spcPct val="90000"/>
              </a:lnSpc>
              <a:spcBef>
                <a:spcPct val="20000"/>
              </a:spcBef>
              <a:buClr>
                <a:srgbClr val="CE6B28"/>
              </a:buClr>
            </a:pPr>
            <a:r>
              <a:rPr lang="en-US" altLang="pt-BR" b="1">
                <a:solidFill>
                  <a:srgbClr val="17375E"/>
                </a:solidFill>
                <a:latin typeface="Calibri" pitchFamily="34" charset="0"/>
              </a:rPr>
              <a:t>2015-2016</a:t>
            </a:r>
          </a:p>
        </p:txBody>
      </p:sp>
      <p:sp>
        <p:nvSpPr>
          <p:cNvPr id="13" name="Right Arrow 4"/>
          <p:cNvSpPr/>
          <p:nvPr/>
        </p:nvSpPr>
        <p:spPr bwMode="auto">
          <a:xfrm>
            <a:off x="539552" y="6307336"/>
            <a:ext cx="7808664" cy="614077"/>
          </a:xfrm>
          <a:prstGeom prst="rightArrow">
            <a:avLst/>
          </a:prstGeom>
          <a:solidFill>
            <a:srgbClr val="00B050"/>
          </a:solidFill>
          <a:ln w="12700">
            <a:noFill/>
            <a:headEnd type="none" w="med" len="med"/>
            <a:tailEnd type="none" w="med" len="me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91436" tIns="45718" rIns="91436" bIns="45718" anchor="ctr"/>
          <a:lstStyle/>
          <a:p>
            <a:pPr algn="ctr" defTabSz="914099" fontAlgn="auto">
              <a:spcBef>
                <a:spcPts val="0"/>
              </a:spcBef>
              <a:spcAft>
                <a:spcPts val="0"/>
              </a:spcAft>
              <a:defRPr/>
            </a:pPr>
            <a:r>
              <a:rPr lang="en-US" b="1" dirty="0" err="1">
                <a:solidFill>
                  <a:srgbClr val="000000"/>
                </a:solidFill>
                <a:latin typeface="Segoe" pitchFamily="34" charset="0"/>
              </a:rPr>
              <a:t>Fortalecimiento</a:t>
            </a:r>
            <a:r>
              <a:rPr lang="en-US" b="1" dirty="0">
                <a:solidFill>
                  <a:srgbClr val="000000"/>
                </a:solidFill>
                <a:latin typeface="Segoe" pitchFamily="34" charset="0"/>
              </a:rPr>
              <a:t> de los </a:t>
            </a:r>
            <a:r>
              <a:rPr lang="en-US" b="1" dirty="0" err="1">
                <a:solidFill>
                  <a:srgbClr val="000000"/>
                </a:solidFill>
                <a:latin typeface="Segoe" pitchFamily="34" charset="0"/>
              </a:rPr>
              <a:t>programas</a:t>
            </a:r>
            <a:r>
              <a:rPr lang="en-US" b="1" dirty="0">
                <a:solidFill>
                  <a:srgbClr val="000000"/>
                </a:solidFill>
                <a:latin typeface="Segoe" pitchFamily="34" charset="0"/>
              </a:rPr>
              <a:t> de </a:t>
            </a:r>
            <a:r>
              <a:rPr lang="en-US" b="1" dirty="0" err="1">
                <a:solidFill>
                  <a:srgbClr val="000000"/>
                </a:solidFill>
                <a:latin typeface="Segoe" pitchFamily="34" charset="0"/>
              </a:rPr>
              <a:t>immunizaci</a:t>
            </a:r>
            <a:r>
              <a:rPr lang="es-ES" b="1" dirty="0" err="1">
                <a:solidFill>
                  <a:srgbClr val="000000"/>
                </a:solidFill>
                <a:latin typeface="Segoe" pitchFamily="34" charset="0"/>
              </a:rPr>
              <a:t>ó</a:t>
            </a:r>
            <a:r>
              <a:rPr lang="en-US" b="1" dirty="0">
                <a:solidFill>
                  <a:srgbClr val="000000"/>
                </a:solidFill>
                <a:latin typeface="Segoe" pitchFamily="34" charset="0"/>
              </a:rPr>
              <a:t>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pic>
        <p:nvPicPr>
          <p:cNvPr id="4" name="Picture 7"/>
          <p:cNvPicPr>
            <a:picLocks noChangeAspect="1"/>
          </p:cNvPicPr>
          <p:nvPr/>
        </p:nvPicPr>
        <p:blipFill rotWithShape="1">
          <a:blip r:embed="rId3" cstate="email">
            <a:extLst/>
          </a:blip>
          <a:srcRect l="22826" t="34588" r="3550" b="12157"/>
          <a:stretch/>
        </p:blipFill>
        <p:spPr bwMode="auto">
          <a:xfrm>
            <a:off x="1816925" y="1902400"/>
            <a:ext cx="4555275" cy="2670196"/>
          </a:xfrm>
          <a:prstGeom prst="rect">
            <a:avLst/>
          </a:prstGeom>
          <a:ln>
            <a:noFill/>
          </a:ln>
          <a:effectLst>
            <a:softEdge rad="112500"/>
          </a:effectLst>
        </p:spPr>
      </p:pic>
      <p:sp>
        <p:nvSpPr>
          <p:cNvPr id="5" name="Right Arrow 6"/>
          <p:cNvSpPr/>
          <p:nvPr/>
        </p:nvSpPr>
        <p:spPr bwMode="auto">
          <a:xfrm>
            <a:off x="2836863" y="2060575"/>
            <a:ext cx="1878012" cy="1655763"/>
          </a:xfrm>
          <a:prstGeom prst="rightArrow">
            <a:avLst>
              <a:gd name="adj1" fmla="val 50000"/>
              <a:gd name="adj2" fmla="val 4283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_tradnl" dirty="0">
                <a:solidFill>
                  <a:prstClr val="white"/>
                </a:solidFill>
              </a:rPr>
              <a:t>Retirada de tipo 2</a:t>
            </a:r>
          </a:p>
        </p:txBody>
      </p:sp>
      <p:sp>
        <p:nvSpPr>
          <p:cNvPr id="45061" name="6 CuadroTexto"/>
          <p:cNvSpPr txBox="1">
            <a:spLocks noChangeArrowheads="1"/>
          </p:cNvSpPr>
          <p:nvPr/>
        </p:nvSpPr>
        <p:spPr bwMode="auto">
          <a:xfrm>
            <a:off x="395288" y="846138"/>
            <a:ext cx="8713787" cy="922337"/>
          </a:xfrm>
          <a:prstGeom prst="rect">
            <a:avLst/>
          </a:prstGeom>
          <a:noFill/>
          <a:ln w="9525">
            <a:solidFill>
              <a:schemeClr val="tx1"/>
            </a:solidFill>
            <a:miter lim="800000"/>
            <a:headEnd/>
            <a:tailEnd/>
          </a:ln>
        </p:spPr>
        <p:txBody>
          <a:bodyPr>
            <a:spAutoFit/>
          </a:bodyPr>
          <a:lstStyle/>
          <a:p>
            <a:r>
              <a:rPr lang="es-AR" b="1"/>
              <a:t>Abril de 2016: </a:t>
            </a:r>
            <a:r>
              <a:rPr lang="es-ES" b="1"/>
              <a:t>la vacuna OPV trivalente (tOPV)  para virus polio tipos 1, 2 y 3 fue reemplazada en todo el mundo por OPV bivalente (bOPV) que contiene virus polio tipo 1 y 3. Argentina inicia también el esquema combinado con IPV</a:t>
            </a:r>
            <a:endParaRPr lang="es-AR"/>
          </a:p>
        </p:txBody>
      </p:sp>
      <p:sp>
        <p:nvSpPr>
          <p:cNvPr id="45062" name="7 CuadroTexto"/>
          <p:cNvSpPr txBox="1">
            <a:spLocks noChangeArrowheads="1"/>
          </p:cNvSpPr>
          <p:nvPr/>
        </p:nvSpPr>
        <p:spPr bwMode="auto">
          <a:xfrm>
            <a:off x="53975" y="4838700"/>
            <a:ext cx="8047038" cy="2032000"/>
          </a:xfrm>
          <a:prstGeom prst="rect">
            <a:avLst/>
          </a:prstGeom>
          <a:noFill/>
          <a:ln w="9525">
            <a:noFill/>
            <a:miter lim="800000"/>
            <a:headEnd/>
            <a:tailEnd/>
          </a:ln>
        </p:spPr>
        <p:txBody>
          <a:bodyPr>
            <a:spAutoFit/>
          </a:bodyPr>
          <a:lstStyle/>
          <a:p>
            <a:r>
              <a:rPr lang="es-AR" b="1"/>
              <a:t>Fundamentos </a:t>
            </a:r>
            <a:r>
              <a:rPr lang="es-ES" b="1"/>
              <a:t>de retirar el componente  2 de la vacuna viva atenuada</a:t>
            </a:r>
            <a:r>
              <a:rPr lang="es-ES"/>
              <a:t>:</a:t>
            </a:r>
          </a:p>
          <a:p>
            <a:r>
              <a:rPr lang="es-ES"/>
              <a:t>•90% de los casos de polio por cVDPV (Virus Sabin derivados de la vacuna) son del tipo 2</a:t>
            </a:r>
            <a:endParaRPr lang="es-AR"/>
          </a:p>
          <a:p>
            <a:r>
              <a:rPr lang="es-ES"/>
              <a:t>•1/3 de los casos de VAPP (parálisis asociada a la vacunación en el mundo son causados por el tipo 2</a:t>
            </a:r>
            <a:endParaRPr lang="es-AR"/>
          </a:p>
          <a:p>
            <a:r>
              <a:rPr lang="es-ES"/>
              <a:t>•El virus tipo 2 interfiere en la respuesta inmune para tipos 1 y 3</a:t>
            </a:r>
            <a:endParaRPr lang="es-AR"/>
          </a:p>
          <a:p>
            <a:endParaRPr lang="es-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p:cNvPicPr>
            <a:picLocks noChangeAspect="1" noChangeArrowheads="1"/>
          </p:cNvPicPr>
          <p:nvPr/>
        </p:nvPicPr>
        <p:blipFill>
          <a:blip r:embed="rId2" cstate="print"/>
          <a:srcRect/>
          <a:stretch>
            <a:fillRect/>
          </a:stretch>
        </p:blipFill>
        <p:spPr bwMode="auto">
          <a:xfrm>
            <a:off x="0" y="-26988"/>
            <a:ext cx="9144000" cy="6858001"/>
          </a:xfrm>
          <a:prstGeom prst="rect">
            <a:avLst/>
          </a:prstGeom>
          <a:solidFill>
            <a:schemeClr val="bg1"/>
          </a:solidFill>
          <a:ln w="9525">
            <a:noFill/>
            <a:miter lim="800000"/>
            <a:headEnd/>
            <a:tailEnd/>
          </a:ln>
        </p:spPr>
      </p:pic>
      <p:sp>
        <p:nvSpPr>
          <p:cNvPr id="3" name="1 Título"/>
          <p:cNvSpPr txBox="1">
            <a:spLocks/>
          </p:cNvSpPr>
          <p:nvPr/>
        </p:nvSpPr>
        <p:spPr>
          <a:xfrm>
            <a:off x="323850" y="692150"/>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s-AR" sz="2800" u="sng" dirty="0" smtClean="0">
                <a:effectLst>
                  <a:outerShdw blurRad="38100" dist="38100" dir="2700000" algn="tl">
                    <a:srgbClr val="000000">
                      <a:alpha val="43137"/>
                    </a:srgbClr>
                  </a:outerShdw>
                </a:effectLst>
                <a:latin typeface="Arial" pitchFamily="34" charset="0"/>
                <a:cs typeface="Arial" pitchFamily="34" charset="0"/>
              </a:rPr>
              <a:t>VACUNAS ANTIPOLIOMIELÍTICAS</a:t>
            </a:r>
          </a:p>
        </p:txBody>
      </p:sp>
      <p:sp>
        <p:nvSpPr>
          <p:cNvPr id="5" name="4 Rectángulo"/>
          <p:cNvSpPr/>
          <p:nvPr/>
        </p:nvSpPr>
        <p:spPr>
          <a:xfrm>
            <a:off x="1403350" y="1671638"/>
            <a:ext cx="1944688" cy="461962"/>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fontAlgn="auto">
              <a:spcBef>
                <a:spcPts val="0"/>
              </a:spcBef>
              <a:spcAft>
                <a:spcPts val="0"/>
              </a:spcAft>
              <a:defRPr/>
            </a:pPr>
            <a:r>
              <a:rPr lang="es-ES" sz="2400" b="1" dirty="0" err="1">
                <a:solidFill>
                  <a:srgbClr val="1F497D">
                    <a:lumMod val="75000"/>
                  </a:srgbClr>
                </a:solidFill>
              </a:rPr>
              <a:t>bOPV</a:t>
            </a:r>
            <a:r>
              <a:rPr lang="es-ES" sz="2400" b="1" dirty="0">
                <a:solidFill>
                  <a:srgbClr val="1F497D">
                    <a:lumMod val="75000"/>
                  </a:srgbClr>
                </a:solidFill>
              </a:rPr>
              <a:t>-SABIN</a:t>
            </a:r>
            <a:endParaRPr lang="es-AR" sz="2400" dirty="0">
              <a:solidFill>
                <a:srgbClr val="1F497D">
                  <a:lumMod val="75000"/>
                </a:srgbClr>
              </a:solidFill>
            </a:endParaRPr>
          </a:p>
        </p:txBody>
      </p:sp>
      <p:sp>
        <p:nvSpPr>
          <p:cNvPr id="46085" name="6 Rectángulo"/>
          <p:cNvSpPr>
            <a:spLocks noChangeArrowheads="1"/>
          </p:cNvSpPr>
          <p:nvPr/>
        </p:nvSpPr>
        <p:spPr bwMode="auto">
          <a:xfrm>
            <a:off x="611188" y="2344738"/>
            <a:ext cx="3744912" cy="1754187"/>
          </a:xfrm>
          <a:prstGeom prst="rect">
            <a:avLst/>
          </a:prstGeom>
          <a:noFill/>
          <a:ln w="6350" cmpd="dbl">
            <a:solidFill>
              <a:schemeClr val="tx1"/>
            </a:solidFill>
            <a:miter lim="800000"/>
            <a:headEnd/>
            <a:tailEnd/>
          </a:ln>
        </p:spPr>
        <p:txBody>
          <a:bodyPr>
            <a:spAutoFit/>
          </a:bodyPr>
          <a:lstStyle/>
          <a:p>
            <a:pPr>
              <a:buClr>
                <a:srgbClr val="6699FF"/>
              </a:buClr>
              <a:buFont typeface="Wingdings" pitchFamily="2" charset="2"/>
              <a:buChar char="§"/>
            </a:pPr>
            <a:r>
              <a:rPr lang="es-ES">
                <a:solidFill>
                  <a:srgbClr val="000000"/>
                </a:solidFill>
                <a:latin typeface="Calibri" pitchFamily="34" charset="0"/>
              </a:rPr>
              <a:t>Presentación líquida en frascos de 20 dosis y pico gotero</a:t>
            </a:r>
          </a:p>
          <a:p>
            <a:pPr>
              <a:buClr>
                <a:srgbClr val="6699FF"/>
              </a:buClr>
              <a:buFont typeface="Wingdings" pitchFamily="2" charset="2"/>
              <a:buChar char="§"/>
            </a:pPr>
            <a:r>
              <a:rPr lang="es-ES">
                <a:solidFill>
                  <a:srgbClr val="000000"/>
                </a:solidFill>
                <a:latin typeface="Calibri" pitchFamily="34" charset="0"/>
              </a:rPr>
              <a:t>Vía/dosis: Vía oral, dos gotas</a:t>
            </a:r>
          </a:p>
          <a:p>
            <a:pPr>
              <a:buClr>
                <a:srgbClr val="6699FF"/>
              </a:buClr>
              <a:buFont typeface="Wingdings" pitchFamily="2" charset="2"/>
              <a:buChar char="§"/>
            </a:pPr>
            <a:r>
              <a:rPr lang="es-ES">
                <a:solidFill>
                  <a:srgbClr val="000000"/>
                </a:solidFill>
                <a:latin typeface="Calibri" pitchFamily="34" charset="0"/>
              </a:rPr>
              <a:t> Conservación: +2 a +8 ° C</a:t>
            </a:r>
          </a:p>
          <a:p>
            <a:pPr>
              <a:buClr>
                <a:srgbClr val="6699FF"/>
              </a:buClr>
            </a:pPr>
            <a:r>
              <a:rPr lang="es-ES">
                <a:solidFill>
                  <a:srgbClr val="000000"/>
                </a:solidFill>
                <a:latin typeface="Calibri" pitchFamily="34" charset="0"/>
              </a:rPr>
              <a:t>Sensible al calor</a:t>
            </a:r>
          </a:p>
          <a:p>
            <a:pPr>
              <a:buClr>
                <a:srgbClr val="6699FF"/>
              </a:buClr>
            </a:pPr>
            <a:endParaRPr lang="es-ES">
              <a:solidFill>
                <a:srgbClr val="000000"/>
              </a:solidFill>
              <a:latin typeface="Calibri" pitchFamily="34" charset="0"/>
            </a:endParaRPr>
          </a:p>
        </p:txBody>
      </p:sp>
      <p:sp>
        <p:nvSpPr>
          <p:cNvPr id="8" name="7 Rectángulo"/>
          <p:cNvSpPr/>
          <p:nvPr/>
        </p:nvSpPr>
        <p:spPr>
          <a:xfrm>
            <a:off x="5834063" y="1622425"/>
            <a:ext cx="1800225" cy="461963"/>
          </a:xfrm>
          <a:prstGeom prst="rect">
            <a:avLst/>
          </a:prstGeom>
          <a:solidFill>
            <a:schemeClr val="bg1"/>
          </a:solidFill>
        </p:spPr>
        <p:style>
          <a:lnRef idx="2">
            <a:schemeClr val="accent6">
              <a:shade val="50000"/>
            </a:schemeClr>
          </a:lnRef>
          <a:fillRef idx="1">
            <a:schemeClr val="accent6"/>
          </a:fillRef>
          <a:effectRef idx="0">
            <a:schemeClr val="accent6"/>
          </a:effectRef>
          <a:fontRef idx="minor">
            <a:schemeClr val="lt1"/>
          </a:fontRef>
        </p:style>
        <p:txBody>
          <a:bodyPr>
            <a:spAutoFit/>
          </a:bodyPr>
          <a:lstStyle/>
          <a:p>
            <a:pPr fontAlgn="auto">
              <a:spcBef>
                <a:spcPts val="0"/>
              </a:spcBef>
              <a:spcAft>
                <a:spcPts val="0"/>
              </a:spcAft>
              <a:defRPr/>
            </a:pPr>
            <a:r>
              <a:rPr lang="es-ES" sz="2400" b="1" dirty="0">
                <a:solidFill>
                  <a:srgbClr val="1F497D">
                    <a:lumMod val="75000"/>
                  </a:srgbClr>
                </a:solidFill>
              </a:rPr>
              <a:t>IPV-SALK</a:t>
            </a:r>
            <a:endParaRPr lang="es-AR" sz="2400" dirty="0">
              <a:solidFill>
                <a:srgbClr val="1F497D">
                  <a:lumMod val="75000"/>
                </a:srgbClr>
              </a:solidFill>
            </a:endParaRPr>
          </a:p>
        </p:txBody>
      </p:sp>
      <p:sp>
        <p:nvSpPr>
          <p:cNvPr id="10" name="9 Rectángulo"/>
          <p:cNvSpPr/>
          <p:nvPr/>
        </p:nvSpPr>
        <p:spPr>
          <a:xfrm>
            <a:off x="4648200" y="2344738"/>
            <a:ext cx="4316413" cy="2308225"/>
          </a:xfrm>
          <a:prstGeom prst="rect">
            <a:avLst/>
          </a:prstGeom>
          <a:ln w="6350" cmpd="dbl">
            <a:solidFill>
              <a:schemeClr val="tx1"/>
            </a:solidFill>
            <a:prstDash val="solid"/>
          </a:ln>
        </p:spPr>
        <p:txBody>
          <a:bodyPr>
            <a:spAutoFit/>
          </a:bodyPr>
          <a:lstStyle/>
          <a:p>
            <a:pPr fontAlgn="auto">
              <a:spcBef>
                <a:spcPts val="0"/>
              </a:spcBef>
              <a:spcAft>
                <a:spcPts val="0"/>
              </a:spcAft>
              <a:buClr>
                <a:srgbClr val="6699FF"/>
              </a:buClr>
              <a:buFont typeface="Wingdings" pitchFamily="2" charset="2"/>
              <a:buChar char="§"/>
              <a:defRPr/>
            </a:pPr>
            <a:r>
              <a:rPr lang="es-ES" dirty="0">
                <a:solidFill>
                  <a:prstClr val="black"/>
                </a:solidFill>
                <a:latin typeface="Calibri"/>
                <a:cs typeface="+mn-cs"/>
              </a:rPr>
              <a:t>Presentación líquida en frascos de 1, 5 y 10 dosis</a:t>
            </a:r>
          </a:p>
          <a:p>
            <a:pPr fontAlgn="auto">
              <a:spcBef>
                <a:spcPts val="0"/>
              </a:spcBef>
              <a:spcAft>
                <a:spcPts val="0"/>
              </a:spcAft>
              <a:buClr>
                <a:srgbClr val="6699FF"/>
              </a:buClr>
              <a:buFont typeface="Wingdings" pitchFamily="2" charset="2"/>
              <a:buChar char="§"/>
              <a:defRPr/>
            </a:pPr>
            <a:r>
              <a:rPr lang="es-ES" dirty="0">
                <a:solidFill>
                  <a:prstClr val="black"/>
                </a:solidFill>
                <a:latin typeface="Calibri"/>
                <a:cs typeface="+mn-cs"/>
              </a:rPr>
              <a:t>Vía/dosis: IM en la zona </a:t>
            </a:r>
            <a:r>
              <a:rPr lang="es-ES" dirty="0" err="1">
                <a:solidFill>
                  <a:prstClr val="black"/>
                </a:solidFill>
                <a:latin typeface="Calibri"/>
                <a:cs typeface="+mn-cs"/>
              </a:rPr>
              <a:t>anterolateral</a:t>
            </a:r>
            <a:r>
              <a:rPr lang="es-ES" dirty="0">
                <a:solidFill>
                  <a:prstClr val="black"/>
                </a:solidFill>
                <a:latin typeface="Calibri"/>
                <a:cs typeface="+mn-cs"/>
              </a:rPr>
              <a:t> del muslo en menores de 1 año y deltoides en mayores</a:t>
            </a:r>
          </a:p>
          <a:p>
            <a:pPr fontAlgn="auto">
              <a:spcBef>
                <a:spcPts val="0"/>
              </a:spcBef>
              <a:spcAft>
                <a:spcPts val="0"/>
              </a:spcAft>
              <a:buClr>
                <a:srgbClr val="6699FF"/>
              </a:buClr>
              <a:buFont typeface="Wingdings" pitchFamily="2" charset="2"/>
              <a:buChar char="§"/>
              <a:defRPr/>
            </a:pPr>
            <a:r>
              <a:rPr lang="es-ES" dirty="0">
                <a:solidFill>
                  <a:prstClr val="black"/>
                </a:solidFill>
                <a:latin typeface="Calibri"/>
                <a:cs typeface="+mn-cs"/>
              </a:rPr>
              <a:t>Conservación: +2 a +8 ° C</a:t>
            </a:r>
          </a:p>
          <a:p>
            <a:pPr fontAlgn="auto">
              <a:spcBef>
                <a:spcPts val="0"/>
              </a:spcBef>
              <a:spcAft>
                <a:spcPts val="0"/>
              </a:spcAft>
              <a:buClr>
                <a:srgbClr val="6699FF"/>
              </a:buClr>
              <a:defRPr/>
            </a:pPr>
            <a:r>
              <a:rPr lang="es-ES" dirty="0">
                <a:solidFill>
                  <a:prstClr val="black"/>
                </a:solidFill>
                <a:latin typeface="Calibri"/>
                <a:cs typeface="+mn-cs"/>
              </a:rPr>
              <a:t>Sensible al frío, no exponer a temperaturas menores a +2 °C </a:t>
            </a:r>
          </a:p>
        </p:txBody>
      </p:sp>
      <p:pic>
        <p:nvPicPr>
          <p:cNvPr id="46088" name="Picture 2"/>
          <p:cNvPicPr>
            <a:picLocks noChangeAspect="1" noChangeArrowheads="1"/>
          </p:cNvPicPr>
          <p:nvPr/>
        </p:nvPicPr>
        <p:blipFill>
          <a:blip r:embed="rId3" cstate="print"/>
          <a:srcRect/>
          <a:stretch>
            <a:fillRect/>
          </a:stretch>
        </p:blipFill>
        <p:spPr bwMode="auto">
          <a:xfrm>
            <a:off x="7634288" y="4940300"/>
            <a:ext cx="1328737" cy="1801813"/>
          </a:xfrm>
          <a:prstGeom prst="rect">
            <a:avLst/>
          </a:prstGeom>
          <a:noFill/>
          <a:ln w="9525">
            <a:noFill/>
            <a:miter lim="800000"/>
            <a:headEnd/>
            <a:tailEnd/>
          </a:ln>
        </p:spPr>
      </p:pic>
      <p:pic>
        <p:nvPicPr>
          <p:cNvPr id="46089" name="Picture 4"/>
          <p:cNvPicPr>
            <a:picLocks noChangeAspect="1" noChangeArrowheads="1"/>
          </p:cNvPicPr>
          <p:nvPr/>
        </p:nvPicPr>
        <p:blipFill>
          <a:blip r:embed="rId4" cstate="print"/>
          <a:srcRect/>
          <a:stretch>
            <a:fillRect/>
          </a:stretch>
        </p:blipFill>
        <p:spPr bwMode="auto">
          <a:xfrm>
            <a:off x="6057900" y="4897438"/>
            <a:ext cx="1350963" cy="1801812"/>
          </a:xfrm>
          <a:prstGeom prst="rect">
            <a:avLst/>
          </a:prstGeom>
          <a:noFill/>
          <a:ln w="9525">
            <a:noFill/>
            <a:miter lim="800000"/>
            <a:headEnd/>
            <a:tailEnd/>
          </a:ln>
        </p:spPr>
      </p:pic>
      <p:pic>
        <p:nvPicPr>
          <p:cNvPr id="46090" name="Picture 5"/>
          <p:cNvPicPr>
            <a:picLocks noChangeAspect="1" noChangeArrowheads="1"/>
          </p:cNvPicPr>
          <p:nvPr/>
        </p:nvPicPr>
        <p:blipFill>
          <a:blip r:embed="rId5" cstate="print"/>
          <a:srcRect/>
          <a:stretch>
            <a:fillRect/>
          </a:stretch>
        </p:blipFill>
        <p:spPr bwMode="auto">
          <a:xfrm>
            <a:off x="4592638" y="4851400"/>
            <a:ext cx="1458912" cy="1825625"/>
          </a:xfrm>
          <a:prstGeom prst="rect">
            <a:avLst/>
          </a:prstGeom>
          <a:noFill/>
          <a:ln w="9525">
            <a:noFill/>
            <a:miter lim="800000"/>
            <a:headEnd/>
            <a:tailEnd/>
          </a:ln>
        </p:spPr>
      </p:pic>
      <p:pic>
        <p:nvPicPr>
          <p:cNvPr id="46091" name="Picture 2" descr="C:\Users\Raul\Pictures\Pictures\2016-03-27 Ale telefono 27-3-16\Ale telefono 27-3-16 430.jpg"/>
          <p:cNvPicPr>
            <a:picLocks noChangeAspect="1" noChangeArrowheads="1"/>
          </p:cNvPicPr>
          <p:nvPr/>
        </p:nvPicPr>
        <p:blipFill>
          <a:blip r:embed="rId6" cstate="print"/>
          <a:srcRect t="11050" r="11462" b="53055"/>
          <a:stretch>
            <a:fillRect/>
          </a:stretch>
        </p:blipFill>
        <p:spPr bwMode="auto">
          <a:xfrm>
            <a:off x="822325" y="4365625"/>
            <a:ext cx="3503613" cy="1673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47107" name="5 CuadroTexto"/>
          <p:cNvSpPr txBox="1">
            <a:spLocks noChangeArrowheads="1"/>
          </p:cNvSpPr>
          <p:nvPr/>
        </p:nvSpPr>
        <p:spPr bwMode="auto">
          <a:xfrm>
            <a:off x="323850" y="2441575"/>
            <a:ext cx="8497888" cy="2308225"/>
          </a:xfrm>
          <a:prstGeom prst="rect">
            <a:avLst/>
          </a:prstGeom>
          <a:noFill/>
          <a:ln w="9525">
            <a:solidFill>
              <a:schemeClr val="tx1"/>
            </a:solidFill>
            <a:miter lim="800000"/>
            <a:headEnd/>
            <a:tailEnd/>
          </a:ln>
        </p:spPr>
        <p:txBody>
          <a:bodyPr>
            <a:spAutoFit/>
          </a:bodyPr>
          <a:lstStyle/>
          <a:p>
            <a:r>
              <a:rPr lang="es-ES" sz="2400">
                <a:solidFill>
                  <a:schemeClr val="bg2"/>
                </a:solidFill>
              </a:rPr>
              <a:t>Una vez iniciado su uso, la vacuna </a:t>
            </a:r>
            <a:r>
              <a:rPr lang="es-ES" sz="2400" b="1"/>
              <a:t>puede ser empleada durante cuatro semanas si se guarda a temperatura adecuada</a:t>
            </a:r>
            <a:r>
              <a:rPr lang="es-ES" sz="2400">
                <a:solidFill>
                  <a:schemeClr val="bg2"/>
                </a:solidFill>
              </a:rPr>
              <a:t>. </a:t>
            </a:r>
          </a:p>
          <a:p>
            <a:r>
              <a:rPr lang="es-ES" sz="2400">
                <a:solidFill>
                  <a:schemeClr val="bg2"/>
                </a:solidFill>
              </a:rPr>
              <a:t>Aquellos frascos utilizados para uso en clínicas móviles o casa por casa deben ser desechados al finalizar la jornada laboral.</a:t>
            </a:r>
          </a:p>
        </p:txBody>
      </p:sp>
      <p:sp>
        <p:nvSpPr>
          <p:cNvPr id="8" name="1 Título"/>
          <p:cNvSpPr txBox="1">
            <a:spLocks/>
          </p:cNvSpPr>
          <p:nvPr/>
        </p:nvSpPr>
        <p:spPr>
          <a:xfrm>
            <a:off x="323850" y="10239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s-AR" sz="2800" u="sng" dirty="0" smtClean="0">
                <a:effectLst>
                  <a:outerShdw blurRad="38100" dist="38100" dir="2700000" algn="tl">
                    <a:srgbClr val="000000">
                      <a:alpha val="43137"/>
                    </a:srgbClr>
                  </a:outerShdw>
                </a:effectLst>
                <a:latin typeface="Arial" pitchFamily="34" charset="0"/>
                <a:cs typeface="Arial" pitchFamily="34" charset="0"/>
              </a:rPr>
              <a:t>VACUNAS ANTIPOLIOMIELÍTICAS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pic>
        <p:nvPicPr>
          <p:cNvPr id="48131" name="Picture 2"/>
          <p:cNvPicPr>
            <a:picLocks noChangeAspect="1" noChangeArrowheads="1"/>
          </p:cNvPicPr>
          <p:nvPr/>
        </p:nvPicPr>
        <p:blipFill>
          <a:blip r:embed="rId3" cstate="print"/>
          <a:srcRect l="12700" r="20277" b="12952"/>
          <a:stretch>
            <a:fillRect/>
          </a:stretch>
        </p:blipFill>
        <p:spPr bwMode="auto">
          <a:xfrm>
            <a:off x="1508125" y="1809750"/>
            <a:ext cx="6232525" cy="3435350"/>
          </a:xfrm>
          <a:prstGeom prst="rect">
            <a:avLst/>
          </a:prstGeom>
          <a:noFill/>
          <a:ln w="9525">
            <a:noFill/>
            <a:miter lim="800000"/>
            <a:headEnd/>
            <a:tailEnd/>
          </a:ln>
        </p:spPr>
      </p:pic>
      <p:sp>
        <p:nvSpPr>
          <p:cNvPr id="48132" name="2 Rectángulo"/>
          <p:cNvSpPr>
            <a:spLocks noChangeArrowheads="1"/>
          </p:cNvSpPr>
          <p:nvPr/>
        </p:nvSpPr>
        <p:spPr bwMode="auto">
          <a:xfrm>
            <a:off x="249238" y="5373688"/>
            <a:ext cx="8491537" cy="922337"/>
          </a:xfrm>
          <a:prstGeom prst="rect">
            <a:avLst/>
          </a:prstGeom>
          <a:noFill/>
          <a:ln w="9525">
            <a:noFill/>
            <a:miter lim="800000"/>
            <a:headEnd/>
            <a:tailEnd/>
          </a:ln>
        </p:spPr>
        <p:txBody>
          <a:bodyPr>
            <a:spAutoFit/>
          </a:bodyPr>
          <a:lstStyle/>
          <a:p>
            <a:r>
              <a:rPr lang="es-ES" b="1"/>
              <a:t>*Se utiliza vacuna IPV únicamente en niños que inicien esquema. Aquellos que hubieran comenzado su esquema de vacunación con vacuna tOPV, deberán completar su esquema con vacuna oral bOPV. </a:t>
            </a:r>
            <a:endParaRPr lang="es-AR"/>
          </a:p>
        </p:txBody>
      </p:sp>
      <p:sp>
        <p:nvSpPr>
          <p:cNvPr id="6" name="1 Título"/>
          <p:cNvSpPr txBox="1">
            <a:spLocks/>
          </p:cNvSpPr>
          <p:nvPr/>
        </p:nvSpPr>
        <p:spPr>
          <a:xfrm>
            <a:off x="1259632" y="764704"/>
            <a:ext cx="9396536" cy="838200"/>
          </a:xfrm>
          <a:prstGeom prst="rect">
            <a:avLst/>
          </a:prstGeom>
          <a:ln>
            <a:miter lim="800000"/>
            <a:headEnd/>
            <a:tailEnd/>
          </a:ln>
          <a:extLst/>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r>
              <a:rPr lang="es-ES_tradnl" sz="2800" u="sng" cap="all" dirty="0" smtClean="0">
                <a:solidFill>
                  <a:schemeClr val="bg2"/>
                </a:solidFill>
                <a:effectLst>
                  <a:reflection blurRad="12700" stA="48000" endA="300" endPos="55000" dir="5400000" sy="-90000" algn="bl" rotWithShape="0"/>
                </a:effectLst>
              </a:rPr>
              <a:t>VACUNAS ANTIPOLIOMIELÍTICAS – </a:t>
            </a:r>
            <a:r>
              <a:rPr lang="es-ES_tradnl" sz="2800" u="sng" cap="all" dirty="0" err="1" smtClean="0">
                <a:solidFill>
                  <a:schemeClr val="bg2"/>
                </a:solidFill>
                <a:effectLst>
                  <a:reflection blurRad="12700" stA="48000" endA="300" endPos="55000" dir="5400000" sy="-90000" algn="bl" rotWithShape="0"/>
                </a:effectLst>
              </a:rPr>
              <a:t>eSQUEMA</a:t>
            </a:r>
            <a:endParaRPr lang="es-ES_tradnl" sz="2800" u="sng" cap="all" dirty="0" smtClean="0">
              <a:solidFill>
                <a:schemeClr val="bg2"/>
              </a:solidFill>
              <a:effectLst>
                <a:reflection blurRad="12700" stA="48000" endA="300" endPos="55000" dir="5400000" sy="-90000" algn="bl" rotWithShape="0"/>
              </a:effectLst>
            </a:endParaRPr>
          </a:p>
          <a:p>
            <a:pPr algn="l" fontAlgn="auto">
              <a:spcAft>
                <a:spcPts val="0"/>
              </a:spcAft>
              <a:defRPr/>
            </a:pPr>
            <a:r>
              <a:rPr lang="es-ES_tradnl" sz="2800" u="sng" cap="all" dirty="0" smtClean="0">
                <a:solidFill>
                  <a:schemeClr val="bg2"/>
                </a:solidFill>
                <a:effectLst>
                  <a:reflection blurRad="12700" stA="48000" endA="300" endPos="55000" dir="5400000" sy="-90000" algn="bl" rotWithShape="0"/>
                </a:effectLst>
              </a:rPr>
              <a:t>Argentina</a:t>
            </a:r>
            <a:endParaRPr lang="es-AR" sz="2800" cap="all" dirty="0">
              <a:solidFill>
                <a:schemeClr val="bg2"/>
              </a:solidFill>
              <a:effectLst>
                <a:reflection blurRad="12700" stA="48000" endA="300" endPos="55000" dir="5400000" sy="-90000" algn="bl" rotWithShape="0"/>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49155" name="5 Marcador de contenido"/>
          <p:cNvSpPr>
            <a:spLocks noGrp="1"/>
          </p:cNvSpPr>
          <p:nvPr>
            <p:ph idx="1"/>
          </p:nvPr>
        </p:nvSpPr>
        <p:spPr>
          <a:xfrm>
            <a:off x="250825" y="2519363"/>
            <a:ext cx="8893175" cy="4149725"/>
          </a:xfrm>
        </p:spPr>
        <p:txBody>
          <a:bodyPr/>
          <a:lstStyle/>
          <a:p>
            <a:pPr marL="0" indent="0">
              <a:buFont typeface="Arial" pitchFamily="34" charset="0"/>
              <a:buNone/>
            </a:pPr>
            <a:endParaRPr lang="es-AR" sz="2400" smtClean="0"/>
          </a:p>
          <a:p>
            <a:pPr marL="0" indent="0">
              <a:buFont typeface="Arial" pitchFamily="34" charset="0"/>
              <a:buNone/>
            </a:pPr>
            <a:endParaRPr lang="es-AR" sz="2400" smtClean="0"/>
          </a:p>
          <a:p>
            <a:pPr marL="0" indent="0">
              <a:buFont typeface="Arial" pitchFamily="34" charset="0"/>
              <a:buNone/>
            </a:pPr>
            <a:endParaRPr lang="es-AR" sz="2400" smtClean="0"/>
          </a:p>
          <a:p>
            <a:pPr marL="0" indent="0">
              <a:buFont typeface="Arial" pitchFamily="34" charset="0"/>
              <a:buNone/>
            </a:pPr>
            <a:endParaRPr lang="es-AR" sz="2400" smtClean="0"/>
          </a:p>
          <a:p>
            <a:pPr marL="0" indent="0">
              <a:buFont typeface="Arial" pitchFamily="34" charset="0"/>
              <a:buNone/>
            </a:pPr>
            <a:endParaRPr lang="es-AR" sz="2400" smtClean="0"/>
          </a:p>
          <a:p>
            <a:pPr marL="0" indent="0">
              <a:buFont typeface="Arial" pitchFamily="34" charset="0"/>
              <a:buNone/>
            </a:pPr>
            <a:endParaRPr lang="es-AR" sz="2400" smtClean="0"/>
          </a:p>
          <a:p>
            <a:pPr marL="0" indent="0">
              <a:buFont typeface="Arial" pitchFamily="34" charset="0"/>
              <a:buNone/>
            </a:pPr>
            <a:r>
              <a:rPr lang="es-ES" sz="1600" smtClean="0"/>
              <a:t>El intervalo recomendado entre dosis es de 6 a 8 semanas, pero en aquellos que deben acelerar el esquema puede acortarse a 4 semanas.</a:t>
            </a:r>
            <a:endParaRPr lang="es-AR" sz="1600" smtClean="0"/>
          </a:p>
        </p:txBody>
      </p:sp>
      <p:sp>
        <p:nvSpPr>
          <p:cNvPr id="49156" name="4 CuadroTexto"/>
          <p:cNvSpPr txBox="1">
            <a:spLocks noChangeArrowheads="1"/>
          </p:cNvSpPr>
          <p:nvPr/>
        </p:nvSpPr>
        <p:spPr bwMode="auto">
          <a:xfrm>
            <a:off x="250825" y="6008688"/>
            <a:ext cx="7559675" cy="708025"/>
          </a:xfrm>
          <a:prstGeom prst="rect">
            <a:avLst/>
          </a:prstGeom>
          <a:noFill/>
          <a:ln w="9525">
            <a:solidFill>
              <a:schemeClr val="tx1"/>
            </a:solidFill>
            <a:miter lim="800000"/>
            <a:headEnd/>
            <a:tailEnd/>
          </a:ln>
        </p:spPr>
        <p:txBody>
          <a:bodyPr>
            <a:spAutoFit/>
          </a:bodyPr>
          <a:lstStyle/>
          <a:p>
            <a:r>
              <a:rPr lang="es-ES_tradnl" sz="2000"/>
              <a:t>Si el paciente vomita  la vacuna OPV en los 20 minutos posteriores a la vacunación puede repetir la dosis una </a:t>
            </a:r>
            <a:r>
              <a:rPr lang="es-ES_tradnl" sz="2000" u="sng"/>
              <a:t>única vez.</a:t>
            </a:r>
            <a:r>
              <a:rPr lang="es-ES" sz="2000"/>
              <a:t> </a:t>
            </a:r>
            <a:endParaRPr lang="es-AR" sz="2000"/>
          </a:p>
        </p:txBody>
      </p:sp>
      <p:sp>
        <p:nvSpPr>
          <p:cNvPr id="6" name="1 Título"/>
          <p:cNvSpPr txBox="1">
            <a:spLocks/>
          </p:cNvSpPr>
          <p:nvPr/>
        </p:nvSpPr>
        <p:spPr>
          <a:xfrm>
            <a:off x="1187624" y="692696"/>
            <a:ext cx="7956376" cy="838200"/>
          </a:xfrm>
          <a:prstGeom prst="rect">
            <a:avLst/>
          </a:prstGeom>
          <a:ln>
            <a:miter lim="800000"/>
            <a:headEnd/>
            <a:tailEnd/>
          </a:ln>
          <a:extLst/>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r>
              <a:rPr lang="es-ES_tradnl" sz="2800" u="sng" cap="all" dirty="0" smtClean="0">
                <a:effectLst>
                  <a:reflection blurRad="12700" stA="48000" endA="300" endPos="55000" dir="5400000" sy="-90000" algn="bl" rotWithShape="0"/>
                </a:effectLst>
              </a:rPr>
              <a:t>VACUNAS ANTIPOLIOMIELÍTICAS – </a:t>
            </a:r>
            <a:r>
              <a:rPr lang="es-ES_tradnl" sz="2800" u="sng" cap="all" dirty="0" err="1" smtClean="0">
                <a:effectLst>
                  <a:reflection blurRad="12700" stA="48000" endA="300" endPos="55000" dir="5400000" sy="-90000" algn="bl" rotWithShape="0"/>
                </a:effectLst>
              </a:rPr>
              <a:t>eSQUEMAS</a:t>
            </a:r>
            <a:r>
              <a:rPr lang="es-ES_tradnl" sz="2800" u="sng" cap="all" dirty="0" smtClean="0">
                <a:effectLst>
                  <a:reflection blurRad="12700" stA="48000" endA="300" endPos="55000" dir="5400000" sy="-90000" algn="bl" rotWithShape="0"/>
                </a:effectLst>
              </a:rPr>
              <a:t> ATRASADOS</a:t>
            </a:r>
            <a:endParaRPr lang="es-AR" sz="2800" cap="all" dirty="0">
              <a:effectLst>
                <a:reflection blurRad="12700" stA="48000" endA="300" endPos="55000" dir="5400000" sy="-90000" algn="bl" rotWithShape="0"/>
              </a:effectLst>
            </a:endParaRPr>
          </a:p>
        </p:txBody>
      </p:sp>
      <p:graphicFrame>
        <p:nvGraphicFramePr>
          <p:cNvPr id="2" name="1 Tabla"/>
          <p:cNvGraphicFramePr>
            <a:graphicFrameLocks noGrp="1"/>
          </p:cNvGraphicFramePr>
          <p:nvPr/>
        </p:nvGraphicFramePr>
        <p:xfrm>
          <a:off x="261938" y="1809750"/>
          <a:ext cx="8497887" cy="3292475"/>
        </p:xfrm>
        <a:graphic>
          <a:graphicData uri="http://schemas.openxmlformats.org/drawingml/2006/table">
            <a:tbl>
              <a:tblPr firstRow="1" firstCol="1" bandRow="1"/>
              <a:tblGrid>
                <a:gridCol w="1417245"/>
                <a:gridCol w="7080642"/>
              </a:tblGrid>
              <a:tr h="3292475">
                <a:tc>
                  <a:txBody>
                    <a:bodyPr/>
                    <a:lstStyle/>
                    <a:p>
                      <a:pPr algn="just">
                        <a:lnSpc>
                          <a:spcPct val="150000"/>
                        </a:lnSpc>
                        <a:spcAft>
                          <a:spcPts val="0"/>
                        </a:spcAft>
                      </a:pPr>
                      <a:r>
                        <a:rPr lang="es-CO" sz="1600" b="1" dirty="0">
                          <a:solidFill>
                            <a:srgbClr val="000000"/>
                          </a:solidFill>
                          <a:effectLst/>
                          <a:latin typeface="+mj-lt"/>
                          <a:ea typeface="Calibri"/>
                          <a:cs typeface="Times New Roman"/>
                        </a:rPr>
                        <a:t>OPV (Sabin)*</a:t>
                      </a:r>
                      <a:endParaRPr lang="es-AR" sz="1600" dirty="0">
                        <a:effectLst/>
                        <a:latin typeface="+mj-lt"/>
                        <a:ea typeface="Calibri"/>
                        <a:cs typeface="Times New Roman"/>
                      </a:endParaRPr>
                    </a:p>
                    <a:p>
                      <a:pPr algn="just">
                        <a:lnSpc>
                          <a:spcPct val="150000"/>
                        </a:lnSpc>
                        <a:spcAft>
                          <a:spcPts val="0"/>
                        </a:spcAft>
                      </a:pPr>
                      <a:r>
                        <a:rPr lang="es-CO" sz="1600" dirty="0">
                          <a:solidFill>
                            <a:srgbClr val="000000"/>
                          </a:solidFill>
                          <a:effectLst/>
                          <a:latin typeface="+mj-lt"/>
                          <a:ea typeface="TrebuchetMS"/>
                          <a:cs typeface="Times New Roman"/>
                        </a:rPr>
                        <a:t> </a:t>
                      </a:r>
                      <a:endParaRPr lang="es-AR" sz="1600" dirty="0">
                        <a:effectLst/>
                        <a:latin typeface="+mj-lt"/>
                        <a:ea typeface="Calibri"/>
                        <a:cs typeface="Times New Roman"/>
                      </a:endParaRPr>
                    </a:p>
                    <a:p>
                      <a:pPr algn="just">
                        <a:lnSpc>
                          <a:spcPct val="150000"/>
                        </a:lnSpc>
                        <a:spcAft>
                          <a:spcPts val="0"/>
                        </a:spcAft>
                      </a:pPr>
                      <a:r>
                        <a:rPr lang="es-CO" sz="1600" dirty="0">
                          <a:solidFill>
                            <a:srgbClr val="000000"/>
                          </a:solidFill>
                          <a:effectLst/>
                          <a:latin typeface="+mj-lt"/>
                          <a:ea typeface="TrebuchetMS"/>
                          <a:cs typeface="Times New Roman"/>
                        </a:rPr>
                        <a:t> </a:t>
                      </a:r>
                      <a:endParaRPr lang="es-AR" sz="1600" dirty="0">
                        <a:effectLst/>
                        <a:latin typeface="+mj-lt"/>
                        <a:ea typeface="Calibri"/>
                        <a:cs typeface="Times New Roman"/>
                      </a:endParaRPr>
                    </a:p>
                    <a:p>
                      <a:pPr algn="just">
                        <a:lnSpc>
                          <a:spcPct val="150000"/>
                        </a:lnSpc>
                        <a:spcAft>
                          <a:spcPts val="0"/>
                        </a:spcAft>
                      </a:pPr>
                      <a:r>
                        <a:rPr lang="es-CO" sz="1600" dirty="0">
                          <a:solidFill>
                            <a:srgbClr val="000000"/>
                          </a:solidFill>
                          <a:effectLst/>
                          <a:latin typeface="+mj-lt"/>
                          <a:ea typeface="TrebuchetMS"/>
                          <a:cs typeface="Times New Roman"/>
                        </a:rPr>
                        <a:t> </a:t>
                      </a:r>
                      <a:endParaRPr lang="es-AR" sz="1600" dirty="0">
                        <a:effectLst/>
                        <a:latin typeface="+mj-lt"/>
                        <a:ea typeface="Calibri"/>
                        <a:cs typeface="Times New Roman"/>
                      </a:endParaRPr>
                    </a:p>
                    <a:p>
                      <a:pPr algn="just">
                        <a:lnSpc>
                          <a:spcPct val="150000"/>
                        </a:lnSpc>
                        <a:spcAft>
                          <a:spcPts val="0"/>
                        </a:spcAft>
                      </a:pPr>
                      <a:r>
                        <a:rPr lang="es-CO" sz="1600" dirty="0" smtClean="0">
                          <a:solidFill>
                            <a:srgbClr val="000000"/>
                          </a:solidFill>
                          <a:effectLst/>
                          <a:latin typeface="+mj-lt"/>
                          <a:ea typeface="TrebuchetMS"/>
                          <a:cs typeface="Times New Roman"/>
                        </a:rPr>
                        <a:t>*</a:t>
                      </a:r>
                      <a:r>
                        <a:rPr lang="es-CO" sz="1600" dirty="0">
                          <a:solidFill>
                            <a:srgbClr val="000000"/>
                          </a:solidFill>
                          <a:effectLst/>
                          <a:latin typeface="+mj-lt"/>
                          <a:ea typeface="TrebuchetMS"/>
                          <a:cs typeface="Times New Roman"/>
                        </a:rPr>
                        <a:t>Algunos casos pueden requerir iniciar esquema con </a:t>
                      </a:r>
                      <a:r>
                        <a:rPr lang="es-CO" sz="1600" b="1" dirty="0">
                          <a:solidFill>
                            <a:srgbClr val="000000"/>
                          </a:solidFill>
                          <a:effectLst/>
                          <a:latin typeface="+mj-lt"/>
                          <a:ea typeface="TrebuchetMS"/>
                          <a:cs typeface="Times New Roman"/>
                        </a:rPr>
                        <a:t>IPV (</a:t>
                      </a:r>
                      <a:r>
                        <a:rPr lang="es-CO" sz="1600" b="1" dirty="0" err="1">
                          <a:solidFill>
                            <a:srgbClr val="000000"/>
                          </a:solidFill>
                          <a:effectLst/>
                          <a:latin typeface="+mj-lt"/>
                          <a:ea typeface="TrebuchetMS"/>
                          <a:cs typeface="Times New Roman"/>
                        </a:rPr>
                        <a:t>Salk</a:t>
                      </a:r>
                      <a:r>
                        <a:rPr lang="es-CO" sz="1600" b="1" dirty="0">
                          <a:solidFill>
                            <a:srgbClr val="000000"/>
                          </a:solidFill>
                          <a:effectLst/>
                          <a:latin typeface="+mj-lt"/>
                          <a:ea typeface="TrebuchetMS"/>
                          <a:cs typeface="Times New Roman"/>
                        </a:rPr>
                        <a:t>)</a:t>
                      </a:r>
                      <a:r>
                        <a:rPr lang="es-CO" sz="1600" dirty="0">
                          <a:solidFill>
                            <a:srgbClr val="000000"/>
                          </a:solidFill>
                          <a:effectLst/>
                          <a:latin typeface="+mj-lt"/>
                          <a:ea typeface="TrebuchetMS"/>
                          <a:cs typeface="Times New Roman"/>
                        </a:rPr>
                        <a:t>. </a:t>
                      </a:r>
                      <a:endParaRPr lang="es-AR" sz="1600" dirty="0">
                        <a:effectLst/>
                        <a:latin typeface="+mj-lt"/>
                        <a:ea typeface="Calibri"/>
                        <a:cs typeface="Times New Roman"/>
                      </a:endParaRPr>
                    </a:p>
                  </a:txBody>
                  <a:tcPr marL="68582" marR="68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CO" sz="1600" b="1" dirty="0">
                          <a:effectLst/>
                          <a:latin typeface="+mj-lt"/>
                          <a:ea typeface="Calibri"/>
                          <a:cs typeface="Times New Roman"/>
                        </a:rPr>
                        <a:t>- </a:t>
                      </a:r>
                      <a:r>
                        <a:rPr lang="es-CO" sz="1600" b="1" u="sng" dirty="0">
                          <a:effectLst/>
                          <a:latin typeface="+mj-lt"/>
                          <a:ea typeface="Calibri"/>
                          <a:cs typeface="Times New Roman"/>
                        </a:rPr>
                        <a:t>Menores de 7 años:</a:t>
                      </a:r>
                      <a:r>
                        <a:rPr lang="es-CO" sz="1600" dirty="0">
                          <a:effectLst/>
                          <a:latin typeface="+mj-lt"/>
                          <a:ea typeface="Calibri"/>
                          <a:cs typeface="Times New Roman"/>
                        </a:rPr>
                        <a:t> 4 dosis, las 2 primeras con intervalo de 1 mes,  3º dosis como mínimo 6 meses de la 1º. Refuerzo a los 6 años. No requiere este refuerzo si recibió la 3º dosis después de los 4 años.  </a:t>
                      </a:r>
                      <a:endParaRPr lang="es-AR" sz="1600" dirty="0">
                        <a:effectLst/>
                        <a:latin typeface="+mj-lt"/>
                        <a:ea typeface="Calibri"/>
                        <a:cs typeface="Times New Roman"/>
                      </a:endParaRPr>
                    </a:p>
                    <a:p>
                      <a:pPr algn="just">
                        <a:lnSpc>
                          <a:spcPct val="150000"/>
                        </a:lnSpc>
                        <a:spcAft>
                          <a:spcPts val="0"/>
                        </a:spcAft>
                      </a:pPr>
                      <a:r>
                        <a:rPr lang="es-CO" sz="1600" dirty="0">
                          <a:effectLst/>
                          <a:latin typeface="+mj-lt"/>
                          <a:ea typeface="Calibri"/>
                          <a:cs typeface="Times New Roman"/>
                        </a:rPr>
                        <a:t>* </a:t>
                      </a:r>
                      <a:r>
                        <a:rPr lang="es-CO" sz="1600" u="sng" dirty="0">
                          <a:effectLst/>
                          <a:latin typeface="+mj-lt"/>
                          <a:ea typeface="Calibri"/>
                          <a:cs typeface="Times New Roman"/>
                        </a:rPr>
                        <a:t>Si se vacuna por primera vez y nació después del 1 de Mayo de 2016 (post </a:t>
                      </a:r>
                      <a:r>
                        <a:rPr lang="es-CO" sz="1600" u="sng" dirty="0" err="1">
                          <a:effectLst/>
                          <a:latin typeface="+mj-lt"/>
                          <a:ea typeface="Calibri"/>
                          <a:cs typeface="Times New Roman"/>
                        </a:rPr>
                        <a:t>Swich</a:t>
                      </a:r>
                      <a:r>
                        <a:rPr lang="es-CO" sz="1600" u="sng" dirty="0">
                          <a:effectLst/>
                          <a:latin typeface="+mj-lt"/>
                          <a:ea typeface="Calibri"/>
                          <a:cs typeface="Times New Roman"/>
                        </a:rPr>
                        <a:t>):</a:t>
                      </a:r>
                      <a:endParaRPr lang="es-AR" sz="1600" dirty="0">
                        <a:effectLst/>
                        <a:latin typeface="+mj-lt"/>
                        <a:ea typeface="Calibri"/>
                        <a:cs typeface="Times New Roman"/>
                      </a:endParaRPr>
                    </a:p>
                    <a:p>
                      <a:pPr algn="just">
                        <a:lnSpc>
                          <a:spcPct val="150000"/>
                        </a:lnSpc>
                        <a:spcAft>
                          <a:spcPts val="0"/>
                        </a:spcAft>
                      </a:pPr>
                      <a:r>
                        <a:rPr lang="es-CO" sz="1600" dirty="0">
                          <a:effectLst/>
                          <a:latin typeface="+mj-lt"/>
                          <a:ea typeface="Calibri"/>
                          <a:cs typeface="Times New Roman"/>
                        </a:rPr>
                        <a:t>1-Los menores de 1 año deberán recibir las primeras dos dosis de IPV seguido de 2 dosis de </a:t>
                      </a:r>
                      <a:r>
                        <a:rPr lang="es-CO" sz="1600" dirty="0" err="1">
                          <a:effectLst/>
                          <a:latin typeface="+mj-lt"/>
                          <a:ea typeface="Calibri"/>
                          <a:cs typeface="Times New Roman"/>
                        </a:rPr>
                        <a:t>bOPV</a:t>
                      </a:r>
                      <a:r>
                        <a:rPr lang="es-CO" sz="1600" dirty="0">
                          <a:effectLst/>
                          <a:latin typeface="+mj-lt"/>
                          <a:ea typeface="Calibri"/>
                          <a:cs typeface="Times New Roman"/>
                        </a:rPr>
                        <a:t>  y un refuerzo previo al ingreso escolar.</a:t>
                      </a:r>
                      <a:endParaRPr lang="es-AR" sz="1600" dirty="0">
                        <a:effectLst/>
                        <a:latin typeface="+mj-lt"/>
                        <a:ea typeface="Calibri"/>
                        <a:cs typeface="Times New Roman"/>
                      </a:endParaRPr>
                    </a:p>
                    <a:p>
                      <a:pPr algn="just">
                        <a:lnSpc>
                          <a:spcPct val="150000"/>
                        </a:lnSpc>
                        <a:spcAft>
                          <a:spcPts val="0"/>
                        </a:spcAft>
                      </a:pPr>
                      <a:r>
                        <a:rPr lang="es-CO" sz="1600" dirty="0">
                          <a:effectLst/>
                          <a:latin typeface="+mj-lt"/>
                          <a:ea typeface="Calibri"/>
                          <a:cs typeface="Times New Roman"/>
                        </a:rPr>
                        <a:t>2- Los mayores de 1 años deberán recibir la primer dosis con IPV.</a:t>
                      </a:r>
                      <a:endParaRPr lang="es-AR" sz="1600" dirty="0">
                        <a:effectLst/>
                        <a:latin typeface="+mj-lt"/>
                        <a:ea typeface="Calibri"/>
                        <a:cs typeface="Times New Roman"/>
                      </a:endParaRPr>
                    </a:p>
                    <a:p>
                      <a:pPr marL="0" lvl="0" indent="0" algn="just">
                        <a:lnSpc>
                          <a:spcPct val="150000"/>
                        </a:lnSpc>
                        <a:spcAft>
                          <a:spcPts val="0"/>
                        </a:spcAft>
                        <a:buFont typeface="Calibri"/>
                        <a:buNone/>
                      </a:pPr>
                      <a:r>
                        <a:rPr lang="es-CO" sz="1600" b="1" u="sng" dirty="0" smtClean="0">
                          <a:solidFill>
                            <a:srgbClr val="000000"/>
                          </a:solidFill>
                          <a:effectLst/>
                          <a:latin typeface="+mj-lt"/>
                          <a:ea typeface="Times New Roman"/>
                          <a:cs typeface="Times New Roman"/>
                        </a:rPr>
                        <a:t>-Igual </a:t>
                      </a:r>
                      <a:r>
                        <a:rPr lang="es-CO" sz="1600" b="1" u="sng" dirty="0">
                          <a:solidFill>
                            <a:srgbClr val="000000"/>
                          </a:solidFill>
                          <a:effectLst/>
                          <a:latin typeface="+mj-lt"/>
                          <a:ea typeface="Times New Roman"/>
                          <a:cs typeface="Times New Roman"/>
                        </a:rPr>
                        <a:t>o mayores de 7 años hasta 18 años</a:t>
                      </a:r>
                      <a:r>
                        <a:rPr lang="es-CO" sz="1600" dirty="0">
                          <a:solidFill>
                            <a:srgbClr val="000000"/>
                          </a:solidFill>
                          <a:effectLst/>
                          <a:latin typeface="+mj-lt"/>
                          <a:ea typeface="Times New Roman"/>
                          <a:cs typeface="Times New Roman"/>
                        </a:rPr>
                        <a:t> se indican 3 dosis 2 dosis con  intervalo de 1mes, refuerzo 6- 12 meses de la 1º.</a:t>
                      </a:r>
                      <a:endParaRPr lang="es-AR" sz="1600" dirty="0">
                        <a:effectLst/>
                        <a:latin typeface="+mj-lt"/>
                        <a:ea typeface="Times New Roman"/>
                        <a:cs typeface="Times New Roman"/>
                      </a:endParaRPr>
                    </a:p>
                  </a:txBody>
                  <a:tcPr marL="68582" marR="68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5" name="1 Título"/>
          <p:cNvSpPr>
            <a:spLocks noGrp="1"/>
          </p:cNvSpPr>
          <p:nvPr>
            <p:ph type="title"/>
          </p:nvPr>
        </p:nvSpPr>
        <p:spPr>
          <a:xfrm>
            <a:off x="1043608" y="1124744"/>
            <a:ext cx="9396536" cy="838200"/>
          </a:xfrm>
          <a:extLst>
            <a:ext uri="{909E8E84-426E-40DD-AFC4-6F175D3DCCD1}"/>
            <a:ext uri="{91240B29-F687-4F45-9708-019B960494DF}"/>
          </a:extLst>
        </p:spPr>
        <p:txBody>
          <a:bodyPr rtlCol="0">
            <a:noAutofit/>
          </a:bodyPr>
          <a:lstStyle/>
          <a:p>
            <a:pPr algn="l" eaLnBrk="1" fontAlgn="auto" hangingPunct="1">
              <a:spcAft>
                <a:spcPts val="0"/>
              </a:spcAft>
              <a:defRPr/>
            </a:pPr>
            <a:r>
              <a:rPr lang="es-ES_tradnl" sz="2800" u="sng" cap="all" dirty="0" smtClean="0">
                <a:effectLst>
                  <a:reflection blurRad="12700" stA="48000" endA="300" endPos="55000" dir="5400000" sy="-90000" algn="bl" rotWithShape="0"/>
                </a:effectLst>
              </a:rPr>
              <a:t>VACUNAS ANTIPOLIOMIELÍTICAS</a:t>
            </a:r>
            <a:br>
              <a:rPr lang="es-ES_tradnl" sz="2800" u="sng" cap="all" dirty="0" smtClean="0">
                <a:effectLst>
                  <a:reflection blurRad="12700" stA="48000" endA="300" endPos="55000" dir="5400000" sy="-90000" algn="bl" rotWithShape="0"/>
                </a:effectLst>
              </a:rPr>
            </a:br>
            <a:endParaRPr lang="es-AR" sz="2800" cap="all" dirty="0">
              <a:effectLst>
                <a:reflection blurRad="12700" stA="48000" endA="300" endPos="55000" dir="5400000" sy="-90000" algn="bl" rotWithShape="0"/>
              </a:effectLst>
            </a:endParaRPr>
          </a:p>
        </p:txBody>
      </p:sp>
      <p:sp>
        <p:nvSpPr>
          <p:cNvPr id="26626" name="5 Marcador de contenido"/>
          <p:cNvSpPr>
            <a:spLocks noGrp="1"/>
          </p:cNvSpPr>
          <p:nvPr>
            <p:ph idx="1"/>
          </p:nvPr>
        </p:nvSpPr>
        <p:spPr>
          <a:xfrm>
            <a:off x="466725" y="2060575"/>
            <a:ext cx="8208963" cy="4148138"/>
          </a:xfrm>
        </p:spPr>
        <p:txBody>
          <a:bodyPr rtlCol="0">
            <a:normAutofit fontScale="85000" lnSpcReduction="10000"/>
          </a:bodyPr>
          <a:lstStyle/>
          <a:p>
            <a:pPr marL="0" indent="0" eaLnBrk="1" fontAlgn="auto" hangingPunct="1">
              <a:spcAft>
                <a:spcPts val="0"/>
              </a:spcAft>
              <a:buFont typeface="Arial" pitchFamily="34" charset="0"/>
              <a:buNone/>
              <a:defRPr/>
            </a:pPr>
            <a:r>
              <a:rPr lang="es-ES" sz="2400" b="1" u="sng" dirty="0" smtClean="0">
                <a:latin typeface="Arial" pitchFamily="34" charset="0"/>
                <a:cs typeface="Arial" pitchFamily="34" charset="0"/>
              </a:rPr>
              <a:t>IPV-</a:t>
            </a:r>
            <a:r>
              <a:rPr lang="es-ES" sz="2400" b="1" u="sng" dirty="0" err="1" smtClean="0">
                <a:latin typeface="Arial" pitchFamily="34" charset="0"/>
                <a:cs typeface="Arial" pitchFamily="34" charset="0"/>
              </a:rPr>
              <a:t>Salk</a:t>
            </a:r>
            <a:r>
              <a:rPr lang="es-ES" sz="2400" b="1" u="sng" dirty="0" smtClean="0">
                <a:latin typeface="Arial" pitchFamily="34" charset="0"/>
                <a:cs typeface="Arial" pitchFamily="34" charset="0"/>
              </a:rPr>
              <a:t>: indicaciones especiales</a:t>
            </a:r>
          </a:p>
          <a:p>
            <a:pPr marL="0" indent="0" eaLnBrk="1" fontAlgn="auto" hangingPunct="1">
              <a:spcAft>
                <a:spcPts val="0"/>
              </a:spcAft>
              <a:buFont typeface="Arial" pitchFamily="34" charset="0"/>
              <a:buNone/>
              <a:defRPr/>
            </a:pPr>
            <a:endParaRPr lang="es-AR" sz="2400" dirty="0" smtClean="0">
              <a:latin typeface="Arial" pitchFamily="34" charset="0"/>
              <a:cs typeface="Arial" pitchFamily="34" charset="0"/>
            </a:endParaRPr>
          </a:p>
          <a:p>
            <a:pPr marL="0" indent="0" eaLnBrk="1" fontAlgn="auto" hangingPunct="1">
              <a:spcAft>
                <a:spcPts val="0"/>
              </a:spcAft>
              <a:buFont typeface="Arial" pitchFamily="34" charset="0"/>
              <a:buNone/>
              <a:defRPr/>
            </a:pPr>
            <a:r>
              <a:rPr lang="es-ES" sz="2400" dirty="0" smtClean="0">
                <a:latin typeface="Arial" pitchFamily="34" charset="0"/>
                <a:cs typeface="Arial" pitchFamily="34" charset="0"/>
              </a:rPr>
              <a:t>Realizar esquema de vacunación exclusivamente con esta vacuna en las siguientes situaciones: </a:t>
            </a:r>
          </a:p>
          <a:p>
            <a:pPr marL="0" indent="0" eaLnBrk="1" fontAlgn="auto" hangingPunct="1">
              <a:spcAft>
                <a:spcPts val="0"/>
              </a:spcAft>
              <a:buFont typeface="Arial" pitchFamily="34" charset="0"/>
              <a:buNone/>
              <a:defRPr/>
            </a:pPr>
            <a:endParaRPr lang="es-AR" sz="2400" dirty="0" smtClean="0">
              <a:latin typeface="Arial" pitchFamily="34" charset="0"/>
              <a:cs typeface="Arial" pitchFamily="34" charset="0"/>
            </a:endParaRPr>
          </a:p>
          <a:p>
            <a:pPr eaLnBrk="1" fontAlgn="auto" hangingPunct="1">
              <a:spcAft>
                <a:spcPts val="0"/>
              </a:spcAft>
              <a:defRPr/>
            </a:pPr>
            <a:r>
              <a:rPr lang="es-ES" sz="2400" dirty="0" smtClean="0">
                <a:latin typeface="Arial" pitchFamily="34" charset="0"/>
                <a:cs typeface="Arial" pitchFamily="34" charset="0"/>
              </a:rPr>
              <a:t>Niños inmunocomprometidos y sus contactos familiares cercanos.</a:t>
            </a:r>
            <a:endParaRPr lang="es-AR" sz="2400" dirty="0" smtClean="0">
              <a:latin typeface="Arial" pitchFamily="34" charset="0"/>
              <a:cs typeface="Arial" pitchFamily="34" charset="0"/>
            </a:endParaRPr>
          </a:p>
          <a:p>
            <a:pPr eaLnBrk="1" fontAlgn="auto" hangingPunct="1">
              <a:spcAft>
                <a:spcPts val="0"/>
              </a:spcAft>
              <a:defRPr/>
            </a:pPr>
            <a:r>
              <a:rPr lang="es-ES" sz="2400" dirty="0" smtClean="0">
                <a:latin typeface="Arial" pitchFamily="34" charset="0"/>
                <a:cs typeface="Arial" pitchFamily="34" charset="0"/>
              </a:rPr>
              <a:t>Pacientes hospitalizados.</a:t>
            </a:r>
            <a:endParaRPr lang="es-AR" sz="2400" dirty="0" smtClean="0">
              <a:latin typeface="Arial" pitchFamily="34" charset="0"/>
              <a:cs typeface="Arial" pitchFamily="34" charset="0"/>
            </a:endParaRPr>
          </a:p>
          <a:p>
            <a:pPr eaLnBrk="1" fontAlgn="auto" hangingPunct="1">
              <a:spcAft>
                <a:spcPts val="0"/>
              </a:spcAft>
              <a:defRPr/>
            </a:pPr>
            <a:r>
              <a:rPr lang="es-ES" sz="2400" dirty="0" smtClean="0">
                <a:latin typeface="Arial" pitchFamily="34" charset="0"/>
                <a:cs typeface="Arial" pitchFamily="34" charset="0"/>
              </a:rPr>
              <a:t>Personas mayores de 18 años que requieren completar esquemas o reforzar el mismo ante situaciones de riesgo (viajeros, epidemias).</a:t>
            </a:r>
            <a:endParaRPr lang="es-AR" sz="2400" dirty="0" smtClean="0">
              <a:latin typeface="Arial" pitchFamily="34" charset="0"/>
              <a:cs typeface="Arial" pitchFamily="34" charset="0"/>
            </a:endParaRPr>
          </a:p>
          <a:p>
            <a:pPr eaLnBrk="1" fontAlgn="auto" hangingPunct="1">
              <a:spcAft>
                <a:spcPts val="0"/>
              </a:spcAft>
              <a:defRPr/>
            </a:pPr>
            <a:r>
              <a:rPr lang="es-ES" sz="2400" dirty="0" smtClean="0">
                <a:latin typeface="Arial" pitchFamily="34" charset="0"/>
                <a:cs typeface="Arial" pitchFamily="34" charset="0"/>
              </a:rPr>
              <a:t> Cuando razones de orden epidemiológico lo consideren aconsejable y no en forma rutinaria, se puede utilizar en la mujer embarazada que no haya sido vacunada antes.</a:t>
            </a:r>
            <a:endParaRPr lang="es-AR" sz="2400" dirty="0" smtClean="0">
              <a:latin typeface="Arial" pitchFamily="34" charset="0"/>
              <a:cs typeface="Arial" pitchFamily="34" charset="0"/>
            </a:endParaRPr>
          </a:p>
          <a:p>
            <a:pPr eaLnBrk="1" fontAlgn="auto" hangingPunct="1">
              <a:lnSpc>
                <a:spcPct val="120000"/>
              </a:lnSpc>
              <a:spcBef>
                <a:spcPct val="0"/>
              </a:spcBef>
              <a:spcAft>
                <a:spcPts val="0"/>
              </a:spcAft>
              <a:buFont typeface="Arial" charset="0"/>
              <a:buNone/>
              <a:defRPr/>
            </a:pPr>
            <a:endParaRPr lang="es-AR" sz="2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5" name="1 Título"/>
          <p:cNvSpPr>
            <a:spLocks noGrp="1"/>
          </p:cNvSpPr>
          <p:nvPr>
            <p:ph type="title"/>
          </p:nvPr>
        </p:nvSpPr>
        <p:spPr>
          <a:xfrm>
            <a:off x="1043608" y="764704"/>
            <a:ext cx="9396536" cy="838200"/>
          </a:xfrm>
          <a:extLst>
            <a:ext uri="{909E8E84-426E-40DD-AFC4-6F175D3DCCD1}"/>
            <a:ext uri="{91240B29-F687-4F45-9708-019B960494DF}"/>
          </a:extLst>
        </p:spPr>
        <p:txBody>
          <a:bodyPr rtlCol="0">
            <a:noAutofit/>
          </a:bodyPr>
          <a:lstStyle/>
          <a:p>
            <a:pPr algn="l" eaLnBrk="1" fontAlgn="auto" hangingPunct="1">
              <a:spcAft>
                <a:spcPts val="0"/>
              </a:spcAft>
              <a:defRPr/>
            </a:pPr>
            <a:r>
              <a:rPr lang="es-ES_tradnl" sz="2800" u="sng" cap="all" dirty="0" smtClean="0">
                <a:effectLst>
                  <a:reflection blurRad="12700" stA="48000" endA="300" endPos="55000" dir="5400000" sy="-90000" algn="bl" rotWithShape="0"/>
                </a:effectLst>
              </a:rPr>
              <a:t>Vacuna oral de </a:t>
            </a:r>
            <a:r>
              <a:rPr lang="es-ES_tradnl" sz="2800" u="sng" cap="all" dirty="0" err="1" smtClean="0">
                <a:effectLst>
                  <a:reflection blurRad="12700" stA="48000" endA="300" endPos="55000" dir="5400000" sy="-90000" algn="bl" rotWithShape="0"/>
                </a:effectLst>
              </a:rPr>
              <a:t>poliovirus</a:t>
            </a:r>
            <a:r>
              <a:rPr lang="es-ES_tradnl" sz="2800" u="sng" cap="all" dirty="0" smtClean="0">
                <a:effectLst>
                  <a:reflection blurRad="12700" stA="48000" endA="300" endPos="55000" dir="5400000" sy="-90000" algn="bl" rotWithShape="0"/>
                </a:effectLst>
              </a:rPr>
              <a:t> </a:t>
            </a:r>
            <a:br>
              <a:rPr lang="es-ES_tradnl" sz="2800" u="sng" cap="all" dirty="0" smtClean="0">
                <a:effectLst>
                  <a:reflection blurRad="12700" stA="48000" endA="300" endPos="55000" dir="5400000" sy="-90000" algn="bl" rotWithShape="0"/>
                </a:effectLst>
              </a:rPr>
            </a:br>
            <a:r>
              <a:rPr lang="es-ES_tradnl" sz="2800" u="sng" cap="all" dirty="0" smtClean="0">
                <a:effectLst>
                  <a:reflection blurRad="12700" stA="48000" endA="300" endPos="55000" dir="5400000" sy="-90000" algn="bl" rotWithShape="0"/>
                </a:effectLst>
              </a:rPr>
              <a:t>(VOP o tipo </a:t>
            </a:r>
            <a:r>
              <a:rPr lang="es-ES_tradnl" sz="2800" u="sng" cap="all" dirty="0" err="1" smtClean="0">
                <a:effectLst>
                  <a:reflection blurRad="12700" stA="48000" endA="300" endPos="55000" dir="5400000" sy="-90000" algn="bl" rotWithShape="0"/>
                </a:effectLst>
              </a:rPr>
              <a:t>sabin</a:t>
            </a:r>
            <a:r>
              <a:rPr lang="es-ES_tradnl" sz="2800" u="sng" cap="all" dirty="0" smtClean="0">
                <a:effectLst>
                  <a:reflection blurRad="12700" stA="48000" endA="300" endPos="55000" dir="5400000" sy="-90000" algn="bl" rotWithShape="0"/>
                </a:effectLst>
              </a:rPr>
              <a:t>)</a:t>
            </a:r>
            <a:endParaRPr lang="es-AR" sz="2800" cap="all" dirty="0">
              <a:effectLst>
                <a:reflection blurRad="12700" stA="48000" endA="300" endPos="55000" dir="5400000" sy="-90000" algn="bl" rotWithShape="0"/>
              </a:effectLst>
            </a:endParaRPr>
          </a:p>
        </p:txBody>
      </p:sp>
      <p:sp>
        <p:nvSpPr>
          <p:cNvPr id="51204" name="2 Marcador de contenido"/>
          <p:cNvSpPr>
            <a:spLocks noGrp="1"/>
          </p:cNvSpPr>
          <p:nvPr>
            <p:ph idx="1"/>
          </p:nvPr>
        </p:nvSpPr>
        <p:spPr>
          <a:xfrm>
            <a:off x="611188" y="1881188"/>
            <a:ext cx="8424862" cy="3149600"/>
          </a:xfrm>
        </p:spPr>
        <p:txBody>
          <a:bodyPr/>
          <a:lstStyle/>
          <a:p>
            <a:pPr marL="0" lvl="2" eaLnBrk="1" hangingPunct="1">
              <a:spcBef>
                <a:spcPct val="0"/>
              </a:spcBef>
              <a:buFont typeface="Arial" pitchFamily="34" charset="0"/>
              <a:buNone/>
            </a:pPr>
            <a:r>
              <a:rPr lang="es-ES" sz="2200" u="sng" dirty="0" smtClean="0"/>
              <a:t>Efectos Adversos:</a:t>
            </a:r>
            <a:endParaRPr lang="es-AR" sz="2200" u="sng" dirty="0" smtClean="0"/>
          </a:p>
          <a:p>
            <a:pPr eaLnBrk="1" hangingPunct="1">
              <a:spcBef>
                <a:spcPct val="0"/>
              </a:spcBef>
            </a:pPr>
            <a:r>
              <a:rPr lang="es-ES" sz="2200" dirty="0" smtClean="0"/>
              <a:t>Fiebre, diarrea, cefalea y mialgias en &lt;1% de los vacunados.</a:t>
            </a:r>
          </a:p>
          <a:p>
            <a:pPr eaLnBrk="1" hangingPunct="1">
              <a:spcBef>
                <a:spcPct val="0"/>
              </a:spcBef>
            </a:pPr>
            <a:endParaRPr lang="es-AR" sz="2200" dirty="0" smtClean="0"/>
          </a:p>
          <a:p>
            <a:pPr eaLnBrk="1" hangingPunct="1">
              <a:spcBef>
                <a:spcPct val="0"/>
              </a:spcBef>
            </a:pPr>
            <a:r>
              <a:rPr lang="es-ES" sz="2200" u="sng" dirty="0" smtClean="0"/>
              <a:t>Parálisis asociada a vacuna (PAV)</a:t>
            </a:r>
            <a:r>
              <a:rPr lang="es-ES" sz="2200" dirty="0" smtClean="0"/>
              <a:t> en vacunados y en personas que han estado en contacto con ellos. El riesgo es mayor con la primera dosis (1 caso por 1.400.000- -3.400.000 dosis) y menor en las subsiguientes (1 caso por 5.900.000 dosis). </a:t>
            </a:r>
            <a:r>
              <a:rPr lang="es-ES" sz="2200" u="sng" dirty="0" smtClean="0"/>
              <a:t>En </a:t>
            </a:r>
            <a:r>
              <a:rPr lang="es-ES" sz="2200" u="sng" dirty="0" err="1" smtClean="0"/>
              <a:t>inmunodeficientes</a:t>
            </a:r>
            <a:r>
              <a:rPr lang="es-ES" sz="2200" u="sng" dirty="0" smtClean="0"/>
              <a:t> el riesgo es 3.200 a 6.800 veces más alto que en </a:t>
            </a:r>
            <a:r>
              <a:rPr lang="es-ES" sz="2200" u="sng" dirty="0" err="1" smtClean="0"/>
              <a:t>inmunocompetentes</a:t>
            </a:r>
            <a:r>
              <a:rPr lang="es-ES" sz="2200" u="sng" dirty="0" smtClean="0"/>
              <a:t>.</a:t>
            </a:r>
            <a:endParaRPr lang="es-AR" sz="2200" dirty="0" smtClean="0"/>
          </a:p>
          <a:p>
            <a:pPr eaLnBrk="1" hangingPunct="1">
              <a:buFont typeface="Arial" pitchFamily="34" charset="0"/>
              <a:buNone/>
            </a:pPr>
            <a:endParaRPr lang="es-AR" sz="2200" dirty="0" smtClean="0"/>
          </a:p>
          <a:p>
            <a:pPr eaLnBrk="1" hangingPunct="1">
              <a:buFont typeface="Arial" pitchFamily="34" charset="0"/>
              <a:buNone/>
            </a:pPr>
            <a:endParaRPr lang="es-AR" sz="2200" dirty="0" smtClean="0">
              <a:solidFill>
                <a:schemeClr val="bg2"/>
              </a:solidFill>
            </a:endParaRPr>
          </a:p>
        </p:txBody>
      </p:sp>
      <p:sp>
        <p:nvSpPr>
          <p:cNvPr id="51205" name="4 CuadroTexto"/>
          <p:cNvSpPr txBox="1">
            <a:spLocks noChangeArrowheads="1"/>
          </p:cNvSpPr>
          <p:nvPr/>
        </p:nvSpPr>
        <p:spPr bwMode="auto">
          <a:xfrm>
            <a:off x="179388" y="4941888"/>
            <a:ext cx="7786687" cy="1200150"/>
          </a:xfrm>
          <a:prstGeom prst="rect">
            <a:avLst/>
          </a:prstGeom>
          <a:noFill/>
          <a:ln w="9525">
            <a:solidFill>
              <a:schemeClr val="bg2"/>
            </a:solidFill>
            <a:miter lim="800000"/>
            <a:headEnd/>
            <a:tailEnd/>
          </a:ln>
        </p:spPr>
        <p:txBody>
          <a:bodyPr>
            <a:spAutoFit/>
          </a:bodyPr>
          <a:lstStyle/>
          <a:p>
            <a:r>
              <a:rPr lang="es-ES" sz="2400" dirty="0">
                <a:latin typeface="Franklin Gothic Book" pitchFamily="34" charset="0"/>
              </a:rPr>
              <a:t>Si algún conviviente de pacientes </a:t>
            </a:r>
            <a:r>
              <a:rPr lang="es-ES" sz="2400" dirty="0" err="1">
                <a:latin typeface="Franklin Gothic Book" pitchFamily="34" charset="0"/>
              </a:rPr>
              <a:t>inmunocomprometido</a:t>
            </a:r>
            <a:r>
              <a:rPr lang="es-ES" sz="2400" dirty="0">
                <a:latin typeface="Franklin Gothic Book" pitchFamily="34" charset="0"/>
              </a:rPr>
              <a:t> recibiera VOP, se debe evitar el contacto como mínimo un mes</a:t>
            </a:r>
            <a:r>
              <a:rPr lang="es-ES" sz="2400" dirty="0">
                <a:solidFill>
                  <a:schemeClr val="bg2"/>
                </a:solidFill>
                <a:latin typeface="Franklin Gothic Book" pitchFamily="34" charset="0"/>
              </a:rPr>
              <a:t>.</a:t>
            </a:r>
            <a:endParaRPr lang="es-AR" sz="2400" dirty="0">
              <a:solidFill>
                <a:schemeClr val="bg2"/>
              </a:solidFill>
              <a:latin typeface="Franklin Gothic Book"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5" name="1 Título"/>
          <p:cNvSpPr>
            <a:spLocks noGrp="1"/>
          </p:cNvSpPr>
          <p:nvPr>
            <p:ph type="title"/>
          </p:nvPr>
        </p:nvSpPr>
        <p:spPr>
          <a:xfrm>
            <a:off x="1115616" y="908720"/>
            <a:ext cx="9396536" cy="838200"/>
          </a:xfrm>
          <a:extLst>
            <a:ext uri="{909E8E84-426E-40DD-AFC4-6F175D3DCCD1}"/>
            <a:ext uri="{91240B29-F687-4F45-9708-019B960494DF}"/>
          </a:extLst>
        </p:spPr>
        <p:txBody>
          <a:bodyPr rtlCol="0">
            <a:noAutofit/>
          </a:bodyPr>
          <a:lstStyle/>
          <a:p>
            <a:pPr algn="l" eaLnBrk="1" fontAlgn="auto" hangingPunct="1">
              <a:spcAft>
                <a:spcPts val="0"/>
              </a:spcAft>
              <a:defRPr/>
            </a:pPr>
            <a:r>
              <a:rPr lang="es-ES_tradnl" sz="2800" u="sng" cap="all" dirty="0" smtClean="0">
                <a:effectLst>
                  <a:reflection blurRad="12700" stA="48000" endA="300" endPos="55000" dir="5400000" sy="-90000" algn="bl" rotWithShape="0"/>
                </a:effectLst>
              </a:rPr>
              <a:t>Vacuna oral de </a:t>
            </a:r>
            <a:r>
              <a:rPr lang="es-ES_tradnl" sz="2800" u="sng" cap="all" dirty="0" err="1" smtClean="0">
                <a:effectLst>
                  <a:reflection blurRad="12700" stA="48000" endA="300" endPos="55000" dir="5400000" sy="-90000" algn="bl" rotWithShape="0"/>
                </a:effectLst>
              </a:rPr>
              <a:t>poliovirus</a:t>
            </a:r>
            <a:r>
              <a:rPr lang="es-ES_tradnl" sz="2800" u="sng" cap="all" dirty="0" smtClean="0">
                <a:effectLst>
                  <a:reflection blurRad="12700" stA="48000" endA="300" endPos="55000" dir="5400000" sy="-90000" algn="bl" rotWithShape="0"/>
                </a:effectLst>
              </a:rPr>
              <a:t> </a:t>
            </a:r>
            <a:br>
              <a:rPr lang="es-ES_tradnl" sz="2800" u="sng" cap="all" dirty="0" smtClean="0">
                <a:effectLst>
                  <a:reflection blurRad="12700" stA="48000" endA="300" endPos="55000" dir="5400000" sy="-90000" algn="bl" rotWithShape="0"/>
                </a:effectLst>
              </a:rPr>
            </a:br>
            <a:r>
              <a:rPr lang="es-ES_tradnl" sz="2800" u="sng" cap="all" dirty="0" smtClean="0">
                <a:effectLst>
                  <a:reflection blurRad="12700" stA="48000" endA="300" endPos="55000" dir="5400000" sy="-90000" algn="bl" rotWithShape="0"/>
                </a:effectLst>
              </a:rPr>
              <a:t>(VOP o tipo </a:t>
            </a:r>
            <a:r>
              <a:rPr lang="es-ES_tradnl" sz="2800" u="sng" cap="all" dirty="0" err="1" smtClean="0">
                <a:effectLst>
                  <a:reflection blurRad="12700" stA="48000" endA="300" endPos="55000" dir="5400000" sy="-90000" algn="bl" rotWithShape="0"/>
                </a:effectLst>
              </a:rPr>
              <a:t>sabin</a:t>
            </a:r>
            <a:r>
              <a:rPr lang="es-ES_tradnl" sz="2800" u="sng" cap="all" dirty="0" smtClean="0">
                <a:solidFill>
                  <a:schemeClr val="bg2"/>
                </a:solidFill>
                <a:effectLst>
                  <a:reflection blurRad="12700" stA="48000" endA="300" endPos="55000" dir="5400000" sy="-90000" algn="bl" rotWithShape="0"/>
                </a:effectLst>
              </a:rPr>
              <a:t>)</a:t>
            </a:r>
            <a:endParaRPr lang="es-AR" sz="2800" cap="all" dirty="0">
              <a:solidFill>
                <a:schemeClr val="bg2"/>
              </a:solidFill>
              <a:effectLst>
                <a:reflection blurRad="12700" stA="48000" endA="300" endPos="55000" dir="5400000" sy="-90000" algn="bl" rotWithShape="0"/>
              </a:effectLst>
            </a:endParaRPr>
          </a:p>
        </p:txBody>
      </p:sp>
      <p:sp>
        <p:nvSpPr>
          <p:cNvPr id="52228" name="2 Marcador de contenido"/>
          <p:cNvSpPr>
            <a:spLocks noGrp="1"/>
          </p:cNvSpPr>
          <p:nvPr>
            <p:ph idx="1"/>
          </p:nvPr>
        </p:nvSpPr>
        <p:spPr>
          <a:xfrm>
            <a:off x="355600" y="2205038"/>
            <a:ext cx="8432800" cy="5043487"/>
          </a:xfrm>
        </p:spPr>
        <p:txBody>
          <a:bodyPr/>
          <a:lstStyle/>
          <a:p>
            <a:pPr marL="0" lvl="2" eaLnBrk="1" hangingPunct="1">
              <a:spcBef>
                <a:spcPct val="0"/>
              </a:spcBef>
              <a:buFont typeface="Arial" pitchFamily="34" charset="0"/>
              <a:buNone/>
            </a:pPr>
            <a:r>
              <a:rPr lang="es-ES" u="sng" dirty="0" smtClean="0"/>
              <a:t>Contraindicaciones:</a:t>
            </a:r>
          </a:p>
          <a:p>
            <a:pPr marL="0" lvl="1" eaLnBrk="1" hangingPunct="1">
              <a:spcBef>
                <a:spcPct val="0"/>
              </a:spcBef>
            </a:pPr>
            <a:r>
              <a:rPr lang="es-ES" sz="2400" dirty="0" smtClean="0"/>
              <a:t>Anafilaxia por alguno de los componentes de la vacuna (contiene trazas de estreptomicina y </a:t>
            </a:r>
            <a:r>
              <a:rPr lang="es-ES" sz="2400" dirty="0" err="1" smtClean="0"/>
              <a:t>neomicina</a:t>
            </a:r>
            <a:r>
              <a:rPr lang="es-ES" sz="2400" dirty="0" smtClean="0"/>
              <a:t>).</a:t>
            </a:r>
          </a:p>
          <a:p>
            <a:pPr marL="0" lvl="1" eaLnBrk="1" hangingPunct="1">
              <a:spcBef>
                <a:spcPct val="0"/>
              </a:spcBef>
            </a:pPr>
            <a:r>
              <a:rPr lang="es-ES" sz="2400" dirty="0" smtClean="0"/>
              <a:t>Pacientes con trastornos del sistema inmunitario:</a:t>
            </a:r>
            <a:endParaRPr lang="es-AR" sz="2400" dirty="0" smtClean="0"/>
          </a:p>
          <a:p>
            <a:pPr marL="914400" lvl="4" eaLnBrk="1" hangingPunct="1">
              <a:spcBef>
                <a:spcPct val="0"/>
              </a:spcBef>
            </a:pPr>
            <a:r>
              <a:rPr lang="es-ES" sz="2400" dirty="0" smtClean="0"/>
              <a:t>Inmunodeficiencias congénitas. Si existen antecedentes familiares, los recién nacidos deben recibir VPI hasta que se descarte patología.</a:t>
            </a:r>
            <a:endParaRPr lang="es-AR" sz="2400" dirty="0" smtClean="0"/>
          </a:p>
          <a:p>
            <a:pPr marL="914400" lvl="4" eaLnBrk="1" hangingPunct="1">
              <a:spcBef>
                <a:spcPct val="0"/>
              </a:spcBef>
            </a:pPr>
            <a:r>
              <a:rPr lang="es-ES" sz="2400" dirty="0" smtClean="0"/>
              <a:t>HIV. </a:t>
            </a:r>
            <a:endParaRPr lang="es-AR" sz="2400" dirty="0" smtClean="0"/>
          </a:p>
          <a:p>
            <a:pPr marL="914400" lvl="4" eaLnBrk="1" hangingPunct="1">
              <a:spcBef>
                <a:spcPct val="0"/>
              </a:spcBef>
            </a:pPr>
            <a:r>
              <a:rPr lang="es-ES" sz="2400" dirty="0" smtClean="0"/>
              <a:t>Neoplasias.</a:t>
            </a:r>
            <a:endParaRPr lang="es-AR" sz="2400" dirty="0" smtClean="0"/>
          </a:p>
          <a:p>
            <a:pPr marL="914400" lvl="4" eaLnBrk="1" hangingPunct="1">
              <a:spcBef>
                <a:spcPct val="0"/>
              </a:spcBef>
            </a:pPr>
            <a:r>
              <a:rPr lang="es-ES" sz="2400" dirty="0" smtClean="0"/>
              <a:t>Radioterapia.</a:t>
            </a:r>
            <a:endParaRPr lang="es-AR" sz="2400" dirty="0" smtClean="0"/>
          </a:p>
          <a:p>
            <a:pPr marL="914400" lvl="4" eaLnBrk="1" hangingPunct="1">
              <a:spcBef>
                <a:spcPct val="0"/>
              </a:spcBef>
            </a:pPr>
            <a:r>
              <a:rPr lang="es-ES" sz="2400" dirty="0" smtClean="0"/>
              <a:t>Tratamiento con corticoides u otras drogas inmunosupresoras</a:t>
            </a:r>
            <a:r>
              <a:rPr lang="es-ES" sz="2400" dirty="0" smtClean="0">
                <a:solidFill>
                  <a:schemeClr val="bg2"/>
                </a:solidFill>
              </a:rPr>
              <a:t>.</a:t>
            </a:r>
            <a:endParaRPr lang="es-AR" sz="2400" dirty="0" smtClean="0">
              <a:solidFill>
                <a:schemeClr val="bg2"/>
              </a:solidFill>
            </a:endParaRPr>
          </a:p>
          <a:p>
            <a:pPr eaLnBrk="1" hangingPunct="1">
              <a:buFont typeface="Arial" pitchFamily="34" charset="0"/>
              <a:buNone/>
            </a:pPr>
            <a:endParaRPr lang="es-AR" dirty="0" smtClean="0">
              <a:solidFill>
                <a:schemeClr val="bg2"/>
              </a:solidFill>
            </a:endParaRPr>
          </a:p>
          <a:p>
            <a:pPr eaLnBrk="1" hangingPunct="1">
              <a:buFont typeface="Arial" pitchFamily="34" charset="0"/>
              <a:buNone/>
            </a:pPr>
            <a:endParaRPr lang="es-AR" dirty="0" smtClean="0">
              <a:solidFill>
                <a:schemeClr val="bg2"/>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115616" y="836712"/>
            <a:ext cx="8229600" cy="1143000"/>
          </a:xfrm>
          <a:extLst>
            <a:ext uri="{909E8E84-426E-40DD-AFC4-6F175D3DCCD1}"/>
            <a:ext uri="{91240B29-F687-4F45-9708-019B960494DF}"/>
          </a:extLst>
        </p:spPr>
        <p:txBody>
          <a:bodyPr rtlCol="0">
            <a:normAutofit/>
          </a:bodyPr>
          <a:lstStyle/>
          <a:p>
            <a:pPr algn="l" eaLnBrk="1" fontAlgn="auto" hangingPunct="1">
              <a:spcAft>
                <a:spcPts val="0"/>
              </a:spcAft>
              <a:defRPr/>
            </a:pPr>
            <a:r>
              <a:rPr lang="es-ES" sz="3200" u="sng" cap="all" dirty="0" smtClean="0">
                <a:effectLst>
                  <a:reflection blurRad="12700" stA="48000" endA="300" endPos="55000" dir="5400000" sy="-90000" algn="bl" rotWithShape="0"/>
                </a:effectLst>
              </a:rPr>
              <a:t>Vacuna inactivada (VPI) o </a:t>
            </a:r>
            <a:r>
              <a:rPr lang="es-ES" sz="3200" u="sng" cap="all" dirty="0" err="1" smtClean="0">
                <a:effectLst>
                  <a:reflection blurRad="12700" stA="48000" endA="300" endPos="55000" dir="5400000" sy="-90000" algn="bl" rotWithShape="0"/>
                </a:effectLst>
              </a:rPr>
              <a:t>Salk</a:t>
            </a:r>
            <a:endParaRPr lang="es-AR" sz="3200" cap="all" dirty="0">
              <a:effectLst>
                <a:reflection blurRad="12700" stA="48000" endA="300" endPos="55000" dir="5400000" sy="-90000" algn="bl" rotWithShape="0"/>
              </a:effectLst>
            </a:endParaRPr>
          </a:p>
        </p:txBody>
      </p:sp>
      <p:sp>
        <p:nvSpPr>
          <p:cNvPr id="34819" name="2 Marcador de contenido"/>
          <p:cNvSpPr>
            <a:spLocks noGrp="1"/>
          </p:cNvSpPr>
          <p:nvPr>
            <p:ph idx="1"/>
          </p:nvPr>
        </p:nvSpPr>
        <p:spPr>
          <a:xfrm>
            <a:off x="914400" y="1989138"/>
            <a:ext cx="8229600" cy="4525962"/>
          </a:xfrm>
        </p:spPr>
        <p:txBody>
          <a:bodyPr rtlCol="0">
            <a:normAutofit/>
          </a:bodyPr>
          <a:lstStyle/>
          <a:p>
            <a:pPr eaLnBrk="1" fontAlgn="auto" hangingPunct="1">
              <a:spcAft>
                <a:spcPts val="0"/>
              </a:spcAft>
              <a:buFont typeface="Arial" charset="0"/>
              <a:buNone/>
              <a:defRPr/>
            </a:pPr>
            <a:r>
              <a:rPr lang="es-ES" sz="2400" u="sng" dirty="0" smtClean="0"/>
              <a:t>Efectos adversos:</a:t>
            </a:r>
            <a:r>
              <a:rPr lang="es-ES" sz="2400" dirty="0" smtClean="0"/>
              <a:t>    </a:t>
            </a:r>
            <a:endParaRPr lang="es-AR" sz="2400" dirty="0" smtClean="0"/>
          </a:p>
          <a:p>
            <a:pPr eaLnBrk="1" fontAlgn="auto" hangingPunct="1">
              <a:spcAft>
                <a:spcPts val="0"/>
              </a:spcAft>
              <a:defRPr/>
            </a:pPr>
            <a:r>
              <a:rPr lang="es-ES" sz="2400" dirty="0" smtClean="0"/>
              <a:t>Son escasos y se manifiestan como dolor en el sitio de aplicación de la vacuna. </a:t>
            </a:r>
            <a:endParaRPr lang="es-AR" sz="2400" dirty="0" smtClean="0"/>
          </a:p>
          <a:p>
            <a:pPr eaLnBrk="1" fontAlgn="auto" hangingPunct="1">
              <a:spcAft>
                <a:spcPts val="0"/>
              </a:spcAft>
              <a:defRPr/>
            </a:pPr>
            <a:r>
              <a:rPr lang="es-ES" sz="2400" dirty="0" smtClean="0"/>
              <a:t>No produce parálisis por vacuna. </a:t>
            </a:r>
          </a:p>
          <a:p>
            <a:pPr marL="0" indent="0" eaLnBrk="1" fontAlgn="auto" hangingPunct="1">
              <a:spcAft>
                <a:spcPts val="0"/>
              </a:spcAft>
              <a:buFont typeface="Arial" pitchFamily="34" charset="0"/>
              <a:buNone/>
              <a:defRPr/>
            </a:pPr>
            <a:r>
              <a:rPr lang="es-ES" sz="2400" dirty="0" smtClean="0"/>
              <a:t>  </a:t>
            </a:r>
            <a:endParaRPr lang="es-AR" sz="2400" dirty="0" smtClean="0"/>
          </a:p>
          <a:p>
            <a:pPr eaLnBrk="1" fontAlgn="auto" hangingPunct="1">
              <a:spcAft>
                <a:spcPts val="0"/>
              </a:spcAft>
              <a:buFont typeface="Arial" charset="0"/>
              <a:buNone/>
              <a:defRPr/>
            </a:pPr>
            <a:r>
              <a:rPr lang="es-ES" sz="2400" u="sng" dirty="0" smtClean="0"/>
              <a:t>Contraindicaciones:</a:t>
            </a:r>
            <a:endParaRPr lang="es-AR" sz="2400" dirty="0" smtClean="0"/>
          </a:p>
          <a:p>
            <a:pPr eaLnBrk="1" fontAlgn="auto" hangingPunct="1">
              <a:spcAft>
                <a:spcPts val="0"/>
              </a:spcAft>
              <a:defRPr/>
            </a:pPr>
            <a:r>
              <a:rPr lang="es-ES" sz="2400" dirty="0" smtClean="0"/>
              <a:t>Alergia a alguno de los componentes de la vacuna.</a:t>
            </a:r>
            <a:endParaRPr lang="es-AR" sz="2400" dirty="0" smtClean="0"/>
          </a:p>
          <a:p>
            <a:pPr eaLnBrk="1" fontAlgn="auto" hangingPunct="1">
              <a:spcAft>
                <a:spcPts val="0"/>
              </a:spcAft>
              <a:defRPr/>
            </a:pPr>
            <a:r>
              <a:rPr lang="es-ES" sz="2400" dirty="0" smtClean="0"/>
              <a:t>Embarazo </a:t>
            </a:r>
            <a:endParaRPr lang="es-AR" sz="2400" dirty="0" smtClean="0"/>
          </a:p>
          <a:p>
            <a:pPr eaLnBrk="1" fontAlgn="auto" hangingPunct="1">
              <a:spcAft>
                <a:spcPts val="0"/>
              </a:spcAft>
              <a:buFont typeface="Arial" charset="0"/>
              <a:buNone/>
              <a:defRPr/>
            </a:pPr>
            <a:endParaRPr lang="es-AR" dirty="0" smtClean="0">
              <a:solidFill>
                <a:schemeClr val="bg2"/>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54275" name="1 Título"/>
          <p:cNvSpPr>
            <a:spLocks noGrp="1"/>
          </p:cNvSpPr>
          <p:nvPr>
            <p:ph type="title"/>
          </p:nvPr>
        </p:nvSpPr>
        <p:spPr>
          <a:xfrm>
            <a:off x="457200" y="765175"/>
            <a:ext cx="8229600" cy="1143000"/>
          </a:xfrm>
        </p:spPr>
        <p:txBody>
          <a:bodyPr/>
          <a:lstStyle/>
          <a:p>
            <a:r>
              <a:rPr lang="es-AR" sz="3600" b="1" smtClean="0"/>
              <a:t>Cobertura Polio 3° dosis en las Américas</a:t>
            </a:r>
          </a:p>
        </p:txBody>
      </p:sp>
      <p:pic>
        <p:nvPicPr>
          <p:cNvPr id="54276" name="Picture 3"/>
          <p:cNvPicPr>
            <a:picLocks noChangeAspect="1" noChangeArrowheads="1"/>
          </p:cNvPicPr>
          <p:nvPr/>
        </p:nvPicPr>
        <p:blipFill>
          <a:blip r:embed="rId3" cstate="print"/>
          <a:srcRect l="893" t="15625" r="1425" b="10677"/>
          <a:stretch>
            <a:fillRect/>
          </a:stretch>
        </p:blipFill>
        <p:spPr bwMode="auto">
          <a:xfrm>
            <a:off x="0" y="2051050"/>
            <a:ext cx="9048750" cy="3898900"/>
          </a:xfrm>
          <a:prstGeom prst="rect">
            <a:avLst/>
          </a:prstGeom>
          <a:noFill/>
          <a:ln w="9525">
            <a:noFill/>
            <a:miter lim="800000"/>
            <a:headEnd/>
            <a:tailEnd/>
          </a:ln>
        </p:spPr>
      </p:pic>
      <p:sp>
        <p:nvSpPr>
          <p:cNvPr id="3" name="2 Rectángulo"/>
          <p:cNvSpPr/>
          <p:nvPr/>
        </p:nvSpPr>
        <p:spPr>
          <a:xfrm>
            <a:off x="3203575" y="6149975"/>
            <a:ext cx="5976938" cy="592138"/>
          </a:xfrm>
          <a:prstGeom prst="rect">
            <a:avLst/>
          </a:prstGeom>
        </p:spPr>
        <p:txBody>
          <a:bodyPr>
            <a:spAutoFit/>
          </a:bodyPr>
          <a:lstStyle/>
          <a:p>
            <a:pPr algn="ctr">
              <a:lnSpc>
                <a:spcPct val="90000"/>
              </a:lnSpc>
              <a:defRPr/>
            </a:pPr>
            <a:r>
              <a:rPr lang="en-US" b="1" dirty="0">
                <a:solidFill>
                  <a:schemeClr val="tx2">
                    <a:lumMod val="60000"/>
                    <a:lumOff val="40000"/>
                  </a:schemeClr>
                </a:solidFill>
              </a:rPr>
              <a:t>PAHO Regional Update: 17</a:t>
            </a:r>
            <a:r>
              <a:rPr lang="en-US" b="1" baseline="30000" dirty="0">
                <a:solidFill>
                  <a:schemeClr val="tx2">
                    <a:lumMod val="60000"/>
                    <a:lumOff val="40000"/>
                  </a:schemeClr>
                </a:solidFill>
              </a:rPr>
              <a:t>th</a:t>
            </a:r>
            <a:r>
              <a:rPr lang="en-US" b="1" dirty="0">
                <a:solidFill>
                  <a:schemeClr val="tx2">
                    <a:lumMod val="60000"/>
                    <a:lumOff val="40000"/>
                  </a:schemeClr>
                </a:solidFill>
              </a:rPr>
              <a:t> GCC Meeting </a:t>
            </a:r>
          </a:p>
          <a:p>
            <a:pPr algn="ctr">
              <a:lnSpc>
                <a:spcPct val="90000"/>
              </a:lnSpc>
              <a:defRPr/>
            </a:pPr>
            <a:r>
              <a:rPr lang="en-US" b="1" dirty="0">
                <a:solidFill>
                  <a:schemeClr val="tx2">
                    <a:lumMod val="60000"/>
                    <a:lumOff val="40000"/>
                  </a:schemeClr>
                </a:solidFill>
              </a:rPr>
              <a:t>26-27 February 2018</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143000" y="1905000"/>
            <a:ext cx="6705600" cy="1446550"/>
          </a:xfrm>
          <a:prstGeom prst="rect">
            <a:avLst/>
          </a:prstGeom>
        </p:spPr>
        <p:txBody>
          <a:bodyPr wrap="square">
            <a:spAutoFit/>
          </a:bodyPr>
          <a:lstStyle/>
          <a:p>
            <a:pPr algn="ctr"/>
            <a:r>
              <a:rPr lang="es-ES_tradnl" sz="4400" dirty="0" smtClean="0"/>
              <a:t> </a:t>
            </a:r>
            <a:r>
              <a:rPr lang="es-ES_tradnl" sz="4400" dirty="0" err="1" smtClean="0"/>
              <a:t>Hib</a:t>
            </a:r>
            <a:r>
              <a:rPr lang="es-ES_tradnl" sz="4400" dirty="0" smtClean="0"/>
              <a:t> y Coqueluche </a:t>
            </a:r>
          </a:p>
          <a:p>
            <a:pPr algn="ctr"/>
            <a:endParaRPr lang="es-ES_tradnl" sz="4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67544" y="332656"/>
            <a:ext cx="8229600" cy="990600"/>
          </a:xfrm>
        </p:spPr>
        <p:txBody>
          <a:bodyPr>
            <a:normAutofit fontScale="90000"/>
          </a:bodyPr>
          <a:lstStyle/>
          <a:p>
            <a:pPr algn="ctr"/>
            <a:r>
              <a:rPr lang="es-AR" i="1" dirty="0" smtClean="0">
                <a:latin typeface="Century Gothic" panose="020B0502020202020204" pitchFamily="34" charset="0"/>
              </a:rPr>
              <a:t>Haemophilus influenzae </a:t>
            </a:r>
            <a:r>
              <a:rPr lang="es-AR" dirty="0" smtClean="0">
                <a:latin typeface="Century Gothic" panose="020B0502020202020204" pitchFamily="34" charset="0"/>
              </a:rPr>
              <a:t>tipo</a:t>
            </a:r>
            <a:r>
              <a:rPr lang="es-AR" i="1" dirty="0" smtClean="0">
                <a:latin typeface="Century Gothic" panose="020B0502020202020204" pitchFamily="34" charset="0"/>
              </a:rPr>
              <a:t> </a:t>
            </a:r>
            <a:r>
              <a:rPr lang="es-AR" dirty="0" smtClean="0">
                <a:latin typeface="Century Gothic" panose="020B0502020202020204" pitchFamily="34" charset="0"/>
              </a:rPr>
              <a:t>b</a:t>
            </a:r>
            <a:endParaRPr lang="es-AR" dirty="0">
              <a:latin typeface="Century Gothic" panose="020B0502020202020204" pitchFamily="34" charset="0"/>
            </a:endParaRPr>
          </a:p>
        </p:txBody>
      </p:sp>
      <p:pic>
        <p:nvPicPr>
          <p:cNvPr id="51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5214" y="1325569"/>
            <a:ext cx="2952328" cy="170924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8 CuadroTexto"/>
          <p:cNvSpPr txBox="1"/>
          <p:nvPr/>
        </p:nvSpPr>
        <p:spPr>
          <a:xfrm>
            <a:off x="3275856" y="1272249"/>
            <a:ext cx="5544616" cy="1858032"/>
          </a:xfrm>
          <a:prstGeom prst="rect">
            <a:avLst/>
          </a:prstGeom>
          <a:noFill/>
        </p:spPr>
        <p:txBody>
          <a:bodyPr wrap="square" rtlCol="0">
            <a:spAutoFit/>
          </a:bodyPr>
          <a:lstStyle/>
          <a:p>
            <a:pPr marL="285750" indent="-285750" defTabSz="914400">
              <a:buFont typeface="Arial" panose="020B0604020202020204" pitchFamily="34" charset="0"/>
              <a:buChar char="•"/>
            </a:pPr>
            <a:r>
              <a:rPr lang="es-AR" sz="1600" dirty="0" smtClean="0">
                <a:solidFill>
                  <a:srgbClr val="292934"/>
                </a:solidFill>
                <a:latin typeface="Century Gothic" panose="020B0502020202020204" pitchFamily="34" charset="0"/>
              </a:rPr>
              <a:t>Cocobacilo </a:t>
            </a:r>
            <a:r>
              <a:rPr lang="es-AR" sz="1600" dirty="0" err="1" smtClean="0">
                <a:solidFill>
                  <a:srgbClr val="292934"/>
                </a:solidFill>
                <a:latin typeface="Century Gothic" panose="020B0502020202020204" pitchFamily="34" charset="0"/>
              </a:rPr>
              <a:t>gram</a:t>
            </a:r>
            <a:r>
              <a:rPr lang="es-AR" sz="1600" dirty="0" smtClean="0">
                <a:solidFill>
                  <a:srgbClr val="292934"/>
                </a:solidFill>
                <a:latin typeface="Century Gothic" panose="020B0502020202020204" pitchFamily="34" charset="0"/>
              </a:rPr>
              <a:t> negativo (capsulados y no capsulados)</a:t>
            </a:r>
          </a:p>
          <a:p>
            <a:pPr marL="285750" indent="-285750" defTabSz="914400">
              <a:buFont typeface="Arial" panose="020B0604020202020204" pitchFamily="34" charset="0"/>
              <a:buChar char="•"/>
            </a:pPr>
            <a:r>
              <a:rPr lang="es-AR" sz="1600" dirty="0" smtClean="0">
                <a:solidFill>
                  <a:srgbClr val="292934"/>
                </a:solidFill>
                <a:latin typeface="Century Gothic" panose="020B0502020202020204" pitchFamily="34" charset="0"/>
              </a:rPr>
              <a:t>Capsulados: a-f</a:t>
            </a:r>
          </a:p>
          <a:p>
            <a:pPr marL="285750" indent="-285750" defTabSz="914400">
              <a:buFont typeface="Arial" panose="020B0604020202020204" pitchFamily="34" charset="0"/>
              <a:buChar char="•"/>
            </a:pPr>
            <a:r>
              <a:rPr lang="es-AR" sz="1600" dirty="0" smtClean="0">
                <a:solidFill>
                  <a:srgbClr val="292934"/>
                </a:solidFill>
                <a:latin typeface="Century Gothic" panose="020B0502020202020204" pitchFamily="34" charset="0"/>
              </a:rPr>
              <a:t>Tipo b: inmunoprevenible</a:t>
            </a:r>
          </a:p>
          <a:p>
            <a:pPr marL="285750" indent="-285750" defTabSz="914400">
              <a:buFont typeface="Arial" panose="020B0604020202020204" pitchFamily="34" charset="0"/>
              <a:buChar char="•"/>
            </a:pPr>
            <a:r>
              <a:rPr lang="es-AR" sz="1600" dirty="0">
                <a:solidFill>
                  <a:srgbClr val="292934"/>
                </a:solidFill>
                <a:latin typeface="Century Gothic" panose="020B0502020202020204" pitchFamily="34" charset="0"/>
              </a:rPr>
              <a:t>C</a:t>
            </a:r>
            <a:r>
              <a:rPr lang="es-AR" sz="1600" dirty="0" smtClean="0">
                <a:solidFill>
                  <a:srgbClr val="292934"/>
                </a:solidFill>
                <a:latin typeface="Century Gothic" panose="020B0502020202020204" pitchFamily="34" charset="0"/>
              </a:rPr>
              <a:t>arga de morbilidad máxima: 4-18 meses, pero ocasionalmente se observan patologías debidas a Hib en menores de 5 años. </a:t>
            </a:r>
          </a:p>
        </p:txBody>
      </p:sp>
      <p:grpSp>
        <p:nvGrpSpPr>
          <p:cNvPr id="2" name="9 Grupo"/>
          <p:cNvGrpSpPr/>
          <p:nvPr/>
        </p:nvGrpSpPr>
        <p:grpSpPr>
          <a:xfrm>
            <a:off x="167829" y="3141082"/>
            <a:ext cx="8820472" cy="3641843"/>
            <a:chOff x="323528" y="3501008"/>
            <a:chExt cx="8496944" cy="3284984"/>
          </a:xfrm>
        </p:grpSpPr>
        <p:graphicFrame>
          <p:nvGraphicFramePr>
            <p:cNvPr id="8" name="7 Diagrama"/>
            <p:cNvGraphicFramePr/>
            <p:nvPr>
              <p:extLst>
                <p:ext uri="{D42A27DB-BD31-4B8C-83A1-F6EECF244321}">
                  <p14:modId xmlns="" xmlns:p14="http://schemas.microsoft.com/office/powerpoint/2010/main" val="2971095022"/>
                </p:ext>
              </p:extLst>
            </p:nvPr>
          </p:nvGraphicFramePr>
          <p:xfrm>
            <a:off x="323528" y="3501008"/>
            <a:ext cx="8496944" cy="3284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23" name="Picture 3"/>
            <p:cNvPicPr>
              <a:picLocks noChangeAspect="1" noChangeArrowheads="1"/>
            </p:cNvPicPr>
            <p:nvPr/>
          </p:nvPicPr>
          <p:blipFill rotWithShape="1">
            <a:blip r:embed="rId8" cstate="print">
              <a:extLst>
                <a:ext uri="{28A0092B-C50C-407E-A947-70E740481C1C}">
                  <a14:useLocalDpi xmlns="" xmlns:a14="http://schemas.microsoft.com/office/drawing/2010/main" val="0"/>
                </a:ext>
              </a:extLst>
            </a:blip>
            <a:srcRect l="55643" t="26200" r="5643" b="4488"/>
            <a:stretch/>
          </p:blipFill>
          <p:spPr bwMode="auto">
            <a:xfrm>
              <a:off x="956598" y="3645024"/>
              <a:ext cx="535723" cy="72008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973757" y="4797152"/>
              <a:ext cx="531207" cy="64807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rotWithShape="1">
            <a:blip r:embed="rId10" cstate="print">
              <a:extLst>
                <a:ext uri="{28A0092B-C50C-407E-A947-70E740481C1C}">
                  <a14:useLocalDpi xmlns="" xmlns:a14="http://schemas.microsoft.com/office/drawing/2010/main" val="0"/>
                </a:ext>
              </a:extLst>
            </a:blip>
            <a:srcRect l="11599" t="9291" r="42633" b="20013"/>
            <a:stretch/>
          </p:blipFill>
          <p:spPr bwMode="auto">
            <a:xfrm>
              <a:off x="977974" y="5934422"/>
              <a:ext cx="605433" cy="70212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spTree>
    <p:extLst>
      <p:ext uri="{BB962C8B-B14F-4D97-AF65-F5344CB8AC3E}">
        <p14:creationId xmlns="" xmlns:p14="http://schemas.microsoft.com/office/powerpoint/2010/main" val="27853602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533400"/>
            <a:ext cx="7704856" cy="990600"/>
          </a:xfrm>
        </p:spPr>
        <p:txBody>
          <a:bodyPr>
            <a:normAutofit fontScale="90000"/>
          </a:bodyPr>
          <a:lstStyle/>
          <a:p>
            <a:pPr algn="ctr"/>
            <a:r>
              <a:rPr lang="es-AR" i="1" dirty="0" smtClean="0">
                <a:latin typeface="Century Gothic" panose="020B0502020202020204" pitchFamily="34" charset="0"/>
              </a:rPr>
              <a:t>Haemophilus Influenzae </a:t>
            </a:r>
            <a:r>
              <a:rPr lang="es-AR" dirty="0" smtClean="0">
                <a:latin typeface="Century Gothic" panose="020B0502020202020204" pitchFamily="34" charset="0"/>
              </a:rPr>
              <a:t>tipo b en la era pre-vacunación</a:t>
            </a:r>
            <a:endParaRPr lang="es-AR" dirty="0">
              <a:latin typeface="Century Gothic" panose="020B0502020202020204" pitchFamily="34" charset="0"/>
            </a:endParaRPr>
          </a:p>
        </p:txBody>
      </p:sp>
      <p:graphicFrame>
        <p:nvGraphicFramePr>
          <p:cNvPr id="4" name="3 Diagrama"/>
          <p:cNvGraphicFramePr/>
          <p:nvPr>
            <p:extLst>
              <p:ext uri="{D42A27DB-BD31-4B8C-83A1-F6EECF244321}">
                <p14:modId xmlns="" xmlns:p14="http://schemas.microsoft.com/office/powerpoint/2010/main" val="1756590947"/>
              </p:ext>
            </p:extLst>
          </p:nvPr>
        </p:nvGraphicFramePr>
        <p:xfrm>
          <a:off x="-108520" y="1628800"/>
          <a:ext cx="9361040"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Rectángulo"/>
          <p:cNvSpPr/>
          <p:nvPr/>
        </p:nvSpPr>
        <p:spPr>
          <a:xfrm>
            <a:off x="10" y="6163136"/>
            <a:ext cx="9011019" cy="724317"/>
          </a:xfrm>
          <a:prstGeom prst="rect">
            <a:avLst/>
          </a:prstGeom>
        </p:spPr>
        <p:txBody>
          <a:bodyPr wrap="square">
            <a:spAutoFit/>
          </a:bodyPr>
          <a:lstStyle/>
          <a:p>
            <a:pPr defTabSz="914400"/>
            <a:r>
              <a:rPr lang="en-US" sz="1000" dirty="0" smtClean="0">
                <a:solidFill>
                  <a:srgbClr val="292934">
                    <a:lumMod val="75000"/>
                    <a:lumOff val="25000"/>
                  </a:srgbClr>
                </a:solidFill>
                <a:latin typeface="Century Gothic" panose="020B0502020202020204" pitchFamily="34" charset="0"/>
              </a:rPr>
              <a:t>Fuente: 1) Watt JP et al. Burden of disease caused by Haemophilus influenzae type b in children younger than 5 years: global estimates. The Lancet, 2009, 374:(9693) 903–911.</a:t>
            </a:r>
          </a:p>
          <a:p>
            <a:pPr defTabSz="914400"/>
            <a:r>
              <a:rPr lang="en-US" sz="1000" dirty="0">
                <a:solidFill>
                  <a:srgbClr val="292934">
                    <a:lumMod val="75000"/>
                    <a:lumOff val="25000"/>
                  </a:srgbClr>
                </a:solidFill>
                <a:latin typeface="Century Gothic" panose="020B0502020202020204" pitchFamily="34" charset="0"/>
              </a:rPr>
              <a:t> </a:t>
            </a:r>
            <a:r>
              <a:rPr lang="en-US" sz="1000" dirty="0" smtClean="0">
                <a:solidFill>
                  <a:srgbClr val="292934">
                    <a:lumMod val="75000"/>
                    <a:lumOff val="25000"/>
                  </a:srgbClr>
                </a:solidFill>
                <a:latin typeface="Century Gothic" panose="020B0502020202020204" pitchFamily="34" charset="0"/>
              </a:rPr>
              <a:t>             2)Estimated Hib and pneumococcal deaths for children under 5 years of age. Geneva, World health Organization, 2008. </a:t>
            </a:r>
            <a:r>
              <a:rPr lang="en-US" sz="1000" dirty="0" err="1" smtClean="0">
                <a:solidFill>
                  <a:srgbClr val="292934">
                    <a:lumMod val="75000"/>
                    <a:lumOff val="25000"/>
                  </a:srgbClr>
                </a:solidFill>
                <a:latin typeface="Century Gothic" panose="020B0502020202020204" pitchFamily="34" charset="0"/>
              </a:rPr>
              <a:t>Disponible</a:t>
            </a:r>
            <a:r>
              <a:rPr lang="en-US" sz="1000" dirty="0" smtClean="0">
                <a:solidFill>
                  <a:srgbClr val="292934">
                    <a:lumMod val="75000"/>
                    <a:lumOff val="25000"/>
                  </a:srgbClr>
                </a:solidFill>
                <a:latin typeface="Century Gothic" panose="020B0502020202020204" pitchFamily="34" charset="0"/>
              </a:rPr>
              <a:t>:        http://www.who.int/immunization_monitoring/burden/Pneumo_hib_estimates/en/; accessed September 2013.</a:t>
            </a:r>
            <a:endParaRPr lang="es-AR" sz="1000" dirty="0">
              <a:solidFill>
                <a:srgbClr val="292934">
                  <a:lumMod val="75000"/>
                  <a:lumOff val="25000"/>
                </a:srgbClr>
              </a:solidFill>
              <a:latin typeface="Century Gothic" panose="020B0502020202020204" pitchFamily="34" charset="0"/>
            </a:endParaRPr>
          </a:p>
        </p:txBody>
      </p:sp>
    </p:spTree>
    <p:extLst>
      <p:ext uri="{BB962C8B-B14F-4D97-AF65-F5344CB8AC3E}">
        <p14:creationId xmlns="" xmlns:p14="http://schemas.microsoft.com/office/powerpoint/2010/main" val="31219940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533400"/>
            <a:ext cx="8856984" cy="990600"/>
          </a:xfrm>
        </p:spPr>
        <p:txBody>
          <a:bodyPr>
            <a:normAutofit fontScale="90000"/>
          </a:bodyPr>
          <a:lstStyle/>
          <a:p>
            <a:r>
              <a:rPr lang="es-AR" dirty="0" smtClean="0"/>
              <a:t>Vacuna contra </a:t>
            </a:r>
            <a:r>
              <a:rPr lang="es-AR" i="1" dirty="0" smtClean="0"/>
              <a:t>Haemophilus </a:t>
            </a:r>
            <a:r>
              <a:rPr lang="es-AR" i="1" dirty="0" err="1" smtClean="0"/>
              <a:t>influenzae</a:t>
            </a:r>
            <a:r>
              <a:rPr lang="es-AR" i="1" dirty="0" smtClean="0"/>
              <a:t> tipo </a:t>
            </a:r>
            <a:r>
              <a:rPr lang="es-AR" dirty="0" smtClean="0"/>
              <a:t>b </a:t>
            </a:r>
            <a:endParaRPr lang="es-AR" dirty="0"/>
          </a:p>
        </p:txBody>
      </p:sp>
      <p:sp>
        <p:nvSpPr>
          <p:cNvPr id="3" name="2 Marcador de contenido"/>
          <p:cNvSpPr>
            <a:spLocks noGrp="1"/>
          </p:cNvSpPr>
          <p:nvPr>
            <p:ph idx="1"/>
          </p:nvPr>
        </p:nvSpPr>
        <p:spPr>
          <a:xfrm>
            <a:off x="391469" y="1484784"/>
            <a:ext cx="8784976" cy="4876800"/>
          </a:xfrm>
        </p:spPr>
        <p:txBody>
          <a:bodyPr>
            <a:normAutofit fontScale="92500" lnSpcReduction="20000"/>
          </a:bodyPr>
          <a:lstStyle/>
          <a:p>
            <a:r>
              <a:rPr lang="es-AR" dirty="0" smtClean="0"/>
              <a:t>Alta eficacia y seguridad</a:t>
            </a:r>
          </a:p>
          <a:p>
            <a:r>
              <a:rPr lang="es-AR" dirty="0" smtClean="0"/>
              <a:t>Las </a:t>
            </a:r>
            <a:r>
              <a:rPr lang="es-AR" dirty="0"/>
              <a:t>series primarias de dos o tres dosis protegen a aproximadamente 95% de los </a:t>
            </a:r>
            <a:r>
              <a:rPr lang="es-AR" dirty="0" smtClean="0"/>
              <a:t>lactantes.</a:t>
            </a:r>
          </a:p>
          <a:p>
            <a:r>
              <a:rPr lang="es-AR" dirty="0" smtClean="0"/>
              <a:t>La </a:t>
            </a:r>
            <a:r>
              <a:rPr lang="es-AR" dirty="0"/>
              <a:t>vacunación universal contra Hib ha resultado en reducciones dramáticas de la enfermedad invasora </a:t>
            </a:r>
            <a:r>
              <a:rPr lang="es-AR" dirty="0" smtClean="0"/>
              <a:t>por:</a:t>
            </a:r>
          </a:p>
          <a:p>
            <a:endParaRPr lang="es-AR" dirty="0" smtClean="0"/>
          </a:p>
          <a:p>
            <a:pPr>
              <a:buFont typeface="Wingdings" panose="05000000000000000000" pitchFamily="2" charset="2"/>
              <a:buChar char="v"/>
            </a:pPr>
            <a:r>
              <a:rPr lang="es-AR" sz="2000" dirty="0" smtClean="0"/>
              <a:t>protección </a:t>
            </a:r>
            <a:r>
              <a:rPr lang="es-AR" sz="2000" dirty="0"/>
              <a:t>directa de la </a:t>
            </a:r>
            <a:r>
              <a:rPr lang="es-AR" sz="2000" dirty="0" smtClean="0"/>
              <a:t>vacuna</a:t>
            </a:r>
          </a:p>
          <a:p>
            <a:pPr>
              <a:buFont typeface="Wingdings" panose="05000000000000000000" pitchFamily="2" charset="2"/>
              <a:buChar char="v"/>
            </a:pPr>
            <a:r>
              <a:rPr lang="es-AR" sz="2000" dirty="0" smtClean="0"/>
              <a:t>efecto </a:t>
            </a:r>
            <a:r>
              <a:rPr lang="es-AR" sz="2000" dirty="0"/>
              <a:t>de rebaño </a:t>
            </a:r>
            <a:r>
              <a:rPr lang="es-AR" sz="2000" dirty="0" smtClean="0"/>
              <a:t>(reducción </a:t>
            </a:r>
            <a:r>
              <a:rPr lang="es-AR" sz="2000" dirty="0"/>
              <a:t>de la portación </a:t>
            </a:r>
            <a:r>
              <a:rPr lang="es-AR" sz="2000" dirty="0" smtClean="0"/>
              <a:t>nasofaríngea):</a:t>
            </a:r>
          </a:p>
          <a:p>
            <a:pPr>
              <a:buFont typeface="Wingdings" panose="05000000000000000000" pitchFamily="2" charset="2"/>
              <a:buChar char="v"/>
            </a:pPr>
            <a:r>
              <a:rPr lang="es-ES" sz="2000" dirty="0" err="1" smtClean="0"/>
              <a:t>Ramsay</a:t>
            </a:r>
            <a:r>
              <a:rPr lang="es-ES" sz="2000" dirty="0" smtClean="0"/>
              <a:t> </a:t>
            </a:r>
            <a:r>
              <a:rPr lang="es-ES" sz="2000" dirty="0"/>
              <a:t>y </a:t>
            </a:r>
            <a:r>
              <a:rPr lang="es-ES" sz="2000" dirty="0" err="1"/>
              <a:t>Landhani</a:t>
            </a:r>
            <a:r>
              <a:rPr lang="es-ES" sz="2000" dirty="0"/>
              <a:t> (UK) que estiman que la misma contribuye al menos a un tercio de la reducción observada posterior a la introducción de la </a:t>
            </a:r>
            <a:r>
              <a:rPr lang="es-ES" sz="2000" dirty="0" smtClean="0"/>
              <a:t>vacuna</a:t>
            </a:r>
          </a:p>
          <a:p>
            <a:pPr>
              <a:buFont typeface="Wingdings" panose="05000000000000000000" pitchFamily="2" charset="2"/>
              <a:buChar char="v"/>
            </a:pPr>
            <a:r>
              <a:rPr lang="es-ES" sz="2000" dirty="0" smtClean="0"/>
              <a:t>En </a:t>
            </a:r>
            <a:r>
              <a:rPr lang="es-ES" sz="2000" dirty="0"/>
              <a:t>ausencia de este refuerzo los niveles de anticuerpos inducidos por la vacunación en la infancia caen durante los 2-3 años siguientes </a:t>
            </a:r>
          </a:p>
          <a:p>
            <a:endParaRPr lang="es-AR" dirty="0"/>
          </a:p>
        </p:txBody>
      </p:sp>
    </p:spTree>
    <p:extLst>
      <p:ext uri="{BB962C8B-B14F-4D97-AF65-F5344CB8AC3E}">
        <p14:creationId xmlns="" xmlns:p14="http://schemas.microsoft.com/office/powerpoint/2010/main" val="24200378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Situación en las Américas: introducción de la vacuna </a:t>
            </a:r>
            <a:r>
              <a:rPr lang="es-AR" dirty="0" err="1" smtClean="0"/>
              <a:t>Hib</a:t>
            </a:r>
            <a:endParaRPr lang="es-AR" dirty="0"/>
          </a:p>
        </p:txBody>
      </p:sp>
      <p:graphicFrame>
        <p:nvGraphicFramePr>
          <p:cNvPr id="5" name="4 Diagrama"/>
          <p:cNvGraphicFramePr/>
          <p:nvPr>
            <p:extLst>
              <p:ext uri="{D42A27DB-BD31-4B8C-83A1-F6EECF244321}">
                <p14:modId xmlns="" xmlns:p14="http://schemas.microsoft.com/office/powerpoint/2010/main" val="995319904"/>
              </p:ext>
            </p:extLst>
          </p:nvPr>
        </p:nvGraphicFramePr>
        <p:xfrm>
          <a:off x="395541" y="2060848"/>
          <a:ext cx="8352928" cy="4336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548300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a:xfrm>
            <a:off x="244475" y="357771"/>
            <a:ext cx="8229600" cy="773113"/>
          </a:xfrm>
          <a:ln>
            <a:noFill/>
            <a:miter lim="800000"/>
            <a:headEnd/>
            <a:tailEnd/>
          </a:ln>
        </p:spPr>
        <p:txBody>
          <a:bodyPr/>
          <a:lstStyle/>
          <a:p>
            <a:r>
              <a:rPr lang="es-AR" altLang="es-AR" sz="3200" smtClean="0"/>
              <a:t>Situación epidemiológica </a:t>
            </a:r>
          </a:p>
        </p:txBody>
      </p:sp>
      <p:pic>
        <p:nvPicPr>
          <p:cNvPr id="30723" name="Marcador de contenido 3"/>
          <p:cNvPicPr>
            <a:picLocks noGrp="1" noChangeAspect="1"/>
          </p:cNvPicPr>
          <p:nvPr>
            <p:ph idx="1"/>
          </p:nvPr>
        </p:nvPicPr>
        <p:blipFill>
          <a:blip r:embed="rId3" cstate="print">
            <a:extLst>
              <a:ext uri="{28A0092B-C50C-407E-A947-70E740481C1C}">
                <a14:useLocalDpi xmlns="" xmlns:a14="http://schemas.microsoft.com/office/drawing/2010/main" val="0"/>
              </a:ext>
            </a:extLst>
          </a:blip>
          <a:srcRect l="-6912" r="1408"/>
          <a:stretch>
            <a:fillRect/>
          </a:stretch>
        </p:blipFill>
        <p:spPr>
          <a:xfrm>
            <a:off x="4265613" y="1120791"/>
            <a:ext cx="4532312" cy="4903788"/>
          </a:xfrm>
        </p:spPr>
      </p:pic>
      <p:pic>
        <p:nvPicPr>
          <p:cNvPr id="30724" name="Marcador de contenido 3"/>
          <p:cNvPicPr>
            <a:picLocks noChangeAspect="1"/>
          </p:cNvPicPr>
          <p:nvPr/>
        </p:nvPicPr>
        <p:blipFill>
          <a:blip r:embed="rId4" cstate="print">
            <a:extLst>
              <a:ext uri="{28A0092B-C50C-407E-A947-70E740481C1C}">
                <a14:useLocalDpi xmlns="" xmlns:a14="http://schemas.microsoft.com/office/drawing/2010/main" val="0"/>
              </a:ext>
            </a:extLst>
          </a:blip>
          <a:srcRect l="-1480" r="2196"/>
          <a:stretch>
            <a:fillRect/>
          </a:stretch>
        </p:blipFill>
        <p:spPr bwMode="auto">
          <a:xfrm>
            <a:off x="80963" y="1120791"/>
            <a:ext cx="4278312" cy="4903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2485368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2 Gráfico"/>
          <p:cNvGraphicFramePr>
            <a:graphicFrameLocks/>
          </p:cNvGraphicFramePr>
          <p:nvPr>
            <p:extLst>
              <p:ext uri="{D42A27DB-BD31-4B8C-83A1-F6EECF244321}">
                <p14:modId xmlns="" xmlns:p14="http://schemas.microsoft.com/office/powerpoint/2010/main" val="1230565637"/>
              </p:ext>
            </p:extLst>
          </p:nvPr>
        </p:nvGraphicFramePr>
        <p:xfrm>
          <a:off x="251528" y="1268435"/>
          <a:ext cx="8363843" cy="4968899"/>
        </p:xfrm>
        <a:graphic>
          <a:graphicData uri="http://schemas.openxmlformats.org/presentationml/2006/ole">
            <p:oleObj spid="_x0000_s4098" name="Gráfico" r:id="rId4" imgW="8929902" imgH="4912970" progId="Excel.Sheet.8">
              <p:embed/>
            </p:oleObj>
          </a:graphicData>
        </a:graphic>
      </p:graphicFrame>
      <p:sp>
        <p:nvSpPr>
          <p:cNvPr id="3" name="Elipse 2"/>
          <p:cNvSpPr>
            <a:spLocks noChangeArrowheads="1"/>
          </p:cNvSpPr>
          <p:nvPr/>
        </p:nvSpPr>
        <p:spPr bwMode="auto">
          <a:xfrm>
            <a:off x="7236302" y="4840584"/>
            <a:ext cx="1006475" cy="576188"/>
          </a:xfrm>
          <a:prstGeom prst="ellipse">
            <a:avLst/>
          </a:prstGeom>
          <a:noFill/>
          <a:ln w="28575">
            <a:solidFill>
              <a:srgbClr val="FF0000"/>
            </a:solidFill>
            <a:round/>
            <a:headEnd/>
            <a:tailEnd/>
          </a:ln>
          <a:effectLst>
            <a:outerShdw blurRad="40000" dist="23000" dir="5400000" rotWithShape="0">
              <a:srgbClr val="80808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algn="ctr" defTabSz="914400">
              <a:defRPr/>
            </a:pPr>
            <a:endParaRPr lang="es-ES">
              <a:solidFill>
                <a:srgbClr val="FFFFFF"/>
              </a:solidFill>
            </a:endParaRPr>
          </a:p>
        </p:txBody>
      </p:sp>
      <p:sp>
        <p:nvSpPr>
          <p:cNvPr id="4" name="3 Llamada de flecha hacia abajo"/>
          <p:cNvSpPr>
            <a:spLocks noChangeArrowheads="1"/>
          </p:cNvSpPr>
          <p:nvPr/>
        </p:nvSpPr>
        <p:spPr bwMode="auto">
          <a:xfrm>
            <a:off x="1331640" y="1928587"/>
            <a:ext cx="1484312" cy="914400"/>
          </a:xfrm>
          <a:prstGeom prst="downArrowCallout">
            <a:avLst>
              <a:gd name="adj1" fmla="val 24995"/>
              <a:gd name="adj2" fmla="val 25003"/>
              <a:gd name="adj3" fmla="val 25000"/>
              <a:gd name="adj4" fmla="val 64977"/>
            </a:avLst>
          </a:prstGeom>
          <a:solidFill>
            <a:srgbClr val="4DC7B3"/>
          </a:solidFill>
          <a:ln w="9525">
            <a:solidFill>
              <a:srgbClr val="4A7EBB"/>
            </a:solidFill>
            <a:miter lim="800000"/>
            <a:headEnd/>
            <a:tailEnd/>
          </a:ln>
          <a:effectLst>
            <a:outerShdw blurRad="40000" dist="23000" dir="5400000" rotWithShape="0">
              <a:srgbClr val="808080">
                <a:alpha val="34998"/>
              </a:srgbClr>
            </a:outerShdw>
          </a:effectLst>
        </p:spPr>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914400" eaLnBrk="1" hangingPunct="1">
              <a:defRPr/>
            </a:pPr>
            <a:r>
              <a:rPr lang="es-AR" altLang="es-AR" sz="1200" dirty="0" smtClean="0">
                <a:solidFill>
                  <a:srgbClr val="292934"/>
                </a:solidFill>
              </a:rPr>
              <a:t>Incorporación vacunación contra</a:t>
            </a:r>
          </a:p>
          <a:p>
            <a:pPr algn="ctr" defTabSz="914400" eaLnBrk="1" hangingPunct="1">
              <a:defRPr/>
            </a:pPr>
            <a:r>
              <a:rPr lang="es-AR" altLang="es-AR" sz="1200" dirty="0" smtClean="0">
                <a:solidFill>
                  <a:srgbClr val="FFFFFF"/>
                </a:solidFill>
              </a:rPr>
              <a:t> </a:t>
            </a:r>
            <a:r>
              <a:rPr lang="es-AR" altLang="es-AR" sz="1200" i="1" dirty="0" smtClean="0">
                <a:solidFill>
                  <a:srgbClr val="292934"/>
                </a:solidFill>
              </a:rPr>
              <a:t>Hib</a:t>
            </a:r>
            <a:r>
              <a:rPr lang="es-AR" altLang="es-AR" sz="1200" dirty="0" smtClean="0">
                <a:solidFill>
                  <a:srgbClr val="292934"/>
                </a:solidFill>
              </a:rPr>
              <a:t> al CNV</a:t>
            </a:r>
          </a:p>
        </p:txBody>
      </p:sp>
      <p:sp>
        <p:nvSpPr>
          <p:cNvPr id="5" name="4 Elipse"/>
          <p:cNvSpPr/>
          <p:nvPr/>
        </p:nvSpPr>
        <p:spPr>
          <a:xfrm>
            <a:off x="6711178" y="5062545"/>
            <a:ext cx="384175" cy="6826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s-AR">
              <a:solidFill>
                <a:srgbClr val="FFFFFF"/>
              </a:solidFill>
            </a:endParaRPr>
          </a:p>
        </p:txBody>
      </p:sp>
      <p:sp>
        <p:nvSpPr>
          <p:cNvPr id="14" name="Título 1"/>
          <p:cNvSpPr>
            <a:spLocks noGrp="1"/>
          </p:cNvSpPr>
          <p:nvPr>
            <p:ph type="title"/>
          </p:nvPr>
        </p:nvSpPr>
        <p:spPr>
          <a:xfrm>
            <a:off x="251521" y="367003"/>
            <a:ext cx="8712968" cy="1323439"/>
          </a:xfrm>
          <a:extLst/>
        </p:spPr>
        <p:txBody>
          <a:bodyPr vert="horz" lIns="91440" tIns="45720" rIns="91440" bIns="45720" rtlCol="0" anchor="ctr">
            <a:normAutofit/>
          </a:bodyPr>
          <a:lstStyle/>
          <a:p>
            <a:r>
              <a:rPr lang="es-ES" sz="3200" dirty="0"/>
              <a:t>Meningitis por </a:t>
            </a:r>
            <a:r>
              <a:rPr lang="es-ES" sz="3200" dirty="0" err="1" smtClean="0"/>
              <a:t>Hib</a:t>
            </a:r>
            <a:r>
              <a:rPr lang="es-ES" sz="3200" dirty="0"/>
              <a:t>. Argentina 1994-2015 </a:t>
            </a:r>
          </a:p>
        </p:txBody>
      </p:sp>
      <p:sp>
        <p:nvSpPr>
          <p:cNvPr id="16" name="15 CuadroTexto"/>
          <p:cNvSpPr txBox="1"/>
          <p:nvPr/>
        </p:nvSpPr>
        <p:spPr>
          <a:xfrm>
            <a:off x="3059832" y="6488688"/>
            <a:ext cx="5545416" cy="377905"/>
          </a:xfrm>
          <a:prstGeom prst="rect">
            <a:avLst/>
          </a:prstGeom>
          <a:noFill/>
        </p:spPr>
        <p:txBody>
          <a:bodyPr wrap="square" rtlCol="0">
            <a:spAutoFit/>
          </a:bodyPr>
          <a:lstStyle/>
          <a:p>
            <a:pPr algn="ctr" defTabSz="914400"/>
            <a:r>
              <a:rPr lang="es-AR" sz="900" b="1" i="1" dirty="0" smtClean="0">
                <a:solidFill>
                  <a:srgbClr val="292934">
                    <a:lumMod val="50000"/>
                    <a:lumOff val="50000"/>
                  </a:srgbClr>
                </a:solidFill>
                <a:latin typeface="Century Gothic" panose="020B0502020202020204" pitchFamily="34" charset="0"/>
              </a:rPr>
              <a:t>Fuente: Datos provenientes de SNVS (C2-SIVILA) e INEI Anlis Malbrán. </a:t>
            </a:r>
          </a:p>
          <a:p>
            <a:pPr algn="ctr" defTabSz="914400"/>
            <a:r>
              <a:rPr lang="es-AR" sz="900" b="1" i="1" dirty="0" smtClean="0">
                <a:solidFill>
                  <a:srgbClr val="292934">
                    <a:lumMod val="50000"/>
                    <a:lumOff val="50000"/>
                  </a:srgbClr>
                </a:solidFill>
                <a:latin typeface="Century Gothic" panose="020B0502020202020204" pitchFamily="34" charset="0"/>
              </a:rPr>
              <a:t>Elaborado por la Dirección Nacional de Control de Enfermedades Inmunoprevenibles. MSAL.</a:t>
            </a:r>
            <a:endParaRPr lang="es-AR" sz="900" b="1" i="1" dirty="0">
              <a:solidFill>
                <a:srgbClr val="292934">
                  <a:lumMod val="50000"/>
                  <a:lumOff val="50000"/>
                </a:srgbClr>
              </a:solidFill>
              <a:latin typeface="Century Gothic" panose="020B0502020202020204" pitchFamily="34" charset="0"/>
            </a:endParaRPr>
          </a:p>
        </p:txBody>
      </p:sp>
      <p:pic>
        <p:nvPicPr>
          <p:cNvPr id="2056" name="Picture 8"/>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l="20934" t="14552" r="22284" b="31581"/>
          <a:stretch/>
        </p:blipFill>
        <p:spPr bwMode="auto">
          <a:xfrm>
            <a:off x="4884300" y="1622168"/>
            <a:ext cx="2855232" cy="216689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745985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86907" y="1196752"/>
            <a:ext cx="7942262" cy="1731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386907" y="5063978"/>
            <a:ext cx="7920880" cy="132343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marL="285750" indent="-285750" defTabSz="914400">
              <a:buFont typeface="Wingdings" panose="05000000000000000000" pitchFamily="2" charset="2"/>
              <a:buChar char="ü"/>
              <a:defRPr/>
            </a:pPr>
            <a:r>
              <a:rPr lang="es-AR" sz="1600" dirty="0">
                <a:solidFill>
                  <a:srgbClr val="FFFFFF"/>
                </a:solidFill>
                <a:latin typeface="Century Gothic" panose="020B0502020202020204" pitchFamily="34" charset="0"/>
              </a:rPr>
              <a:t>Las formas de presentación más frecuentes fueron meningitis ( 55,5 </a:t>
            </a:r>
            <a:r>
              <a:rPr lang="es-AR" sz="1600" dirty="0" smtClean="0">
                <a:solidFill>
                  <a:srgbClr val="FFFFFF"/>
                </a:solidFill>
                <a:latin typeface="Century Gothic" panose="020B0502020202020204" pitchFamily="34" charset="0"/>
              </a:rPr>
              <a:t>%), </a:t>
            </a:r>
            <a:r>
              <a:rPr lang="es-AR" sz="1600" dirty="0">
                <a:solidFill>
                  <a:srgbClr val="FFFFFF"/>
                </a:solidFill>
                <a:latin typeface="Century Gothic" panose="020B0502020202020204" pitchFamily="34" charset="0"/>
              </a:rPr>
              <a:t>neumonía (17,1 %) y bacteriemia ( 8,8 %). </a:t>
            </a:r>
          </a:p>
          <a:p>
            <a:pPr marL="285750" indent="-285750" defTabSz="914400">
              <a:buFont typeface="Wingdings" panose="05000000000000000000" pitchFamily="2" charset="2"/>
              <a:buChar char="ü"/>
              <a:defRPr/>
            </a:pPr>
            <a:r>
              <a:rPr lang="es-AR" sz="1600" dirty="0">
                <a:solidFill>
                  <a:srgbClr val="FFFFFF"/>
                </a:solidFill>
                <a:latin typeface="Century Gothic" panose="020B0502020202020204" pitchFamily="34" charset="0"/>
              </a:rPr>
              <a:t>No se observaron diferencias en el período de 3 años </a:t>
            </a:r>
          </a:p>
          <a:p>
            <a:pPr marL="285750" indent="-285750" defTabSz="914400">
              <a:buFont typeface="Wingdings" panose="05000000000000000000" pitchFamily="2" charset="2"/>
              <a:buChar char="ü"/>
              <a:defRPr/>
            </a:pPr>
            <a:r>
              <a:rPr lang="es-AR" sz="1600" dirty="0">
                <a:solidFill>
                  <a:srgbClr val="FFFFFF"/>
                </a:solidFill>
                <a:latin typeface="Century Gothic" panose="020B0502020202020204" pitchFamily="34" charset="0"/>
              </a:rPr>
              <a:t>Diecinueve de los </a:t>
            </a:r>
            <a:r>
              <a:rPr lang="es-AR" sz="1600" dirty="0" smtClean="0">
                <a:solidFill>
                  <a:srgbClr val="FFFFFF"/>
                </a:solidFill>
                <a:latin typeface="Century Gothic" panose="020B0502020202020204" pitchFamily="34" charset="0"/>
              </a:rPr>
              <a:t>24 jurisdicciones notificaron casos, </a:t>
            </a:r>
            <a:r>
              <a:rPr lang="es-AR" sz="1600" dirty="0">
                <a:solidFill>
                  <a:srgbClr val="FFFFFF"/>
                </a:solidFill>
                <a:latin typeface="Century Gothic" panose="020B0502020202020204" pitchFamily="34" charset="0"/>
              </a:rPr>
              <a:t>sin un patrón estacional</a:t>
            </a:r>
            <a:r>
              <a:rPr lang="es-AR" sz="1600" dirty="0" smtClean="0">
                <a:solidFill>
                  <a:srgbClr val="FFFFFF"/>
                </a:solidFill>
                <a:latin typeface="Century Gothic" panose="020B0502020202020204" pitchFamily="34" charset="0"/>
              </a:rPr>
              <a:t>.</a:t>
            </a:r>
            <a:endParaRPr lang="es-AR" sz="1600" dirty="0">
              <a:solidFill>
                <a:srgbClr val="FFFFFF"/>
              </a:solidFill>
              <a:latin typeface="Century Gothic" panose="020B0502020202020204" pitchFamily="34" charset="0"/>
            </a:endParaRPr>
          </a:p>
        </p:txBody>
      </p:sp>
      <p:graphicFrame>
        <p:nvGraphicFramePr>
          <p:cNvPr id="4" name="3 Tabla"/>
          <p:cNvGraphicFramePr>
            <a:graphicFrameLocks noGrp="1"/>
          </p:cNvGraphicFramePr>
          <p:nvPr>
            <p:extLst>
              <p:ext uri="{D42A27DB-BD31-4B8C-83A1-F6EECF244321}">
                <p14:modId xmlns="" xmlns:p14="http://schemas.microsoft.com/office/powerpoint/2010/main" val="3291890216"/>
              </p:ext>
            </p:extLst>
          </p:nvPr>
        </p:nvGraphicFramePr>
        <p:xfrm>
          <a:off x="1261618" y="3068960"/>
          <a:ext cx="6192840" cy="1728786"/>
        </p:xfrm>
        <a:graphic>
          <a:graphicData uri="http://schemas.openxmlformats.org/drawingml/2006/table">
            <a:tbl>
              <a:tblPr firstRow="1" bandRow="1">
                <a:tableStyleId>{6E25E649-3F16-4E02-A733-19D2CDBF48F0}</a:tableStyleId>
              </a:tblPr>
              <a:tblGrid>
                <a:gridCol w="1238568"/>
                <a:gridCol w="1238568"/>
                <a:gridCol w="1238568"/>
                <a:gridCol w="1238568"/>
                <a:gridCol w="1238568"/>
              </a:tblGrid>
              <a:tr h="591837">
                <a:tc>
                  <a:txBody>
                    <a:bodyPr/>
                    <a:lstStyle/>
                    <a:p>
                      <a:r>
                        <a:rPr lang="es-AR" sz="1600" dirty="0" smtClean="0"/>
                        <a:t>Tasa de incidencia</a:t>
                      </a:r>
                      <a:endParaRPr lang="es-AR" sz="1600" dirty="0"/>
                    </a:p>
                  </a:txBody>
                  <a:tcPr marL="91442" marR="91442" marT="45736" marB="45736"/>
                </a:tc>
                <a:tc>
                  <a:txBody>
                    <a:bodyPr/>
                    <a:lstStyle/>
                    <a:p>
                      <a:pPr algn="ctr"/>
                      <a:r>
                        <a:rPr lang="es-AR" sz="1600" dirty="0" smtClean="0"/>
                        <a:t>2013</a:t>
                      </a:r>
                      <a:endParaRPr lang="es-AR" sz="1600" dirty="0"/>
                    </a:p>
                  </a:txBody>
                  <a:tcPr marL="91442" marR="91442" marT="45736" marB="45736"/>
                </a:tc>
                <a:tc>
                  <a:txBody>
                    <a:bodyPr/>
                    <a:lstStyle/>
                    <a:p>
                      <a:pPr algn="ctr"/>
                      <a:r>
                        <a:rPr lang="es-AR" sz="1600" dirty="0" smtClean="0"/>
                        <a:t>2014</a:t>
                      </a:r>
                      <a:endParaRPr lang="es-AR" sz="1600" dirty="0"/>
                    </a:p>
                  </a:txBody>
                  <a:tcPr marL="91442" marR="91442" marT="45736" marB="45736"/>
                </a:tc>
                <a:tc>
                  <a:txBody>
                    <a:bodyPr/>
                    <a:lstStyle/>
                    <a:p>
                      <a:pPr algn="ctr"/>
                      <a:r>
                        <a:rPr lang="es-AR" sz="1600" dirty="0" smtClean="0"/>
                        <a:t>2015</a:t>
                      </a:r>
                      <a:endParaRPr lang="es-AR" sz="1600" dirty="0"/>
                    </a:p>
                  </a:txBody>
                  <a:tcPr marL="91442" marR="91442" marT="45736" marB="45736"/>
                </a:tc>
                <a:tc>
                  <a:txBody>
                    <a:bodyPr/>
                    <a:lstStyle/>
                    <a:p>
                      <a:pPr algn="ctr"/>
                      <a:r>
                        <a:rPr lang="es-AR" sz="1600" dirty="0" smtClean="0"/>
                        <a:t>2013-2015</a:t>
                      </a:r>
                      <a:endParaRPr lang="es-AR" sz="1600" dirty="0"/>
                    </a:p>
                  </a:txBody>
                  <a:tcPr marL="91442" marR="91442" marT="45736" marB="45736"/>
                </a:tc>
              </a:tr>
              <a:tr h="378983">
                <a:tc>
                  <a:txBody>
                    <a:bodyPr/>
                    <a:lstStyle/>
                    <a:p>
                      <a:r>
                        <a:rPr lang="es-AR" sz="1600" dirty="0" smtClean="0"/>
                        <a:t>Global</a:t>
                      </a:r>
                      <a:endParaRPr lang="es-AR" sz="1600" dirty="0"/>
                    </a:p>
                  </a:txBody>
                  <a:tcPr marL="91442" marR="91442" marT="45736" marB="45736"/>
                </a:tc>
                <a:tc>
                  <a:txBody>
                    <a:bodyPr/>
                    <a:lstStyle/>
                    <a:p>
                      <a:pPr algn="ctr"/>
                      <a:r>
                        <a:rPr lang="es-AR" sz="1600" dirty="0" smtClean="0"/>
                        <a:t>0,1</a:t>
                      </a:r>
                      <a:endParaRPr lang="es-AR" sz="1600" dirty="0"/>
                    </a:p>
                  </a:txBody>
                  <a:tcPr marL="91442" marR="91442" marT="45736" marB="45736"/>
                </a:tc>
                <a:tc>
                  <a:txBody>
                    <a:bodyPr/>
                    <a:lstStyle/>
                    <a:p>
                      <a:pPr algn="ctr"/>
                      <a:r>
                        <a:rPr lang="es-AR" sz="1600" dirty="0" smtClean="0"/>
                        <a:t>0,2</a:t>
                      </a:r>
                      <a:endParaRPr lang="es-AR" sz="1600" dirty="0"/>
                    </a:p>
                  </a:txBody>
                  <a:tcPr marL="91442" marR="91442" marT="45736" marB="45736"/>
                </a:tc>
                <a:tc>
                  <a:txBody>
                    <a:bodyPr/>
                    <a:lstStyle/>
                    <a:p>
                      <a:pPr algn="ctr"/>
                      <a:r>
                        <a:rPr lang="es-AR" sz="1600" dirty="0" smtClean="0"/>
                        <a:t>0,3</a:t>
                      </a:r>
                      <a:endParaRPr lang="es-AR" sz="1600" dirty="0"/>
                    </a:p>
                  </a:txBody>
                  <a:tcPr marL="91442" marR="91442" marT="45736" marB="45736"/>
                </a:tc>
                <a:tc>
                  <a:txBody>
                    <a:bodyPr/>
                    <a:lstStyle/>
                    <a:p>
                      <a:pPr algn="ctr"/>
                      <a:r>
                        <a:rPr lang="es-AR" sz="1600" dirty="0" smtClean="0"/>
                        <a:t>0,2</a:t>
                      </a:r>
                      <a:endParaRPr lang="es-AR" sz="1600" dirty="0"/>
                    </a:p>
                  </a:txBody>
                  <a:tcPr marL="91442" marR="91442" marT="45736" marB="45736"/>
                </a:tc>
              </a:tr>
              <a:tr h="378983">
                <a:tc>
                  <a:txBody>
                    <a:bodyPr/>
                    <a:lstStyle/>
                    <a:p>
                      <a:r>
                        <a:rPr lang="es-AR" sz="1600" dirty="0" smtClean="0"/>
                        <a:t>&lt;5 años</a:t>
                      </a:r>
                      <a:endParaRPr lang="es-AR" sz="1600" dirty="0"/>
                    </a:p>
                  </a:txBody>
                  <a:tcPr marL="91442" marR="91442" marT="45736" marB="45736"/>
                </a:tc>
                <a:tc>
                  <a:txBody>
                    <a:bodyPr/>
                    <a:lstStyle/>
                    <a:p>
                      <a:pPr algn="ctr"/>
                      <a:r>
                        <a:rPr lang="es-AR" sz="1600" dirty="0" smtClean="0"/>
                        <a:t>3,1</a:t>
                      </a:r>
                      <a:endParaRPr lang="es-AR" sz="1600" dirty="0"/>
                    </a:p>
                  </a:txBody>
                  <a:tcPr marL="91442" marR="91442" marT="45736" marB="45736"/>
                </a:tc>
                <a:tc>
                  <a:txBody>
                    <a:bodyPr/>
                    <a:lstStyle/>
                    <a:p>
                      <a:pPr algn="ctr"/>
                      <a:r>
                        <a:rPr lang="es-AR" sz="1600" dirty="0" smtClean="0"/>
                        <a:t>5,2</a:t>
                      </a:r>
                      <a:endParaRPr lang="es-AR" sz="1600" dirty="0"/>
                    </a:p>
                  </a:txBody>
                  <a:tcPr marL="91442" marR="91442" marT="45736" marB="45736"/>
                </a:tc>
                <a:tc>
                  <a:txBody>
                    <a:bodyPr/>
                    <a:lstStyle/>
                    <a:p>
                      <a:pPr algn="ctr"/>
                      <a:r>
                        <a:rPr lang="es-AR" sz="1600" dirty="0" smtClean="0"/>
                        <a:t>6,3</a:t>
                      </a:r>
                      <a:endParaRPr lang="es-AR" sz="1600" dirty="0"/>
                    </a:p>
                  </a:txBody>
                  <a:tcPr marL="91442" marR="91442" marT="45736" marB="45736"/>
                </a:tc>
                <a:tc>
                  <a:txBody>
                    <a:bodyPr/>
                    <a:lstStyle/>
                    <a:p>
                      <a:pPr algn="ctr"/>
                      <a:r>
                        <a:rPr lang="es-AR" sz="1600" dirty="0" smtClean="0"/>
                        <a:t>4,9</a:t>
                      </a:r>
                      <a:endParaRPr lang="es-AR" sz="1600" dirty="0"/>
                    </a:p>
                  </a:txBody>
                  <a:tcPr marL="91442" marR="91442" marT="45736" marB="45736"/>
                </a:tc>
              </a:tr>
              <a:tr h="378983">
                <a:tc>
                  <a:txBody>
                    <a:bodyPr/>
                    <a:lstStyle/>
                    <a:p>
                      <a:r>
                        <a:rPr lang="es-AR" sz="1600" dirty="0" smtClean="0">
                          <a:solidFill>
                            <a:srgbClr val="FF0000"/>
                          </a:solidFill>
                        </a:rPr>
                        <a:t>&lt;1 año</a:t>
                      </a:r>
                      <a:endParaRPr lang="es-AR" sz="1600" dirty="0">
                        <a:solidFill>
                          <a:srgbClr val="FF0000"/>
                        </a:solidFill>
                      </a:endParaRPr>
                    </a:p>
                  </a:txBody>
                  <a:tcPr marL="91442" marR="91442" marT="45736" marB="45736"/>
                </a:tc>
                <a:tc>
                  <a:txBody>
                    <a:bodyPr/>
                    <a:lstStyle/>
                    <a:p>
                      <a:pPr algn="ctr"/>
                      <a:r>
                        <a:rPr lang="es-AR" sz="1600" dirty="0" smtClean="0">
                          <a:solidFill>
                            <a:srgbClr val="FF0000"/>
                          </a:solidFill>
                        </a:rPr>
                        <a:t>5,5</a:t>
                      </a:r>
                      <a:endParaRPr lang="es-AR" sz="1600" dirty="0">
                        <a:solidFill>
                          <a:srgbClr val="FF0000"/>
                        </a:solidFill>
                      </a:endParaRPr>
                    </a:p>
                  </a:txBody>
                  <a:tcPr marL="91442" marR="91442" marT="45736" marB="45736"/>
                </a:tc>
                <a:tc>
                  <a:txBody>
                    <a:bodyPr/>
                    <a:lstStyle/>
                    <a:p>
                      <a:pPr algn="ctr"/>
                      <a:r>
                        <a:rPr lang="es-AR" sz="1600" dirty="0" smtClean="0">
                          <a:solidFill>
                            <a:srgbClr val="FF0000"/>
                          </a:solidFill>
                        </a:rPr>
                        <a:t>9,1</a:t>
                      </a:r>
                      <a:endParaRPr lang="es-AR" sz="1600" dirty="0">
                        <a:solidFill>
                          <a:srgbClr val="FF0000"/>
                        </a:solidFill>
                      </a:endParaRPr>
                    </a:p>
                  </a:txBody>
                  <a:tcPr marL="91442" marR="91442" marT="45736" marB="45736"/>
                </a:tc>
                <a:tc>
                  <a:txBody>
                    <a:bodyPr/>
                    <a:lstStyle/>
                    <a:p>
                      <a:pPr algn="ctr"/>
                      <a:r>
                        <a:rPr lang="es-AR" sz="1600" dirty="0" smtClean="0">
                          <a:solidFill>
                            <a:srgbClr val="FF0000"/>
                          </a:solidFill>
                        </a:rPr>
                        <a:t>10,1</a:t>
                      </a:r>
                      <a:endParaRPr lang="es-AR" sz="1600" dirty="0">
                        <a:solidFill>
                          <a:srgbClr val="FF0000"/>
                        </a:solidFill>
                      </a:endParaRPr>
                    </a:p>
                  </a:txBody>
                  <a:tcPr marL="91442" marR="91442" marT="45736" marB="45736"/>
                </a:tc>
                <a:tc>
                  <a:txBody>
                    <a:bodyPr/>
                    <a:lstStyle/>
                    <a:p>
                      <a:pPr algn="ctr"/>
                      <a:r>
                        <a:rPr lang="es-AR" sz="1600" dirty="0" smtClean="0">
                          <a:solidFill>
                            <a:srgbClr val="FF0000"/>
                          </a:solidFill>
                        </a:rPr>
                        <a:t>8,2</a:t>
                      </a:r>
                      <a:endParaRPr lang="es-AR" sz="1600" dirty="0">
                        <a:solidFill>
                          <a:srgbClr val="FF0000"/>
                        </a:solidFill>
                      </a:endParaRPr>
                    </a:p>
                  </a:txBody>
                  <a:tcPr marL="91442" marR="91442" marT="45736" marB="45736"/>
                </a:tc>
              </a:tr>
            </a:tbl>
          </a:graphicData>
        </a:graphic>
      </p:graphicFrame>
      <p:sp>
        <p:nvSpPr>
          <p:cNvPr id="5" name="4 CuadroTexto"/>
          <p:cNvSpPr txBox="1"/>
          <p:nvPr/>
        </p:nvSpPr>
        <p:spPr>
          <a:xfrm>
            <a:off x="15214" y="521047"/>
            <a:ext cx="8733251" cy="675723"/>
          </a:xfrm>
          <a:prstGeom prst="rect">
            <a:avLst/>
          </a:prstGeom>
        </p:spPr>
        <p:txBody>
          <a:bodyPr vert="horz" lIns="91440" tIns="45720" rIns="91440" bIns="45720" rtlCol="0" anchor="ctr">
            <a:normAutofit/>
          </a:bodyPr>
          <a:lstStyle>
            <a:lvl1pPr>
              <a:spcBef>
                <a:spcPct val="0"/>
              </a:spcBef>
              <a:buNone/>
              <a:defRPr sz="3200" spc="-100" baseline="0">
                <a:solidFill>
                  <a:schemeClr val="tx2"/>
                </a:solidFill>
                <a:latin typeface="+mj-lt"/>
                <a:ea typeface="+mj-ea"/>
                <a:cs typeface="+mj-cs"/>
              </a:defRPr>
            </a:lvl1pPr>
          </a:lstStyle>
          <a:p>
            <a:pPr algn="ctr" defTabSz="914400"/>
            <a:r>
              <a:rPr lang="es-AR" dirty="0">
                <a:solidFill>
                  <a:srgbClr val="D2533C"/>
                </a:solidFill>
              </a:rPr>
              <a:t>Enfermedad invasiva por Hib</a:t>
            </a:r>
          </a:p>
        </p:txBody>
      </p:sp>
      <p:sp>
        <p:nvSpPr>
          <p:cNvPr id="10" name="9 CuadroTexto"/>
          <p:cNvSpPr txBox="1"/>
          <p:nvPr/>
        </p:nvSpPr>
        <p:spPr>
          <a:xfrm>
            <a:off x="3059832" y="6488688"/>
            <a:ext cx="5545416" cy="377905"/>
          </a:xfrm>
          <a:prstGeom prst="rect">
            <a:avLst/>
          </a:prstGeom>
          <a:noFill/>
        </p:spPr>
        <p:txBody>
          <a:bodyPr wrap="square" rtlCol="0">
            <a:spAutoFit/>
          </a:bodyPr>
          <a:lstStyle/>
          <a:p>
            <a:pPr algn="ctr" defTabSz="914400"/>
            <a:r>
              <a:rPr lang="es-AR" sz="900" b="1" i="1" dirty="0" smtClean="0">
                <a:solidFill>
                  <a:srgbClr val="292934">
                    <a:lumMod val="50000"/>
                    <a:lumOff val="50000"/>
                  </a:srgbClr>
                </a:solidFill>
                <a:latin typeface="Century Gothic" panose="020B0502020202020204" pitchFamily="34" charset="0"/>
              </a:rPr>
              <a:t>Fuente: Datos provenientes de SNVS (C2-SIVILA) e INEI Anlis Malbrán. </a:t>
            </a:r>
          </a:p>
          <a:p>
            <a:pPr algn="ctr" defTabSz="914400"/>
            <a:r>
              <a:rPr lang="es-AR" sz="900" b="1" i="1" dirty="0" smtClean="0">
                <a:solidFill>
                  <a:srgbClr val="292934">
                    <a:lumMod val="50000"/>
                    <a:lumOff val="50000"/>
                  </a:srgbClr>
                </a:solidFill>
                <a:latin typeface="Century Gothic" panose="020B0502020202020204" pitchFamily="34" charset="0"/>
              </a:rPr>
              <a:t>Elaborado por la Dirección Nacional de Control de Enfermedades Inmunoprevenibles. MSAL.</a:t>
            </a:r>
            <a:endParaRPr lang="es-AR" sz="900" b="1" i="1" dirty="0">
              <a:solidFill>
                <a:srgbClr val="292934">
                  <a:lumMod val="50000"/>
                  <a:lumOff val="50000"/>
                </a:srgbClr>
              </a:solidFill>
              <a:latin typeface="Century Gothic" panose="020B0502020202020204" pitchFamily="34" charset="0"/>
            </a:endParaRPr>
          </a:p>
        </p:txBody>
      </p:sp>
    </p:spTree>
    <p:extLst>
      <p:ext uri="{BB962C8B-B14F-4D97-AF65-F5344CB8AC3E}">
        <p14:creationId xmlns="" xmlns:p14="http://schemas.microsoft.com/office/powerpoint/2010/main" val="37555976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AR" sz="2400" dirty="0"/>
              <a:t>Serie temporal de casos de meningitis por </a:t>
            </a:r>
            <a:r>
              <a:rPr lang="es-AR" sz="2400" i="1" dirty="0"/>
              <a:t>Haemophilus </a:t>
            </a:r>
            <a:r>
              <a:rPr lang="es-AR" sz="2400" i="1" dirty="0" err="1"/>
              <a:t>influenzae</a:t>
            </a:r>
            <a:r>
              <a:rPr lang="es-AR" sz="2400" i="1" dirty="0"/>
              <a:t> </a:t>
            </a:r>
            <a:r>
              <a:rPr lang="es-AR" sz="2400" i="1" dirty="0" smtClean="0"/>
              <a:t>tipo </a:t>
            </a:r>
            <a:r>
              <a:rPr lang="es-AR" sz="2400" dirty="0" smtClean="0"/>
              <a:t>b y coberturas de vacunación. HNRG</a:t>
            </a:r>
            <a:r>
              <a:rPr lang="es-AR" sz="2400" dirty="0"/>
              <a:t>. 1992-2016.</a:t>
            </a:r>
          </a:p>
        </p:txBody>
      </p:sp>
      <p:sp>
        <p:nvSpPr>
          <p:cNvPr id="3" name="2 Marcador de contenido"/>
          <p:cNvSpPr>
            <a:spLocks noGrp="1"/>
          </p:cNvSpPr>
          <p:nvPr>
            <p:ph idx="1"/>
          </p:nvPr>
        </p:nvSpPr>
        <p:spPr>
          <a:xfrm>
            <a:off x="125760" y="5358122"/>
            <a:ext cx="8892480" cy="1268760"/>
          </a:xfrm>
        </p:spPr>
        <p:txBody>
          <a:bodyPr>
            <a:normAutofit/>
          </a:bodyPr>
          <a:lstStyle/>
          <a:p>
            <a:r>
              <a:rPr lang="es-AR" sz="1600" dirty="0" smtClean="0"/>
              <a:t>Pre-V: </a:t>
            </a:r>
            <a:r>
              <a:rPr lang="es-AR" sz="1600" dirty="0"/>
              <a:t>promedio de internación fue de 10,5 casos por año de </a:t>
            </a:r>
            <a:r>
              <a:rPr lang="es-AR" sz="1600" dirty="0" err="1" smtClean="0"/>
              <a:t>Mhib</a:t>
            </a:r>
            <a:endParaRPr lang="es-AR" sz="1600" dirty="0" smtClean="0"/>
          </a:p>
          <a:p>
            <a:r>
              <a:rPr lang="es-AR" sz="1600" dirty="0" smtClean="0"/>
              <a:t>Post-V: </a:t>
            </a:r>
            <a:r>
              <a:rPr lang="es-AR" sz="1600" dirty="0"/>
              <a:t>presentación </a:t>
            </a:r>
            <a:r>
              <a:rPr lang="es-AR" sz="1600" dirty="0" smtClean="0"/>
              <a:t> </a:t>
            </a:r>
            <a:r>
              <a:rPr lang="es-AR" sz="1600" dirty="0"/>
              <a:t>con un promedio de 0,7 </a:t>
            </a:r>
            <a:r>
              <a:rPr lang="es-AR" sz="1600" dirty="0" smtClean="0"/>
              <a:t>casos/año. </a:t>
            </a:r>
          </a:p>
          <a:p>
            <a:r>
              <a:rPr lang="es-AR" sz="1600" dirty="0" smtClean="0"/>
              <a:t>A </a:t>
            </a:r>
            <a:r>
              <a:rPr lang="es-AR" sz="1600" dirty="0"/>
              <a:t>partir del año 2014 se observó un aumento sostenido en el número de casos hospitalizados.</a:t>
            </a:r>
          </a:p>
          <a:p>
            <a:r>
              <a:rPr lang="es-AR" sz="1600" dirty="0"/>
              <a:t>La mortalidad durante toda la serie fue de 4,8%</a:t>
            </a:r>
          </a:p>
        </p:txBody>
      </p:sp>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43611" y="1520789"/>
            <a:ext cx="6639117" cy="3816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5796137" y="6437592"/>
            <a:ext cx="3399527" cy="314921"/>
          </a:xfrm>
          <a:prstGeom prst="rect">
            <a:avLst/>
          </a:prstGeom>
          <a:noFill/>
        </p:spPr>
        <p:txBody>
          <a:bodyPr wrap="square" rtlCol="0">
            <a:spAutoFit/>
          </a:bodyPr>
          <a:lstStyle/>
          <a:p>
            <a:pPr defTabSz="914400"/>
            <a:r>
              <a:rPr lang="es-ES_tradnl" sz="1400" dirty="0" err="1" smtClean="0">
                <a:solidFill>
                  <a:srgbClr val="292934"/>
                </a:solidFill>
              </a:rPr>
              <a:t>Gentile</a:t>
            </a:r>
            <a:r>
              <a:rPr lang="es-ES_tradnl" sz="1400" dirty="0" smtClean="0">
                <a:solidFill>
                  <a:srgbClr val="292934"/>
                </a:solidFill>
              </a:rPr>
              <a:t> et al, IDWEEK2016</a:t>
            </a:r>
            <a:endParaRPr lang="es-AR" sz="1400" dirty="0">
              <a:solidFill>
                <a:srgbClr val="292934"/>
              </a:solidFill>
            </a:endParaRPr>
          </a:p>
        </p:txBody>
      </p:sp>
    </p:spTree>
    <p:extLst>
      <p:ext uri="{BB962C8B-B14F-4D97-AF65-F5344CB8AC3E}">
        <p14:creationId xmlns="" xmlns:p14="http://schemas.microsoft.com/office/powerpoint/2010/main" val="37610610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_tradnl" sz="2800" dirty="0" smtClean="0"/>
              <a:t>Impacto de la vacunación contra </a:t>
            </a:r>
            <a:r>
              <a:rPr lang="es-ES_tradnl" sz="2800" dirty="0" err="1" smtClean="0"/>
              <a:t>Hib</a:t>
            </a:r>
            <a:r>
              <a:rPr lang="es-ES_tradnl" sz="2800" dirty="0" smtClean="0"/>
              <a:t> según diferentes periodos pre y post-vacunación. HNRG.</a:t>
            </a:r>
            <a:endParaRPr lang="es-AR" sz="2800" dirty="0"/>
          </a:p>
        </p:txBody>
      </p:sp>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9530" y="2255098"/>
            <a:ext cx="5729539" cy="41764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5909056" y="1988840"/>
            <a:ext cx="3234949" cy="4708981"/>
          </a:xfrm>
          <a:prstGeom prst="rect">
            <a:avLst/>
          </a:prstGeom>
        </p:spPr>
        <p:txBody>
          <a:bodyPr wrap="square">
            <a:spAutoFit/>
          </a:bodyPr>
          <a:lstStyle/>
          <a:p>
            <a:pPr marL="285750" indent="-285750" defTabSz="914400">
              <a:buFont typeface="Arial" pitchFamily="34" charset="0"/>
              <a:buChar char="•"/>
            </a:pPr>
            <a:r>
              <a:rPr lang="es-ES" sz="2000" dirty="0">
                <a:solidFill>
                  <a:srgbClr val="292934"/>
                </a:solidFill>
              </a:rPr>
              <a:t>R</a:t>
            </a:r>
            <a:r>
              <a:rPr lang="es-ES" sz="2000" dirty="0" smtClean="0">
                <a:solidFill>
                  <a:srgbClr val="292934"/>
                </a:solidFill>
              </a:rPr>
              <a:t>educción </a:t>
            </a:r>
            <a:r>
              <a:rPr lang="es-ES" sz="2000" dirty="0">
                <a:solidFill>
                  <a:srgbClr val="292934"/>
                </a:solidFill>
              </a:rPr>
              <a:t>global de casos de </a:t>
            </a:r>
            <a:r>
              <a:rPr lang="es-ES" sz="2000" dirty="0" err="1">
                <a:solidFill>
                  <a:srgbClr val="292934"/>
                </a:solidFill>
              </a:rPr>
              <a:t>MHib</a:t>
            </a:r>
            <a:r>
              <a:rPr lang="es-ES" sz="2000" dirty="0">
                <a:solidFill>
                  <a:srgbClr val="292934"/>
                </a:solidFill>
              </a:rPr>
              <a:t> por 10.000 egresos hospitalarios de 89,8% (IC 95%= -82.79-93.96%; p&lt;0.001</a:t>
            </a:r>
            <a:r>
              <a:rPr lang="es-ES" sz="2000" dirty="0" smtClean="0">
                <a:solidFill>
                  <a:srgbClr val="292934"/>
                </a:solidFill>
              </a:rPr>
              <a:t>).</a:t>
            </a:r>
            <a:endParaRPr lang="es-ES" sz="2000" dirty="0">
              <a:solidFill>
                <a:srgbClr val="292934"/>
              </a:solidFill>
            </a:endParaRPr>
          </a:p>
          <a:p>
            <a:pPr marL="285750" indent="-285750" defTabSz="914400">
              <a:buFont typeface="Arial" pitchFamily="34" charset="0"/>
              <a:buChar char="•"/>
            </a:pPr>
            <a:r>
              <a:rPr lang="es-ES" sz="2000" dirty="0" smtClean="0">
                <a:solidFill>
                  <a:srgbClr val="292934"/>
                </a:solidFill>
              </a:rPr>
              <a:t>La </a:t>
            </a:r>
            <a:r>
              <a:rPr lang="es-ES" sz="2000" dirty="0">
                <a:solidFill>
                  <a:srgbClr val="292934"/>
                </a:solidFill>
              </a:rPr>
              <a:t>reducción disminuye a lo largo del tiempo.  </a:t>
            </a:r>
          </a:p>
          <a:p>
            <a:pPr marL="285750" indent="-285750" defTabSz="914400">
              <a:buFont typeface="Arial" pitchFamily="34" charset="0"/>
              <a:buChar char="•"/>
            </a:pPr>
            <a:r>
              <a:rPr lang="es-ES" sz="2000" dirty="0">
                <a:solidFill>
                  <a:srgbClr val="292934"/>
                </a:solidFill>
              </a:rPr>
              <a:t>Las diferencias en la reducción de casos resultaron significativas en la comparación entre el primero y el tercer periodo post introducción.</a:t>
            </a:r>
          </a:p>
        </p:txBody>
      </p:sp>
    </p:spTree>
    <p:extLst>
      <p:ext uri="{BB962C8B-B14F-4D97-AF65-F5344CB8AC3E}">
        <p14:creationId xmlns="" xmlns:p14="http://schemas.microsoft.com/office/powerpoint/2010/main" val="41601121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114300" y="180584"/>
            <a:ext cx="8915400" cy="591576"/>
          </a:xfrm>
        </p:spPr>
        <p:txBody>
          <a:bodyPr>
            <a:noAutofit/>
          </a:bodyPr>
          <a:lstStyle/>
          <a:p>
            <a:r>
              <a:rPr lang="es-AR" altLang="es-AR" sz="3200" dirty="0" smtClean="0"/>
              <a:t>Brotes de Tos </a:t>
            </a:r>
            <a:r>
              <a:rPr lang="es-AR" altLang="es-AR" sz="3200" dirty="0">
                <a:latin typeface="+mn-lt"/>
                <a:ea typeface="+mn-ea"/>
                <a:cs typeface="+mn-cs"/>
              </a:rPr>
              <a:t>Convulsa</a:t>
            </a:r>
            <a:r>
              <a:rPr lang="es-AR" altLang="es-AR" sz="3200" dirty="0" smtClean="0"/>
              <a:t> a nivel mundial 2008-2012</a:t>
            </a:r>
          </a:p>
        </p:txBody>
      </p:sp>
      <p:grpSp>
        <p:nvGrpSpPr>
          <p:cNvPr id="3" name="2 Grupo"/>
          <p:cNvGrpSpPr/>
          <p:nvPr/>
        </p:nvGrpSpPr>
        <p:grpSpPr>
          <a:xfrm>
            <a:off x="593018" y="989976"/>
            <a:ext cx="7866905" cy="3931649"/>
            <a:chOff x="515095" y="1311863"/>
            <a:chExt cx="8236793" cy="4276137"/>
          </a:xfrm>
        </p:grpSpPr>
        <p:pic>
          <p:nvPicPr>
            <p:cNvPr id="19459"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6747" y="1340769"/>
              <a:ext cx="8161165" cy="41043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3" cstate="print"/>
            <a:srcRect/>
            <a:stretch>
              <a:fillRect/>
            </a:stretch>
          </p:blipFill>
          <p:spPr bwMode="auto">
            <a:xfrm>
              <a:off x="1624037" y="1311863"/>
              <a:ext cx="1944216" cy="14694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p:cNvPicPr>
              <a:picLocks noChangeAspect="1" noChangeArrowheads="1"/>
            </p:cNvPicPr>
            <p:nvPr/>
          </p:nvPicPr>
          <p:blipFill>
            <a:blip r:embed="rId4" cstate="print"/>
            <a:srcRect/>
            <a:stretch>
              <a:fillRect/>
            </a:stretch>
          </p:blipFill>
          <p:spPr bwMode="auto">
            <a:xfrm>
              <a:off x="6443663" y="2781300"/>
              <a:ext cx="2308225" cy="1511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9" name="Picture 5"/>
            <p:cNvPicPr>
              <a:picLocks noChangeAspect="1" noChangeArrowheads="1"/>
            </p:cNvPicPr>
            <p:nvPr/>
          </p:nvPicPr>
          <p:blipFill>
            <a:blip r:embed="rId5" cstate="print"/>
            <a:srcRect/>
            <a:stretch>
              <a:fillRect/>
            </a:stretch>
          </p:blipFill>
          <p:spPr bwMode="auto">
            <a:xfrm>
              <a:off x="4067175" y="1397293"/>
              <a:ext cx="1982788" cy="12985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440" name="Text Box 5"/>
            <p:cNvSpPr txBox="1">
              <a:spLocks noChangeArrowheads="1"/>
            </p:cNvSpPr>
            <p:nvPr/>
          </p:nvSpPr>
          <p:spPr bwMode="auto">
            <a:xfrm>
              <a:off x="2339975" y="4335463"/>
              <a:ext cx="1295400" cy="431800"/>
            </a:xfrm>
            <a:prstGeom prst="rect">
              <a:avLst/>
            </a:prstGeom>
            <a:ln/>
            <a:extLst/>
          </p:spPr>
          <p:style>
            <a:lnRef idx="1">
              <a:schemeClr val="accent1"/>
            </a:lnRef>
            <a:fillRef idx="3">
              <a:schemeClr val="accent1"/>
            </a:fillRef>
            <a:effectRef idx="2">
              <a:schemeClr val="accent1"/>
            </a:effectRef>
            <a:fontRef idx="minor">
              <a:schemeClr val="lt1"/>
            </a:fontRef>
          </p:style>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s-ES" altLang="es-AR" sz="1100" b="1" dirty="0">
                  <a:solidFill>
                    <a:schemeClr val="bg1"/>
                  </a:solidFill>
                  <a:latin typeface="Calibri" pitchFamily="34" charset="0"/>
                </a:rPr>
                <a:t>URUGUAY: 7 </a:t>
              </a:r>
              <a:r>
                <a:rPr lang="es-ES" altLang="es-AR" sz="1100" b="1" dirty="0" smtClean="0">
                  <a:solidFill>
                    <a:schemeClr val="bg1"/>
                  </a:solidFill>
                  <a:latin typeface="Calibri" pitchFamily="34" charset="0"/>
                </a:rPr>
                <a:t>fallecidos (2011)</a:t>
              </a:r>
              <a:endParaRPr lang="es-ES" altLang="es-AR" sz="1100" b="1" dirty="0">
                <a:solidFill>
                  <a:schemeClr val="bg1"/>
                </a:solidFill>
                <a:latin typeface="Calibri" pitchFamily="34" charset="0"/>
              </a:endParaRPr>
            </a:p>
          </p:txBody>
        </p:sp>
        <p:sp>
          <p:nvSpPr>
            <p:cNvPr id="18441" name="Text Box 8"/>
            <p:cNvSpPr txBox="1">
              <a:spLocks noChangeArrowheads="1"/>
            </p:cNvSpPr>
            <p:nvPr/>
          </p:nvSpPr>
          <p:spPr bwMode="auto">
            <a:xfrm>
              <a:off x="557536" y="3869670"/>
              <a:ext cx="1248593" cy="468641"/>
            </a:xfrm>
            <a:prstGeom prst="rect">
              <a:avLst/>
            </a:prstGeom>
            <a:ln/>
            <a:extLst/>
          </p:spPr>
          <p:style>
            <a:lnRef idx="1">
              <a:schemeClr val="accent1"/>
            </a:lnRef>
            <a:fillRef idx="3">
              <a:schemeClr val="accent1"/>
            </a:fillRef>
            <a:effectRef idx="2">
              <a:schemeClr val="accent1"/>
            </a:effectRef>
            <a:fontRef idx="minor">
              <a:schemeClr val="lt1"/>
            </a:fontRef>
          </p:style>
          <p:txBody>
            <a:bodyPr>
              <a:spAutoFit/>
            </a:bodyPr>
            <a:lstStyle>
              <a:defPPr>
                <a:defRPr lang="es-ES_tradnl"/>
              </a:defPPr>
              <a:lvl1pPr>
                <a:spcBef>
                  <a:spcPct val="50000"/>
                </a:spcBef>
                <a:defRPr sz="1100" b="1">
                  <a:solidFill>
                    <a:schemeClr val="bg1"/>
                  </a:solidFill>
                  <a:latin typeface="Calibri" pitchFamily="34" charset="0"/>
                  <a:cs typeface="Arial" charset="0"/>
                </a:defRPr>
              </a:lvl1pPr>
              <a:lvl2pPr marL="742950" indent="-285750" eaLnBrk="0" hangingPunct="0">
                <a:defRPr>
                  <a:solidFill>
                    <a:schemeClr val="lt1"/>
                  </a:solidFill>
                  <a:latin typeface="Arial" charset="0"/>
                  <a:cs typeface="Arial" charset="0"/>
                </a:defRPr>
              </a:lvl2pPr>
              <a:lvl3pPr marL="1143000" indent="-228600" eaLnBrk="0" hangingPunct="0">
                <a:defRPr>
                  <a:solidFill>
                    <a:schemeClr val="lt1"/>
                  </a:solidFill>
                  <a:latin typeface="Arial" charset="0"/>
                  <a:cs typeface="Arial" charset="0"/>
                </a:defRPr>
              </a:lvl3pPr>
              <a:lvl4pPr marL="1600200" indent="-228600" eaLnBrk="0" hangingPunct="0">
                <a:defRPr>
                  <a:solidFill>
                    <a:schemeClr val="lt1"/>
                  </a:solidFill>
                  <a:latin typeface="Arial" charset="0"/>
                  <a:cs typeface="Arial" charset="0"/>
                </a:defRPr>
              </a:lvl4pPr>
              <a:lvl5pPr marL="2057400" indent="-228600" eaLnBrk="0" hangingPunct="0">
                <a:defRPr>
                  <a:solidFill>
                    <a:schemeClr val="lt1"/>
                  </a:solidFill>
                  <a:latin typeface="Arial" charset="0"/>
                  <a:cs typeface="Arial" charset="0"/>
                </a:defRPr>
              </a:lvl5pPr>
              <a:lvl6pPr marL="2514600" indent="-228600" eaLnBrk="0" fontAlgn="base" hangingPunct="0">
                <a:spcBef>
                  <a:spcPct val="0"/>
                </a:spcBef>
                <a:spcAft>
                  <a:spcPct val="0"/>
                </a:spcAft>
                <a:defRPr>
                  <a:solidFill>
                    <a:schemeClr val="lt1"/>
                  </a:solidFill>
                  <a:latin typeface="Arial" charset="0"/>
                  <a:cs typeface="Arial" charset="0"/>
                </a:defRPr>
              </a:lvl6pPr>
              <a:lvl7pPr marL="2971800" indent="-228600" eaLnBrk="0" fontAlgn="base" hangingPunct="0">
                <a:spcBef>
                  <a:spcPct val="0"/>
                </a:spcBef>
                <a:spcAft>
                  <a:spcPct val="0"/>
                </a:spcAft>
                <a:defRPr>
                  <a:solidFill>
                    <a:schemeClr val="lt1"/>
                  </a:solidFill>
                  <a:latin typeface="Arial" charset="0"/>
                  <a:cs typeface="Arial" charset="0"/>
                </a:defRPr>
              </a:lvl7pPr>
              <a:lvl8pPr marL="3429000" indent="-228600" eaLnBrk="0" fontAlgn="base" hangingPunct="0">
                <a:spcBef>
                  <a:spcPct val="0"/>
                </a:spcBef>
                <a:spcAft>
                  <a:spcPct val="0"/>
                </a:spcAft>
                <a:defRPr>
                  <a:solidFill>
                    <a:schemeClr val="lt1"/>
                  </a:solidFill>
                  <a:latin typeface="Arial" charset="0"/>
                  <a:cs typeface="Arial" charset="0"/>
                </a:defRPr>
              </a:lvl8pPr>
              <a:lvl9pPr marL="3886200" indent="-228600" eaLnBrk="0" fontAlgn="base" hangingPunct="0">
                <a:spcBef>
                  <a:spcPct val="0"/>
                </a:spcBef>
                <a:spcAft>
                  <a:spcPct val="0"/>
                </a:spcAft>
                <a:defRPr>
                  <a:solidFill>
                    <a:schemeClr val="lt1"/>
                  </a:solidFill>
                  <a:latin typeface="Arial" charset="0"/>
                  <a:cs typeface="Arial" charset="0"/>
                </a:defRPr>
              </a:lvl9pPr>
            </a:lstStyle>
            <a:p>
              <a:r>
                <a:rPr lang="es-ES" altLang="es-AR" dirty="0"/>
                <a:t>CHILE:16 fallecidos  (2011)</a:t>
              </a:r>
            </a:p>
          </p:txBody>
        </p:sp>
        <p:sp>
          <p:nvSpPr>
            <p:cNvPr id="18442" name="Text Box 5"/>
            <p:cNvSpPr txBox="1">
              <a:spLocks noChangeArrowheads="1"/>
            </p:cNvSpPr>
            <p:nvPr/>
          </p:nvSpPr>
          <p:spPr bwMode="auto">
            <a:xfrm>
              <a:off x="3693160" y="5012531"/>
              <a:ext cx="1381125" cy="468641"/>
            </a:xfrm>
            <a:prstGeom prst="rect">
              <a:avLst/>
            </a:prstGeom>
            <a:ln/>
            <a:extLst/>
          </p:spPr>
          <p:style>
            <a:lnRef idx="1">
              <a:schemeClr val="accent1"/>
            </a:lnRef>
            <a:fillRef idx="3">
              <a:schemeClr val="accent1"/>
            </a:fillRef>
            <a:effectRef idx="2">
              <a:schemeClr val="accent1"/>
            </a:effectRef>
            <a:fontRef idx="minor">
              <a:schemeClr val="lt1"/>
            </a:fontRef>
          </p:style>
          <p:txBody>
            <a:bodyPr>
              <a:spAutoFit/>
            </a:bodyPr>
            <a:lstStyle>
              <a:defPPr>
                <a:defRPr lang="es-ES_tradnl"/>
              </a:defPPr>
              <a:lvl1pPr>
                <a:spcBef>
                  <a:spcPct val="50000"/>
                </a:spcBef>
                <a:defRPr sz="1100" b="1">
                  <a:solidFill>
                    <a:schemeClr val="bg1"/>
                  </a:solidFill>
                  <a:latin typeface="Calibri" pitchFamily="34" charset="0"/>
                  <a:cs typeface="Arial" charset="0"/>
                </a:defRPr>
              </a:lvl1pPr>
              <a:lvl2pPr marL="742950" indent="-285750" eaLnBrk="0" hangingPunct="0">
                <a:defRPr>
                  <a:latin typeface="Arial" charset="0"/>
                  <a:cs typeface="Arial" charset="0"/>
                </a:defRPr>
              </a:lvl2pPr>
              <a:lvl3pPr marL="1143000" indent="-228600" eaLnBrk="0" hangingPunct="0">
                <a:defRPr>
                  <a:latin typeface="Arial" charset="0"/>
                  <a:cs typeface="Arial" charset="0"/>
                </a:defRPr>
              </a:lvl3pPr>
              <a:lvl4pPr marL="1600200" indent="-228600" eaLnBrk="0" hangingPunct="0">
                <a:defRPr>
                  <a:latin typeface="Arial" charset="0"/>
                  <a:cs typeface="Arial" charset="0"/>
                </a:defRPr>
              </a:lvl4pPr>
              <a:lvl5pPr marL="2057400" indent="-228600" eaLnBrk="0" hangingPunct="0">
                <a:defRPr>
                  <a:latin typeface="Arial" charset="0"/>
                  <a:cs typeface="Arial" charset="0"/>
                </a:defRPr>
              </a:lvl5pPr>
              <a:lvl6pPr marL="2514600" indent="-228600" eaLnBrk="0" fontAlgn="base" hangingPunct="0">
                <a:spcBef>
                  <a:spcPct val="0"/>
                </a:spcBef>
                <a:spcAft>
                  <a:spcPct val="0"/>
                </a:spcAft>
                <a:defRPr>
                  <a:latin typeface="Arial" charset="0"/>
                  <a:cs typeface="Arial" charset="0"/>
                </a:defRPr>
              </a:lvl6pPr>
              <a:lvl7pPr marL="2971800" indent="-228600" eaLnBrk="0" fontAlgn="base" hangingPunct="0">
                <a:spcBef>
                  <a:spcPct val="0"/>
                </a:spcBef>
                <a:spcAft>
                  <a:spcPct val="0"/>
                </a:spcAft>
                <a:defRPr>
                  <a:latin typeface="Arial" charset="0"/>
                  <a:cs typeface="Arial" charset="0"/>
                </a:defRPr>
              </a:lvl7pPr>
              <a:lvl8pPr marL="3429000" indent="-228600" eaLnBrk="0" fontAlgn="base" hangingPunct="0">
                <a:spcBef>
                  <a:spcPct val="0"/>
                </a:spcBef>
                <a:spcAft>
                  <a:spcPct val="0"/>
                </a:spcAft>
                <a:defRPr>
                  <a:latin typeface="Arial" charset="0"/>
                  <a:cs typeface="Arial" charset="0"/>
                </a:defRPr>
              </a:lvl8pPr>
              <a:lvl9pPr marL="3886200" indent="-228600" eaLnBrk="0" fontAlgn="base" hangingPunct="0">
                <a:spcBef>
                  <a:spcPct val="0"/>
                </a:spcBef>
                <a:spcAft>
                  <a:spcPct val="0"/>
                </a:spcAft>
                <a:defRPr>
                  <a:latin typeface="Arial" charset="0"/>
                  <a:cs typeface="Arial" charset="0"/>
                </a:defRPr>
              </a:lvl9pPr>
            </a:lstStyle>
            <a:p>
              <a:r>
                <a:rPr lang="es-ES" altLang="es-AR" dirty="0"/>
                <a:t>ARGENTINA: 76 fallecidos (2011)</a:t>
              </a:r>
            </a:p>
          </p:txBody>
        </p:sp>
        <p:pic>
          <p:nvPicPr>
            <p:cNvPr id="18443" name="Picture 1"/>
            <p:cNvPicPr>
              <a:picLocks noChangeAspect="1" noChangeArrowheads="1"/>
            </p:cNvPicPr>
            <p:nvPr/>
          </p:nvPicPr>
          <p:blipFill>
            <a:blip r:embed="rId6" cstate="print">
              <a:extLst>
                <a:ext uri="{28A0092B-C50C-407E-A947-70E740481C1C}">
                  <a14:useLocalDpi xmlns="" xmlns:a14="http://schemas.microsoft.com/office/drawing/2010/main" val="0"/>
                </a:ext>
              </a:extLst>
            </a:blip>
            <a:srcRect l="6561" r="14467"/>
            <a:stretch>
              <a:fillRect/>
            </a:stretch>
          </p:blipFill>
          <p:spPr bwMode="auto">
            <a:xfrm>
              <a:off x="515095" y="4437062"/>
              <a:ext cx="1531937" cy="11509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8444" name="Gráfico 7"/>
            <p:cNvPicPr>
              <a:picLocks noChangeArrowheads="1"/>
            </p:cNvPicPr>
            <p:nvPr/>
          </p:nvPicPr>
          <p:blipFill>
            <a:blip r:embed="rId7" cstate="print">
              <a:extLst>
                <a:ext uri="{28A0092B-C50C-407E-A947-70E740481C1C}">
                  <a14:useLocalDpi xmlns="" xmlns:a14="http://schemas.microsoft.com/office/drawing/2010/main" val="0"/>
                </a:ext>
              </a:extLst>
            </a:blip>
            <a:srcRect l="-896" t="-4785" r="-397" b="-897"/>
            <a:stretch>
              <a:fillRect/>
            </a:stretch>
          </p:blipFill>
          <p:spPr bwMode="auto">
            <a:xfrm>
              <a:off x="2339975" y="4868863"/>
              <a:ext cx="1303338" cy="7191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sp>
        <p:nvSpPr>
          <p:cNvPr id="2" name="1 CuadroTexto"/>
          <p:cNvSpPr txBox="1"/>
          <p:nvPr/>
        </p:nvSpPr>
        <p:spPr>
          <a:xfrm>
            <a:off x="228600" y="5302071"/>
            <a:ext cx="8483600" cy="135421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ES" sz="1600" dirty="0"/>
              <a:t>Según estimaciones actuales de la OMS:</a:t>
            </a:r>
          </a:p>
          <a:p>
            <a:r>
              <a:rPr lang="es-ES" sz="1600" dirty="0"/>
              <a:t>      - 50 millones de casos (95% en países en desarrollo)</a:t>
            </a:r>
          </a:p>
          <a:p>
            <a:r>
              <a:rPr lang="es-ES" sz="1600" dirty="0"/>
              <a:t>      - 300.000 muertes por enfermedad en el mundo</a:t>
            </a:r>
          </a:p>
          <a:p>
            <a:r>
              <a:rPr lang="es-ES" sz="1600" dirty="0"/>
              <a:t>Reemergencia de la enfermedad en varios lugares del mundo</a:t>
            </a:r>
            <a:r>
              <a:rPr lang="es-ES" sz="1600" dirty="0" smtClean="0"/>
              <a:t>.</a:t>
            </a:r>
          </a:p>
          <a:p>
            <a:r>
              <a:rPr lang="es-ES" altLang="es-AR" sz="1600" dirty="0">
                <a:solidFill>
                  <a:schemeClr val="tx1"/>
                </a:solidFill>
              </a:rPr>
              <a:t>Mayor carga de enfermedad en los países en desarrollo. Mortalidad hasta 4% en &lt; 1 año</a:t>
            </a:r>
            <a:r>
              <a:rPr lang="es-ES" altLang="es-AR" sz="1600" dirty="0" smtClean="0">
                <a:solidFill>
                  <a:schemeClr val="tx1"/>
                </a:solidFill>
              </a:rPr>
              <a:t>.</a:t>
            </a:r>
            <a:endParaRPr lang="es-AR" sz="1600" dirty="0"/>
          </a:p>
        </p:txBody>
      </p:sp>
      <p:sp>
        <p:nvSpPr>
          <p:cNvPr id="19460" name="5 CuadroTexto"/>
          <p:cNvSpPr txBox="1">
            <a:spLocks noChangeArrowheads="1"/>
          </p:cNvSpPr>
          <p:nvPr/>
        </p:nvSpPr>
        <p:spPr bwMode="auto">
          <a:xfrm>
            <a:off x="2754798" y="4882392"/>
            <a:ext cx="575945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s-AR" altLang="es-AR" sz="600" dirty="0">
                <a:latin typeface="Calibri" pitchFamily="34" charset="0"/>
              </a:rPr>
              <a:t>Council </a:t>
            </a:r>
            <a:r>
              <a:rPr lang="es-AR" altLang="es-AR" sz="600" dirty="0" err="1">
                <a:latin typeface="Calibri" pitchFamily="34" charset="0"/>
              </a:rPr>
              <a:t>for</a:t>
            </a:r>
            <a:r>
              <a:rPr lang="es-AR" altLang="es-AR" sz="600" dirty="0">
                <a:latin typeface="Calibri" pitchFamily="34" charset="0"/>
              </a:rPr>
              <a:t> </a:t>
            </a:r>
            <a:r>
              <a:rPr lang="es-AR" altLang="es-AR" sz="600" dirty="0" err="1">
                <a:latin typeface="Calibri" pitchFamily="34" charset="0"/>
              </a:rPr>
              <a:t>Foreing</a:t>
            </a:r>
            <a:r>
              <a:rPr lang="es-AR" altLang="es-AR" sz="600" dirty="0">
                <a:latin typeface="Calibri" pitchFamily="34" charset="0"/>
              </a:rPr>
              <a:t> </a:t>
            </a:r>
            <a:r>
              <a:rPr lang="es-AR" altLang="es-AR" sz="600" dirty="0" err="1">
                <a:latin typeface="Calibri" pitchFamily="34" charset="0"/>
              </a:rPr>
              <a:t>relations</a:t>
            </a:r>
            <a:r>
              <a:rPr lang="es-AR" altLang="es-AR" sz="600" dirty="0">
                <a:latin typeface="Calibri" pitchFamily="34" charset="0"/>
              </a:rPr>
              <a:t> </a:t>
            </a:r>
            <a:r>
              <a:rPr lang="es-AR" altLang="es-AR" sz="600" dirty="0">
                <a:latin typeface="Calibri" pitchFamily="34" charset="0"/>
                <a:hlinkClick r:id="rId8"/>
              </a:rPr>
              <a:t>http://www.cfr.org/interactives/GH_Vaccine_Map/index.html#map</a:t>
            </a:r>
            <a:endParaRPr lang="es-AR" altLang="es-AR" sz="600" dirty="0">
              <a:latin typeface="Calibri" pitchFamily="34" charset="0"/>
            </a:endParaRPr>
          </a:p>
          <a:p>
            <a:pPr algn="r" eaLnBrk="1" hangingPunct="1"/>
            <a:r>
              <a:rPr lang="es-AR" altLang="es-AR" sz="600" dirty="0">
                <a:latin typeface="Calibri" pitchFamily="34" charset="0"/>
              </a:rPr>
              <a:t>Centers </a:t>
            </a:r>
            <a:r>
              <a:rPr lang="es-AR" altLang="es-AR" sz="600" dirty="0" err="1">
                <a:latin typeface="Calibri" pitchFamily="34" charset="0"/>
              </a:rPr>
              <a:t>for</a:t>
            </a:r>
            <a:r>
              <a:rPr lang="es-AR" altLang="es-AR" sz="600" dirty="0">
                <a:latin typeface="Calibri" pitchFamily="34" charset="0"/>
              </a:rPr>
              <a:t> </a:t>
            </a:r>
            <a:r>
              <a:rPr lang="es-AR" altLang="es-AR" sz="600" dirty="0" err="1">
                <a:latin typeface="Calibri" pitchFamily="34" charset="0"/>
              </a:rPr>
              <a:t>Disease</a:t>
            </a:r>
            <a:r>
              <a:rPr lang="es-AR" altLang="es-AR" sz="600" dirty="0">
                <a:latin typeface="Calibri" pitchFamily="34" charset="0"/>
              </a:rPr>
              <a:t> Control </a:t>
            </a:r>
            <a:r>
              <a:rPr lang="es-AR" altLang="es-AR" sz="600" dirty="0">
                <a:latin typeface="Calibri" pitchFamily="34" charset="0"/>
                <a:hlinkClick r:id="rId9"/>
              </a:rPr>
              <a:t>http://www.cdc.gov/pertussis/images/pertussis-graph-2012-lg.gif</a:t>
            </a:r>
            <a:endParaRPr lang="es-AR" altLang="es-AR" sz="600" dirty="0">
              <a:latin typeface="Calibri" pitchFamily="34" charset="0"/>
            </a:endParaRPr>
          </a:p>
        </p:txBody>
      </p:sp>
    </p:spTree>
    <p:extLst>
      <p:ext uri="{BB962C8B-B14F-4D97-AF65-F5344CB8AC3E}">
        <p14:creationId xmlns="" xmlns:p14="http://schemas.microsoft.com/office/powerpoint/2010/main" val="23588449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3 CuadroTexto"/>
          <p:cNvSpPr txBox="1">
            <a:spLocks noChangeArrowheads="1"/>
          </p:cNvSpPr>
          <p:nvPr/>
        </p:nvSpPr>
        <p:spPr bwMode="auto">
          <a:xfrm>
            <a:off x="243898" y="188424"/>
            <a:ext cx="8216034" cy="976234"/>
          </a:xfrm>
          <a:prstGeom prst="rect">
            <a:avLst/>
          </a:prstGeom>
          <a:ln>
            <a:solidFill>
              <a:schemeClr val="bg1"/>
            </a:solidFill>
            <a:headEnd/>
            <a:tailEnd/>
          </a:ln>
        </p:spPr>
        <p:style>
          <a:lnRef idx="2">
            <a:schemeClr val="dk1"/>
          </a:lnRef>
          <a:fillRef idx="1">
            <a:schemeClr val="lt1"/>
          </a:fillRef>
          <a:effectRef idx="0">
            <a:schemeClr val="dk1"/>
          </a:effectRef>
          <a:fontRef idx="minor">
            <a:schemeClr val="dk1"/>
          </a:fontRef>
        </p:style>
        <p:txBody>
          <a:bodyPr>
            <a:spAutoFit/>
          </a:bodyPr>
          <a:lstStyle/>
          <a:p>
            <a:pPr algn="ctr" eaLnBrk="1" fontAlgn="auto" hangingPunct="1">
              <a:spcBef>
                <a:spcPts val="0"/>
              </a:spcBef>
              <a:spcAft>
                <a:spcPts val="0"/>
              </a:spcAft>
              <a:defRPr/>
            </a:pPr>
            <a:r>
              <a:rPr lang="es-AR" sz="2800" i="0" dirty="0">
                <a:solidFill>
                  <a:prstClr val="black"/>
                </a:solidFill>
              </a:rPr>
              <a:t>Coqueluche - Tendencia de Notificación. </a:t>
            </a:r>
          </a:p>
          <a:p>
            <a:pPr algn="ctr" eaLnBrk="1" fontAlgn="auto" hangingPunct="1">
              <a:spcBef>
                <a:spcPts val="0"/>
              </a:spcBef>
              <a:spcAft>
                <a:spcPts val="0"/>
              </a:spcAft>
              <a:defRPr/>
            </a:pPr>
            <a:r>
              <a:rPr lang="es-AR" sz="2800" i="0" dirty="0">
                <a:solidFill>
                  <a:prstClr val="black"/>
                </a:solidFill>
              </a:rPr>
              <a:t>Argentina 1979 – </a:t>
            </a:r>
            <a:r>
              <a:rPr lang="es-AR" sz="2800" i="0" dirty="0" smtClean="0">
                <a:solidFill>
                  <a:prstClr val="black"/>
                </a:solidFill>
              </a:rPr>
              <a:t>2016.</a:t>
            </a:r>
            <a:endParaRPr lang="es-AR" sz="2800" i="0" dirty="0">
              <a:solidFill>
                <a:prstClr val="black"/>
              </a:solidFill>
            </a:endParaRPr>
          </a:p>
        </p:txBody>
      </p:sp>
      <p:sp>
        <p:nvSpPr>
          <p:cNvPr id="5" name="Text Box 4"/>
          <p:cNvSpPr txBox="1">
            <a:spLocks noChangeArrowheads="1"/>
          </p:cNvSpPr>
          <p:nvPr/>
        </p:nvSpPr>
        <p:spPr bwMode="auto">
          <a:xfrm>
            <a:off x="238817" y="5706070"/>
            <a:ext cx="8773401" cy="9233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sz="4400" i="1">
                <a:solidFill>
                  <a:schemeClr val="tx2"/>
                </a:solidFill>
                <a:latin typeface="Times New Roman" pitchFamily="18" charset="0"/>
              </a:defRPr>
            </a:lvl1pPr>
            <a:lvl2pPr marL="742950" indent="-285750">
              <a:defRPr sz="4400" i="1">
                <a:solidFill>
                  <a:schemeClr val="tx2"/>
                </a:solidFill>
                <a:latin typeface="Times New Roman" pitchFamily="18" charset="0"/>
              </a:defRPr>
            </a:lvl2pPr>
            <a:lvl3pPr marL="1143000" indent="-228600">
              <a:defRPr sz="4400" i="1">
                <a:solidFill>
                  <a:schemeClr val="tx2"/>
                </a:solidFill>
                <a:latin typeface="Times New Roman" pitchFamily="18" charset="0"/>
              </a:defRPr>
            </a:lvl3pPr>
            <a:lvl4pPr marL="1600200" indent="-228600">
              <a:defRPr sz="4400" i="1">
                <a:solidFill>
                  <a:schemeClr val="tx2"/>
                </a:solidFill>
                <a:latin typeface="Times New Roman" pitchFamily="18" charset="0"/>
              </a:defRPr>
            </a:lvl4pPr>
            <a:lvl5pPr marL="2057400" indent="-228600">
              <a:defRPr sz="4400" i="1">
                <a:solidFill>
                  <a:schemeClr val="tx2"/>
                </a:solidFill>
                <a:latin typeface="Times New Roman" pitchFamily="18" charset="0"/>
              </a:defRPr>
            </a:lvl5pPr>
            <a:lvl6pPr marL="2514600" indent="-228600" eaLnBrk="0" fontAlgn="base" hangingPunct="0">
              <a:spcBef>
                <a:spcPct val="0"/>
              </a:spcBef>
              <a:spcAft>
                <a:spcPct val="0"/>
              </a:spcAft>
              <a:defRPr sz="4400" i="1">
                <a:solidFill>
                  <a:schemeClr val="tx2"/>
                </a:solidFill>
                <a:latin typeface="Times New Roman" pitchFamily="18" charset="0"/>
              </a:defRPr>
            </a:lvl6pPr>
            <a:lvl7pPr marL="2971800" indent="-228600" eaLnBrk="0" fontAlgn="base" hangingPunct="0">
              <a:spcBef>
                <a:spcPct val="0"/>
              </a:spcBef>
              <a:spcAft>
                <a:spcPct val="0"/>
              </a:spcAft>
              <a:defRPr sz="4400" i="1">
                <a:solidFill>
                  <a:schemeClr val="tx2"/>
                </a:solidFill>
                <a:latin typeface="Times New Roman" pitchFamily="18" charset="0"/>
              </a:defRPr>
            </a:lvl7pPr>
            <a:lvl8pPr marL="3429000" indent="-228600" eaLnBrk="0" fontAlgn="base" hangingPunct="0">
              <a:spcBef>
                <a:spcPct val="0"/>
              </a:spcBef>
              <a:spcAft>
                <a:spcPct val="0"/>
              </a:spcAft>
              <a:defRPr sz="4400" i="1">
                <a:solidFill>
                  <a:schemeClr val="tx2"/>
                </a:solidFill>
                <a:latin typeface="Times New Roman" pitchFamily="18" charset="0"/>
              </a:defRPr>
            </a:lvl8pPr>
            <a:lvl9pPr marL="3886200" indent="-228600" eaLnBrk="0" fontAlgn="base" hangingPunct="0">
              <a:spcBef>
                <a:spcPct val="0"/>
              </a:spcBef>
              <a:spcAft>
                <a:spcPct val="0"/>
              </a:spcAft>
              <a:defRPr sz="4400" i="1">
                <a:solidFill>
                  <a:schemeClr val="tx2"/>
                </a:solidFill>
                <a:latin typeface="Times New Roman" pitchFamily="18" charset="0"/>
              </a:defRPr>
            </a:lvl9pPr>
          </a:lstStyle>
          <a:p>
            <a:pPr>
              <a:buClr>
                <a:schemeClr val="accent1"/>
              </a:buClr>
              <a:buSzPct val="140000"/>
              <a:buFont typeface="Wingdings" pitchFamily="2" charset="2"/>
              <a:buChar char="ü"/>
            </a:pPr>
            <a:r>
              <a:rPr lang="es-ES" altLang="es-AR" sz="1800" i="0" dirty="0" smtClean="0">
                <a:solidFill>
                  <a:schemeClr val="tx1"/>
                </a:solidFill>
                <a:latin typeface="+mn-lt"/>
              </a:rPr>
              <a:t> En </a:t>
            </a:r>
            <a:r>
              <a:rPr lang="es-ES" altLang="es-AR" sz="1800" i="0" dirty="0">
                <a:solidFill>
                  <a:schemeClr val="tx1"/>
                </a:solidFill>
                <a:latin typeface="+mn-lt"/>
              </a:rPr>
              <a:t>Argentina es </a:t>
            </a:r>
            <a:r>
              <a:rPr lang="es-ES" altLang="es-AR" sz="1800" i="0" dirty="0" smtClean="0">
                <a:solidFill>
                  <a:schemeClr val="tx1"/>
                </a:solidFill>
                <a:latin typeface="+mn-lt"/>
              </a:rPr>
              <a:t>endemo- </a:t>
            </a:r>
            <a:r>
              <a:rPr lang="es-ES" altLang="es-AR" sz="1800" i="0" dirty="0">
                <a:solidFill>
                  <a:schemeClr val="tx1"/>
                </a:solidFill>
                <a:latin typeface="+mn-lt"/>
              </a:rPr>
              <a:t>epidémica con brotes cada 3 o 5 años</a:t>
            </a:r>
            <a:r>
              <a:rPr lang="es-ES" altLang="es-AR" sz="1800" i="0" dirty="0" smtClean="0">
                <a:solidFill>
                  <a:schemeClr val="tx1"/>
                </a:solidFill>
                <a:latin typeface="+mn-lt"/>
              </a:rPr>
              <a:t>.</a:t>
            </a:r>
          </a:p>
          <a:p>
            <a:pPr>
              <a:buClr>
                <a:schemeClr val="accent1"/>
              </a:buClr>
              <a:buSzPct val="140000"/>
              <a:buFont typeface="Wingdings" pitchFamily="2" charset="2"/>
              <a:buChar char="ü"/>
            </a:pPr>
            <a:r>
              <a:rPr lang="es-ES" altLang="es-AR" sz="1800" i="0" dirty="0" smtClean="0">
                <a:solidFill>
                  <a:schemeClr val="tx1"/>
                </a:solidFill>
                <a:latin typeface="+mn-lt"/>
              </a:rPr>
              <a:t> Se observa una tendencia en aumento de las notificaciones desde el año 2003. </a:t>
            </a:r>
          </a:p>
          <a:p>
            <a:pPr>
              <a:buClr>
                <a:schemeClr val="accent1"/>
              </a:buClr>
              <a:buSzPct val="140000"/>
              <a:buFont typeface="Wingdings" pitchFamily="2" charset="2"/>
              <a:buChar char="ü"/>
            </a:pPr>
            <a:r>
              <a:rPr lang="es-ES" altLang="es-AR" sz="1800" i="0" dirty="0" smtClean="0">
                <a:solidFill>
                  <a:schemeClr val="tx1"/>
                </a:solidFill>
                <a:latin typeface="+mn-lt"/>
              </a:rPr>
              <a:t> Notificación </a:t>
            </a:r>
            <a:r>
              <a:rPr lang="es-ES" altLang="es-AR" sz="1800" i="0" dirty="0">
                <a:solidFill>
                  <a:schemeClr val="tx1"/>
                </a:solidFill>
                <a:latin typeface="+mn-lt"/>
              </a:rPr>
              <a:t>obligatoria dentro de las 24 hs.</a:t>
            </a:r>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43898" y="1195138"/>
            <a:ext cx="8279245" cy="43826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2515" name="Rectangle 1"/>
          <p:cNvSpPr>
            <a:spLocks noChangeArrowheads="1"/>
          </p:cNvSpPr>
          <p:nvPr/>
        </p:nvSpPr>
        <p:spPr bwMode="auto">
          <a:xfrm>
            <a:off x="4572000" y="5273903"/>
            <a:ext cx="4320886"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itchFamily="34" charset="0"/>
              <a:buChar char="•"/>
              <a:tabLst>
                <a:tab pos="571500" algn="l"/>
                <a:tab pos="5029200" algn="l"/>
                <a:tab pos="5143500" algn="l"/>
              </a:tabLst>
              <a:defRPr sz="3200">
                <a:solidFill>
                  <a:schemeClr val="tx1"/>
                </a:solidFill>
                <a:latin typeface="Calibri" pitchFamily="34" charset="0"/>
              </a:defRPr>
            </a:lvl1pPr>
            <a:lvl2pPr marL="742950" indent="-285750">
              <a:spcBef>
                <a:spcPct val="20000"/>
              </a:spcBef>
              <a:buFont typeface="Arial" pitchFamily="34" charset="0"/>
              <a:buChar char="–"/>
              <a:tabLst>
                <a:tab pos="571500" algn="l"/>
                <a:tab pos="5029200" algn="l"/>
                <a:tab pos="5143500" algn="l"/>
              </a:tabLst>
              <a:defRPr sz="2800">
                <a:solidFill>
                  <a:schemeClr val="tx1"/>
                </a:solidFill>
                <a:latin typeface="Calibri" pitchFamily="34" charset="0"/>
              </a:defRPr>
            </a:lvl2pPr>
            <a:lvl3pPr marL="1143000" indent="-228600">
              <a:spcBef>
                <a:spcPct val="20000"/>
              </a:spcBef>
              <a:buFont typeface="Arial" pitchFamily="34" charset="0"/>
              <a:buChar char="•"/>
              <a:tabLst>
                <a:tab pos="571500" algn="l"/>
                <a:tab pos="5029200" algn="l"/>
                <a:tab pos="5143500" algn="l"/>
              </a:tabLst>
              <a:defRPr sz="2400">
                <a:solidFill>
                  <a:schemeClr val="tx1"/>
                </a:solidFill>
                <a:latin typeface="Calibri" pitchFamily="34" charset="0"/>
              </a:defRPr>
            </a:lvl3pPr>
            <a:lvl4pPr marL="1600200" indent="-228600">
              <a:spcBef>
                <a:spcPct val="20000"/>
              </a:spcBef>
              <a:buFont typeface="Arial" pitchFamily="34" charset="0"/>
              <a:buChar char="–"/>
              <a:tabLst>
                <a:tab pos="571500" algn="l"/>
                <a:tab pos="5029200" algn="l"/>
                <a:tab pos="5143500" algn="l"/>
              </a:tabLst>
              <a:defRPr sz="2000">
                <a:solidFill>
                  <a:schemeClr val="tx1"/>
                </a:solidFill>
                <a:latin typeface="Calibri" pitchFamily="34" charset="0"/>
              </a:defRPr>
            </a:lvl4pPr>
            <a:lvl5pPr marL="2057400" indent="-228600">
              <a:spcBef>
                <a:spcPct val="20000"/>
              </a:spcBef>
              <a:buFont typeface="Arial" pitchFamily="34" charset="0"/>
              <a:buChar char="»"/>
              <a:tabLst>
                <a:tab pos="571500" algn="l"/>
                <a:tab pos="5029200" algn="l"/>
                <a:tab pos="514350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tabLst>
                <a:tab pos="571500" algn="l"/>
                <a:tab pos="5029200" algn="l"/>
                <a:tab pos="514350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tabLst>
                <a:tab pos="571500" algn="l"/>
                <a:tab pos="5029200" algn="l"/>
                <a:tab pos="514350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tabLst>
                <a:tab pos="571500" algn="l"/>
                <a:tab pos="5029200" algn="l"/>
                <a:tab pos="514350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tabLst>
                <a:tab pos="571500" algn="l"/>
                <a:tab pos="5029200" algn="l"/>
                <a:tab pos="5143500" algn="l"/>
              </a:tabLst>
              <a:defRPr sz="2000">
                <a:solidFill>
                  <a:schemeClr val="tx1"/>
                </a:solidFill>
                <a:latin typeface="Calibri" pitchFamily="34" charset="0"/>
              </a:defRPr>
            </a:lvl9pPr>
          </a:lstStyle>
          <a:p>
            <a:pPr algn="ctr">
              <a:spcBef>
                <a:spcPct val="0"/>
              </a:spcBef>
              <a:buFontTx/>
              <a:buNone/>
            </a:pPr>
            <a:r>
              <a:rPr lang="es-ES_tradnl" altLang="es-AR" sz="900" b="1" i="0" dirty="0">
                <a:solidFill>
                  <a:srgbClr val="000000"/>
                </a:solidFill>
                <a:cs typeface="Times New Roman" pitchFamily="18" charset="0"/>
              </a:rPr>
              <a:t>Fuente</a:t>
            </a:r>
            <a:r>
              <a:rPr lang="es-ES_tradnl" altLang="es-AR" sz="900" i="0" dirty="0">
                <a:solidFill>
                  <a:srgbClr val="000000"/>
                </a:solidFill>
                <a:cs typeface="Times New Roman" pitchFamily="18" charset="0"/>
              </a:rPr>
              <a:t>: Datos de SNVS (C2-SIVILA) datos elaborados por </a:t>
            </a:r>
            <a:r>
              <a:rPr lang="es-ES_tradnl" altLang="es-AR" sz="900" i="0" dirty="0" err="1" smtClean="0">
                <a:solidFill>
                  <a:srgbClr val="000000"/>
                </a:solidFill>
                <a:cs typeface="Times New Roman" pitchFamily="18" charset="0"/>
              </a:rPr>
              <a:t>DiCEI</a:t>
            </a:r>
            <a:r>
              <a:rPr lang="es-ES_tradnl" altLang="es-AR" sz="900" i="0" dirty="0">
                <a:solidFill>
                  <a:srgbClr val="000000"/>
                </a:solidFill>
                <a:cs typeface="Times New Roman" pitchFamily="18" charset="0"/>
              </a:rPr>
              <a:t>. </a:t>
            </a:r>
            <a:endParaRPr lang="es-ES_tradnl" altLang="es-AR" sz="1800" i="0" dirty="0">
              <a:solidFill>
                <a:srgbClr val="000000"/>
              </a:solidFill>
              <a:cs typeface="Arial" pitchFamily="34" charset="0"/>
            </a:endParaRPr>
          </a:p>
        </p:txBody>
      </p:sp>
    </p:spTree>
    <p:extLst>
      <p:ext uri="{BB962C8B-B14F-4D97-AF65-F5344CB8AC3E}">
        <p14:creationId xmlns="" xmlns:p14="http://schemas.microsoft.com/office/powerpoint/2010/main" val="350909345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ítulo 1"/>
          <p:cNvSpPr>
            <a:spLocks noGrp="1"/>
          </p:cNvSpPr>
          <p:nvPr>
            <p:ph type="title" idx="4294967295"/>
          </p:nvPr>
        </p:nvSpPr>
        <p:spPr>
          <a:xfrm>
            <a:off x="108239" y="229033"/>
            <a:ext cx="8927523" cy="1141917"/>
          </a:xfrm>
          <a:extLst>
            <a:ext uri="{909E8E84-426E-40DD-AFC4-6F175D3DCCD1}">
              <a14:hiddenFill xmlns="" xmlns:a14="http://schemas.microsoft.com/office/drawing/2010/main">
                <a:solidFill>
                  <a:srgbClr val="7097D3"/>
                </a:solidFill>
              </a14:hiddenFill>
            </a:ext>
          </a:extLst>
        </p:spPr>
        <p:txBody>
          <a:bodyPr>
            <a:noAutofit/>
          </a:bodyPr>
          <a:lstStyle/>
          <a:p>
            <a:r>
              <a:rPr lang="es-ES_tradnl" altLang="es-AR" sz="4000" dirty="0"/>
              <a:t>Posibles c</a:t>
            </a:r>
            <a:r>
              <a:rPr lang="es-ES_tradnl" altLang="es-AR" dirty="0">
                <a:cs typeface="Arial" pitchFamily="34" charset="0"/>
              </a:rPr>
              <a:t>ausas de la reemergencia</a:t>
            </a:r>
          </a:p>
        </p:txBody>
      </p:sp>
      <p:pic>
        <p:nvPicPr>
          <p:cNvPr id="4" name="Picture 4" descr="Pertussis (whooping cough)"/>
          <p:cNvPicPr>
            <a:picLocks noChangeAspect="1" noChangeArrowheads="1"/>
          </p:cNvPicPr>
          <p:nvPr/>
        </p:nvPicPr>
        <p:blipFill>
          <a:blip r:embed="rId3" cstate="print"/>
          <a:srcRect/>
          <a:stretch>
            <a:fillRect/>
          </a:stretch>
        </p:blipFill>
        <p:spPr bwMode="auto">
          <a:xfrm>
            <a:off x="7123447" y="1600200"/>
            <a:ext cx="1902414" cy="24622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5" descr="Whooping%20Cough"/>
          <p:cNvPicPr>
            <a:picLocks noChangeAspect="1" noChangeArrowheads="1"/>
          </p:cNvPicPr>
          <p:nvPr/>
        </p:nvPicPr>
        <p:blipFill>
          <a:blip r:embed="rId4" cstate="print"/>
          <a:srcRect/>
          <a:stretch>
            <a:fillRect/>
          </a:stretch>
        </p:blipFill>
        <p:spPr bwMode="auto">
          <a:xfrm>
            <a:off x="7123447" y="5063346"/>
            <a:ext cx="1813858" cy="11850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6" descr="pertussi"/>
          <p:cNvPicPr>
            <a:picLocks noChangeAspect="1" noChangeArrowheads="1"/>
          </p:cNvPicPr>
          <p:nvPr/>
        </p:nvPicPr>
        <p:blipFill>
          <a:blip r:embed="rId5" cstate="print"/>
          <a:srcRect/>
          <a:stretch>
            <a:fillRect/>
          </a:stretch>
        </p:blipFill>
        <p:spPr bwMode="auto">
          <a:xfrm>
            <a:off x="7742643" y="3733800"/>
            <a:ext cx="1401357" cy="1401357"/>
          </a:xfrm>
          <a:prstGeom prst="rect">
            <a:avLst/>
          </a:prstGeom>
          <a:noFill/>
          <a:ln w="9525">
            <a:noFill/>
            <a:miter lim="800000"/>
            <a:headEnd/>
            <a:tailEnd/>
          </a:ln>
        </p:spPr>
      </p:pic>
      <p:sp>
        <p:nvSpPr>
          <p:cNvPr id="2" name="1 Rectángulo"/>
          <p:cNvSpPr/>
          <p:nvPr/>
        </p:nvSpPr>
        <p:spPr>
          <a:xfrm>
            <a:off x="118749" y="1600200"/>
            <a:ext cx="6934200" cy="4555093"/>
          </a:xfrm>
          <a:prstGeom prst="rect">
            <a:avLst/>
          </a:prstGeom>
        </p:spPr>
        <p:txBody>
          <a:bodyPr wrap="square">
            <a:spAutoFit/>
          </a:bodyPr>
          <a:lstStyle/>
          <a:p>
            <a:pPr marL="285750" indent="-285750">
              <a:spcAft>
                <a:spcPts val="1200"/>
              </a:spcAft>
              <a:buClr>
                <a:schemeClr val="tx2"/>
              </a:buClr>
              <a:buFont typeface="Wingdings" panose="05000000000000000000" pitchFamily="2" charset="2"/>
              <a:buChar char="ü"/>
            </a:pPr>
            <a:r>
              <a:rPr lang="es-ES" sz="2400" dirty="0">
                <a:solidFill>
                  <a:schemeClr val="tx2">
                    <a:lumMod val="75000"/>
                  </a:schemeClr>
                </a:solidFill>
              </a:rPr>
              <a:t>La mayor sensibilidad y especificidad del sistema de vigilancia epidemiológica.</a:t>
            </a:r>
          </a:p>
          <a:p>
            <a:pPr marL="285750" indent="-285750">
              <a:spcAft>
                <a:spcPts val="1200"/>
              </a:spcAft>
              <a:buClr>
                <a:schemeClr val="tx2"/>
              </a:buClr>
              <a:buFont typeface="Wingdings" panose="05000000000000000000" pitchFamily="2" charset="2"/>
              <a:buChar char="ü"/>
            </a:pPr>
            <a:r>
              <a:rPr lang="es-ES" sz="2400" dirty="0">
                <a:solidFill>
                  <a:schemeClr val="tx2">
                    <a:lumMod val="75000"/>
                  </a:schemeClr>
                </a:solidFill>
              </a:rPr>
              <a:t>Hay cambios en la edad de afectación con casos atípicos.</a:t>
            </a:r>
          </a:p>
          <a:p>
            <a:pPr marL="285750" indent="-285750">
              <a:spcAft>
                <a:spcPts val="1200"/>
              </a:spcAft>
              <a:buClr>
                <a:schemeClr val="tx2"/>
              </a:buClr>
              <a:buFont typeface="Wingdings" panose="05000000000000000000" pitchFamily="2" charset="2"/>
              <a:buChar char="ü"/>
            </a:pPr>
            <a:r>
              <a:rPr lang="es-ES" sz="2400" dirty="0">
                <a:solidFill>
                  <a:schemeClr val="tx2">
                    <a:lumMod val="75000"/>
                  </a:schemeClr>
                </a:solidFill>
              </a:rPr>
              <a:t>Coberturas de vacunación insuficientes en distintas regiones del país.</a:t>
            </a:r>
          </a:p>
          <a:p>
            <a:pPr marL="285750" indent="-285750">
              <a:spcAft>
                <a:spcPts val="1200"/>
              </a:spcAft>
              <a:buClr>
                <a:schemeClr val="tx2"/>
              </a:buClr>
              <a:buFont typeface="Wingdings" panose="05000000000000000000" pitchFamily="2" charset="2"/>
              <a:buChar char="ü"/>
            </a:pPr>
            <a:r>
              <a:rPr lang="es-ES" sz="2400" dirty="0">
                <a:solidFill>
                  <a:schemeClr val="tx2">
                    <a:lumMod val="75000"/>
                  </a:schemeClr>
                </a:solidFill>
              </a:rPr>
              <a:t>Eficacia de la vacuna es del 70</a:t>
            </a:r>
            <a:r>
              <a:rPr lang="es-ES" sz="2400" dirty="0" smtClean="0">
                <a:solidFill>
                  <a:schemeClr val="tx2">
                    <a:lumMod val="75000"/>
                  </a:schemeClr>
                </a:solidFill>
              </a:rPr>
              <a:t>-90% </a:t>
            </a:r>
            <a:r>
              <a:rPr lang="es-ES" sz="2400" dirty="0">
                <a:solidFill>
                  <a:schemeClr val="tx2">
                    <a:lumMod val="75000"/>
                  </a:schemeClr>
                </a:solidFill>
              </a:rPr>
              <a:t>luego de 3 dosis.</a:t>
            </a:r>
          </a:p>
          <a:p>
            <a:pPr marL="285750" indent="-285750">
              <a:spcAft>
                <a:spcPts val="1200"/>
              </a:spcAft>
              <a:buClr>
                <a:schemeClr val="tx2"/>
              </a:buClr>
              <a:buFont typeface="Wingdings" panose="05000000000000000000" pitchFamily="2" charset="2"/>
              <a:buChar char="ü"/>
            </a:pPr>
            <a:r>
              <a:rPr lang="es-ES" sz="2400" dirty="0">
                <a:solidFill>
                  <a:schemeClr val="tx2">
                    <a:lumMod val="75000"/>
                  </a:schemeClr>
                </a:solidFill>
              </a:rPr>
              <a:t>Corta duración de la inmunidad.</a:t>
            </a:r>
          </a:p>
          <a:p>
            <a:pPr marL="285750" indent="-285750">
              <a:spcAft>
                <a:spcPts val="1200"/>
              </a:spcAft>
              <a:buClr>
                <a:schemeClr val="tx2"/>
              </a:buClr>
              <a:buFont typeface="Wingdings" panose="05000000000000000000" pitchFamily="2" charset="2"/>
              <a:buChar char="ü"/>
            </a:pPr>
            <a:r>
              <a:rPr lang="es-ES" sz="2400" dirty="0">
                <a:solidFill>
                  <a:schemeClr val="tx2">
                    <a:lumMod val="75000"/>
                  </a:schemeClr>
                </a:solidFill>
              </a:rPr>
              <a:t>Nuevas variantes de </a:t>
            </a:r>
            <a:r>
              <a:rPr lang="es-ES" sz="2400" dirty="0" err="1">
                <a:solidFill>
                  <a:schemeClr val="tx2">
                    <a:lumMod val="75000"/>
                  </a:schemeClr>
                </a:solidFill>
              </a:rPr>
              <a:t>Bp</a:t>
            </a:r>
            <a:r>
              <a:rPr lang="es-ES" sz="2400" dirty="0">
                <a:solidFill>
                  <a:schemeClr val="tx2">
                    <a:lumMod val="75000"/>
                  </a:schemeClr>
                </a:solidFill>
              </a:rPr>
              <a:t> (cepas antigénicamente distintas a las </a:t>
            </a:r>
            <a:r>
              <a:rPr lang="es-ES" sz="2400" dirty="0" err="1">
                <a:solidFill>
                  <a:schemeClr val="tx2">
                    <a:lumMod val="75000"/>
                  </a:schemeClr>
                </a:solidFill>
              </a:rPr>
              <a:t>vaccinales</a:t>
            </a:r>
            <a:r>
              <a:rPr lang="es-ES" sz="2400" dirty="0">
                <a:solidFill>
                  <a:schemeClr val="tx2">
                    <a:lumMod val="75000"/>
                  </a:schemeClr>
                </a:solidFill>
              </a:rPr>
              <a:t>).</a:t>
            </a:r>
          </a:p>
        </p:txBody>
      </p:sp>
    </p:spTree>
    <p:extLst>
      <p:ext uri="{BB962C8B-B14F-4D97-AF65-F5344CB8AC3E}">
        <p14:creationId xmlns="" xmlns:p14="http://schemas.microsoft.com/office/powerpoint/2010/main" val="30591104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50443" y="955675"/>
            <a:ext cx="8980487" cy="49498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698645" y="196358"/>
            <a:ext cx="7776864" cy="461665"/>
          </a:xfrm>
          <a:prstGeom prst="rect">
            <a:avLst/>
          </a:prstGeom>
          <a:noFill/>
        </p:spPr>
        <p:txBody>
          <a:bodyPr wrap="square" rtlCol="0">
            <a:spAutoFit/>
          </a:bodyPr>
          <a:lstStyle/>
          <a:p>
            <a:r>
              <a:rPr lang="es-AR" sz="2400" dirty="0" smtClean="0">
                <a:solidFill>
                  <a:schemeClr val="tx2"/>
                </a:solidFill>
              </a:rPr>
              <a:t>Coqueluche: Casos y coberturas. Argentina. Años 2011-2016</a:t>
            </a:r>
            <a:endParaRPr lang="es-AR" sz="2400" dirty="0">
              <a:solidFill>
                <a:schemeClr val="tx2"/>
              </a:solidFill>
            </a:endParaRPr>
          </a:p>
        </p:txBody>
      </p:sp>
      <p:grpSp>
        <p:nvGrpSpPr>
          <p:cNvPr id="2" name="4 Grupo"/>
          <p:cNvGrpSpPr/>
          <p:nvPr/>
        </p:nvGrpSpPr>
        <p:grpSpPr>
          <a:xfrm>
            <a:off x="0" y="5628501"/>
            <a:ext cx="9144000" cy="1248527"/>
            <a:chOff x="0" y="5651167"/>
            <a:chExt cx="9144000" cy="1248527"/>
          </a:xfrm>
        </p:grpSpPr>
        <p:pic>
          <p:nvPicPr>
            <p:cNvPr id="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6313779"/>
              <a:ext cx="1956538" cy="58591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6 CuadroTexto"/>
            <p:cNvSpPr txBox="1"/>
            <p:nvPr/>
          </p:nvSpPr>
          <p:spPr>
            <a:xfrm>
              <a:off x="2951312" y="5651167"/>
              <a:ext cx="6192688" cy="276999"/>
            </a:xfrm>
            <a:prstGeom prst="rect">
              <a:avLst/>
            </a:prstGeom>
            <a:noFill/>
          </p:spPr>
          <p:txBody>
            <a:bodyPr wrap="square" rtlCol="0">
              <a:spAutoFit/>
            </a:bodyPr>
            <a:lstStyle/>
            <a:p>
              <a:pPr algn="r"/>
              <a:r>
                <a:rPr lang="es-AR" sz="1200" i="1" dirty="0" smtClean="0">
                  <a:solidFill>
                    <a:schemeClr val="tx2"/>
                  </a:solidFill>
                </a:rPr>
                <a:t>Fuente: SNVS. </a:t>
              </a:r>
              <a:r>
                <a:rPr lang="es-AR" sz="1200" i="1" dirty="0" err="1" smtClean="0">
                  <a:solidFill>
                    <a:schemeClr val="tx2"/>
                  </a:solidFill>
                </a:rPr>
                <a:t>DiCEi</a:t>
              </a:r>
              <a:r>
                <a:rPr lang="es-AR" sz="1200" i="1" dirty="0" smtClean="0">
                  <a:solidFill>
                    <a:schemeClr val="tx2"/>
                  </a:solidFill>
                </a:rPr>
                <a:t>. Ministerio de Salud de la Nación. </a:t>
              </a:r>
              <a:endParaRPr lang="es-AR" sz="1200" i="1" dirty="0">
                <a:solidFill>
                  <a:schemeClr val="tx2"/>
                </a:solidFill>
              </a:endParaRPr>
            </a:p>
          </p:txBody>
        </p:sp>
      </p:grpSp>
      <p:sp>
        <p:nvSpPr>
          <p:cNvPr id="4" name="3 Rectángulo"/>
          <p:cNvSpPr/>
          <p:nvPr/>
        </p:nvSpPr>
        <p:spPr>
          <a:xfrm>
            <a:off x="2209800" y="6096000"/>
            <a:ext cx="6477000" cy="646331"/>
          </a:xfrm>
          <a:prstGeom prst="rect">
            <a:avLst/>
          </a:prstGeom>
        </p:spPr>
        <p:txBody>
          <a:bodyPr wrap="square">
            <a:spAutoFit/>
          </a:bodyPr>
          <a:lstStyle/>
          <a:p>
            <a:r>
              <a:rPr lang="es-ES" dirty="0"/>
              <a:t>En el año 2016 ocurrieron un 72% de casos más que en el año </a:t>
            </a:r>
            <a:r>
              <a:rPr lang="es-ES" dirty="0" smtClean="0"/>
              <a:t>2015. Se confirmaron el 15% de los casos notificados.</a:t>
            </a:r>
            <a:endParaRPr lang="es-ES" dirty="0"/>
          </a:p>
        </p:txBody>
      </p:sp>
    </p:spTree>
    <p:extLst>
      <p:ext uri="{BB962C8B-B14F-4D97-AF65-F5344CB8AC3E}">
        <p14:creationId xmlns="" xmlns:p14="http://schemas.microsoft.com/office/powerpoint/2010/main" val="33691275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pic>
        <p:nvPicPr>
          <p:cNvPr id="3073" name="Picture 1"/>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52600" y="1196751"/>
            <a:ext cx="5881916" cy="388061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2 Rectángulo"/>
          <p:cNvSpPr/>
          <p:nvPr/>
        </p:nvSpPr>
        <p:spPr>
          <a:xfrm>
            <a:off x="609600" y="228600"/>
            <a:ext cx="8001000" cy="830997"/>
          </a:xfrm>
          <a:prstGeom prst="rect">
            <a:avLst/>
          </a:prstGeom>
          <a:noFill/>
          <a:ln>
            <a:noFill/>
          </a:ln>
        </p:spPr>
        <p:txBody>
          <a:bodyPr wrap="square">
            <a:spAutoFit/>
          </a:bodyPr>
          <a:lstStyle/>
          <a:p>
            <a:pPr algn="ctr"/>
            <a:r>
              <a:rPr lang="es-ES_tradnl" sz="2400" dirty="0">
                <a:solidFill>
                  <a:schemeClr val="tx2"/>
                </a:solidFill>
              </a:rPr>
              <a:t>Casos sospechosos y confirmados de coqueluche según edad. Año 2016. Argentina</a:t>
            </a:r>
            <a:endParaRPr lang="es-AR" sz="2400" dirty="0">
              <a:solidFill>
                <a:schemeClr val="tx2"/>
              </a:solidFill>
            </a:endParaRPr>
          </a:p>
        </p:txBody>
      </p:sp>
      <p:sp>
        <p:nvSpPr>
          <p:cNvPr id="4" name="3 Rectángulo"/>
          <p:cNvSpPr/>
          <p:nvPr/>
        </p:nvSpPr>
        <p:spPr>
          <a:xfrm>
            <a:off x="228599" y="5077361"/>
            <a:ext cx="8686801" cy="1323439"/>
          </a:xfrm>
          <a:prstGeom prst="rect">
            <a:avLst/>
          </a:prstGeom>
        </p:spPr>
        <p:txBody>
          <a:bodyPr wrap="square">
            <a:spAutoFit/>
          </a:bodyPr>
          <a:lstStyle/>
          <a:p>
            <a:pPr marL="285750" indent="-285750">
              <a:buFont typeface="Wingdings" panose="05000000000000000000" pitchFamily="2" charset="2"/>
              <a:buChar char="ü"/>
            </a:pPr>
            <a:r>
              <a:rPr lang="es-AR" sz="1600" dirty="0" smtClean="0"/>
              <a:t>Los casos confirmados se presentaron en un rango etario amplio (primeros días de vida - 61 años).</a:t>
            </a:r>
          </a:p>
          <a:p>
            <a:pPr marL="285750" indent="-285750"/>
            <a:r>
              <a:rPr lang="es-AR" sz="1600" dirty="0" smtClean="0"/>
              <a:t> 	</a:t>
            </a:r>
          </a:p>
          <a:p>
            <a:pPr marL="285750" indent="-285750">
              <a:buFont typeface="Wingdings" panose="05000000000000000000" pitchFamily="2" charset="2"/>
              <a:buChar char="ü"/>
            </a:pPr>
            <a:r>
              <a:rPr lang="es-AR" sz="1600" dirty="0" smtClean="0"/>
              <a:t>La tos convulsa puede presentarse en cualquier etapa de la vida, por lo cual se debe </a:t>
            </a:r>
            <a:r>
              <a:rPr lang="es-AR" sz="1600" b="1" dirty="0" smtClean="0"/>
              <a:t>reforzar la vigilancia epidemiológica en adolescentes y adultos</a:t>
            </a:r>
            <a:r>
              <a:rPr lang="es-AR" sz="1600" dirty="0" smtClean="0"/>
              <a:t>, para acercarse a la incidencia real y probablemente detectar la fuente  de infección de los niños menores de 1 año. </a:t>
            </a:r>
            <a:endParaRPr lang="es-AR" sz="1600" dirty="0"/>
          </a:p>
        </p:txBody>
      </p:sp>
      <p:grpSp>
        <p:nvGrpSpPr>
          <p:cNvPr id="5" name="5 Grupo"/>
          <p:cNvGrpSpPr/>
          <p:nvPr/>
        </p:nvGrpSpPr>
        <p:grpSpPr>
          <a:xfrm>
            <a:off x="0" y="6313779"/>
            <a:ext cx="8149226" cy="585915"/>
            <a:chOff x="0" y="6313779"/>
            <a:chExt cx="8149226" cy="585915"/>
          </a:xfrm>
        </p:grpSpPr>
        <p:pic>
          <p:nvPicPr>
            <p:cNvPr id="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6313779"/>
              <a:ext cx="1956538" cy="58591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7 CuadroTexto"/>
            <p:cNvSpPr txBox="1"/>
            <p:nvPr/>
          </p:nvSpPr>
          <p:spPr>
            <a:xfrm>
              <a:off x="1956538" y="6606736"/>
              <a:ext cx="6192688" cy="276999"/>
            </a:xfrm>
            <a:prstGeom prst="rect">
              <a:avLst/>
            </a:prstGeom>
            <a:noFill/>
          </p:spPr>
          <p:txBody>
            <a:bodyPr wrap="square" rtlCol="0">
              <a:spAutoFit/>
            </a:bodyPr>
            <a:lstStyle/>
            <a:p>
              <a:r>
                <a:rPr lang="es-AR" sz="1200" i="1" dirty="0" smtClean="0">
                  <a:solidFill>
                    <a:schemeClr val="tx2"/>
                  </a:solidFill>
                </a:rPr>
                <a:t>Fuente: SNVS. </a:t>
              </a:r>
              <a:r>
                <a:rPr lang="es-AR" sz="1200" i="1" dirty="0" err="1" smtClean="0">
                  <a:solidFill>
                    <a:schemeClr val="tx2"/>
                  </a:solidFill>
                </a:rPr>
                <a:t>DiCEi</a:t>
              </a:r>
              <a:r>
                <a:rPr lang="es-AR" sz="1200" i="1" dirty="0" smtClean="0">
                  <a:solidFill>
                    <a:schemeClr val="tx2"/>
                  </a:solidFill>
                </a:rPr>
                <a:t>. Ministerio de Salud de la Nación. </a:t>
              </a:r>
              <a:endParaRPr lang="es-AR" sz="1200" i="1" dirty="0">
                <a:solidFill>
                  <a:schemeClr val="tx2"/>
                </a:solidFill>
              </a:endParaRPr>
            </a:p>
          </p:txBody>
        </p:sp>
      </p:grpSp>
    </p:spTree>
    <p:extLst>
      <p:ext uri="{BB962C8B-B14F-4D97-AF65-F5344CB8AC3E}">
        <p14:creationId xmlns="" xmlns:p14="http://schemas.microsoft.com/office/powerpoint/2010/main" val="32819121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Grp="1" noChangeArrowheads="1"/>
          </p:cNvSpPr>
          <p:nvPr>
            <p:ph type="title" idx="4294967295"/>
          </p:nvPr>
        </p:nvSpPr>
        <p:spPr bwMode="auto">
          <a:xfrm>
            <a:off x="1447800" y="587375"/>
            <a:ext cx="6434574" cy="830997"/>
          </a:xfrm>
          <a:prstGeom prst="rect">
            <a:avLst/>
          </a:prstGeom>
        </p:spPr>
        <p:txBody>
          <a:bodyPr wrap="none">
            <a:spAutoFit/>
          </a:bodyPr>
          <a:lstStyle/>
          <a:p>
            <a:pPr algn="l">
              <a:defRPr/>
            </a:pPr>
            <a:r>
              <a:rPr lang="es-ES_tradnl" altLang="es-AR" sz="4800" dirty="0" smtClean="0">
                <a:latin typeface="+mn-lt"/>
                <a:ea typeface="+mn-ea"/>
                <a:cs typeface="+mn-cs"/>
              </a:rPr>
              <a:t>Indicaciones de Profilaxis</a:t>
            </a:r>
            <a:endParaRPr lang="es-ES" altLang="es-AR" sz="4800" dirty="0" smtClean="0">
              <a:latin typeface="+mn-lt"/>
              <a:ea typeface="+mn-ea"/>
              <a:cs typeface="+mn-cs"/>
            </a:endParaRPr>
          </a:p>
        </p:txBody>
      </p:sp>
      <p:sp>
        <p:nvSpPr>
          <p:cNvPr id="416771" name="Rectangle 3"/>
          <p:cNvSpPr>
            <a:spLocks noGrp="1" noChangeArrowheads="1"/>
          </p:cNvSpPr>
          <p:nvPr>
            <p:ph type="body" idx="4294967295"/>
          </p:nvPr>
        </p:nvSpPr>
        <p:spPr bwMode="auto">
          <a:xfrm>
            <a:off x="838200" y="1981200"/>
            <a:ext cx="7772400" cy="2556301"/>
          </a:xfrm>
          <a:prstGeom prst="rect">
            <a:avLst/>
          </a:prstGeom>
          <a:ln>
            <a:miter lim="800000"/>
            <a:headEnd/>
            <a:tailEnd/>
          </a:ln>
        </p:spPr>
        <p:txBody>
          <a:bodyPr>
            <a:normAutofit/>
          </a:bodyPr>
          <a:lstStyle/>
          <a:p>
            <a:pPr eaLnBrk="1" hangingPunct="1">
              <a:defRPr/>
            </a:pPr>
            <a:r>
              <a:rPr lang="es-ES_tradnl" altLang="es-AR" sz="2800" dirty="0" smtClean="0">
                <a:solidFill>
                  <a:srgbClr val="17375E"/>
                </a:solidFill>
              </a:rPr>
              <a:t>Todos los contactos cercanos de un caso</a:t>
            </a:r>
          </a:p>
          <a:p>
            <a:pPr eaLnBrk="1" hangingPunct="1">
              <a:defRPr/>
            </a:pPr>
            <a:r>
              <a:rPr lang="es-ES_tradnl" altLang="es-AR" sz="2800" dirty="0" smtClean="0">
                <a:solidFill>
                  <a:srgbClr val="17375E"/>
                </a:solidFill>
              </a:rPr>
              <a:t>NO cultivar ni hacer PCR a asintomáticos</a:t>
            </a:r>
          </a:p>
          <a:p>
            <a:pPr eaLnBrk="1" hangingPunct="1">
              <a:defRPr/>
            </a:pPr>
            <a:r>
              <a:rPr lang="es-ES_tradnl" altLang="es-AR" sz="2800" dirty="0" smtClean="0">
                <a:solidFill>
                  <a:srgbClr val="17375E"/>
                </a:solidFill>
              </a:rPr>
              <a:t>Se administra dentro de las 3 semanas de exposición al caso</a:t>
            </a:r>
          </a:p>
        </p:txBody>
      </p:sp>
      <p:sp>
        <p:nvSpPr>
          <p:cNvPr id="15365" name="Text Box 5"/>
          <p:cNvSpPr txBox="1">
            <a:spLocks noChangeArrowheads="1"/>
          </p:cNvSpPr>
          <p:nvPr/>
        </p:nvSpPr>
        <p:spPr bwMode="auto">
          <a:xfrm>
            <a:off x="609600" y="5958913"/>
            <a:ext cx="754380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914400" eaLnBrk="1" fontAlgn="base" hangingPunct="1">
              <a:spcBef>
                <a:spcPct val="20000"/>
              </a:spcBef>
              <a:spcAft>
                <a:spcPct val="0"/>
              </a:spcAft>
            </a:pPr>
            <a:r>
              <a:rPr lang="es-ES_tradnl" altLang="es-AR" sz="1600" dirty="0" smtClean="0">
                <a:solidFill>
                  <a:schemeClr val="tx1">
                    <a:lumMod val="50000"/>
                    <a:lumOff val="50000"/>
                  </a:schemeClr>
                </a:solidFill>
                <a:latin typeface="+mn-lt"/>
              </a:rPr>
              <a:t>Fuente: </a:t>
            </a:r>
            <a:r>
              <a:rPr lang="en-US" altLang="es-AR" sz="1600" dirty="0">
                <a:solidFill>
                  <a:schemeClr val="tx1">
                    <a:lumMod val="50000"/>
                    <a:lumOff val="50000"/>
                  </a:schemeClr>
                </a:solidFill>
                <a:latin typeface="+mn-lt"/>
              </a:rPr>
              <a:t>CDC. Recommended antimicrobial agents for the treatment and </a:t>
            </a:r>
            <a:r>
              <a:rPr lang="en-US" altLang="es-AR" sz="1600" dirty="0" err="1">
                <a:solidFill>
                  <a:schemeClr val="tx1">
                    <a:lumMod val="50000"/>
                    <a:lumOff val="50000"/>
                  </a:schemeClr>
                </a:solidFill>
                <a:latin typeface="+mn-lt"/>
              </a:rPr>
              <a:t>postexposure</a:t>
            </a:r>
            <a:r>
              <a:rPr lang="en-US" altLang="es-AR" sz="1600" dirty="0">
                <a:solidFill>
                  <a:schemeClr val="tx1">
                    <a:lumMod val="50000"/>
                    <a:lumOff val="50000"/>
                  </a:schemeClr>
                </a:solidFill>
                <a:latin typeface="+mn-lt"/>
              </a:rPr>
              <a:t> prophylaxis of pertussis: 2005 CDC Guidelines. MMWR. 2005;54(RR14):1-16</a:t>
            </a:r>
            <a:r>
              <a:rPr lang="en-US" altLang="es-AR" sz="1600" dirty="0" smtClean="0">
                <a:solidFill>
                  <a:schemeClr val="tx1">
                    <a:lumMod val="50000"/>
                    <a:lumOff val="50000"/>
                  </a:schemeClr>
                </a:solidFill>
                <a:latin typeface="+mn-lt"/>
              </a:rPr>
              <a:t>. </a:t>
            </a:r>
            <a:endParaRPr lang="es-ES" altLang="es-AR" dirty="0" smtClean="0">
              <a:solidFill>
                <a:schemeClr val="tx1">
                  <a:lumMod val="50000"/>
                  <a:lumOff val="50000"/>
                </a:schemeClr>
              </a:solidFill>
              <a:latin typeface="+mn-lt"/>
            </a:endParaRPr>
          </a:p>
        </p:txBody>
      </p:sp>
      <p:sp>
        <p:nvSpPr>
          <p:cNvPr id="2" name="1 Rectángulo"/>
          <p:cNvSpPr/>
          <p:nvPr/>
        </p:nvSpPr>
        <p:spPr>
          <a:xfrm>
            <a:off x="609600" y="4537501"/>
            <a:ext cx="7543800" cy="830997"/>
          </a:xfrm>
          <a:prstGeom prst="rect">
            <a:avLst/>
          </a:prstGeom>
          <a:ln>
            <a:solidFill>
              <a:schemeClr val="accent2"/>
            </a:solidFill>
          </a:ln>
        </p:spPr>
        <p:txBody>
          <a:bodyPr wrap="square">
            <a:spAutoFit/>
          </a:bodyPr>
          <a:lstStyle/>
          <a:p>
            <a:pPr algn="ctr">
              <a:buNone/>
            </a:pPr>
            <a:r>
              <a:rPr lang="es-AR" altLang="es-AR" sz="2400" dirty="0">
                <a:solidFill>
                  <a:srgbClr val="800000"/>
                </a:solidFill>
              </a:rPr>
              <a:t>Ni la infección natural ni la vacunación con un esquema </a:t>
            </a:r>
          </a:p>
          <a:p>
            <a:pPr algn="ctr">
              <a:buNone/>
            </a:pPr>
            <a:r>
              <a:rPr lang="es-AR" altLang="es-AR" sz="2400" dirty="0">
                <a:solidFill>
                  <a:srgbClr val="800000"/>
                </a:solidFill>
              </a:rPr>
              <a:t>completo confieren inmunidad a largo plazo o de por vida.</a:t>
            </a:r>
          </a:p>
        </p:txBody>
      </p:sp>
    </p:spTree>
    <p:extLst>
      <p:ext uri="{BB962C8B-B14F-4D97-AF65-F5344CB8AC3E}">
        <p14:creationId xmlns="" xmlns:p14="http://schemas.microsoft.com/office/powerpoint/2010/main" val="168446423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260648"/>
            <a:ext cx="7024744" cy="601136"/>
          </a:xfrm>
        </p:spPr>
        <p:txBody>
          <a:bodyPr>
            <a:normAutofit fontScale="90000"/>
          </a:bodyPr>
          <a:lstStyle/>
          <a:p>
            <a:r>
              <a:rPr lang="es-AR" dirty="0" smtClean="0"/>
              <a:t>Definiciones de caso</a:t>
            </a:r>
            <a:endParaRPr lang="es-AR" dirty="0"/>
          </a:p>
        </p:txBody>
      </p:sp>
      <p:sp>
        <p:nvSpPr>
          <p:cNvPr id="3" name="2 Rectángulo"/>
          <p:cNvSpPr/>
          <p:nvPr/>
        </p:nvSpPr>
        <p:spPr>
          <a:xfrm>
            <a:off x="726673" y="6553200"/>
            <a:ext cx="8244408" cy="430887"/>
          </a:xfrm>
          <a:prstGeom prst="rect">
            <a:avLst/>
          </a:prstGeom>
        </p:spPr>
        <p:txBody>
          <a:bodyPr wrap="square">
            <a:spAutoFit/>
          </a:bodyPr>
          <a:lstStyle/>
          <a:p>
            <a:pPr algn="r"/>
            <a:r>
              <a:rPr lang="es-AR" sz="1100" b="1" i="1" dirty="0" smtClean="0">
                <a:solidFill>
                  <a:schemeClr val="tx1">
                    <a:lumMod val="50000"/>
                    <a:lumOff val="50000"/>
                  </a:schemeClr>
                </a:solidFill>
              </a:rPr>
              <a:t>Fuente: </a:t>
            </a:r>
            <a:r>
              <a:rPr lang="es-AR" sz="1100" dirty="0" smtClean="0">
                <a:solidFill>
                  <a:schemeClr val="tx1">
                    <a:lumMod val="50000"/>
                    <a:lumOff val="50000"/>
                  </a:schemeClr>
                </a:solidFill>
                <a:hlinkClick r:id="rId2"/>
              </a:rPr>
              <a:t>http</a:t>
            </a:r>
            <a:r>
              <a:rPr lang="es-AR" sz="1100" dirty="0">
                <a:solidFill>
                  <a:schemeClr val="tx1">
                    <a:lumMod val="50000"/>
                    <a:lumOff val="50000"/>
                  </a:schemeClr>
                </a:solidFill>
                <a:hlinkClick r:id="rId2"/>
              </a:rPr>
              <a:t>://</a:t>
            </a:r>
            <a:r>
              <a:rPr lang="es-AR" sz="1100" dirty="0" smtClean="0">
                <a:solidFill>
                  <a:schemeClr val="tx1">
                    <a:lumMod val="50000"/>
                    <a:lumOff val="50000"/>
                  </a:schemeClr>
                </a:solidFill>
                <a:hlinkClick r:id="rId2"/>
              </a:rPr>
              <a:t>www.msal.gob.ar/dinacei/index.php/personal-de-salud/vigilancia/coqueluche</a:t>
            </a:r>
            <a:endParaRPr lang="es-AR" sz="1100" dirty="0" smtClean="0">
              <a:solidFill>
                <a:schemeClr val="tx1">
                  <a:lumMod val="50000"/>
                  <a:lumOff val="50000"/>
                </a:schemeClr>
              </a:solidFill>
            </a:endParaRPr>
          </a:p>
          <a:p>
            <a:pPr algn="r"/>
            <a:endParaRPr lang="es-AR" sz="1100" dirty="0">
              <a:solidFill>
                <a:schemeClr val="tx1">
                  <a:lumMod val="50000"/>
                  <a:lumOff val="50000"/>
                </a:schemeClr>
              </a:solidFill>
            </a:endParaRPr>
          </a:p>
        </p:txBody>
      </p:sp>
      <p:graphicFrame>
        <p:nvGraphicFramePr>
          <p:cNvPr id="5" name="4 Diagrama"/>
          <p:cNvGraphicFramePr/>
          <p:nvPr>
            <p:extLst>
              <p:ext uri="{D42A27DB-BD31-4B8C-83A1-F6EECF244321}">
                <p14:modId xmlns="" xmlns:p14="http://schemas.microsoft.com/office/powerpoint/2010/main" val="2919930454"/>
              </p:ext>
            </p:extLst>
          </p:nvPr>
        </p:nvGraphicFramePr>
        <p:xfrm>
          <a:off x="1447800" y="3048000"/>
          <a:ext cx="6553199"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Rectángulo"/>
          <p:cNvSpPr/>
          <p:nvPr/>
        </p:nvSpPr>
        <p:spPr>
          <a:xfrm>
            <a:off x="726673" y="1000138"/>
            <a:ext cx="8244407" cy="1877437"/>
          </a:xfrm>
          <a:prstGeom prst="rect">
            <a:avLst/>
          </a:prstGeom>
        </p:spPr>
        <p:txBody>
          <a:bodyPr wrap="square">
            <a:spAutoFit/>
          </a:bodyPr>
          <a:lstStyle/>
          <a:p>
            <a:pPr marL="285750" indent="-285750">
              <a:buFont typeface="Wingdings" panose="05000000000000000000" pitchFamily="2" charset="2"/>
              <a:buChar char="ü"/>
            </a:pPr>
            <a:r>
              <a:rPr lang="es-ES" sz="1600" b="1" dirty="0"/>
              <a:t>Menores de 6 meses: </a:t>
            </a:r>
            <a:r>
              <a:rPr lang="es-ES" sz="1600" dirty="0"/>
              <a:t>Toda infección respiratoria aguda, con al menos uno de los siguientes síntomas: Apnea, cianosis, estridor inspiratorio, vómitos después de toser o tos paroxística.</a:t>
            </a:r>
          </a:p>
          <a:p>
            <a:pPr marL="285750" indent="-285750">
              <a:buFont typeface="Wingdings" panose="05000000000000000000" pitchFamily="2" charset="2"/>
              <a:buChar char="ü"/>
            </a:pPr>
            <a:r>
              <a:rPr lang="es-ES" sz="1600" b="1" dirty="0"/>
              <a:t>Mayores de 6 meses hasta 11 años: </a:t>
            </a:r>
            <a:r>
              <a:rPr lang="es-ES" sz="1600" dirty="0"/>
              <a:t>Tos de 14 o más días de duración acompañado de uno o más de los siguientes síntomas: tos paroxística, estridor inspiratorio o vómitos después de la tos, sin otra causa aparente.</a:t>
            </a:r>
          </a:p>
          <a:p>
            <a:pPr marL="285750" indent="-285750">
              <a:buFont typeface="Wingdings" panose="05000000000000000000" pitchFamily="2" charset="2"/>
              <a:buChar char="ü"/>
            </a:pPr>
            <a:r>
              <a:rPr lang="es-ES" sz="1600" b="1" dirty="0"/>
              <a:t>Mayores de 11 años: </a:t>
            </a:r>
            <a:r>
              <a:rPr lang="es-ES" sz="1600" dirty="0"/>
              <a:t>tos persistente de 14 o más días de duración, sin otra sintomatología acompañante</a:t>
            </a:r>
          </a:p>
        </p:txBody>
      </p:sp>
      <p:sp>
        <p:nvSpPr>
          <p:cNvPr id="7" name="6 CuadroTexto"/>
          <p:cNvSpPr txBox="1"/>
          <p:nvPr/>
        </p:nvSpPr>
        <p:spPr>
          <a:xfrm rot="16200000">
            <a:off x="-577333" y="1651930"/>
            <a:ext cx="194962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_tradnl" dirty="0" smtClean="0"/>
              <a:t>Caso Sospechoso</a:t>
            </a:r>
            <a:endParaRPr lang="es-AR" dirty="0"/>
          </a:p>
        </p:txBody>
      </p:sp>
      <p:sp>
        <p:nvSpPr>
          <p:cNvPr id="9" name="8 CuadroTexto"/>
          <p:cNvSpPr txBox="1"/>
          <p:nvPr/>
        </p:nvSpPr>
        <p:spPr>
          <a:xfrm rot="16200000">
            <a:off x="-973355" y="4644785"/>
            <a:ext cx="2800907" cy="3693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_tradnl" dirty="0" smtClean="0"/>
              <a:t>Caso Confirmado</a:t>
            </a:r>
            <a:endParaRPr lang="es-AR" dirty="0"/>
          </a:p>
        </p:txBody>
      </p:sp>
    </p:spTree>
    <p:extLst>
      <p:ext uri="{BB962C8B-B14F-4D97-AF65-F5344CB8AC3E}">
        <p14:creationId xmlns="" xmlns:p14="http://schemas.microsoft.com/office/powerpoint/2010/main" val="366924514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201613"/>
            <a:ext cx="9067800" cy="865187"/>
          </a:xfrm>
          <a:noFill/>
        </p:spPr>
        <p:txBody>
          <a:bodyPr>
            <a:normAutofit/>
          </a:bodyPr>
          <a:lstStyle/>
          <a:p>
            <a:pPr eaLnBrk="1" hangingPunct="1"/>
            <a:r>
              <a:rPr lang="es-ES" altLang="es-AR" sz="2400" dirty="0" smtClean="0"/>
              <a:t>Drogas de eleccion en el tratamiento y profilaxis de la infeccion por </a:t>
            </a:r>
            <a:r>
              <a:rPr lang="es-ES" altLang="es-AR" sz="2400" i="1" dirty="0" err="1" smtClean="0"/>
              <a:t>Bordetella</a:t>
            </a:r>
            <a:r>
              <a:rPr lang="es-ES" altLang="es-AR" sz="2400" i="1" dirty="0" smtClean="0"/>
              <a:t> </a:t>
            </a:r>
            <a:r>
              <a:rPr lang="es-ES" altLang="es-AR" sz="2400" i="1" dirty="0" err="1" smtClean="0"/>
              <a:t>pertussis</a:t>
            </a:r>
            <a:endParaRPr lang="es-ES" altLang="es-AR" sz="2400" dirty="0" smtClean="0"/>
          </a:p>
        </p:txBody>
      </p:sp>
      <p:graphicFrame>
        <p:nvGraphicFramePr>
          <p:cNvPr id="4" name="Tabla 3"/>
          <p:cNvGraphicFramePr>
            <a:graphicFrameLocks noGrp="1"/>
          </p:cNvGraphicFramePr>
          <p:nvPr>
            <p:extLst>
              <p:ext uri="{D42A27DB-BD31-4B8C-83A1-F6EECF244321}">
                <p14:modId xmlns="" xmlns:p14="http://schemas.microsoft.com/office/powerpoint/2010/main" val="4048211651"/>
              </p:ext>
            </p:extLst>
          </p:nvPr>
        </p:nvGraphicFramePr>
        <p:xfrm>
          <a:off x="304800" y="1189882"/>
          <a:ext cx="8610602" cy="5081892"/>
        </p:xfrm>
        <a:graphic>
          <a:graphicData uri="http://schemas.openxmlformats.org/drawingml/2006/table">
            <a:tbl>
              <a:tblPr firstRow="1" bandRow="1">
                <a:tableStyleId>{5C22544A-7EE6-4342-B048-85BDC9FD1C3A}</a:tableStyleId>
              </a:tblPr>
              <a:tblGrid>
                <a:gridCol w="1600200"/>
                <a:gridCol w="2345590"/>
                <a:gridCol w="2332406"/>
                <a:gridCol w="2332406"/>
              </a:tblGrid>
              <a:tr h="376686">
                <a:tc>
                  <a:txBody>
                    <a:bodyPr/>
                    <a:lstStyle/>
                    <a:p>
                      <a:pPr>
                        <a:lnSpc>
                          <a:spcPct val="100000"/>
                        </a:lnSpc>
                      </a:pPr>
                      <a:r>
                        <a:rPr lang="es-ES" altLang="es-AR" sz="1800" dirty="0" smtClean="0">
                          <a:solidFill>
                            <a:schemeClr val="bg1"/>
                          </a:solidFill>
                        </a:rPr>
                        <a:t>Edad </a:t>
                      </a:r>
                      <a:endParaRPr lang="es-ES_tradnl" dirty="0">
                        <a:solidFill>
                          <a:schemeClr val="bg1"/>
                        </a:solidFill>
                      </a:endParaRPr>
                    </a:p>
                  </a:txBody>
                  <a:tcPr/>
                </a:tc>
                <a:tc>
                  <a:txBody>
                    <a:bodyPr/>
                    <a:lstStyle/>
                    <a:p>
                      <a:pPr>
                        <a:lnSpc>
                          <a:spcPct val="100000"/>
                        </a:lnSpc>
                      </a:pPr>
                      <a:r>
                        <a:rPr lang="es-ES" altLang="es-AR" sz="1800" dirty="0" smtClean="0">
                          <a:solidFill>
                            <a:schemeClr val="bg1"/>
                          </a:solidFill>
                        </a:rPr>
                        <a:t>Azitromicina</a:t>
                      </a:r>
                      <a:endParaRPr lang="es-ES_tradnl" dirty="0">
                        <a:solidFill>
                          <a:schemeClr val="bg1"/>
                        </a:solidFill>
                      </a:endParaRPr>
                    </a:p>
                  </a:txBody>
                  <a:tcPr/>
                </a:tc>
                <a:tc>
                  <a:txBody>
                    <a:bodyPr/>
                    <a:lstStyle/>
                    <a:p>
                      <a:pPr>
                        <a:lnSpc>
                          <a:spcPct val="100000"/>
                        </a:lnSpc>
                      </a:pPr>
                      <a:r>
                        <a:rPr lang="es-ES" altLang="es-AR" sz="1800" dirty="0" smtClean="0">
                          <a:solidFill>
                            <a:schemeClr val="bg1"/>
                          </a:solidFill>
                        </a:rPr>
                        <a:t>Eritromicina </a:t>
                      </a:r>
                      <a:endParaRPr lang="es-ES_tradnl" dirty="0">
                        <a:solidFill>
                          <a:schemeClr val="bg1"/>
                        </a:solidFill>
                      </a:endParaRPr>
                    </a:p>
                  </a:txBody>
                  <a:tcPr/>
                </a:tc>
                <a:tc>
                  <a:txBody>
                    <a:bodyPr/>
                    <a:lstStyle/>
                    <a:p>
                      <a:pPr>
                        <a:lnSpc>
                          <a:spcPct val="100000"/>
                        </a:lnSpc>
                      </a:pPr>
                      <a:r>
                        <a:rPr lang="es-ES" altLang="es-AR" sz="1800" dirty="0" smtClean="0">
                          <a:solidFill>
                            <a:schemeClr val="bg1"/>
                          </a:solidFill>
                        </a:rPr>
                        <a:t>Claritromicina</a:t>
                      </a:r>
                      <a:endParaRPr lang="es-ES_tradnl" dirty="0">
                        <a:solidFill>
                          <a:schemeClr val="bg1"/>
                        </a:solidFill>
                      </a:endParaRPr>
                    </a:p>
                  </a:txBody>
                  <a:tcPr/>
                </a:tc>
              </a:tr>
              <a:tr h="1379984">
                <a:tc>
                  <a:txBody>
                    <a:bodyPr/>
                    <a:lstStyle/>
                    <a:p>
                      <a:pPr eaLnBrk="1" hangingPunct="1">
                        <a:lnSpc>
                          <a:spcPct val="100000"/>
                        </a:lnSpc>
                        <a:buFontTx/>
                        <a:buNone/>
                      </a:pPr>
                      <a:r>
                        <a:rPr lang="es-ES" altLang="es-AR" sz="1800" dirty="0" smtClean="0">
                          <a:solidFill>
                            <a:schemeClr val="tx2">
                              <a:lumMod val="75000"/>
                            </a:schemeClr>
                          </a:solidFill>
                        </a:rPr>
                        <a:t>Menor 1 mes </a:t>
                      </a:r>
                      <a:endParaRPr lang="es-ES_tradnl"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altLang="es-AR" sz="1800" dirty="0" smtClean="0">
                          <a:solidFill>
                            <a:schemeClr val="tx2">
                              <a:lumMod val="75000"/>
                            </a:schemeClr>
                          </a:solidFill>
                        </a:rPr>
                        <a:t>Recomendada </a:t>
                      </a:r>
                    </a:p>
                    <a:p>
                      <a:pPr marL="0" marR="0" indent="0" algn="l" defTabSz="457200" rtl="0" eaLnBrk="1" fontAlgn="auto" latinLnBrk="0" hangingPunct="1">
                        <a:lnSpc>
                          <a:spcPct val="100000"/>
                        </a:lnSpc>
                        <a:spcBef>
                          <a:spcPts val="0"/>
                        </a:spcBef>
                        <a:spcAft>
                          <a:spcPts val="0"/>
                        </a:spcAft>
                        <a:buClrTx/>
                        <a:buSzTx/>
                        <a:buFontTx/>
                        <a:buNone/>
                        <a:tabLst/>
                        <a:defRPr/>
                      </a:pPr>
                      <a:r>
                        <a:rPr lang="es-ES" altLang="es-AR" sz="1800" dirty="0" smtClean="0">
                          <a:solidFill>
                            <a:schemeClr val="tx2">
                              <a:lumMod val="75000"/>
                            </a:schemeClr>
                          </a:solidFill>
                        </a:rPr>
                        <a:t>10 mg/kg/día </a:t>
                      </a:r>
                    </a:p>
                    <a:p>
                      <a:pPr marL="0" marR="0" indent="0" algn="l" defTabSz="457200" rtl="0" eaLnBrk="1" fontAlgn="auto" latinLnBrk="0" hangingPunct="1">
                        <a:lnSpc>
                          <a:spcPct val="100000"/>
                        </a:lnSpc>
                        <a:spcBef>
                          <a:spcPts val="0"/>
                        </a:spcBef>
                        <a:spcAft>
                          <a:spcPts val="0"/>
                        </a:spcAft>
                        <a:buClrTx/>
                        <a:buSzTx/>
                        <a:buFontTx/>
                        <a:buNone/>
                        <a:tabLst/>
                        <a:defRPr/>
                      </a:pPr>
                      <a:r>
                        <a:rPr lang="es-ES" altLang="es-AR" sz="1800" dirty="0" smtClean="0">
                          <a:solidFill>
                            <a:schemeClr val="tx2">
                              <a:lumMod val="75000"/>
                            </a:schemeClr>
                          </a:solidFill>
                        </a:rPr>
                        <a:t>dosis única-</a:t>
                      </a:r>
                      <a:r>
                        <a:rPr lang="es-ES" altLang="es-AR" sz="1800" baseline="0" dirty="0" smtClean="0">
                          <a:solidFill>
                            <a:schemeClr val="tx2">
                              <a:lumMod val="75000"/>
                            </a:schemeClr>
                          </a:solidFill>
                        </a:rPr>
                        <a:t> por 5 </a:t>
                      </a:r>
                      <a:r>
                        <a:rPr lang="es-ES" altLang="es-AR" sz="1800" dirty="0" smtClean="0">
                          <a:solidFill>
                            <a:schemeClr val="tx2">
                              <a:lumMod val="75000"/>
                            </a:schemeClr>
                          </a:solidFill>
                        </a:rPr>
                        <a:t> días </a:t>
                      </a:r>
                      <a:endParaRPr lang="es-ES_tradnl" dirty="0"/>
                    </a:p>
                  </a:txBody>
                  <a:tcPr/>
                </a:tc>
                <a:tc>
                  <a:txBody>
                    <a:bodyPr/>
                    <a:lstStyle/>
                    <a:p>
                      <a:pPr>
                        <a:lnSpc>
                          <a:spcPct val="100000"/>
                        </a:lnSpc>
                      </a:pPr>
                      <a:r>
                        <a:rPr lang="es-ES" altLang="es-AR" sz="1800" dirty="0" smtClean="0">
                          <a:solidFill>
                            <a:schemeClr val="tx2">
                              <a:lumMod val="75000"/>
                            </a:schemeClr>
                          </a:solidFill>
                        </a:rPr>
                        <a:t>no preferencial</a:t>
                      </a:r>
                      <a:endParaRPr lang="es-ES_tradnl" dirty="0"/>
                    </a:p>
                  </a:txBody>
                  <a:tcPr/>
                </a:tc>
                <a:tc>
                  <a:txBody>
                    <a:bodyPr/>
                    <a:lstStyle/>
                    <a:p>
                      <a:pPr>
                        <a:lnSpc>
                          <a:spcPct val="100000"/>
                        </a:lnSpc>
                      </a:pPr>
                      <a:r>
                        <a:rPr lang="es-ES" altLang="es-AR" sz="1800" dirty="0" smtClean="0">
                          <a:solidFill>
                            <a:schemeClr val="tx2">
                              <a:lumMod val="75000"/>
                            </a:schemeClr>
                          </a:solidFill>
                        </a:rPr>
                        <a:t>NO recomendada</a:t>
                      </a:r>
                      <a:endParaRPr lang="es-ES_tradnl" dirty="0"/>
                    </a:p>
                  </a:txBody>
                  <a:tcPr/>
                </a:tc>
              </a:tr>
              <a:tr h="1127889">
                <a:tc>
                  <a:txBody>
                    <a:bodyPr/>
                    <a:lstStyle/>
                    <a:p>
                      <a:pPr eaLnBrk="1" hangingPunct="1">
                        <a:lnSpc>
                          <a:spcPct val="100000"/>
                        </a:lnSpc>
                        <a:buFontTx/>
                        <a:buNone/>
                      </a:pPr>
                      <a:r>
                        <a:rPr lang="es-ES" altLang="es-AR" sz="1800" dirty="0" smtClean="0">
                          <a:solidFill>
                            <a:schemeClr val="tx2">
                              <a:lumMod val="75000"/>
                            </a:schemeClr>
                          </a:solidFill>
                        </a:rPr>
                        <a:t>De 1 a 5 meses </a:t>
                      </a:r>
                      <a:endParaRPr lang="es-ES_tradnl"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altLang="es-AR" sz="1800" dirty="0" smtClean="0">
                          <a:solidFill>
                            <a:schemeClr val="tx2">
                              <a:lumMod val="75000"/>
                            </a:schemeClr>
                          </a:solidFill>
                        </a:rPr>
                        <a:t>idem</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altLang="es-AR" sz="1800" dirty="0" smtClean="0">
                          <a:solidFill>
                            <a:schemeClr val="tx2">
                              <a:lumMod val="75000"/>
                            </a:schemeClr>
                          </a:solidFill>
                        </a:rPr>
                        <a:t>40 a 50 mg/kg/día</a:t>
                      </a:r>
                    </a:p>
                    <a:p>
                      <a:pPr marL="0" marR="0" indent="0" algn="l" defTabSz="457200" rtl="0" eaLnBrk="1" fontAlgn="auto" latinLnBrk="0" hangingPunct="1">
                        <a:lnSpc>
                          <a:spcPct val="100000"/>
                        </a:lnSpc>
                        <a:spcBef>
                          <a:spcPts val="0"/>
                        </a:spcBef>
                        <a:spcAft>
                          <a:spcPts val="0"/>
                        </a:spcAft>
                        <a:buClrTx/>
                        <a:buSzTx/>
                        <a:buFontTx/>
                        <a:buNone/>
                        <a:tabLst/>
                        <a:defRPr/>
                      </a:pPr>
                      <a:r>
                        <a:rPr lang="es-ES" altLang="es-AR" sz="1800" dirty="0" smtClean="0">
                          <a:solidFill>
                            <a:schemeClr val="tx2">
                              <a:lumMod val="75000"/>
                            </a:schemeClr>
                          </a:solidFill>
                        </a:rPr>
                        <a:t> (4 tomas) 14 días</a:t>
                      </a:r>
                    </a:p>
                    <a:p>
                      <a:pPr>
                        <a:lnSpc>
                          <a:spcPct val="100000"/>
                        </a:lnSpc>
                      </a:pPr>
                      <a:endParaRPr lang="es-ES_tradnl" dirty="0"/>
                    </a:p>
                  </a:txBody>
                  <a:tcPr/>
                </a:tc>
                <a:tc>
                  <a:txBody>
                    <a:bodyPr/>
                    <a:lstStyle/>
                    <a:p>
                      <a:pPr>
                        <a:lnSpc>
                          <a:spcPct val="100000"/>
                        </a:lnSpc>
                      </a:pPr>
                      <a:r>
                        <a:rPr lang="es-ES" altLang="es-AR" sz="1800" dirty="0" smtClean="0">
                          <a:solidFill>
                            <a:schemeClr val="tx2">
                              <a:lumMod val="75000"/>
                            </a:schemeClr>
                          </a:solidFill>
                        </a:rPr>
                        <a:t>15 mg/kg/día</a:t>
                      </a:r>
                    </a:p>
                    <a:p>
                      <a:pPr eaLnBrk="1" hangingPunct="1">
                        <a:lnSpc>
                          <a:spcPct val="100000"/>
                        </a:lnSpc>
                        <a:buFontTx/>
                        <a:buNone/>
                      </a:pPr>
                      <a:r>
                        <a:rPr lang="es-ES" altLang="es-AR" sz="1800" dirty="0" smtClean="0">
                          <a:solidFill>
                            <a:schemeClr val="tx2">
                              <a:lumMod val="75000"/>
                            </a:schemeClr>
                          </a:solidFill>
                        </a:rPr>
                        <a:t>(2 tomas)  7 días</a:t>
                      </a:r>
                    </a:p>
                  </a:txBody>
                  <a:tcPr/>
                </a:tc>
              </a:tr>
              <a:tr h="1255619">
                <a:tc>
                  <a:txBody>
                    <a:bodyPr/>
                    <a:lstStyle/>
                    <a:p>
                      <a:pPr eaLnBrk="1" hangingPunct="1">
                        <a:lnSpc>
                          <a:spcPct val="100000"/>
                        </a:lnSpc>
                        <a:buFontTx/>
                        <a:buNone/>
                      </a:pPr>
                      <a:r>
                        <a:rPr lang="es-ES" altLang="es-AR" sz="1800" dirty="0" smtClean="0">
                          <a:solidFill>
                            <a:schemeClr val="tx2">
                              <a:lumMod val="75000"/>
                            </a:schemeClr>
                          </a:solidFill>
                        </a:rPr>
                        <a:t>Mayor a 6 meses </a:t>
                      </a:r>
                      <a:endParaRPr lang="es-ES_tradnl"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altLang="es-AR" sz="1800" dirty="0" smtClean="0">
                          <a:solidFill>
                            <a:schemeClr val="tx2">
                              <a:lumMod val="75000"/>
                            </a:schemeClr>
                          </a:solidFill>
                        </a:rPr>
                        <a:t>10 mg/kg/día </a:t>
                      </a:r>
                    </a:p>
                    <a:p>
                      <a:pPr marL="0" marR="0" indent="0" algn="l" defTabSz="457200" rtl="0" eaLnBrk="1" fontAlgn="auto" latinLnBrk="0" hangingPunct="1">
                        <a:lnSpc>
                          <a:spcPct val="100000"/>
                        </a:lnSpc>
                        <a:spcBef>
                          <a:spcPts val="0"/>
                        </a:spcBef>
                        <a:spcAft>
                          <a:spcPts val="0"/>
                        </a:spcAft>
                        <a:buClrTx/>
                        <a:buSzTx/>
                        <a:buFontTx/>
                        <a:buNone/>
                        <a:tabLst/>
                        <a:defRPr/>
                      </a:pPr>
                      <a:r>
                        <a:rPr lang="es-ES" altLang="es-AR" sz="1800" dirty="0" smtClean="0">
                          <a:solidFill>
                            <a:schemeClr val="tx2">
                              <a:lumMod val="75000"/>
                            </a:schemeClr>
                          </a:solidFill>
                        </a:rPr>
                        <a:t>dosis única</a:t>
                      </a:r>
                      <a:r>
                        <a:rPr lang="es-ES" altLang="es-AR" sz="1800" baseline="0" dirty="0" smtClean="0">
                          <a:solidFill>
                            <a:schemeClr val="tx2">
                              <a:lumMod val="75000"/>
                            </a:schemeClr>
                          </a:solidFill>
                        </a:rPr>
                        <a:t> el 1 día</a:t>
                      </a:r>
                      <a:endParaRPr lang="es-ES" altLang="es-AR" sz="1800" dirty="0" smtClean="0">
                        <a:solidFill>
                          <a:schemeClr val="tx2">
                            <a:lumMod val="75000"/>
                          </a:schemeClr>
                        </a:solidFill>
                      </a:endParaRPr>
                    </a:p>
                    <a:p>
                      <a:pPr eaLnBrk="1" hangingPunct="1">
                        <a:lnSpc>
                          <a:spcPct val="100000"/>
                        </a:lnSpc>
                        <a:buFontTx/>
                        <a:buNone/>
                      </a:pPr>
                      <a:r>
                        <a:rPr lang="es-ES" altLang="es-AR" sz="1800" dirty="0" smtClean="0">
                          <a:solidFill>
                            <a:schemeClr val="tx2">
                              <a:lumMod val="75000"/>
                            </a:schemeClr>
                          </a:solidFill>
                        </a:rPr>
                        <a:t>Luego del  2 a 5 día: 5mg/k/día</a:t>
                      </a:r>
                    </a:p>
                  </a:txBody>
                  <a:tcPr/>
                </a:tc>
                <a:tc>
                  <a:txBody>
                    <a:bodyPr/>
                    <a:lstStyle/>
                    <a:p>
                      <a:pPr eaLnBrk="1" hangingPunct="1">
                        <a:lnSpc>
                          <a:spcPct val="100000"/>
                        </a:lnSpc>
                        <a:buFontTx/>
                        <a:buNone/>
                      </a:pPr>
                      <a:r>
                        <a:rPr lang="es-ES" altLang="es-AR" sz="1800" dirty="0" smtClean="0">
                          <a:solidFill>
                            <a:schemeClr val="tx2">
                              <a:lumMod val="75000"/>
                            </a:schemeClr>
                          </a:solidFill>
                        </a:rPr>
                        <a:t>idem, dosis max</a:t>
                      </a:r>
                    </a:p>
                    <a:p>
                      <a:pPr eaLnBrk="1" hangingPunct="1">
                        <a:lnSpc>
                          <a:spcPct val="100000"/>
                        </a:lnSpc>
                        <a:buFontTx/>
                        <a:buNone/>
                      </a:pPr>
                      <a:r>
                        <a:rPr lang="es-ES" altLang="es-AR" sz="1800" dirty="0" smtClean="0">
                          <a:solidFill>
                            <a:schemeClr val="tx2">
                              <a:lumMod val="75000"/>
                            </a:schemeClr>
                          </a:solidFill>
                        </a:rPr>
                        <a:t>2 gr/día </a:t>
                      </a:r>
                      <a:endParaRPr lang="es-ES_tradnl" dirty="0" smtClean="0"/>
                    </a:p>
                    <a:p>
                      <a:pPr>
                        <a:lnSpc>
                          <a:spcPct val="100000"/>
                        </a:lnSpc>
                      </a:pPr>
                      <a:endParaRPr lang="es-ES_tradnl" dirty="0"/>
                    </a:p>
                  </a:txBody>
                  <a:tcPr/>
                </a:tc>
                <a:tc>
                  <a:txBody>
                    <a:bodyPr/>
                    <a:lstStyle/>
                    <a:p>
                      <a:pPr>
                        <a:lnSpc>
                          <a:spcPct val="100000"/>
                        </a:lnSpc>
                      </a:pPr>
                      <a:r>
                        <a:rPr lang="es-ES" altLang="es-AR" sz="1800" dirty="0" smtClean="0">
                          <a:solidFill>
                            <a:schemeClr val="tx2">
                              <a:lumMod val="75000"/>
                            </a:schemeClr>
                          </a:solidFill>
                        </a:rPr>
                        <a:t>Idem,dosis max,                             1gr. día</a:t>
                      </a:r>
                      <a:endParaRPr lang="es-ES_tradnl" dirty="0"/>
                    </a:p>
                  </a:txBody>
                  <a:tcPr/>
                </a:tc>
              </a:tr>
              <a:tr h="941714">
                <a:tc>
                  <a:txBody>
                    <a:bodyPr/>
                    <a:lstStyle/>
                    <a:p>
                      <a:pPr>
                        <a:lnSpc>
                          <a:spcPct val="100000"/>
                        </a:lnSpc>
                      </a:pPr>
                      <a:r>
                        <a:rPr lang="es-ES" altLang="es-AR" sz="1800" dirty="0" smtClean="0">
                          <a:solidFill>
                            <a:schemeClr val="tx2">
                              <a:lumMod val="75000"/>
                            </a:schemeClr>
                          </a:solidFill>
                        </a:rPr>
                        <a:t>Adolescentes y Adultos </a:t>
                      </a:r>
                      <a:endParaRPr lang="es-ES_tradnl"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altLang="es-AR" sz="1800" dirty="0" smtClean="0">
                          <a:solidFill>
                            <a:schemeClr val="tx2">
                              <a:lumMod val="75000"/>
                            </a:schemeClr>
                          </a:solidFill>
                        </a:rPr>
                        <a:t>1 día 500mg</a:t>
                      </a:r>
                    </a:p>
                    <a:p>
                      <a:pPr marL="0" marR="0" indent="0" algn="l" defTabSz="457200" rtl="0" eaLnBrk="1" fontAlgn="auto" latinLnBrk="0" hangingPunct="1">
                        <a:lnSpc>
                          <a:spcPct val="100000"/>
                        </a:lnSpc>
                        <a:spcBef>
                          <a:spcPts val="0"/>
                        </a:spcBef>
                        <a:spcAft>
                          <a:spcPts val="0"/>
                        </a:spcAft>
                        <a:buClrTx/>
                        <a:buSzTx/>
                        <a:buFontTx/>
                        <a:buNone/>
                        <a:tabLst/>
                        <a:defRPr/>
                      </a:pPr>
                      <a:r>
                        <a:rPr lang="es-ES" altLang="es-AR" sz="1800" dirty="0" smtClean="0">
                          <a:solidFill>
                            <a:schemeClr val="tx2">
                              <a:lumMod val="75000"/>
                            </a:schemeClr>
                          </a:solidFill>
                        </a:rPr>
                        <a:t>2-5   250mg.                                               </a:t>
                      </a:r>
                      <a:endParaRPr lang="es-ES_tradnl"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s-ES" altLang="es-AR" sz="1800" dirty="0" smtClean="0">
                        <a:solidFill>
                          <a:schemeClr val="tx2">
                            <a:lumMod val="75000"/>
                          </a:schemeClr>
                        </a:solidFill>
                      </a:endParaRPr>
                    </a:p>
                  </a:txBody>
                  <a:tcPr/>
                </a:tc>
                <a:tc>
                  <a:txBody>
                    <a:bodyPr/>
                    <a:lstStyle/>
                    <a:p>
                      <a:pPr>
                        <a:lnSpc>
                          <a:spcPct val="100000"/>
                        </a:lnSpc>
                      </a:pPr>
                      <a:r>
                        <a:rPr lang="es-ES" altLang="es-AR" sz="1800" dirty="0" smtClean="0">
                          <a:solidFill>
                            <a:schemeClr val="tx2">
                              <a:lumMod val="75000"/>
                            </a:schemeClr>
                          </a:solidFill>
                        </a:rPr>
                        <a:t>2 gr. diarios </a:t>
                      </a:r>
                    </a:p>
                    <a:p>
                      <a:pPr>
                        <a:lnSpc>
                          <a:spcPct val="100000"/>
                        </a:lnSpc>
                      </a:pPr>
                      <a:r>
                        <a:rPr lang="es-ES" altLang="es-AR" sz="1800" dirty="0" smtClean="0">
                          <a:solidFill>
                            <a:schemeClr val="tx2">
                              <a:lumMod val="75000"/>
                            </a:schemeClr>
                          </a:solidFill>
                        </a:rPr>
                        <a:t>14 días</a:t>
                      </a:r>
                      <a:endParaRPr lang="es-ES_tradnl"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altLang="es-AR" sz="1800" dirty="0" smtClean="0">
                          <a:solidFill>
                            <a:schemeClr val="tx2">
                              <a:lumMod val="75000"/>
                            </a:schemeClr>
                          </a:solidFill>
                        </a:rPr>
                        <a:t>1g/ día  </a:t>
                      </a:r>
                    </a:p>
                    <a:p>
                      <a:pPr marL="0" marR="0" indent="0" algn="l" defTabSz="457200" rtl="0" eaLnBrk="1" fontAlgn="auto" latinLnBrk="0" hangingPunct="1">
                        <a:lnSpc>
                          <a:spcPct val="100000"/>
                        </a:lnSpc>
                        <a:spcBef>
                          <a:spcPts val="0"/>
                        </a:spcBef>
                        <a:spcAft>
                          <a:spcPts val="0"/>
                        </a:spcAft>
                        <a:buClrTx/>
                        <a:buSzTx/>
                        <a:buFontTx/>
                        <a:buNone/>
                        <a:tabLst/>
                        <a:defRPr/>
                      </a:pPr>
                      <a:r>
                        <a:rPr lang="es-ES" altLang="es-AR" sz="1800" dirty="0" smtClean="0">
                          <a:solidFill>
                            <a:schemeClr val="tx2">
                              <a:lumMod val="75000"/>
                            </a:schemeClr>
                          </a:solidFill>
                        </a:rPr>
                        <a:t>7 días</a:t>
                      </a:r>
                      <a:endParaRPr lang="es-ES_tradnl" dirty="0"/>
                    </a:p>
                  </a:txBody>
                  <a:tcPr/>
                </a:tc>
              </a:tr>
            </a:tbl>
          </a:graphicData>
        </a:graphic>
      </p:graphicFrame>
      <p:sp>
        <p:nvSpPr>
          <p:cNvPr id="5" name="Text Box 5"/>
          <p:cNvSpPr txBox="1">
            <a:spLocks noChangeArrowheads="1"/>
          </p:cNvSpPr>
          <p:nvPr/>
        </p:nvSpPr>
        <p:spPr bwMode="auto">
          <a:xfrm>
            <a:off x="457199" y="6271774"/>
            <a:ext cx="8229601"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914400" eaLnBrk="1" fontAlgn="base" hangingPunct="1">
              <a:spcBef>
                <a:spcPct val="20000"/>
              </a:spcBef>
              <a:spcAft>
                <a:spcPct val="0"/>
              </a:spcAft>
            </a:pPr>
            <a:r>
              <a:rPr lang="es-ES_tradnl" altLang="es-AR" sz="1400" dirty="0" smtClean="0">
                <a:solidFill>
                  <a:schemeClr val="tx1">
                    <a:lumMod val="50000"/>
                    <a:lumOff val="50000"/>
                  </a:schemeClr>
                </a:solidFill>
                <a:latin typeface="+mn-lt"/>
              </a:rPr>
              <a:t>Fuente: </a:t>
            </a:r>
            <a:r>
              <a:rPr lang="en-US" altLang="es-AR" sz="1400" dirty="0">
                <a:solidFill>
                  <a:schemeClr val="tx1">
                    <a:lumMod val="50000"/>
                    <a:lumOff val="50000"/>
                  </a:schemeClr>
                </a:solidFill>
                <a:latin typeface="+mn-lt"/>
              </a:rPr>
              <a:t>CDC. Recommended antimicrobial agents for the treatment and</a:t>
            </a:r>
            <a:r>
              <a:rPr lang="en-US" altLang="es-AR" sz="1400" dirty="0" smtClean="0">
                <a:solidFill>
                  <a:schemeClr val="tx1">
                    <a:lumMod val="50000"/>
                    <a:lumOff val="50000"/>
                  </a:schemeClr>
                </a:solidFill>
                <a:latin typeface="+mn-lt"/>
              </a:rPr>
              <a:t> post exposure </a:t>
            </a:r>
            <a:r>
              <a:rPr lang="en-US" altLang="es-AR" sz="1400" dirty="0">
                <a:solidFill>
                  <a:schemeClr val="tx1">
                    <a:lumMod val="50000"/>
                    <a:lumOff val="50000"/>
                  </a:schemeClr>
                </a:solidFill>
                <a:latin typeface="+mn-lt"/>
              </a:rPr>
              <a:t>prophylaxis of pertussis: 2005 CDC Guidelines. MMWR. 2005;54(RR14):1-16</a:t>
            </a:r>
            <a:r>
              <a:rPr lang="en-US" altLang="es-AR" sz="1400" dirty="0" smtClean="0">
                <a:solidFill>
                  <a:schemeClr val="tx1">
                    <a:lumMod val="50000"/>
                    <a:lumOff val="50000"/>
                  </a:schemeClr>
                </a:solidFill>
                <a:latin typeface="+mn-lt"/>
              </a:rPr>
              <a:t>. </a:t>
            </a:r>
            <a:endParaRPr lang="es-ES" altLang="es-AR" sz="1600" dirty="0" smtClean="0">
              <a:solidFill>
                <a:schemeClr val="tx1">
                  <a:lumMod val="50000"/>
                  <a:lumOff val="50000"/>
                </a:schemeClr>
              </a:solidFill>
              <a:latin typeface="+mn-lt"/>
            </a:endParaRPr>
          </a:p>
        </p:txBody>
      </p:sp>
    </p:spTree>
    <p:extLst>
      <p:ext uri="{BB962C8B-B14F-4D97-AF65-F5344CB8AC3E}">
        <p14:creationId xmlns="" xmlns:p14="http://schemas.microsoft.com/office/powerpoint/2010/main" val="884873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187624" y="1124744"/>
            <a:ext cx="7776864" cy="838200"/>
          </a:xfrm>
          <a:extLst>
            <a:ext uri="{909E8E84-426E-40DD-AFC4-6F175D3DCCD1}"/>
            <a:ext uri="{91240B29-F687-4F45-9708-019B960494DF}"/>
          </a:extLst>
        </p:spPr>
        <p:txBody>
          <a:bodyPr rtlCol="0">
            <a:noAutofit/>
          </a:bodyPr>
          <a:lstStyle/>
          <a:p>
            <a:pPr eaLnBrk="1" fontAlgn="auto" hangingPunct="1">
              <a:spcAft>
                <a:spcPts val="0"/>
              </a:spcAft>
              <a:defRPr/>
            </a:pPr>
            <a:r>
              <a:rPr lang="es-ES" sz="2800" b="1" u="sng" cap="all" dirty="0" smtClean="0">
                <a:effectLst>
                  <a:reflection blurRad="12700" stA="48000" endA="300" endPos="55000" dir="5400000" sy="-90000" algn="bl" rotWithShape="0"/>
                </a:effectLst>
              </a:rPr>
              <a:t>Vacunas Combinadas con componente diftérico, tetánico y </a:t>
            </a:r>
            <a:r>
              <a:rPr lang="es-ES" sz="2800" b="1" u="sng" cap="all" dirty="0" err="1" smtClean="0">
                <a:effectLst>
                  <a:reflection blurRad="12700" stA="48000" endA="300" endPos="55000" dir="5400000" sy="-90000" algn="bl" rotWithShape="0"/>
                </a:effectLst>
              </a:rPr>
              <a:t>Pertussis</a:t>
            </a:r>
            <a:r>
              <a:rPr lang="es-ES" sz="2800" b="1" cap="all" dirty="0" smtClean="0">
                <a:effectLst>
                  <a:reflection blurRad="12700" stA="48000" endA="300" endPos="55000" dir="5400000" sy="-90000" algn="bl" rotWithShape="0"/>
                </a:effectLst>
              </a:rPr>
              <a:t> </a:t>
            </a:r>
            <a:endParaRPr lang="es-AR" sz="2800" b="1" cap="all" dirty="0">
              <a:effectLst>
                <a:reflection blurRad="12700" stA="48000" endA="300" endPos="55000" dir="5400000" sy="-90000" algn="bl" rotWithShape="0"/>
              </a:effectLst>
            </a:endParaRPr>
          </a:p>
        </p:txBody>
      </p:sp>
      <p:sp>
        <p:nvSpPr>
          <p:cNvPr id="59396" name="2 Marcador de contenido"/>
          <p:cNvSpPr>
            <a:spLocks noGrp="1"/>
          </p:cNvSpPr>
          <p:nvPr>
            <p:ph idx="1"/>
          </p:nvPr>
        </p:nvSpPr>
        <p:spPr>
          <a:xfrm>
            <a:off x="684213" y="2636838"/>
            <a:ext cx="7200900" cy="2232025"/>
          </a:xfrm>
          <a:ln>
            <a:solidFill>
              <a:schemeClr val="bg2"/>
            </a:solidFill>
          </a:ln>
        </p:spPr>
        <p:txBody>
          <a:bodyPr/>
          <a:lstStyle/>
          <a:p>
            <a:pPr marL="0" indent="0" eaLnBrk="1" hangingPunct="1">
              <a:buFont typeface="Arial" pitchFamily="34" charset="0"/>
              <a:buNone/>
            </a:pPr>
            <a:r>
              <a:rPr lang="es-AR" sz="2400" smtClean="0"/>
              <a:t>Existen diferentes formulaciones de vacunas combinadas.</a:t>
            </a:r>
          </a:p>
          <a:p>
            <a:pPr marL="0" indent="0" eaLnBrk="1" hangingPunct="1">
              <a:buFont typeface="Arial" pitchFamily="34" charset="0"/>
              <a:buNone/>
            </a:pPr>
            <a:r>
              <a:rPr lang="es-AR" sz="2400" smtClean="0"/>
              <a:t>La mayoría están combinadas junto con otros antígenos como vacuna Hib conjugada, hepatitis B y/o poliomielítica inactivada Salk. </a:t>
            </a:r>
            <a:endParaRPr lang="es-AR" sz="2400" smtClean="0">
              <a:solidFill>
                <a:schemeClr val="bg2"/>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403648" y="692696"/>
            <a:ext cx="7740352" cy="838200"/>
          </a:xfrm>
          <a:extLst>
            <a:ext uri="{909E8E84-426E-40DD-AFC4-6F175D3DCCD1}"/>
            <a:ext uri="{91240B29-F687-4F45-9708-019B960494DF}"/>
          </a:extLst>
        </p:spPr>
        <p:txBody>
          <a:bodyPr rtlCol="0">
            <a:noAutofit/>
          </a:bodyPr>
          <a:lstStyle/>
          <a:p>
            <a:pPr algn="l" eaLnBrk="1" fontAlgn="auto" hangingPunct="1">
              <a:spcAft>
                <a:spcPts val="0"/>
              </a:spcAft>
              <a:defRPr/>
            </a:pPr>
            <a:r>
              <a:rPr lang="es-ES" sz="2800" u="sng" cap="all" dirty="0" smtClean="0">
                <a:solidFill>
                  <a:schemeClr val="bg2"/>
                </a:solidFill>
                <a:effectLst>
                  <a:reflection blurRad="12700" stA="48000" endA="300" endPos="55000" dir="5400000" sy="-90000" algn="bl" rotWithShape="0"/>
                </a:effectLst>
              </a:rPr>
              <a:t>Vacunas Combinadas con componente diftérico, tetánico y </a:t>
            </a:r>
            <a:r>
              <a:rPr lang="es-ES" sz="2800" u="sng" cap="all" dirty="0" err="1" smtClean="0">
                <a:solidFill>
                  <a:schemeClr val="bg2"/>
                </a:solidFill>
                <a:effectLst>
                  <a:reflection blurRad="12700" stA="48000" endA="300" endPos="55000" dir="5400000" sy="-90000" algn="bl" rotWithShape="0"/>
                </a:effectLst>
              </a:rPr>
              <a:t>Pertussis</a:t>
            </a:r>
            <a:r>
              <a:rPr lang="es-ES" sz="2800" cap="all" dirty="0" smtClean="0">
                <a:solidFill>
                  <a:schemeClr val="bg2"/>
                </a:solidFill>
                <a:effectLst>
                  <a:reflection blurRad="12700" stA="48000" endA="300" endPos="55000" dir="5400000" sy="-90000" algn="bl" rotWithShape="0"/>
                </a:effectLst>
              </a:rPr>
              <a:t> </a:t>
            </a:r>
            <a:endParaRPr lang="es-AR" sz="2800" cap="all" dirty="0">
              <a:solidFill>
                <a:schemeClr val="bg2"/>
              </a:solidFill>
              <a:effectLst>
                <a:reflection blurRad="12700" stA="48000" endA="300" endPos="55000" dir="5400000" sy="-90000" algn="bl" rotWithShape="0"/>
              </a:effectLst>
            </a:endParaRPr>
          </a:p>
        </p:txBody>
      </p:sp>
      <p:sp>
        <p:nvSpPr>
          <p:cNvPr id="34819" name="2 Marcador de contenido"/>
          <p:cNvSpPr>
            <a:spLocks noGrp="1"/>
          </p:cNvSpPr>
          <p:nvPr>
            <p:ph idx="1"/>
          </p:nvPr>
        </p:nvSpPr>
        <p:spPr>
          <a:xfrm>
            <a:off x="250825" y="1844675"/>
            <a:ext cx="8424863" cy="5976938"/>
          </a:xfrm>
        </p:spPr>
        <p:txBody>
          <a:bodyPr rtlCol="0">
            <a:noAutofit/>
          </a:bodyPr>
          <a:lstStyle/>
          <a:p>
            <a:pPr marL="0" indent="0" eaLnBrk="1" hangingPunct="1">
              <a:buFont typeface="Arial" pitchFamily="34" charset="0"/>
              <a:buNone/>
              <a:defRPr/>
            </a:pPr>
            <a:r>
              <a:rPr lang="es-AR" sz="2000" dirty="0" smtClean="0"/>
              <a:t>Se clasifican según </a:t>
            </a:r>
            <a:r>
              <a:rPr lang="es-AR" sz="2000" dirty="0"/>
              <a:t>el componente de </a:t>
            </a:r>
            <a:r>
              <a:rPr lang="es-AR" sz="2000" i="1" dirty="0"/>
              <a:t>B. </a:t>
            </a:r>
            <a:r>
              <a:rPr lang="es-AR" sz="2000" i="1" dirty="0" err="1"/>
              <a:t>Pertussis</a:t>
            </a:r>
            <a:r>
              <a:rPr lang="es-AR" sz="2000" i="1" dirty="0"/>
              <a:t> </a:t>
            </a:r>
            <a:r>
              <a:rPr lang="es-AR" sz="2000" dirty="0"/>
              <a:t>que contengan en: </a:t>
            </a:r>
          </a:p>
          <a:p>
            <a:pPr eaLnBrk="1" hangingPunct="1">
              <a:defRPr/>
            </a:pPr>
            <a:r>
              <a:rPr lang="es-AR" sz="2000" b="1" u="sng" dirty="0"/>
              <a:t>Vacunas celulares: </a:t>
            </a:r>
          </a:p>
          <a:p>
            <a:pPr marL="0" indent="0" eaLnBrk="1" hangingPunct="1">
              <a:buFont typeface="Arial" pitchFamily="34" charset="0"/>
              <a:buNone/>
              <a:defRPr/>
            </a:pPr>
            <a:r>
              <a:rPr lang="es-AR" sz="2000" dirty="0" smtClean="0"/>
              <a:t>Contienen una suspensión </a:t>
            </a:r>
            <a:r>
              <a:rPr lang="es-AR" sz="2000" dirty="0"/>
              <a:t>de </a:t>
            </a:r>
            <a:r>
              <a:rPr lang="es-AR" sz="2000" b="1" dirty="0"/>
              <a:t>bacilos muertos de </a:t>
            </a:r>
            <a:r>
              <a:rPr lang="es-AR" sz="2000" b="1" i="1" dirty="0" err="1"/>
              <a:t>Bordetella</a:t>
            </a:r>
            <a:r>
              <a:rPr lang="es-AR" sz="2000" b="1" i="1" dirty="0"/>
              <a:t> </a:t>
            </a:r>
            <a:r>
              <a:rPr lang="es-AR" sz="2000" b="1" i="1" dirty="0" err="1"/>
              <a:t>pertussis</a:t>
            </a:r>
            <a:r>
              <a:rPr lang="es-AR" sz="2000" i="1" dirty="0"/>
              <a:t> </a:t>
            </a:r>
            <a:r>
              <a:rPr lang="es-AR" sz="2000" dirty="0"/>
              <a:t>(inactivados por formalina o calor). Esta mezcla es adsorbida con hidróxido o fosfato de aluminio.</a:t>
            </a:r>
          </a:p>
          <a:p>
            <a:pPr marL="0" indent="0" eaLnBrk="1" hangingPunct="1">
              <a:buFont typeface="Arial" pitchFamily="34" charset="0"/>
              <a:buNone/>
              <a:defRPr/>
            </a:pPr>
            <a:r>
              <a:rPr lang="es-AR" sz="2000" b="1" dirty="0"/>
              <a:t>Se definen con la letra “P” o “</a:t>
            </a:r>
            <a:r>
              <a:rPr lang="es-AR" sz="2000" b="1" dirty="0" err="1"/>
              <a:t>wP</a:t>
            </a:r>
            <a:r>
              <a:rPr lang="es-AR" sz="2000" b="1" dirty="0"/>
              <a:t>” en los componentes de la vacuna. </a:t>
            </a:r>
            <a:endParaRPr lang="es-AR" sz="2000" b="1" dirty="0" smtClean="0"/>
          </a:p>
          <a:p>
            <a:pPr marL="0" indent="0" eaLnBrk="1" hangingPunct="1">
              <a:buFont typeface="Arial" pitchFamily="34" charset="0"/>
              <a:buNone/>
              <a:defRPr/>
            </a:pPr>
            <a:endParaRPr lang="es-AR" sz="1600" b="1" dirty="0"/>
          </a:p>
          <a:p>
            <a:pPr eaLnBrk="1" hangingPunct="1">
              <a:defRPr/>
            </a:pPr>
            <a:r>
              <a:rPr lang="es-AR" sz="2000" b="1" u="sng" dirty="0"/>
              <a:t>Vacunas </a:t>
            </a:r>
            <a:r>
              <a:rPr lang="es-AR" sz="2000" b="1" u="sng" dirty="0" err="1"/>
              <a:t>acelulares</a:t>
            </a:r>
            <a:r>
              <a:rPr lang="es-AR" sz="2000" b="1" u="sng" dirty="0" smtClean="0"/>
              <a:t>:</a:t>
            </a:r>
            <a:endParaRPr lang="es-AR" sz="2000" b="1" u="sng" dirty="0"/>
          </a:p>
          <a:p>
            <a:pPr marL="0" indent="0" eaLnBrk="1" hangingPunct="1">
              <a:buFont typeface="Arial" pitchFamily="34" charset="0"/>
              <a:buNone/>
              <a:defRPr/>
            </a:pPr>
            <a:r>
              <a:rPr lang="es-AR" sz="2000" dirty="0"/>
              <a:t>Las vacunas </a:t>
            </a:r>
            <a:r>
              <a:rPr lang="es-AR" sz="2000" dirty="0" err="1"/>
              <a:t>acelulares</a:t>
            </a:r>
            <a:r>
              <a:rPr lang="es-AR" sz="2000" dirty="0"/>
              <a:t> (Pa) pueden contener algunos de los siguientes componentes de </a:t>
            </a:r>
            <a:r>
              <a:rPr lang="es-AR" sz="2000" i="1" dirty="0" err="1"/>
              <a:t>Bordetella</a:t>
            </a:r>
            <a:r>
              <a:rPr lang="es-AR" sz="2000" i="1" dirty="0"/>
              <a:t> </a:t>
            </a:r>
            <a:r>
              <a:rPr lang="es-AR" sz="2000" i="1" dirty="0" err="1" smtClean="0"/>
              <a:t>pertussis</a:t>
            </a:r>
            <a:r>
              <a:rPr lang="es-AR" sz="2000" i="1" dirty="0" smtClean="0"/>
              <a:t>: </a:t>
            </a:r>
            <a:r>
              <a:rPr lang="es-AR" sz="2000" b="1" dirty="0" smtClean="0"/>
              <a:t>TP </a:t>
            </a:r>
            <a:r>
              <a:rPr lang="es-AR" sz="2000" b="1" dirty="0"/>
              <a:t>(Toxina </a:t>
            </a:r>
            <a:r>
              <a:rPr lang="es-AR" sz="2000" b="1" dirty="0" err="1" smtClean="0"/>
              <a:t>pertussis</a:t>
            </a:r>
            <a:r>
              <a:rPr lang="es-AR" sz="2000" b="1" dirty="0" smtClean="0"/>
              <a:t>), HAF </a:t>
            </a:r>
            <a:r>
              <a:rPr lang="es-AR" sz="2000" b="1" dirty="0"/>
              <a:t>(</a:t>
            </a:r>
            <a:r>
              <a:rPr lang="es-AR" sz="2000" b="1" dirty="0" err="1"/>
              <a:t>Hemaglutinina</a:t>
            </a:r>
            <a:r>
              <a:rPr lang="es-AR" sz="2000" b="1" dirty="0"/>
              <a:t> filamentosa</a:t>
            </a:r>
            <a:r>
              <a:rPr lang="es-AR" sz="2000" b="1" dirty="0" smtClean="0"/>
              <a:t>), </a:t>
            </a:r>
            <a:r>
              <a:rPr lang="es-AR" sz="2000" b="1" dirty="0" err="1" smtClean="0"/>
              <a:t>Pn</a:t>
            </a:r>
            <a:r>
              <a:rPr lang="es-AR" sz="2000" b="1" dirty="0" smtClean="0"/>
              <a:t> </a:t>
            </a:r>
            <a:r>
              <a:rPr lang="es-AR" sz="2000" b="1" dirty="0"/>
              <a:t>(</a:t>
            </a:r>
            <a:r>
              <a:rPr lang="es-AR" sz="2000" b="1" dirty="0" err="1" smtClean="0"/>
              <a:t>Pertactina</a:t>
            </a:r>
            <a:r>
              <a:rPr lang="es-AR" sz="2000" b="1" dirty="0" smtClean="0"/>
              <a:t>), Aglutinógenos </a:t>
            </a:r>
            <a:r>
              <a:rPr lang="es-AR" sz="2000" b="1" dirty="0"/>
              <a:t>de por lo menos dos tipos de fimbrias</a:t>
            </a:r>
            <a:r>
              <a:rPr lang="es-AR" sz="2000" dirty="0"/>
              <a:t>. </a:t>
            </a:r>
          </a:p>
          <a:p>
            <a:pPr marL="0" indent="0" eaLnBrk="1" hangingPunct="1">
              <a:buFont typeface="Arial" pitchFamily="34" charset="0"/>
              <a:buNone/>
              <a:defRPr/>
            </a:pPr>
            <a:r>
              <a:rPr lang="es-AR" sz="2000" b="1" dirty="0" smtClean="0"/>
              <a:t>Se </a:t>
            </a:r>
            <a:r>
              <a:rPr lang="es-AR" sz="2000" b="1" dirty="0"/>
              <a:t>definen con la letra “Pa” o “</a:t>
            </a:r>
            <a:r>
              <a:rPr lang="es-AR" sz="2000" b="1" dirty="0" err="1"/>
              <a:t>aP</a:t>
            </a:r>
            <a:r>
              <a:rPr lang="es-AR" sz="2000" b="1" dirty="0"/>
              <a:t>” en la formulación pediátrica y “pa” o “</a:t>
            </a:r>
            <a:r>
              <a:rPr lang="es-AR" sz="2000" b="1" dirty="0" err="1"/>
              <a:t>ap</a:t>
            </a:r>
            <a:r>
              <a:rPr lang="es-AR" sz="2000" b="1" dirty="0"/>
              <a:t>” en las formulaciones de adultos</a:t>
            </a:r>
            <a:r>
              <a:rPr lang="es-AR" sz="2000" dirty="0"/>
              <a:t>. </a:t>
            </a:r>
            <a:endParaRPr lang="es-AR" sz="2000" dirty="0" smtClean="0">
              <a:solidFill>
                <a:schemeClr val="bg2"/>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043608" y="692696"/>
            <a:ext cx="8686800" cy="838200"/>
          </a:xfrm>
          <a:extLst>
            <a:ext uri="{909E8E84-426E-40DD-AFC4-6F175D3DCCD1}"/>
            <a:ext uri="{91240B29-F687-4F45-9708-019B960494DF}"/>
          </a:extLst>
        </p:spPr>
        <p:txBody>
          <a:bodyPr rtlCol="0">
            <a:normAutofit/>
          </a:bodyPr>
          <a:lstStyle/>
          <a:p>
            <a:pPr algn="l" eaLnBrk="1" fontAlgn="auto" hangingPunct="1">
              <a:spcAft>
                <a:spcPts val="0"/>
              </a:spcAft>
              <a:defRPr/>
            </a:pPr>
            <a:r>
              <a:rPr lang="es-ES" sz="3200" u="sng" cap="all" dirty="0" smtClean="0">
                <a:effectLst>
                  <a:reflection blurRad="12700" stA="48000" endA="300" endPos="55000" dir="5400000" sy="-90000" algn="bl" rotWithShape="0"/>
                </a:effectLst>
              </a:rPr>
              <a:t>Vacuna Quíntuple : DTP-</a:t>
            </a:r>
            <a:r>
              <a:rPr lang="es-ES" sz="3200" u="sng" cap="all" dirty="0" err="1" smtClean="0">
                <a:effectLst>
                  <a:reflection blurRad="12700" stA="48000" endA="300" endPos="55000" dir="5400000" sy="-90000" algn="bl" rotWithShape="0"/>
                </a:effectLst>
              </a:rPr>
              <a:t>Hib</a:t>
            </a:r>
            <a:r>
              <a:rPr lang="es-ES" sz="3200" u="sng" cap="all" dirty="0" smtClean="0">
                <a:effectLst>
                  <a:reflection blurRad="12700" stA="48000" endA="300" endPos="55000" dir="5400000" sy="-90000" algn="bl" rotWithShape="0"/>
                </a:effectLst>
              </a:rPr>
              <a:t>-HB</a:t>
            </a:r>
            <a:endParaRPr lang="es-AR" sz="3200" cap="all" dirty="0">
              <a:effectLst>
                <a:reflection blurRad="12700" stA="48000" endA="300" endPos="55000" dir="5400000" sy="-90000" algn="bl" rotWithShape="0"/>
              </a:effectLst>
            </a:endParaRPr>
          </a:p>
        </p:txBody>
      </p:sp>
      <p:sp>
        <p:nvSpPr>
          <p:cNvPr id="34819" name="2 Marcador de contenido"/>
          <p:cNvSpPr>
            <a:spLocks noGrp="1"/>
          </p:cNvSpPr>
          <p:nvPr>
            <p:ph idx="1"/>
          </p:nvPr>
        </p:nvSpPr>
        <p:spPr>
          <a:xfrm>
            <a:off x="415925" y="1933575"/>
            <a:ext cx="8229600" cy="4608513"/>
          </a:xfrm>
          <a:ln w="6350"/>
        </p:spPr>
        <p:txBody>
          <a:bodyPr rtlCol="0">
            <a:normAutofit lnSpcReduction="10000"/>
          </a:bodyPr>
          <a:lstStyle/>
          <a:p>
            <a:pPr marL="0" eaLnBrk="1" fontAlgn="auto" hangingPunct="1">
              <a:spcBef>
                <a:spcPts val="0"/>
              </a:spcBef>
              <a:spcAft>
                <a:spcPts val="0"/>
              </a:spcAft>
              <a:buFont typeface="Arial" charset="0"/>
              <a:buNone/>
              <a:defRPr/>
            </a:pPr>
            <a:r>
              <a:rPr lang="es-ES" sz="2400" dirty="0" smtClean="0"/>
              <a:t>La </a:t>
            </a:r>
            <a:r>
              <a:rPr lang="es-ES" sz="2400" dirty="0"/>
              <a:t>mayoría de los países de las Américas utilizan esta vacuna en el calendario de vacunación. </a:t>
            </a:r>
            <a:endParaRPr lang="es-ES" sz="2400" dirty="0" smtClean="0"/>
          </a:p>
          <a:p>
            <a:pPr eaLnBrk="1" fontAlgn="auto" hangingPunct="1">
              <a:spcAft>
                <a:spcPts val="0"/>
              </a:spcAft>
              <a:buFont typeface="Arial" charset="0"/>
              <a:buNone/>
              <a:defRPr/>
            </a:pPr>
            <a:r>
              <a:rPr lang="es-ES" sz="2400" u="sng" dirty="0" smtClean="0"/>
              <a:t>Agente inmunizante:</a:t>
            </a:r>
          </a:p>
          <a:p>
            <a:pPr eaLnBrk="1" fontAlgn="auto" hangingPunct="1">
              <a:spcBef>
                <a:spcPct val="0"/>
              </a:spcBef>
              <a:spcAft>
                <a:spcPts val="0"/>
              </a:spcAft>
              <a:defRPr/>
            </a:pPr>
            <a:r>
              <a:rPr lang="es-ES" sz="2400" dirty="0" smtClean="0"/>
              <a:t>Vacuna combinada contra la difteria, tétanos, </a:t>
            </a:r>
            <a:r>
              <a:rPr lang="es-ES" sz="2400" dirty="0" err="1" smtClean="0"/>
              <a:t>pertussis</a:t>
            </a:r>
            <a:r>
              <a:rPr lang="es-ES" sz="2400" dirty="0" smtClean="0"/>
              <a:t>, </a:t>
            </a:r>
            <a:r>
              <a:rPr lang="es-ES" sz="2400" dirty="0" err="1" smtClean="0"/>
              <a:t>Hib</a:t>
            </a:r>
            <a:r>
              <a:rPr lang="es-ES" sz="2400" dirty="0" smtClean="0"/>
              <a:t> y HB: </a:t>
            </a:r>
            <a:r>
              <a:rPr lang="es-ES" sz="2400" b="1" dirty="0" smtClean="0"/>
              <a:t>DTP-</a:t>
            </a:r>
            <a:r>
              <a:rPr lang="es-ES" sz="2400" b="1" dirty="0" err="1" smtClean="0"/>
              <a:t>Hib</a:t>
            </a:r>
            <a:r>
              <a:rPr lang="es-ES" sz="2400" b="1" dirty="0" smtClean="0"/>
              <a:t>-HB</a:t>
            </a:r>
          </a:p>
          <a:p>
            <a:pPr>
              <a:lnSpc>
                <a:spcPct val="115000"/>
              </a:lnSpc>
              <a:spcAft>
                <a:spcPts val="0"/>
              </a:spcAft>
              <a:defRPr/>
            </a:pPr>
            <a:r>
              <a:rPr lang="es-AR" sz="2400" dirty="0" smtClean="0"/>
              <a:t>Contiene como adyuvantes gel de Hidróxido de aluminio y gel de fosfato de aluminio.</a:t>
            </a:r>
          </a:p>
          <a:p>
            <a:pPr>
              <a:lnSpc>
                <a:spcPct val="115000"/>
              </a:lnSpc>
              <a:spcAft>
                <a:spcPts val="0"/>
              </a:spcAft>
              <a:defRPr/>
            </a:pPr>
            <a:r>
              <a:rPr lang="es-AR" sz="2400" dirty="0" smtClean="0">
                <a:cs typeface="Arial" charset="0"/>
              </a:rPr>
              <a:t>Debe conservarse a temperatura entre 2°C y 8°C </a:t>
            </a:r>
            <a:r>
              <a:rPr lang="es-AR" sz="2400" b="1" u="sng" dirty="0" smtClean="0">
                <a:cs typeface="Arial" charset="0"/>
              </a:rPr>
              <a:t>evitando la congelación</a:t>
            </a:r>
            <a:r>
              <a:rPr lang="es-AR" sz="2400" b="1" dirty="0" smtClean="0">
                <a:cs typeface="Arial" charset="0"/>
              </a:rPr>
              <a:t> </a:t>
            </a:r>
            <a:r>
              <a:rPr lang="es-AR" sz="2400" dirty="0" smtClean="0">
                <a:cs typeface="Arial" charset="0"/>
              </a:rPr>
              <a:t>(fundamental en las vacunas con toxoides). A una </a:t>
            </a:r>
            <a:r>
              <a:rPr lang="es-AR" sz="2400" dirty="0" err="1" smtClean="0">
                <a:cs typeface="Arial" charset="0"/>
              </a:rPr>
              <a:t>T°</a:t>
            </a:r>
            <a:r>
              <a:rPr lang="es-AR" sz="2400" dirty="0" smtClean="0">
                <a:cs typeface="Arial" charset="0"/>
              </a:rPr>
              <a:t> transitoria por debajo de -2°C puede producir precipitación de los geles de aluminio, con posible pérdida de potencia</a:t>
            </a:r>
            <a:r>
              <a:rPr lang="es-ES" sz="2400" dirty="0" smtClean="0">
                <a:cs typeface="Arial" charset="0"/>
              </a:rPr>
              <a:t>.</a:t>
            </a:r>
            <a:endParaRPr lang="es-AR" sz="2400" dirty="0" smtClean="0"/>
          </a:p>
          <a:p>
            <a:pPr eaLnBrk="1" fontAlgn="auto" hangingPunct="1">
              <a:spcBef>
                <a:spcPct val="0"/>
              </a:spcBef>
              <a:spcAft>
                <a:spcPts val="0"/>
              </a:spcAft>
              <a:defRPr/>
            </a:pPr>
            <a:endParaRPr lang="es-ES" sz="2400" b="1" dirty="0" smtClean="0">
              <a:solidFill>
                <a:schemeClr val="bg2"/>
              </a:solidFill>
            </a:endParaRPr>
          </a:p>
          <a:p>
            <a:pPr eaLnBrk="1" fontAlgn="auto" hangingPunct="1">
              <a:spcBef>
                <a:spcPct val="0"/>
              </a:spcBef>
              <a:spcAft>
                <a:spcPts val="0"/>
              </a:spcAft>
              <a:buFont typeface="Arial" charset="0"/>
              <a:buNone/>
              <a:defRPr/>
            </a:pPr>
            <a:endParaRPr lang="es-ES" sz="2400" dirty="0" smtClean="0">
              <a:solidFill>
                <a:schemeClr val="bg2"/>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187624" y="548680"/>
            <a:ext cx="8839200" cy="838200"/>
          </a:xfrm>
          <a:extLst>
            <a:ext uri="{909E8E84-426E-40DD-AFC4-6F175D3DCCD1}"/>
            <a:ext uri="{91240B29-F687-4F45-9708-019B960494DF}"/>
          </a:extLst>
        </p:spPr>
        <p:txBody>
          <a:bodyPr rtlCol="0">
            <a:normAutofit/>
          </a:bodyPr>
          <a:lstStyle/>
          <a:p>
            <a:pPr algn="l" eaLnBrk="1" fontAlgn="auto" hangingPunct="1">
              <a:spcAft>
                <a:spcPts val="0"/>
              </a:spcAft>
              <a:defRPr/>
            </a:pPr>
            <a:r>
              <a:rPr lang="es-ES" sz="3200" b="1" u="sng" cap="all" dirty="0" smtClean="0">
                <a:effectLst>
                  <a:reflection blurRad="12700" stA="48000" endA="300" endPos="55000" dir="5400000" sy="-90000" algn="bl" rotWithShape="0"/>
                </a:effectLst>
              </a:rPr>
              <a:t>Vacuna Quíntuple DTP-</a:t>
            </a:r>
            <a:r>
              <a:rPr lang="es-ES" sz="3200" b="1" u="sng" cap="all" dirty="0" err="1" smtClean="0">
                <a:effectLst>
                  <a:reflection blurRad="12700" stA="48000" endA="300" endPos="55000" dir="5400000" sy="-90000" algn="bl" rotWithShape="0"/>
                </a:effectLst>
              </a:rPr>
              <a:t>HIb</a:t>
            </a:r>
            <a:r>
              <a:rPr lang="es-ES" sz="3200" b="1" u="sng" cap="all" dirty="0" smtClean="0">
                <a:effectLst>
                  <a:reflection blurRad="12700" stA="48000" endA="300" endPos="55000" dir="5400000" sy="-90000" algn="bl" rotWithShape="0"/>
                </a:effectLst>
              </a:rPr>
              <a:t>-HB</a:t>
            </a:r>
            <a:endParaRPr lang="es-AR" sz="3200" b="1" cap="all" dirty="0">
              <a:effectLst>
                <a:reflection blurRad="12700" stA="48000" endA="300" endPos="55000" dir="5400000" sy="-90000" algn="bl" rotWithShape="0"/>
              </a:effectLst>
            </a:endParaRPr>
          </a:p>
        </p:txBody>
      </p:sp>
      <p:sp>
        <p:nvSpPr>
          <p:cNvPr id="39939" name="2 Marcador de contenido"/>
          <p:cNvSpPr>
            <a:spLocks noGrp="1"/>
          </p:cNvSpPr>
          <p:nvPr>
            <p:ph idx="1"/>
          </p:nvPr>
        </p:nvSpPr>
        <p:spPr>
          <a:xfrm>
            <a:off x="650875" y="1700213"/>
            <a:ext cx="8024813" cy="5286375"/>
          </a:xfrm>
        </p:spPr>
        <p:txBody>
          <a:bodyPr rtlCol="0">
            <a:noAutofit/>
          </a:bodyPr>
          <a:lstStyle/>
          <a:p>
            <a:pPr marL="0" indent="0" eaLnBrk="1" fontAlgn="auto" hangingPunct="1">
              <a:lnSpc>
                <a:spcPct val="120000"/>
              </a:lnSpc>
              <a:spcBef>
                <a:spcPts val="0"/>
              </a:spcBef>
              <a:spcAft>
                <a:spcPts val="0"/>
              </a:spcAft>
              <a:buFont typeface="Arial" pitchFamily="34" charset="0"/>
              <a:buNone/>
              <a:defRPr/>
            </a:pPr>
            <a:endParaRPr lang="es-AR" sz="2000" dirty="0" smtClean="0">
              <a:solidFill>
                <a:schemeClr val="bg2"/>
              </a:solidFill>
            </a:endParaRPr>
          </a:p>
          <a:p>
            <a:pPr eaLnBrk="1" fontAlgn="auto" hangingPunct="1">
              <a:lnSpc>
                <a:spcPct val="120000"/>
              </a:lnSpc>
              <a:spcBef>
                <a:spcPts val="0"/>
              </a:spcBef>
              <a:spcAft>
                <a:spcPts val="0"/>
              </a:spcAft>
              <a:buFont typeface="Arial" charset="0"/>
              <a:buNone/>
              <a:defRPr/>
            </a:pPr>
            <a:r>
              <a:rPr lang="es-AR" sz="2000" u="sng" dirty="0" smtClean="0"/>
              <a:t>Esquema:</a:t>
            </a:r>
            <a:endParaRPr lang="es-AR" sz="2000" dirty="0" smtClean="0"/>
          </a:p>
          <a:p>
            <a:pPr eaLnBrk="1" fontAlgn="auto" hangingPunct="1">
              <a:lnSpc>
                <a:spcPct val="120000"/>
              </a:lnSpc>
              <a:spcBef>
                <a:spcPts val="0"/>
              </a:spcBef>
              <a:spcAft>
                <a:spcPts val="0"/>
              </a:spcAft>
              <a:defRPr/>
            </a:pPr>
            <a:r>
              <a:rPr lang="es-AR" sz="2000" dirty="0" smtClean="0"/>
              <a:t>La vacunación primaria con tres dosis de vacuna a partir de los dos meses de edad.</a:t>
            </a:r>
          </a:p>
          <a:p>
            <a:pPr eaLnBrk="1" fontAlgn="auto" hangingPunct="1">
              <a:lnSpc>
                <a:spcPct val="120000"/>
              </a:lnSpc>
              <a:spcBef>
                <a:spcPts val="0"/>
              </a:spcBef>
              <a:spcAft>
                <a:spcPts val="0"/>
              </a:spcAft>
              <a:defRPr/>
            </a:pPr>
            <a:r>
              <a:rPr lang="es-AR" sz="2000" dirty="0"/>
              <a:t>I</a:t>
            </a:r>
            <a:r>
              <a:rPr lang="es-AR" sz="2000" dirty="0" smtClean="0"/>
              <a:t>ntervalo recomendado entre las dosis:  8 semanas a los 2-4-6 meses de edad.</a:t>
            </a:r>
          </a:p>
          <a:p>
            <a:pPr eaLnBrk="1" fontAlgn="auto" hangingPunct="1">
              <a:lnSpc>
                <a:spcPct val="120000"/>
              </a:lnSpc>
              <a:spcBef>
                <a:spcPts val="0"/>
              </a:spcBef>
              <a:spcAft>
                <a:spcPts val="0"/>
              </a:spcAft>
              <a:defRPr/>
            </a:pPr>
            <a:endParaRPr lang="es-AR" sz="2000" dirty="0" smtClean="0"/>
          </a:p>
          <a:p>
            <a:pPr eaLnBrk="1" fontAlgn="auto" hangingPunct="1">
              <a:lnSpc>
                <a:spcPct val="120000"/>
              </a:lnSpc>
              <a:spcBef>
                <a:spcPts val="0"/>
              </a:spcBef>
              <a:spcAft>
                <a:spcPts val="0"/>
              </a:spcAft>
              <a:buFont typeface="Arial" charset="0"/>
              <a:buNone/>
              <a:defRPr/>
            </a:pPr>
            <a:r>
              <a:rPr lang="es-AR" sz="2000" u="sng" dirty="0" smtClean="0"/>
              <a:t>Dosis de refuerzo:</a:t>
            </a:r>
            <a:endParaRPr lang="es-AR" sz="2000" dirty="0" smtClean="0"/>
          </a:p>
          <a:p>
            <a:pPr eaLnBrk="1" fontAlgn="auto" hangingPunct="1">
              <a:lnSpc>
                <a:spcPct val="120000"/>
              </a:lnSpc>
              <a:spcBef>
                <a:spcPts val="0"/>
              </a:spcBef>
              <a:spcAft>
                <a:spcPts val="0"/>
              </a:spcAft>
              <a:defRPr/>
            </a:pPr>
            <a:r>
              <a:rPr lang="es-AR" sz="2000" dirty="0" smtClean="0"/>
              <a:t>Se recomienda la aplicación de una dosis de refuerzo con las vacunas </a:t>
            </a:r>
            <a:r>
              <a:rPr lang="es-AR" sz="2000" b="1" dirty="0" err="1" smtClean="0"/>
              <a:t>Cuadruple</a:t>
            </a:r>
            <a:r>
              <a:rPr lang="es-AR" sz="2000" dirty="0" smtClean="0"/>
              <a:t> (DTP</a:t>
            </a:r>
            <a:r>
              <a:rPr lang="es-ES" sz="2000" dirty="0" smtClean="0"/>
              <a:t> + </a:t>
            </a:r>
            <a:r>
              <a:rPr lang="es-ES" sz="2000" dirty="0" err="1" smtClean="0"/>
              <a:t>Hib</a:t>
            </a:r>
            <a:r>
              <a:rPr lang="es-ES" sz="2000" dirty="0" smtClean="0"/>
              <a:t>)</a:t>
            </a:r>
            <a:r>
              <a:rPr lang="es-AR" sz="2000" dirty="0" smtClean="0"/>
              <a:t>, entre los 15 y 18 meses de edad. Esta dosis puede ser reemplazada por </a:t>
            </a:r>
            <a:r>
              <a:rPr lang="es-AR" sz="2000" b="1" dirty="0" err="1" smtClean="0"/>
              <a:t>Quintuple</a:t>
            </a:r>
            <a:r>
              <a:rPr lang="es-AR" sz="2000" b="1" dirty="0" smtClean="0"/>
              <a:t> celular </a:t>
            </a:r>
            <a:r>
              <a:rPr lang="es-AR" sz="2000" dirty="0" smtClean="0"/>
              <a:t>(</a:t>
            </a:r>
            <a:r>
              <a:rPr lang="es-AR" sz="2000" dirty="0" err="1" smtClean="0"/>
              <a:t>DTP+Hib+HB</a:t>
            </a:r>
            <a:r>
              <a:rPr lang="es-AR" sz="2000" dirty="0" smtClean="0"/>
              <a:t>) en caso de no disponer de la misma.</a:t>
            </a:r>
          </a:p>
          <a:p>
            <a:pPr marL="0" indent="0" eaLnBrk="1" fontAlgn="auto" hangingPunct="1">
              <a:lnSpc>
                <a:spcPct val="120000"/>
              </a:lnSpc>
              <a:spcBef>
                <a:spcPts val="0"/>
              </a:spcBef>
              <a:spcAft>
                <a:spcPts val="0"/>
              </a:spcAft>
              <a:buFont typeface="Arial" pitchFamily="34" charset="0"/>
              <a:buNone/>
              <a:defRPr/>
            </a:pPr>
            <a:endParaRPr lang="es-AR" sz="2000" dirty="0" smtClean="0">
              <a:solidFill>
                <a:schemeClr val="bg2"/>
              </a:solidFill>
            </a:endParaRPr>
          </a:p>
          <a:p>
            <a:pPr marL="0" indent="0" eaLnBrk="1" fontAlgn="auto" hangingPunct="1">
              <a:lnSpc>
                <a:spcPct val="120000"/>
              </a:lnSpc>
              <a:spcBef>
                <a:spcPts val="0"/>
              </a:spcBef>
              <a:spcAft>
                <a:spcPts val="0"/>
              </a:spcAft>
              <a:buFont typeface="Arial" pitchFamily="34" charset="0"/>
              <a:buNone/>
              <a:defRPr/>
            </a:pPr>
            <a:r>
              <a:rPr lang="es-AR" sz="2000" dirty="0" smtClean="0">
                <a:solidFill>
                  <a:schemeClr val="bg2"/>
                </a:solidFill>
              </a:rPr>
              <a:t>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187624" y="548680"/>
            <a:ext cx="8839200" cy="838200"/>
          </a:xfrm>
          <a:extLst>
            <a:ext uri="{909E8E84-426E-40DD-AFC4-6F175D3DCCD1}"/>
            <a:ext uri="{91240B29-F687-4F45-9708-019B960494DF}"/>
          </a:extLst>
        </p:spPr>
        <p:txBody>
          <a:bodyPr rtlCol="0">
            <a:normAutofit/>
          </a:bodyPr>
          <a:lstStyle/>
          <a:p>
            <a:pPr algn="l" eaLnBrk="1" fontAlgn="auto" hangingPunct="1">
              <a:spcAft>
                <a:spcPts val="0"/>
              </a:spcAft>
              <a:defRPr/>
            </a:pPr>
            <a:r>
              <a:rPr lang="es-ES" sz="3200" u="sng" cap="all" dirty="0" smtClean="0">
                <a:effectLst>
                  <a:reflection blurRad="12700" stA="48000" endA="300" endPos="55000" dir="5400000" sy="-90000" algn="bl" rotWithShape="0"/>
                </a:effectLst>
              </a:rPr>
              <a:t>Vacuna Quíntuple DTP-</a:t>
            </a:r>
            <a:r>
              <a:rPr lang="es-ES" sz="3200" u="sng" cap="all" dirty="0" err="1" smtClean="0">
                <a:effectLst>
                  <a:reflection blurRad="12700" stA="48000" endA="300" endPos="55000" dir="5400000" sy="-90000" algn="bl" rotWithShape="0"/>
                </a:effectLst>
              </a:rPr>
              <a:t>HIb</a:t>
            </a:r>
            <a:r>
              <a:rPr lang="es-ES" sz="3200" u="sng" cap="all" dirty="0" smtClean="0">
                <a:effectLst>
                  <a:reflection blurRad="12700" stA="48000" endA="300" endPos="55000" dir="5400000" sy="-90000" algn="bl" rotWithShape="0"/>
                </a:effectLst>
              </a:rPr>
              <a:t>-HB</a:t>
            </a:r>
            <a:endParaRPr lang="es-AR" sz="3200" cap="all" dirty="0">
              <a:effectLst>
                <a:reflection blurRad="12700" stA="48000" endA="300" endPos="55000" dir="5400000" sy="-90000" algn="bl" rotWithShape="0"/>
              </a:effectLst>
            </a:endParaRPr>
          </a:p>
        </p:txBody>
      </p:sp>
      <p:sp>
        <p:nvSpPr>
          <p:cNvPr id="39939" name="2 Marcador de contenido"/>
          <p:cNvSpPr>
            <a:spLocks noGrp="1"/>
          </p:cNvSpPr>
          <p:nvPr>
            <p:ph idx="1"/>
          </p:nvPr>
        </p:nvSpPr>
        <p:spPr>
          <a:xfrm>
            <a:off x="673100" y="1630363"/>
            <a:ext cx="8470900" cy="5286375"/>
          </a:xfrm>
        </p:spPr>
        <p:txBody>
          <a:bodyPr rtlCol="0">
            <a:noAutofit/>
          </a:bodyPr>
          <a:lstStyle/>
          <a:p>
            <a:pPr marL="0" indent="0" eaLnBrk="1" fontAlgn="auto" hangingPunct="1">
              <a:lnSpc>
                <a:spcPct val="120000"/>
              </a:lnSpc>
              <a:spcBef>
                <a:spcPts val="0"/>
              </a:spcBef>
              <a:spcAft>
                <a:spcPts val="0"/>
              </a:spcAft>
              <a:buFont typeface="Arial" pitchFamily="34" charset="0"/>
              <a:buNone/>
              <a:defRPr/>
            </a:pPr>
            <a:endParaRPr lang="es-AR" sz="2000" dirty="0" smtClean="0">
              <a:solidFill>
                <a:schemeClr val="bg2"/>
              </a:solidFill>
            </a:endParaRPr>
          </a:p>
          <a:p>
            <a:pPr eaLnBrk="1" fontAlgn="auto" hangingPunct="1">
              <a:lnSpc>
                <a:spcPct val="120000"/>
              </a:lnSpc>
              <a:spcBef>
                <a:spcPts val="0"/>
              </a:spcBef>
              <a:spcAft>
                <a:spcPts val="0"/>
              </a:spcAft>
              <a:buFont typeface="Arial" charset="0"/>
              <a:buNone/>
              <a:defRPr/>
            </a:pPr>
            <a:r>
              <a:rPr lang="es-AR" sz="2000" u="sng" dirty="0" smtClean="0"/>
              <a:t>Vía: </a:t>
            </a:r>
            <a:endParaRPr lang="es-AR" sz="2000" dirty="0" smtClean="0"/>
          </a:p>
          <a:p>
            <a:pPr eaLnBrk="1" fontAlgn="auto" hangingPunct="1">
              <a:lnSpc>
                <a:spcPct val="120000"/>
              </a:lnSpc>
              <a:spcBef>
                <a:spcPts val="0"/>
              </a:spcBef>
              <a:spcAft>
                <a:spcPts val="0"/>
              </a:spcAft>
              <a:defRPr/>
            </a:pPr>
            <a:r>
              <a:rPr lang="es-AR" sz="2000" dirty="0" smtClean="0"/>
              <a:t>IM en el tercio medio de la región </a:t>
            </a:r>
            <a:r>
              <a:rPr lang="es-AR" sz="2000" dirty="0" err="1" smtClean="0"/>
              <a:t>anterolateral</a:t>
            </a:r>
            <a:r>
              <a:rPr lang="es-AR" sz="2000" dirty="0" smtClean="0"/>
              <a:t> externa del muslo en los niños a partir de los 2 meses de edad. </a:t>
            </a:r>
          </a:p>
          <a:p>
            <a:pPr eaLnBrk="1" fontAlgn="auto" hangingPunct="1">
              <a:lnSpc>
                <a:spcPct val="120000"/>
              </a:lnSpc>
              <a:spcBef>
                <a:spcPts val="0"/>
              </a:spcBef>
              <a:spcAft>
                <a:spcPts val="0"/>
              </a:spcAft>
              <a:defRPr/>
            </a:pPr>
            <a:r>
              <a:rPr lang="es-AR" sz="2000" dirty="0" smtClean="0"/>
              <a:t>El refuerzo (a partir de los 12 meses) IM en deltoides. </a:t>
            </a:r>
          </a:p>
          <a:p>
            <a:pPr marL="0" indent="0" eaLnBrk="1" fontAlgn="auto" hangingPunct="1">
              <a:lnSpc>
                <a:spcPct val="120000"/>
              </a:lnSpc>
              <a:spcBef>
                <a:spcPts val="0"/>
              </a:spcBef>
              <a:spcAft>
                <a:spcPts val="0"/>
              </a:spcAft>
              <a:buFont typeface="Arial" pitchFamily="34" charset="0"/>
              <a:buNone/>
              <a:defRPr/>
            </a:pPr>
            <a:endParaRPr lang="es-AR" sz="2000" dirty="0" smtClean="0"/>
          </a:p>
          <a:p>
            <a:pPr eaLnBrk="1" fontAlgn="auto" hangingPunct="1">
              <a:lnSpc>
                <a:spcPct val="120000"/>
              </a:lnSpc>
              <a:spcBef>
                <a:spcPts val="0"/>
              </a:spcBef>
              <a:spcAft>
                <a:spcPts val="0"/>
              </a:spcAft>
              <a:buFont typeface="Arial" charset="0"/>
              <a:buNone/>
              <a:defRPr/>
            </a:pPr>
            <a:r>
              <a:rPr lang="es-AR" sz="2000" u="sng" dirty="0" smtClean="0"/>
              <a:t>Dosis:</a:t>
            </a:r>
            <a:endParaRPr lang="es-AR" sz="2000" dirty="0" smtClean="0"/>
          </a:p>
          <a:p>
            <a:pPr eaLnBrk="1" fontAlgn="auto" hangingPunct="1">
              <a:lnSpc>
                <a:spcPct val="120000"/>
              </a:lnSpc>
              <a:spcBef>
                <a:spcPts val="0"/>
              </a:spcBef>
              <a:spcAft>
                <a:spcPts val="0"/>
              </a:spcAft>
              <a:defRPr/>
            </a:pPr>
            <a:r>
              <a:rPr lang="es-AR" sz="2000" dirty="0" smtClean="0"/>
              <a:t>0,5 ml.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115616" y="1052736"/>
            <a:ext cx="8839200" cy="838200"/>
          </a:xfrm>
          <a:extLst>
            <a:ext uri="{909E8E84-426E-40DD-AFC4-6F175D3DCCD1}"/>
            <a:ext uri="{91240B29-F687-4F45-9708-019B960494DF}"/>
          </a:extLst>
        </p:spPr>
        <p:txBody>
          <a:bodyPr rtlCol="0">
            <a:noAutofit/>
          </a:bodyPr>
          <a:lstStyle/>
          <a:p>
            <a:pPr algn="l" eaLnBrk="1" fontAlgn="auto" hangingPunct="1">
              <a:spcAft>
                <a:spcPts val="0"/>
              </a:spcAft>
              <a:defRPr/>
            </a:pPr>
            <a:r>
              <a:rPr lang="es-ES" sz="2800" u="sng" dirty="0" smtClean="0">
                <a:effectLst>
                  <a:outerShdw blurRad="38100" dist="38100" dir="2700000" algn="tl">
                    <a:srgbClr val="000000">
                      <a:alpha val="43137"/>
                    </a:srgbClr>
                  </a:outerShdw>
                </a:effectLst>
              </a:rPr>
              <a:t>EFECTOS ADVERSOS – </a:t>
            </a:r>
            <a:br>
              <a:rPr lang="es-ES" sz="2800" u="sng" dirty="0" smtClean="0">
                <a:effectLst>
                  <a:outerShdw blurRad="38100" dist="38100" dir="2700000" algn="tl">
                    <a:srgbClr val="000000">
                      <a:alpha val="43137"/>
                    </a:srgbClr>
                  </a:outerShdw>
                </a:effectLst>
              </a:rPr>
            </a:br>
            <a:r>
              <a:rPr lang="es-ES" sz="2800" u="sng" cap="all" dirty="0" smtClean="0">
                <a:effectLst>
                  <a:reflection blurRad="12700" stA="48000" endA="300" endPos="55000" dir="5400000" sy="-90000" algn="bl" rotWithShape="0"/>
                </a:effectLst>
              </a:rPr>
              <a:t>Vacuna Quíntuple </a:t>
            </a:r>
            <a:r>
              <a:rPr lang="es-ES" sz="2800" u="sng" cap="all" dirty="0" err="1" smtClean="0">
                <a:effectLst>
                  <a:reflection blurRad="12700" stA="48000" endA="300" endPos="55000" dir="5400000" sy="-90000" algn="bl" rotWithShape="0"/>
                </a:effectLst>
              </a:rPr>
              <a:t>DTP-Hib+HB</a:t>
            </a:r>
            <a:r>
              <a:rPr lang="es-ES" sz="2800" u="sng" cap="all" dirty="0" smtClean="0">
                <a:effectLst>
                  <a:reflection blurRad="12700" stA="48000" endA="300" endPos="55000" dir="5400000" sy="-90000" algn="bl" rotWithShape="0"/>
                </a:effectLst>
              </a:rPr>
              <a:t>: </a:t>
            </a:r>
            <a:br>
              <a:rPr lang="es-ES" sz="2800" u="sng" cap="all" dirty="0" smtClean="0">
                <a:effectLst>
                  <a:reflection blurRad="12700" stA="48000" endA="300" endPos="55000" dir="5400000" sy="-90000" algn="bl" rotWithShape="0"/>
                </a:effectLst>
              </a:rPr>
            </a:br>
            <a:endParaRPr lang="es-AR" sz="2800" cap="all" dirty="0">
              <a:effectLst>
                <a:reflection blurRad="12700" stA="48000" endA="300" endPos="55000" dir="5400000" sy="-90000" algn="bl" rotWithShape="0"/>
              </a:effectLst>
            </a:endParaRPr>
          </a:p>
        </p:txBody>
      </p:sp>
      <p:sp>
        <p:nvSpPr>
          <p:cNvPr id="43011" name="2 Marcador de contenido"/>
          <p:cNvSpPr>
            <a:spLocks noGrp="1"/>
          </p:cNvSpPr>
          <p:nvPr>
            <p:ph idx="1"/>
          </p:nvPr>
        </p:nvSpPr>
        <p:spPr>
          <a:xfrm>
            <a:off x="539750" y="1916113"/>
            <a:ext cx="8064500" cy="4227512"/>
          </a:xfrm>
        </p:spPr>
        <p:txBody>
          <a:bodyPr rtlCol="0">
            <a:normAutofit fontScale="92500" lnSpcReduction="10000"/>
          </a:bodyPr>
          <a:lstStyle/>
          <a:p>
            <a:pPr eaLnBrk="1" hangingPunct="1">
              <a:defRPr/>
            </a:pPr>
            <a:r>
              <a:rPr lang="es-ES" sz="2400" b="1" dirty="0"/>
              <a:t>Locales:  </a:t>
            </a:r>
            <a:endParaRPr lang="es-AR" sz="2400" b="1" dirty="0"/>
          </a:p>
          <a:p>
            <a:pPr marL="0" indent="0" eaLnBrk="1" hangingPunct="1">
              <a:buFont typeface="Arial" pitchFamily="34" charset="0"/>
              <a:buNone/>
              <a:defRPr/>
            </a:pPr>
            <a:r>
              <a:rPr lang="es-AR" sz="2400" dirty="0"/>
              <a:t>- Dolor a la palpación, induración, y eritema en el sitio de inyección: 1 cada 2-10 vacunados. </a:t>
            </a:r>
          </a:p>
          <a:p>
            <a:pPr marL="0" indent="0" eaLnBrk="1" hangingPunct="1">
              <a:buFont typeface="Arial" pitchFamily="34" charset="0"/>
              <a:buNone/>
              <a:defRPr/>
            </a:pPr>
            <a:endParaRPr lang="es-AR" sz="1300" dirty="0">
              <a:solidFill>
                <a:srgbClr val="00B0F0"/>
              </a:solidFill>
            </a:endParaRPr>
          </a:p>
          <a:p>
            <a:pPr eaLnBrk="1" hangingPunct="1">
              <a:defRPr/>
            </a:pPr>
            <a:r>
              <a:rPr lang="es-AR" sz="2400" b="1" dirty="0" smtClean="0"/>
              <a:t>Generales</a:t>
            </a:r>
            <a:r>
              <a:rPr lang="es-AR" sz="2400" b="1" dirty="0"/>
              <a:t>:</a:t>
            </a:r>
          </a:p>
          <a:p>
            <a:pPr marL="0" indent="0" eaLnBrk="1" hangingPunct="1">
              <a:buFont typeface="Arial" pitchFamily="34" charset="0"/>
              <a:buNone/>
              <a:defRPr/>
            </a:pPr>
            <a:r>
              <a:rPr lang="es-ES" sz="2400" dirty="0" smtClean="0"/>
              <a:t>- </a:t>
            </a:r>
            <a:r>
              <a:rPr lang="es-ES" sz="2400" dirty="0"/>
              <a:t>F</a:t>
            </a:r>
            <a:r>
              <a:rPr lang="es-AR" sz="2400" dirty="0" err="1"/>
              <a:t>iebre</a:t>
            </a:r>
            <a:r>
              <a:rPr lang="es-AR" sz="2400" dirty="0"/>
              <a:t> entre 38 – 40 </a:t>
            </a:r>
            <a:r>
              <a:rPr lang="es-AR" sz="2400" dirty="0" err="1"/>
              <a:t>ºC</a:t>
            </a:r>
            <a:r>
              <a:rPr lang="es-AR" sz="2400" dirty="0"/>
              <a:t> o febrícula.</a:t>
            </a:r>
          </a:p>
          <a:p>
            <a:pPr marL="0" indent="0" eaLnBrk="1" hangingPunct="1">
              <a:buFont typeface="Arial" pitchFamily="34" charset="0"/>
              <a:buNone/>
              <a:defRPr/>
            </a:pPr>
            <a:r>
              <a:rPr lang="es-AR" sz="2400" dirty="0"/>
              <a:t>- Irritabilidad e hipotermia.</a:t>
            </a:r>
          </a:p>
          <a:p>
            <a:pPr marL="0" indent="0" eaLnBrk="1" hangingPunct="1">
              <a:buFont typeface="Arial" pitchFamily="34" charset="0"/>
              <a:buNone/>
              <a:defRPr/>
            </a:pPr>
            <a:r>
              <a:rPr lang="es-AR" sz="2400" dirty="0"/>
              <a:t>- Anorexia.</a:t>
            </a:r>
          </a:p>
          <a:p>
            <a:pPr marL="0" indent="0" eaLnBrk="1" hangingPunct="1">
              <a:buFont typeface="Arial" pitchFamily="34" charset="0"/>
              <a:buNone/>
              <a:defRPr/>
            </a:pPr>
            <a:r>
              <a:rPr lang="es-AR" sz="2400" dirty="0"/>
              <a:t>- Llanto persistente &lt; 3 </a:t>
            </a:r>
            <a:r>
              <a:rPr lang="es-AR" sz="2400" dirty="0" err="1"/>
              <a:t>hs</a:t>
            </a:r>
            <a:r>
              <a:rPr lang="es-AR" sz="2400" dirty="0"/>
              <a:t>: 1 cada 100 vacunados.</a:t>
            </a:r>
          </a:p>
          <a:p>
            <a:pPr marL="0" indent="0" eaLnBrk="1" hangingPunct="1">
              <a:buFont typeface="Arial" pitchFamily="34" charset="0"/>
              <a:buNone/>
              <a:defRPr/>
            </a:pPr>
            <a:r>
              <a:rPr lang="es-AR" sz="2400" dirty="0"/>
              <a:t>- Vómitos.</a:t>
            </a:r>
          </a:p>
          <a:p>
            <a:pPr marL="0" indent="0" eaLnBrk="1" hangingPunct="1">
              <a:buFont typeface="Arial" pitchFamily="34" charset="0"/>
              <a:buNone/>
              <a:defRPr/>
            </a:pPr>
            <a:r>
              <a:rPr lang="es-AR" sz="2400" dirty="0"/>
              <a:t>-Convulsiones febriles: 1 cada 100 vacunados.</a:t>
            </a:r>
          </a:p>
          <a:p>
            <a:pPr marL="0" indent="0" eaLnBrk="1" hangingPunct="1">
              <a:buFont typeface="Arial" pitchFamily="34" charset="0"/>
              <a:buNone/>
              <a:defRPr/>
            </a:pPr>
            <a:r>
              <a:rPr lang="es-AR" sz="2400" dirty="0"/>
              <a:t>-</a:t>
            </a:r>
            <a:r>
              <a:rPr lang="es-AR" sz="2400" dirty="0" err="1"/>
              <a:t>Sd</a:t>
            </a:r>
            <a:r>
              <a:rPr lang="es-AR" sz="2400" dirty="0"/>
              <a:t> de Hipotonía </a:t>
            </a:r>
            <a:r>
              <a:rPr lang="es-AR" sz="2400" dirty="0" err="1"/>
              <a:t>Hiporrespuesta</a:t>
            </a:r>
            <a:r>
              <a:rPr lang="es-AR" sz="2400" dirty="0"/>
              <a:t>: 1 cada 1000-2000 vacunados.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4"/>
          <p:cNvPicPr>
            <a:picLocks noChangeAspect="1" noChangeArrowheads="1"/>
          </p:cNvPicPr>
          <p:nvPr/>
        </p:nvPicPr>
        <p:blipFill>
          <a:blip r:embed="rId2" cstate="print"/>
          <a:srcRect/>
          <a:stretch>
            <a:fillRect/>
          </a:stretch>
        </p:blipFill>
        <p:spPr bwMode="auto">
          <a:xfrm>
            <a:off x="1588" y="0"/>
            <a:ext cx="9144000" cy="6858000"/>
          </a:xfrm>
          <a:prstGeom prst="rect">
            <a:avLst/>
          </a:prstGeom>
          <a:noFill/>
          <a:ln w="9525">
            <a:noFill/>
            <a:miter lim="800000"/>
            <a:headEnd/>
            <a:tailEnd/>
          </a:ln>
        </p:spPr>
      </p:pic>
      <p:sp>
        <p:nvSpPr>
          <p:cNvPr id="2" name="1 Título"/>
          <p:cNvSpPr>
            <a:spLocks noGrp="1"/>
          </p:cNvSpPr>
          <p:nvPr>
            <p:ph type="title"/>
          </p:nvPr>
        </p:nvSpPr>
        <p:spPr>
          <a:xfrm>
            <a:off x="1403648" y="980728"/>
            <a:ext cx="8839200" cy="838200"/>
          </a:xfrm>
          <a:extLst>
            <a:ext uri="{909E8E84-426E-40DD-AFC4-6F175D3DCCD1}"/>
            <a:ext uri="{91240B29-F687-4F45-9708-019B960494DF}"/>
          </a:extLst>
        </p:spPr>
        <p:txBody>
          <a:bodyPr rtlCol="0">
            <a:noAutofit/>
          </a:bodyPr>
          <a:lstStyle/>
          <a:p>
            <a:pPr algn="l" eaLnBrk="1" fontAlgn="auto" hangingPunct="1">
              <a:spcAft>
                <a:spcPts val="0"/>
              </a:spcAft>
              <a:defRPr/>
            </a:pPr>
            <a:r>
              <a:rPr lang="es-ES" sz="2800" u="sng" cap="all" dirty="0" smtClean="0">
                <a:effectLst>
                  <a:reflection blurRad="12700" stA="48000" endA="300" endPos="55000" dir="5400000" sy="-90000" algn="bl" rotWithShape="0"/>
                </a:effectLst>
              </a:rPr>
              <a:t>CONTRAINDICACIONES – </a:t>
            </a:r>
            <a:br>
              <a:rPr lang="es-ES" sz="2800" u="sng" cap="all" dirty="0" smtClean="0">
                <a:effectLst>
                  <a:reflection blurRad="12700" stA="48000" endA="300" endPos="55000" dir="5400000" sy="-90000" algn="bl" rotWithShape="0"/>
                </a:effectLst>
              </a:rPr>
            </a:br>
            <a:r>
              <a:rPr lang="es-ES" sz="2800" u="sng" cap="all" dirty="0" smtClean="0">
                <a:effectLst>
                  <a:reflection blurRad="12700" stA="48000" endA="300" endPos="55000" dir="5400000" sy="-90000" algn="bl" rotWithShape="0"/>
                </a:effectLst>
              </a:rPr>
              <a:t>Vacuna Quíntuple </a:t>
            </a:r>
            <a:r>
              <a:rPr lang="es-ES" sz="2800" u="sng" cap="all" dirty="0" err="1" smtClean="0">
                <a:effectLst>
                  <a:reflection blurRad="12700" stA="48000" endA="300" endPos="55000" dir="5400000" sy="-90000" algn="bl" rotWithShape="0"/>
                </a:effectLst>
              </a:rPr>
              <a:t>DTP-Hib+HB</a:t>
            </a:r>
            <a:r>
              <a:rPr lang="es-ES" sz="2800" u="sng" cap="all" dirty="0" smtClean="0">
                <a:effectLst>
                  <a:reflection blurRad="12700" stA="48000" endA="300" endPos="55000" dir="5400000" sy="-90000" algn="bl" rotWithShape="0"/>
                </a:effectLst>
              </a:rPr>
              <a:t>: </a:t>
            </a:r>
            <a:br>
              <a:rPr lang="es-ES" sz="2800" u="sng" cap="all" dirty="0" smtClean="0">
                <a:effectLst>
                  <a:reflection blurRad="12700" stA="48000" endA="300" endPos="55000" dir="5400000" sy="-90000" algn="bl" rotWithShape="0"/>
                </a:effectLst>
              </a:rPr>
            </a:br>
            <a:endParaRPr lang="es-AR" sz="2800" cap="all" dirty="0">
              <a:effectLst>
                <a:reflection blurRad="12700" stA="48000" endA="300" endPos="55000" dir="5400000" sy="-90000" algn="bl" rotWithShape="0"/>
              </a:effectLst>
            </a:endParaRPr>
          </a:p>
        </p:txBody>
      </p:sp>
      <p:sp>
        <p:nvSpPr>
          <p:cNvPr id="44035" name="2 Marcador de contenido"/>
          <p:cNvSpPr>
            <a:spLocks noGrp="1"/>
          </p:cNvSpPr>
          <p:nvPr>
            <p:ph idx="1"/>
          </p:nvPr>
        </p:nvSpPr>
        <p:spPr>
          <a:xfrm>
            <a:off x="285750" y="1989138"/>
            <a:ext cx="8534400" cy="3500437"/>
          </a:xfrm>
        </p:spPr>
        <p:txBody>
          <a:bodyPr rtlCol="0">
            <a:normAutofit fontScale="62500" lnSpcReduction="20000"/>
          </a:bodyPr>
          <a:lstStyle/>
          <a:p>
            <a:pPr marL="0" eaLnBrk="1" fontAlgn="auto" hangingPunct="1">
              <a:spcBef>
                <a:spcPct val="0"/>
              </a:spcBef>
              <a:spcAft>
                <a:spcPts val="0"/>
              </a:spcAft>
              <a:buFont typeface="Arial" charset="0"/>
              <a:buNone/>
              <a:defRPr/>
            </a:pPr>
            <a:endParaRPr lang="es-AR" sz="3100" b="1" dirty="0" smtClean="0">
              <a:solidFill>
                <a:schemeClr val="bg2"/>
              </a:solidFill>
            </a:endParaRPr>
          </a:p>
          <a:p>
            <a:pPr marL="0" eaLnBrk="1" fontAlgn="auto" hangingPunct="1">
              <a:spcBef>
                <a:spcPct val="0"/>
              </a:spcBef>
              <a:spcAft>
                <a:spcPts val="0"/>
              </a:spcAft>
              <a:buFont typeface="Arial" charset="0"/>
              <a:buNone/>
              <a:defRPr/>
            </a:pPr>
            <a:r>
              <a:rPr lang="es-AR" sz="3800" dirty="0" smtClean="0"/>
              <a:t>Las contraindicaciones son las mismas para la vacunas que contienen tanto DTP y </a:t>
            </a:r>
            <a:r>
              <a:rPr lang="es-AR" sz="3800" dirty="0" err="1" smtClean="0"/>
              <a:t>DTPa</a:t>
            </a:r>
            <a:r>
              <a:rPr lang="es-AR" sz="3800" dirty="0" smtClean="0"/>
              <a:t>.</a:t>
            </a:r>
          </a:p>
          <a:p>
            <a:pPr marL="0" eaLnBrk="1" fontAlgn="auto" hangingPunct="1">
              <a:spcBef>
                <a:spcPct val="0"/>
              </a:spcBef>
              <a:spcAft>
                <a:spcPts val="0"/>
              </a:spcAft>
              <a:buFont typeface="Arial" charset="0"/>
              <a:buNone/>
              <a:defRPr/>
            </a:pPr>
            <a:endParaRPr lang="es-AR" sz="3800" b="1" dirty="0" smtClean="0"/>
          </a:p>
          <a:p>
            <a:pPr marL="0" eaLnBrk="1" fontAlgn="auto" hangingPunct="1">
              <a:spcBef>
                <a:spcPct val="0"/>
              </a:spcBef>
              <a:spcAft>
                <a:spcPts val="0"/>
              </a:spcAft>
              <a:defRPr/>
            </a:pPr>
            <a:r>
              <a:rPr lang="es-AR" sz="3800" dirty="0" smtClean="0"/>
              <a:t>Reacción anafiláctica a alguno de los componentes de la vacuna.</a:t>
            </a:r>
          </a:p>
          <a:p>
            <a:pPr marL="0" indent="0" eaLnBrk="1" fontAlgn="auto" hangingPunct="1">
              <a:spcBef>
                <a:spcPct val="0"/>
              </a:spcBef>
              <a:spcAft>
                <a:spcPts val="0"/>
              </a:spcAft>
              <a:buFont typeface="Arial" pitchFamily="34" charset="0"/>
              <a:buNone/>
              <a:defRPr/>
            </a:pPr>
            <a:endParaRPr lang="es-AR" sz="3800" dirty="0" smtClean="0"/>
          </a:p>
          <a:p>
            <a:pPr marL="0" eaLnBrk="1" fontAlgn="auto" hangingPunct="1">
              <a:spcBef>
                <a:spcPct val="0"/>
              </a:spcBef>
              <a:spcAft>
                <a:spcPts val="0"/>
              </a:spcAft>
              <a:defRPr/>
            </a:pPr>
            <a:r>
              <a:rPr lang="es-AR" sz="3800" dirty="0" smtClean="0"/>
              <a:t>Encefalopatía no atribuible a otra causa dentro de los 7 días de la vacunación.</a:t>
            </a:r>
          </a:p>
          <a:p>
            <a:pPr marL="0" indent="0" eaLnBrk="1" fontAlgn="auto" hangingPunct="1">
              <a:spcBef>
                <a:spcPct val="0"/>
              </a:spcBef>
              <a:spcAft>
                <a:spcPts val="0"/>
              </a:spcAft>
              <a:buFont typeface="Arial" pitchFamily="34" charset="0"/>
              <a:buNone/>
              <a:defRPr/>
            </a:pPr>
            <a:endParaRPr lang="es-AR" sz="3800" dirty="0" smtClean="0"/>
          </a:p>
          <a:p>
            <a:pPr marL="0" eaLnBrk="1" fontAlgn="auto" hangingPunct="1">
              <a:spcBef>
                <a:spcPct val="0"/>
              </a:spcBef>
              <a:spcAft>
                <a:spcPts val="0"/>
              </a:spcAft>
              <a:defRPr/>
            </a:pPr>
            <a:r>
              <a:rPr lang="es-AR" sz="3800" dirty="0" smtClean="0"/>
              <a:t>Enfermedad neurológica no clarificada, se debe aclarar diagnóstico y estabilizar el daño neurológico.</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475656" y="1268760"/>
            <a:ext cx="8839200" cy="838200"/>
          </a:xfrm>
          <a:extLst>
            <a:ext uri="{909E8E84-426E-40DD-AFC4-6F175D3DCCD1}"/>
            <a:ext uri="{91240B29-F687-4F45-9708-019B960494DF}"/>
          </a:extLst>
        </p:spPr>
        <p:txBody>
          <a:bodyPr rtlCol="0">
            <a:normAutofit fontScale="90000"/>
          </a:bodyPr>
          <a:lstStyle/>
          <a:p>
            <a:pPr algn="l" eaLnBrk="1" fontAlgn="auto" hangingPunct="1">
              <a:spcAft>
                <a:spcPts val="0"/>
              </a:spcAft>
              <a:defRPr/>
            </a:pPr>
            <a:r>
              <a:rPr lang="es-ES" sz="3100" u="sng" cap="all" dirty="0" smtClean="0">
                <a:effectLst>
                  <a:reflection blurRad="12700" stA="48000" endA="300" endPos="55000" dir="5400000" sy="-90000" algn="bl" rotWithShape="0"/>
                </a:effectLst>
              </a:rPr>
              <a:t>PRECAUCIONES –</a:t>
            </a:r>
            <a:br>
              <a:rPr lang="es-ES" sz="3100" u="sng" cap="all" dirty="0" smtClean="0">
                <a:effectLst>
                  <a:reflection blurRad="12700" stA="48000" endA="300" endPos="55000" dir="5400000" sy="-90000" algn="bl" rotWithShape="0"/>
                </a:effectLst>
              </a:rPr>
            </a:br>
            <a:r>
              <a:rPr lang="es-ES" sz="3100" u="sng" cap="all" dirty="0" smtClean="0">
                <a:effectLst>
                  <a:reflection blurRad="12700" stA="48000" endA="300" endPos="55000" dir="5400000" sy="-90000" algn="bl" rotWithShape="0"/>
                </a:effectLst>
              </a:rPr>
              <a:t>Vacuna Quíntuple </a:t>
            </a:r>
            <a:r>
              <a:rPr lang="es-ES" sz="3100" u="sng" cap="all" dirty="0" err="1" smtClean="0">
                <a:effectLst>
                  <a:reflection blurRad="12700" stA="48000" endA="300" endPos="55000" dir="5400000" sy="-90000" algn="bl" rotWithShape="0"/>
                </a:effectLst>
              </a:rPr>
              <a:t>DTP-Hib+HB</a:t>
            </a:r>
            <a:r>
              <a:rPr lang="es-ES" sz="2800" u="sng" cap="all" dirty="0" smtClean="0">
                <a:effectLst>
                  <a:reflection blurRad="12700" stA="48000" endA="300" endPos="55000" dir="5400000" sy="-90000" algn="bl" rotWithShape="0"/>
                </a:effectLst>
              </a:rPr>
              <a:t>: </a:t>
            </a:r>
            <a:br>
              <a:rPr lang="es-ES" sz="2800" u="sng" cap="all" dirty="0" smtClean="0">
                <a:effectLst>
                  <a:reflection blurRad="12700" stA="48000" endA="300" endPos="55000" dir="5400000" sy="-90000" algn="bl" rotWithShape="0"/>
                </a:effectLst>
              </a:rPr>
            </a:br>
            <a:r>
              <a:rPr lang="es-AR" sz="2800" b="1" cap="all" dirty="0" smtClean="0">
                <a:effectLst>
                  <a:reflection blurRad="12700" stA="48000" endA="300" endPos="55000" dir="5400000" sy="-90000" algn="bl" rotWithShape="0"/>
                </a:effectLst>
              </a:rPr>
              <a:t/>
            </a:r>
            <a:br>
              <a:rPr lang="es-AR" sz="2800" b="1" cap="all" dirty="0" smtClean="0">
                <a:effectLst>
                  <a:reflection blurRad="12700" stA="48000" endA="300" endPos="55000" dir="5400000" sy="-90000" algn="bl" rotWithShape="0"/>
                </a:effectLst>
              </a:rPr>
            </a:br>
            <a:endParaRPr lang="es-AR" sz="2800" cap="all" dirty="0">
              <a:effectLst>
                <a:reflection blurRad="12700" stA="48000" endA="300" endPos="55000" dir="5400000" sy="-90000" algn="bl" rotWithShape="0"/>
              </a:effectLst>
            </a:endParaRPr>
          </a:p>
        </p:txBody>
      </p:sp>
      <p:sp>
        <p:nvSpPr>
          <p:cNvPr id="44035" name="2 Marcador de contenido"/>
          <p:cNvSpPr>
            <a:spLocks noGrp="1"/>
          </p:cNvSpPr>
          <p:nvPr>
            <p:ph idx="1"/>
          </p:nvPr>
        </p:nvSpPr>
        <p:spPr>
          <a:xfrm>
            <a:off x="323850" y="1773238"/>
            <a:ext cx="8713788" cy="6072187"/>
          </a:xfrm>
        </p:spPr>
        <p:txBody>
          <a:bodyPr rtlCol="0">
            <a:normAutofit/>
          </a:bodyPr>
          <a:lstStyle/>
          <a:p>
            <a:pPr marL="0" eaLnBrk="1" fontAlgn="auto" hangingPunct="1">
              <a:spcAft>
                <a:spcPts val="0"/>
              </a:spcAft>
              <a:buFont typeface="Arial" charset="0"/>
              <a:buNone/>
              <a:defRPr/>
            </a:pPr>
            <a:endParaRPr lang="es-AR" sz="2400" b="1" dirty="0" smtClean="0">
              <a:solidFill>
                <a:schemeClr val="accent6">
                  <a:lumMod val="20000"/>
                  <a:lumOff val="80000"/>
                </a:schemeClr>
              </a:solidFill>
            </a:endParaRPr>
          </a:p>
          <a:p>
            <a:pPr marL="0" eaLnBrk="1" fontAlgn="auto" hangingPunct="1">
              <a:lnSpc>
                <a:spcPct val="120000"/>
              </a:lnSpc>
              <a:spcBef>
                <a:spcPct val="0"/>
              </a:spcBef>
              <a:spcAft>
                <a:spcPts val="0"/>
              </a:spcAft>
              <a:buFont typeface="Arial" charset="0"/>
              <a:buNone/>
              <a:defRPr/>
            </a:pPr>
            <a:r>
              <a:rPr lang="es-AR" sz="2400" b="1" dirty="0" smtClean="0"/>
              <a:t>Evaluar la continuación del esquema DTP o aplicar </a:t>
            </a:r>
            <a:r>
              <a:rPr lang="es-AR" sz="2400" b="1" dirty="0" err="1" smtClean="0"/>
              <a:t>DTPa</a:t>
            </a:r>
            <a:r>
              <a:rPr lang="es-AR" sz="2400" b="1" dirty="0" smtClean="0"/>
              <a:t> en niños que han presentado:</a:t>
            </a:r>
          </a:p>
          <a:p>
            <a:pPr marL="400050" lvl="1" eaLnBrk="1" fontAlgn="auto" hangingPunct="1">
              <a:lnSpc>
                <a:spcPct val="120000"/>
              </a:lnSpc>
              <a:spcBef>
                <a:spcPct val="0"/>
              </a:spcBef>
              <a:spcAft>
                <a:spcPts val="0"/>
              </a:spcAft>
              <a:buFont typeface="Arial" pitchFamily="34" charset="0"/>
              <a:buChar char="•"/>
              <a:defRPr/>
            </a:pPr>
            <a:r>
              <a:rPr lang="es-AR" sz="2200" dirty="0" smtClean="0"/>
              <a:t>Fiebre &gt; 40ºC dentro de las 48 hs. </a:t>
            </a:r>
            <a:r>
              <a:rPr lang="es-AR" sz="2200" dirty="0" err="1" smtClean="0"/>
              <a:t>postvacunación</a:t>
            </a:r>
            <a:r>
              <a:rPr lang="es-AR" sz="2200" dirty="0" smtClean="0"/>
              <a:t> y sin otra causa identificada.</a:t>
            </a:r>
          </a:p>
          <a:p>
            <a:pPr marL="400050" lvl="1" eaLnBrk="1" fontAlgn="auto" hangingPunct="1">
              <a:lnSpc>
                <a:spcPct val="120000"/>
              </a:lnSpc>
              <a:spcBef>
                <a:spcPct val="0"/>
              </a:spcBef>
              <a:spcAft>
                <a:spcPts val="0"/>
              </a:spcAft>
              <a:buFont typeface="Arial" pitchFamily="34" charset="0"/>
              <a:buChar char="•"/>
              <a:defRPr/>
            </a:pPr>
            <a:r>
              <a:rPr lang="es-AR" sz="2200" dirty="0" smtClean="0"/>
              <a:t>Síndrome de hipotonía-</a:t>
            </a:r>
            <a:r>
              <a:rPr lang="es-AR" sz="2200" dirty="0" err="1" smtClean="0"/>
              <a:t>hiporrespuesta</a:t>
            </a:r>
            <a:r>
              <a:rPr lang="es-AR" sz="2200" dirty="0" smtClean="0"/>
              <a:t>, dentro de las 48hs </a:t>
            </a:r>
            <a:r>
              <a:rPr lang="es-AR" sz="2200" dirty="0" err="1" smtClean="0"/>
              <a:t>postvacunación</a:t>
            </a:r>
            <a:r>
              <a:rPr lang="es-AR" sz="2200" dirty="0" smtClean="0"/>
              <a:t>.</a:t>
            </a:r>
          </a:p>
          <a:p>
            <a:pPr marL="400050" lvl="1" eaLnBrk="1" fontAlgn="auto" hangingPunct="1">
              <a:lnSpc>
                <a:spcPct val="120000"/>
              </a:lnSpc>
              <a:spcBef>
                <a:spcPct val="0"/>
              </a:spcBef>
              <a:spcAft>
                <a:spcPts val="0"/>
              </a:spcAft>
              <a:buFont typeface="Arial" pitchFamily="34" charset="0"/>
              <a:buChar char="•"/>
              <a:defRPr/>
            </a:pPr>
            <a:r>
              <a:rPr lang="es-AR" sz="2200" dirty="0" smtClean="0"/>
              <a:t>Llanto persistente &gt; 3 hs. dentro de las 48 hs. </a:t>
            </a:r>
          </a:p>
          <a:p>
            <a:pPr marL="400050" lvl="1" eaLnBrk="1" fontAlgn="auto" hangingPunct="1">
              <a:lnSpc>
                <a:spcPct val="120000"/>
              </a:lnSpc>
              <a:spcBef>
                <a:spcPct val="0"/>
              </a:spcBef>
              <a:spcAft>
                <a:spcPts val="0"/>
              </a:spcAft>
              <a:buFont typeface="Arial" pitchFamily="34" charset="0"/>
              <a:buChar char="•"/>
              <a:defRPr/>
            </a:pPr>
            <a:r>
              <a:rPr lang="es-AR" sz="2200" dirty="0" smtClean="0"/>
              <a:t>Convulsión febril o </a:t>
            </a:r>
            <a:r>
              <a:rPr lang="es-AR" sz="2200" dirty="0" err="1" smtClean="0"/>
              <a:t>afebril</a:t>
            </a:r>
            <a:r>
              <a:rPr lang="es-AR" sz="2200" dirty="0" smtClean="0"/>
              <a:t> dentro de los 3 días de la vacunación</a:t>
            </a:r>
          </a:p>
          <a:p>
            <a:pPr marL="0" eaLnBrk="1" fontAlgn="auto" hangingPunct="1">
              <a:spcAft>
                <a:spcPts val="0"/>
              </a:spcAft>
              <a:buFont typeface="Arial" charset="0"/>
              <a:buNone/>
              <a:defRPr/>
            </a:pPr>
            <a:endParaRPr lang="es-AR" sz="2400" dirty="0" smtClean="0">
              <a:solidFill>
                <a:schemeClr val="bg2"/>
              </a:solidFill>
            </a:endParaRPr>
          </a:p>
          <a:p>
            <a:pPr marL="0" eaLnBrk="1" fontAlgn="auto" hangingPunct="1">
              <a:spcAft>
                <a:spcPts val="0"/>
              </a:spcAft>
              <a:buFont typeface="Arial" charset="0"/>
              <a:buNone/>
              <a:defRPr/>
            </a:pPr>
            <a:endParaRPr lang="es-AR" sz="2400" dirty="0" smtClean="0">
              <a:solidFill>
                <a:schemeClr val="bg2"/>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2" name="1 Título"/>
          <p:cNvSpPr>
            <a:spLocks noGrp="1"/>
          </p:cNvSpPr>
          <p:nvPr>
            <p:ph type="title"/>
          </p:nvPr>
        </p:nvSpPr>
        <p:spPr>
          <a:xfrm>
            <a:off x="1115616" y="980728"/>
            <a:ext cx="8028384" cy="838200"/>
          </a:xfrm>
          <a:extLst>
            <a:ext uri="{909E8E84-426E-40DD-AFC4-6F175D3DCCD1}"/>
            <a:ext uri="{91240B29-F687-4F45-9708-019B960494DF}"/>
          </a:extLst>
        </p:spPr>
        <p:txBody>
          <a:bodyPr rtlCol="0">
            <a:noAutofit/>
          </a:bodyPr>
          <a:lstStyle/>
          <a:p>
            <a:pPr algn="l" eaLnBrk="1" fontAlgn="auto" hangingPunct="1">
              <a:spcAft>
                <a:spcPts val="0"/>
              </a:spcAft>
              <a:defRPr/>
            </a:pPr>
            <a:r>
              <a:rPr lang="es-ES" sz="2800" u="sng" cap="all" dirty="0" smtClean="0">
                <a:effectLst>
                  <a:reflection blurRad="12700" stA="48000" endA="300" endPos="55000" dir="5400000" sy="-90000" algn="bl" rotWithShape="0"/>
                </a:effectLst>
              </a:rPr>
              <a:t>FALSAS CONTRAINDICACIONES - Vacuna Quíntuple DTP-</a:t>
            </a:r>
            <a:r>
              <a:rPr lang="es-ES" sz="2800" u="sng" cap="all" dirty="0" err="1" smtClean="0">
                <a:effectLst>
                  <a:reflection blurRad="12700" stA="48000" endA="300" endPos="55000" dir="5400000" sy="-90000" algn="bl" rotWithShape="0"/>
                </a:effectLst>
              </a:rPr>
              <a:t>Hib</a:t>
            </a:r>
            <a:r>
              <a:rPr lang="es-ES" sz="2800" u="sng" cap="all" dirty="0" smtClean="0">
                <a:effectLst>
                  <a:reflection blurRad="12700" stA="48000" endA="300" endPos="55000" dir="5400000" sy="-90000" algn="bl" rotWithShape="0"/>
                </a:effectLst>
              </a:rPr>
              <a:t>-HB: </a:t>
            </a:r>
            <a:br>
              <a:rPr lang="es-ES" sz="2800" u="sng" cap="all" dirty="0" smtClean="0">
                <a:effectLst>
                  <a:reflection blurRad="12700" stA="48000" endA="300" endPos="55000" dir="5400000" sy="-90000" algn="bl" rotWithShape="0"/>
                </a:effectLst>
              </a:rPr>
            </a:br>
            <a:endParaRPr lang="es-AR" sz="2800" cap="all" dirty="0">
              <a:effectLst>
                <a:reflection blurRad="12700" stA="48000" endA="300" endPos="55000" dir="5400000" sy="-90000" algn="bl" rotWithShape="0"/>
              </a:effectLst>
            </a:endParaRPr>
          </a:p>
        </p:txBody>
      </p:sp>
      <p:sp>
        <p:nvSpPr>
          <p:cNvPr id="68612" name="2 Marcador de contenido"/>
          <p:cNvSpPr>
            <a:spLocks noGrp="1"/>
          </p:cNvSpPr>
          <p:nvPr>
            <p:ph idx="1"/>
          </p:nvPr>
        </p:nvSpPr>
        <p:spPr>
          <a:xfrm>
            <a:off x="166688" y="1844675"/>
            <a:ext cx="8715375" cy="3452813"/>
          </a:xfrm>
        </p:spPr>
        <p:txBody>
          <a:bodyPr/>
          <a:lstStyle/>
          <a:p>
            <a:pPr eaLnBrk="1" hangingPunct="1">
              <a:lnSpc>
                <a:spcPct val="80000"/>
              </a:lnSpc>
            </a:pPr>
            <a:r>
              <a:rPr lang="es-AR" sz="2400" b="1" dirty="0" smtClean="0"/>
              <a:t> </a:t>
            </a:r>
            <a:r>
              <a:rPr lang="es-AR" sz="2400" dirty="0" smtClean="0"/>
              <a:t>Temperatura &lt; 40.5ºC, malestar o leve mareo posterior a una dosis previa de vacuna DTP/</a:t>
            </a:r>
            <a:r>
              <a:rPr lang="es-AR" sz="2400" dirty="0" err="1" smtClean="0"/>
              <a:t>DTPa</a:t>
            </a:r>
            <a:r>
              <a:rPr lang="es-AR" sz="2400" dirty="0" smtClean="0"/>
              <a:t>.</a:t>
            </a:r>
          </a:p>
          <a:p>
            <a:pPr eaLnBrk="1" hangingPunct="1">
              <a:spcBef>
                <a:spcPct val="0"/>
              </a:spcBef>
            </a:pPr>
            <a:r>
              <a:rPr lang="es-AR" sz="2400" dirty="0" smtClean="0"/>
              <a:t>Historia familiar de convulsiones.</a:t>
            </a:r>
          </a:p>
          <a:p>
            <a:pPr eaLnBrk="1" hangingPunct="1">
              <a:spcBef>
                <a:spcPct val="0"/>
              </a:spcBef>
            </a:pPr>
            <a:r>
              <a:rPr lang="es-AR" sz="2400" dirty="0" smtClean="0"/>
              <a:t>Historia familiar de síndrome de muerte súbita del lactante.</a:t>
            </a:r>
          </a:p>
          <a:p>
            <a:pPr eaLnBrk="1" hangingPunct="1">
              <a:spcBef>
                <a:spcPct val="0"/>
              </a:spcBef>
            </a:pPr>
            <a:r>
              <a:rPr lang="es-AR" sz="2400" dirty="0" smtClean="0"/>
              <a:t>Historia familiar de un evento adverso posterior a la administración de DTP o </a:t>
            </a:r>
            <a:r>
              <a:rPr lang="es-AR" sz="2400" dirty="0" err="1" smtClean="0"/>
              <a:t>DTPa</a:t>
            </a:r>
            <a:r>
              <a:rPr lang="es-AR" sz="2400" dirty="0" smtClean="0"/>
              <a:t>.</a:t>
            </a:r>
          </a:p>
          <a:p>
            <a:pPr eaLnBrk="1" hangingPunct="1">
              <a:spcBef>
                <a:spcPct val="0"/>
              </a:spcBef>
            </a:pPr>
            <a:r>
              <a:rPr lang="es-AR" sz="2400" dirty="0" smtClean="0"/>
              <a:t>Condiciones neurológicas estables (ej. parálisis cerebral, síndrome convulsivo controlado, retardo de crecimiento).</a:t>
            </a:r>
          </a:p>
          <a:p>
            <a:pPr eaLnBrk="1" hangingPunct="1">
              <a:lnSpc>
                <a:spcPct val="80000"/>
              </a:lnSpc>
              <a:buFont typeface="Arial" pitchFamily="34" charset="0"/>
              <a:buNone/>
            </a:pPr>
            <a:endParaRPr lang="es-AR" sz="2200" dirty="0" smtClean="0">
              <a:solidFill>
                <a:schemeClr val="bg2"/>
              </a:solidFill>
            </a:endParaRPr>
          </a:p>
          <a:p>
            <a:pPr eaLnBrk="1" hangingPunct="1">
              <a:lnSpc>
                <a:spcPct val="80000"/>
              </a:lnSpc>
              <a:buFont typeface="Arial" pitchFamily="34" charset="0"/>
              <a:buNone/>
            </a:pPr>
            <a:endParaRPr lang="es-AR" sz="2200" dirty="0" smtClean="0">
              <a:solidFill>
                <a:schemeClr val="bg2"/>
              </a:solidFill>
            </a:endParaRPr>
          </a:p>
          <a:p>
            <a:pPr eaLnBrk="1" hangingPunct="1">
              <a:lnSpc>
                <a:spcPct val="80000"/>
              </a:lnSpc>
            </a:pPr>
            <a:endParaRPr lang="es-AR" sz="2200" dirty="0" smtClean="0">
              <a:solidFill>
                <a:schemeClr val="bg2"/>
              </a:solidFill>
            </a:endParaRPr>
          </a:p>
        </p:txBody>
      </p:sp>
      <p:sp>
        <p:nvSpPr>
          <p:cNvPr id="4" name="3 Rectángulo"/>
          <p:cNvSpPr/>
          <p:nvPr/>
        </p:nvSpPr>
        <p:spPr>
          <a:xfrm>
            <a:off x="192088" y="5157788"/>
            <a:ext cx="7908925" cy="1200150"/>
          </a:xfrm>
          <a:prstGeom prst="rect">
            <a:avLst/>
          </a:prstGeom>
          <a:noFill/>
          <a:ln>
            <a:solidFill>
              <a:schemeClr val="tx1"/>
            </a:solidFill>
          </a:ln>
        </p:spPr>
        <p:txBody>
          <a:bodyPr>
            <a:spAutoFit/>
          </a:bodyPr>
          <a:lstStyle/>
          <a:p>
            <a:pPr fontAlgn="auto">
              <a:spcBef>
                <a:spcPts val="0"/>
              </a:spcBef>
              <a:spcAft>
                <a:spcPts val="0"/>
              </a:spcAft>
              <a:defRPr/>
            </a:pPr>
            <a:r>
              <a:rPr lang="es-AR" sz="2400" dirty="0">
                <a:effectLst>
                  <a:outerShdw blurRad="38100" dist="38100" dir="2700000" algn="tl">
                    <a:srgbClr val="000000">
                      <a:alpha val="43137"/>
                    </a:srgbClr>
                  </a:outerShdw>
                </a:effectLst>
                <a:latin typeface="+mn-lt"/>
                <a:cs typeface="+mn-cs"/>
              </a:rPr>
              <a:t>Los niños con antecedente de haber padecido de difteria,  tétanos, tos ferina o enfermedad por </a:t>
            </a:r>
            <a:r>
              <a:rPr lang="es-AR" sz="2400" dirty="0" err="1">
                <a:effectLst>
                  <a:outerShdw blurRad="38100" dist="38100" dir="2700000" algn="tl">
                    <a:srgbClr val="000000">
                      <a:alpha val="43137"/>
                    </a:srgbClr>
                  </a:outerShdw>
                </a:effectLst>
                <a:latin typeface="+mn-lt"/>
                <a:cs typeface="+mn-cs"/>
              </a:rPr>
              <a:t>Hib</a:t>
            </a:r>
            <a:r>
              <a:rPr lang="es-AR" sz="2400" dirty="0">
                <a:effectLst>
                  <a:outerShdw blurRad="38100" dist="38100" dir="2700000" algn="tl">
                    <a:srgbClr val="000000">
                      <a:alpha val="43137"/>
                    </a:srgbClr>
                  </a:outerShdw>
                </a:effectLst>
                <a:latin typeface="+mn-lt"/>
                <a:cs typeface="+mn-cs"/>
              </a:rPr>
              <a:t> deben comenzar o continuar los esquemas de vacunación</a:t>
            </a:r>
            <a:r>
              <a:rPr lang="es-AR" sz="2400" dirty="0">
                <a:latin typeface="+mn-lt"/>
                <a:cs typeface="+mn-cs"/>
              </a:rPr>
              <a:t>.</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4"/>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sp>
        <p:nvSpPr>
          <p:cNvPr id="69635" name="1 Título"/>
          <p:cNvSpPr>
            <a:spLocks noGrp="1"/>
          </p:cNvSpPr>
          <p:nvPr>
            <p:ph type="title"/>
          </p:nvPr>
        </p:nvSpPr>
        <p:spPr/>
        <p:txBody>
          <a:bodyPr/>
          <a:lstStyle/>
          <a:p>
            <a:r>
              <a:rPr lang="es-AR" smtClean="0"/>
              <a:t>Vacuna hexavalente</a:t>
            </a:r>
          </a:p>
        </p:txBody>
      </p:sp>
      <p:sp>
        <p:nvSpPr>
          <p:cNvPr id="69636" name="2 Marcador de contenido"/>
          <p:cNvSpPr>
            <a:spLocks noGrp="1"/>
          </p:cNvSpPr>
          <p:nvPr>
            <p:ph idx="1"/>
          </p:nvPr>
        </p:nvSpPr>
        <p:spPr>
          <a:xfrm>
            <a:off x="395288" y="1284288"/>
            <a:ext cx="5730875" cy="4525962"/>
          </a:xfrm>
        </p:spPr>
        <p:txBody>
          <a:bodyPr>
            <a:normAutofit lnSpcReduction="10000"/>
          </a:bodyPr>
          <a:lstStyle/>
          <a:p>
            <a:pPr marL="0" indent="0">
              <a:buFont typeface="Arial" pitchFamily="34" charset="0"/>
              <a:buNone/>
            </a:pPr>
            <a:r>
              <a:rPr lang="es-AR" sz="2400" b="1" smtClean="0"/>
              <a:t>Argentina</a:t>
            </a:r>
            <a:r>
              <a:rPr lang="es-AR" sz="2400" smtClean="0"/>
              <a:t>:</a:t>
            </a:r>
            <a:r>
              <a:rPr lang="es-AR" sz="2400" b="1" smtClean="0"/>
              <a:t> todos los lactantes prematuros (edad gestacional menor a  37 semanas) y nacidos con un peso menor a 1500 gramos</a:t>
            </a:r>
            <a:r>
              <a:rPr lang="es-AR" sz="2400" smtClean="0"/>
              <a:t> con los siguientes requisitos:</a:t>
            </a:r>
          </a:p>
          <a:p>
            <a:pPr marL="0" indent="0">
              <a:buFont typeface="Arial" pitchFamily="34" charset="0"/>
              <a:buNone/>
            </a:pPr>
            <a:r>
              <a:rPr lang="es-AR" sz="2400" smtClean="0"/>
              <a:t>- 2 meses de vida (edad cronológica), esquema: 2-4-6 meses, independientemente del peso alcanzado. </a:t>
            </a:r>
          </a:p>
          <a:p>
            <a:pPr marL="0" indent="0">
              <a:buFont typeface="Arial" pitchFamily="34" charset="0"/>
              <a:buNone/>
            </a:pPr>
            <a:r>
              <a:rPr lang="es-AR" sz="2400" smtClean="0"/>
              <a:t>- Que sean mayores de 2 meses pero menores de 6 meses de edad y no hayan iniciado aun su esquema primario de vacunación con vacuna quíntuple celular. </a:t>
            </a:r>
          </a:p>
          <a:p>
            <a:pPr marL="0" indent="0">
              <a:buFont typeface="Arial" pitchFamily="34" charset="0"/>
              <a:buNone/>
            </a:pPr>
            <a:r>
              <a:rPr lang="es-AR" smtClean="0"/>
              <a:t> </a:t>
            </a:r>
          </a:p>
        </p:txBody>
      </p:sp>
      <p:pic>
        <p:nvPicPr>
          <p:cNvPr id="69637" name="Picture 2"/>
          <p:cNvPicPr>
            <a:picLocks noChangeAspect="1" noChangeArrowheads="1"/>
          </p:cNvPicPr>
          <p:nvPr/>
        </p:nvPicPr>
        <p:blipFill>
          <a:blip r:embed="rId3" cstate="print"/>
          <a:srcRect l="38774" t="26077" r="38083" b="13577"/>
          <a:stretch>
            <a:fillRect/>
          </a:stretch>
        </p:blipFill>
        <p:spPr bwMode="auto">
          <a:xfrm>
            <a:off x="6126163" y="1249363"/>
            <a:ext cx="2667000" cy="3908425"/>
          </a:xfrm>
          <a:prstGeom prst="rect">
            <a:avLst/>
          </a:prstGeom>
          <a:noFill/>
          <a:ln w="9525">
            <a:noFill/>
            <a:miter lim="800000"/>
            <a:headEnd/>
            <a:tailEnd/>
          </a:ln>
        </p:spPr>
      </p:pic>
      <p:sp>
        <p:nvSpPr>
          <p:cNvPr id="69638" name="4 Rectángulo"/>
          <p:cNvSpPr>
            <a:spLocks noChangeArrowheads="1"/>
          </p:cNvSpPr>
          <p:nvPr/>
        </p:nvSpPr>
        <p:spPr bwMode="auto">
          <a:xfrm>
            <a:off x="0" y="5767388"/>
            <a:ext cx="8353425" cy="1477962"/>
          </a:xfrm>
          <a:prstGeom prst="rect">
            <a:avLst/>
          </a:prstGeom>
          <a:noFill/>
          <a:ln w="9525">
            <a:noFill/>
            <a:miter lim="800000"/>
            <a:headEnd/>
            <a:tailEnd/>
          </a:ln>
        </p:spPr>
        <p:txBody>
          <a:bodyPr>
            <a:spAutoFit/>
          </a:bodyPr>
          <a:lstStyle/>
          <a:p>
            <a:r>
              <a:rPr lang="es-AR" b="1"/>
              <a:t>Chile</a:t>
            </a:r>
            <a:r>
              <a:rPr lang="es-AR"/>
              <a:t> ha incorporado recientemente (año 2018) la vacunación con vacuna hexavalente a todos los niños en las primeras dos dosis a los 2 y 4 meses de edad, continuando el esquema posteriormente con vacuna pentavalente y sabin. 	</a:t>
            </a:r>
          </a:p>
          <a:p>
            <a:endParaRPr lang="es-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02" name="Group 2"/>
          <p:cNvGraphicFramePr>
            <a:graphicFrameLocks noGrp="1"/>
          </p:cNvGraphicFramePr>
          <p:nvPr/>
        </p:nvGraphicFramePr>
        <p:xfrm>
          <a:off x="251114" y="0"/>
          <a:ext cx="8664285" cy="7805609"/>
        </p:xfrm>
        <a:graphic>
          <a:graphicData uri="http://schemas.openxmlformats.org/drawingml/2006/table">
            <a:tbl>
              <a:tblPr/>
              <a:tblGrid>
                <a:gridCol w="1850697"/>
                <a:gridCol w="814780"/>
                <a:gridCol w="1037400"/>
                <a:gridCol w="2517065"/>
                <a:gridCol w="814780"/>
                <a:gridCol w="743545"/>
                <a:gridCol w="886018"/>
              </a:tblGrid>
              <a:tr h="4775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1" i="0" u="none" strike="noStrike" cap="none" normalizeH="0" baseline="0" dirty="0" smtClean="0">
                          <a:ln>
                            <a:noFill/>
                          </a:ln>
                          <a:solidFill>
                            <a:srgbClr val="FFFFFF"/>
                          </a:solidFill>
                          <a:effectLst/>
                          <a:latin typeface="Calibri" pitchFamily="34" charset="0"/>
                        </a:rPr>
                        <a:t>Vacuna</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1" i="0" u="none" strike="noStrike" cap="none" normalizeH="0" baseline="0" smtClean="0">
                          <a:ln>
                            <a:noFill/>
                          </a:ln>
                          <a:solidFill>
                            <a:srgbClr val="FFFFFF"/>
                          </a:solidFill>
                          <a:effectLst/>
                          <a:latin typeface="Calibri" pitchFamily="34" charset="0"/>
                        </a:rPr>
                        <a:t>Difteria</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1" i="0" u="none" strike="noStrike" cap="none" normalizeH="0" baseline="0" smtClean="0">
                          <a:ln>
                            <a:noFill/>
                          </a:ln>
                          <a:solidFill>
                            <a:srgbClr val="FFFFFF"/>
                          </a:solidFill>
                          <a:effectLst/>
                          <a:latin typeface="Calibri" pitchFamily="34" charset="0"/>
                        </a:rPr>
                        <a:t>Tétanos</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1" i="0" u="none" strike="noStrike" cap="none" normalizeH="0" baseline="0" dirty="0" err="1" smtClean="0">
                          <a:ln>
                            <a:noFill/>
                          </a:ln>
                          <a:solidFill>
                            <a:srgbClr val="FFFFFF"/>
                          </a:solidFill>
                          <a:effectLst/>
                          <a:latin typeface="Calibri" pitchFamily="34" charset="0"/>
                        </a:rPr>
                        <a:t>Pertussis</a:t>
                      </a:r>
                      <a:endParaRPr kumimoji="0" lang="es-AR" sz="1200" b="1" i="0" u="none" strike="noStrike" cap="none" normalizeH="0" baseline="0" dirty="0" smtClean="0">
                        <a:ln>
                          <a:noFill/>
                        </a:ln>
                        <a:solidFill>
                          <a:srgbClr val="FFFFFF"/>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200" b="1" i="0" u="none" strike="noStrike" cap="none" normalizeH="0" baseline="0" dirty="0" smtClean="0">
                        <a:ln>
                          <a:noFill/>
                        </a:ln>
                        <a:solidFill>
                          <a:srgbClr val="FFFFFF"/>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1" i="0" u="none" strike="noStrike" cap="none" normalizeH="0" baseline="0" smtClean="0">
                          <a:ln>
                            <a:noFill/>
                          </a:ln>
                          <a:solidFill>
                            <a:srgbClr val="FFFFFF"/>
                          </a:solidFill>
                          <a:effectLst/>
                          <a:latin typeface="Calibri" pitchFamily="34" charset="0"/>
                        </a:rPr>
                        <a:t>Hib</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1" i="0" u="none" strike="noStrike" cap="none" normalizeH="0" baseline="0" smtClean="0">
                          <a:ln>
                            <a:noFill/>
                          </a:ln>
                          <a:solidFill>
                            <a:srgbClr val="FFFFFF"/>
                          </a:solidFill>
                          <a:effectLst/>
                          <a:latin typeface="Calibri" pitchFamily="34" charset="0"/>
                        </a:rPr>
                        <a:t>HB</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200" b="1" i="0" u="none" strike="noStrike" cap="none" normalizeH="0" baseline="0" smtClean="0">
                          <a:ln>
                            <a:noFill/>
                          </a:ln>
                          <a:solidFill>
                            <a:srgbClr val="FFFFFF"/>
                          </a:solidFill>
                          <a:effectLst/>
                          <a:latin typeface="Calibri" pitchFamily="34" charset="0"/>
                        </a:rPr>
                        <a:t>IPV</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r>
              <a:tr h="66760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100" b="1"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smtClean="0">
                          <a:ln>
                            <a:noFill/>
                          </a:ln>
                          <a:solidFill>
                            <a:srgbClr val="000000"/>
                          </a:solidFill>
                          <a:effectLst/>
                          <a:latin typeface="Calibri" pitchFamily="34" charset="0"/>
                        </a:rPr>
                        <a:t>DTP-</a:t>
                      </a:r>
                      <a:r>
                        <a:rPr kumimoji="0" lang="es-AR" sz="1100" b="1" i="0" u="none" strike="noStrike" cap="none" normalizeH="0" baseline="0" dirty="0" err="1" smtClean="0">
                          <a:ln>
                            <a:noFill/>
                          </a:ln>
                          <a:solidFill>
                            <a:srgbClr val="000000"/>
                          </a:solidFill>
                          <a:effectLst/>
                          <a:latin typeface="Calibri" pitchFamily="34" charset="0"/>
                        </a:rPr>
                        <a:t>Hib</a:t>
                      </a:r>
                      <a:r>
                        <a:rPr kumimoji="0" lang="es-AR" sz="1100" b="1" i="0" u="none" strike="noStrike" cap="none" normalizeH="0" baseline="0" dirty="0" smtClean="0">
                          <a:ln>
                            <a:noFill/>
                          </a:ln>
                          <a:solidFill>
                            <a:srgbClr val="000000"/>
                          </a:solidFill>
                          <a:effectLst/>
                          <a:latin typeface="Calibri" pitchFamily="34" charset="0"/>
                        </a:rPr>
                        <a:t>-HB</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err="1" smtClean="0">
                          <a:ln>
                            <a:noFill/>
                          </a:ln>
                          <a:solidFill>
                            <a:srgbClr val="000000"/>
                          </a:solidFill>
                          <a:effectLst/>
                          <a:latin typeface="Calibri" pitchFamily="34" charset="0"/>
                        </a:rPr>
                        <a:t>Heberpenta</a:t>
                      </a:r>
                      <a:r>
                        <a:rPr kumimoji="0" lang="es-AR" sz="1100" b="1" i="0" u="none" strike="noStrike" cap="none" normalizeH="0" baseline="0" dirty="0" smtClean="0">
                          <a:ln>
                            <a:noFill/>
                          </a:ln>
                          <a:solidFill>
                            <a:srgbClr val="000000"/>
                          </a:solidFill>
                          <a:effectLst/>
                          <a:latin typeface="Calibri" pitchFamily="34" charset="0"/>
                        </a:rPr>
                        <a:t>®</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 25 Lf</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 10 Lf</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Celulas enteras inactivadas </a:t>
                      </a:r>
                      <a:r>
                        <a:rPr kumimoji="0" lang="es-AR" sz="900" b="0" i="1" u="none" strike="noStrike" cap="none" normalizeH="0" baseline="0" smtClean="0">
                          <a:ln>
                            <a:noFill/>
                          </a:ln>
                          <a:solidFill>
                            <a:srgbClr val="000000"/>
                          </a:solidFill>
                          <a:effectLst/>
                          <a:latin typeface="Calibri" pitchFamily="34" charset="0"/>
                        </a:rPr>
                        <a:t>B. Pertussis  </a:t>
                      </a:r>
                      <a:r>
                        <a:rPr kumimoji="0" lang="es-AR" sz="900" b="0" i="0" u="none" strike="noStrike" cap="none" normalizeH="0" baseline="0" smtClean="0">
                          <a:ln>
                            <a:noFill/>
                          </a:ln>
                          <a:solidFill>
                            <a:srgbClr val="000000"/>
                          </a:solidFill>
                          <a:effectLst/>
                          <a:latin typeface="Calibri" pitchFamily="34" charset="0"/>
                        </a:rPr>
                        <a:t>16 UO (unidades opacimetricas)</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PRP-T</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10 µg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10 µg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2-4-6 y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err="1" smtClean="0">
                          <a:ln>
                            <a:noFill/>
                          </a:ln>
                          <a:solidFill>
                            <a:srgbClr val="000000"/>
                          </a:solidFill>
                          <a:effectLst/>
                          <a:latin typeface="Calibri" pitchFamily="34" charset="0"/>
                        </a:rPr>
                        <a:t>ref</a:t>
                      </a:r>
                      <a:r>
                        <a:rPr kumimoji="0" lang="es-AR" sz="900" b="0" i="0" u="none" strike="noStrike" cap="none" normalizeH="0" baseline="0" dirty="0" smtClean="0">
                          <a:ln>
                            <a:noFill/>
                          </a:ln>
                          <a:solidFill>
                            <a:srgbClr val="000000"/>
                          </a:solidFill>
                          <a:effectLst/>
                          <a:latin typeface="Calibri" pitchFamily="34" charset="0"/>
                        </a:rPr>
                        <a:t> 15-18 meses</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r>
              <a:tr h="57339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smtClean="0">
                          <a:ln>
                            <a:noFill/>
                          </a:ln>
                          <a:solidFill>
                            <a:srgbClr val="000000"/>
                          </a:solidFill>
                          <a:effectLst/>
                          <a:latin typeface="Calibri" pitchFamily="34" charset="0"/>
                        </a:rPr>
                        <a:t>DTP-</a:t>
                      </a:r>
                      <a:r>
                        <a:rPr kumimoji="0" lang="es-AR" sz="1100" b="1" i="0" u="none" strike="noStrike" cap="none" normalizeH="0" baseline="0" dirty="0" err="1" smtClean="0">
                          <a:ln>
                            <a:noFill/>
                          </a:ln>
                          <a:solidFill>
                            <a:srgbClr val="000000"/>
                          </a:solidFill>
                          <a:effectLst/>
                          <a:latin typeface="Calibri" pitchFamily="34" charset="0"/>
                        </a:rPr>
                        <a:t>Hib</a:t>
                      </a:r>
                      <a:endParaRPr kumimoji="0" lang="es-AR" sz="1100" b="1"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100" b="1"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10-30 </a:t>
                      </a:r>
                      <a:r>
                        <a:rPr kumimoji="0" lang="es-AR" sz="900" b="0" i="0" u="none" strike="noStrike" cap="none" normalizeH="0" baseline="0" dirty="0" err="1" smtClean="0">
                          <a:ln>
                            <a:noFill/>
                          </a:ln>
                          <a:solidFill>
                            <a:srgbClr val="000000"/>
                          </a:solidFill>
                          <a:effectLst/>
                          <a:latin typeface="Calibri" pitchFamily="34" charset="0"/>
                        </a:rPr>
                        <a:t>Lf</a:t>
                      </a: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5-30 </a:t>
                      </a:r>
                      <a:r>
                        <a:rPr kumimoji="0" lang="es-AR" sz="900" b="0" i="0" u="none" strike="noStrike" cap="none" normalizeH="0" baseline="0" dirty="0" err="1" smtClean="0">
                          <a:ln>
                            <a:noFill/>
                          </a:ln>
                          <a:solidFill>
                            <a:srgbClr val="000000"/>
                          </a:solidFill>
                          <a:effectLst/>
                          <a:latin typeface="Calibri" pitchFamily="34" charset="0"/>
                        </a:rPr>
                        <a:t>Lf</a:t>
                      </a: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err="1" smtClean="0">
                          <a:ln>
                            <a:noFill/>
                          </a:ln>
                          <a:solidFill>
                            <a:srgbClr val="000000"/>
                          </a:solidFill>
                          <a:effectLst/>
                          <a:latin typeface="Calibri" pitchFamily="34" charset="0"/>
                        </a:rPr>
                        <a:t>Celulas</a:t>
                      </a:r>
                      <a:r>
                        <a:rPr kumimoji="0" lang="es-AR" sz="900" b="0" i="0" u="none" strike="noStrike" cap="none" normalizeH="0" baseline="0" dirty="0" smtClean="0">
                          <a:ln>
                            <a:noFill/>
                          </a:ln>
                          <a:solidFill>
                            <a:srgbClr val="000000"/>
                          </a:solidFill>
                          <a:effectLst/>
                          <a:latin typeface="Calibri" pitchFamily="34" charset="0"/>
                        </a:rPr>
                        <a:t> enteras inactivadas </a:t>
                      </a:r>
                      <a:r>
                        <a:rPr kumimoji="0" lang="es-AR" sz="900" b="0" i="1" u="none" strike="noStrike" cap="none" normalizeH="0" baseline="0" dirty="0" smtClean="0">
                          <a:ln>
                            <a:noFill/>
                          </a:ln>
                          <a:solidFill>
                            <a:srgbClr val="000000"/>
                          </a:solidFill>
                          <a:effectLst/>
                          <a:latin typeface="Calibri" pitchFamily="34" charset="0"/>
                        </a:rPr>
                        <a:t>B. </a:t>
                      </a:r>
                      <a:r>
                        <a:rPr kumimoji="0" lang="es-AR" sz="900" b="0" i="1" u="none" strike="noStrike" cap="none" normalizeH="0" baseline="0" dirty="0" err="1" smtClean="0">
                          <a:ln>
                            <a:noFill/>
                          </a:ln>
                          <a:solidFill>
                            <a:srgbClr val="000000"/>
                          </a:solidFill>
                          <a:effectLst/>
                          <a:latin typeface="Calibri" pitchFamily="34" charset="0"/>
                        </a:rPr>
                        <a:t>Pertussis</a:t>
                      </a:r>
                      <a:r>
                        <a:rPr kumimoji="0" lang="es-AR" sz="900" b="0" i="1" u="none" strike="noStrike" cap="none" normalizeH="0" baseline="0" dirty="0" smtClean="0">
                          <a:ln>
                            <a:noFill/>
                          </a:ln>
                          <a:solidFill>
                            <a:srgbClr val="000000"/>
                          </a:solidFill>
                          <a:effectLst/>
                          <a:latin typeface="Calibri" pitchFamily="34" charset="0"/>
                        </a:rPr>
                        <a:t>  </a:t>
                      </a:r>
                      <a:r>
                        <a:rPr kumimoji="0" lang="es-AR" sz="900" b="0" i="0" u="none" strike="noStrike" cap="none" normalizeH="0" baseline="0" dirty="0" smtClean="0">
                          <a:ln>
                            <a:noFill/>
                          </a:ln>
                          <a:solidFill>
                            <a:srgbClr val="000000"/>
                          </a:solidFill>
                          <a:effectLst/>
                          <a:latin typeface="Calibri" pitchFamily="34" charset="0"/>
                        </a:rPr>
                        <a:t>16 UO</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10 µg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No disponible en l a actualidad</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r>
              <a:tr h="3388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smtClean="0">
                          <a:ln>
                            <a:noFill/>
                          </a:ln>
                          <a:solidFill>
                            <a:srgbClr val="000000"/>
                          </a:solidFill>
                          <a:effectLst/>
                          <a:latin typeface="Calibri" pitchFamily="34" charset="0"/>
                        </a:rPr>
                        <a:t>DTP</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100" b="1"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10-30 Lf</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5-30 </a:t>
                      </a:r>
                      <a:r>
                        <a:rPr kumimoji="0" lang="es-AR" sz="900" b="0" i="0" u="none" strike="noStrike" cap="none" normalizeH="0" baseline="0" dirty="0" err="1" smtClean="0">
                          <a:ln>
                            <a:noFill/>
                          </a:ln>
                          <a:solidFill>
                            <a:srgbClr val="000000"/>
                          </a:solidFill>
                          <a:effectLst/>
                          <a:latin typeface="Calibri" pitchFamily="34" charset="0"/>
                        </a:rPr>
                        <a:t>Lf</a:t>
                      </a: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err="1" smtClean="0">
                          <a:ln>
                            <a:noFill/>
                          </a:ln>
                          <a:solidFill>
                            <a:srgbClr val="000000"/>
                          </a:solidFill>
                          <a:effectLst/>
                          <a:latin typeface="Calibri" pitchFamily="34" charset="0"/>
                        </a:rPr>
                        <a:t>Celulas</a:t>
                      </a:r>
                      <a:r>
                        <a:rPr kumimoji="0" lang="es-AR" sz="900" b="0" i="0" u="none" strike="noStrike" cap="none" normalizeH="0" baseline="0" dirty="0" smtClean="0">
                          <a:ln>
                            <a:noFill/>
                          </a:ln>
                          <a:solidFill>
                            <a:srgbClr val="000000"/>
                          </a:solidFill>
                          <a:effectLst/>
                          <a:latin typeface="Calibri" pitchFamily="34" charset="0"/>
                        </a:rPr>
                        <a:t> enteras inactivadas </a:t>
                      </a:r>
                      <a:r>
                        <a:rPr kumimoji="0" lang="es-AR" sz="900" b="0" i="1" u="none" strike="noStrike" cap="none" normalizeH="0" baseline="0" dirty="0" smtClean="0">
                          <a:ln>
                            <a:noFill/>
                          </a:ln>
                          <a:solidFill>
                            <a:srgbClr val="000000"/>
                          </a:solidFill>
                          <a:effectLst/>
                          <a:latin typeface="Calibri" pitchFamily="34" charset="0"/>
                        </a:rPr>
                        <a:t>B. </a:t>
                      </a:r>
                      <a:r>
                        <a:rPr kumimoji="0" lang="es-AR" sz="900" b="0" i="1" u="none" strike="noStrike" cap="none" normalizeH="0" baseline="0" dirty="0" err="1" smtClean="0">
                          <a:ln>
                            <a:noFill/>
                          </a:ln>
                          <a:solidFill>
                            <a:srgbClr val="000000"/>
                          </a:solidFill>
                          <a:effectLst/>
                          <a:latin typeface="Calibri" pitchFamily="34" charset="0"/>
                        </a:rPr>
                        <a:t>Pertussis</a:t>
                      </a:r>
                      <a:r>
                        <a:rPr kumimoji="0" lang="es-AR" sz="900" b="0" i="1" u="none" strike="noStrike" cap="none" normalizeH="0" baseline="0" dirty="0" smtClean="0">
                          <a:ln>
                            <a:noFill/>
                          </a:ln>
                          <a:solidFill>
                            <a:srgbClr val="000000"/>
                          </a:solidFill>
                          <a:effectLst/>
                          <a:latin typeface="Calibri" pitchFamily="34" charset="0"/>
                        </a:rPr>
                        <a:t>  </a:t>
                      </a:r>
                      <a:r>
                        <a:rPr kumimoji="0" lang="es-AR" sz="900" b="0" i="0" u="none" strike="noStrike" cap="none" normalizeH="0" baseline="0" dirty="0" smtClean="0">
                          <a:ln>
                            <a:noFill/>
                          </a:ln>
                          <a:solidFill>
                            <a:srgbClr val="000000"/>
                          </a:solidFill>
                          <a:effectLst/>
                          <a:latin typeface="Calibri" pitchFamily="34" charset="0"/>
                        </a:rPr>
                        <a:t>16 UO</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Ingreso escolar</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r>
              <a:tr h="31847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err="1" smtClean="0">
                          <a:ln>
                            <a:noFill/>
                          </a:ln>
                          <a:solidFill>
                            <a:srgbClr val="000000"/>
                          </a:solidFill>
                          <a:effectLst/>
                          <a:latin typeface="Calibri" pitchFamily="34" charset="0"/>
                        </a:rPr>
                        <a:t>dT</a:t>
                      </a:r>
                      <a:endParaRPr kumimoji="0" lang="es-AR" sz="1100" b="1"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100" b="1"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1-3 Lf</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5-30 Lf</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Calendario Nacional</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r>
              <a:tr h="9093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err="1" smtClean="0">
                          <a:ln>
                            <a:noFill/>
                          </a:ln>
                          <a:solidFill>
                            <a:srgbClr val="000000"/>
                          </a:solidFill>
                          <a:effectLst/>
                          <a:latin typeface="Calibri" pitchFamily="34" charset="0"/>
                        </a:rPr>
                        <a:t>DTPa</a:t>
                      </a:r>
                      <a:r>
                        <a:rPr kumimoji="0" lang="es-AR" sz="1100" b="1" i="0" u="none" strike="noStrike" cap="none" normalizeH="0" baseline="0" dirty="0" smtClean="0">
                          <a:ln>
                            <a:noFill/>
                          </a:ln>
                          <a:solidFill>
                            <a:srgbClr val="000000"/>
                          </a:solidFill>
                          <a:effectLst/>
                          <a:latin typeface="Calibri" pitchFamily="34" charset="0"/>
                        </a:rPr>
                        <a:t>-</a:t>
                      </a:r>
                      <a:r>
                        <a:rPr kumimoji="0" lang="es-AR" sz="1100" b="1" i="0" u="none" strike="noStrike" cap="none" normalizeH="0" baseline="0" dirty="0" err="1" smtClean="0">
                          <a:ln>
                            <a:noFill/>
                          </a:ln>
                          <a:solidFill>
                            <a:srgbClr val="000000"/>
                          </a:solidFill>
                          <a:effectLst/>
                          <a:latin typeface="Calibri" pitchFamily="34" charset="0"/>
                        </a:rPr>
                        <a:t>Hib</a:t>
                      </a:r>
                      <a:r>
                        <a:rPr kumimoji="0" lang="es-AR" sz="1100" b="1" i="0" u="none" strike="noStrike" cap="none" normalizeH="0" baseline="0" dirty="0" smtClean="0">
                          <a:ln>
                            <a:noFill/>
                          </a:ln>
                          <a:solidFill>
                            <a:srgbClr val="000000"/>
                          </a:solidFill>
                          <a:effectLst/>
                          <a:latin typeface="Calibri" pitchFamily="34" charset="0"/>
                        </a:rPr>
                        <a:t>-HB-IPV</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smtClean="0">
                          <a:ln>
                            <a:noFill/>
                          </a:ln>
                          <a:solidFill>
                            <a:srgbClr val="000000"/>
                          </a:solidFill>
                          <a:effectLst/>
                          <a:latin typeface="Calibri" pitchFamily="34" charset="0"/>
                        </a:rPr>
                        <a:t>  </a:t>
                      </a:r>
                      <a:r>
                        <a:rPr kumimoji="0" lang="es-AR" sz="1100" b="1" i="0" u="none" strike="noStrike" cap="none" normalizeH="0" baseline="0" dirty="0" err="1" smtClean="0">
                          <a:ln>
                            <a:noFill/>
                          </a:ln>
                          <a:solidFill>
                            <a:srgbClr val="000000"/>
                          </a:solidFill>
                          <a:effectLst/>
                          <a:latin typeface="Calibri" pitchFamily="34" charset="0"/>
                        </a:rPr>
                        <a:t>Infanrix</a:t>
                      </a:r>
                      <a:r>
                        <a:rPr kumimoji="0" lang="es-AR" sz="1100" b="1" i="0" u="none" strike="noStrike" cap="none" normalizeH="0" baseline="0" dirty="0" smtClean="0">
                          <a:ln>
                            <a:noFill/>
                          </a:ln>
                          <a:solidFill>
                            <a:srgbClr val="000000"/>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smtClean="0">
                          <a:ln>
                            <a:noFill/>
                          </a:ln>
                          <a:solidFill>
                            <a:srgbClr val="000000"/>
                          </a:solidFill>
                          <a:effectLst/>
                          <a:latin typeface="Calibri"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smtClean="0">
                          <a:ln>
                            <a:noFill/>
                          </a:ln>
                          <a:solidFill>
                            <a:srgbClr val="000000"/>
                          </a:solidFill>
                          <a:effectLst/>
                          <a:latin typeface="Calibri" pitchFamily="34" charset="0"/>
                        </a:rPr>
                        <a:t>  </a:t>
                      </a:r>
                      <a:r>
                        <a:rPr kumimoji="0" lang="es-AR" sz="1100" b="1" i="0" u="none" strike="noStrike" cap="none" normalizeH="0" baseline="0" dirty="0" err="1" smtClean="0">
                          <a:ln>
                            <a:noFill/>
                          </a:ln>
                          <a:solidFill>
                            <a:srgbClr val="000000"/>
                          </a:solidFill>
                          <a:effectLst/>
                          <a:latin typeface="Calibri" pitchFamily="34" charset="0"/>
                        </a:rPr>
                        <a:t>Hexaxim</a:t>
                      </a:r>
                      <a:r>
                        <a:rPr kumimoji="0" lang="es-AR" sz="1100" b="1" i="0" u="none" strike="noStrike" cap="none" normalizeH="0" baseline="0" dirty="0" smtClean="0">
                          <a:ln>
                            <a:noFill/>
                          </a:ln>
                          <a:solidFill>
                            <a:srgbClr val="000000"/>
                          </a:solidFill>
                          <a:effectLst/>
                          <a:latin typeface="Calibri"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100" b="1"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 ≥30 UI </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≥40 UI </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TP Pertussis 25 µg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 FHA 25 µg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 Pertactina (PER) 8µg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TP Pertussis 25 µg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 FHA 25 µg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33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PRP-TT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10 µg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10 µg</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IPV</a:t>
                      </a:r>
                    </a:p>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I 40 UD, </a:t>
                      </a:r>
                    </a:p>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II 8 UD, </a:t>
                      </a:r>
                    </a:p>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III</a:t>
                      </a:r>
                    </a:p>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2-4-6 meses 32  UD </a:t>
                      </a: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7634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err="1" smtClean="0">
                          <a:ln>
                            <a:noFill/>
                          </a:ln>
                          <a:solidFill>
                            <a:srgbClr val="000000"/>
                          </a:solidFill>
                          <a:effectLst/>
                          <a:latin typeface="Calibri" pitchFamily="34" charset="0"/>
                        </a:rPr>
                        <a:t>DTPa-Hib</a:t>
                      </a:r>
                      <a:r>
                        <a:rPr kumimoji="0" lang="es-AR" sz="1100" b="1" i="0" u="none" strike="noStrike" cap="none" normalizeH="0" baseline="0" dirty="0" smtClean="0">
                          <a:ln>
                            <a:noFill/>
                          </a:ln>
                          <a:solidFill>
                            <a:srgbClr val="000000"/>
                          </a:solidFill>
                          <a:effectLst/>
                          <a:latin typeface="Calibri" pitchFamily="34" charset="0"/>
                        </a:rPr>
                        <a:t>--IPV</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err="1" smtClean="0">
                          <a:ln>
                            <a:noFill/>
                          </a:ln>
                          <a:solidFill>
                            <a:srgbClr val="000000"/>
                          </a:solidFill>
                          <a:effectLst/>
                          <a:latin typeface="Calibri" pitchFamily="34" charset="0"/>
                        </a:rPr>
                        <a:t>Pentaxim</a:t>
                      </a:r>
                      <a:r>
                        <a:rPr kumimoji="0" lang="es-AR" sz="1100" b="1" i="0" u="none" strike="noStrike" cap="none" normalizeH="0" baseline="0" dirty="0" smtClean="0">
                          <a:ln>
                            <a:noFill/>
                          </a:ln>
                          <a:solidFill>
                            <a:srgbClr val="000000"/>
                          </a:solidFill>
                          <a:effectLst/>
                          <a:latin typeface="Calibri" pitchFamily="34" charset="0"/>
                        </a:rPr>
                        <a:t>®</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 ≥30 UI </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≥40 UI </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TP </a:t>
                      </a:r>
                      <a:r>
                        <a:rPr kumimoji="0" lang="es-AR" sz="900" b="0" i="0" u="none" strike="noStrike" cap="none" normalizeH="0" baseline="0" dirty="0" err="1" smtClean="0">
                          <a:ln>
                            <a:noFill/>
                          </a:ln>
                          <a:solidFill>
                            <a:srgbClr val="000000"/>
                          </a:solidFill>
                          <a:effectLst/>
                          <a:latin typeface="Calibri" pitchFamily="34" charset="0"/>
                        </a:rPr>
                        <a:t>Pertussis</a:t>
                      </a:r>
                      <a:r>
                        <a:rPr kumimoji="0" lang="es-AR" sz="900" b="0" i="0" u="none" strike="noStrike" cap="none" normalizeH="0" baseline="0" dirty="0" smtClean="0">
                          <a:ln>
                            <a:noFill/>
                          </a:ln>
                          <a:solidFill>
                            <a:srgbClr val="000000"/>
                          </a:solidFill>
                          <a:effectLst/>
                          <a:latin typeface="Calibri" pitchFamily="34" charset="0"/>
                        </a:rPr>
                        <a:t> 25 µg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 FHA 25 µg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33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PRP-TT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10 µg</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10 µg</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IPV</a:t>
                      </a:r>
                    </a:p>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I 40 UD, </a:t>
                      </a:r>
                    </a:p>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II 8 UD, </a:t>
                      </a:r>
                    </a:p>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III 32 UD </a:t>
                      </a:r>
                    </a:p>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2-4-6 y R 15-18 meses (requiere HB)</a:t>
                      </a: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893392">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100" b="1"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err="1" smtClean="0">
                          <a:ln>
                            <a:noFill/>
                          </a:ln>
                          <a:solidFill>
                            <a:srgbClr val="000000"/>
                          </a:solidFill>
                          <a:effectLst/>
                          <a:latin typeface="Calibri" pitchFamily="34" charset="0"/>
                        </a:rPr>
                        <a:t>DTPa</a:t>
                      </a:r>
                      <a:r>
                        <a:rPr kumimoji="0" lang="es-AR" sz="1100" b="1" i="0" u="none" strike="noStrike" cap="none" normalizeH="0" baseline="0" dirty="0" smtClean="0">
                          <a:ln>
                            <a:noFill/>
                          </a:ln>
                          <a:solidFill>
                            <a:srgbClr val="000000"/>
                          </a:solidFill>
                          <a:effectLst/>
                          <a:latin typeface="Calibri" pitchFamily="34" charset="0"/>
                        </a:rPr>
                        <a:t>-IPV</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err="1" smtClean="0">
                          <a:ln>
                            <a:noFill/>
                          </a:ln>
                          <a:solidFill>
                            <a:srgbClr val="000000"/>
                          </a:solidFill>
                          <a:effectLst/>
                          <a:latin typeface="Calibri" pitchFamily="34" charset="0"/>
                        </a:rPr>
                        <a:t>Tetraxim</a:t>
                      </a:r>
                      <a:r>
                        <a:rPr kumimoji="0" lang="es-AR" sz="1100" b="1" i="0" u="none" strike="noStrike" cap="none" normalizeH="0" baseline="0" dirty="0" smtClean="0">
                          <a:ln>
                            <a:noFill/>
                          </a:ln>
                          <a:solidFill>
                            <a:srgbClr val="000000"/>
                          </a:solidFill>
                          <a:effectLst/>
                          <a:latin typeface="Calibri" pitchFamily="34" charset="0"/>
                        </a:rPr>
                        <a:t>®</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 ≥30 UI </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≥40 UI </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TP </a:t>
                      </a:r>
                      <a:r>
                        <a:rPr kumimoji="0" lang="es-AR" sz="900" b="0" i="0" u="none" strike="noStrike" cap="none" normalizeH="0" baseline="0" dirty="0" err="1" smtClean="0">
                          <a:ln>
                            <a:noFill/>
                          </a:ln>
                          <a:solidFill>
                            <a:srgbClr val="000000"/>
                          </a:solidFill>
                          <a:effectLst/>
                          <a:latin typeface="Calibri" pitchFamily="34" charset="0"/>
                        </a:rPr>
                        <a:t>Pertussis</a:t>
                      </a:r>
                      <a:r>
                        <a:rPr kumimoji="0" lang="es-AR" sz="900" b="0" i="0" u="none" strike="noStrike" cap="none" normalizeH="0" baseline="0" dirty="0" smtClean="0">
                          <a:ln>
                            <a:noFill/>
                          </a:ln>
                          <a:solidFill>
                            <a:srgbClr val="000000"/>
                          </a:solidFill>
                          <a:effectLst/>
                          <a:latin typeface="Calibri" pitchFamily="34" charset="0"/>
                        </a:rPr>
                        <a:t> 25 µg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 FHA 25 µg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33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     </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   </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IPV</a:t>
                      </a:r>
                    </a:p>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I 40 UD, </a:t>
                      </a:r>
                    </a:p>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II 8 UD, </a:t>
                      </a:r>
                    </a:p>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0" i="0" u="none" strike="noStrike" cap="none" normalizeH="0" baseline="0" dirty="0" smtClean="0">
                          <a:ln>
                            <a:noFill/>
                          </a:ln>
                          <a:solidFill>
                            <a:srgbClr val="000000"/>
                          </a:solidFill>
                          <a:effectLst/>
                          <a:latin typeface="Calibri" pitchFamily="34" charset="0"/>
                        </a:rPr>
                        <a:t>III 32 UD </a:t>
                      </a: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222860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err="1" smtClean="0">
                          <a:ln>
                            <a:noFill/>
                          </a:ln>
                          <a:solidFill>
                            <a:srgbClr val="000000"/>
                          </a:solidFill>
                          <a:effectLst/>
                          <a:latin typeface="Calibri" pitchFamily="34" charset="0"/>
                        </a:rPr>
                        <a:t>DTPa</a:t>
                      </a:r>
                      <a:endParaRPr kumimoji="0" lang="es-AR" sz="1100" b="1"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smtClean="0">
                          <a:ln>
                            <a:noFill/>
                          </a:ln>
                          <a:solidFill>
                            <a:srgbClr val="000000"/>
                          </a:solidFill>
                          <a:effectLst/>
                          <a:latin typeface="Calibri" pitchFamily="34" charset="0"/>
                        </a:rPr>
                        <a:t> </a:t>
                      </a:r>
                      <a:r>
                        <a:rPr kumimoji="0" lang="es-AR" sz="1100" b="1" i="0" u="none" strike="noStrike" cap="none" normalizeH="0" baseline="0" dirty="0" err="1" smtClean="0">
                          <a:ln>
                            <a:noFill/>
                          </a:ln>
                          <a:solidFill>
                            <a:srgbClr val="000000"/>
                          </a:solidFill>
                          <a:effectLst/>
                          <a:latin typeface="Calibri" pitchFamily="34" charset="0"/>
                        </a:rPr>
                        <a:t>Actacel</a:t>
                      </a:r>
                      <a:r>
                        <a:rPr kumimoji="0" lang="es-AR" sz="1100" b="1" i="0" u="none" strike="noStrike" cap="none" normalizeH="0" baseline="0" dirty="0" smtClean="0">
                          <a:ln>
                            <a:noFill/>
                          </a:ln>
                          <a:solidFill>
                            <a:srgbClr val="000000"/>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100" b="1"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err="1" smtClean="0">
                          <a:ln>
                            <a:noFill/>
                          </a:ln>
                          <a:solidFill>
                            <a:srgbClr val="000000"/>
                          </a:solidFill>
                          <a:effectLst/>
                          <a:latin typeface="Calibri" pitchFamily="34" charset="0"/>
                        </a:rPr>
                        <a:t>dTpa</a:t>
                      </a:r>
                      <a:endParaRPr kumimoji="0" lang="es-AR" sz="1100" b="1"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smtClean="0">
                          <a:ln>
                            <a:noFill/>
                          </a:ln>
                          <a:solidFill>
                            <a:srgbClr val="000000"/>
                          </a:solidFill>
                          <a:effectLst/>
                          <a:latin typeface="Calibri" pitchFamily="34" charset="0"/>
                        </a:rPr>
                        <a:t>  </a:t>
                      </a:r>
                      <a:r>
                        <a:rPr kumimoji="0" lang="es-AR" sz="1100" b="1" i="0" u="none" strike="noStrike" cap="none" normalizeH="0" baseline="0" dirty="0" err="1" smtClean="0">
                          <a:ln>
                            <a:noFill/>
                          </a:ln>
                          <a:solidFill>
                            <a:srgbClr val="000000"/>
                          </a:solidFill>
                          <a:effectLst/>
                          <a:latin typeface="Calibri" pitchFamily="34" charset="0"/>
                        </a:rPr>
                        <a:t>Bustrix</a:t>
                      </a:r>
                      <a:r>
                        <a:rPr kumimoji="0" lang="es-AR" sz="1100" b="1" i="0" u="none" strike="noStrike" cap="none" normalizeH="0" baseline="0" dirty="0" smtClean="0">
                          <a:ln>
                            <a:noFill/>
                          </a:ln>
                          <a:solidFill>
                            <a:srgbClr val="000000"/>
                          </a:solidFill>
                          <a:effectLst/>
                          <a:latin typeface="Calibri"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smtClean="0">
                          <a:ln>
                            <a:noFill/>
                          </a:ln>
                          <a:solidFill>
                            <a:srgbClr val="000000"/>
                          </a:solidFill>
                          <a:effectLst/>
                          <a:latin typeface="Calibri"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dirty="0" smtClean="0">
                          <a:ln>
                            <a:noFill/>
                          </a:ln>
                          <a:solidFill>
                            <a:srgbClr val="000000"/>
                          </a:solidFill>
                          <a:effectLst/>
                          <a:latin typeface="Calibri" pitchFamily="34" charset="0"/>
                        </a:rPr>
                        <a:t>  </a:t>
                      </a:r>
                      <a:r>
                        <a:rPr kumimoji="0" lang="es-AR" sz="1100" b="1" i="0" u="none" strike="noStrike" cap="none" normalizeH="0" baseline="0" dirty="0" err="1" smtClean="0">
                          <a:ln>
                            <a:noFill/>
                          </a:ln>
                          <a:solidFill>
                            <a:srgbClr val="000000"/>
                          </a:solidFill>
                          <a:effectLst/>
                          <a:latin typeface="Calibri" pitchFamily="34" charset="0"/>
                        </a:rPr>
                        <a:t>Adacel</a:t>
                      </a:r>
                      <a:r>
                        <a:rPr kumimoji="0" lang="es-AR" sz="1100" b="1" i="0" u="none" strike="noStrike" cap="none" normalizeH="0" baseline="0" dirty="0" smtClean="0">
                          <a:ln>
                            <a:noFill/>
                          </a:ln>
                          <a:solidFill>
                            <a:srgbClr val="000000"/>
                          </a:solidFill>
                          <a:effectLst/>
                          <a:latin typeface="Calibri"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100" b="1"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100" b="1"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100" b="1"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100" b="1"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≥30 UI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FF33CC"/>
                          </a:solidFill>
                          <a:effectLst/>
                          <a:latin typeface="Calibri" pitchFamily="34" charset="0"/>
                        </a:rPr>
                        <a:t>≥2UI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FF33CC"/>
                          </a:solidFill>
                          <a:effectLst/>
                          <a:latin typeface="Calibri" pitchFamily="34" charset="0"/>
                        </a:rPr>
                        <a:t>≥ 2 </a:t>
                      </a:r>
                      <a:r>
                        <a:rPr kumimoji="0" lang="es-AR" sz="900" b="0" i="0" u="none" strike="noStrike" cap="none" normalizeH="0" baseline="0" dirty="0" err="1" smtClean="0">
                          <a:ln>
                            <a:noFill/>
                          </a:ln>
                          <a:solidFill>
                            <a:srgbClr val="FF33CC"/>
                          </a:solidFill>
                          <a:effectLst/>
                          <a:latin typeface="Calibri" pitchFamily="34" charset="0"/>
                        </a:rPr>
                        <a:t>Lf</a:t>
                      </a:r>
                      <a:endParaRPr kumimoji="0" lang="es-AR" sz="900" b="0" i="0" u="none" strike="noStrike" cap="none" normalizeH="0" baseline="0" dirty="0" smtClean="0">
                        <a:ln>
                          <a:noFill/>
                        </a:ln>
                        <a:solidFill>
                          <a:srgbClr val="FF33CC"/>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≥40 UI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  </a:t>
                      </a:r>
                      <a:r>
                        <a:rPr kumimoji="0" lang="es-AR" sz="900" b="0" i="0" u="none" strike="noStrike" cap="none" normalizeH="0" baseline="0" dirty="0" smtClean="0">
                          <a:ln>
                            <a:noFill/>
                          </a:ln>
                          <a:solidFill>
                            <a:srgbClr val="FF33CC"/>
                          </a:solidFill>
                          <a:effectLst/>
                          <a:latin typeface="Calibri" pitchFamily="34" charset="0"/>
                        </a:rPr>
                        <a:t>20 ≥UI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FF33CC"/>
                          </a:solidFill>
                          <a:effectLst/>
                          <a:latin typeface="Calibri" pitchFamily="34" charset="0"/>
                        </a:rPr>
                        <a:t>5Lf</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TP 10 µg  Fimbrias 5 µg  FHA  5 µg</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err="1" smtClean="0">
                          <a:ln>
                            <a:noFill/>
                          </a:ln>
                          <a:solidFill>
                            <a:srgbClr val="000000"/>
                          </a:solidFill>
                          <a:effectLst/>
                          <a:latin typeface="Calibri" pitchFamily="34" charset="0"/>
                        </a:rPr>
                        <a:t>Pertactina</a:t>
                      </a:r>
                      <a:r>
                        <a:rPr kumimoji="0" lang="es-AR" sz="900" b="0" i="0" u="none" strike="noStrike" cap="none" normalizeH="0" baseline="0" dirty="0" smtClean="0">
                          <a:ln>
                            <a:noFill/>
                          </a:ln>
                          <a:solidFill>
                            <a:srgbClr val="000000"/>
                          </a:solidFill>
                          <a:effectLst/>
                          <a:latin typeface="Calibri" pitchFamily="34" charset="0"/>
                        </a:rPr>
                        <a:t>   3 µg</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TP 8 µg  FHA 8 µg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err="1" smtClean="0">
                          <a:ln>
                            <a:noFill/>
                          </a:ln>
                          <a:solidFill>
                            <a:srgbClr val="000000"/>
                          </a:solidFill>
                          <a:effectLst/>
                          <a:latin typeface="Calibri" pitchFamily="34" charset="0"/>
                        </a:rPr>
                        <a:t>Pertactina</a:t>
                      </a:r>
                      <a:r>
                        <a:rPr kumimoji="0" lang="es-AR" sz="900" b="0" i="0" u="none" strike="noStrike" cap="none" normalizeH="0" baseline="0" dirty="0" smtClean="0">
                          <a:ln>
                            <a:noFill/>
                          </a:ln>
                          <a:solidFill>
                            <a:srgbClr val="000000"/>
                          </a:solidFill>
                          <a:effectLst/>
                          <a:latin typeface="Calibri" pitchFamily="34" charset="0"/>
                        </a:rPr>
                        <a:t>  2,5  µg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TP 2,5 µg  FHA 5 µg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err="1" smtClean="0">
                          <a:ln>
                            <a:noFill/>
                          </a:ln>
                          <a:solidFill>
                            <a:srgbClr val="000000"/>
                          </a:solidFill>
                          <a:effectLst/>
                          <a:latin typeface="Calibri" pitchFamily="34" charset="0"/>
                        </a:rPr>
                        <a:t>Pertactina</a:t>
                      </a:r>
                      <a:r>
                        <a:rPr kumimoji="0" lang="es-AR" sz="900" b="0" i="0" u="none" strike="noStrike" cap="none" normalizeH="0" baseline="0" dirty="0" smtClean="0">
                          <a:ln>
                            <a:noFill/>
                          </a:ln>
                          <a:solidFill>
                            <a:srgbClr val="000000"/>
                          </a:solidFill>
                          <a:effectLst/>
                          <a:latin typeface="Calibri" pitchFamily="34" charset="0"/>
                        </a:rPr>
                        <a:t>  3 µg </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Fimbrias   5 µg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33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smtClean="0">
                          <a:ln>
                            <a:noFill/>
                          </a:ln>
                          <a:solidFill>
                            <a:srgbClr val="000000"/>
                          </a:solidFill>
                          <a:effectLst/>
                          <a:latin typeface="Calibri" pitchFamily="34" charset="0"/>
                        </a:rPr>
                        <a:t>    </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    </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No disponible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Arial" pitchFamily="34" charset="0"/>
                          <a:cs typeface="Arial" pitchFamily="34" charset="0"/>
                        </a:rPr>
                        <a:t>Calendario Nacional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9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AR" sz="900" b="0" i="0" u="none" strike="noStrike" cap="none" normalizeH="0" baseline="0" dirty="0" smtClean="0">
                          <a:ln>
                            <a:noFill/>
                          </a:ln>
                          <a:solidFill>
                            <a:srgbClr val="000000"/>
                          </a:solidFill>
                          <a:effectLst/>
                          <a:latin typeface="Arial" pitchFamily="34" charset="0"/>
                          <a:cs typeface="Arial" pitchFamily="34" charset="0"/>
                        </a:rPr>
                        <a:t>Embarazadas</a:t>
                      </a:r>
                      <a:r>
                        <a:rPr kumimoji="0" lang="es-AR" sz="900" b="0" i="0" u="none" strike="noStrike" cap="none" normalizeH="0" baseline="0" dirty="0" smtClean="0">
                          <a:ln>
                            <a:noFill/>
                          </a:ln>
                          <a:solidFill>
                            <a:srgbClr val="000000"/>
                          </a:solidFill>
                          <a:effectLst/>
                          <a:latin typeface="Calibri" pitchFamily="34" charset="0"/>
                        </a:rPr>
                        <a:t>    </a:t>
                      </a:r>
                    </a:p>
                  </a:txBody>
                  <a:tcPr marL="83127" marR="83127" marT="46781" marB="4678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r>
            </a:tbl>
          </a:graphicData>
        </a:graphic>
      </p:graphicFrame>
      <p:pic>
        <p:nvPicPr>
          <p:cNvPr id="105556" name="Picture 14" descr="HNRGISO"/>
          <p:cNvPicPr>
            <a:picLocks noChangeAspect="1" noChangeArrowheads="1"/>
          </p:cNvPicPr>
          <p:nvPr/>
        </p:nvPicPr>
        <p:blipFill>
          <a:blip r:embed="rId2" cstate="print"/>
          <a:srcRect/>
          <a:stretch>
            <a:fillRect/>
          </a:stretch>
        </p:blipFill>
        <p:spPr bwMode="auto">
          <a:xfrm>
            <a:off x="8501927" y="-152399"/>
            <a:ext cx="642073" cy="705018"/>
          </a:xfrm>
          <a:prstGeom prst="rect">
            <a:avLst/>
          </a:prstGeom>
          <a:noFill/>
          <a:ln w="9525">
            <a:noFill/>
            <a:miter lim="800000"/>
            <a:headEnd/>
            <a:tailEnd/>
          </a:ln>
        </p:spPr>
      </p:pic>
      <p:sp>
        <p:nvSpPr>
          <p:cNvPr id="105557" name="15 CuadroTexto"/>
          <p:cNvSpPr txBox="1">
            <a:spLocks noChangeArrowheads="1"/>
          </p:cNvSpPr>
          <p:nvPr/>
        </p:nvSpPr>
        <p:spPr bwMode="auto">
          <a:xfrm>
            <a:off x="6371649" y="6382067"/>
            <a:ext cx="4488295" cy="276139"/>
          </a:xfrm>
          <a:prstGeom prst="rect">
            <a:avLst/>
          </a:prstGeom>
          <a:noFill/>
          <a:ln w="9525">
            <a:noFill/>
            <a:miter lim="800000"/>
            <a:headEnd/>
            <a:tailEnd/>
          </a:ln>
        </p:spPr>
        <p:txBody>
          <a:bodyPr>
            <a:spAutoFit/>
          </a:bodyPr>
          <a:lstStyle/>
          <a:p>
            <a:pPr eaLnBrk="1" hangingPunct="1"/>
            <a:endParaRPr lang="es-AR" sz="1200">
              <a:latin typeface="Calibri"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696706" y="1375898"/>
            <a:ext cx="2880370" cy="1584325"/>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b="1" dirty="0"/>
          </a:p>
        </p:txBody>
      </p:sp>
      <p:grpSp>
        <p:nvGrpSpPr>
          <p:cNvPr id="2" name="1 Grupo"/>
          <p:cNvGrpSpPr/>
          <p:nvPr/>
        </p:nvGrpSpPr>
        <p:grpSpPr>
          <a:xfrm>
            <a:off x="515211" y="1417145"/>
            <a:ext cx="7848599" cy="5040212"/>
            <a:chOff x="539751" y="981075"/>
            <a:chExt cx="7848599" cy="5040212"/>
          </a:xfrm>
        </p:grpSpPr>
        <p:sp>
          <p:nvSpPr>
            <p:cNvPr id="6" name="5 CuadroTexto"/>
            <p:cNvSpPr txBox="1"/>
            <p:nvPr/>
          </p:nvSpPr>
          <p:spPr>
            <a:xfrm>
              <a:off x="539751" y="1036896"/>
              <a:ext cx="3024187" cy="1200329"/>
            </a:xfrm>
            <a:prstGeom prst="rect">
              <a:avLst/>
            </a:prstGeom>
            <a:noFill/>
          </p:spPr>
          <p:txBody>
            <a:bodyPr>
              <a:spAutoFit/>
            </a:bodyPr>
            <a:lstStyle/>
            <a:p>
              <a:pPr algn="ctr" fontAlgn="auto">
                <a:spcBef>
                  <a:spcPts val="0"/>
                </a:spcBef>
                <a:spcAft>
                  <a:spcPts val="0"/>
                </a:spcAft>
                <a:defRPr/>
              </a:pPr>
              <a:r>
                <a:rPr lang="es-AR" b="1" i="1" dirty="0">
                  <a:solidFill>
                    <a:srgbClr val="FFC000"/>
                  </a:solidFill>
                  <a:latin typeface="+mn-lt"/>
                  <a:cs typeface="+mn-cs"/>
                </a:rPr>
                <a:t>SERIE PRIMARIA</a:t>
              </a:r>
            </a:p>
            <a:p>
              <a:pPr algn="ctr" fontAlgn="auto">
                <a:spcBef>
                  <a:spcPts val="0"/>
                </a:spcBef>
                <a:spcAft>
                  <a:spcPts val="0"/>
                </a:spcAft>
                <a:defRPr/>
              </a:pPr>
              <a:r>
                <a:rPr lang="es-AR" dirty="0">
                  <a:solidFill>
                    <a:schemeClr val="bg1"/>
                  </a:solidFill>
                  <a:latin typeface="+mn-lt"/>
                  <a:cs typeface="+mn-cs"/>
                </a:rPr>
                <a:t>2, 4 y 6 meses</a:t>
              </a:r>
            </a:p>
            <a:p>
              <a:pPr algn="ctr" fontAlgn="auto">
                <a:spcBef>
                  <a:spcPts val="0"/>
                </a:spcBef>
                <a:spcAft>
                  <a:spcPts val="0"/>
                </a:spcAft>
                <a:defRPr/>
              </a:pPr>
              <a:endParaRPr lang="es-AR" dirty="0">
                <a:solidFill>
                  <a:schemeClr val="bg1"/>
                </a:solidFill>
                <a:latin typeface="+mn-lt"/>
                <a:cs typeface="+mn-cs"/>
              </a:endParaRPr>
            </a:p>
            <a:p>
              <a:pPr algn="ctr" fontAlgn="auto">
                <a:spcBef>
                  <a:spcPts val="0"/>
                </a:spcBef>
                <a:spcAft>
                  <a:spcPts val="0"/>
                </a:spcAft>
                <a:defRPr/>
              </a:pPr>
              <a:r>
                <a:rPr lang="es-AR" dirty="0" smtClean="0">
                  <a:solidFill>
                    <a:schemeClr val="bg1"/>
                  </a:solidFill>
                  <a:latin typeface="+mn-lt"/>
                  <a:cs typeface="+mn-cs"/>
                </a:rPr>
                <a:t>Pentavalente</a:t>
              </a:r>
              <a:endParaRPr lang="es-AR" dirty="0">
                <a:solidFill>
                  <a:schemeClr val="bg1"/>
                </a:solidFill>
                <a:latin typeface="+mn-lt"/>
                <a:cs typeface="+mn-cs"/>
              </a:endParaRPr>
            </a:p>
          </p:txBody>
        </p:sp>
        <p:sp>
          <p:nvSpPr>
            <p:cNvPr id="7" name="6 Rectángulo redondeado"/>
            <p:cNvSpPr/>
            <p:nvPr/>
          </p:nvSpPr>
          <p:spPr>
            <a:xfrm>
              <a:off x="5219700" y="981075"/>
              <a:ext cx="3168650" cy="1655763"/>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8" name="7 Rectángulo redondeado"/>
            <p:cNvSpPr/>
            <p:nvPr/>
          </p:nvSpPr>
          <p:spPr>
            <a:xfrm>
              <a:off x="1619249" y="2874552"/>
              <a:ext cx="6048375" cy="3146735"/>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11" name="10 Flecha derecha"/>
            <p:cNvSpPr/>
            <p:nvPr/>
          </p:nvSpPr>
          <p:spPr>
            <a:xfrm>
              <a:off x="3779912" y="1340768"/>
              <a:ext cx="1368152" cy="936104"/>
            </a:xfrm>
            <a:prstGeom prst="rightArrow">
              <a:avLst/>
            </a:prstGeom>
            <a:solidFill>
              <a:schemeClr val="tx2"/>
            </a:solidFill>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s-AR">
                <a:effectLst>
                  <a:outerShdw blurRad="38100" dist="38100" dir="2700000" algn="tl">
                    <a:srgbClr val="000000">
                      <a:alpha val="43137"/>
                    </a:srgbClr>
                  </a:outerShdw>
                </a:effectLst>
              </a:endParaRPr>
            </a:p>
          </p:txBody>
        </p:sp>
      </p:grpSp>
      <p:sp>
        <p:nvSpPr>
          <p:cNvPr id="27651" name="3 Marcador de contenido"/>
          <p:cNvSpPr>
            <a:spLocks noGrp="1"/>
          </p:cNvSpPr>
          <p:nvPr>
            <p:ph idx="4294967295"/>
          </p:nvPr>
        </p:nvSpPr>
        <p:spPr>
          <a:xfrm>
            <a:off x="515211" y="1796255"/>
            <a:ext cx="8713787" cy="5404556"/>
          </a:xfrm>
        </p:spPr>
        <p:txBody>
          <a:bodyPr>
            <a:spAutoFit/>
          </a:bodyPr>
          <a:lstStyle/>
          <a:p>
            <a:endParaRPr lang="es-ES" altLang="es-AR" b="1" dirty="0" smtClean="0"/>
          </a:p>
          <a:p>
            <a:pPr>
              <a:buNone/>
            </a:pPr>
            <a:endParaRPr lang="es-ES" altLang="es-AR" sz="1400" dirty="0" smtClean="0">
              <a:solidFill>
                <a:schemeClr val="bg1"/>
              </a:solidFill>
              <a:latin typeface="Arial" pitchFamily="34" charset="0"/>
              <a:cs typeface="Arial" pitchFamily="34" charset="0"/>
            </a:endParaRPr>
          </a:p>
          <a:p>
            <a:pPr>
              <a:buNone/>
            </a:pPr>
            <a:r>
              <a:rPr lang="es-ES" altLang="es-AR" sz="1400" dirty="0" smtClean="0">
                <a:solidFill>
                  <a:schemeClr val="bg1"/>
                </a:solidFill>
                <a:latin typeface="Arial" pitchFamily="34" charset="0"/>
                <a:cs typeface="Arial" pitchFamily="34" charset="0"/>
              </a:rPr>
              <a:t>                </a:t>
            </a:r>
          </a:p>
          <a:p>
            <a:endParaRPr lang="es-ES" altLang="es-AR" b="1" dirty="0" smtClean="0"/>
          </a:p>
          <a:p>
            <a:endParaRPr lang="es-ES" altLang="es-AR" b="1" dirty="0" smtClean="0"/>
          </a:p>
          <a:p>
            <a:endParaRPr lang="es-ES" altLang="es-AR" b="1" dirty="0" smtClean="0"/>
          </a:p>
          <a:p>
            <a:endParaRPr lang="es-ES" altLang="es-AR" b="1" dirty="0" smtClean="0"/>
          </a:p>
          <a:p>
            <a:endParaRPr lang="es-ES" altLang="es-AR" b="1" dirty="0" smtClean="0"/>
          </a:p>
          <a:p>
            <a:endParaRPr lang="es-ES" altLang="es-AR" b="1" dirty="0" smtClean="0"/>
          </a:p>
          <a:p>
            <a:endParaRPr lang="es-ES" altLang="es-AR" b="1" dirty="0" smtClean="0"/>
          </a:p>
          <a:p>
            <a:endParaRPr lang="es-ES" altLang="es-AR" sz="900" dirty="0" smtClean="0"/>
          </a:p>
        </p:txBody>
      </p:sp>
      <p:sp>
        <p:nvSpPr>
          <p:cNvPr id="9" name="8 CuadroTexto"/>
          <p:cNvSpPr txBox="1"/>
          <p:nvPr/>
        </p:nvSpPr>
        <p:spPr>
          <a:xfrm>
            <a:off x="5202112" y="1421922"/>
            <a:ext cx="3168650" cy="1477328"/>
          </a:xfrm>
          <a:prstGeom prst="rect">
            <a:avLst/>
          </a:prstGeom>
          <a:noFill/>
        </p:spPr>
        <p:txBody>
          <a:bodyPr>
            <a:spAutoFit/>
          </a:bodyPr>
          <a:lstStyle/>
          <a:p>
            <a:pPr algn="ctr" fontAlgn="auto">
              <a:spcBef>
                <a:spcPts val="0"/>
              </a:spcBef>
              <a:spcAft>
                <a:spcPts val="0"/>
              </a:spcAft>
              <a:defRPr/>
            </a:pPr>
            <a:r>
              <a:rPr lang="es-AR" b="1" i="1" dirty="0">
                <a:solidFill>
                  <a:srgbClr val="FFC000"/>
                </a:solidFill>
                <a:latin typeface="+mn-lt"/>
                <a:cs typeface="+mn-cs"/>
              </a:rPr>
              <a:t>REFUERZOS</a:t>
            </a:r>
          </a:p>
          <a:p>
            <a:pPr algn="ctr" fontAlgn="auto">
              <a:spcBef>
                <a:spcPts val="0"/>
              </a:spcBef>
              <a:spcAft>
                <a:spcPts val="0"/>
              </a:spcAft>
              <a:defRPr/>
            </a:pPr>
            <a:r>
              <a:rPr lang="es-AR" dirty="0" smtClean="0">
                <a:solidFill>
                  <a:schemeClr val="bg1"/>
                </a:solidFill>
                <a:latin typeface="+mn-lt"/>
                <a:cs typeface="+mn-cs"/>
              </a:rPr>
              <a:t>Pentavalente 15-18 </a:t>
            </a:r>
            <a:r>
              <a:rPr lang="es-AR" dirty="0">
                <a:solidFill>
                  <a:schemeClr val="bg1"/>
                </a:solidFill>
                <a:latin typeface="+mn-lt"/>
                <a:cs typeface="+mn-cs"/>
              </a:rPr>
              <a:t>meses</a:t>
            </a:r>
          </a:p>
          <a:p>
            <a:pPr algn="ctr" fontAlgn="auto">
              <a:spcBef>
                <a:spcPts val="0"/>
              </a:spcBef>
              <a:spcAft>
                <a:spcPts val="0"/>
              </a:spcAft>
              <a:defRPr/>
            </a:pPr>
            <a:endParaRPr lang="es-AR" dirty="0">
              <a:solidFill>
                <a:schemeClr val="bg1"/>
              </a:solidFill>
              <a:latin typeface="+mn-lt"/>
              <a:cs typeface="+mn-cs"/>
            </a:endParaRPr>
          </a:p>
          <a:p>
            <a:pPr algn="ctr" fontAlgn="auto">
              <a:spcBef>
                <a:spcPts val="0"/>
              </a:spcBef>
              <a:spcAft>
                <a:spcPts val="0"/>
              </a:spcAft>
              <a:defRPr/>
            </a:pPr>
            <a:r>
              <a:rPr lang="es-AR" dirty="0">
                <a:solidFill>
                  <a:schemeClr val="bg1"/>
                </a:solidFill>
                <a:latin typeface="+mn-lt"/>
                <a:cs typeface="+mn-cs"/>
              </a:rPr>
              <a:t>DPT  4 - 6 años (ingreso escolar)</a:t>
            </a:r>
          </a:p>
        </p:txBody>
      </p:sp>
      <p:sp>
        <p:nvSpPr>
          <p:cNvPr id="10" name="9 CuadroTexto"/>
          <p:cNvSpPr txBox="1"/>
          <p:nvPr/>
        </p:nvSpPr>
        <p:spPr>
          <a:xfrm>
            <a:off x="1667734" y="3646658"/>
            <a:ext cx="5975350" cy="2400657"/>
          </a:xfrm>
          <a:prstGeom prst="rect">
            <a:avLst/>
          </a:prstGeom>
          <a:noFill/>
        </p:spPr>
        <p:txBody>
          <a:bodyPr>
            <a:spAutoFit/>
          </a:bodyPr>
          <a:lstStyle/>
          <a:p>
            <a:pPr algn="ctr" fontAlgn="auto">
              <a:spcBef>
                <a:spcPts val="0"/>
              </a:spcBef>
              <a:spcAft>
                <a:spcPts val="0"/>
              </a:spcAft>
              <a:defRPr/>
            </a:pPr>
            <a:r>
              <a:rPr lang="es-AR" b="1" i="1" dirty="0">
                <a:solidFill>
                  <a:srgbClr val="FFC000"/>
                </a:solidFill>
                <a:latin typeface="+mn-lt"/>
                <a:cs typeface="+mn-cs"/>
              </a:rPr>
              <a:t>TRIPLE BACTERIANA ACELULAR: </a:t>
            </a:r>
            <a:r>
              <a:rPr lang="es-AR" b="1" i="1" dirty="0" smtClean="0">
                <a:solidFill>
                  <a:srgbClr val="FFC000"/>
                </a:solidFill>
                <a:latin typeface="+mn-lt"/>
                <a:cs typeface="+mn-cs"/>
              </a:rPr>
              <a:t>dTpa</a:t>
            </a:r>
          </a:p>
          <a:p>
            <a:pPr algn="ctr" fontAlgn="auto">
              <a:spcBef>
                <a:spcPts val="0"/>
              </a:spcBef>
              <a:spcAft>
                <a:spcPts val="0"/>
              </a:spcAft>
              <a:defRPr/>
            </a:pPr>
            <a:endParaRPr lang="es-AR" b="1" i="1" dirty="0">
              <a:solidFill>
                <a:srgbClr val="FFC000"/>
              </a:solidFill>
              <a:latin typeface="+mn-lt"/>
              <a:cs typeface="+mn-cs"/>
            </a:endParaRPr>
          </a:p>
          <a:p>
            <a:pPr algn="ctr" fontAlgn="auto">
              <a:spcBef>
                <a:spcPts val="0"/>
              </a:spcBef>
              <a:spcAft>
                <a:spcPts val="0"/>
              </a:spcAft>
              <a:defRPr/>
            </a:pPr>
            <a:endParaRPr lang="es-AR" sz="800" dirty="0">
              <a:solidFill>
                <a:schemeClr val="bg1"/>
              </a:solidFill>
              <a:latin typeface="+mn-lt"/>
              <a:cs typeface="+mn-cs"/>
            </a:endParaRPr>
          </a:p>
          <a:p>
            <a:pPr algn="ctr" fontAlgn="auto">
              <a:spcBef>
                <a:spcPts val="0"/>
              </a:spcBef>
              <a:spcAft>
                <a:spcPts val="0"/>
              </a:spcAft>
              <a:buFont typeface="Arial" pitchFamily="34" charset="0"/>
              <a:buChar char="•"/>
              <a:defRPr/>
            </a:pPr>
            <a:r>
              <a:rPr lang="es-AR" dirty="0">
                <a:solidFill>
                  <a:schemeClr val="bg1"/>
                </a:solidFill>
                <a:latin typeface="+mn-lt"/>
                <a:cs typeface="+mn-cs"/>
              </a:rPr>
              <a:t> 11 años (2009)</a:t>
            </a:r>
          </a:p>
          <a:p>
            <a:pPr algn="ctr" fontAlgn="auto">
              <a:spcBef>
                <a:spcPts val="0"/>
              </a:spcBef>
              <a:spcAft>
                <a:spcPts val="0"/>
              </a:spcAft>
              <a:buFont typeface="Arial" pitchFamily="34" charset="0"/>
              <a:buChar char="•"/>
              <a:defRPr/>
            </a:pPr>
            <a:endParaRPr lang="es-AR" sz="800" dirty="0">
              <a:solidFill>
                <a:schemeClr val="bg1"/>
              </a:solidFill>
              <a:latin typeface="+mn-lt"/>
              <a:cs typeface="+mn-cs"/>
            </a:endParaRPr>
          </a:p>
          <a:p>
            <a:pPr algn="ctr" fontAlgn="auto">
              <a:spcBef>
                <a:spcPts val="0"/>
              </a:spcBef>
              <a:spcAft>
                <a:spcPts val="0"/>
              </a:spcAft>
              <a:buFont typeface="Arial" pitchFamily="34" charset="0"/>
              <a:buChar char="•"/>
              <a:defRPr/>
            </a:pPr>
            <a:r>
              <a:rPr lang="es-AR" dirty="0">
                <a:solidFill>
                  <a:schemeClr val="bg1"/>
                </a:solidFill>
                <a:latin typeface="+mn-lt"/>
                <a:cs typeface="+mn-cs"/>
              </a:rPr>
              <a:t> Personal de salud contacto con &lt;1 año (2009)</a:t>
            </a:r>
          </a:p>
          <a:p>
            <a:pPr algn="ctr" fontAlgn="auto">
              <a:spcBef>
                <a:spcPts val="0"/>
              </a:spcBef>
              <a:spcAft>
                <a:spcPts val="0"/>
              </a:spcAft>
              <a:buFont typeface="Arial" pitchFamily="34" charset="0"/>
              <a:buChar char="•"/>
              <a:defRPr/>
            </a:pPr>
            <a:endParaRPr lang="es-AR" sz="800" dirty="0">
              <a:solidFill>
                <a:schemeClr val="bg1"/>
              </a:solidFill>
              <a:latin typeface="+mn-lt"/>
              <a:cs typeface="+mn-cs"/>
            </a:endParaRPr>
          </a:p>
          <a:p>
            <a:pPr algn="ctr" fontAlgn="auto">
              <a:spcBef>
                <a:spcPts val="0"/>
              </a:spcBef>
              <a:spcAft>
                <a:spcPts val="0"/>
              </a:spcAft>
              <a:buFont typeface="Arial" pitchFamily="34" charset="0"/>
              <a:buChar char="•"/>
              <a:defRPr/>
            </a:pPr>
            <a:r>
              <a:rPr lang="es-AR" dirty="0">
                <a:solidFill>
                  <a:schemeClr val="bg1"/>
                </a:solidFill>
                <a:latin typeface="+mn-lt"/>
                <a:cs typeface="+mn-cs"/>
              </a:rPr>
              <a:t>Contactos de RN &lt; 1.500 gramos junto con antigripal (2011</a:t>
            </a:r>
            <a:r>
              <a:rPr lang="es-AR" dirty="0" smtClean="0">
                <a:solidFill>
                  <a:schemeClr val="bg1"/>
                </a:solidFill>
                <a:latin typeface="+mn-lt"/>
                <a:cs typeface="+mn-cs"/>
              </a:rPr>
              <a:t>)</a:t>
            </a:r>
          </a:p>
          <a:p>
            <a:pPr algn="ctr" fontAlgn="auto">
              <a:spcBef>
                <a:spcPts val="0"/>
              </a:spcBef>
              <a:spcAft>
                <a:spcPts val="0"/>
              </a:spcAft>
              <a:buFont typeface="Arial" pitchFamily="34" charset="0"/>
              <a:buChar char="•"/>
              <a:defRPr/>
            </a:pPr>
            <a:r>
              <a:rPr lang="es-AR" dirty="0" smtClean="0">
                <a:solidFill>
                  <a:schemeClr val="bg1"/>
                </a:solidFill>
              </a:rPr>
              <a:t>Embarazadas a partir de las 20 semanas de gestación (2012) </a:t>
            </a:r>
            <a:r>
              <a:rPr lang="es-AR" dirty="0" smtClean="0">
                <a:solidFill>
                  <a:schemeClr val="bg1"/>
                </a:solidFill>
                <a:latin typeface="+mn-lt"/>
                <a:cs typeface="+mn-cs"/>
              </a:rPr>
              <a:t>en cada uno de los embarazos</a:t>
            </a:r>
            <a:endParaRPr lang="es-AR" dirty="0">
              <a:solidFill>
                <a:schemeClr val="bg1"/>
              </a:solidFill>
              <a:latin typeface="+mn-lt"/>
              <a:cs typeface="+mn-cs"/>
            </a:endParaRPr>
          </a:p>
        </p:txBody>
      </p:sp>
      <p:sp>
        <p:nvSpPr>
          <p:cNvPr id="13" name="Rectangle 2"/>
          <p:cNvSpPr txBox="1">
            <a:spLocks noChangeArrowheads="1"/>
          </p:cNvSpPr>
          <p:nvPr/>
        </p:nvSpPr>
        <p:spPr>
          <a:xfrm>
            <a:off x="1010442" y="150078"/>
            <a:ext cx="7265987" cy="830997"/>
          </a:xfrm>
          <a:prstGeom prst="rect">
            <a:avLst/>
          </a:prstGeom>
        </p:spPr>
        <p:txBody>
          <a:bodyPr wrap="square">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AR" altLang="es-AR" sz="4800" dirty="0" smtClean="0">
                <a:latin typeface="+mn-lt"/>
                <a:ea typeface="+mn-ea"/>
                <a:cs typeface="+mn-cs"/>
              </a:rPr>
              <a:t> ¿Qué vacunas le indicaría?</a:t>
            </a:r>
            <a:endParaRPr lang="es-ES" altLang="es-AR" sz="4800" dirty="0" smtClean="0">
              <a:latin typeface="+mn-lt"/>
              <a:ea typeface="+mn-ea"/>
              <a:cs typeface="+mn-cs"/>
            </a:endParaRPr>
          </a:p>
        </p:txBody>
      </p:sp>
    </p:spTree>
    <p:extLst>
      <p:ext uri="{BB962C8B-B14F-4D97-AF65-F5344CB8AC3E}">
        <p14:creationId xmlns="" xmlns:p14="http://schemas.microsoft.com/office/powerpoint/2010/main" val="422004921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2"/>
          <p:cNvSpPr>
            <a:spLocks noGrp="1" noChangeArrowheads="1"/>
          </p:cNvSpPr>
          <p:nvPr>
            <p:ph type="ctrTitle" idx="4294967295"/>
          </p:nvPr>
        </p:nvSpPr>
        <p:spPr bwMode="auto">
          <a:xfrm>
            <a:off x="685510" y="2438400"/>
            <a:ext cx="7772977" cy="2057400"/>
          </a:xfrm>
          <a:prstGeom prst="rect">
            <a:avLst/>
          </a:prstGeom>
          <a:ln>
            <a:miter lim="800000"/>
            <a:headEnd/>
            <a:tailEnd/>
          </a:ln>
        </p:spPr>
        <p:txBody>
          <a:bodyPr>
            <a:noAutofit/>
          </a:bodyPr>
          <a:lstStyle/>
          <a:p>
            <a:pPr eaLnBrk="1" hangingPunct="1">
              <a:defRPr/>
            </a:pPr>
            <a:r>
              <a:rPr lang="es-ES_tradnl" altLang="es-AR" sz="4800" dirty="0" smtClean="0">
                <a:solidFill>
                  <a:srgbClr val="800000"/>
                </a:solidFill>
                <a:latin typeface="+mn-lt"/>
                <a:ea typeface="+mn-ea"/>
                <a:cs typeface="+mn-cs"/>
              </a:rPr>
              <a:t>El control de brotes apunta en primer lugar a reducir la morbimortalidad en lactantes</a:t>
            </a:r>
            <a:endParaRPr lang="es-ES" altLang="es-AR" sz="4800" dirty="0" smtClean="0">
              <a:solidFill>
                <a:srgbClr val="800000"/>
              </a:solidFill>
              <a:latin typeface="+mn-lt"/>
              <a:ea typeface="+mn-ea"/>
              <a:cs typeface="+mn-cs"/>
            </a:endParaRPr>
          </a:p>
        </p:txBody>
      </p:sp>
      <p:sp>
        <p:nvSpPr>
          <p:cNvPr id="3" name="Text Box 5"/>
          <p:cNvSpPr txBox="1">
            <a:spLocks noChangeArrowheads="1"/>
          </p:cNvSpPr>
          <p:nvPr/>
        </p:nvSpPr>
        <p:spPr bwMode="auto">
          <a:xfrm>
            <a:off x="457199" y="6271774"/>
            <a:ext cx="8229601"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914400" eaLnBrk="1" fontAlgn="base" hangingPunct="1">
              <a:spcBef>
                <a:spcPct val="20000"/>
              </a:spcBef>
              <a:spcAft>
                <a:spcPct val="0"/>
              </a:spcAft>
            </a:pPr>
            <a:r>
              <a:rPr lang="es-ES_tradnl" altLang="es-AR" sz="1400" dirty="0" smtClean="0">
                <a:solidFill>
                  <a:schemeClr val="tx1">
                    <a:lumMod val="50000"/>
                    <a:lumOff val="50000"/>
                  </a:schemeClr>
                </a:solidFill>
                <a:latin typeface="+mn-lt"/>
              </a:rPr>
              <a:t>Fuente: </a:t>
            </a:r>
            <a:r>
              <a:rPr lang="en-US" altLang="es-AR" sz="1400" dirty="0">
                <a:solidFill>
                  <a:schemeClr val="tx1">
                    <a:lumMod val="50000"/>
                    <a:lumOff val="50000"/>
                  </a:schemeClr>
                </a:solidFill>
                <a:latin typeface="+mn-lt"/>
              </a:rPr>
              <a:t>CDC. Recommended antimicrobial agents for the treatment and </a:t>
            </a:r>
            <a:r>
              <a:rPr lang="en-US" altLang="es-AR" sz="1400" dirty="0" err="1">
                <a:solidFill>
                  <a:schemeClr val="tx1">
                    <a:lumMod val="50000"/>
                    <a:lumOff val="50000"/>
                  </a:schemeClr>
                </a:solidFill>
                <a:latin typeface="+mn-lt"/>
              </a:rPr>
              <a:t>postexposure</a:t>
            </a:r>
            <a:r>
              <a:rPr lang="en-US" altLang="es-AR" sz="1400" dirty="0">
                <a:solidFill>
                  <a:schemeClr val="tx1">
                    <a:lumMod val="50000"/>
                    <a:lumOff val="50000"/>
                  </a:schemeClr>
                </a:solidFill>
                <a:latin typeface="+mn-lt"/>
              </a:rPr>
              <a:t> prophylaxis of pertussis: 2005 CDC Guidelines. MMWR. 2005;54(RR14):1-16</a:t>
            </a:r>
            <a:r>
              <a:rPr lang="en-US" altLang="es-AR" sz="1400" dirty="0" smtClean="0">
                <a:solidFill>
                  <a:schemeClr val="tx1">
                    <a:lumMod val="50000"/>
                    <a:lumOff val="50000"/>
                  </a:schemeClr>
                </a:solidFill>
                <a:latin typeface="+mn-lt"/>
              </a:rPr>
              <a:t>. </a:t>
            </a:r>
            <a:endParaRPr lang="es-ES" altLang="es-AR" sz="1600" dirty="0" smtClean="0">
              <a:solidFill>
                <a:schemeClr val="tx1">
                  <a:lumMod val="50000"/>
                  <a:lumOff val="50000"/>
                </a:schemeClr>
              </a:solidFill>
              <a:latin typeface="+mn-lt"/>
            </a:endParaRPr>
          </a:p>
        </p:txBody>
      </p:sp>
    </p:spTree>
    <p:extLst>
      <p:ext uri="{BB962C8B-B14F-4D97-AF65-F5344CB8AC3E}">
        <p14:creationId xmlns="" xmlns:p14="http://schemas.microsoft.com/office/powerpoint/2010/main" val="82417328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hape 490"/>
          <p:cNvSpPr txBox="1">
            <a:spLocks noChangeArrowheads="1"/>
          </p:cNvSpPr>
          <p:nvPr/>
        </p:nvSpPr>
        <p:spPr bwMode="auto">
          <a:xfrm>
            <a:off x="250825" y="285750"/>
            <a:ext cx="8642350" cy="707886"/>
          </a:xfrm>
          <a:prstGeom prst="rect">
            <a:avLst/>
          </a:prstGeom>
          <a:extLst/>
        </p:spPr>
        <p:txBody>
          <a:bodyPr wrap="square">
            <a:spAutoFit/>
          </a:bodyPr>
          <a:lstStyle>
            <a:defPPr>
              <a:defRPr lang="es-ES_tradnl"/>
            </a:defPPr>
            <a:lvl1pPr algn="ctr">
              <a:spcBef>
                <a:spcPct val="0"/>
              </a:spcBef>
              <a:buNone/>
              <a:defRPr sz="4000"/>
            </a:lvl1pPr>
          </a:lstStyle>
          <a:p>
            <a:r>
              <a:rPr lang="es-AR" altLang="es-AR" dirty="0">
                <a:sym typeface="Calibri" pitchFamily="34" charset="0"/>
              </a:rPr>
              <a:t>Vacunación contra la tos convulsa </a:t>
            </a:r>
          </a:p>
        </p:txBody>
      </p:sp>
      <p:graphicFrame>
        <p:nvGraphicFramePr>
          <p:cNvPr id="5" name="4 Marcador de contenido"/>
          <p:cNvGraphicFramePr>
            <a:graphicFrameLocks noGrp="1"/>
          </p:cNvGraphicFramePr>
          <p:nvPr>
            <p:ph idx="1"/>
            <p:extLst>
              <p:ext uri="{D42A27DB-BD31-4B8C-83A1-F6EECF244321}">
                <p14:modId xmlns="" xmlns:p14="http://schemas.microsoft.com/office/powerpoint/2010/main" val="3800376063"/>
              </p:ext>
            </p:extLst>
          </p:nvPr>
        </p:nvGraphicFramePr>
        <p:xfrm>
          <a:off x="250825" y="1268760"/>
          <a:ext cx="8374311" cy="51740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530322458"/>
      </p:ext>
    </p:extLst>
  </p:cSld>
  <p:clrMapOvr>
    <a:masterClrMapping/>
  </p:clrMapOvr>
  <p:transition spd="slow">
    <p:cu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Título"/>
          <p:cNvSpPr>
            <a:spLocks noGrp="1"/>
          </p:cNvSpPr>
          <p:nvPr>
            <p:ph type="title"/>
          </p:nvPr>
        </p:nvSpPr>
        <p:spPr/>
        <p:txBody>
          <a:bodyPr>
            <a:normAutofit/>
          </a:bodyPr>
          <a:lstStyle/>
          <a:p>
            <a:pPr eaLnBrk="1" hangingPunct="1"/>
            <a:r>
              <a:rPr lang="es-AR" altLang="es-AR" sz="4000" dirty="0" smtClean="0"/>
              <a:t>Estudios de efectividad</a:t>
            </a:r>
          </a:p>
        </p:txBody>
      </p:sp>
      <p:pic>
        <p:nvPicPr>
          <p:cNvPr id="211971"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l="20261" t="20988" r="27187" b="32137"/>
          <a:stretch>
            <a:fillRect/>
          </a:stretch>
        </p:blipFill>
        <p:spPr bwMode="auto">
          <a:xfrm>
            <a:off x="564285" y="1197146"/>
            <a:ext cx="7697932" cy="549192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3 Rectángulo"/>
          <p:cNvSpPr/>
          <p:nvPr/>
        </p:nvSpPr>
        <p:spPr>
          <a:xfrm>
            <a:off x="756227" y="5053349"/>
            <a:ext cx="6321136" cy="6481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sz="1800" i="0">
              <a:solidFill>
                <a:prstClr val="white"/>
              </a:solidFill>
            </a:endParaRPr>
          </a:p>
        </p:txBody>
      </p:sp>
    </p:spTree>
    <p:extLst>
      <p:ext uri="{BB962C8B-B14F-4D97-AF65-F5344CB8AC3E}">
        <p14:creationId xmlns="" xmlns:p14="http://schemas.microsoft.com/office/powerpoint/2010/main" val="326179053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66800" y="159603"/>
            <a:ext cx="7025409" cy="830997"/>
          </a:xfrm>
        </p:spPr>
        <p:txBody>
          <a:bodyPr rtlCol="0">
            <a:spAutoFit/>
          </a:bodyPr>
          <a:lstStyle/>
          <a:p>
            <a:pPr algn="ctr" eaLnBrk="1" fontAlgn="auto" hangingPunct="1">
              <a:spcAft>
                <a:spcPts val="0"/>
              </a:spcAft>
              <a:defRPr/>
            </a:pPr>
            <a:r>
              <a:rPr lang="es-AR" altLang="es-AR" sz="2400" dirty="0">
                <a:solidFill>
                  <a:schemeClr val="tx1"/>
                </a:solidFill>
                <a:latin typeface="+mn-lt"/>
                <a:ea typeface="+mn-ea"/>
                <a:cs typeface="+mn-cs"/>
              </a:rPr>
              <a:t>Letalidad por tos convulsa en los períodos pre y post  vacunación dTpa materna. Argentina 2011-2015.</a:t>
            </a:r>
            <a:endParaRPr lang="es-AR" sz="2400" dirty="0">
              <a:solidFill>
                <a:schemeClr val="tx1"/>
              </a:solidFill>
              <a:latin typeface="+mn-lt"/>
              <a:ea typeface="+mn-ea"/>
              <a:cs typeface="+mn-cs"/>
            </a:endParaRPr>
          </a:p>
        </p:txBody>
      </p:sp>
      <p:sp>
        <p:nvSpPr>
          <p:cNvPr id="9" name="Rectangle 5"/>
          <p:cNvSpPr>
            <a:spLocks noChangeArrowheads="1"/>
          </p:cNvSpPr>
          <p:nvPr/>
        </p:nvSpPr>
        <p:spPr bwMode="auto">
          <a:xfrm>
            <a:off x="457489" y="6260240"/>
            <a:ext cx="7956261" cy="2598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anchor="ctr">
            <a:spAutoFit/>
          </a:bodyPr>
          <a:lstStyle>
            <a:lvl1pPr defTabSz="762000">
              <a:spcBef>
                <a:spcPct val="20000"/>
              </a:spcBef>
              <a:buFont typeface="Arial" pitchFamily="34" charset="0"/>
              <a:buChar char="•"/>
              <a:defRPr sz="2800">
                <a:solidFill>
                  <a:schemeClr val="tx1"/>
                </a:solidFill>
                <a:latin typeface="Calibri" pitchFamily="34" charset="0"/>
                <a:ea typeface="MS PGothic" pitchFamily="34" charset="-128"/>
              </a:defRPr>
            </a:lvl1pPr>
            <a:lvl2pPr marL="742950" indent="-285750" defTabSz="762000">
              <a:spcBef>
                <a:spcPct val="20000"/>
              </a:spcBef>
              <a:buFont typeface="Arial" pitchFamily="34" charset="0"/>
              <a:buChar char="–"/>
              <a:defRPr sz="2600">
                <a:solidFill>
                  <a:schemeClr val="tx1"/>
                </a:solidFill>
                <a:latin typeface="Calibri" pitchFamily="34" charset="0"/>
                <a:ea typeface="MS PGothic" pitchFamily="34" charset="-128"/>
              </a:defRPr>
            </a:lvl2pPr>
            <a:lvl3pPr marL="1143000" indent="-228600" defTabSz="762000">
              <a:spcBef>
                <a:spcPct val="20000"/>
              </a:spcBef>
              <a:buFont typeface="Arial" pitchFamily="34" charset="0"/>
              <a:buChar char="•"/>
              <a:defRPr sz="2200">
                <a:solidFill>
                  <a:schemeClr val="tx1"/>
                </a:solidFill>
                <a:latin typeface="Calibri" pitchFamily="34" charset="0"/>
                <a:ea typeface="MS PGothic" pitchFamily="34" charset="-128"/>
              </a:defRPr>
            </a:lvl3pPr>
            <a:lvl4pPr marL="1600200" indent="-228600" defTabSz="7620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defTabSz="7620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7620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7620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7620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7620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eaLnBrk="1" fontAlgn="auto" hangingPunct="1">
              <a:spcBef>
                <a:spcPct val="0"/>
              </a:spcBef>
              <a:spcAft>
                <a:spcPts val="0"/>
              </a:spcAft>
              <a:buFontTx/>
              <a:buNone/>
              <a:defRPr/>
            </a:pPr>
            <a:r>
              <a:rPr lang="es-ES_tradnl" altLang="es-AR" sz="1050" i="0" dirty="0">
                <a:solidFill>
                  <a:srgbClr val="000000"/>
                </a:solidFill>
                <a:latin typeface="Calibri"/>
              </a:rPr>
              <a:t>Fuente: Informes oficiales de las jurisdicciones (Marzo 2016). </a:t>
            </a:r>
            <a:r>
              <a:rPr lang="es-ES_tradnl" altLang="es-AR" sz="1050" i="0" dirty="0">
                <a:solidFill>
                  <a:prstClr val="black"/>
                </a:solidFill>
                <a:cs typeface="Times New Roman" pitchFamily="18" charset="0"/>
              </a:rPr>
              <a:t>Datos de SNVS (C2-SIVILA) </a:t>
            </a:r>
            <a:r>
              <a:rPr lang="es-ES_tradnl" sz="1050" i="0" dirty="0">
                <a:solidFill>
                  <a:prstClr val="black"/>
                </a:solidFill>
              </a:rPr>
              <a:t>parciales extraídos al 29 de Febrero de 2016.</a:t>
            </a:r>
            <a:endParaRPr lang="es-ES_tradnl" altLang="es-AR" sz="1050" i="0" dirty="0">
              <a:solidFill>
                <a:srgbClr val="000000"/>
              </a:solidFill>
              <a:latin typeface="Calibri"/>
            </a:endParaRPr>
          </a:p>
        </p:txBody>
      </p:sp>
      <p:pic>
        <p:nvPicPr>
          <p:cNvPr id="19661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19126" y="1340088"/>
            <a:ext cx="7632988" cy="4832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2 Elipse"/>
          <p:cNvSpPr/>
          <p:nvPr/>
        </p:nvSpPr>
        <p:spPr>
          <a:xfrm>
            <a:off x="1691409" y="2460889"/>
            <a:ext cx="1153103" cy="752073"/>
          </a:xfrm>
          <a:prstGeom prst="ellipse">
            <a:avLst/>
          </a:prstGeom>
          <a:solidFill>
            <a:schemeClr val="bg1">
              <a:lumMod val="85000"/>
            </a:schemeClr>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AR" sz="1200" b="1" i="0" dirty="0">
                <a:solidFill>
                  <a:srgbClr val="9D90A0"/>
                </a:solidFill>
              </a:rPr>
              <a:t>82,2%</a:t>
            </a:r>
          </a:p>
          <a:p>
            <a:pPr algn="ctr" eaLnBrk="1" fontAlgn="auto" hangingPunct="1">
              <a:spcBef>
                <a:spcPts val="0"/>
              </a:spcBef>
              <a:spcAft>
                <a:spcPts val="0"/>
              </a:spcAft>
              <a:defRPr/>
            </a:pPr>
            <a:r>
              <a:rPr lang="es-AR" sz="1050" i="0" dirty="0">
                <a:solidFill>
                  <a:srgbClr val="9D90A0"/>
                </a:solidFill>
              </a:rPr>
              <a:t>(66,9-90,5; p&lt;0,001)</a:t>
            </a:r>
          </a:p>
        </p:txBody>
      </p:sp>
      <p:cxnSp>
        <p:nvCxnSpPr>
          <p:cNvPr id="6" name="5 Conector recto de flecha"/>
          <p:cNvCxnSpPr/>
          <p:nvPr/>
        </p:nvCxnSpPr>
        <p:spPr>
          <a:xfrm>
            <a:off x="1980045" y="2715911"/>
            <a:ext cx="0" cy="216039"/>
          </a:xfrm>
          <a:prstGeom prst="straightConnector1">
            <a:avLst/>
          </a:prstGeom>
          <a:ln>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7" name="6 CuadroTexto"/>
          <p:cNvSpPr txBox="1"/>
          <p:nvPr/>
        </p:nvSpPr>
        <p:spPr>
          <a:xfrm>
            <a:off x="4283364" y="1700694"/>
            <a:ext cx="3384262" cy="1039583"/>
          </a:xfrm>
          <a:prstGeom prst="rect">
            <a:avLst/>
          </a:prstGeom>
          <a:solidFill>
            <a:schemeClr val="bg1">
              <a:lumMod val="85000"/>
            </a:schemeClr>
          </a:solidFill>
          <a:ln>
            <a:solidFill>
              <a:schemeClr val="accent6"/>
            </a:solidFill>
          </a:ln>
        </p:spPr>
        <p:txBody>
          <a:bodyPr>
            <a:spAutoFit/>
          </a:bodyPr>
          <a:lstStyle/>
          <a:p>
            <a:pPr algn="ctr" eaLnBrk="1" fontAlgn="auto" hangingPunct="1">
              <a:spcBef>
                <a:spcPts val="0"/>
              </a:spcBef>
              <a:spcAft>
                <a:spcPts val="0"/>
              </a:spcAft>
              <a:defRPr/>
            </a:pPr>
            <a:r>
              <a:rPr lang="es-AR" sz="1600" i="0" dirty="0">
                <a:solidFill>
                  <a:schemeClr val="tx1">
                    <a:lumMod val="50000"/>
                    <a:lumOff val="50000"/>
                  </a:schemeClr>
                </a:solidFill>
                <a:latin typeface="Century Gothic"/>
              </a:rPr>
              <a:t>Población total: 65,6%</a:t>
            </a:r>
          </a:p>
          <a:p>
            <a:pPr algn="ctr" eaLnBrk="1" fontAlgn="auto" hangingPunct="1">
              <a:spcBef>
                <a:spcPts val="0"/>
              </a:spcBef>
              <a:spcAft>
                <a:spcPts val="0"/>
              </a:spcAft>
              <a:defRPr/>
            </a:pPr>
            <a:r>
              <a:rPr lang="es-AR" sz="1400" i="0" dirty="0">
                <a:solidFill>
                  <a:schemeClr val="tx1">
                    <a:lumMod val="50000"/>
                    <a:lumOff val="50000"/>
                  </a:schemeClr>
                </a:solidFill>
                <a:latin typeface="Century Gothic"/>
              </a:rPr>
              <a:t> (49,2-76,7; p&lt;0,001)</a:t>
            </a:r>
          </a:p>
          <a:p>
            <a:pPr algn="ctr" eaLnBrk="1" fontAlgn="auto" hangingPunct="1">
              <a:spcBef>
                <a:spcPts val="0"/>
              </a:spcBef>
              <a:spcAft>
                <a:spcPts val="0"/>
              </a:spcAft>
              <a:defRPr/>
            </a:pPr>
            <a:r>
              <a:rPr lang="es-AR" sz="1600" i="0" dirty="0">
                <a:solidFill>
                  <a:schemeClr val="tx1">
                    <a:lumMod val="50000"/>
                    <a:lumOff val="50000"/>
                  </a:schemeClr>
                </a:solidFill>
                <a:latin typeface="Century Gothic"/>
              </a:rPr>
              <a:t>Menores de 1 año: 61,5% </a:t>
            </a:r>
          </a:p>
          <a:p>
            <a:pPr algn="ctr" eaLnBrk="1" fontAlgn="auto" hangingPunct="1">
              <a:spcBef>
                <a:spcPts val="0"/>
              </a:spcBef>
              <a:spcAft>
                <a:spcPts val="0"/>
              </a:spcAft>
              <a:defRPr/>
            </a:pPr>
            <a:r>
              <a:rPr lang="es-AR" sz="1400" i="0" dirty="0">
                <a:solidFill>
                  <a:schemeClr val="tx1">
                    <a:lumMod val="50000"/>
                    <a:lumOff val="50000"/>
                  </a:schemeClr>
                </a:solidFill>
                <a:latin typeface="Century Gothic"/>
              </a:rPr>
              <a:t>(43,1-73,9; p&lt;0,001)</a:t>
            </a:r>
          </a:p>
        </p:txBody>
      </p:sp>
      <p:cxnSp>
        <p:nvCxnSpPr>
          <p:cNvPr id="10" name="9 Conector recto de flecha"/>
          <p:cNvCxnSpPr/>
          <p:nvPr/>
        </p:nvCxnSpPr>
        <p:spPr>
          <a:xfrm>
            <a:off x="5003512" y="2460889"/>
            <a:ext cx="0" cy="216038"/>
          </a:xfrm>
          <a:prstGeom prst="straightConnector1">
            <a:avLst/>
          </a:prstGeom>
          <a:ln>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1" name="10 Conector recto de flecha"/>
          <p:cNvCxnSpPr/>
          <p:nvPr/>
        </p:nvCxnSpPr>
        <p:spPr>
          <a:xfrm>
            <a:off x="5003512" y="1970336"/>
            <a:ext cx="0" cy="216038"/>
          </a:xfrm>
          <a:prstGeom prst="straightConnector1">
            <a:avLst/>
          </a:prstGeom>
          <a:ln>
            <a:solidFill>
              <a:schemeClr val="accent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7533690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367644" y="1175724"/>
            <a:ext cx="6624736" cy="398656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1 Rectángulo"/>
          <p:cNvSpPr/>
          <p:nvPr/>
        </p:nvSpPr>
        <p:spPr>
          <a:xfrm>
            <a:off x="395536" y="260648"/>
            <a:ext cx="8568952" cy="830997"/>
          </a:xfrm>
          <a:prstGeom prst="rect">
            <a:avLst/>
          </a:prstGeom>
        </p:spPr>
        <p:txBody>
          <a:bodyPr wrap="square">
            <a:spAutoFit/>
          </a:bodyPr>
          <a:lstStyle/>
          <a:p>
            <a:pPr algn="ctr"/>
            <a:r>
              <a:rPr lang="es-ES_tradnl" sz="2400" dirty="0">
                <a:solidFill>
                  <a:schemeClr val="tx2"/>
                </a:solidFill>
              </a:rPr>
              <a:t>Tasa de incidencia (100.000 hab.) y letalidad (%) por Coqueluche. Argentina 2011-2016. </a:t>
            </a:r>
            <a:endParaRPr lang="es-AR" sz="2400" dirty="0">
              <a:solidFill>
                <a:schemeClr val="tx2"/>
              </a:solidFill>
            </a:endParaRPr>
          </a:p>
        </p:txBody>
      </p:sp>
      <p:sp>
        <p:nvSpPr>
          <p:cNvPr id="3" name="2 Rectángulo"/>
          <p:cNvSpPr/>
          <p:nvPr/>
        </p:nvSpPr>
        <p:spPr>
          <a:xfrm>
            <a:off x="555530" y="5193123"/>
            <a:ext cx="8208912" cy="1200329"/>
          </a:xfrm>
          <a:prstGeom prst="rect">
            <a:avLst/>
          </a:prstGeom>
        </p:spPr>
        <p:txBody>
          <a:bodyPr wrap="square">
            <a:spAutoFit/>
          </a:bodyPr>
          <a:lstStyle/>
          <a:p>
            <a:pPr marL="285750" indent="-285750">
              <a:buFont typeface="Wingdings" charset="2"/>
              <a:buChar char="ü"/>
            </a:pPr>
            <a:r>
              <a:rPr lang="es-AR" dirty="0" smtClean="0"/>
              <a:t>En 2016 se registró un aumento en la incidencia de la enfermedad respecto al año anterior, sin embargo la letalidad se mantuvo en descenso. </a:t>
            </a:r>
          </a:p>
          <a:p>
            <a:pPr marL="285750" indent="-285750">
              <a:buFont typeface="Wingdings" charset="2"/>
              <a:buChar char="ü"/>
            </a:pPr>
            <a:r>
              <a:rPr lang="es-AR" dirty="0" smtClean="0"/>
              <a:t>Esta tendencia en descenso de la letalidad se observa desde el año 2013, post introducción de la vacunación con dTpa en embarazadas. </a:t>
            </a:r>
            <a:endParaRPr lang="es-AR" dirty="0"/>
          </a:p>
        </p:txBody>
      </p:sp>
      <p:grpSp>
        <p:nvGrpSpPr>
          <p:cNvPr id="4" name="4 Grupo"/>
          <p:cNvGrpSpPr/>
          <p:nvPr/>
        </p:nvGrpSpPr>
        <p:grpSpPr>
          <a:xfrm>
            <a:off x="0" y="6313779"/>
            <a:ext cx="8149226" cy="585915"/>
            <a:chOff x="0" y="6313779"/>
            <a:chExt cx="8149226" cy="585915"/>
          </a:xfrm>
        </p:grpSpPr>
        <p:pic>
          <p:nvPicPr>
            <p:cNvPr id="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6313779"/>
              <a:ext cx="1956538" cy="58591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6 CuadroTexto"/>
            <p:cNvSpPr txBox="1"/>
            <p:nvPr/>
          </p:nvSpPr>
          <p:spPr>
            <a:xfrm>
              <a:off x="1956538" y="6606736"/>
              <a:ext cx="6192688" cy="276999"/>
            </a:xfrm>
            <a:prstGeom prst="rect">
              <a:avLst/>
            </a:prstGeom>
            <a:noFill/>
          </p:spPr>
          <p:txBody>
            <a:bodyPr wrap="square" rtlCol="0">
              <a:spAutoFit/>
            </a:bodyPr>
            <a:lstStyle/>
            <a:p>
              <a:r>
                <a:rPr lang="es-AR" sz="1200" i="1" dirty="0" smtClean="0">
                  <a:solidFill>
                    <a:schemeClr val="tx2"/>
                  </a:solidFill>
                </a:rPr>
                <a:t>Fuente: SNVS. </a:t>
              </a:r>
              <a:r>
                <a:rPr lang="es-AR" sz="1200" i="1" dirty="0" err="1" smtClean="0">
                  <a:solidFill>
                    <a:schemeClr val="tx2"/>
                  </a:solidFill>
                </a:rPr>
                <a:t>DiCEi</a:t>
              </a:r>
              <a:r>
                <a:rPr lang="es-AR" sz="1200" i="1" dirty="0" smtClean="0">
                  <a:solidFill>
                    <a:schemeClr val="tx2"/>
                  </a:solidFill>
                </a:rPr>
                <a:t>. Ministerio de Salud de la Nación. </a:t>
              </a:r>
              <a:endParaRPr lang="es-AR" sz="1200" i="1" dirty="0">
                <a:solidFill>
                  <a:schemeClr val="tx2"/>
                </a:solidFill>
              </a:endParaRPr>
            </a:p>
          </p:txBody>
        </p:sp>
      </p:grpSp>
    </p:spTree>
    <p:extLst>
      <p:ext uri="{BB962C8B-B14F-4D97-AF65-F5344CB8AC3E}">
        <p14:creationId xmlns="" xmlns:p14="http://schemas.microsoft.com/office/powerpoint/2010/main" val="386102419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Picture 68"/>
          <p:cNvPicPr>
            <a:picLocks noChangeAspect="1" noChangeArrowheads="1"/>
          </p:cNvPicPr>
          <p:nvPr/>
        </p:nvPicPr>
        <p:blipFill>
          <a:blip r:embed="rId2" cstate="print">
            <a:extLst>
              <a:ext uri="{28A0092B-C50C-407E-A947-70E740481C1C}">
                <a14:useLocalDpi xmlns="" xmlns:a14="http://schemas.microsoft.com/office/drawing/2010/main" val="0"/>
              </a:ext>
            </a:extLst>
          </a:blip>
          <a:srcRect t="5490"/>
          <a:stretch>
            <a:fillRect/>
          </a:stretch>
        </p:blipFill>
        <p:spPr bwMode="auto">
          <a:xfrm>
            <a:off x="232353" y="1295400"/>
            <a:ext cx="8588375" cy="3906558"/>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15043" name="28 CuadroTexto"/>
          <p:cNvSpPr txBox="1">
            <a:spLocks noChangeArrowheads="1"/>
          </p:cNvSpPr>
          <p:nvPr/>
        </p:nvSpPr>
        <p:spPr bwMode="auto">
          <a:xfrm>
            <a:off x="76200" y="188425"/>
            <a:ext cx="8911647" cy="8837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21763" tIns="10881" rIns="21763" bIns="10881">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s-AR" altLang="es-AR" sz="2800" i="0" dirty="0">
                <a:solidFill>
                  <a:srgbClr val="1F497D"/>
                </a:solidFill>
                <a:latin typeface="+mj-lt"/>
                <a:cs typeface="Arial" pitchFamily="34" charset="0"/>
              </a:rPr>
              <a:t>Serie temporal de casos hospitalizados por</a:t>
            </a:r>
            <a:r>
              <a:rPr lang="es-AR" altLang="es-AR" sz="2800" i="0" dirty="0" smtClean="0">
                <a:solidFill>
                  <a:srgbClr val="1F497D"/>
                </a:solidFill>
                <a:latin typeface="+mj-lt"/>
                <a:cs typeface="Arial" pitchFamily="34" charset="0"/>
              </a:rPr>
              <a:t> Coqueluche </a:t>
            </a:r>
          </a:p>
          <a:p>
            <a:pPr algn="ctr" eaLnBrk="1" hangingPunct="1">
              <a:spcBef>
                <a:spcPct val="0"/>
              </a:spcBef>
              <a:buFontTx/>
              <a:buNone/>
            </a:pPr>
            <a:r>
              <a:rPr lang="es-AR" altLang="es-AR" sz="2800" i="0" dirty="0" smtClean="0">
                <a:solidFill>
                  <a:srgbClr val="1F497D"/>
                </a:solidFill>
                <a:latin typeface="+mj-lt"/>
                <a:cs typeface="Arial" pitchFamily="34" charset="0"/>
              </a:rPr>
              <a:t>(</a:t>
            </a:r>
            <a:r>
              <a:rPr lang="es-AR" altLang="es-AR" sz="2800" i="0" dirty="0">
                <a:solidFill>
                  <a:srgbClr val="1F497D"/>
                </a:solidFill>
                <a:latin typeface="+mj-lt"/>
                <a:cs typeface="Arial" pitchFamily="34" charset="0"/>
              </a:rPr>
              <a:t>x 10.000) y letalidad (%). HNRG. 2003-2016. </a:t>
            </a:r>
            <a:endParaRPr lang="es-ES" altLang="es-AR" sz="2800" i="0" dirty="0">
              <a:solidFill>
                <a:srgbClr val="1F497D"/>
              </a:solidFill>
              <a:latin typeface="+mj-lt"/>
              <a:cs typeface="Arial" pitchFamily="34" charset="0"/>
            </a:endParaRPr>
          </a:p>
        </p:txBody>
      </p:sp>
      <p:sp>
        <p:nvSpPr>
          <p:cNvPr id="215044" name="8 Rectángulo"/>
          <p:cNvSpPr>
            <a:spLocks noChangeArrowheads="1"/>
          </p:cNvSpPr>
          <p:nvPr/>
        </p:nvSpPr>
        <p:spPr bwMode="auto">
          <a:xfrm>
            <a:off x="76200" y="5315508"/>
            <a:ext cx="8911647" cy="1237692"/>
          </a:xfrm>
          <a:prstGeom prst="rect">
            <a:avLst/>
          </a:prstGeom>
          <a:noFill/>
          <a:ln w="9525">
            <a:solidFill>
              <a:schemeClr val="accent1"/>
            </a:solidFill>
            <a:miter lim="800000"/>
            <a:headEnd/>
            <a:tailEnd/>
          </a:ln>
          <a:extLst>
            <a:ext uri="{909E8E84-426E-40DD-AFC4-6F175D3DCCD1}">
              <a14:hiddenFill xmlns="" xmlns:a14="http://schemas.microsoft.com/office/drawing/2010/main">
                <a:solidFill>
                  <a:srgbClr val="FFFFFF"/>
                </a:solidFill>
              </a14:hiddenFill>
            </a:ext>
          </a:extLst>
        </p:spPr>
        <p:txBody>
          <a:bodyPr wrap="square" lIns="21763" tIns="10881" rIns="21763" bIns="10881">
            <a:spAutoFit/>
          </a:bodyPr>
          <a:lstStyle>
            <a:lvl1pPr marL="107950" indent="-10795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spcAft>
                <a:spcPts val="600"/>
              </a:spcAft>
            </a:pPr>
            <a:r>
              <a:rPr lang="es-AR" altLang="es-AR" sz="1600" i="0" dirty="0">
                <a:solidFill>
                  <a:srgbClr val="000000"/>
                </a:solidFill>
                <a:latin typeface="+mn-lt"/>
              </a:rPr>
              <a:t>La tasa de letalidad fue del 5,3% (14/264) y todos los casos fatales sucedieron en el periodo PreV. </a:t>
            </a:r>
          </a:p>
          <a:p>
            <a:pPr eaLnBrk="1" hangingPunct="1">
              <a:spcBef>
                <a:spcPct val="0"/>
              </a:spcBef>
              <a:spcAft>
                <a:spcPts val="600"/>
              </a:spcAft>
            </a:pPr>
            <a:r>
              <a:rPr lang="es-AR" altLang="es-AR" sz="1600" i="0" dirty="0">
                <a:solidFill>
                  <a:srgbClr val="000000"/>
                </a:solidFill>
                <a:latin typeface="+mn-lt"/>
              </a:rPr>
              <a:t>A lo largo de la serie se observan cuatro picos de hospitalización por coqueluche.</a:t>
            </a:r>
          </a:p>
          <a:p>
            <a:pPr eaLnBrk="1" hangingPunct="1">
              <a:spcBef>
                <a:spcPct val="0"/>
              </a:spcBef>
              <a:spcAft>
                <a:spcPts val="600"/>
              </a:spcAft>
            </a:pPr>
            <a:r>
              <a:rPr lang="es-ES_tradnl" altLang="es-AR" sz="1600" i="0" dirty="0">
                <a:solidFill>
                  <a:srgbClr val="000000"/>
                </a:solidFill>
                <a:latin typeface="+mn-lt"/>
              </a:rPr>
              <a:t>Los puntos máximos de letalidad se corresponden en el periodo </a:t>
            </a:r>
            <a:r>
              <a:rPr lang="es-ES_tradnl" altLang="es-AR" sz="1600" i="0" dirty="0" err="1">
                <a:solidFill>
                  <a:srgbClr val="000000"/>
                </a:solidFill>
                <a:latin typeface="+mn-lt"/>
              </a:rPr>
              <a:t>pre</a:t>
            </a:r>
            <a:r>
              <a:rPr lang="es-ES_tradnl" altLang="es-AR" sz="1600" i="0" dirty="0">
                <a:solidFill>
                  <a:srgbClr val="000000"/>
                </a:solidFill>
                <a:latin typeface="+mn-lt"/>
              </a:rPr>
              <a:t> vacunación con los de hospitalización.</a:t>
            </a:r>
          </a:p>
          <a:p>
            <a:pPr eaLnBrk="1" hangingPunct="1">
              <a:spcBef>
                <a:spcPct val="0"/>
              </a:spcBef>
              <a:spcAft>
                <a:spcPts val="600"/>
              </a:spcAft>
            </a:pPr>
            <a:r>
              <a:rPr lang="es-ES_tradnl" altLang="es-AR" sz="1600" i="0" dirty="0">
                <a:solidFill>
                  <a:srgbClr val="000000"/>
                </a:solidFill>
                <a:latin typeface="+mn-lt"/>
              </a:rPr>
              <a:t>En el periodo post vacuna  no aumenta la letalidad  a pesar del incremento de hospitalizaciones (4º pico)</a:t>
            </a:r>
            <a:endParaRPr lang="es-AR" altLang="es-AR" sz="1600" i="0" dirty="0">
              <a:solidFill>
                <a:srgbClr val="000000"/>
              </a:solidFill>
              <a:latin typeface="+mn-lt"/>
            </a:endParaRPr>
          </a:p>
        </p:txBody>
      </p:sp>
    </p:spTree>
    <p:extLst>
      <p:ext uri="{BB962C8B-B14F-4D97-AF65-F5344CB8AC3E}">
        <p14:creationId xmlns="" xmlns:p14="http://schemas.microsoft.com/office/powerpoint/2010/main" val="390749232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70"/>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4068" y="1664018"/>
            <a:ext cx="7703705" cy="39747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16067" name="8 Rectángulo"/>
          <p:cNvSpPr>
            <a:spLocks noChangeArrowheads="1"/>
          </p:cNvSpPr>
          <p:nvPr/>
        </p:nvSpPr>
        <p:spPr bwMode="auto">
          <a:xfrm>
            <a:off x="684068" y="5901028"/>
            <a:ext cx="7703705" cy="575972"/>
          </a:xfrm>
          <a:prstGeom prst="rect">
            <a:avLst/>
          </a:prstGeom>
          <a:noFill/>
          <a:ln w="9525">
            <a:solidFill>
              <a:schemeClr val="accent1"/>
            </a:solidFill>
            <a:miter lim="800000"/>
            <a:headEnd/>
            <a:tailEnd/>
          </a:ln>
          <a:extLst>
            <a:ext uri="{909E8E84-426E-40DD-AFC4-6F175D3DCCD1}">
              <a14:hiddenFill xmlns="" xmlns:a14="http://schemas.microsoft.com/office/drawing/2010/main">
                <a:solidFill>
                  <a:srgbClr val="FFFFFF"/>
                </a:solidFill>
              </a14:hiddenFill>
            </a:ext>
          </a:extLst>
        </p:spPr>
        <p:txBody>
          <a:bodyPr lIns="21763" tIns="10881" rIns="21763" bIns="10881">
            <a:spAutoFit/>
          </a:bodyPr>
          <a:lstStyle>
            <a:lvl1pPr marL="107950" indent="-10795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pPr>
            <a:r>
              <a:rPr lang="es-AR" altLang="es-AR" sz="1800" i="0" dirty="0">
                <a:solidFill>
                  <a:srgbClr val="000000"/>
                </a:solidFill>
                <a:latin typeface="+mn-lt"/>
              </a:rPr>
              <a:t>La tasa promedio de hospitalización para PreV fue de 22,3 y PostV de 11,7 (reducción de casos de – 47,6%; IC95% 26.4-62.6%; p&lt;0,001). </a:t>
            </a:r>
          </a:p>
        </p:txBody>
      </p:sp>
      <p:sp>
        <p:nvSpPr>
          <p:cNvPr id="216068" name="29 CuadroTexto"/>
          <p:cNvSpPr txBox="1">
            <a:spLocks noChangeArrowheads="1"/>
          </p:cNvSpPr>
          <p:nvPr/>
        </p:nvSpPr>
        <p:spPr bwMode="auto">
          <a:xfrm>
            <a:off x="381000" y="411651"/>
            <a:ext cx="8458200" cy="8837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21763" tIns="10881" rIns="21763" bIns="10881">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s-AR" altLang="es-AR" sz="2800" i="0" dirty="0">
                <a:solidFill>
                  <a:srgbClr val="1F497D"/>
                </a:solidFill>
                <a:latin typeface="+mj-lt"/>
                <a:cs typeface="Arial" pitchFamily="34" charset="0"/>
              </a:rPr>
              <a:t>Comparación de tasas de hospitalización </a:t>
            </a:r>
            <a:r>
              <a:rPr lang="es-AR" altLang="es-AR" sz="2800" i="0" dirty="0" smtClean="0">
                <a:solidFill>
                  <a:srgbClr val="1F497D"/>
                </a:solidFill>
                <a:latin typeface="+mj-lt"/>
                <a:cs typeface="Arial" pitchFamily="34" charset="0"/>
              </a:rPr>
              <a:t>y letalidad. </a:t>
            </a:r>
            <a:r>
              <a:rPr lang="es-AR" altLang="es-AR" sz="2800" i="0" dirty="0">
                <a:solidFill>
                  <a:srgbClr val="1F497D"/>
                </a:solidFill>
                <a:latin typeface="+mj-lt"/>
                <a:cs typeface="Arial" pitchFamily="34" charset="0"/>
              </a:rPr>
              <a:t>Periodos pre y post vacunación. HNRG. 2003-2016</a:t>
            </a:r>
            <a:endParaRPr lang="es-ES" altLang="es-AR" sz="2800" i="0" dirty="0">
              <a:solidFill>
                <a:srgbClr val="1F497D"/>
              </a:solidFill>
              <a:latin typeface="+mj-lt"/>
              <a:cs typeface="Arial" pitchFamily="34" charset="0"/>
            </a:endParaRPr>
          </a:p>
        </p:txBody>
      </p:sp>
    </p:spTree>
    <p:extLst>
      <p:ext uri="{BB962C8B-B14F-4D97-AF65-F5344CB8AC3E}">
        <p14:creationId xmlns="" xmlns:p14="http://schemas.microsoft.com/office/powerpoint/2010/main" val="338277753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a:stretch>
            <a:fillRect/>
          </a:stretch>
        </p:blipFill>
        <p:spPr bwMode="auto">
          <a:xfrm>
            <a:off x="323398" y="1772787"/>
            <a:ext cx="4177011" cy="14853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0163" name="6 CuadroTexto"/>
          <p:cNvSpPr txBox="1">
            <a:spLocks noChangeArrowheads="1"/>
          </p:cNvSpPr>
          <p:nvPr/>
        </p:nvSpPr>
        <p:spPr bwMode="auto">
          <a:xfrm>
            <a:off x="5029200" y="6143286"/>
            <a:ext cx="402214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400">
                <a:solidFill>
                  <a:srgbClr val="7F7F7F"/>
                </a:solidFill>
                <a:latin typeface="Century Gothic" pitchFamily="34" charset="0"/>
                <a:ea typeface="MS PGothic" pitchFamily="34" charset="-128"/>
              </a:defRPr>
            </a:lvl1pPr>
            <a:lvl2pPr marL="742950" indent="-285750">
              <a:spcBef>
                <a:spcPct val="20000"/>
              </a:spcBef>
              <a:buFont typeface="Courier New" pitchFamily="49" charset="0"/>
              <a:buChar char="o"/>
              <a:defRPr sz="1600">
                <a:solidFill>
                  <a:srgbClr val="7F7F7F"/>
                </a:solidFill>
                <a:latin typeface="Century Gothic" pitchFamily="34" charset="0"/>
                <a:ea typeface="MS PGothic" pitchFamily="34" charset="-128"/>
              </a:defRPr>
            </a:lvl2pPr>
            <a:lvl3pPr marL="1143000" indent="-228600">
              <a:spcBef>
                <a:spcPct val="20000"/>
              </a:spcBef>
              <a:buFont typeface="Arial" pitchFamily="34" charset="0"/>
              <a:buChar char="•"/>
              <a:defRPr sz="1600">
                <a:solidFill>
                  <a:srgbClr val="7F7F7F"/>
                </a:solidFill>
                <a:latin typeface="Century Gothic" pitchFamily="34" charset="0"/>
                <a:ea typeface="MS PGothic" pitchFamily="34" charset="-128"/>
              </a:defRPr>
            </a:lvl3pPr>
            <a:lvl4pPr marL="1600200" indent="-228600">
              <a:spcBef>
                <a:spcPct val="20000"/>
              </a:spcBef>
              <a:buFont typeface="Courier New" pitchFamily="49" charset="0"/>
              <a:buChar char="o"/>
              <a:defRPr sz="1600">
                <a:solidFill>
                  <a:srgbClr val="7F7F7F"/>
                </a:solidFill>
                <a:latin typeface="Century Gothic" pitchFamily="34" charset="0"/>
                <a:ea typeface="MS PGothic" pitchFamily="34" charset="-128"/>
              </a:defRPr>
            </a:lvl4pPr>
            <a:lvl5pPr marL="2057400" indent="-228600">
              <a:spcBef>
                <a:spcPct val="20000"/>
              </a:spcBef>
              <a:buFont typeface="Arial" pitchFamily="34" charset="0"/>
              <a:buChar char="•"/>
              <a:defRPr sz="1600">
                <a:solidFill>
                  <a:srgbClr val="7F7F7F"/>
                </a:solidFill>
                <a:latin typeface="Century Gothic"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ea typeface="MS PGothic" pitchFamily="34" charset="-128"/>
              </a:defRPr>
            </a:lvl9pPr>
          </a:lstStyle>
          <a:p>
            <a:pPr algn="r">
              <a:spcBef>
                <a:spcPct val="0"/>
              </a:spcBef>
              <a:buFontTx/>
              <a:buNone/>
            </a:pPr>
            <a:r>
              <a:rPr lang="es-AR" altLang="es-AR" sz="1400" b="1" i="0" dirty="0" err="1">
                <a:solidFill>
                  <a:schemeClr val="tx1"/>
                </a:solidFill>
                <a:latin typeface="+mn-lt"/>
                <a:cs typeface="Arial" pitchFamily="34" charset="0"/>
              </a:rPr>
              <a:t>Clin</a:t>
            </a:r>
            <a:r>
              <a:rPr lang="es-AR" altLang="es-AR" sz="1400" b="1" i="0" dirty="0">
                <a:solidFill>
                  <a:schemeClr val="tx1"/>
                </a:solidFill>
                <a:latin typeface="+mn-lt"/>
                <a:cs typeface="Arial" pitchFamily="34" charset="0"/>
              </a:rPr>
              <a:t> </a:t>
            </a:r>
            <a:r>
              <a:rPr lang="es-AR" altLang="es-AR" sz="1400" b="1" i="0" dirty="0" err="1">
                <a:solidFill>
                  <a:schemeClr val="tx1"/>
                </a:solidFill>
                <a:latin typeface="+mn-lt"/>
                <a:cs typeface="Arial" pitchFamily="34" charset="0"/>
              </a:rPr>
              <a:t>Infect</a:t>
            </a:r>
            <a:r>
              <a:rPr lang="es-AR" altLang="es-AR" sz="1400" b="1" i="0" dirty="0">
                <a:solidFill>
                  <a:schemeClr val="tx1"/>
                </a:solidFill>
                <a:latin typeface="+mn-lt"/>
                <a:cs typeface="Arial" pitchFamily="34" charset="0"/>
              </a:rPr>
              <a:t> </a:t>
            </a:r>
            <a:r>
              <a:rPr lang="es-AR" altLang="es-AR" sz="1400" b="1" i="0" dirty="0" err="1">
                <a:solidFill>
                  <a:schemeClr val="tx1"/>
                </a:solidFill>
                <a:latin typeface="+mn-lt"/>
                <a:cs typeface="Arial" pitchFamily="34" charset="0"/>
              </a:rPr>
              <a:t>Dis</a:t>
            </a:r>
            <a:r>
              <a:rPr lang="es-AR" altLang="es-AR" sz="1400" b="1" i="0" dirty="0">
                <a:solidFill>
                  <a:schemeClr val="tx1"/>
                </a:solidFill>
                <a:latin typeface="+mn-lt"/>
                <a:cs typeface="Arial" pitchFamily="34" charset="0"/>
              </a:rPr>
              <a:t>. 2013 Feb;56(4):539-44.</a:t>
            </a:r>
          </a:p>
        </p:txBody>
      </p:sp>
      <p:pic>
        <p:nvPicPr>
          <p:cNvPr id="220164"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30250" y="3500472"/>
            <a:ext cx="3480955" cy="31252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7 CuadroTexto"/>
          <p:cNvSpPr txBox="1"/>
          <p:nvPr/>
        </p:nvSpPr>
        <p:spPr>
          <a:xfrm>
            <a:off x="502226" y="362104"/>
            <a:ext cx="7417955" cy="646331"/>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s-AR" altLang="es-AR" sz="3600" dirty="0">
                <a:latin typeface="+mn-lt"/>
              </a:rPr>
              <a:t>¿Vacunamos en cada embarazo?</a:t>
            </a:r>
          </a:p>
        </p:txBody>
      </p:sp>
      <p:sp>
        <p:nvSpPr>
          <p:cNvPr id="6" name="5 CuadroTexto"/>
          <p:cNvSpPr txBox="1"/>
          <p:nvPr/>
        </p:nvSpPr>
        <p:spPr>
          <a:xfrm>
            <a:off x="5435023" y="1858255"/>
            <a:ext cx="2664114" cy="3191846"/>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Font typeface="Arial" pitchFamily="34" charset="0"/>
              <a:buChar char="•"/>
              <a:defRPr/>
            </a:pPr>
            <a:endParaRPr lang="es-AR" sz="1800" i="0" dirty="0" smtClean="0">
              <a:solidFill>
                <a:srgbClr val="000000"/>
              </a:solidFill>
              <a:latin typeface="+mn-lt"/>
              <a:cs typeface="Arial" pitchFamily="34" charset="0"/>
            </a:endParaRPr>
          </a:p>
          <a:p>
            <a:pPr>
              <a:buFont typeface="Arial" pitchFamily="34" charset="0"/>
              <a:buChar char="•"/>
              <a:defRPr/>
            </a:pPr>
            <a:r>
              <a:rPr lang="es-AR" sz="1800" i="0" dirty="0" smtClean="0">
                <a:solidFill>
                  <a:srgbClr val="000000"/>
                </a:solidFill>
                <a:latin typeface="+mn-lt"/>
                <a:cs typeface="Arial" pitchFamily="34" charset="0"/>
              </a:rPr>
              <a:t> </a:t>
            </a:r>
            <a:r>
              <a:rPr lang="es-AR" sz="2000" i="0" dirty="0" smtClean="0">
                <a:solidFill>
                  <a:srgbClr val="000000"/>
                </a:solidFill>
                <a:latin typeface="+mn-lt"/>
                <a:cs typeface="Arial" pitchFamily="34" charset="0"/>
              </a:rPr>
              <a:t>Vida media de los Ac en sangre materna de 36 días</a:t>
            </a:r>
          </a:p>
          <a:p>
            <a:pPr>
              <a:defRPr/>
            </a:pPr>
            <a:endParaRPr lang="es-AR" sz="2000" i="0" dirty="0" smtClean="0">
              <a:solidFill>
                <a:srgbClr val="000000"/>
              </a:solidFill>
              <a:latin typeface="+mn-lt"/>
              <a:cs typeface="Arial" pitchFamily="34" charset="0"/>
            </a:endParaRPr>
          </a:p>
          <a:p>
            <a:pPr>
              <a:buFont typeface="Arial" pitchFamily="34" charset="0"/>
              <a:buChar char="•"/>
              <a:defRPr/>
            </a:pPr>
            <a:r>
              <a:rPr lang="es-AR" sz="2000" i="0" dirty="0" smtClean="0">
                <a:solidFill>
                  <a:srgbClr val="000000"/>
                </a:solidFill>
                <a:latin typeface="+mn-lt"/>
                <a:cs typeface="Arial" pitchFamily="34" charset="0"/>
              </a:rPr>
              <a:t> Solo el 40% de nacidos persistían con  Ac protectores a los 2 meses de vida</a:t>
            </a:r>
          </a:p>
          <a:p>
            <a:pPr>
              <a:defRPr/>
            </a:pPr>
            <a:endParaRPr lang="es-AR" sz="2000" i="0" dirty="0" smtClean="0">
              <a:solidFill>
                <a:srgbClr val="000000"/>
              </a:solidFill>
              <a:latin typeface="+mn-lt"/>
              <a:cs typeface="Arial" pitchFamily="34" charset="0"/>
            </a:endParaRPr>
          </a:p>
        </p:txBody>
      </p:sp>
    </p:spTree>
    <p:extLst>
      <p:ext uri="{BB962C8B-B14F-4D97-AF65-F5344CB8AC3E}">
        <p14:creationId xmlns="" xmlns:p14="http://schemas.microsoft.com/office/powerpoint/2010/main" val="166942751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p:cNvSpPr>
            <a:spLocks noGrp="1" noChangeArrowheads="1"/>
          </p:cNvSpPr>
          <p:nvPr>
            <p:ph type="title"/>
          </p:nvPr>
        </p:nvSpPr>
        <p:spPr bwMode="auto">
          <a:xfrm>
            <a:off x="990600" y="609600"/>
            <a:ext cx="7024744" cy="646331"/>
          </a:xfr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a:defRPr/>
            </a:pPr>
            <a:r>
              <a:rPr lang="es-ES_tradnl" altLang="es-AR" sz="3600" dirty="0">
                <a:solidFill>
                  <a:schemeClr val="tx1"/>
                </a:solidFill>
              </a:rPr>
              <a:t>Intervalo entre </a:t>
            </a:r>
            <a:r>
              <a:rPr lang="es-ES_tradnl" altLang="es-AR" sz="3600" dirty="0" smtClean="0">
                <a:solidFill>
                  <a:schemeClr val="tx1"/>
                </a:solidFill>
              </a:rPr>
              <a:t>dosis</a:t>
            </a:r>
            <a:endParaRPr lang="es-ES_tradnl" altLang="es-AR" sz="3600" dirty="0">
              <a:solidFill>
                <a:schemeClr val="tx1"/>
              </a:solidFill>
            </a:endParaRPr>
          </a:p>
        </p:txBody>
      </p:sp>
      <p:sp>
        <p:nvSpPr>
          <p:cNvPr id="450563" name="Rectangle 3"/>
          <p:cNvSpPr>
            <a:spLocks noGrp="1" noChangeArrowheads="1"/>
          </p:cNvSpPr>
          <p:nvPr>
            <p:ph idx="1"/>
          </p:nvPr>
        </p:nvSpPr>
        <p:spPr bwMode="auto">
          <a:xfrm>
            <a:off x="457200" y="1600200"/>
            <a:ext cx="8229023" cy="5019237"/>
          </a:xfrm>
          <a:ln>
            <a:miter lim="800000"/>
            <a:headEnd/>
            <a:tailEnd/>
          </a:ln>
        </p:spPr>
        <p:txBody>
          <a:bodyPr vert="horz" wrap="square" lIns="91440" tIns="45720" rIns="91440" bIns="45720" numCol="1" anchor="t" anchorCtr="0" compatLnSpc="1">
            <a:prstTxWarp prst="textNoShape">
              <a:avLst/>
            </a:prstTxWarp>
            <a:normAutofit/>
          </a:bodyPr>
          <a:lstStyle/>
          <a:p>
            <a:pPr>
              <a:lnSpc>
                <a:spcPct val="90000"/>
              </a:lnSpc>
              <a:defRPr/>
            </a:pPr>
            <a:r>
              <a:rPr lang="es-ES_tradnl" sz="1800" i="0" dirty="0" smtClean="0"/>
              <a:t>Según las nuevas recomendaciones de ACIP del año 2010, la vacuna </a:t>
            </a:r>
            <a:r>
              <a:rPr lang="es-ES_tradnl" sz="1800" i="0" dirty="0" err="1" smtClean="0"/>
              <a:t>Tdap</a:t>
            </a:r>
            <a:r>
              <a:rPr lang="es-ES_tradnl" sz="1800" i="0" dirty="0" smtClean="0"/>
              <a:t> se debe administrar con </a:t>
            </a:r>
            <a:r>
              <a:rPr lang="es-ES_tradnl" sz="1800" b="1" i="0" dirty="0" smtClean="0"/>
              <a:t>independencia del tiempo transcurrido desde la última vez de recibidas vacunas que contengan los toxoides tetánico o diftérico. </a:t>
            </a:r>
          </a:p>
          <a:p>
            <a:pPr>
              <a:lnSpc>
                <a:spcPct val="90000"/>
              </a:lnSpc>
              <a:defRPr/>
            </a:pPr>
            <a:endParaRPr lang="es-ES_tradnl" sz="1800" i="0" dirty="0" smtClean="0"/>
          </a:p>
          <a:p>
            <a:pPr>
              <a:lnSpc>
                <a:spcPct val="90000"/>
              </a:lnSpc>
              <a:defRPr/>
            </a:pPr>
            <a:r>
              <a:rPr lang="es-ES_tradnl" sz="1800" i="0" dirty="0" smtClean="0"/>
              <a:t>Aunque los intervalos más largos entre la </a:t>
            </a:r>
            <a:r>
              <a:rPr lang="es-ES_tradnl" sz="1800" i="0" dirty="0" err="1" smtClean="0"/>
              <a:t>Td</a:t>
            </a:r>
            <a:r>
              <a:rPr lang="es-ES_tradnl" sz="1800" i="0" dirty="0" smtClean="0"/>
              <a:t> y </a:t>
            </a:r>
            <a:r>
              <a:rPr lang="es-ES_tradnl" sz="1800" i="0" dirty="0" err="1" smtClean="0"/>
              <a:t>Tdap</a:t>
            </a:r>
            <a:r>
              <a:rPr lang="es-ES_tradnl" sz="1800" i="0" dirty="0" smtClean="0"/>
              <a:t> podrían reducir la incidencia de reacciones locales, los beneficios de la protección contra </a:t>
            </a:r>
            <a:r>
              <a:rPr lang="es-ES_tradnl" sz="1800" i="0" dirty="0" err="1" smtClean="0"/>
              <a:t>coqueluche</a:t>
            </a:r>
            <a:r>
              <a:rPr lang="es-ES_tradnl" sz="1800" i="0" dirty="0" smtClean="0"/>
              <a:t> superan el riesgo potencial de reacciones adversas</a:t>
            </a:r>
          </a:p>
        </p:txBody>
      </p:sp>
      <p:sp>
        <p:nvSpPr>
          <p:cNvPr id="37892" name="Text Box 4"/>
          <p:cNvSpPr txBox="1">
            <a:spLocks noChangeArrowheads="1"/>
          </p:cNvSpPr>
          <p:nvPr/>
        </p:nvSpPr>
        <p:spPr bwMode="auto">
          <a:xfrm>
            <a:off x="762000" y="4343400"/>
            <a:ext cx="7543800" cy="830997"/>
          </a:xfrm>
          <a:prstGeom prst="rect">
            <a:avLst/>
          </a:prstGeom>
          <a:solidFill>
            <a:schemeClr val="accent1"/>
          </a:solidFill>
          <a:ln w="12700">
            <a:noFill/>
            <a:miter lim="800000"/>
            <a:headEnd type="none" w="sm" len="sm"/>
            <a:tailEnd type="none" w="sm" len="sm"/>
          </a:ln>
        </p:spPr>
        <p:txBody>
          <a:bodyPr wrap="square">
            <a:spAutoFit/>
          </a:bodyPr>
          <a:lstStyle/>
          <a:p>
            <a:r>
              <a:rPr lang="es-ES" sz="2400" b="1" dirty="0"/>
              <a:t>La dosis única de dTpa puede ser administrada con un intervalo mínimo </a:t>
            </a:r>
            <a:r>
              <a:rPr lang="es-ES" sz="2400" b="1" dirty="0" smtClean="0"/>
              <a:t>de </a:t>
            </a:r>
            <a:r>
              <a:rPr lang="es-ES" sz="2400" b="1" dirty="0"/>
              <a:t>4 semanas en relacion a la vacuna dT</a:t>
            </a:r>
            <a:endParaRPr lang="es-ES_tradnl" sz="2400" b="1" dirty="0"/>
          </a:p>
        </p:txBody>
      </p:sp>
      <p:sp>
        <p:nvSpPr>
          <p:cNvPr id="37893" name="Text Box 5"/>
          <p:cNvSpPr txBox="1">
            <a:spLocks noChangeArrowheads="1"/>
          </p:cNvSpPr>
          <p:nvPr/>
        </p:nvSpPr>
        <p:spPr bwMode="auto">
          <a:xfrm>
            <a:off x="1600200" y="5867400"/>
            <a:ext cx="6999432" cy="467812"/>
          </a:xfrm>
          <a:prstGeom prst="rect">
            <a:avLst/>
          </a:prstGeom>
          <a:noFill/>
          <a:ln w="12700">
            <a:noFill/>
            <a:miter lim="800000"/>
            <a:headEnd type="none" w="sm" len="sm"/>
            <a:tailEnd type="none" w="sm" len="sm"/>
          </a:ln>
        </p:spPr>
        <p:txBody>
          <a:bodyPr>
            <a:spAutoFit/>
          </a:bodyPr>
          <a:lstStyle/>
          <a:p>
            <a:pPr marL="457200" indent="-457200"/>
            <a:r>
              <a:rPr lang="en-US" sz="1200" dirty="0"/>
              <a:t>          Center for Disease Control and Prevention. </a:t>
            </a:r>
            <a:r>
              <a:rPr lang="en-US" sz="1200" dirty="0" err="1"/>
              <a:t>Recomendation</a:t>
            </a:r>
            <a:r>
              <a:rPr lang="en-US" sz="1200" dirty="0"/>
              <a:t> of the Advisory Committee on Immunization Practice (ACIP): General Recommendation on Immunization. MMWR , </a:t>
            </a:r>
            <a:r>
              <a:rPr lang="es-ES_tradnl" sz="1200" dirty="0" err="1"/>
              <a:t>Jan</a:t>
            </a:r>
            <a:r>
              <a:rPr lang="es-ES_tradnl" sz="1200" dirty="0"/>
              <a:t> 8, 2011; 60(RR02):1-</a:t>
            </a:r>
            <a:r>
              <a:rPr lang="en-US" sz="1200" dirty="0"/>
              <a:t> 60</a:t>
            </a:r>
            <a:endParaRPr lang="es-ES_tradnl" sz="1200" dirty="0"/>
          </a:p>
        </p:txBody>
      </p:sp>
    </p:spTree>
    <p:extLst>
      <p:ext uri="{BB962C8B-B14F-4D97-AF65-F5344CB8AC3E}">
        <p14:creationId xmlns="" xmlns:p14="http://schemas.microsoft.com/office/powerpoint/2010/main" val="263074518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a:spLocks noChangeArrowheads="1"/>
          </p:cNvSpPr>
          <p:nvPr/>
        </p:nvSpPr>
        <p:spPr bwMode="auto">
          <a:xfrm>
            <a:off x="685800" y="228600"/>
            <a:ext cx="7848673" cy="1077218"/>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es-AR" sz="3200" dirty="0">
                <a:solidFill>
                  <a:schemeClr val="tx1"/>
                </a:solidFill>
              </a:rPr>
              <a:t>Seguridad de dTpa en embarazadas. </a:t>
            </a:r>
          </a:p>
          <a:p>
            <a:pPr algn="ctr">
              <a:defRPr/>
            </a:pPr>
            <a:r>
              <a:rPr lang="es-AR" sz="3200" dirty="0">
                <a:solidFill>
                  <a:schemeClr val="tx1"/>
                </a:solidFill>
              </a:rPr>
              <a:t>Argentina 2012-2014</a:t>
            </a:r>
          </a:p>
        </p:txBody>
      </p:sp>
      <p:graphicFrame>
        <p:nvGraphicFramePr>
          <p:cNvPr id="3" name="2 Tabla"/>
          <p:cNvGraphicFramePr>
            <a:graphicFrameLocks noGrp="1"/>
          </p:cNvGraphicFramePr>
          <p:nvPr>
            <p:extLst>
              <p:ext uri="{D42A27DB-BD31-4B8C-83A1-F6EECF244321}">
                <p14:modId xmlns="" xmlns:p14="http://schemas.microsoft.com/office/powerpoint/2010/main" val="2735003131"/>
              </p:ext>
            </p:extLst>
          </p:nvPr>
        </p:nvGraphicFramePr>
        <p:xfrm>
          <a:off x="659415" y="1452112"/>
          <a:ext cx="7945032" cy="4277887"/>
        </p:xfrm>
        <a:graphic>
          <a:graphicData uri="http://schemas.openxmlformats.org/drawingml/2006/table">
            <a:tbl>
              <a:tblPr firstRow="1" bandRow="1">
                <a:tableStyleId>{21E4AEA4-8DFA-4A89-87EB-49C32662AFE0}</a:tableStyleId>
              </a:tblPr>
              <a:tblGrid>
                <a:gridCol w="1986258">
                  <a:extLst>
                    <a:ext uri="{9D8B030D-6E8A-4147-A177-3AD203B41FA5}"/>
                  </a:extLst>
                </a:gridCol>
                <a:gridCol w="1986258">
                  <a:extLst>
                    <a:ext uri="{9D8B030D-6E8A-4147-A177-3AD203B41FA5}"/>
                  </a:extLst>
                </a:gridCol>
                <a:gridCol w="1986258">
                  <a:extLst>
                    <a:ext uri="{9D8B030D-6E8A-4147-A177-3AD203B41FA5}"/>
                  </a:extLst>
                </a:gridCol>
                <a:gridCol w="1986258">
                  <a:extLst>
                    <a:ext uri="{9D8B030D-6E8A-4147-A177-3AD203B41FA5}"/>
                  </a:extLst>
                </a:gridCol>
              </a:tblGrid>
              <a:tr h="329986">
                <a:tc>
                  <a:txBody>
                    <a:bodyPr/>
                    <a:lstStyle/>
                    <a:p>
                      <a:pPr algn="ctr"/>
                      <a:endParaRPr lang="es-AR" sz="1600" dirty="0">
                        <a:solidFill>
                          <a:schemeClr val="tx1"/>
                        </a:solidFill>
                      </a:endParaRPr>
                    </a:p>
                  </a:txBody>
                  <a:tcPr marL="91439" marR="91439" marT="45724" marB="45724"/>
                </a:tc>
                <a:tc>
                  <a:txBody>
                    <a:bodyPr/>
                    <a:lstStyle/>
                    <a:p>
                      <a:pPr algn="ctr"/>
                      <a:r>
                        <a:rPr lang="es-AR" sz="1600" dirty="0" smtClean="0">
                          <a:solidFill>
                            <a:schemeClr val="tx1"/>
                          </a:solidFill>
                        </a:rPr>
                        <a:t>Año 2012</a:t>
                      </a:r>
                      <a:endParaRPr lang="es-AR" sz="1600" dirty="0">
                        <a:solidFill>
                          <a:schemeClr val="tx1"/>
                        </a:solidFill>
                      </a:endParaRPr>
                    </a:p>
                  </a:txBody>
                  <a:tcPr marL="91439" marR="91439" marT="45724" marB="45724"/>
                </a:tc>
                <a:tc>
                  <a:txBody>
                    <a:bodyPr/>
                    <a:lstStyle/>
                    <a:p>
                      <a:pPr algn="ctr"/>
                      <a:r>
                        <a:rPr lang="es-AR" sz="1600" dirty="0" smtClean="0">
                          <a:solidFill>
                            <a:schemeClr val="tx1"/>
                          </a:solidFill>
                        </a:rPr>
                        <a:t>Año 2013</a:t>
                      </a:r>
                      <a:endParaRPr lang="es-AR" sz="1600" dirty="0">
                        <a:solidFill>
                          <a:schemeClr val="tx1"/>
                        </a:solidFill>
                      </a:endParaRPr>
                    </a:p>
                  </a:txBody>
                  <a:tcPr marL="91439" marR="91439" marT="45724" marB="45724"/>
                </a:tc>
                <a:tc>
                  <a:txBody>
                    <a:bodyPr/>
                    <a:lstStyle/>
                    <a:p>
                      <a:pPr algn="ctr"/>
                      <a:r>
                        <a:rPr lang="es-AR" sz="1600" dirty="0" smtClean="0">
                          <a:solidFill>
                            <a:schemeClr val="tx1"/>
                          </a:solidFill>
                        </a:rPr>
                        <a:t>Año 2014</a:t>
                      </a:r>
                      <a:endParaRPr lang="es-AR" sz="1600" dirty="0">
                        <a:solidFill>
                          <a:schemeClr val="tx1"/>
                        </a:solidFill>
                      </a:endParaRPr>
                    </a:p>
                  </a:txBody>
                  <a:tcPr marL="91439" marR="91439" marT="45724" marB="45724"/>
                </a:tc>
                <a:extLst>
                  <a:ext uri="{0D108BD9-81ED-4DB2-BD59-A6C34878D82A}"/>
                </a:extLst>
              </a:tr>
              <a:tr h="515288">
                <a:tc>
                  <a:txBody>
                    <a:bodyPr/>
                    <a:lstStyle/>
                    <a:p>
                      <a:pPr algn="l"/>
                      <a:r>
                        <a:rPr lang="es-AR" sz="1600" b="0" dirty="0" smtClean="0">
                          <a:solidFill>
                            <a:schemeClr val="tx1"/>
                          </a:solidFill>
                        </a:rPr>
                        <a:t>Dosis aplicadas</a:t>
                      </a:r>
                      <a:endParaRPr lang="es-AR" sz="1600" b="0" dirty="0">
                        <a:solidFill>
                          <a:schemeClr val="tx1"/>
                        </a:solidFill>
                      </a:endParaRPr>
                    </a:p>
                  </a:txBody>
                  <a:tcPr marL="91439" marR="91439" marT="45724" marB="4572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sz="1600" b="0" kern="0" dirty="0" smtClean="0">
                          <a:solidFill>
                            <a:schemeClr val="tx1"/>
                          </a:solidFill>
                        </a:rPr>
                        <a:t>372.242</a:t>
                      </a:r>
                      <a:endParaRPr lang="es-AR" sz="1600" b="0" kern="0" dirty="0" smtClean="0">
                        <a:solidFill>
                          <a:schemeClr val="tx1"/>
                        </a:solidFill>
                        <a:latin typeface="+mn-lt"/>
                        <a:ea typeface="ＭＳ Ｐゴシック" pitchFamily="34" charset="-128"/>
                        <a:cs typeface="Arial" charset="0"/>
                      </a:endParaRPr>
                    </a:p>
                  </a:txBody>
                  <a:tcPr marL="91439" marR="91439" marT="45724" marB="4572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sz="1600" b="0" kern="0" dirty="0" smtClean="0">
                          <a:solidFill>
                            <a:schemeClr val="tx1"/>
                          </a:solidFill>
                        </a:rPr>
                        <a:t>487.781</a:t>
                      </a:r>
                      <a:endParaRPr lang="es-AR" sz="1600" b="0" kern="0" dirty="0" smtClean="0">
                        <a:solidFill>
                          <a:schemeClr val="tx1"/>
                        </a:solidFill>
                        <a:latin typeface="+mn-lt"/>
                        <a:ea typeface="ＭＳ Ｐゴシック" pitchFamily="34" charset="-128"/>
                        <a:cs typeface="Arial" charset="0"/>
                      </a:endParaRPr>
                    </a:p>
                  </a:txBody>
                  <a:tcPr marL="91439" marR="91439" marT="45724" marB="45724"/>
                </a:tc>
                <a:tc>
                  <a:txBody>
                    <a:bodyPr/>
                    <a:lstStyle/>
                    <a:p>
                      <a:pPr algn="ctr"/>
                      <a:r>
                        <a:rPr lang="es-AR" sz="1600" b="0" dirty="0" smtClean="0">
                          <a:solidFill>
                            <a:schemeClr val="tx1"/>
                          </a:solidFill>
                        </a:rPr>
                        <a:t>522.050</a:t>
                      </a:r>
                      <a:endParaRPr lang="es-AR" sz="1600" b="0" dirty="0">
                        <a:solidFill>
                          <a:schemeClr val="tx1"/>
                        </a:solidFill>
                      </a:endParaRPr>
                    </a:p>
                  </a:txBody>
                  <a:tcPr marL="91439" marR="91439" marT="45724" marB="45724"/>
                </a:tc>
                <a:extLst>
                  <a:ext uri="{0D108BD9-81ED-4DB2-BD59-A6C34878D82A}"/>
                </a:extLst>
              </a:tr>
              <a:tr h="515679">
                <a:tc>
                  <a:txBody>
                    <a:bodyPr/>
                    <a:lstStyle/>
                    <a:p>
                      <a:pPr algn="l"/>
                      <a:r>
                        <a:rPr lang="es-AR" sz="1600" b="0" dirty="0" smtClean="0">
                          <a:solidFill>
                            <a:schemeClr val="tx1"/>
                          </a:solidFill>
                        </a:rPr>
                        <a:t>ESAVI notificados</a:t>
                      </a:r>
                      <a:endParaRPr lang="es-AR" sz="1600" b="0" dirty="0">
                        <a:solidFill>
                          <a:schemeClr val="tx1"/>
                        </a:solidFill>
                      </a:endParaRPr>
                    </a:p>
                  </a:txBody>
                  <a:tcPr marL="91439" marR="91439" marT="45724" marB="4572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sz="1600" b="0" dirty="0" smtClean="0">
                          <a:solidFill>
                            <a:schemeClr val="tx1"/>
                          </a:solidFill>
                        </a:rPr>
                        <a:t>7</a:t>
                      </a:r>
                      <a:endParaRPr lang="es-AR" sz="1600" b="0" dirty="0" smtClean="0">
                        <a:solidFill>
                          <a:schemeClr val="tx1"/>
                        </a:solidFill>
                        <a:latin typeface="Calibri" pitchFamily="34" charset="0"/>
                        <a:ea typeface="ＭＳ Ｐゴシック" pitchFamily="34" charset="-128"/>
                        <a:cs typeface="Arial" charset="0"/>
                      </a:endParaRPr>
                    </a:p>
                  </a:txBody>
                  <a:tcPr marL="91439" marR="91439" marT="45724" marB="4572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AR" sz="1600" b="0" dirty="0" smtClean="0">
                          <a:solidFill>
                            <a:schemeClr val="tx1"/>
                          </a:solidFill>
                        </a:rPr>
                        <a:t>8</a:t>
                      </a:r>
                    </a:p>
                    <a:p>
                      <a:pPr algn="ctr"/>
                      <a:endParaRPr lang="es-AR" sz="1600" b="0" dirty="0">
                        <a:solidFill>
                          <a:schemeClr val="tx1"/>
                        </a:solidFill>
                      </a:endParaRPr>
                    </a:p>
                  </a:txBody>
                  <a:tcPr marL="91439" marR="91439" marT="45724" marB="45724"/>
                </a:tc>
                <a:tc>
                  <a:txBody>
                    <a:bodyPr/>
                    <a:lstStyle/>
                    <a:p>
                      <a:pPr algn="ctr"/>
                      <a:r>
                        <a:rPr lang="es-AR" sz="1600" b="0" dirty="0" smtClean="0">
                          <a:solidFill>
                            <a:schemeClr val="tx1"/>
                          </a:solidFill>
                        </a:rPr>
                        <a:t>5</a:t>
                      </a:r>
                      <a:endParaRPr lang="es-AR" sz="1600" b="0" dirty="0">
                        <a:solidFill>
                          <a:schemeClr val="tx1"/>
                        </a:solidFill>
                      </a:endParaRPr>
                    </a:p>
                  </a:txBody>
                  <a:tcPr marL="91439" marR="91439" marT="45724" marB="45724"/>
                </a:tc>
                <a:extLst>
                  <a:ext uri="{0D108BD9-81ED-4DB2-BD59-A6C34878D82A}"/>
                </a:extLst>
              </a:tr>
              <a:tr h="7328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sz="1600" b="0" dirty="0" smtClean="0">
                          <a:solidFill>
                            <a:schemeClr val="tx1"/>
                          </a:solidFill>
                        </a:rPr>
                        <a:t>Tasa</a:t>
                      </a:r>
                      <a:r>
                        <a:rPr lang="es-AR" sz="1600" b="0" baseline="0" dirty="0" smtClean="0">
                          <a:solidFill>
                            <a:schemeClr val="tx1"/>
                          </a:solidFill>
                        </a:rPr>
                        <a:t> de Notificación de ESAVI</a:t>
                      </a:r>
                      <a:endParaRPr lang="es-AR" sz="1600" b="0" dirty="0" smtClean="0">
                        <a:solidFill>
                          <a:schemeClr val="tx1"/>
                        </a:solidFill>
                      </a:endParaRPr>
                    </a:p>
                  </a:txBody>
                  <a:tcPr marL="91439" marR="91439" marT="45724" marB="4572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b="0" u="none" strike="noStrike" cap="none" normalizeH="0" baseline="0" dirty="0" smtClean="0">
                          <a:ln>
                            <a:noFill/>
                          </a:ln>
                          <a:solidFill>
                            <a:schemeClr val="tx1"/>
                          </a:solidFill>
                          <a:effectLst/>
                        </a:rPr>
                        <a:t>1,88 /100.000 dosis aplicadas</a:t>
                      </a:r>
                      <a:endParaRPr lang="es-AR" sz="1600" b="0" dirty="0">
                        <a:solidFill>
                          <a:schemeClr val="tx1"/>
                        </a:solidFill>
                      </a:endParaRPr>
                    </a:p>
                  </a:txBody>
                  <a:tcPr marL="91439" marR="91439" marT="45724" marB="4572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b="0" u="none" strike="noStrike" cap="none" normalizeH="0" baseline="0" dirty="0" smtClean="0">
                          <a:ln>
                            <a:noFill/>
                          </a:ln>
                          <a:solidFill>
                            <a:schemeClr val="tx1"/>
                          </a:solidFill>
                          <a:effectLst/>
                        </a:rPr>
                        <a:t>1,64 /100.000 dosis aplicadas</a:t>
                      </a:r>
                      <a:endParaRPr lang="es-AR" sz="1600" b="0" dirty="0">
                        <a:solidFill>
                          <a:schemeClr val="tx1"/>
                        </a:solidFill>
                      </a:endParaRPr>
                    </a:p>
                  </a:txBody>
                  <a:tcPr marL="91439" marR="91439" marT="45724" marB="4572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b="0" u="none" strike="noStrike" cap="none" normalizeH="0" baseline="0" dirty="0" smtClean="0">
                          <a:ln>
                            <a:noFill/>
                          </a:ln>
                          <a:solidFill>
                            <a:schemeClr val="tx1"/>
                          </a:solidFill>
                          <a:effectLst/>
                        </a:rPr>
                        <a:t>0,95 /100.000 dosis aplicadas</a:t>
                      </a:r>
                      <a:endParaRPr lang="es-AR" sz="1600" b="0" dirty="0">
                        <a:solidFill>
                          <a:schemeClr val="tx1"/>
                        </a:solidFill>
                      </a:endParaRPr>
                    </a:p>
                  </a:txBody>
                  <a:tcPr marL="91439" marR="91439" marT="45724" marB="45724"/>
                </a:tc>
                <a:extLst>
                  <a:ext uri="{0D108BD9-81ED-4DB2-BD59-A6C34878D82A}"/>
                </a:extLst>
              </a:tr>
              <a:tr h="11661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Tasa de Eventos relacionados a la vacunación o inmunización</a:t>
                      </a:r>
                      <a:endParaRPr kumimoji="0" lang="es-AR" sz="1600" b="0" i="0" u="none" strike="noStrike" cap="none" normalizeH="0" baseline="0" dirty="0" smtClean="0">
                        <a:ln>
                          <a:noFill/>
                        </a:ln>
                        <a:solidFill>
                          <a:schemeClr val="tx1"/>
                        </a:solidFill>
                        <a:effectLst/>
                        <a:latin typeface="Calibri" pitchFamily="34" charset="0"/>
                        <a:ea typeface="ＭＳ Ｐゴシック" pitchFamily="34" charset="-128"/>
                        <a:cs typeface="Arial" charset="0"/>
                      </a:endParaRPr>
                    </a:p>
                  </a:txBody>
                  <a:tcPr marL="91439" marR="91439" marT="45724" marB="4572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0,81 /100.000 dosis aplicadas</a:t>
                      </a:r>
                    </a:p>
                    <a:p>
                      <a:pPr algn="ctr"/>
                      <a:endParaRPr lang="es-AR" sz="1600" dirty="0">
                        <a:solidFill>
                          <a:schemeClr val="tx1"/>
                        </a:solidFill>
                      </a:endParaRPr>
                    </a:p>
                  </a:txBody>
                  <a:tcPr marL="91439" marR="91439" marT="45724" marB="4572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0,47 /100.000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dosis aplicadas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AR" sz="1600" dirty="0">
                        <a:solidFill>
                          <a:schemeClr val="tx1"/>
                        </a:solidFill>
                      </a:endParaRPr>
                    </a:p>
                  </a:txBody>
                  <a:tcPr marL="91439" marR="91439" marT="45724" marB="4572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0,40 /100.000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dosis aplicadas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AR" sz="1600" dirty="0">
                        <a:solidFill>
                          <a:schemeClr val="tx1"/>
                        </a:solidFill>
                      </a:endParaRPr>
                    </a:p>
                  </a:txBody>
                  <a:tcPr marL="91439" marR="91439" marT="45724" marB="45724"/>
                </a:tc>
                <a:extLst>
                  <a:ext uri="{0D108BD9-81ED-4DB2-BD59-A6C34878D82A}"/>
                </a:extLst>
              </a:tr>
              <a:tr h="94920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Tasa de errores programáticos</a:t>
                      </a:r>
                      <a:endParaRPr kumimoji="0" lang="es-AR" sz="1600" b="0" i="0" u="none" strike="noStrike" cap="none" normalizeH="0" baseline="0" dirty="0" smtClean="0">
                        <a:ln>
                          <a:noFill/>
                        </a:ln>
                        <a:solidFill>
                          <a:schemeClr val="tx1"/>
                        </a:solidFill>
                        <a:effectLst/>
                        <a:latin typeface="Calibri" pitchFamily="34" charset="0"/>
                        <a:ea typeface="ＭＳ Ｐゴシック" pitchFamily="34" charset="-128"/>
                        <a:cs typeface="Arial" charset="0"/>
                      </a:endParaRPr>
                    </a:p>
                  </a:txBody>
                  <a:tcPr marL="91439" marR="91439" marT="45724" marB="4572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1,07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dosis aplicadas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600" b="0" i="0" u="none" strike="noStrike" cap="none" normalizeH="0" baseline="0" dirty="0" smtClean="0">
                        <a:ln>
                          <a:noFill/>
                        </a:ln>
                        <a:solidFill>
                          <a:schemeClr val="tx1"/>
                        </a:solidFill>
                        <a:effectLst/>
                        <a:latin typeface="Calibri" pitchFamily="34" charset="0"/>
                        <a:ea typeface="ＭＳ Ｐゴシック" pitchFamily="34" charset="-128"/>
                        <a:cs typeface="Arial" charset="0"/>
                      </a:endParaRPr>
                    </a:p>
                  </a:txBody>
                  <a:tcPr marL="91439" marR="91439" marT="45724" marB="4572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1,17 /100.000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dosis aplicadas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600" b="0" i="0" u="none" strike="noStrike" cap="none" normalizeH="0" baseline="0" dirty="0" smtClean="0">
                        <a:ln>
                          <a:noFill/>
                        </a:ln>
                        <a:solidFill>
                          <a:schemeClr val="tx1"/>
                        </a:solidFill>
                        <a:effectLst/>
                        <a:latin typeface="Calibri" pitchFamily="34" charset="0"/>
                        <a:ea typeface="ＭＳ Ｐゴシック" pitchFamily="34" charset="-128"/>
                        <a:cs typeface="Arial" charset="0"/>
                      </a:endParaRPr>
                    </a:p>
                  </a:txBody>
                  <a:tcPr marL="91439" marR="91439" marT="45724" marB="4572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0,6 /100.000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u="none" strike="noStrike" cap="none" normalizeH="0" baseline="0" dirty="0" smtClean="0">
                          <a:ln>
                            <a:noFill/>
                          </a:ln>
                          <a:solidFill>
                            <a:schemeClr val="tx1"/>
                          </a:solidFill>
                          <a:effectLst/>
                        </a:rPr>
                        <a:t>dosis aplicadas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600" b="0" i="0" u="none" strike="noStrike" cap="none" normalizeH="0" baseline="0" dirty="0" smtClean="0">
                        <a:ln>
                          <a:noFill/>
                        </a:ln>
                        <a:solidFill>
                          <a:schemeClr val="tx1"/>
                        </a:solidFill>
                        <a:effectLst/>
                        <a:latin typeface="Calibri" pitchFamily="34" charset="0"/>
                        <a:ea typeface="ＭＳ Ｐゴシック" pitchFamily="34" charset="-128"/>
                        <a:cs typeface="Arial" charset="0"/>
                      </a:endParaRPr>
                    </a:p>
                  </a:txBody>
                  <a:tcPr marL="91439" marR="91439" marT="45724" marB="45724"/>
                </a:tc>
                <a:extLst>
                  <a:ext uri="{0D108BD9-81ED-4DB2-BD59-A6C34878D82A}"/>
                </a:extLst>
              </a:tr>
            </a:tbl>
          </a:graphicData>
        </a:graphic>
      </p:graphicFrame>
      <p:sp>
        <p:nvSpPr>
          <p:cNvPr id="4" name="CuadroTexto 1"/>
          <p:cNvSpPr txBox="1"/>
          <p:nvPr/>
        </p:nvSpPr>
        <p:spPr>
          <a:xfrm>
            <a:off x="2843808" y="5445224"/>
            <a:ext cx="1800199" cy="761747"/>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lvl1pPr marL="285750" indent="-285750"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FontTx/>
              <a:buChar char="-"/>
              <a:defRPr/>
            </a:pPr>
            <a:r>
              <a:rPr lang="es-ES" sz="1050" dirty="0" smtClean="0">
                <a:solidFill>
                  <a:prstClr val="black"/>
                </a:solidFill>
                <a:cs typeface="Arial" charset="0"/>
              </a:rPr>
              <a:t>4 errores programáticos (sin EA asociado)</a:t>
            </a:r>
          </a:p>
          <a:p>
            <a:pPr eaLnBrk="1" hangingPunct="1">
              <a:buFontTx/>
              <a:buChar char="-"/>
              <a:defRPr/>
            </a:pPr>
            <a:r>
              <a:rPr lang="es-ES" sz="1050" dirty="0" smtClean="0">
                <a:solidFill>
                  <a:prstClr val="black"/>
                </a:solidFill>
                <a:cs typeface="Arial" charset="0"/>
              </a:rPr>
              <a:t>3 relacionados leve</a:t>
            </a:r>
            <a:r>
              <a:rPr lang="es-ES" sz="1200" dirty="0" smtClean="0">
                <a:solidFill>
                  <a:prstClr val="black"/>
                </a:solidFill>
                <a:cs typeface="Arial" charset="0"/>
              </a:rPr>
              <a:t>s </a:t>
            </a:r>
          </a:p>
        </p:txBody>
      </p:sp>
      <p:sp>
        <p:nvSpPr>
          <p:cNvPr id="5" name="CuadroTexto 1"/>
          <p:cNvSpPr txBox="1"/>
          <p:nvPr/>
        </p:nvSpPr>
        <p:spPr>
          <a:xfrm>
            <a:off x="4644007" y="5466600"/>
            <a:ext cx="1953428" cy="900246"/>
          </a:xfrm>
          <a:prstGeom prst="rect">
            <a:avLst/>
          </a:prstGeom>
          <a:ln/>
        </p:spPr>
        <p:style>
          <a:lnRef idx="2">
            <a:schemeClr val="accent2"/>
          </a:lnRef>
          <a:fillRef idx="1">
            <a:schemeClr val="lt1"/>
          </a:fillRef>
          <a:effectRef idx="0">
            <a:schemeClr val="accent2"/>
          </a:effectRef>
          <a:fontRef idx="minor">
            <a:schemeClr val="dk1"/>
          </a:fontRef>
        </p:style>
        <p:txBody>
          <a:bodyPr>
            <a:spAutoFit/>
          </a:bodyPr>
          <a:lstStyle>
            <a:lvl1pPr marL="285750" indent="-285750"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FontTx/>
              <a:buChar char="-"/>
              <a:defRPr/>
            </a:pPr>
            <a:r>
              <a:rPr lang="es-ES" sz="1050" dirty="0" smtClean="0">
                <a:solidFill>
                  <a:prstClr val="black"/>
                </a:solidFill>
                <a:cs typeface="Arial" charset="0"/>
              </a:rPr>
              <a:t>5 errores programáticos (sin EA asociado)</a:t>
            </a:r>
          </a:p>
          <a:p>
            <a:pPr eaLnBrk="1" hangingPunct="1">
              <a:buFontTx/>
              <a:buChar char="-"/>
              <a:defRPr/>
            </a:pPr>
            <a:r>
              <a:rPr lang="es-ES" sz="1050" dirty="0" smtClean="0">
                <a:solidFill>
                  <a:prstClr val="black"/>
                </a:solidFill>
                <a:cs typeface="Arial" charset="0"/>
              </a:rPr>
              <a:t>1 trastorno de ansiedad (lipotimia)</a:t>
            </a:r>
          </a:p>
          <a:p>
            <a:pPr eaLnBrk="1" hangingPunct="1">
              <a:buFontTx/>
              <a:buChar char="-"/>
              <a:defRPr/>
            </a:pPr>
            <a:r>
              <a:rPr lang="es-ES" sz="1050" dirty="0" smtClean="0">
                <a:solidFill>
                  <a:prstClr val="black"/>
                </a:solidFill>
                <a:cs typeface="Arial" charset="0"/>
              </a:rPr>
              <a:t>2 relacionados leves </a:t>
            </a:r>
          </a:p>
        </p:txBody>
      </p:sp>
      <p:sp>
        <p:nvSpPr>
          <p:cNvPr id="6" name="5 CuadroTexto"/>
          <p:cNvSpPr txBox="1">
            <a:spLocks noChangeArrowheads="1"/>
          </p:cNvSpPr>
          <p:nvPr/>
        </p:nvSpPr>
        <p:spPr bwMode="auto">
          <a:xfrm>
            <a:off x="646179" y="5714380"/>
            <a:ext cx="2339753" cy="707886"/>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a:defRPr/>
            </a:pPr>
            <a:r>
              <a:rPr lang="es-AR" sz="2000" kern="0" dirty="0">
                <a:solidFill>
                  <a:sysClr val="windowText" lastClr="000000"/>
                </a:solidFill>
                <a:latin typeface="Calibri"/>
                <a:ea typeface="ＭＳ Ｐゴシック" pitchFamily="34" charset="-128"/>
                <a:cs typeface="Arial" charset="0"/>
              </a:rPr>
              <a:t>NO se reportaron  eventos GRAVES</a:t>
            </a:r>
          </a:p>
        </p:txBody>
      </p:sp>
      <p:sp>
        <p:nvSpPr>
          <p:cNvPr id="7" name="CuadroTexto 1"/>
          <p:cNvSpPr txBox="1"/>
          <p:nvPr/>
        </p:nvSpPr>
        <p:spPr>
          <a:xfrm>
            <a:off x="6597435" y="5550110"/>
            <a:ext cx="1953428" cy="900246"/>
          </a:xfrm>
          <a:prstGeom prst="rect">
            <a:avLst/>
          </a:prstGeom>
          <a:ln/>
        </p:spPr>
        <p:style>
          <a:lnRef idx="2">
            <a:schemeClr val="accent2"/>
          </a:lnRef>
          <a:fillRef idx="1">
            <a:schemeClr val="lt1"/>
          </a:fillRef>
          <a:effectRef idx="0">
            <a:schemeClr val="accent2"/>
          </a:effectRef>
          <a:fontRef idx="minor">
            <a:schemeClr val="dk1"/>
          </a:fontRef>
        </p:style>
        <p:txBody>
          <a:bodyPr>
            <a:spAutoFit/>
          </a:bodyPr>
          <a:lstStyle>
            <a:lvl1pPr marL="285750" indent="-285750"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FontTx/>
              <a:buChar char="-"/>
              <a:defRPr/>
            </a:pPr>
            <a:r>
              <a:rPr lang="es-ES" sz="1050" dirty="0">
                <a:solidFill>
                  <a:prstClr val="black"/>
                </a:solidFill>
                <a:cs typeface="Arial" charset="0"/>
              </a:rPr>
              <a:t>3</a:t>
            </a:r>
            <a:r>
              <a:rPr lang="es-ES" sz="1050" dirty="0" smtClean="0">
                <a:solidFill>
                  <a:prstClr val="black"/>
                </a:solidFill>
                <a:cs typeface="Arial" charset="0"/>
              </a:rPr>
              <a:t> errores programáticos (sin EA asociado)</a:t>
            </a:r>
          </a:p>
          <a:p>
            <a:pPr eaLnBrk="1" hangingPunct="1">
              <a:buFontTx/>
              <a:buChar char="-"/>
              <a:defRPr/>
            </a:pPr>
            <a:r>
              <a:rPr lang="es-ES" sz="1050" dirty="0" smtClean="0">
                <a:solidFill>
                  <a:prstClr val="black"/>
                </a:solidFill>
                <a:cs typeface="Arial" charset="0"/>
              </a:rPr>
              <a:t>1 relacionado leve </a:t>
            </a:r>
          </a:p>
          <a:p>
            <a:pPr eaLnBrk="1" hangingPunct="1">
              <a:buFontTx/>
              <a:buChar char="-"/>
              <a:defRPr/>
            </a:pPr>
            <a:r>
              <a:rPr lang="es-ES" sz="1050" dirty="0" smtClean="0">
                <a:solidFill>
                  <a:prstClr val="black"/>
                </a:solidFill>
                <a:cs typeface="Arial" charset="0"/>
              </a:rPr>
              <a:t>1 relacionado moderado (</a:t>
            </a:r>
            <a:r>
              <a:rPr lang="es-ES" sz="1050" dirty="0" err="1" smtClean="0">
                <a:solidFill>
                  <a:prstClr val="black"/>
                </a:solidFill>
                <a:cs typeface="Arial" charset="0"/>
              </a:rPr>
              <a:t>rash</a:t>
            </a:r>
            <a:r>
              <a:rPr lang="es-ES" sz="1050" dirty="0" smtClean="0">
                <a:solidFill>
                  <a:prstClr val="black"/>
                </a:solidFill>
                <a:cs typeface="Arial" charset="0"/>
              </a:rPr>
              <a:t> generalizado)</a:t>
            </a:r>
          </a:p>
        </p:txBody>
      </p:sp>
      <p:sp>
        <p:nvSpPr>
          <p:cNvPr id="8" name="8 Título"/>
          <p:cNvSpPr txBox="1">
            <a:spLocks/>
          </p:cNvSpPr>
          <p:nvPr/>
        </p:nvSpPr>
        <p:spPr>
          <a:xfrm>
            <a:off x="4716016" y="3510"/>
            <a:ext cx="3384376" cy="432048"/>
          </a:xfrm>
          <a:prstGeom prst="rect">
            <a:avLst/>
          </a:prstGeom>
        </p:spPr>
        <p:txBody>
          <a:bodyPr vert="horz" lIns="91440" tIns="45720" rIns="91440" bIns="45720" rtlCol="0" anchor="b">
            <a:normAutofit fontScale="62500" lnSpcReduction="2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AR" sz="2400" b="1" i="1" dirty="0" smtClean="0">
                <a:solidFill>
                  <a:prstClr val="white"/>
                </a:solidFill>
              </a:rPr>
              <a:t>Estrategia de vacunación: seguridad</a:t>
            </a:r>
            <a:endParaRPr lang="es-AR" sz="2400" b="1" i="1" dirty="0">
              <a:solidFill>
                <a:prstClr val="white"/>
              </a:solidFill>
            </a:endParaRPr>
          </a:p>
        </p:txBody>
      </p:sp>
    </p:spTree>
    <p:extLst>
      <p:ext uri="{BB962C8B-B14F-4D97-AF65-F5344CB8AC3E}">
        <p14:creationId xmlns="" xmlns:p14="http://schemas.microsoft.com/office/powerpoint/2010/main" val="254390684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smtClean="0"/>
              <a:t>Tipos de Aislamientos</a:t>
            </a:r>
            <a:endParaRPr lang="es-AR" dirty="0"/>
          </a:p>
        </p:txBody>
      </p:sp>
      <p:pic>
        <p:nvPicPr>
          <p:cNvPr id="4" name="Imagen 3"/>
          <p:cNvPicPr>
            <a:picLocks noChangeAspect="1"/>
          </p:cNvPicPr>
          <p:nvPr/>
        </p:nvPicPr>
        <p:blipFill>
          <a:blip r:embed="rId2" cstate="print"/>
          <a:stretch>
            <a:fillRect/>
          </a:stretch>
        </p:blipFill>
        <p:spPr>
          <a:xfrm>
            <a:off x="304800" y="1283547"/>
            <a:ext cx="5783693" cy="4888653"/>
          </a:xfrm>
          <a:prstGeom prst="rect">
            <a:avLst/>
          </a:prstGeom>
        </p:spPr>
      </p:pic>
      <p:sp>
        <p:nvSpPr>
          <p:cNvPr id="5" name="Elipse 4"/>
          <p:cNvSpPr/>
          <p:nvPr/>
        </p:nvSpPr>
        <p:spPr>
          <a:xfrm>
            <a:off x="2895600" y="2743200"/>
            <a:ext cx="3352800" cy="29718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6" name="Rectángulo 5"/>
          <p:cNvSpPr/>
          <p:nvPr/>
        </p:nvSpPr>
        <p:spPr>
          <a:xfrm>
            <a:off x="395536" y="6309320"/>
            <a:ext cx="3711272" cy="276999"/>
          </a:xfrm>
          <a:prstGeom prst="rect">
            <a:avLst/>
          </a:prstGeom>
        </p:spPr>
        <p:txBody>
          <a:bodyPr wrap="none">
            <a:spAutoFit/>
          </a:bodyPr>
          <a:lstStyle/>
          <a:p>
            <a:r>
              <a:rPr lang="es-ES_tradnl" i="1" baseline="30000" dirty="0">
                <a:hlinkClick r:id="rId3"/>
              </a:rPr>
              <a:t>http://www.cdc.gov/ncidod/dhqp/pdf/isolation2007.</a:t>
            </a:r>
            <a:r>
              <a:rPr lang="es-ES_tradnl" i="1" baseline="30000" dirty="0" smtClean="0">
                <a:hlinkClick r:id="rId3"/>
              </a:rPr>
              <a:t>pdf</a:t>
            </a:r>
            <a:endParaRPr lang="es-ES_tradnl" i="1" baseline="30000" dirty="0" smtClean="0"/>
          </a:p>
          <a:p>
            <a:endParaRPr lang="es-ES_tradnl" dirty="0"/>
          </a:p>
        </p:txBody>
      </p:sp>
      <p:pic>
        <p:nvPicPr>
          <p:cNvPr id="8" name="Imagen 7"/>
          <p:cNvPicPr>
            <a:picLocks noChangeAspect="1"/>
          </p:cNvPicPr>
          <p:nvPr/>
        </p:nvPicPr>
        <p:blipFill>
          <a:blip r:embed="rId4" cstate="print"/>
          <a:stretch>
            <a:fillRect/>
          </a:stretch>
        </p:blipFill>
        <p:spPr>
          <a:xfrm>
            <a:off x="6400800" y="1752600"/>
            <a:ext cx="2643818" cy="3352800"/>
          </a:xfrm>
          <a:prstGeom prst="rect">
            <a:avLst/>
          </a:prstGeom>
        </p:spPr>
      </p:pic>
    </p:spTree>
    <p:extLst>
      <p:ext uri="{BB962C8B-B14F-4D97-AF65-F5344CB8AC3E}">
        <p14:creationId xmlns="" xmlns:p14="http://schemas.microsoft.com/office/powerpoint/2010/main" val="368943296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mvjuarez\Downloads\dTpa 001.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15176" b="26860"/>
          <a:stretch/>
        </p:blipFill>
        <p:spPr bwMode="auto">
          <a:xfrm>
            <a:off x="611560" y="1268759"/>
            <a:ext cx="6831922" cy="543684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1 Título"/>
          <p:cNvSpPr>
            <a:spLocks noGrp="1"/>
          </p:cNvSpPr>
          <p:nvPr>
            <p:ph type="title"/>
          </p:nvPr>
        </p:nvSpPr>
        <p:spPr>
          <a:xfrm>
            <a:off x="228600" y="163994"/>
            <a:ext cx="5967772" cy="601136"/>
          </a:xfrm>
        </p:spPr>
        <p:txBody>
          <a:bodyPr vert="horz" lIns="91440" tIns="45720" rIns="91440" bIns="45720" rtlCol="0" anchor="b">
            <a:noAutofit/>
          </a:bodyPr>
          <a:lstStyle/>
          <a:p>
            <a:pPr algn="ctr"/>
            <a:r>
              <a:rPr lang="es-AR" dirty="0"/>
              <a:t>Personal de salud</a:t>
            </a:r>
          </a:p>
        </p:txBody>
      </p:sp>
      <p:pic>
        <p:nvPicPr>
          <p:cNvPr id="6147" name="Picture 3" descr="C:\Users\mvjuarez\Downloads\dTpa 00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75956" y="304799"/>
            <a:ext cx="2063562" cy="2833149"/>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5" name="4 Rectángulo"/>
          <p:cNvSpPr/>
          <p:nvPr/>
        </p:nvSpPr>
        <p:spPr>
          <a:xfrm>
            <a:off x="1395205" y="6019800"/>
            <a:ext cx="5184576" cy="5676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1124000" y="3833427"/>
            <a:ext cx="5429200" cy="6623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1132860" y="2209800"/>
            <a:ext cx="526794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 name="2 CuadroTexto"/>
          <p:cNvSpPr txBox="1"/>
          <p:nvPr/>
        </p:nvSpPr>
        <p:spPr>
          <a:xfrm>
            <a:off x="7239000" y="6289521"/>
            <a:ext cx="1700518" cy="276999"/>
          </a:xfrm>
          <a:prstGeom prst="rect">
            <a:avLst/>
          </a:prstGeom>
          <a:noFill/>
        </p:spPr>
        <p:txBody>
          <a:bodyPr wrap="square" rtlCol="0">
            <a:spAutoFit/>
          </a:bodyPr>
          <a:lstStyle/>
          <a:p>
            <a:r>
              <a:rPr lang="es-ES_tradnl" sz="1200" i="1" dirty="0" err="1" smtClean="0">
                <a:solidFill>
                  <a:schemeClr val="tx1">
                    <a:lumMod val="50000"/>
                    <a:lumOff val="50000"/>
                  </a:schemeClr>
                </a:solidFill>
              </a:rPr>
              <a:t>Msal</a:t>
            </a:r>
            <a:r>
              <a:rPr lang="es-ES_tradnl" sz="1200" i="1" dirty="0" smtClean="0">
                <a:solidFill>
                  <a:schemeClr val="tx1">
                    <a:lumMod val="50000"/>
                    <a:lumOff val="50000"/>
                  </a:schemeClr>
                </a:solidFill>
              </a:rPr>
              <a:t>. </a:t>
            </a:r>
            <a:r>
              <a:rPr lang="es-ES_tradnl" sz="1200" i="1" dirty="0" err="1" smtClean="0">
                <a:solidFill>
                  <a:schemeClr val="tx1">
                    <a:lumMod val="50000"/>
                    <a:lumOff val="50000"/>
                  </a:schemeClr>
                </a:solidFill>
              </a:rPr>
              <a:t>DiCEI</a:t>
            </a:r>
            <a:r>
              <a:rPr lang="es-ES_tradnl" sz="1200" i="1" dirty="0" smtClean="0">
                <a:solidFill>
                  <a:schemeClr val="tx1">
                    <a:lumMod val="50000"/>
                    <a:lumOff val="50000"/>
                  </a:schemeClr>
                </a:solidFill>
              </a:rPr>
              <a:t>. Mayo 2016</a:t>
            </a:r>
            <a:endParaRPr lang="es-AR" sz="1200" i="1" dirty="0">
              <a:solidFill>
                <a:schemeClr val="tx1">
                  <a:lumMod val="50000"/>
                  <a:lumOff val="50000"/>
                </a:schemeClr>
              </a:solidFill>
            </a:endParaRPr>
          </a:p>
        </p:txBody>
      </p:sp>
    </p:spTree>
    <p:extLst>
      <p:ext uri="{BB962C8B-B14F-4D97-AF65-F5344CB8AC3E}">
        <p14:creationId xmlns="" xmlns:p14="http://schemas.microsoft.com/office/powerpoint/2010/main" val="148418653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2000" y="228600"/>
            <a:ext cx="7772400" cy="914400"/>
          </a:xfrm>
        </p:spPr>
        <p:txBody>
          <a:bodyPr/>
          <a:lstStyle/>
          <a:p>
            <a:pPr eaLnBrk="1" hangingPunct="1"/>
            <a:r>
              <a:rPr lang="es-ES" sz="3600" smtClean="0">
                <a:solidFill>
                  <a:srgbClr val="00B050"/>
                </a:solidFill>
              </a:rPr>
              <a:t>Manejo de heridas</a:t>
            </a:r>
            <a:endParaRPr lang="en-GB" smtClean="0">
              <a:solidFill>
                <a:srgbClr val="00B050"/>
              </a:solidFill>
            </a:endParaRPr>
          </a:p>
        </p:txBody>
      </p:sp>
      <p:sp>
        <p:nvSpPr>
          <p:cNvPr id="69635" name="Rectangle 3"/>
          <p:cNvSpPr>
            <a:spLocks noGrp="1" noChangeArrowheads="1"/>
          </p:cNvSpPr>
          <p:nvPr>
            <p:ph type="body" idx="1"/>
          </p:nvPr>
        </p:nvSpPr>
        <p:spPr>
          <a:xfrm>
            <a:off x="381000" y="1828800"/>
            <a:ext cx="8763000" cy="4191000"/>
          </a:xfrm>
        </p:spPr>
        <p:txBody>
          <a:bodyPr>
            <a:normAutofit fontScale="85000" lnSpcReduction="10000"/>
          </a:bodyPr>
          <a:lstStyle/>
          <a:p>
            <a:pPr eaLnBrk="1" hangingPunct="1">
              <a:lnSpc>
                <a:spcPct val="90000"/>
              </a:lnSpc>
              <a:buClr>
                <a:srgbClr val="FF3300"/>
              </a:buClr>
              <a:buFont typeface="Wingdings" pitchFamily="2" charset="2"/>
              <a:buChar char="§"/>
            </a:pPr>
            <a:r>
              <a:rPr lang="es-ES" b="1" u="sng" smtClean="0">
                <a:solidFill>
                  <a:srgbClr val="00B0F0"/>
                </a:solidFill>
              </a:rPr>
              <a:t>Limpiar y debridar</a:t>
            </a:r>
            <a:r>
              <a:rPr lang="es-ES" b="1" smtClean="0"/>
              <a:t>: eliminar restos necróticos, tejido desvitalizado y cuerpos extraños</a:t>
            </a:r>
          </a:p>
          <a:p>
            <a:pPr eaLnBrk="1" hangingPunct="1">
              <a:lnSpc>
                <a:spcPct val="90000"/>
              </a:lnSpc>
              <a:buClr>
                <a:srgbClr val="FF3300"/>
              </a:buClr>
              <a:buFont typeface="Wingdings" pitchFamily="2" charset="2"/>
              <a:buChar char="§"/>
            </a:pPr>
            <a:endParaRPr lang="es-ES" b="1" smtClean="0"/>
          </a:p>
          <a:p>
            <a:pPr eaLnBrk="1" hangingPunct="1">
              <a:lnSpc>
                <a:spcPct val="90000"/>
              </a:lnSpc>
              <a:buClr>
                <a:srgbClr val="FF3300"/>
              </a:buClr>
              <a:buFont typeface="Wingdings" pitchFamily="2" charset="2"/>
              <a:buChar char="§"/>
            </a:pPr>
            <a:r>
              <a:rPr lang="es-ES" b="1" u="sng" smtClean="0">
                <a:solidFill>
                  <a:srgbClr val="00B0F0"/>
                </a:solidFill>
              </a:rPr>
              <a:t>Heridas con mayor riesgo de tétanos</a:t>
            </a:r>
            <a:r>
              <a:rPr lang="es-ES" b="1" smtClean="0"/>
              <a:t>:</a:t>
            </a:r>
          </a:p>
          <a:p>
            <a:pPr eaLnBrk="1" hangingPunct="1">
              <a:lnSpc>
                <a:spcPct val="90000"/>
              </a:lnSpc>
              <a:buClr>
                <a:srgbClr val="FF3300"/>
              </a:buClr>
              <a:buFont typeface="Wingdings" pitchFamily="2" charset="2"/>
              <a:buNone/>
            </a:pPr>
            <a:r>
              <a:rPr lang="es-ES" b="1" smtClean="0"/>
              <a:t>    * heridas por punción</a:t>
            </a:r>
          </a:p>
          <a:p>
            <a:pPr eaLnBrk="1" hangingPunct="1">
              <a:lnSpc>
                <a:spcPct val="90000"/>
              </a:lnSpc>
              <a:buClr>
                <a:srgbClr val="FF3300"/>
              </a:buClr>
              <a:buFont typeface="Wingdings" pitchFamily="2" charset="2"/>
              <a:buNone/>
            </a:pPr>
            <a:r>
              <a:rPr lang="es-ES" b="1" smtClean="0"/>
              <a:t>    * heridas contaminadas con polvo, tierra, saliva, heces, </a:t>
            </a:r>
          </a:p>
          <a:p>
            <a:pPr eaLnBrk="1" hangingPunct="1">
              <a:lnSpc>
                <a:spcPct val="90000"/>
              </a:lnSpc>
              <a:buClr>
                <a:srgbClr val="FF3300"/>
              </a:buClr>
              <a:buFont typeface="Wingdings" pitchFamily="2" charset="2"/>
              <a:buNone/>
            </a:pPr>
            <a:r>
              <a:rPr lang="es-ES" b="1" smtClean="0"/>
              <a:t>       suciedad</a:t>
            </a:r>
          </a:p>
          <a:p>
            <a:pPr eaLnBrk="1" hangingPunct="1">
              <a:lnSpc>
                <a:spcPct val="90000"/>
              </a:lnSpc>
              <a:buClr>
                <a:srgbClr val="FF3300"/>
              </a:buClr>
              <a:buFont typeface="Wingdings" pitchFamily="2" charset="2"/>
              <a:buNone/>
            </a:pPr>
            <a:r>
              <a:rPr lang="es-ES" b="1" smtClean="0"/>
              <a:t>    * heridas con tejido desvitalizado</a:t>
            </a:r>
          </a:p>
          <a:p>
            <a:pPr eaLnBrk="1" hangingPunct="1">
              <a:lnSpc>
                <a:spcPct val="90000"/>
              </a:lnSpc>
              <a:buClr>
                <a:srgbClr val="FF3300"/>
              </a:buClr>
              <a:buFont typeface="Wingdings" pitchFamily="2" charset="2"/>
              <a:buNone/>
            </a:pPr>
            <a:r>
              <a:rPr lang="es-ES" b="1" smtClean="0"/>
              <a:t>    * heridas por congelamiento, avulsión, aplastamiento, </a:t>
            </a:r>
          </a:p>
          <a:p>
            <a:pPr eaLnBrk="1" hangingPunct="1">
              <a:lnSpc>
                <a:spcPct val="90000"/>
              </a:lnSpc>
              <a:buClr>
                <a:srgbClr val="FF3300"/>
              </a:buClr>
              <a:buFont typeface="Wingdings" pitchFamily="2" charset="2"/>
              <a:buNone/>
            </a:pPr>
            <a:r>
              <a:rPr lang="es-ES" b="1" smtClean="0"/>
              <a:t>       quemaduras y explosión </a:t>
            </a:r>
            <a:endParaRPr lang="en-GB" b="1"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63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963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963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963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963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963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96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eaLnBrk="1" hangingPunct="1">
              <a:defRPr/>
            </a:pPr>
            <a:r>
              <a:rPr lang="es-ES_tradnl" sz="3600" b="1" smtClean="0">
                <a:solidFill>
                  <a:srgbClr val="FFCC66"/>
                </a:solidFill>
              </a:rPr>
              <a:t>Profilaxis antitetánica </a:t>
            </a:r>
            <a:br>
              <a:rPr lang="es-ES_tradnl" sz="3600" b="1" smtClean="0">
                <a:solidFill>
                  <a:srgbClr val="FFCC66"/>
                </a:solidFill>
              </a:rPr>
            </a:br>
            <a:r>
              <a:rPr lang="es-ES_tradnl" sz="3600" b="1" smtClean="0">
                <a:solidFill>
                  <a:srgbClr val="FFCC66"/>
                </a:solidFill>
              </a:rPr>
              <a:t>en el manejo de heridas</a:t>
            </a:r>
            <a:endParaRPr lang="es-ES" sz="3600" b="1" smtClean="0">
              <a:solidFill>
                <a:srgbClr val="FFCC66"/>
              </a:solidFill>
            </a:endParaRPr>
          </a:p>
        </p:txBody>
      </p:sp>
      <p:graphicFrame>
        <p:nvGraphicFramePr>
          <p:cNvPr id="68663" name="Group 55"/>
          <p:cNvGraphicFramePr>
            <a:graphicFrameLocks noGrp="1"/>
          </p:cNvGraphicFramePr>
          <p:nvPr>
            <p:ph idx="1"/>
          </p:nvPr>
        </p:nvGraphicFramePr>
        <p:xfrm>
          <a:off x="457200" y="1600200"/>
          <a:ext cx="8507288" cy="3276600"/>
        </p:xfrm>
        <a:graphic>
          <a:graphicData uri="http://schemas.openxmlformats.org/drawingml/2006/table">
            <a:tbl>
              <a:tblPr/>
              <a:tblGrid>
                <a:gridCol w="2088105"/>
                <a:gridCol w="3245264"/>
                <a:gridCol w="3173919"/>
              </a:tblGrid>
              <a:tr h="1143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dirty="0" smtClean="0">
                          <a:ln>
                            <a:noFill/>
                          </a:ln>
                          <a:solidFill>
                            <a:srgbClr val="00B0F0"/>
                          </a:solidFill>
                          <a:effectLst/>
                          <a:latin typeface="+mn-lt"/>
                        </a:rPr>
                        <a:t>Antecedente de toxoide tetánico </a:t>
                      </a:r>
                      <a:endParaRPr kumimoji="0" lang="es-ES" sz="2000" b="1" i="0" u="none" strike="noStrike" cap="none" normalizeH="0" baseline="0" dirty="0" smtClean="0">
                        <a:ln>
                          <a:noFill/>
                        </a:ln>
                        <a:solidFill>
                          <a:srgbClr val="00B0F0"/>
                        </a:solidFill>
                        <a:effectLst/>
                        <a:latin typeface="+mn-lt"/>
                      </a:endParaRPr>
                    </a:p>
                  </a:txBody>
                  <a:tcPr marL="96957" marR="9695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dirty="0" smtClean="0">
                          <a:ln>
                            <a:noFill/>
                          </a:ln>
                          <a:solidFill>
                            <a:srgbClr val="00B0F0"/>
                          </a:solidFill>
                          <a:effectLst/>
                          <a:latin typeface="+mn-lt"/>
                        </a:rPr>
                        <a:t>        Herida limpia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dirty="0" smtClean="0">
                          <a:ln>
                            <a:noFill/>
                          </a:ln>
                          <a:solidFill>
                            <a:srgbClr val="00B0F0"/>
                          </a:solidFill>
                          <a:effectLst/>
                          <a:latin typeface="+mn-lt"/>
                        </a:rPr>
                        <a:t>Vacuna   </a:t>
                      </a:r>
                      <a:r>
                        <a:rPr kumimoji="0" lang="es-ES_tradnl" sz="2000" b="1" i="0" u="none" strike="noStrike" cap="none" normalizeH="0" baseline="0" dirty="0" err="1" smtClean="0">
                          <a:ln>
                            <a:noFill/>
                          </a:ln>
                          <a:solidFill>
                            <a:srgbClr val="00B0F0"/>
                          </a:solidFill>
                          <a:effectLst/>
                          <a:latin typeface="+mn-lt"/>
                        </a:rPr>
                        <a:t>Gamaglobulina</a:t>
                      </a:r>
                      <a:endParaRPr kumimoji="0" lang="es-ES" sz="2000" b="1" i="0" u="none" strike="noStrike" cap="none" normalizeH="0" baseline="0" dirty="0" smtClean="0">
                        <a:ln>
                          <a:noFill/>
                        </a:ln>
                        <a:solidFill>
                          <a:srgbClr val="00B0F0"/>
                        </a:solidFill>
                        <a:effectLst/>
                        <a:latin typeface="+mn-lt"/>
                      </a:endParaRPr>
                    </a:p>
                  </a:txBody>
                  <a:tcPr marL="96957" marR="9695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dirty="0" smtClean="0">
                          <a:ln>
                            <a:noFill/>
                          </a:ln>
                          <a:solidFill>
                            <a:srgbClr val="00B0F0"/>
                          </a:solidFill>
                          <a:effectLst/>
                          <a:latin typeface="+mn-lt"/>
                        </a:rPr>
                        <a:t>Heridas &gt; riesgo tétanos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dirty="0" smtClean="0">
                          <a:ln>
                            <a:noFill/>
                          </a:ln>
                          <a:solidFill>
                            <a:srgbClr val="00B0F0"/>
                          </a:solidFill>
                          <a:effectLst/>
                          <a:latin typeface="+mn-lt"/>
                        </a:rPr>
                        <a:t>Vacuna  </a:t>
                      </a:r>
                      <a:r>
                        <a:rPr kumimoji="0" lang="es-ES_tradnl" sz="2000" b="1" i="0" u="none" strike="noStrike" cap="none" normalizeH="0" baseline="0" dirty="0" err="1" smtClean="0">
                          <a:ln>
                            <a:noFill/>
                          </a:ln>
                          <a:solidFill>
                            <a:srgbClr val="00B0F0"/>
                          </a:solidFill>
                          <a:effectLst/>
                          <a:latin typeface="+mn-lt"/>
                        </a:rPr>
                        <a:t>Gamaglobulina</a:t>
                      </a:r>
                      <a:endParaRPr kumimoji="0" lang="es-ES" sz="2000" b="1" i="0" u="none" strike="noStrike" cap="none" normalizeH="0" baseline="0" dirty="0" smtClean="0">
                        <a:ln>
                          <a:noFill/>
                        </a:ln>
                        <a:solidFill>
                          <a:srgbClr val="00B0F0"/>
                        </a:solidFill>
                        <a:effectLst/>
                        <a:latin typeface="+mn-lt"/>
                      </a:endParaRPr>
                    </a:p>
                  </a:txBody>
                  <a:tcPr marL="96957" marR="9695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2060"/>
                    </a:solidFill>
                  </a:tcPr>
                </a:tc>
              </a:tr>
              <a:tr h="1130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dirty="0" smtClean="0">
                          <a:ln>
                            <a:noFill/>
                          </a:ln>
                          <a:solidFill>
                            <a:schemeClr val="bg1"/>
                          </a:solidFill>
                          <a:effectLst/>
                          <a:latin typeface="+mn-lt"/>
                        </a:rPr>
                        <a:t>Desconocida o &lt; 3 dosis</a:t>
                      </a:r>
                      <a:endParaRPr kumimoji="0" lang="es-ES" sz="2000" b="1" i="0" u="none" strike="noStrike" cap="none" normalizeH="0" baseline="0" dirty="0" smtClean="0">
                        <a:ln>
                          <a:noFill/>
                        </a:ln>
                        <a:solidFill>
                          <a:schemeClr val="bg1"/>
                        </a:solidFill>
                        <a:effectLst/>
                        <a:latin typeface="+mn-lt"/>
                      </a:endParaRPr>
                    </a:p>
                  </a:txBody>
                  <a:tcPr marL="96957" marR="9695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dirty="0" smtClean="0">
                          <a:ln>
                            <a:noFill/>
                          </a:ln>
                          <a:solidFill>
                            <a:schemeClr val="bg1"/>
                          </a:solidFill>
                          <a:effectLst/>
                          <a:latin typeface="+mn-lt"/>
                        </a:rPr>
                        <a:t>    SI                  NO</a:t>
                      </a:r>
                      <a:endParaRPr kumimoji="0" lang="es-ES" sz="2000" b="1" i="0" u="none" strike="noStrike" cap="none" normalizeH="0" baseline="0" dirty="0" smtClean="0">
                        <a:ln>
                          <a:noFill/>
                        </a:ln>
                        <a:solidFill>
                          <a:schemeClr val="bg1"/>
                        </a:solidFill>
                        <a:effectLst/>
                        <a:latin typeface="+mn-lt"/>
                      </a:endParaRPr>
                    </a:p>
                  </a:txBody>
                  <a:tcPr marL="96957" marR="9695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dirty="0" smtClean="0">
                          <a:ln>
                            <a:noFill/>
                          </a:ln>
                          <a:solidFill>
                            <a:schemeClr val="bg1"/>
                          </a:solidFill>
                          <a:effectLst/>
                          <a:latin typeface="+mn-lt"/>
                        </a:rPr>
                        <a:t>    SI                 </a:t>
                      </a:r>
                      <a:r>
                        <a:rPr kumimoji="0" lang="es-ES_tradnl" sz="2000" b="1" i="0" u="none" strike="noStrike" cap="none" normalizeH="0" baseline="0" dirty="0" err="1" smtClean="0">
                          <a:ln>
                            <a:noFill/>
                          </a:ln>
                          <a:solidFill>
                            <a:schemeClr val="bg1"/>
                          </a:solidFill>
                          <a:effectLst/>
                          <a:latin typeface="+mn-lt"/>
                        </a:rPr>
                        <a:t>SI</a:t>
                      </a:r>
                      <a:endParaRPr kumimoji="0" lang="es-ES" sz="2000" b="1" i="0" u="none" strike="noStrike" cap="none" normalizeH="0" baseline="0" dirty="0" smtClean="0">
                        <a:ln>
                          <a:noFill/>
                        </a:ln>
                        <a:solidFill>
                          <a:schemeClr val="bg1"/>
                        </a:solidFill>
                        <a:effectLst/>
                        <a:latin typeface="+mn-lt"/>
                      </a:endParaRPr>
                    </a:p>
                  </a:txBody>
                  <a:tcPr marL="96957" marR="9695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2060"/>
                    </a:solidFill>
                  </a:tcPr>
                </a:tc>
              </a:tr>
              <a:tr h="1003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smtClean="0">
                          <a:ln>
                            <a:noFill/>
                          </a:ln>
                          <a:solidFill>
                            <a:schemeClr val="bg1"/>
                          </a:solidFill>
                          <a:effectLst/>
                          <a:latin typeface="+mn-lt"/>
                        </a:rPr>
                        <a:t>3 dosis o más</a:t>
                      </a:r>
                      <a:endParaRPr kumimoji="0" lang="es-ES" sz="2000" b="1" i="0" u="none" strike="noStrike" cap="none" normalizeH="0" baseline="0" smtClean="0">
                        <a:ln>
                          <a:noFill/>
                        </a:ln>
                        <a:solidFill>
                          <a:schemeClr val="bg1"/>
                        </a:solidFill>
                        <a:effectLst/>
                        <a:latin typeface="+mn-lt"/>
                      </a:endParaRPr>
                    </a:p>
                  </a:txBody>
                  <a:tcPr marL="96957" marR="9695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dirty="0" smtClean="0">
                          <a:ln>
                            <a:noFill/>
                          </a:ln>
                          <a:solidFill>
                            <a:schemeClr val="bg1"/>
                          </a:solidFill>
                          <a:effectLst/>
                          <a:latin typeface="+mn-lt"/>
                        </a:rPr>
                        <a:t>    NO**            NO</a:t>
                      </a:r>
                      <a:endParaRPr kumimoji="0" lang="es-ES" sz="2000" b="1" i="0" u="none" strike="noStrike" cap="none" normalizeH="0" baseline="0" dirty="0" smtClean="0">
                        <a:ln>
                          <a:noFill/>
                        </a:ln>
                        <a:solidFill>
                          <a:schemeClr val="bg1"/>
                        </a:solidFill>
                        <a:effectLst/>
                        <a:latin typeface="+mn-lt"/>
                      </a:endParaRPr>
                    </a:p>
                  </a:txBody>
                  <a:tcPr marL="96957" marR="9695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dirty="0" smtClean="0">
                          <a:ln>
                            <a:noFill/>
                          </a:ln>
                          <a:solidFill>
                            <a:schemeClr val="bg1"/>
                          </a:solidFill>
                          <a:effectLst/>
                          <a:latin typeface="+mn-lt"/>
                        </a:rPr>
                        <a:t>    NO/SI ***     NO</a:t>
                      </a:r>
                      <a:endParaRPr kumimoji="0" lang="es-ES" sz="2000" b="1" i="0" u="none" strike="noStrike" cap="none" normalizeH="0" baseline="0" dirty="0" smtClean="0">
                        <a:ln>
                          <a:noFill/>
                        </a:ln>
                        <a:solidFill>
                          <a:schemeClr val="bg1"/>
                        </a:solidFill>
                        <a:effectLst/>
                        <a:latin typeface="+mn-lt"/>
                      </a:endParaRPr>
                    </a:p>
                  </a:txBody>
                  <a:tcPr marL="96957" marR="9695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2060"/>
                    </a:solidFill>
                  </a:tcPr>
                </a:tc>
              </a:tr>
            </a:tbl>
          </a:graphicData>
        </a:graphic>
      </p:graphicFrame>
      <p:sp>
        <p:nvSpPr>
          <p:cNvPr id="29717" name="Text Box 31"/>
          <p:cNvSpPr txBox="1">
            <a:spLocks noChangeArrowheads="1"/>
          </p:cNvSpPr>
          <p:nvPr/>
        </p:nvSpPr>
        <p:spPr bwMode="auto">
          <a:xfrm>
            <a:off x="746125" y="5168900"/>
            <a:ext cx="8285163" cy="708025"/>
          </a:xfrm>
          <a:prstGeom prst="rect">
            <a:avLst/>
          </a:prstGeom>
          <a:solidFill>
            <a:srgbClr val="002060"/>
          </a:solidFill>
          <a:ln w="9525">
            <a:noFill/>
            <a:miter lim="800000"/>
            <a:headEnd/>
            <a:tailEnd/>
          </a:ln>
        </p:spPr>
        <p:txBody>
          <a:bodyPr>
            <a:spAutoFit/>
          </a:bodyPr>
          <a:lstStyle/>
          <a:p>
            <a:r>
              <a:rPr lang="es-ES_tradnl" sz="2000" dirty="0">
                <a:solidFill>
                  <a:srgbClr val="92D050"/>
                </a:solidFill>
              </a:rPr>
              <a:t>**    Se  debe administrar si la última dosis se dio hace más de 10 años</a:t>
            </a:r>
          </a:p>
          <a:p>
            <a:r>
              <a:rPr lang="es-ES_tradnl" sz="2000" dirty="0">
                <a:solidFill>
                  <a:srgbClr val="92D050"/>
                </a:solidFill>
              </a:rPr>
              <a:t>***  Se  debe administrar si la última dosis se dio hace más de  5 años  </a:t>
            </a:r>
            <a:endParaRPr lang="es-ES" sz="2000" dirty="0">
              <a:solidFill>
                <a:srgbClr val="92D050"/>
              </a:solidFill>
            </a:endParaRP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42875" y="571500"/>
            <a:ext cx="9001125" cy="5140325"/>
          </a:xfrm>
          <a:prstGeom prst="rect">
            <a:avLst/>
          </a:prstGeom>
          <a:noFill/>
          <a:ln w="9525">
            <a:noFill/>
            <a:miter lim="800000"/>
            <a:headEnd/>
            <a:tailEnd/>
          </a:ln>
        </p:spPr>
        <p:txBody>
          <a:bodyPr>
            <a:spAutoFit/>
          </a:bodyPr>
          <a:lstStyle/>
          <a:p>
            <a:pPr>
              <a:lnSpc>
                <a:spcPct val="100000"/>
              </a:lnSpc>
              <a:spcBef>
                <a:spcPct val="50000"/>
              </a:spcBef>
              <a:buClrTx/>
              <a:buFontTx/>
              <a:buNone/>
            </a:pPr>
            <a:endParaRPr lang="es-ES" sz="1600" u="sng">
              <a:solidFill>
                <a:srgbClr val="FFCC66"/>
              </a:solidFill>
            </a:endParaRPr>
          </a:p>
          <a:p>
            <a:pPr>
              <a:lnSpc>
                <a:spcPct val="100000"/>
              </a:lnSpc>
              <a:spcBef>
                <a:spcPct val="50000"/>
              </a:spcBef>
              <a:buClrTx/>
              <a:buFontTx/>
              <a:buNone/>
            </a:pPr>
            <a:r>
              <a:rPr lang="es-ES" sz="1600" u="sng">
                <a:solidFill>
                  <a:schemeClr val="tx1"/>
                </a:solidFill>
                <a:latin typeface="Arial" pitchFamily="34" charset="0"/>
                <a:cs typeface="Arial" pitchFamily="34" charset="0"/>
              </a:rPr>
              <a:t>Edad mínima de vacunación:</a:t>
            </a:r>
            <a:r>
              <a:rPr lang="es-ES" sz="1600">
                <a:solidFill>
                  <a:schemeClr val="tx1"/>
                </a:solidFill>
                <a:latin typeface="Arial" pitchFamily="34" charset="0"/>
                <a:cs typeface="Arial" pitchFamily="34" charset="0"/>
              </a:rPr>
              <a:t> </a:t>
            </a:r>
            <a:r>
              <a:rPr lang="es-ES" sz="1600" b="0">
                <a:solidFill>
                  <a:schemeClr val="tx1"/>
                </a:solidFill>
                <a:latin typeface="Arial" pitchFamily="34" charset="0"/>
                <a:cs typeface="Arial" pitchFamily="34" charset="0"/>
              </a:rPr>
              <a:t>6 semanas</a:t>
            </a:r>
          </a:p>
          <a:p>
            <a:pPr>
              <a:lnSpc>
                <a:spcPct val="100000"/>
              </a:lnSpc>
              <a:spcBef>
                <a:spcPct val="50000"/>
              </a:spcBef>
              <a:buClrTx/>
              <a:buFontTx/>
              <a:buNone/>
            </a:pPr>
            <a:r>
              <a:rPr lang="es-ES" sz="1600" u="sng">
                <a:solidFill>
                  <a:schemeClr val="tx1"/>
                </a:solidFill>
                <a:latin typeface="Arial" pitchFamily="34" charset="0"/>
                <a:cs typeface="Arial" pitchFamily="34" charset="0"/>
              </a:rPr>
              <a:t>Intervalo mínimo interdosis:</a:t>
            </a:r>
            <a:r>
              <a:rPr lang="es-ES" sz="1600" b="0">
                <a:solidFill>
                  <a:schemeClr val="tx1"/>
                </a:solidFill>
                <a:latin typeface="Arial" pitchFamily="34" charset="0"/>
                <a:cs typeface="Arial" pitchFamily="34" charset="0"/>
              </a:rPr>
              <a:t> entre 1º y  2º  dosis: 1 mes</a:t>
            </a:r>
          </a:p>
          <a:p>
            <a:pPr>
              <a:lnSpc>
                <a:spcPct val="100000"/>
              </a:lnSpc>
              <a:spcBef>
                <a:spcPct val="50000"/>
              </a:spcBef>
              <a:buClrTx/>
              <a:buFontTx/>
              <a:buNone/>
            </a:pPr>
            <a:r>
              <a:rPr lang="es-ES" sz="1600" b="0">
                <a:solidFill>
                  <a:schemeClr val="tx1"/>
                </a:solidFill>
                <a:latin typeface="Arial" pitchFamily="34" charset="0"/>
                <a:cs typeface="Arial" pitchFamily="34" charset="0"/>
              </a:rPr>
              <a:t>                                                  entre 2º y  3º dosis:  1 mes</a:t>
            </a:r>
          </a:p>
          <a:p>
            <a:pPr>
              <a:lnSpc>
                <a:spcPct val="100000"/>
              </a:lnSpc>
              <a:spcBef>
                <a:spcPct val="50000"/>
              </a:spcBef>
              <a:buClrTx/>
              <a:buFontTx/>
              <a:buNone/>
            </a:pPr>
            <a:r>
              <a:rPr lang="es-ES" sz="1600" b="0">
                <a:solidFill>
                  <a:schemeClr val="tx1"/>
                </a:solidFill>
                <a:latin typeface="Arial" pitchFamily="34" charset="0"/>
                <a:cs typeface="Arial" pitchFamily="34" charset="0"/>
              </a:rPr>
              <a:t>                                                  entre 3º y  4º dosis:  6 meses</a:t>
            </a:r>
          </a:p>
          <a:p>
            <a:pPr>
              <a:lnSpc>
                <a:spcPct val="100000"/>
              </a:lnSpc>
              <a:spcBef>
                <a:spcPct val="50000"/>
              </a:spcBef>
              <a:buClrTx/>
              <a:buFontTx/>
              <a:buNone/>
            </a:pPr>
            <a:r>
              <a:rPr lang="es-ES" sz="1600" u="sng">
                <a:solidFill>
                  <a:schemeClr val="tx1"/>
                </a:solidFill>
                <a:latin typeface="Arial" pitchFamily="34" charset="0"/>
                <a:cs typeface="Arial" pitchFamily="34" charset="0"/>
              </a:rPr>
              <a:t>Esquemas:</a:t>
            </a:r>
          </a:p>
          <a:p>
            <a:pPr>
              <a:lnSpc>
                <a:spcPct val="100000"/>
              </a:lnSpc>
              <a:spcBef>
                <a:spcPct val="50000"/>
              </a:spcBef>
              <a:buClr>
                <a:srgbClr val="99FF66"/>
              </a:buClr>
            </a:pPr>
            <a:r>
              <a:rPr lang="es-ES" sz="1600">
                <a:solidFill>
                  <a:schemeClr val="tx1"/>
                </a:solidFill>
                <a:latin typeface="Arial" pitchFamily="34" charset="0"/>
                <a:cs typeface="Arial" pitchFamily="34" charset="0"/>
              </a:rPr>
              <a:t> Oficial:  </a:t>
            </a:r>
            <a:r>
              <a:rPr lang="es-ES" sz="1600" b="0">
                <a:solidFill>
                  <a:schemeClr val="tx1"/>
                </a:solidFill>
                <a:latin typeface="Arial" pitchFamily="34" charset="0"/>
                <a:cs typeface="Arial" pitchFamily="34" charset="0"/>
              </a:rPr>
              <a:t>&lt; 1 año: DPT 3 dosis (2 - 4 - 6m) + 1ºR (18 m) + 2ºR (6 años)*</a:t>
            </a:r>
          </a:p>
          <a:p>
            <a:pPr>
              <a:lnSpc>
                <a:spcPct val="100000"/>
              </a:lnSpc>
              <a:spcBef>
                <a:spcPct val="50000"/>
              </a:spcBef>
              <a:buClr>
                <a:srgbClr val="99FF66"/>
              </a:buClr>
            </a:pPr>
            <a:r>
              <a:rPr lang="es-ES" sz="1600">
                <a:solidFill>
                  <a:schemeClr val="tx1"/>
                </a:solidFill>
                <a:latin typeface="Arial" pitchFamily="34" charset="0"/>
                <a:cs typeface="Arial" pitchFamily="34" charset="0"/>
              </a:rPr>
              <a:t>  Refuerzo 11 años</a:t>
            </a:r>
            <a:r>
              <a:rPr lang="es-ES" sz="1600" b="0">
                <a:solidFill>
                  <a:schemeClr val="tx1"/>
                </a:solidFill>
                <a:latin typeface="Arial" pitchFamily="34" charset="0"/>
                <a:cs typeface="Arial" pitchFamily="34" charset="0"/>
              </a:rPr>
              <a:t>:  dTpa : única dosis **  </a:t>
            </a:r>
            <a:endParaRPr lang="es-ES" sz="1600">
              <a:solidFill>
                <a:schemeClr val="tx1"/>
              </a:solidFill>
              <a:latin typeface="Arial" pitchFamily="34" charset="0"/>
              <a:cs typeface="Arial" pitchFamily="34" charset="0"/>
            </a:endParaRPr>
          </a:p>
          <a:p>
            <a:pPr>
              <a:lnSpc>
                <a:spcPct val="100000"/>
              </a:lnSpc>
              <a:spcBef>
                <a:spcPct val="50000"/>
              </a:spcBef>
              <a:buClr>
                <a:srgbClr val="99FF66"/>
              </a:buClr>
            </a:pPr>
            <a:r>
              <a:rPr lang="es-ES" sz="1600">
                <a:solidFill>
                  <a:schemeClr val="tx1"/>
                </a:solidFill>
                <a:latin typeface="Arial" pitchFamily="34" charset="0"/>
                <a:cs typeface="Arial" pitchFamily="34" charset="0"/>
              </a:rPr>
              <a:t> Niños no vacunados previamente :</a:t>
            </a:r>
          </a:p>
          <a:p>
            <a:pPr>
              <a:lnSpc>
                <a:spcPct val="100000"/>
              </a:lnSpc>
              <a:spcBef>
                <a:spcPct val="50000"/>
              </a:spcBef>
              <a:buClrTx/>
              <a:buFontTx/>
              <a:buNone/>
            </a:pPr>
            <a:r>
              <a:rPr lang="es-ES" sz="1600" b="0">
                <a:solidFill>
                  <a:schemeClr val="tx1"/>
                </a:solidFill>
                <a:latin typeface="Arial" pitchFamily="34" charset="0"/>
                <a:cs typeface="Arial" pitchFamily="34" charset="0"/>
              </a:rPr>
              <a:t>   &lt; 7 años: DPT 3 dosis + 1ºR (6-12 meses después) + 2ºR (6 años)*</a:t>
            </a:r>
          </a:p>
          <a:p>
            <a:pPr>
              <a:lnSpc>
                <a:spcPct val="100000"/>
              </a:lnSpc>
              <a:spcBef>
                <a:spcPct val="50000"/>
              </a:spcBef>
              <a:buClrTx/>
              <a:buFontTx/>
              <a:buNone/>
            </a:pPr>
            <a:r>
              <a:rPr lang="es-ES" sz="1600" b="0">
                <a:solidFill>
                  <a:schemeClr val="tx1"/>
                </a:solidFill>
                <a:latin typeface="Arial" pitchFamily="34" charset="0"/>
                <a:cs typeface="Arial" pitchFamily="34" charset="0"/>
                <a:sym typeface="Symbol" pitchFamily="18" charset="2"/>
              </a:rPr>
              <a:t>    </a:t>
            </a:r>
            <a:r>
              <a:rPr lang="es-ES" sz="1600" b="0">
                <a:solidFill>
                  <a:schemeClr val="tx1"/>
                </a:solidFill>
                <a:latin typeface="Arial" pitchFamily="34" charset="0"/>
                <a:cs typeface="Arial" pitchFamily="34" charset="0"/>
              </a:rPr>
              <a:t>7 años: dT 2 dosis + Ref. 6-12 meses después*</a:t>
            </a:r>
          </a:p>
          <a:p>
            <a:pPr>
              <a:lnSpc>
                <a:spcPct val="100000"/>
              </a:lnSpc>
              <a:spcBef>
                <a:spcPct val="50000"/>
              </a:spcBef>
              <a:buClrTx/>
              <a:buFontTx/>
              <a:buNone/>
            </a:pPr>
            <a:r>
              <a:rPr lang="es-ES" sz="1600">
                <a:solidFill>
                  <a:schemeClr val="tx1"/>
                </a:solidFill>
                <a:latin typeface="Arial" pitchFamily="34" charset="0"/>
                <a:cs typeface="Arial" pitchFamily="34" charset="0"/>
              </a:rPr>
              <a:t> Refuerzo con dT cada 10 años (5 años si hay exposes una herida con riesgo de tétanos)</a:t>
            </a:r>
          </a:p>
          <a:p>
            <a:pPr>
              <a:lnSpc>
                <a:spcPct val="100000"/>
              </a:lnSpc>
              <a:spcBef>
                <a:spcPct val="50000"/>
              </a:spcBef>
              <a:buClrTx/>
              <a:buFontTx/>
              <a:buNone/>
            </a:pPr>
            <a:r>
              <a:rPr lang="es-ES" sz="1600" b="0">
                <a:solidFill>
                  <a:schemeClr val="tx1"/>
                </a:solidFill>
                <a:latin typeface="Arial" pitchFamily="34" charset="0"/>
                <a:cs typeface="Arial" pitchFamily="34" charset="0"/>
              </a:rPr>
              <a:t>                                              * si 1º Ref. lo recibió siendo </a:t>
            </a:r>
            <a:r>
              <a:rPr lang="es-AR" sz="1600" b="0">
                <a:solidFill>
                  <a:schemeClr val="tx1"/>
                </a:solidFill>
                <a:latin typeface="Arial" pitchFamily="34" charset="0"/>
                <a:cs typeface="Arial" pitchFamily="34" charset="0"/>
                <a:sym typeface="Symbol" pitchFamily="18" charset="2"/>
              </a:rPr>
              <a:t></a:t>
            </a:r>
            <a:r>
              <a:rPr lang="es-ES" sz="1600" b="0">
                <a:solidFill>
                  <a:schemeClr val="tx1"/>
                </a:solidFill>
                <a:latin typeface="Arial" pitchFamily="34" charset="0"/>
                <a:cs typeface="Arial" pitchFamily="34" charset="0"/>
                <a:sym typeface="Symbol" pitchFamily="18" charset="2"/>
              </a:rPr>
              <a:t> 4 años no es necesario el 2º Ref.</a:t>
            </a:r>
          </a:p>
          <a:p>
            <a:pPr>
              <a:lnSpc>
                <a:spcPct val="100000"/>
              </a:lnSpc>
              <a:spcBef>
                <a:spcPct val="50000"/>
              </a:spcBef>
              <a:buClrTx/>
              <a:buFontTx/>
              <a:buNone/>
            </a:pPr>
            <a:r>
              <a:rPr lang="es-ES" sz="1600">
                <a:solidFill>
                  <a:schemeClr val="tx1"/>
                </a:solidFill>
                <a:latin typeface="Arial" pitchFamily="34" charset="0"/>
                <a:cs typeface="Arial" pitchFamily="34" charset="0"/>
              </a:rPr>
              <a:t>                                             ** </a:t>
            </a:r>
            <a:r>
              <a:rPr lang="es-ES" sz="1600" b="0">
                <a:solidFill>
                  <a:schemeClr val="tx1"/>
                </a:solidFill>
                <a:latin typeface="Arial" pitchFamily="34" charset="0"/>
                <a:cs typeface="Arial" pitchFamily="34" charset="0"/>
              </a:rPr>
              <a:t>a partir de los 7 años solo dTpa  o dT</a:t>
            </a:r>
          </a:p>
        </p:txBody>
      </p:sp>
      <p:sp>
        <p:nvSpPr>
          <p:cNvPr id="20483" name="Rectangle 3"/>
          <p:cNvSpPr>
            <a:spLocks noChangeArrowheads="1"/>
          </p:cNvSpPr>
          <p:nvPr/>
        </p:nvSpPr>
        <p:spPr bwMode="auto">
          <a:xfrm>
            <a:off x="4022725" y="0"/>
            <a:ext cx="3213100" cy="646113"/>
          </a:xfrm>
          <a:prstGeom prst="rect">
            <a:avLst/>
          </a:prstGeom>
          <a:noFill/>
          <a:ln w="9525">
            <a:noFill/>
            <a:miter lim="800000"/>
            <a:headEnd/>
            <a:tailEnd/>
          </a:ln>
        </p:spPr>
        <p:txBody>
          <a:bodyPr>
            <a:spAutoFit/>
          </a:bodyPr>
          <a:lstStyle/>
          <a:p>
            <a:pPr>
              <a:lnSpc>
                <a:spcPct val="100000"/>
              </a:lnSpc>
              <a:spcBef>
                <a:spcPct val="0"/>
              </a:spcBef>
              <a:buClrTx/>
              <a:buFontTx/>
              <a:buNone/>
            </a:pPr>
            <a:r>
              <a:rPr lang="es-ES" sz="3600">
                <a:solidFill>
                  <a:schemeClr val="tx1"/>
                </a:solidFill>
                <a:latin typeface="Arial" pitchFamily="34" charset="0"/>
                <a:cs typeface="Arial" pitchFamily="34" charset="0"/>
              </a:rPr>
              <a:t>DPT dT dTpa</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1058863" y="5861054"/>
            <a:ext cx="8737600" cy="847725"/>
          </a:xfrm>
          <a:prstGeom prst="rect">
            <a:avLst/>
          </a:prstGeom>
          <a:noFill/>
          <a:ln w="9525">
            <a:noFill/>
            <a:miter lim="800000"/>
            <a:headEnd/>
            <a:tailEnd/>
          </a:ln>
          <a:effectLst/>
        </p:spPr>
        <p:txBody>
          <a:bodyPr lIns="89383" tIns="44691" rIns="89383" bIns="44691">
            <a:spAutoFit/>
          </a:bodyPr>
          <a:lstStyle>
            <a:lvl1pPr defTabSz="893763">
              <a:defRPr sz="2000">
                <a:solidFill>
                  <a:schemeClr val="tx1"/>
                </a:solidFill>
                <a:latin typeface="Arial" pitchFamily="34" charset="0"/>
              </a:defRPr>
            </a:lvl1pPr>
            <a:lvl2pPr marL="742950" indent="-285750" defTabSz="893763">
              <a:defRPr sz="2000">
                <a:solidFill>
                  <a:schemeClr val="tx1"/>
                </a:solidFill>
                <a:latin typeface="Arial" pitchFamily="34" charset="0"/>
              </a:defRPr>
            </a:lvl2pPr>
            <a:lvl3pPr marL="1143000" indent="-228600" defTabSz="893763">
              <a:defRPr sz="2000">
                <a:solidFill>
                  <a:schemeClr val="tx1"/>
                </a:solidFill>
                <a:latin typeface="Arial" pitchFamily="34" charset="0"/>
              </a:defRPr>
            </a:lvl3pPr>
            <a:lvl4pPr marL="1600200" indent="-228600" defTabSz="893763">
              <a:defRPr sz="2000">
                <a:solidFill>
                  <a:schemeClr val="tx1"/>
                </a:solidFill>
                <a:latin typeface="Arial" pitchFamily="34" charset="0"/>
              </a:defRPr>
            </a:lvl4pPr>
            <a:lvl5pPr marL="2057400" indent="-228600" defTabSz="893763">
              <a:defRPr sz="2000">
                <a:solidFill>
                  <a:schemeClr val="tx1"/>
                </a:solidFill>
                <a:latin typeface="Arial" pitchFamily="34" charset="0"/>
              </a:defRPr>
            </a:lvl5pPr>
            <a:lvl6pPr marL="2514600" indent="-228600" defTabSz="893763" eaLnBrk="0" fontAlgn="base" hangingPunct="0">
              <a:spcBef>
                <a:spcPct val="0"/>
              </a:spcBef>
              <a:spcAft>
                <a:spcPct val="0"/>
              </a:spcAft>
              <a:defRPr sz="2000">
                <a:solidFill>
                  <a:schemeClr val="tx1"/>
                </a:solidFill>
                <a:latin typeface="Arial" pitchFamily="34" charset="0"/>
              </a:defRPr>
            </a:lvl6pPr>
            <a:lvl7pPr marL="2971800" indent="-228600" defTabSz="893763" eaLnBrk="0" fontAlgn="base" hangingPunct="0">
              <a:spcBef>
                <a:spcPct val="0"/>
              </a:spcBef>
              <a:spcAft>
                <a:spcPct val="0"/>
              </a:spcAft>
              <a:defRPr sz="2000">
                <a:solidFill>
                  <a:schemeClr val="tx1"/>
                </a:solidFill>
                <a:latin typeface="Arial" pitchFamily="34" charset="0"/>
              </a:defRPr>
            </a:lvl7pPr>
            <a:lvl8pPr marL="3429000" indent="-228600" defTabSz="893763" eaLnBrk="0" fontAlgn="base" hangingPunct="0">
              <a:spcBef>
                <a:spcPct val="0"/>
              </a:spcBef>
              <a:spcAft>
                <a:spcPct val="0"/>
              </a:spcAft>
              <a:defRPr sz="2000">
                <a:solidFill>
                  <a:schemeClr val="tx1"/>
                </a:solidFill>
                <a:latin typeface="Arial" pitchFamily="34" charset="0"/>
              </a:defRPr>
            </a:lvl8pPr>
            <a:lvl9pPr marL="3886200" indent="-228600" defTabSz="893763" eaLnBrk="0" fontAlgn="base" hangingPunct="0">
              <a:spcBef>
                <a:spcPct val="0"/>
              </a:spcBef>
              <a:spcAft>
                <a:spcPct val="0"/>
              </a:spcAft>
              <a:defRPr sz="2000">
                <a:solidFill>
                  <a:schemeClr val="tx1"/>
                </a:solidFill>
                <a:latin typeface="Arial" pitchFamily="34" charset="0"/>
              </a:defRPr>
            </a:lvl9pPr>
          </a:lstStyle>
          <a:p>
            <a:pPr fontAlgn="base">
              <a:spcBef>
                <a:spcPct val="0"/>
              </a:spcBef>
              <a:spcAft>
                <a:spcPct val="0"/>
              </a:spcAft>
              <a:defRPr/>
            </a:pPr>
            <a:r>
              <a:rPr lang="es-AR" sz="4800" b="1" smtClean="0">
                <a:solidFill>
                  <a:srgbClr val="FFFF00"/>
                </a:solidFill>
                <a:effectLst>
                  <a:outerShdw blurRad="38100" dist="38100" dir="2700000" algn="tl">
                    <a:srgbClr val="000000"/>
                  </a:outerShdw>
                </a:effectLst>
              </a:rPr>
              <a:t>Muchas Gracias !!!</a:t>
            </a:r>
            <a:endParaRPr lang="es-ES" sz="4800" b="1" smtClean="0">
              <a:solidFill>
                <a:srgbClr val="FFFF00"/>
              </a:solidFill>
              <a:effectLst>
                <a:outerShdw blurRad="38100" dist="38100" dir="2700000" algn="tl">
                  <a:srgbClr val="000000"/>
                </a:outerShdw>
              </a:effectLst>
            </a:endParaRPr>
          </a:p>
        </p:txBody>
      </p:sp>
      <p:pic>
        <p:nvPicPr>
          <p:cNvPr id="390147"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44009" y="115888"/>
            <a:ext cx="4499992" cy="544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pic>
        <p:nvPicPr>
          <p:cNvPr id="39014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 y="115888"/>
            <a:ext cx="4644008" cy="5446712"/>
          </a:xfrm>
          <a:prstGeom prst="rect">
            <a:avLst/>
          </a:prstGeom>
          <a:noFill/>
          <a:ln>
            <a:noFill/>
          </a:ln>
          <a:effectLst>
            <a:prstShdw prst="shdw17" dist="17961" dir="2700000">
              <a:srgbClr val="999999"/>
            </a:prst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Tree>
    <p:extLst>
      <p:ext uri="{BB962C8B-B14F-4D97-AF65-F5344CB8AC3E}">
        <p14:creationId xmlns="" xmlns:p14="http://schemas.microsoft.com/office/powerpoint/2010/main" val="40058187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7827"/>
                                        </p:tgtEl>
                                        <p:attrNameLst>
                                          <p:attrName>style.visibility</p:attrName>
                                        </p:attrNameLst>
                                      </p:cBhvr>
                                      <p:to>
                                        <p:strVal val="visible"/>
                                      </p:to>
                                    </p:set>
                                    <p:anim calcmode="lin" valueType="num">
                                      <p:cBhvr>
                                        <p:cTn id="7" dur="3000" fill="hold"/>
                                        <p:tgtEl>
                                          <p:spTgt spid="77827"/>
                                        </p:tgtEl>
                                        <p:attrNameLst>
                                          <p:attrName>ppt_w</p:attrName>
                                        </p:attrNameLst>
                                      </p:cBhvr>
                                      <p:tavLst>
                                        <p:tav tm="0">
                                          <p:val>
                                            <p:fltVal val="0"/>
                                          </p:val>
                                        </p:tav>
                                        <p:tav tm="100000">
                                          <p:val>
                                            <p:strVal val="#ppt_w"/>
                                          </p:val>
                                        </p:tav>
                                      </p:tavLst>
                                    </p:anim>
                                    <p:anim calcmode="lin" valueType="num">
                                      <p:cBhvr>
                                        <p:cTn id="8" dur="3000" fill="hold"/>
                                        <p:tgtEl>
                                          <p:spTgt spid="77827"/>
                                        </p:tgtEl>
                                        <p:attrNameLst>
                                          <p:attrName>ppt_h</p:attrName>
                                        </p:attrNameLst>
                                      </p:cBhvr>
                                      <p:tavLst>
                                        <p:tav tm="0">
                                          <p:val>
                                            <p:fltVal val="0"/>
                                          </p:val>
                                        </p:tav>
                                        <p:tav tm="100000">
                                          <p:val>
                                            <p:strVal val="#ppt_h"/>
                                          </p:val>
                                        </p:tav>
                                      </p:tavLst>
                                    </p:anim>
                                    <p:animEffect transition="in" filter="fade">
                                      <p:cBhvr>
                                        <p:cTn id="9" dur="3000"/>
                                        <p:tgtEl>
                                          <p:spTgt spid="77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Título"/>
          <p:cNvSpPr>
            <a:spLocks noGrp="1"/>
          </p:cNvSpPr>
          <p:nvPr>
            <p:ph type="ctrTitle"/>
          </p:nvPr>
        </p:nvSpPr>
        <p:spPr/>
        <p:txBody>
          <a:bodyPr/>
          <a:lstStyle/>
          <a:p>
            <a:pPr eaLnBrk="1" hangingPunct="1"/>
            <a:endParaRPr lang="es-AR" smtClean="0"/>
          </a:p>
        </p:txBody>
      </p:sp>
      <p:sp>
        <p:nvSpPr>
          <p:cNvPr id="2051" name="2 Subtítulo"/>
          <p:cNvSpPr>
            <a:spLocks noGrp="1"/>
          </p:cNvSpPr>
          <p:nvPr>
            <p:ph type="subTitle" idx="1"/>
          </p:nvPr>
        </p:nvSpPr>
        <p:spPr/>
        <p:txBody>
          <a:bodyPr/>
          <a:lstStyle/>
          <a:p>
            <a:pPr eaLnBrk="1" hangingPunct="1"/>
            <a:endParaRPr lang="es-AR" smtClean="0"/>
          </a:p>
        </p:txBody>
      </p:sp>
      <p:pic>
        <p:nvPicPr>
          <p:cNvPr id="2052" name="Picture 6" descr="hospi liviana"/>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053" name="4 CuadroTexto"/>
          <p:cNvSpPr txBox="1">
            <a:spLocks noChangeArrowheads="1"/>
          </p:cNvSpPr>
          <p:nvPr/>
        </p:nvSpPr>
        <p:spPr bwMode="auto">
          <a:xfrm>
            <a:off x="179388" y="260350"/>
            <a:ext cx="7488237" cy="369888"/>
          </a:xfrm>
          <a:prstGeom prst="rect">
            <a:avLst/>
          </a:prstGeom>
          <a:noFill/>
          <a:ln w="9525">
            <a:noFill/>
            <a:miter lim="800000"/>
            <a:headEnd/>
            <a:tailEnd/>
          </a:ln>
        </p:spPr>
        <p:txBody>
          <a:bodyPr>
            <a:spAutoFit/>
          </a:bodyPr>
          <a:lstStyle/>
          <a:p>
            <a:endParaRPr lang="es-AR" b="1">
              <a:solidFill>
                <a:srgbClr val="3333CC"/>
              </a:solidFill>
              <a:latin typeface="Calibri" pitchFamily="34" charset="0"/>
            </a:endParaRPr>
          </a:p>
        </p:txBody>
      </p:sp>
      <p:sp>
        <p:nvSpPr>
          <p:cNvPr id="2054" name="7 CuadroTexto"/>
          <p:cNvSpPr txBox="1">
            <a:spLocks noChangeArrowheads="1"/>
          </p:cNvSpPr>
          <p:nvPr/>
        </p:nvSpPr>
        <p:spPr bwMode="auto">
          <a:xfrm>
            <a:off x="3851275" y="2636838"/>
            <a:ext cx="5292725" cy="1846262"/>
          </a:xfrm>
          <a:prstGeom prst="rect">
            <a:avLst/>
          </a:prstGeom>
          <a:noFill/>
          <a:ln w="9525">
            <a:noFill/>
            <a:miter lim="800000"/>
            <a:headEnd/>
            <a:tailEnd/>
          </a:ln>
        </p:spPr>
        <p:txBody>
          <a:bodyPr>
            <a:spAutoFit/>
          </a:bodyPr>
          <a:lstStyle/>
          <a:p>
            <a:r>
              <a:rPr lang="es-ES">
                <a:solidFill>
                  <a:srgbClr val="FF00FF"/>
                </a:solidFill>
                <a:latin typeface="Calibri" pitchFamily="34" charset="0"/>
              </a:rPr>
              <a:t>·</a:t>
            </a:r>
          </a:p>
          <a:p>
            <a:r>
              <a:rPr lang="es-ES" sz="2400">
                <a:solidFill>
                  <a:srgbClr val="FF00FF"/>
                </a:solidFill>
                <a:latin typeface="Calibri" pitchFamily="34" charset="0"/>
              </a:rPr>
              <a:t>                           </a:t>
            </a:r>
          </a:p>
          <a:p>
            <a:endParaRPr lang="es-ES" sz="2400">
              <a:solidFill>
                <a:srgbClr val="FF00FF"/>
              </a:solidFill>
              <a:latin typeface="Calibri" pitchFamily="34" charset="0"/>
            </a:endParaRPr>
          </a:p>
          <a:p>
            <a:r>
              <a:rPr lang="es-ES" sz="2400">
                <a:solidFill>
                  <a:srgbClr val="FF00FF"/>
                </a:solidFill>
                <a:latin typeface="Calibri" pitchFamily="34" charset="0"/>
              </a:rPr>
              <a:t>   </a:t>
            </a:r>
          </a:p>
          <a:p>
            <a:r>
              <a:rPr lang="es-ES" sz="2400">
                <a:solidFill>
                  <a:srgbClr val="FF00FF"/>
                </a:solidFill>
                <a:latin typeface="Calibri" pitchFamily="34" charset="0"/>
              </a:rPr>
              <a:t>    </a:t>
            </a:r>
            <a:endParaRPr lang="es-AR">
              <a:solidFill>
                <a:srgbClr val="FF00FF"/>
              </a:solidFill>
              <a:latin typeface="Calibri" pitchFamily="34" charset="0"/>
            </a:endParaRPr>
          </a:p>
        </p:txBody>
      </p:sp>
      <p:sp>
        <p:nvSpPr>
          <p:cNvPr id="2055" name="8 CuadroTexto"/>
          <p:cNvSpPr txBox="1">
            <a:spLocks noChangeArrowheads="1"/>
          </p:cNvSpPr>
          <p:nvPr/>
        </p:nvSpPr>
        <p:spPr bwMode="auto">
          <a:xfrm>
            <a:off x="5580063" y="5949950"/>
            <a:ext cx="3563937" cy="646113"/>
          </a:xfrm>
          <a:prstGeom prst="rect">
            <a:avLst/>
          </a:prstGeom>
          <a:noFill/>
          <a:ln w="9525">
            <a:noFill/>
            <a:miter lim="800000"/>
            <a:headEnd/>
            <a:tailEnd/>
          </a:ln>
        </p:spPr>
        <p:txBody>
          <a:bodyPr>
            <a:spAutoFit/>
          </a:bodyPr>
          <a:lstStyle/>
          <a:p>
            <a:endParaRPr lang="es-AR" b="1">
              <a:solidFill>
                <a:srgbClr val="0000FF"/>
              </a:solidFill>
              <a:latin typeface="Calibri" pitchFamily="34" charset="0"/>
            </a:endParaRPr>
          </a:p>
          <a:p>
            <a:endParaRPr lang="es-AR" b="1">
              <a:solidFill>
                <a:srgbClr val="FF33CC"/>
              </a:solidFill>
              <a:latin typeface="Calibri" pitchFamily="34" charset="0"/>
            </a:endParaRPr>
          </a:p>
        </p:txBody>
      </p:sp>
      <p:pic>
        <p:nvPicPr>
          <p:cNvPr id="2056" name="Picture 14" descr="HNRGISO"/>
          <p:cNvPicPr>
            <a:picLocks noChangeAspect="1" noChangeArrowheads="1"/>
          </p:cNvPicPr>
          <p:nvPr/>
        </p:nvPicPr>
        <p:blipFill>
          <a:blip r:embed="rId3" cstate="print"/>
          <a:srcRect/>
          <a:stretch>
            <a:fillRect/>
          </a:stretch>
        </p:blipFill>
        <p:spPr bwMode="auto">
          <a:xfrm>
            <a:off x="7920038" y="0"/>
            <a:ext cx="1223962" cy="1196975"/>
          </a:xfrm>
          <a:prstGeom prst="rect">
            <a:avLst/>
          </a:prstGeom>
          <a:noFill/>
          <a:ln w="9525">
            <a:noFill/>
            <a:miter lim="800000"/>
            <a:headEnd/>
            <a:tailEnd/>
          </a:ln>
        </p:spPr>
      </p:pic>
      <p:sp>
        <p:nvSpPr>
          <p:cNvPr id="9" name="8 Rectángulo"/>
          <p:cNvSpPr/>
          <p:nvPr/>
        </p:nvSpPr>
        <p:spPr>
          <a:xfrm>
            <a:off x="611188" y="333375"/>
            <a:ext cx="6246812" cy="706438"/>
          </a:xfrm>
          <a:prstGeom prst="rect">
            <a:avLst/>
          </a:prstGeom>
        </p:spPr>
        <p:txBody>
          <a:bodyPr>
            <a:spAutoFit/>
          </a:bodyPr>
          <a:lstStyle/>
          <a:p>
            <a:pPr>
              <a:defRPr/>
            </a:pPr>
            <a:endParaRPr lang="es-ES" b="1" dirty="0">
              <a:solidFill>
                <a:srgbClr val="FF33CC"/>
              </a:solidFill>
              <a:effectLst>
                <a:outerShdw blurRad="38100" dist="38100" dir="2700000" algn="tl">
                  <a:srgbClr val="C0C0C0"/>
                </a:outerShdw>
              </a:effectLst>
              <a:latin typeface="Arial" pitchFamily="34" charset="0"/>
              <a:cs typeface="Times New Roman" pitchFamily="18" charset="0"/>
            </a:endParaRPr>
          </a:p>
          <a:p>
            <a:pPr eaLnBrk="0" hangingPunct="0">
              <a:defRPr/>
            </a:pPr>
            <a:endParaRPr lang="es-ES" sz="1100" b="1" dirty="0">
              <a:solidFill>
                <a:srgbClr val="FF33CC"/>
              </a:solidFill>
              <a:effectLst>
                <a:outerShdw blurRad="38100" dist="38100" dir="2700000" algn="tl">
                  <a:srgbClr val="C0C0C0"/>
                </a:outerShdw>
              </a:effectLst>
              <a:latin typeface="Arial" pitchFamily="34" charset="0"/>
              <a:cs typeface="Times New Roman" pitchFamily="18" charset="0"/>
            </a:endParaRPr>
          </a:p>
          <a:p>
            <a:pPr eaLnBrk="0" hangingPunct="0">
              <a:defRPr/>
            </a:pPr>
            <a:endParaRPr lang="es-ES" sz="1100" b="1" dirty="0">
              <a:solidFill>
                <a:srgbClr val="FF33CC"/>
              </a:solidFill>
              <a:effectLst>
                <a:outerShdw blurRad="38100" dist="38100" dir="2700000" algn="tl">
                  <a:srgbClr val="C0C0C0"/>
                </a:outerShdw>
              </a:effectLst>
              <a:latin typeface="Arial" pitchFamily="34" charset="0"/>
              <a:cs typeface="Times New Roman" pitchFamily="18" charset="0"/>
            </a:endParaRPr>
          </a:p>
        </p:txBody>
      </p:sp>
      <p:sp>
        <p:nvSpPr>
          <p:cNvPr id="2058" name="9 CuadroTexto"/>
          <p:cNvSpPr txBox="1">
            <a:spLocks noChangeArrowheads="1"/>
          </p:cNvSpPr>
          <p:nvPr/>
        </p:nvSpPr>
        <p:spPr bwMode="auto">
          <a:xfrm>
            <a:off x="2916238" y="5084763"/>
            <a:ext cx="6227762" cy="2308225"/>
          </a:xfrm>
          <a:prstGeom prst="rect">
            <a:avLst/>
          </a:prstGeom>
          <a:noFill/>
          <a:ln w="9525">
            <a:noFill/>
            <a:miter lim="800000"/>
            <a:headEnd/>
            <a:tailEnd/>
          </a:ln>
        </p:spPr>
        <p:txBody>
          <a:bodyPr>
            <a:spAutoFit/>
          </a:bodyPr>
          <a:lstStyle/>
          <a:p>
            <a:r>
              <a:rPr lang="es-ES" sz="2800" b="1">
                <a:solidFill>
                  <a:srgbClr val="FF33CC"/>
                </a:solidFill>
              </a:rPr>
              <a:t>Virginia Bazán </a:t>
            </a:r>
          </a:p>
          <a:p>
            <a:r>
              <a:rPr lang="es-AR" sz="2800" b="1">
                <a:solidFill>
                  <a:srgbClr val="FF33CC"/>
                </a:solidFill>
              </a:rPr>
              <a:t>Htal de Niños Ricardo Gutierrez</a:t>
            </a:r>
          </a:p>
          <a:p>
            <a:r>
              <a:rPr lang="es-AR" sz="2800" b="1">
                <a:solidFill>
                  <a:srgbClr val="FF33CC"/>
                </a:solidFill>
              </a:rPr>
              <a:t>Promoción y Protección de la Salud Epidemiología Bs As Argentina</a:t>
            </a:r>
          </a:p>
          <a:p>
            <a:endParaRPr lang="es-AR" b="1">
              <a:solidFill>
                <a:srgbClr val="FF33CC"/>
              </a:solidFill>
            </a:endParaRPr>
          </a:p>
        </p:txBody>
      </p:sp>
      <p:sp>
        <p:nvSpPr>
          <p:cNvPr id="13" name="12 CuadroTexto"/>
          <p:cNvSpPr txBox="1"/>
          <p:nvPr/>
        </p:nvSpPr>
        <p:spPr>
          <a:xfrm>
            <a:off x="468313" y="0"/>
            <a:ext cx="8164512" cy="3832225"/>
          </a:xfrm>
          <a:prstGeom prst="rect">
            <a:avLst/>
          </a:prstGeom>
          <a:noFill/>
        </p:spPr>
        <p:txBody>
          <a:bodyPr>
            <a:spAutoFit/>
          </a:bodyPr>
          <a:lstStyle/>
          <a:p>
            <a:pPr>
              <a:defRPr/>
            </a:pPr>
            <a:endParaRPr lang="es-ES" b="1" dirty="0">
              <a:solidFill>
                <a:srgbClr val="FF33CC"/>
              </a:solidFill>
              <a:effectLst>
                <a:outerShdw blurRad="38100" dist="38100" dir="2700000" algn="tl">
                  <a:srgbClr val="C0C0C0"/>
                </a:outerShdw>
              </a:effectLst>
              <a:latin typeface="Arial" pitchFamily="34" charset="0"/>
              <a:cs typeface="Times New Roman" pitchFamily="18" charset="0"/>
            </a:endParaRPr>
          </a:p>
          <a:p>
            <a:pPr eaLnBrk="0" hangingPunct="0">
              <a:defRPr/>
            </a:pPr>
            <a:endParaRPr lang="es-ES" b="1" dirty="0">
              <a:solidFill>
                <a:srgbClr val="FF33CC"/>
              </a:solidFill>
              <a:latin typeface="Arial" pitchFamily="34" charset="0"/>
              <a:cs typeface="Times New Roman" pitchFamily="18" charset="0"/>
            </a:endParaRPr>
          </a:p>
          <a:p>
            <a:pPr eaLnBrk="0" hangingPunct="0">
              <a:defRPr/>
            </a:pPr>
            <a:endParaRPr lang="es-ES" b="1" dirty="0">
              <a:solidFill>
                <a:srgbClr val="FF33CC"/>
              </a:solidFill>
              <a:latin typeface="Arial" pitchFamily="34" charset="0"/>
              <a:cs typeface="Times New Roman" pitchFamily="18" charset="0"/>
            </a:endParaRPr>
          </a:p>
          <a:p>
            <a:pPr eaLnBrk="0" hangingPunct="0">
              <a:defRPr/>
            </a:pPr>
            <a:endParaRPr lang="es-ES" sz="1100" b="1" dirty="0">
              <a:solidFill>
                <a:srgbClr val="FF33CC"/>
              </a:solidFill>
              <a:effectLst>
                <a:outerShdw blurRad="38100" dist="38100" dir="2700000" algn="tl">
                  <a:srgbClr val="C0C0C0"/>
                </a:outerShdw>
              </a:effectLst>
              <a:latin typeface="Arial" pitchFamily="34" charset="0"/>
              <a:cs typeface="Times New Roman" pitchFamily="18" charset="0"/>
            </a:endParaRPr>
          </a:p>
          <a:p>
            <a:pPr>
              <a:defRPr/>
            </a:pPr>
            <a:r>
              <a:rPr lang="es-ES" sz="2000" b="1" dirty="0">
                <a:solidFill>
                  <a:srgbClr val="FF33CC"/>
                </a:solidFill>
              </a:rPr>
              <a:t>            </a:t>
            </a:r>
          </a:p>
          <a:p>
            <a:pPr>
              <a:defRPr/>
            </a:pPr>
            <a:endParaRPr lang="es-ES" sz="2000" b="1" dirty="0">
              <a:solidFill>
                <a:srgbClr val="FF33CC"/>
              </a:solidFill>
            </a:endParaRPr>
          </a:p>
          <a:p>
            <a:pPr>
              <a:defRPr/>
            </a:pPr>
            <a:endParaRPr lang="es-ES" sz="2000" b="1" dirty="0">
              <a:solidFill>
                <a:srgbClr val="FF33CC"/>
              </a:solidFill>
            </a:endParaRPr>
          </a:p>
          <a:p>
            <a:pPr>
              <a:defRPr/>
            </a:pPr>
            <a:endParaRPr lang="es-ES" sz="2000" b="1" dirty="0">
              <a:solidFill>
                <a:srgbClr val="FF33CC"/>
              </a:solidFill>
            </a:endParaRPr>
          </a:p>
          <a:p>
            <a:pPr>
              <a:defRPr/>
            </a:pPr>
            <a:endParaRPr lang="es-ES" sz="2000" b="1" dirty="0">
              <a:solidFill>
                <a:srgbClr val="FF33CC"/>
              </a:solidFill>
            </a:endParaRPr>
          </a:p>
          <a:p>
            <a:pPr>
              <a:defRPr/>
            </a:pPr>
            <a:r>
              <a:rPr lang="es-ES" sz="2000" b="1" dirty="0">
                <a:solidFill>
                  <a:srgbClr val="FF33CC"/>
                </a:solidFill>
              </a:rPr>
              <a:t>                                                                              </a:t>
            </a:r>
          </a:p>
          <a:p>
            <a:pPr>
              <a:defRPr/>
            </a:pPr>
            <a:r>
              <a:rPr lang="es-ES" sz="2000" b="1" dirty="0">
                <a:solidFill>
                  <a:srgbClr val="FF33CC"/>
                </a:solidFill>
              </a:rPr>
              <a:t>                                                              </a:t>
            </a:r>
            <a:endParaRPr lang="es-AR" sz="2000" dirty="0">
              <a:solidFill>
                <a:srgbClr val="FF33CC"/>
              </a:solidFill>
            </a:endParaRPr>
          </a:p>
          <a:p>
            <a:pPr>
              <a:defRPr/>
            </a:pPr>
            <a:r>
              <a:rPr lang="es-ES" sz="2000" dirty="0">
                <a:solidFill>
                  <a:srgbClr val="FF33CC"/>
                </a:solidFill>
              </a:rPr>
              <a:t> </a:t>
            </a:r>
            <a:endParaRPr lang="es-ES" sz="2000" b="1" dirty="0">
              <a:solidFill>
                <a:srgbClr val="FF33CC"/>
              </a:solidFill>
              <a:latin typeface="Arial" pitchFamily="34" charset="0"/>
              <a:cs typeface="Times New Roman" pitchFamily="18" charset="0"/>
            </a:endParaRPr>
          </a:p>
          <a:p>
            <a:pPr>
              <a:defRPr/>
            </a:pPr>
            <a:endParaRPr lang="es-AR" dirty="0"/>
          </a:p>
        </p:txBody>
      </p:sp>
      <p:sp>
        <p:nvSpPr>
          <p:cNvPr id="2060" name="13 CuadroTexto"/>
          <p:cNvSpPr txBox="1">
            <a:spLocks noChangeArrowheads="1"/>
          </p:cNvSpPr>
          <p:nvPr/>
        </p:nvSpPr>
        <p:spPr bwMode="auto">
          <a:xfrm>
            <a:off x="2627313" y="1125538"/>
            <a:ext cx="3673475" cy="584200"/>
          </a:xfrm>
          <a:prstGeom prst="rect">
            <a:avLst/>
          </a:prstGeom>
          <a:noFill/>
          <a:ln w="9525">
            <a:noFill/>
            <a:miter lim="800000"/>
            <a:headEnd/>
            <a:tailEnd/>
          </a:ln>
        </p:spPr>
        <p:txBody>
          <a:bodyPr>
            <a:spAutoFit/>
          </a:bodyPr>
          <a:lstStyle/>
          <a:p>
            <a:endParaRPr lang="es-AR" b="1" u="sng">
              <a:solidFill>
                <a:srgbClr val="FF3399"/>
              </a:solidFill>
              <a:latin typeface="Arial" pitchFamily="34" charset="0"/>
              <a:cs typeface="Arial" pitchFamily="34" charset="0"/>
            </a:endParaRPr>
          </a:p>
        </p:txBody>
      </p:sp>
      <p:sp>
        <p:nvSpPr>
          <p:cNvPr id="15" name="14 CuadroTexto"/>
          <p:cNvSpPr txBox="1"/>
          <p:nvPr/>
        </p:nvSpPr>
        <p:spPr>
          <a:xfrm>
            <a:off x="468313" y="0"/>
            <a:ext cx="8288337" cy="5232202"/>
          </a:xfrm>
          <a:prstGeom prst="rect">
            <a:avLst/>
          </a:prstGeom>
          <a:noFill/>
        </p:spPr>
        <p:txBody>
          <a:bodyPr>
            <a:spAutoFit/>
          </a:bodyPr>
          <a:lstStyle/>
          <a:p>
            <a:pPr algn="ctr">
              <a:defRPr/>
            </a:pPr>
            <a:r>
              <a:rPr lang="es-ES" sz="4800" dirty="0" err="1">
                <a:solidFill>
                  <a:srgbClr val="00355C"/>
                </a:solidFill>
              </a:rPr>
              <a:t>Htal</a:t>
            </a:r>
            <a:r>
              <a:rPr lang="es-ES" sz="4800" dirty="0">
                <a:solidFill>
                  <a:srgbClr val="00355C"/>
                </a:solidFill>
              </a:rPr>
              <a:t> de Niños </a:t>
            </a:r>
          </a:p>
          <a:p>
            <a:pPr algn="ctr">
              <a:defRPr/>
            </a:pPr>
            <a:r>
              <a:rPr lang="es-ES" sz="4800" dirty="0">
                <a:solidFill>
                  <a:srgbClr val="00355C"/>
                </a:solidFill>
              </a:rPr>
              <a:t>Ricardo Gutiérrez</a:t>
            </a:r>
          </a:p>
          <a:p>
            <a:pPr>
              <a:defRPr/>
            </a:pPr>
            <a:r>
              <a:rPr lang="es-ES" sz="4800" dirty="0"/>
              <a:t> </a:t>
            </a:r>
          </a:p>
          <a:p>
            <a:pPr algn="ctr">
              <a:defRPr/>
            </a:pPr>
            <a:r>
              <a:rPr lang="es-ES" sz="4800" dirty="0" smtClean="0">
                <a:solidFill>
                  <a:schemeClr val="accent2">
                    <a:lumMod val="40000"/>
                    <a:lumOff val="60000"/>
                  </a:schemeClr>
                </a:solidFill>
              </a:rPr>
              <a:t>2018</a:t>
            </a:r>
            <a:endParaRPr lang="es-ES" sz="4800" dirty="0">
              <a:solidFill>
                <a:schemeClr val="accent2">
                  <a:lumMod val="40000"/>
                  <a:lumOff val="60000"/>
                </a:schemeClr>
              </a:solidFill>
            </a:endParaRPr>
          </a:p>
          <a:p>
            <a:pPr algn="ctr">
              <a:defRPr/>
            </a:pPr>
            <a:r>
              <a:rPr lang="es-ES" sz="4400" dirty="0" smtClean="0">
                <a:solidFill>
                  <a:srgbClr val="ADFBA3"/>
                </a:solidFill>
              </a:rPr>
              <a:t>Vacunas </a:t>
            </a:r>
          </a:p>
          <a:p>
            <a:pPr algn="ctr">
              <a:defRPr/>
            </a:pPr>
            <a:r>
              <a:rPr lang="es-ES" sz="4400" dirty="0" smtClean="0">
                <a:solidFill>
                  <a:srgbClr val="ADFBA3"/>
                </a:solidFill>
              </a:rPr>
              <a:t>Primer año de Vida </a:t>
            </a:r>
            <a:endParaRPr lang="es-ES" sz="4400" dirty="0">
              <a:solidFill>
                <a:srgbClr val="ADFBA3"/>
              </a:solidFill>
            </a:endParaRPr>
          </a:p>
          <a:p>
            <a:pPr algn="ctr">
              <a:defRPr/>
            </a:pPr>
            <a:r>
              <a:rPr lang="es-ES" dirty="0">
                <a:solidFill>
                  <a:srgbClr val="FF3300"/>
                </a:solidFill>
              </a:rPr>
              <a:t>.</a:t>
            </a:r>
          </a:p>
          <a:p>
            <a:pPr>
              <a:defRPr/>
            </a:pPr>
            <a:r>
              <a:rPr lang="es-ES" dirty="0">
                <a:solidFill>
                  <a:srgbClr val="FF3300"/>
                </a:solidFill>
              </a:rPr>
              <a:t>					</a:t>
            </a:r>
          </a:p>
          <a:p>
            <a:pPr>
              <a:defRPr/>
            </a:pPr>
            <a:r>
              <a:rPr lang="es-ES" dirty="0">
                <a:solidFill>
                  <a:srgbClr val="FF3300"/>
                </a:solidFill>
              </a:rPr>
              <a:t>                                                  </a:t>
            </a:r>
            <a:endParaRPr lang="es-ES" sz="2800" dirty="0"/>
          </a:p>
        </p:txBody>
      </p:sp>
      <p:sp>
        <p:nvSpPr>
          <p:cNvPr id="14" name="13 CuadroTexto"/>
          <p:cNvSpPr txBox="1"/>
          <p:nvPr/>
        </p:nvSpPr>
        <p:spPr>
          <a:xfrm>
            <a:off x="251520" y="5805264"/>
            <a:ext cx="2145716" cy="338554"/>
          </a:xfrm>
          <a:prstGeom prst="rect">
            <a:avLst/>
          </a:prstGeom>
          <a:noFill/>
        </p:spPr>
        <p:txBody>
          <a:bodyPr wrap="none" rtlCol="0">
            <a:spAutoFit/>
          </a:bodyPr>
          <a:lstStyle/>
          <a:p>
            <a:r>
              <a:rPr lang="es-AR" sz="1600" dirty="0" err="1" smtClean="0">
                <a:solidFill>
                  <a:srgbClr val="FFFF00"/>
                </a:solidFill>
              </a:rPr>
              <a:t>Tucuman</a:t>
            </a:r>
            <a:r>
              <a:rPr lang="es-AR" sz="1600" dirty="0" smtClean="0">
                <a:solidFill>
                  <a:srgbClr val="FFFF00"/>
                </a:solidFill>
              </a:rPr>
              <a:t> Agosto 2017</a:t>
            </a:r>
            <a:endParaRPr lang="es-AR" sz="1600" dirty="0">
              <a:solidFill>
                <a:srgbClr val="FFFF00"/>
              </a:solidFill>
            </a:endParaRPr>
          </a:p>
        </p:txBody>
      </p:sp>
      <p:sp>
        <p:nvSpPr>
          <p:cNvPr id="16" name="15 CuadroTexto"/>
          <p:cNvSpPr txBox="1"/>
          <p:nvPr/>
        </p:nvSpPr>
        <p:spPr>
          <a:xfrm>
            <a:off x="4572000" y="4653136"/>
            <a:ext cx="1335622" cy="461665"/>
          </a:xfrm>
          <a:prstGeom prst="rect">
            <a:avLst/>
          </a:prstGeom>
          <a:noFill/>
        </p:spPr>
        <p:txBody>
          <a:bodyPr wrap="none" rtlCol="0">
            <a:spAutoFit/>
          </a:bodyPr>
          <a:lstStyle/>
          <a:p>
            <a:r>
              <a:rPr lang="es-AR" sz="2400" b="1" dirty="0" smtClean="0">
                <a:solidFill>
                  <a:schemeClr val="bg1"/>
                </a:solidFill>
                <a:latin typeface="Arial" pitchFamily="34" charset="0"/>
                <a:cs typeface="Arial" pitchFamily="34" charset="0"/>
              </a:rPr>
              <a:t>2° Parte</a:t>
            </a:r>
            <a:endParaRPr lang="es-AR"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195736" y="1340768"/>
            <a:ext cx="2122056" cy="584775"/>
          </a:xfrm>
          <a:prstGeom prst="rect">
            <a:avLst/>
          </a:prstGeom>
          <a:noFill/>
        </p:spPr>
        <p:txBody>
          <a:bodyPr wrap="none" rtlCol="0">
            <a:spAutoFit/>
          </a:bodyPr>
          <a:lstStyle/>
          <a:p>
            <a:r>
              <a:rPr lang="es-AR" sz="3200" b="1" dirty="0" smtClean="0"/>
              <a:t>ROTAVIRUS</a:t>
            </a:r>
            <a:endParaRPr lang="es-AR" sz="3200" b="1"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138992" y="1599341"/>
            <a:ext cx="8839200" cy="3532187"/>
            <a:chOff x="192" y="1536"/>
            <a:chExt cx="5568" cy="2225"/>
          </a:xfrm>
        </p:grpSpPr>
        <p:sp>
          <p:nvSpPr>
            <p:cNvPr id="17414" name="Rectangle 3"/>
            <p:cNvSpPr>
              <a:spLocks noChangeArrowheads="1"/>
            </p:cNvSpPr>
            <p:nvPr/>
          </p:nvSpPr>
          <p:spPr bwMode="auto">
            <a:xfrm>
              <a:off x="192" y="3321"/>
              <a:ext cx="724"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spcBef>
                  <a:spcPct val="50000"/>
                </a:spcBef>
              </a:pPr>
              <a:r>
                <a:rPr lang="es-ES" sz="1600" b="1">
                  <a:latin typeface="Arial" charset="0"/>
                </a:rPr>
                <a:t>Bacteria</a:t>
              </a:r>
            </a:p>
          </p:txBody>
        </p:sp>
        <p:grpSp>
          <p:nvGrpSpPr>
            <p:cNvPr id="4" name="Group 4"/>
            <p:cNvGrpSpPr>
              <a:grpSpLocks/>
            </p:cNvGrpSpPr>
            <p:nvPr/>
          </p:nvGrpSpPr>
          <p:grpSpPr bwMode="auto">
            <a:xfrm>
              <a:off x="564" y="1536"/>
              <a:ext cx="5196" cy="2225"/>
              <a:chOff x="468" y="1406"/>
              <a:chExt cx="5196" cy="2225"/>
            </a:xfrm>
          </p:grpSpPr>
          <p:sp>
            <p:nvSpPr>
              <p:cNvPr id="17416" name="Freeform 5"/>
              <p:cNvSpPr>
                <a:spLocks/>
              </p:cNvSpPr>
              <p:nvPr/>
            </p:nvSpPr>
            <p:spPr bwMode="auto">
              <a:xfrm>
                <a:off x="3547" y="2069"/>
                <a:ext cx="786" cy="485"/>
              </a:xfrm>
              <a:custGeom>
                <a:avLst/>
                <a:gdLst>
                  <a:gd name="T0" fmla="*/ 786 w 786"/>
                  <a:gd name="T1" fmla="*/ 342 h 485"/>
                  <a:gd name="T2" fmla="*/ 0 w 786"/>
                  <a:gd name="T3" fmla="*/ 0 h 485"/>
                  <a:gd name="T4" fmla="*/ 0 w 786"/>
                  <a:gd name="T5" fmla="*/ 143 h 485"/>
                  <a:gd name="T6" fmla="*/ 786 w 786"/>
                  <a:gd name="T7" fmla="*/ 485 h 485"/>
                  <a:gd name="T8" fmla="*/ 786 w 786"/>
                  <a:gd name="T9" fmla="*/ 342 h 485"/>
                  <a:gd name="T10" fmla="*/ 0 60000 65536"/>
                  <a:gd name="T11" fmla="*/ 0 60000 65536"/>
                  <a:gd name="T12" fmla="*/ 0 60000 65536"/>
                  <a:gd name="T13" fmla="*/ 0 60000 65536"/>
                  <a:gd name="T14" fmla="*/ 0 60000 65536"/>
                  <a:gd name="T15" fmla="*/ 0 w 786"/>
                  <a:gd name="T16" fmla="*/ 0 h 485"/>
                  <a:gd name="T17" fmla="*/ 786 w 786"/>
                  <a:gd name="T18" fmla="*/ 485 h 485"/>
                </a:gdLst>
                <a:ahLst/>
                <a:cxnLst>
                  <a:cxn ang="T10">
                    <a:pos x="T0" y="T1"/>
                  </a:cxn>
                  <a:cxn ang="T11">
                    <a:pos x="T2" y="T3"/>
                  </a:cxn>
                  <a:cxn ang="T12">
                    <a:pos x="T4" y="T5"/>
                  </a:cxn>
                  <a:cxn ang="T13">
                    <a:pos x="T6" y="T7"/>
                  </a:cxn>
                  <a:cxn ang="T14">
                    <a:pos x="T8" y="T9"/>
                  </a:cxn>
                </a:cxnLst>
                <a:rect l="T15" t="T16" r="T17" b="T18"/>
                <a:pathLst>
                  <a:path w="786" h="485">
                    <a:moveTo>
                      <a:pt x="786" y="342"/>
                    </a:moveTo>
                    <a:lnTo>
                      <a:pt x="0" y="0"/>
                    </a:lnTo>
                    <a:lnTo>
                      <a:pt x="0" y="143"/>
                    </a:lnTo>
                    <a:lnTo>
                      <a:pt x="786" y="485"/>
                    </a:lnTo>
                    <a:lnTo>
                      <a:pt x="786" y="342"/>
                    </a:lnTo>
                    <a:close/>
                  </a:path>
                </a:pathLst>
              </a:custGeom>
              <a:solidFill>
                <a:srgbClr val="000080"/>
              </a:solidFill>
              <a:ln w="6350">
                <a:solidFill>
                  <a:srgbClr val="000000"/>
                </a:solidFill>
                <a:round/>
                <a:headEnd/>
                <a:tailEnd/>
              </a:ln>
            </p:spPr>
            <p:txBody>
              <a:bodyPr/>
              <a:lstStyle/>
              <a:p>
                <a:endParaRPr lang="es-AR"/>
              </a:p>
            </p:txBody>
          </p:sp>
          <p:sp>
            <p:nvSpPr>
              <p:cNvPr id="17417" name="Freeform 6"/>
              <p:cNvSpPr>
                <a:spLocks/>
              </p:cNvSpPr>
              <p:nvPr/>
            </p:nvSpPr>
            <p:spPr bwMode="auto">
              <a:xfrm>
                <a:off x="3547" y="1710"/>
                <a:ext cx="786" cy="701"/>
              </a:xfrm>
              <a:custGeom>
                <a:avLst/>
                <a:gdLst>
                  <a:gd name="T0" fmla="*/ 8 w 786"/>
                  <a:gd name="T1" fmla="*/ 348 h 701"/>
                  <a:gd name="T2" fmla="*/ 21 w 786"/>
                  <a:gd name="T3" fmla="*/ 331 h 701"/>
                  <a:gd name="T4" fmla="*/ 42 w 786"/>
                  <a:gd name="T5" fmla="*/ 308 h 701"/>
                  <a:gd name="T6" fmla="*/ 59 w 786"/>
                  <a:gd name="T7" fmla="*/ 291 h 701"/>
                  <a:gd name="T8" fmla="*/ 75 w 786"/>
                  <a:gd name="T9" fmla="*/ 268 h 701"/>
                  <a:gd name="T10" fmla="*/ 96 w 786"/>
                  <a:gd name="T11" fmla="*/ 251 h 701"/>
                  <a:gd name="T12" fmla="*/ 117 w 786"/>
                  <a:gd name="T13" fmla="*/ 234 h 701"/>
                  <a:gd name="T14" fmla="*/ 138 w 786"/>
                  <a:gd name="T15" fmla="*/ 211 h 701"/>
                  <a:gd name="T16" fmla="*/ 151 w 786"/>
                  <a:gd name="T17" fmla="*/ 205 h 701"/>
                  <a:gd name="T18" fmla="*/ 171 w 786"/>
                  <a:gd name="T19" fmla="*/ 188 h 701"/>
                  <a:gd name="T20" fmla="*/ 197 w 786"/>
                  <a:gd name="T21" fmla="*/ 171 h 701"/>
                  <a:gd name="T22" fmla="*/ 217 w 786"/>
                  <a:gd name="T23" fmla="*/ 154 h 701"/>
                  <a:gd name="T24" fmla="*/ 242 w 786"/>
                  <a:gd name="T25" fmla="*/ 143 h 701"/>
                  <a:gd name="T26" fmla="*/ 268 w 786"/>
                  <a:gd name="T27" fmla="*/ 126 h 701"/>
                  <a:gd name="T28" fmla="*/ 297 w 786"/>
                  <a:gd name="T29" fmla="*/ 114 h 701"/>
                  <a:gd name="T30" fmla="*/ 322 w 786"/>
                  <a:gd name="T31" fmla="*/ 97 h 701"/>
                  <a:gd name="T32" fmla="*/ 351 w 786"/>
                  <a:gd name="T33" fmla="*/ 86 h 701"/>
                  <a:gd name="T34" fmla="*/ 376 w 786"/>
                  <a:gd name="T35" fmla="*/ 74 h 701"/>
                  <a:gd name="T36" fmla="*/ 406 w 786"/>
                  <a:gd name="T37" fmla="*/ 63 h 701"/>
                  <a:gd name="T38" fmla="*/ 435 w 786"/>
                  <a:gd name="T39" fmla="*/ 57 h 701"/>
                  <a:gd name="T40" fmla="*/ 464 w 786"/>
                  <a:gd name="T41" fmla="*/ 46 h 701"/>
                  <a:gd name="T42" fmla="*/ 493 w 786"/>
                  <a:gd name="T43" fmla="*/ 34 h 701"/>
                  <a:gd name="T44" fmla="*/ 523 w 786"/>
                  <a:gd name="T45" fmla="*/ 29 h 701"/>
                  <a:gd name="T46" fmla="*/ 552 w 786"/>
                  <a:gd name="T47" fmla="*/ 23 h 701"/>
                  <a:gd name="T48" fmla="*/ 569 w 786"/>
                  <a:gd name="T49" fmla="*/ 17 h 701"/>
                  <a:gd name="T50" fmla="*/ 598 w 786"/>
                  <a:gd name="T51" fmla="*/ 12 h 701"/>
                  <a:gd name="T52" fmla="*/ 627 w 786"/>
                  <a:gd name="T53" fmla="*/ 12 h 701"/>
                  <a:gd name="T54" fmla="*/ 661 w 786"/>
                  <a:gd name="T55" fmla="*/ 6 h 701"/>
                  <a:gd name="T56" fmla="*/ 690 w 786"/>
                  <a:gd name="T57" fmla="*/ 0 h 701"/>
                  <a:gd name="T58" fmla="*/ 723 w 786"/>
                  <a:gd name="T59" fmla="*/ 0 h 701"/>
                  <a:gd name="T60" fmla="*/ 753 w 786"/>
                  <a:gd name="T61" fmla="*/ 0 h 701"/>
                  <a:gd name="T62" fmla="*/ 786 w 786"/>
                  <a:gd name="T63" fmla="*/ 0 h 701"/>
                  <a:gd name="T64" fmla="*/ 0 w 786"/>
                  <a:gd name="T65" fmla="*/ 359 h 70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86"/>
                  <a:gd name="T100" fmla="*/ 0 h 701"/>
                  <a:gd name="T101" fmla="*/ 786 w 786"/>
                  <a:gd name="T102" fmla="*/ 701 h 70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86" h="701">
                    <a:moveTo>
                      <a:pt x="0" y="359"/>
                    </a:moveTo>
                    <a:lnTo>
                      <a:pt x="8" y="348"/>
                    </a:lnTo>
                    <a:lnTo>
                      <a:pt x="13" y="342"/>
                    </a:lnTo>
                    <a:lnTo>
                      <a:pt x="21" y="331"/>
                    </a:lnTo>
                    <a:lnTo>
                      <a:pt x="29" y="319"/>
                    </a:lnTo>
                    <a:lnTo>
                      <a:pt x="42" y="308"/>
                    </a:lnTo>
                    <a:lnTo>
                      <a:pt x="50" y="297"/>
                    </a:lnTo>
                    <a:lnTo>
                      <a:pt x="59" y="291"/>
                    </a:lnTo>
                    <a:lnTo>
                      <a:pt x="67" y="279"/>
                    </a:lnTo>
                    <a:lnTo>
                      <a:pt x="75" y="268"/>
                    </a:lnTo>
                    <a:lnTo>
                      <a:pt x="88" y="262"/>
                    </a:lnTo>
                    <a:lnTo>
                      <a:pt x="96" y="251"/>
                    </a:lnTo>
                    <a:lnTo>
                      <a:pt x="105" y="240"/>
                    </a:lnTo>
                    <a:lnTo>
                      <a:pt x="117" y="234"/>
                    </a:lnTo>
                    <a:lnTo>
                      <a:pt x="130" y="222"/>
                    </a:lnTo>
                    <a:lnTo>
                      <a:pt x="138" y="211"/>
                    </a:lnTo>
                    <a:lnTo>
                      <a:pt x="151" y="205"/>
                    </a:lnTo>
                    <a:lnTo>
                      <a:pt x="159" y="194"/>
                    </a:lnTo>
                    <a:lnTo>
                      <a:pt x="171" y="188"/>
                    </a:lnTo>
                    <a:lnTo>
                      <a:pt x="184" y="177"/>
                    </a:lnTo>
                    <a:lnTo>
                      <a:pt x="197" y="171"/>
                    </a:lnTo>
                    <a:lnTo>
                      <a:pt x="209" y="165"/>
                    </a:lnTo>
                    <a:lnTo>
                      <a:pt x="217" y="154"/>
                    </a:lnTo>
                    <a:lnTo>
                      <a:pt x="230" y="148"/>
                    </a:lnTo>
                    <a:lnTo>
                      <a:pt x="242" y="143"/>
                    </a:lnTo>
                    <a:lnTo>
                      <a:pt x="255" y="131"/>
                    </a:lnTo>
                    <a:lnTo>
                      <a:pt x="268" y="126"/>
                    </a:lnTo>
                    <a:lnTo>
                      <a:pt x="284" y="120"/>
                    </a:lnTo>
                    <a:lnTo>
                      <a:pt x="297" y="114"/>
                    </a:lnTo>
                    <a:lnTo>
                      <a:pt x="309" y="108"/>
                    </a:lnTo>
                    <a:lnTo>
                      <a:pt x="322" y="97"/>
                    </a:lnTo>
                    <a:lnTo>
                      <a:pt x="334" y="91"/>
                    </a:lnTo>
                    <a:lnTo>
                      <a:pt x="351" y="86"/>
                    </a:lnTo>
                    <a:lnTo>
                      <a:pt x="364" y="80"/>
                    </a:lnTo>
                    <a:lnTo>
                      <a:pt x="376" y="74"/>
                    </a:lnTo>
                    <a:lnTo>
                      <a:pt x="393" y="69"/>
                    </a:lnTo>
                    <a:lnTo>
                      <a:pt x="406" y="63"/>
                    </a:lnTo>
                    <a:lnTo>
                      <a:pt x="418" y="57"/>
                    </a:lnTo>
                    <a:lnTo>
                      <a:pt x="435" y="57"/>
                    </a:lnTo>
                    <a:lnTo>
                      <a:pt x="447" y="52"/>
                    </a:lnTo>
                    <a:lnTo>
                      <a:pt x="464" y="46"/>
                    </a:lnTo>
                    <a:lnTo>
                      <a:pt x="477" y="40"/>
                    </a:lnTo>
                    <a:lnTo>
                      <a:pt x="493" y="34"/>
                    </a:lnTo>
                    <a:lnTo>
                      <a:pt x="506" y="34"/>
                    </a:lnTo>
                    <a:lnTo>
                      <a:pt x="523" y="29"/>
                    </a:lnTo>
                    <a:lnTo>
                      <a:pt x="535" y="29"/>
                    </a:lnTo>
                    <a:lnTo>
                      <a:pt x="552" y="23"/>
                    </a:lnTo>
                    <a:lnTo>
                      <a:pt x="569" y="17"/>
                    </a:lnTo>
                    <a:lnTo>
                      <a:pt x="581" y="17"/>
                    </a:lnTo>
                    <a:lnTo>
                      <a:pt x="598" y="12"/>
                    </a:lnTo>
                    <a:lnTo>
                      <a:pt x="615" y="12"/>
                    </a:lnTo>
                    <a:lnTo>
                      <a:pt x="627" y="12"/>
                    </a:lnTo>
                    <a:lnTo>
                      <a:pt x="644" y="6"/>
                    </a:lnTo>
                    <a:lnTo>
                      <a:pt x="661" y="6"/>
                    </a:lnTo>
                    <a:lnTo>
                      <a:pt x="677" y="6"/>
                    </a:lnTo>
                    <a:lnTo>
                      <a:pt x="690" y="0"/>
                    </a:lnTo>
                    <a:lnTo>
                      <a:pt x="707" y="0"/>
                    </a:lnTo>
                    <a:lnTo>
                      <a:pt x="723" y="0"/>
                    </a:lnTo>
                    <a:lnTo>
                      <a:pt x="736" y="0"/>
                    </a:lnTo>
                    <a:lnTo>
                      <a:pt x="753" y="0"/>
                    </a:lnTo>
                    <a:lnTo>
                      <a:pt x="769" y="0"/>
                    </a:lnTo>
                    <a:lnTo>
                      <a:pt x="786" y="0"/>
                    </a:lnTo>
                    <a:lnTo>
                      <a:pt x="786" y="701"/>
                    </a:lnTo>
                    <a:lnTo>
                      <a:pt x="0" y="359"/>
                    </a:lnTo>
                    <a:close/>
                  </a:path>
                </a:pathLst>
              </a:custGeom>
              <a:gradFill rotWithShape="0">
                <a:gsLst>
                  <a:gs pos="0">
                    <a:srgbClr val="000076"/>
                  </a:gs>
                  <a:gs pos="50000">
                    <a:srgbClr val="0000FF"/>
                  </a:gs>
                  <a:gs pos="100000">
                    <a:srgbClr val="000076"/>
                  </a:gs>
                </a:gsLst>
                <a:lin ang="5400000" scaled="1"/>
              </a:gradFill>
              <a:ln w="6350">
                <a:solidFill>
                  <a:srgbClr val="3366FF"/>
                </a:solidFill>
                <a:round/>
                <a:headEnd/>
                <a:tailEnd/>
              </a:ln>
            </p:spPr>
            <p:txBody>
              <a:bodyPr/>
              <a:lstStyle/>
              <a:p>
                <a:endParaRPr lang="es-AR"/>
              </a:p>
            </p:txBody>
          </p:sp>
          <p:sp>
            <p:nvSpPr>
              <p:cNvPr id="17418" name="Freeform 7"/>
              <p:cNvSpPr>
                <a:spLocks/>
              </p:cNvSpPr>
              <p:nvPr/>
            </p:nvSpPr>
            <p:spPr bwMode="auto">
              <a:xfrm>
                <a:off x="3472" y="2217"/>
                <a:ext cx="861" cy="337"/>
              </a:xfrm>
              <a:custGeom>
                <a:avLst/>
                <a:gdLst>
                  <a:gd name="T0" fmla="*/ 861 w 861"/>
                  <a:gd name="T1" fmla="*/ 194 h 337"/>
                  <a:gd name="T2" fmla="*/ 0 w 861"/>
                  <a:gd name="T3" fmla="*/ 0 h 337"/>
                  <a:gd name="T4" fmla="*/ 0 w 861"/>
                  <a:gd name="T5" fmla="*/ 143 h 337"/>
                  <a:gd name="T6" fmla="*/ 861 w 861"/>
                  <a:gd name="T7" fmla="*/ 337 h 337"/>
                  <a:gd name="T8" fmla="*/ 861 w 861"/>
                  <a:gd name="T9" fmla="*/ 194 h 337"/>
                  <a:gd name="T10" fmla="*/ 0 60000 65536"/>
                  <a:gd name="T11" fmla="*/ 0 60000 65536"/>
                  <a:gd name="T12" fmla="*/ 0 60000 65536"/>
                  <a:gd name="T13" fmla="*/ 0 60000 65536"/>
                  <a:gd name="T14" fmla="*/ 0 60000 65536"/>
                  <a:gd name="T15" fmla="*/ 0 w 861"/>
                  <a:gd name="T16" fmla="*/ 0 h 337"/>
                  <a:gd name="T17" fmla="*/ 861 w 861"/>
                  <a:gd name="T18" fmla="*/ 337 h 337"/>
                </a:gdLst>
                <a:ahLst/>
                <a:cxnLst>
                  <a:cxn ang="T10">
                    <a:pos x="T0" y="T1"/>
                  </a:cxn>
                  <a:cxn ang="T11">
                    <a:pos x="T2" y="T3"/>
                  </a:cxn>
                  <a:cxn ang="T12">
                    <a:pos x="T4" y="T5"/>
                  </a:cxn>
                  <a:cxn ang="T13">
                    <a:pos x="T6" y="T7"/>
                  </a:cxn>
                  <a:cxn ang="T14">
                    <a:pos x="T8" y="T9"/>
                  </a:cxn>
                </a:cxnLst>
                <a:rect l="T15" t="T16" r="T17" b="T18"/>
                <a:pathLst>
                  <a:path w="861" h="337">
                    <a:moveTo>
                      <a:pt x="861" y="194"/>
                    </a:moveTo>
                    <a:lnTo>
                      <a:pt x="0" y="0"/>
                    </a:lnTo>
                    <a:lnTo>
                      <a:pt x="0" y="143"/>
                    </a:lnTo>
                    <a:lnTo>
                      <a:pt x="861" y="337"/>
                    </a:lnTo>
                    <a:lnTo>
                      <a:pt x="861" y="194"/>
                    </a:lnTo>
                    <a:close/>
                  </a:path>
                </a:pathLst>
              </a:custGeom>
              <a:solidFill>
                <a:srgbClr val="708070"/>
              </a:solidFill>
              <a:ln w="6350">
                <a:solidFill>
                  <a:srgbClr val="000000"/>
                </a:solidFill>
                <a:round/>
                <a:headEnd/>
                <a:tailEnd/>
              </a:ln>
            </p:spPr>
            <p:txBody>
              <a:bodyPr/>
              <a:lstStyle/>
              <a:p>
                <a:endParaRPr lang="es-AR"/>
              </a:p>
            </p:txBody>
          </p:sp>
          <p:sp>
            <p:nvSpPr>
              <p:cNvPr id="86024" name="Freeform 8"/>
              <p:cNvSpPr>
                <a:spLocks/>
              </p:cNvSpPr>
              <p:nvPr/>
            </p:nvSpPr>
            <p:spPr bwMode="auto">
              <a:xfrm>
                <a:off x="3468" y="2069"/>
                <a:ext cx="865" cy="342"/>
              </a:xfrm>
              <a:custGeom>
                <a:avLst/>
                <a:gdLst/>
                <a:ahLst/>
                <a:cxnLst>
                  <a:cxn ang="0">
                    <a:pos x="0" y="148"/>
                  </a:cxn>
                  <a:cxn ang="0">
                    <a:pos x="4" y="137"/>
                  </a:cxn>
                  <a:cxn ang="0">
                    <a:pos x="8" y="126"/>
                  </a:cxn>
                  <a:cxn ang="0">
                    <a:pos x="12" y="114"/>
                  </a:cxn>
                  <a:cxn ang="0">
                    <a:pos x="12" y="114"/>
                  </a:cxn>
                  <a:cxn ang="0">
                    <a:pos x="20" y="103"/>
                  </a:cxn>
                  <a:cxn ang="0">
                    <a:pos x="25" y="91"/>
                  </a:cxn>
                  <a:cxn ang="0">
                    <a:pos x="29" y="80"/>
                  </a:cxn>
                  <a:cxn ang="0">
                    <a:pos x="37" y="69"/>
                  </a:cxn>
                  <a:cxn ang="0">
                    <a:pos x="41" y="57"/>
                  </a:cxn>
                  <a:cxn ang="0">
                    <a:pos x="50" y="46"/>
                  </a:cxn>
                  <a:cxn ang="0">
                    <a:pos x="58" y="34"/>
                  </a:cxn>
                  <a:cxn ang="0">
                    <a:pos x="58" y="34"/>
                  </a:cxn>
                  <a:cxn ang="0">
                    <a:pos x="62" y="23"/>
                  </a:cxn>
                  <a:cxn ang="0">
                    <a:pos x="71" y="12"/>
                  </a:cxn>
                  <a:cxn ang="0">
                    <a:pos x="79" y="0"/>
                  </a:cxn>
                  <a:cxn ang="0">
                    <a:pos x="865" y="342"/>
                  </a:cxn>
                  <a:cxn ang="0">
                    <a:pos x="0" y="148"/>
                  </a:cxn>
                </a:cxnLst>
                <a:rect l="0" t="0" r="r" b="b"/>
                <a:pathLst>
                  <a:path w="865" h="342">
                    <a:moveTo>
                      <a:pt x="0" y="148"/>
                    </a:moveTo>
                    <a:lnTo>
                      <a:pt x="4" y="137"/>
                    </a:lnTo>
                    <a:lnTo>
                      <a:pt x="8" y="126"/>
                    </a:lnTo>
                    <a:lnTo>
                      <a:pt x="12" y="114"/>
                    </a:lnTo>
                    <a:lnTo>
                      <a:pt x="12" y="114"/>
                    </a:lnTo>
                    <a:lnTo>
                      <a:pt x="20" y="103"/>
                    </a:lnTo>
                    <a:lnTo>
                      <a:pt x="25" y="91"/>
                    </a:lnTo>
                    <a:lnTo>
                      <a:pt x="29" y="80"/>
                    </a:lnTo>
                    <a:lnTo>
                      <a:pt x="37" y="69"/>
                    </a:lnTo>
                    <a:lnTo>
                      <a:pt x="41" y="57"/>
                    </a:lnTo>
                    <a:lnTo>
                      <a:pt x="50" y="46"/>
                    </a:lnTo>
                    <a:lnTo>
                      <a:pt x="58" y="34"/>
                    </a:lnTo>
                    <a:lnTo>
                      <a:pt x="58" y="34"/>
                    </a:lnTo>
                    <a:lnTo>
                      <a:pt x="62" y="23"/>
                    </a:lnTo>
                    <a:lnTo>
                      <a:pt x="71" y="12"/>
                    </a:lnTo>
                    <a:lnTo>
                      <a:pt x="79" y="0"/>
                    </a:lnTo>
                    <a:lnTo>
                      <a:pt x="865" y="342"/>
                    </a:lnTo>
                    <a:lnTo>
                      <a:pt x="0" y="148"/>
                    </a:lnTo>
                    <a:close/>
                  </a:path>
                </a:pathLst>
              </a:custGeom>
              <a:gradFill rotWithShape="0">
                <a:gsLst>
                  <a:gs pos="0">
                    <a:schemeClr val="bg1">
                      <a:gamma/>
                      <a:shade val="46275"/>
                      <a:invGamma/>
                    </a:schemeClr>
                  </a:gs>
                  <a:gs pos="50000">
                    <a:schemeClr val="bg1"/>
                  </a:gs>
                  <a:gs pos="100000">
                    <a:schemeClr val="bg1">
                      <a:gamma/>
                      <a:shade val="46275"/>
                      <a:invGamma/>
                    </a:schemeClr>
                  </a:gs>
                </a:gsLst>
                <a:lin ang="5400000" scaled="1"/>
              </a:gradFill>
              <a:ln w="6350">
                <a:solidFill>
                  <a:schemeClr val="tx1"/>
                </a:solidFill>
                <a:prstDash val="solid"/>
                <a:round/>
                <a:headEnd/>
                <a:tailEnd/>
              </a:ln>
            </p:spPr>
            <p:txBody>
              <a:bodyPr/>
              <a:lstStyle/>
              <a:p>
                <a:pPr>
                  <a:defRPr/>
                </a:pPr>
                <a:endParaRPr lang="en-US"/>
              </a:p>
            </p:txBody>
          </p:sp>
          <p:sp>
            <p:nvSpPr>
              <p:cNvPr id="17420" name="Freeform 9"/>
              <p:cNvSpPr>
                <a:spLocks/>
              </p:cNvSpPr>
              <p:nvPr/>
            </p:nvSpPr>
            <p:spPr bwMode="auto">
              <a:xfrm>
                <a:off x="3434" y="2411"/>
                <a:ext cx="4" cy="205"/>
              </a:xfrm>
              <a:custGeom>
                <a:avLst/>
                <a:gdLst>
                  <a:gd name="T0" fmla="*/ 4 w 4"/>
                  <a:gd name="T1" fmla="*/ 63 h 205"/>
                  <a:gd name="T2" fmla="*/ 0 w 4"/>
                  <a:gd name="T3" fmla="*/ 51 h 205"/>
                  <a:gd name="T4" fmla="*/ 0 w 4"/>
                  <a:gd name="T5" fmla="*/ 40 h 205"/>
                  <a:gd name="T6" fmla="*/ 0 w 4"/>
                  <a:gd name="T7" fmla="*/ 29 h 205"/>
                  <a:gd name="T8" fmla="*/ 0 w 4"/>
                  <a:gd name="T9" fmla="*/ 29 h 205"/>
                  <a:gd name="T10" fmla="*/ 0 w 4"/>
                  <a:gd name="T11" fmla="*/ 12 h 205"/>
                  <a:gd name="T12" fmla="*/ 0 w 4"/>
                  <a:gd name="T13" fmla="*/ 0 h 205"/>
                  <a:gd name="T14" fmla="*/ 0 w 4"/>
                  <a:gd name="T15" fmla="*/ 143 h 205"/>
                  <a:gd name="T16" fmla="*/ 0 w 4"/>
                  <a:gd name="T17" fmla="*/ 154 h 205"/>
                  <a:gd name="T18" fmla="*/ 0 w 4"/>
                  <a:gd name="T19" fmla="*/ 171 h 205"/>
                  <a:gd name="T20" fmla="*/ 0 w 4"/>
                  <a:gd name="T21" fmla="*/ 171 h 205"/>
                  <a:gd name="T22" fmla="*/ 0 w 4"/>
                  <a:gd name="T23" fmla="*/ 182 h 205"/>
                  <a:gd name="T24" fmla="*/ 0 w 4"/>
                  <a:gd name="T25" fmla="*/ 194 h 205"/>
                  <a:gd name="T26" fmla="*/ 4 w 4"/>
                  <a:gd name="T27" fmla="*/ 205 h 205"/>
                  <a:gd name="T28" fmla="*/ 4 w 4"/>
                  <a:gd name="T29" fmla="*/ 63 h 20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
                  <a:gd name="T46" fmla="*/ 0 h 205"/>
                  <a:gd name="T47" fmla="*/ 4 w 4"/>
                  <a:gd name="T48" fmla="*/ 205 h 20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 h="205">
                    <a:moveTo>
                      <a:pt x="4" y="63"/>
                    </a:moveTo>
                    <a:lnTo>
                      <a:pt x="0" y="51"/>
                    </a:lnTo>
                    <a:lnTo>
                      <a:pt x="0" y="40"/>
                    </a:lnTo>
                    <a:lnTo>
                      <a:pt x="0" y="29"/>
                    </a:lnTo>
                    <a:lnTo>
                      <a:pt x="0" y="12"/>
                    </a:lnTo>
                    <a:lnTo>
                      <a:pt x="0" y="0"/>
                    </a:lnTo>
                    <a:lnTo>
                      <a:pt x="0" y="143"/>
                    </a:lnTo>
                    <a:lnTo>
                      <a:pt x="0" y="154"/>
                    </a:lnTo>
                    <a:lnTo>
                      <a:pt x="0" y="171"/>
                    </a:lnTo>
                    <a:lnTo>
                      <a:pt x="0" y="182"/>
                    </a:lnTo>
                    <a:lnTo>
                      <a:pt x="0" y="194"/>
                    </a:lnTo>
                    <a:lnTo>
                      <a:pt x="4" y="205"/>
                    </a:lnTo>
                    <a:lnTo>
                      <a:pt x="4" y="63"/>
                    </a:lnTo>
                    <a:close/>
                  </a:path>
                </a:pathLst>
              </a:custGeom>
              <a:solidFill>
                <a:srgbClr val="5A4877"/>
              </a:solidFill>
              <a:ln w="6350">
                <a:solidFill>
                  <a:srgbClr val="000000"/>
                </a:solidFill>
                <a:round/>
                <a:headEnd/>
                <a:tailEnd/>
              </a:ln>
            </p:spPr>
            <p:txBody>
              <a:bodyPr/>
              <a:lstStyle/>
              <a:p>
                <a:endParaRPr lang="es-AR"/>
              </a:p>
            </p:txBody>
          </p:sp>
          <p:sp>
            <p:nvSpPr>
              <p:cNvPr id="17421" name="Freeform 10"/>
              <p:cNvSpPr>
                <a:spLocks/>
              </p:cNvSpPr>
              <p:nvPr/>
            </p:nvSpPr>
            <p:spPr bwMode="auto">
              <a:xfrm>
                <a:off x="3438" y="2411"/>
                <a:ext cx="895" cy="205"/>
              </a:xfrm>
              <a:custGeom>
                <a:avLst/>
                <a:gdLst>
                  <a:gd name="T0" fmla="*/ 895 w 895"/>
                  <a:gd name="T1" fmla="*/ 0 h 205"/>
                  <a:gd name="T2" fmla="*/ 0 w 895"/>
                  <a:gd name="T3" fmla="*/ 63 h 205"/>
                  <a:gd name="T4" fmla="*/ 0 w 895"/>
                  <a:gd name="T5" fmla="*/ 205 h 205"/>
                  <a:gd name="T6" fmla="*/ 895 w 895"/>
                  <a:gd name="T7" fmla="*/ 143 h 205"/>
                  <a:gd name="T8" fmla="*/ 895 w 895"/>
                  <a:gd name="T9" fmla="*/ 0 h 205"/>
                  <a:gd name="T10" fmla="*/ 0 60000 65536"/>
                  <a:gd name="T11" fmla="*/ 0 60000 65536"/>
                  <a:gd name="T12" fmla="*/ 0 60000 65536"/>
                  <a:gd name="T13" fmla="*/ 0 60000 65536"/>
                  <a:gd name="T14" fmla="*/ 0 60000 65536"/>
                  <a:gd name="T15" fmla="*/ 0 w 895"/>
                  <a:gd name="T16" fmla="*/ 0 h 205"/>
                  <a:gd name="T17" fmla="*/ 895 w 895"/>
                  <a:gd name="T18" fmla="*/ 205 h 205"/>
                </a:gdLst>
                <a:ahLst/>
                <a:cxnLst>
                  <a:cxn ang="T10">
                    <a:pos x="T0" y="T1"/>
                  </a:cxn>
                  <a:cxn ang="T11">
                    <a:pos x="T2" y="T3"/>
                  </a:cxn>
                  <a:cxn ang="T12">
                    <a:pos x="T4" y="T5"/>
                  </a:cxn>
                  <a:cxn ang="T13">
                    <a:pos x="T6" y="T7"/>
                  </a:cxn>
                  <a:cxn ang="T14">
                    <a:pos x="T8" y="T9"/>
                  </a:cxn>
                </a:cxnLst>
                <a:rect l="T15" t="T16" r="T17" b="T18"/>
                <a:pathLst>
                  <a:path w="895" h="205">
                    <a:moveTo>
                      <a:pt x="895" y="0"/>
                    </a:moveTo>
                    <a:lnTo>
                      <a:pt x="0" y="63"/>
                    </a:lnTo>
                    <a:lnTo>
                      <a:pt x="0" y="205"/>
                    </a:lnTo>
                    <a:lnTo>
                      <a:pt x="895" y="143"/>
                    </a:lnTo>
                    <a:lnTo>
                      <a:pt x="895" y="0"/>
                    </a:lnTo>
                    <a:close/>
                  </a:path>
                </a:pathLst>
              </a:custGeom>
              <a:solidFill>
                <a:srgbClr val="5A4877"/>
              </a:solidFill>
              <a:ln w="6350">
                <a:solidFill>
                  <a:srgbClr val="000000"/>
                </a:solidFill>
                <a:round/>
                <a:headEnd/>
                <a:tailEnd/>
              </a:ln>
            </p:spPr>
            <p:txBody>
              <a:bodyPr/>
              <a:lstStyle/>
              <a:p>
                <a:endParaRPr lang="es-AR"/>
              </a:p>
            </p:txBody>
          </p:sp>
          <p:sp>
            <p:nvSpPr>
              <p:cNvPr id="86027" name="Freeform 11"/>
              <p:cNvSpPr>
                <a:spLocks/>
              </p:cNvSpPr>
              <p:nvPr/>
            </p:nvSpPr>
            <p:spPr bwMode="auto">
              <a:xfrm>
                <a:off x="3434" y="2217"/>
                <a:ext cx="899" cy="257"/>
              </a:xfrm>
              <a:custGeom>
                <a:avLst/>
                <a:gdLst/>
                <a:ahLst/>
                <a:cxnLst>
                  <a:cxn ang="0">
                    <a:pos x="4" y="257"/>
                  </a:cxn>
                  <a:cxn ang="0">
                    <a:pos x="0" y="245"/>
                  </a:cxn>
                  <a:cxn ang="0">
                    <a:pos x="0" y="234"/>
                  </a:cxn>
                  <a:cxn ang="0">
                    <a:pos x="0" y="223"/>
                  </a:cxn>
                  <a:cxn ang="0">
                    <a:pos x="0" y="206"/>
                  </a:cxn>
                  <a:cxn ang="0">
                    <a:pos x="0" y="194"/>
                  </a:cxn>
                  <a:cxn ang="0">
                    <a:pos x="0" y="183"/>
                  </a:cxn>
                  <a:cxn ang="0">
                    <a:pos x="0" y="171"/>
                  </a:cxn>
                  <a:cxn ang="0">
                    <a:pos x="0" y="160"/>
                  </a:cxn>
                  <a:cxn ang="0">
                    <a:pos x="0" y="149"/>
                  </a:cxn>
                  <a:cxn ang="0">
                    <a:pos x="4" y="131"/>
                  </a:cxn>
                  <a:cxn ang="0">
                    <a:pos x="4" y="120"/>
                  </a:cxn>
                  <a:cxn ang="0">
                    <a:pos x="4" y="109"/>
                  </a:cxn>
                  <a:cxn ang="0">
                    <a:pos x="9" y="97"/>
                  </a:cxn>
                  <a:cxn ang="0">
                    <a:pos x="9" y="86"/>
                  </a:cxn>
                  <a:cxn ang="0">
                    <a:pos x="13" y="74"/>
                  </a:cxn>
                  <a:cxn ang="0">
                    <a:pos x="17" y="63"/>
                  </a:cxn>
                  <a:cxn ang="0">
                    <a:pos x="17" y="52"/>
                  </a:cxn>
                  <a:cxn ang="0">
                    <a:pos x="21" y="35"/>
                  </a:cxn>
                  <a:cxn ang="0">
                    <a:pos x="25" y="23"/>
                  </a:cxn>
                  <a:cxn ang="0">
                    <a:pos x="29" y="12"/>
                  </a:cxn>
                  <a:cxn ang="0">
                    <a:pos x="34" y="0"/>
                  </a:cxn>
                  <a:cxn ang="0">
                    <a:pos x="899" y="194"/>
                  </a:cxn>
                  <a:cxn ang="0">
                    <a:pos x="4" y="257"/>
                  </a:cxn>
                </a:cxnLst>
                <a:rect l="0" t="0" r="r" b="b"/>
                <a:pathLst>
                  <a:path w="899" h="257">
                    <a:moveTo>
                      <a:pt x="4" y="257"/>
                    </a:moveTo>
                    <a:lnTo>
                      <a:pt x="0" y="245"/>
                    </a:lnTo>
                    <a:lnTo>
                      <a:pt x="0" y="234"/>
                    </a:lnTo>
                    <a:lnTo>
                      <a:pt x="0" y="223"/>
                    </a:lnTo>
                    <a:lnTo>
                      <a:pt x="0" y="206"/>
                    </a:lnTo>
                    <a:lnTo>
                      <a:pt x="0" y="194"/>
                    </a:lnTo>
                    <a:lnTo>
                      <a:pt x="0" y="183"/>
                    </a:lnTo>
                    <a:lnTo>
                      <a:pt x="0" y="171"/>
                    </a:lnTo>
                    <a:lnTo>
                      <a:pt x="0" y="160"/>
                    </a:lnTo>
                    <a:lnTo>
                      <a:pt x="0" y="149"/>
                    </a:lnTo>
                    <a:lnTo>
                      <a:pt x="4" y="131"/>
                    </a:lnTo>
                    <a:lnTo>
                      <a:pt x="4" y="120"/>
                    </a:lnTo>
                    <a:lnTo>
                      <a:pt x="4" y="109"/>
                    </a:lnTo>
                    <a:lnTo>
                      <a:pt x="9" y="97"/>
                    </a:lnTo>
                    <a:lnTo>
                      <a:pt x="9" y="86"/>
                    </a:lnTo>
                    <a:lnTo>
                      <a:pt x="13" y="74"/>
                    </a:lnTo>
                    <a:lnTo>
                      <a:pt x="17" y="63"/>
                    </a:lnTo>
                    <a:lnTo>
                      <a:pt x="17" y="52"/>
                    </a:lnTo>
                    <a:lnTo>
                      <a:pt x="21" y="35"/>
                    </a:lnTo>
                    <a:lnTo>
                      <a:pt x="25" y="23"/>
                    </a:lnTo>
                    <a:lnTo>
                      <a:pt x="29" y="12"/>
                    </a:lnTo>
                    <a:lnTo>
                      <a:pt x="34" y="0"/>
                    </a:lnTo>
                    <a:lnTo>
                      <a:pt x="899" y="194"/>
                    </a:lnTo>
                    <a:lnTo>
                      <a:pt x="4" y="257"/>
                    </a:lnTo>
                    <a:close/>
                  </a:path>
                </a:pathLst>
              </a:custGeom>
              <a:gradFill rotWithShape="0">
                <a:gsLst>
                  <a:gs pos="0">
                    <a:schemeClr val="tx2">
                      <a:gamma/>
                      <a:shade val="46275"/>
                      <a:invGamma/>
                    </a:schemeClr>
                  </a:gs>
                  <a:gs pos="50000">
                    <a:schemeClr val="tx2"/>
                  </a:gs>
                  <a:gs pos="100000">
                    <a:schemeClr val="tx2">
                      <a:gamma/>
                      <a:shade val="46275"/>
                      <a:invGamma/>
                    </a:schemeClr>
                  </a:gs>
                </a:gsLst>
                <a:lin ang="5400000" scaled="1"/>
              </a:gradFill>
              <a:ln w="6350">
                <a:solidFill>
                  <a:schemeClr val="tx2"/>
                </a:solidFill>
                <a:prstDash val="solid"/>
                <a:round/>
                <a:headEnd/>
                <a:tailEnd/>
              </a:ln>
            </p:spPr>
            <p:txBody>
              <a:bodyPr/>
              <a:lstStyle/>
              <a:p>
                <a:pPr>
                  <a:defRPr/>
                </a:pPr>
                <a:endParaRPr lang="en-US"/>
              </a:p>
            </p:txBody>
          </p:sp>
          <p:sp>
            <p:nvSpPr>
              <p:cNvPr id="17423" name="Freeform 12"/>
              <p:cNvSpPr>
                <a:spLocks/>
              </p:cNvSpPr>
              <p:nvPr/>
            </p:nvSpPr>
            <p:spPr bwMode="auto">
              <a:xfrm>
                <a:off x="4713" y="2411"/>
                <a:ext cx="519" cy="781"/>
              </a:xfrm>
              <a:custGeom>
                <a:avLst/>
                <a:gdLst>
                  <a:gd name="T0" fmla="*/ 519 w 519"/>
                  <a:gd name="T1" fmla="*/ 29 h 781"/>
                  <a:gd name="T2" fmla="*/ 515 w 519"/>
                  <a:gd name="T3" fmla="*/ 63 h 781"/>
                  <a:gd name="T4" fmla="*/ 510 w 519"/>
                  <a:gd name="T5" fmla="*/ 97 h 781"/>
                  <a:gd name="T6" fmla="*/ 502 w 519"/>
                  <a:gd name="T7" fmla="*/ 137 h 781"/>
                  <a:gd name="T8" fmla="*/ 489 w 519"/>
                  <a:gd name="T9" fmla="*/ 171 h 781"/>
                  <a:gd name="T10" fmla="*/ 477 w 519"/>
                  <a:gd name="T11" fmla="*/ 205 h 781"/>
                  <a:gd name="T12" fmla="*/ 464 w 519"/>
                  <a:gd name="T13" fmla="*/ 239 h 781"/>
                  <a:gd name="T14" fmla="*/ 448 w 519"/>
                  <a:gd name="T15" fmla="*/ 279 h 781"/>
                  <a:gd name="T16" fmla="*/ 427 w 519"/>
                  <a:gd name="T17" fmla="*/ 308 h 781"/>
                  <a:gd name="T18" fmla="*/ 406 w 519"/>
                  <a:gd name="T19" fmla="*/ 342 h 781"/>
                  <a:gd name="T20" fmla="*/ 381 w 519"/>
                  <a:gd name="T21" fmla="*/ 376 h 781"/>
                  <a:gd name="T22" fmla="*/ 364 w 519"/>
                  <a:gd name="T23" fmla="*/ 393 h 781"/>
                  <a:gd name="T24" fmla="*/ 335 w 519"/>
                  <a:gd name="T25" fmla="*/ 428 h 781"/>
                  <a:gd name="T26" fmla="*/ 306 w 519"/>
                  <a:gd name="T27" fmla="*/ 456 h 781"/>
                  <a:gd name="T28" fmla="*/ 276 w 519"/>
                  <a:gd name="T29" fmla="*/ 479 h 781"/>
                  <a:gd name="T30" fmla="*/ 243 w 519"/>
                  <a:gd name="T31" fmla="*/ 507 h 781"/>
                  <a:gd name="T32" fmla="*/ 209 w 519"/>
                  <a:gd name="T33" fmla="*/ 530 h 781"/>
                  <a:gd name="T34" fmla="*/ 172 w 519"/>
                  <a:gd name="T35" fmla="*/ 559 h 781"/>
                  <a:gd name="T36" fmla="*/ 134 w 519"/>
                  <a:gd name="T37" fmla="*/ 576 h 781"/>
                  <a:gd name="T38" fmla="*/ 97 w 519"/>
                  <a:gd name="T39" fmla="*/ 598 h 781"/>
                  <a:gd name="T40" fmla="*/ 55 w 519"/>
                  <a:gd name="T41" fmla="*/ 616 h 781"/>
                  <a:gd name="T42" fmla="*/ 13 w 519"/>
                  <a:gd name="T43" fmla="*/ 633 h 781"/>
                  <a:gd name="T44" fmla="*/ 13 w 519"/>
                  <a:gd name="T45" fmla="*/ 775 h 781"/>
                  <a:gd name="T46" fmla="*/ 55 w 519"/>
                  <a:gd name="T47" fmla="*/ 758 h 781"/>
                  <a:gd name="T48" fmla="*/ 97 w 519"/>
                  <a:gd name="T49" fmla="*/ 741 h 781"/>
                  <a:gd name="T50" fmla="*/ 134 w 519"/>
                  <a:gd name="T51" fmla="*/ 718 h 781"/>
                  <a:gd name="T52" fmla="*/ 172 w 519"/>
                  <a:gd name="T53" fmla="*/ 701 h 781"/>
                  <a:gd name="T54" fmla="*/ 209 w 519"/>
                  <a:gd name="T55" fmla="*/ 673 h 781"/>
                  <a:gd name="T56" fmla="*/ 243 w 519"/>
                  <a:gd name="T57" fmla="*/ 650 h 781"/>
                  <a:gd name="T58" fmla="*/ 276 w 519"/>
                  <a:gd name="T59" fmla="*/ 621 h 781"/>
                  <a:gd name="T60" fmla="*/ 306 w 519"/>
                  <a:gd name="T61" fmla="*/ 598 h 781"/>
                  <a:gd name="T62" fmla="*/ 335 w 519"/>
                  <a:gd name="T63" fmla="*/ 570 h 781"/>
                  <a:gd name="T64" fmla="*/ 364 w 519"/>
                  <a:gd name="T65" fmla="*/ 536 h 781"/>
                  <a:gd name="T66" fmla="*/ 381 w 519"/>
                  <a:gd name="T67" fmla="*/ 519 h 781"/>
                  <a:gd name="T68" fmla="*/ 406 w 519"/>
                  <a:gd name="T69" fmla="*/ 484 h 781"/>
                  <a:gd name="T70" fmla="*/ 427 w 519"/>
                  <a:gd name="T71" fmla="*/ 450 h 781"/>
                  <a:gd name="T72" fmla="*/ 448 w 519"/>
                  <a:gd name="T73" fmla="*/ 422 h 781"/>
                  <a:gd name="T74" fmla="*/ 464 w 519"/>
                  <a:gd name="T75" fmla="*/ 382 h 781"/>
                  <a:gd name="T76" fmla="*/ 477 w 519"/>
                  <a:gd name="T77" fmla="*/ 348 h 781"/>
                  <a:gd name="T78" fmla="*/ 489 w 519"/>
                  <a:gd name="T79" fmla="*/ 314 h 781"/>
                  <a:gd name="T80" fmla="*/ 502 w 519"/>
                  <a:gd name="T81" fmla="*/ 279 h 781"/>
                  <a:gd name="T82" fmla="*/ 510 w 519"/>
                  <a:gd name="T83" fmla="*/ 239 h 781"/>
                  <a:gd name="T84" fmla="*/ 515 w 519"/>
                  <a:gd name="T85" fmla="*/ 205 h 781"/>
                  <a:gd name="T86" fmla="*/ 519 w 519"/>
                  <a:gd name="T87" fmla="*/ 171 h 781"/>
                  <a:gd name="T88" fmla="*/ 519 w 519"/>
                  <a:gd name="T89" fmla="*/ 0 h 78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19"/>
                  <a:gd name="T136" fmla="*/ 0 h 781"/>
                  <a:gd name="T137" fmla="*/ 519 w 519"/>
                  <a:gd name="T138" fmla="*/ 781 h 78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19" h="781">
                    <a:moveTo>
                      <a:pt x="519" y="0"/>
                    </a:moveTo>
                    <a:lnTo>
                      <a:pt x="519" y="12"/>
                    </a:lnTo>
                    <a:lnTo>
                      <a:pt x="519" y="29"/>
                    </a:lnTo>
                    <a:lnTo>
                      <a:pt x="515" y="40"/>
                    </a:lnTo>
                    <a:lnTo>
                      <a:pt x="515" y="51"/>
                    </a:lnTo>
                    <a:lnTo>
                      <a:pt x="515" y="63"/>
                    </a:lnTo>
                    <a:lnTo>
                      <a:pt x="515" y="74"/>
                    </a:lnTo>
                    <a:lnTo>
                      <a:pt x="510" y="86"/>
                    </a:lnTo>
                    <a:lnTo>
                      <a:pt x="510" y="97"/>
                    </a:lnTo>
                    <a:lnTo>
                      <a:pt x="506" y="114"/>
                    </a:lnTo>
                    <a:lnTo>
                      <a:pt x="502" y="125"/>
                    </a:lnTo>
                    <a:lnTo>
                      <a:pt x="502" y="137"/>
                    </a:lnTo>
                    <a:lnTo>
                      <a:pt x="498" y="148"/>
                    </a:lnTo>
                    <a:lnTo>
                      <a:pt x="494" y="160"/>
                    </a:lnTo>
                    <a:lnTo>
                      <a:pt x="489" y="171"/>
                    </a:lnTo>
                    <a:lnTo>
                      <a:pt x="485" y="182"/>
                    </a:lnTo>
                    <a:lnTo>
                      <a:pt x="481" y="194"/>
                    </a:lnTo>
                    <a:lnTo>
                      <a:pt x="477" y="205"/>
                    </a:lnTo>
                    <a:lnTo>
                      <a:pt x="473" y="217"/>
                    </a:lnTo>
                    <a:lnTo>
                      <a:pt x="469" y="228"/>
                    </a:lnTo>
                    <a:lnTo>
                      <a:pt x="464" y="239"/>
                    </a:lnTo>
                    <a:lnTo>
                      <a:pt x="456" y="257"/>
                    </a:lnTo>
                    <a:lnTo>
                      <a:pt x="452" y="268"/>
                    </a:lnTo>
                    <a:lnTo>
                      <a:pt x="448" y="279"/>
                    </a:lnTo>
                    <a:lnTo>
                      <a:pt x="439" y="285"/>
                    </a:lnTo>
                    <a:lnTo>
                      <a:pt x="435" y="296"/>
                    </a:lnTo>
                    <a:lnTo>
                      <a:pt x="427" y="308"/>
                    </a:lnTo>
                    <a:lnTo>
                      <a:pt x="418" y="319"/>
                    </a:lnTo>
                    <a:lnTo>
                      <a:pt x="414" y="331"/>
                    </a:lnTo>
                    <a:lnTo>
                      <a:pt x="406" y="342"/>
                    </a:lnTo>
                    <a:lnTo>
                      <a:pt x="398" y="353"/>
                    </a:lnTo>
                    <a:lnTo>
                      <a:pt x="389" y="365"/>
                    </a:lnTo>
                    <a:lnTo>
                      <a:pt x="381" y="376"/>
                    </a:lnTo>
                    <a:lnTo>
                      <a:pt x="372" y="388"/>
                    </a:lnTo>
                    <a:lnTo>
                      <a:pt x="364" y="393"/>
                    </a:lnTo>
                    <a:lnTo>
                      <a:pt x="356" y="405"/>
                    </a:lnTo>
                    <a:lnTo>
                      <a:pt x="347" y="416"/>
                    </a:lnTo>
                    <a:lnTo>
                      <a:pt x="335" y="428"/>
                    </a:lnTo>
                    <a:lnTo>
                      <a:pt x="326" y="433"/>
                    </a:lnTo>
                    <a:lnTo>
                      <a:pt x="318" y="445"/>
                    </a:lnTo>
                    <a:lnTo>
                      <a:pt x="306" y="456"/>
                    </a:lnTo>
                    <a:lnTo>
                      <a:pt x="297" y="462"/>
                    </a:lnTo>
                    <a:lnTo>
                      <a:pt x="289" y="473"/>
                    </a:lnTo>
                    <a:lnTo>
                      <a:pt x="276" y="479"/>
                    </a:lnTo>
                    <a:lnTo>
                      <a:pt x="264" y="490"/>
                    </a:lnTo>
                    <a:lnTo>
                      <a:pt x="255" y="502"/>
                    </a:lnTo>
                    <a:lnTo>
                      <a:pt x="243" y="507"/>
                    </a:lnTo>
                    <a:lnTo>
                      <a:pt x="230" y="519"/>
                    </a:lnTo>
                    <a:lnTo>
                      <a:pt x="222" y="524"/>
                    </a:lnTo>
                    <a:lnTo>
                      <a:pt x="209" y="530"/>
                    </a:lnTo>
                    <a:lnTo>
                      <a:pt x="197" y="541"/>
                    </a:lnTo>
                    <a:lnTo>
                      <a:pt x="184" y="547"/>
                    </a:lnTo>
                    <a:lnTo>
                      <a:pt x="172" y="559"/>
                    </a:lnTo>
                    <a:lnTo>
                      <a:pt x="159" y="564"/>
                    </a:lnTo>
                    <a:lnTo>
                      <a:pt x="147" y="570"/>
                    </a:lnTo>
                    <a:lnTo>
                      <a:pt x="134" y="576"/>
                    </a:lnTo>
                    <a:lnTo>
                      <a:pt x="122" y="587"/>
                    </a:lnTo>
                    <a:lnTo>
                      <a:pt x="109" y="593"/>
                    </a:lnTo>
                    <a:lnTo>
                      <a:pt x="97" y="598"/>
                    </a:lnTo>
                    <a:lnTo>
                      <a:pt x="80" y="604"/>
                    </a:lnTo>
                    <a:lnTo>
                      <a:pt x="67" y="610"/>
                    </a:lnTo>
                    <a:lnTo>
                      <a:pt x="55" y="616"/>
                    </a:lnTo>
                    <a:lnTo>
                      <a:pt x="42" y="621"/>
                    </a:lnTo>
                    <a:lnTo>
                      <a:pt x="25" y="627"/>
                    </a:lnTo>
                    <a:lnTo>
                      <a:pt x="13" y="633"/>
                    </a:lnTo>
                    <a:lnTo>
                      <a:pt x="0" y="638"/>
                    </a:lnTo>
                    <a:lnTo>
                      <a:pt x="0" y="781"/>
                    </a:lnTo>
                    <a:lnTo>
                      <a:pt x="13" y="775"/>
                    </a:lnTo>
                    <a:lnTo>
                      <a:pt x="25" y="769"/>
                    </a:lnTo>
                    <a:lnTo>
                      <a:pt x="42" y="764"/>
                    </a:lnTo>
                    <a:lnTo>
                      <a:pt x="55" y="758"/>
                    </a:lnTo>
                    <a:lnTo>
                      <a:pt x="67" y="752"/>
                    </a:lnTo>
                    <a:lnTo>
                      <a:pt x="80" y="747"/>
                    </a:lnTo>
                    <a:lnTo>
                      <a:pt x="97" y="741"/>
                    </a:lnTo>
                    <a:lnTo>
                      <a:pt x="109" y="735"/>
                    </a:lnTo>
                    <a:lnTo>
                      <a:pt x="122" y="730"/>
                    </a:lnTo>
                    <a:lnTo>
                      <a:pt x="134" y="718"/>
                    </a:lnTo>
                    <a:lnTo>
                      <a:pt x="147" y="712"/>
                    </a:lnTo>
                    <a:lnTo>
                      <a:pt x="159" y="707"/>
                    </a:lnTo>
                    <a:lnTo>
                      <a:pt x="172" y="701"/>
                    </a:lnTo>
                    <a:lnTo>
                      <a:pt x="184" y="690"/>
                    </a:lnTo>
                    <a:lnTo>
                      <a:pt x="197" y="684"/>
                    </a:lnTo>
                    <a:lnTo>
                      <a:pt x="209" y="673"/>
                    </a:lnTo>
                    <a:lnTo>
                      <a:pt x="222" y="667"/>
                    </a:lnTo>
                    <a:lnTo>
                      <a:pt x="230" y="661"/>
                    </a:lnTo>
                    <a:lnTo>
                      <a:pt x="243" y="650"/>
                    </a:lnTo>
                    <a:lnTo>
                      <a:pt x="255" y="644"/>
                    </a:lnTo>
                    <a:lnTo>
                      <a:pt x="264" y="633"/>
                    </a:lnTo>
                    <a:lnTo>
                      <a:pt x="276" y="621"/>
                    </a:lnTo>
                    <a:lnTo>
                      <a:pt x="289" y="616"/>
                    </a:lnTo>
                    <a:lnTo>
                      <a:pt x="297" y="604"/>
                    </a:lnTo>
                    <a:lnTo>
                      <a:pt x="306" y="598"/>
                    </a:lnTo>
                    <a:lnTo>
                      <a:pt x="318" y="587"/>
                    </a:lnTo>
                    <a:lnTo>
                      <a:pt x="326" y="576"/>
                    </a:lnTo>
                    <a:lnTo>
                      <a:pt x="335" y="570"/>
                    </a:lnTo>
                    <a:lnTo>
                      <a:pt x="347" y="559"/>
                    </a:lnTo>
                    <a:lnTo>
                      <a:pt x="356" y="547"/>
                    </a:lnTo>
                    <a:lnTo>
                      <a:pt x="364" y="536"/>
                    </a:lnTo>
                    <a:lnTo>
                      <a:pt x="372" y="530"/>
                    </a:lnTo>
                    <a:lnTo>
                      <a:pt x="381" y="519"/>
                    </a:lnTo>
                    <a:lnTo>
                      <a:pt x="389" y="507"/>
                    </a:lnTo>
                    <a:lnTo>
                      <a:pt x="398" y="496"/>
                    </a:lnTo>
                    <a:lnTo>
                      <a:pt x="406" y="484"/>
                    </a:lnTo>
                    <a:lnTo>
                      <a:pt x="414" y="473"/>
                    </a:lnTo>
                    <a:lnTo>
                      <a:pt x="418" y="462"/>
                    </a:lnTo>
                    <a:lnTo>
                      <a:pt x="427" y="450"/>
                    </a:lnTo>
                    <a:lnTo>
                      <a:pt x="435" y="439"/>
                    </a:lnTo>
                    <a:lnTo>
                      <a:pt x="439" y="428"/>
                    </a:lnTo>
                    <a:lnTo>
                      <a:pt x="448" y="422"/>
                    </a:lnTo>
                    <a:lnTo>
                      <a:pt x="452" y="410"/>
                    </a:lnTo>
                    <a:lnTo>
                      <a:pt x="456" y="399"/>
                    </a:lnTo>
                    <a:lnTo>
                      <a:pt x="464" y="382"/>
                    </a:lnTo>
                    <a:lnTo>
                      <a:pt x="469" y="371"/>
                    </a:lnTo>
                    <a:lnTo>
                      <a:pt x="473" y="359"/>
                    </a:lnTo>
                    <a:lnTo>
                      <a:pt x="477" y="348"/>
                    </a:lnTo>
                    <a:lnTo>
                      <a:pt x="481" y="336"/>
                    </a:lnTo>
                    <a:lnTo>
                      <a:pt x="485" y="325"/>
                    </a:lnTo>
                    <a:lnTo>
                      <a:pt x="489" y="314"/>
                    </a:lnTo>
                    <a:lnTo>
                      <a:pt x="494" y="302"/>
                    </a:lnTo>
                    <a:lnTo>
                      <a:pt x="498" y="291"/>
                    </a:lnTo>
                    <a:lnTo>
                      <a:pt x="502" y="279"/>
                    </a:lnTo>
                    <a:lnTo>
                      <a:pt x="502" y="268"/>
                    </a:lnTo>
                    <a:lnTo>
                      <a:pt x="506" y="257"/>
                    </a:lnTo>
                    <a:lnTo>
                      <a:pt x="510" y="239"/>
                    </a:lnTo>
                    <a:lnTo>
                      <a:pt x="510" y="228"/>
                    </a:lnTo>
                    <a:lnTo>
                      <a:pt x="515" y="217"/>
                    </a:lnTo>
                    <a:lnTo>
                      <a:pt x="515" y="205"/>
                    </a:lnTo>
                    <a:lnTo>
                      <a:pt x="515" y="194"/>
                    </a:lnTo>
                    <a:lnTo>
                      <a:pt x="515" y="182"/>
                    </a:lnTo>
                    <a:lnTo>
                      <a:pt x="519" y="171"/>
                    </a:lnTo>
                    <a:lnTo>
                      <a:pt x="519" y="154"/>
                    </a:lnTo>
                    <a:lnTo>
                      <a:pt x="519" y="143"/>
                    </a:lnTo>
                    <a:lnTo>
                      <a:pt x="519" y="0"/>
                    </a:lnTo>
                    <a:close/>
                  </a:path>
                </a:pathLst>
              </a:custGeom>
              <a:solidFill>
                <a:srgbClr val="800000"/>
              </a:solidFill>
              <a:ln w="6350">
                <a:solidFill>
                  <a:schemeClr val="accent1"/>
                </a:solidFill>
                <a:round/>
                <a:headEnd/>
                <a:tailEnd/>
              </a:ln>
            </p:spPr>
            <p:txBody>
              <a:bodyPr/>
              <a:lstStyle/>
              <a:p>
                <a:endParaRPr lang="es-AR"/>
              </a:p>
            </p:txBody>
          </p:sp>
          <p:sp>
            <p:nvSpPr>
              <p:cNvPr id="17424" name="Freeform 13"/>
              <p:cNvSpPr>
                <a:spLocks/>
              </p:cNvSpPr>
              <p:nvPr/>
            </p:nvSpPr>
            <p:spPr bwMode="auto">
              <a:xfrm>
                <a:off x="4333" y="2411"/>
                <a:ext cx="380" cy="781"/>
              </a:xfrm>
              <a:custGeom>
                <a:avLst/>
                <a:gdLst>
                  <a:gd name="T0" fmla="*/ 0 w 380"/>
                  <a:gd name="T1" fmla="*/ 0 h 781"/>
                  <a:gd name="T2" fmla="*/ 380 w 380"/>
                  <a:gd name="T3" fmla="*/ 638 h 781"/>
                  <a:gd name="T4" fmla="*/ 380 w 380"/>
                  <a:gd name="T5" fmla="*/ 781 h 781"/>
                  <a:gd name="T6" fmla="*/ 0 w 380"/>
                  <a:gd name="T7" fmla="*/ 143 h 781"/>
                  <a:gd name="T8" fmla="*/ 0 w 380"/>
                  <a:gd name="T9" fmla="*/ 0 h 781"/>
                  <a:gd name="T10" fmla="*/ 0 60000 65536"/>
                  <a:gd name="T11" fmla="*/ 0 60000 65536"/>
                  <a:gd name="T12" fmla="*/ 0 60000 65536"/>
                  <a:gd name="T13" fmla="*/ 0 60000 65536"/>
                  <a:gd name="T14" fmla="*/ 0 60000 65536"/>
                  <a:gd name="T15" fmla="*/ 0 w 380"/>
                  <a:gd name="T16" fmla="*/ 0 h 781"/>
                  <a:gd name="T17" fmla="*/ 380 w 380"/>
                  <a:gd name="T18" fmla="*/ 781 h 781"/>
                </a:gdLst>
                <a:ahLst/>
                <a:cxnLst>
                  <a:cxn ang="T10">
                    <a:pos x="T0" y="T1"/>
                  </a:cxn>
                  <a:cxn ang="T11">
                    <a:pos x="T2" y="T3"/>
                  </a:cxn>
                  <a:cxn ang="T12">
                    <a:pos x="T4" y="T5"/>
                  </a:cxn>
                  <a:cxn ang="T13">
                    <a:pos x="T6" y="T7"/>
                  </a:cxn>
                  <a:cxn ang="T14">
                    <a:pos x="T8" y="T9"/>
                  </a:cxn>
                </a:cxnLst>
                <a:rect l="T15" t="T16" r="T17" b="T18"/>
                <a:pathLst>
                  <a:path w="380" h="781">
                    <a:moveTo>
                      <a:pt x="0" y="0"/>
                    </a:moveTo>
                    <a:lnTo>
                      <a:pt x="380" y="638"/>
                    </a:lnTo>
                    <a:lnTo>
                      <a:pt x="380" y="781"/>
                    </a:lnTo>
                    <a:lnTo>
                      <a:pt x="0" y="143"/>
                    </a:lnTo>
                    <a:lnTo>
                      <a:pt x="0" y="0"/>
                    </a:lnTo>
                    <a:close/>
                  </a:path>
                </a:pathLst>
              </a:custGeom>
              <a:solidFill>
                <a:srgbClr val="800000"/>
              </a:solidFill>
              <a:ln w="6350">
                <a:solidFill>
                  <a:srgbClr val="000000"/>
                </a:solidFill>
                <a:round/>
                <a:headEnd/>
                <a:tailEnd/>
              </a:ln>
            </p:spPr>
            <p:txBody>
              <a:bodyPr/>
              <a:lstStyle/>
              <a:p>
                <a:endParaRPr lang="es-AR"/>
              </a:p>
            </p:txBody>
          </p:sp>
          <p:sp>
            <p:nvSpPr>
              <p:cNvPr id="17425" name="Freeform 14"/>
              <p:cNvSpPr>
                <a:spLocks/>
              </p:cNvSpPr>
              <p:nvPr/>
            </p:nvSpPr>
            <p:spPr bwMode="auto">
              <a:xfrm>
                <a:off x="4333" y="1710"/>
                <a:ext cx="899" cy="1339"/>
              </a:xfrm>
              <a:custGeom>
                <a:avLst/>
                <a:gdLst>
                  <a:gd name="T0" fmla="*/ 29 w 899"/>
                  <a:gd name="T1" fmla="*/ 0 h 1339"/>
                  <a:gd name="T2" fmla="*/ 75 w 899"/>
                  <a:gd name="T3" fmla="*/ 0 h 1339"/>
                  <a:gd name="T4" fmla="*/ 125 w 899"/>
                  <a:gd name="T5" fmla="*/ 6 h 1339"/>
                  <a:gd name="T6" fmla="*/ 171 w 899"/>
                  <a:gd name="T7" fmla="*/ 12 h 1339"/>
                  <a:gd name="T8" fmla="*/ 217 w 899"/>
                  <a:gd name="T9" fmla="*/ 17 h 1339"/>
                  <a:gd name="T10" fmla="*/ 263 w 899"/>
                  <a:gd name="T11" fmla="*/ 29 h 1339"/>
                  <a:gd name="T12" fmla="*/ 305 w 899"/>
                  <a:gd name="T13" fmla="*/ 40 h 1339"/>
                  <a:gd name="T14" fmla="*/ 351 w 899"/>
                  <a:gd name="T15" fmla="*/ 57 h 1339"/>
                  <a:gd name="T16" fmla="*/ 393 w 899"/>
                  <a:gd name="T17" fmla="*/ 69 h 1339"/>
                  <a:gd name="T18" fmla="*/ 435 w 899"/>
                  <a:gd name="T19" fmla="*/ 86 h 1339"/>
                  <a:gd name="T20" fmla="*/ 477 w 899"/>
                  <a:gd name="T21" fmla="*/ 108 h 1339"/>
                  <a:gd name="T22" fmla="*/ 514 w 899"/>
                  <a:gd name="T23" fmla="*/ 126 h 1339"/>
                  <a:gd name="T24" fmla="*/ 552 w 899"/>
                  <a:gd name="T25" fmla="*/ 148 h 1339"/>
                  <a:gd name="T26" fmla="*/ 589 w 899"/>
                  <a:gd name="T27" fmla="*/ 171 h 1339"/>
                  <a:gd name="T28" fmla="*/ 623 w 899"/>
                  <a:gd name="T29" fmla="*/ 194 h 1339"/>
                  <a:gd name="T30" fmla="*/ 656 w 899"/>
                  <a:gd name="T31" fmla="*/ 222 h 1339"/>
                  <a:gd name="T32" fmla="*/ 686 w 899"/>
                  <a:gd name="T33" fmla="*/ 251 h 1339"/>
                  <a:gd name="T34" fmla="*/ 715 w 899"/>
                  <a:gd name="T35" fmla="*/ 279 h 1339"/>
                  <a:gd name="T36" fmla="*/ 744 w 899"/>
                  <a:gd name="T37" fmla="*/ 308 h 1339"/>
                  <a:gd name="T38" fmla="*/ 769 w 899"/>
                  <a:gd name="T39" fmla="*/ 342 h 1339"/>
                  <a:gd name="T40" fmla="*/ 794 w 899"/>
                  <a:gd name="T41" fmla="*/ 371 h 1339"/>
                  <a:gd name="T42" fmla="*/ 815 w 899"/>
                  <a:gd name="T43" fmla="*/ 405 h 1339"/>
                  <a:gd name="T44" fmla="*/ 832 w 899"/>
                  <a:gd name="T45" fmla="*/ 439 h 1339"/>
                  <a:gd name="T46" fmla="*/ 849 w 899"/>
                  <a:gd name="T47" fmla="*/ 473 h 1339"/>
                  <a:gd name="T48" fmla="*/ 861 w 899"/>
                  <a:gd name="T49" fmla="*/ 507 h 1339"/>
                  <a:gd name="T50" fmla="*/ 874 w 899"/>
                  <a:gd name="T51" fmla="*/ 542 h 1339"/>
                  <a:gd name="T52" fmla="*/ 882 w 899"/>
                  <a:gd name="T53" fmla="*/ 570 h 1339"/>
                  <a:gd name="T54" fmla="*/ 890 w 899"/>
                  <a:gd name="T55" fmla="*/ 604 h 1339"/>
                  <a:gd name="T56" fmla="*/ 895 w 899"/>
                  <a:gd name="T57" fmla="*/ 638 h 1339"/>
                  <a:gd name="T58" fmla="*/ 899 w 899"/>
                  <a:gd name="T59" fmla="*/ 678 h 1339"/>
                  <a:gd name="T60" fmla="*/ 899 w 899"/>
                  <a:gd name="T61" fmla="*/ 713 h 1339"/>
                  <a:gd name="T62" fmla="*/ 895 w 899"/>
                  <a:gd name="T63" fmla="*/ 752 h 1339"/>
                  <a:gd name="T64" fmla="*/ 890 w 899"/>
                  <a:gd name="T65" fmla="*/ 787 h 1339"/>
                  <a:gd name="T66" fmla="*/ 882 w 899"/>
                  <a:gd name="T67" fmla="*/ 826 h 1339"/>
                  <a:gd name="T68" fmla="*/ 874 w 899"/>
                  <a:gd name="T69" fmla="*/ 861 h 1339"/>
                  <a:gd name="T70" fmla="*/ 861 w 899"/>
                  <a:gd name="T71" fmla="*/ 895 h 1339"/>
                  <a:gd name="T72" fmla="*/ 849 w 899"/>
                  <a:gd name="T73" fmla="*/ 929 h 1339"/>
                  <a:gd name="T74" fmla="*/ 832 w 899"/>
                  <a:gd name="T75" fmla="*/ 969 h 1339"/>
                  <a:gd name="T76" fmla="*/ 815 w 899"/>
                  <a:gd name="T77" fmla="*/ 997 h 1339"/>
                  <a:gd name="T78" fmla="*/ 794 w 899"/>
                  <a:gd name="T79" fmla="*/ 1032 h 1339"/>
                  <a:gd name="T80" fmla="*/ 769 w 899"/>
                  <a:gd name="T81" fmla="*/ 1066 h 1339"/>
                  <a:gd name="T82" fmla="*/ 744 w 899"/>
                  <a:gd name="T83" fmla="*/ 1094 h 1339"/>
                  <a:gd name="T84" fmla="*/ 715 w 899"/>
                  <a:gd name="T85" fmla="*/ 1129 h 1339"/>
                  <a:gd name="T86" fmla="*/ 686 w 899"/>
                  <a:gd name="T87" fmla="*/ 1157 h 1339"/>
                  <a:gd name="T88" fmla="*/ 656 w 899"/>
                  <a:gd name="T89" fmla="*/ 1180 h 1339"/>
                  <a:gd name="T90" fmla="*/ 623 w 899"/>
                  <a:gd name="T91" fmla="*/ 1208 h 1339"/>
                  <a:gd name="T92" fmla="*/ 589 w 899"/>
                  <a:gd name="T93" fmla="*/ 1231 h 1339"/>
                  <a:gd name="T94" fmla="*/ 552 w 899"/>
                  <a:gd name="T95" fmla="*/ 1260 h 1339"/>
                  <a:gd name="T96" fmla="*/ 514 w 899"/>
                  <a:gd name="T97" fmla="*/ 1277 h 1339"/>
                  <a:gd name="T98" fmla="*/ 477 w 899"/>
                  <a:gd name="T99" fmla="*/ 1299 h 1339"/>
                  <a:gd name="T100" fmla="*/ 435 w 899"/>
                  <a:gd name="T101" fmla="*/ 1317 h 1339"/>
                  <a:gd name="T102" fmla="*/ 393 w 899"/>
                  <a:gd name="T103" fmla="*/ 1334 h 1339"/>
                  <a:gd name="T104" fmla="*/ 0 w 899"/>
                  <a:gd name="T105" fmla="*/ 0 h 133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9"/>
                  <a:gd name="T160" fmla="*/ 0 h 1339"/>
                  <a:gd name="T161" fmla="*/ 899 w 899"/>
                  <a:gd name="T162" fmla="*/ 1339 h 133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9" h="1339">
                    <a:moveTo>
                      <a:pt x="0" y="0"/>
                    </a:moveTo>
                    <a:lnTo>
                      <a:pt x="17" y="0"/>
                    </a:lnTo>
                    <a:lnTo>
                      <a:pt x="29" y="0"/>
                    </a:lnTo>
                    <a:lnTo>
                      <a:pt x="46" y="0"/>
                    </a:lnTo>
                    <a:lnTo>
                      <a:pt x="63" y="0"/>
                    </a:lnTo>
                    <a:lnTo>
                      <a:pt x="75" y="0"/>
                    </a:lnTo>
                    <a:lnTo>
                      <a:pt x="92" y="0"/>
                    </a:lnTo>
                    <a:lnTo>
                      <a:pt x="109" y="6"/>
                    </a:lnTo>
                    <a:lnTo>
                      <a:pt x="125" y="6"/>
                    </a:lnTo>
                    <a:lnTo>
                      <a:pt x="138" y="6"/>
                    </a:lnTo>
                    <a:lnTo>
                      <a:pt x="155" y="12"/>
                    </a:lnTo>
                    <a:lnTo>
                      <a:pt x="171" y="12"/>
                    </a:lnTo>
                    <a:lnTo>
                      <a:pt x="184" y="12"/>
                    </a:lnTo>
                    <a:lnTo>
                      <a:pt x="201" y="17"/>
                    </a:lnTo>
                    <a:lnTo>
                      <a:pt x="217" y="17"/>
                    </a:lnTo>
                    <a:lnTo>
                      <a:pt x="230" y="23"/>
                    </a:lnTo>
                    <a:lnTo>
                      <a:pt x="247" y="29"/>
                    </a:lnTo>
                    <a:lnTo>
                      <a:pt x="263" y="29"/>
                    </a:lnTo>
                    <a:lnTo>
                      <a:pt x="276" y="34"/>
                    </a:lnTo>
                    <a:lnTo>
                      <a:pt x="293" y="34"/>
                    </a:lnTo>
                    <a:lnTo>
                      <a:pt x="305" y="40"/>
                    </a:lnTo>
                    <a:lnTo>
                      <a:pt x="322" y="46"/>
                    </a:lnTo>
                    <a:lnTo>
                      <a:pt x="334" y="52"/>
                    </a:lnTo>
                    <a:lnTo>
                      <a:pt x="351" y="57"/>
                    </a:lnTo>
                    <a:lnTo>
                      <a:pt x="364" y="57"/>
                    </a:lnTo>
                    <a:lnTo>
                      <a:pt x="380" y="63"/>
                    </a:lnTo>
                    <a:lnTo>
                      <a:pt x="393" y="69"/>
                    </a:lnTo>
                    <a:lnTo>
                      <a:pt x="405" y="74"/>
                    </a:lnTo>
                    <a:lnTo>
                      <a:pt x="422" y="80"/>
                    </a:lnTo>
                    <a:lnTo>
                      <a:pt x="435" y="86"/>
                    </a:lnTo>
                    <a:lnTo>
                      <a:pt x="447" y="91"/>
                    </a:lnTo>
                    <a:lnTo>
                      <a:pt x="460" y="97"/>
                    </a:lnTo>
                    <a:lnTo>
                      <a:pt x="477" y="108"/>
                    </a:lnTo>
                    <a:lnTo>
                      <a:pt x="489" y="114"/>
                    </a:lnTo>
                    <a:lnTo>
                      <a:pt x="502" y="120"/>
                    </a:lnTo>
                    <a:lnTo>
                      <a:pt x="514" y="126"/>
                    </a:lnTo>
                    <a:lnTo>
                      <a:pt x="527" y="131"/>
                    </a:lnTo>
                    <a:lnTo>
                      <a:pt x="539" y="143"/>
                    </a:lnTo>
                    <a:lnTo>
                      <a:pt x="552" y="148"/>
                    </a:lnTo>
                    <a:lnTo>
                      <a:pt x="564" y="154"/>
                    </a:lnTo>
                    <a:lnTo>
                      <a:pt x="577" y="165"/>
                    </a:lnTo>
                    <a:lnTo>
                      <a:pt x="589" y="171"/>
                    </a:lnTo>
                    <a:lnTo>
                      <a:pt x="602" y="177"/>
                    </a:lnTo>
                    <a:lnTo>
                      <a:pt x="610" y="188"/>
                    </a:lnTo>
                    <a:lnTo>
                      <a:pt x="623" y="194"/>
                    </a:lnTo>
                    <a:lnTo>
                      <a:pt x="635" y="205"/>
                    </a:lnTo>
                    <a:lnTo>
                      <a:pt x="644" y="211"/>
                    </a:lnTo>
                    <a:lnTo>
                      <a:pt x="656" y="222"/>
                    </a:lnTo>
                    <a:lnTo>
                      <a:pt x="669" y="234"/>
                    </a:lnTo>
                    <a:lnTo>
                      <a:pt x="677" y="240"/>
                    </a:lnTo>
                    <a:lnTo>
                      <a:pt x="686" y="251"/>
                    </a:lnTo>
                    <a:lnTo>
                      <a:pt x="698" y="262"/>
                    </a:lnTo>
                    <a:lnTo>
                      <a:pt x="706" y="268"/>
                    </a:lnTo>
                    <a:lnTo>
                      <a:pt x="715" y="279"/>
                    </a:lnTo>
                    <a:lnTo>
                      <a:pt x="727" y="291"/>
                    </a:lnTo>
                    <a:lnTo>
                      <a:pt x="736" y="297"/>
                    </a:lnTo>
                    <a:lnTo>
                      <a:pt x="744" y="308"/>
                    </a:lnTo>
                    <a:lnTo>
                      <a:pt x="752" y="319"/>
                    </a:lnTo>
                    <a:lnTo>
                      <a:pt x="761" y="331"/>
                    </a:lnTo>
                    <a:lnTo>
                      <a:pt x="769" y="342"/>
                    </a:lnTo>
                    <a:lnTo>
                      <a:pt x="778" y="348"/>
                    </a:lnTo>
                    <a:lnTo>
                      <a:pt x="786" y="359"/>
                    </a:lnTo>
                    <a:lnTo>
                      <a:pt x="794" y="371"/>
                    </a:lnTo>
                    <a:lnTo>
                      <a:pt x="798" y="382"/>
                    </a:lnTo>
                    <a:lnTo>
                      <a:pt x="807" y="393"/>
                    </a:lnTo>
                    <a:lnTo>
                      <a:pt x="815" y="405"/>
                    </a:lnTo>
                    <a:lnTo>
                      <a:pt x="819" y="416"/>
                    </a:lnTo>
                    <a:lnTo>
                      <a:pt x="828" y="428"/>
                    </a:lnTo>
                    <a:lnTo>
                      <a:pt x="832" y="439"/>
                    </a:lnTo>
                    <a:lnTo>
                      <a:pt x="836" y="450"/>
                    </a:lnTo>
                    <a:lnTo>
                      <a:pt x="844" y="462"/>
                    </a:lnTo>
                    <a:lnTo>
                      <a:pt x="849" y="473"/>
                    </a:lnTo>
                    <a:lnTo>
                      <a:pt x="853" y="485"/>
                    </a:lnTo>
                    <a:lnTo>
                      <a:pt x="857" y="496"/>
                    </a:lnTo>
                    <a:lnTo>
                      <a:pt x="861" y="507"/>
                    </a:lnTo>
                    <a:lnTo>
                      <a:pt x="865" y="519"/>
                    </a:lnTo>
                    <a:lnTo>
                      <a:pt x="869" y="530"/>
                    </a:lnTo>
                    <a:lnTo>
                      <a:pt x="874" y="542"/>
                    </a:lnTo>
                    <a:lnTo>
                      <a:pt x="878" y="559"/>
                    </a:lnTo>
                    <a:lnTo>
                      <a:pt x="882" y="570"/>
                    </a:lnTo>
                    <a:lnTo>
                      <a:pt x="882" y="581"/>
                    </a:lnTo>
                    <a:lnTo>
                      <a:pt x="886" y="593"/>
                    </a:lnTo>
                    <a:lnTo>
                      <a:pt x="890" y="604"/>
                    </a:lnTo>
                    <a:lnTo>
                      <a:pt x="890" y="616"/>
                    </a:lnTo>
                    <a:lnTo>
                      <a:pt x="895" y="627"/>
                    </a:lnTo>
                    <a:lnTo>
                      <a:pt x="895" y="638"/>
                    </a:lnTo>
                    <a:lnTo>
                      <a:pt x="895" y="656"/>
                    </a:lnTo>
                    <a:lnTo>
                      <a:pt x="895" y="667"/>
                    </a:lnTo>
                    <a:lnTo>
                      <a:pt x="899" y="678"/>
                    </a:lnTo>
                    <a:lnTo>
                      <a:pt x="899" y="690"/>
                    </a:lnTo>
                    <a:lnTo>
                      <a:pt x="899" y="701"/>
                    </a:lnTo>
                    <a:lnTo>
                      <a:pt x="899" y="713"/>
                    </a:lnTo>
                    <a:lnTo>
                      <a:pt x="899" y="730"/>
                    </a:lnTo>
                    <a:lnTo>
                      <a:pt x="895" y="741"/>
                    </a:lnTo>
                    <a:lnTo>
                      <a:pt x="895" y="752"/>
                    </a:lnTo>
                    <a:lnTo>
                      <a:pt x="895" y="764"/>
                    </a:lnTo>
                    <a:lnTo>
                      <a:pt x="895" y="775"/>
                    </a:lnTo>
                    <a:lnTo>
                      <a:pt x="890" y="787"/>
                    </a:lnTo>
                    <a:lnTo>
                      <a:pt x="890" y="798"/>
                    </a:lnTo>
                    <a:lnTo>
                      <a:pt x="886" y="815"/>
                    </a:lnTo>
                    <a:lnTo>
                      <a:pt x="882" y="826"/>
                    </a:lnTo>
                    <a:lnTo>
                      <a:pt x="882" y="838"/>
                    </a:lnTo>
                    <a:lnTo>
                      <a:pt x="878" y="849"/>
                    </a:lnTo>
                    <a:lnTo>
                      <a:pt x="874" y="861"/>
                    </a:lnTo>
                    <a:lnTo>
                      <a:pt x="869" y="872"/>
                    </a:lnTo>
                    <a:lnTo>
                      <a:pt x="865" y="883"/>
                    </a:lnTo>
                    <a:lnTo>
                      <a:pt x="861" y="895"/>
                    </a:lnTo>
                    <a:lnTo>
                      <a:pt x="857" y="906"/>
                    </a:lnTo>
                    <a:lnTo>
                      <a:pt x="853" y="918"/>
                    </a:lnTo>
                    <a:lnTo>
                      <a:pt x="849" y="929"/>
                    </a:lnTo>
                    <a:lnTo>
                      <a:pt x="844" y="940"/>
                    </a:lnTo>
                    <a:lnTo>
                      <a:pt x="836" y="958"/>
                    </a:lnTo>
                    <a:lnTo>
                      <a:pt x="832" y="969"/>
                    </a:lnTo>
                    <a:lnTo>
                      <a:pt x="828" y="980"/>
                    </a:lnTo>
                    <a:lnTo>
                      <a:pt x="819" y="986"/>
                    </a:lnTo>
                    <a:lnTo>
                      <a:pt x="815" y="997"/>
                    </a:lnTo>
                    <a:lnTo>
                      <a:pt x="807" y="1009"/>
                    </a:lnTo>
                    <a:lnTo>
                      <a:pt x="798" y="1020"/>
                    </a:lnTo>
                    <a:lnTo>
                      <a:pt x="794" y="1032"/>
                    </a:lnTo>
                    <a:lnTo>
                      <a:pt x="786" y="1043"/>
                    </a:lnTo>
                    <a:lnTo>
                      <a:pt x="778" y="1054"/>
                    </a:lnTo>
                    <a:lnTo>
                      <a:pt x="769" y="1066"/>
                    </a:lnTo>
                    <a:lnTo>
                      <a:pt x="761" y="1077"/>
                    </a:lnTo>
                    <a:lnTo>
                      <a:pt x="752" y="1089"/>
                    </a:lnTo>
                    <a:lnTo>
                      <a:pt x="744" y="1094"/>
                    </a:lnTo>
                    <a:lnTo>
                      <a:pt x="736" y="1106"/>
                    </a:lnTo>
                    <a:lnTo>
                      <a:pt x="727" y="1117"/>
                    </a:lnTo>
                    <a:lnTo>
                      <a:pt x="715" y="1129"/>
                    </a:lnTo>
                    <a:lnTo>
                      <a:pt x="706" y="1134"/>
                    </a:lnTo>
                    <a:lnTo>
                      <a:pt x="698" y="1146"/>
                    </a:lnTo>
                    <a:lnTo>
                      <a:pt x="686" y="1157"/>
                    </a:lnTo>
                    <a:lnTo>
                      <a:pt x="677" y="1163"/>
                    </a:lnTo>
                    <a:lnTo>
                      <a:pt x="669" y="1174"/>
                    </a:lnTo>
                    <a:lnTo>
                      <a:pt x="656" y="1180"/>
                    </a:lnTo>
                    <a:lnTo>
                      <a:pt x="644" y="1191"/>
                    </a:lnTo>
                    <a:lnTo>
                      <a:pt x="635" y="1203"/>
                    </a:lnTo>
                    <a:lnTo>
                      <a:pt x="623" y="1208"/>
                    </a:lnTo>
                    <a:lnTo>
                      <a:pt x="610" y="1220"/>
                    </a:lnTo>
                    <a:lnTo>
                      <a:pt x="602" y="1225"/>
                    </a:lnTo>
                    <a:lnTo>
                      <a:pt x="589" y="1231"/>
                    </a:lnTo>
                    <a:lnTo>
                      <a:pt x="577" y="1242"/>
                    </a:lnTo>
                    <a:lnTo>
                      <a:pt x="564" y="1248"/>
                    </a:lnTo>
                    <a:lnTo>
                      <a:pt x="552" y="1260"/>
                    </a:lnTo>
                    <a:lnTo>
                      <a:pt x="539" y="1265"/>
                    </a:lnTo>
                    <a:lnTo>
                      <a:pt x="527" y="1271"/>
                    </a:lnTo>
                    <a:lnTo>
                      <a:pt x="514" y="1277"/>
                    </a:lnTo>
                    <a:lnTo>
                      <a:pt x="502" y="1288"/>
                    </a:lnTo>
                    <a:lnTo>
                      <a:pt x="489" y="1294"/>
                    </a:lnTo>
                    <a:lnTo>
                      <a:pt x="477" y="1299"/>
                    </a:lnTo>
                    <a:lnTo>
                      <a:pt x="460" y="1305"/>
                    </a:lnTo>
                    <a:lnTo>
                      <a:pt x="447" y="1311"/>
                    </a:lnTo>
                    <a:lnTo>
                      <a:pt x="435" y="1317"/>
                    </a:lnTo>
                    <a:lnTo>
                      <a:pt x="422" y="1322"/>
                    </a:lnTo>
                    <a:lnTo>
                      <a:pt x="405" y="1328"/>
                    </a:lnTo>
                    <a:lnTo>
                      <a:pt x="393" y="1334"/>
                    </a:lnTo>
                    <a:lnTo>
                      <a:pt x="380" y="1339"/>
                    </a:lnTo>
                    <a:lnTo>
                      <a:pt x="0" y="701"/>
                    </a:lnTo>
                    <a:lnTo>
                      <a:pt x="0" y="0"/>
                    </a:lnTo>
                    <a:close/>
                  </a:path>
                </a:pathLst>
              </a:custGeom>
              <a:gradFill rotWithShape="0">
                <a:gsLst>
                  <a:gs pos="0">
                    <a:srgbClr val="760000"/>
                  </a:gs>
                  <a:gs pos="50000">
                    <a:srgbClr val="FF0000"/>
                  </a:gs>
                  <a:gs pos="100000">
                    <a:srgbClr val="760000"/>
                  </a:gs>
                </a:gsLst>
                <a:lin ang="5400000" scaled="1"/>
              </a:gradFill>
              <a:ln w="6350">
                <a:solidFill>
                  <a:schemeClr val="accent1"/>
                </a:solidFill>
                <a:round/>
                <a:headEnd/>
                <a:tailEnd/>
              </a:ln>
            </p:spPr>
            <p:txBody>
              <a:bodyPr/>
              <a:lstStyle/>
              <a:p>
                <a:endParaRPr lang="es-AR"/>
              </a:p>
            </p:txBody>
          </p:sp>
          <p:sp>
            <p:nvSpPr>
              <p:cNvPr id="17426" name="Freeform 15"/>
              <p:cNvSpPr>
                <a:spLocks/>
              </p:cNvSpPr>
              <p:nvPr/>
            </p:nvSpPr>
            <p:spPr bwMode="auto">
              <a:xfrm>
                <a:off x="3438" y="2474"/>
                <a:ext cx="753" cy="775"/>
              </a:xfrm>
              <a:custGeom>
                <a:avLst/>
                <a:gdLst>
                  <a:gd name="T0" fmla="*/ 724 w 753"/>
                  <a:gd name="T1" fmla="*/ 627 h 775"/>
                  <a:gd name="T2" fmla="*/ 678 w 753"/>
                  <a:gd name="T3" fmla="*/ 621 h 775"/>
                  <a:gd name="T4" fmla="*/ 632 w 753"/>
                  <a:gd name="T5" fmla="*/ 610 h 775"/>
                  <a:gd name="T6" fmla="*/ 586 w 753"/>
                  <a:gd name="T7" fmla="*/ 598 h 775"/>
                  <a:gd name="T8" fmla="*/ 544 w 753"/>
                  <a:gd name="T9" fmla="*/ 587 h 775"/>
                  <a:gd name="T10" fmla="*/ 502 w 753"/>
                  <a:gd name="T11" fmla="*/ 570 h 775"/>
                  <a:gd name="T12" fmla="*/ 473 w 753"/>
                  <a:gd name="T13" fmla="*/ 558 h 775"/>
                  <a:gd name="T14" fmla="*/ 431 w 753"/>
                  <a:gd name="T15" fmla="*/ 541 h 775"/>
                  <a:gd name="T16" fmla="*/ 393 w 753"/>
                  <a:gd name="T17" fmla="*/ 524 h 775"/>
                  <a:gd name="T18" fmla="*/ 351 w 753"/>
                  <a:gd name="T19" fmla="*/ 501 h 775"/>
                  <a:gd name="T20" fmla="*/ 318 w 753"/>
                  <a:gd name="T21" fmla="*/ 478 h 775"/>
                  <a:gd name="T22" fmla="*/ 280 w 753"/>
                  <a:gd name="T23" fmla="*/ 456 h 775"/>
                  <a:gd name="T24" fmla="*/ 247 w 753"/>
                  <a:gd name="T25" fmla="*/ 427 h 775"/>
                  <a:gd name="T26" fmla="*/ 214 w 753"/>
                  <a:gd name="T27" fmla="*/ 399 h 775"/>
                  <a:gd name="T28" fmla="*/ 184 w 753"/>
                  <a:gd name="T29" fmla="*/ 370 h 775"/>
                  <a:gd name="T30" fmla="*/ 159 w 753"/>
                  <a:gd name="T31" fmla="*/ 342 h 775"/>
                  <a:gd name="T32" fmla="*/ 130 w 753"/>
                  <a:gd name="T33" fmla="*/ 313 h 775"/>
                  <a:gd name="T34" fmla="*/ 109 w 753"/>
                  <a:gd name="T35" fmla="*/ 279 h 775"/>
                  <a:gd name="T36" fmla="*/ 88 w 753"/>
                  <a:gd name="T37" fmla="*/ 245 h 775"/>
                  <a:gd name="T38" fmla="*/ 71 w 753"/>
                  <a:gd name="T39" fmla="*/ 222 h 775"/>
                  <a:gd name="T40" fmla="*/ 55 w 753"/>
                  <a:gd name="T41" fmla="*/ 194 h 775"/>
                  <a:gd name="T42" fmla="*/ 38 w 753"/>
                  <a:gd name="T43" fmla="*/ 154 h 775"/>
                  <a:gd name="T44" fmla="*/ 25 w 753"/>
                  <a:gd name="T45" fmla="*/ 119 h 775"/>
                  <a:gd name="T46" fmla="*/ 13 w 753"/>
                  <a:gd name="T47" fmla="*/ 85 h 775"/>
                  <a:gd name="T48" fmla="*/ 5 w 753"/>
                  <a:gd name="T49" fmla="*/ 51 h 775"/>
                  <a:gd name="T50" fmla="*/ 0 w 753"/>
                  <a:gd name="T51" fmla="*/ 11 h 775"/>
                  <a:gd name="T52" fmla="*/ 0 w 753"/>
                  <a:gd name="T53" fmla="*/ 154 h 775"/>
                  <a:gd name="T54" fmla="*/ 5 w 753"/>
                  <a:gd name="T55" fmla="*/ 194 h 775"/>
                  <a:gd name="T56" fmla="*/ 13 w 753"/>
                  <a:gd name="T57" fmla="*/ 228 h 775"/>
                  <a:gd name="T58" fmla="*/ 25 w 753"/>
                  <a:gd name="T59" fmla="*/ 262 h 775"/>
                  <a:gd name="T60" fmla="*/ 38 w 753"/>
                  <a:gd name="T61" fmla="*/ 296 h 775"/>
                  <a:gd name="T62" fmla="*/ 55 w 753"/>
                  <a:gd name="T63" fmla="*/ 336 h 775"/>
                  <a:gd name="T64" fmla="*/ 71 w 753"/>
                  <a:gd name="T65" fmla="*/ 365 h 775"/>
                  <a:gd name="T66" fmla="*/ 88 w 753"/>
                  <a:gd name="T67" fmla="*/ 387 h 775"/>
                  <a:gd name="T68" fmla="*/ 109 w 753"/>
                  <a:gd name="T69" fmla="*/ 421 h 775"/>
                  <a:gd name="T70" fmla="*/ 130 w 753"/>
                  <a:gd name="T71" fmla="*/ 456 h 775"/>
                  <a:gd name="T72" fmla="*/ 159 w 753"/>
                  <a:gd name="T73" fmla="*/ 484 h 775"/>
                  <a:gd name="T74" fmla="*/ 184 w 753"/>
                  <a:gd name="T75" fmla="*/ 513 h 775"/>
                  <a:gd name="T76" fmla="*/ 214 w 753"/>
                  <a:gd name="T77" fmla="*/ 541 h 775"/>
                  <a:gd name="T78" fmla="*/ 247 w 753"/>
                  <a:gd name="T79" fmla="*/ 570 h 775"/>
                  <a:gd name="T80" fmla="*/ 280 w 753"/>
                  <a:gd name="T81" fmla="*/ 598 h 775"/>
                  <a:gd name="T82" fmla="*/ 318 w 753"/>
                  <a:gd name="T83" fmla="*/ 621 h 775"/>
                  <a:gd name="T84" fmla="*/ 351 w 753"/>
                  <a:gd name="T85" fmla="*/ 644 h 775"/>
                  <a:gd name="T86" fmla="*/ 393 w 753"/>
                  <a:gd name="T87" fmla="*/ 667 h 775"/>
                  <a:gd name="T88" fmla="*/ 431 w 753"/>
                  <a:gd name="T89" fmla="*/ 684 h 775"/>
                  <a:gd name="T90" fmla="*/ 473 w 753"/>
                  <a:gd name="T91" fmla="*/ 701 h 775"/>
                  <a:gd name="T92" fmla="*/ 502 w 753"/>
                  <a:gd name="T93" fmla="*/ 712 h 775"/>
                  <a:gd name="T94" fmla="*/ 544 w 753"/>
                  <a:gd name="T95" fmla="*/ 729 h 775"/>
                  <a:gd name="T96" fmla="*/ 586 w 753"/>
                  <a:gd name="T97" fmla="*/ 741 h 775"/>
                  <a:gd name="T98" fmla="*/ 632 w 753"/>
                  <a:gd name="T99" fmla="*/ 752 h 775"/>
                  <a:gd name="T100" fmla="*/ 678 w 753"/>
                  <a:gd name="T101" fmla="*/ 763 h 775"/>
                  <a:gd name="T102" fmla="*/ 724 w 753"/>
                  <a:gd name="T103" fmla="*/ 769 h 775"/>
                  <a:gd name="T104" fmla="*/ 753 w 753"/>
                  <a:gd name="T105" fmla="*/ 632 h 77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53"/>
                  <a:gd name="T160" fmla="*/ 0 h 775"/>
                  <a:gd name="T161" fmla="*/ 753 w 753"/>
                  <a:gd name="T162" fmla="*/ 775 h 77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53" h="775">
                    <a:moveTo>
                      <a:pt x="753" y="632"/>
                    </a:moveTo>
                    <a:lnTo>
                      <a:pt x="736" y="632"/>
                    </a:lnTo>
                    <a:lnTo>
                      <a:pt x="724" y="627"/>
                    </a:lnTo>
                    <a:lnTo>
                      <a:pt x="707" y="627"/>
                    </a:lnTo>
                    <a:lnTo>
                      <a:pt x="690" y="627"/>
                    </a:lnTo>
                    <a:lnTo>
                      <a:pt x="678" y="621"/>
                    </a:lnTo>
                    <a:lnTo>
                      <a:pt x="661" y="621"/>
                    </a:lnTo>
                    <a:lnTo>
                      <a:pt x="644" y="615"/>
                    </a:lnTo>
                    <a:lnTo>
                      <a:pt x="632" y="610"/>
                    </a:lnTo>
                    <a:lnTo>
                      <a:pt x="615" y="610"/>
                    </a:lnTo>
                    <a:lnTo>
                      <a:pt x="602" y="604"/>
                    </a:lnTo>
                    <a:lnTo>
                      <a:pt x="586" y="598"/>
                    </a:lnTo>
                    <a:lnTo>
                      <a:pt x="573" y="598"/>
                    </a:lnTo>
                    <a:lnTo>
                      <a:pt x="556" y="592"/>
                    </a:lnTo>
                    <a:lnTo>
                      <a:pt x="544" y="587"/>
                    </a:lnTo>
                    <a:lnTo>
                      <a:pt x="527" y="581"/>
                    </a:lnTo>
                    <a:lnTo>
                      <a:pt x="515" y="575"/>
                    </a:lnTo>
                    <a:lnTo>
                      <a:pt x="502" y="570"/>
                    </a:lnTo>
                    <a:lnTo>
                      <a:pt x="485" y="564"/>
                    </a:lnTo>
                    <a:lnTo>
                      <a:pt x="473" y="558"/>
                    </a:lnTo>
                    <a:lnTo>
                      <a:pt x="460" y="553"/>
                    </a:lnTo>
                    <a:lnTo>
                      <a:pt x="443" y="547"/>
                    </a:lnTo>
                    <a:lnTo>
                      <a:pt x="431" y="541"/>
                    </a:lnTo>
                    <a:lnTo>
                      <a:pt x="418" y="535"/>
                    </a:lnTo>
                    <a:lnTo>
                      <a:pt x="406" y="530"/>
                    </a:lnTo>
                    <a:lnTo>
                      <a:pt x="393" y="524"/>
                    </a:lnTo>
                    <a:lnTo>
                      <a:pt x="377" y="513"/>
                    </a:lnTo>
                    <a:lnTo>
                      <a:pt x="364" y="507"/>
                    </a:lnTo>
                    <a:lnTo>
                      <a:pt x="351" y="501"/>
                    </a:lnTo>
                    <a:lnTo>
                      <a:pt x="339" y="496"/>
                    </a:lnTo>
                    <a:lnTo>
                      <a:pt x="326" y="484"/>
                    </a:lnTo>
                    <a:lnTo>
                      <a:pt x="318" y="478"/>
                    </a:lnTo>
                    <a:lnTo>
                      <a:pt x="306" y="467"/>
                    </a:lnTo>
                    <a:lnTo>
                      <a:pt x="293" y="461"/>
                    </a:lnTo>
                    <a:lnTo>
                      <a:pt x="280" y="456"/>
                    </a:lnTo>
                    <a:lnTo>
                      <a:pt x="268" y="444"/>
                    </a:lnTo>
                    <a:lnTo>
                      <a:pt x="260" y="439"/>
                    </a:lnTo>
                    <a:lnTo>
                      <a:pt x="247" y="427"/>
                    </a:lnTo>
                    <a:lnTo>
                      <a:pt x="239" y="416"/>
                    </a:lnTo>
                    <a:lnTo>
                      <a:pt x="226" y="410"/>
                    </a:lnTo>
                    <a:lnTo>
                      <a:pt x="214" y="399"/>
                    </a:lnTo>
                    <a:lnTo>
                      <a:pt x="205" y="393"/>
                    </a:lnTo>
                    <a:lnTo>
                      <a:pt x="197" y="382"/>
                    </a:lnTo>
                    <a:lnTo>
                      <a:pt x="184" y="370"/>
                    </a:lnTo>
                    <a:lnTo>
                      <a:pt x="176" y="365"/>
                    </a:lnTo>
                    <a:lnTo>
                      <a:pt x="168" y="353"/>
                    </a:lnTo>
                    <a:lnTo>
                      <a:pt x="159" y="342"/>
                    </a:lnTo>
                    <a:lnTo>
                      <a:pt x="151" y="330"/>
                    </a:lnTo>
                    <a:lnTo>
                      <a:pt x="138" y="325"/>
                    </a:lnTo>
                    <a:lnTo>
                      <a:pt x="130" y="313"/>
                    </a:lnTo>
                    <a:lnTo>
                      <a:pt x="122" y="302"/>
                    </a:lnTo>
                    <a:lnTo>
                      <a:pt x="117" y="290"/>
                    </a:lnTo>
                    <a:lnTo>
                      <a:pt x="109" y="279"/>
                    </a:lnTo>
                    <a:lnTo>
                      <a:pt x="101" y="268"/>
                    </a:lnTo>
                    <a:lnTo>
                      <a:pt x="92" y="256"/>
                    </a:lnTo>
                    <a:lnTo>
                      <a:pt x="88" y="245"/>
                    </a:lnTo>
                    <a:lnTo>
                      <a:pt x="80" y="233"/>
                    </a:lnTo>
                    <a:lnTo>
                      <a:pt x="71" y="222"/>
                    </a:lnTo>
                    <a:lnTo>
                      <a:pt x="67" y="216"/>
                    </a:lnTo>
                    <a:lnTo>
                      <a:pt x="59" y="205"/>
                    </a:lnTo>
                    <a:lnTo>
                      <a:pt x="55" y="194"/>
                    </a:lnTo>
                    <a:lnTo>
                      <a:pt x="50" y="176"/>
                    </a:lnTo>
                    <a:lnTo>
                      <a:pt x="42" y="165"/>
                    </a:lnTo>
                    <a:lnTo>
                      <a:pt x="38" y="154"/>
                    </a:lnTo>
                    <a:lnTo>
                      <a:pt x="34" y="142"/>
                    </a:lnTo>
                    <a:lnTo>
                      <a:pt x="30" y="131"/>
                    </a:lnTo>
                    <a:lnTo>
                      <a:pt x="25" y="119"/>
                    </a:lnTo>
                    <a:lnTo>
                      <a:pt x="21" y="108"/>
                    </a:lnTo>
                    <a:lnTo>
                      <a:pt x="17" y="97"/>
                    </a:lnTo>
                    <a:lnTo>
                      <a:pt x="13" y="85"/>
                    </a:lnTo>
                    <a:lnTo>
                      <a:pt x="13" y="74"/>
                    </a:lnTo>
                    <a:lnTo>
                      <a:pt x="9" y="62"/>
                    </a:lnTo>
                    <a:lnTo>
                      <a:pt x="5" y="51"/>
                    </a:lnTo>
                    <a:lnTo>
                      <a:pt x="5" y="34"/>
                    </a:lnTo>
                    <a:lnTo>
                      <a:pt x="0" y="23"/>
                    </a:lnTo>
                    <a:lnTo>
                      <a:pt x="0" y="11"/>
                    </a:lnTo>
                    <a:lnTo>
                      <a:pt x="0" y="0"/>
                    </a:lnTo>
                    <a:lnTo>
                      <a:pt x="0" y="142"/>
                    </a:lnTo>
                    <a:lnTo>
                      <a:pt x="0" y="154"/>
                    </a:lnTo>
                    <a:lnTo>
                      <a:pt x="0" y="165"/>
                    </a:lnTo>
                    <a:lnTo>
                      <a:pt x="5" y="176"/>
                    </a:lnTo>
                    <a:lnTo>
                      <a:pt x="5" y="194"/>
                    </a:lnTo>
                    <a:lnTo>
                      <a:pt x="9" y="205"/>
                    </a:lnTo>
                    <a:lnTo>
                      <a:pt x="13" y="216"/>
                    </a:lnTo>
                    <a:lnTo>
                      <a:pt x="13" y="228"/>
                    </a:lnTo>
                    <a:lnTo>
                      <a:pt x="17" y="239"/>
                    </a:lnTo>
                    <a:lnTo>
                      <a:pt x="21" y="251"/>
                    </a:lnTo>
                    <a:lnTo>
                      <a:pt x="25" y="262"/>
                    </a:lnTo>
                    <a:lnTo>
                      <a:pt x="30" y="273"/>
                    </a:lnTo>
                    <a:lnTo>
                      <a:pt x="34" y="285"/>
                    </a:lnTo>
                    <a:lnTo>
                      <a:pt x="38" y="296"/>
                    </a:lnTo>
                    <a:lnTo>
                      <a:pt x="42" y="308"/>
                    </a:lnTo>
                    <a:lnTo>
                      <a:pt x="50" y="319"/>
                    </a:lnTo>
                    <a:lnTo>
                      <a:pt x="55" y="336"/>
                    </a:lnTo>
                    <a:lnTo>
                      <a:pt x="59" y="347"/>
                    </a:lnTo>
                    <a:lnTo>
                      <a:pt x="67" y="359"/>
                    </a:lnTo>
                    <a:lnTo>
                      <a:pt x="71" y="365"/>
                    </a:lnTo>
                    <a:lnTo>
                      <a:pt x="80" y="376"/>
                    </a:lnTo>
                    <a:lnTo>
                      <a:pt x="88" y="387"/>
                    </a:lnTo>
                    <a:lnTo>
                      <a:pt x="92" y="399"/>
                    </a:lnTo>
                    <a:lnTo>
                      <a:pt x="101" y="410"/>
                    </a:lnTo>
                    <a:lnTo>
                      <a:pt x="109" y="421"/>
                    </a:lnTo>
                    <a:lnTo>
                      <a:pt x="117" y="433"/>
                    </a:lnTo>
                    <a:lnTo>
                      <a:pt x="122" y="444"/>
                    </a:lnTo>
                    <a:lnTo>
                      <a:pt x="130" y="456"/>
                    </a:lnTo>
                    <a:lnTo>
                      <a:pt x="138" y="467"/>
                    </a:lnTo>
                    <a:lnTo>
                      <a:pt x="151" y="473"/>
                    </a:lnTo>
                    <a:lnTo>
                      <a:pt x="159" y="484"/>
                    </a:lnTo>
                    <a:lnTo>
                      <a:pt x="168" y="496"/>
                    </a:lnTo>
                    <a:lnTo>
                      <a:pt x="176" y="507"/>
                    </a:lnTo>
                    <a:lnTo>
                      <a:pt x="184" y="513"/>
                    </a:lnTo>
                    <a:lnTo>
                      <a:pt x="197" y="524"/>
                    </a:lnTo>
                    <a:lnTo>
                      <a:pt x="205" y="535"/>
                    </a:lnTo>
                    <a:lnTo>
                      <a:pt x="214" y="541"/>
                    </a:lnTo>
                    <a:lnTo>
                      <a:pt x="226" y="553"/>
                    </a:lnTo>
                    <a:lnTo>
                      <a:pt x="239" y="558"/>
                    </a:lnTo>
                    <a:lnTo>
                      <a:pt x="247" y="570"/>
                    </a:lnTo>
                    <a:lnTo>
                      <a:pt x="260" y="581"/>
                    </a:lnTo>
                    <a:lnTo>
                      <a:pt x="268" y="587"/>
                    </a:lnTo>
                    <a:lnTo>
                      <a:pt x="280" y="598"/>
                    </a:lnTo>
                    <a:lnTo>
                      <a:pt x="293" y="604"/>
                    </a:lnTo>
                    <a:lnTo>
                      <a:pt x="306" y="610"/>
                    </a:lnTo>
                    <a:lnTo>
                      <a:pt x="318" y="621"/>
                    </a:lnTo>
                    <a:lnTo>
                      <a:pt x="326" y="627"/>
                    </a:lnTo>
                    <a:lnTo>
                      <a:pt x="339" y="638"/>
                    </a:lnTo>
                    <a:lnTo>
                      <a:pt x="351" y="644"/>
                    </a:lnTo>
                    <a:lnTo>
                      <a:pt x="364" y="649"/>
                    </a:lnTo>
                    <a:lnTo>
                      <a:pt x="377" y="655"/>
                    </a:lnTo>
                    <a:lnTo>
                      <a:pt x="393" y="667"/>
                    </a:lnTo>
                    <a:lnTo>
                      <a:pt x="406" y="672"/>
                    </a:lnTo>
                    <a:lnTo>
                      <a:pt x="418" y="678"/>
                    </a:lnTo>
                    <a:lnTo>
                      <a:pt x="431" y="684"/>
                    </a:lnTo>
                    <a:lnTo>
                      <a:pt x="443" y="689"/>
                    </a:lnTo>
                    <a:lnTo>
                      <a:pt x="460" y="695"/>
                    </a:lnTo>
                    <a:lnTo>
                      <a:pt x="473" y="701"/>
                    </a:lnTo>
                    <a:lnTo>
                      <a:pt x="485" y="706"/>
                    </a:lnTo>
                    <a:lnTo>
                      <a:pt x="502" y="712"/>
                    </a:lnTo>
                    <a:lnTo>
                      <a:pt x="515" y="718"/>
                    </a:lnTo>
                    <a:lnTo>
                      <a:pt x="527" y="724"/>
                    </a:lnTo>
                    <a:lnTo>
                      <a:pt x="544" y="729"/>
                    </a:lnTo>
                    <a:lnTo>
                      <a:pt x="556" y="735"/>
                    </a:lnTo>
                    <a:lnTo>
                      <a:pt x="573" y="741"/>
                    </a:lnTo>
                    <a:lnTo>
                      <a:pt x="586" y="741"/>
                    </a:lnTo>
                    <a:lnTo>
                      <a:pt x="602" y="746"/>
                    </a:lnTo>
                    <a:lnTo>
                      <a:pt x="615" y="752"/>
                    </a:lnTo>
                    <a:lnTo>
                      <a:pt x="632" y="752"/>
                    </a:lnTo>
                    <a:lnTo>
                      <a:pt x="644" y="758"/>
                    </a:lnTo>
                    <a:lnTo>
                      <a:pt x="661" y="763"/>
                    </a:lnTo>
                    <a:lnTo>
                      <a:pt x="678" y="763"/>
                    </a:lnTo>
                    <a:lnTo>
                      <a:pt x="690" y="769"/>
                    </a:lnTo>
                    <a:lnTo>
                      <a:pt x="707" y="769"/>
                    </a:lnTo>
                    <a:lnTo>
                      <a:pt x="724" y="769"/>
                    </a:lnTo>
                    <a:lnTo>
                      <a:pt x="736" y="775"/>
                    </a:lnTo>
                    <a:lnTo>
                      <a:pt x="753" y="775"/>
                    </a:lnTo>
                    <a:lnTo>
                      <a:pt x="753" y="632"/>
                    </a:lnTo>
                    <a:close/>
                  </a:path>
                </a:pathLst>
              </a:custGeom>
              <a:gradFill rotWithShape="0">
                <a:gsLst>
                  <a:gs pos="0">
                    <a:srgbClr val="764700"/>
                  </a:gs>
                  <a:gs pos="50000">
                    <a:srgbClr val="FF9900"/>
                  </a:gs>
                  <a:gs pos="100000">
                    <a:srgbClr val="764700"/>
                  </a:gs>
                </a:gsLst>
                <a:lin ang="5400000" scaled="1"/>
              </a:gradFill>
              <a:ln w="6350">
                <a:solidFill>
                  <a:srgbClr val="FF9900"/>
                </a:solidFill>
                <a:round/>
                <a:headEnd/>
                <a:tailEnd/>
              </a:ln>
            </p:spPr>
            <p:txBody>
              <a:bodyPr/>
              <a:lstStyle/>
              <a:p>
                <a:endParaRPr lang="es-AR"/>
              </a:p>
            </p:txBody>
          </p:sp>
          <p:sp>
            <p:nvSpPr>
              <p:cNvPr id="17427" name="Freeform 16"/>
              <p:cNvSpPr>
                <a:spLocks/>
              </p:cNvSpPr>
              <p:nvPr/>
            </p:nvSpPr>
            <p:spPr bwMode="auto">
              <a:xfrm>
                <a:off x="4195" y="2411"/>
                <a:ext cx="138" cy="838"/>
              </a:xfrm>
              <a:custGeom>
                <a:avLst/>
                <a:gdLst>
                  <a:gd name="T0" fmla="*/ 138 w 138"/>
                  <a:gd name="T1" fmla="*/ 0 h 838"/>
                  <a:gd name="T2" fmla="*/ 0 w 138"/>
                  <a:gd name="T3" fmla="*/ 695 h 838"/>
                  <a:gd name="T4" fmla="*/ 0 w 138"/>
                  <a:gd name="T5" fmla="*/ 838 h 838"/>
                  <a:gd name="T6" fmla="*/ 138 w 138"/>
                  <a:gd name="T7" fmla="*/ 143 h 838"/>
                  <a:gd name="T8" fmla="*/ 138 w 138"/>
                  <a:gd name="T9" fmla="*/ 0 h 838"/>
                  <a:gd name="T10" fmla="*/ 0 60000 65536"/>
                  <a:gd name="T11" fmla="*/ 0 60000 65536"/>
                  <a:gd name="T12" fmla="*/ 0 60000 65536"/>
                  <a:gd name="T13" fmla="*/ 0 60000 65536"/>
                  <a:gd name="T14" fmla="*/ 0 60000 65536"/>
                  <a:gd name="T15" fmla="*/ 0 w 138"/>
                  <a:gd name="T16" fmla="*/ 0 h 838"/>
                  <a:gd name="T17" fmla="*/ 138 w 138"/>
                  <a:gd name="T18" fmla="*/ 838 h 838"/>
                </a:gdLst>
                <a:ahLst/>
                <a:cxnLst>
                  <a:cxn ang="T10">
                    <a:pos x="T0" y="T1"/>
                  </a:cxn>
                  <a:cxn ang="T11">
                    <a:pos x="T2" y="T3"/>
                  </a:cxn>
                  <a:cxn ang="T12">
                    <a:pos x="T4" y="T5"/>
                  </a:cxn>
                  <a:cxn ang="T13">
                    <a:pos x="T6" y="T7"/>
                  </a:cxn>
                  <a:cxn ang="T14">
                    <a:pos x="T8" y="T9"/>
                  </a:cxn>
                </a:cxnLst>
                <a:rect l="T15" t="T16" r="T17" b="T18"/>
                <a:pathLst>
                  <a:path w="138" h="838">
                    <a:moveTo>
                      <a:pt x="138" y="0"/>
                    </a:moveTo>
                    <a:lnTo>
                      <a:pt x="0" y="695"/>
                    </a:lnTo>
                    <a:lnTo>
                      <a:pt x="0" y="838"/>
                    </a:lnTo>
                    <a:lnTo>
                      <a:pt x="138" y="143"/>
                    </a:lnTo>
                    <a:lnTo>
                      <a:pt x="138" y="0"/>
                    </a:lnTo>
                    <a:close/>
                  </a:path>
                </a:pathLst>
              </a:custGeom>
              <a:solidFill>
                <a:srgbClr val="005741"/>
              </a:solidFill>
              <a:ln w="6350">
                <a:solidFill>
                  <a:srgbClr val="000000"/>
                </a:solidFill>
                <a:round/>
                <a:headEnd/>
                <a:tailEnd/>
              </a:ln>
            </p:spPr>
            <p:txBody>
              <a:bodyPr/>
              <a:lstStyle/>
              <a:p>
                <a:endParaRPr lang="es-AR"/>
              </a:p>
            </p:txBody>
          </p:sp>
          <p:sp>
            <p:nvSpPr>
              <p:cNvPr id="17428" name="Freeform 17"/>
              <p:cNvSpPr>
                <a:spLocks/>
              </p:cNvSpPr>
              <p:nvPr/>
            </p:nvSpPr>
            <p:spPr bwMode="auto">
              <a:xfrm>
                <a:off x="3438" y="2411"/>
                <a:ext cx="895" cy="695"/>
              </a:xfrm>
              <a:custGeom>
                <a:avLst/>
                <a:gdLst>
                  <a:gd name="T0" fmla="*/ 736 w 895"/>
                  <a:gd name="T1" fmla="*/ 695 h 695"/>
                  <a:gd name="T2" fmla="*/ 707 w 895"/>
                  <a:gd name="T3" fmla="*/ 690 h 695"/>
                  <a:gd name="T4" fmla="*/ 678 w 895"/>
                  <a:gd name="T5" fmla="*/ 684 h 695"/>
                  <a:gd name="T6" fmla="*/ 644 w 895"/>
                  <a:gd name="T7" fmla="*/ 678 h 695"/>
                  <a:gd name="T8" fmla="*/ 615 w 895"/>
                  <a:gd name="T9" fmla="*/ 673 h 695"/>
                  <a:gd name="T10" fmla="*/ 586 w 895"/>
                  <a:gd name="T11" fmla="*/ 661 h 695"/>
                  <a:gd name="T12" fmla="*/ 556 w 895"/>
                  <a:gd name="T13" fmla="*/ 655 h 695"/>
                  <a:gd name="T14" fmla="*/ 527 w 895"/>
                  <a:gd name="T15" fmla="*/ 644 h 695"/>
                  <a:gd name="T16" fmla="*/ 502 w 895"/>
                  <a:gd name="T17" fmla="*/ 633 h 695"/>
                  <a:gd name="T18" fmla="*/ 473 w 895"/>
                  <a:gd name="T19" fmla="*/ 621 h 695"/>
                  <a:gd name="T20" fmla="*/ 460 w 895"/>
                  <a:gd name="T21" fmla="*/ 616 h 695"/>
                  <a:gd name="T22" fmla="*/ 431 w 895"/>
                  <a:gd name="T23" fmla="*/ 604 h 695"/>
                  <a:gd name="T24" fmla="*/ 406 w 895"/>
                  <a:gd name="T25" fmla="*/ 593 h 695"/>
                  <a:gd name="T26" fmla="*/ 377 w 895"/>
                  <a:gd name="T27" fmla="*/ 576 h 695"/>
                  <a:gd name="T28" fmla="*/ 351 w 895"/>
                  <a:gd name="T29" fmla="*/ 564 h 695"/>
                  <a:gd name="T30" fmla="*/ 326 w 895"/>
                  <a:gd name="T31" fmla="*/ 547 h 695"/>
                  <a:gd name="T32" fmla="*/ 306 w 895"/>
                  <a:gd name="T33" fmla="*/ 530 h 695"/>
                  <a:gd name="T34" fmla="*/ 280 w 895"/>
                  <a:gd name="T35" fmla="*/ 519 h 695"/>
                  <a:gd name="T36" fmla="*/ 260 w 895"/>
                  <a:gd name="T37" fmla="*/ 502 h 695"/>
                  <a:gd name="T38" fmla="*/ 239 w 895"/>
                  <a:gd name="T39" fmla="*/ 479 h 695"/>
                  <a:gd name="T40" fmla="*/ 214 w 895"/>
                  <a:gd name="T41" fmla="*/ 462 h 695"/>
                  <a:gd name="T42" fmla="*/ 197 w 895"/>
                  <a:gd name="T43" fmla="*/ 445 h 695"/>
                  <a:gd name="T44" fmla="*/ 176 w 895"/>
                  <a:gd name="T45" fmla="*/ 428 h 695"/>
                  <a:gd name="T46" fmla="*/ 159 w 895"/>
                  <a:gd name="T47" fmla="*/ 405 h 695"/>
                  <a:gd name="T48" fmla="*/ 138 w 895"/>
                  <a:gd name="T49" fmla="*/ 388 h 695"/>
                  <a:gd name="T50" fmla="*/ 122 w 895"/>
                  <a:gd name="T51" fmla="*/ 365 h 695"/>
                  <a:gd name="T52" fmla="*/ 109 w 895"/>
                  <a:gd name="T53" fmla="*/ 342 h 695"/>
                  <a:gd name="T54" fmla="*/ 92 w 895"/>
                  <a:gd name="T55" fmla="*/ 319 h 695"/>
                  <a:gd name="T56" fmla="*/ 80 w 895"/>
                  <a:gd name="T57" fmla="*/ 296 h 695"/>
                  <a:gd name="T58" fmla="*/ 71 w 895"/>
                  <a:gd name="T59" fmla="*/ 285 h 695"/>
                  <a:gd name="T60" fmla="*/ 59 w 895"/>
                  <a:gd name="T61" fmla="*/ 268 h 695"/>
                  <a:gd name="T62" fmla="*/ 50 w 895"/>
                  <a:gd name="T63" fmla="*/ 239 h 695"/>
                  <a:gd name="T64" fmla="*/ 38 w 895"/>
                  <a:gd name="T65" fmla="*/ 217 h 695"/>
                  <a:gd name="T66" fmla="*/ 30 w 895"/>
                  <a:gd name="T67" fmla="*/ 194 h 695"/>
                  <a:gd name="T68" fmla="*/ 21 w 895"/>
                  <a:gd name="T69" fmla="*/ 171 h 695"/>
                  <a:gd name="T70" fmla="*/ 13 w 895"/>
                  <a:gd name="T71" fmla="*/ 148 h 695"/>
                  <a:gd name="T72" fmla="*/ 9 w 895"/>
                  <a:gd name="T73" fmla="*/ 125 h 695"/>
                  <a:gd name="T74" fmla="*/ 5 w 895"/>
                  <a:gd name="T75" fmla="*/ 97 h 695"/>
                  <a:gd name="T76" fmla="*/ 0 w 895"/>
                  <a:gd name="T77" fmla="*/ 74 h 695"/>
                  <a:gd name="T78" fmla="*/ 895 w 895"/>
                  <a:gd name="T79" fmla="*/ 0 h 69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95"/>
                  <a:gd name="T121" fmla="*/ 0 h 695"/>
                  <a:gd name="T122" fmla="*/ 895 w 895"/>
                  <a:gd name="T123" fmla="*/ 695 h 69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95" h="695">
                    <a:moveTo>
                      <a:pt x="753" y="695"/>
                    </a:moveTo>
                    <a:lnTo>
                      <a:pt x="736" y="695"/>
                    </a:lnTo>
                    <a:lnTo>
                      <a:pt x="724" y="690"/>
                    </a:lnTo>
                    <a:lnTo>
                      <a:pt x="707" y="690"/>
                    </a:lnTo>
                    <a:lnTo>
                      <a:pt x="690" y="690"/>
                    </a:lnTo>
                    <a:lnTo>
                      <a:pt x="678" y="684"/>
                    </a:lnTo>
                    <a:lnTo>
                      <a:pt x="661" y="684"/>
                    </a:lnTo>
                    <a:lnTo>
                      <a:pt x="644" y="678"/>
                    </a:lnTo>
                    <a:lnTo>
                      <a:pt x="632" y="673"/>
                    </a:lnTo>
                    <a:lnTo>
                      <a:pt x="615" y="673"/>
                    </a:lnTo>
                    <a:lnTo>
                      <a:pt x="602" y="667"/>
                    </a:lnTo>
                    <a:lnTo>
                      <a:pt x="586" y="661"/>
                    </a:lnTo>
                    <a:lnTo>
                      <a:pt x="573" y="661"/>
                    </a:lnTo>
                    <a:lnTo>
                      <a:pt x="556" y="655"/>
                    </a:lnTo>
                    <a:lnTo>
                      <a:pt x="544" y="650"/>
                    </a:lnTo>
                    <a:lnTo>
                      <a:pt x="527" y="644"/>
                    </a:lnTo>
                    <a:lnTo>
                      <a:pt x="515" y="638"/>
                    </a:lnTo>
                    <a:lnTo>
                      <a:pt x="502" y="633"/>
                    </a:lnTo>
                    <a:lnTo>
                      <a:pt x="485" y="627"/>
                    </a:lnTo>
                    <a:lnTo>
                      <a:pt x="473" y="621"/>
                    </a:lnTo>
                    <a:lnTo>
                      <a:pt x="460" y="616"/>
                    </a:lnTo>
                    <a:lnTo>
                      <a:pt x="443" y="610"/>
                    </a:lnTo>
                    <a:lnTo>
                      <a:pt x="431" y="604"/>
                    </a:lnTo>
                    <a:lnTo>
                      <a:pt x="418" y="598"/>
                    </a:lnTo>
                    <a:lnTo>
                      <a:pt x="406" y="593"/>
                    </a:lnTo>
                    <a:lnTo>
                      <a:pt x="393" y="587"/>
                    </a:lnTo>
                    <a:lnTo>
                      <a:pt x="377" y="576"/>
                    </a:lnTo>
                    <a:lnTo>
                      <a:pt x="364" y="570"/>
                    </a:lnTo>
                    <a:lnTo>
                      <a:pt x="351" y="564"/>
                    </a:lnTo>
                    <a:lnTo>
                      <a:pt x="339" y="559"/>
                    </a:lnTo>
                    <a:lnTo>
                      <a:pt x="326" y="547"/>
                    </a:lnTo>
                    <a:lnTo>
                      <a:pt x="318" y="541"/>
                    </a:lnTo>
                    <a:lnTo>
                      <a:pt x="306" y="530"/>
                    </a:lnTo>
                    <a:lnTo>
                      <a:pt x="293" y="524"/>
                    </a:lnTo>
                    <a:lnTo>
                      <a:pt x="280" y="519"/>
                    </a:lnTo>
                    <a:lnTo>
                      <a:pt x="268" y="507"/>
                    </a:lnTo>
                    <a:lnTo>
                      <a:pt x="260" y="502"/>
                    </a:lnTo>
                    <a:lnTo>
                      <a:pt x="247" y="490"/>
                    </a:lnTo>
                    <a:lnTo>
                      <a:pt x="239" y="479"/>
                    </a:lnTo>
                    <a:lnTo>
                      <a:pt x="226" y="473"/>
                    </a:lnTo>
                    <a:lnTo>
                      <a:pt x="214" y="462"/>
                    </a:lnTo>
                    <a:lnTo>
                      <a:pt x="205" y="456"/>
                    </a:lnTo>
                    <a:lnTo>
                      <a:pt x="197" y="445"/>
                    </a:lnTo>
                    <a:lnTo>
                      <a:pt x="184" y="433"/>
                    </a:lnTo>
                    <a:lnTo>
                      <a:pt x="176" y="428"/>
                    </a:lnTo>
                    <a:lnTo>
                      <a:pt x="168" y="416"/>
                    </a:lnTo>
                    <a:lnTo>
                      <a:pt x="159" y="405"/>
                    </a:lnTo>
                    <a:lnTo>
                      <a:pt x="151" y="393"/>
                    </a:lnTo>
                    <a:lnTo>
                      <a:pt x="138" y="388"/>
                    </a:lnTo>
                    <a:lnTo>
                      <a:pt x="130" y="376"/>
                    </a:lnTo>
                    <a:lnTo>
                      <a:pt x="122" y="365"/>
                    </a:lnTo>
                    <a:lnTo>
                      <a:pt x="117" y="353"/>
                    </a:lnTo>
                    <a:lnTo>
                      <a:pt x="109" y="342"/>
                    </a:lnTo>
                    <a:lnTo>
                      <a:pt x="101" y="331"/>
                    </a:lnTo>
                    <a:lnTo>
                      <a:pt x="92" y="319"/>
                    </a:lnTo>
                    <a:lnTo>
                      <a:pt x="88" y="308"/>
                    </a:lnTo>
                    <a:lnTo>
                      <a:pt x="80" y="296"/>
                    </a:lnTo>
                    <a:lnTo>
                      <a:pt x="71" y="285"/>
                    </a:lnTo>
                    <a:lnTo>
                      <a:pt x="67" y="279"/>
                    </a:lnTo>
                    <a:lnTo>
                      <a:pt x="59" y="268"/>
                    </a:lnTo>
                    <a:lnTo>
                      <a:pt x="55" y="257"/>
                    </a:lnTo>
                    <a:lnTo>
                      <a:pt x="50" y="239"/>
                    </a:lnTo>
                    <a:lnTo>
                      <a:pt x="42" y="228"/>
                    </a:lnTo>
                    <a:lnTo>
                      <a:pt x="38" y="217"/>
                    </a:lnTo>
                    <a:lnTo>
                      <a:pt x="34" y="205"/>
                    </a:lnTo>
                    <a:lnTo>
                      <a:pt x="30" y="194"/>
                    </a:lnTo>
                    <a:lnTo>
                      <a:pt x="25" y="182"/>
                    </a:lnTo>
                    <a:lnTo>
                      <a:pt x="21" y="171"/>
                    </a:lnTo>
                    <a:lnTo>
                      <a:pt x="17" y="160"/>
                    </a:lnTo>
                    <a:lnTo>
                      <a:pt x="13" y="148"/>
                    </a:lnTo>
                    <a:lnTo>
                      <a:pt x="13" y="137"/>
                    </a:lnTo>
                    <a:lnTo>
                      <a:pt x="9" y="125"/>
                    </a:lnTo>
                    <a:lnTo>
                      <a:pt x="5" y="114"/>
                    </a:lnTo>
                    <a:lnTo>
                      <a:pt x="5" y="97"/>
                    </a:lnTo>
                    <a:lnTo>
                      <a:pt x="0" y="86"/>
                    </a:lnTo>
                    <a:lnTo>
                      <a:pt x="0" y="74"/>
                    </a:lnTo>
                    <a:lnTo>
                      <a:pt x="0" y="63"/>
                    </a:lnTo>
                    <a:lnTo>
                      <a:pt x="895" y="0"/>
                    </a:lnTo>
                    <a:lnTo>
                      <a:pt x="753" y="695"/>
                    </a:lnTo>
                    <a:close/>
                  </a:path>
                </a:pathLst>
              </a:custGeom>
              <a:gradFill rotWithShape="0">
                <a:gsLst>
                  <a:gs pos="0">
                    <a:srgbClr val="764700"/>
                  </a:gs>
                  <a:gs pos="50000">
                    <a:srgbClr val="FF9900"/>
                  </a:gs>
                  <a:gs pos="100000">
                    <a:srgbClr val="764700"/>
                  </a:gs>
                </a:gsLst>
                <a:lin ang="5400000" scaled="1"/>
              </a:gradFill>
              <a:ln w="6350">
                <a:solidFill>
                  <a:srgbClr val="FF9900"/>
                </a:solidFill>
                <a:round/>
                <a:headEnd/>
                <a:tailEnd/>
              </a:ln>
            </p:spPr>
            <p:txBody>
              <a:bodyPr/>
              <a:lstStyle/>
              <a:p>
                <a:endParaRPr lang="es-AR"/>
              </a:p>
            </p:txBody>
          </p:sp>
          <p:sp>
            <p:nvSpPr>
              <p:cNvPr id="17429" name="Freeform 18"/>
              <p:cNvSpPr>
                <a:spLocks/>
              </p:cNvSpPr>
              <p:nvPr/>
            </p:nvSpPr>
            <p:spPr bwMode="auto">
              <a:xfrm>
                <a:off x="4191" y="3106"/>
                <a:ext cx="79" cy="148"/>
              </a:xfrm>
              <a:custGeom>
                <a:avLst/>
                <a:gdLst>
                  <a:gd name="T0" fmla="*/ 79 w 79"/>
                  <a:gd name="T1" fmla="*/ 6 h 148"/>
                  <a:gd name="T2" fmla="*/ 63 w 79"/>
                  <a:gd name="T3" fmla="*/ 6 h 148"/>
                  <a:gd name="T4" fmla="*/ 46 w 79"/>
                  <a:gd name="T5" fmla="*/ 6 h 148"/>
                  <a:gd name="T6" fmla="*/ 33 w 79"/>
                  <a:gd name="T7" fmla="*/ 6 h 148"/>
                  <a:gd name="T8" fmla="*/ 33 w 79"/>
                  <a:gd name="T9" fmla="*/ 6 h 148"/>
                  <a:gd name="T10" fmla="*/ 17 w 79"/>
                  <a:gd name="T11" fmla="*/ 6 h 148"/>
                  <a:gd name="T12" fmla="*/ 0 w 79"/>
                  <a:gd name="T13" fmla="*/ 0 h 148"/>
                  <a:gd name="T14" fmla="*/ 0 w 79"/>
                  <a:gd name="T15" fmla="*/ 143 h 148"/>
                  <a:gd name="T16" fmla="*/ 17 w 79"/>
                  <a:gd name="T17" fmla="*/ 148 h 148"/>
                  <a:gd name="T18" fmla="*/ 33 w 79"/>
                  <a:gd name="T19" fmla="*/ 148 h 148"/>
                  <a:gd name="T20" fmla="*/ 33 w 79"/>
                  <a:gd name="T21" fmla="*/ 148 h 148"/>
                  <a:gd name="T22" fmla="*/ 46 w 79"/>
                  <a:gd name="T23" fmla="*/ 148 h 148"/>
                  <a:gd name="T24" fmla="*/ 63 w 79"/>
                  <a:gd name="T25" fmla="*/ 148 h 148"/>
                  <a:gd name="T26" fmla="*/ 79 w 79"/>
                  <a:gd name="T27" fmla="*/ 148 h 148"/>
                  <a:gd name="T28" fmla="*/ 79 w 79"/>
                  <a:gd name="T29" fmla="*/ 6 h 1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
                  <a:gd name="T46" fmla="*/ 0 h 148"/>
                  <a:gd name="T47" fmla="*/ 79 w 79"/>
                  <a:gd name="T48" fmla="*/ 148 h 1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 h="148">
                    <a:moveTo>
                      <a:pt x="79" y="6"/>
                    </a:moveTo>
                    <a:lnTo>
                      <a:pt x="63" y="6"/>
                    </a:lnTo>
                    <a:lnTo>
                      <a:pt x="46" y="6"/>
                    </a:lnTo>
                    <a:lnTo>
                      <a:pt x="33" y="6"/>
                    </a:lnTo>
                    <a:lnTo>
                      <a:pt x="17" y="6"/>
                    </a:lnTo>
                    <a:lnTo>
                      <a:pt x="0" y="0"/>
                    </a:lnTo>
                    <a:lnTo>
                      <a:pt x="0" y="143"/>
                    </a:lnTo>
                    <a:lnTo>
                      <a:pt x="17" y="148"/>
                    </a:lnTo>
                    <a:lnTo>
                      <a:pt x="33" y="148"/>
                    </a:lnTo>
                    <a:lnTo>
                      <a:pt x="46" y="148"/>
                    </a:lnTo>
                    <a:lnTo>
                      <a:pt x="63" y="148"/>
                    </a:lnTo>
                    <a:lnTo>
                      <a:pt x="79" y="148"/>
                    </a:lnTo>
                    <a:lnTo>
                      <a:pt x="79" y="6"/>
                    </a:lnTo>
                    <a:close/>
                  </a:path>
                </a:pathLst>
              </a:custGeom>
              <a:gradFill rotWithShape="0">
                <a:gsLst>
                  <a:gs pos="0">
                    <a:srgbClr val="005E2F"/>
                  </a:gs>
                  <a:gs pos="50000">
                    <a:srgbClr val="00CC66"/>
                  </a:gs>
                  <a:gs pos="100000">
                    <a:srgbClr val="005E2F"/>
                  </a:gs>
                </a:gsLst>
                <a:lin ang="5400000" scaled="1"/>
              </a:gradFill>
              <a:ln w="6350">
                <a:solidFill>
                  <a:srgbClr val="00CC66"/>
                </a:solidFill>
                <a:round/>
                <a:headEnd/>
                <a:tailEnd/>
              </a:ln>
            </p:spPr>
            <p:txBody>
              <a:bodyPr/>
              <a:lstStyle/>
              <a:p>
                <a:endParaRPr lang="es-AR"/>
              </a:p>
            </p:txBody>
          </p:sp>
          <p:sp>
            <p:nvSpPr>
              <p:cNvPr id="17430" name="Freeform 19"/>
              <p:cNvSpPr>
                <a:spLocks/>
              </p:cNvSpPr>
              <p:nvPr/>
            </p:nvSpPr>
            <p:spPr bwMode="auto">
              <a:xfrm>
                <a:off x="4270" y="2411"/>
                <a:ext cx="63" cy="843"/>
              </a:xfrm>
              <a:custGeom>
                <a:avLst/>
                <a:gdLst>
                  <a:gd name="T0" fmla="*/ 63 w 63"/>
                  <a:gd name="T1" fmla="*/ 0 h 843"/>
                  <a:gd name="T2" fmla="*/ 0 w 63"/>
                  <a:gd name="T3" fmla="*/ 701 h 843"/>
                  <a:gd name="T4" fmla="*/ 0 w 63"/>
                  <a:gd name="T5" fmla="*/ 843 h 843"/>
                  <a:gd name="T6" fmla="*/ 63 w 63"/>
                  <a:gd name="T7" fmla="*/ 143 h 843"/>
                  <a:gd name="T8" fmla="*/ 63 w 63"/>
                  <a:gd name="T9" fmla="*/ 0 h 843"/>
                  <a:gd name="T10" fmla="*/ 0 60000 65536"/>
                  <a:gd name="T11" fmla="*/ 0 60000 65536"/>
                  <a:gd name="T12" fmla="*/ 0 60000 65536"/>
                  <a:gd name="T13" fmla="*/ 0 60000 65536"/>
                  <a:gd name="T14" fmla="*/ 0 60000 65536"/>
                  <a:gd name="T15" fmla="*/ 0 w 63"/>
                  <a:gd name="T16" fmla="*/ 0 h 843"/>
                  <a:gd name="T17" fmla="*/ 63 w 63"/>
                  <a:gd name="T18" fmla="*/ 843 h 843"/>
                </a:gdLst>
                <a:ahLst/>
                <a:cxnLst>
                  <a:cxn ang="T10">
                    <a:pos x="T0" y="T1"/>
                  </a:cxn>
                  <a:cxn ang="T11">
                    <a:pos x="T2" y="T3"/>
                  </a:cxn>
                  <a:cxn ang="T12">
                    <a:pos x="T4" y="T5"/>
                  </a:cxn>
                  <a:cxn ang="T13">
                    <a:pos x="T6" y="T7"/>
                  </a:cxn>
                  <a:cxn ang="T14">
                    <a:pos x="T8" y="T9"/>
                  </a:cxn>
                </a:cxnLst>
                <a:rect l="T15" t="T16" r="T17" b="T18"/>
                <a:pathLst>
                  <a:path w="63" h="843">
                    <a:moveTo>
                      <a:pt x="63" y="0"/>
                    </a:moveTo>
                    <a:lnTo>
                      <a:pt x="0" y="701"/>
                    </a:lnTo>
                    <a:lnTo>
                      <a:pt x="0" y="843"/>
                    </a:lnTo>
                    <a:lnTo>
                      <a:pt x="63" y="143"/>
                    </a:lnTo>
                    <a:lnTo>
                      <a:pt x="63" y="0"/>
                    </a:lnTo>
                    <a:close/>
                  </a:path>
                </a:pathLst>
              </a:custGeom>
              <a:solidFill>
                <a:srgbClr val="7E5F14"/>
              </a:solidFill>
              <a:ln w="6350">
                <a:solidFill>
                  <a:srgbClr val="000000"/>
                </a:solidFill>
                <a:round/>
                <a:headEnd/>
                <a:tailEnd/>
              </a:ln>
            </p:spPr>
            <p:txBody>
              <a:bodyPr/>
              <a:lstStyle/>
              <a:p>
                <a:endParaRPr lang="es-AR"/>
              </a:p>
            </p:txBody>
          </p:sp>
          <p:sp>
            <p:nvSpPr>
              <p:cNvPr id="17431" name="Freeform 20"/>
              <p:cNvSpPr>
                <a:spLocks/>
              </p:cNvSpPr>
              <p:nvPr/>
            </p:nvSpPr>
            <p:spPr bwMode="auto">
              <a:xfrm>
                <a:off x="4191" y="2411"/>
                <a:ext cx="142" cy="701"/>
              </a:xfrm>
              <a:custGeom>
                <a:avLst/>
                <a:gdLst>
                  <a:gd name="T0" fmla="*/ 79 w 142"/>
                  <a:gd name="T1" fmla="*/ 701 h 701"/>
                  <a:gd name="T2" fmla="*/ 63 w 142"/>
                  <a:gd name="T3" fmla="*/ 701 h 701"/>
                  <a:gd name="T4" fmla="*/ 46 w 142"/>
                  <a:gd name="T5" fmla="*/ 701 h 701"/>
                  <a:gd name="T6" fmla="*/ 33 w 142"/>
                  <a:gd name="T7" fmla="*/ 701 h 701"/>
                  <a:gd name="T8" fmla="*/ 33 w 142"/>
                  <a:gd name="T9" fmla="*/ 701 h 701"/>
                  <a:gd name="T10" fmla="*/ 17 w 142"/>
                  <a:gd name="T11" fmla="*/ 701 h 701"/>
                  <a:gd name="T12" fmla="*/ 0 w 142"/>
                  <a:gd name="T13" fmla="*/ 695 h 701"/>
                  <a:gd name="T14" fmla="*/ 142 w 142"/>
                  <a:gd name="T15" fmla="*/ 0 h 701"/>
                  <a:gd name="T16" fmla="*/ 79 w 142"/>
                  <a:gd name="T17" fmla="*/ 701 h 7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701"/>
                  <a:gd name="T29" fmla="*/ 142 w 142"/>
                  <a:gd name="T30" fmla="*/ 701 h 7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701">
                    <a:moveTo>
                      <a:pt x="79" y="701"/>
                    </a:moveTo>
                    <a:lnTo>
                      <a:pt x="63" y="701"/>
                    </a:lnTo>
                    <a:lnTo>
                      <a:pt x="46" y="701"/>
                    </a:lnTo>
                    <a:lnTo>
                      <a:pt x="33" y="701"/>
                    </a:lnTo>
                    <a:lnTo>
                      <a:pt x="17" y="701"/>
                    </a:lnTo>
                    <a:lnTo>
                      <a:pt x="0" y="695"/>
                    </a:lnTo>
                    <a:lnTo>
                      <a:pt x="142" y="0"/>
                    </a:lnTo>
                    <a:lnTo>
                      <a:pt x="79" y="701"/>
                    </a:lnTo>
                    <a:close/>
                  </a:path>
                </a:pathLst>
              </a:custGeom>
              <a:gradFill rotWithShape="0">
                <a:gsLst>
                  <a:gs pos="0">
                    <a:srgbClr val="005E2F"/>
                  </a:gs>
                  <a:gs pos="50000">
                    <a:srgbClr val="00CC66"/>
                  </a:gs>
                  <a:gs pos="100000">
                    <a:srgbClr val="005E2F"/>
                  </a:gs>
                </a:gsLst>
                <a:lin ang="5400000" scaled="1"/>
              </a:gradFill>
              <a:ln w="6350">
                <a:solidFill>
                  <a:srgbClr val="00CC66"/>
                </a:solidFill>
                <a:round/>
                <a:headEnd/>
                <a:tailEnd/>
              </a:ln>
            </p:spPr>
            <p:txBody>
              <a:bodyPr/>
              <a:lstStyle/>
              <a:p>
                <a:endParaRPr lang="es-AR"/>
              </a:p>
            </p:txBody>
          </p:sp>
          <p:sp>
            <p:nvSpPr>
              <p:cNvPr id="17432" name="Freeform 21"/>
              <p:cNvSpPr>
                <a:spLocks/>
              </p:cNvSpPr>
              <p:nvPr/>
            </p:nvSpPr>
            <p:spPr bwMode="auto">
              <a:xfrm>
                <a:off x="4333" y="3049"/>
                <a:ext cx="380" cy="211"/>
              </a:xfrm>
              <a:custGeom>
                <a:avLst/>
                <a:gdLst>
                  <a:gd name="T0" fmla="*/ 380 w 380"/>
                  <a:gd name="T1" fmla="*/ 0 h 211"/>
                  <a:gd name="T2" fmla="*/ 364 w 380"/>
                  <a:gd name="T3" fmla="*/ 6 h 211"/>
                  <a:gd name="T4" fmla="*/ 351 w 380"/>
                  <a:gd name="T5" fmla="*/ 12 h 211"/>
                  <a:gd name="T6" fmla="*/ 334 w 380"/>
                  <a:gd name="T7" fmla="*/ 17 h 211"/>
                  <a:gd name="T8" fmla="*/ 322 w 380"/>
                  <a:gd name="T9" fmla="*/ 23 h 211"/>
                  <a:gd name="T10" fmla="*/ 305 w 380"/>
                  <a:gd name="T11" fmla="*/ 23 h 211"/>
                  <a:gd name="T12" fmla="*/ 293 w 380"/>
                  <a:gd name="T13" fmla="*/ 29 h 211"/>
                  <a:gd name="T14" fmla="*/ 293 w 380"/>
                  <a:gd name="T15" fmla="*/ 29 h 211"/>
                  <a:gd name="T16" fmla="*/ 276 w 380"/>
                  <a:gd name="T17" fmla="*/ 35 h 211"/>
                  <a:gd name="T18" fmla="*/ 263 w 380"/>
                  <a:gd name="T19" fmla="*/ 35 h 211"/>
                  <a:gd name="T20" fmla="*/ 247 w 380"/>
                  <a:gd name="T21" fmla="*/ 40 h 211"/>
                  <a:gd name="T22" fmla="*/ 230 w 380"/>
                  <a:gd name="T23" fmla="*/ 46 h 211"/>
                  <a:gd name="T24" fmla="*/ 217 w 380"/>
                  <a:gd name="T25" fmla="*/ 46 h 211"/>
                  <a:gd name="T26" fmla="*/ 201 w 380"/>
                  <a:gd name="T27" fmla="*/ 52 h 211"/>
                  <a:gd name="T28" fmla="*/ 184 w 380"/>
                  <a:gd name="T29" fmla="*/ 52 h 211"/>
                  <a:gd name="T30" fmla="*/ 171 w 380"/>
                  <a:gd name="T31" fmla="*/ 52 h 211"/>
                  <a:gd name="T32" fmla="*/ 155 w 380"/>
                  <a:gd name="T33" fmla="*/ 57 h 211"/>
                  <a:gd name="T34" fmla="*/ 138 w 380"/>
                  <a:gd name="T35" fmla="*/ 57 h 211"/>
                  <a:gd name="T36" fmla="*/ 125 w 380"/>
                  <a:gd name="T37" fmla="*/ 63 h 211"/>
                  <a:gd name="T38" fmla="*/ 109 w 380"/>
                  <a:gd name="T39" fmla="*/ 63 h 211"/>
                  <a:gd name="T40" fmla="*/ 92 w 380"/>
                  <a:gd name="T41" fmla="*/ 63 h 211"/>
                  <a:gd name="T42" fmla="*/ 92 w 380"/>
                  <a:gd name="T43" fmla="*/ 63 h 211"/>
                  <a:gd name="T44" fmla="*/ 75 w 380"/>
                  <a:gd name="T45" fmla="*/ 63 h 211"/>
                  <a:gd name="T46" fmla="*/ 63 w 380"/>
                  <a:gd name="T47" fmla="*/ 63 h 211"/>
                  <a:gd name="T48" fmla="*/ 46 w 380"/>
                  <a:gd name="T49" fmla="*/ 69 h 211"/>
                  <a:gd name="T50" fmla="*/ 29 w 380"/>
                  <a:gd name="T51" fmla="*/ 69 h 211"/>
                  <a:gd name="T52" fmla="*/ 17 w 380"/>
                  <a:gd name="T53" fmla="*/ 69 h 211"/>
                  <a:gd name="T54" fmla="*/ 0 w 380"/>
                  <a:gd name="T55" fmla="*/ 69 h 211"/>
                  <a:gd name="T56" fmla="*/ 0 w 380"/>
                  <a:gd name="T57" fmla="*/ 211 h 211"/>
                  <a:gd name="T58" fmla="*/ 17 w 380"/>
                  <a:gd name="T59" fmla="*/ 211 h 211"/>
                  <a:gd name="T60" fmla="*/ 29 w 380"/>
                  <a:gd name="T61" fmla="*/ 211 h 211"/>
                  <a:gd name="T62" fmla="*/ 46 w 380"/>
                  <a:gd name="T63" fmla="*/ 211 h 211"/>
                  <a:gd name="T64" fmla="*/ 63 w 380"/>
                  <a:gd name="T65" fmla="*/ 205 h 211"/>
                  <a:gd name="T66" fmla="*/ 75 w 380"/>
                  <a:gd name="T67" fmla="*/ 205 h 211"/>
                  <a:gd name="T68" fmla="*/ 92 w 380"/>
                  <a:gd name="T69" fmla="*/ 205 h 211"/>
                  <a:gd name="T70" fmla="*/ 92 w 380"/>
                  <a:gd name="T71" fmla="*/ 205 h 211"/>
                  <a:gd name="T72" fmla="*/ 109 w 380"/>
                  <a:gd name="T73" fmla="*/ 205 h 211"/>
                  <a:gd name="T74" fmla="*/ 125 w 380"/>
                  <a:gd name="T75" fmla="*/ 205 h 211"/>
                  <a:gd name="T76" fmla="*/ 138 w 380"/>
                  <a:gd name="T77" fmla="*/ 200 h 211"/>
                  <a:gd name="T78" fmla="*/ 155 w 380"/>
                  <a:gd name="T79" fmla="*/ 200 h 211"/>
                  <a:gd name="T80" fmla="*/ 171 w 380"/>
                  <a:gd name="T81" fmla="*/ 194 h 211"/>
                  <a:gd name="T82" fmla="*/ 184 w 380"/>
                  <a:gd name="T83" fmla="*/ 194 h 211"/>
                  <a:gd name="T84" fmla="*/ 201 w 380"/>
                  <a:gd name="T85" fmla="*/ 194 h 211"/>
                  <a:gd name="T86" fmla="*/ 217 w 380"/>
                  <a:gd name="T87" fmla="*/ 188 h 211"/>
                  <a:gd name="T88" fmla="*/ 230 w 380"/>
                  <a:gd name="T89" fmla="*/ 188 h 211"/>
                  <a:gd name="T90" fmla="*/ 247 w 380"/>
                  <a:gd name="T91" fmla="*/ 183 h 211"/>
                  <a:gd name="T92" fmla="*/ 263 w 380"/>
                  <a:gd name="T93" fmla="*/ 177 h 211"/>
                  <a:gd name="T94" fmla="*/ 276 w 380"/>
                  <a:gd name="T95" fmla="*/ 177 h 211"/>
                  <a:gd name="T96" fmla="*/ 293 w 380"/>
                  <a:gd name="T97" fmla="*/ 171 h 211"/>
                  <a:gd name="T98" fmla="*/ 293 w 380"/>
                  <a:gd name="T99" fmla="*/ 171 h 211"/>
                  <a:gd name="T100" fmla="*/ 305 w 380"/>
                  <a:gd name="T101" fmla="*/ 166 h 211"/>
                  <a:gd name="T102" fmla="*/ 322 w 380"/>
                  <a:gd name="T103" fmla="*/ 166 h 211"/>
                  <a:gd name="T104" fmla="*/ 334 w 380"/>
                  <a:gd name="T105" fmla="*/ 160 h 211"/>
                  <a:gd name="T106" fmla="*/ 351 w 380"/>
                  <a:gd name="T107" fmla="*/ 154 h 211"/>
                  <a:gd name="T108" fmla="*/ 364 w 380"/>
                  <a:gd name="T109" fmla="*/ 149 h 211"/>
                  <a:gd name="T110" fmla="*/ 380 w 380"/>
                  <a:gd name="T111" fmla="*/ 143 h 211"/>
                  <a:gd name="T112" fmla="*/ 380 w 380"/>
                  <a:gd name="T113" fmla="*/ 0 h 2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80"/>
                  <a:gd name="T172" fmla="*/ 0 h 211"/>
                  <a:gd name="T173" fmla="*/ 380 w 380"/>
                  <a:gd name="T174" fmla="*/ 211 h 21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80" h="211">
                    <a:moveTo>
                      <a:pt x="380" y="0"/>
                    </a:moveTo>
                    <a:lnTo>
                      <a:pt x="364" y="6"/>
                    </a:lnTo>
                    <a:lnTo>
                      <a:pt x="351" y="12"/>
                    </a:lnTo>
                    <a:lnTo>
                      <a:pt x="334" y="17"/>
                    </a:lnTo>
                    <a:lnTo>
                      <a:pt x="322" y="23"/>
                    </a:lnTo>
                    <a:lnTo>
                      <a:pt x="305" y="23"/>
                    </a:lnTo>
                    <a:lnTo>
                      <a:pt x="293" y="29"/>
                    </a:lnTo>
                    <a:lnTo>
                      <a:pt x="276" y="35"/>
                    </a:lnTo>
                    <a:lnTo>
                      <a:pt x="263" y="35"/>
                    </a:lnTo>
                    <a:lnTo>
                      <a:pt x="247" y="40"/>
                    </a:lnTo>
                    <a:lnTo>
                      <a:pt x="230" y="46"/>
                    </a:lnTo>
                    <a:lnTo>
                      <a:pt x="217" y="46"/>
                    </a:lnTo>
                    <a:lnTo>
                      <a:pt x="201" y="52"/>
                    </a:lnTo>
                    <a:lnTo>
                      <a:pt x="184" y="52"/>
                    </a:lnTo>
                    <a:lnTo>
                      <a:pt x="171" y="52"/>
                    </a:lnTo>
                    <a:lnTo>
                      <a:pt x="155" y="57"/>
                    </a:lnTo>
                    <a:lnTo>
                      <a:pt x="138" y="57"/>
                    </a:lnTo>
                    <a:lnTo>
                      <a:pt x="125" y="63"/>
                    </a:lnTo>
                    <a:lnTo>
                      <a:pt x="109" y="63"/>
                    </a:lnTo>
                    <a:lnTo>
                      <a:pt x="92" y="63"/>
                    </a:lnTo>
                    <a:lnTo>
                      <a:pt x="75" y="63"/>
                    </a:lnTo>
                    <a:lnTo>
                      <a:pt x="63" y="63"/>
                    </a:lnTo>
                    <a:lnTo>
                      <a:pt x="46" y="69"/>
                    </a:lnTo>
                    <a:lnTo>
                      <a:pt x="29" y="69"/>
                    </a:lnTo>
                    <a:lnTo>
                      <a:pt x="17" y="69"/>
                    </a:lnTo>
                    <a:lnTo>
                      <a:pt x="0" y="69"/>
                    </a:lnTo>
                    <a:lnTo>
                      <a:pt x="0" y="211"/>
                    </a:lnTo>
                    <a:lnTo>
                      <a:pt x="17" y="211"/>
                    </a:lnTo>
                    <a:lnTo>
                      <a:pt x="29" y="211"/>
                    </a:lnTo>
                    <a:lnTo>
                      <a:pt x="46" y="211"/>
                    </a:lnTo>
                    <a:lnTo>
                      <a:pt x="63" y="205"/>
                    </a:lnTo>
                    <a:lnTo>
                      <a:pt x="75" y="205"/>
                    </a:lnTo>
                    <a:lnTo>
                      <a:pt x="92" y="205"/>
                    </a:lnTo>
                    <a:lnTo>
                      <a:pt x="109" y="205"/>
                    </a:lnTo>
                    <a:lnTo>
                      <a:pt x="125" y="205"/>
                    </a:lnTo>
                    <a:lnTo>
                      <a:pt x="138" y="200"/>
                    </a:lnTo>
                    <a:lnTo>
                      <a:pt x="155" y="200"/>
                    </a:lnTo>
                    <a:lnTo>
                      <a:pt x="171" y="194"/>
                    </a:lnTo>
                    <a:lnTo>
                      <a:pt x="184" y="194"/>
                    </a:lnTo>
                    <a:lnTo>
                      <a:pt x="201" y="194"/>
                    </a:lnTo>
                    <a:lnTo>
                      <a:pt x="217" y="188"/>
                    </a:lnTo>
                    <a:lnTo>
                      <a:pt x="230" y="188"/>
                    </a:lnTo>
                    <a:lnTo>
                      <a:pt x="247" y="183"/>
                    </a:lnTo>
                    <a:lnTo>
                      <a:pt x="263" y="177"/>
                    </a:lnTo>
                    <a:lnTo>
                      <a:pt x="276" y="177"/>
                    </a:lnTo>
                    <a:lnTo>
                      <a:pt x="293" y="171"/>
                    </a:lnTo>
                    <a:lnTo>
                      <a:pt x="305" y="166"/>
                    </a:lnTo>
                    <a:lnTo>
                      <a:pt x="322" y="166"/>
                    </a:lnTo>
                    <a:lnTo>
                      <a:pt x="334" y="160"/>
                    </a:lnTo>
                    <a:lnTo>
                      <a:pt x="351" y="154"/>
                    </a:lnTo>
                    <a:lnTo>
                      <a:pt x="364" y="149"/>
                    </a:lnTo>
                    <a:lnTo>
                      <a:pt x="380" y="143"/>
                    </a:lnTo>
                    <a:lnTo>
                      <a:pt x="380" y="0"/>
                    </a:lnTo>
                    <a:close/>
                  </a:path>
                </a:pathLst>
              </a:custGeom>
              <a:solidFill>
                <a:srgbClr val="666680"/>
              </a:solidFill>
              <a:ln w="6350">
                <a:solidFill>
                  <a:schemeClr val="hlink"/>
                </a:solidFill>
                <a:round/>
                <a:headEnd/>
                <a:tailEnd/>
              </a:ln>
            </p:spPr>
            <p:txBody>
              <a:bodyPr/>
              <a:lstStyle/>
              <a:p>
                <a:endParaRPr lang="es-AR"/>
              </a:p>
            </p:txBody>
          </p:sp>
          <p:sp>
            <p:nvSpPr>
              <p:cNvPr id="17433" name="Freeform 22"/>
              <p:cNvSpPr>
                <a:spLocks/>
              </p:cNvSpPr>
              <p:nvPr/>
            </p:nvSpPr>
            <p:spPr bwMode="auto">
              <a:xfrm>
                <a:off x="4333" y="2411"/>
                <a:ext cx="380" cy="707"/>
              </a:xfrm>
              <a:custGeom>
                <a:avLst/>
                <a:gdLst>
                  <a:gd name="T0" fmla="*/ 380 w 380"/>
                  <a:gd name="T1" fmla="*/ 638 h 707"/>
                  <a:gd name="T2" fmla="*/ 364 w 380"/>
                  <a:gd name="T3" fmla="*/ 644 h 707"/>
                  <a:gd name="T4" fmla="*/ 351 w 380"/>
                  <a:gd name="T5" fmla="*/ 650 h 707"/>
                  <a:gd name="T6" fmla="*/ 334 w 380"/>
                  <a:gd name="T7" fmla="*/ 655 h 707"/>
                  <a:gd name="T8" fmla="*/ 322 w 380"/>
                  <a:gd name="T9" fmla="*/ 661 h 707"/>
                  <a:gd name="T10" fmla="*/ 305 w 380"/>
                  <a:gd name="T11" fmla="*/ 661 h 707"/>
                  <a:gd name="T12" fmla="*/ 293 w 380"/>
                  <a:gd name="T13" fmla="*/ 667 h 707"/>
                  <a:gd name="T14" fmla="*/ 293 w 380"/>
                  <a:gd name="T15" fmla="*/ 667 h 707"/>
                  <a:gd name="T16" fmla="*/ 276 w 380"/>
                  <a:gd name="T17" fmla="*/ 673 h 707"/>
                  <a:gd name="T18" fmla="*/ 263 w 380"/>
                  <a:gd name="T19" fmla="*/ 673 h 707"/>
                  <a:gd name="T20" fmla="*/ 247 w 380"/>
                  <a:gd name="T21" fmla="*/ 678 h 707"/>
                  <a:gd name="T22" fmla="*/ 230 w 380"/>
                  <a:gd name="T23" fmla="*/ 684 h 707"/>
                  <a:gd name="T24" fmla="*/ 217 w 380"/>
                  <a:gd name="T25" fmla="*/ 684 h 707"/>
                  <a:gd name="T26" fmla="*/ 201 w 380"/>
                  <a:gd name="T27" fmla="*/ 690 h 707"/>
                  <a:gd name="T28" fmla="*/ 184 w 380"/>
                  <a:gd name="T29" fmla="*/ 690 h 707"/>
                  <a:gd name="T30" fmla="*/ 171 w 380"/>
                  <a:gd name="T31" fmla="*/ 690 h 707"/>
                  <a:gd name="T32" fmla="*/ 155 w 380"/>
                  <a:gd name="T33" fmla="*/ 695 h 707"/>
                  <a:gd name="T34" fmla="*/ 138 w 380"/>
                  <a:gd name="T35" fmla="*/ 695 h 707"/>
                  <a:gd name="T36" fmla="*/ 125 w 380"/>
                  <a:gd name="T37" fmla="*/ 701 h 707"/>
                  <a:gd name="T38" fmla="*/ 109 w 380"/>
                  <a:gd name="T39" fmla="*/ 701 h 707"/>
                  <a:gd name="T40" fmla="*/ 92 w 380"/>
                  <a:gd name="T41" fmla="*/ 701 h 707"/>
                  <a:gd name="T42" fmla="*/ 92 w 380"/>
                  <a:gd name="T43" fmla="*/ 701 h 707"/>
                  <a:gd name="T44" fmla="*/ 75 w 380"/>
                  <a:gd name="T45" fmla="*/ 701 h 707"/>
                  <a:gd name="T46" fmla="*/ 63 w 380"/>
                  <a:gd name="T47" fmla="*/ 701 h 707"/>
                  <a:gd name="T48" fmla="*/ 46 w 380"/>
                  <a:gd name="T49" fmla="*/ 707 h 707"/>
                  <a:gd name="T50" fmla="*/ 29 w 380"/>
                  <a:gd name="T51" fmla="*/ 707 h 707"/>
                  <a:gd name="T52" fmla="*/ 17 w 380"/>
                  <a:gd name="T53" fmla="*/ 707 h 707"/>
                  <a:gd name="T54" fmla="*/ 0 w 380"/>
                  <a:gd name="T55" fmla="*/ 707 h 707"/>
                  <a:gd name="T56" fmla="*/ 0 w 380"/>
                  <a:gd name="T57" fmla="*/ 0 h 707"/>
                  <a:gd name="T58" fmla="*/ 380 w 380"/>
                  <a:gd name="T59" fmla="*/ 638 h 7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80"/>
                  <a:gd name="T91" fmla="*/ 0 h 707"/>
                  <a:gd name="T92" fmla="*/ 380 w 380"/>
                  <a:gd name="T93" fmla="*/ 707 h 7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80" h="707">
                    <a:moveTo>
                      <a:pt x="380" y="638"/>
                    </a:moveTo>
                    <a:lnTo>
                      <a:pt x="364" y="644"/>
                    </a:lnTo>
                    <a:lnTo>
                      <a:pt x="351" y="650"/>
                    </a:lnTo>
                    <a:lnTo>
                      <a:pt x="334" y="655"/>
                    </a:lnTo>
                    <a:lnTo>
                      <a:pt x="322" y="661"/>
                    </a:lnTo>
                    <a:lnTo>
                      <a:pt x="305" y="661"/>
                    </a:lnTo>
                    <a:lnTo>
                      <a:pt x="293" y="667"/>
                    </a:lnTo>
                    <a:lnTo>
                      <a:pt x="276" y="673"/>
                    </a:lnTo>
                    <a:lnTo>
                      <a:pt x="263" y="673"/>
                    </a:lnTo>
                    <a:lnTo>
                      <a:pt x="247" y="678"/>
                    </a:lnTo>
                    <a:lnTo>
                      <a:pt x="230" y="684"/>
                    </a:lnTo>
                    <a:lnTo>
                      <a:pt x="217" y="684"/>
                    </a:lnTo>
                    <a:lnTo>
                      <a:pt x="201" y="690"/>
                    </a:lnTo>
                    <a:lnTo>
                      <a:pt x="184" y="690"/>
                    </a:lnTo>
                    <a:lnTo>
                      <a:pt x="171" y="690"/>
                    </a:lnTo>
                    <a:lnTo>
                      <a:pt x="155" y="695"/>
                    </a:lnTo>
                    <a:lnTo>
                      <a:pt x="138" y="695"/>
                    </a:lnTo>
                    <a:lnTo>
                      <a:pt x="125" y="701"/>
                    </a:lnTo>
                    <a:lnTo>
                      <a:pt x="109" y="701"/>
                    </a:lnTo>
                    <a:lnTo>
                      <a:pt x="92" y="701"/>
                    </a:lnTo>
                    <a:lnTo>
                      <a:pt x="75" y="701"/>
                    </a:lnTo>
                    <a:lnTo>
                      <a:pt x="63" y="701"/>
                    </a:lnTo>
                    <a:lnTo>
                      <a:pt x="46" y="707"/>
                    </a:lnTo>
                    <a:lnTo>
                      <a:pt x="29" y="707"/>
                    </a:lnTo>
                    <a:lnTo>
                      <a:pt x="17" y="707"/>
                    </a:lnTo>
                    <a:lnTo>
                      <a:pt x="0" y="707"/>
                    </a:lnTo>
                    <a:lnTo>
                      <a:pt x="0" y="0"/>
                    </a:lnTo>
                    <a:lnTo>
                      <a:pt x="380" y="638"/>
                    </a:lnTo>
                    <a:close/>
                  </a:path>
                </a:pathLst>
              </a:custGeom>
              <a:gradFill rotWithShape="0">
                <a:gsLst>
                  <a:gs pos="0">
                    <a:srgbClr val="5E5E76"/>
                  </a:gs>
                  <a:gs pos="50000">
                    <a:srgbClr val="CCCCFF"/>
                  </a:gs>
                  <a:gs pos="100000">
                    <a:srgbClr val="5E5E76"/>
                  </a:gs>
                </a:gsLst>
                <a:lin ang="5400000" scaled="1"/>
              </a:gradFill>
              <a:ln w="6350">
                <a:solidFill>
                  <a:schemeClr val="hlink"/>
                </a:solidFill>
                <a:round/>
                <a:headEnd/>
                <a:tailEnd/>
              </a:ln>
            </p:spPr>
            <p:txBody>
              <a:bodyPr/>
              <a:lstStyle/>
              <a:p>
                <a:endParaRPr lang="es-AR"/>
              </a:p>
            </p:txBody>
          </p:sp>
          <p:sp>
            <p:nvSpPr>
              <p:cNvPr id="17434" name="Freeform 23"/>
              <p:cNvSpPr>
                <a:spLocks/>
              </p:cNvSpPr>
              <p:nvPr/>
            </p:nvSpPr>
            <p:spPr bwMode="auto">
              <a:xfrm>
                <a:off x="4270" y="3112"/>
                <a:ext cx="63" cy="148"/>
              </a:xfrm>
              <a:custGeom>
                <a:avLst/>
                <a:gdLst>
                  <a:gd name="T0" fmla="*/ 63 w 63"/>
                  <a:gd name="T1" fmla="*/ 6 h 148"/>
                  <a:gd name="T2" fmla="*/ 46 w 63"/>
                  <a:gd name="T3" fmla="*/ 6 h 148"/>
                  <a:gd name="T4" fmla="*/ 46 w 63"/>
                  <a:gd name="T5" fmla="*/ 6 h 148"/>
                  <a:gd name="T6" fmla="*/ 30 w 63"/>
                  <a:gd name="T7" fmla="*/ 6 h 148"/>
                  <a:gd name="T8" fmla="*/ 13 w 63"/>
                  <a:gd name="T9" fmla="*/ 6 h 148"/>
                  <a:gd name="T10" fmla="*/ 13 w 63"/>
                  <a:gd name="T11" fmla="*/ 6 h 148"/>
                  <a:gd name="T12" fmla="*/ 0 w 63"/>
                  <a:gd name="T13" fmla="*/ 0 h 148"/>
                  <a:gd name="T14" fmla="*/ 0 w 63"/>
                  <a:gd name="T15" fmla="*/ 142 h 148"/>
                  <a:gd name="T16" fmla="*/ 13 w 63"/>
                  <a:gd name="T17" fmla="*/ 148 h 148"/>
                  <a:gd name="T18" fmla="*/ 13 w 63"/>
                  <a:gd name="T19" fmla="*/ 148 h 148"/>
                  <a:gd name="T20" fmla="*/ 30 w 63"/>
                  <a:gd name="T21" fmla="*/ 148 h 148"/>
                  <a:gd name="T22" fmla="*/ 46 w 63"/>
                  <a:gd name="T23" fmla="*/ 148 h 148"/>
                  <a:gd name="T24" fmla="*/ 46 w 63"/>
                  <a:gd name="T25" fmla="*/ 148 h 148"/>
                  <a:gd name="T26" fmla="*/ 63 w 63"/>
                  <a:gd name="T27" fmla="*/ 148 h 148"/>
                  <a:gd name="T28" fmla="*/ 63 w 63"/>
                  <a:gd name="T29" fmla="*/ 6 h 1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3"/>
                  <a:gd name="T46" fmla="*/ 0 h 148"/>
                  <a:gd name="T47" fmla="*/ 63 w 63"/>
                  <a:gd name="T48" fmla="*/ 148 h 1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3" h="148">
                    <a:moveTo>
                      <a:pt x="63" y="6"/>
                    </a:moveTo>
                    <a:lnTo>
                      <a:pt x="46" y="6"/>
                    </a:lnTo>
                    <a:lnTo>
                      <a:pt x="30" y="6"/>
                    </a:lnTo>
                    <a:lnTo>
                      <a:pt x="13" y="6"/>
                    </a:lnTo>
                    <a:lnTo>
                      <a:pt x="0" y="0"/>
                    </a:lnTo>
                    <a:lnTo>
                      <a:pt x="0" y="142"/>
                    </a:lnTo>
                    <a:lnTo>
                      <a:pt x="13" y="148"/>
                    </a:lnTo>
                    <a:lnTo>
                      <a:pt x="30" y="148"/>
                    </a:lnTo>
                    <a:lnTo>
                      <a:pt x="46" y="148"/>
                    </a:lnTo>
                    <a:lnTo>
                      <a:pt x="63" y="148"/>
                    </a:lnTo>
                    <a:lnTo>
                      <a:pt x="63" y="6"/>
                    </a:lnTo>
                    <a:close/>
                  </a:path>
                </a:pathLst>
              </a:custGeom>
              <a:gradFill rotWithShape="0">
                <a:gsLst>
                  <a:gs pos="0">
                    <a:srgbClr val="764776"/>
                  </a:gs>
                  <a:gs pos="50000">
                    <a:srgbClr val="FF99FF"/>
                  </a:gs>
                  <a:gs pos="100000">
                    <a:srgbClr val="764776"/>
                  </a:gs>
                </a:gsLst>
                <a:lin ang="5400000" scaled="1"/>
              </a:gradFill>
              <a:ln w="6350">
                <a:solidFill>
                  <a:srgbClr val="FF99FF"/>
                </a:solidFill>
                <a:round/>
                <a:headEnd/>
                <a:tailEnd/>
              </a:ln>
            </p:spPr>
            <p:txBody>
              <a:bodyPr/>
              <a:lstStyle/>
              <a:p>
                <a:endParaRPr lang="es-AR"/>
              </a:p>
            </p:txBody>
          </p:sp>
          <p:sp>
            <p:nvSpPr>
              <p:cNvPr id="17435" name="Freeform 24"/>
              <p:cNvSpPr>
                <a:spLocks/>
              </p:cNvSpPr>
              <p:nvPr/>
            </p:nvSpPr>
            <p:spPr bwMode="auto">
              <a:xfrm>
                <a:off x="4270" y="2411"/>
                <a:ext cx="63" cy="707"/>
              </a:xfrm>
              <a:custGeom>
                <a:avLst/>
                <a:gdLst>
                  <a:gd name="T0" fmla="*/ 63 w 63"/>
                  <a:gd name="T1" fmla="*/ 707 h 707"/>
                  <a:gd name="T2" fmla="*/ 46 w 63"/>
                  <a:gd name="T3" fmla="*/ 707 h 707"/>
                  <a:gd name="T4" fmla="*/ 46 w 63"/>
                  <a:gd name="T5" fmla="*/ 707 h 707"/>
                  <a:gd name="T6" fmla="*/ 30 w 63"/>
                  <a:gd name="T7" fmla="*/ 707 h 707"/>
                  <a:gd name="T8" fmla="*/ 13 w 63"/>
                  <a:gd name="T9" fmla="*/ 707 h 707"/>
                  <a:gd name="T10" fmla="*/ 13 w 63"/>
                  <a:gd name="T11" fmla="*/ 707 h 707"/>
                  <a:gd name="T12" fmla="*/ 0 w 63"/>
                  <a:gd name="T13" fmla="*/ 701 h 707"/>
                  <a:gd name="T14" fmla="*/ 63 w 63"/>
                  <a:gd name="T15" fmla="*/ 0 h 707"/>
                  <a:gd name="T16" fmla="*/ 63 w 63"/>
                  <a:gd name="T17" fmla="*/ 707 h 7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3"/>
                  <a:gd name="T28" fmla="*/ 0 h 707"/>
                  <a:gd name="T29" fmla="*/ 63 w 63"/>
                  <a:gd name="T30" fmla="*/ 707 h 7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3" h="707">
                    <a:moveTo>
                      <a:pt x="63" y="707"/>
                    </a:moveTo>
                    <a:lnTo>
                      <a:pt x="46" y="707"/>
                    </a:lnTo>
                    <a:lnTo>
                      <a:pt x="30" y="707"/>
                    </a:lnTo>
                    <a:lnTo>
                      <a:pt x="13" y="707"/>
                    </a:lnTo>
                    <a:lnTo>
                      <a:pt x="0" y="701"/>
                    </a:lnTo>
                    <a:lnTo>
                      <a:pt x="63" y="0"/>
                    </a:lnTo>
                    <a:lnTo>
                      <a:pt x="63" y="707"/>
                    </a:lnTo>
                    <a:close/>
                  </a:path>
                </a:pathLst>
              </a:custGeom>
              <a:gradFill rotWithShape="0">
                <a:gsLst>
                  <a:gs pos="0">
                    <a:srgbClr val="764776"/>
                  </a:gs>
                  <a:gs pos="50000">
                    <a:srgbClr val="FF99FF"/>
                  </a:gs>
                  <a:gs pos="100000">
                    <a:srgbClr val="764776"/>
                  </a:gs>
                </a:gsLst>
                <a:lin ang="5400000" scaled="1"/>
              </a:gradFill>
              <a:ln w="6350">
                <a:solidFill>
                  <a:srgbClr val="FF99FF"/>
                </a:solidFill>
                <a:round/>
                <a:headEnd/>
                <a:tailEnd/>
              </a:ln>
            </p:spPr>
            <p:txBody>
              <a:bodyPr/>
              <a:lstStyle/>
              <a:p>
                <a:endParaRPr lang="es-AR"/>
              </a:p>
            </p:txBody>
          </p:sp>
          <p:sp>
            <p:nvSpPr>
              <p:cNvPr id="17436" name="Freeform 25"/>
              <p:cNvSpPr>
                <a:spLocks/>
              </p:cNvSpPr>
              <p:nvPr/>
            </p:nvSpPr>
            <p:spPr bwMode="auto">
              <a:xfrm>
                <a:off x="474" y="2401"/>
                <a:ext cx="482" cy="730"/>
              </a:xfrm>
              <a:custGeom>
                <a:avLst/>
                <a:gdLst>
                  <a:gd name="T0" fmla="*/ 467 w 482"/>
                  <a:gd name="T1" fmla="*/ 583 h 730"/>
                  <a:gd name="T2" fmla="*/ 440 w 482"/>
                  <a:gd name="T3" fmla="*/ 573 h 730"/>
                  <a:gd name="T4" fmla="*/ 409 w 482"/>
                  <a:gd name="T5" fmla="*/ 559 h 730"/>
                  <a:gd name="T6" fmla="*/ 382 w 482"/>
                  <a:gd name="T7" fmla="*/ 545 h 730"/>
                  <a:gd name="T8" fmla="*/ 355 w 482"/>
                  <a:gd name="T9" fmla="*/ 531 h 730"/>
                  <a:gd name="T10" fmla="*/ 332 w 482"/>
                  <a:gd name="T11" fmla="*/ 516 h 730"/>
                  <a:gd name="T12" fmla="*/ 305 w 482"/>
                  <a:gd name="T13" fmla="*/ 497 h 730"/>
                  <a:gd name="T14" fmla="*/ 282 w 482"/>
                  <a:gd name="T15" fmla="*/ 483 h 730"/>
                  <a:gd name="T16" fmla="*/ 259 w 482"/>
                  <a:gd name="T17" fmla="*/ 464 h 730"/>
                  <a:gd name="T18" fmla="*/ 236 w 482"/>
                  <a:gd name="T19" fmla="*/ 445 h 730"/>
                  <a:gd name="T20" fmla="*/ 212 w 482"/>
                  <a:gd name="T21" fmla="*/ 431 h 730"/>
                  <a:gd name="T22" fmla="*/ 193 w 482"/>
                  <a:gd name="T23" fmla="*/ 412 h 730"/>
                  <a:gd name="T24" fmla="*/ 174 w 482"/>
                  <a:gd name="T25" fmla="*/ 393 h 730"/>
                  <a:gd name="T26" fmla="*/ 155 w 482"/>
                  <a:gd name="T27" fmla="*/ 369 h 730"/>
                  <a:gd name="T28" fmla="*/ 135 w 482"/>
                  <a:gd name="T29" fmla="*/ 350 h 730"/>
                  <a:gd name="T30" fmla="*/ 120 w 482"/>
                  <a:gd name="T31" fmla="*/ 331 h 730"/>
                  <a:gd name="T32" fmla="*/ 104 w 482"/>
                  <a:gd name="T33" fmla="*/ 308 h 730"/>
                  <a:gd name="T34" fmla="*/ 89 w 482"/>
                  <a:gd name="T35" fmla="*/ 289 h 730"/>
                  <a:gd name="T36" fmla="*/ 78 w 482"/>
                  <a:gd name="T37" fmla="*/ 265 h 730"/>
                  <a:gd name="T38" fmla="*/ 62 w 482"/>
                  <a:gd name="T39" fmla="*/ 246 h 730"/>
                  <a:gd name="T40" fmla="*/ 51 w 482"/>
                  <a:gd name="T41" fmla="*/ 222 h 730"/>
                  <a:gd name="T42" fmla="*/ 43 w 482"/>
                  <a:gd name="T43" fmla="*/ 199 h 730"/>
                  <a:gd name="T44" fmla="*/ 31 w 482"/>
                  <a:gd name="T45" fmla="*/ 175 h 730"/>
                  <a:gd name="T46" fmla="*/ 24 w 482"/>
                  <a:gd name="T47" fmla="*/ 156 h 730"/>
                  <a:gd name="T48" fmla="*/ 16 w 482"/>
                  <a:gd name="T49" fmla="*/ 132 h 730"/>
                  <a:gd name="T50" fmla="*/ 12 w 482"/>
                  <a:gd name="T51" fmla="*/ 109 h 730"/>
                  <a:gd name="T52" fmla="*/ 8 w 482"/>
                  <a:gd name="T53" fmla="*/ 85 h 730"/>
                  <a:gd name="T54" fmla="*/ 4 w 482"/>
                  <a:gd name="T55" fmla="*/ 61 h 730"/>
                  <a:gd name="T56" fmla="*/ 0 w 482"/>
                  <a:gd name="T57" fmla="*/ 38 h 730"/>
                  <a:gd name="T58" fmla="*/ 0 w 482"/>
                  <a:gd name="T59" fmla="*/ 14 h 730"/>
                  <a:gd name="T60" fmla="*/ 0 w 482"/>
                  <a:gd name="T61" fmla="*/ 137 h 730"/>
                  <a:gd name="T62" fmla="*/ 0 w 482"/>
                  <a:gd name="T63" fmla="*/ 161 h 730"/>
                  <a:gd name="T64" fmla="*/ 0 w 482"/>
                  <a:gd name="T65" fmla="*/ 184 h 730"/>
                  <a:gd name="T66" fmla="*/ 4 w 482"/>
                  <a:gd name="T67" fmla="*/ 208 h 730"/>
                  <a:gd name="T68" fmla="*/ 8 w 482"/>
                  <a:gd name="T69" fmla="*/ 232 h 730"/>
                  <a:gd name="T70" fmla="*/ 16 w 482"/>
                  <a:gd name="T71" fmla="*/ 256 h 730"/>
                  <a:gd name="T72" fmla="*/ 20 w 482"/>
                  <a:gd name="T73" fmla="*/ 279 h 730"/>
                  <a:gd name="T74" fmla="*/ 27 w 482"/>
                  <a:gd name="T75" fmla="*/ 303 h 730"/>
                  <a:gd name="T76" fmla="*/ 35 w 482"/>
                  <a:gd name="T77" fmla="*/ 327 h 730"/>
                  <a:gd name="T78" fmla="*/ 47 w 482"/>
                  <a:gd name="T79" fmla="*/ 350 h 730"/>
                  <a:gd name="T80" fmla="*/ 58 w 482"/>
                  <a:gd name="T81" fmla="*/ 369 h 730"/>
                  <a:gd name="T82" fmla="*/ 70 w 482"/>
                  <a:gd name="T83" fmla="*/ 393 h 730"/>
                  <a:gd name="T84" fmla="*/ 81 w 482"/>
                  <a:gd name="T85" fmla="*/ 417 h 730"/>
                  <a:gd name="T86" fmla="*/ 97 w 482"/>
                  <a:gd name="T87" fmla="*/ 436 h 730"/>
                  <a:gd name="T88" fmla="*/ 112 w 482"/>
                  <a:gd name="T89" fmla="*/ 459 h 730"/>
                  <a:gd name="T90" fmla="*/ 128 w 482"/>
                  <a:gd name="T91" fmla="*/ 478 h 730"/>
                  <a:gd name="T92" fmla="*/ 147 w 482"/>
                  <a:gd name="T93" fmla="*/ 497 h 730"/>
                  <a:gd name="T94" fmla="*/ 162 w 482"/>
                  <a:gd name="T95" fmla="*/ 516 h 730"/>
                  <a:gd name="T96" fmla="*/ 182 w 482"/>
                  <a:gd name="T97" fmla="*/ 540 h 730"/>
                  <a:gd name="T98" fmla="*/ 205 w 482"/>
                  <a:gd name="T99" fmla="*/ 559 h 730"/>
                  <a:gd name="T100" fmla="*/ 224 w 482"/>
                  <a:gd name="T101" fmla="*/ 573 h 730"/>
                  <a:gd name="T102" fmla="*/ 247 w 482"/>
                  <a:gd name="T103" fmla="*/ 592 h 730"/>
                  <a:gd name="T104" fmla="*/ 270 w 482"/>
                  <a:gd name="T105" fmla="*/ 611 h 730"/>
                  <a:gd name="T106" fmla="*/ 293 w 482"/>
                  <a:gd name="T107" fmla="*/ 625 h 730"/>
                  <a:gd name="T108" fmla="*/ 316 w 482"/>
                  <a:gd name="T109" fmla="*/ 644 h 730"/>
                  <a:gd name="T110" fmla="*/ 343 w 482"/>
                  <a:gd name="T111" fmla="*/ 659 h 730"/>
                  <a:gd name="T112" fmla="*/ 370 w 482"/>
                  <a:gd name="T113" fmla="*/ 673 h 730"/>
                  <a:gd name="T114" fmla="*/ 397 w 482"/>
                  <a:gd name="T115" fmla="*/ 687 h 730"/>
                  <a:gd name="T116" fmla="*/ 424 w 482"/>
                  <a:gd name="T117" fmla="*/ 701 h 730"/>
                  <a:gd name="T118" fmla="*/ 451 w 482"/>
                  <a:gd name="T119" fmla="*/ 715 h 730"/>
                  <a:gd name="T120" fmla="*/ 482 w 482"/>
                  <a:gd name="T121" fmla="*/ 730 h 73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82"/>
                  <a:gd name="T184" fmla="*/ 0 h 730"/>
                  <a:gd name="T185" fmla="*/ 482 w 482"/>
                  <a:gd name="T186" fmla="*/ 730 h 73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82" h="730">
                    <a:moveTo>
                      <a:pt x="482" y="592"/>
                    </a:moveTo>
                    <a:lnTo>
                      <a:pt x="467" y="583"/>
                    </a:lnTo>
                    <a:lnTo>
                      <a:pt x="451" y="578"/>
                    </a:lnTo>
                    <a:lnTo>
                      <a:pt x="440" y="573"/>
                    </a:lnTo>
                    <a:lnTo>
                      <a:pt x="424" y="564"/>
                    </a:lnTo>
                    <a:lnTo>
                      <a:pt x="409" y="559"/>
                    </a:lnTo>
                    <a:lnTo>
                      <a:pt x="397" y="550"/>
                    </a:lnTo>
                    <a:lnTo>
                      <a:pt x="382" y="545"/>
                    </a:lnTo>
                    <a:lnTo>
                      <a:pt x="370" y="535"/>
                    </a:lnTo>
                    <a:lnTo>
                      <a:pt x="355" y="531"/>
                    </a:lnTo>
                    <a:lnTo>
                      <a:pt x="343" y="521"/>
                    </a:lnTo>
                    <a:lnTo>
                      <a:pt x="332" y="516"/>
                    </a:lnTo>
                    <a:lnTo>
                      <a:pt x="316" y="507"/>
                    </a:lnTo>
                    <a:lnTo>
                      <a:pt x="305" y="497"/>
                    </a:lnTo>
                    <a:lnTo>
                      <a:pt x="293" y="488"/>
                    </a:lnTo>
                    <a:lnTo>
                      <a:pt x="282" y="483"/>
                    </a:lnTo>
                    <a:lnTo>
                      <a:pt x="270" y="474"/>
                    </a:lnTo>
                    <a:lnTo>
                      <a:pt x="259" y="464"/>
                    </a:lnTo>
                    <a:lnTo>
                      <a:pt x="247" y="455"/>
                    </a:lnTo>
                    <a:lnTo>
                      <a:pt x="236" y="445"/>
                    </a:lnTo>
                    <a:lnTo>
                      <a:pt x="224" y="436"/>
                    </a:lnTo>
                    <a:lnTo>
                      <a:pt x="212" y="431"/>
                    </a:lnTo>
                    <a:lnTo>
                      <a:pt x="205" y="422"/>
                    </a:lnTo>
                    <a:lnTo>
                      <a:pt x="193" y="412"/>
                    </a:lnTo>
                    <a:lnTo>
                      <a:pt x="182" y="403"/>
                    </a:lnTo>
                    <a:lnTo>
                      <a:pt x="174" y="393"/>
                    </a:lnTo>
                    <a:lnTo>
                      <a:pt x="162" y="379"/>
                    </a:lnTo>
                    <a:lnTo>
                      <a:pt x="155" y="369"/>
                    </a:lnTo>
                    <a:lnTo>
                      <a:pt x="147" y="360"/>
                    </a:lnTo>
                    <a:lnTo>
                      <a:pt x="135" y="350"/>
                    </a:lnTo>
                    <a:lnTo>
                      <a:pt x="128" y="341"/>
                    </a:lnTo>
                    <a:lnTo>
                      <a:pt x="120" y="331"/>
                    </a:lnTo>
                    <a:lnTo>
                      <a:pt x="112" y="322"/>
                    </a:lnTo>
                    <a:lnTo>
                      <a:pt x="104" y="308"/>
                    </a:lnTo>
                    <a:lnTo>
                      <a:pt x="97" y="298"/>
                    </a:lnTo>
                    <a:lnTo>
                      <a:pt x="89" y="289"/>
                    </a:lnTo>
                    <a:lnTo>
                      <a:pt x="81" y="279"/>
                    </a:lnTo>
                    <a:lnTo>
                      <a:pt x="78" y="265"/>
                    </a:lnTo>
                    <a:lnTo>
                      <a:pt x="70" y="256"/>
                    </a:lnTo>
                    <a:lnTo>
                      <a:pt x="62" y="246"/>
                    </a:lnTo>
                    <a:lnTo>
                      <a:pt x="58" y="232"/>
                    </a:lnTo>
                    <a:lnTo>
                      <a:pt x="51" y="222"/>
                    </a:lnTo>
                    <a:lnTo>
                      <a:pt x="47" y="213"/>
                    </a:lnTo>
                    <a:lnTo>
                      <a:pt x="43" y="199"/>
                    </a:lnTo>
                    <a:lnTo>
                      <a:pt x="35" y="189"/>
                    </a:lnTo>
                    <a:lnTo>
                      <a:pt x="31" y="175"/>
                    </a:lnTo>
                    <a:lnTo>
                      <a:pt x="27" y="166"/>
                    </a:lnTo>
                    <a:lnTo>
                      <a:pt x="24" y="156"/>
                    </a:lnTo>
                    <a:lnTo>
                      <a:pt x="20" y="142"/>
                    </a:lnTo>
                    <a:lnTo>
                      <a:pt x="16" y="132"/>
                    </a:lnTo>
                    <a:lnTo>
                      <a:pt x="16" y="118"/>
                    </a:lnTo>
                    <a:lnTo>
                      <a:pt x="12" y="109"/>
                    </a:lnTo>
                    <a:lnTo>
                      <a:pt x="8" y="94"/>
                    </a:lnTo>
                    <a:lnTo>
                      <a:pt x="8" y="85"/>
                    </a:lnTo>
                    <a:lnTo>
                      <a:pt x="4" y="71"/>
                    </a:lnTo>
                    <a:lnTo>
                      <a:pt x="4" y="61"/>
                    </a:lnTo>
                    <a:lnTo>
                      <a:pt x="0" y="47"/>
                    </a:lnTo>
                    <a:lnTo>
                      <a:pt x="0" y="38"/>
                    </a:lnTo>
                    <a:lnTo>
                      <a:pt x="0" y="23"/>
                    </a:lnTo>
                    <a:lnTo>
                      <a:pt x="0" y="14"/>
                    </a:lnTo>
                    <a:lnTo>
                      <a:pt x="0" y="0"/>
                    </a:lnTo>
                    <a:lnTo>
                      <a:pt x="0" y="137"/>
                    </a:lnTo>
                    <a:lnTo>
                      <a:pt x="0" y="151"/>
                    </a:lnTo>
                    <a:lnTo>
                      <a:pt x="0" y="161"/>
                    </a:lnTo>
                    <a:lnTo>
                      <a:pt x="0" y="175"/>
                    </a:lnTo>
                    <a:lnTo>
                      <a:pt x="0" y="184"/>
                    </a:lnTo>
                    <a:lnTo>
                      <a:pt x="4" y="199"/>
                    </a:lnTo>
                    <a:lnTo>
                      <a:pt x="4" y="208"/>
                    </a:lnTo>
                    <a:lnTo>
                      <a:pt x="8" y="222"/>
                    </a:lnTo>
                    <a:lnTo>
                      <a:pt x="8" y="232"/>
                    </a:lnTo>
                    <a:lnTo>
                      <a:pt x="12" y="246"/>
                    </a:lnTo>
                    <a:lnTo>
                      <a:pt x="16" y="256"/>
                    </a:lnTo>
                    <a:lnTo>
                      <a:pt x="16" y="270"/>
                    </a:lnTo>
                    <a:lnTo>
                      <a:pt x="20" y="279"/>
                    </a:lnTo>
                    <a:lnTo>
                      <a:pt x="24" y="294"/>
                    </a:lnTo>
                    <a:lnTo>
                      <a:pt x="27" y="303"/>
                    </a:lnTo>
                    <a:lnTo>
                      <a:pt x="31" y="312"/>
                    </a:lnTo>
                    <a:lnTo>
                      <a:pt x="35" y="327"/>
                    </a:lnTo>
                    <a:lnTo>
                      <a:pt x="43" y="336"/>
                    </a:lnTo>
                    <a:lnTo>
                      <a:pt x="47" y="350"/>
                    </a:lnTo>
                    <a:lnTo>
                      <a:pt x="51" y="360"/>
                    </a:lnTo>
                    <a:lnTo>
                      <a:pt x="58" y="369"/>
                    </a:lnTo>
                    <a:lnTo>
                      <a:pt x="62" y="384"/>
                    </a:lnTo>
                    <a:lnTo>
                      <a:pt x="70" y="393"/>
                    </a:lnTo>
                    <a:lnTo>
                      <a:pt x="78" y="403"/>
                    </a:lnTo>
                    <a:lnTo>
                      <a:pt x="81" y="417"/>
                    </a:lnTo>
                    <a:lnTo>
                      <a:pt x="89" y="426"/>
                    </a:lnTo>
                    <a:lnTo>
                      <a:pt x="97" y="436"/>
                    </a:lnTo>
                    <a:lnTo>
                      <a:pt x="104" y="445"/>
                    </a:lnTo>
                    <a:lnTo>
                      <a:pt x="112" y="459"/>
                    </a:lnTo>
                    <a:lnTo>
                      <a:pt x="120" y="469"/>
                    </a:lnTo>
                    <a:lnTo>
                      <a:pt x="128" y="478"/>
                    </a:lnTo>
                    <a:lnTo>
                      <a:pt x="135" y="488"/>
                    </a:lnTo>
                    <a:lnTo>
                      <a:pt x="147" y="497"/>
                    </a:lnTo>
                    <a:lnTo>
                      <a:pt x="155" y="507"/>
                    </a:lnTo>
                    <a:lnTo>
                      <a:pt x="162" y="516"/>
                    </a:lnTo>
                    <a:lnTo>
                      <a:pt x="174" y="531"/>
                    </a:lnTo>
                    <a:lnTo>
                      <a:pt x="182" y="540"/>
                    </a:lnTo>
                    <a:lnTo>
                      <a:pt x="193" y="550"/>
                    </a:lnTo>
                    <a:lnTo>
                      <a:pt x="205" y="559"/>
                    </a:lnTo>
                    <a:lnTo>
                      <a:pt x="212" y="568"/>
                    </a:lnTo>
                    <a:lnTo>
                      <a:pt x="224" y="573"/>
                    </a:lnTo>
                    <a:lnTo>
                      <a:pt x="236" y="583"/>
                    </a:lnTo>
                    <a:lnTo>
                      <a:pt x="247" y="592"/>
                    </a:lnTo>
                    <a:lnTo>
                      <a:pt x="259" y="602"/>
                    </a:lnTo>
                    <a:lnTo>
                      <a:pt x="270" y="611"/>
                    </a:lnTo>
                    <a:lnTo>
                      <a:pt x="282" y="621"/>
                    </a:lnTo>
                    <a:lnTo>
                      <a:pt x="293" y="625"/>
                    </a:lnTo>
                    <a:lnTo>
                      <a:pt x="305" y="635"/>
                    </a:lnTo>
                    <a:lnTo>
                      <a:pt x="316" y="644"/>
                    </a:lnTo>
                    <a:lnTo>
                      <a:pt x="332" y="654"/>
                    </a:lnTo>
                    <a:lnTo>
                      <a:pt x="343" y="659"/>
                    </a:lnTo>
                    <a:lnTo>
                      <a:pt x="355" y="668"/>
                    </a:lnTo>
                    <a:lnTo>
                      <a:pt x="370" y="673"/>
                    </a:lnTo>
                    <a:lnTo>
                      <a:pt x="382" y="682"/>
                    </a:lnTo>
                    <a:lnTo>
                      <a:pt x="397" y="687"/>
                    </a:lnTo>
                    <a:lnTo>
                      <a:pt x="409" y="696"/>
                    </a:lnTo>
                    <a:lnTo>
                      <a:pt x="424" y="701"/>
                    </a:lnTo>
                    <a:lnTo>
                      <a:pt x="440" y="711"/>
                    </a:lnTo>
                    <a:lnTo>
                      <a:pt x="451" y="715"/>
                    </a:lnTo>
                    <a:lnTo>
                      <a:pt x="467" y="720"/>
                    </a:lnTo>
                    <a:lnTo>
                      <a:pt x="482" y="730"/>
                    </a:lnTo>
                    <a:lnTo>
                      <a:pt x="482" y="592"/>
                    </a:lnTo>
                    <a:close/>
                  </a:path>
                </a:pathLst>
              </a:custGeom>
              <a:solidFill>
                <a:srgbClr val="000080"/>
              </a:solidFill>
              <a:ln w="6350">
                <a:solidFill>
                  <a:srgbClr val="3366FF"/>
                </a:solidFill>
                <a:round/>
                <a:headEnd/>
                <a:tailEnd/>
              </a:ln>
            </p:spPr>
            <p:txBody>
              <a:bodyPr/>
              <a:lstStyle/>
              <a:p>
                <a:endParaRPr lang="es-AR"/>
              </a:p>
            </p:txBody>
          </p:sp>
          <p:sp>
            <p:nvSpPr>
              <p:cNvPr id="17437" name="Freeform 26"/>
              <p:cNvSpPr>
                <a:spLocks/>
              </p:cNvSpPr>
              <p:nvPr/>
            </p:nvSpPr>
            <p:spPr bwMode="auto">
              <a:xfrm>
                <a:off x="956" y="2401"/>
                <a:ext cx="482" cy="725"/>
              </a:xfrm>
              <a:custGeom>
                <a:avLst/>
                <a:gdLst>
                  <a:gd name="T0" fmla="*/ 482 w 482"/>
                  <a:gd name="T1" fmla="*/ 0 h 725"/>
                  <a:gd name="T2" fmla="*/ 0 w 482"/>
                  <a:gd name="T3" fmla="*/ 587 h 725"/>
                  <a:gd name="T4" fmla="*/ 0 w 482"/>
                  <a:gd name="T5" fmla="*/ 725 h 725"/>
                  <a:gd name="T6" fmla="*/ 482 w 482"/>
                  <a:gd name="T7" fmla="*/ 137 h 725"/>
                  <a:gd name="T8" fmla="*/ 482 w 482"/>
                  <a:gd name="T9" fmla="*/ 0 h 725"/>
                  <a:gd name="T10" fmla="*/ 0 60000 65536"/>
                  <a:gd name="T11" fmla="*/ 0 60000 65536"/>
                  <a:gd name="T12" fmla="*/ 0 60000 65536"/>
                  <a:gd name="T13" fmla="*/ 0 60000 65536"/>
                  <a:gd name="T14" fmla="*/ 0 60000 65536"/>
                  <a:gd name="T15" fmla="*/ 0 w 482"/>
                  <a:gd name="T16" fmla="*/ 0 h 725"/>
                  <a:gd name="T17" fmla="*/ 482 w 482"/>
                  <a:gd name="T18" fmla="*/ 725 h 725"/>
                </a:gdLst>
                <a:ahLst/>
                <a:cxnLst>
                  <a:cxn ang="T10">
                    <a:pos x="T0" y="T1"/>
                  </a:cxn>
                  <a:cxn ang="T11">
                    <a:pos x="T2" y="T3"/>
                  </a:cxn>
                  <a:cxn ang="T12">
                    <a:pos x="T4" y="T5"/>
                  </a:cxn>
                  <a:cxn ang="T13">
                    <a:pos x="T6" y="T7"/>
                  </a:cxn>
                  <a:cxn ang="T14">
                    <a:pos x="T8" y="T9"/>
                  </a:cxn>
                </a:cxnLst>
                <a:rect l="T15" t="T16" r="T17" b="T18"/>
                <a:pathLst>
                  <a:path w="482" h="725">
                    <a:moveTo>
                      <a:pt x="482" y="0"/>
                    </a:moveTo>
                    <a:lnTo>
                      <a:pt x="0" y="587"/>
                    </a:lnTo>
                    <a:lnTo>
                      <a:pt x="0" y="725"/>
                    </a:lnTo>
                    <a:lnTo>
                      <a:pt x="482" y="137"/>
                    </a:lnTo>
                    <a:lnTo>
                      <a:pt x="482" y="0"/>
                    </a:lnTo>
                    <a:close/>
                  </a:path>
                </a:pathLst>
              </a:custGeom>
              <a:solidFill>
                <a:srgbClr val="000080"/>
              </a:solidFill>
              <a:ln w="6350">
                <a:solidFill>
                  <a:srgbClr val="000000"/>
                </a:solidFill>
                <a:round/>
                <a:headEnd/>
                <a:tailEnd/>
              </a:ln>
            </p:spPr>
            <p:txBody>
              <a:bodyPr/>
              <a:lstStyle/>
              <a:p>
                <a:endParaRPr lang="es-AR"/>
              </a:p>
            </p:txBody>
          </p:sp>
          <p:sp>
            <p:nvSpPr>
              <p:cNvPr id="17438" name="Freeform 27"/>
              <p:cNvSpPr>
                <a:spLocks/>
              </p:cNvSpPr>
              <p:nvPr/>
            </p:nvSpPr>
            <p:spPr bwMode="auto">
              <a:xfrm>
                <a:off x="1438" y="1723"/>
                <a:ext cx="50" cy="815"/>
              </a:xfrm>
              <a:custGeom>
                <a:avLst/>
                <a:gdLst>
                  <a:gd name="T0" fmla="*/ 0 w 50"/>
                  <a:gd name="T1" fmla="*/ 678 h 815"/>
                  <a:gd name="T2" fmla="*/ 50 w 50"/>
                  <a:gd name="T3" fmla="*/ 0 h 815"/>
                  <a:gd name="T4" fmla="*/ 50 w 50"/>
                  <a:gd name="T5" fmla="*/ 137 h 815"/>
                  <a:gd name="T6" fmla="*/ 0 w 50"/>
                  <a:gd name="T7" fmla="*/ 815 h 815"/>
                  <a:gd name="T8" fmla="*/ 0 w 50"/>
                  <a:gd name="T9" fmla="*/ 678 h 815"/>
                  <a:gd name="T10" fmla="*/ 0 60000 65536"/>
                  <a:gd name="T11" fmla="*/ 0 60000 65536"/>
                  <a:gd name="T12" fmla="*/ 0 60000 65536"/>
                  <a:gd name="T13" fmla="*/ 0 60000 65536"/>
                  <a:gd name="T14" fmla="*/ 0 60000 65536"/>
                  <a:gd name="T15" fmla="*/ 0 w 50"/>
                  <a:gd name="T16" fmla="*/ 0 h 815"/>
                  <a:gd name="T17" fmla="*/ 50 w 50"/>
                  <a:gd name="T18" fmla="*/ 815 h 815"/>
                </a:gdLst>
                <a:ahLst/>
                <a:cxnLst>
                  <a:cxn ang="T10">
                    <a:pos x="T0" y="T1"/>
                  </a:cxn>
                  <a:cxn ang="T11">
                    <a:pos x="T2" y="T3"/>
                  </a:cxn>
                  <a:cxn ang="T12">
                    <a:pos x="T4" y="T5"/>
                  </a:cxn>
                  <a:cxn ang="T13">
                    <a:pos x="T6" y="T7"/>
                  </a:cxn>
                  <a:cxn ang="T14">
                    <a:pos x="T8" y="T9"/>
                  </a:cxn>
                </a:cxnLst>
                <a:rect l="T15" t="T16" r="T17" b="T18"/>
                <a:pathLst>
                  <a:path w="50" h="815">
                    <a:moveTo>
                      <a:pt x="0" y="678"/>
                    </a:moveTo>
                    <a:lnTo>
                      <a:pt x="50" y="0"/>
                    </a:lnTo>
                    <a:lnTo>
                      <a:pt x="50" y="137"/>
                    </a:lnTo>
                    <a:lnTo>
                      <a:pt x="0" y="815"/>
                    </a:lnTo>
                    <a:lnTo>
                      <a:pt x="0" y="678"/>
                    </a:lnTo>
                    <a:close/>
                  </a:path>
                </a:pathLst>
              </a:custGeom>
              <a:solidFill>
                <a:srgbClr val="000080"/>
              </a:solidFill>
              <a:ln w="6350">
                <a:solidFill>
                  <a:srgbClr val="000000"/>
                </a:solidFill>
                <a:round/>
                <a:headEnd/>
                <a:tailEnd/>
              </a:ln>
            </p:spPr>
            <p:txBody>
              <a:bodyPr/>
              <a:lstStyle/>
              <a:p>
                <a:endParaRPr lang="es-AR"/>
              </a:p>
            </p:txBody>
          </p:sp>
          <p:sp>
            <p:nvSpPr>
              <p:cNvPr id="17439" name="Freeform 28"/>
              <p:cNvSpPr>
                <a:spLocks/>
              </p:cNvSpPr>
              <p:nvPr/>
            </p:nvSpPr>
            <p:spPr bwMode="auto">
              <a:xfrm>
                <a:off x="474" y="1723"/>
                <a:ext cx="1014" cy="1270"/>
              </a:xfrm>
              <a:custGeom>
                <a:avLst/>
                <a:gdLst>
                  <a:gd name="T0" fmla="*/ 451 w 1014"/>
                  <a:gd name="T1" fmla="*/ 1256 h 1270"/>
                  <a:gd name="T2" fmla="*/ 409 w 1014"/>
                  <a:gd name="T3" fmla="*/ 1237 h 1270"/>
                  <a:gd name="T4" fmla="*/ 370 w 1014"/>
                  <a:gd name="T5" fmla="*/ 1213 h 1270"/>
                  <a:gd name="T6" fmla="*/ 332 w 1014"/>
                  <a:gd name="T7" fmla="*/ 1194 h 1270"/>
                  <a:gd name="T8" fmla="*/ 293 w 1014"/>
                  <a:gd name="T9" fmla="*/ 1166 h 1270"/>
                  <a:gd name="T10" fmla="*/ 259 w 1014"/>
                  <a:gd name="T11" fmla="*/ 1142 h 1270"/>
                  <a:gd name="T12" fmla="*/ 224 w 1014"/>
                  <a:gd name="T13" fmla="*/ 1114 h 1270"/>
                  <a:gd name="T14" fmla="*/ 193 w 1014"/>
                  <a:gd name="T15" fmla="*/ 1090 h 1270"/>
                  <a:gd name="T16" fmla="*/ 162 w 1014"/>
                  <a:gd name="T17" fmla="*/ 1057 h 1270"/>
                  <a:gd name="T18" fmla="*/ 135 w 1014"/>
                  <a:gd name="T19" fmla="*/ 1028 h 1270"/>
                  <a:gd name="T20" fmla="*/ 112 w 1014"/>
                  <a:gd name="T21" fmla="*/ 1000 h 1270"/>
                  <a:gd name="T22" fmla="*/ 89 w 1014"/>
                  <a:gd name="T23" fmla="*/ 967 h 1270"/>
                  <a:gd name="T24" fmla="*/ 70 w 1014"/>
                  <a:gd name="T25" fmla="*/ 934 h 1270"/>
                  <a:gd name="T26" fmla="*/ 51 w 1014"/>
                  <a:gd name="T27" fmla="*/ 900 h 1270"/>
                  <a:gd name="T28" fmla="*/ 35 w 1014"/>
                  <a:gd name="T29" fmla="*/ 867 h 1270"/>
                  <a:gd name="T30" fmla="*/ 24 w 1014"/>
                  <a:gd name="T31" fmla="*/ 834 h 1270"/>
                  <a:gd name="T32" fmla="*/ 16 w 1014"/>
                  <a:gd name="T33" fmla="*/ 796 h 1270"/>
                  <a:gd name="T34" fmla="*/ 8 w 1014"/>
                  <a:gd name="T35" fmla="*/ 763 h 1270"/>
                  <a:gd name="T36" fmla="*/ 0 w 1014"/>
                  <a:gd name="T37" fmla="*/ 725 h 1270"/>
                  <a:gd name="T38" fmla="*/ 0 w 1014"/>
                  <a:gd name="T39" fmla="*/ 692 h 1270"/>
                  <a:gd name="T40" fmla="*/ 0 w 1014"/>
                  <a:gd name="T41" fmla="*/ 654 h 1270"/>
                  <a:gd name="T42" fmla="*/ 4 w 1014"/>
                  <a:gd name="T43" fmla="*/ 621 h 1270"/>
                  <a:gd name="T44" fmla="*/ 8 w 1014"/>
                  <a:gd name="T45" fmla="*/ 583 h 1270"/>
                  <a:gd name="T46" fmla="*/ 16 w 1014"/>
                  <a:gd name="T47" fmla="*/ 550 h 1270"/>
                  <a:gd name="T48" fmla="*/ 27 w 1014"/>
                  <a:gd name="T49" fmla="*/ 516 h 1270"/>
                  <a:gd name="T50" fmla="*/ 43 w 1014"/>
                  <a:gd name="T51" fmla="*/ 478 h 1270"/>
                  <a:gd name="T52" fmla="*/ 58 w 1014"/>
                  <a:gd name="T53" fmla="*/ 445 h 1270"/>
                  <a:gd name="T54" fmla="*/ 78 w 1014"/>
                  <a:gd name="T55" fmla="*/ 412 h 1270"/>
                  <a:gd name="T56" fmla="*/ 97 w 1014"/>
                  <a:gd name="T57" fmla="*/ 379 h 1270"/>
                  <a:gd name="T58" fmla="*/ 120 w 1014"/>
                  <a:gd name="T59" fmla="*/ 351 h 1270"/>
                  <a:gd name="T60" fmla="*/ 147 w 1014"/>
                  <a:gd name="T61" fmla="*/ 317 h 1270"/>
                  <a:gd name="T62" fmla="*/ 174 w 1014"/>
                  <a:gd name="T63" fmla="*/ 289 h 1270"/>
                  <a:gd name="T64" fmla="*/ 205 w 1014"/>
                  <a:gd name="T65" fmla="*/ 260 h 1270"/>
                  <a:gd name="T66" fmla="*/ 236 w 1014"/>
                  <a:gd name="T67" fmla="*/ 232 h 1270"/>
                  <a:gd name="T68" fmla="*/ 270 w 1014"/>
                  <a:gd name="T69" fmla="*/ 208 h 1270"/>
                  <a:gd name="T70" fmla="*/ 305 w 1014"/>
                  <a:gd name="T71" fmla="*/ 180 h 1270"/>
                  <a:gd name="T72" fmla="*/ 343 w 1014"/>
                  <a:gd name="T73" fmla="*/ 156 h 1270"/>
                  <a:gd name="T74" fmla="*/ 382 w 1014"/>
                  <a:gd name="T75" fmla="*/ 137 h 1270"/>
                  <a:gd name="T76" fmla="*/ 424 w 1014"/>
                  <a:gd name="T77" fmla="*/ 113 h 1270"/>
                  <a:gd name="T78" fmla="*/ 467 w 1014"/>
                  <a:gd name="T79" fmla="*/ 95 h 1270"/>
                  <a:gd name="T80" fmla="*/ 509 w 1014"/>
                  <a:gd name="T81" fmla="*/ 80 h 1270"/>
                  <a:gd name="T82" fmla="*/ 555 w 1014"/>
                  <a:gd name="T83" fmla="*/ 61 h 1270"/>
                  <a:gd name="T84" fmla="*/ 602 w 1014"/>
                  <a:gd name="T85" fmla="*/ 47 h 1270"/>
                  <a:gd name="T86" fmla="*/ 648 w 1014"/>
                  <a:gd name="T87" fmla="*/ 38 h 1270"/>
                  <a:gd name="T88" fmla="*/ 698 w 1014"/>
                  <a:gd name="T89" fmla="*/ 23 h 1270"/>
                  <a:gd name="T90" fmla="*/ 748 w 1014"/>
                  <a:gd name="T91" fmla="*/ 14 h 1270"/>
                  <a:gd name="T92" fmla="*/ 794 w 1014"/>
                  <a:gd name="T93" fmla="*/ 9 h 1270"/>
                  <a:gd name="T94" fmla="*/ 844 w 1014"/>
                  <a:gd name="T95" fmla="*/ 4 h 1270"/>
                  <a:gd name="T96" fmla="*/ 895 w 1014"/>
                  <a:gd name="T97" fmla="*/ 0 h 1270"/>
                  <a:gd name="T98" fmla="*/ 945 w 1014"/>
                  <a:gd name="T99" fmla="*/ 0 h 1270"/>
                  <a:gd name="T100" fmla="*/ 995 w 1014"/>
                  <a:gd name="T101" fmla="*/ 0 h 1270"/>
                  <a:gd name="T102" fmla="*/ 482 w 1014"/>
                  <a:gd name="T103" fmla="*/ 1270 h 12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1270"/>
                  <a:gd name="T158" fmla="*/ 1014 w 1014"/>
                  <a:gd name="T159" fmla="*/ 1270 h 127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1270">
                    <a:moveTo>
                      <a:pt x="482" y="1270"/>
                    </a:moveTo>
                    <a:lnTo>
                      <a:pt x="467" y="1261"/>
                    </a:lnTo>
                    <a:lnTo>
                      <a:pt x="451" y="1256"/>
                    </a:lnTo>
                    <a:lnTo>
                      <a:pt x="440" y="1251"/>
                    </a:lnTo>
                    <a:lnTo>
                      <a:pt x="424" y="1242"/>
                    </a:lnTo>
                    <a:lnTo>
                      <a:pt x="409" y="1237"/>
                    </a:lnTo>
                    <a:lnTo>
                      <a:pt x="397" y="1228"/>
                    </a:lnTo>
                    <a:lnTo>
                      <a:pt x="382" y="1223"/>
                    </a:lnTo>
                    <a:lnTo>
                      <a:pt x="370" y="1213"/>
                    </a:lnTo>
                    <a:lnTo>
                      <a:pt x="355" y="1209"/>
                    </a:lnTo>
                    <a:lnTo>
                      <a:pt x="343" y="1199"/>
                    </a:lnTo>
                    <a:lnTo>
                      <a:pt x="332" y="1194"/>
                    </a:lnTo>
                    <a:lnTo>
                      <a:pt x="316" y="1185"/>
                    </a:lnTo>
                    <a:lnTo>
                      <a:pt x="305" y="1175"/>
                    </a:lnTo>
                    <a:lnTo>
                      <a:pt x="293" y="1166"/>
                    </a:lnTo>
                    <a:lnTo>
                      <a:pt x="282" y="1161"/>
                    </a:lnTo>
                    <a:lnTo>
                      <a:pt x="270" y="1152"/>
                    </a:lnTo>
                    <a:lnTo>
                      <a:pt x="259" y="1142"/>
                    </a:lnTo>
                    <a:lnTo>
                      <a:pt x="247" y="1133"/>
                    </a:lnTo>
                    <a:lnTo>
                      <a:pt x="236" y="1123"/>
                    </a:lnTo>
                    <a:lnTo>
                      <a:pt x="224" y="1114"/>
                    </a:lnTo>
                    <a:lnTo>
                      <a:pt x="212" y="1109"/>
                    </a:lnTo>
                    <a:lnTo>
                      <a:pt x="205" y="1100"/>
                    </a:lnTo>
                    <a:lnTo>
                      <a:pt x="193" y="1090"/>
                    </a:lnTo>
                    <a:lnTo>
                      <a:pt x="182" y="1081"/>
                    </a:lnTo>
                    <a:lnTo>
                      <a:pt x="174" y="1071"/>
                    </a:lnTo>
                    <a:lnTo>
                      <a:pt x="162" y="1057"/>
                    </a:lnTo>
                    <a:lnTo>
                      <a:pt x="155" y="1047"/>
                    </a:lnTo>
                    <a:lnTo>
                      <a:pt x="147" y="1038"/>
                    </a:lnTo>
                    <a:lnTo>
                      <a:pt x="135" y="1028"/>
                    </a:lnTo>
                    <a:lnTo>
                      <a:pt x="128" y="1019"/>
                    </a:lnTo>
                    <a:lnTo>
                      <a:pt x="120" y="1009"/>
                    </a:lnTo>
                    <a:lnTo>
                      <a:pt x="112" y="1000"/>
                    </a:lnTo>
                    <a:lnTo>
                      <a:pt x="104" y="986"/>
                    </a:lnTo>
                    <a:lnTo>
                      <a:pt x="97" y="976"/>
                    </a:lnTo>
                    <a:lnTo>
                      <a:pt x="89" y="967"/>
                    </a:lnTo>
                    <a:lnTo>
                      <a:pt x="81" y="957"/>
                    </a:lnTo>
                    <a:lnTo>
                      <a:pt x="78" y="943"/>
                    </a:lnTo>
                    <a:lnTo>
                      <a:pt x="70" y="934"/>
                    </a:lnTo>
                    <a:lnTo>
                      <a:pt x="62" y="924"/>
                    </a:lnTo>
                    <a:lnTo>
                      <a:pt x="58" y="910"/>
                    </a:lnTo>
                    <a:lnTo>
                      <a:pt x="51" y="900"/>
                    </a:lnTo>
                    <a:lnTo>
                      <a:pt x="47" y="891"/>
                    </a:lnTo>
                    <a:lnTo>
                      <a:pt x="43" y="877"/>
                    </a:lnTo>
                    <a:lnTo>
                      <a:pt x="35" y="867"/>
                    </a:lnTo>
                    <a:lnTo>
                      <a:pt x="31" y="853"/>
                    </a:lnTo>
                    <a:lnTo>
                      <a:pt x="27" y="844"/>
                    </a:lnTo>
                    <a:lnTo>
                      <a:pt x="24" y="834"/>
                    </a:lnTo>
                    <a:lnTo>
                      <a:pt x="20" y="820"/>
                    </a:lnTo>
                    <a:lnTo>
                      <a:pt x="16" y="810"/>
                    </a:lnTo>
                    <a:lnTo>
                      <a:pt x="16" y="796"/>
                    </a:lnTo>
                    <a:lnTo>
                      <a:pt x="12" y="787"/>
                    </a:lnTo>
                    <a:lnTo>
                      <a:pt x="8" y="772"/>
                    </a:lnTo>
                    <a:lnTo>
                      <a:pt x="8" y="763"/>
                    </a:lnTo>
                    <a:lnTo>
                      <a:pt x="4" y="749"/>
                    </a:lnTo>
                    <a:lnTo>
                      <a:pt x="4" y="739"/>
                    </a:lnTo>
                    <a:lnTo>
                      <a:pt x="0" y="725"/>
                    </a:lnTo>
                    <a:lnTo>
                      <a:pt x="0" y="716"/>
                    </a:lnTo>
                    <a:lnTo>
                      <a:pt x="0" y="701"/>
                    </a:lnTo>
                    <a:lnTo>
                      <a:pt x="0" y="692"/>
                    </a:lnTo>
                    <a:lnTo>
                      <a:pt x="0" y="678"/>
                    </a:lnTo>
                    <a:lnTo>
                      <a:pt x="0" y="668"/>
                    </a:lnTo>
                    <a:lnTo>
                      <a:pt x="0" y="654"/>
                    </a:lnTo>
                    <a:lnTo>
                      <a:pt x="0" y="644"/>
                    </a:lnTo>
                    <a:lnTo>
                      <a:pt x="0" y="630"/>
                    </a:lnTo>
                    <a:lnTo>
                      <a:pt x="4" y="621"/>
                    </a:lnTo>
                    <a:lnTo>
                      <a:pt x="4" y="606"/>
                    </a:lnTo>
                    <a:lnTo>
                      <a:pt x="8" y="597"/>
                    </a:lnTo>
                    <a:lnTo>
                      <a:pt x="8" y="583"/>
                    </a:lnTo>
                    <a:lnTo>
                      <a:pt x="12" y="573"/>
                    </a:lnTo>
                    <a:lnTo>
                      <a:pt x="16" y="559"/>
                    </a:lnTo>
                    <a:lnTo>
                      <a:pt x="16" y="550"/>
                    </a:lnTo>
                    <a:lnTo>
                      <a:pt x="20" y="535"/>
                    </a:lnTo>
                    <a:lnTo>
                      <a:pt x="24" y="526"/>
                    </a:lnTo>
                    <a:lnTo>
                      <a:pt x="27" y="516"/>
                    </a:lnTo>
                    <a:lnTo>
                      <a:pt x="31" y="502"/>
                    </a:lnTo>
                    <a:lnTo>
                      <a:pt x="35" y="493"/>
                    </a:lnTo>
                    <a:lnTo>
                      <a:pt x="43" y="478"/>
                    </a:lnTo>
                    <a:lnTo>
                      <a:pt x="47" y="469"/>
                    </a:lnTo>
                    <a:lnTo>
                      <a:pt x="51" y="460"/>
                    </a:lnTo>
                    <a:lnTo>
                      <a:pt x="58" y="445"/>
                    </a:lnTo>
                    <a:lnTo>
                      <a:pt x="62" y="436"/>
                    </a:lnTo>
                    <a:lnTo>
                      <a:pt x="70" y="422"/>
                    </a:lnTo>
                    <a:lnTo>
                      <a:pt x="78" y="412"/>
                    </a:lnTo>
                    <a:lnTo>
                      <a:pt x="81" y="403"/>
                    </a:lnTo>
                    <a:lnTo>
                      <a:pt x="89" y="393"/>
                    </a:lnTo>
                    <a:lnTo>
                      <a:pt x="97" y="379"/>
                    </a:lnTo>
                    <a:lnTo>
                      <a:pt x="104" y="369"/>
                    </a:lnTo>
                    <a:lnTo>
                      <a:pt x="112" y="360"/>
                    </a:lnTo>
                    <a:lnTo>
                      <a:pt x="120" y="351"/>
                    </a:lnTo>
                    <a:lnTo>
                      <a:pt x="128" y="336"/>
                    </a:lnTo>
                    <a:lnTo>
                      <a:pt x="135" y="327"/>
                    </a:lnTo>
                    <a:lnTo>
                      <a:pt x="147" y="317"/>
                    </a:lnTo>
                    <a:lnTo>
                      <a:pt x="155" y="308"/>
                    </a:lnTo>
                    <a:lnTo>
                      <a:pt x="162" y="298"/>
                    </a:lnTo>
                    <a:lnTo>
                      <a:pt x="174" y="289"/>
                    </a:lnTo>
                    <a:lnTo>
                      <a:pt x="182" y="279"/>
                    </a:lnTo>
                    <a:lnTo>
                      <a:pt x="193" y="270"/>
                    </a:lnTo>
                    <a:lnTo>
                      <a:pt x="205" y="260"/>
                    </a:lnTo>
                    <a:lnTo>
                      <a:pt x="212" y="251"/>
                    </a:lnTo>
                    <a:lnTo>
                      <a:pt x="224" y="241"/>
                    </a:lnTo>
                    <a:lnTo>
                      <a:pt x="236" y="232"/>
                    </a:lnTo>
                    <a:lnTo>
                      <a:pt x="247" y="223"/>
                    </a:lnTo>
                    <a:lnTo>
                      <a:pt x="259" y="213"/>
                    </a:lnTo>
                    <a:lnTo>
                      <a:pt x="270" y="208"/>
                    </a:lnTo>
                    <a:lnTo>
                      <a:pt x="282" y="199"/>
                    </a:lnTo>
                    <a:lnTo>
                      <a:pt x="293" y="189"/>
                    </a:lnTo>
                    <a:lnTo>
                      <a:pt x="305" y="180"/>
                    </a:lnTo>
                    <a:lnTo>
                      <a:pt x="316" y="175"/>
                    </a:lnTo>
                    <a:lnTo>
                      <a:pt x="332" y="166"/>
                    </a:lnTo>
                    <a:lnTo>
                      <a:pt x="343" y="156"/>
                    </a:lnTo>
                    <a:lnTo>
                      <a:pt x="355" y="151"/>
                    </a:lnTo>
                    <a:lnTo>
                      <a:pt x="370" y="142"/>
                    </a:lnTo>
                    <a:lnTo>
                      <a:pt x="382" y="137"/>
                    </a:lnTo>
                    <a:lnTo>
                      <a:pt x="397" y="128"/>
                    </a:lnTo>
                    <a:lnTo>
                      <a:pt x="409" y="123"/>
                    </a:lnTo>
                    <a:lnTo>
                      <a:pt x="424" y="113"/>
                    </a:lnTo>
                    <a:lnTo>
                      <a:pt x="440" y="109"/>
                    </a:lnTo>
                    <a:lnTo>
                      <a:pt x="451" y="104"/>
                    </a:lnTo>
                    <a:lnTo>
                      <a:pt x="467" y="95"/>
                    </a:lnTo>
                    <a:lnTo>
                      <a:pt x="482" y="90"/>
                    </a:lnTo>
                    <a:lnTo>
                      <a:pt x="498" y="85"/>
                    </a:lnTo>
                    <a:lnTo>
                      <a:pt x="509" y="80"/>
                    </a:lnTo>
                    <a:lnTo>
                      <a:pt x="525" y="71"/>
                    </a:lnTo>
                    <a:lnTo>
                      <a:pt x="540" y="66"/>
                    </a:lnTo>
                    <a:lnTo>
                      <a:pt x="555" y="61"/>
                    </a:lnTo>
                    <a:lnTo>
                      <a:pt x="571" y="57"/>
                    </a:lnTo>
                    <a:lnTo>
                      <a:pt x="586" y="52"/>
                    </a:lnTo>
                    <a:lnTo>
                      <a:pt x="602" y="47"/>
                    </a:lnTo>
                    <a:lnTo>
                      <a:pt x="617" y="42"/>
                    </a:lnTo>
                    <a:lnTo>
                      <a:pt x="632" y="38"/>
                    </a:lnTo>
                    <a:lnTo>
                      <a:pt x="648" y="38"/>
                    </a:lnTo>
                    <a:lnTo>
                      <a:pt x="663" y="33"/>
                    </a:lnTo>
                    <a:lnTo>
                      <a:pt x="683" y="28"/>
                    </a:lnTo>
                    <a:lnTo>
                      <a:pt x="698" y="23"/>
                    </a:lnTo>
                    <a:lnTo>
                      <a:pt x="713" y="23"/>
                    </a:lnTo>
                    <a:lnTo>
                      <a:pt x="729" y="19"/>
                    </a:lnTo>
                    <a:lnTo>
                      <a:pt x="748" y="14"/>
                    </a:lnTo>
                    <a:lnTo>
                      <a:pt x="763" y="14"/>
                    </a:lnTo>
                    <a:lnTo>
                      <a:pt x="779" y="9"/>
                    </a:lnTo>
                    <a:lnTo>
                      <a:pt x="794" y="9"/>
                    </a:lnTo>
                    <a:lnTo>
                      <a:pt x="814" y="9"/>
                    </a:lnTo>
                    <a:lnTo>
                      <a:pt x="829" y="4"/>
                    </a:lnTo>
                    <a:lnTo>
                      <a:pt x="844" y="4"/>
                    </a:lnTo>
                    <a:lnTo>
                      <a:pt x="864" y="4"/>
                    </a:lnTo>
                    <a:lnTo>
                      <a:pt x="879" y="0"/>
                    </a:lnTo>
                    <a:lnTo>
                      <a:pt x="895" y="0"/>
                    </a:lnTo>
                    <a:lnTo>
                      <a:pt x="914" y="0"/>
                    </a:lnTo>
                    <a:lnTo>
                      <a:pt x="929" y="0"/>
                    </a:lnTo>
                    <a:lnTo>
                      <a:pt x="945" y="0"/>
                    </a:lnTo>
                    <a:lnTo>
                      <a:pt x="964" y="0"/>
                    </a:lnTo>
                    <a:lnTo>
                      <a:pt x="979" y="0"/>
                    </a:lnTo>
                    <a:lnTo>
                      <a:pt x="995" y="0"/>
                    </a:lnTo>
                    <a:lnTo>
                      <a:pt x="1014" y="0"/>
                    </a:lnTo>
                    <a:lnTo>
                      <a:pt x="964" y="678"/>
                    </a:lnTo>
                    <a:lnTo>
                      <a:pt x="482" y="1270"/>
                    </a:lnTo>
                    <a:close/>
                  </a:path>
                </a:pathLst>
              </a:custGeom>
              <a:gradFill rotWithShape="0">
                <a:gsLst>
                  <a:gs pos="0">
                    <a:srgbClr val="000076"/>
                  </a:gs>
                  <a:gs pos="50000">
                    <a:srgbClr val="0000FF"/>
                  </a:gs>
                  <a:gs pos="100000">
                    <a:srgbClr val="000076"/>
                  </a:gs>
                </a:gsLst>
                <a:lin ang="5400000" scaled="1"/>
              </a:gradFill>
              <a:ln w="6350">
                <a:solidFill>
                  <a:srgbClr val="3366FF"/>
                </a:solidFill>
                <a:round/>
                <a:headEnd/>
                <a:tailEnd/>
              </a:ln>
            </p:spPr>
            <p:txBody>
              <a:bodyPr/>
              <a:lstStyle/>
              <a:p>
                <a:endParaRPr lang="es-AR"/>
              </a:p>
            </p:txBody>
          </p:sp>
          <p:sp>
            <p:nvSpPr>
              <p:cNvPr id="17440" name="Freeform 29"/>
              <p:cNvSpPr>
                <a:spLocks/>
              </p:cNvSpPr>
              <p:nvPr/>
            </p:nvSpPr>
            <p:spPr bwMode="auto">
              <a:xfrm>
                <a:off x="1843" y="2401"/>
                <a:ext cx="558" cy="753"/>
              </a:xfrm>
              <a:custGeom>
                <a:avLst/>
                <a:gdLst>
                  <a:gd name="T0" fmla="*/ 558 w 558"/>
                  <a:gd name="T1" fmla="*/ 23 h 753"/>
                  <a:gd name="T2" fmla="*/ 554 w 558"/>
                  <a:gd name="T3" fmla="*/ 61 h 753"/>
                  <a:gd name="T4" fmla="*/ 547 w 558"/>
                  <a:gd name="T5" fmla="*/ 94 h 753"/>
                  <a:gd name="T6" fmla="*/ 539 w 558"/>
                  <a:gd name="T7" fmla="*/ 132 h 753"/>
                  <a:gd name="T8" fmla="*/ 528 w 558"/>
                  <a:gd name="T9" fmla="*/ 166 h 753"/>
                  <a:gd name="T10" fmla="*/ 516 w 558"/>
                  <a:gd name="T11" fmla="*/ 199 h 753"/>
                  <a:gd name="T12" fmla="*/ 501 w 558"/>
                  <a:gd name="T13" fmla="*/ 232 h 753"/>
                  <a:gd name="T14" fmla="*/ 481 w 558"/>
                  <a:gd name="T15" fmla="*/ 265 h 753"/>
                  <a:gd name="T16" fmla="*/ 458 w 558"/>
                  <a:gd name="T17" fmla="*/ 298 h 753"/>
                  <a:gd name="T18" fmla="*/ 435 w 558"/>
                  <a:gd name="T19" fmla="*/ 331 h 753"/>
                  <a:gd name="T20" fmla="*/ 412 w 558"/>
                  <a:gd name="T21" fmla="*/ 360 h 753"/>
                  <a:gd name="T22" fmla="*/ 393 w 558"/>
                  <a:gd name="T23" fmla="*/ 379 h 753"/>
                  <a:gd name="T24" fmla="*/ 362 w 558"/>
                  <a:gd name="T25" fmla="*/ 412 h 753"/>
                  <a:gd name="T26" fmla="*/ 331 w 558"/>
                  <a:gd name="T27" fmla="*/ 436 h 753"/>
                  <a:gd name="T28" fmla="*/ 300 w 558"/>
                  <a:gd name="T29" fmla="*/ 464 h 753"/>
                  <a:gd name="T30" fmla="*/ 262 w 558"/>
                  <a:gd name="T31" fmla="*/ 488 h 753"/>
                  <a:gd name="T32" fmla="*/ 227 w 558"/>
                  <a:gd name="T33" fmla="*/ 516 h 753"/>
                  <a:gd name="T34" fmla="*/ 188 w 558"/>
                  <a:gd name="T35" fmla="*/ 535 h 753"/>
                  <a:gd name="T36" fmla="*/ 146 w 558"/>
                  <a:gd name="T37" fmla="*/ 559 h 753"/>
                  <a:gd name="T38" fmla="*/ 104 w 558"/>
                  <a:gd name="T39" fmla="*/ 578 h 753"/>
                  <a:gd name="T40" fmla="*/ 61 w 558"/>
                  <a:gd name="T41" fmla="*/ 597 h 753"/>
                  <a:gd name="T42" fmla="*/ 15 w 558"/>
                  <a:gd name="T43" fmla="*/ 611 h 753"/>
                  <a:gd name="T44" fmla="*/ 15 w 558"/>
                  <a:gd name="T45" fmla="*/ 749 h 753"/>
                  <a:gd name="T46" fmla="*/ 61 w 558"/>
                  <a:gd name="T47" fmla="*/ 734 h 753"/>
                  <a:gd name="T48" fmla="*/ 104 w 558"/>
                  <a:gd name="T49" fmla="*/ 715 h 753"/>
                  <a:gd name="T50" fmla="*/ 146 w 558"/>
                  <a:gd name="T51" fmla="*/ 696 h 753"/>
                  <a:gd name="T52" fmla="*/ 188 w 558"/>
                  <a:gd name="T53" fmla="*/ 673 h 753"/>
                  <a:gd name="T54" fmla="*/ 227 w 558"/>
                  <a:gd name="T55" fmla="*/ 654 h 753"/>
                  <a:gd name="T56" fmla="*/ 262 w 558"/>
                  <a:gd name="T57" fmla="*/ 625 h 753"/>
                  <a:gd name="T58" fmla="*/ 300 w 558"/>
                  <a:gd name="T59" fmla="*/ 602 h 753"/>
                  <a:gd name="T60" fmla="*/ 331 w 558"/>
                  <a:gd name="T61" fmla="*/ 573 h 753"/>
                  <a:gd name="T62" fmla="*/ 362 w 558"/>
                  <a:gd name="T63" fmla="*/ 550 h 753"/>
                  <a:gd name="T64" fmla="*/ 393 w 558"/>
                  <a:gd name="T65" fmla="*/ 516 h 753"/>
                  <a:gd name="T66" fmla="*/ 412 w 558"/>
                  <a:gd name="T67" fmla="*/ 497 h 753"/>
                  <a:gd name="T68" fmla="*/ 435 w 558"/>
                  <a:gd name="T69" fmla="*/ 469 h 753"/>
                  <a:gd name="T70" fmla="*/ 458 w 558"/>
                  <a:gd name="T71" fmla="*/ 436 h 753"/>
                  <a:gd name="T72" fmla="*/ 481 w 558"/>
                  <a:gd name="T73" fmla="*/ 403 h 753"/>
                  <a:gd name="T74" fmla="*/ 501 w 558"/>
                  <a:gd name="T75" fmla="*/ 369 h 753"/>
                  <a:gd name="T76" fmla="*/ 516 w 558"/>
                  <a:gd name="T77" fmla="*/ 336 h 753"/>
                  <a:gd name="T78" fmla="*/ 528 w 558"/>
                  <a:gd name="T79" fmla="*/ 303 h 753"/>
                  <a:gd name="T80" fmla="*/ 539 w 558"/>
                  <a:gd name="T81" fmla="*/ 270 h 753"/>
                  <a:gd name="T82" fmla="*/ 547 w 558"/>
                  <a:gd name="T83" fmla="*/ 232 h 753"/>
                  <a:gd name="T84" fmla="*/ 554 w 558"/>
                  <a:gd name="T85" fmla="*/ 199 h 753"/>
                  <a:gd name="T86" fmla="*/ 558 w 558"/>
                  <a:gd name="T87" fmla="*/ 161 h 753"/>
                  <a:gd name="T88" fmla="*/ 558 w 558"/>
                  <a:gd name="T89" fmla="*/ 0 h 7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58"/>
                  <a:gd name="T136" fmla="*/ 0 h 753"/>
                  <a:gd name="T137" fmla="*/ 558 w 558"/>
                  <a:gd name="T138" fmla="*/ 753 h 7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58" h="753">
                    <a:moveTo>
                      <a:pt x="558" y="0"/>
                    </a:moveTo>
                    <a:lnTo>
                      <a:pt x="558" y="14"/>
                    </a:lnTo>
                    <a:lnTo>
                      <a:pt x="558" y="23"/>
                    </a:lnTo>
                    <a:lnTo>
                      <a:pt x="554" y="38"/>
                    </a:lnTo>
                    <a:lnTo>
                      <a:pt x="554" y="47"/>
                    </a:lnTo>
                    <a:lnTo>
                      <a:pt x="554" y="61"/>
                    </a:lnTo>
                    <a:lnTo>
                      <a:pt x="551" y="71"/>
                    </a:lnTo>
                    <a:lnTo>
                      <a:pt x="551" y="85"/>
                    </a:lnTo>
                    <a:lnTo>
                      <a:pt x="547" y="94"/>
                    </a:lnTo>
                    <a:lnTo>
                      <a:pt x="547" y="109"/>
                    </a:lnTo>
                    <a:lnTo>
                      <a:pt x="543" y="118"/>
                    </a:lnTo>
                    <a:lnTo>
                      <a:pt x="539" y="132"/>
                    </a:lnTo>
                    <a:lnTo>
                      <a:pt x="535" y="142"/>
                    </a:lnTo>
                    <a:lnTo>
                      <a:pt x="531" y="156"/>
                    </a:lnTo>
                    <a:lnTo>
                      <a:pt x="528" y="166"/>
                    </a:lnTo>
                    <a:lnTo>
                      <a:pt x="524" y="175"/>
                    </a:lnTo>
                    <a:lnTo>
                      <a:pt x="520" y="189"/>
                    </a:lnTo>
                    <a:lnTo>
                      <a:pt x="516" y="199"/>
                    </a:lnTo>
                    <a:lnTo>
                      <a:pt x="512" y="213"/>
                    </a:lnTo>
                    <a:lnTo>
                      <a:pt x="504" y="222"/>
                    </a:lnTo>
                    <a:lnTo>
                      <a:pt x="501" y="232"/>
                    </a:lnTo>
                    <a:lnTo>
                      <a:pt x="493" y="246"/>
                    </a:lnTo>
                    <a:lnTo>
                      <a:pt x="489" y="256"/>
                    </a:lnTo>
                    <a:lnTo>
                      <a:pt x="481" y="265"/>
                    </a:lnTo>
                    <a:lnTo>
                      <a:pt x="474" y="279"/>
                    </a:lnTo>
                    <a:lnTo>
                      <a:pt x="466" y="289"/>
                    </a:lnTo>
                    <a:lnTo>
                      <a:pt x="458" y="298"/>
                    </a:lnTo>
                    <a:lnTo>
                      <a:pt x="454" y="308"/>
                    </a:lnTo>
                    <a:lnTo>
                      <a:pt x="443" y="322"/>
                    </a:lnTo>
                    <a:lnTo>
                      <a:pt x="435" y="331"/>
                    </a:lnTo>
                    <a:lnTo>
                      <a:pt x="427" y="341"/>
                    </a:lnTo>
                    <a:lnTo>
                      <a:pt x="420" y="350"/>
                    </a:lnTo>
                    <a:lnTo>
                      <a:pt x="412" y="360"/>
                    </a:lnTo>
                    <a:lnTo>
                      <a:pt x="400" y="369"/>
                    </a:lnTo>
                    <a:lnTo>
                      <a:pt x="393" y="379"/>
                    </a:lnTo>
                    <a:lnTo>
                      <a:pt x="385" y="393"/>
                    </a:lnTo>
                    <a:lnTo>
                      <a:pt x="373" y="403"/>
                    </a:lnTo>
                    <a:lnTo>
                      <a:pt x="362" y="412"/>
                    </a:lnTo>
                    <a:lnTo>
                      <a:pt x="354" y="422"/>
                    </a:lnTo>
                    <a:lnTo>
                      <a:pt x="343" y="431"/>
                    </a:lnTo>
                    <a:lnTo>
                      <a:pt x="331" y="436"/>
                    </a:lnTo>
                    <a:lnTo>
                      <a:pt x="319" y="445"/>
                    </a:lnTo>
                    <a:lnTo>
                      <a:pt x="312" y="455"/>
                    </a:lnTo>
                    <a:lnTo>
                      <a:pt x="300" y="464"/>
                    </a:lnTo>
                    <a:lnTo>
                      <a:pt x="289" y="474"/>
                    </a:lnTo>
                    <a:lnTo>
                      <a:pt x="277" y="483"/>
                    </a:lnTo>
                    <a:lnTo>
                      <a:pt x="262" y="488"/>
                    </a:lnTo>
                    <a:lnTo>
                      <a:pt x="250" y="497"/>
                    </a:lnTo>
                    <a:lnTo>
                      <a:pt x="238" y="507"/>
                    </a:lnTo>
                    <a:lnTo>
                      <a:pt x="227" y="516"/>
                    </a:lnTo>
                    <a:lnTo>
                      <a:pt x="212" y="521"/>
                    </a:lnTo>
                    <a:lnTo>
                      <a:pt x="200" y="531"/>
                    </a:lnTo>
                    <a:lnTo>
                      <a:pt x="188" y="535"/>
                    </a:lnTo>
                    <a:lnTo>
                      <a:pt x="173" y="545"/>
                    </a:lnTo>
                    <a:lnTo>
                      <a:pt x="161" y="550"/>
                    </a:lnTo>
                    <a:lnTo>
                      <a:pt x="146" y="559"/>
                    </a:lnTo>
                    <a:lnTo>
                      <a:pt x="134" y="564"/>
                    </a:lnTo>
                    <a:lnTo>
                      <a:pt x="119" y="573"/>
                    </a:lnTo>
                    <a:lnTo>
                      <a:pt x="104" y="578"/>
                    </a:lnTo>
                    <a:lnTo>
                      <a:pt x="92" y="583"/>
                    </a:lnTo>
                    <a:lnTo>
                      <a:pt x="77" y="592"/>
                    </a:lnTo>
                    <a:lnTo>
                      <a:pt x="61" y="597"/>
                    </a:lnTo>
                    <a:lnTo>
                      <a:pt x="46" y="602"/>
                    </a:lnTo>
                    <a:lnTo>
                      <a:pt x="30" y="606"/>
                    </a:lnTo>
                    <a:lnTo>
                      <a:pt x="15" y="611"/>
                    </a:lnTo>
                    <a:lnTo>
                      <a:pt x="0" y="616"/>
                    </a:lnTo>
                    <a:lnTo>
                      <a:pt x="0" y="753"/>
                    </a:lnTo>
                    <a:lnTo>
                      <a:pt x="15" y="749"/>
                    </a:lnTo>
                    <a:lnTo>
                      <a:pt x="30" y="744"/>
                    </a:lnTo>
                    <a:lnTo>
                      <a:pt x="46" y="739"/>
                    </a:lnTo>
                    <a:lnTo>
                      <a:pt x="61" y="734"/>
                    </a:lnTo>
                    <a:lnTo>
                      <a:pt x="77" y="730"/>
                    </a:lnTo>
                    <a:lnTo>
                      <a:pt x="92" y="720"/>
                    </a:lnTo>
                    <a:lnTo>
                      <a:pt x="104" y="715"/>
                    </a:lnTo>
                    <a:lnTo>
                      <a:pt x="119" y="711"/>
                    </a:lnTo>
                    <a:lnTo>
                      <a:pt x="134" y="701"/>
                    </a:lnTo>
                    <a:lnTo>
                      <a:pt x="146" y="696"/>
                    </a:lnTo>
                    <a:lnTo>
                      <a:pt x="161" y="687"/>
                    </a:lnTo>
                    <a:lnTo>
                      <a:pt x="173" y="682"/>
                    </a:lnTo>
                    <a:lnTo>
                      <a:pt x="188" y="673"/>
                    </a:lnTo>
                    <a:lnTo>
                      <a:pt x="200" y="668"/>
                    </a:lnTo>
                    <a:lnTo>
                      <a:pt x="212" y="659"/>
                    </a:lnTo>
                    <a:lnTo>
                      <a:pt x="227" y="654"/>
                    </a:lnTo>
                    <a:lnTo>
                      <a:pt x="238" y="644"/>
                    </a:lnTo>
                    <a:lnTo>
                      <a:pt x="250" y="635"/>
                    </a:lnTo>
                    <a:lnTo>
                      <a:pt x="262" y="625"/>
                    </a:lnTo>
                    <a:lnTo>
                      <a:pt x="277" y="621"/>
                    </a:lnTo>
                    <a:lnTo>
                      <a:pt x="289" y="611"/>
                    </a:lnTo>
                    <a:lnTo>
                      <a:pt x="300" y="602"/>
                    </a:lnTo>
                    <a:lnTo>
                      <a:pt x="312" y="592"/>
                    </a:lnTo>
                    <a:lnTo>
                      <a:pt x="319" y="583"/>
                    </a:lnTo>
                    <a:lnTo>
                      <a:pt x="331" y="573"/>
                    </a:lnTo>
                    <a:lnTo>
                      <a:pt x="343" y="568"/>
                    </a:lnTo>
                    <a:lnTo>
                      <a:pt x="354" y="559"/>
                    </a:lnTo>
                    <a:lnTo>
                      <a:pt x="362" y="550"/>
                    </a:lnTo>
                    <a:lnTo>
                      <a:pt x="373" y="540"/>
                    </a:lnTo>
                    <a:lnTo>
                      <a:pt x="385" y="531"/>
                    </a:lnTo>
                    <a:lnTo>
                      <a:pt x="393" y="516"/>
                    </a:lnTo>
                    <a:lnTo>
                      <a:pt x="400" y="507"/>
                    </a:lnTo>
                    <a:lnTo>
                      <a:pt x="412" y="497"/>
                    </a:lnTo>
                    <a:lnTo>
                      <a:pt x="420" y="488"/>
                    </a:lnTo>
                    <a:lnTo>
                      <a:pt x="427" y="478"/>
                    </a:lnTo>
                    <a:lnTo>
                      <a:pt x="435" y="469"/>
                    </a:lnTo>
                    <a:lnTo>
                      <a:pt x="443" y="459"/>
                    </a:lnTo>
                    <a:lnTo>
                      <a:pt x="454" y="445"/>
                    </a:lnTo>
                    <a:lnTo>
                      <a:pt x="458" y="436"/>
                    </a:lnTo>
                    <a:lnTo>
                      <a:pt x="466" y="426"/>
                    </a:lnTo>
                    <a:lnTo>
                      <a:pt x="474" y="417"/>
                    </a:lnTo>
                    <a:lnTo>
                      <a:pt x="481" y="403"/>
                    </a:lnTo>
                    <a:lnTo>
                      <a:pt x="489" y="393"/>
                    </a:lnTo>
                    <a:lnTo>
                      <a:pt x="493" y="384"/>
                    </a:lnTo>
                    <a:lnTo>
                      <a:pt x="501" y="369"/>
                    </a:lnTo>
                    <a:lnTo>
                      <a:pt x="504" y="360"/>
                    </a:lnTo>
                    <a:lnTo>
                      <a:pt x="512" y="350"/>
                    </a:lnTo>
                    <a:lnTo>
                      <a:pt x="516" y="336"/>
                    </a:lnTo>
                    <a:lnTo>
                      <a:pt x="520" y="327"/>
                    </a:lnTo>
                    <a:lnTo>
                      <a:pt x="524" y="312"/>
                    </a:lnTo>
                    <a:lnTo>
                      <a:pt x="528" y="303"/>
                    </a:lnTo>
                    <a:lnTo>
                      <a:pt x="531" y="294"/>
                    </a:lnTo>
                    <a:lnTo>
                      <a:pt x="535" y="279"/>
                    </a:lnTo>
                    <a:lnTo>
                      <a:pt x="539" y="270"/>
                    </a:lnTo>
                    <a:lnTo>
                      <a:pt x="543" y="256"/>
                    </a:lnTo>
                    <a:lnTo>
                      <a:pt x="547" y="246"/>
                    </a:lnTo>
                    <a:lnTo>
                      <a:pt x="547" y="232"/>
                    </a:lnTo>
                    <a:lnTo>
                      <a:pt x="551" y="222"/>
                    </a:lnTo>
                    <a:lnTo>
                      <a:pt x="551" y="208"/>
                    </a:lnTo>
                    <a:lnTo>
                      <a:pt x="554" y="199"/>
                    </a:lnTo>
                    <a:lnTo>
                      <a:pt x="554" y="184"/>
                    </a:lnTo>
                    <a:lnTo>
                      <a:pt x="554" y="175"/>
                    </a:lnTo>
                    <a:lnTo>
                      <a:pt x="558" y="161"/>
                    </a:lnTo>
                    <a:lnTo>
                      <a:pt x="558" y="151"/>
                    </a:lnTo>
                    <a:lnTo>
                      <a:pt x="558" y="137"/>
                    </a:lnTo>
                    <a:lnTo>
                      <a:pt x="558" y="0"/>
                    </a:lnTo>
                    <a:close/>
                  </a:path>
                </a:pathLst>
              </a:custGeom>
              <a:solidFill>
                <a:srgbClr val="800000"/>
              </a:solidFill>
              <a:ln w="6350">
                <a:solidFill>
                  <a:schemeClr val="accent1"/>
                </a:solidFill>
                <a:round/>
                <a:headEnd/>
                <a:tailEnd/>
              </a:ln>
            </p:spPr>
            <p:txBody>
              <a:bodyPr/>
              <a:lstStyle/>
              <a:p>
                <a:endParaRPr lang="es-AR"/>
              </a:p>
            </p:txBody>
          </p:sp>
          <p:sp>
            <p:nvSpPr>
              <p:cNvPr id="17441" name="Freeform 30"/>
              <p:cNvSpPr>
                <a:spLocks/>
              </p:cNvSpPr>
              <p:nvPr/>
            </p:nvSpPr>
            <p:spPr bwMode="auto">
              <a:xfrm>
                <a:off x="1438" y="2401"/>
                <a:ext cx="405" cy="753"/>
              </a:xfrm>
              <a:custGeom>
                <a:avLst/>
                <a:gdLst>
                  <a:gd name="T0" fmla="*/ 0 w 405"/>
                  <a:gd name="T1" fmla="*/ 0 h 753"/>
                  <a:gd name="T2" fmla="*/ 405 w 405"/>
                  <a:gd name="T3" fmla="*/ 616 h 753"/>
                  <a:gd name="T4" fmla="*/ 405 w 405"/>
                  <a:gd name="T5" fmla="*/ 753 h 753"/>
                  <a:gd name="T6" fmla="*/ 0 w 405"/>
                  <a:gd name="T7" fmla="*/ 137 h 753"/>
                  <a:gd name="T8" fmla="*/ 0 w 405"/>
                  <a:gd name="T9" fmla="*/ 0 h 753"/>
                  <a:gd name="T10" fmla="*/ 0 60000 65536"/>
                  <a:gd name="T11" fmla="*/ 0 60000 65536"/>
                  <a:gd name="T12" fmla="*/ 0 60000 65536"/>
                  <a:gd name="T13" fmla="*/ 0 60000 65536"/>
                  <a:gd name="T14" fmla="*/ 0 60000 65536"/>
                  <a:gd name="T15" fmla="*/ 0 w 405"/>
                  <a:gd name="T16" fmla="*/ 0 h 753"/>
                  <a:gd name="T17" fmla="*/ 405 w 405"/>
                  <a:gd name="T18" fmla="*/ 753 h 753"/>
                </a:gdLst>
                <a:ahLst/>
                <a:cxnLst>
                  <a:cxn ang="T10">
                    <a:pos x="T0" y="T1"/>
                  </a:cxn>
                  <a:cxn ang="T11">
                    <a:pos x="T2" y="T3"/>
                  </a:cxn>
                  <a:cxn ang="T12">
                    <a:pos x="T4" y="T5"/>
                  </a:cxn>
                  <a:cxn ang="T13">
                    <a:pos x="T6" y="T7"/>
                  </a:cxn>
                  <a:cxn ang="T14">
                    <a:pos x="T8" y="T9"/>
                  </a:cxn>
                </a:cxnLst>
                <a:rect l="T15" t="T16" r="T17" b="T18"/>
                <a:pathLst>
                  <a:path w="405" h="753">
                    <a:moveTo>
                      <a:pt x="0" y="0"/>
                    </a:moveTo>
                    <a:lnTo>
                      <a:pt x="405" y="616"/>
                    </a:lnTo>
                    <a:lnTo>
                      <a:pt x="405" y="753"/>
                    </a:lnTo>
                    <a:lnTo>
                      <a:pt x="0" y="137"/>
                    </a:lnTo>
                    <a:lnTo>
                      <a:pt x="0" y="0"/>
                    </a:lnTo>
                    <a:close/>
                  </a:path>
                </a:pathLst>
              </a:custGeom>
              <a:solidFill>
                <a:srgbClr val="800000"/>
              </a:solidFill>
              <a:ln w="6350">
                <a:solidFill>
                  <a:srgbClr val="000000"/>
                </a:solidFill>
                <a:round/>
                <a:headEnd/>
                <a:tailEnd/>
              </a:ln>
            </p:spPr>
            <p:txBody>
              <a:bodyPr/>
              <a:lstStyle/>
              <a:p>
                <a:endParaRPr lang="es-AR"/>
              </a:p>
            </p:txBody>
          </p:sp>
          <p:sp>
            <p:nvSpPr>
              <p:cNvPr id="17442" name="Freeform 31"/>
              <p:cNvSpPr>
                <a:spLocks/>
              </p:cNvSpPr>
              <p:nvPr/>
            </p:nvSpPr>
            <p:spPr bwMode="auto">
              <a:xfrm>
                <a:off x="1438" y="1723"/>
                <a:ext cx="963" cy="1294"/>
              </a:xfrm>
              <a:custGeom>
                <a:avLst/>
                <a:gdLst>
                  <a:gd name="T0" fmla="*/ 85 w 963"/>
                  <a:gd name="T1" fmla="*/ 0 h 1294"/>
                  <a:gd name="T2" fmla="*/ 135 w 963"/>
                  <a:gd name="T3" fmla="*/ 4 h 1294"/>
                  <a:gd name="T4" fmla="*/ 181 w 963"/>
                  <a:gd name="T5" fmla="*/ 9 h 1294"/>
                  <a:gd name="T6" fmla="*/ 231 w 963"/>
                  <a:gd name="T7" fmla="*/ 19 h 1294"/>
                  <a:gd name="T8" fmla="*/ 281 w 963"/>
                  <a:gd name="T9" fmla="*/ 28 h 1294"/>
                  <a:gd name="T10" fmla="*/ 327 w 963"/>
                  <a:gd name="T11" fmla="*/ 38 h 1294"/>
                  <a:gd name="T12" fmla="*/ 374 w 963"/>
                  <a:gd name="T13" fmla="*/ 52 h 1294"/>
                  <a:gd name="T14" fmla="*/ 420 w 963"/>
                  <a:gd name="T15" fmla="*/ 66 h 1294"/>
                  <a:gd name="T16" fmla="*/ 466 w 963"/>
                  <a:gd name="T17" fmla="*/ 85 h 1294"/>
                  <a:gd name="T18" fmla="*/ 509 w 963"/>
                  <a:gd name="T19" fmla="*/ 104 h 1294"/>
                  <a:gd name="T20" fmla="*/ 551 w 963"/>
                  <a:gd name="T21" fmla="*/ 123 h 1294"/>
                  <a:gd name="T22" fmla="*/ 593 w 963"/>
                  <a:gd name="T23" fmla="*/ 142 h 1294"/>
                  <a:gd name="T24" fmla="*/ 632 w 963"/>
                  <a:gd name="T25" fmla="*/ 166 h 1294"/>
                  <a:gd name="T26" fmla="*/ 667 w 963"/>
                  <a:gd name="T27" fmla="*/ 189 h 1294"/>
                  <a:gd name="T28" fmla="*/ 705 w 963"/>
                  <a:gd name="T29" fmla="*/ 213 h 1294"/>
                  <a:gd name="T30" fmla="*/ 736 w 963"/>
                  <a:gd name="T31" fmla="*/ 241 h 1294"/>
                  <a:gd name="T32" fmla="*/ 767 w 963"/>
                  <a:gd name="T33" fmla="*/ 270 h 1294"/>
                  <a:gd name="T34" fmla="*/ 798 w 963"/>
                  <a:gd name="T35" fmla="*/ 298 h 1294"/>
                  <a:gd name="T36" fmla="*/ 825 w 963"/>
                  <a:gd name="T37" fmla="*/ 327 h 1294"/>
                  <a:gd name="T38" fmla="*/ 848 w 963"/>
                  <a:gd name="T39" fmla="*/ 360 h 1294"/>
                  <a:gd name="T40" fmla="*/ 871 w 963"/>
                  <a:gd name="T41" fmla="*/ 393 h 1294"/>
                  <a:gd name="T42" fmla="*/ 894 w 963"/>
                  <a:gd name="T43" fmla="*/ 422 h 1294"/>
                  <a:gd name="T44" fmla="*/ 909 w 963"/>
                  <a:gd name="T45" fmla="*/ 460 h 1294"/>
                  <a:gd name="T46" fmla="*/ 925 w 963"/>
                  <a:gd name="T47" fmla="*/ 493 h 1294"/>
                  <a:gd name="T48" fmla="*/ 936 w 963"/>
                  <a:gd name="T49" fmla="*/ 526 h 1294"/>
                  <a:gd name="T50" fmla="*/ 944 w 963"/>
                  <a:gd name="T51" fmla="*/ 550 h 1294"/>
                  <a:gd name="T52" fmla="*/ 952 w 963"/>
                  <a:gd name="T53" fmla="*/ 583 h 1294"/>
                  <a:gd name="T54" fmla="*/ 959 w 963"/>
                  <a:gd name="T55" fmla="*/ 621 h 1294"/>
                  <a:gd name="T56" fmla="*/ 963 w 963"/>
                  <a:gd name="T57" fmla="*/ 654 h 1294"/>
                  <a:gd name="T58" fmla="*/ 963 w 963"/>
                  <a:gd name="T59" fmla="*/ 692 h 1294"/>
                  <a:gd name="T60" fmla="*/ 959 w 963"/>
                  <a:gd name="T61" fmla="*/ 725 h 1294"/>
                  <a:gd name="T62" fmla="*/ 956 w 963"/>
                  <a:gd name="T63" fmla="*/ 763 h 1294"/>
                  <a:gd name="T64" fmla="*/ 948 w 963"/>
                  <a:gd name="T65" fmla="*/ 796 h 1294"/>
                  <a:gd name="T66" fmla="*/ 936 w 963"/>
                  <a:gd name="T67" fmla="*/ 834 h 1294"/>
                  <a:gd name="T68" fmla="*/ 925 w 963"/>
                  <a:gd name="T69" fmla="*/ 867 h 1294"/>
                  <a:gd name="T70" fmla="*/ 909 w 963"/>
                  <a:gd name="T71" fmla="*/ 900 h 1294"/>
                  <a:gd name="T72" fmla="*/ 894 w 963"/>
                  <a:gd name="T73" fmla="*/ 934 h 1294"/>
                  <a:gd name="T74" fmla="*/ 871 w 963"/>
                  <a:gd name="T75" fmla="*/ 967 h 1294"/>
                  <a:gd name="T76" fmla="*/ 848 w 963"/>
                  <a:gd name="T77" fmla="*/ 1000 h 1294"/>
                  <a:gd name="T78" fmla="*/ 825 w 963"/>
                  <a:gd name="T79" fmla="*/ 1028 h 1294"/>
                  <a:gd name="T80" fmla="*/ 798 w 963"/>
                  <a:gd name="T81" fmla="*/ 1057 h 1294"/>
                  <a:gd name="T82" fmla="*/ 767 w 963"/>
                  <a:gd name="T83" fmla="*/ 1090 h 1294"/>
                  <a:gd name="T84" fmla="*/ 736 w 963"/>
                  <a:gd name="T85" fmla="*/ 1114 h 1294"/>
                  <a:gd name="T86" fmla="*/ 705 w 963"/>
                  <a:gd name="T87" fmla="*/ 1142 h 1294"/>
                  <a:gd name="T88" fmla="*/ 667 w 963"/>
                  <a:gd name="T89" fmla="*/ 1166 h 1294"/>
                  <a:gd name="T90" fmla="*/ 632 w 963"/>
                  <a:gd name="T91" fmla="*/ 1194 h 1294"/>
                  <a:gd name="T92" fmla="*/ 593 w 963"/>
                  <a:gd name="T93" fmla="*/ 1213 h 1294"/>
                  <a:gd name="T94" fmla="*/ 551 w 963"/>
                  <a:gd name="T95" fmla="*/ 1237 h 1294"/>
                  <a:gd name="T96" fmla="*/ 509 w 963"/>
                  <a:gd name="T97" fmla="*/ 1256 h 1294"/>
                  <a:gd name="T98" fmla="*/ 466 w 963"/>
                  <a:gd name="T99" fmla="*/ 1275 h 1294"/>
                  <a:gd name="T100" fmla="*/ 420 w 963"/>
                  <a:gd name="T101" fmla="*/ 1289 h 1294"/>
                  <a:gd name="T102" fmla="*/ 50 w 963"/>
                  <a:gd name="T103" fmla="*/ 0 h 12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63"/>
                  <a:gd name="T157" fmla="*/ 0 h 1294"/>
                  <a:gd name="T158" fmla="*/ 963 w 963"/>
                  <a:gd name="T159" fmla="*/ 1294 h 129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63" h="1294">
                    <a:moveTo>
                      <a:pt x="50" y="0"/>
                    </a:moveTo>
                    <a:lnTo>
                      <a:pt x="65" y="0"/>
                    </a:lnTo>
                    <a:lnTo>
                      <a:pt x="85" y="0"/>
                    </a:lnTo>
                    <a:lnTo>
                      <a:pt x="100" y="4"/>
                    </a:lnTo>
                    <a:lnTo>
                      <a:pt x="116" y="4"/>
                    </a:lnTo>
                    <a:lnTo>
                      <a:pt x="135" y="4"/>
                    </a:lnTo>
                    <a:lnTo>
                      <a:pt x="150" y="9"/>
                    </a:lnTo>
                    <a:lnTo>
                      <a:pt x="166" y="9"/>
                    </a:lnTo>
                    <a:lnTo>
                      <a:pt x="181" y="9"/>
                    </a:lnTo>
                    <a:lnTo>
                      <a:pt x="200" y="14"/>
                    </a:lnTo>
                    <a:lnTo>
                      <a:pt x="216" y="14"/>
                    </a:lnTo>
                    <a:lnTo>
                      <a:pt x="231" y="19"/>
                    </a:lnTo>
                    <a:lnTo>
                      <a:pt x="247" y="23"/>
                    </a:lnTo>
                    <a:lnTo>
                      <a:pt x="266" y="23"/>
                    </a:lnTo>
                    <a:lnTo>
                      <a:pt x="281" y="28"/>
                    </a:lnTo>
                    <a:lnTo>
                      <a:pt x="297" y="33"/>
                    </a:lnTo>
                    <a:lnTo>
                      <a:pt x="312" y="38"/>
                    </a:lnTo>
                    <a:lnTo>
                      <a:pt x="327" y="38"/>
                    </a:lnTo>
                    <a:lnTo>
                      <a:pt x="343" y="42"/>
                    </a:lnTo>
                    <a:lnTo>
                      <a:pt x="358" y="47"/>
                    </a:lnTo>
                    <a:lnTo>
                      <a:pt x="374" y="52"/>
                    </a:lnTo>
                    <a:lnTo>
                      <a:pt x="389" y="57"/>
                    </a:lnTo>
                    <a:lnTo>
                      <a:pt x="405" y="61"/>
                    </a:lnTo>
                    <a:lnTo>
                      <a:pt x="420" y="66"/>
                    </a:lnTo>
                    <a:lnTo>
                      <a:pt x="435" y="71"/>
                    </a:lnTo>
                    <a:lnTo>
                      <a:pt x="451" y="80"/>
                    </a:lnTo>
                    <a:lnTo>
                      <a:pt x="466" y="85"/>
                    </a:lnTo>
                    <a:lnTo>
                      <a:pt x="482" y="90"/>
                    </a:lnTo>
                    <a:lnTo>
                      <a:pt x="497" y="95"/>
                    </a:lnTo>
                    <a:lnTo>
                      <a:pt x="509" y="104"/>
                    </a:lnTo>
                    <a:lnTo>
                      <a:pt x="524" y="109"/>
                    </a:lnTo>
                    <a:lnTo>
                      <a:pt x="539" y="113"/>
                    </a:lnTo>
                    <a:lnTo>
                      <a:pt x="551" y="123"/>
                    </a:lnTo>
                    <a:lnTo>
                      <a:pt x="566" y="128"/>
                    </a:lnTo>
                    <a:lnTo>
                      <a:pt x="578" y="137"/>
                    </a:lnTo>
                    <a:lnTo>
                      <a:pt x="593" y="142"/>
                    </a:lnTo>
                    <a:lnTo>
                      <a:pt x="605" y="151"/>
                    </a:lnTo>
                    <a:lnTo>
                      <a:pt x="617" y="156"/>
                    </a:lnTo>
                    <a:lnTo>
                      <a:pt x="632" y="166"/>
                    </a:lnTo>
                    <a:lnTo>
                      <a:pt x="643" y="175"/>
                    </a:lnTo>
                    <a:lnTo>
                      <a:pt x="655" y="180"/>
                    </a:lnTo>
                    <a:lnTo>
                      <a:pt x="667" y="189"/>
                    </a:lnTo>
                    <a:lnTo>
                      <a:pt x="682" y="199"/>
                    </a:lnTo>
                    <a:lnTo>
                      <a:pt x="694" y="208"/>
                    </a:lnTo>
                    <a:lnTo>
                      <a:pt x="705" y="213"/>
                    </a:lnTo>
                    <a:lnTo>
                      <a:pt x="717" y="223"/>
                    </a:lnTo>
                    <a:lnTo>
                      <a:pt x="724" y="232"/>
                    </a:lnTo>
                    <a:lnTo>
                      <a:pt x="736" y="241"/>
                    </a:lnTo>
                    <a:lnTo>
                      <a:pt x="748" y="251"/>
                    </a:lnTo>
                    <a:lnTo>
                      <a:pt x="759" y="260"/>
                    </a:lnTo>
                    <a:lnTo>
                      <a:pt x="767" y="270"/>
                    </a:lnTo>
                    <a:lnTo>
                      <a:pt x="778" y="279"/>
                    </a:lnTo>
                    <a:lnTo>
                      <a:pt x="790" y="289"/>
                    </a:lnTo>
                    <a:lnTo>
                      <a:pt x="798" y="298"/>
                    </a:lnTo>
                    <a:lnTo>
                      <a:pt x="805" y="308"/>
                    </a:lnTo>
                    <a:lnTo>
                      <a:pt x="817" y="317"/>
                    </a:lnTo>
                    <a:lnTo>
                      <a:pt x="825" y="327"/>
                    </a:lnTo>
                    <a:lnTo>
                      <a:pt x="832" y="336"/>
                    </a:lnTo>
                    <a:lnTo>
                      <a:pt x="840" y="351"/>
                    </a:lnTo>
                    <a:lnTo>
                      <a:pt x="848" y="360"/>
                    </a:lnTo>
                    <a:lnTo>
                      <a:pt x="859" y="369"/>
                    </a:lnTo>
                    <a:lnTo>
                      <a:pt x="863" y="379"/>
                    </a:lnTo>
                    <a:lnTo>
                      <a:pt x="871" y="393"/>
                    </a:lnTo>
                    <a:lnTo>
                      <a:pt x="879" y="403"/>
                    </a:lnTo>
                    <a:lnTo>
                      <a:pt x="886" y="412"/>
                    </a:lnTo>
                    <a:lnTo>
                      <a:pt x="894" y="422"/>
                    </a:lnTo>
                    <a:lnTo>
                      <a:pt x="898" y="436"/>
                    </a:lnTo>
                    <a:lnTo>
                      <a:pt x="906" y="445"/>
                    </a:lnTo>
                    <a:lnTo>
                      <a:pt x="909" y="460"/>
                    </a:lnTo>
                    <a:lnTo>
                      <a:pt x="917" y="469"/>
                    </a:lnTo>
                    <a:lnTo>
                      <a:pt x="921" y="478"/>
                    </a:lnTo>
                    <a:lnTo>
                      <a:pt x="925" y="493"/>
                    </a:lnTo>
                    <a:lnTo>
                      <a:pt x="929" y="502"/>
                    </a:lnTo>
                    <a:lnTo>
                      <a:pt x="933" y="516"/>
                    </a:lnTo>
                    <a:lnTo>
                      <a:pt x="936" y="526"/>
                    </a:lnTo>
                    <a:lnTo>
                      <a:pt x="940" y="535"/>
                    </a:lnTo>
                    <a:lnTo>
                      <a:pt x="944" y="550"/>
                    </a:lnTo>
                    <a:lnTo>
                      <a:pt x="948" y="559"/>
                    </a:lnTo>
                    <a:lnTo>
                      <a:pt x="952" y="573"/>
                    </a:lnTo>
                    <a:lnTo>
                      <a:pt x="952" y="583"/>
                    </a:lnTo>
                    <a:lnTo>
                      <a:pt x="956" y="597"/>
                    </a:lnTo>
                    <a:lnTo>
                      <a:pt x="956" y="606"/>
                    </a:lnTo>
                    <a:lnTo>
                      <a:pt x="959" y="621"/>
                    </a:lnTo>
                    <a:lnTo>
                      <a:pt x="959" y="630"/>
                    </a:lnTo>
                    <a:lnTo>
                      <a:pt x="959" y="644"/>
                    </a:lnTo>
                    <a:lnTo>
                      <a:pt x="963" y="654"/>
                    </a:lnTo>
                    <a:lnTo>
                      <a:pt x="963" y="668"/>
                    </a:lnTo>
                    <a:lnTo>
                      <a:pt x="963" y="678"/>
                    </a:lnTo>
                    <a:lnTo>
                      <a:pt x="963" y="692"/>
                    </a:lnTo>
                    <a:lnTo>
                      <a:pt x="963" y="701"/>
                    </a:lnTo>
                    <a:lnTo>
                      <a:pt x="959" y="716"/>
                    </a:lnTo>
                    <a:lnTo>
                      <a:pt x="959" y="725"/>
                    </a:lnTo>
                    <a:lnTo>
                      <a:pt x="959" y="739"/>
                    </a:lnTo>
                    <a:lnTo>
                      <a:pt x="956" y="749"/>
                    </a:lnTo>
                    <a:lnTo>
                      <a:pt x="956" y="763"/>
                    </a:lnTo>
                    <a:lnTo>
                      <a:pt x="952" y="772"/>
                    </a:lnTo>
                    <a:lnTo>
                      <a:pt x="952" y="787"/>
                    </a:lnTo>
                    <a:lnTo>
                      <a:pt x="948" y="796"/>
                    </a:lnTo>
                    <a:lnTo>
                      <a:pt x="944" y="810"/>
                    </a:lnTo>
                    <a:lnTo>
                      <a:pt x="940" y="820"/>
                    </a:lnTo>
                    <a:lnTo>
                      <a:pt x="936" y="834"/>
                    </a:lnTo>
                    <a:lnTo>
                      <a:pt x="933" y="844"/>
                    </a:lnTo>
                    <a:lnTo>
                      <a:pt x="929" y="853"/>
                    </a:lnTo>
                    <a:lnTo>
                      <a:pt x="925" y="867"/>
                    </a:lnTo>
                    <a:lnTo>
                      <a:pt x="921" y="877"/>
                    </a:lnTo>
                    <a:lnTo>
                      <a:pt x="917" y="891"/>
                    </a:lnTo>
                    <a:lnTo>
                      <a:pt x="909" y="900"/>
                    </a:lnTo>
                    <a:lnTo>
                      <a:pt x="906" y="910"/>
                    </a:lnTo>
                    <a:lnTo>
                      <a:pt x="898" y="924"/>
                    </a:lnTo>
                    <a:lnTo>
                      <a:pt x="894" y="934"/>
                    </a:lnTo>
                    <a:lnTo>
                      <a:pt x="886" y="943"/>
                    </a:lnTo>
                    <a:lnTo>
                      <a:pt x="879" y="957"/>
                    </a:lnTo>
                    <a:lnTo>
                      <a:pt x="871" y="967"/>
                    </a:lnTo>
                    <a:lnTo>
                      <a:pt x="863" y="976"/>
                    </a:lnTo>
                    <a:lnTo>
                      <a:pt x="859" y="986"/>
                    </a:lnTo>
                    <a:lnTo>
                      <a:pt x="848" y="1000"/>
                    </a:lnTo>
                    <a:lnTo>
                      <a:pt x="840" y="1009"/>
                    </a:lnTo>
                    <a:lnTo>
                      <a:pt x="832" y="1019"/>
                    </a:lnTo>
                    <a:lnTo>
                      <a:pt x="825" y="1028"/>
                    </a:lnTo>
                    <a:lnTo>
                      <a:pt x="817" y="1038"/>
                    </a:lnTo>
                    <a:lnTo>
                      <a:pt x="805" y="1047"/>
                    </a:lnTo>
                    <a:lnTo>
                      <a:pt x="798" y="1057"/>
                    </a:lnTo>
                    <a:lnTo>
                      <a:pt x="790" y="1071"/>
                    </a:lnTo>
                    <a:lnTo>
                      <a:pt x="778" y="1081"/>
                    </a:lnTo>
                    <a:lnTo>
                      <a:pt x="767" y="1090"/>
                    </a:lnTo>
                    <a:lnTo>
                      <a:pt x="759" y="1100"/>
                    </a:lnTo>
                    <a:lnTo>
                      <a:pt x="748" y="1109"/>
                    </a:lnTo>
                    <a:lnTo>
                      <a:pt x="736" y="1114"/>
                    </a:lnTo>
                    <a:lnTo>
                      <a:pt x="724" y="1123"/>
                    </a:lnTo>
                    <a:lnTo>
                      <a:pt x="717" y="1133"/>
                    </a:lnTo>
                    <a:lnTo>
                      <a:pt x="705" y="1142"/>
                    </a:lnTo>
                    <a:lnTo>
                      <a:pt x="694" y="1152"/>
                    </a:lnTo>
                    <a:lnTo>
                      <a:pt x="682" y="1161"/>
                    </a:lnTo>
                    <a:lnTo>
                      <a:pt x="667" y="1166"/>
                    </a:lnTo>
                    <a:lnTo>
                      <a:pt x="655" y="1175"/>
                    </a:lnTo>
                    <a:lnTo>
                      <a:pt x="643" y="1185"/>
                    </a:lnTo>
                    <a:lnTo>
                      <a:pt x="632" y="1194"/>
                    </a:lnTo>
                    <a:lnTo>
                      <a:pt x="617" y="1199"/>
                    </a:lnTo>
                    <a:lnTo>
                      <a:pt x="605" y="1209"/>
                    </a:lnTo>
                    <a:lnTo>
                      <a:pt x="593" y="1213"/>
                    </a:lnTo>
                    <a:lnTo>
                      <a:pt x="578" y="1223"/>
                    </a:lnTo>
                    <a:lnTo>
                      <a:pt x="566" y="1228"/>
                    </a:lnTo>
                    <a:lnTo>
                      <a:pt x="551" y="1237"/>
                    </a:lnTo>
                    <a:lnTo>
                      <a:pt x="539" y="1242"/>
                    </a:lnTo>
                    <a:lnTo>
                      <a:pt x="524" y="1251"/>
                    </a:lnTo>
                    <a:lnTo>
                      <a:pt x="509" y="1256"/>
                    </a:lnTo>
                    <a:lnTo>
                      <a:pt x="497" y="1261"/>
                    </a:lnTo>
                    <a:lnTo>
                      <a:pt x="482" y="1270"/>
                    </a:lnTo>
                    <a:lnTo>
                      <a:pt x="466" y="1275"/>
                    </a:lnTo>
                    <a:lnTo>
                      <a:pt x="451" y="1280"/>
                    </a:lnTo>
                    <a:lnTo>
                      <a:pt x="435" y="1284"/>
                    </a:lnTo>
                    <a:lnTo>
                      <a:pt x="420" y="1289"/>
                    </a:lnTo>
                    <a:lnTo>
                      <a:pt x="405" y="1294"/>
                    </a:lnTo>
                    <a:lnTo>
                      <a:pt x="0" y="678"/>
                    </a:lnTo>
                    <a:lnTo>
                      <a:pt x="50" y="0"/>
                    </a:lnTo>
                    <a:close/>
                  </a:path>
                </a:pathLst>
              </a:custGeom>
              <a:gradFill rotWithShape="0">
                <a:gsLst>
                  <a:gs pos="0">
                    <a:srgbClr val="760000"/>
                  </a:gs>
                  <a:gs pos="50000">
                    <a:srgbClr val="FF0000"/>
                  </a:gs>
                  <a:gs pos="100000">
                    <a:srgbClr val="760000"/>
                  </a:gs>
                </a:gsLst>
                <a:lin ang="5400000" scaled="1"/>
              </a:gradFill>
              <a:ln w="6350">
                <a:solidFill>
                  <a:schemeClr val="accent1"/>
                </a:solidFill>
                <a:round/>
                <a:headEnd/>
                <a:tailEnd/>
              </a:ln>
            </p:spPr>
            <p:txBody>
              <a:bodyPr/>
              <a:lstStyle/>
              <a:p>
                <a:endParaRPr lang="es-AR"/>
              </a:p>
            </p:txBody>
          </p:sp>
          <p:sp>
            <p:nvSpPr>
              <p:cNvPr id="17443" name="Freeform 32"/>
              <p:cNvSpPr>
                <a:spLocks/>
              </p:cNvSpPr>
              <p:nvPr/>
            </p:nvSpPr>
            <p:spPr bwMode="auto">
              <a:xfrm>
                <a:off x="956" y="2993"/>
                <a:ext cx="281" cy="214"/>
              </a:xfrm>
              <a:custGeom>
                <a:avLst/>
                <a:gdLst>
                  <a:gd name="T0" fmla="*/ 281 w 281"/>
                  <a:gd name="T1" fmla="*/ 76 h 214"/>
                  <a:gd name="T2" fmla="*/ 266 w 281"/>
                  <a:gd name="T3" fmla="*/ 71 h 214"/>
                  <a:gd name="T4" fmla="*/ 247 w 281"/>
                  <a:gd name="T5" fmla="*/ 67 h 214"/>
                  <a:gd name="T6" fmla="*/ 231 w 281"/>
                  <a:gd name="T7" fmla="*/ 67 h 214"/>
                  <a:gd name="T8" fmla="*/ 216 w 281"/>
                  <a:gd name="T9" fmla="*/ 62 h 214"/>
                  <a:gd name="T10" fmla="*/ 201 w 281"/>
                  <a:gd name="T11" fmla="*/ 57 h 214"/>
                  <a:gd name="T12" fmla="*/ 181 w 281"/>
                  <a:gd name="T13" fmla="*/ 57 h 214"/>
                  <a:gd name="T14" fmla="*/ 166 w 281"/>
                  <a:gd name="T15" fmla="*/ 52 h 214"/>
                  <a:gd name="T16" fmla="*/ 150 w 281"/>
                  <a:gd name="T17" fmla="*/ 48 h 214"/>
                  <a:gd name="T18" fmla="*/ 135 w 281"/>
                  <a:gd name="T19" fmla="*/ 43 h 214"/>
                  <a:gd name="T20" fmla="*/ 120 w 281"/>
                  <a:gd name="T21" fmla="*/ 38 h 214"/>
                  <a:gd name="T22" fmla="*/ 104 w 281"/>
                  <a:gd name="T23" fmla="*/ 33 h 214"/>
                  <a:gd name="T24" fmla="*/ 89 w 281"/>
                  <a:gd name="T25" fmla="*/ 29 h 214"/>
                  <a:gd name="T26" fmla="*/ 73 w 281"/>
                  <a:gd name="T27" fmla="*/ 24 h 214"/>
                  <a:gd name="T28" fmla="*/ 58 w 281"/>
                  <a:gd name="T29" fmla="*/ 19 h 214"/>
                  <a:gd name="T30" fmla="*/ 43 w 281"/>
                  <a:gd name="T31" fmla="*/ 14 h 214"/>
                  <a:gd name="T32" fmla="*/ 27 w 281"/>
                  <a:gd name="T33" fmla="*/ 10 h 214"/>
                  <a:gd name="T34" fmla="*/ 16 w 281"/>
                  <a:gd name="T35" fmla="*/ 5 h 214"/>
                  <a:gd name="T36" fmla="*/ 0 w 281"/>
                  <a:gd name="T37" fmla="*/ 0 h 214"/>
                  <a:gd name="T38" fmla="*/ 0 w 281"/>
                  <a:gd name="T39" fmla="*/ 138 h 214"/>
                  <a:gd name="T40" fmla="*/ 16 w 281"/>
                  <a:gd name="T41" fmla="*/ 142 h 214"/>
                  <a:gd name="T42" fmla="*/ 27 w 281"/>
                  <a:gd name="T43" fmla="*/ 147 h 214"/>
                  <a:gd name="T44" fmla="*/ 43 w 281"/>
                  <a:gd name="T45" fmla="*/ 152 h 214"/>
                  <a:gd name="T46" fmla="*/ 58 w 281"/>
                  <a:gd name="T47" fmla="*/ 157 h 214"/>
                  <a:gd name="T48" fmla="*/ 73 w 281"/>
                  <a:gd name="T49" fmla="*/ 161 h 214"/>
                  <a:gd name="T50" fmla="*/ 89 w 281"/>
                  <a:gd name="T51" fmla="*/ 166 h 214"/>
                  <a:gd name="T52" fmla="*/ 104 w 281"/>
                  <a:gd name="T53" fmla="*/ 171 h 214"/>
                  <a:gd name="T54" fmla="*/ 120 w 281"/>
                  <a:gd name="T55" fmla="*/ 176 h 214"/>
                  <a:gd name="T56" fmla="*/ 135 w 281"/>
                  <a:gd name="T57" fmla="*/ 180 h 214"/>
                  <a:gd name="T58" fmla="*/ 150 w 281"/>
                  <a:gd name="T59" fmla="*/ 185 h 214"/>
                  <a:gd name="T60" fmla="*/ 166 w 281"/>
                  <a:gd name="T61" fmla="*/ 190 h 214"/>
                  <a:gd name="T62" fmla="*/ 181 w 281"/>
                  <a:gd name="T63" fmla="*/ 195 h 214"/>
                  <a:gd name="T64" fmla="*/ 201 w 281"/>
                  <a:gd name="T65" fmla="*/ 195 h 214"/>
                  <a:gd name="T66" fmla="*/ 216 w 281"/>
                  <a:gd name="T67" fmla="*/ 199 h 214"/>
                  <a:gd name="T68" fmla="*/ 231 w 281"/>
                  <a:gd name="T69" fmla="*/ 204 h 214"/>
                  <a:gd name="T70" fmla="*/ 247 w 281"/>
                  <a:gd name="T71" fmla="*/ 204 h 214"/>
                  <a:gd name="T72" fmla="*/ 266 w 281"/>
                  <a:gd name="T73" fmla="*/ 209 h 214"/>
                  <a:gd name="T74" fmla="*/ 281 w 281"/>
                  <a:gd name="T75" fmla="*/ 214 h 214"/>
                  <a:gd name="T76" fmla="*/ 281 w 281"/>
                  <a:gd name="T77" fmla="*/ 76 h 2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81"/>
                  <a:gd name="T118" fmla="*/ 0 h 214"/>
                  <a:gd name="T119" fmla="*/ 281 w 281"/>
                  <a:gd name="T120" fmla="*/ 214 h 21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81" h="214">
                    <a:moveTo>
                      <a:pt x="281" y="76"/>
                    </a:moveTo>
                    <a:lnTo>
                      <a:pt x="266" y="71"/>
                    </a:lnTo>
                    <a:lnTo>
                      <a:pt x="247" y="67"/>
                    </a:lnTo>
                    <a:lnTo>
                      <a:pt x="231" y="67"/>
                    </a:lnTo>
                    <a:lnTo>
                      <a:pt x="216" y="62"/>
                    </a:lnTo>
                    <a:lnTo>
                      <a:pt x="201" y="57"/>
                    </a:lnTo>
                    <a:lnTo>
                      <a:pt x="181" y="57"/>
                    </a:lnTo>
                    <a:lnTo>
                      <a:pt x="166" y="52"/>
                    </a:lnTo>
                    <a:lnTo>
                      <a:pt x="150" y="48"/>
                    </a:lnTo>
                    <a:lnTo>
                      <a:pt x="135" y="43"/>
                    </a:lnTo>
                    <a:lnTo>
                      <a:pt x="120" y="38"/>
                    </a:lnTo>
                    <a:lnTo>
                      <a:pt x="104" y="33"/>
                    </a:lnTo>
                    <a:lnTo>
                      <a:pt x="89" y="29"/>
                    </a:lnTo>
                    <a:lnTo>
                      <a:pt x="73" y="24"/>
                    </a:lnTo>
                    <a:lnTo>
                      <a:pt x="58" y="19"/>
                    </a:lnTo>
                    <a:lnTo>
                      <a:pt x="43" y="14"/>
                    </a:lnTo>
                    <a:lnTo>
                      <a:pt x="27" y="10"/>
                    </a:lnTo>
                    <a:lnTo>
                      <a:pt x="16" y="5"/>
                    </a:lnTo>
                    <a:lnTo>
                      <a:pt x="0" y="0"/>
                    </a:lnTo>
                    <a:lnTo>
                      <a:pt x="0" y="138"/>
                    </a:lnTo>
                    <a:lnTo>
                      <a:pt x="16" y="142"/>
                    </a:lnTo>
                    <a:lnTo>
                      <a:pt x="27" y="147"/>
                    </a:lnTo>
                    <a:lnTo>
                      <a:pt x="43" y="152"/>
                    </a:lnTo>
                    <a:lnTo>
                      <a:pt x="58" y="157"/>
                    </a:lnTo>
                    <a:lnTo>
                      <a:pt x="73" y="161"/>
                    </a:lnTo>
                    <a:lnTo>
                      <a:pt x="89" y="166"/>
                    </a:lnTo>
                    <a:lnTo>
                      <a:pt x="104" y="171"/>
                    </a:lnTo>
                    <a:lnTo>
                      <a:pt x="120" y="176"/>
                    </a:lnTo>
                    <a:lnTo>
                      <a:pt x="135" y="180"/>
                    </a:lnTo>
                    <a:lnTo>
                      <a:pt x="150" y="185"/>
                    </a:lnTo>
                    <a:lnTo>
                      <a:pt x="166" y="190"/>
                    </a:lnTo>
                    <a:lnTo>
                      <a:pt x="181" y="195"/>
                    </a:lnTo>
                    <a:lnTo>
                      <a:pt x="201" y="195"/>
                    </a:lnTo>
                    <a:lnTo>
                      <a:pt x="216" y="199"/>
                    </a:lnTo>
                    <a:lnTo>
                      <a:pt x="231" y="204"/>
                    </a:lnTo>
                    <a:lnTo>
                      <a:pt x="247" y="204"/>
                    </a:lnTo>
                    <a:lnTo>
                      <a:pt x="266" y="209"/>
                    </a:lnTo>
                    <a:lnTo>
                      <a:pt x="281" y="214"/>
                    </a:lnTo>
                    <a:lnTo>
                      <a:pt x="281" y="76"/>
                    </a:lnTo>
                    <a:close/>
                  </a:path>
                </a:pathLst>
              </a:custGeom>
              <a:gradFill rotWithShape="0">
                <a:gsLst>
                  <a:gs pos="0">
                    <a:srgbClr val="764700"/>
                  </a:gs>
                  <a:gs pos="50000">
                    <a:srgbClr val="FF9900"/>
                  </a:gs>
                  <a:gs pos="100000">
                    <a:srgbClr val="764700"/>
                  </a:gs>
                </a:gsLst>
                <a:lin ang="5400000" scaled="1"/>
              </a:gradFill>
              <a:ln w="6350">
                <a:solidFill>
                  <a:srgbClr val="FF9900"/>
                </a:solidFill>
                <a:round/>
                <a:headEnd/>
                <a:tailEnd/>
              </a:ln>
            </p:spPr>
            <p:txBody>
              <a:bodyPr/>
              <a:lstStyle/>
              <a:p>
                <a:endParaRPr lang="es-AR"/>
              </a:p>
            </p:txBody>
          </p:sp>
          <p:sp>
            <p:nvSpPr>
              <p:cNvPr id="17444" name="Freeform 33"/>
              <p:cNvSpPr>
                <a:spLocks/>
              </p:cNvSpPr>
              <p:nvPr/>
            </p:nvSpPr>
            <p:spPr bwMode="auto">
              <a:xfrm>
                <a:off x="1237" y="2401"/>
                <a:ext cx="201" cy="801"/>
              </a:xfrm>
              <a:custGeom>
                <a:avLst/>
                <a:gdLst>
                  <a:gd name="T0" fmla="*/ 201 w 201"/>
                  <a:gd name="T1" fmla="*/ 0 h 801"/>
                  <a:gd name="T2" fmla="*/ 0 w 201"/>
                  <a:gd name="T3" fmla="*/ 663 h 801"/>
                  <a:gd name="T4" fmla="*/ 0 w 201"/>
                  <a:gd name="T5" fmla="*/ 801 h 801"/>
                  <a:gd name="T6" fmla="*/ 201 w 201"/>
                  <a:gd name="T7" fmla="*/ 137 h 801"/>
                  <a:gd name="T8" fmla="*/ 201 w 201"/>
                  <a:gd name="T9" fmla="*/ 0 h 801"/>
                  <a:gd name="T10" fmla="*/ 0 60000 65536"/>
                  <a:gd name="T11" fmla="*/ 0 60000 65536"/>
                  <a:gd name="T12" fmla="*/ 0 60000 65536"/>
                  <a:gd name="T13" fmla="*/ 0 60000 65536"/>
                  <a:gd name="T14" fmla="*/ 0 60000 65536"/>
                  <a:gd name="T15" fmla="*/ 0 w 201"/>
                  <a:gd name="T16" fmla="*/ 0 h 801"/>
                  <a:gd name="T17" fmla="*/ 201 w 201"/>
                  <a:gd name="T18" fmla="*/ 801 h 801"/>
                </a:gdLst>
                <a:ahLst/>
                <a:cxnLst>
                  <a:cxn ang="T10">
                    <a:pos x="T0" y="T1"/>
                  </a:cxn>
                  <a:cxn ang="T11">
                    <a:pos x="T2" y="T3"/>
                  </a:cxn>
                  <a:cxn ang="T12">
                    <a:pos x="T4" y="T5"/>
                  </a:cxn>
                  <a:cxn ang="T13">
                    <a:pos x="T6" y="T7"/>
                  </a:cxn>
                  <a:cxn ang="T14">
                    <a:pos x="T8" y="T9"/>
                  </a:cxn>
                </a:cxnLst>
                <a:rect l="T15" t="T16" r="T17" b="T18"/>
                <a:pathLst>
                  <a:path w="201" h="801">
                    <a:moveTo>
                      <a:pt x="201" y="0"/>
                    </a:moveTo>
                    <a:lnTo>
                      <a:pt x="0" y="663"/>
                    </a:lnTo>
                    <a:lnTo>
                      <a:pt x="0" y="801"/>
                    </a:lnTo>
                    <a:lnTo>
                      <a:pt x="201" y="137"/>
                    </a:lnTo>
                    <a:lnTo>
                      <a:pt x="201" y="0"/>
                    </a:lnTo>
                    <a:close/>
                  </a:path>
                </a:pathLst>
              </a:custGeom>
              <a:solidFill>
                <a:srgbClr val="005741"/>
              </a:solidFill>
              <a:ln w="6350">
                <a:solidFill>
                  <a:srgbClr val="000000"/>
                </a:solidFill>
                <a:round/>
                <a:headEnd/>
                <a:tailEnd/>
              </a:ln>
            </p:spPr>
            <p:txBody>
              <a:bodyPr/>
              <a:lstStyle/>
              <a:p>
                <a:endParaRPr lang="es-AR"/>
              </a:p>
            </p:txBody>
          </p:sp>
          <p:sp>
            <p:nvSpPr>
              <p:cNvPr id="17445" name="Freeform 34"/>
              <p:cNvSpPr>
                <a:spLocks/>
              </p:cNvSpPr>
              <p:nvPr/>
            </p:nvSpPr>
            <p:spPr bwMode="auto">
              <a:xfrm>
                <a:off x="956" y="2401"/>
                <a:ext cx="482" cy="668"/>
              </a:xfrm>
              <a:custGeom>
                <a:avLst/>
                <a:gdLst>
                  <a:gd name="T0" fmla="*/ 281 w 482"/>
                  <a:gd name="T1" fmla="*/ 668 h 668"/>
                  <a:gd name="T2" fmla="*/ 266 w 482"/>
                  <a:gd name="T3" fmla="*/ 663 h 668"/>
                  <a:gd name="T4" fmla="*/ 247 w 482"/>
                  <a:gd name="T5" fmla="*/ 659 h 668"/>
                  <a:gd name="T6" fmla="*/ 231 w 482"/>
                  <a:gd name="T7" fmla="*/ 659 h 668"/>
                  <a:gd name="T8" fmla="*/ 216 w 482"/>
                  <a:gd name="T9" fmla="*/ 654 h 668"/>
                  <a:gd name="T10" fmla="*/ 201 w 482"/>
                  <a:gd name="T11" fmla="*/ 649 h 668"/>
                  <a:gd name="T12" fmla="*/ 181 w 482"/>
                  <a:gd name="T13" fmla="*/ 649 h 668"/>
                  <a:gd name="T14" fmla="*/ 166 w 482"/>
                  <a:gd name="T15" fmla="*/ 644 h 668"/>
                  <a:gd name="T16" fmla="*/ 150 w 482"/>
                  <a:gd name="T17" fmla="*/ 640 h 668"/>
                  <a:gd name="T18" fmla="*/ 135 w 482"/>
                  <a:gd name="T19" fmla="*/ 635 h 668"/>
                  <a:gd name="T20" fmla="*/ 120 w 482"/>
                  <a:gd name="T21" fmla="*/ 630 h 668"/>
                  <a:gd name="T22" fmla="*/ 104 w 482"/>
                  <a:gd name="T23" fmla="*/ 625 h 668"/>
                  <a:gd name="T24" fmla="*/ 89 w 482"/>
                  <a:gd name="T25" fmla="*/ 621 h 668"/>
                  <a:gd name="T26" fmla="*/ 73 w 482"/>
                  <a:gd name="T27" fmla="*/ 616 h 668"/>
                  <a:gd name="T28" fmla="*/ 58 w 482"/>
                  <a:gd name="T29" fmla="*/ 611 h 668"/>
                  <a:gd name="T30" fmla="*/ 43 w 482"/>
                  <a:gd name="T31" fmla="*/ 606 h 668"/>
                  <a:gd name="T32" fmla="*/ 27 w 482"/>
                  <a:gd name="T33" fmla="*/ 602 h 668"/>
                  <a:gd name="T34" fmla="*/ 16 w 482"/>
                  <a:gd name="T35" fmla="*/ 597 h 668"/>
                  <a:gd name="T36" fmla="*/ 0 w 482"/>
                  <a:gd name="T37" fmla="*/ 592 h 668"/>
                  <a:gd name="T38" fmla="*/ 482 w 482"/>
                  <a:gd name="T39" fmla="*/ 0 h 668"/>
                  <a:gd name="T40" fmla="*/ 281 w 482"/>
                  <a:gd name="T41" fmla="*/ 668 h 6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82"/>
                  <a:gd name="T64" fmla="*/ 0 h 668"/>
                  <a:gd name="T65" fmla="*/ 482 w 482"/>
                  <a:gd name="T66" fmla="*/ 668 h 6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82" h="668">
                    <a:moveTo>
                      <a:pt x="281" y="668"/>
                    </a:moveTo>
                    <a:lnTo>
                      <a:pt x="266" y="663"/>
                    </a:lnTo>
                    <a:lnTo>
                      <a:pt x="247" y="659"/>
                    </a:lnTo>
                    <a:lnTo>
                      <a:pt x="231" y="659"/>
                    </a:lnTo>
                    <a:lnTo>
                      <a:pt x="216" y="654"/>
                    </a:lnTo>
                    <a:lnTo>
                      <a:pt x="201" y="649"/>
                    </a:lnTo>
                    <a:lnTo>
                      <a:pt x="181" y="649"/>
                    </a:lnTo>
                    <a:lnTo>
                      <a:pt x="166" y="644"/>
                    </a:lnTo>
                    <a:lnTo>
                      <a:pt x="150" y="640"/>
                    </a:lnTo>
                    <a:lnTo>
                      <a:pt x="135" y="635"/>
                    </a:lnTo>
                    <a:lnTo>
                      <a:pt x="120" y="630"/>
                    </a:lnTo>
                    <a:lnTo>
                      <a:pt x="104" y="625"/>
                    </a:lnTo>
                    <a:lnTo>
                      <a:pt x="89" y="621"/>
                    </a:lnTo>
                    <a:lnTo>
                      <a:pt x="73" y="616"/>
                    </a:lnTo>
                    <a:lnTo>
                      <a:pt x="58" y="611"/>
                    </a:lnTo>
                    <a:lnTo>
                      <a:pt x="43" y="606"/>
                    </a:lnTo>
                    <a:lnTo>
                      <a:pt x="27" y="602"/>
                    </a:lnTo>
                    <a:lnTo>
                      <a:pt x="16" y="597"/>
                    </a:lnTo>
                    <a:lnTo>
                      <a:pt x="0" y="592"/>
                    </a:lnTo>
                    <a:lnTo>
                      <a:pt x="482" y="0"/>
                    </a:lnTo>
                    <a:lnTo>
                      <a:pt x="281" y="668"/>
                    </a:lnTo>
                    <a:close/>
                  </a:path>
                </a:pathLst>
              </a:custGeom>
              <a:gradFill rotWithShape="0">
                <a:gsLst>
                  <a:gs pos="0">
                    <a:srgbClr val="764700"/>
                  </a:gs>
                  <a:gs pos="50000">
                    <a:srgbClr val="FF9900"/>
                  </a:gs>
                  <a:gs pos="100000">
                    <a:srgbClr val="764700"/>
                  </a:gs>
                </a:gsLst>
                <a:lin ang="5400000" scaled="1"/>
              </a:gradFill>
              <a:ln w="6350">
                <a:solidFill>
                  <a:srgbClr val="FF9900"/>
                </a:solidFill>
                <a:round/>
                <a:headEnd/>
                <a:tailEnd/>
              </a:ln>
            </p:spPr>
            <p:txBody>
              <a:bodyPr/>
              <a:lstStyle/>
              <a:p>
                <a:endParaRPr lang="es-AR"/>
              </a:p>
            </p:txBody>
          </p:sp>
          <p:sp>
            <p:nvSpPr>
              <p:cNvPr id="17446" name="Freeform 35"/>
              <p:cNvSpPr>
                <a:spLocks/>
              </p:cNvSpPr>
              <p:nvPr/>
            </p:nvSpPr>
            <p:spPr bwMode="auto">
              <a:xfrm>
                <a:off x="1237" y="3069"/>
                <a:ext cx="81" cy="147"/>
              </a:xfrm>
              <a:custGeom>
                <a:avLst/>
                <a:gdLst>
                  <a:gd name="T0" fmla="*/ 81 w 81"/>
                  <a:gd name="T1" fmla="*/ 10 h 147"/>
                  <a:gd name="T2" fmla="*/ 66 w 81"/>
                  <a:gd name="T3" fmla="*/ 5 h 147"/>
                  <a:gd name="T4" fmla="*/ 51 w 81"/>
                  <a:gd name="T5" fmla="*/ 5 h 147"/>
                  <a:gd name="T6" fmla="*/ 31 w 81"/>
                  <a:gd name="T7" fmla="*/ 5 h 147"/>
                  <a:gd name="T8" fmla="*/ 31 w 81"/>
                  <a:gd name="T9" fmla="*/ 5 h 147"/>
                  <a:gd name="T10" fmla="*/ 16 w 81"/>
                  <a:gd name="T11" fmla="*/ 0 h 147"/>
                  <a:gd name="T12" fmla="*/ 0 w 81"/>
                  <a:gd name="T13" fmla="*/ 0 h 147"/>
                  <a:gd name="T14" fmla="*/ 0 w 81"/>
                  <a:gd name="T15" fmla="*/ 138 h 147"/>
                  <a:gd name="T16" fmla="*/ 16 w 81"/>
                  <a:gd name="T17" fmla="*/ 138 h 147"/>
                  <a:gd name="T18" fmla="*/ 31 w 81"/>
                  <a:gd name="T19" fmla="*/ 142 h 147"/>
                  <a:gd name="T20" fmla="*/ 31 w 81"/>
                  <a:gd name="T21" fmla="*/ 142 h 147"/>
                  <a:gd name="T22" fmla="*/ 51 w 81"/>
                  <a:gd name="T23" fmla="*/ 142 h 147"/>
                  <a:gd name="T24" fmla="*/ 66 w 81"/>
                  <a:gd name="T25" fmla="*/ 142 h 147"/>
                  <a:gd name="T26" fmla="*/ 81 w 81"/>
                  <a:gd name="T27" fmla="*/ 147 h 147"/>
                  <a:gd name="T28" fmla="*/ 81 w 81"/>
                  <a:gd name="T29" fmla="*/ 10 h 1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1"/>
                  <a:gd name="T46" fmla="*/ 0 h 147"/>
                  <a:gd name="T47" fmla="*/ 81 w 81"/>
                  <a:gd name="T48" fmla="*/ 147 h 1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1" h="147">
                    <a:moveTo>
                      <a:pt x="81" y="10"/>
                    </a:moveTo>
                    <a:lnTo>
                      <a:pt x="66" y="5"/>
                    </a:lnTo>
                    <a:lnTo>
                      <a:pt x="51" y="5"/>
                    </a:lnTo>
                    <a:lnTo>
                      <a:pt x="31" y="5"/>
                    </a:lnTo>
                    <a:lnTo>
                      <a:pt x="16" y="0"/>
                    </a:lnTo>
                    <a:lnTo>
                      <a:pt x="0" y="0"/>
                    </a:lnTo>
                    <a:lnTo>
                      <a:pt x="0" y="138"/>
                    </a:lnTo>
                    <a:lnTo>
                      <a:pt x="16" y="138"/>
                    </a:lnTo>
                    <a:lnTo>
                      <a:pt x="31" y="142"/>
                    </a:lnTo>
                    <a:lnTo>
                      <a:pt x="51" y="142"/>
                    </a:lnTo>
                    <a:lnTo>
                      <a:pt x="66" y="142"/>
                    </a:lnTo>
                    <a:lnTo>
                      <a:pt x="81" y="147"/>
                    </a:lnTo>
                    <a:lnTo>
                      <a:pt x="81" y="10"/>
                    </a:lnTo>
                    <a:close/>
                  </a:path>
                </a:pathLst>
              </a:custGeom>
              <a:gradFill rotWithShape="0">
                <a:gsLst>
                  <a:gs pos="0">
                    <a:srgbClr val="005E2F"/>
                  </a:gs>
                  <a:gs pos="50000">
                    <a:srgbClr val="00CC66"/>
                  </a:gs>
                  <a:gs pos="100000">
                    <a:srgbClr val="005E2F"/>
                  </a:gs>
                </a:gsLst>
                <a:lin ang="5400000" scaled="1"/>
              </a:gradFill>
              <a:ln w="6350">
                <a:solidFill>
                  <a:srgbClr val="00CC66"/>
                </a:solidFill>
                <a:round/>
                <a:headEnd/>
                <a:tailEnd/>
              </a:ln>
            </p:spPr>
            <p:txBody>
              <a:bodyPr/>
              <a:lstStyle/>
              <a:p>
                <a:endParaRPr lang="es-AR"/>
              </a:p>
            </p:txBody>
          </p:sp>
          <p:sp>
            <p:nvSpPr>
              <p:cNvPr id="17447" name="Freeform 36"/>
              <p:cNvSpPr>
                <a:spLocks/>
              </p:cNvSpPr>
              <p:nvPr/>
            </p:nvSpPr>
            <p:spPr bwMode="auto">
              <a:xfrm>
                <a:off x="1322" y="2401"/>
                <a:ext cx="116" cy="810"/>
              </a:xfrm>
              <a:custGeom>
                <a:avLst/>
                <a:gdLst>
                  <a:gd name="T0" fmla="*/ 116 w 116"/>
                  <a:gd name="T1" fmla="*/ 0 h 810"/>
                  <a:gd name="T2" fmla="*/ 0 w 116"/>
                  <a:gd name="T3" fmla="*/ 673 h 810"/>
                  <a:gd name="T4" fmla="*/ 0 w 116"/>
                  <a:gd name="T5" fmla="*/ 810 h 810"/>
                  <a:gd name="T6" fmla="*/ 116 w 116"/>
                  <a:gd name="T7" fmla="*/ 137 h 810"/>
                  <a:gd name="T8" fmla="*/ 116 w 116"/>
                  <a:gd name="T9" fmla="*/ 0 h 810"/>
                  <a:gd name="T10" fmla="*/ 0 60000 65536"/>
                  <a:gd name="T11" fmla="*/ 0 60000 65536"/>
                  <a:gd name="T12" fmla="*/ 0 60000 65536"/>
                  <a:gd name="T13" fmla="*/ 0 60000 65536"/>
                  <a:gd name="T14" fmla="*/ 0 60000 65536"/>
                  <a:gd name="T15" fmla="*/ 0 w 116"/>
                  <a:gd name="T16" fmla="*/ 0 h 810"/>
                  <a:gd name="T17" fmla="*/ 116 w 116"/>
                  <a:gd name="T18" fmla="*/ 810 h 810"/>
                </a:gdLst>
                <a:ahLst/>
                <a:cxnLst>
                  <a:cxn ang="T10">
                    <a:pos x="T0" y="T1"/>
                  </a:cxn>
                  <a:cxn ang="T11">
                    <a:pos x="T2" y="T3"/>
                  </a:cxn>
                  <a:cxn ang="T12">
                    <a:pos x="T4" y="T5"/>
                  </a:cxn>
                  <a:cxn ang="T13">
                    <a:pos x="T6" y="T7"/>
                  </a:cxn>
                  <a:cxn ang="T14">
                    <a:pos x="T8" y="T9"/>
                  </a:cxn>
                </a:cxnLst>
                <a:rect l="T15" t="T16" r="T17" b="T18"/>
                <a:pathLst>
                  <a:path w="116" h="810">
                    <a:moveTo>
                      <a:pt x="116" y="0"/>
                    </a:moveTo>
                    <a:lnTo>
                      <a:pt x="0" y="673"/>
                    </a:lnTo>
                    <a:lnTo>
                      <a:pt x="0" y="810"/>
                    </a:lnTo>
                    <a:lnTo>
                      <a:pt x="116" y="137"/>
                    </a:lnTo>
                    <a:lnTo>
                      <a:pt x="116" y="0"/>
                    </a:lnTo>
                    <a:close/>
                  </a:path>
                </a:pathLst>
              </a:custGeom>
              <a:solidFill>
                <a:srgbClr val="7E6113"/>
              </a:solidFill>
              <a:ln w="6350">
                <a:solidFill>
                  <a:srgbClr val="000000"/>
                </a:solidFill>
                <a:round/>
                <a:headEnd/>
                <a:tailEnd/>
              </a:ln>
            </p:spPr>
            <p:txBody>
              <a:bodyPr/>
              <a:lstStyle/>
              <a:p>
                <a:endParaRPr lang="es-AR"/>
              </a:p>
            </p:txBody>
          </p:sp>
          <p:sp>
            <p:nvSpPr>
              <p:cNvPr id="17448" name="Freeform 37"/>
              <p:cNvSpPr>
                <a:spLocks/>
              </p:cNvSpPr>
              <p:nvPr/>
            </p:nvSpPr>
            <p:spPr bwMode="auto">
              <a:xfrm>
                <a:off x="1237" y="2401"/>
                <a:ext cx="201" cy="678"/>
              </a:xfrm>
              <a:custGeom>
                <a:avLst/>
                <a:gdLst>
                  <a:gd name="T0" fmla="*/ 81 w 201"/>
                  <a:gd name="T1" fmla="*/ 678 h 678"/>
                  <a:gd name="T2" fmla="*/ 66 w 201"/>
                  <a:gd name="T3" fmla="*/ 673 h 678"/>
                  <a:gd name="T4" fmla="*/ 51 w 201"/>
                  <a:gd name="T5" fmla="*/ 673 h 678"/>
                  <a:gd name="T6" fmla="*/ 31 w 201"/>
                  <a:gd name="T7" fmla="*/ 673 h 678"/>
                  <a:gd name="T8" fmla="*/ 31 w 201"/>
                  <a:gd name="T9" fmla="*/ 673 h 678"/>
                  <a:gd name="T10" fmla="*/ 16 w 201"/>
                  <a:gd name="T11" fmla="*/ 668 h 678"/>
                  <a:gd name="T12" fmla="*/ 0 w 201"/>
                  <a:gd name="T13" fmla="*/ 668 h 678"/>
                  <a:gd name="T14" fmla="*/ 201 w 201"/>
                  <a:gd name="T15" fmla="*/ 0 h 678"/>
                  <a:gd name="T16" fmla="*/ 81 w 201"/>
                  <a:gd name="T17" fmla="*/ 678 h 6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1"/>
                  <a:gd name="T28" fmla="*/ 0 h 678"/>
                  <a:gd name="T29" fmla="*/ 201 w 201"/>
                  <a:gd name="T30" fmla="*/ 678 h 6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1" h="678">
                    <a:moveTo>
                      <a:pt x="81" y="678"/>
                    </a:moveTo>
                    <a:lnTo>
                      <a:pt x="66" y="673"/>
                    </a:lnTo>
                    <a:lnTo>
                      <a:pt x="51" y="673"/>
                    </a:lnTo>
                    <a:lnTo>
                      <a:pt x="31" y="673"/>
                    </a:lnTo>
                    <a:lnTo>
                      <a:pt x="16" y="668"/>
                    </a:lnTo>
                    <a:lnTo>
                      <a:pt x="0" y="668"/>
                    </a:lnTo>
                    <a:lnTo>
                      <a:pt x="201" y="0"/>
                    </a:lnTo>
                    <a:lnTo>
                      <a:pt x="81" y="678"/>
                    </a:lnTo>
                    <a:close/>
                  </a:path>
                </a:pathLst>
              </a:custGeom>
              <a:gradFill rotWithShape="0">
                <a:gsLst>
                  <a:gs pos="0">
                    <a:srgbClr val="005E2F"/>
                  </a:gs>
                  <a:gs pos="50000">
                    <a:srgbClr val="00CC66"/>
                  </a:gs>
                  <a:gs pos="100000">
                    <a:srgbClr val="005E2F"/>
                  </a:gs>
                </a:gsLst>
                <a:lin ang="5400000" scaled="1"/>
              </a:gradFill>
              <a:ln w="6350">
                <a:solidFill>
                  <a:srgbClr val="00CC66"/>
                </a:solidFill>
                <a:round/>
                <a:headEnd/>
                <a:tailEnd/>
              </a:ln>
            </p:spPr>
            <p:txBody>
              <a:bodyPr/>
              <a:lstStyle/>
              <a:p>
                <a:endParaRPr lang="es-AR"/>
              </a:p>
            </p:txBody>
          </p:sp>
          <p:sp>
            <p:nvSpPr>
              <p:cNvPr id="17449" name="Freeform 38"/>
              <p:cNvSpPr>
                <a:spLocks/>
              </p:cNvSpPr>
              <p:nvPr/>
            </p:nvSpPr>
            <p:spPr bwMode="auto">
              <a:xfrm>
                <a:off x="1318" y="3079"/>
                <a:ext cx="70" cy="142"/>
              </a:xfrm>
              <a:custGeom>
                <a:avLst/>
                <a:gdLst>
                  <a:gd name="T0" fmla="*/ 70 w 70"/>
                  <a:gd name="T1" fmla="*/ 4 h 142"/>
                  <a:gd name="T2" fmla="*/ 51 w 70"/>
                  <a:gd name="T3" fmla="*/ 0 h 142"/>
                  <a:gd name="T4" fmla="*/ 51 w 70"/>
                  <a:gd name="T5" fmla="*/ 0 h 142"/>
                  <a:gd name="T6" fmla="*/ 35 w 70"/>
                  <a:gd name="T7" fmla="*/ 0 h 142"/>
                  <a:gd name="T8" fmla="*/ 20 w 70"/>
                  <a:gd name="T9" fmla="*/ 0 h 142"/>
                  <a:gd name="T10" fmla="*/ 20 w 70"/>
                  <a:gd name="T11" fmla="*/ 0 h 142"/>
                  <a:gd name="T12" fmla="*/ 0 w 70"/>
                  <a:gd name="T13" fmla="*/ 0 h 142"/>
                  <a:gd name="T14" fmla="*/ 0 w 70"/>
                  <a:gd name="T15" fmla="*/ 137 h 142"/>
                  <a:gd name="T16" fmla="*/ 20 w 70"/>
                  <a:gd name="T17" fmla="*/ 137 h 142"/>
                  <a:gd name="T18" fmla="*/ 20 w 70"/>
                  <a:gd name="T19" fmla="*/ 137 h 142"/>
                  <a:gd name="T20" fmla="*/ 35 w 70"/>
                  <a:gd name="T21" fmla="*/ 137 h 142"/>
                  <a:gd name="T22" fmla="*/ 51 w 70"/>
                  <a:gd name="T23" fmla="*/ 137 h 142"/>
                  <a:gd name="T24" fmla="*/ 51 w 70"/>
                  <a:gd name="T25" fmla="*/ 137 h 142"/>
                  <a:gd name="T26" fmla="*/ 70 w 70"/>
                  <a:gd name="T27" fmla="*/ 142 h 142"/>
                  <a:gd name="T28" fmla="*/ 70 w 70"/>
                  <a:gd name="T29" fmla="*/ 4 h 1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142"/>
                  <a:gd name="T47" fmla="*/ 70 w 70"/>
                  <a:gd name="T48" fmla="*/ 142 h 1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142">
                    <a:moveTo>
                      <a:pt x="70" y="4"/>
                    </a:moveTo>
                    <a:lnTo>
                      <a:pt x="51" y="0"/>
                    </a:lnTo>
                    <a:lnTo>
                      <a:pt x="35" y="0"/>
                    </a:lnTo>
                    <a:lnTo>
                      <a:pt x="20" y="0"/>
                    </a:lnTo>
                    <a:lnTo>
                      <a:pt x="0" y="0"/>
                    </a:lnTo>
                    <a:lnTo>
                      <a:pt x="0" y="137"/>
                    </a:lnTo>
                    <a:lnTo>
                      <a:pt x="20" y="137"/>
                    </a:lnTo>
                    <a:lnTo>
                      <a:pt x="35" y="137"/>
                    </a:lnTo>
                    <a:lnTo>
                      <a:pt x="51" y="137"/>
                    </a:lnTo>
                    <a:lnTo>
                      <a:pt x="70" y="142"/>
                    </a:lnTo>
                    <a:lnTo>
                      <a:pt x="70" y="4"/>
                    </a:lnTo>
                    <a:close/>
                  </a:path>
                </a:pathLst>
              </a:custGeom>
              <a:gradFill rotWithShape="0">
                <a:gsLst>
                  <a:gs pos="0">
                    <a:srgbClr val="764776"/>
                  </a:gs>
                  <a:gs pos="50000">
                    <a:srgbClr val="FF99FF"/>
                  </a:gs>
                  <a:gs pos="100000">
                    <a:srgbClr val="764776"/>
                  </a:gs>
                </a:gsLst>
                <a:lin ang="5400000" scaled="1"/>
              </a:gradFill>
              <a:ln w="6350">
                <a:solidFill>
                  <a:srgbClr val="FF99FF"/>
                </a:solidFill>
                <a:round/>
                <a:headEnd/>
                <a:tailEnd/>
              </a:ln>
            </p:spPr>
            <p:txBody>
              <a:bodyPr/>
              <a:lstStyle/>
              <a:p>
                <a:endParaRPr lang="es-AR"/>
              </a:p>
            </p:txBody>
          </p:sp>
          <p:sp>
            <p:nvSpPr>
              <p:cNvPr id="17450" name="Freeform 39"/>
              <p:cNvSpPr>
                <a:spLocks/>
              </p:cNvSpPr>
              <p:nvPr/>
            </p:nvSpPr>
            <p:spPr bwMode="auto">
              <a:xfrm>
                <a:off x="1388" y="2401"/>
                <a:ext cx="50" cy="815"/>
              </a:xfrm>
              <a:custGeom>
                <a:avLst/>
                <a:gdLst>
                  <a:gd name="T0" fmla="*/ 50 w 50"/>
                  <a:gd name="T1" fmla="*/ 0 h 815"/>
                  <a:gd name="T2" fmla="*/ 0 w 50"/>
                  <a:gd name="T3" fmla="*/ 678 h 815"/>
                  <a:gd name="T4" fmla="*/ 0 w 50"/>
                  <a:gd name="T5" fmla="*/ 815 h 815"/>
                  <a:gd name="T6" fmla="*/ 50 w 50"/>
                  <a:gd name="T7" fmla="*/ 137 h 815"/>
                  <a:gd name="T8" fmla="*/ 50 w 50"/>
                  <a:gd name="T9" fmla="*/ 0 h 815"/>
                  <a:gd name="T10" fmla="*/ 0 60000 65536"/>
                  <a:gd name="T11" fmla="*/ 0 60000 65536"/>
                  <a:gd name="T12" fmla="*/ 0 60000 65536"/>
                  <a:gd name="T13" fmla="*/ 0 60000 65536"/>
                  <a:gd name="T14" fmla="*/ 0 60000 65536"/>
                  <a:gd name="T15" fmla="*/ 0 w 50"/>
                  <a:gd name="T16" fmla="*/ 0 h 815"/>
                  <a:gd name="T17" fmla="*/ 50 w 50"/>
                  <a:gd name="T18" fmla="*/ 815 h 815"/>
                </a:gdLst>
                <a:ahLst/>
                <a:cxnLst>
                  <a:cxn ang="T10">
                    <a:pos x="T0" y="T1"/>
                  </a:cxn>
                  <a:cxn ang="T11">
                    <a:pos x="T2" y="T3"/>
                  </a:cxn>
                  <a:cxn ang="T12">
                    <a:pos x="T4" y="T5"/>
                  </a:cxn>
                  <a:cxn ang="T13">
                    <a:pos x="T6" y="T7"/>
                  </a:cxn>
                  <a:cxn ang="T14">
                    <a:pos x="T8" y="T9"/>
                  </a:cxn>
                </a:cxnLst>
                <a:rect l="T15" t="T16" r="T17" b="T18"/>
                <a:pathLst>
                  <a:path w="50" h="815">
                    <a:moveTo>
                      <a:pt x="50" y="0"/>
                    </a:moveTo>
                    <a:lnTo>
                      <a:pt x="0" y="678"/>
                    </a:lnTo>
                    <a:lnTo>
                      <a:pt x="0" y="815"/>
                    </a:lnTo>
                    <a:lnTo>
                      <a:pt x="50" y="137"/>
                    </a:lnTo>
                    <a:lnTo>
                      <a:pt x="50" y="0"/>
                    </a:lnTo>
                    <a:close/>
                  </a:path>
                </a:pathLst>
              </a:custGeom>
              <a:solidFill>
                <a:srgbClr val="595959"/>
              </a:solidFill>
              <a:ln w="6350">
                <a:solidFill>
                  <a:srgbClr val="000000"/>
                </a:solidFill>
                <a:round/>
                <a:headEnd/>
                <a:tailEnd/>
              </a:ln>
            </p:spPr>
            <p:txBody>
              <a:bodyPr/>
              <a:lstStyle/>
              <a:p>
                <a:endParaRPr lang="es-AR"/>
              </a:p>
            </p:txBody>
          </p:sp>
          <p:sp>
            <p:nvSpPr>
              <p:cNvPr id="17451" name="Freeform 40"/>
              <p:cNvSpPr>
                <a:spLocks/>
              </p:cNvSpPr>
              <p:nvPr/>
            </p:nvSpPr>
            <p:spPr bwMode="auto">
              <a:xfrm>
                <a:off x="1318" y="2401"/>
                <a:ext cx="120" cy="682"/>
              </a:xfrm>
              <a:custGeom>
                <a:avLst/>
                <a:gdLst>
                  <a:gd name="T0" fmla="*/ 70 w 120"/>
                  <a:gd name="T1" fmla="*/ 682 h 682"/>
                  <a:gd name="T2" fmla="*/ 51 w 120"/>
                  <a:gd name="T3" fmla="*/ 678 h 682"/>
                  <a:gd name="T4" fmla="*/ 51 w 120"/>
                  <a:gd name="T5" fmla="*/ 678 h 682"/>
                  <a:gd name="T6" fmla="*/ 35 w 120"/>
                  <a:gd name="T7" fmla="*/ 678 h 682"/>
                  <a:gd name="T8" fmla="*/ 20 w 120"/>
                  <a:gd name="T9" fmla="*/ 678 h 682"/>
                  <a:gd name="T10" fmla="*/ 20 w 120"/>
                  <a:gd name="T11" fmla="*/ 678 h 682"/>
                  <a:gd name="T12" fmla="*/ 0 w 120"/>
                  <a:gd name="T13" fmla="*/ 678 h 682"/>
                  <a:gd name="T14" fmla="*/ 120 w 120"/>
                  <a:gd name="T15" fmla="*/ 0 h 682"/>
                  <a:gd name="T16" fmla="*/ 70 w 120"/>
                  <a:gd name="T17" fmla="*/ 682 h 6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
                  <a:gd name="T28" fmla="*/ 0 h 682"/>
                  <a:gd name="T29" fmla="*/ 120 w 120"/>
                  <a:gd name="T30" fmla="*/ 682 h 6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 h="682">
                    <a:moveTo>
                      <a:pt x="70" y="682"/>
                    </a:moveTo>
                    <a:lnTo>
                      <a:pt x="51" y="678"/>
                    </a:lnTo>
                    <a:lnTo>
                      <a:pt x="35" y="678"/>
                    </a:lnTo>
                    <a:lnTo>
                      <a:pt x="20" y="678"/>
                    </a:lnTo>
                    <a:lnTo>
                      <a:pt x="0" y="678"/>
                    </a:lnTo>
                    <a:lnTo>
                      <a:pt x="120" y="0"/>
                    </a:lnTo>
                    <a:lnTo>
                      <a:pt x="70" y="682"/>
                    </a:lnTo>
                    <a:close/>
                  </a:path>
                </a:pathLst>
              </a:custGeom>
              <a:gradFill rotWithShape="0">
                <a:gsLst>
                  <a:gs pos="0">
                    <a:srgbClr val="764776"/>
                  </a:gs>
                  <a:gs pos="50000">
                    <a:srgbClr val="FF99FF"/>
                  </a:gs>
                  <a:gs pos="100000">
                    <a:srgbClr val="764776"/>
                  </a:gs>
                </a:gsLst>
                <a:lin ang="5400000" scaled="1"/>
              </a:gradFill>
              <a:ln w="6350">
                <a:solidFill>
                  <a:srgbClr val="FF99FF"/>
                </a:solidFill>
                <a:round/>
                <a:headEnd/>
                <a:tailEnd/>
              </a:ln>
            </p:spPr>
            <p:txBody>
              <a:bodyPr/>
              <a:lstStyle/>
              <a:p>
                <a:endParaRPr lang="es-AR"/>
              </a:p>
            </p:txBody>
          </p:sp>
          <p:sp>
            <p:nvSpPr>
              <p:cNvPr id="17452" name="Freeform 41"/>
              <p:cNvSpPr>
                <a:spLocks/>
              </p:cNvSpPr>
              <p:nvPr/>
            </p:nvSpPr>
            <p:spPr bwMode="auto">
              <a:xfrm>
                <a:off x="1388" y="3017"/>
                <a:ext cx="455" cy="204"/>
              </a:xfrm>
              <a:custGeom>
                <a:avLst/>
                <a:gdLst>
                  <a:gd name="T0" fmla="*/ 455 w 455"/>
                  <a:gd name="T1" fmla="*/ 0 h 204"/>
                  <a:gd name="T2" fmla="*/ 439 w 455"/>
                  <a:gd name="T3" fmla="*/ 5 h 204"/>
                  <a:gd name="T4" fmla="*/ 424 w 455"/>
                  <a:gd name="T5" fmla="*/ 9 h 204"/>
                  <a:gd name="T6" fmla="*/ 408 w 455"/>
                  <a:gd name="T7" fmla="*/ 14 h 204"/>
                  <a:gd name="T8" fmla="*/ 393 w 455"/>
                  <a:gd name="T9" fmla="*/ 19 h 204"/>
                  <a:gd name="T10" fmla="*/ 377 w 455"/>
                  <a:gd name="T11" fmla="*/ 24 h 204"/>
                  <a:gd name="T12" fmla="*/ 362 w 455"/>
                  <a:gd name="T13" fmla="*/ 28 h 204"/>
                  <a:gd name="T14" fmla="*/ 347 w 455"/>
                  <a:gd name="T15" fmla="*/ 33 h 204"/>
                  <a:gd name="T16" fmla="*/ 347 w 455"/>
                  <a:gd name="T17" fmla="*/ 33 h 204"/>
                  <a:gd name="T18" fmla="*/ 331 w 455"/>
                  <a:gd name="T19" fmla="*/ 33 h 204"/>
                  <a:gd name="T20" fmla="*/ 316 w 455"/>
                  <a:gd name="T21" fmla="*/ 38 h 204"/>
                  <a:gd name="T22" fmla="*/ 297 w 455"/>
                  <a:gd name="T23" fmla="*/ 43 h 204"/>
                  <a:gd name="T24" fmla="*/ 281 w 455"/>
                  <a:gd name="T25" fmla="*/ 43 h 204"/>
                  <a:gd name="T26" fmla="*/ 266 w 455"/>
                  <a:gd name="T27" fmla="*/ 47 h 204"/>
                  <a:gd name="T28" fmla="*/ 250 w 455"/>
                  <a:gd name="T29" fmla="*/ 52 h 204"/>
                  <a:gd name="T30" fmla="*/ 231 w 455"/>
                  <a:gd name="T31" fmla="*/ 52 h 204"/>
                  <a:gd name="T32" fmla="*/ 216 w 455"/>
                  <a:gd name="T33" fmla="*/ 57 h 204"/>
                  <a:gd name="T34" fmla="*/ 200 w 455"/>
                  <a:gd name="T35" fmla="*/ 57 h 204"/>
                  <a:gd name="T36" fmla="*/ 185 w 455"/>
                  <a:gd name="T37" fmla="*/ 57 h 204"/>
                  <a:gd name="T38" fmla="*/ 166 w 455"/>
                  <a:gd name="T39" fmla="*/ 62 h 204"/>
                  <a:gd name="T40" fmla="*/ 150 w 455"/>
                  <a:gd name="T41" fmla="*/ 62 h 204"/>
                  <a:gd name="T42" fmla="*/ 135 w 455"/>
                  <a:gd name="T43" fmla="*/ 62 h 204"/>
                  <a:gd name="T44" fmla="*/ 115 w 455"/>
                  <a:gd name="T45" fmla="*/ 62 h 204"/>
                  <a:gd name="T46" fmla="*/ 115 w 455"/>
                  <a:gd name="T47" fmla="*/ 62 h 204"/>
                  <a:gd name="T48" fmla="*/ 100 w 455"/>
                  <a:gd name="T49" fmla="*/ 66 h 204"/>
                  <a:gd name="T50" fmla="*/ 81 w 455"/>
                  <a:gd name="T51" fmla="*/ 66 h 204"/>
                  <a:gd name="T52" fmla="*/ 65 w 455"/>
                  <a:gd name="T53" fmla="*/ 66 h 204"/>
                  <a:gd name="T54" fmla="*/ 50 w 455"/>
                  <a:gd name="T55" fmla="*/ 66 h 204"/>
                  <a:gd name="T56" fmla="*/ 31 w 455"/>
                  <a:gd name="T57" fmla="*/ 66 h 204"/>
                  <a:gd name="T58" fmla="*/ 15 w 455"/>
                  <a:gd name="T59" fmla="*/ 66 h 204"/>
                  <a:gd name="T60" fmla="*/ 0 w 455"/>
                  <a:gd name="T61" fmla="*/ 66 h 204"/>
                  <a:gd name="T62" fmla="*/ 0 w 455"/>
                  <a:gd name="T63" fmla="*/ 204 h 204"/>
                  <a:gd name="T64" fmla="*/ 15 w 455"/>
                  <a:gd name="T65" fmla="*/ 204 h 204"/>
                  <a:gd name="T66" fmla="*/ 31 w 455"/>
                  <a:gd name="T67" fmla="*/ 204 h 204"/>
                  <a:gd name="T68" fmla="*/ 50 w 455"/>
                  <a:gd name="T69" fmla="*/ 204 h 204"/>
                  <a:gd name="T70" fmla="*/ 65 w 455"/>
                  <a:gd name="T71" fmla="*/ 204 h 204"/>
                  <a:gd name="T72" fmla="*/ 81 w 455"/>
                  <a:gd name="T73" fmla="*/ 204 h 204"/>
                  <a:gd name="T74" fmla="*/ 100 w 455"/>
                  <a:gd name="T75" fmla="*/ 204 h 204"/>
                  <a:gd name="T76" fmla="*/ 115 w 455"/>
                  <a:gd name="T77" fmla="*/ 199 h 204"/>
                  <a:gd name="T78" fmla="*/ 115 w 455"/>
                  <a:gd name="T79" fmla="*/ 199 h 204"/>
                  <a:gd name="T80" fmla="*/ 135 w 455"/>
                  <a:gd name="T81" fmla="*/ 199 h 204"/>
                  <a:gd name="T82" fmla="*/ 150 w 455"/>
                  <a:gd name="T83" fmla="*/ 199 h 204"/>
                  <a:gd name="T84" fmla="*/ 166 w 455"/>
                  <a:gd name="T85" fmla="*/ 199 h 204"/>
                  <a:gd name="T86" fmla="*/ 185 w 455"/>
                  <a:gd name="T87" fmla="*/ 194 h 204"/>
                  <a:gd name="T88" fmla="*/ 200 w 455"/>
                  <a:gd name="T89" fmla="*/ 194 h 204"/>
                  <a:gd name="T90" fmla="*/ 216 w 455"/>
                  <a:gd name="T91" fmla="*/ 194 h 204"/>
                  <a:gd name="T92" fmla="*/ 231 w 455"/>
                  <a:gd name="T93" fmla="*/ 190 h 204"/>
                  <a:gd name="T94" fmla="*/ 250 w 455"/>
                  <a:gd name="T95" fmla="*/ 190 h 204"/>
                  <a:gd name="T96" fmla="*/ 266 w 455"/>
                  <a:gd name="T97" fmla="*/ 185 h 204"/>
                  <a:gd name="T98" fmla="*/ 281 w 455"/>
                  <a:gd name="T99" fmla="*/ 180 h 204"/>
                  <a:gd name="T100" fmla="*/ 297 w 455"/>
                  <a:gd name="T101" fmla="*/ 180 h 204"/>
                  <a:gd name="T102" fmla="*/ 316 w 455"/>
                  <a:gd name="T103" fmla="*/ 175 h 204"/>
                  <a:gd name="T104" fmla="*/ 331 w 455"/>
                  <a:gd name="T105" fmla="*/ 171 h 204"/>
                  <a:gd name="T106" fmla="*/ 347 w 455"/>
                  <a:gd name="T107" fmla="*/ 171 h 204"/>
                  <a:gd name="T108" fmla="*/ 347 w 455"/>
                  <a:gd name="T109" fmla="*/ 171 h 204"/>
                  <a:gd name="T110" fmla="*/ 362 w 455"/>
                  <a:gd name="T111" fmla="*/ 166 h 204"/>
                  <a:gd name="T112" fmla="*/ 377 w 455"/>
                  <a:gd name="T113" fmla="*/ 161 h 204"/>
                  <a:gd name="T114" fmla="*/ 393 w 455"/>
                  <a:gd name="T115" fmla="*/ 156 h 204"/>
                  <a:gd name="T116" fmla="*/ 408 w 455"/>
                  <a:gd name="T117" fmla="*/ 152 h 204"/>
                  <a:gd name="T118" fmla="*/ 424 w 455"/>
                  <a:gd name="T119" fmla="*/ 147 h 204"/>
                  <a:gd name="T120" fmla="*/ 439 w 455"/>
                  <a:gd name="T121" fmla="*/ 142 h 204"/>
                  <a:gd name="T122" fmla="*/ 455 w 455"/>
                  <a:gd name="T123" fmla="*/ 137 h 204"/>
                  <a:gd name="T124" fmla="*/ 455 w 455"/>
                  <a:gd name="T125" fmla="*/ 0 h 2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55"/>
                  <a:gd name="T190" fmla="*/ 0 h 204"/>
                  <a:gd name="T191" fmla="*/ 455 w 455"/>
                  <a:gd name="T192" fmla="*/ 204 h 20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55" h="204">
                    <a:moveTo>
                      <a:pt x="455" y="0"/>
                    </a:moveTo>
                    <a:lnTo>
                      <a:pt x="439" y="5"/>
                    </a:lnTo>
                    <a:lnTo>
                      <a:pt x="424" y="9"/>
                    </a:lnTo>
                    <a:lnTo>
                      <a:pt x="408" y="14"/>
                    </a:lnTo>
                    <a:lnTo>
                      <a:pt x="393" y="19"/>
                    </a:lnTo>
                    <a:lnTo>
                      <a:pt x="377" y="24"/>
                    </a:lnTo>
                    <a:lnTo>
                      <a:pt x="362" y="28"/>
                    </a:lnTo>
                    <a:lnTo>
                      <a:pt x="347" y="33"/>
                    </a:lnTo>
                    <a:lnTo>
                      <a:pt x="331" y="33"/>
                    </a:lnTo>
                    <a:lnTo>
                      <a:pt x="316" y="38"/>
                    </a:lnTo>
                    <a:lnTo>
                      <a:pt x="297" y="43"/>
                    </a:lnTo>
                    <a:lnTo>
                      <a:pt x="281" y="43"/>
                    </a:lnTo>
                    <a:lnTo>
                      <a:pt x="266" y="47"/>
                    </a:lnTo>
                    <a:lnTo>
                      <a:pt x="250" y="52"/>
                    </a:lnTo>
                    <a:lnTo>
                      <a:pt x="231" y="52"/>
                    </a:lnTo>
                    <a:lnTo>
                      <a:pt x="216" y="57"/>
                    </a:lnTo>
                    <a:lnTo>
                      <a:pt x="200" y="57"/>
                    </a:lnTo>
                    <a:lnTo>
                      <a:pt x="185" y="57"/>
                    </a:lnTo>
                    <a:lnTo>
                      <a:pt x="166" y="62"/>
                    </a:lnTo>
                    <a:lnTo>
                      <a:pt x="150" y="62"/>
                    </a:lnTo>
                    <a:lnTo>
                      <a:pt x="135" y="62"/>
                    </a:lnTo>
                    <a:lnTo>
                      <a:pt x="115" y="62"/>
                    </a:lnTo>
                    <a:lnTo>
                      <a:pt x="100" y="66"/>
                    </a:lnTo>
                    <a:lnTo>
                      <a:pt x="81" y="66"/>
                    </a:lnTo>
                    <a:lnTo>
                      <a:pt x="65" y="66"/>
                    </a:lnTo>
                    <a:lnTo>
                      <a:pt x="50" y="66"/>
                    </a:lnTo>
                    <a:lnTo>
                      <a:pt x="31" y="66"/>
                    </a:lnTo>
                    <a:lnTo>
                      <a:pt x="15" y="66"/>
                    </a:lnTo>
                    <a:lnTo>
                      <a:pt x="0" y="66"/>
                    </a:lnTo>
                    <a:lnTo>
                      <a:pt x="0" y="204"/>
                    </a:lnTo>
                    <a:lnTo>
                      <a:pt x="15" y="204"/>
                    </a:lnTo>
                    <a:lnTo>
                      <a:pt x="31" y="204"/>
                    </a:lnTo>
                    <a:lnTo>
                      <a:pt x="50" y="204"/>
                    </a:lnTo>
                    <a:lnTo>
                      <a:pt x="65" y="204"/>
                    </a:lnTo>
                    <a:lnTo>
                      <a:pt x="81" y="204"/>
                    </a:lnTo>
                    <a:lnTo>
                      <a:pt x="100" y="204"/>
                    </a:lnTo>
                    <a:lnTo>
                      <a:pt x="115" y="199"/>
                    </a:lnTo>
                    <a:lnTo>
                      <a:pt x="135" y="199"/>
                    </a:lnTo>
                    <a:lnTo>
                      <a:pt x="150" y="199"/>
                    </a:lnTo>
                    <a:lnTo>
                      <a:pt x="166" y="199"/>
                    </a:lnTo>
                    <a:lnTo>
                      <a:pt x="185" y="194"/>
                    </a:lnTo>
                    <a:lnTo>
                      <a:pt x="200" y="194"/>
                    </a:lnTo>
                    <a:lnTo>
                      <a:pt x="216" y="194"/>
                    </a:lnTo>
                    <a:lnTo>
                      <a:pt x="231" y="190"/>
                    </a:lnTo>
                    <a:lnTo>
                      <a:pt x="250" y="190"/>
                    </a:lnTo>
                    <a:lnTo>
                      <a:pt x="266" y="185"/>
                    </a:lnTo>
                    <a:lnTo>
                      <a:pt x="281" y="180"/>
                    </a:lnTo>
                    <a:lnTo>
                      <a:pt x="297" y="180"/>
                    </a:lnTo>
                    <a:lnTo>
                      <a:pt x="316" y="175"/>
                    </a:lnTo>
                    <a:lnTo>
                      <a:pt x="331" y="171"/>
                    </a:lnTo>
                    <a:lnTo>
                      <a:pt x="347" y="171"/>
                    </a:lnTo>
                    <a:lnTo>
                      <a:pt x="362" y="166"/>
                    </a:lnTo>
                    <a:lnTo>
                      <a:pt x="377" y="161"/>
                    </a:lnTo>
                    <a:lnTo>
                      <a:pt x="393" y="156"/>
                    </a:lnTo>
                    <a:lnTo>
                      <a:pt x="408" y="152"/>
                    </a:lnTo>
                    <a:lnTo>
                      <a:pt x="424" y="147"/>
                    </a:lnTo>
                    <a:lnTo>
                      <a:pt x="439" y="142"/>
                    </a:lnTo>
                    <a:lnTo>
                      <a:pt x="455" y="137"/>
                    </a:lnTo>
                    <a:lnTo>
                      <a:pt x="455" y="0"/>
                    </a:lnTo>
                    <a:close/>
                  </a:path>
                </a:pathLst>
              </a:custGeom>
              <a:solidFill>
                <a:srgbClr val="666680"/>
              </a:solidFill>
              <a:ln w="6350">
                <a:solidFill>
                  <a:schemeClr val="hlink"/>
                </a:solidFill>
                <a:round/>
                <a:headEnd/>
                <a:tailEnd/>
              </a:ln>
            </p:spPr>
            <p:txBody>
              <a:bodyPr/>
              <a:lstStyle/>
              <a:p>
                <a:endParaRPr lang="es-AR"/>
              </a:p>
            </p:txBody>
          </p:sp>
          <p:sp>
            <p:nvSpPr>
              <p:cNvPr id="17453" name="Freeform 42"/>
              <p:cNvSpPr>
                <a:spLocks/>
              </p:cNvSpPr>
              <p:nvPr/>
            </p:nvSpPr>
            <p:spPr bwMode="auto">
              <a:xfrm>
                <a:off x="1388" y="2401"/>
                <a:ext cx="455" cy="682"/>
              </a:xfrm>
              <a:custGeom>
                <a:avLst/>
                <a:gdLst>
                  <a:gd name="T0" fmla="*/ 455 w 455"/>
                  <a:gd name="T1" fmla="*/ 616 h 682"/>
                  <a:gd name="T2" fmla="*/ 439 w 455"/>
                  <a:gd name="T3" fmla="*/ 621 h 682"/>
                  <a:gd name="T4" fmla="*/ 424 w 455"/>
                  <a:gd name="T5" fmla="*/ 625 h 682"/>
                  <a:gd name="T6" fmla="*/ 408 w 455"/>
                  <a:gd name="T7" fmla="*/ 630 h 682"/>
                  <a:gd name="T8" fmla="*/ 393 w 455"/>
                  <a:gd name="T9" fmla="*/ 635 h 682"/>
                  <a:gd name="T10" fmla="*/ 377 w 455"/>
                  <a:gd name="T11" fmla="*/ 640 h 682"/>
                  <a:gd name="T12" fmla="*/ 362 w 455"/>
                  <a:gd name="T13" fmla="*/ 644 h 682"/>
                  <a:gd name="T14" fmla="*/ 347 w 455"/>
                  <a:gd name="T15" fmla="*/ 649 h 682"/>
                  <a:gd name="T16" fmla="*/ 347 w 455"/>
                  <a:gd name="T17" fmla="*/ 649 h 682"/>
                  <a:gd name="T18" fmla="*/ 331 w 455"/>
                  <a:gd name="T19" fmla="*/ 649 h 682"/>
                  <a:gd name="T20" fmla="*/ 316 w 455"/>
                  <a:gd name="T21" fmla="*/ 654 h 682"/>
                  <a:gd name="T22" fmla="*/ 297 w 455"/>
                  <a:gd name="T23" fmla="*/ 659 h 682"/>
                  <a:gd name="T24" fmla="*/ 281 w 455"/>
                  <a:gd name="T25" fmla="*/ 659 h 682"/>
                  <a:gd name="T26" fmla="*/ 266 w 455"/>
                  <a:gd name="T27" fmla="*/ 663 h 682"/>
                  <a:gd name="T28" fmla="*/ 250 w 455"/>
                  <a:gd name="T29" fmla="*/ 668 h 682"/>
                  <a:gd name="T30" fmla="*/ 231 w 455"/>
                  <a:gd name="T31" fmla="*/ 668 h 682"/>
                  <a:gd name="T32" fmla="*/ 216 w 455"/>
                  <a:gd name="T33" fmla="*/ 673 h 682"/>
                  <a:gd name="T34" fmla="*/ 200 w 455"/>
                  <a:gd name="T35" fmla="*/ 673 h 682"/>
                  <a:gd name="T36" fmla="*/ 185 w 455"/>
                  <a:gd name="T37" fmla="*/ 673 h 682"/>
                  <a:gd name="T38" fmla="*/ 166 w 455"/>
                  <a:gd name="T39" fmla="*/ 678 h 682"/>
                  <a:gd name="T40" fmla="*/ 150 w 455"/>
                  <a:gd name="T41" fmla="*/ 678 h 682"/>
                  <a:gd name="T42" fmla="*/ 135 w 455"/>
                  <a:gd name="T43" fmla="*/ 678 h 682"/>
                  <a:gd name="T44" fmla="*/ 115 w 455"/>
                  <a:gd name="T45" fmla="*/ 678 h 682"/>
                  <a:gd name="T46" fmla="*/ 115 w 455"/>
                  <a:gd name="T47" fmla="*/ 678 h 682"/>
                  <a:gd name="T48" fmla="*/ 100 w 455"/>
                  <a:gd name="T49" fmla="*/ 682 h 682"/>
                  <a:gd name="T50" fmla="*/ 81 w 455"/>
                  <a:gd name="T51" fmla="*/ 682 h 682"/>
                  <a:gd name="T52" fmla="*/ 65 w 455"/>
                  <a:gd name="T53" fmla="*/ 682 h 682"/>
                  <a:gd name="T54" fmla="*/ 50 w 455"/>
                  <a:gd name="T55" fmla="*/ 682 h 682"/>
                  <a:gd name="T56" fmla="*/ 31 w 455"/>
                  <a:gd name="T57" fmla="*/ 682 h 682"/>
                  <a:gd name="T58" fmla="*/ 15 w 455"/>
                  <a:gd name="T59" fmla="*/ 682 h 682"/>
                  <a:gd name="T60" fmla="*/ 0 w 455"/>
                  <a:gd name="T61" fmla="*/ 682 h 682"/>
                  <a:gd name="T62" fmla="*/ 50 w 455"/>
                  <a:gd name="T63" fmla="*/ 0 h 682"/>
                  <a:gd name="T64" fmla="*/ 455 w 455"/>
                  <a:gd name="T65" fmla="*/ 616 h 6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5"/>
                  <a:gd name="T100" fmla="*/ 0 h 682"/>
                  <a:gd name="T101" fmla="*/ 455 w 455"/>
                  <a:gd name="T102" fmla="*/ 682 h 6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5" h="682">
                    <a:moveTo>
                      <a:pt x="455" y="616"/>
                    </a:moveTo>
                    <a:lnTo>
                      <a:pt x="439" y="621"/>
                    </a:lnTo>
                    <a:lnTo>
                      <a:pt x="424" y="625"/>
                    </a:lnTo>
                    <a:lnTo>
                      <a:pt x="408" y="630"/>
                    </a:lnTo>
                    <a:lnTo>
                      <a:pt x="393" y="635"/>
                    </a:lnTo>
                    <a:lnTo>
                      <a:pt x="377" y="640"/>
                    </a:lnTo>
                    <a:lnTo>
                      <a:pt x="362" y="644"/>
                    </a:lnTo>
                    <a:lnTo>
                      <a:pt x="347" y="649"/>
                    </a:lnTo>
                    <a:lnTo>
                      <a:pt x="331" y="649"/>
                    </a:lnTo>
                    <a:lnTo>
                      <a:pt x="316" y="654"/>
                    </a:lnTo>
                    <a:lnTo>
                      <a:pt x="297" y="659"/>
                    </a:lnTo>
                    <a:lnTo>
                      <a:pt x="281" y="659"/>
                    </a:lnTo>
                    <a:lnTo>
                      <a:pt x="266" y="663"/>
                    </a:lnTo>
                    <a:lnTo>
                      <a:pt x="250" y="668"/>
                    </a:lnTo>
                    <a:lnTo>
                      <a:pt x="231" y="668"/>
                    </a:lnTo>
                    <a:lnTo>
                      <a:pt x="216" y="673"/>
                    </a:lnTo>
                    <a:lnTo>
                      <a:pt x="200" y="673"/>
                    </a:lnTo>
                    <a:lnTo>
                      <a:pt x="185" y="673"/>
                    </a:lnTo>
                    <a:lnTo>
                      <a:pt x="166" y="678"/>
                    </a:lnTo>
                    <a:lnTo>
                      <a:pt x="150" y="678"/>
                    </a:lnTo>
                    <a:lnTo>
                      <a:pt x="135" y="678"/>
                    </a:lnTo>
                    <a:lnTo>
                      <a:pt x="115" y="678"/>
                    </a:lnTo>
                    <a:lnTo>
                      <a:pt x="100" y="682"/>
                    </a:lnTo>
                    <a:lnTo>
                      <a:pt x="81" y="682"/>
                    </a:lnTo>
                    <a:lnTo>
                      <a:pt x="65" y="682"/>
                    </a:lnTo>
                    <a:lnTo>
                      <a:pt x="50" y="682"/>
                    </a:lnTo>
                    <a:lnTo>
                      <a:pt x="31" y="682"/>
                    </a:lnTo>
                    <a:lnTo>
                      <a:pt x="15" y="682"/>
                    </a:lnTo>
                    <a:lnTo>
                      <a:pt x="0" y="682"/>
                    </a:lnTo>
                    <a:lnTo>
                      <a:pt x="50" y="0"/>
                    </a:lnTo>
                    <a:lnTo>
                      <a:pt x="455" y="616"/>
                    </a:lnTo>
                    <a:close/>
                  </a:path>
                </a:pathLst>
              </a:custGeom>
              <a:gradFill rotWithShape="0">
                <a:gsLst>
                  <a:gs pos="0">
                    <a:srgbClr val="5E5E76"/>
                  </a:gs>
                  <a:gs pos="50000">
                    <a:srgbClr val="CCCCFF"/>
                  </a:gs>
                  <a:gs pos="100000">
                    <a:srgbClr val="5E5E76"/>
                  </a:gs>
                </a:gsLst>
                <a:lin ang="5400000" scaled="1"/>
              </a:gradFill>
              <a:ln w="6350">
                <a:solidFill>
                  <a:schemeClr val="hlink"/>
                </a:solidFill>
                <a:round/>
                <a:headEnd/>
                <a:tailEnd/>
              </a:ln>
            </p:spPr>
            <p:txBody>
              <a:bodyPr/>
              <a:lstStyle/>
              <a:p>
                <a:endParaRPr lang="es-AR"/>
              </a:p>
            </p:txBody>
          </p:sp>
          <p:sp>
            <p:nvSpPr>
              <p:cNvPr id="17454" name="Rectangle 43"/>
              <p:cNvSpPr>
                <a:spLocks noChangeArrowheads="1"/>
              </p:cNvSpPr>
              <p:nvPr/>
            </p:nvSpPr>
            <p:spPr bwMode="auto">
              <a:xfrm>
                <a:off x="468" y="2160"/>
                <a:ext cx="1020"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spcBef>
                    <a:spcPct val="50000"/>
                  </a:spcBef>
                </a:pPr>
                <a:r>
                  <a:rPr lang="es-ES" sz="1600" b="1">
                    <a:latin typeface="Arial" charset="0"/>
                  </a:rPr>
                  <a:t>Desconocido</a:t>
                </a:r>
              </a:p>
            </p:txBody>
          </p:sp>
          <p:sp>
            <p:nvSpPr>
              <p:cNvPr id="17455" name="Rectangle 44"/>
              <p:cNvSpPr>
                <a:spLocks noChangeArrowheads="1"/>
              </p:cNvSpPr>
              <p:nvPr/>
            </p:nvSpPr>
            <p:spPr bwMode="auto">
              <a:xfrm>
                <a:off x="1558" y="2160"/>
                <a:ext cx="723"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spcBef>
                    <a:spcPct val="50000"/>
                  </a:spcBef>
                </a:pPr>
                <a:r>
                  <a:rPr lang="es-ES" sz="1600" b="1">
                    <a:latin typeface="Arial" charset="0"/>
                  </a:rPr>
                  <a:t>Rotavirus</a:t>
                </a:r>
              </a:p>
            </p:txBody>
          </p:sp>
          <p:sp>
            <p:nvSpPr>
              <p:cNvPr id="17456" name="Rectangle 45"/>
              <p:cNvSpPr>
                <a:spLocks noChangeArrowheads="1"/>
              </p:cNvSpPr>
              <p:nvPr/>
            </p:nvSpPr>
            <p:spPr bwMode="auto">
              <a:xfrm>
                <a:off x="1306" y="3369"/>
                <a:ext cx="849"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spcBef>
                    <a:spcPct val="50000"/>
                  </a:spcBef>
                </a:pPr>
                <a:r>
                  <a:rPr lang="es-ES" sz="1600" b="1">
                    <a:latin typeface="Arial" charset="0"/>
                  </a:rPr>
                  <a:t>Calicivirus</a:t>
                </a:r>
              </a:p>
            </p:txBody>
          </p:sp>
          <p:sp>
            <p:nvSpPr>
              <p:cNvPr id="17457" name="Rectangle 46"/>
              <p:cNvSpPr>
                <a:spLocks noChangeArrowheads="1"/>
              </p:cNvSpPr>
              <p:nvPr/>
            </p:nvSpPr>
            <p:spPr bwMode="auto">
              <a:xfrm>
                <a:off x="4416" y="2152"/>
                <a:ext cx="699"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spcBef>
                    <a:spcPct val="50000"/>
                  </a:spcBef>
                </a:pPr>
                <a:r>
                  <a:rPr lang="es-ES" sz="1600" b="1">
                    <a:latin typeface="Arial" charset="0"/>
                  </a:rPr>
                  <a:t>Rotavirus</a:t>
                </a:r>
              </a:p>
            </p:txBody>
          </p:sp>
          <p:sp>
            <p:nvSpPr>
              <p:cNvPr id="17458" name="Rectangle 47"/>
              <p:cNvSpPr>
                <a:spLocks noChangeArrowheads="1"/>
              </p:cNvSpPr>
              <p:nvPr/>
            </p:nvSpPr>
            <p:spPr bwMode="auto">
              <a:xfrm>
                <a:off x="2640" y="2812"/>
                <a:ext cx="905" cy="3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lnSpc>
                    <a:spcPct val="85000"/>
                  </a:lnSpc>
                  <a:spcBef>
                    <a:spcPct val="50000"/>
                  </a:spcBef>
                </a:pPr>
                <a:r>
                  <a:rPr lang="es-ES" sz="1600" b="1" i="1">
                    <a:latin typeface="Arial" charset="0"/>
                  </a:rPr>
                  <a:t>Escherichia coli</a:t>
                </a:r>
              </a:p>
            </p:txBody>
          </p:sp>
          <p:sp>
            <p:nvSpPr>
              <p:cNvPr id="17459" name="Rectangle 48"/>
              <p:cNvSpPr>
                <a:spLocks noChangeArrowheads="1"/>
              </p:cNvSpPr>
              <p:nvPr/>
            </p:nvSpPr>
            <p:spPr bwMode="auto">
              <a:xfrm>
                <a:off x="2881" y="1856"/>
                <a:ext cx="724"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spcBef>
                    <a:spcPct val="50000"/>
                  </a:spcBef>
                </a:pPr>
                <a:r>
                  <a:rPr lang="es-ES" sz="1600" b="1">
                    <a:latin typeface="Arial" charset="0"/>
                  </a:rPr>
                  <a:t>Parásitos</a:t>
                </a:r>
              </a:p>
            </p:txBody>
          </p:sp>
          <p:sp>
            <p:nvSpPr>
              <p:cNvPr id="17460" name="Rectangle 49"/>
              <p:cNvSpPr>
                <a:spLocks noChangeArrowheads="1"/>
              </p:cNvSpPr>
              <p:nvPr/>
            </p:nvSpPr>
            <p:spPr bwMode="auto">
              <a:xfrm>
                <a:off x="2544" y="2191"/>
                <a:ext cx="956" cy="3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lnSpc>
                    <a:spcPct val="85000"/>
                  </a:lnSpc>
                  <a:spcBef>
                    <a:spcPct val="50000"/>
                  </a:spcBef>
                </a:pPr>
                <a:r>
                  <a:rPr lang="es-ES" sz="1600" b="1" dirty="0">
                    <a:latin typeface="Arial" charset="0"/>
                  </a:rPr>
                  <a:t>Otras</a:t>
                </a:r>
                <a:br>
                  <a:rPr lang="es-ES" sz="1600" b="1" dirty="0">
                    <a:latin typeface="Arial" charset="0"/>
                  </a:rPr>
                </a:br>
                <a:r>
                  <a:rPr lang="es-ES" sz="1600" b="1" dirty="0">
                    <a:latin typeface="Arial" charset="0"/>
                  </a:rPr>
                  <a:t>bacterias</a:t>
                </a:r>
              </a:p>
            </p:txBody>
          </p:sp>
          <p:sp>
            <p:nvSpPr>
              <p:cNvPr id="86066" name="Rectangle 50"/>
              <p:cNvSpPr>
                <a:spLocks noChangeArrowheads="1"/>
              </p:cNvSpPr>
              <p:nvPr/>
            </p:nvSpPr>
            <p:spPr bwMode="auto">
              <a:xfrm>
                <a:off x="699" y="1406"/>
                <a:ext cx="1563" cy="195"/>
              </a:xfrm>
              <a:prstGeom prst="rect">
                <a:avLst/>
              </a:prstGeom>
              <a:noFill/>
              <a:ln w="9525">
                <a:noFill/>
                <a:miter lim="800000"/>
                <a:headEnd/>
                <a:tailEnd/>
              </a:ln>
              <a:effectLst>
                <a:outerShdw dist="35921" dir="2700000" algn="ctr" rotWithShape="0">
                  <a:schemeClr val="bg2"/>
                </a:outerShdw>
              </a:effectLst>
            </p:spPr>
            <p:txBody>
              <a:bodyPr wrap="none" lIns="73025" tIns="36512" rIns="73025" bIns="36512">
                <a:spAutoFit/>
              </a:bodyPr>
              <a:lstStyle/>
              <a:p>
                <a:pPr algn="ctr" defTabSz="585788" eaLnBrk="0" hangingPunct="0">
                  <a:lnSpc>
                    <a:spcPct val="85000"/>
                  </a:lnSpc>
                  <a:defRPr/>
                </a:pPr>
                <a:r>
                  <a:rPr lang="es-ES" b="1" dirty="0">
                    <a:latin typeface="Arial" charset="0"/>
                  </a:rPr>
                  <a:t>Países Desarrollados</a:t>
                </a:r>
              </a:p>
            </p:txBody>
          </p:sp>
          <p:sp>
            <p:nvSpPr>
              <p:cNvPr id="17462" name="Rectangle 51"/>
              <p:cNvSpPr>
                <a:spLocks noChangeArrowheads="1"/>
              </p:cNvSpPr>
              <p:nvPr/>
            </p:nvSpPr>
            <p:spPr bwMode="auto">
              <a:xfrm>
                <a:off x="4816" y="3191"/>
                <a:ext cx="848"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spcBef>
                    <a:spcPct val="50000"/>
                  </a:spcBef>
                </a:pPr>
                <a:r>
                  <a:rPr lang="es-ES" sz="1600" b="1">
                    <a:latin typeface="Arial" charset="0"/>
                  </a:rPr>
                  <a:t>Adenovirus</a:t>
                </a:r>
              </a:p>
            </p:txBody>
          </p:sp>
          <p:sp>
            <p:nvSpPr>
              <p:cNvPr id="17463" name="Rectangle 52"/>
              <p:cNvSpPr>
                <a:spLocks noChangeArrowheads="1"/>
              </p:cNvSpPr>
              <p:nvPr/>
            </p:nvSpPr>
            <p:spPr bwMode="auto">
              <a:xfrm>
                <a:off x="4364" y="3431"/>
                <a:ext cx="849"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spcBef>
                    <a:spcPct val="50000"/>
                  </a:spcBef>
                </a:pPr>
                <a:r>
                  <a:rPr lang="es-ES" sz="1600" b="1">
                    <a:latin typeface="Arial" charset="0"/>
                  </a:rPr>
                  <a:t>Calicivirus</a:t>
                </a:r>
              </a:p>
            </p:txBody>
          </p:sp>
          <p:sp>
            <p:nvSpPr>
              <p:cNvPr id="17464" name="Rectangle 53"/>
              <p:cNvSpPr>
                <a:spLocks noChangeArrowheads="1"/>
              </p:cNvSpPr>
              <p:nvPr/>
            </p:nvSpPr>
            <p:spPr bwMode="auto">
              <a:xfrm>
                <a:off x="3312" y="3383"/>
                <a:ext cx="849"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spcBef>
                    <a:spcPct val="50000"/>
                  </a:spcBef>
                </a:pPr>
                <a:r>
                  <a:rPr lang="es-ES" sz="1600" b="1">
                    <a:latin typeface="Arial" charset="0"/>
                  </a:rPr>
                  <a:t>Astrovirus</a:t>
                </a:r>
              </a:p>
            </p:txBody>
          </p:sp>
          <p:sp>
            <p:nvSpPr>
              <p:cNvPr id="17465" name="Line 54"/>
              <p:cNvSpPr>
                <a:spLocks noChangeShapeType="1"/>
              </p:cNvSpPr>
              <p:nvPr/>
            </p:nvSpPr>
            <p:spPr bwMode="auto">
              <a:xfrm flipH="1">
                <a:off x="3978" y="3151"/>
                <a:ext cx="262" cy="207"/>
              </a:xfrm>
              <a:prstGeom prst="line">
                <a:avLst/>
              </a:prstGeom>
              <a:noFill/>
              <a:ln w="12700">
                <a:solidFill>
                  <a:schemeClr val="tx1"/>
                </a:solidFill>
                <a:round/>
                <a:headEnd type="stealth" w="med" len="med"/>
                <a:tailEnd type="none" w="sm" len="sm"/>
              </a:ln>
              <a:extLst>
                <a:ext uri="{909E8E84-426E-40DD-AFC4-6F175D3DCCD1}">
                  <a14:hiddenFill xmlns="" xmlns:a14="http://schemas.microsoft.com/office/drawing/2010/main">
                    <a:noFill/>
                  </a14:hiddenFill>
                </a:ext>
              </a:extLst>
            </p:spPr>
            <p:txBody>
              <a:bodyPr wrap="none" anchor="ctr"/>
              <a:lstStyle/>
              <a:p>
                <a:endParaRPr lang="es-AR"/>
              </a:p>
            </p:txBody>
          </p:sp>
          <p:sp>
            <p:nvSpPr>
              <p:cNvPr id="17466" name="Line 55"/>
              <p:cNvSpPr>
                <a:spLocks noChangeShapeType="1"/>
              </p:cNvSpPr>
              <p:nvPr/>
            </p:nvSpPr>
            <p:spPr bwMode="auto">
              <a:xfrm>
                <a:off x="4302" y="3160"/>
                <a:ext cx="191" cy="279"/>
              </a:xfrm>
              <a:prstGeom prst="line">
                <a:avLst/>
              </a:prstGeom>
              <a:noFill/>
              <a:ln w="12700">
                <a:solidFill>
                  <a:schemeClr val="tx1"/>
                </a:solidFill>
                <a:round/>
                <a:headEnd type="stealth" w="med" len="med"/>
                <a:tailEnd type="none" w="sm" len="sm"/>
              </a:ln>
              <a:extLst>
                <a:ext uri="{909E8E84-426E-40DD-AFC4-6F175D3DCCD1}">
                  <a14:hiddenFill xmlns="" xmlns:a14="http://schemas.microsoft.com/office/drawing/2010/main">
                    <a:noFill/>
                  </a14:hiddenFill>
                </a:ext>
              </a:extLst>
            </p:spPr>
            <p:txBody>
              <a:bodyPr wrap="none" anchor="ctr"/>
              <a:lstStyle/>
              <a:p>
                <a:endParaRPr lang="es-AR"/>
              </a:p>
            </p:txBody>
          </p:sp>
          <p:sp>
            <p:nvSpPr>
              <p:cNvPr id="17467" name="Rectangle 56"/>
              <p:cNvSpPr>
                <a:spLocks noChangeArrowheads="1"/>
              </p:cNvSpPr>
              <p:nvPr/>
            </p:nvSpPr>
            <p:spPr bwMode="auto">
              <a:xfrm>
                <a:off x="1743" y="3199"/>
                <a:ext cx="849"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spcBef>
                    <a:spcPct val="50000"/>
                  </a:spcBef>
                </a:pPr>
                <a:r>
                  <a:rPr lang="es-ES" sz="1600" b="1">
                    <a:latin typeface="Arial" charset="0"/>
                  </a:rPr>
                  <a:t>Adenovirus</a:t>
                </a:r>
              </a:p>
            </p:txBody>
          </p:sp>
          <p:sp>
            <p:nvSpPr>
              <p:cNvPr id="17468" name="Rectangle 57"/>
              <p:cNvSpPr>
                <a:spLocks noChangeArrowheads="1"/>
              </p:cNvSpPr>
              <p:nvPr/>
            </p:nvSpPr>
            <p:spPr bwMode="auto">
              <a:xfrm>
                <a:off x="545" y="3345"/>
                <a:ext cx="849"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spcBef>
                    <a:spcPct val="50000"/>
                  </a:spcBef>
                </a:pPr>
                <a:r>
                  <a:rPr lang="es-ES" sz="1600" b="1">
                    <a:latin typeface="Arial" charset="0"/>
                  </a:rPr>
                  <a:t>Astrovirus</a:t>
                </a:r>
              </a:p>
            </p:txBody>
          </p:sp>
          <p:sp>
            <p:nvSpPr>
              <p:cNvPr id="17469" name="Line 58"/>
              <p:cNvSpPr>
                <a:spLocks noChangeShapeType="1"/>
              </p:cNvSpPr>
              <p:nvPr/>
            </p:nvSpPr>
            <p:spPr bwMode="auto">
              <a:xfrm>
                <a:off x="1333" y="3092"/>
                <a:ext cx="191" cy="279"/>
              </a:xfrm>
              <a:prstGeom prst="line">
                <a:avLst/>
              </a:prstGeom>
              <a:noFill/>
              <a:ln w="12700">
                <a:solidFill>
                  <a:schemeClr val="tx1"/>
                </a:solidFill>
                <a:round/>
                <a:headEnd type="stealth" w="med" len="med"/>
                <a:tailEnd type="none" w="sm" len="sm"/>
              </a:ln>
              <a:extLst>
                <a:ext uri="{909E8E84-426E-40DD-AFC4-6F175D3DCCD1}">
                  <a14:hiddenFill xmlns="" xmlns:a14="http://schemas.microsoft.com/office/drawing/2010/main">
                    <a:noFill/>
                  </a14:hiddenFill>
                </a:ext>
              </a:extLst>
            </p:spPr>
            <p:txBody>
              <a:bodyPr wrap="none" anchor="ctr"/>
              <a:lstStyle/>
              <a:p>
                <a:endParaRPr lang="es-AR"/>
              </a:p>
            </p:txBody>
          </p:sp>
          <p:sp>
            <p:nvSpPr>
              <p:cNvPr id="17470" name="Line 59"/>
              <p:cNvSpPr>
                <a:spLocks noChangeShapeType="1"/>
              </p:cNvSpPr>
              <p:nvPr/>
            </p:nvSpPr>
            <p:spPr bwMode="auto">
              <a:xfrm flipH="1">
                <a:off x="1060" y="3108"/>
                <a:ext cx="220" cy="247"/>
              </a:xfrm>
              <a:prstGeom prst="line">
                <a:avLst/>
              </a:prstGeom>
              <a:noFill/>
              <a:ln w="12700">
                <a:solidFill>
                  <a:schemeClr val="tx1"/>
                </a:solidFill>
                <a:round/>
                <a:headEnd type="stealth" w="med" len="med"/>
                <a:tailEnd type="none" w="sm" len="sm"/>
              </a:ln>
              <a:extLst>
                <a:ext uri="{909E8E84-426E-40DD-AFC4-6F175D3DCCD1}">
                  <a14:hiddenFill xmlns="" xmlns:a14="http://schemas.microsoft.com/office/drawing/2010/main">
                    <a:noFill/>
                  </a14:hiddenFill>
                </a:ext>
              </a:extLst>
            </p:spPr>
            <p:txBody>
              <a:bodyPr wrap="none" anchor="ctr"/>
              <a:lstStyle/>
              <a:p>
                <a:endParaRPr lang="es-AR"/>
              </a:p>
            </p:txBody>
          </p:sp>
          <p:sp>
            <p:nvSpPr>
              <p:cNvPr id="17471" name="Line 60"/>
              <p:cNvSpPr>
                <a:spLocks noChangeShapeType="1"/>
              </p:cNvSpPr>
              <p:nvPr/>
            </p:nvSpPr>
            <p:spPr bwMode="auto">
              <a:xfrm flipV="1">
                <a:off x="720" y="3055"/>
                <a:ext cx="336" cy="192"/>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s-AR"/>
              </a:p>
            </p:txBody>
          </p:sp>
          <p:sp>
            <p:nvSpPr>
              <p:cNvPr id="17472" name="Line 61"/>
              <p:cNvSpPr>
                <a:spLocks noChangeShapeType="1"/>
              </p:cNvSpPr>
              <p:nvPr/>
            </p:nvSpPr>
            <p:spPr bwMode="auto">
              <a:xfrm flipH="1" flipV="1">
                <a:off x="1632" y="3103"/>
                <a:ext cx="144" cy="192"/>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s-AR"/>
              </a:p>
            </p:txBody>
          </p:sp>
          <p:sp>
            <p:nvSpPr>
              <p:cNvPr id="17473" name="Rectangle 62"/>
              <p:cNvSpPr>
                <a:spLocks noChangeArrowheads="1"/>
              </p:cNvSpPr>
              <p:nvPr/>
            </p:nvSpPr>
            <p:spPr bwMode="auto">
              <a:xfrm>
                <a:off x="3504" y="1912"/>
                <a:ext cx="1020"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3025" tIns="36512" rIns="73025" bIns="36512">
                <a:spAutoFit/>
              </a:bodyPr>
              <a:lstStyle/>
              <a:p>
                <a:pPr algn="ctr" defTabSz="585788" eaLnBrk="0" hangingPunct="0">
                  <a:spcBef>
                    <a:spcPct val="50000"/>
                  </a:spcBef>
                </a:pPr>
                <a:r>
                  <a:rPr lang="es-ES" sz="1600" b="1">
                    <a:latin typeface="Arial" charset="0"/>
                  </a:rPr>
                  <a:t>Desconocido</a:t>
                </a:r>
              </a:p>
            </p:txBody>
          </p:sp>
          <p:sp>
            <p:nvSpPr>
              <p:cNvPr id="17474" name="Line 63"/>
              <p:cNvSpPr>
                <a:spLocks noChangeShapeType="1"/>
              </p:cNvSpPr>
              <p:nvPr/>
            </p:nvSpPr>
            <p:spPr bwMode="auto">
              <a:xfrm flipH="1" flipV="1">
                <a:off x="4512" y="3151"/>
                <a:ext cx="336" cy="144"/>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s-AR"/>
              </a:p>
            </p:txBody>
          </p:sp>
          <p:sp>
            <p:nvSpPr>
              <p:cNvPr id="17475" name="Line 64"/>
              <p:cNvSpPr>
                <a:spLocks noChangeShapeType="1"/>
              </p:cNvSpPr>
              <p:nvPr/>
            </p:nvSpPr>
            <p:spPr bwMode="auto">
              <a:xfrm flipV="1">
                <a:off x="3456" y="2863"/>
                <a:ext cx="144" cy="144"/>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s-AR"/>
              </a:p>
            </p:txBody>
          </p:sp>
          <p:sp>
            <p:nvSpPr>
              <p:cNvPr id="17476" name="Line 65"/>
              <p:cNvSpPr>
                <a:spLocks noChangeShapeType="1"/>
              </p:cNvSpPr>
              <p:nvPr/>
            </p:nvSpPr>
            <p:spPr bwMode="auto">
              <a:xfrm>
                <a:off x="3264" y="2304"/>
                <a:ext cx="192"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s-AR"/>
              </a:p>
            </p:txBody>
          </p:sp>
          <p:sp>
            <p:nvSpPr>
              <p:cNvPr id="17477" name="Line 66"/>
              <p:cNvSpPr>
                <a:spLocks noChangeShapeType="1"/>
              </p:cNvSpPr>
              <p:nvPr/>
            </p:nvSpPr>
            <p:spPr bwMode="auto">
              <a:xfrm>
                <a:off x="3360" y="2016"/>
                <a:ext cx="144" cy="96"/>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s-AR"/>
              </a:p>
            </p:txBody>
          </p:sp>
          <p:sp>
            <p:nvSpPr>
              <p:cNvPr id="86083" name="Rectangle 67"/>
              <p:cNvSpPr>
                <a:spLocks noChangeArrowheads="1"/>
              </p:cNvSpPr>
              <p:nvPr/>
            </p:nvSpPr>
            <p:spPr bwMode="auto">
              <a:xfrm>
                <a:off x="3324" y="1406"/>
                <a:ext cx="2064" cy="195"/>
              </a:xfrm>
              <a:prstGeom prst="rect">
                <a:avLst/>
              </a:prstGeom>
              <a:noFill/>
              <a:ln w="9525">
                <a:noFill/>
                <a:miter lim="800000"/>
                <a:headEnd/>
                <a:tailEnd/>
              </a:ln>
              <a:effectLst>
                <a:outerShdw dist="35921" dir="2700000" algn="ctr" rotWithShape="0">
                  <a:schemeClr val="bg2"/>
                </a:outerShdw>
              </a:effectLst>
            </p:spPr>
            <p:txBody>
              <a:bodyPr wrap="none" lIns="73025" tIns="36512" rIns="73025" bIns="36512">
                <a:spAutoFit/>
              </a:bodyPr>
              <a:lstStyle/>
              <a:p>
                <a:pPr algn="ctr" defTabSz="585788" eaLnBrk="0" hangingPunct="0">
                  <a:lnSpc>
                    <a:spcPct val="85000"/>
                  </a:lnSpc>
                  <a:defRPr/>
                </a:pPr>
                <a:r>
                  <a:rPr lang="es-ES" b="1" dirty="0">
                    <a:latin typeface="Arial" charset="0"/>
                  </a:rPr>
                  <a:t>Países Menos Desarrollados</a:t>
                </a:r>
              </a:p>
            </p:txBody>
          </p:sp>
        </p:grpSp>
      </p:grpSp>
      <p:sp>
        <p:nvSpPr>
          <p:cNvPr id="86084" name="Text Box 68"/>
          <p:cNvSpPr txBox="1">
            <a:spLocks noChangeArrowheads="1"/>
          </p:cNvSpPr>
          <p:nvPr/>
        </p:nvSpPr>
        <p:spPr bwMode="auto">
          <a:xfrm>
            <a:off x="0" y="1196975"/>
            <a:ext cx="9144000" cy="533400"/>
          </a:xfrm>
          <a:prstGeom prst="rect">
            <a:avLst/>
          </a:prstGeom>
          <a:noFill/>
          <a:ln w="9525">
            <a:noFill/>
            <a:miter lim="800000"/>
            <a:headEnd/>
            <a:tailEnd/>
          </a:ln>
          <a:effectLst>
            <a:outerShdw dist="35921" dir="2700000" algn="ctr" rotWithShape="0">
              <a:schemeClr val="bg2"/>
            </a:outerShdw>
          </a:effectLst>
        </p:spPr>
        <p:txBody>
          <a:bodyPr/>
          <a:lstStyle/>
          <a:p>
            <a:pPr marL="342900" indent="-342900" algn="ctr" eaLnBrk="0" hangingPunct="0">
              <a:spcBef>
                <a:spcPct val="20000"/>
              </a:spcBef>
              <a:defRPr/>
            </a:pPr>
            <a:endParaRPr lang="en-US" sz="4000" b="1" i="1">
              <a:solidFill>
                <a:schemeClr val="tx2"/>
              </a:solidFill>
              <a:latin typeface="Arial" charset="0"/>
            </a:endParaRPr>
          </a:p>
        </p:txBody>
      </p:sp>
      <p:sp>
        <p:nvSpPr>
          <p:cNvPr id="17412" name="Rectangle 69"/>
          <p:cNvSpPr>
            <a:spLocks noChangeArrowheads="1"/>
          </p:cNvSpPr>
          <p:nvPr/>
        </p:nvSpPr>
        <p:spPr bwMode="auto">
          <a:xfrm>
            <a:off x="571472" y="214290"/>
            <a:ext cx="7472114"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r>
              <a:rPr lang="es-AR" sz="4000" b="1" dirty="0"/>
              <a:t>Gastroenteritis en la infancia</a:t>
            </a:r>
          </a:p>
          <a:p>
            <a:r>
              <a:rPr lang="es-ES" sz="4000" b="1" dirty="0"/>
              <a:t>Distribución de </a:t>
            </a:r>
            <a:r>
              <a:rPr lang="es-AR" sz="4000" b="1" dirty="0"/>
              <a:t>agentes </a:t>
            </a:r>
            <a:r>
              <a:rPr lang="es-ES" sz="4000" b="1" dirty="0"/>
              <a:t>patógenos</a:t>
            </a:r>
          </a:p>
        </p:txBody>
      </p:sp>
      <p:sp>
        <p:nvSpPr>
          <p:cNvPr id="17413" name="Rectangle 70"/>
          <p:cNvSpPr>
            <a:spLocks noChangeArrowheads="1"/>
          </p:cNvSpPr>
          <p:nvPr/>
        </p:nvSpPr>
        <p:spPr bwMode="auto">
          <a:xfrm>
            <a:off x="415043" y="5229200"/>
            <a:ext cx="84582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0" hangingPunct="0">
              <a:spcBef>
                <a:spcPct val="50000"/>
              </a:spcBef>
            </a:pPr>
            <a:r>
              <a:rPr lang="en-US" sz="1400" dirty="0">
                <a:latin typeface="Arial" charset="0"/>
              </a:rPr>
              <a:t> </a:t>
            </a:r>
            <a:r>
              <a:rPr lang="en-US" sz="1200" dirty="0" err="1">
                <a:latin typeface="Arial" charset="0"/>
              </a:rPr>
              <a:t>Kapikian</a:t>
            </a:r>
            <a:r>
              <a:rPr lang="en-US" sz="1200" dirty="0">
                <a:latin typeface="Arial" charset="0"/>
              </a:rPr>
              <a:t> AZ, </a:t>
            </a:r>
            <a:r>
              <a:rPr lang="en-US" sz="1200" dirty="0" err="1">
                <a:latin typeface="Arial" charset="0"/>
              </a:rPr>
              <a:t>Chanock</a:t>
            </a:r>
            <a:r>
              <a:rPr lang="en-US" sz="1200" dirty="0">
                <a:latin typeface="Arial" charset="0"/>
              </a:rPr>
              <a:t> RM. Rotaviruses. In: Fields Virology 3rd ed. Philadelphia, PA: Lippincott-Raven; 1996:1659.</a:t>
            </a:r>
          </a:p>
        </p:txBody>
      </p:sp>
      <p:sp>
        <p:nvSpPr>
          <p:cNvPr id="2" name="1 CuadroTexto"/>
          <p:cNvSpPr txBox="1"/>
          <p:nvPr/>
        </p:nvSpPr>
        <p:spPr>
          <a:xfrm>
            <a:off x="323528" y="5949280"/>
            <a:ext cx="8654664" cy="646331"/>
          </a:xfrm>
          <a:prstGeom prst="rect">
            <a:avLst/>
          </a:prstGeom>
          <a:solidFill>
            <a:schemeClr val="accent2">
              <a:lumMod val="20000"/>
              <a:lumOff val="80000"/>
            </a:schemeClr>
          </a:solidFill>
        </p:spPr>
        <p:txBody>
          <a:bodyPr wrap="square" rtlCol="0">
            <a:spAutoFit/>
          </a:bodyPr>
          <a:lstStyle/>
          <a:p>
            <a:r>
              <a:rPr lang="es-AR" dirty="0" smtClean="0"/>
              <a:t>Los Rotavirus ocupan un lugar muy importante en la etiología de las diarreas en todos los países</a:t>
            </a:r>
            <a:endParaRPr lang="es-AR" dirty="0"/>
          </a:p>
        </p:txBody>
      </p:sp>
    </p:spTree>
    <p:extLst>
      <p:ext uri="{BB962C8B-B14F-4D97-AF65-F5344CB8AC3E}">
        <p14:creationId xmlns="" xmlns:p14="http://schemas.microsoft.com/office/powerpoint/2010/main" val="276975889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26"/>
          <p:cNvSpPr>
            <a:spLocks noGrp="1" noChangeArrowheads="1"/>
          </p:cNvSpPr>
          <p:nvPr>
            <p:ph type="title"/>
          </p:nvPr>
        </p:nvSpPr>
        <p:spPr>
          <a:xfrm>
            <a:off x="142844" y="285728"/>
            <a:ext cx="8786874" cy="762000"/>
          </a:xfrm>
        </p:spPr>
        <p:txBody>
          <a:bodyPr>
            <a:normAutofit fontScale="90000"/>
          </a:bodyPr>
          <a:lstStyle/>
          <a:p>
            <a:pPr eaLnBrk="1" hangingPunct="1"/>
            <a:r>
              <a:rPr lang="en-US" sz="3200" b="1" dirty="0" err="1" smtClean="0">
                <a:latin typeface="+mn-lt"/>
              </a:rPr>
              <a:t>Serotipos</a:t>
            </a:r>
            <a:r>
              <a:rPr lang="en-US" sz="3200" b="1" dirty="0" smtClean="0">
                <a:latin typeface="+mn-lt"/>
              </a:rPr>
              <a:t> de Rotavirus: en base a VP7 y VP4: </a:t>
            </a:r>
            <a:r>
              <a:rPr lang="en-US" sz="3200" b="1" dirty="0" err="1" smtClean="0">
                <a:latin typeface="+mn-lt"/>
              </a:rPr>
              <a:t>doble</a:t>
            </a:r>
            <a:r>
              <a:rPr lang="en-US" sz="3200" b="1" dirty="0" smtClean="0">
                <a:latin typeface="+mn-lt"/>
              </a:rPr>
              <a:t> </a:t>
            </a:r>
            <a:r>
              <a:rPr lang="en-US" sz="3200" b="1" dirty="0" err="1" smtClean="0">
                <a:latin typeface="+mn-lt"/>
              </a:rPr>
              <a:t>sistema</a:t>
            </a:r>
            <a:r>
              <a:rPr lang="en-US" sz="3200" b="1" dirty="0" smtClean="0">
                <a:latin typeface="+mn-lt"/>
              </a:rPr>
              <a:t> de </a:t>
            </a:r>
            <a:r>
              <a:rPr lang="en-US" sz="3200" b="1" dirty="0" err="1" smtClean="0">
                <a:latin typeface="+mn-lt"/>
              </a:rPr>
              <a:t>tipificación</a:t>
            </a:r>
            <a:endParaRPr lang="es-ES" sz="3200" b="1" dirty="0" smtClean="0">
              <a:latin typeface="+mn-lt"/>
            </a:endParaRPr>
          </a:p>
        </p:txBody>
      </p:sp>
      <p:sp>
        <p:nvSpPr>
          <p:cNvPr id="12291" name="Rectangle 1027"/>
          <p:cNvSpPr>
            <a:spLocks noChangeArrowheads="1"/>
          </p:cNvSpPr>
          <p:nvPr/>
        </p:nvSpPr>
        <p:spPr bwMode="auto">
          <a:xfrm>
            <a:off x="0" y="285750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endParaRPr lang="en-US"/>
          </a:p>
        </p:txBody>
      </p:sp>
      <p:grpSp>
        <p:nvGrpSpPr>
          <p:cNvPr id="2" name="Group 1075"/>
          <p:cNvGrpSpPr>
            <a:grpSpLocks/>
          </p:cNvGrpSpPr>
          <p:nvPr/>
        </p:nvGrpSpPr>
        <p:grpSpPr bwMode="auto">
          <a:xfrm>
            <a:off x="357158" y="1357298"/>
            <a:ext cx="8268121" cy="2787650"/>
            <a:chOff x="0" y="-20"/>
            <a:chExt cx="1806" cy="740"/>
          </a:xfrm>
        </p:grpSpPr>
        <p:grpSp>
          <p:nvGrpSpPr>
            <p:cNvPr id="3" name="Group 1073"/>
            <p:cNvGrpSpPr>
              <a:grpSpLocks/>
            </p:cNvGrpSpPr>
            <p:nvPr/>
          </p:nvGrpSpPr>
          <p:grpSpPr bwMode="auto">
            <a:xfrm>
              <a:off x="0" y="0"/>
              <a:ext cx="1788" cy="720"/>
              <a:chOff x="0" y="0"/>
              <a:chExt cx="1788" cy="720"/>
            </a:xfrm>
          </p:grpSpPr>
          <p:grpSp>
            <p:nvGrpSpPr>
              <p:cNvPr id="4" name="Group 1044"/>
              <p:cNvGrpSpPr>
                <a:grpSpLocks/>
              </p:cNvGrpSpPr>
              <p:nvPr/>
            </p:nvGrpSpPr>
            <p:grpSpPr bwMode="auto">
              <a:xfrm>
                <a:off x="0" y="0"/>
                <a:ext cx="836" cy="144"/>
                <a:chOff x="0" y="0"/>
                <a:chExt cx="836" cy="144"/>
              </a:xfrm>
            </p:grpSpPr>
            <p:sp>
              <p:nvSpPr>
                <p:cNvPr id="12339" name="Rectangle 1028"/>
                <p:cNvSpPr>
                  <a:spLocks noChangeArrowheads="1"/>
                </p:cNvSpPr>
                <p:nvPr/>
              </p:nvSpPr>
              <p:spPr bwMode="auto">
                <a:xfrm>
                  <a:off x="0" y="0"/>
                  <a:ext cx="836"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b="1">
                      <a:latin typeface="Arial" charset="0"/>
                      <a:cs typeface="Arial" charset="0"/>
                    </a:rPr>
                    <a:t>Gen</a:t>
                  </a:r>
                  <a:endParaRPr lang="es-ES">
                    <a:latin typeface="Times New Roman" pitchFamily="18" charset="0"/>
                  </a:endParaRPr>
                </a:p>
              </p:txBody>
            </p:sp>
            <p:sp>
              <p:nvSpPr>
                <p:cNvPr id="12340" name="Rectangle 1043"/>
                <p:cNvSpPr>
                  <a:spLocks noChangeArrowheads="1"/>
                </p:cNvSpPr>
                <p:nvPr/>
              </p:nvSpPr>
              <p:spPr bwMode="auto">
                <a:xfrm>
                  <a:off x="0" y="0"/>
                  <a:ext cx="836"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5" name="Group 1046"/>
              <p:cNvGrpSpPr>
                <a:grpSpLocks/>
              </p:cNvGrpSpPr>
              <p:nvPr/>
            </p:nvGrpSpPr>
            <p:grpSpPr bwMode="auto">
              <a:xfrm>
                <a:off x="836" y="0"/>
                <a:ext cx="620" cy="144"/>
                <a:chOff x="836" y="0"/>
                <a:chExt cx="620" cy="144"/>
              </a:xfrm>
            </p:grpSpPr>
            <p:sp>
              <p:nvSpPr>
                <p:cNvPr id="12337" name="Rectangle 1029"/>
                <p:cNvSpPr>
                  <a:spLocks noChangeArrowheads="1"/>
                </p:cNvSpPr>
                <p:nvPr/>
              </p:nvSpPr>
              <p:spPr bwMode="auto">
                <a:xfrm>
                  <a:off x="836" y="0"/>
                  <a:ext cx="620"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b="1" dirty="0">
                      <a:solidFill>
                        <a:srgbClr val="FF0000"/>
                      </a:solidFill>
                      <a:latin typeface="Arial" charset="0"/>
                      <a:cs typeface="Arial" charset="0"/>
                    </a:rPr>
                    <a:t>VP7</a:t>
                  </a:r>
                  <a:endParaRPr lang="es-ES" b="1" dirty="0">
                    <a:solidFill>
                      <a:srgbClr val="FF0000"/>
                    </a:solidFill>
                    <a:latin typeface="Times New Roman" pitchFamily="18" charset="0"/>
                  </a:endParaRPr>
                </a:p>
              </p:txBody>
            </p:sp>
            <p:sp>
              <p:nvSpPr>
                <p:cNvPr id="12338" name="Rectangle 1045"/>
                <p:cNvSpPr>
                  <a:spLocks noChangeArrowheads="1"/>
                </p:cNvSpPr>
                <p:nvPr/>
              </p:nvSpPr>
              <p:spPr bwMode="auto">
                <a:xfrm>
                  <a:off x="836" y="0"/>
                  <a:ext cx="620"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6" name="Group 1048"/>
              <p:cNvGrpSpPr>
                <a:grpSpLocks/>
              </p:cNvGrpSpPr>
              <p:nvPr/>
            </p:nvGrpSpPr>
            <p:grpSpPr bwMode="auto">
              <a:xfrm>
                <a:off x="1456" y="0"/>
                <a:ext cx="332" cy="144"/>
                <a:chOff x="1456" y="0"/>
                <a:chExt cx="332" cy="144"/>
              </a:xfrm>
            </p:grpSpPr>
            <p:sp>
              <p:nvSpPr>
                <p:cNvPr id="12335" name="Rectangle 1030"/>
                <p:cNvSpPr>
                  <a:spLocks noChangeArrowheads="1"/>
                </p:cNvSpPr>
                <p:nvPr/>
              </p:nvSpPr>
              <p:spPr bwMode="auto">
                <a:xfrm>
                  <a:off x="1456" y="0"/>
                  <a:ext cx="332"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b="1" dirty="0">
                      <a:solidFill>
                        <a:srgbClr val="0070C0"/>
                      </a:solidFill>
                      <a:latin typeface="Arial" charset="0"/>
                      <a:cs typeface="Arial" charset="0"/>
                    </a:rPr>
                    <a:t>VP4</a:t>
                  </a:r>
                  <a:endParaRPr lang="es-ES" b="1" dirty="0">
                    <a:solidFill>
                      <a:srgbClr val="0070C0"/>
                    </a:solidFill>
                    <a:latin typeface="Times New Roman" pitchFamily="18" charset="0"/>
                  </a:endParaRPr>
                </a:p>
              </p:txBody>
            </p:sp>
            <p:sp>
              <p:nvSpPr>
                <p:cNvPr id="12336" name="Rectangle 1047"/>
                <p:cNvSpPr>
                  <a:spLocks noChangeArrowheads="1"/>
                </p:cNvSpPr>
                <p:nvPr/>
              </p:nvSpPr>
              <p:spPr bwMode="auto">
                <a:xfrm>
                  <a:off x="1456" y="0"/>
                  <a:ext cx="332"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7" name="Group 1050"/>
              <p:cNvGrpSpPr>
                <a:grpSpLocks/>
              </p:cNvGrpSpPr>
              <p:nvPr/>
            </p:nvGrpSpPr>
            <p:grpSpPr bwMode="auto">
              <a:xfrm>
                <a:off x="0" y="144"/>
                <a:ext cx="836" cy="144"/>
                <a:chOff x="0" y="144"/>
                <a:chExt cx="836" cy="144"/>
              </a:xfrm>
            </p:grpSpPr>
            <p:sp>
              <p:nvSpPr>
                <p:cNvPr id="12333" name="Rectangle 1031"/>
                <p:cNvSpPr>
                  <a:spLocks noChangeArrowheads="1"/>
                </p:cNvSpPr>
                <p:nvPr/>
              </p:nvSpPr>
              <p:spPr bwMode="auto">
                <a:xfrm>
                  <a:off x="0" y="144"/>
                  <a:ext cx="836"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b="1" dirty="0" err="1">
                      <a:latin typeface="Arial" charset="0"/>
                      <a:cs typeface="Arial" charset="0"/>
                    </a:rPr>
                    <a:t>Serot</a:t>
                  </a:r>
                  <a:r>
                    <a:rPr lang="es-AR" b="1" dirty="0">
                      <a:latin typeface="Arial" charset="0"/>
                      <a:cs typeface="Arial" charset="0"/>
                    </a:rPr>
                    <a:t>i</a:t>
                  </a:r>
                  <a:r>
                    <a:rPr lang="es-ES" b="1" dirty="0">
                      <a:latin typeface="Arial" charset="0"/>
                      <a:cs typeface="Arial" charset="0"/>
                    </a:rPr>
                    <a:t>p</a:t>
                  </a:r>
                  <a:r>
                    <a:rPr lang="es-AR" b="1" dirty="0">
                      <a:latin typeface="Arial" charset="0"/>
                      <a:cs typeface="Arial" charset="0"/>
                    </a:rPr>
                    <a:t>o</a:t>
                  </a:r>
                  <a:endParaRPr lang="es-ES" dirty="0">
                    <a:latin typeface="Times New Roman" pitchFamily="18" charset="0"/>
                  </a:endParaRPr>
                </a:p>
              </p:txBody>
            </p:sp>
            <p:sp>
              <p:nvSpPr>
                <p:cNvPr id="12334" name="Rectangle 1049"/>
                <p:cNvSpPr>
                  <a:spLocks noChangeArrowheads="1"/>
                </p:cNvSpPr>
                <p:nvPr/>
              </p:nvSpPr>
              <p:spPr bwMode="auto">
                <a:xfrm>
                  <a:off x="0" y="144"/>
                  <a:ext cx="836"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8" name="Group 1052"/>
              <p:cNvGrpSpPr>
                <a:grpSpLocks/>
              </p:cNvGrpSpPr>
              <p:nvPr/>
            </p:nvGrpSpPr>
            <p:grpSpPr bwMode="auto">
              <a:xfrm>
                <a:off x="836" y="144"/>
                <a:ext cx="620" cy="144"/>
                <a:chOff x="836" y="144"/>
                <a:chExt cx="620" cy="144"/>
              </a:xfrm>
            </p:grpSpPr>
            <p:sp>
              <p:nvSpPr>
                <p:cNvPr id="12331" name="Rectangle 1032"/>
                <p:cNvSpPr>
                  <a:spLocks noChangeArrowheads="1"/>
                </p:cNvSpPr>
                <p:nvPr/>
              </p:nvSpPr>
              <p:spPr bwMode="auto">
                <a:xfrm>
                  <a:off x="836" y="144"/>
                  <a:ext cx="620"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a:latin typeface="Arial" charset="0"/>
                      <a:cs typeface="Arial" charset="0"/>
                    </a:rPr>
                    <a:t>G</a:t>
                  </a:r>
                  <a:endParaRPr lang="es-ES">
                    <a:latin typeface="Times New Roman" pitchFamily="18" charset="0"/>
                  </a:endParaRPr>
                </a:p>
              </p:txBody>
            </p:sp>
            <p:sp>
              <p:nvSpPr>
                <p:cNvPr id="12332" name="Rectangle 1051"/>
                <p:cNvSpPr>
                  <a:spLocks noChangeArrowheads="1"/>
                </p:cNvSpPr>
                <p:nvPr/>
              </p:nvSpPr>
              <p:spPr bwMode="auto">
                <a:xfrm>
                  <a:off x="836" y="144"/>
                  <a:ext cx="620"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9" name="Group 1054"/>
              <p:cNvGrpSpPr>
                <a:grpSpLocks/>
              </p:cNvGrpSpPr>
              <p:nvPr/>
            </p:nvGrpSpPr>
            <p:grpSpPr bwMode="auto">
              <a:xfrm>
                <a:off x="1456" y="144"/>
                <a:ext cx="332" cy="144"/>
                <a:chOff x="1456" y="144"/>
                <a:chExt cx="332" cy="144"/>
              </a:xfrm>
            </p:grpSpPr>
            <p:sp>
              <p:nvSpPr>
                <p:cNvPr id="12329" name="Rectangle 1033"/>
                <p:cNvSpPr>
                  <a:spLocks noChangeArrowheads="1"/>
                </p:cNvSpPr>
                <p:nvPr/>
              </p:nvSpPr>
              <p:spPr bwMode="auto">
                <a:xfrm>
                  <a:off x="1456" y="144"/>
                  <a:ext cx="332"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a:latin typeface="Arial" charset="0"/>
                      <a:cs typeface="Arial" charset="0"/>
                    </a:rPr>
                    <a:t>P</a:t>
                  </a:r>
                  <a:endParaRPr lang="es-ES">
                    <a:latin typeface="Times New Roman" pitchFamily="18" charset="0"/>
                  </a:endParaRPr>
                </a:p>
              </p:txBody>
            </p:sp>
            <p:sp>
              <p:nvSpPr>
                <p:cNvPr id="12330" name="Rectangle 1053"/>
                <p:cNvSpPr>
                  <a:spLocks noChangeArrowheads="1"/>
                </p:cNvSpPr>
                <p:nvPr/>
              </p:nvSpPr>
              <p:spPr bwMode="auto">
                <a:xfrm>
                  <a:off x="1456" y="144"/>
                  <a:ext cx="332"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10" name="Group 1056"/>
              <p:cNvGrpSpPr>
                <a:grpSpLocks/>
              </p:cNvGrpSpPr>
              <p:nvPr/>
            </p:nvGrpSpPr>
            <p:grpSpPr bwMode="auto">
              <a:xfrm>
                <a:off x="0" y="288"/>
                <a:ext cx="836" cy="144"/>
                <a:chOff x="0" y="288"/>
                <a:chExt cx="836" cy="144"/>
              </a:xfrm>
            </p:grpSpPr>
            <p:sp>
              <p:nvSpPr>
                <p:cNvPr id="12327" name="Rectangle 1034"/>
                <p:cNvSpPr>
                  <a:spLocks noChangeArrowheads="1"/>
                </p:cNvSpPr>
                <p:nvPr/>
              </p:nvSpPr>
              <p:spPr bwMode="auto">
                <a:xfrm>
                  <a:off x="0" y="288"/>
                  <a:ext cx="836"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b="1">
                      <a:latin typeface="Arial" charset="0"/>
                      <a:cs typeface="Arial" charset="0"/>
                    </a:rPr>
                    <a:t>N</a:t>
                  </a:r>
                  <a:r>
                    <a:rPr lang="es-AR" b="1">
                      <a:latin typeface="Arial" charset="0"/>
                      <a:cs typeface="Arial" charset="0"/>
                    </a:rPr>
                    <a:t>úmero de serotipos </a:t>
                  </a:r>
                  <a:endParaRPr lang="es-ES">
                    <a:latin typeface="Times New Roman" pitchFamily="18" charset="0"/>
                  </a:endParaRPr>
                </a:p>
              </p:txBody>
            </p:sp>
            <p:sp>
              <p:nvSpPr>
                <p:cNvPr id="12328" name="Rectangle 1055"/>
                <p:cNvSpPr>
                  <a:spLocks noChangeArrowheads="1"/>
                </p:cNvSpPr>
                <p:nvPr/>
              </p:nvSpPr>
              <p:spPr bwMode="auto">
                <a:xfrm>
                  <a:off x="0" y="288"/>
                  <a:ext cx="836"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11" name="Group 1058"/>
              <p:cNvGrpSpPr>
                <a:grpSpLocks/>
              </p:cNvGrpSpPr>
              <p:nvPr/>
            </p:nvGrpSpPr>
            <p:grpSpPr bwMode="auto">
              <a:xfrm>
                <a:off x="836" y="288"/>
                <a:ext cx="620" cy="144"/>
                <a:chOff x="836" y="288"/>
                <a:chExt cx="620" cy="144"/>
              </a:xfrm>
            </p:grpSpPr>
            <p:sp>
              <p:nvSpPr>
                <p:cNvPr id="12325" name="Rectangle 1035"/>
                <p:cNvSpPr>
                  <a:spLocks noChangeArrowheads="1"/>
                </p:cNvSpPr>
                <p:nvPr/>
              </p:nvSpPr>
              <p:spPr bwMode="auto">
                <a:xfrm>
                  <a:off x="836" y="288"/>
                  <a:ext cx="620"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a:latin typeface="Arial" charset="0"/>
                      <a:cs typeface="Arial" charset="0"/>
                    </a:rPr>
                    <a:t>14</a:t>
                  </a:r>
                  <a:endParaRPr lang="es-ES">
                    <a:latin typeface="Times New Roman" pitchFamily="18" charset="0"/>
                  </a:endParaRPr>
                </a:p>
              </p:txBody>
            </p:sp>
            <p:sp>
              <p:nvSpPr>
                <p:cNvPr id="12326" name="Rectangle 1057"/>
                <p:cNvSpPr>
                  <a:spLocks noChangeArrowheads="1"/>
                </p:cNvSpPr>
                <p:nvPr/>
              </p:nvSpPr>
              <p:spPr bwMode="auto">
                <a:xfrm>
                  <a:off x="836" y="288"/>
                  <a:ext cx="620"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12" name="Group 1060"/>
              <p:cNvGrpSpPr>
                <a:grpSpLocks/>
              </p:cNvGrpSpPr>
              <p:nvPr/>
            </p:nvGrpSpPr>
            <p:grpSpPr bwMode="auto">
              <a:xfrm>
                <a:off x="1456" y="288"/>
                <a:ext cx="332" cy="144"/>
                <a:chOff x="1456" y="288"/>
                <a:chExt cx="332" cy="144"/>
              </a:xfrm>
            </p:grpSpPr>
            <p:sp>
              <p:nvSpPr>
                <p:cNvPr id="12323" name="Rectangle 1036"/>
                <p:cNvSpPr>
                  <a:spLocks noChangeArrowheads="1"/>
                </p:cNvSpPr>
                <p:nvPr/>
              </p:nvSpPr>
              <p:spPr bwMode="auto">
                <a:xfrm>
                  <a:off x="1456" y="288"/>
                  <a:ext cx="332"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a:latin typeface="Arial" charset="0"/>
                      <a:cs typeface="Arial" charset="0"/>
                    </a:rPr>
                    <a:t>20</a:t>
                  </a:r>
                  <a:endParaRPr lang="es-ES">
                    <a:latin typeface="Times New Roman" pitchFamily="18" charset="0"/>
                  </a:endParaRPr>
                </a:p>
              </p:txBody>
            </p:sp>
            <p:sp>
              <p:nvSpPr>
                <p:cNvPr id="12324" name="Rectangle 1059"/>
                <p:cNvSpPr>
                  <a:spLocks noChangeArrowheads="1"/>
                </p:cNvSpPr>
                <p:nvPr/>
              </p:nvSpPr>
              <p:spPr bwMode="auto">
                <a:xfrm>
                  <a:off x="1456" y="288"/>
                  <a:ext cx="332"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13" name="Group 1062"/>
              <p:cNvGrpSpPr>
                <a:grpSpLocks/>
              </p:cNvGrpSpPr>
              <p:nvPr/>
            </p:nvGrpSpPr>
            <p:grpSpPr bwMode="auto">
              <a:xfrm>
                <a:off x="0" y="432"/>
                <a:ext cx="836" cy="144"/>
                <a:chOff x="0" y="432"/>
                <a:chExt cx="836" cy="144"/>
              </a:xfrm>
            </p:grpSpPr>
            <p:sp>
              <p:nvSpPr>
                <p:cNvPr id="12321" name="Rectangle 1037"/>
                <p:cNvSpPr>
                  <a:spLocks noChangeArrowheads="1"/>
                </p:cNvSpPr>
                <p:nvPr/>
              </p:nvSpPr>
              <p:spPr bwMode="auto">
                <a:xfrm>
                  <a:off x="0" y="432"/>
                  <a:ext cx="836"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AR" b="1">
                      <a:latin typeface="Arial" charset="0"/>
                      <a:cs typeface="Arial" charset="0"/>
                    </a:rPr>
                    <a:t>Serotipos más frecuentes</a:t>
                  </a:r>
                  <a:endParaRPr lang="es-ES">
                    <a:latin typeface="Times New Roman" pitchFamily="18" charset="0"/>
                  </a:endParaRPr>
                </a:p>
              </p:txBody>
            </p:sp>
            <p:sp>
              <p:nvSpPr>
                <p:cNvPr id="12322" name="Rectangle 1061"/>
                <p:cNvSpPr>
                  <a:spLocks noChangeArrowheads="1"/>
                </p:cNvSpPr>
                <p:nvPr/>
              </p:nvSpPr>
              <p:spPr bwMode="auto">
                <a:xfrm>
                  <a:off x="0" y="432"/>
                  <a:ext cx="836"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14" name="Group 1064"/>
              <p:cNvGrpSpPr>
                <a:grpSpLocks/>
              </p:cNvGrpSpPr>
              <p:nvPr/>
            </p:nvGrpSpPr>
            <p:grpSpPr bwMode="auto">
              <a:xfrm>
                <a:off x="836" y="432"/>
                <a:ext cx="620" cy="144"/>
                <a:chOff x="836" y="432"/>
                <a:chExt cx="620" cy="144"/>
              </a:xfrm>
            </p:grpSpPr>
            <p:sp>
              <p:nvSpPr>
                <p:cNvPr id="12319" name="Rectangle 1038"/>
                <p:cNvSpPr>
                  <a:spLocks noChangeArrowheads="1"/>
                </p:cNvSpPr>
                <p:nvPr/>
              </p:nvSpPr>
              <p:spPr bwMode="auto">
                <a:xfrm>
                  <a:off x="836" y="432"/>
                  <a:ext cx="620"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b="1" dirty="0">
                      <a:latin typeface="Arial" charset="0"/>
                      <a:cs typeface="Arial" charset="0"/>
                    </a:rPr>
                    <a:t>G1, G2, G3, G4</a:t>
                  </a:r>
                  <a:endParaRPr lang="es-ES" b="1" dirty="0">
                    <a:latin typeface="Times New Roman" pitchFamily="18" charset="0"/>
                  </a:endParaRPr>
                </a:p>
              </p:txBody>
            </p:sp>
            <p:sp>
              <p:nvSpPr>
                <p:cNvPr id="12320" name="Rectangle 1063"/>
                <p:cNvSpPr>
                  <a:spLocks noChangeArrowheads="1"/>
                </p:cNvSpPr>
                <p:nvPr/>
              </p:nvSpPr>
              <p:spPr bwMode="auto">
                <a:xfrm>
                  <a:off x="836" y="432"/>
                  <a:ext cx="620"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15" name="Group 1066"/>
              <p:cNvGrpSpPr>
                <a:grpSpLocks/>
              </p:cNvGrpSpPr>
              <p:nvPr/>
            </p:nvGrpSpPr>
            <p:grpSpPr bwMode="auto">
              <a:xfrm>
                <a:off x="1456" y="432"/>
                <a:ext cx="332" cy="144"/>
                <a:chOff x="1456" y="432"/>
                <a:chExt cx="332" cy="144"/>
              </a:xfrm>
            </p:grpSpPr>
            <p:sp>
              <p:nvSpPr>
                <p:cNvPr id="12317" name="Rectangle 1039"/>
                <p:cNvSpPr>
                  <a:spLocks noChangeArrowheads="1"/>
                </p:cNvSpPr>
                <p:nvPr/>
              </p:nvSpPr>
              <p:spPr bwMode="auto">
                <a:xfrm>
                  <a:off x="1456" y="432"/>
                  <a:ext cx="332"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a:latin typeface="Arial" charset="0"/>
                      <a:cs typeface="Arial" charset="0"/>
                    </a:rPr>
                    <a:t>P4, P8</a:t>
                  </a:r>
                  <a:endParaRPr lang="es-ES">
                    <a:latin typeface="Times New Roman" pitchFamily="18" charset="0"/>
                  </a:endParaRPr>
                </a:p>
              </p:txBody>
            </p:sp>
            <p:sp>
              <p:nvSpPr>
                <p:cNvPr id="12318" name="Rectangle 1065"/>
                <p:cNvSpPr>
                  <a:spLocks noChangeArrowheads="1"/>
                </p:cNvSpPr>
                <p:nvPr/>
              </p:nvSpPr>
              <p:spPr bwMode="auto">
                <a:xfrm>
                  <a:off x="1456" y="432"/>
                  <a:ext cx="332"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16" name="Group 1068"/>
              <p:cNvGrpSpPr>
                <a:grpSpLocks/>
              </p:cNvGrpSpPr>
              <p:nvPr/>
            </p:nvGrpSpPr>
            <p:grpSpPr bwMode="auto">
              <a:xfrm>
                <a:off x="0" y="576"/>
                <a:ext cx="836" cy="144"/>
                <a:chOff x="0" y="576"/>
                <a:chExt cx="836" cy="144"/>
              </a:xfrm>
            </p:grpSpPr>
            <p:sp>
              <p:nvSpPr>
                <p:cNvPr id="12315" name="Rectangle 1040"/>
                <p:cNvSpPr>
                  <a:spLocks noChangeArrowheads="1"/>
                </p:cNvSpPr>
                <p:nvPr/>
              </p:nvSpPr>
              <p:spPr bwMode="auto">
                <a:xfrm>
                  <a:off x="0" y="576"/>
                  <a:ext cx="836"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AR" b="1">
                      <a:latin typeface="Arial" charset="0"/>
                      <a:cs typeface="Arial" charset="0"/>
                    </a:rPr>
                    <a:t>Serotipos emergentes</a:t>
                  </a:r>
                  <a:endParaRPr lang="es-ES">
                    <a:latin typeface="Times New Roman" pitchFamily="18" charset="0"/>
                  </a:endParaRPr>
                </a:p>
              </p:txBody>
            </p:sp>
            <p:sp>
              <p:nvSpPr>
                <p:cNvPr id="12316" name="Rectangle 1067"/>
                <p:cNvSpPr>
                  <a:spLocks noChangeArrowheads="1"/>
                </p:cNvSpPr>
                <p:nvPr/>
              </p:nvSpPr>
              <p:spPr bwMode="auto">
                <a:xfrm>
                  <a:off x="0" y="576"/>
                  <a:ext cx="836"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17" name="Group 1070"/>
              <p:cNvGrpSpPr>
                <a:grpSpLocks/>
              </p:cNvGrpSpPr>
              <p:nvPr/>
            </p:nvGrpSpPr>
            <p:grpSpPr bwMode="auto">
              <a:xfrm>
                <a:off x="836" y="576"/>
                <a:ext cx="620" cy="144"/>
                <a:chOff x="836" y="576"/>
                <a:chExt cx="620" cy="144"/>
              </a:xfrm>
            </p:grpSpPr>
            <p:sp>
              <p:nvSpPr>
                <p:cNvPr id="12313" name="Rectangle 1041"/>
                <p:cNvSpPr>
                  <a:spLocks noChangeArrowheads="1"/>
                </p:cNvSpPr>
                <p:nvPr/>
              </p:nvSpPr>
              <p:spPr bwMode="auto">
                <a:xfrm>
                  <a:off x="836" y="576"/>
                  <a:ext cx="620"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b="1" dirty="0">
                      <a:latin typeface="Arial" charset="0"/>
                      <a:cs typeface="Arial" charset="0"/>
                    </a:rPr>
                    <a:t>G9</a:t>
                  </a:r>
                  <a:endParaRPr lang="es-ES" b="1" dirty="0">
                    <a:latin typeface="Times New Roman" pitchFamily="18" charset="0"/>
                  </a:endParaRPr>
                </a:p>
              </p:txBody>
            </p:sp>
            <p:sp>
              <p:nvSpPr>
                <p:cNvPr id="12314" name="Rectangle 1069"/>
                <p:cNvSpPr>
                  <a:spLocks noChangeArrowheads="1"/>
                </p:cNvSpPr>
                <p:nvPr/>
              </p:nvSpPr>
              <p:spPr bwMode="auto">
                <a:xfrm>
                  <a:off x="836" y="576"/>
                  <a:ext cx="620"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nvGrpSpPr>
              <p:cNvPr id="18" name="Group 1072"/>
              <p:cNvGrpSpPr>
                <a:grpSpLocks/>
              </p:cNvGrpSpPr>
              <p:nvPr/>
            </p:nvGrpSpPr>
            <p:grpSpPr bwMode="auto">
              <a:xfrm>
                <a:off x="1456" y="576"/>
                <a:ext cx="332" cy="144"/>
                <a:chOff x="1456" y="576"/>
                <a:chExt cx="332" cy="144"/>
              </a:xfrm>
            </p:grpSpPr>
            <p:sp>
              <p:nvSpPr>
                <p:cNvPr id="12311" name="Rectangle 1042"/>
                <p:cNvSpPr>
                  <a:spLocks noChangeArrowheads="1"/>
                </p:cNvSpPr>
                <p:nvPr/>
              </p:nvSpPr>
              <p:spPr bwMode="auto">
                <a:xfrm>
                  <a:off x="1456" y="576"/>
                  <a:ext cx="332"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s-ES">
                      <a:latin typeface="Arial" charset="0"/>
                      <a:cs typeface="Arial" charset="0"/>
                    </a:rPr>
                    <a:t>P6</a:t>
                  </a:r>
                  <a:endParaRPr lang="es-ES">
                    <a:latin typeface="Times New Roman" pitchFamily="18" charset="0"/>
                  </a:endParaRPr>
                </a:p>
              </p:txBody>
            </p:sp>
            <p:sp>
              <p:nvSpPr>
                <p:cNvPr id="12312" name="Rectangle 1071"/>
                <p:cNvSpPr>
                  <a:spLocks noChangeArrowheads="1"/>
                </p:cNvSpPr>
                <p:nvPr/>
              </p:nvSpPr>
              <p:spPr bwMode="auto">
                <a:xfrm>
                  <a:off x="1456" y="576"/>
                  <a:ext cx="332" cy="144"/>
                </a:xfrm>
                <a:prstGeom prst="rect">
                  <a:avLst/>
                </a:prstGeom>
                <a:noFill/>
                <a:ln w="7">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grpSp>
        <p:sp>
          <p:nvSpPr>
            <p:cNvPr id="12295" name="Rectangle 1074"/>
            <p:cNvSpPr>
              <a:spLocks noChangeArrowheads="1"/>
            </p:cNvSpPr>
            <p:nvPr/>
          </p:nvSpPr>
          <p:spPr bwMode="auto">
            <a:xfrm>
              <a:off x="12" y="-20"/>
              <a:ext cx="1794" cy="726"/>
            </a:xfrm>
            <a:prstGeom prst="rect">
              <a:avLst/>
            </a:prstGeom>
            <a:noFill/>
            <a:ln w="11112">
              <a:solidFill>
                <a:srgbClr val="A0A0A0"/>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p>
              <a:endParaRPr lang="en-US"/>
            </a:p>
          </p:txBody>
        </p:sp>
      </p:grpSp>
      <p:sp>
        <p:nvSpPr>
          <p:cNvPr id="12293" name="Rectangle 1076"/>
          <p:cNvSpPr>
            <a:spLocks noChangeArrowheads="1"/>
          </p:cNvSpPr>
          <p:nvPr/>
        </p:nvSpPr>
        <p:spPr bwMode="auto">
          <a:xfrm>
            <a:off x="142876" y="4286256"/>
            <a:ext cx="8858280" cy="2308324"/>
          </a:xfrm>
          <a:prstGeom prst="rect">
            <a:avLst/>
          </a:prstGeom>
          <a:solidFill>
            <a:schemeClr val="accent2">
              <a:lumMod val="40000"/>
              <a:lumOff val="60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p>
            <a:r>
              <a:rPr lang="es-ES" sz="2400" dirty="0">
                <a:latin typeface="+mj-lt"/>
                <a:ea typeface="Times New Roman" pitchFamily="18" charset="0"/>
                <a:cs typeface="Arial" charset="0"/>
              </a:rPr>
              <a:t>Estos serotipos representan aproximadamente el </a:t>
            </a:r>
            <a:r>
              <a:rPr lang="es-ES" sz="2400" b="1" dirty="0">
                <a:latin typeface="+mj-lt"/>
                <a:ea typeface="Times New Roman" pitchFamily="18" charset="0"/>
                <a:cs typeface="Arial" charset="0"/>
              </a:rPr>
              <a:t>90% de las cepas analizadas en el mundo. </a:t>
            </a:r>
          </a:p>
          <a:p>
            <a:r>
              <a:rPr lang="es-ES" sz="2400" dirty="0">
                <a:latin typeface="+mj-lt"/>
                <a:ea typeface="Times New Roman" pitchFamily="18" charset="0"/>
                <a:cs typeface="Arial" charset="0"/>
              </a:rPr>
              <a:t>Está bien establecida la </a:t>
            </a:r>
            <a:r>
              <a:rPr lang="es-ES" sz="2400" b="1" dirty="0">
                <a:latin typeface="+mj-lt"/>
                <a:ea typeface="Times New Roman" pitchFamily="18" charset="0"/>
                <a:cs typeface="Arial" charset="0"/>
              </a:rPr>
              <a:t>protección cruzada </a:t>
            </a:r>
            <a:r>
              <a:rPr lang="es-ES" sz="2400" dirty="0">
                <a:latin typeface="+mj-lt"/>
                <a:ea typeface="Times New Roman" pitchFamily="18" charset="0"/>
                <a:cs typeface="Arial" charset="0"/>
              </a:rPr>
              <a:t>contra las cepas del mismo </a:t>
            </a:r>
            <a:r>
              <a:rPr lang="es-ES" sz="2400" dirty="0" err="1">
                <a:latin typeface="+mj-lt"/>
                <a:ea typeface="Times New Roman" pitchFamily="18" charset="0"/>
                <a:cs typeface="Arial" charset="0"/>
              </a:rPr>
              <a:t>genogrupo</a:t>
            </a:r>
            <a:r>
              <a:rPr lang="es-ES" sz="2400" dirty="0">
                <a:latin typeface="+mj-lt"/>
                <a:ea typeface="Times New Roman" pitchFamily="18" charset="0"/>
                <a:cs typeface="Arial" charset="0"/>
              </a:rPr>
              <a:t> pero no entre las cepas de diferentes </a:t>
            </a:r>
            <a:r>
              <a:rPr lang="es-ES" sz="2400" dirty="0" err="1">
                <a:latin typeface="+mj-lt"/>
                <a:ea typeface="Times New Roman" pitchFamily="18" charset="0"/>
                <a:cs typeface="Arial" charset="0"/>
              </a:rPr>
              <a:t>genogrupos</a:t>
            </a:r>
            <a:r>
              <a:rPr lang="es-ES" sz="2400" dirty="0">
                <a:latin typeface="+mj-lt"/>
                <a:ea typeface="Times New Roman" pitchFamily="18" charset="0"/>
                <a:cs typeface="Arial" charset="0"/>
              </a:rPr>
              <a:t>.</a:t>
            </a:r>
            <a:endParaRPr lang="en-US" sz="2400" dirty="0">
              <a:latin typeface="+mj-lt"/>
              <a:ea typeface="Times New Roman" pitchFamily="18" charset="0"/>
              <a:cs typeface="Arial" charset="0"/>
            </a:endParaRPr>
          </a:p>
          <a:p>
            <a:pPr eaLnBrk="0" hangingPunct="0"/>
            <a:r>
              <a:rPr lang="es-ES" sz="2400" dirty="0">
                <a:latin typeface="+mj-lt"/>
                <a:ea typeface="Times New Roman" pitchFamily="18" charset="0"/>
                <a:cs typeface="Arial" charset="0"/>
              </a:rPr>
              <a:t>Hay algunos indicios que los </a:t>
            </a:r>
            <a:r>
              <a:rPr lang="es-ES" sz="2400" b="1" dirty="0">
                <a:latin typeface="+mj-lt"/>
                <a:ea typeface="Times New Roman" pitchFamily="18" charset="0"/>
                <a:cs typeface="Arial" charset="0"/>
              </a:rPr>
              <a:t>genes de virus que infectan a los animales se pueden reordenar e infectar a los humanos</a:t>
            </a:r>
            <a:r>
              <a:rPr lang="es-ES" sz="2400" dirty="0">
                <a:latin typeface="+mj-lt"/>
                <a:ea typeface="Times New Roman" pitchFamily="18" charset="0"/>
                <a:cs typeface="Arial" charset="0"/>
              </a:rPr>
              <a:t>.</a:t>
            </a:r>
          </a:p>
        </p:txBody>
      </p:sp>
    </p:spTree>
    <p:extLst>
      <p:ext uri="{BB962C8B-B14F-4D97-AF65-F5344CB8AC3E}">
        <p14:creationId xmlns="" xmlns:p14="http://schemas.microsoft.com/office/powerpoint/2010/main" val="427240819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1571604" y="-142900"/>
            <a:ext cx="5943600" cy="1150938"/>
          </a:xfrm>
          <a:prstGeom prst="rect">
            <a:avLst/>
          </a:prstGeom>
          <a:noFill/>
          <a:ln w="9525">
            <a:noFill/>
            <a:miter lim="800000"/>
            <a:headEnd/>
            <a:tailEnd/>
          </a:ln>
          <a:effectLst/>
        </p:spPr>
        <p:txBody>
          <a:bodyPr anchor="b"/>
          <a:lstStyle/>
          <a:p>
            <a:pPr algn="ctr">
              <a:defRPr/>
            </a:pPr>
            <a:r>
              <a:rPr lang="es-AR" sz="3200" b="1" dirty="0"/>
              <a:t>Vacunas para Rotavirus</a:t>
            </a:r>
            <a:br>
              <a:rPr lang="es-AR" sz="3200" b="1" dirty="0"/>
            </a:br>
            <a:r>
              <a:rPr lang="es-AR" sz="3200" b="1" dirty="0"/>
              <a:t>Características generales</a:t>
            </a:r>
            <a:endParaRPr lang="es-ES" sz="3200" b="1" dirty="0"/>
          </a:p>
        </p:txBody>
      </p:sp>
      <p:graphicFrame>
        <p:nvGraphicFramePr>
          <p:cNvPr id="5" name="Group 37"/>
          <p:cNvGraphicFramePr>
            <a:graphicFrameLocks noGrp="1"/>
          </p:cNvGraphicFramePr>
          <p:nvPr>
            <p:extLst>
              <p:ext uri="{D42A27DB-BD31-4B8C-83A1-F6EECF244321}">
                <p14:modId xmlns="" xmlns:p14="http://schemas.microsoft.com/office/powerpoint/2010/main" val="2405167215"/>
              </p:ext>
            </p:extLst>
          </p:nvPr>
        </p:nvGraphicFramePr>
        <p:xfrm>
          <a:off x="214282" y="1052724"/>
          <a:ext cx="8750206" cy="5102352"/>
        </p:xfrm>
        <a:graphic>
          <a:graphicData uri="http://schemas.openxmlformats.org/drawingml/2006/table">
            <a:tbl>
              <a:tblPr>
                <a:effectLst>
                  <a:outerShdw blurRad="50800" dist="38100" dir="2700000" algn="tl" rotWithShape="0">
                    <a:prstClr val="black">
                      <a:alpha val="40000"/>
                    </a:prstClr>
                  </a:outerShdw>
                </a:effectLst>
              </a:tblPr>
              <a:tblGrid>
                <a:gridCol w="2643206"/>
                <a:gridCol w="2857520"/>
                <a:gridCol w="331922"/>
                <a:gridCol w="2917558"/>
              </a:tblGrid>
              <a:tr h="37569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err="1" smtClean="0">
                          <a:ln>
                            <a:noFill/>
                          </a:ln>
                          <a:solidFill>
                            <a:schemeClr val="bg2">
                              <a:lumMod val="25000"/>
                            </a:schemeClr>
                          </a:solidFill>
                          <a:effectLst/>
                          <a:latin typeface="Arial" pitchFamily="34" charset="0"/>
                          <a:cs typeface="Arial" pitchFamily="34" charset="0"/>
                        </a:rPr>
                        <a:t>Vacuna</a:t>
                      </a:r>
                      <a:r>
                        <a:rPr kumimoji="0" lang="en-US" sz="1800" b="0" i="0" u="none" strike="noStrike" cap="none" normalizeH="0" baseline="0" dirty="0" smtClean="0">
                          <a:ln>
                            <a:noFill/>
                          </a:ln>
                          <a:solidFill>
                            <a:schemeClr val="bg2">
                              <a:lumMod val="25000"/>
                            </a:schemeClr>
                          </a:solidFill>
                          <a:effectLst/>
                          <a:latin typeface="Arial" pitchFamily="34" charset="0"/>
                          <a:cs typeface="Arial" pitchFamily="34"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lang="es-AR" sz="1800" b="1" i="1" dirty="0" smtClean="0">
                          <a:solidFill>
                            <a:srgbClr val="0070C0"/>
                          </a:solidFill>
                          <a:latin typeface="Arial" pitchFamily="34" charset="0"/>
                          <a:cs typeface="Arial" pitchFamily="34" charset="0"/>
                        </a:rPr>
                        <a:t>RV1-Monovalente humana  </a:t>
                      </a:r>
                      <a:r>
                        <a:rPr kumimoji="0" lang="es-AR" sz="1800" b="0" i="0" u="none" strike="noStrike" cap="none" normalizeH="0" baseline="0" dirty="0" err="1" smtClean="0">
                          <a:ln>
                            <a:noFill/>
                          </a:ln>
                          <a:solidFill>
                            <a:schemeClr val="bg2">
                              <a:lumMod val="25000"/>
                            </a:schemeClr>
                          </a:solidFill>
                          <a:effectLst/>
                          <a:latin typeface="Arial" pitchFamily="34" charset="0"/>
                          <a:cs typeface="Arial" pitchFamily="34" charset="0"/>
                        </a:rPr>
                        <a:t>Rotarix</a:t>
                      </a:r>
                      <a:endParaRPr kumimoji="0" lang="es-AR" sz="1800" b="0" i="0" u="none" strike="noStrike" cap="none" normalizeH="0" baseline="0" dirty="0" smtClean="0">
                        <a:ln>
                          <a:noFill/>
                        </a:ln>
                        <a:solidFill>
                          <a:schemeClr val="bg2">
                            <a:lumMod val="25000"/>
                          </a:schemeClr>
                        </a:solidFill>
                        <a:effectLst/>
                        <a:latin typeface="Arial" pitchFamily="34" charset="0"/>
                        <a:cs typeface="Arial"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lang="es-AR" sz="1400" b="1" i="1" dirty="0" smtClean="0">
                          <a:solidFill>
                            <a:srgbClr val="0070C0"/>
                          </a:solidFill>
                          <a:latin typeface="Arial" pitchFamily="34" charset="0"/>
                          <a:cs typeface="Arial" pitchFamily="34" charset="0"/>
                        </a:rPr>
                        <a:t> </a:t>
                      </a:r>
                      <a:r>
                        <a:rPr lang="es-AR" sz="1800" b="1" i="1" dirty="0" smtClean="0">
                          <a:solidFill>
                            <a:srgbClr val="0070C0"/>
                          </a:solidFill>
                          <a:latin typeface="Arial" pitchFamily="34" charset="0"/>
                          <a:cs typeface="Arial" pitchFamily="34" charset="0"/>
                        </a:rPr>
                        <a:t>RV5-Pentavalente humano-bovino  </a:t>
                      </a:r>
                      <a:r>
                        <a:rPr kumimoji="0" lang="es-AR" sz="1800" b="0" i="0" u="none" strike="noStrike" cap="none" normalizeH="0" baseline="0" dirty="0" smtClean="0">
                          <a:ln>
                            <a:noFill/>
                          </a:ln>
                          <a:solidFill>
                            <a:schemeClr val="bg2">
                              <a:lumMod val="25000"/>
                            </a:schemeClr>
                          </a:solidFill>
                          <a:effectLst/>
                          <a:latin typeface="Arial" pitchFamily="34" charset="0"/>
                          <a:cs typeface="Arial" pitchFamily="34" charset="0"/>
                        </a:rPr>
                        <a:t>Rota </a:t>
                      </a:r>
                      <a:r>
                        <a:rPr kumimoji="0" lang="es-AR" sz="1800" b="0" i="0" u="none" strike="noStrike" cap="none" normalizeH="0" baseline="0" dirty="0" err="1" smtClean="0">
                          <a:ln>
                            <a:noFill/>
                          </a:ln>
                          <a:solidFill>
                            <a:schemeClr val="bg2">
                              <a:lumMod val="25000"/>
                            </a:schemeClr>
                          </a:solidFill>
                          <a:effectLst/>
                          <a:latin typeface="Arial" pitchFamily="34" charset="0"/>
                          <a:cs typeface="Arial" pitchFamily="34" charset="0"/>
                        </a:rPr>
                        <a:t>Teq</a:t>
                      </a:r>
                      <a:endParaRPr kumimoji="0" lang="es-AR" sz="1800" b="0" i="0" u="none" strike="noStrike" cap="none" normalizeH="0" baseline="0" dirty="0" smtClean="0">
                        <a:ln>
                          <a:noFill/>
                        </a:ln>
                        <a:solidFill>
                          <a:schemeClr val="bg2">
                            <a:lumMod val="25000"/>
                          </a:schemeClr>
                        </a:solidFill>
                        <a:effectLst/>
                        <a:latin typeface="Arial" pitchFamily="34" charset="0"/>
                        <a:cs typeface="Arial"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TlToBr>
                      <a:noFill/>
                    </a:lnTlToBr>
                    <a:lnBlToTr>
                      <a:noFill/>
                    </a:lnBlToTr>
                    <a:solidFill>
                      <a:schemeClr val="accent1">
                        <a:lumMod val="20000"/>
                        <a:lumOff val="80000"/>
                      </a:schemeClr>
                    </a:solidFill>
                  </a:tcPr>
                </a:tc>
                <a:tc hMerge="1">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s-AR" sz="1800" b="0" i="0" u="none" strike="noStrike" cap="none" normalizeH="0" baseline="0" dirty="0" smtClean="0">
                        <a:ln>
                          <a:noFill/>
                        </a:ln>
                        <a:solidFill>
                          <a:schemeClr val="bg2">
                            <a:lumMod val="25000"/>
                          </a:schemeClr>
                        </a:solidFill>
                        <a:effectLst/>
                        <a:latin typeface="Arial" pitchFamily="34" charset="0"/>
                        <a:cs typeface="Arial"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TlToBr>
                      <a:noFill/>
                    </a:lnTlToBr>
                    <a:lnBlToTr>
                      <a:noFill/>
                    </a:lnBlToTr>
                    <a:solidFill>
                      <a:schemeClr val="accent1">
                        <a:lumMod val="20000"/>
                        <a:lumOff val="80000"/>
                      </a:schemeClr>
                    </a:solidFill>
                  </a:tcPr>
                </a:tc>
              </a:tr>
              <a:tr h="34438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rPr>
                        <a:t>Composición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rPr>
                        <a:t>Rotavirus vivo atenuado G1P1A[8]*</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gridSpan="2">
                  <a:txBody>
                    <a:bodyPr/>
                    <a:lstStyle/>
                    <a:p>
                      <a:pPr algn="l"/>
                      <a:r>
                        <a:rPr lang="es-AR" sz="1800" dirty="0" smtClean="0">
                          <a:solidFill>
                            <a:schemeClr val="accent2">
                              <a:lumMod val="50000"/>
                            </a:schemeClr>
                          </a:solidFill>
                          <a:latin typeface="Arial" pitchFamily="34" charset="0"/>
                          <a:cs typeface="Arial" pitchFamily="34" charset="0"/>
                        </a:rPr>
                        <a:t>Cepas</a:t>
                      </a:r>
                      <a:r>
                        <a:rPr lang="es-AR" sz="1800" baseline="0" dirty="0" smtClean="0">
                          <a:solidFill>
                            <a:schemeClr val="accent2">
                              <a:lumMod val="50000"/>
                            </a:schemeClr>
                          </a:solidFill>
                          <a:latin typeface="Arial" pitchFamily="34" charset="0"/>
                          <a:cs typeface="Arial" pitchFamily="34" charset="0"/>
                        </a:rPr>
                        <a:t> de Serotipo </a:t>
                      </a:r>
                      <a:r>
                        <a:rPr lang="es-AR" sz="1800" baseline="0" dirty="0" err="1" smtClean="0">
                          <a:solidFill>
                            <a:schemeClr val="accent2">
                              <a:lumMod val="50000"/>
                            </a:schemeClr>
                          </a:solidFill>
                          <a:latin typeface="Arial" pitchFamily="34" charset="0"/>
                          <a:cs typeface="Arial" pitchFamily="34" charset="0"/>
                        </a:rPr>
                        <a:t>reasociado</a:t>
                      </a:r>
                      <a:r>
                        <a:rPr lang="es-AR" sz="1800" baseline="0" dirty="0" smtClean="0">
                          <a:solidFill>
                            <a:schemeClr val="accent2">
                              <a:lumMod val="50000"/>
                            </a:schemeClr>
                          </a:solidFill>
                          <a:latin typeface="Arial" pitchFamily="34" charset="0"/>
                          <a:cs typeface="Arial" pitchFamily="34" charset="0"/>
                        </a:rPr>
                        <a:t> G1, G2</a:t>
                      </a:r>
                      <a:r>
                        <a:rPr lang="es-AR" sz="1800" baseline="0" smtClean="0">
                          <a:solidFill>
                            <a:schemeClr val="accent2">
                              <a:lumMod val="50000"/>
                            </a:schemeClr>
                          </a:solidFill>
                          <a:latin typeface="Arial" pitchFamily="34" charset="0"/>
                          <a:cs typeface="Arial" pitchFamily="34" charset="0"/>
                        </a:rPr>
                        <a:t>, G3, G4 y P1. </a:t>
                      </a:r>
                      <a:endParaRPr lang="es-AR" sz="1800" dirty="0" smtClean="0">
                        <a:solidFill>
                          <a:schemeClr val="accent2">
                            <a:lumMod val="50000"/>
                          </a:schemeClr>
                        </a:solidFill>
                        <a:latin typeface="Arial" pitchFamily="34" charset="0"/>
                        <a:cs typeface="Arial" pitchFamily="34" charset="0"/>
                      </a:endParaRPr>
                    </a:p>
                  </a:txBody>
                  <a:tcPr horzOverflow="overflow">
                    <a:lnL w="28575" cap="flat" cmpd="sng" algn="ctr">
                      <a:solidFill>
                        <a:schemeClr val="tx1"/>
                      </a:solidFill>
                      <a:prstDash val="solid"/>
                      <a:miter lim="800000"/>
                      <a:headEnd type="none" w="med" len="med"/>
                      <a:tailEnd type="none" w="med" len="med"/>
                    </a:lnL>
                  </a:tcPr>
                </a:tc>
                <a:tc hMerge="1">
                  <a:txBody>
                    <a:bodyPr/>
                    <a:lstStyle/>
                    <a:p>
                      <a:pPr algn="l"/>
                      <a:endParaRPr lang="es-AR" sz="1800" dirty="0" smtClean="0">
                        <a:solidFill>
                          <a:schemeClr val="accent2">
                            <a:lumMod val="50000"/>
                          </a:schemeClr>
                        </a:solidFill>
                        <a:latin typeface="Arial" pitchFamily="34" charset="0"/>
                        <a:cs typeface="Arial" pitchFamily="34" charset="0"/>
                      </a:endParaRPr>
                    </a:p>
                  </a:txBody>
                  <a:tcPr horzOverflow="overflow">
                    <a:lnL w="28575" cap="flat" cmpd="sng" algn="ctr">
                      <a:solidFill>
                        <a:schemeClr val="tx1"/>
                      </a:solidFill>
                      <a:prstDash val="solid"/>
                      <a:miter lim="800000"/>
                      <a:headEnd type="none" w="med" len="med"/>
                      <a:tailEnd type="none" w="med" len="med"/>
                    </a:lnL>
                  </a:tcPr>
                </a:tc>
              </a:tr>
              <a:tr h="34438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rPr>
                        <a:t>Número de dosis</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rPr>
                        <a:t>2 dosis. Vía oral</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gridSpan="2">
                  <a:txBody>
                    <a:bodyPr/>
                    <a:lstStyle/>
                    <a:p>
                      <a:pPr algn="l"/>
                      <a:r>
                        <a:rPr lang="es-AR" sz="1800" dirty="0" smtClean="0">
                          <a:solidFill>
                            <a:schemeClr val="accent2">
                              <a:lumMod val="50000"/>
                            </a:schemeClr>
                          </a:solidFill>
                          <a:latin typeface="Arial" pitchFamily="34" charset="0"/>
                          <a:cs typeface="Arial" pitchFamily="34" charset="0"/>
                        </a:rPr>
                        <a:t>3 dosis. Vía oral</a:t>
                      </a:r>
                    </a:p>
                  </a:txBody>
                  <a:tcPr horzOverflow="overflow">
                    <a:lnL w="28575" cap="flat" cmpd="sng" algn="ctr">
                      <a:solidFill>
                        <a:schemeClr val="tx1"/>
                      </a:solidFill>
                      <a:prstDash val="solid"/>
                      <a:miter lim="800000"/>
                      <a:headEnd type="none" w="med" len="med"/>
                      <a:tailEnd type="none" w="med" len="med"/>
                    </a:lnL>
                  </a:tcPr>
                </a:tc>
                <a:tc hMerge="1">
                  <a:txBody>
                    <a:bodyPr/>
                    <a:lstStyle/>
                    <a:p>
                      <a:pPr algn="l"/>
                      <a:endParaRPr lang="es-AR" sz="1800" dirty="0" smtClean="0">
                        <a:solidFill>
                          <a:schemeClr val="accent2">
                            <a:lumMod val="50000"/>
                          </a:schemeClr>
                        </a:solidFill>
                        <a:latin typeface="Arial" pitchFamily="34" charset="0"/>
                        <a:cs typeface="Arial" pitchFamily="34" charset="0"/>
                      </a:endParaRPr>
                    </a:p>
                  </a:txBody>
                  <a:tcPr horzOverflow="overflow">
                    <a:lnL w="28575" cap="flat" cmpd="sng" algn="ctr">
                      <a:solidFill>
                        <a:schemeClr val="tx1"/>
                      </a:solidFill>
                      <a:prstDash val="solid"/>
                      <a:miter lim="800000"/>
                      <a:headEnd type="none" w="med" len="med"/>
                      <a:tailEnd type="none" w="med" len="med"/>
                    </a:lnL>
                  </a:tcPr>
                </a:tc>
              </a:tr>
              <a:tr h="36004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rPr>
                        <a:t>Edad recomendada</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rPr>
                        <a:t>2 y 4 meses</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gridSpan="2">
                  <a:txBody>
                    <a:bodyPr/>
                    <a:lstStyle/>
                    <a:p>
                      <a:pPr algn="l"/>
                      <a:r>
                        <a:rPr lang="es-AR" sz="1800" dirty="0" smtClean="0">
                          <a:solidFill>
                            <a:schemeClr val="accent2">
                              <a:lumMod val="50000"/>
                            </a:schemeClr>
                          </a:solidFill>
                          <a:latin typeface="Arial" pitchFamily="34" charset="0"/>
                          <a:cs typeface="Arial" pitchFamily="34" charset="0"/>
                        </a:rPr>
                        <a:t> 2, 4 y 6 meses</a:t>
                      </a:r>
                      <a:endParaRPr lang="es-AR" sz="1800" dirty="0">
                        <a:solidFill>
                          <a:schemeClr val="accent2">
                            <a:lumMod val="50000"/>
                          </a:schemeClr>
                        </a:solidFill>
                        <a:latin typeface="Arial" pitchFamily="34" charset="0"/>
                        <a:cs typeface="Arial" pitchFamily="34" charset="0"/>
                      </a:endParaRPr>
                    </a:p>
                  </a:txBody>
                  <a:tcPr horzOverflow="overflow">
                    <a:lnL w="28575" cap="flat" cmpd="sng" algn="ctr">
                      <a:solidFill>
                        <a:schemeClr val="tx1"/>
                      </a:solidFill>
                      <a:prstDash val="solid"/>
                      <a:miter lim="800000"/>
                      <a:headEnd type="none" w="med" len="med"/>
                      <a:tailEnd type="none" w="med" len="med"/>
                    </a:lnL>
                  </a:tcPr>
                </a:tc>
                <a:tc hMerge="1">
                  <a:txBody>
                    <a:bodyPr/>
                    <a:lstStyle/>
                    <a:p>
                      <a:pPr algn="l"/>
                      <a:endParaRPr lang="es-AR" sz="1800" dirty="0">
                        <a:solidFill>
                          <a:schemeClr val="accent2">
                            <a:lumMod val="50000"/>
                          </a:schemeClr>
                        </a:solidFill>
                        <a:latin typeface="Arial" pitchFamily="34" charset="0"/>
                        <a:cs typeface="Arial" pitchFamily="34" charset="0"/>
                      </a:endParaRPr>
                    </a:p>
                  </a:txBody>
                  <a:tcPr horzOverflow="overflow">
                    <a:lnL w="28575" cap="flat" cmpd="sng" algn="ctr">
                      <a:solidFill>
                        <a:schemeClr val="tx1"/>
                      </a:solidFill>
                      <a:prstDash val="solid"/>
                      <a:miter lim="800000"/>
                      <a:headEnd type="none" w="med" len="med"/>
                      <a:tailEnd type="none" w="med" len="med"/>
                    </a:lnL>
                  </a:tcPr>
                </a:tc>
              </a:tr>
              <a:tr h="604234">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AR" sz="1800" b="0" i="0" u="none" strike="noStrike" cap="none" normalizeH="0" baseline="0" dirty="0" smtClean="0">
                          <a:ln>
                            <a:noFill/>
                          </a:ln>
                          <a:solidFill>
                            <a:schemeClr val="bg2">
                              <a:lumMod val="25000"/>
                            </a:schemeClr>
                          </a:solidFill>
                          <a:effectLst/>
                          <a:latin typeface="Arial" pitchFamily="34" charset="0"/>
                          <a:cs typeface="Arial" pitchFamily="34" charset="0"/>
                        </a:rPr>
                        <a:t>Edad recomendada para la 1ª dosis</a:t>
                      </a:r>
                      <a:endPar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AR" sz="1800" b="0" i="0" u="none" strike="noStrike" cap="none" normalizeH="0" baseline="0" dirty="0" smtClean="0">
                          <a:ln>
                            <a:noFill/>
                          </a:ln>
                          <a:solidFill>
                            <a:schemeClr val="bg2">
                              <a:lumMod val="25000"/>
                            </a:schemeClr>
                          </a:solidFill>
                          <a:effectLst/>
                          <a:latin typeface="Arial" pitchFamily="34" charset="0"/>
                          <a:cs typeface="Arial" pitchFamily="34" charset="0"/>
                        </a:rPr>
                        <a:t>Mínimo 6 semanas</a:t>
                      </a:r>
                    </a:p>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AR" sz="1800" b="1" i="0" u="none" strike="noStrike" cap="none" normalizeH="0" baseline="0" dirty="0" smtClean="0">
                          <a:ln>
                            <a:noFill/>
                          </a:ln>
                          <a:solidFill>
                            <a:srgbClr val="FF0000"/>
                          </a:solidFill>
                          <a:effectLst/>
                          <a:latin typeface="Arial" pitchFamily="34" charset="0"/>
                          <a:cs typeface="Arial" pitchFamily="34" charset="0"/>
                        </a:rPr>
                        <a:t>Máximo 14 semanas 6 días*</a:t>
                      </a:r>
                      <a:endParaRPr kumimoji="0" lang="es-ES" sz="1800" b="1" i="0" u="none" strike="noStrike" cap="none" normalizeH="0" baseline="0" dirty="0" smtClean="0">
                        <a:ln>
                          <a:noFill/>
                        </a:ln>
                        <a:solidFill>
                          <a:srgbClr val="FF0000"/>
                        </a:solidFill>
                        <a:effectLst/>
                        <a:latin typeface="Arial" pitchFamily="34" charset="0"/>
                        <a:cs typeface="Arial"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s-AR"/>
                    </a:p>
                  </a:txBody>
                  <a:tcPr/>
                </a:tc>
                <a:tc hMerge="1">
                  <a:txBody>
                    <a:bodyPr/>
                    <a:lstStyle/>
                    <a:p>
                      <a:endParaRPr lang="es-AR" dirty="0"/>
                    </a:p>
                  </a:txBody>
                  <a:tcPr/>
                </a:tc>
              </a:tr>
              <a:tr h="55730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AR" sz="1800" b="0" i="0" u="none" strike="noStrike" cap="none" normalizeH="0" baseline="0" smtClean="0">
                          <a:ln>
                            <a:noFill/>
                          </a:ln>
                          <a:solidFill>
                            <a:schemeClr val="bg2">
                              <a:lumMod val="25000"/>
                            </a:schemeClr>
                          </a:solidFill>
                          <a:effectLst/>
                          <a:latin typeface="Arial" pitchFamily="34" charset="0"/>
                          <a:cs typeface="Arial" pitchFamily="34" charset="0"/>
                        </a:rPr>
                        <a:t>Edad recomendada para  la última dosis</a:t>
                      </a:r>
                      <a:endParaRPr kumimoji="0" lang="es-ES" sz="1800" b="0" i="0" u="none" strike="noStrike" cap="none" normalizeH="0" baseline="0" smtClean="0">
                        <a:ln>
                          <a:noFill/>
                        </a:ln>
                        <a:solidFill>
                          <a:schemeClr val="bg2">
                            <a:lumMod val="25000"/>
                          </a:schemeClr>
                        </a:solidFill>
                        <a:effectLst/>
                        <a:latin typeface="Arial" pitchFamily="34" charset="0"/>
                        <a:cs typeface="Arial"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AR" sz="1800" b="1" i="0" u="none" strike="noStrike" cap="none" normalizeH="0" baseline="0" dirty="0" smtClean="0">
                          <a:ln>
                            <a:noFill/>
                          </a:ln>
                          <a:solidFill>
                            <a:srgbClr val="FF0000"/>
                          </a:solidFill>
                          <a:effectLst/>
                          <a:latin typeface="Arial" pitchFamily="34" charset="0"/>
                          <a:cs typeface="Arial" pitchFamily="34" charset="0"/>
                        </a:rPr>
                        <a:t>Máximo 6 meses 0 días</a:t>
                      </a:r>
                    </a:p>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AR" sz="1800" b="1" i="0" u="none" strike="noStrike" cap="none" normalizeH="0" baseline="0" dirty="0" smtClean="0">
                          <a:ln>
                            <a:noFill/>
                          </a:ln>
                          <a:solidFill>
                            <a:srgbClr val="FF0000"/>
                          </a:solidFill>
                          <a:effectLst/>
                          <a:latin typeface="Arial" pitchFamily="34" charset="0"/>
                          <a:cs typeface="Arial" pitchFamily="34" charset="0"/>
                        </a:rPr>
                        <a:t>(</a:t>
                      </a:r>
                      <a:r>
                        <a:rPr kumimoji="0" lang="es-AR" sz="1800" b="1" i="0" u="none" strike="noStrike" cap="none" normalizeH="0" baseline="0" dirty="0" err="1" smtClean="0">
                          <a:ln>
                            <a:noFill/>
                          </a:ln>
                          <a:solidFill>
                            <a:srgbClr val="FF0000"/>
                          </a:solidFill>
                          <a:effectLst/>
                          <a:latin typeface="Arial" pitchFamily="34" charset="0"/>
                          <a:cs typeface="Arial" pitchFamily="34" charset="0"/>
                        </a:rPr>
                        <a:t>Rotateq</a:t>
                      </a:r>
                      <a:r>
                        <a:rPr kumimoji="0" lang="es-AR" sz="1800" b="1" i="0" u="none" strike="noStrike" cap="none" normalizeH="0" baseline="0" dirty="0" smtClean="0">
                          <a:ln>
                            <a:noFill/>
                          </a:ln>
                          <a:solidFill>
                            <a:srgbClr val="FF0000"/>
                          </a:solidFill>
                          <a:effectLst/>
                          <a:latin typeface="Arial" pitchFamily="34" charset="0"/>
                          <a:cs typeface="Arial" pitchFamily="34" charset="0"/>
                        </a:rPr>
                        <a:t>: 8 meses 0 días)</a:t>
                      </a:r>
                      <a:endParaRPr kumimoji="0" lang="es-ES" sz="1800" b="1" i="0" u="none" strike="noStrike" cap="none" normalizeH="0" baseline="0" dirty="0" smtClean="0">
                        <a:ln>
                          <a:noFill/>
                        </a:ln>
                        <a:solidFill>
                          <a:srgbClr val="FF0000"/>
                        </a:solidFill>
                        <a:effectLst/>
                        <a:latin typeface="Arial" pitchFamily="34" charset="0"/>
                        <a:cs typeface="Arial"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s-AR"/>
                    </a:p>
                  </a:txBody>
                  <a:tcPr/>
                </a:tc>
                <a:tc hMerge="1">
                  <a:txBody>
                    <a:bodyPr/>
                    <a:lstStyle/>
                    <a:p>
                      <a:endParaRPr lang="es-AR"/>
                    </a:p>
                  </a:txBody>
                  <a:tcPr/>
                </a:tc>
              </a:tr>
              <a:tr h="362959">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AR" sz="1800" b="0" i="0" u="none" strike="noStrike" cap="none" normalizeH="0" baseline="0" dirty="0" smtClean="0">
                          <a:ln>
                            <a:noFill/>
                          </a:ln>
                          <a:solidFill>
                            <a:schemeClr val="bg2">
                              <a:lumMod val="25000"/>
                            </a:schemeClr>
                          </a:solidFill>
                          <a:effectLst/>
                          <a:latin typeface="Arial" pitchFamily="34" charset="0"/>
                          <a:cs typeface="Arial" pitchFamily="34" charset="0"/>
                        </a:rPr>
                        <a:t>Intervalo entre dosis</a:t>
                      </a:r>
                      <a:endPar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AR" sz="1800" b="0" i="0" u="none" strike="noStrike" cap="none" normalizeH="0" baseline="0" dirty="0" smtClean="0">
                          <a:ln>
                            <a:noFill/>
                          </a:ln>
                          <a:solidFill>
                            <a:schemeClr val="bg2">
                              <a:lumMod val="25000"/>
                            </a:schemeClr>
                          </a:solidFill>
                          <a:effectLst/>
                          <a:latin typeface="Arial" pitchFamily="34" charset="0"/>
                          <a:cs typeface="Arial" pitchFamily="34" charset="0"/>
                        </a:rPr>
                        <a:t>4 semanas</a:t>
                      </a:r>
                      <a:endPar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s-AR"/>
                    </a:p>
                  </a:txBody>
                  <a:tcPr/>
                </a:tc>
                <a:tc hMerge="1">
                  <a:txBody>
                    <a:bodyPr/>
                    <a:lstStyle/>
                    <a:p>
                      <a:endParaRPr lang="es-AR"/>
                    </a:p>
                  </a:txBody>
                  <a:tcPr/>
                </a:tc>
              </a:tr>
              <a:tr h="604234">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AR" sz="1800" b="0" i="0" u="none" strike="noStrike" cap="none" normalizeH="0" baseline="0" dirty="0" smtClean="0">
                          <a:ln>
                            <a:noFill/>
                          </a:ln>
                          <a:solidFill>
                            <a:schemeClr val="bg2">
                              <a:lumMod val="25000"/>
                            </a:schemeClr>
                          </a:solidFill>
                          <a:effectLst/>
                          <a:latin typeface="Arial" pitchFamily="34" charset="0"/>
                          <a:cs typeface="Arial" pitchFamily="34" charset="0"/>
                        </a:rPr>
                        <a:t>Presentación</a:t>
                      </a:r>
                      <a:endPar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ES_tradnl" sz="1800" b="0" i="0" u="none" strike="noStrike" cap="none" normalizeH="0" baseline="0" dirty="0" smtClean="0">
                          <a:ln>
                            <a:noFill/>
                          </a:ln>
                          <a:solidFill>
                            <a:schemeClr val="bg2">
                              <a:lumMod val="25000"/>
                            </a:schemeClr>
                          </a:solidFill>
                          <a:effectLst/>
                          <a:latin typeface="Arial" pitchFamily="34" charset="0"/>
                          <a:cs typeface="Arial" pitchFamily="34" charset="0"/>
                        </a:rPr>
                        <a:t>Formulación </a:t>
                      </a:r>
                      <a:r>
                        <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rPr>
                        <a:t>líquida</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rPr>
                        <a:t>1,5 ml</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s-AR"/>
                    </a:p>
                  </a:txBody>
                  <a:tcPr/>
                </a:tc>
                <a:tc>
                  <a:txBody>
                    <a:bodyPr/>
                    <a:lstStyle/>
                    <a:p>
                      <a:r>
                        <a:rPr lang="es-ES_tradnl" sz="1800" dirty="0" smtClean="0">
                          <a:solidFill>
                            <a:schemeClr val="accent2">
                              <a:lumMod val="50000"/>
                            </a:schemeClr>
                          </a:solidFill>
                          <a:latin typeface="Arial" pitchFamily="34" charset="0"/>
                          <a:cs typeface="Arial" pitchFamily="34" charset="0"/>
                        </a:rPr>
                        <a:t>Formulación líquida </a:t>
                      </a:r>
                    </a:p>
                    <a:p>
                      <a:r>
                        <a:rPr lang="es-ES_tradnl" sz="1800" dirty="0" smtClean="0">
                          <a:solidFill>
                            <a:schemeClr val="accent2">
                              <a:lumMod val="50000"/>
                            </a:schemeClr>
                          </a:solidFill>
                          <a:latin typeface="Arial" pitchFamily="34" charset="0"/>
                          <a:cs typeface="Arial" pitchFamily="34" charset="0"/>
                        </a:rPr>
                        <a:t>2ml </a:t>
                      </a:r>
                      <a:endParaRPr lang="es-ES_tradnl" sz="1800" dirty="0">
                        <a:solidFill>
                          <a:schemeClr val="accent2">
                            <a:lumMod val="50000"/>
                          </a:schemeClr>
                        </a:solidFill>
                        <a:latin typeface="Arial" pitchFamily="34" charset="0"/>
                        <a:cs typeface="Arial" pitchFamily="34" charset="0"/>
                      </a:endParaRP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2649">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AR" sz="1800" b="0" i="0" u="none" strike="noStrike" cap="none" normalizeH="0" baseline="0" dirty="0" smtClean="0">
                          <a:ln>
                            <a:noFill/>
                          </a:ln>
                          <a:solidFill>
                            <a:schemeClr val="bg2">
                              <a:lumMod val="25000"/>
                            </a:schemeClr>
                          </a:solidFill>
                          <a:effectLst/>
                          <a:latin typeface="Arial" pitchFamily="34" charset="0"/>
                          <a:cs typeface="Arial" pitchFamily="34" charset="0"/>
                        </a:rPr>
                        <a:t>Conservación</a:t>
                      </a:r>
                      <a:endPar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s-AR" sz="1800" b="0" i="0" u="none" strike="noStrike" cap="none" normalizeH="0" baseline="0" dirty="0" smtClean="0">
                          <a:ln>
                            <a:noFill/>
                          </a:ln>
                          <a:solidFill>
                            <a:schemeClr val="bg2">
                              <a:lumMod val="25000"/>
                            </a:schemeClr>
                          </a:solidFill>
                          <a:effectLst/>
                          <a:latin typeface="Arial" pitchFamily="34" charset="0"/>
                          <a:cs typeface="Arial" pitchFamily="34" charset="0"/>
                        </a:rPr>
                        <a:t>2 – 8°C</a:t>
                      </a:r>
                      <a:endParaRPr kumimoji="0" lang="es-ES" sz="1800" b="0" i="0" u="none" strike="noStrike" cap="none" normalizeH="0" baseline="0" dirty="0" smtClean="0">
                        <a:ln>
                          <a:noFill/>
                        </a:ln>
                        <a:solidFill>
                          <a:schemeClr val="bg2">
                            <a:lumMod val="25000"/>
                          </a:schemeClr>
                        </a:solidFill>
                        <a:effectLst/>
                        <a:latin typeface="Arial" pitchFamily="34" charset="0"/>
                        <a:cs typeface="Arial"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s-AR"/>
                    </a:p>
                  </a:txBody>
                  <a:tcPr/>
                </a:tc>
                <a:tc hMerge="1">
                  <a:txBody>
                    <a:bodyPr/>
                    <a:lstStyle/>
                    <a:p>
                      <a:endParaRPr lang="es-AR"/>
                    </a:p>
                  </a:txBody>
                  <a:tcPr/>
                </a:tc>
              </a:tr>
            </a:tbl>
          </a:graphicData>
        </a:graphic>
      </p:graphicFrame>
      <p:sp>
        <p:nvSpPr>
          <p:cNvPr id="6" name="5 CuadroTexto"/>
          <p:cNvSpPr txBox="1"/>
          <p:nvPr/>
        </p:nvSpPr>
        <p:spPr>
          <a:xfrm>
            <a:off x="142844" y="6273261"/>
            <a:ext cx="6299738" cy="369332"/>
          </a:xfrm>
          <a:prstGeom prst="rect">
            <a:avLst/>
          </a:prstGeom>
          <a:noFill/>
        </p:spPr>
        <p:txBody>
          <a:bodyPr wrap="none" rtlCol="0">
            <a:spAutoFit/>
          </a:bodyPr>
          <a:lstStyle/>
          <a:p>
            <a:r>
              <a:rPr lang="es-AR" dirty="0" smtClean="0"/>
              <a:t>* Protección cruzada para G1P[8], G2P[4], G3P[8], G4P[8], G9P[8]</a:t>
            </a:r>
            <a:endParaRPr lang="es-AR" dirty="0"/>
          </a:p>
        </p:txBody>
      </p:sp>
      <p:sp>
        <p:nvSpPr>
          <p:cNvPr id="2" name="1 CuadroTexto"/>
          <p:cNvSpPr txBox="1"/>
          <p:nvPr/>
        </p:nvSpPr>
        <p:spPr>
          <a:xfrm>
            <a:off x="5758741" y="6577607"/>
            <a:ext cx="3349763" cy="307777"/>
          </a:xfrm>
          <a:prstGeom prst="rect">
            <a:avLst/>
          </a:prstGeom>
          <a:noFill/>
        </p:spPr>
        <p:txBody>
          <a:bodyPr wrap="none" rtlCol="0">
            <a:spAutoFit/>
          </a:bodyPr>
          <a:lstStyle/>
          <a:p>
            <a:r>
              <a:rPr lang="en-US" sz="1400" i="1" dirty="0" smtClean="0"/>
              <a:t>*MMWR</a:t>
            </a:r>
            <a:r>
              <a:rPr lang="en-US" sz="1400" i="1" dirty="0"/>
              <a:t>. February 6, 2009 / 58(RR02);1-25</a:t>
            </a:r>
            <a:endParaRPr lang="es-CO" sz="1400" i="1" dirty="0"/>
          </a:p>
        </p:txBody>
      </p:sp>
    </p:spTree>
    <p:extLst>
      <p:ext uri="{BB962C8B-B14F-4D97-AF65-F5344CB8AC3E}">
        <p14:creationId xmlns="" xmlns:p14="http://schemas.microsoft.com/office/powerpoint/2010/main" val="1553800512"/>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CuadroTexto"/>
          <p:cNvSpPr txBox="1">
            <a:spLocks noChangeArrowheads="1"/>
          </p:cNvSpPr>
          <p:nvPr/>
        </p:nvSpPr>
        <p:spPr bwMode="auto">
          <a:xfrm>
            <a:off x="395536" y="1628800"/>
            <a:ext cx="8215313" cy="4154984"/>
          </a:xfrm>
          <a:prstGeom prst="rect">
            <a:avLst/>
          </a:prstGeom>
          <a:noFill/>
          <a:ln w="9525">
            <a:noFill/>
            <a:miter lim="800000"/>
            <a:headEnd/>
            <a:tailEnd/>
          </a:ln>
        </p:spPr>
        <p:txBody>
          <a:bodyPr>
            <a:spAutoFit/>
          </a:bodyPr>
          <a:lstStyle/>
          <a:p>
            <a:pPr marL="342900" indent="-342900">
              <a:buSzPct val="90000"/>
              <a:buFont typeface="Arial" pitchFamily="34" charset="0"/>
              <a:buChar char="•"/>
            </a:pPr>
            <a:r>
              <a:rPr lang="es-ES_tradnl" sz="2400" dirty="0">
                <a:latin typeface="+mj-lt"/>
              </a:rPr>
              <a:t> De ser posible el esquema de inmunización debe </a:t>
            </a:r>
            <a:r>
              <a:rPr lang="es-ES_tradnl" sz="2400" b="1" dirty="0">
                <a:solidFill>
                  <a:srgbClr val="FF0000"/>
                </a:solidFill>
                <a:latin typeface="+mj-lt"/>
              </a:rPr>
              <a:t>completarse con el mismo </a:t>
            </a:r>
            <a:r>
              <a:rPr lang="es-ES_tradnl" sz="2400" b="1" dirty="0" smtClean="0">
                <a:solidFill>
                  <a:srgbClr val="FF0000"/>
                </a:solidFill>
                <a:latin typeface="+mj-lt"/>
              </a:rPr>
              <a:t>producto</a:t>
            </a:r>
          </a:p>
          <a:p>
            <a:pPr marL="342900" indent="-342900">
              <a:buSzPct val="90000"/>
              <a:buFont typeface="Arial" pitchFamily="34" charset="0"/>
              <a:buChar char="•"/>
            </a:pPr>
            <a:endParaRPr lang="es-ES_tradnl" sz="2400" b="1" dirty="0">
              <a:solidFill>
                <a:srgbClr val="FF0000"/>
              </a:solidFill>
              <a:latin typeface="+mj-lt"/>
            </a:endParaRPr>
          </a:p>
          <a:p>
            <a:pPr marL="342900" indent="-342900">
              <a:buSzPct val="90000"/>
              <a:buFont typeface="Arial" pitchFamily="34" charset="0"/>
              <a:buChar char="•"/>
            </a:pPr>
            <a:r>
              <a:rPr lang="es-ES_tradnl" sz="2400" dirty="0">
                <a:latin typeface="+mj-lt"/>
              </a:rPr>
              <a:t> No diferir la vacunación si no se cuenta con el mismo producto previamente aplicado o se desconoce el mismo, en estas situaciones debe completarse el esquema con el producto disponible. </a:t>
            </a:r>
            <a:endParaRPr lang="es-ES_tradnl" sz="2400" dirty="0" smtClean="0">
              <a:latin typeface="+mj-lt"/>
            </a:endParaRPr>
          </a:p>
          <a:p>
            <a:pPr marL="342900" indent="-342900">
              <a:buSzPct val="90000"/>
              <a:buFont typeface="Arial" pitchFamily="34" charset="0"/>
              <a:buChar char="•"/>
            </a:pPr>
            <a:endParaRPr lang="es-ES_tradnl" sz="2400" dirty="0">
              <a:latin typeface="+mj-lt"/>
            </a:endParaRPr>
          </a:p>
          <a:p>
            <a:pPr marL="342900" indent="-342900">
              <a:buSzPct val="90000"/>
              <a:buFont typeface="Arial" pitchFamily="34" charset="0"/>
              <a:buChar char="•"/>
            </a:pPr>
            <a:r>
              <a:rPr lang="es-ES_tradnl" sz="2400" dirty="0">
                <a:latin typeface="+mj-lt"/>
              </a:rPr>
              <a:t> Si una de las dosis fue la vacuna RV pentavalente </a:t>
            </a:r>
            <a:r>
              <a:rPr lang="es-ES_tradnl" sz="2400" dirty="0" smtClean="0">
                <a:latin typeface="+mj-lt"/>
              </a:rPr>
              <a:t>humano</a:t>
            </a:r>
          </a:p>
          <a:p>
            <a:pPr marL="342900" indent="-342900">
              <a:buSzPct val="90000"/>
            </a:pPr>
            <a:r>
              <a:rPr lang="es-ES_tradnl" sz="2400" dirty="0" smtClean="0">
                <a:latin typeface="+mj-lt"/>
              </a:rPr>
              <a:t>	bovino se </a:t>
            </a:r>
            <a:r>
              <a:rPr lang="es-ES_tradnl" sz="2400" dirty="0">
                <a:latin typeface="+mj-lt"/>
              </a:rPr>
              <a:t>debe completar el esquema en total de tres dosis</a:t>
            </a:r>
            <a:r>
              <a:rPr lang="es-ES_tradnl" sz="2400" dirty="0" smtClean="0">
                <a:latin typeface="+mj-lt"/>
              </a:rPr>
              <a:t>.</a:t>
            </a:r>
          </a:p>
          <a:p>
            <a:pPr marL="342900" indent="-342900">
              <a:buSzPct val="90000"/>
            </a:pPr>
            <a:endParaRPr lang="en-US" sz="2400" dirty="0">
              <a:latin typeface="+mj-lt"/>
            </a:endParaRPr>
          </a:p>
        </p:txBody>
      </p:sp>
      <p:sp>
        <p:nvSpPr>
          <p:cNvPr id="4" name="3 Título"/>
          <p:cNvSpPr>
            <a:spLocks noGrp="1"/>
          </p:cNvSpPr>
          <p:nvPr>
            <p:ph type="title"/>
          </p:nvPr>
        </p:nvSpPr>
        <p:spPr>
          <a:xfrm>
            <a:off x="971600" y="116632"/>
            <a:ext cx="6500812" cy="1357312"/>
          </a:xfrm>
        </p:spPr>
        <p:txBody>
          <a:bodyPr/>
          <a:lstStyle/>
          <a:p>
            <a:pPr>
              <a:defRPr/>
            </a:pPr>
            <a:r>
              <a:rPr lang="es-AR" sz="3600" b="1" dirty="0" smtClean="0"/>
              <a:t>Vacunas para Rotavirus</a:t>
            </a:r>
            <a:br>
              <a:rPr lang="es-AR" sz="3600" b="1" dirty="0" smtClean="0"/>
            </a:br>
            <a:r>
              <a:rPr lang="es-AR" sz="3600" b="1" dirty="0" smtClean="0"/>
              <a:t>Consideraciones generales</a:t>
            </a:r>
            <a:endParaRPr lang="en-US" sz="3600" b="1" dirty="0"/>
          </a:p>
        </p:txBody>
      </p:sp>
    </p:spTree>
    <p:extLst>
      <p:ext uri="{BB962C8B-B14F-4D97-AF65-F5344CB8AC3E}">
        <p14:creationId xmlns="" xmlns:p14="http://schemas.microsoft.com/office/powerpoint/2010/main" val="2374907706"/>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CuadroTexto"/>
          <p:cNvSpPr txBox="1">
            <a:spLocks noChangeArrowheads="1"/>
          </p:cNvSpPr>
          <p:nvPr/>
        </p:nvSpPr>
        <p:spPr bwMode="auto">
          <a:xfrm>
            <a:off x="285720" y="1916832"/>
            <a:ext cx="8358218" cy="3416320"/>
          </a:xfrm>
          <a:prstGeom prst="rect">
            <a:avLst/>
          </a:prstGeom>
          <a:noFill/>
          <a:ln w="9525">
            <a:noFill/>
            <a:miter lim="800000"/>
            <a:headEnd/>
            <a:tailEnd/>
          </a:ln>
        </p:spPr>
        <p:txBody>
          <a:bodyPr wrap="square">
            <a:spAutoFit/>
          </a:bodyPr>
          <a:lstStyle/>
          <a:p>
            <a:pPr marL="285750" indent="-285750">
              <a:buSzPct val="90000"/>
              <a:buFont typeface="Arial" pitchFamily="34" charset="0"/>
              <a:buChar char="•"/>
            </a:pPr>
            <a:r>
              <a:rPr lang="es-ES_tradnl" sz="2400" dirty="0" smtClean="0">
                <a:latin typeface="+mj-lt"/>
              </a:rPr>
              <a:t>En </a:t>
            </a:r>
            <a:r>
              <a:rPr lang="es-ES_tradnl" sz="2400" dirty="0">
                <a:latin typeface="+mj-lt"/>
              </a:rPr>
              <a:t>aquellos niños a los que se les hubiese administrado, inadvertidamente, la </a:t>
            </a:r>
            <a:r>
              <a:rPr lang="es-ES_tradnl" sz="2400" b="1" dirty="0">
                <a:solidFill>
                  <a:srgbClr val="FF0000"/>
                </a:solidFill>
                <a:latin typeface="+mj-lt"/>
              </a:rPr>
              <a:t>primera dosis de vacuna después de las 15 semanas</a:t>
            </a:r>
            <a:r>
              <a:rPr lang="es-ES_tradnl" sz="2400" b="1" dirty="0">
                <a:latin typeface="+mj-lt"/>
              </a:rPr>
              <a:t>,</a:t>
            </a:r>
            <a:r>
              <a:rPr lang="es-ES_tradnl" sz="2400" dirty="0">
                <a:latin typeface="+mj-lt"/>
              </a:rPr>
              <a:t> se completará el esquema de acuerdo a las recomendaciones generales </a:t>
            </a:r>
            <a:r>
              <a:rPr lang="es-ES_tradnl" sz="2400" b="1" dirty="0">
                <a:solidFill>
                  <a:srgbClr val="FF0000"/>
                </a:solidFill>
                <a:latin typeface="+mj-lt"/>
              </a:rPr>
              <a:t>completando con la última dosis a los </a:t>
            </a:r>
            <a:r>
              <a:rPr lang="es-ES_tradnl" sz="2400" b="1" dirty="0" smtClean="0">
                <a:solidFill>
                  <a:srgbClr val="FF0000"/>
                </a:solidFill>
                <a:latin typeface="+mj-lt"/>
              </a:rPr>
              <a:t>6 </a:t>
            </a:r>
            <a:r>
              <a:rPr lang="es-ES_tradnl" sz="2400" b="1" dirty="0">
                <a:solidFill>
                  <a:srgbClr val="FF0000"/>
                </a:solidFill>
                <a:latin typeface="+mj-lt"/>
              </a:rPr>
              <a:t>meses 0 días.</a:t>
            </a:r>
          </a:p>
          <a:p>
            <a:pPr marL="285750" indent="-285750">
              <a:buSzPct val="90000"/>
              <a:buFont typeface="Arial" pitchFamily="34" charset="0"/>
              <a:buChar char="•"/>
            </a:pPr>
            <a:endParaRPr lang="en-US" sz="2400" dirty="0">
              <a:latin typeface="+mj-lt"/>
            </a:endParaRPr>
          </a:p>
          <a:p>
            <a:pPr marL="285750" indent="-285750">
              <a:buSzPct val="90000"/>
              <a:buFont typeface="Arial" pitchFamily="34" charset="0"/>
              <a:buChar char="•"/>
            </a:pPr>
            <a:r>
              <a:rPr lang="es-ES_tradnl" sz="2400" dirty="0">
                <a:latin typeface="+mj-lt"/>
              </a:rPr>
              <a:t> Los niños que hubieran presentado algún </a:t>
            </a:r>
            <a:r>
              <a:rPr lang="es-ES_tradnl" sz="2400" b="1" dirty="0">
                <a:solidFill>
                  <a:srgbClr val="FF0000"/>
                </a:solidFill>
                <a:latin typeface="+mj-lt"/>
              </a:rPr>
              <a:t>episodio de gastroenteritis por rotavirus deben completar el esquema </a:t>
            </a:r>
            <a:r>
              <a:rPr lang="es-ES_tradnl" sz="2400" dirty="0">
                <a:latin typeface="+mj-lt"/>
              </a:rPr>
              <a:t>de vacunación de acuerdo a las recomendaciones generales.</a:t>
            </a:r>
            <a:endParaRPr lang="en-US" sz="2400" dirty="0">
              <a:latin typeface="+mj-lt"/>
            </a:endParaRPr>
          </a:p>
        </p:txBody>
      </p:sp>
      <p:sp>
        <p:nvSpPr>
          <p:cNvPr id="4" name="3 Título"/>
          <p:cNvSpPr>
            <a:spLocks noGrp="1"/>
          </p:cNvSpPr>
          <p:nvPr>
            <p:ph type="title"/>
          </p:nvPr>
        </p:nvSpPr>
        <p:spPr>
          <a:xfrm>
            <a:off x="1142976" y="214290"/>
            <a:ext cx="6500812" cy="1357312"/>
          </a:xfrm>
        </p:spPr>
        <p:txBody>
          <a:bodyPr/>
          <a:lstStyle/>
          <a:p>
            <a:pPr>
              <a:defRPr/>
            </a:pPr>
            <a:r>
              <a:rPr lang="es-AR" sz="3600" b="1" dirty="0" smtClean="0"/>
              <a:t>Vacunas para Rotavirus</a:t>
            </a:r>
            <a:br>
              <a:rPr lang="es-AR" sz="3600" b="1" dirty="0" smtClean="0"/>
            </a:br>
            <a:r>
              <a:rPr lang="es-AR" sz="3600" b="1" dirty="0" smtClean="0"/>
              <a:t>Consideraciones generales</a:t>
            </a:r>
            <a:endParaRPr lang="en-US" sz="3600" b="1" dirty="0"/>
          </a:p>
        </p:txBody>
      </p:sp>
    </p:spTree>
    <p:extLst>
      <p:ext uri="{BB962C8B-B14F-4D97-AF65-F5344CB8AC3E}">
        <p14:creationId xmlns="" xmlns:p14="http://schemas.microsoft.com/office/powerpoint/2010/main" val="1627135476"/>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57200" y="274638"/>
            <a:ext cx="8229600" cy="1143000"/>
          </a:xfrm>
          <a:prstGeom prst="rect">
            <a:avLst/>
          </a:prstGeom>
        </p:spPr>
        <p:txBody>
          <a:bodyPr/>
          <a:lstStyle>
            <a:lvl1pPr algn="l" rtl="0" eaLnBrk="1" latinLnBrk="0" hangingPunct="1">
              <a:spcBef>
                <a:spcPct val="0"/>
              </a:spcBef>
              <a:buNone/>
              <a:defRPr kumimoji="0" sz="4600" kern="1200">
                <a:solidFill>
                  <a:schemeClr val="tx1"/>
                </a:solidFill>
                <a:latin typeface="+mj-lt"/>
                <a:ea typeface="+mj-ea"/>
                <a:cs typeface="+mj-cs"/>
              </a:defRPr>
            </a:lvl1pPr>
          </a:lstStyle>
          <a:p>
            <a:pPr>
              <a:defRPr/>
            </a:pPr>
            <a:r>
              <a:rPr lang="es-AR" dirty="0" smtClean="0">
                <a:solidFill>
                  <a:srgbClr val="00B0F0"/>
                </a:solidFill>
              </a:rPr>
              <a:t>Vacunas </a:t>
            </a:r>
            <a:r>
              <a:rPr lang="es-AR" dirty="0" err="1" smtClean="0">
                <a:solidFill>
                  <a:srgbClr val="00B0F0"/>
                </a:solidFill>
              </a:rPr>
              <a:t>Neumocócicas</a:t>
            </a:r>
            <a:r>
              <a:rPr lang="es-AR" dirty="0" smtClean="0">
                <a:solidFill>
                  <a:srgbClr val="00B0F0"/>
                </a:solidFill>
              </a:rPr>
              <a:t> </a:t>
            </a:r>
          </a:p>
        </p:txBody>
      </p:sp>
      <p:sp>
        <p:nvSpPr>
          <p:cNvPr id="53251" name="2 Marcador de contenido"/>
          <p:cNvSpPr txBox="1">
            <a:spLocks/>
          </p:cNvSpPr>
          <p:nvPr/>
        </p:nvSpPr>
        <p:spPr bwMode="auto">
          <a:xfrm>
            <a:off x="25400" y="2133600"/>
            <a:ext cx="8229600" cy="4525963"/>
          </a:xfrm>
          <a:prstGeom prst="rect">
            <a:avLst/>
          </a:prstGeom>
          <a:noFill/>
          <a:ln w="9525">
            <a:noFill/>
            <a:miter lim="800000"/>
            <a:headEnd/>
            <a:tailEnd/>
          </a:ln>
        </p:spPr>
        <p:txBody>
          <a:bodyPr/>
          <a:lstStyle/>
          <a:p>
            <a:pPr marL="419100" indent="-382588">
              <a:spcBef>
                <a:spcPct val="20000"/>
              </a:spcBef>
              <a:buClr>
                <a:schemeClr val="accent1"/>
              </a:buClr>
              <a:buSzPct val="80000"/>
              <a:buFont typeface="Wingdings 2" pitchFamily="18" charset="2"/>
              <a:buChar char=""/>
              <a:defRPr/>
            </a:pPr>
            <a:r>
              <a:rPr lang="es-AR" sz="3000" dirty="0">
                <a:latin typeface="Calibri" pitchFamily="34" charset="0"/>
              </a:rPr>
              <a:t>Vacuna </a:t>
            </a:r>
            <a:r>
              <a:rPr lang="es-AR" sz="3000" dirty="0" err="1">
                <a:latin typeface="Calibri" pitchFamily="34" charset="0"/>
              </a:rPr>
              <a:t>Neumocócica</a:t>
            </a:r>
            <a:r>
              <a:rPr lang="es-AR" sz="3000" dirty="0">
                <a:latin typeface="Calibri" pitchFamily="34" charset="0"/>
              </a:rPr>
              <a:t> </a:t>
            </a:r>
            <a:r>
              <a:rPr lang="es-AR" sz="3000" dirty="0" err="1">
                <a:latin typeface="Calibri" pitchFamily="34" charset="0"/>
              </a:rPr>
              <a:t>Polisacárida</a:t>
            </a:r>
            <a:r>
              <a:rPr lang="es-AR" sz="3000" dirty="0">
                <a:latin typeface="Calibri" pitchFamily="34" charset="0"/>
              </a:rPr>
              <a:t> PPVS23</a:t>
            </a:r>
          </a:p>
          <a:p>
            <a:pPr marL="419100" indent="-382588">
              <a:spcBef>
                <a:spcPct val="20000"/>
              </a:spcBef>
              <a:buClr>
                <a:schemeClr val="accent1"/>
              </a:buClr>
              <a:buSzPct val="80000"/>
              <a:buFont typeface="Wingdings 2" pitchFamily="18" charset="2"/>
              <a:buChar char=""/>
              <a:defRPr/>
            </a:pPr>
            <a:endParaRPr lang="es-AR" sz="3000" dirty="0">
              <a:latin typeface="Calibri" pitchFamily="34" charset="0"/>
            </a:endParaRPr>
          </a:p>
          <a:p>
            <a:pPr marL="419100" indent="-382588">
              <a:spcBef>
                <a:spcPct val="20000"/>
              </a:spcBef>
              <a:buClr>
                <a:schemeClr val="accent1"/>
              </a:buClr>
              <a:buSzPct val="80000"/>
              <a:buFont typeface="Wingdings 2" pitchFamily="18" charset="2"/>
              <a:buChar char=""/>
              <a:defRPr/>
            </a:pPr>
            <a:r>
              <a:rPr lang="es-AR" sz="3000" dirty="0">
                <a:latin typeface="Calibri" pitchFamily="34" charset="0"/>
              </a:rPr>
              <a:t>Vacuna </a:t>
            </a:r>
            <a:r>
              <a:rPr lang="es-AR" sz="3000" dirty="0" err="1">
                <a:latin typeface="Calibri" pitchFamily="34" charset="0"/>
              </a:rPr>
              <a:t>Neumocóccica</a:t>
            </a:r>
            <a:r>
              <a:rPr lang="es-AR" sz="3000" dirty="0">
                <a:latin typeface="Calibri" pitchFamily="34" charset="0"/>
              </a:rPr>
              <a:t> Conjugada </a:t>
            </a:r>
          </a:p>
          <a:p>
            <a:pPr marL="2247900" lvl="4" indent="-382588">
              <a:spcBef>
                <a:spcPct val="20000"/>
              </a:spcBef>
              <a:buClr>
                <a:schemeClr val="accent1"/>
              </a:buClr>
              <a:buSzPct val="80000"/>
              <a:buFont typeface="Wingdings 2" pitchFamily="18" charset="2"/>
              <a:buChar char=""/>
              <a:defRPr/>
            </a:pPr>
            <a:r>
              <a:rPr lang="es-AR" sz="3000" dirty="0">
                <a:latin typeface="Calibri" pitchFamily="34" charset="0"/>
              </a:rPr>
              <a:t>PCV13 (</a:t>
            </a:r>
            <a:r>
              <a:rPr lang="es-AR" sz="3000" dirty="0" err="1">
                <a:latin typeface="Calibri" pitchFamily="34" charset="0"/>
              </a:rPr>
              <a:t>Prevenar</a:t>
            </a:r>
            <a:r>
              <a:rPr lang="es-ES" sz="2800" dirty="0">
                <a:latin typeface="+mn-lt"/>
              </a:rPr>
              <a:t>®</a:t>
            </a:r>
            <a:r>
              <a:rPr lang="es-AR" sz="3000" dirty="0">
                <a:latin typeface="Calibri" pitchFamily="34" charset="0"/>
              </a:rPr>
              <a:t>)</a:t>
            </a:r>
          </a:p>
          <a:p>
            <a:pPr marL="2247900" lvl="4" indent="-382588">
              <a:spcBef>
                <a:spcPct val="20000"/>
              </a:spcBef>
              <a:buClr>
                <a:schemeClr val="accent1"/>
              </a:buClr>
              <a:buSzPct val="80000"/>
              <a:buFont typeface="Wingdings 2" pitchFamily="18" charset="2"/>
              <a:buChar char=""/>
              <a:defRPr/>
            </a:pPr>
            <a:r>
              <a:rPr lang="es-AR" sz="2800" dirty="0">
                <a:latin typeface="+mn-lt"/>
              </a:rPr>
              <a:t>PCV 10 (</a:t>
            </a:r>
            <a:r>
              <a:rPr lang="es-ES" sz="2800" dirty="0" err="1">
                <a:latin typeface="+mn-lt"/>
              </a:rPr>
              <a:t>Synflorix</a:t>
            </a:r>
            <a:r>
              <a:rPr lang="es-ES" sz="2800" dirty="0">
                <a:latin typeface="+mn-lt"/>
              </a:rPr>
              <a:t>®)</a:t>
            </a:r>
            <a:endParaRPr lang="es-AR" sz="2800" dirty="0">
              <a:latin typeface="+mn-lt"/>
            </a:endParaRPr>
          </a:p>
        </p:txBody>
      </p:sp>
    </p:spTree>
    <p:extLst>
      <p:ext uri="{BB962C8B-B14F-4D97-AF65-F5344CB8AC3E}">
        <p14:creationId xmlns="" xmlns:p14="http://schemas.microsoft.com/office/powerpoint/2010/main" val="52942110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txBox="1">
            <a:spLocks/>
          </p:cNvSpPr>
          <p:nvPr/>
        </p:nvSpPr>
        <p:spPr bwMode="auto">
          <a:xfrm>
            <a:off x="0" y="333375"/>
            <a:ext cx="8929688" cy="5792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419100" indent="-382588"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20000"/>
              </a:spcBef>
              <a:buClr>
                <a:schemeClr val="accent1"/>
              </a:buClr>
              <a:buSzPct val="80000"/>
              <a:buFont typeface="Arial" pitchFamily="34" charset="0"/>
              <a:buNone/>
            </a:pPr>
            <a:r>
              <a:rPr lang="es-ES" sz="2800" dirty="0">
                <a:solidFill>
                  <a:srgbClr val="0070C0"/>
                </a:solidFill>
                <a:latin typeface="Calibri" pitchFamily="34" charset="0"/>
              </a:rPr>
              <a:t>Vacunas </a:t>
            </a:r>
            <a:r>
              <a:rPr lang="es-ES" sz="2800" dirty="0" err="1">
                <a:solidFill>
                  <a:srgbClr val="0070C0"/>
                </a:solidFill>
                <a:latin typeface="Calibri" pitchFamily="34" charset="0"/>
              </a:rPr>
              <a:t>Neumocóccicas</a:t>
            </a:r>
            <a:r>
              <a:rPr lang="es-ES" sz="2800" dirty="0">
                <a:solidFill>
                  <a:srgbClr val="0070C0"/>
                </a:solidFill>
                <a:latin typeface="Calibri" pitchFamily="34" charset="0"/>
              </a:rPr>
              <a:t> conjugadas VCN13- </a:t>
            </a:r>
            <a:r>
              <a:rPr lang="es-ES" sz="2800" dirty="0" err="1">
                <a:solidFill>
                  <a:srgbClr val="0070C0"/>
                </a:solidFill>
                <a:latin typeface="Calibri" pitchFamily="34" charset="0"/>
              </a:rPr>
              <a:t>Prenenar</a:t>
            </a:r>
            <a:r>
              <a:rPr lang="es-ES" sz="2800" dirty="0">
                <a:solidFill>
                  <a:srgbClr val="0070C0"/>
                </a:solidFill>
                <a:latin typeface="Calibri" pitchFamily="34" charset="0"/>
              </a:rPr>
              <a:t> 13 </a:t>
            </a:r>
            <a:r>
              <a:rPr lang="es-ES" sz="2800" dirty="0" smtClean="0">
                <a:solidFill>
                  <a:srgbClr val="0070C0"/>
                </a:solidFill>
                <a:latin typeface="Calibri" pitchFamily="34" charset="0"/>
              </a:rPr>
              <a:t>®</a:t>
            </a:r>
          </a:p>
          <a:p>
            <a:pPr eaLnBrk="1" hangingPunct="1">
              <a:spcBef>
                <a:spcPct val="20000"/>
              </a:spcBef>
              <a:buClr>
                <a:schemeClr val="accent1"/>
              </a:buClr>
              <a:buSzPct val="80000"/>
              <a:buFont typeface="Arial" pitchFamily="34" charset="0"/>
              <a:buNone/>
            </a:pPr>
            <a:endParaRPr lang="es-ES" sz="2800" dirty="0">
              <a:solidFill>
                <a:schemeClr val="bg1"/>
              </a:solidFill>
              <a:latin typeface="Calibri" pitchFamily="34" charset="0"/>
            </a:endParaRPr>
          </a:p>
          <a:p>
            <a:pPr eaLnBrk="1" hangingPunct="1">
              <a:spcBef>
                <a:spcPct val="20000"/>
              </a:spcBef>
              <a:buClr>
                <a:schemeClr val="accent1"/>
              </a:buClr>
              <a:buSzPct val="80000"/>
              <a:buFont typeface="Wingdings 2" pitchFamily="18" charset="2"/>
              <a:buChar char=""/>
            </a:pPr>
            <a:r>
              <a:rPr lang="es-AR" sz="2400" dirty="0">
                <a:latin typeface="Calibri" pitchFamily="34" charset="0"/>
              </a:rPr>
              <a:t>Composición: suspensión estéril de sacáridos de los antígenos capsulares de los </a:t>
            </a:r>
            <a:r>
              <a:rPr lang="es-AR" sz="2400" b="1" dirty="0">
                <a:solidFill>
                  <a:srgbClr val="FF3399"/>
                </a:solidFill>
                <a:latin typeface="Calibri" pitchFamily="34" charset="0"/>
              </a:rPr>
              <a:t>serotipos 1,3,4,5, 6A, 6B, 7F, 9V, 14, 18C, 19A, 19F y 23F de </a:t>
            </a:r>
            <a:r>
              <a:rPr lang="es-AR" sz="2400" dirty="0" err="1">
                <a:latin typeface="Calibri" pitchFamily="34" charset="0"/>
              </a:rPr>
              <a:t>Streptotoccus</a:t>
            </a:r>
            <a:r>
              <a:rPr lang="es-AR" sz="2400" dirty="0">
                <a:latin typeface="Calibri" pitchFamily="34" charset="0"/>
              </a:rPr>
              <a:t> </a:t>
            </a:r>
            <a:r>
              <a:rPr lang="es-AR" sz="2400" dirty="0" err="1">
                <a:latin typeface="Calibri" pitchFamily="34" charset="0"/>
              </a:rPr>
              <a:t>pneumoniae</a:t>
            </a:r>
            <a:r>
              <a:rPr lang="es-AR" sz="2400" dirty="0">
                <a:latin typeface="Calibri" pitchFamily="34" charset="0"/>
              </a:rPr>
              <a:t> </a:t>
            </a:r>
            <a:r>
              <a:rPr lang="es-AR" sz="2400" u="sng" dirty="0">
                <a:latin typeface="Calibri" pitchFamily="34" charset="0"/>
              </a:rPr>
              <a:t>conjugados</a:t>
            </a:r>
            <a:r>
              <a:rPr lang="es-AR" sz="2400" dirty="0">
                <a:latin typeface="Calibri" pitchFamily="34" charset="0"/>
              </a:rPr>
              <a:t> a la proteína diftérica atóxica CRM197. </a:t>
            </a:r>
          </a:p>
          <a:p>
            <a:pPr eaLnBrk="1" hangingPunct="1">
              <a:spcBef>
                <a:spcPct val="20000"/>
              </a:spcBef>
              <a:buClr>
                <a:schemeClr val="accent1"/>
              </a:buClr>
              <a:buSzPct val="80000"/>
              <a:buFont typeface="Wingdings 2" pitchFamily="18" charset="2"/>
              <a:buChar char=""/>
            </a:pPr>
            <a:r>
              <a:rPr lang="es-AR" sz="2400" dirty="0">
                <a:latin typeface="Calibri" pitchFamily="34" charset="0"/>
              </a:rPr>
              <a:t>Genera </a:t>
            </a:r>
            <a:r>
              <a:rPr lang="es-AR" sz="2400" u="sng" dirty="0">
                <a:latin typeface="Calibri" pitchFamily="34" charset="0"/>
              </a:rPr>
              <a:t>respuesta T dependiente</a:t>
            </a:r>
            <a:r>
              <a:rPr lang="es-AR" sz="2400" dirty="0">
                <a:latin typeface="Calibri" pitchFamily="34" charset="0"/>
              </a:rPr>
              <a:t>. La respuesta es más robusta e induce memoria inmunológica.</a:t>
            </a:r>
          </a:p>
          <a:p>
            <a:pPr eaLnBrk="1" hangingPunct="1">
              <a:spcBef>
                <a:spcPct val="20000"/>
              </a:spcBef>
              <a:buClr>
                <a:schemeClr val="accent1"/>
              </a:buClr>
              <a:buSzPct val="80000"/>
              <a:buFont typeface="Wingdings 2" pitchFamily="18" charset="2"/>
              <a:buChar char=""/>
            </a:pPr>
            <a:r>
              <a:rPr lang="es-AR" sz="2400" dirty="0">
                <a:solidFill>
                  <a:srgbClr val="FFFF00"/>
                </a:solidFill>
                <a:latin typeface="Calibri" pitchFamily="34" charset="0"/>
              </a:rPr>
              <a:t> </a:t>
            </a:r>
            <a:r>
              <a:rPr lang="es-AR" sz="2400" b="1" u="sng" dirty="0">
                <a:latin typeface="Calibri" pitchFamily="34" charset="0"/>
              </a:rPr>
              <a:t>Erradica </a:t>
            </a:r>
            <a:r>
              <a:rPr lang="es-AR" sz="2400" b="1" u="sng" dirty="0" err="1">
                <a:latin typeface="Calibri" pitchFamily="34" charset="0"/>
              </a:rPr>
              <a:t>Spn</a:t>
            </a:r>
            <a:r>
              <a:rPr lang="es-AR" sz="2400" b="1" u="sng" dirty="0">
                <a:latin typeface="Calibri" pitchFamily="34" charset="0"/>
              </a:rPr>
              <a:t> de los sitios de colonización nasofaríngea</a:t>
            </a:r>
            <a:r>
              <a:rPr lang="es-AR" sz="2400" b="1" dirty="0">
                <a:latin typeface="Calibri" pitchFamily="34" charset="0"/>
              </a:rPr>
              <a:t>.</a:t>
            </a:r>
          </a:p>
          <a:p>
            <a:pPr eaLnBrk="1" hangingPunct="1">
              <a:spcBef>
                <a:spcPct val="20000"/>
              </a:spcBef>
              <a:buClr>
                <a:schemeClr val="accent1"/>
              </a:buClr>
              <a:buSzPct val="80000"/>
              <a:buFont typeface="Wingdings 2" pitchFamily="18" charset="2"/>
              <a:buChar char=""/>
            </a:pPr>
            <a:r>
              <a:rPr lang="es-AR" sz="2400" dirty="0">
                <a:latin typeface="Calibri" pitchFamily="34" charset="0"/>
              </a:rPr>
              <a:t>Inmunización activa para la </a:t>
            </a:r>
            <a:r>
              <a:rPr lang="es-AR" sz="2400" b="1" dirty="0">
                <a:latin typeface="Calibri" pitchFamily="34" charset="0"/>
              </a:rPr>
              <a:t>prevención de la neumonía y enfermedad </a:t>
            </a:r>
            <a:r>
              <a:rPr lang="es-AR" sz="2400" b="1" dirty="0" err="1">
                <a:latin typeface="Calibri" pitchFamily="34" charset="0"/>
              </a:rPr>
              <a:t>neumocócica</a:t>
            </a:r>
            <a:r>
              <a:rPr lang="es-AR" sz="2400" b="1" dirty="0">
                <a:latin typeface="Calibri" pitchFamily="34" charset="0"/>
              </a:rPr>
              <a:t> invasiva </a:t>
            </a:r>
            <a:r>
              <a:rPr lang="es-AR" sz="2400" dirty="0">
                <a:latin typeface="Calibri" pitchFamily="34" charset="0"/>
              </a:rPr>
              <a:t>causada por los serotipos incluidos en la vacuna.</a:t>
            </a:r>
          </a:p>
          <a:p>
            <a:pPr eaLnBrk="1" hangingPunct="1">
              <a:spcBef>
                <a:spcPct val="20000"/>
              </a:spcBef>
              <a:buClr>
                <a:schemeClr val="accent1"/>
              </a:buClr>
              <a:buSzPct val="80000"/>
              <a:buFont typeface="Wingdings 2" pitchFamily="18" charset="2"/>
              <a:buChar char=""/>
            </a:pPr>
            <a:r>
              <a:rPr lang="es-AR" sz="2400" b="1" dirty="0">
                <a:latin typeface="Calibri" pitchFamily="34" charset="0"/>
              </a:rPr>
              <a:t>ANMAT:  </a:t>
            </a:r>
            <a:r>
              <a:rPr lang="es-AR" sz="2400" dirty="0">
                <a:latin typeface="Calibri" pitchFamily="34" charset="0"/>
              </a:rPr>
              <a:t>aprobado su uso desde las </a:t>
            </a:r>
            <a:r>
              <a:rPr lang="es-AR" sz="2400" b="1" dirty="0">
                <a:latin typeface="Calibri" pitchFamily="34" charset="0"/>
              </a:rPr>
              <a:t>6 </a:t>
            </a:r>
            <a:r>
              <a:rPr lang="es-AR" sz="2400" b="1" dirty="0" smtClean="0">
                <a:latin typeface="Calibri" pitchFamily="34" charset="0"/>
              </a:rPr>
              <a:t>semanas. </a:t>
            </a:r>
            <a:endParaRPr lang="es-AR" sz="2400" b="1" dirty="0">
              <a:latin typeface="Calibri" pitchFamily="34" charset="0"/>
            </a:endParaRPr>
          </a:p>
          <a:p>
            <a:pPr eaLnBrk="1" hangingPunct="1">
              <a:spcBef>
                <a:spcPct val="20000"/>
              </a:spcBef>
              <a:buClr>
                <a:schemeClr val="accent1"/>
              </a:buClr>
              <a:buSzPct val="80000"/>
              <a:buFont typeface="Wingdings 2" pitchFamily="18" charset="2"/>
              <a:buChar char=""/>
            </a:pPr>
            <a:endParaRPr lang="es-AR" sz="2000" dirty="0">
              <a:latin typeface="Calibri" pitchFamily="34" charset="0"/>
            </a:endParaRPr>
          </a:p>
        </p:txBody>
      </p:sp>
    </p:spTree>
    <p:extLst>
      <p:ext uri="{BB962C8B-B14F-4D97-AF65-F5344CB8AC3E}">
        <p14:creationId xmlns="" xmlns:p14="http://schemas.microsoft.com/office/powerpoint/2010/main" val="11438513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templatePPT.jpg"/>
          <p:cNvPicPr>
            <a:picLocks noChangeAspect="1"/>
          </p:cNvPicPr>
          <p:nvPr/>
        </p:nvPicPr>
        <p:blipFill>
          <a:blip r:embed="rId2" cstate="print"/>
          <a:srcRect/>
          <a:stretch>
            <a:fillRect/>
          </a:stretch>
        </p:blipFill>
        <p:spPr bwMode="auto">
          <a:xfrm>
            <a:off x="0" y="0"/>
            <a:ext cx="9120188" cy="6840538"/>
          </a:xfrm>
          <a:prstGeom prst="rect">
            <a:avLst/>
          </a:prstGeom>
          <a:noFill/>
          <a:ln w="9525">
            <a:noFill/>
            <a:miter lim="800000"/>
            <a:headEnd/>
            <a:tailEnd/>
          </a:ln>
        </p:spPr>
      </p:pic>
      <p:sp>
        <p:nvSpPr>
          <p:cNvPr id="5" name="Rectangle 2"/>
          <p:cNvSpPr txBox="1">
            <a:spLocks noChangeArrowheads="1"/>
          </p:cNvSpPr>
          <p:nvPr/>
        </p:nvSpPr>
        <p:spPr>
          <a:xfrm>
            <a:off x="1214438" y="214313"/>
            <a:ext cx="6629400" cy="1071562"/>
          </a:xfrm>
          <a:prstGeom prst="rect">
            <a:avLst/>
          </a:prstGeom>
        </p:spPr>
        <p:txBody>
          <a:bodyPr/>
          <a:lstStyle/>
          <a:p>
            <a:pPr algn="ctr" fontAlgn="auto">
              <a:spcAft>
                <a:spcPts val="0"/>
              </a:spcAft>
              <a:defRPr/>
            </a:pPr>
            <a:endParaRPr lang="es-ES" sz="3200" dirty="0">
              <a:latin typeface="Arial Black" pitchFamily="34" charset="0"/>
              <a:ea typeface="+mj-ea"/>
              <a:cs typeface="+mj-cs"/>
            </a:endParaRPr>
          </a:p>
        </p:txBody>
      </p:sp>
      <p:sp>
        <p:nvSpPr>
          <p:cNvPr id="6" name="Rectangle 3"/>
          <p:cNvSpPr txBox="1">
            <a:spLocks noChangeArrowheads="1"/>
          </p:cNvSpPr>
          <p:nvPr/>
        </p:nvSpPr>
        <p:spPr>
          <a:xfrm>
            <a:off x="642938" y="2786063"/>
            <a:ext cx="8229600" cy="4641850"/>
          </a:xfrm>
          <a:prstGeom prst="rect">
            <a:avLst/>
          </a:prstGeom>
        </p:spPr>
        <p:txBody>
          <a:bodyPr/>
          <a:lstStyle/>
          <a:p>
            <a:pPr marL="342900" indent="-342900" fontAlgn="auto">
              <a:lnSpc>
                <a:spcPct val="90000"/>
              </a:lnSpc>
              <a:spcBef>
                <a:spcPct val="20000"/>
              </a:spcBef>
              <a:spcAft>
                <a:spcPts val="0"/>
              </a:spcAft>
              <a:buFont typeface="Wingdings" pitchFamily="2" charset="2"/>
              <a:buNone/>
              <a:defRPr/>
            </a:pPr>
            <a:r>
              <a:rPr lang="es-AR" sz="2000" b="1" dirty="0">
                <a:latin typeface="+mn-lt"/>
                <a:cs typeface="+mn-cs"/>
              </a:rPr>
              <a:t> </a:t>
            </a:r>
            <a:endParaRPr lang="es-AR" sz="4000" b="1" dirty="0">
              <a:solidFill>
                <a:srgbClr val="0070C0"/>
              </a:solidFill>
              <a:latin typeface="Arial" pitchFamily="34" charset="0"/>
              <a:cs typeface="Arial" pitchFamily="34" charset="0"/>
            </a:endParaRPr>
          </a:p>
          <a:p>
            <a:pPr marL="342900" indent="-342900" fontAlgn="auto">
              <a:lnSpc>
                <a:spcPct val="90000"/>
              </a:lnSpc>
              <a:spcBef>
                <a:spcPct val="20000"/>
              </a:spcBef>
              <a:spcAft>
                <a:spcPts val="0"/>
              </a:spcAft>
              <a:buFont typeface="Wingdings" pitchFamily="2" charset="2"/>
              <a:buNone/>
              <a:defRPr/>
            </a:pPr>
            <a:r>
              <a:rPr lang="es-ES" sz="1600" b="1" dirty="0">
                <a:latin typeface="Arial" pitchFamily="34" charset="0"/>
                <a:cs typeface="Arial" pitchFamily="34" charset="0"/>
              </a:rPr>
              <a:t>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a:t>
            </a:r>
          </a:p>
          <a:p>
            <a:pPr fontAlgn="auto">
              <a:spcBef>
                <a:spcPts val="0"/>
              </a:spcBef>
              <a:spcAft>
                <a:spcPts val="0"/>
              </a:spcAft>
              <a:defRPr/>
            </a:pPr>
            <a:endParaRPr lang="es-ES" sz="2000" b="1" dirty="0">
              <a:latin typeface="+mn-lt"/>
              <a:cs typeface="+mn-cs"/>
            </a:endParaRPr>
          </a:p>
          <a:p>
            <a:pPr fontAlgn="auto">
              <a:spcBef>
                <a:spcPts val="0"/>
              </a:spcBef>
              <a:spcAft>
                <a:spcPts val="0"/>
              </a:spcAft>
              <a:defRPr/>
            </a:pPr>
            <a:r>
              <a:rPr lang="es-ES" sz="2000" b="1" dirty="0">
                <a:latin typeface="+mn-lt"/>
                <a:cs typeface="+mn-cs"/>
              </a:rPr>
              <a:t>	</a:t>
            </a:r>
            <a:endParaRPr lang="es-ES" b="1" dirty="0">
              <a:latin typeface="Arial" pitchFamily="34" charset="0"/>
              <a:cs typeface="Arial" pitchFamily="34" charset="0"/>
            </a:endParaRPr>
          </a:p>
          <a:p>
            <a:pPr fontAlgn="auto">
              <a:spcBef>
                <a:spcPts val="0"/>
              </a:spcBef>
              <a:spcAft>
                <a:spcPts val="0"/>
              </a:spcAft>
              <a:defRPr/>
            </a:pPr>
            <a:r>
              <a:rPr lang="es-ES" b="1" dirty="0">
                <a:latin typeface="Arial" pitchFamily="34" charset="0"/>
                <a:cs typeface="Arial" pitchFamily="34" charset="0"/>
              </a:rPr>
              <a:t> </a:t>
            </a:r>
          </a:p>
          <a:p>
            <a:pPr fontAlgn="auto">
              <a:spcBef>
                <a:spcPts val="0"/>
              </a:spcBef>
              <a:spcAft>
                <a:spcPts val="0"/>
              </a:spcAft>
              <a:defRPr/>
            </a:pPr>
            <a:endParaRPr lang="es-ES" b="1" dirty="0">
              <a:latin typeface="Arial" pitchFamily="34" charset="0"/>
              <a:cs typeface="Arial" pitchFamily="34" charset="0"/>
            </a:endParaRPr>
          </a:p>
          <a:p>
            <a:pPr fontAlgn="auto">
              <a:spcBef>
                <a:spcPts val="0"/>
              </a:spcBef>
              <a:spcAft>
                <a:spcPts val="0"/>
              </a:spcAft>
              <a:defRPr/>
            </a:pPr>
            <a:endParaRPr lang="es-ES" b="1" dirty="0">
              <a:latin typeface="Arial" pitchFamily="34" charset="0"/>
              <a:cs typeface="Arial" pitchFamily="34" charset="0"/>
            </a:endParaRPr>
          </a:p>
          <a:p>
            <a:pPr marL="342900" indent="-342900" fontAlgn="auto">
              <a:lnSpc>
                <a:spcPct val="90000"/>
              </a:lnSpc>
              <a:spcBef>
                <a:spcPct val="20000"/>
              </a:spcBef>
              <a:spcAft>
                <a:spcPts val="0"/>
              </a:spcAft>
              <a:buFont typeface="Wingdings" pitchFamily="2" charset="2"/>
              <a:buNone/>
              <a:defRPr/>
            </a:pPr>
            <a:endParaRPr lang="es-AR" sz="2000" b="1" dirty="0">
              <a:latin typeface="+mn-lt"/>
              <a:cs typeface="+mn-cs"/>
            </a:endParaRPr>
          </a:p>
        </p:txBody>
      </p:sp>
      <p:graphicFrame>
        <p:nvGraphicFramePr>
          <p:cNvPr id="7" name="6 Tabla"/>
          <p:cNvGraphicFramePr>
            <a:graphicFrameLocks noGrp="1"/>
          </p:cNvGraphicFramePr>
          <p:nvPr/>
        </p:nvGraphicFramePr>
        <p:xfrm>
          <a:off x="857250" y="714375"/>
          <a:ext cx="7286676" cy="5765554"/>
        </p:xfrm>
        <a:graphic>
          <a:graphicData uri="http://schemas.openxmlformats.org/drawingml/2006/table">
            <a:tbl>
              <a:tblPr/>
              <a:tblGrid>
                <a:gridCol w="2428663"/>
                <a:gridCol w="2428663"/>
                <a:gridCol w="2429350"/>
              </a:tblGrid>
              <a:tr h="866950">
                <a:tc>
                  <a:txBody>
                    <a:bodyPr/>
                    <a:lstStyle/>
                    <a:p>
                      <a:pPr algn="just">
                        <a:lnSpc>
                          <a:spcPct val="150000"/>
                        </a:lnSpc>
                        <a:spcAft>
                          <a:spcPts val="1000"/>
                        </a:spcAft>
                        <a:tabLst>
                          <a:tab pos="3690620" algn="l"/>
                        </a:tabLst>
                      </a:pPr>
                      <a:r>
                        <a:rPr lang="es-AR" sz="900" dirty="0">
                          <a:latin typeface="Arial"/>
                          <a:ea typeface="Calibri"/>
                          <a:cs typeface="Times New Roman"/>
                        </a:rPr>
                        <a:t>Edad al inicio de la Vacunación </a:t>
                      </a:r>
                      <a:endParaRPr lang="es-AR" sz="800" dirty="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Antecedentes de Vacunación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Esquema recomendado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3428">
                <a:tc>
                  <a:txBody>
                    <a:bodyPr/>
                    <a:lstStyle/>
                    <a:p>
                      <a:pPr algn="just">
                        <a:lnSpc>
                          <a:spcPct val="150000"/>
                        </a:lnSpc>
                        <a:spcAft>
                          <a:spcPts val="1000"/>
                        </a:spcAft>
                        <a:tabLst>
                          <a:tab pos="3690620" algn="l"/>
                        </a:tabLst>
                      </a:pPr>
                      <a:r>
                        <a:rPr lang="es-AR" sz="900" b="1" i="1">
                          <a:latin typeface="Arial"/>
                          <a:ea typeface="Calibri"/>
                          <a:cs typeface="Times New Roman"/>
                        </a:rPr>
                        <a:t>2 meses a 6 meses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0 dosis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dirty="0">
                          <a:latin typeface="Arial"/>
                          <a:ea typeface="Calibri"/>
                          <a:cs typeface="Times New Roman"/>
                        </a:rPr>
                        <a:t>3 dosis , separadas por 2 meses , cuarta dosis a los 12-15 meses de edad ( puede </a:t>
                      </a:r>
                      <a:r>
                        <a:rPr lang="es-AR" sz="900" dirty="0" smtClean="0">
                          <a:latin typeface="Arial"/>
                          <a:ea typeface="Calibri"/>
                          <a:cs typeface="Times New Roman"/>
                        </a:rPr>
                        <a:t>iniciarse </a:t>
                      </a:r>
                      <a:r>
                        <a:rPr lang="es-AR" sz="900" dirty="0">
                          <a:latin typeface="Arial"/>
                          <a:ea typeface="Calibri"/>
                          <a:cs typeface="Times New Roman"/>
                        </a:rPr>
                        <a:t>a las 6 semanas de vida) </a:t>
                      </a:r>
                      <a:endParaRPr lang="es-AR" sz="900" dirty="0" smtClean="0">
                        <a:latin typeface="Arial"/>
                        <a:ea typeface="Calibri"/>
                        <a:cs typeface="Times New Roman"/>
                      </a:endParaRPr>
                    </a:p>
                    <a:p>
                      <a:pPr algn="just">
                        <a:lnSpc>
                          <a:spcPct val="150000"/>
                        </a:lnSpc>
                        <a:spcAft>
                          <a:spcPts val="1000"/>
                        </a:spcAft>
                        <a:tabLst>
                          <a:tab pos="3690620" algn="l"/>
                        </a:tabLst>
                      </a:pPr>
                      <a:r>
                        <a:rPr lang="es-AR" sz="900" dirty="0" smtClean="0">
                          <a:latin typeface="Arial"/>
                          <a:ea typeface="Calibri"/>
                          <a:cs typeface="Times New Roman"/>
                        </a:rPr>
                        <a:t> 0</a:t>
                      </a:r>
                    </a:p>
                    <a:p>
                      <a:pPr algn="just">
                        <a:lnSpc>
                          <a:spcPct val="150000"/>
                        </a:lnSpc>
                        <a:spcAft>
                          <a:spcPts val="1000"/>
                        </a:spcAft>
                        <a:tabLst>
                          <a:tab pos="3690620" algn="l"/>
                        </a:tabLst>
                      </a:pPr>
                      <a:r>
                        <a:rPr lang="es-AR" sz="900" dirty="0" smtClean="0">
                          <a:latin typeface="Arial"/>
                          <a:ea typeface="Calibri"/>
                          <a:cs typeface="Times New Roman"/>
                        </a:rPr>
                        <a:t>Esquema  2 – 4  m R 12_15 m </a:t>
                      </a:r>
                      <a:r>
                        <a:rPr lang="es-AR" sz="900" baseline="0" dirty="0" smtClean="0">
                          <a:latin typeface="Arial"/>
                          <a:ea typeface="Calibri"/>
                          <a:cs typeface="Times New Roman"/>
                        </a:rPr>
                        <a:t> (</a:t>
                      </a:r>
                      <a:r>
                        <a:rPr lang="es-AR" sz="900" baseline="0" smtClean="0">
                          <a:latin typeface="Arial"/>
                          <a:ea typeface="Calibri"/>
                          <a:cs typeface="Times New Roman"/>
                        </a:rPr>
                        <a:t>Esquemas  Nacionales)</a:t>
                      </a:r>
                      <a:endParaRPr lang="es-AR" sz="900" dirty="0" smtClean="0">
                        <a:latin typeface="Arial"/>
                        <a:ea typeface="Calibri"/>
                        <a:cs typeface="Times New Roman"/>
                      </a:endParaRPr>
                    </a:p>
                    <a:p>
                      <a:pPr algn="just">
                        <a:lnSpc>
                          <a:spcPct val="150000"/>
                        </a:lnSpc>
                        <a:spcAft>
                          <a:spcPts val="1000"/>
                        </a:spcAft>
                        <a:tabLst>
                          <a:tab pos="3690620" algn="l"/>
                        </a:tabLst>
                      </a:pPr>
                      <a:endParaRPr lang="es-AR" sz="800" dirty="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0057">
                <a:tc>
                  <a:txBody>
                    <a:bodyPr/>
                    <a:lstStyle/>
                    <a:p>
                      <a:pPr algn="just">
                        <a:lnSpc>
                          <a:spcPct val="150000"/>
                        </a:lnSpc>
                        <a:spcAft>
                          <a:spcPts val="1000"/>
                        </a:spcAft>
                        <a:tabLst>
                          <a:tab pos="3690620" algn="l"/>
                        </a:tabLst>
                      </a:pPr>
                      <a:endParaRPr lang="es-AR" sz="900">
                        <a:latin typeface="Arial"/>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1 dosis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2 dosis separadas por 2 meses , cuarta dosis entre los 12 y 15 meses de edad</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6742">
                <a:tc>
                  <a:txBody>
                    <a:bodyPr/>
                    <a:lstStyle/>
                    <a:p>
                      <a:pPr algn="just">
                        <a:lnSpc>
                          <a:spcPct val="150000"/>
                        </a:lnSpc>
                        <a:spcAft>
                          <a:spcPts val="1000"/>
                        </a:spcAft>
                        <a:tabLst>
                          <a:tab pos="3690620" algn="l"/>
                        </a:tabLst>
                      </a:pPr>
                      <a:endParaRPr lang="es-AR" sz="900">
                        <a:latin typeface="Arial"/>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2 dosis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1 dosis , 2 meses después de la ultima dosis , cuarta dosis entre 12-15 meses de edad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0057">
                <a:tc>
                  <a:txBody>
                    <a:bodyPr/>
                    <a:lstStyle/>
                    <a:p>
                      <a:pPr algn="just">
                        <a:lnSpc>
                          <a:spcPct val="150000"/>
                        </a:lnSpc>
                        <a:spcAft>
                          <a:spcPts val="1000"/>
                        </a:spcAft>
                        <a:tabLst>
                          <a:tab pos="3690620" algn="l"/>
                        </a:tabLst>
                      </a:pPr>
                      <a:r>
                        <a:rPr lang="es-AR" sz="900" b="1" i="1">
                          <a:latin typeface="Arial"/>
                          <a:ea typeface="Calibri"/>
                          <a:cs typeface="Times New Roman"/>
                        </a:rPr>
                        <a:t>7 a 11 meses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0 dosis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2 dosis separadas por 2 meses , tercera dosis a los 12 meses de edad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6742">
                <a:tc>
                  <a:txBody>
                    <a:bodyPr/>
                    <a:lstStyle/>
                    <a:p>
                      <a:pPr>
                        <a:lnSpc>
                          <a:spcPct val="150000"/>
                        </a:lnSpc>
                        <a:spcAft>
                          <a:spcPts val="1000"/>
                        </a:spcAft>
                        <a:tabLst>
                          <a:tab pos="3690620" algn="l"/>
                        </a:tabLst>
                      </a:pPr>
                      <a:endParaRPr lang="es-AR" sz="900">
                        <a:latin typeface="Arial"/>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1000"/>
                        </a:spcAft>
                        <a:tabLst>
                          <a:tab pos="3690620" algn="l"/>
                        </a:tabLst>
                      </a:pPr>
                      <a:r>
                        <a:rPr lang="es-AR" sz="900">
                          <a:latin typeface="Arial"/>
                          <a:ea typeface="Calibri"/>
                          <a:cs typeface="Times New Roman"/>
                        </a:rPr>
                        <a:t>1 o 2 dosis antes de los 7 meses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1000"/>
                        </a:spcAft>
                        <a:tabLst>
                          <a:tab pos="3690620" algn="l"/>
                        </a:tabLst>
                      </a:pPr>
                      <a:r>
                        <a:rPr lang="es-AR" sz="900">
                          <a:latin typeface="Arial"/>
                          <a:ea typeface="Calibri"/>
                          <a:cs typeface="Times New Roman"/>
                        </a:rPr>
                        <a:t>1 dosis entre los 7 y 11 meses , y otra dosis entre los 12 y 15 meses de edad (≥2 meses después)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686">
                <a:tc>
                  <a:txBody>
                    <a:bodyPr/>
                    <a:lstStyle/>
                    <a:p>
                      <a:pPr>
                        <a:lnSpc>
                          <a:spcPct val="150000"/>
                        </a:lnSpc>
                        <a:spcAft>
                          <a:spcPts val="1000"/>
                        </a:spcAft>
                        <a:tabLst>
                          <a:tab pos="3690620" algn="l"/>
                        </a:tabLst>
                      </a:pPr>
                      <a:r>
                        <a:rPr lang="es-AR" sz="900" b="1" i="1">
                          <a:latin typeface="Arial"/>
                          <a:ea typeface="Calibri"/>
                          <a:cs typeface="Times New Roman"/>
                        </a:rPr>
                        <a:t>12 a 23 meses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1000"/>
                        </a:spcAft>
                        <a:tabLst>
                          <a:tab pos="3690620" algn="l"/>
                        </a:tabLst>
                      </a:pPr>
                      <a:r>
                        <a:rPr lang="es-AR" sz="900" dirty="0">
                          <a:latin typeface="Arial"/>
                          <a:ea typeface="Calibri"/>
                          <a:cs typeface="Times New Roman"/>
                        </a:rPr>
                        <a:t>0 dosis </a:t>
                      </a:r>
                      <a:endParaRPr lang="es-AR" sz="800" dirty="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1000"/>
                        </a:spcAft>
                        <a:tabLst>
                          <a:tab pos="3690620" algn="l"/>
                        </a:tabLst>
                      </a:pPr>
                      <a:r>
                        <a:rPr lang="es-AR" sz="900" dirty="0">
                          <a:latin typeface="Arial"/>
                          <a:ea typeface="Calibri"/>
                          <a:cs typeface="Times New Roman"/>
                        </a:rPr>
                        <a:t>2 dosis separadas ≥ 2 meses </a:t>
                      </a:r>
                      <a:endParaRPr lang="es-AR" sz="800" dirty="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templatePPT.jpg"/>
          <p:cNvPicPr>
            <a:picLocks noChangeAspect="1"/>
          </p:cNvPicPr>
          <p:nvPr/>
        </p:nvPicPr>
        <p:blipFill>
          <a:blip r:embed="rId2" cstate="print"/>
          <a:srcRect/>
          <a:stretch>
            <a:fillRect/>
          </a:stretch>
        </p:blipFill>
        <p:spPr bwMode="auto">
          <a:xfrm>
            <a:off x="0" y="0"/>
            <a:ext cx="9120188" cy="6840538"/>
          </a:xfrm>
          <a:prstGeom prst="rect">
            <a:avLst/>
          </a:prstGeom>
          <a:noFill/>
          <a:ln w="9525">
            <a:noFill/>
            <a:miter lim="800000"/>
            <a:headEnd/>
            <a:tailEnd/>
          </a:ln>
        </p:spPr>
      </p:pic>
      <p:sp>
        <p:nvSpPr>
          <p:cNvPr id="5" name="Rectangle 2"/>
          <p:cNvSpPr txBox="1">
            <a:spLocks noChangeArrowheads="1"/>
          </p:cNvSpPr>
          <p:nvPr/>
        </p:nvSpPr>
        <p:spPr>
          <a:xfrm>
            <a:off x="1428750" y="428625"/>
            <a:ext cx="6629400" cy="1071563"/>
          </a:xfrm>
          <a:prstGeom prst="rect">
            <a:avLst/>
          </a:prstGeom>
        </p:spPr>
        <p:txBody>
          <a:bodyPr/>
          <a:lstStyle/>
          <a:p>
            <a:pPr algn="ctr" fontAlgn="auto">
              <a:spcAft>
                <a:spcPts val="0"/>
              </a:spcAft>
              <a:defRPr/>
            </a:pPr>
            <a:r>
              <a:rPr lang="es-ES" sz="3200" b="1" dirty="0">
                <a:solidFill>
                  <a:schemeClr val="hlink"/>
                </a:solidFill>
                <a:latin typeface="Arial Black" pitchFamily="34" charset="0"/>
                <a:ea typeface="+mj-ea"/>
                <a:cs typeface="+mj-cs"/>
              </a:rPr>
              <a:t>VACUNAS NEUMOCOCICAS</a:t>
            </a:r>
            <a:r>
              <a:rPr lang="es-ES" sz="3200" dirty="0">
                <a:latin typeface="Arial Black" pitchFamily="34" charset="0"/>
                <a:ea typeface="+mj-ea"/>
                <a:cs typeface="+mj-cs"/>
              </a:rPr>
              <a:t> </a:t>
            </a:r>
          </a:p>
        </p:txBody>
      </p:sp>
      <p:sp>
        <p:nvSpPr>
          <p:cNvPr id="6" name="Rectangle 3"/>
          <p:cNvSpPr txBox="1">
            <a:spLocks noChangeArrowheads="1"/>
          </p:cNvSpPr>
          <p:nvPr/>
        </p:nvSpPr>
        <p:spPr>
          <a:xfrm>
            <a:off x="642938" y="1643063"/>
            <a:ext cx="8229600" cy="4641850"/>
          </a:xfrm>
          <a:prstGeom prst="rect">
            <a:avLst/>
          </a:prstGeom>
        </p:spPr>
        <p:txBody>
          <a:bodyPr/>
          <a:lstStyle/>
          <a:p>
            <a:pPr marL="342900" indent="-342900" fontAlgn="auto">
              <a:lnSpc>
                <a:spcPct val="90000"/>
              </a:lnSpc>
              <a:spcBef>
                <a:spcPct val="20000"/>
              </a:spcBef>
              <a:spcAft>
                <a:spcPts val="0"/>
              </a:spcAft>
              <a:buFont typeface="Wingdings" pitchFamily="2" charset="2"/>
              <a:buNone/>
              <a:defRPr/>
            </a:pPr>
            <a:r>
              <a:rPr lang="es-AR" sz="2000" b="1" dirty="0">
                <a:latin typeface="+mn-lt"/>
                <a:cs typeface="+mn-cs"/>
              </a:rPr>
              <a:t>  </a:t>
            </a:r>
          </a:p>
          <a:p>
            <a:pPr fontAlgn="auto">
              <a:spcBef>
                <a:spcPts val="0"/>
              </a:spcBef>
              <a:spcAft>
                <a:spcPts val="0"/>
              </a:spcAft>
              <a:defRPr/>
            </a:pPr>
            <a:r>
              <a:rPr lang="es-ES" b="1" dirty="0">
                <a:latin typeface="Arial" pitchFamily="34" charset="0"/>
                <a:cs typeface="Arial" pitchFamily="34" charset="0"/>
              </a:rPr>
              <a:t>VACUNAS CONJUGADAS : </a:t>
            </a:r>
          </a:p>
          <a:p>
            <a:pPr fontAlgn="auto">
              <a:spcBef>
                <a:spcPts val="0"/>
              </a:spcBef>
              <a:spcAft>
                <a:spcPts val="0"/>
              </a:spcAft>
              <a:defRPr/>
            </a:pPr>
            <a:r>
              <a:rPr lang="es-ES" b="1" dirty="0">
                <a:latin typeface="Arial" pitchFamily="34" charset="0"/>
                <a:cs typeface="Arial" pitchFamily="34" charset="0"/>
              </a:rPr>
              <a:t>    </a:t>
            </a:r>
          </a:p>
          <a:p>
            <a:pPr fontAlgn="auto">
              <a:spcBef>
                <a:spcPts val="0"/>
              </a:spcBef>
              <a:spcAft>
                <a:spcPts val="0"/>
              </a:spcAft>
              <a:defRPr/>
            </a:pPr>
            <a:r>
              <a:rPr lang="es-ES" sz="1600" b="1" dirty="0">
                <a:latin typeface="Arial" pitchFamily="34" charset="0"/>
                <a:cs typeface="Arial" pitchFamily="34" charset="0"/>
              </a:rPr>
              <a:t>AMBAS VACUNAS :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    DAN RESPUESTA DE ANTICUERPOS EN MENORES DE 2 AÑOS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    PRODUCEN MAYOR NIVEL DE ANTICUERPOS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   EL REFUERZO PRODUCE RESPUESTA DE MEMORIA 		      INMUNOLOGICA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   SON COMPARABLES EN SEGURIDAD Y EFICACIA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   SON COSTO EFECTIVAS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a:t>
            </a:r>
          </a:p>
          <a:p>
            <a:pPr fontAlgn="auto">
              <a:spcBef>
                <a:spcPts val="0"/>
              </a:spcBef>
              <a:spcAft>
                <a:spcPts val="0"/>
              </a:spcAft>
              <a:defRPr/>
            </a:pPr>
            <a:endParaRPr lang="es-ES" sz="2000" b="1" dirty="0">
              <a:latin typeface="+mn-lt"/>
              <a:cs typeface="+mn-cs"/>
            </a:endParaRPr>
          </a:p>
          <a:p>
            <a:pPr fontAlgn="auto">
              <a:spcBef>
                <a:spcPts val="0"/>
              </a:spcBef>
              <a:spcAft>
                <a:spcPts val="0"/>
              </a:spcAft>
              <a:defRPr/>
            </a:pPr>
            <a:r>
              <a:rPr lang="es-ES" sz="2000" b="1" dirty="0">
                <a:latin typeface="+mn-lt"/>
                <a:cs typeface="+mn-cs"/>
              </a:rPr>
              <a:t>	</a:t>
            </a:r>
            <a:endParaRPr lang="es-ES" b="1" dirty="0">
              <a:latin typeface="Arial" pitchFamily="34" charset="0"/>
              <a:cs typeface="Arial" pitchFamily="34" charset="0"/>
            </a:endParaRPr>
          </a:p>
          <a:p>
            <a:pPr fontAlgn="auto">
              <a:spcBef>
                <a:spcPts val="0"/>
              </a:spcBef>
              <a:spcAft>
                <a:spcPts val="0"/>
              </a:spcAft>
              <a:defRPr/>
            </a:pPr>
            <a:r>
              <a:rPr lang="es-ES" b="1" dirty="0">
                <a:latin typeface="Arial" pitchFamily="34" charset="0"/>
                <a:cs typeface="Arial" pitchFamily="34" charset="0"/>
              </a:rPr>
              <a:t> </a:t>
            </a:r>
          </a:p>
          <a:p>
            <a:pPr fontAlgn="auto">
              <a:spcBef>
                <a:spcPts val="0"/>
              </a:spcBef>
              <a:spcAft>
                <a:spcPts val="0"/>
              </a:spcAft>
              <a:defRPr/>
            </a:pPr>
            <a:endParaRPr lang="es-ES" b="1" dirty="0">
              <a:latin typeface="Arial" pitchFamily="34" charset="0"/>
              <a:cs typeface="Arial" pitchFamily="34" charset="0"/>
            </a:endParaRPr>
          </a:p>
          <a:p>
            <a:pPr fontAlgn="auto">
              <a:spcBef>
                <a:spcPts val="0"/>
              </a:spcBef>
              <a:spcAft>
                <a:spcPts val="0"/>
              </a:spcAft>
              <a:defRPr/>
            </a:pPr>
            <a:endParaRPr lang="es-ES" b="1" dirty="0">
              <a:latin typeface="Arial" pitchFamily="34" charset="0"/>
              <a:cs typeface="Arial" pitchFamily="34" charset="0"/>
            </a:endParaRPr>
          </a:p>
          <a:p>
            <a:pPr marL="342900" indent="-342900" fontAlgn="auto">
              <a:lnSpc>
                <a:spcPct val="90000"/>
              </a:lnSpc>
              <a:spcBef>
                <a:spcPct val="20000"/>
              </a:spcBef>
              <a:spcAft>
                <a:spcPts val="0"/>
              </a:spcAft>
              <a:buFont typeface="Wingdings" pitchFamily="2" charset="2"/>
              <a:buNone/>
              <a:defRPr/>
            </a:pPr>
            <a:endParaRPr lang="es-AR" sz="2000" b="1" dirty="0">
              <a:latin typeface="+mn-lt"/>
              <a:cs typeface="+mn-cs"/>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templatePPT.jpg"/>
          <p:cNvPicPr>
            <a:picLocks noChangeAspect="1"/>
          </p:cNvPicPr>
          <p:nvPr/>
        </p:nvPicPr>
        <p:blipFill>
          <a:blip r:embed="rId2" cstate="print"/>
          <a:srcRect/>
          <a:stretch>
            <a:fillRect/>
          </a:stretch>
        </p:blipFill>
        <p:spPr bwMode="auto">
          <a:xfrm>
            <a:off x="0" y="0"/>
            <a:ext cx="9120188" cy="6840538"/>
          </a:xfrm>
          <a:prstGeom prst="rect">
            <a:avLst/>
          </a:prstGeom>
          <a:noFill/>
          <a:ln w="9525">
            <a:noFill/>
            <a:miter lim="800000"/>
            <a:headEnd/>
            <a:tailEnd/>
          </a:ln>
        </p:spPr>
      </p:pic>
      <p:sp>
        <p:nvSpPr>
          <p:cNvPr id="5" name="Rectangle 2"/>
          <p:cNvSpPr txBox="1">
            <a:spLocks noChangeArrowheads="1"/>
          </p:cNvSpPr>
          <p:nvPr/>
        </p:nvSpPr>
        <p:spPr>
          <a:xfrm>
            <a:off x="1428750" y="428625"/>
            <a:ext cx="6629400" cy="1071563"/>
          </a:xfrm>
          <a:prstGeom prst="rect">
            <a:avLst/>
          </a:prstGeom>
        </p:spPr>
        <p:txBody>
          <a:bodyPr/>
          <a:lstStyle/>
          <a:p>
            <a:pPr algn="ctr" fontAlgn="auto">
              <a:spcAft>
                <a:spcPts val="0"/>
              </a:spcAft>
              <a:defRPr/>
            </a:pPr>
            <a:r>
              <a:rPr lang="es-ES" sz="3200" b="1" dirty="0">
                <a:solidFill>
                  <a:schemeClr val="hlink"/>
                </a:solidFill>
                <a:latin typeface="Arial Black" pitchFamily="34" charset="0"/>
                <a:ea typeface="+mj-ea"/>
                <a:cs typeface="+mj-cs"/>
              </a:rPr>
              <a:t>VACUNAS NEUMOCOCICAS</a:t>
            </a:r>
            <a:r>
              <a:rPr lang="es-ES" sz="3200" dirty="0">
                <a:latin typeface="Arial Black" pitchFamily="34" charset="0"/>
                <a:ea typeface="+mj-ea"/>
                <a:cs typeface="+mj-cs"/>
              </a:rPr>
              <a:t> </a:t>
            </a:r>
          </a:p>
        </p:txBody>
      </p:sp>
      <p:sp>
        <p:nvSpPr>
          <p:cNvPr id="6" name="Rectangle 3"/>
          <p:cNvSpPr txBox="1">
            <a:spLocks noChangeArrowheads="1"/>
          </p:cNvSpPr>
          <p:nvPr/>
        </p:nvSpPr>
        <p:spPr>
          <a:xfrm>
            <a:off x="642938" y="1643063"/>
            <a:ext cx="8229600" cy="4641850"/>
          </a:xfrm>
          <a:prstGeom prst="rect">
            <a:avLst/>
          </a:prstGeom>
        </p:spPr>
        <p:txBody>
          <a:bodyPr/>
          <a:lstStyle/>
          <a:p>
            <a:pPr marL="342900" indent="-342900" fontAlgn="auto">
              <a:lnSpc>
                <a:spcPct val="90000"/>
              </a:lnSpc>
              <a:spcBef>
                <a:spcPct val="20000"/>
              </a:spcBef>
              <a:spcAft>
                <a:spcPts val="0"/>
              </a:spcAft>
              <a:buFont typeface="Wingdings" pitchFamily="2" charset="2"/>
              <a:buNone/>
              <a:defRPr/>
            </a:pPr>
            <a:r>
              <a:rPr lang="es-AR" sz="2000" b="1" dirty="0">
                <a:latin typeface="+mn-lt"/>
                <a:cs typeface="+mn-cs"/>
              </a:rPr>
              <a:t>  </a:t>
            </a:r>
          </a:p>
          <a:p>
            <a:pPr fontAlgn="auto">
              <a:spcBef>
                <a:spcPts val="0"/>
              </a:spcBef>
              <a:spcAft>
                <a:spcPts val="0"/>
              </a:spcAft>
              <a:defRPr/>
            </a:pPr>
            <a:r>
              <a:rPr lang="es-ES" b="1" dirty="0">
                <a:latin typeface="Arial" pitchFamily="34" charset="0"/>
                <a:cs typeface="Arial" pitchFamily="34" charset="0"/>
              </a:rPr>
              <a:t>VACUNAS CONJUGADAS : </a:t>
            </a:r>
          </a:p>
          <a:p>
            <a:pPr fontAlgn="auto">
              <a:spcBef>
                <a:spcPts val="0"/>
              </a:spcBef>
              <a:spcAft>
                <a:spcPts val="0"/>
              </a:spcAft>
              <a:defRPr/>
            </a:pPr>
            <a:r>
              <a:rPr lang="es-ES" b="1" dirty="0">
                <a:latin typeface="Arial" pitchFamily="34" charset="0"/>
                <a:cs typeface="Arial" pitchFamily="34" charset="0"/>
              </a:rPr>
              <a:t>    </a:t>
            </a:r>
          </a:p>
          <a:p>
            <a:pPr fontAlgn="auto">
              <a:spcBef>
                <a:spcPts val="0"/>
              </a:spcBef>
              <a:spcAft>
                <a:spcPts val="0"/>
              </a:spcAft>
              <a:defRPr/>
            </a:pPr>
            <a:r>
              <a:rPr lang="es-ES" sz="1600" b="1" dirty="0">
                <a:latin typeface="Arial" pitchFamily="34" charset="0"/>
                <a:cs typeface="Arial" pitchFamily="34" charset="0"/>
              </a:rPr>
              <a:t>AMBAS VACUNAS :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  PUEDEN APLICARSE SIMULTANEAS CON LAS VACUNAS DEL 	  	     CALENDARIO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  NO SON INTERCAMBIABLES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  &gt; IMPACTO CON COBERTURAS ≥ 90%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   VIGILANCIA ES FUNDAMENTAL PARA EVALUAR IMPACTO Y 	  	      EMERGENCIA  DE SEROTIPOS  NO VACUNALES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a:t>
            </a:r>
          </a:p>
          <a:p>
            <a:pPr fontAlgn="auto">
              <a:spcBef>
                <a:spcPts val="0"/>
              </a:spcBef>
              <a:spcAft>
                <a:spcPts val="0"/>
              </a:spcAft>
              <a:defRPr/>
            </a:pPr>
            <a:endParaRPr lang="es-ES" sz="2000" b="1" dirty="0">
              <a:latin typeface="+mn-lt"/>
              <a:cs typeface="+mn-cs"/>
            </a:endParaRPr>
          </a:p>
          <a:p>
            <a:pPr fontAlgn="auto">
              <a:spcBef>
                <a:spcPts val="0"/>
              </a:spcBef>
              <a:spcAft>
                <a:spcPts val="0"/>
              </a:spcAft>
              <a:defRPr/>
            </a:pPr>
            <a:r>
              <a:rPr lang="es-ES" sz="2000" b="1" dirty="0">
                <a:latin typeface="+mn-lt"/>
                <a:cs typeface="+mn-cs"/>
              </a:rPr>
              <a:t>	</a:t>
            </a:r>
            <a:endParaRPr lang="es-ES" b="1" dirty="0">
              <a:latin typeface="Arial" pitchFamily="34" charset="0"/>
              <a:cs typeface="Arial" pitchFamily="34" charset="0"/>
            </a:endParaRPr>
          </a:p>
          <a:p>
            <a:pPr fontAlgn="auto">
              <a:spcBef>
                <a:spcPts val="0"/>
              </a:spcBef>
              <a:spcAft>
                <a:spcPts val="0"/>
              </a:spcAft>
              <a:defRPr/>
            </a:pPr>
            <a:r>
              <a:rPr lang="es-ES" b="1" dirty="0">
                <a:latin typeface="Arial" pitchFamily="34" charset="0"/>
                <a:cs typeface="Arial" pitchFamily="34" charset="0"/>
              </a:rPr>
              <a:t> </a:t>
            </a:r>
          </a:p>
          <a:p>
            <a:pPr fontAlgn="auto">
              <a:spcBef>
                <a:spcPts val="0"/>
              </a:spcBef>
              <a:spcAft>
                <a:spcPts val="0"/>
              </a:spcAft>
              <a:defRPr/>
            </a:pPr>
            <a:endParaRPr lang="es-ES" b="1" dirty="0">
              <a:latin typeface="Arial" pitchFamily="34" charset="0"/>
              <a:cs typeface="Arial" pitchFamily="34" charset="0"/>
            </a:endParaRPr>
          </a:p>
          <a:p>
            <a:pPr fontAlgn="auto">
              <a:spcBef>
                <a:spcPts val="0"/>
              </a:spcBef>
              <a:spcAft>
                <a:spcPts val="0"/>
              </a:spcAft>
              <a:defRPr/>
            </a:pPr>
            <a:endParaRPr lang="es-ES" b="1" dirty="0">
              <a:latin typeface="Arial" pitchFamily="34" charset="0"/>
              <a:cs typeface="Arial" pitchFamily="34" charset="0"/>
            </a:endParaRPr>
          </a:p>
          <a:p>
            <a:pPr marL="342900" indent="-342900" fontAlgn="auto">
              <a:lnSpc>
                <a:spcPct val="90000"/>
              </a:lnSpc>
              <a:spcBef>
                <a:spcPct val="20000"/>
              </a:spcBef>
              <a:spcAft>
                <a:spcPts val="0"/>
              </a:spcAft>
              <a:buFont typeface="Wingdings" pitchFamily="2" charset="2"/>
              <a:buNone/>
              <a:defRPr/>
            </a:pPr>
            <a:endParaRPr lang="es-AR" sz="2000" b="1" dirty="0">
              <a:latin typeface="+mn-lt"/>
              <a:cs typeface="+mn-cs"/>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templatePPT.jpg"/>
          <p:cNvPicPr>
            <a:picLocks noChangeAspect="1"/>
          </p:cNvPicPr>
          <p:nvPr/>
        </p:nvPicPr>
        <p:blipFill>
          <a:blip r:embed="rId2" cstate="print"/>
          <a:srcRect/>
          <a:stretch>
            <a:fillRect/>
          </a:stretch>
        </p:blipFill>
        <p:spPr bwMode="auto">
          <a:xfrm>
            <a:off x="0" y="0"/>
            <a:ext cx="9120188" cy="6840538"/>
          </a:xfrm>
          <a:prstGeom prst="rect">
            <a:avLst/>
          </a:prstGeom>
          <a:noFill/>
          <a:ln w="9525">
            <a:noFill/>
            <a:miter lim="800000"/>
            <a:headEnd/>
            <a:tailEnd/>
          </a:ln>
        </p:spPr>
      </p:pic>
      <p:sp>
        <p:nvSpPr>
          <p:cNvPr id="5" name="Rectangle 2"/>
          <p:cNvSpPr txBox="1">
            <a:spLocks noChangeArrowheads="1"/>
          </p:cNvSpPr>
          <p:nvPr/>
        </p:nvSpPr>
        <p:spPr>
          <a:xfrm>
            <a:off x="1428750" y="428625"/>
            <a:ext cx="6629400" cy="1071563"/>
          </a:xfrm>
          <a:prstGeom prst="rect">
            <a:avLst/>
          </a:prstGeom>
        </p:spPr>
        <p:txBody>
          <a:bodyPr/>
          <a:lstStyle/>
          <a:p>
            <a:pPr algn="ctr" fontAlgn="auto">
              <a:spcAft>
                <a:spcPts val="0"/>
              </a:spcAft>
              <a:defRPr/>
            </a:pPr>
            <a:r>
              <a:rPr lang="es-ES" sz="3200" b="1" dirty="0">
                <a:solidFill>
                  <a:schemeClr val="hlink"/>
                </a:solidFill>
                <a:latin typeface="Arial Black" pitchFamily="34" charset="0"/>
                <a:ea typeface="+mj-ea"/>
                <a:cs typeface="+mj-cs"/>
              </a:rPr>
              <a:t>VACUNAS NEUMOCÓCICAS</a:t>
            </a:r>
            <a:r>
              <a:rPr lang="es-ES" sz="3200" dirty="0">
                <a:latin typeface="Arial Black" pitchFamily="34" charset="0"/>
                <a:ea typeface="+mj-ea"/>
                <a:cs typeface="+mj-cs"/>
              </a:rPr>
              <a:t> </a:t>
            </a:r>
          </a:p>
        </p:txBody>
      </p:sp>
      <p:sp>
        <p:nvSpPr>
          <p:cNvPr id="6" name="Rectangle 3"/>
          <p:cNvSpPr txBox="1">
            <a:spLocks noChangeArrowheads="1"/>
          </p:cNvSpPr>
          <p:nvPr/>
        </p:nvSpPr>
        <p:spPr>
          <a:xfrm>
            <a:off x="642938" y="1643063"/>
            <a:ext cx="8229600" cy="4641850"/>
          </a:xfrm>
          <a:prstGeom prst="rect">
            <a:avLst/>
          </a:prstGeom>
        </p:spPr>
        <p:txBody>
          <a:bodyPr/>
          <a:lstStyle/>
          <a:p>
            <a:pPr marL="342900" indent="-342900" fontAlgn="auto">
              <a:lnSpc>
                <a:spcPct val="90000"/>
              </a:lnSpc>
              <a:spcBef>
                <a:spcPct val="20000"/>
              </a:spcBef>
              <a:spcAft>
                <a:spcPts val="0"/>
              </a:spcAft>
              <a:buFont typeface="Wingdings" pitchFamily="2" charset="2"/>
              <a:buNone/>
              <a:defRPr/>
            </a:pPr>
            <a:r>
              <a:rPr lang="es-AR" sz="2000" b="1" dirty="0">
                <a:latin typeface="+mn-lt"/>
                <a:cs typeface="+mn-cs"/>
              </a:rPr>
              <a:t>  </a:t>
            </a:r>
          </a:p>
          <a:p>
            <a:pPr fontAlgn="auto">
              <a:spcBef>
                <a:spcPts val="0"/>
              </a:spcBef>
              <a:spcAft>
                <a:spcPts val="0"/>
              </a:spcAft>
              <a:defRPr/>
            </a:pPr>
            <a:r>
              <a:rPr lang="es-ES" sz="2000" b="1" dirty="0">
                <a:latin typeface="Arial" pitchFamily="34" charset="0"/>
                <a:cs typeface="Arial" pitchFamily="34" charset="0"/>
              </a:rPr>
              <a:t>VACUNAS CONJUGADAS : </a:t>
            </a:r>
          </a:p>
          <a:p>
            <a:pPr fontAlgn="auto">
              <a:spcBef>
                <a:spcPts val="0"/>
              </a:spcBef>
              <a:spcAft>
                <a:spcPts val="0"/>
              </a:spcAft>
              <a:defRPr/>
            </a:pPr>
            <a:endParaRPr lang="es-ES" sz="2000" b="1" dirty="0">
              <a:latin typeface="Arial" pitchFamily="34" charset="0"/>
              <a:cs typeface="Arial" pitchFamily="34" charset="0"/>
            </a:endParaRPr>
          </a:p>
          <a:p>
            <a:pPr fontAlgn="auto">
              <a:spcBef>
                <a:spcPts val="0"/>
              </a:spcBef>
              <a:spcAft>
                <a:spcPts val="0"/>
              </a:spcAft>
              <a:defRPr/>
            </a:pPr>
            <a:r>
              <a:rPr lang="es-ES" sz="2000" b="1" dirty="0">
                <a:latin typeface="Arial" pitchFamily="34" charset="0"/>
                <a:cs typeface="Arial" pitchFamily="34" charset="0"/>
              </a:rPr>
              <a:t>	</a:t>
            </a:r>
            <a:r>
              <a:rPr lang="es-ES" b="1" dirty="0">
                <a:latin typeface="Arial" pitchFamily="34" charset="0"/>
                <a:cs typeface="Arial" pitchFamily="34" charset="0"/>
              </a:rPr>
              <a:t>EFECTO DIRECTO : INMUNIDAD INDIVIDUAL</a:t>
            </a:r>
          </a:p>
          <a:p>
            <a:pPr fontAlgn="auto">
              <a:spcBef>
                <a:spcPts val="0"/>
              </a:spcBef>
              <a:spcAft>
                <a:spcPts val="0"/>
              </a:spcAft>
              <a:defRPr/>
            </a:pPr>
            <a:r>
              <a:rPr lang="es-ES" b="1" dirty="0">
                <a:latin typeface="Arial" pitchFamily="34" charset="0"/>
                <a:cs typeface="Arial" pitchFamily="34" charset="0"/>
              </a:rPr>
              <a:t> </a:t>
            </a:r>
          </a:p>
          <a:p>
            <a:pPr fontAlgn="auto">
              <a:spcBef>
                <a:spcPts val="0"/>
              </a:spcBef>
              <a:spcAft>
                <a:spcPts val="0"/>
              </a:spcAft>
              <a:defRPr/>
            </a:pPr>
            <a:endParaRPr lang="es-ES" b="1" dirty="0">
              <a:latin typeface="Arial" pitchFamily="34" charset="0"/>
              <a:cs typeface="Arial" pitchFamily="34" charset="0"/>
            </a:endParaRPr>
          </a:p>
          <a:p>
            <a:pPr fontAlgn="auto">
              <a:spcBef>
                <a:spcPts val="0"/>
              </a:spcBef>
              <a:spcAft>
                <a:spcPts val="0"/>
              </a:spcAft>
              <a:defRPr/>
            </a:pPr>
            <a:r>
              <a:rPr lang="es-ES" b="1" dirty="0">
                <a:latin typeface="Arial" pitchFamily="34" charset="0"/>
                <a:cs typeface="Arial" pitchFamily="34" charset="0"/>
              </a:rPr>
              <a:t>	EFECTO INDIRECTO : INMUNIDAD DE REBAÑO</a:t>
            </a:r>
          </a:p>
          <a:p>
            <a:pPr marL="342900" indent="-342900" fontAlgn="auto">
              <a:lnSpc>
                <a:spcPct val="90000"/>
              </a:lnSpc>
              <a:spcBef>
                <a:spcPct val="20000"/>
              </a:spcBef>
              <a:spcAft>
                <a:spcPts val="0"/>
              </a:spcAft>
              <a:buFont typeface="Wingdings" pitchFamily="2" charset="2"/>
              <a:buNone/>
              <a:defRPr/>
            </a:pPr>
            <a:endParaRPr lang="es-AR" sz="2000" b="1" dirty="0">
              <a:latin typeface="+mn-lt"/>
              <a:cs typeface="+mn-cs"/>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templatePPT.jpg"/>
          <p:cNvPicPr>
            <a:picLocks noChangeAspect="1"/>
          </p:cNvPicPr>
          <p:nvPr/>
        </p:nvPicPr>
        <p:blipFill>
          <a:blip r:embed="rId2" cstate="print"/>
          <a:srcRect/>
          <a:stretch>
            <a:fillRect/>
          </a:stretch>
        </p:blipFill>
        <p:spPr bwMode="auto">
          <a:xfrm>
            <a:off x="0" y="17463"/>
            <a:ext cx="9120188" cy="6840537"/>
          </a:xfrm>
          <a:prstGeom prst="rect">
            <a:avLst/>
          </a:prstGeom>
          <a:noFill/>
          <a:ln w="9525">
            <a:noFill/>
            <a:miter lim="800000"/>
            <a:headEnd/>
            <a:tailEnd/>
          </a:ln>
        </p:spPr>
      </p:pic>
      <p:sp>
        <p:nvSpPr>
          <p:cNvPr id="5" name="Rectangle 2"/>
          <p:cNvSpPr txBox="1">
            <a:spLocks noChangeArrowheads="1"/>
          </p:cNvSpPr>
          <p:nvPr/>
        </p:nvSpPr>
        <p:spPr>
          <a:xfrm>
            <a:off x="1428750" y="428625"/>
            <a:ext cx="6629400" cy="1071563"/>
          </a:xfrm>
          <a:prstGeom prst="rect">
            <a:avLst/>
          </a:prstGeom>
        </p:spPr>
        <p:txBody>
          <a:bodyPr/>
          <a:lstStyle/>
          <a:p>
            <a:pPr algn="ctr" fontAlgn="auto">
              <a:spcAft>
                <a:spcPts val="0"/>
              </a:spcAft>
              <a:defRPr/>
            </a:pPr>
            <a:r>
              <a:rPr lang="es-ES" sz="3200" b="1" dirty="0">
                <a:solidFill>
                  <a:schemeClr val="hlink"/>
                </a:solidFill>
                <a:latin typeface="Arial Black" pitchFamily="34" charset="0"/>
                <a:ea typeface="+mj-ea"/>
                <a:cs typeface="+mj-cs"/>
              </a:rPr>
              <a:t>VACUNAS NEUMOCOCICAS</a:t>
            </a:r>
            <a:r>
              <a:rPr lang="es-ES" sz="3200" dirty="0">
                <a:latin typeface="Arial Black" pitchFamily="34" charset="0"/>
                <a:ea typeface="+mj-ea"/>
                <a:cs typeface="+mj-cs"/>
              </a:rPr>
              <a:t> </a:t>
            </a:r>
          </a:p>
        </p:txBody>
      </p:sp>
      <p:sp>
        <p:nvSpPr>
          <p:cNvPr id="6" name="Rectangle 3"/>
          <p:cNvSpPr txBox="1">
            <a:spLocks noChangeArrowheads="1"/>
          </p:cNvSpPr>
          <p:nvPr/>
        </p:nvSpPr>
        <p:spPr>
          <a:xfrm>
            <a:off x="642938" y="1643063"/>
            <a:ext cx="8229600" cy="4641850"/>
          </a:xfrm>
          <a:prstGeom prst="rect">
            <a:avLst/>
          </a:prstGeom>
        </p:spPr>
        <p:txBody>
          <a:bodyPr/>
          <a:lstStyle/>
          <a:p>
            <a:pPr marL="342900" indent="-342900" fontAlgn="auto">
              <a:lnSpc>
                <a:spcPct val="90000"/>
              </a:lnSpc>
              <a:spcBef>
                <a:spcPct val="20000"/>
              </a:spcBef>
              <a:spcAft>
                <a:spcPts val="0"/>
              </a:spcAft>
              <a:buFont typeface="Wingdings" pitchFamily="2" charset="2"/>
              <a:buNone/>
              <a:defRPr/>
            </a:pPr>
            <a:r>
              <a:rPr lang="es-AR" b="1" dirty="0">
                <a:latin typeface="+mn-lt"/>
                <a:cs typeface="+mn-cs"/>
              </a:rPr>
              <a:t>  </a:t>
            </a:r>
          </a:p>
          <a:p>
            <a:pPr fontAlgn="auto">
              <a:spcBef>
                <a:spcPts val="0"/>
              </a:spcBef>
              <a:spcAft>
                <a:spcPts val="0"/>
              </a:spcAft>
              <a:defRPr/>
            </a:pPr>
            <a:r>
              <a:rPr lang="es-ES" b="1" dirty="0">
                <a:latin typeface="Arial" pitchFamily="34" charset="0"/>
                <a:cs typeface="Arial" pitchFamily="34" charset="0"/>
              </a:rPr>
              <a:t>VACUNAS CONJUGADAS : </a:t>
            </a:r>
          </a:p>
          <a:p>
            <a:pPr fontAlgn="auto">
              <a:spcBef>
                <a:spcPts val="0"/>
              </a:spcBef>
              <a:spcAft>
                <a:spcPts val="0"/>
              </a:spcAft>
              <a:defRPr/>
            </a:pPr>
            <a:r>
              <a:rPr lang="es-ES" b="1" dirty="0">
                <a:latin typeface="Arial" pitchFamily="34" charset="0"/>
                <a:cs typeface="Arial" pitchFamily="34" charset="0"/>
              </a:rPr>
              <a:t>    </a:t>
            </a:r>
          </a:p>
          <a:p>
            <a:pPr fontAlgn="auto">
              <a:spcBef>
                <a:spcPts val="0"/>
              </a:spcBef>
              <a:spcAft>
                <a:spcPts val="0"/>
              </a:spcAft>
              <a:defRPr/>
            </a:pPr>
            <a:endParaRPr lang="es-ES" sz="2000" b="1" dirty="0">
              <a:latin typeface="Arial" pitchFamily="34" charset="0"/>
              <a:cs typeface="Arial" pitchFamily="34" charset="0"/>
            </a:endParaRPr>
          </a:p>
          <a:p>
            <a:pPr fontAlgn="auto">
              <a:spcBef>
                <a:spcPts val="0"/>
              </a:spcBef>
              <a:spcAft>
                <a:spcPts val="0"/>
              </a:spcAft>
              <a:defRPr/>
            </a:pPr>
            <a:r>
              <a:rPr lang="es-ES" sz="2000" b="1" dirty="0">
                <a:latin typeface="Arial" pitchFamily="34" charset="0"/>
                <a:cs typeface="Arial" pitchFamily="34" charset="0"/>
              </a:rPr>
              <a:t>           -  ESQUEMA  RUTINARIO 3 + 1 </a:t>
            </a:r>
          </a:p>
          <a:p>
            <a:pPr fontAlgn="auto">
              <a:spcBef>
                <a:spcPts val="0"/>
              </a:spcBef>
              <a:spcAft>
                <a:spcPts val="0"/>
              </a:spcAft>
              <a:defRPr/>
            </a:pPr>
            <a:endParaRPr lang="es-ES" b="1" dirty="0">
              <a:latin typeface="Arial" pitchFamily="34" charset="0"/>
              <a:cs typeface="Arial" pitchFamily="34" charset="0"/>
            </a:endParaRPr>
          </a:p>
          <a:p>
            <a:pPr fontAlgn="auto">
              <a:spcBef>
                <a:spcPts val="0"/>
              </a:spcBef>
              <a:spcAft>
                <a:spcPts val="0"/>
              </a:spcAft>
              <a:defRPr/>
            </a:pPr>
            <a:r>
              <a:rPr lang="es-ES" b="1" dirty="0">
                <a:latin typeface="Arial" pitchFamily="34" charset="0"/>
                <a:cs typeface="Arial" pitchFamily="34" charset="0"/>
              </a:rPr>
              <a:t> </a:t>
            </a:r>
          </a:p>
          <a:p>
            <a:pPr fontAlgn="auto">
              <a:spcBef>
                <a:spcPts val="0"/>
              </a:spcBef>
              <a:spcAft>
                <a:spcPts val="0"/>
              </a:spcAft>
              <a:defRPr/>
            </a:pPr>
            <a:r>
              <a:rPr lang="es-ES" sz="2000" b="1" dirty="0">
                <a:latin typeface="Arial" pitchFamily="34" charset="0"/>
                <a:cs typeface="Arial" pitchFamily="34" charset="0"/>
              </a:rPr>
              <a:t>           -  EN PROGRAMAS DE VACUNACION : 2+1</a:t>
            </a:r>
          </a:p>
          <a:p>
            <a:pPr fontAlgn="auto">
              <a:spcBef>
                <a:spcPts val="0"/>
              </a:spcBef>
              <a:spcAft>
                <a:spcPts val="0"/>
              </a:spcAft>
              <a:defRPr/>
            </a:pPr>
            <a:endParaRPr lang="es-ES" sz="2000" b="1" dirty="0">
              <a:latin typeface="Arial" pitchFamily="34" charset="0"/>
              <a:cs typeface="Arial" pitchFamily="34" charset="0"/>
            </a:endParaRPr>
          </a:p>
          <a:p>
            <a:pPr fontAlgn="auto">
              <a:spcBef>
                <a:spcPts val="0"/>
              </a:spcBef>
              <a:spcAft>
                <a:spcPts val="0"/>
              </a:spcAft>
              <a:defRPr/>
            </a:pPr>
            <a:endParaRPr lang="es-ES" sz="20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a:t>
            </a:r>
          </a:p>
          <a:p>
            <a:pPr fontAlgn="auto">
              <a:spcBef>
                <a:spcPts val="0"/>
              </a:spcBef>
              <a:spcAft>
                <a:spcPts val="0"/>
              </a:spcAft>
              <a:defRPr/>
            </a:pPr>
            <a:r>
              <a:rPr lang="es-ES" sz="1600" b="1" dirty="0">
                <a:latin typeface="Arial" pitchFamily="34" charset="0"/>
                <a:cs typeface="Arial" pitchFamily="34" charset="0"/>
              </a:rPr>
              <a:t>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a:t>
            </a:r>
          </a:p>
          <a:p>
            <a:pPr fontAlgn="auto">
              <a:spcBef>
                <a:spcPts val="0"/>
              </a:spcBef>
              <a:spcAft>
                <a:spcPts val="0"/>
              </a:spcAft>
              <a:defRPr/>
            </a:pPr>
            <a:endParaRPr lang="es-ES" sz="2000" b="1" dirty="0">
              <a:latin typeface="+mn-lt"/>
              <a:cs typeface="+mn-cs"/>
            </a:endParaRPr>
          </a:p>
          <a:p>
            <a:pPr fontAlgn="auto">
              <a:spcBef>
                <a:spcPts val="0"/>
              </a:spcBef>
              <a:spcAft>
                <a:spcPts val="0"/>
              </a:spcAft>
              <a:defRPr/>
            </a:pPr>
            <a:r>
              <a:rPr lang="es-ES" sz="2000" b="1" dirty="0">
                <a:latin typeface="+mn-lt"/>
                <a:cs typeface="+mn-cs"/>
              </a:rPr>
              <a:t>	</a:t>
            </a:r>
            <a:endParaRPr lang="es-ES" b="1" dirty="0">
              <a:latin typeface="Arial" pitchFamily="34" charset="0"/>
              <a:cs typeface="Arial" pitchFamily="34" charset="0"/>
            </a:endParaRPr>
          </a:p>
          <a:p>
            <a:pPr fontAlgn="auto">
              <a:spcBef>
                <a:spcPts val="0"/>
              </a:spcBef>
              <a:spcAft>
                <a:spcPts val="0"/>
              </a:spcAft>
              <a:defRPr/>
            </a:pPr>
            <a:r>
              <a:rPr lang="es-ES" b="1" dirty="0">
                <a:latin typeface="Arial" pitchFamily="34" charset="0"/>
                <a:cs typeface="Arial" pitchFamily="34" charset="0"/>
              </a:rPr>
              <a:t> </a:t>
            </a:r>
          </a:p>
          <a:p>
            <a:pPr fontAlgn="auto">
              <a:spcBef>
                <a:spcPts val="0"/>
              </a:spcBef>
              <a:spcAft>
                <a:spcPts val="0"/>
              </a:spcAft>
              <a:defRPr/>
            </a:pPr>
            <a:endParaRPr lang="es-ES" b="1" dirty="0">
              <a:latin typeface="Arial" pitchFamily="34" charset="0"/>
              <a:cs typeface="Arial" pitchFamily="34" charset="0"/>
            </a:endParaRPr>
          </a:p>
          <a:p>
            <a:pPr fontAlgn="auto">
              <a:spcBef>
                <a:spcPts val="0"/>
              </a:spcBef>
              <a:spcAft>
                <a:spcPts val="0"/>
              </a:spcAft>
              <a:defRPr/>
            </a:pPr>
            <a:endParaRPr lang="es-ES" b="1" dirty="0">
              <a:latin typeface="Arial" pitchFamily="34" charset="0"/>
              <a:cs typeface="Arial" pitchFamily="34" charset="0"/>
            </a:endParaRPr>
          </a:p>
          <a:p>
            <a:pPr marL="342900" indent="-342900" fontAlgn="auto">
              <a:lnSpc>
                <a:spcPct val="90000"/>
              </a:lnSpc>
              <a:spcBef>
                <a:spcPct val="20000"/>
              </a:spcBef>
              <a:spcAft>
                <a:spcPts val="0"/>
              </a:spcAft>
              <a:buFont typeface="Wingdings" pitchFamily="2" charset="2"/>
              <a:buNone/>
              <a:defRPr/>
            </a:pPr>
            <a:endParaRPr lang="es-AR" sz="2000" b="1" dirty="0">
              <a:latin typeface="+mn-lt"/>
              <a:cs typeface="+mn-cs"/>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templatePPT.jpg"/>
          <p:cNvPicPr>
            <a:picLocks noChangeAspect="1"/>
          </p:cNvPicPr>
          <p:nvPr/>
        </p:nvPicPr>
        <p:blipFill>
          <a:blip r:embed="rId2" cstate="print"/>
          <a:srcRect/>
          <a:stretch>
            <a:fillRect/>
          </a:stretch>
        </p:blipFill>
        <p:spPr bwMode="auto">
          <a:xfrm>
            <a:off x="0" y="44450"/>
            <a:ext cx="9120188" cy="6840538"/>
          </a:xfrm>
          <a:prstGeom prst="rect">
            <a:avLst/>
          </a:prstGeom>
          <a:noFill/>
          <a:ln w="9525">
            <a:noFill/>
            <a:miter lim="800000"/>
            <a:headEnd/>
            <a:tailEnd/>
          </a:ln>
        </p:spPr>
      </p:pic>
      <p:sp>
        <p:nvSpPr>
          <p:cNvPr id="5" name="Rectangle 2"/>
          <p:cNvSpPr txBox="1">
            <a:spLocks noChangeArrowheads="1"/>
          </p:cNvSpPr>
          <p:nvPr/>
        </p:nvSpPr>
        <p:spPr>
          <a:xfrm>
            <a:off x="1428750" y="428625"/>
            <a:ext cx="6629400" cy="1071563"/>
          </a:xfrm>
          <a:prstGeom prst="rect">
            <a:avLst/>
          </a:prstGeom>
        </p:spPr>
        <p:txBody>
          <a:bodyPr/>
          <a:lstStyle/>
          <a:p>
            <a:pPr algn="ctr" fontAlgn="auto">
              <a:spcAft>
                <a:spcPts val="0"/>
              </a:spcAft>
              <a:defRPr/>
            </a:pPr>
            <a:r>
              <a:rPr lang="es-ES" sz="3200" b="1" dirty="0">
                <a:solidFill>
                  <a:schemeClr val="hlink"/>
                </a:solidFill>
                <a:latin typeface="Arial Black" pitchFamily="34" charset="0"/>
                <a:ea typeface="+mj-ea"/>
                <a:cs typeface="+mj-cs"/>
              </a:rPr>
              <a:t>VACUNAS NEUMOCOCICAS</a:t>
            </a:r>
            <a:r>
              <a:rPr lang="es-ES" sz="3200" dirty="0">
                <a:latin typeface="Arial Black" pitchFamily="34" charset="0"/>
                <a:ea typeface="+mj-ea"/>
                <a:cs typeface="+mj-cs"/>
              </a:rPr>
              <a:t> </a:t>
            </a:r>
          </a:p>
        </p:txBody>
      </p:sp>
      <p:sp>
        <p:nvSpPr>
          <p:cNvPr id="6" name="Rectangle 3"/>
          <p:cNvSpPr txBox="1">
            <a:spLocks noChangeArrowheads="1"/>
          </p:cNvSpPr>
          <p:nvPr/>
        </p:nvSpPr>
        <p:spPr>
          <a:xfrm>
            <a:off x="642938" y="1643063"/>
            <a:ext cx="8229600" cy="4641850"/>
          </a:xfrm>
          <a:prstGeom prst="rect">
            <a:avLst/>
          </a:prstGeom>
        </p:spPr>
        <p:txBody>
          <a:bodyPr/>
          <a:lstStyle/>
          <a:p>
            <a:pPr marL="342900" indent="-342900" fontAlgn="auto">
              <a:lnSpc>
                <a:spcPct val="90000"/>
              </a:lnSpc>
              <a:spcBef>
                <a:spcPct val="20000"/>
              </a:spcBef>
              <a:spcAft>
                <a:spcPts val="0"/>
              </a:spcAft>
              <a:buFont typeface="Wingdings" pitchFamily="2" charset="2"/>
              <a:buNone/>
              <a:defRPr/>
            </a:pPr>
            <a:r>
              <a:rPr lang="es-AR" sz="2000" b="1" dirty="0">
                <a:latin typeface="+mn-lt"/>
                <a:cs typeface="+mn-cs"/>
              </a:rPr>
              <a:t>  </a:t>
            </a:r>
          </a:p>
          <a:p>
            <a:pPr fontAlgn="auto">
              <a:spcBef>
                <a:spcPts val="0"/>
              </a:spcBef>
              <a:spcAft>
                <a:spcPts val="0"/>
              </a:spcAft>
              <a:defRPr/>
            </a:pPr>
            <a:endParaRPr lang="es-ES" sz="4000" b="1" dirty="0">
              <a:solidFill>
                <a:srgbClr val="0070C0"/>
              </a:solidFill>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a:t>
            </a:r>
          </a:p>
          <a:p>
            <a:pPr fontAlgn="auto">
              <a:spcBef>
                <a:spcPts val="0"/>
              </a:spcBef>
              <a:spcAft>
                <a:spcPts val="0"/>
              </a:spcAft>
              <a:defRPr/>
            </a:pPr>
            <a:endParaRPr lang="es-ES" sz="2000" b="1" dirty="0">
              <a:latin typeface="+mn-lt"/>
              <a:cs typeface="+mn-cs"/>
            </a:endParaRPr>
          </a:p>
          <a:p>
            <a:pPr fontAlgn="auto">
              <a:spcBef>
                <a:spcPts val="0"/>
              </a:spcBef>
              <a:spcAft>
                <a:spcPts val="0"/>
              </a:spcAft>
              <a:defRPr/>
            </a:pPr>
            <a:r>
              <a:rPr lang="es-ES" sz="2000" b="1" dirty="0">
                <a:latin typeface="+mn-lt"/>
                <a:cs typeface="+mn-cs"/>
              </a:rPr>
              <a:t>	</a:t>
            </a:r>
            <a:endParaRPr lang="es-ES" b="1" dirty="0">
              <a:latin typeface="Arial" pitchFamily="34" charset="0"/>
              <a:cs typeface="Arial" pitchFamily="34" charset="0"/>
            </a:endParaRPr>
          </a:p>
          <a:p>
            <a:pPr fontAlgn="auto">
              <a:spcBef>
                <a:spcPts val="0"/>
              </a:spcBef>
              <a:spcAft>
                <a:spcPts val="0"/>
              </a:spcAft>
              <a:defRPr/>
            </a:pPr>
            <a:r>
              <a:rPr lang="es-ES" b="1" dirty="0">
                <a:latin typeface="Arial" pitchFamily="34" charset="0"/>
                <a:cs typeface="Arial" pitchFamily="34" charset="0"/>
              </a:rPr>
              <a:t> </a:t>
            </a:r>
          </a:p>
          <a:p>
            <a:pPr fontAlgn="auto">
              <a:spcBef>
                <a:spcPts val="0"/>
              </a:spcBef>
              <a:spcAft>
                <a:spcPts val="0"/>
              </a:spcAft>
              <a:defRPr/>
            </a:pPr>
            <a:endParaRPr lang="es-ES" b="1" dirty="0">
              <a:latin typeface="Arial" pitchFamily="34" charset="0"/>
              <a:cs typeface="Arial" pitchFamily="34" charset="0"/>
            </a:endParaRPr>
          </a:p>
          <a:p>
            <a:pPr fontAlgn="auto">
              <a:spcBef>
                <a:spcPts val="0"/>
              </a:spcBef>
              <a:spcAft>
                <a:spcPts val="0"/>
              </a:spcAft>
              <a:defRPr/>
            </a:pPr>
            <a:endParaRPr lang="es-ES" b="1" dirty="0">
              <a:latin typeface="Arial" pitchFamily="34" charset="0"/>
              <a:cs typeface="Arial" pitchFamily="34" charset="0"/>
            </a:endParaRPr>
          </a:p>
          <a:p>
            <a:pPr marL="342900" indent="-342900" fontAlgn="auto">
              <a:lnSpc>
                <a:spcPct val="90000"/>
              </a:lnSpc>
              <a:spcBef>
                <a:spcPct val="20000"/>
              </a:spcBef>
              <a:spcAft>
                <a:spcPts val="0"/>
              </a:spcAft>
              <a:buFont typeface="Wingdings" pitchFamily="2" charset="2"/>
              <a:buNone/>
              <a:defRPr/>
            </a:pPr>
            <a:endParaRPr lang="es-AR" sz="2000" b="1" dirty="0">
              <a:latin typeface="+mn-lt"/>
              <a:cs typeface="+mn-cs"/>
            </a:endParaRPr>
          </a:p>
        </p:txBody>
      </p:sp>
      <p:sp>
        <p:nvSpPr>
          <p:cNvPr id="17413" name="6 Rectángulo"/>
          <p:cNvSpPr>
            <a:spLocks noChangeArrowheads="1"/>
          </p:cNvSpPr>
          <p:nvPr/>
        </p:nvSpPr>
        <p:spPr bwMode="auto">
          <a:xfrm>
            <a:off x="1000125" y="1714500"/>
            <a:ext cx="7000875" cy="3416300"/>
          </a:xfrm>
          <a:prstGeom prst="rect">
            <a:avLst/>
          </a:prstGeom>
          <a:noFill/>
          <a:ln w="9525">
            <a:noFill/>
            <a:miter lim="800000"/>
            <a:headEnd/>
            <a:tailEnd/>
          </a:ln>
        </p:spPr>
        <p:txBody>
          <a:bodyPr>
            <a:spAutoFit/>
          </a:bodyPr>
          <a:lstStyle/>
          <a:p>
            <a:r>
              <a:rPr lang="es-ES" sz="2400" b="1">
                <a:solidFill>
                  <a:srgbClr val="7030A0"/>
                </a:solidFill>
              </a:rPr>
              <a:t>PORQUE ESQUEMA 2 + 1? </a:t>
            </a:r>
          </a:p>
          <a:p>
            <a:endParaRPr lang="es-ES" sz="2400"/>
          </a:p>
          <a:p>
            <a:r>
              <a:rPr lang="es-ES" sz="2400"/>
              <a:t>Suma de efecto directo+ efecto rebaño</a:t>
            </a:r>
          </a:p>
          <a:p>
            <a:endParaRPr lang="es-ES" sz="2400" b="1"/>
          </a:p>
          <a:p>
            <a:r>
              <a:rPr lang="es-ES" sz="2400" b="1"/>
              <a:t>Solo en vacuna en calendario </a:t>
            </a:r>
          </a:p>
          <a:p>
            <a:endParaRPr lang="es-ES" sz="2400" b="1"/>
          </a:p>
          <a:p>
            <a:r>
              <a:rPr lang="es-ES" sz="2400" b="1"/>
              <a:t>	 - alcanzar coberturas de &gt;90%</a:t>
            </a:r>
          </a:p>
          <a:p>
            <a:r>
              <a:rPr lang="es-ES" sz="2400" b="1"/>
              <a:t>	 - catch up en el 1er año de introducción        	    de la vacuna en niños de 12-24 meses </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8 Rectángulo"/>
          <p:cNvSpPr>
            <a:spLocks noChangeArrowheads="1"/>
          </p:cNvSpPr>
          <p:nvPr/>
        </p:nvSpPr>
        <p:spPr bwMode="auto">
          <a:xfrm>
            <a:off x="0" y="0"/>
            <a:ext cx="9180513" cy="836613"/>
          </a:xfrm>
          <a:prstGeom prst="rect">
            <a:avLst/>
          </a:prstGeom>
          <a:gradFill rotWithShape="1">
            <a:gsLst>
              <a:gs pos="0">
                <a:schemeClr val="bg1"/>
              </a:gs>
              <a:gs pos="100000">
                <a:srgbClr val="D9D9D9">
                  <a:alpha val="50000"/>
                </a:srgbClr>
              </a:gs>
            </a:gsLst>
            <a:lin ang="5400000" scaled="1"/>
          </a:gradFill>
          <a:ln w="9525" algn="ctr">
            <a:noFill/>
            <a:round/>
            <a:headEnd/>
            <a:tailEnd/>
          </a:ln>
        </p:spPr>
        <p:txBody>
          <a:bodyPr/>
          <a:lstStyle/>
          <a:p>
            <a:endParaRPr lang="es-AR" altLang="es-AR"/>
          </a:p>
        </p:txBody>
      </p:sp>
      <p:sp>
        <p:nvSpPr>
          <p:cNvPr id="18435" name="Rectangle 4"/>
          <p:cNvSpPr>
            <a:spLocks noChangeArrowheads="1"/>
          </p:cNvSpPr>
          <p:nvPr/>
        </p:nvSpPr>
        <p:spPr bwMode="auto">
          <a:xfrm>
            <a:off x="900113" y="219075"/>
            <a:ext cx="7891462" cy="523875"/>
          </a:xfrm>
          <a:prstGeom prst="rect">
            <a:avLst/>
          </a:prstGeom>
          <a:noFill/>
          <a:ln w="9525">
            <a:noFill/>
            <a:miter lim="800000"/>
            <a:headEnd/>
            <a:tailEnd/>
          </a:ln>
        </p:spPr>
        <p:txBody>
          <a:bodyPr>
            <a:spAutoFit/>
          </a:bodyPr>
          <a:lstStyle/>
          <a:p>
            <a:r>
              <a:rPr lang="es-AR" altLang="es-AR" sz="2800" b="1">
                <a:solidFill>
                  <a:srgbClr val="C00000"/>
                </a:solidFill>
              </a:rPr>
              <a:t>VACUNA CONJUGADA ANTINEUMOCÓCICA</a:t>
            </a:r>
          </a:p>
        </p:txBody>
      </p:sp>
      <p:sp>
        <p:nvSpPr>
          <p:cNvPr id="584708" name="Rectangle 7"/>
          <p:cNvSpPr>
            <a:spLocks noChangeArrowheads="1"/>
          </p:cNvSpPr>
          <p:nvPr/>
        </p:nvSpPr>
        <p:spPr bwMode="auto">
          <a:xfrm>
            <a:off x="428625" y="1143000"/>
            <a:ext cx="7848600" cy="1862138"/>
          </a:xfrm>
          <a:prstGeom prst="rect">
            <a:avLst/>
          </a:prstGeom>
          <a:noFill/>
          <a:ln w="9525">
            <a:noFill/>
            <a:miter lim="800000"/>
            <a:headEnd/>
            <a:tailEnd/>
          </a:ln>
        </p:spPr>
        <p:txBody>
          <a:bodyPr>
            <a:spAutoFit/>
          </a:bodyPr>
          <a:lstStyle/>
          <a:p>
            <a:pPr marL="180975" indent="-180975">
              <a:defRPr/>
            </a:pPr>
            <a:endParaRPr lang="es-ES" altLang="es-AR" sz="2000" b="1" u="sng" dirty="0">
              <a:solidFill>
                <a:srgbClr val="0070C0"/>
              </a:solidFill>
              <a:latin typeface="Arial" pitchFamily="34" charset="0"/>
              <a:cs typeface="Arial" pitchFamily="34" charset="0"/>
            </a:endParaRPr>
          </a:p>
          <a:p>
            <a:pPr>
              <a:defRPr/>
            </a:pPr>
            <a:r>
              <a:rPr lang="es-ES" altLang="es-AR" sz="2500" b="1" dirty="0">
                <a:solidFill>
                  <a:srgbClr val="0070C0"/>
                </a:solidFill>
                <a:latin typeface="Arial" pitchFamily="34" charset="0"/>
                <a:cs typeface="Arial" pitchFamily="34" charset="0"/>
              </a:rPr>
              <a:t>Esquema : 2 + 1</a:t>
            </a:r>
          </a:p>
          <a:p>
            <a:pPr>
              <a:defRPr/>
            </a:pPr>
            <a:endParaRPr lang="es-ES" altLang="es-AR" sz="2500" b="1" dirty="0">
              <a:solidFill>
                <a:srgbClr val="0070C0"/>
              </a:solidFill>
              <a:latin typeface="Arial" pitchFamily="34" charset="0"/>
              <a:cs typeface="Arial" pitchFamily="34" charset="0"/>
            </a:endParaRPr>
          </a:p>
          <a:p>
            <a:pPr>
              <a:defRPr/>
            </a:pPr>
            <a:r>
              <a:rPr lang="es-ES" altLang="es-AR" sz="2500" b="1" dirty="0">
                <a:solidFill>
                  <a:srgbClr val="0070C0"/>
                </a:solidFill>
                <a:latin typeface="Arial" pitchFamily="34" charset="0"/>
                <a:cs typeface="Arial" pitchFamily="34" charset="0"/>
              </a:rPr>
              <a:t> </a:t>
            </a:r>
            <a:r>
              <a:rPr lang="es-ES" altLang="es-AR" sz="2500" b="1" i="1" dirty="0">
                <a:latin typeface="Arial" pitchFamily="34" charset="0"/>
                <a:cs typeface="Arial" pitchFamily="34" charset="0"/>
              </a:rPr>
              <a:t/>
            </a:r>
            <a:br>
              <a:rPr lang="es-ES" altLang="es-AR" sz="2500" b="1" i="1" dirty="0">
                <a:latin typeface="Arial" pitchFamily="34" charset="0"/>
                <a:cs typeface="Arial" pitchFamily="34" charset="0"/>
              </a:rPr>
            </a:br>
            <a:endParaRPr lang="es-ES_tradnl" altLang="es-AR" sz="2000" dirty="0">
              <a:latin typeface="Arial" pitchFamily="34" charset="0"/>
              <a:cs typeface="Arial" pitchFamily="34" charset="0"/>
            </a:endParaRPr>
          </a:p>
        </p:txBody>
      </p:sp>
      <p:sp>
        <p:nvSpPr>
          <p:cNvPr id="18437" name="5 Rectángulo"/>
          <p:cNvSpPr>
            <a:spLocks noChangeArrowheads="1"/>
          </p:cNvSpPr>
          <p:nvPr/>
        </p:nvSpPr>
        <p:spPr bwMode="auto">
          <a:xfrm>
            <a:off x="500063" y="2413000"/>
            <a:ext cx="7786687" cy="2308225"/>
          </a:xfrm>
          <a:prstGeom prst="rect">
            <a:avLst/>
          </a:prstGeom>
          <a:noFill/>
          <a:ln w="9525">
            <a:noFill/>
            <a:miter lim="800000"/>
            <a:headEnd/>
            <a:tailEnd/>
          </a:ln>
        </p:spPr>
        <p:txBody>
          <a:bodyPr>
            <a:spAutoFit/>
          </a:bodyPr>
          <a:lstStyle/>
          <a:p>
            <a:pPr lvl="1" algn="just"/>
            <a:r>
              <a:rPr lang="es-ES" sz="2400"/>
              <a:t>- Muestran niveles elevados de protección frente a ENI </a:t>
            </a:r>
          </a:p>
          <a:p>
            <a:pPr lvl="1" algn="just"/>
            <a:endParaRPr lang="es-ES" sz="2400"/>
          </a:p>
          <a:p>
            <a:pPr lvl="1" algn="just"/>
            <a:r>
              <a:rPr lang="es-ES" sz="2400"/>
              <a:t>- </a:t>
            </a:r>
            <a:r>
              <a:rPr lang="es-ES" sz="2400" b="1"/>
              <a:t>Dosis de refuerzo : </a:t>
            </a:r>
            <a:r>
              <a:rPr lang="es-ES" sz="2400"/>
              <a:t>beneficios adicionales en relación a la inmunogenicidad  y reducción del estado de portador NF</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nfant"/>
          <p:cNvPicPr>
            <a:picLocks noChangeAspect="1" noChangeArrowheads="1"/>
          </p:cNvPicPr>
          <p:nvPr/>
        </p:nvPicPr>
        <p:blipFill>
          <a:blip r:embed="rId3" cstate="print"/>
          <a:srcRect/>
          <a:stretch>
            <a:fillRect/>
          </a:stretch>
        </p:blipFill>
        <p:spPr bwMode="auto">
          <a:xfrm>
            <a:off x="466725" y="1260475"/>
            <a:ext cx="2860675" cy="4298950"/>
          </a:xfrm>
          <a:prstGeom prst="rect">
            <a:avLst/>
          </a:prstGeom>
          <a:noFill/>
          <a:ln w="9525">
            <a:noFill/>
            <a:miter lim="800000"/>
            <a:headEnd/>
            <a:tailEnd/>
          </a:ln>
        </p:spPr>
      </p:pic>
      <p:grpSp>
        <p:nvGrpSpPr>
          <p:cNvPr id="2" name="Group 3"/>
          <p:cNvGrpSpPr>
            <a:grpSpLocks/>
          </p:cNvGrpSpPr>
          <p:nvPr/>
        </p:nvGrpSpPr>
        <p:grpSpPr bwMode="auto">
          <a:xfrm>
            <a:off x="4257675" y="396875"/>
            <a:ext cx="1257300" cy="1416050"/>
            <a:chOff x="2754" y="410"/>
            <a:chExt cx="1240" cy="1292"/>
          </a:xfrm>
        </p:grpSpPr>
        <p:pic>
          <p:nvPicPr>
            <p:cNvPr id="19502" name="Picture 4" descr="infant"/>
            <p:cNvPicPr>
              <a:picLocks noChangeAspect="1" noChangeArrowheads="1"/>
            </p:cNvPicPr>
            <p:nvPr/>
          </p:nvPicPr>
          <p:blipFill>
            <a:blip r:embed="rId4" cstate="print"/>
            <a:srcRect/>
            <a:stretch>
              <a:fillRect/>
            </a:stretch>
          </p:blipFill>
          <p:spPr bwMode="auto">
            <a:xfrm>
              <a:off x="2754" y="538"/>
              <a:ext cx="572" cy="860"/>
            </a:xfrm>
            <a:prstGeom prst="rect">
              <a:avLst/>
            </a:prstGeom>
            <a:noFill/>
            <a:ln w="9525">
              <a:noFill/>
              <a:miter lim="800000"/>
              <a:headEnd/>
              <a:tailEnd/>
            </a:ln>
          </p:spPr>
        </p:pic>
        <p:pic>
          <p:nvPicPr>
            <p:cNvPr id="19503" name="Picture 5" descr="infant"/>
            <p:cNvPicPr>
              <a:picLocks noChangeAspect="1" noChangeArrowheads="1"/>
            </p:cNvPicPr>
            <p:nvPr/>
          </p:nvPicPr>
          <p:blipFill>
            <a:blip r:embed="rId4" cstate="print"/>
            <a:srcRect/>
            <a:stretch>
              <a:fillRect/>
            </a:stretch>
          </p:blipFill>
          <p:spPr bwMode="auto">
            <a:xfrm>
              <a:off x="3094" y="842"/>
              <a:ext cx="572" cy="860"/>
            </a:xfrm>
            <a:prstGeom prst="rect">
              <a:avLst/>
            </a:prstGeom>
            <a:noFill/>
            <a:ln w="9525">
              <a:noFill/>
              <a:miter lim="800000"/>
              <a:headEnd/>
              <a:tailEnd/>
            </a:ln>
          </p:spPr>
        </p:pic>
        <p:pic>
          <p:nvPicPr>
            <p:cNvPr id="19504" name="Picture 6" descr="infant"/>
            <p:cNvPicPr>
              <a:picLocks noChangeAspect="1" noChangeArrowheads="1"/>
            </p:cNvPicPr>
            <p:nvPr/>
          </p:nvPicPr>
          <p:blipFill>
            <a:blip r:embed="rId4" cstate="print"/>
            <a:srcRect/>
            <a:stretch>
              <a:fillRect/>
            </a:stretch>
          </p:blipFill>
          <p:spPr bwMode="auto">
            <a:xfrm>
              <a:off x="3154" y="410"/>
              <a:ext cx="572" cy="860"/>
            </a:xfrm>
            <a:prstGeom prst="rect">
              <a:avLst/>
            </a:prstGeom>
            <a:noFill/>
            <a:ln w="9525">
              <a:noFill/>
              <a:miter lim="800000"/>
              <a:headEnd/>
              <a:tailEnd/>
            </a:ln>
          </p:spPr>
        </p:pic>
        <p:pic>
          <p:nvPicPr>
            <p:cNvPr id="19505" name="Picture 7" descr="infant"/>
            <p:cNvPicPr>
              <a:picLocks noChangeAspect="1" noChangeArrowheads="1"/>
            </p:cNvPicPr>
            <p:nvPr/>
          </p:nvPicPr>
          <p:blipFill>
            <a:blip r:embed="rId4" cstate="print"/>
            <a:srcRect/>
            <a:stretch>
              <a:fillRect/>
            </a:stretch>
          </p:blipFill>
          <p:spPr bwMode="auto">
            <a:xfrm>
              <a:off x="3422" y="626"/>
              <a:ext cx="572" cy="860"/>
            </a:xfrm>
            <a:prstGeom prst="rect">
              <a:avLst/>
            </a:prstGeom>
            <a:noFill/>
            <a:ln w="9525">
              <a:noFill/>
              <a:miter lim="800000"/>
              <a:headEnd/>
              <a:tailEnd/>
            </a:ln>
          </p:spPr>
        </p:pic>
      </p:grpSp>
      <p:grpSp>
        <p:nvGrpSpPr>
          <p:cNvPr id="3" name="Group 8"/>
          <p:cNvGrpSpPr>
            <a:grpSpLocks/>
          </p:cNvGrpSpPr>
          <p:nvPr/>
        </p:nvGrpSpPr>
        <p:grpSpPr bwMode="auto">
          <a:xfrm>
            <a:off x="5565775" y="992188"/>
            <a:ext cx="1117600" cy="1358900"/>
            <a:chOff x="2874" y="1208"/>
            <a:chExt cx="786" cy="1110"/>
          </a:xfrm>
        </p:grpSpPr>
        <p:pic>
          <p:nvPicPr>
            <p:cNvPr id="19498" name="Picture 9" descr="ראה תמונה בגודל מלא">
              <a:hlinkClick r:id="rId5"/>
            </p:cNvPr>
            <p:cNvPicPr>
              <a:picLocks noChangeAspect="1" noChangeArrowheads="1"/>
            </p:cNvPicPr>
            <p:nvPr/>
          </p:nvPicPr>
          <p:blipFill>
            <a:blip r:embed="rId6" cstate="print"/>
            <a:srcRect/>
            <a:stretch>
              <a:fillRect/>
            </a:stretch>
          </p:blipFill>
          <p:spPr bwMode="auto">
            <a:xfrm>
              <a:off x="2874" y="1352"/>
              <a:ext cx="466" cy="678"/>
            </a:xfrm>
            <a:prstGeom prst="rect">
              <a:avLst/>
            </a:prstGeom>
            <a:noFill/>
            <a:ln w="9525">
              <a:noFill/>
              <a:miter lim="800000"/>
              <a:headEnd/>
              <a:tailEnd/>
            </a:ln>
          </p:spPr>
        </p:pic>
        <p:pic>
          <p:nvPicPr>
            <p:cNvPr id="19499" name="Picture 10" descr="ראה תמונה בגודל מלא">
              <a:hlinkClick r:id="rId5"/>
            </p:cNvPr>
            <p:cNvPicPr>
              <a:picLocks noChangeAspect="1" noChangeArrowheads="1"/>
            </p:cNvPicPr>
            <p:nvPr/>
          </p:nvPicPr>
          <p:blipFill>
            <a:blip r:embed="rId6" cstate="print"/>
            <a:srcRect/>
            <a:stretch>
              <a:fillRect/>
            </a:stretch>
          </p:blipFill>
          <p:spPr bwMode="auto">
            <a:xfrm>
              <a:off x="2970" y="1448"/>
              <a:ext cx="466" cy="678"/>
            </a:xfrm>
            <a:prstGeom prst="rect">
              <a:avLst/>
            </a:prstGeom>
            <a:noFill/>
            <a:ln w="9525">
              <a:noFill/>
              <a:miter lim="800000"/>
              <a:headEnd/>
              <a:tailEnd/>
            </a:ln>
          </p:spPr>
        </p:pic>
        <p:pic>
          <p:nvPicPr>
            <p:cNvPr id="19500" name="Picture 11" descr="ראה תמונה בגודל מלא">
              <a:hlinkClick r:id="rId5"/>
            </p:cNvPr>
            <p:cNvPicPr>
              <a:picLocks noChangeAspect="1" noChangeArrowheads="1"/>
            </p:cNvPicPr>
            <p:nvPr/>
          </p:nvPicPr>
          <p:blipFill>
            <a:blip r:embed="rId6" cstate="print"/>
            <a:srcRect/>
            <a:stretch>
              <a:fillRect/>
            </a:stretch>
          </p:blipFill>
          <p:spPr bwMode="auto">
            <a:xfrm>
              <a:off x="3114" y="1208"/>
              <a:ext cx="466" cy="678"/>
            </a:xfrm>
            <a:prstGeom prst="rect">
              <a:avLst/>
            </a:prstGeom>
            <a:noFill/>
            <a:ln w="9525">
              <a:noFill/>
              <a:miter lim="800000"/>
              <a:headEnd/>
              <a:tailEnd/>
            </a:ln>
          </p:spPr>
        </p:pic>
        <p:pic>
          <p:nvPicPr>
            <p:cNvPr id="19501" name="Picture 12" descr="ראה תמונה בגודל מלא">
              <a:hlinkClick r:id="rId5"/>
            </p:cNvPr>
            <p:cNvPicPr>
              <a:picLocks noChangeAspect="1" noChangeArrowheads="1"/>
            </p:cNvPicPr>
            <p:nvPr/>
          </p:nvPicPr>
          <p:blipFill>
            <a:blip r:embed="rId6" cstate="print"/>
            <a:srcRect/>
            <a:stretch>
              <a:fillRect/>
            </a:stretch>
          </p:blipFill>
          <p:spPr bwMode="auto">
            <a:xfrm>
              <a:off x="3194" y="1640"/>
              <a:ext cx="466" cy="678"/>
            </a:xfrm>
            <a:prstGeom prst="rect">
              <a:avLst/>
            </a:prstGeom>
            <a:noFill/>
            <a:ln w="9525">
              <a:noFill/>
              <a:miter lim="800000"/>
              <a:headEnd/>
              <a:tailEnd/>
            </a:ln>
          </p:spPr>
        </p:pic>
      </p:grpSp>
      <p:grpSp>
        <p:nvGrpSpPr>
          <p:cNvPr id="4" name="Group 13"/>
          <p:cNvGrpSpPr>
            <a:grpSpLocks/>
          </p:cNvGrpSpPr>
          <p:nvPr/>
        </p:nvGrpSpPr>
        <p:grpSpPr bwMode="auto">
          <a:xfrm>
            <a:off x="3933825" y="219075"/>
            <a:ext cx="1125538" cy="1092200"/>
            <a:chOff x="2754" y="410"/>
            <a:chExt cx="1240" cy="1292"/>
          </a:xfrm>
        </p:grpSpPr>
        <p:pic>
          <p:nvPicPr>
            <p:cNvPr id="19494" name="Picture 14" descr="infant"/>
            <p:cNvPicPr>
              <a:picLocks noChangeAspect="1" noChangeArrowheads="1"/>
            </p:cNvPicPr>
            <p:nvPr/>
          </p:nvPicPr>
          <p:blipFill>
            <a:blip r:embed="rId7" cstate="print"/>
            <a:srcRect/>
            <a:stretch>
              <a:fillRect/>
            </a:stretch>
          </p:blipFill>
          <p:spPr bwMode="auto">
            <a:xfrm>
              <a:off x="2754" y="538"/>
              <a:ext cx="572" cy="860"/>
            </a:xfrm>
            <a:prstGeom prst="rect">
              <a:avLst/>
            </a:prstGeom>
            <a:noFill/>
            <a:ln w="9525">
              <a:noFill/>
              <a:miter lim="800000"/>
              <a:headEnd/>
              <a:tailEnd/>
            </a:ln>
          </p:spPr>
        </p:pic>
        <p:pic>
          <p:nvPicPr>
            <p:cNvPr id="19495" name="Picture 15" descr="infant"/>
            <p:cNvPicPr>
              <a:picLocks noChangeAspect="1" noChangeArrowheads="1"/>
            </p:cNvPicPr>
            <p:nvPr/>
          </p:nvPicPr>
          <p:blipFill>
            <a:blip r:embed="rId7" cstate="print"/>
            <a:srcRect/>
            <a:stretch>
              <a:fillRect/>
            </a:stretch>
          </p:blipFill>
          <p:spPr bwMode="auto">
            <a:xfrm>
              <a:off x="3094" y="842"/>
              <a:ext cx="572" cy="860"/>
            </a:xfrm>
            <a:prstGeom prst="rect">
              <a:avLst/>
            </a:prstGeom>
            <a:noFill/>
            <a:ln w="9525">
              <a:noFill/>
              <a:miter lim="800000"/>
              <a:headEnd/>
              <a:tailEnd/>
            </a:ln>
          </p:spPr>
        </p:pic>
        <p:pic>
          <p:nvPicPr>
            <p:cNvPr id="19496" name="Picture 16" descr="infant"/>
            <p:cNvPicPr>
              <a:picLocks noChangeAspect="1" noChangeArrowheads="1"/>
            </p:cNvPicPr>
            <p:nvPr/>
          </p:nvPicPr>
          <p:blipFill>
            <a:blip r:embed="rId7" cstate="print"/>
            <a:srcRect/>
            <a:stretch>
              <a:fillRect/>
            </a:stretch>
          </p:blipFill>
          <p:spPr bwMode="auto">
            <a:xfrm>
              <a:off x="3154" y="410"/>
              <a:ext cx="572" cy="860"/>
            </a:xfrm>
            <a:prstGeom prst="rect">
              <a:avLst/>
            </a:prstGeom>
            <a:noFill/>
            <a:ln w="9525">
              <a:noFill/>
              <a:miter lim="800000"/>
              <a:headEnd/>
              <a:tailEnd/>
            </a:ln>
          </p:spPr>
        </p:pic>
        <p:pic>
          <p:nvPicPr>
            <p:cNvPr id="19497" name="Picture 17" descr="infant"/>
            <p:cNvPicPr>
              <a:picLocks noChangeAspect="1" noChangeArrowheads="1"/>
            </p:cNvPicPr>
            <p:nvPr/>
          </p:nvPicPr>
          <p:blipFill>
            <a:blip r:embed="rId7" cstate="print"/>
            <a:srcRect/>
            <a:stretch>
              <a:fillRect/>
            </a:stretch>
          </p:blipFill>
          <p:spPr bwMode="auto">
            <a:xfrm>
              <a:off x="3422" y="626"/>
              <a:ext cx="572" cy="860"/>
            </a:xfrm>
            <a:prstGeom prst="rect">
              <a:avLst/>
            </a:prstGeom>
            <a:noFill/>
            <a:ln w="9525">
              <a:noFill/>
              <a:miter lim="800000"/>
              <a:headEnd/>
              <a:tailEnd/>
            </a:ln>
          </p:spPr>
        </p:pic>
      </p:grpSp>
      <p:grpSp>
        <p:nvGrpSpPr>
          <p:cNvPr id="5" name="Group 18"/>
          <p:cNvGrpSpPr>
            <a:grpSpLocks/>
          </p:cNvGrpSpPr>
          <p:nvPr/>
        </p:nvGrpSpPr>
        <p:grpSpPr bwMode="auto">
          <a:xfrm>
            <a:off x="6381750" y="2068513"/>
            <a:ext cx="1412875" cy="1358900"/>
            <a:chOff x="4084" y="2159"/>
            <a:chExt cx="994" cy="1110"/>
          </a:xfrm>
        </p:grpSpPr>
        <p:pic>
          <p:nvPicPr>
            <p:cNvPr id="19490" name="Picture 19" descr="child"/>
            <p:cNvPicPr>
              <a:picLocks noChangeAspect="1" noChangeArrowheads="1"/>
            </p:cNvPicPr>
            <p:nvPr/>
          </p:nvPicPr>
          <p:blipFill>
            <a:blip r:embed="rId8" cstate="print"/>
            <a:srcRect/>
            <a:stretch>
              <a:fillRect/>
            </a:stretch>
          </p:blipFill>
          <p:spPr bwMode="auto">
            <a:xfrm>
              <a:off x="4508" y="2159"/>
              <a:ext cx="490" cy="586"/>
            </a:xfrm>
            <a:prstGeom prst="rect">
              <a:avLst/>
            </a:prstGeom>
            <a:noFill/>
            <a:ln w="9525">
              <a:noFill/>
              <a:miter lim="800000"/>
              <a:headEnd/>
              <a:tailEnd/>
            </a:ln>
          </p:spPr>
        </p:pic>
        <p:pic>
          <p:nvPicPr>
            <p:cNvPr id="19491" name="Picture 20" descr="child"/>
            <p:cNvPicPr>
              <a:picLocks noChangeAspect="1" noChangeArrowheads="1"/>
            </p:cNvPicPr>
            <p:nvPr/>
          </p:nvPicPr>
          <p:blipFill>
            <a:blip r:embed="rId8" cstate="print"/>
            <a:srcRect/>
            <a:stretch>
              <a:fillRect/>
            </a:stretch>
          </p:blipFill>
          <p:spPr bwMode="auto">
            <a:xfrm>
              <a:off x="4588" y="2563"/>
              <a:ext cx="490" cy="586"/>
            </a:xfrm>
            <a:prstGeom prst="rect">
              <a:avLst/>
            </a:prstGeom>
            <a:noFill/>
            <a:ln w="9525">
              <a:noFill/>
              <a:miter lim="800000"/>
              <a:headEnd/>
              <a:tailEnd/>
            </a:ln>
          </p:spPr>
        </p:pic>
        <p:pic>
          <p:nvPicPr>
            <p:cNvPr id="19492" name="Picture 21" descr="child"/>
            <p:cNvPicPr>
              <a:picLocks noChangeAspect="1" noChangeArrowheads="1"/>
            </p:cNvPicPr>
            <p:nvPr/>
          </p:nvPicPr>
          <p:blipFill>
            <a:blip r:embed="rId8" cstate="print"/>
            <a:srcRect/>
            <a:stretch>
              <a:fillRect/>
            </a:stretch>
          </p:blipFill>
          <p:spPr bwMode="auto">
            <a:xfrm>
              <a:off x="4084" y="2347"/>
              <a:ext cx="490" cy="586"/>
            </a:xfrm>
            <a:prstGeom prst="rect">
              <a:avLst/>
            </a:prstGeom>
            <a:noFill/>
            <a:ln w="9525">
              <a:noFill/>
              <a:miter lim="800000"/>
              <a:headEnd/>
              <a:tailEnd/>
            </a:ln>
          </p:spPr>
        </p:pic>
        <p:pic>
          <p:nvPicPr>
            <p:cNvPr id="19493" name="Picture 22" descr="child"/>
            <p:cNvPicPr>
              <a:picLocks noChangeAspect="1" noChangeArrowheads="1"/>
            </p:cNvPicPr>
            <p:nvPr/>
          </p:nvPicPr>
          <p:blipFill>
            <a:blip r:embed="rId8" cstate="print"/>
            <a:srcRect/>
            <a:stretch>
              <a:fillRect/>
            </a:stretch>
          </p:blipFill>
          <p:spPr bwMode="auto">
            <a:xfrm>
              <a:off x="4188" y="2683"/>
              <a:ext cx="490" cy="586"/>
            </a:xfrm>
            <a:prstGeom prst="rect">
              <a:avLst/>
            </a:prstGeom>
            <a:noFill/>
            <a:ln w="9525">
              <a:noFill/>
              <a:miter lim="800000"/>
              <a:headEnd/>
              <a:tailEnd/>
            </a:ln>
          </p:spPr>
        </p:pic>
      </p:grpSp>
      <p:grpSp>
        <p:nvGrpSpPr>
          <p:cNvPr id="6" name="Group 23"/>
          <p:cNvGrpSpPr>
            <a:grpSpLocks/>
          </p:cNvGrpSpPr>
          <p:nvPr/>
        </p:nvGrpSpPr>
        <p:grpSpPr bwMode="auto">
          <a:xfrm>
            <a:off x="7380288" y="3198813"/>
            <a:ext cx="1089025" cy="1327150"/>
            <a:chOff x="2721" y="1712"/>
            <a:chExt cx="766" cy="1084"/>
          </a:xfrm>
        </p:grpSpPr>
        <p:pic>
          <p:nvPicPr>
            <p:cNvPr id="19486" name="Picture 24" descr="ראה תמונה בגודל מלא">
              <a:hlinkClick r:id="rId9"/>
            </p:cNvPr>
            <p:cNvPicPr>
              <a:picLocks noChangeAspect="1" noChangeArrowheads="1"/>
            </p:cNvPicPr>
            <p:nvPr/>
          </p:nvPicPr>
          <p:blipFill>
            <a:blip r:embed="rId10" cstate="print"/>
            <a:srcRect/>
            <a:stretch>
              <a:fillRect/>
            </a:stretch>
          </p:blipFill>
          <p:spPr bwMode="auto">
            <a:xfrm>
              <a:off x="2721" y="1920"/>
              <a:ext cx="422" cy="637"/>
            </a:xfrm>
            <a:prstGeom prst="rect">
              <a:avLst/>
            </a:prstGeom>
            <a:noFill/>
            <a:ln w="9525">
              <a:noFill/>
              <a:miter lim="800000"/>
              <a:headEnd/>
              <a:tailEnd/>
            </a:ln>
          </p:spPr>
        </p:pic>
        <p:pic>
          <p:nvPicPr>
            <p:cNvPr id="19487" name="Picture 25" descr="ראה תמונה בגודל מלא">
              <a:hlinkClick r:id="rId9"/>
            </p:cNvPr>
            <p:cNvPicPr>
              <a:picLocks noChangeAspect="1" noChangeArrowheads="1"/>
            </p:cNvPicPr>
            <p:nvPr/>
          </p:nvPicPr>
          <p:blipFill>
            <a:blip r:embed="rId10" cstate="print"/>
            <a:srcRect/>
            <a:stretch>
              <a:fillRect/>
            </a:stretch>
          </p:blipFill>
          <p:spPr bwMode="auto">
            <a:xfrm>
              <a:off x="2817" y="2016"/>
              <a:ext cx="422" cy="637"/>
            </a:xfrm>
            <a:prstGeom prst="rect">
              <a:avLst/>
            </a:prstGeom>
            <a:noFill/>
            <a:ln w="9525">
              <a:noFill/>
              <a:miter lim="800000"/>
              <a:headEnd/>
              <a:tailEnd/>
            </a:ln>
          </p:spPr>
        </p:pic>
        <p:pic>
          <p:nvPicPr>
            <p:cNvPr id="19488" name="Picture 26" descr="ראה תמונה בגודל מלא">
              <a:hlinkClick r:id="rId9"/>
            </p:cNvPr>
            <p:cNvPicPr>
              <a:picLocks noChangeAspect="1" noChangeArrowheads="1"/>
            </p:cNvPicPr>
            <p:nvPr/>
          </p:nvPicPr>
          <p:blipFill>
            <a:blip r:embed="rId10" cstate="print"/>
            <a:srcRect/>
            <a:stretch>
              <a:fillRect/>
            </a:stretch>
          </p:blipFill>
          <p:spPr bwMode="auto">
            <a:xfrm>
              <a:off x="3065" y="1712"/>
              <a:ext cx="422" cy="637"/>
            </a:xfrm>
            <a:prstGeom prst="rect">
              <a:avLst/>
            </a:prstGeom>
            <a:noFill/>
            <a:ln w="9525">
              <a:noFill/>
              <a:miter lim="800000"/>
              <a:headEnd/>
              <a:tailEnd/>
            </a:ln>
          </p:spPr>
        </p:pic>
        <p:pic>
          <p:nvPicPr>
            <p:cNvPr id="19489" name="Picture 27" descr="ראה תמונה בגודל מלא">
              <a:hlinkClick r:id="rId9"/>
            </p:cNvPr>
            <p:cNvPicPr>
              <a:picLocks noChangeAspect="1" noChangeArrowheads="1"/>
            </p:cNvPicPr>
            <p:nvPr/>
          </p:nvPicPr>
          <p:blipFill>
            <a:blip r:embed="rId10" cstate="print"/>
            <a:srcRect/>
            <a:stretch>
              <a:fillRect/>
            </a:stretch>
          </p:blipFill>
          <p:spPr bwMode="auto">
            <a:xfrm>
              <a:off x="3002" y="2159"/>
              <a:ext cx="422" cy="637"/>
            </a:xfrm>
            <a:prstGeom prst="rect">
              <a:avLst/>
            </a:prstGeom>
            <a:noFill/>
            <a:ln w="9525">
              <a:noFill/>
              <a:miter lim="800000"/>
              <a:headEnd/>
              <a:tailEnd/>
            </a:ln>
          </p:spPr>
        </p:pic>
      </p:grpSp>
      <p:grpSp>
        <p:nvGrpSpPr>
          <p:cNvPr id="7" name="Group 28"/>
          <p:cNvGrpSpPr>
            <a:grpSpLocks/>
          </p:cNvGrpSpPr>
          <p:nvPr/>
        </p:nvGrpSpPr>
        <p:grpSpPr bwMode="auto">
          <a:xfrm>
            <a:off x="6881813" y="4506913"/>
            <a:ext cx="1225550" cy="1573212"/>
            <a:chOff x="2655" y="2159"/>
            <a:chExt cx="772" cy="991"/>
          </a:xfrm>
        </p:grpSpPr>
        <p:pic>
          <p:nvPicPr>
            <p:cNvPr id="19482" name="Picture 29" descr="Image"/>
            <p:cNvPicPr>
              <a:picLocks noChangeAspect="1" noChangeArrowheads="1"/>
            </p:cNvPicPr>
            <p:nvPr/>
          </p:nvPicPr>
          <p:blipFill>
            <a:blip r:embed="rId11" cstate="print"/>
            <a:srcRect/>
            <a:stretch>
              <a:fillRect/>
            </a:stretch>
          </p:blipFill>
          <p:spPr bwMode="auto">
            <a:xfrm>
              <a:off x="2655" y="2320"/>
              <a:ext cx="438" cy="656"/>
            </a:xfrm>
            <a:prstGeom prst="rect">
              <a:avLst/>
            </a:prstGeom>
            <a:noFill/>
            <a:ln w="9525">
              <a:noFill/>
              <a:miter lim="800000"/>
              <a:headEnd/>
              <a:tailEnd/>
            </a:ln>
          </p:spPr>
        </p:pic>
        <p:pic>
          <p:nvPicPr>
            <p:cNvPr id="19483" name="Picture 30" descr="Image"/>
            <p:cNvPicPr>
              <a:picLocks noChangeAspect="1" noChangeArrowheads="1"/>
            </p:cNvPicPr>
            <p:nvPr/>
          </p:nvPicPr>
          <p:blipFill>
            <a:blip r:embed="rId11" cstate="print"/>
            <a:srcRect/>
            <a:stretch>
              <a:fillRect/>
            </a:stretch>
          </p:blipFill>
          <p:spPr bwMode="auto">
            <a:xfrm>
              <a:off x="2751" y="2416"/>
              <a:ext cx="438" cy="656"/>
            </a:xfrm>
            <a:prstGeom prst="rect">
              <a:avLst/>
            </a:prstGeom>
            <a:noFill/>
            <a:ln w="9525">
              <a:noFill/>
              <a:miter lim="800000"/>
              <a:headEnd/>
              <a:tailEnd/>
            </a:ln>
          </p:spPr>
        </p:pic>
        <p:pic>
          <p:nvPicPr>
            <p:cNvPr id="19484" name="Picture 31" descr="Image"/>
            <p:cNvPicPr>
              <a:picLocks noChangeAspect="1" noChangeArrowheads="1"/>
            </p:cNvPicPr>
            <p:nvPr/>
          </p:nvPicPr>
          <p:blipFill>
            <a:blip r:embed="rId11" cstate="print"/>
            <a:srcRect/>
            <a:stretch>
              <a:fillRect/>
            </a:stretch>
          </p:blipFill>
          <p:spPr bwMode="auto">
            <a:xfrm>
              <a:off x="2874" y="2159"/>
              <a:ext cx="438" cy="656"/>
            </a:xfrm>
            <a:prstGeom prst="rect">
              <a:avLst/>
            </a:prstGeom>
            <a:noFill/>
            <a:ln w="9525">
              <a:noFill/>
              <a:miter lim="800000"/>
              <a:headEnd/>
              <a:tailEnd/>
            </a:ln>
          </p:spPr>
        </p:pic>
        <p:pic>
          <p:nvPicPr>
            <p:cNvPr id="19485" name="Picture 32" descr="Image"/>
            <p:cNvPicPr>
              <a:picLocks noChangeAspect="1" noChangeArrowheads="1"/>
            </p:cNvPicPr>
            <p:nvPr/>
          </p:nvPicPr>
          <p:blipFill>
            <a:blip r:embed="rId11" cstate="print"/>
            <a:srcRect/>
            <a:stretch>
              <a:fillRect/>
            </a:stretch>
          </p:blipFill>
          <p:spPr bwMode="auto">
            <a:xfrm>
              <a:off x="2989" y="2494"/>
              <a:ext cx="438" cy="656"/>
            </a:xfrm>
            <a:prstGeom prst="rect">
              <a:avLst/>
            </a:prstGeom>
            <a:noFill/>
            <a:ln w="9525">
              <a:noFill/>
              <a:miter lim="800000"/>
              <a:headEnd/>
              <a:tailEnd/>
            </a:ln>
          </p:spPr>
        </p:pic>
      </p:grpSp>
      <p:grpSp>
        <p:nvGrpSpPr>
          <p:cNvPr id="8" name="Group 33"/>
          <p:cNvGrpSpPr>
            <a:grpSpLocks/>
          </p:cNvGrpSpPr>
          <p:nvPr/>
        </p:nvGrpSpPr>
        <p:grpSpPr bwMode="auto">
          <a:xfrm>
            <a:off x="4946650" y="5357813"/>
            <a:ext cx="1863725" cy="1335087"/>
            <a:chOff x="2348" y="1919"/>
            <a:chExt cx="1174" cy="841"/>
          </a:xfrm>
        </p:grpSpPr>
        <p:pic>
          <p:nvPicPr>
            <p:cNvPr id="19478" name="Picture 34" descr="ראה תמונה בגודל מלא">
              <a:hlinkClick r:id="rId12"/>
            </p:cNvPr>
            <p:cNvPicPr>
              <a:picLocks noChangeAspect="1" noChangeArrowheads="1"/>
            </p:cNvPicPr>
            <p:nvPr/>
          </p:nvPicPr>
          <p:blipFill>
            <a:blip r:embed="rId13" cstate="print"/>
            <a:srcRect/>
            <a:stretch>
              <a:fillRect/>
            </a:stretch>
          </p:blipFill>
          <p:spPr bwMode="auto">
            <a:xfrm>
              <a:off x="2556" y="1920"/>
              <a:ext cx="648" cy="480"/>
            </a:xfrm>
            <a:prstGeom prst="rect">
              <a:avLst/>
            </a:prstGeom>
            <a:noFill/>
            <a:ln w="9525">
              <a:noFill/>
              <a:miter lim="800000"/>
              <a:headEnd/>
              <a:tailEnd/>
            </a:ln>
          </p:spPr>
        </p:pic>
        <p:pic>
          <p:nvPicPr>
            <p:cNvPr id="19479" name="Picture 35" descr="ראה תמונה בגודל מלא">
              <a:hlinkClick r:id="rId12"/>
            </p:cNvPr>
            <p:cNvPicPr>
              <a:picLocks noChangeAspect="1" noChangeArrowheads="1"/>
            </p:cNvPicPr>
            <p:nvPr/>
          </p:nvPicPr>
          <p:blipFill>
            <a:blip r:embed="rId13" cstate="print"/>
            <a:srcRect/>
            <a:stretch>
              <a:fillRect/>
            </a:stretch>
          </p:blipFill>
          <p:spPr bwMode="auto">
            <a:xfrm>
              <a:off x="2668" y="2280"/>
              <a:ext cx="648" cy="480"/>
            </a:xfrm>
            <a:prstGeom prst="rect">
              <a:avLst/>
            </a:prstGeom>
            <a:noFill/>
            <a:ln w="9525">
              <a:noFill/>
              <a:miter lim="800000"/>
              <a:headEnd/>
              <a:tailEnd/>
            </a:ln>
          </p:spPr>
        </p:pic>
        <p:pic>
          <p:nvPicPr>
            <p:cNvPr id="19480" name="Picture 36" descr="ראה תמונה בגודל מלא">
              <a:hlinkClick r:id="rId12"/>
            </p:cNvPr>
            <p:cNvPicPr>
              <a:picLocks noChangeAspect="1" noChangeArrowheads="1"/>
            </p:cNvPicPr>
            <p:nvPr/>
          </p:nvPicPr>
          <p:blipFill>
            <a:blip r:embed="rId13" cstate="print"/>
            <a:srcRect/>
            <a:stretch>
              <a:fillRect/>
            </a:stretch>
          </p:blipFill>
          <p:spPr bwMode="auto">
            <a:xfrm>
              <a:off x="2348" y="2159"/>
              <a:ext cx="648" cy="480"/>
            </a:xfrm>
            <a:prstGeom prst="rect">
              <a:avLst/>
            </a:prstGeom>
            <a:noFill/>
            <a:ln w="9525">
              <a:noFill/>
              <a:miter lim="800000"/>
              <a:headEnd/>
              <a:tailEnd/>
            </a:ln>
          </p:spPr>
        </p:pic>
        <p:pic>
          <p:nvPicPr>
            <p:cNvPr id="19481" name="Picture 37" descr="ראה תמונה בגודל מלא">
              <a:hlinkClick r:id="rId12"/>
            </p:cNvPr>
            <p:cNvPicPr>
              <a:picLocks noChangeAspect="1" noChangeArrowheads="1"/>
            </p:cNvPicPr>
            <p:nvPr/>
          </p:nvPicPr>
          <p:blipFill>
            <a:blip r:embed="rId13" cstate="print"/>
            <a:srcRect/>
            <a:stretch>
              <a:fillRect/>
            </a:stretch>
          </p:blipFill>
          <p:spPr bwMode="auto">
            <a:xfrm>
              <a:off x="2874" y="1919"/>
              <a:ext cx="648" cy="480"/>
            </a:xfrm>
            <a:prstGeom prst="rect">
              <a:avLst/>
            </a:prstGeom>
            <a:noFill/>
            <a:ln w="9525">
              <a:noFill/>
              <a:miter lim="800000"/>
              <a:headEnd/>
              <a:tailEnd/>
            </a:ln>
          </p:spPr>
        </p:pic>
      </p:grpSp>
      <p:grpSp>
        <p:nvGrpSpPr>
          <p:cNvPr id="9" name="Group 38"/>
          <p:cNvGrpSpPr>
            <a:grpSpLocks/>
          </p:cNvGrpSpPr>
          <p:nvPr/>
        </p:nvGrpSpPr>
        <p:grpSpPr bwMode="auto">
          <a:xfrm>
            <a:off x="2247900" y="1181100"/>
            <a:ext cx="5181600" cy="4343400"/>
            <a:chOff x="1416" y="744"/>
            <a:chExt cx="3264" cy="2736"/>
          </a:xfrm>
        </p:grpSpPr>
        <p:sp>
          <p:nvSpPr>
            <p:cNvPr id="233511" name="Freeform 39"/>
            <p:cNvSpPr>
              <a:spLocks/>
            </p:cNvSpPr>
            <p:nvPr/>
          </p:nvSpPr>
          <p:spPr bwMode="auto">
            <a:xfrm>
              <a:off x="1416" y="744"/>
              <a:ext cx="1528" cy="1152"/>
            </a:xfrm>
            <a:custGeom>
              <a:avLst/>
              <a:gdLst/>
              <a:ahLst/>
              <a:cxnLst>
                <a:cxn ang="0">
                  <a:pos x="0" y="1152"/>
                </a:cxn>
                <a:cxn ang="0">
                  <a:pos x="1088" y="896"/>
                </a:cxn>
                <a:cxn ang="0">
                  <a:pos x="1528" y="0"/>
                </a:cxn>
              </a:cxnLst>
              <a:rect l="0" t="0" r="r" b="b"/>
              <a:pathLst>
                <a:path w="1528" h="1152">
                  <a:moveTo>
                    <a:pt x="0" y="1152"/>
                  </a:moveTo>
                  <a:cubicBezTo>
                    <a:pt x="416" y="1120"/>
                    <a:pt x="833" y="1088"/>
                    <a:pt x="1088" y="896"/>
                  </a:cubicBezTo>
                  <a:cubicBezTo>
                    <a:pt x="1343" y="704"/>
                    <a:pt x="1435" y="352"/>
                    <a:pt x="1528" y="0"/>
                  </a:cubicBezTo>
                </a:path>
              </a:pathLst>
            </a:custGeom>
            <a:noFill/>
            <a:ln w="76200" cap="flat" cmpd="sng">
              <a:solidFill>
                <a:srgbClr val="33CCFF"/>
              </a:solidFill>
              <a:prstDash val="solid"/>
              <a:round/>
              <a:headEnd type="none" w="med" len="med"/>
              <a:tailEnd type="triangle" w="med" len="med"/>
            </a:ln>
            <a:effectLst>
              <a:outerShdw dist="35921" dir="2700000" algn="ctr" rotWithShape="0">
                <a:schemeClr val="tx1"/>
              </a:outerShdw>
            </a:effectLst>
          </p:spPr>
          <p:txBody>
            <a:bodyPr wrap="none">
              <a:spAutoFit/>
            </a:bodyPr>
            <a:lstStyle/>
            <a:p>
              <a:pPr fontAlgn="auto">
                <a:spcBef>
                  <a:spcPts val="0"/>
                </a:spcBef>
                <a:spcAft>
                  <a:spcPts val="0"/>
                </a:spcAft>
                <a:defRPr/>
              </a:pPr>
              <a:endParaRPr lang="en-US" b="1" u="sng" dirty="0">
                <a:solidFill>
                  <a:schemeClr val="accent1"/>
                </a:solidFill>
              </a:endParaRPr>
            </a:p>
          </p:txBody>
        </p:sp>
        <p:sp>
          <p:nvSpPr>
            <p:cNvPr id="233512" name="Freeform 40"/>
            <p:cNvSpPr>
              <a:spLocks/>
            </p:cNvSpPr>
            <p:nvPr/>
          </p:nvSpPr>
          <p:spPr bwMode="auto">
            <a:xfrm>
              <a:off x="1456" y="1184"/>
              <a:ext cx="2328" cy="828"/>
            </a:xfrm>
            <a:custGeom>
              <a:avLst/>
              <a:gdLst/>
              <a:ahLst/>
              <a:cxnLst>
                <a:cxn ang="0">
                  <a:pos x="0" y="696"/>
                </a:cxn>
                <a:cxn ang="0">
                  <a:pos x="840" y="784"/>
                </a:cxn>
                <a:cxn ang="0">
                  <a:pos x="1808" y="432"/>
                </a:cxn>
                <a:cxn ang="0">
                  <a:pos x="2328" y="0"/>
                </a:cxn>
              </a:cxnLst>
              <a:rect l="0" t="0" r="r" b="b"/>
              <a:pathLst>
                <a:path w="2328" h="828">
                  <a:moveTo>
                    <a:pt x="0" y="696"/>
                  </a:moveTo>
                  <a:cubicBezTo>
                    <a:pt x="269" y="762"/>
                    <a:pt x="539" y="828"/>
                    <a:pt x="840" y="784"/>
                  </a:cubicBezTo>
                  <a:cubicBezTo>
                    <a:pt x="1141" y="740"/>
                    <a:pt x="1560" y="563"/>
                    <a:pt x="1808" y="432"/>
                  </a:cubicBezTo>
                  <a:cubicBezTo>
                    <a:pt x="2056" y="301"/>
                    <a:pt x="2192" y="150"/>
                    <a:pt x="2328" y="0"/>
                  </a:cubicBezTo>
                </a:path>
              </a:pathLst>
            </a:custGeom>
            <a:noFill/>
            <a:ln w="76200" cap="flat" cmpd="sng">
              <a:solidFill>
                <a:srgbClr val="33CCFF"/>
              </a:solidFill>
              <a:prstDash val="solid"/>
              <a:round/>
              <a:headEnd type="none" w="med" len="med"/>
              <a:tailEnd type="triangle" w="med" len="med"/>
            </a:ln>
            <a:effectLst>
              <a:outerShdw dist="35921" dir="2700000" algn="ctr" rotWithShape="0">
                <a:schemeClr val="tx1"/>
              </a:outerShdw>
            </a:effectLst>
          </p:spPr>
          <p:txBody>
            <a:bodyPr wrap="none">
              <a:spAutoFit/>
            </a:bodyPr>
            <a:lstStyle/>
            <a:p>
              <a:pPr fontAlgn="auto">
                <a:spcBef>
                  <a:spcPts val="0"/>
                </a:spcBef>
                <a:spcAft>
                  <a:spcPts val="0"/>
                </a:spcAft>
                <a:defRPr/>
              </a:pPr>
              <a:endParaRPr lang="en-US" b="1" u="sng" dirty="0">
                <a:solidFill>
                  <a:schemeClr val="accent1"/>
                </a:solidFill>
              </a:endParaRPr>
            </a:p>
          </p:txBody>
        </p:sp>
        <p:sp>
          <p:nvSpPr>
            <p:cNvPr id="233513" name="Freeform 41"/>
            <p:cNvSpPr>
              <a:spLocks/>
            </p:cNvSpPr>
            <p:nvPr/>
          </p:nvSpPr>
          <p:spPr bwMode="auto">
            <a:xfrm>
              <a:off x="1536" y="1800"/>
              <a:ext cx="2632" cy="356"/>
            </a:xfrm>
            <a:custGeom>
              <a:avLst/>
              <a:gdLst/>
              <a:ahLst/>
              <a:cxnLst>
                <a:cxn ang="0">
                  <a:pos x="0" y="120"/>
                </a:cxn>
                <a:cxn ang="0">
                  <a:pos x="1640" y="336"/>
                </a:cxn>
                <a:cxn ang="0">
                  <a:pos x="2632" y="0"/>
                </a:cxn>
              </a:cxnLst>
              <a:rect l="0" t="0" r="r" b="b"/>
              <a:pathLst>
                <a:path w="2632" h="356">
                  <a:moveTo>
                    <a:pt x="0" y="120"/>
                  </a:moveTo>
                  <a:cubicBezTo>
                    <a:pt x="600" y="238"/>
                    <a:pt x="1201" y="356"/>
                    <a:pt x="1640" y="336"/>
                  </a:cubicBezTo>
                  <a:cubicBezTo>
                    <a:pt x="2079" y="316"/>
                    <a:pt x="2355" y="158"/>
                    <a:pt x="2632" y="0"/>
                  </a:cubicBezTo>
                </a:path>
              </a:pathLst>
            </a:custGeom>
            <a:noFill/>
            <a:ln w="76200" cap="flat" cmpd="sng">
              <a:solidFill>
                <a:srgbClr val="33CCFF"/>
              </a:solidFill>
              <a:prstDash val="solid"/>
              <a:round/>
              <a:headEnd type="none" w="med" len="med"/>
              <a:tailEnd type="triangle" w="med" len="med"/>
            </a:ln>
            <a:effectLst>
              <a:outerShdw dist="35921" dir="2700000" algn="ctr" rotWithShape="0">
                <a:schemeClr val="tx1"/>
              </a:outerShdw>
            </a:effectLst>
          </p:spPr>
          <p:txBody>
            <a:bodyPr wrap="none">
              <a:spAutoFit/>
            </a:bodyPr>
            <a:lstStyle/>
            <a:p>
              <a:pPr fontAlgn="auto">
                <a:spcBef>
                  <a:spcPts val="0"/>
                </a:spcBef>
                <a:spcAft>
                  <a:spcPts val="0"/>
                </a:spcAft>
                <a:defRPr/>
              </a:pPr>
              <a:endParaRPr lang="en-US" b="1" u="sng" dirty="0">
                <a:solidFill>
                  <a:schemeClr val="accent1"/>
                </a:solidFill>
              </a:endParaRPr>
            </a:p>
          </p:txBody>
        </p:sp>
        <p:sp>
          <p:nvSpPr>
            <p:cNvPr id="233514" name="Freeform 42"/>
            <p:cNvSpPr>
              <a:spLocks/>
            </p:cNvSpPr>
            <p:nvPr/>
          </p:nvSpPr>
          <p:spPr bwMode="auto">
            <a:xfrm>
              <a:off x="1496" y="1928"/>
              <a:ext cx="3064" cy="1224"/>
            </a:xfrm>
            <a:custGeom>
              <a:avLst/>
              <a:gdLst/>
              <a:ahLst/>
              <a:cxnLst>
                <a:cxn ang="0">
                  <a:pos x="0" y="0"/>
                </a:cxn>
                <a:cxn ang="0">
                  <a:pos x="1784" y="528"/>
                </a:cxn>
                <a:cxn ang="0">
                  <a:pos x="3064" y="1224"/>
                </a:cxn>
              </a:cxnLst>
              <a:rect l="0" t="0" r="r" b="b"/>
              <a:pathLst>
                <a:path w="3064" h="1224">
                  <a:moveTo>
                    <a:pt x="0" y="0"/>
                  </a:moveTo>
                  <a:cubicBezTo>
                    <a:pt x="636" y="162"/>
                    <a:pt x="1273" y="324"/>
                    <a:pt x="1784" y="528"/>
                  </a:cubicBezTo>
                  <a:cubicBezTo>
                    <a:pt x="2295" y="732"/>
                    <a:pt x="2679" y="978"/>
                    <a:pt x="3064" y="1224"/>
                  </a:cubicBezTo>
                </a:path>
              </a:pathLst>
            </a:custGeom>
            <a:noFill/>
            <a:ln w="76200" cap="flat" cmpd="sng">
              <a:solidFill>
                <a:srgbClr val="33CCFF"/>
              </a:solidFill>
              <a:prstDash val="solid"/>
              <a:round/>
              <a:headEnd type="none" w="med" len="med"/>
              <a:tailEnd type="triangle" w="med" len="med"/>
            </a:ln>
            <a:effectLst>
              <a:outerShdw dist="35921" dir="2700000" algn="ctr" rotWithShape="0">
                <a:schemeClr val="tx1"/>
              </a:outerShdw>
            </a:effectLst>
          </p:spPr>
          <p:txBody>
            <a:bodyPr wrap="none">
              <a:spAutoFit/>
            </a:bodyPr>
            <a:lstStyle/>
            <a:p>
              <a:pPr fontAlgn="auto">
                <a:spcBef>
                  <a:spcPts val="0"/>
                </a:spcBef>
                <a:spcAft>
                  <a:spcPts val="0"/>
                </a:spcAft>
                <a:defRPr/>
              </a:pPr>
              <a:endParaRPr lang="en-US" b="1" u="sng" dirty="0">
                <a:solidFill>
                  <a:schemeClr val="accent1"/>
                </a:solidFill>
              </a:endParaRPr>
            </a:p>
          </p:txBody>
        </p:sp>
        <p:sp>
          <p:nvSpPr>
            <p:cNvPr id="233515" name="Freeform 43"/>
            <p:cNvSpPr>
              <a:spLocks/>
            </p:cNvSpPr>
            <p:nvPr/>
          </p:nvSpPr>
          <p:spPr bwMode="auto">
            <a:xfrm>
              <a:off x="1472" y="1896"/>
              <a:ext cx="3208" cy="488"/>
            </a:xfrm>
            <a:custGeom>
              <a:avLst/>
              <a:gdLst/>
              <a:ahLst/>
              <a:cxnLst>
                <a:cxn ang="0">
                  <a:pos x="0" y="0"/>
                </a:cxn>
                <a:cxn ang="0">
                  <a:pos x="1672" y="384"/>
                </a:cxn>
                <a:cxn ang="0">
                  <a:pos x="3208" y="488"/>
                </a:cxn>
              </a:cxnLst>
              <a:rect l="0" t="0" r="r" b="b"/>
              <a:pathLst>
                <a:path w="3208" h="488">
                  <a:moveTo>
                    <a:pt x="0" y="0"/>
                  </a:moveTo>
                  <a:cubicBezTo>
                    <a:pt x="569" y="151"/>
                    <a:pt x="1138" y="303"/>
                    <a:pt x="1672" y="384"/>
                  </a:cubicBezTo>
                  <a:cubicBezTo>
                    <a:pt x="2206" y="465"/>
                    <a:pt x="2707" y="476"/>
                    <a:pt x="3208" y="488"/>
                  </a:cubicBezTo>
                </a:path>
              </a:pathLst>
            </a:custGeom>
            <a:noFill/>
            <a:ln w="76200" cap="flat" cmpd="sng">
              <a:solidFill>
                <a:srgbClr val="33CCFF"/>
              </a:solidFill>
              <a:prstDash val="solid"/>
              <a:round/>
              <a:headEnd type="none" w="med" len="med"/>
              <a:tailEnd type="triangle" w="med" len="med"/>
            </a:ln>
            <a:effectLst>
              <a:outerShdw dist="35921" dir="2700000" algn="ctr" rotWithShape="0">
                <a:schemeClr val="tx1"/>
              </a:outerShdw>
            </a:effectLst>
          </p:spPr>
          <p:txBody>
            <a:bodyPr wrap="none">
              <a:spAutoFit/>
            </a:bodyPr>
            <a:lstStyle/>
            <a:p>
              <a:pPr fontAlgn="auto">
                <a:spcBef>
                  <a:spcPts val="0"/>
                </a:spcBef>
                <a:spcAft>
                  <a:spcPts val="0"/>
                </a:spcAft>
                <a:defRPr/>
              </a:pPr>
              <a:endParaRPr lang="en-US" b="1" u="sng" dirty="0">
                <a:solidFill>
                  <a:schemeClr val="accent1"/>
                </a:solidFill>
              </a:endParaRPr>
            </a:p>
          </p:txBody>
        </p:sp>
        <p:sp>
          <p:nvSpPr>
            <p:cNvPr id="233516" name="Freeform 44"/>
            <p:cNvSpPr>
              <a:spLocks/>
            </p:cNvSpPr>
            <p:nvPr/>
          </p:nvSpPr>
          <p:spPr bwMode="auto">
            <a:xfrm>
              <a:off x="1560" y="1920"/>
              <a:ext cx="2272" cy="1560"/>
            </a:xfrm>
            <a:custGeom>
              <a:avLst/>
              <a:gdLst/>
              <a:ahLst/>
              <a:cxnLst>
                <a:cxn ang="0">
                  <a:pos x="0" y="0"/>
                </a:cxn>
                <a:cxn ang="0">
                  <a:pos x="1328" y="520"/>
                </a:cxn>
                <a:cxn ang="0">
                  <a:pos x="1912" y="1008"/>
                </a:cxn>
                <a:cxn ang="0">
                  <a:pos x="2272" y="1560"/>
                </a:cxn>
              </a:cxnLst>
              <a:rect l="0" t="0" r="r" b="b"/>
              <a:pathLst>
                <a:path w="2272" h="1560">
                  <a:moveTo>
                    <a:pt x="0" y="0"/>
                  </a:moveTo>
                  <a:cubicBezTo>
                    <a:pt x="504" y="176"/>
                    <a:pt x="1009" y="352"/>
                    <a:pt x="1328" y="520"/>
                  </a:cubicBezTo>
                  <a:cubicBezTo>
                    <a:pt x="1647" y="688"/>
                    <a:pt x="1755" y="835"/>
                    <a:pt x="1912" y="1008"/>
                  </a:cubicBezTo>
                  <a:cubicBezTo>
                    <a:pt x="2069" y="1181"/>
                    <a:pt x="2170" y="1370"/>
                    <a:pt x="2272" y="1560"/>
                  </a:cubicBezTo>
                </a:path>
              </a:pathLst>
            </a:custGeom>
            <a:noFill/>
            <a:ln w="76200" cap="flat" cmpd="sng">
              <a:solidFill>
                <a:srgbClr val="33CCFF"/>
              </a:solidFill>
              <a:prstDash val="solid"/>
              <a:round/>
              <a:headEnd type="none" w="med" len="med"/>
              <a:tailEnd type="triangle" w="med" len="med"/>
            </a:ln>
            <a:effectLst>
              <a:outerShdw dist="35921" dir="2700000" algn="ctr" rotWithShape="0">
                <a:schemeClr val="tx1"/>
              </a:outerShdw>
            </a:effectLst>
          </p:spPr>
          <p:txBody>
            <a:bodyPr wrap="none">
              <a:spAutoFit/>
            </a:bodyPr>
            <a:lstStyle/>
            <a:p>
              <a:pPr fontAlgn="auto">
                <a:spcBef>
                  <a:spcPts val="0"/>
                </a:spcBef>
                <a:spcAft>
                  <a:spcPts val="0"/>
                </a:spcAft>
                <a:defRPr/>
              </a:pPr>
              <a:endParaRPr lang="en-US" b="1" u="sng" dirty="0">
                <a:solidFill>
                  <a:schemeClr val="accent1"/>
                </a:solidFill>
              </a:endParaRPr>
            </a:p>
          </p:txBody>
        </p:sp>
      </p:grpSp>
      <p:grpSp>
        <p:nvGrpSpPr>
          <p:cNvPr id="10" name="Group 45"/>
          <p:cNvGrpSpPr>
            <a:grpSpLocks/>
          </p:cNvGrpSpPr>
          <p:nvPr/>
        </p:nvGrpSpPr>
        <p:grpSpPr bwMode="auto">
          <a:xfrm>
            <a:off x="2625725" y="2528888"/>
            <a:ext cx="942975" cy="1060450"/>
            <a:chOff x="841" y="3209"/>
            <a:chExt cx="668" cy="668"/>
          </a:xfrm>
        </p:grpSpPr>
        <p:sp>
          <p:nvSpPr>
            <p:cNvPr id="233518" name="Line 46"/>
            <p:cNvSpPr>
              <a:spLocks noChangeShapeType="1"/>
            </p:cNvSpPr>
            <p:nvPr/>
          </p:nvSpPr>
          <p:spPr bwMode="auto">
            <a:xfrm>
              <a:off x="841" y="3271"/>
              <a:ext cx="668" cy="544"/>
            </a:xfrm>
            <a:prstGeom prst="line">
              <a:avLst/>
            </a:prstGeom>
            <a:noFill/>
            <a:ln w="190500">
              <a:solidFill>
                <a:srgbClr val="FF0000"/>
              </a:solidFill>
              <a:round/>
              <a:headEnd/>
              <a:tailEnd/>
            </a:ln>
            <a:effectLst>
              <a:outerShdw dist="35921" dir="2700000" algn="ctr" rotWithShape="0">
                <a:schemeClr val="tx1"/>
              </a:outerShdw>
            </a:effectLst>
          </p:spPr>
          <p:txBody>
            <a:bodyPr>
              <a:spAutoFit/>
            </a:bodyPr>
            <a:lstStyle/>
            <a:p>
              <a:pPr fontAlgn="auto">
                <a:spcBef>
                  <a:spcPts val="0"/>
                </a:spcBef>
                <a:spcAft>
                  <a:spcPts val="0"/>
                </a:spcAft>
                <a:defRPr/>
              </a:pPr>
              <a:endParaRPr lang="en-US" b="1" u="sng" dirty="0">
                <a:solidFill>
                  <a:schemeClr val="accent1"/>
                </a:solidFill>
              </a:endParaRPr>
            </a:p>
          </p:txBody>
        </p:sp>
        <p:sp>
          <p:nvSpPr>
            <p:cNvPr id="233519" name="Line 47"/>
            <p:cNvSpPr>
              <a:spLocks noChangeShapeType="1"/>
            </p:cNvSpPr>
            <p:nvPr/>
          </p:nvSpPr>
          <p:spPr bwMode="auto">
            <a:xfrm rot="-5400000">
              <a:off x="841" y="3271"/>
              <a:ext cx="668" cy="544"/>
            </a:xfrm>
            <a:prstGeom prst="line">
              <a:avLst/>
            </a:prstGeom>
            <a:noFill/>
            <a:ln w="190500">
              <a:solidFill>
                <a:srgbClr val="FF0000"/>
              </a:solidFill>
              <a:round/>
              <a:headEnd/>
              <a:tailEnd/>
            </a:ln>
            <a:effectLst>
              <a:outerShdw dist="35921" dir="2700000" algn="ctr" rotWithShape="0">
                <a:schemeClr val="tx1"/>
              </a:outerShdw>
            </a:effectLst>
          </p:spPr>
          <p:txBody>
            <a:bodyPr>
              <a:spAutoFit/>
            </a:bodyPr>
            <a:lstStyle/>
            <a:p>
              <a:pPr fontAlgn="auto">
                <a:spcBef>
                  <a:spcPts val="0"/>
                </a:spcBef>
                <a:spcAft>
                  <a:spcPts val="0"/>
                </a:spcAft>
                <a:defRPr/>
              </a:pPr>
              <a:endParaRPr lang="en-US" b="1" u="sng" dirty="0">
                <a:solidFill>
                  <a:schemeClr val="accent1"/>
                </a:solidFill>
              </a:endParaRPr>
            </a:p>
          </p:txBody>
        </p:sp>
      </p:grpSp>
      <p:sp>
        <p:nvSpPr>
          <p:cNvPr id="233520" name="Text Box 48"/>
          <p:cNvSpPr txBox="1">
            <a:spLocks noChangeArrowheads="1"/>
          </p:cNvSpPr>
          <p:nvPr/>
        </p:nvSpPr>
        <p:spPr bwMode="auto">
          <a:xfrm rot="2202624">
            <a:off x="2084388" y="1800225"/>
            <a:ext cx="6278562" cy="2082800"/>
          </a:xfrm>
          <a:prstGeom prst="rect">
            <a:avLst/>
          </a:prstGeom>
          <a:solidFill>
            <a:srgbClr val="FFFFA3"/>
          </a:solidFill>
          <a:ln w="9525" algn="ctr">
            <a:solidFill>
              <a:srgbClr val="FF0000"/>
            </a:solidFill>
            <a:miter lim="800000"/>
            <a:headEnd/>
            <a:tailEnd/>
          </a:ln>
        </p:spPr>
        <p:txBody>
          <a:bodyPr>
            <a:spAutoFit/>
          </a:bodyPr>
          <a:lstStyle/>
          <a:p>
            <a:pPr algn="ctr" eaLnBrk="0" hangingPunct="0">
              <a:spcBef>
                <a:spcPct val="50000"/>
              </a:spcBef>
            </a:pPr>
            <a:r>
              <a:rPr lang="en-US" sz="2000" b="1">
                <a:latin typeface="Calibri" pitchFamily="34" charset="0"/>
              </a:rPr>
              <a:t>EFECTIVIDAD &gt; EFICACIA </a:t>
            </a:r>
          </a:p>
          <a:p>
            <a:pPr algn="ctr" eaLnBrk="0" hangingPunct="0">
              <a:spcBef>
                <a:spcPct val="50000"/>
              </a:spcBef>
            </a:pPr>
            <a:r>
              <a:rPr lang="en-US" sz="2000" b="1">
                <a:latin typeface="Calibri" pitchFamily="34" charset="0"/>
              </a:rPr>
              <a:t>EFECTO REBAÑO </a:t>
            </a:r>
          </a:p>
          <a:p>
            <a:pPr algn="ctr" eaLnBrk="0" hangingPunct="0">
              <a:spcBef>
                <a:spcPct val="50000"/>
              </a:spcBef>
            </a:pPr>
            <a:r>
              <a:rPr lang="en-US" sz="2000" b="1">
                <a:latin typeface="Calibri" pitchFamily="34" charset="0"/>
              </a:rPr>
              <a:t>▼</a:t>
            </a:r>
          </a:p>
          <a:p>
            <a:pPr algn="ctr" eaLnBrk="0" hangingPunct="0">
              <a:spcBef>
                <a:spcPct val="50000"/>
              </a:spcBef>
            </a:pPr>
            <a:r>
              <a:rPr lang="en-US" sz="2000" b="1">
                <a:latin typeface="Calibri" pitchFamily="34" charset="0"/>
              </a:rPr>
              <a:t>DEPENDE DEL EFECTO PCV EN EL ESTADO DE PORTADOR</a:t>
            </a:r>
          </a:p>
        </p:txBody>
      </p:sp>
      <p:sp>
        <p:nvSpPr>
          <p:cNvPr id="49" name="Rectangle 48"/>
          <p:cNvSpPr/>
          <p:nvPr/>
        </p:nvSpPr>
        <p:spPr>
          <a:xfrm>
            <a:off x="840510" y="5244309"/>
            <a:ext cx="3364447" cy="1200329"/>
          </a:xfrm>
          <a:prstGeom prst="rect">
            <a:avLst/>
          </a:prstGeom>
          <a:solidFill>
            <a:srgbClr val="FBDD47"/>
          </a:solidFill>
          <a:ln>
            <a:solidFill>
              <a:srgbClr val="002060"/>
            </a:solidFill>
          </a:ln>
          <a:effectLst>
            <a:glow rad="139700">
              <a:schemeClr val="accent4">
                <a:satMod val="175000"/>
                <a:alpha val="40000"/>
              </a:schemeClr>
            </a:glow>
          </a:effectLst>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3600" b="1" spc="50" dirty="0" err="1">
                <a:ln w="11430"/>
                <a:solidFill>
                  <a:srgbClr val="002060"/>
                </a:solidFill>
                <a:effectLst>
                  <a:outerShdw blurRad="76200" dist="50800" dir="5400000" algn="tl" rotWithShape="0">
                    <a:srgbClr val="000000">
                      <a:alpha val="65000"/>
                    </a:srgbClr>
                  </a:outerShdw>
                </a:effectLst>
                <a:latin typeface="Arial Black" pitchFamily="34" charset="0"/>
                <a:cs typeface="Arial" pitchFamily="34" charset="0"/>
              </a:rPr>
              <a:t>Vacunación</a:t>
            </a:r>
            <a:r>
              <a:rPr lang="en-US" sz="3600" b="1" spc="50" dirty="0">
                <a:ln w="11430"/>
                <a:solidFill>
                  <a:srgbClr val="002060"/>
                </a:solidFill>
                <a:effectLst>
                  <a:outerShdw blurRad="76200" dist="50800" dir="5400000" algn="tl" rotWithShape="0">
                    <a:srgbClr val="000000">
                      <a:alpha val="65000"/>
                    </a:srgbClr>
                  </a:outerShdw>
                </a:effectLst>
                <a:latin typeface="Arial Black" pitchFamily="34" charset="0"/>
                <a:cs typeface="Arial" pitchFamily="34" charset="0"/>
              </a:rPr>
              <a:t> </a:t>
            </a:r>
          </a:p>
          <a:p>
            <a:pPr algn="ctr" fontAlgn="auto">
              <a:spcBef>
                <a:spcPts val="0"/>
              </a:spcBef>
              <a:spcAft>
                <a:spcPts val="0"/>
              </a:spcAft>
              <a:defRPr/>
            </a:pPr>
            <a:r>
              <a:rPr lang="en-US" sz="3600" b="1" spc="50" dirty="0">
                <a:ln w="11430"/>
                <a:solidFill>
                  <a:srgbClr val="002060"/>
                </a:solidFill>
                <a:effectLst>
                  <a:outerShdw blurRad="76200" dist="50800" dir="5400000" algn="tl" rotWithShape="0">
                    <a:srgbClr val="000000">
                      <a:alpha val="65000"/>
                    </a:srgbClr>
                  </a:outerShdw>
                </a:effectLst>
                <a:latin typeface="Arial Black" pitchFamily="34" charset="0"/>
                <a:cs typeface="Arial" pitchFamily="34" charset="0"/>
              </a:rPr>
              <a:t>Universal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5"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 calcmode="lin" valueType="num">
                                      <p:cBhvr>
                                        <p:cTn id="14"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5" presetClass="entr" presetSubtype="0" fill="hold" grpId="0" nodeType="clickEffect">
                                  <p:stCondLst>
                                    <p:cond delay="0"/>
                                  </p:stCondLst>
                                  <p:childTnLst>
                                    <p:set>
                                      <p:cBhvr>
                                        <p:cTn id="19" dur="1" fill="hold">
                                          <p:stCondLst>
                                            <p:cond delay="0"/>
                                          </p:stCondLst>
                                        </p:cTn>
                                        <p:tgtEl>
                                          <p:spTgt spid="233520"/>
                                        </p:tgtEl>
                                        <p:attrNameLst>
                                          <p:attrName>style.visibility</p:attrName>
                                        </p:attrNameLst>
                                      </p:cBhvr>
                                      <p:to>
                                        <p:strVal val="visible"/>
                                      </p:to>
                                    </p:set>
                                    <p:anim calcmode="lin" valueType="num">
                                      <p:cBhvr>
                                        <p:cTn id="20" dur="1000" fill="hold"/>
                                        <p:tgtEl>
                                          <p:spTgt spid="233520"/>
                                        </p:tgtEl>
                                        <p:attrNameLst>
                                          <p:attrName>ppt_w</p:attrName>
                                        </p:attrNameLst>
                                      </p:cBhvr>
                                      <p:tavLst>
                                        <p:tav tm="0">
                                          <p:val>
                                            <p:fltVal val="0"/>
                                          </p:val>
                                        </p:tav>
                                        <p:tav tm="100000">
                                          <p:val>
                                            <p:strVal val="#ppt_w"/>
                                          </p:val>
                                        </p:tav>
                                      </p:tavLst>
                                    </p:anim>
                                    <p:anim calcmode="lin" valueType="num">
                                      <p:cBhvr>
                                        <p:cTn id="21" dur="1000" fill="hold"/>
                                        <p:tgtEl>
                                          <p:spTgt spid="233520"/>
                                        </p:tgtEl>
                                        <p:attrNameLst>
                                          <p:attrName>ppt_h</p:attrName>
                                        </p:attrNameLst>
                                      </p:cBhvr>
                                      <p:tavLst>
                                        <p:tav tm="0">
                                          <p:val>
                                            <p:fltVal val="0"/>
                                          </p:val>
                                        </p:tav>
                                        <p:tav tm="100000">
                                          <p:val>
                                            <p:strVal val="#ppt_h"/>
                                          </p:val>
                                        </p:tav>
                                      </p:tavLst>
                                    </p:anim>
                                    <p:anim calcmode="lin" valueType="num">
                                      <p:cBhvr>
                                        <p:cTn id="22" dur="1000" fill="hold"/>
                                        <p:tgtEl>
                                          <p:spTgt spid="233520"/>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23352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4" fill="hold">
                      <p:stCondLst>
                        <p:cond delay="indefinite"/>
                      </p:stCondLst>
                      <p:childTnLst>
                        <p:par>
                          <p:cTn id="25" fill="hold">
                            <p:stCondLst>
                              <p:cond delay="0"/>
                            </p:stCondLst>
                            <p:childTnLst>
                              <p:par>
                                <p:cTn id="26" presetID="15" presetClass="entr" presetSubtype="0" fill="hold" nodeType="click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p:cTn id="28" dur="1000" fill="hold"/>
                                        <p:tgtEl>
                                          <p:spTgt spid="49"/>
                                        </p:tgtEl>
                                        <p:attrNameLst>
                                          <p:attrName>ppt_w</p:attrName>
                                        </p:attrNameLst>
                                      </p:cBhvr>
                                      <p:tavLst>
                                        <p:tav tm="0">
                                          <p:val>
                                            <p:fltVal val="0"/>
                                          </p:val>
                                        </p:tav>
                                        <p:tav tm="100000">
                                          <p:val>
                                            <p:strVal val="#ppt_w"/>
                                          </p:val>
                                        </p:tav>
                                      </p:tavLst>
                                    </p:anim>
                                    <p:anim calcmode="lin" valueType="num">
                                      <p:cBhvr>
                                        <p:cTn id="29" dur="1000" fill="hold"/>
                                        <p:tgtEl>
                                          <p:spTgt spid="49"/>
                                        </p:tgtEl>
                                        <p:attrNameLst>
                                          <p:attrName>ppt_h</p:attrName>
                                        </p:attrNameLst>
                                      </p:cBhvr>
                                      <p:tavLst>
                                        <p:tav tm="0">
                                          <p:val>
                                            <p:fltVal val="0"/>
                                          </p:val>
                                        </p:tav>
                                        <p:tav tm="100000">
                                          <p:val>
                                            <p:strVal val="#ppt_h"/>
                                          </p:val>
                                        </p:tav>
                                      </p:tavLst>
                                    </p:anim>
                                    <p:anim calcmode="lin" valueType="num">
                                      <p:cBhvr>
                                        <p:cTn id="30" dur="1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4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520"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templatePPT.jpg"/>
          <p:cNvPicPr>
            <a:picLocks noChangeAspect="1"/>
          </p:cNvPicPr>
          <p:nvPr/>
        </p:nvPicPr>
        <p:blipFill>
          <a:blip r:embed="rId2" cstate="print"/>
          <a:srcRect/>
          <a:stretch>
            <a:fillRect/>
          </a:stretch>
        </p:blipFill>
        <p:spPr bwMode="auto">
          <a:xfrm>
            <a:off x="0" y="0"/>
            <a:ext cx="9120188" cy="6840538"/>
          </a:xfrm>
          <a:prstGeom prst="rect">
            <a:avLst/>
          </a:prstGeom>
          <a:noFill/>
          <a:ln w="9525">
            <a:noFill/>
            <a:miter lim="800000"/>
            <a:headEnd/>
            <a:tailEnd/>
          </a:ln>
        </p:spPr>
      </p:pic>
      <p:sp>
        <p:nvSpPr>
          <p:cNvPr id="5" name="Rectangle 2"/>
          <p:cNvSpPr txBox="1">
            <a:spLocks noChangeArrowheads="1"/>
          </p:cNvSpPr>
          <p:nvPr/>
        </p:nvSpPr>
        <p:spPr>
          <a:xfrm>
            <a:off x="1428750" y="428625"/>
            <a:ext cx="6629400" cy="1071563"/>
          </a:xfrm>
          <a:prstGeom prst="rect">
            <a:avLst/>
          </a:prstGeom>
        </p:spPr>
        <p:txBody>
          <a:bodyPr/>
          <a:lstStyle/>
          <a:p>
            <a:pPr algn="ctr" fontAlgn="auto">
              <a:spcAft>
                <a:spcPts val="0"/>
              </a:spcAft>
              <a:defRPr/>
            </a:pPr>
            <a:r>
              <a:rPr lang="es-ES" sz="3200" b="1" dirty="0">
                <a:solidFill>
                  <a:schemeClr val="hlink"/>
                </a:solidFill>
                <a:latin typeface="Arial Black" pitchFamily="34" charset="0"/>
                <a:ea typeface="+mj-ea"/>
                <a:cs typeface="+mj-cs"/>
              </a:rPr>
              <a:t>VACUNAS NEUMOCOCICAS</a:t>
            </a:r>
            <a:r>
              <a:rPr lang="es-ES" sz="3200" dirty="0">
                <a:latin typeface="Arial Black" pitchFamily="34" charset="0"/>
                <a:ea typeface="+mj-ea"/>
                <a:cs typeface="+mj-cs"/>
              </a:rPr>
              <a:t> </a:t>
            </a:r>
          </a:p>
        </p:txBody>
      </p:sp>
      <p:sp>
        <p:nvSpPr>
          <p:cNvPr id="6" name="Rectangle 3"/>
          <p:cNvSpPr txBox="1">
            <a:spLocks noChangeArrowheads="1"/>
          </p:cNvSpPr>
          <p:nvPr/>
        </p:nvSpPr>
        <p:spPr>
          <a:xfrm>
            <a:off x="642938" y="2786063"/>
            <a:ext cx="8229600" cy="4641850"/>
          </a:xfrm>
          <a:prstGeom prst="rect">
            <a:avLst/>
          </a:prstGeom>
        </p:spPr>
        <p:txBody>
          <a:bodyPr/>
          <a:lstStyle/>
          <a:p>
            <a:pPr marL="342900" indent="-342900" fontAlgn="auto">
              <a:lnSpc>
                <a:spcPct val="90000"/>
              </a:lnSpc>
              <a:spcBef>
                <a:spcPct val="20000"/>
              </a:spcBef>
              <a:spcAft>
                <a:spcPts val="0"/>
              </a:spcAft>
              <a:buFont typeface="Wingdings" pitchFamily="2" charset="2"/>
              <a:buNone/>
              <a:defRPr/>
            </a:pPr>
            <a:r>
              <a:rPr lang="es-AR" sz="2000" b="1" dirty="0">
                <a:latin typeface="+mn-lt"/>
                <a:cs typeface="+mn-cs"/>
              </a:rPr>
              <a:t> </a:t>
            </a:r>
            <a:r>
              <a:rPr lang="es-AR" sz="4000" b="1" dirty="0">
                <a:solidFill>
                  <a:srgbClr val="0070C0"/>
                </a:solidFill>
                <a:latin typeface="Arial" pitchFamily="34" charset="0"/>
                <a:cs typeface="Arial" pitchFamily="34" charset="0"/>
              </a:rPr>
              <a:t>ESQUEMAS DE VACUNACIÓN</a:t>
            </a:r>
          </a:p>
          <a:p>
            <a:pPr marL="342900" indent="-342900" fontAlgn="auto">
              <a:lnSpc>
                <a:spcPct val="90000"/>
              </a:lnSpc>
              <a:spcBef>
                <a:spcPct val="20000"/>
              </a:spcBef>
              <a:spcAft>
                <a:spcPts val="0"/>
              </a:spcAft>
              <a:buFont typeface="Wingdings" pitchFamily="2" charset="2"/>
              <a:buNone/>
              <a:defRPr/>
            </a:pPr>
            <a:r>
              <a:rPr lang="es-ES" sz="1600" b="1" dirty="0">
                <a:latin typeface="Arial" pitchFamily="34" charset="0"/>
                <a:cs typeface="Arial" pitchFamily="34" charset="0"/>
              </a:rPr>
              <a:t>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a:t>
            </a:r>
          </a:p>
          <a:p>
            <a:pPr fontAlgn="auto">
              <a:spcBef>
                <a:spcPts val="0"/>
              </a:spcBef>
              <a:spcAft>
                <a:spcPts val="0"/>
              </a:spcAft>
              <a:defRPr/>
            </a:pPr>
            <a:endParaRPr lang="es-ES" sz="2000" b="1" dirty="0">
              <a:latin typeface="+mn-lt"/>
              <a:cs typeface="+mn-cs"/>
            </a:endParaRPr>
          </a:p>
          <a:p>
            <a:pPr fontAlgn="auto">
              <a:spcBef>
                <a:spcPts val="0"/>
              </a:spcBef>
              <a:spcAft>
                <a:spcPts val="0"/>
              </a:spcAft>
              <a:defRPr/>
            </a:pPr>
            <a:r>
              <a:rPr lang="es-ES" sz="2000" b="1" dirty="0">
                <a:latin typeface="+mn-lt"/>
                <a:cs typeface="+mn-cs"/>
              </a:rPr>
              <a:t>	</a:t>
            </a:r>
            <a:endParaRPr lang="es-ES" b="1" dirty="0">
              <a:latin typeface="Arial" pitchFamily="34" charset="0"/>
              <a:cs typeface="Arial" pitchFamily="34" charset="0"/>
            </a:endParaRPr>
          </a:p>
          <a:p>
            <a:pPr fontAlgn="auto">
              <a:spcBef>
                <a:spcPts val="0"/>
              </a:spcBef>
              <a:spcAft>
                <a:spcPts val="0"/>
              </a:spcAft>
              <a:defRPr/>
            </a:pPr>
            <a:r>
              <a:rPr lang="es-ES" b="1" dirty="0">
                <a:latin typeface="Arial" pitchFamily="34" charset="0"/>
                <a:cs typeface="Arial" pitchFamily="34" charset="0"/>
              </a:rPr>
              <a:t> </a:t>
            </a:r>
          </a:p>
          <a:p>
            <a:pPr fontAlgn="auto">
              <a:spcBef>
                <a:spcPts val="0"/>
              </a:spcBef>
              <a:spcAft>
                <a:spcPts val="0"/>
              </a:spcAft>
              <a:defRPr/>
            </a:pPr>
            <a:endParaRPr lang="es-ES" b="1" dirty="0">
              <a:latin typeface="Arial" pitchFamily="34" charset="0"/>
              <a:cs typeface="Arial" pitchFamily="34" charset="0"/>
            </a:endParaRPr>
          </a:p>
          <a:p>
            <a:pPr fontAlgn="auto">
              <a:spcBef>
                <a:spcPts val="0"/>
              </a:spcBef>
              <a:spcAft>
                <a:spcPts val="0"/>
              </a:spcAft>
              <a:defRPr/>
            </a:pPr>
            <a:endParaRPr lang="es-ES" b="1" dirty="0">
              <a:latin typeface="Arial" pitchFamily="34" charset="0"/>
              <a:cs typeface="Arial" pitchFamily="34" charset="0"/>
            </a:endParaRPr>
          </a:p>
          <a:p>
            <a:pPr marL="342900" indent="-342900" fontAlgn="auto">
              <a:lnSpc>
                <a:spcPct val="90000"/>
              </a:lnSpc>
              <a:spcBef>
                <a:spcPct val="20000"/>
              </a:spcBef>
              <a:spcAft>
                <a:spcPts val="0"/>
              </a:spcAft>
              <a:buFont typeface="Wingdings" pitchFamily="2" charset="2"/>
              <a:buNone/>
              <a:defRPr/>
            </a:pPr>
            <a:endParaRPr lang="es-AR" sz="2000" b="1" dirty="0">
              <a:latin typeface="+mn-lt"/>
              <a:cs typeface="+mn-cs"/>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templatePPT.jpg"/>
          <p:cNvPicPr>
            <a:picLocks noChangeAspect="1"/>
          </p:cNvPicPr>
          <p:nvPr/>
        </p:nvPicPr>
        <p:blipFill>
          <a:blip r:embed="rId2" cstate="print"/>
          <a:srcRect/>
          <a:stretch>
            <a:fillRect/>
          </a:stretch>
        </p:blipFill>
        <p:spPr bwMode="auto">
          <a:xfrm>
            <a:off x="0" y="0"/>
            <a:ext cx="9120188" cy="6840538"/>
          </a:xfrm>
          <a:prstGeom prst="rect">
            <a:avLst/>
          </a:prstGeom>
          <a:noFill/>
          <a:ln w="9525">
            <a:noFill/>
            <a:miter lim="800000"/>
            <a:headEnd/>
            <a:tailEnd/>
          </a:ln>
        </p:spPr>
      </p:pic>
      <p:sp>
        <p:nvSpPr>
          <p:cNvPr id="5" name="Rectangle 2"/>
          <p:cNvSpPr txBox="1">
            <a:spLocks noChangeArrowheads="1"/>
          </p:cNvSpPr>
          <p:nvPr/>
        </p:nvSpPr>
        <p:spPr>
          <a:xfrm>
            <a:off x="1214438" y="214313"/>
            <a:ext cx="6629400" cy="1071562"/>
          </a:xfrm>
          <a:prstGeom prst="rect">
            <a:avLst/>
          </a:prstGeom>
        </p:spPr>
        <p:txBody>
          <a:bodyPr/>
          <a:lstStyle/>
          <a:p>
            <a:pPr algn="ctr" fontAlgn="auto">
              <a:spcAft>
                <a:spcPts val="0"/>
              </a:spcAft>
              <a:defRPr/>
            </a:pPr>
            <a:endParaRPr lang="es-ES" sz="3200" dirty="0">
              <a:latin typeface="Arial Black" pitchFamily="34" charset="0"/>
              <a:ea typeface="+mj-ea"/>
              <a:cs typeface="+mj-cs"/>
            </a:endParaRPr>
          </a:p>
        </p:txBody>
      </p:sp>
      <p:sp>
        <p:nvSpPr>
          <p:cNvPr id="6" name="Rectangle 3"/>
          <p:cNvSpPr txBox="1">
            <a:spLocks noChangeArrowheads="1"/>
          </p:cNvSpPr>
          <p:nvPr/>
        </p:nvSpPr>
        <p:spPr>
          <a:xfrm>
            <a:off x="642938" y="2786063"/>
            <a:ext cx="8229600" cy="4641850"/>
          </a:xfrm>
          <a:prstGeom prst="rect">
            <a:avLst/>
          </a:prstGeom>
        </p:spPr>
        <p:txBody>
          <a:bodyPr/>
          <a:lstStyle/>
          <a:p>
            <a:pPr marL="342900" indent="-342900" fontAlgn="auto">
              <a:lnSpc>
                <a:spcPct val="90000"/>
              </a:lnSpc>
              <a:spcBef>
                <a:spcPct val="20000"/>
              </a:spcBef>
              <a:spcAft>
                <a:spcPts val="0"/>
              </a:spcAft>
              <a:buFont typeface="Wingdings" pitchFamily="2" charset="2"/>
              <a:buNone/>
              <a:defRPr/>
            </a:pPr>
            <a:r>
              <a:rPr lang="es-AR" sz="2000" b="1" dirty="0">
                <a:latin typeface="+mn-lt"/>
                <a:cs typeface="+mn-cs"/>
              </a:rPr>
              <a:t> </a:t>
            </a:r>
            <a:endParaRPr lang="es-AR" sz="4000" b="1" dirty="0">
              <a:solidFill>
                <a:srgbClr val="0070C0"/>
              </a:solidFill>
              <a:latin typeface="Arial" pitchFamily="34" charset="0"/>
              <a:cs typeface="Arial" pitchFamily="34" charset="0"/>
            </a:endParaRPr>
          </a:p>
          <a:p>
            <a:pPr marL="342900" indent="-342900" fontAlgn="auto">
              <a:lnSpc>
                <a:spcPct val="90000"/>
              </a:lnSpc>
              <a:spcBef>
                <a:spcPct val="20000"/>
              </a:spcBef>
              <a:spcAft>
                <a:spcPts val="0"/>
              </a:spcAft>
              <a:buFont typeface="Wingdings" pitchFamily="2" charset="2"/>
              <a:buNone/>
              <a:defRPr/>
            </a:pPr>
            <a:r>
              <a:rPr lang="es-ES" sz="1600" b="1" dirty="0">
                <a:latin typeface="Arial" pitchFamily="34" charset="0"/>
                <a:cs typeface="Arial" pitchFamily="34" charset="0"/>
              </a:rPr>
              <a:t>	</a:t>
            </a: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endParaRPr lang="es-ES" sz="1600" b="1" dirty="0">
              <a:latin typeface="Arial" pitchFamily="34" charset="0"/>
              <a:cs typeface="Arial" pitchFamily="34" charset="0"/>
            </a:endParaRPr>
          </a:p>
          <a:p>
            <a:pPr fontAlgn="auto">
              <a:spcBef>
                <a:spcPts val="0"/>
              </a:spcBef>
              <a:spcAft>
                <a:spcPts val="0"/>
              </a:spcAft>
              <a:defRPr/>
            </a:pPr>
            <a:r>
              <a:rPr lang="es-ES" sz="1600" b="1" dirty="0">
                <a:latin typeface="Arial" pitchFamily="34" charset="0"/>
                <a:cs typeface="Arial" pitchFamily="34" charset="0"/>
              </a:rPr>
              <a:t>  </a:t>
            </a:r>
          </a:p>
          <a:p>
            <a:pPr fontAlgn="auto">
              <a:spcBef>
                <a:spcPts val="0"/>
              </a:spcBef>
              <a:spcAft>
                <a:spcPts val="0"/>
              </a:spcAft>
              <a:defRPr/>
            </a:pPr>
            <a:endParaRPr lang="es-ES" sz="2000" b="1" dirty="0">
              <a:latin typeface="+mn-lt"/>
              <a:cs typeface="+mn-cs"/>
            </a:endParaRPr>
          </a:p>
          <a:p>
            <a:pPr fontAlgn="auto">
              <a:spcBef>
                <a:spcPts val="0"/>
              </a:spcBef>
              <a:spcAft>
                <a:spcPts val="0"/>
              </a:spcAft>
              <a:defRPr/>
            </a:pPr>
            <a:r>
              <a:rPr lang="es-ES" sz="2000" b="1" dirty="0">
                <a:latin typeface="+mn-lt"/>
                <a:cs typeface="+mn-cs"/>
              </a:rPr>
              <a:t>	</a:t>
            </a:r>
            <a:endParaRPr lang="es-ES" b="1" dirty="0">
              <a:latin typeface="Arial" pitchFamily="34" charset="0"/>
              <a:cs typeface="Arial" pitchFamily="34" charset="0"/>
            </a:endParaRPr>
          </a:p>
          <a:p>
            <a:pPr fontAlgn="auto">
              <a:spcBef>
                <a:spcPts val="0"/>
              </a:spcBef>
              <a:spcAft>
                <a:spcPts val="0"/>
              </a:spcAft>
              <a:defRPr/>
            </a:pPr>
            <a:r>
              <a:rPr lang="es-ES" b="1" dirty="0">
                <a:latin typeface="Arial" pitchFamily="34" charset="0"/>
                <a:cs typeface="Arial" pitchFamily="34" charset="0"/>
              </a:rPr>
              <a:t> </a:t>
            </a:r>
          </a:p>
          <a:p>
            <a:pPr fontAlgn="auto">
              <a:spcBef>
                <a:spcPts val="0"/>
              </a:spcBef>
              <a:spcAft>
                <a:spcPts val="0"/>
              </a:spcAft>
              <a:defRPr/>
            </a:pPr>
            <a:endParaRPr lang="es-ES" b="1" dirty="0">
              <a:latin typeface="Arial" pitchFamily="34" charset="0"/>
              <a:cs typeface="Arial" pitchFamily="34" charset="0"/>
            </a:endParaRPr>
          </a:p>
          <a:p>
            <a:pPr fontAlgn="auto">
              <a:spcBef>
                <a:spcPts val="0"/>
              </a:spcBef>
              <a:spcAft>
                <a:spcPts val="0"/>
              </a:spcAft>
              <a:defRPr/>
            </a:pPr>
            <a:endParaRPr lang="es-ES" b="1" dirty="0">
              <a:latin typeface="Arial" pitchFamily="34" charset="0"/>
              <a:cs typeface="Arial" pitchFamily="34" charset="0"/>
            </a:endParaRPr>
          </a:p>
          <a:p>
            <a:pPr marL="342900" indent="-342900" fontAlgn="auto">
              <a:lnSpc>
                <a:spcPct val="90000"/>
              </a:lnSpc>
              <a:spcBef>
                <a:spcPct val="20000"/>
              </a:spcBef>
              <a:spcAft>
                <a:spcPts val="0"/>
              </a:spcAft>
              <a:buFont typeface="Wingdings" pitchFamily="2" charset="2"/>
              <a:buNone/>
              <a:defRPr/>
            </a:pPr>
            <a:endParaRPr lang="es-AR" sz="2000" b="1" dirty="0">
              <a:latin typeface="+mn-lt"/>
              <a:cs typeface="+mn-cs"/>
            </a:endParaRPr>
          </a:p>
        </p:txBody>
      </p:sp>
      <p:graphicFrame>
        <p:nvGraphicFramePr>
          <p:cNvPr id="7" name="6 Tabla"/>
          <p:cNvGraphicFramePr>
            <a:graphicFrameLocks noGrp="1"/>
          </p:cNvGraphicFramePr>
          <p:nvPr/>
        </p:nvGraphicFramePr>
        <p:xfrm>
          <a:off x="857250" y="714375"/>
          <a:ext cx="7286676" cy="5765554"/>
        </p:xfrm>
        <a:graphic>
          <a:graphicData uri="http://schemas.openxmlformats.org/drawingml/2006/table">
            <a:tbl>
              <a:tblPr/>
              <a:tblGrid>
                <a:gridCol w="2428663"/>
                <a:gridCol w="2428663"/>
                <a:gridCol w="2429350"/>
              </a:tblGrid>
              <a:tr h="866950">
                <a:tc>
                  <a:txBody>
                    <a:bodyPr/>
                    <a:lstStyle/>
                    <a:p>
                      <a:pPr algn="just">
                        <a:lnSpc>
                          <a:spcPct val="150000"/>
                        </a:lnSpc>
                        <a:spcAft>
                          <a:spcPts val="1000"/>
                        </a:spcAft>
                        <a:tabLst>
                          <a:tab pos="3690620" algn="l"/>
                        </a:tabLst>
                      </a:pPr>
                      <a:r>
                        <a:rPr lang="es-AR" sz="900" dirty="0">
                          <a:latin typeface="Arial"/>
                          <a:ea typeface="Calibri"/>
                          <a:cs typeface="Times New Roman"/>
                        </a:rPr>
                        <a:t>Edad al inicio de la Vacunación </a:t>
                      </a:r>
                      <a:endParaRPr lang="es-AR" sz="800" dirty="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Antecedentes de Vacunación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Esquema recomendado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3428">
                <a:tc>
                  <a:txBody>
                    <a:bodyPr/>
                    <a:lstStyle/>
                    <a:p>
                      <a:pPr algn="just">
                        <a:lnSpc>
                          <a:spcPct val="150000"/>
                        </a:lnSpc>
                        <a:spcAft>
                          <a:spcPts val="1000"/>
                        </a:spcAft>
                        <a:tabLst>
                          <a:tab pos="3690620" algn="l"/>
                        </a:tabLst>
                      </a:pPr>
                      <a:r>
                        <a:rPr lang="es-AR" sz="900" b="1" i="1">
                          <a:latin typeface="Arial"/>
                          <a:ea typeface="Calibri"/>
                          <a:cs typeface="Times New Roman"/>
                        </a:rPr>
                        <a:t>2 meses a 6 meses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0 dosis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dirty="0">
                          <a:latin typeface="Arial"/>
                          <a:ea typeface="Calibri"/>
                          <a:cs typeface="Times New Roman"/>
                        </a:rPr>
                        <a:t>3 dosis , separadas por 2 meses , cuarta dosis a los 12-15 meses de edad ( puede </a:t>
                      </a:r>
                      <a:r>
                        <a:rPr lang="es-AR" sz="900" dirty="0" smtClean="0">
                          <a:latin typeface="Arial"/>
                          <a:ea typeface="Calibri"/>
                          <a:cs typeface="Times New Roman"/>
                        </a:rPr>
                        <a:t>iniciarse </a:t>
                      </a:r>
                      <a:r>
                        <a:rPr lang="es-AR" sz="900" dirty="0">
                          <a:latin typeface="Arial"/>
                          <a:ea typeface="Calibri"/>
                          <a:cs typeface="Times New Roman"/>
                        </a:rPr>
                        <a:t>a las 6 semanas de vida) </a:t>
                      </a:r>
                      <a:endParaRPr lang="es-AR" sz="900" dirty="0" smtClean="0">
                        <a:latin typeface="Arial"/>
                        <a:ea typeface="Calibri"/>
                        <a:cs typeface="Times New Roman"/>
                      </a:endParaRPr>
                    </a:p>
                    <a:p>
                      <a:pPr algn="just">
                        <a:lnSpc>
                          <a:spcPct val="150000"/>
                        </a:lnSpc>
                        <a:spcAft>
                          <a:spcPts val="1000"/>
                        </a:spcAft>
                        <a:tabLst>
                          <a:tab pos="3690620" algn="l"/>
                        </a:tabLst>
                      </a:pPr>
                      <a:r>
                        <a:rPr lang="es-AR" sz="900" dirty="0" smtClean="0">
                          <a:latin typeface="Arial"/>
                          <a:ea typeface="Calibri"/>
                          <a:cs typeface="Times New Roman"/>
                        </a:rPr>
                        <a:t> 0</a:t>
                      </a:r>
                    </a:p>
                    <a:p>
                      <a:pPr algn="just">
                        <a:lnSpc>
                          <a:spcPct val="150000"/>
                        </a:lnSpc>
                        <a:spcAft>
                          <a:spcPts val="1000"/>
                        </a:spcAft>
                        <a:tabLst>
                          <a:tab pos="3690620" algn="l"/>
                        </a:tabLst>
                      </a:pPr>
                      <a:r>
                        <a:rPr lang="es-AR" sz="900" dirty="0" smtClean="0">
                          <a:latin typeface="Arial"/>
                          <a:ea typeface="Calibri"/>
                          <a:cs typeface="Times New Roman"/>
                        </a:rPr>
                        <a:t>Esquema  2 – 4  m R 12_15 m </a:t>
                      </a:r>
                      <a:r>
                        <a:rPr lang="es-AR" sz="900" baseline="0" dirty="0" smtClean="0">
                          <a:latin typeface="Arial"/>
                          <a:ea typeface="Calibri"/>
                          <a:cs typeface="Times New Roman"/>
                        </a:rPr>
                        <a:t> (</a:t>
                      </a:r>
                      <a:r>
                        <a:rPr lang="es-AR" sz="900" baseline="0" smtClean="0">
                          <a:latin typeface="Arial"/>
                          <a:ea typeface="Calibri"/>
                          <a:cs typeface="Times New Roman"/>
                        </a:rPr>
                        <a:t>Esquemas  Nacionales)</a:t>
                      </a:r>
                      <a:endParaRPr lang="es-AR" sz="900" dirty="0" smtClean="0">
                        <a:latin typeface="Arial"/>
                        <a:ea typeface="Calibri"/>
                        <a:cs typeface="Times New Roman"/>
                      </a:endParaRPr>
                    </a:p>
                    <a:p>
                      <a:pPr algn="just">
                        <a:lnSpc>
                          <a:spcPct val="150000"/>
                        </a:lnSpc>
                        <a:spcAft>
                          <a:spcPts val="1000"/>
                        </a:spcAft>
                        <a:tabLst>
                          <a:tab pos="3690620" algn="l"/>
                        </a:tabLst>
                      </a:pPr>
                      <a:endParaRPr lang="es-AR" sz="800" dirty="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0057">
                <a:tc>
                  <a:txBody>
                    <a:bodyPr/>
                    <a:lstStyle/>
                    <a:p>
                      <a:pPr algn="just">
                        <a:lnSpc>
                          <a:spcPct val="150000"/>
                        </a:lnSpc>
                        <a:spcAft>
                          <a:spcPts val="1000"/>
                        </a:spcAft>
                        <a:tabLst>
                          <a:tab pos="3690620" algn="l"/>
                        </a:tabLst>
                      </a:pPr>
                      <a:endParaRPr lang="es-AR" sz="900">
                        <a:latin typeface="Arial"/>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1 dosis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2 dosis separadas por 2 meses , cuarta dosis entre los 12 y 15 meses de edad</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6742">
                <a:tc>
                  <a:txBody>
                    <a:bodyPr/>
                    <a:lstStyle/>
                    <a:p>
                      <a:pPr algn="just">
                        <a:lnSpc>
                          <a:spcPct val="150000"/>
                        </a:lnSpc>
                        <a:spcAft>
                          <a:spcPts val="1000"/>
                        </a:spcAft>
                        <a:tabLst>
                          <a:tab pos="3690620" algn="l"/>
                        </a:tabLst>
                      </a:pPr>
                      <a:endParaRPr lang="es-AR" sz="900">
                        <a:latin typeface="Arial"/>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2 dosis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1 dosis , 2 meses después de la ultima dosis , cuarta dosis entre 12-15 meses de edad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0057">
                <a:tc>
                  <a:txBody>
                    <a:bodyPr/>
                    <a:lstStyle/>
                    <a:p>
                      <a:pPr algn="just">
                        <a:lnSpc>
                          <a:spcPct val="150000"/>
                        </a:lnSpc>
                        <a:spcAft>
                          <a:spcPts val="1000"/>
                        </a:spcAft>
                        <a:tabLst>
                          <a:tab pos="3690620" algn="l"/>
                        </a:tabLst>
                      </a:pPr>
                      <a:r>
                        <a:rPr lang="es-AR" sz="900" b="1" i="1">
                          <a:latin typeface="Arial"/>
                          <a:ea typeface="Calibri"/>
                          <a:cs typeface="Times New Roman"/>
                        </a:rPr>
                        <a:t>7 a 11 meses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0 dosis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tabLst>
                          <a:tab pos="3690620" algn="l"/>
                        </a:tabLst>
                      </a:pPr>
                      <a:r>
                        <a:rPr lang="es-AR" sz="900">
                          <a:latin typeface="Arial"/>
                          <a:ea typeface="Calibri"/>
                          <a:cs typeface="Times New Roman"/>
                        </a:rPr>
                        <a:t>2 dosis separadas por 2 meses , tercera dosis a los 12 meses de edad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6742">
                <a:tc>
                  <a:txBody>
                    <a:bodyPr/>
                    <a:lstStyle/>
                    <a:p>
                      <a:pPr>
                        <a:lnSpc>
                          <a:spcPct val="150000"/>
                        </a:lnSpc>
                        <a:spcAft>
                          <a:spcPts val="1000"/>
                        </a:spcAft>
                        <a:tabLst>
                          <a:tab pos="3690620" algn="l"/>
                        </a:tabLst>
                      </a:pPr>
                      <a:endParaRPr lang="es-AR" sz="900">
                        <a:latin typeface="Arial"/>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1000"/>
                        </a:spcAft>
                        <a:tabLst>
                          <a:tab pos="3690620" algn="l"/>
                        </a:tabLst>
                      </a:pPr>
                      <a:r>
                        <a:rPr lang="es-AR" sz="900">
                          <a:latin typeface="Arial"/>
                          <a:ea typeface="Calibri"/>
                          <a:cs typeface="Times New Roman"/>
                        </a:rPr>
                        <a:t>1 o 2 dosis antes de los 7 meses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1000"/>
                        </a:spcAft>
                        <a:tabLst>
                          <a:tab pos="3690620" algn="l"/>
                        </a:tabLst>
                      </a:pPr>
                      <a:r>
                        <a:rPr lang="es-AR" sz="900">
                          <a:latin typeface="Arial"/>
                          <a:ea typeface="Calibri"/>
                          <a:cs typeface="Times New Roman"/>
                        </a:rPr>
                        <a:t>1 dosis entre los 7 y 11 meses , y otra dosis entre los 12 y 15 meses de edad (≥2 meses después)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686">
                <a:tc>
                  <a:txBody>
                    <a:bodyPr/>
                    <a:lstStyle/>
                    <a:p>
                      <a:pPr>
                        <a:lnSpc>
                          <a:spcPct val="150000"/>
                        </a:lnSpc>
                        <a:spcAft>
                          <a:spcPts val="1000"/>
                        </a:spcAft>
                        <a:tabLst>
                          <a:tab pos="3690620" algn="l"/>
                        </a:tabLst>
                      </a:pPr>
                      <a:r>
                        <a:rPr lang="es-AR" sz="900" b="1" i="1">
                          <a:latin typeface="Arial"/>
                          <a:ea typeface="Calibri"/>
                          <a:cs typeface="Times New Roman"/>
                        </a:rPr>
                        <a:t>12 a 23 meses </a:t>
                      </a:r>
                      <a:endParaRPr lang="es-AR" sz="80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1000"/>
                        </a:spcAft>
                        <a:tabLst>
                          <a:tab pos="3690620" algn="l"/>
                        </a:tabLst>
                      </a:pPr>
                      <a:r>
                        <a:rPr lang="es-AR" sz="900" dirty="0">
                          <a:latin typeface="Arial"/>
                          <a:ea typeface="Calibri"/>
                          <a:cs typeface="Times New Roman"/>
                        </a:rPr>
                        <a:t>0 dosis </a:t>
                      </a:r>
                      <a:endParaRPr lang="es-AR" sz="800" dirty="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1000"/>
                        </a:spcAft>
                        <a:tabLst>
                          <a:tab pos="3690620" algn="l"/>
                        </a:tabLst>
                      </a:pPr>
                      <a:r>
                        <a:rPr lang="es-AR" sz="900" dirty="0">
                          <a:latin typeface="Arial"/>
                          <a:ea typeface="Calibri"/>
                          <a:cs typeface="Times New Roman"/>
                        </a:rPr>
                        <a:t>2 dosis separadas ≥ 2 meses </a:t>
                      </a:r>
                      <a:endParaRPr lang="es-AR" sz="800" dirty="0">
                        <a:latin typeface="Calibri"/>
                        <a:ea typeface="Calibri"/>
                        <a:cs typeface="Times New Roman"/>
                      </a:endParaRPr>
                    </a:p>
                  </a:txBody>
                  <a:tcPr marL="48828" marR="488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74638"/>
            <a:ext cx="8640960" cy="1143000"/>
          </a:xfrm>
        </p:spPr>
        <p:txBody>
          <a:bodyPr>
            <a:noAutofit/>
          </a:bodyPr>
          <a:lstStyle/>
          <a:p>
            <a:pPr algn="l"/>
            <a:r>
              <a:rPr lang="es-ES" sz="3200" b="1" dirty="0">
                <a:solidFill>
                  <a:srgbClr val="00B0F0"/>
                </a:solidFill>
              </a:rPr>
              <a:t>Esquema recomendado de la vacuna conjugada de 13 serotipos </a:t>
            </a:r>
            <a:r>
              <a:rPr lang="es-ES" sz="3200" b="1" dirty="0" smtClean="0">
                <a:solidFill>
                  <a:srgbClr val="00B0F0"/>
                </a:solidFill>
              </a:rPr>
              <a:t>según</a:t>
            </a:r>
            <a:r>
              <a:rPr lang="es-ES" sz="3200" b="1" dirty="0">
                <a:solidFill>
                  <a:srgbClr val="00B0F0"/>
                </a:solidFill>
              </a:rPr>
              <a:t> </a:t>
            </a:r>
            <a:r>
              <a:rPr lang="es-ES" sz="3200" b="1" dirty="0" smtClean="0">
                <a:solidFill>
                  <a:srgbClr val="00B0F0"/>
                </a:solidFill>
              </a:rPr>
              <a:t>grupo </a:t>
            </a:r>
            <a:r>
              <a:rPr lang="es-ES" sz="3200" b="1" dirty="0">
                <a:solidFill>
                  <a:srgbClr val="00B0F0"/>
                </a:solidFill>
              </a:rPr>
              <a:t>de edad en </a:t>
            </a:r>
            <a:r>
              <a:rPr lang="es-ES" sz="3200" b="1" i="1" dirty="0">
                <a:solidFill>
                  <a:srgbClr val="00B0F0"/>
                </a:solidFill>
              </a:rPr>
              <a:t>huéspedes especiales</a:t>
            </a:r>
            <a:endParaRPr lang="es-CO" sz="3200" dirty="0">
              <a:solidFill>
                <a:srgbClr val="00B0F0"/>
              </a:solidFill>
            </a:endParaRPr>
          </a:p>
        </p:txBody>
      </p:sp>
      <p:graphicFrame>
        <p:nvGraphicFramePr>
          <p:cNvPr id="4" name="3 Marcador de contenido"/>
          <p:cNvGraphicFramePr>
            <a:graphicFrameLocks noGrp="1"/>
          </p:cNvGraphicFramePr>
          <p:nvPr>
            <p:ph idx="1"/>
            <p:extLst>
              <p:ext uri="{D42A27DB-BD31-4B8C-83A1-F6EECF244321}">
                <p14:modId xmlns="" xmlns:p14="http://schemas.microsoft.com/office/powerpoint/2010/main" val="717066114"/>
              </p:ext>
            </p:extLst>
          </p:nvPr>
        </p:nvGraphicFramePr>
        <p:xfrm>
          <a:off x="467544" y="1772816"/>
          <a:ext cx="8229600" cy="3749040"/>
        </p:xfrm>
        <a:graphic>
          <a:graphicData uri="http://schemas.openxmlformats.org/drawingml/2006/table">
            <a:tbl>
              <a:tblPr firstRow="1" bandRow="1">
                <a:tableStyleId>{5C22544A-7EE6-4342-B048-85BDC9FD1C3A}</a:tableStyleId>
              </a:tblPr>
              <a:tblGrid>
                <a:gridCol w="1799431"/>
                <a:gridCol w="2160240"/>
                <a:gridCol w="4269929"/>
              </a:tblGrid>
              <a:tr h="370840">
                <a:tc>
                  <a:txBody>
                    <a:bodyPr/>
                    <a:lstStyle/>
                    <a:p>
                      <a:r>
                        <a:rPr lang="es-ES_tradnl" sz="2400" dirty="0" smtClean="0"/>
                        <a:t>Edad</a:t>
                      </a:r>
                      <a:endParaRPr lang="es-CO" sz="2400" dirty="0"/>
                    </a:p>
                  </a:txBody>
                  <a:tcPr/>
                </a:tc>
                <a:tc>
                  <a:txBody>
                    <a:bodyPr/>
                    <a:lstStyle/>
                    <a:p>
                      <a:r>
                        <a:rPr lang="es-ES_tradnl" sz="2400" dirty="0" smtClean="0"/>
                        <a:t>Esquema recomendado</a:t>
                      </a:r>
                      <a:endParaRPr lang="es-CO" sz="2400" dirty="0"/>
                    </a:p>
                  </a:txBody>
                  <a:tcPr/>
                </a:tc>
                <a:tc>
                  <a:txBody>
                    <a:bodyPr/>
                    <a:lstStyle/>
                    <a:p>
                      <a:r>
                        <a:rPr lang="es-ES_tradnl" sz="2400" dirty="0" smtClean="0"/>
                        <a:t>Intervalo </a:t>
                      </a:r>
                      <a:endParaRPr lang="es-CO" sz="2400" dirty="0"/>
                    </a:p>
                  </a:txBody>
                  <a:tcPr/>
                </a:tc>
              </a:tr>
              <a:tr h="370840">
                <a:tc>
                  <a:txBody>
                    <a:bodyPr/>
                    <a:lstStyle/>
                    <a:p>
                      <a:r>
                        <a:rPr lang="es-ES_tradnl" sz="2400" dirty="0" smtClean="0"/>
                        <a:t>2 a 6 meses </a:t>
                      </a:r>
                      <a:endParaRPr lang="es-CO" sz="2400" dirty="0"/>
                    </a:p>
                  </a:txBody>
                  <a:tcPr/>
                </a:tc>
                <a:tc>
                  <a:txBody>
                    <a:bodyPr/>
                    <a:lstStyle/>
                    <a:p>
                      <a:r>
                        <a:rPr lang="es-ES_tradnl" sz="2400" dirty="0" smtClean="0"/>
                        <a:t>3 +</a:t>
                      </a:r>
                      <a:r>
                        <a:rPr lang="es-ES_tradnl" sz="2400" baseline="0" dirty="0" smtClean="0"/>
                        <a:t> 1 Ref.</a:t>
                      </a:r>
                      <a:endParaRPr lang="es-CO" sz="2400" dirty="0"/>
                    </a:p>
                  </a:txBody>
                  <a:tcPr/>
                </a:tc>
                <a:tc>
                  <a:txBody>
                    <a:bodyPr/>
                    <a:lstStyle/>
                    <a:p>
                      <a:r>
                        <a:rPr lang="es-ES_tradnl" sz="2400" dirty="0" smtClean="0"/>
                        <a:t>2 meses. Ref. a partir de los 12 meses</a:t>
                      </a:r>
                      <a:endParaRPr lang="es-CO" sz="2400" dirty="0"/>
                    </a:p>
                  </a:txBody>
                  <a:tcPr/>
                </a:tc>
              </a:tr>
              <a:tr h="370840">
                <a:tc>
                  <a:txBody>
                    <a:bodyPr/>
                    <a:lstStyle/>
                    <a:p>
                      <a:r>
                        <a:rPr lang="es-ES_tradnl" sz="2400" dirty="0" smtClean="0"/>
                        <a:t>7 a 11 meses</a:t>
                      </a:r>
                      <a:endParaRPr lang="es-CO" sz="2400" dirty="0"/>
                    </a:p>
                  </a:txBody>
                  <a:tcPr/>
                </a:tc>
                <a:tc>
                  <a:txBody>
                    <a:bodyPr/>
                    <a:lstStyle/>
                    <a:p>
                      <a:r>
                        <a:rPr lang="es-ES_tradnl" sz="2400" dirty="0" smtClean="0"/>
                        <a:t>2</a:t>
                      </a:r>
                      <a:r>
                        <a:rPr lang="es-ES_tradnl" sz="2400" baseline="0" dirty="0" smtClean="0"/>
                        <a:t> + 1 Ref. </a:t>
                      </a:r>
                      <a:endParaRPr lang="es-CO"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2400" dirty="0" smtClean="0"/>
                        <a:t>2 meses. Ref. a partir de los 12 meses</a:t>
                      </a:r>
                      <a:endParaRPr lang="es-CO" sz="2400" dirty="0" smtClean="0"/>
                    </a:p>
                  </a:txBody>
                  <a:tcPr/>
                </a:tc>
              </a:tr>
              <a:tr h="370840">
                <a:tc>
                  <a:txBody>
                    <a:bodyPr/>
                    <a:lstStyle/>
                    <a:p>
                      <a:r>
                        <a:rPr lang="es-ES_tradnl" sz="2400" dirty="0" smtClean="0"/>
                        <a:t>12</a:t>
                      </a:r>
                      <a:r>
                        <a:rPr lang="es-ES_tradnl" sz="2400" baseline="0" dirty="0" smtClean="0"/>
                        <a:t> a 71 meses </a:t>
                      </a:r>
                      <a:endParaRPr lang="es-CO" sz="2400" dirty="0"/>
                    </a:p>
                  </a:txBody>
                  <a:tcPr/>
                </a:tc>
                <a:tc>
                  <a:txBody>
                    <a:bodyPr/>
                    <a:lstStyle/>
                    <a:p>
                      <a:r>
                        <a:rPr lang="es-ES_tradnl" sz="2400" dirty="0" smtClean="0"/>
                        <a:t>1 +</a:t>
                      </a:r>
                      <a:r>
                        <a:rPr lang="es-ES_tradnl" sz="2400" baseline="0" dirty="0" smtClean="0"/>
                        <a:t> 1 </a:t>
                      </a:r>
                      <a:r>
                        <a:rPr lang="es-ES_tradnl" sz="2400" baseline="0" dirty="0" err="1" smtClean="0"/>
                        <a:t>Ref</a:t>
                      </a:r>
                      <a:endParaRPr lang="es-CO" sz="2400" dirty="0"/>
                    </a:p>
                  </a:txBody>
                  <a:tcPr/>
                </a:tc>
                <a:tc>
                  <a:txBody>
                    <a:bodyPr/>
                    <a:lstStyle/>
                    <a:p>
                      <a:r>
                        <a:rPr lang="es-ES_tradnl" sz="2400" dirty="0" smtClean="0"/>
                        <a:t>2 meses</a:t>
                      </a:r>
                      <a:endParaRPr lang="es-CO" sz="2400" dirty="0"/>
                    </a:p>
                  </a:txBody>
                  <a:tcPr/>
                </a:tc>
              </a:tr>
              <a:tr h="370840">
                <a:tc>
                  <a:txBody>
                    <a:bodyPr/>
                    <a:lstStyle/>
                    <a:p>
                      <a:r>
                        <a:rPr lang="es-ES_tradnl" sz="2400" dirty="0" smtClean="0"/>
                        <a:t>=&gt;</a:t>
                      </a:r>
                      <a:r>
                        <a:rPr lang="es-ES_tradnl" sz="2400" baseline="0" dirty="0" smtClean="0"/>
                        <a:t> 7 años</a:t>
                      </a:r>
                      <a:endParaRPr lang="es-CO" sz="2400" dirty="0"/>
                    </a:p>
                  </a:txBody>
                  <a:tcPr/>
                </a:tc>
                <a:tc>
                  <a:txBody>
                    <a:bodyPr/>
                    <a:lstStyle/>
                    <a:p>
                      <a:r>
                        <a:rPr lang="es-ES_tradnl" sz="2400" dirty="0" smtClean="0"/>
                        <a:t>1 dosis</a:t>
                      </a:r>
                      <a:endParaRPr lang="es-CO" sz="2400" dirty="0"/>
                    </a:p>
                  </a:txBody>
                  <a:tcPr/>
                </a:tc>
                <a:tc>
                  <a:txBody>
                    <a:bodyPr/>
                    <a:lstStyle/>
                    <a:p>
                      <a:endParaRPr lang="es-CO" sz="2400" dirty="0"/>
                    </a:p>
                  </a:txBody>
                  <a:tcPr/>
                </a:tc>
              </a:tr>
            </a:tbl>
          </a:graphicData>
        </a:graphic>
      </p:graphicFrame>
      <p:sp>
        <p:nvSpPr>
          <p:cNvPr id="5" name="4 CuadroTexto"/>
          <p:cNvSpPr txBox="1"/>
          <p:nvPr/>
        </p:nvSpPr>
        <p:spPr>
          <a:xfrm>
            <a:off x="251521" y="5877272"/>
            <a:ext cx="8568952" cy="646331"/>
          </a:xfrm>
          <a:prstGeom prst="rect">
            <a:avLst/>
          </a:prstGeom>
          <a:noFill/>
        </p:spPr>
        <p:txBody>
          <a:bodyPr wrap="square" rtlCol="0">
            <a:spAutoFit/>
          </a:bodyPr>
          <a:lstStyle/>
          <a:p>
            <a:r>
              <a:rPr lang="es-ES_tradnl" i="1" dirty="0" smtClean="0"/>
              <a:t>* A partir de los 2 años completar esquema con Vacuna </a:t>
            </a:r>
            <a:r>
              <a:rPr lang="es-ES_tradnl" i="1" dirty="0" err="1" smtClean="0"/>
              <a:t>neumocócica</a:t>
            </a:r>
            <a:r>
              <a:rPr lang="es-ES_tradnl" i="1" dirty="0" smtClean="0"/>
              <a:t> 23 Valente si continúa la indicación </a:t>
            </a:r>
            <a:endParaRPr lang="es-CO" i="1" dirty="0"/>
          </a:p>
        </p:txBody>
      </p:sp>
    </p:spTree>
    <p:extLst>
      <p:ext uri="{BB962C8B-B14F-4D97-AF65-F5344CB8AC3E}">
        <p14:creationId xmlns="" xmlns:p14="http://schemas.microsoft.com/office/powerpoint/2010/main" val="245287853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srcRect/>
          <a:stretch>
            <a:fillRect/>
          </a:stretch>
        </p:blipFill>
        <p:spPr bwMode="auto">
          <a:xfrm>
            <a:off x="1381125" y="1209675"/>
            <a:ext cx="6381750" cy="4438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457200" y="274638"/>
            <a:ext cx="8229600" cy="1143000"/>
          </a:xfrm>
          <a:prstGeom prst="rect">
            <a:avLst/>
          </a:prstGeom>
        </p:spPr>
        <p:txBody>
          <a:bodyPr lIns="45720" rIns="45720" anchor="ctr">
            <a:normAutofit lnSpcReduction="10000"/>
          </a:bodyPr>
          <a:lstStyle>
            <a:lvl1pPr algn="l" rtl="0" eaLnBrk="1" latinLnBrk="0" hangingPunct="1">
              <a:spcBef>
                <a:spcPct val="0"/>
              </a:spcBef>
              <a:buNone/>
              <a:defRPr kumimoji="0" sz="4600" kern="1200">
                <a:solidFill>
                  <a:schemeClr val="tx1"/>
                </a:solidFill>
                <a:latin typeface="+mj-lt"/>
                <a:ea typeface="+mj-ea"/>
                <a:cs typeface="+mj-cs"/>
              </a:defRPr>
            </a:lvl1pPr>
          </a:lstStyle>
          <a:p>
            <a:pPr>
              <a:defRPr/>
            </a:pPr>
            <a:r>
              <a:rPr lang="es-ES" sz="3600" dirty="0" smtClean="0">
                <a:solidFill>
                  <a:srgbClr val="00B0F0"/>
                </a:solidFill>
              </a:rPr>
              <a:t>Vacuna </a:t>
            </a:r>
            <a:r>
              <a:rPr lang="es-ES" sz="3600" dirty="0" err="1" smtClean="0">
                <a:solidFill>
                  <a:srgbClr val="00B0F0"/>
                </a:solidFill>
              </a:rPr>
              <a:t>neumocóccica</a:t>
            </a:r>
            <a:r>
              <a:rPr lang="es-ES" sz="3600" dirty="0" smtClean="0">
                <a:solidFill>
                  <a:srgbClr val="00B0F0"/>
                </a:solidFill>
              </a:rPr>
              <a:t> </a:t>
            </a:r>
            <a:r>
              <a:rPr lang="es-ES" sz="3600" dirty="0" err="1" smtClean="0">
                <a:solidFill>
                  <a:srgbClr val="00B0F0"/>
                </a:solidFill>
              </a:rPr>
              <a:t>polisacárida</a:t>
            </a:r>
            <a:r>
              <a:rPr lang="es-ES" sz="3600" dirty="0" smtClean="0">
                <a:solidFill>
                  <a:srgbClr val="00B0F0"/>
                </a:solidFill>
              </a:rPr>
              <a:t>: PPV23</a:t>
            </a:r>
            <a:r>
              <a:rPr lang="es-ES" sz="4000" dirty="0" smtClean="0">
                <a:solidFill>
                  <a:srgbClr val="92D050"/>
                </a:solidFill>
              </a:rPr>
              <a:t/>
            </a:r>
            <a:br>
              <a:rPr lang="es-ES" sz="4000" dirty="0" smtClean="0">
                <a:solidFill>
                  <a:srgbClr val="92D050"/>
                </a:solidFill>
              </a:rPr>
            </a:br>
            <a:endParaRPr lang="es-ES" sz="4000" dirty="0" smtClean="0">
              <a:solidFill>
                <a:srgbClr val="92D050"/>
              </a:solidFill>
            </a:endParaRPr>
          </a:p>
        </p:txBody>
      </p:sp>
      <p:sp>
        <p:nvSpPr>
          <p:cNvPr id="3" name="Rectangle 3"/>
          <p:cNvSpPr txBox="1">
            <a:spLocks/>
          </p:cNvSpPr>
          <p:nvPr/>
        </p:nvSpPr>
        <p:spPr>
          <a:xfrm>
            <a:off x="228600" y="1035050"/>
            <a:ext cx="8735888" cy="5289550"/>
          </a:xfrm>
          <a:prstGeom prst="rect">
            <a:avLst/>
          </a:prstGeom>
        </p:spPr>
        <p:txBody>
          <a:bodyPr>
            <a:normAutofit fontScale="92500" lnSpcReduction="20000"/>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a:defRPr/>
            </a:pPr>
            <a:r>
              <a:rPr lang="es-ES" sz="2400" dirty="0" smtClean="0"/>
              <a:t>Licenciada en 1983 para ENI (Enfermedad Invasiva).</a:t>
            </a:r>
          </a:p>
          <a:p>
            <a:pPr>
              <a:defRPr/>
            </a:pPr>
            <a:r>
              <a:rPr lang="es-ES" sz="2400" dirty="0" smtClean="0"/>
              <a:t>23 Antígenos polisacáridos capsulares</a:t>
            </a:r>
          </a:p>
          <a:p>
            <a:pPr>
              <a:defRPr/>
            </a:pPr>
            <a:r>
              <a:rPr lang="es-ES" sz="2400" dirty="0" smtClean="0"/>
              <a:t>Serotipos:</a:t>
            </a:r>
          </a:p>
          <a:p>
            <a:pPr>
              <a:buFont typeface="Arial" pitchFamily="34" charset="0"/>
              <a:buNone/>
              <a:defRPr/>
            </a:pPr>
            <a:r>
              <a:rPr lang="es-ES" sz="2400" dirty="0" smtClean="0"/>
              <a:t>            </a:t>
            </a:r>
            <a:r>
              <a:rPr lang="es-ES" sz="2400" b="1" dirty="0" smtClean="0"/>
              <a:t>1, 2, 3, 4, 5, 6B, 7F, 8, 9N, 9V, 10A, 11A, 12F,</a:t>
            </a:r>
          </a:p>
          <a:p>
            <a:pPr>
              <a:buFont typeface="Arial" pitchFamily="34" charset="0"/>
              <a:buNone/>
              <a:defRPr/>
            </a:pPr>
            <a:r>
              <a:rPr lang="es-ES" sz="2400" b="1" dirty="0" smtClean="0"/>
              <a:t>            14, 15B, 17F, 18C, 19A, 19F, 20, 22F, 23F,33F</a:t>
            </a:r>
          </a:p>
          <a:p>
            <a:pPr algn="ctr">
              <a:buFont typeface="Arial" pitchFamily="34" charset="0"/>
              <a:buNone/>
              <a:defRPr/>
            </a:pPr>
            <a:r>
              <a:rPr lang="es-ES" sz="2400" dirty="0" smtClean="0">
                <a:solidFill>
                  <a:srgbClr val="FF0000"/>
                </a:solidFill>
              </a:rPr>
              <a:t>Contiene 82% de los ST aislados de ENI en Argentina</a:t>
            </a:r>
            <a:endParaRPr lang="es-ES" sz="2400" b="1" dirty="0" smtClean="0">
              <a:solidFill>
                <a:srgbClr val="FF0000"/>
              </a:solidFill>
            </a:endParaRPr>
          </a:p>
          <a:p>
            <a:pPr>
              <a:defRPr/>
            </a:pPr>
            <a:r>
              <a:rPr lang="es-ES" sz="2400" dirty="0" err="1" smtClean="0"/>
              <a:t>Inmunogénica</a:t>
            </a:r>
            <a:r>
              <a:rPr lang="es-ES" sz="2400" dirty="0" smtClean="0"/>
              <a:t> </a:t>
            </a:r>
            <a:r>
              <a:rPr lang="es-ES" sz="2400" b="1" dirty="0" smtClean="0"/>
              <a:t>a partir de los 2 años </a:t>
            </a:r>
            <a:r>
              <a:rPr lang="es-ES" sz="2400" dirty="0" smtClean="0"/>
              <a:t>de edad.</a:t>
            </a:r>
          </a:p>
          <a:p>
            <a:pPr>
              <a:defRPr/>
            </a:pPr>
            <a:r>
              <a:rPr lang="es-ES" sz="2400" dirty="0" smtClean="0"/>
              <a:t>Induce Ac. humorales de corta duración (3-5 años)</a:t>
            </a:r>
          </a:p>
          <a:p>
            <a:pPr>
              <a:defRPr/>
            </a:pPr>
            <a:r>
              <a:rPr lang="es-ES" sz="2400" dirty="0" smtClean="0"/>
              <a:t>No erradica S. </a:t>
            </a:r>
            <a:r>
              <a:rPr lang="es-ES" sz="2400" dirty="0" err="1" smtClean="0"/>
              <a:t>pneumoniae</a:t>
            </a:r>
            <a:r>
              <a:rPr lang="es-ES" sz="2400" dirty="0" smtClean="0"/>
              <a:t> de sitios de colonización</a:t>
            </a:r>
          </a:p>
          <a:p>
            <a:pPr>
              <a:defRPr/>
            </a:pPr>
            <a:r>
              <a:rPr lang="es-ES" sz="2400" dirty="0" smtClean="0"/>
              <a:t>Efectividad 56-81% </a:t>
            </a:r>
          </a:p>
          <a:p>
            <a:pPr>
              <a:defRPr/>
            </a:pPr>
            <a:r>
              <a:rPr lang="es-ES" sz="2400" dirty="0" smtClean="0"/>
              <a:t>Sin adyuvantes</a:t>
            </a:r>
          </a:p>
          <a:p>
            <a:pPr>
              <a:defRPr/>
            </a:pPr>
            <a:r>
              <a:rPr lang="es-ES" sz="2400" dirty="0" smtClean="0"/>
              <a:t>Número de dosis: 1. No hay datos sobre la evidencia de mayor protección con dosis sucesivas por lo que no se recomienda en </a:t>
            </a:r>
            <a:r>
              <a:rPr lang="es-ES" sz="2400" dirty="0" err="1" smtClean="0"/>
              <a:t>inmunocompetentes</a:t>
            </a:r>
            <a:r>
              <a:rPr lang="es-ES" sz="2400" dirty="0" smtClean="0"/>
              <a:t>. En grupos especiales requiere un único refuerzo a los 5 años.</a:t>
            </a:r>
          </a:p>
          <a:p>
            <a:pPr>
              <a:defRPr/>
            </a:pPr>
            <a:r>
              <a:rPr lang="es-ES" sz="2400" dirty="0" smtClean="0"/>
              <a:t>Genera fenómeno de </a:t>
            </a:r>
            <a:r>
              <a:rPr lang="es-ES" sz="2400" dirty="0" err="1" smtClean="0"/>
              <a:t>hiporrespuesta</a:t>
            </a:r>
            <a:r>
              <a:rPr lang="es-ES" sz="2400" dirty="0" smtClean="0"/>
              <a:t> en dosis sucesivas</a:t>
            </a:r>
          </a:p>
        </p:txBody>
      </p:sp>
    </p:spTree>
    <p:extLst>
      <p:ext uri="{BB962C8B-B14F-4D97-AF65-F5344CB8AC3E}">
        <p14:creationId xmlns="" xmlns:p14="http://schemas.microsoft.com/office/powerpoint/2010/main" val="290067077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Rectángulo"/>
          <p:cNvSpPr>
            <a:spLocks noChangeArrowheads="1"/>
          </p:cNvSpPr>
          <p:nvPr/>
        </p:nvSpPr>
        <p:spPr bwMode="auto">
          <a:xfrm>
            <a:off x="161071" y="1484784"/>
            <a:ext cx="9001125" cy="3951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457200" indent="-457200">
              <a:lnSpc>
                <a:spcPct val="80000"/>
              </a:lnSpc>
              <a:buFont typeface="Arial" pitchFamily="34" charset="0"/>
              <a:buChar char="•"/>
              <a:defRPr/>
            </a:pPr>
            <a:r>
              <a:rPr lang="es-ES" altLang="ja-JP" sz="2400" b="1" dirty="0"/>
              <a:t>No vacunados </a:t>
            </a:r>
            <a:r>
              <a:rPr lang="es-ES" altLang="ja-JP" sz="2400" b="1" dirty="0" smtClean="0"/>
              <a:t>previamente &lt;65 años</a:t>
            </a:r>
          </a:p>
        </p:txBody>
      </p:sp>
      <p:sp>
        <p:nvSpPr>
          <p:cNvPr id="74755" name="3 Rectángulo"/>
          <p:cNvSpPr>
            <a:spLocks noChangeArrowheads="1"/>
          </p:cNvSpPr>
          <p:nvPr/>
        </p:nvSpPr>
        <p:spPr bwMode="auto">
          <a:xfrm>
            <a:off x="0" y="188640"/>
            <a:ext cx="9144000" cy="12618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s-ES" sz="2800" dirty="0">
                <a:solidFill>
                  <a:schemeClr val="tx2"/>
                </a:solidFill>
              </a:rPr>
              <a:t>Vacunas </a:t>
            </a:r>
            <a:r>
              <a:rPr lang="es-ES" sz="2800" dirty="0" err="1" smtClean="0">
                <a:solidFill>
                  <a:schemeClr val="tx2"/>
                </a:solidFill>
              </a:rPr>
              <a:t>Neumocócicas</a:t>
            </a:r>
            <a:r>
              <a:rPr lang="es-ES" sz="2800" dirty="0" smtClean="0">
                <a:solidFill>
                  <a:schemeClr val="tx2"/>
                </a:solidFill>
              </a:rPr>
              <a:t>- </a:t>
            </a:r>
            <a:endParaRPr lang="es-ES" sz="2800" dirty="0">
              <a:solidFill>
                <a:schemeClr val="tx2"/>
              </a:solidFill>
            </a:endParaRPr>
          </a:p>
          <a:p>
            <a:r>
              <a:rPr lang="es-ES" sz="2400" dirty="0" smtClean="0">
                <a:solidFill>
                  <a:schemeClr val="tx2"/>
                </a:solidFill>
                <a:latin typeface="Arial" pitchFamily="34" charset="0"/>
                <a:cs typeface="Arial" pitchFamily="34" charset="0"/>
              </a:rPr>
              <a:t>Esquema secuencial recomendado PCV 13-PPSV23 ≥24 meses -64 años  </a:t>
            </a:r>
            <a:endParaRPr lang="es-CO" sz="2400" dirty="0">
              <a:solidFill>
                <a:schemeClr val="tx2"/>
              </a:solidFill>
              <a:latin typeface="Arial" pitchFamily="34" charset="0"/>
              <a:cs typeface="Arial" pitchFamily="34" charset="0"/>
            </a:endParaRPr>
          </a:p>
        </p:txBody>
      </p:sp>
      <p:sp>
        <p:nvSpPr>
          <p:cNvPr id="2" name="1 Rectángulo"/>
          <p:cNvSpPr/>
          <p:nvPr/>
        </p:nvSpPr>
        <p:spPr>
          <a:xfrm>
            <a:off x="179512" y="1916832"/>
            <a:ext cx="2088232" cy="93610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solidFill>
                  <a:schemeClr val="tx1"/>
                </a:solidFill>
              </a:rPr>
              <a:t>Esquema de PCV 13</a:t>
            </a:r>
            <a:endParaRPr lang="es-CO" sz="2400" b="1" dirty="0">
              <a:solidFill>
                <a:schemeClr val="tx1"/>
              </a:solidFill>
            </a:endParaRPr>
          </a:p>
        </p:txBody>
      </p:sp>
      <p:cxnSp>
        <p:nvCxnSpPr>
          <p:cNvPr id="5" name="4 Conector recto de flecha"/>
          <p:cNvCxnSpPr/>
          <p:nvPr/>
        </p:nvCxnSpPr>
        <p:spPr>
          <a:xfrm>
            <a:off x="2411760" y="2374032"/>
            <a:ext cx="3816424" cy="3126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6372200" y="1948096"/>
            <a:ext cx="208823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solidFill>
                  <a:schemeClr val="tx1"/>
                </a:solidFill>
              </a:rPr>
              <a:t>PPSV 23</a:t>
            </a:r>
            <a:endParaRPr lang="es-CO" sz="2400" b="1" dirty="0">
              <a:solidFill>
                <a:schemeClr val="tx1"/>
              </a:solidFill>
            </a:endParaRPr>
          </a:p>
        </p:txBody>
      </p:sp>
      <p:sp>
        <p:nvSpPr>
          <p:cNvPr id="6" name="5 Cerrar llave"/>
          <p:cNvSpPr/>
          <p:nvPr/>
        </p:nvSpPr>
        <p:spPr>
          <a:xfrm rot="5400000">
            <a:off x="4092161" y="200425"/>
            <a:ext cx="131583" cy="558062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7" name="6 CuadroTexto"/>
          <p:cNvSpPr txBox="1"/>
          <p:nvPr/>
        </p:nvSpPr>
        <p:spPr>
          <a:xfrm>
            <a:off x="3347698" y="2996952"/>
            <a:ext cx="3122971" cy="830997"/>
          </a:xfrm>
          <a:prstGeom prst="rect">
            <a:avLst/>
          </a:prstGeom>
          <a:noFill/>
        </p:spPr>
        <p:txBody>
          <a:bodyPr wrap="none" rtlCol="0">
            <a:spAutoFit/>
          </a:bodyPr>
          <a:lstStyle/>
          <a:p>
            <a:r>
              <a:rPr lang="es-ES_tradnl" sz="2400" b="1" i="1" dirty="0" smtClean="0"/>
              <a:t>=&lt; 18 años: 8 semanas </a:t>
            </a:r>
          </a:p>
          <a:p>
            <a:r>
              <a:rPr lang="es-ES_tradnl" sz="2400" b="1" i="1" dirty="0" smtClean="0"/>
              <a:t>&gt; 18 años: 1 año</a:t>
            </a:r>
          </a:p>
        </p:txBody>
      </p:sp>
      <p:sp>
        <p:nvSpPr>
          <p:cNvPr id="11" name="1 Rectángulo"/>
          <p:cNvSpPr>
            <a:spLocks noChangeArrowheads="1"/>
          </p:cNvSpPr>
          <p:nvPr/>
        </p:nvSpPr>
        <p:spPr bwMode="auto">
          <a:xfrm>
            <a:off x="32360" y="3805009"/>
            <a:ext cx="9001125" cy="3951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457200" indent="-457200">
              <a:lnSpc>
                <a:spcPct val="80000"/>
              </a:lnSpc>
              <a:buFont typeface="Arial" pitchFamily="34" charset="0"/>
              <a:buChar char="•"/>
              <a:defRPr/>
            </a:pPr>
            <a:r>
              <a:rPr lang="es-ES" altLang="ja-JP" sz="2400" b="1" dirty="0"/>
              <a:t>V</a:t>
            </a:r>
            <a:r>
              <a:rPr lang="es-ES" altLang="ja-JP" sz="2400" b="1" dirty="0" smtClean="0"/>
              <a:t>acunados previamente con PPSV23</a:t>
            </a:r>
          </a:p>
        </p:txBody>
      </p:sp>
      <p:sp>
        <p:nvSpPr>
          <p:cNvPr id="12" name="11 Rectángulo"/>
          <p:cNvSpPr/>
          <p:nvPr/>
        </p:nvSpPr>
        <p:spPr>
          <a:xfrm>
            <a:off x="251520" y="4272190"/>
            <a:ext cx="208823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solidFill>
                  <a:schemeClr val="tx1"/>
                </a:solidFill>
              </a:rPr>
              <a:t>PPSV 23</a:t>
            </a:r>
            <a:endParaRPr lang="es-CO" sz="2400" b="1" dirty="0">
              <a:solidFill>
                <a:schemeClr val="tx1"/>
              </a:solidFill>
            </a:endParaRPr>
          </a:p>
        </p:txBody>
      </p:sp>
      <p:cxnSp>
        <p:nvCxnSpPr>
          <p:cNvPr id="13" name="12 Conector recto de flecha"/>
          <p:cNvCxnSpPr/>
          <p:nvPr/>
        </p:nvCxnSpPr>
        <p:spPr>
          <a:xfrm>
            <a:off x="2483768" y="4704238"/>
            <a:ext cx="3744416"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13 Rectángulo"/>
          <p:cNvSpPr/>
          <p:nvPr/>
        </p:nvSpPr>
        <p:spPr>
          <a:xfrm>
            <a:off x="6372200" y="4200182"/>
            <a:ext cx="2088232" cy="9144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solidFill>
                  <a:schemeClr val="tx1"/>
                </a:solidFill>
              </a:rPr>
              <a:t>PCV 13</a:t>
            </a:r>
            <a:endParaRPr lang="es-CO" sz="2400" b="1" dirty="0">
              <a:solidFill>
                <a:schemeClr val="tx1"/>
              </a:solidFill>
            </a:endParaRPr>
          </a:p>
        </p:txBody>
      </p:sp>
      <p:sp>
        <p:nvSpPr>
          <p:cNvPr id="16" name="15 CuadroTexto"/>
          <p:cNvSpPr txBox="1"/>
          <p:nvPr/>
        </p:nvSpPr>
        <p:spPr>
          <a:xfrm>
            <a:off x="2644966" y="5478323"/>
            <a:ext cx="6444716" cy="830997"/>
          </a:xfrm>
          <a:prstGeom prst="rect">
            <a:avLst/>
          </a:prstGeom>
          <a:noFill/>
        </p:spPr>
        <p:txBody>
          <a:bodyPr wrap="square" rtlCol="0">
            <a:spAutoFit/>
          </a:bodyPr>
          <a:lstStyle/>
          <a:p>
            <a:r>
              <a:rPr lang="es-ES_tradnl" sz="2400" b="1" i="1" dirty="0" smtClean="0"/>
              <a:t>=&lt; 18 años: 8 semanas </a:t>
            </a:r>
          </a:p>
          <a:p>
            <a:r>
              <a:rPr lang="es-ES_tradnl" sz="2400" b="1" i="1" dirty="0" smtClean="0"/>
              <a:t>&gt; 18 años: 1 año</a:t>
            </a:r>
          </a:p>
        </p:txBody>
      </p:sp>
      <p:sp>
        <p:nvSpPr>
          <p:cNvPr id="19" name="18 Cerrar llave"/>
          <p:cNvSpPr/>
          <p:nvPr/>
        </p:nvSpPr>
        <p:spPr>
          <a:xfrm rot="5400000">
            <a:off x="4121951" y="2562001"/>
            <a:ext cx="288033" cy="558062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Tree>
    <p:extLst>
      <p:ext uri="{BB962C8B-B14F-4D97-AF65-F5344CB8AC3E}">
        <p14:creationId xmlns="" xmlns:p14="http://schemas.microsoft.com/office/powerpoint/2010/main" val="40367981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Rectángulo"/>
          <p:cNvSpPr>
            <a:spLocks noGrp="1" noChangeArrowheads="1"/>
          </p:cNvSpPr>
          <p:nvPr>
            <p:ph type="title"/>
          </p:nvPr>
        </p:nvSpPr>
        <p:spPr bwMode="auto">
          <a:xfrm>
            <a:off x="0" y="3393"/>
            <a:ext cx="9144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l"/>
            <a:r>
              <a:rPr lang="es-ES" sz="2800" dirty="0">
                <a:solidFill>
                  <a:schemeClr val="tx2"/>
                </a:solidFill>
              </a:rPr>
              <a:t>Vacunas </a:t>
            </a:r>
            <a:r>
              <a:rPr lang="es-ES" sz="2800" dirty="0" err="1" smtClean="0">
                <a:solidFill>
                  <a:schemeClr val="tx2"/>
                </a:solidFill>
              </a:rPr>
              <a:t>Neumocócicas</a:t>
            </a:r>
            <a:endParaRPr lang="es-ES" sz="2800" dirty="0">
              <a:solidFill>
                <a:schemeClr val="tx2"/>
              </a:solidFill>
            </a:endParaRPr>
          </a:p>
          <a:p>
            <a:pPr algn="l"/>
            <a:r>
              <a:rPr lang="es-ES" sz="2400" dirty="0" smtClean="0">
                <a:solidFill>
                  <a:schemeClr val="tx2"/>
                </a:solidFill>
              </a:rPr>
              <a:t>Esquema secuencial  </a:t>
            </a:r>
            <a:r>
              <a:rPr lang="es-ES" sz="2400" dirty="0">
                <a:solidFill>
                  <a:schemeClr val="tx2"/>
                </a:solidFill>
              </a:rPr>
              <a:t>recomendado PCV </a:t>
            </a:r>
            <a:r>
              <a:rPr lang="es-ES" sz="2400" dirty="0" smtClean="0">
                <a:solidFill>
                  <a:schemeClr val="tx2"/>
                </a:solidFill>
              </a:rPr>
              <a:t>13-PPSV23 en </a:t>
            </a:r>
            <a:r>
              <a:rPr lang="es-ES" sz="2400" dirty="0" smtClean="0">
                <a:solidFill>
                  <a:schemeClr val="tx2"/>
                </a:solidFill>
                <a:latin typeface="Times New Roman"/>
                <a:cs typeface="Times New Roman"/>
              </a:rPr>
              <a:t>≥</a:t>
            </a:r>
            <a:r>
              <a:rPr lang="es-ES" sz="2400" dirty="0" smtClean="0">
                <a:solidFill>
                  <a:schemeClr val="tx2"/>
                </a:solidFill>
              </a:rPr>
              <a:t>65 años </a:t>
            </a:r>
            <a:endParaRPr lang="es-CO" sz="2400" dirty="0">
              <a:solidFill>
                <a:schemeClr val="tx2"/>
              </a:solidFill>
            </a:endParaRPr>
          </a:p>
        </p:txBody>
      </p:sp>
      <p:sp>
        <p:nvSpPr>
          <p:cNvPr id="6" name="1 Rectángulo"/>
          <p:cNvSpPr>
            <a:spLocks noChangeArrowheads="1"/>
          </p:cNvSpPr>
          <p:nvPr/>
        </p:nvSpPr>
        <p:spPr bwMode="auto">
          <a:xfrm>
            <a:off x="161071" y="1033572"/>
            <a:ext cx="9001125" cy="3951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457200" indent="-457200">
              <a:lnSpc>
                <a:spcPct val="80000"/>
              </a:lnSpc>
              <a:buFont typeface="Arial" pitchFamily="34" charset="0"/>
              <a:buChar char="•"/>
              <a:defRPr/>
            </a:pPr>
            <a:r>
              <a:rPr lang="es-ES" altLang="ja-JP" sz="2400" b="1" dirty="0"/>
              <a:t>No vacunados </a:t>
            </a:r>
            <a:r>
              <a:rPr lang="es-ES" altLang="ja-JP" sz="2400" b="1" dirty="0" smtClean="0"/>
              <a:t>previamente =&gt;65 años</a:t>
            </a:r>
          </a:p>
        </p:txBody>
      </p:sp>
      <p:sp>
        <p:nvSpPr>
          <p:cNvPr id="7" name="6 Rectángulo"/>
          <p:cNvSpPr/>
          <p:nvPr/>
        </p:nvSpPr>
        <p:spPr>
          <a:xfrm>
            <a:off x="179512" y="1465620"/>
            <a:ext cx="2088232" cy="66723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solidFill>
                  <a:schemeClr val="tx1"/>
                </a:solidFill>
              </a:rPr>
              <a:t>PCV 13</a:t>
            </a:r>
            <a:endParaRPr lang="es-CO" sz="2400" b="1" dirty="0">
              <a:solidFill>
                <a:schemeClr val="tx1"/>
              </a:solidFill>
            </a:endParaRPr>
          </a:p>
        </p:txBody>
      </p:sp>
      <p:cxnSp>
        <p:nvCxnSpPr>
          <p:cNvPr id="8" name="7 Conector recto de flecha"/>
          <p:cNvCxnSpPr/>
          <p:nvPr/>
        </p:nvCxnSpPr>
        <p:spPr>
          <a:xfrm>
            <a:off x="2411760" y="1772816"/>
            <a:ext cx="3816424" cy="3126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 name="8 Rectángulo"/>
          <p:cNvSpPr/>
          <p:nvPr/>
        </p:nvSpPr>
        <p:spPr>
          <a:xfrm>
            <a:off x="6372200" y="1496884"/>
            <a:ext cx="2088232" cy="6359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solidFill>
                  <a:schemeClr val="tx1"/>
                </a:solidFill>
              </a:rPr>
              <a:t>PPSV 23</a:t>
            </a:r>
            <a:endParaRPr lang="es-CO" sz="2400" b="1" dirty="0">
              <a:solidFill>
                <a:schemeClr val="tx1"/>
              </a:solidFill>
            </a:endParaRPr>
          </a:p>
        </p:txBody>
      </p:sp>
      <p:sp>
        <p:nvSpPr>
          <p:cNvPr id="10" name="9 Cerrar llave"/>
          <p:cNvSpPr/>
          <p:nvPr/>
        </p:nvSpPr>
        <p:spPr>
          <a:xfrm rot="5400000">
            <a:off x="4092161" y="-519655"/>
            <a:ext cx="131583" cy="558062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1" name="10 CuadroTexto"/>
          <p:cNvSpPr txBox="1"/>
          <p:nvPr/>
        </p:nvSpPr>
        <p:spPr>
          <a:xfrm>
            <a:off x="1547664" y="2247255"/>
            <a:ext cx="3867790" cy="461665"/>
          </a:xfrm>
          <a:prstGeom prst="rect">
            <a:avLst/>
          </a:prstGeom>
          <a:noFill/>
        </p:spPr>
        <p:txBody>
          <a:bodyPr wrap="none" rtlCol="0">
            <a:spAutoFit/>
          </a:bodyPr>
          <a:lstStyle/>
          <a:p>
            <a:r>
              <a:rPr lang="es-ES_tradnl" sz="2400" b="1" i="1" dirty="0" smtClean="0"/>
              <a:t>1 año </a:t>
            </a:r>
            <a:r>
              <a:rPr lang="es-ES_tradnl" sz="2400" i="1" dirty="0" smtClean="0"/>
              <a:t>(alto riesgo 8 semanas)</a:t>
            </a:r>
          </a:p>
        </p:txBody>
      </p:sp>
      <p:sp>
        <p:nvSpPr>
          <p:cNvPr id="12" name="1 Rectángulo"/>
          <p:cNvSpPr>
            <a:spLocks noChangeArrowheads="1"/>
          </p:cNvSpPr>
          <p:nvPr/>
        </p:nvSpPr>
        <p:spPr bwMode="auto">
          <a:xfrm>
            <a:off x="176411" y="2708920"/>
            <a:ext cx="9001125" cy="3951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457200" indent="-457200">
              <a:lnSpc>
                <a:spcPct val="80000"/>
              </a:lnSpc>
              <a:buFont typeface="Arial" pitchFamily="34" charset="0"/>
              <a:buChar char="•"/>
              <a:defRPr/>
            </a:pPr>
            <a:r>
              <a:rPr lang="es-ES" altLang="ja-JP" sz="2400" b="1" dirty="0" smtClean="0"/>
              <a:t>Vacunados </a:t>
            </a:r>
            <a:r>
              <a:rPr lang="es-ES" altLang="ja-JP" sz="2400" b="1" dirty="0"/>
              <a:t>previamente </a:t>
            </a:r>
            <a:r>
              <a:rPr lang="es-ES" altLang="ja-JP" sz="2400" b="1" dirty="0" smtClean="0"/>
              <a:t>con PPSV23 partir de los 65 años</a:t>
            </a:r>
          </a:p>
        </p:txBody>
      </p:sp>
      <p:sp>
        <p:nvSpPr>
          <p:cNvPr id="14" name="13 Rectángulo"/>
          <p:cNvSpPr/>
          <p:nvPr/>
        </p:nvSpPr>
        <p:spPr>
          <a:xfrm>
            <a:off x="179512" y="3212976"/>
            <a:ext cx="2088232" cy="6672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solidFill>
                  <a:schemeClr val="tx1"/>
                </a:solidFill>
              </a:rPr>
              <a:t>PPSV 23</a:t>
            </a:r>
            <a:endParaRPr lang="es-CO" sz="2400" b="1" dirty="0">
              <a:solidFill>
                <a:schemeClr val="tx1"/>
              </a:solidFill>
            </a:endParaRPr>
          </a:p>
        </p:txBody>
      </p:sp>
      <p:cxnSp>
        <p:nvCxnSpPr>
          <p:cNvPr id="15" name="14 Conector recto de flecha"/>
          <p:cNvCxnSpPr/>
          <p:nvPr/>
        </p:nvCxnSpPr>
        <p:spPr>
          <a:xfrm>
            <a:off x="2411760" y="3541752"/>
            <a:ext cx="3816424" cy="3126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6" name="15 Rectángulo"/>
          <p:cNvSpPr/>
          <p:nvPr/>
        </p:nvSpPr>
        <p:spPr>
          <a:xfrm>
            <a:off x="6372200" y="3140968"/>
            <a:ext cx="2088232" cy="63597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solidFill>
                  <a:schemeClr val="tx1"/>
                </a:solidFill>
              </a:rPr>
              <a:t>PCV 13</a:t>
            </a:r>
            <a:endParaRPr lang="es-CO" sz="2400" b="1" dirty="0">
              <a:solidFill>
                <a:schemeClr val="tx1"/>
              </a:solidFill>
            </a:endParaRPr>
          </a:p>
        </p:txBody>
      </p:sp>
      <p:sp>
        <p:nvSpPr>
          <p:cNvPr id="17" name="16 Cerrar llave"/>
          <p:cNvSpPr/>
          <p:nvPr/>
        </p:nvSpPr>
        <p:spPr>
          <a:xfrm rot="5400000">
            <a:off x="4092161" y="1292977"/>
            <a:ext cx="131583" cy="558062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8" name="17 CuadroTexto"/>
          <p:cNvSpPr txBox="1"/>
          <p:nvPr/>
        </p:nvSpPr>
        <p:spPr>
          <a:xfrm>
            <a:off x="3589549" y="4149080"/>
            <a:ext cx="894797" cy="461665"/>
          </a:xfrm>
          <a:prstGeom prst="rect">
            <a:avLst/>
          </a:prstGeom>
          <a:noFill/>
        </p:spPr>
        <p:txBody>
          <a:bodyPr wrap="none" rtlCol="0">
            <a:spAutoFit/>
          </a:bodyPr>
          <a:lstStyle/>
          <a:p>
            <a:r>
              <a:rPr lang="es-ES_tradnl" sz="2400" b="1" i="1" dirty="0" smtClean="0"/>
              <a:t>1 año</a:t>
            </a:r>
          </a:p>
        </p:txBody>
      </p:sp>
      <p:sp>
        <p:nvSpPr>
          <p:cNvPr id="19" name="1 Rectángulo"/>
          <p:cNvSpPr>
            <a:spLocks noChangeArrowheads="1"/>
          </p:cNvSpPr>
          <p:nvPr/>
        </p:nvSpPr>
        <p:spPr bwMode="auto">
          <a:xfrm>
            <a:off x="107503" y="4509120"/>
            <a:ext cx="9001125" cy="3951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457200" indent="-457200">
              <a:lnSpc>
                <a:spcPct val="80000"/>
              </a:lnSpc>
              <a:buFont typeface="Arial" pitchFamily="34" charset="0"/>
              <a:buChar char="•"/>
              <a:defRPr/>
            </a:pPr>
            <a:r>
              <a:rPr lang="es-ES" altLang="ja-JP" sz="2400" b="1" dirty="0" smtClean="0"/>
              <a:t>Vacunados </a:t>
            </a:r>
            <a:r>
              <a:rPr lang="es-ES" altLang="ja-JP" sz="2400" b="1" dirty="0"/>
              <a:t>previamente </a:t>
            </a:r>
            <a:r>
              <a:rPr lang="es-ES" altLang="ja-JP" sz="2400" b="1" dirty="0" smtClean="0"/>
              <a:t>con PPSV23 antes de los 65 años</a:t>
            </a:r>
          </a:p>
        </p:txBody>
      </p:sp>
      <p:sp>
        <p:nvSpPr>
          <p:cNvPr id="20" name="19 Rectángulo"/>
          <p:cNvSpPr/>
          <p:nvPr/>
        </p:nvSpPr>
        <p:spPr>
          <a:xfrm>
            <a:off x="110604" y="5013176"/>
            <a:ext cx="2301155"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solidFill>
                  <a:schemeClr val="tx1"/>
                </a:solidFill>
              </a:rPr>
              <a:t>PPSV 23 (&lt;65 a)</a:t>
            </a:r>
            <a:endParaRPr lang="es-CO" sz="2400" b="1" dirty="0">
              <a:solidFill>
                <a:schemeClr val="tx1"/>
              </a:solidFill>
            </a:endParaRPr>
          </a:p>
        </p:txBody>
      </p:sp>
      <p:cxnSp>
        <p:nvCxnSpPr>
          <p:cNvPr id="21" name="20 Conector recto de flecha"/>
          <p:cNvCxnSpPr/>
          <p:nvPr/>
        </p:nvCxnSpPr>
        <p:spPr>
          <a:xfrm flipV="1">
            <a:off x="2483934" y="5337212"/>
            <a:ext cx="935938" cy="474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2" name="21 Rectángulo"/>
          <p:cNvSpPr/>
          <p:nvPr/>
        </p:nvSpPr>
        <p:spPr>
          <a:xfrm>
            <a:off x="3632857" y="5013176"/>
            <a:ext cx="1731231" cy="72008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solidFill>
                  <a:schemeClr val="tx1"/>
                </a:solidFill>
              </a:rPr>
              <a:t>PCV 13</a:t>
            </a:r>
            <a:endParaRPr lang="es-CO" sz="2400" b="1" dirty="0">
              <a:solidFill>
                <a:schemeClr val="tx1"/>
              </a:solidFill>
            </a:endParaRPr>
          </a:p>
        </p:txBody>
      </p:sp>
      <p:sp>
        <p:nvSpPr>
          <p:cNvPr id="23" name="22 Cerrar llave"/>
          <p:cNvSpPr/>
          <p:nvPr/>
        </p:nvSpPr>
        <p:spPr>
          <a:xfrm rot="5400000">
            <a:off x="2557552" y="4227242"/>
            <a:ext cx="131582" cy="339325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4" name="23 CuadroTexto"/>
          <p:cNvSpPr txBox="1"/>
          <p:nvPr/>
        </p:nvSpPr>
        <p:spPr>
          <a:xfrm>
            <a:off x="2267744" y="5930086"/>
            <a:ext cx="894797" cy="461665"/>
          </a:xfrm>
          <a:prstGeom prst="rect">
            <a:avLst/>
          </a:prstGeom>
          <a:noFill/>
        </p:spPr>
        <p:txBody>
          <a:bodyPr wrap="none" rtlCol="0">
            <a:spAutoFit/>
          </a:bodyPr>
          <a:lstStyle/>
          <a:p>
            <a:r>
              <a:rPr lang="es-ES_tradnl" sz="2400" b="1" i="1" dirty="0" smtClean="0"/>
              <a:t>1 año</a:t>
            </a:r>
          </a:p>
        </p:txBody>
      </p:sp>
      <p:sp>
        <p:nvSpPr>
          <p:cNvPr id="26" name="25 Rectángulo"/>
          <p:cNvSpPr/>
          <p:nvPr/>
        </p:nvSpPr>
        <p:spPr>
          <a:xfrm>
            <a:off x="6657193" y="5013176"/>
            <a:ext cx="1731231"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solidFill>
                  <a:schemeClr val="tx1"/>
                </a:solidFill>
              </a:rPr>
              <a:t>PPSV 23</a:t>
            </a:r>
            <a:endParaRPr lang="es-CO" sz="2400" b="1" dirty="0">
              <a:solidFill>
                <a:schemeClr val="tx1"/>
              </a:solidFill>
            </a:endParaRPr>
          </a:p>
        </p:txBody>
      </p:sp>
      <p:sp>
        <p:nvSpPr>
          <p:cNvPr id="27" name="26 Cerrar llave"/>
          <p:cNvSpPr/>
          <p:nvPr/>
        </p:nvSpPr>
        <p:spPr>
          <a:xfrm rot="5400000">
            <a:off x="6227526" y="4332820"/>
            <a:ext cx="173974" cy="313971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8" name="27 CuadroTexto"/>
          <p:cNvSpPr txBox="1"/>
          <p:nvPr/>
        </p:nvSpPr>
        <p:spPr>
          <a:xfrm>
            <a:off x="5796136" y="5900469"/>
            <a:ext cx="894797" cy="461665"/>
          </a:xfrm>
          <a:prstGeom prst="rect">
            <a:avLst/>
          </a:prstGeom>
          <a:noFill/>
        </p:spPr>
        <p:txBody>
          <a:bodyPr wrap="none" rtlCol="0">
            <a:spAutoFit/>
          </a:bodyPr>
          <a:lstStyle/>
          <a:p>
            <a:r>
              <a:rPr lang="es-ES_tradnl" sz="2400" b="1" i="1" dirty="0" smtClean="0"/>
              <a:t>1 año</a:t>
            </a:r>
          </a:p>
        </p:txBody>
      </p:sp>
      <p:cxnSp>
        <p:nvCxnSpPr>
          <p:cNvPr id="29" name="28 Conector recto de flecha"/>
          <p:cNvCxnSpPr/>
          <p:nvPr/>
        </p:nvCxnSpPr>
        <p:spPr>
          <a:xfrm flipV="1">
            <a:off x="5580112" y="5373216"/>
            <a:ext cx="935938" cy="474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0" name="29 Cerrar llave"/>
          <p:cNvSpPr/>
          <p:nvPr/>
        </p:nvSpPr>
        <p:spPr>
          <a:xfrm rot="5400000">
            <a:off x="4232924" y="2854708"/>
            <a:ext cx="345232" cy="695765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31" name="30 CuadroTexto"/>
          <p:cNvSpPr txBox="1"/>
          <p:nvPr/>
        </p:nvSpPr>
        <p:spPr>
          <a:xfrm>
            <a:off x="3958141" y="6423719"/>
            <a:ext cx="1016625" cy="461665"/>
          </a:xfrm>
          <a:prstGeom prst="rect">
            <a:avLst/>
          </a:prstGeom>
          <a:noFill/>
        </p:spPr>
        <p:txBody>
          <a:bodyPr wrap="none" rtlCol="0">
            <a:spAutoFit/>
          </a:bodyPr>
          <a:lstStyle/>
          <a:p>
            <a:r>
              <a:rPr lang="es-ES_tradnl" sz="2400" b="1" i="1" dirty="0"/>
              <a:t>5</a:t>
            </a:r>
            <a:r>
              <a:rPr lang="es-ES_tradnl" sz="2400" b="1" i="1" dirty="0" smtClean="0"/>
              <a:t> años</a:t>
            </a:r>
          </a:p>
        </p:txBody>
      </p:sp>
      <p:sp>
        <p:nvSpPr>
          <p:cNvPr id="25" name="24 CuadroTexto"/>
          <p:cNvSpPr txBox="1"/>
          <p:nvPr/>
        </p:nvSpPr>
        <p:spPr>
          <a:xfrm>
            <a:off x="7926895" y="6529964"/>
            <a:ext cx="1189685" cy="369332"/>
          </a:xfrm>
          <a:prstGeom prst="rect">
            <a:avLst/>
          </a:prstGeom>
          <a:noFill/>
        </p:spPr>
        <p:txBody>
          <a:bodyPr wrap="none" rtlCol="0">
            <a:spAutoFit/>
          </a:bodyPr>
          <a:lstStyle/>
          <a:p>
            <a:r>
              <a:rPr lang="es-ES_tradnl" dirty="0" smtClean="0"/>
              <a:t>ACIP 2015 </a:t>
            </a:r>
            <a:endParaRPr lang="es-CO" dirty="0"/>
          </a:p>
        </p:txBody>
      </p:sp>
    </p:spTree>
    <p:extLst>
      <p:ext uri="{BB962C8B-B14F-4D97-AF65-F5344CB8AC3E}">
        <p14:creationId xmlns="" xmlns:p14="http://schemas.microsoft.com/office/powerpoint/2010/main" val="269478876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p:cNvPicPr>
            <a:picLocks noChangeAspect="1" noChangeArrowheads="1"/>
          </p:cNvPicPr>
          <p:nvPr/>
        </p:nvPicPr>
        <p:blipFill>
          <a:blip r:embed="rId2" cstate="print"/>
          <a:srcRect/>
          <a:stretch>
            <a:fillRect/>
          </a:stretch>
        </p:blipFill>
        <p:spPr bwMode="auto">
          <a:xfrm>
            <a:off x="1162050" y="547688"/>
            <a:ext cx="6819900" cy="5762625"/>
          </a:xfrm>
          <a:prstGeom prst="rect">
            <a:avLst/>
          </a:prstGeom>
          <a:noFill/>
          <a:ln w="9525">
            <a:noFill/>
            <a:miter lim="800000"/>
            <a:headEnd/>
            <a:tailEnd/>
          </a:ln>
        </p:spPr>
      </p:pic>
      <p:sp>
        <p:nvSpPr>
          <p:cNvPr id="18435" name="3 CuadroTexto"/>
          <p:cNvSpPr txBox="1">
            <a:spLocks noChangeArrowheads="1"/>
          </p:cNvSpPr>
          <p:nvPr/>
        </p:nvSpPr>
        <p:spPr bwMode="auto">
          <a:xfrm>
            <a:off x="468313" y="188913"/>
            <a:ext cx="8424862" cy="368300"/>
          </a:xfrm>
          <a:prstGeom prst="rect">
            <a:avLst/>
          </a:prstGeom>
          <a:noFill/>
          <a:ln w="9525">
            <a:noFill/>
            <a:miter lim="800000"/>
            <a:headEnd/>
            <a:tailEnd/>
          </a:ln>
        </p:spPr>
        <p:txBody>
          <a:bodyPr>
            <a:spAutoFit/>
          </a:bodyPr>
          <a:lstStyle/>
          <a:p>
            <a:r>
              <a:rPr lang="es-AR" b="1"/>
              <a:t>Población objetivo y esquemas de vacunación en mayores de 5 años</a:t>
            </a:r>
          </a:p>
        </p:txBody>
      </p:sp>
      <p:sp>
        <p:nvSpPr>
          <p:cNvPr id="18436" name="4 CuadroTexto"/>
          <p:cNvSpPr txBox="1">
            <a:spLocks noChangeArrowheads="1"/>
          </p:cNvSpPr>
          <p:nvPr/>
        </p:nvSpPr>
        <p:spPr bwMode="auto">
          <a:xfrm>
            <a:off x="1403350" y="6597650"/>
            <a:ext cx="7516813" cy="307975"/>
          </a:xfrm>
          <a:prstGeom prst="rect">
            <a:avLst/>
          </a:prstGeom>
          <a:noFill/>
          <a:ln w="9525">
            <a:noFill/>
            <a:miter lim="800000"/>
            <a:headEnd/>
            <a:tailEnd/>
          </a:ln>
        </p:spPr>
        <p:txBody>
          <a:bodyPr wrap="none">
            <a:spAutoFit/>
          </a:bodyPr>
          <a:lstStyle/>
          <a:p>
            <a:r>
              <a:rPr lang="es-AR" sz="1400"/>
              <a:t>Argentina.Lineamientos Técnicos vacuna Neumococo 2017. Estrategia Argentina 2017-2018 </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2349500" y="1223135"/>
            <a:ext cx="6324023" cy="2473882"/>
          </a:xfrm>
          <a:prstGeom prst="rect">
            <a:avLst/>
          </a:prstGeom>
          <a:noFill/>
          <a:ln w="44450">
            <a:noFill/>
            <a:miter lim="800000"/>
            <a:headEnd/>
            <a:tailEnd/>
          </a:ln>
        </p:spPr>
        <p:txBody>
          <a:bodyPr>
            <a:spAutoFit/>
          </a:bodyPr>
          <a:lstStyle/>
          <a:p>
            <a:pPr marL="114300" indent="228600">
              <a:lnSpc>
                <a:spcPct val="95000"/>
              </a:lnSpc>
              <a:spcBef>
                <a:spcPct val="50000"/>
              </a:spcBef>
              <a:spcAft>
                <a:spcPct val="10000"/>
              </a:spcAft>
              <a:buClr>
                <a:schemeClr val="hlink"/>
              </a:buClr>
              <a:buSzPct val="50000"/>
              <a:buFont typeface="Arial Narrow" pitchFamily="34" charset="0"/>
              <a:buNone/>
            </a:pPr>
            <a:r>
              <a:rPr lang="en-US" sz="2400" b="1">
                <a:solidFill>
                  <a:schemeClr val="bg1"/>
                </a:solidFill>
                <a:ea typeface="MS Pゴシック" pitchFamily="-92" charset="-128"/>
                <a:cs typeface="ヒラギノ角ゴ Pro W3"/>
              </a:rPr>
              <a:t>Una de las Metas del Milenio es de reducir la mortalidad en ni</a:t>
            </a:r>
            <a:r>
              <a:rPr lang="en-US" sz="2400" b="1">
                <a:solidFill>
                  <a:schemeClr val="bg1"/>
                </a:solidFill>
                <a:ea typeface="MS Pゴシック" pitchFamily="-92" charset="-128"/>
                <a:cs typeface="Arial" pitchFamily="34" charset="0"/>
              </a:rPr>
              <a:t>ñ</a:t>
            </a:r>
            <a:r>
              <a:rPr lang="en-US" sz="2400" b="1">
                <a:solidFill>
                  <a:schemeClr val="bg1"/>
                </a:solidFill>
                <a:ea typeface="MS Pゴシック" pitchFamily="-92" charset="-128"/>
                <a:cs typeface="ヒラギノ角ゴ Pro W3"/>
              </a:rPr>
              <a:t>os &lt; 5 años un 66% para el 2015 en comparación con el 1990. </a:t>
            </a:r>
          </a:p>
          <a:p>
            <a:pPr marL="114300" indent="228600">
              <a:lnSpc>
                <a:spcPct val="95000"/>
              </a:lnSpc>
              <a:spcBef>
                <a:spcPct val="50000"/>
              </a:spcBef>
              <a:spcAft>
                <a:spcPct val="10000"/>
              </a:spcAft>
              <a:buClr>
                <a:schemeClr val="hlink"/>
              </a:buClr>
              <a:buSzPct val="50000"/>
              <a:buFont typeface="Arial Narrow" pitchFamily="34" charset="0"/>
              <a:buNone/>
            </a:pPr>
            <a:r>
              <a:rPr lang="en-US" sz="2400" b="1">
                <a:solidFill>
                  <a:schemeClr val="bg1"/>
                </a:solidFill>
                <a:ea typeface="MS Pゴシック" pitchFamily="-92" charset="-128"/>
                <a:cs typeface="ヒラギノ角ゴ Pro W3"/>
              </a:rPr>
              <a:t>La meta de la OMS es una reducción de 2/3 en muertes inmunoprevenibles en niños para el 2015 en comparación con el 2000.</a:t>
            </a:r>
          </a:p>
        </p:txBody>
      </p:sp>
      <p:sp>
        <p:nvSpPr>
          <p:cNvPr id="102403" name="Rectangle 3"/>
          <p:cNvSpPr>
            <a:spLocks noGrp="1" noChangeArrowheads="1"/>
          </p:cNvSpPr>
          <p:nvPr>
            <p:ph type="title" idx="4294967295"/>
          </p:nvPr>
        </p:nvSpPr>
        <p:spPr>
          <a:xfrm>
            <a:off x="72159" y="196547"/>
            <a:ext cx="8838045" cy="851159"/>
          </a:xfrm>
          <a:prstGeom prst="rect">
            <a:avLst/>
          </a:prstGeom>
        </p:spPr>
        <p:txBody>
          <a:bodyPr>
            <a:spAutoFit/>
          </a:bodyPr>
          <a:lstStyle/>
          <a:p>
            <a:pPr eaLnBrk="1" hangingPunct="1">
              <a:defRPr/>
            </a:pPr>
            <a:r>
              <a:rPr lang="en-US" sz="4800" smtClean="0">
                <a:solidFill>
                  <a:srgbClr val="FFFF00"/>
                </a:solidFill>
              </a:rPr>
              <a:t>Metas del Milenio y de OMS</a:t>
            </a:r>
          </a:p>
        </p:txBody>
      </p:sp>
      <p:sp>
        <p:nvSpPr>
          <p:cNvPr id="39940" name="Rectangle 4"/>
          <p:cNvSpPr>
            <a:spLocks noChangeArrowheads="1"/>
          </p:cNvSpPr>
          <p:nvPr/>
        </p:nvSpPr>
        <p:spPr bwMode="auto">
          <a:xfrm>
            <a:off x="4414694" y="6263489"/>
            <a:ext cx="3875869" cy="243143"/>
          </a:xfrm>
          <a:prstGeom prst="rect">
            <a:avLst/>
          </a:prstGeom>
          <a:noFill/>
          <a:ln w="9525">
            <a:noFill/>
            <a:miter lim="800000"/>
            <a:headEnd/>
            <a:tailEnd/>
          </a:ln>
        </p:spPr>
        <p:txBody>
          <a:bodyPr wrap="none">
            <a:spAutoFit/>
          </a:bodyPr>
          <a:lstStyle/>
          <a:p>
            <a:pPr>
              <a:lnSpc>
                <a:spcPct val="70000"/>
              </a:lnSpc>
              <a:spcBef>
                <a:spcPct val="50000"/>
              </a:spcBef>
            </a:pPr>
            <a:r>
              <a:rPr lang="en-US" sz="1400" b="1">
                <a:solidFill>
                  <a:srgbClr val="00FF00"/>
                </a:solidFill>
                <a:ea typeface="MS Pゴシック" pitchFamily="-92" charset="-128"/>
                <a:cs typeface="ヒラギノ角ゴ Pro W3"/>
              </a:rPr>
              <a:t>GACVS Report. </a:t>
            </a:r>
            <a:r>
              <a:rPr lang="en-US" sz="1400" b="1" i="1">
                <a:solidFill>
                  <a:srgbClr val="00FF00"/>
                </a:solidFill>
                <a:ea typeface="MS Pゴシック" pitchFamily="-92" charset="-128"/>
                <a:cs typeface="ヒラギノ角ゴ Pro W3"/>
              </a:rPr>
              <a:t>Weekly Epidemiol Rec</a:t>
            </a:r>
            <a:r>
              <a:rPr lang="en-US" sz="1400" b="1">
                <a:solidFill>
                  <a:srgbClr val="00FF00"/>
                </a:solidFill>
                <a:ea typeface="MS Pゴシック" pitchFamily="-92" charset="-128"/>
                <a:cs typeface="ヒラギノ角ゴ Pro W3"/>
              </a:rPr>
              <a:t> 2006:15-18.</a:t>
            </a:r>
          </a:p>
        </p:txBody>
      </p:sp>
      <p:pic>
        <p:nvPicPr>
          <p:cNvPr id="39941" name="Picture 6" descr="C:\Documents and Settings\RODGERG\My Documents\My Pictures\MDG.logo.gif"/>
          <p:cNvPicPr>
            <a:picLocks noChangeAspect="1" noChangeArrowheads="1"/>
          </p:cNvPicPr>
          <p:nvPr/>
        </p:nvPicPr>
        <p:blipFill>
          <a:blip r:embed="rId3" cstate="print"/>
          <a:srcRect/>
          <a:stretch>
            <a:fillRect/>
          </a:stretch>
        </p:blipFill>
        <p:spPr bwMode="auto">
          <a:xfrm>
            <a:off x="217921" y="1042832"/>
            <a:ext cx="1874693" cy="1622725"/>
          </a:xfrm>
          <a:prstGeom prst="rect">
            <a:avLst/>
          </a:prstGeom>
          <a:noFill/>
          <a:ln w="9525">
            <a:noFill/>
            <a:miter lim="800000"/>
            <a:headEnd/>
            <a:tailEnd/>
          </a:ln>
        </p:spPr>
      </p:pic>
      <p:pic>
        <p:nvPicPr>
          <p:cNvPr id="39942" name="Picture 8" descr="C:\Documents and Settings\RODGERG\My Documents\My Pictures\MDG2.jpg"/>
          <p:cNvPicPr>
            <a:picLocks noChangeAspect="1" noChangeArrowheads="1"/>
          </p:cNvPicPr>
          <p:nvPr/>
        </p:nvPicPr>
        <p:blipFill>
          <a:blip r:embed="rId4" cstate="print"/>
          <a:srcRect/>
          <a:stretch>
            <a:fillRect/>
          </a:stretch>
        </p:blipFill>
        <p:spPr bwMode="auto">
          <a:xfrm>
            <a:off x="177512" y="2720785"/>
            <a:ext cx="2313420" cy="1114303"/>
          </a:xfrm>
          <a:prstGeom prst="rect">
            <a:avLst/>
          </a:prstGeom>
          <a:noFill/>
          <a:ln w="9525">
            <a:noFill/>
            <a:miter lim="800000"/>
            <a:headEnd/>
            <a:tailEnd/>
          </a:ln>
        </p:spPr>
      </p:pic>
      <p:sp>
        <p:nvSpPr>
          <p:cNvPr id="39943" name="Text Box 9"/>
          <p:cNvSpPr txBox="1">
            <a:spLocks noChangeArrowheads="1"/>
          </p:cNvSpPr>
          <p:nvPr/>
        </p:nvSpPr>
        <p:spPr bwMode="auto">
          <a:xfrm>
            <a:off x="304512" y="4293155"/>
            <a:ext cx="8371897" cy="1530136"/>
          </a:xfrm>
          <a:prstGeom prst="rect">
            <a:avLst/>
          </a:prstGeom>
          <a:solidFill>
            <a:srgbClr val="4A245E"/>
          </a:solidFill>
          <a:ln w="38100">
            <a:solidFill>
              <a:srgbClr val="FF0066"/>
            </a:solidFill>
            <a:miter lim="800000"/>
            <a:headEnd/>
            <a:tailEnd/>
          </a:ln>
        </p:spPr>
        <p:txBody>
          <a:bodyPr>
            <a:spAutoFit/>
          </a:bodyPr>
          <a:lstStyle/>
          <a:p>
            <a:pPr algn="ctr">
              <a:lnSpc>
                <a:spcPct val="95000"/>
              </a:lnSpc>
              <a:spcBef>
                <a:spcPct val="50000"/>
              </a:spcBef>
              <a:spcAft>
                <a:spcPct val="10000"/>
              </a:spcAft>
              <a:buClr>
                <a:schemeClr val="hlink"/>
              </a:buClr>
              <a:buSzPct val="50000"/>
              <a:buFont typeface="Arial Narrow" pitchFamily="34" charset="0"/>
              <a:buNone/>
            </a:pPr>
            <a:r>
              <a:rPr lang="en-US" sz="2400" b="1">
                <a:ea typeface="MS Pゴシック" pitchFamily="-92" charset="-128"/>
                <a:cs typeface="ヒラギノ角ゴ Pro W3"/>
              </a:rPr>
              <a:t>Los datos disponiblen sugieren que la introducci</a:t>
            </a:r>
            <a:r>
              <a:rPr lang="en-US" sz="2400" b="1">
                <a:ea typeface="MS Pゴシック" pitchFamily="-92" charset="-128"/>
                <a:cs typeface="Arial" pitchFamily="34" charset="0"/>
              </a:rPr>
              <a:t>ó</a:t>
            </a:r>
            <a:r>
              <a:rPr lang="en-US" sz="2400" b="1">
                <a:ea typeface="MS Pゴシック" pitchFamily="-92" charset="-128"/>
                <a:cs typeface="ヒラギノ角ゴ Pro W3"/>
              </a:rPr>
              <a:t>n de la vacuna neumocócica conjugada a los esquemas nacionales de inmunización tendría un impacto considerable en la enfermedad neumocócica y la mortalidad infantil.</a:t>
            </a:r>
            <a:endParaRPr lang="en-US" sz="3600" baseline="-25000">
              <a:ea typeface="MS Pゴシック" pitchFamily="-92" charset="-128"/>
              <a:cs typeface="ヒラギノ角ゴ Pro W3"/>
            </a:endParaRPr>
          </a:p>
        </p:txBody>
      </p:sp>
      <p:pic>
        <p:nvPicPr>
          <p:cNvPr id="39944" name="Picture 6" descr="hospi liviana"/>
          <p:cNvPicPr>
            <a:picLocks noChangeAspect="1" noChangeArrowheads="1"/>
          </p:cNvPicPr>
          <p:nvPr/>
        </p:nvPicPr>
        <p:blipFill>
          <a:blip r:embed="rId5" cstate="print"/>
          <a:srcRect/>
          <a:stretch>
            <a:fillRect/>
          </a:stretch>
        </p:blipFill>
        <p:spPr bwMode="auto">
          <a:xfrm>
            <a:off x="0" y="1"/>
            <a:ext cx="9144000" cy="6858000"/>
          </a:xfrm>
          <a:prstGeom prst="rect">
            <a:avLst/>
          </a:prstGeom>
          <a:noFill/>
          <a:ln w="9525">
            <a:noFill/>
            <a:miter lim="800000"/>
            <a:headEnd/>
            <a:tailEnd/>
          </a:ln>
        </p:spPr>
      </p:pic>
      <p:sp>
        <p:nvSpPr>
          <p:cNvPr id="39945" name="Text Box 9"/>
          <p:cNvSpPr txBox="1">
            <a:spLocks noChangeArrowheads="1"/>
          </p:cNvSpPr>
          <p:nvPr/>
        </p:nvSpPr>
        <p:spPr bwMode="auto">
          <a:xfrm>
            <a:off x="251114" y="5360351"/>
            <a:ext cx="7849466" cy="1573994"/>
          </a:xfrm>
          <a:prstGeom prst="rect">
            <a:avLst/>
          </a:prstGeom>
          <a:noFill/>
          <a:ln w="9525">
            <a:noFill/>
            <a:miter lim="800000"/>
            <a:headEnd/>
            <a:tailEnd/>
          </a:ln>
        </p:spPr>
        <p:txBody>
          <a:bodyPr>
            <a:spAutoFit/>
          </a:bodyPr>
          <a:lstStyle/>
          <a:p>
            <a:r>
              <a:rPr lang="es-ES_tradnl" sz="1600" dirty="0" err="1" smtClean="0">
                <a:solidFill>
                  <a:srgbClr val="FFFF00"/>
                </a:solidFill>
              </a:rPr>
              <a:t>Tucuman</a:t>
            </a:r>
            <a:r>
              <a:rPr lang="es-ES_tradnl" sz="1600" dirty="0" smtClean="0">
                <a:solidFill>
                  <a:srgbClr val="FFFF00"/>
                </a:solidFill>
              </a:rPr>
              <a:t> Agosto 2018</a:t>
            </a:r>
            <a:endParaRPr lang="es-ES_tradnl" sz="1600" dirty="0">
              <a:solidFill>
                <a:srgbClr val="FFFF00"/>
              </a:solidFill>
            </a:endParaRPr>
          </a:p>
          <a:p>
            <a:endParaRPr lang="es-ES_tradnl" sz="1400" dirty="0"/>
          </a:p>
          <a:p>
            <a:r>
              <a:rPr lang="en-US" sz="1600" dirty="0">
                <a:solidFill>
                  <a:srgbClr val="00FF00"/>
                </a:solidFill>
              </a:rPr>
              <a:t>                                                                               Virginia </a:t>
            </a:r>
            <a:r>
              <a:rPr lang="en-US" sz="1600" dirty="0" err="1">
                <a:solidFill>
                  <a:srgbClr val="00FF00"/>
                </a:solidFill>
              </a:rPr>
              <a:t>Bazán</a:t>
            </a:r>
            <a:endParaRPr lang="en-US" sz="1600" dirty="0">
              <a:solidFill>
                <a:srgbClr val="00FF00"/>
              </a:solidFill>
            </a:endParaRPr>
          </a:p>
          <a:p>
            <a:r>
              <a:rPr lang="en-US" sz="1600" dirty="0">
                <a:solidFill>
                  <a:srgbClr val="00FF00"/>
                </a:solidFill>
              </a:rPr>
              <a:t>                                                                               </a:t>
            </a:r>
            <a:r>
              <a:rPr lang="en-US" sz="1600" dirty="0" err="1">
                <a:solidFill>
                  <a:srgbClr val="00FF00"/>
                </a:solidFill>
              </a:rPr>
              <a:t>Epidemiología</a:t>
            </a:r>
            <a:r>
              <a:rPr lang="en-US" sz="1600" dirty="0">
                <a:solidFill>
                  <a:srgbClr val="00FF00"/>
                </a:solidFill>
              </a:rPr>
              <a:t> </a:t>
            </a:r>
          </a:p>
          <a:p>
            <a:r>
              <a:rPr lang="en-US" sz="1600" dirty="0">
                <a:solidFill>
                  <a:srgbClr val="00FF00"/>
                </a:solidFill>
              </a:rPr>
              <a:t>				               Hospital de </a:t>
            </a:r>
            <a:r>
              <a:rPr lang="en-US" sz="1600" dirty="0" err="1">
                <a:solidFill>
                  <a:srgbClr val="00FF00"/>
                </a:solidFill>
              </a:rPr>
              <a:t>Niños</a:t>
            </a:r>
            <a:r>
              <a:rPr lang="en-US" sz="1600" dirty="0">
                <a:solidFill>
                  <a:srgbClr val="00FF00"/>
                </a:solidFill>
              </a:rPr>
              <a:t> R. </a:t>
            </a:r>
            <a:r>
              <a:rPr lang="en-US" sz="1600" dirty="0" err="1">
                <a:solidFill>
                  <a:srgbClr val="00FF00"/>
                </a:solidFill>
              </a:rPr>
              <a:t>Gutiérrez</a:t>
            </a:r>
            <a:endParaRPr lang="en-US" sz="1600" dirty="0">
              <a:solidFill>
                <a:srgbClr val="00FF00"/>
              </a:solidFill>
            </a:endParaRPr>
          </a:p>
          <a:p>
            <a:r>
              <a:rPr lang="en-US" sz="1600" dirty="0">
                <a:solidFill>
                  <a:srgbClr val="00FF00"/>
                </a:solidFill>
              </a:rPr>
              <a:t>                                                                                Buenos Aires- Argentina</a:t>
            </a:r>
            <a:endParaRPr lang="es-ES_tradnl" sz="1600" dirty="0">
              <a:solidFill>
                <a:srgbClr val="00FF00"/>
              </a:solidFill>
            </a:endParaRPr>
          </a:p>
        </p:txBody>
      </p:sp>
      <p:sp>
        <p:nvSpPr>
          <p:cNvPr id="39946" name="Text Box 10"/>
          <p:cNvSpPr txBox="1">
            <a:spLocks noChangeArrowheads="1"/>
          </p:cNvSpPr>
          <p:nvPr/>
        </p:nvSpPr>
        <p:spPr bwMode="auto">
          <a:xfrm>
            <a:off x="1" y="1115928"/>
            <a:ext cx="10613159" cy="472685"/>
          </a:xfrm>
          <a:prstGeom prst="rect">
            <a:avLst/>
          </a:prstGeom>
          <a:noFill/>
          <a:ln w="9525">
            <a:noFill/>
            <a:miter lim="800000"/>
            <a:headEnd/>
            <a:tailEnd/>
          </a:ln>
        </p:spPr>
        <p:txBody>
          <a:bodyPr>
            <a:spAutoFit/>
          </a:bodyPr>
          <a:lstStyle/>
          <a:p>
            <a:endParaRPr lang="es-AR" sz="2400">
              <a:solidFill>
                <a:schemeClr val="accent2"/>
              </a:solidFill>
            </a:endParaRPr>
          </a:p>
        </p:txBody>
      </p:sp>
      <p:sp>
        <p:nvSpPr>
          <p:cNvPr id="39947" name="10 CuadroTexto"/>
          <p:cNvSpPr txBox="1">
            <a:spLocks noChangeArrowheads="1"/>
          </p:cNvSpPr>
          <p:nvPr/>
        </p:nvSpPr>
        <p:spPr bwMode="auto">
          <a:xfrm>
            <a:off x="2483768" y="2060848"/>
            <a:ext cx="8136904" cy="1231106"/>
          </a:xfrm>
          <a:prstGeom prst="rect">
            <a:avLst/>
          </a:prstGeom>
          <a:noFill/>
          <a:ln w="9525">
            <a:noFill/>
            <a:miter lim="800000"/>
            <a:headEnd/>
            <a:tailEnd/>
          </a:ln>
        </p:spPr>
        <p:txBody>
          <a:bodyPr wrap="square">
            <a:spAutoFit/>
          </a:bodyPr>
          <a:lstStyle/>
          <a:p>
            <a:endParaRPr lang="es-AR" b="1" dirty="0">
              <a:solidFill>
                <a:srgbClr val="FF66CC"/>
              </a:solidFill>
            </a:endParaRPr>
          </a:p>
          <a:p>
            <a:pPr algn="ctr"/>
            <a:r>
              <a:rPr lang="es-AR" b="1" dirty="0">
                <a:solidFill>
                  <a:srgbClr val="FF66CC"/>
                </a:solidFill>
              </a:rPr>
              <a:t>  </a:t>
            </a:r>
            <a:r>
              <a:rPr lang="es-AR" sz="2800" b="1" dirty="0" smtClean="0">
                <a:solidFill>
                  <a:srgbClr val="FF66CC"/>
                </a:solidFill>
                <a:latin typeface="Arial" pitchFamily="34" charset="0"/>
                <a:cs typeface="Arial" pitchFamily="34" charset="0"/>
              </a:rPr>
              <a:t>Enfermedad </a:t>
            </a:r>
            <a:r>
              <a:rPr lang="es-AR" sz="2800" b="1" dirty="0" err="1" smtClean="0">
                <a:solidFill>
                  <a:srgbClr val="FF66CC"/>
                </a:solidFill>
                <a:latin typeface="Arial" pitchFamily="34" charset="0"/>
                <a:cs typeface="Arial" pitchFamily="34" charset="0"/>
              </a:rPr>
              <a:t>Meningocócica</a:t>
            </a:r>
            <a:r>
              <a:rPr lang="es-AR" sz="2800" b="1" dirty="0" smtClean="0">
                <a:solidFill>
                  <a:srgbClr val="FF66CC"/>
                </a:solidFill>
                <a:latin typeface="Arial" pitchFamily="34" charset="0"/>
                <a:cs typeface="Arial" pitchFamily="34" charset="0"/>
              </a:rPr>
              <a:t> </a:t>
            </a:r>
          </a:p>
          <a:p>
            <a:pPr algn="ctr"/>
            <a:r>
              <a:rPr lang="es-AR" sz="2800" b="1" dirty="0" smtClean="0">
                <a:solidFill>
                  <a:srgbClr val="FF66CC"/>
                </a:solidFill>
                <a:latin typeface="Arial" pitchFamily="34" charset="0"/>
                <a:cs typeface="Arial" pitchFamily="34" charset="0"/>
              </a:rPr>
              <a:t> Vacunas</a:t>
            </a:r>
            <a:endParaRPr lang="es-AR" sz="2800" b="1" dirty="0">
              <a:solidFill>
                <a:srgbClr val="FF66CC"/>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txBox="1">
            <a:spLocks/>
          </p:cNvSpPr>
          <p:nvPr/>
        </p:nvSpPr>
        <p:spPr bwMode="auto">
          <a:xfrm>
            <a:off x="167409" y="501924"/>
            <a:ext cx="8976591" cy="615628"/>
          </a:xfrm>
          <a:prstGeom prst="rect">
            <a:avLst/>
          </a:prstGeom>
          <a:noFill/>
          <a:ln w="9525">
            <a:noFill/>
            <a:miter lim="800000"/>
            <a:headEnd/>
            <a:tailEnd/>
          </a:ln>
        </p:spPr>
        <p:txBody>
          <a:bodyPr lIns="91429" tIns="45715" rIns="91429" bIns="45715"/>
          <a:lstStyle/>
          <a:p>
            <a:pPr>
              <a:lnSpc>
                <a:spcPct val="95000"/>
              </a:lnSpc>
            </a:pPr>
            <a:r>
              <a:rPr lang="es-AR" sz="2800" b="1">
                <a:solidFill>
                  <a:srgbClr val="FFFF00"/>
                </a:solidFill>
                <a:ea typeface="MS PGothic" pitchFamily="34" charset="-128"/>
                <a:cs typeface="Arial" pitchFamily="34" charset="0"/>
              </a:rPr>
              <a:t>Impacto y distribución de la enfermedad meningocócica </a:t>
            </a:r>
            <a:endParaRPr lang="en-US" sz="2800" b="1">
              <a:solidFill>
                <a:srgbClr val="FFFF00"/>
              </a:solidFill>
              <a:ea typeface="MS PGothic" pitchFamily="34" charset="-128"/>
              <a:cs typeface="Arial" pitchFamily="34" charset="0"/>
            </a:endParaRPr>
          </a:p>
        </p:txBody>
      </p:sp>
      <p:sp>
        <p:nvSpPr>
          <p:cNvPr id="40963" name="Content Placeholder 2"/>
          <p:cNvSpPr txBox="1">
            <a:spLocks/>
          </p:cNvSpPr>
          <p:nvPr/>
        </p:nvSpPr>
        <p:spPr bwMode="auto">
          <a:xfrm>
            <a:off x="590262" y="1192272"/>
            <a:ext cx="8039965" cy="4387366"/>
          </a:xfrm>
          <a:prstGeom prst="rect">
            <a:avLst/>
          </a:prstGeom>
          <a:noFill/>
          <a:ln w="9525">
            <a:noFill/>
            <a:miter lim="800000"/>
            <a:headEnd/>
            <a:tailEnd/>
          </a:ln>
        </p:spPr>
        <p:txBody>
          <a:bodyPr lIns="91429" tIns="45715" rIns="91429" bIns="45715"/>
          <a:lstStyle/>
          <a:p>
            <a:pPr marL="231775" indent="-231775">
              <a:lnSpc>
                <a:spcPct val="95000"/>
              </a:lnSpc>
              <a:spcBef>
                <a:spcPct val="75000"/>
              </a:spcBef>
              <a:buClr>
                <a:srgbClr val="7030A0"/>
              </a:buClr>
              <a:buSzPct val="110000"/>
              <a:buFont typeface="Wingdings" pitchFamily="2" charset="2"/>
              <a:buChar char="§"/>
            </a:pPr>
            <a:r>
              <a:rPr lang="es-AR" sz="2400">
                <a:ea typeface="MS PGothic" pitchFamily="34" charset="-128"/>
                <a:cs typeface="Arial" pitchFamily="34" charset="0"/>
              </a:rPr>
              <a:t>La enfermedad meningocócica tiene una distribución universal.</a:t>
            </a:r>
          </a:p>
          <a:p>
            <a:pPr marL="231775" indent="-231775">
              <a:lnSpc>
                <a:spcPct val="95000"/>
              </a:lnSpc>
              <a:spcBef>
                <a:spcPct val="75000"/>
              </a:spcBef>
              <a:buClr>
                <a:srgbClr val="7030A0"/>
              </a:buClr>
              <a:buSzPct val="110000"/>
              <a:buFont typeface="Wingdings" pitchFamily="2" charset="2"/>
              <a:buChar char="§"/>
            </a:pPr>
            <a:r>
              <a:rPr lang="es-AR" sz="2400">
                <a:ea typeface="MS PGothic" pitchFamily="34" charset="-128"/>
                <a:cs typeface="Arial" pitchFamily="34" charset="0"/>
              </a:rPr>
              <a:t>Se estiman alrededor de 500.000 casos y 50.000 muertes anuales en el mundo.</a:t>
            </a:r>
            <a:r>
              <a:rPr lang="es-AR" sz="2400" baseline="30000">
                <a:ea typeface="MS PGothic" pitchFamily="34" charset="-128"/>
                <a:cs typeface="Arial" pitchFamily="34" charset="0"/>
              </a:rPr>
              <a:t>1</a:t>
            </a:r>
            <a:endParaRPr lang="es-AR" sz="2400">
              <a:ea typeface="MS PGothic" pitchFamily="34" charset="-128"/>
              <a:cs typeface="Arial" pitchFamily="34" charset="0"/>
            </a:endParaRPr>
          </a:p>
          <a:p>
            <a:pPr marL="231775" indent="-231775">
              <a:lnSpc>
                <a:spcPct val="95000"/>
              </a:lnSpc>
              <a:spcBef>
                <a:spcPct val="75000"/>
              </a:spcBef>
              <a:buClr>
                <a:srgbClr val="7030A0"/>
              </a:buClr>
              <a:buSzPct val="110000"/>
              <a:buFont typeface="Wingdings" pitchFamily="2" charset="2"/>
              <a:buChar char="§"/>
            </a:pPr>
            <a:r>
              <a:rPr lang="es-AR" sz="2400">
                <a:ea typeface="MS PGothic" pitchFamily="34" charset="-128"/>
                <a:cs typeface="Arial" pitchFamily="34" charset="0"/>
              </a:rPr>
              <a:t>La incidencia en Latinoamérica varía entre países, desde México con  0.2 casos/100.000 habitantes por año hasta Brasil con 2 casos/100.0000 habitantes por año.</a:t>
            </a:r>
            <a:r>
              <a:rPr lang="es-AR" sz="2400" baseline="30000">
                <a:ea typeface="MS PGothic" pitchFamily="34" charset="-128"/>
                <a:cs typeface="Arial" pitchFamily="34" charset="0"/>
              </a:rPr>
              <a:t>2</a:t>
            </a:r>
          </a:p>
          <a:p>
            <a:pPr marL="231775" indent="-231775">
              <a:lnSpc>
                <a:spcPct val="95000"/>
              </a:lnSpc>
              <a:spcBef>
                <a:spcPct val="75000"/>
              </a:spcBef>
              <a:buClr>
                <a:srgbClr val="7030A0"/>
              </a:buClr>
              <a:buSzPct val="110000"/>
              <a:buFont typeface="Wingdings" pitchFamily="2" charset="2"/>
              <a:buChar char="§"/>
            </a:pPr>
            <a:r>
              <a:rPr lang="es-AR" sz="2400">
                <a:ea typeface="MS PGothic" pitchFamily="34" charset="-128"/>
                <a:cs typeface="Arial" pitchFamily="34" charset="0"/>
              </a:rPr>
              <a:t>La letalidad es mayor al 10%.</a:t>
            </a:r>
            <a:r>
              <a:rPr lang="es-AR" sz="2400" baseline="30000">
                <a:ea typeface="MS PGothic" pitchFamily="34" charset="-128"/>
                <a:cs typeface="Arial" pitchFamily="34" charset="0"/>
              </a:rPr>
              <a:t>3</a:t>
            </a:r>
          </a:p>
          <a:p>
            <a:pPr marL="231775" indent="-231775">
              <a:lnSpc>
                <a:spcPct val="95000"/>
              </a:lnSpc>
              <a:spcBef>
                <a:spcPct val="75000"/>
              </a:spcBef>
              <a:buClr>
                <a:srgbClr val="7030A0"/>
              </a:buClr>
              <a:buSzPct val="110000"/>
              <a:buFont typeface="Wingdings" pitchFamily="2" charset="2"/>
              <a:buChar char="§"/>
            </a:pPr>
            <a:r>
              <a:rPr lang="es-AR" sz="2400">
                <a:ea typeface="MS PGothic" pitchFamily="34" charset="-128"/>
                <a:cs typeface="Arial" pitchFamily="34" charset="0"/>
              </a:rPr>
              <a:t>Las secuelas son graves en el 11 al 19% de los sobrevivientes.</a:t>
            </a:r>
            <a:r>
              <a:rPr lang="es-AR" sz="2400" baseline="30000">
                <a:ea typeface="MS PGothic" pitchFamily="34" charset="-128"/>
                <a:cs typeface="Arial" pitchFamily="34" charset="0"/>
              </a:rPr>
              <a:t>1,3,</a:t>
            </a:r>
            <a:r>
              <a:rPr lang="es-AR" sz="2400">
                <a:ea typeface="MS PGothic" pitchFamily="34" charset="-128"/>
                <a:cs typeface="Arial" pitchFamily="34" charset="0"/>
              </a:rPr>
              <a:t>                               </a:t>
            </a:r>
          </a:p>
        </p:txBody>
      </p:sp>
      <p:sp>
        <p:nvSpPr>
          <p:cNvPr id="40964" name="TextBox 3"/>
          <p:cNvSpPr txBox="1">
            <a:spLocks noChangeArrowheads="1"/>
          </p:cNvSpPr>
          <p:nvPr/>
        </p:nvSpPr>
        <p:spPr bwMode="auto">
          <a:xfrm>
            <a:off x="574387" y="6128669"/>
            <a:ext cx="8008216" cy="406087"/>
          </a:xfrm>
          <a:prstGeom prst="rect">
            <a:avLst/>
          </a:prstGeom>
          <a:noFill/>
          <a:ln w="9525">
            <a:noFill/>
            <a:miter lim="800000"/>
            <a:headEnd/>
            <a:tailEnd/>
          </a:ln>
        </p:spPr>
        <p:txBody>
          <a:bodyPr lIns="91429" tIns="45715" rIns="91429" bIns="45715">
            <a:spAutoFit/>
          </a:bodyPr>
          <a:lstStyle/>
          <a:p>
            <a:pPr eaLnBrk="1" hangingPunct="1"/>
            <a:r>
              <a:rPr lang="es-AR" sz="1000" i="1">
                <a:cs typeface="Arial" pitchFamily="34" charset="0"/>
              </a:rPr>
              <a:t>1. Khatami A. Expert Rev Vaccines 9(3),285-298(2010). 2. </a:t>
            </a:r>
            <a:r>
              <a:rPr lang="es-AR" sz="1000">
                <a:cs typeface="Arial" pitchFamily="34" charset="0"/>
              </a:rPr>
              <a:t>Efron A. y col. </a:t>
            </a:r>
            <a:r>
              <a:rPr lang="es-AR" sz="1000" i="1">
                <a:cs typeface="Arial" pitchFamily="34" charset="0"/>
              </a:rPr>
              <a:t>J. Clin Microbiology, </a:t>
            </a:r>
            <a:r>
              <a:rPr lang="es-AR" sz="1000">
                <a:cs typeface="Arial" pitchFamily="34" charset="0"/>
              </a:rPr>
              <a:t>June 2009:1979-1980. 3. Perrett K. </a:t>
            </a:r>
            <a:r>
              <a:rPr lang="es-AR" sz="1000" i="1">
                <a:cs typeface="Arial" pitchFamily="34" charset="0"/>
              </a:rPr>
              <a:t>Pediatr Infect Dis J</a:t>
            </a:r>
            <a:r>
              <a:rPr lang="es-AR" sz="1000">
                <a:cs typeface="Arial" pitchFamily="34" charset="0"/>
              </a:rPr>
              <a:t>. 2009;28:186-193. 4. CDC. </a:t>
            </a:r>
            <a:r>
              <a:rPr lang="es-AR" sz="1000" i="1">
                <a:cs typeface="Arial" pitchFamily="34" charset="0"/>
              </a:rPr>
              <a:t>MMWR </a:t>
            </a:r>
            <a:r>
              <a:rPr lang="es-AR" sz="1000">
                <a:cs typeface="Arial" pitchFamily="34" charset="0"/>
              </a:rPr>
              <a:t>2005;54 (N| RR-7:1-21.</a:t>
            </a: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2"/>
          <p:cNvSpPr>
            <a:spLocks noGrp="1" noChangeArrowheads="1"/>
          </p:cNvSpPr>
          <p:nvPr>
            <p:ph type="title" idx="4294967295"/>
          </p:nvPr>
        </p:nvSpPr>
        <p:spPr bwMode="auto">
          <a:xfrm>
            <a:off x="457489" y="274516"/>
            <a:ext cx="8229023" cy="1143541"/>
          </a:xfrm>
          <a:prstGeom prst="rect">
            <a:avLst/>
          </a:prstGeom>
          <a:ln>
            <a:miter lim="800000"/>
            <a:headEnd/>
            <a:tailEnd/>
          </a:ln>
        </p:spPr>
        <p:txBody>
          <a:bodyPr anchor="b"/>
          <a:lstStyle/>
          <a:p>
            <a:pPr algn="ctr" eaLnBrk="1" hangingPunct="1">
              <a:defRPr/>
            </a:pPr>
            <a:r>
              <a:rPr lang="fr-FR" sz="5400" smtClean="0">
                <a:solidFill>
                  <a:srgbClr val="FFFF00"/>
                </a:solidFill>
                <a:latin typeface="Arial" charset="0"/>
              </a:rPr>
              <a:t>Neisseria meningitidis</a:t>
            </a:r>
            <a:endParaRPr lang="en-US" sz="5400" smtClean="0">
              <a:solidFill>
                <a:srgbClr val="FFFF00"/>
              </a:solidFill>
              <a:latin typeface="Arial" charset="0"/>
            </a:endParaRPr>
          </a:p>
        </p:txBody>
      </p:sp>
      <p:sp>
        <p:nvSpPr>
          <p:cNvPr id="578563" name="Rectangle 3"/>
          <p:cNvSpPr>
            <a:spLocks noGrp="1" noChangeArrowheads="1"/>
          </p:cNvSpPr>
          <p:nvPr>
            <p:ph type="body" idx="4294967295"/>
          </p:nvPr>
        </p:nvSpPr>
        <p:spPr bwMode="auto">
          <a:xfrm>
            <a:off x="238126" y="1409935"/>
            <a:ext cx="8666306" cy="4525435"/>
          </a:xfrm>
          <a:prstGeom prst="rect">
            <a:avLst/>
          </a:prstGeom>
          <a:ln>
            <a:miter lim="800000"/>
            <a:headEnd/>
            <a:tailEnd/>
          </a:ln>
        </p:spPr>
        <p:txBody>
          <a:bodyPr/>
          <a:lstStyle/>
          <a:p>
            <a:pPr eaLnBrk="1" hangingPunct="1">
              <a:defRPr/>
            </a:pPr>
            <a:r>
              <a:rPr lang="en-GB" sz="2400" smtClean="0"/>
              <a:t>Diplococo Gram</a:t>
            </a:r>
            <a:r>
              <a:rPr lang="en-US" sz="2400" smtClean="0"/>
              <a:t>-negativo encapsulado</a:t>
            </a:r>
            <a:r>
              <a:rPr lang="en-US" sz="2400" baseline="30000" smtClean="0"/>
              <a:t>1</a:t>
            </a:r>
          </a:p>
          <a:p>
            <a:pPr eaLnBrk="1" hangingPunct="1">
              <a:defRPr/>
            </a:pPr>
            <a:r>
              <a:rPr lang="en-GB" sz="2400" smtClean="0"/>
              <a:t>Patógeno estrictamente humano</a:t>
            </a:r>
            <a:r>
              <a:rPr lang="en-US" sz="2400" baseline="30000" smtClean="0"/>
              <a:t>1</a:t>
            </a:r>
            <a:endParaRPr lang="en-GB" sz="2400" baseline="30000" smtClean="0"/>
          </a:p>
          <a:p>
            <a:pPr eaLnBrk="1" hangingPunct="1">
              <a:defRPr/>
            </a:pPr>
            <a:r>
              <a:rPr lang="en-GB" sz="2400" smtClean="0"/>
              <a:t>La portación asintomáticas es muy común</a:t>
            </a:r>
          </a:p>
          <a:p>
            <a:pPr lvl="1" eaLnBrk="1" hangingPunct="1">
              <a:defRPr/>
            </a:pPr>
            <a:r>
              <a:rPr lang="en-US" sz="2400" smtClean="0"/>
              <a:t>Prevalencia de portación: ~1–35%</a:t>
            </a:r>
            <a:r>
              <a:rPr lang="en-US" sz="2400" baseline="30000" smtClean="0"/>
              <a:t>2</a:t>
            </a:r>
          </a:p>
          <a:p>
            <a:pPr lvl="1" eaLnBrk="1" hangingPunct="1">
              <a:defRPr/>
            </a:pPr>
            <a:r>
              <a:rPr lang="en-GB" sz="2400" smtClean="0"/>
              <a:t>&lt;1% de los portadores desarrollan </a:t>
            </a:r>
          </a:p>
          <a:p>
            <a:pPr lvl="1" eaLnBrk="1" hangingPunct="1">
              <a:buFontTx/>
              <a:buNone/>
              <a:defRPr/>
            </a:pPr>
            <a:r>
              <a:rPr lang="en-GB" sz="2400" smtClean="0"/>
              <a:t>   síntomas                                                </a:t>
            </a:r>
            <a:endParaRPr lang="en-GB" sz="2400" baseline="30000" smtClean="0"/>
          </a:p>
          <a:p>
            <a:pPr eaLnBrk="1" hangingPunct="1">
              <a:defRPr/>
            </a:pPr>
            <a:r>
              <a:rPr lang="en-US" sz="2400" smtClean="0"/>
              <a:t>Transmisión</a:t>
            </a:r>
            <a:r>
              <a:rPr lang="en-US" sz="2400" baseline="30000" smtClean="0"/>
              <a:t>4</a:t>
            </a:r>
            <a:r>
              <a:rPr lang="en-US" sz="2400" smtClean="0"/>
              <a:t> </a:t>
            </a:r>
          </a:p>
          <a:p>
            <a:pPr lvl="1" eaLnBrk="1" hangingPunct="1">
              <a:defRPr/>
            </a:pPr>
            <a:r>
              <a:rPr lang="en-US" sz="2400" smtClean="0"/>
              <a:t>Secreciones respiratorias</a:t>
            </a:r>
          </a:p>
          <a:p>
            <a:pPr lvl="1" eaLnBrk="1" hangingPunct="1">
              <a:defRPr/>
            </a:pPr>
            <a:r>
              <a:rPr lang="en-US" sz="2400" smtClean="0"/>
              <a:t>Contacto directo</a:t>
            </a:r>
          </a:p>
          <a:p>
            <a:pPr lvl="1" eaLnBrk="1" hangingPunct="1">
              <a:defRPr/>
            </a:pPr>
            <a:r>
              <a:rPr lang="en-US" sz="2400" smtClean="0"/>
              <a:t>Periodo de incubación: 2–10 días</a:t>
            </a:r>
          </a:p>
        </p:txBody>
      </p:sp>
      <p:sp>
        <p:nvSpPr>
          <p:cNvPr id="41988" name="Text Box 11"/>
          <p:cNvSpPr txBox="1">
            <a:spLocks noChangeArrowheads="1"/>
          </p:cNvSpPr>
          <p:nvPr/>
        </p:nvSpPr>
        <p:spPr bwMode="auto">
          <a:xfrm>
            <a:off x="355023" y="6247245"/>
            <a:ext cx="8563841" cy="469437"/>
          </a:xfrm>
          <a:prstGeom prst="rect">
            <a:avLst/>
          </a:prstGeom>
          <a:noFill/>
          <a:ln w="9525" algn="ctr">
            <a:noFill/>
            <a:miter lim="800000"/>
            <a:headEnd/>
            <a:tailEnd/>
          </a:ln>
        </p:spPr>
        <p:txBody>
          <a:bodyPr lIns="0" anchor="b"/>
          <a:lstStyle/>
          <a:p>
            <a:pPr eaLnBrk="1" hangingPunct="1"/>
            <a:r>
              <a:rPr lang="en-US" sz="1000">
                <a:solidFill>
                  <a:srgbClr val="FFFFFF"/>
                </a:solidFill>
                <a:latin typeface="Tahoma" pitchFamily="34" charset="0"/>
              </a:rPr>
              <a:t>1. van Deuren M, et al. </a:t>
            </a:r>
            <a:r>
              <a:rPr lang="en-US" sz="1000" i="1">
                <a:solidFill>
                  <a:srgbClr val="FFFFFF"/>
                </a:solidFill>
                <a:latin typeface="Tahoma" pitchFamily="34" charset="0"/>
              </a:rPr>
              <a:t>Clin Microbiol Rev</a:t>
            </a:r>
            <a:r>
              <a:rPr lang="en-US" sz="1000">
                <a:solidFill>
                  <a:srgbClr val="FFFFFF"/>
                </a:solidFill>
                <a:latin typeface="Tahoma" pitchFamily="34" charset="0"/>
              </a:rPr>
              <a:t>. 2000;13:144-166; </a:t>
            </a:r>
            <a:r>
              <a:rPr lang="en-US" sz="1000"/>
              <a:t>2. Brigham KS, et a;. </a:t>
            </a:r>
            <a:r>
              <a:rPr lang="en-US" sz="1000" i="1"/>
              <a:t>Curr Opin Pediatr</a:t>
            </a:r>
            <a:r>
              <a:rPr lang="en-US" sz="1000"/>
              <a:t>. 2009;21:437-443; </a:t>
            </a:r>
            <a:r>
              <a:rPr lang="en-US" sz="1000">
                <a:latin typeface="Tahoma" pitchFamily="34" charset="0"/>
              </a:rPr>
              <a:t>3. Dull PM, et al. </a:t>
            </a:r>
            <a:br>
              <a:rPr lang="en-US" sz="1000">
                <a:latin typeface="Tahoma" pitchFamily="34" charset="0"/>
              </a:rPr>
            </a:br>
            <a:r>
              <a:rPr lang="en-US" sz="1000" i="1">
                <a:latin typeface="Tahoma" pitchFamily="34" charset="0"/>
              </a:rPr>
              <a:t>J Infect Dis.</a:t>
            </a:r>
            <a:r>
              <a:rPr lang="en-US" sz="1000">
                <a:latin typeface="Tahoma" pitchFamily="34" charset="0"/>
              </a:rPr>
              <a:t> 2005;191:33-39; 4. WHO. Fact sheet: meningococcal meningitis. 2003; 5.</a:t>
            </a:r>
            <a:r>
              <a:rPr lang="en-US" sz="1000" baseline="30000">
                <a:latin typeface="Tahoma" pitchFamily="34" charset="0"/>
              </a:rPr>
              <a:t>  </a:t>
            </a:r>
            <a:r>
              <a:rPr lang="en-US" sz="1000">
                <a:latin typeface="Tahoma" pitchFamily="34" charset="0"/>
              </a:rPr>
              <a:t>Rosenstein NE, et al. </a:t>
            </a:r>
            <a:r>
              <a:rPr lang="en-US" sz="1000" i="1">
                <a:latin typeface="Tahoma" pitchFamily="34" charset="0"/>
              </a:rPr>
              <a:t>N Engl J Med.</a:t>
            </a:r>
            <a:r>
              <a:rPr lang="en-US" sz="1000">
                <a:latin typeface="Tahoma" pitchFamily="34" charset="0"/>
              </a:rPr>
              <a:t> 2001;344:1378-1388.</a:t>
            </a:r>
          </a:p>
        </p:txBody>
      </p:sp>
      <p:pic>
        <p:nvPicPr>
          <p:cNvPr id="41989" name="Picture 6" descr=" ">
            <a:hlinkClick r:id="rId3"/>
          </p:cNvPr>
          <p:cNvPicPr>
            <a:picLocks noChangeAspect="1" noChangeArrowheads="1"/>
          </p:cNvPicPr>
          <p:nvPr/>
        </p:nvPicPr>
        <p:blipFill>
          <a:blip r:embed="rId4" cstate="print"/>
          <a:srcRect l="3548" t="11505" r="3970" b="6161"/>
          <a:stretch>
            <a:fillRect/>
          </a:stretch>
        </p:blipFill>
        <p:spPr bwMode="auto">
          <a:xfrm>
            <a:off x="5598103" y="2763017"/>
            <a:ext cx="3313545" cy="2395914"/>
          </a:xfrm>
          <a:prstGeom prst="rect">
            <a:avLst/>
          </a:prstGeom>
          <a:noFill/>
          <a:ln w="22225">
            <a:solidFill>
              <a:schemeClr val="folHlink"/>
            </a:solidFill>
            <a:miter lim="800000"/>
            <a:headEnd/>
            <a:tailEnd/>
          </a:ln>
        </p:spPr>
      </p:pic>
      <p:sp>
        <p:nvSpPr>
          <p:cNvPr id="41990" name="Text Box 7"/>
          <p:cNvSpPr txBox="1">
            <a:spLocks noChangeArrowheads="1"/>
          </p:cNvSpPr>
          <p:nvPr/>
        </p:nvSpPr>
        <p:spPr bwMode="auto">
          <a:xfrm>
            <a:off x="5498523" y="5311621"/>
            <a:ext cx="3343853" cy="581517"/>
          </a:xfrm>
          <a:prstGeom prst="rect">
            <a:avLst/>
          </a:prstGeom>
          <a:noFill/>
          <a:ln w="9525">
            <a:noFill/>
            <a:miter lim="800000"/>
            <a:headEnd/>
            <a:tailEnd/>
          </a:ln>
        </p:spPr>
        <p:txBody>
          <a:bodyPr>
            <a:spAutoFit/>
          </a:bodyPr>
          <a:lstStyle/>
          <a:p>
            <a:pPr algn="ctr">
              <a:spcBef>
                <a:spcPct val="50000"/>
              </a:spcBef>
            </a:pPr>
            <a:r>
              <a:rPr lang="en-US" sz="1600">
                <a:latin typeface="Tahoma" pitchFamily="34" charset="0"/>
              </a:rPr>
              <a:t>Gram de LCR con </a:t>
            </a:r>
            <a:r>
              <a:rPr lang="en-US" sz="1600" i="1">
                <a:latin typeface="Tahoma" pitchFamily="34" charset="0"/>
              </a:rPr>
              <a:t>N meningitidis </a:t>
            </a:r>
            <a:r>
              <a:rPr lang="en-US" sz="1600">
                <a:latin typeface="Tahoma" pitchFamily="34" charset="0"/>
              </a:rPr>
              <a:t> </a:t>
            </a:r>
            <a:br>
              <a:rPr lang="en-US" sz="1600">
                <a:latin typeface="Tahoma" pitchFamily="34" charset="0"/>
              </a:rPr>
            </a:br>
            <a:r>
              <a:rPr lang="en-US" sz="1600">
                <a:latin typeface="Tahoma" pitchFamily="34" charset="0"/>
              </a:rPr>
              <a:t>Las flechas señalan las bacterias</a:t>
            </a:r>
            <a:r>
              <a:rPr lang="en-US" sz="1600" baseline="30000">
                <a:latin typeface="Tahoma" pitchFamily="34" charset="0"/>
              </a:rPr>
              <a:t>5</a:t>
            </a: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CuadroTexto"/>
          <p:cNvSpPr txBox="1">
            <a:spLocks noChangeArrowheads="1"/>
          </p:cNvSpPr>
          <p:nvPr/>
        </p:nvSpPr>
        <p:spPr bwMode="auto">
          <a:xfrm>
            <a:off x="818285" y="1530137"/>
            <a:ext cx="8048625" cy="3970318"/>
          </a:xfrm>
          <a:prstGeom prst="rect">
            <a:avLst/>
          </a:prstGeom>
          <a:noFill/>
          <a:ln w="9525">
            <a:noFill/>
            <a:miter lim="800000"/>
            <a:headEnd/>
            <a:tailEnd/>
          </a:ln>
        </p:spPr>
        <p:txBody>
          <a:bodyPr>
            <a:spAutoFit/>
          </a:bodyPr>
          <a:lstStyle/>
          <a:p>
            <a:endParaRPr lang="es-AR"/>
          </a:p>
          <a:p>
            <a:pPr>
              <a:buFont typeface="Arial" pitchFamily="34" charset="0"/>
              <a:buChar char="•"/>
            </a:pPr>
            <a:r>
              <a:rPr lang="es-AR"/>
              <a:t>La enfermedad meningocócica (EMI) es un problema en muchos países del mundo, con alto impacto en la Salud Pública y una de las pocas infecciones que causa importante alarma comunitaria. </a:t>
            </a:r>
          </a:p>
          <a:p>
            <a:endParaRPr lang="es-AR"/>
          </a:p>
          <a:p>
            <a:pPr>
              <a:buFont typeface="Arial" pitchFamily="34" charset="0"/>
              <a:buChar char="•"/>
            </a:pPr>
            <a:r>
              <a:rPr lang="es-AR"/>
              <a:t>La infección por </a:t>
            </a:r>
            <a:r>
              <a:rPr lang="es-AR" i="1"/>
              <a:t>Neisseria meningitidis es una enfermedad grave y con riesgo de secuelas irreversibles, principalmente neurológicas. </a:t>
            </a:r>
          </a:p>
          <a:p>
            <a:endParaRPr lang="es-AR" i="1"/>
          </a:p>
          <a:p>
            <a:pPr>
              <a:buFont typeface="Arial" pitchFamily="34" charset="0"/>
              <a:buChar char="•"/>
            </a:pPr>
            <a:r>
              <a:rPr lang="es-AR"/>
              <a:t>La EMI se presenta en forma epidémica - endémica- esporádica </a:t>
            </a:r>
          </a:p>
          <a:p>
            <a:r>
              <a:rPr lang="es-AR"/>
              <a:t>Mundialmente, los serogrupos A, B y C producen la mayoría de los casos; B y C son los principales en Europa y en América. </a:t>
            </a:r>
          </a:p>
          <a:p>
            <a:endParaRPr lang="es-AR"/>
          </a:p>
          <a:p>
            <a:pPr>
              <a:buFont typeface="Arial" pitchFamily="34" charset="0"/>
              <a:buChar char="•"/>
            </a:pPr>
            <a:r>
              <a:rPr lang="es-AR"/>
              <a:t>Desde 2008 se observa un aumento de casos por serogrupo W y B en Argentina y en Chile desde el año 2012 </a:t>
            </a:r>
          </a:p>
        </p:txBody>
      </p:sp>
      <p:sp>
        <p:nvSpPr>
          <p:cNvPr id="3" name="2 Estrella de 5 puntas"/>
          <p:cNvSpPr/>
          <p:nvPr/>
        </p:nvSpPr>
        <p:spPr bwMode="auto">
          <a:xfrm>
            <a:off x="8351694" y="652988"/>
            <a:ext cx="831273" cy="958691"/>
          </a:xfrm>
          <a:prstGeom prst="star5">
            <a:avLst/>
          </a:prstGeom>
          <a:noFill/>
          <a:ln w="12700" cap="flat" cmpd="sng" algn="ctr">
            <a:noFill/>
            <a:prstDash val="solid"/>
            <a:round/>
            <a:headEnd type="none" w="sm" len="sm"/>
            <a:tailEnd type="none" w="sm" len="sm"/>
          </a:ln>
          <a:effectLst/>
        </p:spPr>
        <p:txBody>
          <a:bodyPr>
            <a:spAutoFit/>
          </a:bodyPr>
          <a:lstStyle/>
          <a:p>
            <a:pPr>
              <a:defRPr/>
            </a:pPr>
            <a:endParaRPr lang="es-AR">
              <a:latin typeface="Arial" charset="0"/>
            </a:endParaRPr>
          </a:p>
        </p:txBody>
      </p:sp>
      <p:sp>
        <p:nvSpPr>
          <p:cNvPr id="5" name="4 Estrella de 5 puntas"/>
          <p:cNvSpPr/>
          <p:nvPr/>
        </p:nvSpPr>
        <p:spPr bwMode="auto">
          <a:xfrm>
            <a:off x="7876886" y="652988"/>
            <a:ext cx="831273" cy="958691"/>
          </a:xfrm>
          <a:prstGeom prst="star5">
            <a:avLst/>
          </a:prstGeom>
          <a:noFill/>
          <a:ln w="12700" cap="flat" cmpd="sng" algn="ctr">
            <a:noFill/>
            <a:prstDash val="solid"/>
            <a:round/>
            <a:headEnd type="none" w="sm" len="sm"/>
            <a:tailEnd type="none" w="sm" len="sm"/>
          </a:ln>
          <a:effectLst/>
        </p:spPr>
        <p:txBody>
          <a:bodyPr>
            <a:spAutoFit/>
          </a:bodyPr>
          <a:lstStyle/>
          <a:p>
            <a:pPr>
              <a:defRPr/>
            </a:pPr>
            <a:endParaRPr lang="es-AR">
              <a:latin typeface="Arial" charset="0"/>
            </a:endParaRPr>
          </a:p>
        </p:txBody>
      </p:sp>
      <p:sp>
        <p:nvSpPr>
          <p:cNvPr id="6" name="5 Estrella de 5 puntas"/>
          <p:cNvSpPr/>
          <p:nvPr/>
        </p:nvSpPr>
        <p:spPr bwMode="auto">
          <a:xfrm>
            <a:off x="7389091" y="1024964"/>
            <a:ext cx="831273" cy="958691"/>
          </a:xfrm>
          <a:prstGeom prst="star5">
            <a:avLst/>
          </a:prstGeom>
          <a:noFill/>
          <a:ln w="12700" cap="flat" cmpd="sng" algn="ctr">
            <a:noFill/>
            <a:prstDash val="solid"/>
            <a:round/>
            <a:headEnd type="none" w="sm" len="sm"/>
            <a:tailEnd type="none" w="sm" len="sm"/>
          </a:ln>
          <a:effectLst/>
        </p:spPr>
        <p:txBody>
          <a:bodyPr>
            <a:spAutoFit/>
          </a:bodyPr>
          <a:lstStyle/>
          <a:p>
            <a:pPr>
              <a:defRPr/>
            </a:pPr>
            <a:endParaRPr lang="es-AR">
              <a:latin typeface="Arial" charset="0"/>
            </a:endParaRPr>
          </a:p>
        </p:txBody>
      </p:sp>
      <p:sp>
        <p:nvSpPr>
          <p:cNvPr id="43014" name="6 CuadroTexto"/>
          <p:cNvSpPr txBox="1">
            <a:spLocks noChangeArrowheads="1"/>
          </p:cNvSpPr>
          <p:nvPr/>
        </p:nvSpPr>
        <p:spPr bwMode="auto">
          <a:xfrm>
            <a:off x="2335068" y="727708"/>
            <a:ext cx="3864519" cy="369332"/>
          </a:xfrm>
          <a:prstGeom prst="rect">
            <a:avLst/>
          </a:prstGeom>
          <a:noFill/>
          <a:ln w="9525">
            <a:noFill/>
            <a:miter lim="800000"/>
            <a:headEnd/>
            <a:tailEnd/>
          </a:ln>
        </p:spPr>
        <p:txBody>
          <a:bodyPr wrap="none">
            <a:spAutoFit/>
          </a:bodyPr>
          <a:lstStyle/>
          <a:p>
            <a:r>
              <a:rPr lang="es-AR" b="1"/>
              <a:t>ENFERMEDAD MENINGOCÓCICA (EMI)</a:t>
            </a:r>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147330" y="2212364"/>
            <a:ext cx="7573818" cy="1154912"/>
          </a:xfrm>
          <a:prstGeom prst="rect">
            <a:avLst/>
          </a:prstGeom>
          <a:noFill/>
        </p:spPr>
        <p:txBody>
          <a:bodyPr>
            <a:spAutoFit/>
          </a:bodyPr>
          <a:lstStyle/>
          <a:p>
            <a:pPr marL="225425" indent="-225425" eaLnBrk="1" hangingPunct="1">
              <a:spcBef>
                <a:spcPts val="800"/>
              </a:spcBef>
              <a:buClr>
                <a:schemeClr val="accent1"/>
              </a:buClr>
              <a:buSzPct val="75000"/>
              <a:buFont typeface="Monotype Sorts"/>
              <a:buChar char="n"/>
              <a:defRPr/>
            </a:pPr>
            <a:r>
              <a:rPr lang="en-US" sz="1800" i="1" kern="0" dirty="0">
                <a:effectLst>
                  <a:outerShdw blurRad="38100" dist="38100" dir="2700000" algn="tl">
                    <a:srgbClr val="000000"/>
                  </a:outerShdw>
                </a:effectLst>
              </a:rPr>
              <a:t>La EMI </a:t>
            </a:r>
            <a:r>
              <a:rPr lang="en-US" sz="1800" i="1" kern="0" dirty="0" err="1">
                <a:effectLst>
                  <a:outerShdw blurRad="38100" dist="38100" dir="2700000" algn="tl">
                    <a:srgbClr val="000000"/>
                  </a:outerShdw>
                </a:effectLst>
              </a:rPr>
              <a:t>posee</a:t>
            </a:r>
            <a:r>
              <a:rPr lang="en-US" sz="1800" i="1" kern="0" dirty="0">
                <a:effectLst>
                  <a:outerShdw blurRad="38100" dist="38100" dir="2700000" algn="tl">
                    <a:srgbClr val="000000"/>
                  </a:outerShdw>
                </a:effectLst>
              </a:rPr>
              <a:t> un </a:t>
            </a:r>
            <a:r>
              <a:rPr lang="en-US" sz="1800" i="1" kern="0" dirty="0" err="1">
                <a:effectLst>
                  <a:outerShdw blurRad="38100" dist="38100" dir="2700000" algn="tl">
                    <a:srgbClr val="000000"/>
                  </a:outerShdw>
                </a:effectLst>
              </a:rPr>
              <a:t>significativo</a:t>
            </a:r>
            <a:r>
              <a:rPr lang="en-US" sz="1800" i="1" kern="0" dirty="0">
                <a:effectLst>
                  <a:outerShdw blurRad="38100" dist="38100" dir="2700000" algn="tl">
                    <a:srgbClr val="000000"/>
                  </a:outerShdw>
                </a:effectLst>
              </a:rPr>
              <a:t> </a:t>
            </a:r>
            <a:r>
              <a:rPr lang="en-US" sz="1800" i="1" kern="0" dirty="0" err="1">
                <a:effectLst>
                  <a:outerShdw blurRad="38100" dist="38100" dir="2700000" algn="tl">
                    <a:srgbClr val="000000"/>
                  </a:outerShdw>
                </a:effectLst>
              </a:rPr>
              <a:t>impacto</a:t>
            </a:r>
            <a:r>
              <a:rPr lang="en-US" sz="1800" i="1" kern="0" dirty="0">
                <a:effectLst>
                  <a:outerShdw blurRad="38100" dist="38100" dir="2700000" algn="tl">
                    <a:srgbClr val="000000"/>
                  </a:outerShdw>
                </a:effectLst>
              </a:rPr>
              <a:t> en los </a:t>
            </a:r>
            <a:r>
              <a:rPr lang="en-US" sz="1800" i="1" kern="0" dirty="0" err="1">
                <a:effectLst>
                  <a:outerShdw blurRad="38100" dist="38100" dir="2700000" algn="tl">
                    <a:srgbClr val="000000"/>
                  </a:outerShdw>
                </a:effectLst>
              </a:rPr>
              <a:t>individuos</a:t>
            </a:r>
            <a:r>
              <a:rPr lang="en-US" sz="1800" i="1" kern="0" dirty="0">
                <a:effectLst>
                  <a:outerShdw blurRad="38100" dist="38100" dir="2700000" algn="tl">
                    <a:srgbClr val="000000"/>
                  </a:outerShdw>
                </a:effectLst>
              </a:rPr>
              <a:t> , </a:t>
            </a:r>
            <a:r>
              <a:rPr lang="en-US" sz="1800" i="1" kern="0" dirty="0" err="1">
                <a:effectLst>
                  <a:outerShdw blurRad="38100" dist="38100" dir="2700000" algn="tl">
                    <a:srgbClr val="000000"/>
                  </a:outerShdw>
                </a:effectLst>
              </a:rPr>
              <a:t>familias</a:t>
            </a:r>
            <a:r>
              <a:rPr lang="en-US" sz="1800" i="1" kern="0" dirty="0">
                <a:effectLst>
                  <a:outerShdw blurRad="38100" dist="38100" dir="2700000" algn="tl">
                    <a:srgbClr val="000000"/>
                  </a:outerShdw>
                </a:effectLst>
              </a:rPr>
              <a:t> y </a:t>
            </a:r>
            <a:r>
              <a:rPr lang="en-US" sz="1800" i="1" kern="0" dirty="0" err="1">
                <a:effectLst>
                  <a:outerShdw blurRad="38100" dist="38100" dir="2700000" algn="tl">
                    <a:srgbClr val="000000"/>
                  </a:outerShdw>
                </a:effectLst>
              </a:rPr>
              <a:t>sociedad</a:t>
            </a:r>
            <a:endParaRPr lang="en-US" sz="1800" i="1" kern="0" dirty="0">
              <a:effectLst>
                <a:outerShdw blurRad="38100" dist="38100" dir="2700000" algn="tl">
                  <a:srgbClr val="000000"/>
                </a:outerShdw>
              </a:effectLst>
            </a:endParaRPr>
          </a:p>
          <a:p>
            <a:pPr marL="225425" indent="-225425" eaLnBrk="1" hangingPunct="1">
              <a:spcBef>
                <a:spcPts val="800"/>
              </a:spcBef>
              <a:buClr>
                <a:schemeClr val="accent1"/>
              </a:buClr>
              <a:buSzPct val="75000"/>
              <a:buFont typeface="Monotype Sorts"/>
              <a:buChar char="n"/>
              <a:defRPr/>
            </a:pPr>
            <a:endParaRPr lang="en-US" sz="1800" i="1" kern="0" dirty="0">
              <a:effectLst>
                <a:outerShdw blurRad="38100" dist="38100" dir="2700000" algn="tl">
                  <a:srgbClr val="000000"/>
                </a:outerShdw>
              </a:effectLst>
            </a:endParaRPr>
          </a:p>
          <a:p>
            <a:pPr marL="225425" indent="-225425" eaLnBrk="1" hangingPunct="1">
              <a:spcBef>
                <a:spcPts val="800"/>
              </a:spcBef>
              <a:buClr>
                <a:schemeClr val="accent1"/>
              </a:buClr>
              <a:buSzPct val="75000"/>
              <a:buFont typeface="Monotype Sorts"/>
              <a:buChar char="n"/>
              <a:defRPr/>
            </a:pPr>
            <a:r>
              <a:rPr lang="en-US" sz="1800" i="1" kern="0" dirty="0">
                <a:effectLst>
                  <a:outerShdw blurRad="38100" dist="38100" dir="2700000" algn="tl">
                    <a:srgbClr val="000000"/>
                  </a:outerShdw>
                </a:effectLst>
              </a:rPr>
              <a:t>El </a:t>
            </a:r>
            <a:r>
              <a:rPr lang="en-US" sz="1800" i="1" kern="0" dirty="0" err="1">
                <a:effectLst>
                  <a:outerShdw blurRad="38100" dist="38100" dir="2700000" algn="tl">
                    <a:srgbClr val="000000"/>
                  </a:outerShdw>
                </a:effectLst>
              </a:rPr>
              <a:t>impacto</a:t>
            </a:r>
            <a:r>
              <a:rPr lang="en-US" sz="1800" i="1" kern="0" dirty="0">
                <a:effectLst>
                  <a:outerShdw blurRad="38100" dist="38100" dir="2700000" algn="tl">
                    <a:srgbClr val="000000"/>
                  </a:outerShdw>
                </a:effectLst>
              </a:rPr>
              <a:t> </a:t>
            </a:r>
            <a:r>
              <a:rPr lang="en-US" sz="1800" i="1" kern="0" dirty="0" err="1">
                <a:effectLst>
                  <a:outerShdw blurRad="38100" dist="38100" dir="2700000" algn="tl">
                    <a:srgbClr val="000000"/>
                  </a:outerShdw>
                </a:effectLst>
              </a:rPr>
              <a:t>psicosocial</a:t>
            </a:r>
            <a:r>
              <a:rPr lang="en-US" sz="1800" i="1" kern="0" dirty="0">
                <a:effectLst>
                  <a:outerShdw blurRad="38100" dist="38100" dir="2700000" algn="tl">
                    <a:srgbClr val="000000"/>
                  </a:outerShdw>
                </a:effectLst>
              </a:rPr>
              <a:t> de la EMI </a:t>
            </a:r>
            <a:r>
              <a:rPr lang="en-US" sz="1800" i="1" kern="0" dirty="0" err="1">
                <a:effectLst>
                  <a:outerShdw blurRad="38100" dist="38100" dir="2700000" algn="tl">
                    <a:srgbClr val="000000"/>
                  </a:outerShdw>
                </a:effectLst>
              </a:rPr>
              <a:t>puede</a:t>
            </a:r>
            <a:r>
              <a:rPr lang="en-US" sz="1800" i="1" kern="0" dirty="0">
                <a:effectLst>
                  <a:outerShdw blurRad="38100" dist="38100" dir="2700000" algn="tl">
                    <a:srgbClr val="000000"/>
                  </a:outerShdw>
                </a:effectLst>
              </a:rPr>
              <a:t> se alto </a:t>
            </a:r>
            <a:r>
              <a:rPr lang="en-US" sz="1800" i="1" kern="0" dirty="0" err="1">
                <a:effectLst>
                  <a:outerShdw blurRad="38100" dist="38100" dir="2700000" algn="tl">
                    <a:srgbClr val="000000"/>
                  </a:outerShdw>
                </a:effectLst>
              </a:rPr>
              <a:t>para</a:t>
            </a:r>
            <a:r>
              <a:rPr lang="en-US" sz="1800" i="1" kern="0" dirty="0">
                <a:effectLst>
                  <a:outerShdw blurRad="38100" dist="38100" dir="2700000" algn="tl">
                    <a:srgbClr val="000000"/>
                  </a:outerShdw>
                </a:effectLst>
              </a:rPr>
              <a:t> </a:t>
            </a:r>
            <a:r>
              <a:rPr lang="en-US" sz="1800" i="1" kern="0" dirty="0" err="1">
                <a:effectLst>
                  <a:outerShdw blurRad="38100" dist="38100" dir="2700000" algn="tl">
                    <a:srgbClr val="000000"/>
                  </a:outerShdw>
                </a:effectLst>
              </a:rPr>
              <a:t>las</a:t>
            </a:r>
            <a:r>
              <a:rPr lang="en-US" sz="1800" i="1" kern="0" dirty="0">
                <a:effectLst>
                  <a:outerShdw blurRad="38100" dist="38100" dir="2700000" algn="tl">
                    <a:srgbClr val="000000"/>
                  </a:outerShdw>
                </a:effectLst>
              </a:rPr>
              <a:t> </a:t>
            </a:r>
            <a:r>
              <a:rPr lang="en-US" sz="1800" i="1" kern="0" dirty="0" err="1">
                <a:effectLst>
                  <a:outerShdw blurRad="38100" dist="38100" dir="2700000" algn="tl">
                    <a:srgbClr val="000000"/>
                  </a:outerShdw>
                </a:effectLst>
              </a:rPr>
              <a:t>familias</a:t>
            </a:r>
            <a:r>
              <a:rPr lang="en-US" sz="1800" i="1" kern="0" dirty="0">
                <a:effectLst>
                  <a:outerShdw blurRad="38100" dist="38100" dir="2700000" algn="tl">
                    <a:srgbClr val="000000"/>
                  </a:outerShdw>
                </a:effectLst>
              </a:rPr>
              <a:t>.</a:t>
            </a:r>
            <a:endParaRPr lang="es-AR" dirty="0"/>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2"/>
          <p:cNvSpPr>
            <a:spLocks noGrp="1" noChangeArrowheads="1"/>
          </p:cNvSpPr>
          <p:nvPr>
            <p:ph type="title" idx="4294967295"/>
          </p:nvPr>
        </p:nvSpPr>
        <p:spPr bwMode="auto">
          <a:xfrm>
            <a:off x="457489" y="0"/>
            <a:ext cx="8229023" cy="1091562"/>
          </a:xfrm>
          <a:prstGeom prst="rect">
            <a:avLst/>
          </a:prstGeom>
          <a:ln>
            <a:miter lim="800000"/>
            <a:headEnd/>
            <a:tailEnd/>
          </a:ln>
        </p:spPr>
        <p:txBody>
          <a:bodyPr anchor="b">
            <a:normAutofit fontScale="90000"/>
          </a:bodyPr>
          <a:lstStyle/>
          <a:p>
            <a:pPr algn="ctr" eaLnBrk="1" hangingPunct="1">
              <a:defRPr/>
            </a:pPr>
            <a:r>
              <a:rPr lang="es-AR" sz="3200" i="0" smtClean="0">
                <a:solidFill>
                  <a:srgbClr val="FFFF00"/>
                </a:solidFill>
                <a:latin typeface="Arial" pitchFamily="34" charset="0"/>
              </a:rPr>
              <a:t>Características Epidemiológicas de la Propagación de la Enfermedad Meningocócica</a:t>
            </a:r>
          </a:p>
        </p:txBody>
      </p:sp>
      <p:sp>
        <p:nvSpPr>
          <p:cNvPr id="46083" name="Line 6"/>
          <p:cNvSpPr>
            <a:spLocks noChangeShapeType="1"/>
          </p:cNvSpPr>
          <p:nvPr/>
        </p:nvSpPr>
        <p:spPr bwMode="auto">
          <a:xfrm>
            <a:off x="567171" y="1221510"/>
            <a:ext cx="1750579" cy="0"/>
          </a:xfrm>
          <a:prstGeom prst="line">
            <a:avLst/>
          </a:prstGeom>
          <a:noFill/>
          <a:ln w="28575" cap="sq">
            <a:noFill/>
            <a:round/>
            <a:headEnd/>
            <a:tailEnd/>
          </a:ln>
        </p:spPr>
        <p:txBody>
          <a:bodyPr>
            <a:spAutoFit/>
          </a:bodyPr>
          <a:lstStyle/>
          <a:p>
            <a:endParaRPr lang="es-AR"/>
          </a:p>
        </p:txBody>
      </p:sp>
      <p:sp>
        <p:nvSpPr>
          <p:cNvPr id="46084" name="Line 7"/>
          <p:cNvSpPr>
            <a:spLocks noChangeShapeType="1"/>
          </p:cNvSpPr>
          <p:nvPr/>
        </p:nvSpPr>
        <p:spPr bwMode="auto">
          <a:xfrm>
            <a:off x="567171" y="1221511"/>
            <a:ext cx="0" cy="2875097"/>
          </a:xfrm>
          <a:prstGeom prst="line">
            <a:avLst/>
          </a:prstGeom>
          <a:noFill/>
          <a:ln w="28575" cap="sq">
            <a:noFill/>
            <a:round/>
            <a:headEnd/>
            <a:tailEnd/>
          </a:ln>
        </p:spPr>
        <p:txBody>
          <a:bodyPr>
            <a:spAutoFit/>
          </a:bodyPr>
          <a:lstStyle/>
          <a:p>
            <a:endParaRPr lang="es-AR"/>
          </a:p>
        </p:txBody>
      </p:sp>
      <p:sp>
        <p:nvSpPr>
          <p:cNvPr id="46085" name="Line 8"/>
          <p:cNvSpPr>
            <a:spLocks noChangeShapeType="1"/>
          </p:cNvSpPr>
          <p:nvPr/>
        </p:nvSpPr>
        <p:spPr bwMode="auto">
          <a:xfrm>
            <a:off x="6918614" y="1221510"/>
            <a:ext cx="0" cy="545781"/>
          </a:xfrm>
          <a:prstGeom prst="line">
            <a:avLst/>
          </a:prstGeom>
          <a:noFill/>
          <a:ln w="28575" cap="sq">
            <a:noFill/>
            <a:round/>
            <a:headEnd/>
            <a:tailEnd/>
          </a:ln>
        </p:spPr>
        <p:txBody>
          <a:bodyPr>
            <a:spAutoFit/>
          </a:bodyPr>
          <a:lstStyle/>
          <a:p>
            <a:endParaRPr lang="es-AR"/>
          </a:p>
        </p:txBody>
      </p:sp>
      <p:sp>
        <p:nvSpPr>
          <p:cNvPr id="46086" name="Line 9"/>
          <p:cNvSpPr>
            <a:spLocks noChangeShapeType="1"/>
          </p:cNvSpPr>
          <p:nvPr/>
        </p:nvSpPr>
        <p:spPr bwMode="auto">
          <a:xfrm>
            <a:off x="2317750" y="1221510"/>
            <a:ext cx="4600864" cy="0"/>
          </a:xfrm>
          <a:prstGeom prst="line">
            <a:avLst/>
          </a:prstGeom>
          <a:noFill/>
          <a:ln w="28575" cap="sq">
            <a:noFill/>
            <a:round/>
            <a:headEnd/>
            <a:tailEnd/>
          </a:ln>
        </p:spPr>
        <p:txBody>
          <a:bodyPr>
            <a:spAutoFit/>
          </a:bodyPr>
          <a:lstStyle/>
          <a:p>
            <a:endParaRPr lang="es-AR"/>
          </a:p>
        </p:txBody>
      </p:sp>
      <p:sp>
        <p:nvSpPr>
          <p:cNvPr id="46087" name="Line 10"/>
          <p:cNvSpPr>
            <a:spLocks noChangeShapeType="1"/>
          </p:cNvSpPr>
          <p:nvPr/>
        </p:nvSpPr>
        <p:spPr bwMode="auto">
          <a:xfrm>
            <a:off x="567172" y="1221510"/>
            <a:ext cx="2148897" cy="0"/>
          </a:xfrm>
          <a:prstGeom prst="line">
            <a:avLst/>
          </a:prstGeom>
          <a:noFill/>
          <a:ln w="28575" cap="sq">
            <a:noFill/>
            <a:round/>
            <a:headEnd/>
            <a:tailEnd/>
          </a:ln>
        </p:spPr>
        <p:txBody>
          <a:bodyPr>
            <a:spAutoFit/>
          </a:bodyPr>
          <a:lstStyle/>
          <a:p>
            <a:endParaRPr lang="es-AR"/>
          </a:p>
        </p:txBody>
      </p:sp>
      <p:sp>
        <p:nvSpPr>
          <p:cNvPr id="46088" name="Line 12"/>
          <p:cNvSpPr>
            <a:spLocks noChangeShapeType="1"/>
          </p:cNvSpPr>
          <p:nvPr/>
        </p:nvSpPr>
        <p:spPr bwMode="auto">
          <a:xfrm>
            <a:off x="567171" y="1221510"/>
            <a:ext cx="0" cy="2685049"/>
          </a:xfrm>
          <a:prstGeom prst="line">
            <a:avLst/>
          </a:prstGeom>
          <a:noFill/>
          <a:ln w="28575" cap="sq">
            <a:noFill/>
            <a:round/>
            <a:headEnd/>
            <a:tailEnd/>
          </a:ln>
        </p:spPr>
        <p:txBody>
          <a:bodyPr>
            <a:spAutoFit/>
          </a:bodyPr>
          <a:lstStyle/>
          <a:p>
            <a:endParaRPr lang="es-AR"/>
          </a:p>
        </p:txBody>
      </p:sp>
      <p:sp>
        <p:nvSpPr>
          <p:cNvPr id="46089" name="Line 13"/>
          <p:cNvSpPr>
            <a:spLocks noChangeShapeType="1"/>
          </p:cNvSpPr>
          <p:nvPr/>
        </p:nvSpPr>
        <p:spPr bwMode="auto">
          <a:xfrm>
            <a:off x="8369012" y="1221511"/>
            <a:ext cx="0" cy="354108"/>
          </a:xfrm>
          <a:prstGeom prst="line">
            <a:avLst/>
          </a:prstGeom>
          <a:noFill/>
          <a:ln w="28575" cap="sq">
            <a:noFill/>
            <a:round/>
            <a:headEnd/>
            <a:tailEnd/>
          </a:ln>
        </p:spPr>
        <p:txBody>
          <a:bodyPr>
            <a:spAutoFit/>
          </a:bodyPr>
          <a:lstStyle/>
          <a:p>
            <a:endParaRPr lang="es-AR"/>
          </a:p>
        </p:txBody>
      </p:sp>
      <p:sp>
        <p:nvSpPr>
          <p:cNvPr id="46090" name="Line 14"/>
          <p:cNvSpPr>
            <a:spLocks noChangeShapeType="1"/>
          </p:cNvSpPr>
          <p:nvPr/>
        </p:nvSpPr>
        <p:spPr bwMode="auto">
          <a:xfrm>
            <a:off x="2716068" y="1221510"/>
            <a:ext cx="5652944" cy="0"/>
          </a:xfrm>
          <a:prstGeom prst="line">
            <a:avLst/>
          </a:prstGeom>
          <a:noFill/>
          <a:ln w="28575" cap="sq">
            <a:noFill/>
            <a:round/>
            <a:headEnd/>
            <a:tailEnd/>
          </a:ln>
        </p:spPr>
        <p:txBody>
          <a:bodyPr>
            <a:spAutoFit/>
          </a:bodyPr>
          <a:lstStyle/>
          <a:p>
            <a:endParaRPr lang="es-AR"/>
          </a:p>
        </p:txBody>
      </p:sp>
      <p:sp>
        <p:nvSpPr>
          <p:cNvPr id="46091" name="Text Box 12"/>
          <p:cNvSpPr txBox="1">
            <a:spLocks noChangeArrowheads="1"/>
          </p:cNvSpPr>
          <p:nvPr/>
        </p:nvSpPr>
        <p:spPr bwMode="auto">
          <a:xfrm>
            <a:off x="259773" y="6304098"/>
            <a:ext cx="8545080" cy="399590"/>
          </a:xfrm>
          <a:prstGeom prst="rect">
            <a:avLst/>
          </a:prstGeom>
          <a:noFill/>
          <a:ln w="9525">
            <a:noFill/>
            <a:miter lim="800000"/>
            <a:headEnd/>
            <a:tailEnd/>
          </a:ln>
        </p:spPr>
        <p:txBody>
          <a:bodyPr>
            <a:spAutoFit/>
          </a:bodyPr>
          <a:lstStyle/>
          <a:p>
            <a:pPr eaLnBrk="1" hangingPunct="1"/>
            <a:r>
              <a:rPr lang="es-AR" sz="1000">
                <a:latin typeface="Tahoma" pitchFamily="34" charset="0"/>
                <a:cs typeface="Arial" pitchFamily="34" charset="0"/>
              </a:rPr>
              <a:t>1. WHO. Folleto infomativo: meningitis meningocócica. 2009; 2. Reporte de una Consulta de la WHO. 2002; 3. Bilukha OO, et al. </a:t>
            </a:r>
            <a:r>
              <a:rPr lang="es-AR" sz="1000" i="1">
                <a:latin typeface="Tahoma" pitchFamily="34" charset="0"/>
                <a:cs typeface="Arial" pitchFamily="34" charset="0"/>
              </a:rPr>
              <a:t>MMWR Recomm Rep</a:t>
            </a:r>
            <a:r>
              <a:rPr lang="es-AR" sz="1000">
                <a:latin typeface="Tahoma" pitchFamily="34" charset="0"/>
                <a:cs typeface="Arial" pitchFamily="34" charset="0"/>
              </a:rPr>
              <a:t>. 2005;54:1-21.</a:t>
            </a:r>
          </a:p>
        </p:txBody>
      </p:sp>
      <p:graphicFrame>
        <p:nvGraphicFramePr>
          <p:cNvPr id="10289" name="Group 49"/>
          <p:cNvGraphicFramePr>
            <a:graphicFrameLocks noGrp="1"/>
          </p:cNvGraphicFramePr>
          <p:nvPr/>
        </p:nvGraphicFramePr>
        <p:xfrm>
          <a:off x="360796" y="1622725"/>
          <a:ext cx="8516216" cy="6115676"/>
        </p:xfrm>
        <a:graphic>
          <a:graphicData uri="http://schemas.openxmlformats.org/drawingml/2006/table">
            <a:tbl>
              <a:tblPr/>
              <a:tblGrid>
                <a:gridCol w="1157432"/>
                <a:gridCol w="1952625"/>
                <a:gridCol w="5406159"/>
              </a:tblGrid>
              <a:tr h="963239">
                <a:tc gridSpan="2">
                  <a:txBody>
                    <a:bodyPr/>
                    <a:lstStyle/>
                    <a:p>
                      <a:pPr marL="0" marR="0" lvl="0" indent="0" algn="l" defTabSz="914400" rtl="0" eaLnBrk="1" fontAlgn="base" latinLnBrk="0" hangingPunct="1">
                        <a:lnSpc>
                          <a:spcPct val="100000"/>
                        </a:lnSpc>
                        <a:spcBef>
                          <a:spcPct val="20000"/>
                        </a:spcBef>
                        <a:spcAft>
                          <a:spcPct val="0"/>
                        </a:spcAft>
                        <a:buClr>
                          <a:schemeClr val="accent1"/>
                        </a:buClr>
                        <a:buSzPct val="75000"/>
                        <a:buFont typeface="Wingdings" pitchFamily="2" charset="2"/>
                        <a:buNone/>
                        <a:tabLst/>
                      </a:pPr>
                      <a:r>
                        <a:rPr kumimoji="0" lang="es-AR" sz="25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Portador asintomático</a:t>
                      </a: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E44C16"/>
                    </a:solidFill>
                  </a:tcPr>
                </a:tc>
                <a:tc hMerge="1">
                  <a:txBody>
                    <a:bodyPr/>
                    <a:lstStyle/>
                    <a:p>
                      <a:endParaRPr lang="es-AR"/>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5000"/>
                        <a:buFont typeface="Wingdings" pitchFamily="2" charset="2"/>
                        <a:buNone/>
                        <a:tabLst/>
                      </a:pPr>
                      <a:r>
                        <a:rPr kumimoji="0" lang="es-AR" sz="16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Aproximadamente  el 10%-25%  de la población es portadora de </a:t>
                      </a:r>
                      <a:r>
                        <a:rPr kumimoji="0" lang="es-AR" sz="1600" b="0" i="0"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Neisseria meningitidis  </a:t>
                      </a:r>
                      <a:r>
                        <a:rPr kumimoji="0" lang="es-AR" sz="16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en algún momento dado</a:t>
                      </a:r>
                      <a:r>
                        <a:rPr kumimoji="0" lang="es-AR" sz="1600" b="0" i="1" u="none" strike="noStrike" cap="none" normalizeH="0" baseline="30000" smtClean="0">
                          <a:ln>
                            <a:noFill/>
                          </a:ln>
                          <a:solidFill>
                            <a:schemeClr val="tx1"/>
                          </a:solidFill>
                          <a:effectLst>
                            <a:outerShdw blurRad="38100" dist="38100" dir="2700000" algn="tl">
                              <a:srgbClr val="000000"/>
                            </a:outerShdw>
                          </a:effectLst>
                          <a:latin typeface="Arial" pitchFamily="34" charset="0"/>
                          <a:cs typeface="Arial" pitchFamily="34" charset="0"/>
                        </a:rPr>
                        <a:t>1 </a:t>
                      </a: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3781BF"/>
                    </a:solidFill>
                  </a:tcPr>
                </a:tc>
              </a:tr>
              <a:tr h="1109431">
                <a:tc gridSpan="2">
                  <a:txBody>
                    <a:bodyPr/>
                    <a:lstStyle/>
                    <a:p>
                      <a:pPr marL="0" marR="0" lvl="0" indent="0" algn="l" defTabSz="914400" rtl="0" eaLnBrk="1" fontAlgn="base" latinLnBrk="0" hangingPunct="1">
                        <a:lnSpc>
                          <a:spcPct val="100000"/>
                        </a:lnSpc>
                        <a:spcBef>
                          <a:spcPct val="20000"/>
                        </a:spcBef>
                        <a:spcAft>
                          <a:spcPct val="0"/>
                        </a:spcAft>
                        <a:buClr>
                          <a:schemeClr val="accent1"/>
                        </a:buClr>
                        <a:buSzPct val="75000"/>
                        <a:buFont typeface="Wingdings" pitchFamily="2" charset="2"/>
                        <a:buNone/>
                        <a:tabLst/>
                      </a:pPr>
                      <a:r>
                        <a:rPr kumimoji="0" lang="es-AR" sz="25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Enfermedad endémica</a:t>
                      </a: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E44C16"/>
                    </a:solidFill>
                  </a:tcPr>
                </a:tc>
                <a:tc hMerge="1">
                  <a:txBody>
                    <a:bodyPr/>
                    <a:lstStyle/>
                    <a:p>
                      <a:endParaRPr lang="es-AR"/>
                    </a:p>
                  </a:txBody>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75000"/>
                        <a:buFont typeface="Wingdings" pitchFamily="2" charset="2"/>
                        <a:buNone/>
                        <a:tabLst/>
                      </a:pPr>
                      <a:r>
                        <a:rPr kumimoji="0" lang="es-AR" sz="16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1–2 casos /100.000 personas uniformemente distribuidos en tiempo y espacio</a:t>
                      </a:r>
                      <a:r>
                        <a:rPr kumimoji="0" lang="es-AR" sz="1600" b="0" i="1" u="none" strike="noStrike" cap="none" normalizeH="0" baseline="30000" smtClean="0">
                          <a:ln>
                            <a:noFill/>
                          </a:ln>
                          <a:solidFill>
                            <a:schemeClr val="tx1"/>
                          </a:solidFill>
                          <a:effectLst>
                            <a:outerShdw blurRad="38100" dist="38100" dir="2700000" algn="tl">
                              <a:srgbClr val="000000"/>
                            </a:outerShdw>
                          </a:effectLst>
                          <a:latin typeface="Arial" pitchFamily="34" charset="0"/>
                          <a:cs typeface="Arial" pitchFamily="34" charset="0"/>
                        </a:rPr>
                        <a:t>2</a:t>
                      </a: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3781BF"/>
                    </a:solidFill>
                  </a:tcPr>
                </a:tc>
              </a:tr>
              <a:tr h="1024965">
                <a:tc rowSpan="2">
                  <a:txBody>
                    <a:bodyPr/>
                    <a:lstStyle/>
                    <a:p>
                      <a:pPr marL="0" marR="0" lvl="0" indent="0" algn="l" defTabSz="914400" rtl="0" eaLnBrk="1" fontAlgn="base" latinLnBrk="0" hangingPunct="1">
                        <a:lnSpc>
                          <a:spcPct val="100000"/>
                        </a:lnSpc>
                        <a:spcBef>
                          <a:spcPct val="20000"/>
                        </a:spcBef>
                        <a:spcAft>
                          <a:spcPct val="0"/>
                        </a:spcAft>
                        <a:buClr>
                          <a:schemeClr val="accent1"/>
                        </a:buClr>
                        <a:buSzPct val="75000"/>
                        <a:buFont typeface="Wingdings" pitchFamily="2" charset="2"/>
                        <a:buNone/>
                        <a:tabLst/>
                      </a:pPr>
                      <a:r>
                        <a:rPr kumimoji="0" lang="es-AR" sz="25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Brote</a:t>
                      </a: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E44C16"/>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5000"/>
                        <a:buFont typeface="Wingdings" pitchFamily="2" charset="2"/>
                        <a:buNone/>
                        <a:tabLst/>
                      </a:pPr>
                      <a:r>
                        <a:rPr kumimoji="0" lang="es-AR" sz="25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Comunidad</a:t>
                      </a: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E44C16"/>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5000"/>
                        <a:buFont typeface="Wingdings" pitchFamily="2" charset="2"/>
                        <a:buNone/>
                        <a:tabLst/>
                      </a:pPr>
                      <a:r>
                        <a:rPr kumimoji="0" lang="es-AR" sz="16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≥3 casos en </a:t>
                      </a:r>
                      <a:r>
                        <a:rPr kumimoji="0" lang="es-AR" sz="16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sym typeface="Symbol" pitchFamily="18" charset="2"/>
                        </a:rPr>
                        <a:t></a:t>
                      </a:r>
                      <a:r>
                        <a:rPr kumimoji="0" lang="es-AR" sz="16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3 meses entre personas que residen en un mismo área sin afiliación común, ni contacto cercano, tasa de ataque de ≥10 casos /100.000 personas</a:t>
                      </a:r>
                      <a:r>
                        <a:rPr kumimoji="0" lang="es-AR" sz="1600" b="0" i="1" u="none" strike="noStrike" cap="none" normalizeH="0" baseline="30000" smtClean="0">
                          <a:ln>
                            <a:noFill/>
                          </a:ln>
                          <a:solidFill>
                            <a:schemeClr val="tx1"/>
                          </a:solidFill>
                          <a:effectLst>
                            <a:outerShdw blurRad="38100" dist="38100" dir="2700000" algn="tl">
                              <a:srgbClr val="000000"/>
                            </a:outerShdw>
                          </a:effectLst>
                          <a:latin typeface="Arial" pitchFamily="34" charset="0"/>
                          <a:cs typeface="Arial" pitchFamily="34" charset="0"/>
                        </a:rPr>
                        <a:t>3</a:t>
                      </a: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3781BF"/>
                    </a:solidFill>
                  </a:tcPr>
                </a:tc>
              </a:tr>
              <a:tr h="1936224">
                <a:tc vMerge="1">
                  <a:txBody>
                    <a:bodyPr/>
                    <a:lstStyle/>
                    <a:p>
                      <a:endParaRPr lang="es-AR"/>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5000"/>
                        <a:buFont typeface="Wingdings" pitchFamily="2" charset="2"/>
                        <a:buNone/>
                        <a:tabLst/>
                      </a:pPr>
                      <a:r>
                        <a:rPr kumimoji="0" lang="es-AR" sz="25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Organización</a:t>
                      </a: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E44C16"/>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5000"/>
                        <a:buFont typeface="Wingdings" pitchFamily="2" charset="2"/>
                        <a:buNone/>
                        <a:tabLst/>
                      </a:pPr>
                      <a:r>
                        <a:rPr kumimoji="0" lang="es-AR" sz="16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≥3 casos del mismo serogrupo</a:t>
                      </a:r>
                      <a:r>
                        <a:rPr kumimoji="0" lang="es-AR" sz="1600" b="1"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 </a:t>
                      </a:r>
                      <a:r>
                        <a:rPr kumimoji="0" lang="es-AR" sz="16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en </a:t>
                      </a:r>
                      <a:r>
                        <a:rPr kumimoji="0" lang="es-AR" sz="16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sym typeface="Symbol" pitchFamily="18" charset="2"/>
                        </a:rPr>
                        <a:t></a:t>
                      </a:r>
                      <a:r>
                        <a:rPr kumimoji="0" lang="es-AR" sz="1600" b="0" i="1"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3 meses entre personas con una afiliación común, pero sin contacto cercano, tasa de ataque de  ≥10 casos /100.000 personas</a:t>
                      </a:r>
                      <a:r>
                        <a:rPr kumimoji="0" lang="es-AR" sz="1600" b="0" i="1" u="none" strike="noStrike" cap="none" normalizeH="0" baseline="30000" smtClean="0">
                          <a:ln>
                            <a:noFill/>
                          </a:ln>
                          <a:solidFill>
                            <a:schemeClr val="tx1"/>
                          </a:solidFill>
                          <a:effectLst>
                            <a:outerShdw blurRad="38100" dist="38100" dir="2700000" algn="tl">
                              <a:srgbClr val="000000"/>
                            </a:outerShdw>
                          </a:effectLst>
                          <a:latin typeface="Arial" pitchFamily="34" charset="0"/>
                          <a:cs typeface="Arial" pitchFamily="34" charset="0"/>
                        </a:rPr>
                        <a:t>3</a:t>
                      </a: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3781BF"/>
                    </a:solidFill>
                  </a:tcPr>
                </a:tc>
              </a:tr>
              <a:tr h="519792">
                <a:tc gridSpan="2">
                  <a:txBody>
                    <a:bodyPr/>
                    <a:lstStyle/>
                    <a:p>
                      <a:pPr marL="0" marR="0" lvl="0" indent="0" algn="l" defTabSz="914400" rtl="0" eaLnBrk="1" fontAlgn="base" latinLnBrk="0" hangingPunct="1">
                        <a:lnSpc>
                          <a:spcPct val="100000"/>
                        </a:lnSpc>
                        <a:spcBef>
                          <a:spcPct val="20000"/>
                        </a:spcBef>
                        <a:spcAft>
                          <a:spcPct val="0"/>
                        </a:spcAft>
                        <a:buClr>
                          <a:schemeClr val="accent1"/>
                        </a:buClr>
                        <a:buSzPct val="75000"/>
                        <a:buFont typeface="Wingdings" pitchFamily="2" charset="2"/>
                        <a:buNone/>
                        <a:tabLst/>
                      </a:pPr>
                      <a:endParaRPr kumimoji="0" lang="es-AR" sz="2500" b="0" i="1"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E44C16"/>
                    </a:solidFill>
                  </a:tcPr>
                </a:tc>
                <a:tc hMerge="1">
                  <a:txBody>
                    <a:bodyPr/>
                    <a:lstStyle/>
                    <a:p>
                      <a:endParaRPr lang="es-AR"/>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5000"/>
                        <a:buFont typeface="Wingdings" pitchFamily="2" charset="2"/>
                        <a:buNone/>
                        <a:tabLst/>
                      </a:pPr>
                      <a:endParaRPr kumimoji="0" lang="es-AR" sz="1600" b="0" i="1" u="none" strike="noStrike" cap="none" normalizeH="0" baseline="30000" smtClean="0">
                        <a:ln>
                          <a:noFill/>
                        </a:ln>
                        <a:solidFill>
                          <a:schemeClr val="tx1"/>
                        </a:solidFill>
                        <a:effectLst>
                          <a:outerShdw blurRad="38100" dist="38100" dir="2700000" algn="tl">
                            <a:srgbClr val="000000"/>
                          </a:outerShdw>
                        </a:effectLst>
                        <a:latin typeface="Arial" pitchFamily="34" charset="0"/>
                        <a:cs typeface="Arial" pitchFamily="34" charset="0"/>
                      </a:endParaRP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3781BF"/>
                    </a:solidFill>
                  </a:tcPr>
                </a:tc>
              </a:tr>
              <a:tr h="562025">
                <a:tc gridSpan="2">
                  <a:txBody>
                    <a:bodyPr/>
                    <a:lstStyle/>
                    <a:p>
                      <a:pPr marL="0" marR="0" lvl="0" indent="0" algn="l" defTabSz="914400" rtl="0" eaLnBrk="1" fontAlgn="base" latinLnBrk="0" hangingPunct="1">
                        <a:lnSpc>
                          <a:spcPct val="100000"/>
                        </a:lnSpc>
                        <a:spcBef>
                          <a:spcPct val="20000"/>
                        </a:spcBef>
                        <a:spcAft>
                          <a:spcPct val="0"/>
                        </a:spcAft>
                        <a:buClr>
                          <a:schemeClr val="accent1"/>
                        </a:buClr>
                        <a:buSzPct val="75000"/>
                        <a:buFont typeface="Wingdings" pitchFamily="2" charset="2"/>
                        <a:buNone/>
                        <a:tabLst/>
                      </a:pPr>
                      <a:endParaRPr kumimoji="0" lang="es-AR" sz="2500" b="0" i="1"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E44C16"/>
                    </a:solidFill>
                  </a:tcPr>
                </a:tc>
                <a:tc hMerge="1">
                  <a:txBody>
                    <a:bodyPr/>
                    <a:lstStyle/>
                    <a:p>
                      <a:endParaRPr lang="es-AR"/>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5000"/>
                        <a:buFont typeface="Wingdings" pitchFamily="2" charset="2"/>
                        <a:buNone/>
                        <a:tabLst/>
                      </a:pPr>
                      <a:endParaRPr kumimoji="0" lang="es-AR" sz="1600" b="0" i="1" u="none" strike="noStrike" cap="none" normalizeH="0" baseline="30000" smtClean="0">
                        <a:ln>
                          <a:noFill/>
                        </a:ln>
                        <a:solidFill>
                          <a:schemeClr val="tx1"/>
                        </a:solidFill>
                        <a:effectLst>
                          <a:outerShdw blurRad="38100" dist="38100" dir="2700000" algn="tl">
                            <a:srgbClr val="000000"/>
                          </a:outerShdw>
                        </a:effectLst>
                        <a:latin typeface="Arial" pitchFamily="34" charset="0"/>
                        <a:cs typeface="Arial" pitchFamily="34" charset="0"/>
                      </a:endParaRPr>
                    </a:p>
                  </a:txBody>
                  <a:tcPr marL="83127" marR="83127" marT="46781" marB="4678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3781BF"/>
                    </a:solidFill>
                  </a:tcPr>
                </a:tc>
              </a:tr>
            </a:tbl>
          </a:graphicData>
        </a:graphic>
      </p:graphicFrame>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460376" y="1294607"/>
            <a:ext cx="8426738" cy="4999745"/>
          </a:xfrm>
          <a:prstGeom prst="rect">
            <a:avLst/>
          </a:prstGeom>
          <a:solidFill>
            <a:srgbClr val="3781BF"/>
          </a:solidFill>
          <a:ln w="19050" algn="ctr">
            <a:noFill/>
            <a:miter lim="800000"/>
            <a:headEnd/>
            <a:tailEnd/>
          </a:ln>
        </p:spPr>
        <p:txBody>
          <a:bodyPr wrap="none" anchor="ctr"/>
          <a:lstStyle/>
          <a:p>
            <a:pPr eaLnBrk="1" hangingPunct="1"/>
            <a:endParaRPr lang="es-AR" sz="1200">
              <a:solidFill>
                <a:srgbClr val="A5BF02"/>
              </a:solidFill>
              <a:cs typeface="Arial" pitchFamily="34" charset="0"/>
            </a:endParaRPr>
          </a:p>
        </p:txBody>
      </p:sp>
      <p:sp>
        <p:nvSpPr>
          <p:cNvPr id="47107" name="Rectangle 3"/>
          <p:cNvSpPr>
            <a:spLocks noGrp="1" noChangeArrowheads="1"/>
          </p:cNvSpPr>
          <p:nvPr>
            <p:ph type="title" idx="4294967295"/>
          </p:nvPr>
        </p:nvSpPr>
        <p:spPr bwMode="auto">
          <a:xfrm>
            <a:off x="245341" y="146191"/>
            <a:ext cx="8898659" cy="981107"/>
          </a:xfrm>
          <a:prstGeom prst="rect">
            <a:avLst/>
          </a:prstGeom>
          <a:noFill/>
          <a:ln>
            <a:miter lim="800000"/>
            <a:headEnd/>
            <a:tailEnd/>
          </a:ln>
        </p:spPr>
        <p:txBody>
          <a:bodyPr anchor="b">
            <a:normAutofit fontScale="90000"/>
          </a:bodyPr>
          <a:lstStyle/>
          <a:p>
            <a:pPr algn="ctr" eaLnBrk="1" hangingPunct="1"/>
            <a:r>
              <a:rPr lang="es-AR" sz="3600" i="0" dirty="0" smtClean="0">
                <a:effectLst/>
                <a:latin typeface="Arial" pitchFamily="34" charset="0"/>
              </a:rPr>
              <a:t>Fuentes de Diversidad Genética de </a:t>
            </a:r>
            <a:r>
              <a:rPr lang="es-AR" sz="3600" dirty="0" err="1" smtClean="0">
                <a:effectLst/>
                <a:latin typeface="Arial" pitchFamily="34" charset="0"/>
              </a:rPr>
              <a:t>Neisseria</a:t>
            </a:r>
            <a:r>
              <a:rPr lang="es-AR" sz="3600" dirty="0" smtClean="0">
                <a:effectLst/>
                <a:latin typeface="Arial" pitchFamily="34" charset="0"/>
              </a:rPr>
              <a:t> </a:t>
            </a:r>
            <a:r>
              <a:rPr lang="es-AR" sz="3600" dirty="0" err="1" smtClean="0">
                <a:effectLst/>
                <a:latin typeface="Arial" pitchFamily="34" charset="0"/>
              </a:rPr>
              <a:t>meningitidis</a:t>
            </a:r>
            <a:endParaRPr lang="es-AR" sz="3600" dirty="0" smtClean="0">
              <a:effectLst/>
              <a:latin typeface="Arial" pitchFamily="34" charset="0"/>
            </a:endParaRPr>
          </a:p>
        </p:txBody>
      </p:sp>
      <p:sp>
        <p:nvSpPr>
          <p:cNvPr id="47108" name="Text Box 8"/>
          <p:cNvSpPr txBox="1">
            <a:spLocks noChangeArrowheads="1"/>
          </p:cNvSpPr>
          <p:nvPr/>
        </p:nvSpPr>
        <p:spPr bwMode="auto">
          <a:xfrm>
            <a:off x="355023" y="6432421"/>
            <a:ext cx="8165523" cy="246901"/>
          </a:xfrm>
          <a:prstGeom prst="rect">
            <a:avLst/>
          </a:prstGeom>
          <a:noFill/>
          <a:ln w="9525">
            <a:noFill/>
            <a:miter lim="800000"/>
            <a:headEnd/>
            <a:tailEnd/>
          </a:ln>
        </p:spPr>
        <p:txBody>
          <a:bodyPr lIns="0" anchor="b">
            <a:spAutoFit/>
          </a:bodyPr>
          <a:lstStyle/>
          <a:p>
            <a:pPr eaLnBrk="1" hangingPunct="1"/>
            <a:r>
              <a:rPr lang="en-US" sz="1000">
                <a:latin typeface="Tahoma" pitchFamily="34" charset="0"/>
                <a:cs typeface="Arial" pitchFamily="34" charset="0"/>
              </a:rPr>
              <a:t>Davidsen T, et al. </a:t>
            </a:r>
            <a:r>
              <a:rPr lang="en-US" sz="1000" i="1">
                <a:latin typeface="Tahoma" pitchFamily="34" charset="0"/>
                <a:cs typeface="Arial" pitchFamily="34" charset="0"/>
              </a:rPr>
              <a:t>Nat Rev Microbiol</a:t>
            </a:r>
            <a:r>
              <a:rPr lang="en-US" sz="1000">
                <a:latin typeface="Tahoma" pitchFamily="34" charset="0"/>
                <a:cs typeface="Arial" pitchFamily="34" charset="0"/>
              </a:rPr>
              <a:t>. 2006;4:11-22.</a:t>
            </a:r>
          </a:p>
        </p:txBody>
      </p:sp>
      <p:sp>
        <p:nvSpPr>
          <p:cNvPr id="47109" name="Rectangle 9"/>
          <p:cNvSpPr>
            <a:spLocks noChangeArrowheads="1"/>
          </p:cNvSpPr>
          <p:nvPr/>
        </p:nvSpPr>
        <p:spPr bwMode="auto">
          <a:xfrm>
            <a:off x="6308149" y="2498249"/>
            <a:ext cx="2443306" cy="1751048"/>
          </a:xfrm>
          <a:prstGeom prst="rect">
            <a:avLst/>
          </a:prstGeom>
          <a:solidFill>
            <a:schemeClr val="accent2"/>
          </a:solidFill>
          <a:ln w="38100" algn="ctr">
            <a:solidFill>
              <a:schemeClr val="folHlink"/>
            </a:solidFill>
            <a:miter lim="800000"/>
            <a:headEnd/>
            <a:tailEnd/>
          </a:ln>
        </p:spPr>
        <p:txBody>
          <a:bodyPr/>
          <a:lstStyle/>
          <a:p>
            <a:pPr algn="ctr" eaLnBrk="1" hangingPunct="1"/>
            <a:r>
              <a:rPr lang="en-US" sz="1400" b="1">
                <a:latin typeface="Tahoma" pitchFamily="34" charset="0"/>
                <a:cs typeface="Arial" pitchFamily="34" charset="0"/>
              </a:rPr>
              <a:t>Población microbiana seleccionada:</a:t>
            </a:r>
          </a:p>
          <a:p>
            <a:pPr marL="374650" lvl="1" indent="-200025" eaLnBrk="1" hangingPunct="1"/>
            <a:r>
              <a:rPr lang="en-US" sz="1400" i="1">
                <a:latin typeface="Tahoma" pitchFamily="34" charset="0"/>
                <a:cs typeface="Arial" pitchFamily="34" charset="0"/>
              </a:rPr>
              <a:t>Apto para sobrevivir</a:t>
            </a:r>
          </a:p>
          <a:p>
            <a:pPr marL="374650" lvl="1" indent="-200025" eaLnBrk="1" hangingPunct="1">
              <a:buFontTx/>
              <a:buChar char="•"/>
            </a:pPr>
            <a:r>
              <a:rPr lang="en-US" sz="1400">
                <a:latin typeface="Tahoma" pitchFamily="34" charset="0"/>
                <a:cs typeface="Arial" pitchFamily="34" charset="0"/>
              </a:rPr>
              <a:t>Virulencia</a:t>
            </a:r>
          </a:p>
          <a:p>
            <a:pPr marL="374650" lvl="1" indent="-200025" eaLnBrk="1" hangingPunct="1">
              <a:buFontTx/>
              <a:buChar char="•"/>
            </a:pPr>
            <a:r>
              <a:rPr lang="en-US" sz="1400">
                <a:latin typeface="Tahoma" pitchFamily="34" charset="0"/>
                <a:cs typeface="Arial" pitchFamily="34" charset="0"/>
              </a:rPr>
              <a:t>Resistencia a antibiótico</a:t>
            </a:r>
          </a:p>
          <a:p>
            <a:pPr marL="374650" lvl="1" indent="-200025" eaLnBrk="1" hangingPunct="1">
              <a:buFontTx/>
              <a:buChar char="•"/>
            </a:pPr>
            <a:r>
              <a:rPr lang="en-US" sz="1400">
                <a:latin typeface="Tahoma" pitchFamily="34" charset="0"/>
                <a:cs typeface="Arial" pitchFamily="34" charset="0"/>
              </a:rPr>
              <a:t>Variación de la cepa</a:t>
            </a:r>
          </a:p>
          <a:p>
            <a:pPr marL="374650" lvl="1" indent="-200025" eaLnBrk="1" hangingPunct="1">
              <a:buFontTx/>
              <a:buChar char="•"/>
            </a:pPr>
            <a:r>
              <a:rPr lang="en-US" sz="1400">
                <a:latin typeface="Tahoma" pitchFamily="34" charset="0"/>
                <a:cs typeface="Arial" pitchFamily="34" charset="0"/>
              </a:rPr>
              <a:t>Biodiversidad</a:t>
            </a:r>
          </a:p>
        </p:txBody>
      </p:sp>
      <p:sp>
        <p:nvSpPr>
          <p:cNvPr id="47110" name="Rectangle 10"/>
          <p:cNvSpPr>
            <a:spLocks noChangeArrowheads="1"/>
          </p:cNvSpPr>
          <p:nvPr/>
        </p:nvSpPr>
        <p:spPr bwMode="auto">
          <a:xfrm>
            <a:off x="1000125" y="4895787"/>
            <a:ext cx="1841500" cy="365479"/>
          </a:xfrm>
          <a:prstGeom prst="rect">
            <a:avLst/>
          </a:prstGeom>
          <a:solidFill>
            <a:srgbClr val="0358A5"/>
          </a:solidFill>
          <a:ln w="38100" algn="ctr">
            <a:solidFill>
              <a:schemeClr val="folHlink"/>
            </a:solidFill>
            <a:miter lim="800000"/>
            <a:headEnd/>
            <a:tailEnd/>
          </a:ln>
        </p:spPr>
        <p:txBody>
          <a:bodyPr/>
          <a:lstStyle/>
          <a:p>
            <a:pPr algn="ctr" eaLnBrk="1" hangingPunct="1"/>
            <a:r>
              <a:rPr lang="en-US" sz="1400" b="1">
                <a:latin typeface="Tahoma" pitchFamily="34" charset="0"/>
                <a:cs typeface="Arial" pitchFamily="34" charset="0"/>
              </a:rPr>
              <a:t>Fase de Variación</a:t>
            </a:r>
          </a:p>
        </p:txBody>
      </p:sp>
      <p:sp>
        <p:nvSpPr>
          <p:cNvPr id="47111" name="Rectangle 17"/>
          <p:cNvSpPr>
            <a:spLocks noChangeArrowheads="1"/>
          </p:cNvSpPr>
          <p:nvPr/>
        </p:nvSpPr>
        <p:spPr bwMode="auto">
          <a:xfrm>
            <a:off x="675409" y="1572370"/>
            <a:ext cx="2148898" cy="2779261"/>
          </a:xfrm>
          <a:prstGeom prst="rect">
            <a:avLst/>
          </a:prstGeom>
          <a:solidFill>
            <a:srgbClr val="0358A5"/>
          </a:solidFill>
          <a:ln w="38100" algn="ctr">
            <a:solidFill>
              <a:schemeClr val="folHlink"/>
            </a:solidFill>
            <a:miter lim="800000"/>
            <a:headEnd/>
            <a:tailEnd/>
          </a:ln>
        </p:spPr>
        <p:txBody>
          <a:bodyPr/>
          <a:lstStyle/>
          <a:p>
            <a:pPr algn="ctr" eaLnBrk="1" hangingPunct="1"/>
            <a:r>
              <a:rPr lang="es-AR" sz="1400" b="1">
                <a:latin typeface="Tahoma" pitchFamily="34" charset="0"/>
                <a:cs typeface="Arial" pitchFamily="34" charset="0"/>
              </a:rPr>
              <a:t>Fuentes de variación genética, mutación, </a:t>
            </a:r>
            <a:br>
              <a:rPr lang="es-AR" sz="1400" b="1">
                <a:latin typeface="Tahoma" pitchFamily="34" charset="0"/>
                <a:cs typeface="Arial" pitchFamily="34" charset="0"/>
              </a:rPr>
            </a:br>
            <a:r>
              <a:rPr lang="es-AR" sz="1400" b="1">
                <a:latin typeface="Tahoma" pitchFamily="34" charset="0"/>
                <a:cs typeface="Arial" pitchFamily="34" charset="0"/>
              </a:rPr>
              <a:t>y daño de DNA</a:t>
            </a:r>
          </a:p>
          <a:p>
            <a:pPr marL="374650" lvl="1" indent="-200025" eaLnBrk="1" hangingPunct="1">
              <a:buFontTx/>
              <a:buChar char="•"/>
            </a:pPr>
            <a:r>
              <a:rPr lang="es-AR" sz="1400">
                <a:latin typeface="Tahoma" pitchFamily="34" charset="0"/>
                <a:cs typeface="Arial" pitchFamily="34" charset="0"/>
              </a:rPr>
              <a:t>Infidelidad de la replicación</a:t>
            </a:r>
          </a:p>
          <a:p>
            <a:pPr marL="374650" lvl="1" indent="-200025" eaLnBrk="1" hangingPunct="1">
              <a:buFontTx/>
              <a:buChar char="•"/>
            </a:pPr>
            <a:r>
              <a:rPr lang="es-AR" sz="1400">
                <a:latin typeface="Tahoma" pitchFamily="34" charset="0"/>
                <a:cs typeface="Arial" pitchFamily="34" charset="0"/>
              </a:rPr>
              <a:t>Mutación</a:t>
            </a:r>
          </a:p>
          <a:p>
            <a:pPr marL="374650" lvl="1" indent="-200025" eaLnBrk="1" hangingPunct="1">
              <a:buFontTx/>
              <a:buChar char="•"/>
            </a:pPr>
            <a:r>
              <a:rPr lang="es-AR" sz="1400">
                <a:latin typeface="Tahoma" pitchFamily="34" charset="0"/>
                <a:cs typeface="Arial" pitchFamily="34" charset="0"/>
              </a:rPr>
              <a:t>Recombinación</a:t>
            </a:r>
          </a:p>
          <a:p>
            <a:pPr marL="374650" lvl="1" indent="-200025" eaLnBrk="1" hangingPunct="1">
              <a:buFontTx/>
              <a:buChar char="•"/>
            </a:pPr>
            <a:r>
              <a:rPr lang="es-AR" sz="1400">
                <a:latin typeface="Tahoma" pitchFamily="34" charset="0"/>
                <a:cs typeface="Arial" pitchFamily="34" charset="0"/>
              </a:rPr>
              <a:t>Arreglos cromosómicos</a:t>
            </a:r>
          </a:p>
          <a:p>
            <a:pPr marL="374650" lvl="1" indent="-200025" eaLnBrk="1" hangingPunct="1">
              <a:buFontTx/>
              <a:buChar char="•"/>
            </a:pPr>
            <a:r>
              <a:rPr lang="es-AR" sz="1400">
                <a:latin typeface="Tahoma" pitchFamily="34" charset="0"/>
                <a:cs typeface="Arial" pitchFamily="34" charset="0"/>
              </a:rPr>
              <a:t>Transferencia horizontal de genes</a:t>
            </a:r>
          </a:p>
          <a:p>
            <a:pPr marL="374650" lvl="1" indent="-200025" eaLnBrk="1" hangingPunct="1">
              <a:buFontTx/>
              <a:buChar char="•"/>
            </a:pPr>
            <a:r>
              <a:rPr lang="es-AR" sz="1400">
                <a:latin typeface="Tahoma" pitchFamily="34" charset="0"/>
                <a:cs typeface="Arial" pitchFamily="34" charset="0"/>
              </a:rPr>
              <a:t>Transformación</a:t>
            </a:r>
          </a:p>
        </p:txBody>
      </p:sp>
      <p:pic>
        <p:nvPicPr>
          <p:cNvPr id="47112" name="Picture 16"/>
          <p:cNvPicPr>
            <a:picLocks noChangeAspect="1" noChangeArrowheads="1"/>
          </p:cNvPicPr>
          <p:nvPr/>
        </p:nvPicPr>
        <p:blipFill>
          <a:blip r:embed="rId3" cstate="print"/>
          <a:srcRect l="20003" t="3951" r="20003" b="3951"/>
          <a:stretch>
            <a:fillRect/>
          </a:stretch>
        </p:blipFill>
        <p:spPr bwMode="auto">
          <a:xfrm>
            <a:off x="3385705" y="2389418"/>
            <a:ext cx="2296103" cy="1983329"/>
          </a:xfrm>
          <a:prstGeom prst="rect">
            <a:avLst/>
          </a:prstGeom>
          <a:noFill/>
          <a:ln w="9525">
            <a:noFill/>
            <a:miter lim="800000"/>
            <a:headEnd/>
            <a:tailEnd/>
          </a:ln>
        </p:spPr>
      </p:pic>
      <p:cxnSp>
        <p:nvCxnSpPr>
          <p:cNvPr id="47113" name="AutoShape 18"/>
          <p:cNvCxnSpPr>
            <a:cxnSpLocks noChangeShapeType="1"/>
            <a:endCxn id="47109" idx="1"/>
          </p:cNvCxnSpPr>
          <p:nvPr/>
        </p:nvCxnSpPr>
        <p:spPr bwMode="auto">
          <a:xfrm flipV="1">
            <a:off x="5720773" y="3373773"/>
            <a:ext cx="570057" cy="6497"/>
          </a:xfrm>
          <a:prstGeom prst="straightConnector1">
            <a:avLst/>
          </a:prstGeom>
          <a:noFill/>
          <a:ln w="28575">
            <a:solidFill>
              <a:schemeClr val="tx2"/>
            </a:solidFill>
            <a:round/>
            <a:headEnd/>
            <a:tailEnd type="triangle" w="med" len="med"/>
          </a:ln>
        </p:spPr>
      </p:cxnSp>
      <p:sp>
        <p:nvSpPr>
          <p:cNvPr id="47114" name="Line 21"/>
          <p:cNvSpPr>
            <a:spLocks noChangeShapeType="1"/>
          </p:cNvSpPr>
          <p:nvPr/>
        </p:nvSpPr>
        <p:spPr bwMode="auto">
          <a:xfrm flipV="1">
            <a:off x="6032500" y="3404635"/>
            <a:ext cx="0" cy="1167907"/>
          </a:xfrm>
          <a:prstGeom prst="line">
            <a:avLst/>
          </a:prstGeom>
          <a:noFill/>
          <a:ln w="28575">
            <a:solidFill>
              <a:schemeClr val="tx2"/>
            </a:solidFill>
            <a:round/>
            <a:headEnd/>
            <a:tailEnd type="triangle" w="med" len="med"/>
          </a:ln>
        </p:spPr>
        <p:txBody>
          <a:bodyPr wrap="none">
            <a:spAutoFit/>
          </a:bodyPr>
          <a:lstStyle/>
          <a:p>
            <a:endParaRPr lang="es-AR"/>
          </a:p>
        </p:txBody>
      </p:sp>
      <p:sp>
        <p:nvSpPr>
          <p:cNvPr id="47115" name="Rectangle 20"/>
          <p:cNvSpPr>
            <a:spLocks noChangeArrowheads="1"/>
          </p:cNvSpPr>
          <p:nvPr/>
        </p:nvSpPr>
        <p:spPr bwMode="auto">
          <a:xfrm>
            <a:off x="5621194" y="4575791"/>
            <a:ext cx="2525568" cy="1172780"/>
          </a:xfrm>
          <a:prstGeom prst="rect">
            <a:avLst/>
          </a:prstGeom>
          <a:solidFill>
            <a:srgbClr val="0358A5"/>
          </a:solidFill>
          <a:ln w="38100" algn="ctr">
            <a:solidFill>
              <a:schemeClr val="folHlink"/>
            </a:solidFill>
            <a:miter lim="800000"/>
            <a:headEnd/>
            <a:tailEnd/>
          </a:ln>
        </p:spPr>
        <p:txBody>
          <a:bodyPr/>
          <a:lstStyle/>
          <a:p>
            <a:pPr algn="ctr" eaLnBrk="1" hangingPunct="1"/>
            <a:r>
              <a:rPr lang="en-US" sz="1400" b="1">
                <a:latin typeface="Tahoma" pitchFamily="34" charset="0"/>
                <a:cs typeface="Arial" pitchFamily="34" charset="0"/>
              </a:rPr>
              <a:t>Presiones selectivas:</a:t>
            </a:r>
          </a:p>
          <a:p>
            <a:pPr marL="374650" lvl="1" indent="-200025" eaLnBrk="1" hangingPunct="1">
              <a:buFontTx/>
              <a:buChar char="•"/>
            </a:pPr>
            <a:r>
              <a:rPr lang="en-US" sz="1400">
                <a:latin typeface="Tahoma" pitchFamily="34" charset="0"/>
                <a:cs typeface="Arial" pitchFamily="34" charset="0"/>
              </a:rPr>
              <a:t>Nichos ambientales</a:t>
            </a:r>
          </a:p>
          <a:p>
            <a:pPr marL="374650" lvl="1" indent="-200025" eaLnBrk="1" hangingPunct="1">
              <a:buFontTx/>
              <a:buChar char="•"/>
            </a:pPr>
            <a:r>
              <a:rPr lang="en-US" sz="1400">
                <a:latin typeface="Tahoma" pitchFamily="34" charset="0"/>
                <a:cs typeface="Arial" pitchFamily="34" charset="0"/>
              </a:rPr>
              <a:t>Respuestas inmunológicas</a:t>
            </a:r>
          </a:p>
          <a:p>
            <a:pPr marL="374650" lvl="1" indent="-200025" eaLnBrk="1" hangingPunct="1">
              <a:buFontTx/>
              <a:buChar char="•"/>
            </a:pPr>
            <a:r>
              <a:rPr lang="en-US" sz="1400">
                <a:latin typeface="Tahoma" pitchFamily="34" charset="0"/>
                <a:cs typeface="Arial" pitchFamily="34" charset="0"/>
              </a:rPr>
              <a:t>Antibióticos</a:t>
            </a:r>
          </a:p>
        </p:txBody>
      </p:sp>
      <p:cxnSp>
        <p:nvCxnSpPr>
          <p:cNvPr id="47116" name="AutoShape 22"/>
          <p:cNvCxnSpPr>
            <a:cxnSpLocks noChangeShapeType="1"/>
            <a:stCxn id="47111" idx="3"/>
          </p:cNvCxnSpPr>
          <p:nvPr/>
        </p:nvCxnSpPr>
        <p:spPr bwMode="auto">
          <a:xfrm>
            <a:off x="2841626" y="2962812"/>
            <a:ext cx="493568" cy="428828"/>
          </a:xfrm>
          <a:prstGeom prst="bentConnector3">
            <a:avLst>
              <a:gd name="adj1" fmla="val 48245"/>
            </a:avLst>
          </a:prstGeom>
          <a:noFill/>
          <a:ln w="28575">
            <a:solidFill>
              <a:schemeClr val="tx2"/>
            </a:solidFill>
            <a:miter lim="800000"/>
            <a:headEnd/>
            <a:tailEnd type="triangle" w="med" len="med"/>
          </a:ln>
        </p:spPr>
      </p:cxnSp>
      <p:cxnSp>
        <p:nvCxnSpPr>
          <p:cNvPr id="47117" name="AutoShape 23"/>
          <p:cNvCxnSpPr>
            <a:cxnSpLocks noChangeShapeType="1"/>
            <a:stCxn id="47110" idx="3"/>
          </p:cNvCxnSpPr>
          <p:nvPr/>
        </p:nvCxnSpPr>
        <p:spPr bwMode="auto">
          <a:xfrm flipV="1">
            <a:off x="2858944" y="3342910"/>
            <a:ext cx="477693" cy="1736429"/>
          </a:xfrm>
          <a:prstGeom prst="bentConnector3">
            <a:avLst>
              <a:gd name="adj1" fmla="val 48037"/>
            </a:avLst>
          </a:prstGeom>
          <a:noFill/>
          <a:ln w="28575">
            <a:solidFill>
              <a:schemeClr val="tx2"/>
            </a:solidFill>
            <a:miter lim="800000"/>
            <a:headEnd/>
            <a:tailEnd type="triangle" w="med" len="med"/>
          </a:ln>
        </p:spPr>
      </p:cxn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txBox="1">
            <a:spLocks noChangeArrowheads="1"/>
          </p:cNvSpPr>
          <p:nvPr/>
        </p:nvSpPr>
        <p:spPr bwMode="auto">
          <a:xfrm>
            <a:off x="373785" y="419082"/>
            <a:ext cx="8724034" cy="735830"/>
          </a:xfrm>
          <a:prstGeom prst="rect">
            <a:avLst/>
          </a:prstGeom>
          <a:noFill/>
          <a:ln w="9525">
            <a:noFill/>
            <a:miter lim="800000"/>
            <a:headEnd/>
            <a:tailEnd/>
          </a:ln>
        </p:spPr>
        <p:txBody>
          <a:bodyPr lIns="91429" tIns="45715" rIns="91429" bIns="45715"/>
          <a:lstStyle/>
          <a:p>
            <a:pPr>
              <a:lnSpc>
                <a:spcPct val="95000"/>
              </a:lnSpc>
            </a:pPr>
            <a:r>
              <a:rPr lang="pt-BR" sz="2400" b="1" i="1">
                <a:solidFill>
                  <a:srgbClr val="FFFF00"/>
                </a:solidFill>
                <a:ea typeface="MS PGothic" pitchFamily="34" charset="-128"/>
                <a:cs typeface="Arial" pitchFamily="34" charset="0"/>
              </a:rPr>
              <a:t>Neisseria </a:t>
            </a:r>
            <a:r>
              <a:rPr lang="en-US" sz="2400" b="1" i="1">
                <a:solidFill>
                  <a:srgbClr val="FFFF00"/>
                </a:solidFill>
                <a:ea typeface="MS PGothic" pitchFamily="34" charset="-128"/>
                <a:cs typeface="Arial" pitchFamily="34" charset="0"/>
              </a:rPr>
              <a:t>meningitidis:</a:t>
            </a:r>
            <a:r>
              <a:rPr lang="en-US" sz="2400" b="1">
                <a:solidFill>
                  <a:srgbClr val="FFFF00"/>
                </a:solidFill>
                <a:ea typeface="MS PGothic" pitchFamily="34" charset="-128"/>
                <a:cs typeface="Arial" pitchFamily="34" charset="0"/>
              </a:rPr>
              <a:t> componentes de la superficie celular</a:t>
            </a:r>
          </a:p>
        </p:txBody>
      </p:sp>
      <p:sp>
        <p:nvSpPr>
          <p:cNvPr id="48131" name="Text Box 4"/>
          <p:cNvSpPr txBox="1">
            <a:spLocks noChangeArrowheads="1"/>
          </p:cNvSpPr>
          <p:nvPr/>
        </p:nvSpPr>
        <p:spPr bwMode="auto">
          <a:xfrm>
            <a:off x="256886" y="6242373"/>
            <a:ext cx="7788853" cy="268017"/>
          </a:xfrm>
          <a:prstGeom prst="rect">
            <a:avLst/>
          </a:prstGeom>
          <a:noFill/>
          <a:ln w="9525">
            <a:noFill/>
            <a:miter lim="800000"/>
            <a:headEnd/>
            <a:tailEnd/>
          </a:ln>
        </p:spPr>
        <p:txBody>
          <a:bodyPr lIns="91429" tIns="45715" rIns="91429" bIns="45715" anchor="b">
            <a:spAutoFit/>
          </a:bodyPr>
          <a:lstStyle/>
          <a:p>
            <a:r>
              <a:rPr lang="en-US" sz="1100">
                <a:latin typeface="Tahoma" pitchFamily="34" charset="0"/>
                <a:cs typeface="Arial" pitchFamily="34" charset="0"/>
              </a:rPr>
              <a:t>Modificado de Rosenstein NE, et al.</a:t>
            </a:r>
            <a:r>
              <a:rPr lang="en-US" sz="1100" i="1">
                <a:latin typeface="Tahoma" pitchFamily="34" charset="0"/>
                <a:cs typeface="Arial" pitchFamily="34" charset="0"/>
              </a:rPr>
              <a:t> N Engl J Med</a:t>
            </a:r>
            <a:r>
              <a:rPr lang="en-US" sz="1100">
                <a:latin typeface="Tahoma" pitchFamily="34" charset="0"/>
                <a:cs typeface="Arial" pitchFamily="34" charset="0"/>
              </a:rPr>
              <a:t>. 2001;344:1378-1388.</a:t>
            </a:r>
          </a:p>
        </p:txBody>
      </p:sp>
      <p:pic>
        <p:nvPicPr>
          <p:cNvPr id="48132" name="Picture 6" descr="Rosenstein_Meningococcaldicopy"/>
          <p:cNvPicPr>
            <a:picLocks noChangeAspect="1" noChangeArrowheads="1"/>
          </p:cNvPicPr>
          <p:nvPr/>
        </p:nvPicPr>
        <p:blipFill>
          <a:blip r:embed="rId2" cstate="print"/>
          <a:srcRect/>
          <a:stretch>
            <a:fillRect/>
          </a:stretch>
        </p:blipFill>
        <p:spPr bwMode="auto">
          <a:xfrm>
            <a:off x="1427307" y="1218262"/>
            <a:ext cx="6661727" cy="4960761"/>
          </a:xfrm>
          <a:prstGeom prst="rect">
            <a:avLst/>
          </a:prstGeom>
          <a:noFill/>
          <a:ln w="38100">
            <a:solidFill>
              <a:schemeClr val="bg1"/>
            </a:solidFill>
            <a:miter lim="800000"/>
            <a:headEnd/>
            <a:tailEnd/>
          </a:ln>
        </p:spPr>
      </p:pic>
      <p:sp>
        <p:nvSpPr>
          <p:cNvPr id="48133" name="Text Box 7"/>
          <p:cNvSpPr>
            <a:spLocks noChangeArrowheads="1"/>
          </p:cNvSpPr>
          <p:nvPr/>
        </p:nvSpPr>
        <p:spPr bwMode="auto">
          <a:xfrm>
            <a:off x="5888182" y="2827991"/>
            <a:ext cx="1373909" cy="389844"/>
          </a:xfrm>
          <a:prstGeom prst="roundRect">
            <a:avLst>
              <a:gd name="adj" fmla="val 16667"/>
            </a:avLst>
          </a:prstGeom>
          <a:solidFill>
            <a:srgbClr val="FEEBC6"/>
          </a:solidFill>
          <a:ln w="9525">
            <a:noFill/>
            <a:round/>
            <a:headEnd/>
            <a:tailEnd/>
          </a:ln>
        </p:spPr>
        <p:txBody>
          <a:bodyPr wrap="none" lIns="0" tIns="0" rIns="0" bIns="0">
            <a:spAutoFit/>
          </a:bodyPr>
          <a:lstStyle/>
          <a:p>
            <a:pPr>
              <a:lnSpc>
                <a:spcPct val="80000"/>
              </a:lnSpc>
            </a:pPr>
            <a:r>
              <a:rPr lang="es-AR" sz="1400">
                <a:solidFill>
                  <a:srgbClr val="800000"/>
                </a:solidFill>
                <a:cs typeface="Arial" pitchFamily="34" charset="0"/>
              </a:rPr>
              <a:t>Lipooligosacáridos</a:t>
            </a:r>
          </a:p>
          <a:p>
            <a:pPr>
              <a:lnSpc>
                <a:spcPct val="80000"/>
              </a:lnSpc>
            </a:pPr>
            <a:r>
              <a:rPr lang="es-AR" sz="1400">
                <a:solidFill>
                  <a:srgbClr val="800000"/>
                </a:solidFill>
                <a:cs typeface="Arial" pitchFamily="34" charset="0"/>
              </a:rPr>
              <a:t>    (Inmunotipos)</a:t>
            </a:r>
            <a:endParaRPr lang="en-US" sz="1400">
              <a:solidFill>
                <a:srgbClr val="800000"/>
              </a:solidFill>
              <a:cs typeface="Arial" pitchFamily="34" charset="0"/>
            </a:endParaRPr>
          </a:p>
        </p:txBody>
      </p:sp>
      <p:sp>
        <p:nvSpPr>
          <p:cNvPr id="48134" name="Text Box 8"/>
          <p:cNvSpPr>
            <a:spLocks noChangeArrowheads="1"/>
          </p:cNvSpPr>
          <p:nvPr/>
        </p:nvSpPr>
        <p:spPr bwMode="auto">
          <a:xfrm>
            <a:off x="5709228" y="2152262"/>
            <a:ext cx="1419689" cy="190691"/>
          </a:xfrm>
          <a:prstGeom prst="roundRect">
            <a:avLst>
              <a:gd name="adj" fmla="val 16667"/>
            </a:avLst>
          </a:prstGeom>
          <a:solidFill>
            <a:srgbClr val="FEEBC6"/>
          </a:solidFill>
          <a:ln w="9525">
            <a:noFill/>
            <a:round/>
            <a:headEnd/>
            <a:tailEnd/>
          </a:ln>
        </p:spPr>
        <p:txBody>
          <a:bodyPr wrap="none" lIns="0" tIns="0" rIns="0" bIns="0">
            <a:spAutoFit/>
          </a:bodyPr>
          <a:lstStyle/>
          <a:p>
            <a:pPr>
              <a:lnSpc>
                <a:spcPct val="80000"/>
              </a:lnSpc>
            </a:pPr>
            <a:r>
              <a:rPr lang="es-AR" sz="1400">
                <a:solidFill>
                  <a:srgbClr val="0033CC"/>
                </a:solidFill>
                <a:cs typeface="Arial" pitchFamily="34" charset="0"/>
              </a:rPr>
              <a:t>Membrana externa</a:t>
            </a:r>
            <a:endParaRPr lang="en-US" sz="1400">
              <a:solidFill>
                <a:srgbClr val="0033CC"/>
              </a:solidFill>
              <a:cs typeface="Arial" pitchFamily="34" charset="0"/>
            </a:endParaRPr>
          </a:p>
        </p:txBody>
      </p:sp>
      <p:sp>
        <p:nvSpPr>
          <p:cNvPr id="48135" name="Text Box 9"/>
          <p:cNvSpPr>
            <a:spLocks noChangeArrowheads="1"/>
          </p:cNvSpPr>
          <p:nvPr/>
        </p:nvSpPr>
        <p:spPr bwMode="auto">
          <a:xfrm>
            <a:off x="5709227" y="1947594"/>
            <a:ext cx="1554307" cy="194922"/>
          </a:xfrm>
          <a:prstGeom prst="roundRect">
            <a:avLst>
              <a:gd name="adj" fmla="val 16667"/>
            </a:avLst>
          </a:prstGeom>
          <a:solidFill>
            <a:srgbClr val="FEEBC6"/>
          </a:solidFill>
          <a:ln w="9525">
            <a:noFill/>
            <a:round/>
            <a:headEnd/>
            <a:tailEnd/>
          </a:ln>
        </p:spPr>
        <p:txBody>
          <a:bodyPr wrap="none" lIns="0" tIns="0" rIns="0" bIns="0">
            <a:spAutoFit/>
          </a:bodyPr>
          <a:lstStyle/>
          <a:p>
            <a:pPr>
              <a:lnSpc>
                <a:spcPct val="80000"/>
              </a:lnSpc>
            </a:pPr>
            <a:r>
              <a:rPr lang="es-AR" sz="1400">
                <a:solidFill>
                  <a:srgbClr val="0033CC"/>
                </a:solidFill>
                <a:cs typeface="Arial" pitchFamily="34" charset="0"/>
              </a:rPr>
              <a:t>Espacio periplásmico</a:t>
            </a:r>
            <a:endParaRPr lang="en-US" sz="1400">
              <a:solidFill>
                <a:srgbClr val="0033CC"/>
              </a:solidFill>
              <a:cs typeface="Arial" pitchFamily="34" charset="0"/>
            </a:endParaRPr>
          </a:p>
        </p:txBody>
      </p:sp>
      <p:sp>
        <p:nvSpPr>
          <p:cNvPr id="48136" name="Text Box 10"/>
          <p:cNvSpPr>
            <a:spLocks noChangeArrowheads="1"/>
          </p:cNvSpPr>
          <p:nvPr/>
        </p:nvSpPr>
        <p:spPr bwMode="auto">
          <a:xfrm>
            <a:off x="5712114" y="1731555"/>
            <a:ext cx="1920649" cy="202609"/>
          </a:xfrm>
          <a:prstGeom prst="roundRect">
            <a:avLst>
              <a:gd name="adj" fmla="val 16667"/>
            </a:avLst>
          </a:prstGeom>
          <a:solidFill>
            <a:srgbClr val="FEEBC6"/>
          </a:solidFill>
          <a:ln w="9525">
            <a:noFill/>
            <a:round/>
            <a:headEnd/>
            <a:tailEnd/>
          </a:ln>
        </p:spPr>
        <p:txBody>
          <a:bodyPr wrap="none" lIns="0" tIns="0" rIns="0" bIns="0">
            <a:spAutoFit/>
          </a:bodyPr>
          <a:lstStyle/>
          <a:p>
            <a:pPr>
              <a:lnSpc>
                <a:spcPct val="85000"/>
              </a:lnSpc>
            </a:pPr>
            <a:r>
              <a:rPr lang="en-US" sz="1400">
                <a:solidFill>
                  <a:srgbClr val="0033CC"/>
                </a:solidFill>
                <a:cs typeface="Arial" pitchFamily="34" charset="0"/>
              </a:rPr>
              <a:t>Membrana citoplasmática</a:t>
            </a:r>
          </a:p>
        </p:txBody>
      </p:sp>
      <p:sp>
        <p:nvSpPr>
          <p:cNvPr id="48137" name="Text Box 11"/>
          <p:cNvSpPr txBox="1">
            <a:spLocks noChangeArrowheads="1"/>
          </p:cNvSpPr>
          <p:nvPr/>
        </p:nvSpPr>
        <p:spPr bwMode="auto">
          <a:xfrm>
            <a:off x="6381750" y="4122597"/>
            <a:ext cx="992909" cy="315124"/>
          </a:xfrm>
          <a:prstGeom prst="rect">
            <a:avLst/>
          </a:prstGeom>
          <a:noFill/>
          <a:ln w="9525">
            <a:noFill/>
            <a:miter lim="800000"/>
            <a:headEnd/>
            <a:tailEnd/>
          </a:ln>
        </p:spPr>
        <p:txBody>
          <a:bodyPr lIns="91429" tIns="45715" rIns="91429" bIns="45715">
            <a:spAutoFit/>
          </a:bodyPr>
          <a:lstStyle/>
          <a:p>
            <a:pPr>
              <a:spcBef>
                <a:spcPct val="50000"/>
              </a:spcBef>
            </a:pPr>
            <a:r>
              <a:rPr lang="es-AR" sz="1400">
                <a:solidFill>
                  <a:srgbClr val="0033CC"/>
                </a:solidFill>
                <a:cs typeface="Arial" pitchFamily="34" charset="0"/>
              </a:rPr>
              <a:t>Pili</a:t>
            </a:r>
            <a:endParaRPr lang="en-US" sz="1400">
              <a:solidFill>
                <a:srgbClr val="0033CC"/>
              </a:solidFill>
              <a:cs typeface="Arial" pitchFamily="34" charset="0"/>
            </a:endParaRPr>
          </a:p>
        </p:txBody>
      </p:sp>
      <p:sp>
        <p:nvSpPr>
          <p:cNvPr id="48138" name="Text Box 12"/>
          <p:cNvSpPr txBox="1">
            <a:spLocks noChangeArrowheads="1"/>
          </p:cNvSpPr>
          <p:nvPr/>
        </p:nvSpPr>
        <p:spPr bwMode="auto">
          <a:xfrm>
            <a:off x="5639955" y="4614776"/>
            <a:ext cx="1822739" cy="536035"/>
          </a:xfrm>
          <a:prstGeom prst="rect">
            <a:avLst/>
          </a:prstGeom>
          <a:noFill/>
          <a:ln w="9525">
            <a:noFill/>
            <a:miter lim="800000"/>
            <a:headEnd/>
            <a:tailEnd/>
          </a:ln>
        </p:spPr>
        <p:txBody>
          <a:bodyPr lIns="91429" tIns="45715" rIns="91429" bIns="45715">
            <a:spAutoFit/>
          </a:bodyPr>
          <a:lstStyle/>
          <a:p>
            <a:pPr algn="ctr">
              <a:spcBef>
                <a:spcPct val="50000"/>
              </a:spcBef>
            </a:pPr>
            <a:r>
              <a:rPr lang="en-US" sz="1400">
                <a:solidFill>
                  <a:srgbClr val="800000"/>
                </a:solidFill>
                <a:cs typeface="Arial" pitchFamily="34" charset="0"/>
              </a:rPr>
              <a:t>Polisacárido capsular (serogrupo)</a:t>
            </a:r>
          </a:p>
        </p:txBody>
      </p:sp>
      <p:sp>
        <p:nvSpPr>
          <p:cNvPr id="48139" name="Text Box 14"/>
          <p:cNvSpPr txBox="1">
            <a:spLocks noChangeArrowheads="1"/>
          </p:cNvSpPr>
          <p:nvPr/>
        </p:nvSpPr>
        <p:spPr bwMode="auto">
          <a:xfrm>
            <a:off x="3609399" y="5561770"/>
            <a:ext cx="1319068" cy="313500"/>
          </a:xfrm>
          <a:prstGeom prst="rect">
            <a:avLst/>
          </a:prstGeom>
          <a:noFill/>
          <a:ln w="9525">
            <a:noFill/>
            <a:miter lim="800000"/>
            <a:headEnd/>
            <a:tailEnd/>
          </a:ln>
        </p:spPr>
        <p:txBody>
          <a:bodyPr lIns="91429" tIns="45715" rIns="91429" bIns="45715">
            <a:spAutoFit/>
          </a:bodyPr>
          <a:lstStyle/>
          <a:p>
            <a:pPr>
              <a:spcBef>
                <a:spcPct val="50000"/>
              </a:spcBef>
            </a:pPr>
            <a:r>
              <a:rPr lang="es-AR" sz="1400">
                <a:solidFill>
                  <a:srgbClr val="0033CC"/>
                </a:solidFill>
                <a:cs typeface="Arial" pitchFamily="34" charset="0"/>
              </a:rPr>
              <a:t>Fosfolípidos</a:t>
            </a:r>
            <a:endParaRPr lang="en-US" sz="1400">
              <a:solidFill>
                <a:srgbClr val="0033CC"/>
              </a:solidFill>
              <a:cs typeface="Arial" pitchFamily="34" charset="0"/>
            </a:endParaRPr>
          </a:p>
        </p:txBody>
      </p:sp>
      <p:sp>
        <p:nvSpPr>
          <p:cNvPr id="48140" name="Text Box 15"/>
          <p:cNvSpPr txBox="1">
            <a:spLocks noChangeArrowheads="1"/>
          </p:cNvSpPr>
          <p:nvPr/>
        </p:nvSpPr>
        <p:spPr bwMode="auto">
          <a:xfrm>
            <a:off x="1236808" y="1957341"/>
            <a:ext cx="2402897" cy="313499"/>
          </a:xfrm>
          <a:prstGeom prst="rect">
            <a:avLst/>
          </a:prstGeom>
          <a:noFill/>
          <a:ln w="9525">
            <a:noFill/>
            <a:miter lim="800000"/>
            <a:headEnd/>
            <a:tailEnd/>
          </a:ln>
        </p:spPr>
        <p:txBody>
          <a:bodyPr lIns="91429" tIns="45715" rIns="91429" bIns="45715">
            <a:spAutoFit/>
          </a:bodyPr>
          <a:lstStyle/>
          <a:p>
            <a:pPr algn="ctr">
              <a:spcBef>
                <a:spcPct val="50000"/>
              </a:spcBef>
            </a:pPr>
            <a:r>
              <a:rPr lang="en-US" sz="1400">
                <a:cs typeface="Arial" pitchFamily="34" charset="0"/>
              </a:rPr>
              <a:t>Proteínas de membrana</a:t>
            </a:r>
          </a:p>
        </p:txBody>
      </p:sp>
      <p:sp>
        <p:nvSpPr>
          <p:cNvPr id="48141" name="Text Box 20"/>
          <p:cNvSpPr txBox="1">
            <a:spLocks noChangeArrowheads="1"/>
          </p:cNvSpPr>
          <p:nvPr/>
        </p:nvSpPr>
        <p:spPr bwMode="auto">
          <a:xfrm>
            <a:off x="5127626" y="5145936"/>
            <a:ext cx="2514023" cy="755323"/>
          </a:xfrm>
          <a:prstGeom prst="rect">
            <a:avLst/>
          </a:prstGeom>
          <a:noFill/>
          <a:ln w="9525">
            <a:noFill/>
            <a:miter lim="800000"/>
            <a:headEnd/>
            <a:tailEnd/>
          </a:ln>
        </p:spPr>
        <p:txBody>
          <a:bodyPr lIns="91429" tIns="45715" rIns="91429" bIns="45715">
            <a:spAutoFit/>
          </a:bodyPr>
          <a:lstStyle/>
          <a:p>
            <a:pPr algn="ctr" eaLnBrk="1" hangingPunct="1"/>
            <a:r>
              <a:rPr lang="es-AR" sz="1400">
                <a:solidFill>
                  <a:srgbClr val="800000"/>
                </a:solidFill>
                <a:cs typeface="Arial" pitchFamily="34" charset="0"/>
              </a:rPr>
              <a:t>Proteinas de membrana externa</a:t>
            </a:r>
            <a:endParaRPr lang="en-US" sz="1400">
              <a:solidFill>
                <a:srgbClr val="800000"/>
              </a:solidFill>
              <a:cs typeface="Arial" pitchFamily="34" charset="0"/>
            </a:endParaRPr>
          </a:p>
          <a:p>
            <a:pPr algn="ctr" eaLnBrk="1" hangingPunct="1"/>
            <a:r>
              <a:rPr lang="en-US" sz="1400">
                <a:solidFill>
                  <a:srgbClr val="800000"/>
                </a:solidFill>
                <a:cs typeface="Arial" pitchFamily="34" charset="0"/>
              </a:rPr>
              <a:t>(serotipo/serosubtipo)</a:t>
            </a:r>
          </a:p>
          <a:p>
            <a:pPr algn="ctr" eaLnBrk="1" hangingPunct="1"/>
            <a:endParaRPr lang="en-US" sz="1400">
              <a:cs typeface="Arial" pitchFamily="34" charset="0"/>
            </a:endParaRP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idx="4294967295"/>
          </p:nvPr>
        </p:nvSpPr>
        <p:spPr bwMode="auto">
          <a:xfrm>
            <a:off x="457489" y="274516"/>
            <a:ext cx="8229023" cy="727708"/>
          </a:xfrm>
          <a:prstGeom prst="rect">
            <a:avLst/>
          </a:prstGeom>
          <a:ln>
            <a:miter lim="800000"/>
            <a:headEnd/>
            <a:tailEnd/>
          </a:ln>
        </p:spPr>
        <p:txBody>
          <a:bodyPr anchor="b">
            <a:normAutofit fontScale="90000"/>
          </a:bodyPr>
          <a:lstStyle/>
          <a:p>
            <a:pPr algn="ctr" eaLnBrk="1" hangingPunct="1">
              <a:defRPr/>
            </a:pPr>
            <a:r>
              <a:rPr lang="es-AR" sz="4000" dirty="0" err="1" smtClean="0">
                <a:latin typeface="Arial" charset="0"/>
              </a:rPr>
              <a:t>Neisseria</a:t>
            </a:r>
            <a:r>
              <a:rPr lang="es-AR" sz="4000" dirty="0" smtClean="0">
                <a:latin typeface="Arial" charset="0"/>
              </a:rPr>
              <a:t> </a:t>
            </a:r>
            <a:r>
              <a:rPr lang="es-AR" sz="4000" dirty="0" err="1" smtClean="0">
                <a:latin typeface="Arial" charset="0"/>
              </a:rPr>
              <a:t>meningitidis</a:t>
            </a:r>
            <a:r>
              <a:rPr lang="es-AR" sz="4000" dirty="0" smtClean="0">
                <a:latin typeface="Arial" charset="0"/>
              </a:rPr>
              <a:t>: </a:t>
            </a:r>
            <a:r>
              <a:rPr lang="es-AR" sz="4000" i="0" dirty="0" smtClean="0">
                <a:latin typeface="Arial" charset="0"/>
              </a:rPr>
              <a:t>Clasificación</a:t>
            </a:r>
          </a:p>
        </p:txBody>
      </p:sp>
      <p:sp>
        <p:nvSpPr>
          <p:cNvPr id="576515" name="Rectangle 3"/>
          <p:cNvSpPr>
            <a:spLocks noGrp="1" noChangeArrowheads="1"/>
          </p:cNvSpPr>
          <p:nvPr>
            <p:ph type="body" idx="4294967295"/>
          </p:nvPr>
        </p:nvSpPr>
        <p:spPr bwMode="auto">
          <a:xfrm>
            <a:off x="457489" y="1273490"/>
            <a:ext cx="8229023" cy="4851930"/>
          </a:xfrm>
          <a:prstGeom prst="rect">
            <a:avLst/>
          </a:prstGeom>
          <a:ln>
            <a:miter lim="800000"/>
            <a:headEnd/>
            <a:tailEnd/>
          </a:ln>
        </p:spPr>
        <p:txBody>
          <a:bodyPr/>
          <a:lstStyle/>
          <a:p>
            <a:pPr eaLnBrk="1" hangingPunct="1">
              <a:buFont typeface="Monotype Sorts"/>
              <a:buNone/>
              <a:defRPr/>
            </a:pPr>
            <a:r>
              <a:rPr lang="es-AR" sz="2400" i="0" smtClean="0">
                <a:solidFill>
                  <a:srgbClr val="FCAF17"/>
                </a:solidFill>
              </a:rPr>
              <a:t>Serogrupo </a:t>
            </a:r>
            <a:r>
              <a:rPr lang="es-AR" sz="2400" i="0" baseline="30000" smtClean="0">
                <a:solidFill>
                  <a:srgbClr val="FCAF17"/>
                </a:solidFill>
              </a:rPr>
              <a:t>1</a:t>
            </a:r>
          </a:p>
          <a:p>
            <a:pPr lvl="1" eaLnBrk="1" hangingPunct="1">
              <a:spcBef>
                <a:spcPct val="40000"/>
              </a:spcBef>
              <a:defRPr/>
            </a:pPr>
            <a:r>
              <a:rPr lang="es-AR" sz="2400" i="0" smtClean="0"/>
              <a:t>13 serogrupos en base al polisacárido capsular </a:t>
            </a:r>
          </a:p>
          <a:p>
            <a:pPr lvl="1" eaLnBrk="1" hangingPunct="1">
              <a:spcBef>
                <a:spcPct val="40000"/>
              </a:spcBef>
              <a:defRPr/>
            </a:pPr>
            <a:r>
              <a:rPr lang="es-AR" sz="2400" i="0" smtClean="0"/>
              <a:t>5 serogrupos — A, B, C, W-135, e Y — provocan más enfermedad</a:t>
            </a:r>
          </a:p>
          <a:p>
            <a:pPr eaLnBrk="1" hangingPunct="1">
              <a:spcBef>
                <a:spcPct val="70000"/>
              </a:spcBef>
              <a:buFont typeface="Monotype Sorts"/>
              <a:buNone/>
              <a:defRPr/>
            </a:pPr>
            <a:r>
              <a:rPr lang="es-AR" sz="2400" i="0" smtClean="0">
                <a:solidFill>
                  <a:srgbClr val="FCAF17"/>
                </a:solidFill>
              </a:rPr>
              <a:t>Serotipo</a:t>
            </a:r>
            <a:r>
              <a:rPr lang="es-AR" sz="2400" i="0" smtClean="0"/>
              <a:t> y </a:t>
            </a:r>
            <a:r>
              <a:rPr lang="es-AR" sz="2400" i="0" smtClean="0">
                <a:solidFill>
                  <a:srgbClr val="FCAF17"/>
                </a:solidFill>
              </a:rPr>
              <a:t>serosubtipo </a:t>
            </a:r>
            <a:r>
              <a:rPr lang="es-AR" sz="2400" i="0" baseline="30000" smtClean="0">
                <a:solidFill>
                  <a:srgbClr val="FCAF17"/>
                </a:solidFill>
              </a:rPr>
              <a:t>1</a:t>
            </a:r>
            <a:r>
              <a:rPr lang="es-AR" sz="2400" i="0" smtClean="0">
                <a:solidFill>
                  <a:srgbClr val="FCAF17"/>
                </a:solidFill>
              </a:rPr>
              <a:t> </a:t>
            </a:r>
          </a:p>
          <a:p>
            <a:pPr lvl="1" eaLnBrk="1" hangingPunct="1">
              <a:spcBef>
                <a:spcPct val="40000"/>
              </a:spcBef>
              <a:defRPr/>
            </a:pPr>
            <a:r>
              <a:rPr lang="es-AR" sz="2400" i="0" smtClean="0"/>
              <a:t>En base a las proteínas de la membrana externa incluyendo la clase 2 y 3 proteínas porinas (porB) y clase 1 proteínas porinas (porA)</a:t>
            </a:r>
            <a:r>
              <a:rPr lang="es-AR" sz="2400" i="0" baseline="30000" smtClean="0"/>
              <a:t>2</a:t>
            </a:r>
          </a:p>
          <a:p>
            <a:pPr eaLnBrk="1" hangingPunct="1">
              <a:spcBef>
                <a:spcPct val="70000"/>
              </a:spcBef>
              <a:buFont typeface="Monotype Sorts"/>
              <a:buNone/>
              <a:defRPr/>
            </a:pPr>
            <a:r>
              <a:rPr lang="es-AR" sz="2400" i="0" smtClean="0">
                <a:solidFill>
                  <a:srgbClr val="FCAF17"/>
                </a:solidFill>
              </a:rPr>
              <a:t>Inmunotipo </a:t>
            </a:r>
            <a:r>
              <a:rPr lang="es-AR" sz="2400" i="0" baseline="30000" smtClean="0">
                <a:solidFill>
                  <a:srgbClr val="FCAF17"/>
                </a:solidFill>
              </a:rPr>
              <a:t>1</a:t>
            </a:r>
            <a:r>
              <a:rPr lang="es-AR" sz="2400" i="0" smtClean="0"/>
              <a:t> </a:t>
            </a:r>
          </a:p>
          <a:p>
            <a:pPr lvl="1" eaLnBrk="1" hangingPunct="1">
              <a:spcBef>
                <a:spcPct val="40000"/>
              </a:spcBef>
              <a:defRPr/>
            </a:pPr>
            <a:r>
              <a:rPr lang="es-AR" sz="2400" i="0" smtClean="0"/>
              <a:t>En base a lipooligosacáridos</a:t>
            </a:r>
          </a:p>
          <a:p>
            <a:pPr eaLnBrk="1" hangingPunct="1">
              <a:defRPr/>
            </a:pPr>
            <a:endParaRPr lang="es-AR" sz="2400" i="0" smtClean="0"/>
          </a:p>
        </p:txBody>
      </p:sp>
      <p:sp>
        <p:nvSpPr>
          <p:cNvPr id="49156" name="Line 4"/>
          <p:cNvSpPr>
            <a:spLocks noChangeAspect="1" noChangeShapeType="1"/>
          </p:cNvSpPr>
          <p:nvPr/>
        </p:nvSpPr>
        <p:spPr bwMode="auto">
          <a:xfrm>
            <a:off x="1903558" y="3489101"/>
            <a:ext cx="1443" cy="1143541"/>
          </a:xfrm>
          <a:prstGeom prst="line">
            <a:avLst/>
          </a:prstGeom>
          <a:noFill/>
          <a:ln w="9525">
            <a:noFill/>
            <a:round/>
            <a:headEnd/>
            <a:tailEnd type="triangle" w="med" len="med"/>
          </a:ln>
        </p:spPr>
        <p:txBody>
          <a:bodyPr/>
          <a:lstStyle/>
          <a:p>
            <a:endParaRPr lang="es-AR"/>
          </a:p>
        </p:txBody>
      </p:sp>
      <p:sp>
        <p:nvSpPr>
          <p:cNvPr id="49157" name="Text Box 6"/>
          <p:cNvSpPr txBox="1">
            <a:spLocks noChangeArrowheads="1"/>
          </p:cNvSpPr>
          <p:nvPr/>
        </p:nvSpPr>
        <p:spPr bwMode="auto">
          <a:xfrm>
            <a:off x="249671" y="6437294"/>
            <a:ext cx="8360352" cy="311875"/>
          </a:xfrm>
          <a:prstGeom prst="rect">
            <a:avLst/>
          </a:prstGeom>
          <a:noFill/>
          <a:ln w="9525" algn="ctr">
            <a:noFill/>
            <a:miter lim="800000"/>
            <a:headEnd/>
            <a:tailEnd/>
          </a:ln>
        </p:spPr>
        <p:txBody>
          <a:bodyPr>
            <a:spAutoFit/>
          </a:bodyPr>
          <a:lstStyle/>
          <a:p>
            <a:pPr marL="342900" indent="-342900" eaLnBrk="1" hangingPunct="1"/>
            <a:r>
              <a:rPr lang="en-US" sz="1000">
                <a:latin typeface="Tahoma" pitchFamily="34" charset="0"/>
                <a:cs typeface="Arial" pitchFamily="34" charset="0"/>
              </a:rPr>
              <a:t>1. </a:t>
            </a:r>
            <a:r>
              <a:rPr lang="en-US" sz="1400">
                <a:cs typeface="Arial" pitchFamily="34" charset="0"/>
              </a:rPr>
              <a:t>Stephens DS. </a:t>
            </a:r>
            <a:r>
              <a:rPr lang="en-US" sz="1400" i="1">
                <a:cs typeface="Arial" pitchFamily="34" charset="0"/>
              </a:rPr>
              <a:t>FEMS Microbiol Rev.</a:t>
            </a:r>
            <a:r>
              <a:rPr lang="en-US" sz="1400">
                <a:cs typeface="Arial" pitchFamily="34" charset="0"/>
              </a:rPr>
              <a:t> 2007;31:3-14; 2. </a:t>
            </a:r>
            <a:r>
              <a:rPr lang="it-IT" sz="1400">
                <a:cs typeface="Arial" pitchFamily="34" charset="0"/>
              </a:rPr>
              <a:t>Sacchi CT, et al. </a:t>
            </a:r>
            <a:r>
              <a:rPr lang="it-IT" sz="1400" i="1">
                <a:cs typeface="Arial" pitchFamily="34" charset="0"/>
              </a:rPr>
              <a:t>Clin Diagn Lab Immunol.</a:t>
            </a:r>
            <a:r>
              <a:rPr lang="it-IT" sz="1400">
                <a:cs typeface="Arial" pitchFamily="34" charset="0"/>
              </a:rPr>
              <a:t> 1998;5:845-855.</a:t>
            </a:r>
            <a:endParaRPr lang="en-US" sz="1400">
              <a:cs typeface="Arial" pitchFamily="34" charset="0"/>
            </a:endParaRPr>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1 Título"/>
          <p:cNvSpPr>
            <a:spLocks noGrp="1"/>
          </p:cNvSpPr>
          <p:nvPr>
            <p:ph type="title"/>
          </p:nvPr>
        </p:nvSpPr>
        <p:spPr>
          <a:xfrm>
            <a:off x="611910" y="188425"/>
            <a:ext cx="7785966" cy="792682"/>
          </a:xfrm>
        </p:spPr>
        <p:txBody>
          <a:bodyPr>
            <a:normAutofit/>
          </a:bodyPr>
          <a:lstStyle/>
          <a:p>
            <a:pPr>
              <a:defRPr/>
            </a:pPr>
            <a:r>
              <a:rPr lang="es-AR" altLang="es-AR" sz="2400" dirty="0" smtClean="0"/>
              <a:t>Casos y tasas de EMI. 2012-2016. Argentina</a:t>
            </a:r>
          </a:p>
        </p:txBody>
      </p:sp>
      <p:pic>
        <p:nvPicPr>
          <p:cNvPr id="50179" name="Picture 2"/>
          <p:cNvPicPr>
            <a:picLocks noChangeAspect="1" noChangeArrowheads="1"/>
          </p:cNvPicPr>
          <p:nvPr/>
        </p:nvPicPr>
        <p:blipFill>
          <a:blip r:embed="rId2" cstate="print"/>
          <a:srcRect/>
          <a:stretch>
            <a:fillRect/>
          </a:stretch>
        </p:blipFill>
        <p:spPr bwMode="auto">
          <a:xfrm>
            <a:off x="467591" y="1052578"/>
            <a:ext cx="7992341" cy="5035481"/>
          </a:xfrm>
          <a:prstGeom prst="rect">
            <a:avLst/>
          </a:prstGeom>
          <a:noFill/>
          <a:ln w="9525">
            <a:noFill/>
            <a:miter lim="800000"/>
            <a:headEnd/>
            <a:tailEnd/>
          </a:ln>
        </p:spPr>
      </p:pic>
      <p:grpSp>
        <p:nvGrpSpPr>
          <p:cNvPr id="2" name="8 Grupo"/>
          <p:cNvGrpSpPr>
            <a:grpSpLocks/>
          </p:cNvGrpSpPr>
          <p:nvPr/>
        </p:nvGrpSpPr>
        <p:grpSpPr bwMode="auto">
          <a:xfrm>
            <a:off x="1" y="6291104"/>
            <a:ext cx="8149648" cy="586389"/>
            <a:chOff x="0" y="6313779"/>
            <a:chExt cx="8149226" cy="585915"/>
          </a:xfrm>
        </p:grpSpPr>
        <p:pic>
          <p:nvPicPr>
            <p:cNvPr id="50181" name="Picture 2"/>
            <p:cNvPicPr>
              <a:picLocks noChangeAspect="1" noChangeArrowheads="1"/>
            </p:cNvPicPr>
            <p:nvPr/>
          </p:nvPicPr>
          <p:blipFill>
            <a:blip r:embed="rId3" cstate="print"/>
            <a:srcRect/>
            <a:stretch>
              <a:fillRect/>
            </a:stretch>
          </p:blipFill>
          <p:spPr bwMode="auto">
            <a:xfrm>
              <a:off x="0" y="6313779"/>
              <a:ext cx="1956538" cy="585915"/>
            </a:xfrm>
            <a:prstGeom prst="rect">
              <a:avLst/>
            </a:prstGeom>
            <a:noFill/>
            <a:ln w="9525">
              <a:noFill/>
              <a:miter lim="800000"/>
              <a:headEnd/>
              <a:tailEnd/>
            </a:ln>
          </p:spPr>
        </p:pic>
        <p:sp>
          <p:nvSpPr>
            <p:cNvPr id="50182" name="10 CuadroTexto"/>
            <p:cNvSpPr txBox="1">
              <a:spLocks noChangeArrowheads="1"/>
            </p:cNvSpPr>
            <p:nvPr/>
          </p:nvSpPr>
          <p:spPr bwMode="auto">
            <a:xfrm>
              <a:off x="1956538" y="6370637"/>
              <a:ext cx="6192688" cy="472381"/>
            </a:xfrm>
            <a:prstGeom prst="rect">
              <a:avLst/>
            </a:prstGeom>
            <a:noFill/>
            <a:ln w="9525">
              <a:noFill/>
              <a:miter lim="800000"/>
              <a:headEnd/>
              <a:tailEnd/>
            </a:ln>
          </p:spPr>
          <p:txBody>
            <a:bodyPr>
              <a:spAutoFit/>
            </a:bodyPr>
            <a:lstStyle/>
            <a:p>
              <a:r>
                <a:rPr lang="es-AR" sz="1200" i="1">
                  <a:solidFill>
                    <a:schemeClr val="tx2"/>
                  </a:solidFill>
                </a:rPr>
                <a:t>Fuente: SNVS. DiCEi. Ministerio de Salud de la Nación. INEI.Anlis-Laboratorio de Bacteriología Clínica. Instituto “Carlos G. Malbrán”. </a:t>
              </a:r>
            </a:p>
          </p:txBody>
        </p:sp>
      </p:gr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3"/>
          <p:cNvPicPr>
            <a:picLocks noChangeAspect="1" noChangeArrowheads="1"/>
          </p:cNvPicPr>
          <p:nvPr/>
        </p:nvPicPr>
        <p:blipFill>
          <a:blip r:embed="rId2" cstate="print"/>
          <a:srcRect/>
          <a:stretch>
            <a:fillRect/>
          </a:stretch>
        </p:blipFill>
        <p:spPr bwMode="auto">
          <a:xfrm>
            <a:off x="316057" y="1692572"/>
            <a:ext cx="8151091" cy="4689495"/>
          </a:xfrm>
          <a:prstGeom prst="rect">
            <a:avLst/>
          </a:prstGeom>
          <a:noFill/>
          <a:ln w="9525">
            <a:noFill/>
            <a:miter lim="800000"/>
            <a:headEnd/>
            <a:tailEnd/>
          </a:ln>
        </p:spPr>
      </p:pic>
      <p:sp>
        <p:nvSpPr>
          <p:cNvPr id="7171" name="1 Título"/>
          <p:cNvSpPr>
            <a:spLocks noGrp="1"/>
          </p:cNvSpPr>
          <p:nvPr>
            <p:ph type="title"/>
          </p:nvPr>
        </p:nvSpPr>
        <p:spPr>
          <a:xfrm>
            <a:off x="178955" y="703343"/>
            <a:ext cx="6912841" cy="869026"/>
          </a:xfrm>
        </p:spPr>
        <p:txBody>
          <a:bodyPr>
            <a:normAutofit/>
          </a:bodyPr>
          <a:lstStyle/>
          <a:p>
            <a:pPr>
              <a:defRPr/>
            </a:pPr>
            <a:r>
              <a:rPr lang="es-AR" altLang="es-AR" sz="2400" dirty="0" smtClean="0"/>
              <a:t>Distribución de casos y tasas de EMI por grupo etario.</a:t>
            </a:r>
            <a:br>
              <a:rPr lang="es-AR" altLang="es-AR" sz="2400" dirty="0" smtClean="0"/>
            </a:br>
            <a:r>
              <a:rPr lang="es-AR" altLang="es-AR" sz="2400" dirty="0" smtClean="0"/>
              <a:t>2012-2015. Argentina</a:t>
            </a:r>
          </a:p>
        </p:txBody>
      </p:sp>
      <p:grpSp>
        <p:nvGrpSpPr>
          <p:cNvPr id="2" name="3 Grupo"/>
          <p:cNvGrpSpPr>
            <a:grpSpLocks/>
          </p:cNvGrpSpPr>
          <p:nvPr/>
        </p:nvGrpSpPr>
        <p:grpSpPr bwMode="auto">
          <a:xfrm>
            <a:off x="3707535" y="11371"/>
            <a:ext cx="4932795" cy="691973"/>
            <a:chOff x="1415199" y="1797550"/>
            <a:chExt cx="4932187" cy="691524"/>
          </a:xfrm>
        </p:grpSpPr>
        <p:sp>
          <p:nvSpPr>
            <p:cNvPr id="5" name="4 Pentágono"/>
            <p:cNvSpPr/>
            <p:nvPr/>
          </p:nvSpPr>
          <p:spPr>
            <a:xfrm rot="10800000">
              <a:off x="1415199" y="1797550"/>
              <a:ext cx="4932187" cy="691524"/>
            </a:xfrm>
            <a:prstGeom prst="homePlate">
              <a:avLst/>
            </a:prstGeom>
          </p:spPr>
          <p:style>
            <a:lnRef idx="1">
              <a:schemeClr val="accent6"/>
            </a:lnRef>
            <a:fillRef idx="3">
              <a:schemeClr val="accent6"/>
            </a:fillRef>
            <a:effectRef idx="2">
              <a:schemeClr val="accent6"/>
            </a:effectRef>
            <a:fontRef idx="minor">
              <a:schemeClr val="lt1"/>
            </a:fontRef>
          </p:style>
        </p:sp>
        <p:sp>
          <p:nvSpPr>
            <p:cNvPr id="6" name="Pentágono 4"/>
            <p:cNvSpPr/>
            <p:nvPr/>
          </p:nvSpPr>
          <p:spPr>
            <a:xfrm rot="21600000">
              <a:off x="1588359" y="1797550"/>
              <a:ext cx="4759027" cy="691524"/>
            </a:xfrm>
            <a:prstGeom prst="rect">
              <a:avLst/>
            </a:prstGeom>
          </p:spPr>
          <p:style>
            <a:lnRef idx="0">
              <a:scrgbClr r="0" g="0" b="0"/>
            </a:lnRef>
            <a:fillRef idx="0">
              <a:scrgbClr r="0" g="0" b="0"/>
            </a:fillRef>
            <a:effectRef idx="0">
              <a:scrgbClr r="0" g="0" b="0"/>
            </a:effectRef>
            <a:fontRef idx="minor">
              <a:schemeClr val="lt1"/>
            </a:fontRef>
          </p:style>
          <p:txBody>
            <a:bodyPr lIns="304943" tIns="102870" rIns="192024" bIns="102870" spcCol="1270" anchor="ctr"/>
            <a:lstStyle/>
            <a:p>
              <a:pPr algn="ctr" defTabSz="1200150">
                <a:lnSpc>
                  <a:spcPct val="90000"/>
                </a:lnSpc>
                <a:spcAft>
                  <a:spcPct val="35000"/>
                </a:spcAft>
                <a:defRPr/>
              </a:pPr>
              <a:r>
                <a:rPr lang="es-AR" sz="2700" i="1" dirty="0">
                  <a:latin typeface="Century Gothic" panose="020B0502020202020204" pitchFamily="34" charset="0"/>
                </a:rPr>
                <a:t>Meningococo</a:t>
              </a:r>
              <a:endParaRPr lang="es-AR" sz="2700" dirty="0">
                <a:latin typeface="Century Gothic" panose="020B0502020202020204" pitchFamily="34" charset="0"/>
              </a:endParaRPr>
            </a:p>
          </p:txBody>
        </p:sp>
      </p:gr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cstate="print"/>
          <a:srcRect/>
          <a:stretch>
            <a:fillRect/>
          </a:stretch>
        </p:blipFill>
        <p:spPr bwMode="auto">
          <a:xfrm>
            <a:off x="187614" y="1629222"/>
            <a:ext cx="8272318" cy="4968882"/>
          </a:xfrm>
          <a:prstGeom prst="rect">
            <a:avLst/>
          </a:prstGeom>
          <a:noFill/>
          <a:ln w="9525">
            <a:noFill/>
            <a:miter lim="800000"/>
            <a:headEnd/>
            <a:tailEnd/>
          </a:ln>
        </p:spPr>
      </p:pic>
      <p:sp>
        <p:nvSpPr>
          <p:cNvPr id="8195" name="1 Título"/>
          <p:cNvSpPr>
            <a:spLocks noGrp="1"/>
          </p:cNvSpPr>
          <p:nvPr>
            <p:ph type="title"/>
          </p:nvPr>
        </p:nvSpPr>
        <p:spPr>
          <a:xfrm>
            <a:off x="165966" y="620501"/>
            <a:ext cx="7585364" cy="1143541"/>
          </a:xfrm>
        </p:spPr>
        <p:txBody>
          <a:bodyPr>
            <a:noAutofit/>
          </a:bodyPr>
          <a:lstStyle/>
          <a:p>
            <a:pPr>
              <a:defRPr/>
            </a:pPr>
            <a:r>
              <a:rPr lang="es-AR" altLang="es-AR" sz="2000" dirty="0" smtClean="0"/>
              <a:t>Distribución de casos y tasas de EMI en menores de 2 años</a:t>
            </a:r>
            <a:r>
              <a:rPr lang="es-AR" altLang="es-AR" sz="2400" dirty="0" smtClean="0"/>
              <a:t/>
            </a:r>
            <a:br>
              <a:rPr lang="es-AR" altLang="es-AR" sz="2400" dirty="0" smtClean="0"/>
            </a:br>
            <a:r>
              <a:rPr lang="es-AR" altLang="es-AR" sz="2400" dirty="0" smtClean="0"/>
              <a:t>2012-2015. Argentina</a:t>
            </a:r>
          </a:p>
        </p:txBody>
      </p:sp>
      <p:grpSp>
        <p:nvGrpSpPr>
          <p:cNvPr id="2" name="3 Grupo"/>
          <p:cNvGrpSpPr>
            <a:grpSpLocks/>
          </p:cNvGrpSpPr>
          <p:nvPr/>
        </p:nvGrpSpPr>
        <p:grpSpPr bwMode="auto">
          <a:xfrm>
            <a:off x="3707535" y="11371"/>
            <a:ext cx="4932795" cy="691973"/>
            <a:chOff x="1415199" y="1797550"/>
            <a:chExt cx="4932187" cy="691524"/>
          </a:xfrm>
        </p:grpSpPr>
        <p:sp>
          <p:nvSpPr>
            <p:cNvPr id="5" name="4 Pentágono"/>
            <p:cNvSpPr/>
            <p:nvPr/>
          </p:nvSpPr>
          <p:spPr>
            <a:xfrm rot="10800000">
              <a:off x="1415199" y="1797550"/>
              <a:ext cx="4932187" cy="691524"/>
            </a:xfrm>
            <a:prstGeom prst="homePlate">
              <a:avLst/>
            </a:prstGeom>
          </p:spPr>
          <p:style>
            <a:lnRef idx="1">
              <a:schemeClr val="accent6"/>
            </a:lnRef>
            <a:fillRef idx="3">
              <a:schemeClr val="accent6"/>
            </a:fillRef>
            <a:effectRef idx="2">
              <a:schemeClr val="accent6"/>
            </a:effectRef>
            <a:fontRef idx="minor">
              <a:schemeClr val="lt1"/>
            </a:fontRef>
          </p:style>
        </p:sp>
        <p:sp>
          <p:nvSpPr>
            <p:cNvPr id="6" name="Pentágono 4"/>
            <p:cNvSpPr/>
            <p:nvPr/>
          </p:nvSpPr>
          <p:spPr>
            <a:xfrm rot="21600000">
              <a:off x="1588359" y="1797550"/>
              <a:ext cx="4759027" cy="691524"/>
            </a:xfrm>
            <a:prstGeom prst="rect">
              <a:avLst/>
            </a:prstGeom>
          </p:spPr>
          <p:style>
            <a:lnRef idx="0">
              <a:scrgbClr r="0" g="0" b="0"/>
            </a:lnRef>
            <a:fillRef idx="0">
              <a:scrgbClr r="0" g="0" b="0"/>
            </a:fillRef>
            <a:effectRef idx="0">
              <a:scrgbClr r="0" g="0" b="0"/>
            </a:effectRef>
            <a:fontRef idx="minor">
              <a:schemeClr val="lt1"/>
            </a:fontRef>
          </p:style>
          <p:txBody>
            <a:bodyPr lIns="304943" tIns="102870" rIns="192024" bIns="102870" spcCol="1270" anchor="ctr"/>
            <a:lstStyle/>
            <a:p>
              <a:pPr algn="ctr" defTabSz="1200150">
                <a:lnSpc>
                  <a:spcPct val="90000"/>
                </a:lnSpc>
                <a:spcAft>
                  <a:spcPct val="35000"/>
                </a:spcAft>
                <a:defRPr/>
              </a:pPr>
              <a:r>
                <a:rPr lang="es-AR" sz="2700" i="1" dirty="0">
                  <a:latin typeface="Century Gothic" panose="020B0502020202020204" pitchFamily="34" charset="0"/>
                </a:rPr>
                <a:t>Meningococo</a:t>
              </a:r>
              <a:endParaRPr lang="es-AR" sz="2700" dirty="0">
                <a:latin typeface="Century Gothic" panose="020B0502020202020204" pitchFamily="34" charset="0"/>
              </a:endParaRPr>
            </a:p>
          </p:txBody>
        </p:sp>
      </p:gr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a:defRPr/>
            </a:pPr>
            <a:r>
              <a:rPr lang="es-ES" i="0" smtClean="0">
                <a:solidFill>
                  <a:srgbClr val="FFFF00"/>
                </a:solidFill>
                <a:latin typeface="Arial" pitchFamily="34" charset="0"/>
              </a:rPr>
              <a:t>Enfermedad meningocócica</a:t>
            </a:r>
          </a:p>
        </p:txBody>
      </p:sp>
      <p:sp>
        <p:nvSpPr>
          <p:cNvPr id="566275" name="Rectangle 3"/>
          <p:cNvSpPr>
            <a:spLocks noGrp="1" noChangeArrowheads="1"/>
          </p:cNvSpPr>
          <p:nvPr>
            <p:ph type="body" idx="1"/>
          </p:nvPr>
        </p:nvSpPr>
        <p:spPr bwMode="auto">
          <a:xfrm>
            <a:off x="457489" y="964863"/>
            <a:ext cx="8229023" cy="5620246"/>
          </a:xfrm>
          <a:ln>
            <a:miter lim="800000"/>
            <a:headEnd/>
            <a:tailEnd/>
          </a:ln>
        </p:spPr>
        <p:txBody>
          <a:bodyPr vert="horz" wrap="square" lIns="91440" tIns="45720" rIns="91440" bIns="45720" numCol="1" anchor="t" anchorCtr="0" compatLnSpc="1">
            <a:prstTxWarp prst="textNoShape">
              <a:avLst/>
            </a:prstTxWarp>
          </a:bodyPr>
          <a:lstStyle/>
          <a:p>
            <a:pPr>
              <a:lnSpc>
                <a:spcPct val="80000"/>
              </a:lnSpc>
              <a:buFont typeface="Monotype Sorts" pitchFamily="2" charset="2"/>
              <a:buNone/>
              <a:defRPr/>
            </a:pPr>
            <a:r>
              <a:rPr lang="en-US" sz="2800" dirty="0" smtClean="0"/>
              <a:t>   </a:t>
            </a:r>
            <a:r>
              <a:rPr lang="en-US" sz="2800" i="0" dirty="0" smtClean="0">
                <a:solidFill>
                  <a:srgbClr val="00FF00"/>
                </a:solidFill>
              </a:rPr>
              <a:t>Los </a:t>
            </a:r>
            <a:r>
              <a:rPr lang="en-US" sz="2800" i="0" dirty="0" err="1" smtClean="0">
                <a:solidFill>
                  <a:srgbClr val="00FF00"/>
                </a:solidFill>
              </a:rPr>
              <a:t>serogrupos</a:t>
            </a:r>
            <a:r>
              <a:rPr lang="en-US" sz="2800" i="0" dirty="0" smtClean="0">
                <a:solidFill>
                  <a:srgbClr val="00FF00"/>
                </a:solidFill>
              </a:rPr>
              <a:t> y </a:t>
            </a:r>
            <a:r>
              <a:rPr lang="en-US" sz="2800" i="0" dirty="0" err="1" smtClean="0">
                <a:solidFill>
                  <a:srgbClr val="00FF00"/>
                </a:solidFill>
              </a:rPr>
              <a:t>su</a:t>
            </a:r>
            <a:r>
              <a:rPr lang="en-US" sz="2800" i="0" dirty="0" smtClean="0">
                <a:solidFill>
                  <a:srgbClr val="00FF00"/>
                </a:solidFill>
              </a:rPr>
              <a:t> </a:t>
            </a:r>
            <a:r>
              <a:rPr lang="en-US" sz="2800" i="0" dirty="0" err="1" smtClean="0">
                <a:solidFill>
                  <a:srgbClr val="00FF00"/>
                </a:solidFill>
              </a:rPr>
              <a:t>distribucion</a:t>
            </a:r>
            <a:r>
              <a:rPr lang="en-US" sz="2800" i="0" dirty="0" smtClean="0">
                <a:solidFill>
                  <a:srgbClr val="00FF00"/>
                </a:solidFill>
              </a:rPr>
              <a:t> </a:t>
            </a:r>
            <a:r>
              <a:rPr lang="en-US" sz="2800" i="0" dirty="0" err="1" smtClean="0">
                <a:solidFill>
                  <a:srgbClr val="00FF00"/>
                </a:solidFill>
              </a:rPr>
              <a:t>varian</a:t>
            </a:r>
            <a:r>
              <a:rPr lang="en-US" sz="2800" i="0" dirty="0" smtClean="0">
                <a:solidFill>
                  <a:srgbClr val="00FF00"/>
                </a:solidFill>
              </a:rPr>
              <a:t> a lo largo del </a:t>
            </a:r>
            <a:r>
              <a:rPr lang="en-US" sz="2800" i="0" dirty="0" err="1" smtClean="0">
                <a:solidFill>
                  <a:srgbClr val="00FF00"/>
                </a:solidFill>
              </a:rPr>
              <a:t>tiempo</a:t>
            </a:r>
            <a:endParaRPr lang="en-US" sz="2800" i="0" dirty="0" smtClean="0">
              <a:solidFill>
                <a:srgbClr val="00FF00"/>
              </a:solidFill>
            </a:endParaRPr>
          </a:p>
          <a:p>
            <a:pPr>
              <a:lnSpc>
                <a:spcPct val="80000"/>
              </a:lnSpc>
              <a:buFont typeface="Monotype Sorts" pitchFamily="2" charset="2"/>
              <a:buNone/>
              <a:defRPr/>
            </a:pPr>
            <a:endParaRPr lang="en-US" sz="2800" i="0" dirty="0" smtClean="0">
              <a:solidFill>
                <a:srgbClr val="00FF00"/>
              </a:solidFill>
            </a:endParaRPr>
          </a:p>
          <a:p>
            <a:pPr>
              <a:lnSpc>
                <a:spcPct val="80000"/>
              </a:lnSpc>
              <a:buSzPct val="120000"/>
              <a:buFont typeface="Wingdings" pitchFamily="2" charset="2"/>
              <a:buChar char="ü"/>
              <a:defRPr/>
            </a:pPr>
            <a:r>
              <a:rPr lang="en-US" sz="2800" i="0" dirty="0" smtClean="0"/>
              <a:t>   </a:t>
            </a:r>
            <a:r>
              <a:rPr lang="en-US" sz="2800" i="0" dirty="0" err="1" smtClean="0"/>
              <a:t>Hasta</a:t>
            </a:r>
            <a:r>
              <a:rPr lang="en-US" sz="2800" i="0" dirty="0" smtClean="0"/>
              <a:t> el </a:t>
            </a:r>
            <a:r>
              <a:rPr lang="en-US" sz="2800" i="0" dirty="0" err="1" smtClean="0"/>
              <a:t>año</a:t>
            </a:r>
            <a:r>
              <a:rPr lang="en-US" sz="2800" i="0" dirty="0" smtClean="0"/>
              <a:t> 2000, </a:t>
            </a:r>
            <a:r>
              <a:rPr lang="en-US" sz="2800" i="0" dirty="0" err="1" smtClean="0"/>
              <a:t>MenC</a:t>
            </a:r>
            <a:r>
              <a:rPr lang="en-US" sz="2800" i="0" dirty="0" smtClean="0"/>
              <a:t> </a:t>
            </a:r>
            <a:r>
              <a:rPr lang="en-US" sz="2800" i="0" dirty="0" err="1" smtClean="0"/>
              <a:t>fue</a:t>
            </a:r>
            <a:r>
              <a:rPr lang="en-US" sz="2800" i="0" dirty="0" smtClean="0"/>
              <a:t> el </a:t>
            </a:r>
            <a:r>
              <a:rPr lang="en-US" sz="2800" i="0" dirty="0" err="1" smtClean="0"/>
              <a:t>serogrupo</a:t>
            </a:r>
            <a:r>
              <a:rPr lang="en-US" sz="2800" i="0" dirty="0" smtClean="0"/>
              <a:t> </a:t>
            </a:r>
            <a:r>
              <a:rPr lang="en-US" sz="2800" i="0" dirty="0" err="1" smtClean="0"/>
              <a:t>mas</a:t>
            </a:r>
            <a:r>
              <a:rPr lang="en-US" sz="2800" i="0" dirty="0" smtClean="0"/>
              <a:t> </a:t>
            </a:r>
            <a:r>
              <a:rPr lang="en-US" sz="2800" i="0" dirty="0" err="1" smtClean="0"/>
              <a:t>frecuente</a:t>
            </a:r>
            <a:r>
              <a:rPr lang="en-US" sz="2800" i="0" dirty="0" smtClean="0"/>
              <a:t>, en el </a:t>
            </a:r>
            <a:r>
              <a:rPr lang="en-US" sz="2800" i="0" dirty="0" err="1" smtClean="0"/>
              <a:t>período</a:t>
            </a:r>
            <a:r>
              <a:rPr lang="en-US" sz="2800" i="0" dirty="0" smtClean="0"/>
              <a:t> 2000-2008, </a:t>
            </a:r>
            <a:r>
              <a:rPr lang="en-US" sz="2800" i="0" dirty="0" err="1" smtClean="0"/>
              <a:t>MenB</a:t>
            </a:r>
            <a:r>
              <a:rPr lang="en-US" sz="2800" i="0" dirty="0" smtClean="0"/>
              <a:t> </a:t>
            </a:r>
            <a:r>
              <a:rPr lang="en-US" sz="2800" i="0" dirty="0" err="1" smtClean="0"/>
              <a:t>fue</a:t>
            </a:r>
            <a:r>
              <a:rPr lang="en-US" sz="2800" i="0" dirty="0" smtClean="0"/>
              <a:t> el de mayor </a:t>
            </a:r>
            <a:r>
              <a:rPr lang="en-US" sz="2800" i="0" dirty="0" err="1" smtClean="0"/>
              <a:t>incidencia</a:t>
            </a:r>
            <a:r>
              <a:rPr lang="en-US" sz="2800" i="0" dirty="0" smtClean="0"/>
              <a:t> (65% de los </a:t>
            </a:r>
            <a:r>
              <a:rPr lang="en-US" sz="2800" i="0" dirty="0" err="1" smtClean="0"/>
              <a:t>caso</a:t>
            </a:r>
            <a:r>
              <a:rPr lang="en-US" sz="2800" i="0" dirty="0" smtClean="0"/>
              <a:t> </a:t>
            </a:r>
            <a:r>
              <a:rPr lang="en-US" sz="2800" i="0" dirty="0" err="1" smtClean="0"/>
              <a:t>estudiados</a:t>
            </a:r>
            <a:r>
              <a:rPr lang="en-US" sz="2800" i="0" dirty="0" smtClean="0"/>
              <a:t>) y C </a:t>
            </a:r>
            <a:r>
              <a:rPr lang="en-US" sz="2800" i="0" dirty="0" err="1" smtClean="0"/>
              <a:t>representó</a:t>
            </a:r>
            <a:r>
              <a:rPr lang="en-US" sz="2800" i="0" dirty="0" smtClean="0"/>
              <a:t> tan solo el 15% del total de los </a:t>
            </a:r>
            <a:r>
              <a:rPr lang="en-US" sz="2800" i="0" dirty="0" err="1" smtClean="0"/>
              <a:t>aislamientos</a:t>
            </a:r>
            <a:r>
              <a:rPr lang="en-US" sz="2800" i="0" dirty="0" smtClean="0"/>
              <a:t>. </a:t>
            </a:r>
          </a:p>
          <a:p>
            <a:pPr>
              <a:lnSpc>
                <a:spcPct val="80000"/>
              </a:lnSpc>
              <a:buSzPct val="120000"/>
              <a:buFont typeface="Wingdings" pitchFamily="2" charset="2"/>
              <a:buNone/>
              <a:defRPr/>
            </a:pPr>
            <a:endParaRPr lang="en-US" sz="2800" i="0" dirty="0" smtClean="0"/>
          </a:p>
          <a:p>
            <a:pPr>
              <a:lnSpc>
                <a:spcPct val="80000"/>
              </a:lnSpc>
              <a:buSzPct val="120000"/>
              <a:buFont typeface="Wingdings" pitchFamily="2" charset="2"/>
              <a:buChar char="ü"/>
              <a:defRPr/>
            </a:pPr>
            <a:r>
              <a:rPr lang="en-US" sz="2800" i="0" dirty="0" smtClean="0"/>
              <a:t>En el </a:t>
            </a:r>
            <a:r>
              <a:rPr lang="en-US" sz="2800" i="0" dirty="0" err="1" smtClean="0"/>
              <a:t>año</a:t>
            </a:r>
            <a:r>
              <a:rPr lang="en-US" sz="2800" i="0" dirty="0" smtClean="0"/>
              <a:t> 2009. la </a:t>
            </a:r>
            <a:r>
              <a:rPr lang="en-US" sz="2800" i="0" dirty="0" err="1" smtClean="0"/>
              <a:t>incidencia</a:t>
            </a:r>
            <a:r>
              <a:rPr lang="en-US" sz="2800" i="0" dirty="0" smtClean="0"/>
              <a:t> del </a:t>
            </a:r>
            <a:r>
              <a:rPr lang="en-US" sz="2800" i="0" dirty="0" err="1" smtClean="0"/>
              <a:t>serogrupo</a:t>
            </a:r>
            <a:r>
              <a:rPr lang="en-US" sz="2800" i="0" dirty="0" smtClean="0"/>
              <a:t>  W-135 </a:t>
            </a:r>
            <a:r>
              <a:rPr lang="en-US" sz="2800" i="0" dirty="0" err="1" smtClean="0"/>
              <a:t>aumento</a:t>
            </a:r>
            <a:r>
              <a:rPr lang="en-US" sz="2800" i="0" dirty="0" smtClean="0"/>
              <a:t> en forma </a:t>
            </a:r>
            <a:r>
              <a:rPr lang="en-US" sz="2800" i="0" dirty="0" err="1" smtClean="0"/>
              <a:t>importante</a:t>
            </a:r>
            <a:r>
              <a:rPr lang="en-US" sz="2800" i="0" dirty="0" smtClean="0"/>
              <a:t> (42.7% de </a:t>
            </a:r>
            <a:r>
              <a:rPr lang="en-US" sz="2800" i="0" dirty="0" err="1" smtClean="0"/>
              <a:t>todos</a:t>
            </a:r>
            <a:r>
              <a:rPr lang="en-US" sz="2800" i="0" dirty="0" smtClean="0"/>
              <a:t> los </a:t>
            </a:r>
            <a:r>
              <a:rPr lang="en-US" sz="2800" i="0" dirty="0" err="1" smtClean="0"/>
              <a:t>aislamientos</a:t>
            </a:r>
            <a:r>
              <a:rPr lang="en-US" sz="2800" i="0" dirty="0" smtClean="0"/>
              <a:t>). </a:t>
            </a:r>
          </a:p>
          <a:p>
            <a:pPr>
              <a:lnSpc>
                <a:spcPct val="80000"/>
              </a:lnSpc>
              <a:buSzPct val="120000"/>
              <a:buFont typeface="Wingdings" pitchFamily="2" charset="2"/>
              <a:buChar char="ü"/>
              <a:defRPr/>
            </a:pPr>
            <a:r>
              <a:rPr lang="en-US" sz="2800" i="0" dirty="0" err="1" smtClean="0"/>
              <a:t>Desde</a:t>
            </a:r>
            <a:r>
              <a:rPr lang="en-US" sz="2800" i="0" dirty="0" smtClean="0"/>
              <a:t> el </a:t>
            </a:r>
            <a:r>
              <a:rPr lang="en-US" sz="2800" i="0" dirty="0" err="1" smtClean="0"/>
              <a:t>año</a:t>
            </a:r>
            <a:r>
              <a:rPr lang="en-US" sz="2800" i="0" dirty="0" smtClean="0"/>
              <a:t> 2016 el </a:t>
            </a:r>
            <a:r>
              <a:rPr lang="en-US" sz="2800" i="0" dirty="0" err="1" smtClean="0"/>
              <a:t>serogrupo</a:t>
            </a:r>
            <a:r>
              <a:rPr lang="en-US" sz="2800" i="0" dirty="0" smtClean="0"/>
              <a:t> B </a:t>
            </a:r>
            <a:r>
              <a:rPr lang="en-US" sz="2800" i="0" dirty="0" err="1" smtClean="0"/>
              <a:t>es</a:t>
            </a:r>
            <a:r>
              <a:rPr lang="en-US" sz="2800" i="0" dirty="0" smtClean="0"/>
              <a:t> el </a:t>
            </a:r>
            <a:r>
              <a:rPr lang="en-US" sz="2800" i="0" dirty="0" err="1" smtClean="0"/>
              <a:t>más</a:t>
            </a:r>
            <a:r>
              <a:rPr lang="en-US" sz="2800" i="0" dirty="0" smtClean="0"/>
              <a:t> </a:t>
            </a:r>
            <a:r>
              <a:rPr lang="en-US" sz="2800" i="0" dirty="0" err="1" smtClean="0"/>
              <a:t>frecuente</a:t>
            </a:r>
            <a:r>
              <a:rPr lang="en-US" sz="2800" i="0" dirty="0" smtClean="0"/>
              <a:t> en </a:t>
            </a:r>
            <a:r>
              <a:rPr lang="en-US" sz="2800" i="0" dirty="0" err="1" smtClean="0"/>
              <a:t>todas</a:t>
            </a:r>
            <a:r>
              <a:rPr lang="en-US" sz="2800" i="0" dirty="0" smtClean="0"/>
              <a:t> </a:t>
            </a:r>
            <a:r>
              <a:rPr lang="en-US" sz="2800" i="0" dirty="0" err="1" smtClean="0"/>
              <a:t>las</a:t>
            </a:r>
            <a:r>
              <a:rPr lang="en-US" sz="2800" i="0" dirty="0" smtClean="0"/>
              <a:t> </a:t>
            </a:r>
            <a:r>
              <a:rPr lang="en-US" sz="2800" i="0" dirty="0" err="1" smtClean="0"/>
              <a:t>edades</a:t>
            </a:r>
            <a:r>
              <a:rPr lang="en-US" sz="2800" i="0" dirty="0" smtClean="0"/>
              <a:t>.</a:t>
            </a:r>
          </a:p>
          <a:p>
            <a:pPr>
              <a:lnSpc>
                <a:spcPct val="80000"/>
              </a:lnSpc>
              <a:buSzPct val="120000"/>
              <a:buFont typeface="Wingdings" pitchFamily="2" charset="2"/>
              <a:buChar char="ü"/>
              <a:defRPr/>
            </a:pPr>
            <a:endParaRPr lang="en-US" sz="2800" i="0" dirty="0" smtClean="0"/>
          </a:p>
          <a:p>
            <a:pPr>
              <a:lnSpc>
                <a:spcPct val="80000"/>
              </a:lnSpc>
              <a:buSzPct val="120000"/>
              <a:buFont typeface="Wingdings" pitchFamily="2" charset="2"/>
              <a:buChar char="ü"/>
              <a:defRPr/>
            </a:pPr>
            <a:endParaRPr lang="es-ES" sz="2800" i="0" dirty="0" smtClean="0"/>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Slide Number Placeholder 2"/>
          <p:cNvSpPr>
            <a:spLocks noGrp="1"/>
          </p:cNvSpPr>
          <p:nvPr>
            <p:ph type="sldNum" sz="quarter" idx="23"/>
          </p:nvPr>
        </p:nvSpPr>
        <p:spPr bwMode="auto">
          <a:noFill/>
          <a:ln>
            <a:miter lim="800000"/>
            <a:headEnd/>
            <a:tailEnd/>
          </a:ln>
        </p:spPr>
        <p:txBody>
          <a:bodyPr vert="horz" wrap="square" lIns="91440" tIns="45720" rIns="91440" bIns="45720" numCol="1" anchor="t" anchorCtr="0" compatLnSpc="1">
            <a:prstTxWarp prst="textNoShape">
              <a:avLst/>
            </a:prstTxWarp>
          </a:bodyPr>
          <a:lstStyle/>
          <a:p>
            <a:fld id="{4F81F727-F120-407D-8B4C-51BFBA719878}" type="slidenum">
              <a:rPr lang="en-GB" smtClean="0"/>
              <a:pPr/>
              <a:t>118</a:t>
            </a:fld>
            <a:endParaRPr lang="en-GB" smtClean="0"/>
          </a:p>
        </p:txBody>
      </p:sp>
      <p:sp>
        <p:nvSpPr>
          <p:cNvPr id="4" name="Text Placeholder 3">
            <a:extLst>
              <a:ext uri="{FF2B5EF4-FFF2-40B4-BE49-F238E27FC236}"/>
            </a:extLst>
          </p:cNvPr>
          <p:cNvSpPr>
            <a:spLocks noGrp="1"/>
          </p:cNvSpPr>
          <p:nvPr>
            <p:ph type="body" sz="quarter" idx="18"/>
          </p:nvPr>
        </p:nvSpPr>
        <p:spPr>
          <a:xfrm>
            <a:off x="375228" y="5740448"/>
            <a:ext cx="8409421" cy="534411"/>
          </a:xfrm>
        </p:spPr>
        <p:txBody>
          <a:bodyPr/>
          <a:lstStyle/>
          <a:p>
            <a:pPr>
              <a:defRPr/>
            </a:pPr>
            <a:r>
              <a:rPr lang="en-GB" dirty="0"/>
              <a:t>*</a:t>
            </a:r>
            <a:r>
              <a:rPr lang="en-GB" sz="1400" dirty="0"/>
              <a:t>The vaccination series must be completed with the same product whenever possible. There are no data available on interchangeability between the currently available tetravalent conjugate vaccines</a:t>
            </a:r>
          </a:p>
        </p:txBody>
      </p:sp>
      <p:sp>
        <p:nvSpPr>
          <p:cNvPr id="5" name="Text Placeholder 4">
            <a:extLst>
              <a:ext uri="{FF2B5EF4-FFF2-40B4-BE49-F238E27FC236}"/>
            </a:extLst>
          </p:cNvPr>
          <p:cNvSpPr>
            <a:spLocks noGrp="1"/>
          </p:cNvSpPr>
          <p:nvPr>
            <p:ph type="body" sz="quarter" idx="22"/>
          </p:nvPr>
        </p:nvSpPr>
        <p:spPr>
          <a:xfrm>
            <a:off x="375228" y="6367447"/>
            <a:ext cx="8194386" cy="345987"/>
          </a:xfrm>
        </p:spPr>
        <p:txBody>
          <a:bodyPr/>
          <a:lstStyle/>
          <a:p>
            <a:pPr>
              <a:defRPr/>
            </a:pPr>
            <a:r>
              <a:rPr lang="es-ES" sz="1600" dirty="0"/>
              <a:t>Gentile A et al. </a:t>
            </a:r>
            <a:r>
              <a:rPr lang="en-GB" sz="1600" dirty="0" err="1"/>
              <a:t>Pediatr</a:t>
            </a:r>
            <a:r>
              <a:rPr lang="en-GB" sz="1600" dirty="0"/>
              <a:t> Infect Dis J 2017;36:296–300</a:t>
            </a:r>
            <a:endParaRPr lang="en-US" sz="1600" dirty="0">
              <a:solidFill>
                <a:srgbClr val="635A54"/>
              </a:solidFill>
            </a:endParaRPr>
          </a:p>
        </p:txBody>
      </p:sp>
      <p:sp>
        <p:nvSpPr>
          <p:cNvPr id="6" name="Title 5">
            <a:extLst>
              <a:ext uri="{FF2B5EF4-FFF2-40B4-BE49-F238E27FC236}"/>
            </a:extLst>
          </p:cNvPr>
          <p:cNvSpPr>
            <a:spLocks noGrp="1"/>
          </p:cNvSpPr>
          <p:nvPr>
            <p:ph type="title"/>
          </p:nvPr>
        </p:nvSpPr>
        <p:spPr>
          <a:xfrm>
            <a:off x="373785" y="222536"/>
            <a:ext cx="8423852" cy="368727"/>
          </a:xfrm>
        </p:spPr>
        <p:txBody>
          <a:bodyPr>
            <a:normAutofit fontScale="90000"/>
          </a:bodyPr>
          <a:lstStyle/>
          <a:p>
            <a:pPr>
              <a:defRPr/>
            </a:pPr>
            <a:r>
              <a:rPr lang="en-GB" sz="2400" dirty="0" smtClean="0"/>
              <a:t>Hay </a:t>
            </a:r>
            <a:r>
              <a:rPr lang="en-GB" sz="2400" dirty="0" err="1" smtClean="0"/>
              <a:t>necesidad</a:t>
            </a:r>
            <a:r>
              <a:rPr lang="en-GB" sz="2400" dirty="0" smtClean="0"/>
              <a:t> de </a:t>
            </a:r>
            <a:r>
              <a:rPr lang="en-GB" sz="2400" dirty="0" err="1" smtClean="0"/>
              <a:t>vacunación</a:t>
            </a:r>
            <a:r>
              <a:rPr lang="en-GB" sz="2400" dirty="0" smtClean="0"/>
              <a:t> </a:t>
            </a:r>
            <a:r>
              <a:rPr lang="en-GB" sz="2400" dirty="0" err="1" smtClean="0"/>
              <a:t>para</a:t>
            </a:r>
            <a:r>
              <a:rPr lang="en-GB" sz="2400" dirty="0" smtClean="0"/>
              <a:t> Men B en Argentina </a:t>
            </a:r>
            <a:endParaRPr lang="en-GB" sz="2400" dirty="0"/>
          </a:p>
        </p:txBody>
      </p:sp>
      <p:sp>
        <p:nvSpPr>
          <p:cNvPr id="34" name="TextBox 33">
            <a:extLst>
              <a:ext uri="{FF2B5EF4-FFF2-40B4-BE49-F238E27FC236}"/>
            </a:extLst>
          </p:cNvPr>
          <p:cNvSpPr txBox="1"/>
          <p:nvPr/>
        </p:nvSpPr>
        <p:spPr>
          <a:xfrm>
            <a:off x="373785" y="1052578"/>
            <a:ext cx="8423852" cy="1015218"/>
          </a:xfrm>
          <a:prstGeom prst="rect">
            <a:avLst/>
          </a:prstGeom>
          <a:solidFill>
            <a:schemeClr val="accent3">
              <a:lumMod val="20000"/>
              <a:lumOff val="80000"/>
            </a:schemeClr>
          </a:solidFill>
        </p:spPr>
        <p:txBody>
          <a:bodyPr lIns="0" tIns="0" rIns="0" bIns="0" anchor="ctr"/>
          <a:lstStyle/>
          <a:p>
            <a:pPr algn="ctr" defTabSz="701528">
              <a:defRPr/>
            </a:pPr>
            <a:r>
              <a:rPr lang="en-GB" sz="1600" dirty="0" err="1">
                <a:solidFill>
                  <a:srgbClr val="15325C"/>
                </a:solidFill>
              </a:rPr>
              <a:t>Vigilancia</a:t>
            </a:r>
            <a:r>
              <a:rPr lang="en-GB" sz="1600" dirty="0">
                <a:solidFill>
                  <a:srgbClr val="15325C"/>
                </a:solidFill>
              </a:rPr>
              <a:t> </a:t>
            </a:r>
            <a:r>
              <a:rPr lang="en-GB" sz="1600" dirty="0" err="1">
                <a:solidFill>
                  <a:srgbClr val="15325C"/>
                </a:solidFill>
              </a:rPr>
              <a:t>prospectiva</a:t>
            </a:r>
            <a:r>
              <a:rPr lang="en-GB" sz="1600" dirty="0">
                <a:solidFill>
                  <a:srgbClr val="15325C"/>
                </a:solidFill>
              </a:rPr>
              <a:t> en </a:t>
            </a:r>
            <a:r>
              <a:rPr lang="en-GB" sz="1600" dirty="0" err="1">
                <a:solidFill>
                  <a:srgbClr val="15325C"/>
                </a:solidFill>
              </a:rPr>
              <a:t>pacientes</a:t>
            </a:r>
            <a:r>
              <a:rPr lang="en-GB" sz="1600" dirty="0">
                <a:solidFill>
                  <a:srgbClr val="15325C"/>
                </a:solidFill>
              </a:rPr>
              <a:t>  ≤15 </a:t>
            </a:r>
            <a:r>
              <a:rPr lang="en-GB" sz="1600" dirty="0" err="1">
                <a:solidFill>
                  <a:srgbClr val="15325C"/>
                </a:solidFill>
              </a:rPr>
              <a:t>años</a:t>
            </a:r>
            <a:r>
              <a:rPr lang="en-GB" sz="1600" dirty="0">
                <a:solidFill>
                  <a:srgbClr val="15325C"/>
                </a:solidFill>
              </a:rPr>
              <a:t> en </a:t>
            </a:r>
            <a:r>
              <a:rPr lang="en-GB" sz="1600" dirty="0" err="1">
                <a:solidFill>
                  <a:srgbClr val="15325C"/>
                </a:solidFill>
              </a:rPr>
              <a:t>seis</a:t>
            </a:r>
            <a:r>
              <a:rPr lang="en-GB" sz="1600" dirty="0">
                <a:solidFill>
                  <a:srgbClr val="15325C"/>
                </a:solidFill>
              </a:rPr>
              <a:t> </a:t>
            </a:r>
            <a:r>
              <a:rPr lang="en-GB" sz="1600" dirty="0" err="1">
                <a:solidFill>
                  <a:srgbClr val="15325C"/>
                </a:solidFill>
              </a:rPr>
              <a:t>hospitales</a:t>
            </a:r>
            <a:r>
              <a:rPr lang="en-GB" sz="1600" dirty="0">
                <a:solidFill>
                  <a:srgbClr val="15325C"/>
                </a:solidFill>
              </a:rPr>
              <a:t> </a:t>
            </a:r>
            <a:r>
              <a:rPr lang="en-GB" sz="1600" dirty="0" err="1">
                <a:solidFill>
                  <a:srgbClr val="15325C"/>
                </a:solidFill>
              </a:rPr>
              <a:t>pediatricos</a:t>
            </a:r>
            <a:r>
              <a:rPr lang="en-GB" sz="1600" dirty="0">
                <a:solidFill>
                  <a:srgbClr val="15325C"/>
                </a:solidFill>
              </a:rPr>
              <a:t> de Argentina </a:t>
            </a:r>
          </a:p>
          <a:p>
            <a:pPr algn="ctr" defTabSz="701528">
              <a:defRPr/>
            </a:pPr>
            <a:r>
              <a:rPr lang="en-GB" sz="1600" dirty="0" err="1">
                <a:solidFill>
                  <a:srgbClr val="15325C"/>
                </a:solidFill>
              </a:rPr>
              <a:t>Marzo</a:t>
            </a:r>
            <a:r>
              <a:rPr lang="en-GB" sz="1600" dirty="0">
                <a:solidFill>
                  <a:srgbClr val="15325C"/>
                </a:solidFill>
              </a:rPr>
              <a:t> 2012 a </a:t>
            </a:r>
            <a:r>
              <a:rPr lang="en-GB" sz="1600" dirty="0" err="1">
                <a:solidFill>
                  <a:srgbClr val="15325C"/>
                </a:solidFill>
              </a:rPr>
              <a:t>Febrero</a:t>
            </a:r>
            <a:r>
              <a:rPr lang="en-GB" sz="1600" dirty="0">
                <a:solidFill>
                  <a:srgbClr val="15325C"/>
                </a:solidFill>
              </a:rPr>
              <a:t> 2015)</a:t>
            </a:r>
            <a:endParaRPr lang="en-GB" sz="1600" baseline="30000" dirty="0">
              <a:solidFill>
                <a:srgbClr val="15325C"/>
              </a:solidFill>
            </a:endParaRPr>
          </a:p>
        </p:txBody>
      </p:sp>
      <p:graphicFrame>
        <p:nvGraphicFramePr>
          <p:cNvPr id="4098" name="Chart 34"/>
          <p:cNvGraphicFramePr>
            <a:graphicFrameLocks/>
          </p:cNvGraphicFramePr>
          <p:nvPr/>
        </p:nvGraphicFramePr>
        <p:xfrm>
          <a:off x="327603" y="2116527"/>
          <a:ext cx="3877829" cy="3542704"/>
        </p:xfrm>
        <a:graphic>
          <a:graphicData uri="http://schemas.openxmlformats.org/presentationml/2006/ole">
            <p:oleObj spid="_x0000_s5122" r:id="rId3" imgW="4267570" imgH="3462828" progId="Excel.Sheet.8">
              <p:embed/>
            </p:oleObj>
          </a:graphicData>
        </a:graphic>
      </p:graphicFrame>
      <p:grpSp>
        <p:nvGrpSpPr>
          <p:cNvPr id="3" name="Group 35"/>
          <p:cNvGrpSpPr>
            <a:grpSpLocks/>
          </p:cNvGrpSpPr>
          <p:nvPr/>
        </p:nvGrpSpPr>
        <p:grpSpPr bwMode="auto">
          <a:xfrm>
            <a:off x="1864591" y="2400788"/>
            <a:ext cx="1498023" cy="297256"/>
            <a:chOff x="9183176" y="1781990"/>
            <a:chExt cx="1167880" cy="192320"/>
          </a:xfrm>
        </p:grpSpPr>
        <p:sp>
          <p:nvSpPr>
            <p:cNvPr id="40" name="TextBox 39">
              <a:extLst>
                <a:ext uri="{FF2B5EF4-FFF2-40B4-BE49-F238E27FC236}"/>
              </a:extLst>
            </p:cNvPr>
            <p:cNvSpPr txBox="1"/>
            <p:nvPr/>
          </p:nvSpPr>
          <p:spPr>
            <a:xfrm>
              <a:off x="9380073" y="1791449"/>
              <a:ext cx="297033" cy="182861"/>
            </a:xfrm>
            <a:prstGeom prst="rect">
              <a:avLst/>
            </a:prstGeom>
            <a:noFill/>
          </p:spPr>
          <p:txBody>
            <a:bodyPr wrap="none" lIns="0" tIns="0" rIns="0" bIns="0" anchor="ctr"/>
            <a:lstStyle/>
            <a:p>
              <a:pPr>
                <a:defRPr/>
              </a:pPr>
              <a:r>
                <a:rPr lang="en-US" sz="1200" kern="0" dirty="0" err="1">
                  <a:solidFill>
                    <a:srgbClr val="15325C"/>
                  </a:solidFill>
                </a:rPr>
                <a:t>MenW</a:t>
              </a:r>
              <a:endParaRPr lang="en-US" sz="1200" kern="0" dirty="0">
                <a:solidFill>
                  <a:srgbClr val="15325C"/>
                </a:solidFill>
              </a:endParaRPr>
            </a:p>
          </p:txBody>
        </p:sp>
        <p:sp>
          <p:nvSpPr>
            <p:cNvPr id="42" name="TextBox 41">
              <a:extLst>
                <a:ext uri="{FF2B5EF4-FFF2-40B4-BE49-F238E27FC236}"/>
              </a:extLst>
            </p:cNvPr>
            <p:cNvSpPr txBox="1"/>
            <p:nvPr/>
          </p:nvSpPr>
          <p:spPr>
            <a:xfrm>
              <a:off x="10108029" y="1781990"/>
              <a:ext cx="243027" cy="176556"/>
            </a:xfrm>
            <a:prstGeom prst="rect">
              <a:avLst/>
            </a:prstGeom>
            <a:noFill/>
          </p:spPr>
          <p:txBody>
            <a:bodyPr wrap="none" lIns="0" tIns="0" rIns="0" bIns="0" anchor="ctr"/>
            <a:lstStyle/>
            <a:p>
              <a:pPr>
                <a:defRPr/>
              </a:pPr>
              <a:r>
                <a:rPr lang="en-US" sz="1200" kern="0" dirty="0" err="1">
                  <a:solidFill>
                    <a:srgbClr val="15325C"/>
                  </a:solidFill>
                </a:rPr>
                <a:t>MenB</a:t>
              </a:r>
              <a:endParaRPr lang="en-US" sz="1200" kern="0" dirty="0">
                <a:solidFill>
                  <a:srgbClr val="15325C"/>
                </a:solidFill>
              </a:endParaRPr>
            </a:p>
          </p:txBody>
        </p:sp>
        <p:sp>
          <p:nvSpPr>
            <p:cNvPr id="46" name="Rectangle 45">
              <a:extLst>
                <a:ext uri="{FF2B5EF4-FFF2-40B4-BE49-F238E27FC236}"/>
              </a:extLst>
            </p:cNvPr>
            <p:cNvSpPr/>
            <p:nvPr/>
          </p:nvSpPr>
          <p:spPr bwMode="auto">
            <a:xfrm>
              <a:off x="9183176" y="1815620"/>
              <a:ext cx="137265" cy="137672"/>
            </a:xfrm>
            <a:prstGeom prst="rect">
              <a:avLst/>
            </a:prstGeom>
            <a:solidFill>
              <a:schemeClr val="bg2"/>
            </a:solidFill>
            <a:ln w="12700" cap="flat" cmpd="sng" algn="ctr">
              <a:solidFill>
                <a:srgbClr val="FFFFFF"/>
              </a:solidFill>
              <a:prstDash val="solid"/>
              <a:round/>
              <a:headEnd type="none" w="med" len="med"/>
              <a:tailEnd type="none" w="med" len="med"/>
            </a:ln>
            <a:effectLst/>
          </p:spPr>
          <p:txBody>
            <a:bodyPr/>
            <a:lstStyle/>
            <a:p>
              <a:pPr>
                <a:defRPr/>
              </a:pPr>
              <a:endParaRPr lang="en-US" sz="1200" kern="0" dirty="0">
                <a:solidFill>
                  <a:srgbClr val="15325C"/>
                </a:solidFill>
              </a:endParaRPr>
            </a:p>
          </p:txBody>
        </p:sp>
        <p:sp>
          <p:nvSpPr>
            <p:cNvPr id="48" name="Rectangle 47">
              <a:extLst>
                <a:ext uri="{FF2B5EF4-FFF2-40B4-BE49-F238E27FC236}"/>
              </a:extLst>
            </p:cNvPr>
            <p:cNvSpPr/>
            <p:nvPr/>
          </p:nvSpPr>
          <p:spPr bwMode="auto">
            <a:xfrm>
              <a:off x="9941510" y="1814569"/>
              <a:ext cx="137265" cy="136621"/>
            </a:xfrm>
            <a:prstGeom prst="rect">
              <a:avLst/>
            </a:prstGeom>
            <a:solidFill>
              <a:schemeClr val="tx2"/>
            </a:solidFill>
            <a:ln w="12700" cap="flat" cmpd="sng" algn="ctr">
              <a:solidFill>
                <a:srgbClr val="FFFFFF"/>
              </a:solidFill>
              <a:prstDash val="solid"/>
              <a:round/>
              <a:headEnd type="none" w="med" len="med"/>
              <a:tailEnd type="none" w="med" len="med"/>
            </a:ln>
            <a:effectLst/>
          </p:spPr>
          <p:txBody>
            <a:bodyPr/>
            <a:lstStyle/>
            <a:p>
              <a:pPr>
                <a:defRPr/>
              </a:pPr>
              <a:endParaRPr lang="en-US" sz="1200" kern="0" dirty="0">
                <a:solidFill>
                  <a:srgbClr val="15325C"/>
                </a:solidFill>
              </a:endParaRPr>
            </a:p>
          </p:txBody>
        </p:sp>
      </p:grpSp>
      <p:sp>
        <p:nvSpPr>
          <p:cNvPr id="4106" name="TextBox 70"/>
          <p:cNvSpPr txBox="1">
            <a:spLocks noChangeArrowheads="1"/>
          </p:cNvSpPr>
          <p:nvPr/>
        </p:nvSpPr>
        <p:spPr bwMode="auto">
          <a:xfrm>
            <a:off x="1958399" y="5493547"/>
            <a:ext cx="1047750" cy="162435"/>
          </a:xfrm>
          <a:prstGeom prst="rect">
            <a:avLst/>
          </a:prstGeom>
          <a:noFill/>
          <a:ln w="9525">
            <a:noFill/>
            <a:miter lim="800000"/>
            <a:headEnd/>
            <a:tailEnd/>
          </a:ln>
        </p:spPr>
        <p:txBody>
          <a:bodyPr lIns="0" tIns="0" rIns="0" bIns="0"/>
          <a:lstStyle/>
          <a:p>
            <a:pPr defTabSz="700088">
              <a:buClr>
                <a:srgbClr val="15325C"/>
              </a:buClr>
            </a:pPr>
            <a:r>
              <a:rPr lang="en-GB" sz="1200">
                <a:solidFill>
                  <a:srgbClr val="15325C"/>
                </a:solidFill>
              </a:rPr>
              <a:t>Age (months)</a:t>
            </a:r>
          </a:p>
          <a:p>
            <a:pPr defTabSz="700088">
              <a:buClr>
                <a:srgbClr val="15325C"/>
              </a:buClr>
            </a:pPr>
            <a:endParaRPr lang="en-GB" sz="1200">
              <a:solidFill>
                <a:srgbClr val="15325C"/>
              </a:solidFill>
            </a:endParaRPr>
          </a:p>
        </p:txBody>
      </p:sp>
      <p:grpSp>
        <p:nvGrpSpPr>
          <p:cNvPr id="7" name="Group 13"/>
          <p:cNvGrpSpPr>
            <a:grpSpLocks/>
          </p:cNvGrpSpPr>
          <p:nvPr/>
        </p:nvGrpSpPr>
        <p:grpSpPr bwMode="auto">
          <a:xfrm>
            <a:off x="6530398" y="2901087"/>
            <a:ext cx="2197965" cy="2754895"/>
            <a:chOff x="6530009" y="2175818"/>
            <a:chExt cx="2198803" cy="2065831"/>
          </a:xfrm>
        </p:grpSpPr>
        <p:sp>
          <p:nvSpPr>
            <p:cNvPr id="53" name="Freeform 62">
              <a:extLst>
                <a:ext uri="{FF2B5EF4-FFF2-40B4-BE49-F238E27FC236}"/>
              </a:extLst>
            </p:cNvPr>
            <p:cNvSpPr>
              <a:spLocks noChangeAspect="1" noEditPoints="1"/>
            </p:cNvSpPr>
            <p:nvPr/>
          </p:nvSpPr>
          <p:spPr bwMode="auto">
            <a:xfrm>
              <a:off x="8402529" y="3291562"/>
              <a:ext cx="326283" cy="950087"/>
            </a:xfrm>
            <a:custGeom>
              <a:avLst/>
              <a:gdLst>
                <a:gd name="T0" fmla="*/ 209 w 220"/>
                <a:gd name="T1" fmla="*/ 173 h 639"/>
                <a:gd name="T2" fmla="*/ 161 w 220"/>
                <a:gd name="T3" fmla="*/ 138 h 639"/>
                <a:gd name="T4" fmla="*/ 176 w 220"/>
                <a:gd name="T5" fmla="*/ 193 h 639"/>
                <a:gd name="T6" fmla="*/ 176 w 220"/>
                <a:gd name="T7" fmla="*/ 254 h 639"/>
                <a:gd name="T8" fmla="*/ 166 w 220"/>
                <a:gd name="T9" fmla="*/ 270 h 639"/>
                <a:gd name="T10" fmla="*/ 162 w 220"/>
                <a:gd name="T11" fmla="*/ 260 h 639"/>
                <a:gd name="T12" fmla="*/ 164 w 220"/>
                <a:gd name="T13" fmla="*/ 195 h 639"/>
                <a:gd name="T14" fmla="*/ 155 w 220"/>
                <a:gd name="T15" fmla="*/ 185 h 639"/>
                <a:gd name="T16" fmla="*/ 146 w 220"/>
                <a:gd name="T17" fmla="*/ 254 h 639"/>
                <a:gd name="T18" fmla="*/ 149 w 220"/>
                <a:gd name="T19" fmla="*/ 269 h 639"/>
                <a:gd name="T20" fmla="*/ 140 w 220"/>
                <a:gd name="T21" fmla="*/ 269 h 639"/>
                <a:gd name="T22" fmla="*/ 134 w 220"/>
                <a:gd name="T23" fmla="*/ 194 h 639"/>
                <a:gd name="T24" fmla="*/ 149 w 220"/>
                <a:gd name="T25" fmla="*/ 174 h 639"/>
                <a:gd name="T26" fmla="*/ 164 w 220"/>
                <a:gd name="T27" fmla="*/ 94 h 639"/>
                <a:gd name="T28" fmla="*/ 152 w 220"/>
                <a:gd name="T29" fmla="*/ 19 h 639"/>
                <a:gd name="T30" fmla="*/ 110 w 220"/>
                <a:gd name="T31" fmla="*/ 0 h 639"/>
                <a:gd name="T32" fmla="*/ 69 w 220"/>
                <a:gd name="T33" fmla="*/ 19 h 639"/>
                <a:gd name="T34" fmla="*/ 56 w 220"/>
                <a:gd name="T35" fmla="*/ 94 h 639"/>
                <a:gd name="T36" fmla="*/ 71 w 220"/>
                <a:gd name="T37" fmla="*/ 188 h 639"/>
                <a:gd name="T38" fmla="*/ 65 w 220"/>
                <a:gd name="T39" fmla="*/ 219 h 639"/>
                <a:gd name="T40" fmla="*/ 59 w 220"/>
                <a:gd name="T41" fmla="*/ 188 h 639"/>
                <a:gd name="T42" fmla="*/ 23 w 220"/>
                <a:gd name="T43" fmla="*/ 156 h 639"/>
                <a:gd name="T44" fmla="*/ 0 w 220"/>
                <a:gd name="T45" fmla="*/ 357 h 639"/>
                <a:gd name="T46" fmla="*/ 28 w 220"/>
                <a:gd name="T47" fmla="*/ 438 h 639"/>
                <a:gd name="T48" fmla="*/ 34 w 220"/>
                <a:gd name="T49" fmla="*/ 445 h 639"/>
                <a:gd name="T50" fmla="*/ 37 w 220"/>
                <a:gd name="T51" fmla="*/ 639 h 639"/>
                <a:gd name="T52" fmla="*/ 79 w 220"/>
                <a:gd name="T53" fmla="*/ 627 h 639"/>
                <a:gd name="T54" fmla="*/ 105 w 220"/>
                <a:gd name="T55" fmla="*/ 445 h 639"/>
                <a:gd name="T56" fmla="*/ 105 w 220"/>
                <a:gd name="T57" fmla="*/ 202 h 639"/>
                <a:gd name="T58" fmla="*/ 110 w 220"/>
                <a:gd name="T59" fmla="*/ 148 h 639"/>
                <a:gd name="T60" fmla="*/ 115 w 220"/>
                <a:gd name="T61" fmla="*/ 202 h 639"/>
                <a:gd name="T62" fmla="*/ 115 w 220"/>
                <a:gd name="T63" fmla="*/ 445 h 639"/>
                <a:gd name="T64" fmla="*/ 115 w 220"/>
                <a:gd name="T65" fmla="*/ 445 h 639"/>
                <a:gd name="T66" fmla="*/ 141 w 220"/>
                <a:gd name="T67" fmla="*/ 627 h 639"/>
                <a:gd name="T68" fmla="*/ 183 w 220"/>
                <a:gd name="T69" fmla="*/ 639 h 639"/>
                <a:gd name="T70" fmla="*/ 186 w 220"/>
                <a:gd name="T71" fmla="*/ 445 h 639"/>
                <a:gd name="T72" fmla="*/ 192 w 220"/>
                <a:gd name="T73" fmla="*/ 438 h 639"/>
                <a:gd name="T74" fmla="*/ 220 w 220"/>
                <a:gd name="T75" fmla="*/ 357 h 639"/>
                <a:gd name="T76" fmla="*/ 12 w 220"/>
                <a:gd name="T77" fmla="*/ 357 h 639"/>
                <a:gd name="T78" fmla="*/ 33 w 220"/>
                <a:gd name="T79" fmla="*/ 357 h 639"/>
                <a:gd name="T80" fmla="*/ 110 w 220"/>
                <a:gd name="T81" fmla="*/ 123 h 639"/>
                <a:gd name="T82" fmla="*/ 110 w 220"/>
                <a:gd name="T83" fmla="*/ 115 h 639"/>
                <a:gd name="T84" fmla="*/ 110 w 220"/>
                <a:gd name="T85" fmla="*/ 123 h 639"/>
                <a:gd name="T86" fmla="*/ 86 w 220"/>
                <a:gd name="T87" fmla="*/ 104 h 639"/>
                <a:gd name="T88" fmla="*/ 68 w 220"/>
                <a:gd name="T89" fmla="*/ 85 h 639"/>
                <a:gd name="T90" fmla="*/ 68 w 220"/>
                <a:gd name="T91" fmla="*/ 59 h 639"/>
                <a:gd name="T92" fmla="*/ 110 w 220"/>
                <a:gd name="T93" fmla="*/ 41 h 639"/>
                <a:gd name="T94" fmla="*/ 152 w 220"/>
                <a:gd name="T95" fmla="*/ 54 h 639"/>
                <a:gd name="T96" fmla="*/ 141 w 220"/>
                <a:gd name="T97" fmla="*/ 113 h 639"/>
                <a:gd name="T98" fmla="*/ 110 w 220"/>
                <a:gd name="T99" fmla="*/ 99 h 639"/>
                <a:gd name="T100" fmla="*/ 188 w 220"/>
                <a:gd name="T101" fmla="*/ 357 h 639"/>
                <a:gd name="T102" fmla="*/ 208 w 220"/>
                <a:gd name="T103" fmla="*/ 357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0" h="639">
                  <a:moveTo>
                    <a:pt x="220" y="357"/>
                  </a:moveTo>
                  <a:cubicBezTo>
                    <a:pt x="209" y="173"/>
                    <a:pt x="209" y="173"/>
                    <a:pt x="209" y="173"/>
                  </a:cubicBezTo>
                  <a:cubicBezTo>
                    <a:pt x="208" y="163"/>
                    <a:pt x="203" y="159"/>
                    <a:pt x="197" y="156"/>
                  </a:cubicBezTo>
                  <a:cubicBezTo>
                    <a:pt x="161" y="138"/>
                    <a:pt x="161" y="138"/>
                    <a:pt x="161" y="138"/>
                  </a:cubicBezTo>
                  <a:cubicBezTo>
                    <a:pt x="161" y="174"/>
                    <a:pt x="161" y="174"/>
                    <a:pt x="161" y="174"/>
                  </a:cubicBezTo>
                  <a:cubicBezTo>
                    <a:pt x="169" y="176"/>
                    <a:pt x="176" y="184"/>
                    <a:pt x="176" y="193"/>
                  </a:cubicBezTo>
                  <a:cubicBezTo>
                    <a:pt x="176" y="193"/>
                    <a:pt x="176" y="194"/>
                    <a:pt x="176" y="194"/>
                  </a:cubicBezTo>
                  <a:cubicBezTo>
                    <a:pt x="176" y="254"/>
                    <a:pt x="176" y="254"/>
                    <a:pt x="176" y="254"/>
                  </a:cubicBezTo>
                  <a:cubicBezTo>
                    <a:pt x="176" y="259"/>
                    <a:pt x="174" y="265"/>
                    <a:pt x="170" y="269"/>
                  </a:cubicBezTo>
                  <a:cubicBezTo>
                    <a:pt x="169" y="270"/>
                    <a:pt x="168" y="270"/>
                    <a:pt x="166" y="270"/>
                  </a:cubicBezTo>
                  <a:cubicBezTo>
                    <a:pt x="165" y="270"/>
                    <a:pt x="163" y="270"/>
                    <a:pt x="162" y="269"/>
                  </a:cubicBezTo>
                  <a:cubicBezTo>
                    <a:pt x="160" y="266"/>
                    <a:pt x="160" y="262"/>
                    <a:pt x="162" y="260"/>
                  </a:cubicBezTo>
                  <a:cubicBezTo>
                    <a:pt x="164" y="258"/>
                    <a:pt x="164" y="256"/>
                    <a:pt x="164" y="254"/>
                  </a:cubicBezTo>
                  <a:cubicBezTo>
                    <a:pt x="164" y="195"/>
                    <a:pt x="164" y="195"/>
                    <a:pt x="164" y="195"/>
                  </a:cubicBezTo>
                  <a:cubicBezTo>
                    <a:pt x="164" y="194"/>
                    <a:pt x="164" y="194"/>
                    <a:pt x="164" y="194"/>
                  </a:cubicBezTo>
                  <a:cubicBezTo>
                    <a:pt x="164" y="189"/>
                    <a:pt x="160" y="185"/>
                    <a:pt x="155" y="185"/>
                  </a:cubicBezTo>
                  <a:cubicBezTo>
                    <a:pt x="150" y="185"/>
                    <a:pt x="146" y="189"/>
                    <a:pt x="146" y="194"/>
                  </a:cubicBezTo>
                  <a:cubicBezTo>
                    <a:pt x="146" y="254"/>
                    <a:pt x="146" y="254"/>
                    <a:pt x="146" y="254"/>
                  </a:cubicBezTo>
                  <a:cubicBezTo>
                    <a:pt x="146" y="256"/>
                    <a:pt x="147" y="258"/>
                    <a:pt x="149" y="260"/>
                  </a:cubicBezTo>
                  <a:cubicBezTo>
                    <a:pt x="151" y="262"/>
                    <a:pt x="151" y="266"/>
                    <a:pt x="149" y="269"/>
                  </a:cubicBezTo>
                  <a:cubicBezTo>
                    <a:pt x="147" y="270"/>
                    <a:pt x="146" y="270"/>
                    <a:pt x="144" y="270"/>
                  </a:cubicBezTo>
                  <a:cubicBezTo>
                    <a:pt x="143" y="270"/>
                    <a:pt x="141" y="270"/>
                    <a:pt x="140" y="269"/>
                  </a:cubicBezTo>
                  <a:cubicBezTo>
                    <a:pt x="136" y="265"/>
                    <a:pt x="134" y="259"/>
                    <a:pt x="134" y="254"/>
                  </a:cubicBezTo>
                  <a:cubicBezTo>
                    <a:pt x="134" y="194"/>
                    <a:pt x="134" y="194"/>
                    <a:pt x="134" y="194"/>
                  </a:cubicBezTo>
                  <a:cubicBezTo>
                    <a:pt x="134" y="194"/>
                    <a:pt x="134" y="193"/>
                    <a:pt x="134" y="193"/>
                  </a:cubicBezTo>
                  <a:cubicBezTo>
                    <a:pt x="135" y="184"/>
                    <a:pt x="141" y="176"/>
                    <a:pt x="149" y="174"/>
                  </a:cubicBezTo>
                  <a:cubicBezTo>
                    <a:pt x="149" y="132"/>
                    <a:pt x="149" y="132"/>
                    <a:pt x="149" y="132"/>
                  </a:cubicBezTo>
                  <a:cubicBezTo>
                    <a:pt x="159" y="122"/>
                    <a:pt x="164" y="109"/>
                    <a:pt x="164" y="94"/>
                  </a:cubicBezTo>
                  <a:cubicBezTo>
                    <a:pt x="164" y="54"/>
                    <a:pt x="164" y="54"/>
                    <a:pt x="164" y="54"/>
                  </a:cubicBezTo>
                  <a:cubicBezTo>
                    <a:pt x="164" y="41"/>
                    <a:pt x="160" y="29"/>
                    <a:pt x="152" y="19"/>
                  </a:cubicBezTo>
                  <a:cubicBezTo>
                    <a:pt x="152" y="19"/>
                    <a:pt x="151" y="19"/>
                    <a:pt x="151" y="19"/>
                  </a:cubicBezTo>
                  <a:cubicBezTo>
                    <a:pt x="141" y="7"/>
                    <a:pt x="127" y="0"/>
                    <a:pt x="110" y="0"/>
                  </a:cubicBezTo>
                  <a:cubicBezTo>
                    <a:pt x="94" y="0"/>
                    <a:pt x="79" y="7"/>
                    <a:pt x="69" y="19"/>
                  </a:cubicBezTo>
                  <a:cubicBezTo>
                    <a:pt x="69" y="19"/>
                    <a:pt x="69" y="19"/>
                    <a:pt x="69" y="19"/>
                  </a:cubicBezTo>
                  <a:cubicBezTo>
                    <a:pt x="61" y="29"/>
                    <a:pt x="56" y="41"/>
                    <a:pt x="56" y="54"/>
                  </a:cubicBezTo>
                  <a:cubicBezTo>
                    <a:pt x="56" y="94"/>
                    <a:pt x="56" y="94"/>
                    <a:pt x="56" y="94"/>
                  </a:cubicBezTo>
                  <a:cubicBezTo>
                    <a:pt x="56" y="109"/>
                    <a:pt x="62" y="122"/>
                    <a:pt x="71" y="132"/>
                  </a:cubicBezTo>
                  <a:cubicBezTo>
                    <a:pt x="71" y="188"/>
                    <a:pt x="71" y="188"/>
                    <a:pt x="71" y="188"/>
                  </a:cubicBezTo>
                  <a:cubicBezTo>
                    <a:pt x="77" y="191"/>
                    <a:pt x="81" y="196"/>
                    <a:pt x="81" y="203"/>
                  </a:cubicBezTo>
                  <a:cubicBezTo>
                    <a:pt x="81" y="212"/>
                    <a:pt x="74" y="219"/>
                    <a:pt x="65" y="219"/>
                  </a:cubicBezTo>
                  <a:cubicBezTo>
                    <a:pt x="56" y="219"/>
                    <a:pt x="49" y="212"/>
                    <a:pt x="49" y="203"/>
                  </a:cubicBezTo>
                  <a:cubicBezTo>
                    <a:pt x="49" y="196"/>
                    <a:pt x="53" y="191"/>
                    <a:pt x="59" y="188"/>
                  </a:cubicBezTo>
                  <a:cubicBezTo>
                    <a:pt x="59" y="138"/>
                    <a:pt x="59" y="138"/>
                    <a:pt x="59" y="138"/>
                  </a:cubicBezTo>
                  <a:cubicBezTo>
                    <a:pt x="23" y="156"/>
                    <a:pt x="23" y="156"/>
                    <a:pt x="23" y="156"/>
                  </a:cubicBezTo>
                  <a:cubicBezTo>
                    <a:pt x="17" y="159"/>
                    <a:pt x="13" y="163"/>
                    <a:pt x="12" y="173"/>
                  </a:cubicBezTo>
                  <a:cubicBezTo>
                    <a:pt x="0" y="357"/>
                    <a:pt x="0" y="357"/>
                    <a:pt x="0" y="357"/>
                  </a:cubicBezTo>
                  <a:cubicBezTo>
                    <a:pt x="0" y="377"/>
                    <a:pt x="13" y="394"/>
                    <a:pt x="31" y="401"/>
                  </a:cubicBezTo>
                  <a:cubicBezTo>
                    <a:pt x="28" y="438"/>
                    <a:pt x="28" y="438"/>
                    <a:pt x="28" y="438"/>
                  </a:cubicBezTo>
                  <a:cubicBezTo>
                    <a:pt x="28" y="440"/>
                    <a:pt x="29" y="442"/>
                    <a:pt x="30" y="443"/>
                  </a:cubicBezTo>
                  <a:cubicBezTo>
                    <a:pt x="31" y="444"/>
                    <a:pt x="33" y="445"/>
                    <a:pt x="34" y="445"/>
                  </a:cubicBezTo>
                  <a:cubicBezTo>
                    <a:pt x="37" y="445"/>
                    <a:pt x="37" y="445"/>
                    <a:pt x="37" y="445"/>
                  </a:cubicBezTo>
                  <a:cubicBezTo>
                    <a:pt x="37" y="639"/>
                    <a:pt x="37" y="639"/>
                    <a:pt x="37" y="639"/>
                  </a:cubicBezTo>
                  <a:cubicBezTo>
                    <a:pt x="66" y="639"/>
                    <a:pt x="66" y="639"/>
                    <a:pt x="66" y="639"/>
                  </a:cubicBezTo>
                  <a:cubicBezTo>
                    <a:pt x="73" y="639"/>
                    <a:pt x="79" y="634"/>
                    <a:pt x="79" y="627"/>
                  </a:cubicBezTo>
                  <a:cubicBezTo>
                    <a:pt x="96" y="445"/>
                    <a:pt x="96" y="445"/>
                    <a:pt x="96" y="445"/>
                  </a:cubicBezTo>
                  <a:cubicBezTo>
                    <a:pt x="105" y="445"/>
                    <a:pt x="105" y="445"/>
                    <a:pt x="105" y="445"/>
                  </a:cubicBezTo>
                  <a:cubicBezTo>
                    <a:pt x="105" y="445"/>
                    <a:pt x="105" y="445"/>
                    <a:pt x="105" y="445"/>
                  </a:cubicBezTo>
                  <a:cubicBezTo>
                    <a:pt x="105" y="202"/>
                    <a:pt x="105" y="202"/>
                    <a:pt x="105" y="202"/>
                  </a:cubicBezTo>
                  <a:cubicBezTo>
                    <a:pt x="86" y="143"/>
                    <a:pt x="86" y="143"/>
                    <a:pt x="86" y="143"/>
                  </a:cubicBezTo>
                  <a:cubicBezTo>
                    <a:pt x="94" y="146"/>
                    <a:pt x="102" y="148"/>
                    <a:pt x="110" y="148"/>
                  </a:cubicBezTo>
                  <a:cubicBezTo>
                    <a:pt x="119" y="148"/>
                    <a:pt x="127" y="146"/>
                    <a:pt x="134" y="143"/>
                  </a:cubicBezTo>
                  <a:cubicBezTo>
                    <a:pt x="115" y="202"/>
                    <a:pt x="115" y="202"/>
                    <a:pt x="115" y="202"/>
                  </a:cubicBezTo>
                  <a:cubicBezTo>
                    <a:pt x="115" y="445"/>
                    <a:pt x="115" y="445"/>
                    <a:pt x="115" y="445"/>
                  </a:cubicBezTo>
                  <a:cubicBezTo>
                    <a:pt x="115" y="445"/>
                    <a:pt x="115" y="445"/>
                    <a:pt x="115" y="445"/>
                  </a:cubicBezTo>
                  <a:cubicBezTo>
                    <a:pt x="115" y="445"/>
                    <a:pt x="115" y="445"/>
                    <a:pt x="115" y="445"/>
                  </a:cubicBezTo>
                  <a:cubicBezTo>
                    <a:pt x="115" y="445"/>
                    <a:pt x="115" y="445"/>
                    <a:pt x="115" y="445"/>
                  </a:cubicBezTo>
                  <a:cubicBezTo>
                    <a:pt x="124" y="445"/>
                    <a:pt x="124" y="445"/>
                    <a:pt x="124" y="445"/>
                  </a:cubicBezTo>
                  <a:cubicBezTo>
                    <a:pt x="141" y="627"/>
                    <a:pt x="141" y="627"/>
                    <a:pt x="141" y="627"/>
                  </a:cubicBezTo>
                  <a:cubicBezTo>
                    <a:pt x="142" y="634"/>
                    <a:pt x="148" y="639"/>
                    <a:pt x="155" y="639"/>
                  </a:cubicBezTo>
                  <a:cubicBezTo>
                    <a:pt x="183" y="639"/>
                    <a:pt x="183" y="639"/>
                    <a:pt x="183" y="639"/>
                  </a:cubicBezTo>
                  <a:cubicBezTo>
                    <a:pt x="183" y="445"/>
                    <a:pt x="183" y="445"/>
                    <a:pt x="183" y="445"/>
                  </a:cubicBezTo>
                  <a:cubicBezTo>
                    <a:pt x="186" y="445"/>
                    <a:pt x="186" y="445"/>
                    <a:pt x="186" y="445"/>
                  </a:cubicBezTo>
                  <a:cubicBezTo>
                    <a:pt x="188" y="445"/>
                    <a:pt x="189" y="444"/>
                    <a:pt x="191" y="443"/>
                  </a:cubicBezTo>
                  <a:cubicBezTo>
                    <a:pt x="192" y="442"/>
                    <a:pt x="192" y="440"/>
                    <a:pt x="192" y="438"/>
                  </a:cubicBezTo>
                  <a:cubicBezTo>
                    <a:pt x="190" y="401"/>
                    <a:pt x="190" y="401"/>
                    <a:pt x="190" y="401"/>
                  </a:cubicBezTo>
                  <a:cubicBezTo>
                    <a:pt x="207" y="394"/>
                    <a:pt x="220" y="377"/>
                    <a:pt x="220" y="357"/>
                  </a:cubicBezTo>
                  <a:close/>
                  <a:moveTo>
                    <a:pt x="31" y="388"/>
                  </a:moveTo>
                  <a:cubicBezTo>
                    <a:pt x="20" y="382"/>
                    <a:pt x="13" y="371"/>
                    <a:pt x="12" y="357"/>
                  </a:cubicBezTo>
                  <a:cubicBezTo>
                    <a:pt x="12" y="357"/>
                    <a:pt x="12" y="357"/>
                    <a:pt x="12" y="357"/>
                  </a:cubicBezTo>
                  <a:cubicBezTo>
                    <a:pt x="33" y="357"/>
                    <a:pt x="33" y="357"/>
                    <a:pt x="33" y="357"/>
                  </a:cubicBezTo>
                  <a:lnTo>
                    <a:pt x="31" y="388"/>
                  </a:lnTo>
                  <a:close/>
                  <a:moveTo>
                    <a:pt x="110" y="123"/>
                  </a:moveTo>
                  <a:cubicBezTo>
                    <a:pt x="97" y="118"/>
                    <a:pt x="97" y="118"/>
                    <a:pt x="97" y="118"/>
                  </a:cubicBezTo>
                  <a:cubicBezTo>
                    <a:pt x="110" y="115"/>
                    <a:pt x="110" y="115"/>
                    <a:pt x="110" y="115"/>
                  </a:cubicBezTo>
                  <a:cubicBezTo>
                    <a:pt x="123" y="118"/>
                    <a:pt x="123" y="118"/>
                    <a:pt x="123" y="118"/>
                  </a:cubicBezTo>
                  <a:lnTo>
                    <a:pt x="110" y="123"/>
                  </a:lnTo>
                  <a:close/>
                  <a:moveTo>
                    <a:pt x="110" y="99"/>
                  </a:moveTo>
                  <a:cubicBezTo>
                    <a:pt x="86" y="104"/>
                    <a:pt x="86" y="104"/>
                    <a:pt x="86" y="104"/>
                  </a:cubicBezTo>
                  <a:cubicBezTo>
                    <a:pt x="79" y="113"/>
                    <a:pt x="79" y="113"/>
                    <a:pt x="79" y="113"/>
                  </a:cubicBezTo>
                  <a:cubicBezTo>
                    <a:pt x="72" y="105"/>
                    <a:pt x="68" y="96"/>
                    <a:pt x="68" y="85"/>
                  </a:cubicBezTo>
                  <a:cubicBezTo>
                    <a:pt x="68" y="59"/>
                    <a:pt x="68" y="59"/>
                    <a:pt x="68" y="59"/>
                  </a:cubicBezTo>
                  <a:cubicBezTo>
                    <a:pt x="68" y="59"/>
                    <a:pt x="68" y="59"/>
                    <a:pt x="68" y="59"/>
                  </a:cubicBezTo>
                  <a:cubicBezTo>
                    <a:pt x="68" y="48"/>
                    <a:pt x="78" y="39"/>
                    <a:pt x="89" y="39"/>
                  </a:cubicBezTo>
                  <a:cubicBezTo>
                    <a:pt x="95" y="40"/>
                    <a:pt x="102" y="41"/>
                    <a:pt x="110" y="41"/>
                  </a:cubicBezTo>
                  <a:cubicBezTo>
                    <a:pt x="125" y="41"/>
                    <a:pt x="139" y="38"/>
                    <a:pt x="146" y="33"/>
                  </a:cubicBezTo>
                  <a:cubicBezTo>
                    <a:pt x="150" y="39"/>
                    <a:pt x="152" y="47"/>
                    <a:pt x="152" y="54"/>
                  </a:cubicBezTo>
                  <a:cubicBezTo>
                    <a:pt x="152" y="85"/>
                    <a:pt x="152" y="85"/>
                    <a:pt x="152" y="85"/>
                  </a:cubicBezTo>
                  <a:cubicBezTo>
                    <a:pt x="152" y="96"/>
                    <a:pt x="148" y="105"/>
                    <a:pt x="141" y="113"/>
                  </a:cubicBezTo>
                  <a:cubicBezTo>
                    <a:pt x="135" y="104"/>
                    <a:pt x="135" y="104"/>
                    <a:pt x="135" y="104"/>
                  </a:cubicBezTo>
                  <a:lnTo>
                    <a:pt x="110" y="99"/>
                  </a:lnTo>
                  <a:close/>
                  <a:moveTo>
                    <a:pt x="189" y="388"/>
                  </a:moveTo>
                  <a:cubicBezTo>
                    <a:pt x="188" y="357"/>
                    <a:pt x="188" y="357"/>
                    <a:pt x="188" y="357"/>
                  </a:cubicBezTo>
                  <a:cubicBezTo>
                    <a:pt x="208" y="357"/>
                    <a:pt x="208" y="357"/>
                    <a:pt x="208" y="357"/>
                  </a:cubicBezTo>
                  <a:cubicBezTo>
                    <a:pt x="208" y="357"/>
                    <a:pt x="208" y="357"/>
                    <a:pt x="208" y="357"/>
                  </a:cubicBezTo>
                  <a:cubicBezTo>
                    <a:pt x="208" y="371"/>
                    <a:pt x="200" y="382"/>
                    <a:pt x="189" y="388"/>
                  </a:cubicBezTo>
                  <a:close/>
                </a:path>
              </a:pathLst>
            </a:custGeom>
            <a:solidFill>
              <a:schemeClr val="accent1"/>
            </a:solidFill>
            <a:ln>
              <a:noFill/>
            </a:ln>
            <a:extLst/>
          </p:spPr>
          <p:txBody>
            <a:bodyPr/>
            <a:lstStyle/>
            <a:p>
              <a:pPr>
                <a:defRPr/>
              </a:pPr>
              <a:endParaRPr lang="en-US" kern="0" dirty="0">
                <a:solidFill>
                  <a:srgbClr val="544F40"/>
                </a:solidFill>
              </a:endParaRPr>
            </a:p>
          </p:txBody>
        </p:sp>
        <p:sp>
          <p:nvSpPr>
            <p:cNvPr id="13" name="Speech Bubble: Rectangle with Corners Rounded 12">
              <a:extLst>
                <a:ext uri="{FF2B5EF4-FFF2-40B4-BE49-F238E27FC236}"/>
              </a:extLst>
            </p:cNvPr>
            <p:cNvSpPr/>
            <p:nvPr/>
          </p:nvSpPr>
          <p:spPr bwMode="auto">
            <a:xfrm>
              <a:off x="6530009" y="2175818"/>
              <a:ext cx="2148273" cy="897711"/>
            </a:xfrm>
            <a:prstGeom prst="wedgeRoundRectCallout">
              <a:avLst>
                <a:gd name="adj1" fmla="val 37366"/>
                <a:gd name="adj2" fmla="val 77284"/>
                <a:gd name="adj3" fmla="val 16667"/>
              </a:avLst>
            </a:prstGeom>
            <a:solidFill>
              <a:schemeClr val="accent1"/>
            </a:solidFill>
            <a:ln>
              <a:noFill/>
              <a:headEnd/>
              <a:tailEnd/>
            </a:ln>
            <a:effectLst/>
          </p:spPr>
          <p:style>
            <a:lnRef idx="1">
              <a:schemeClr val="accent1"/>
            </a:lnRef>
            <a:fillRef idx="3">
              <a:schemeClr val="accent1"/>
            </a:fillRef>
            <a:effectRef idx="2">
              <a:schemeClr val="accent1"/>
            </a:effectRef>
            <a:fontRef idx="minor">
              <a:schemeClr val="lt1"/>
            </a:fontRef>
          </p:style>
          <p:txBody>
            <a:bodyPr lIns="72000" tIns="72000" rIns="72000" bIns="72000"/>
            <a:lstStyle/>
            <a:p>
              <a:pPr algn="ctr" defTabSz="701528">
                <a:buClr>
                  <a:srgbClr val="FFFFFF"/>
                </a:buClr>
                <a:defRPr/>
              </a:pPr>
              <a:r>
                <a:rPr lang="en-GB" sz="1600" kern="0" dirty="0">
                  <a:solidFill>
                    <a:srgbClr val="FFFFFF"/>
                  </a:solidFill>
                </a:rPr>
                <a:t>Se </a:t>
              </a:r>
              <a:r>
                <a:rPr lang="en-GB" sz="1600" kern="0" dirty="0" err="1">
                  <a:solidFill>
                    <a:srgbClr val="FFFFFF"/>
                  </a:solidFill>
                </a:rPr>
                <a:t>puede</a:t>
              </a:r>
              <a:r>
                <a:rPr lang="en-GB" sz="1600" kern="0" dirty="0">
                  <a:solidFill>
                    <a:srgbClr val="FFFFFF"/>
                  </a:solidFill>
                </a:rPr>
                <a:t> co </a:t>
              </a:r>
              <a:r>
                <a:rPr lang="en-GB" sz="1600" kern="0" dirty="0" err="1">
                  <a:solidFill>
                    <a:srgbClr val="FFFFFF"/>
                  </a:solidFill>
                </a:rPr>
                <a:t>administrar</a:t>
              </a:r>
              <a:r>
                <a:rPr lang="en-GB" sz="1600" kern="0" dirty="0">
                  <a:solidFill>
                    <a:srgbClr val="FFFFFF"/>
                  </a:solidFill>
                </a:rPr>
                <a:t> Men B  y   </a:t>
              </a:r>
              <a:r>
                <a:rPr lang="en-GB" sz="1600" kern="0" dirty="0" err="1">
                  <a:solidFill>
                    <a:srgbClr val="FFFFFF"/>
                  </a:solidFill>
                </a:rPr>
                <a:t>MenACWY</a:t>
              </a:r>
              <a:r>
                <a:rPr lang="en-GB" sz="1600" kern="0" dirty="0">
                  <a:solidFill>
                    <a:srgbClr val="FFFFFF"/>
                  </a:solidFill>
                </a:rPr>
                <a:t>?</a:t>
              </a:r>
            </a:p>
          </p:txBody>
        </p:sp>
      </p:grpSp>
      <p:sp>
        <p:nvSpPr>
          <p:cNvPr id="4108" name="Rectangle 19"/>
          <p:cNvSpPr>
            <a:spLocks noChangeArrowheads="1"/>
          </p:cNvSpPr>
          <p:nvPr/>
        </p:nvSpPr>
        <p:spPr bwMode="auto">
          <a:xfrm rot="-5400000">
            <a:off x="-148363" y="3752629"/>
            <a:ext cx="1233351" cy="276999"/>
          </a:xfrm>
          <a:prstGeom prst="rect">
            <a:avLst/>
          </a:prstGeom>
          <a:noFill/>
          <a:ln w="9525">
            <a:noFill/>
            <a:miter lim="800000"/>
            <a:headEnd/>
            <a:tailEnd/>
          </a:ln>
        </p:spPr>
        <p:txBody>
          <a:bodyPr wrap="none">
            <a:spAutoFit/>
          </a:bodyPr>
          <a:lstStyle/>
          <a:p>
            <a:r>
              <a:rPr lang="en-GB" sz="1200">
                <a:solidFill>
                  <a:srgbClr val="15325C"/>
                </a:solidFill>
              </a:rPr>
              <a:t>Number of cases</a:t>
            </a:r>
          </a:p>
        </p:txBody>
      </p:sp>
      <p:grpSp>
        <p:nvGrpSpPr>
          <p:cNvPr id="9" name="Group 8"/>
          <p:cNvGrpSpPr>
            <a:grpSpLocks/>
          </p:cNvGrpSpPr>
          <p:nvPr/>
        </p:nvGrpSpPr>
        <p:grpSpPr bwMode="auto">
          <a:xfrm>
            <a:off x="4058228" y="2535609"/>
            <a:ext cx="2150341" cy="958366"/>
            <a:chOff x="4058352" y="1902176"/>
            <a:chExt cx="2149673" cy="718850"/>
          </a:xfrm>
        </p:grpSpPr>
        <p:sp>
          <p:nvSpPr>
            <p:cNvPr id="4114" name="TextBox 63"/>
            <p:cNvSpPr txBox="1">
              <a:spLocks noChangeArrowheads="1"/>
            </p:cNvSpPr>
            <p:nvPr/>
          </p:nvSpPr>
          <p:spPr bwMode="auto">
            <a:xfrm>
              <a:off x="4406576" y="2028039"/>
              <a:ext cx="1801449" cy="592987"/>
            </a:xfrm>
            <a:prstGeom prst="rect">
              <a:avLst/>
            </a:prstGeom>
            <a:noFill/>
            <a:ln w="9525">
              <a:noFill/>
              <a:miter lim="800000"/>
              <a:headEnd/>
              <a:tailEnd/>
            </a:ln>
          </p:spPr>
          <p:txBody>
            <a:bodyPr lIns="0" tIns="0" rIns="0" bIns="0"/>
            <a:lstStyle/>
            <a:p>
              <a:pPr defTabSz="700088">
                <a:buClr>
                  <a:srgbClr val="15325C"/>
                </a:buClr>
              </a:pPr>
              <a:r>
                <a:rPr lang="en-GB" sz="1600" b="1">
                  <a:solidFill>
                    <a:schemeClr val="bg2"/>
                  </a:solidFill>
                </a:rPr>
                <a:t>MenW</a:t>
              </a:r>
              <a:r>
                <a:rPr lang="en-GB" sz="1600">
                  <a:solidFill>
                    <a:schemeClr val="bg2"/>
                  </a:solidFill>
                </a:rPr>
                <a:t> mas frecuente en niños pequeños.</a:t>
              </a:r>
            </a:p>
          </p:txBody>
        </p:sp>
        <p:sp>
          <p:nvSpPr>
            <p:cNvPr id="2" name="Rectangle: Rounded Corners 1">
              <a:extLst>
                <a:ext uri="{FF2B5EF4-FFF2-40B4-BE49-F238E27FC236}"/>
              </a:extLst>
            </p:cNvPr>
            <p:cNvSpPr/>
            <p:nvPr/>
          </p:nvSpPr>
          <p:spPr bwMode="auto">
            <a:xfrm>
              <a:off x="4235809" y="1902176"/>
              <a:ext cx="1972216" cy="640873"/>
            </a:xfrm>
            <a:prstGeom prst="roundRect">
              <a:avLst/>
            </a:prstGeom>
            <a:noFill/>
            <a:ln>
              <a:solidFill>
                <a:schemeClr val="bg2"/>
              </a:solidFill>
              <a:headEnd/>
              <a:tailEnd/>
            </a:ln>
            <a:effectLst/>
          </p:spPr>
          <p:style>
            <a:lnRef idx="1">
              <a:schemeClr val="accent1"/>
            </a:lnRef>
            <a:fillRef idx="3">
              <a:schemeClr val="accent1"/>
            </a:fillRef>
            <a:effectRef idx="2">
              <a:schemeClr val="accent1"/>
            </a:effectRef>
            <a:fontRef idx="minor">
              <a:schemeClr val="lt1"/>
            </a:fontRef>
          </p:style>
          <p:txBody>
            <a:bodyPr lIns="72000" tIns="72000" rIns="72000" bIns="72000"/>
            <a:lstStyle/>
            <a:p>
              <a:pPr algn="ctr" defTabSz="701528">
                <a:buClr>
                  <a:srgbClr val="FFFFFF"/>
                </a:buClr>
                <a:defRPr/>
              </a:pPr>
              <a:endParaRPr lang="en-GB" sz="1200" kern="0" dirty="0" err="1">
                <a:solidFill>
                  <a:srgbClr val="FFFFFF"/>
                </a:solidFill>
              </a:endParaRPr>
            </a:p>
          </p:txBody>
        </p:sp>
        <p:sp>
          <p:nvSpPr>
            <p:cNvPr id="8" name="Isosceles Triangle 7">
              <a:extLst>
                <a:ext uri="{FF2B5EF4-FFF2-40B4-BE49-F238E27FC236}"/>
              </a:extLst>
            </p:cNvPr>
            <p:cNvSpPr/>
            <p:nvPr/>
          </p:nvSpPr>
          <p:spPr bwMode="auto">
            <a:xfrm rot="5400000">
              <a:off x="3922736" y="2148665"/>
              <a:ext cx="454460" cy="183228"/>
            </a:xfrm>
            <a:prstGeom prst="triangle">
              <a:avLst/>
            </a:prstGeom>
            <a:solidFill>
              <a:schemeClr val="bg2"/>
            </a:solidFill>
            <a:ln>
              <a:noFill/>
              <a:headEnd/>
              <a:tailEnd/>
            </a:ln>
            <a:effectLst/>
          </p:spPr>
          <p:style>
            <a:lnRef idx="1">
              <a:schemeClr val="accent1"/>
            </a:lnRef>
            <a:fillRef idx="3">
              <a:schemeClr val="accent1"/>
            </a:fillRef>
            <a:effectRef idx="2">
              <a:schemeClr val="accent1"/>
            </a:effectRef>
            <a:fontRef idx="minor">
              <a:schemeClr val="lt1"/>
            </a:fontRef>
          </p:style>
          <p:txBody>
            <a:bodyPr lIns="72000" tIns="72000" rIns="72000" bIns="72000"/>
            <a:lstStyle/>
            <a:p>
              <a:pPr algn="ctr" defTabSz="701528">
                <a:buClr>
                  <a:srgbClr val="FFFFFF"/>
                </a:buClr>
                <a:defRPr/>
              </a:pPr>
              <a:endParaRPr lang="en-GB" sz="1200" kern="0" dirty="0" err="1">
                <a:solidFill>
                  <a:srgbClr val="FFFFFF"/>
                </a:solidFill>
              </a:endParaRPr>
            </a:p>
          </p:txBody>
        </p:sp>
      </p:grpSp>
      <p:grpSp>
        <p:nvGrpSpPr>
          <p:cNvPr id="10" name="Group 9"/>
          <p:cNvGrpSpPr>
            <a:grpSpLocks/>
          </p:cNvGrpSpPr>
          <p:nvPr/>
        </p:nvGrpSpPr>
        <p:grpSpPr bwMode="auto">
          <a:xfrm>
            <a:off x="4069773" y="3740876"/>
            <a:ext cx="2153227" cy="854407"/>
            <a:chOff x="4069368" y="2805366"/>
            <a:chExt cx="2153290" cy="640785"/>
          </a:xfrm>
        </p:grpSpPr>
        <p:sp>
          <p:nvSpPr>
            <p:cNvPr id="4111" name="TextBox 65"/>
            <p:cNvSpPr txBox="1">
              <a:spLocks noChangeArrowheads="1"/>
            </p:cNvSpPr>
            <p:nvPr/>
          </p:nvSpPr>
          <p:spPr bwMode="auto">
            <a:xfrm>
              <a:off x="4439663" y="2893066"/>
              <a:ext cx="1782995" cy="517619"/>
            </a:xfrm>
            <a:prstGeom prst="rect">
              <a:avLst/>
            </a:prstGeom>
            <a:noFill/>
            <a:ln w="9525">
              <a:noFill/>
              <a:miter lim="800000"/>
              <a:headEnd/>
              <a:tailEnd/>
            </a:ln>
          </p:spPr>
          <p:txBody>
            <a:bodyPr lIns="0" tIns="0" rIns="0" bIns="0"/>
            <a:lstStyle/>
            <a:p>
              <a:pPr defTabSz="700088">
                <a:buClr>
                  <a:srgbClr val="15325C"/>
                </a:buClr>
              </a:pPr>
              <a:r>
                <a:rPr lang="en-GB" sz="1600" b="1">
                  <a:solidFill>
                    <a:srgbClr val="A63A3A"/>
                  </a:solidFill>
                </a:rPr>
                <a:t>MenB</a:t>
              </a:r>
              <a:r>
                <a:rPr lang="en-GB" sz="1600">
                  <a:solidFill>
                    <a:srgbClr val="A63A3A"/>
                  </a:solidFill>
                </a:rPr>
                <a:t> fue el mas habitual en todas las edades. </a:t>
              </a:r>
            </a:p>
          </p:txBody>
        </p:sp>
        <p:sp>
          <p:nvSpPr>
            <p:cNvPr id="22" name="Rectangle: Rounded Corners 21">
              <a:extLst>
                <a:ext uri="{FF2B5EF4-FFF2-40B4-BE49-F238E27FC236}"/>
              </a:extLst>
            </p:cNvPr>
            <p:cNvSpPr/>
            <p:nvPr/>
          </p:nvSpPr>
          <p:spPr bwMode="auto">
            <a:xfrm>
              <a:off x="4268533" y="2805366"/>
              <a:ext cx="1941137" cy="640785"/>
            </a:xfrm>
            <a:prstGeom prst="roundRect">
              <a:avLst/>
            </a:prstGeom>
            <a:noFill/>
            <a:ln>
              <a:solidFill>
                <a:schemeClr val="tx2"/>
              </a:solidFill>
              <a:headEnd/>
              <a:tailEnd/>
            </a:ln>
            <a:effectLst/>
          </p:spPr>
          <p:style>
            <a:lnRef idx="1">
              <a:schemeClr val="accent1"/>
            </a:lnRef>
            <a:fillRef idx="3">
              <a:schemeClr val="accent1"/>
            </a:fillRef>
            <a:effectRef idx="2">
              <a:schemeClr val="accent1"/>
            </a:effectRef>
            <a:fontRef idx="minor">
              <a:schemeClr val="lt1"/>
            </a:fontRef>
          </p:style>
          <p:txBody>
            <a:bodyPr lIns="72000" tIns="72000" rIns="72000" bIns="72000"/>
            <a:lstStyle/>
            <a:p>
              <a:pPr algn="ctr" defTabSz="701528">
                <a:buClr>
                  <a:srgbClr val="FFFFFF"/>
                </a:buClr>
                <a:defRPr/>
              </a:pPr>
              <a:endParaRPr lang="en-GB" sz="1200" kern="0" dirty="0" err="1">
                <a:solidFill>
                  <a:srgbClr val="FFFFFF"/>
                </a:solidFill>
              </a:endParaRPr>
            </a:p>
          </p:txBody>
        </p:sp>
        <p:sp>
          <p:nvSpPr>
            <p:cNvPr id="25" name="Isosceles Triangle 24">
              <a:extLst>
                <a:ext uri="{FF2B5EF4-FFF2-40B4-BE49-F238E27FC236}"/>
              </a:extLst>
            </p:cNvPr>
            <p:cNvSpPr/>
            <p:nvPr/>
          </p:nvSpPr>
          <p:spPr bwMode="auto">
            <a:xfrm rot="5400000">
              <a:off x="3942362" y="3043230"/>
              <a:ext cx="453179" cy="199165"/>
            </a:xfrm>
            <a:prstGeom prst="triangle">
              <a:avLst/>
            </a:prstGeom>
            <a:solidFill>
              <a:schemeClr val="tx2"/>
            </a:solidFill>
            <a:ln>
              <a:noFill/>
              <a:headEnd/>
              <a:tailEnd/>
            </a:ln>
            <a:effectLst/>
          </p:spPr>
          <p:style>
            <a:lnRef idx="1">
              <a:schemeClr val="accent1"/>
            </a:lnRef>
            <a:fillRef idx="3">
              <a:schemeClr val="accent1"/>
            </a:fillRef>
            <a:effectRef idx="2">
              <a:schemeClr val="accent1"/>
            </a:effectRef>
            <a:fontRef idx="minor">
              <a:schemeClr val="lt1"/>
            </a:fontRef>
          </p:style>
          <p:txBody>
            <a:bodyPr lIns="72000" tIns="72000" rIns="72000" bIns="72000"/>
            <a:lstStyle/>
            <a:p>
              <a:pPr algn="ctr" defTabSz="701528">
                <a:buClr>
                  <a:srgbClr val="FFFFFF"/>
                </a:buClr>
                <a:defRPr/>
              </a:pPr>
              <a:endParaRPr lang="en-GB" sz="1200" kern="0" dirty="0" err="1">
                <a:solidFill>
                  <a:srgbClr val="FFFFFF"/>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6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cstate="print"/>
          <a:srcRect/>
          <a:stretch>
            <a:fillRect/>
          </a:stretch>
        </p:blipFill>
        <p:spPr bwMode="auto">
          <a:xfrm>
            <a:off x="295853" y="386595"/>
            <a:ext cx="5038147" cy="2826367"/>
          </a:xfrm>
          <a:prstGeom prst="rect">
            <a:avLst/>
          </a:prstGeom>
          <a:noFill/>
          <a:ln w="9525">
            <a:noFill/>
            <a:miter lim="800000"/>
            <a:headEnd/>
            <a:tailEnd/>
          </a:ln>
        </p:spPr>
      </p:pic>
      <p:pic>
        <p:nvPicPr>
          <p:cNvPr id="54275" name="2 Imagen"/>
          <p:cNvPicPr>
            <a:picLocks noChangeAspect="1" noChangeArrowheads="1"/>
          </p:cNvPicPr>
          <p:nvPr/>
        </p:nvPicPr>
        <p:blipFill>
          <a:blip r:embed="rId3" cstate="print"/>
          <a:srcRect/>
          <a:stretch>
            <a:fillRect/>
          </a:stretch>
        </p:blipFill>
        <p:spPr bwMode="auto">
          <a:xfrm>
            <a:off x="3695989" y="3284433"/>
            <a:ext cx="5144943" cy="3034283"/>
          </a:xfrm>
          <a:prstGeom prst="rect">
            <a:avLst/>
          </a:prstGeom>
          <a:noFill/>
          <a:ln w="9525">
            <a:noFill/>
            <a:miter lim="800000"/>
            <a:headEnd/>
            <a:tailEnd/>
          </a:ln>
        </p:spPr>
      </p:pic>
      <p:sp>
        <p:nvSpPr>
          <p:cNvPr id="54276" name="4 CuadroTexto"/>
          <p:cNvSpPr txBox="1">
            <a:spLocks noChangeArrowheads="1"/>
          </p:cNvSpPr>
          <p:nvPr/>
        </p:nvSpPr>
        <p:spPr bwMode="auto">
          <a:xfrm>
            <a:off x="60614" y="6432421"/>
            <a:ext cx="8771659" cy="268018"/>
          </a:xfrm>
          <a:prstGeom prst="rect">
            <a:avLst/>
          </a:prstGeom>
          <a:noFill/>
          <a:ln w="9525">
            <a:noFill/>
            <a:miter lim="800000"/>
            <a:headEnd/>
            <a:tailEnd/>
          </a:ln>
        </p:spPr>
        <p:txBody>
          <a:bodyPr>
            <a:spAutoFit/>
          </a:bodyPr>
          <a:lstStyle/>
          <a:p>
            <a:pPr algn="ctr" eaLnBrk="1" hangingPunct="1"/>
            <a:r>
              <a:rPr lang="es-AR" altLang="es-AR" sz="1100" i="1">
                <a:latin typeface="Calisto MT" pitchFamily="18" charset="0"/>
                <a:ea typeface="MS PGothic" pitchFamily="34" charset="-128"/>
              </a:rPr>
              <a:t>Fuente: </a:t>
            </a:r>
            <a:r>
              <a:rPr lang="es-AR" altLang="es-AR" sz="1100">
                <a:latin typeface="Calisto MT" pitchFamily="18" charset="0"/>
                <a:ea typeface="MS PGothic" pitchFamily="34" charset="-128"/>
              </a:rPr>
              <a:t>DiCEI. SNVS. INEI. Anlis-Laboratorio de Bacteriología Clínica. Instituto “Carlos G. Malbrán”. Ministerio de Salud de la Nación</a:t>
            </a:r>
          </a:p>
        </p:txBody>
      </p:sp>
      <p:sp>
        <p:nvSpPr>
          <p:cNvPr id="2" name="1 CuadroTexto"/>
          <p:cNvSpPr txBox="1"/>
          <p:nvPr/>
        </p:nvSpPr>
        <p:spPr>
          <a:xfrm>
            <a:off x="5518406" y="1343337"/>
            <a:ext cx="3370474" cy="58477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lgn="ctr" eaLnBrk="1" hangingPunct="1">
              <a:defRPr/>
            </a:pPr>
            <a:r>
              <a:rPr lang="es-AR" sz="1600" dirty="0">
                <a:solidFill>
                  <a:schemeClr val="tx1"/>
                </a:solidFill>
              </a:rPr>
              <a:t>Distribución porcentual de </a:t>
            </a:r>
            <a:r>
              <a:rPr lang="es-AR" sz="1600" dirty="0" err="1">
                <a:solidFill>
                  <a:schemeClr val="tx1"/>
                </a:solidFill>
              </a:rPr>
              <a:t>serogrupos</a:t>
            </a:r>
            <a:endParaRPr lang="es-AR" sz="1600" dirty="0">
              <a:solidFill>
                <a:schemeClr val="tx1"/>
              </a:solidFill>
            </a:endParaRPr>
          </a:p>
          <a:p>
            <a:pPr algn="ctr" eaLnBrk="1" hangingPunct="1">
              <a:defRPr/>
            </a:pPr>
            <a:r>
              <a:rPr lang="es-AR" sz="1600" dirty="0">
                <a:solidFill>
                  <a:schemeClr val="tx1"/>
                </a:solidFill>
              </a:rPr>
              <a:t>Argentina 2012-2015</a:t>
            </a:r>
          </a:p>
        </p:txBody>
      </p:sp>
      <p:sp>
        <p:nvSpPr>
          <p:cNvPr id="6" name="5 CuadroTexto"/>
          <p:cNvSpPr txBox="1"/>
          <p:nvPr/>
        </p:nvSpPr>
        <p:spPr>
          <a:xfrm>
            <a:off x="186171" y="4582288"/>
            <a:ext cx="3381375" cy="849534"/>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eaLnBrk="1" hangingPunct="1">
              <a:defRPr/>
            </a:pPr>
            <a:r>
              <a:rPr lang="es-AR" sz="1600" dirty="0">
                <a:solidFill>
                  <a:schemeClr val="tx1"/>
                </a:solidFill>
              </a:rPr>
              <a:t>Distribución porcentual de </a:t>
            </a:r>
            <a:r>
              <a:rPr lang="es-AR" sz="1600" dirty="0" err="1">
                <a:solidFill>
                  <a:schemeClr val="tx1"/>
                </a:solidFill>
              </a:rPr>
              <a:t>serogrupos</a:t>
            </a:r>
            <a:r>
              <a:rPr lang="es-AR" sz="1600" dirty="0">
                <a:solidFill>
                  <a:schemeClr val="tx1"/>
                </a:solidFill>
              </a:rPr>
              <a:t> en menores de 9 meses</a:t>
            </a:r>
          </a:p>
          <a:p>
            <a:pPr algn="ctr" eaLnBrk="1" hangingPunct="1">
              <a:defRPr/>
            </a:pPr>
            <a:r>
              <a:rPr lang="es-AR" sz="1600" dirty="0">
                <a:solidFill>
                  <a:schemeClr val="tx1"/>
                </a:solidFill>
              </a:rPr>
              <a:t>Argentina 2012-2015</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Rectángulo"/>
          <p:cNvSpPr>
            <a:spLocks noChangeArrowheads="1"/>
          </p:cNvSpPr>
          <p:nvPr/>
        </p:nvSpPr>
        <p:spPr bwMode="auto">
          <a:xfrm>
            <a:off x="2124364" y="620502"/>
            <a:ext cx="4572000" cy="646331"/>
          </a:xfrm>
          <a:prstGeom prst="rect">
            <a:avLst/>
          </a:prstGeom>
          <a:noFill/>
          <a:ln w="9525">
            <a:noFill/>
            <a:miter lim="800000"/>
            <a:headEnd/>
            <a:tailEnd/>
          </a:ln>
        </p:spPr>
        <p:txBody>
          <a:bodyPr>
            <a:spAutoFit/>
          </a:bodyPr>
          <a:lstStyle/>
          <a:p>
            <a:pPr algn="ctr"/>
            <a:r>
              <a:rPr lang="es-AR"/>
              <a:t>Distribución porcentual de serogrupos</a:t>
            </a:r>
          </a:p>
          <a:p>
            <a:pPr algn="ctr"/>
            <a:r>
              <a:rPr lang="es-AR"/>
              <a:t>Argentina 2016</a:t>
            </a:r>
          </a:p>
        </p:txBody>
      </p:sp>
      <p:pic>
        <p:nvPicPr>
          <p:cNvPr id="55299" name="Picture 3"/>
          <p:cNvPicPr>
            <a:picLocks noChangeAspect="1" noChangeArrowheads="1"/>
          </p:cNvPicPr>
          <p:nvPr/>
        </p:nvPicPr>
        <p:blipFill>
          <a:blip r:embed="rId2" cstate="print"/>
          <a:srcRect/>
          <a:stretch>
            <a:fillRect/>
          </a:stretch>
        </p:blipFill>
        <p:spPr bwMode="auto">
          <a:xfrm>
            <a:off x="1547091" y="1629222"/>
            <a:ext cx="5990648" cy="3599557"/>
          </a:xfrm>
          <a:prstGeom prst="rect">
            <a:avLst/>
          </a:prstGeom>
          <a:noFill/>
          <a:ln w="9525">
            <a:noFill/>
            <a:miter lim="800000"/>
            <a:headEnd/>
            <a:tailEnd/>
          </a:ln>
        </p:spPr>
      </p:pic>
      <p:grpSp>
        <p:nvGrpSpPr>
          <p:cNvPr id="2" name="4 Grupo"/>
          <p:cNvGrpSpPr>
            <a:grpSpLocks/>
          </p:cNvGrpSpPr>
          <p:nvPr/>
        </p:nvGrpSpPr>
        <p:grpSpPr bwMode="auto">
          <a:xfrm>
            <a:off x="1" y="6291104"/>
            <a:ext cx="8149648" cy="586389"/>
            <a:chOff x="0" y="6313779"/>
            <a:chExt cx="8149226" cy="585915"/>
          </a:xfrm>
        </p:grpSpPr>
        <p:pic>
          <p:nvPicPr>
            <p:cNvPr id="55301" name="Picture 2"/>
            <p:cNvPicPr>
              <a:picLocks noChangeAspect="1" noChangeArrowheads="1"/>
            </p:cNvPicPr>
            <p:nvPr/>
          </p:nvPicPr>
          <p:blipFill>
            <a:blip r:embed="rId3" cstate="print"/>
            <a:srcRect/>
            <a:stretch>
              <a:fillRect/>
            </a:stretch>
          </p:blipFill>
          <p:spPr bwMode="auto">
            <a:xfrm>
              <a:off x="0" y="6313779"/>
              <a:ext cx="1956538" cy="585915"/>
            </a:xfrm>
            <a:prstGeom prst="rect">
              <a:avLst/>
            </a:prstGeom>
            <a:noFill/>
            <a:ln w="9525">
              <a:noFill/>
              <a:miter lim="800000"/>
              <a:headEnd/>
              <a:tailEnd/>
            </a:ln>
          </p:spPr>
        </p:pic>
        <p:sp>
          <p:nvSpPr>
            <p:cNvPr id="55302" name="6 CuadroTexto"/>
            <p:cNvSpPr txBox="1">
              <a:spLocks noChangeArrowheads="1"/>
            </p:cNvSpPr>
            <p:nvPr/>
          </p:nvSpPr>
          <p:spPr bwMode="auto">
            <a:xfrm>
              <a:off x="1956538" y="6370637"/>
              <a:ext cx="6192688" cy="472381"/>
            </a:xfrm>
            <a:prstGeom prst="rect">
              <a:avLst/>
            </a:prstGeom>
            <a:noFill/>
            <a:ln w="9525">
              <a:noFill/>
              <a:miter lim="800000"/>
              <a:headEnd/>
              <a:tailEnd/>
            </a:ln>
          </p:spPr>
          <p:txBody>
            <a:bodyPr>
              <a:spAutoFit/>
            </a:bodyPr>
            <a:lstStyle/>
            <a:p>
              <a:r>
                <a:rPr lang="es-AR" sz="1200" i="1">
                  <a:solidFill>
                    <a:schemeClr val="tx2"/>
                  </a:solidFill>
                </a:rPr>
                <a:t>Fuente: SNVS. DiCEi. Ministerio de Salud de la Nación. INEI.Anlis-Laboratorio de Bacteriología Clínica. Instituto “Carlos G. Malbrán”. </a:t>
              </a:r>
            </a:p>
          </p:txBody>
        </p:sp>
      </p:gr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987425" y="1125538"/>
            <a:ext cx="7546975" cy="4967287"/>
          </a:xfrm>
          <a:prstGeom prst="rect">
            <a:avLst/>
          </a:prstGeom>
          <a:noFill/>
          <a:ln w="9525">
            <a:noFill/>
            <a:miter lim="800000"/>
            <a:headEnd/>
            <a:tailEnd/>
          </a:ln>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460375" y="1294607"/>
            <a:ext cx="8174182" cy="4975379"/>
          </a:xfrm>
          <a:prstGeom prst="rect">
            <a:avLst/>
          </a:prstGeom>
          <a:solidFill>
            <a:srgbClr val="3781BF"/>
          </a:solidFill>
          <a:ln w="19050" algn="ctr">
            <a:noFill/>
            <a:miter lim="800000"/>
            <a:headEnd/>
            <a:tailEnd/>
          </a:ln>
        </p:spPr>
        <p:txBody>
          <a:bodyPr wrap="none" anchor="ctr"/>
          <a:lstStyle/>
          <a:p>
            <a:pPr eaLnBrk="1" hangingPunct="1"/>
            <a:endParaRPr lang="es-AR" sz="1800">
              <a:cs typeface="Arial" pitchFamily="34" charset="0"/>
            </a:endParaRPr>
          </a:p>
        </p:txBody>
      </p:sp>
      <p:sp>
        <p:nvSpPr>
          <p:cNvPr id="620547" name="Rectangle 3"/>
          <p:cNvSpPr>
            <a:spLocks noGrp="1" noChangeArrowheads="1"/>
          </p:cNvSpPr>
          <p:nvPr>
            <p:ph type="title" idx="4294967295"/>
          </p:nvPr>
        </p:nvSpPr>
        <p:spPr bwMode="auto">
          <a:xfrm>
            <a:off x="0" y="146191"/>
            <a:ext cx="9144000" cy="981107"/>
          </a:xfrm>
          <a:prstGeom prst="rect">
            <a:avLst/>
          </a:prstGeom>
          <a:ln>
            <a:miter lim="800000"/>
            <a:headEnd/>
            <a:tailEnd/>
          </a:ln>
        </p:spPr>
        <p:txBody>
          <a:bodyPr anchor="b">
            <a:normAutofit fontScale="90000"/>
          </a:bodyPr>
          <a:lstStyle/>
          <a:p>
            <a:pPr algn="ctr" eaLnBrk="1" hangingPunct="1">
              <a:defRPr/>
            </a:pPr>
            <a:r>
              <a:rPr lang="en-US" sz="2400" smtClean="0">
                <a:solidFill>
                  <a:srgbClr val="FFFF00"/>
                </a:solidFill>
                <a:latin typeface="Arial" pitchFamily="34" charset="0"/>
              </a:rPr>
              <a:t>Neisseria meningitidis</a:t>
            </a:r>
            <a:r>
              <a:rPr lang="en-US" sz="2400" i="0" smtClean="0">
                <a:solidFill>
                  <a:srgbClr val="FFFF00"/>
                </a:solidFill>
                <a:latin typeface="Arial" pitchFamily="34" charset="0"/>
              </a:rPr>
              <a:t> y cambio capsular : Emergencia del serogrupo </a:t>
            </a:r>
            <a:br>
              <a:rPr lang="en-US" sz="2400" i="0" smtClean="0">
                <a:solidFill>
                  <a:srgbClr val="FFFF00"/>
                </a:solidFill>
                <a:latin typeface="Arial" pitchFamily="34" charset="0"/>
              </a:rPr>
            </a:br>
            <a:r>
              <a:rPr lang="en-US" sz="2400" i="0" smtClean="0">
                <a:solidFill>
                  <a:srgbClr val="FFFF00"/>
                </a:solidFill>
                <a:latin typeface="Arial" pitchFamily="34" charset="0"/>
              </a:rPr>
              <a:t>W-135</a:t>
            </a:r>
          </a:p>
        </p:txBody>
      </p:sp>
      <p:sp>
        <p:nvSpPr>
          <p:cNvPr id="620548" name="Rectangle 8"/>
          <p:cNvSpPr>
            <a:spLocks noGrp="1" noChangeArrowheads="1"/>
          </p:cNvSpPr>
          <p:nvPr>
            <p:ph type="body" idx="4294967295"/>
          </p:nvPr>
        </p:nvSpPr>
        <p:spPr bwMode="auto">
          <a:xfrm>
            <a:off x="5059796" y="1754297"/>
            <a:ext cx="3346739" cy="4525435"/>
          </a:xfrm>
          <a:prstGeom prst="rect">
            <a:avLst/>
          </a:prstGeom>
          <a:ln>
            <a:miter lim="800000"/>
            <a:headEnd/>
            <a:tailEnd/>
          </a:ln>
        </p:spPr>
        <p:txBody>
          <a:bodyPr/>
          <a:lstStyle/>
          <a:p>
            <a:pPr eaLnBrk="1" hangingPunct="1">
              <a:defRPr/>
            </a:pPr>
            <a:r>
              <a:rPr lang="en-US" sz="2800" i="0" smtClean="0">
                <a:solidFill>
                  <a:srgbClr val="00FF00"/>
                </a:solidFill>
              </a:rPr>
              <a:t>Cambio Capsular</a:t>
            </a:r>
            <a:endParaRPr lang="en-US" sz="2800" i="0" smtClean="0"/>
          </a:p>
          <a:p>
            <a:pPr eaLnBrk="1" hangingPunct="1">
              <a:buFont typeface="Monotype Sorts"/>
              <a:buNone/>
              <a:defRPr/>
            </a:pPr>
            <a:r>
              <a:rPr lang="en-US" sz="2800" i="0" smtClean="0"/>
              <a:t>    Cambia el fenotipo capsular lo cual da como resulltado la  emergencia de un nuevo serogrupo.</a:t>
            </a:r>
          </a:p>
          <a:p>
            <a:pPr lvl="1" eaLnBrk="1" hangingPunct="1">
              <a:defRPr/>
            </a:pPr>
            <a:r>
              <a:rPr lang="en-US" i="0" smtClean="0"/>
              <a:t>Ejemplo: W-135, X, e Y</a:t>
            </a:r>
          </a:p>
          <a:p>
            <a:pPr eaLnBrk="1" hangingPunct="1">
              <a:defRPr/>
            </a:pPr>
            <a:endParaRPr lang="en-US" sz="2800" i="0" smtClean="0"/>
          </a:p>
        </p:txBody>
      </p:sp>
      <p:sp>
        <p:nvSpPr>
          <p:cNvPr id="56325" name="Text Box 25"/>
          <p:cNvSpPr txBox="1">
            <a:spLocks noChangeArrowheads="1"/>
          </p:cNvSpPr>
          <p:nvPr/>
        </p:nvSpPr>
        <p:spPr bwMode="auto">
          <a:xfrm>
            <a:off x="255443" y="6432421"/>
            <a:ext cx="6378864" cy="274515"/>
          </a:xfrm>
          <a:prstGeom prst="rect">
            <a:avLst/>
          </a:prstGeom>
          <a:noFill/>
          <a:ln w="9525">
            <a:noFill/>
            <a:miter lim="800000"/>
            <a:headEnd/>
            <a:tailEnd/>
          </a:ln>
        </p:spPr>
        <p:txBody>
          <a:bodyPr>
            <a:spAutoFit/>
          </a:bodyPr>
          <a:lstStyle/>
          <a:p>
            <a:pPr eaLnBrk="1" hangingPunct="1"/>
            <a:r>
              <a:rPr lang="fr-FR" sz="1200">
                <a:latin typeface="Tahoma" pitchFamily="34" charset="0"/>
                <a:cs typeface="Arial" pitchFamily="34" charset="0"/>
              </a:rPr>
              <a:t>Harrison LH. </a:t>
            </a:r>
            <a:r>
              <a:rPr lang="fr-FR" sz="1200" i="1">
                <a:latin typeface="Tahoma" pitchFamily="34" charset="0"/>
                <a:cs typeface="Arial" pitchFamily="34" charset="0"/>
              </a:rPr>
              <a:t>Clin Microbiol Rev</a:t>
            </a:r>
            <a:r>
              <a:rPr lang="fr-FR" sz="1200">
                <a:latin typeface="Tahoma" pitchFamily="34" charset="0"/>
                <a:cs typeface="Arial" pitchFamily="34" charset="0"/>
              </a:rPr>
              <a:t>. 2006;19:142-164. </a:t>
            </a:r>
            <a:endParaRPr lang="en-US" sz="1200">
              <a:latin typeface="Tahoma" pitchFamily="34" charset="0"/>
              <a:cs typeface="Arial" pitchFamily="34" charset="0"/>
            </a:endParaRPr>
          </a:p>
        </p:txBody>
      </p:sp>
      <p:sp>
        <p:nvSpPr>
          <p:cNvPr id="56326" name="AutoShape 6"/>
          <p:cNvSpPr>
            <a:spLocks noChangeArrowheads="1"/>
          </p:cNvSpPr>
          <p:nvPr/>
        </p:nvSpPr>
        <p:spPr bwMode="auto">
          <a:xfrm rot="16200000" flipH="1">
            <a:off x="2320662" y="2505673"/>
            <a:ext cx="1798154" cy="12440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085 h 21600"/>
              <a:gd name="T14" fmla="*/ 20281 w 21600"/>
              <a:gd name="T15" fmla="*/ 8073 h 21600"/>
            </a:gdLst>
            <a:ahLst/>
            <a:cxnLst>
              <a:cxn ang="T8">
                <a:pos x="T0" y="T1"/>
              </a:cxn>
              <a:cxn ang="T9">
                <a:pos x="T2" y="T3"/>
              </a:cxn>
              <a:cxn ang="T10">
                <a:pos x="T4" y="T5"/>
              </a:cxn>
              <a:cxn ang="T11">
                <a:pos x="T6" y="T7"/>
              </a:cxn>
            </a:cxnLst>
            <a:rect l="T12" t="T13" r="T14" b="T15"/>
            <a:pathLst>
              <a:path w="21600" h="21600">
                <a:moveTo>
                  <a:pt x="21600" y="6079"/>
                </a:moveTo>
                <a:lnTo>
                  <a:pt x="17578" y="0"/>
                </a:lnTo>
                <a:lnTo>
                  <a:pt x="17578" y="4085"/>
                </a:lnTo>
                <a:lnTo>
                  <a:pt x="12427" y="4085"/>
                </a:lnTo>
                <a:cubicBezTo>
                  <a:pt x="5564" y="4085"/>
                  <a:pt x="0" y="7699"/>
                  <a:pt x="0" y="12158"/>
                </a:cubicBezTo>
                <a:lnTo>
                  <a:pt x="0" y="21600"/>
                </a:lnTo>
                <a:lnTo>
                  <a:pt x="4076" y="21600"/>
                </a:lnTo>
                <a:lnTo>
                  <a:pt x="4076" y="12158"/>
                </a:lnTo>
                <a:cubicBezTo>
                  <a:pt x="4076" y="9902"/>
                  <a:pt x="7815" y="8073"/>
                  <a:pt x="12427" y="8073"/>
                </a:cubicBezTo>
                <a:lnTo>
                  <a:pt x="17578" y="8073"/>
                </a:lnTo>
                <a:lnTo>
                  <a:pt x="17578" y="12158"/>
                </a:lnTo>
                <a:close/>
              </a:path>
            </a:pathLst>
          </a:custGeom>
          <a:gradFill rotWithShape="1">
            <a:gsLst>
              <a:gs pos="0">
                <a:schemeClr val="accent2">
                  <a:alpha val="73000"/>
                </a:schemeClr>
              </a:gs>
              <a:gs pos="100000">
                <a:srgbClr val="9900CC"/>
              </a:gs>
            </a:gsLst>
            <a:lin ang="0" scaled="1"/>
          </a:gradFill>
          <a:ln w="9525">
            <a:noFill/>
            <a:miter lim="800000"/>
            <a:headEnd/>
            <a:tailEnd/>
          </a:ln>
        </p:spPr>
        <p:txBody>
          <a:bodyPr wrap="none" anchor="ctr"/>
          <a:lstStyle/>
          <a:p>
            <a:endParaRPr lang="es-AR"/>
          </a:p>
        </p:txBody>
      </p:sp>
      <p:sp>
        <p:nvSpPr>
          <p:cNvPr id="235527" name="Oval 9"/>
          <p:cNvSpPr>
            <a:spLocks noChangeArrowheads="1"/>
          </p:cNvSpPr>
          <p:nvPr/>
        </p:nvSpPr>
        <p:spPr bwMode="auto">
          <a:xfrm>
            <a:off x="3454977" y="1604856"/>
            <a:ext cx="1067955" cy="976234"/>
          </a:xfrm>
          <a:prstGeom prst="ellipse">
            <a:avLst/>
          </a:prstGeom>
          <a:gradFill rotWithShape="1">
            <a:gsLst>
              <a:gs pos="0">
                <a:srgbClr val="FF9D5B"/>
              </a:gs>
              <a:gs pos="100000">
                <a:srgbClr val="FF9D5B">
                  <a:gamma/>
                  <a:shade val="66667"/>
                  <a:invGamma/>
                </a:srgbClr>
              </a:gs>
            </a:gsLst>
            <a:path path="shape">
              <a:fillToRect l="50000" t="50000" r="50000" b="50000"/>
            </a:path>
          </a:gradFill>
          <a:ln w="101600">
            <a:solidFill>
              <a:schemeClr val="accent2">
                <a:alpha val="80000"/>
              </a:schemeClr>
            </a:solidFill>
            <a:round/>
            <a:headEnd/>
            <a:tailEnd/>
          </a:ln>
          <a:effectLst>
            <a:outerShdw dist="53882" dir="2700000" algn="ctr" rotWithShape="0">
              <a:srgbClr val="1B4EA1">
                <a:alpha val="50000"/>
              </a:srgbClr>
            </a:outerShdw>
          </a:effectLst>
        </p:spPr>
        <p:txBody>
          <a:bodyPr wrap="none" anchor="ctr"/>
          <a:lstStyle/>
          <a:p>
            <a:pPr algn="ctr" eaLnBrk="1" hangingPunct="1">
              <a:defRPr/>
            </a:pPr>
            <a:endParaRPr lang="it-IT" sz="1800">
              <a:latin typeface="Arial" charset="0"/>
              <a:cs typeface="Arial" charset="0"/>
            </a:endParaRPr>
          </a:p>
        </p:txBody>
      </p:sp>
      <p:sp>
        <p:nvSpPr>
          <p:cNvPr id="235528" name="Oval 8"/>
          <p:cNvSpPr>
            <a:spLocks noChangeArrowheads="1"/>
          </p:cNvSpPr>
          <p:nvPr/>
        </p:nvSpPr>
        <p:spPr bwMode="auto">
          <a:xfrm>
            <a:off x="3724853" y="1855007"/>
            <a:ext cx="513773" cy="471061"/>
          </a:xfrm>
          <a:prstGeom prst="ellipse">
            <a:avLst/>
          </a:prstGeom>
          <a:noFill/>
          <a:ln w="57150">
            <a:solidFill>
              <a:schemeClr val="accent2"/>
            </a:solidFill>
            <a:round/>
            <a:headEnd/>
            <a:tailEnd/>
          </a:ln>
          <a:effectLst>
            <a:outerShdw dist="12700" dir="5400000" algn="ctr" rotWithShape="0">
              <a:srgbClr val="C65D06"/>
            </a:outerShdw>
          </a:effectLst>
        </p:spPr>
        <p:txBody>
          <a:bodyPr wrap="none" anchor="ctr"/>
          <a:lstStyle/>
          <a:p>
            <a:pPr eaLnBrk="1" hangingPunct="1">
              <a:defRPr/>
            </a:pPr>
            <a:endParaRPr lang="es-AR" sz="1800">
              <a:latin typeface="Arial" charset="0"/>
            </a:endParaRPr>
          </a:p>
        </p:txBody>
      </p:sp>
      <p:sp>
        <p:nvSpPr>
          <p:cNvPr id="235529" name="Text Box 4"/>
          <p:cNvSpPr txBox="1">
            <a:spLocks noChangeArrowheads="1"/>
          </p:cNvSpPr>
          <p:nvPr/>
        </p:nvSpPr>
        <p:spPr bwMode="auto">
          <a:xfrm>
            <a:off x="2962853" y="2668805"/>
            <a:ext cx="1984375" cy="641617"/>
          </a:xfrm>
          <a:prstGeom prst="rect">
            <a:avLst/>
          </a:prstGeom>
          <a:noFill/>
          <a:ln w="9525">
            <a:noFill/>
            <a:miter lim="800000"/>
            <a:headEnd/>
            <a:tailEnd/>
          </a:ln>
          <a:effectLst>
            <a:outerShdw dist="17961" dir="2700000" algn="ctr" rotWithShape="0">
              <a:srgbClr val="1B4EA1"/>
            </a:outerShdw>
          </a:effectLst>
        </p:spPr>
        <p:txBody>
          <a:bodyPr>
            <a:spAutoFit/>
          </a:bodyPr>
          <a:lstStyle/>
          <a:p>
            <a:pPr algn="ctr">
              <a:defRPr/>
            </a:pPr>
            <a:r>
              <a:rPr lang="es-ES_tradnl" sz="1800">
                <a:latin typeface="Arial" charset="0"/>
                <a:cs typeface="Arial" charset="0"/>
              </a:rPr>
              <a:t>Serogroup C </a:t>
            </a:r>
            <a:br>
              <a:rPr lang="es-ES_tradnl" sz="1800">
                <a:latin typeface="Arial" charset="0"/>
                <a:cs typeface="Arial" charset="0"/>
              </a:rPr>
            </a:br>
            <a:r>
              <a:rPr lang="es-ES_tradnl" sz="1800">
                <a:latin typeface="Arial" charset="0"/>
                <a:cs typeface="Arial" charset="0"/>
              </a:rPr>
              <a:t>C:2a:P1.5</a:t>
            </a:r>
          </a:p>
        </p:txBody>
      </p:sp>
      <p:sp>
        <p:nvSpPr>
          <p:cNvPr id="235530" name="Text Box 8"/>
          <p:cNvSpPr txBox="1">
            <a:spLocks noChangeArrowheads="1"/>
          </p:cNvSpPr>
          <p:nvPr/>
        </p:nvSpPr>
        <p:spPr bwMode="auto">
          <a:xfrm>
            <a:off x="2241262" y="5155683"/>
            <a:ext cx="1708727" cy="367103"/>
          </a:xfrm>
          <a:prstGeom prst="rect">
            <a:avLst/>
          </a:prstGeom>
          <a:noFill/>
          <a:ln w="9525">
            <a:noFill/>
            <a:miter lim="800000"/>
            <a:headEnd/>
            <a:tailEnd/>
          </a:ln>
          <a:effectLst>
            <a:outerShdw dist="17961" dir="2700000" algn="ctr" rotWithShape="0">
              <a:srgbClr val="1B4EA1"/>
            </a:outerShdw>
          </a:effectLst>
        </p:spPr>
        <p:txBody>
          <a:bodyPr wrap="none" anchor="ctr">
            <a:spAutoFit/>
          </a:bodyPr>
          <a:lstStyle/>
          <a:p>
            <a:pPr>
              <a:defRPr/>
            </a:pPr>
            <a:r>
              <a:rPr lang="es-ES_tradnl" sz="1800">
                <a:latin typeface="Arial" charset="0"/>
                <a:cs typeface="Arial" charset="0"/>
              </a:rPr>
              <a:t>W-135:2a:P1.5</a:t>
            </a:r>
          </a:p>
        </p:txBody>
      </p:sp>
      <p:sp>
        <p:nvSpPr>
          <p:cNvPr id="235531" name="Text Box 10"/>
          <p:cNvSpPr txBox="1">
            <a:spLocks noChangeArrowheads="1"/>
          </p:cNvSpPr>
          <p:nvPr/>
        </p:nvSpPr>
        <p:spPr bwMode="auto">
          <a:xfrm>
            <a:off x="990023" y="2668805"/>
            <a:ext cx="1314739" cy="641617"/>
          </a:xfrm>
          <a:prstGeom prst="rect">
            <a:avLst/>
          </a:prstGeom>
          <a:noFill/>
          <a:ln w="9525">
            <a:noFill/>
            <a:miter lim="800000"/>
            <a:headEnd/>
            <a:tailEnd/>
          </a:ln>
          <a:effectLst>
            <a:outerShdw dist="17961" dir="2700000" algn="ctr" rotWithShape="0">
              <a:srgbClr val="1B4EA1"/>
            </a:outerShdw>
          </a:effectLst>
        </p:spPr>
        <p:txBody>
          <a:bodyPr wrap="none">
            <a:spAutoFit/>
          </a:bodyPr>
          <a:lstStyle/>
          <a:p>
            <a:pPr algn="ctr">
              <a:defRPr/>
            </a:pPr>
            <a:r>
              <a:rPr lang="es-ES_tradnl" sz="1800">
                <a:latin typeface="Arial" charset="0"/>
                <a:cs typeface="Arial" charset="0"/>
              </a:rPr>
              <a:t>Serogroup </a:t>
            </a:r>
          </a:p>
          <a:p>
            <a:pPr algn="ctr">
              <a:defRPr/>
            </a:pPr>
            <a:r>
              <a:rPr lang="es-ES_tradnl" sz="1800">
                <a:latin typeface="Arial" charset="0"/>
                <a:cs typeface="Arial" charset="0"/>
              </a:rPr>
              <a:t>W-135</a:t>
            </a:r>
            <a:endParaRPr lang="es-ES_tradnl" sz="1800">
              <a:solidFill>
                <a:schemeClr val="bg1"/>
              </a:solidFill>
              <a:latin typeface="Arial" charset="0"/>
              <a:cs typeface="Arial" charset="0"/>
            </a:endParaRPr>
          </a:p>
        </p:txBody>
      </p:sp>
      <p:sp>
        <p:nvSpPr>
          <p:cNvPr id="235532" name="Text Box 13"/>
          <p:cNvSpPr txBox="1">
            <a:spLocks noChangeArrowheads="1"/>
          </p:cNvSpPr>
          <p:nvPr/>
        </p:nvSpPr>
        <p:spPr bwMode="auto">
          <a:xfrm>
            <a:off x="1930978" y="3281185"/>
            <a:ext cx="2040659" cy="367103"/>
          </a:xfrm>
          <a:prstGeom prst="rect">
            <a:avLst/>
          </a:prstGeom>
          <a:noFill/>
          <a:ln w="9525">
            <a:noFill/>
            <a:miter lim="800000"/>
            <a:headEnd/>
            <a:tailEnd/>
          </a:ln>
          <a:effectLst>
            <a:outerShdw dist="17961" dir="2700000" algn="ctr" rotWithShape="0">
              <a:srgbClr val="4F1862"/>
            </a:outerShdw>
          </a:effectLst>
        </p:spPr>
        <p:txBody>
          <a:bodyPr anchor="ctr">
            <a:spAutoFit/>
          </a:bodyPr>
          <a:lstStyle/>
          <a:p>
            <a:pPr algn="ctr">
              <a:defRPr/>
            </a:pPr>
            <a:r>
              <a:rPr lang="en-US" sz="1800" b="1">
                <a:solidFill>
                  <a:srgbClr val="FDD88D"/>
                </a:solidFill>
                <a:latin typeface="Arial" charset="0"/>
                <a:cs typeface="Arial" charset="0"/>
              </a:rPr>
              <a:t>Recombination</a:t>
            </a:r>
          </a:p>
        </p:txBody>
      </p:sp>
      <p:sp>
        <p:nvSpPr>
          <p:cNvPr id="235533" name="Oval 14"/>
          <p:cNvSpPr>
            <a:spLocks noChangeArrowheads="1"/>
          </p:cNvSpPr>
          <p:nvPr/>
        </p:nvSpPr>
        <p:spPr bwMode="auto">
          <a:xfrm>
            <a:off x="2402898" y="4080364"/>
            <a:ext cx="1066511" cy="989229"/>
          </a:xfrm>
          <a:prstGeom prst="ellipse">
            <a:avLst/>
          </a:prstGeom>
          <a:gradFill rotWithShape="1">
            <a:gsLst>
              <a:gs pos="0">
                <a:srgbClr val="FF9D5B"/>
              </a:gs>
              <a:gs pos="100000">
                <a:srgbClr val="FF9D5B">
                  <a:gamma/>
                  <a:shade val="66667"/>
                  <a:invGamma/>
                </a:srgbClr>
              </a:gs>
            </a:gsLst>
            <a:path path="shape">
              <a:fillToRect l="50000" t="50000" r="50000" b="50000"/>
            </a:path>
          </a:gradFill>
          <a:ln w="101600" algn="ctr">
            <a:solidFill>
              <a:srgbClr val="9900CC">
                <a:alpha val="80000"/>
              </a:srgbClr>
            </a:solidFill>
            <a:round/>
            <a:headEnd/>
            <a:tailEnd/>
          </a:ln>
          <a:effectLst>
            <a:outerShdw dist="53882" dir="2700000" algn="ctr" rotWithShape="0">
              <a:srgbClr val="1B4EA1">
                <a:alpha val="50000"/>
              </a:srgbClr>
            </a:outerShdw>
          </a:effectLst>
        </p:spPr>
        <p:txBody>
          <a:bodyPr wrap="none" anchor="ctr"/>
          <a:lstStyle/>
          <a:p>
            <a:pPr algn="ctr" eaLnBrk="1" hangingPunct="1">
              <a:defRPr/>
            </a:pPr>
            <a:r>
              <a:rPr lang="es-ES_tradnl" sz="1800">
                <a:latin typeface="Arial" charset="0"/>
                <a:cs typeface="Arial" charset="0"/>
              </a:rPr>
              <a:t> </a:t>
            </a:r>
          </a:p>
        </p:txBody>
      </p:sp>
      <p:sp>
        <p:nvSpPr>
          <p:cNvPr id="235534" name="AutoShape 14"/>
          <p:cNvSpPr>
            <a:spLocks noChangeArrowheads="1"/>
          </p:cNvSpPr>
          <p:nvPr/>
        </p:nvSpPr>
        <p:spPr bwMode="auto">
          <a:xfrm>
            <a:off x="2130137" y="1976833"/>
            <a:ext cx="1597603" cy="272891"/>
          </a:xfrm>
          <a:prstGeom prst="rightArrow">
            <a:avLst>
              <a:gd name="adj1" fmla="val 42861"/>
              <a:gd name="adj2" fmla="val 83563"/>
            </a:avLst>
          </a:prstGeom>
          <a:gradFill rotWithShape="1">
            <a:gsLst>
              <a:gs pos="0">
                <a:srgbClr val="9900CC">
                  <a:gamma/>
                  <a:tint val="95294"/>
                  <a:invGamma/>
                </a:srgbClr>
              </a:gs>
              <a:gs pos="100000">
                <a:srgbClr val="9900CC"/>
              </a:gs>
            </a:gsLst>
            <a:lin ang="0" scaled="1"/>
          </a:gradFill>
          <a:ln w="9525" algn="ctr">
            <a:noFill/>
            <a:miter lim="800000"/>
            <a:headEnd/>
            <a:tailEnd/>
          </a:ln>
          <a:effectLst>
            <a:outerShdw dist="17961" dir="2700000" algn="ctr" rotWithShape="0">
              <a:srgbClr val="2C4162"/>
            </a:outerShdw>
          </a:effectLst>
        </p:spPr>
        <p:txBody>
          <a:bodyPr wrap="none" anchor="ctr"/>
          <a:lstStyle/>
          <a:p>
            <a:pPr eaLnBrk="1" hangingPunct="1">
              <a:defRPr/>
            </a:pPr>
            <a:endParaRPr lang="es-AR" sz="1800">
              <a:latin typeface="Arial" charset="0"/>
            </a:endParaRPr>
          </a:p>
        </p:txBody>
      </p:sp>
      <p:sp>
        <p:nvSpPr>
          <p:cNvPr id="235535" name="AutoShape 15"/>
          <p:cNvSpPr>
            <a:spLocks noChangeArrowheads="1"/>
          </p:cNvSpPr>
          <p:nvPr/>
        </p:nvSpPr>
        <p:spPr bwMode="auto">
          <a:xfrm rot="10800000">
            <a:off x="2623705" y="4286657"/>
            <a:ext cx="607580" cy="557151"/>
          </a:xfrm>
          <a:custGeom>
            <a:avLst/>
            <a:gdLst>
              <a:gd name="G0" fmla="+- 8659 0 0"/>
              <a:gd name="G1" fmla="+- 7432588 0 0"/>
              <a:gd name="G2" fmla="+- 0 0 7432588"/>
              <a:gd name="T0" fmla="*/ 0 256 1"/>
              <a:gd name="T1" fmla="*/ 180 256 1"/>
              <a:gd name="G3" fmla="+- 7432588 T0 T1"/>
              <a:gd name="T2" fmla="*/ 0 256 1"/>
              <a:gd name="T3" fmla="*/ 90 256 1"/>
              <a:gd name="G4" fmla="+- 7432588 T2 T3"/>
              <a:gd name="G5" fmla="*/ G4 2 1"/>
              <a:gd name="T4" fmla="*/ 90 256 1"/>
              <a:gd name="T5" fmla="*/ 0 256 1"/>
              <a:gd name="G6" fmla="+- 7432588 T4 T5"/>
              <a:gd name="G7" fmla="*/ G6 2 1"/>
              <a:gd name="G8" fmla="abs 7432588"/>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8659"/>
              <a:gd name="G18" fmla="*/ 8659 1 2"/>
              <a:gd name="G19" fmla="+- G18 5400 0"/>
              <a:gd name="G20" fmla="cos G19 7432588"/>
              <a:gd name="G21" fmla="sin G19 7432588"/>
              <a:gd name="G22" fmla="+- G20 10800 0"/>
              <a:gd name="G23" fmla="+- G21 10800 0"/>
              <a:gd name="G24" fmla="+- 10800 0 G20"/>
              <a:gd name="G25" fmla="+- 8659 10800 0"/>
              <a:gd name="G26" fmla="?: G9 G17 G25"/>
              <a:gd name="G27" fmla="?: G9 0 21600"/>
              <a:gd name="G28" fmla="cos 10800 7432588"/>
              <a:gd name="G29" fmla="sin 10800 7432588"/>
              <a:gd name="G30" fmla="sin 8659 7432588"/>
              <a:gd name="G31" fmla="+- G28 10800 0"/>
              <a:gd name="G32" fmla="+- G29 10800 0"/>
              <a:gd name="G33" fmla="+- G30 10800 0"/>
              <a:gd name="G34" fmla="?: G4 0 G31"/>
              <a:gd name="G35" fmla="?: 7432588 G34 0"/>
              <a:gd name="G36" fmla="?: G6 G35 G31"/>
              <a:gd name="G37" fmla="+- 21600 0 G36"/>
              <a:gd name="G38" fmla="?: G4 0 G33"/>
              <a:gd name="G39" fmla="?: 7432588 G38 G32"/>
              <a:gd name="G40" fmla="?: G6 G39 0"/>
              <a:gd name="G41" fmla="?: G4 G32 21600"/>
              <a:gd name="G42" fmla="?: G6 G41 G33"/>
              <a:gd name="T12" fmla="*/ 10800 w 21600"/>
              <a:gd name="T13" fmla="*/ 0 h 21600"/>
              <a:gd name="T14" fmla="*/ 6933 w 21600"/>
              <a:gd name="T15" fmla="*/ 19728 h 21600"/>
              <a:gd name="T16" fmla="*/ 10800 w 21600"/>
              <a:gd name="T17" fmla="*/ 2141 h 21600"/>
              <a:gd name="T18" fmla="*/ 14667 w 21600"/>
              <a:gd name="T19" fmla="*/ 1972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7359" y="18746"/>
                </a:moveTo>
                <a:cubicBezTo>
                  <a:pt x="4191" y="17374"/>
                  <a:pt x="2141" y="14252"/>
                  <a:pt x="2141" y="10800"/>
                </a:cubicBezTo>
                <a:cubicBezTo>
                  <a:pt x="2141" y="6017"/>
                  <a:pt x="6017" y="2141"/>
                  <a:pt x="10800" y="2141"/>
                </a:cubicBezTo>
                <a:cubicBezTo>
                  <a:pt x="15582" y="2141"/>
                  <a:pt x="19459" y="6017"/>
                  <a:pt x="19459" y="10800"/>
                </a:cubicBezTo>
                <a:cubicBezTo>
                  <a:pt x="19459" y="14252"/>
                  <a:pt x="17408" y="17374"/>
                  <a:pt x="14240" y="18746"/>
                </a:cubicBezTo>
                <a:lnTo>
                  <a:pt x="15091" y="20710"/>
                </a:lnTo>
                <a:cubicBezTo>
                  <a:pt x="19042" y="18999"/>
                  <a:pt x="21600" y="15105"/>
                  <a:pt x="21600" y="10800"/>
                </a:cubicBezTo>
                <a:cubicBezTo>
                  <a:pt x="21600" y="4835"/>
                  <a:pt x="16764" y="0"/>
                  <a:pt x="10800" y="0"/>
                </a:cubicBezTo>
                <a:cubicBezTo>
                  <a:pt x="4835" y="0"/>
                  <a:pt x="0" y="4835"/>
                  <a:pt x="0" y="10800"/>
                </a:cubicBezTo>
                <a:cubicBezTo>
                  <a:pt x="-1" y="15105"/>
                  <a:pt x="2557" y="18999"/>
                  <a:pt x="6508" y="20710"/>
                </a:cubicBezTo>
                <a:close/>
              </a:path>
            </a:pathLst>
          </a:custGeom>
          <a:solidFill>
            <a:schemeClr val="accent2"/>
          </a:solidFill>
          <a:ln w="3175">
            <a:solidFill>
              <a:schemeClr val="accent2"/>
            </a:solidFill>
            <a:miter lim="800000"/>
            <a:headEnd/>
            <a:tailEnd/>
          </a:ln>
          <a:effectLst>
            <a:outerShdw dist="35921" dir="2700000" algn="ctr" rotWithShape="0">
              <a:srgbClr val="D76855"/>
            </a:outerShdw>
          </a:effectLst>
        </p:spPr>
        <p:txBody>
          <a:bodyPr wrap="none" anchor="ctr"/>
          <a:lstStyle/>
          <a:p>
            <a:pPr eaLnBrk="1" hangingPunct="1">
              <a:defRPr/>
            </a:pPr>
            <a:endParaRPr lang="es-AR" sz="1800">
              <a:latin typeface="Arial" charset="0"/>
            </a:endParaRPr>
          </a:p>
        </p:txBody>
      </p:sp>
      <p:sp>
        <p:nvSpPr>
          <p:cNvPr id="235536" name="Freeform 16"/>
          <p:cNvSpPr>
            <a:spLocks/>
          </p:cNvSpPr>
          <p:nvPr/>
        </p:nvSpPr>
        <p:spPr bwMode="auto">
          <a:xfrm rot="26569973" flipH="1" flipV="1">
            <a:off x="2597350" y="1842463"/>
            <a:ext cx="71471" cy="382444"/>
          </a:xfrm>
          <a:custGeom>
            <a:avLst/>
            <a:gdLst/>
            <a:ahLst/>
            <a:cxnLst>
              <a:cxn ang="0">
                <a:pos x="96" y="0"/>
              </a:cxn>
              <a:cxn ang="0">
                <a:pos x="27" y="74"/>
              </a:cxn>
              <a:cxn ang="0">
                <a:pos x="4" y="199"/>
              </a:cxn>
              <a:cxn ang="0">
                <a:pos x="50" y="307"/>
              </a:cxn>
              <a:cxn ang="0">
                <a:pos x="119" y="376"/>
              </a:cxn>
              <a:cxn ang="0">
                <a:pos x="158" y="484"/>
              </a:cxn>
              <a:cxn ang="0">
                <a:pos x="164" y="564"/>
              </a:cxn>
            </a:cxnLst>
            <a:rect l="0" t="0" r="r" b="b"/>
            <a:pathLst>
              <a:path w="165" h="564">
                <a:moveTo>
                  <a:pt x="96" y="0"/>
                </a:moveTo>
                <a:cubicBezTo>
                  <a:pt x="69" y="20"/>
                  <a:pt x="42" y="41"/>
                  <a:pt x="27" y="74"/>
                </a:cubicBezTo>
                <a:cubicBezTo>
                  <a:pt x="12" y="107"/>
                  <a:pt x="0" y="160"/>
                  <a:pt x="4" y="199"/>
                </a:cubicBezTo>
                <a:cubicBezTo>
                  <a:pt x="8" y="238"/>
                  <a:pt x="31" y="278"/>
                  <a:pt x="50" y="307"/>
                </a:cubicBezTo>
                <a:cubicBezTo>
                  <a:pt x="69" y="336"/>
                  <a:pt x="101" y="346"/>
                  <a:pt x="119" y="376"/>
                </a:cubicBezTo>
                <a:cubicBezTo>
                  <a:pt x="137" y="406"/>
                  <a:pt x="151" y="453"/>
                  <a:pt x="158" y="484"/>
                </a:cubicBezTo>
                <a:cubicBezTo>
                  <a:pt x="165" y="515"/>
                  <a:pt x="164" y="549"/>
                  <a:pt x="164" y="564"/>
                </a:cubicBezTo>
              </a:path>
            </a:pathLst>
          </a:custGeom>
          <a:noFill/>
          <a:ln w="57150" cmpd="sng">
            <a:solidFill>
              <a:srgbClr val="B469FF"/>
            </a:solidFill>
            <a:round/>
            <a:headEnd/>
            <a:tailEnd/>
          </a:ln>
          <a:effectLst>
            <a:outerShdw dist="17961" dir="2700000" algn="ctr" rotWithShape="0">
              <a:srgbClr val="4F1862"/>
            </a:outerShdw>
          </a:effectLst>
        </p:spPr>
        <p:txBody>
          <a:bodyPr/>
          <a:lstStyle/>
          <a:p>
            <a:pPr eaLnBrk="1" hangingPunct="1">
              <a:defRPr/>
            </a:pPr>
            <a:endParaRPr lang="es-AR" sz="1800">
              <a:latin typeface="Arial" charset="0"/>
            </a:endParaRPr>
          </a:p>
        </p:txBody>
      </p:sp>
      <p:sp>
        <p:nvSpPr>
          <p:cNvPr id="235537" name="Freeform 17"/>
          <p:cNvSpPr>
            <a:spLocks/>
          </p:cNvSpPr>
          <p:nvPr/>
        </p:nvSpPr>
        <p:spPr bwMode="auto">
          <a:xfrm rot="15758560" flipH="1">
            <a:off x="2826184" y="2010583"/>
            <a:ext cx="69848" cy="382444"/>
          </a:xfrm>
          <a:custGeom>
            <a:avLst/>
            <a:gdLst/>
            <a:ahLst/>
            <a:cxnLst>
              <a:cxn ang="0">
                <a:pos x="96" y="0"/>
              </a:cxn>
              <a:cxn ang="0">
                <a:pos x="27" y="74"/>
              </a:cxn>
              <a:cxn ang="0">
                <a:pos x="4" y="199"/>
              </a:cxn>
              <a:cxn ang="0">
                <a:pos x="50" y="307"/>
              </a:cxn>
              <a:cxn ang="0">
                <a:pos x="119" y="376"/>
              </a:cxn>
              <a:cxn ang="0">
                <a:pos x="158" y="484"/>
              </a:cxn>
              <a:cxn ang="0">
                <a:pos x="164" y="564"/>
              </a:cxn>
            </a:cxnLst>
            <a:rect l="0" t="0" r="r" b="b"/>
            <a:pathLst>
              <a:path w="165" h="564">
                <a:moveTo>
                  <a:pt x="96" y="0"/>
                </a:moveTo>
                <a:cubicBezTo>
                  <a:pt x="69" y="20"/>
                  <a:pt x="42" y="41"/>
                  <a:pt x="27" y="74"/>
                </a:cubicBezTo>
                <a:cubicBezTo>
                  <a:pt x="12" y="107"/>
                  <a:pt x="0" y="160"/>
                  <a:pt x="4" y="199"/>
                </a:cubicBezTo>
                <a:cubicBezTo>
                  <a:pt x="8" y="238"/>
                  <a:pt x="31" y="278"/>
                  <a:pt x="50" y="307"/>
                </a:cubicBezTo>
                <a:cubicBezTo>
                  <a:pt x="69" y="336"/>
                  <a:pt x="101" y="346"/>
                  <a:pt x="119" y="376"/>
                </a:cubicBezTo>
                <a:cubicBezTo>
                  <a:pt x="137" y="406"/>
                  <a:pt x="151" y="453"/>
                  <a:pt x="158" y="484"/>
                </a:cubicBezTo>
                <a:cubicBezTo>
                  <a:pt x="165" y="515"/>
                  <a:pt x="164" y="549"/>
                  <a:pt x="164" y="564"/>
                </a:cubicBezTo>
              </a:path>
            </a:pathLst>
          </a:custGeom>
          <a:noFill/>
          <a:ln w="57150" cmpd="sng">
            <a:solidFill>
              <a:srgbClr val="B469FF"/>
            </a:solidFill>
            <a:round/>
            <a:headEnd/>
            <a:tailEnd/>
          </a:ln>
          <a:effectLst>
            <a:outerShdw dist="17961" dir="2700000" algn="ctr" rotWithShape="0">
              <a:srgbClr val="4F1862"/>
            </a:outerShdw>
          </a:effectLst>
        </p:spPr>
        <p:txBody>
          <a:bodyPr/>
          <a:lstStyle/>
          <a:p>
            <a:pPr eaLnBrk="1" hangingPunct="1">
              <a:defRPr/>
            </a:pPr>
            <a:endParaRPr lang="es-AR" sz="1800">
              <a:latin typeface="Arial" charset="0"/>
            </a:endParaRPr>
          </a:p>
        </p:txBody>
      </p:sp>
      <p:sp>
        <p:nvSpPr>
          <p:cNvPr id="235538" name="Freeform 18"/>
          <p:cNvSpPr>
            <a:spLocks/>
          </p:cNvSpPr>
          <p:nvPr/>
        </p:nvSpPr>
        <p:spPr bwMode="auto">
          <a:xfrm flipH="1">
            <a:off x="3893705" y="3294179"/>
            <a:ext cx="578716" cy="1949218"/>
          </a:xfrm>
          <a:custGeom>
            <a:avLst/>
            <a:gdLst/>
            <a:ahLst/>
            <a:cxnLst>
              <a:cxn ang="0">
                <a:pos x="130" y="0"/>
              </a:cxn>
              <a:cxn ang="0">
                <a:pos x="16" y="416"/>
              </a:cxn>
              <a:cxn ang="0">
                <a:pos x="33" y="861"/>
              </a:cxn>
              <a:cxn ang="0">
                <a:pos x="158" y="1112"/>
              </a:cxn>
              <a:cxn ang="0">
                <a:pos x="318" y="1243"/>
              </a:cxn>
              <a:cxn ang="0">
                <a:pos x="546" y="1323"/>
              </a:cxn>
              <a:cxn ang="0">
                <a:pos x="785" y="1363"/>
              </a:cxn>
            </a:cxnLst>
            <a:rect l="0" t="0" r="r" b="b"/>
            <a:pathLst>
              <a:path w="785" h="1363">
                <a:moveTo>
                  <a:pt x="130" y="0"/>
                </a:moveTo>
                <a:cubicBezTo>
                  <a:pt x="81" y="136"/>
                  <a:pt x="32" y="273"/>
                  <a:pt x="16" y="416"/>
                </a:cubicBezTo>
                <a:cubicBezTo>
                  <a:pt x="0" y="559"/>
                  <a:pt x="9" y="745"/>
                  <a:pt x="33" y="861"/>
                </a:cubicBezTo>
                <a:cubicBezTo>
                  <a:pt x="57" y="977"/>
                  <a:pt x="111" y="1048"/>
                  <a:pt x="158" y="1112"/>
                </a:cubicBezTo>
                <a:cubicBezTo>
                  <a:pt x="205" y="1176"/>
                  <a:pt x="253" y="1208"/>
                  <a:pt x="318" y="1243"/>
                </a:cubicBezTo>
                <a:cubicBezTo>
                  <a:pt x="383" y="1278"/>
                  <a:pt x="468" y="1303"/>
                  <a:pt x="546" y="1323"/>
                </a:cubicBezTo>
                <a:cubicBezTo>
                  <a:pt x="624" y="1343"/>
                  <a:pt x="704" y="1353"/>
                  <a:pt x="785" y="1363"/>
                </a:cubicBezTo>
              </a:path>
            </a:pathLst>
          </a:custGeom>
          <a:noFill/>
          <a:ln w="57150" cmpd="sng">
            <a:solidFill>
              <a:schemeClr val="accent2"/>
            </a:solidFill>
            <a:round/>
            <a:headEnd/>
            <a:tailEnd type="triangle" w="med" len="med"/>
          </a:ln>
          <a:effectLst>
            <a:outerShdw dist="35921" dir="2700000" algn="ctr" rotWithShape="0">
              <a:srgbClr val="2C4162"/>
            </a:outerShdw>
          </a:effectLst>
        </p:spPr>
        <p:txBody>
          <a:bodyPr/>
          <a:lstStyle/>
          <a:p>
            <a:pPr eaLnBrk="1" hangingPunct="1">
              <a:defRPr/>
            </a:pPr>
            <a:endParaRPr lang="es-AR" sz="1800">
              <a:latin typeface="Arial" charset="0"/>
            </a:endParaRPr>
          </a:p>
        </p:txBody>
      </p:sp>
      <p:sp>
        <p:nvSpPr>
          <p:cNvPr id="235539" name="Oval 5"/>
          <p:cNvSpPr>
            <a:spLocks noChangeArrowheads="1"/>
          </p:cNvSpPr>
          <p:nvPr/>
        </p:nvSpPr>
        <p:spPr bwMode="auto">
          <a:xfrm>
            <a:off x="1076614" y="1603233"/>
            <a:ext cx="1065068" cy="976233"/>
          </a:xfrm>
          <a:prstGeom prst="ellipse">
            <a:avLst/>
          </a:prstGeom>
          <a:gradFill rotWithShape="1">
            <a:gsLst>
              <a:gs pos="0">
                <a:srgbClr val="CD3FFF"/>
              </a:gs>
              <a:gs pos="100000">
                <a:srgbClr val="4F1862"/>
              </a:gs>
            </a:gsLst>
            <a:path path="shape">
              <a:fillToRect l="50000" t="50000" r="50000" b="50000"/>
            </a:path>
          </a:gradFill>
          <a:ln w="101600">
            <a:solidFill>
              <a:srgbClr val="9900CC">
                <a:alpha val="78999"/>
              </a:srgbClr>
            </a:solidFill>
            <a:round/>
            <a:headEnd/>
            <a:tailEnd/>
          </a:ln>
          <a:effectLst>
            <a:outerShdw dist="53882" dir="2700000" algn="ctr" rotWithShape="0">
              <a:srgbClr val="1B4EA1">
                <a:alpha val="50000"/>
              </a:srgbClr>
            </a:outerShdw>
          </a:effectLst>
        </p:spPr>
        <p:txBody>
          <a:bodyPr wrap="none" anchor="ctr"/>
          <a:lstStyle/>
          <a:p>
            <a:pPr algn="ctr">
              <a:defRPr/>
            </a:pPr>
            <a:endParaRPr lang="es-ES_tradnl" sz="2800">
              <a:solidFill>
                <a:schemeClr val="bg1"/>
              </a:solidFill>
              <a:latin typeface="Arial" charset="0"/>
              <a:cs typeface="Arial" charset="0"/>
            </a:endParaRPr>
          </a:p>
        </p:txBody>
      </p:sp>
      <p:sp>
        <p:nvSpPr>
          <p:cNvPr id="56340" name="Oval 20"/>
          <p:cNvSpPr>
            <a:spLocks noChangeArrowheads="1"/>
          </p:cNvSpPr>
          <p:nvPr/>
        </p:nvSpPr>
        <p:spPr bwMode="auto">
          <a:xfrm>
            <a:off x="1365250" y="1864753"/>
            <a:ext cx="513773" cy="471061"/>
          </a:xfrm>
          <a:prstGeom prst="ellipse">
            <a:avLst/>
          </a:prstGeom>
          <a:noFill/>
          <a:ln w="57150">
            <a:solidFill>
              <a:srgbClr val="4F1862"/>
            </a:solidFill>
            <a:round/>
            <a:headEnd/>
            <a:tailEnd/>
          </a:ln>
        </p:spPr>
        <p:txBody>
          <a:bodyPr wrap="none" anchor="ctr"/>
          <a:lstStyle/>
          <a:p>
            <a:pPr eaLnBrk="1" hangingPunct="1"/>
            <a:endParaRPr lang="es-AR" sz="1800">
              <a:cs typeface="Arial" pitchFamily="34" charset="0"/>
            </a:endParaRPr>
          </a:p>
        </p:txBody>
      </p:sp>
      <p:sp>
        <p:nvSpPr>
          <p:cNvPr id="56341" name="Oval 21"/>
          <p:cNvSpPr>
            <a:spLocks noChangeArrowheads="1"/>
          </p:cNvSpPr>
          <p:nvPr/>
        </p:nvSpPr>
        <p:spPr bwMode="auto">
          <a:xfrm>
            <a:off x="1358035" y="1850134"/>
            <a:ext cx="512329" cy="467812"/>
          </a:xfrm>
          <a:prstGeom prst="ellipse">
            <a:avLst/>
          </a:prstGeom>
          <a:noFill/>
          <a:ln w="57150">
            <a:solidFill>
              <a:srgbClr val="B469FF"/>
            </a:solidFill>
            <a:round/>
            <a:headEnd/>
            <a:tailEnd/>
          </a:ln>
        </p:spPr>
        <p:txBody>
          <a:bodyPr wrap="none" anchor="ctr"/>
          <a:lstStyle/>
          <a:p>
            <a:pPr eaLnBrk="1" hangingPunct="1"/>
            <a:endParaRPr lang="es-AR" sz="1800">
              <a:cs typeface="Arial" pitchFamily="34" charset="0"/>
            </a:endParaRPr>
          </a:p>
        </p:txBody>
      </p:sp>
      <p:sp>
        <p:nvSpPr>
          <p:cNvPr id="235542" name="AutoShape 22"/>
          <p:cNvSpPr>
            <a:spLocks noChangeArrowheads="1"/>
          </p:cNvSpPr>
          <p:nvPr/>
        </p:nvSpPr>
        <p:spPr bwMode="auto">
          <a:xfrm>
            <a:off x="2632364" y="4289905"/>
            <a:ext cx="607580" cy="557151"/>
          </a:xfrm>
          <a:custGeom>
            <a:avLst/>
            <a:gdLst>
              <a:gd name="G0" fmla="+- 8837 0 0"/>
              <a:gd name="G1" fmla="+- -7598736 0 0"/>
              <a:gd name="G2" fmla="+- 0 0 -7598736"/>
              <a:gd name="T0" fmla="*/ 0 256 1"/>
              <a:gd name="T1" fmla="*/ 180 256 1"/>
              <a:gd name="G3" fmla="+- -7598736 T0 T1"/>
              <a:gd name="T2" fmla="*/ 0 256 1"/>
              <a:gd name="T3" fmla="*/ 90 256 1"/>
              <a:gd name="G4" fmla="+- -7598736 T2 T3"/>
              <a:gd name="G5" fmla="*/ G4 2 1"/>
              <a:gd name="T4" fmla="*/ 90 256 1"/>
              <a:gd name="T5" fmla="*/ 0 256 1"/>
              <a:gd name="G6" fmla="+- -7598736 T4 T5"/>
              <a:gd name="G7" fmla="*/ G6 2 1"/>
              <a:gd name="G8" fmla="abs -759873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8837"/>
              <a:gd name="G18" fmla="*/ 8837 1 2"/>
              <a:gd name="G19" fmla="+- G18 5400 0"/>
              <a:gd name="G20" fmla="cos G19 -7598736"/>
              <a:gd name="G21" fmla="sin G19 -7598736"/>
              <a:gd name="G22" fmla="+- G20 10800 0"/>
              <a:gd name="G23" fmla="+- G21 10800 0"/>
              <a:gd name="G24" fmla="+- 10800 0 G20"/>
              <a:gd name="G25" fmla="+- 8837 10800 0"/>
              <a:gd name="G26" fmla="?: G9 G17 G25"/>
              <a:gd name="G27" fmla="?: G9 0 21600"/>
              <a:gd name="G28" fmla="cos 10800 -7598736"/>
              <a:gd name="G29" fmla="sin 10800 -7598736"/>
              <a:gd name="G30" fmla="sin 8837 -7598736"/>
              <a:gd name="G31" fmla="+- G28 10800 0"/>
              <a:gd name="G32" fmla="+- G29 10800 0"/>
              <a:gd name="G33" fmla="+- G30 10800 0"/>
              <a:gd name="G34" fmla="?: G4 0 G31"/>
              <a:gd name="G35" fmla="?: -7598736 G34 0"/>
              <a:gd name="G36" fmla="?: G6 G35 G31"/>
              <a:gd name="G37" fmla="+- 21600 0 G36"/>
              <a:gd name="G38" fmla="?: G4 0 G33"/>
              <a:gd name="G39" fmla="?: -7598736 G38 G32"/>
              <a:gd name="G40" fmla="?: G6 G39 0"/>
              <a:gd name="G41" fmla="?: G4 G32 21600"/>
              <a:gd name="G42" fmla="?: G6 G41 G33"/>
              <a:gd name="T12" fmla="*/ 10800 w 21600"/>
              <a:gd name="T13" fmla="*/ 0 h 21600"/>
              <a:gd name="T14" fmla="*/ 6503 w 21600"/>
              <a:gd name="T15" fmla="*/ 1970 h 21600"/>
              <a:gd name="T16" fmla="*/ 10800 w 21600"/>
              <a:gd name="T17" fmla="*/ 1963 h 21600"/>
              <a:gd name="T18" fmla="*/ 15097 w 21600"/>
              <a:gd name="T19" fmla="*/ 19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933" y="2853"/>
                </a:moveTo>
                <a:cubicBezTo>
                  <a:pt x="8138" y="2267"/>
                  <a:pt x="9460" y="1962"/>
                  <a:pt x="10800" y="1963"/>
                </a:cubicBezTo>
                <a:cubicBezTo>
                  <a:pt x="12139" y="1963"/>
                  <a:pt x="13461" y="2267"/>
                  <a:pt x="14666" y="2853"/>
                </a:cubicBezTo>
                <a:lnTo>
                  <a:pt x="15525" y="1088"/>
                </a:lnTo>
                <a:cubicBezTo>
                  <a:pt x="14053" y="372"/>
                  <a:pt x="12437" y="-1"/>
                  <a:pt x="10799" y="0"/>
                </a:cubicBezTo>
                <a:cubicBezTo>
                  <a:pt x="9162" y="0"/>
                  <a:pt x="7546" y="372"/>
                  <a:pt x="6074" y="1088"/>
                </a:cubicBezTo>
                <a:close/>
              </a:path>
            </a:pathLst>
          </a:custGeom>
          <a:solidFill>
            <a:srgbClr val="B469FF"/>
          </a:solidFill>
          <a:ln w="3175">
            <a:solidFill>
              <a:srgbClr val="4F1862"/>
            </a:solidFill>
            <a:miter lim="800000"/>
            <a:headEnd/>
            <a:tailEnd/>
          </a:ln>
          <a:effectLst>
            <a:outerShdw dist="35921" dir="2700000" algn="ctr" rotWithShape="0">
              <a:srgbClr val="4F1862"/>
            </a:outerShdw>
          </a:effectLst>
        </p:spPr>
        <p:txBody>
          <a:bodyPr wrap="none" anchor="ctr"/>
          <a:lstStyle/>
          <a:p>
            <a:pPr eaLnBrk="1" hangingPunct="1">
              <a:defRPr/>
            </a:pPr>
            <a:endParaRPr lang="es-AR" sz="1800">
              <a:latin typeface="Arial" charset="0"/>
            </a:endParaRP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1"/>
          <p:cNvSpPr txBox="1">
            <a:spLocks noChangeArrowheads="1"/>
          </p:cNvSpPr>
          <p:nvPr/>
        </p:nvSpPr>
        <p:spPr bwMode="auto">
          <a:xfrm>
            <a:off x="281421" y="6287854"/>
            <a:ext cx="8446943" cy="531161"/>
          </a:xfrm>
          <a:prstGeom prst="rect">
            <a:avLst/>
          </a:prstGeom>
          <a:noFill/>
          <a:ln w="9525">
            <a:noFill/>
            <a:miter lim="800000"/>
            <a:headEnd/>
            <a:tailEnd/>
          </a:ln>
        </p:spPr>
        <p:txBody>
          <a:bodyPr>
            <a:spAutoFit/>
          </a:bodyPr>
          <a:lstStyle/>
          <a:p>
            <a:pPr eaLnBrk="1" hangingPunct="1">
              <a:lnSpc>
                <a:spcPct val="95000"/>
              </a:lnSpc>
            </a:pPr>
            <a:r>
              <a:rPr lang="en-US" sz="1000">
                <a:latin typeface="Tahoma" pitchFamily="34" charset="0"/>
                <a:cs typeface="Arial" pitchFamily="34" charset="0"/>
              </a:rPr>
              <a:t>1. CDC. Travelers’ Health: Yellow Book; 2. Lingappa JR, et al. </a:t>
            </a:r>
            <a:r>
              <a:rPr lang="en-US" sz="1000" i="1">
                <a:latin typeface="Tahoma" pitchFamily="34" charset="0"/>
                <a:cs typeface="Arial" pitchFamily="34" charset="0"/>
              </a:rPr>
              <a:t>Emerg Infect Dis</a:t>
            </a:r>
            <a:r>
              <a:rPr lang="en-US" sz="1000">
                <a:latin typeface="Tahoma" pitchFamily="34" charset="0"/>
                <a:cs typeface="Arial" pitchFamily="34" charset="0"/>
              </a:rPr>
              <a:t>. 2003;9:665-671; 3. von Gottberg A, et al. </a:t>
            </a:r>
            <a:r>
              <a:rPr lang="en-US" sz="1000" i="1">
                <a:latin typeface="Tahoma" pitchFamily="34" charset="0"/>
                <a:cs typeface="Arial" pitchFamily="34" charset="0"/>
              </a:rPr>
              <a:t>Clin Infect Dis</a:t>
            </a:r>
            <a:r>
              <a:rPr lang="en-US" sz="1000">
                <a:latin typeface="Tahoma" pitchFamily="34" charset="0"/>
                <a:cs typeface="Arial" pitchFamily="34" charset="0"/>
              </a:rPr>
              <a:t>. 2008;46:377-386. 4. Report of a WHO Consultation (WHO/CDS/CSR/GAR/2002.1); 5. Samuelsson S, et al. </a:t>
            </a:r>
            <a:r>
              <a:rPr lang="en-US" sz="1000" i="1">
                <a:latin typeface="Tahoma" pitchFamily="34" charset="0"/>
                <a:cs typeface="Arial" pitchFamily="34" charset="0"/>
              </a:rPr>
              <a:t>Eurosurveillance Weekly</a:t>
            </a:r>
            <a:r>
              <a:rPr lang="en-US" sz="1000">
                <a:latin typeface="Tahoma" pitchFamily="34" charset="0"/>
                <a:cs typeface="Arial" pitchFamily="34" charset="0"/>
              </a:rPr>
              <a:t>. 2000;4.</a:t>
            </a:r>
          </a:p>
          <a:p>
            <a:pPr eaLnBrk="1" hangingPunct="1">
              <a:lnSpc>
                <a:spcPct val="95000"/>
              </a:lnSpc>
            </a:pPr>
            <a:endParaRPr lang="en-US" sz="1000">
              <a:latin typeface="Tahoma" pitchFamily="34" charset="0"/>
              <a:cs typeface="Arial" pitchFamily="34" charset="0"/>
            </a:endParaRPr>
          </a:p>
        </p:txBody>
      </p:sp>
      <p:sp>
        <p:nvSpPr>
          <p:cNvPr id="57347" name="Rectangle 34"/>
          <p:cNvSpPr>
            <a:spLocks noChangeArrowheads="1"/>
          </p:cNvSpPr>
          <p:nvPr/>
        </p:nvSpPr>
        <p:spPr bwMode="auto">
          <a:xfrm>
            <a:off x="460375" y="1294607"/>
            <a:ext cx="8174182" cy="4964009"/>
          </a:xfrm>
          <a:prstGeom prst="rect">
            <a:avLst/>
          </a:prstGeom>
          <a:solidFill>
            <a:srgbClr val="3781BF"/>
          </a:solidFill>
          <a:ln w="19050" algn="ctr">
            <a:noFill/>
            <a:miter lim="800000"/>
            <a:headEnd/>
            <a:tailEnd/>
          </a:ln>
        </p:spPr>
        <p:txBody>
          <a:bodyPr wrap="none" anchor="ctr"/>
          <a:lstStyle/>
          <a:p>
            <a:pPr eaLnBrk="1" hangingPunct="1"/>
            <a:endParaRPr lang="es-AR" sz="1200">
              <a:solidFill>
                <a:srgbClr val="A5BF02"/>
              </a:solidFill>
              <a:cs typeface="Arial" pitchFamily="34" charset="0"/>
            </a:endParaRPr>
          </a:p>
        </p:txBody>
      </p:sp>
      <p:pic>
        <p:nvPicPr>
          <p:cNvPr id="212994" name="Picture 23"/>
          <p:cNvPicPr>
            <a:picLocks noChangeAspect="1" noChangeArrowheads="1"/>
          </p:cNvPicPr>
          <p:nvPr/>
        </p:nvPicPr>
        <p:blipFill>
          <a:blip r:embed="rId3" cstate="print"/>
          <a:srcRect/>
          <a:stretch>
            <a:fillRect/>
          </a:stretch>
        </p:blipFill>
        <p:spPr bwMode="auto">
          <a:xfrm>
            <a:off x="805296" y="1643841"/>
            <a:ext cx="3668568" cy="4211937"/>
          </a:xfrm>
          <a:prstGeom prst="rect">
            <a:avLst/>
          </a:prstGeom>
          <a:noFill/>
          <a:ln w="38100">
            <a:solidFill>
              <a:schemeClr val="bg1"/>
            </a:solidFill>
            <a:miter lim="800000"/>
            <a:headEnd/>
            <a:tailEnd/>
          </a:ln>
        </p:spPr>
      </p:pic>
      <p:sp>
        <p:nvSpPr>
          <p:cNvPr id="212995" name="Rectangle 3"/>
          <p:cNvSpPr>
            <a:spLocks noGrp="1" noChangeArrowheads="1"/>
          </p:cNvSpPr>
          <p:nvPr>
            <p:ph type="body" sz="half" idx="4294967295"/>
          </p:nvPr>
        </p:nvSpPr>
        <p:spPr bwMode="auto">
          <a:xfrm>
            <a:off x="4644160" y="1509021"/>
            <a:ext cx="3945659" cy="4388990"/>
          </a:xfrm>
          <a:prstGeom prst="rect">
            <a:avLst/>
          </a:prstGeom>
          <a:ln>
            <a:miter lim="800000"/>
            <a:headEnd/>
            <a:tailEnd/>
          </a:ln>
        </p:spPr>
        <p:txBody>
          <a:bodyPr/>
          <a:lstStyle/>
          <a:p>
            <a:pPr eaLnBrk="1" hangingPunct="1">
              <a:lnSpc>
                <a:spcPct val="90000"/>
              </a:lnSpc>
              <a:spcBef>
                <a:spcPct val="40000"/>
              </a:spcBef>
              <a:buFont typeface="Monotype Sorts" pitchFamily="2" charset="2"/>
              <a:buChar char="n"/>
              <a:defRPr/>
            </a:pPr>
            <a:r>
              <a:rPr lang="es-AR" sz="1800" b="1" smtClean="0"/>
              <a:t>Comenzó en Arabia Saudita durante la peregrinación del Haj de 2000 </a:t>
            </a:r>
            <a:r>
              <a:rPr lang="es-AR" sz="1800" b="1" baseline="30000" smtClean="0"/>
              <a:t>1,2</a:t>
            </a:r>
            <a:endParaRPr lang="es-AR" sz="1800" b="1" smtClean="0"/>
          </a:p>
          <a:p>
            <a:pPr eaLnBrk="1" hangingPunct="1">
              <a:lnSpc>
                <a:spcPct val="90000"/>
              </a:lnSpc>
              <a:spcBef>
                <a:spcPct val="40000"/>
              </a:spcBef>
              <a:buFont typeface="Monotype Sorts" pitchFamily="2" charset="2"/>
              <a:buChar char="n"/>
              <a:defRPr/>
            </a:pPr>
            <a:r>
              <a:rPr lang="es-AR" sz="1800" b="1" smtClean="0"/>
              <a:t>Se propagó a África y por todo el mundo mientras los peregrinos regresaban a su hogar </a:t>
            </a:r>
            <a:r>
              <a:rPr lang="es-AR" sz="1800" b="1" baseline="30000" smtClean="0"/>
              <a:t>1,2</a:t>
            </a:r>
            <a:endParaRPr lang="es-AR" sz="1800" b="1" smtClean="0"/>
          </a:p>
          <a:p>
            <a:pPr eaLnBrk="1" hangingPunct="1">
              <a:lnSpc>
                <a:spcPct val="90000"/>
              </a:lnSpc>
              <a:spcBef>
                <a:spcPct val="40000"/>
              </a:spcBef>
              <a:buFont typeface="Monotype Sorts" pitchFamily="2" charset="2"/>
              <a:buChar char="n"/>
              <a:defRPr/>
            </a:pPr>
            <a:r>
              <a:rPr lang="es-AR" sz="1800" b="1" smtClean="0"/>
              <a:t>Emergió como una causa común de la enfermedad en el cinturón meningítico de África, donde la propagación epidémica se debió principalmente como causa del serogrupo A</a:t>
            </a:r>
            <a:r>
              <a:rPr lang="es-AR" sz="1800" b="1" baseline="30000" smtClean="0"/>
              <a:t>1,2</a:t>
            </a:r>
            <a:endParaRPr lang="es-AR" sz="1800" b="1" smtClean="0"/>
          </a:p>
          <a:p>
            <a:pPr eaLnBrk="1" hangingPunct="1">
              <a:lnSpc>
                <a:spcPct val="90000"/>
              </a:lnSpc>
              <a:spcBef>
                <a:spcPct val="40000"/>
              </a:spcBef>
              <a:buFont typeface="Monotype Sorts" pitchFamily="2" charset="2"/>
              <a:buChar char="n"/>
              <a:defRPr/>
            </a:pPr>
            <a:r>
              <a:rPr lang="es-AR" sz="1800" b="1" smtClean="0"/>
              <a:t>Recientemente se ha convertido en epidémica en Sudáfrica </a:t>
            </a:r>
            <a:r>
              <a:rPr lang="es-AR" sz="1800" b="1" baseline="30000" smtClean="0"/>
              <a:t>3</a:t>
            </a:r>
          </a:p>
          <a:p>
            <a:pPr eaLnBrk="1" hangingPunct="1">
              <a:lnSpc>
                <a:spcPct val="90000"/>
              </a:lnSpc>
              <a:spcBef>
                <a:spcPct val="40000"/>
              </a:spcBef>
              <a:buFont typeface="Monotype Sorts" pitchFamily="2" charset="2"/>
              <a:buChar char="n"/>
              <a:defRPr/>
            </a:pPr>
            <a:r>
              <a:rPr lang="es-AR" sz="1800" b="1" smtClean="0"/>
              <a:t>Casos propagados desde África a Europa, Asia, y Norte América</a:t>
            </a:r>
            <a:r>
              <a:rPr lang="es-AR" sz="1800" b="1" baseline="30000" smtClean="0"/>
              <a:t>1,2</a:t>
            </a:r>
          </a:p>
        </p:txBody>
      </p:sp>
      <p:grpSp>
        <p:nvGrpSpPr>
          <p:cNvPr id="2" name="Group 4"/>
          <p:cNvGrpSpPr>
            <a:grpSpLocks/>
          </p:cNvGrpSpPr>
          <p:nvPr/>
        </p:nvGrpSpPr>
        <p:grpSpPr bwMode="auto">
          <a:xfrm>
            <a:off x="961159" y="1713688"/>
            <a:ext cx="7276523" cy="3792854"/>
            <a:chOff x="5784" y="1526"/>
            <a:chExt cx="4036" cy="2105"/>
          </a:xfrm>
        </p:grpSpPr>
        <p:pic>
          <p:nvPicPr>
            <p:cNvPr id="57359" name="Picture 3" descr="world_map"/>
            <p:cNvPicPr>
              <a:picLocks noChangeAspect="1" noChangeArrowheads="1"/>
            </p:cNvPicPr>
            <p:nvPr/>
          </p:nvPicPr>
          <p:blipFill>
            <a:blip r:embed="rId4" cstate="print"/>
            <a:srcRect/>
            <a:stretch>
              <a:fillRect/>
            </a:stretch>
          </p:blipFill>
          <p:spPr bwMode="auto">
            <a:xfrm>
              <a:off x="5784" y="1526"/>
              <a:ext cx="4036" cy="2105"/>
            </a:xfrm>
            <a:prstGeom prst="rect">
              <a:avLst/>
            </a:prstGeom>
            <a:noFill/>
            <a:ln w="9525">
              <a:noFill/>
              <a:miter lim="800000"/>
              <a:headEnd/>
              <a:tailEnd/>
            </a:ln>
          </p:spPr>
        </p:pic>
        <p:sp>
          <p:nvSpPr>
            <p:cNvPr id="57360" name="Oval 36"/>
            <p:cNvSpPr>
              <a:spLocks noChangeArrowheads="1"/>
            </p:cNvSpPr>
            <p:nvPr/>
          </p:nvSpPr>
          <p:spPr bwMode="auto">
            <a:xfrm>
              <a:off x="8231" y="2278"/>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61" name="Oval 36"/>
            <p:cNvSpPr>
              <a:spLocks noChangeArrowheads="1"/>
            </p:cNvSpPr>
            <p:nvPr/>
          </p:nvSpPr>
          <p:spPr bwMode="auto">
            <a:xfrm>
              <a:off x="6306" y="2042"/>
              <a:ext cx="92" cy="88"/>
            </a:xfrm>
            <a:prstGeom prst="ellipse">
              <a:avLst/>
            </a:prstGeom>
            <a:solidFill>
              <a:srgbClr val="9900CC"/>
            </a:solidFill>
            <a:ln w="9525">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62" name="Oval 36"/>
            <p:cNvSpPr>
              <a:spLocks noChangeArrowheads="1"/>
            </p:cNvSpPr>
            <p:nvPr/>
          </p:nvSpPr>
          <p:spPr bwMode="auto">
            <a:xfrm>
              <a:off x="8357" y="2307"/>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63" name="Oval 36"/>
            <p:cNvSpPr>
              <a:spLocks noChangeArrowheads="1"/>
            </p:cNvSpPr>
            <p:nvPr/>
          </p:nvSpPr>
          <p:spPr bwMode="auto">
            <a:xfrm>
              <a:off x="8482" y="2172"/>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64" name="Oval 36"/>
            <p:cNvSpPr>
              <a:spLocks noChangeArrowheads="1"/>
            </p:cNvSpPr>
            <p:nvPr/>
          </p:nvSpPr>
          <p:spPr bwMode="auto">
            <a:xfrm>
              <a:off x="8248" y="2160"/>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65" name="Oval 36"/>
            <p:cNvSpPr>
              <a:spLocks noChangeArrowheads="1"/>
            </p:cNvSpPr>
            <p:nvPr/>
          </p:nvSpPr>
          <p:spPr bwMode="auto">
            <a:xfrm>
              <a:off x="7558" y="2106"/>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66" name="Oval 36"/>
            <p:cNvSpPr>
              <a:spLocks noChangeArrowheads="1"/>
            </p:cNvSpPr>
            <p:nvPr/>
          </p:nvSpPr>
          <p:spPr bwMode="auto">
            <a:xfrm>
              <a:off x="7547" y="1986"/>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67" name="Oval 36"/>
            <p:cNvSpPr>
              <a:spLocks noChangeArrowheads="1"/>
            </p:cNvSpPr>
            <p:nvPr/>
          </p:nvSpPr>
          <p:spPr bwMode="auto">
            <a:xfrm>
              <a:off x="9297" y="2708"/>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68" name="Oval 36"/>
            <p:cNvSpPr>
              <a:spLocks noChangeArrowheads="1"/>
            </p:cNvSpPr>
            <p:nvPr/>
          </p:nvSpPr>
          <p:spPr bwMode="auto">
            <a:xfrm>
              <a:off x="9029" y="2622"/>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69" name="Oval 36"/>
            <p:cNvSpPr>
              <a:spLocks noChangeArrowheads="1"/>
            </p:cNvSpPr>
            <p:nvPr/>
          </p:nvSpPr>
          <p:spPr bwMode="auto">
            <a:xfrm>
              <a:off x="7618" y="1905"/>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70" name="Oval 36"/>
            <p:cNvSpPr>
              <a:spLocks noChangeArrowheads="1"/>
            </p:cNvSpPr>
            <p:nvPr/>
          </p:nvSpPr>
          <p:spPr bwMode="auto">
            <a:xfrm>
              <a:off x="7570" y="1809"/>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71" name="Oval 36"/>
            <p:cNvSpPr>
              <a:spLocks noChangeArrowheads="1"/>
            </p:cNvSpPr>
            <p:nvPr/>
          </p:nvSpPr>
          <p:spPr bwMode="auto">
            <a:xfrm>
              <a:off x="7636" y="1842"/>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72" name="Oval 36"/>
            <p:cNvSpPr>
              <a:spLocks noChangeArrowheads="1"/>
            </p:cNvSpPr>
            <p:nvPr/>
          </p:nvSpPr>
          <p:spPr bwMode="auto">
            <a:xfrm>
              <a:off x="7666" y="1830"/>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73" name="Oval 36"/>
            <p:cNvSpPr>
              <a:spLocks noChangeArrowheads="1"/>
            </p:cNvSpPr>
            <p:nvPr/>
          </p:nvSpPr>
          <p:spPr bwMode="auto">
            <a:xfrm>
              <a:off x="7708" y="1842"/>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74" name="Oval 36"/>
            <p:cNvSpPr>
              <a:spLocks noChangeArrowheads="1"/>
            </p:cNvSpPr>
            <p:nvPr/>
          </p:nvSpPr>
          <p:spPr bwMode="auto">
            <a:xfrm>
              <a:off x="7705" y="1692"/>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75" name="Oval 36"/>
            <p:cNvSpPr>
              <a:spLocks noChangeArrowheads="1"/>
            </p:cNvSpPr>
            <p:nvPr/>
          </p:nvSpPr>
          <p:spPr bwMode="auto">
            <a:xfrm>
              <a:off x="7753" y="1704"/>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76" name="Oval 36"/>
            <p:cNvSpPr>
              <a:spLocks noChangeArrowheads="1"/>
            </p:cNvSpPr>
            <p:nvPr/>
          </p:nvSpPr>
          <p:spPr bwMode="auto">
            <a:xfrm>
              <a:off x="7855" y="1674"/>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sp>
          <p:nvSpPr>
            <p:cNvPr id="57377" name="Oval 36"/>
            <p:cNvSpPr>
              <a:spLocks noChangeArrowheads="1"/>
            </p:cNvSpPr>
            <p:nvPr/>
          </p:nvSpPr>
          <p:spPr bwMode="auto">
            <a:xfrm>
              <a:off x="7714" y="1794"/>
              <a:ext cx="92" cy="88"/>
            </a:xfrm>
            <a:prstGeom prst="ellipse">
              <a:avLst/>
            </a:prstGeom>
            <a:solidFill>
              <a:srgbClr val="9900CC"/>
            </a:solidFill>
            <a:ln w="9525" algn="ctr">
              <a:solidFill>
                <a:schemeClr val="accent1"/>
              </a:solidFill>
              <a:round/>
              <a:headEnd/>
              <a:tailEnd/>
            </a:ln>
          </p:spPr>
          <p:txBody>
            <a:bodyPr wrap="none" anchor="ctr"/>
            <a:lstStyle/>
            <a:p>
              <a:pPr eaLnBrk="1" hangingPunct="1"/>
              <a:endParaRPr lang="en-GB" sz="1000">
                <a:solidFill>
                  <a:srgbClr val="A5BF02"/>
                </a:solidFill>
                <a:cs typeface="Arial" pitchFamily="34" charset="0"/>
              </a:endParaRPr>
            </a:p>
          </p:txBody>
        </p:sp>
      </p:grpSp>
      <p:sp>
        <p:nvSpPr>
          <p:cNvPr id="213018" name="Rectangle 11"/>
          <p:cNvSpPr>
            <a:spLocks noGrp="1" noChangeArrowheads="1"/>
          </p:cNvSpPr>
          <p:nvPr>
            <p:ph type="title" idx="4294967295"/>
          </p:nvPr>
        </p:nvSpPr>
        <p:spPr bwMode="auto">
          <a:xfrm>
            <a:off x="264103" y="0"/>
            <a:ext cx="8898659" cy="1353083"/>
          </a:xfrm>
          <a:prstGeom prst="rect">
            <a:avLst/>
          </a:prstGeom>
          <a:ln>
            <a:miter lim="800000"/>
            <a:headEnd/>
            <a:tailEnd/>
          </a:ln>
        </p:spPr>
        <p:txBody>
          <a:bodyPr>
            <a:normAutofit/>
          </a:bodyPr>
          <a:lstStyle/>
          <a:p>
            <a:pPr eaLnBrk="1" hangingPunct="1">
              <a:defRPr/>
            </a:pPr>
            <a:r>
              <a:rPr lang="es-AR" sz="2400" i="0" dirty="0" smtClean="0">
                <a:latin typeface="Arial" pitchFamily="34" charset="0"/>
              </a:rPr>
              <a:t>Origen de la Propagación de </a:t>
            </a:r>
            <a:r>
              <a:rPr lang="es-AR" sz="2400" dirty="0" err="1" smtClean="0">
                <a:latin typeface="Arial" pitchFamily="34" charset="0"/>
              </a:rPr>
              <a:t>Neisseria</a:t>
            </a:r>
            <a:r>
              <a:rPr lang="es-AR" sz="2400" dirty="0" smtClean="0">
                <a:latin typeface="Arial" pitchFamily="34" charset="0"/>
              </a:rPr>
              <a:t> </a:t>
            </a:r>
            <a:r>
              <a:rPr lang="es-AR" sz="2400" dirty="0" err="1" smtClean="0">
                <a:latin typeface="Arial" pitchFamily="34" charset="0"/>
              </a:rPr>
              <a:t>meningitidis</a:t>
            </a:r>
            <a:r>
              <a:rPr lang="es-AR" sz="2400" i="0" dirty="0" smtClean="0">
                <a:latin typeface="Arial" pitchFamily="34" charset="0"/>
              </a:rPr>
              <a:t> </a:t>
            </a:r>
            <a:br>
              <a:rPr lang="es-AR" sz="2400" i="0" dirty="0" smtClean="0">
                <a:latin typeface="Arial" pitchFamily="34" charset="0"/>
              </a:rPr>
            </a:br>
            <a:r>
              <a:rPr lang="es-AR" sz="2400" i="0" dirty="0" err="1" smtClean="0">
                <a:latin typeface="Arial" pitchFamily="34" charset="0"/>
              </a:rPr>
              <a:t>Serogrupo</a:t>
            </a:r>
            <a:r>
              <a:rPr lang="es-AR" sz="2400" i="0" dirty="0" smtClean="0">
                <a:latin typeface="Arial" pitchFamily="34" charset="0"/>
              </a:rPr>
              <a:t> W-135</a:t>
            </a:r>
          </a:p>
        </p:txBody>
      </p:sp>
      <p:sp>
        <p:nvSpPr>
          <p:cNvPr id="213019" name="Rectangle 11"/>
          <p:cNvSpPr>
            <a:spLocks noChangeArrowheads="1"/>
          </p:cNvSpPr>
          <p:nvPr/>
        </p:nvSpPr>
        <p:spPr bwMode="auto">
          <a:xfrm>
            <a:off x="493568" y="1268760"/>
            <a:ext cx="8204489" cy="1369182"/>
          </a:xfrm>
          <a:prstGeom prst="rect">
            <a:avLst/>
          </a:prstGeom>
          <a:noFill/>
          <a:ln w="9525">
            <a:noFill/>
            <a:miter lim="800000"/>
            <a:headEnd/>
            <a:tailEnd/>
          </a:ln>
        </p:spPr>
        <p:txBody>
          <a:bodyPr/>
          <a:lstStyle/>
          <a:p>
            <a:pPr eaLnBrk="1" hangingPunct="1">
              <a:lnSpc>
                <a:spcPct val="110000"/>
              </a:lnSpc>
            </a:pPr>
            <a:r>
              <a:rPr lang="es-AR" sz="2000" dirty="0">
                <a:solidFill>
                  <a:srgbClr val="66FF33"/>
                </a:solidFill>
                <a:latin typeface="Tahoma" pitchFamily="34" charset="0"/>
                <a:cs typeface="Arial" pitchFamily="34" charset="0"/>
              </a:rPr>
              <a:t>Brotes Internacionales de </a:t>
            </a:r>
            <a:r>
              <a:rPr lang="es-AR" sz="2000" dirty="0" err="1">
                <a:solidFill>
                  <a:srgbClr val="66FF33"/>
                </a:solidFill>
                <a:latin typeface="Tahoma" pitchFamily="34" charset="0"/>
                <a:cs typeface="Arial" pitchFamily="34" charset="0"/>
              </a:rPr>
              <a:t>serogrupo</a:t>
            </a:r>
            <a:r>
              <a:rPr lang="es-AR" sz="2000" dirty="0">
                <a:solidFill>
                  <a:srgbClr val="66FF33"/>
                </a:solidFill>
                <a:latin typeface="Tahoma" pitchFamily="34" charset="0"/>
                <a:cs typeface="Arial" pitchFamily="34" charset="0"/>
              </a:rPr>
              <a:t> W-135</a:t>
            </a:r>
            <a:r>
              <a:rPr lang="es-AR" sz="2000" baseline="30000" dirty="0">
                <a:solidFill>
                  <a:srgbClr val="66FF33"/>
                </a:solidFill>
                <a:latin typeface="Tahoma" pitchFamily="34" charset="0"/>
                <a:cs typeface="Arial" pitchFamily="34" charset="0"/>
              </a:rPr>
              <a:t>4,5</a:t>
            </a:r>
            <a:r>
              <a:rPr lang="es-AR" sz="2800" dirty="0">
                <a:solidFill>
                  <a:srgbClr val="66FF33"/>
                </a:solidFill>
                <a:latin typeface="Tahoma" pitchFamily="34" charset="0"/>
                <a:cs typeface="Arial" pitchFamily="34" charset="0"/>
              </a:rPr>
              <a:t/>
            </a:r>
            <a:br>
              <a:rPr lang="es-AR" sz="2800" dirty="0">
                <a:solidFill>
                  <a:srgbClr val="66FF33"/>
                </a:solidFill>
                <a:latin typeface="Tahoma" pitchFamily="34" charset="0"/>
                <a:cs typeface="Arial" pitchFamily="34" charset="0"/>
              </a:rPr>
            </a:br>
            <a:r>
              <a:rPr lang="es-AR" sz="1800" i="1" dirty="0">
                <a:latin typeface="Tahoma" pitchFamily="34" charset="0"/>
                <a:cs typeface="Arial" pitchFamily="34" charset="0"/>
              </a:rPr>
              <a:t>2000</a:t>
            </a:r>
          </a:p>
        </p:txBody>
      </p:sp>
      <p:sp>
        <p:nvSpPr>
          <p:cNvPr id="213020" name="Text Box 9"/>
          <p:cNvSpPr txBox="1">
            <a:spLocks noChangeArrowheads="1"/>
          </p:cNvSpPr>
          <p:nvPr/>
        </p:nvSpPr>
        <p:spPr bwMode="auto">
          <a:xfrm>
            <a:off x="2053944" y="2236729"/>
            <a:ext cx="816249" cy="369332"/>
          </a:xfrm>
          <a:prstGeom prst="rect">
            <a:avLst/>
          </a:prstGeom>
          <a:solidFill>
            <a:schemeClr val="tx1"/>
          </a:solidFill>
          <a:ln w="38100">
            <a:solidFill>
              <a:srgbClr val="9900CC"/>
            </a:solidFill>
            <a:miter lim="800000"/>
            <a:headEnd/>
            <a:tailEnd/>
          </a:ln>
        </p:spPr>
        <p:txBody>
          <a:bodyPr wrap="none">
            <a:spAutoFit/>
          </a:bodyPr>
          <a:lstStyle/>
          <a:p>
            <a:pPr algn="ctr" eaLnBrk="1" hangingPunct="1"/>
            <a:r>
              <a:rPr lang="es-ES" sz="1800" b="1">
                <a:solidFill>
                  <a:srgbClr val="9900CC"/>
                </a:solidFill>
                <a:cs typeface="Arial" pitchFamily="34" charset="0"/>
              </a:rPr>
              <a:t>W-135</a:t>
            </a:r>
          </a:p>
        </p:txBody>
      </p:sp>
      <p:sp>
        <p:nvSpPr>
          <p:cNvPr id="57354" name="Freeform 7"/>
          <p:cNvSpPr>
            <a:spLocks/>
          </p:cNvSpPr>
          <p:nvPr/>
        </p:nvSpPr>
        <p:spPr bwMode="auto">
          <a:xfrm>
            <a:off x="1336387" y="1663334"/>
            <a:ext cx="2821421" cy="1778662"/>
          </a:xfrm>
          <a:custGeom>
            <a:avLst/>
            <a:gdLst>
              <a:gd name="T0" fmla="*/ 2147483647 w 1776"/>
              <a:gd name="T1" fmla="*/ 2147483647 h 1270"/>
              <a:gd name="T2" fmla="*/ 2147483647 w 1776"/>
              <a:gd name="T3" fmla="*/ 2147483647 h 1270"/>
              <a:gd name="T4" fmla="*/ 2147483647 w 1776"/>
              <a:gd name="T5" fmla="*/ 0 h 1270"/>
              <a:gd name="T6" fmla="*/ 0 60000 65536"/>
              <a:gd name="T7" fmla="*/ 0 60000 65536"/>
              <a:gd name="T8" fmla="*/ 0 60000 65536"/>
              <a:gd name="T9" fmla="*/ 0 w 1776"/>
              <a:gd name="T10" fmla="*/ 0 h 1270"/>
              <a:gd name="T11" fmla="*/ 1776 w 1776"/>
              <a:gd name="T12" fmla="*/ 1270 h 1270"/>
            </a:gdLst>
            <a:ahLst/>
            <a:cxnLst>
              <a:cxn ang="T6">
                <a:pos x="T0" y="T1"/>
              </a:cxn>
              <a:cxn ang="T7">
                <a:pos x="T2" y="T3"/>
              </a:cxn>
              <a:cxn ang="T8">
                <a:pos x="T4" y="T5"/>
              </a:cxn>
            </a:cxnLst>
            <a:rect l="T9" t="T10" r="T11" b="T12"/>
            <a:pathLst>
              <a:path w="1776" h="1270">
                <a:moveTo>
                  <a:pt x="1776" y="816"/>
                </a:moveTo>
                <a:cubicBezTo>
                  <a:pt x="1122" y="1043"/>
                  <a:pt x="468" y="1270"/>
                  <a:pt x="234" y="1134"/>
                </a:cubicBezTo>
                <a:cubicBezTo>
                  <a:pt x="0" y="998"/>
                  <a:pt x="185" y="499"/>
                  <a:pt x="370" y="0"/>
                </a:cubicBezTo>
              </a:path>
            </a:pathLst>
          </a:custGeom>
          <a:noFill/>
          <a:ln w="38100">
            <a:solidFill>
              <a:srgbClr val="9900CC"/>
            </a:solidFill>
            <a:round/>
            <a:headEnd/>
            <a:tailEnd type="triangle" w="med" len="med"/>
          </a:ln>
        </p:spPr>
        <p:txBody>
          <a:bodyPr/>
          <a:lstStyle/>
          <a:p>
            <a:endParaRPr lang="es-AR"/>
          </a:p>
        </p:txBody>
      </p:sp>
      <p:sp>
        <p:nvSpPr>
          <p:cNvPr id="106528" name="Freeform 5"/>
          <p:cNvSpPr>
            <a:spLocks/>
          </p:cNvSpPr>
          <p:nvPr/>
        </p:nvSpPr>
        <p:spPr bwMode="auto">
          <a:xfrm>
            <a:off x="2120035" y="2789007"/>
            <a:ext cx="2112818" cy="784560"/>
          </a:xfrm>
          <a:custGeom>
            <a:avLst/>
            <a:gdLst>
              <a:gd name="T0" fmla="*/ 2147483647 w 1271"/>
              <a:gd name="T1" fmla="*/ 0 h 560"/>
              <a:gd name="T2" fmla="*/ 0 w 1271"/>
              <a:gd name="T3" fmla="*/ 2147483647 h 560"/>
              <a:gd name="T4" fmla="*/ 0 60000 65536"/>
              <a:gd name="T5" fmla="*/ 0 60000 65536"/>
              <a:gd name="T6" fmla="*/ 0 w 1271"/>
              <a:gd name="T7" fmla="*/ 0 h 560"/>
              <a:gd name="T8" fmla="*/ 1271 w 1271"/>
              <a:gd name="T9" fmla="*/ 560 h 560"/>
            </a:gdLst>
            <a:ahLst/>
            <a:cxnLst>
              <a:cxn ang="T4">
                <a:pos x="T0" y="T1"/>
              </a:cxn>
              <a:cxn ang="T5">
                <a:pos x="T2" y="T3"/>
              </a:cxn>
            </a:cxnLst>
            <a:rect l="T6" t="T7" r="T8" b="T9"/>
            <a:pathLst>
              <a:path w="1271" h="560">
                <a:moveTo>
                  <a:pt x="1271" y="0"/>
                </a:moveTo>
                <a:cubicBezTo>
                  <a:pt x="745" y="280"/>
                  <a:pt x="219" y="560"/>
                  <a:pt x="0" y="409"/>
                </a:cubicBezTo>
              </a:path>
            </a:pathLst>
          </a:custGeom>
          <a:noFill/>
          <a:ln w="38100">
            <a:solidFill>
              <a:srgbClr val="9900CC"/>
            </a:solidFill>
            <a:round/>
            <a:headEnd/>
            <a:tailEnd type="triangle" w="med" len="med"/>
          </a:ln>
        </p:spPr>
        <p:txBody>
          <a:bodyPr/>
          <a:lstStyle/>
          <a:p>
            <a:endParaRPr lang="es-AR"/>
          </a:p>
        </p:txBody>
      </p:sp>
      <p:sp>
        <p:nvSpPr>
          <p:cNvPr id="106529" name="Freeform 6"/>
          <p:cNvSpPr>
            <a:spLocks/>
          </p:cNvSpPr>
          <p:nvPr/>
        </p:nvSpPr>
        <p:spPr bwMode="auto">
          <a:xfrm>
            <a:off x="3444876" y="2779262"/>
            <a:ext cx="910647" cy="685475"/>
          </a:xfrm>
          <a:custGeom>
            <a:avLst/>
            <a:gdLst>
              <a:gd name="T0" fmla="*/ 2147483647 w 499"/>
              <a:gd name="T1" fmla="*/ 0 h 499"/>
              <a:gd name="T2" fmla="*/ 0 w 499"/>
              <a:gd name="T3" fmla="*/ 2147483647 h 499"/>
              <a:gd name="T4" fmla="*/ 0 60000 65536"/>
              <a:gd name="T5" fmla="*/ 0 60000 65536"/>
              <a:gd name="T6" fmla="*/ 0 w 499"/>
              <a:gd name="T7" fmla="*/ 0 h 499"/>
              <a:gd name="T8" fmla="*/ 499 w 499"/>
              <a:gd name="T9" fmla="*/ 499 h 499"/>
            </a:gdLst>
            <a:ahLst/>
            <a:cxnLst>
              <a:cxn ang="T4">
                <a:pos x="T0" y="T1"/>
              </a:cxn>
              <a:cxn ang="T5">
                <a:pos x="T2" y="T3"/>
              </a:cxn>
            </a:cxnLst>
            <a:rect l="T6" t="T7" r="T8" b="T9"/>
            <a:pathLst>
              <a:path w="499" h="499">
                <a:moveTo>
                  <a:pt x="499" y="0"/>
                </a:moveTo>
                <a:cubicBezTo>
                  <a:pt x="499" y="0"/>
                  <a:pt x="249" y="249"/>
                  <a:pt x="0" y="499"/>
                </a:cubicBezTo>
              </a:path>
            </a:pathLst>
          </a:custGeom>
          <a:noFill/>
          <a:ln w="38100">
            <a:solidFill>
              <a:srgbClr val="9900CC"/>
            </a:solidFill>
            <a:round/>
            <a:headEnd/>
            <a:tailEnd type="triangle" w="med" len="med"/>
          </a:ln>
        </p:spPr>
        <p:txBody>
          <a:bodyPr/>
          <a:lstStyle/>
          <a:p>
            <a:endParaRPr lang="es-AR"/>
          </a:p>
        </p:txBody>
      </p:sp>
      <p:sp>
        <p:nvSpPr>
          <p:cNvPr id="213024" name="Oval 32"/>
          <p:cNvSpPr>
            <a:spLocks noChangeArrowheads="1"/>
          </p:cNvSpPr>
          <p:nvPr/>
        </p:nvSpPr>
        <p:spPr bwMode="auto">
          <a:xfrm>
            <a:off x="3147580" y="5191419"/>
            <a:ext cx="215034" cy="152689"/>
          </a:xfrm>
          <a:prstGeom prst="ellipse">
            <a:avLst/>
          </a:prstGeom>
          <a:solidFill>
            <a:srgbClr val="9900CC"/>
          </a:solidFill>
          <a:ln w="9525" algn="ctr">
            <a:noFill/>
            <a:round/>
            <a:headEnd/>
            <a:tailEnd/>
          </a:ln>
        </p:spPr>
        <p:txBody>
          <a:bodyPr wrap="none" lIns="88139" tIns="44070" rIns="88139" bIns="44070" anchor="ctr"/>
          <a:lstStyle/>
          <a:p>
            <a:pPr eaLnBrk="1" hangingPunct="1"/>
            <a:endParaRPr lang="es-AR" sz="1200">
              <a:solidFill>
                <a:srgbClr val="A5BF02"/>
              </a:solidFill>
              <a:cs typeface="Arial" pitchFamily="34" charset="0"/>
            </a:endParaRPr>
          </a:p>
        </p:txBody>
      </p:sp>
      <p:sp>
        <p:nvSpPr>
          <p:cNvPr id="213025" name="Text Box 33"/>
          <p:cNvSpPr txBox="1">
            <a:spLocks noChangeArrowheads="1"/>
          </p:cNvSpPr>
          <p:nvPr/>
        </p:nvSpPr>
        <p:spPr bwMode="auto">
          <a:xfrm>
            <a:off x="754785" y="5933746"/>
            <a:ext cx="4147705" cy="271266"/>
          </a:xfrm>
          <a:prstGeom prst="rect">
            <a:avLst/>
          </a:prstGeom>
          <a:noFill/>
          <a:ln w="9525" algn="ctr">
            <a:noFill/>
            <a:miter lim="800000"/>
            <a:headEnd/>
            <a:tailEnd/>
          </a:ln>
        </p:spPr>
        <p:txBody>
          <a:bodyPr lIns="88139" tIns="44070" rIns="88139" bIns="44070">
            <a:spAutoFit/>
          </a:bodyPr>
          <a:lstStyle/>
          <a:p>
            <a:pPr marL="190500" indent="-190500" eaLnBrk="1" hangingPunct="1">
              <a:spcBef>
                <a:spcPct val="50000"/>
              </a:spcBef>
            </a:pPr>
            <a:r>
              <a:rPr lang="es-AR" sz="1200">
                <a:cs typeface="Arial" pitchFamily="34" charset="0"/>
              </a:rPr>
              <a:t>Puntos que representan brotes por serogrupo W-135.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299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995">
                                            <p:txEl>
                                              <p:pRg st="1" end="1"/>
                                            </p:txEl>
                                          </p:spTgt>
                                        </p:tgtEl>
                                        <p:attrNameLst>
                                          <p:attrName>style.visibility</p:attrName>
                                        </p:attrNameLst>
                                      </p:cBhvr>
                                      <p:to>
                                        <p:strVal val="visible"/>
                                      </p:to>
                                    </p:set>
                                  </p:childTnLst>
                                </p:cTn>
                              </p:par>
                              <p:par>
                                <p:cTn id="9" presetID="22" presetClass="entr" presetSubtype="2" fill="hold" grpId="0" nodeType="withEffect">
                                  <p:stCondLst>
                                    <p:cond delay="0"/>
                                  </p:stCondLst>
                                  <p:childTnLst>
                                    <p:set>
                                      <p:cBhvr>
                                        <p:cTn id="10" dur="1" fill="hold">
                                          <p:stCondLst>
                                            <p:cond delay="0"/>
                                          </p:stCondLst>
                                        </p:cTn>
                                        <p:tgtEl>
                                          <p:spTgt spid="106528"/>
                                        </p:tgtEl>
                                        <p:attrNameLst>
                                          <p:attrName>style.visibility</p:attrName>
                                        </p:attrNameLst>
                                      </p:cBhvr>
                                      <p:to>
                                        <p:strVal val="visible"/>
                                      </p:to>
                                    </p:set>
                                    <p:animEffect transition="in" filter="wipe(right)">
                                      <p:cBhvr>
                                        <p:cTn id="11" dur="2000"/>
                                        <p:tgtEl>
                                          <p:spTgt spid="106528"/>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06529"/>
                                        </p:tgtEl>
                                        <p:attrNameLst>
                                          <p:attrName>style.visibility</p:attrName>
                                        </p:attrNameLst>
                                      </p:cBhvr>
                                      <p:to>
                                        <p:strVal val="visible"/>
                                      </p:to>
                                    </p:set>
                                    <p:animEffect transition="in" filter="wipe(right)">
                                      <p:cBhvr>
                                        <p:cTn id="14" dur="2000"/>
                                        <p:tgtEl>
                                          <p:spTgt spid="106529"/>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299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2995">
                                            <p:txEl>
                                              <p:pRg st="3" end="3"/>
                                            </p:txEl>
                                          </p:spTgt>
                                        </p:tgtEl>
                                        <p:attrNameLst>
                                          <p:attrName>style.visibility</p:attrName>
                                        </p:attrNameLst>
                                      </p:cBhvr>
                                      <p:to>
                                        <p:strVal val="visible"/>
                                      </p:to>
                                    </p:set>
                                  </p:childTnLst>
                                </p:cTn>
                              </p:par>
                              <p:par>
                                <p:cTn id="23" presetID="10" presetClass="entr" presetSubtype="0" fill="hold" grpId="0" nodeType="withEffect">
                                  <p:stCondLst>
                                    <p:cond delay="0"/>
                                  </p:stCondLst>
                                  <p:childTnLst>
                                    <p:set>
                                      <p:cBhvr>
                                        <p:cTn id="24" dur="1" fill="hold">
                                          <p:stCondLst>
                                            <p:cond delay="0"/>
                                          </p:stCondLst>
                                        </p:cTn>
                                        <p:tgtEl>
                                          <p:spTgt spid="213024"/>
                                        </p:tgtEl>
                                        <p:attrNameLst>
                                          <p:attrName>style.visibility</p:attrName>
                                        </p:attrNameLst>
                                      </p:cBhvr>
                                      <p:to>
                                        <p:strVal val="visible"/>
                                      </p:to>
                                    </p:set>
                                    <p:animEffect transition="in" filter="fade">
                                      <p:cBhvr>
                                        <p:cTn id="25" dur="1000"/>
                                        <p:tgtEl>
                                          <p:spTgt spid="213024"/>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12995">
                                            <p:txEl>
                                              <p:pRg st="4" end="4"/>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2000"/>
                                        <p:tgtEl>
                                          <p:spTgt spid="212995">
                                            <p:txEl>
                                              <p:pRg st="0" end="0"/>
                                            </p:txEl>
                                          </p:spTgt>
                                        </p:tgtEl>
                                      </p:cBhvr>
                                    </p:animEffect>
                                    <p:set>
                                      <p:cBhvr>
                                        <p:cTn id="34" dur="1" fill="hold">
                                          <p:stCondLst>
                                            <p:cond delay="1999"/>
                                          </p:stCondLst>
                                        </p:cTn>
                                        <p:tgtEl>
                                          <p:spTgt spid="212995">
                                            <p:txEl>
                                              <p:pRg st="0" end="0"/>
                                            </p:txEl>
                                          </p:spTgt>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2000"/>
                                        <p:tgtEl>
                                          <p:spTgt spid="212995">
                                            <p:txEl>
                                              <p:pRg st="1" end="1"/>
                                            </p:txEl>
                                          </p:spTgt>
                                        </p:tgtEl>
                                      </p:cBhvr>
                                    </p:animEffect>
                                    <p:set>
                                      <p:cBhvr>
                                        <p:cTn id="37" dur="1" fill="hold">
                                          <p:stCondLst>
                                            <p:cond delay="1999"/>
                                          </p:stCondLst>
                                        </p:cTn>
                                        <p:tgtEl>
                                          <p:spTgt spid="212995">
                                            <p:txEl>
                                              <p:pRg st="1" end="1"/>
                                            </p:txEl>
                                          </p:spTgt>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2000"/>
                                        <p:tgtEl>
                                          <p:spTgt spid="212995">
                                            <p:txEl>
                                              <p:pRg st="2" end="2"/>
                                            </p:txEl>
                                          </p:spTgt>
                                        </p:tgtEl>
                                      </p:cBhvr>
                                    </p:animEffect>
                                    <p:set>
                                      <p:cBhvr>
                                        <p:cTn id="40" dur="1" fill="hold">
                                          <p:stCondLst>
                                            <p:cond delay="1999"/>
                                          </p:stCondLst>
                                        </p:cTn>
                                        <p:tgtEl>
                                          <p:spTgt spid="212995">
                                            <p:txEl>
                                              <p:pRg st="2" end="2"/>
                                            </p:txEl>
                                          </p:spTgt>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212995">
                                            <p:txEl>
                                              <p:pRg st="3" end="3"/>
                                            </p:txEl>
                                          </p:spTgt>
                                        </p:tgtEl>
                                      </p:cBhvr>
                                    </p:animEffect>
                                    <p:set>
                                      <p:cBhvr>
                                        <p:cTn id="43" dur="1" fill="hold">
                                          <p:stCondLst>
                                            <p:cond delay="1999"/>
                                          </p:stCondLst>
                                        </p:cTn>
                                        <p:tgtEl>
                                          <p:spTgt spid="212995">
                                            <p:txEl>
                                              <p:pRg st="3" end="3"/>
                                            </p:txEl>
                                          </p:spTgt>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12995">
                                            <p:txEl>
                                              <p:pRg st="4" end="4"/>
                                            </p:txEl>
                                          </p:spTgt>
                                        </p:tgtEl>
                                      </p:cBhvr>
                                    </p:animEffect>
                                    <p:set>
                                      <p:cBhvr>
                                        <p:cTn id="46" dur="1" fill="hold">
                                          <p:stCondLst>
                                            <p:cond delay="1999"/>
                                          </p:stCondLst>
                                        </p:cTn>
                                        <p:tgtEl>
                                          <p:spTgt spid="212995">
                                            <p:txEl>
                                              <p:pRg st="4" end="4"/>
                                            </p:txEl>
                                          </p:spTgt>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2000"/>
                                        <p:tgtEl>
                                          <p:spTgt spid="212994"/>
                                        </p:tgtEl>
                                      </p:cBhvr>
                                    </p:animEffect>
                                    <p:set>
                                      <p:cBhvr>
                                        <p:cTn id="49" dur="1" fill="hold">
                                          <p:stCondLst>
                                            <p:cond delay="1999"/>
                                          </p:stCondLst>
                                        </p:cTn>
                                        <p:tgtEl>
                                          <p:spTgt spid="212994"/>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213020"/>
                                        </p:tgtEl>
                                      </p:cBhvr>
                                    </p:animEffect>
                                    <p:set>
                                      <p:cBhvr>
                                        <p:cTn id="52" dur="1" fill="hold">
                                          <p:stCondLst>
                                            <p:cond delay="499"/>
                                          </p:stCondLst>
                                        </p:cTn>
                                        <p:tgtEl>
                                          <p:spTgt spid="213020"/>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13024"/>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06528"/>
                                        </p:tgtEl>
                                      </p:cBhvr>
                                    </p:animEffect>
                                    <p:set>
                                      <p:cBhvr>
                                        <p:cTn id="57" dur="1" fill="hold">
                                          <p:stCondLst>
                                            <p:cond delay="499"/>
                                          </p:stCondLst>
                                        </p:cTn>
                                        <p:tgtEl>
                                          <p:spTgt spid="106528"/>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106529"/>
                                        </p:tgtEl>
                                      </p:cBhvr>
                                    </p:animEffect>
                                    <p:set>
                                      <p:cBhvr>
                                        <p:cTn id="60" dur="1" fill="hold">
                                          <p:stCondLst>
                                            <p:cond delay="499"/>
                                          </p:stCondLst>
                                        </p:cTn>
                                        <p:tgtEl>
                                          <p:spTgt spid="106529"/>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213025"/>
                                        </p:tgtEl>
                                        <p:attrNameLst>
                                          <p:attrName>style.visibility</p:attrName>
                                        </p:attrNameLst>
                                      </p:cBhvr>
                                      <p:to>
                                        <p:strVal val="visible"/>
                                      </p:to>
                                    </p:set>
                                  </p:childTnLst>
                                </p:cTn>
                              </p:par>
                            </p:childTnLst>
                          </p:cTn>
                        </p:par>
                        <p:par>
                          <p:cTn id="63" fill="hold">
                            <p:stCondLst>
                              <p:cond delay="2000"/>
                            </p:stCondLst>
                            <p:childTnLst>
                              <p:par>
                                <p:cTn id="64" presetID="10" presetClass="entr" presetSubtype="0" fill="hold" nodeType="after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fade">
                                      <p:cBhvr>
                                        <p:cTn id="66" dur="2000"/>
                                        <p:tgtEl>
                                          <p:spTgt spid="2"/>
                                        </p:tgtEl>
                                      </p:cBhvr>
                                    </p:animEffect>
                                  </p:childTnLst>
                                </p:cTn>
                              </p:par>
                              <p:par>
                                <p:cTn id="67" presetID="1" presetClass="entr" presetSubtype="0" fill="hold" nodeType="withEffect">
                                  <p:stCondLst>
                                    <p:cond delay="0"/>
                                  </p:stCondLst>
                                  <p:childTnLst>
                                    <p:set>
                                      <p:cBhvr>
                                        <p:cTn id="68" dur="1" fill="hold">
                                          <p:stCondLst>
                                            <p:cond delay="0"/>
                                          </p:stCondLst>
                                        </p:cTn>
                                        <p:tgtEl>
                                          <p:spTgt spid="213019"/>
                                        </p:tgtEl>
                                        <p:attrNameLst>
                                          <p:attrName>style.visibility</p:attrName>
                                        </p:attrNameLst>
                                      </p:cBhvr>
                                      <p:to>
                                        <p:strVal val="visible"/>
                                      </p:to>
                                    </p:set>
                                  </p:childTnLst>
                                </p:cTn>
                              </p:par>
                              <p:par>
                                <p:cTn id="69" presetID="1" presetClass="exit" presetSubtype="0" fill="hold" nodeType="withEffect">
                                  <p:stCondLst>
                                    <p:cond delay="0"/>
                                  </p:stCondLst>
                                  <p:childTnLst>
                                    <p:set>
                                      <p:cBhvr>
                                        <p:cTn id="70" dur="1" fill="hold">
                                          <p:stCondLst>
                                            <p:cond delay="0"/>
                                          </p:stCondLst>
                                        </p:cTn>
                                        <p:tgtEl>
                                          <p:spTgt spid="2130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build="allAtOnce"/>
      <p:bldP spid="106528" grpId="0" animBg="1"/>
      <p:bldP spid="106528" grpId="1" animBg="1"/>
      <p:bldP spid="106529" grpId="0" animBg="1"/>
      <p:bldP spid="106529" grpId="1" animBg="1"/>
      <p:bldP spid="213024" grpId="0" animBg="1"/>
      <p:bldP spid="213024" grpId="1" animBg="1"/>
      <p:bldP spid="213025"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36682" y="948620"/>
            <a:ext cx="8895773" cy="1276738"/>
            <a:chOff x="164" y="683"/>
            <a:chExt cx="6164" cy="786"/>
          </a:xfrm>
        </p:grpSpPr>
        <p:sp>
          <p:nvSpPr>
            <p:cNvPr id="58373" name="Rectangle 3"/>
            <p:cNvSpPr>
              <a:spLocks noChangeArrowheads="1"/>
            </p:cNvSpPr>
            <p:nvPr/>
          </p:nvSpPr>
          <p:spPr bwMode="auto">
            <a:xfrm>
              <a:off x="410" y="718"/>
              <a:ext cx="364" cy="751"/>
            </a:xfrm>
            <a:prstGeom prst="rect">
              <a:avLst/>
            </a:prstGeom>
            <a:gradFill rotWithShape="0">
              <a:gsLst>
                <a:gs pos="0">
                  <a:srgbClr val="4B000C"/>
                </a:gs>
                <a:gs pos="100000">
                  <a:srgbClr val="FC0128"/>
                </a:gs>
              </a:gsLst>
              <a:lin ang="5400000" scaled="1"/>
            </a:gradFill>
            <a:ln w="9525">
              <a:noFill/>
              <a:miter lim="800000"/>
              <a:headEnd/>
              <a:tailEnd/>
            </a:ln>
          </p:spPr>
          <p:txBody>
            <a:bodyPr wrap="none" anchor="ctr"/>
            <a:lstStyle/>
            <a:p>
              <a:endParaRPr lang="es-AR"/>
            </a:p>
          </p:txBody>
        </p:sp>
        <p:sp>
          <p:nvSpPr>
            <p:cNvPr id="58374" name="Rectangle 4"/>
            <p:cNvSpPr>
              <a:spLocks noChangeArrowheads="1"/>
            </p:cNvSpPr>
            <p:nvPr/>
          </p:nvSpPr>
          <p:spPr bwMode="auto">
            <a:xfrm>
              <a:off x="352" y="683"/>
              <a:ext cx="5976" cy="82"/>
            </a:xfrm>
            <a:prstGeom prst="rect">
              <a:avLst/>
            </a:prstGeom>
            <a:gradFill rotWithShape="0">
              <a:gsLst>
                <a:gs pos="0">
                  <a:srgbClr val="333333"/>
                </a:gs>
                <a:gs pos="100000">
                  <a:srgbClr val="ACACAC"/>
                </a:gs>
              </a:gsLst>
              <a:lin ang="5400000" scaled="1"/>
            </a:gradFill>
            <a:ln w="9525">
              <a:noFill/>
              <a:miter lim="800000"/>
              <a:headEnd/>
              <a:tailEnd/>
            </a:ln>
          </p:spPr>
          <p:txBody>
            <a:bodyPr wrap="none" anchor="ctr"/>
            <a:lstStyle/>
            <a:p>
              <a:endParaRPr lang="es-AR"/>
            </a:p>
          </p:txBody>
        </p:sp>
        <p:sp>
          <p:nvSpPr>
            <p:cNvPr id="58375" name="Line 5"/>
            <p:cNvSpPr>
              <a:spLocks noChangeShapeType="1"/>
            </p:cNvSpPr>
            <p:nvPr/>
          </p:nvSpPr>
          <p:spPr bwMode="auto">
            <a:xfrm>
              <a:off x="164" y="683"/>
              <a:ext cx="6164" cy="0"/>
            </a:xfrm>
            <a:prstGeom prst="line">
              <a:avLst/>
            </a:prstGeom>
            <a:noFill/>
            <a:ln w="12699">
              <a:solidFill>
                <a:schemeClr val="accent1"/>
              </a:solidFill>
              <a:round/>
              <a:headEnd type="none" w="sm" len="sm"/>
              <a:tailEnd type="none" w="sm" len="sm"/>
            </a:ln>
          </p:spPr>
          <p:txBody>
            <a:bodyPr wrap="none" anchor="ctr"/>
            <a:lstStyle/>
            <a:p>
              <a:endParaRPr lang="es-AR"/>
            </a:p>
          </p:txBody>
        </p:sp>
      </p:grpSp>
      <p:sp>
        <p:nvSpPr>
          <p:cNvPr id="58371" name="Text Box 6"/>
          <p:cNvSpPr txBox="1">
            <a:spLocks noChangeArrowheads="1"/>
          </p:cNvSpPr>
          <p:nvPr/>
        </p:nvSpPr>
        <p:spPr bwMode="auto">
          <a:xfrm>
            <a:off x="0" y="272890"/>
            <a:ext cx="9382125" cy="592888"/>
          </a:xfrm>
          <a:prstGeom prst="rect">
            <a:avLst/>
          </a:prstGeom>
          <a:noFill/>
          <a:ln w="12700">
            <a:noFill/>
            <a:miter lim="800000"/>
            <a:headEnd type="none" w="sm" len="sm"/>
            <a:tailEnd type="none" w="sm" len="sm"/>
          </a:ln>
        </p:spPr>
        <p:txBody>
          <a:bodyPr>
            <a:spAutoFit/>
          </a:bodyPr>
          <a:lstStyle/>
          <a:p>
            <a:pPr algn="ctr" defTabSz="762000">
              <a:spcBef>
                <a:spcPct val="50000"/>
              </a:spcBef>
            </a:pPr>
            <a:r>
              <a:rPr lang="es-ES_tradnl" sz="3200" dirty="0"/>
              <a:t>Enfermedad </a:t>
            </a:r>
            <a:r>
              <a:rPr lang="es-ES_tradnl" sz="3200" dirty="0" err="1"/>
              <a:t>Meningocóccica</a:t>
            </a:r>
            <a:r>
              <a:rPr lang="es-ES_tradnl" sz="3200" dirty="0"/>
              <a:t>: Estado de Portación</a:t>
            </a:r>
          </a:p>
        </p:txBody>
      </p:sp>
      <p:sp>
        <p:nvSpPr>
          <p:cNvPr id="58372" name="Text Box 7"/>
          <p:cNvSpPr txBox="1">
            <a:spLocks noChangeArrowheads="1"/>
          </p:cNvSpPr>
          <p:nvPr/>
        </p:nvSpPr>
        <p:spPr bwMode="auto">
          <a:xfrm>
            <a:off x="314614" y="1461914"/>
            <a:ext cx="8654762" cy="4951015"/>
          </a:xfrm>
          <a:prstGeom prst="rect">
            <a:avLst/>
          </a:prstGeom>
          <a:noFill/>
          <a:ln w="12700">
            <a:noFill/>
            <a:miter lim="800000"/>
            <a:headEnd type="none" w="sm" len="sm"/>
            <a:tailEnd type="none" w="sm" len="sm"/>
          </a:ln>
        </p:spPr>
        <p:txBody>
          <a:bodyPr>
            <a:spAutoFit/>
          </a:bodyPr>
          <a:lstStyle/>
          <a:p>
            <a:pPr defTabSz="762000">
              <a:lnSpc>
                <a:spcPct val="150000"/>
              </a:lnSpc>
              <a:spcBef>
                <a:spcPct val="50000"/>
              </a:spcBef>
              <a:buClr>
                <a:schemeClr val="accent1"/>
              </a:buClr>
              <a:buSzPct val="70000"/>
              <a:buFont typeface="Marlett" pitchFamily="2" charset="2"/>
              <a:buChar char="h"/>
            </a:pPr>
            <a:r>
              <a:rPr lang="es-ES_tradnl" sz="2400" b="1">
                <a:solidFill>
                  <a:srgbClr val="00FF00"/>
                </a:solidFill>
              </a:rPr>
              <a:t>Período interepidémico:</a:t>
            </a:r>
            <a:r>
              <a:rPr lang="es-ES_tradnl" sz="2400" b="1"/>
              <a:t>1- 15%, convivientes de ptes : 30%</a:t>
            </a:r>
          </a:p>
          <a:p>
            <a:pPr defTabSz="762000">
              <a:lnSpc>
                <a:spcPct val="150000"/>
              </a:lnSpc>
              <a:spcBef>
                <a:spcPct val="50000"/>
              </a:spcBef>
              <a:buClr>
                <a:schemeClr val="accent1"/>
              </a:buClr>
              <a:buSzPct val="70000"/>
              <a:buFont typeface="Marlett" pitchFamily="2" charset="2"/>
              <a:buChar char="h"/>
            </a:pPr>
            <a:r>
              <a:rPr lang="es-ES_tradnl" sz="2400" b="1">
                <a:solidFill>
                  <a:srgbClr val="00FF00"/>
                </a:solidFill>
              </a:rPr>
              <a:t>Aumenta con la edad</a:t>
            </a:r>
            <a:r>
              <a:rPr lang="es-ES_tradnl" sz="2400" b="1"/>
              <a:t> (adolescentes) y el </a:t>
            </a:r>
            <a:r>
              <a:rPr lang="es-ES_tradnl" sz="2400" b="1">
                <a:solidFill>
                  <a:srgbClr val="00FF00"/>
                </a:solidFill>
              </a:rPr>
              <a:t>bajo nivel </a:t>
            </a:r>
          </a:p>
          <a:p>
            <a:pPr defTabSz="762000">
              <a:lnSpc>
                <a:spcPct val="150000"/>
              </a:lnSpc>
              <a:spcBef>
                <a:spcPct val="50000"/>
              </a:spcBef>
              <a:buClr>
                <a:schemeClr val="accent1"/>
              </a:buClr>
              <a:buSzPct val="70000"/>
              <a:buFont typeface="Marlett" pitchFamily="2" charset="2"/>
              <a:buNone/>
            </a:pPr>
            <a:r>
              <a:rPr lang="es-ES_tradnl" sz="2400" b="1">
                <a:solidFill>
                  <a:srgbClr val="00FF00"/>
                </a:solidFill>
              </a:rPr>
              <a:t>   socioeconómico</a:t>
            </a:r>
            <a:r>
              <a:rPr lang="es-ES_tradnl" sz="2400" b="1"/>
              <a:t> (no hay variaciones estacionales)</a:t>
            </a:r>
          </a:p>
          <a:p>
            <a:pPr defTabSz="762000">
              <a:lnSpc>
                <a:spcPct val="150000"/>
              </a:lnSpc>
              <a:spcBef>
                <a:spcPct val="50000"/>
              </a:spcBef>
              <a:buClr>
                <a:schemeClr val="accent1"/>
              </a:buClr>
              <a:buSzPct val="70000"/>
              <a:buFont typeface="Marlett" pitchFamily="2" charset="2"/>
              <a:buChar char="h"/>
            </a:pPr>
            <a:r>
              <a:rPr lang="es-ES_tradnl" sz="2400" b="1"/>
              <a:t> </a:t>
            </a:r>
            <a:r>
              <a:rPr lang="es-ES_tradnl" sz="2400" b="1">
                <a:solidFill>
                  <a:srgbClr val="00FF00"/>
                </a:solidFill>
              </a:rPr>
              <a:t>Portadores persistentes</a:t>
            </a:r>
            <a:r>
              <a:rPr lang="es-ES_tradnl" sz="2400" b="1"/>
              <a:t> tienen los mismos o diferentes </a:t>
            </a:r>
          </a:p>
          <a:p>
            <a:pPr defTabSz="762000">
              <a:lnSpc>
                <a:spcPct val="150000"/>
              </a:lnSpc>
              <a:spcBef>
                <a:spcPct val="50000"/>
              </a:spcBef>
              <a:buClr>
                <a:schemeClr val="accent1"/>
              </a:buClr>
              <a:buSzPct val="70000"/>
              <a:buFont typeface="Marlett" pitchFamily="2" charset="2"/>
              <a:buNone/>
            </a:pPr>
            <a:r>
              <a:rPr lang="es-ES_tradnl" sz="2400" b="1"/>
              <a:t>    serogrupos en momentos distintos </a:t>
            </a:r>
          </a:p>
          <a:p>
            <a:pPr defTabSz="762000">
              <a:lnSpc>
                <a:spcPct val="150000"/>
              </a:lnSpc>
              <a:spcBef>
                <a:spcPct val="50000"/>
              </a:spcBef>
              <a:buClr>
                <a:schemeClr val="accent1"/>
              </a:buClr>
              <a:buSzPct val="70000"/>
              <a:buFont typeface="Marlett" pitchFamily="2" charset="2"/>
              <a:buChar char="h"/>
            </a:pPr>
            <a:r>
              <a:rPr lang="es-ES_tradnl" sz="2400" b="1">
                <a:solidFill>
                  <a:srgbClr val="00FF00"/>
                </a:solidFill>
              </a:rPr>
              <a:t>La portación de una cepa no necesariamente protege contra la  colonización o invasión de una cepa homóloga o heteróloga.</a:t>
            </a:r>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a:defRPr/>
            </a:pPr>
            <a:r>
              <a:rPr lang="es-ES" i="0" smtClean="0">
                <a:solidFill>
                  <a:srgbClr val="FFFF00"/>
                </a:solidFill>
                <a:latin typeface="Arial" pitchFamily="34" charset="0"/>
              </a:rPr>
              <a:t>Enfermedad meningocócica</a:t>
            </a:r>
          </a:p>
        </p:txBody>
      </p:sp>
      <p:sp>
        <p:nvSpPr>
          <p:cNvPr id="562179" name="Rectangle 3"/>
          <p:cNvSpPr>
            <a:spLocks noGrp="1" noChangeArrowheads="1"/>
          </p:cNvSpPr>
          <p:nvPr>
            <p:ph type="body" idx="1"/>
          </p:nvPr>
        </p:nvSpPr>
        <p:spPr bwMode="auto">
          <a:xfrm>
            <a:off x="457489" y="1346586"/>
            <a:ext cx="8229023" cy="4778834"/>
          </a:xfrm>
          <a:ln>
            <a:miter lim="800000"/>
            <a:headEnd/>
            <a:tailEnd/>
          </a:ln>
        </p:spPr>
        <p:txBody>
          <a:bodyPr vert="horz" wrap="square" lIns="91440" tIns="45720" rIns="91440" bIns="45720" numCol="1" anchor="t" anchorCtr="0" compatLnSpc="1">
            <a:prstTxWarp prst="textNoShape">
              <a:avLst/>
            </a:prstTxWarp>
          </a:bodyPr>
          <a:lstStyle/>
          <a:p>
            <a:pPr>
              <a:buFont typeface="Monotype Sorts"/>
              <a:buNone/>
              <a:defRPr/>
            </a:pPr>
            <a:endParaRPr lang="en-US" smtClean="0"/>
          </a:p>
          <a:p>
            <a:pPr>
              <a:buFont typeface="Monotype Sorts"/>
              <a:buNone/>
              <a:defRPr/>
            </a:pPr>
            <a:r>
              <a:rPr lang="en-US" sz="4000" i="0" smtClean="0">
                <a:solidFill>
                  <a:srgbClr val="00FF00"/>
                </a:solidFill>
              </a:rPr>
              <a:t>   La incidencia varía a lo largo del tiempo , con la edad y se generan brotes epidémicos.</a:t>
            </a:r>
          </a:p>
          <a:p>
            <a:pPr>
              <a:buFont typeface="Monotype Sorts"/>
              <a:buNone/>
              <a:defRPr/>
            </a:pPr>
            <a:endParaRPr lang="en-US" sz="4000" i="0" smtClean="0">
              <a:solidFill>
                <a:srgbClr val="00FF00"/>
              </a:solidFill>
            </a:endParaRPr>
          </a:p>
          <a:p>
            <a:pPr>
              <a:buFont typeface="Monotype Sorts"/>
              <a:buNone/>
              <a:defRPr/>
            </a:pPr>
            <a:r>
              <a:rPr lang="en-US" i="0" smtClean="0">
                <a:solidFill>
                  <a:srgbClr val="00FF00"/>
                </a:solidFill>
              </a:rPr>
              <a:t>  </a:t>
            </a:r>
            <a:r>
              <a:rPr lang="en-US" i="0" smtClean="0"/>
              <a:t> </a:t>
            </a:r>
            <a:endParaRPr lang="es-ES" i="0" smtClean="0"/>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a:stretch>
            <a:fillRect/>
          </a:stretch>
        </p:blipFill>
        <p:spPr bwMode="auto">
          <a:xfrm>
            <a:off x="1085273" y="1934600"/>
            <a:ext cx="6788727" cy="3908183"/>
          </a:xfrm>
          <a:prstGeom prst="rect">
            <a:avLst/>
          </a:prstGeom>
          <a:noFill/>
          <a:ln w="12700">
            <a:noFill/>
            <a:miter lim="800000"/>
            <a:headEnd type="none" w="sm" len="sm"/>
            <a:tailEnd type="none" w="sm" len="sm"/>
          </a:ln>
        </p:spPr>
      </p:pic>
      <p:sp>
        <p:nvSpPr>
          <p:cNvPr id="60419" name="2 CuadroTexto"/>
          <p:cNvSpPr txBox="1">
            <a:spLocks noChangeArrowheads="1"/>
          </p:cNvSpPr>
          <p:nvPr/>
        </p:nvSpPr>
        <p:spPr bwMode="auto">
          <a:xfrm>
            <a:off x="936626" y="534411"/>
            <a:ext cx="7573818" cy="646331"/>
          </a:xfrm>
          <a:prstGeom prst="rect">
            <a:avLst/>
          </a:prstGeom>
          <a:noFill/>
          <a:ln w="9525">
            <a:noFill/>
            <a:miter lim="800000"/>
            <a:headEnd/>
            <a:tailEnd/>
          </a:ln>
        </p:spPr>
        <p:txBody>
          <a:bodyPr>
            <a:spAutoFit/>
          </a:bodyPr>
          <a:lstStyle/>
          <a:p>
            <a:endParaRPr lang="es-AR"/>
          </a:p>
          <a:p>
            <a:pPr algn="ctr"/>
            <a:r>
              <a:rPr lang="es-AR"/>
              <a:t>Tasa de mortalidad por EMI según grupo etario. Años 2012 y 2013. Argentina </a:t>
            </a:r>
          </a:p>
        </p:txBody>
      </p:sp>
      <p:sp>
        <p:nvSpPr>
          <p:cNvPr id="60420" name="3 CuadroTexto"/>
          <p:cNvSpPr txBox="1">
            <a:spLocks noChangeArrowheads="1"/>
          </p:cNvSpPr>
          <p:nvPr/>
        </p:nvSpPr>
        <p:spPr bwMode="auto">
          <a:xfrm>
            <a:off x="3720523" y="5954863"/>
            <a:ext cx="6606886" cy="646331"/>
          </a:xfrm>
          <a:prstGeom prst="rect">
            <a:avLst/>
          </a:prstGeom>
          <a:noFill/>
          <a:ln w="9525">
            <a:noFill/>
            <a:miter lim="800000"/>
            <a:headEnd/>
            <a:tailEnd/>
          </a:ln>
        </p:spPr>
        <p:txBody>
          <a:bodyPr>
            <a:spAutoFit/>
          </a:bodyPr>
          <a:lstStyle/>
          <a:p>
            <a:endParaRPr lang="es-AR"/>
          </a:p>
          <a:p>
            <a:r>
              <a:rPr lang="es-AR" sz="1000">
                <a:solidFill>
                  <a:srgbClr val="00FF00"/>
                </a:solidFill>
              </a:rPr>
              <a:t>Fuente: SNVS-Sivila-C2- Servicio de Bacteriología Clíinica.NEI- ANLIS. Malbrán, DiNaCEI. Ministerio de Salud de la Nación</a:t>
            </a:r>
            <a:r>
              <a:rPr lang="es-AR"/>
              <a:t> </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2349500" y="1223135"/>
            <a:ext cx="6324023" cy="2473882"/>
          </a:xfrm>
          <a:prstGeom prst="rect">
            <a:avLst/>
          </a:prstGeom>
          <a:noFill/>
          <a:ln w="44450">
            <a:noFill/>
            <a:miter lim="800000"/>
            <a:headEnd/>
            <a:tailEnd/>
          </a:ln>
        </p:spPr>
        <p:txBody>
          <a:bodyPr>
            <a:spAutoFit/>
          </a:bodyPr>
          <a:lstStyle/>
          <a:p>
            <a:pPr marL="114300" indent="228600">
              <a:lnSpc>
                <a:spcPct val="95000"/>
              </a:lnSpc>
              <a:spcBef>
                <a:spcPct val="50000"/>
              </a:spcBef>
              <a:spcAft>
                <a:spcPct val="10000"/>
              </a:spcAft>
              <a:buClr>
                <a:schemeClr val="hlink"/>
              </a:buClr>
              <a:buSzPct val="50000"/>
              <a:buFont typeface="Arial Narrow" pitchFamily="34" charset="0"/>
              <a:buNone/>
            </a:pPr>
            <a:r>
              <a:rPr lang="en-US" sz="2400" b="1">
                <a:solidFill>
                  <a:schemeClr val="bg1"/>
                </a:solidFill>
                <a:ea typeface="MS Pゴシック" pitchFamily="-92" charset="-128"/>
                <a:cs typeface="ヒラギノ角ゴ Pro W3"/>
              </a:rPr>
              <a:t>Una de las Metas del Milenio es de reducir la mortalidad en ni</a:t>
            </a:r>
            <a:r>
              <a:rPr lang="en-US" sz="2400" b="1">
                <a:solidFill>
                  <a:schemeClr val="bg1"/>
                </a:solidFill>
                <a:ea typeface="MS Pゴシック" pitchFamily="-92" charset="-128"/>
                <a:cs typeface="Arial" pitchFamily="34" charset="0"/>
              </a:rPr>
              <a:t>ñ</a:t>
            </a:r>
            <a:r>
              <a:rPr lang="en-US" sz="2400" b="1">
                <a:solidFill>
                  <a:schemeClr val="bg1"/>
                </a:solidFill>
                <a:ea typeface="MS Pゴシック" pitchFamily="-92" charset="-128"/>
                <a:cs typeface="ヒラギノ角ゴ Pro W3"/>
              </a:rPr>
              <a:t>os &lt; 5 años un 66% para el 2015 en comparación con el 1990. </a:t>
            </a:r>
          </a:p>
          <a:p>
            <a:pPr marL="114300" indent="228600">
              <a:lnSpc>
                <a:spcPct val="95000"/>
              </a:lnSpc>
              <a:spcBef>
                <a:spcPct val="50000"/>
              </a:spcBef>
              <a:spcAft>
                <a:spcPct val="10000"/>
              </a:spcAft>
              <a:buClr>
                <a:schemeClr val="hlink"/>
              </a:buClr>
              <a:buSzPct val="50000"/>
              <a:buFont typeface="Arial Narrow" pitchFamily="34" charset="0"/>
              <a:buNone/>
            </a:pPr>
            <a:r>
              <a:rPr lang="en-US" sz="2400" b="1">
                <a:solidFill>
                  <a:schemeClr val="bg1"/>
                </a:solidFill>
                <a:ea typeface="MS Pゴシック" pitchFamily="-92" charset="-128"/>
                <a:cs typeface="ヒラギノ角ゴ Pro W3"/>
              </a:rPr>
              <a:t>La meta de la OMS es una reducción de 2/3 en muertes inmunoprevenibles en niños para el 2015 en comparación con el 2000.</a:t>
            </a:r>
          </a:p>
        </p:txBody>
      </p:sp>
      <p:sp>
        <p:nvSpPr>
          <p:cNvPr id="102403" name="Rectangle 3"/>
          <p:cNvSpPr>
            <a:spLocks noGrp="1" noChangeArrowheads="1"/>
          </p:cNvSpPr>
          <p:nvPr>
            <p:ph type="title" idx="4294967295"/>
          </p:nvPr>
        </p:nvSpPr>
        <p:spPr>
          <a:xfrm>
            <a:off x="72159" y="196547"/>
            <a:ext cx="8838045" cy="851159"/>
          </a:xfrm>
          <a:prstGeom prst="rect">
            <a:avLst/>
          </a:prstGeom>
        </p:spPr>
        <p:txBody>
          <a:bodyPr>
            <a:spAutoFit/>
          </a:bodyPr>
          <a:lstStyle/>
          <a:p>
            <a:pPr eaLnBrk="1" hangingPunct="1">
              <a:defRPr/>
            </a:pPr>
            <a:r>
              <a:rPr lang="en-US" sz="4800" smtClean="0">
                <a:solidFill>
                  <a:srgbClr val="FFFF00"/>
                </a:solidFill>
              </a:rPr>
              <a:t>Metas del Milenio y de OMS</a:t>
            </a:r>
          </a:p>
        </p:txBody>
      </p:sp>
      <p:sp>
        <p:nvSpPr>
          <p:cNvPr id="62468" name="Rectangle 4"/>
          <p:cNvSpPr>
            <a:spLocks noChangeArrowheads="1"/>
          </p:cNvSpPr>
          <p:nvPr/>
        </p:nvSpPr>
        <p:spPr bwMode="auto">
          <a:xfrm>
            <a:off x="4414694" y="6263488"/>
            <a:ext cx="3875869" cy="243143"/>
          </a:xfrm>
          <a:prstGeom prst="rect">
            <a:avLst/>
          </a:prstGeom>
          <a:noFill/>
          <a:ln w="9525">
            <a:noFill/>
            <a:miter lim="800000"/>
            <a:headEnd/>
            <a:tailEnd/>
          </a:ln>
        </p:spPr>
        <p:txBody>
          <a:bodyPr wrap="none">
            <a:spAutoFit/>
          </a:bodyPr>
          <a:lstStyle/>
          <a:p>
            <a:pPr>
              <a:lnSpc>
                <a:spcPct val="70000"/>
              </a:lnSpc>
              <a:spcBef>
                <a:spcPct val="50000"/>
              </a:spcBef>
            </a:pPr>
            <a:r>
              <a:rPr lang="en-US" sz="1400" b="1">
                <a:solidFill>
                  <a:srgbClr val="00FF00"/>
                </a:solidFill>
                <a:ea typeface="MS Pゴシック" pitchFamily="-92" charset="-128"/>
                <a:cs typeface="ヒラギノ角ゴ Pro W3"/>
              </a:rPr>
              <a:t>GACVS Report. </a:t>
            </a:r>
            <a:r>
              <a:rPr lang="en-US" sz="1400" b="1" i="1">
                <a:solidFill>
                  <a:srgbClr val="00FF00"/>
                </a:solidFill>
                <a:ea typeface="MS Pゴシック" pitchFamily="-92" charset="-128"/>
                <a:cs typeface="ヒラギノ角ゴ Pro W3"/>
              </a:rPr>
              <a:t>Weekly Epidemiol Rec</a:t>
            </a:r>
            <a:r>
              <a:rPr lang="en-US" sz="1400" b="1">
                <a:solidFill>
                  <a:srgbClr val="00FF00"/>
                </a:solidFill>
                <a:ea typeface="MS Pゴシック" pitchFamily="-92" charset="-128"/>
                <a:cs typeface="ヒラギノ角ゴ Pro W3"/>
              </a:rPr>
              <a:t> 2006:15-18.</a:t>
            </a:r>
          </a:p>
        </p:txBody>
      </p:sp>
      <p:pic>
        <p:nvPicPr>
          <p:cNvPr id="62469" name="Picture 6" descr="C:\Documents and Settings\RODGERG\My Documents\My Pictures\MDG.logo.gif"/>
          <p:cNvPicPr>
            <a:picLocks noChangeAspect="1" noChangeArrowheads="1"/>
          </p:cNvPicPr>
          <p:nvPr/>
        </p:nvPicPr>
        <p:blipFill>
          <a:blip r:embed="rId3" cstate="print"/>
          <a:srcRect/>
          <a:stretch>
            <a:fillRect/>
          </a:stretch>
        </p:blipFill>
        <p:spPr bwMode="auto">
          <a:xfrm>
            <a:off x="217921" y="1042832"/>
            <a:ext cx="1874693" cy="1622725"/>
          </a:xfrm>
          <a:prstGeom prst="rect">
            <a:avLst/>
          </a:prstGeom>
          <a:noFill/>
          <a:ln w="9525">
            <a:noFill/>
            <a:miter lim="800000"/>
            <a:headEnd/>
            <a:tailEnd/>
          </a:ln>
        </p:spPr>
      </p:pic>
      <p:pic>
        <p:nvPicPr>
          <p:cNvPr id="62470" name="Picture 8" descr="C:\Documents and Settings\RODGERG\My Documents\My Pictures\MDG2.jpg"/>
          <p:cNvPicPr>
            <a:picLocks noChangeAspect="1" noChangeArrowheads="1"/>
          </p:cNvPicPr>
          <p:nvPr/>
        </p:nvPicPr>
        <p:blipFill>
          <a:blip r:embed="rId4" cstate="print"/>
          <a:srcRect/>
          <a:stretch>
            <a:fillRect/>
          </a:stretch>
        </p:blipFill>
        <p:spPr bwMode="auto">
          <a:xfrm>
            <a:off x="177512" y="2720785"/>
            <a:ext cx="2313420" cy="1114303"/>
          </a:xfrm>
          <a:prstGeom prst="rect">
            <a:avLst/>
          </a:prstGeom>
          <a:noFill/>
          <a:ln w="9525">
            <a:noFill/>
            <a:miter lim="800000"/>
            <a:headEnd/>
            <a:tailEnd/>
          </a:ln>
        </p:spPr>
      </p:pic>
      <p:sp>
        <p:nvSpPr>
          <p:cNvPr id="62471" name="Text Box 9"/>
          <p:cNvSpPr txBox="1">
            <a:spLocks noChangeArrowheads="1"/>
          </p:cNvSpPr>
          <p:nvPr/>
        </p:nvSpPr>
        <p:spPr bwMode="auto">
          <a:xfrm>
            <a:off x="304512" y="4293155"/>
            <a:ext cx="8371897" cy="1530136"/>
          </a:xfrm>
          <a:prstGeom prst="rect">
            <a:avLst/>
          </a:prstGeom>
          <a:solidFill>
            <a:srgbClr val="4A245E"/>
          </a:solidFill>
          <a:ln w="38100">
            <a:solidFill>
              <a:srgbClr val="FF0066"/>
            </a:solidFill>
            <a:miter lim="800000"/>
            <a:headEnd/>
            <a:tailEnd/>
          </a:ln>
        </p:spPr>
        <p:txBody>
          <a:bodyPr>
            <a:spAutoFit/>
          </a:bodyPr>
          <a:lstStyle/>
          <a:p>
            <a:pPr algn="ctr">
              <a:lnSpc>
                <a:spcPct val="95000"/>
              </a:lnSpc>
              <a:spcBef>
                <a:spcPct val="50000"/>
              </a:spcBef>
              <a:spcAft>
                <a:spcPct val="10000"/>
              </a:spcAft>
              <a:buClr>
                <a:schemeClr val="hlink"/>
              </a:buClr>
              <a:buSzPct val="50000"/>
              <a:buFont typeface="Arial Narrow" pitchFamily="34" charset="0"/>
              <a:buNone/>
            </a:pPr>
            <a:r>
              <a:rPr lang="en-US" sz="2400" b="1">
                <a:ea typeface="MS Pゴシック" pitchFamily="-92" charset="-128"/>
                <a:cs typeface="ヒラギノ角ゴ Pro W3"/>
              </a:rPr>
              <a:t>Los datos disponiblen sugieren que la introducci</a:t>
            </a:r>
            <a:r>
              <a:rPr lang="en-US" sz="2400" b="1">
                <a:ea typeface="MS Pゴシック" pitchFamily="-92" charset="-128"/>
                <a:cs typeface="Arial" pitchFamily="34" charset="0"/>
              </a:rPr>
              <a:t>ó</a:t>
            </a:r>
            <a:r>
              <a:rPr lang="en-US" sz="2400" b="1">
                <a:ea typeface="MS Pゴシック" pitchFamily="-92" charset="-128"/>
                <a:cs typeface="ヒラギノ角ゴ Pro W3"/>
              </a:rPr>
              <a:t>n de la vacuna neumocócica conjugada a los esquemas nacionales de inmunización tendría un impacto considerable en la enfermedad neumocócica y la mortalidad infantil.</a:t>
            </a:r>
            <a:endParaRPr lang="en-US" sz="3600" baseline="-25000">
              <a:ea typeface="MS Pゴシック" pitchFamily="-92" charset="-128"/>
              <a:cs typeface="ヒラギノ角ゴ Pro W3"/>
            </a:endParaRPr>
          </a:p>
        </p:txBody>
      </p:sp>
      <p:pic>
        <p:nvPicPr>
          <p:cNvPr id="62472" name="Picture 6" descr="hospi liviana"/>
          <p:cNvPicPr>
            <a:picLocks noChangeAspect="1" noChangeArrowheads="1"/>
          </p:cNvPicPr>
          <p:nvPr/>
        </p:nvPicPr>
        <p:blipFill>
          <a:blip r:embed="rId5" cstate="print"/>
          <a:srcRect/>
          <a:stretch>
            <a:fillRect/>
          </a:stretch>
        </p:blipFill>
        <p:spPr bwMode="auto">
          <a:xfrm>
            <a:off x="0" y="1"/>
            <a:ext cx="9144000" cy="6858000"/>
          </a:xfrm>
          <a:prstGeom prst="rect">
            <a:avLst/>
          </a:prstGeom>
          <a:noFill/>
          <a:ln w="9525">
            <a:noFill/>
            <a:miter lim="800000"/>
            <a:headEnd/>
            <a:tailEnd/>
          </a:ln>
        </p:spPr>
      </p:pic>
      <p:sp>
        <p:nvSpPr>
          <p:cNvPr id="62473" name="Text Box 9"/>
          <p:cNvSpPr txBox="1">
            <a:spLocks noChangeArrowheads="1"/>
          </p:cNvSpPr>
          <p:nvPr/>
        </p:nvSpPr>
        <p:spPr bwMode="auto">
          <a:xfrm>
            <a:off x="251114" y="5345732"/>
            <a:ext cx="7849466" cy="1292662"/>
          </a:xfrm>
          <a:prstGeom prst="rect">
            <a:avLst/>
          </a:prstGeom>
          <a:noFill/>
          <a:ln w="9525">
            <a:noFill/>
            <a:miter lim="800000"/>
            <a:headEnd/>
            <a:tailEnd/>
          </a:ln>
        </p:spPr>
        <p:txBody>
          <a:bodyPr>
            <a:spAutoFit/>
          </a:bodyPr>
          <a:lstStyle/>
          <a:p>
            <a:r>
              <a:rPr lang="es-ES_tradnl" sz="1600" dirty="0" smtClean="0">
                <a:solidFill>
                  <a:srgbClr val="FFFF00"/>
                </a:solidFill>
              </a:rPr>
              <a:t>Tucumán</a:t>
            </a:r>
          </a:p>
          <a:p>
            <a:r>
              <a:rPr lang="es-ES_tradnl" sz="1600" dirty="0" smtClean="0">
                <a:solidFill>
                  <a:srgbClr val="FFFF00"/>
                </a:solidFill>
              </a:rPr>
              <a:t>Agosto 2018</a:t>
            </a:r>
            <a:endParaRPr lang="es-ES_tradnl" sz="1600" dirty="0">
              <a:solidFill>
                <a:srgbClr val="FFFF00"/>
              </a:solidFill>
            </a:endParaRPr>
          </a:p>
          <a:p>
            <a:endParaRPr lang="es-ES_tradnl" sz="1400" dirty="0"/>
          </a:p>
          <a:p>
            <a:r>
              <a:rPr lang="en-US" sz="1600" dirty="0">
                <a:solidFill>
                  <a:srgbClr val="00FF00"/>
                </a:solidFill>
              </a:rPr>
              <a:t>                                                                               Virginia </a:t>
            </a:r>
            <a:r>
              <a:rPr lang="en-US" sz="1600" dirty="0" err="1">
                <a:solidFill>
                  <a:srgbClr val="00FF00"/>
                </a:solidFill>
              </a:rPr>
              <a:t>Bazán</a:t>
            </a:r>
            <a:endParaRPr lang="en-US" sz="1600" dirty="0">
              <a:solidFill>
                <a:srgbClr val="00FF00"/>
              </a:solidFill>
            </a:endParaRPr>
          </a:p>
          <a:p>
            <a:r>
              <a:rPr lang="en-US" sz="1600" dirty="0">
                <a:solidFill>
                  <a:srgbClr val="00FF00"/>
                </a:solidFill>
              </a:rPr>
              <a:t>                                                                               Hospital de </a:t>
            </a:r>
            <a:r>
              <a:rPr lang="en-US" sz="1600" dirty="0" err="1">
                <a:solidFill>
                  <a:srgbClr val="00FF00"/>
                </a:solidFill>
              </a:rPr>
              <a:t>Niños</a:t>
            </a:r>
            <a:r>
              <a:rPr lang="en-US" sz="1600" dirty="0">
                <a:solidFill>
                  <a:srgbClr val="00FF00"/>
                </a:solidFill>
              </a:rPr>
              <a:t> R. </a:t>
            </a:r>
            <a:r>
              <a:rPr lang="en-US" sz="1600" dirty="0" err="1">
                <a:solidFill>
                  <a:srgbClr val="00FF00"/>
                </a:solidFill>
              </a:rPr>
              <a:t>Gutiérrez</a:t>
            </a:r>
            <a:endParaRPr lang="es-ES_tradnl" sz="1600" dirty="0">
              <a:solidFill>
                <a:srgbClr val="00FF00"/>
              </a:solidFill>
            </a:endParaRPr>
          </a:p>
        </p:txBody>
      </p:sp>
      <p:sp>
        <p:nvSpPr>
          <p:cNvPr id="62474" name="Text Box 10"/>
          <p:cNvSpPr txBox="1">
            <a:spLocks noChangeArrowheads="1"/>
          </p:cNvSpPr>
          <p:nvPr/>
        </p:nvSpPr>
        <p:spPr bwMode="auto">
          <a:xfrm>
            <a:off x="1" y="1115928"/>
            <a:ext cx="10613159" cy="2676927"/>
          </a:xfrm>
          <a:prstGeom prst="rect">
            <a:avLst/>
          </a:prstGeom>
          <a:noFill/>
          <a:ln w="9525">
            <a:noFill/>
            <a:miter lim="800000"/>
            <a:headEnd/>
            <a:tailEnd/>
          </a:ln>
        </p:spPr>
        <p:txBody>
          <a:bodyPr>
            <a:spAutoFit/>
          </a:bodyPr>
          <a:lstStyle/>
          <a:p>
            <a:r>
              <a:rPr lang="es-ES_tradnl" sz="2800" b="1">
                <a:solidFill>
                  <a:srgbClr val="FFFF00"/>
                </a:solidFill>
              </a:rPr>
              <a:t>Actualización del Calendario Nacional de Vacunación </a:t>
            </a:r>
          </a:p>
          <a:p>
            <a:pPr algn="ctr"/>
            <a:r>
              <a:rPr lang="es-ES_tradnl" sz="2800" b="1">
                <a:solidFill>
                  <a:srgbClr val="FFFF00"/>
                </a:solidFill>
              </a:rPr>
              <a:t>                            </a:t>
            </a:r>
          </a:p>
          <a:p>
            <a:pPr algn="ctr"/>
            <a:endParaRPr lang="es-ES_tradnl" sz="2800" b="1">
              <a:solidFill>
                <a:srgbClr val="FFFF00"/>
              </a:solidFill>
            </a:endParaRPr>
          </a:p>
          <a:p>
            <a:pPr algn="ctr"/>
            <a:endParaRPr lang="es-ES_tradnl" sz="2800" b="1">
              <a:solidFill>
                <a:srgbClr val="FFFF00"/>
              </a:solidFill>
            </a:endParaRPr>
          </a:p>
          <a:p>
            <a:pPr algn="ctr"/>
            <a:endParaRPr lang="es-ES_tradnl" sz="2800" b="1">
              <a:solidFill>
                <a:srgbClr val="FFFF00"/>
              </a:solidFill>
            </a:endParaRPr>
          </a:p>
          <a:p>
            <a:pPr algn="ctr"/>
            <a:r>
              <a:rPr lang="es-ES_tradnl" sz="2400">
                <a:solidFill>
                  <a:schemeClr val="accent2"/>
                </a:solidFill>
              </a:rPr>
              <a:t>Vacunas Meningocócica</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CuadroTexto"/>
          <p:cNvSpPr txBox="1">
            <a:spLocks noChangeArrowheads="1"/>
          </p:cNvSpPr>
          <p:nvPr/>
        </p:nvSpPr>
        <p:spPr bwMode="auto">
          <a:xfrm>
            <a:off x="395432" y="1556127"/>
            <a:ext cx="8748568" cy="2615201"/>
          </a:xfrm>
          <a:prstGeom prst="rect">
            <a:avLst/>
          </a:prstGeom>
          <a:noFill/>
          <a:ln w="9525">
            <a:noFill/>
            <a:miter lim="800000"/>
            <a:headEnd/>
            <a:tailEnd/>
          </a:ln>
        </p:spPr>
        <p:txBody>
          <a:bodyPr>
            <a:spAutoFit/>
          </a:bodyPr>
          <a:lstStyle/>
          <a:p>
            <a:r>
              <a:rPr lang="es-AR" sz="3200"/>
              <a:t>VACUNAS MENINGOCÓCICAS</a:t>
            </a:r>
          </a:p>
          <a:p>
            <a:endParaRPr lang="es-AR" sz="3200"/>
          </a:p>
          <a:p>
            <a:r>
              <a:rPr lang="es-AR" sz="3200"/>
              <a:t>	●ACWY: vacunas conjugadas</a:t>
            </a:r>
          </a:p>
          <a:p>
            <a:endParaRPr lang="es-AR" sz="3200"/>
          </a:p>
          <a:p>
            <a:r>
              <a:rPr lang="es-AR" sz="3200"/>
              <a:t>          ●B: </a:t>
            </a:r>
            <a:r>
              <a:rPr lang="es-AR" sz="2400">
                <a:cs typeface="Arial" pitchFamily="34" charset="0"/>
              </a:rPr>
              <a:t>recombinante</a:t>
            </a:r>
            <a:r>
              <a:rPr lang="en-US" sz="2400">
                <a:cs typeface="Arial" pitchFamily="34" charset="0"/>
              </a:rPr>
              <a:t> (ADNr, componentes, adsorbida) </a:t>
            </a:r>
            <a:endParaRPr lang="es-AR" sz="2400">
              <a:cs typeface="Arial" pitchFamily="34" charset="0"/>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685512" y="6248871"/>
            <a:ext cx="1905000" cy="456441"/>
          </a:xfrm>
          <a:prstGeom prst="rect">
            <a:avLst/>
          </a:prstGeom>
          <a:noFill/>
          <a:ln w="9525">
            <a:noFill/>
            <a:miter lim="800000"/>
            <a:headEnd/>
            <a:tailEnd/>
          </a:ln>
        </p:spPr>
        <p:txBody>
          <a:bodyPr wrap="none" anchor="ctr"/>
          <a:lstStyle/>
          <a:p>
            <a:endParaRPr lang="es-AR"/>
          </a:p>
        </p:txBody>
      </p:sp>
      <p:sp>
        <p:nvSpPr>
          <p:cNvPr id="64515" name="Rectangle 3"/>
          <p:cNvSpPr>
            <a:spLocks noChangeArrowheads="1"/>
          </p:cNvSpPr>
          <p:nvPr/>
        </p:nvSpPr>
        <p:spPr bwMode="auto">
          <a:xfrm>
            <a:off x="3124489" y="6248871"/>
            <a:ext cx="2895023" cy="456441"/>
          </a:xfrm>
          <a:prstGeom prst="rect">
            <a:avLst/>
          </a:prstGeom>
          <a:noFill/>
          <a:ln w="9525">
            <a:noFill/>
            <a:miter lim="800000"/>
            <a:headEnd/>
            <a:tailEnd/>
          </a:ln>
        </p:spPr>
        <p:txBody>
          <a:bodyPr wrap="none" anchor="ctr"/>
          <a:lstStyle/>
          <a:p>
            <a:endParaRPr lang="es-AR"/>
          </a:p>
        </p:txBody>
      </p:sp>
      <p:sp>
        <p:nvSpPr>
          <p:cNvPr id="107524" name="Rectangle 4"/>
          <p:cNvSpPr>
            <a:spLocks noGrp="1" noChangeArrowheads="1"/>
          </p:cNvSpPr>
          <p:nvPr>
            <p:ph type="body" idx="1"/>
          </p:nvPr>
        </p:nvSpPr>
        <p:spPr>
          <a:xfrm>
            <a:off x="471921" y="1473285"/>
            <a:ext cx="8334375" cy="4916903"/>
          </a:xfrm>
        </p:spPr>
        <p:txBody>
          <a:bodyPr lIns="92075" tIns="46038" rIns="92075" bIns="46038"/>
          <a:lstStyle/>
          <a:p>
            <a:pPr marL="449263" indent="-449263" eaLnBrk="1" hangingPunct="1">
              <a:lnSpc>
                <a:spcPct val="90000"/>
              </a:lnSpc>
              <a:spcBef>
                <a:spcPct val="45000"/>
              </a:spcBef>
              <a:buClr>
                <a:schemeClr val="tx1"/>
              </a:buClr>
              <a:buFont typeface="Monotype Sorts" pitchFamily="2" charset="2"/>
              <a:buChar char="n"/>
              <a:defRPr/>
            </a:pPr>
            <a:r>
              <a:rPr lang="en-US" sz="2400" i="0" dirty="0" err="1" smtClean="0"/>
              <a:t>Tecnología</a:t>
            </a:r>
            <a:r>
              <a:rPr lang="en-US" sz="2400" i="0" dirty="0" smtClean="0"/>
              <a:t> </a:t>
            </a:r>
            <a:r>
              <a:rPr lang="en-US" sz="2400" i="0" dirty="0" err="1" smtClean="0"/>
              <a:t>probada</a:t>
            </a:r>
            <a:r>
              <a:rPr lang="en-US" sz="2400" i="0" dirty="0" smtClean="0"/>
              <a:t>: </a:t>
            </a:r>
            <a:r>
              <a:rPr lang="en-US" sz="2400" i="0" dirty="0" err="1" smtClean="0"/>
              <a:t>vacunas</a:t>
            </a:r>
            <a:r>
              <a:rPr lang="en-US" sz="2400" i="0" dirty="0" smtClean="0"/>
              <a:t> </a:t>
            </a:r>
            <a:r>
              <a:rPr lang="en-US" sz="2400" i="0" dirty="0" err="1" smtClean="0"/>
              <a:t>licenciadas</a:t>
            </a:r>
            <a:r>
              <a:rPr lang="en-US" sz="2400" i="0" dirty="0" smtClean="0"/>
              <a:t> contra </a:t>
            </a:r>
            <a:r>
              <a:rPr lang="en-US" sz="2400" i="0" dirty="0" err="1" smtClean="0"/>
              <a:t>Haemophilus</a:t>
            </a:r>
            <a:r>
              <a:rPr lang="en-US" sz="2400" i="0" dirty="0" smtClean="0"/>
              <a:t> </a:t>
            </a:r>
            <a:r>
              <a:rPr lang="en-US" sz="2400" i="0" dirty="0" err="1" smtClean="0"/>
              <a:t>influenzae</a:t>
            </a:r>
            <a:r>
              <a:rPr lang="en-US" sz="2400" i="0" dirty="0" smtClean="0"/>
              <a:t> </a:t>
            </a:r>
            <a:r>
              <a:rPr lang="en-US" sz="2400" i="0" dirty="0" err="1" smtClean="0"/>
              <a:t>tipo</a:t>
            </a:r>
            <a:r>
              <a:rPr lang="en-US" sz="2400" i="0" dirty="0" smtClean="0"/>
              <a:t> b  y Streptococcus </a:t>
            </a:r>
            <a:r>
              <a:rPr lang="en-US" sz="2400" i="0" dirty="0" err="1" smtClean="0"/>
              <a:t>pneumoniae</a:t>
            </a:r>
            <a:r>
              <a:rPr lang="en-US" sz="2400" i="0" dirty="0" smtClean="0"/>
              <a:t>.</a:t>
            </a:r>
          </a:p>
          <a:p>
            <a:pPr marL="449263" indent="-449263" eaLnBrk="1" hangingPunct="1">
              <a:lnSpc>
                <a:spcPct val="90000"/>
              </a:lnSpc>
              <a:spcBef>
                <a:spcPct val="45000"/>
              </a:spcBef>
              <a:buClr>
                <a:schemeClr val="tx1"/>
              </a:buClr>
              <a:buFont typeface="Monotype Sorts" pitchFamily="2" charset="2"/>
              <a:buChar char="n"/>
              <a:defRPr/>
            </a:pPr>
            <a:r>
              <a:rPr lang="en-US" sz="2400" i="0" dirty="0" err="1" smtClean="0"/>
              <a:t>Conjugación</a:t>
            </a:r>
            <a:r>
              <a:rPr lang="en-US" sz="2400" i="0" dirty="0" smtClean="0"/>
              <a:t> </a:t>
            </a:r>
            <a:r>
              <a:rPr lang="en-US" sz="2400" i="0" dirty="0" err="1" smtClean="0"/>
              <a:t>química</a:t>
            </a:r>
            <a:r>
              <a:rPr lang="en-US" sz="2400" i="0" dirty="0" smtClean="0"/>
              <a:t> con </a:t>
            </a:r>
            <a:r>
              <a:rPr lang="en-US" sz="2400" i="0" dirty="0" err="1" smtClean="0"/>
              <a:t>proteínas</a:t>
            </a:r>
            <a:r>
              <a:rPr lang="en-US" sz="2400" i="0" dirty="0" smtClean="0"/>
              <a:t> </a:t>
            </a:r>
            <a:r>
              <a:rPr lang="en-US" sz="2400" i="0" dirty="0" err="1" smtClean="0"/>
              <a:t>portadoras</a:t>
            </a:r>
            <a:r>
              <a:rPr lang="en-US" sz="2400" i="0" dirty="0" smtClean="0"/>
              <a:t> </a:t>
            </a:r>
            <a:r>
              <a:rPr lang="en-US" sz="2400" i="0" dirty="0" err="1" smtClean="0"/>
              <a:t>convencionales:TD</a:t>
            </a:r>
            <a:r>
              <a:rPr lang="en-US" sz="2400" i="0" dirty="0" smtClean="0"/>
              <a:t>, TT , CRM197</a:t>
            </a:r>
          </a:p>
          <a:p>
            <a:pPr marL="449263" indent="-449263" eaLnBrk="1" hangingPunct="1">
              <a:lnSpc>
                <a:spcPct val="90000"/>
              </a:lnSpc>
              <a:spcBef>
                <a:spcPct val="45000"/>
              </a:spcBef>
              <a:buClr>
                <a:schemeClr val="tx1"/>
              </a:buClr>
              <a:buFont typeface="Monotype Sorts" pitchFamily="2" charset="2"/>
              <a:buChar char="n"/>
              <a:defRPr/>
            </a:pPr>
            <a:r>
              <a:rPr lang="en-US" sz="2400" i="0" dirty="0" smtClean="0"/>
              <a:t>Unión </a:t>
            </a:r>
            <a:r>
              <a:rPr lang="en-US" sz="2400" i="0" dirty="0" err="1" smtClean="0"/>
              <a:t>estable</a:t>
            </a:r>
            <a:r>
              <a:rPr lang="en-US" sz="2400" i="0" dirty="0" smtClean="0"/>
              <a:t>, </a:t>
            </a:r>
            <a:r>
              <a:rPr lang="en-US" sz="2400" i="0" dirty="0" err="1" smtClean="0"/>
              <a:t>ligadura</a:t>
            </a:r>
            <a:r>
              <a:rPr lang="en-US" sz="2400" i="0" dirty="0" smtClean="0"/>
              <a:t> </a:t>
            </a:r>
            <a:r>
              <a:rPr lang="en-US" sz="2400" i="0" dirty="0" err="1" smtClean="0"/>
              <a:t>tipo</a:t>
            </a:r>
            <a:r>
              <a:rPr lang="en-US" sz="2400" i="0" dirty="0" smtClean="0"/>
              <a:t> </a:t>
            </a:r>
            <a:r>
              <a:rPr lang="en-US" sz="2400" i="0" dirty="0" err="1" smtClean="0"/>
              <a:t>covalente</a:t>
            </a:r>
            <a:r>
              <a:rPr lang="en-US" sz="2400" i="0" dirty="0" smtClean="0"/>
              <a:t> entre el </a:t>
            </a:r>
            <a:r>
              <a:rPr lang="en-US" sz="2400" i="0" dirty="0" err="1" smtClean="0"/>
              <a:t>polisacárido</a:t>
            </a:r>
            <a:r>
              <a:rPr lang="en-US" sz="2400" i="0" dirty="0" smtClean="0"/>
              <a:t> y la </a:t>
            </a:r>
            <a:r>
              <a:rPr lang="en-US" sz="2400" i="0" dirty="0" err="1" smtClean="0"/>
              <a:t>molécula</a:t>
            </a:r>
            <a:r>
              <a:rPr lang="en-US" sz="2400" i="0" dirty="0" smtClean="0"/>
              <a:t> </a:t>
            </a:r>
            <a:r>
              <a:rPr lang="en-US" sz="2400" i="0" dirty="0" err="1" smtClean="0"/>
              <a:t>proteica</a:t>
            </a:r>
            <a:r>
              <a:rPr lang="en-US" sz="2400" i="0" dirty="0" smtClean="0"/>
              <a:t> </a:t>
            </a:r>
          </a:p>
          <a:p>
            <a:pPr marL="449263" indent="-449263" eaLnBrk="1" hangingPunct="1">
              <a:lnSpc>
                <a:spcPct val="90000"/>
              </a:lnSpc>
              <a:spcBef>
                <a:spcPct val="45000"/>
              </a:spcBef>
              <a:buClr>
                <a:schemeClr val="tx1"/>
              </a:buClr>
              <a:buFont typeface="Monotype Sorts" pitchFamily="2" charset="2"/>
              <a:buChar char="n"/>
              <a:defRPr/>
            </a:pPr>
            <a:r>
              <a:rPr lang="en-US" sz="2400" i="0" dirty="0" smtClean="0"/>
              <a:t>El </a:t>
            </a:r>
            <a:r>
              <a:rPr lang="en-US" sz="2400" i="0" dirty="0" err="1" smtClean="0"/>
              <a:t>polisacárido</a:t>
            </a:r>
            <a:r>
              <a:rPr lang="en-US" sz="2400" i="0" dirty="0" smtClean="0"/>
              <a:t> se </a:t>
            </a:r>
            <a:r>
              <a:rPr lang="en-US" sz="2400" i="0" dirty="0" err="1" smtClean="0"/>
              <a:t>convierte</a:t>
            </a:r>
            <a:r>
              <a:rPr lang="en-US" sz="2400" i="0" dirty="0" smtClean="0"/>
              <a:t> en un </a:t>
            </a:r>
            <a:r>
              <a:rPr lang="en-US" sz="2400" i="0" dirty="0" err="1" smtClean="0"/>
              <a:t>antígeno</a:t>
            </a:r>
            <a:r>
              <a:rPr lang="en-US" sz="2400" i="0" dirty="0" smtClean="0"/>
              <a:t> T- </a:t>
            </a:r>
            <a:r>
              <a:rPr lang="en-US" sz="2400" i="0" dirty="0" err="1" smtClean="0"/>
              <a:t>dependiente</a:t>
            </a:r>
            <a:r>
              <a:rPr lang="en-US" sz="2400" i="0" dirty="0" smtClean="0"/>
              <a:t>.</a:t>
            </a:r>
          </a:p>
          <a:p>
            <a:pPr marL="449263" indent="-449263" eaLnBrk="1" hangingPunct="1">
              <a:lnSpc>
                <a:spcPct val="90000"/>
              </a:lnSpc>
              <a:spcBef>
                <a:spcPct val="45000"/>
              </a:spcBef>
              <a:buClr>
                <a:schemeClr val="tx1"/>
              </a:buClr>
              <a:buFont typeface="Monotype Sorts" pitchFamily="2" charset="2"/>
              <a:buChar char="n"/>
              <a:defRPr/>
            </a:pPr>
            <a:r>
              <a:rPr lang="en-US" sz="2400" i="0" dirty="0" err="1" smtClean="0"/>
              <a:t>Inmunogénica</a:t>
            </a:r>
            <a:r>
              <a:rPr lang="en-US" sz="2400" i="0" dirty="0" smtClean="0"/>
              <a:t> en </a:t>
            </a:r>
            <a:r>
              <a:rPr lang="en-US" sz="2400" i="0" dirty="0" err="1" smtClean="0"/>
              <a:t>lactantes</a:t>
            </a:r>
            <a:r>
              <a:rPr lang="en-US" sz="2400" i="0" dirty="0" smtClean="0"/>
              <a:t> y </a:t>
            </a:r>
            <a:r>
              <a:rPr lang="en-US" sz="2400" i="0" dirty="0" err="1" smtClean="0"/>
              <a:t>niños</a:t>
            </a:r>
            <a:r>
              <a:rPr lang="en-US" sz="2400" i="0" dirty="0" smtClean="0"/>
              <a:t> &lt;2 </a:t>
            </a:r>
            <a:r>
              <a:rPr lang="en-US" sz="2400" i="0" dirty="0" err="1" smtClean="0"/>
              <a:t>años</a:t>
            </a:r>
            <a:r>
              <a:rPr lang="en-US" sz="2400" i="0" dirty="0" smtClean="0"/>
              <a:t>: induce altos </a:t>
            </a:r>
            <a:r>
              <a:rPr lang="en-US" sz="2400" i="0" dirty="0" err="1" smtClean="0"/>
              <a:t>nivels</a:t>
            </a:r>
            <a:r>
              <a:rPr lang="en-US" sz="2400" i="0" dirty="0" smtClean="0"/>
              <a:t> de </a:t>
            </a:r>
            <a:r>
              <a:rPr lang="en-US" sz="2400" i="0" dirty="0" err="1" smtClean="0"/>
              <a:t>anticuerpos</a:t>
            </a:r>
            <a:r>
              <a:rPr lang="en-US" sz="2400" i="0" dirty="0" smtClean="0"/>
              <a:t> </a:t>
            </a:r>
            <a:r>
              <a:rPr lang="en-US" sz="2400" i="0" dirty="0" err="1" smtClean="0"/>
              <a:t>bactericidas</a:t>
            </a:r>
            <a:r>
              <a:rPr lang="en-US" sz="2400" i="0" dirty="0" smtClean="0"/>
              <a:t> en </a:t>
            </a:r>
            <a:r>
              <a:rPr lang="en-US" sz="2400" i="0" dirty="0" err="1" smtClean="0"/>
              <a:t>todas</a:t>
            </a:r>
            <a:r>
              <a:rPr lang="en-US" sz="2400" i="0" dirty="0" smtClean="0"/>
              <a:t> </a:t>
            </a:r>
            <a:r>
              <a:rPr lang="en-US" sz="2400" i="0" dirty="0" err="1" smtClean="0"/>
              <a:t>las</a:t>
            </a:r>
            <a:r>
              <a:rPr lang="en-US" sz="2400" i="0" dirty="0" smtClean="0"/>
              <a:t> </a:t>
            </a:r>
            <a:r>
              <a:rPr lang="en-US" sz="2400" i="0" dirty="0" err="1" smtClean="0"/>
              <a:t>edades</a:t>
            </a:r>
            <a:r>
              <a:rPr lang="en-US" sz="2400" i="0" dirty="0" smtClean="0"/>
              <a:t>.</a:t>
            </a:r>
          </a:p>
          <a:p>
            <a:pPr marL="449263" indent="-449263" eaLnBrk="1" hangingPunct="1">
              <a:lnSpc>
                <a:spcPct val="90000"/>
              </a:lnSpc>
              <a:spcBef>
                <a:spcPct val="45000"/>
              </a:spcBef>
              <a:buClr>
                <a:schemeClr val="tx1"/>
              </a:buClr>
              <a:buFont typeface="Monotype Sorts" pitchFamily="2" charset="2"/>
              <a:buChar char="n"/>
              <a:defRPr/>
            </a:pPr>
            <a:r>
              <a:rPr lang="en-US" sz="2400" i="0" dirty="0" smtClean="0"/>
              <a:t>Induce </a:t>
            </a:r>
            <a:r>
              <a:rPr lang="en-US" sz="2400" i="0" dirty="0" err="1" smtClean="0"/>
              <a:t>memoria</a:t>
            </a:r>
            <a:r>
              <a:rPr lang="en-US" sz="2400" i="0" dirty="0" smtClean="0"/>
              <a:t> </a:t>
            </a:r>
            <a:r>
              <a:rPr lang="en-US" sz="2400" i="0" dirty="0" err="1" smtClean="0"/>
              <a:t>inmunologica</a:t>
            </a:r>
            <a:r>
              <a:rPr lang="en-US" sz="2400" i="0" dirty="0" smtClean="0"/>
              <a:t>: ABS (</a:t>
            </a:r>
            <a:r>
              <a:rPr lang="en-US" sz="2400" i="0" u="sng" dirty="0" err="1" smtClean="0"/>
              <a:t>IgG</a:t>
            </a:r>
            <a:r>
              <a:rPr lang="en-US" sz="2400" i="0" u="sng" dirty="0" smtClean="0"/>
              <a:t>)</a:t>
            </a:r>
          </a:p>
        </p:txBody>
      </p:sp>
      <p:sp>
        <p:nvSpPr>
          <p:cNvPr id="64517" name="Text Box 5"/>
          <p:cNvSpPr txBox="1">
            <a:spLocks noChangeArrowheads="1"/>
          </p:cNvSpPr>
          <p:nvPr/>
        </p:nvSpPr>
        <p:spPr bwMode="auto">
          <a:xfrm>
            <a:off x="1" y="6461659"/>
            <a:ext cx="1694295" cy="369332"/>
          </a:xfrm>
          <a:prstGeom prst="rect">
            <a:avLst/>
          </a:prstGeom>
          <a:noFill/>
          <a:ln w="12700">
            <a:noFill/>
            <a:miter lim="800000"/>
            <a:headEnd type="none" w="sm" len="sm"/>
            <a:tailEnd type="none" w="sm" len="sm"/>
          </a:ln>
        </p:spPr>
        <p:txBody>
          <a:bodyPr>
            <a:spAutoFit/>
          </a:bodyPr>
          <a:lstStyle/>
          <a:p>
            <a:pPr>
              <a:spcBef>
                <a:spcPct val="50000"/>
              </a:spcBef>
            </a:pPr>
            <a:endParaRPr lang="es-AR">
              <a:solidFill>
                <a:srgbClr val="FFFF66"/>
              </a:solidFill>
              <a:latin typeface="Arial Unicode MS" pitchFamily="34" charset="-128"/>
            </a:endParaRPr>
          </a:p>
        </p:txBody>
      </p:sp>
      <p:sp>
        <p:nvSpPr>
          <p:cNvPr id="64518" name="Rectangle 6"/>
          <p:cNvSpPr>
            <a:spLocks noChangeArrowheads="1"/>
          </p:cNvSpPr>
          <p:nvPr/>
        </p:nvSpPr>
        <p:spPr bwMode="auto">
          <a:xfrm>
            <a:off x="619126" y="194922"/>
            <a:ext cx="8465705" cy="721211"/>
          </a:xfrm>
          <a:prstGeom prst="rect">
            <a:avLst/>
          </a:prstGeom>
          <a:noFill/>
          <a:ln w="9525">
            <a:noFill/>
            <a:miter lim="800000"/>
            <a:headEnd/>
            <a:tailEnd/>
          </a:ln>
        </p:spPr>
        <p:txBody>
          <a:bodyPr lIns="92075" tIns="46038" rIns="92075" bIns="46038" anchor="ctr"/>
          <a:lstStyle/>
          <a:p>
            <a:pPr algn="ctr">
              <a:lnSpc>
                <a:spcPct val="90000"/>
              </a:lnSpc>
            </a:pPr>
            <a:r>
              <a:rPr lang="en-US" sz="3200" b="1">
                <a:solidFill>
                  <a:srgbClr val="FFFF00"/>
                </a:solidFill>
              </a:rPr>
              <a:t>Vacunas Meningocócicas Conjugadas</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85148" y="-152689"/>
            <a:ext cx="184731" cy="369332"/>
          </a:xfrm>
          <a:prstGeom prst="rect">
            <a:avLst/>
          </a:prstGeom>
          <a:noFill/>
          <a:ln w="9525">
            <a:noFill/>
            <a:miter lim="800000"/>
            <a:headEnd/>
            <a:tailEnd/>
          </a:ln>
        </p:spPr>
        <p:txBody>
          <a:bodyPr wrap="none">
            <a:spAutoFit/>
          </a:bodyPr>
          <a:lstStyle/>
          <a:p>
            <a:endParaRPr lang="es-AR"/>
          </a:p>
        </p:txBody>
      </p:sp>
      <p:sp>
        <p:nvSpPr>
          <p:cNvPr id="65539" name="Text Box 3"/>
          <p:cNvSpPr txBox="1">
            <a:spLocks noChangeArrowheads="1"/>
          </p:cNvSpPr>
          <p:nvPr/>
        </p:nvSpPr>
        <p:spPr bwMode="auto">
          <a:xfrm>
            <a:off x="252558" y="259896"/>
            <a:ext cx="8706715" cy="5970865"/>
          </a:xfrm>
          <a:prstGeom prst="rect">
            <a:avLst/>
          </a:prstGeom>
          <a:noFill/>
          <a:ln w="9525">
            <a:noFill/>
            <a:miter lim="800000"/>
            <a:headEnd/>
            <a:tailEnd/>
          </a:ln>
        </p:spPr>
        <p:txBody>
          <a:bodyPr>
            <a:spAutoFit/>
          </a:bodyPr>
          <a:lstStyle/>
          <a:p>
            <a:r>
              <a:rPr lang="es-ES_tradnl" sz="2800" b="1" dirty="0">
                <a:solidFill>
                  <a:srgbClr val="24FC2E"/>
                </a:solidFill>
                <a:cs typeface="Arial" pitchFamily="34" charset="0"/>
              </a:rPr>
              <a:t>Inmunización Meningococo</a:t>
            </a:r>
          </a:p>
          <a:p>
            <a:r>
              <a:rPr lang="es-ES_tradnl" sz="2800" b="1" dirty="0">
                <a:solidFill>
                  <a:srgbClr val="24FC2E"/>
                </a:solidFill>
                <a:cs typeface="Arial" pitchFamily="34" charset="0"/>
              </a:rPr>
              <a:t> Esquemas -</a:t>
            </a:r>
            <a:r>
              <a:rPr lang="es-ES_tradnl" sz="2800" dirty="0">
                <a:solidFill>
                  <a:srgbClr val="24FC2E"/>
                </a:solidFill>
                <a:cs typeface="Arial" pitchFamily="34" charset="0"/>
              </a:rPr>
              <a:t> </a:t>
            </a:r>
            <a:r>
              <a:rPr lang="es-ES_tradnl" sz="2800" b="1" dirty="0">
                <a:solidFill>
                  <a:srgbClr val="24FC2E"/>
                </a:solidFill>
                <a:cs typeface="Arial" pitchFamily="34" charset="0"/>
              </a:rPr>
              <a:t>Vacunas Conjugadas tetravalentes </a:t>
            </a:r>
          </a:p>
          <a:p>
            <a:r>
              <a:rPr lang="es-ES_tradnl" dirty="0"/>
              <a:t>     ●</a:t>
            </a:r>
            <a:endParaRPr lang="en-US" dirty="0"/>
          </a:p>
          <a:p>
            <a:endParaRPr lang="es-ES_tradnl" dirty="0"/>
          </a:p>
          <a:p>
            <a:r>
              <a:rPr lang="es-ES_tradnl" dirty="0"/>
              <a:t>     </a:t>
            </a:r>
            <a:r>
              <a:rPr lang="es-ES_tradnl" b="1" dirty="0"/>
              <a:t>● A</a:t>
            </a:r>
            <a:r>
              <a:rPr lang="en-US" b="1" dirty="0"/>
              <a:t>,C,Y,W135 (</a:t>
            </a:r>
            <a:r>
              <a:rPr lang="en-US" b="1" dirty="0" err="1"/>
              <a:t>Menveo</a:t>
            </a:r>
            <a:r>
              <a:rPr lang="en-US" b="1" dirty="0"/>
              <a:t>®) </a:t>
            </a:r>
            <a:r>
              <a:rPr lang="es-ES" dirty="0"/>
              <a:t>conjugada con la </a:t>
            </a:r>
            <a:r>
              <a:rPr lang="es-ES" dirty="0" err="1"/>
              <a:t>proteina</a:t>
            </a:r>
            <a:r>
              <a:rPr lang="es-ES" dirty="0"/>
              <a:t> CRM197: 2meses-65 años</a:t>
            </a:r>
          </a:p>
          <a:p>
            <a:r>
              <a:rPr lang="es-ES" dirty="0"/>
              <a:t>		2-4meses , refuerzo al año </a:t>
            </a:r>
          </a:p>
          <a:p>
            <a:r>
              <a:rPr lang="es-ES" dirty="0"/>
              <a:t>		6-23 meses : 2 dosis separadas por dos meses (la segunda dosis    </a:t>
            </a:r>
          </a:p>
          <a:p>
            <a:r>
              <a:rPr lang="es-ES" dirty="0"/>
              <a:t>                                                a partir de los 12 meses)</a:t>
            </a:r>
          </a:p>
          <a:p>
            <a:r>
              <a:rPr lang="es-ES" dirty="0"/>
              <a:t>		</a:t>
            </a:r>
            <a:r>
              <a:rPr lang="es-ES" sz="1600" dirty="0">
                <a:cs typeface="Arial" pitchFamily="34" charset="0"/>
              </a:rPr>
              <a:t>≥12 meses : 1 dosis</a:t>
            </a:r>
          </a:p>
          <a:p>
            <a:endParaRPr lang="en-US" dirty="0"/>
          </a:p>
          <a:p>
            <a:r>
              <a:rPr lang="en-US" dirty="0"/>
              <a:t>     </a:t>
            </a:r>
            <a:r>
              <a:rPr lang="es-ES_tradnl" dirty="0"/>
              <a:t>●</a:t>
            </a:r>
            <a:r>
              <a:rPr lang="en-US" dirty="0"/>
              <a:t> A,C,Y,W135(</a:t>
            </a:r>
            <a:r>
              <a:rPr lang="en-US" dirty="0" err="1"/>
              <a:t>Menactra</a:t>
            </a:r>
            <a:r>
              <a:rPr lang="en-US" dirty="0"/>
              <a:t>®) </a:t>
            </a:r>
            <a:r>
              <a:rPr lang="es-ES" dirty="0"/>
              <a:t>conjugada con toxoide diftérico : 9 meses -55 años </a:t>
            </a:r>
          </a:p>
          <a:p>
            <a:r>
              <a:rPr lang="es-ES" dirty="0"/>
              <a:t>		9-23 meses : 2 dosis separadas por tres meses</a:t>
            </a:r>
          </a:p>
          <a:p>
            <a:r>
              <a:rPr lang="es-ES" dirty="0"/>
              <a:t>		≥24 meses: 1 dosis</a:t>
            </a:r>
          </a:p>
          <a:p>
            <a:endParaRPr lang="es-ES" dirty="0"/>
          </a:p>
          <a:p>
            <a:r>
              <a:rPr lang="es-ES" dirty="0">
                <a:solidFill>
                  <a:srgbClr val="FF3399"/>
                </a:solidFill>
              </a:rPr>
              <a:t>     ●≥ 24 meses IS y </a:t>
            </a:r>
            <a:r>
              <a:rPr lang="es-ES_tradnl" dirty="0">
                <a:solidFill>
                  <a:srgbClr val="FF3399"/>
                </a:solidFill>
              </a:rPr>
              <a:t>Adulto IS: dos dosis separadas por 2 meses</a:t>
            </a:r>
          </a:p>
          <a:p>
            <a:endParaRPr lang="es-ES" dirty="0"/>
          </a:p>
          <a:p>
            <a:pPr>
              <a:lnSpc>
                <a:spcPct val="80000"/>
              </a:lnSpc>
              <a:spcBef>
                <a:spcPct val="20000"/>
              </a:spcBef>
            </a:pPr>
            <a:endParaRPr lang="es-ES_tradnl" dirty="0"/>
          </a:p>
          <a:p>
            <a:pPr>
              <a:lnSpc>
                <a:spcPct val="80000"/>
              </a:lnSpc>
              <a:spcBef>
                <a:spcPct val="20000"/>
              </a:spcBef>
            </a:pPr>
            <a:endParaRPr lang="es-ES_tradnl" dirty="0"/>
          </a:p>
          <a:p>
            <a:pPr>
              <a:lnSpc>
                <a:spcPct val="80000"/>
              </a:lnSpc>
              <a:spcBef>
                <a:spcPct val="20000"/>
              </a:spcBef>
            </a:pPr>
            <a:endParaRPr lang="es-ES_tradnl" dirty="0"/>
          </a:p>
          <a:p>
            <a:r>
              <a:rPr lang="es-ES_tradnl" sz="1200" dirty="0"/>
              <a:t>                            </a:t>
            </a:r>
          </a:p>
          <a:p>
            <a:endParaRPr lang="es-ES_tradnl" sz="800" dirty="0">
              <a:solidFill>
                <a:srgbClr val="FFFF66"/>
              </a:solidFill>
            </a:endParaRPr>
          </a:p>
        </p:txBody>
      </p:sp>
      <p:sp>
        <p:nvSpPr>
          <p:cNvPr id="65540" name="Text Box 4"/>
          <p:cNvSpPr txBox="1">
            <a:spLocks noChangeArrowheads="1"/>
          </p:cNvSpPr>
          <p:nvPr/>
        </p:nvSpPr>
        <p:spPr bwMode="auto">
          <a:xfrm>
            <a:off x="3906694" y="6092932"/>
            <a:ext cx="1994477" cy="369332"/>
          </a:xfrm>
          <a:prstGeom prst="rect">
            <a:avLst/>
          </a:prstGeom>
          <a:noFill/>
          <a:ln w="9525">
            <a:noFill/>
            <a:miter lim="800000"/>
            <a:headEnd/>
            <a:tailEnd/>
          </a:ln>
        </p:spPr>
        <p:txBody>
          <a:bodyPr>
            <a:spAutoFit/>
          </a:bodyPr>
          <a:lstStyle/>
          <a:p>
            <a:endParaRPr lang="es-A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1" y="0"/>
            <a:ext cx="9396557" cy="5878532"/>
          </a:xfrm>
          <a:prstGeom prst="rect">
            <a:avLst/>
          </a:prstGeom>
          <a:noFill/>
          <a:ln w="9525">
            <a:noFill/>
            <a:miter lim="800000"/>
            <a:headEnd/>
            <a:tailEnd/>
          </a:ln>
        </p:spPr>
        <p:txBody>
          <a:bodyPr>
            <a:spAutoFit/>
          </a:bodyPr>
          <a:lstStyle/>
          <a:p>
            <a:pPr marL="457200" indent="-457200"/>
            <a:endParaRPr lang="es-ES" sz="2400" b="1" dirty="0">
              <a:solidFill>
                <a:srgbClr val="FFFF66"/>
              </a:solidFill>
            </a:endParaRPr>
          </a:p>
          <a:p>
            <a:pPr marL="457200" indent="-457200"/>
            <a:endParaRPr lang="es-ES" sz="2400" b="1" dirty="0">
              <a:solidFill>
                <a:srgbClr val="FFFF66"/>
              </a:solidFill>
            </a:endParaRPr>
          </a:p>
          <a:p>
            <a:pPr marL="457200" indent="-457200"/>
            <a:endParaRPr lang="es-ES" sz="2400" b="1" dirty="0">
              <a:solidFill>
                <a:srgbClr val="FFFF66"/>
              </a:solidFill>
            </a:endParaRPr>
          </a:p>
          <a:p>
            <a:pPr marL="457200" indent="-457200"/>
            <a:endParaRPr lang="es-ES" sz="2400" b="1" dirty="0">
              <a:solidFill>
                <a:srgbClr val="FFFF66"/>
              </a:solidFill>
            </a:endParaRPr>
          </a:p>
          <a:p>
            <a:pPr marL="457200" indent="-457200"/>
            <a:endParaRPr lang="es-ES" sz="2400" b="1" dirty="0">
              <a:solidFill>
                <a:srgbClr val="FFFF66"/>
              </a:solidFill>
            </a:endParaRPr>
          </a:p>
          <a:p>
            <a:pPr marL="457200" indent="-457200"/>
            <a:r>
              <a:rPr lang="es-ES" sz="2400" b="1" dirty="0">
                <a:solidFill>
                  <a:srgbClr val="FF0000"/>
                </a:solidFill>
              </a:rPr>
              <a:t>Revacunación</a:t>
            </a:r>
            <a:endParaRPr lang="es-ES" sz="2400" dirty="0">
              <a:solidFill>
                <a:srgbClr val="FF0000"/>
              </a:solidFill>
            </a:endParaRPr>
          </a:p>
          <a:p>
            <a:pPr marL="457200" indent="-457200"/>
            <a:endParaRPr lang="es-ES" u="sng" dirty="0">
              <a:solidFill>
                <a:srgbClr val="FFFF66"/>
              </a:solidFill>
            </a:endParaRPr>
          </a:p>
          <a:p>
            <a:pPr marL="457200" indent="-457200" algn="ctr"/>
            <a:r>
              <a:rPr lang="es-ES" b="1" dirty="0"/>
              <a:t>Se debe continuar con refuerzos cada 5 años </a:t>
            </a:r>
          </a:p>
          <a:p>
            <a:pPr marL="457200" indent="-457200" algn="ctr"/>
            <a:r>
              <a:rPr lang="es-ES" b="1" dirty="0"/>
              <a:t>si se mantiene  la condición de base que generó la indicación.</a:t>
            </a:r>
            <a:r>
              <a:rPr lang="es-ES_tradnl" b="1" dirty="0"/>
              <a:t> </a:t>
            </a:r>
          </a:p>
          <a:p>
            <a:pPr marL="457200" indent="-457200"/>
            <a:endParaRPr lang="es-ES_tradnl" dirty="0"/>
          </a:p>
          <a:p>
            <a:pPr marL="457200" indent="-457200"/>
            <a:endParaRPr lang="es-ES_tradnl" sz="1600" dirty="0">
              <a:solidFill>
                <a:srgbClr val="66FF66"/>
              </a:solidFill>
            </a:endParaRPr>
          </a:p>
          <a:p>
            <a:pPr marL="457200" indent="-457200"/>
            <a:endParaRPr lang="es-ES_tradnl" sz="1600" dirty="0">
              <a:solidFill>
                <a:srgbClr val="66FF66"/>
              </a:solidFill>
            </a:endParaRPr>
          </a:p>
          <a:p>
            <a:pPr marL="457200" indent="-457200"/>
            <a:endParaRPr lang="es-ES_tradnl" sz="1600" dirty="0">
              <a:solidFill>
                <a:srgbClr val="66FF66"/>
              </a:solidFill>
            </a:endParaRPr>
          </a:p>
          <a:p>
            <a:pPr marL="457200" indent="-457200"/>
            <a:endParaRPr lang="es-ES_tradnl" sz="1600" dirty="0">
              <a:solidFill>
                <a:srgbClr val="66FF66"/>
              </a:solidFill>
            </a:endParaRPr>
          </a:p>
          <a:p>
            <a:pPr marL="457200" indent="-457200"/>
            <a:endParaRPr lang="es-ES_tradnl" sz="1600" dirty="0">
              <a:solidFill>
                <a:srgbClr val="66FF66"/>
              </a:solidFill>
            </a:endParaRPr>
          </a:p>
          <a:p>
            <a:pPr marL="457200" indent="-457200"/>
            <a:endParaRPr lang="es-ES_tradnl" sz="1600" dirty="0">
              <a:solidFill>
                <a:srgbClr val="66FF66"/>
              </a:solidFill>
            </a:endParaRPr>
          </a:p>
          <a:p>
            <a:pPr marL="457200" indent="-457200"/>
            <a:endParaRPr lang="es-ES_tradnl" sz="1600" dirty="0">
              <a:solidFill>
                <a:srgbClr val="66FF66"/>
              </a:solidFill>
            </a:endParaRPr>
          </a:p>
          <a:p>
            <a:pPr marL="457200" indent="-457200"/>
            <a:r>
              <a:rPr lang="es-ES_tradnl" sz="1600" dirty="0" err="1">
                <a:solidFill>
                  <a:srgbClr val="66FF66"/>
                </a:solidFill>
              </a:rPr>
              <a:t>Updated</a:t>
            </a:r>
            <a:r>
              <a:rPr lang="es-ES_tradnl" sz="1600" dirty="0">
                <a:solidFill>
                  <a:srgbClr val="66FF66"/>
                </a:solidFill>
              </a:rPr>
              <a:t> </a:t>
            </a:r>
            <a:r>
              <a:rPr lang="es-ES_tradnl" sz="1600" dirty="0" err="1">
                <a:solidFill>
                  <a:srgbClr val="66FF66"/>
                </a:solidFill>
              </a:rPr>
              <a:t>Recommendation</a:t>
            </a:r>
            <a:r>
              <a:rPr lang="es-ES_tradnl" sz="1600" dirty="0">
                <a:solidFill>
                  <a:srgbClr val="66FF66"/>
                </a:solidFill>
              </a:rPr>
              <a:t> </a:t>
            </a:r>
            <a:r>
              <a:rPr lang="es-ES_tradnl" sz="1600" dirty="0" err="1">
                <a:solidFill>
                  <a:srgbClr val="66FF66"/>
                </a:solidFill>
              </a:rPr>
              <a:t>from</a:t>
            </a:r>
            <a:r>
              <a:rPr lang="es-ES_tradnl" sz="1600" dirty="0">
                <a:solidFill>
                  <a:srgbClr val="66FF66"/>
                </a:solidFill>
              </a:rPr>
              <a:t> </a:t>
            </a:r>
            <a:r>
              <a:rPr lang="es-ES_tradnl" sz="1600" dirty="0" err="1">
                <a:solidFill>
                  <a:srgbClr val="66FF66"/>
                </a:solidFill>
              </a:rPr>
              <a:t>the</a:t>
            </a:r>
            <a:r>
              <a:rPr lang="es-ES_tradnl" sz="1600" dirty="0">
                <a:solidFill>
                  <a:srgbClr val="66FF66"/>
                </a:solidFill>
              </a:rPr>
              <a:t> </a:t>
            </a:r>
            <a:r>
              <a:rPr lang="es-ES_tradnl" sz="1600" dirty="0" err="1">
                <a:solidFill>
                  <a:srgbClr val="66FF66"/>
                </a:solidFill>
              </a:rPr>
              <a:t>Advisory</a:t>
            </a:r>
            <a:r>
              <a:rPr lang="es-ES_tradnl" sz="1600" dirty="0">
                <a:solidFill>
                  <a:srgbClr val="66FF66"/>
                </a:solidFill>
              </a:rPr>
              <a:t> </a:t>
            </a:r>
            <a:r>
              <a:rPr lang="es-ES_tradnl" sz="1600" dirty="0" err="1">
                <a:solidFill>
                  <a:srgbClr val="66FF66"/>
                </a:solidFill>
              </a:rPr>
              <a:t>Committee</a:t>
            </a:r>
            <a:r>
              <a:rPr lang="es-ES_tradnl" sz="1600" dirty="0">
                <a:solidFill>
                  <a:srgbClr val="66FF66"/>
                </a:solidFill>
              </a:rPr>
              <a:t> </a:t>
            </a:r>
            <a:r>
              <a:rPr lang="es-ES_tradnl" sz="1600" dirty="0" err="1">
                <a:solidFill>
                  <a:srgbClr val="66FF66"/>
                </a:solidFill>
              </a:rPr>
              <a:t>on</a:t>
            </a:r>
            <a:r>
              <a:rPr lang="es-ES_tradnl" sz="1600" dirty="0">
                <a:solidFill>
                  <a:srgbClr val="66FF66"/>
                </a:solidFill>
              </a:rPr>
              <a:t> </a:t>
            </a:r>
            <a:r>
              <a:rPr lang="es-ES_tradnl" sz="1600" dirty="0" err="1">
                <a:solidFill>
                  <a:srgbClr val="66FF66"/>
                </a:solidFill>
              </a:rPr>
              <a:t>Immunization</a:t>
            </a:r>
            <a:r>
              <a:rPr lang="es-ES_tradnl" sz="1600" dirty="0">
                <a:solidFill>
                  <a:srgbClr val="66FF66"/>
                </a:solidFill>
              </a:rPr>
              <a:t> </a:t>
            </a:r>
            <a:r>
              <a:rPr lang="es-ES_tradnl" sz="1600" dirty="0" err="1">
                <a:solidFill>
                  <a:srgbClr val="66FF66"/>
                </a:solidFill>
              </a:rPr>
              <a:t>Practices</a:t>
            </a:r>
            <a:r>
              <a:rPr lang="es-ES_tradnl" sz="1600" dirty="0">
                <a:solidFill>
                  <a:srgbClr val="66FF66"/>
                </a:solidFill>
              </a:rPr>
              <a:t> (ACIP) </a:t>
            </a:r>
            <a:r>
              <a:rPr lang="es-ES_tradnl" sz="1600" dirty="0" err="1">
                <a:solidFill>
                  <a:srgbClr val="66FF66"/>
                </a:solidFill>
              </a:rPr>
              <a:t>for</a:t>
            </a:r>
            <a:r>
              <a:rPr lang="es-ES_tradnl" sz="1600" dirty="0">
                <a:solidFill>
                  <a:srgbClr val="66FF66"/>
                </a:solidFill>
              </a:rPr>
              <a:t> </a:t>
            </a:r>
            <a:r>
              <a:rPr lang="es-ES_tradnl" sz="1600" dirty="0" err="1">
                <a:solidFill>
                  <a:srgbClr val="66FF66"/>
                </a:solidFill>
              </a:rPr>
              <a:t>Revaccination</a:t>
            </a:r>
            <a:r>
              <a:rPr lang="es-ES_tradnl" sz="1600" dirty="0">
                <a:solidFill>
                  <a:srgbClr val="66FF66"/>
                </a:solidFill>
              </a:rPr>
              <a:t> of </a:t>
            </a:r>
            <a:r>
              <a:rPr lang="es-ES_tradnl" sz="1600" dirty="0" err="1">
                <a:solidFill>
                  <a:srgbClr val="66FF66"/>
                </a:solidFill>
              </a:rPr>
              <a:t>Persons</a:t>
            </a:r>
            <a:r>
              <a:rPr lang="es-ES_tradnl" sz="1600" dirty="0">
                <a:solidFill>
                  <a:srgbClr val="66FF66"/>
                </a:solidFill>
              </a:rPr>
              <a:t> at </a:t>
            </a:r>
            <a:r>
              <a:rPr lang="es-ES_tradnl" sz="1600" dirty="0" err="1">
                <a:solidFill>
                  <a:srgbClr val="66FF66"/>
                </a:solidFill>
              </a:rPr>
              <a:t>Prolonged</a:t>
            </a:r>
            <a:r>
              <a:rPr lang="es-ES_tradnl" sz="1600" dirty="0">
                <a:solidFill>
                  <a:srgbClr val="66FF66"/>
                </a:solidFill>
              </a:rPr>
              <a:t> </a:t>
            </a:r>
            <a:r>
              <a:rPr lang="es-ES_tradnl" sz="1600" dirty="0" err="1">
                <a:solidFill>
                  <a:srgbClr val="66FF66"/>
                </a:solidFill>
              </a:rPr>
              <a:t>Increased</a:t>
            </a:r>
            <a:r>
              <a:rPr lang="es-ES_tradnl" sz="1600" dirty="0">
                <a:solidFill>
                  <a:srgbClr val="66FF66"/>
                </a:solidFill>
              </a:rPr>
              <a:t> </a:t>
            </a:r>
            <a:r>
              <a:rPr lang="es-ES_tradnl" sz="1600" dirty="0" err="1">
                <a:solidFill>
                  <a:srgbClr val="66FF66"/>
                </a:solidFill>
              </a:rPr>
              <a:t>Risk</a:t>
            </a:r>
            <a:r>
              <a:rPr lang="es-ES_tradnl" sz="1600" dirty="0">
                <a:solidFill>
                  <a:srgbClr val="66FF66"/>
                </a:solidFill>
              </a:rPr>
              <a:t> </a:t>
            </a:r>
            <a:r>
              <a:rPr lang="es-ES_tradnl" sz="1600" dirty="0" err="1">
                <a:solidFill>
                  <a:srgbClr val="66FF66"/>
                </a:solidFill>
              </a:rPr>
              <a:t>for</a:t>
            </a:r>
            <a:r>
              <a:rPr lang="es-ES_tradnl" sz="1600" dirty="0">
                <a:solidFill>
                  <a:srgbClr val="66FF66"/>
                </a:solidFill>
              </a:rPr>
              <a:t> </a:t>
            </a:r>
            <a:r>
              <a:rPr lang="es-ES_tradnl" sz="1600" dirty="0" err="1">
                <a:solidFill>
                  <a:srgbClr val="66FF66"/>
                </a:solidFill>
              </a:rPr>
              <a:t>Meningococcal</a:t>
            </a:r>
            <a:r>
              <a:rPr lang="es-ES_tradnl" sz="1600" dirty="0">
                <a:solidFill>
                  <a:srgbClr val="66FF66"/>
                </a:solidFill>
              </a:rPr>
              <a:t> </a:t>
            </a:r>
            <a:r>
              <a:rPr lang="es-ES_tradnl" sz="1600" dirty="0" err="1">
                <a:solidFill>
                  <a:srgbClr val="66FF66"/>
                </a:solidFill>
              </a:rPr>
              <a:t>Disease</a:t>
            </a:r>
            <a:r>
              <a:rPr lang="es-ES_tradnl" sz="1600" dirty="0">
                <a:solidFill>
                  <a:srgbClr val="66FF66"/>
                </a:solidFill>
                <a:latin typeface="Times New Roman" pitchFamily="18" charset="0"/>
              </a:rPr>
              <a:t> </a:t>
            </a:r>
            <a:r>
              <a:rPr lang="es-ES_tradnl" sz="1600" dirty="0">
                <a:solidFill>
                  <a:srgbClr val="66FF66"/>
                </a:solidFill>
              </a:rPr>
              <a:t>MMWR </a:t>
            </a:r>
            <a:r>
              <a:rPr lang="en-US" sz="1600" dirty="0"/>
              <a:t>Recommendations and Reports / Vol. 62 / No. 2 March 22, 2013 ; 1-28</a:t>
            </a:r>
            <a:endParaRPr lang="es-ES_tradnl" sz="1600" dirty="0">
              <a:solidFill>
                <a:srgbClr val="66FF66"/>
              </a:solidFill>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5" name="Rectangle 3"/>
          <p:cNvSpPr>
            <a:spLocks noChangeArrowheads="1"/>
          </p:cNvSpPr>
          <p:nvPr/>
        </p:nvSpPr>
        <p:spPr bwMode="auto">
          <a:xfrm>
            <a:off x="0" y="404464"/>
            <a:ext cx="9144000" cy="737454"/>
          </a:xfrm>
          <a:prstGeom prst="rect">
            <a:avLst/>
          </a:prstGeom>
          <a:noFill/>
          <a:ln>
            <a:noFill/>
          </a:ln>
          <a:extLst>
            <a:ext uri="{909E8E84-426E-40DD-AFC4-6F175D3DCCD1}"/>
            <a:ext uri="{91240B29-F687-4F45-9708-019B960494DF}"/>
          </a:extLst>
        </p:spPr>
        <p:txBody>
          <a:bodyPr/>
          <a:lstStyle/>
          <a:p>
            <a:pPr algn="ctr">
              <a:defRPr/>
            </a:pPr>
            <a:r>
              <a:rPr lang="es-ES_tradnl" sz="2400" b="1" dirty="0">
                <a:effectLst>
                  <a:outerShdw blurRad="38100" dist="38100" dir="2700000" algn="tl">
                    <a:srgbClr val="C0C0C0"/>
                  </a:outerShdw>
                </a:effectLst>
                <a:latin typeface="Comic Sans MS" pitchFamily="66" charset="0"/>
              </a:rPr>
              <a:t>Distribución anual de casos de Meningitis </a:t>
            </a:r>
            <a:r>
              <a:rPr lang="es-ES" sz="2400" b="1" dirty="0">
                <a:effectLst>
                  <a:outerShdw blurRad="38100" dist="38100" dir="2700000" algn="tl">
                    <a:srgbClr val="C0C0C0"/>
                  </a:outerShdw>
                </a:effectLst>
                <a:latin typeface="Comic Sans MS" pitchFamily="66" charset="0"/>
              </a:rPr>
              <a:t> </a:t>
            </a:r>
            <a:br>
              <a:rPr lang="es-ES" sz="2400" b="1" dirty="0">
                <a:effectLst>
                  <a:outerShdw blurRad="38100" dist="38100" dir="2700000" algn="tl">
                    <a:srgbClr val="C0C0C0"/>
                  </a:outerShdw>
                </a:effectLst>
                <a:latin typeface="Comic Sans MS" pitchFamily="66" charset="0"/>
              </a:rPr>
            </a:br>
            <a:r>
              <a:rPr lang="es-AR" sz="2400" b="1" dirty="0">
                <a:effectLst>
                  <a:outerShdw blurRad="38100" dist="38100" dir="2700000" algn="tl">
                    <a:srgbClr val="C0C0C0"/>
                  </a:outerShdw>
                </a:effectLst>
                <a:latin typeface="Comic Sans MS" pitchFamily="66" charset="0"/>
              </a:rPr>
              <a:t>Argentina</a:t>
            </a:r>
            <a:r>
              <a:rPr lang="es-ES" sz="2400" b="1" dirty="0">
                <a:effectLst>
                  <a:outerShdw blurRad="38100" dist="38100" dir="2700000" algn="tl">
                    <a:srgbClr val="C0C0C0"/>
                  </a:outerShdw>
                </a:effectLst>
                <a:latin typeface="Comic Sans MS" pitchFamily="66" charset="0"/>
              </a:rPr>
              <a:t> 1994-2008</a:t>
            </a:r>
          </a:p>
        </p:txBody>
      </p:sp>
      <p:sp>
        <p:nvSpPr>
          <p:cNvPr id="5124" name="Text Box 4"/>
          <p:cNvSpPr txBox="1">
            <a:spLocks noChangeArrowheads="1"/>
          </p:cNvSpPr>
          <p:nvPr/>
        </p:nvSpPr>
        <p:spPr bwMode="auto">
          <a:xfrm>
            <a:off x="583046" y="6169276"/>
            <a:ext cx="1543499" cy="338554"/>
          </a:xfrm>
          <a:prstGeom prst="rect">
            <a:avLst/>
          </a:prstGeom>
          <a:noFill/>
          <a:ln w="9525">
            <a:noFill/>
            <a:miter lim="800000"/>
            <a:headEnd/>
            <a:tailEnd/>
          </a:ln>
        </p:spPr>
        <p:txBody>
          <a:bodyPr wrap="none">
            <a:spAutoFit/>
          </a:bodyPr>
          <a:lstStyle/>
          <a:p>
            <a:r>
              <a:rPr lang="es-MX" sz="1600" b="1"/>
              <a:t>Fuente: SINAVE</a:t>
            </a:r>
            <a:r>
              <a:rPr lang="es-ES_tradnl" sz="1600" b="1"/>
              <a:t> </a:t>
            </a:r>
            <a:endParaRPr lang="es-ES" sz="1600" b="1"/>
          </a:p>
        </p:txBody>
      </p:sp>
      <p:graphicFrame>
        <p:nvGraphicFramePr>
          <p:cNvPr id="5122" name="1 Objeto"/>
          <p:cNvGraphicFramePr>
            <a:graphicFrameLocks noChangeAspect="1"/>
          </p:cNvGraphicFramePr>
          <p:nvPr/>
        </p:nvGraphicFramePr>
        <p:xfrm>
          <a:off x="539750" y="1341712"/>
          <a:ext cx="8064500" cy="4671627"/>
        </p:xfrm>
        <a:graphic>
          <a:graphicData uri="http://schemas.openxmlformats.org/presentationml/2006/ole">
            <p:oleObj spid="_x0000_s6146" name="Diapositiva" r:id="rId3" imgW="4991015" imgH="3325409" progId="PowerPoint.Slide.8">
              <p:embed/>
            </p:oleObj>
          </a:graphicData>
        </a:graphic>
      </p:graphicFrame>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Título"/>
          <p:cNvSpPr>
            <a:spLocks noGrp="1"/>
          </p:cNvSpPr>
          <p:nvPr>
            <p:ph type="title"/>
          </p:nvPr>
        </p:nvSpPr>
        <p:spPr>
          <a:xfrm>
            <a:off x="1187740" y="765069"/>
            <a:ext cx="6697806" cy="1143541"/>
          </a:xfrm>
        </p:spPr>
        <p:txBody>
          <a:bodyPr>
            <a:normAutofit/>
          </a:bodyPr>
          <a:lstStyle/>
          <a:p>
            <a:pPr>
              <a:defRPr/>
            </a:pPr>
            <a:r>
              <a:rPr lang="es-AR" sz="1200" b="1" smtClean="0">
                <a:solidFill>
                  <a:schemeClr val="tx1"/>
                </a:solidFill>
              </a:rPr>
              <a:t>Ministerio de SALUD PÚBLICA Resolución 10/2015 Programa Nacional de Control de Enfermedades Inmunoprevenibles. Incorporación. Bs. As., 9/3/2015 VISTO el expediente N°  1-2002-1346/15-8 y la Resolución n°  776 del 30 de abril de 2010 del registro del MINISTERIO DE SALUD, y CONSIDERANDO: Que por Resolución Ministerial N° 776/10 se creó el PROGRAMA NACIONAL DE CONTROL DE ENFERMEDADES INMUNOPREVENIBLES</a:t>
            </a:r>
            <a:endParaRPr lang="es-AR" sz="1200" smtClean="0">
              <a:solidFill>
                <a:schemeClr val="tx1"/>
              </a:solidFill>
            </a:endParaRPr>
          </a:p>
        </p:txBody>
      </p:sp>
      <p:sp>
        <p:nvSpPr>
          <p:cNvPr id="57347" name="2 Marcador de contenido"/>
          <p:cNvSpPr>
            <a:spLocks noGrp="1"/>
          </p:cNvSpPr>
          <p:nvPr>
            <p:ph idx="1"/>
          </p:nvPr>
        </p:nvSpPr>
        <p:spPr>
          <a:xfrm>
            <a:off x="395432" y="1989828"/>
            <a:ext cx="8229023" cy="3960162"/>
          </a:xfrm>
          <a:ln>
            <a:solidFill>
              <a:srgbClr val="C00000"/>
            </a:solidFill>
          </a:ln>
        </p:spPr>
        <p:txBody>
          <a:bodyPr/>
          <a:lstStyle/>
          <a:p>
            <a:pPr>
              <a:defRPr/>
            </a:pPr>
            <a:r>
              <a:rPr lang="es-AR" sz="1800" b="1" smtClean="0"/>
              <a:t>MINISTRO DE SALUD RESUELVE: Artículo 1° — Incorpórese al PROGRAMA NACIONAL DE CONTROL DE ENFERMEDADES INMUNOPREVENIBLES, con carácter gratuito y obligatorio, a partir del año 2015, la vacunación contra meningococo en niños mayores de TRES (3) meses de edad con esquema 2+1, a los 3, 5 y 15 meses de vida y en adolescentes con esquema de dosis única a los ONCE (11) años de edad. Art. 2° — Intégrese al CALENDARIO NACIONAL DE VACUNACIÓN la inmunización con la vacuna contra meningococo. En los casos de niños con esquemas incompletos se procederá a completar los mismos. Art. 3° — Para la administración de la vacuna a los niños comprendidos en esta resolución no se requerirá la presentación de una orden médica. Art. 4° — Comuníquese, publíquese, dese a la Dirección Nacional del Registro Oficial y archívese. — Daniel G. Gollan.</a:t>
            </a:r>
            <a:endParaRPr lang="es-AR" sz="1800" smtClean="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8240" y="115329"/>
            <a:ext cx="8425295" cy="1143541"/>
          </a:xfrm>
          <a:gradFill rotWithShape="1">
            <a:gsLst>
              <a:gs pos="0">
                <a:srgbClr val="F5FFE6"/>
              </a:gs>
              <a:gs pos="64999">
                <a:srgbClr val="E4FDC2"/>
              </a:gs>
              <a:gs pos="100000">
                <a:srgbClr val="DAFDA7"/>
              </a:gs>
            </a:gsLst>
            <a:lin ang="5400000" scaled="1"/>
          </a:gradFill>
          <a:ln cap="flat">
            <a:solidFill>
              <a:srgbClr val="98B954"/>
            </a:solidFill>
            <a:miter lim="800000"/>
            <a:headEnd/>
            <a:tailEnd/>
          </a:ln>
          <a:effectLst>
            <a:outerShdw blurRad="40000" dist="20000" dir="5400000" rotWithShape="0">
              <a:srgbClr val="000000">
                <a:alpha val="37999"/>
              </a:srgbClr>
            </a:outerShdw>
          </a:effectLst>
        </p:spPr>
        <p:txBody>
          <a:bodyPr/>
          <a:lstStyle/>
          <a:p>
            <a:pPr eaLnBrk="1" hangingPunct="1">
              <a:defRPr/>
            </a:pPr>
            <a:r>
              <a:rPr lang="es-ES" altLang="es-AR" sz="2800" dirty="0" smtClean="0">
                <a:solidFill>
                  <a:srgbClr val="000000"/>
                </a:solidFill>
              </a:rPr>
              <a:t>Estrategia de vacunación contra Meningococo ACWY </a:t>
            </a:r>
          </a:p>
        </p:txBody>
      </p:sp>
      <p:graphicFrame>
        <p:nvGraphicFramePr>
          <p:cNvPr id="8" name="Marcador de contenido 5"/>
          <p:cNvGraphicFramePr>
            <a:graphicFrameLocks/>
          </p:cNvGraphicFramePr>
          <p:nvPr/>
        </p:nvGraphicFramePr>
        <p:xfrm>
          <a:off x="-612576" y="1412776"/>
          <a:ext cx="5785296"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ángulo redondeado 8"/>
          <p:cNvSpPr/>
          <p:nvPr/>
        </p:nvSpPr>
        <p:spPr>
          <a:xfrm>
            <a:off x="4792069" y="2132861"/>
            <a:ext cx="4176464" cy="2232248"/>
          </a:xfrm>
          <a:prstGeom prst="roundRect">
            <a:avLst/>
          </a:prstGeom>
          <a:solidFill>
            <a:schemeClr val="accent4">
              <a:lumMod val="60000"/>
              <a:lumOff val="40000"/>
            </a:schemeClr>
          </a:solidFill>
          <a:effectLst>
            <a:glow rad="101600">
              <a:schemeClr val="accent4">
                <a:satMod val="175000"/>
                <a:alpha val="40000"/>
              </a:schemeClr>
            </a:glow>
            <a:outerShdw blurRad="40000" dist="20000" dir="5400000" rotWithShape="0">
              <a:srgbClr val="000000">
                <a:alpha val="38000"/>
              </a:srgbClr>
            </a:outerShdw>
          </a:effectLst>
        </p:spPr>
        <p:style>
          <a:lnRef idx="3">
            <a:schemeClr val="lt1"/>
          </a:lnRef>
          <a:fillRef idx="1">
            <a:schemeClr val="accent2"/>
          </a:fillRef>
          <a:effectRef idx="1">
            <a:schemeClr val="accent2"/>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s-ES" altLang="es-AR" sz="1600" smtClean="0">
                <a:solidFill>
                  <a:prstClr val="black"/>
                </a:solidFill>
                <a:latin typeface="Calibri" pitchFamily="34" charset="0"/>
                <a:ea typeface="ＭＳ Ｐゴシック" pitchFamily="34" charset="-128"/>
              </a:rPr>
              <a:t>Objetivo:</a:t>
            </a:r>
          </a:p>
          <a:p>
            <a:pPr algn="ctr">
              <a:buFontTx/>
              <a:buChar char="-"/>
              <a:defRPr/>
            </a:pPr>
            <a:r>
              <a:rPr lang="es-AR" altLang="es-AR" sz="1600" smtClean="0">
                <a:solidFill>
                  <a:prstClr val="black"/>
                </a:solidFill>
                <a:latin typeface="Calibri" pitchFamily="34" charset="0"/>
                <a:ea typeface="ＭＳ Ｐゴシック" pitchFamily="34" charset="-128"/>
              </a:rPr>
              <a:t>Disminuir la incidencia y mortalidad de la enfermedad meningocócica invasiva en Argentina. </a:t>
            </a:r>
          </a:p>
          <a:p>
            <a:pPr algn="ctr">
              <a:buFontTx/>
              <a:buChar char="-"/>
              <a:defRPr/>
            </a:pPr>
            <a:r>
              <a:rPr lang="es-AR" altLang="es-AR" sz="1600" smtClean="0">
                <a:solidFill>
                  <a:prstClr val="black"/>
                </a:solidFill>
                <a:latin typeface="Calibri" pitchFamily="34" charset="0"/>
                <a:ea typeface="ＭＳ Ｐゴシック" pitchFamily="34" charset="-128"/>
              </a:rPr>
              <a:t>Disminuir las de secuelas graves y permanentes producidas por esta enfermedad</a:t>
            </a:r>
          </a:p>
          <a:p>
            <a:pPr algn="ctr">
              <a:defRPr/>
            </a:pPr>
            <a:endParaRPr lang="es-ES" altLang="es-AR" sz="1600" smtClean="0">
              <a:solidFill>
                <a:srgbClr val="FFFFFF"/>
              </a:solidFill>
              <a:latin typeface="Calibri" pitchFamily="34" charset="0"/>
              <a:ea typeface="ＭＳ Ｐゴシック" pitchFamily="34" charset="-128"/>
            </a:endParaRPr>
          </a:p>
        </p:txBody>
      </p:sp>
      <p:sp>
        <p:nvSpPr>
          <p:cNvPr id="5" name="4 Llamada ovalada"/>
          <p:cNvSpPr/>
          <p:nvPr/>
        </p:nvSpPr>
        <p:spPr>
          <a:xfrm>
            <a:off x="5147830" y="4723606"/>
            <a:ext cx="2952750" cy="1658460"/>
          </a:xfrm>
          <a:prstGeom prst="wedgeEllipseCallout">
            <a:avLst>
              <a:gd name="adj1" fmla="val -70381"/>
              <a:gd name="adj2" fmla="val -769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es-ES" altLang="es-AR" sz="1400" smtClean="0">
                <a:solidFill>
                  <a:srgbClr val="FFFFFF"/>
                </a:solidFill>
                <a:ea typeface="ＭＳ Ｐゴシック" pitchFamily="34" charset="-128"/>
                <a:cs typeface="Arial" charset="0"/>
              </a:rPr>
              <a:t>Objetivo:</a:t>
            </a:r>
          </a:p>
          <a:p>
            <a:pPr algn="ctr">
              <a:spcBef>
                <a:spcPct val="0"/>
              </a:spcBef>
              <a:buFontTx/>
              <a:buNone/>
              <a:defRPr/>
            </a:pPr>
            <a:r>
              <a:rPr lang="es-ES" altLang="es-AR" sz="1400" smtClean="0">
                <a:solidFill>
                  <a:srgbClr val="FFFFFF"/>
                </a:solidFill>
                <a:ea typeface="ＭＳ Ｐゴシック" pitchFamily="34" charset="-128"/>
                <a:cs typeface="Arial" charset="0"/>
              </a:rPr>
              <a:t>disminuir la portación y proteger en forma indirecta a la población no vacunada</a:t>
            </a:r>
            <a:endParaRPr lang="es-AR" altLang="es-AR" sz="1400" smtClean="0">
              <a:solidFill>
                <a:srgbClr val="FFFFFF"/>
              </a:solidFill>
              <a:ea typeface="ＭＳ Ｐゴシック" pitchFamily="34" charset="-128"/>
              <a:cs typeface="Arial" charset="0"/>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cstate="print"/>
          <a:srcRect/>
          <a:stretch>
            <a:fillRect/>
          </a:stretch>
        </p:blipFill>
        <p:spPr bwMode="auto">
          <a:xfrm>
            <a:off x="0" y="1341712"/>
            <a:ext cx="2268682" cy="4390615"/>
          </a:xfrm>
          <a:prstGeom prst="rect">
            <a:avLst/>
          </a:prstGeom>
          <a:noFill/>
          <a:ln w="9525">
            <a:noFill/>
            <a:miter lim="800000"/>
            <a:headEnd/>
            <a:tailEnd/>
          </a:ln>
        </p:spPr>
      </p:pic>
      <p:graphicFrame>
        <p:nvGraphicFramePr>
          <p:cNvPr id="6" name="Marcador de contenido 5"/>
          <p:cNvGraphicFramePr>
            <a:graphicFrameLocks noGrp="1"/>
          </p:cNvGraphicFramePr>
          <p:nvPr>
            <p:ph idx="1"/>
          </p:nvPr>
        </p:nvGraphicFramePr>
        <p:xfrm>
          <a:off x="899592" y="548680"/>
          <a:ext cx="8244408" cy="566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1 CuadroTexto"/>
          <p:cNvSpPr txBox="1"/>
          <p:nvPr/>
        </p:nvSpPr>
        <p:spPr>
          <a:xfrm>
            <a:off x="323273" y="113704"/>
            <a:ext cx="5926366" cy="369332"/>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defRPr/>
            </a:pPr>
            <a:r>
              <a:rPr lang="es-AR" dirty="0"/>
              <a:t>Fundamentos de la estrategia de vacunación en adolescentes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wheel(1)">
                                      <p:cBhvr>
                                        <p:cTn id="7" dur="20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260648"/>
            <a:ext cx="6984776" cy="86409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extLst>
            <a:ext uri="{FAA26D3D-D897-4be2-8F04-BA451C77F1D7}"/>
          </a:extLst>
        </p:spPr>
        <p:txBody>
          <a:bodyPr/>
          <a:lstStyle/>
          <a:p>
            <a:pPr>
              <a:defRPr/>
            </a:pPr>
            <a:r>
              <a:rPr lang="es-AR" sz="4000" dirty="0" smtClean="0"/>
              <a:t>Implementación 2017: Cohortes</a:t>
            </a:r>
            <a:endParaRPr lang="es-AR" sz="4000" dirty="0"/>
          </a:p>
        </p:txBody>
      </p:sp>
      <p:graphicFrame>
        <p:nvGraphicFramePr>
          <p:cNvPr id="5" name="4 Diagrama"/>
          <p:cNvGraphicFramePr/>
          <p:nvPr/>
        </p:nvGraphicFramePr>
        <p:xfrm>
          <a:off x="611560" y="1556792"/>
          <a:ext cx="7848872" cy="2016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nvGraphicFramePr>
        <p:xfrm>
          <a:off x="611560" y="3573016"/>
          <a:ext cx="7848872" cy="291187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bwMode="auto">
          <a:xfrm>
            <a:off x="457489" y="0"/>
            <a:ext cx="8229023" cy="1418057"/>
          </a:xfrm>
          <a:noFill/>
          <a:ln>
            <a:miter lim="800000"/>
            <a:headEnd/>
            <a:tailEnd/>
          </a:ln>
        </p:spPr>
        <p:txBody>
          <a:bodyPr vert="horz" wrap="square" lIns="91440" tIns="45720" rIns="91440" bIns="45720" numCol="1" anchor="t" anchorCtr="0" compatLnSpc="1">
            <a:prstTxWarp prst="textNoShape">
              <a:avLst/>
            </a:prstTxWarp>
          </a:bodyPr>
          <a:lstStyle/>
          <a:p>
            <a:r>
              <a:rPr lang="es-ES_tradnl" sz="3200" i="0" dirty="0" err="1" smtClean="0">
                <a:effectLst/>
                <a:latin typeface="Arial" pitchFamily="34" charset="0"/>
              </a:rPr>
              <a:t>Menveo</a:t>
            </a:r>
            <a:r>
              <a:rPr lang="es-ES_tradnl" sz="3200" i="0" dirty="0" smtClean="0">
                <a:effectLst/>
                <a:latin typeface="Arial" pitchFamily="34" charset="0"/>
              </a:rPr>
              <a:t>®</a:t>
            </a:r>
            <a:br>
              <a:rPr lang="es-ES_tradnl" sz="3200" i="0" dirty="0" smtClean="0">
                <a:effectLst/>
                <a:latin typeface="Arial" pitchFamily="34" charset="0"/>
              </a:rPr>
            </a:br>
            <a:r>
              <a:rPr lang="es-ES_tradnl" sz="3200" i="0" dirty="0" smtClean="0">
                <a:effectLst/>
                <a:latin typeface="Arial" pitchFamily="34" charset="0"/>
              </a:rPr>
              <a:t>Indicaciones (fuera de Calendario Nacional)</a:t>
            </a:r>
          </a:p>
        </p:txBody>
      </p:sp>
      <p:sp>
        <p:nvSpPr>
          <p:cNvPr id="78851" name="Rectangle 3"/>
          <p:cNvSpPr>
            <a:spLocks noGrp="1" noChangeArrowheads="1"/>
          </p:cNvSpPr>
          <p:nvPr>
            <p:ph type="body" idx="1"/>
          </p:nvPr>
        </p:nvSpPr>
        <p:spPr bwMode="auto">
          <a:xfrm>
            <a:off x="457489" y="1125674"/>
            <a:ext cx="8229023" cy="6269986"/>
          </a:xfrm>
          <a:ln>
            <a:miter lim="800000"/>
            <a:headEnd/>
            <a:tailEnd/>
          </a:ln>
        </p:spPr>
        <p:txBody>
          <a:bodyPr vert="horz" wrap="square" lIns="91440" tIns="45720" rIns="91440" bIns="45720" numCol="1" anchor="t" anchorCtr="0" compatLnSpc="1">
            <a:prstTxWarp prst="textNoShape">
              <a:avLst/>
            </a:prstTxWarp>
          </a:bodyPr>
          <a:lstStyle/>
          <a:p>
            <a:pPr>
              <a:lnSpc>
                <a:spcPct val="80000"/>
              </a:lnSpc>
              <a:defRPr/>
            </a:pPr>
            <a:endParaRPr lang="es-AR" sz="900" dirty="0" smtClean="0">
              <a:effectLst/>
            </a:endParaRPr>
          </a:p>
          <a:p>
            <a:pPr>
              <a:lnSpc>
                <a:spcPct val="80000"/>
              </a:lnSpc>
              <a:buSzTx/>
              <a:buFont typeface="Wingdings" pitchFamily="2" charset="2"/>
              <a:buChar char="Ø"/>
              <a:defRPr/>
            </a:pPr>
            <a:r>
              <a:rPr lang="es-AR" sz="2000" i="0" dirty="0" smtClean="0">
                <a:solidFill>
                  <a:srgbClr val="00FF00"/>
                </a:solidFill>
                <a:effectLst/>
              </a:rPr>
              <a:t>Brotes epidémicos</a:t>
            </a:r>
            <a:r>
              <a:rPr lang="es-AR" sz="2000" i="0" dirty="0" smtClean="0">
                <a:effectLst/>
              </a:rPr>
              <a:t>: La autoridad sanitaria competente definirá la conducta que debe seguirse. Cuando se decida realizar la vacunación en una zona donde se comprueba un brote epidémico, la vacuna deberá seleccionarse de acuerdo con el </a:t>
            </a:r>
            <a:r>
              <a:rPr lang="es-AR" sz="2000" i="0" dirty="0" err="1" smtClean="0">
                <a:effectLst/>
              </a:rPr>
              <a:t>serogrupo</a:t>
            </a:r>
            <a:r>
              <a:rPr lang="es-AR" sz="2000" i="0" dirty="0" smtClean="0">
                <a:effectLst/>
              </a:rPr>
              <a:t> prevalente y el grupo etario más afectado.</a:t>
            </a:r>
          </a:p>
          <a:p>
            <a:pPr>
              <a:lnSpc>
                <a:spcPct val="80000"/>
              </a:lnSpc>
              <a:buSzTx/>
              <a:buFont typeface="Wingdings" pitchFamily="2" charset="2"/>
              <a:buChar char="Ø"/>
              <a:defRPr/>
            </a:pPr>
            <a:endParaRPr lang="es-AR" sz="2000" i="0" dirty="0" smtClean="0">
              <a:effectLst/>
            </a:endParaRPr>
          </a:p>
          <a:p>
            <a:pPr>
              <a:lnSpc>
                <a:spcPct val="80000"/>
              </a:lnSpc>
              <a:buSzTx/>
              <a:buFont typeface="Wingdings" pitchFamily="2" charset="2"/>
              <a:buChar char="Ø"/>
              <a:defRPr/>
            </a:pPr>
            <a:r>
              <a:rPr lang="es-AR" sz="2000" i="0" dirty="0" smtClean="0">
                <a:solidFill>
                  <a:srgbClr val="00FF00"/>
                </a:solidFill>
                <a:effectLst/>
              </a:rPr>
              <a:t>Zonas endémicas/</a:t>
            </a:r>
            <a:r>
              <a:rPr lang="es-AR" sz="2000" i="0" dirty="0" err="1" smtClean="0">
                <a:solidFill>
                  <a:srgbClr val="00FF00"/>
                </a:solidFill>
                <a:effectLst/>
              </a:rPr>
              <a:t>hiperendémicas</a:t>
            </a:r>
            <a:r>
              <a:rPr lang="es-AR" sz="2000" i="0" dirty="0" smtClean="0">
                <a:solidFill>
                  <a:srgbClr val="00FF00"/>
                </a:solidFill>
                <a:effectLst/>
              </a:rPr>
              <a:t>.</a:t>
            </a:r>
          </a:p>
          <a:p>
            <a:pPr>
              <a:lnSpc>
                <a:spcPct val="80000"/>
              </a:lnSpc>
              <a:buSzTx/>
              <a:buFont typeface="Wingdings" pitchFamily="2" charset="2"/>
              <a:buChar char="Ø"/>
              <a:defRPr/>
            </a:pPr>
            <a:endParaRPr lang="es-AR" sz="2000" i="0" dirty="0" smtClean="0">
              <a:solidFill>
                <a:srgbClr val="00FF00"/>
              </a:solidFill>
              <a:effectLst/>
            </a:endParaRPr>
          </a:p>
          <a:p>
            <a:pPr>
              <a:lnSpc>
                <a:spcPct val="80000"/>
              </a:lnSpc>
              <a:buSzTx/>
              <a:buFont typeface="Wingdings" pitchFamily="2" charset="2"/>
              <a:buChar char="Ø"/>
              <a:defRPr/>
            </a:pPr>
            <a:r>
              <a:rPr lang="es-AR" sz="2000" i="0" dirty="0" smtClean="0">
                <a:solidFill>
                  <a:srgbClr val="00FF00"/>
                </a:solidFill>
                <a:effectLst/>
              </a:rPr>
              <a:t>Profilaxis de poblaciones con mayor riesgo (programa Nacional de Inmunización de huéspedes especiales).</a:t>
            </a:r>
          </a:p>
          <a:p>
            <a:pPr>
              <a:lnSpc>
                <a:spcPct val="80000"/>
              </a:lnSpc>
              <a:buSzTx/>
              <a:buFont typeface="Wingdings" pitchFamily="2" charset="2"/>
              <a:buChar char="Ø"/>
              <a:defRPr/>
            </a:pPr>
            <a:r>
              <a:rPr lang="es-AR" sz="2000" i="0" dirty="0" err="1" smtClean="0">
                <a:effectLst/>
              </a:rPr>
              <a:t>Asplenia</a:t>
            </a:r>
            <a:r>
              <a:rPr lang="es-AR" sz="2000" i="0" dirty="0" smtClean="0">
                <a:effectLst/>
              </a:rPr>
              <a:t> funcional o quirúrgica</a:t>
            </a:r>
          </a:p>
          <a:p>
            <a:pPr>
              <a:lnSpc>
                <a:spcPct val="80000"/>
              </a:lnSpc>
              <a:buSzTx/>
              <a:buFont typeface="Wingdings" pitchFamily="2" charset="2"/>
              <a:buChar char="Ø"/>
              <a:defRPr/>
            </a:pPr>
            <a:r>
              <a:rPr lang="es-AR" sz="2000" i="0" dirty="0" smtClean="0">
                <a:effectLst/>
              </a:rPr>
              <a:t>Déficits de factores terminales del complemento</a:t>
            </a:r>
          </a:p>
          <a:p>
            <a:pPr>
              <a:lnSpc>
                <a:spcPct val="80000"/>
              </a:lnSpc>
              <a:buSzTx/>
              <a:buFont typeface="Wingdings" pitchFamily="2" charset="2"/>
              <a:buChar char="Ø"/>
              <a:defRPr/>
            </a:pPr>
            <a:r>
              <a:rPr lang="es-AR" sz="2000" i="0" dirty="0" smtClean="0">
                <a:effectLst/>
              </a:rPr>
              <a:t>Niños, adolescentes, adultos alojados en instituciones </a:t>
            </a:r>
            <a:r>
              <a:rPr lang="es-AR" sz="2000" i="0" dirty="0" err="1" smtClean="0">
                <a:effectLst/>
              </a:rPr>
              <a:t>semicerradas</a:t>
            </a:r>
            <a:endParaRPr lang="es-AR" sz="2000" i="0" dirty="0" smtClean="0">
              <a:effectLst/>
            </a:endParaRPr>
          </a:p>
          <a:p>
            <a:pPr>
              <a:lnSpc>
                <a:spcPct val="80000"/>
              </a:lnSpc>
              <a:buSzTx/>
              <a:buFont typeface="Wingdings" pitchFamily="2" charset="2"/>
              <a:buChar char="Ø"/>
              <a:defRPr/>
            </a:pPr>
            <a:r>
              <a:rPr lang="es-AR" sz="2000" i="0" dirty="0" smtClean="0">
                <a:effectLst/>
              </a:rPr>
              <a:t>Niños con infección por VIH </a:t>
            </a:r>
          </a:p>
          <a:p>
            <a:pPr>
              <a:lnSpc>
                <a:spcPct val="80000"/>
              </a:lnSpc>
              <a:buSzTx/>
              <a:buFont typeface="Wingdings" pitchFamily="2" charset="2"/>
              <a:buChar char="Ø"/>
              <a:defRPr/>
            </a:pPr>
            <a:r>
              <a:rPr lang="es-AR" sz="2000" dirty="0" smtClean="0"/>
              <a:t>Algunas Inmunodeficiencias primarias</a:t>
            </a:r>
            <a:endParaRPr lang="es-AR" sz="2000" i="0" dirty="0" smtClean="0">
              <a:effectLst/>
            </a:endParaRPr>
          </a:p>
          <a:p>
            <a:pPr>
              <a:lnSpc>
                <a:spcPct val="80000"/>
              </a:lnSpc>
              <a:buSzTx/>
              <a:buFont typeface="Wingdings" pitchFamily="2" charset="2"/>
              <a:buChar char="Ø"/>
              <a:defRPr/>
            </a:pPr>
            <a:r>
              <a:rPr lang="es-AR" sz="2000" i="0" dirty="0" smtClean="0">
                <a:effectLst/>
              </a:rPr>
              <a:t>Personal de salud o de laboratorio  que manipulan muestras bacteriológicas.</a:t>
            </a:r>
            <a:endParaRPr lang="es-ES_tradnl" sz="2000" i="0" dirty="0" smtClean="0">
              <a:effectLst/>
            </a:endParaRPr>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CuadroTexto"/>
          <p:cNvSpPr txBox="1">
            <a:spLocks noChangeArrowheads="1"/>
          </p:cNvSpPr>
          <p:nvPr/>
        </p:nvSpPr>
        <p:spPr bwMode="auto">
          <a:xfrm>
            <a:off x="1187739" y="1124049"/>
            <a:ext cx="4529766" cy="923330"/>
          </a:xfrm>
          <a:prstGeom prst="rect">
            <a:avLst/>
          </a:prstGeom>
          <a:noFill/>
          <a:ln w="9525">
            <a:noFill/>
            <a:miter lim="800000"/>
            <a:headEnd/>
            <a:tailEnd/>
          </a:ln>
        </p:spPr>
        <p:txBody>
          <a:bodyPr wrap="none">
            <a:spAutoFit/>
          </a:bodyPr>
          <a:lstStyle/>
          <a:p>
            <a:r>
              <a:rPr lang="es-AR"/>
              <a:t>VACUNA MENINGOCOCO B </a:t>
            </a:r>
          </a:p>
          <a:p>
            <a:endParaRPr lang="es-AR"/>
          </a:p>
          <a:p>
            <a:r>
              <a:rPr lang="es-AR"/>
              <a:t> BEXSERO® (no disponible aún a nivel  público)</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normAutofit fontScale="90000"/>
          </a:bodyPr>
          <a:lstStyle/>
          <a:p>
            <a:pPr algn="ctr">
              <a:defRPr/>
            </a:pPr>
            <a:r>
              <a:rPr lang="es-ES_tradnl" sz="4000" i="0" smtClean="0">
                <a:solidFill>
                  <a:srgbClr val="FFFF00"/>
                </a:solidFill>
                <a:effectLst/>
                <a:latin typeface="Arial" pitchFamily="34" charset="0"/>
              </a:rPr>
              <a:t>Vacunología reversa para NmB</a:t>
            </a:r>
            <a:br>
              <a:rPr lang="es-ES_tradnl" sz="4000" i="0" smtClean="0">
                <a:solidFill>
                  <a:srgbClr val="FFFF00"/>
                </a:solidFill>
                <a:effectLst/>
                <a:latin typeface="Arial" pitchFamily="34" charset="0"/>
              </a:rPr>
            </a:br>
            <a:endParaRPr lang="es-ES_tradnl" sz="4000" i="0" smtClean="0">
              <a:solidFill>
                <a:srgbClr val="FFFF00"/>
              </a:solidFill>
              <a:effectLst/>
              <a:latin typeface="Arial" pitchFamily="34" charset="0"/>
            </a:endParaRPr>
          </a:p>
        </p:txBody>
      </p:sp>
      <p:sp>
        <p:nvSpPr>
          <p:cNvPr id="73731" name="Rectangle 3"/>
          <p:cNvSpPr>
            <a:spLocks noGrp="1" noChangeArrowheads="1"/>
          </p:cNvSpPr>
          <p:nvPr>
            <p:ph type="body" idx="1"/>
          </p:nvPr>
        </p:nvSpPr>
        <p:spPr bwMode="auto">
          <a:xfrm>
            <a:off x="457489" y="1599984"/>
            <a:ext cx="8229023" cy="5001369"/>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buFont typeface="Monotype Sorts"/>
              <a:buNone/>
            </a:pPr>
            <a:r>
              <a:rPr lang="es-ES_tradnl" sz="1800" i="0" smtClean="0">
                <a:effectLst/>
              </a:rPr>
              <a:t>      </a:t>
            </a:r>
            <a:r>
              <a:rPr lang="es-ES_tradnl" sz="2000" i="0" smtClean="0">
                <a:solidFill>
                  <a:srgbClr val="00FF00"/>
                </a:solidFill>
                <a:effectLst/>
              </a:rPr>
              <a:t>La técnica de vacunación reversa</a:t>
            </a:r>
            <a:r>
              <a:rPr lang="es-ES_tradnl" sz="2000" i="0" smtClean="0">
                <a:effectLst/>
              </a:rPr>
              <a:t> fue usadapara identificar 350 genes del genoma de la NM que codifican potenciales antígenos proteicos expuestos en la superficie (NadA y Factor H) los cuales fueron evaluados por su capacidad para producir anticuerpos bactericidas. </a:t>
            </a:r>
          </a:p>
          <a:p>
            <a:pPr>
              <a:lnSpc>
                <a:spcPct val="80000"/>
              </a:lnSpc>
              <a:buFont typeface="Monotype Sorts"/>
              <a:buNone/>
            </a:pPr>
            <a:endParaRPr lang="es-ES_tradnl" sz="2000" i="0" smtClean="0">
              <a:effectLst/>
            </a:endParaRPr>
          </a:p>
          <a:p>
            <a:pPr>
              <a:lnSpc>
                <a:spcPct val="80000"/>
              </a:lnSpc>
              <a:buFont typeface="Monotype Sorts"/>
              <a:buNone/>
            </a:pPr>
            <a:r>
              <a:rPr lang="es-ES_tradnl" sz="2000" i="0" smtClean="0">
                <a:effectLst/>
              </a:rPr>
              <a:t>       NadA se encuentra en el 50% de las cepas aisladas de pacientes con infección meningocócica y 5% de las cepas aisladas de portadores y está involucrada en la colonización mucosa y en la invasión celular. La proteína ligadora de Factor H aumenta la resistencia al complemento.</a:t>
            </a:r>
          </a:p>
          <a:p>
            <a:pPr>
              <a:lnSpc>
                <a:spcPct val="80000"/>
              </a:lnSpc>
              <a:buFont typeface="Monotype Sorts"/>
              <a:buNone/>
            </a:pPr>
            <a:endParaRPr lang="es-ES_tradnl" sz="2000" i="0" smtClean="0">
              <a:effectLst/>
            </a:endParaRPr>
          </a:p>
          <a:p>
            <a:pPr>
              <a:lnSpc>
                <a:spcPct val="80000"/>
              </a:lnSpc>
              <a:buFont typeface="Monotype Sorts"/>
              <a:buNone/>
            </a:pPr>
            <a:r>
              <a:rPr lang="es-ES_tradnl" sz="2000" i="0" smtClean="0">
                <a:effectLst/>
              </a:rPr>
              <a:t>       El uso de estos antígenos en las vacunas puede ser ventajoso dado que no sólo inducen anticuerpos bactericidas sino también inducen anticuerpos que bloquean la unión de los reguladores del complemento a la superficie bacteriana, aumentando la actividad bactericida mediada por complemento.</a:t>
            </a:r>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Placeholder 23"/>
          <p:cNvSpPr>
            <a:spLocks noGrp="1"/>
          </p:cNvSpPr>
          <p:nvPr>
            <p:ph type="body" sz="quarter" idx="4294967295"/>
          </p:nvPr>
        </p:nvSpPr>
        <p:spPr>
          <a:xfrm>
            <a:off x="0" y="6078313"/>
            <a:ext cx="8599921" cy="711465"/>
          </a:xfrm>
          <a:prstGeom prst="rect">
            <a:avLst/>
          </a:prstGeom>
          <a:solidFill>
            <a:schemeClr val="bg1"/>
          </a:solidFill>
        </p:spPr>
        <p:txBody>
          <a:bodyPr anchor="b">
            <a:normAutofit/>
          </a:bodyPr>
          <a:lstStyle/>
          <a:p>
            <a:pPr marL="0" indent="0" eaLnBrk="1" hangingPunct="1">
              <a:buFont typeface="Wingdings" pitchFamily="2" charset="2"/>
              <a:buNone/>
              <a:defRPr/>
            </a:pPr>
            <a:r>
              <a:rPr lang="en-US" sz="800" dirty="0"/>
              <a:t>1. </a:t>
            </a:r>
            <a:r>
              <a:rPr lang="en-US" sz="800" dirty="0" err="1"/>
              <a:t>Madico</a:t>
            </a:r>
            <a:r>
              <a:rPr lang="en-US" sz="800" dirty="0"/>
              <a:t> G, et al. J </a:t>
            </a:r>
            <a:r>
              <a:rPr lang="en-US" sz="800" dirty="0" err="1"/>
              <a:t>Immunol</a:t>
            </a:r>
            <a:r>
              <a:rPr lang="en-US" sz="800" dirty="0"/>
              <a:t>. 2006;177:501-510; 2. Schneider MC, et al. Nature. 2009;458:890-893; 3. </a:t>
            </a:r>
            <a:r>
              <a:rPr lang="en-US" sz="800" dirty="0" err="1"/>
              <a:t>Comanducci</a:t>
            </a:r>
            <a:r>
              <a:rPr lang="en-US" sz="800" dirty="0"/>
              <a:t> M, et al. J Exp Med. 2002;195: 1445-1454; 4. </a:t>
            </a:r>
            <a:r>
              <a:rPr lang="en-US" sz="800" dirty="0" err="1"/>
              <a:t>Capecchi</a:t>
            </a:r>
            <a:r>
              <a:rPr lang="en-US" sz="800" dirty="0"/>
              <a:t> B, et al. Mol </a:t>
            </a:r>
            <a:r>
              <a:rPr lang="en-US" sz="800" dirty="0" err="1"/>
              <a:t>Microbiol</a:t>
            </a:r>
            <a:r>
              <a:rPr lang="en-US" sz="800" dirty="0"/>
              <a:t>. 2005;55:687-698; 5. </a:t>
            </a:r>
            <a:r>
              <a:rPr lang="en-US" sz="800" dirty="0" err="1"/>
              <a:t>Mazzon</a:t>
            </a:r>
            <a:r>
              <a:rPr lang="en-US" sz="800" dirty="0"/>
              <a:t> C, et al. J </a:t>
            </a:r>
            <a:r>
              <a:rPr lang="en-US" sz="800" dirty="0" err="1"/>
              <a:t>Immunol</a:t>
            </a:r>
            <a:r>
              <a:rPr lang="en-US" sz="800" dirty="0"/>
              <a:t>. 2007;179:3904-3916; 6. </a:t>
            </a:r>
            <a:r>
              <a:rPr lang="en-US" sz="800" dirty="0" err="1"/>
              <a:t>Serruto</a:t>
            </a:r>
            <a:r>
              <a:rPr lang="en-US" sz="800" dirty="0"/>
              <a:t> D, et al. Proc </a:t>
            </a:r>
            <a:r>
              <a:rPr lang="en-US" sz="800" dirty="0" err="1"/>
              <a:t>Natl</a:t>
            </a:r>
            <a:r>
              <a:rPr lang="en-US" sz="800" dirty="0"/>
              <a:t> </a:t>
            </a:r>
            <a:r>
              <a:rPr lang="en-US" sz="800" dirty="0" err="1"/>
              <a:t>Acad</a:t>
            </a:r>
            <a:r>
              <a:rPr lang="en-US" sz="800" dirty="0"/>
              <a:t> </a:t>
            </a:r>
            <a:r>
              <a:rPr lang="en-US" sz="800" dirty="0" err="1"/>
              <a:t>Sci</a:t>
            </a:r>
            <a:r>
              <a:rPr lang="en-US" sz="800" dirty="0"/>
              <a:t> U S A. 2010;107:3770-3775; 7. Bambini S, et al. Vaccine. 2009;27:1794-2803; 8. Martin DR, et al. </a:t>
            </a:r>
            <a:r>
              <a:rPr lang="en-US" sz="800" dirty="0" err="1"/>
              <a:t>Clin</a:t>
            </a:r>
            <a:r>
              <a:rPr lang="en-US" sz="800" dirty="0"/>
              <a:t> Vaccine </a:t>
            </a:r>
            <a:r>
              <a:rPr lang="en-US" sz="800" dirty="0" err="1"/>
              <a:t>Immunol</a:t>
            </a:r>
            <a:r>
              <a:rPr lang="en-US" sz="800" dirty="0"/>
              <a:t>. 2006;13:486-491.</a:t>
            </a:r>
          </a:p>
        </p:txBody>
      </p:sp>
      <p:sp>
        <p:nvSpPr>
          <p:cNvPr id="96259" name="Title 1"/>
          <p:cNvSpPr>
            <a:spLocks noGrp="1"/>
          </p:cNvSpPr>
          <p:nvPr>
            <p:ph type="title" idx="4294967295"/>
          </p:nvPr>
        </p:nvSpPr>
        <p:spPr>
          <a:xfrm>
            <a:off x="339149" y="115329"/>
            <a:ext cx="8804852" cy="981107"/>
          </a:xfrm>
          <a:prstGeom prst="rect">
            <a:avLst/>
          </a:prstGeom>
          <a:extLst>
            <a:ext uri="{909E8E84-426E-40DD-AFC4-6F175D3DCCD1}"/>
            <a:ext uri="{91240B29-F687-4F45-9708-019B960494DF}"/>
            <a:ext uri="{AF507438-7753-43E0-B8FC-AC1667EBCBE1}"/>
          </a:extLst>
        </p:spPr>
        <p:txBody>
          <a:bodyPr>
            <a:normAutofit fontScale="90000"/>
          </a:bodyPr>
          <a:lstStyle/>
          <a:p>
            <a:pPr eaLnBrk="1" hangingPunct="1">
              <a:defRPr/>
            </a:pPr>
            <a:r>
              <a:rPr lang="en-US" b="1" smtClean="0"/>
              <a:t>Vacuna MenB (ADNr, componentes, adsorbida) </a:t>
            </a:r>
          </a:p>
        </p:txBody>
      </p:sp>
      <p:sp>
        <p:nvSpPr>
          <p:cNvPr id="33" name="Text Placeholder 30"/>
          <p:cNvSpPr>
            <a:spLocks noGrp="1"/>
          </p:cNvSpPr>
          <p:nvPr>
            <p:ph type="body" sz="quarter" idx="4294967295"/>
          </p:nvPr>
        </p:nvSpPr>
        <p:spPr>
          <a:xfrm>
            <a:off x="1" y="6092933"/>
            <a:ext cx="8524875" cy="282637"/>
          </a:xfrm>
          <a:prstGeom prst="rect">
            <a:avLst/>
          </a:prstGeom>
        </p:spPr>
        <p:txBody>
          <a:bodyPr>
            <a:normAutofit fontScale="92500" lnSpcReduction="10000"/>
          </a:bodyPr>
          <a:lstStyle/>
          <a:p>
            <a:pPr marL="53975" indent="-53975" eaLnBrk="1" hangingPunct="1">
              <a:buFont typeface="Wingdings" pitchFamily="2" charset="2"/>
              <a:buNone/>
              <a:defRPr/>
            </a:pPr>
            <a:r>
              <a:rPr lang="en-US" sz="1400" dirty="0">
                <a:solidFill>
                  <a:schemeClr val="accent6"/>
                </a:solidFill>
              </a:rPr>
              <a:t>*</a:t>
            </a:r>
            <a:r>
              <a:rPr lang="en-US" sz="1400" dirty="0"/>
              <a:t>De la </a:t>
            </a:r>
            <a:r>
              <a:rPr lang="en-US" sz="1400" dirty="0" err="1"/>
              <a:t>cepa</a:t>
            </a:r>
            <a:r>
              <a:rPr lang="en-US" sz="1400" dirty="0"/>
              <a:t> NZ 98/254 Neisseria </a:t>
            </a:r>
            <a:r>
              <a:rPr lang="en-US" sz="1400" dirty="0" err="1"/>
              <a:t>meningitidis</a:t>
            </a:r>
            <a:r>
              <a:rPr lang="en-US" sz="1400" dirty="0"/>
              <a:t> </a:t>
            </a:r>
            <a:r>
              <a:rPr lang="en-US" sz="1400" dirty="0" err="1"/>
              <a:t>serogrupo</a:t>
            </a:r>
            <a:r>
              <a:rPr lang="en-US" sz="1400" dirty="0"/>
              <a:t> B </a:t>
            </a:r>
            <a:r>
              <a:rPr lang="en-US" sz="1400" dirty="0" err="1"/>
              <a:t>medida</a:t>
            </a:r>
            <a:r>
              <a:rPr lang="en-US" sz="1400" dirty="0"/>
              <a:t> </a:t>
            </a:r>
            <a:r>
              <a:rPr lang="en-US" sz="1400" dirty="0" err="1"/>
              <a:t>como</a:t>
            </a:r>
            <a:r>
              <a:rPr lang="en-US" sz="1400" dirty="0"/>
              <a:t> </a:t>
            </a:r>
            <a:r>
              <a:rPr lang="en-US" sz="1400" dirty="0" err="1"/>
              <a:t>cantidad</a:t>
            </a:r>
            <a:r>
              <a:rPr lang="en-US" sz="1400" dirty="0"/>
              <a:t> de </a:t>
            </a:r>
            <a:r>
              <a:rPr lang="en-US" sz="1400" dirty="0" err="1"/>
              <a:t>proteína</a:t>
            </a:r>
            <a:r>
              <a:rPr lang="en-US" sz="1400" dirty="0"/>
              <a:t> total </a:t>
            </a:r>
            <a:r>
              <a:rPr lang="en-US" sz="1400" dirty="0" err="1"/>
              <a:t>conteniendo</a:t>
            </a:r>
            <a:r>
              <a:rPr lang="en-US" sz="1400" dirty="0"/>
              <a:t> </a:t>
            </a:r>
            <a:r>
              <a:rPr lang="en-US" sz="1400" dirty="0" err="1"/>
              <a:t>PorA</a:t>
            </a:r>
            <a:r>
              <a:rPr lang="en-US" sz="1400" dirty="0"/>
              <a:t> P1.4.</a:t>
            </a:r>
          </a:p>
        </p:txBody>
      </p:sp>
      <p:sp>
        <p:nvSpPr>
          <p:cNvPr id="64" name="Content Placeholder 22"/>
          <p:cNvSpPr>
            <a:spLocks noGrp="1"/>
          </p:cNvSpPr>
          <p:nvPr>
            <p:ph idx="4294967295"/>
          </p:nvPr>
        </p:nvSpPr>
        <p:spPr>
          <a:xfrm>
            <a:off x="0" y="1307601"/>
            <a:ext cx="2387023" cy="1544755"/>
          </a:xfrm>
          <a:prstGeom prst="rect">
            <a:avLst/>
          </a:prstGeom>
        </p:spPr>
        <p:txBody>
          <a:bodyPr/>
          <a:lstStyle/>
          <a:p>
            <a:pPr marL="0" indent="0" eaLnBrk="1" hangingPunct="1">
              <a:buFont typeface="Wingdings" pitchFamily="2" charset="2"/>
              <a:buNone/>
              <a:defRPr/>
            </a:pPr>
            <a:r>
              <a:rPr lang="en-US" sz="1400" b="1" dirty="0" err="1"/>
              <a:t>fHbp</a:t>
            </a:r>
            <a:r>
              <a:rPr lang="en-US" sz="1400" b="1" dirty="0"/>
              <a:t>: factor de </a:t>
            </a:r>
            <a:r>
              <a:rPr lang="en-US" sz="1400" b="1" dirty="0" err="1"/>
              <a:t>unión</a:t>
            </a:r>
            <a:r>
              <a:rPr lang="en-US" sz="1400" b="1" dirty="0"/>
              <a:t> a la </a:t>
            </a:r>
            <a:r>
              <a:rPr lang="en-US" sz="1400" b="1" dirty="0" err="1"/>
              <a:t>proteína</a:t>
            </a:r>
            <a:r>
              <a:rPr lang="en-US" sz="1400" b="1" dirty="0"/>
              <a:t> H </a:t>
            </a:r>
            <a:br>
              <a:rPr lang="en-US" sz="1400" b="1" dirty="0"/>
            </a:br>
            <a:endParaRPr lang="en-US" sz="1400" b="1" dirty="0"/>
          </a:p>
          <a:p>
            <a:pPr eaLnBrk="1" hangingPunct="1">
              <a:buClr>
                <a:srgbClr val="C00000"/>
              </a:buClr>
              <a:defRPr/>
            </a:pPr>
            <a:r>
              <a:rPr lang="es-AR" sz="1400" dirty="0"/>
              <a:t>Permite la supervivencia de bacterias en la sangre</a:t>
            </a:r>
            <a:r>
              <a:rPr lang="en-US" sz="1400" baseline="30000" dirty="0"/>
              <a:t>1,2</a:t>
            </a:r>
          </a:p>
        </p:txBody>
      </p:sp>
      <p:grpSp>
        <p:nvGrpSpPr>
          <p:cNvPr id="2" name="Group 67"/>
          <p:cNvGrpSpPr>
            <a:grpSpLocks/>
          </p:cNvGrpSpPr>
          <p:nvPr/>
        </p:nvGrpSpPr>
        <p:grpSpPr bwMode="auto">
          <a:xfrm>
            <a:off x="2771799" y="1338463"/>
            <a:ext cx="1800201" cy="1710440"/>
            <a:chOff x="338667" y="1487102"/>
            <a:chExt cx="4233333" cy="2082272"/>
          </a:xfrm>
        </p:grpSpPr>
        <p:sp>
          <p:nvSpPr>
            <p:cNvPr id="35" name="Rectangle 34"/>
            <p:cNvSpPr/>
            <p:nvPr/>
          </p:nvSpPr>
          <p:spPr bwMode="auto">
            <a:xfrm>
              <a:off x="338667" y="1487102"/>
              <a:ext cx="1693044" cy="2078317"/>
            </a:xfrm>
            <a:prstGeom prst="rect">
              <a:avLst/>
            </a:prstGeom>
            <a:solidFill>
              <a:schemeClr val="accent2">
                <a:lumMod val="20000"/>
                <a:lumOff val="80000"/>
              </a:schemeClr>
            </a:solidFill>
            <a:ln>
              <a:noFill/>
            </a:ln>
            <a:effectLst/>
            <a:extLst>
              <a:ext uri="{91240B29-F687-4F45-9708-019B960494DF}"/>
              <a:ext uri="{AF507438-7753-43E0-B8FC-AC1667EBCBE1}"/>
            </a:extLst>
          </p:spPr>
          <p:txBody>
            <a:bodyPr anchor="ctr"/>
            <a:lstStyle/>
            <a:p>
              <a:pPr algn="ctr">
                <a:defRPr/>
              </a:pPr>
              <a:endParaRPr lang="en-US" dirty="0">
                <a:solidFill>
                  <a:prstClr val="white"/>
                </a:solidFill>
                <a:latin typeface="Arial"/>
                <a:cs typeface="Arial" pitchFamily="34" charset="0"/>
              </a:endParaRPr>
            </a:p>
          </p:txBody>
        </p:sp>
        <p:sp>
          <p:nvSpPr>
            <p:cNvPr id="74801" name="Rectangle 47"/>
            <p:cNvSpPr>
              <a:spLocks noChangeArrowheads="1"/>
            </p:cNvSpPr>
            <p:nvPr/>
          </p:nvSpPr>
          <p:spPr bwMode="auto">
            <a:xfrm>
              <a:off x="1828114" y="1487102"/>
              <a:ext cx="2743886" cy="2082272"/>
            </a:xfrm>
            <a:prstGeom prst="rect">
              <a:avLst/>
            </a:prstGeom>
            <a:solidFill>
              <a:schemeClr val="bg1">
                <a:alpha val="12157"/>
              </a:schemeClr>
            </a:solidFill>
            <a:ln w="9525">
              <a:noFill/>
              <a:miter lim="800000"/>
              <a:headEnd/>
              <a:tailEnd/>
            </a:ln>
          </p:spPr>
          <p:txBody>
            <a:bodyPr anchor="ctr"/>
            <a:lstStyle/>
            <a:p>
              <a:pPr algn="ctr"/>
              <a:endParaRPr lang="en-US" sz="1600">
                <a:solidFill>
                  <a:srgbClr val="FFFFFF"/>
                </a:solidFill>
                <a:cs typeface="Arial" pitchFamily="34" charset="0"/>
              </a:endParaRPr>
            </a:p>
          </p:txBody>
        </p:sp>
      </p:grpSp>
      <p:grpSp>
        <p:nvGrpSpPr>
          <p:cNvPr id="3" name="Group 69"/>
          <p:cNvGrpSpPr>
            <a:grpSpLocks/>
          </p:cNvGrpSpPr>
          <p:nvPr/>
        </p:nvGrpSpPr>
        <p:grpSpPr bwMode="auto">
          <a:xfrm>
            <a:off x="339149" y="3120375"/>
            <a:ext cx="4232852" cy="1710439"/>
            <a:chOff x="338667" y="3708928"/>
            <a:chExt cx="4233333" cy="2082272"/>
          </a:xfrm>
        </p:grpSpPr>
        <p:sp>
          <p:nvSpPr>
            <p:cNvPr id="47" name="Rectangle 46"/>
            <p:cNvSpPr/>
            <p:nvPr/>
          </p:nvSpPr>
          <p:spPr bwMode="auto">
            <a:xfrm>
              <a:off x="338667" y="3708928"/>
              <a:ext cx="1693044" cy="2078317"/>
            </a:xfrm>
            <a:prstGeom prst="rect">
              <a:avLst/>
            </a:prstGeom>
            <a:solidFill>
              <a:schemeClr val="accent2">
                <a:lumMod val="20000"/>
                <a:lumOff val="80000"/>
              </a:schemeClr>
            </a:solidFill>
            <a:ln>
              <a:noFill/>
            </a:ln>
            <a:effectLst/>
            <a:extLst>
              <a:ext uri="{91240B29-F687-4F45-9708-019B960494DF}"/>
              <a:ext uri="{AF507438-7753-43E0-B8FC-AC1667EBCBE1}"/>
            </a:extLst>
          </p:spPr>
          <p:txBody>
            <a:bodyPr anchor="ctr"/>
            <a:lstStyle/>
            <a:p>
              <a:pPr algn="ctr">
                <a:defRPr/>
              </a:pPr>
              <a:endParaRPr lang="en-US" dirty="0">
                <a:solidFill>
                  <a:prstClr val="white"/>
                </a:solidFill>
                <a:latin typeface="Arial"/>
                <a:cs typeface="Arial" pitchFamily="34" charset="0"/>
              </a:endParaRPr>
            </a:p>
          </p:txBody>
        </p:sp>
        <p:sp>
          <p:nvSpPr>
            <p:cNvPr id="74799" name="Rectangle 48"/>
            <p:cNvSpPr>
              <a:spLocks noChangeArrowheads="1"/>
            </p:cNvSpPr>
            <p:nvPr/>
          </p:nvSpPr>
          <p:spPr bwMode="auto">
            <a:xfrm>
              <a:off x="1828114" y="3708928"/>
              <a:ext cx="2743886" cy="2082272"/>
            </a:xfrm>
            <a:prstGeom prst="rect">
              <a:avLst/>
            </a:prstGeom>
            <a:solidFill>
              <a:schemeClr val="bg1">
                <a:alpha val="12157"/>
              </a:schemeClr>
            </a:solidFill>
            <a:ln w="9525">
              <a:noFill/>
              <a:miter lim="800000"/>
              <a:headEnd/>
              <a:tailEnd/>
            </a:ln>
          </p:spPr>
          <p:txBody>
            <a:bodyPr anchor="ctr"/>
            <a:lstStyle/>
            <a:p>
              <a:pPr algn="ctr"/>
              <a:endParaRPr lang="en-US" sz="1600">
                <a:solidFill>
                  <a:srgbClr val="FFFFFF"/>
                </a:solidFill>
                <a:cs typeface="Arial" pitchFamily="34" charset="0"/>
              </a:endParaRPr>
            </a:p>
          </p:txBody>
        </p:sp>
      </p:grpSp>
      <p:grpSp>
        <p:nvGrpSpPr>
          <p:cNvPr id="4" name="Group 68"/>
          <p:cNvGrpSpPr>
            <a:grpSpLocks/>
          </p:cNvGrpSpPr>
          <p:nvPr/>
        </p:nvGrpSpPr>
        <p:grpSpPr bwMode="auto">
          <a:xfrm>
            <a:off x="4589318" y="1338463"/>
            <a:ext cx="4232853" cy="1710440"/>
            <a:chOff x="4690534" y="1487102"/>
            <a:chExt cx="4233333" cy="2082272"/>
          </a:xfrm>
        </p:grpSpPr>
        <p:sp>
          <p:nvSpPr>
            <p:cNvPr id="74796" name="Rectangle 58"/>
            <p:cNvSpPr>
              <a:spLocks noChangeArrowheads="1"/>
            </p:cNvSpPr>
            <p:nvPr/>
          </p:nvSpPr>
          <p:spPr bwMode="auto">
            <a:xfrm>
              <a:off x="6179981" y="1487102"/>
              <a:ext cx="2743886" cy="2082272"/>
            </a:xfrm>
            <a:prstGeom prst="rect">
              <a:avLst/>
            </a:prstGeom>
            <a:solidFill>
              <a:schemeClr val="bg1">
                <a:alpha val="12157"/>
              </a:schemeClr>
            </a:solidFill>
            <a:ln w="9525">
              <a:noFill/>
              <a:miter lim="800000"/>
              <a:headEnd/>
              <a:tailEnd/>
            </a:ln>
          </p:spPr>
          <p:txBody>
            <a:bodyPr anchor="ctr"/>
            <a:lstStyle/>
            <a:p>
              <a:pPr algn="ctr"/>
              <a:endParaRPr lang="en-US" sz="1600">
                <a:solidFill>
                  <a:srgbClr val="FFFFFF"/>
                </a:solidFill>
                <a:cs typeface="Arial" pitchFamily="34" charset="0"/>
              </a:endParaRPr>
            </a:p>
          </p:txBody>
        </p:sp>
        <p:sp>
          <p:nvSpPr>
            <p:cNvPr id="56" name="Rectangle 55"/>
            <p:cNvSpPr/>
            <p:nvPr/>
          </p:nvSpPr>
          <p:spPr bwMode="auto">
            <a:xfrm>
              <a:off x="4690534" y="1487102"/>
              <a:ext cx="1693045" cy="2078317"/>
            </a:xfrm>
            <a:prstGeom prst="rect">
              <a:avLst/>
            </a:prstGeom>
            <a:solidFill>
              <a:schemeClr val="accent2">
                <a:lumMod val="20000"/>
                <a:lumOff val="80000"/>
              </a:schemeClr>
            </a:solidFill>
            <a:ln>
              <a:noFill/>
            </a:ln>
            <a:effectLst/>
            <a:extLst>
              <a:ext uri="{91240B29-F687-4F45-9708-019B960494DF}"/>
              <a:ext uri="{AF507438-7753-43E0-B8FC-AC1667EBCBE1}"/>
            </a:extLst>
          </p:spPr>
          <p:txBody>
            <a:bodyPr anchor="ctr"/>
            <a:lstStyle/>
            <a:p>
              <a:pPr algn="ctr">
                <a:defRPr/>
              </a:pPr>
              <a:endParaRPr lang="en-US" dirty="0">
                <a:solidFill>
                  <a:prstClr val="white"/>
                </a:solidFill>
                <a:latin typeface="Arial"/>
                <a:cs typeface="Arial" pitchFamily="34" charset="0"/>
              </a:endParaRPr>
            </a:p>
          </p:txBody>
        </p:sp>
      </p:grpSp>
      <p:grpSp>
        <p:nvGrpSpPr>
          <p:cNvPr id="5" name="Group 70"/>
          <p:cNvGrpSpPr>
            <a:grpSpLocks/>
          </p:cNvGrpSpPr>
          <p:nvPr/>
        </p:nvGrpSpPr>
        <p:grpSpPr bwMode="auto">
          <a:xfrm>
            <a:off x="4589318" y="3120375"/>
            <a:ext cx="4232853" cy="1710439"/>
            <a:chOff x="4690534" y="3708928"/>
            <a:chExt cx="4233333" cy="2082272"/>
          </a:xfrm>
        </p:grpSpPr>
        <p:sp>
          <p:nvSpPr>
            <p:cNvPr id="74794" name="Rectangle 59"/>
            <p:cNvSpPr>
              <a:spLocks noChangeArrowheads="1"/>
            </p:cNvSpPr>
            <p:nvPr/>
          </p:nvSpPr>
          <p:spPr bwMode="auto">
            <a:xfrm>
              <a:off x="6179981" y="3708928"/>
              <a:ext cx="2743886" cy="2082272"/>
            </a:xfrm>
            <a:prstGeom prst="rect">
              <a:avLst/>
            </a:prstGeom>
            <a:solidFill>
              <a:schemeClr val="bg1">
                <a:alpha val="12157"/>
              </a:schemeClr>
            </a:solidFill>
            <a:ln w="9525">
              <a:noFill/>
              <a:miter lim="800000"/>
              <a:headEnd/>
              <a:tailEnd/>
            </a:ln>
          </p:spPr>
          <p:txBody>
            <a:bodyPr anchor="ctr"/>
            <a:lstStyle/>
            <a:p>
              <a:pPr algn="ctr"/>
              <a:endParaRPr lang="en-US" sz="1600">
                <a:solidFill>
                  <a:srgbClr val="FFFFFF"/>
                </a:solidFill>
                <a:cs typeface="Arial" pitchFamily="34" charset="0"/>
              </a:endParaRPr>
            </a:p>
          </p:txBody>
        </p:sp>
        <p:sp>
          <p:nvSpPr>
            <p:cNvPr id="57" name="Rectangle 56"/>
            <p:cNvSpPr/>
            <p:nvPr/>
          </p:nvSpPr>
          <p:spPr bwMode="auto">
            <a:xfrm>
              <a:off x="4690534" y="3708928"/>
              <a:ext cx="1693045" cy="2078317"/>
            </a:xfrm>
            <a:prstGeom prst="rect">
              <a:avLst/>
            </a:prstGeom>
            <a:solidFill>
              <a:schemeClr val="accent2">
                <a:lumMod val="20000"/>
                <a:lumOff val="80000"/>
              </a:schemeClr>
            </a:solidFill>
            <a:ln>
              <a:noFill/>
            </a:ln>
            <a:effectLst/>
            <a:extLst>
              <a:ext uri="{91240B29-F687-4F45-9708-019B960494DF}"/>
              <a:ext uri="{AF507438-7753-43E0-B8FC-AC1667EBCBE1}"/>
            </a:extLst>
          </p:spPr>
          <p:txBody>
            <a:bodyPr anchor="ctr"/>
            <a:lstStyle/>
            <a:p>
              <a:pPr algn="ctr">
                <a:defRPr/>
              </a:pPr>
              <a:endParaRPr lang="en-US" dirty="0">
                <a:solidFill>
                  <a:prstClr val="white"/>
                </a:solidFill>
                <a:latin typeface="Arial"/>
                <a:cs typeface="Arial" pitchFamily="34" charset="0"/>
              </a:endParaRPr>
            </a:p>
          </p:txBody>
        </p:sp>
      </p:grpSp>
      <p:pic>
        <p:nvPicPr>
          <p:cNvPr id="74763" name="Picture 60"/>
          <p:cNvPicPr>
            <a:picLocks noChangeAspect="1"/>
          </p:cNvPicPr>
          <p:nvPr/>
        </p:nvPicPr>
        <p:blipFill>
          <a:blip r:embed="rId3" cstate="print"/>
          <a:srcRect/>
          <a:stretch>
            <a:fillRect/>
          </a:stretch>
        </p:blipFill>
        <p:spPr bwMode="auto">
          <a:xfrm>
            <a:off x="711489" y="3050527"/>
            <a:ext cx="766329" cy="1824144"/>
          </a:xfrm>
          <a:prstGeom prst="rect">
            <a:avLst/>
          </a:prstGeom>
          <a:noFill/>
          <a:ln w="9525">
            <a:noFill/>
            <a:miter lim="800000"/>
            <a:headEnd/>
            <a:tailEnd/>
          </a:ln>
        </p:spPr>
      </p:pic>
      <p:pic>
        <p:nvPicPr>
          <p:cNvPr id="74764" name="Picture 61"/>
          <p:cNvPicPr>
            <a:picLocks noChangeAspect="1"/>
          </p:cNvPicPr>
          <p:nvPr/>
        </p:nvPicPr>
        <p:blipFill>
          <a:blip r:embed="rId4" cstate="print"/>
          <a:srcRect/>
          <a:stretch>
            <a:fillRect/>
          </a:stretch>
        </p:blipFill>
        <p:spPr bwMode="auto">
          <a:xfrm>
            <a:off x="2771800" y="1844824"/>
            <a:ext cx="773545" cy="992477"/>
          </a:xfrm>
          <a:prstGeom prst="rect">
            <a:avLst/>
          </a:prstGeom>
          <a:noFill/>
          <a:ln w="9525">
            <a:noFill/>
            <a:miter lim="800000"/>
            <a:headEnd/>
            <a:tailEnd/>
          </a:ln>
        </p:spPr>
      </p:pic>
      <p:pic>
        <p:nvPicPr>
          <p:cNvPr id="74765" name="Picture 62"/>
          <p:cNvPicPr>
            <a:picLocks noChangeAspect="1"/>
          </p:cNvPicPr>
          <p:nvPr/>
        </p:nvPicPr>
        <p:blipFill>
          <a:blip r:embed="rId5" cstate="print"/>
          <a:srcRect/>
          <a:stretch>
            <a:fillRect/>
          </a:stretch>
        </p:blipFill>
        <p:spPr bwMode="auto">
          <a:xfrm>
            <a:off x="5117523" y="1518767"/>
            <a:ext cx="594591" cy="1283235"/>
          </a:xfrm>
          <a:prstGeom prst="rect">
            <a:avLst/>
          </a:prstGeom>
          <a:noFill/>
          <a:ln w="9525">
            <a:noFill/>
            <a:miter lim="800000"/>
            <a:headEnd/>
            <a:tailEnd/>
          </a:ln>
        </p:spPr>
      </p:pic>
      <p:grpSp>
        <p:nvGrpSpPr>
          <p:cNvPr id="6" name="Group 36"/>
          <p:cNvGrpSpPr/>
          <p:nvPr/>
        </p:nvGrpSpPr>
        <p:grpSpPr>
          <a:xfrm>
            <a:off x="4680488" y="3221072"/>
            <a:ext cx="1590534" cy="1538890"/>
            <a:chOff x="5344928" y="1937986"/>
            <a:chExt cx="3626455" cy="3454505"/>
          </a:xfrm>
          <a:noFill/>
        </p:grpSpPr>
        <p:pic>
          <p:nvPicPr>
            <p:cNvPr id="38" name="Picture 74244"/>
            <p:cNvPicPr>
              <a:picLocks noChangeAspect="1"/>
            </p:cNvPicPr>
            <p:nvPr/>
          </p:nvPicPr>
          <p:blipFill>
            <a:blip r:embed="rId6" cstate="screen"/>
            <a:srcRect/>
            <a:stretch>
              <a:fillRect/>
            </a:stretch>
          </p:blipFill>
          <p:spPr bwMode="auto">
            <a:xfrm>
              <a:off x="5459413" y="2233613"/>
              <a:ext cx="2813050" cy="2813050"/>
            </a:xfrm>
            <a:prstGeom prst="rect">
              <a:avLst/>
            </a:prstGeom>
            <a:grpFill/>
            <a:ln w="9525">
              <a:noFill/>
              <a:miter lim="800000"/>
              <a:headEnd/>
              <a:tailEnd/>
            </a:ln>
          </p:spPr>
        </p:pic>
        <p:sp>
          <p:nvSpPr>
            <p:cNvPr id="39" name="TextBox 74465"/>
            <p:cNvSpPr txBox="1">
              <a:spLocks noChangeArrowheads="1"/>
            </p:cNvSpPr>
            <p:nvPr/>
          </p:nvSpPr>
          <p:spPr bwMode="auto">
            <a:xfrm>
              <a:off x="5363489" y="4614863"/>
              <a:ext cx="1040091" cy="777628"/>
            </a:xfrm>
            <a:prstGeom prst="rect">
              <a:avLst/>
            </a:prstGeom>
            <a:grpFill/>
            <a:ln w="9525">
              <a:noFill/>
              <a:miter lim="800000"/>
              <a:headEnd/>
              <a:tailEnd/>
            </a:ln>
          </p:spPr>
          <p:txBody>
            <a:bodyPr>
              <a:spAutoFit/>
            </a:bodyPr>
            <a:lstStyle/>
            <a:p>
              <a:pPr algn="ctr">
                <a:defRPr/>
              </a:pPr>
              <a:r>
                <a:rPr lang="en-US" sz="800" b="1" dirty="0" err="1">
                  <a:solidFill>
                    <a:srgbClr val="69676D">
                      <a:lumMod val="50000"/>
                    </a:srgbClr>
                  </a:solidFill>
                  <a:latin typeface="Arial"/>
                  <a:cs typeface="Arial" pitchFamily="34" charset="0"/>
                </a:rPr>
                <a:t>Clase</a:t>
              </a:r>
              <a:r>
                <a:rPr lang="en-US" sz="800" b="1" dirty="0">
                  <a:solidFill>
                    <a:srgbClr val="69676D">
                      <a:lumMod val="50000"/>
                    </a:srgbClr>
                  </a:solidFill>
                  <a:latin typeface="Arial"/>
                  <a:cs typeface="Arial" pitchFamily="34" charset="0"/>
                </a:rPr>
                <a:t> </a:t>
              </a:r>
              <a:br>
                <a:rPr lang="en-US" sz="800" b="1" dirty="0">
                  <a:solidFill>
                    <a:srgbClr val="69676D">
                      <a:lumMod val="50000"/>
                    </a:srgbClr>
                  </a:solidFill>
                  <a:latin typeface="Arial"/>
                  <a:cs typeface="Arial" pitchFamily="34" charset="0"/>
                </a:rPr>
              </a:br>
              <a:r>
                <a:rPr lang="en-US" sz="800" b="1" dirty="0">
                  <a:solidFill>
                    <a:srgbClr val="69676D">
                      <a:lumMod val="50000"/>
                    </a:srgbClr>
                  </a:solidFill>
                  <a:latin typeface="Arial"/>
                  <a:cs typeface="Arial" pitchFamily="34" charset="0"/>
                </a:rPr>
                <a:t>5</a:t>
              </a:r>
            </a:p>
          </p:txBody>
        </p:sp>
        <p:sp>
          <p:nvSpPr>
            <p:cNvPr id="40" name="TextBox 1581"/>
            <p:cNvSpPr txBox="1">
              <a:spLocks noChangeArrowheads="1"/>
            </p:cNvSpPr>
            <p:nvPr/>
          </p:nvSpPr>
          <p:spPr bwMode="auto">
            <a:xfrm>
              <a:off x="5344928" y="1937986"/>
              <a:ext cx="1563989" cy="636241"/>
            </a:xfrm>
            <a:prstGeom prst="rect">
              <a:avLst/>
            </a:prstGeom>
            <a:grpFill/>
            <a:ln w="9525">
              <a:noFill/>
              <a:miter lim="800000"/>
              <a:headEnd/>
              <a:tailEnd/>
            </a:ln>
          </p:spPr>
          <p:txBody>
            <a:bodyPr>
              <a:spAutoFit/>
            </a:bodyPr>
            <a:lstStyle/>
            <a:p>
              <a:pPr algn="r">
                <a:defRPr/>
              </a:pPr>
              <a:r>
                <a:rPr lang="en-US" sz="1200" b="1" dirty="0" err="1">
                  <a:solidFill>
                    <a:srgbClr val="69676D">
                      <a:lumMod val="50000"/>
                    </a:srgbClr>
                  </a:solidFill>
                  <a:latin typeface="Arial"/>
                  <a:cs typeface="Arial" pitchFamily="34" charset="0"/>
                </a:rPr>
                <a:t>PorA</a:t>
              </a:r>
              <a:endParaRPr lang="en-US" sz="1200" b="1" dirty="0">
                <a:solidFill>
                  <a:srgbClr val="69676D">
                    <a:lumMod val="50000"/>
                  </a:srgbClr>
                </a:solidFill>
                <a:latin typeface="Arial"/>
                <a:cs typeface="Arial" pitchFamily="34" charset="0"/>
              </a:endParaRPr>
            </a:p>
          </p:txBody>
        </p:sp>
        <p:sp>
          <p:nvSpPr>
            <p:cNvPr id="41" name="TextBox 1582"/>
            <p:cNvSpPr txBox="1">
              <a:spLocks noChangeArrowheads="1"/>
            </p:cNvSpPr>
            <p:nvPr/>
          </p:nvSpPr>
          <p:spPr bwMode="auto">
            <a:xfrm>
              <a:off x="7791632" y="4068858"/>
              <a:ext cx="1084775" cy="777628"/>
            </a:xfrm>
            <a:prstGeom prst="rect">
              <a:avLst/>
            </a:prstGeom>
            <a:grpFill/>
            <a:ln w="9525">
              <a:noFill/>
              <a:miter lim="800000"/>
              <a:headEnd/>
              <a:tailEnd/>
            </a:ln>
          </p:spPr>
          <p:txBody>
            <a:bodyPr>
              <a:spAutoFit/>
            </a:bodyPr>
            <a:lstStyle/>
            <a:p>
              <a:pPr algn="ctr">
                <a:defRPr/>
              </a:pPr>
              <a:r>
                <a:rPr lang="en-US" sz="800" b="1" dirty="0" err="1">
                  <a:solidFill>
                    <a:srgbClr val="69676D">
                      <a:lumMod val="50000"/>
                    </a:srgbClr>
                  </a:solidFill>
                  <a:latin typeface="Arial"/>
                  <a:cs typeface="Arial" pitchFamily="34" charset="0"/>
                </a:rPr>
                <a:t>Clase</a:t>
              </a:r>
              <a:r>
                <a:rPr lang="en-US" sz="800" b="1" dirty="0">
                  <a:solidFill>
                    <a:srgbClr val="69676D">
                      <a:lumMod val="50000"/>
                    </a:srgbClr>
                  </a:solidFill>
                  <a:latin typeface="Arial"/>
                  <a:cs typeface="Arial" pitchFamily="34" charset="0"/>
                </a:rPr>
                <a:t> 4</a:t>
              </a:r>
            </a:p>
          </p:txBody>
        </p:sp>
        <p:sp>
          <p:nvSpPr>
            <p:cNvPr id="42" name="TextBox 1583"/>
            <p:cNvSpPr txBox="1">
              <a:spLocks noChangeArrowheads="1"/>
            </p:cNvSpPr>
            <p:nvPr/>
          </p:nvSpPr>
          <p:spPr bwMode="auto">
            <a:xfrm>
              <a:off x="7304889" y="4783668"/>
              <a:ext cx="1332610" cy="494855"/>
            </a:xfrm>
            <a:prstGeom prst="rect">
              <a:avLst/>
            </a:prstGeom>
            <a:grpFill/>
            <a:ln w="9525">
              <a:noFill/>
              <a:miter lim="800000"/>
              <a:headEnd/>
              <a:tailEnd/>
            </a:ln>
          </p:spPr>
          <p:txBody>
            <a:bodyPr>
              <a:spAutoFit/>
            </a:bodyPr>
            <a:lstStyle/>
            <a:p>
              <a:pPr>
                <a:defRPr/>
              </a:pPr>
              <a:r>
                <a:rPr lang="en-US" sz="800" b="1" dirty="0" err="1">
                  <a:solidFill>
                    <a:srgbClr val="69676D">
                      <a:lumMod val="50000"/>
                    </a:srgbClr>
                  </a:solidFill>
                  <a:latin typeface="Arial"/>
                  <a:cs typeface="Arial" pitchFamily="34" charset="0"/>
                </a:rPr>
                <a:t>PorB</a:t>
              </a:r>
              <a:endParaRPr lang="en-US" sz="800" b="1" dirty="0">
                <a:solidFill>
                  <a:srgbClr val="69676D">
                    <a:lumMod val="50000"/>
                  </a:srgbClr>
                </a:solidFill>
                <a:latin typeface="Arial"/>
                <a:cs typeface="Arial" pitchFamily="34" charset="0"/>
              </a:endParaRPr>
            </a:p>
          </p:txBody>
        </p:sp>
        <p:sp>
          <p:nvSpPr>
            <p:cNvPr id="43" name="TextBox 1584"/>
            <p:cNvSpPr txBox="1">
              <a:spLocks noChangeArrowheads="1"/>
            </p:cNvSpPr>
            <p:nvPr/>
          </p:nvSpPr>
          <p:spPr bwMode="auto">
            <a:xfrm>
              <a:off x="7996146" y="2369467"/>
              <a:ext cx="975237" cy="494855"/>
            </a:xfrm>
            <a:prstGeom prst="rect">
              <a:avLst/>
            </a:prstGeom>
            <a:grpFill/>
            <a:ln w="9525">
              <a:noFill/>
              <a:miter lim="800000"/>
              <a:headEnd/>
              <a:tailEnd/>
            </a:ln>
          </p:spPr>
          <p:txBody>
            <a:bodyPr>
              <a:spAutoFit/>
            </a:bodyPr>
            <a:lstStyle/>
            <a:p>
              <a:pPr>
                <a:defRPr/>
              </a:pPr>
              <a:r>
                <a:rPr lang="en-US" sz="800" b="1" dirty="0">
                  <a:solidFill>
                    <a:srgbClr val="69676D">
                      <a:lumMod val="50000"/>
                    </a:srgbClr>
                  </a:solidFill>
                  <a:latin typeface="Arial"/>
                  <a:cs typeface="Arial" pitchFamily="34" charset="0"/>
                </a:rPr>
                <a:t>LPS</a:t>
              </a:r>
            </a:p>
          </p:txBody>
        </p:sp>
        <p:cxnSp>
          <p:nvCxnSpPr>
            <p:cNvPr id="44" name="Straight Arrow Connector 43"/>
            <p:cNvCxnSpPr/>
            <p:nvPr/>
          </p:nvCxnSpPr>
          <p:spPr bwMode="auto">
            <a:xfrm flipH="1">
              <a:off x="7924800" y="2689225"/>
              <a:ext cx="233363" cy="130175"/>
            </a:xfrm>
            <a:prstGeom prst="straightConnector1">
              <a:avLst/>
            </a:prstGeom>
            <a:grpFill/>
            <a:ln w="9525" cap="flat" cmpd="sng" algn="ctr">
              <a:solidFill>
                <a:schemeClr val="tx2">
                  <a:lumMod val="50000"/>
                </a:schemeClr>
              </a:solidFill>
              <a:prstDash val="solid"/>
              <a:round/>
              <a:headEnd type="none" w="med" len="med"/>
              <a:tailEnd type="triangle" w="med" len="med"/>
            </a:ln>
            <a:effectLst/>
          </p:spPr>
        </p:cxnSp>
        <p:sp>
          <p:nvSpPr>
            <p:cNvPr id="45" name="TextBox 74469"/>
            <p:cNvSpPr txBox="1">
              <a:spLocks noChangeArrowheads="1"/>
            </p:cNvSpPr>
            <p:nvPr/>
          </p:nvSpPr>
          <p:spPr bwMode="auto">
            <a:xfrm>
              <a:off x="6140603" y="3342332"/>
              <a:ext cx="1536639" cy="636241"/>
            </a:xfrm>
            <a:prstGeom prst="rect">
              <a:avLst/>
            </a:prstGeom>
            <a:grpFill/>
            <a:ln w="9525">
              <a:noFill/>
              <a:miter lim="800000"/>
              <a:headEnd/>
              <a:tailEnd/>
            </a:ln>
          </p:spPr>
          <p:txBody>
            <a:bodyPr>
              <a:spAutoFit/>
            </a:bodyPr>
            <a:lstStyle/>
            <a:p>
              <a:pPr algn="ctr">
                <a:defRPr/>
              </a:pPr>
              <a:r>
                <a:rPr lang="en-US" sz="1200" b="1" dirty="0">
                  <a:solidFill>
                    <a:srgbClr val="69676D">
                      <a:lumMod val="50000"/>
                    </a:srgbClr>
                  </a:solidFill>
                  <a:latin typeface="Arial"/>
                  <a:cs typeface="Arial" pitchFamily="34" charset="0"/>
                </a:rPr>
                <a:t>OMV*</a:t>
              </a:r>
            </a:p>
          </p:txBody>
        </p:sp>
        <p:cxnSp>
          <p:nvCxnSpPr>
            <p:cNvPr id="46" name="Straight Arrow Connector 45"/>
            <p:cNvCxnSpPr/>
            <p:nvPr/>
          </p:nvCxnSpPr>
          <p:spPr bwMode="auto">
            <a:xfrm flipH="1">
              <a:off x="8001000" y="2754313"/>
              <a:ext cx="271463" cy="217487"/>
            </a:xfrm>
            <a:prstGeom prst="straightConnector1">
              <a:avLst/>
            </a:prstGeom>
            <a:grpFill/>
            <a:ln w="9525" cap="flat" cmpd="sng" algn="ctr">
              <a:solidFill>
                <a:schemeClr val="tx2">
                  <a:lumMod val="50000"/>
                </a:schemeClr>
              </a:solidFill>
              <a:prstDash val="solid"/>
              <a:round/>
              <a:headEnd type="none" w="med" len="med"/>
              <a:tailEnd type="triangle" w="med" len="med"/>
            </a:ln>
            <a:effectLst/>
          </p:spPr>
        </p:cxnSp>
      </p:grpSp>
      <p:sp>
        <p:nvSpPr>
          <p:cNvPr id="65" name="Content Placeholder 22"/>
          <p:cNvSpPr txBox="1">
            <a:spLocks/>
          </p:cNvSpPr>
          <p:nvPr/>
        </p:nvSpPr>
        <p:spPr bwMode="auto">
          <a:xfrm>
            <a:off x="2065194" y="3102506"/>
            <a:ext cx="2506806" cy="1981705"/>
          </a:xfrm>
          <a:prstGeom prst="rect">
            <a:avLst/>
          </a:prstGeom>
          <a:noFill/>
          <a:ln>
            <a:noFill/>
          </a:ln>
          <a:effectLst/>
          <a:extLst>
            <a:ext uri="{909E8E84-426E-40DD-AFC4-6F175D3DCCD1}"/>
            <a:ext uri="{91240B29-F687-4F45-9708-019B960494DF}"/>
            <a:ext uri="{AF507438-7753-43E0-B8FC-AC1667EBCBE1}"/>
          </a:extLst>
        </p:spPr>
        <p:txBody>
          <a:bodyPr/>
          <a:lstStyle/>
          <a:p>
            <a:pPr>
              <a:spcBef>
                <a:spcPct val="20000"/>
              </a:spcBef>
              <a:buClr>
                <a:srgbClr val="FCAF17"/>
              </a:buClr>
              <a:defRPr/>
            </a:pPr>
            <a:r>
              <a:rPr lang="en-US" sz="1400" b="1" kern="0" dirty="0" err="1">
                <a:latin typeface="Arial"/>
                <a:cs typeface="Arial" pitchFamily="34" charset="0"/>
              </a:rPr>
              <a:t>NadA</a:t>
            </a:r>
            <a:r>
              <a:rPr lang="en-US" sz="1400" b="1" kern="0" dirty="0">
                <a:latin typeface="Arial"/>
                <a:cs typeface="Arial" pitchFamily="34" charset="0"/>
              </a:rPr>
              <a:t>: </a:t>
            </a:r>
            <a:r>
              <a:rPr lang="en-US" sz="1400" b="1" kern="0" dirty="0" err="1">
                <a:latin typeface="Arial"/>
                <a:cs typeface="Arial" pitchFamily="34" charset="0"/>
              </a:rPr>
              <a:t>Neisserial</a:t>
            </a:r>
            <a:r>
              <a:rPr lang="en-US" sz="1400" b="1" kern="0" dirty="0">
                <a:latin typeface="Arial"/>
                <a:cs typeface="Arial" pitchFamily="34" charset="0"/>
              </a:rPr>
              <a:t> </a:t>
            </a:r>
            <a:r>
              <a:rPr lang="en-US" sz="1400" b="1" kern="0" dirty="0" err="1">
                <a:latin typeface="Arial"/>
                <a:cs typeface="Arial" pitchFamily="34" charset="0"/>
              </a:rPr>
              <a:t>Adhesin</a:t>
            </a:r>
            <a:r>
              <a:rPr lang="en-US" sz="1400" b="1" kern="0" dirty="0">
                <a:latin typeface="Arial"/>
                <a:cs typeface="Arial" pitchFamily="34" charset="0"/>
              </a:rPr>
              <a:t> A</a:t>
            </a:r>
          </a:p>
          <a:p>
            <a:pPr marL="285750" indent="-285750">
              <a:spcBef>
                <a:spcPct val="20000"/>
              </a:spcBef>
              <a:buClr>
                <a:srgbClr val="C00000"/>
              </a:buClr>
              <a:buFont typeface="Wingdings" pitchFamily="2" charset="2"/>
              <a:buChar char="§"/>
              <a:defRPr/>
            </a:pPr>
            <a:r>
              <a:rPr lang="en-US" sz="1400" kern="0" dirty="0" err="1">
                <a:latin typeface="Arial"/>
                <a:cs typeface="Arial" pitchFamily="34" charset="0"/>
              </a:rPr>
              <a:t>Promueve</a:t>
            </a:r>
            <a:r>
              <a:rPr lang="en-US" sz="1400" kern="0" dirty="0">
                <a:latin typeface="Arial"/>
                <a:cs typeface="Arial" pitchFamily="34" charset="0"/>
              </a:rPr>
              <a:t> la </a:t>
            </a:r>
            <a:r>
              <a:rPr lang="en-US" sz="1400" kern="0" dirty="0" err="1">
                <a:latin typeface="Arial"/>
                <a:cs typeface="Arial" pitchFamily="34" charset="0"/>
              </a:rPr>
              <a:t>adherencia</a:t>
            </a:r>
            <a:r>
              <a:rPr lang="en-US" sz="1400" kern="0" dirty="0">
                <a:latin typeface="Arial"/>
                <a:cs typeface="Arial" pitchFamily="34" charset="0"/>
              </a:rPr>
              <a:t> y la </a:t>
            </a:r>
            <a:r>
              <a:rPr lang="en-US" sz="1400" kern="0" dirty="0" err="1">
                <a:latin typeface="Arial"/>
                <a:cs typeface="Arial" pitchFamily="34" charset="0"/>
              </a:rPr>
              <a:t>invasión</a:t>
            </a:r>
            <a:r>
              <a:rPr lang="en-US" sz="1400" kern="0" dirty="0">
                <a:latin typeface="Arial"/>
                <a:cs typeface="Arial" pitchFamily="34" charset="0"/>
              </a:rPr>
              <a:t> de </a:t>
            </a:r>
            <a:r>
              <a:rPr lang="en-US" sz="1400" kern="0" dirty="0" err="1">
                <a:latin typeface="Arial"/>
                <a:cs typeface="Arial" pitchFamily="34" charset="0"/>
              </a:rPr>
              <a:t>las</a:t>
            </a:r>
            <a:r>
              <a:rPr lang="en-US" sz="1400" kern="0" dirty="0">
                <a:latin typeface="Arial"/>
                <a:cs typeface="Arial" pitchFamily="34" charset="0"/>
              </a:rPr>
              <a:t> </a:t>
            </a:r>
            <a:r>
              <a:rPr lang="en-US" sz="1400" kern="0" dirty="0" err="1">
                <a:latin typeface="Arial"/>
                <a:cs typeface="Arial" pitchFamily="34" charset="0"/>
              </a:rPr>
              <a:t>células</a:t>
            </a:r>
            <a:r>
              <a:rPr lang="en-US" sz="1400" kern="0" dirty="0">
                <a:latin typeface="Arial"/>
                <a:cs typeface="Arial" pitchFamily="34" charset="0"/>
              </a:rPr>
              <a:t> </a:t>
            </a:r>
            <a:r>
              <a:rPr lang="en-US" sz="1400" kern="0" dirty="0" err="1">
                <a:latin typeface="Arial"/>
                <a:cs typeface="Arial" pitchFamily="34" charset="0"/>
              </a:rPr>
              <a:t>epiteliales</a:t>
            </a:r>
            <a:r>
              <a:rPr lang="en-US" sz="1400" kern="0" dirty="0">
                <a:latin typeface="Arial"/>
                <a:cs typeface="Arial" pitchFamily="34" charset="0"/>
              </a:rPr>
              <a:t> humanas</a:t>
            </a:r>
            <a:r>
              <a:rPr lang="en-US" sz="1400" kern="0" baseline="30000" dirty="0">
                <a:latin typeface="Arial"/>
                <a:cs typeface="Arial" pitchFamily="34" charset="0"/>
              </a:rPr>
              <a:t>3-5 </a:t>
            </a:r>
          </a:p>
          <a:p>
            <a:pPr marL="285750" indent="-285750">
              <a:spcBef>
                <a:spcPct val="20000"/>
              </a:spcBef>
              <a:buClr>
                <a:srgbClr val="C00000"/>
              </a:buClr>
              <a:buFont typeface="Wingdings" pitchFamily="2" charset="2"/>
              <a:buChar char="§"/>
              <a:defRPr/>
            </a:pPr>
            <a:r>
              <a:rPr lang="en-US" sz="1400" kern="0" dirty="0" err="1">
                <a:latin typeface="Arial"/>
                <a:cs typeface="Arial" pitchFamily="34" charset="0"/>
              </a:rPr>
              <a:t>Participa</a:t>
            </a:r>
            <a:r>
              <a:rPr lang="en-US" sz="1400" kern="0" dirty="0">
                <a:latin typeface="Arial"/>
                <a:cs typeface="Arial" pitchFamily="34" charset="0"/>
              </a:rPr>
              <a:t> en la colonización</a:t>
            </a:r>
            <a:r>
              <a:rPr lang="en-US" sz="1400" kern="0" baseline="30000" dirty="0">
                <a:latin typeface="Arial"/>
                <a:cs typeface="Arial" pitchFamily="34" charset="0"/>
              </a:rPr>
              <a:t>4</a:t>
            </a:r>
          </a:p>
        </p:txBody>
      </p:sp>
      <p:sp>
        <p:nvSpPr>
          <p:cNvPr id="66" name="Content Placeholder 22"/>
          <p:cNvSpPr txBox="1">
            <a:spLocks/>
          </p:cNvSpPr>
          <p:nvPr/>
        </p:nvSpPr>
        <p:spPr bwMode="auto">
          <a:xfrm>
            <a:off x="6332682" y="1307601"/>
            <a:ext cx="2472171" cy="1981705"/>
          </a:xfrm>
          <a:prstGeom prst="rect">
            <a:avLst/>
          </a:prstGeom>
          <a:noFill/>
          <a:ln>
            <a:noFill/>
          </a:ln>
          <a:effectLst/>
          <a:extLst>
            <a:ext uri="{909E8E84-426E-40DD-AFC4-6F175D3DCCD1}"/>
            <a:ext uri="{91240B29-F687-4F45-9708-019B960494DF}"/>
            <a:ext uri="{AF507438-7753-43E0-B8FC-AC1667EBCBE1}"/>
          </a:extLst>
        </p:spPr>
        <p:txBody>
          <a:bodyPr/>
          <a:lstStyle/>
          <a:p>
            <a:pPr>
              <a:spcBef>
                <a:spcPct val="20000"/>
              </a:spcBef>
              <a:buClr>
                <a:srgbClr val="FCAF17"/>
              </a:buClr>
              <a:defRPr/>
            </a:pPr>
            <a:r>
              <a:rPr lang="en-US" sz="1400" b="1" kern="0" dirty="0">
                <a:latin typeface="Arial"/>
                <a:cs typeface="Arial" pitchFamily="34" charset="0"/>
              </a:rPr>
              <a:t>NHBA: </a:t>
            </a:r>
            <a:r>
              <a:rPr lang="en-US" sz="1400" b="1" kern="0" dirty="0" err="1">
                <a:latin typeface="Arial"/>
                <a:cs typeface="Arial" pitchFamily="34" charset="0"/>
              </a:rPr>
              <a:t>neisseria</a:t>
            </a:r>
            <a:r>
              <a:rPr lang="en-US" sz="1400" b="1" kern="0" dirty="0">
                <a:latin typeface="Arial"/>
                <a:cs typeface="Arial" pitchFamily="34" charset="0"/>
              </a:rPr>
              <a:t> heparin-binding antigen</a:t>
            </a:r>
          </a:p>
          <a:p>
            <a:pPr marL="236538" indent="-236538">
              <a:spcBef>
                <a:spcPct val="20000"/>
              </a:spcBef>
              <a:buClr>
                <a:srgbClr val="C00000"/>
              </a:buClr>
              <a:buFont typeface="Wingdings" pitchFamily="2" charset="2"/>
              <a:buChar char="§"/>
              <a:defRPr/>
            </a:pPr>
            <a:r>
              <a:rPr lang="en-US" sz="1400" kern="0" dirty="0">
                <a:latin typeface="Arial"/>
                <a:cs typeface="Arial" pitchFamily="34" charset="0"/>
              </a:rPr>
              <a:t>Se </a:t>
            </a:r>
            <a:r>
              <a:rPr lang="en-US" sz="1400" kern="0" dirty="0" err="1">
                <a:latin typeface="Arial"/>
                <a:cs typeface="Arial" pitchFamily="34" charset="0"/>
              </a:rPr>
              <a:t>une</a:t>
            </a:r>
            <a:r>
              <a:rPr lang="en-US" sz="1400" kern="0" dirty="0">
                <a:latin typeface="Arial"/>
                <a:cs typeface="Arial" pitchFamily="34" charset="0"/>
              </a:rPr>
              <a:t> a la </a:t>
            </a:r>
            <a:r>
              <a:rPr lang="en-US" sz="1400" kern="0" dirty="0" err="1">
                <a:latin typeface="Arial"/>
                <a:cs typeface="Arial" pitchFamily="34" charset="0"/>
              </a:rPr>
              <a:t>heparina</a:t>
            </a:r>
            <a:r>
              <a:rPr lang="en-US" sz="1400" kern="0" dirty="0">
                <a:latin typeface="Arial"/>
                <a:cs typeface="Arial" pitchFamily="34" charset="0"/>
              </a:rPr>
              <a:t>, </a:t>
            </a:r>
            <a:r>
              <a:rPr lang="en-US" sz="1400" kern="0" dirty="0" err="1">
                <a:latin typeface="Arial"/>
                <a:cs typeface="Arial" pitchFamily="34" charset="0"/>
              </a:rPr>
              <a:t>quien</a:t>
            </a:r>
            <a:r>
              <a:rPr lang="en-US" sz="1400" kern="0" dirty="0">
                <a:latin typeface="Arial"/>
                <a:cs typeface="Arial" pitchFamily="34" charset="0"/>
              </a:rPr>
              <a:t> </a:t>
            </a:r>
            <a:r>
              <a:rPr lang="en-US" sz="1400" kern="0" dirty="0" err="1">
                <a:latin typeface="Arial"/>
                <a:cs typeface="Arial" pitchFamily="34" charset="0"/>
              </a:rPr>
              <a:t>podría</a:t>
            </a:r>
            <a:r>
              <a:rPr lang="en-US" sz="1400" kern="0" dirty="0">
                <a:latin typeface="Arial"/>
                <a:cs typeface="Arial" pitchFamily="34" charset="0"/>
              </a:rPr>
              <a:t> </a:t>
            </a:r>
            <a:r>
              <a:rPr lang="en-US" sz="1400" kern="0" dirty="0" err="1">
                <a:latin typeface="Arial"/>
                <a:cs typeface="Arial" pitchFamily="34" charset="0"/>
              </a:rPr>
              <a:t>promover</a:t>
            </a:r>
            <a:r>
              <a:rPr lang="en-US" sz="1400" kern="0" dirty="0">
                <a:latin typeface="Arial"/>
                <a:cs typeface="Arial" pitchFamily="34" charset="0"/>
              </a:rPr>
              <a:t> la </a:t>
            </a:r>
            <a:r>
              <a:rPr lang="en-US" sz="1400" kern="0" dirty="0" err="1">
                <a:latin typeface="Arial"/>
                <a:cs typeface="Arial" pitchFamily="34" charset="0"/>
              </a:rPr>
              <a:t>supervivencia</a:t>
            </a:r>
            <a:r>
              <a:rPr lang="en-US" sz="1400" kern="0" dirty="0">
                <a:latin typeface="Arial"/>
                <a:cs typeface="Arial" pitchFamily="34" charset="0"/>
              </a:rPr>
              <a:t> de la bacteria en sangre</a:t>
            </a:r>
            <a:r>
              <a:rPr lang="en-US" sz="1400" kern="0" baseline="30000" dirty="0">
                <a:latin typeface="Arial"/>
                <a:cs typeface="Arial" pitchFamily="34" charset="0"/>
              </a:rPr>
              <a:t>7</a:t>
            </a:r>
          </a:p>
          <a:p>
            <a:pPr marL="236538" indent="-236538">
              <a:spcBef>
                <a:spcPct val="20000"/>
              </a:spcBef>
              <a:buClr>
                <a:srgbClr val="C00000"/>
              </a:buClr>
              <a:buFont typeface="Wingdings" pitchFamily="2" charset="2"/>
              <a:buChar char="§"/>
              <a:defRPr/>
            </a:pPr>
            <a:r>
              <a:rPr lang="en-US" sz="1400" kern="0" dirty="0" err="1">
                <a:latin typeface="Arial"/>
                <a:cs typeface="Arial" pitchFamily="34" charset="0"/>
              </a:rPr>
              <a:t>Presente</a:t>
            </a:r>
            <a:r>
              <a:rPr lang="en-US" sz="1400" kern="0" dirty="0">
                <a:latin typeface="Arial"/>
                <a:cs typeface="Arial" pitchFamily="34" charset="0"/>
              </a:rPr>
              <a:t> </a:t>
            </a:r>
            <a:r>
              <a:rPr lang="en-US" sz="1400" kern="0" dirty="0" err="1">
                <a:latin typeface="Arial"/>
                <a:cs typeface="Arial" pitchFamily="34" charset="0"/>
              </a:rPr>
              <a:t>virtualmente</a:t>
            </a:r>
            <a:r>
              <a:rPr lang="en-US" sz="1400" kern="0" dirty="0">
                <a:latin typeface="Arial"/>
                <a:cs typeface="Arial" pitchFamily="34" charset="0"/>
              </a:rPr>
              <a:t> en </a:t>
            </a:r>
            <a:r>
              <a:rPr lang="en-US" sz="1400" kern="0" dirty="0" err="1">
                <a:latin typeface="Arial"/>
                <a:cs typeface="Arial" pitchFamily="34" charset="0"/>
              </a:rPr>
              <a:t>todas</a:t>
            </a:r>
            <a:r>
              <a:rPr lang="en-US" sz="1400" kern="0" dirty="0">
                <a:latin typeface="Arial"/>
                <a:cs typeface="Arial" pitchFamily="34" charset="0"/>
              </a:rPr>
              <a:t> </a:t>
            </a:r>
            <a:r>
              <a:rPr lang="en-US" sz="1400" kern="0" dirty="0" err="1">
                <a:latin typeface="Arial"/>
                <a:cs typeface="Arial" pitchFamily="34" charset="0"/>
              </a:rPr>
              <a:t>las</a:t>
            </a:r>
            <a:r>
              <a:rPr lang="en-US" sz="1400" kern="0" dirty="0">
                <a:latin typeface="Arial"/>
                <a:cs typeface="Arial" pitchFamily="34" charset="0"/>
              </a:rPr>
              <a:t> cepas</a:t>
            </a:r>
            <a:r>
              <a:rPr lang="en-US" sz="1400" kern="0" baseline="30000" dirty="0">
                <a:latin typeface="Arial"/>
                <a:cs typeface="Arial" pitchFamily="34" charset="0"/>
              </a:rPr>
              <a:t>6,7</a:t>
            </a:r>
          </a:p>
        </p:txBody>
      </p:sp>
      <p:sp>
        <p:nvSpPr>
          <p:cNvPr id="67" name="Content Placeholder 22"/>
          <p:cNvSpPr txBox="1">
            <a:spLocks/>
          </p:cNvSpPr>
          <p:nvPr/>
        </p:nvSpPr>
        <p:spPr bwMode="auto">
          <a:xfrm>
            <a:off x="6332682" y="3248698"/>
            <a:ext cx="2506807" cy="1980082"/>
          </a:xfrm>
          <a:prstGeom prst="rect">
            <a:avLst/>
          </a:prstGeom>
          <a:noFill/>
          <a:ln>
            <a:noFill/>
          </a:ln>
          <a:effectLst/>
          <a:extLst>
            <a:ext uri="{909E8E84-426E-40DD-AFC4-6F175D3DCCD1}"/>
            <a:ext uri="{91240B29-F687-4F45-9708-019B960494DF}"/>
            <a:ext uri="{AF507438-7753-43E0-B8FC-AC1667EBCBE1}"/>
          </a:extLst>
        </p:spPr>
        <p:txBody>
          <a:bodyPr/>
          <a:lstStyle/>
          <a:p>
            <a:pPr>
              <a:spcBef>
                <a:spcPct val="20000"/>
              </a:spcBef>
              <a:buClr>
                <a:srgbClr val="FCAF17"/>
              </a:buClr>
              <a:defRPr/>
            </a:pPr>
            <a:r>
              <a:rPr lang="en-US" sz="1400" b="1" kern="0" dirty="0">
                <a:latin typeface="Arial"/>
                <a:cs typeface="Arial" pitchFamily="34" charset="0"/>
              </a:rPr>
              <a:t>NZ </a:t>
            </a:r>
            <a:r>
              <a:rPr lang="en-US" sz="1400" b="1" kern="0" dirty="0" err="1">
                <a:latin typeface="Arial"/>
                <a:cs typeface="Arial" pitchFamily="34" charset="0"/>
              </a:rPr>
              <a:t>PorA</a:t>
            </a:r>
            <a:r>
              <a:rPr lang="en-US" sz="1400" b="1" kern="0" dirty="0">
                <a:latin typeface="Arial"/>
                <a:cs typeface="Arial" pitchFamily="34" charset="0"/>
              </a:rPr>
              <a:t> P1.4: </a:t>
            </a:r>
            <a:r>
              <a:rPr lang="en-US" sz="1400" b="1" kern="0" dirty="0" err="1">
                <a:latin typeface="Arial"/>
                <a:cs typeface="Arial" pitchFamily="34" charset="0"/>
              </a:rPr>
              <a:t>porina</a:t>
            </a:r>
            <a:r>
              <a:rPr lang="en-US" sz="1400" b="1" kern="0" dirty="0">
                <a:latin typeface="Arial"/>
                <a:cs typeface="Arial" pitchFamily="34" charset="0"/>
              </a:rPr>
              <a:t> A</a:t>
            </a:r>
          </a:p>
          <a:p>
            <a:pPr marL="236538" indent="-236538">
              <a:spcBef>
                <a:spcPct val="20000"/>
              </a:spcBef>
              <a:buClr>
                <a:srgbClr val="C00000"/>
              </a:buClr>
              <a:buFont typeface="Wingdings" pitchFamily="2" charset="2"/>
              <a:buChar char="§"/>
              <a:defRPr/>
            </a:pPr>
            <a:r>
              <a:rPr lang="en-US" sz="1400" kern="0" dirty="0" err="1">
                <a:latin typeface="Arial"/>
                <a:cs typeface="Arial" pitchFamily="34" charset="0"/>
              </a:rPr>
              <a:t>Proteína</a:t>
            </a:r>
            <a:r>
              <a:rPr lang="en-US" sz="1400" kern="0" dirty="0">
                <a:latin typeface="Arial"/>
                <a:cs typeface="Arial" pitchFamily="34" charset="0"/>
              </a:rPr>
              <a:t> de </a:t>
            </a:r>
            <a:r>
              <a:rPr lang="en-US" sz="1400" kern="0" dirty="0" err="1">
                <a:latin typeface="Arial"/>
                <a:cs typeface="Arial" pitchFamily="34" charset="0"/>
              </a:rPr>
              <a:t>vesícula</a:t>
            </a:r>
            <a:r>
              <a:rPr lang="en-US" sz="1400" kern="0" dirty="0">
                <a:latin typeface="Arial"/>
                <a:cs typeface="Arial" pitchFamily="34" charset="0"/>
              </a:rPr>
              <a:t> de </a:t>
            </a:r>
            <a:r>
              <a:rPr lang="en-US" sz="1400" kern="0" dirty="0" err="1">
                <a:latin typeface="Arial"/>
                <a:cs typeface="Arial" pitchFamily="34" charset="0"/>
              </a:rPr>
              <a:t>membrana</a:t>
            </a:r>
            <a:r>
              <a:rPr lang="en-US" sz="1400" kern="0" dirty="0">
                <a:latin typeface="Arial"/>
                <a:cs typeface="Arial" pitchFamily="34" charset="0"/>
              </a:rPr>
              <a:t> </a:t>
            </a:r>
            <a:r>
              <a:rPr lang="en-US" sz="1400" kern="0" dirty="0" err="1">
                <a:latin typeface="Arial"/>
                <a:cs typeface="Arial" pitchFamily="34" charset="0"/>
              </a:rPr>
              <a:t>externa</a:t>
            </a:r>
            <a:r>
              <a:rPr lang="en-US" sz="1400" kern="0" dirty="0">
                <a:latin typeface="Arial"/>
                <a:cs typeface="Arial" pitchFamily="34" charset="0"/>
              </a:rPr>
              <a:t>, induce </a:t>
            </a:r>
            <a:r>
              <a:rPr lang="en-US" sz="1400" kern="0" dirty="0" err="1">
                <a:latin typeface="Arial"/>
                <a:cs typeface="Arial" pitchFamily="34" charset="0"/>
              </a:rPr>
              <a:t>respuesta</a:t>
            </a:r>
            <a:r>
              <a:rPr lang="en-US" sz="1400" kern="0" dirty="0">
                <a:latin typeface="Arial"/>
                <a:cs typeface="Arial" pitchFamily="34" charset="0"/>
              </a:rPr>
              <a:t> </a:t>
            </a:r>
            <a:r>
              <a:rPr lang="en-US" sz="1400" kern="0" dirty="0" err="1">
                <a:latin typeface="Arial"/>
                <a:cs typeface="Arial" pitchFamily="34" charset="0"/>
              </a:rPr>
              <a:t>bactericida</a:t>
            </a:r>
            <a:r>
              <a:rPr lang="en-US" sz="1400" kern="0" dirty="0">
                <a:latin typeface="Arial"/>
                <a:cs typeface="Arial" pitchFamily="34" charset="0"/>
              </a:rPr>
              <a:t> </a:t>
            </a:r>
            <a:r>
              <a:rPr lang="en-US" sz="1400" kern="0" dirty="0" err="1">
                <a:latin typeface="Arial"/>
                <a:cs typeface="Arial" pitchFamily="34" charset="0"/>
              </a:rPr>
              <a:t>específica</a:t>
            </a:r>
            <a:r>
              <a:rPr lang="en-US" sz="1400" kern="0" dirty="0">
                <a:latin typeface="Arial"/>
                <a:cs typeface="Arial" pitchFamily="34" charset="0"/>
              </a:rPr>
              <a:t> de la cepa.</a:t>
            </a:r>
            <a:r>
              <a:rPr lang="en-US" sz="1400" kern="0" baseline="30000" dirty="0">
                <a:latin typeface="Arial"/>
                <a:cs typeface="Arial" pitchFamily="34" charset="0"/>
              </a:rPr>
              <a:t>8 </a:t>
            </a:r>
          </a:p>
        </p:txBody>
      </p:sp>
      <p:graphicFrame>
        <p:nvGraphicFramePr>
          <p:cNvPr id="358460" name="Group 60"/>
          <p:cNvGraphicFramePr>
            <a:graphicFrameLocks noGrp="1"/>
          </p:cNvGraphicFramePr>
          <p:nvPr/>
        </p:nvGraphicFramePr>
        <p:xfrm>
          <a:off x="359353" y="5253144"/>
          <a:ext cx="8548686" cy="795383"/>
        </p:xfrm>
        <a:graphic>
          <a:graphicData uri="http://schemas.openxmlformats.org/drawingml/2006/table">
            <a:tbl>
              <a:tblPr/>
              <a:tblGrid>
                <a:gridCol w="1424540"/>
                <a:gridCol w="1424541"/>
                <a:gridCol w="1424540"/>
                <a:gridCol w="1424541"/>
                <a:gridCol w="1425984"/>
                <a:gridCol w="1424540"/>
              </a:tblGrid>
              <a:tr h="46568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smtClean="0">
                          <a:ln>
                            <a:noFill/>
                          </a:ln>
                          <a:solidFill>
                            <a:schemeClr val="bg1"/>
                          </a:solidFill>
                          <a:effectLst/>
                          <a:latin typeface="Arial" pitchFamily="34" charset="0"/>
                          <a:cs typeface="Times New Roman" pitchFamily="18" charset="0"/>
                        </a:rPr>
                        <a:t>Dosis</a:t>
                      </a:r>
                      <a:endParaRPr kumimoji="0" lang="en-US" sz="1200" b="1" i="0" u="none" strike="noStrike" cap="none" normalizeH="0" baseline="30000" smtClean="0">
                        <a:ln>
                          <a:noFill/>
                        </a:ln>
                        <a:solidFill>
                          <a:schemeClr val="bg1"/>
                        </a:solidFill>
                        <a:effectLst/>
                        <a:latin typeface="Arial" pitchFamily="34" charset="0"/>
                        <a:cs typeface="Arial" pitchFamily="34" charset="0"/>
                      </a:endParaRPr>
                    </a:p>
                  </a:txBody>
                  <a:tcPr marL="91448" marR="91448"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latin typeface="Arial" pitchFamily="34" charset="0"/>
                          <a:cs typeface="Times New Roman" pitchFamily="18" charset="0"/>
                        </a:rPr>
                        <a:t>fHbp </a:t>
                      </a:r>
                      <a:r>
                        <a:rPr kumimoji="0" lang="en-US" sz="1200" b="0" i="0" u="none" strike="noStrike" cap="none" normalizeH="0" baseline="0" smtClean="0">
                          <a:ln>
                            <a:noFill/>
                          </a:ln>
                          <a:solidFill>
                            <a:schemeClr val="bg1"/>
                          </a:solidFill>
                          <a:effectLst/>
                          <a:latin typeface="Arial" pitchFamily="34" charset="0"/>
                          <a:cs typeface="Times New Roman" pitchFamily="18" charset="0"/>
                        </a:rPr>
                        <a:t>proteína de fusión</a:t>
                      </a:r>
                    </a:p>
                  </a:txBody>
                  <a:tcPr marL="91448" marR="91448"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latin typeface="Arial" pitchFamily="34" charset="0"/>
                          <a:cs typeface="Arial" pitchFamily="34" charset="0"/>
                        </a:rPr>
                        <a:t>NadA </a:t>
                      </a:r>
                      <a:r>
                        <a:rPr kumimoji="0" lang="en-US" sz="1200" b="0" i="0" u="none" strike="noStrike" cap="none" normalizeH="0" baseline="0" smtClean="0">
                          <a:ln>
                            <a:noFill/>
                          </a:ln>
                          <a:solidFill>
                            <a:schemeClr val="bg1"/>
                          </a:solidFill>
                          <a:effectLst/>
                          <a:latin typeface="Arial" pitchFamily="34" charset="0"/>
                          <a:cs typeface="Arial" pitchFamily="34" charset="0"/>
                        </a:rPr>
                        <a:t>proteína</a:t>
                      </a:r>
                    </a:p>
                  </a:txBody>
                  <a:tcPr marL="91448" marR="91448"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latin typeface="Arial" pitchFamily="34" charset="0"/>
                          <a:cs typeface="Arial" pitchFamily="34" charset="0"/>
                        </a:rPr>
                        <a:t>NHBA </a:t>
                      </a:r>
                      <a:r>
                        <a:rPr kumimoji="0" lang="en-US" sz="1200" b="0" i="0" u="none" strike="noStrike" cap="none" normalizeH="0" baseline="0" smtClean="0">
                          <a:ln>
                            <a:noFill/>
                          </a:ln>
                          <a:solidFill>
                            <a:schemeClr val="bg1"/>
                          </a:solidFill>
                          <a:effectLst/>
                          <a:latin typeface="Arial" pitchFamily="34" charset="0"/>
                          <a:cs typeface="Arial" pitchFamily="34" charset="0"/>
                        </a:rPr>
                        <a:t>proteína de fusión</a:t>
                      </a:r>
                    </a:p>
                  </a:txBody>
                  <a:tcPr marL="91448" marR="91448"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latin typeface="Arial" pitchFamily="34" charset="0"/>
                          <a:cs typeface="Arial" pitchFamily="34" charset="0"/>
                        </a:rPr>
                        <a:t>OMV* </a:t>
                      </a:r>
                    </a:p>
                  </a:txBody>
                  <a:tcPr marL="91448" marR="91448"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latin typeface="Arial" pitchFamily="34" charset="0"/>
                          <a:cs typeface="Arial" pitchFamily="34" charset="0"/>
                        </a:rPr>
                        <a:t>Al</a:t>
                      </a:r>
                      <a:r>
                        <a:rPr kumimoji="0" lang="en-US" sz="1200" b="1" i="0" u="none" strike="noStrike" cap="none" normalizeH="0" baseline="30000" smtClean="0">
                          <a:ln>
                            <a:noFill/>
                          </a:ln>
                          <a:solidFill>
                            <a:schemeClr val="bg1"/>
                          </a:solidFill>
                          <a:effectLst/>
                          <a:latin typeface="Arial" pitchFamily="34" charset="0"/>
                          <a:cs typeface="Arial" pitchFamily="34" charset="0"/>
                        </a:rPr>
                        <a:t>3+</a:t>
                      </a:r>
                    </a:p>
                  </a:txBody>
                  <a:tcPr marL="91448" marR="91448"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r>
              <a:tr h="32970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rPr>
                        <a:t>0.5ml</a:t>
                      </a:r>
                    </a:p>
                  </a:txBody>
                  <a:tcPr marL="91448" marR="91448"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BE6D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chemeClr val="tx1"/>
                          </a:solidFill>
                          <a:effectLst/>
                          <a:latin typeface="Arial" pitchFamily="34" charset="0"/>
                        </a:rPr>
                        <a:t>50 mcg</a:t>
                      </a:r>
                    </a:p>
                  </a:txBody>
                  <a:tcPr marL="91448" marR="91448"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BE6D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chemeClr val="tx1"/>
                          </a:solidFill>
                          <a:effectLst/>
                          <a:latin typeface="Arial" pitchFamily="34" charset="0"/>
                        </a:rPr>
                        <a:t>50 mcg</a:t>
                      </a:r>
                    </a:p>
                  </a:txBody>
                  <a:tcPr marL="91448" marR="91448"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BE6D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chemeClr val="tx1"/>
                          </a:solidFill>
                          <a:effectLst/>
                          <a:latin typeface="Arial" pitchFamily="34" charset="0"/>
                        </a:rPr>
                        <a:t>50 mcg</a:t>
                      </a:r>
                    </a:p>
                  </a:txBody>
                  <a:tcPr marL="91448" marR="91448"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BE6D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chemeClr val="tx1"/>
                          </a:solidFill>
                          <a:effectLst/>
                          <a:latin typeface="Arial" pitchFamily="34" charset="0"/>
                        </a:rPr>
                        <a:t>25 mcg</a:t>
                      </a:r>
                    </a:p>
                  </a:txBody>
                  <a:tcPr marL="91448" marR="91448"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BE6D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chemeClr val="tx1"/>
                          </a:solidFill>
                          <a:effectLst/>
                          <a:latin typeface="Arial" pitchFamily="34" charset="0"/>
                        </a:rPr>
                        <a:t>0.5 mcg</a:t>
                      </a:r>
                    </a:p>
                  </a:txBody>
                  <a:tcPr marL="91448" marR="91448"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BE6D4"/>
                    </a:solidFill>
                  </a:tcPr>
                </a:tc>
              </a:tr>
            </a:tbl>
          </a:graphicData>
        </a:graphic>
      </p:graphicFrame>
      <p:pic>
        <p:nvPicPr>
          <p:cNvPr id="74793" name="Picture 2"/>
          <p:cNvPicPr>
            <a:picLocks noChangeAspect="1" noChangeArrowheads="1"/>
          </p:cNvPicPr>
          <p:nvPr/>
        </p:nvPicPr>
        <p:blipFill>
          <a:blip r:embed="rId7" cstate="print"/>
          <a:srcRect/>
          <a:stretch>
            <a:fillRect/>
          </a:stretch>
        </p:blipFill>
        <p:spPr bwMode="auto">
          <a:xfrm>
            <a:off x="4495512" y="3352656"/>
            <a:ext cx="152977" cy="15268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CuadroTexto"/>
          <p:cNvSpPr txBox="1">
            <a:spLocks noChangeArrowheads="1"/>
          </p:cNvSpPr>
          <p:nvPr/>
        </p:nvSpPr>
        <p:spPr bwMode="auto">
          <a:xfrm>
            <a:off x="1187739" y="1124049"/>
            <a:ext cx="7676397" cy="5109091"/>
          </a:xfrm>
          <a:prstGeom prst="rect">
            <a:avLst/>
          </a:prstGeom>
          <a:noFill/>
          <a:ln w="9525">
            <a:noFill/>
            <a:miter lim="800000"/>
            <a:headEnd/>
            <a:tailEnd/>
          </a:ln>
        </p:spPr>
        <p:txBody>
          <a:bodyPr wrap="none">
            <a:spAutoFit/>
          </a:bodyPr>
          <a:lstStyle/>
          <a:p>
            <a:r>
              <a:rPr lang="es-AR" sz="2000" b="1" dirty="0"/>
              <a:t>VACUNA MENINGOCOCO B - BEXSERO</a:t>
            </a:r>
            <a:r>
              <a:rPr lang="es-AR" dirty="0">
                <a:solidFill>
                  <a:srgbClr val="FFFF00"/>
                </a:solidFill>
              </a:rPr>
              <a:t>® </a:t>
            </a:r>
            <a:r>
              <a:rPr lang="es-AR" dirty="0"/>
              <a:t>(no disponible aún a nivel  público)</a:t>
            </a:r>
          </a:p>
          <a:p>
            <a:r>
              <a:rPr lang="es-AR" dirty="0"/>
              <a:t> </a:t>
            </a:r>
          </a:p>
          <a:p>
            <a:pPr>
              <a:buFont typeface="Arial" pitchFamily="34" charset="0"/>
              <a:buChar char="•"/>
            </a:pPr>
            <a:r>
              <a:rPr lang="es-AR" dirty="0"/>
              <a:t>Dosis: 0,5 ml jeringa </a:t>
            </a:r>
            <a:r>
              <a:rPr lang="es-AR" dirty="0" err="1"/>
              <a:t>prellenada</a:t>
            </a:r>
            <a:endParaRPr lang="es-AR" dirty="0"/>
          </a:p>
          <a:p>
            <a:r>
              <a:rPr lang="es-AR" dirty="0"/>
              <a:t> </a:t>
            </a:r>
          </a:p>
          <a:p>
            <a:pPr>
              <a:buFont typeface="Arial" pitchFamily="34" charset="0"/>
              <a:buChar char="•"/>
            </a:pPr>
            <a:r>
              <a:rPr lang="es-AR" dirty="0"/>
              <a:t> Almacenamiento: 2-8c°, no congelar.</a:t>
            </a:r>
          </a:p>
          <a:p>
            <a:r>
              <a:rPr lang="es-AR" dirty="0"/>
              <a:t> </a:t>
            </a:r>
          </a:p>
          <a:p>
            <a:pPr>
              <a:buFont typeface="Arial" pitchFamily="34" charset="0"/>
              <a:buChar char="•"/>
            </a:pPr>
            <a:r>
              <a:rPr lang="es-AR" dirty="0"/>
              <a:t>Indicaciones :</a:t>
            </a:r>
          </a:p>
          <a:p>
            <a:r>
              <a:rPr lang="es-AR" dirty="0"/>
              <a:t>  Argentina: En forma individual a partir de los 2 meses de edad</a:t>
            </a:r>
          </a:p>
          <a:p>
            <a:endParaRPr lang="es-AR" dirty="0"/>
          </a:p>
          <a:p>
            <a:pPr>
              <a:buFont typeface="Arial" pitchFamily="34" charset="0"/>
              <a:buChar char="•"/>
            </a:pPr>
            <a:r>
              <a:rPr lang="es-AR" dirty="0"/>
              <a:t>Grupo de riesgo:</a:t>
            </a:r>
          </a:p>
          <a:p>
            <a:r>
              <a:rPr lang="es-AR" dirty="0"/>
              <a:t>    ACIP: a partir de los 10 años de edad</a:t>
            </a:r>
          </a:p>
          <a:p>
            <a:r>
              <a:rPr lang="es-AR" dirty="0"/>
              <a:t>    Argentina: a partir de los 2 meses de edad (opinión de expertos)</a:t>
            </a:r>
          </a:p>
          <a:p>
            <a:endParaRPr lang="es-AR" dirty="0"/>
          </a:p>
          <a:p>
            <a:pPr>
              <a:buFont typeface="Arial" pitchFamily="34" charset="0"/>
              <a:buChar char="•"/>
            </a:pPr>
            <a:r>
              <a:rPr lang="es-AR" dirty="0"/>
              <a:t>Contraindicaciones:</a:t>
            </a:r>
          </a:p>
          <a:p>
            <a:endParaRPr lang="es-AR" dirty="0"/>
          </a:p>
          <a:p>
            <a:r>
              <a:rPr lang="es-AR" dirty="0"/>
              <a:t>      Hipersensibilidad a alguno de los componentes de la vacuna o excipientes</a:t>
            </a:r>
          </a:p>
          <a:p>
            <a:endParaRPr lang="es-AR" dirty="0"/>
          </a:p>
          <a:p>
            <a:pPr>
              <a:buFont typeface="Arial" pitchFamily="34" charset="0"/>
              <a:buChar char="•"/>
            </a:pPr>
            <a:r>
              <a:rPr lang="es-AR" dirty="0"/>
              <a:t>Refuerzos: aún no se ha determinado.</a:t>
            </a: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cstate="print"/>
          <a:srcRect/>
          <a:stretch>
            <a:fillRect/>
          </a:stretch>
        </p:blipFill>
        <p:spPr bwMode="auto">
          <a:xfrm>
            <a:off x="0" y="105584"/>
            <a:ext cx="9035762" cy="6752417"/>
          </a:xfrm>
          <a:prstGeom prst="rect">
            <a:avLst/>
          </a:prstGeom>
          <a:noFill/>
          <a:ln w="9525">
            <a:noFill/>
            <a:miter lim="800000"/>
            <a:headEnd/>
            <a:tailEnd/>
          </a:ln>
        </p:spPr>
      </p:pic>
      <p:sp>
        <p:nvSpPr>
          <p:cNvPr id="76803" name="2 CuadroTexto"/>
          <p:cNvSpPr txBox="1">
            <a:spLocks noChangeArrowheads="1"/>
          </p:cNvSpPr>
          <p:nvPr/>
        </p:nvSpPr>
        <p:spPr bwMode="auto">
          <a:xfrm>
            <a:off x="323273" y="0"/>
            <a:ext cx="5227713" cy="461665"/>
          </a:xfrm>
          <a:prstGeom prst="rect">
            <a:avLst/>
          </a:prstGeom>
          <a:noFill/>
          <a:ln w="9525">
            <a:noFill/>
            <a:miter lim="800000"/>
            <a:headEnd/>
            <a:tailEnd/>
          </a:ln>
        </p:spPr>
        <p:txBody>
          <a:bodyPr wrap="none">
            <a:spAutoFit/>
          </a:bodyPr>
          <a:lstStyle/>
          <a:p>
            <a:r>
              <a:rPr lang="es-AR" sz="2400" b="1">
                <a:solidFill>
                  <a:srgbClr val="CC0099"/>
                </a:solidFill>
              </a:rPr>
              <a:t>VACUNA MENINGOCOCO B (BEXSERO®)</a:t>
            </a:r>
          </a:p>
        </p:txBody>
      </p: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idx="4294967295"/>
          </p:nvPr>
        </p:nvSpPr>
        <p:spPr>
          <a:xfrm>
            <a:off x="457489" y="274516"/>
            <a:ext cx="8229023" cy="737454"/>
          </a:xfrm>
          <a:prstGeom prst="rect">
            <a:avLst/>
          </a:prstGeom>
        </p:spPr>
        <p:txBody>
          <a:bodyPr/>
          <a:lstStyle/>
          <a:p>
            <a:pPr eaLnBrk="1" hangingPunct="1">
              <a:defRPr/>
            </a:pPr>
            <a:r>
              <a:rPr lang="es-ES" sz="3600" i="0" dirty="0" smtClean="0">
                <a:latin typeface="Tahoma" pitchFamily="34" charset="0"/>
                <a:cs typeface="Tahoma" pitchFamily="34" charset="0"/>
              </a:rPr>
              <a:t>Conclusiones  I</a:t>
            </a:r>
          </a:p>
        </p:txBody>
      </p:sp>
      <p:sp>
        <p:nvSpPr>
          <p:cNvPr id="115715" name="Rectangle 3"/>
          <p:cNvSpPr>
            <a:spLocks noGrp="1" noChangeArrowheads="1"/>
          </p:cNvSpPr>
          <p:nvPr>
            <p:ph type="body" idx="4294967295"/>
          </p:nvPr>
        </p:nvSpPr>
        <p:spPr>
          <a:xfrm>
            <a:off x="457489" y="1484655"/>
            <a:ext cx="8369011" cy="5184921"/>
          </a:xfrm>
          <a:prstGeom prst="rect">
            <a:avLst/>
          </a:prstGeom>
        </p:spPr>
        <p:txBody>
          <a:bodyPr>
            <a:normAutofit/>
          </a:bodyPr>
          <a:lstStyle/>
          <a:p>
            <a:pPr eaLnBrk="1" hangingPunct="1">
              <a:lnSpc>
                <a:spcPct val="80000"/>
              </a:lnSpc>
              <a:buFont typeface="Monotype Sorts" pitchFamily="2" charset="2"/>
              <a:buChar char="n"/>
              <a:defRPr/>
            </a:pPr>
            <a:r>
              <a:rPr lang="es-AR" sz="2400" i="0" dirty="0" smtClean="0">
                <a:latin typeface="Tahoma" pitchFamily="34" charset="0"/>
                <a:cs typeface="Tahoma" pitchFamily="34" charset="0"/>
              </a:rPr>
              <a:t>La portación nasofaríngea es fundamental para el desarrollo de  </a:t>
            </a:r>
            <a:r>
              <a:rPr lang="es-AR" sz="2400" b="1" i="0" dirty="0" smtClean="0">
                <a:latin typeface="Tahoma" pitchFamily="34" charset="0"/>
                <a:cs typeface="Tahoma" pitchFamily="34" charset="0"/>
              </a:rPr>
              <a:t>enfermedad </a:t>
            </a:r>
            <a:r>
              <a:rPr lang="es-AR" sz="2400" b="1" i="0" dirty="0" err="1" smtClean="0">
                <a:latin typeface="Tahoma" pitchFamily="34" charset="0"/>
                <a:cs typeface="Tahoma" pitchFamily="34" charset="0"/>
              </a:rPr>
              <a:t>meningocócica</a:t>
            </a:r>
            <a:r>
              <a:rPr lang="es-AR" sz="2400" i="0" dirty="0" smtClean="0">
                <a:latin typeface="Tahoma" pitchFamily="34" charset="0"/>
                <a:cs typeface="Tahoma" pitchFamily="34" charset="0"/>
              </a:rPr>
              <a:t>.</a:t>
            </a:r>
          </a:p>
          <a:p>
            <a:pPr eaLnBrk="1" hangingPunct="1">
              <a:lnSpc>
                <a:spcPct val="80000"/>
              </a:lnSpc>
              <a:buFont typeface="Monotype Sorts" pitchFamily="2" charset="2"/>
              <a:buChar char="n"/>
              <a:defRPr/>
            </a:pPr>
            <a:endParaRPr lang="es-AR" sz="2400" i="0" dirty="0" smtClean="0">
              <a:latin typeface="Tahoma" pitchFamily="34" charset="0"/>
              <a:cs typeface="Tahoma" pitchFamily="34" charset="0"/>
            </a:endParaRPr>
          </a:p>
          <a:p>
            <a:pPr eaLnBrk="1" hangingPunct="1">
              <a:lnSpc>
                <a:spcPct val="80000"/>
              </a:lnSpc>
              <a:buFont typeface="Monotype Sorts" pitchFamily="2" charset="2"/>
              <a:buChar char="n"/>
              <a:defRPr/>
            </a:pPr>
            <a:r>
              <a:rPr lang="es-ES" sz="2400" i="0" dirty="0" smtClean="0">
                <a:latin typeface="Tahoma" pitchFamily="34" charset="0"/>
                <a:cs typeface="Tahoma" pitchFamily="34" charset="0"/>
              </a:rPr>
              <a:t>Conocer la prevalencia de </a:t>
            </a:r>
            <a:r>
              <a:rPr lang="es-ES" sz="2400" i="0" dirty="0" err="1" smtClean="0">
                <a:latin typeface="Tahoma" pitchFamily="34" charset="0"/>
                <a:cs typeface="Tahoma" pitchFamily="34" charset="0"/>
              </a:rPr>
              <a:t>serogrupo</a:t>
            </a:r>
            <a:r>
              <a:rPr lang="es-ES" sz="2400" i="0" dirty="0" smtClean="0">
                <a:latin typeface="Tahoma" pitchFamily="34" charset="0"/>
                <a:cs typeface="Tahoma" pitchFamily="34" charset="0"/>
              </a:rPr>
              <a:t> es necesario para las estrategias de vacunación (</a:t>
            </a:r>
            <a:r>
              <a:rPr lang="es-ES" sz="2400" i="0" dirty="0" err="1" smtClean="0">
                <a:latin typeface="Tahoma" pitchFamily="34" charset="0"/>
                <a:cs typeface="Tahoma" pitchFamily="34" charset="0"/>
              </a:rPr>
              <a:t>serogrupo</a:t>
            </a:r>
            <a:r>
              <a:rPr lang="es-ES" sz="2400" i="0" dirty="0" smtClean="0">
                <a:latin typeface="Tahoma" pitchFamily="34" charset="0"/>
                <a:cs typeface="Tahoma" pitchFamily="34" charset="0"/>
              </a:rPr>
              <a:t> específica). </a:t>
            </a:r>
          </a:p>
          <a:p>
            <a:pPr eaLnBrk="1" hangingPunct="1">
              <a:lnSpc>
                <a:spcPct val="80000"/>
              </a:lnSpc>
              <a:buFont typeface="Monotype Sorts" pitchFamily="2" charset="2"/>
              <a:buChar char="n"/>
              <a:defRPr/>
            </a:pPr>
            <a:endParaRPr lang="es-ES" sz="2400" i="0" dirty="0" smtClean="0">
              <a:latin typeface="Tahoma" pitchFamily="34" charset="0"/>
              <a:cs typeface="Tahoma" pitchFamily="34" charset="0"/>
            </a:endParaRPr>
          </a:p>
          <a:p>
            <a:pPr eaLnBrk="1" hangingPunct="1">
              <a:lnSpc>
                <a:spcPct val="80000"/>
              </a:lnSpc>
              <a:buFont typeface="Monotype Sorts" pitchFamily="2" charset="2"/>
              <a:buChar char="n"/>
              <a:defRPr/>
            </a:pPr>
            <a:r>
              <a:rPr lang="es-ES" sz="2400" i="0" dirty="0" smtClean="0">
                <a:latin typeface="Tahoma" pitchFamily="34" charset="0"/>
                <a:cs typeface="Tahoma" pitchFamily="34" charset="0"/>
              </a:rPr>
              <a:t>La quimioprofilaxis es prioritaria ante un contacto con enfermo.</a:t>
            </a:r>
          </a:p>
          <a:p>
            <a:pPr eaLnBrk="1" hangingPunct="1">
              <a:lnSpc>
                <a:spcPct val="80000"/>
              </a:lnSpc>
              <a:buFont typeface="Monotype Sorts" pitchFamily="2" charset="2"/>
              <a:buChar char="n"/>
              <a:defRPr/>
            </a:pPr>
            <a:endParaRPr lang="es-ES" sz="2400" i="0" dirty="0" smtClean="0">
              <a:latin typeface="Tahoma" pitchFamily="34" charset="0"/>
              <a:cs typeface="Tahoma" pitchFamily="34" charset="0"/>
            </a:endParaRPr>
          </a:p>
          <a:p>
            <a:pPr eaLnBrk="1" hangingPunct="1">
              <a:lnSpc>
                <a:spcPct val="80000"/>
              </a:lnSpc>
              <a:buFont typeface="Monotype Sorts" pitchFamily="2" charset="2"/>
              <a:buChar char="n"/>
              <a:defRPr/>
            </a:pPr>
            <a:r>
              <a:rPr lang="es-ES" sz="2400" i="0" dirty="0" smtClean="0">
                <a:latin typeface="Tahoma" pitchFamily="34" charset="0"/>
                <a:cs typeface="Tahoma" pitchFamily="34" charset="0"/>
              </a:rPr>
              <a:t>Los niños pequeños son los que tienen más riesgo de enfermar.</a:t>
            </a:r>
          </a:p>
          <a:p>
            <a:pPr eaLnBrk="1" hangingPunct="1">
              <a:lnSpc>
                <a:spcPct val="80000"/>
              </a:lnSpc>
              <a:buFont typeface="Monotype Sorts" pitchFamily="2" charset="2"/>
              <a:buChar char="n"/>
              <a:defRPr/>
            </a:pPr>
            <a:endParaRPr lang="es-ES" sz="2400" i="0" dirty="0" smtClean="0">
              <a:latin typeface="Tahoma" pitchFamily="34" charset="0"/>
              <a:cs typeface="Tahoma" pitchFamily="34" charset="0"/>
            </a:endParaRPr>
          </a:p>
          <a:p>
            <a:pPr eaLnBrk="1" hangingPunct="1">
              <a:lnSpc>
                <a:spcPct val="80000"/>
              </a:lnSpc>
              <a:buFont typeface="Monotype Sorts" pitchFamily="2" charset="2"/>
              <a:buChar char="n"/>
              <a:defRPr/>
            </a:pPr>
            <a:r>
              <a:rPr lang="es-ES" sz="2400" i="0" dirty="0" smtClean="0">
                <a:latin typeface="Tahoma" pitchFamily="34" charset="0"/>
                <a:cs typeface="Tahoma" pitchFamily="34" charset="0"/>
              </a:rPr>
              <a:t>Eficacia de vacunas  </a:t>
            </a:r>
            <a:r>
              <a:rPr lang="es-ES" sz="2400" i="0" dirty="0" err="1" smtClean="0">
                <a:latin typeface="Tahoma" pitchFamily="34" charset="0"/>
                <a:cs typeface="Tahoma" pitchFamily="34" charset="0"/>
              </a:rPr>
              <a:t>polisacaridas</a:t>
            </a:r>
            <a:r>
              <a:rPr lang="es-ES" sz="2400" i="0" dirty="0" smtClean="0">
                <a:latin typeface="Tahoma" pitchFamily="34" charset="0"/>
                <a:cs typeface="Tahoma" pitchFamily="34" charset="0"/>
              </a:rPr>
              <a:t> conjugadas (inmunidad sistémica, disminución de portación, efecto rebaño).</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idx="4294967295"/>
          </p:nvPr>
        </p:nvSpPr>
        <p:spPr>
          <a:xfrm>
            <a:off x="450273" y="475935"/>
            <a:ext cx="8230466" cy="885270"/>
          </a:xfrm>
          <a:prstGeom prst="rect">
            <a:avLst/>
          </a:prstGeom>
        </p:spPr>
        <p:txBody>
          <a:bodyPr/>
          <a:lstStyle/>
          <a:p>
            <a:pPr eaLnBrk="1" hangingPunct="1">
              <a:defRPr/>
            </a:pPr>
            <a:r>
              <a:rPr lang="es-ES" sz="3600" i="0" dirty="0" smtClean="0">
                <a:latin typeface="+mn-lt"/>
                <a:cs typeface="Tahoma" pitchFamily="34" charset="0"/>
              </a:rPr>
              <a:t>Conclusiones II</a:t>
            </a:r>
          </a:p>
        </p:txBody>
      </p:sp>
      <p:sp>
        <p:nvSpPr>
          <p:cNvPr id="116739" name="Rectangle 3"/>
          <p:cNvSpPr>
            <a:spLocks noGrp="1" noChangeArrowheads="1"/>
          </p:cNvSpPr>
          <p:nvPr>
            <p:ph type="body" idx="4294967295"/>
          </p:nvPr>
        </p:nvSpPr>
        <p:spPr>
          <a:xfrm>
            <a:off x="450272" y="1341712"/>
            <a:ext cx="8370455" cy="5184921"/>
          </a:xfrm>
          <a:prstGeom prst="rect">
            <a:avLst/>
          </a:prstGeom>
        </p:spPr>
        <p:txBody>
          <a:bodyPr>
            <a:normAutofit/>
          </a:bodyPr>
          <a:lstStyle/>
          <a:p>
            <a:pPr eaLnBrk="1" hangingPunct="1">
              <a:lnSpc>
                <a:spcPct val="90000"/>
              </a:lnSpc>
              <a:buFont typeface="Monotype Sorts" pitchFamily="2" charset="2"/>
              <a:buChar char="n"/>
              <a:defRPr/>
            </a:pPr>
            <a:r>
              <a:rPr lang="es-ES" sz="2400" i="0" dirty="0" smtClean="0">
                <a:cs typeface="Tahoma" pitchFamily="34" charset="0"/>
              </a:rPr>
              <a:t>En la actualidad los serotipos predominantes son el B (55%)y W 33%). </a:t>
            </a:r>
          </a:p>
          <a:p>
            <a:pPr eaLnBrk="1" hangingPunct="1">
              <a:lnSpc>
                <a:spcPct val="90000"/>
              </a:lnSpc>
              <a:buFont typeface="Monotype Sorts" pitchFamily="2" charset="2"/>
              <a:buChar char="n"/>
              <a:defRPr/>
            </a:pPr>
            <a:endParaRPr lang="es-ES" sz="2400" i="0" dirty="0" smtClean="0">
              <a:cs typeface="Tahoma" pitchFamily="34" charset="0"/>
            </a:endParaRPr>
          </a:p>
          <a:p>
            <a:pPr>
              <a:lnSpc>
                <a:spcPct val="90000"/>
              </a:lnSpc>
              <a:buFont typeface="Monotype Sorts" pitchFamily="2" charset="2"/>
              <a:buChar char="n"/>
              <a:defRPr/>
            </a:pPr>
            <a:r>
              <a:rPr lang="es-ES" sz="2400" i="0" dirty="0" smtClean="0">
                <a:cs typeface="Tahoma" pitchFamily="34" charset="0"/>
              </a:rPr>
              <a:t>Se indican vacunas conjugadas para grupos de riesgo, control de brotes y viajes a zonas de alta </a:t>
            </a:r>
            <a:r>
              <a:rPr lang="es-ES" sz="2400" i="0" dirty="0" err="1" smtClean="0">
                <a:cs typeface="Tahoma" pitchFamily="34" charset="0"/>
              </a:rPr>
              <a:t>endemicidad</a:t>
            </a:r>
            <a:r>
              <a:rPr lang="es-ES" sz="2400" dirty="0" smtClean="0">
                <a:cs typeface="Tahoma" pitchFamily="34" charset="0"/>
              </a:rPr>
              <a:t>. y  recomendadas para personal de salud de laboratorio bacteriológico en contacto con </a:t>
            </a:r>
            <a:r>
              <a:rPr lang="es-ES" sz="2400" dirty="0" err="1" smtClean="0">
                <a:cs typeface="Tahoma" pitchFamily="34" charset="0"/>
              </a:rPr>
              <a:t>Nm.</a:t>
            </a:r>
            <a:r>
              <a:rPr lang="es-ES" sz="2400" dirty="0" smtClean="0">
                <a:cs typeface="Tahoma" pitchFamily="34" charset="0"/>
              </a:rPr>
              <a:t> </a:t>
            </a:r>
            <a:endParaRPr lang="es-ES" sz="2400" i="0" dirty="0" smtClean="0">
              <a:cs typeface="Tahoma" pitchFamily="34" charset="0"/>
            </a:endParaRPr>
          </a:p>
          <a:p>
            <a:pPr eaLnBrk="1" hangingPunct="1">
              <a:lnSpc>
                <a:spcPct val="90000"/>
              </a:lnSpc>
              <a:buFontTx/>
              <a:buNone/>
              <a:defRPr/>
            </a:pPr>
            <a:endParaRPr lang="es-ES" sz="2400" i="0" dirty="0" smtClean="0">
              <a:cs typeface="Tahoma" pitchFamily="34" charset="0"/>
            </a:endParaRPr>
          </a:p>
          <a:p>
            <a:pPr>
              <a:lnSpc>
                <a:spcPct val="90000"/>
              </a:lnSpc>
              <a:buFont typeface="Monotype Sorts" pitchFamily="2" charset="2"/>
              <a:buChar char="n"/>
              <a:defRPr/>
            </a:pPr>
            <a:r>
              <a:rPr lang="es-ES" sz="2400" i="0" dirty="0" smtClean="0">
                <a:cs typeface="Tahoma" pitchFamily="34" charset="0"/>
              </a:rPr>
              <a:t>Contamos con vacunas conjugadas ACYW (calendario </a:t>
            </a:r>
            <a:r>
              <a:rPr lang="es-ES" sz="2400" dirty="0" smtClean="0">
                <a:cs typeface="Tahoma" pitchFamily="34" charset="0"/>
              </a:rPr>
              <a:t>nacional) y  B  </a:t>
            </a:r>
            <a:r>
              <a:rPr lang="es-ES" sz="2400" i="0" dirty="0" smtClean="0">
                <a:cs typeface="Tahoma" pitchFamily="34" charset="0"/>
              </a:rPr>
              <a:t>seguras y eficaces, con mayor cobertura de </a:t>
            </a:r>
            <a:r>
              <a:rPr lang="es-ES" sz="2400" i="0" dirty="0" err="1" smtClean="0">
                <a:cs typeface="Tahoma" pitchFamily="34" charset="0"/>
              </a:rPr>
              <a:t>serogrupos</a:t>
            </a:r>
            <a:r>
              <a:rPr lang="es-ES" sz="2400" dirty="0" smtClean="0">
                <a:cs typeface="Tahoma" pitchFamily="34" charset="0"/>
              </a:rPr>
              <a:t>.</a:t>
            </a:r>
            <a:endParaRPr lang="es-ES" sz="2400" i="0" dirty="0" smtClean="0">
              <a:cs typeface="Tahoma" pitchFamily="34" charset="0"/>
            </a:endParaRPr>
          </a:p>
          <a:p>
            <a:pPr eaLnBrk="1" hangingPunct="1">
              <a:lnSpc>
                <a:spcPct val="90000"/>
              </a:lnSpc>
              <a:buFont typeface="Monotype Sorts" pitchFamily="2" charset="2"/>
              <a:buChar char="n"/>
              <a:defRPr/>
            </a:pPr>
            <a:endParaRPr lang="es-ES" sz="2400" i="0" dirty="0" smtClean="0">
              <a:latin typeface="Tahoma" pitchFamily="34" charset="0"/>
              <a:cs typeface="Tahoma" pitchFamily="34" charset="0"/>
            </a:endParaRPr>
          </a:p>
          <a:p>
            <a:pPr eaLnBrk="1" hangingPunct="1">
              <a:lnSpc>
                <a:spcPct val="90000"/>
              </a:lnSpc>
              <a:buFont typeface="Monotype Sorts"/>
              <a:buNone/>
              <a:defRPr/>
            </a:pPr>
            <a:endParaRPr lang="es-ES" sz="2400" dirty="0" smtClean="0">
              <a:solidFill>
                <a:schemeClr val="bg2"/>
              </a:solidFill>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CuadroTexto"/>
          <p:cNvSpPr txBox="1">
            <a:spLocks noChangeArrowheads="1"/>
          </p:cNvSpPr>
          <p:nvPr/>
        </p:nvSpPr>
        <p:spPr bwMode="auto">
          <a:xfrm>
            <a:off x="1174750" y="549030"/>
            <a:ext cx="7666182" cy="4062651"/>
          </a:xfrm>
          <a:prstGeom prst="rect">
            <a:avLst/>
          </a:prstGeom>
          <a:noFill/>
          <a:ln w="9525">
            <a:noFill/>
            <a:miter lim="800000"/>
            <a:headEnd/>
            <a:tailEnd/>
          </a:ln>
        </p:spPr>
        <p:txBody>
          <a:bodyPr>
            <a:spAutoFit/>
          </a:bodyPr>
          <a:lstStyle/>
          <a:p>
            <a:pPr eaLnBrk="1" hangingPunct="1"/>
            <a:endParaRPr lang="en-US"/>
          </a:p>
          <a:p>
            <a:pPr eaLnBrk="1" hangingPunct="1"/>
            <a:endParaRPr lang="en-US"/>
          </a:p>
          <a:p>
            <a:pPr eaLnBrk="1" hangingPunct="1"/>
            <a:endParaRPr lang="en-US" sz="2400"/>
          </a:p>
          <a:p>
            <a:pPr eaLnBrk="1" hangingPunct="1">
              <a:buClr>
                <a:schemeClr val="accent1"/>
              </a:buClr>
              <a:buFont typeface="Wingdings" pitchFamily="2" charset="2"/>
              <a:buChar char="§"/>
            </a:pPr>
            <a:r>
              <a:rPr lang="en-US" sz="2400"/>
              <a:t>Conocer las tendencias de la epidemiología de la EM es importante para redefinir apropiadamente las medidas de control y prevención.</a:t>
            </a:r>
          </a:p>
          <a:p>
            <a:pPr eaLnBrk="1" hangingPunct="1"/>
            <a:endParaRPr lang="en-US" sz="2400"/>
          </a:p>
          <a:p>
            <a:pPr eaLnBrk="1" hangingPunct="1"/>
            <a:endParaRPr lang="en-US" sz="2400"/>
          </a:p>
          <a:p>
            <a:pPr eaLnBrk="1" hangingPunct="1"/>
            <a:endParaRPr lang="en-US" sz="2400"/>
          </a:p>
          <a:p>
            <a:pPr eaLnBrk="1" hangingPunct="1"/>
            <a:endParaRPr lang="en-US"/>
          </a:p>
          <a:p>
            <a:pPr eaLnBrk="1" hangingPunct="1"/>
            <a:endParaRPr lang="en-US"/>
          </a:p>
          <a:p>
            <a:pPr eaLnBrk="1" hangingPunct="1"/>
            <a:endParaRPr lang="en-US"/>
          </a:p>
        </p:txBody>
      </p:sp>
      <p:sp>
        <p:nvSpPr>
          <p:cNvPr id="79875" name="2 CuadroTexto"/>
          <p:cNvSpPr txBox="1">
            <a:spLocks noChangeArrowheads="1"/>
          </p:cNvSpPr>
          <p:nvPr/>
        </p:nvSpPr>
        <p:spPr bwMode="auto">
          <a:xfrm>
            <a:off x="1332058" y="3178851"/>
            <a:ext cx="7588250" cy="1983329"/>
          </a:xfrm>
          <a:prstGeom prst="rect">
            <a:avLst/>
          </a:prstGeom>
          <a:noFill/>
          <a:ln w="9525">
            <a:noFill/>
            <a:miter lim="800000"/>
            <a:headEnd/>
            <a:tailEnd/>
          </a:ln>
        </p:spPr>
        <p:txBody>
          <a:bodyPr>
            <a:spAutoFit/>
          </a:bodyPr>
          <a:lstStyle/>
          <a:p>
            <a:pPr>
              <a:buClr>
                <a:schemeClr val="accent1"/>
              </a:buClr>
              <a:buFont typeface="Wingdings" pitchFamily="2" charset="2"/>
              <a:buChar char="§"/>
            </a:pPr>
            <a:r>
              <a:rPr lang="es-AR" sz="2400"/>
              <a:t>La identificación de grupos de alto riesgo y la distribución de los serogrupos predominantes será fundamental en las futuras decisiones  de incorporar nuevas vacunas en el calendario nacional y recomendaciones con respecto al uso no epidémico de vacunas meningocócicas</a:t>
            </a:r>
          </a:p>
        </p:txBody>
      </p:sp>
      <p:sp>
        <p:nvSpPr>
          <p:cNvPr id="79876" name="3 CuadroTexto"/>
          <p:cNvSpPr txBox="1">
            <a:spLocks noChangeArrowheads="1"/>
          </p:cNvSpPr>
          <p:nvPr/>
        </p:nvSpPr>
        <p:spPr bwMode="auto">
          <a:xfrm>
            <a:off x="1583172" y="846286"/>
            <a:ext cx="3268806" cy="661109"/>
          </a:xfrm>
          <a:prstGeom prst="rect">
            <a:avLst/>
          </a:prstGeom>
          <a:noFill/>
          <a:ln w="9525">
            <a:noFill/>
            <a:miter lim="800000"/>
            <a:headEnd/>
            <a:tailEnd/>
          </a:ln>
        </p:spPr>
        <p:txBody>
          <a:bodyPr wrap="none">
            <a:spAutoFit/>
          </a:bodyPr>
          <a:lstStyle/>
          <a:p>
            <a:r>
              <a:rPr lang="es-ES" sz="3600">
                <a:cs typeface="Tahoma" pitchFamily="34" charset="0"/>
              </a:rPr>
              <a:t>Conclusiones  III</a:t>
            </a:r>
            <a:endParaRPr lang="es-AR" sz="3600"/>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Título"/>
          <p:cNvSpPr>
            <a:spLocks noGrp="1"/>
          </p:cNvSpPr>
          <p:nvPr>
            <p:ph type="ctrTitle"/>
          </p:nvPr>
        </p:nvSpPr>
        <p:spPr/>
        <p:txBody>
          <a:bodyPr/>
          <a:lstStyle/>
          <a:p>
            <a:pPr eaLnBrk="1" hangingPunct="1"/>
            <a:endParaRPr lang="es-AR" smtClean="0"/>
          </a:p>
        </p:txBody>
      </p:sp>
      <p:sp>
        <p:nvSpPr>
          <p:cNvPr id="2051" name="2 Subtítulo"/>
          <p:cNvSpPr>
            <a:spLocks noGrp="1"/>
          </p:cNvSpPr>
          <p:nvPr>
            <p:ph type="subTitle" idx="1"/>
          </p:nvPr>
        </p:nvSpPr>
        <p:spPr/>
        <p:txBody>
          <a:bodyPr/>
          <a:lstStyle/>
          <a:p>
            <a:pPr eaLnBrk="1" hangingPunct="1"/>
            <a:endParaRPr lang="es-AR" smtClean="0"/>
          </a:p>
        </p:txBody>
      </p:sp>
      <p:pic>
        <p:nvPicPr>
          <p:cNvPr id="2052" name="Picture 6" descr="hospi liviana"/>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053" name="4 CuadroTexto"/>
          <p:cNvSpPr txBox="1">
            <a:spLocks noChangeArrowheads="1"/>
          </p:cNvSpPr>
          <p:nvPr/>
        </p:nvSpPr>
        <p:spPr bwMode="auto">
          <a:xfrm>
            <a:off x="179388" y="260350"/>
            <a:ext cx="7488237" cy="369888"/>
          </a:xfrm>
          <a:prstGeom prst="rect">
            <a:avLst/>
          </a:prstGeom>
          <a:noFill/>
          <a:ln w="9525">
            <a:noFill/>
            <a:miter lim="800000"/>
            <a:headEnd/>
            <a:tailEnd/>
          </a:ln>
        </p:spPr>
        <p:txBody>
          <a:bodyPr>
            <a:spAutoFit/>
          </a:bodyPr>
          <a:lstStyle/>
          <a:p>
            <a:endParaRPr lang="es-AR" b="1">
              <a:solidFill>
                <a:srgbClr val="3333CC"/>
              </a:solidFill>
              <a:latin typeface="Calibri" pitchFamily="34" charset="0"/>
            </a:endParaRPr>
          </a:p>
        </p:txBody>
      </p:sp>
      <p:sp>
        <p:nvSpPr>
          <p:cNvPr id="2054" name="7 CuadroTexto"/>
          <p:cNvSpPr txBox="1">
            <a:spLocks noChangeArrowheads="1"/>
          </p:cNvSpPr>
          <p:nvPr/>
        </p:nvSpPr>
        <p:spPr bwMode="auto">
          <a:xfrm>
            <a:off x="3851275" y="2636838"/>
            <a:ext cx="5292725" cy="1846262"/>
          </a:xfrm>
          <a:prstGeom prst="rect">
            <a:avLst/>
          </a:prstGeom>
          <a:noFill/>
          <a:ln w="9525">
            <a:noFill/>
            <a:miter lim="800000"/>
            <a:headEnd/>
            <a:tailEnd/>
          </a:ln>
        </p:spPr>
        <p:txBody>
          <a:bodyPr>
            <a:spAutoFit/>
          </a:bodyPr>
          <a:lstStyle/>
          <a:p>
            <a:r>
              <a:rPr lang="es-ES">
                <a:solidFill>
                  <a:srgbClr val="FF00FF"/>
                </a:solidFill>
                <a:latin typeface="Calibri" pitchFamily="34" charset="0"/>
              </a:rPr>
              <a:t>·</a:t>
            </a:r>
          </a:p>
          <a:p>
            <a:r>
              <a:rPr lang="es-ES" sz="2400">
                <a:solidFill>
                  <a:srgbClr val="FF00FF"/>
                </a:solidFill>
                <a:latin typeface="Calibri" pitchFamily="34" charset="0"/>
              </a:rPr>
              <a:t>                           </a:t>
            </a:r>
          </a:p>
          <a:p>
            <a:endParaRPr lang="es-ES" sz="2400">
              <a:solidFill>
                <a:srgbClr val="FF00FF"/>
              </a:solidFill>
              <a:latin typeface="Calibri" pitchFamily="34" charset="0"/>
            </a:endParaRPr>
          </a:p>
          <a:p>
            <a:r>
              <a:rPr lang="es-ES" sz="2400">
                <a:solidFill>
                  <a:srgbClr val="FF00FF"/>
                </a:solidFill>
                <a:latin typeface="Calibri" pitchFamily="34" charset="0"/>
              </a:rPr>
              <a:t>   </a:t>
            </a:r>
          </a:p>
          <a:p>
            <a:r>
              <a:rPr lang="es-ES" sz="2400">
                <a:solidFill>
                  <a:srgbClr val="FF00FF"/>
                </a:solidFill>
                <a:latin typeface="Calibri" pitchFamily="34" charset="0"/>
              </a:rPr>
              <a:t>    </a:t>
            </a:r>
            <a:endParaRPr lang="es-AR">
              <a:solidFill>
                <a:srgbClr val="FF00FF"/>
              </a:solidFill>
              <a:latin typeface="Calibri" pitchFamily="34" charset="0"/>
            </a:endParaRPr>
          </a:p>
        </p:txBody>
      </p:sp>
      <p:sp>
        <p:nvSpPr>
          <p:cNvPr id="2055" name="8 CuadroTexto"/>
          <p:cNvSpPr txBox="1">
            <a:spLocks noChangeArrowheads="1"/>
          </p:cNvSpPr>
          <p:nvPr/>
        </p:nvSpPr>
        <p:spPr bwMode="auto">
          <a:xfrm>
            <a:off x="5580063" y="5949950"/>
            <a:ext cx="3563937" cy="646113"/>
          </a:xfrm>
          <a:prstGeom prst="rect">
            <a:avLst/>
          </a:prstGeom>
          <a:noFill/>
          <a:ln w="9525">
            <a:noFill/>
            <a:miter lim="800000"/>
            <a:headEnd/>
            <a:tailEnd/>
          </a:ln>
        </p:spPr>
        <p:txBody>
          <a:bodyPr>
            <a:spAutoFit/>
          </a:bodyPr>
          <a:lstStyle/>
          <a:p>
            <a:endParaRPr lang="es-AR" b="1">
              <a:solidFill>
                <a:srgbClr val="0000FF"/>
              </a:solidFill>
              <a:latin typeface="Calibri" pitchFamily="34" charset="0"/>
            </a:endParaRPr>
          </a:p>
          <a:p>
            <a:endParaRPr lang="es-AR" b="1">
              <a:solidFill>
                <a:srgbClr val="FF33CC"/>
              </a:solidFill>
              <a:latin typeface="Calibri" pitchFamily="34" charset="0"/>
            </a:endParaRPr>
          </a:p>
        </p:txBody>
      </p:sp>
      <p:pic>
        <p:nvPicPr>
          <p:cNvPr id="2056" name="Picture 14" descr="HNRGISO"/>
          <p:cNvPicPr>
            <a:picLocks noChangeAspect="1" noChangeArrowheads="1"/>
          </p:cNvPicPr>
          <p:nvPr/>
        </p:nvPicPr>
        <p:blipFill>
          <a:blip r:embed="rId3" cstate="print"/>
          <a:srcRect/>
          <a:stretch>
            <a:fillRect/>
          </a:stretch>
        </p:blipFill>
        <p:spPr bwMode="auto">
          <a:xfrm>
            <a:off x="7920038" y="0"/>
            <a:ext cx="1223962" cy="1196975"/>
          </a:xfrm>
          <a:prstGeom prst="rect">
            <a:avLst/>
          </a:prstGeom>
          <a:noFill/>
          <a:ln w="9525">
            <a:noFill/>
            <a:miter lim="800000"/>
            <a:headEnd/>
            <a:tailEnd/>
          </a:ln>
        </p:spPr>
      </p:pic>
      <p:sp>
        <p:nvSpPr>
          <p:cNvPr id="9" name="8 Rectángulo"/>
          <p:cNvSpPr/>
          <p:nvPr/>
        </p:nvSpPr>
        <p:spPr>
          <a:xfrm>
            <a:off x="611188" y="333375"/>
            <a:ext cx="6246812" cy="706438"/>
          </a:xfrm>
          <a:prstGeom prst="rect">
            <a:avLst/>
          </a:prstGeom>
        </p:spPr>
        <p:txBody>
          <a:bodyPr>
            <a:spAutoFit/>
          </a:bodyPr>
          <a:lstStyle/>
          <a:p>
            <a:pPr>
              <a:defRPr/>
            </a:pPr>
            <a:endParaRPr lang="es-ES" b="1" dirty="0">
              <a:solidFill>
                <a:srgbClr val="FF33CC"/>
              </a:solidFill>
              <a:effectLst>
                <a:outerShdw blurRad="38100" dist="38100" dir="2700000" algn="tl">
                  <a:srgbClr val="C0C0C0"/>
                </a:outerShdw>
              </a:effectLst>
              <a:latin typeface="Arial" pitchFamily="34" charset="0"/>
              <a:cs typeface="Times New Roman" pitchFamily="18" charset="0"/>
            </a:endParaRPr>
          </a:p>
          <a:p>
            <a:pPr eaLnBrk="0" hangingPunct="0">
              <a:defRPr/>
            </a:pPr>
            <a:endParaRPr lang="es-ES" sz="1100" b="1" dirty="0">
              <a:solidFill>
                <a:srgbClr val="FF33CC"/>
              </a:solidFill>
              <a:effectLst>
                <a:outerShdw blurRad="38100" dist="38100" dir="2700000" algn="tl">
                  <a:srgbClr val="C0C0C0"/>
                </a:outerShdw>
              </a:effectLst>
              <a:latin typeface="Arial" pitchFamily="34" charset="0"/>
              <a:cs typeface="Times New Roman" pitchFamily="18" charset="0"/>
            </a:endParaRPr>
          </a:p>
          <a:p>
            <a:pPr eaLnBrk="0" hangingPunct="0">
              <a:defRPr/>
            </a:pPr>
            <a:endParaRPr lang="es-ES" sz="1100" b="1" dirty="0">
              <a:solidFill>
                <a:srgbClr val="FF33CC"/>
              </a:solidFill>
              <a:effectLst>
                <a:outerShdw blurRad="38100" dist="38100" dir="2700000" algn="tl">
                  <a:srgbClr val="C0C0C0"/>
                </a:outerShdw>
              </a:effectLst>
              <a:latin typeface="Arial" pitchFamily="34" charset="0"/>
              <a:cs typeface="Times New Roman" pitchFamily="18" charset="0"/>
            </a:endParaRPr>
          </a:p>
        </p:txBody>
      </p:sp>
      <p:sp>
        <p:nvSpPr>
          <p:cNvPr id="2058" name="9 CuadroTexto"/>
          <p:cNvSpPr txBox="1">
            <a:spLocks noChangeArrowheads="1"/>
          </p:cNvSpPr>
          <p:nvPr/>
        </p:nvSpPr>
        <p:spPr bwMode="auto">
          <a:xfrm>
            <a:off x="2916238" y="5084763"/>
            <a:ext cx="6227762" cy="2308225"/>
          </a:xfrm>
          <a:prstGeom prst="rect">
            <a:avLst/>
          </a:prstGeom>
          <a:noFill/>
          <a:ln w="9525">
            <a:noFill/>
            <a:miter lim="800000"/>
            <a:headEnd/>
            <a:tailEnd/>
          </a:ln>
        </p:spPr>
        <p:txBody>
          <a:bodyPr>
            <a:spAutoFit/>
          </a:bodyPr>
          <a:lstStyle/>
          <a:p>
            <a:r>
              <a:rPr lang="es-ES" sz="2800" b="1">
                <a:solidFill>
                  <a:srgbClr val="FF33CC"/>
                </a:solidFill>
              </a:rPr>
              <a:t>Virginia Bazán </a:t>
            </a:r>
          </a:p>
          <a:p>
            <a:r>
              <a:rPr lang="es-AR" sz="2800" b="1">
                <a:solidFill>
                  <a:srgbClr val="FF33CC"/>
                </a:solidFill>
              </a:rPr>
              <a:t>Htal de Niños Ricardo Gutierrez</a:t>
            </a:r>
          </a:p>
          <a:p>
            <a:r>
              <a:rPr lang="es-AR" sz="2800" b="1">
                <a:solidFill>
                  <a:srgbClr val="FF33CC"/>
                </a:solidFill>
              </a:rPr>
              <a:t>Promoción y Protección de la Salud Epidemiología Bs As Argentina</a:t>
            </a:r>
          </a:p>
          <a:p>
            <a:endParaRPr lang="es-AR" b="1">
              <a:solidFill>
                <a:srgbClr val="FF33CC"/>
              </a:solidFill>
            </a:endParaRPr>
          </a:p>
        </p:txBody>
      </p:sp>
      <p:sp>
        <p:nvSpPr>
          <p:cNvPr id="13" name="12 CuadroTexto"/>
          <p:cNvSpPr txBox="1"/>
          <p:nvPr/>
        </p:nvSpPr>
        <p:spPr>
          <a:xfrm>
            <a:off x="468313" y="0"/>
            <a:ext cx="8164512" cy="3832225"/>
          </a:xfrm>
          <a:prstGeom prst="rect">
            <a:avLst/>
          </a:prstGeom>
          <a:noFill/>
        </p:spPr>
        <p:txBody>
          <a:bodyPr>
            <a:spAutoFit/>
          </a:bodyPr>
          <a:lstStyle/>
          <a:p>
            <a:pPr>
              <a:defRPr/>
            </a:pPr>
            <a:endParaRPr lang="es-ES" b="1" dirty="0">
              <a:solidFill>
                <a:srgbClr val="FF33CC"/>
              </a:solidFill>
              <a:effectLst>
                <a:outerShdw blurRad="38100" dist="38100" dir="2700000" algn="tl">
                  <a:srgbClr val="C0C0C0"/>
                </a:outerShdw>
              </a:effectLst>
              <a:latin typeface="Arial" pitchFamily="34" charset="0"/>
              <a:cs typeface="Times New Roman" pitchFamily="18" charset="0"/>
            </a:endParaRPr>
          </a:p>
          <a:p>
            <a:pPr eaLnBrk="0" hangingPunct="0">
              <a:defRPr/>
            </a:pPr>
            <a:endParaRPr lang="es-ES" b="1" dirty="0">
              <a:solidFill>
                <a:srgbClr val="FF33CC"/>
              </a:solidFill>
              <a:latin typeface="Arial" pitchFamily="34" charset="0"/>
              <a:cs typeface="Times New Roman" pitchFamily="18" charset="0"/>
            </a:endParaRPr>
          </a:p>
          <a:p>
            <a:pPr eaLnBrk="0" hangingPunct="0">
              <a:defRPr/>
            </a:pPr>
            <a:endParaRPr lang="es-ES" b="1" dirty="0">
              <a:solidFill>
                <a:srgbClr val="FF33CC"/>
              </a:solidFill>
              <a:latin typeface="Arial" pitchFamily="34" charset="0"/>
              <a:cs typeface="Times New Roman" pitchFamily="18" charset="0"/>
            </a:endParaRPr>
          </a:p>
          <a:p>
            <a:pPr eaLnBrk="0" hangingPunct="0">
              <a:defRPr/>
            </a:pPr>
            <a:endParaRPr lang="es-ES" sz="1100" b="1" dirty="0">
              <a:solidFill>
                <a:srgbClr val="FF33CC"/>
              </a:solidFill>
              <a:effectLst>
                <a:outerShdw blurRad="38100" dist="38100" dir="2700000" algn="tl">
                  <a:srgbClr val="C0C0C0"/>
                </a:outerShdw>
              </a:effectLst>
              <a:latin typeface="Arial" pitchFamily="34" charset="0"/>
              <a:cs typeface="Times New Roman" pitchFamily="18" charset="0"/>
            </a:endParaRPr>
          </a:p>
          <a:p>
            <a:pPr>
              <a:defRPr/>
            </a:pPr>
            <a:r>
              <a:rPr lang="es-ES" sz="2000" b="1" dirty="0">
                <a:solidFill>
                  <a:srgbClr val="FF33CC"/>
                </a:solidFill>
              </a:rPr>
              <a:t>            </a:t>
            </a:r>
          </a:p>
          <a:p>
            <a:pPr>
              <a:defRPr/>
            </a:pPr>
            <a:endParaRPr lang="es-ES" sz="2000" b="1" dirty="0">
              <a:solidFill>
                <a:srgbClr val="FF33CC"/>
              </a:solidFill>
            </a:endParaRPr>
          </a:p>
          <a:p>
            <a:pPr>
              <a:defRPr/>
            </a:pPr>
            <a:endParaRPr lang="es-ES" sz="2000" b="1" dirty="0">
              <a:solidFill>
                <a:srgbClr val="FF33CC"/>
              </a:solidFill>
            </a:endParaRPr>
          </a:p>
          <a:p>
            <a:pPr>
              <a:defRPr/>
            </a:pPr>
            <a:endParaRPr lang="es-ES" sz="2000" b="1" dirty="0">
              <a:solidFill>
                <a:srgbClr val="FF33CC"/>
              </a:solidFill>
            </a:endParaRPr>
          </a:p>
          <a:p>
            <a:pPr>
              <a:defRPr/>
            </a:pPr>
            <a:endParaRPr lang="es-ES" sz="2000" b="1" dirty="0">
              <a:solidFill>
                <a:srgbClr val="FF33CC"/>
              </a:solidFill>
            </a:endParaRPr>
          </a:p>
          <a:p>
            <a:pPr>
              <a:defRPr/>
            </a:pPr>
            <a:r>
              <a:rPr lang="es-ES" sz="2000" b="1" dirty="0">
                <a:solidFill>
                  <a:srgbClr val="FF33CC"/>
                </a:solidFill>
              </a:rPr>
              <a:t>                                                                              </a:t>
            </a:r>
          </a:p>
          <a:p>
            <a:pPr>
              <a:defRPr/>
            </a:pPr>
            <a:r>
              <a:rPr lang="es-ES" sz="2000" b="1" dirty="0">
                <a:solidFill>
                  <a:srgbClr val="FF33CC"/>
                </a:solidFill>
              </a:rPr>
              <a:t>                                                              </a:t>
            </a:r>
            <a:endParaRPr lang="es-AR" sz="2000" dirty="0">
              <a:solidFill>
                <a:srgbClr val="FF33CC"/>
              </a:solidFill>
            </a:endParaRPr>
          </a:p>
          <a:p>
            <a:pPr>
              <a:defRPr/>
            </a:pPr>
            <a:r>
              <a:rPr lang="es-ES" sz="2000" dirty="0">
                <a:solidFill>
                  <a:srgbClr val="FF33CC"/>
                </a:solidFill>
              </a:rPr>
              <a:t> </a:t>
            </a:r>
            <a:endParaRPr lang="es-ES" sz="2000" b="1" dirty="0">
              <a:solidFill>
                <a:srgbClr val="FF33CC"/>
              </a:solidFill>
              <a:latin typeface="Arial" pitchFamily="34" charset="0"/>
              <a:cs typeface="Times New Roman" pitchFamily="18" charset="0"/>
            </a:endParaRPr>
          </a:p>
          <a:p>
            <a:pPr>
              <a:defRPr/>
            </a:pPr>
            <a:endParaRPr lang="es-AR" dirty="0"/>
          </a:p>
        </p:txBody>
      </p:sp>
      <p:sp>
        <p:nvSpPr>
          <p:cNvPr id="2060" name="13 CuadroTexto"/>
          <p:cNvSpPr txBox="1">
            <a:spLocks noChangeArrowheads="1"/>
          </p:cNvSpPr>
          <p:nvPr/>
        </p:nvSpPr>
        <p:spPr bwMode="auto">
          <a:xfrm>
            <a:off x="2627313" y="1125538"/>
            <a:ext cx="3673475" cy="584200"/>
          </a:xfrm>
          <a:prstGeom prst="rect">
            <a:avLst/>
          </a:prstGeom>
          <a:noFill/>
          <a:ln w="9525">
            <a:noFill/>
            <a:miter lim="800000"/>
            <a:headEnd/>
            <a:tailEnd/>
          </a:ln>
        </p:spPr>
        <p:txBody>
          <a:bodyPr>
            <a:spAutoFit/>
          </a:bodyPr>
          <a:lstStyle/>
          <a:p>
            <a:endParaRPr lang="es-AR" b="1" u="sng">
              <a:solidFill>
                <a:srgbClr val="FF3399"/>
              </a:solidFill>
              <a:latin typeface="Arial" pitchFamily="34" charset="0"/>
              <a:cs typeface="Arial" pitchFamily="34" charset="0"/>
            </a:endParaRPr>
          </a:p>
        </p:txBody>
      </p:sp>
      <p:sp>
        <p:nvSpPr>
          <p:cNvPr id="15" name="14 CuadroTexto"/>
          <p:cNvSpPr txBox="1"/>
          <p:nvPr/>
        </p:nvSpPr>
        <p:spPr>
          <a:xfrm>
            <a:off x="468313" y="0"/>
            <a:ext cx="8288337" cy="4555093"/>
          </a:xfrm>
          <a:prstGeom prst="rect">
            <a:avLst/>
          </a:prstGeom>
          <a:noFill/>
        </p:spPr>
        <p:txBody>
          <a:bodyPr>
            <a:spAutoFit/>
          </a:bodyPr>
          <a:lstStyle/>
          <a:p>
            <a:pPr algn="ctr">
              <a:defRPr/>
            </a:pPr>
            <a:r>
              <a:rPr lang="es-ES" sz="4800" dirty="0" err="1">
                <a:solidFill>
                  <a:srgbClr val="00355C"/>
                </a:solidFill>
              </a:rPr>
              <a:t>Htal</a:t>
            </a:r>
            <a:r>
              <a:rPr lang="es-ES" sz="4800" dirty="0">
                <a:solidFill>
                  <a:srgbClr val="00355C"/>
                </a:solidFill>
              </a:rPr>
              <a:t> de Niños </a:t>
            </a:r>
          </a:p>
          <a:p>
            <a:pPr algn="ctr">
              <a:defRPr/>
            </a:pPr>
            <a:r>
              <a:rPr lang="es-ES" sz="4800" dirty="0">
                <a:solidFill>
                  <a:srgbClr val="00355C"/>
                </a:solidFill>
              </a:rPr>
              <a:t>Ricardo Gutiérrez</a:t>
            </a:r>
          </a:p>
          <a:p>
            <a:pPr>
              <a:defRPr/>
            </a:pPr>
            <a:r>
              <a:rPr lang="es-ES" sz="4800" dirty="0"/>
              <a:t> </a:t>
            </a:r>
          </a:p>
          <a:p>
            <a:pPr algn="ctr">
              <a:defRPr/>
            </a:pPr>
            <a:r>
              <a:rPr lang="es-ES" sz="4800" dirty="0" smtClean="0">
                <a:solidFill>
                  <a:schemeClr val="accent2">
                    <a:lumMod val="40000"/>
                    <a:lumOff val="60000"/>
                  </a:schemeClr>
                </a:solidFill>
              </a:rPr>
              <a:t>2018</a:t>
            </a:r>
            <a:endParaRPr lang="es-ES" sz="4800" dirty="0">
              <a:solidFill>
                <a:schemeClr val="accent2">
                  <a:lumMod val="40000"/>
                  <a:lumOff val="60000"/>
                </a:schemeClr>
              </a:solidFill>
            </a:endParaRPr>
          </a:p>
          <a:p>
            <a:pPr algn="ctr">
              <a:defRPr/>
            </a:pPr>
            <a:r>
              <a:rPr lang="es-ES" sz="4400" dirty="0" smtClean="0">
                <a:solidFill>
                  <a:srgbClr val="ADFBA3"/>
                </a:solidFill>
              </a:rPr>
              <a:t> </a:t>
            </a:r>
            <a:endParaRPr lang="es-ES" sz="4400" dirty="0">
              <a:solidFill>
                <a:srgbClr val="ADFBA3"/>
              </a:solidFill>
            </a:endParaRPr>
          </a:p>
          <a:p>
            <a:pPr algn="ctr">
              <a:defRPr/>
            </a:pPr>
            <a:r>
              <a:rPr lang="es-ES" dirty="0">
                <a:solidFill>
                  <a:srgbClr val="FF3300"/>
                </a:solidFill>
              </a:rPr>
              <a:t>.</a:t>
            </a:r>
          </a:p>
          <a:p>
            <a:pPr>
              <a:defRPr/>
            </a:pPr>
            <a:r>
              <a:rPr lang="es-ES" dirty="0">
                <a:solidFill>
                  <a:srgbClr val="FF3300"/>
                </a:solidFill>
              </a:rPr>
              <a:t>					</a:t>
            </a:r>
          </a:p>
          <a:p>
            <a:pPr>
              <a:defRPr/>
            </a:pPr>
            <a:r>
              <a:rPr lang="es-ES" dirty="0">
                <a:solidFill>
                  <a:srgbClr val="FF3300"/>
                </a:solidFill>
              </a:rPr>
              <a:t>                                                  </a:t>
            </a:r>
            <a:endParaRPr lang="es-ES" sz="2800" dirty="0"/>
          </a:p>
        </p:txBody>
      </p:sp>
      <p:sp>
        <p:nvSpPr>
          <p:cNvPr id="14" name="13 CuadroTexto"/>
          <p:cNvSpPr txBox="1"/>
          <p:nvPr/>
        </p:nvSpPr>
        <p:spPr>
          <a:xfrm>
            <a:off x="251520" y="5805264"/>
            <a:ext cx="2145716" cy="338554"/>
          </a:xfrm>
          <a:prstGeom prst="rect">
            <a:avLst/>
          </a:prstGeom>
          <a:noFill/>
        </p:spPr>
        <p:txBody>
          <a:bodyPr wrap="none" rtlCol="0">
            <a:spAutoFit/>
          </a:bodyPr>
          <a:lstStyle/>
          <a:p>
            <a:r>
              <a:rPr lang="es-AR" sz="1600" dirty="0" err="1" smtClean="0">
                <a:solidFill>
                  <a:srgbClr val="FFFF00"/>
                </a:solidFill>
              </a:rPr>
              <a:t>Tucuman</a:t>
            </a:r>
            <a:r>
              <a:rPr lang="es-AR" sz="1600" dirty="0" smtClean="0">
                <a:solidFill>
                  <a:srgbClr val="FFFF00"/>
                </a:solidFill>
              </a:rPr>
              <a:t> Agosto 2017</a:t>
            </a:r>
            <a:endParaRPr lang="es-AR" sz="1600" dirty="0">
              <a:solidFill>
                <a:srgbClr val="FFFF00"/>
              </a:solidFill>
            </a:endParaRPr>
          </a:p>
        </p:txBody>
      </p:sp>
      <p:sp>
        <p:nvSpPr>
          <p:cNvPr id="16" name="15 CuadroTexto"/>
          <p:cNvSpPr txBox="1"/>
          <p:nvPr/>
        </p:nvSpPr>
        <p:spPr>
          <a:xfrm>
            <a:off x="4572000" y="4653136"/>
            <a:ext cx="2042162" cy="461665"/>
          </a:xfrm>
          <a:prstGeom prst="rect">
            <a:avLst/>
          </a:prstGeom>
          <a:noFill/>
        </p:spPr>
        <p:txBody>
          <a:bodyPr wrap="none" rtlCol="0">
            <a:spAutoFit/>
          </a:bodyPr>
          <a:lstStyle/>
          <a:p>
            <a:r>
              <a:rPr lang="es-AR" sz="2400" b="1" dirty="0" smtClean="0">
                <a:solidFill>
                  <a:schemeClr val="bg1"/>
                </a:solidFill>
                <a:latin typeface="Arial" pitchFamily="34" charset="0"/>
                <a:cs typeface="Arial" pitchFamily="34" charset="0"/>
              </a:rPr>
              <a:t>ANTIGRIPAL</a:t>
            </a:r>
            <a:endParaRPr lang="es-AR"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 Grupo"/>
          <p:cNvGrpSpPr>
            <a:grpSpLocks/>
          </p:cNvGrpSpPr>
          <p:nvPr/>
        </p:nvGrpSpPr>
        <p:grpSpPr bwMode="auto">
          <a:xfrm>
            <a:off x="0" y="0"/>
            <a:ext cx="9144000" cy="6867525"/>
            <a:chOff x="0" y="1"/>
            <a:chExt cx="9144000" cy="6866985"/>
          </a:xfrm>
        </p:grpSpPr>
        <p:pic>
          <p:nvPicPr>
            <p:cNvPr id="4103" name="Picture 4"/>
            <p:cNvPicPr>
              <a:picLocks noChangeAspect="1" noChangeArrowheads="1"/>
            </p:cNvPicPr>
            <p:nvPr/>
          </p:nvPicPr>
          <p:blipFill>
            <a:blip r:embed="rId2" cstate="print"/>
            <a:srcRect/>
            <a:stretch>
              <a:fillRect/>
            </a:stretch>
          </p:blipFill>
          <p:spPr bwMode="auto">
            <a:xfrm>
              <a:off x="7740352" y="1"/>
              <a:ext cx="1403648" cy="1988840"/>
            </a:xfrm>
            <a:prstGeom prst="rect">
              <a:avLst/>
            </a:prstGeom>
            <a:noFill/>
            <a:ln w="9525">
              <a:noFill/>
              <a:miter lim="800000"/>
              <a:headEnd/>
              <a:tailEnd/>
            </a:ln>
          </p:spPr>
        </p:pic>
        <p:pic>
          <p:nvPicPr>
            <p:cNvPr id="4104" name="Picture 5"/>
            <p:cNvPicPr>
              <a:picLocks noChangeAspect="1" noChangeArrowheads="1"/>
            </p:cNvPicPr>
            <p:nvPr/>
          </p:nvPicPr>
          <p:blipFill>
            <a:blip r:embed="rId3" cstate="print"/>
            <a:srcRect/>
            <a:stretch>
              <a:fillRect/>
            </a:stretch>
          </p:blipFill>
          <p:spPr bwMode="auto">
            <a:xfrm>
              <a:off x="0" y="6183772"/>
              <a:ext cx="9143999" cy="683214"/>
            </a:xfrm>
            <a:prstGeom prst="rect">
              <a:avLst/>
            </a:prstGeom>
            <a:noFill/>
            <a:ln w="9525">
              <a:noFill/>
              <a:miter lim="800000"/>
              <a:headEnd/>
              <a:tailEnd/>
            </a:ln>
          </p:spPr>
        </p:pic>
      </p:grpSp>
      <p:sp>
        <p:nvSpPr>
          <p:cNvPr id="4099" name="1 Título"/>
          <p:cNvSpPr>
            <a:spLocks noGrp="1"/>
          </p:cNvSpPr>
          <p:nvPr>
            <p:ph type="title"/>
          </p:nvPr>
        </p:nvSpPr>
        <p:spPr/>
        <p:txBody>
          <a:bodyPr/>
          <a:lstStyle/>
          <a:p>
            <a:pPr eaLnBrk="1" hangingPunct="1"/>
            <a:r>
              <a:rPr lang="es-AR" altLang="es-AR" sz="2800" smtClean="0">
                <a:latin typeface="Arial Black" pitchFamily="34" charset="0"/>
              </a:rPr>
              <a:t>Influenza: epidemiología</a:t>
            </a:r>
          </a:p>
        </p:txBody>
      </p:sp>
      <p:sp>
        <p:nvSpPr>
          <p:cNvPr id="2" name="1 Marcador de contenido"/>
          <p:cNvSpPr>
            <a:spLocks noGrp="1"/>
          </p:cNvSpPr>
          <p:nvPr>
            <p:ph sz="half" idx="1"/>
          </p:nvPr>
        </p:nvSpPr>
        <p:spPr>
          <a:xfrm>
            <a:off x="457200" y="1600200"/>
            <a:ext cx="3683000" cy="4525963"/>
          </a:xfrm>
        </p:spPr>
        <p:txBody>
          <a:bodyPr/>
          <a:lstStyle/>
          <a:p>
            <a:pPr marL="0" indent="0" eaLnBrk="1" hangingPunct="1">
              <a:buFont typeface="Arial" charset="0"/>
              <a:buNone/>
              <a:defRPr/>
            </a:pPr>
            <a:r>
              <a:rPr lang="es-AR" sz="2400" dirty="0">
                <a:latin typeface="Arial" panose="020B0604020202020204" pitchFamily="34" charset="0"/>
                <a:cs typeface="Arial" panose="020B0604020202020204" pitchFamily="34" charset="0"/>
              </a:rPr>
              <a:t>En el último siglo emergieron cepas pandémicas de virus influenza: </a:t>
            </a:r>
            <a:endParaRPr lang="es-AR" sz="2400" dirty="0" smtClean="0">
              <a:latin typeface="Arial" panose="020B0604020202020204" pitchFamily="34" charset="0"/>
              <a:cs typeface="Arial" panose="020B0604020202020204" pitchFamily="34" charset="0"/>
            </a:endParaRPr>
          </a:p>
          <a:p>
            <a:pPr marL="0" indent="0" eaLnBrk="1" hangingPunct="1">
              <a:buFont typeface="Arial" charset="0"/>
              <a:buNone/>
              <a:defRPr/>
            </a:pPr>
            <a:r>
              <a:rPr lang="es-AR" sz="2400" dirty="0" smtClean="0">
                <a:latin typeface="Arial" panose="020B0604020202020204" pitchFamily="34" charset="0"/>
                <a:cs typeface="Arial" panose="020B0604020202020204" pitchFamily="34" charset="0"/>
              </a:rPr>
              <a:t>1.918 </a:t>
            </a:r>
            <a:r>
              <a:rPr lang="es-AR" sz="2400" dirty="0">
                <a:latin typeface="Arial" panose="020B0604020202020204" pitchFamily="34" charset="0"/>
                <a:cs typeface="Arial" panose="020B0604020202020204" pitchFamily="34" charset="0"/>
              </a:rPr>
              <a:t>la gripe </a:t>
            </a:r>
            <a:r>
              <a:rPr lang="es-AR" sz="2400" dirty="0" smtClean="0">
                <a:latin typeface="Arial" panose="020B0604020202020204" pitchFamily="34" charset="0"/>
                <a:cs typeface="Arial" panose="020B0604020202020204" pitchFamily="34" charset="0"/>
              </a:rPr>
              <a:t>española, </a:t>
            </a:r>
            <a:r>
              <a:rPr lang="es-AR" sz="2400" dirty="0">
                <a:latin typeface="Arial" panose="020B0604020202020204" pitchFamily="34" charset="0"/>
                <a:cs typeface="Arial" panose="020B0604020202020204" pitchFamily="34" charset="0"/>
              </a:rPr>
              <a:t>1.957 la gripe asiática, </a:t>
            </a:r>
            <a:r>
              <a:rPr lang="es-AR" sz="2400" dirty="0" smtClean="0">
                <a:latin typeface="Arial" panose="020B0604020202020204" pitchFamily="34" charset="0"/>
                <a:cs typeface="Arial" panose="020B0604020202020204" pitchFamily="34" charset="0"/>
              </a:rPr>
              <a:t> </a:t>
            </a:r>
            <a:r>
              <a:rPr lang="es-AR" sz="2400" dirty="0">
                <a:latin typeface="Arial" panose="020B0604020202020204" pitchFamily="34" charset="0"/>
                <a:cs typeface="Arial" panose="020B0604020202020204" pitchFamily="34" charset="0"/>
              </a:rPr>
              <a:t>1.968 la gripe de Hong Kong y </a:t>
            </a:r>
            <a:endParaRPr lang="es-AR" sz="2400" dirty="0" smtClean="0">
              <a:latin typeface="Arial" panose="020B0604020202020204" pitchFamily="34" charset="0"/>
              <a:cs typeface="Arial" panose="020B0604020202020204" pitchFamily="34" charset="0"/>
            </a:endParaRPr>
          </a:p>
          <a:p>
            <a:pPr marL="0" indent="0" eaLnBrk="1" hangingPunct="1">
              <a:buFont typeface="Arial" charset="0"/>
              <a:buNone/>
              <a:defRPr/>
            </a:pPr>
            <a:r>
              <a:rPr lang="es-AR" sz="2400" dirty="0" smtClean="0">
                <a:latin typeface="Arial" panose="020B0604020202020204" pitchFamily="34" charset="0"/>
                <a:cs typeface="Arial" panose="020B0604020202020204" pitchFamily="34" charset="0"/>
              </a:rPr>
              <a:t>2.009 </a:t>
            </a:r>
            <a:r>
              <a:rPr lang="es-AR" sz="2400" dirty="0">
                <a:latin typeface="Arial" panose="020B0604020202020204" pitchFamily="34" charset="0"/>
                <a:cs typeface="Arial" panose="020B0604020202020204" pitchFamily="34" charset="0"/>
              </a:rPr>
              <a:t>la causada por virus influenza </a:t>
            </a:r>
            <a:r>
              <a:rPr lang="es-AR" sz="2400" dirty="0" smtClean="0">
                <a:latin typeface="Arial" panose="020B0604020202020204" pitchFamily="34" charset="0"/>
                <a:cs typeface="Arial" panose="020B0604020202020204" pitchFamily="34" charset="0"/>
              </a:rPr>
              <a:t>A H1N1</a:t>
            </a:r>
            <a:r>
              <a:rPr lang="es-AR" sz="2400" dirty="0">
                <a:latin typeface="Arial" panose="020B0604020202020204" pitchFamily="34" charset="0"/>
                <a:cs typeface="Arial" panose="020B0604020202020204" pitchFamily="34" charset="0"/>
              </a:rPr>
              <a:t>.</a:t>
            </a:r>
          </a:p>
          <a:p>
            <a:pPr eaLnBrk="1" hangingPunct="1">
              <a:buFont typeface="Arial" charset="0"/>
              <a:buChar char="•"/>
              <a:defRPr/>
            </a:pPr>
            <a:endParaRPr lang="es-AR" dirty="0"/>
          </a:p>
        </p:txBody>
      </p:sp>
      <p:pic>
        <p:nvPicPr>
          <p:cNvPr id="4101" name="Picture 2"/>
          <p:cNvPicPr>
            <a:picLocks noGrp="1" noChangeAspect="1" noChangeArrowheads="1"/>
          </p:cNvPicPr>
          <p:nvPr>
            <p:ph sz="half" idx="2"/>
          </p:nvPr>
        </p:nvPicPr>
        <p:blipFill>
          <a:blip r:embed="rId4" cstate="print"/>
          <a:srcRect/>
          <a:stretch>
            <a:fillRect/>
          </a:stretch>
        </p:blipFill>
        <p:spPr>
          <a:xfrm>
            <a:off x="4308475" y="1981200"/>
            <a:ext cx="4584700" cy="3608388"/>
          </a:xfrm>
          <a:noFill/>
        </p:spPr>
      </p:pic>
      <p:pic>
        <p:nvPicPr>
          <p:cNvPr id="4102" name="Picture 3"/>
          <p:cNvPicPr>
            <a:picLocks noChangeAspect="1" noChangeArrowheads="1"/>
          </p:cNvPicPr>
          <p:nvPr/>
        </p:nvPicPr>
        <p:blipFill>
          <a:blip r:embed="rId5" cstate="print"/>
          <a:srcRect/>
          <a:stretch>
            <a:fillRect/>
          </a:stretch>
        </p:blipFill>
        <p:spPr bwMode="auto">
          <a:xfrm>
            <a:off x="4692650" y="5732463"/>
            <a:ext cx="4127500" cy="493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 Grupo"/>
          <p:cNvGrpSpPr>
            <a:grpSpLocks/>
          </p:cNvGrpSpPr>
          <p:nvPr/>
        </p:nvGrpSpPr>
        <p:grpSpPr bwMode="auto">
          <a:xfrm>
            <a:off x="0" y="0"/>
            <a:ext cx="9144000" cy="6867525"/>
            <a:chOff x="0" y="1"/>
            <a:chExt cx="9144000" cy="6866985"/>
          </a:xfrm>
        </p:grpSpPr>
        <p:pic>
          <p:nvPicPr>
            <p:cNvPr id="5126" name="Picture 4"/>
            <p:cNvPicPr>
              <a:picLocks noChangeAspect="1" noChangeArrowheads="1"/>
            </p:cNvPicPr>
            <p:nvPr/>
          </p:nvPicPr>
          <p:blipFill>
            <a:blip r:embed="rId2" cstate="print"/>
            <a:srcRect/>
            <a:stretch>
              <a:fillRect/>
            </a:stretch>
          </p:blipFill>
          <p:spPr bwMode="auto">
            <a:xfrm>
              <a:off x="7740352" y="1"/>
              <a:ext cx="1403648" cy="1988840"/>
            </a:xfrm>
            <a:prstGeom prst="rect">
              <a:avLst/>
            </a:prstGeom>
            <a:noFill/>
            <a:ln w="9525">
              <a:noFill/>
              <a:miter lim="800000"/>
              <a:headEnd/>
              <a:tailEnd/>
            </a:ln>
          </p:spPr>
        </p:pic>
        <p:pic>
          <p:nvPicPr>
            <p:cNvPr id="5127" name="Picture 5"/>
            <p:cNvPicPr>
              <a:picLocks noChangeAspect="1" noChangeArrowheads="1"/>
            </p:cNvPicPr>
            <p:nvPr/>
          </p:nvPicPr>
          <p:blipFill>
            <a:blip r:embed="rId3" cstate="print"/>
            <a:srcRect/>
            <a:stretch>
              <a:fillRect/>
            </a:stretch>
          </p:blipFill>
          <p:spPr bwMode="auto">
            <a:xfrm>
              <a:off x="0" y="6183772"/>
              <a:ext cx="9143999" cy="683214"/>
            </a:xfrm>
            <a:prstGeom prst="rect">
              <a:avLst/>
            </a:prstGeom>
            <a:noFill/>
            <a:ln w="9525">
              <a:noFill/>
              <a:miter lim="800000"/>
              <a:headEnd/>
              <a:tailEnd/>
            </a:ln>
          </p:spPr>
        </p:pic>
      </p:grpSp>
      <p:sp>
        <p:nvSpPr>
          <p:cNvPr id="5123" name="3 Título"/>
          <p:cNvSpPr>
            <a:spLocks noGrp="1"/>
          </p:cNvSpPr>
          <p:nvPr>
            <p:ph type="title"/>
          </p:nvPr>
        </p:nvSpPr>
        <p:spPr/>
        <p:txBody>
          <a:bodyPr/>
          <a:lstStyle/>
          <a:p>
            <a:pPr eaLnBrk="1" hangingPunct="1"/>
            <a:r>
              <a:rPr lang="es-AR" altLang="es-AR" sz="2800" smtClean="0">
                <a:latin typeface="Arial Black" pitchFamily="34" charset="0"/>
              </a:rPr>
              <a:t>Influenza: epidemiología</a:t>
            </a:r>
          </a:p>
        </p:txBody>
      </p:sp>
      <p:sp>
        <p:nvSpPr>
          <p:cNvPr id="5" name="4 Marcador de contenido"/>
          <p:cNvSpPr>
            <a:spLocks noGrp="1"/>
          </p:cNvSpPr>
          <p:nvPr>
            <p:ph sz="half" idx="1"/>
          </p:nvPr>
        </p:nvSpPr>
        <p:spPr/>
        <p:txBody>
          <a:bodyPr/>
          <a:lstStyle/>
          <a:p>
            <a:pPr eaLnBrk="1" hangingPunct="1">
              <a:buFont typeface="Arial" charset="0"/>
              <a:buChar char="•"/>
              <a:defRPr/>
            </a:pPr>
            <a:r>
              <a:rPr lang="es-AR" sz="2000" dirty="0">
                <a:latin typeface="Arial" panose="020B0604020202020204" pitchFamily="34" charset="0"/>
                <a:cs typeface="Arial" panose="020B0604020202020204" pitchFamily="34" charset="0"/>
              </a:rPr>
              <a:t>La gripe se transmite de persona a persona por contacto directo o a través de objetos contaminados .</a:t>
            </a:r>
          </a:p>
          <a:p>
            <a:pPr eaLnBrk="1" hangingPunct="1">
              <a:buFont typeface="Arial" charset="0"/>
              <a:buChar char="•"/>
              <a:defRPr/>
            </a:pPr>
            <a:r>
              <a:rPr lang="es-AR" sz="2000" dirty="0">
                <a:latin typeface="Arial" panose="020B0604020202020204" pitchFamily="34" charset="0"/>
                <a:cs typeface="Arial" panose="020B0604020202020204" pitchFamily="34" charset="0"/>
              </a:rPr>
              <a:t>Es muy contagiosa, especialmente en comunidades cerradas.</a:t>
            </a:r>
          </a:p>
          <a:p>
            <a:pPr eaLnBrk="1" hangingPunct="1">
              <a:buFont typeface="Arial" charset="0"/>
              <a:buChar char="•"/>
              <a:defRPr/>
            </a:pPr>
            <a:r>
              <a:rPr lang="es-AR" sz="2000" dirty="0">
                <a:latin typeface="Arial" panose="020B0604020202020204" pitchFamily="34" charset="0"/>
                <a:cs typeface="Arial" panose="020B0604020202020204" pitchFamily="34" charset="0"/>
              </a:rPr>
              <a:t>Período de incubación es de 3 a 5 días .</a:t>
            </a:r>
          </a:p>
          <a:p>
            <a:pPr eaLnBrk="1" hangingPunct="1">
              <a:buFont typeface="Arial" charset="0"/>
              <a:buChar char="•"/>
              <a:defRPr/>
            </a:pPr>
            <a:r>
              <a:rPr lang="es-AR" sz="2000" dirty="0">
                <a:latin typeface="Arial" panose="020B0604020202020204" pitchFamily="34" charset="0"/>
                <a:cs typeface="Arial" panose="020B0604020202020204" pitchFamily="34" charset="0"/>
              </a:rPr>
              <a:t>Período de contagiosidad se establece desde un día antes a 7 días después del comienzo de los síntomas</a:t>
            </a:r>
          </a:p>
          <a:p>
            <a:pPr marL="0" indent="0" eaLnBrk="1" hangingPunct="1">
              <a:buFont typeface="Arial" charset="0"/>
              <a:buNone/>
              <a:defRPr/>
            </a:pPr>
            <a:endParaRPr lang="es-AR" sz="2000" dirty="0">
              <a:latin typeface="Arial" panose="020B0604020202020204" pitchFamily="34" charset="0"/>
              <a:cs typeface="Arial" panose="020B0604020202020204" pitchFamily="34" charset="0"/>
            </a:endParaRPr>
          </a:p>
        </p:txBody>
      </p:sp>
      <p:pic>
        <p:nvPicPr>
          <p:cNvPr id="5125" name="Picture 3"/>
          <p:cNvPicPr>
            <a:picLocks noGrp="1" noChangeAspect="1" noChangeArrowheads="1"/>
          </p:cNvPicPr>
          <p:nvPr>
            <p:ph sz="half" idx="2"/>
          </p:nvPr>
        </p:nvPicPr>
        <p:blipFill>
          <a:blip r:embed="rId4" cstate="print"/>
          <a:srcRect/>
          <a:stretch>
            <a:fillRect/>
          </a:stretch>
        </p:blipFill>
        <p:spPr>
          <a:xfrm>
            <a:off x="4560888" y="1989138"/>
            <a:ext cx="4391025" cy="3671887"/>
          </a:xfrm>
          <a:noFill/>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 Grupo"/>
          <p:cNvGrpSpPr>
            <a:grpSpLocks/>
          </p:cNvGrpSpPr>
          <p:nvPr/>
        </p:nvGrpSpPr>
        <p:grpSpPr bwMode="auto">
          <a:xfrm>
            <a:off x="0" y="0"/>
            <a:ext cx="9144000" cy="6867525"/>
            <a:chOff x="0" y="1"/>
            <a:chExt cx="9144000" cy="6866985"/>
          </a:xfrm>
        </p:grpSpPr>
        <p:pic>
          <p:nvPicPr>
            <p:cNvPr id="6150" name="Picture 4"/>
            <p:cNvPicPr>
              <a:picLocks noChangeAspect="1" noChangeArrowheads="1"/>
            </p:cNvPicPr>
            <p:nvPr/>
          </p:nvPicPr>
          <p:blipFill>
            <a:blip r:embed="rId2" cstate="print"/>
            <a:srcRect/>
            <a:stretch>
              <a:fillRect/>
            </a:stretch>
          </p:blipFill>
          <p:spPr bwMode="auto">
            <a:xfrm>
              <a:off x="7740352" y="1"/>
              <a:ext cx="1403648" cy="1988840"/>
            </a:xfrm>
            <a:prstGeom prst="rect">
              <a:avLst/>
            </a:prstGeom>
            <a:noFill/>
            <a:ln w="9525">
              <a:noFill/>
              <a:miter lim="800000"/>
              <a:headEnd/>
              <a:tailEnd/>
            </a:ln>
          </p:spPr>
        </p:pic>
        <p:pic>
          <p:nvPicPr>
            <p:cNvPr id="6151" name="Picture 5"/>
            <p:cNvPicPr>
              <a:picLocks noChangeAspect="1" noChangeArrowheads="1"/>
            </p:cNvPicPr>
            <p:nvPr/>
          </p:nvPicPr>
          <p:blipFill>
            <a:blip r:embed="rId3" cstate="print"/>
            <a:srcRect/>
            <a:stretch>
              <a:fillRect/>
            </a:stretch>
          </p:blipFill>
          <p:spPr bwMode="auto">
            <a:xfrm>
              <a:off x="0" y="6183772"/>
              <a:ext cx="9143999" cy="683214"/>
            </a:xfrm>
            <a:prstGeom prst="rect">
              <a:avLst/>
            </a:prstGeom>
            <a:noFill/>
            <a:ln w="9525">
              <a:noFill/>
              <a:miter lim="800000"/>
              <a:headEnd/>
              <a:tailEnd/>
            </a:ln>
          </p:spPr>
        </p:pic>
      </p:grpSp>
      <p:sp>
        <p:nvSpPr>
          <p:cNvPr id="6147" name="1 Título"/>
          <p:cNvSpPr>
            <a:spLocks noGrp="1"/>
          </p:cNvSpPr>
          <p:nvPr>
            <p:ph type="title"/>
          </p:nvPr>
        </p:nvSpPr>
        <p:spPr/>
        <p:txBody>
          <a:bodyPr/>
          <a:lstStyle/>
          <a:p>
            <a:pPr eaLnBrk="1" hangingPunct="1"/>
            <a:r>
              <a:rPr lang="es-AR" altLang="es-AR" sz="3200" smtClean="0">
                <a:latin typeface="Arial Black" pitchFamily="34" charset="0"/>
              </a:rPr>
              <a:t>Características del virus Influenza</a:t>
            </a:r>
          </a:p>
        </p:txBody>
      </p:sp>
      <p:sp>
        <p:nvSpPr>
          <p:cNvPr id="3" name="2 Marcador de contenido"/>
          <p:cNvSpPr>
            <a:spLocks noGrp="1"/>
          </p:cNvSpPr>
          <p:nvPr>
            <p:ph sz="half" idx="1"/>
          </p:nvPr>
        </p:nvSpPr>
        <p:spPr>
          <a:xfrm>
            <a:off x="323850" y="1484313"/>
            <a:ext cx="4171950" cy="4641850"/>
          </a:xfrm>
        </p:spPr>
        <p:txBody>
          <a:bodyPr rtlCol="0">
            <a:normAutofit fontScale="70000" lnSpcReduction="20000"/>
          </a:bodyPr>
          <a:lstStyle/>
          <a:p>
            <a:pPr eaLnBrk="1" fontAlgn="auto" hangingPunct="1">
              <a:spcAft>
                <a:spcPts val="0"/>
              </a:spcAft>
              <a:defRPr/>
            </a:pPr>
            <a:r>
              <a:rPr lang="es-AR" dirty="0">
                <a:latin typeface="Arial" panose="020B0604020202020204" pitchFamily="34" charset="0"/>
                <a:cs typeface="Arial" panose="020B0604020202020204" pitchFamily="34" charset="0"/>
              </a:rPr>
              <a:t>Familia </a:t>
            </a:r>
            <a:r>
              <a:rPr lang="es-AR" dirty="0" err="1">
                <a:latin typeface="Arial" panose="020B0604020202020204" pitchFamily="34" charset="0"/>
                <a:cs typeface="Arial" panose="020B0604020202020204" pitchFamily="34" charset="0"/>
              </a:rPr>
              <a:t>Orthomixoviridae</a:t>
            </a:r>
            <a:endParaRPr lang="es-AR" dirty="0">
              <a:latin typeface="Arial" panose="020B0604020202020204" pitchFamily="34" charset="0"/>
              <a:cs typeface="Arial" panose="020B0604020202020204" pitchFamily="34" charset="0"/>
            </a:endParaRPr>
          </a:p>
          <a:p>
            <a:pPr eaLnBrk="1" fontAlgn="auto" hangingPunct="1">
              <a:spcAft>
                <a:spcPts val="0"/>
              </a:spcAft>
              <a:defRPr/>
            </a:pPr>
            <a:r>
              <a:rPr lang="es-AR" dirty="0">
                <a:latin typeface="Arial" panose="020B0604020202020204" pitchFamily="34" charset="0"/>
                <a:cs typeface="Arial" panose="020B0604020202020204" pitchFamily="34" charset="0"/>
              </a:rPr>
              <a:t>Virus RNA envuelto</a:t>
            </a:r>
          </a:p>
          <a:p>
            <a:pPr eaLnBrk="1" fontAlgn="auto" hangingPunct="1">
              <a:spcAft>
                <a:spcPts val="0"/>
              </a:spcAft>
              <a:defRPr/>
            </a:pPr>
            <a:r>
              <a:rPr lang="es-AR" dirty="0">
                <a:latin typeface="Arial" panose="020B0604020202020204" pitchFamily="34" charset="0"/>
                <a:cs typeface="Arial" panose="020B0604020202020204" pitchFamily="34" charset="0"/>
              </a:rPr>
              <a:t>Presenta  glicoproteínas de      superficie antigénicas: </a:t>
            </a:r>
            <a:r>
              <a:rPr lang="es-AR" dirty="0" smtClean="0">
                <a:latin typeface="Arial" panose="020B0604020202020204" pitchFamily="34" charset="0"/>
                <a:cs typeface="Arial" panose="020B0604020202020204" pitchFamily="34" charset="0"/>
              </a:rPr>
              <a:t> </a:t>
            </a:r>
            <a:r>
              <a:rPr lang="es-AR" dirty="0" err="1" smtClean="0">
                <a:latin typeface="Arial" panose="020B0604020202020204" pitchFamily="34" charset="0"/>
                <a:cs typeface="Arial" panose="020B0604020202020204" pitchFamily="34" charset="0"/>
              </a:rPr>
              <a:t>hemaglutinina</a:t>
            </a:r>
            <a:r>
              <a:rPr lang="es-AR" dirty="0" smtClean="0">
                <a:latin typeface="Arial" panose="020B0604020202020204" pitchFamily="34" charset="0"/>
                <a:cs typeface="Arial" panose="020B0604020202020204" pitchFamily="34" charset="0"/>
              </a:rPr>
              <a:t> </a:t>
            </a:r>
            <a:r>
              <a:rPr lang="es-AR" dirty="0">
                <a:latin typeface="Arial" panose="020B0604020202020204" pitchFamily="34" charset="0"/>
                <a:cs typeface="Arial" panose="020B0604020202020204" pitchFamily="34" charset="0"/>
              </a:rPr>
              <a:t>(HA) y </a:t>
            </a:r>
            <a:r>
              <a:rPr lang="es-AR" dirty="0" smtClean="0">
                <a:latin typeface="Arial" panose="020B0604020202020204" pitchFamily="34" charset="0"/>
                <a:cs typeface="Arial" panose="020B0604020202020204" pitchFamily="34" charset="0"/>
              </a:rPr>
              <a:t>  </a:t>
            </a:r>
            <a:r>
              <a:rPr lang="es-AR" dirty="0" err="1">
                <a:latin typeface="Arial" panose="020B0604020202020204" pitchFamily="34" charset="0"/>
                <a:cs typeface="Arial" panose="020B0604020202020204" pitchFamily="34" charset="0"/>
              </a:rPr>
              <a:t>neuraminidasa</a:t>
            </a:r>
            <a:r>
              <a:rPr lang="es-AR" dirty="0">
                <a:latin typeface="Arial" panose="020B0604020202020204" pitchFamily="34" charset="0"/>
                <a:cs typeface="Arial" panose="020B0604020202020204" pitchFamily="34" charset="0"/>
              </a:rPr>
              <a:t> (NA)</a:t>
            </a:r>
          </a:p>
          <a:p>
            <a:pPr eaLnBrk="1" fontAlgn="auto" hangingPunct="1">
              <a:spcAft>
                <a:spcPts val="0"/>
              </a:spcAft>
              <a:defRPr/>
            </a:pPr>
            <a:r>
              <a:rPr lang="es-AR" dirty="0">
                <a:latin typeface="Arial" panose="020B0604020202020204" pitchFamily="34" charset="0"/>
                <a:cs typeface="Arial" panose="020B0604020202020204" pitchFamily="34" charset="0"/>
              </a:rPr>
              <a:t>Existen tres tipo antigénicos que se diferencian por nucleoproteínas y proteína M: </a:t>
            </a:r>
            <a:r>
              <a:rPr lang="es-AR" dirty="0" smtClean="0">
                <a:latin typeface="Arial" panose="020B0604020202020204" pitchFamily="34" charset="0"/>
                <a:cs typeface="Arial" panose="020B0604020202020204" pitchFamily="34" charset="0"/>
              </a:rPr>
              <a:t>  </a:t>
            </a:r>
            <a:r>
              <a:rPr lang="es-AR" dirty="0">
                <a:latin typeface="Arial" panose="020B0604020202020204" pitchFamily="34" charset="0"/>
                <a:cs typeface="Arial" panose="020B0604020202020204" pitchFamily="34" charset="0"/>
              </a:rPr>
              <a:t>A →causa epidemias y pandemias en humanos y animales. </a:t>
            </a:r>
            <a:endParaRPr lang="es-AR" dirty="0" smtClean="0">
              <a:latin typeface="Arial" panose="020B0604020202020204" pitchFamily="34" charset="0"/>
              <a:cs typeface="Arial" panose="020B0604020202020204" pitchFamily="34" charset="0"/>
            </a:endParaRPr>
          </a:p>
          <a:p>
            <a:pPr marL="0" indent="0" eaLnBrk="1" fontAlgn="auto" hangingPunct="1">
              <a:spcAft>
                <a:spcPts val="0"/>
              </a:spcAft>
              <a:buFont typeface="Arial" charset="0"/>
              <a:buNone/>
              <a:defRPr/>
            </a:pPr>
            <a:r>
              <a:rPr lang="es-AR" dirty="0">
                <a:latin typeface="Arial" panose="020B0604020202020204" pitchFamily="34" charset="0"/>
                <a:cs typeface="Arial" panose="020B0604020202020204" pitchFamily="34" charset="0"/>
              </a:rPr>
              <a:t> </a:t>
            </a:r>
            <a:r>
              <a:rPr lang="es-AR" dirty="0" smtClean="0">
                <a:latin typeface="Arial" panose="020B0604020202020204" pitchFamily="34" charset="0"/>
                <a:cs typeface="Arial" panose="020B0604020202020204" pitchFamily="34" charset="0"/>
              </a:rPr>
              <a:t>    </a:t>
            </a:r>
            <a:r>
              <a:rPr lang="es-AR" dirty="0">
                <a:latin typeface="Arial" panose="020B0604020202020204" pitchFamily="34" charset="0"/>
                <a:cs typeface="Arial" panose="020B0604020202020204" pitchFamily="34" charset="0"/>
              </a:rPr>
              <a:t>B → causa epidemias leves y </a:t>
            </a:r>
            <a:r>
              <a:rPr lang="es-AR" dirty="0" smtClean="0">
                <a:latin typeface="Arial" panose="020B0604020202020204" pitchFamily="34" charset="0"/>
                <a:cs typeface="Arial" panose="020B0604020202020204" pitchFamily="34" charset="0"/>
              </a:rPr>
              <a:t> </a:t>
            </a:r>
          </a:p>
          <a:p>
            <a:pPr marL="0" indent="0" eaLnBrk="1" fontAlgn="auto" hangingPunct="1">
              <a:spcAft>
                <a:spcPts val="0"/>
              </a:spcAft>
              <a:buFont typeface="Arial" charset="0"/>
              <a:buNone/>
              <a:defRPr/>
            </a:pPr>
            <a:r>
              <a:rPr lang="es-AR" dirty="0">
                <a:latin typeface="Arial" panose="020B0604020202020204" pitchFamily="34" charset="0"/>
                <a:cs typeface="Arial" panose="020B0604020202020204" pitchFamily="34" charset="0"/>
              </a:rPr>
              <a:t> </a:t>
            </a:r>
            <a:r>
              <a:rPr lang="es-AR" dirty="0" smtClean="0">
                <a:latin typeface="Arial" panose="020B0604020202020204" pitchFamily="34" charset="0"/>
                <a:cs typeface="Arial" panose="020B0604020202020204" pitchFamily="34" charset="0"/>
              </a:rPr>
              <a:t>    afecta </a:t>
            </a:r>
            <a:r>
              <a:rPr lang="es-AR" dirty="0">
                <a:latin typeface="Arial" panose="020B0604020202020204" pitchFamily="34" charset="0"/>
                <a:cs typeface="Arial" panose="020B0604020202020204" pitchFamily="34" charset="0"/>
              </a:rPr>
              <a:t>solo a </a:t>
            </a:r>
            <a:r>
              <a:rPr lang="es-AR" dirty="0" smtClean="0">
                <a:latin typeface="Arial" panose="020B0604020202020204" pitchFamily="34" charset="0"/>
                <a:cs typeface="Arial" panose="020B0604020202020204" pitchFamily="34" charset="0"/>
              </a:rPr>
              <a:t>humanos   </a:t>
            </a:r>
          </a:p>
          <a:p>
            <a:pPr marL="0" indent="0" eaLnBrk="1" fontAlgn="auto" hangingPunct="1">
              <a:spcAft>
                <a:spcPts val="0"/>
              </a:spcAft>
              <a:buFont typeface="Arial" charset="0"/>
              <a:buNone/>
              <a:defRPr/>
            </a:pPr>
            <a:r>
              <a:rPr lang="es-AR" dirty="0">
                <a:latin typeface="Arial" panose="020B0604020202020204" pitchFamily="34" charset="0"/>
                <a:cs typeface="Arial" panose="020B0604020202020204" pitchFamily="34" charset="0"/>
              </a:rPr>
              <a:t> </a:t>
            </a:r>
            <a:r>
              <a:rPr lang="es-AR" dirty="0" smtClean="0">
                <a:latin typeface="Arial" panose="020B0604020202020204" pitchFamily="34" charset="0"/>
                <a:cs typeface="Arial" panose="020B0604020202020204" pitchFamily="34" charset="0"/>
              </a:rPr>
              <a:t>    (principalmente </a:t>
            </a:r>
            <a:r>
              <a:rPr lang="es-AR" dirty="0">
                <a:latin typeface="Arial" panose="020B0604020202020204" pitchFamily="34" charset="0"/>
                <a:cs typeface="Arial" panose="020B0604020202020204" pitchFamily="34" charset="0"/>
              </a:rPr>
              <a:t>niños).                   </a:t>
            </a:r>
          </a:p>
          <a:p>
            <a:pPr marL="0" indent="0" eaLnBrk="1" fontAlgn="auto" hangingPunct="1">
              <a:spcAft>
                <a:spcPts val="0"/>
              </a:spcAft>
              <a:buFont typeface="Arial" charset="0"/>
              <a:buNone/>
              <a:defRPr/>
            </a:pPr>
            <a:r>
              <a:rPr lang="es-AR" dirty="0" smtClean="0">
                <a:latin typeface="Arial" panose="020B0604020202020204" pitchFamily="34" charset="0"/>
                <a:cs typeface="Arial" panose="020B0604020202020204" pitchFamily="34" charset="0"/>
              </a:rPr>
              <a:t>     C</a:t>
            </a:r>
            <a:r>
              <a:rPr lang="es-AR" dirty="0">
                <a:latin typeface="Arial" panose="020B0604020202020204" pitchFamily="34" charset="0"/>
                <a:cs typeface="Arial" panose="020B0604020202020204" pitchFamily="34" charset="0"/>
              </a:rPr>
              <a:t>→ no causa epidemias</a:t>
            </a:r>
          </a:p>
          <a:p>
            <a:pPr eaLnBrk="1" fontAlgn="auto" hangingPunct="1">
              <a:spcAft>
                <a:spcPts val="0"/>
              </a:spcAft>
              <a:defRPr/>
            </a:pPr>
            <a:endParaRPr lang="es-AR" dirty="0" smtClean="0"/>
          </a:p>
        </p:txBody>
      </p:sp>
      <p:pic>
        <p:nvPicPr>
          <p:cNvPr id="6149" name="Picture 2"/>
          <p:cNvPicPr>
            <a:picLocks noGrp="1" noChangeAspect="1" noChangeArrowheads="1"/>
          </p:cNvPicPr>
          <p:nvPr>
            <p:ph sz="half" idx="2"/>
          </p:nvPr>
        </p:nvPicPr>
        <p:blipFill>
          <a:blip r:embed="rId4" cstate="print"/>
          <a:srcRect/>
          <a:stretch>
            <a:fillRect/>
          </a:stretch>
        </p:blipFill>
        <p:spPr>
          <a:xfrm>
            <a:off x="4356100" y="2273300"/>
            <a:ext cx="4679950" cy="3506788"/>
          </a:xfrm>
          <a:noFill/>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 Grupo"/>
          <p:cNvGrpSpPr>
            <a:grpSpLocks/>
          </p:cNvGrpSpPr>
          <p:nvPr/>
        </p:nvGrpSpPr>
        <p:grpSpPr bwMode="auto">
          <a:xfrm>
            <a:off x="0" y="0"/>
            <a:ext cx="9144000" cy="6867525"/>
            <a:chOff x="0" y="1"/>
            <a:chExt cx="9144000" cy="6866985"/>
          </a:xfrm>
        </p:grpSpPr>
        <p:pic>
          <p:nvPicPr>
            <p:cNvPr id="7173" name="Picture 4"/>
            <p:cNvPicPr>
              <a:picLocks noChangeAspect="1" noChangeArrowheads="1"/>
            </p:cNvPicPr>
            <p:nvPr/>
          </p:nvPicPr>
          <p:blipFill>
            <a:blip r:embed="rId2" cstate="print"/>
            <a:srcRect/>
            <a:stretch>
              <a:fillRect/>
            </a:stretch>
          </p:blipFill>
          <p:spPr bwMode="auto">
            <a:xfrm>
              <a:off x="7740352" y="1"/>
              <a:ext cx="1403648" cy="1988840"/>
            </a:xfrm>
            <a:prstGeom prst="rect">
              <a:avLst/>
            </a:prstGeom>
            <a:noFill/>
            <a:ln w="9525">
              <a:noFill/>
              <a:miter lim="800000"/>
              <a:headEnd/>
              <a:tailEnd/>
            </a:ln>
          </p:spPr>
        </p:pic>
        <p:pic>
          <p:nvPicPr>
            <p:cNvPr id="7174" name="Picture 5"/>
            <p:cNvPicPr>
              <a:picLocks noChangeAspect="1" noChangeArrowheads="1"/>
            </p:cNvPicPr>
            <p:nvPr/>
          </p:nvPicPr>
          <p:blipFill>
            <a:blip r:embed="rId3" cstate="print"/>
            <a:srcRect/>
            <a:stretch>
              <a:fillRect/>
            </a:stretch>
          </p:blipFill>
          <p:spPr bwMode="auto">
            <a:xfrm>
              <a:off x="0" y="6183772"/>
              <a:ext cx="9143999" cy="683214"/>
            </a:xfrm>
            <a:prstGeom prst="rect">
              <a:avLst/>
            </a:prstGeom>
            <a:noFill/>
            <a:ln w="9525">
              <a:noFill/>
              <a:miter lim="800000"/>
              <a:headEnd/>
              <a:tailEnd/>
            </a:ln>
          </p:spPr>
        </p:pic>
      </p:grpSp>
      <p:sp>
        <p:nvSpPr>
          <p:cNvPr id="7171" name="1 Título"/>
          <p:cNvSpPr>
            <a:spLocks noGrp="1"/>
          </p:cNvSpPr>
          <p:nvPr>
            <p:ph type="title"/>
          </p:nvPr>
        </p:nvSpPr>
        <p:spPr>
          <a:xfrm>
            <a:off x="457200" y="274638"/>
            <a:ext cx="7786688" cy="1143000"/>
          </a:xfrm>
        </p:spPr>
        <p:txBody>
          <a:bodyPr/>
          <a:lstStyle/>
          <a:p>
            <a:pPr eaLnBrk="1" hangingPunct="1"/>
            <a:r>
              <a:rPr lang="es-AR" altLang="es-AR" sz="2400" smtClean="0">
                <a:latin typeface="Arial Black" pitchFamily="34" charset="0"/>
              </a:rPr>
              <a:t>Variaciones antigénicas del virus Influenza</a:t>
            </a:r>
          </a:p>
        </p:txBody>
      </p:sp>
      <p:sp>
        <p:nvSpPr>
          <p:cNvPr id="4" name="3 Marcador de contenido"/>
          <p:cNvSpPr>
            <a:spLocks noGrp="1"/>
          </p:cNvSpPr>
          <p:nvPr>
            <p:ph idx="1"/>
          </p:nvPr>
        </p:nvSpPr>
        <p:spPr>
          <a:xfrm>
            <a:off x="250825" y="1600200"/>
            <a:ext cx="8435975" cy="4525963"/>
          </a:xfrm>
        </p:spPr>
        <p:txBody>
          <a:bodyPr/>
          <a:lstStyle/>
          <a:p>
            <a:pPr marL="0" indent="0" eaLnBrk="1" hangingPunct="1">
              <a:buFont typeface="Arial" charset="0"/>
              <a:buNone/>
              <a:defRPr/>
            </a:pPr>
            <a:r>
              <a:rPr lang="es-AR" sz="2000" dirty="0" smtClean="0">
                <a:latin typeface="Arial" panose="020B0604020202020204" pitchFamily="34" charset="0"/>
                <a:cs typeface="Arial" panose="020B0604020202020204" pitchFamily="34" charset="0"/>
              </a:rPr>
              <a:t>El virus Influenza sufre modificaciones en la estructura genética de la </a:t>
            </a:r>
            <a:r>
              <a:rPr lang="es-AR" sz="2000" dirty="0" err="1" smtClean="0">
                <a:latin typeface="Arial" panose="020B0604020202020204" pitchFamily="34" charset="0"/>
                <a:cs typeface="Arial" panose="020B0604020202020204" pitchFamily="34" charset="0"/>
              </a:rPr>
              <a:t>hemaglutinina</a:t>
            </a:r>
            <a:r>
              <a:rPr lang="es-AR" sz="2000" dirty="0" smtClean="0">
                <a:latin typeface="Arial" panose="020B0604020202020204" pitchFamily="34" charset="0"/>
                <a:cs typeface="Arial" panose="020B0604020202020204" pitchFamily="34" charset="0"/>
              </a:rPr>
              <a:t> y </a:t>
            </a:r>
            <a:r>
              <a:rPr lang="es-AR" sz="2000" dirty="0" err="1" smtClean="0">
                <a:latin typeface="Arial" panose="020B0604020202020204" pitchFamily="34" charset="0"/>
                <a:cs typeface="Arial" panose="020B0604020202020204" pitchFamily="34" charset="0"/>
              </a:rPr>
              <a:t>neuraminidasa</a:t>
            </a:r>
            <a:r>
              <a:rPr lang="es-AR" sz="2000" dirty="0" smtClean="0">
                <a:latin typeface="Arial" panose="020B0604020202020204" pitchFamily="34" charset="0"/>
                <a:cs typeface="Arial" panose="020B0604020202020204" pitchFamily="34" charset="0"/>
              </a:rPr>
              <a:t> dando origen a virus antigénicamente diferentes. Hay dos tipos de cambio:</a:t>
            </a:r>
          </a:p>
          <a:p>
            <a:pPr marL="0" indent="0" eaLnBrk="1" hangingPunct="1">
              <a:buFont typeface="Arial" charset="0"/>
              <a:buNone/>
              <a:defRPr/>
            </a:pPr>
            <a:endParaRPr lang="es-AR" sz="2000" dirty="0" smtClean="0">
              <a:latin typeface="Arial" panose="020B0604020202020204" pitchFamily="34" charset="0"/>
              <a:cs typeface="Arial" panose="020B0604020202020204" pitchFamily="34" charset="0"/>
            </a:endParaRPr>
          </a:p>
          <a:p>
            <a:pPr eaLnBrk="1" hangingPunct="1">
              <a:buFont typeface="Arial" charset="0"/>
              <a:buChar char="•"/>
              <a:defRPr/>
            </a:pPr>
            <a:r>
              <a:rPr lang="es-AR" sz="2000" dirty="0" smtClean="0">
                <a:latin typeface="Arial" panose="020B0604020202020204" pitchFamily="34" charset="0"/>
                <a:cs typeface="Arial" panose="020B0604020202020204" pitchFamily="34" charset="0"/>
              </a:rPr>
              <a:t>Variaciones mayores (</a:t>
            </a:r>
            <a:r>
              <a:rPr lang="es-AR" sz="2000" dirty="0" err="1" smtClean="0">
                <a:latin typeface="Arial" panose="020B0604020202020204" pitchFamily="34" charset="0"/>
                <a:cs typeface="Arial" panose="020B0604020202020204" pitchFamily="34" charset="0"/>
              </a:rPr>
              <a:t>shift</a:t>
            </a:r>
            <a:r>
              <a:rPr lang="es-AR" sz="2000" dirty="0" smtClean="0">
                <a:latin typeface="Arial" panose="020B0604020202020204" pitchFamily="34" charset="0"/>
                <a:cs typeface="Arial" panose="020B0604020202020204" pitchFamily="34" charset="0"/>
              </a:rPr>
              <a:t>): sólo para el tipo A, ocurren cada 10 años  </a:t>
            </a:r>
            <a:r>
              <a:rPr lang="es-AR" sz="2000" dirty="0" err="1" smtClean="0">
                <a:latin typeface="Arial" panose="020B0604020202020204" pitchFamily="34" charset="0"/>
                <a:cs typeface="Arial" panose="020B0604020202020204" pitchFamily="34" charset="0"/>
              </a:rPr>
              <a:t>ó</a:t>
            </a:r>
            <a:r>
              <a:rPr lang="es-AR" sz="2000" dirty="0" smtClean="0">
                <a:latin typeface="Arial" panose="020B0604020202020204" pitchFamily="34" charset="0"/>
                <a:cs typeface="Arial" panose="020B0604020202020204" pitchFamily="34" charset="0"/>
              </a:rPr>
              <a:t> más. Hay un cambio total por lo cual el virus es diferente, se asocia con la presentación de pandemias.</a:t>
            </a:r>
          </a:p>
          <a:p>
            <a:pPr marL="0" indent="0" eaLnBrk="1" hangingPunct="1">
              <a:buFont typeface="Arial" charset="0"/>
              <a:buNone/>
              <a:defRPr/>
            </a:pPr>
            <a:endParaRPr lang="es-AR" sz="2000" dirty="0" smtClean="0">
              <a:latin typeface="Arial" panose="020B0604020202020204" pitchFamily="34" charset="0"/>
              <a:cs typeface="Arial" panose="020B0604020202020204" pitchFamily="34" charset="0"/>
            </a:endParaRPr>
          </a:p>
          <a:p>
            <a:pPr eaLnBrk="1" hangingPunct="1">
              <a:buFont typeface="Arial" charset="0"/>
              <a:buChar char="•"/>
              <a:defRPr/>
            </a:pPr>
            <a:r>
              <a:rPr lang="es-AR" sz="2000" dirty="0" smtClean="0">
                <a:latin typeface="Arial" panose="020B0604020202020204" pitchFamily="34" charset="0"/>
                <a:cs typeface="Arial" panose="020B0604020202020204" pitchFamily="34" charset="0"/>
              </a:rPr>
              <a:t>Variaciones menores (</a:t>
            </a:r>
            <a:r>
              <a:rPr lang="es-AR" sz="2000" dirty="0" err="1" smtClean="0">
                <a:latin typeface="Arial" panose="020B0604020202020204" pitchFamily="34" charset="0"/>
                <a:cs typeface="Arial" panose="020B0604020202020204" pitchFamily="34" charset="0"/>
              </a:rPr>
              <a:t>drift</a:t>
            </a:r>
            <a:r>
              <a:rPr lang="es-AR" sz="2000" dirty="0" smtClean="0">
                <a:latin typeface="Arial" panose="020B0604020202020204" pitchFamily="34" charset="0"/>
                <a:cs typeface="Arial" panose="020B0604020202020204" pitchFamily="34" charset="0"/>
              </a:rPr>
              <a:t>) son cambio menores que ocurren en forma constante en los virus influenza A y B. La población tiene inmunidad parcial, y son éstas las que ocasionan epidemias estacionales en diferentes regiones. En ellas se basa la recomendación para la preparación de las vacunas cada año.</a:t>
            </a:r>
          </a:p>
          <a:p>
            <a:pPr marL="0" indent="0" eaLnBrk="1" hangingPunct="1">
              <a:buFont typeface="Arial" charset="0"/>
              <a:buNone/>
              <a:defRPr/>
            </a:pPr>
            <a:endParaRPr lang="es-AR" sz="2000" dirty="0" smtClean="0">
              <a:latin typeface="Arial" panose="020B0604020202020204" pitchFamily="34" charset="0"/>
              <a:cs typeface="Arial" panose="020B0604020202020204" pitchFamily="34" charset="0"/>
            </a:endParaRPr>
          </a:p>
          <a:p>
            <a:pPr eaLnBrk="1" hangingPunct="1">
              <a:buFont typeface="Arial" charset="0"/>
              <a:buChar char="•"/>
              <a:defRPr/>
            </a:pPr>
            <a:endParaRPr lang="es-AR" sz="2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 Grupo"/>
          <p:cNvGrpSpPr>
            <a:grpSpLocks/>
          </p:cNvGrpSpPr>
          <p:nvPr/>
        </p:nvGrpSpPr>
        <p:grpSpPr bwMode="auto">
          <a:xfrm>
            <a:off x="0" y="0"/>
            <a:ext cx="9144000" cy="6867525"/>
            <a:chOff x="0" y="1"/>
            <a:chExt cx="9144000" cy="6866985"/>
          </a:xfrm>
        </p:grpSpPr>
        <p:pic>
          <p:nvPicPr>
            <p:cNvPr id="8212" name="Picture 4"/>
            <p:cNvPicPr>
              <a:picLocks noChangeAspect="1" noChangeArrowheads="1"/>
            </p:cNvPicPr>
            <p:nvPr/>
          </p:nvPicPr>
          <p:blipFill>
            <a:blip r:embed="rId2" cstate="print"/>
            <a:srcRect/>
            <a:stretch>
              <a:fillRect/>
            </a:stretch>
          </p:blipFill>
          <p:spPr bwMode="auto">
            <a:xfrm>
              <a:off x="7740352" y="1"/>
              <a:ext cx="1403648" cy="1988840"/>
            </a:xfrm>
            <a:prstGeom prst="rect">
              <a:avLst/>
            </a:prstGeom>
            <a:noFill/>
            <a:ln w="9525">
              <a:noFill/>
              <a:miter lim="800000"/>
              <a:headEnd/>
              <a:tailEnd/>
            </a:ln>
          </p:spPr>
        </p:pic>
        <p:pic>
          <p:nvPicPr>
            <p:cNvPr id="8213" name="Picture 5"/>
            <p:cNvPicPr>
              <a:picLocks noChangeAspect="1" noChangeArrowheads="1"/>
            </p:cNvPicPr>
            <p:nvPr/>
          </p:nvPicPr>
          <p:blipFill>
            <a:blip r:embed="rId3" cstate="print"/>
            <a:srcRect/>
            <a:stretch>
              <a:fillRect/>
            </a:stretch>
          </p:blipFill>
          <p:spPr bwMode="auto">
            <a:xfrm>
              <a:off x="0" y="6183772"/>
              <a:ext cx="9143999" cy="683214"/>
            </a:xfrm>
            <a:prstGeom prst="rect">
              <a:avLst/>
            </a:prstGeom>
            <a:noFill/>
            <a:ln w="9525">
              <a:noFill/>
              <a:miter lim="800000"/>
              <a:headEnd/>
              <a:tailEnd/>
            </a:ln>
          </p:spPr>
        </p:pic>
      </p:grpSp>
      <p:sp>
        <p:nvSpPr>
          <p:cNvPr id="8195" name="1 Título"/>
          <p:cNvSpPr>
            <a:spLocks noGrp="1"/>
          </p:cNvSpPr>
          <p:nvPr>
            <p:ph type="title"/>
          </p:nvPr>
        </p:nvSpPr>
        <p:spPr>
          <a:xfrm>
            <a:off x="107950" y="274638"/>
            <a:ext cx="7985125" cy="1143000"/>
          </a:xfrm>
        </p:spPr>
        <p:txBody>
          <a:bodyPr/>
          <a:lstStyle/>
          <a:p>
            <a:pPr eaLnBrk="1" hangingPunct="1"/>
            <a:r>
              <a:rPr lang="es-ES" altLang="es-AR" sz="2400" smtClean="0">
                <a:latin typeface="Arial Black" pitchFamily="34" charset="0"/>
              </a:rPr>
              <a:t>Influenza: nomenclatura de las cepas del virus de la gripe</a:t>
            </a:r>
            <a:endParaRPr lang="es-AR" altLang="es-AR" sz="2400" smtClean="0">
              <a:latin typeface="Arial Black" pitchFamily="34" charset="0"/>
            </a:endParaRPr>
          </a:p>
        </p:txBody>
      </p:sp>
      <p:grpSp>
        <p:nvGrpSpPr>
          <p:cNvPr id="3" name="3 Grupo"/>
          <p:cNvGrpSpPr>
            <a:grpSpLocks/>
          </p:cNvGrpSpPr>
          <p:nvPr/>
        </p:nvGrpSpPr>
        <p:grpSpPr bwMode="auto">
          <a:xfrm>
            <a:off x="755650" y="1916113"/>
            <a:ext cx="7686675" cy="4033837"/>
            <a:chOff x="1637470" y="2852936"/>
            <a:chExt cx="6761778" cy="2952328"/>
          </a:xfrm>
        </p:grpSpPr>
        <p:grpSp>
          <p:nvGrpSpPr>
            <p:cNvPr id="4" name="47 Grupo"/>
            <p:cNvGrpSpPr>
              <a:grpSpLocks/>
            </p:cNvGrpSpPr>
            <p:nvPr/>
          </p:nvGrpSpPr>
          <p:grpSpPr bwMode="auto">
            <a:xfrm>
              <a:off x="1637470" y="2852936"/>
              <a:ext cx="6761778" cy="2880329"/>
              <a:chOff x="1637470" y="2924944"/>
              <a:chExt cx="6761778" cy="2880329"/>
            </a:xfrm>
          </p:grpSpPr>
          <p:sp>
            <p:nvSpPr>
              <p:cNvPr id="36" name="35 Forma libre"/>
              <p:cNvSpPr/>
              <p:nvPr/>
            </p:nvSpPr>
            <p:spPr>
              <a:xfrm rot="21600000">
                <a:off x="2612216" y="2927268"/>
                <a:ext cx="1942510" cy="706421"/>
              </a:xfrm>
              <a:custGeom>
                <a:avLst/>
                <a:gdLst>
                  <a:gd name="connsiteX0" fmla="*/ 0 w 672207"/>
                  <a:gd name="connsiteY0" fmla="*/ 0 h 1958722"/>
                  <a:gd name="connsiteX1" fmla="*/ 560170 w 672207"/>
                  <a:gd name="connsiteY1" fmla="*/ 0 h 1958722"/>
                  <a:gd name="connsiteX2" fmla="*/ 639392 w 672207"/>
                  <a:gd name="connsiteY2" fmla="*/ 32815 h 1958722"/>
                  <a:gd name="connsiteX3" fmla="*/ 672207 w 672207"/>
                  <a:gd name="connsiteY3" fmla="*/ 112037 h 1958722"/>
                  <a:gd name="connsiteX4" fmla="*/ 672207 w 672207"/>
                  <a:gd name="connsiteY4" fmla="*/ 1958722 h 1958722"/>
                  <a:gd name="connsiteX5" fmla="*/ 0 w 672207"/>
                  <a:gd name="connsiteY5" fmla="*/ 1958722 h 1958722"/>
                  <a:gd name="connsiteX6" fmla="*/ 0 w 672207"/>
                  <a:gd name="connsiteY6" fmla="*/ 0 h 195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207" h="1958722">
                    <a:moveTo>
                      <a:pt x="0" y="1958721"/>
                    </a:moveTo>
                    <a:lnTo>
                      <a:pt x="0" y="326462"/>
                    </a:lnTo>
                    <a:cubicBezTo>
                      <a:pt x="0" y="239879"/>
                      <a:pt x="4051" y="156843"/>
                      <a:pt x="11262" y="95620"/>
                    </a:cubicBezTo>
                    <a:cubicBezTo>
                      <a:pt x="18473" y="34397"/>
                      <a:pt x="28252" y="1"/>
                      <a:pt x="38450" y="1"/>
                    </a:cubicBezTo>
                    <a:lnTo>
                      <a:pt x="672207" y="1"/>
                    </a:lnTo>
                    <a:lnTo>
                      <a:pt x="672207" y="1958721"/>
                    </a:lnTo>
                    <a:lnTo>
                      <a:pt x="0" y="195872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28017" tIns="128016" rIns="128016" bIns="296069" spcCol="1270" anchor="ctr"/>
              <a:lstStyle/>
              <a:p>
                <a:pPr algn="ctr" defTabSz="800100" eaLnBrk="1" hangingPunct="1">
                  <a:lnSpc>
                    <a:spcPct val="90000"/>
                  </a:lnSpc>
                  <a:spcAft>
                    <a:spcPct val="35000"/>
                  </a:spcAft>
                  <a:defRPr/>
                </a:pPr>
                <a:r>
                  <a:rPr lang="es-ES" dirty="0"/>
                  <a:t>Antígeno</a:t>
                </a:r>
              </a:p>
            </p:txBody>
          </p:sp>
          <p:sp>
            <p:nvSpPr>
              <p:cNvPr id="37" name="36 Forma libre"/>
              <p:cNvSpPr/>
              <p:nvPr/>
            </p:nvSpPr>
            <p:spPr>
              <a:xfrm>
                <a:off x="5004395" y="2924944"/>
                <a:ext cx="2072383" cy="757544"/>
              </a:xfrm>
              <a:custGeom>
                <a:avLst/>
                <a:gdLst>
                  <a:gd name="connsiteX0" fmla="*/ 0 w 2090464"/>
                  <a:gd name="connsiteY0" fmla="*/ 0 h 720908"/>
                  <a:gd name="connsiteX1" fmla="*/ 1970310 w 2090464"/>
                  <a:gd name="connsiteY1" fmla="*/ 0 h 720908"/>
                  <a:gd name="connsiteX2" fmla="*/ 2055272 w 2090464"/>
                  <a:gd name="connsiteY2" fmla="*/ 35192 h 720908"/>
                  <a:gd name="connsiteX3" fmla="*/ 2090464 w 2090464"/>
                  <a:gd name="connsiteY3" fmla="*/ 120154 h 720908"/>
                  <a:gd name="connsiteX4" fmla="*/ 2090464 w 2090464"/>
                  <a:gd name="connsiteY4" fmla="*/ 720908 h 720908"/>
                  <a:gd name="connsiteX5" fmla="*/ 0 w 2090464"/>
                  <a:gd name="connsiteY5" fmla="*/ 720908 h 720908"/>
                  <a:gd name="connsiteX6" fmla="*/ 0 w 2090464"/>
                  <a:gd name="connsiteY6" fmla="*/ 0 h 720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464" h="720908">
                    <a:moveTo>
                      <a:pt x="0" y="0"/>
                    </a:moveTo>
                    <a:lnTo>
                      <a:pt x="1970310" y="0"/>
                    </a:lnTo>
                    <a:cubicBezTo>
                      <a:pt x="2002177" y="0"/>
                      <a:pt x="2032738" y="12659"/>
                      <a:pt x="2055272" y="35192"/>
                    </a:cubicBezTo>
                    <a:cubicBezTo>
                      <a:pt x="2077805" y="57725"/>
                      <a:pt x="2090464" y="88287"/>
                      <a:pt x="2090464" y="120154"/>
                    </a:cubicBezTo>
                    <a:lnTo>
                      <a:pt x="2090464" y="720908"/>
                    </a:lnTo>
                    <a:lnTo>
                      <a:pt x="0" y="72090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3792" tIns="113792" rIns="113792" bIns="294019" spcCol="1270" anchor="ctr"/>
              <a:lstStyle/>
              <a:p>
                <a:pPr algn="ctr" defTabSz="711200" eaLnBrk="1" hangingPunct="1">
                  <a:lnSpc>
                    <a:spcPct val="90000"/>
                  </a:lnSpc>
                  <a:spcAft>
                    <a:spcPct val="35000"/>
                  </a:spcAft>
                  <a:defRPr/>
                </a:pPr>
                <a:r>
                  <a:rPr lang="es-ES" sz="1600" dirty="0"/>
                  <a:t>Fórmula Antigénica</a:t>
                </a:r>
              </a:p>
            </p:txBody>
          </p:sp>
          <p:sp>
            <p:nvSpPr>
              <p:cNvPr id="38" name="37 Forma libre"/>
              <p:cNvSpPr/>
              <p:nvPr/>
            </p:nvSpPr>
            <p:spPr>
              <a:xfrm rot="21600000">
                <a:off x="1637470" y="5069768"/>
                <a:ext cx="2160362" cy="735468"/>
              </a:xfrm>
              <a:custGeom>
                <a:avLst/>
                <a:gdLst>
                  <a:gd name="connsiteX0" fmla="*/ 0 w 2178409"/>
                  <a:gd name="connsiteY0" fmla="*/ 0 h 700011"/>
                  <a:gd name="connsiteX1" fmla="*/ 2061738 w 2178409"/>
                  <a:gd name="connsiteY1" fmla="*/ 0 h 700011"/>
                  <a:gd name="connsiteX2" fmla="*/ 2144237 w 2178409"/>
                  <a:gd name="connsiteY2" fmla="*/ 34172 h 700011"/>
                  <a:gd name="connsiteX3" fmla="*/ 2178409 w 2178409"/>
                  <a:gd name="connsiteY3" fmla="*/ 116671 h 700011"/>
                  <a:gd name="connsiteX4" fmla="*/ 2178409 w 2178409"/>
                  <a:gd name="connsiteY4" fmla="*/ 700011 h 700011"/>
                  <a:gd name="connsiteX5" fmla="*/ 0 w 2178409"/>
                  <a:gd name="connsiteY5" fmla="*/ 700011 h 700011"/>
                  <a:gd name="connsiteX6" fmla="*/ 0 w 2178409"/>
                  <a:gd name="connsiteY6" fmla="*/ 0 h 700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409" h="700011">
                    <a:moveTo>
                      <a:pt x="2178409" y="700010"/>
                    </a:moveTo>
                    <a:lnTo>
                      <a:pt x="116671" y="700010"/>
                    </a:lnTo>
                    <a:cubicBezTo>
                      <a:pt x="85728" y="700010"/>
                      <a:pt x="56052" y="687718"/>
                      <a:pt x="34172" y="665838"/>
                    </a:cubicBezTo>
                    <a:cubicBezTo>
                      <a:pt x="12292" y="643958"/>
                      <a:pt x="0" y="614282"/>
                      <a:pt x="0" y="583339"/>
                    </a:cubicBezTo>
                    <a:lnTo>
                      <a:pt x="0" y="1"/>
                    </a:lnTo>
                    <a:lnTo>
                      <a:pt x="2178409" y="1"/>
                    </a:lnTo>
                    <a:lnTo>
                      <a:pt x="2178409" y="7000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3793" tIns="288796" rIns="113792" bIns="113792" spcCol="1270" anchor="ctr"/>
              <a:lstStyle/>
              <a:p>
                <a:pPr algn="ctr" defTabSz="711200" eaLnBrk="1" hangingPunct="1">
                  <a:lnSpc>
                    <a:spcPct val="90000"/>
                  </a:lnSpc>
                  <a:spcAft>
                    <a:spcPct val="35000"/>
                  </a:spcAft>
                  <a:defRPr/>
                </a:pPr>
                <a:r>
                  <a:rPr lang="es-ES" sz="1600" dirty="0"/>
                  <a:t>Lugar dónde se aisló</a:t>
                </a:r>
              </a:p>
            </p:txBody>
          </p:sp>
          <p:sp>
            <p:nvSpPr>
              <p:cNvPr id="39" name="38 Forma libre"/>
              <p:cNvSpPr/>
              <p:nvPr/>
            </p:nvSpPr>
            <p:spPr>
              <a:xfrm>
                <a:off x="6153701" y="5075577"/>
                <a:ext cx="2245547" cy="713392"/>
              </a:xfrm>
              <a:custGeom>
                <a:avLst/>
                <a:gdLst>
                  <a:gd name="connsiteX0" fmla="*/ 0 w 677874"/>
                  <a:gd name="connsiteY0" fmla="*/ 0 h 2265188"/>
                  <a:gd name="connsiteX1" fmla="*/ 564893 w 677874"/>
                  <a:gd name="connsiteY1" fmla="*/ 0 h 2265188"/>
                  <a:gd name="connsiteX2" fmla="*/ 644783 w 677874"/>
                  <a:gd name="connsiteY2" fmla="*/ 33091 h 2265188"/>
                  <a:gd name="connsiteX3" fmla="*/ 677874 w 677874"/>
                  <a:gd name="connsiteY3" fmla="*/ 112981 h 2265188"/>
                  <a:gd name="connsiteX4" fmla="*/ 677874 w 677874"/>
                  <a:gd name="connsiteY4" fmla="*/ 2265188 h 2265188"/>
                  <a:gd name="connsiteX5" fmla="*/ 0 w 677874"/>
                  <a:gd name="connsiteY5" fmla="*/ 2265188 h 2265188"/>
                  <a:gd name="connsiteX6" fmla="*/ 0 w 677874"/>
                  <a:gd name="connsiteY6" fmla="*/ 0 h 226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7874" h="2265188">
                    <a:moveTo>
                      <a:pt x="677874" y="2"/>
                    </a:moveTo>
                    <a:lnTo>
                      <a:pt x="677874" y="1887649"/>
                    </a:lnTo>
                    <a:cubicBezTo>
                      <a:pt x="677874" y="1987777"/>
                      <a:pt x="674312" y="2083808"/>
                      <a:pt x="667971" y="2154609"/>
                    </a:cubicBezTo>
                    <a:cubicBezTo>
                      <a:pt x="661631" y="2225411"/>
                      <a:pt x="653031" y="2265186"/>
                      <a:pt x="644064" y="2265186"/>
                    </a:cubicBezTo>
                    <a:lnTo>
                      <a:pt x="0" y="2265186"/>
                    </a:lnTo>
                    <a:lnTo>
                      <a:pt x="0" y="2"/>
                    </a:lnTo>
                    <a:lnTo>
                      <a:pt x="677874" y="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3793" tIns="283260" rIns="113791" bIns="113793" spcCol="1270" anchor="ctr"/>
              <a:lstStyle/>
              <a:p>
                <a:pPr algn="ctr" defTabSz="711200" eaLnBrk="1" hangingPunct="1">
                  <a:lnSpc>
                    <a:spcPct val="90000"/>
                  </a:lnSpc>
                  <a:spcAft>
                    <a:spcPct val="35000"/>
                  </a:spcAft>
                  <a:defRPr/>
                </a:pPr>
                <a:r>
                  <a:rPr lang="es-ES" sz="1600" dirty="0"/>
                  <a:t>Año  del aislamiento</a:t>
                </a:r>
              </a:p>
            </p:txBody>
          </p:sp>
          <p:sp>
            <p:nvSpPr>
              <p:cNvPr id="40" name="39 Forma libre"/>
              <p:cNvSpPr/>
              <p:nvPr/>
            </p:nvSpPr>
            <p:spPr>
              <a:xfrm>
                <a:off x="2592665" y="3846312"/>
                <a:ext cx="4451993" cy="1034070"/>
              </a:xfrm>
              <a:custGeom>
                <a:avLst/>
                <a:gdLst>
                  <a:gd name="connsiteX0" fmla="*/ 0 w 4489656"/>
                  <a:gd name="connsiteY0" fmla="*/ 163979 h 983852"/>
                  <a:gd name="connsiteX1" fmla="*/ 48029 w 4489656"/>
                  <a:gd name="connsiteY1" fmla="*/ 48028 h 983852"/>
                  <a:gd name="connsiteX2" fmla="*/ 163980 w 4489656"/>
                  <a:gd name="connsiteY2" fmla="*/ 0 h 983852"/>
                  <a:gd name="connsiteX3" fmla="*/ 4325677 w 4489656"/>
                  <a:gd name="connsiteY3" fmla="*/ 0 h 983852"/>
                  <a:gd name="connsiteX4" fmla="*/ 4441628 w 4489656"/>
                  <a:gd name="connsiteY4" fmla="*/ 48029 h 983852"/>
                  <a:gd name="connsiteX5" fmla="*/ 4489656 w 4489656"/>
                  <a:gd name="connsiteY5" fmla="*/ 163980 h 983852"/>
                  <a:gd name="connsiteX6" fmla="*/ 4489656 w 4489656"/>
                  <a:gd name="connsiteY6" fmla="*/ 819873 h 983852"/>
                  <a:gd name="connsiteX7" fmla="*/ 4441628 w 4489656"/>
                  <a:gd name="connsiteY7" fmla="*/ 935824 h 983852"/>
                  <a:gd name="connsiteX8" fmla="*/ 4325677 w 4489656"/>
                  <a:gd name="connsiteY8" fmla="*/ 983852 h 983852"/>
                  <a:gd name="connsiteX9" fmla="*/ 163979 w 4489656"/>
                  <a:gd name="connsiteY9" fmla="*/ 983852 h 983852"/>
                  <a:gd name="connsiteX10" fmla="*/ 48028 w 4489656"/>
                  <a:gd name="connsiteY10" fmla="*/ 935824 h 983852"/>
                  <a:gd name="connsiteX11" fmla="*/ 0 w 4489656"/>
                  <a:gd name="connsiteY11" fmla="*/ 819873 h 983852"/>
                  <a:gd name="connsiteX12" fmla="*/ 0 w 4489656"/>
                  <a:gd name="connsiteY12" fmla="*/ 163979 h 98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9656" h="983852">
                    <a:moveTo>
                      <a:pt x="0" y="163979"/>
                    </a:moveTo>
                    <a:cubicBezTo>
                      <a:pt x="0" y="120489"/>
                      <a:pt x="17276" y="78780"/>
                      <a:pt x="48029" y="48028"/>
                    </a:cubicBezTo>
                    <a:cubicBezTo>
                      <a:pt x="78781" y="17276"/>
                      <a:pt x="120490" y="0"/>
                      <a:pt x="163980" y="0"/>
                    </a:cubicBezTo>
                    <a:lnTo>
                      <a:pt x="4325677" y="0"/>
                    </a:lnTo>
                    <a:cubicBezTo>
                      <a:pt x="4369167" y="0"/>
                      <a:pt x="4410876" y="17276"/>
                      <a:pt x="4441628" y="48029"/>
                    </a:cubicBezTo>
                    <a:cubicBezTo>
                      <a:pt x="4472380" y="78781"/>
                      <a:pt x="4489656" y="120490"/>
                      <a:pt x="4489656" y="163980"/>
                    </a:cubicBezTo>
                    <a:lnTo>
                      <a:pt x="4489656" y="819873"/>
                    </a:lnTo>
                    <a:cubicBezTo>
                      <a:pt x="4489656" y="863363"/>
                      <a:pt x="4472380" y="905072"/>
                      <a:pt x="4441628" y="935824"/>
                    </a:cubicBezTo>
                    <a:cubicBezTo>
                      <a:pt x="4410876" y="966576"/>
                      <a:pt x="4369167" y="983852"/>
                      <a:pt x="4325677" y="983852"/>
                    </a:cubicBezTo>
                    <a:lnTo>
                      <a:pt x="163979" y="983852"/>
                    </a:lnTo>
                    <a:cubicBezTo>
                      <a:pt x="120489" y="983852"/>
                      <a:pt x="78780" y="966576"/>
                      <a:pt x="48028" y="935824"/>
                    </a:cubicBezTo>
                    <a:cubicBezTo>
                      <a:pt x="17276" y="905072"/>
                      <a:pt x="0" y="863363"/>
                      <a:pt x="0" y="819873"/>
                    </a:cubicBezTo>
                    <a:lnTo>
                      <a:pt x="0" y="163979"/>
                    </a:lnTo>
                    <a:close/>
                  </a:path>
                </a:pathLst>
              </a:cu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lIns="116608" tIns="116608" rIns="116608" bIns="116608" spcCol="1270" anchor="ctr"/>
              <a:lstStyle/>
              <a:p>
                <a:pPr algn="ctr" defTabSz="800100" eaLnBrk="1" hangingPunct="1">
                  <a:lnSpc>
                    <a:spcPct val="90000"/>
                  </a:lnSpc>
                  <a:spcAft>
                    <a:spcPct val="35000"/>
                  </a:spcAft>
                  <a:defRPr/>
                </a:pPr>
                <a:r>
                  <a:rPr lang="es-ES" dirty="0"/>
                  <a:t>A/    California    / 7 / 2009 (H1N1)</a:t>
                </a:r>
              </a:p>
            </p:txBody>
          </p:sp>
        </p:grpSp>
        <p:sp>
          <p:nvSpPr>
            <p:cNvPr id="27" name="26 Rectángulo"/>
            <p:cNvSpPr/>
            <p:nvPr/>
          </p:nvSpPr>
          <p:spPr>
            <a:xfrm>
              <a:off x="3923516" y="5228973"/>
              <a:ext cx="2089141" cy="5762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s-ES" dirty="0"/>
                <a:t>Nº de la cepa</a:t>
              </a:r>
            </a:p>
          </p:txBody>
        </p:sp>
        <p:sp>
          <p:nvSpPr>
            <p:cNvPr id="28" name="27 Cerrar corchete"/>
            <p:cNvSpPr/>
            <p:nvPr/>
          </p:nvSpPr>
          <p:spPr>
            <a:xfrm>
              <a:off x="5841212" y="3960204"/>
              <a:ext cx="40218" cy="440046"/>
            </a:xfrm>
            <a:prstGeom prst="rightBracket">
              <a:avLst/>
            </a:prstGeom>
            <a:ln w="38100"/>
            <a:scene3d>
              <a:camera prst="orthographicFront">
                <a:rot lat="0" lon="0" rev="54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s-ES"/>
            </a:p>
          </p:txBody>
        </p:sp>
        <p:grpSp>
          <p:nvGrpSpPr>
            <p:cNvPr id="5" name="2 Grupo"/>
            <p:cNvGrpSpPr>
              <a:grpSpLocks/>
            </p:cNvGrpSpPr>
            <p:nvPr/>
          </p:nvGrpSpPr>
          <p:grpSpPr bwMode="auto">
            <a:xfrm>
              <a:off x="3474371" y="3429227"/>
              <a:ext cx="2756136" cy="1777672"/>
              <a:chOff x="3474371" y="3429227"/>
              <a:chExt cx="2756136" cy="1777672"/>
            </a:xfrm>
          </p:grpSpPr>
          <p:cxnSp>
            <p:nvCxnSpPr>
              <p:cNvPr id="30" name="29 Conector recto de flecha"/>
              <p:cNvCxnSpPr/>
              <p:nvPr/>
            </p:nvCxnSpPr>
            <p:spPr>
              <a:xfrm>
                <a:off x="5944228" y="3429227"/>
                <a:ext cx="0" cy="6471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30 Conector recto de flecha"/>
              <p:cNvCxnSpPr/>
              <p:nvPr/>
            </p:nvCxnSpPr>
            <p:spPr>
              <a:xfrm>
                <a:off x="3473848" y="3429227"/>
                <a:ext cx="0" cy="6471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31 Conector recto"/>
              <p:cNvCxnSpPr/>
              <p:nvPr/>
            </p:nvCxnSpPr>
            <p:spPr>
              <a:xfrm>
                <a:off x="3600927" y="4381966"/>
                <a:ext cx="113534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32 Conector recto de flecha"/>
              <p:cNvCxnSpPr/>
              <p:nvPr/>
            </p:nvCxnSpPr>
            <p:spPr>
              <a:xfrm flipV="1">
                <a:off x="3538086" y="4487696"/>
                <a:ext cx="259746" cy="71920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p:nvPr/>
            </p:nvCxnSpPr>
            <p:spPr>
              <a:xfrm flipV="1">
                <a:off x="4930380" y="4452840"/>
                <a:ext cx="0" cy="71920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34 Conector recto de flecha"/>
              <p:cNvCxnSpPr/>
              <p:nvPr/>
            </p:nvCxnSpPr>
            <p:spPr>
              <a:xfrm flipH="1" flipV="1">
                <a:off x="5438701" y="4381966"/>
                <a:ext cx="791807" cy="71920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a:xfrm>
            <a:off x="219075" y="273050"/>
            <a:ext cx="7666038" cy="763588"/>
          </a:xfrm>
        </p:spPr>
        <p:txBody>
          <a:bodyPr anchor="t">
            <a:normAutofit fontScale="90000"/>
          </a:bodyPr>
          <a:lstStyle/>
          <a:p>
            <a:pPr eaLnBrk="1" hangingPunct="1"/>
            <a:r>
              <a:rPr lang="es-AR" altLang="es-AR" sz="2800" smtClean="0">
                <a:solidFill>
                  <a:srgbClr val="376092"/>
                </a:solidFill>
              </a:rPr>
              <a:t>Vigilancia: distribución de virus influenza en Argentina SE 1 a 52 de 2017 (n=6562) </a:t>
            </a:r>
          </a:p>
        </p:txBody>
      </p:sp>
      <p:sp>
        <p:nvSpPr>
          <p:cNvPr id="9219" name="Marcador de texto 7"/>
          <p:cNvSpPr>
            <a:spLocks noGrp="1"/>
          </p:cNvSpPr>
          <p:nvPr>
            <p:ph type="body" sz="half" idx="2"/>
          </p:nvPr>
        </p:nvSpPr>
        <p:spPr>
          <a:xfrm>
            <a:off x="219075" y="1271588"/>
            <a:ext cx="1914525" cy="4954587"/>
          </a:xfrm>
        </p:spPr>
        <p:txBody>
          <a:bodyPr/>
          <a:lstStyle/>
          <a:p>
            <a:r>
              <a:rPr lang="es-AR" sz="1600" smtClean="0"/>
              <a:t>Entre las SE15 y 25 de 2017 se verificó un aumento sostenido fundamentalmente de H3N2 y en menor medida de Influenza B. </a:t>
            </a:r>
          </a:p>
          <a:p>
            <a:r>
              <a:rPr lang="es-AR" sz="1600" smtClean="0"/>
              <a:t>A partir de la SE26, los casos disminuyeron en forma constante. </a:t>
            </a:r>
          </a:p>
          <a:p>
            <a:r>
              <a:rPr lang="es-AR" sz="1600" smtClean="0"/>
              <a:t>El 83,7% correspondió a  Influenza A (99,8% H3N2); </a:t>
            </a:r>
          </a:p>
          <a:p>
            <a:r>
              <a:rPr lang="es-AR" sz="1600" smtClean="0"/>
              <a:t>16,3% influenza B (&gt; Yamagata)</a:t>
            </a:r>
          </a:p>
          <a:p>
            <a:r>
              <a:rPr lang="es-AR" sz="1600" smtClean="0"/>
              <a:t>Solo 4 H1N1</a:t>
            </a:r>
          </a:p>
          <a:p>
            <a:endParaRPr lang="es-AR" smtClean="0"/>
          </a:p>
          <a:p>
            <a:endParaRPr lang="es-AR" smtClean="0"/>
          </a:p>
        </p:txBody>
      </p:sp>
      <p:sp>
        <p:nvSpPr>
          <p:cNvPr id="6" name="Line 6"/>
          <p:cNvSpPr>
            <a:spLocks noChangeShapeType="1"/>
          </p:cNvSpPr>
          <p:nvPr/>
        </p:nvSpPr>
        <p:spPr bwMode="auto">
          <a:xfrm>
            <a:off x="219075" y="1125538"/>
            <a:ext cx="8353425" cy="0"/>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extLst>
        </p:spPr>
        <p:txBody>
          <a:bodyPr/>
          <a:lstStyle/>
          <a:p>
            <a:pPr eaLnBrk="1" hangingPunct="1">
              <a:defRPr/>
            </a:pPr>
            <a:endParaRPr lang="es-AR"/>
          </a:p>
        </p:txBody>
      </p:sp>
      <p:sp>
        <p:nvSpPr>
          <p:cNvPr id="10" name="9 Rectángulo"/>
          <p:cNvSpPr/>
          <p:nvPr/>
        </p:nvSpPr>
        <p:spPr>
          <a:xfrm>
            <a:off x="4619625" y="5949950"/>
            <a:ext cx="4572000" cy="276225"/>
          </a:xfrm>
          <a:prstGeom prst="rect">
            <a:avLst/>
          </a:prstGeom>
        </p:spPr>
        <p:txBody>
          <a:bodyPr>
            <a:spAutoFit/>
          </a:bodyPr>
          <a:lstStyle/>
          <a:p>
            <a:pPr algn="r" eaLnBrk="1" hangingPunct="1">
              <a:defRPr/>
            </a:pPr>
            <a:r>
              <a:rPr lang="es-AR" sz="1200" i="1" u="sng" dirty="0">
                <a:latin typeface="+mj-lt"/>
                <a:cs typeface="Arial" charset="0"/>
              </a:rPr>
              <a:t>Fuente:</a:t>
            </a:r>
            <a:r>
              <a:rPr lang="es-AR" sz="1200" dirty="0">
                <a:latin typeface="+mj-lt"/>
                <a:cs typeface="Arial" charset="0"/>
              </a:rPr>
              <a:t> Sistema Nacional de Vigilancia de la Salud (SNVS C2 y SIVILA)</a:t>
            </a:r>
          </a:p>
        </p:txBody>
      </p:sp>
      <p:pic>
        <p:nvPicPr>
          <p:cNvPr id="9222" name="Picture 4"/>
          <p:cNvPicPr>
            <a:picLocks noChangeAspect="1" noChangeArrowheads="1"/>
          </p:cNvPicPr>
          <p:nvPr/>
        </p:nvPicPr>
        <p:blipFill>
          <a:blip r:embed="rId2" cstate="print"/>
          <a:srcRect/>
          <a:stretch>
            <a:fillRect/>
          </a:stretch>
        </p:blipFill>
        <p:spPr bwMode="auto">
          <a:xfrm>
            <a:off x="7740650" y="0"/>
            <a:ext cx="1403350" cy="1989138"/>
          </a:xfrm>
          <a:prstGeom prst="rect">
            <a:avLst/>
          </a:prstGeom>
          <a:noFill/>
          <a:ln w="9525">
            <a:noFill/>
            <a:miter lim="800000"/>
            <a:headEnd/>
            <a:tailEnd/>
          </a:ln>
        </p:spPr>
      </p:pic>
      <p:pic>
        <p:nvPicPr>
          <p:cNvPr id="9223" name="Picture 5"/>
          <p:cNvPicPr>
            <a:picLocks noChangeAspect="1" noChangeArrowheads="1"/>
          </p:cNvPicPr>
          <p:nvPr/>
        </p:nvPicPr>
        <p:blipFill>
          <a:blip r:embed="rId3" cstate="print"/>
          <a:srcRect/>
          <a:stretch>
            <a:fillRect/>
          </a:stretch>
        </p:blipFill>
        <p:spPr bwMode="auto">
          <a:xfrm>
            <a:off x="0" y="6184900"/>
            <a:ext cx="9144000" cy="682625"/>
          </a:xfrm>
          <a:prstGeom prst="rect">
            <a:avLst/>
          </a:prstGeom>
          <a:noFill/>
          <a:ln w="9525">
            <a:noFill/>
            <a:miter lim="800000"/>
            <a:headEnd/>
            <a:tailEnd/>
          </a:ln>
        </p:spPr>
      </p:pic>
      <p:pic>
        <p:nvPicPr>
          <p:cNvPr id="9224" name="Imagen 4"/>
          <p:cNvPicPr>
            <a:picLocks noChangeAspect="1"/>
          </p:cNvPicPr>
          <p:nvPr/>
        </p:nvPicPr>
        <p:blipFill>
          <a:blip r:embed="rId4" cstate="print"/>
          <a:srcRect/>
          <a:stretch>
            <a:fillRect/>
          </a:stretch>
        </p:blipFill>
        <p:spPr bwMode="auto">
          <a:xfrm>
            <a:off x="2133600" y="1811338"/>
            <a:ext cx="7010400" cy="3808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 Grupo"/>
          <p:cNvGrpSpPr>
            <a:grpSpLocks/>
          </p:cNvGrpSpPr>
          <p:nvPr/>
        </p:nvGrpSpPr>
        <p:grpSpPr bwMode="auto">
          <a:xfrm>
            <a:off x="0" y="17463"/>
            <a:ext cx="9144000" cy="6867525"/>
            <a:chOff x="0" y="1"/>
            <a:chExt cx="9144000" cy="6866985"/>
          </a:xfrm>
        </p:grpSpPr>
        <p:pic>
          <p:nvPicPr>
            <p:cNvPr id="10245" name="Picture 4"/>
            <p:cNvPicPr>
              <a:picLocks noChangeAspect="1" noChangeArrowheads="1"/>
            </p:cNvPicPr>
            <p:nvPr/>
          </p:nvPicPr>
          <p:blipFill>
            <a:blip r:embed="rId2" cstate="print"/>
            <a:srcRect/>
            <a:stretch>
              <a:fillRect/>
            </a:stretch>
          </p:blipFill>
          <p:spPr bwMode="auto">
            <a:xfrm>
              <a:off x="7740352" y="1"/>
              <a:ext cx="1403648" cy="1988840"/>
            </a:xfrm>
            <a:prstGeom prst="rect">
              <a:avLst/>
            </a:prstGeom>
            <a:noFill/>
            <a:ln w="9525">
              <a:noFill/>
              <a:miter lim="800000"/>
              <a:headEnd/>
              <a:tailEnd/>
            </a:ln>
          </p:spPr>
        </p:pic>
        <p:pic>
          <p:nvPicPr>
            <p:cNvPr id="10246" name="Picture 5"/>
            <p:cNvPicPr>
              <a:picLocks noChangeAspect="1" noChangeArrowheads="1"/>
            </p:cNvPicPr>
            <p:nvPr/>
          </p:nvPicPr>
          <p:blipFill>
            <a:blip r:embed="rId3" cstate="print"/>
            <a:srcRect/>
            <a:stretch>
              <a:fillRect/>
            </a:stretch>
          </p:blipFill>
          <p:spPr bwMode="auto">
            <a:xfrm>
              <a:off x="0" y="6183772"/>
              <a:ext cx="9143999" cy="683214"/>
            </a:xfrm>
            <a:prstGeom prst="rect">
              <a:avLst/>
            </a:prstGeom>
            <a:noFill/>
            <a:ln w="9525">
              <a:noFill/>
              <a:miter lim="800000"/>
              <a:headEnd/>
              <a:tailEnd/>
            </a:ln>
          </p:spPr>
        </p:pic>
      </p:grpSp>
      <p:sp>
        <p:nvSpPr>
          <p:cNvPr id="10243" name="2 Título"/>
          <p:cNvSpPr>
            <a:spLocks noGrp="1"/>
          </p:cNvSpPr>
          <p:nvPr>
            <p:ph type="title"/>
          </p:nvPr>
        </p:nvSpPr>
        <p:spPr/>
        <p:txBody>
          <a:bodyPr/>
          <a:lstStyle/>
          <a:p>
            <a:pPr eaLnBrk="1" hangingPunct="1"/>
            <a:r>
              <a:rPr lang="es-AR" altLang="es-AR" sz="2400" smtClean="0">
                <a:latin typeface="Arial Black" pitchFamily="34" charset="0"/>
              </a:rPr>
              <a:t>Influenza: medidas de prevención</a:t>
            </a:r>
          </a:p>
        </p:txBody>
      </p:sp>
      <p:sp>
        <p:nvSpPr>
          <p:cNvPr id="4" name="3 Marcador de contenido"/>
          <p:cNvSpPr>
            <a:spLocks noGrp="1"/>
          </p:cNvSpPr>
          <p:nvPr>
            <p:ph sz="half" idx="1"/>
          </p:nvPr>
        </p:nvSpPr>
        <p:spPr>
          <a:xfrm>
            <a:off x="457200" y="1268413"/>
            <a:ext cx="8435975" cy="4681537"/>
          </a:xfrm>
        </p:spPr>
        <p:txBody>
          <a:bodyPr/>
          <a:lstStyle/>
          <a:p>
            <a:pPr marL="0" indent="0" eaLnBrk="1" hangingPunct="1">
              <a:buFont typeface="Arial" charset="0"/>
              <a:buNone/>
              <a:defRPr/>
            </a:pPr>
            <a:r>
              <a:rPr lang="es-AR" sz="2000" b="1" dirty="0">
                <a:solidFill>
                  <a:srgbClr val="0070C0"/>
                </a:solidFill>
                <a:latin typeface="Arial" panose="020B0604020202020204" pitchFamily="34" charset="0"/>
                <a:cs typeface="Arial" panose="020B0604020202020204" pitchFamily="34" charset="0"/>
              </a:rPr>
              <a:t>Medidas Generales</a:t>
            </a:r>
            <a:r>
              <a:rPr lang="es-AR" sz="2000" dirty="0">
                <a:latin typeface="Arial" panose="020B0604020202020204" pitchFamily="34" charset="0"/>
                <a:cs typeface="Arial" panose="020B0604020202020204" pitchFamily="34" charset="0"/>
              </a:rPr>
              <a:t>:</a:t>
            </a:r>
          </a:p>
          <a:p>
            <a:pPr marL="0" indent="0" eaLnBrk="1" hangingPunct="1">
              <a:buFont typeface="Arial" charset="0"/>
              <a:buNone/>
              <a:defRPr/>
            </a:pPr>
            <a:r>
              <a:rPr lang="es-AR" sz="2000" dirty="0" smtClean="0">
                <a:latin typeface="Arial" panose="020B0604020202020204" pitchFamily="34" charset="0"/>
                <a:cs typeface="Arial" panose="020B0604020202020204" pitchFamily="34" charset="0"/>
              </a:rPr>
              <a:t>Se </a:t>
            </a:r>
            <a:r>
              <a:rPr lang="es-AR" sz="2000" dirty="0">
                <a:latin typeface="Arial" panose="020B0604020202020204" pitchFamily="34" charset="0"/>
                <a:cs typeface="Arial" panose="020B0604020202020204" pitchFamily="34" charset="0"/>
              </a:rPr>
              <a:t>deben realizar las pautas higiénicas conocidas y sencillas pero no por eso menos importantes como:</a:t>
            </a:r>
          </a:p>
          <a:p>
            <a:pPr eaLnBrk="1" hangingPunct="1">
              <a:buFont typeface="Arial" charset="0"/>
              <a:buChar char="•"/>
              <a:defRPr/>
            </a:pPr>
            <a:r>
              <a:rPr lang="es-AR" sz="2000" dirty="0" smtClean="0">
                <a:latin typeface="Arial" panose="020B0604020202020204" pitchFamily="34" charset="0"/>
                <a:cs typeface="Arial" panose="020B0604020202020204" pitchFamily="34" charset="0"/>
              </a:rPr>
              <a:t>Lavarse </a:t>
            </a:r>
            <a:r>
              <a:rPr lang="es-AR" sz="2000" dirty="0">
                <a:latin typeface="Arial" panose="020B0604020202020204" pitchFamily="34" charset="0"/>
                <a:cs typeface="Arial" panose="020B0604020202020204" pitchFamily="34" charset="0"/>
              </a:rPr>
              <a:t>las manos frecuentemente con agua y jabón.</a:t>
            </a:r>
          </a:p>
          <a:p>
            <a:pPr eaLnBrk="1" hangingPunct="1">
              <a:buFont typeface="Arial" charset="0"/>
              <a:buChar char="•"/>
              <a:defRPr/>
            </a:pPr>
            <a:r>
              <a:rPr lang="es-AR" sz="2000" dirty="0" smtClean="0">
                <a:latin typeface="Arial" panose="020B0604020202020204" pitchFamily="34" charset="0"/>
                <a:cs typeface="Arial" panose="020B0604020202020204" pitchFamily="34" charset="0"/>
              </a:rPr>
              <a:t>Usar </a:t>
            </a:r>
            <a:r>
              <a:rPr lang="es-AR" sz="2000" dirty="0">
                <a:latin typeface="Arial" panose="020B0604020202020204" pitchFamily="34" charset="0"/>
                <a:cs typeface="Arial" panose="020B0604020202020204" pitchFamily="34" charset="0"/>
              </a:rPr>
              <a:t>pañuelos descartables para toser, estornudar y sonarse la nariz.</a:t>
            </a:r>
          </a:p>
          <a:p>
            <a:pPr eaLnBrk="1" hangingPunct="1">
              <a:buFont typeface="Arial" charset="0"/>
              <a:buChar char="•"/>
              <a:defRPr/>
            </a:pPr>
            <a:r>
              <a:rPr lang="es-AR" sz="2000" dirty="0" smtClean="0">
                <a:latin typeface="Arial" panose="020B0604020202020204" pitchFamily="34" charset="0"/>
                <a:cs typeface="Arial" panose="020B0604020202020204" pitchFamily="34" charset="0"/>
              </a:rPr>
              <a:t>Toser </a:t>
            </a:r>
            <a:r>
              <a:rPr lang="es-AR" sz="2000" dirty="0">
                <a:latin typeface="Arial" panose="020B0604020202020204" pitchFamily="34" charset="0"/>
                <a:cs typeface="Arial" panose="020B0604020202020204" pitchFamily="34" charset="0"/>
              </a:rPr>
              <a:t>con el pliegue interno del codo.</a:t>
            </a:r>
          </a:p>
          <a:p>
            <a:pPr eaLnBrk="1" hangingPunct="1">
              <a:buFont typeface="Arial" charset="0"/>
              <a:buChar char="•"/>
              <a:defRPr/>
            </a:pPr>
            <a:r>
              <a:rPr lang="es-AR" sz="2000" dirty="0" smtClean="0">
                <a:latin typeface="Arial" panose="020B0604020202020204" pitchFamily="34" charset="0"/>
                <a:cs typeface="Arial" panose="020B0604020202020204" pitchFamily="34" charset="0"/>
              </a:rPr>
              <a:t>No </a:t>
            </a:r>
            <a:r>
              <a:rPr lang="es-AR" sz="2000" dirty="0">
                <a:latin typeface="Arial" panose="020B0604020202020204" pitchFamily="34" charset="0"/>
                <a:cs typeface="Arial" panose="020B0604020202020204" pitchFamily="34" charset="0"/>
              </a:rPr>
              <a:t>compartir vasos </a:t>
            </a:r>
            <a:r>
              <a:rPr lang="es-AR" sz="2000" dirty="0" err="1">
                <a:latin typeface="Arial" panose="020B0604020202020204" pitchFamily="34" charset="0"/>
                <a:cs typeface="Arial" panose="020B0604020202020204" pitchFamily="34" charset="0"/>
              </a:rPr>
              <a:t>ó</a:t>
            </a:r>
            <a:r>
              <a:rPr lang="es-AR" sz="2000" dirty="0">
                <a:latin typeface="Arial" panose="020B0604020202020204" pitchFamily="34" charset="0"/>
                <a:cs typeface="Arial" panose="020B0604020202020204" pitchFamily="34" charset="0"/>
              </a:rPr>
              <a:t> botellas.</a:t>
            </a:r>
          </a:p>
          <a:p>
            <a:pPr eaLnBrk="1" hangingPunct="1">
              <a:buFont typeface="Arial" charset="0"/>
              <a:buChar char="•"/>
              <a:defRPr/>
            </a:pPr>
            <a:r>
              <a:rPr lang="es-AR" sz="2000" dirty="0" smtClean="0">
                <a:latin typeface="Arial" panose="020B0604020202020204" pitchFamily="34" charset="0"/>
                <a:cs typeface="Arial" panose="020B0604020202020204" pitchFamily="34" charset="0"/>
              </a:rPr>
              <a:t>Ventilar </a:t>
            </a:r>
            <a:r>
              <a:rPr lang="es-AR" sz="2000" dirty="0">
                <a:latin typeface="Arial" panose="020B0604020202020204" pitchFamily="34" charset="0"/>
                <a:cs typeface="Arial" panose="020B0604020202020204" pitchFamily="34" charset="0"/>
              </a:rPr>
              <a:t>ambientes.</a:t>
            </a:r>
          </a:p>
          <a:p>
            <a:pPr eaLnBrk="1" hangingPunct="1">
              <a:buFont typeface="Arial" charset="0"/>
              <a:buChar char="•"/>
              <a:defRPr/>
            </a:pPr>
            <a:r>
              <a:rPr lang="es-AR" sz="2000" dirty="0" smtClean="0">
                <a:latin typeface="Arial" panose="020B0604020202020204" pitchFamily="34" charset="0"/>
                <a:cs typeface="Arial" panose="020B0604020202020204" pitchFamily="34" charset="0"/>
              </a:rPr>
              <a:t>Fomentar </a:t>
            </a:r>
            <a:r>
              <a:rPr lang="es-AR" sz="2000" dirty="0">
                <a:latin typeface="Arial" panose="020B0604020202020204" pitchFamily="34" charset="0"/>
                <a:cs typeface="Arial" panose="020B0604020202020204" pitchFamily="34" charset="0"/>
              </a:rPr>
              <a:t>ambientes libres de humo.</a:t>
            </a:r>
          </a:p>
          <a:p>
            <a:pPr eaLnBrk="1" hangingPunct="1">
              <a:buFont typeface="Arial" charset="0"/>
              <a:buChar char="•"/>
              <a:defRPr/>
            </a:pPr>
            <a:r>
              <a:rPr lang="es-AR" sz="2000" dirty="0" smtClean="0">
                <a:latin typeface="Arial" panose="020B0604020202020204" pitchFamily="34" charset="0"/>
                <a:cs typeface="Arial" panose="020B0604020202020204" pitchFamily="34" charset="0"/>
              </a:rPr>
              <a:t>Alimentarse </a:t>
            </a:r>
            <a:r>
              <a:rPr lang="es-AR" sz="2000" dirty="0">
                <a:latin typeface="Arial" panose="020B0604020202020204" pitchFamily="34" charset="0"/>
                <a:cs typeface="Arial" panose="020B0604020202020204" pitchFamily="34" charset="0"/>
              </a:rPr>
              <a:t>saludablemente, mantener la LACTANCIA MATERNA.</a:t>
            </a:r>
          </a:p>
          <a:p>
            <a:pPr eaLnBrk="1" hangingPunct="1">
              <a:buFont typeface="Arial" charset="0"/>
              <a:buChar char="•"/>
              <a:defRPr/>
            </a:pPr>
            <a:r>
              <a:rPr lang="es-AR" sz="2000" dirty="0" smtClean="0">
                <a:latin typeface="Arial" panose="020B0604020202020204" pitchFamily="34" charset="0"/>
                <a:cs typeface="Arial" panose="020B0604020202020204" pitchFamily="34" charset="0"/>
              </a:rPr>
              <a:t>Consultar </a:t>
            </a:r>
            <a:r>
              <a:rPr lang="es-AR" sz="2000" dirty="0">
                <a:latin typeface="Arial" panose="020B0604020202020204" pitchFamily="34" charset="0"/>
                <a:cs typeface="Arial" panose="020B0604020202020204" pitchFamily="34" charset="0"/>
              </a:rPr>
              <a:t>frente a la presencia de fiebre alta, dolor de garganta y/ </a:t>
            </a:r>
            <a:r>
              <a:rPr lang="es-AR" sz="2000" dirty="0" err="1">
                <a:latin typeface="Arial" panose="020B0604020202020204" pitchFamily="34" charset="0"/>
                <a:cs typeface="Arial" panose="020B0604020202020204" pitchFamily="34" charset="0"/>
              </a:rPr>
              <a:t>ó</a:t>
            </a:r>
            <a:r>
              <a:rPr lang="es-AR" sz="2000" dirty="0">
                <a:latin typeface="Arial" panose="020B0604020202020204" pitchFamily="34" charset="0"/>
                <a:cs typeface="Arial" panose="020B0604020202020204" pitchFamily="34" charset="0"/>
              </a:rPr>
              <a:t> de cabeza, tos, malestar general y dolores musculares. </a:t>
            </a:r>
            <a:endParaRPr lang="es-AR" sz="2000" dirty="0" smtClean="0">
              <a:latin typeface="Arial" panose="020B0604020202020204" pitchFamily="34" charset="0"/>
              <a:cs typeface="Arial" panose="020B0604020202020204" pitchFamily="34" charset="0"/>
            </a:endParaRPr>
          </a:p>
          <a:p>
            <a:pPr marL="0" indent="0" eaLnBrk="1" hangingPunct="1">
              <a:buFont typeface="Arial" charset="0"/>
              <a:buNone/>
              <a:defRPr/>
            </a:pPr>
            <a:r>
              <a:rPr lang="es-AR" sz="2000" dirty="0">
                <a:latin typeface="Arial" panose="020B0604020202020204" pitchFamily="34" charset="0"/>
                <a:cs typeface="Arial" panose="020B0604020202020204" pitchFamily="34" charset="0"/>
              </a:rPr>
              <a:t> </a:t>
            </a:r>
            <a:r>
              <a:rPr lang="es-AR" sz="2000" dirty="0" smtClean="0">
                <a:latin typeface="Arial" panose="020B0604020202020204" pitchFamily="34" charset="0"/>
                <a:cs typeface="Arial" panose="020B0604020202020204" pitchFamily="34" charset="0"/>
              </a:rPr>
              <a:t>    NO </a:t>
            </a:r>
            <a:r>
              <a:rPr lang="es-AR" sz="2000" dirty="0" err="1">
                <a:latin typeface="Arial" panose="020B0604020202020204" pitchFamily="34" charset="0"/>
                <a:cs typeface="Arial" panose="020B0604020202020204" pitchFamily="34" charset="0"/>
              </a:rPr>
              <a:t>automedicarse</a:t>
            </a:r>
            <a:endParaRPr lang="es-AR" sz="2000" dirty="0">
              <a:latin typeface="Arial" panose="020B0604020202020204" pitchFamily="34" charset="0"/>
              <a:cs typeface="Arial" panose="020B0604020202020204" pitchFamily="34" charset="0"/>
            </a:endParaRPr>
          </a:p>
          <a:p>
            <a:pPr marL="0" indent="0" eaLnBrk="1" hangingPunct="1">
              <a:buFont typeface="Arial" charset="0"/>
              <a:buNone/>
              <a:defRPr/>
            </a:pPr>
            <a:endParaRPr lang="es-AR" sz="2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 Grupo"/>
          <p:cNvGrpSpPr>
            <a:grpSpLocks/>
          </p:cNvGrpSpPr>
          <p:nvPr/>
        </p:nvGrpSpPr>
        <p:grpSpPr bwMode="auto">
          <a:xfrm>
            <a:off x="0" y="0"/>
            <a:ext cx="9144000" cy="6867525"/>
            <a:chOff x="0" y="1"/>
            <a:chExt cx="9144000" cy="6866985"/>
          </a:xfrm>
        </p:grpSpPr>
        <p:pic>
          <p:nvPicPr>
            <p:cNvPr id="11270" name="Picture 4"/>
            <p:cNvPicPr>
              <a:picLocks noChangeAspect="1" noChangeArrowheads="1"/>
            </p:cNvPicPr>
            <p:nvPr/>
          </p:nvPicPr>
          <p:blipFill>
            <a:blip r:embed="rId3" cstate="print"/>
            <a:srcRect/>
            <a:stretch>
              <a:fillRect/>
            </a:stretch>
          </p:blipFill>
          <p:spPr bwMode="auto">
            <a:xfrm>
              <a:off x="7740352" y="1"/>
              <a:ext cx="1403648" cy="1988840"/>
            </a:xfrm>
            <a:prstGeom prst="rect">
              <a:avLst/>
            </a:prstGeom>
            <a:noFill/>
            <a:ln w="9525">
              <a:noFill/>
              <a:miter lim="800000"/>
              <a:headEnd/>
              <a:tailEnd/>
            </a:ln>
          </p:spPr>
        </p:pic>
        <p:pic>
          <p:nvPicPr>
            <p:cNvPr id="11271" name="Picture 5"/>
            <p:cNvPicPr>
              <a:picLocks noChangeAspect="1" noChangeArrowheads="1"/>
            </p:cNvPicPr>
            <p:nvPr/>
          </p:nvPicPr>
          <p:blipFill>
            <a:blip r:embed="rId4" cstate="print"/>
            <a:srcRect/>
            <a:stretch>
              <a:fillRect/>
            </a:stretch>
          </p:blipFill>
          <p:spPr bwMode="auto">
            <a:xfrm>
              <a:off x="0" y="6183772"/>
              <a:ext cx="9143999" cy="683214"/>
            </a:xfrm>
            <a:prstGeom prst="rect">
              <a:avLst/>
            </a:prstGeom>
            <a:noFill/>
            <a:ln w="9525">
              <a:noFill/>
              <a:miter lim="800000"/>
              <a:headEnd/>
              <a:tailEnd/>
            </a:ln>
          </p:spPr>
        </p:pic>
      </p:grpSp>
      <p:sp>
        <p:nvSpPr>
          <p:cNvPr id="11267" name="2 Título"/>
          <p:cNvSpPr>
            <a:spLocks noGrp="1"/>
          </p:cNvSpPr>
          <p:nvPr>
            <p:ph type="title"/>
          </p:nvPr>
        </p:nvSpPr>
        <p:spPr/>
        <p:txBody>
          <a:bodyPr/>
          <a:lstStyle/>
          <a:p>
            <a:pPr eaLnBrk="1" hangingPunct="1"/>
            <a:r>
              <a:rPr lang="es-AR" altLang="es-AR" sz="2400" smtClean="0">
                <a:latin typeface="Arial Black" pitchFamily="34" charset="0"/>
              </a:rPr>
              <a:t>Influenza: medidas de prevención</a:t>
            </a:r>
          </a:p>
        </p:txBody>
      </p:sp>
      <p:sp>
        <p:nvSpPr>
          <p:cNvPr id="4" name="3 Marcador de contenido"/>
          <p:cNvSpPr>
            <a:spLocks noGrp="1"/>
          </p:cNvSpPr>
          <p:nvPr>
            <p:ph sz="half" idx="1"/>
          </p:nvPr>
        </p:nvSpPr>
        <p:spPr>
          <a:xfrm>
            <a:off x="457200" y="1268413"/>
            <a:ext cx="8362950" cy="2189162"/>
          </a:xfrm>
        </p:spPr>
        <p:txBody>
          <a:bodyPr/>
          <a:lstStyle/>
          <a:p>
            <a:pPr marL="0" indent="0" eaLnBrk="1" hangingPunct="1">
              <a:buFont typeface="Arial" charset="0"/>
              <a:buNone/>
              <a:defRPr/>
            </a:pPr>
            <a:r>
              <a:rPr lang="es-AR" sz="2000" b="1" dirty="0">
                <a:solidFill>
                  <a:srgbClr val="0070C0"/>
                </a:solidFill>
                <a:latin typeface="Arial" panose="020B0604020202020204" pitchFamily="34" charset="0"/>
                <a:cs typeface="Arial" panose="020B0604020202020204" pitchFamily="34" charset="0"/>
              </a:rPr>
              <a:t>Medidas </a:t>
            </a:r>
            <a:r>
              <a:rPr lang="es-AR" sz="2000" b="1" dirty="0" smtClean="0">
                <a:solidFill>
                  <a:srgbClr val="0070C0"/>
                </a:solidFill>
                <a:latin typeface="Arial" panose="020B0604020202020204" pitchFamily="34" charset="0"/>
                <a:cs typeface="Arial" panose="020B0604020202020204" pitchFamily="34" charset="0"/>
              </a:rPr>
              <a:t>Generales 2 </a:t>
            </a:r>
            <a:r>
              <a:rPr lang="es-AR" sz="2000" dirty="0" smtClean="0">
                <a:latin typeface="Arial" panose="020B0604020202020204" pitchFamily="34" charset="0"/>
                <a:cs typeface="Arial" panose="020B0604020202020204" pitchFamily="34" charset="0"/>
              </a:rPr>
              <a:t>:</a:t>
            </a:r>
            <a:endParaRPr lang="es-AR" sz="2000" dirty="0">
              <a:latin typeface="Arial" panose="020B0604020202020204" pitchFamily="34" charset="0"/>
              <a:cs typeface="Arial" panose="020B0604020202020204" pitchFamily="34" charset="0"/>
            </a:endParaRPr>
          </a:p>
          <a:p>
            <a:pPr eaLnBrk="1" hangingPunct="1">
              <a:defRPr/>
            </a:pPr>
            <a:r>
              <a:rPr lang="es-AR" sz="2000" dirty="0">
                <a:latin typeface="Arial" panose="020B0604020202020204" pitchFamily="34" charset="0"/>
                <a:cs typeface="Arial" panose="020B0604020202020204" pitchFamily="34" charset="0"/>
              </a:rPr>
              <a:t>Limpiar </a:t>
            </a:r>
            <a:r>
              <a:rPr lang="es-AR" sz="2000" u="sng" dirty="0">
                <a:latin typeface="Arial" panose="020B0604020202020204" pitchFamily="34" charset="0"/>
                <a:cs typeface="Arial" panose="020B0604020202020204" pitchFamily="34" charset="0"/>
              </a:rPr>
              <a:t>diariamente</a:t>
            </a:r>
            <a:r>
              <a:rPr lang="es-AR" sz="2000" dirty="0">
                <a:latin typeface="Arial" panose="020B0604020202020204" pitchFamily="34" charset="0"/>
                <a:cs typeface="Arial" panose="020B0604020202020204" pitchFamily="34" charset="0"/>
              </a:rPr>
              <a:t> superficies y artículos que se tocan mucho (juguetes, picaportes, </a:t>
            </a:r>
            <a:r>
              <a:rPr lang="es-AR" sz="2000" dirty="0" smtClean="0">
                <a:latin typeface="Arial" panose="020B0604020202020204" pitchFamily="34" charset="0"/>
                <a:cs typeface="Arial" panose="020B0604020202020204" pitchFamily="34" charset="0"/>
              </a:rPr>
              <a:t>teléfonos</a:t>
            </a:r>
            <a:r>
              <a:rPr lang="es-AR" sz="2000" dirty="0">
                <a:latin typeface="Arial" panose="020B0604020202020204" pitchFamily="34" charset="0"/>
                <a:cs typeface="Arial" panose="020B0604020202020204" pitchFamily="34" charset="0"/>
              </a:rPr>
              <a:t>, </a:t>
            </a:r>
            <a:r>
              <a:rPr lang="es-AR" sz="2000" dirty="0" err="1">
                <a:latin typeface="Arial" panose="020B0604020202020204" pitchFamily="34" charset="0"/>
                <a:cs typeface="Arial" panose="020B0604020202020204" pitchFamily="34" charset="0"/>
              </a:rPr>
              <a:t>etc</a:t>
            </a:r>
            <a:r>
              <a:rPr lang="es-AR" sz="2000" dirty="0">
                <a:latin typeface="Arial" panose="020B0604020202020204" pitchFamily="34" charset="0"/>
                <a:cs typeface="Arial" panose="020B0604020202020204" pitchFamily="34" charset="0"/>
              </a:rPr>
              <a:t>)</a:t>
            </a:r>
          </a:p>
          <a:p>
            <a:pPr eaLnBrk="1" hangingPunct="1">
              <a:defRPr/>
            </a:pPr>
            <a:r>
              <a:rPr lang="es-AR" sz="2000" dirty="0" smtClean="0">
                <a:latin typeface="Arial" panose="020B0604020202020204" pitchFamily="34" charset="0"/>
                <a:cs typeface="Arial" panose="020B0604020202020204" pitchFamily="34" charset="0"/>
              </a:rPr>
              <a:t>No </a:t>
            </a:r>
            <a:r>
              <a:rPr lang="es-AR" sz="2000" dirty="0">
                <a:latin typeface="Arial" panose="020B0604020202020204" pitchFamily="34" charset="0"/>
                <a:cs typeface="Arial" panose="020B0604020202020204" pitchFamily="34" charset="0"/>
              </a:rPr>
              <a:t>concurrir  enfermos a lugares donde concurren otras personas (escuelas, oficinas, </a:t>
            </a:r>
            <a:r>
              <a:rPr lang="es-AR" sz="2000" dirty="0" smtClean="0">
                <a:latin typeface="Arial" panose="020B0604020202020204" pitchFamily="34" charset="0"/>
                <a:cs typeface="Arial" panose="020B0604020202020204" pitchFamily="34" charset="0"/>
              </a:rPr>
              <a:t>gimnasios</a:t>
            </a:r>
            <a:r>
              <a:rPr lang="es-AR" sz="2000" dirty="0">
                <a:latin typeface="Arial" panose="020B0604020202020204" pitchFamily="34" charset="0"/>
                <a:cs typeface="Arial" panose="020B0604020202020204" pitchFamily="34" charset="0"/>
              </a:rPr>
              <a:t>, </a:t>
            </a:r>
            <a:r>
              <a:rPr lang="es-AR" sz="2000" dirty="0" err="1">
                <a:latin typeface="Arial" panose="020B0604020202020204" pitchFamily="34" charset="0"/>
                <a:cs typeface="Arial" panose="020B0604020202020204" pitchFamily="34" charset="0"/>
              </a:rPr>
              <a:t>etc</a:t>
            </a:r>
            <a:r>
              <a:rPr lang="es-AR" sz="2000" dirty="0">
                <a:latin typeface="Arial" panose="020B0604020202020204" pitchFamily="34" charset="0"/>
                <a:cs typeface="Arial" panose="020B0604020202020204" pitchFamily="34" charset="0"/>
              </a:rPr>
              <a:t>) </a:t>
            </a:r>
          </a:p>
          <a:p>
            <a:pPr eaLnBrk="1" hangingPunct="1">
              <a:defRPr/>
            </a:pPr>
            <a:r>
              <a:rPr lang="es-AR" sz="2000" dirty="0" smtClean="0">
                <a:latin typeface="Arial" panose="020B0604020202020204" pitchFamily="34" charset="0"/>
                <a:cs typeface="Arial" panose="020B0604020202020204" pitchFamily="34" charset="0"/>
              </a:rPr>
              <a:t>Tener </a:t>
            </a:r>
            <a:r>
              <a:rPr lang="es-AR" sz="2000" dirty="0">
                <a:latin typeface="Arial" panose="020B0604020202020204" pitchFamily="34" charset="0"/>
                <a:cs typeface="Arial" panose="020B0604020202020204" pitchFamily="34" charset="0"/>
              </a:rPr>
              <a:t>completo el calendario de vacunas habituales para la edad</a:t>
            </a:r>
            <a:r>
              <a:rPr lang="es-AR" sz="2000" dirty="0" smtClean="0">
                <a:latin typeface="Arial" panose="020B0604020202020204" pitchFamily="34" charset="0"/>
                <a:cs typeface="Arial" panose="020B0604020202020204" pitchFamily="34" charset="0"/>
              </a:rPr>
              <a:t>.</a:t>
            </a:r>
            <a:endParaRPr lang="es-AR" sz="2000" dirty="0">
              <a:latin typeface="Arial" panose="020B0604020202020204" pitchFamily="34" charset="0"/>
              <a:cs typeface="Arial" panose="020B0604020202020204" pitchFamily="34" charset="0"/>
            </a:endParaRPr>
          </a:p>
          <a:p>
            <a:pPr eaLnBrk="1" hangingPunct="1">
              <a:buFont typeface="Arial" charset="0"/>
              <a:buChar char="•"/>
              <a:defRPr/>
            </a:pPr>
            <a:endParaRPr lang="es-AR" sz="2000" dirty="0">
              <a:latin typeface="Arial" panose="020B0604020202020204" pitchFamily="34" charset="0"/>
              <a:cs typeface="Arial" panose="020B0604020202020204" pitchFamily="34" charset="0"/>
            </a:endParaRPr>
          </a:p>
          <a:p>
            <a:pPr eaLnBrk="1" hangingPunct="1">
              <a:buFont typeface="Arial" charset="0"/>
              <a:buChar char="•"/>
              <a:defRPr/>
            </a:pPr>
            <a:endParaRPr lang="es-AR" sz="2000" dirty="0">
              <a:latin typeface="Arial" panose="020B0604020202020204" pitchFamily="34" charset="0"/>
              <a:cs typeface="Arial" panose="020B0604020202020204" pitchFamily="34" charset="0"/>
            </a:endParaRPr>
          </a:p>
        </p:txBody>
      </p:sp>
      <p:sp>
        <p:nvSpPr>
          <p:cNvPr id="5" name="4 Marcador de contenido"/>
          <p:cNvSpPr>
            <a:spLocks noGrp="1"/>
          </p:cNvSpPr>
          <p:nvPr>
            <p:ph sz="half" idx="2"/>
          </p:nvPr>
        </p:nvSpPr>
        <p:spPr>
          <a:xfrm>
            <a:off x="395288" y="3644900"/>
            <a:ext cx="8353425" cy="2540000"/>
          </a:xfrm>
        </p:spPr>
        <p:txBody>
          <a:bodyPr/>
          <a:lstStyle/>
          <a:p>
            <a:pPr marL="0" indent="0" eaLnBrk="1" hangingPunct="1">
              <a:buFont typeface="Arial" charset="0"/>
              <a:buNone/>
              <a:defRPr/>
            </a:pPr>
            <a:r>
              <a:rPr lang="es-AR" sz="2000" b="1" dirty="0">
                <a:solidFill>
                  <a:srgbClr val="0070C0"/>
                </a:solidFill>
                <a:latin typeface="Arial" panose="020B0604020202020204" pitchFamily="34" charset="0"/>
                <a:cs typeface="Arial" panose="020B0604020202020204" pitchFamily="34" charset="0"/>
              </a:rPr>
              <a:t>Vacunas</a:t>
            </a:r>
            <a:r>
              <a:rPr lang="es-AR" sz="2000" dirty="0">
                <a:latin typeface="Arial" panose="020B0604020202020204" pitchFamily="34" charset="0"/>
                <a:cs typeface="Arial" panose="020B0604020202020204" pitchFamily="34" charset="0"/>
              </a:rPr>
              <a:t> </a:t>
            </a:r>
            <a:r>
              <a:rPr lang="es-AR" sz="2000" dirty="0" smtClean="0">
                <a:latin typeface="Arial" panose="020B0604020202020204" pitchFamily="34" charset="0"/>
                <a:cs typeface="Arial" panose="020B0604020202020204" pitchFamily="34" charset="0"/>
              </a:rPr>
              <a:t> </a:t>
            </a:r>
            <a:r>
              <a:rPr lang="es-AR" sz="2000" dirty="0" smtClean="0">
                <a:latin typeface="Arial Unicode MS"/>
                <a:ea typeface="Arial Unicode MS"/>
                <a:cs typeface="Arial Unicode MS"/>
              </a:rPr>
              <a:t>▶</a:t>
            </a:r>
            <a:r>
              <a:rPr lang="es-AR" sz="2000" dirty="0" smtClean="0">
                <a:latin typeface="Arial" panose="020B0604020202020204" pitchFamily="34" charset="0"/>
                <a:cs typeface="Arial" panose="020B0604020202020204" pitchFamily="34" charset="0"/>
              </a:rPr>
              <a:t>Tipos</a:t>
            </a:r>
            <a:r>
              <a:rPr lang="es-AR" sz="2000" dirty="0">
                <a:latin typeface="Arial" panose="020B0604020202020204" pitchFamily="34" charset="0"/>
                <a:cs typeface="Arial" panose="020B0604020202020204" pitchFamily="34" charset="0"/>
              </a:rPr>
              <a:t>:</a:t>
            </a:r>
          </a:p>
          <a:p>
            <a:pPr eaLnBrk="1" hangingPunct="1">
              <a:buFont typeface="Arial" charset="0"/>
              <a:buChar char="•"/>
              <a:defRPr/>
            </a:pPr>
            <a:r>
              <a:rPr lang="es-AR" sz="2000" dirty="0">
                <a:latin typeface="Arial" panose="020B0604020202020204" pitchFamily="34" charset="0"/>
                <a:cs typeface="Arial" panose="020B0604020202020204" pitchFamily="34" charset="0"/>
              </a:rPr>
              <a:t>Inactivadas</a:t>
            </a:r>
            <a:r>
              <a:rPr lang="es-AR" sz="2000" dirty="0" smtClean="0">
                <a:latin typeface="Arial" panose="020B0604020202020204" pitchFamily="34" charset="0"/>
                <a:cs typeface="Arial" panose="020B0604020202020204" pitchFamily="34" charset="0"/>
              </a:rPr>
              <a:t>: </a:t>
            </a:r>
            <a:endParaRPr lang="es-AR" sz="2000" dirty="0">
              <a:latin typeface="Arial" panose="020B0604020202020204" pitchFamily="34" charset="0"/>
              <a:cs typeface="Arial" panose="020B0604020202020204" pitchFamily="34" charset="0"/>
            </a:endParaRPr>
          </a:p>
          <a:p>
            <a:pPr marL="0" indent="0" eaLnBrk="1" hangingPunct="1">
              <a:buFont typeface="Arial" charset="0"/>
              <a:buNone/>
              <a:defRPr/>
            </a:pPr>
            <a:r>
              <a:rPr lang="es-AR" sz="2000" dirty="0">
                <a:latin typeface="Arial" panose="020B0604020202020204" pitchFamily="34" charset="0"/>
                <a:cs typeface="Arial" panose="020B0604020202020204" pitchFamily="34" charset="0"/>
              </a:rPr>
              <a:t>-de uso intramuscular</a:t>
            </a:r>
          </a:p>
          <a:p>
            <a:pPr marL="0" indent="0" eaLnBrk="1" hangingPunct="1">
              <a:buFont typeface="Arial" charset="0"/>
              <a:buNone/>
              <a:defRPr/>
            </a:pPr>
            <a:r>
              <a:rPr lang="es-AR" sz="2000" dirty="0">
                <a:latin typeface="Arial" panose="020B0604020202020204" pitchFamily="34" charset="0"/>
                <a:cs typeface="Arial" panose="020B0604020202020204" pitchFamily="34" charset="0"/>
              </a:rPr>
              <a:t>-de uso intradérmico: para personas con trastornos de </a:t>
            </a:r>
            <a:r>
              <a:rPr lang="es-AR" sz="2000" dirty="0" smtClean="0">
                <a:latin typeface="Arial" panose="020B0604020202020204" pitchFamily="34" charset="0"/>
                <a:cs typeface="Arial" panose="020B0604020202020204" pitchFamily="34" charset="0"/>
              </a:rPr>
              <a:t>coagulación</a:t>
            </a:r>
            <a:endParaRPr lang="es-AR" sz="2000" dirty="0">
              <a:latin typeface="Arial" panose="020B0604020202020204" pitchFamily="34" charset="0"/>
              <a:cs typeface="Arial" panose="020B0604020202020204" pitchFamily="34" charset="0"/>
            </a:endParaRPr>
          </a:p>
          <a:p>
            <a:pPr eaLnBrk="1" hangingPunct="1">
              <a:buFont typeface="Arial" charset="0"/>
              <a:buChar char="•"/>
              <a:defRPr/>
            </a:pPr>
            <a:r>
              <a:rPr lang="es-AR" sz="2000" dirty="0">
                <a:latin typeface="Arial" panose="020B0604020202020204" pitchFamily="34" charset="0"/>
                <a:cs typeface="Arial" panose="020B0604020202020204" pitchFamily="34" charset="0"/>
              </a:rPr>
              <a:t>Activadas:</a:t>
            </a:r>
          </a:p>
          <a:p>
            <a:pPr marL="0" indent="0" eaLnBrk="1" hangingPunct="1">
              <a:buFont typeface="Arial" charset="0"/>
              <a:buNone/>
              <a:defRPr/>
            </a:pPr>
            <a:r>
              <a:rPr lang="es-AR" sz="2000" dirty="0">
                <a:latin typeface="Arial" panose="020B0604020202020204" pitchFamily="34" charset="0"/>
                <a:cs typeface="Arial" panose="020B0604020202020204" pitchFamily="34" charset="0"/>
              </a:rPr>
              <a:t>-de uso </a:t>
            </a:r>
            <a:r>
              <a:rPr lang="es-AR" sz="2000" dirty="0" err="1">
                <a:latin typeface="Arial" panose="020B0604020202020204" pitchFamily="34" charset="0"/>
                <a:cs typeface="Arial" panose="020B0604020202020204" pitchFamily="34" charset="0"/>
              </a:rPr>
              <a:t>intranasal</a:t>
            </a:r>
            <a:r>
              <a:rPr lang="es-AR" sz="2000" dirty="0">
                <a:latin typeface="Arial" panose="020B0604020202020204" pitchFamily="34" charset="0"/>
                <a:cs typeface="Arial" panose="020B0604020202020204" pitchFamily="34" charset="0"/>
              </a:rPr>
              <a:t>: no </a:t>
            </a:r>
            <a:r>
              <a:rPr lang="es-AR" sz="2000" dirty="0" smtClean="0">
                <a:latin typeface="Arial" panose="020B0604020202020204" pitchFamily="34" charset="0"/>
                <a:cs typeface="Arial" panose="020B0604020202020204" pitchFamily="34" charset="0"/>
              </a:rPr>
              <a:t>disponible en </a:t>
            </a:r>
            <a:r>
              <a:rPr lang="es-AR" sz="2000" dirty="0">
                <a:latin typeface="Arial" panose="020B0604020202020204" pitchFamily="34" charset="0"/>
                <a:cs typeface="Arial" panose="020B0604020202020204" pitchFamily="34" charset="0"/>
              </a:rPr>
              <a:t>Argentina </a:t>
            </a:r>
          </a:p>
          <a:p>
            <a:pPr eaLnBrk="1" hangingPunct="1">
              <a:buFont typeface="Arial" charset="0"/>
              <a:buChar char="•"/>
              <a:defRPr/>
            </a:pPr>
            <a:endParaRPr lang="es-AR" dirty="0"/>
          </a:p>
          <a:p>
            <a:pPr eaLnBrk="1" hangingPunct="1">
              <a:buFont typeface="Arial" charset="0"/>
              <a:buChar char="•"/>
              <a:defRPr/>
            </a:pPr>
            <a:endParaRPr lang="es-AR" dirty="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 Grupo"/>
          <p:cNvGrpSpPr>
            <a:grpSpLocks/>
          </p:cNvGrpSpPr>
          <p:nvPr/>
        </p:nvGrpSpPr>
        <p:grpSpPr bwMode="auto">
          <a:xfrm>
            <a:off x="0" y="0"/>
            <a:ext cx="9144000" cy="6867525"/>
            <a:chOff x="0" y="1"/>
            <a:chExt cx="9144000" cy="6866985"/>
          </a:xfrm>
        </p:grpSpPr>
        <p:pic>
          <p:nvPicPr>
            <p:cNvPr id="12293" name="Picture 4"/>
            <p:cNvPicPr>
              <a:picLocks noChangeAspect="1" noChangeArrowheads="1"/>
            </p:cNvPicPr>
            <p:nvPr/>
          </p:nvPicPr>
          <p:blipFill>
            <a:blip r:embed="rId2" cstate="print"/>
            <a:srcRect/>
            <a:stretch>
              <a:fillRect/>
            </a:stretch>
          </p:blipFill>
          <p:spPr bwMode="auto">
            <a:xfrm>
              <a:off x="7740352" y="1"/>
              <a:ext cx="1403648" cy="1988840"/>
            </a:xfrm>
            <a:prstGeom prst="rect">
              <a:avLst/>
            </a:prstGeom>
            <a:noFill/>
            <a:ln w="9525">
              <a:noFill/>
              <a:miter lim="800000"/>
              <a:headEnd/>
              <a:tailEnd/>
            </a:ln>
          </p:spPr>
        </p:pic>
        <p:pic>
          <p:nvPicPr>
            <p:cNvPr id="12294" name="Picture 5"/>
            <p:cNvPicPr>
              <a:picLocks noChangeAspect="1" noChangeArrowheads="1"/>
            </p:cNvPicPr>
            <p:nvPr/>
          </p:nvPicPr>
          <p:blipFill>
            <a:blip r:embed="rId3" cstate="print"/>
            <a:srcRect/>
            <a:stretch>
              <a:fillRect/>
            </a:stretch>
          </p:blipFill>
          <p:spPr bwMode="auto">
            <a:xfrm>
              <a:off x="0" y="6183772"/>
              <a:ext cx="9143999" cy="683214"/>
            </a:xfrm>
            <a:prstGeom prst="rect">
              <a:avLst/>
            </a:prstGeom>
            <a:noFill/>
            <a:ln w="9525">
              <a:noFill/>
              <a:miter lim="800000"/>
              <a:headEnd/>
              <a:tailEnd/>
            </a:ln>
          </p:spPr>
        </p:pic>
      </p:grpSp>
      <p:sp>
        <p:nvSpPr>
          <p:cNvPr id="12291" name="1 Título"/>
          <p:cNvSpPr>
            <a:spLocks noGrp="1"/>
          </p:cNvSpPr>
          <p:nvPr>
            <p:ph type="title"/>
          </p:nvPr>
        </p:nvSpPr>
        <p:spPr>
          <a:xfrm>
            <a:off x="457200" y="274638"/>
            <a:ext cx="7985125" cy="1143000"/>
          </a:xfrm>
        </p:spPr>
        <p:txBody>
          <a:bodyPr/>
          <a:lstStyle/>
          <a:p>
            <a:pPr eaLnBrk="1" hangingPunct="1"/>
            <a:r>
              <a:rPr lang="es-AR" altLang="es-AR" sz="2800" smtClean="0">
                <a:latin typeface="Arial Black" pitchFamily="34" charset="0"/>
              </a:rPr>
              <a:t>Influenza: </a:t>
            </a:r>
            <a:br>
              <a:rPr lang="es-AR" altLang="es-AR" sz="2800" smtClean="0">
                <a:latin typeface="Arial Black" pitchFamily="34" charset="0"/>
              </a:rPr>
            </a:br>
            <a:r>
              <a:rPr lang="es-AR" altLang="es-AR" sz="2800" smtClean="0">
                <a:latin typeface="Arial Black" pitchFamily="34" charset="0"/>
              </a:rPr>
              <a:t>vacunación hemisferio Sur 2018</a:t>
            </a:r>
          </a:p>
        </p:txBody>
      </p:sp>
      <p:sp>
        <p:nvSpPr>
          <p:cNvPr id="2" name="1 Marcador de contenido"/>
          <p:cNvSpPr>
            <a:spLocks noGrp="1"/>
          </p:cNvSpPr>
          <p:nvPr>
            <p:ph idx="1"/>
          </p:nvPr>
        </p:nvSpPr>
        <p:spPr/>
        <p:txBody>
          <a:bodyPr/>
          <a:lstStyle/>
          <a:p>
            <a:pPr marL="0" indent="0" algn="ctr" eaLnBrk="1" hangingPunct="1">
              <a:buFont typeface="Arial" charset="0"/>
              <a:buNone/>
              <a:defRPr/>
            </a:pPr>
            <a:r>
              <a:rPr lang="es-AR" sz="1500" dirty="0" smtClean="0">
                <a:latin typeface="Arial" panose="020B0604020202020204" pitchFamily="34" charset="0"/>
                <a:cs typeface="Arial" panose="020B0604020202020204" pitchFamily="34" charset="0"/>
              </a:rPr>
              <a:t>Vacuna antigripal estacional 2018 TRIVALENTE: Cepas:</a:t>
            </a:r>
          </a:p>
          <a:p>
            <a:pPr marL="0" indent="0" algn="ctr" eaLnBrk="1" hangingPunct="1">
              <a:buFont typeface="Arial" charset="0"/>
              <a:buNone/>
              <a:defRPr/>
            </a:pPr>
            <a:endParaRPr lang="es-AR" sz="1500" dirty="0" smtClean="0">
              <a:latin typeface="Arial" panose="020B0604020202020204" pitchFamily="34" charset="0"/>
              <a:cs typeface="Arial" panose="020B0604020202020204" pitchFamily="34" charset="0"/>
            </a:endParaRPr>
          </a:p>
          <a:p>
            <a:pPr eaLnBrk="1" hangingPunct="1">
              <a:buFont typeface="Wingdings" panose="05000000000000000000" pitchFamily="2" charset="2"/>
              <a:buChar char="Ø"/>
              <a:defRPr/>
            </a:pPr>
            <a:r>
              <a:rPr lang="es-AR" sz="1500" dirty="0" smtClean="0">
                <a:latin typeface="Arial" panose="020B0604020202020204" pitchFamily="34" charset="0"/>
                <a:cs typeface="Arial" panose="020B0604020202020204" pitchFamily="34" charset="0"/>
              </a:rPr>
              <a:t>A/Michigan/45/2015 (H1N1)pdm09 (cepa análoga: A/</a:t>
            </a:r>
            <a:r>
              <a:rPr lang="es-AR" sz="1500" dirty="0" err="1" smtClean="0">
                <a:latin typeface="Arial" panose="020B0604020202020204" pitchFamily="34" charset="0"/>
                <a:cs typeface="Arial" panose="020B0604020202020204" pitchFamily="34" charset="0"/>
              </a:rPr>
              <a:t>Singapore</a:t>
            </a:r>
            <a:r>
              <a:rPr lang="es-AR" sz="1500" dirty="0" smtClean="0">
                <a:latin typeface="Arial" panose="020B0604020202020204" pitchFamily="34" charset="0"/>
                <a:cs typeface="Arial" panose="020B0604020202020204" pitchFamily="34" charset="0"/>
              </a:rPr>
              <a:t>/GP1908/2015, IVR-180) </a:t>
            </a:r>
          </a:p>
          <a:p>
            <a:pPr eaLnBrk="1" hangingPunct="1">
              <a:buFont typeface="Wingdings" panose="05000000000000000000" pitchFamily="2" charset="2"/>
              <a:buChar char="Ø"/>
              <a:defRPr/>
            </a:pPr>
            <a:r>
              <a:rPr lang="es-AR" sz="1500" dirty="0" smtClean="0">
                <a:latin typeface="Arial" panose="020B0604020202020204" pitchFamily="34" charset="0"/>
                <a:cs typeface="Arial" panose="020B0604020202020204" pitchFamily="34" charset="0"/>
              </a:rPr>
              <a:t>A/</a:t>
            </a:r>
            <a:r>
              <a:rPr lang="es-AR" sz="1500" dirty="0" err="1" smtClean="0">
                <a:latin typeface="Arial" panose="020B0604020202020204" pitchFamily="34" charset="0"/>
                <a:cs typeface="Arial" panose="020B0604020202020204" pitchFamily="34" charset="0"/>
              </a:rPr>
              <a:t>Singapore</a:t>
            </a:r>
            <a:r>
              <a:rPr lang="es-AR" sz="1500" dirty="0" smtClean="0">
                <a:latin typeface="Arial" panose="020B0604020202020204" pitchFamily="34" charset="0"/>
                <a:cs typeface="Arial" panose="020B0604020202020204" pitchFamily="34" charset="0"/>
              </a:rPr>
              <a:t>/INFIMH-16-0019 (H3N2) (cepa análoga: A/</a:t>
            </a:r>
            <a:r>
              <a:rPr lang="es-AR" sz="1500" dirty="0" err="1" smtClean="0">
                <a:latin typeface="Arial" panose="020B0604020202020204" pitchFamily="34" charset="0"/>
                <a:cs typeface="Arial" panose="020B0604020202020204" pitchFamily="34" charset="0"/>
              </a:rPr>
              <a:t>Singapore</a:t>
            </a:r>
            <a:r>
              <a:rPr lang="es-AR" sz="1500" dirty="0" smtClean="0">
                <a:latin typeface="Arial" panose="020B0604020202020204" pitchFamily="34" charset="0"/>
                <a:cs typeface="Arial" panose="020B0604020202020204" pitchFamily="34" charset="0"/>
              </a:rPr>
              <a:t>/INFIMH-16-0019/2016, NIB-104)</a:t>
            </a:r>
          </a:p>
          <a:p>
            <a:pPr eaLnBrk="1" hangingPunct="1">
              <a:buFont typeface="Wingdings" panose="05000000000000000000" pitchFamily="2" charset="2"/>
              <a:buChar char="Ø"/>
              <a:defRPr/>
            </a:pPr>
            <a:r>
              <a:rPr lang="es-AR" sz="1500" dirty="0" smtClean="0">
                <a:latin typeface="Arial" panose="020B0604020202020204" pitchFamily="34" charset="0"/>
                <a:cs typeface="Arial" panose="020B0604020202020204" pitchFamily="34" charset="0"/>
              </a:rPr>
              <a:t> B/</a:t>
            </a:r>
            <a:r>
              <a:rPr lang="es-AR" sz="1500" dirty="0" err="1" smtClean="0">
                <a:latin typeface="Arial" panose="020B0604020202020204" pitchFamily="34" charset="0"/>
                <a:cs typeface="Arial" panose="020B0604020202020204" pitchFamily="34" charset="0"/>
              </a:rPr>
              <a:t>Phuket</a:t>
            </a:r>
            <a:r>
              <a:rPr lang="es-AR" sz="1500" dirty="0" smtClean="0">
                <a:latin typeface="Arial" panose="020B0604020202020204" pitchFamily="34" charset="0"/>
                <a:cs typeface="Arial" panose="020B0604020202020204" pitchFamily="34" charset="0"/>
              </a:rPr>
              <a:t>/3073/2013 </a:t>
            </a:r>
            <a:r>
              <a:rPr lang="es-AR" sz="1500" dirty="0">
                <a:latin typeface="Arial" panose="020B0604020202020204" pitchFamily="34" charset="0"/>
                <a:cs typeface="Arial" panose="020B0604020202020204" pitchFamily="34" charset="0"/>
              </a:rPr>
              <a:t>(cepa análoga: B/Brisbane/9/2014, tipo salvaje) </a:t>
            </a:r>
            <a:endParaRPr lang="es-AR" sz="1500" dirty="0" smtClean="0">
              <a:latin typeface="Arial" panose="020B0604020202020204" pitchFamily="34" charset="0"/>
              <a:cs typeface="Arial" panose="020B0604020202020204" pitchFamily="34" charset="0"/>
            </a:endParaRPr>
          </a:p>
          <a:p>
            <a:pPr marL="0" indent="0" algn="r" eaLnBrk="1" hangingPunct="1">
              <a:buFont typeface="Arial" pitchFamily="34" charset="0"/>
              <a:buNone/>
              <a:defRPr/>
            </a:pPr>
            <a:r>
              <a:rPr lang="es-AR" sz="1500" dirty="0" smtClean="0">
                <a:latin typeface="Arial" panose="020B0604020202020204" pitchFamily="34" charset="0"/>
                <a:cs typeface="Arial" panose="020B0604020202020204" pitchFamily="34" charset="0"/>
              </a:rPr>
              <a:t>Excipientes</a:t>
            </a:r>
            <a:r>
              <a:rPr lang="es-AR" sz="1500" dirty="0">
                <a:latin typeface="Arial" panose="020B0604020202020204" pitchFamily="34" charset="0"/>
                <a:cs typeface="Arial" panose="020B0604020202020204" pitchFamily="34" charset="0"/>
              </a:rPr>
              <a:t>: Cloruro de sodio 2,00 mg, cloruro de potasio 0,05 mg, fosfato de potasio </a:t>
            </a:r>
            <a:r>
              <a:rPr lang="es-AR" sz="1500" dirty="0" err="1">
                <a:latin typeface="Arial" panose="020B0604020202020204" pitchFamily="34" charset="0"/>
                <a:cs typeface="Arial" panose="020B0604020202020204" pitchFamily="34" charset="0"/>
              </a:rPr>
              <a:t>dihidrogenado</a:t>
            </a:r>
            <a:r>
              <a:rPr lang="es-AR" sz="1500" dirty="0">
                <a:latin typeface="Arial" panose="020B0604020202020204" pitchFamily="34" charset="0"/>
                <a:cs typeface="Arial" panose="020B0604020202020204" pitchFamily="34" charset="0"/>
              </a:rPr>
              <a:t> 0,05 </a:t>
            </a:r>
            <a:r>
              <a:rPr lang="es-AR" sz="1500" dirty="0" smtClean="0">
                <a:latin typeface="Arial" panose="020B0604020202020204" pitchFamily="34" charset="0"/>
                <a:cs typeface="Arial" panose="020B0604020202020204" pitchFamily="34" charset="0"/>
              </a:rPr>
              <a:t>mg, fosfato </a:t>
            </a:r>
            <a:r>
              <a:rPr lang="es-AR" sz="1500" dirty="0" err="1">
                <a:latin typeface="Arial" panose="020B0604020202020204" pitchFamily="34" charset="0"/>
                <a:cs typeface="Arial" panose="020B0604020202020204" pitchFamily="34" charset="0"/>
              </a:rPr>
              <a:t>disódico</a:t>
            </a:r>
            <a:r>
              <a:rPr lang="es-AR" sz="1500" dirty="0">
                <a:latin typeface="Arial" panose="020B0604020202020204" pitchFamily="34" charset="0"/>
                <a:cs typeface="Arial" panose="020B0604020202020204" pitchFamily="34" charset="0"/>
              </a:rPr>
              <a:t> </a:t>
            </a:r>
            <a:r>
              <a:rPr lang="es-AR" sz="1500" dirty="0" err="1">
                <a:latin typeface="Arial" panose="020B0604020202020204" pitchFamily="34" charset="0"/>
                <a:cs typeface="Arial" panose="020B0604020202020204" pitchFamily="34" charset="0"/>
              </a:rPr>
              <a:t>dihidratado</a:t>
            </a:r>
            <a:r>
              <a:rPr lang="es-AR" sz="1500" dirty="0">
                <a:latin typeface="Arial" panose="020B0604020202020204" pitchFamily="34" charset="0"/>
                <a:cs typeface="Arial" panose="020B0604020202020204" pitchFamily="34" charset="0"/>
              </a:rPr>
              <a:t> 0,33 mg, cloruro de magnesio 0,025 mg, cloruro de calcio 0,03 mg, agua para </a:t>
            </a:r>
            <a:r>
              <a:rPr lang="es-AR" sz="1500" dirty="0" smtClean="0">
                <a:latin typeface="Arial" panose="020B0604020202020204" pitchFamily="34" charset="0"/>
                <a:cs typeface="Arial" panose="020B0604020202020204" pitchFamily="34" charset="0"/>
              </a:rPr>
              <a:t>inyectables </a:t>
            </a:r>
            <a:r>
              <a:rPr lang="es-AR" sz="1500" dirty="0" err="1" smtClean="0">
                <a:latin typeface="Arial" panose="020B0604020202020204" pitchFamily="34" charset="0"/>
                <a:cs typeface="Arial" panose="020B0604020202020204" pitchFamily="34" charset="0"/>
              </a:rPr>
              <a:t>c.s.p</a:t>
            </a:r>
            <a:r>
              <a:rPr lang="es-AR" sz="1500" dirty="0" smtClean="0">
                <a:latin typeface="Arial" panose="020B0604020202020204" pitchFamily="34" charset="0"/>
                <a:cs typeface="Arial" panose="020B0604020202020204" pitchFamily="34" charset="0"/>
              </a:rPr>
              <a:t> </a:t>
            </a:r>
            <a:r>
              <a:rPr lang="es-AR" sz="1500" dirty="0">
                <a:latin typeface="Arial" panose="020B0604020202020204" pitchFamily="34" charset="0"/>
                <a:cs typeface="Arial" panose="020B0604020202020204" pitchFamily="34" charset="0"/>
              </a:rPr>
              <a:t>0,25 </a:t>
            </a:r>
            <a:r>
              <a:rPr lang="es-AR" sz="1500" dirty="0" smtClean="0">
                <a:latin typeface="Arial" panose="020B0604020202020204" pitchFamily="34" charset="0"/>
                <a:cs typeface="Arial" panose="020B0604020202020204" pitchFamily="34" charset="0"/>
              </a:rPr>
              <a:t>ml</a:t>
            </a:r>
          </a:p>
          <a:p>
            <a:pPr marL="0" indent="0" algn="r" eaLnBrk="1" hangingPunct="1">
              <a:buFont typeface="Arial" pitchFamily="34" charset="0"/>
              <a:buNone/>
              <a:defRPr/>
            </a:pPr>
            <a:endParaRPr lang="es-AR" sz="1500" dirty="0">
              <a:latin typeface="Arial" panose="020B0604020202020204" pitchFamily="34" charset="0"/>
              <a:cs typeface="Arial" panose="020B0604020202020204" pitchFamily="34" charset="0"/>
            </a:endParaRPr>
          </a:p>
          <a:p>
            <a:pPr marL="0" indent="0" algn="r" eaLnBrk="1" hangingPunct="1">
              <a:buFont typeface="Arial" pitchFamily="34" charset="0"/>
              <a:buNone/>
              <a:defRPr/>
            </a:pPr>
            <a:r>
              <a:rPr lang="es-AR" sz="1500" dirty="0" smtClean="0">
                <a:latin typeface="Arial" panose="020B0604020202020204" pitchFamily="34" charset="0"/>
                <a:cs typeface="Arial" panose="020B0604020202020204" pitchFamily="34" charset="0"/>
              </a:rPr>
              <a:t>.</a:t>
            </a:r>
          </a:p>
          <a:p>
            <a:pPr eaLnBrk="1" hangingPunct="1">
              <a:buFont typeface="Arial" charset="0"/>
              <a:buChar char="•"/>
              <a:defRPr/>
            </a:pPr>
            <a:r>
              <a:rPr lang="es-AR" sz="1500" dirty="0" smtClean="0">
                <a:latin typeface="Arial" panose="020B0604020202020204" pitchFamily="34" charset="0"/>
                <a:cs typeface="Arial" panose="020B0604020202020204" pitchFamily="34" charset="0"/>
              </a:rPr>
              <a:t>Dos cepas de virus influenza contenidas en la vacuna 2018, son diferentes a la del año anterior</a:t>
            </a:r>
          </a:p>
          <a:p>
            <a:pPr eaLnBrk="1" hangingPunct="1">
              <a:buFont typeface="Arial" charset="0"/>
              <a:buChar char="•"/>
              <a:defRPr/>
            </a:pPr>
            <a:r>
              <a:rPr lang="es-AR" sz="1500" dirty="0" smtClean="0">
                <a:latin typeface="Arial" panose="020B0604020202020204" pitchFamily="34" charset="0"/>
                <a:cs typeface="Arial" panose="020B0604020202020204" pitchFamily="34" charset="0"/>
              </a:rPr>
              <a:t>La vacunación antigripal se recomienda anualmente en la población objetivo. </a:t>
            </a:r>
          </a:p>
          <a:p>
            <a:pPr eaLnBrk="1" hangingPunct="1">
              <a:buFont typeface="Arial" charset="0"/>
              <a:buChar char="•"/>
              <a:defRPr/>
            </a:pPr>
            <a:r>
              <a:rPr lang="es-AR" sz="1500" dirty="0" smtClean="0">
                <a:latin typeface="Arial" panose="020B0604020202020204" pitchFamily="34" charset="0"/>
                <a:cs typeface="Arial" panose="020B0604020202020204" pitchFamily="34" charset="0"/>
              </a:rPr>
              <a:t>La respuesta de anticuerpos se produce a las dos semanas de aplicadas la vacuna. En el caso de menores de 9 años que se vacunen por primera vez, se producen títulos protectores a partir de las dos semanas de aplicada la segunda dosis.</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 Grupo"/>
          <p:cNvGrpSpPr>
            <a:grpSpLocks/>
          </p:cNvGrpSpPr>
          <p:nvPr/>
        </p:nvGrpSpPr>
        <p:grpSpPr bwMode="auto">
          <a:xfrm>
            <a:off x="0" y="0"/>
            <a:ext cx="9144000" cy="6867525"/>
            <a:chOff x="0" y="1"/>
            <a:chExt cx="9144000" cy="6866985"/>
          </a:xfrm>
        </p:grpSpPr>
        <p:pic>
          <p:nvPicPr>
            <p:cNvPr id="14345" name="Picture 4"/>
            <p:cNvPicPr>
              <a:picLocks noChangeAspect="1" noChangeArrowheads="1"/>
            </p:cNvPicPr>
            <p:nvPr/>
          </p:nvPicPr>
          <p:blipFill>
            <a:blip r:embed="rId2" cstate="print"/>
            <a:srcRect/>
            <a:stretch>
              <a:fillRect/>
            </a:stretch>
          </p:blipFill>
          <p:spPr bwMode="auto">
            <a:xfrm>
              <a:off x="7740352" y="1"/>
              <a:ext cx="1403648" cy="1988840"/>
            </a:xfrm>
            <a:prstGeom prst="rect">
              <a:avLst/>
            </a:prstGeom>
            <a:noFill/>
            <a:ln w="9525">
              <a:noFill/>
              <a:miter lim="800000"/>
              <a:headEnd/>
              <a:tailEnd/>
            </a:ln>
          </p:spPr>
        </p:pic>
        <p:pic>
          <p:nvPicPr>
            <p:cNvPr id="14346" name="Picture 5"/>
            <p:cNvPicPr>
              <a:picLocks noChangeAspect="1" noChangeArrowheads="1"/>
            </p:cNvPicPr>
            <p:nvPr/>
          </p:nvPicPr>
          <p:blipFill>
            <a:blip r:embed="rId3" cstate="print"/>
            <a:srcRect/>
            <a:stretch>
              <a:fillRect/>
            </a:stretch>
          </p:blipFill>
          <p:spPr bwMode="auto">
            <a:xfrm>
              <a:off x="0" y="6183772"/>
              <a:ext cx="9143999" cy="683214"/>
            </a:xfrm>
            <a:prstGeom prst="rect">
              <a:avLst/>
            </a:prstGeom>
            <a:noFill/>
            <a:ln w="9525">
              <a:noFill/>
              <a:miter lim="800000"/>
              <a:headEnd/>
              <a:tailEnd/>
            </a:ln>
          </p:spPr>
        </p:pic>
      </p:grpSp>
      <p:sp>
        <p:nvSpPr>
          <p:cNvPr id="14339" name="4 Título"/>
          <p:cNvSpPr>
            <a:spLocks noGrp="1"/>
          </p:cNvSpPr>
          <p:nvPr>
            <p:ph type="title"/>
          </p:nvPr>
        </p:nvSpPr>
        <p:spPr/>
        <p:txBody>
          <a:bodyPr/>
          <a:lstStyle/>
          <a:p>
            <a:pPr eaLnBrk="1" hangingPunct="1"/>
            <a:r>
              <a:rPr lang="es-AR" altLang="es-AR" sz="2400" smtClean="0">
                <a:latin typeface="Arial Black" pitchFamily="34" charset="0"/>
              </a:rPr>
              <a:t>Influenza: indicaciones de la vacunación antigripal- Argentina 2018</a:t>
            </a:r>
          </a:p>
        </p:txBody>
      </p:sp>
      <p:sp>
        <p:nvSpPr>
          <p:cNvPr id="11268" name="5 Marcador de contenido"/>
          <p:cNvSpPr>
            <a:spLocks noGrp="1"/>
          </p:cNvSpPr>
          <p:nvPr>
            <p:ph idx="1"/>
          </p:nvPr>
        </p:nvSpPr>
        <p:spPr/>
        <p:txBody>
          <a:bodyPr>
            <a:normAutofit lnSpcReduction="10000"/>
          </a:bodyPr>
          <a:lstStyle/>
          <a:p>
            <a:pPr eaLnBrk="1" hangingPunct="1">
              <a:buFont typeface="Wingdings" pitchFamily="2" charset="2"/>
              <a:buChar char="v"/>
              <a:defRPr/>
            </a:pPr>
            <a:r>
              <a:rPr lang="es-AR" altLang="es-AR" sz="2200" dirty="0" smtClean="0">
                <a:solidFill>
                  <a:srgbClr val="000000"/>
                </a:solidFill>
                <a:latin typeface="Verdana" pitchFamily="34" charset="0"/>
              </a:rPr>
              <a:t>Embarazadas: en cualquier trimestre</a:t>
            </a:r>
          </a:p>
          <a:p>
            <a:pPr eaLnBrk="1" hangingPunct="1">
              <a:buFont typeface="Wingdings" pitchFamily="2" charset="2"/>
              <a:buChar char="v"/>
              <a:defRPr/>
            </a:pPr>
            <a:r>
              <a:rPr lang="es-AR" altLang="es-AR" sz="2200" dirty="0" smtClean="0">
                <a:solidFill>
                  <a:srgbClr val="000000"/>
                </a:solidFill>
                <a:latin typeface="Verdana" pitchFamily="34" charset="0"/>
              </a:rPr>
              <a:t>Puérperas: hasta 10 días posparto </a:t>
            </a:r>
          </a:p>
          <a:p>
            <a:pPr marL="0" indent="0" eaLnBrk="1" hangingPunct="1">
              <a:buFont typeface="Arial" charset="0"/>
              <a:buNone/>
              <a:defRPr/>
            </a:pPr>
            <a:r>
              <a:rPr lang="es-AR" altLang="es-AR" sz="2200" dirty="0">
                <a:solidFill>
                  <a:srgbClr val="000000"/>
                </a:solidFill>
                <a:latin typeface="Verdana" pitchFamily="34" charset="0"/>
              </a:rPr>
              <a:t> </a:t>
            </a:r>
            <a:r>
              <a:rPr lang="es-AR" altLang="es-AR" sz="2200" dirty="0" smtClean="0">
                <a:solidFill>
                  <a:srgbClr val="000000"/>
                </a:solidFill>
                <a:latin typeface="Verdana" pitchFamily="34" charset="0"/>
              </a:rPr>
              <a:t>  </a:t>
            </a:r>
            <a:r>
              <a:rPr lang="es-AR" altLang="es-AR" sz="1400" dirty="0" smtClean="0">
                <a:solidFill>
                  <a:srgbClr val="000000"/>
                </a:solidFill>
                <a:latin typeface="Verdana" pitchFamily="34" charset="0"/>
              </a:rPr>
              <a:t>(sino se vacuno durante el embarazo)</a:t>
            </a:r>
            <a:endParaRPr lang="es-ES" altLang="es-AR" sz="1400" dirty="0" smtClean="0">
              <a:solidFill>
                <a:srgbClr val="000000"/>
              </a:solidFill>
              <a:latin typeface="Verdana" pitchFamily="34" charset="0"/>
            </a:endParaRPr>
          </a:p>
          <a:p>
            <a:pPr eaLnBrk="1" hangingPunct="1">
              <a:buFont typeface="Wingdings" pitchFamily="2" charset="2"/>
              <a:buChar char="v"/>
              <a:defRPr/>
            </a:pPr>
            <a:r>
              <a:rPr lang="es-AR" altLang="es-AR" sz="2200" dirty="0" smtClean="0">
                <a:solidFill>
                  <a:srgbClr val="000000"/>
                </a:solidFill>
                <a:latin typeface="Verdana" pitchFamily="34" charset="0"/>
              </a:rPr>
              <a:t>Niños de 6 a 24 meses de vida</a:t>
            </a:r>
          </a:p>
          <a:p>
            <a:pPr eaLnBrk="1" hangingPunct="1">
              <a:buFont typeface="Wingdings" pitchFamily="2" charset="2"/>
              <a:buChar char="v"/>
              <a:defRPr/>
            </a:pPr>
            <a:r>
              <a:rPr lang="es-AR" altLang="es-AR" sz="2200" dirty="0" smtClean="0">
                <a:solidFill>
                  <a:srgbClr val="000000"/>
                </a:solidFill>
                <a:latin typeface="Verdana" pitchFamily="34" charset="0"/>
              </a:rPr>
              <a:t>Trabajadores de salud</a:t>
            </a:r>
            <a:endParaRPr lang="es-ES" altLang="es-AR" sz="2200" dirty="0" smtClean="0">
              <a:solidFill>
                <a:srgbClr val="000000"/>
              </a:solidFill>
              <a:latin typeface="Verdana" pitchFamily="34" charset="0"/>
            </a:endParaRPr>
          </a:p>
          <a:p>
            <a:pPr eaLnBrk="1" hangingPunct="1">
              <a:buFont typeface="Wingdings" pitchFamily="2" charset="2"/>
              <a:buChar char="v"/>
              <a:defRPr/>
            </a:pPr>
            <a:endParaRPr lang="es-AR" altLang="es-AR" sz="2200" dirty="0" smtClean="0">
              <a:solidFill>
                <a:srgbClr val="000000"/>
              </a:solidFill>
              <a:latin typeface="Verdana" pitchFamily="34" charset="0"/>
            </a:endParaRPr>
          </a:p>
          <a:p>
            <a:pPr eaLnBrk="1" hangingPunct="1">
              <a:buFont typeface="Wingdings" pitchFamily="2" charset="2"/>
              <a:buChar char="v"/>
              <a:defRPr/>
            </a:pPr>
            <a:r>
              <a:rPr lang="es-AR" altLang="es-AR" sz="2200" dirty="0" smtClean="0">
                <a:solidFill>
                  <a:srgbClr val="000000"/>
                </a:solidFill>
                <a:latin typeface="Verdana" pitchFamily="34" charset="0"/>
              </a:rPr>
              <a:t>Niños mayores de 2 años y adultos hasta los 64 años inclusive, con alguna entidad </a:t>
            </a:r>
            <a:r>
              <a:rPr lang="es-AR" altLang="es-AR" sz="2200" dirty="0" err="1" smtClean="0">
                <a:solidFill>
                  <a:srgbClr val="000000"/>
                </a:solidFill>
                <a:latin typeface="Verdana" pitchFamily="34" charset="0"/>
              </a:rPr>
              <a:t>ó</a:t>
            </a:r>
            <a:r>
              <a:rPr lang="es-AR" altLang="es-AR" sz="2200" dirty="0" smtClean="0">
                <a:solidFill>
                  <a:srgbClr val="000000"/>
                </a:solidFill>
                <a:latin typeface="Verdana" pitchFamily="34" charset="0"/>
              </a:rPr>
              <a:t> condición que predisponen a mayor riesgo de enfermar </a:t>
            </a:r>
            <a:r>
              <a:rPr lang="es-ES" altLang="es-AR" sz="2200" dirty="0" smtClean="0">
                <a:solidFill>
                  <a:srgbClr val="000000"/>
                </a:solidFill>
                <a:latin typeface="Verdana" pitchFamily="34" charset="0"/>
              </a:rPr>
              <a:t>(único grupo que requiere indicación médica, con excepción de los obesos)</a:t>
            </a:r>
          </a:p>
          <a:p>
            <a:pPr eaLnBrk="1" hangingPunct="1">
              <a:buFont typeface="Wingdings" pitchFamily="2" charset="2"/>
              <a:buChar char="v"/>
              <a:defRPr/>
            </a:pPr>
            <a:r>
              <a:rPr lang="es-AR" altLang="es-AR" sz="2200" dirty="0" smtClean="0">
                <a:solidFill>
                  <a:srgbClr val="000000"/>
                </a:solidFill>
                <a:latin typeface="Verdana" pitchFamily="34" charset="0"/>
              </a:rPr>
              <a:t>Personas mayores o igual de 65 años.</a:t>
            </a:r>
          </a:p>
          <a:p>
            <a:pPr eaLnBrk="1" hangingPunct="1">
              <a:buFont typeface="Arial" charset="0"/>
              <a:buChar char="•"/>
              <a:defRPr/>
            </a:pPr>
            <a:endParaRPr lang="es-AR" altLang="es-AR" dirty="0" smtClean="0"/>
          </a:p>
        </p:txBody>
      </p:sp>
      <p:sp>
        <p:nvSpPr>
          <p:cNvPr id="2" name="1 Rectángulo"/>
          <p:cNvSpPr/>
          <p:nvPr/>
        </p:nvSpPr>
        <p:spPr>
          <a:xfrm>
            <a:off x="3059113" y="6021388"/>
            <a:ext cx="6084887" cy="504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dirty="0"/>
          </a:p>
        </p:txBody>
      </p:sp>
      <p:grpSp>
        <p:nvGrpSpPr>
          <p:cNvPr id="4" name="7 Grupo"/>
          <p:cNvGrpSpPr>
            <a:grpSpLocks/>
          </p:cNvGrpSpPr>
          <p:nvPr/>
        </p:nvGrpSpPr>
        <p:grpSpPr bwMode="auto">
          <a:xfrm>
            <a:off x="6588125" y="1773238"/>
            <a:ext cx="1871663" cy="1800225"/>
            <a:chOff x="7452320" y="1700808"/>
            <a:chExt cx="1656184" cy="2088232"/>
          </a:xfrm>
        </p:grpSpPr>
        <p:sp>
          <p:nvSpPr>
            <p:cNvPr id="9" name="8 Cerrar llave"/>
            <p:cNvSpPr/>
            <p:nvPr/>
          </p:nvSpPr>
          <p:spPr>
            <a:xfrm>
              <a:off x="7452320" y="1700808"/>
              <a:ext cx="216329" cy="2088232"/>
            </a:xfrm>
            <a:prstGeom prst="rightBrace">
              <a:avLst/>
            </a:prstGeom>
            <a:ln w="38100"/>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s-ES"/>
            </a:p>
          </p:txBody>
        </p:sp>
        <p:sp>
          <p:nvSpPr>
            <p:cNvPr id="10" name="9 Rectángulo"/>
            <p:cNvSpPr/>
            <p:nvPr/>
          </p:nvSpPr>
          <p:spPr>
            <a:xfrm>
              <a:off x="7740291" y="2349007"/>
              <a:ext cx="1368213" cy="1007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s-ES" dirty="0"/>
                <a:t>Incluidos en calendario</a:t>
              </a:r>
            </a:p>
          </p:txBody>
        </p:sp>
      </p:gr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a:xfrm>
            <a:off x="0" y="0"/>
            <a:ext cx="8686800" cy="908050"/>
          </a:xfrm>
        </p:spPr>
        <p:txBody>
          <a:bodyPr>
            <a:normAutofit fontScale="90000"/>
          </a:bodyPr>
          <a:lstStyle/>
          <a:p>
            <a:pPr>
              <a:defRPr/>
            </a:pPr>
            <a:r>
              <a:rPr lang="es-AR" dirty="0" smtClean="0">
                <a:solidFill>
                  <a:srgbClr val="41DF49"/>
                </a:solidFill>
              </a:rPr>
              <a:t>Influenza - Vacunas Antigripales Argentina 2018</a:t>
            </a:r>
            <a:endParaRPr lang="es-AR" dirty="0" smtClean="0"/>
          </a:p>
        </p:txBody>
      </p:sp>
      <p:sp>
        <p:nvSpPr>
          <p:cNvPr id="24579" name="2 Marcador de contenido"/>
          <p:cNvSpPr>
            <a:spLocks noGrp="1"/>
          </p:cNvSpPr>
          <p:nvPr>
            <p:ph idx="1"/>
          </p:nvPr>
        </p:nvSpPr>
        <p:spPr>
          <a:xfrm>
            <a:off x="457200" y="836613"/>
            <a:ext cx="8229600" cy="5218112"/>
          </a:xfrm>
        </p:spPr>
        <p:txBody>
          <a:bodyPr/>
          <a:lstStyle/>
          <a:p>
            <a:pPr>
              <a:buFont typeface="Arial" pitchFamily="34" charset="0"/>
              <a:buNone/>
            </a:pPr>
            <a:r>
              <a:rPr lang="es-AR" sz="1400" dirty="0" smtClean="0">
                <a:solidFill>
                  <a:srgbClr val="00B0F0"/>
                </a:solidFill>
              </a:rPr>
              <a:t> </a:t>
            </a:r>
            <a:r>
              <a:rPr lang="es-AR" sz="2000" b="1" dirty="0" smtClean="0">
                <a:solidFill>
                  <a:srgbClr val="00B0F0"/>
                </a:solidFill>
              </a:rPr>
              <a:t>Indicaciones de vacuna antigripal en adultos </a:t>
            </a:r>
            <a:endParaRPr lang="es-AR" sz="2000" dirty="0" smtClean="0">
              <a:solidFill>
                <a:srgbClr val="00B0F0"/>
              </a:solidFill>
            </a:endParaRPr>
          </a:p>
          <a:p>
            <a:r>
              <a:rPr lang="es-AR" sz="1400" dirty="0" smtClean="0"/>
              <a:t>Adultos mayores de 65 años. </a:t>
            </a:r>
          </a:p>
          <a:p>
            <a:r>
              <a:rPr lang="es-AR" sz="1400" dirty="0" smtClean="0"/>
              <a:t>Embarazadas en época de circulación viral</a:t>
            </a:r>
          </a:p>
          <a:p>
            <a:r>
              <a:rPr lang="es-AR" sz="1400" dirty="0" smtClean="0"/>
              <a:t>Puérperas hasta 10 días post nacimiento del niño</a:t>
            </a:r>
          </a:p>
          <a:p>
            <a:r>
              <a:rPr lang="es-AR" sz="1400" dirty="0" smtClean="0">
                <a:solidFill>
                  <a:srgbClr val="FF0000"/>
                </a:solidFill>
              </a:rPr>
              <a:t>Enfermedades crónicas cardiovasculares y pulmonares (asma, enfermedad </a:t>
            </a:r>
            <a:r>
              <a:rPr lang="es-AR" sz="1400" dirty="0" err="1" smtClean="0">
                <a:solidFill>
                  <a:srgbClr val="FF0000"/>
                </a:solidFill>
              </a:rPr>
              <a:t>fibroquística</a:t>
            </a:r>
            <a:r>
              <a:rPr lang="es-AR" sz="1400" dirty="0" smtClean="0">
                <a:solidFill>
                  <a:srgbClr val="FF0000"/>
                </a:solidFill>
              </a:rPr>
              <a:t>, EPOC, enfisema, bronquiectasias, etc.), metabólicas, hematológicas, hepáticas o renales, independientemente de su edad. </a:t>
            </a:r>
          </a:p>
          <a:p>
            <a:r>
              <a:rPr lang="es-AR" sz="1400" dirty="0" err="1" smtClean="0">
                <a:solidFill>
                  <a:srgbClr val="FF0000"/>
                </a:solidFill>
              </a:rPr>
              <a:t>Inmunosuprimidos</a:t>
            </a:r>
            <a:r>
              <a:rPr lang="es-AR" sz="1400" dirty="0" smtClean="0">
                <a:solidFill>
                  <a:srgbClr val="FF0000"/>
                </a:solidFill>
              </a:rPr>
              <a:t>: Inmunosupresión congénita o producida por enfermedad de base, como infección por VIH, tratamiento </a:t>
            </a:r>
            <a:r>
              <a:rPr lang="es-AR" sz="1400" dirty="0" err="1" smtClean="0">
                <a:solidFill>
                  <a:srgbClr val="FF0000"/>
                </a:solidFill>
              </a:rPr>
              <a:t>quimioterápico</a:t>
            </a:r>
            <a:r>
              <a:rPr lang="es-AR" sz="1400" dirty="0" smtClean="0">
                <a:solidFill>
                  <a:srgbClr val="FF0000"/>
                </a:solidFill>
              </a:rPr>
              <a:t> o con corticoides (dosis mayor a 2 mg/kg/día de </a:t>
            </a:r>
            <a:r>
              <a:rPr lang="es-AR" sz="1400" dirty="0" err="1" smtClean="0">
                <a:solidFill>
                  <a:srgbClr val="FF0000"/>
                </a:solidFill>
              </a:rPr>
              <a:t>metilprednisona</a:t>
            </a:r>
            <a:r>
              <a:rPr lang="es-AR" sz="1400" dirty="0" smtClean="0">
                <a:solidFill>
                  <a:srgbClr val="FF0000"/>
                </a:solidFill>
              </a:rPr>
              <a:t>, o su equivalente, por más de 14 días), o por trasplante de células hematopoyéticas u órgano sólido, o por cualquier otra causa que produzca déficit de inmunidad. </a:t>
            </a:r>
          </a:p>
          <a:p>
            <a:r>
              <a:rPr lang="es-AR" sz="1400" dirty="0" smtClean="0">
                <a:solidFill>
                  <a:srgbClr val="FF0000"/>
                </a:solidFill>
              </a:rPr>
              <a:t>Obesidad mórbida. </a:t>
            </a:r>
          </a:p>
          <a:p>
            <a:r>
              <a:rPr lang="es-AR" sz="1400" dirty="0" smtClean="0">
                <a:solidFill>
                  <a:srgbClr val="FF0000"/>
                </a:solidFill>
              </a:rPr>
              <a:t>Situaciones que comprometan la función respiratoria, el manejo de secreciones, o que aumenten el riesgo de aspiración. </a:t>
            </a:r>
          </a:p>
          <a:p>
            <a:r>
              <a:rPr lang="es-AR" sz="1400" dirty="0" smtClean="0">
                <a:solidFill>
                  <a:srgbClr val="FF0000"/>
                </a:solidFill>
              </a:rPr>
              <a:t>Residentes de institutos de rehabilitación o geriátricos. </a:t>
            </a:r>
          </a:p>
          <a:p>
            <a:r>
              <a:rPr lang="es-AR" sz="1400" dirty="0" smtClean="0">
                <a:solidFill>
                  <a:srgbClr val="FF0000"/>
                </a:solidFill>
              </a:rPr>
              <a:t>Personal de la salud </a:t>
            </a:r>
          </a:p>
          <a:p>
            <a:r>
              <a:rPr lang="es-AR" sz="1400" dirty="0" smtClean="0">
                <a:solidFill>
                  <a:srgbClr val="FF0000"/>
                </a:solidFill>
              </a:rPr>
              <a:t>Contactos sanos de pacientes en riesgo.  </a:t>
            </a:r>
          </a:p>
          <a:p>
            <a:r>
              <a:rPr lang="es-AR" sz="1400" i="1" dirty="0" smtClean="0">
                <a:solidFill>
                  <a:srgbClr val="FF0000"/>
                </a:solidFill>
              </a:rPr>
              <a:t> Como indicación individual puede ser aplicada en todos los grupos etarios a partir de los 6 meses de vida.</a:t>
            </a:r>
          </a:p>
          <a:p>
            <a:endParaRPr lang="es-AR" sz="1400" dirty="0" smtClean="0"/>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4 Grupo"/>
          <p:cNvGrpSpPr>
            <a:grpSpLocks/>
          </p:cNvGrpSpPr>
          <p:nvPr/>
        </p:nvGrpSpPr>
        <p:grpSpPr bwMode="auto">
          <a:xfrm>
            <a:off x="0" y="0"/>
            <a:ext cx="9144000" cy="6867525"/>
            <a:chOff x="0" y="1"/>
            <a:chExt cx="9144000" cy="6866985"/>
          </a:xfrm>
        </p:grpSpPr>
        <p:pic>
          <p:nvPicPr>
            <p:cNvPr id="15367" name="Picture 4"/>
            <p:cNvPicPr>
              <a:picLocks noChangeAspect="1" noChangeArrowheads="1"/>
            </p:cNvPicPr>
            <p:nvPr/>
          </p:nvPicPr>
          <p:blipFill>
            <a:blip r:embed="rId3" cstate="print"/>
            <a:srcRect/>
            <a:stretch>
              <a:fillRect/>
            </a:stretch>
          </p:blipFill>
          <p:spPr bwMode="auto">
            <a:xfrm>
              <a:off x="7740352" y="1"/>
              <a:ext cx="1403648" cy="1988840"/>
            </a:xfrm>
            <a:prstGeom prst="rect">
              <a:avLst/>
            </a:prstGeom>
            <a:noFill/>
            <a:ln w="9525">
              <a:noFill/>
              <a:miter lim="800000"/>
              <a:headEnd/>
              <a:tailEnd/>
            </a:ln>
          </p:spPr>
        </p:pic>
        <p:pic>
          <p:nvPicPr>
            <p:cNvPr id="15368" name="Picture 5"/>
            <p:cNvPicPr>
              <a:picLocks noChangeAspect="1" noChangeArrowheads="1"/>
            </p:cNvPicPr>
            <p:nvPr/>
          </p:nvPicPr>
          <p:blipFill>
            <a:blip r:embed="rId4" cstate="print"/>
            <a:srcRect/>
            <a:stretch>
              <a:fillRect/>
            </a:stretch>
          </p:blipFill>
          <p:spPr bwMode="auto">
            <a:xfrm>
              <a:off x="0" y="6183772"/>
              <a:ext cx="9143999" cy="683214"/>
            </a:xfrm>
            <a:prstGeom prst="rect">
              <a:avLst/>
            </a:prstGeom>
            <a:noFill/>
            <a:ln w="9525">
              <a:noFill/>
              <a:miter lim="800000"/>
              <a:headEnd/>
              <a:tailEnd/>
            </a:ln>
          </p:spPr>
        </p:pic>
      </p:grpSp>
      <p:sp>
        <p:nvSpPr>
          <p:cNvPr id="15363" name="5 Título"/>
          <p:cNvSpPr>
            <a:spLocks noGrp="1"/>
          </p:cNvSpPr>
          <p:nvPr>
            <p:ph type="title"/>
          </p:nvPr>
        </p:nvSpPr>
        <p:spPr>
          <a:xfrm>
            <a:off x="457200" y="414338"/>
            <a:ext cx="8229600" cy="1143000"/>
          </a:xfrm>
        </p:spPr>
        <p:txBody>
          <a:bodyPr>
            <a:normAutofit fontScale="90000"/>
          </a:bodyPr>
          <a:lstStyle/>
          <a:p>
            <a:pPr algn="l" eaLnBrk="1" hangingPunct="1"/>
            <a:r>
              <a:rPr lang="es-AR" altLang="es-AR" sz="2400" smtClean="0">
                <a:latin typeface="Arial Black" pitchFamily="34" charset="0"/>
              </a:rPr>
              <a:t>Influenza: Cobertura comparadas globales de vacuna antigripal en grupos de riesgo Argentina </a:t>
            </a:r>
            <a:br>
              <a:rPr lang="es-AR" altLang="es-AR" sz="2400" smtClean="0">
                <a:latin typeface="Arial Black" pitchFamily="34" charset="0"/>
              </a:rPr>
            </a:br>
            <a:r>
              <a:rPr lang="es-AR" altLang="es-AR" sz="2400" smtClean="0">
                <a:latin typeface="Arial Black" pitchFamily="34" charset="0"/>
              </a:rPr>
              <a:t>Años 2011-17</a:t>
            </a:r>
          </a:p>
        </p:txBody>
      </p:sp>
      <p:sp>
        <p:nvSpPr>
          <p:cNvPr id="2" name="1 Rectángulo"/>
          <p:cNvSpPr/>
          <p:nvPr/>
        </p:nvSpPr>
        <p:spPr>
          <a:xfrm>
            <a:off x="838200" y="5805488"/>
            <a:ext cx="6757988" cy="3794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s-AR" sz="1000" i="1" dirty="0">
                <a:solidFill>
                  <a:schemeClr val="tx1"/>
                </a:solidFill>
                <a:latin typeface="Arial" panose="020B0604020202020204" pitchFamily="34" charset="0"/>
                <a:cs typeface="Arial" panose="020B0604020202020204" pitchFamily="34" charset="0"/>
              </a:rPr>
              <a:t>Fuente: Ministerio de Salud- SNVS- DiCEI-2017</a:t>
            </a:r>
          </a:p>
        </p:txBody>
      </p:sp>
      <p:sp>
        <p:nvSpPr>
          <p:cNvPr id="3" name="2 Rectángulo"/>
          <p:cNvSpPr/>
          <p:nvPr/>
        </p:nvSpPr>
        <p:spPr>
          <a:xfrm>
            <a:off x="107950" y="1843088"/>
            <a:ext cx="2447925" cy="396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s-AR" sz="1600" dirty="0">
                <a:solidFill>
                  <a:schemeClr val="tx1"/>
                </a:solidFill>
                <a:latin typeface="Arial" panose="020B0604020202020204" pitchFamily="34" charset="0"/>
                <a:cs typeface="Arial" panose="020B0604020202020204" pitchFamily="34" charset="0"/>
              </a:rPr>
              <a:t>La cobertura de vacuna antigripal se evidencia en los grupos ingresados a Calendario alcanzando niveles aceptables, mejorando a lo largo de los años. </a:t>
            </a:r>
          </a:p>
          <a:p>
            <a:pPr eaLnBrk="1" hangingPunct="1">
              <a:defRPr/>
            </a:pPr>
            <a:r>
              <a:rPr lang="es-AR" sz="1600" dirty="0">
                <a:solidFill>
                  <a:schemeClr val="tx1"/>
                </a:solidFill>
                <a:latin typeface="Arial" panose="020B0604020202020204" pitchFamily="34" charset="0"/>
                <a:cs typeface="Arial" panose="020B0604020202020204" pitchFamily="34" charset="0"/>
              </a:rPr>
              <a:t>La vacunación en pediatría es la que muestra más bajos índices, esto se evidencia más aún  cuando se considera la segunda dosis</a:t>
            </a:r>
          </a:p>
        </p:txBody>
      </p:sp>
      <p:pic>
        <p:nvPicPr>
          <p:cNvPr id="15366" name="Imagen 3"/>
          <p:cNvPicPr>
            <a:picLocks noChangeAspect="1"/>
          </p:cNvPicPr>
          <p:nvPr/>
        </p:nvPicPr>
        <p:blipFill>
          <a:blip r:embed="rId5" cstate="print"/>
          <a:srcRect/>
          <a:stretch>
            <a:fillRect/>
          </a:stretch>
        </p:blipFill>
        <p:spPr bwMode="auto">
          <a:xfrm>
            <a:off x="2284413" y="1665288"/>
            <a:ext cx="6881812" cy="4251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 Grupo"/>
          <p:cNvGrpSpPr>
            <a:grpSpLocks/>
          </p:cNvGrpSpPr>
          <p:nvPr/>
        </p:nvGrpSpPr>
        <p:grpSpPr bwMode="auto">
          <a:xfrm>
            <a:off x="0" y="0"/>
            <a:ext cx="9144000" cy="6867525"/>
            <a:chOff x="0" y="1"/>
            <a:chExt cx="9144000" cy="6866985"/>
          </a:xfrm>
        </p:grpSpPr>
        <p:pic>
          <p:nvPicPr>
            <p:cNvPr id="16389" name="Picture 4"/>
            <p:cNvPicPr>
              <a:picLocks noChangeAspect="1" noChangeArrowheads="1"/>
            </p:cNvPicPr>
            <p:nvPr/>
          </p:nvPicPr>
          <p:blipFill>
            <a:blip r:embed="rId3" cstate="print"/>
            <a:srcRect/>
            <a:stretch>
              <a:fillRect/>
            </a:stretch>
          </p:blipFill>
          <p:spPr bwMode="auto">
            <a:xfrm>
              <a:off x="7740352" y="1"/>
              <a:ext cx="1403648" cy="1988840"/>
            </a:xfrm>
            <a:prstGeom prst="rect">
              <a:avLst/>
            </a:prstGeom>
            <a:noFill/>
            <a:ln w="9525">
              <a:noFill/>
              <a:miter lim="800000"/>
              <a:headEnd/>
              <a:tailEnd/>
            </a:ln>
          </p:spPr>
        </p:pic>
        <p:pic>
          <p:nvPicPr>
            <p:cNvPr id="16390" name="Picture 5"/>
            <p:cNvPicPr>
              <a:picLocks noChangeAspect="1" noChangeArrowheads="1"/>
            </p:cNvPicPr>
            <p:nvPr/>
          </p:nvPicPr>
          <p:blipFill>
            <a:blip r:embed="rId4" cstate="print"/>
            <a:srcRect/>
            <a:stretch>
              <a:fillRect/>
            </a:stretch>
          </p:blipFill>
          <p:spPr bwMode="auto">
            <a:xfrm>
              <a:off x="0" y="6183772"/>
              <a:ext cx="9143999" cy="683214"/>
            </a:xfrm>
            <a:prstGeom prst="rect">
              <a:avLst/>
            </a:prstGeom>
            <a:noFill/>
            <a:ln w="9525">
              <a:noFill/>
              <a:miter lim="800000"/>
              <a:headEnd/>
              <a:tailEnd/>
            </a:ln>
          </p:spPr>
        </p:pic>
      </p:grpSp>
      <p:sp>
        <p:nvSpPr>
          <p:cNvPr id="16387" name="5 Título"/>
          <p:cNvSpPr>
            <a:spLocks noGrp="1"/>
          </p:cNvSpPr>
          <p:nvPr>
            <p:ph type="title"/>
          </p:nvPr>
        </p:nvSpPr>
        <p:spPr/>
        <p:txBody>
          <a:bodyPr/>
          <a:lstStyle/>
          <a:p>
            <a:pPr eaLnBrk="1" hangingPunct="1"/>
            <a:r>
              <a:rPr lang="es-AR" altLang="es-AR" sz="2800" smtClean="0">
                <a:latin typeface="Arial Black" pitchFamily="34" charset="0"/>
              </a:rPr>
              <a:t>Influenza: esquema de vacunación</a:t>
            </a:r>
          </a:p>
        </p:txBody>
      </p:sp>
      <p:pic>
        <p:nvPicPr>
          <p:cNvPr id="16388" name="Picture 3"/>
          <p:cNvPicPr>
            <a:picLocks noChangeAspect="1" noChangeArrowheads="1"/>
          </p:cNvPicPr>
          <p:nvPr/>
        </p:nvPicPr>
        <p:blipFill>
          <a:blip r:embed="rId5" cstate="print"/>
          <a:srcRect/>
          <a:stretch>
            <a:fillRect/>
          </a:stretch>
        </p:blipFill>
        <p:spPr bwMode="auto">
          <a:xfrm>
            <a:off x="179388" y="1268413"/>
            <a:ext cx="7777162" cy="4864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 Grupo"/>
          <p:cNvGrpSpPr>
            <a:grpSpLocks/>
          </p:cNvGrpSpPr>
          <p:nvPr/>
        </p:nvGrpSpPr>
        <p:grpSpPr bwMode="auto">
          <a:xfrm>
            <a:off x="0" y="0"/>
            <a:ext cx="9144000" cy="6867525"/>
            <a:chOff x="0" y="1"/>
            <a:chExt cx="9144000" cy="6866985"/>
          </a:xfrm>
        </p:grpSpPr>
        <p:pic>
          <p:nvPicPr>
            <p:cNvPr id="17413" name="Picture 4"/>
            <p:cNvPicPr>
              <a:picLocks noChangeAspect="1" noChangeArrowheads="1"/>
            </p:cNvPicPr>
            <p:nvPr/>
          </p:nvPicPr>
          <p:blipFill>
            <a:blip r:embed="rId2" cstate="print"/>
            <a:srcRect/>
            <a:stretch>
              <a:fillRect/>
            </a:stretch>
          </p:blipFill>
          <p:spPr bwMode="auto">
            <a:xfrm>
              <a:off x="7740352" y="1"/>
              <a:ext cx="1403648" cy="1988840"/>
            </a:xfrm>
            <a:prstGeom prst="rect">
              <a:avLst/>
            </a:prstGeom>
            <a:noFill/>
            <a:ln w="9525">
              <a:noFill/>
              <a:miter lim="800000"/>
              <a:headEnd/>
              <a:tailEnd/>
            </a:ln>
          </p:spPr>
        </p:pic>
        <p:pic>
          <p:nvPicPr>
            <p:cNvPr id="17414" name="Picture 5"/>
            <p:cNvPicPr>
              <a:picLocks noChangeAspect="1" noChangeArrowheads="1"/>
            </p:cNvPicPr>
            <p:nvPr/>
          </p:nvPicPr>
          <p:blipFill>
            <a:blip r:embed="rId3" cstate="print"/>
            <a:srcRect/>
            <a:stretch>
              <a:fillRect/>
            </a:stretch>
          </p:blipFill>
          <p:spPr bwMode="auto">
            <a:xfrm>
              <a:off x="0" y="6183772"/>
              <a:ext cx="9143999" cy="683214"/>
            </a:xfrm>
            <a:prstGeom prst="rect">
              <a:avLst/>
            </a:prstGeom>
            <a:noFill/>
            <a:ln w="9525">
              <a:noFill/>
              <a:miter lim="800000"/>
              <a:headEnd/>
              <a:tailEnd/>
            </a:ln>
          </p:spPr>
        </p:pic>
      </p:grpSp>
      <p:sp>
        <p:nvSpPr>
          <p:cNvPr id="17411" name="1 Título"/>
          <p:cNvSpPr>
            <a:spLocks noGrp="1"/>
          </p:cNvSpPr>
          <p:nvPr>
            <p:ph type="title"/>
          </p:nvPr>
        </p:nvSpPr>
        <p:spPr>
          <a:xfrm>
            <a:off x="457200" y="485775"/>
            <a:ext cx="7715250" cy="1143000"/>
          </a:xfrm>
        </p:spPr>
        <p:txBody>
          <a:bodyPr/>
          <a:lstStyle/>
          <a:p>
            <a:pPr eaLnBrk="1" hangingPunct="1"/>
            <a:r>
              <a:rPr lang="es-AR" altLang="es-AR" sz="2400" smtClean="0">
                <a:latin typeface="Arial Black" pitchFamily="34" charset="0"/>
              </a:rPr>
              <a:t>Vacunación Influenza: </a:t>
            </a:r>
            <a:br>
              <a:rPr lang="es-AR" altLang="es-AR" sz="2400" smtClean="0">
                <a:latin typeface="Arial Black" pitchFamily="34" charset="0"/>
              </a:rPr>
            </a:br>
            <a:r>
              <a:rPr lang="es-AR" altLang="es-AR" sz="2400" smtClean="0">
                <a:latin typeface="Arial Black" pitchFamily="34" charset="0"/>
              </a:rPr>
              <a:t>consideraciones generales</a:t>
            </a:r>
          </a:p>
        </p:txBody>
      </p:sp>
      <p:sp>
        <p:nvSpPr>
          <p:cNvPr id="14340" name="3 Marcador de contenido"/>
          <p:cNvSpPr>
            <a:spLocks noGrp="1"/>
          </p:cNvSpPr>
          <p:nvPr>
            <p:ph idx="1"/>
          </p:nvPr>
        </p:nvSpPr>
        <p:spPr>
          <a:xfrm>
            <a:off x="457200" y="1844675"/>
            <a:ext cx="8362950" cy="4176713"/>
          </a:xfrm>
        </p:spPr>
        <p:txBody>
          <a:bodyPr/>
          <a:lstStyle/>
          <a:p>
            <a:pPr eaLnBrk="1" hangingPunct="1">
              <a:buFont typeface="Arial" charset="0"/>
              <a:buChar char="•"/>
              <a:defRPr/>
            </a:pPr>
            <a:r>
              <a:rPr lang="es-AR" altLang="es-AR" sz="2000" dirty="0" smtClean="0">
                <a:latin typeface="Arial" charset="0"/>
                <a:cs typeface="Arial" charset="0"/>
              </a:rPr>
              <a:t>Durante el año 2018 la recomendación del Ministerio de Salud de la Nación Argentina es vacunar con dos dosis de vacuna antigripal (con intervalo de 4 semanas) a los niños hasta 8 años inclusive que nunca antes se han inmunizado con esta vacuna (considerando los de calendario y los de riesgo). Si estos niños tienen el antecedente de haberse vacunado previamente con dos dosis, recibirán una sola.</a:t>
            </a:r>
          </a:p>
          <a:p>
            <a:pPr marL="0" indent="0" eaLnBrk="1" hangingPunct="1">
              <a:buFont typeface="Arial" charset="0"/>
              <a:buNone/>
              <a:defRPr/>
            </a:pPr>
            <a:endParaRPr lang="es-AR" altLang="es-AR" sz="2000" dirty="0" smtClean="0">
              <a:latin typeface="Arial" charset="0"/>
              <a:cs typeface="Arial" charset="0"/>
            </a:endParaRPr>
          </a:p>
          <a:p>
            <a:pPr eaLnBrk="1" hangingPunct="1">
              <a:buFont typeface="Arial" charset="0"/>
              <a:buChar char="•"/>
              <a:defRPr/>
            </a:pPr>
            <a:r>
              <a:rPr lang="es-AR" altLang="es-AR" sz="2000" dirty="0" smtClean="0">
                <a:latin typeface="Arial" charset="0"/>
                <a:cs typeface="Arial" charset="0"/>
              </a:rPr>
              <a:t>El inicio de la inmunización de cada año se da una vez que está disponible la vacuna y la finalización depende de la epidemiología de las ETI (enfermedades tipo Influenza) durante el año en curso y de la circulación viral.</a:t>
            </a: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 Grupo"/>
          <p:cNvGrpSpPr>
            <a:grpSpLocks/>
          </p:cNvGrpSpPr>
          <p:nvPr/>
        </p:nvGrpSpPr>
        <p:grpSpPr bwMode="auto">
          <a:xfrm>
            <a:off x="0" y="0"/>
            <a:ext cx="9144000" cy="6867525"/>
            <a:chOff x="0" y="1"/>
            <a:chExt cx="9144000" cy="6866985"/>
          </a:xfrm>
        </p:grpSpPr>
        <p:pic>
          <p:nvPicPr>
            <p:cNvPr id="18437" name="Picture 4"/>
            <p:cNvPicPr>
              <a:picLocks noChangeAspect="1" noChangeArrowheads="1"/>
            </p:cNvPicPr>
            <p:nvPr/>
          </p:nvPicPr>
          <p:blipFill>
            <a:blip r:embed="rId2" cstate="print"/>
            <a:srcRect/>
            <a:stretch>
              <a:fillRect/>
            </a:stretch>
          </p:blipFill>
          <p:spPr bwMode="auto">
            <a:xfrm>
              <a:off x="7740352" y="1"/>
              <a:ext cx="1403648" cy="1988840"/>
            </a:xfrm>
            <a:prstGeom prst="rect">
              <a:avLst/>
            </a:prstGeom>
            <a:noFill/>
            <a:ln w="9525">
              <a:noFill/>
              <a:miter lim="800000"/>
              <a:headEnd/>
              <a:tailEnd/>
            </a:ln>
          </p:spPr>
        </p:pic>
        <p:pic>
          <p:nvPicPr>
            <p:cNvPr id="18438" name="Picture 5"/>
            <p:cNvPicPr>
              <a:picLocks noChangeAspect="1" noChangeArrowheads="1"/>
            </p:cNvPicPr>
            <p:nvPr/>
          </p:nvPicPr>
          <p:blipFill>
            <a:blip r:embed="rId3" cstate="print"/>
            <a:srcRect/>
            <a:stretch>
              <a:fillRect/>
            </a:stretch>
          </p:blipFill>
          <p:spPr bwMode="auto">
            <a:xfrm>
              <a:off x="0" y="6183772"/>
              <a:ext cx="9143999" cy="683214"/>
            </a:xfrm>
            <a:prstGeom prst="rect">
              <a:avLst/>
            </a:prstGeom>
            <a:noFill/>
            <a:ln w="9525">
              <a:noFill/>
              <a:miter lim="800000"/>
              <a:headEnd/>
              <a:tailEnd/>
            </a:ln>
          </p:spPr>
        </p:pic>
      </p:grpSp>
      <p:sp>
        <p:nvSpPr>
          <p:cNvPr id="18435" name="1 Título"/>
          <p:cNvSpPr>
            <a:spLocks noGrp="1"/>
          </p:cNvSpPr>
          <p:nvPr>
            <p:ph type="title"/>
          </p:nvPr>
        </p:nvSpPr>
        <p:spPr>
          <a:xfrm>
            <a:off x="457200" y="274638"/>
            <a:ext cx="7715250" cy="1143000"/>
          </a:xfrm>
        </p:spPr>
        <p:txBody>
          <a:bodyPr/>
          <a:lstStyle/>
          <a:p>
            <a:pPr eaLnBrk="1" hangingPunct="1"/>
            <a:r>
              <a:rPr lang="es-AR" altLang="es-AR" sz="2400" smtClean="0">
                <a:latin typeface="Arial Black" pitchFamily="34" charset="0"/>
              </a:rPr>
              <a:t>Vacunación Influenza: contraindicaciones</a:t>
            </a:r>
          </a:p>
        </p:txBody>
      </p:sp>
      <p:sp>
        <p:nvSpPr>
          <p:cNvPr id="18436" name="3 Marcador de contenido"/>
          <p:cNvSpPr>
            <a:spLocks noGrp="1"/>
          </p:cNvSpPr>
          <p:nvPr>
            <p:ph idx="1"/>
          </p:nvPr>
        </p:nvSpPr>
        <p:spPr>
          <a:xfrm>
            <a:off x="457200" y="1268413"/>
            <a:ext cx="8229600" cy="4752975"/>
          </a:xfrm>
        </p:spPr>
        <p:txBody>
          <a:bodyPr/>
          <a:lstStyle/>
          <a:p>
            <a:pPr eaLnBrk="1" hangingPunct="1">
              <a:buFont typeface="Wingdings" pitchFamily="2" charset="2"/>
              <a:buChar char="v"/>
            </a:pPr>
            <a:r>
              <a:rPr lang="es-AR" altLang="es-AR" sz="1600" b="1" i="1" smtClean="0">
                <a:solidFill>
                  <a:srgbClr val="000000"/>
                </a:solidFill>
                <a:latin typeface="Arial" pitchFamily="34" charset="0"/>
                <a:cs typeface="Arial" pitchFamily="34" charset="0"/>
              </a:rPr>
              <a:t>Absolutas</a:t>
            </a:r>
            <a:endParaRPr lang="es-ES" altLang="es-AR" sz="1600" b="1" smtClean="0">
              <a:solidFill>
                <a:srgbClr val="000000"/>
              </a:solidFill>
              <a:latin typeface="Arial" pitchFamily="34" charset="0"/>
              <a:cs typeface="Arial" pitchFamily="34" charset="0"/>
            </a:endParaRPr>
          </a:p>
          <a:p>
            <a:pPr eaLnBrk="1" hangingPunct="1"/>
            <a:r>
              <a:rPr lang="es-AR" altLang="es-AR" sz="1600" smtClean="0">
                <a:solidFill>
                  <a:srgbClr val="000000"/>
                </a:solidFill>
                <a:latin typeface="Arial" pitchFamily="34" charset="0"/>
                <a:cs typeface="Arial" pitchFamily="34" charset="0"/>
              </a:rPr>
              <a:t>No vacunar : reacción alérgica severa (anafilaxia) posterior a una dosis previa o a componentes de la vacuna </a:t>
            </a:r>
            <a:r>
              <a:rPr lang="es-ES" altLang="es-AR" sz="1600" smtClean="0">
                <a:solidFill>
                  <a:srgbClr val="000000"/>
                </a:solidFill>
                <a:latin typeface="Arial" pitchFamily="34" charset="0"/>
                <a:cs typeface="Arial" pitchFamily="34" charset="0"/>
              </a:rPr>
              <a:t>(por ejemplo huevos, proteínas de pollo)</a:t>
            </a:r>
          </a:p>
          <a:p>
            <a:pPr eaLnBrk="1" hangingPunct="1">
              <a:buFont typeface="Arial" pitchFamily="34" charset="0"/>
              <a:buNone/>
            </a:pPr>
            <a:endParaRPr lang="es-ES" altLang="es-AR" sz="1600" smtClean="0">
              <a:solidFill>
                <a:srgbClr val="000000"/>
              </a:solidFill>
              <a:latin typeface="Arial" pitchFamily="34" charset="0"/>
              <a:cs typeface="Arial" pitchFamily="34" charset="0"/>
            </a:endParaRPr>
          </a:p>
          <a:p>
            <a:pPr eaLnBrk="1" hangingPunct="1">
              <a:buFont typeface="Wingdings" pitchFamily="2" charset="2"/>
              <a:buChar char="v"/>
            </a:pPr>
            <a:r>
              <a:rPr lang="es-AR" altLang="es-AR" sz="1600" b="1" i="1" smtClean="0">
                <a:solidFill>
                  <a:srgbClr val="000000"/>
                </a:solidFill>
                <a:latin typeface="Arial" pitchFamily="34" charset="0"/>
                <a:cs typeface="Arial" pitchFamily="34" charset="0"/>
              </a:rPr>
              <a:t>Precauciones</a:t>
            </a:r>
            <a:endParaRPr lang="es-ES" altLang="es-AR" sz="1600" b="1" smtClean="0">
              <a:solidFill>
                <a:srgbClr val="000000"/>
              </a:solidFill>
              <a:latin typeface="Arial" pitchFamily="34" charset="0"/>
              <a:cs typeface="Arial" pitchFamily="34" charset="0"/>
            </a:endParaRPr>
          </a:p>
          <a:p>
            <a:pPr eaLnBrk="1" hangingPunct="1"/>
            <a:r>
              <a:rPr lang="es-AR" altLang="es-AR" sz="1600" smtClean="0">
                <a:solidFill>
                  <a:srgbClr val="000000"/>
                </a:solidFill>
                <a:latin typeface="Arial" pitchFamily="34" charset="0"/>
                <a:cs typeface="Arial" pitchFamily="34" charset="0"/>
              </a:rPr>
              <a:t>Enfermedad aguda grave con fiebre: esperar y citar para vacunar a corto plazo.</a:t>
            </a:r>
            <a:endParaRPr lang="es-ES" altLang="es-AR" sz="1600" smtClean="0">
              <a:solidFill>
                <a:srgbClr val="000000"/>
              </a:solidFill>
              <a:latin typeface="Arial" pitchFamily="34" charset="0"/>
              <a:cs typeface="Arial" pitchFamily="34" charset="0"/>
            </a:endParaRPr>
          </a:p>
          <a:p>
            <a:pPr eaLnBrk="1" hangingPunct="1"/>
            <a:endParaRPr lang="es-ES" altLang="es-AR" sz="1600" smtClean="0">
              <a:solidFill>
                <a:srgbClr val="000000"/>
              </a:solidFill>
              <a:latin typeface="Arial" pitchFamily="34" charset="0"/>
              <a:cs typeface="Arial" pitchFamily="34" charset="0"/>
            </a:endParaRPr>
          </a:p>
          <a:p>
            <a:pPr eaLnBrk="1" hangingPunct="1">
              <a:buFont typeface="Wingdings" pitchFamily="2" charset="2"/>
              <a:buChar char="v"/>
            </a:pPr>
            <a:r>
              <a:rPr lang="es-AR" altLang="es-AR" sz="1600" b="1" i="1" smtClean="0">
                <a:solidFill>
                  <a:srgbClr val="000000"/>
                </a:solidFill>
                <a:latin typeface="Arial" pitchFamily="34" charset="0"/>
                <a:cs typeface="Arial" pitchFamily="34" charset="0"/>
              </a:rPr>
              <a:t>Falsas contraindicaciones</a:t>
            </a:r>
            <a:endParaRPr lang="es-ES" altLang="es-AR" sz="1600" b="1" smtClean="0">
              <a:solidFill>
                <a:srgbClr val="000000"/>
              </a:solidFill>
              <a:latin typeface="Arial" pitchFamily="34" charset="0"/>
              <a:cs typeface="Arial" pitchFamily="34" charset="0"/>
            </a:endParaRPr>
          </a:p>
          <a:p>
            <a:pPr eaLnBrk="1" hangingPunct="1"/>
            <a:r>
              <a:rPr lang="es-AR" altLang="es-AR" sz="1600" smtClean="0">
                <a:solidFill>
                  <a:srgbClr val="000000"/>
                </a:solidFill>
                <a:latin typeface="Arial" pitchFamily="34" charset="0"/>
                <a:cs typeface="Arial" pitchFamily="34" charset="0"/>
              </a:rPr>
              <a:t>Conviviente de paciente inmunosuprimido.</a:t>
            </a:r>
            <a:endParaRPr lang="es-ES" altLang="es-AR" sz="1600" smtClean="0">
              <a:solidFill>
                <a:srgbClr val="000000"/>
              </a:solidFill>
              <a:latin typeface="Arial" pitchFamily="34" charset="0"/>
              <a:cs typeface="Arial" pitchFamily="34" charset="0"/>
            </a:endParaRPr>
          </a:p>
          <a:p>
            <a:pPr eaLnBrk="1" hangingPunct="1"/>
            <a:r>
              <a:rPr lang="es-AR" altLang="es-AR" sz="1600" smtClean="0">
                <a:solidFill>
                  <a:srgbClr val="000000"/>
                </a:solidFill>
                <a:latin typeface="Arial" pitchFamily="34" charset="0"/>
                <a:cs typeface="Arial" pitchFamily="34" charset="0"/>
              </a:rPr>
              <a:t>Infección HIV.</a:t>
            </a:r>
            <a:endParaRPr lang="es-ES" altLang="es-AR" sz="1600" smtClean="0">
              <a:solidFill>
                <a:srgbClr val="000000"/>
              </a:solidFill>
              <a:latin typeface="Arial" pitchFamily="34" charset="0"/>
              <a:cs typeface="Arial" pitchFamily="34" charset="0"/>
            </a:endParaRPr>
          </a:p>
          <a:p>
            <a:pPr eaLnBrk="1" hangingPunct="1"/>
            <a:r>
              <a:rPr lang="es-AR" altLang="es-AR" sz="1600" smtClean="0">
                <a:solidFill>
                  <a:srgbClr val="000000"/>
                </a:solidFill>
                <a:latin typeface="Arial" pitchFamily="34" charset="0"/>
                <a:cs typeface="Arial" pitchFamily="34" charset="0"/>
              </a:rPr>
              <a:t>Intolerancia al huevo ó antecedentes de reacción alérgica no anafiláctica al huevo.</a:t>
            </a:r>
            <a:endParaRPr lang="es-ES" altLang="es-AR" sz="1600" smtClean="0">
              <a:solidFill>
                <a:srgbClr val="000000"/>
              </a:solidFill>
              <a:latin typeface="Arial" pitchFamily="34" charset="0"/>
              <a:cs typeface="Arial" pitchFamily="34" charset="0"/>
            </a:endParaRPr>
          </a:p>
          <a:p>
            <a:pPr eaLnBrk="1" hangingPunct="1"/>
            <a:r>
              <a:rPr lang="es-AR" altLang="es-AR" sz="1600" smtClean="0">
                <a:solidFill>
                  <a:srgbClr val="000000"/>
                </a:solidFill>
                <a:latin typeface="Arial" pitchFamily="34" charset="0"/>
                <a:cs typeface="Arial" pitchFamily="34" charset="0"/>
              </a:rPr>
              <a:t>Tratamiento con antibióticos o convalecencia de enfermedad leve.</a:t>
            </a:r>
            <a:endParaRPr lang="es-ES" altLang="es-AR" sz="1600" smtClean="0">
              <a:solidFill>
                <a:srgbClr val="000000"/>
              </a:solidFill>
              <a:latin typeface="Arial" pitchFamily="34" charset="0"/>
              <a:cs typeface="Arial" pitchFamily="34" charset="0"/>
            </a:endParaRPr>
          </a:p>
          <a:p>
            <a:pPr eaLnBrk="1" hangingPunct="1"/>
            <a:r>
              <a:rPr lang="es-AR" altLang="es-AR" sz="1600" smtClean="0">
                <a:solidFill>
                  <a:srgbClr val="000000"/>
                </a:solidFill>
                <a:latin typeface="Arial" pitchFamily="34" charset="0"/>
                <a:cs typeface="Arial" pitchFamily="34" charset="0"/>
              </a:rPr>
              <a:t>Tratamiento con corticoides </a:t>
            </a:r>
          </a:p>
          <a:p>
            <a:pPr eaLnBrk="1" hangingPunct="1"/>
            <a:r>
              <a:rPr lang="es-AR" altLang="es-AR" sz="1600" smtClean="0">
                <a:solidFill>
                  <a:srgbClr val="000000"/>
                </a:solidFill>
                <a:latin typeface="Arial" pitchFamily="34" charset="0"/>
                <a:cs typeface="Arial" pitchFamily="34" charset="0"/>
              </a:rPr>
              <a:t>Enfermedad aguda benigna: rinitis, catarro, tos, diarrea.</a:t>
            </a:r>
            <a:endParaRPr lang="es-ES" altLang="es-AR" sz="1600" smtClean="0">
              <a:solidFill>
                <a:srgbClr val="000000"/>
              </a:solidFill>
              <a:latin typeface="Arial" pitchFamily="34" charset="0"/>
              <a:cs typeface="Arial" pitchFamily="34" charset="0"/>
            </a:endParaRPr>
          </a:p>
          <a:p>
            <a:pPr eaLnBrk="1" hangingPunct="1"/>
            <a:r>
              <a:rPr lang="es-AR" altLang="es-AR" sz="1600" smtClean="0">
                <a:solidFill>
                  <a:srgbClr val="000000"/>
                </a:solidFill>
                <a:latin typeface="Arial" pitchFamily="34" charset="0"/>
                <a:cs typeface="Arial" pitchFamily="34" charset="0"/>
              </a:rPr>
              <a:t>Embarazo</a:t>
            </a:r>
            <a:endParaRPr lang="es-ES" altLang="es-AR" sz="1600" smtClean="0">
              <a:solidFill>
                <a:srgbClr val="000000"/>
              </a:solidFill>
              <a:latin typeface="Arial" pitchFamily="34" charset="0"/>
              <a:cs typeface="Arial" pitchFamily="34" charset="0"/>
            </a:endParaRPr>
          </a:p>
          <a:p>
            <a:pPr eaLnBrk="1" hangingPunct="1"/>
            <a:endParaRPr lang="es-AR" altLang="es-AR" smtClean="0"/>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 Grupo"/>
          <p:cNvGrpSpPr>
            <a:grpSpLocks/>
          </p:cNvGrpSpPr>
          <p:nvPr/>
        </p:nvGrpSpPr>
        <p:grpSpPr bwMode="auto">
          <a:xfrm>
            <a:off x="0" y="0"/>
            <a:ext cx="9144000" cy="6867525"/>
            <a:chOff x="0" y="1"/>
            <a:chExt cx="9144000" cy="6866985"/>
          </a:xfrm>
        </p:grpSpPr>
        <p:pic>
          <p:nvPicPr>
            <p:cNvPr id="19461" name="Picture 4"/>
            <p:cNvPicPr>
              <a:picLocks noChangeAspect="1" noChangeArrowheads="1"/>
            </p:cNvPicPr>
            <p:nvPr/>
          </p:nvPicPr>
          <p:blipFill>
            <a:blip r:embed="rId2" cstate="print"/>
            <a:srcRect/>
            <a:stretch>
              <a:fillRect/>
            </a:stretch>
          </p:blipFill>
          <p:spPr bwMode="auto">
            <a:xfrm>
              <a:off x="7740352" y="1"/>
              <a:ext cx="1403648" cy="1988840"/>
            </a:xfrm>
            <a:prstGeom prst="rect">
              <a:avLst/>
            </a:prstGeom>
            <a:noFill/>
            <a:ln w="9525">
              <a:noFill/>
              <a:miter lim="800000"/>
              <a:headEnd/>
              <a:tailEnd/>
            </a:ln>
          </p:spPr>
        </p:pic>
        <p:pic>
          <p:nvPicPr>
            <p:cNvPr id="19462" name="Picture 5"/>
            <p:cNvPicPr>
              <a:picLocks noChangeAspect="1" noChangeArrowheads="1"/>
            </p:cNvPicPr>
            <p:nvPr/>
          </p:nvPicPr>
          <p:blipFill>
            <a:blip r:embed="rId3" cstate="print"/>
            <a:srcRect/>
            <a:stretch>
              <a:fillRect/>
            </a:stretch>
          </p:blipFill>
          <p:spPr bwMode="auto">
            <a:xfrm>
              <a:off x="0" y="6183772"/>
              <a:ext cx="9143999" cy="683214"/>
            </a:xfrm>
            <a:prstGeom prst="rect">
              <a:avLst/>
            </a:prstGeom>
            <a:noFill/>
            <a:ln w="9525">
              <a:noFill/>
              <a:miter lim="800000"/>
              <a:headEnd/>
              <a:tailEnd/>
            </a:ln>
          </p:spPr>
        </p:pic>
      </p:grpSp>
      <p:sp>
        <p:nvSpPr>
          <p:cNvPr id="19459" name="1 Título"/>
          <p:cNvSpPr>
            <a:spLocks noGrp="1"/>
          </p:cNvSpPr>
          <p:nvPr>
            <p:ph type="title"/>
          </p:nvPr>
        </p:nvSpPr>
        <p:spPr/>
        <p:txBody>
          <a:bodyPr/>
          <a:lstStyle/>
          <a:p>
            <a:pPr eaLnBrk="1" hangingPunct="1"/>
            <a:r>
              <a:rPr lang="es-AR" altLang="es-AR" sz="2400" smtClean="0">
                <a:latin typeface="Arial Black" pitchFamily="34" charset="0"/>
              </a:rPr>
              <a:t>Influenza: efectos adversos de la vacuna</a:t>
            </a:r>
          </a:p>
        </p:txBody>
      </p:sp>
      <p:sp>
        <p:nvSpPr>
          <p:cNvPr id="19460" name="3 Marcador de contenido"/>
          <p:cNvSpPr>
            <a:spLocks noGrp="1"/>
          </p:cNvSpPr>
          <p:nvPr>
            <p:ph idx="1"/>
          </p:nvPr>
        </p:nvSpPr>
        <p:spPr>
          <a:xfrm>
            <a:off x="457200" y="1412875"/>
            <a:ext cx="8229600" cy="4772025"/>
          </a:xfrm>
        </p:spPr>
        <p:txBody>
          <a:bodyPr>
            <a:normAutofit lnSpcReduction="10000"/>
          </a:bodyPr>
          <a:lstStyle/>
          <a:p>
            <a:pPr eaLnBrk="1" hangingPunct="1">
              <a:buFont typeface="Wingdings" pitchFamily="2" charset="2"/>
              <a:buChar char="§"/>
            </a:pPr>
            <a:r>
              <a:rPr lang="es-ES" altLang="es-AR" sz="2000" u="sng" smtClean="0">
                <a:solidFill>
                  <a:srgbClr val="000000"/>
                </a:solidFill>
                <a:latin typeface="Arial" pitchFamily="34" charset="0"/>
                <a:cs typeface="Arial" pitchFamily="34" charset="0"/>
              </a:rPr>
              <a:t>Más comunes</a:t>
            </a:r>
            <a:r>
              <a:rPr lang="es-ES" altLang="es-AR" sz="2000" smtClean="0">
                <a:solidFill>
                  <a:srgbClr val="000000"/>
                </a:solidFill>
                <a:latin typeface="Arial" pitchFamily="34" charset="0"/>
                <a:cs typeface="Arial" pitchFamily="34" charset="0"/>
              </a:rPr>
              <a:t>: dolor, eritema, edema e induración en el sitio de inyección; fiebre, cefalea, mialgias, disminución del apetito, decaimiento. Suelen ser autolimitadas generalmente a las primeras 48 horas de la administración. </a:t>
            </a:r>
          </a:p>
          <a:p>
            <a:pPr eaLnBrk="1" hangingPunct="1">
              <a:buFont typeface="Wingdings" pitchFamily="2" charset="2"/>
              <a:buChar char="§"/>
            </a:pPr>
            <a:r>
              <a:rPr lang="es-ES" altLang="es-AR" sz="2000" u="sng" smtClean="0">
                <a:solidFill>
                  <a:srgbClr val="000000"/>
                </a:solidFill>
                <a:latin typeface="Arial" pitchFamily="34" charset="0"/>
                <a:cs typeface="Arial" pitchFamily="34" charset="0"/>
              </a:rPr>
              <a:t>Menos frecuentes</a:t>
            </a:r>
            <a:r>
              <a:rPr lang="es-ES" altLang="es-AR" sz="2000" smtClean="0">
                <a:solidFill>
                  <a:srgbClr val="000000"/>
                </a:solidFill>
                <a:latin typeface="Arial" pitchFamily="34" charset="0"/>
                <a:cs typeface="Arial" pitchFamily="34" charset="0"/>
              </a:rPr>
              <a:t>: reacciones de hipersensibilidad (Ej anafilaxia)</a:t>
            </a:r>
          </a:p>
          <a:p>
            <a:pPr eaLnBrk="1" hangingPunct="1">
              <a:buFont typeface="Arial" pitchFamily="34" charset="0"/>
              <a:buNone/>
            </a:pPr>
            <a:r>
              <a:rPr lang="es-ES" altLang="es-AR" sz="2000" smtClean="0">
                <a:solidFill>
                  <a:srgbClr val="000000"/>
                </a:solidFill>
                <a:latin typeface="Arial" pitchFamily="34" charset="0"/>
                <a:cs typeface="Arial" pitchFamily="34" charset="0"/>
              </a:rPr>
              <a:t>      Se recomienda valorar el riesgo antes de vacunar a una persona que tenga el antecedente de haber presentado Sme Guillén Barré. </a:t>
            </a:r>
          </a:p>
          <a:p>
            <a:pPr eaLnBrk="1" hangingPunct="1">
              <a:buFont typeface="Arial" pitchFamily="34" charset="0"/>
              <a:buNone/>
            </a:pPr>
            <a:endParaRPr lang="es-MX" altLang="es-AR" sz="2000" b="1" i="1" smtClean="0">
              <a:solidFill>
                <a:srgbClr val="000000"/>
              </a:solidFill>
              <a:latin typeface="Arial" pitchFamily="34" charset="0"/>
              <a:cs typeface="Arial" pitchFamily="34" charset="0"/>
            </a:endParaRPr>
          </a:p>
          <a:p>
            <a:pPr eaLnBrk="1" hangingPunct="1">
              <a:buFont typeface="Arial" pitchFamily="34" charset="0"/>
              <a:buNone/>
            </a:pPr>
            <a:r>
              <a:rPr lang="es-MX" altLang="es-AR" sz="2000" i="1" smtClean="0">
                <a:solidFill>
                  <a:srgbClr val="000000"/>
                </a:solidFill>
                <a:latin typeface="Arial" pitchFamily="34" charset="0"/>
                <a:cs typeface="Arial" pitchFamily="34" charset="0"/>
              </a:rPr>
              <a:t>Se  sugiere que todos los vacunatorios cuenten con equipo completo para el tratamiento de la anafilaxia y que el personal esté adecuadamente entrenado en su utilización.</a:t>
            </a:r>
          </a:p>
          <a:p>
            <a:pPr eaLnBrk="1" hangingPunct="1">
              <a:buFont typeface="Arial" pitchFamily="34" charset="0"/>
              <a:buNone/>
            </a:pPr>
            <a:r>
              <a:rPr lang="es-MX" altLang="es-AR" sz="2000" i="1" smtClean="0">
                <a:solidFill>
                  <a:srgbClr val="000000"/>
                </a:solidFill>
                <a:latin typeface="Arial" pitchFamily="34" charset="0"/>
                <a:cs typeface="Arial" pitchFamily="34" charset="0"/>
              </a:rPr>
              <a:t>Notificar ESAVI (efecto adverso supuestamente atribuible a la vacunación ó inmunización) mejora la calidad del trabajo de cada efector, por ende de la inmunización de la comunidad.</a:t>
            </a:r>
            <a:endParaRPr lang="es-ES" altLang="es-AR" sz="2000" i="1" smtClean="0">
              <a:solidFill>
                <a:srgbClr val="000000"/>
              </a:solidFill>
              <a:latin typeface="Arial" pitchFamily="34" charset="0"/>
              <a:cs typeface="Arial" pitchFamily="34" charset="0"/>
            </a:endParaRPr>
          </a:p>
          <a:p>
            <a:pPr eaLnBrk="1" hangingPunct="1">
              <a:buFont typeface="Arial" pitchFamily="34" charset="0"/>
              <a:buNone/>
            </a:pPr>
            <a:r>
              <a:rPr lang="es-MX" altLang="es-AR" sz="2000" i="1" smtClean="0">
                <a:solidFill>
                  <a:srgbClr val="000000"/>
                </a:solidFill>
                <a:latin typeface="Arial" pitchFamily="34" charset="0"/>
                <a:cs typeface="Arial" pitchFamily="34" charset="0"/>
              </a:rPr>
              <a:t> </a:t>
            </a:r>
            <a:endParaRPr lang="es-ES" altLang="es-AR" sz="2000" i="1" smtClean="0">
              <a:solidFill>
                <a:srgbClr val="000000"/>
              </a:solidFill>
              <a:latin typeface="Arial" pitchFamily="34" charset="0"/>
              <a:cs typeface="Arial" pitchFamily="34" charset="0"/>
            </a:endParaRPr>
          </a:p>
          <a:p>
            <a:pPr eaLnBrk="1" hangingPunct="1"/>
            <a:endParaRPr lang="es-AR" altLang="es-AR" smtClean="0"/>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ítulo 1"/>
          <p:cNvSpPr>
            <a:spLocks noGrp="1"/>
          </p:cNvSpPr>
          <p:nvPr>
            <p:ph type="title"/>
          </p:nvPr>
        </p:nvSpPr>
        <p:spPr>
          <a:xfrm>
            <a:off x="457200" y="274638"/>
            <a:ext cx="8229600" cy="633412"/>
          </a:xfrm>
        </p:spPr>
        <p:txBody>
          <a:bodyPr/>
          <a:lstStyle/>
          <a:p>
            <a:r>
              <a:rPr lang="es-AR" sz="2800" smtClean="0"/>
              <a:t>ESAVI VACUNA ANTIGRIPAL. Argentina 2011-2017</a:t>
            </a:r>
          </a:p>
        </p:txBody>
      </p:sp>
      <p:pic>
        <p:nvPicPr>
          <p:cNvPr id="20483" name="Marcador de contenido 3"/>
          <p:cNvPicPr>
            <a:picLocks noGrp="1" noChangeAspect="1"/>
          </p:cNvPicPr>
          <p:nvPr>
            <p:ph idx="1"/>
          </p:nvPr>
        </p:nvPicPr>
        <p:blipFill>
          <a:blip r:embed="rId3" cstate="print"/>
          <a:srcRect/>
          <a:stretch>
            <a:fillRect/>
          </a:stretch>
        </p:blipFill>
        <p:spPr>
          <a:xfrm>
            <a:off x="442913" y="1052513"/>
            <a:ext cx="8212137" cy="4776787"/>
          </a:xfrm>
        </p:spPr>
      </p:pic>
      <p:sp>
        <p:nvSpPr>
          <p:cNvPr id="20484" name="CuadroTexto 4"/>
          <p:cNvSpPr txBox="1">
            <a:spLocks noChangeArrowheads="1"/>
          </p:cNvSpPr>
          <p:nvPr/>
        </p:nvSpPr>
        <p:spPr bwMode="auto">
          <a:xfrm>
            <a:off x="5940425" y="6021388"/>
            <a:ext cx="2519363" cy="230187"/>
          </a:xfrm>
          <a:prstGeom prst="rect">
            <a:avLst/>
          </a:prstGeom>
          <a:noFill/>
          <a:ln w="9525">
            <a:noFill/>
            <a:miter lim="800000"/>
            <a:headEnd/>
            <a:tailEnd/>
          </a:ln>
        </p:spPr>
        <p:txBody>
          <a:bodyPr>
            <a:spAutoFit/>
          </a:bodyPr>
          <a:lstStyle/>
          <a:p>
            <a:pPr eaLnBrk="1" hangingPunct="1"/>
            <a:r>
              <a:rPr lang="es-AR" sz="900" i="1"/>
              <a:t>Fuente DICEI Ministerio Salud Argentina</a:t>
            </a:r>
          </a:p>
        </p:txBody>
      </p:sp>
      <p:pic>
        <p:nvPicPr>
          <p:cNvPr id="20485" name="Imagen 5"/>
          <p:cNvPicPr>
            <a:picLocks noChangeAspect="1"/>
          </p:cNvPicPr>
          <p:nvPr/>
        </p:nvPicPr>
        <p:blipFill>
          <a:blip r:embed="rId4" cstate="print"/>
          <a:srcRect/>
          <a:stretch>
            <a:fillRect/>
          </a:stretch>
        </p:blipFill>
        <p:spPr bwMode="auto">
          <a:xfrm>
            <a:off x="839788" y="6157913"/>
            <a:ext cx="3736975" cy="43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 Grupo"/>
          <p:cNvGrpSpPr>
            <a:grpSpLocks/>
          </p:cNvGrpSpPr>
          <p:nvPr/>
        </p:nvGrpSpPr>
        <p:grpSpPr bwMode="auto">
          <a:xfrm>
            <a:off x="0" y="0"/>
            <a:ext cx="9144000" cy="6867525"/>
            <a:chOff x="0" y="1"/>
            <a:chExt cx="9144000" cy="6866985"/>
          </a:xfrm>
        </p:grpSpPr>
        <p:pic>
          <p:nvPicPr>
            <p:cNvPr id="21510" name="Picture 4"/>
            <p:cNvPicPr>
              <a:picLocks noChangeAspect="1" noChangeArrowheads="1"/>
            </p:cNvPicPr>
            <p:nvPr/>
          </p:nvPicPr>
          <p:blipFill>
            <a:blip r:embed="rId2" cstate="print"/>
            <a:srcRect/>
            <a:stretch>
              <a:fillRect/>
            </a:stretch>
          </p:blipFill>
          <p:spPr bwMode="auto">
            <a:xfrm>
              <a:off x="7740352" y="1"/>
              <a:ext cx="1403648" cy="1988840"/>
            </a:xfrm>
            <a:prstGeom prst="rect">
              <a:avLst/>
            </a:prstGeom>
            <a:noFill/>
            <a:ln w="9525">
              <a:noFill/>
              <a:miter lim="800000"/>
              <a:headEnd/>
              <a:tailEnd/>
            </a:ln>
          </p:spPr>
        </p:pic>
        <p:pic>
          <p:nvPicPr>
            <p:cNvPr id="21511" name="Picture 5"/>
            <p:cNvPicPr>
              <a:picLocks noChangeAspect="1" noChangeArrowheads="1"/>
            </p:cNvPicPr>
            <p:nvPr/>
          </p:nvPicPr>
          <p:blipFill>
            <a:blip r:embed="rId3" cstate="print"/>
            <a:srcRect/>
            <a:stretch>
              <a:fillRect/>
            </a:stretch>
          </p:blipFill>
          <p:spPr bwMode="auto">
            <a:xfrm>
              <a:off x="0" y="6183772"/>
              <a:ext cx="9143999" cy="683214"/>
            </a:xfrm>
            <a:prstGeom prst="rect">
              <a:avLst/>
            </a:prstGeom>
            <a:noFill/>
            <a:ln w="9525">
              <a:noFill/>
              <a:miter lim="800000"/>
              <a:headEnd/>
              <a:tailEnd/>
            </a:ln>
          </p:spPr>
        </p:pic>
      </p:grpSp>
      <p:sp>
        <p:nvSpPr>
          <p:cNvPr id="21507" name="1 Título"/>
          <p:cNvSpPr>
            <a:spLocks noGrp="1"/>
          </p:cNvSpPr>
          <p:nvPr>
            <p:ph type="title"/>
          </p:nvPr>
        </p:nvSpPr>
        <p:spPr/>
        <p:txBody>
          <a:bodyPr/>
          <a:lstStyle/>
          <a:p>
            <a:pPr eaLnBrk="1" hangingPunct="1"/>
            <a:r>
              <a:rPr lang="es-AR" altLang="es-AR" sz="3200" smtClean="0">
                <a:latin typeface="Arial Black" pitchFamily="34" charset="0"/>
              </a:rPr>
              <a:t>Muchas Gracias!</a:t>
            </a:r>
          </a:p>
        </p:txBody>
      </p:sp>
      <p:sp>
        <p:nvSpPr>
          <p:cNvPr id="3" name="2 Marcador de contenido"/>
          <p:cNvSpPr>
            <a:spLocks noGrp="1"/>
          </p:cNvSpPr>
          <p:nvPr>
            <p:ph sz="half" idx="1"/>
          </p:nvPr>
        </p:nvSpPr>
        <p:spPr>
          <a:xfrm>
            <a:off x="457200" y="1600200"/>
            <a:ext cx="3394075" cy="4525963"/>
          </a:xfrm>
        </p:spPr>
        <p:txBody>
          <a:bodyPr rtlCol="0">
            <a:normAutofit fontScale="92500" lnSpcReduction="10000"/>
          </a:bodyPr>
          <a:lstStyle/>
          <a:p>
            <a:pPr marL="0" indent="0" eaLnBrk="1" fontAlgn="auto" hangingPunct="1">
              <a:spcAft>
                <a:spcPts val="0"/>
              </a:spcAft>
              <a:buFont typeface="Arial" charset="0"/>
              <a:buNone/>
              <a:defRPr/>
            </a:pPr>
            <a:r>
              <a:rPr lang="es-AR" sz="2600" i="1" dirty="0">
                <a:latin typeface="Arial" panose="020B0604020202020204" pitchFamily="34" charset="0"/>
                <a:cs typeface="Arial" panose="020B0604020202020204" pitchFamily="34" charset="0"/>
              </a:rPr>
              <a:t>Los progresos de la medicina y de la bioingeniería podrán considerarse verdaderos logros para la humanidad cuando todas las personas tengan acceso a sus beneficios y dejen de ser un privilegio para las minorías. </a:t>
            </a:r>
          </a:p>
          <a:p>
            <a:pPr eaLnBrk="1" fontAlgn="auto" hangingPunct="1">
              <a:spcAft>
                <a:spcPts val="0"/>
              </a:spcAft>
              <a:defRPr/>
            </a:pPr>
            <a:endParaRPr lang="es-AR" sz="2600" i="1" dirty="0">
              <a:latin typeface="Arial" panose="020B0604020202020204" pitchFamily="34" charset="0"/>
              <a:cs typeface="Arial" panose="020B0604020202020204" pitchFamily="34" charset="0"/>
            </a:endParaRPr>
          </a:p>
          <a:p>
            <a:pPr marL="0" indent="0" eaLnBrk="1" fontAlgn="auto" hangingPunct="1">
              <a:spcAft>
                <a:spcPts val="0"/>
              </a:spcAft>
              <a:buFont typeface="Arial" charset="0"/>
              <a:buNone/>
              <a:defRPr/>
            </a:pPr>
            <a:r>
              <a:rPr lang="es-AR" sz="2600" i="1" dirty="0" err="1">
                <a:latin typeface="Arial" panose="020B0604020202020204" pitchFamily="34" charset="0"/>
                <a:cs typeface="Arial" panose="020B0604020202020204" pitchFamily="34" charset="0"/>
              </a:rPr>
              <a:t>Dr</a:t>
            </a:r>
            <a:r>
              <a:rPr lang="es-AR" sz="2600" i="1" dirty="0">
                <a:latin typeface="Arial" panose="020B0604020202020204" pitchFamily="34" charset="0"/>
                <a:cs typeface="Arial" panose="020B0604020202020204" pitchFamily="34" charset="0"/>
              </a:rPr>
              <a:t> René </a:t>
            </a:r>
            <a:r>
              <a:rPr lang="es-AR" sz="2600" i="1" dirty="0" err="1">
                <a:latin typeface="Arial" panose="020B0604020202020204" pitchFamily="34" charset="0"/>
                <a:cs typeface="Arial" panose="020B0604020202020204" pitchFamily="34" charset="0"/>
              </a:rPr>
              <a:t>Favaloro</a:t>
            </a:r>
            <a:endParaRPr lang="es-AR" sz="2600" i="1" dirty="0">
              <a:latin typeface="Arial" panose="020B0604020202020204" pitchFamily="34" charset="0"/>
              <a:cs typeface="Arial" panose="020B0604020202020204" pitchFamily="34" charset="0"/>
            </a:endParaRPr>
          </a:p>
          <a:p>
            <a:pPr eaLnBrk="1" fontAlgn="auto" hangingPunct="1">
              <a:spcAft>
                <a:spcPts val="0"/>
              </a:spcAft>
              <a:defRPr/>
            </a:pPr>
            <a:endParaRPr lang="es-AR" dirty="0" smtClean="0"/>
          </a:p>
        </p:txBody>
      </p:sp>
      <p:pic>
        <p:nvPicPr>
          <p:cNvPr id="21509" name="Picture 2"/>
          <p:cNvPicPr>
            <a:picLocks noGrp="1" noChangeAspect="1" noChangeArrowheads="1"/>
          </p:cNvPicPr>
          <p:nvPr>
            <p:ph sz="half" idx="2"/>
          </p:nvPr>
        </p:nvPicPr>
        <p:blipFill>
          <a:blip r:embed="rId4" cstate="print"/>
          <a:srcRect/>
          <a:stretch>
            <a:fillRect/>
          </a:stretch>
        </p:blipFill>
        <p:spPr>
          <a:xfrm>
            <a:off x="3925888" y="2492375"/>
            <a:ext cx="5135562" cy="3097213"/>
          </a:xfr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TotalTime>
  <Words>13510</Words>
  <Application>Microsoft Office PowerPoint</Application>
  <PresentationFormat>Presentación en pantalla (4:3)</PresentationFormat>
  <Paragraphs>2004</Paragraphs>
  <Slides>164</Slides>
  <Notes>29</Notes>
  <HiddenSlides>0</HiddenSlides>
  <MMClips>0</MMClips>
  <ScaleCrop>false</ScaleCrop>
  <HeadingPairs>
    <vt:vector size="6" baseType="variant">
      <vt:variant>
        <vt:lpstr>Tema</vt:lpstr>
      </vt:variant>
      <vt:variant>
        <vt:i4>1</vt:i4>
      </vt:variant>
      <vt:variant>
        <vt:lpstr>Servidores OLE incrustados</vt:lpstr>
      </vt:variant>
      <vt:variant>
        <vt:i4>3</vt:i4>
      </vt:variant>
      <vt:variant>
        <vt:lpstr>Títulos de diapositiva</vt:lpstr>
      </vt:variant>
      <vt:variant>
        <vt:i4>164</vt:i4>
      </vt:variant>
    </vt:vector>
  </HeadingPairs>
  <TitlesOfParts>
    <vt:vector size="168" baseType="lpstr">
      <vt:lpstr>Tema de Office</vt:lpstr>
      <vt:lpstr>Gráfico</vt:lpstr>
      <vt:lpstr>Hoja de cálculo de Microsoft Office Excel 97-2003</vt:lpstr>
      <vt:lpstr>Diapositiva</vt:lpstr>
      <vt:lpstr>Diapositiva 1</vt:lpstr>
      <vt:lpstr>Notificación de TBC en América Latina  Incidencia de tuberculosis por 100.000 habitantes. 2016</vt:lpstr>
      <vt:lpstr>Notificación de TBC en América Latina  Casos de tuberculosis en menores de 15 años</vt:lpstr>
      <vt:lpstr>Epidemiología en Argentina</vt:lpstr>
      <vt:lpstr>Diapositiva 5</vt:lpstr>
      <vt:lpstr>Diapositiva 6</vt:lpstr>
      <vt:lpstr>Evolución natural de la lesión vaccinal</vt:lpstr>
      <vt:lpstr>Diapositiva 8</vt:lpstr>
      <vt:lpstr>HEPATITIS B </vt:lpstr>
      <vt:lpstr>HEPATITIS B </vt:lpstr>
      <vt:lpstr>HEPATITIS B </vt:lpstr>
      <vt:lpstr>HEPATITIS B  </vt:lpstr>
      <vt:lpstr>HEPATITIS B  </vt:lpstr>
      <vt:lpstr>HEPATITIS B</vt:lpstr>
      <vt:lpstr>HEPATITIS B </vt:lpstr>
      <vt:lpstr>HEPATITIS B</vt:lpstr>
      <vt:lpstr>Vacuna antipoliomielíticas: VOP-VIP </vt:lpstr>
      <vt:lpstr>Contexto histórico</vt:lpstr>
      <vt:lpstr>Número de casos de polio en el mundo  2005 -2018</vt:lpstr>
      <vt:lpstr>Vacuna antipoliomielíticas: VOP-VIP </vt:lpstr>
      <vt:lpstr>Diapositiva 21</vt:lpstr>
      <vt:lpstr>Diapositiva 22</vt:lpstr>
      <vt:lpstr> El Plan estratégico para la Erradicación de la poliomielitis y Fase Final 2013-2018 tiene como objetivo primordial tener un mundo libre de poliomielitis para el 2018.  </vt:lpstr>
      <vt:lpstr>Diapositiva 24</vt:lpstr>
      <vt:lpstr>Diapositiva 25</vt:lpstr>
      <vt:lpstr>Diapositiva 26</vt:lpstr>
      <vt:lpstr>Diapositiva 27</vt:lpstr>
      <vt:lpstr>Diapositiva 28</vt:lpstr>
      <vt:lpstr>VACUNAS ANTIPOLIOMIELÍTICAS </vt:lpstr>
      <vt:lpstr>Vacuna oral de poliovirus  (VOP o tipo sabin)</vt:lpstr>
      <vt:lpstr>Vacuna oral de poliovirus  (VOP o tipo sabin)</vt:lpstr>
      <vt:lpstr>Vacuna inactivada (VPI) o Salk</vt:lpstr>
      <vt:lpstr>Cobertura Polio 3° dosis en las Américas</vt:lpstr>
      <vt:lpstr>Diapositiva 34</vt:lpstr>
      <vt:lpstr>Haemophilus influenzae tipo b</vt:lpstr>
      <vt:lpstr>Haemophilus Influenzae tipo b en la era pre-vacunación</vt:lpstr>
      <vt:lpstr>Vacuna contra Haemophilus influenzae tipo b </vt:lpstr>
      <vt:lpstr>Situación en las Américas: introducción de la vacuna Hib</vt:lpstr>
      <vt:lpstr>Situación epidemiológica </vt:lpstr>
      <vt:lpstr>Meningitis por Hib. Argentina 1994-2015 </vt:lpstr>
      <vt:lpstr>Diapositiva 41</vt:lpstr>
      <vt:lpstr>Serie temporal de casos de meningitis por Haemophilus influenzae tipo b y coberturas de vacunación. HNRG. 1992-2016.</vt:lpstr>
      <vt:lpstr>Impacto de la vacunación contra Hib según diferentes periodos pre y post-vacunación. HNRG.</vt:lpstr>
      <vt:lpstr>Brotes de Tos Convulsa a nivel mundial 2008-2012</vt:lpstr>
      <vt:lpstr>Diapositiva 45</vt:lpstr>
      <vt:lpstr>Posibles causas de la reemergencia</vt:lpstr>
      <vt:lpstr>Diapositiva 47</vt:lpstr>
      <vt:lpstr>Diapositiva 48</vt:lpstr>
      <vt:lpstr>Indicaciones de Profilaxis</vt:lpstr>
      <vt:lpstr>Definiciones de caso</vt:lpstr>
      <vt:lpstr>Drogas de eleccion en el tratamiento y profilaxis de la infeccion por Bordetella pertussis</vt:lpstr>
      <vt:lpstr>Vacunas Combinadas con componente diftérico, tetánico y Pertussis </vt:lpstr>
      <vt:lpstr>Vacunas Combinadas con componente diftérico, tetánico y Pertussis </vt:lpstr>
      <vt:lpstr>Vacuna Quíntuple : DTP-Hib-HB</vt:lpstr>
      <vt:lpstr>Vacuna Quíntuple DTP-HIb-HB</vt:lpstr>
      <vt:lpstr>Vacuna Quíntuple DTP-HIb-HB</vt:lpstr>
      <vt:lpstr>EFECTOS ADVERSOS –  Vacuna Quíntuple DTP-Hib+HB:  </vt:lpstr>
      <vt:lpstr>CONTRAINDICACIONES –  Vacuna Quíntuple DTP-Hib+HB:  </vt:lpstr>
      <vt:lpstr>PRECAUCIONES – Vacuna Quíntuple DTP-Hib+HB:   </vt:lpstr>
      <vt:lpstr>FALSAS CONTRAINDICACIONES - Vacuna Quíntuple DTP-Hib-HB:  </vt:lpstr>
      <vt:lpstr>Vacuna hexavalente</vt:lpstr>
      <vt:lpstr>Diapositiva 62</vt:lpstr>
      <vt:lpstr>Diapositiva 63</vt:lpstr>
      <vt:lpstr>El control de brotes apunta en primer lugar a reducir la morbimortalidad en lactantes</vt:lpstr>
      <vt:lpstr>Diapositiva 65</vt:lpstr>
      <vt:lpstr>Estudios de efectividad</vt:lpstr>
      <vt:lpstr>Letalidad por tos convulsa en los períodos pre y post  vacunación dTpa materna. Argentina 2011-2015.</vt:lpstr>
      <vt:lpstr>Diapositiva 68</vt:lpstr>
      <vt:lpstr>Diapositiva 69</vt:lpstr>
      <vt:lpstr>Diapositiva 70</vt:lpstr>
      <vt:lpstr>Diapositiva 71</vt:lpstr>
      <vt:lpstr>Intervalo entre dosis</vt:lpstr>
      <vt:lpstr>Diapositiva 73</vt:lpstr>
      <vt:lpstr>Tipos de Aislamientos</vt:lpstr>
      <vt:lpstr>Personal de salud</vt:lpstr>
      <vt:lpstr>Manejo de heridas</vt:lpstr>
      <vt:lpstr>Profilaxis antitetánica  en el manejo de heridas</vt:lpstr>
      <vt:lpstr>Diapositiva 78</vt:lpstr>
      <vt:lpstr>Diapositiva 79</vt:lpstr>
      <vt:lpstr>Diapositiva 80</vt:lpstr>
      <vt:lpstr>Diapositiva 81</vt:lpstr>
      <vt:lpstr>Diapositiva 82</vt:lpstr>
      <vt:lpstr>Serotipos de Rotavirus: en base a VP7 y VP4: doble sistema de tipificación</vt:lpstr>
      <vt:lpstr>Diapositiva 84</vt:lpstr>
      <vt:lpstr>Vacunas para Rotavirus Consideraciones generales</vt:lpstr>
      <vt:lpstr>Vacunas para Rotavirus Consideraciones generales</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Esquema recomendado de la vacuna conjugada de 13 serotipos según grupo de edad en huéspedes especiales</vt:lpstr>
      <vt:lpstr>Diapositiva 100</vt:lpstr>
      <vt:lpstr>Diapositiva 101</vt:lpstr>
      <vt:lpstr>Diapositiva 102</vt:lpstr>
      <vt:lpstr>Vacunas Neumocócicas Esquema secuencial  recomendado PCV 13-PPSV23 en ≥65 años </vt:lpstr>
      <vt:lpstr>Diapositiva 104</vt:lpstr>
      <vt:lpstr>Metas del Milenio y de OMS</vt:lpstr>
      <vt:lpstr>Diapositiva 106</vt:lpstr>
      <vt:lpstr>Neisseria meningitidis</vt:lpstr>
      <vt:lpstr>Diapositiva 108</vt:lpstr>
      <vt:lpstr>Diapositiva 109</vt:lpstr>
      <vt:lpstr>Características Epidemiológicas de la Propagación de la Enfermedad Meningocócica</vt:lpstr>
      <vt:lpstr>Fuentes de Diversidad Genética de Neisseria meningitidis</vt:lpstr>
      <vt:lpstr>Diapositiva 112</vt:lpstr>
      <vt:lpstr>Neisseria meningitidis: Clasificación</vt:lpstr>
      <vt:lpstr>Casos y tasas de EMI. 2012-2016. Argentina</vt:lpstr>
      <vt:lpstr>Distribución de casos y tasas de EMI por grupo etario. 2012-2015. Argentina</vt:lpstr>
      <vt:lpstr>Distribución de casos y tasas de EMI en menores de 2 años 2012-2015. Argentina</vt:lpstr>
      <vt:lpstr>Enfermedad meningocócica</vt:lpstr>
      <vt:lpstr>Hay necesidad de vacunación para Men B en Argentina </vt:lpstr>
      <vt:lpstr>Diapositiva 119</vt:lpstr>
      <vt:lpstr>Diapositiva 120</vt:lpstr>
      <vt:lpstr>Diapositiva 121</vt:lpstr>
      <vt:lpstr>Neisseria meningitidis y cambio capsular : Emergencia del serogrupo  W-135</vt:lpstr>
      <vt:lpstr>Origen de la Propagación de Neisseria meningitidis  Serogrupo W-135</vt:lpstr>
      <vt:lpstr>Diapositiva 124</vt:lpstr>
      <vt:lpstr>Enfermedad meningocócica</vt:lpstr>
      <vt:lpstr>Diapositiva 126</vt:lpstr>
      <vt:lpstr>Metas del Milenio y de OMS</vt:lpstr>
      <vt:lpstr>Diapositiva 128</vt:lpstr>
      <vt:lpstr>Diapositiva 129</vt:lpstr>
      <vt:lpstr>Diapositiva 130</vt:lpstr>
      <vt:lpstr>Diapositiva 131</vt:lpstr>
      <vt:lpstr>Diapositiva 132</vt:lpstr>
      <vt:lpstr>Ministerio de SALUD PÚBLICA Resolución 10/2015 Programa Nacional de Control de Enfermedades Inmunoprevenibles. Incorporación. Bs. As., 9/3/2015 VISTO el expediente N°  1-2002-1346/15-8 y la Resolución n°  776 del 30 de abril de 2010 del registro del MINISTERIO DE SALUD, y CONSIDERANDO: Que por Resolución Ministerial N° 776/10 se creó el PROGRAMA NACIONAL DE CONTROL DE ENFERMEDADES INMUNOPREVENIBLES</vt:lpstr>
      <vt:lpstr>Estrategia de vacunación contra Meningococo ACWY </vt:lpstr>
      <vt:lpstr>Diapositiva 135</vt:lpstr>
      <vt:lpstr>Implementación 2017: Cohortes</vt:lpstr>
      <vt:lpstr>Menveo® Indicaciones (fuera de Calendario Nacional)</vt:lpstr>
      <vt:lpstr>Diapositiva 138</vt:lpstr>
      <vt:lpstr>Vacunología reversa para NmB </vt:lpstr>
      <vt:lpstr>Vacuna MenB (ADNr, componentes, adsorbida) </vt:lpstr>
      <vt:lpstr>Diapositiva 141</vt:lpstr>
      <vt:lpstr>Diapositiva 142</vt:lpstr>
      <vt:lpstr>Conclusiones  I</vt:lpstr>
      <vt:lpstr>Conclusiones II</vt:lpstr>
      <vt:lpstr>Diapositiva 145</vt:lpstr>
      <vt:lpstr>Diapositiva 146</vt:lpstr>
      <vt:lpstr>Influenza: epidemiología</vt:lpstr>
      <vt:lpstr>Influenza: epidemiología</vt:lpstr>
      <vt:lpstr>Características del virus Influenza</vt:lpstr>
      <vt:lpstr>Variaciones antigénicas del virus Influenza</vt:lpstr>
      <vt:lpstr>Influenza: nomenclatura de las cepas del virus de la gripe</vt:lpstr>
      <vt:lpstr>Vigilancia: distribución de virus influenza en Argentina SE 1 a 52 de 2017 (n=6562) </vt:lpstr>
      <vt:lpstr>Influenza: medidas de prevención</vt:lpstr>
      <vt:lpstr>Influenza: medidas de prevención</vt:lpstr>
      <vt:lpstr>Influenza:  vacunación hemisferio Sur 2018</vt:lpstr>
      <vt:lpstr>Influenza: indicaciones de la vacunación antigripal- Argentina 2018</vt:lpstr>
      <vt:lpstr>Influenza - Vacunas Antigripales Argentina 2018</vt:lpstr>
      <vt:lpstr>Influenza: Cobertura comparadas globales de vacuna antigripal en grupos de riesgo Argentina  Años 2011-17</vt:lpstr>
      <vt:lpstr>Influenza: esquema de vacunación</vt:lpstr>
      <vt:lpstr>Vacunación Influenza:  consideraciones generales</vt:lpstr>
      <vt:lpstr>Vacunación Influenza: contraindicaciones</vt:lpstr>
      <vt:lpstr>Influenza: efectos adversos de la vacuna</vt:lpstr>
      <vt:lpstr>ESAVI VACUNA ANTIGRIPAL. Argentina 2011-2017</vt:lpstr>
      <vt:lpstr>Muchas Gracias!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VIRGINIA</dc:creator>
  <cp:lastModifiedBy>VIRGINIA</cp:lastModifiedBy>
  <cp:revision>8</cp:revision>
  <dcterms:created xsi:type="dcterms:W3CDTF">2018-08-21T18:00:04Z</dcterms:created>
  <dcterms:modified xsi:type="dcterms:W3CDTF">2018-08-24T11:06:02Z</dcterms:modified>
</cp:coreProperties>
</file>