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01" r:id="rId4"/>
    <p:sldMasterId id="2147483714" r:id="rId5"/>
    <p:sldMasterId id="2147483727" r:id="rId6"/>
    <p:sldMasterId id="2147483739" r:id="rId7"/>
  </p:sldMasterIdLst>
  <p:sldIdLst>
    <p:sldId id="256" r:id="rId8"/>
    <p:sldId id="257" r:id="rId9"/>
    <p:sldId id="258" r:id="rId10"/>
    <p:sldId id="259" r:id="rId11"/>
    <p:sldId id="261" r:id="rId12"/>
    <p:sldId id="262" r:id="rId13"/>
    <p:sldId id="266" r:id="rId14"/>
    <p:sldId id="274" r:id="rId15"/>
    <p:sldId id="275" r:id="rId16"/>
    <p:sldId id="267" r:id="rId17"/>
    <p:sldId id="269" r:id="rId18"/>
    <p:sldId id="294" r:id="rId19"/>
    <p:sldId id="296" r:id="rId20"/>
    <p:sldId id="270" r:id="rId21"/>
    <p:sldId id="272" r:id="rId22"/>
    <p:sldId id="277" r:id="rId23"/>
    <p:sldId id="276" r:id="rId24"/>
    <p:sldId id="298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8" r:id="rId33"/>
    <p:sldId id="290" r:id="rId34"/>
    <p:sldId id="291" r:id="rId35"/>
    <p:sldId id="300" r:id="rId36"/>
    <p:sldId id="293" r:id="rId37"/>
    <p:sldId id="310" r:id="rId38"/>
    <p:sldId id="302" r:id="rId39"/>
    <p:sldId id="307" r:id="rId40"/>
    <p:sldId id="303" r:id="rId41"/>
    <p:sldId id="306" r:id="rId42"/>
    <p:sldId id="309" r:id="rId43"/>
    <p:sldId id="304" r:id="rId44"/>
    <p:sldId id="312" r:id="rId45"/>
    <p:sldId id="315" r:id="rId46"/>
    <p:sldId id="314" r:id="rId47"/>
    <p:sldId id="316" r:id="rId48"/>
    <p:sldId id="317" r:id="rId49"/>
    <p:sldId id="318" r:id="rId50"/>
    <p:sldId id="320" r:id="rId51"/>
    <p:sldId id="323" r:id="rId52"/>
    <p:sldId id="321" r:id="rId53"/>
    <p:sldId id="324" r:id="rId54"/>
    <p:sldId id="326" r:id="rId55"/>
    <p:sldId id="329" r:id="rId56"/>
    <p:sldId id="331" r:id="rId57"/>
    <p:sldId id="333" r:id="rId58"/>
    <p:sldId id="335" r:id="rId59"/>
    <p:sldId id="336" r:id="rId60"/>
    <p:sldId id="337" r:id="rId61"/>
    <p:sldId id="338" r:id="rId62"/>
    <p:sldId id="339" r:id="rId63"/>
    <p:sldId id="340" r:id="rId64"/>
    <p:sldId id="341" r:id="rId65"/>
    <p:sldId id="342" r:id="rId66"/>
    <p:sldId id="346" r:id="rId67"/>
    <p:sldId id="347" r:id="rId68"/>
    <p:sldId id="348" r:id="rId69"/>
    <p:sldId id="345" r:id="rId70"/>
    <p:sldId id="349" r:id="rId71"/>
    <p:sldId id="350" r:id="rId72"/>
    <p:sldId id="351" r:id="rId73"/>
    <p:sldId id="352" r:id="rId74"/>
    <p:sldId id="353" r:id="rId75"/>
    <p:sldId id="343" r:id="rId76"/>
    <p:sldId id="354" r:id="rId77"/>
    <p:sldId id="356" r:id="rId78"/>
    <p:sldId id="358" r:id="rId79"/>
    <p:sldId id="360" r:id="rId80"/>
    <p:sldId id="362" r:id="rId81"/>
    <p:sldId id="363" r:id="rId82"/>
    <p:sldId id="365" r:id="rId83"/>
    <p:sldId id="367" r:id="rId84"/>
    <p:sldId id="378" r:id="rId85"/>
    <p:sldId id="381" r:id="rId86"/>
    <p:sldId id="383" r:id="rId87"/>
    <p:sldId id="385" r:id="rId88"/>
    <p:sldId id="386" r:id="rId89"/>
    <p:sldId id="388" r:id="rId90"/>
    <p:sldId id="374" r:id="rId91"/>
    <p:sldId id="369" r:id="rId92"/>
    <p:sldId id="371" r:id="rId93"/>
    <p:sldId id="373" r:id="rId94"/>
    <p:sldId id="376" r:id="rId95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411" autoAdjust="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outlineViewPr>
    <p:cViewPr>
      <p:scale>
        <a:sx n="33" d="100"/>
        <a:sy n="33" d="100"/>
      </p:scale>
      <p:origin x="0" y="-385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76" Type="http://schemas.openxmlformats.org/officeDocument/2006/relationships/slide" Target="slides/slide69.xml"/><Relationship Id="rId84" Type="http://schemas.openxmlformats.org/officeDocument/2006/relationships/slide" Target="slides/slide77.xml"/><Relationship Id="rId89" Type="http://schemas.openxmlformats.org/officeDocument/2006/relationships/slide" Target="slides/slide82.xml"/><Relationship Id="rId9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87" Type="http://schemas.openxmlformats.org/officeDocument/2006/relationships/slide" Target="slides/slide80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90" Type="http://schemas.openxmlformats.org/officeDocument/2006/relationships/slide" Target="slides/slide83.xml"/><Relationship Id="rId95" Type="http://schemas.openxmlformats.org/officeDocument/2006/relationships/slide" Target="slides/slide88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slide" Target="slides/slide70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93" Type="http://schemas.openxmlformats.org/officeDocument/2006/relationships/slide" Target="slides/slide86.xml"/><Relationship Id="rId9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91" Type="http://schemas.openxmlformats.org/officeDocument/2006/relationships/slide" Target="slides/slide84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94" Type="http://schemas.openxmlformats.org/officeDocument/2006/relationships/slide" Target="slides/slide87.xml"/><Relationship Id="rId9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7C30FE-698B-42D9-812A-A12D9D14DAD2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F2FB1926-190E-49C9-9D39-FD1E6177D3D0}">
      <dgm:prSet phldrT="[Texto]"/>
      <dgm:spPr/>
      <dgm:t>
        <a:bodyPr/>
        <a:lstStyle/>
        <a:p>
          <a:r>
            <a:rPr lang="es-AR" dirty="0" smtClean="0"/>
            <a:t>REPASAR CONCEPTOS</a:t>
          </a:r>
          <a:endParaRPr lang="es-AR" dirty="0"/>
        </a:p>
      </dgm:t>
    </dgm:pt>
    <dgm:pt modelId="{E6684D36-BF0A-4E9B-8C24-917EFB8FFCB9}" type="parTrans" cxnId="{FE2785E7-1253-4D4E-8A98-D54459BB00FB}">
      <dgm:prSet/>
      <dgm:spPr/>
      <dgm:t>
        <a:bodyPr/>
        <a:lstStyle/>
        <a:p>
          <a:endParaRPr lang="es-AR"/>
        </a:p>
      </dgm:t>
    </dgm:pt>
    <dgm:pt modelId="{C255A469-60BE-47B5-B411-BA8A4F7431CE}" type="sibTrans" cxnId="{FE2785E7-1253-4D4E-8A98-D54459BB00FB}">
      <dgm:prSet/>
      <dgm:spPr/>
      <dgm:t>
        <a:bodyPr/>
        <a:lstStyle/>
        <a:p>
          <a:endParaRPr lang="es-AR"/>
        </a:p>
      </dgm:t>
    </dgm:pt>
    <dgm:pt modelId="{69148436-90C9-45C5-BB1D-77E76924C507}">
      <dgm:prSet phldrT="[Texto]"/>
      <dgm:spPr/>
      <dgm:t>
        <a:bodyPr/>
        <a:lstStyle/>
        <a:p>
          <a:r>
            <a:rPr lang="es-AR" dirty="0" smtClean="0"/>
            <a:t>ESTABLECER PAUTAS DE RAZONAMIENTO</a:t>
          </a:r>
          <a:endParaRPr lang="es-AR" dirty="0"/>
        </a:p>
      </dgm:t>
    </dgm:pt>
    <dgm:pt modelId="{F0DB57C3-5CE5-46A3-AE6C-13177BDF40AC}" type="parTrans" cxnId="{36CA6ABC-C374-4E54-93F7-3DD5B317A53B}">
      <dgm:prSet/>
      <dgm:spPr/>
      <dgm:t>
        <a:bodyPr/>
        <a:lstStyle/>
        <a:p>
          <a:endParaRPr lang="es-AR"/>
        </a:p>
      </dgm:t>
    </dgm:pt>
    <dgm:pt modelId="{03EC26C8-3D99-4BC4-B9EB-4616B19A1239}" type="sibTrans" cxnId="{36CA6ABC-C374-4E54-93F7-3DD5B317A53B}">
      <dgm:prSet/>
      <dgm:spPr/>
      <dgm:t>
        <a:bodyPr/>
        <a:lstStyle/>
        <a:p>
          <a:endParaRPr lang="es-AR"/>
        </a:p>
      </dgm:t>
    </dgm:pt>
    <dgm:pt modelId="{4FD9467F-C7F0-4A1D-8C82-21C2C409A519}">
      <dgm:prSet phldrT="[Texto]"/>
      <dgm:spPr/>
      <dgm:t>
        <a:bodyPr/>
        <a:lstStyle/>
        <a:p>
          <a:r>
            <a:rPr lang="es-AR" dirty="0" smtClean="0"/>
            <a:t>ANALIZAR CASOS CLÍNICOS</a:t>
          </a:r>
          <a:endParaRPr lang="es-AR" dirty="0"/>
        </a:p>
      </dgm:t>
    </dgm:pt>
    <dgm:pt modelId="{2D007964-94D2-4DED-81FF-28B5302D4546}" type="parTrans" cxnId="{82CE4D50-F56C-44DF-A041-995DC28594F2}">
      <dgm:prSet/>
      <dgm:spPr/>
      <dgm:t>
        <a:bodyPr/>
        <a:lstStyle/>
        <a:p>
          <a:endParaRPr lang="es-AR"/>
        </a:p>
      </dgm:t>
    </dgm:pt>
    <dgm:pt modelId="{7F927904-8383-4173-8ACE-3F6941FBF2E4}" type="sibTrans" cxnId="{82CE4D50-F56C-44DF-A041-995DC28594F2}">
      <dgm:prSet/>
      <dgm:spPr/>
      <dgm:t>
        <a:bodyPr/>
        <a:lstStyle/>
        <a:p>
          <a:endParaRPr lang="es-AR"/>
        </a:p>
      </dgm:t>
    </dgm:pt>
    <dgm:pt modelId="{E6048478-CE2F-4FA8-8C0D-919F1270A301}" type="pres">
      <dgm:prSet presAssocID="{A77C30FE-698B-42D9-812A-A12D9D14DAD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FD4579EF-1FD4-46D7-B21A-1DB66B8370F2}" type="pres">
      <dgm:prSet presAssocID="{F2FB1926-190E-49C9-9D39-FD1E6177D3D0}" presName="comp" presStyleCnt="0"/>
      <dgm:spPr/>
    </dgm:pt>
    <dgm:pt modelId="{A400272C-D3EE-4F23-A5EA-75EA850C314F}" type="pres">
      <dgm:prSet presAssocID="{F2FB1926-190E-49C9-9D39-FD1E6177D3D0}" presName="box" presStyleLbl="node1" presStyleIdx="0" presStyleCnt="3"/>
      <dgm:spPr/>
      <dgm:t>
        <a:bodyPr/>
        <a:lstStyle/>
        <a:p>
          <a:endParaRPr lang="es-AR"/>
        </a:p>
      </dgm:t>
    </dgm:pt>
    <dgm:pt modelId="{CA3E1DE2-03A9-4260-9E6C-B21A988DAE05}" type="pres">
      <dgm:prSet presAssocID="{F2FB1926-190E-49C9-9D39-FD1E6177D3D0}" presName="img" presStyleLbl="fgImgPlace1" presStyleIdx="0" presStyleCnt="3"/>
      <dgm:spPr/>
    </dgm:pt>
    <dgm:pt modelId="{9D7B6741-40D7-4FB1-BCDE-3452042BC58D}" type="pres">
      <dgm:prSet presAssocID="{F2FB1926-190E-49C9-9D39-FD1E6177D3D0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2DD03BE-3C8B-413A-A8B4-1F462BF6F0BB}" type="pres">
      <dgm:prSet presAssocID="{C255A469-60BE-47B5-B411-BA8A4F7431CE}" presName="spacer" presStyleCnt="0"/>
      <dgm:spPr/>
    </dgm:pt>
    <dgm:pt modelId="{B0E615E1-9C4E-473D-ADFF-2E7A43AF342A}" type="pres">
      <dgm:prSet presAssocID="{69148436-90C9-45C5-BB1D-77E76924C507}" presName="comp" presStyleCnt="0"/>
      <dgm:spPr/>
    </dgm:pt>
    <dgm:pt modelId="{C304CFAE-9D83-43CF-8F38-C5E1CFAF02CD}" type="pres">
      <dgm:prSet presAssocID="{69148436-90C9-45C5-BB1D-77E76924C507}" presName="box" presStyleLbl="node1" presStyleIdx="1" presStyleCnt="3"/>
      <dgm:spPr/>
      <dgm:t>
        <a:bodyPr/>
        <a:lstStyle/>
        <a:p>
          <a:endParaRPr lang="es-AR"/>
        </a:p>
      </dgm:t>
    </dgm:pt>
    <dgm:pt modelId="{1603A9E2-B462-4BFE-AED4-514C9F3BC645}" type="pres">
      <dgm:prSet presAssocID="{69148436-90C9-45C5-BB1D-77E76924C507}" presName="img" presStyleLbl="fgImgPlace1" presStyleIdx="1" presStyleCnt="3"/>
      <dgm:spPr/>
    </dgm:pt>
    <dgm:pt modelId="{D50F2DC3-88B8-42E5-8E90-69B4D0261A4B}" type="pres">
      <dgm:prSet presAssocID="{69148436-90C9-45C5-BB1D-77E76924C507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04F8C60-5FE7-4607-9D89-C80115396142}" type="pres">
      <dgm:prSet presAssocID="{03EC26C8-3D99-4BC4-B9EB-4616B19A1239}" presName="spacer" presStyleCnt="0"/>
      <dgm:spPr/>
    </dgm:pt>
    <dgm:pt modelId="{24B69DAC-3546-4D3D-98E9-73238040BABF}" type="pres">
      <dgm:prSet presAssocID="{4FD9467F-C7F0-4A1D-8C82-21C2C409A519}" presName="comp" presStyleCnt="0"/>
      <dgm:spPr/>
    </dgm:pt>
    <dgm:pt modelId="{AFE13EAE-3898-47A8-883F-87BA0696E6C8}" type="pres">
      <dgm:prSet presAssocID="{4FD9467F-C7F0-4A1D-8C82-21C2C409A519}" presName="box" presStyleLbl="node1" presStyleIdx="2" presStyleCnt="3"/>
      <dgm:spPr/>
      <dgm:t>
        <a:bodyPr/>
        <a:lstStyle/>
        <a:p>
          <a:endParaRPr lang="es-AR"/>
        </a:p>
      </dgm:t>
    </dgm:pt>
    <dgm:pt modelId="{102E79FE-4F5A-4B23-82B8-8099D642934A}" type="pres">
      <dgm:prSet presAssocID="{4FD9467F-C7F0-4A1D-8C82-21C2C409A519}" presName="img" presStyleLbl="fgImgPlace1" presStyleIdx="2" presStyleCnt="3"/>
      <dgm:spPr/>
    </dgm:pt>
    <dgm:pt modelId="{5D2321F0-207E-4A5A-A048-75F88E3A666E}" type="pres">
      <dgm:prSet presAssocID="{4FD9467F-C7F0-4A1D-8C82-21C2C409A519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944983D6-8D72-4CEC-80DD-BBEA0D8CDB4C}" type="presOf" srcId="{F2FB1926-190E-49C9-9D39-FD1E6177D3D0}" destId="{9D7B6741-40D7-4FB1-BCDE-3452042BC58D}" srcOrd="1" destOrd="0" presId="urn:microsoft.com/office/officeart/2005/8/layout/vList4"/>
    <dgm:cxn modelId="{A07CE3A9-A85C-4C18-8ACE-EB63F4BD0C6C}" type="presOf" srcId="{69148436-90C9-45C5-BB1D-77E76924C507}" destId="{D50F2DC3-88B8-42E5-8E90-69B4D0261A4B}" srcOrd="1" destOrd="0" presId="urn:microsoft.com/office/officeart/2005/8/layout/vList4"/>
    <dgm:cxn modelId="{36CA6ABC-C374-4E54-93F7-3DD5B317A53B}" srcId="{A77C30FE-698B-42D9-812A-A12D9D14DAD2}" destId="{69148436-90C9-45C5-BB1D-77E76924C507}" srcOrd="1" destOrd="0" parTransId="{F0DB57C3-5CE5-46A3-AE6C-13177BDF40AC}" sibTransId="{03EC26C8-3D99-4BC4-B9EB-4616B19A1239}"/>
    <dgm:cxn modelId="{82CE4D50-F56C-44DF-A041-995DC28594F2}" srcId="{A77C30FE-698B-42D9-812A-A12D9D14DAD2}" destId="{4FD9467F-C7F0-4A1D-8C82-21C2C409A519}" srcOrd="2" destOrd="0" parTransId="{2D007964-94D2-4DED-81FF-28B5302D4546}" sibTransId="{7F927904-8383-4173-8ACE-3F6941FBF2E4}"/>
    <dgm:cxn modelId="{C728F589-7F6B-469C-89AF-5621F8EB0843}" type="presOf" srcId="{4FD9467F-C7F0-4A1D-8C82-21C2C409A519}" destId="{5D2321F0-207E-4A5A-A048-75F88E3A666E}" srcOrd="1" destOrd="0" presId="urn:microsoft.com/office/officeart/2005/8/layout/vList4"/>
    <dgm:cxn modelId="{FE2785E7-1253-4D4E-8A98-D54459BB00FB}" srcId="{A77C30FE-698B-42D9-812A-A12D9D14DAD2}" destId="{F2FB1926-190E-49C9-9D39-FD1E6177D3D0}" srcOrd="0" destOrd="0" parTransId="{E6684D36-BF0A-4E9B-8C24-917EFB8FFCB9}" sibTransId="{C255A469-60BE-47B5-B411-BA8A4F7431CE}"/>
    <dgm:cxn modelId="{E5665B30-0A86-45A4-B2CB-A8B4BDB914BC}" type="presOf" srcId="{F2FB1926-190E-49C9-9D39-FD1E6177D3D0}" destId="{A400272C-D3EE-4F23-A5EA-75EA850C314F}" srcOrd="0" destOrd="0" presId="urn:microsoft.com/office/officeart/2005/8/layout/vList4"/>
    <dgm:cxn modelId="{51E2F993-3C3F-4651-9477-DD12B86580B1}" type="presOf" srcId="{4FD9467F-C7F0-4A1D-8C82-21C2C409A519}" destId="{AFE13EAE-3898-47A8-883F-87BA0696E6C8}" srcOrd="0" destOrd="0" presId="urn:microsoft.com/office/officeart/2005/8/layout/vList4"/>
    <dgm:cxn modelId="{C12987B6-3374-4477-B1AF-5A87C91EF1D8}" type="presOf" srcId="{A77C30FE-698B-42D9-812A-A12D9D14DAD2}" destId="{E6048478-CE2F-4FA8-8C0D-919F1270A301}" srcOrd="0" destOrd="0" presId="urn:microsoft.com/office/officeart/2005/8/layout/vList4"/>
    <dgm:cxn modelId="{EC916C65-1619-41D4-BC46-A7085A4F855F}" type="presOf" srcId="{69148436-90C9-45C5-BB1D-77E76924C507}" destId="{C304CFAE-9D83-43CF-8F38-C5E1CFAF02CD}" srcOrd="0" destOrd="0" presId="urn:microsoft.com/office/officeart/2005/8/layout/vList4"/>
    <dgm:cxn modelId="{1FF2EB5A-78CC-441A-9514-D2E261D1D7B3}" type="presParOf" srcId="{E6048478-CE2F-4FA8-8C0D-919F1270A301}" destId="{FD4579EF-1FD4-46D7-B21A-1DB66B8370F2}" srcOrd="0" destOrd="0" presId="urn:microsoft.com/office/officeart/2005/8/layout/vList4"/>
    <dgm:cxn modelId="{670A7A90-B1E9-4CDF-AE95-760DB7713D34}" type="presParOf" srcId="{FD4579EF-1FD4-46D7-B21A-1DB66B8370F2}" destId="{A400272C-D3EE-4F23-A5EA-75EA850C314F}" srcOrd="0" destOrd="0" presId="urn:microsoft.com/office/officeart/2005/8/layout/vList4"/>
    <dgm:cxn modelId="{98E250F8-88AB-4387-8150-B01210D0DEDC}" type="presParOf" srcId="{FD4579EF-1FD4-46D7-B21A-1DB66B8370F2}" destId="{CA3E1DE2-03A9-4260-9E6C-B21A988DAE05}" srcOrd="1" destOrd="0" presId="urn:microsoft.com/office/officeart/2005/8/layout/vList4"/>
    <dgm:cxn modelId="{5C819108-4206-41B2-9CFB-2E0FA1FEE99A}" type="presParOf" srcId="{FD4579EF-1FD4-46D7-B21A-1DB66B8370F2}" destId="{9D7B6741-40D7-4FB1-BCDE-3452042BC58D}" srcOrd="2" destOrd="0" presId="urn:microsoft.com/office/officeart/2005/8/layout/vList4"/>
    <dgm:cxn modelId="{D45E609F-42D4-470D-95B3-F8C589369A45}" type="presParOf" srcId="{E6048478-CE2F-4FA8-8C0D-919F1270A301}" destId="{22DD03BE-3C8B-413A-A8B4-1F462BF6F0BB}" srcOrd="1" destOrd="0" presId="urn:microsoft.com/office/officeart/2005/8/layout/vList4"/>
    <dgm:cxn modelId="{ADD44E3D-3AB3-4293-923D-E7594083EF40}" type="presParOf" srcId="{E6048478-CE2F-4FA8-8C0D-919F1270A301}" destId="{B0E615E1-9C4E-473D-ADFF-2E7A43AF342A}" srcOrd="2" destOrd="0" presId="urn:microsoft.com/office/officeart/2005/8/layout/vList4"/>
    <dgm:cxn modelId="{DC15904B-1C2A-4FD2-890D-5E7C1B6A5A58}" type="presParOf" srcId="{B0E615E1-9C4E-473D-ADFF-2E7A43AF342A}" destId="{C304CFAE-9D83-43CF-8F38-C5E1CFAF02CD}" srcOrd="0" destOrd="0" presId="urn:microsoft.com/office/officeart/2005/8/layout/vList4"/>
    <dgm:cxn modelId="{E1FD4515-330B-45CB-A05E-E7E49B7E0A95}" type="presParOf" srcId="{B0E615E1-9C4E-473D-ADFF-2E7A43AF342A}" destId="{1603A9E2-B462-4BFE-AED4-514C9F3BC645}" srcOrd="1" destOrd="0" presId="urn:microsoft.com/office/officeart/2005/8/layout/vList4"/>
    <dgm:cxn modelId="{302B9984-D8E2-44EC-AB51-935BF269D1F0}" type="presParOf" srcId="{B0E615E1-9C4E-473D-ADFF-2E7A43AF342A}" destId="{D50F2DC3-88B8-42E5-8E90-69B4D0261A4B}" srcOrd="2" destOrd="0" presId="urn:microsoft.com/office/officeart/2005/8/layout/vList4"/>
    <dgm:cxn modelId="{72C71FCB-0979-44F0-B670-80AC9B20E351}" type="presParOf" srcId="{E6048478-CE2F-4FA8-8C0D-919F1270A301}" destId="{804F8C60-5FE7-4607-9D89-C80115396142}" srcOrd="3" destOrd="0" presId="urn:microsoft.com/office/officeart/2005/8/layout/vList4"/>
    <dgm:cxn modelId="{32B2D3E7-90FA-4E12-94D4-AD007E12ABEA}" type="presParOf" srcId="{E6048478-CE2F-4FA8-8C0D-919F1270A301}" destId="{24B69DAC-3546-4D3D-98E9-73238040BABF}" srcOrd="4" destOrd="0" presId="urn:microsoft.com/office/officeart/2005/8/layout/vList4"/>
    <dgm:cxn modelId="{30F50FEA-ADAF-4112-9754-82BC6B572283}" type="presParOf" srcId="{24B69DAC-3546-4D3D-98E9-73238040BABF}" destId="{AFE13EAE-3898-47A8-883F-87BA0696E6C8}" srcOrd="0" destOrd="0" presId="urn:microsoft.com/office/officeart/2005/8/layout/vList4"/>
    <dgm:cxn modelId="{15765F80-4EAE-4737-930B-A2FF3519CCE2}" type="presParOf" srcId="{24B69DAC-3546-4D3D-98E9-73238040BABF}" destId="{102E79FE-4F5A-4B23-82B8-8099D642934A}" srcOrd="1" destOrd="0" presId="urn:microsoft.com/office/officeart/2005/8/layout/vList4"/>
    <dgm:cxn modelId="{C6A98FB3-71F6-46B0-9D52-6F06811F276E}" type="presParOf" srcId="{24B69DAC-3546-4D3D-98E9-73238040BABF}" destId="{5D2321F0-207E-4A5A-A048-75F88E3A666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57175D-BD7C-4A9E-ADE3-AFFD4C8BCF6A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F71145EC-F634-4AE0-8CFE-D3E3AA5DD9E4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1"/>
              </a:solidFill>
            </a:rPr>
            <a:t>DEFINICIONES</a:t>
          </a:r>
          <a:endParaRPr lang="es-AR" sz="2000" b="1" dirty="0">
            <a:solidFill>
              <a:schemeClr val="tx1"/>
            </a:solidFill>
          </a:endParaRPr>
        </a:p>
      </dgm:t>
    </dgm:pt>
    <dgm:pt modelId="{205AAF8B-1217-4B21-8565-90B5C502DE97}" type="parTrans" cxnId="{8CB95D6C-139E-4EB6-A1F0-C99F2C7AEA37}">
      <dgm:prSet/>
      <dgm:spPr/>
      <dgm:t>
        <a:bodyPr/>
        <a:lstStyle/>
        <a:p>
          <a:endParaRPr lang="es-AR"/>
        </a:p>
      </dgm:t>
    </dgm:pt>
    <dgm:pt modelId="{FE6CC9BD-AE9F-4552-851F-A28D58B7DD64}" type="sibTrans" cxnId="{8CB95D6C-139E-4EB6-A1F0-C99F2C7AEA37}">
      <dgm:prSet/>
      <dgm:spPr/>
      <dgm:t>
        <a:bodyPr/>
        <a:lstStyle/>
        <a:p>
          <a:endParaRPr lang="es-AR"/>
        </a:p>
      </dgm:t>
    </dgm:pt>
    <dgm:pt modelId="{E245187F-B852-4B8A-B582-1E120449544B}">
      <dgm:prSet phldrT="[Texto]"/>
      <dgm:spPr/>
      <dgm:t>
        <a:bodyPr/>
        <a:lstStyle/>
        <a:p>
          <a:r>
            <a:rPr lang="es-AR" b="1" dirty="0" smtClean="0"/>
            <a:t>NAC GRAVE</a:t>
          </a:r>
          <a:endParaRPr lang="es-AR" b="1" dirty="0"/>
        </a:p>
      </dgm:t>
    </dgm:pt>
    <dgm:pt modelId="{056069AD-0D3B-4C40-8FC8-D53046AE0E56}" type="parTrans" cxnId="{49AF40AF-7DA1-42C7-975E-FC5366CD6C84}">
      <dgm:prSet/>
      <dgm:spPr/>
      <dgm:t>
        <a:bodyPr/>
        <a:lstStyle/>
        <a:p>
          <a:endParaRPr lang="es-AR"/>
        </a:p>
      </dgm:t>
    </dgm:pt>
    <dgm:pt modelId="{CC38FB65-E753-4BFD-B5C0-F840CFB8F9A4}" type="sibTrans" cxnId="{49AF40AF-7DA1-42C7-975E-FC5366CD6C84}">
      <dgm:prSet/>
      <dgm:spPr/>
      <dgm:t>
        <a:bodyPr/>
        <a:lstStyle/>
        <a:p>
          <a:endParaRPr lang="es-AR"/>
        </a:p>
      </dgm:t>
    </dgm:pt>
    <dgm:pt modelId="{EE3105C0-2268-401B-8034-4159E0549D22}">
      <dgm:prSet phldrT="[Texto]"/>
      <dgm:spPr/>
      <dgm:t>
        <a:bodyPr/>
        <a:lstStyle/>
        <a:p>
          <a:r>
            <a:rPr lang="es-AR" b="1" dirty="0" smtClean="0"/>
            <a:t>IRAG</a:t>
          </a:r>
          <a:endParaRPr lang="es-AR" b="1" dirty="0"/>
        </a:p>
      </dgm:t>
    </dgm:pt>
    <dgm:pt modelId="{DD895460-A803-4BB3-A7F7-9181CCD2F98B}" type="parTrans" cxnId="{EC4A082A-9AC4-40AD-B6C2-A3DBB0389BC8}">
      <dgm:prSet/>
      <dgm:spPr/>
      <dgm:t>
        <a:bodyPr/>
        <a:lstStyle/>
        <a:p>
          <a:endParaRPr lang="es-AR"/>
        </a:p>
      </dgm:t>
    </dgm:pt>
    <dgm:pt modelId="{AC305159-5397-4D99-BCEE-6DD210168082}" type="sibTrans" cxnId="{EC4A082A-9AC4-40AD-B6C2-A3DBB0389BC8}">
      <dgm:prSet/>
      <dgm:spPr/>
      <dgm:t>
        <a:bodyPr/>
        <a:lstStyle/>
        <a:p>
          <a:endParaRPr lang="es-AR"/>
        </a:p>
      </dgm:t>
    </dgm:pt>
    <dgm:pt modelId="{6B575571-6F5D-47B8-A244-432707D46586}">
      <dgm:prSet phldrT="[Texto]"/>
      <dgm:spPr/>
      <dgm:t>
        <a:bodyPr/>
        <a:lstStyle/>
        <a:p>
          <a:r>
            <a:rPr lang="es-AR" b="1" dirty="0" smtClean="0"/>
            <a:t>IRAGI</a:t>
          </a:r>
          <a:endParaRPr lang="es-AR" b="1" dirty="0"/>
        </a:p>
      </dgm:t>
    </dgm:pt>
    <dgm:pt modelId="{458DE121-D034-477F-BAB5-6A6F231C1533}" type="parTrans" cxnId="{2D5DD91A-8F3C-4333-BBF4-8F28818DBE13}">
      <dgm:prSet/>
      <dgm:spPr/>
      <dgm:t>
        <a:bodyPr/>
        <a:lstStyle/>
        <a:p>
          <a:endParaRPr lang="es-AR"/>
        </a:p>
      </dgm:t>
    </dgm:pt>
    <dgm:pt modelId="{D8CC91B8-B764-41F9-91BC-E4720BD7A797}" type="sibTrans" cxnId="{2D5DD91A-8F3C-4333-BBF4-8F28818DBE13}">
      <dgm:prSet/>
      <dgm:spPr/>
      <dgm:t>
        <a:bodyPr/>
        <a:lstStyle/>
        <a:p>
          <a:endParaRPr lang="es-AR"/>
        </a:p>
      </dgm:t>
    </dgm:pt>
    <dgm:pt modelId="{6CC9492D-AFF3-488B-B1BD-DD663517AE61}">
      <dgm:prSet phldrT="[Texto]"/>
      <dgm:spPr/>
      <dgm:t>
        <a:bodyPr/>
        <a:lstStyle/>
        <a:p>
          <a:r>
            <a:rPr lang="es-AR" b="1" dirty="0" smtClean="0"/>
            <a:t>ETI</a:t>
          </a:r>
          <a:endParaRPr lang="es-AR" b="1" dirty="0"/>
        </a:p>
      </dgm:t>
    </dgm:pt>
    <dgm:pt modelId="{010CB908-A289-4A18-8796-3E7F81E4F37E}" type="parTrans" cxnId="{6D205564-47EC-416F-BFC6-5084F75F341B}">
      <dgm:prSet/>
      <dgm:spPr/>
      <dgm:t>
        <a:bodyPr/>
        <a:lstStyle/>
        <a:p>
          <a:endParaRPr lang="es-AR"/>
        </a:p>
      </dgm:t>
    </dgm:pt>
    <dgm:pt modelId="{81E5819A-F430-4EFA-B004-872C86F18877}" type="sibTrans" cxnId="{6D205564-47EC-416F-BFC6-5084F75F341B}">
      <dgm:prSet/>
      <dgm:spPr/>
      <dgm:t>
        <a:bodyPr/>
        <a:lstStyle/>
        <a:p>
          <a:endParaRPr lang="es-AR"/>
        </a:p>
      </dgm:t>
    </dgm:pt>
    <dgm:pt modelId="{137BD55F-FDE9-4213-BA76-C4ADBED1089F}" type="pres">
      <dgm:prSet presAssocID="{7557175D-BD7C-4A9E-ADE3-AFFD4C8BCF6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3495781B-EAA3-4501-B782-86956F51E9C2}" type="pres">
      <dgm:prSet presAssocID="{7557175D-BD7C-4A9E-ADE3-AFFD4C8BCF6A}" presName="radial" presStyleCnt="0">
        <dgm:presLayoutVars>
          <dgm:animLvl val="ctr"/>
        </dgm:presLayoutVars>
      </dgm:prSet>
      <dgm:spPr/>
    </dgm:pt>
    <dgm:pt modelId="{F91C3D4D-59C5-40A2-94EA-94D63A198A32}" type="pres">
      <dgm:prSet presAssocID="{F71145EC-F634-4AE0-8CFE-D3E3AA5DD9E4}" presName="centerShape" presStyleLbl="vennNode1" presStyleIdx="0" presStyleCnt="5"/>
      <dgm:spPr/>
      <dgm:t>
        <a:bodyPr/>
        <a:lstStyle/>
        <a:p>
          <a:endParaRPr lang="es-AR"/>
        </a:p>
      </dgm:t>
    </dgm:pt>
    <dgm:pt modelId="{57CE871A-3766-4685-AED9-35FD2B222540}" type="pres">
      <dgm:prSet presAssocID="{E245187F-B852-4B8A-B582-1E120449544B}" presName="node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67BCECF-FFB9-4422-A262-87CB5CB9CAA7}" type="pres">
      <dgm:prSet presAssocID="{EE3105C0-2268-401B-8034-4159E0549D22}" presName="node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7D09715-F8DA-4E7E-ABC5-E3C8542DE136}" type="pres">
      <dgm:prSet presAssocID="{6B575571-6F5D-47B8-A244-432707D46586}" presName="node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1896631-B9A7-4ECE-95DF-21BB22207A51}" type="pres">
      <dgm:prSet presAssocID="{6CC9492D-AFF3-488B-B1BD-DD663517AE61}" presName="node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9CC667F8-74C1-472B-869D-3363F02A4463}" type="presOf" srcId="{6CC9492D-AFF3-488B-B1BD-DD663517AE61}" destId="{F1896631-B9A7-4ECE-95DF-21BB22207A51}" srcOrd="0" destOrd="0" presId="urn:microsoft.com/office/officeart/2005/8/layout/radial3"/>
    <dgm:cxn modelId="{BE7E3A49-5549-44E7-BCB8-9B60E1FE15A8}" type="presOf" srcId="{7557175D-BD7C-4A9E-ADE3-AFFD4C8BCF6A}" destId="{137BD55F-FDE9-4213-BA76-C4ADBED1089F}" srcOrd="0" destOrd="0" presId="urn:microsoft.com/office/officeart/2005/8/layout/radial3"/>
    <dgm:cxn modelId="{49AF40AF-7DA1-42C7-975E-FC5366CD6C84}" srcId="{F71145EC-F634-4AE0-8CFE-D3E3AA5DD9E4}" destId="{E245187F-B852-4B8A-B582-1E120449544B}" srcOrd="0" destOrd="0" parTransId="{056069AD-0D3B-4C40-8FC8-D53046AE0E56}" sibTransId="{CC38FB65-E753-4BFD-B5C0-F840CFB8F9A4}"/>
    <dgm:cxn modelId="{0777F624-755F-41F8-A4D9-83B0C19333C4}" type="presOf" srcId="{EE3105C0-2268-401B-8034-4159E0549D22}" destId="{C67BCECF-FFB9-4422-A262-87CB5CB9CAA7}" srcOrd="0" destOrd="0" presId="urn:microsoft.com/office/officeart/2005/8/layout/radial3"/>
    <dgm:cxn modelId="{C8071DD6-2A2A-44C7-B826-30250A1E584A}" type="presOf" srcId="{F71145EC-F634-4AE0-8CFE-D3E3AA5DD9E4}" destId="{F91C3D4D-59C5-40A2-94EA-94D63A198A32}" srcOrd="0" destOrd="0" presId="urn:microsoft.com/office/officeart/2005/8/layout/radial3"/>
    <dgm:cxn modelId="{6D205564-47EC-416F-BFC6-5084F75F341B}" srcId="{F71145EC-F634-4AE0-8CFE-D3E3AA5DD9E4}" destId="{6CC9492D-AFF3-488B-B1BD-DD663517AE61}" srcOrd="3" destOrd="0" parTransId="{010CB908-A289-4A18-8796-3E7F81E4F37E}" sibTransId="{81E5819A-F430-4EFA-B004-872C86F18877}"/>
    <dgm:cxn modelId="{EC4A082A-9AC4-40AD-B6C2-A3DBB0389BC8}" srcId="{F71145EC-F634-4AE0-8CFE-D3E3AA5DD9E4}" destId="{EE3105C0-2268-401B-8034-4159E0549D22}" srcOrd="1" destOrd="0" parTransId="{DD895460-A803-4BB3-A7F7-9181CCD2F98B}" sibTransId="{AC305159-5397-4D99-BCEE-6DD210168082}"/>
    <dgm:cxn modelId="{2D5DD91A-8F3C-4333-BBF4-8F28818DBE13}" srcId="{F71145EC-F634-4AE0-8CFE-D3E3AA5DD9E4}" destId="{6B575571-6F5D-47B8-A244-432707D46586}" srcOrd="2" destOrd="0" parTransId="{458DE121-D034-477F-BAB5-6A6F231C1533}" sibTransId="{D8CC91B8-B764-41F9-91BC-E4720BD7A797}"/>
    <dgm:cxn modelId="{8CB95D6C-139E-4EB6-A1F0-C99F2C7AEA37}" srcId="{7557175D-BD7C-4A9E-ADE3-AFFD4C8BCF6A}" destId="{F71145EC-F634-4AE0-8CFE-D3E3AA5DD9E4}" srcOrd="0" destOrd="0" parTransId="{205AAF8B-1217-4B21-8565-90B5C502DE97}" sibTransId="{FE6CC9BD-AE9F-4552-851F-A28D58B7DD64}"/>
    <dgm:cxn modelId="{AA27A7E1-6CD3-428B-8DAD-009ED64572D3}" type="presOf" srcId="{E245187F-B852-4B8A-B582-1E120449544B}" destId="{57CE871A-3766-4685-AED9-35FD2B222540}" srcOrd="0" destOrd="0" presId="urn:microsoft.com/office/officeart/2005/8/layout/radial3"/>
    <dgm:cxn modelId="{8ED133BE-94E7-49F9-B2A5-5C3562C949A7}" type="presOf" srcId="{6B575571-6F5D-47B8-A244-432707D46586}" destId="{67D09715-F8DA-4E7E-ABC5-E3C8542DE136}" srcOrd="0" destOrd="0" presId="urn:microsoft.com/office/officeart/2005/8/layout/radial3"/>
    <dgm:cxn modelId="{58BC8DFA-7181-46EE-A7A2-15FFE85A65F4}" type="presParOf" srcId="{137BD55F-FDE9-4213-BA76-C4ADBED1089F}" destId="{3495781B-EAA3-4501-B782-86956F51E9C2}" srcOrd="0" destOrd="0" presId="urn:microsoft.com/office/officeart/2005/8/layout/radial3"/>
    <dgm:cxn modelId="{2BCF50AF-95FF-4711-B6A7-F649F122558B}" type="presParOf" srcId="{3495781B-EAA3-4501-B782-86956F51E9C2}" destId="{F91C3D4D-59C5-40A2-94EA-94D63A198A32}" srcOrd="0" destOrd="0" presId="urn:microsoft.com/office/officeart/2005/8/layout/radial3"/>
    <dgm:cxn modelId="{1793BAD7-3C7B-499E-BDD3-8A49F9BEA149}" type="presParOf" srcId="{3495781B-EAA3-4501-B782-86956F51E9C2}" destId="{57CE871A-3766-4685-AED9-35FD2B222540}" srcOrd="1" destOrd="0" presId="urn:microsoft.com/office/officeart/2005/8/layout/radial3"/>
    <dgm:cxn modelId="{8B304CDE-1417-4BB7-9EBD-D90066EC64B8}" type="presParOf" srcId="{3495781B-EAA3-4501-B782-86956F51E9C2}" destId="{C67BCECF-FFB9-4422-A262-87CB5CB9CAA7}" srcOrd="2" destOrd="0" presId="urn:microsoft.com/office/officeart/2005/8/layout/radial3"/>
    <dgm:cxn modelId="{5F892A6C-E892-4AA5-8578-330D341EB380}" type="presParOf" srcId="{3495781B-EAA3-4501-B782-86956F51E9C2}" destId="{67D09715-F8DA-4E7E-ABC5-E3C8542DE136}" srcOrd="3" destOrd="0" presId="urn:microsoft.com/office/officeart/2005/8/layout/radial3"/>
    <dgm:cxn modelId="{0D0EFE8E-6129-400C-8364-43C47E1DB6C9}" type="presParOf" srcId="{3495781B-EAA3-4501-B782-86956F51E9C2}" destId="{F1896631-B9A7-4ECE-95DF-21BB22207A51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A512C7-20E8-4C03-A1ED-430F658D85A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4E4C3AD-EACF-4B45-BB3E-75AF7FF2991C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EPIDEMIOLOGÍA</a:t>
          </a:r>
          <a:endParaRPr lang="es-AR" b="1" dirty="0">
            <a:solidFill>
              <a:schemeClr val="tx1"/>
            </a:solidFill>
          </a:endParaRPr>
        </a:p>
      </dgm:t>
    </dgm:pt>
    <dgm:pt modelId="{80EBF31F-BD32-4E7B-B33B-BD13FF51F5A9}" type="parTrans" cxnId="{2130CBFA-9EC1-44B2-93D9-B05A840E9B04}">
      <dgm:prSet/>
      <dgm:spPr/>
      <dgm:t>
        <a:bodyPr/>
        <a:lstStyle/>
        <a:p>
          <a:endParaRPr lang="es-AR"/>
        </a:p>
      </dgm:t>
    </dgm:pt>
    <dgm:pt modelId="{E8C51CA8-49C2-40D9-8363-C2932D51FFC4}" type="sibTrans" cxnId="{2130CBFA-9EC1-44B2-93D9-B05A840E9B04}">
      <dgm:prSet/>
      <dgm:spPr/>
      <dgm:t>
        <a:bodyPr/>
        <a:lstStyle/>
        <a:p>
          <a:endParaRPr lang="es-AR"/>
        </a:p>
      </dgm:t>
    </dgm:pt>
    <dgm:pt modelId="{D8A6DB98-53E3-4AEC-8497-F8AA53E73A08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CLÍNICA</a:t>
          </a:r>
          <a:endParaRPr lang="es-AR" b="1" dirty="0">
            <a:solidFill>
              <a:schemeClr val="tx1"/>
            </a:solidFill>
          </a:endParaRPr>
        </a:p>
      </dgm:t>
    </dgm:pt>
    <dgm:pt modelId="{A0C454D7-6976-4F68-90F4-0D3D5B4E4BEB}" type="parTrans" cxnId="{458C5A5E-8E7E-4661-B234-A9379AAEC8A8}">
      <dgm:prSet/>
      <dgm:spPr/>
      <dgm:t>
        <a:bodyPr/>
        <a:lstStyle/>
        <a:p>
          <a:endParaRPr lang="es-AR"/>
        </a:p>
      </dgm:t>
    </dgm:pt>
    <dgm:pt modelId="{4C9CD96C-F158-43E7-9519-1FC24D009942}" type="sibTrans" cxnId="{458C5A5E-8E7E-4661-B234-A9379AAEC8A8}">
      <dgm:prSet/>
      <dgm:spPr/>
      <dgm:t>
        <a:bodyPr/>
        <a:lstStyle/>
        <a:p>
          <a:endParaRPr lang="es-AR"/>
        </a:p>
      </dgm:t>
    </dgm:pt>
    <dgm:pt modelId="{DFE1C74B-FBDA-4B8B-B0AE-885B19E13B90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MÉTODOS COMPLEMENTARIOS</a:t>
          </a:r>
          <a:endParaRPr lang="es-AR" b="1" dirty="0">
            <a:solidFill>
              <a:schemeClr val="tx1"/>
            </a:solidFill>
          </a:endParaRPr>
        </a:p>
      </dgm:t>
    </dgm:pt>
    <dgm:pt modelId="{36F02EF6-9123-4ED5-A224-56C7D09EE2A9}" type="parTrans" cxnId="{BA176DC8-B1F0-49AA-AC51-35A1DBA29762}">
      <dgm:prSet/>
      <dgm:spPr/>
      <dgm:t>
        <a:bodyPr/>
        <a:lstStyle/>
        <a:p>
          <a:endParaRPr lang="es-AR"/>
        </a:p>
      </dgm:t>
    </dgm:pt>
    <dgm:pt modelId="{F6536D77-6231-4CAF-BC99-2F761C6C2098}" type="sibTrans" cxnId="{BA176DC8-B1F0-49AA-AC51-35A1DBA29762}">
      <dgm:prSet/>
      <dgm:spPr/>
      <dgm:t>
        <a:bodyPr/>
        <a:lstStyle/>
        <a:p>
          <a:endParaRPr lang="es-AR"/>
        </a:p>
      </dgm:t>
    </dgm:pt>
    <dgm:pt modelId="{B1C1CF08-27AA-46F2-B29F-B5731B9B5429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MICROBIOLOGÍA</a:t>
          </a:r>
          <a:endParaRPr lang="es-AR" b="1" dirty="0">
            <a:solidFill>
              <a:schemeClr val="tx1"/>
            </a:solidFill>
          </a:endParaRPr>
        </a:p>
      </dgm:t>
    </dgm:pt>
    <dgm:pt modelId="{F7E205EE-F1A3-46CC-9239-5FD506822044}" type="parTrans" cxnId="{D2C23C0C-AAC6-4150-A199-F85343679520}">
      <dgm:prSet/>
      <dgm:spPr/>
      <dgm:t>
        <a:bodyPr/>
        <a:lstStyle/>
        <a:p>
          <a:endParaRPr lang="es-AR"/>
        </a:p>
      </dgm:t>
    </dgm:pt>
    <dgm:pt modelId="{B1A7DD4C-B136-4CA0-B3B9-5187F3BDD45B}" type="sibTrans" cxnId="{D2C23C0C-AAC6-4150-A199-F85343679520}">
      <dgm:prSet/>
      <dgm:spPr/>
      <dgm:t>
        <a:bodyPr/>
        <a:lstStyle/>
        <a:p>
          <a:endParaRPr lang="es-AR"/>
        </a:p>
      </dgm:t>
    </dgm:pt>
    <dgm:pt modelId="{BFEA7AC2-BDE0-490E-B70C-74E9AE952265}" type="pres">
      <dgm:prSet presAssocID="{33A512C7-20E8-4C03-A1ED-430F658D85A0}" presName="CompostProcess" presStyleCnt="0">
        <dgm:presLayoutVars>
          <dgm:dir/>
          <dgm:resizeHandles val="exact"/>
        </dgm:presLayoutVars>
      </dgm:prSet>
      <dgm:spPr/>
    </dgm:pt>
    <dgm:pt modelId="{D68B7E64-4C86-4148-86DF-D6644D51E977}" type="pres">
      <dgm:prSet presAssocID="{33A512C7-20E8-4C03-A1ED-430F658D85A0}" presName="arrow" presStyleLbl="bgShp" presStyleIdx="0" presStyleCnt="1"/>
      <dgm:spPr/>
    </dgm:pt>
    <dgm:pt modelId="{6BFA1401-BD81-4D04-8A46-77209D12292C}" type="pres">
      <dgm:prSet presAssocID="{33A512C7-20E8-4C03-A1ED-430F658D85A0}" presName="linearProcess" presStyleCnt="0"/>
      <dgm:spPr/>
    </dgm:pt>
    <dgm:pt modelId="{F7289E8B-64D8-4A64-A846-2A0B77527A77}" type="pres">
      <dgm:prSet presAssocID="{54E4C3AD-EACF-4B45-BB3E-75AF7FF2991C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A530F30-4F42-4FC2-AE62-1CDB495CB651}" type="pres">
      <dgm:prSet presAssocID="{E8C51CA8-49C2-40D9-8363-C2932D51FFC4}" presName="sibTrans" presStyleCnt="0"/>
      <dgm:spPr/>
    </dgm:pt>
    <dgm:pt modelId="{CBE64BB9-4EE6-4C77-A152-8237C0105AFE}" type="pres">
      <dgm:prSet presAssocID="{D8A6DB98-53E3-4AEC-8497-F8AA53E73A08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A1B2991-7ED2-4C17-AF5E-E82913E1054B}" type="pres">
      <dgm:prSet presAssocID="{4C9CD96C-F158-43E7-9519-1FC24D009942}" presName="sibTrans" presStyleCnt="0"/>
      <dgm:spPr/>
    </dgm:pt>
    <dgm:pt modelId="{560855EE-6350-48ED-B939-7175111F88DA}" type="pres">
      <dgm:prSet presAssocID="{DFE1C74B-FBDA-4B8B-B0AE-885B19E13B90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0C1EC06-4B5E-4B10-B5B7-9D6C368470F1}" type="pres">
      <dgm:prSet presAssocID="{F6536D77-6231-4CAF-BC99-2F761C6C2098}" presName="sibTrans" presStyleCnt="0"/>
      <dgm:spPr/>
    </dgm:pt>
    <dgm:pt modelId="{0FB03A39-9A86-4354-A70A-1665E460C65E}" type="pres">
      <dgm:prSet presAssocID="{B1C1CF08-27AA-46F2-B29F-B5731B9B5429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458C5A5E-8E7E-4661-B234-A9379AAEC8A8}" srcId="{33A512C7-20E8-4C03-A1ED-430F658D85A0}" destId="{D8A6DB98-53E3-4AEC-8497-F8AA53E73A08}" srcOrd="1" destOrd="0" parTransId="{A0C454D7-6976-4F68-90F4-0D3D5B4E4BEB}" sibTransId="{4C9CD96C-F158-43E7-9519-1FC24D009942}"/>
    <dgm:cxn modelId="{94F45219-8E1A-4C67-B109-137B5021748D}" type="presOf" srcId="{33A512C7-20E8-4C03-A1ED-430F658D85A0}" destId="{BFEA7AC2-BDE0-490E-B70C-74E9AE952265}" srcOrd="0" destOrd="0" presId="urn:microsoft.com/office/officeart/2005/8/layout/hProcess9"/>
    <dgm:cxn modelId="{D2C23C0C-AAC6-4150-A199-F85343679520}" srcId="{33A512C7-20E8-4C03-A1ED-430F658D85A0}" destId="{B1C1CF08-27AA-46F2-B29F-B5731B9B5429}" srcOrd="3" destOrd="0" parTransId="{F7E205EE-F1A3-46CC-9239-5FD506822044}" sibTransId="{B1A7DD4C-B136-4CA0-B3B9-5187F3BDD45B}"/>
    <dgm:cxn modelId="{BA176DC8-B1F0-49AA-AC51-35A1DBA29762}" srcId="{33A512C7-20E8-4C03-A1ED-430F658D85A0}" destId="{DFE1C74B-FBDA-4B8B-B0AE-885B19E13B90}" srcOrd="2" destOrd="0" parTransId="{36F02EF6-9123-4ED5-A224-56C7D09EE2A9}" sibTransId="{F6536D77-6231-4CAF-BC99-2F761C6C2098}"/>
    <dgm:cxn modelId="{E2FD3AA1-515D-4330-83E2-D09CF2078576}" type="presOf" srcId="{DFE1C74B-FBDA-4B8B-B0AE-885B19E13B90}" destId="{560855EE-6350-48ED-B939-7175111F88DA}" srcOrd="0" destOrd="0" presId="urn:microsoft.com/office/officeart/2005/8/layout/hProcess9"/>
    <dgm:cxn modelId="{CF14B638-DAD9-4DBF-ABD3-A1529ACBF82E}" type="presOf" srcId="{54E4C3AD-EACF-4B45-BB3E-75AF7FF2991C}" destId="{F7289E8B-64D8-4A64-A846-2A0B77527A77}" srcOrd="0" destOrd="0" presId="urn:microsoft.com/office/officeart/2005/8/layout/hProcess9"/>
    <dgm:cxn modelId="{C900A254-4A29-455D-A235-F35E89CDF27F}" type="presOf" srcId="{B1C1CF08-27AA-46F2-B29F-B5731B9B5429}" destId="{0FB03A39-9A86-4354-A70A-1665E460C65E}" srcOrd="0" destOrd="0" presId="urn:microsoft.com/office/officeart/2005/8/layout/hProcess9"/>
    <dgm:cxn modelId="{2130CBFA-9EC1-44B2-93D9-B05A840E9B04}" srcId="{33A512C7-20E8-4C03-A1ED-430F658D85A0}" destId="{54E4C3AD-EACF-4B45-BB3E-75AF7FF2991C}" srcOrd="0" destOrd="0" parTransId="{80EBF31F-BD32-4E7B-B33B-BD13FF51F5A9}" sibTransId="{E8C51CA8-49C2-40D9-8363-C2932D51FFC4}"/>
    <dgm:cxn modelId="{DE4CAD1D-3999-44D8-9B9E-7881D7D94842}" type="presOf" srcId="{D8A6DB98-53E3-4AEC-8497-F8AA53E73A08}" destId="{CBE64BB9-4EE6-4C77-A152-8237C0105AFE}" srcOrd="0" destOrd="0" presId="urn:microsoft.com/office/officeart/2005/8/layout/hProcess9"/>
    <dgm:cxn modelId="{5CEC57AA-A0AE-4D65-831C-262FC6BFAE76}" type="presParOf" srcId="{BFEA7AC2-BDE0-490E-B70C-74E9AE952265}" destId="{D68B7E64-4C86-4148-86DF-D6644D51E977}" srcOrd="0" destOrd="0" presId="urn:microsoft.com/office/officeart/2005/8/layout/hProcess9"/>
    <dgm:cxn modelId="{921C6F9A-EAB7-42AA-883B-33DC7D578439}" type="presParOf" srcId="{BFEA7AC2-BDE0-490E-B70C-74E9AE952265}" destId="{6BFA1401-BD81-4D04-8A46-77209D12292C}" srcOrd="1" destOrd="0" presId="urn:microsoft.com/office/officeart/2005/8/layout/hProcess9"/>
    <dgm:cxn modelId="{6AACB956-E5C1-4872-975F-5BC64E1A76E7}" type="presParOf" srcId="{6BFA1401-BD81-4D04-8A46-77209D12292C}" destId="{F7289E8B-64D8-4A64-A846-2A0B77527A77}" srcOrd="0" destOrd="0" presId="urn:microsoft.com/office/officeart/2005/8/layout/hProcess9"/>
    <dgm:cxn modelId="{7F563E75-9131-467E-83E5-319B6EC50AF9}" type="presParOf" srcId="{6BFA1401-BD81-4D04-8A46-77209D12292C}" destId="{4A530F30-4F42-4FC2-AE62-1CDB495CB651}" srcOrd="1" destOrd="0" presId="urn:microsoft.com/office/officeart/2005/8/layout/hProcess9"/>
    <dgm:cxn modelId="{4A4DF02A-8116-4983-8272-0D9D9AEF3FF9}" type="presParOf" srcId="{6BFA1401-BD81-4D04-8A46-77209D12292C}" destId="{CBE64BB9-4EE6-4C77-A152-8237C0105AFE}" srcOrd="2" destOrd="0" presId="urn:microsoft.com/office/officeart/2005/8/layout/hProcess9"/>
    <dgm:cxn modelId="{0638650B-0EE9-4178-A619-94AD1883FCEC}" type="presParOf" srcId="{6BFA1401-BD81-4D04-8A46-77209D12292C}" destId="{EA1B2991-7ED2-4C17-AF5E-E82913E1054B}" srcOrd="3" destOrd="0" presId="urn:microsoft.com/office/officeart/2005/8/layout/hProcess9"/>
    <dgm:cxn modelId="{3A7DFA51-FE19-47D6-8512-2BF86E7F9DDD}" type="presParOf" srcId="{6BFA1401-BD81-4D04-8A46-77209D12292C}" destId="{560855EE-6350-48ED-B939-7175111F88DA}" srcOrd="4" destOrd="0" presId="urn:microsoft.com/office/officeart/2005/8/layout/hProcess9"/>
    <dgm:cxn modelId="{0EBEDD4B-E32A-41E4-97AC-BC02EF214371}" type="presParOf" srcId="{6BFA1401-BD81-4D04-8A46-77209D12292C}" destId="{70C1EC06-4B5E-4B10-B5B7-9D6C368470F1}" srcOrd="5" destOrd="0" presId="urn:microsoft.com/office/officeart/2005/8/layout/hProcess9"/>
    <dgm:cxn modelId="{BBAECC4F-7282-4DCE-B83E-9A90E034F8AD}" type="presParOf" srcId="{6BFA1401-BD81-4D04-8A46-77209D12292C}" destId="{0FB03A39-9A86-4354-A70A-1665E460C65E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A512C7-20E8-4C03-A1ED-430F658D85A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4E4C3AD-EACF-4B45-BB3E-75AF7FF2991C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EPIDEMIOLOGÍA</a:t>
          </a:r>
          <a:endParaRPr lang="es-AR" b="1" dirty="0">
            <a:solidFill>
              <a:schemeClr val="tx1"/>
            </a:solidFill>
          </a:endParaRPr>
        </a:p>
      </dgm:t>
    </dgm:pt>
    <dgm:pt modelId="{80EBF31F-BD32-4E7B-B33B-BD13FF51F5A9}" type="parTrans" cxnId="{2130CBFA-9EC1-44B2-93D9-B05A840E9B04}">
      <dgm:prSet/>
      <dgm:spPr/>
      <dgm:t>
        <a:bodyPr/>
        <a:lstStyle/>
        <a:p>
          <a:endParaRPr lang="es-AR"/>
        </a:p>
      </dgm:t>
    </dgm:pt>
    <dgm:pt modelId="{E8C51CA8-49C2-40D9-8363-C2932D51FFC4}" type="sibTrans" cxnId="{2130CBFA-9EC1-44B2-93D9-B05A840E9B04}">
      <dgm:prSet/>
      <dgm:spPr/>
      <dgm:t>
        <a:bodyPr/>
        <a:lstStyle/>
        <a:p>
          <a:endParaRPr lang="es-AR"/>
        </a:p>
      </dgm:t>
    </dgm:pt>
    <dgm:pt modelId="{D8A6DB98-53E3-4AEC-8497-F8AA53E73A08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CLÍNICA</a:t>
          </a:r>
          <a:endParaRPr lang="es-AR" b="1" dirty="0">
            <a:solidFill>
              <a:schemeClr val="tx1"/>
            </a:solidFill>
          </a:endParaRPr>
        </a:p>
      </dgm:t>
    </dgm:pt>
    <dgm:pt modelId="{A0C454D7-6976-4F68-90F4-0D3D5B4E4BEB}" type="parTrans" cxnId="{458C5A5E-8E7E-4661-B234-A9379AAEC8A8}">
      <dgm:prSet/>
      <dgm:spPr/>
      <dgm:t>
        <a:bodyPr/>
        <a:lstStyle/>
        <a:p>
          <a:endParaRPr lang="es-AR"/>
        </a:p>
      </dgm:t>
    </dgm:pt>
    <dgm:pt modelId="{4C9CD96C-F158-43E7-9519-1FC24D009942}" type="sibTrans" cxnId="{458C5A5E-8E7E-4661-B234-A9379AAEC8A8}">
      <dgm:prSet/>
      <dgm:spPr/>
      <dgm:t>
        <a:bodyPr/>
        <a:lstStyle/>
        <a:p>
          <a:endParaRPr lang="es-AR"/>
        </a:p>
      </dgm:t>
    </dgm:pt>
    <dgm:pt modelId="{DFE1C74B-FBDA-4B8B-B0AE-885B19E13B90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MÉTODOS COMPLEMENTARIOS</a:t>
          </a:r>
          <a:endParaRPr lang="es-AR" b="1" dirty="0">
            <a:solidFill>
              <a:schemeClr val="tx1"/>
            </a:solidFill>
          </a:endParaRPr>
        </a:p>
      </dgm:t>
    </dgm:pt>
    <dgm:pt modelId="{36F02EF6-9123-4ED5-A224-56C7D09EE2A9}" type="parTrans" cxnId="{BA176DC8-B1F0-49AA-AC51-35A1DBA29762}">
      <dgm:prSet/>
      <dgm:spPr/>
      <dgm:t>
        <a:bodyPr/>
        <a:lstStyle/>
        <a:p>
          <a:endParaRPr lang="es-AR"/>
        </a:p>
      </dgm:t>
    </dgm:pt>
    <dgm:pt modelId="{F6536D77-6231-4CAF-BC99-2F761C6C2098}" type="sibTrans" cxnId="{BA176DC8-B1F0-49AA-AC51-35A1DBA29762}">
      <dgm:prSet/>
      <dgm:spPr/>
      <dgm:t>
        <a:bodyPr/>
        <a:lstStyle/>
        <a:p>
          <a:endParaRPr lang="es-AR"/>
        </a:p>
      </dgm:t>
    </dgm:pt>
    <dgm:pt modelId="{B1C1CF08-27AA-46F2-B29F-B5731B9B5429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MICROBIOLOGÍA</a:t>
          </a:r>
          <a:endParaRPr lang="es-AR" b="1" dirty="0">
            <a:solidFill>
              <a:schemeClr val="tx1"/>
            </a:solidFill>
          </a:endParaRPr>
        </a:p>
      </dgm:t>
    </dgm:pt>
    <dgm:pt modelId="{F7E205EE-F1A3-46CC-9239-5FD506822044}" type="parTrans" cxnId="{D2C23C0C-AAC6-4150-A199-F85343679520}">
      <dgm:prSet/>
      <dgm:spPr/>
      <dgm:t>
        <a:bodyPr/>
        <a:lstStyle/>
        <a:p>
          <a:endParaRPr lang="es-AR"/>
        </a:p>
      </dgm:t>
    </dgm:pt>
    <dgm:pt modelId="{B1A7DD4C-B136-4CA0-B3B9-5187F3BDD45B}" type="sibTrans" cxnId="{D2C23C0C-AAC6-4150-A199-F85343679520}">
      <dgm:prSet/>
      <dgm:spPr/>
      <dgm:t>
        <a:bodyPr/>
        <a:lstStyle/>
        <a:p>
          <a:endParaRPr lang="es-AR"/>
        </a:p>
      </dgm:t>
    </dgm:pt>
    <dgm:pt modelId="{BFEA7AC2-BDE0-490E-B70C-74E9AE952265}" type="pres">
      <dgm:prSet presAssocID="{33A512C7-20E8-4C03-A1ED-430F658D85A0}" presName="CompostProcess" presStyleCnt="0">
        <dgm:presLayoutVars>
          <dgm:dir/>
          <dgm:resizeHandles val="exact"/>
        </dgm:presLayoutVars>
      </dgm:prSet>
      <dgm:spPr/>
    </dgm:pt>
    <dgm:pt modelId="{D68B7E64-4C86-4148-86DF-D6644D51E977}" type="pres">
      <dgm:prSet presAssocID="{33A512C7-20E8-4C03-A1ED-430F658D85A0}" presName="arrow" presStyleLbl="bgShp" presStyleIdx="0" presStyleCnt="1"/>
      <dgm:spPr/>
    </dgm:pt>
    <dgm:pt modelId="{6BFA1401-BD81-4D04-8A46-77209D12292C}" type="pres">
      <dgm:prSet presAssocID="{33A512C7-20E8-4C03-A1ED-430F658D85A0}" presName="linearProcess" presStyleCnt="0"/>
      <dgm:spPr/>
    </dgm:pt>
    <dgm:pt modelId="{F7289E8B-64D8-4A64-A846-2A0B77527A77}" type="pres">
      <dgm:prSet presAssocID="{54E4C3AD-EACF-4B45-BB3E-75AF7FF2991C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A530F30-4F42-4FC2-AE62-1CDB495CB651}" type="pres">
      <dgm:prSet presAssocID="{E8C51CA8-49C2-40D9-8363-C2932D51FFC4}" presName="sibTrans" presStyleCnt="0"/>
      <dgm:spPr/>
    </dgm:pt>
    <dgm:pt modelId="{CBE64BB9-4EE6-4C77-A152-8237C0105AFE}" type="pres">
      <dgm:prSet presAssocID="{D8A6DB98-53E3-4AEC-8497-F8AA53E73A08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A1B2991-7ED2-4C17-AF5E-E82913E1054B}" type="pres">
      <dgm:prSet presAssocID="{4C9CD96C-F158-43E7-9519-1FC24D009942}" presName="sibTrans" presStyleCnt="0"/>
      <dgm:spPr/>
    </dgm:pt>
    <dgm:pt modelId="{560855EE-6350-48ED-B939-7175111F88DA}" type="pres">
      <dgm:prSet presAssocID="{DFE1C74B-FBDA-4B8B-B0AE-885B19E13B90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0C1EC06-4B5E-4B10-B5B7-9D6C368470F1}" type="pres">
      <dgm:prSet presAssocID="{F6536D77-6231-4CAF-BC99-2F761C6C2098}" presName="sibTrans" presStyleCnt="0"/>
      <dgm:spPr/>
    </dgm:pt>
    <dgm:pt modelId="{0FB03A39-9A86-4354-A70A-1665E460C65E}" type="pres">
      <dgm:prSet presAssocID="{B1C1CF08-27AA-46F2-B29F-B5731B9B5429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458C5A5E-8E7E-4661-B234-A9379AAEC8A8}" srcId="{33A512C7-20E8-4C03-A1ED-430F658D85A0}" destId="{D8A6DB98-53E3-4AEC-8497-F8AA53E73A08}" srcOrd="1" destOrd="0" parTransId="{A0C454D7-6976-4F68-90F4-0D3D5B4E4BEB}" sibTransId="{4C9CD96C-F158-43E7-9519-1FC24D009942}"/>
    <dgm:cxn modelId="{722FC17A-93BE-4F2D-A966-7F6CA0B84C75}" type="presOf" srcId="{B1C1CF08-27AA-46F2-B29F-B5731B9B5429}" destId="{0FB03A39-9A86-4354-A70A-1665E460C65E}" srcOrd="0" destOrd="0" presId="urn:microsoft.com/office/officeart/2005/8/layout/hProcess9"/>
    <dgm:cxn modelId="{D2C23C0C-AAC6-4150-A199-F85343679520}" srcId="{33A512C7-20E8-4C03-A1ED-430F658D85A0}" destId="{B1C1CF08-27AA-46F2-B29F-B5731B9B5429}" srcOrd="3" destOrd="0" parTransId="{F7E205EE-F1A3-46CC-9239-5FD506822044}" sibTransId="{B1A7DD4C-B136-4CA0-B3B9-5187F3BDD45B}"/>
    <dgm:cxn modelId="{4323CA12-B04A-461D-BF77-00DC2BB6E98F}" type="presOf" srcId="{D8A6DB98-53E3-4AEC-8497-F8AA53E73A08}" destId="{CBE64BB9-4EE6-4C77-A152-8237C0105AFE}" srcOrd="0" destOrd="0" presId="urn:microsoft.com/office/officeart/2005/8/layout/hProcess9"/>
    <dgm:cxn modelId="{BA176DC8-B1F0-49AA-AC51-35A1DBA29762}" srcId="{33A512C7-20E8-4C03-A1ED-430F658D85A0}" destId="{DFE1C74B-FBDA-4B8B-B0AE-885B19E13B90}" srcOrd="2" destOrd="0" parTransId="{36F02EF6-9123-4ED5-A224-56C7D09EE2A9}" sibTransId="{F6536D77-6231-4CAF-BC99-2F761C6C2098}"/>
    <dgm:cxn modelId="{749AC21B-5862-486B-A230-7B3C46861090}" type="presOf" srcId="{54E4C3AD-EACF-4B45-BB3E-75AF7FF2991C}" destId="{F7289E8B-64D8-4A64-A846-2A0B77527A77}" srcOrd="0" destOrd="0" presId="urn:microsoft.com/office/officeart/2005/8/layout/hProcess9"/>
    <dgm:cxn modelId="{EFA89DFB-F34A-483C-9AB5-F01582DA1B9E}" type="presOf" srcId="{33A512C7-20E8-4C03-A1ED-430F658D85A0}" destId="{BFEA7AC2-BDE0-490E-B70C-74E9AE952265}" srcOrd="0" destOrd="0" presId="urn:microsoft.com/office/officeart/2005/8/layout/hProcess9"/>
    <dgm:cxn modelId="{AA9C04B5-C2BB-479B-B888-1BE24A618200}" type="presOf" srcId="{DFE1C74B-FBDA-4B8B-B0AE-885B19E13B90}" destId="{560855EE-6350-48ED-B939-7175111F88DA}" srcOrd="0" destOrd="0" presId="urn:microsoft.com/office/officeart/2005/8/layout/hProcess9"/>
    <dgm:cxn modelId="{2130CBFA-9EC1-44B2-93D9-B05A840E9B04}" srcId="{33A512C7-20E8-4C03-A1ED-430F658D85A0}" destId="{54E4C3AD-EACF-4B45-BB3E-75AF7FF2991C}" srcOrd="0" destOrd="0" parTransId="{80EBF31F-BD32-4E7B-B33B-BD13FF51F5A9}" sibTransId="{E8C51CA8-49C2-40D9-8363-C2932D51FFC4}"/>
    <dgm:cxn modelId="{0391A150-04EE-4BA2-BA73-D53C04C3AC66}" type="presParOf" srcId="{BFEA7AC2-BDE0-490E-B70C-74E9AE952265}" destId="{D68B7E64-4C86-4148-86DF-D6644D51E977}" srcOrd="0" destOrd="0" presId="urn:microsoft.com/office/officeart/2005/8/layout/hProcess9"/>
    <dgm:cxn modelId="{7173FD35-40A2-4BF1-B5D6-9804B5210386}" type="presParOf" srcId="{BFEA7AC2-BDE0-490E-B70C-74E9AE952265}" destId="{6BFA1401-BD81-4D04-8A46-77209D12292C}" srcOrd="1" destOrd="0" presId="urn:microsoft.com/office/officeart/2005/8/layout/hProcess9"/>
    <dgm:cxn modelId="{17DD2153-B712-4710-BB13-866032405FD7}" type="presParOf" srcId="{6BFA1401-BD81-4D04-8A46-77209D12292C}" destId="{F7289E8B-64D8-4A64-A846-2A0B77527A77}" srcOrd="0" destOrd="0" presId="urn:microsoft.com/office/officeart/2005/8/layout/hProcess9"/>
    <dgm:cxn modelId="{C4F07A96-ECEA-4466-AB26-D3BE4BB097EE}" type="presParOf" srcId="{6BFA1401-BD81-4D04-8A46-77209D12292C}" destId="{4A530F30-4F42-4FC2-AE62-1CDB495CB651}" srcOrd="1" destOrd="0" presId="urn:microsoft.com/office/officeart/2005/8/layout/hProcess9"/>
    <dgm:cxn modelId="{FD334461-45CF-4836-894B-2CEBDD7A1069}" type="presParOf" srcId="{6BFA1401-BD81-4D04-8A46-77209D12292C}" destId="{CBE64BB9-4EE6-4C77-A152-8237C0105AFE}" srcOrd="2" destOrd="0" presId="urn:microsoft.com/office/officeart/2005/8/layout/hProcess9"/>
    <dgm:cxn modelId="{C6D447B5-FDF8-4135-999B-6ECCD875F288}" type="presParOf" srcId="{6BFA1401-BD81-4D04-8A46-77209D12292C}" destId="{EA1B2991-7ED2-4C17-AF5E-E82913E1054B}" srcOrd="3" destOrd="0" presId="urn:microsoft.com/office/officeart/2005/8/layout/hProcess9"/>
    <dgm:cxn modelId="{5CFA4E05-A31B-4ECE-8367-697049DE0498}" type="presParOf" srcId="{6BFA1401-BD81-4D04-8A46-77209D12292C}" destId="{560855EE-6350-48ED-B939-7175111F88DA}" srcOrd="4" destOrd="0" presId="urn:microsoft.com/office/officeart/2005/8/layout/hProcess9"/>
    <dgm:cxn modelId="{2480E8E0-96CA-40AE-8521-78CDF7FD8507}" type="presParOf" srcId="{6BFA1401-BD81-4D04-8A46-77209D12292C}" destId="{70C1EC06-4B5E-4B10-B5B7-9D6C368470F1}" srcOrd="5" destOrd="0" presId="urn:microsoft.com/office/officeart/2005/8/layout/hProcess9"/>
    <dgm:cxn modelId="{9EC53339-2A50-4C59-86ED-A87DEE65CE2A}" type="presParOf" srcId="{6BFA1401-BD81-4D04-8A46-77209D12292C}" destId="{0FB03A39-9A86-4354-A70A-1665E460C65E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BAA48AB-BC33-4E94-A16F-DBC90F74CEF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4C08080B-9E6C-40CE-B9D9-D3638059E89D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EPIDEMIOLOGÍA</a:t>
          </a:r>
          <a:endParaRPr lang="es-AR" b="1" dirty="0">
            <a:solidFill>
              <a:schemeClr val="tx1"/>
            </a:solidFill>
          </a:endParaRPr>
        </a:p>
      </dgm:t>
    </dgm:pt>
    <dgm:pt modelId="{94567F75-9E49-492A-97B7-9C124F20B89B}" type="parTrans" cxnId="{E011238E-3C21-475E-93C0-EA425D3D8E1E}">
      <dgm:prSet/>
      <dgm:spPr/>
      <dgm:t>
        <a:bodyPr/>
        <a:lstStyle/>
        <a:p>
          <a:endParaRPr lang="es-AR"/>
        </a:p>
      </dgm:t>
    </dgm:pt>
    <dgm:pt modelId="{848188BA-3DD9-41FD-AC18-4E687545CC00}" type="sibTrans" cxnId="{E011238E-3C21-475E-93C0-EA425D3D8E1E}">
      <dgm:prSet/>
      <dgm:spPr/>
      <dgm:t>
        <a:bodyPr/>
        <a:lstStyle/>
        <a:p>
          <a:endParaRPr lang="es-AR"/>
        </a:p>
      </dgm:t>
    </dgm:pt>
    <dgm:pt modelId="{B3D64669-7B0D-4022-A594-863458D242C5}" type="pres">
      <dgm:prSet presAssocID="{1BAA48AB-BC33-4E94-A16F-DBC90F74CEFD}" presName="CompostProcess" presStyleCnt="0">
        <dgm:presLayoutVars>
          <dgm:dir/>
          <dgm:resizeHandles val="exact"/>
        </dgm:presLayoutVars>
      </dgm:prSet>
      <dgm:spPr/>
    </dgm:pt>
    <dgm:pt modelId="{DCC7E596-D4D7-47BC-AE54-29238FB783F3}" type="pres">
      <dgm:prSet presAssocID="{1BAA48AB-BC33-4E94-A16F-DBC90F74CEFD}" presName="arrow" presStyleLbl="bgShp" presStyleIdx="0" presStyleCnt="1" custLinFactNeighborX="-29794" custLinFactNeighborY="-64013"/>
      <dgm:spPr/>
    </dgm:pt>
    <dgm:pt modelId="{770E66A6-42F6-4661-AE5E-76C502E8A058}" type="pres">
      <dgm:prSet presAssocID="{1BAA48AB-BC33-4E94-A16F-DBC90F74CEFD}" presName="linearProcess" presStyleCnt="0"/>
      <dgm:spPr/>
    </dgm:pt>
    <dgm:pt modelId="{527233DD-02FA-4605-A996-171F972E565A}" type="pres">
      <dgm:prSet presAssocID="{4C08080B-9E6C-40CE-B9D9-D3638059E89D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E011238E-3C21-475E-93C0-EA425D3D8E1E}" srcId="{1BAA48AB-BC33-4E94-A16F-DBC90F74CEFD}" destId="{4C08080B-9E6C-40CE-B9D9-D3638059E89D}" srcOrd="0" destOrd="0" parTransId="{94567F75-9E49-492A-97B7-9C124F20B89B}" sibTransId="{848188BA-3DD9-41FD-AC18-4E687545CC00}"/>
    <dgm:cxn modelId="{45FEA128-277F-44B9-8CE0-D7EB55D43F7E}" type="presOf" srcId="{4C08080B-9E6C-40CE-B9D9-D3638059E89D}" destId="{527233DD-02FA-4605-A996-171F972E565A}" srcOrd="0" destOrd="0" presId="urn:microsoft.com/office/officeart/2005/8/layout/hProcess9"/>
    <dgm:cxn modelId="{AD6D9009-60A9-4911-A84D-9438F412740C}" type="presOf" srcId="{1BAA48AB-BC33-4E94-A16F-DBC90F74CEFD}" destId="{B3D64669-7B0D-4022-A594-863458D242C5}" srcOrd="0" destOrd="0" presId="urn:microsoft.com/office/officeart/2005/8/layout/hProcess9"/>
    <dgm:cxn modelId="{94EC3E55-7E76-4F70-9BD1-C714E68C1D73}" type="presParOf" srcId="{B3D64669-7B0D-4022-A594-863458D242C5}" destId="{DCC7E596-D4D7-47BC-AE54-29238FB783F3}" srcOrd="0" destOrd="0" presId="urn:microsoft.com/office/officeart/2005/8/layout/hProcess9"/>
    <dgm:cxn modelId="{2B4C320C-2D3E-466F-9A72-BB56878695B3}" type="presParOf" srcId="{B3D64669-7B0D-4022-A594-863458D242C5}" destId="{770E66A6-42F6-4661-AE5E-76C502E8A058}" srcOrd="1" destOrd="0" presId="urn:microsoft.com/office/officeart/2005/8/layout/hProcess9"/>
    <dgm:cxn modelId="{AE1D6260-17D2-461B-BC39-E1DA99476099}" type="presParOf" srcId="{770E66A6-42F6-4661-AE5E-76C502E8A058}" destId="{527233DD-02FA-4605-A996-171F972E565A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BAA48AB-BC33-4E94-A16F-DBC90F74CEF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4C08080B-9E6C-40CE-B9D9-D3638059E89D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EPIDEMIOLOGÍA</a:t>
          </a:r>
          <a:endParaRPr lang="es-AR" b="1" dirty="0">
            <a:solidFill>
              <a:schemeClr val="tx1"/>
            </a:solidFill>
          </a:endParaRPr>
        </a:p>
      </dgm:t>
    </dgm:pt>
    <dgm:pt modelId="{94567F75-9E49-492A-97B7-9C124F20B89B}" type="parTrans" cxnId="{E011238E-3C21-475E-93C0-EA425D3D8E1E}">
      <dgm:prSet/>
      <dgm:spPr/>
      <dgm:t>
        <a:bodyPr/>
        <a:lstStyle/>
        <a:p>
          <a:endParaRPr lang="es-AR"/>
        </a:p>
      </dgm:t>
    </dgm:pt>
    <dgm:pt modelId="{848188BA-3DD9-41FD-AC18-4E687545CC00}" type="sibTrans" cxnId="{E011238E-3C21-475E-93C0-EA425D3D8E1E}">
      <dgm:prSet/>
      <dgm:spPr/>
      <dgm:t>
        <a:bodyPr/>
        <a:lstStyle/>
        <a:p>
          <a:endParaRPr lang="es-AR"/>
        </a:p>
      </dgm:t>
    </dgm:pt>
    <dgm:pt modelId="{B3D64669-7B0D-4022-A594-863458D242C5}" type="pres">
      <dgm:prSet presAssocID="{1BAA48AB-BC33-4E94-A16F-DBC90F74CEFD}" presName="CompostProcess" presStyleCnt="0">
        <dgm:presLayoutVars>
          <dgm:dir/>
          <dgm:resizeHandles val="exact"/>
        </dgm:presLayoutVars>
      </dgm:prSet>
      <dgm:spPr/>
    </dgm:pt>
    <dgm:pt modelId="{DCC7E596-D4D7-47BC-AE54-29238FB783F3}" type="pres">
      <dgm:prSet presAssocID="{1BAA48AB-BC33-4E94-A16F-DBC90F74CEFD}" presName="arrow" presStyleLbl="bgShp" presStyleIdx="0" presStyleCnt="1" custLinFactNeighborX="-29794" custLinFactNeighborY="-64013"/>
      <dgm:spPr/>
    </dgm:pt>
    <dgm:pt modelId="{770E66A6-42F6-4661-AE5E-76C502E8A058}" type="pres">
      <dgm:prSet presAssocID="{1BAA48AB-BC33-4E94-A16F-DBC90F74CEFD}" presName="linearProcess" presStyleCnt="0"/>
      <dgm:spPr/>
    </dgm:pt>
    <dgm:pt modelId="{527233DD-02FA-4605-A996-171F972E565A}" type="pres">
      <dgm:prSet presAssocID="{4C08080B-9E6C-40CE-B9D9-D3638059E89D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E011238E-3C21-475E-93C0-EA425D3D8E1E}" srcId="{1BAA48AB-BC33-4E94-A16F-DBC90F74CEFD}" destId="{4C08080B-9E6C-40CE-B9D9-D3638059E89D}" srcOrd="0" destOrd="0" parTransId="{94567F75-9E49-492A-97B7-9C124F20B89B}" sibTransId="{848188BA-3DD9-41FD-AC18-4E687545CC00}"/>
    <dgm:cxn modelId="{5E5D67D6-6636-472E-90FC-3D2990C984F0}" type="presOf" srcId="{4C08080B-9E6C-40CE-B9D9-D3638059E89D}" destId="{527233DD-02FA-4605-A996-171F972E565A}" srcOrd="0" destOrd="0" presId="urn:microsoft.com/office/officeart/2005/8/layout/hProcess9"/>
    <dgm:cxn modelId="{E11C58AF-57F2-4574-B3CC-71CEBADFF728}" type="presOf" srcId="{1BAA48AB-BC33-4E94-A16F-DBC90F74CEFD}" destId="{B3D64669-7B0D-4022-A594-863458D242C5}" srcOrd="0" destOrd="0" presId="urn:microsoft.com/office/officeart/2005/8/layout/hProcess9"/>
    <dgm:cxn modelId="{613DF5EB-D902-4706-A39E-725D9BA1A6EB}" type="presParOf" srcId="{B3D64669-7B0D-4022-A594-863458D242C5}" destId="{DCC7E596-D4D7-47BC-AE54-29238FB783F3}" srcOrd="0" destOrd="0" presId="urn:microsoft.com/office/officeart/2005/8/layout/hProcess9"/>
    <dgm:cxn modelId="{3D5A170E-E2C1-40F4-B11A-488A973E1A87}" type="presParOf" srcId="{B3D64669-7B0D-4022-A594-863458D242C5}" destId="{770E66A6-42F6-4661-AE5E-76C502E8A058}" srcOrd="1" destOrd="0" presId="urn:microsoft.com/office/officeart/2005/8/layout/hProcess9"/>
    <dgm:cxn modelId="{F9D010C5-5BFA-4565-B826-C7401A4F8150}" type="presParOf" srcId="{770E66A6-42F6-4661-AE5E-76C502E8A058}" destId="{527233DD-02FA-4605-A996-171F972E565A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3A512C7-20E8-4C03-A1ED-430F658D85A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D8A6DB98-53E3-4AEC-8497-F8AA53E73A08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CLÍNICA</a:t>
          </a:r>
          <a:endParaRPr lang="es-AR" b="1" dirty="0">
            <a:solidFill>
              <a:schemeClr val="tx1"/>
            </a:solidFill>
          </a:endParaRPr>
        </a:p>
      </dgm:t>
    </dgm:pt>
    <dgm:pt modelId="{A0C454D7-6976-4F68-90F4-0D3D5B4E4BEB}" type="parTrans" cxnId="{458C5A5E-8E7E-4661-B234-A9379AAEC8A8}">
      <dgm:prSet/>
      <dgm:spPr/>
      <dgm:t>
        <a:bodyPr/>
        <a:lstStyle/>
        <a:p>
          <a:endParaRPr lang="es-AR"/>
        </a:p>
      </dgm:t>
    </dgm:pt>
    <dgm:pt modelId="{4C9CD96C-F158-43E7-9519-1FC24D009942}" type="sibTrans" cxnId="{458C5A5E-8E7E-4661-B234-A9379AAEC8A8}">
      <dgm:prSet/>
      <dgm:spPr/>
      <dgm:t>
        <a:bodyPr/>
        <a:lstStyle/>
        <a:p>
          <a:endParaRPr lang="es-AR"/>
        </a:p>
      </dgm:t>
    </dgm:pt>
    <dgm:pt modelId="{DFE1C74B-FBDA-4B8B-B0AE-885B19E13B90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MÉTODOS COMPLEMENTARIOS</a:t>
          </a:r>
          <a:endParaRPr lang="es-AR" b="1" dirty="0">
            <a:solidFill>
              <a:schemeClr val="tx1"/>
            </a:solidFill>
          </a:endParaRPr>
        </a:p>
      </dgm:t>
    </dgm:pt>
    <dgm:pt modelId="{36F02EF6-9123-4ED5-A224-56C7D09EE2A9}" type="parTrans" cxnId="{BA176DC8-B1F0-49AA-AC51-35A1DBA29762}">
      <dgm:prSet/>
      <dgm:spPr/>
      <dgm:t>
        <a:bodyPr/>
        <a:lstStyle/>
        <a:p>
          <a:endParaRPr lang="es-AR"/>
        </a:p>
      </dgm:t>
    </dgm:pt>
    <dgm:pt modelId="{F6536D77-6231-4CAF-BC99-2F761C6C2098}" type="sibTrans" cxnId="{BA176DC8-B1F0-49AA-AC51-35A1DBA29762}">
      <dgm:prSet/>
      <dgm:spPr/>
      <dgm:t>
        <a:bodyPr/>
        <a:lstStyle/>
        <a:p>
          <a:endParaRPr lang="es-AR"/>
        </a:p>
      </dgm:t>
    </dgm:pt>
    <dgm:pt modelId="{B1C1CF08-27AA-46F2-B29F-B5731B9B5429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MICROBIOLOGÍA</a:t>
          </a:r>
          <a:endParaRPr lang="es-AR" b="1" dirty="0">
            <a:solidFill>
              <a:schemeClr val="tx1"/>
            </a:solidFill>
          </a:endParaRPr>
        </a:p>
      </dgm:t>
    </dgm:pt>
    <dgm:pt modelId="{F7E205EE-F1A3-46CC-9239-5FD506822044}" type="parTrans" cxnId="{D2C23C0C-AAC6-4150-A199-F85343679520}">
      <dgm:prSet/>
      <dgm:spPr/>
      <dgm:t>
        <a:bodyPr/>
        <a:lstStyle/>
        <a:p>
          <a:endParaRPr lang="es-AR"/>
        </a:p>
      </dgm:t>
    </dgm:pt>
    <dgm:pt modelId="{B1A7DD4C-B136-4CA0-B3B9-5187F3BDD45B}" type="sibTrans" cxnId="{D2C23C0C-AAC6-4150-A199-F85343679520}">
      <dgm:prSet/>
      <dgm:spPr/>
      <dgm:t>
        <a:bodyPr/>
        <a:lstStyle/>
        <a:p>
          <a:endParaRPr lang="es-AR"/>
        </a:p>
      </dgm:t>
    </dgm:pt>
    <dgm:pt modelId="{54E4C3AD-EACF-4B45-BB3E-75AF7FF2991C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EPIDEMIOLOGÍA</a:t>
          </a:r>
          <a:endParaRPr lang="es-AR" b="1" dirty="0">
            <a:solidFill>
              <a:schemeClr val="tx1"/>
            </a:solidFill>
          </a:endParaRPr>
        </a:p>
      </dgm:t>
    </dgm:pt>
    <dgm:pt modelId="{E8C51CA8-49C2-40D9-8363-C2932D51FFC4}" type="sibTrans" cxnId="{2130CBFA-9EC1-44B2-93D9-B05A840E9B04}">
      <dgm:prSet/>
      <dgm:spPr/>
      <dgm:t>
        <a:bodyPr/>
        <a:lstStyle/>
        <a:p>
          <a:endParaRPr lang="es-AR"/>
        </a:p>
      </dgm:t>
    </dgm:pt>
    <dgm:pt modelId="{80EBF31F-BD32-4E7B-B33B-BD13FF51F5A9}" type="parTrans" cxnId="{2130CBFA-9EC1-44B2-93D9-B05A840E9B04}">
      <dgm:prSet/>
      <dgm:spPr/>
      <dgm:t>
        <a:bodyPr/>
        <a:lstStyle/>
        <a:p>
          <a:endParaRPr lang="es-AR"/>
        </a:p>
      </dgm:t>
    </dgm:pt>
    <dgm:pt modelId="{BFEA7AC2-BDE0-490E-B70C-74E9AE952265}" type="pres">
      <dgm:prSet presAssocID="{33A512C7-20E8-4C03-A1ED-430F658D85A0}" presName="CompostProcess" presStyleCnt="0">
        <dgm:presLayoutVars>
          <dgm:dir/>
          <dgm:resizeHandles val="exact"/>
        </dgm:presLayoutVars>
      </dgm:prSet>
      <dgm:spPr/>
    </dgm:pt>
    <dgm:pt modelId="{D68B7E64-4C86-4148-86DF-D6644D51E977}" type="pres">
      <dgm:prSet presAssocID="{33A512C7-20E8-4C03-A1ED-430F658D85A0}" presName="arrow" presStyleLbl="bgShp" presStyleIdx="0" presStyleCnt="1"/>
      <dgm:spPr/>
    </dgm:pt>
    <dgm:pt modelId="{6BFA1401-BD81-4D04-8A46-77209D12292C}" type="pres">
      <dgm:prSet presAssocID="{33A512C7-20E8-4C03-A1ED-430F658D85A0}" presName="linearProcess" presStyleCnt="0"/>
      <dgm:spPr/>
    </dgm:pt>
    <dgm:pt modelId="{F7289E8B-64D8-4A64-A846-2A0B77527A77}" type="pres">
      <dgm:prSet presAssocID="{54E4C3AD-EACF-4B45-BB3E-75AF7FF2991C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A530F30-4F42-4FC2-AE62-1CDB495CB651}" type="pres">
      <dgm:prSet presAssocID="{E8C51CA8-49C2-40D9-8363-C2932D51FFC4}" presName="sibTrans" presStyleCnt="0"/>
      <dgm:spPr/>
    </dgm:pt>
    <dgm:pt modelId="{CBE64BB9-4EE6-4C77-A152-8237C0105AFE}" type="pres">
      <dgm:prSet presAssocID="{D8A6DB98-53E3-4AEC-8497-F8AA53E73A08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A1B2991-7ED2-4C17-AF5E-E82913E1054B}" type="pres">
      <dgm:prSet presAssocID="{4C9CD96C-F158-43E7-9519-1FC24D009942}" presName="sibTrans" presStyleCnt="0"/>
      <dgm:spPr/>
    </dgm:pt>
    <dgm:pt modelId="{560855EE-6350-48ED-B939-7175111F88DA}" type="pres">
      <dgm:prSet presAssocID="{DFE1C74B-FBDA-4B8B-B0AE-885B19E13B90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0C1EC06-4B5E-4B10-B5B7-9D6C368470F1}" type="pres">
      <dgm:prSet presAssocID="{F6536D77-6231-4CAF-BC99-2F761C6C2098}" presName="sibTrans" presStyleCnt="0"/>
      <dgm:spPr/>
    </dgm:pt>
    <dgm:pt modelId="{0FB03A39-9A86-4354-A70A-1665E460C65E}" type="pres">
      <dgm:prSet presAssocID="{B1C1CF08-27AA-46F2-B29F-B5731B9B5429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D3D84BCB-0BC9-4D6F-9E0D-8C003BBCE58C}" type="presOf" srcId="{54E4C3AD-EACF-4B45-BB3E-75AF7FF2991C}" destId="{F7289E8B-64D8-4A64-A846-2A0B77527A77}" srcOrd="0" destOrd="0" presId="urn:microsoft.com/office/officeart/2005/8/layout/hProcess9"/>
    <dgm:cxn modelId="{BA176DC8-B1F0-49AA-AC51-35A1DBA29762}" srcId="{33A512C7-20E8-4C03-A1ED-430F658D85A0}" destId="{DFE1C74B-FBDA-4B8B-B0AE-885B19E13B90}" srcOrd="2" destOrd="0" parTransId="{36F02EF6-9123-4ED5-A224-56C7D09EE2A9}" sibTransId="{F6536D77-6231-4CAF-BC99-2F761C6C2098}"/>
    <dgm:cxn modelId="{458C5A5E-8E7E-4661-B234-A9379AAEC8A8}" srcId="{33A512C7-20E8-4C03-A1ED-430F658D85A0}" destId="{D8A6DB98-53E3-4AEC-8497-F8AA53E73A08}" srcOrd="1" destOrd="0" parTransId="{A0C454D7-6976-4F68-90F4-0D3D5B4E4BEB}" sibTransId="{4C9CD96C-F158-43E7-9519-1FC24D009942}"/>
    <dgm:cxn modelId="{D2C23C0C-AAC6-4150-A199-F85343679520}" srcId="{33A512C7-20E8-4C03-A1ED-430F658D85A0}" destId="{B1C1CF08-27AA-46F2-B29F-B5731B9B5429}" srcOrd="3" destOrd="0" parTransId="{F7E205EE-F1A3-46CC-9239-5FD506822044}" sibTransId="{B1A7DD4C-B136-4CA0-B3B9-5187F3BDD45B}"/>
    <dgm:cxn modelId="{3360C205-2099-46E0-9EE8-013DE9909588}" type="presOf" srcId="{33A512C7-20E8-4C03-A1ED-430F658D85A0}" destId="{BFEA7AC2-BDE0-490E-B70C-74E9AE952265}" srcOrd="0" destOrd="0" presId="urn:microsoft.com/office/officeart/2005/8/layout/hProcess9"/>
    <dgm:cxn modelId="{90326364-3605-4BE2-B426-32957961FA03}" type="presOf" srcId="{B1C1CF08-27AA-46F2-B29F-B5731B9B5429}" destId="{0FB03A39-9A86-4354-A70A-1665E460C65E}" srcOrd="0" destOrd="0" presId="urn:microsoft.com/office/officeart/2005/8/layout/hProcess9"/>
    <dgm:cxn modelId="{947F05F0-36DB-4253-B4D1-8922CA3789CD}" type="presOf" srcId="{D8A6DB98-53E3-4AEC-8497-F8AA53E73A08}" destId="{CBE64BB9-4EE6-4C77-A152-8237C0105AFE}" srcOrd="0" destOrd="0" presId="urn:microsoft.com/office/officeart/2005/8/layout/hProcess9"/>
    <dgm:cxn modelId="{5A8DB97B-2DA0-4391-9FAB-D20EBE37B45E}" type="presOf" srcId="{DFE1C74B-FBDA-4B8B-B0AE-885B19E13B90}" destId="{560855EE-6350-48ED-B939-7175111F88DA}" srcOrd="0" destOrd="0" presId="urn:microsoft.com/office/officeart/2005/8/layout/hProcess9"/>
    <dgm:cxn modelId="{2130CBFA-9EC1-44B2-93D9-B05A840E9B04}" srcId="{33A512C7-20E8-4C03-A1ED-430F658D85A0}" destId="{54E4C3AD-EACF-4B45-BB3E-75AF7FF2991C}" srcOrd="0" destOrd="0" parTransId="{80EBF31F-BD32-4E7B-B33B-BD13FF51F5A9}" sibTransId="{E8C51CA8-49C2-40D9-8363-C2932D51FFC4}"/>
    <dgm:cxn modelId="{90FEBB14-7E4B-4194-84FD-4658B9D86987}" type="presParOf" srcId="{BFEA7AC2-BDE0-490E-B70C-74E9AE952265}" destId="{D68B7E64-4C86-4148-86DF-D6644D51E977}" srcOrd="0" destOrd="0" presId="urn:microsoft.com/office/officeart/2005/8/layout/hProcess9"/>
    <dgm:cxn modelId="{7E3A03C9-E18E-489F-BDC9-ECB9622C0141}" type="presParOf" srcId="{BFEA7AC2-BDE0-490E-B70C-74E9AE952265}" destId="{6BFA1401-BD81-4D04-8A46-77209D12292C}" srcOrd="1" destOrd="0" presId="urn:microsoft.com/office/officeart/2005/8/layout/hProcess9"/>
    <dgm:cxn modelId="{23E19E4A-CC64-48EB-A4B2-341E9BC220D8}" type="presParOf" srcId="{6BFA1401-BD81-4D04-8A46-77209D12292C}" destId="{F7289E8B-64D8-4A64-A846-2A0B77527A77}" srcOrd="0" destOrd="0" presId="urn:microsoft.com/office/officeart/2005/8/layout/hProcess9"/>
    <dgm:cxn modelId="{2F05E497-5451-43DA-B878-CFAAFB5690AA}" type="presParOf" srcId="{6BFA1401-BD81-4D04-8A46-77209D12292C}" destId="{4A530F30-4F42-4FC2-AE62-1CDB495CB651}" srcOrd="1" destOrd="0" presId="urn:microsoft.com/office/officeart/2005/8/layout/hProcess9"/>
    <dgm:cxn modelId="{FA9166B8-4661-46C6-A6DC-C837B996E43B}" type="presParOf" srcId="{6BFA1401-BD81-4D04-8A46-77209D12292C}" destId="{CBE64BB9-4EE6-4C77-A152-8237C0105AFE}" srcOrd="2" destOrd="0" presId="urn:microsoft.com/office/officeart/2005/8/layout/hProcess9"/>
    <dgm:cxn modelId="{2667FDDB-0C5B-4A72-B572-2D393D066417}" type="presParOf" srcId="{6BFA1401-BD81-4D04-8A46-77209D12292C}" destId="{EA1B2991-7ED2-4C17-AF5E-E82913E1054B}" srcOrd="3" destOrd="0" presId="urn:microsoft.com/office/officeart/2005/8/layout/hProcess9"/>
    <dgm:cxn modelId="{6C53929E-833E-40D1-9B1C-B925DD05839D}" type="presParOf" srcId="{6BFA1401-BD81-4D04-8A46-77209D12292C}" destId="{560855EE-6350-48ED-B939-7175111F88DA}" srcOrd="4" destOrd="0" presId="urn:microsoft.com/office/officeart/2005/8/layout/hProcess9"/>
    <dgm:cxn modelId="{48C560D1-8141-4216-8F2D-4C27FC27455E}" type="presParOf" srcId="{6BFA1401-BD81-4D04-8A46-77209D12292C}" destId="{70C1EC06-4B5E-4B10-B5B7-9D6C368470F1}" srcOrd="5" destOrd="0" presId="urn:microsoft.com/office/officeart/2005/8/layout/hProcess9"/>
    <dgm:cxn modelId="{90616224-7261-4124-A1C7-B462192DD477}" type="presParOf" srcId="{6BFA1401-BD81-4D04-8A46-77209D12292C}" destId="{0FB03A39-9A86-4354-A70A-1665E460C65E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3A512C7-20E8-4C03-A1ED-430F658D85A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D8A6DB98-53E3-4AEC-8497-F8AA53E73A08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CLÍNICA</a:t>
          </a:r>
          <a:endParaRPr lang="es-AR" b="1" dirty="0">
            <a:solidFill>
              <a:schemeClr val="tx1"/>
            </a:solidFill>
          </a:endParaRPr>
        </a:p>
      </dgm:t>
    </dgm:pt>
    <dgm:pt modelId="{A0C454D7-6976-4F68-90F4-0D3D5B4E4BEB}" type="parTrans" cxnId="{458C5A5E-8E7E-4661-B234-A9379AAEC8A8}">
      <dgm:prSet/>
      <dgm:spPr/>
      <dgm:t>
        <a:bodyPr/>
        <a:lstStyle/>
        <a:p>
          <a:endParaRPr lang="es-AR"/>
        </a:p>
      </dgm:t>
    </dgm:pt>
    <dgm:pt modelId="{4C9CD96C-F158-43E7-9519-1FC24D009942}" type="sibTrans" cxnId="{458C5A5E-8E7E-4661-B234-A9379AAEC8A8}">
      <dgm:prSet/>
      <dgm:spPr/>
      <dgm:t>
        <a:bodyPr/>
        <a:lstStyle/>
        <a:p>
          <a:endParaRPr lang="es-AR"/>
        </a:p>
      </dgm:t>
    </dgm:pt>
    <dgm:pt modelId="{DFE1C74B-FBDA-4B8B-B0AE-885B19E13B90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MÉTODOS COMPLEMENTARIOS</a:t>
          </a:r>
          <a:endParaRPr lang="es-AR" b="1" dirty="0">
            <a:solidFill>
              <a:schemeClr val="tx1"/>
            </a:solidFill>
          </a:endParaRPr>
        </a:p>
      </dgm:t>
    </dgm:pt>
    <dgm:pt modelId="{36F02EF6-9123-4ED5-A224-56C7D09EE2A9}" type="parTrans" cxnId="{BA176DC8-B1F0-49AA-AC51-35A1DBA29762}">
      <dgm:prSet/>
      <dgm:spPr/>
      <dgm:t>
        <a:bodyPr/>
        <a:lstStyle/>
        <a:p>
          <a:endParaRPr lang="es-AR"/>
        </a:p>
      </dgm:t>
    </dgm:pt>
    <dgm:pt modelId="{F6536D77-6231-4CAF-BC99-2F761C6C2098}" type="sibTrans" cxnId="{BA176DC8-B1F0-49AA-AC51-35A1DBA29762}">
      <dgm:prSet/>
      <dgm:spPr/>
      <dgm:t>
        <a:bodyPr/>
        <a:lstStyle/>
        <a:p>
          <a:endParaRPr lang="es-AR"/>
        </a:p>
      </dgm:t>
    </dgm:pt>
    <dgm:pt modelId="{B1C1CF08-27AA-46F2-B29F-B5731B9B5429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MICROBIOLOGÍA</a:t>
          </a:r>
          <a:endParaRPr lang="es-AR" b="1" dirty="0">
            <a:solidFill>
              <a:schemeClr val="tx1"/>
            </a:solidFill>
          </a:endParaRPr>
        </a:p>
      </dgm:t>
    </dgm:pt>
    <dgm:pt modelId="{F7E205EE-F1A3-46CC-9239-5FD506822044}" type="parTrans" cxnId="{D2C23C0C-AAC6-4150-A199-F85343679520}">
      <dgm:prSet/>
      <dgm:spPr/>
      <dgm:t>
        <a:bodyPr/>
        <a:lstStyle/>
        <a:p>
          <a:endParaRPr lang="es-AR"/>
        </a:p>
      </dgm:t>
    </dgm:pt>
    <dgm:pt modelId="{B1A7DD4C-B136-4CA0-B3B9-5187F3BDD45B}" type="sibTrans" cxnId="{D2C23C0C-AAC6-4150-A199-F85343679520}">
      <dgm:prSet/>
      <dgm:spPr/>
      <dgm:t>
        <a:bodyPr/>
        <a:lstStyle/>
        <a:p>
          <a:endParaRPr lang="es-AR"/>
        </a:p>
      </dgm:t>
    </dgm:pt>
    <dgm:pt modelId="{54E4C3AD-EACF-4B45-BB3E-75AF7FF2991C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EPIDEMIOLOGÍA</a:t>
          </a:r>
          <a:endParaRPr lang="es-AR" b="1" dirty="0">
            <a:solidFill>
              <a:schemeClr val="tx1"/>
            </a:solidFill>
          </a:endParaRPr>
        </a:p>
      </dgm:t>
    </dgm:pt>
    <dgm:pt modelId="{E8C51CA8-49C2-40D9-8363-C2932D51FFC4}" type="sibTrans" cxnId="{2130CBFA-9EC1-44B2-93D9-B05A840E9B04}">
      <dgm:prSet/>
      <dgm:spPr/>
      <dgm:t>
        <a:bodyPr/>
        <a:lstStyle/>
        <a:p>
          <a:endParaRPr lang="es-AR"/>
        </a:p>
      </dgm:t>
    </dgm:pt>
    <dgm:pt modelId="{80EBF31F-BD32-4E7B-B33B-BD13FF51F5A9}" type="parTrans" cxnId="{2130CBFA-9EC1-44B2-93D9-B05A840E9B04}">
      <dgm:prSet/>
      <dgm:spPr/>
      <dgm:t>
        <a:bodyPr/>
        <a:lstStyle/>
        <a:p>
          <a:endParaRPr lang="es-AR"/>
        </a:p>
      </dgm:t>
    </dgm:pt>
    <dgm:pt modelId="{BFEA7AC2-BDE0-490E-B70C-74E9AE952265}" type="pres">
      <dgm:prSet presAssocID="{33A512C7-20E8-4C03-A1ED-430F658D85A0}" presName="CompostProcess" presStyleCnt="0">
        <dgm:presLayoutVars>
          <dgm:dir/>
          <dgm:resizeHandles val="exact"/>
        </dgm:presLayoutVars>
      </dgm:prSet>
      <dgm:spPr/>
    </dgm:pt>
    <dgm:pt modelId="{D68B7E64-4C86-4148-86DF-D6644D51E977}" type="pres">
      <dgm:prSet presAssocID="{33A512C7-20E8-4C03-A1ED-430F658D85A0}" presName="arrow" presStyleLbl="bgShp" presStyleIdx="0" presStyleCnt="1"/>
      <dgm:spPr/>
    </dgm:pt>
    <dgm:pt modelId="{6BFA1401-BD81-4D04-8A46-77209D12292C}" type="pres">
      <dgm:prSet presAssocID="{33A512C7-20E8-4C03-A1ED-430F658D85A0}" presName="linearProcess" presStyleCnt="0"/>
      <dgm:spPr/>
    </dgm:pt>
    <dgm:pt modelId="{F7289E8B-64D8-4A64-A846-2A0B77527A77}" type="pres">
      <dgm:prSet presAssocID="{54E4C3AD-EACF-4B45-BB3E-75AF7FF2991C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A530F30-4F42-4FC2-AE62-1CDB495CB651}" type="pres">
      <dgm:prSet presAssocID="{E8C51CA8-49C2-40D9-8363-C2932D51FFC4}" presName="sibTrans" presStyleCnt="0"/>
      <dgm:spPr/>
    </dgm:pt>
    <dgm:pt modelId="{CBE64BB9-4EE6-4C77-A152-8237C0105AFE}" type="pres">
      <dgm:prSet presAssocID="{D8A6DB98-53E3-4AEC-8497-F8AA53E73A08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A1B2991-7ED2-4C17-AF5E-E82913E1054B}" type="pres">
      <dgm:prSet presAssocID="{4C9CD96C-F158-43E7-9519-1FC24D009942}" presName="sibTrans" presStyleCnt="0"/>
      <dgm:spPr/>
    </dgm:pt>
    <dgm:pt modelId="{560855EE-6350-48ED-B939-7175111F88DA}" type="pres">
      <dgm:prSet presAssocID="{DFE1C74B-FBDA-4B8B-B0AE-885B19E13B90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0C1EC06-4B5E-4B10-B5B7-9D6C368470F1}" type="pres">
      <dgm:prSet presAssocID="{F6536D77-6231-4CAF-BC99-2F761C6C2098}" presName="sibTrans" presStyleCnt="0"/>
      <dgm:spPr/>
    </dgm:pt>
    <dgm:pt modelId="{0FB03A39-9A86-4354-A70A-1665E460C65E}" type="pres">
      <dgm:prSet presAssocID="{B1C1CF08-27AA-46F2-B29F-B5731B9B5429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DDED33B0-6544-4DCE-B74A-E2D2BCD9D924}" type="presOf" srcId="{D8A6DB98-53E3-4AEC-8497-F8AA53E73A08}" destId="{CBE64BB9-4EE6-4C77-A152-8237C0105AFE}" srcOrd="0" destOrd="0" presId="urn:microsoft.com/office/officeart/2005/8/layout/hProcess9"/>
    <dgm:cxn modelId="{458C5A5E-8E7E-4661-B234-A9379AAEC8A8}" srcId="{33A512C7-20E8-4C03-A1ED-430F658D85A0}" destId="{D8A6DB98-53E3-4AEC-8497-F8AA53E73A08}" srcOrd="1" destOrd="0" parTransId="{A0C454D7-6976-4F68-90F4-0D3D5B4E4BEB}" sibTransId="{4C9CD96C-F158-43E7-9519-1FC24D009942}"/>
    <dgm:cxn modelId="{D2C23C0C-AAC6-4150-A199-F85343679520}" srcId="{33A512C7-20E8-4C03-A1ED-430F658D85A0}" destId="{B1C1CF08-27AA-46F2-B29F-B5731B9B5429}" srcOrd="3" destOrd="0" parTransId="{F7E205EE-F1A3-46CC-9239-5FD506822044}" sibTransId="{B1A7DD4C-B136-4CA0-B3B9-5187F3BDD45B}"/>
    <dgm:cxn modelId="{DCE6ACA8-BA26-43CB-859E-2C08899BAA66}" type="presOf" srcId="{33A512C7-20E8-4C03-A1ED-430F658D85A0}" destId="{BFEA7AC2-BDE0-490E-B70C-74E9AE952265}" srcOrd="0" destOrd="0" presId="urn:microsoft.com/office/officeart/2005/8/layout/hProcess9"/>
    <dgm:cxn modelId="{BA176DC8-B1F0-49AA-AC51-35A1DBA29762}" srcId="{33A512C7-20E8-4C03-A1ED-430F658D85A0}" destId="{DFE1C74B-FBDA-4B8B-B0AE-885B19E13B90}" srcOrd="2" destOrd="0" parTransId="{36F02EF6-9123-4ED5-A224-56C7D09EE2A9}" sibTransId="{F6536D77-6231-4CAF-BC99-2F761C6C2098}"/>
    <dgm:cxn modelId="{5F6A0D59-5EAC-475F-947C-73B7D13286FF}" type="presOf" srcId="{54E4C3AD-EACF-4B45-BB3E-75AF7FF2991C}" destId="{F7289E8B-64D8-4A64-A846-2A0B77527A77}" srcOrd="0" destOrd="0" presId="urn:microsoft.com/office/officeart/2005/8/layout/hProcess9"/>
    <dgm:cxn modelId="{2130CBFA-9EC1-44B2-93D9-B05A840E9B04}" srcId="{33A512C7-20E8-4C03-A1ED-430F658D85A0}" destId="{54E4C3AD-EACF-4B45-BB3E-75AF7FF2991C}" srcOrd="0" destOrd="0" parTransId="{80EBF31F-BD32-4E7B-B33B-BD13FF51F5A9}" sibTransId="{E8C51CA8-49C2-40D9-8363-C2932D51FFC4}"/>
    <dgm:cxn modelId="{FFB96FDE-C545-4523-81AB-44EC51FE8FFC}" type="presOf" srcId="{DFE1C74B-FBDA-4B8B-B0AE-885B19E13B90}" destId="{560855EE-6350-48ED-B939-7175111F88DA}" srcOrd="0" destOrd="0" presId="urn:microsoft.com/office/officeart/2005/8/layout/hProcess9"/>
    <dgm:cxn modelId="{E576C12E-DF2D-47AC-8F8F-C28017D4244E}" type="presOf" srcId="{B1C1CF08-27AA-46F2-B29F-B5731B9B5429}" destId="{0FB03A39-9A86-4354-A70A-1665E460C65E}" srcOrd="0" destOrd="0" presId="urn:microsoft.com/office/officeart/2005/8/layout/hProcess9"/>
    <dgm:cxn modelId="{EBEC0095-CB60-4196-8887-CC36E8BF8615}" type="presParOf" srcId="{BFEA7AC2-BDE0-490E-B70C-74E9AE952265}" destId="{D68B7E64-4C86-4148-86DF-D6644D51E977}" srcOrd="0" destOrd="0" presId="urn:microsoft.com/office/officeart/2005/8/layout/hProcess9"/>
    <dgm:cxn modelId="{BF0290F6-8FC9-4F12-A533-89F2FF1EA285}" type="presParOf" srcId="{BFEA7AC2-BDE0-490E-B70C-74E9AE952265}" destId="{6BFA1401-BD81-4D04-8A46-77209D12292C}" srcOrd="1" destOrd="0" presId="urn:microsoft.com/office/officeart/2005/8/layout/hProcess9"/>
    <dgm:cxn modelId="{6B92CFA4-14DD-4FFE-B2CE-70A96D477994}" type="presParOf" srcId="{6BFA1401-BD81-4D04-8A46-77209D12292C}" destId="{F7289E8B-64D8-4A64-A846-2A0B77527A77}" srcOrd="0" destOrd="0" presId="urn:microsoft.com/office/officeart/2005/8/layout/hProcess9"/>
    <dgm:cxn modelId="{ABF86B3C-0907-40B5-9D49-5BADA2BF5820}" type="presParOf" srcId="{6BFA1401-BD81-4D04-8A46-77209D12292C}" destId="{4A530F30-4F42-4FC2-AE62-1CDB495CB651}" srcOrd="1" destOrd="0" presId="urn:microsoft.com/office/officeart/2005/8/layout/hProcess9"/>
    <dgm:cxn modelId="{C14E7395-47EA-40D4-90EB-BAE1D765DF91}" type="presParOf" srcId="{6BFA1401-BD81-4D04-8A46-77209D12292C}" destId="{CBE64BB9-4EE6-4C77-A152-8237C0105AFE}" srcOrd="2" destOrd="0" presId="urn:microsoft.com/office/officeart/2005/8/layout/hProcess9"/>
    <dgm:cxn modelId="{0F95634A-6BEC-4603-8A1C-E8CD947DCF59}" type="presParOf" srcId="{6BFA1401-BD81-4D04-8A46-77209D12292C}" destId="{EA1B2991-7ED2-4C17-AF5E-E82913E1054B}" srcOrd="3" destOrd="0" presId="urn:microsoft.com/office/officeart/2005/8/layout/hProcess9"/>
    <dgm:cxn modelId="{B49488EB-249D-4497-B271-23B03A76579B}" type="presParOf" srcId="{6BFA1401-BD81-4D04-8A46-77209D12292C}" destId="{560855EE-6350-48ED-B939-7175111F88DA}" srcOrd="4" destOrd="0" presId="urn:microsoft.com/office/officeart/2005/8/layout/hProcess9"/>
    <dgm:cxn modelId="{E7044F25-CBDA-46D6-A6D2-DE380BA12581}" type="presParOf" srcId="{6BFA1401-BD81-4D04-8A46-77209D12292C}" destId="{70C1EC06-4B5E-4B10-B5B7-9D6C368470F1}" srcOrd="5" destOrd="0" presId="urn:microsoft.com/office/officeart/2005/8/layout/hProcess9"/>
    <dgm:cxn modelId="{E5C4A684-5E40-4E60-B53A-5E7B7FAEF62A}" type="presParOf" srcId="{6BFA1401-BD81-4D04-8A46-77209D12292C}" destId="{0FB03A39-9A86-4354-A70A-1665E460C65E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3A512C7-20E8-4C03-A1ED-430F658D85A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D8A6DB98-53E3-4AEC-8497-F8AA53E73A08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CLÍNICA</a:t>
          </a:r>
          <a:endParaRPr lang="es-AR" b="1" dirty="0">
            <a:solidFill>
              <a:schemeClr val="tx1"/>
            </a:solidFill>
          </a:endParaRPr>
        </a:p>
      </dgm:t>
    </dgm:pt>
    <dgm:pt modelId="{A0C454D7-6976-4F68-90F4-0D3D5B4E4BEB}" type="parTrans" cxnId="{458C5A5E-8E7E-4661-B234-A9379AAEC8A8}">
      <dgm:prSet/>
      <dgm:spPr/>
      <dgm:t>
        <a:bodyPr/>
        <a:lstStyle/>
        <a:p>
          <a:endParaRPr lang="es-AR"/>
        </a:p>
      </dgm:t>
    </dgm:pt>
    <dgm:pt modelId="{4C9CD96C-F158-43E7-9519-1FC24D009942}" type="sibTrans" cxnId="{458C5A5E-8E7E-4661-B234-A9379AAEC8A8}">
      <dgm:prSet/>
      <dgm:spPr/>
      <dgm:t>
        <a:bodyPr/>
        <a:lstStyle/>
        <a:p>
          <a:endParaRPr lang="es-AR"/>
        </a:p>
      </dgm:t>
    </dgm:pt>
    <dgm:pt modelId="{DFE1C74B-FBDA-4B8B-B0AE-885B19E13B90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MÉTODOS COMPLEMENTARIOS</a:t>
          </a:r>
          <a:endParaRPr lang="es-AR" b="1" dirty="0">
            <a:solidFill>
              <a:schemeClr val="tx1"/>
            </a:solidFill>
          </a:endParaRPr>
        </a:p>
      </dgm:t>
    </dgm:pt>
    <dgm:pt modelId="{36F02EF6-9123-4ED5-A224-56C7D09EE2A9}" type="parTrans" cxnId="{BA176DC8-B1F0-49AA-AC51-35A1DBA29762}">
      <dgm:prSet/>
      <dgm:spPr/>
      <dgm:t>
        <a:bodyPr/>
        <a:lstStyle/>
        <a:p>
          <a:endParaRPr lang="es-AR"/>
        </a:p>
      </dgm:t>
    </dgm:pt>
    <dgm:pt modelId="{F6536D77-6231-4CAF-BC99-2F761C6C2098}" type="sibTrans" cxnId="{BA176DC8-B1F0-49AA-AC51-35A1DBA29762}">
      <dgm:prSet/>
      <dgm:spPr/>
      <dgm:t>
        <a:bodyPr/>
        <a:lstStyle/>
        <a:p>
          <a:endParaRPr lang="es-AR"/>
        </a:p>
      </dgm:t>
    </dgm:pt>
    <dgm:pt modelId="{B1C1CF08-27AA-46F2-B29F-B5731B9B5429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MICROBIOLOGÍA</a:t>
          </a:r>
          <a:endParaRPr lang="es-AR" b="1" dirty="0">
            <a:solidFill>
              <a:schemeClr val="tx1"/>
            </a:solidFill>
          </a:endParaRPr>
        </a:p>
      </dgm:t>
    </dgm:pt>
    <dgm:pt modelId="{F7E205EE-F1A3-46CC-9239-5FD506822044}" type="parTrans" cxnId="{D2C23C0C-AAC6-4150-A199-F85343679520}">
      <dgm:prSet/>
      <dgm:spPr/>
      <dgm:t>
        <a:bodyPr/>
        <a:lstStyle/>
        <a:p>
          <a:endParaRPr lang="es-AR"/>
        </a:p>
      </dgm:t>
    </dgm:pt>
    <dgm:pt modelId="{B1A7DD4C-B136-4CA0-B3B9-5187F3BDD45B}" type="sibTrans" cxnId="{D2C23C0C-AAC6-4150-A199-F85343679520}">
      <dgm:prSet/>
      <dgm:spPr/>
      <dgm:t>
        <a:bodyPr/>
        <a:lstStyle/>
        <a:p>
          <a:endParaRPr lang="es-AR"/>
        </a:p>
      </dgm:t>
    </dgm:pt>
    <dgm:pt modelId="{54E4C3AD-EACF-4B45-BB3E-75AF7FF2991C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EPIDEMIOLOGÍA</a:t>
          </a:r>
          <a:endParaRPr lang="es-AR" b="1" dirty="0">
            <a:solidFill>
              <a:schemeClr val="tx1"/>
            </a:solidFill>
          </a:endParaRPr>
        </a:p>
      </dgm:t>
    </dgm:pt>
    <dgm:pt modelId="{E8C51CA8-49C2-40D9-8363-C2932D51FFC4}" type="sibTrans" cxnId="{2130CBFA-9EC1-44B2-93D9-B05A840E9B04}">
      <dgm:prSet/>
      <dgm:spPr/>
      <dgm:t>
        <a:bodyPr/>
        <a:lstStyle/>
        <a:p>
          <a:endParaRPr lang="es-AR"/>
        </a:p>
      </dgm:t>
    </dgm:pt>
    <dgm:pt modelId="{80EBF31F-BD32-4E7B-B33B-BD13FF51F5A9}" type="parTrans" cxnId="{2130CBFA-9EC1-44B2-93D9-B05A840E9B04}">
      <dgm:prSet/>
      <dgm:spPr/>
      <dgm:t>
        <a:bodyPr/>
        <a:lstStyle/>
        <a:p>
          <a:endParaRPr lang="es-AR"/>
        </a:p>
      </dgm:t>
    </dgm:pt>
    <dgm:pt modelId="{BFEA7AC2-BDE0-490E-B70C-74E9AE952265}" type="pres">
      <dgm:prSet presAssocID="{33A512C7-20E8-4C03-A1ED-430F658D85A0}" presName="CompostProcess" presStyleCnt="0">
        <dgm:presLayoutVars>
          <dgm:dir/>
          <dgm:resizeHandles val="exact"/>
        </dgm:presLayoutVars>
      </dgm:prSet>
      <dgm:spPr/>
    </dgm:pt>
    <dgm:pt modelId="{D68B7E64-4C86-4148-86DF-D6644D51E977}" type="pres">
      <dgm:prSet presAssocID="{33A512C7-20E8-4C03-A1ED-430F658D85A0}" presName="arrow" presStyleLbl="bgShp" presStyleIdx="0" presStyleCnt="1"/>
      <dgm:spPr/>
    </dgm:pt>
    <dgm:pt modelId="{6BFA1401-BD81-4D04-8A46-77209D12292C}" type="pres">
      <dgm:prSet presAssocID="{33A512C7-20E8-4C03-A1ED-430F658D85A0}" presName="linearProcess" presStyleCnt="0"/>
      <dgm:spPr/>
    </dgm:pt>
    <dgm:pt modelId="{F7289E8B-64D8-4A64-A846-2A0B77527A77}" type="pres">
      <dgm:prSet presAssocID="{54E4C3AD-EACF-4B45-BB3E-75AF7FF2991C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A530F30-4F42-4FC2-AE62-1CDB495CB651}" type="pres">
      <dgm:prSet presAssocID="{E8C51CA8-49C2-40D9-8363-C2932D51FFC4}" presName="sibTrans" presStyleCnt="0"/>
      <dgm:spPr/>
    </dgm:pt>
    <dgm:pt modelId="{CBE64BB9-4EE6-4C77-A152-8237C0105AFE}" type="pres">
      <dgm:prSet presAssocID="{D8A6DB98-53E3-4AEC-8497-F8AA53E73A08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A1B2991-7ED2-4C17-AF5E-E82913E1054B}" type="pres">
      <dgm:prSet presAssocID="{4C9CD96C-F158-43E7-9519-1FC24D009942}" presName="sibTrans" presStyleCnt="0"/>
      <dgm:spPr/>
    </dgm:pt>
    <dgm:pt modelId="{560855EE-6350-48ED-B939-7175111F88DA}" type="pres">
      <dgm:prSet presAssocID="{DFE1C74B-FBDA-4B8B-B0AE-885B19E13B90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0C1EC06-4B5E-4B10-B5B7-9D6C368470F1}" type="pres">
      <dgm:prSet presAssocID="{F6536D77-6231-4CAF-BC99-2F761C6C2098}" presName="sibTrans" presStyleCnt="0"/>
      <dgm:spPr/>
    </dgm:pt>
    <dgm:pt modelId="{0FB03A39-9A86-4354-A70A-1665E460C65E}" type="pres">
      <dgm:prSet presAssocID="{B1C1CF08-27AA-46F2-B29F-B5731B9B5429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EF8F3474-29CF-4799-BBDA-51B56F9EDA23}" type="presOf" srcId="{54E4C3AD-EACF-4B45-BB3E-75AF7FF2991C}" destId="{F7289E8B-64D8-4A64-A846-2A0B77527A77}" srcOrd="0" destOrd="0" presId="urn:microsoft.com/office/officeart/2005/8/layout/hProcess9"/>
    <dgm:cxn modelId="{BA176DC8-B1F0-49AA-AC51-35A1DBA29762}" srcId="{33A512C7-20E8-4C03-A1ED-430F658D85A0}" destId="{DFE1C74B-FBDA-4B8B-B0AE-885B19E13B90}" srcOrd="2" destOrd="0" parTransId="{36F02EF6-9123-4ED5-A224-56C7D09EE2A9}" sibTransId="{F6536D77-6231-4CAF-BC99-2F761C6C2098}"/>
    <dgm:cxn modelId="{458C5A5E-8E7E-4661-B234-A9379AAEC8A8}" srcId="{33A512C7-20E8-4C03-A1ED-430F658D85A0}" destId="{D8A6DB98-53E3-4AEC-8497-F8AA53E73A08}" srcOrd="1" destOrd="0" parTransId="{A0C454D7-6976-4F68-90F4-0D3D5B4E4BEB}" sibTransId="{4C9CD96C-F158-43E7-9519-1FC24D009942}"/>
    <dgm:cxn modelId="{D2C23C0C-AAC6-4150-A199-F85343679520}" srcId="{33A512C7-20E8-4C03-A1ED-430F658D85A0}" destId="{B1C1CF08-27AA-46F2-B29F-B5731B9B5429}" srcOrd="3" destOrd="0" parTransId="{F7E205EE-F1A3-46CC-9239-5FD506822044}" sibTransId="{B1A7DD4C-B136-4CA0-B3B9-5187F3BDD45B}"/>
    <dgm:cxn modelId="{ED97B2F9-CAF3-433F-BEC3-5A5AABE84634}" type="presOf" srcId="{D8A6DB98-53E3-4AEC-8497-F8AA53E73A08}" destId="{CBE64BB9-4EE6-4C77-A152-8237C0105AFE}" srcOrd="0" destOrd="0" presId="urn:microsoft.com/office/officeart/2005/8/layout/hProcess9"/>
    <dgm:cxn modelId="{BED361CB-587D-4BBE-B359-F31A3A8B51B5}" type="presOf" srcId="{DFE1C74B-FBDA-4B8B-B0AE-885B19E13B90}" destId="{560855EE-6350-48ED-B939-7175111F88DA}" srcOrd="0" destOrd="0" presId="urn:microsoft.com/office/officeart/2005/8/layout/hProcess9"/>
    <dgm:cxn modelId="{2130CBFA-9EC1-44B2-93D9-B05A840E9B04}" srcId="{33A512C7-20E8-4C03-A1ED-430F658D85A0}" destId="{54E4C3AD-EACF-4B45-BB3E-75AF7FF2991C}" srcOrd="0" destOrd="0" parTransId="{80EBF31F-BD32-4E7B-B33B-BD13FF51F5A9}" sibTransId="{E8C51CA8-49C2-40D9-8363-C2932D51FFC4}"/>
    <dgm:cxn modelId="{D6662ADA-F72E-4DFB-9BCC-1BE3639CD998}" type="presOf" srcId="{33A512C7-20E8-4C03-A1ED-430F658D85A0}" destId="{BFEA7AC2-BDE0-490E-B70C-74E9AE952265}" srcOrd="0" destOrd="0" presId="urn:microsoft.com/office/officeart/2005/8/layout/hProcess9"/>
    <dgm:cxn modelId="{54058967-3CD9-4A5E-93E5-CE835AA6E0CB}" type="presOf" srcId="{B1C1CF08-27AA-46F2-B29F-B5731B9B5429}" destId="{0FB03A39-9A86-4354-A70A-1665E460C65E}" srcOrd="0" destOrd="0" presId="urn:microsoft.com/office/officeart/2005/8/layout/hProcess9"/>
    <dgm:cxn modelId="{32A21EF6-6533-45D7-9D3C-F17101BDA1A1}" type="presParOf" srcId="{BFEA7AC2-BDE0-490E-B70C-74E9AE952265}" destId="{D68B7E64-4C86-4148-86DF-D6644D51E977}" srcOrd="0" destOrd="0" presId="urn:microsoft.com/office/officeart/2005/8/layout/hProcess9"/>
    <dgm:cxn modelId="{A00ACDB5-A036-4375-87C7-5729971FAF7E}" type="presParOf" srcId="{BFEA7AC2-BDE0-490E-B70C-74E9AE952265}" destId="{6BFA1401-BD81-4D04-8A46-77209D12292C}" srcOrd="1" destOrd="0" presId="urn:microsoft.com/office/officeart/2005/8/layout/hProcess9"/>
    <dgm:cxn modelId="{956DBDD5-0EE5-4B12-BA0C-5B8AC2444E62}" type="presParOf" srcId="{6BFA1401-BD81-4D04-8A46-77209D12292C}" destId="{F7289E8B-64D8-4A64-A846-2A0B77527A77}" srcOrd="0" destOrd="0" presId="urn:microsoft.com/office/officeart/2005/8/layout/hProcess9"/>
    <dgm:cxn modelId="{D801A645-C66D-4845-8A05-7F4F3E50BB89}" type="presParOf" srcId="{6BFA1401-BD81-4D04-8A46-77209D12292C}" destId="{4A530F30-4F42-4FC2-AE62-1CDB495CB651}" srcOrd="1" destOrd="0" presId="urn:microsoft.com/office/officeart/2005/8/layout/hProcess9"/>
    <dgm:cxn modelId="{B55B5C80-82E7-4CA6-BF18-E04ED53B8D4A}" type="presParOf" srcId="{6BFA1401-BD81-4D04-8A46-77209D12292C}" destId="{CBE64BB9-4EE6-4C77-A152-8237C0105AFE}" srcOrd="2" destOrd="0" presId="urn:microsoft.com/office/officeart/2005/8/layout/hProcess9"/>
    <dgm:cxn modelId="{1AB6837C-3C10-4708-8E47-09306E7C3FC5}" type="presParOf" srcId="{6BFA1401-BD81-4D04-8A46-77209D12292C}" destId="{EA1B2991-7ED2-4C17-AF5E-E82913E1054B}" srcOrd="3" destOrd="0" presId="urn:microsoft.com/office/officeart/2005/8/layout/hProcess9"/>
    <dgm:cxn modelId="{D70104CF-CD4A-424F-B28B-FDCC94C63540}" type="presParOf" srcId="{6BFA1401-BD81-4D04-8A46-77209D12292C}" destId="{560855EE-6350-48ED-B939-7175111F88DA}" srcOrd="4" destOrd="0" presId="urn:microsoft.com/office/officeart/2005/8/layout/hProcess9"/>
    <dgm:cxn modelId="{0682E0F4-E1EA-4BD1-BA81-4C90061C0E29}" type="presParOf" srcId="{6BFA1401-BD81-4D04-8A46-77209D12292C}" destId="{70C1EC06-4B5E-4B10-B5B7-9D6C368470F1}" srcOrd="5" destOrd="0" presId="urn:microsoft.com/office/officeart/2005/8/layout/hProcess9"/>
    <dgm:cxn modelId="{BA8E8636-7511-4AAD-8153-1104E25DE677}" type="presParOf" srcId="{6BFA1401-BD81-4D04-8A46-77209D12292C}" destId="{0FB03A39-9A86-4354-A70A-1665E460C65E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862B912-B8D4-443B-872E-6DFE2E6D8D35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s-AR"/>
        </a:p>
      </dgm:t>
    </dgm:pt>
    <dgm:pt modelId="{D87E2B26-3592-4DB0-BEF2-7BC301608D53}" type="pres">
      <dgm:prSet presAssocID="{4862B912-B8D4-443B-872E-6DFE2E6D8D3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</dgm:ptLst>
  <dgm:cxnLst>
    <dgm:cxn modelId="{86540C97-CBA5-4D42-B8FB-E37B5FAFC4E5}" type="presOf" srcId="{4862B912-B8D4-443B-872E-6DFE2E6D8D35}" destId="{D87E2B26-3592-4DB0-BEF2-7BC301608D53}" srcOrd="0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t>17/09/2018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6112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t>17/09/2018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86678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t>17/09/2018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8259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t>17/09/2018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36394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t>17/09/2018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96759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t>17/09/2018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7162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t>17/09/2018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51011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357ADBF-F6E4-4EC8-8C11-D185DE36BC55}" type="datetimeFigureOut">
              <a:rPr lang="es-AR" smtClean="0"/>
              <a:t>17/09/2018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EF7939-9DE5-4850-918E-F76C61C2411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88935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t>17/09/2018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44342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t>17/09/2018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3388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t>17/09/2018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07947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5" name="24 Rectángulo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6" name="25 Rectángulo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87D4EC2D-30E0-43CE-9ABA-738A75C93FD2}" type="datetimeFigureOut">
              <a:rPr lang="es-AR" smtClean="0">
                <a:solidFill>
                  <a:srgbClr val="438086"/>
                </a:solidFill>
              </a:rPr>
              <a:pPr/>
              <a:t>17/09/2018</a:t>
            </a:fld>
            <a:endParaRPr lang="es-AR">
              <a:solidFill>
                <a:srgbClr val="438086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es-AR">
              <a:solidFill>
                <a:srgbClr val="438086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1EEC0F04-7E47-498D-86AC-A4DBCCCBACF7}" type="slidenum">
              <a:rPr lang="es-AR" smtClean="0">
                <a:solidFill>
                  <a:prstClr val="white"/>
                </a:solidFill>
              </a:rPr>
              <a:pPr/>
              <a:t>‹Nº›</a:t>
            </a:fld>
            <a:endParaRPr lang="es-A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4152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4EC2D-30E0-43CE-9ABA-738A75C93FD2}" type="datetimeFigureOut">
              <a:rPr lang="es-AR" smtClean="0">
                <a:solidFill>
                  <a:srgbClr val="438086"/>
                </a:solidFill>
              </a:rPr>
              <a:pPr/>
              <a:t>17/09/2018</a:t>
            </a:fld>
            <a:endParaRPr lang="es-AR">
              <a:solidFill>
                <a:srgbClr val="438086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438086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0F04-7E47-498D-86AC-A4DBCCCBACF7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561839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4EC2D-30E0-43CE-9ABA-738A75C93FD2}" type="datetimeFigureOut">
              <a:rPr lang="es-AR" smtClean="0">
                <a:solidFill>
                  <a:srgbClr val="438086"/>
                </a:solidFill>
              </a:rPr>
              <a:pPr/>
              <a:t>17/09/2018</a:t>
            </a:fld>
            <a:endParaRPr lang="es-AR">
              <a:solidFill>
                <a:srgbClr val="438086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438086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0F04-7E47-498D-86AC-A4DBCCCBACF7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468603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4EC2D-30E0-43CE-9ABA-738A75C93FD2}" type="datetimeFigureOut">
              <a:rPr lang="es-AR" smtClean="0">
                <a:solidFill>
                  <a:srgbClr val="438086"/>
                </a:solidFill>
              </a:rPr>
              <a:pPr/>
              <a:t>17/09/2018</a:t>
            </a:fld>
            <a:endParaRPr lang="es-AR">
              <a:solidFill>
                <a:srgbClr val="438086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438086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0F04-7E47-498D-86AC-A4DBCCCBACF7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03731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7D4EC2D-30E0-43CE-9ABA-738A75C93FD2}" type="datetimeFigureOut">
              <a:rPr lang="es-AR" smtClean="0">
                <a:solidFill>
                  <a:srgbClr val="438086"/>
                </a:solidFill>
              </a:rPr>
              <a:pPr/>
              <a:t>17/09/2018</a:t>
            </a:fld>
            <a:endParaRPr lang="es-AR">
              <a:solidFill>
                <a:srgbClr val="438086"/>
              </a:solidFill>
            </a:endParaRPr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EEC0F04-7E47-498D-86AC-A4DBCCCBACF7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AR">
              <a:solidFill>
                <a:srgbClr val="4380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9587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87D4EC2D-30E0-43CE-9ABA-738A75C93FD2}" type="datetimeFigureOut">
              <a:rPr lang="es-AR" smtClean="0">
                <a:solidFill>
                  <a:srgbClr val="438086"/>
                </a:solidFill>
              </a:rPr>
              <a:pPr/>
              <a:t>17/09/2018</a:t>
            </a:fld>
            <a:endParaRPr lang="es-AR">
              <a:solidFill>
                <a:srgbClr val="438086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es-AR">
              <a:solidFill>
                <a:srgbClr val="438086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1EEC0F04-7E47-498D-86AC-A4DBCCCBACF7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092194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4EC2D-30E0-43CE-9ABA-738A75C93FD2}" type="datetimeFigureOut">
              <a:rPr lang="es-AR" smtClean="0">
                <a:solidFill>
                  <a:srgbClr val="438086"/>
                </a:solidFill>
              </a:rPr>
              <a:pPr/>
              <a:t>17/09/2018</a:t>
            </a:fld>
            <a:endParaRPr lang="es-AR">
              <a:solidFill>
                <a:srgbClr val="438086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438086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0F04-7E47-498D-86AC-A4DBCCCBACF7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190991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4EC2D-30E0-43CE-9ABA-738A75C93FD2}" type="datetimeFigureOut">
              <a:rPr lang="es-AR" smtClean="0">
                <a:solidFill>
                  <a:srgbClr val="438086"/>
                </a:solidFill>
              </a:rPr>
              <a:pPr/>
              <a:t>17/09/2018</a:t>
            </a:fld>
            <a:endParaRPr lang="es-AR">
              <a:solidFill>
                <a:srgbClr val="438086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438086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0F04-7E47-498D-86AC-A4DBCCCBACF7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32222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4EC2D-30E0-43CE-9ABA-738A75C93FD2}" type="datetimeFigureOut">
              <a:rPr lang="es-AR" smtClean="0">
                <a:solidFill>
                  <a:srgbClr val="438086"/>
                </a:solidFill>
              </a:rPr>
              <a:pPr/>
              <a:t>17/09/2018</a:t>
            </a:fld>
            <a:endParaRPr lang="es-AR">
              <a:solidFill>
                <a:srgbClr val="438086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438086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0F04-7E47-498D-86AC-A4DBCCCBACF7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113649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4EC2D-30E0-43CE-9ABA-738A75C93FD2}" type="datetimeFigureOut">
              <a:rPr lang="es-AR" smtClean="0">
                <a:solidFill>
                  <a:srgbClr val="438086"/>
                </a:solidFill>
              </a:rPr>
              <a:pPr/>
              <a:t>17/09/2018</a:t>
            </a:fld>
            <a:endParaRPr lang="es-AR">
              <a:solidFill>
                <a:srgbClr val="438086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438086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0F04-7E47-498D-86AC-A4DBCCCBACF7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024186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4EC2D-30E0-43CE-9ABA-738A75C93FD2}" type="datetimeFigureOut">
              <a:rPr lang="es-AR" smtClean="0">
                <a:solidFill>
                  <a:srgbClr val="438086"/>
                </a:solidFill>
              </a:rPr>
              <a:pPr/>
              <a:t>17/09/2018</a:t>
            </a:fld>
            <a:endParaRPr lang="es-AR">
              <a:solidFill>
                <a:srgbClr val="438086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438086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0F04-7E47-498D-86AC-A4DBCCCBACF7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456572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9/17/2018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9508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9/17/2018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6738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9/17/2018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7327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9/17/2018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8878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9/17/2018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9063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9/17/2018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8186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9/17/2018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1335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9/17/2018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4172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9/17/2018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3296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9/17/2018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1049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9/17/2018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27854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9/17/2018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0617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9/17/2018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655386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9/17/2018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5518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9/17/2018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9715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9/17/2018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2452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2022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9721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9075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3121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0605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60408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55226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4341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009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921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42828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28588"/>
            <a:ext cx="10966451" cy="143351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idx="10"/>
          </p:nvPr>
        </p:nvSpPr>
        <p:spPr>
          <a:xfrm>
            <a:off x="8737600" y="6245225"/>
            <a:ext cx="2838451" cy="471488"/>
          </a:xfrm>
        </p:spPr>
        <p:txBody>
          <a:bodyPr/>
          <a:lstStyle>
            <a:lvl1pPr>
              <a:defRPr/>
            </a:lvl1pPr>
          </a:lstStyle>
          <a:p>
            <a:fld id="{36BDFF70-80B5-4AA9-9BDF-B94CABAC2885}" type="slidenum">
              <a:rPr lang="es-ES" altLang="es-A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alt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922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5259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3299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5135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3641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73757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43881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62151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7216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7768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23983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432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28588"/>
            <a:ext cx="10966451" cy="143351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idx="10"/>
          </p:nvPr>
        </p:nvSpPr>
        <p:spPr>
          <a:xfrm>
            <a:off x="8737600" y="6245225"/>
            <a:ext cx="2838451" cy="471488"/>
          </a:xfrm>
        </p:spPr>
        <p:txBody>
          <a:bodyPr/>
          <a:lstStyle>
            <a:lvl1pPr>
              <a:defRPr/>
            </a:lvl1pPr>
          </a:lstStyle>
          <a:p>
            <a:fld id="{36BDFF70-80B5-4AA9-9BDF-B94CABAC2885}" type="slidenum">
              <a:rPr lang="es-ES" altLang="es-A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alt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2606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C972CE-8D92-4CB1-8122-812DFD44C564}" type="slidenum">
              <a:rPr lang="es-ES_tradnl" altLang="es-AR"/>
              <a:pPr>
                <a:defRPr/>
              </a:pPr>
              <a:t>‹Nº›</a:t>
            </a:fld>
            <a:endParaRPr lang="es-ES_tradnl" altLang="es-AR"/>
          </a:p>
        </p:txBody>
      </p:sp>
    </p:spTree>
    <p:extLst>
      <p:ext uri="{BB962C8B-B14F-4D97-AF65-F5344CB8AC3E}">
        <p14:creationId xmlns:p14="http://schemas.microsoft.com/office/powerpoint/2010/main" val="393066708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64715-C10C-446E-92FF-DC4539F53699}" type="slidenum">
              <a:rPr lang="es-ES_tradnl" altLang="es-AR"/>
              <a:pPr>
                <a:defRPr/>
              </a:pPr>
              <a:t>‹Nº›</a:t>
            </a:fld>
            <a:endParaRPr lang="es-ES_tradnl" altLang="es-AR"/>
          </a:p>
        </p:txBody>
      </p:sp>
    </p:spTree>
    <p:extLst>
      <p:ext uri="{BB962C8B-B14F-4D97-AF65-F5344CB8AC3E}">
        <p14:creationId xmlns:p14="http://schemas.microsoft.com/office/powerpoint/2010/main" val="257773028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364A3-055D-4005-A29A-FD86197A1597}" type="slidenum">
              <a:rPr lang="es-ES_tradnl" altLang="es-AR"/>
              <a:pPr>
                <a:defRPr/>
              </a:pPr>
              <a:t>‹Nº›</a:t>
            </a:fld>
            <a:endParaRPr lang="es-ES_tradnl" altLang="es-AR"/>
          </a:p>
        </p:txBody>
      </p:sp>
    </p:spTree>
    <p:extLst>
      <p:ext uri="{BB962C8B-B14F-4D97-AF65-F5344CB8AC3E}">
        <p14:creationId xmlns:p14="http://schemas.microsoft.com/office/powerpoint/2010/main" val="161543515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B31EA-E2B9-427F-A1C8-668939331C85}" type="slidenum">
              <a:rPr lang="es-ES_tradnl" altLang="es-AR"/>
              <a:pPr>
                <a:defRPr/>
              </a:pPr>
              <a:t>‹Nº›</a:t>
            </a:fld>
            <a:endParaRPr lang="es-ES_tradnl" altLang="es-AR"/>
          </a:p>
        </p:txBody>
      </p:sp>
    </p:spTree>
    <p:extLst>
      <p:ext uri="{BB962C8B-B14F-4D97-AF65-F5344CB8AC3E}">
        <p14:creationId xmlns:p14="http://schemas.microsoft.com/office/powerpoint/2010/main" val="155813745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79C72-6860-4514-BA61-6DEBAAA18E19}" type="slidenum">
              <a:rPr lang="es-ES_tradnl" altLang="es-AR"/>
              <a:pPr>
                <a:defRPr/>
              </a:pPr>
              <a:t>‹Nº›</a:t>
            </a:fld>
            <a:endParaRPr lang="es-ES_tradnl" altLang="es-AR"/>
          </a:p>
        </p:txBody>
      </p:sp>
    </p:spTree>
    <p:extLst>
      <p:ext uri="{BB962C8B-B14F-4D97-AF65-F5344CB8AC3E}">
        <p14:creationId xmlns:p14="http://schemas.microsoft.com/office/powerpoint/2010/main" val="16108776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5F5BD-3BA0-48DB-9191-6DECE9A35DFB}" type="slidenum">
              <a:rPr lang="es-ES_tradnl" altLang="es-AR"/>
              <a:pPr>
                <a:defRPr/>
              </a:pPr>
              <a:t>‹Nº›</a:t>
            </a:fld>
            <a:endParaRPr lang="es-ES_tradnl" altLang="es-AR"/>
          </a:p>
        </p:txBody>
      </p:sp>
    </p:spTree>
    <p:extLst>
      <p:ext uri="{BB962C8B-B14F-4D97-AF65-F5344CB8AC3E}">
        <p14:creationId xmlns:p14="http://schemas.microsoft.com/office/powerpoint/2010/main" val="33903070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D4236-D2AA-4F69-B580-10B20744C564}" type="slidenum">
              <a:rPr lang="es-ES_tradnl" altLang="es-AR"/>
              <a:pPr>
                <a:defRPr/>
              </a:pPr>
              <a:t>‹Nº›</a:t>
            </a:fld>
            <a:endParaRPr lang="es-ES_tradnl" altLang="es-AR"/>
          </a:p>
        </p:txBody>
      </p:sp>
    </p:spTree>
    <p:extLst>
      <p:ext uri="{BB962C8B-B14F-4D97-AF65-F5344CB8AC3E}">
        <p14:creationId xmlns:p14="http://schemas.microsoft.com/office/powerpoint/2010/main" val="56080392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61E92-BE37-4960-8696-8E855CFC93F1}" type="slidenum">
              <a:rPr lang="es-ES_tradnl" altLang="es-AR"/>
              <a:pPr>
                <a:defRPr/>
              </a:pPr>
              <a:t>‹Nº›</a:t>
            </a:fld>
            <a:endParaRPr lang="es-ES_tradnl" altLang="es-AR"/>
          </a:p>
        </p:txBody>
      </p:sp>
    </p:spTree>
    <p:extLst>
      <p:ext uri="{BB962C8B-B14F-4D97-AF65-F5344CB8AC3E}">
        <p14:creationId xmlns:p14="http://schemas.microsoft.com/office/powerpoint/2010/main" val="314244924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BD72A-8697-4A34-BBBE-E65D9B9055D8}" type="slidenum">
              <a:rPr lang="es-ES_tradnl" altLang="es-AR"/>
              <a:pPr>
                <a:defRPr/>
              </a:pPr>
              <a:t>‹Nº›</a:t>
            </a:fld>
            <a:endParaRPr lang="es-ES_tradnl" altLang="es-AR"/>
          </a:p>
        </p:txBody>
      </p:sp>
    </p:spTree>
    <p:extLst>
      <p:ext uri="{BB962C8B-B14F-4D97-AF65-F5344CB8AC3E}">
        <p14:creationId xmlns:p14="http://schemas.microsoft.com/office/powerpoint/2010/main" val="14345740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FF314A-E66B-4534-A648-DB916CDCCB11}" type="slidenum">
              <a:rPr lang="es-ES_tradnl" altLang="es-AR"/>
              <a:pPr>
                <a:defRPr/>
              </a:pPr>
              <a:t>‹Nº›</a:t>
            </a:fld>
            <a:endParaRPr lang="es-ES_tradnl" altLang="es-AR"/>
          </a:p>
        </p:txBody>
      </p:sp>
    </p:spTree>
    <p:extLst>
      <p:ext uri="{BB962C8B-B14F-4D97-AF65-F5344CB8AC3E}">
        <p14:creationId xmlns:p14="http://schemas.microsoft.com/office/powerpoint/2010/main" val="211883330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CFB56E-9F86-436F-8BC0-D554756E2E3E}" type="slidenum">
              <a:rPr lang="es-ES_tradnl" altLang="es-AR"/>
              <a:pPr>
                <a:defRPr/>
              </a:pPr>
              <a:t>‹Nº›</a:t>
            </a:fld>
            <a:endParaRPr lang="es-ES_tradnl" altLang="es-AR"/>
          </a:p>
        </p:txBody>
      </p:sp>
    </p:spTree>
    <p:extLst>
      <p:ext uri="{BB962C8B-B14F-4D97-AF65-F5344CB8AC3E}">
        <p14:creationId xmlns:p14="http://schemas.microsoft.com/office/powerpoint/2010/main" val="107672748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64E6-A137-450F-BC5F-3BC8747BB595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8D39-1EB2-4333-99A5-9B64C02159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22985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64E6-A137-450F-BC5F-3BC8747BB595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8D39-1EB2-4333-99A5-9B64C02159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06010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64E6-A137-450F-BC5F-3BC8747BB595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8D39-1EB2-4333-99A5-9B64C02159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26036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64E6-A137-450F-BC5F-3BC8747BB595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8D39-1EB2-4333-99A5-9B64C02159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11420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64E6-A137-450F-BC5F-3BC8747BB595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8D39-1EB2-4333-99A5-9B64C02159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33527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64E6-A137-450F-BC5F-3BC8747BB595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8D39-1EB2-4333-99A5-9B64C02159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78200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64E6-A137-450F-BC5F-3BC8747BB595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8D39-1EB2-4333-99A5-9B64C02159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39471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64E6-A137-450F-BC5F-3BC8747BB595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8D39-1EB2-4333-99A5-9B64C02159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04919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64E6-A137-450F-BC5F-3BC8747BB595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8D39-1EB2-4333-99A5-9B64C02159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69019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64E6-A137-450F-BC5F-3BC8747BB595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8D39-1EB2-4333-99A5-9B64C02159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90191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64E6-A137-450F-BC5F-3BC8747BB595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8D39-1EB2-4333-99A5-9B64C02159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572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357ADBF-F6E4-4EC8-8C11-D185DE36BC55}" type="datetimeFigureOut">
              <a:rPr lang="es-AR" smtClean="0"/>
              <a:t>17/09/2018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4EF7939-9DE5-4850-918E-F76C61C24114}" type="slidenum">
              <a:rPr lang="es-AR" smtClean="0"/>
              <a:t>‹Nº›</a:t>
            </a:fld>
            <a:endParaRPr lang="es-A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2457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0" name="29 Rectángulo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1" name="30 Rectángulo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2" name="31 Rectángulo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5" name="34 Rectángulo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6" name="35 Rectángulo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7" name="36 Rectángulo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8" name="37 Rectángulo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9" name="38 Rectángulo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0" name="39 Rectángulo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87D4EC2D-30E0-43CE-9ABA-738A75C93FD2}" type="datetimeFigureOut">
              <a:rPr lang="es-AR" smtClean="0">
                <a:solidFill>
                  <a:srgbClr val="438086"/>
                </a:solidFill>
              </a:rPr>
              <a:pPr/>
              <a:t>17/09/2018</a:t>
            </a:fld>
            <a:endParaRPr lang="es-AR">
              <a:solidFill>
                <a:srgbClr val="438086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AR">
              <a:solidFill>
                <a:srgbClr val="438086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1EEC0F04-7E47-498D-86AC-A4DBCCCBACF7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1043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 defTabSz="457200"/>
              <a:t>9/17/2018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defTabSz="457200"/>
            <a:fld id="{D57F1E4F-1CFF-5643-939E-217C01CDF565}" type="slidenum">
              <a:rPr lang="en-US" dirty="0"/>
              <a:pPr defTabSz="45720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387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24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cambiar el estilo de título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modificar el estilo de texto del patrón</a:t>
            </a:r>
          </a:p>
          <a:p>
            <a:pPr lvl="1"/>
            <a:r>
              <a:rPr lang="es-ES_tradnl" altLang="es-AR" smtClean="0"/>
              <a:t>Segundo nivel</a:t>
            </a:r>
          </a:p>
          <a:p>
            <a:pPr lvl="2"/>
            <a:r>
              <a:rPr lang="es-ES_tradnl" altLang="es-AR" smtClean="0"/>
              <a:t>Tercer nivel</a:t>
            </a:r>
          </a:p>
          <a:p>
            <a:pPr lvl="3"/>
            <a:r>
              <a:rPr lang="es-ES_tradnl" altLang="es-AR" smtClean="0"/>
              <a:t>Cuarto nivel</a:t>
            </a:r>
          </a:p>
          <a:p>
            <a:pPr lvl="4"/>
            <a:r>
              <a:rPr lang="es-ES_tradnl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E64BB4-34B2-4B0F-9843-1262FEAB98B0}" type="slidenum">
              <a:rPr lang="es-ES_tradnl" altLang="es-A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altLang="es-AR"/>
          </a:p>
        </p:txBody>
      </p:sp>
    </p:spTree>
    <p:extLst>
      <p:ext uri="{BB962C8B-B14F-4D97-AF65-F5344CB8AC3E}">
        <p14:creationId xmlns:p14="http://schemas.microsoft.com/office/powerpoint/2010/main" val="3104380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B64E6-A137-450F-BC5F-3BC8747BB595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17/09/2018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48D39-1EB2-4333-99A5-9B64C02159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195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4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5.emf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6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AR" sz="4800" b="1" dirty="0" smtClean="0"/>
              <a:t>NEUMONIA GRAVE DE LA COMUNIDAD</a:t>
            </a:r>
            <a:endParaRPr lang="es-AR" sz="48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70C0"/>
                </a:solidFill>
              </a:rPr>
              <a:t>Termas de Río Hondo, Santiago del Estero, Septiembre 2018</a:t>
            </a:r>
          </a:p>
          <a:p>
            <a:r>
              <a:rPr lang="es-AR" b="1" dirty="0" smtClean="0">
                <a:solidFill>
                  <a:srgbClr val="0070C0"/>
                </a:solidFill>
              </a:rPr>
              <a:t>Dr. Guillermo A. recúpero</a:t>
            </a:r>
            <a:endParaRPr lang="es-AR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9875020"/>
              </p:ext>
            </p:extLst>
          </p:nvPr>
        </p:nvGraphicFramePr>
        <p:xfrm>
          <a:off x="591068" y="94005"/>
          <a:ext cx="1639658" cy="175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Fotografía de Photo Editor" r:id="rId3" imgW="9057143" imgH="9678751" progId="">
                  <p:embed/>
                </p:oleObj>
              </mc:Choice>
              <mc:Fallback>
                <p:oleObj name="Fotografía de Photo Editor" r:id="rId3" imgW="9057143" imgH="967875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068" y="94005"/>
                        <a:ext cx="1639658" cy="17518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921386"/>
              </p:ext>
            </p:extLst>
          </p:nvPr>
        </p:nvGraphicFramePr>
        <p:xfrm>
          <a:off x="2247818" y="93512"/>
          <a:ext cx="1577827" cy="1752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" name="Fotografía de Photo Editor" r:id="rId5" imgW="8907118" imgH="9895238" progId="">
                  <p:embed/>
                </p:oleObj>
              </mc:Choice>
              <mc:Fallback>
                <p:oleObj name="Fotografía de Photo Editor" r:id="rId5" imgW="8907118" imgH="9895238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7818" y="93512"/>
                        <a:ext cx="1577827" cy="175238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42737" y="93512"/>
            <a:ext cx="1330614" cy="177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19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TEMAS</a:t>
            </a:r>
            <a:endParaRPr lang="es-AR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8557602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2059536" y="2307364"/>
            <a:ext cx="341832" cy="3332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Elipse 5"/>
          <p:cNvSpPr/>
          <p:nvPr/>
        </p:nvSpPr>
        <p:spPr>
          <a:xfrm>
            <a:off x="2059536" y="3681813"/>
            <a:ext cx="341832" cy="3332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Elipse 6"/>
          <p:cNvSpPr/>
          <p:nvPr/>
        </p:nvSpPr>
        <p:spPr>
          <a:xfrm>
            <a:off x="2059536" y="5056262"/>
            <a:ext cx="341832" cy="3332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Rectángulo 2"/>
          <p:cNvSpPr/>
          <p:nvPr/>
        </p:nvSpPr>
        <p:spPr>
          <a:xfrm>
            <a:off x="9583271" y="6060141"/>
            <a:ext cx="2259105" cy="206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 smtClean="0">
                <a:solidFill>
                  <a:schemeClr val="tx1"/>
                </a:solidFill>
              </a:rPr>
              <a:t>DR. GUILLERMO RECÚPERO</a:t>
            </a:r>
            <a:endParaRPr lang="es-AR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66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OBJETIVO</a:t>
            </a:r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7291" y="1814272"/>
            <a:ext cx="3350983" cy="4022725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6135877" y="2273179"/>
            <a:ext cx="3179036" cy="29226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>
                <a:solidFill>
                  <a:schemeClr val="tx1"/>
                </a:solidFill>
              </a:rPr>
              <a:t>DETERMINAR CONDUCTA INICIAL</a:t>
            </a:r>
            <a:endParaRPr lang="es-AR" sz="2800" b="1" dirty="0">
              <a:solidFill>
                <a:schemeClr val="tx1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9651749" y="5836997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64913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8639" y="152639"/>
            <a:ext cx="6311781" cy="84721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5550" y="999858"/>
            <a:ext cx="8720129" cy="737502"/>
          </a:xfrm>
        </p:spPr>
        <p:txBody>
          <a:bodyPr>
            <a:normAutofit/>
          </a:bodyPr>
          <a:lstStyle/>
          <a:p>
            <a:r>
              <a:rPr lang="es-AR" sz="4000" b="1" dirty="0" smtClean="0"/>
              <a:t>DEFINICIONES</a:t>
            </a:r>
            <a:endParaRPr lang="es-AR" sz="40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s-AR" sz="3600" b="1" dirty="0"/>
              <a:t>N</a:t>
            </a:r>
            <a:r>
              <a:rPr lang="es-AR" sz="3600" b="1" dirty="0" smtClean="0"/>
              <a:t>eumonía </a:t>
            </a:r>
            <a:r>
              <a:rPr lang="es-AR" sz="3600" b="1" dirty="0"/>
              <a:t>que no </a:t>
            </a:r>
            <a:r>
              <a:rPr lang="es-AR" sz="3600" b="1" dirty="0" smtClean="0"/>
              <a:t>responde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AR" sz="3600" b="1" dirty="0"/>
              <a:t>N</a:t>
            </a:r>
            <a:r>
              <a:rPr lang="es-AR" sz="3600" b="1" dirty="0" smtClean="0"/>
              <a:t>eumonía </a:t>
            </a:r>
            <a:r>
              <a:rPr lang="es-AR" sz="3600" b="1" dirty="0"/>
              <a:t>progresiva </a:t>
            </a:r>
            <a:endParaRPr lang="es-AR" sz="36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s-AR" sz="3600" b="1" dirty="0"/>
              <a:t>C</a:t>
            </a:r>
            <a:r>
              <a:rPr lang="es-AR" sz="3600" b="1" dirty="0" smtClean="0"/>
              <a:t>uando </a:t>
            </a:r>
            <a:r>
              <a:rPr lang="es-AR" sz="3600" b="1" dirty="0"/>
              <a:t>el paciente necesita de la vigilancia y monitorización de una UCI y que permita, si es necesario, apoyo con conexión a un ventilador mecánico y/o soporte </a:t>
            </a:r>
            <a:r>
              <a:rPr lang="es-AR" sz="3600" b="1" dirty="0" smtClean="0"/>
              <a:t>hemodinámico.</a:t>
            </a:r>
            <a:r>
              <a:rPr lang="es-AR" sz="3600" b="1" dirty="0"/>
              <a:t> </a:t>
            </a:r>
          </a:p>
        </p:txBody>
      </p:sp>
      <p:sp>
        <p:nvSpPr>
          <p:cNvPr id="5" name="Elipse 4"/>
          <p:cNvSpPr/>
          <p:nvPr/>
        </p:nvSpPr>
        <p:spPr>
          <a:xfrm>
            <a:off x="2982482" y="478564"/>
            <a:ext cx="222191" cy="239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31774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3938" y="144093"/>
            <a:ext cx="6311781" cy="84721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5550" y="999858"/>
            <a:ext cx="8720129" cy="737502"/>
          </a:xfrm>
        </p:spPr>
        <p:txBody>
          <a:bodyPr>
            <a:normAutofit/>
          </a:bodyPr>
          <a:lstStyle/>
          <a:p>
            <a:r>
              <a:rPr lang="es-AR" sz="4000" b="1" dirty="0" smtClean="0"/>
              <a:t>                 DEFINICIONES</a:t>
            </a:r>
            <a:endParaRPr lang="es-AR" sz="40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AR" sz="3600" b="1" dirty="0">
                <a:latin typeface="MyriadPro-Light"/>
              </a:rPr>
              <a:t>M</a:t>
            </a:r>
            <a:r>
              <a:rPr lang="es-AR" sz="3600" b="1" dirty="0" smtClean="0">
                <a:latin typeface="MyriadPro-Light"/>
              </a:rPr>
              <a:t>anifestaciones </a:t>
            </a:r>
            <a:r>
              <a:rPr lang="es-AR" sz="3600" b="1" dirty="0">
                <a:latin typeface="MyriadPro-Light"/>
              </a:rPr>
              <a:t>clínicas severas que pueden darse tanto en casos de neumonías </a:t>
            </a:r>
            <a:r>
              <a:rPr lang="es-AR" sz="3600" b="1" dirty="0" smtClean="0">
                <a:latin typeface="MyriadPro-Light"/>
              </a:rPr>
              <a:t>como de </a:t>
            </a:r>
            <a:r>
              <a:rPr lang="es-AR" sz="3600" b="1" dirty="0">
                <a:latin typeface="MyriadPro-Light"/>
              </a:rPr>
              <a:t>bronquiolitis (en menores de dos años), y también en algunos casos de ETI. A este tipo </a:t>
            </a:r>
            <a:r>
              <a:rPr lang="es-AR" sz="3600" b="1" dirty="0" smtClean="0">
                <a:latin typeface="MyriadPro-Light"/>
              </a:rPr>
              <a:t>de cuadros </a:t>
            </a:r>
            <a:r>
              <a:rPr lang="es-AR" sz="3600" b="1" dirty="0">
                <a:latin typeface="MyriadPro-Light"/>
              </a:rPr>
              <a:t>graves se los denomina en general </a:t>
            </a:r>
            <a:r>
              <a:rPr lang="es-AR" sz="3600" b="1" dirty="0">
                <a:solidFill>
                  <a:srgbClr val="0070C0"/>
                </a:solidFill>
                <a:latin typeface="MyriadPro-Light"/>
              </a:rPr>
              <a:t>Infecciones Respiratorias Agudas Graves (IRAG).</a:t>
            </a:r>
            <a:endParaRPr lang="es-AR" sz="3600" b="1" dirty="0">
              <a:solidFill>
                <a:srgbClr val="0070C0"/>
              </a:solidFill>
            </a:endParaRPr>
          </a:p>
        </p:txBody>
      </p:sp>
      <p:sp>
        <p:nvSpPr>
          <p:cNvPr id="5" name="Elipse 4"/>
          <p:cNvSpPr/>
          <p:nvPr/>
        </p:nvSpPr>
        <p:spPr>
          <a:xfrm>
            <a:off x="3580687" y="448060"/>
            <a:ext cx="222191" cy="239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white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240025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8639" y="144093"/>
            <a:ext cx="6311781" cy="84721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5550" y="999858"/>
            <a:ext cx="8720129" cy="737502"/>
          </a:xfrm>
        </p:spPr>
        <p:txBody>
          <a:bodyPr>
            <a:normAutofit/>
          </a:bodyPr>
          <a:lstStyle/>
          <a:p>
            <a:r>
              <a:rPr lang="es-AR" sz="4000" b="1" dirty="0" smtClean="0"/>
              <a:t>               DEFINICIONES</a:t>
            </a:r>
            <a:endParaRPr lang="es-AR" sz="40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AR" sz="3600" b="1" dirty="0">
                <a:solidFill>
                  <a:srgbClr val="000000"/>
                </a:solidFill>
                <a:latin typeface="MyriadPro-Light"/>
              </a:rPr>
              <a:t>También pueden registrarse cuadros de Infecciones respiratorias agudas graves en </a:t>
            </a:r>
            <a:r>
              <a:rPr lang="es-AR" sz="3600" b="1" dirty="0" smtClean="0">
                <a:solidFill>
                  <a:srgbClr val="000000"/>
                </a:solidFill>
                <a:latin typeface="MyriadPro-Light"/>
              </a:rPr>
              <a:t>pacientes entre </a:t>
            </a:r>
            <a:r>
              <a:rPr lang="es-AR" sz="3600" b="1" dirty="0">
                <a:solidFill>
                  <a:srgbClr val="000000"/>
                </a:solidFill>
                <a:latin typeface="MyriadPro-Light"/>
              </a:rPr>
              <a:t>5 y 65 años previamente sanos, sin antecedentes de riesgo aumentado, que </a:t>
            </a:r>
            <a:r>
              <a:rPr lang="es-AR" sz="3600" b="1" dirty="0" smtClean="0">
                <a:solidFill>
                  <a:srgbClr val="000000"/>
                </a:solidFill>
                <a:latin typeface="MyriadPro-Light"/>
              </a:rPr>
              <a:t>requieren internación</a:t>
            </a:r>
            <a:r>
              <a:rPr lang="es-AR" sz="3600" b="1" dirty="0">
                <a:solidFill>
                  <a:srgbClr val="000000"/>
                </a:solidFill>
                <a:latin typeface="MyriadPro-Light"/>
              </a:rPr>
              <a:t>. </a:t>
            </a:r>
            <a:r>
              <a:rPr lang="es-AR" sz="3600" b="1" dirty="0" smtClean="0">
                <a:solidFill>
                  <a:srgbClr val="000000"/>
                </a:solidFill>
                <a:latin typeface="MyriadPro-Light"/>
              </a:rPr>
              <a:t>se </a:t>
            </a:r>
            <a:r>
              <a:rPr lang="es-AR" sz="3600" b="1" dirty="0">
                <a:solidFill>
                  <a:srgbClr val="000000"/>
                </a:solidFill>
                <a:latin typeface="MyriadPro-Light"/>
              </a:rPr>
              <a:t>denominan </a:t>
            </a:r>
            <a:r>
              <a:rPr lang="es-AR" sz="3600" b="1" dirty="0">
                <a:solidFill>
                  <a:srgbClr val="0070C0"/>
                </a:solidFill>
                <a:latin typeface="MyriadPro-Light"/>
              </a:rPr>
              <a:t>IRAG Inusitada (IRAGI</a:t>
            </a:r>
            <a:r>
              <a:rPr lang="es-AR" sz="3600" b="1" dirty="0" smtClean="0">
                <a:solidFill>
                  <a:srgbClr val="0070C0"/>
                </a:solidFill>
                <a:latin typeface="MyriadPro-Light"/>
              </a:rPr>
              <a:t>)</a:t>
            </a:r>
            <a:r>
              <a:rPr lang="es-AR" sz="3600" dirty="0" smtClean="0">
                <a:solidFill>
                  <a:srgbClr val="000000"/>
                </a:solidFill>
                <a:latin typeface="MyriadPro-Light"/>
              </a:rPr>
              <a:t>. </a:t>
            </a:r>
            <a:endParaRPr lang="es-AR" sz="3600" b="1" dirty="0"/>
          </a:p>
        </p:txBody>
      </p:sp>
      <p:sp>
        <p:nvSpPr>
          <p:cNvPr id="5" name="Elipse 4"/>
          <p:cNvSpPr/>
          <p:nvPr/>
        </p:nvSpPr>
        <p:spPr>
          <a:xfrm>
            <a:off x="2982482" y="478564"/>
            <a:ext cx="222191" cy="239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43917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67702" y="142853"/>
            <a:ext cx="2296102" cy="3049511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75520" y="548680"/>
            <a:ext cx="8229600" cy="1066800"/>
          </a:xfrm>
        </p:spPr>
        <p:txBody>
          <a:bodyPr>
            <a:normAutofit/>
          </a:bodyPr>
          <a:lstStyle/>
          <a:p>
            <a:r>
              <a:rPr lang="es-A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IRAG-I (Inusitada):</a:t>
            </a:r>
            <a:endParaRPr lang="es-A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03512" y="1412776"/>
            <a:ext cx="8712968" cy="5229200"/>
          </a:xfrm>
        </p:spPr>
        <p:txBody>
          <a:bodyPr>
            <a:noAutofit/>
          </a:bodyPr>
          <a:lstStyle/>
          <a:p>
            <a:pPr algn="just">
              <a:buNone/>
            </a:pPr>
            <a:endParaRPr lang="es-AR" sz="1600" dirty="0"/>
          </a:p>
          <a:p>
            <a:pPr algn="just">
              <a:buNone/>
            </a:pPr>
            <a:r>
              <a:rPr lang="es-AR" sz="1600" dirty="0"/>
              <a:t>Se trata de una IRAG que presente  1 o + características: </a:t>
            </a:r>
          </a:p>
          <a:p>
            <a:pPr algn="just">
              <a:buNone/>
            </a:pPr>
            <a:endParaRPr lang="es-AR" sz="1600" dirty="0"/>
          </a:p>
          <a:p>
            <a:pPr algn="just">
              <a:buFontTx/>
              <a:buChar char="-"/>
            </a:pPr>
            <a:r>
              <a:rPr lang="es-AR" sz="1600" dirty="0"/>
              <a:t>Entre 5 y 64 años, sin FR y sin respuesta al tratamiento, o que evoluciona con deterioro clínico y pruebas de laboratorio no conclusivas.</a:t>
            </a:r>
          </a:p>
          <a:p>
            <a:pPr algn="just">
              <a:buNone/>
            </a:pPr>
            <a:endParaRPr lang="es-AR" sz="1600" dirty="0"/>
          </a:p>
          <a:p>
            <a:pPr algn="just">
              <a:buFontTx/>
              <a:buChar char="-"/>
            </a:pPr>
            <a:r>
              <a:rPr lang="es-AR" sz="1600" dirty="0"/>
              <a:t> Sin causa determinada en trabajador de la salud.</a:t>
            </a:r>
          </a:p>
          <a:p>
            <a:pPr algn="just">
              <a:buNone/>
            </a:pPr>
            <a:endParaRPr lang="es-AR" sz="1600" dirty="0"/>
          </a:p>
          <a:p>
            <a:pPr algn="just">
              <a:buFontTx/>
              <a:buChar char="-"/>
            </a:pPr>
            <a:r>
              <a:rPr lang="es-AR" sz="1600" dirty="0"/>
              <a:t>Contacto con aves o porcinos infectados (vivos o muertos).</a:t>
            </a:r>
          </a:p>
          <a:p>
            <a:pPr algn="just">
              <a:buNone/>
            </a:pPr>
            <a:endParaRPr lang="es-AR" sz="1600" dirty="0"/>
          </a:p>
          <a:p>
            <a:pPr algn="just">
              <a:buFontTx/>
              <a:buChar char="-"/>
            </a:pPr>
            <a:r>
              <a:rPr lang="es-AR" sz="1600" dirty="0"/>
              <a:t>2 o más casos en miembros de la misma familia, del ámbito laboral o ámbitos sociales. </a:t>
            </a:r>
          </a:p>
          <a:p>
            <a:pPr algn="just">
              <a:buNone/>
            </a:pPr>
            <a:endParaRPr lang="es-AR" sz="1600" dirty="0"/>
          </a:p>
          <a:p>
            <a:pPr algn="just">
              <a:buFontTx/>
              <a:buChar char="-"/>
            </a:pPr>
            <a:r>
              <a:rPr lang="es-AR" sz="1600" dirty="0"/>
              <a:t>En contexto de un patrón inesperado de enfermedad respiratoria o Neumonía, como ser un supuesto aumento en la mortalidad, un cambio en el grupo de edad asociado a un caso severo de influenza severa, o un cambio en el patrón clínico asociado a influenza. </a:t>
            </a:r>
          </a:p>
          <a:p>
            <a:pPr algn="just">
              <a:buNone/>
            </a:pPr>
            <a:endParaRPr lang="es-AR" sz="1600" dirty="0"/>
          </a:p>
          <a:p>
            <a:pPr algn="just">
              <a:buFontTx/>
              <a:buChar char="-"/>
            </a:pPr>
            <a:r>
              <a:rPr lang="es-AR" sz="1600" dirty="0"/>
              <a:t>En contexto epidemiológico: cambios abruptos, imprevistos en la tendencia de infección respiratoria observada en la vigilancia de rutina. </a:t>
            </a:r>
          </a:p>
          <a:p>
            <a:endParaRPr lang="es-AR" sz="1600" dirty="0"/>
          </a:p>
        </p:txBody>
      </p:sp>
      <p:sp>
        <p:nvSpPr>
          <p:cNvPr id="5" name="Rectángulo 4"/>
          <p:cNvSpPr/>
          <p:nvPr/>
        </p:nvSpPr>
        <p:spPr>
          <a:xfrm>
            <a:off x="9777255" y="6364977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86705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658" y="588272"/>
            <a:ext cx="6309907" cy="84741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497539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Elipse 5"/>
          <p:cNvSpPr/>
          <p:nvPr/>
        </p:nvSpPr>
        <p:spPr>
          <a:xfrm>
            <a:off x="3452501" y="922946"/>
            <a:ext cx="196553" cy="1965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224790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311" y="393107"/>
            <a:ext cx="5737576" cy="8255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273465"/>
            <a:ext cx="10058400" cy="1463895"/>
          </a:xfrm>
        </p:spPr>
        <p:txBody>
          <a:bodyPr>
            <a:normAutofit/>
          </a:bodyPr>
          <a:lstStyle/>
          <a:p>
            <a:pPr algn="ctr"/>
            <a:r>
              <a:rPr lang="es-AR" sz="3600" b="1" dirty="0" smtClean="0">
                <a:solidFill>
                  <a:schemeClr val="tx1"/>
                </a:solidFill>
              </a:rPr>
              <a:t>ETIOLOGÍA</a:t>
            </a:r>
            <a:endParaRPr lang="es-AR" sz="36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620510"/>
              </p:ext>
            </p:extLst>
          </p:nvPr>
        </p:nvGraphicFramePr>
        <p:xfrm>
          <a:off x="1096963" y="1846263"/>
          <a:ext cx="10058400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  <a:gridCol w="2514600"/>
                <a:gridCol w="2514600"/>
                <a:gridCol w="2514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BACTERIAS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VIRUS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HONGOS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PARÁSITOS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Estafilococos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1"/>
                          </a:solidFill>
                        </a:rPr>
                        <a:t>Sincitial respiratorio</a:t>
                      </a:r>
                      <a:endParaRPr lang="es-A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err="1" smtClean="0"/>
                        <a:t>Asperguillus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err="1" smtClean="0"/>
                        <a:t>Ascaris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Neumococo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1"/>
                          </a:solidFill>
                        </a:rPr>
                        <a:t>Influenza</a:t>
                      </a:r>
                      <a:endParaRPr lang="es-A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err="1" smtClean="0"/>
                        <a:t>Histoplasma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err="1" smtClean="0"/>
                        <a:t>Strongyloides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err="1" smtClean="0"/>
                        <a:t>Haemophilus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err="1" smtClean="0">
                          <a:solidFill>
                            <a:schemeClr val="tx1"/>
                          </a:solidFill>
                        </a:rPr>
                        <a:t>Parainfluenza</a:t>
                      </a:r>
                      <a:endParaRPr lang="es-A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err="1" smtClean="0"/>
                        <a:t>Paracoccidiodes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err="1" smtClean="0"/>
                        <a:t>Legionella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1"/>
                          </a:solidFill>
                        </a:rPr>
                        <a:t>Adenovirus</a:t>
                      </a:r>
                      <a:endParaRPr lang="es-A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Fusarium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Chlamydias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Hanta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Micoplasma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err="1" smtClean="0">
                          <a:solidFill>
                            <a:schemeClr val="tx1"/>
                          </a:solidFill>
                        </a:rPr>
                        <a:t>Leptospira</a:t>
                      </a:r>
                      <a:endParaRPr lang="es-AR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AR" b="1" dirty="0" smtClean="0">
                          <a:solidFill>
                            <a:schemeClr val="tx1"/>
                          </a:solidFill>
                        </a:rPr>
                        <a:t>Micobacterias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ángulo 5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99275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63" y="1974791"/>
            <a:ext cx="11315700" cy="1524000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1469877" y="2529555"/>
            <a:ext cx="350377" cy="3589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56677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eloj de pared antiguo con un pÃ©ndulo en una caja de madera tallada â fotos de 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845" y="213645"/>
            <a:ext cx="3336928" cy="584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elojes de bolsillo â fotos de 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773" y="709301"/>
            <a:ext cx="5261962" cy="35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4314773" y="4554908"/>
            <a:ext cx="5261962" cy="7093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REQUERIMIENTO DE ACCIONES  A CORTO PLAZO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66915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RAZONAMIENTO INICIAL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8152624"/>
              </p:ext>
            </p:extLst>
          </p:nvPr>
        </p:nvGraphicFramePr>
        <p:xfrm>
          <a:off x="880217" y="1974078"/>
          <a:ext cx="8451790" cy="3110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4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9528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RAZONAMIENTO INICIAL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</p:nvPr>
        </p:nvGraphicFramePr>
        <p:xfrm>
          <a:off x="880217" y="1974078"/>
          <a:ext cx="8451790" cy="3110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lipse 2"/>
          <p:cNvSpPr/>
          <p:nvPr/>
        </p:nvSpPr>
        <p:spPr>
          <a:xfrm>
            <a:off x="851647" y="2680447"/>
            <a:ext cx="2088777" cy="170329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17476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graphicFrame>
        <p:nvGraphicFramePr>
          <p:cNvPr id="8" name="Marcador de contenid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0555783"/>
              </p:ext>
            </p:extLst>
          </p:nvPr>
        </p:nvGraphicFramePr>
        <p:xfrm>
          <a:off x="2734655" y="85459"/>
          <a:ext cx="5028027" cy="1775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9535" y="1737360"/>
            <a:ext cx="7037729" cy="493980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88218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graphicFrame>
        <p:nvGraphicFramePr>
          <p:cNvPr id="8" name="Marcador de contenido 7"/>
          <p:cNvGraphicFramePr>
            <a:graphicFrameLocks noGrp="1"/>
          </p:cNvGraphicFramePr>
          <p:nvPr>
            <p:ph idx="1"/>
          </p:nvPr>
        </p:nvGraphicFramePr>
        <p:xfrm>
          <a:off x="2734655" y="85459"/>
          <a:ext cx="5028027" cy="1775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1170" y="1581070"/>
            <a:ext cx="6496352" cy="4977649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21003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794760" y="0"/>
            <a:ext cx="9690930" cy="6847969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0468598" y="6332434"/>
            <a:ext cx="1723402" cy="5255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0" y="6332434"/>
            <a:ext cx="794760" cy="5155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10171702" y="6193934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299034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276" y="1538846"/>
            <a:ext cx="6669769" cy="519841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9592" y="70379"/>
            <a:ext cx="3867639" cy="134203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200611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RAZONAMIENTO INICIAL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</p:nvPr>
        </p:nvGraphicFramePr>
        <p:xfrm>
          <a:off x="880217" y="1974078"/>
          <a:ext cx="8451790" cy="3110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lipse 2"/>
          <p:cNvSpPr/>
          <p:nvPr/>
        </p:nvSpPr>
        <p:spPr>
          <a:xfrm>
            <a:off x="851647" y="2680447"/>
            <a:ext cx="2088777" cy="170329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white"/>
              </a:solidFill>
            </a:endParaRPr>
          </a:p>
        </p:txBody>
      </p:sp>
      <p:sp>
        <p:nvSpPr>
          <p:cNvPr id="6" name="Elipse 5"/>
          <p:cNvSpPr/>
          <p:nvPr/>
        </p:nvSpPr>
        <p:spPr>
          <a:xfrm>
            <a:off x="2958354" y="2680447"/>
            <a:ext cx="2160494" cy="1783977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2770994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s-AR" sz="4000" b="1" dirty="0">
                <a:latin typeface="+mn-lt"/>
              </a:rPr>
              <a:t>¿Qué </a:t>
            </a:r>
            <a:r>
              <a:rPr lang="es-AR" sz="4000" b="1" dirty="0" smtClean="0">
                <a:latin typeface="+mn-lt"/>
              </a:rPr>
              <a:t>es lo que determina gravedad?</a:t>
            </a:r>
            <a:endParaRPr lang="es-AR" sz="4000" b="1" dirty="0"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Font typeface="Wingdings 3" charset="2"/>
              <a:buNone/>
            </a:pPr>
            <a:r>
              <a:rPr lang="es-AR" sz="2800" b="1" dirty="0">
                <a:solidFill>
                  <a:schemeClr val="tx1"/>
                </a:solidFill>
              </a:rPr>
              <a:t>1- REPERCUSION FUNCIONAL (LOCAL)</a:t>
            </a:r>
          </a:p>
          <a:p>
            <a:pPr marL="0" indent="0" algn="ctr">
              <a:lnSpc>
                <a:spcPct val="150000"/>
              </a:lnSpc>
              <a:buFont typeface="Wingdings 3" charset="2"/>
              <a:buNone/>
            </a:pPr>
            <a:r>
              <a:rPr lang="es-AR" b="1" dirty="0">
                <a:solidFill>
                  <a:schemeClr val="tx1"/>
                </a:solidFill>
              </a:rPr>
              <a:t>Alteración de la HEMATOSIS: hipoxemia – hipercapnia</a:t>
            </a:r>
          </a:p>
          <a:p>
            <a:pPr marL="0" indent="0" algn="ctr">
              <a:lnSpc>
                <a:spcPct val="150000"/>
              </a:lnSpc>
              <a:buFont typeface="Wingdings 3" charset="2"/>
              <a:buNone/>
            </a:pPr>
            <a:endParaRPr lang="es-AR" b="1" dirty="0">
              <a:solidFill>
                <a:schemeClr val="tx1"/>
              </a:solidFill>
            </a:endParaRPr>
          </a:p>
          <a:p>
            <a:pPr marL="0" indent="0" algn="ctr">
              <a:lnSpc>
                <a:spcPct val="150000"/>
              </a:lnSpc>
              <a:buFont typeface="Wingdings 3" charset="2"/>
              <a:buNone/>
            </a:pPr>
            <a:r>
              <a:rPr lang="es-AR" sz="2800" b="1" dirty="0">
                <a:solidFill>
                  <a:schemeClr val="tx1"/>
                </a:solidFill>
              </a:rPr>
              <a:t>2- REPERCUSION SISTEMICA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s-AR" b="1" dirty="0">
                <a:solidFill>
                  <a:schemeClr val="tx1"/>
                </a:solidFill>
              </a:rPr>
              <a:t>Inflamación – coagulación generalizada: FALLAS ORGANICAS (SEPSIS)</a:t>
            </a:r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89512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 </a:t>
            </a:r>
            <a:r>
              <a:rPr lang="es-AR" b="1" dirty="0" smtClean="0"/>
              <a:t>Escenarios clínicos</a:t>
            </a:r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5406" y="1846263"/>
            <a:ext cx="6881514" cy="402272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231521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84" y="-8546"/>
            <a:ext cx="10535762" cy="6729892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372250" y="6444347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40363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579" y="116123"/>
            <a:ext cx="10522409" cy="648955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297608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37" y="366712"/>
            <a:ext cx="9153525" cy="612457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94105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33" y="178180"/>
            <a:ext cx="11570426" cy="661034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259562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399426" y="1236400"/>
            <a:ext cx="8229600" cy="552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spcBef>
                <a:spcPts val="700"/>
              </a:spcBef>
              <a:buClr>
                <a:srgbClr val="A53010"/>
              </a:buClr>
            </a:pPr>
            <a:r>
              <a:rPr lang="en-US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CURB 65</a:t>
            </a:r>
            <a:endParaRPr lang="en-US" sz="2400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aphicFrame>
        <p:nvGraphicFramePr>
          <p:cNvPr id="9" name="Group 3"/>
          <p:cNvGraphicFramePr>
            <a:graphicFrameLocks noGrp="1"/>
          </p:cNvGraphicFramePr>
          <p:nvPr>
            <p:extLst/>
          </p:nvPr>
        </p:nvGraphicFramePr>
        <p:xfrm>
          <a:off x="2554288" y="1953558"/>
          <a:ext cx="6845300" cy="3170346"/>
        </p:xfrm>
        <a:graphic>
          <a:graphicData uri="http://schemas.openxmlformats.org/drawingml/2006/table">
            <a:tbl>
              <a:tblPr/>
              <a:tblGrid>
                <a:gridCol w="909050"/>
                <a:gridCol w="4882172"/>
                <a:gridCol w="1054078"/>
              </a:tblGrid>
              <a:tr h="639950">
                <a:tc>
                  <a:txBody>
                    <a:bodyPr/>
                    <a:lstStyle>
                      <a:lvl1pPr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1pPr>
                      <a:lvl2pPr marL="2286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2pPr>
                      <a:lvl3pPr marL="4572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3pPr>
                      <a:lvl4pPr marL="6858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4pPr>
                      <a:lvl5pPr marL="9144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5pPr>
                      <a:lvl6pPr marL="13716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6pPr>
                      <a:lvl7pPr marL="18288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7pPr>
                      <a:lvl8pPr marL="22860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8pPr>
                      <a:lvl9pPr marL="27432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C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  <a:cs typeface="Helvetica" panose="020B0604020202020204" pitchFamily="34" charset="0"/>
                        <a:sym typeface="Helvetica" panose="020B0604020202020204" pitchFamily="34" charset="0"/>
                      </a:endParaRP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1pPr>
                      <a:lvl2pPr marL="2286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2pPr>
                      <a:lvl3pPr marL="4572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3pPr>
                      <a:lvl4pPr marL="6858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4pPr>
                      <a:lvl5pPr marL="9144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5pPr>
                      <a:lvl6pPr marL="13716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6pPr>
                      <a:lvl7pPr marL="18288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7pPr>
                      <a:lvl8pPr marL="22860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8pPr>
                      <a:lvl9pPr marL="27432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CONFUSIÓN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  <a:cs typeface="Helvetica" panose="020B0604020202020204" pitchFamily="34" charset="0"/>
                        <a:sym typeface="Helvetica" panose="020B0604020202020204" pitchFamily="34" charset="0"/>
                      </a:endParaRP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rPr>
                        <a:t>1</a:t>
                      </a: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</a:tr>
              <a:tr h="630112">
                <a:tc>
                  <a:txBody>
                    <a:bodyPr/>
                    <a:lstStyle>
                      <a:lvl1pPr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1pPr>
                      <a:lvl2pPr marL="2286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2pPr>
                      <a:lvl3pPr marL="4572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3pPr>
                      <a:lvl4pPr marL="6858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4pPr>
                      <a:lvl5pPr marL="9144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5pPr>
                      <a:lvl6pPr marL="13716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6pPr>
                      <a:lvl7pPr marL="18288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7pPr>
                      <a:lvl8pPr marL="22860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8pPr>
                      <a:lvl9pPr marL="27432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U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  <a:cs typeface="Helvetica" panose="020B0604020202020204" pitchFamily="34" charset="0"/>
                        <a:sym typeface="Helvetica" panose="020B0604020202020204" pitchFamily="34" charset="0"/>
                      </a:endParaRP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CD1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1pPr>
                      <a:lvl2pPr marL="2286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2pPr>
                      <a:lvl3pPr marL="4572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3pPr>
                      <a:lvl4pPr marL="6858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4pPr>
                      <a:lvl5pPr marL="9144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5pPr>
                      <a:lvl6pPr marL="13716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6pPr>
                      <a:lvl7pPr marL="18288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7pPr>
                      <a:lvl8pPr marL="22860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8pPr>
                      <a:lvl9pPr marL="27432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UREA: &gt;44mg/dL o BUN &gt;20 mg/dL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  <a:cs typeface="Helvetica" panose="020B0604020202020204" pitchFamily="34" charset="0"/>
                        <a:sym typeface="Helvetica" panose="020B0604020202020204" pitchFamily="34" charset="0"/>
                      </a:endParaRP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C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rPr>
                        <a:t>1</a:t>
                      </a: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CD1"/>
                    </a:solidFill>
                  </a:tcPr>
                </a:tc>
              </a:tr>
              <a:tr h="630112">
                <a:tc>
                  <a:txBody>
                    <a:bodyPr/>
                    <a:lstStyle>
                      <a:lvl1pPr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1pPr>
                      <a:lvl2pPr marL="2286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2pPr>
                      <a:lvl3pPr marL="4572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3pPr>
                      <a:lvl4pPr marL="6858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4pPr>
                      <a:lvl5pPr marL="9144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5pPr>
                      <a:lvl6pPr marL="13716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6pPr>
                      <a:lvl7pPr marL="18288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7pPr>
                      <a:lvl8pPr marL="22860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8pPr>
                      <a:lvl9pPr marL="27432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R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  <a:cs typeface="Helvetica" panose="020B0604020202020204" pitchFamily="34" charset="0"/>
                        <a:sym typeface="Helvetica" panose="020B0604020202020204" pitchFamily="34" charset="0"/>
                      </a:endParaRP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1pPr>
                      <a:lvl2pPr marL="2286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2pPr>
                      <a:lvl3pPr marL="4572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3pPr>
                      <a:lvl4pPr marL="6858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4pPr>
                      <a:lvl5pPr marL="9144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5pPr>
                      <a:lvl6pPr marL="13716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6pPr>
                      <a:lvl7pPr marL="18288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7pPr>
                      <a:lvl8pPr marL="22860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8pPr>
                      <a:lvl9pPr marL="27432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RESPIRACIÓN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: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 FR: &gt;30 por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minuto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  <a:cs typeface="Helvetica" panose="020B0604020202020204" pitchFamily="34" charset="0"/>
                        <a:sym typeface="Helvetica" panose="020B0604020202020204" pitchFamily="34" charset="0"/>
                      </a:endParaRP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rPr>
                        <a:t>1</a:t>
                      </a: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</a:tr>
              <a:tr h="639950">
                <a:tc>
                  <a:txBody>
                    <a:bodyPr/>
                    <a:lstStyle>
                      <a:lvl1pPr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1pPr>
                      <a:lvl2pPr marL="2286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2pPr>
                      <a:lvl3pPr marL="4572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3pPr>
                      <a:lvl4pPr marL="6858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4pPr>
                      <a:lvl5pPr marL="9144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5pPr>
                      <a:lvl6pPr marL="13716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6pPr>
                      <a:lvl7pPr marL="18288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7pPr>
                      <a:lvl8pPr marL="22860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8pPr>
                      <a:lvl9pPr marL="27432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B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  <a:cs typeface="Helvetica" panose="020B0604020202020204" pitchFamily="34" charset="0"/>
                        <a:sym typeface="Helvetica" panose="020B0604020202020204" pitchFamily="34" charset="0"/>
                      </a:endParaRP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CD1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1pPr>
                      <a:lvl2pPr marL="2286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2pPr>
                      <a:lvl3pPr marL="4572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3pPr>
                      <a:lvl4pPr marL="6858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4pPr>
                      <a:lvl5pPr marL="9144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5pPr>
                      <a:lvl6pPr marL="13716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6pPr>
                      <a:lvl7pPr marL="18288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7pPr>
                      <a:lvl8pPr marL="22860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8pPr>
                      <a:lvl9pPr marL="27432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PRESIÓN ARTERIAL (PA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)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: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 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Sistólica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 (PAS) &lt;90 y 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Diastólica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 (PAD) &lt;60 mmHg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  <a:cs typeface="Helvetica" panose="020B0604020202020204" pitchFamily="34" charset="0"/>
                        <a:sym typeface="Helvetica" panose="020B0604020202020204" pitchFamily="34" charset="0"/>
                      </a:endParaRP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C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rPr>
                        <a:t>1</a:t>
                      </a: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CD1"/>
                    </a:solidFill>
                  </a:tcPr>
                </a:tc>
              </a:tr>
              <a:tr h="630112">
                <a:tc>
                  <a:txBody>
                    <a:bodyPr/>
                    <a:lstStyle>
                      <a:lvl1pPr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1pPr>
                      <a:lvl2pPr marL="2286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2pPr>
                      <a:lvl3pPr marL="4572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3pPr>
                      <a:lvl4pPr marL="6858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4pPr>
                      <a:lvl5pPr marL="9144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5pPr>
                      <a:lvl6pPr marL="13716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6pPr>
                      <a:lvl7pPr marL="18288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7pPr>
                      <a:lvl8pPr marL="22860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8pPr>
                      <a:lvl9pPr marL="27432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65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  <a:cs typeface="Helvetica" panose="020B0604020202020204" pitchFamily="34" charset="0"/>
                        <a:sym typeface="Helvetica" panose="020B0604020202020204" pitchFamily="34" charset="0"/>
                      </a:endParaRP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1pPr>
                      <a:lvl2pPr marL="2286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2pPr>
                      <a:lvl3pPr marL="4572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3pPr>
                      <a:lvl4pPr marL="6858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4pPr>
                      <a:lvl5pPr marL="9144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5pPr>
                      <a:lvl6pPr marL="13716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6pPr>
                      <a:lvl7pPr marL="18288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7pPr>
                      <a:lvl8pPr marL="22860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8pPr>
                      <a:lvl9pPr marL="27432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EDAD: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&gt; 65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años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  <a:cs typeface="Helvetica" panose="020B0604020202020204" pitchFamily="34" charset="0"/>
                        <a:sym typeface="Helvetica" panose="020B0604020202020204" pitchFamily="34" charset="0"/>
                      </a:endParaRP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rPr>
                        <a:t>1</a:t>
                      </a: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</a:tr>
            </a:tbl>
          </a:graphicData>
        </a:graphic>
      </p:graphicFrame>
      <p:sp>
        <p:nvSpPr>
          <p:cNvPr id="10" name="AutoShape 57"/>
          <p:cNvSpPr>
            <a:spLocks/>
          </p:cNvSpPr>
          <p:nvPr/>
        </p:nvSpPr>
        <p:spPr bwMode="auto">
          <a:xfrm>
            <a:off x="2399426" y="5310619"/>
            <a:ext cx="8929688" cy="625475"/>
          </a:xfrm>
          <a:custGeom>
            <a:avLst/>
            <a:gdLst>
              <a:gd name="T0" fmla="*/ 4464844 w 21600"/>
              <a:gd name="T1" fmla="*/ 312738 h 21600"/>
              <a:gd name="T2" fmla="*/ 4464844 w 21600"/>
              <a:gd name="T3" fmla="*/ 312738 h 21600"/>
              <a:gd name="T4" fmla="*/ 4464844 w 21600"/>
              <a:gd name="T5" fmla="*/ 312738 h 21600"/>
              <a:gd name="T6" fmla="*/ 4464844 w 21600"/>
              <a:gd name="T7" fmla="*/ 31273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defTabSz="457200"/>
            <a:r>
              <a:rPr lang="en-US" sz="1200" dirty="0"/>
              <a:t>Mandel, L.  MD. </a:t>
            </a:r>
            <a:r>
              <a:rPr lang="en-US" sz="1200" i="1" dirty="0"/>
              <a:t>et al. </a:t>
            </a:r>
            <a:r>
              <a:rPr lang="en-US" sz="1200" dirty="0"/>
              <a:t>IDSA/ATS Guidelines for CAP in Adults. CID 2007:44 (</a:t>
            </a:r>
            <a:r>
              <a:rPr lang="en-US" sz="1200" dirty="0" err="1"/>
              <a:t>suppl</a:t>
            </a:r>
            <a:r>
              <a:rPr lang="en-US" sz="1200" dirty="0"/>
              <a:t> 2)</a:t>
            </a:r>
          </a:p>
          <a:p>
            <a:pPr defTabSz="457200"/>
            <a:r>
              <a:rPr lang="en-US" sz="1200" dirty="0" err="1"/>
              <a:t>Recomendaciones</a:t>
            </a:r>
            <a:r>
              <a:rPr lang="en-US" sz="1200" dirty="0"/>
              <a:t> para el </a:t>
            </a:r>
            <a:r>
              <a:rPr lang="en-US" sz="1200" dirty="0" err="1"/>
              <a:t>diagnostico</a:t>
            </a:r>
            <a:r>
              <a:rPr lang="en-US" sz="1200" dirty="0"/>
              <a:t>, </a:t>
            </a:r>
            <a:r>
              <a:rPr lang="en-US" sz="1200" dirty="0" err="1"/>
              <a:t>tratamiento</a:t>
            </a:r>
            <a:r>
              <a:rPr lang="en-US" sz="1200" dirty="0"/>
              <a:t> y </a:t>
            </a:r>
            <a:r>
              <a:rPr lang="en-US" sz="1200" dirty="0" err="1"/>
              <a:t>prevención</a:t>
            </a:r>
            <a:r>
              <a:rPr lang="en-US" sz="1200" dirty="0"/>
              <a:t> de la </a:t>
            </a:r>
            <a:r>
              <a:rPr lang="en-US" sz="1200" dirty="0" err="1"/>
              <a:t>neumonía</a:t>
            </a:r>
            <a:r>
              <a:rPr lang="en-US" sz="1200" dirty="0"/>
              <a:t> </a:t>
            </a:r>
            <a:r>
              <a:rPr lang="en-US" sz="1200" dirty="0" err="1"/>
              <a:t>adquirida</a:t>
            </a:r>
            <a:r>
              <a:rPr lang="en-US" sz="1200" dirty="0"/>
              <a:t> en la </a:t>
            </a:r>
            <a:r>
              <a:rPr lang="en-US" sz="1200" dirty="0" err="1"/>
              <a:t>comunidad</a:t>
            </a:r>
            <a:r>
              <a:rPr lang="en-US" sz="1200" dirty="0"/>
              <a:t> en </a:t>
            </a:r>
            <a:r>
              <a:rPr lang="en-US" sz="1200" dirty="0" err="1"/>
              <a:t>adultos</a:t>
            </a:r>
            <a:r>
              <a:rPr lang="en-US" sz="1200" dirty="0"/>
              <a:t> </a:t>
            </a:r>
            <a:r>
              <a:rPr lang="en-US" sz="1200" dirty="0" err="1"/>
              <a:t>inmunocompetentes</a:t>
            </a:r>
            <a:r>
              <a:rPr lang="en-US" sz="1200" dirty="0"/>
              <a:t>. </a:t>
            </a:r>
            <a:r>
              <a:rPr lang="en-US" sz="1200" dirty="0" err="1"/>
              <a:t>Infectio</a:t>
            </a:r>
            <a:r>
              <a:rPr lang="en-US" sz="1200" dirty="0"/>
              <a:t> 2013;17 (</a:t>
            </a:r>
            <a:r>
              <a:rPr lang="en-US" sz="1200" dirty="0" err="1"/>
              <a:t>supl</a:t>
            </a:r>
            <a:r>
              <a:rPr lang="en-US" sz="1200" dirty="0"/>
              <a:t> 1): 1</a:t>
            </a:r>
            <a:endParaRPr lang="en-US" dirty="0"/>
          </a:p>
        </p:txBody>
      </p:sp>
      <p:sp>
        <p:nvSpPr>
          <p:cNvPr id="5" name="Rectángulo 4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39500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1884"/>
            <a:ext cx="12377737" cy="7047521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588995" y="6719500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412308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399426" y="1053521"/>
            <a:ext cx="8229600" cy="552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spcBef>
                <a:spcPts val="700"/>
              </a:spcBef>
            </a:pPr>
            <a:r>
              <a:rPr lang="en-US" sz="2400" b="1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Pneumonia Severity Index </a:t>
            </a:r>
            <a:r>
              <a:rPr lang="en-US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(PSI)</a:t>
            </a:r>
            <a:endParaRPr lang="en-US" sz="2400" b="1" dirty="0" smtClean="0"/>
          </a:p>
        </p:txBody>
      </p:sp>
      <p:pic>
        <p:nvPicPr>
          <p:cNvPr id="5" name="Picture 3" descr="la foto (3)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627" y="1518330"/>
            <a:ext cx="4424050" cy="243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4" descr="la foto (2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106" y="1544088"/>
            <a:ext cx="4082603" cy="4439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AutoShape 5"/>
          <p:cNvSpPr>
            <a:spLocks/>
          </p:cNvSpPr>
          <p:nvPr/>
        </p:nvSpPr>
        <p:spPr bwMode="auto">
          <a:xfrm>
            <a:off x="6875865" y="4984982"/>
            <a:ext cx="4214812" cy="803275"/>
          </a:xfrm>
          <a:custGeom>
            <a:avLst/>
            <a:gdLst>
              <a:gd name="T0" fmla="*/ 2107406 w 21600"/>
              <a:gd name="T1" fmla="*/ 401638 h 21600"/>
              <a:gd name="T2" fmla="*/ 2107406 w 21600"/>
              <a:gd name="T3" fmla="*/ 401638 h 21600"/>
              <a:gd name="T4" fmla="*/ 2107406 w 21600"/>
              <a:gd name="T5" fmla="*/ 401638 h 21600"/>
              <a:gd name="T6" fmla="*/ 2107406 w 21600"/>
              <a:gd name="T7" fmla="*/ 40163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just" eaLnBrk="1"/>
            <a:r>
              <a:rPr lang="en-US" sz="1200" dirty="0" err="1" smtClean="0"/>
              <a:t>Recomendaciones</a:t>
            </a:r>
            <a:r>
              <a:rPr lang="en-US" sz="1200" dirty="0" smtClean="0"/>
              <a:t> </a:t>
            </a:r>
            <a:r>
              <a:rPr lang="en-US" sz="1200" dirty="0"/>
              <a:t>para el </a:t>
            </a:r>
            <a:r>
              <a:rPr lang="en-US" sz="1200" dirty="0" err="1"/>
              <a:t>diagnostico</a:t>
            </a:r>
            <a:r>
              <a:rPr lang="en-US" sz="1200" dirty="0"/>
              <a:t>, </a:t>
            </a:r>
            <a:r>
              <a:rPr lang="en-US" sz="1200" dirty="0" err="1"/>
              <a:t>tratamiento</a:t>
            </a:r>
            <a:r>
              <a:rPr lang="en-US" sz="1200" dirty="0"/>
              <a:t> y </a:t>
            </a:r>
            <a:r>
              <a:rPr lang="en-US" sz="1200" dirty="0" err="1"/>
              <a:t>prevención</a:t>
            </a:r>
            <a:r>
              <a:rPr lang="en-US" sz="1200" dirty="0"/>
              <a:t> de la </a:t>
            </a:r>
            <a:r>
              <a:rPr lang="en-US" sz="1200" dirty="0" err="1"/>
              <a:t>neumonía</a:t>
            </a:r>
            <a:r>
              <a:rPr lang="en-US" sz="1200" dirty="0"/>
              <a:t> </a:t>
            </a:r>
            <a:r>
              <a:rPr lang="en-US" sz="1200" dirty="0" err="1"/>
              <a:t>adquirida</a:t>
            </a:r>
            <a:r>
              <a:rPr lang="en-US" sz="1200" dirty="0"/>
              <a:t> en la </a:t>
            </a:r>
            <a:r>
              <a:rPr lang="en-US" sz="1200" dirty="0" err="1"/>
              <a:t>comunidad</a:t>
            </a:r>
            <a:r>
              <a:rPr lang="en-US" sz="1200" dirty="0"/>
              <a:t> en </a:t>
            </a:r>
            <a:r>
              <a:rPr lang="en-US" sz="1200" dirty="0" err="1"/>
              <a:t>adultos</a:t>
            </a:r>
            <a:r>
              <a:rPr lang="en-US" sz="1200" dirty="0"/>
              <a:t> </a:t>
            </a:r>
            <a:r>
              <a:rPr lang="en-US" sz="1200" dirty="0" err="1"/>
              <a:t>inmunocompetentes</a:t>
            </a:r>
            <a:r>
              <a:rPr lang="en-US" sz="1200" dirty="0"/>
              <a:t>. </a:t>
            </a:r>
            <a:r>
              <a:rPr lang="en-US" sz="1200" dirty="0" err="1"/>
              <a:t>Infectio</a:t>
            </a:r>
            <a:r>
              <a:rPr lang="en-US" sz="1200" dirty="0"/>
              <a:t> 2013;17 (</a:t>
            </a:r>
            <a:r>
              <a:rPr lang="en-US" sz="1200" dirty="0" err="1"/>
              <a:t>supl</a:t>
            </a:r>
            <a:r>
              <a:rPr lang="en-US" sz="1200" dirty="0"/>
              <a:t> 1): 1</a:t>
            </a:r>
            <a:endParaRPr lang="en-US" dirty="0"/>
          </a:p>
        </p:txBody>
      </p:sp>
      <p:sp>
        <p:nvSpPr>
          <p:cNvPr id="8" name="Rectángulo 7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36954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15804"/>
          </a:xfrm>
        </p:spPr>
        <p:txBody>
          <a:bodyPr/>
          <a:lstStyle/>
          <a:p>
            <a:r>
              <a:rPr lang="es-AR" b="1" dirty="0" smtClean="0"/>
              <a:t>Factores del Huésped</a:t>
            </a:r>
            <a:endParaRPr lang="es-AR" b="1" dirty="0"/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AR" sz="2400" b="1" dirty="0" smtClean="0">
                <a:solidFill>
                  <a:srgbClr val="0070C0"/>
                </a:solidFill>
              </a:rPr>
              <a:t>Edad</a:t>
            </a:r>
          </a:p>
          <a:p>
            <a:r>
              <a:rPr lang="es-AR" sz="2400" b="1" dirty="0" smtClean="0">
                <a:solidFill>
                  <a:srgbClr val="0070C0"/>
                </a:solidFill>
              </a:rPr>
              <a:t>Inmunidad</a:t>
            </a:r>
          </a:p>
          <a:p>
            <a:r>
              <a:rPr lang="es-AR" sz="2400" b="1" dirty="0" smtClean="0">
                <a:solidFill>
                  <a:srgbClr val="0070C0"/>
                </a:solidFill>
              </a:rPr>
              <a:t>Comorbilidades:</a:t>
            </a:r>
          </a:p>
          <a:p>
            <a:pPr lvl="1"/>
            <a:r>
              <a:rPr lang="es-AR" sz="2400" b="1" dirty="0" smtClean="0"/>
              <a:t>EPOC</a:t>
            </a:r>
          </a:p>
          <a:p>
            <a:pPr lvl="1"/>
            <a:r>
              <a:rPr lang="es-AR" sz="2400" b="1" dirty="0" smtClean="0"/>
              <a:t>Diabetes</a:t>
            </a:r>
          </a:p>
          <a:p>
            <a:pPr lvl="1"/>
            <a:r>
              <a:rPr lang="es-AR" sz="2400" b="1" dirty="0" smtClean="0"/>
              <a:t>Nefropatías</a:t>
            </a:r>
          </a:p>
          <a:p>
            <a:pPr lvl="1"/>
            <a:r>
              <a:rPr lang="es-AR" sz="2400" b="1" dirty="0" smtClean="0"/>
              <a:t>Enfermedades hematológicas</a:t>
            </a:r>
          </a:p>
          <a:p>
            <a:pPr lvl="1"/>
            <a:r>
              <a:rPr lang="es-AR" sz="2400" b="1" dirty="0" smtClean="0"/>
              <a:t>Enfermedad neoplásica</a:t>
            </a:r>
          </a:p>
          <a:p>
            <a:pPr lvl="1"/>
            <a:r>
              <a:rPr lang="es-AR" sz="2400" b="1" dirty="0" smtClean="0"/>
              <a:t>Cardiopatías</a:t>
            </a:r>
          </a:p>
          <a:p>
            <a:pPr lvl="1"/>
            <a:r>
              <a:rPr lang="es-AR" sz="2400" b="1" dirty="0" smtClean="0"/>
              <a:t>Enfermedad neurológica</a:t>
            </a:r>
          </a:p>
          <a:p>
            <a:pPr lvl="1"/>
            <a:endParaRPr lang="es-AR" sz="2400" b="1" dirty="0" smtClean="0"/>
          </a:p>
          <a:p>
            <a:pPr marL="201168" lvl="1" indent="0">
              <a:buNone/>
            </a:pPr>
            <a:r>
              <a:rPr lang="es-AR" sz="2400" b="1" dirty="0" smtClean="0">
                <a:solidFill>
                  <a:srgbClr val="0070C0"/>
                </a:solidFill>
              </a:rPr>
              <a:t>Lugar de adquisición</a:t>
            </a:r>
          </a:p>
          <a:p>
            <a:pPr lvl="1"/>
            <a:endParaRPr lang="es-AR" b="1" dirty="0"/>
          </a:p>
        </p:txBody>
      </p:sp>
      <p:sp>
        <p:nvSpPr>
          <p:cNvPr id="8" name="Rectángulo 7"/>
          <p:cNvSpPr/>
          <p:nvPr/>
        </p:nvSpPr>
        <p:spPr>
          <a:xfrm>
            <a:off x="1097280" y="1102409"/>
            <a:ext cx="3760149" cy="504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>
                <a:solidFill>
                  <a:schemeClr val="tx1"/>
                </a:solidFill>
              </a:rPr>
              <a:t>RIESGO DE GRAVEDAD</a:t>
            </a:r>
            <a:endParaRPr lang="es-AR" sz="2800" b="1" dirty="0">
              <a:solidFill>
                <a:schemeClr val="tx1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58756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RAZONAMIENTO INICIAL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</p:nvPr>
        </p:nvGraphicFramePr>
        <p:xfrm>
          <a:off x="880217" y="1974078"/>
          <a:ext cx="8451790" cy="3110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lipse 2"/>
          <p:cNvSpPr/>
          <p:nvPr/>
        </p:nvSpPr>
        <p:spPr>
          <a:xfrm>
            <a:off x="851647" y="2680447"/>
            <a:ext cx="2088777" cy="170329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white"/>
              </a:solidFill>
            </a:endParaRPr>
          </a:p>
        </p:txBody>
      </p:sp>
      <p:sp>
        <p:nvSpPr>
          <p:cNvPr id="6" name="Elipse 5"/>
          <p:cNvSpPr/>
          <p:nvPr/>
        </p:nvSpPr>
        <p:spPr>
          <a:xfrm>
            <a:off x="2958354" y="2680447"/>
            <a:ext cx="2160494" cy="1783977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white"/>
              </a:solidFill>
            </a:endParaRPr>
          </a:p>
        </p:txBody>
      </p:sp>
      <p:sp>
        <p:nvSpPr>
          <p:cNvPr id="5" name="Elipse 4"/>
          <p:cNvSpPr/>
          <p:nvPr/>
        </p:nvSpPr>
        <p:spPr>
          <a:xfrm>
            <a:off x="4661647" y="283284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Elipse 6"/>
          <p:cNvSpPr/>
          <p:nvPr/>
        </p:nvSpPr>
        <p:spPr>
          <a:xfrm>
            <a:off x="5118848" y="2640105"/>
            <a:ext cx="2160494" cy="1783977"/>
          </a:xfrm>
          <a:prstGeom prst="ellipse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white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425481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446" y="640936"/>
            <a:ext cx="4299925" cy="215354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773371" y="743484"/>
            <a:ext cx="62241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altLang="es-AR" b="1" dirty="0" smtClean="0"/>
              <a:t>LABORATORIO</a:t>
            </a:r>
          </a:p>
          <a:p>
            <a:r>
              <a:rPr lang="es-ES_tradnl" altLang="es-AR" b="1" dirty="0" smtClean="0"/>
              <a:t>Glóbulos blancos - 3000 o + 40.000</a:t>
            </a:r>
          </a:p>
          <a:p>
            <a:r>
              <a:rPr lang="es-ES_tradnl" altLang="es-AR" b="1" dirty="0" smtClean="0"/>
              <a:t>Presión de oxígeno - 40</a:t>
            </a:r>
          </a:p>
          <a:p>
            <a:r>
              <a:rPr lang="es-ES_tradnl" altLang="es-AR" b="1" dirty="0" smtClean="0"/>
              <a:t>Función renal alterada</a:t>
            </a:r>
          </a:p>
          <a:p>
            <a:r>
              <a:rPr lang="es-ES_tradnl" altLang="es-AR" b="1" dirty="0" err="1" smtClean="0"/>
              <a:t>Hematócrito</a:t>
            </a:r>
            <a:r>
              <a:rPr lang="es-ES_tradnl" altLang="es-AR" b="1" dirty="0" smtClean="0"/>
              <a:t> - 30 %</a:t>
            </a:r>
          </a:p>
          <a:p>
            <a:r>
              <a:rPr lang="es-ES_tradnl" altLang="es-AR" b="1" dirty="0" err="1" smtClean="0"/>
              <a:t>Ph</a:t>
            </a:r>
            <a:r>
              <a:rPr lang="es-ES_tradnl" altLang="es-AR" b="1" dirty="0" smtClean="0"/>
              <a:t> - 7,35</a:t>
            </a:r>
          </a:p>
          <a:p>
            <a:r>
              <a:rPr lang="es-ES_tradnl" altLang="es-AR" b="1" dirty="0" err="1" smtClean="0"/>
              <a:t>Hiperbilirrubinemia</a:t>
            </a:r>
            <a:endParaRPr lang="es-ES_tradnl" altLang="es-AR" b="1" dirty="0" smtClean="0"/>
          </a:p>
          <a:p>
            <a:r>
              <a:rPr lang="es-ES_tradnl" altLang="es-AR" b="1" dirty="0" err="1" smtClean="0"/>
              <a:t>Plaquetopenia</a:t>
            </a:r>
            <a:endParaRPr lang="es-ES_tradnl" altLang="es-AR" b="1" dirty="0"/>
          </a:p>
        </p:txBody>
      </p:sp>
      <p:sp>
        <p:nvSpPr>
          <p:cNvPr id="6" name="Rectángulo 5"/>
          <p:cNvSpPr/>
          <p:nvPr/>
        </p:nvSpPr>
        <p:spPr>
          <a:xfrm>
            <a:off x="2765988" y="3098768"/>
            <a:ext cx="736077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altLang="es-AR" sz="3200" b="1" u="sng" dirty="0" smtClean="0"/>
              <a:t>RADIOLOGÍA -  TAC</a:t>
            </a:r>
          </a:p>
          <a:p>
            <a:r>
              <a:rPr lang="es-ES_tradnl" altLang="es-AR" sz="3200" b="1" dirty="0" smtClean="0"/>
              <a:t>Un foco o mas de un foco.</a:t>
            </a:r>
          </a:p>
          <a:p>
            <a:r>
              <a:rPr lang="es-ES_tradnl" altLang="es-AR" sz="3200" b="1" dirty="0" smtClean="0"/>
              <a:t>Unilateral o Bilateral.</a:t>
            </a:r>
          </a:p>
          <a:p>
            <a:r>
              <a:rPr lang="es-ES_tradnl" altLang="es-AR" sz="3200" b="1" dirty="0" smtClean="0"/>
              <a:t>Derrame.</a:t>
            </a:r>
          </a:p>
          <a:p>
            <a:r>
              <a:rPr lang="es-ES_tradnl" altLang="es-AR" sz="3200" b="1" dirty="0" smtClean="0"/>
              <a:t>Cavidades.</a:t>
            </a:r>
          </a:p>
          <a:p>
            <a:r>
              <a:rPr lang="es-ES_tradnl" altLang="es-AR" sz="3200" b="1" dirty="0" smtClean="0"/>
              <a:t>Alveolar, </a:t>
            </a:r>
            <a:r>
              <a:rPr lang="es-ES_tradnl" altLang="es-AR" sz="3200" b="1" dirty="0" err="1" smtClean="0"/>
              <a:t>Instersticial</a:t>
            </a:r>
            <a:r>
              <a:rPr lang="es-ES_tradnl" altLang="es-AR" sz="3200" b="1" dirty="0" smtClean="0"/>
              <a:t>, Pleural, Mixto.</a:t>
            </a:r>
            <a:endParaRPr lang="es-ES_tradnl" altLang="es-AR" sz="3200" b="1" u="sng" dirty="0"/>
          </a:p>
        </p:txBody>
      </p:sp>
      <p:sp>
        <p:nvSpPr>
          <p:cNvPr id="7" name="Rectángulo 6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60668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4000" b="1" dirty="0" smtClean="0"/>
              <a:t>LABORATORIO MICROBIOLÓGICO</a:t>
            </a:r>
            <a:endParaRPr lang="es-AR" sz="4000" b="1" dirty="0"/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s-AR" sz="3600" b="1" dirty="0" smtClean="0"/>
              <a:t> Exámenes directos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3600" b="1" dirty="0" smtClean="0"/>
              <a:t> Cultivos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3600" b="1" dirty="0" smtClean="0"/>
              <a:t> Serologías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3600" b="1" dirty="0" smtClean="0"/>
              <a:t> Métodos moleculares</a:t>
            </a:r>
          </a:p>
          <a:p>
            <a:endParaRPr lang="es-AR" dirty="0"/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191243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RAZONAMIENTO INICIAL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</p:nvPr>
        </p:nvGraphicFramePr>
        <p:xfrm>
          <a:off x="880217" y="1974078"/>
          <a:ext cx="8451790" cy="3110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lipse 2"/>
          <p:cNvSpPr/>
          <p:nvPr/>
        </p:nvSpPr>
        <p:spPr>
          <a:xfrm>
            <a:off x="851647" y="2680447"/>
            <a:ext cx="2088777" cy="170329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white"/>
              </a:solidFill>
            </a:endParaRPr>
          </a:p>
        </p:txBody>
      </p:sp>
      <p:sp>
        <p:nvSpPr>
          <p:cNvPr id="6" name="Elipse 5"/>
          <p:cNvSpPr/>
          <p:nvPr/>
        </p:nvSpPr>
        <p:spPr>
          <a:xfrm>
            <a:off x="2958354" y="2680447"/>
            <a:ext cx="2160494" cy="1783977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white"/>
              </a:solidFill>
            </a:endParaRPr>
          </a:p>
        </p:txBody>
      </p:sp>
      <p:sp>
        <p:nvSpPr>
          <p:cNvPr id="5" name="Elipse 4"/>
          <p:cNvSpPr/>
          <p:nvPr/>
        </p:nvSpPr>
        <p:spPr>
          <a:xfrm>
            <a:off x="4661647" y="283284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white"/>
              </a:solidFill>
            </a:endParaRPr>
          </a:p>
        </p:txBody>
      </p:sp>
      <p:sp>
        <p:nvSpPr>
          <p:cNvPr id="7" name="Elipse 6"/>
          <p:cNvSpPr/>
          <p:nvPr/>
        </p:nvSpPr>
        <p:spPr>
          <a:xfrm>
            <a:off x="5118848" y="2640105"/>
            <a:ext cx="2160494" cy="1783977"/>
          </a:xfrm>
          <a:prstGeom prst="ellipse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white"/>
              </a:solidFill>
            </a:endParaRPr>
          </a:p>
        </p:txBody>
      </p:sp>
      <p:sp>
        <p:nvSpPr>
          <p:cNvPr id="8" name="Elipse 7"/>
          <p:cNvSpPr/>
          <p:nvPr/>
        </p:nvSpPr>
        <p:spPr>
          <a:xfrm>
            <a:off x="7279342" y="2649068"/>
            <a:ext cx="2160494" cy="1783977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white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4064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RESISTENCIA </a:t>
            </a:r>
            <a:r>
              <a:rPr lang="es-AR" b="1" dirty="0"/>
              <a:t>BACTERIANA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AR" sz="4000" b="1" dirty="0" smtClean="0"/>
              <a:t> ESTAFILOCOCO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4000" b="1" dirty="0" smtClean="0"/>
              <a:t> NEUMOCOCO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4000" b="1" dirty="0" smtClean="0"/>
              <a:t> BACILOS GRAM NEGATIVOS</a:t>
            </a:r>
            <a:endParaRPr lang="es-AR" sz="4000" b="1" dirty="0"/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34761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	</a:t>
            </a:r>
            <a:r>
              <a:rPr lang="es-AR" b="1" dirty="0" smtClean="0"/>
              <a:t>RESISTENCIA BACTERIANA</a:t>
            </a:r>
            <a:endParaRPr lang="es-AR" b="1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349" y="1846263"/>
            <a:ext cx="6051628" cy="402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253733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796" y="440523"/>
            <a:ext cx="8512633" cy="6354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8307043" y="651824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290176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242902"/>
            <a:ext cx="8429442" cy="617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9615890" y="6458852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26011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789965"/>
            <a:ext cx="8580636" cy="5615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3359696" y="260648"/>
            <a:ext cx="475252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>
                <a:solidFill>
                  <a:prstClr val="white"/>
                </a:solidFill>
              </a:rPr>
              <a:t>PASOS DE LA RESISTENCIA</a:t>
            </a:r>
          </a:p>
        </p:txBody>
      </p:sp>
      <p:sp>
        <p:nvSpPr>
          <p:cNvPr id="5" name="Rectángulo 4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52407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ANTIMICROBIANOS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5400" b="1" dirty="0" smtClean="0"/>
              <a:t> Antibacterianos</a:t>
            </a:r>
          </a:p>
          <a:p>
            <a:r>
              <a:rPr lang="es-AR" sz="5400" b="1" dirty="0" smtClean="0"/>
              <a:t> Antivirales</a:t>
            </a:r>
          </a:p>
          <a:p>
            <a:r>
              <a:rPr lang="es-AR" sz="5400" b="1" dirty="0" smtClean="0"/>
              <a:t> Antimicóticos</a:t>
            </a:r>
            <a:endParaRPr lang="es-AR" sz="5400" b="1" dirty="0"/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39888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AR" sz="3200" b="1"/>
              <a:t>Tratamiento: Guía Argentina</a:t>
            </a:r>
          </a:p>
        </p:txBody>
      </p:sp>
      <p:pic>
        <p:nvPicPr>
          <p:cNvPr id="77827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8839" y="1919289"/>
            <a:ext cx="7934325" cy="3887787"/>
          </a:xfrm>
          <a:noFill/>
        </p:spPr>
      </p:pic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96783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33439"/>
            <a:ext cx="9144000" cy="519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67090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88" y="238965"/>
            <a:ext cx="11403318" cy="4915741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66963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Antimicóticos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AR" sz="4800" b="1" dirty="0" smtClean="0"/>
              <a:t> Anfotericina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4800" b="1" dirty="0" smtClean="0"/>
              <a:t> Voriconazol</a:t>
            </a:r>
            <a:endParaRPr lang="es-AR" sz="4800" b="1" dirty="0"/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50211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222385559"/>
              </p:ext>
            </p:extLst>
          </p:nvPr>
        </p:nvGraphicFramePr>
        <p:xfrm>
          <a:off x="2133600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ángulo 7"/>
          <p:cNvSpPr/>
          <p:nvPr/>
        </p:nvSpPr>
        <p:spPr>
          <a:xfrm>
            <a:off x="2680447" y="2402541"/>
            <a:ext cx="4849906" cy="7709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000" b="1" dirty="0" smtClean="0">
                <a:solidFill>
                  <a:schemeClr val="tx1"/>
                </a:solidFill>
              </a:rPr>
              <a:t>CASOS CLÍNICOS</a:t>
            </a:r>
            <a:endParaRPr lang="es-AR" sz="4000" b="1" dirty="0">
              <a:solidFill>
                <a:schemeClr val="tx1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37308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Síndrome febril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Paciente de 82 años.</a:t>
            </a:r>
          </a:p>
          <a:p>
            <a:r>
              <a:rPr lang="es-AR" b="1" dirty="0" smtClean="0"/>
              <a:t>En forma aguda: fiebre. Escalofríos sudoración.</a:t>
            </a:r>
          </a:p>
          <a:p>
            <a:r>
              <a:rPr lang="es-AR" b="1" dirty="0" smtClean="0"/>
              <a:t>Tos y escasa expectoración</a:t>
            </a:r>
          </a:p>
          <a:p>
            <a:r>
              <a:rPr lang="es-AR" b="1" dirty="0" smtClean="0"/>
              <a:t>Ex Físico: levemente confuso. Eupneico, TA: 140/90, 120 </a:t>
            </a:r>
            <a:r>
              <a:rPr lang="es-AR" b="1" dirty="0" err="1" smtClean="0"/>
              <a:t>xmin</a:t>
            </a:r>
            <a:r>
              <a:rPr lang="es-AR" b="1" dirty="0" smtClean="0"/>
              <a:t>.</a:t>
            </a:r>
          </a:p>
          <a:p>
            <a:r>
              <a:rPr lang="es-AR" b="1" dirty="0" smtClean="0"/>
              <a:t>Rales crepitantes en base derecha.</a:t>
            </a:r>
          </a:p>
          <a:p>
            <a:endParaRPr lang="es-AR" dirty="0" smtClean="0"/>
          </a:p>
          <a:p>
            <a:pPr algn="ctr">
              <a:buNone/>
            </a:pPr>
            <a:r>
              <a:rPr lang="es-AR" b="1" dirty="0" smtClean="0"/>
              <a:t>Razonamiento</a:t>
            </a:r>
            <a:endParaRPr lang="es-AR" b="1" dirty="0"/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83132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0508" y="295833"/>
            <a:ext cx="4750634" cy="40879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2314" y="295834"/>
            <a:ext cx="5841376" cy="4087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ángulo 4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97272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50" y="376518"/>
            <a:ext cx="5531391" cy="298160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870" y="784132"/>
            <a:ext cx="4995072" cy="257399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590800" y="4249271"/>
            <a:ext cx="6373906" cy="5916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>
                <a:solidFill>
                  <a:schemeClr val="tx1"/>
                </a:solidFill>
              </a:rPr>
              <a:t>TABLAS DE RIESGO y CRITERIO CLÍNICO</a:t>
            </a:r>
            <a:endParaRPr lang="es-AR" sz="2800" b="1" dirty="0">
              <a:solidFill>
                <a:schemeClr val="tx1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248122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CASO CLÍNICO 2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Paciente de 19 años.</a:t>
            </a:r>
          </a:p>
          <a:p>
            <a:r>
              <a:rPr lang="es-AR" b="1" dirty="0" smtClean="0"/>
              <a:t>Ingresa </a:t>
            </a:r>
            <a:r>
              <a:rPr lang="es-AR" b="1" dirty="0"/>
              <a:t>con celulitis de M. Inferior.</a:t>
            </a:r>
          </a:p>
          <a:p>
            <a:r>
              <a:rPr lang="es-AR" b="1" dirty="0"/>
              <a:t>Rubicundez, dolor en muslo derecho. También fiebre y leve disnea.</a:t>
            </a:r>
          </a:p>
          <a:p>
            <a:r>
              <a:rPr lang="es-AR" b="1" dirty="0"/>
              <a:t>Trae una Rx de tórax inicial</a:t>
            </a:r>
            <a:r>
              <a:rPr lang="es-AR" b="1" dirty="0" smtClean="0"/>
              <a:t>.</a:t>
            </a:r>
            <a:endParaRPr lang="es-AR" b="1" dirty="0"/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28610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71" y="379203"/>
            <a:ext cx="10017736" cy="562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9597961" y="6006353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07443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Evolución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3600" b="1" dirty="0" smtClean="0"/>
              <a:t>Presenta disnea importante. </a:t>
            </a:r>
          </a:p>
          <a:p>
            <a:r>
              <a:rPr lang="es-AR" sz="3600" b="1" dirty="0" smtClean="0"/>
              <a:t>Se realiza </a:t>
            </a:r>
            <a:r>
              <a:rPr lang="es-AR" sz="3600" b="1" dirty="0" err="1" smtClean="0"/>
              <a:t>Rx</a:t>
            </a:r>
            <a:r>
              <a:rPr lang="es-AR" sz="3600" b="1" dirty="0" smtClean="0"/>
              <a:t> y tac</a:t>
            </a:r>
          </a:p>
          <a:p>
            <a:endParaRPr lang="es-AR" dirty="0"/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86008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352" y="332656"/>
            <a:ext cx="8897153" cy="4997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359696" y="5733256"/>
            <a:ext cx="388843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Imágenes nodulares bilaterales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261240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335397" y="5366574"/>
            <a:ext cx="684076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Imágenes alveolares, algunas cavitaciones, Derrame pleural Izquierdo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987" y="484388"/>
            <a:ext cx="7951695" cy="446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977080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260648"/>
            <a:ext cx="813435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495600" y="5445224"/>
            <a:ext cx="727280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>
                <a:solidFill>
                  <a:schemeClr val="tx1"/>
                </a:solidFill>
              </a:rPr>
              <a:t>Se ajusta esquema ATB: Vancomicina + </a:t>
            </a:r>
            <a:r>
              <a:rPr lang="es-AR" sz="2800" b="1" dirty="0" err="1">
                <a:solidFill>
                  <a:schemeClr val="tx1"/>
                </a:solidFill>
              </a:rPr>
              <a:t>Tmsm</a:t>
            </a:r>
            <a:endParaRPr lang="es-AR" sz="2800" b="1" dirty="0">
              <a:solidFill>
                <a:schemeClr val="tx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9981878" y="588278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117208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>
                <a:solidFill>
                  <a:schemeClr val="tx1"/>
                </a:solidFill>
              </a:rPr>
              <a:t>Caso clínico 3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2800" b="1" dirty="0" smtClean="0"/>
              <a:t>Paciente niña de 12 años.</a:t>
            </a:r>
          </a:p>
          <a:p>
            <a:r>
              <a:rPr lang="es-AR" sz="2800" b="1" dirty="0" smtClean="0"/>
              <a:t>Previamente sana.</a:t>
            </a:r>
          </a:p>
          <a:p>
            <a:r>
              <a:rPr lang="es-AR" sz="2800" b="1" dirty="0" smtClean="0"/>
              <a:t>Consulta por fiebre y tos de tres días de evolución.</a:t>
            </a:r>
          </a:p>
          <a:p>
            <a:r>
              <a:rPr lang="es-AR" sz="2800" b="1" dirty="0" smtClean="0"/>
              <a:t>Examen clínico: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800" b="1" dirty="0" smtClean="0"/>
              <a:t> Fiebre alta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800" b="1" dirty="0" smtClean="0"/>
              <a:t> Leve disnea</a:t>
            </a:r>
            <a:endParaRPr lang="es-AR" sz="2800" b="1" dirty="0"/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95590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18" y="358589"/>
            <a:ext cx="9698730" cy="5456612"/>
          </a:xfrm>
        </p:spPr>
      </p:pic>
      <p:sp>
        <p:nvSpPr>
          <p:cNvPr id="3" name="Rectángulo 2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94088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Evolución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3600" b="1" dirty="0" smtClean="0"/>
              <a:t>A las seis horas de su ingreso, alteración del sensorio, desasosiego, disnea importante.</a:t>
            </a:r>
          </a:p>
          <a:p>
            <a:endParaRPr lang="es-AR" sz="3600" b="1" dirty="0"/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20308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47" y="92448"/>
            <a:ext cx="9923929" cy="558221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128682" y="5791200"/>
            <a:ext cx="4258236" cy="4392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>
                <a:solidFill>
                  <a:schemeClr val="tx1"/>
                </a:solidFill>
              </a:rPr>
              <a:t>RAZONAMIENTO</a:t>
            </a:r>
            <a:endParaRPr lang="es-AR" sz="3200" b="1" dirty="0">
              <a:solidFill>
                <a:schemeClr val="tx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31189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Razonamiento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2800" b="1" dirty="0" smtClean="0"/>
              <a:t>Influenza</a:t>
            </a:r>
          </a:p>
          <a:p>
            <a:r>
              <a:rPr lang="es-AR" sz="2800" b="1" dirty="0" smtClean="0"/>
              <a:t>Bacteriana</a:t>
            </a:r>
            <a:endParaRPr lang="es-AR" sz="2800" b="1" dirty="0"/>
          </a:p>
          <a:p>
            <a:r>
              <a:rPr lang="es-AR" sz="2800" b="1" dirty="0" smtClean="0"/>
              <a:t>Tratamiento realizado: </a:t>
            </a:r>
            <a:r>
              <a:rPr lang="es-AR" sz="2800" b="1" dirty="0" err="1" smtClean="0"/>
              <a:t>Ceftriaxona+Clindamicina+Oseltamivir</a:t>
            </a:r>
            <a:endParaRPr lang="es-AR" sz="2800" b="1" dirty="0" smtClean="0"/>
          </a:p>
          <a:p>
            <a:endParaRPr lang="es-AR" sz="2800" b="1" dirty="0"/>
          </a:p>
          <a:p>
            <a:r>
              <a:rPr lang="es-AR" sz="2800" b="1" dirty="0" smtClean="0"/>
              <a:t>Nota: se colocó </a:t>
            </a:r>
            <a:r>
              <a:rPr lang="es-AR" sz="2800" b="1" dirty="0" err="1" smtClean="0"/>
              <a:t>Gamaglobulina</a:t>
            </a:r>
            <a:r>
              <a:rPr lang="es-AR" sz="2800" b="1" dirty="0" smtClean="0"/>
              <a:t> (Para tratar como invasiva por </a:t>
            </a:r>
            <a:r>
              <a:rPr lang="es-AR" sz="2800" b="1" dirty="0" err="1" smtClean="0"/>
              <a:t>Estrepto</a:t>
            </a:r>
            <a:r>
              <a:rPr lang="es-AR" sz="2800" b="1" dirty="0" smtClean="0"/>
              <a:t> </a:t>
            </a:r>
            <a:r>
              <a:rPr lang="es-AR" sz="2800" b="1" dirty="0" err="1" smtClean="0"/>
              <a:t>Piógenes</a:t>
            </a:r>
            <a:r>
              <a:rPr lang="es-AR" sz="2800" b="1" dirty="0" smtClean="0"/>
              <a:t>)</a:t>
            </a:r>
            <a:endParaRPr lang="es-AR" sz="2800" b="1" dirty="0"/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52917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Evolución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3200" b="1" dirty="0" smtClean="0"/>
              <a:t>Hemocultivo a las 12 Hs: SAMR CON CIM A LA VANCOMICINA DE 1 </a:t>
            </a:r>
            <a:r>
              <a:rPr lang="es-AR" sz="3200" b="1" dirty="0" err="1" smtClean="0"/>
              <a:t>mic</a:t>
            </a:r>
            <a:r>
              <a:rPr lang="es-AR" sz="3200" b="1" dirty="0" smtClean="0"/>
              <a:t>/ml.</a:t>
            </a:r>
          </a:p>
          <a:p>
            <a:r>
              <a:rPr lang="es-AR" sz="3200" b="1" dirty="0" smtClean="0"/>
              <a:t>Aspirado traqueal: Campo cubierto de cocos gram positivos.</a:t>
            </a:r>
            <a:endParaRPr lang="es-AR" sz="3200" b="1" dirty="0"/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27194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Caso clínico 4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257686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72353" y="528918"/>
            <a:ext cx="107755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3200" b="1" dirty="0" smtClean="0"/>
              <a:t>Paciente de 23 años que consulta el 23/02/2016 en un centro de Yerba Buena.</a:t>
            </a:r>
          </a:p>
          <a:p>
            <a:r>
              <a:rPr lang="es-AR" sz="3200" b="1" dirty="0" smtClean="0"/>
              <a:t>Antecedentes de SAF.</a:t>
            </a:r>
          </a:p>
          <a:p>
            <a:r>
              <a:rPr lang="es-AR" sz="3200" b="1" dirty="0" smtClean="0"/>
              <a:t>Síntomas que iniciaron 72 hs antes de la consulta: fiebre, cefalea, mialgia, náusea, vómito, dolor abdominal.</a:t>
            </a:r>
          </a:p>
          <a:p>
            <a:r>
              <a:rPr lang="es-AR" sz="3200" b="1" dirty="0" smtClean="0"/>
              <a:t>Empeora en los días siguientes con fiebre alta y síntomas respiratorios severos requiriendo ARM.</a:t>
            </a:r>
          </a:p>
          <a:p>
            <a:r>
              <a:rPr lang="es-AR" sz="3200" b="1" dirty="0" smtClean="0"/>
              <a:t>Se deriva a Hospital Italiano de Bs As.: ingresa con franca inestabilidad hemodinámica requiriendo inotrópicos y </a:t>
            </a:r>
            <a:r>
              <a:rPr lang="es-AR" sz="3200" b="1" dirty="0" err="1" smtClean="0"/>
              <a:t>vasopresores</a:t>
            </a:r>
            <a:r>
              <a:rPr lang="es-AR" sz="3200" b="1" dirty="0" smtClean="0"/>
              <a:t> en altas dosis, edema, </a:t>
            </a:r>
            <a:r>
              <a:rPr lang="es-AR" sz="3200" b="1" dirty="0" err="1" smtClean="0"/>
              <a:t>hipoperfusión</a:t>
            </a:r>
            <a:r>
              <a:rPr lang="es-AR" sz="3200" b="1" dirty="0" smtClean="0"/>
              <a:t> periférica.</a:t>
            </a:r>
            <a:endParaRPr lang="es-AR" sz="3200" b="1" dirty="0"/>
          </a:p>
        </p:txBody>
      </p:sp>
      <p:sp>
        <p:nvSpPr>
          <p:cNvPr id="3" name="Rectángulo 2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286958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64776" y="403413"/>
            <a:ext cx="109638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800" b="1" dirty="0" smtClean="0"/>
              <a:t>Se iniciaron antibióticos de amplio espectro, oseltamivir y </a:t>
            </a:r>
            <a:r>
              <a:rPr lang="es-AR" sz="2800" b="1" dirty="0" err="1" smtClean="0"/>
              <a:t>anfotericina</a:t>
            </a:r>
            <a:endParaRPr lang="es-AR" sz="2800" b="1" dirty="0" smtClean="0"/>
          </a:p>
          <a:p>
            <a:r>
              <a:rPr lang="es-AR" sz="2800" b="1" dirty="0" smtClean="0"/>
              <a:t>Rx de tórax con infiltrados intersticiales bilaterales (edema pulmonar).</a:t>
            </a:r>
          </a:p>
          <a:p>
            <a:r>
              <a:rPr lang="es-AR" sz="2800" b="1" dirty="0" smtClean="0"/>
              <a:t>Hipoxemia refractaria, requiriendo ECMO.</a:t>
            </a:r>
          </a:p>
          <a:p>
            <a:r>
              <a:rPr lang="es-AR" sz="2800" b="1" dirty="0" smtClean="0"/>
              <a:t>Falla renal que requiere hemodiálisis.</a:t>
            </a:r>
          </a:p>
          <a:p>
            <a:r>
              <a:rPr lang="es-AR" sz="2800" b="1" dirty="0" smtClean="0"/>
              <a:t>Múltiples transfusiones de sangre, plaquetas, </a:t>
            </a:r>
            <a:r>
              <a:rPr lang="es-AR" sz="2800" b="1" dirty="0" err="1" smtClean="0"/>
              <a:t>crioprecipitados</a:t>
            </a:r>
            <a:r>
              <a:rPr lang="es-AR" sz="2800" b="1" dirty="0" smtClean="0"/>
              <a:t>.</a:t>
            </a:r>
          </a:p>
          <a:p>
            <a:r>
              <a:rPr lang="es-AR" sz="2800" b="1" dirty="0" smtClean="0"/>
              <a:t>Falla cardiorrespiratoria</a:t>
            </a:r>
          </a:p>
          <a:p>
            <a:r>
              <a:rPr lang="es-AR" sz="2800" b="1" dirty="0" smtClean="0"/>
              <a:t>Taponamiento cardíaco</a:t>
            </a:r>
          </a:p>
          <a:p>
            <a:r>
              <a:rPr lang="es-AR" sz="2800" b="1" dirty="0" err="1" smtClean="0"/>
              <a:t>Esternotomía</a:t>
            </a:r>
            <a:r>
              <a:rPr lang="es-AR" sz="2800" b="1" dirty="0" smtClean="0"/>
              <a:t>: resucitación manual cardiopulmonar y drenaje pericárdico.</a:t>
            </a:r>
          </a:p>
          <a:p>
            <a:r>
              <a:rPr lang="es-AR" sz="2800" b="1" dirty="0" smtClean="0"/>
              <a:t>Persiste en shock refractario y fallece al 5to día de ingreso al Italiano.</a:t>
            </a:r>
            <a:endParaRPr lang="es-AR" sz="2800" b="1" dirty="0"/>
          </a:p>
        </p:txBody>
      </p:sp>
      <p:sp>
        <p:nvSpPr>
          <p:cNvPr id="3" name="Rectángulo 2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59174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60612" y="628452"/>
            <a:ext cx="10515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4400" b="1" dirty="0" smtClean="0"/>
              <a:t>Muestra de sangre obtenida a los 7 días del inicio de la enfermedad:</a:t>
            </a:r>
          </a:p>
          <a:p>
            <a:r>
              <a:rPr lang="es-AR" sz="4400" b="1" dirty="0" smtClean="0"/>
              <a:t>-ELISA de captura </a:t>
            </a:r>
            <a:r>
              <a:rPr lang="es-AR" sz="4400" b="1" dirty="0" err="1" smtClean="0"/>
              <a:t>IgG</a:t>
            </a:r>
            <a:r>
              <a:rPr lang="es-AR" sz="4400" b="1" dirty="0" smtClean="0"/>
              <a:t> e </a:t>
            </a:r>
            <a:r>
              <a:rPr lang="es-AR" sz="4400" b="1" dirty="0" err="1" smtClean="0"/>
              <a:t>IgM</a:t>
            </a:r>
            <a:r>
              <a:rPr lang="es-AR" sz="4400" b="1" dirty="0" smtClean="0"/>
              <a:t> negativos para Hantavirus.</a:t>
            </a:r>
          </a:p>
          <a:p>
            <a:r>
              <a:rPr lang="es-AR" sz="4400" b="1" dirty="0" smtClean="0"/>
              <a:t>-PCR real-time positivo para ANDV</a:t>
            </a:r>
          </a:p>
          <a:p>
            <a:r>
              <a:rPr lang="es-AR" sz="4400" b="1" dirty="0" smtClean="0"/>
              <a:t>-Tipificación: AND-Bs As</a:t>
            </a:r>
            <a:endParaRPr lang="es-AR" sz="4400" b="1" dirty="0"/>
          </a:p>
        </p:txBody>
      </p:sp>
      <p:sp>
        <p:nvSpPr>
          <p:cNvPr id="3" name="Rectángulo 2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405402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527" y="150079"/>
            <a:ext cx="10086097" cy="598515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9642784" y="606711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08290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Caso 5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AR" sz="2400" b="1" dirty="0"/>
              <a:t>Paciente de 53 años, oriunda de Santa Rosa de Leales.</a:t>
            </a:r>
          </a:p>
          <a:p>
            <a:r>
              <a:rPr lang="es-AR" sz="2400" b="1" dirty="0"/>
              <a:t>Docente en escuela pública y privada de esa zona.</a:t>
            </a:r>
          </a:p>
          <a:p>
            <a:r>
              <a:rPr lang="es-AR" sz="2400" b="1" dirty="0"/>
              <a:t>Ingresa 28/05/2017 a piso de sanatorio privado por fiebre, disnea y mal estado general. </a:t>
            </a:r>
          </a:p>
          <a:p>
            <a:r>
              <a:rPr lang="es-AR" sz="2400" b="1" dirty="0"/>
              <a:t>7 días antes había comenzado con artralgias, congestión nasal, tos seca y fiebre y había sido medicada con antigripales y antibióticos orales.</a:t>
            </a:r>
          </a:p>
          <a:p>
            <a:r>
              <a:rPr lang="es-AR" sz="2400" b="1" dirty="0"/>
              <a:t>30/05/17 pasa a UTI por insuficiencia respiratoria y shock, requiriendo ARM y </a:t>
            </a:r>
            <a:r>
              <a:rPr lang="es-AR" sz="2400" b="1" dirty="0" err="1"/>
              <a:t>vasopresores</a:t>
            </a:r>
            <a:r>
              <a:rPr lang="es-AR" sz="2400" b="1" dirty="0"/>
              <a:t>.</a:t>
            </a:r>
          </a:p>
          <a:p>
            <a:r>
              <a:rPr lang="es-AR" sz="2400" b="1" dirty="0"/>
              <a:t>Se interpreta inicialmente como NAC grave y se indican antibióticos de amplio espectro.</a:t>
            </a:r>
          </a:p>
          <a:p>
            <a:endParaRPr lang="es-AR" dirty="0"/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54091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211" y="389800"/>
            <a:ext cx="6768353" cy="532388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421305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37129" y="349623"/>
            <a:ext cx="891988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3200" b="1" dirty="0" smtClean="0"/>
              <a:t>Continua en grave estado, se progresa tratamiento ATB.</a:t>
            </a:r>
          </a:p>
          <a:p>
            <a:r>
              <a:rPr lang="es-AR" sz="3200" b="1" dirty="0" smtClean="0"/>
              <a:t>-Serología HIV negativa.</a:t>
            </a:r>
          </a:p>
          <a:p>
            <a:r>
              <a:rPr lang="es-AR" sz="3200" b="1" dirty="0" smtClean="0"/>
              <a:t>-Hisopado para virus respiratorios negativos</a:t>
            </a:r>
          </a:p>
          <a:p>
            <a:r>
              <a:rPr lang="es-AR" sz="3200" b="1" dirty="0" smtClean="0"/>
              <a:t>-GB 21300, con </a:t>
            </a:r>
            <a:r>
              <a:rPr lang="es-AR" sz="3200" b="1" dirty="0" err="1" smtClean="0"/>
              <a:t>Hto</a:t>
            </a:r>
            <a:r>
              <a:rPr lang="es-AR" sz="3200" b="1" dirty="0" smtClean="0"/>
              <a:t> de 40, Plaquetas 71000 LDH 1028. ACIDOSIS METABOLICA. EN FALLA RENAL.</a:t>
            </a:r>
          </a:p>
          <a:p>
            <a:r>
              <a:rPr lang="es-AR" sz="3200" b="1" dirty="0" smtClean="0"/>
              <a:t>-Se solicita estudio para Hantavirus. Se demora en la realización del estudio.</a:t>
            </a:r>
            <a:endParaRPr lang="es-AR" sz="3200" b="1" dirty="0"/>
          </a:p>
        </p:txBody>
      </p:sp>
      <p:sp>
        <p:nvSpPr>
          <p:cNvPr id="3" name="Rectángulo 2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411353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833" y="224118"/>
            <a:ext cx="7394542" cy="5905219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59972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90282" y="824753"/>
            <a:ext cx="97536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4400" b="1" dirty="0" smtClean="0"/>
              <a:t>11/06/17: se recibe serología positiva para Hantavirus </a:t>
            </a:r>
            <a:r>
              <a:rPr lang="es-AR" sz="4400" b="1" dirty="0" err="1" smtClean="0"/>
              <a:t>IgG</a:t>
            </a:r>
            <a:r>
              <a:rPr lang="es-AR" sz="4400" b="1" dirty="0" smtClean="0"/>
              <a:t> e </a:t>
            </a:r>
            <a:r>
              <a:rPr lang="es-AR" sz="4400" b="1" dirty="0" err="1" smtClean="0"/>
              <a:t>IgM</a:t>
            </a:r>
            <a:r>
              <a:rPr lang="es-AR" sz="4400" b="1" dirty="0" smtClean="0"/>
              <a:t>. </a:t>
            </a:r>
          </a:p>
          <a:p>
            <a:r>
              <a:rPr lang="es-AR" sz="4400" b="1" dirty="0" smtClean="0"/>
              <a:t>Se toma segunda muestra. </a:t>
            </a:r>
            <a:endParaRPr lang="es-AR" sz="4400" b="1" dirty="0"/>
          </a:p>
        </p:txBody>
      </p:sp>
      <p:sp>
        <p:nvSpPr>
          <p:cNvPr id="3" name="Rectángulo 2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05610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39" y="85457"/>
            <a:ext cx="4662799" cy="621706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680" y="0"/>
            <a:ext cx="4651227" cy="620163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9750360" y="6488456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70451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Caso clínico 6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3200" b="1" dirty="0" smtClean="0"/>
              <a:t>Paciente de 28 años de edad, mujer.</a:t>
            </a:r>
          </a:p>
          <a:p>
            <a:r>
              <a:rPr lang="es-AR" sz="3200" b="1" dirty="0" smtClean="0"/>
              <a:t>Consulta por fiebre, tos, mialgias.</a:t>
            </a:r>
          </a:p>
          <a:p>
            <a:r>
              <a:rPr lang="es-AR" sz="3200" b="1" dirty="0" smtClean="0"/>
              <a:t>Al examen físico: escasos </a:t>
            </a:r>
            <a:r>
              <a:rPr lang="es-AR" sz="3200" b="1" dirty="0" err="1" smtClean="0"/>
              <a:t>rales</a:t>
            </a:r>
            <a:r>
              <a:rPr lang="es-AR" sz="3200" b="1" dirty="0" smtClean="0"/>
              <a:t> difusos. </a:t>
            </a:r>
          </a:p>
          <a:p>
            <a:r>
              <a:rPr lang="es-AR" sz="3200" b="1" dirty="0" smtClean="0"/>
              <a:t>Se interna en sala.</a:t>
            </a:r>
            <a:endParaRPr lang="es-AR" sz="3200" b="1" dirty="0"/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59539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280" y="359840"/>
            <a:ext cx="6616088" cy="605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792280" y="548680"/>
            <a:ext cx="71143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2 Rectángulo"/>
          <p:cNvSpPr/>
          <p:nvPr/>
        </p:nvSpPr>
        <p:spPr>
          <a:xfrm>
            <a:off x="8472264" y="764704"/>
            <a:ext cx="936104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56595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648" y="213359"/>
            <a:ext cx="6336704" cy="6431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927648" y="213360"/>
            <a:ext cx="1152128" cy="3353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3 Rectángulo"/>
          <p:cNvSpPr/>
          <p:nvPr/>
        </p:nvSpPr>
        <p:spPr>
          <a:xfrm>
            <a:off x="8544272" y="381020"/>
            <a:ext cx="720080" cy="31167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93904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855" y="65182"/>
            <a:ext cx="7128792" cy="643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504855" y="83112"/>
            <a:ext cx="1512168" cy="4482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2 Rectángulo"/>
          <p:cNvSpPr/>
          <p:nvPr/>
        </p:nvSpPr>
        <p:spPr>
          <a:xfrm>
            <a:off x="8697543" y="531331"/>
            <a:ext cx="936104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311009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>
                <a:solidFill>
                  <a:schemeClr val="tx1"/>
                </a:solidFill>
              </a:rPr>
              <a:t>Caso Clínico </a:t>
            </a:r>
            <a:r>
              <a:rPr lang="es-AR" b="1" dirty="0" smtClean="0">
                <a:solidFill>
                  <a:schemeClr val="tx1"/>
                </a:solidFill>
              </a:rPr>
              <a:t>7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s-AR" b="1" dirty="0"/>
              <a:t>  </a:t>
            </a:r>
            <a:r>
              <a:rPr lang="es-AR" sz="3600" b="1" dirty="0" smtClean="0"/>
              <a:t>Paciente </a:t>
            </a:r>
            <a:r>
              <a:rPr lang="es-AR" sz="3600" b="1" dirty="0"/>
              <a:t>de 28 años, internado en guardia. Ingresó con: Disnea grave, fiebre, escalofríos, trastorno del sensorio, fallo hemodinámico.</a:t>
            </a:r>
            <a:endParaRPr lang="es-ES" sz="3600" b="1" dirty="0"/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427545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>
                <a:solidFill>
                  <a:schemeClr val="tx1"/>
                </a:solidFill>
              </a:rPr>
              <a:t>Razonamiento Inicial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s-AR" sz="3200" b="1" dirty="0"/>
              <a:t>Huésped previamente sano.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AR" sz="3200" b="1" dirty="0"/>
              <a:t>Ambulatorio.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AR" sz="3200" b="1" dirty="0"/>
              <a:t>Comienzo agudo.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AR" sz="3200" b="1" dirty="0"/>
              <a:t>Sepsis.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AR" sz="3200" b="1" dirty="0"/>
              <a:t>Insuficiencia Respiratoria.</a:t>
            </a:r>
            <a:endParaRPr lang="es-ES" sz="3200" b="1" dirty="0"/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90877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AR">
                <a:solidFill>
                  <a:schemeClr val="accent2"/>
                </a:solidFill>
              </a:rPr>
              <a:t>Exámen Físico</a:t>
            </a:r>
            <a:endParaRPr lang="es-ES">
              <a:solidFill>
                <a:schemeClr val="accent2"/>
              </a:solidFill>
            </a:endParaRP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s-AR" b="1" dirty="0"/>
              <a:t> </a:t>
            </a:r>
            <a:r>
              <a:rPr lang="es-AR" sz="3600" b="1" dirty="0" smtClean="0"/>
              <a:t>Paciente </a:t>
            </a:r>
            <a:r>
              <a:rPr lang="es-AR" sz="3600" b="1" dirty="0" err="1"/>
              <a:t>omnubilado</a:t>
            </a:r>
            <a:r>
              <a:rPr lang="es-AR" sz="3600" b="1" dirty="0"/>
              <a:t>, febril, sudoroso, disneico, cianosis </a:t>
            </a:r>
            <a:r>
              <a:rPr lang="es-AR" sz="3600" b="1" dirty="0" err="1"/>
              <a:t>peribucal,taquicárdico</a:t>
            </a:r>
            <a:r>
              <a:rPr lang="es-AR" sz="3600" b="1" dirty="0"/>
              <a:t>, hipotenso, </a:t>
            </a:r>
            <a:r>
              <a:rPr lang="es-AR" sz="3600" b="1" dirty="0" err="1"/>
              <a:t>oligúrico</a:t>
            </a:r>
            <a:r>
              <a:rPr lang="es-AR" sz="3600" b="1" dirty="0"/>
              <a:t>.</a:t>
            </a:r>
          </a:p>
          <a:p>
            <a:pPr>
              <a:buFontTx/>
              <a:buNone/>
            </a:pPr>
            <a:r>
              <a:rPr lang="es-AR" sz="3600" b="1" dirty="0"/>
              <a:t> </a:t>
            </a:r>
            <a:r>
              <a:rPr lang="es-AR" sz="3600" b="1" dirty="0" err="1" smtClean="0"/>
              <a:t>Rales</a:t>
            </a:r>
            <a:r>
              <a:rPr lang="es-AR" sz="3600" b="1" dirty="0" smtClean="0"/>
              <a:t> </a:t>
            </a:r>
            <a:r>
              <a:rPr lang="es-AR" sz="3600" b="1" dirty="0"/>
              <a:t>difusos en ambos campos pulmonares.</a:t>
            </a:r>
            <a:endParaRPr lang="es-ES" sz="3600" b="1" dirty="0"/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20331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2350685"/>
              </p:ext>
            </p:extLst>
          </p:nvPr>
        </p:nvGraphicFramePr>
        <p:xfrm>
          <a:off x="2734237" y="105412"/>
          <a:ext cx="5423646" cy="60236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Fotografía de Photo Editor" r:id="rId3" imgW="8907118" imgH="9895238" progId="MSPhotoEd.3">
                  <p:embed/>
                </p:oleObj>
              </mc:Choice>
              <mc:Fallback>
                <p:oleObj name="Fotografía de Photo Editor" r:id="rId3" imgW="8907118" imgH="9895238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4237" y="105412"/>
                        <a:ext cx="5423646" cy="60236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ángulo 2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97531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2" y="511045"/>
            <a:ext cx="6059080" cy="5701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7248128" y="1052736"/>
            <a:ext cx="309634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Paciente con Linfoma. Completó Quimio</a:t>
            </a:r>
          </a:p>
        </p:txBody>
      </p:sp>
      <p:sp>
        <p:nvSpPr>
          <p:cNvPr id="3" name="2 Rectángulo"/>
          <p:cNvSpPr/>
          <p:nvPr/>
        </p:nvSpPr>
        <p:spPr>
          <a:xfrm>
            <a:off x="7320136" y="2204864"/>
            <a:ext cx="316835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>
                <a:solidFill>
                  <a:schemeClr val="tx1"/>
                </a:solidFill>
              </a:rPr>
              <a:t>Lesión pulmonar</a:t>
            </a:r>
          </a:p>
        </p:txBody>
      </p:sp>
      <p:sp>
        <p:nvSpPr>
          <p:cNvPr id="4" name="3 Rectángulo"/>
          <p:cNvSpPr/>
          <p:nvPr/>
        </p:nvSpPr>
        <p:spPr>
          <a:xfrm>
            <a:off x="7248128" y="3501009"/>
            <a:ext cx="3240360" cy="11639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b="1" dirty="0">
                <a:solidFill>
                  <a:schemeClr val="tx1"/>
                </a:solidFill>
              </a:rPr>
              <a:t>IDD positiva para Aspergillus</a:t>
            </a:r>
          </a:p>
          <a:p>
            <a:r>
              <a:rPr lang="es-AR" b="1" dirty="0">
                <a:solidFill>
                  <a:schemeClr val="tx1"/>
                </a:solidFill>
              </a:rPr>
              <a:t>Micológico directo: hifas tabicadas.</a:t>
            </a:r>
          </a:p>
          <a:p>
            <a:r>
              <a:rPr lang="es-AR" b="1" dirty="0">
                <a:solidFill>
                  <a:schemeClr val="tx1"/>
                </a:solidFill>
              </a:rPr>
              <a:t>Tratamiento Voriconazol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647728" y="151005"/>
            <a:ext cx="3672408" cy="4406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b="1" dirty="0">
                <a:solidFill>
                  <a:schemeClr val="tx1"/>
                </a:solidFill>
              </a:rPr>
              <a:t>Caso </a:t>
            </a:r>
            <a:r>
              <a:rPr lang="es-AR" sz="3600" b="1" dirty="0" smtClean="0">
                <a:solidFill>
                  <a:schemeClr val="tx1"/>
                </a:solidFill>
              </a:rPr>
              <a:t>Clínico 8 </a:t>
            </a:r>
            <a:endParaRPr lang="es-AR" sz="3600" b="1" dirty="0">
              <a:solidFill>
                <a:schemeClr val="tx1"/>
              </a:solidFill>
            </a:endParaRPr>
          </a:p>
        </p:txBody>
      </p:sp>
      <p:sp>
        <p:nvSpPr>
          <p:cNvPr id="6" name="Elipse 5"/>
          <p:cNvSpPr/>
          <p:nvPr/>
        </p:nvSpPr>
        <p:spPr>
          <a:xfrm>
            <a:off x="833719" y="2061882"/>
            <a:ext cx="2653552" cy="246529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72037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94" y="0"/>
            <a:ext cx="4950877" cy="6601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562" y="-1"/>
            <a:ext cx="5877087" cy="6601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16542" y="5194611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AR" sz="2000" b="1" dirty="0"/>
              <a:t>Paciente HIV positivo</a:t>
            </a:r>
          </a:p>
          <a:p>
            <a:pPr algn="ctr"/>
            <a:r>
              <a:rPr lang="es-AR" sz="2000" b="1" dirty="0"/>
              <a:t>Insuficiencia Respiratoria, Sepsis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616105" y="538287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AR" b="1" dirty="0"/>
              <a:t>Hemocultivo positivo para </a:t>
            </a:r>
            <a:r>
              <a:rPr lang="es-AR" b="1" dirty="0" err="1"/>
              <a:t>Criptococo</a:t>
            </a:r>
            <a:r>
              <a:rPr lang="es-AR" b="1" dirty="0"/>
              <a:t>.</a:t>
            </a:r>
          </a:p>
          <a:p>
            <a:pPr algn="ctr"/>
            <a:r>
              <a:rPr lang="es-AR" b="1" dirty="0"/>
              <a:t>LCR positivo para </a:t>
            </a:r>
            <a:r>
              <a:rPr lang="es-AR" b="1" dirty="0" err="1"/>
              <a:t>Criptococo</a:t>
            </a:r>
            <a:endParaRPr lang="es-AR" b="1" dirty="0"/>
          </a:p>
        </p:txBody>
      </p:sp>
      <p:sp>
        <p:nvSpPr>
          <p:cNvPr id="6" name="Rectángulo 5"/>
          <p:cNvSpPr/>
          <p:nvPr/>
        </p:nvSpPr>
        <p:spPr>
          <a:xfrm>
            <a:off x="9695653" y="6581001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760260" y="1326777"/>
            <a:ext cx="2545976" cy="3406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>
                <a:solidFill>
                  <a:schemeClr val="tx1"/>
                </a:solidFill>
              </a:rPr>
              <a:t>CASO CLINICO 9</a:t>
            </a:r>
            <a:endParaRPr lang="es-A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05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410" y="252846"/>
            <a:ext cx="7820025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078411" y="4925272"/>
            <a:ext cx="7820025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b="1" dirty="0">
                <a:solidFill>
                  <a:schemeClr val="tx1"/>
                </a:solidFill>
              </a:rPr>
              <a:t>Paciente de 22 años, ex-adicto.  Con neumonía de un mes de evolución.. Fiebre, expectoración, escalofríos. BAAR en esputo negativo.</a:t>
            </a:r>
          </a:p>
          <a:p>
            <a:r>
              <a:rPr lang="es-AR" b="1" dirty="0">
                <a:solidFill>
                  <a:schemeClr val="tx1"/>
                </a:solidFill>
              </a:rPr>
              <a:t>Serología para HIV: reactiva</a:t>
            </a:r>
          </a:p>
          <a:p>
            <a:r>
              <a:rPr lang="es-AR" b="1" dirty="0" err="1">
                <a:solidFill>
                  <a:schemeClr val="tx1"/>
                </a:solidFill>
              </a:rPr>
              <a:t>Broncoscopía</a:t>
            </a:r>
            <a:r>
              <a:rPr lang="es-AR" b="1" dirty="0">
                <a:solidFill>
                  <a:schemeClr val="tx1"/>
                </a:solidFill>
              </a:rPr>
              <a:t>: BAAR positivo ++</a:t>
            </a:r>
          </a:p>
        </p:txBody>
      </p:sp>
      <p:sp>
        <p:nvSpPr>
          <p:cNvPr id="3" name="Rectángulo 2"/>
          <p:cNvSpPr/>
          <p:nvPr/>
        </p:nvSpPr>
        <p:spPr>
          <a:xfrm>
            <a:off x="9221633" y="6390945"/>
            <a:ext cx="21934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400" dirty="0"/>
              <a:t>DR. GUILLERMO RECÚPERO</a:t>
            </a:r>
          </a:p>
        </p:txBody>
      </p:sp>
      <p:sp>
        <p:nvSpPr>
          <p:cNvPr id="4" name="Rectángulo 3"/>
          <p:cNvSpPr/>
          <p:nvPr/>
        </p:nvSpPr>
        <p:spPr>
          <a:xfrm>
            <a:off x="89647" y="367553"/>
            <a:ext cx="1873623" cy="322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CASO CLINICO 10</a:t>
            </a:r>
            <a:endParaRPr lang="es-A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4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54159" y="1512720"/>
            <a:ext cx="5931738" cy="3336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5074023" y="215151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b="1" dirty="0"/>
              <a:t>Paciente diabético. Lesión en rodilla por traumatismo escoriación, luego supuración importante, dolor, progreso lesional. </a:t>
            </a:r>
          </a:p>
          <a:p>
            <a:endParaRPr lang="es-AR" b="1" dirty="0"/>
          </a:p>
          <a:p>
            <a:r>
              <a:rPr lang="es-AR" b="1" dirty="0"/>
              <a:t>Se realiza </a:t>
            </a:r>
            <a:r>
              <a:rPr lang="es-AR" b="1" dirty="0" err="1"/>
              <a:t>Toillette</a:t>
            </a:r>
            <a:r>
              <a:rPr lang="es-AR" b="1" dirty="0"/>
              <a:t> de la herida.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544" y="1732596"/>
            <a:ext cx="3310720" cy="4414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3550024" y="6400800"/>
            <a:ext cx="2796988" cy="3765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CASO CLINICO 11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9234264" y="6400800"/>
            <a:ext cx="27617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46999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430302" y="1125904"/>
            <a:ext cx="266429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CIRUGIAS REITERADAS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6430302" y="2116667"/>
            <a:ext cx="2592288" cy="8320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DESCOMPENSACION: INSUFICIENCIA CARDIACA y RENAL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430302" y="3315650"/>
            <a:ext cx="2592288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AMPUTACIÓN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08213" y="1125904"/>
            <a:ext cx="5172634" cy="2909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2800" b="1" dirty="0" smtClean="0">
                <a:solidFill>
                  <a:schemeClr val="tx1"/>
                </a:solidFill>
              </a:rPr>
              <a:t>Microbiología, micológico:</a:t>
            </a:r>
          </a:p>
          <a:p>
            <a:r>
              <a:rPr lang="es-AR" sz="2800" b="1" dirty="0" smtClean="0">
                <a:solidFill>
                  <a:schemeClr val="tx1"/>
                </a:solidFill>
              </a:rPr>
              <a:t>Examen directo: hifas hialinas no tabicadas</a:t>
            </a:r>
          </a:p>
          <a:p>
            <a:r>
              <a:rPr lang="es-AR" sz="2800" b="1" dirty="0" smtClean="0">
                <a:solidFill>
                  <a:schemeClr val="tx1"/>
                </a:solidFill>
              </a:rPr>
              <a:t>Cultivo: </a:t>
            </a:r>
            <a:r>
              <a:rPr lang="es-AR" sz="2800" b="1" dirty="0" err="1" smtClean="0">
                <a:solidFill>
                  <a:schemeClr val="tx1"/>
                </a:solidFill>
              </a:rPr>
              <a:t>Rhizopus</a:t>
            </a:r>
            <a:r>
              <a:rPr lang="es-AR" sz="2800" b="1" dirty="0" smtClean="0">
                <a:solidFill>
                  <a:schemeClr val="tx1"/>
                </a:solidFill>
              </a:rPr>
              <a:t> sp</a:t>
            </a:r>
            <a:endParaRPr lang="es-AR" sz="2800" b="1" dirty="0">
              <a:solidFill>
                <a:schemeClr val="tx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9094598" y="5763416"/>
            <a:ext cx="27617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108476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90" y="542744"/>
            <a:ext cx="9623815" cy="5413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4285130" y="152400"/>
            <a:ext cx="3200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Complicaciones pulmonares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9314036" y="5987253"/>
            <a:ext cx="27617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82425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95892" y="1720956"/>
            <a:ext cx="10058400" cy="1450757"/>
          </a:xfrm>
        </p:spPr>
        <p:txBody>
          <a:bodyPr/>
          <a:lstStyle/>
          <a:p>
            <a:r>
              <a:rPr lang="es-AR" b="1" dirty="0" smtClean="0"/>
              <a:t>Casos de Influenza</a:t>
            </a:r>
            <a:endParaRPr lang="es-AR" b="1" dirty="0"/>
          </a:p>
        </p:txBody>
      </p:sp>
      <p:sp>
        <p:nvSpPr>
          <p:cNvPr id="3" name="Rectángulo 2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83423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6" name="Picture 4" descr="Imagen06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7939"/>
            <a:ext cx="9144000" cy="685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10350996" y="5923680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45473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75282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435" y="134470"/>
            <a:ext cx="8964706" cy="6723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10285004" y="595953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30620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asa Historica (Efrain David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365" y="146784"/>
            <a:ext cx="8032376" cy="6036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Rectangle 3"/>
          <p:cNvSpPr>
            <a:spLocks noChangeArrowheads="1"/>
          </p:cNvSpPr>
          <p:nvPr/>
        </p:nvSpPr>
        <p:spPr bwMode="auto">
          <a:xfrm flipV="1">
            <a:off x="5181600" y="5410200"/>
            <a:ext cx="39639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>
            <a:spAutoFit/>
          </a:bodyPr>
          <a:lstStyle/>
          <a:p>
            <a:r>
              <a:rPr lang="es-AR" sz="3200" b="1">
                <a:solidFill>
                  <a:srgbClr val="FFFFFF"/>
                </a:solidFill>
                <a:latin typeface="Tahoma" panose="020B0604030504040204" pitchFamily="34" charset="0"/>
              </a:rPr>
              <a:t>MUCHAS GRACIAS</a:t>
            </a:r>
            <a:endParaRPr lang="es-ES" sz="3200" b="1">
              <a:solidFill>
                <a:srgbClr val="FFFFFF"/>
              </a:solidFill>
              <a:latin typeface="Tahoma" panose="020B060403050404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9723466" y="6407774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2021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487</TotalTime>
  <Words>1845</Words>
  <Application>Microsoft Office PowerPoint</Application>
  <PresentationFormat>Panorámica</PresentationFormat>
  <Paragraphs>367</Paragraphs>
  <Slides>88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12</vt:i4>
      </vt:variant>
      <vt:variant>
        <vt:lpstr>Tema</vt:lpstr>
      </vt:variant>
      <vt:variant>
        <vt:i4>7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88</vt:i4>
      </vt:variant>
    </vt:vector>
  </HeadingPairs>
  <TitlesOfParts>
    <vt:vector size="108" baseType="lpstr">
      <vt:lpstr>Arial</vt:lpstr>
      <vt:lpstr>Calibri</vt:lpstr>
      <vt:lpstr>Calibri Light</vt:lpstr>
      <vt:lpstr>Century Gothic</vt:lpstr>
      <vt:lpstr>Georgia</vt:lpstr>
      <vt:lpstr>Helvetica</vt:lpstr>
      <vt:lpstr>MyriadPro-Light</vt:lpstr>
      <vt:lpstr>Tahoma</vt:lpstr>
      <vt:lpstr>Trebuchet MS</vt:lpstr>
      <vt:lpstr>Wingdings</vt:lpstr>
      <vt:lpstr>Wingdings 2</vt:lpstr>
      <vt:lpstr>Wingdings 3</vt:lpstr>
      <vt:lpstr>Retrospección</vt:lpstr>
      <vt:lpstr>Urbano</vt:lpstr>
      <vt:lpstr>Espiral</vt:lpstr>
      <vt:lpstr>Tema de Office</vt:lpstr>
      <vt:lpstr>1_Tema de Office</vt:lpstr>
      <vt:lpstr>1_Diseño predeterminado</vt:lpstr>
      <vt:lpstr>2_Tema de Office</vt:lpstr>
      <vt:lpstr>Fotografía de Photo Editor</vt:lpstr>
      <vt:lpstr>NEUMONIA GRAVE DE LA COMUNIDAD</vt:lpstr>
      <vt:lpstr>TEMAS</vt:lpstr>
      <vt:lpstr>OBJETIVO</vt:lpstr>
      <vt:lpstr>DEFINICIONES</vt:lpstr>
      <vt:lpstr>                 DEFINICIONES</vt:lpstr>
      <vt:lpstr>               DEFINICIONES</vt:lpstr>
      <vt:lpstr>IRAG-I (Inusitada):</vt:lpstr>
      <vt:lpstr>Presentación de PowerPoint</vt:lpstr>
      <vt:lpstr>ETIOLOGÍA</vt:lpstr>
      <vt:lpstr>Presentación de PowerPoint</vt:lpstr>
      <vt:lpstr>Presentación de PowerPoint</vt:lpstr>
      <vt:lpstr>RAZONAMIENTO INICIAL</vt:lpstr>
      <vt:lpstr>RAZONAMIENTO INICIAL</vt:lpstr>
      <vt:lpstr>Presentación de PowerPoint</vt:lpstr>
      <vt:lpstr>Presentación de PowerPoint</vt:lpstr>
      <vt:lpstr>Presentación de PowerPoint</vt:lpstr>
      <vt:lpstr>Presentación de PowerPoint</vt:lpstr>
      <vt:lpstr>RAZONAMIENTO INICIAL</vt:lpstr>
      <vt:lpstr>¿Qué es lo que determina gravedad?</vt:lpstr>
      <vt:lpstr> Escenarios clínicos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Factores del Huésped</vt:lpstr>
      <vt:lpstr>RAZONAMIENTO INICIAL</vt:lpstr>
      <vt:lpstr>Presentación de PowerPoint</vt:lpstr>
      <vt:lpstr>LABORATORIO MICROBIOLÓGICO</vt:lpstr>
      <vt:lpstr>RAZONAMIENTO INICIAL</vt:lpstr>
      <vt:lpstr>RESISTENCIA BACTERIANA</vt:lpstr>
      <vt:lpstr> RESISTENCIA BACTERIANA</vt:lpstr>
      <vt:lpstr>Presentación de PowerPoint</vt:lpstr>
      <vt:lpstr>Presentación de PowerPoint</vt:lpstr>
      <vt:lpstr>Presentación de PowerPoint</vt:lpstr>
      <vt:lpstr>ANTIMICROBIANOS</vt:lpstr>
      <vt:lpstr>Tratamiento: Guía Argentina</vt:lpstr>
      <vt:lpstr>Presentación de PowerPoint</vt:lpstr>
      <vt:lpstr>Presentación de PowerPoint</vt:lpstr>
      <vt:lpstr>Antimicóticos</vt:lpstr>
      <vt:lpstr>Presentación de PowerPoint</vt:lpstr>
      <vt:lpstr>Síndrome febril</vt:lpstr>
      <vt:lpstr>Presentación de PowerPoint</vt:lpstr>
      <vt:lpstr>Presentación de PowerPoint</vt:lpstr>
      <vt:lpstr>CASO CLÍNICO 2</vt:lpstr>
      <vt:lpstr>Presentación de PowerPoint</vt:lpstr>
      <vt:lpstr>Evolución</vt:lpstr>
      <vt:lpstr>Presentación de PowerPoint</vt:lpstr>
      <vt:lpstr>Presentación de PowerPoint</vt:lpstr>
      <vt:lpstr>Presentación de PowerPoint</vt:lpstr>
      <vt:lpstr>Caso clínico 3</vt:lpstr>
      <vt:lpstr>Presentación de PowerPoint</vt:lpstr>
      <vt:lpstr>Evolución</vt:lpstr>
      <vt:lpstr>Presentación de PowerPoint</vt:lpstr>
      <vt:lpstr>Razonamiento</vt:lpstr>
      <vt:lpstr>Evolución</vt:lpstr>
      <vt:lpstr>Caso clínico 4</vt:lpstr>
      <vt:lpstr>Presentación de PowerPoint</vt:lpstr>
      <vt:lpstr>Presentación de PowerPoint</vt:lpstr>
      <vt:lpstr>Presentación de PowerPoint</vt:lpstr>
      <vt:lpstr>Presentación de PowerPoint</vt:lpstr>
      <vt:lpstr>Caso 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Caso clínico 6</vt:lpstr>
      <vt:lpstr>Presentación de PowerPoint</vt:lpstr>
      <vt:lpstr>Presentación de PowerPoint</vt:lpstr>
      <vt:lpstr>Presentación de PowerPoint</vt:lpstr>
      <vt:lpstr>Caso Clínico 7</vt:lpstr>
      <vt:lpstr>Razonamiento Inicial</vt:lpstr>
      <vt:lpstr>Exámen Físico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Casos de Influenza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NEUMONIA GRAVE DE LA COMUNIDAD</dc:title>
  <dc:creator>Full name</dc:creator>
  <cp:lastModifiedBy>Full name</cp:lastModifiedBy>
  <cp:revision>59</cp:revision>
  <dcterms:created xsi:type="dcterms:W3CDTF">2018-09-16T00:09:14Z</dcterms:created>
  <dcterms:modified xsi:type="dcterms:W3CDTF">2018-09-18T02:51:13Z</dcterms:modified>
</cp:coreProperties>
</file>