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308" r:id="rId3"/>
    <p:sldId id="259" r:id="rId4"/>
    <p:sldId id="305" r:id="rId5"/>
    <p:sldId id="304" r:id="rId6"/>
    <p:sldId id="306" r:id="rId7"/>
    <p:sldId id="307" r:id="rId8"/>
    <p:sldId id="311" r:id="rId9"/>
    <p:sldId id="270" r:id="rId10"/>
    <p:sldId id="309" r:id="rId11"/>
    <p:sldId id="310" r:id="rId12"/>
    <p:sldId id="276" r:id="rId13"/>
    <p:sldId id="314" r:id="rId14"/>
    <p:sldId id="277" r:id="rId15"/>
    <p:sldId id="278" r:id="rId16"/>
    <p:sldId id="280" r:id="rId17"/>
    <p:sldId id="298" r:id="rId18"/>
    <p:sldId id="299" r:id="rId19"/>
    <p:sldId id="300" r:id="rId20"/>
    <p:sldId id="301" r:id="rId21"/>
    <p:sldId id="282" r:id="rId22"/>
    <p:sldId id="302" r:id="rId23"/>
    <p:sldId id="303" r:id="rId24"/>
    <p:sldId id="284" r:id="rId25"/>
    <p:sldId id="285" r:id="rId26"/>
    <p:sldId id="286" r:id="rId27"/>
    <p:sldId id="288" r:id="rId28"/>
    <p:sldId id="601" r:id="rId29"/>
    <p:sldId id="602" r:id="rId30"/>
    <p:sldId id="603" r:id="rId31"/>
    <p:sldId id="608" r:id="rId32"/>
    <p:sldId id="609" r:id="rId33"/>
    <p:sldId id="612" r:id="rId34"/>
    <p:sldId id="617" r:id="rId35"/>
    <p:sldId id="621" r:id="rId36"/>
    <p:sldId id="312" r:id="rId37"/>
    <p:sldId id="294" r:id="rId38"/>
    <p:sldId id="296" r:id="rId39"/>
    <p:sldId id="290" r:id="rId40"/>
    <p:sldId id="313" r:id="rId41"/>
    <p:sldId id="293" r:id="rId42"/>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32"/>
    <p:restoredTop sz="94255"/>
  </p:normalViewPr>
  <p:slideViewPr>
    <p:cSldViewPr snapToGrid="0" snapToObjects="1">
      <p:cViewPr varScale="1">
        <p:scale>
          <a:sx n="79" d="100"/>
          <a:sy n="79" d="100"/>
        </p:scale>
        <p:origin x="1608"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_rels/data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diagrams/_rels/data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image" Target="../media/image63.png"/><Relationship Id="rId5" Type="http://schemas.openxmlformats.org/officeDocument/2006/relationships/image" Target="../media/image67.jpeg"/><Relationship Id="rId4" Type="http://schemas.openxmlformats.org/officeDocument/2006/relationships/image" Target="../media/image66.png"/></Relationships>
</file>

<file path=ppt/diagrams/_rels/drawing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diagrams/_rels/drawing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image" Target="../media/image63.png"/><Relationship Id="rId5" Type="http://schemas.openxmlformats.org/officeDocument/2006/relationships/image" Target="../media/image67.jpeg"/><Relationship Id="rId4" Type="http://schemas.openxmlformats.org/officeDocument/2006/relationships/image" Target="../media/image66.png"/></Relationships>
</file>

<file path=ppt/diagrams/colors1.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BB2A66-66F2-40D2-98D8-9D13FD8C1EDF}" type="doc">
      <dgm:prSet loTypeId="urn:microsoft.com/office/officeart/2005/8/layout/lProcess2" loCatId="list" qsTypeId="urn:microsoft.com/office/officeart/2005/8/quickstyle/simple1" qsCatId="simple" csTypeId="urn:microsoft.com/office/officeart/2005/8/colors/colorful1#4" csCatId="colorful" phldr="1"/>
      <dgm:spPr/>
      <dgm:t>
        <a:bodyPr/>
        <a:lstStyle/>
        <a:p>
          <a:endParaRPr lang="es-AR"/>
        </a:p>
      </dgm:t>
    </dgm:pt>
    <dgm:pt modelId="{EFD22774-ED28-462A-A55F-00DE1D65639F}">
      <dgm:prSet phldrT="[Texto]" custT="1"/>
      <dgm:spPr>
        <a:xfrm>
          <a:off x="5019600" y="1490565"/>
          <a:ext cx="1791165" cy="3130187"/>
        </a:xfr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s-AR" sz="2000" b="1" dirty="0">
              <a:solidFill>
                <a:sysClr val="window" lastClr="FFFFFF"/>
              </a:solidFill>
              <a:latin typeface="Calibri"/>
              <a:ea typeface="+mn-ea"/>
              <a:cs typeface="+mn-cs"/>
            </a:rPr>
            <a:t>4. COMPARACION CON OTRAS INTERVENCIONES</a:t>
          </a:r>
        </a:p>
      </dgm:t>
    </dgm:pt>
    <dgm:pt modelId="{6AF2A2F8-C257-46F7-85A9-C5CE036D16B9}" type="parTrans" cxnId="{84C695E5-D089-4423-80AE-D4D755FF9DF7}">
      <dgm:prSet/>
      <dgm:spPr/>
      <dgm:t>
        <a:bodyPr/>
        <a:lstStyle/>
        <a:p>
          <a:endParaRPr lang="es-AR"/>
        </a:p>
      </dgm:t>
    </dgm:pt>
    <dgm:pt modelId="{88C46967-85EE-478E-BA0C-0BAC1BF6C1A9}" type="sibTrans" cxnId="{84C695E5-D089-4423-80AE-D4D755FF9DF7}">
      <dgm:prSet/>
      <dgm:spPr/>
      <dgm:t>
        <a:bodyPr/>
        <a:lstStyle/>
        <a:p>
          <a:endParaRPr lang="es-AR"/>
        </a:p>
      </dgm:t>
    </dgm:pt>
    <dgm:pt modelId="{9AEDB5A0-4486-440C-9F9B-06F70CDEE923}">
      <dgm:prSet phldrT="[Texto]" custT="1"/>
      <dgm:spPr>
        <a:xfrm>
          <a:off x="6810765" y="1490565"/>
          <a:ext cx="1610528" cy="3130187"/>
        </a:xfr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s-AR" sz="2000" b="1" dirty="0">
              <a:solidFill>
                <a:sysClr val="window" lastClr="FFFFFF"/>
              </a:solidFill>
              <a:latin typeface="Calibri"/>
              <a:ea typeface="+mn-ea"/>
              <a:cs typeface="+mn-cs"/>
            </a:rPr>
            <a:t>5. COSTO EFECTIVIDAD</a:t>
          </a:r>
        </a:p>
      </dgm:t>
    </dgm:pt>
    <dgm:pt modelId="{E89EB017-823C-4BA0-A774-7E59C5A1E393}" type="parTrans" cxnId="{E00DEBE7-89E5-46F4-BE4C-0720F2A1330B}">
      <dgm:prSet/>
      <dgm:spPr/>
      <dgm:t>
        <a:bodyPr/>
        <a:lstStyle/>
        <a:p>
          <a:endParaRPr lang="es-AR"/>
        </a:p>
      </dgm:t>
    </dgm:pt>
    <dgm:pt modelId="{699A849D-2C47-42C1-8F44-DABD2D6B330F}" type="sibTrans" cxnId="{E00DEBE7-89E5-46F4-BE4C-0720F2A1330B}">
      <dgm:prSet/>
      <dgm:spPr/>
      <dgm:t>
        <a:bodyPr/>
        <a:lstStyle/>
        <a:p>
          <a:endParaRPr lang="es-AR"/>
        </a:p>
      </dgm:t>
    </dgm:pt>
    <dgm:pt modelId="{90B0610F-EAE0-4872-9B35-16B26CD3E2E2}">
      <dgm:prSet phldrT="[Texto]" custT="1"/>
      <dgm:spPr>
        <a:xfrm>
          <a:off x="1614170" y="1490565"/>
          <a:ext cx="1794901" cy="3130187"/>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s-AR" sz="2000" b="1" dirty="0">
              <a:solidFill>
                <a:sysClr val="window" lastClr="FFFFFF"/>
              </a:solidFill>
              <a:latin typeface="Calibri"/>
              <a:ea typeface="+mn-ea"/>
              <a:cs typeface="+mn-cs"/>
            </a:rPr>
            <a:t>2. CARGA DE LA ENFERMEDAD</a:t>
          </a:r>
        </a:p>
      </dgm:t>
    </dgm:pt>
    <dgm:pt modelId="{3ADD2154-4415-4F5C-BC3B-C93BA2969647}" type="sibTrans" cxnId="{68CEB3A1-3DD0-4BA7-BFD1-51D4E5B20037}">
      <dgm:prSet/>
      <dgm:spPr/>
      <dgm:t>
        <a:bodyPr/>
        <a:lstStyle/>
        <a:p>
          <a:endParaRPr lang="es-AR"/>
        </a:p>
      </dgm:t>
    </dgm:pt>
    <dgm:pt modelId="{C3D09BC0-7289-4508-9BA5-EC39B9B37279}" type="parTrans" cxnId="{68CEB3A1-3DD0-4BA7-BFD1-51D4E5B20037}">
      <dgm:prSet/>
      <dgm:spPr/>
      <dgm:t>
        <a:bodyPr/>
        <a:lstStyle/>
        <a:p>
          <a:endParaRPr lang="es-AR"/>
        </a:p>
      </dgm:t>
    </dgm:pt>
    <dgm:pt modelId="{4C872B38-5CFF-40A7-A502-AB5B43F6B837}">
      <dgm:prSet phldrT="[Texto]" custT="1"/>
      <dgm:spPr>
        <a:xfrm>
          <a:off x="3641" y="1490565"/>
          <a:ext cx="1610528" cy="3130187"/>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s-AR" sz="2000" b="1" dirty="0">
              <a:solidFill>
                <a:sysClr val="window" lastClr="FFFFFF"/>
              </a:solidFill>
              <a:latin typeface="Calibri"/>
              <a:ea typeface="+mn-ea"/>
              <a:cs typeface="+mn-cs"/>
            </a:rPr>
            <a:t>1.PRIORIDAD POLITICA Y DE SALUD PUBLICA</a:t>
          </a:r>
        </a:p>
      </dgm:t>
    </dgm:pt>
    <dgm:pt modelId="{3523822A-2632-4624-84D1-A5CD105F05F5}" type="sibTrans" cxnId="{E9408DDF-0250-4355-AE37-068E699F5BC1}">
      <dgm:prSet/>
      <dgm:spPr/>
      <dgm:t>
        <a:bodyPr/>
        <a:lstStyle/>
        <a:p>
          <a:endParaRPr lang="es-AR"/>
        </a:p>
      </dgm:t>
    </dgm:pt>
    <dgm:pt modelId="{408F3831-9E18-4F87-9326-C7E791DEA657}" type="parTrans" cxnId="{E9408DDF-0250-4355-AE37-068E699F5BC1}">
      <dgm:prSet/>
      <dgm:spPr/>
      <dgm:t>
        <a:bodyPr/>
        <a:lstStyle/>
        <a:p>
          <a:endParaRPr lang="es-AR"/>
        </a:p>
      </dgm:t>
    </dgm:pt>
    <dgm:pt modelId="{0183A2C4-B484-460C-A601-AD5504858FB3}">
      <dgm:prSet phldrT="[Texto]"/>
      <dgm:spPr>
        <a:xfrm>
          <a:off x="0" y="0"/>
          <a:ext cx="8424936" cy="1490565"/>
        </a:xfrm>
        <a:solidFill>
          <a:sysClr val="window" lastClr="FFFFFF">
            <a:lumMod val="75000"/>
          </a:sysClr>
        </a:solidFill>
        <a:ln>
          <a:noFill/>
        </a:ln>
        <a:effectLst/>
      </dgm:spPr>
      <dgm:t>
        <a:bodyPr/>
        <a:lstStyle/>
        <a:p>
          <a:r>
            <a:rPr lang="es-AR" dirty="0">
              <a:solidFill>
                <a:sysClr val="windowText" lastClr="000000"/>
              </a:solidFill>
              <a:latin typeface="Calibri"/>
              <a:ea typeface="+mn-ea"/>
              <a:cs typeface="+mn-cs"/>
            </a:rPr>
            <a:t>INTRODUCCIÓN DE NUEVAS VACUNAS</a:t>
          </a:r>
        </a:p>
      </dgm:t>
    </dgm:pt>
    <dgm:pt modelId="{82E77EAC-CC0A-45F1-8E4C-86BCB5C3E589}" type="sibTrans" cxnId="{A6428336-1AB3-4916-85C8-F1FE19ED35DE}">
      <dgm:prSet/>
      <dgm:spPr/>
      <dgm:t>
        <a:bodyPr/>
        <a:lstStyle/>
        <a:p>
          <a:endParaRPr lang="es-AR"/>
        </a:p>
      </dgm:t>
    </dgm:pt>
    <dgm:pt modelId="{D691A882-006B-4CC6-B795-207F8783ED51}" type="parTrans" cxnId="{A6428336-1AB3-4916-85C8-F1FE19ED35DE}">
      <dgm:prSet/>
      <dgm:spPr/>
      <dgm:t>
        <a:bodyPr/>
        <a:lstStyle/>
        <a:p>
          <a:endParaRPr lang="es-AR"/>
        </a:p>
      </dgm:t>
    </dgm:pt>
    <dgm:pt modelId="{8809FDE7-F62C-40FF-B2AB-734384FCDCC2}">
      <dgm:prSet custT="1"/>
      <dgm:spPr>
        <a:xfrm>
          <a:off x="3409071" y="1490565"/>
          <a:ext cx="1610528" cy="3130187"/>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s-AR" sz="2000" b="1" dirty="0">
              <a:solidFill>
                <a:sysClr val="window" lastClr="FFFFFF"/>
              </a:solidFill>
              <a:latin typeface="Calibri"/>
              <a:ea typeface="+mn-ea"/>
              <a:cs typeface="+mn-cs"/>
            </a:rPr>
            <a:t>3. EFICACIA, CALIDAD Y SEGURIDAD DE LA VACUNA</a:t>
          </a:r>
        </a:p>
      </dgm:t>
    </dgm:pt>
    <dgm:pt modelId="{DF46F8B4-C68D-4C82-979C-714C7D6B845D}" type="sibTrans" cxnId="{99B1A6BB-4E5C-4FFE-9BC2-1D1CB937F1F8}">
      <dgm:prSet/>
      <dgm:spPr/>
      <dgm:t>
        <a:bodyPr/>
        <a:lstStyle/>
        <a:p>
          <a:endParaRPr lang="es-AR"/>
        </a:p>
      </dgm:t>
    </dgm:pt>
    <dgm:pt modelId="{84D34C62-531D-4584-8CE8-55732C72251D}" type="parTrans" cxnId="{99B1A6BB-4E5C-4FFE-9BC2-1D1CB937F1F8}">
      <dgm:prSet/>
      <dgm:spPr/>
      <dgm:t>
        <a:bodyPr/>
        <a:lstStyle/>
        <a:p>
          <a:endParaRPr lang="es-AR"/>
        </a:p>
      </dgm:t>
    </dgm:pt>
    <dgm:pt modelId="{626E5918-35E0-4E95-95F0-E4A1F4F8F74B}" type="pres">
      <dgm:prSet presAssocID="{DEBB2A66-66F2-40D2-98D8-9D13FD8C1EDF}" presName="theList" presStyleCnt="0">
        <dgm:presLayoutVars>
          <dgm:dir/>
          <dgm:animLvl val="lvl"/>
          <dgm:resizeHandles val="exact"/>
        </dgm:presLayoutVars>
      </dgm:prSet>
      <dgm:spPr/>
    </dgm:pt>
    <dgm:pt modelId="{CAEE48A4-86BC-48D0-B733-69A3154DF5C2}" type="pres">
      <dgm:prSet presAssocID="{0183A2C4-B484-460C-A601-AD5504858FB3}" presName="compNode" presStyleCnt="0"/>
      <dgm:spPr/>
    </dgm:pt>
    <dgm:pt modelId="{C50744F4-29A0-4A63-8AC2-082FD89BE95C}" type="pres">
      <dgm:prSet presAssocID="{0183A2C4-B484-460C-A601-AD5504858FB3}" presName="aNode" presStyleLbl="bgShp" presStyleIdx="0" presStyleCnt="1"/>
      <dgm:spPr/>
    </dgm:pt>
    <dgm:pt modelId="{DDC1BA58-8607-4362-9334-DCBD74857B11}" type="pres">
      <dgm:prSet presAssocID="{0183A2C4-B484-460C-A601-AD5504858FB3}" presName="textNode" presStyleLbl="bgShp" presStyleIdx="0" presStyleCnt="1"/>
      <dgm:spPr/>
    </dgm:pt>
    <dgm:pt modelId="{E19C4829-9DDF-403A-B80F-EE3C47CDA8BA}" type="pres">
      <dgm:prSet presAssocID="{0183A2C4-B484-460C-A601-AD5504858FB3}" presName="compChildNode" presStyleCnt="0"/>
      <dgm:spPr/>
    </dgm:pt>
    <dgm:pt modelId="{6D3D4EB4-FEF2-4C32-9666-4E7210A9C768}" type="pres">
      <dgm:prSet presAssocID="{0183A2C4-B484-460C-A601-AD5504858FB3}" presName="theInnerList" presStyleCnt="0"/>
      <dgm:spPr/>
    </dgm:pt>
    <dgm:pt modelId="{173AD999-FB0F-4508-87E8-86123F0EC115}" type="pres">
      <dgm:prSet presAssocID="{4C872B38-5CFF-40A7-A502-AB5B43F6B837}" presName="childNode" presStyleLbl="node1" presStyleIdx="0" presStyleCnt="5">
        <dgm:presLayoutVars>
          <dgm:bulletEnabled val="1"/>
        </dgm:presLayoutVars>
      </dgm:prSet>
      <dgm:spPr/>
    </dgm:pt>
    <dgm:pt modelId="{2ED85E48-E32C-44F4-A99D-6CE9A0765A8C}" type="pres">
      <dgm:prSet presAssocID="{4C872B38-5CFF-40A7-A502-AB5B43F6B837}" presName="aSpace2" presStyleCnt="0"/>
      <dgm:spPr/>
    </dgm:pt>
    <dgm:pt modelId="{9D792CCA-1F06-4270-9E27-6A470DAB9B14}" type="pres">
      <dgm:prSet presAssocID="{90B0610F-EAE0-4872-9B35-16B26CD3E2E2}" presName="childNode" presStyleLbl="node1" presStyleIdx="1" presStyleCnt="5">
        <dgm:presLayoutVars>
          <dgm:bulletEnabled val="1"/>
        </dgm:presLayoutVars>
      </dgm:prSet>
      <dgm:spPr/>
    </dgm:pt>
    <dgm:pt modelId="{FB0528BA-3497-4937-AA52-FF854449F088}" type="pres">
      <dgm:prSet presAssocID="{90B0610F-EAE0-4872-9B35-16B26CD3E2E2}" presName="aSpace2" presStyleCnt="0"/>
      <dgm:spPr/>
    </dgm:pt>
    <dgm:pt modelId="{1BCCA3F4-729C-4048-A1A2-2AA4A8536A54}" type="pres">
      <dgm:prSet presAssocID="{8809FDE7-F62C-40FF-B2AB-734384FCDCC2}" presName="childNode" presStyleLbl="node1" presStyleIdx="2" presStyleCnt="5">
        <dgm:presLayoutVars>
          <dgm:bulletEnabled val="1"/>
        </dgm:presLayoutVars>
      </dgm:prSet>
      <dgm:spPr/>
    </dgm:pt>
    <dgm:pt modelId="{0F61A331-94D3-44C3-BC1E-575BC614A102}" type="pres">
      <dgm:prSet presAssocID="{8809FDE7-F62C-40FF-B2AB-734384FCDCC2}" presName="aSpace2" presStyleCnt="0"/>
      <dgm:spPr/>
    </dgm:pt>
    <dgm:pt modelId="{FDEF606A-AEE9-4F86-AC95-5ED822465010}" type="pres">
      <dgm:prSet presAssocID="{EFD22774-ED28-462A-A55F-00DE1D65639F}" presName="childNode" presStyleLbl="node1" presStyleIdx="3" presStyleCnt="5">
        <dgm:presLayoutVars>
          <dgm:bulletEnabled val="1"/>
        </dgm:presLayoutVars>
      </dgm:prSet>
      <dgm:spPr/>
    </dgm:pt>
    <dgm:pt modelId="{488C9532-9ADA-4E83-B161-4ECC07A9A573}" type="pres">
      <dgm:prSet presAssocID="{EFD22774-ED28-462A-A55F-00DE1D65639F}" presName="aSpace2" presStyleCnt="0"/>
      <dgm:spPr/>
    </dgm:pt>
    <dgm:pt modelId="{C6B555B8-1A51-4323-AA1A-9FDA554E90B2}" type="pres">
      <dgm:prSet presAssocID="{9AEDB5A0-4486-440C-9F9B-06F70CDEE923}" presName="childNode" presStyleLbl="node1" presStyleIdx="4" presStyleCnt="5">
        <dgm:presLayoutVars>
          <dgm:bulletEnabled val="1"/>
        </dgm:presLayoutVars>
      </dgm:prSet>
      <dgm:spPr/>
    </dgm:pt>
  </dgm:ptLst>
  <dgm:cxnLst>
    <dgm:cxn modelId="{135AB432-C039-D54E-AA79-1F738E09AB93}" type="presOf" srcId="{DEBB2A66-66F2-40D2-98D8-9D13FD8C1EDF}" destId="{626E5918-35E0-4E95-95F0-E4A1F4F8F74B}" srcOrd="0" destOrd="0" presId="urn:microsoft.com/office/officeart/2005/8/layout/lProcess2"/>
    <dgm:cxn modelId="{A6428336-1AB3-4916-85C8-F1FE19ED35DE}" srcId="{DEBB2A66-66F2-40D2-98D8-9D13FD8C1EDF}" destId="{0183A2C4-B484-460C-A601-AD5504858FB3}" srcOrd="0" destOrd="0" parTransId="{D691A882-006B-4CC6-B795-207F8783ED51}" sibTransId="{82E77EAC-CC0A-45F1-8E4C-86BCB5C3E589}"/>
    <dgm:cxn modelId="{65195241-2FF0-D946-BC54-FA65A590FC73}" type="presOf" srcId="{0183A2C4-B484-460C-A601-AD5504858FB3}" destId="{C50744F4-29A0-4A63-8AC2-082FD89BE95C}" srcOrd="0" destOrd="0" presId="urn:microsoft.com/office/officeart/2005/8/layout/lProcess2"/>
    <dgm:cxn modelId="{FD7DB34C-3816-864D-A188-6BFEC168B2CE}" type="presOf" srcId="{EFD22774-ED28-462A-A55F-00DE1D65639F}" destId="{FDEF606A-AEE9-4F86-AC95-5ED822465010}" srcOrd="0" destOrd="0" presId="urn:microsoft.com/office/officeart/2005/8/layout/lProcess2"/>
    <dgm:cxn modelId="{7FEFB378-FDF4-5045-AC63-9143512D6B44}" type="presOf" srcId="{0183A2C4-B484-460C-A601-AD5504858FB3}" destId="{DDC1BA58-8607-4362-9334-DCBD74857B11}" srcOrd="1" destOrd="0" presId="urn:microsoft.com/office/officeart/2005/8/layout/lProcess2"/>
    <dgm:cxn modelId="{09FAB482-ACF5-7E41-80F3-14F64A11C5A8}" type="presOf" srcId="{4C872B38-5CFF-40A7-A502-AB5B43F6B837}" destId="{173AD999-FB0F-4508-87E8-86123F0EC115}" srcOrd="0" destOrd="0" presId="urn:microsoft.com/office/officeart/2005/8/layout/lProcess2"/>
    <dgm:cxn modelId="{84C6868C-E1C1-9C40-A3C6-645CE675C5CE}" type="presOf" srcId="{9AEDB5A0-4486-440C-9F9B-06F70CDEE923}" destId="{C6B555B8-1A51-4323-AA1A-9FDA554E90B2}" srcOrd="0" destOrd="0" presId="urn:microsoft.com/office/officeart/2005/8/layout/lProcess2"/>
    <dgm:cxn modelId="{68CEB3A1-3DD0-4BA7-BFD1-51D4E5B20037}" srcId="{0183A2C4-B484-460C-A601-AD5504858FB3}" destId="{90B0610F-EAE0-4872-9B35-16B26CD3E2E2}" srcOrd="1" destOrd="0" parTransId="{C3D09BC0-7289-4508-9BA5-EC39B9B37279}" sibTransId="{3ADD2154-4415-4F5C-BC3B-C93BA2969647}"/>
    <dgm:cxn modelId="{99B1A6BB-4E5C-4FFE-9BC2-1D1CB937F1F8}" srcId="{0183A2C4-B484-460C-A601-AD5504858FB3}" destId="{8809FDE7-F62C-40FF-B2AB-734384FCDCC2}" srcOrd="2" destOrd="0" parTransId="{84D34C62-531D-4584-8CE8-55732C72251D}" sibTransId="{DF46F8B4-C68D-4C82-979C-714C7D6B845D}"/>
    <dgm:cxn modelId="{E9408DDF-0250-4355-AE37-068E699F5BC1}" srcId="{0183A2C4-B484-460C-A601-AD5504858FB3}" destId="{4C872B38-5CFF-40A7-A502-AB5B43F6B837}" srcOrd="0" destOrd="0" parTransId="{408F3831-9E18-4F87-9326-C7E791DEA657}" sibTransId="{3523822A-2632-4624-84D1-A5CD105F05F5}"/>
    <dgm:cxn modelId="{84C695E5-D089-4423-80AE-D4D755FF9DF7}" srcId="{0183A2C4-B484-460C-A601-AD5504858FB3}" destId="{EFD22774-ED28-462A-A55F-00DE1D65639F}" srcOrd="3" destOrd="0" parTransId="{6AF2A2F8-C257-46F7-85A9-C5CE036D16B9}" sibTransId="{88C46967-85EE-478E-BA0C-0BAC1BF6C1A9}"/>
    <dgm:cxn modelId="{E00DEBE7-89E5-46F4-BE4C-0720F2A1330B}" srcId="{0183A2C4-B484-460C-A601-AD5504858FB3}" destId="{9AEDB5A0-4486-440C-9F9B-06F70CDEE923}" srcOrd="4" destOrd="0" parTransId="{E89EB017-823C-4BA0-A774-7E59C5A1E393}" sibTransId="{699A849D-2C47-42C1-8F44-DABD2D6B330F}"/>
    <dgm:cxn modelId="{C85603F4-A7A0-3942-A8A6-D476522C3CB5}" type="presOf" srcId="{90B0610F-EAE0-4872-9B35-16B26CD3E2E2}" destId="{9D792CCA-1F06-4270-9E27-6A470DAB9B14}" srcOrd="0" destOrd="0" presId="urn:microsoft.com/office/officeart/2005/8/layout/lProcess2"/>
    <dgm:cxn modelId="{A89ED2FD-CE53-2940-95FF-B1F49EABD9AF}" type="presOf" srcId="{8809FDE7-F62C-40FF-B2AB-734384FCDCC2}" destId="{1BCCA3F4-729C-4048-A1A2-2AA4A8536A54}" srcOrd="0" destOrd="0" presId="urn:microsoft.com/office/officeart/2005/8/layout/lProcess2"/>
    <dgm:cxn modelId="{3095AD1B-D210-2047-80CB-F42158EE59E4}" type="presParOf" srcId="{626E5918-35E0-4E95-95F0-E4A1F4F8F74B}" destId="{CAEE48A4-86BC-48D0-B733-69A3154DF5C2}" srcOrd="0" destOrd="0" presId="urn:microsoft.com/office/officeart/2005/8/layout/lProcess2"/>
    <dgm:cxn modelId="{72966F90-299E-BA47-9D93-C30048C10BC6}" type="presParOf" srcId="{CAEE48A4-86BC-48D0-B733-69A3154DF5C2}" destId="{C50744F4-29A0-4A63-8AC2-082FD89BE95C}" srcOrd="0" destOrd="0" presId="urn:microsoft.com/office/officeart/2005/8/layout/lProcess2"/>
    <dgm:cxn modelId="{AE7220BE-DAD4-1D48-9E9C-6FD47ACAFD62}" type="presParOf" srcId="{CAEE48A4-86BC-48D0-B733-69A3154DF5C2}" destId="{DDC1BA58-8607-4362-9334-DCBD74857B11}" srcOrd="1" destOrd="0" presId="urn:microsoft.com/office/officeart/2005/8/layout/lProcess2"/>
    <dgm:cxn modelId="{ED0CBBA8-7D9C-7644-83E4-447326BE02E6}" type="presParOf" srcId="{CAEE48A4-86BC-48D0-B733-69A3154DF5C2}" destId="{E19C4829-9DDF-403A-B80F-EE3C47CDA8BA}" srcOrd="2" destOrd="0" presId="urn:microsoft.com/office/officeart/2005/8/layout/lProcess2"/>
    <dgm:cxn modelId="{29961377-024A-684C-B09F-C42CD8C3AF2F}" type="presParOf" srcId="{E19C4829-9DDF-403A-B80F-EE3C47CDA8BA}" destId="{6D3D4EB4-FEF2-4C32-9666-4E7210A9C768}" srcOrd="0" destOrd="0" presId="urn:microsoft.com/office/officeart/2005/8/layout/lProcess2"/>
    <dgm:cxn modelId="{971144E7-35BF-1C4A-A9A0-8F17B6D2AE1B}" type="presParOf" srcId="{6D3D4EB4-FEF2-4C32-9666-4E7210A9C768}" destId="{173AD999-FB0F-4508-87E8-86123F0EC115}" srcOrd="0" destOrd="0" presId="urn:microsoft.com/office/officeart/2005/8/layout/lProcess2"/>
    <dgm:cxn modelId="{20E72BA1-A3EC-CD43-879B-E7776A1CB037}" type="presParOf" srcId="{6D3D4EB4-FEF2-4C32-9666-4E7210A9C768}" destId="{2ED85E48-E32C-44F4-A99D-6CE9A0765A8C}" srcOrd="1" destOrd="0" presId="urn:microsoft.com/office/officeart/2005/8/layout/lProcess2"/>
    <dgm:cxn modelId="{ECB3BBAA-29D2-BF4A-9E17-51627C7FEF6B}" type="presParOf" srcId="{6D3D4EB4-FEF2-4C32-9666-4E7210A9C768}" destId="{9D792CCA-1F06-4270-9E27-6A470DAB9B14}" srcOrd="2" destOrd="0" presId="urn:microsoft.com/office/officeart/2005/8/layout/lProcess2"/>
    <dgm:cxn modelId="{6DE08190-9C88-0A46-9911-F8B01FF961F9}" type="presParOf" srcId="{6D3D4EB4-FEF2-4C32-9666-4E7210A9C768}" destId="{FB0528BA-3497-4937-AA52-FF854449F088}" srcOrd="3" destOrd="0" presId="urn:microsoft.com/office/officeart/2005/8/layout/lProcess2"/>
    <dgm:cxn modelId="{2A82F874-6008-2E4A-A4CE-103F46BB55D7}" type="presParOf" srcId="{6D3D4EB4-FEF2-4C32-9666-4E7210A9C768}" destId="{1BCCA3F4-729C-4048-A1A2-2AA4A8536A54}" srcOrd="4" destOrd="0" presId="urn:microsoft.com/office/officeart/2005/8/layout/lProcess2"/>
    <dgm:cxn modelId="{89B6BF9A-14A2-0646-AB34-28EF33371BE0}" type="presParOf" srcId="{6D3D4EB4-FEF2-4C32-9666-4E7210A9C768}" destId="{0F61A331-94D3-44C3-BC1E-575BC614A102}" srcOrd="5" destOrd="0" presId="urn:microsoft.com/office/officeart/2005/8/layout/lProcess2"/>
    <dgm:cxn modelId="{08D71A5B-46A2-C545-AEA0-43C62D5FB877}" type="presParOf" srcId="{6D3D4EB4-FEF2-4C32-9666-4E7210A9C768}" destId="{FDEF606A-AEE9-4F86-AC95-5ED822465010}" srcOrd="6" destOrd="0" presId="urn:microsoft.com/office/officeart/2005/8/layout/lProcess2"/>
    <dgm:cxn modelId="{5F228964-3C17-8C40-8EA3-80E38428AD87}" type="presParOf" srcId="{6D3D4EB4-FEF2-4C32-9666-4E7210A9C768}" destId="{488C9532-9ADA-4E83-B161-4ECC07A9A573}" srcOrd="7" destOrd="0" presId="urn:microsoft.com/office/officeart/2005/8/layout/lProcess2"/>
    <dgm:cxn modelId="{42668131-0346-D248-B58D-2700EB896818}" type="presParOf" srcId="{6D3D4EB4-FEF2-4C32-9666-4E7210A9C768}" destId="{C6B555B8-1A51-4323-AA1A-9FDA554E90B2}" srcOrd="8"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C1FAF4-1090-43F6-AB46-0076E998DC74}" type="doc">
      <dgm:prSet loTypeId="urn:microsoft.com/office/officeart/2005/8/layout/balance1" loCatId="relationship" qsTypeId="urn:microsoft.com/office/officeart/2005/8/quickstyle/simple5" qsCatId="simple" csTypeId="urn:microsoft.com/office/officeart/2005/8/colors/colorful3" csCatId="colorful" phldr="1"/>
      <dgm:spPr/>
      <dgm:t>
        <a:bodyPr/>
        <a:lstStyle/>
        <a:p>
          <a:endParaRPr lang="es-AR"/>
        </a:p>
      </dgm:t>
    </dgm:pt>
    <dgm:pt modelId="{8C81DB2D-E195-465B-9DCF-24FCB079F007}">
      <dgm:prSet phldrT="[Texto]"/>
      <dgm:spPr/>
      <dgm:t>
        <a:bodyPr/>
        <a:lstStyle/>
        <a:p>
          <a:r>
            <a:rPr lang="es-ES" b="1" dirty="0"/>
            <a:t>Evidencia Científica</a:t>
          </a:r>
          <a:endParaRPr lang="es-AR" dirty="0"/>
        </a:p>
      </dgm:t>
    </dgm:pt>
    <dgm:pt modelId="{E86D5098-E870-43D1-A226-9646AF7AE7BF}" type="parTrans" cxnId="{AC451D5F-7120-4F1C-AB0B-6A807F465C5D}">
      <dgm:prSet/>
      <dgm:spPr/>
      <dgm:t>
        <a:bodyPr/>
        <a:lstStyle/>
        <a:p>
          <a:endParaRPr lang="es-AR"/>
        </a:p>
      </dgm:t>
    </dgm:pt>
    <dgm:pt modelId="{33D4D991-6EA1-410F-A592-9574E3720E47}" type="sibTrans" cxnId="{AC451D5F-7120-4F1C-AB0B-6A807F465C5D}">
      <dgm:prSet/>
      <dgm:spPr/>
      <dgm:t>
        <a:bodyPr/>
        <a:lstStyle/>
        <a:p>
          <a:endParaRPr lang="es-AR"/>
        </a:p>
      </dgm:t>
    </dgm:pt>
    <dgm:pt modelId="{B62DF6A5-B07B-4023-8F0B-256588AD4A9B}">
      <dgm:prSet phldrT="[Texto]"/>
      <dgm:spPr/>
      <dgm:t>
        <a:bodyPr/>
        <a:lstStyle/>
        <a:p>
          <a:r>
            <a:rPr lang="es-AR" dirty="0"/>
            <a:t>Aspectos  operativos</a:t>
          </a:r>
        </a:p>
      </dgm:t>
    </dgm:pt>
    <dgm:pt modelId="{DD8B99D4-2073-4885-BE2A-E2A34D16B0E9}" type="parTrans" cxnId="{F1E3A37D-4993-43B5-B0FF-5DD3CEB222DF}">
      <dgm:prSet/>
      <dgm:spPr/>
      <dgm:t>
        <a:bodyPr/>
        <a:lstStyle/>
        <a:p>
          <a:endParaRPr lang="es-AR"/>
        </a:p>
      </dgm:t>
    </dgm:pt>
    <dgm:pt modelId="{2457993D-90AC-409D-AE5B-5871DA69D4F1}" type="sibTrans" cxnId="{F1E3A37D-4993-43B5-B0FF-5DD3CEB222DF}">
      <dgm:prSet/>
      <dgm:spPr/>
      <dgm:t>
        <a:bodyPr/>
        <a:lstStyle/>
        <a:p>
          <a:endParaRPr lang="es-AR"/>
        </a:p>
      </dgm:t>
    </dgm:pt>
    <dgm:pt modelId="{E9771353-318B-4897-8C90-8E06521EA15A}">
      <dgm:prSet phldrT="[Texto]"/>
      <dgm:spPr/>
      <dgm:t>
        <a:bodyPr/>
        <a:lstStyle/>
        <a:p>
          <a:r>
            <a:rPr lang="es-AR" b="1" dirty="0"/>
            <a:t>Situación epidemiológica</a:t>
          </a:r>
        </a:p>
      </dgm:t>
    </dgm:pt>
    <dgm:pt modelId="{1E4C7029-6B73-4515-8080-DF4F0B0A76EF}" type="parTrans" cxnId="{040AEB6E-5FC2-495E-BD78-E4450BFD5689}">
      <dgm:prSet/>
      <dgm:spPr/>
      <dgm:t>
        <a:bodyPr/>
        <a:lstStyle/>
        <a:p>
          <a:endParaRPr lang="es-AR"/>
        </a:p>
      </dgm:t>
    </dgm:pt>
    <dgm:pt modelId="{DFA21FAB-D5DE-4D2C-BB72-27E259BF3F5C}" type="sibTrans" cxnId="{040AEB6E-5FC2-495E-BD78-E4450BFD5689}">
      <dgm:prSet/>
      <dgm:spPr/>
      <dgm:t>
        <a:bodyPr/>
        <a:lstStyle/>
        <a:p>
          <a:endParaRPr lang="es-AR"/>
        </a:p>
      </dgm:t>
    </dgm:pt>
    <dgm:pt modelId="{F4191038-A1AC-4500-BF92-F4A63C335278}">
      <dgm:prSet phldrT="[Texto]"/>
      <dgm:spPr/>
      <dgm:t>
        <a:bodyPr/>
        <a:lstStyle/>
        <a:p>
          <a:r>
            <a:rPr lang="es-AR" dirty="0"/>
            <a:t>Aspectos Financieros</a:t>
          </a:r>
        </a:p>
      </dgm:t>
    </dgm:pt>
    <dgm:pt modelId="{DA1FEC12-FB0C-41E3-B41C-021F32893D99}" type="parTrans" cxnId="{7F6A239B-7E52-4D4D-865C-2C9CC4E27B0D}">
      <dgm:prSet/>
      <dgm:spPr/>
      <dgm:t>
        <a:bodyPr/>
        <a:lstStyle/>
        <a:p>
          <a:endParaRPr lang="es-AR"/>
        </a:p>
      </dgm:t>
    </dgm:pt>
    <dgm:pt modelId="{701A7869-10AE-4FB7-8066-E38704297056}" type="sibTrans" cxnId="{7F6A239B-7E52-4D4D-865C-2C9CC4E27B0D}">
      <dgm:prSet/>
      <dgm:spPr/>
      <dgm:t>
        <a:bodyPr/>
        <a:lstStyle/>
        <a:p>
          <a:endParaRPr lang="es-AR"/>
        </a:p>
      </dgm:t>
    </dgm:pt>
    <dgm:pt modelId="{C0AD5526-985E-450F-9B81-F69FD0A51C51}">
      <dgm:prSet phldrT="[Texto]"/>
      <dgm:spPr/>
      <dgm:t>
        <a:bodyPr/>
        <a:lstStyle/>
        <a:p>
          <a:r>
            <a:rPr lang="es-AR" dirty="0"/>
            <a:t>Aspectos logísticos</a:t>
          </a:r>
        </a:p>
      </dgm:t>
    </dgm:pt>
    <dgm:pt modelId="{F6BF6A81-388D-40BE-A90F-EEDFFDAA3303}" type="parTrans" cxnId="{80D15F17-2B41-4703-BACB-B0689DB2367F}">
      <dgm:prSet/>
      <dgm:spPr/>
      <dgm:t>
        <a:bodyPr/>
        <a:lstStyle/>
        <a:p>
          <a:endParaRPr lang="es-AR"/>
        </a:p>
      </dgm:t>
    </dgm:pt>
    <dgm:pt modelId="{A03D4DA0-44E6-409D-AA74-0C04C333FAA4}" type="sibTrans" cxnId="{80D15F17-2B41-4703-BACB-B0689DB2367F}">
      <dgm:prSet/>
      <dgm:spPr/>
      <dgm:t>
        <a:bodyPr/>
        <a:lstStyle/>
        <a:p>
          <a:endParaRPr lang="es-AR"/>
        </a:p>
      </dgm:t>
    </dgm:pt>
    <dgm:pt modelId="{1F0AB570-104C-48A2-868A-5435389C0A5A}" type="pres">
      <dgm:prSet presAssocID="{F7C1FAF4-1090-43F6-AB46-0076E998DC74}" presName="outerComposite" presStyleCnt="0">
        <dgm:presLayoutVars>
          <dgm:chMax val="2"/>
          <dgm:animLvl val="lvl"/>
          <dgm:resizeHandles val="exact"/>
        </dgm:presLayoutVars>
      </dgm:prSet>
      <dgm:spPr/>
    </dgm:pt>
    <dgm:pt modelId="{C1BCC6C6-33D5-4138-A757-8F7844C0EC8D}" type="pres">
      <dgm:prSet presAssocID="{F7C1FAF4-1090-43F6-AB46-0076E998DC74}" presName="dummyMaxCanvas" presStyleCnt="0"/>
      <dgm:spPr/>
    </dgm:pt>
    <dgm:pt modelId="{D72F03F7-74F6-42B6-97FF-81A1C2D75997}" type="pres">
      <dgm:prSet presAssocID="{F7C1FAF4-1090-43F6-AB46-0076E998DC74}" presName="parentComposite" presStyleCnt="0"/>
      <dgm:spPr/>
    </dgm:pt>
    <dgm:pt modelId="{F0519C34-63BF-4827-AC39-78691C27447D}" type="pres">
      <dgm:prSet presAssocID="{F7C1FAF4-1090-43F6-AB46-0076E998DC74}" presName="parent1" presStyleLbl="alignAccFollowNode1" presStyleIdx="0" presStyleCnt="4" custScaleX="114043" custScaleY="133333" custLinFactNeighborX="-4649" custLinFactNeighborY="68056">
        <dgm:presLayoutVars>
          <dgm:chMax val="4"/>
        </dgm:presLayoutVars>
      </dgm:prSet>
      <dgm:spPr/>
    </dgm:pt>
    <dgm:pt modelId="{8A8A391A-4305-4434-8ECE-0D162FD82B7F}" type="pres">
      <dgm:prSet presAssocID="{F7C1FAF4-1090-43F6-AB46-0076E998DC74}" presName="parent2" presStyleLbl="alignAccFollowNode1" presStyleIdx="1" presStyleCnt="4" custScaleX="159104" custScaleY="119446" custLinFactNeighborX="46084" custLinFactNeighborY="6944">
        <dgm:presLayoutVars>
          <dgm:chMax val="4"/>
        </dgm:presLayoutVars>
      </dgm:prSet>
      <dgm:spPr/>
    </dgm:pt>
    <dgm:pt modelId="{530FD96D-C82A-4D12-8E10-0ADF0AE13E4F}" type="pres">
      <dgm:prSet presAssocID="{F7C1FAF4-1090-43F6-AB46-0076E998DC74}" presName="childrenComposite" presStyleCnt="0"/>
      <dgm:spPr/>
    </dgm:pt>
    <dgm:pt modelId="{8BACA503-CA69-431F-AF25-6D7411E6CCE2}" type="pres">
      <dgm:prSet presAssocID="{F7C1FAF4-1090-43F6-AB46-0076E998DC74}" presName="dummyMaxCanvas_ChildArea" presStyleCnt="0"/>
      <dgm:spPr/>
    </dgm:pt>
    <dgm:pt modelId="{B9FC4EBF-BB4F-4815-9696-1B558B0512F6}" type="pres">
      <dgm:prSet presAssocID="{F7C1FAF4-1090-43F6-AB46-0076E998DC74}" presName="fulcrum" presStyleLbl="alignAccFollowNode1" presStyleIdx="2" presStyleCnt="4" custScaleX="138889" custScaleY="125926"/>
      <dgm:spPr/>
    </dgm:pt>
    <dgm:pt modelId="{F0C30356-BAAF-4E80-8C82-F6E0003D27E8}" type="pres">
      <dgm:prSet presAssocID="{F7C1FAF4-1090-43F6-AB46-0076E998DC74}" presName="balance_12" presStyleLbl="alignAccFollowNode1" presStyleIdx="3" presStyleCnt="4">
        <dgm:presLayoutVars>
          <dgm:bulletEnabled val="1"/>
        </dgm:presLayoutVars>
      </dgm:prSet>
      <dgm:spPr/>
    </dgm:pt>
    <dgm:pt modelId="{63C3E2DC-2960-4C26-93CC-2FAF2BB75761}" type="pres">
      <dgm:prSet presAssocID="{F7C1FAF4-1090-43F6-AB46-0076E998DC74}" presName="right_12_1" presStyleLbl="node1" presStyleIdx="0" presStyleCnt="3">
        <dgm:presLayoutVars>
          <dgm:bulletEnabled val="1"/>
        </dgm:presLayoutVars>
      </dgm:prSet>
      <dgm:spPr/>
    </dgm:pt>
    <dgm:pt modelId="{14B9B9D3-9114-40BC-9853-33F2E4F86D84}" type="pres">
      <dgm:prSet presAssocID="{F7C1FAF4-1090-43F6-AB46-0076E998DC74}" presName="right_12_2" presStyleLbl="node1" presStyleIdx="1" presStyleCnt="3">
        <dgm:presLayoutVars>
          <dgm:bulletEnabled val="1"/>
        </dgm:presLayoutVars>
      </dgm:prSet>
      <dgm:spPr/>
    </dgm:pt>
    <dgm:pt modelId="{A31D4A89-6AC6-4990-B2D4-C2FF44E10B96}" type="pres">
      <dgm:prSet presAssocID="{F7C1FAF4-1090-43F6-AB46-0076E998DC74}" presName="left_12_1" presStyleLbl="node1" presStyleIdx="2" presStyleCnt="3">
        <dgm:presLayoutVars>
          <dgm:bulletEnabled val="1"/>
        </dgm:presLayoutVars>
      </dgm:prSet>
      <dgm:spPr/>
    </dgm:pt>
  </dgm:ptLst>
  <dgm:cxnLst>
    <dgm:cxn modelId="{4DFF7700-B094-EA48-9FBF-DC116A1ECBF7}" type="presOf" srcId="{F4191038-A1AC-4500-BF92-F4A63C335278}" destId="{63C3E2DC-2960-4C26-93CC-2FAF2BB75761}" srcOrd="0" destOrd="0" presId="urn:microsoft.com/office/officeart/2005/8/layout/balance1"/>
    <dgm:cxn modelId="{E7396904-1DEB-B449-9D24-E8297A63C902}" type="presOf" srcId="{E9771353-318B-4897-8C90-8E06521EA15A}" destId="{8A8A391A-4305-4434-8ECE-0D162FD82B7F}" srcOrd="0" destOrd="0" presId="urn:microsoft.com/office/officeart/2005/8/layout/balance1"/>
    <dgm:cxn modelId="{80D15F17-2B41-4703-BACB-B0689DB2367F}" srcId="{E9771353-318B-4897-8C90-8E06521EA15A}" destId="{C0AD5526-985E-450F-9B81-F69FD0A51C51}" srcOrd="1" destOrd="0" parTransId="{F6BF6A81-388D-40BE-A90F-EEDFFDAA3303}" sibTransId="{A03D4DA0-44E6-409D-AA74-0C04C333FAA4}"/>
    <dgm:cxn modelId="{092C1A30-23A2-CA49-A74D-F95B24BD99B6}" type="presOf" srcId="{C0AD5526-985E-450F-9B81-F69FD0A51C51}" destId="{14B9B9D3-9114-40BC-9853-33F2E4F86D84}" srcOrd="0" destOrd="0" presId="urn:microsoft.com/office/officeart/2005/8/layout/balance1"/>
    <dgm:cxn modelId="{AC451D5F-7120-4F1C-AB0B-6A807F465C5D}" srcId="{F7C1FAF4-1090-43F6-AB46-0076E998DC74}" destId="{8C81DB2D-E195-465B-9DCF-24FCB079F007}" srcOrd="0" destOrd="0" parTransId="{E86D5098-E870-43D1-A226-9646AF7AE7BF}" sibTransId="{33D4D991-6EA1-410F-A592-9574E3720E47}"/>
    <dgm:cxn modelId="{040AEB6E-5FC2-495E-BD78-E4450BFD5689}" srcId="{F7C1FAF4-1090-43F6-AB46-0076E998DC74}" destId="{E9771353-318B-4897-8C90-8E06521EA15A}" srcOrd="1" destOrd="0" parTransId="{1E4C7029-6B73-4515-8080-DF4F0B0A76EF}" sibTransId="{DFA21FAB-D5DE-4D2C-BB72-27E259BF3F5C}"/>
    <dgm:cxn modelId="{F1E3A37D-4993-43B5-B0FF-5DD3CEB222DF}" srcId="{8C81DB2D-E195-465B-9DCF-24FCB079F007}" destId="{B62DF6A5-B07B-4023-8F0B-256588AD4A9B}" srcOrd="0" destOrd="0" parTransId="{DD8B99D4-2073-4885-BE2A-E2A34D16B0E9}" sibTransId="{2457993D-90AC-409D-AE5B-5871DA69D4F1}"/>
    <dgm:cxn modelId="{7F6A239B-7E52-4D4D-865C-2C9CC4E27B0D}" srcId="{E9771353-318B-4897-8C90-8E06521EA15A}" destId="{F4191038-A1AC-4500-BF92-F4A63C335278}" srcOrd="0" destOrd="0" parTransId="{DA1FEC12-FB0C-41E3-B41C-021F32893D99}" sibTransId="{701A7869-10AE-4FB7-8066-E38704297056}"/>
    <dgm:cxn modelId="{2F530B9C-F2F9-B145-A6CA-3E4364222C79}" type="presOf" srcId="{F7C1FAF4-1090-43F6-AB46-0076E998DC74}" destId="{1F0AB570-104C-48A2-868A-5435389C0A5A}" srcOrd="0" destOrd="0" presId="urn:microsoft.com/office/officeart/2005/8/layout/balance1"/>
    <dgm:cxn modelId="{04BC1BA2-DCDF-A647-9EAA-D00B173FED74}" type="presOf" srcId="{B62DF6A5-B07B-4023-8F0B-256588AD4A9B}" destId="{A31D4A89-6AC6-4990-B2D4-C2FF44E10B96}" srcOrd="0" destOrd="0" presId="urn:microsoft.com/office/officeart/2005/8/layout/balance1"/>
    <dgm:cxn modelId="{173248C4-E4F2-C44D-9278-F60A7DDAF985}" type="presOf" srcId="{8C81DB2D-E195-465B-9DCF-24FCB079F007}" destId="{F0519C34-63BF-4827-AC39-78691C27447D}" srcOrd="0" destOrd="0" presId="urn:microsoft.com/office/officeart/2005/8/layout/balance1"/>
    <dgm:cxn modelId="{A9E746E5-690E-0140-A840-AF1FC73F5468}" type="presParOf" srcId="{1F0AB570-104C-48A2-868A-5435389C0A5A}" destId="{C1BCC6C6-33D5-4138-A757-8F7844C0EC8D}" srcOrd="0" destOrd="0" presId="urn:microsoft.com/office/officeart/2005/8/layout/balance1"/>
    <dgm:cxn modelId="{B7F673E4-C562-0148-A4FA-99518CC72F0B}" type="presParOf" srcId="{1F0AB570-104C-48A2-868A-5435389C0A5A}" destId="{D72F03F7-74F6-42B6-97FF-81A1C2D75997}" srcOrd="1" destOrd="0" presId="urn:microsoft.com/office/officeart/2005/8/layout/balance1"/>
    <dgm:cxn modelId="{DEC18D84-5333-1648-BA14-B9C6C5C70B3F}" type="presParOf" srcId="{D72F03F7-74F6-42B6-97FF-81A1C2D75997}" destId="{F0519C34-63BF-4827-AC39-78691C27447D}" srcOrd="0" destOrd="0" presId="urn:microsoft.com/office/officeart/2005/8/layout/balance1"/>
    <dgm:cxn modelId="{4FAD3341-2FF1-3F46-8EDB-2B8E09F3F472}" type="presParOf" srcId="{D72F03F7-74F6-42B6-97FF-81A1C2D75997}" destId="{8A8A391A-4305-4434-8ECE-0D162FD82B7F}" srcOrd="1" destOrd="0" presId="urn:microsoft.com/office/officeart/2005/8/layout/balance1"/>
    <dgm:cxn modelId="{0A98731C-49B1-9143-BEF3-9C5D59F6B25C}" type="presParOf" srcId="{1F0AB570-104C-48A2-868A-5435389C0A5A}" destId="{530FD96D-C82A-4D12-8E10-0ADF0AE13E4F}" srcOrd="2" destOrd="0" presId="urn:microsoft.com/office/officeart/2005/8/layout/balance1"/>
    <dgm:cxn modelId="{3770794D-C3BB-6548-937E-16521BD1D156}" type="presParOf" srcId="{530FD96D-C82A-4D12-8E10-0ADF0AE13E4F}" destId="{8BACA503-CA69-431F-AF25-6D7411E6CCE2}" srcOrd="0" destOrd="0" presId="urn:microsoft.com/office/officeart/2005/8/layout/balance1"/>
    <dgm:cxn modelId="{80D140DF-9708-E944-A0A3-36DA1912A709}" type="presParOf" srcId="{530FD96D-C82A-4D12-8E10-0ADF0AE13E4F}" destId="{B9FC4EBF-BB4F-4815-9696-1B558B0512F6}" srcOrd="1" destOrd="0" presId="urn:microsoft.com/office/officeart/2005/8/layout/balance1"/>
    <dgm:cxn modelId="{13CF0A9F-A430-B44D-89CF-3FA45D2AFD28}" type="presParOf" srcId="{530FD96D-C82A-4D12-8E10-0ADF0AE13E4F}" destId="{F0C30356-BAAF-4E80-8C82-F6E0003D27E8}" srcOrd="2" destOrd="0" presId="urn:microsoft.com/office/officeart/2005/8/layout/balance1"/>
    <dgm:cxn modelId="{3D703C90-A4C7-3445-9FED-389C18260572}" type="presParOf" srcId="{530FD96D-C82A-4D12-8E10-0ADF0AE13E4F}" destId="{63C3E2DC-2960-4C26-93CC-2FAF2BB75761}" srcOrd="3" destOrd="0" presId="urn:microsoft.com/office/officeart/2005/8/layout/balance1"/>
    <dgm:cxn modelId="{7B439C5F-8C79-6A45-8BC6-EB58812E632A}" type="presParOf" srcId="{530FD96D-C82A-4D12-8E10-0ADF0AE13E4F}" destId="{14B9B9D3-9114-40BC-9853-33F2E4F86D84}" srcOrd="4" destOrd="0" presId="urn:microsoft.com/office/officeart/2005/8/layout/balance1"/>
    <dgm:cxn modelId="{DDDFA8BB-9E66-F94D-91D5-7AAA6590E4A5}" type="presParOf" srcId="{530FD96D-C82A-4D12-8E10-0ADF0AE13E4F}" destId="{A31D4A89-6AC6-4990-B2D4-C2FF44E10B96}" srcOrd="5"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BBCF41-07C5-4A3B-B323-DEC960FF5485}" type="doc">
      <dgm:prSet loTypeId="urn:microsoft.com/office/officeart/2005/8/layout/hList6" loCatId="list" qsTypeId="urn:microsoft.com/office/officeart/2005/8/quickstyle/simple1" qsCatId="simple" csTypeId="urn:microsoft.com/office/officeart/2005/8/colors/colorful1" csCatId="colorful" phldr="1"/>
      <dgm:spPr/>
      <dgm:t>
        <a:bodyPr/>
        <a:lstStyle/>
        <a:p>
          <a:endParaRPr lang="es-AR"/>
        </a:p>
      </dgm:t>
    </dgm:pt>
    <dgm:pt modelId="{EA9EB95B-D1CE-49EF-AE34-A97F49E3E240}">
      <dgm:prSet phldrT="[Texto]" custT="1"/>
      <dgm:spPr/>
      <dgm:t>
        <a:bodyPr/>
        <a:lstStyle/>
        <a:p>
          <a:r>
            <a:rPr lang="es-AR" sz="1300" b="1" dirty="0">
              <a:solidFill>
                <a:schemeClr val="accent4">
                  <a:lumMod val="10000"/>
                </a:schemeClr>
              </a:solidFill>
            </a:rPr>
            <a:t>Información sobre el </a:t>
          </a:r>
          <a:r>
            <a:rPr lang="es-AR" sz="1300" b="1" dirty="0" err="1">
              <a:solidFill>
                <a:schemeClr val="accent4">
                  <a:lumMod val="10000"/>
                </a:schemeClr>
              </a:solidFill>
            </a:rPr>
            <a:t>Estableci</a:t>
          </a:r>
          <a:r>
            <a:rPr lang="es-AR" sz="1300" b="1" dirty="0">
              <a:solidFill>
                <a:schemeClr val="accent4">
                  <a:lumMod val="10000"/>
                </a:schemeClr>
              </a:solidFill>
            </a:rPr>
            <a:t>-</a:t>
          </a:r>
        </a:p>
        <a:p>
          <a:r>
            <a:rPr lang="es-AR" sz="1300" b="1" dirty="0">
              <a:solidFill>
                <a:schemeClr val="accent4">
                  <a:lumMod val="10000"/>
                </a:schemeClr>
              </a:solidFill>
            </a:rPr>
            <a:t>miento Elaborador</a:t>
          </a:r>
        </a:p>
      </dgm:t>
    </dgm:pt>
    <dgm:pt modelId="{145F6953-1270-4F76-B612-5B7FF07E81E1}" type="parTrans" cxnId="{39EAF3C9-3F2C-4A8D-984F-DD4BB48A20D2}">
      <dgm:prSet/>
      <dgm:spPr/>
      <dgm:t>
        <a:bodyPr/>
        <a:lstStyle/>
        <a:p>
          <a:endParaRPr lang="es-AR" sz="3600"/>
        </a:p>
      </dgm:t>
    </dgm:pt>
    <dgm:pt modelId="{FBD0D186-3756-48EA-8D74-E71C57520D2D}" type="sibTrans" cxnId="{39EAF3C9-3F2C-4A8D-984F-DD4BB48A20D2}">
      <dgm:prSet/>
      <dgm:spPr/>
      <dgm:t>
        <a:bodyPr/>
        <a:lstStyle/>
        <a:p>
          <a:endParaRPr lang="es-AR" sz="3600"/>
        </a:p>
      </dgm:t>
    </dgm:pt>
    <dgm:pt modelId="{D7011E8B-BFA1-48EB-863F-89317BDE3E8A}">
      <dgm:prSet phldrT="[Texto]" custT="1"/>
      <dgm:spPr>
        <a:solidFill>
          <a:schemeClr val="bg1">
            <a:lumMod val="65000"/>
          </a:schemeClr>
        </a:solidFill>
      </dgm:spPr>
      <dgm:t>
        <a:bodyPr/>
        <a:lstStyle/>
        <a:p>
          <a:pPr algn="l"/>
          <a:r>
            <a:rPr lang="es-AR" sz="1400" b="1" dirty="0">
              <a:solidFill>
                <a:schemeClr val="bg1"/>
              </a:solidFill>
            </a:rPr>
            <a:t>Información Preclínica</a:t>
          </a:r>
        </a:p>
        <a:p>
          <a:pPr algn="l"/>
          <a:r>
            <a:rPr lang="es-AR" sz="900" b="1" dirty="0">
              <a:solidFill>
                <a:schemeClr val="bg1"/>
              </a:solidFill>
            </a:rPr>
            <a:t>Exposición </a:t>
          </a:r>
          <a:r>
            <a:rPr lang="es-AR" sz="900" dirty="0">
              <a:solidFill>
                <a:schemeClr val="bg1"/>
              </a:solidFill>
            </a:rPr>
            <a:t>sumaria, Informe  del   Experto, Condiciones de Administración (indicaciones, posología, modo de uso).</a:t>
          </a:r>
          <a:endParaRPr lang="es-AR" sz="1050" dirty="0">
            <a:solidFill>
              <a:schemeClr val="bg1"/>
            </a:solidFill>
          </a:endParaRPr>
        </a:p>
      </dgm:t>
    </dgm:pt>
    <dgm:pt modelId="{FE5C15A5-5EF1-47C4-BAC2-F25AC9806DBF}" type="parTrans" cxnId="{86776B70-F371-436F-BDAC-A455AE98F70B}">
      <dgm:prSet/>
      <dgm:spPr/>
      <dgm:t>
        <a:bodyPr/>
        <a:lstStyle/>
        <a:p>
          <a:endParaRPr lang="es-AR" sz="3600"/>
        </a:p>
      </dgm:t>
    </dgm:pt>
    <dgm:pt modelId="{4C65AF48-59DC-4AD3-A218-43521767164A}" type="sibTrans" cxnId="{86776B70-F371-436F-BDAC-A455AE98F70B}">
      <dgm:prSet/>
      <dgm:spPr/>
      <dgm:t>
        <a:bodyPr/>
        <a:lstStyle/>
        <a:p>
          <a:endParaRPr lang="es-AR" sz="3600"/>
        </a:p>
      </dgm:t>
    </dgm:pt>
    <dgm:pt modelId="{8685C468-869F-4025-A877-6CEC090C0274}">
      <dgm:prSet phldrT="[Texto]" custT="1"/>
      <dgm:spPr/>
      <dgm:t>
        <a:bodyPr/>
        <a:lstStyle/>
        <a:p>
          <a:r>
            <a:rPr lang="es-AR" sz="1400" b="1" dirty="0"/>
            <a:t>Liberación de lotes de vacunas</a:t>
          </a:r>
        </a:p>
        <a:p>
          <a:r>
            <a:rPr lang="es-AR" sz="1050" dirty="0"/>
            <a:t>Revisión de cada lote individual de un producto registrado, antes de aprobar su comercialización, para todas las vacunas que se comercialicen en la Argentina o a solicitud del titular del Registro para su exportación</a:t>
          </a:r>
          <a:endParaRPr lang="es-AR" sz="1400" b="1" dirty="0"/>
        </a:p>
      </dgm:t>
    </dgm:pt>
    <dgm:pt modelId="{1C09CA6B-3611-4862-B187-1314824DBE5D}" type="parTrans" cxnId="{D83E3AE1-2AA0-45B1-BD83-5298DA8090E2}">
      <dgm:prSet/>
      <dgm:spPr/>
      <dgm:t>
        <a:bodyPr/>
        <a:lstStyle/>
        <a:p>
          <a:endParaRPr lang="es-AR" sz="3600"/>
        </a:p>
      </dgm:t>
    </dgm:pt>
    <dgm:pt modelId="{642978EE-8C8F-482A-8DC6-296BF52AA9CB}" type="sibTrans" cxnId="{D83E3AE1-2AA0-45B1-BD83-5298DA8090E2}">
      <dgm:prSet/>
      <dgm:spPr/>
      <dgm:t>
        <a:bodyPr/>
        <a:lstStyle/>
        <a:p>
          <a:endParaRPr lang="es-AR" sz="3600"/>
        </a:p>
      </dgm:t>
    </dgm:pt>
    <dgm:pt modelId="{1C4A1B18-14EA-4B5D-B272-EA139E9C8249}">
      <dgm:prSet phldrT="[Texto]" custT="1"/>
      <dgm:spPr/>
      <dgm:t>
        <a:bodyPr/>
        <a:lstStyle/>
        <a:p>
          <a:r>
            <a:rPr lang="es-AR" sz="1400" b="1" dirty="0"/>
            <a:t>Registro de vacunas de interés sanitario en  emergencias </a:t>
          </a:r>
          <a:r>
            <a:rPr lang="es-AR" sz="1200" dirty="0"/>
            <a:t>(H1N1).</a:t>
          </a:r>
        </a:p>
      </dgm:t>
    </dgm:pt>
    <dgm:pt modelId="{7BA7C81E-6F66-4B17-8EA7-6E6D2EE064DF}" type="parTrans" cxnId="{95424DA1-F607-417B-8B0E-2B466D1228C6}">
      <dgm:prSet/>
      <dgm:spPr/>
      <dgm:t>
        <a:bodyPr/>
        <a:lstStyle/>
        <a:p>
          <a:endParaRPr lang="es-AR" sz="3600"/>
        </a:p>
      </dgm:t>
    </dgm:pt>
    <dgm:pt modelId="{75ACDC94-7479-4003-8050-7CF9470E37A2}" type="sibTrans" cxnId="{95424DA1-F607-417B-8B0E-2B466D1228C6}">
      <dgm:prSet/>
      <dgm:spPr/>
      <dgm:t>
        <a:bodyPr/>
        <a:lstStyle/>
        <a:p>
          <a:endParaRPr lang="es-AR" sz="3600"/>
        </a:p>
      </dgm:t>
    </dgm:pt>
    <dgm:pt modelId="{10779EFE-009F-48EA-BA31-B717DA5AEBEC}">
      <dgm:prSet custT="1"/>
      <dgm:spPr/>
      <dgm:t>
        <a:bodyPr/>
        <a:lstStyle/>
        <a:p>
          <a:r>
            <a:rPr lang="es-ES_tradnl" sz="1300" b="1" dirty="0">
              <a:latin typeface="+mj-lt"/>
              <a:ea typeface="+mj-ea"/>
              <a:cs typeface="+mj-cs"/>
            </a:rPr>
            <a:t>Documentación Técnica</a:t>
          </a:r>
        </a:p>
        <a:p>
          <a:r>
            <a:rPr lang="es-ES_tradnl" sz="1050" dirty="0">
              <a:latin typeface="+mj-lt"/>
              <a:ea typeface="+mj-ea"/>
              <a:cs typeface="+mj-cs"/>
            </a:rPr>
            <a:t>Información sobre el producto (proceso de producción, control de calidad, estudios de estabilidad, consistencia de la producción, validaciones, certificados analíticos, procedimientos operativos estándar, rótulos y prospectos).</a:t>
          </a:r>
          <a:endParaRPr lang="es-ES_tradnl" sz="1400" b="1" dirty="0">
            <a:latin typeface="+mj-lt"/>
            <a:ea typeface="+mj-ea"/>
            <a:cs typeface="+mj-cs"/>
          </a:endParaRPr>
        </a:p>
      </dgm:t>
    </dgm:pt>
    <dgm:pt modelId="{71A2871A-9DEE-472A-BDD4-D6CEDDACA457}" type="parTrans" cxnId="{1C121F39-1550-4A16-972F-C83321BDC765}">
      <dgm:prSet/>
      <dgm:spPr/>
      <dgm:t>
        <a:bodyPr/>
        <a:lstStyle/>
        <a:p>
          <a:endParaRPr lang="es-AR" sz="3600"/>
        </a:p>
      </dgm:t>
    </dgm:pt>
    <dgm:pt modelId="{4636AE52-81C1-45CE-A883-8909339A1725}" type="sibTrans" cxnId="{1C121F39-1550-4A16-972F-C83321BDC765}">
      <dgm:prSet/>
      <dgm:spPr/>
      <dgm:t>
        <a:bodyPr/>
        <a:lstStyle/>
        <a:p>
          <a:endParaRPr lang="es-AR" sz="3600"/>
        </a:p>
      </dgm:t>
    </dgm:pt>
    <dgm:pt modelId="{C1562075-A1FE-4D15-BCF3-153879E5EF18}">
      <dgm:prSet custT="1"/>
      <dgm:spPr>
        <a:solidFill>
          <a:schemeClr val="bg1">
            <a:lumMod val="65000"/>
          </a:schemeClr>
        </a:solidFill>
      </dgm:spPr>
      <dgm:t>
        <a:bodyPr/>
        <a:lstStyle/>
        <a:p>
          <a:pPr algn="l"/>
          <a:r>
            <a:rPr lang="es-AR" sz="900" dirty="0">
              <a:solidFill>
                <a:schemeClr val="bg1"/>
              </a:solidFill>
            </a:rPr>
            <a:t>Información de seguridad (advertencias, precauciones, contraindicaciones)</a:t>
          </a:r>
        </a:p>
      </dgm:t>
    </dgm:pt>
    <dgm:pt modelId="{8401C3AE-2EA5-491E-9828-E9CA59743890}" type="parTrans" cxnId="{086169A4-630E-4570-A4FA-19B65F2CBA91}">
      <dgm:prSet/>
      <dgm:spPr/>
      <dgm:t>
        <a:bodyPr/>
        <a:lstStyle/>
        <a:p>
          <a:endParaRPr lang="es-AR" sz="3600"/>
        </a:p>
      </dgm:t>
    </dgm:pt>
    <dgm:pt modelId="{A077BFEA-927D-4ED4-895E-B780E18807E3}" type="sibTrans" cxnId="{086169A4-630E-4570-A4FA-19B65F2CBA91}">
      <dgm:prSet/>
      <dgm:spPr/>
      <dgm:t>
        <a:bodyPr/>
        <a:lstStyle/>
        <a:p>
          <a:endParaRPr lang="es-AR" sz="3600"/>
        </a:p>
      </dgm:t>
    </dgm:pt>
    <dgm:pt modelId="{4473C868-DAB1-4C9B-825C-48F01FB220EA}">
      <dgm:prSet custT="1"/>
      <dgm:spPr>
        <a:solidFill>
          <a:schemeClr val="bg1">
            <a:lumMod val="65000"/>
          </a:schemeClr>
        </a:solidFill>
      </dgm:spPr>
      <dgm:t>
        <a:bodyPr/>
        <a:lstStyle/>
        <a:p>
          <a:pPr algn="l"/>
          <a:r>
            <a:rPr lang="es-AR" sz="900" dirty="0">
              <a:solidFill>
                <a:schemeClr val="bg1"/>
              </a:solidFill>
            </a:rPr>
            <a:t>Información Preclínica para Vacunas</a:t>
          </a:r>
        </a:p>
      </dgm:t>
    </dgm:pt>
    <dgm:pt modelId="{D17C9428-405E-43F0-8B35-0FF1C0B0AC75}" type="parTrans" cxnId="{39476C70-3DDF-45B4-AE88-59F2551E543A}">
      <dgm:prSet/>
      <dgm:spPr/>
      <dgm:t>
        <a:bodyPr/>
        <a:lstStyle/>
        <a:p>
          <a:endParaRPr lang="es-AR" sz="3600"/>
        </a:p>
      </dgm:t>
    </dgm:pt>
    <dgm:pt modelId="{7B96377F-309F-4573-B175-912FFB23834C}" type="sibTrans" cxnId="{39476C70-3DDF-45B4-AE88-59F2551E543A}">
      <dgm:prSet/>
      <dgm:spPr/>
      <dgm:t>
        <a:bodyPr/>
        <a:lstStyle/>
        <a:p>
          <a:endParaRPr lang="es-AR" sz="3600"/>
        </a:p>
      </dgm:t>
    </dgm:pt>
    <dgm:pt modelId="{5B39A8CD-EA3F-42B2-84E6-BE7011D805E1}">
      <dgm:prSet phldrT="[Texto]" custT="1"/>
      <dgm:spPr/>
      <dgm:t>
        <a:bodyPr/>
        <a:lstStyle/>
        <a:p>
          <a:r>
            <a:rPr lang="es-AR" altLang="es-AR" sz="1300" b="1" u="none" dirty="0" err="1">
              <a:solidFill>
                <a:schemeClr val="accent4">
                  <a:lumMod val="10000"/>
                </a:schemeClr>
              </a:solidFill>
            </a:rPr>
            <a:t>Farmaco</a:t>
          </a:r>
          <a:endParaRPr lang="es-AR" altLang="es-AR" sz="1300" b="1" u="none" dirty="0">
            <a:solidFill>
              <a:schemeClr val="accent4">
                <a:lumMod val="10000"/>
              </a:schemeClr>
            </a:solidFill>
          </a:endParaRPr>
        </a:p>
        <a:p>
          <a:r>
            <a:rPr lang="es-AR" altLang="es-AR" sz="1300" b="1" u="none" dirty="0">
              <a:solidFill>
                <a:schemeClr val="accent4">
                  <a:lumMod val="10000"/>
                </a:schemeClr>
              </a:solidFill>
            </a:rPr>
            <a:t>vigilancia de Vacunas</a:t>
          </a:r>
        </a:p>
        <a:p>
          <a:r>
            <a:rPr lang="es-AR" altLang="es-AR" sz="1050" dirty="0">
              <a:solidFill>
                <a:schemeClr val="accent4">
                  <a:lumMod val="10000"/>
                </a:schemeClr>
              </a:solidFill>
            </a:rPr>
            <a:t>Al momento  del registro deberá presentarse un plan de  vigilancia  </a:t>
          </a:r>
        </a:p>
        <a:p>
          <a:r>
            <a:rPr lang="es-AR" altLang="es-AR" sz="1050" dirty="0">
              <a:solidFill>
                <a:schemeClr val="accent4">
                  <a:lumMod val="10000"/>
                </a:schemeClr>
              </a:solidFill>
            </a:rPr>
            <a:t>post registro.</a:t>
          </a:r>
          <a:endParaRPr lang="es-AR" sz="1400" b="1" u="none" dirty="0">
            <a:solidFill>
              <a:schemeClr val="accent4">
                <a:lumMod val="10000"/>
              </a:schemeClr>
            </a:solidFill>
          </a:endParaRPr>
        </a:p>
      </dgm:t>
    </dgm:pt>
    <dgm:pt modelId="{A50C1A91-C8D5-4846-996F-F574DA93F3D1}" type="parTrans" cxnId="{3D006435-2DE8-4F02-A611-51333F7AFCCF}">
      <dgm:prSet/>
      <dgm:spPr/>
      <dgm:t>
        <a:bodyPr/>
        <a:lstStyle/>
        <a:p>
          <a:endParaRPr lang="es-AR" sz="3600"/>
        </a:p>
      </dgm:t>
    </dgm:pt>
    <dgm:pt modelId="{58303545-8D05-40FF-AA70-AFC6D040A1B1}" type="sibTrans" cxnId="{3D006435-2DE8-4F02-A611-51333F7AFCCF}">
      <dgm:prSet/>
      <dgm:spPr/>
      <dgm:t>
        <a:bodyPr/>
        <a:lstStyle/>
        <a:p>
          <a:endParaRPr lang="es-AR" sz="3600"/>
        </a:p>
      </dgm:t>
    </dgm:pt>
    <dgm:pt modelId="{FF7AF93B-139C-4FED-B886-8BA85C389822}">
      <dgm:prSet phldrT="[Texto]" custT="1"/>
      <dgm:spPr/>
      <dgm:t>
        <a:bodyPr/>
        <a:lstStyle/>
        <a:p>
          <a:r>
            <a:rPr lang="es-AR" sz="1400" b="1" dirty="0">
              <a:solidFill>
                <a:schemeClr val="accent4">
                  <a:lumMod val="10000"/>
                </a:schemeClr>
              </a:solidFill>
            </a:rPr>
            <a:t>Información Clínica </a:t>
          </a:r>
        </a:p>
        <a:p>
          <a:r>
            <a:rPr lang="es-AR" sz="1050" dirty="0">
              <a:solidFill>
                <a:schemeClr val="accent4">
                  <a:lumMod val="10000"/>
                </a:schemeClr>
              </a:solidFill>
            </a:rPr>
            <a:t>Exposición sumaria, Informe  del   Experto, Condiciones  de  Administración (indicaciones, posología, modo de uso).</a:t>
          </a:r>
        </a:p>
      </dgm:t>
    </dgm:pt>
    <dgm:pt modelId="{A46EEEF8-4F86-46EB-8DBA-E89E44AA36BB}" type="parTrans" cxnId="{4306BDE3-32BE-4BDD-8833-BB006D4FAC3C}">
      <dgm:prSet/>
      <dgm:spPr/>
      <dgm:t>
        <a:bodyPr/>
        <a:lstStyle/>
        <a:p>
          <a:endParaRPr lang="es-AR"/>
        </a:p>
      </dgm:t>
    </dgm:pt>
    <dgm:pt modelId="{76E7DD5E-7138-47E3-81AD-DD4DB226C47B}" type="sibTrans" cxnId="{4306BDE3-32BE-4BDD-8833-BB006D4FAC3C}">
      <dgm:prSet/>
      <dgm:spPr/>
      <dgm:t>
        <a:bodyPr/>
        <a:lstStyle/>
        <a:p>
          <a:endParaRPr lang="es-AR"/>
        </a:p>
      </dgm:t>
    </dgm:pt>
    <dgm:pt modelId="{00441AF7-F7CC-4265-B97A-50527C9DBDD5}">
      <dgm:prSet custT="1"/>
      <dgm:spPr/>
      <dgm:t>
        <a:bodyPr/>
        <a:lstStyle/>
        <a:p>
          <a:r>
            <a:rPr lang="es-AR" sz="1050" dirty="0">
              <a:solidFill>
                <a:schemeClr val="accent4">
                  <a:lumMod val="10000"/>
                </a:schemeClr>
              </a:solidFill>
            </a:rPr>
            <a:t>Información de seguridad (advertencias, precauciones, contraindicaciones)</a:t>
          </a:r>
        </a:p>
      </dgm:t>
    </dgm:pt>
    <dgm:pt modelId="{89D2B8CF-CD96-4244-8399-E4AD96056719}" type="parTrans" cxnId="{74D2F1A0-B5D7-4DDE-A50D-7E71E19CABCF}">
      <dgm:prSet/>
      <dgm:spPr/>
      <dgm:t>
        <a:bodyPr/>
        <a:lstStyle/>
        <a:p>
          <a:endParaRPr lang="es-AR"/>
        </a:p>
      </dgm:t>
    </dgm:pt>
    <dgm:pt modelId="{3CDDE465-1C37-4150-A78F-7ED64D03BA6C}" type="sibTrans" cxnId="{74D2F1A0-B5D7-4DDE-A50D-7E71E19CABCF}">
      <dgm:prSet/>
      <dgm:spPr/>
      <dgm:t>
        <a:bodyPr/>
        <a:lstStyle/>
        <a:p>
          <a:endParaRPr lang="es-AR"/>
        </a:p>
      </dgm:t>
    </dgm:pt>
    <dgm:pt modelId="{E741E4D0-A8B8-4782-A66C-277DC0CEBB94}">
      <dgm:prSet custT="1"/>
      <dgm:spPr/>
      <dgm:t>
        <a:bodyPr/>
        <a:lstStyle/>
        <a:p>
          <a:r>
            <a:rPr lang="es-AR" sz="1050" dirty="0">
              <a:solidFill>
                <a:schemeClr val="accent4">
                  <a:lumMod val="10000"/>
                </a:schemeClr>
              </a:solidFill>
            </a:rPr>
            <a:t>Información Clínica para Vacuna	                 noveles    y Vacunas   convencionales</a:t>
          </a:r>
        </a:p>
      </dgm:t>
    </dgm:pt>
    <dgm:pt modelId="{C808DF54-474A-427A-88A7-12BBEA5A2B6F}" type="parTrans" cxnId="{1CE47373-3219-4E83-B30C-5B0CBCAC5C01}">
      <dgm:prSet/>
      <dgm:spPr/>
      <dgm:t>
        <a:bodyPr/>
        <a:lstStyle/>
        <a:p>
          <a:endParaRPr lang="es-AR"/>
        </a:p>
      </dgm:t>
    </dgm:pt>
    <dgm:pt modelId="{43CF67B3-3ED8-41F6-AF0E-9961C2BA0AD3}" type="sibTrans" cxnId="{1CE47373-3219-4E83-B30C-5B0CBCAC5C01}">
      <dgm:prSet/>
      <dgm:spPr/>
      <dgm:t>
        <a:bodyPr/>
        <a:lstStyle/>
        <a:p>
          <a:endParaRPr lang="es-AR"/>
        </a:p>
      </dgm:t>
    </dgm:pt>
    <dgm:pt modelId="{F7434030-C271-4401-850B-4C0663A53919}" type="pres">
      <dgm:prSet presAssocID="{38BBCF41-07C5-4A3B-B323-DEC960FF5485}" presName="Name0" presStyleCnt="0">
        <dgm:presLayoutVars>
          <dgm:dir/>
          <dgm:resizeHandles val="exact"/>
        </dgm:presLayoutVars>
      </dgm:prSet>
      <dgm:spPr/>
    </dgm:pt>
    <dgm:pt modelId="{F3715D3A-964F-4873-B687-282530662B15}" type="pres">
      <dgm:prSet presAssocID="{10779EFE-009F-48EA-BA31-B717DA5AEBEC}" presName="node" presStyleLbl="node1" presStyleIdx="0" presStyleCnt="7" custScaleX="150714">
        <dgm:presLayoutVars>
          <dgm:bulletEnabled val="1"/>
        </dgm:presLayoutVars>
      </dgm:prSet>
      <dgm:spPr/>
    </dgm:pt>
    <dgm:pt modelId="{A769A7B2-AB71-4ACD-9D07-056FDE7EFEB0}" type="pres">
      <dgm:prSet presAssocID="{4636AE52-81C1-45CE-A883-8909339A1725}" presName="sibTrans" presStyleCnt="0"/>
      <dgm:spPr/>
    </dgm:pt>
    <dgm:pt modelId="{48635FB5-78B6-401C-AAC7-2C37BEDAB4F7}" type="pres">
      <dgm:prSet presAssocID="{EA9EB95B-D1CE-49EF-AE34-A97F49E3E240}" presName="node" presStyleLbl="node1" presStyleIdx="1" presStyleCnt="7" custScaleX="121697" custLinFactNeighborX="-31401" custLinFactNeighborY="326">
        <dgm:presLayoutVars>
          <dgm:bulletEnabled val="1"/>
        </dgm:presLayoutVars>
      </dgm:prSet>
      <dgm:spPr/>
    </dgm:pt>
    <dgm:pt modelId="{7628703C-88CD-47D3-9370-1262C9C431D7}" type="pres">
      <dgm:prSet presAssocID="{FBD0D186-3756-48EA-8D74-E71C57520D2D}" presName="sibTrans" presStyleCnt="0"/>
      <dgm:spPr/>
    </dgm:pt>
    <dgm:pt modelId="{76E7F8F1-356C-4135-8394-D11DD6480658}" type="pres">
      <dgm:prSet presAssocID="{D7011E8B-BFA1-48EB-863F-89317BDE3E8A}" presName="node" presStyleLbl="node1" presStyleIdx="2" presStyleCnt="7" custScaleX="128047" custLinFactNeighborX="28324" custLinFactNeighborY="326">
        <dgm:presLayoutVars>
          <dgm:bulletEnabled val="1"/>
        </dgm:presLayoutVars>
      </dgm:prSet>
      <dgm:spPr/>
    </dgm:pt>
    <dgm:pt modelId="{A7D76EFB-6F30-4189-AA9C-65E257A59C93}" type="pres">
      <dgm:prSet presAssocID="{4C65AF48-59DC-4AD3-A218-43521767164A}" presName="sibTrans" presStyleCnt="0"/>
      <dgm:spPr/>
    </dgm:pt>
    <dgm:pt modelId="{70B97F94-6822-4BA3-88A1-EDFC57D083AF}" type="pres">
      <dgm:prSet presAssocID="{FF7AF93B-139C-4FED-B886-8BA85C389822}" presName="node" presStyleLbl="node1" presStyleIdx="3" presStyleCnt="7" custScaleX="131050" custLinFactNeighborX="36621" custLinFactNeighborY="326">
        <dgm:presLayoutVars>
          <dgm:bulletEnabled val="1"/>
        </dgm:presLayoutVars>
      </dgm:prSet>
      <dgm:spPr/>
    </dgm:pt>
    <dgm:pt modelId="{2B4E616D-BC7A-4997-811E-BB0F81234943}" type="pres">
      <dgm:prSet presAssocID="{76E7DD5E-7138-47E3-81AD-DD4DB226C47B}" presName="sibTrans" presStyleCnt="0"/>
      <dgm:spPr/>
    </dgm:pt>
    <dgm:pt modelId="{FDFEBD96-31DC-4825-9937-A97BD5C24EA6}" type="pres">
      <dgm:prSet presAssocID="{8685C468-869F-4025-A877-6CEC090C0274}" presName="node" presStyleLbl="node1" presStyleIdx="4" presStyleCnt="7" custScaleX="136093">
        <dgm:presLayoutVars>
          <dgm:bulletEnabled val="1"/>
        </dgm:presLayoutVars>
      </dgm:prSet>
      <dgm:spPr/>
    </dgm:pt>
    <dgm:pt modelId="{6D3BEA24-DA7C-46E2-83F1-5C705A969000}" type="pres">
      <dgm:prSet presAssocID="{642978EE-8C8F-482A-8DC6-296BF52AA9CB}" presName="sibTrans" presStyleCnt="0"/>
      <dgm:spPr/>
    </dgm:pt>
    <dgm:pt modelId="{A32A875C-38DB-4984-A595-0AC5A5932062}" type="pres">
      <dgm:prSet presAssocID="{1C4A1B18-14EA-4B5D-B272-EA139E9C8249}" presName="node" presStyleLbl="node1" presStyleIdx="5" presStyleCnt="7">
        <dgm:presLayoutVars>
          <dgm:bulletEnabled val="1"/>
        </dgm:presLayoutVars>
      </dgm:prSet>
      <dgm:spPr/>
    </dgm:pt>
    <dgm:pt modelId="{E5B0C53C-1C78-447D-8739-9526BD5EE44B}" type="pres">
      <dgm:prSet presAssocID="{75ACDC94-7479-4003-8050-7CF9470E37A2}" presName="sibTrans" presStyleCnt="0"/>
      <dgm:spPr/>
    </dgm:pt>
    <dgm:pt modelId="{B64D146E-60BD-4E82-BBCE-3D0F7EBA196A}" type="pres">
      <dgm:prSet presAssocID="{5B39A8CD-EA3F-42B2-84E6-BE7011D805E1}" presName="node" presStyleLbl="node1" presStyleIdx="6" presStyleCnt="7">
        <dgm:presLayoutVars>
          <dgm:bulletEnabled val="1"/>
        </dgm:presLayoutVars>
      </dgm:prSet>
      <dgm:spPr/>
    </dgm:pt>
  </dgm:ptLst>
  <dgm:cxnLst>
    <dgm:cxn modelId="{4A3DA714-167C-D341-B3BE-FA45BF589E35}" type="presOf" srcId="{C1562075-A1FE-4D15-BCF3-153879E5EF18}" destId="{76E7F8F1-356C-4135-8394-D11DD6480658}" srcOrd="0" destOrd="1" presId="urn:microsoft.com/office/officeart/2005/8/layout/hList6"/>
    <dgm:cxn modelId="{43FA8829-E54C-DD4A-887F-3B089E8F9579}" type="presOf" srcId="{4473C868-DAB1-4C9B-825C-48F01FB220EA}" destId="{76E7F8F1-356C-4135-8394-D11DD6480658}" srcOrd="0" destOrd="2" presId="urn:microsoft.com/office/officeart/2005/8/layout/hList6"/>
    <dgm:cxn modelId="{3D006435-2DE8-4F02-A611-51333F7AFCCF}" srcId="{38BBCF41-07C5-4A3B-B323-DEC960FF5485}" destId="{5B39A8CD-EA3F-42B2-84E6-BE7011D805E1}" srcOrd="6" destOrd="0" parTransId="{A50C1A91-C8D5-4846-996F-F574DA93F3D1}" sibTransId="{58303545-8D05-40FF-AA70-AFC6D040A1B1}"/>
    <dgm:cxn modelId="{1C121F39-1550-4A16-972F-C83321BDC765}" srcId="{38BBCF41-07C5-4A3B-B323-DEC960FF5485}" destId="{10779EFE-009F-48EA-BA31-B717DA5AEBEC}" srcOrd="0" destOrd="0" parTransId="{71A2871A-9DEE-472A-BDD4-D6CEDDACA457}" sibTransId="{4636AE52-81C1-45CE-A883-8909339A1725}"/>
    <dgm:cxn modelId="{D7787663-9F37-9A47-AFB0-8EAA23746E3A}" type="presOf" srcId="{EA9EB95B-D1CE-49EF-AE34-A97F49E3E240}" destId="{48635FB5-78B6-401C-AAC7-2C37BEDAB4F7}" srcOrd="0" destOrd="0" presId="urn:microsoft.com/office/officeart/2005/8/layout/hList6"/>
    <dgm:cxn modelId="{4AAE0E6B-74F8-F94D-92CE-6C684F3E201B}" type="presOf" srcId="{00441AF7-F7CC-4265-B97A-50527C9DBDD5}" destId="{70B97F94-6822-4BA3-88A1-EDFC57D083AF}" srcOrd="0" destOrd="1" presId="urn:microsoft.com/office/officeart/2005/8/layout/hList6"/>
    <dgm:cxn modelId="{86776B70-F371-436F-BDAC-A455AE98F70B}" srcId="{38BBCF41-07C5-4A3B-B323-DEC960FF5485}" destId="{D7011E8B-BFA1-48EB-863F-89317BDE3E8A}" srcOrd="2" destOrd="0" parTransId="{FE5C15A5-5EF1-47C4-BAC2-F25AC9806DBF}" sibTransId="{4C65AF48-59DC-4AD3-A218-43521767164A}"/>
    <dgm:cxn modelId="{39476C70-3DDF-45B4-AE88-59F2551E543A}" srcId="{C1562075-A1FE-4D15-BCF3-153879E5EF18}" destId="{4473C868-DAB1-4C9B-825C-48F01FB220EA}" srcOrd="0" destOrd="0" parTransId="{D17C9428-405E-43F0-8B35-0FF1C0B0AC75}" sibTransId="{7B96377F-309F-4573-B175-912FFB23834C}"/>
    <dgm:cxn modelId="{1CE47373-3219-4E83-B30C-5B0CBCAC5C01}" srcId="{FF7AF93B-139C-4FED-B886-8BA85C389822}" destId="{E741E4D0-A8B8-4782-A66C-277DC0CEBB94}" srcOrd="1" destOrd="0" parTransId="{C808DF54-474A-427A-88A7-12BBEA5A2B6F}" sibTransId="{43CF67B3-3ED8-41F6-AF0E-9961C2BA0AD3}"/>
    <dgm:cxn modelId="{1611387F-26EE-6E4C-BC38-3B46FB25EC08}" type="presOf" srcId="{E741E4D0-A8B8-4782-A66C-277DC0CEBB94}" destId="{70B97F94-6822-4BA3-88A1-EDFC57D083AF}" srcOrd="0" destOrd="2" presId="urn:microsoft.com/office/officeart/2005/8/layout/hList6"/>
    <dgm:cxn modelId="{EDCDB79C-3587-E84D-8407-25DEF4973C14}" type="presOf" srcId="{1C4A1B18-14EA-4B5D-B272-EA139E9C8249}" destId="{A32A875C-38DB-4984-A595-0AC5A5932062}" srcOrd="0" destOrd="0" presId="urn:microsoft.com/office/officeart/2005/8/layout/hList6"/>
    <dgm:cxn modelId="{0EC57C9E-B362-334B-8663-549CC6FAC195}" type="presOf" srcId="{D7011E8B-BFA1-48EB-863F-89317BDE3E8A}" destId="{76E7F8F1-356C-4135-8394-D11DD6480658}" srcOrd="0" destOrd="0" presId="urn:microsoft.com/office/officeart/2005/8/layout/hList6"/>
    <dgm:cxn modelId="{74D2F1A0-B5D7-4DDE-A50D-7E71E19CABCF}" srcId="{FF7AF93B-139C-4FED-B886-8BA85C389822}" destId="{00441AF7-F7CC-4265-B97A-50527C9DBDD5}" srcOrd="0" destOrd="0" parTransId="{89D2B8CF-CD96-4244-8399-E4AD96056719}" sibTransId="{3CDDE465-1C37-4150-A78F-7ED64D03BA6C}"/>
    <dgm:cxn modelId="{95424DA1-F607-417B-8B0E-2B466D1228C6}" srcId="{38BBCF41-07C5-4A3B-B323-DEC960FF5485}" destId="{1C4A1B18-14EA-4B5D-B272-EA139E9C8249}" srcOrd="5" destOrd="0" parTransId="{7BA7C81E-6F66-4B17-8EA7-6E6D2EE064DF}" sibTransId="{75ACDC94-7479-4003-8050-7CF9470E37A2}"/>
    <dgm:cxn modelId="{155900A3-6F5F-D542-BEFD-2AA9AEE1A408}" type="presOf" srcId="{5B39A8CD-EA3F-42B2-84E6-BE7011D805E1}" destId="{B64D146E-60BD-4E82-BBCE-3D0F7EBA196A}" srcOrd="0" destOrd="0" presId="urn:microsoft.com/office/officeart/2005/8/layout/hList6"/>
    <dgm:cxn modelId="{086169A4-630E-4570-A4FA-19B65F2CBA91}" srcId="{D7011E8B-BFA1-48EB-863F-89317BDE3E8A}" destId="{C1562075-A1FE-4D15-BCF3-153879E5EF18}" srcOrd="0" destOrd="0" parTransId="{8401C3AE-2EA5-491E-9828-E9CA59743890}" sibTransId="{A077BFEA-927D-4ED4-895E-B780E18807E3}"/>
    <dgm:cxn modelId="{BF9B29BC-285B-1F4F-A262-887E738703AF}" type="presOf" srcId="{38BBCF41-07C5-4A3B-B323-DEC960FF5485}" destId="{F7434030-C271-4401-850B-4C0663A53919}" srcOrd="0" destOrd="0" presId="urn:microsoft.com/office/officeart/2005/8/layout/hList6"/>
    <dgm:cxn modelId="{13B64CBD-E34F-564C-AF27-2521706935E2}" type="presOf" srcId="{8685C468-869F-4025-A877-6CEC090C0274}" destId="{FDFEBD96-31DC-4825-9937-A97BD5C24EA6}" srcOrd="0" destOrd="0" presId="urn:microsoft.com/office/officeart/2005/8/layout/hList6"/>
    <dgm:cxn modelId="{EF77A8C7-8AAA-2D44-864E-940679700F45}" type="presOf" srcId="{10779EFE-009F-48EA-BA31-B717DA5AEBEC}" destId="{F3715D3A-964F-4873-B687-282530662B15}" srcOrd="0" destOrd="0" presId="urn:microsoft.com/office/officeart/2005/8/layout/hList6"/>
    <dgm:cxn modelId="{39EAF3C9-3F2C-4A8D-984F-DD4BB48A20D2}" srcId="{38BBCF41-07C5-4A3B-B323-DEC960FF5485}" destId="{EA9EB95B-D1CE-49EF-AE34-A97F49E3E240}" srcOrd="1" destOrd="0" parTransId="{145F6953-1270-4F76-B612-5B7FF07E81E1}" sibTransId="{FBD0D186-3756-48EA-8D74-E71C57520D2D}"/>
    <dgm:cxn modelId="{629A23CC-47ED-4845-9E49-8B96726C1680}" type="presOf" srcId="{FF7AF93B-139C-4FED-B886-8BA85C389822}" destId="{70B97F94-6822-4BA3-88A1-EDFC57D083AF}" srcOrd="0" destOrd="0" presId="urn:microsoft.com/office/officeart/2005/8/layout/hList6"/>
    <dgm:cxn modelId="{D83E3AE1-2AA0-45B1-BD83-5298DA8090E2}" srcId="{38BBCF41-07C5-4A3B-B323-DEC960FF5485}" destId="{8685C468-869F-4025-A877-6CEC090C0274}" srcOrd="4" destOrd="0" parTransId="{1C09CA6B-3611-4862-B187-1314824DBE5D}" sibTransId="{642978EE-8C8F-482A-8DC6-296BF52AA9CB}"/>
    <dgm:cxn modelId="{4306BDE3-32BE-4BDD-8833-BB006D4FAC3C}" srcId="{38BBCF41-07C5-4A3B-B323-DEC960FF5485}" destId="{FF7AF93B-139C-4FED-B886-8BA85C389822}" srcOrd="3" destOrd="0" parTransId="{A46EEEF8-4F86-46EB-8DBA-E89E44AA36BB}" sibTransId="{76E7DD5E-7138-47E3-81AD-DD4DB226C47B}"/>
    <dgm:cxn modelId="{2A760C44-4FC7-DB47-B2CE-852493CC9D91}" type="presParOf" srcId="{F7434030-C271-4401-850B-4C0663A53919}" destId="{F3715D3A-964F-4873-B687-282530662B15}" srcOrd="0" destOrd="0" presId="urn:microsoft.com/office/officeart/2005/8/layout/hList6"/>
    <dgm:cxn modelId="{6F8B543E-B379-9846-8D59-52F33CFC9BFF}" type="presParOf" srcId="{F7434030-C271-4401-850B-4C0663A53919}" destId="{A769A7B2-AB71-4ACD-9D07-056FDE7EFEB0}" srcOrd="1" destOrd="0" presId="urn:microsoft.com/office/officeart/2005/8/layout/hList6"/>
    <dgm:cxn modelId="{F123745F-5A7E-274B-A2EB-B8E3FD859B99}" type="presParOf" srcId="{F7434030-C271-4401-850B-4C0663A53919}" destId="{48635FB5-78B6-401C-AAC7-2C37BEDAB4F7}" srcOrd="2" destOrd="0" presId="urn:microsoft.com/office/officeart/2005/8/layout/hList6"/>
    <dgm:cxn modelId="{187198E9-2540-BD44-BD68-BC9AB2055C93}" type="presParOf" srcId="{F7434030-C271-4401-850B-4C0663A53919}" destId="{7628703C-88CD-47D3-9370-1262C9C431D7}" srcOrd="3" destOrd="0" presId="urn:microsoft.com/office/officeart/2005/8/layout/hList6"/>
    <dgm:cxn modelId="{6EE0B3C9-D659-3A4E-8ADA-D40E03BC7EAB}" type="presParOf" srcId="{F7434030-C271-4401-850B-4C0663A53919}" destId="{76E7F8F1-356C-4135-8394-D11DD6480658}" srcOrd="4" destOrd="0" presId="urn:microsoft.com/office/officeart/2005/8/layout/hList6"/>
    <dgm:cxn modelId="{28BF9CEC-E80E-1A42-8E72-A501EED57A3D}" type="presParOf" srcId="{F7434030-C271-4401-850B-4C0663A53919}" destId="{A7D76EFB-6F30-4189-AA9C-65E257A59C93}" srcOrd="5" destOrd="0" presId="urn:microsoft.com/office/officeart/2005/8/layout/hList6"/>
    <dgm:cxn modelId="{844DEE7D-318C-C74E-8D98-1ED3CF72AF98}" type="presParOf" srcId="{F7434030-C271-4401-850B-4C0663A53919}" destId="{70B97F94-6822-4BA3-88A1-EDFC57D083AF}" srcOrd="6" destOrd="0" presId="urn:microsoft.com/office/officeart/2005/8/layout/hList6"/>
    <dgm:cxn modelId="{A91B80DD-CEC5-8E49-A229-9CA37B727ACB}" type="presParOf" srcId="{F7434030-C271-4401-850B-4C0663A53919}" destId="{2B4E616D-BC7A-4997-811E-BB0F81234943}" srcOrd="7" destOrd="0" presId="urn:microsoft.com/office/officeart/2005/8/layout/hList6"/>
    <dgm:cxn modelId="{78F6C90A-3635-6B40-AB69-2C27EDB651F7}" type="presParOf" srcId="{F7434030-C271-4401-850B-4C0663A53919}" destId="{FDFEBD96-31DC-4825-9937-A97BD5C24EA6}" srcOrd="8" destOrd="0" presId="urn:microsoft.com/office/officeart/2005/8/layout/hList6"/>
    <dgm:cxn modelId="{D21FB898-8741-7047-B6D2-A2696BDCFF5C}" type="presParOf" srcId="{F7434030-C271-4401-850B-4C0663A53919}" destId="{6D3BEA24-DA7C-46E2-83F1-5C705A969000}" srcOrd="9" destOrd="0" presId="urn:microsoft.com/office/officeart/2005/8/layout/hList6"/>
    <dgm:cxn modelId="{F1475D30-92E2-4945-B231-A1560B0E6E69}" type="presParOf" srcId="{F7434030-C271-4401-850B-4C0663A53919}" destId="{A32A875C-38DB-4984-A595-0AC5A5932062}" srcOrd="10" destOrd="0" presId="urn:microsoft.com/office/officeart/2005/8/layout/hList6"/>
    <dgm:cxn modelId="{3845B874-BC5B-6F4D-BFD7-A5ADA4D680BF}" type="presParOf" srcId="{F7434030-C271-4401-850B-4C0663A53919}" destId="{E5B0C53C-1C78-447D-8739-9526BD5EE44B}" srcOrd="11" destOrd="0" presId="urn:microsoft.com/office/officeart/2005/8/layout/hList6"/>
    <dgm:cxn modelId="{40408522-A86A-2E4F-A7E3-6627AF133CC5}" type="presParOf" srcId="{F7434030-C271-4401-850B-4C0663A53919}" destId="{B64D146E-60BD-4E82-BBCE-3D0F7EBA196A}" srcOrd="12"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966A40C-A9AA-4A7A-A30E-B1F49CA32320}" type="doc">
      <dgm:prSet loTypeId="urn:microsoft.com/office/officeart/2005/8/layout/hProcess7#1" loCatId="list" qsTypeId="urn:microsoft.com/office/officeart/2005/8/quickstyle/simple1" qsCatId="simple" csTypeId="urn:microsoft.com/office/officeart/2005/8/colors/colorful4" csCatId="colorful" phldr="1"/>
      <dgm:spPr/>
      <dgm:t>
        <a:bodyPr/>
        <a:lstStyle/>
        <a:p>
          <a:endParaRPr lang="es-AR"/>
        </a:p>
      </dgm:t>
    </dgm:pt>
    <dgm:pt modelId="{748AA2EC-9985-49E5-9BD1-817EE9183241}">
      <dgm:prSet phldrT="[Texto]" custT="1">
        <dgm:style>
          <a:lnRef idx="1">
            <a:schemeClr val="accent1"/>
          </a:lnRef>
          <a:fillRef idx="2">
            <a:schemeClr val="accent1"/>
          </a:fillRef>
          <a:effectRef idx="1">
            <a:schemeClr val="accent1"/>
          </a:effectRef>
          <a:fontRef idx="minor">
            <a:schemeClr val="dk1"/>
          </a:fontRef>
        </dgm:style>
      </dgm:prSet>
      <dgm:spPr/>
      <dgm:t>
        <a:bodyPr/>
        <a:lstStyle/>
        <a:p>
          <a:pPr marL="0" marR="0" indent="0" algn="l" defTabSz="914400" eaLnBrk="1" fontAlgn="auto" latinLnBrk="0" hangingPunct="1">
            <a:lnSpc>
              <a:spcPct val="100000"/>
            </a:lnSpc>
            <a:spcBef>
              <a:spcPts val="0"/>
            </a:spcBef>
            <a:spcAft>
              <a:spcPts val="0"/>
            </a:spcAft>
            <a:buClrTx/>
            <a:buSzTx/>
            <a:buFontTx/>
            <a:buNone/>
            <a:tabLst/>
            <a:defRPr/>
          </a:pPr>
          <a:r>
            <a:rPr lang="es-ES" altLang="es-AR" sz="1600" b="1" dirty="0">
              <a:effectLst/>
              <a:latin typeface="Calibri" pitchFamily="34" charset="0"/>
            </a:rPr>
            <a:t>Asesoramiento técnico al Ministerio de Salud sobre los aspectos referidos a seguridad en vacunas e </a:t>
          </a:r>
          <a:r>
            <a:rPr lang="es-ES" altLang="es-AR" sz="1600" b="1" dirty="0" err="1">
              <a:effectLst/>
              <a:latin typeface="Calibri" pitchFamily="34" charset="0"/>
            </a:rPr>
            <a:t>inmunobiológicos</a:t>
          </a:r>
          <a:endParaRPr lang="es-ES" altLang="es-AR" sz="1600" b="1" dirty="0">
            <a:effectLst/>
            <a:latin typeface="Calibri" pitchFamily="34" charset="0"/>
          </a:endParaRPr>
        </a:p>
        <a:p>
          <a:pPr algn="l" defTabSz="1377950">
            <a:lnSpc>
              <a:spcPct val="90000"/>
            </a:lnSpc>
            <a:spcBef>
              <a:spcPct val="0"/>
            </a:spcBef>
            <a:spcAft>
              <a:spcPct val="35000"/>
            </a:spcAft>
          </a:pPr>
          <a:endParaRPr lang="es-AR" sz="1400" b="1" dirty="0">
            <a:effectLst/>
          </a:endParaRPr>
        </a:p>
      </dgm:t>
    </dgm:pt>
    <dgm:pt modelId="{59586695-8445-4ECD-84CC-22B7A38FDED5}" type="parTrans" cxnId="{04699EF6-834A-4B7F-9ED1-4D065DE8EA6B}">
      <dgm:prSet/>
      <dgm:spPr/>
      <dgm:t>
        <a:bodyPr/>
        <a:lstStyle/>
        <a:p>
          <a:endParaRPr lang="es-AR" sz="1400" b="1"/>
        </a:p>
      </dgm:t>
    </dgm:pt>
    <dgm:pt modelId="{C08CCEDF-0708-4BA4-9D98-4C456EEA2975}" type="sibTrans" cxnId="{04699EF6-834A-4B7F-9ED1-4D065DE8EA6B}">
      <dgm:prSet/>
      <dgm:spPr/>
      <dgm:t>
        <a:bodyPr/>
        <a:lstStyle/>
        <a:p>
          <a:endParaRPr lang="es-AR" sz="1400" b="1"/>
        </a:p>
      </dgm:t>
    </dgm:pt>
    <dgm:pt modelId="{534F4915-B8A3-4677-9296-4010AB3FD719}">
      <dgm:prSet phldrT="[Texto]"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marL="0" marR="0" indent="0" algn="l" defTabSz="914400" eaLnBrk="1" fontAlgn="auto" latinLnBrk="0" hangingPunct="1">
            <a:lnSpc>
              <a:spcPct val="100000"/>
            </a:lnSpc>
            <a:spcBef>
              <a:spcPts val="0"/>
            </a:spcBef>
            <a:spcAft>
              <a:spcPts val="0"/>
            </a:spcAft>
            <a:buClrTx/>
            <a:buSzTx/>
            <a:buFontTx/>
            <a:buNone/>
            <a:tabLst/>
            <a:defRPr/>
          </a:pPr>
          <a:r>
            <a:rPr lang="es-ES" altLang="es-AR" sz="1600" b="1" dirty="0">
              <a:effectLst>
                <a:outerShdw blurRad="38100" dist="38100" dir="2700000" algn="tl">
                  <a:srgbClr val="000000">
                    <a:alpha val="43137"/>
                  </a:srgbClr>
                </a:outerShdw>
              </a:effectLst>
              <a:latin typeface="Calibri" pitchFamily="34" charset="0"/>
            </a:rPr>
            <a:t>Apoyo técnico-científico en el análisis y cierre de eventos graves, rumores o </a:t>
          </a:r>
          <a:r>
            <a:rPr lang="es-ES" altLang="es-AR" sz="1600" b="1" dirty="0" err="1">
              <a:effectLst>
                <a:outerShdw blurRad="38100" dist="38100" dir="2700000" algn="tl">
                  <a:srgbClr val="000000">
                    <a:alpha val="43137"/>
                  </a:srgbClr>
                </a:outerShdw>
              </a:effectLst>
              <a:latin typeface="Calibri" pitchFamily="34" charset="0"/>
            </a:rPr>
            <a:t>clusters</a:t>
          </a:r>
          <a:endParaRPr lang="es-AR" sz="1600" b="1" dirty="0">
            <a:effectLst>
              <a:outerShdw blurRad="38100" dist="38100" dir="2700000" algn="tl">
                <a:srgbClr val="000000">
                  <a:alpha val="43137"/>
                </a:srgbClr>
              </a:outerShdw>
            </a:effectLst>
          </a:endParaRPr>
        </a:p>
      </dgm:t>
    </dgm:pt>
    <dgm:pt modelId="{CAAA6C4E-541B-43D6-9B05-4DFCBB1F204D}" type="parTrans" cxnId="{2CB4F1EC-0531-45AD-88BC-E7A882C98F1B}">
      <dgm:prSet/>
      <dgm:spPr/>
      <dgm:t>
        <a:bodyPr/>
        <a:lstStyle/>
        <a:p>
          <a:endParaRPr lang="es-AR" sz="1400" b="1"/>
        </a:p>
      </dgm:t>
    </dgm:pt>
    <dgm:pt modelId="{8C7FF925-F866-4BB5-9C2D-3DD40C09780B}" type="sibTrans" cxnId="{2CB4F1EC-0531-45AD-88BC-E7A882C98F1B}">
      <dgm:prSet/>
      <dgm:spPr/>
      <dgm:t>
        <a:bodyPr/>
        <a:lstStyle/>
        <a:p>
          <a:endParaRPr lang="es-AR" sz="1400" b="1"/>
        </a:p>
      </dgm:t>
    </dgm:pt>
    <dgm:pt modelId="{613752CC-3828-4F33-ABC2-FC6EF2B2E7F4}" type="pres">
      <dgm:prSet presAssocID="{B966A40C-A9AA-4A7A-A30E-B1F49CA32320}" presName="Name0" presStyleCnt="0">
        <dgm:presLayoutVars>
          <dgm:dir/>
          <dgm:animLvl val="lvl"/>
          <dgm:resizeHandles val="exact"/>
        </dgm:presLayoutVars>
      </dgm:prSet>
      <dgm:spPr/>
    </dgm:pt>
    <dgm:pt modelId="{80EEF057-82EF-46A9-9736-56CADCC9315E}" type="pres">
      <dgm:prSet presAssocID="{748AA2EC-9985-49E5-9BD1-817EE9183241}" presName="compositeNode" presStyleCnt="0">
        <dgm:presLayoutVars>
          <dgm:bulletEnabled val="1"/>
        </dgm:presLayoutVars>
      </dgm:prSet>
      <dgm:spPr/>
    </dgm:pt>
    <dgm:pt modelId="{BEB403D6-F106-49E8-96E4-721D5C42BC31}" type="pres">
      <dgm:prSet presAssocID="{748AA2EC-9985-49E5-9BD1-817EE9183241}" presName="bgRect" presStyleLbl="node1" presStyleIdx="0" presStyleCnt="2" custAng="5400000" custScaleX="27831" custScaleY="100000" custLinFactNeighborX="15154" custLinFactNeighborY="-15541"/>
      <dgm:spPr/>
    </dgm:pt>
    <dgm:pt modelId="{70B63B44-9DBE-44F5-840A-80441C622F94}" type="pres">
      <dgm:prSet presAssocID="{748AA2EC-9985-49E5-9BD1-817EE9183241}" presName="parentNode" presStyleLbl="node1" presStyleIdx="0" presStyleCnt="2">
        <dgm:presLayoutVars>
          <dgm:chMax val="0"/>
          <dgm:bulletEnabled val="1"/>
        </dgm:presLayoutVars>
      </dgm:prSet>
      <dgm:spPr/>
    </dgm:pt>
    <dgm:pt modelId="{15059E76-E041-4B27-85AB-CCD7F232CB29}" type="pres">
      <dgm:prSet presAssocID="{C08CCEDF-0708-4BA4-9D98-4C456EEA2975}" presName="hSp" presStyleCnt="0"/>
      <dgm:spPr/>
    </dgm:pt>
    <dgm:pt modelId="{224C37DA-5790-4956-94C2-37AC7A026644}" type="pres">
      <dgm:prSet presAssocID="{C08CCEDF-0708-4BA4-9D98-4C456EEA2975}" presName="vProcSp" presStyleCnt="0"/>
      <dgm:spPr/>
    </dgm:pt>
    <dgm:pt modelId="{E55451CA-EB41-435D-B0F8-4F8E8D488711}" type="pres">
      <dgm:prSet presAssocID="{C08CCEDF-0708-4BA4-9D98-4C456EEA2975}" presName="vSp1" presStyleCnt="0"/>
      <dgm:spPr/>
    </dgm:pt>
    <dgm:pt modelId="{22035BD6-9B56-4AE9-BD46-AF54086330A8}" type="pres">
      <dgm:prSet presAssocID="{C08CCEDF-0708-4BA4-9D98-4C456EEA2975}" presName="simulatedConn" presStyleLbl="solidFgAcc1" presStyleIdx="0" presStyleCnt="1" custScaleX="82873" custScaleY="40259" custLinFactX="-100000" custLinFactY="-308848" custLinFactNeighborX="-190970" custLinFactNeighborY="-400000">
        <dgm:style>
          <a:lnRef idx="2">
            <a:schemeClr val="accent1"/>
          </a:lnRef>
          <a:fillRef idx="1">
            <a:schemeClr val="lt1"/>
          </a:fillRef>
          <a:effectRef idx="0">
            <a:schemeClr val="accent1"/>
          </a:effectRef>
          <a:fontRef idx="minor">
            <a:schemeClr val="dk1"/>
          </a:fontRef>
        </dgm:style>
      </dgm:prSet>
      <dgm:spPr/>
    </dgm:pt>
    <dgm:pt modelId="{D8854BDE-87BA-4521-99CD-6E043391C6DE}" type="pres">
      <dgm:prSet presAssocID="{C08CCEDF-0708-4BA4-9D98-4C456EEA2975}" presName="vSp2" presStyleCnt="0"/>
      <dgm:spPr/>
    </dgm:pt>
    <dgm:pt modelId="{46DBAA3B-5865-41D5-86B7-F442CBE262EE}" type="pres">
      <dgm:prSet presAssocID="{C08CCEDF-0708-4BA4-9D98-4C456EEA2975}" presName="sibTrans" presStyleCnt="0"/>
      <dgm:spPr/>
    </dgm:pt>
    <dgm:pt modelId="{47F70A76-2C05-40A9-8DA1-7E1C3A3F395C}" type="pres">
      <dgm:prSet presAssocID="{534F4915-B8A3-4677-9296-4010AB3FD719}" presName="compositeNode" presStyleCnt="0">
        <dgm:presLayoutVars>
          <dgm:bulletEnabled val="1"/>
        </dgm:presLayoutVars>
      </dgm:prSet>
      <dgm:spPr/>
    </dgm:pt>
    <dgm:pt modelId="{1ABB9382-112A-4140-A034-A727D11FF28B}" type="pres">
      <dgm:prSet presAssocID="{534F4915-B8A3-4677-9296-4010AB3FD719}" presName="bgRect" presStyleLbl="node1" presStyleIdx="1" presStyleCnt="2" custAng="5400000" custScaleX="23280" custScaleY="100000" custLinFactNeighborX="-13902" custLinFactNeighborY="27822"/>
      <dgm:spPr/>
    </dgm:pt>
    <dgm:pt modelId="{671EF0F9-BAE2-4D60-AC7F-7C840C81F49F}" type="pres">
      <dgm:prSet presAssocID="{534F4915-B8A3-4677-9296-4010AB3FD719}" presName="parentNode" presStyleLbl="node1" presStyleIdx="1" presStyleCnt="2">
        <dgm:presLayoutVars>
          <dgm:chMax val="0"/>
          <dgm:bulletEnabled val="1"/>
        </dgm:presLayoutVars>
      </dgm:prSet>
      <dgm:spPr/>
    </dgm:pt>
  </dgm:ptLst>
  <dgm:cxnLst>
    <dgm:cxn modelId="{4EEDB10C-1452-C948-8043-F9F3B6E3044D}" type="presOf" srcId="{534F4915-B8A3-4677-9296-4010AB3FD719}" destId="{1ABB9382-112A-4140-A034-A727D11FF28B}" srcOrd="0" destOrd="0" presId="urn:microsoft.com/office/officeart/2005/8/layout/hProcess7#1"/>
    <dgm:cxn modelId="{1CD05433-A17E-D242-A047-E06A7663F0CA}" type="presOf" srcId="{748AA2EC-9985-49E5-9BD1-817EE9183241}" destId="{70B63B44-9DBE-44F5-840A-80441C622F94}" srcOrd="1" destOrd="0" presId="urn:microsoft.com/office/officeart/2005/8/layout/hProcess7#1"/>
    <dgm:cxn modelId="{9DE5E733-6BD4-A74F-A5C3-2B44337DDF7C}" type="presOf" srcId="{534F4915-B8A3-4677-9296-4010AB3FD719}" destId="{671EF0F9-BAE2-4D60-AC7F-7C840C81F49F}" srcOrd="1" destOrd="0" presId="urn:microsoft.com/office/officeart/2005/8/layout/hProcess7#1"/>
    <dgm:cxn modelId="{F38EE6BD-5BEF-7C48-904C-B8737B42B9EF}" type="presOf" srcId="{B966A40C-A9AA-4A7A-A30E-B1F49CA32320}" destId="{613752CC-3828-4F33-ABC2-FC6EF2B2E7F4}" srcOrd="0" destOrd="0" presId="urn:microsoft.com/office/officeart/2005/8/layout/hProcess7#1"/>
    <dgm:cxn modelId="{EFDE97C8-0D40-F248-A7A3-00F0E1A9058E}" type="presOf" srcId="{748AA2EC-9985-49E5-9BD1-817EE9183241}" destId="{BEB403D6-F106-49E8-96E4-721D5C42BC31}" srcOrd="0" destOrd="0" presId="urn:microsoft.com/office/officeart/2005/8/layout/hProcess7#1"/>
    <dgm:cxn modelId="{2CB4F1EC-0531-45AD-88BC-E7A882C98F1B}" srcId="{B966A40C-A9AA-4A7A-A30E-B1F49CA32320}" destId="{534F4915-B8A3-4677-9296-4010AB3FD719}" srcOrd="1" destOrd="0" parTransId="{CAAA6C4E-541B-43D6-9B05-4DFCBB1F204D}" sibTransId="{8C7FF925-F866-4BB5-9C2D-3DD40C09780B}"/>
    <dgm:cxn modelId="{04699EF6-834A-4B7F-9ED1-4D065DE8EA6B}" srcId="{B966A40C-A9AA-4A7A-A30E-B1F49CA32320}" destId="{748AA2EC-9985-49E5-9BD1-817EE9183241}" srcOrd="0" destOrd="0" parTransId="{59586695-8445-4ECD-84CC-22B7A38FDED5}" sibTransId="{C08CCEDF-0708-4BA4-9D98-4C456EEA2975}"/>
    <dgm:cxn modelId="{5EDDB28A-6A23-0648-A4B6-F287F6CF9AAD}" type="presParOf" srcId="{613752CC-3828-4F33-ABC2-FC6EF2B2E7F4}" destId="{80EEF057-82EF-46A9-9736-56CADCC9315E}" srcOrd="0" destOrd="0" presId="urn:microsoft.com/office/officeart/2005/8/layout/hProcess7#1"/>
    <dgm:cxn modelId="{50FD549E-02D1-9840-9D46-41116F776850}" type="presParOf" srcId="{80EEF057-82EF-46A9-9736-56CADCC9315E}" destId="{BEB403D6-F106-49E8-96E4-721D5C42BC31}" srcOrd="0" destOrd="0" presId="urn:microsoft.com/office/officeart/2005/8/layout/hProcess7#1"/>
    <dgm:cxn modelId="{AC082A05-B945-474A-A089-37213F655A60}" type="presParOf" srcId="{80EEF057-82EF-46A9-9736-56CADCC9315E}" destId="{70B63B44-9DBE-44F5-840A-80441C622F94}" srcOrd="1" destOrd="0" presId="urn:microsoft.com/office/officeart/2005/8/layout/hProcess7#1"/>
    <dgm:cxn modelId="{CF616285-63A0-D243-95E9-DBF0A8799444}" type="presParOf" srcId="{613752CC-3828-4F33-ABC2-FC6EF2B2E7F4}" destId="{15059E76-E041-4B27-85AB-CCD7F232CB29}" srcOrd="1" destOrd="0" presId="urn:microsoft.com/office/officeart/2005/8/layout/hProcess7#1"/>
    <dgm:cxn modelId="{DF155F82-A981-704C-A67A-0B7023FF78A6}" type="presParOf" srcId="{613752CC-3828-4F33-ABC2-FC6EF2B2E7F4}" destId="{224C37DA-5790-4956-94C2-37AC7A026644}" srcOrd="2" destOrd="0" presId="urn:microsoft.com/office/officeart/2005/8/layout/hProcess7#1"/>
    <dgm:cxn modelId="{5E2E26B3-DBD8-A043-B75B-DEA972BC2DCD}" type="presParOf" srcId="{224C37DA-5790-4956-94C2-37AC7A026644}" destId="{E55451CA-EB41-435D-B0F8-4F8E8D488711}" srcOrd="0" destOrd="0" presId="urn:microsoft.com/office/officeart/2005/8/layout/hProcess7#1"/>
    <dgm:cxn modelId="{CCA53D82-3521-EB47-B992-7D0F4BDFC0C5}" type="presParOf" srcId="{224C37DA-5790-4956-94C2-37AC7A026644}" destId="{22035BD6-9B56-4AE9-BD46-AF54086330A8}" srcOrd="1" destOrd="0" presId="urn:microsoft.com/office/officeart/2005/8/layout/hProcess7#1"/>
    <dgm:cxn modelId="{BA98FD00-0ED8-2B4F-9207-E014A4D61A83}" type="presParOf" srcId="{224C37DA-5790-4956-94C2-37AC7A026644}" destId="{D8854BDE-87BA-4521-99CD-6E043391C6DE}" srcOrd="2" destOrd="0" presId="urn:microsoft.com/office/officeart/2005/8/layout/hProcess7#1"/>
    <dgm:cxn modelId="{1A6C3712-EE26-1C44-9275-BDF1E47D48C8}" type="presParOf" srcId="{613752CC-3828-4F33-ABC2-FC6EF2B2E7F4}" destId="{46DBAA3B-5865-41D5-86B7-F442CBE262EE}" srcOrd="3" destOrd="0" presId="urn:microsoft.com/office/officeart/2005/8/layout/hProcess7#1"/>
    <dgm:cxn modelId="{47501096-5DA8-4646-8975-3E86F67FEDF1}" type="presParOf" srcId="{613752CC-3828-4F33-ABC2-FC6EF2B2E7F4}" destId="{47F70A76-2C05-40A9-8DA1-7E1C3A3F395C}" srcOrd="4" destOrd="0" presId="urn:microsoft.com/office/officeart/2005/8/layout/hProcess7#1"/>
    <dgm:cxn modelId="{650011BD-95D9-2548-8AAA-DDB212775375}" type="presParOf" srcId="{47F70A76-2C05-40A9-8DA1-7E1C3A3F395C}" destId="{1ABB9382-112A-4140-A034-A727D11FF28B}" srcOrd="0" destOrd="0" presId="urn:microsoft.com/office/officeart/2005/8/layout/hProcess7#1"/>
    <dgm:cxn modelId="{BA2BB3E7-3301-B241-B2FF-692BA637020E}" type="presParOf" srcId="{47F70A76-2C05-40A9-8DA1-7E1C3A3F395C}" destId="{671EF0F9-BAE2-4D60-AC7F-7C840C81F49F}" srcOrd="1" destOrd="0" presId="urn:microsoft.com/office/officeart/2005/8/layout/hProcess7#1"/>
  </dgm:cxnLst>
  <dgm:bg/>
  <dgm:whole>
    <a:ln w="28575">
      <a:solidFill>
        <a:schemeClr val="tx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40D38B6-AD19-4637-94FB-E5512F19E18C}" type="doc">
      <dgm:prSet loTypeId="urn:microsoft.com/office/officeart/2005/8/layout/vList3#1" loCatId="list" qsTypeId="urn:microsoft.com/office/officeart/2005/8/quickstyle/simple3" qsCatId="simple" csTypeId="urn:microsoft.com/office/officeart/2005/8/colors/accent1_2" csCatId="accent1" phldr="1"/>
      <dgm:spPr/>
    </dgm:pt>
    <dgm:pt modelId="{AB517B8E-6C03-4557-95AA-0B8DCC02D343}">
      <dgm:prSet phldrT="[Texto]" custT="1"/>
      <dgm:spPr/>
      <dgm:t>
        <a:bodyPr/>
        <a:lstStyle/>
        <a:p>
          <a:r>
            <a:rPr lang="es-AR" sz="1400" b="1" dirty="0"/>
            <a:t>Dirección de Control de Enfermedades Inmunoprevenibles (DiCEI)</a:t>
          </a:r>
        </a:p>
        <a:p>
          <a:r>
            <a:rPr lang="es-AR" sz="1400" b="1" dirty="0"/>
            <a:t>Ministerio de Desarrollo Social y Salud de la Nación</a:t>
          </a:r>
        </a:p>
      </dgm:t>
    </dgm:pt>
    <dgm:pt modelId="{BDA9BDC2-875F-43D3-ABFD-AFD8BF6CB656}" type="parTrans" cxnId="{2EE69CB3-FE32-419F-A494-A843B7AAE312}">
      <dgm:prSet/>
      <dgm:spPr/>
      <dgm:t>
        <a:bodyPr/>
        <a:lstStyle/>
        <a:p>
          <a:endParaRPr lang="es-AR" sz="2000"/>
        </a:p>
      </dgm:t>
    </dgm:pt>
    <dgm:pt modelId="{9FBD3FB4-340A-4A8D-BAAC-26A9886B82D4}" type="sibTrans" cxnId="{2EE69CB3-FE32-419F-A494-A843B7AAE312}">
      <dgm:prSet/>
      <dgm:spPr/>
      <dgm:t>
        <a:bodyPr/>
        <a:lstStyle/>
        <a:p>
          <a:endParaRPr lang="es-AR" sz="2000"/>
        </a:p>
      </dgm:t>
    </dgm:pt>
    <dgm:pt modelId="{6ED28527-71FD-4CE1-9EEB-06448FBF5E86}">
      <dgm:prSet phldrT="[Texto]" custT="1"/>
      <dgm:spPr/>
      <dgm:t>
        <a:bodyPr/>
        <a:lstStyle/>
        <a:p>
          <a:r>
            <a:rPr lang="es-AR" sz="1400" b="1" dirty="0"/>
            <a:t>Sociedad Argentina de Infectología</a:t>
          </a:r>
        </a:p>
        <a:p>
          <a:r>
            <a:rPr lang="es-AR" sz="1400" b="1" dirty="0"/>
            <a:t>(SADI)</a:t>
          </a:r>
        </a:p>
      </dgm:t>
    </dgm:pt>
    <dgm:pt modelId="{FC45501F-D7F1-4EEB-8474-3BE2EFF55845}" type="parTrans" cxnId="{6216C7A3-24DF-438E-A1D0-6ED8FD7285C4}">
      <dgm:prSet/>
      <dgm:spPr/>
      <dgm:t>
        <a:bodyPr/>
        <a:lstStyle/>
        <a:p>
          <a:endParaRPr lang="es-AR" sz="2000"/>
        </a:p>
      </dgm:t>
    </dgm:pt>
    <dgm:pt modelId="{79D05803-372E-4835-80AA-24CA9EFCB245}" type="sibTrans" cxnId="{6216C7A3-24DF-438E-A1D0-6ED8FD7285C4}">
      <dgm:prSet/>
      <dgm:spPr/>
      <dgm:t>
        <a:bodyPr/>
        <a:lstStyle/>
        <a:p>
          <a:endParaRPr lang="es-AR" sz="2000"/>
        </a:p>
      </dgm:t>
    </dgm:pt>
    <dgm:pt modelId="{86E44FDC-C127-4AA3-81B7-C4E28B6ADDFB}">
      <dgm:prSet phldrT="[Texto]" custT="1"/>
      <dgm:spPr/>
      <dgm:t>
        <a:bodyPr/>
        <a:lstStyle/>
        <a:p>
          <a:endParaRPr lang="es-AR" sz="1400" b="1" dirty="0"/>
        </a:p>
        <a:p>
          <a:r>
            <a:rPr lang="es-AR" sz="1400" b="1" dirty="0"/>
            <a:t>Organización Panamericana de la Salud</a:t>
          </a:r>
        </a:p>
        <a:p>
          <a:r>
            <a:rPr lang="es-AR" sz="1400" b="1" dirty="0"/>
            <a:t>(OPS-ARG)</a:t>
          </a:r>
        </a:p>
        <a:p>
          <a:endParaRPr lang="es-AR" sz="1400" b="1" dirty="0"/>
        </a:p>
      </dgm:t>
    </dgm:pt>
    <dgm:pt modelId="{2550EB22-35C5-4424-9725-C27822B2B5E7}" type="parTrans" cxnId="{D228A264-4BE8-4AFF-A9C5-1B7C06590B36}">
      <dgm:prSet/>
      <dgm:spPr/>
      <dgm:t>
        <a:bodyPr/>
        <a:lstStyle/>
        <a:p>
          <a:endParaRPr lang="es-AR" sz="2000"/>
        </a:p>
      </dgm:t>
    </dgm:pt>
    <dgm:pt modelId="{948303E8-001C-4CEA-B122-B3C212E05AC7}" type="sibTrans" cxnId="{D228A264-4BE8-4AFF-A9C5-1B7C06590B36}">
      <dgm:prSet/>
      <dgm:spPr/>
      <dgm:t>
        <a:bodyPr/>
        <a:lstStyle/>
        <a:p>
          <a:endParaRPr lang="es-AR" sz="2000"/>
        </a:p>
      </dgm:t>
    </dgm:pt>
    <dgm:pt modelId="{2F586B67-F969-4A80-98A9-1250F38FE976}">
      <dgm:prSet phldrT="[Texto]" custT="1"/>
      <dgm:spPr/>
      <dgm:t>
        <a:bodyPr/>
        <a:lstStyle/>
        <a:p>
          <a:r>
            <a:rPr lang="es-AR" sz="1400" b="1" dirty="0"/>
            <a:t>Administración Nacional de Medicamentos, Alimentos y Tecnología Médica</a:t>
          </a:r>
        </a:p>
        <a:p>
          <a:r>
            <a:rPr lang="es-AR" sz="1400" b="1" dirty="0"/>
            <a:t>(ANMAT)</a:t>
          </a:r>
        </a:p>
      </dgm:t>
    </dgm:pt>
    <dgm:pt modelId="{7E3F5E86-F0A0-4224-826E-0045AB4854CD}" type="parTrans" cxnId="{736DD08F-84FA-455C-93C4-21756C7A5194}">
      <dgm:prSet/>
      <dgm:spPr/>
      <dgm:t>
        <a:bodyPr/>
        <a:lstStyle/>
        <a:p>
          <a:endParaRPr lang="es-AR" sz="2000"/>
        </a:p>
      </dgm:t>
    </dgm:pt>
    <dgm:pt modelId="{3106B71D-0647-4FCE-ACEB-EE9D38D7308D}" type="sibTrans" cxnId="{736DD08F-84FA-455C-93C4-21756C7A5194}">
      <dgm:prSet/>
      <dgm:spPr/>
      <dgm:t>
        <a:bodyPr/>
        <a:lstStyle/>
        <a:p>
          <a:endParaRPr lang="es-AR" sz="2000"/>
        </a:p>
      </dgm:t>
    </dgm:pt>
    <dgm:pt modelId="{7F9734DA-28C7-48C6-9077-0C89EBFA962C}">
      <dgm:prSet phldrT="[Texto]" custT="1"/>
      <dgm:spPr/>
      <dgm:t>
        <a:bodyPr/>
        <a:lstStyle/>
        <a:p>
          <a:r>
            <a:rPr lang="es-AR" sz="1400" b="1" dirty="0"/>
            <a:t>Sociedad Argentina de Pediatría</a:t>
          </a:r>
        </a:p>
        <a:p>
          <a:r>
            <a:rPr lang="es-AR" sz="1400" b="1" dirty="0"/>
            <a:t>(SAP)</a:t>
          </a:r>
        </a:p>
      </dgm:t>
    </dgm:pt>
    <dgm:pt modelId="{1379204A-E875-4D5E-AB6D-E980617ADFD6}" type="parTrans" cxnId="{AD1FF1E1-7577-4F8B-BE59-B62D21477D5C}">
      <dgm:prSet/>
      <dgm:spPr/>
      <dgm:t>
        <a:bodyPr/>
        <a:lstStyle/>
        <a:p>
          <a:endParaRPr lang="es-AR" sz="2000"/>
        </a:p>
      </dgm:t>
    </dgm:pt>
    <dgm:pt modelId="{F2DFC966-7253-4D6B-AD99-49212B0F83ED}" type="sibTrans" cxnId="{AD1FF1E1-7577-4F8B-BE59-B62D21477D5C}">
      <dgm:prSet/>
      <dgm:spPr/>
      <dgm:t>
        <a:bodyPr/>
        <a:lstStyle/>
        <a:p>
          <a:endParaRPr lang="es-AR" sz="2000"/>
        </a:p>
      </dgm:t>
    </dgm:pt>
    <dgm:pt modelId="{46BA42B9-05A2-4161-8928-F0FF0F810081}">
      <dgm:prSet phldrT="[Texto]" custT="1"/>
      <dgm:spPr/>
      <dgm:t>
        <a:bodyPr/>
        <a:lstStyle/>
        <a:p>
          <a:r>
            <a:rPr lang="es-AR" sz="1400" b="1" dirty="0"/>
            <a:t>Sociedad Argentina de Infectología Pediátrica</a:t>
          </a:r>
        </a:p>
        <a:p>
          <a:r>
            <a:rPr lang="es-AR" sz="1400" b="1" dirty="0"/>
            <a:t>(SADIP)</a:t>
          </a:r>
        </a:p>
      </dgm:t>
    </dgm:pt>
    <dgm:pt modelId="{AC1926D0-035A-4BFD-B72F-447E5CC1B507}" type="sibTrans" cxnId="{C7F8420D-A9C4-4E85-A4F1-8F13DA3A3611}">
      <dgm:prSet/>
      <dgm:spPr/>
      <dgm:t>
        <a:bodyPr/>
        <a:lstStyle/>
        <a:p>
          <a:endParaRPr lang="es-AR" sz="2000"/>
        </a:p>
      </dgm:t>
    </dgm:pt>
    <dgm:pt modelId="{DC1ADDAE-A1FD-4AEE-9007-3F171488F78C}" type="parTrans" cxnId="{C7F8420D-A9C4-4E85-A4F1-8F13DA3A3611}">
      <dgm:prSet/>
      <dgm:spPr/>
      <dgm:t>
        <a:bodyPr/>
        <a:lstStyle/>
        <a:p>
          <a:endParaRPr lang="es-AR" sz="2000"/>
        </a:p>
      </dgm:t>
    </dgm:pt>
    <dgm:pt modelId="{517563FD-EB54-4F6C-BE2F-363B3A827AC0}" type="pres">
      <dgm:prSet presAssocID="{640D38B6-AD19-4637-94FB-E5512F19E18C}" presName="linearFlow" presStyleCnt="0">
        <dgm:presLayoutVars>
          <dgm:dir/>
          <dgm:resizeHandles val="exact"/>
        </dgm:presLayoutVars>
      </dgm:prSet>
      <dgm:spPr/>
    </dgm:pt>
    <dgm:pt modelId="{0FBDBE86-1713-4CC7-96D4-81A121DFF831}" type="pres">
      <dgm:prSet presAssocID="{AB517B8E-6C03-4557-95AA-0B8DCC02D343}" presName="composite" presStyleCnt="0"/>
      <dgm:spPr/>
    </dgm:pt>
    <dgm:pt modelId="{6E6B2ABD-689C-4071-AB51-E3602FEB67BA}" type="pres">
      <dgm:prSet presAssocID="{AB517B8E-6C03-4557-95AA-0B8DCC02D343}" presName="imgShp" presStyleLbl="fgImgPlace1" presStyleIdx="0" presStyleCnt="6" custLinFactY="37445" custLinFactNeighborX="756" custLinFactNeighborY="100000"/>
      <dgm:spPr>
        <a:blipFill rotWithShape="1">
          <a:blip xmlns:r="http://schemas.openxmlformats.org/officeDocument/2006/relationships" r:embed="rId1"/>
          <a:stretch>
            <a:fillRect/>
          </a:stretch>
        </a:blipFill>
      </dgm:spPr>
    </dgm:pt>
    <dgm:pt modelId="{9BD69E2D-212A-47DD-9E71-FF1EC1E98917}" type="pres">
      <dgm:prSet presAssocID="{AB517B8E-6C03-4557-95AA-0B8DCC02D343}" presName="txShp" presStyleLbl="node1" presStyleIdx="0" presStyleCnt="6" custScaleX="105283" custScaleY="134606" custLinFactY="47780" custLinFactNeighborX="201" custLinFactNeighborY="100000">
        <dgm:presLayoutVars>
          <dgm:bulletEnabled val="1"/>
        </dgm:presLayoutVars>
      </dgm:prSet>
      <dgm:spPr/>
    </dgm:pt>
    <dgm:pt modelId="{DCA0A677-41D9-4FB5-8222-18C3FA14BDFC}" type="pres">
      <dgm:prSet presAssocID="{9FBD3FB4-340A-4A8D-BAAC-26A9886B82D4}" presName="spacing" presStyleCnt="0"/>
      <dgm:spPr/>
    </dgm:pt>
    <dgm:pt modelId="{1F085BD7-690C-47FE-837D-EFEEE49EE14C}" type="pres">
      <dgm:prSet presAssocID="{86E44FDC-C127-4AA3-81B7-C4E28B6ADDFB}" presName="composite" presStyleCnt="0"/>
      <dgm:spPr/>
    </dgm:pt>
    <dgm:pt modelId="{17BE5D11-D3DC-4832-AA9C-23C5612D647A}" type="pres">
      <dgm:prSet presAssocID="{86E44FDC-C127-4AA3-81B7-C4E28B6ADDFB}" presName="imgShp" presStyleLbl="fgImgPlace1" presStyleIdx="1" presStyleCnt="6" custLinFactY="-16899" custLinFactNeighborX="-204" custLinFactNeighborY="-100000"/>
      <dgm:spPr>
        <a:blipFill rotWithShape="1">
          <a:blip xmlns:r="http://schemas.openxmlformats.org/officeDocument/2006/relationships" r:embed="rId2"/>
          <a:stretch>
            <a:fillRect/>
          </a:stretch>
        </a:blipFill>
      </dgm:spPr>
    </dgm:pt>
    <dgm:pt modelId="{89EC3522-89F0-42B7-AF62-1A2025ABA6B5}" type="pres">
      <dgm:prSet presAssocID="{86E44FDC-C127-4AA3-81B7-C4E28B6ADDFB}" presName="txShp" presStyleLbl="node1" presStyleIdx="1" presStyleCnt="6" custLinFactY="-21777" custLinFactNeighborX="2488" custLinFactNeighborY="-100000">
        <dgm:presLayoutVars>
          <dgm:bulletEnabled val="1"/>
        </dgm:presLayoutVars>
      </dgm:prSet>
      <dgm:spPr/>
    </dgm:pt>
    <dgm:pt modelId="{68BB3BFD-D657-4D67-830F-6A7FEC7F6C72}" type="pres">
      <dgm:prSet presAssocID="{948303E8-001C-4CEA-B122-B3C212E05AC7}" presName="spacing" presStyleCnt="0"/>
      <dgm:spPr/>
    </dgm:pt>
    <dgm:pt modelId="{9171E0B4-C04B-41C4-A51C-AEA111D09EC0}" type="pres">
      <dgm:prSet presAssocID="{2F586B67-F969-4A80-98A9-1250F38FE976}" presName="composite" presStyleCnt="0"/>
      <dgm:spPr/>
    </dgm:pt>
    <dgm:pt modelId="{A7354EBF-CA0E-4BFE-8092-89200F8D2F71}" type="pres">
      <dgm:prSet presAssocID="{2F586B67-F969-4A80-98A9-1250F38FE976}" presName="imgShp" presStyleLbl="fgImgPlace1" presStyleIdx="2" presStyleCnt="6"/>
      <dgm:spPr>
        <a:blipFill rotWithShape="1">
          <a:blip xmlns:r="http://schemas.openxmlformats.org/officeDocument/2006/relationships" r:embed="rId3"/>
          <a:stretch>
            <a:fillRect/>
          </a:stretch>
        </a:blipFill>
      </dgm:spPr>
    </dgm:pt>
    <dgm:pt modelId="{30E8D4D2-4DB1-4318-9F3F-4F679D22C1BA}" type="pres">
      <dgm:prSet presAssocID="{2F586B67-F969-4A80-98A9-1250F38FE976}" presName="txShp" presStyleLbl="node1" presStyleIdx="2" presStyleCnt="6">
        <dgm:presLayoutVars>
          <dgm:bulletEnabled val="1"/>
        </dgm:presLayoutVars>
      </dgm:prSet>
      <dgm:spPr/>
    </dgm:pt>
    <dgm:pt modelId="{898E6904-5668-4246-B036-73D9616AF07E}" type="pres">
      <dgm:prSet presAssocID="{3106B71D-0647-4FCE-ACEB-EE9D38D7308D}" presName="spacing" presStyleCnt="0"/>
      <dgm:spPr/>
    </dgm:pt>
    <dgm:pt modelId="{61E9DBDE-8838-4B7B-9319-6BC17AF83028}" type="pres">
      <dgm:prSet presAssocID="{7F9734DA-28C7-48C6-9077-0C89EBFA962C}" presName="composite" presStyleCnt="0"/>
      <dgm:spPr/>
    </dgm:pt>
    <dgm:pt modelId="{D203AF53-0955-4C14-B1AF-990D0517FAE1}" type="pres">
      <dgm:prSet presAssocID="{7F9734DA-28C7-48C6-9077-0C89EBFA962C}" presName="imgShp" presStyleLbl="fgImgPlace1" presStyleIdx="3" presStyleCnt="6" custLinFactY="21163" custLinFactNeighborX="-3133" custLinFactNeighborY="100000"/>
      <dgm:spPr>
        <a:blipFill rotWithShape="1">
          <a:blip xmlns:r="http://schemas.openxmlformats.org/officeDocument/2006/relationships" r:embed="rId4"/>
          <a:stretch>
            <a:fillRect/>
          </a:stretch>
        </a:blipFill>
      </dgm:spPr>
    </dgm:pt>
    <dgm:pt modelId="{9DB0FCFC-5403-4E46-9EE2-CFB19B78B8D0}" type="pres">
      <dgm:prSet presAssocID="{7F9734DA-28C7-48C6-9077-0C89EBFA962C}" presName="txShp" presStyleLbl="node1" presStyleIdx="3" presStyleCnt="6" custLinFactY="21163" custLinFactNeighborX="-843" custLinFactNeighborY="100000">
        <dgm:presLayoutVars>
          <dgm:bulletEnabled val="1"/>
        </dgm:presLayoutVars>
      </dgm:prSet>
      <dgm:spPr/>
    </dgm:pt>
    <dgm:pt modelId="{89364C7B-E4C6-49DB-9112-1F989F8DAB4D}" type="pres">
      <dgm:prSet presAssocID="{F2DFC966-7253-4D6B-AD99-49212B0F83ED}" presName="spacing" presStyleCnt="0"/>
      <dgm:spPr/>
    </dgm:pt>
    <dgm:pt modelId="{DA799126-62E5-4737-8441-26B349F9CBD7}" type="pres">
      <dgm:prSet presAssocID="{6ED28527-71FD-4CE1-9EEB-06448FBF5E86}" presName="composite" presStyleCnt="0"/>
      <dgm:spPr/>
    </dgm:pt>
    <dgm:pt modelId="{59EA2745-5F15-4DB5-9CCF-EFDF052617F4}" type="pres">
      <dgm:prSet presAssocID="{6ED28527-71FD-4CE1-9EEB-06448FBF5E86}" presName="imgShp" presStyleLbl="fgImgPlace1" presStyleIdx="4" presStyleCnt="6" custLinFactY="-39588" custLinFactNeighborX="-4204" custLinFactNeighborY="-100000"/>
      <dgm:spPr>
        <a:blipFill rotWithShape="1">
          <a:blip xmlns:r="http://schemas.openxmlformats.org/officeDocument/2006/relationships" r:embed="rId5"/>
          <a:stretch>
            <a:fillRect/>
          </a:stretch>
        </a:blipFill>
      </dgm:spPr>
    </dgm:pt>
    <dgm:pt modelId="{830CD2AC-732F-457A-BADD-6A62112E093F}" type="pres">
      <dgm:prSet presAssocID="{6ED28527-71FD-4CE1-9EEB-06448FBF5E86}" presName="txShp" presStyleLbl="node1" presStyleIdx="4" presStyleCnt="6" custLinFactY="-39588" custLinFactNeighborX="-843" custLinFactNeighborY="-100000">
        <dgm:presLayoutVars>
          <dgm:bulletEnabled val="1"/>
        </dgm:presLayoutVars>
      </dgm:prSet>
      <dgm:spPr/>
    </dgm:pt>
    <dgm:pt modelId="{33DA45CA-80CC-40BE-A1FA-7A3FC9F85FCE}" type="pres">
      <dgm:prSet presAssocID="{79D05803-372E-4835-80AA-24CA9EFCB245}" presName="spacing" presStyleCnt="0"/>
      <dgm:spPr/>
    </dgm:pt>
    <dgm:pt modelId="{26F47D3D-85C9-4B23-BD41-B177C1160BD6}" type="pres">
      <dgm:prSet presAssocID="{46BA42B9-05A2-4161-8928-F0FF0F810081}" presName="composite" presStyleCnt="0"/>
      <dgm:spPr/>
    </dgm:pt>
    <dgm:pt modelId="{9FF834A7-932D-4603-91BD-F5996A3ABAC2}" type="pres">
      <dgm:prSet presAssocID="{46BA42B9-05A2-4161-8928-F0FF0F810081}" presName="imgShp" presStyleLbl="fgImgPlace1" presStyleIdx="5" presStyleCnt="6" custLinFactNeighborX="-4788" custLinFactNeighborY="-11523"/>
      <dgm:spPr>
        <a:blipFill rotWithShape="1">
          <a:blip xmlns:r="http://schemas.openxmlformats.org/officeDocument/2006/relationships" r:embed="rId6"/>
          <a:stretch>
            <a:fillRect/>
          </a:stretch>
        </a:blipFill>
      </dgm:spPr>
    </dgm:pt>
    <dgm:pt modelId="{716DF5B2-676F-4374-842B-7AC379B9CC9E}" type="pres">
      <dgm:prSet presAssocID="{46BA42B9-05A2-4161-8928-F0FF0F810081}" presName="txShp" presStyleLbl="node1" presStyleIdx="5" presStyleCnt="6" custLinFactNeighborX="-843" custLinFactNeighborY="-14822">
        <dgm:presLayoutVars>
          <dgm:bulletEnabled val="1"/>
        </dgm:presLayoutVars>
      </dgm:prSet>
      <dgm:spPr/>
    </dgm:pt>
  </dgm:ptLst>
  <dgm:cxnLst>
    <dgm:cxn modelId="{C7F8420D-A9C4-4E85-A4F1-8F13DA3A3611}" srcId="{640D38B6-AD19-4637-94FB-E5512F19E18C}" destId="{46BA42B9-05A2-4161-8928-F0FF0F810081}" srcOrd="5" destOrd="0" parTransId="{DC1ADDAE-A1FD-4AEE-9007-3F171488F78C}" sibTransId="{AC1926D0-035A-4BFD-B72F-447E5CC1B507}"/>
    <dgm:cxn modelId="{AD3A9531-3D5A-2D46-AAEE-B4797932AA6C}" type="presOf" srcId="{640D38B6-AD19-4637-94FB-E5512F19E18C}" destId="{517563FD-EB54-4F6C-BE2F-363B3A827AC0}" srcOrd="0" destOrd="0" presId="urn:microsoft.com/office/officeart/2005/8/layout/vList3#1"/>
    <dgm:cxn modelId="{D228A264-4BE8-4AFF-A9C5-1B7C06590B36}" srcId="{640D38B6-AD19-4637-94FB-E5512F19E18C}" destId="{86E44FDC-C127-4AA3-81B7-C4E28B6ADDFB}" srcOrd="1" destOrd="0" parTransId="{2550EB22-35C5-4424-9725-C27822B2B5E7}" sibTransId="{948303E8-001C-4CEA-B122-B3C212E05AC7}"/>
    <dgm:cxn modelId="{A0AD0A6D-6E80-E345-B324-7AC9E6FE10D3}" type="presOf" srcId="{AB517B8E-6C03-4557-95AA-0B8DCC02D343}" destId="{9BD69E2D-212A-47DD-9E71-FF1EC1E98917}" srcOrd="0" destOrd="0" presId="urn:microsoft.com/office/officeart/2005/8/layout/vList3#1"/>
    <dgm:cxn modelId="{24A1BE6D-285B-6B4F-8E06-D72277B49606}" type="presOf" srcId="{86E44FDC-C127-4AA3-81B7-C4E28B6ADDFB}" destId="{89EC3522-89F0-42B7-AF62-1A2025ABA6B5}" srcOrd="0" destOrd="0" presId="urn:microsoft.com/office/officeart/2005/8/layout/vList3#1"/>
    <dgm:cxn modelId="{736DD08F-84FA-455C-93C4-21756C7A5194}" srcId="{640D38B6-AD19-4637-94FB-E5512F19E18C}" destId="{2F586B67-F969-4A80-98A9-1250F38FE976}" srcOrd="2" destOrd="0" parTransId="{7E3F5E86-F0A0-4224-826E-0045AB4854CD}" sibTransId="{3106B71D-0647-4FCE-ACEB-EE9D38D7308D}"/>
    <dgm:cxn modelId="{DD1D499B-209C-EF4D-808E-52AAB7CAF5DC}" type="presOf" srcId="{2F586B67-F969-4A80-98A9-1250F38FE976}" destId="{30E8D4D2-4DB1-4318-9F3F-4F679D22C1BA}" srcOrd="0" destOrd="0" presId="urn:microsoft.com/office/officeart/2005/8/layout/vList3#1"/>
    <dgm:cxn modelId="{6216C7A3-24DF-438E-A1D0-6ED8FD7285C4}" srcId="{640D38B6-AD19-4637-94FB-E5512F19E18C}" destId="{6ED28527-71FD-4CE1-9EEB-06448FBF5E86}" srcOrd="4" destOrd="0" parTransId="{FC45501F-D7F1-4EEB-8474-3BE2EFF55845}" sibTransId="{79D05803-372E-4835-80AA-24CA9EFCB245}"/>
    <dgm:cxn modelId="{2EE69CB3-FE32-419F-A494-A843B7AAE312}" srcId="{640D38B6-AD19-4637-94FB-E5512F19E18C}" destId="{AB517B8E-6C03-4557-95AA-0B8DCC02D343}" srcOrd="0" destOrd="0" parTransId="{BDA9BDC2-875F-43D3-ABFD-AFD8BF6CB656}" sibTransId="{9FBD3FB4-340A-4A8D-BAAC-26A9886B82D4}"/>
    <dgm:cxn modelId="{D8674BB8-AD77-CA48-933E-50A1BE2CF826}" type="presOf" srcId="{6ED28527-71FD-4CE1-9EEB-06448FBF5E86}" destId="{830CD2AC-732F-457A-BADD-6A62112E093F}" srcOrd="0" destOrd="0" presId="urn:microsoft.com/office/officeart/2005/8/layout/vList3#1"/>
    <dgm:cxn modelId="{DE51BCDD-AC2A-0F45-972D-57C32D2134EC}" type="presOf" srcId="{46BA42B9-05A2-4161-8928-F0FF0F810081}" destId="{716DF5B2-676F-4374-842B-7AC379B9CC9E}" srcOrd="0" destOrd="0" presId="urn:microsoft.com/office/officeart/2005/8/layout/vList3#1"/>
    <dgm:cxn modelId="{AD1FF1E1-7577-4F8B-BE59-B62D21477D5C}" srcId="{640D38B6-AD19-4637-94FB-E5512F19E18C}" destId="{7F9734DA-28C7-48C6-9077-0C89EBFA962C}" srcOrd="3" destOrd="0" parTransId="{1379204A-E875-4D5E-AB6D-E980617ADFD6}" sibTransId="{F2DFC966-7253-4D6B-AD99-49212B0F83ED}"/>
    <dgm:cxn modelId="{9E37B8E8-35D1-1247-8AB0-42FA2CCB9F46}" type="presOf" srcId="{7F9734DA-28C7-48C6-9077-0C89EBFA962C}" destId="{9DB0FCFC-5403-4E46-9EE2-CFB19B78B8D0}" srcOrd="0" destOrd="0" presId="urn:microsoft.com/office/officeart/2005/8/layout/vList3#1"/>
    <dgm:cxn modelId="{39D19DBF-72F8-1248-8DBE-AD279D3CB367}" type="presParOf" srcId="{517563FD-EB54-4F6C-BE2F-363B3A827AC0}" destId="{0FBDBE86-1713-4CC7-96D4-81A121DFF831}" srcOrd="0" destOrd="0" presId="urn:microsoft.com/office/officeart/2005/8/layout/vList3#1"/>
    <dgm:cxn modelId="{FBF2B363-263C-9A46-B640-4B3E12D42270}" type="presParOf" srcId="{0FBDBE86-1713-4CC7-96D4-81A121DFF831}" destId="{6E6B2ABD-689C-4071-AB51-E3602FEB67BA}" srcOrd="0" destOrd="0" presId="urn:microsoft.com/office/officeart/2005/8/layout/vList3#1"/>
    <dgm:cxn modelId="{C88E2FA5-9A66-3F4A-BE9F-FFE25B02237D}" type="presParOf" srcId="{0FBDBE86-1713-4CC7-96D4-81A121DFF831}" destId="{9BD69E2D-212A-47DD-9E71-FF1EC1E98917}" srcOrd="1" destOrd="0" presId="urn:microsoft.com/office/officeart/2005/8/layout/vList3#1"/>
    <dgm:cxn modelId="{18F177BE-8E2E-7E4B-8160-784D5D2FA661}" type="presParOf" srcId="{517563FD-EB54-4F6C-BE2F-363B3A827AC0}" destId="{DCA0A677-41D9-4FB5-8222-18C3FA14BDFC}" srcOrd="1" destOrd="0" presId="urn:microsoft.com/office/officeart/2005/8/layout/vList3#1"/>
    <dgm:cxn modelId="{B4961323-656B-8F4B-8706-67EC649E98EC}" type="presParOf" srcId="{517563FD-EB54-4F6C-BE2F-363B3A827AC0}" destId="{1F085BD7-690C-47FE-837D-EFEEE49EE14C}" srcOrd="2" destOrd="0" presId="urn:microsoft.com/office/officeart/2005/8/layout/vList3#1"/>
    <dgm:cxn modelId="{95D85680-C10B-8445-B545-510E46E0B97E}" type="presParOf" srcId="{1F085BD7-690C-47FE-837D-EFEEE49EE14C}" destId="{17BE5D11-D3DC-4832-AA9C-23C5612D647A}" srcOrd="0" destOrd="0" presId="urn:microsoft.com/office/officeart/2005/8/layout/vList3#1"/>
    <dgm:cxn modelId="{080388E0-D6BC-3640-A415-9825C8711398}" type="presParOf" srcId="{1F085BD7-690C-47FE-837D-EFEEE49EE14C}" destId="{89EC3522-89F0-42B7-AF62-1A2025ABA6B5}" srcOrd="1" destOrd="0" presId="urn:microsoft.com/office/officeart/2005/8/layout/vList3#1"/>
    <dgm:cxn modelId="{48447289-A701-3E41-8E4A-E0F9FF255566}" type="presParOf" srcId="{517563FD-EB54-4F6C-BE2F-363B3A827AC0}" destId="{68BB3BFD-D657-4D67-830F-6A7FEC7F6C72}" srcOrd="3" destOrd="0" presId="urn:microsoft.com/office/officeart/2005/8/layout/vList3#1"/>
    <dgm:cxn modelId="{867ECE57-2C57-024C-97EC-F301FCB872D7}" type="presParOf" srcId="{517563FD-EB54-4F6C-BE2F-363B3A827AC0}" destId="{9171E0B4-C04B-41C4-A51C-AEA111D09EC0}" srcOrd="4" destOrd="0" presId="urn:microsoft.com/office/officeart/2005/8/layout/vList3#1"/>
    <dgm:cxn modelId="{92535FD5-4679-1D4E-9319-DAF160FD92A8}" type="presParOf" srcId="{9171E0B4-C04B-41C4-A51C-AEA111D09EC0}" destId="{A7354EBF-CA0E-4BFE-8092-89200F8D2F71}" srcOrd="0" destOrd="0" presId="urn:microsoft.com/office/officeart/2005/8/layout/vList3#1"/>
    <dgm:cxn modelId="{D11A583A-88F1-B144-9A8B-A4CEC8958DA7}" type="presParOf" srcId="{9171E0B4-C04B-41C4-A51C-AEA111D09EC0}" destId="{30E8D4D2-4DB1-4318-9F3F-4F679D22C1BA}" srcOrd="1" destOrd="0" presId="urn:microsoft.com/office/officeart/2005/8/layout/vList3#1"/>
    <dgm:cxn modelId="{FE130558-0FF8-BB41-B75D-B7BCE5876EBB}" type="presParOf" srcId="{517563FD-EB54-4F6C-BE2F-363B3A827AC0}" destId="{898E6904-5668-4246-B036-73D9616AF07E}" srcOrd="5" destOrd="0" presId="urn:microsoft.com/office/officeart/2005/8/layout/vList3#1"/>
    <dgm:cxn modelId="{E777BC8F-3AE9-5046-9072-FD78F47D3703}" type="presParOf" srcId="{517563FD-EB54-4F6C-BE2F-363B3A827AC0}" destId="{61E9DBDE-8838-4B7B-9319-6BC17AF83028}" srcOrd="6" destOrd="0" presId="urn:microsoft.com/office/officeart/2005/8/layout/vList3#1"/>
    <dgm:cxn modelId="{0B42A74F-AC32-E14F-9AD5-37F7061430DA}" type="presParOf" srcId="{61E9DBDE-8838-4B7B-9319-6BC17AF83028}" destId="{D203AF53-0955-4C14-B1AF-990D0517FAE1}" srcOrd="0" destOrd="0" presId="urn:microsoft.com/office/officeart/2005/8/layout/vList3#1"/>
    <dgm:cxn modelId="{E590EE00-2410-624D-A9CC-10E87C9E8C0E}" type="presParOf" srcId="{61E9DBDE-8838-4B7B-9319-6BC17AF83028}" destId="{9DB0FCFC-5403-4E46-9EE2-CFB19B78B8D0}" srcOrd="1" destOrd="0" presId="urn:microsoft.com/office/officeart/2005/8/layout/vList3#1"/>
    <dgm:cxn modelId="{46CA2C93-9D9E-E346-AE90-45A6CFE1A742}" type="presParOf" srcId="{517563FD-EB54-4F6C-BE2F-363B3A827AC0}" destId="{89364C7B-E4C6-49DB-9112-1F989F8DAB4D}" srcOrd="7" destOrd="0" presId="urn:microsoft.com/office/officeart/2005/8/layout/vList3#1"/>
    <dgm:cxn modelId="{FAB3EE81-95B3-D04F-9A9B-031F573866EF}" type="presParOf" srcId="{517563FD-EB54-4F6C-BE2F-363B3A827AC0}" destId="{DA799126-62E5-4737-8441-26B349F9CBD7}" srcOrd="8" destOrd="0" presId="urn:microsoft.com/office/officeart/2005/8/layout/vList3#1"/>
    <dgm:cxn modelId="{650A5613-3F7F-5044-B0F3-EC0B451BC7C0}" type="presParOf" srcId="{DA799126-62E5-4737-8441-26B349F9CBD7}" destId="{59EA2745-5F15-4DB5-9CCF-EFDF052617F4}" srcOrd="0" destOrd="0" presId="urn:microsoft.com/office/officeart/2005/8/layout/vList3#1"/>
    <dgm:cxn modelId="{8A6F4DB3-B617-0048-8EA2-8FF1BCD9A161}" type="presParOf" srcId="{DA799126-62E5-4737-8441-26B349F9CBD7}" destId="{830CD2AC-732F-457A-BADD-6A62112E093F}" srcOrd="1" destOrd="0" presId="urn:microsoft.com/office/officeart/2005/8/layout/vList3#1"/>
    <dgm:cxn modelId="{AD5B5220-574B-E04E-B1C7-2FE30286176A}" type="presParOf" srcId="{517563FD-EB54-4F6C-BE2F-363B3A827AC0}" destId="{33DA45CA-80CC-40BE-A1FA-7A3FC9F85FCE}" srcOrd="9" destOrd="0" presId="urn:microsoft.com/office/officeart/2005/8/layout/vList3#1"/>
    <dgm:cxn modelId="{C825EBD6-26FB-6941-A384-1F60B0023DC9}" type="presParOf" srcId="{517563FD-EB54-4F6C-BE2F-363B3A827AC0}" destId="{26F47D3D-85C9-4B23-BD41-B177C1160BD6}" srcOrd="10" destOrd="0" presId="urn:microsoft.com/office/officeart/2005/8/layout/vList3#1"/>
    <dgm:cxn modelId="{EC3115BD-7B61-844C-979A-4FF0314980E4}" type="presParOf" srcId="{26F47D3D-85C9-4B23-BD41-B177C1160BD6}" destId="{9FF834A7-932D-4603-91BD-F5996A3ABAC2}" srcOrd="0" destOrd="0" presId="urn:microsoft.com/office/officeart/2005/8/layout/vList3#1"/>
    <dgm:cxn modelId="{D5E4C0FF-9D32-4D42-A5DD-61683777DBE9}" type="presParOf" srcId="{26F47D3D-85C9-4B23-BD41-B177C1160BD6}" destId="{716DF5B2-676F-4374-842B-7AC379B9CC9E}" srcOrd="1" destOrd="0" presId="urn:microsoft.com/office/officeart/2005/8/layout/vList3#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12AF0E-D036-4618-B7A0-D77748F62C52}" type="doc">
      <dgm:prSet loTypeId="urn:microsoft.com/office/officeart/2005/8/layout/radial4" loCatId="relationship" qsTypeId="urn:microsoft.com/office/officeart/2005/8/quickstyle/simple3" qsCatId="simple" csTypeId="urn:microsoft.com/office/officeart/2005/8/colors/colorful1#12" csCatId="colorful" phldr="1"/>
      <dgm:spPr/>
      <dgm:t>
        <a:bodyPr/>
        <a:lstStyle/>
        <a:p>
          <a:endParaRPr lang="es-AR"/>
        </a:p>
      </dgm:t>
    </dgm:pt>
    <dgm:pt modelId="{A7B0000B-F2B5-4CE9-9DCC-A79C3F97F49B}">
      <dgm:prSet phldrT="[Texto]" custT="1"/>
      <dgm:spPr/>
      <dgm:t>
        <a:bodyPr/>
        <a:lstStyle/>
        <a:p>
          <a:r>
            <a:rPr lang="es-AR" sz="2800" b="1" dirty="0">
              <a:solidFill>
                <a:srgbClr val="002060"/>
              </a:solidFill>
            </a:rPr>
            <a:t>ESAVI</a:t>
          </a:r>
          <a:r>
            <a:rPr lang="es-AR" sz="4400" b="1" dirty="0">
              <a:solidFill>
                <a:srgbClr val="002060"/>
              </a:solidFill>
            </a:rPr>
            <a:t> </a:t>
          </a:r>
        </a:p>
      </dgm:t>
    </dgm:pt>
    <dgm:pt modelId="{C7CE6209-1E79-424F-9279-C450CD776F3A}" type="parTrans" cxnId="{097E626C-EF17-4C1F-9EE7-704AAED36EF9}">
      <dgm:prSet/>
      <dgm:spPr/>
      <dgm:t>
        <a:bodyPr/>
        <a:lstStyle/>
        <a:p>
          <a:endParaRPr lang="es-AR" b="1">
            <a:solidFill>
              <a:srgbClr val="002060"/>
            </a:solidFill>
          </a:endParaRPr>
        </a:p>
      </dgm:t>
    </dgm:pt>
    <dgm:pt modelId="{D0BD0BD4-4FD7-4695-A6A6-14BAF9701FF2}" type="sibTrans" cxnId="{097E626C-EF17-4C1F-9EE7-704AAED36EF9}">
      <dgm:prSet/>
      <dgm:spPr/>
      <dgm:t>
        <a:bodyPr/>
        <a:lstStyle/>
        <a:p>
          <a:endParaRPr lang="es-AR" b="1">
            <a:solidFill>
              <a:srgbClr val="002060"/>
            </a:solidFill>
          </a:endParaRPr>
        </a:p>
      </dgm:t>
    </dgm:pt>
    <dgm:pt modelId="{EAA783BB-E798-4615-BDC9-741CCAEEE919}">
      <dgm:prSet phldrT="[Texto]" custT="1"/>
      <dgm:spPr/>
      <dgm:t>
        <a:bodyPr/>
        <a:lstStyle/>
        <a:p>
          <a:r>
            <a:rPr lang="es-ES" sz="2000" b="1" spc="-100" dirty="0">
              <a:solidFill>
                <a:srgbClr val="002060"/>
              </a:solidFill>
              <a:latin typeface="+mj-lt"/>
              <a:ea typeface="+mj-ea"/>
              <a:cs typeface="+mj-cs"/>
            </a:rPr>
            <a:t>Vacunas de Calidad (ANMAT- OMS)</a:t>
          </a:r>
          <a:endParaRPr lang="es-AR" sz="2000" b="1" dirty="0">
            <a:solidFill>
              <a:srgbClr val="002060"/>
            </a:solidFill>
          </a:endParaRPr>
        </a:p>
      </dgm:t>
    </dgm:pt>
    <dgm:pt modelId="{99E5D055-9659-47A7-B8A6-2F3B556D5475}" type="parTrans" cxnId="{3A653B4A-B366-4C2F-B980-E10679764150}">
      <dgm:prSet/>
      <dgm:spPr/>
      <dgm:t>
        <a:bodyPr/>
        <a:lstStyle/>
        <a:p>
          <a:endParaRPr lang="es-AR" b="1">
            <a:solidFill>
              <a:srgbClr val="002060"/>
            </a:solidFill>
          </a:endParaRPr>
        </a:p>
      </dgm:t>
    </dgm:pt>
    <dgm:pt modelId="{76DE00A2-61B0-4B66-A1B2-F13C393A4EB5}" type="sibTrans" cxnId="{3A653B4A-B366-4C2F-B980-E10679764150}">
      <dgm:prSet/>
      <dgm:spPr/>
      <dgm:t>
        <a:bodyPr/>
        <a:lstStyle/>
        <a:p>
          <a:endParaRPr lang="es-AR" b="1">
            <a:solidFill>
              <a:srgbClr val="002060"/>
            </a:solidFill>
          </a:endParaRPr>
        </a:p>
      </dgm:t>
    </dgm:pt>
    <dgm:pt modelId="{323B8CF3-1905-496F-A126-3ADDA2C8554C}">
      <dgm:prSet phldrT="[Texto]" custT="1"/>
      <dgm:spPr/>
      <dgm:t>
        <a:bodyPr/>
        <a:lstStyle/>
        <a:p>
          <a:r>
            <a:rPr lang="es-ES" sz="2000" b="1" spc="-100" dirty="0">
              <a:solidFill>
                <a:srgbClr val="002060"/>
              </a:solidFill>
              <a:latin typeface="+mj-lt"/>
              <a:ea typeface="+mj-ea"/>
              <a:cs typeface="+mj-cs"/>
            </a:rPr>
            <a:t>Práctica de Inyección segura : </a:t>
          </a:r>
        </a:p>
        <a:p>
          <a:r>
            <a:rPr lang="es-ES" sz="2000" b="1" spc="-100" dirty="0">
              <a:solidFill>
                <a:srgbClr val="002060"/>
              </a:solidFill>
              <a:latin typeface="+mj-lt"/>
              <a:ea typeface="+mj-ea"/>
              <a:cs typeface="+mj-cs"/>
            </a:rPr>
            <a:t>Capacitación permanente y provisión de insumos </a:t>
          </a:r>
          <a:endParaRPr lang="es-AR" sz="2000" b="1" dirty="0">
            <a:solidFill>
              <a:srgbClr val="002060"/>
            </a:solidFill>
          </a:endParaRPr>
        </a:p>
      </dgm:t>
    </dgm:pt>
    <dgm:pt modelId="{8A55A730-B2D7-4AAA-BD29-448AFAF17ED2}" type="parTrans" cxnId="{E7D5C5F8-8B76-4F50-835E-C597D0847F00}">
      <dgm:prSet/>
      <dgm:spPr/>
      <dgm:t>
        <a:bodyPr/>
        <a:lstStyle/>
        <a:p>
          <a:endParaRPr lang="es-AR" b="1">
            <a:solidFill>
              <a:srgbClr val="002060"/>
            </a:solidFill>
          </a:endParaRPr>
        </a:p>
      </dgm:t>
    </dgm:pt>
    <dgm:pt modelId="{4ED4102F-24A4-4E6A-8FED-098FACF220F5}" type="sibTrans" cxnId="{E7D5C5F8-8B76-4F50-835E-C597D0847F00}">
      <dgm:prSet/>
      <dgm:spPr/>
      <dgm:t>
        <a:bodyPr/>
        <a:lstStyle/>
        <a:p>
          <a:endParaRPr lang="es-AR" b="1">
            <a:solidFill>
              <a:srgbClr val="002060"/>
            </a:solidFill>
          </a:endParaRPr>
        </a:p>
      </dgm:t>
    </dgm:pt>
    <dgm:pt modelId="{64C41E4F-029A-4F0D-9B53-50C605C52D90}">
      <dgm:prSet phldrT="[Texto]" custT="1"/>
      <dgm:spPr/>
      <dgm:t>
        <a:bodyPr/>
        <a:lstStyle/>
        <a:p>
          <a:r>
            <a:rPr lang="es-ES" sz="2000" b="1" spc="-100" dirty="0" err="1">
              <a:solidFill>
                <a:srgbClr val="002060"/>
              </a:solidFill>
              <a:latin typeface="+mj-lt"/>
              <a:ea typeface="+mj-ea"/>
              <a:cs typeface="+mj-cs"/>
            </a:rPr>
            <a:t>Farmacovigilancia</a:t>
          </a:r>
          <a:endParaRPr lang="es-AR" sz="2000" b="1" dirty="0">
            <a:solidFill>
              <a:srgbClr val="002060"/>
            </a:solidFill>
          </a:endParaRPr>
        </a:p>
      </dgm:t>
    </dgm:pt>
    <dgm:pt modelId="{99AEB5DA-FF40-4A7D-99F2-0A7F76C09891}" type="parTrans" cxnId="{69D04AF9-024E-42FC-9BC7-C2F4666FDB06}">
      <dgm:prSet/>
      <dgm:spPr/>
      <dgm:t>
        <a:bodyPr/>
        <a:lstStyle/>
        <a:p>
          <a:endParaRPr lang="es-AR" b="1">
            <a:solidFill>
              <a:srgbClr val="002060"/>
            </a:solidFill>
          </a:endParaRPr>
        </a:p>
      </dgm:t>
    </dgm:pt>
    <dgm:pt modelId="{CCAA7363-2CFE-4CA8-A6FC-2220A502C1BD}" type="sibTrans" cxnId="{69D04AF9-024E-42FC-9BC7-C2F4666FDB06}">
      <dgm:prSet/>
      <dgm:spPr/>
      <dgm:t>
        <a:bodyPr/>
        <a:lstStyle/>
        <a:p>
          <a:endParaRPr lang="es-AR" b="1">
            <a:solidFill>
              <a:srgbClr val="002060"/>
            </a:solidFill>
          </a:endParaRPr>
        </a:p>
      </dgm:t>
    </dgm:pt>
    <dgm:pt modelId="{3D4764A6-E1DD-4E09-A855-C788DC29ECDF}" type="pres">
      <dgm:prSet presAssocID="{F512AF0E-D036-4618-B7A0-D77748F62C52}" presName="cycle" presStyleCnt="0">
        <dgm:presLayoutVars>
          <dgm:chMax val="1"/>
          <dgm:dir/>
          <dgm:animLvl val="ctr"/>
          <dgm:resizeHandles val="exact"/>
        </dgm:presLayoutVars>
      </dgm:prSet>
      <dgm:spPr/>
    </dgm:pt>
    <dgm:pt modelId="{B5F25BF4-DC69-47C2-8161-E6DCF36F6458}" type="pres">
      <dgm:prSet presAssocID="{A7B0000B-F2B5-4CE9-9DCC-A79C3F97F49B}" presName="centerShape" presStyleLbl="node0" presStyleIdx="0" presStyleCnt="1"/>
      <dgm:spPr/>
    </dgm:pt>
    <dgm:pt modelId="{02194874-C972-4325-8F22-60853CCC6D13}" type="pres">
      <dgm:prSet presAssocID="{99E5D055-9659-47A7-B8A6-2F3B556D5475}" presName="parTrans" presStyleLbl="bgSibTrans2D1" presStyleIdx="0" presStyleCnt="3"/>
      <dgm:spPr/>
    </dgm:pt>
    <dgm:pt modelId="{9FE7D3FD-14F7-4A71-9652-7A592E1A3B2E}" type="pres">
      <dgm:prSet presAssocID="{EAA783BB-E798-4615-BDC9-741CCAEEE919}" presName="node" presStyleLbl="node1" presStyleIdx="0" presStyleCnt="3" custScaleX="114047" custRadScaleRad="97249" custRadScaleInc="93181">
        <dgm:presLayoutVars>
          <dgm:bulletEnabled val="1"/>
        </dgm:presLayoutVars>
      </dgm:prSet>
      <dgm:spPr/>
    </dgm:pt>
    <dgm:pt modelId="{E3F637A2-FA86-4419-93BF-005F8D65C8A6}" type="pres">
      <dgm:prSet presAssocID="{8A55A730-B2D7-4AAA-BD29-448AFAF17ED2}" presName="parTrans" presStyleLbl="bgSibTrans2D1" presStyleIdx="1" presStyleCnt="3"/>
      <dgm:spPr/>
    </dgm:pt>
    <dgm:pt modelId="{2FAD9796-7017-4EF8-9A64-0A51F31036E7}" type="pres">
      <dgm:prSet presAssocID="{323B8CF3-1905-496F-A126-3ADDA2C8554C}" presName="node" presStyleLbl="node1" presStyleIdx="1" presStyleCnt="3" custScaleX="114047" custRadScaleRad="102102" custRadScaleInc="-98146">
        <dgm:presLayoutVars>
          <dgm:bulletEnabled val="1"/>
        </dgm:presLayoutVars>
      </dgm:prSet>
      <dgm:spPr/>
    </dgm:pt>
    <dgm:pt modelId="{CF6D3FFA-1B6E-48EE-82A7-ED2DAA67F42F}" type="pres">
      <dgm:prSet presAssocID="{99AEB5DA-FF40-4A7D-99F2-0A7F76C09891}" presName="parTrans" presStyleLbl="bgSibTrans2D1" presStyleIdx="2" presStyleCnt="3"/>
      <dgm:spPr/>
    </dgm:pt>
    <dgm:pt modelId="{566C84D1-C060-4052-97C4-36A739967545}" type="pres">
      <dgm:prSet presAssocID="{64C41E4F-029A-4F0D-9B53-50C605C52D90}" presName="node" presStyleLbl="node1" presStyleIdx="2" presStyleCnt="3" custScaleX="114047" custRadScaleRad="103557" custRadScaleInc="7130">
        <dgm:presLayoutVars>
          <dgm:bulletEnabled val="1"/>
        </dgm:presLayoutVars>
      </dgm:prSet>
      <dgm:spPr/>
    </dgm:pt>
  </dgm:ptLst>
  <dgm:cxnLst>
    <dgm:cxn modelId="{9D631102-F265-AC4B-8855-648531D6DF72}" type="presOf" srcId="{F512AF0E-D036-4618-B7A0-D77748F62C52}" destId="{3D4764A6-E1DD-4E09-A855-C788DC29ECDF}" srcOrd="0" destOrd="0" presId="urn:microsoft.com/office/officeart/2005/8/layout/radial4"/>
    <dgm:cxn modelId="{C55C9B2B-58E6-B545-9152-F849C93A3470}" type="presOf" srcId="{A7B0000B-F2B5-4CE9-9DCC-A79C3F97F49B}" destId="{B5F25BF4-DC69-47C2-8161-E6DCF36F6458}" srcOrd="0" destOrd="0" presId="urn:microsoft.com/office/officeart/2005/8/layout/radial4"/>
    <dgm:cxn modelId="{29920E43-A73D-C447-95CF-753F94AFDD84}" type="presOf" srcId="{8A55A730-B2D7-4AAA-BD29-448AFAF17ED2}" destId="{E3F637A2-FA86-4419-93BF-005F8D65C8A6}" srcOrd="0" destOrd="0" presId="urn:microsoft.com/office/officeart/2005/8/layout/radial4"/>
    <dgm:cxn modelId="{AE9A8F49-D0DF-D745-9B80-EB65C3431B1B}" type="presOf" srcId="{EAA783BB-E798-4615-BDC9-741CCAEEE919}" destId="{9FE7D3FD-14F7-4A71-9652-7A592E1A3B2E}" srcOrd="0" destOrd="0" presId="urn:microsoft.com/office/officeart/2005/8/layout/radial4"/>
    <dgm:cxn modelId="{3A653B4A-B366-4C2F-B980-E10679764150}" srcId="{A7B0000B-F2B5-4CE9-9DCC-A79C3F97F49B}" destId="{EAA783BB-E798-4615-BDC9-741CCAEEE919}" srcOrd="0" destOrd="0" parTransId="{99E5D055-9659-47A7-B8A6-2F3B556D5475}" sibTransId="{76DE00A2-61B0-4B66-A1B2-F13C393A4EB5}"/>
    <dgm:cxn modelId="{097E626C-EF17-4C1F-9EE7-704AAED36EF9}" srcId="{F512AF0E-D036-4618-B7A0-D77748F62C52}" destId="{A7B0000B-F2B5-4CE9-9DCC-A79C3F97F49B}" srcOrd="0" destOrd="0" parTransId="{C7CE6209-1E79-424F-9279-C450CD776F3A}" sibTransId="{D0BD0BD4-4FD7-4695-A6A6-14BAF9701FF2}"/>
    <dgm:cxn modelId="{B515D981-5D52-C748-B5AC-338D247E46C6}" type="presOf" srcId="{323B8CF3-1905-496F-A126-3ADDA2C8554C}" destId="{2FAD9796-7017-4EF8-9A64-0A51F31036E7}" srcOrd="0" destOrd="0" presId="urn:microsoft.com/office/officeart/2005/8/layout/radial4"/>
    <dgm:cxn modelId="{B08F559E-413A-7A42-9100-3F5C5A2F5498}" type="presOf" srcId="{99E5D055-9659-47A7-B8A6-2F3B556D5475}" destId="{02194874-C972-4325-8F22-60853CCC6D13}" srcOrd="0" destOrd="0" presId="urn:microsoft.com/office/officeart/2005/8/layout/radial4"/>
    <dgm:cxn modelId="{AD488CD6-D31C-EA45-8E00-1FECF5DE776C}" type="presOf" srcId="{64C41E4F-029A-4F0D-9B53-50C605C52D90}" destId="{566C84D1-C060-4052-97C4-36A739967545}" srcOrd="0" destOrd="0" presId="urn:microsoft.com/office/officeart/2005/8/layout/radial4"/>
    <dgm:cxn modelId="{7F3A63E1-62AF-FD4D-9658-1163F691B88F}" type="presOf" srcId="{99AEB5DA-FF40-4A7D-99F2-0A7F76C09891}" destId="{CF6D3FFA-1B6E-48EE-82A7-ED2DAA67F42F}" srcOrd="0" destOrd="0" presId="urn:microsoft.com/office/officeart/2005/8/layout/radial4"/>
    <dgm:cxn modelId="{E7D5C5F8-8B76-4F50-835E-C597D0847F00}" srcId="{A7B0000B-F2B5-4CE9-9DCC-A79C3F97F49B}" destId="{323B8CF3-1905-496F-A126-3ADDA2C8554C}" srcOrd="1" destOrd="0" parTransId="{8A55A730-B2D7-4AAA-BD29-448AFAF17ED2}" sibTransId="{4ED4102F-24A4-4E6A-8FED-098FACF220F5}"/>
    <dgm:cxn modelId="{69D04AF9-024E-42FC-9BC7-C2F4666FDB06}" srcId="{A7B0000B-F2B5-4CE9-9DCC-A79C3F97F49B}" destId="{64C41E4F-029A-4F0D-9B53-50C605C52D90}" srcOrd="2" destOrd="0" parTransId="{99AEB5DA-FF40-4A7D-99F2-0A7F76C09891}" sibTransId="{CCAA7363-2CFE-4CA8-A6FC-2220A502C1BD}"/>
    <dgm:cxn modelId="{67104F37-0D8E-6B4E-B1F8-76E73879164C}" type="presParOf" srcId="{3D4764A6-E1DD-4E09-A855-C788DC29ECDF}" destId="{B5F25BF4-DC69-47C2-8161-E6DCF36F6458}" srcOrd="0" destOrd="0" presId="urn:microsoft.com/office/officeart/2005/8/layout/radial4"/>
    <dgm:cxn modelId="{B1A74B4C-8C0C-D04F-85AA-1870EA51C007}" type="presParOf" srcId="{3D4764A6-E1DD-4E09-A855-C788DC29ECDF}" destId="{02194874-C972-4325-8F22-60853CCC6D13}" srcOrd="1" destOrd="0" presId="urn:microsoft.com/office/officeart/2005/8/layout/radial4"/>
    <dgm:cxn modelId="{179C3E85-8316-E244-B940-EB1A15488F2F}" type="presParOf" srcId="{3D4764A6-E1DD-4E09-A855-C788DC29ECDF}" destId="{9FE7D3FD-14F7-4A71-9652-7A592E1A3B2E}" srcOrd="2" destOrd="0" presId="urn:microsoft.com/office/officeart/2005/8/layout/radial4"/>
    <dgm:cxn modelId="{F01F520A-D225-CB42-ABCC-0D66F333B786}" type="presParOf" srcId="{3D4764A6-E1DD-4E09-A855-C788DC29ECDF}" destId="{E3F637A2-FA86-4419-93BF-005F8D65C8A6}" srcOrd="3" destOrd="0" presId="urn:microsoft.com/office/officeart/2005/8/layout/radial4"/>
    <dgm:cxn modelId="{91391661-B320-024C-AE57-D8EA02F468B1}" type="presParOf" srcId="{3D4764A6-E1DD-4E09-A855-C788DC29ECDF}" destId="{2FAD9796-7017-4EF8-9A64-0A51F31036E7}" srcOrd="4" destOrd="0" presId="urn:microsoft.com/office/officeart/2005/8/layout/radial4"/>
    <dgm:cxn modelId="{6594DD75-8579-A546-ACEC-C3E0B005F2D0}" type="presParOf" srcId="{3D4764A6-E1DD-4E09-A855-C788DC29ECDF}" destId="{CF6D3FFA-1B6E-48EE-82A7-ED2DAA67F42F}" srcOrd="5" destOrd="0" presId="urn:microsoft.com/office/officeart/2005/8/layout/radial4"/>
    <dgm:cxn modelId="{99CA255D-6495-5F40-AA2B-8B2D74CCC5BB}" type="presParOf" srcId="{3D4764A6-E1DD-4E09-A855-C788DC29ECDF}" destId="{566C84D1-C060-4052-97C4-36A739967545}"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BC44461-408F-47A2-BD87-46156E702352}" type="doc">
      <dgm:prSet loTypeId="urn:microsoft.com/office/officeart/2005/8/layout/hProcess9" loCatId="process" qsTypeId="urn:microsoft.com/office/officeart/2005/8/quickstyle/3d2" qsCatId="3D" csTypeId="urn:microsoft.com/office/officeart/2005/8/colors/colorful5" csCatId="colorful" phldr="1"/>
      <dgm:spPr/>
    </dgm:pt>
    <dgm:pt modelId="{AB3F89D5-C96B-417B-A76A-43861093DED0}">
      <dgm:prSet phldrT="[Texto]"/>
      <dgm:spPr/>
      <dgm:t>
        <a:bodyPr/>
        <a:lstStyle/>
        <a:p>
          <a:r>
            <a:rPr lang="es-AR" b="1" dirty="0">
              <a:solidFill>
                <a:schemeClr val="tx1">
                  <a:lumMod val="95000"/>
                  <a:lumOff val="5000"/>
                </a:schemeClr>
              </a:solidFill>
            </a:rPr>
            <a:t>control</a:t>
          </a:r>
        </a:p>
      </dgm:t>
    </dgm:pt>
    <dgm:pt modelId="{8FA5DD57-E2EA-4B96-B240-2EFE927E4AE5}" type="parTrans" cxnId="{77268E24-4834-4901-89EE-B048E62BF957}">
      <dgm:prSet/>
      <dgm:spPr/>
      <dgm:t>
        <a:bodyPr/>
        <a:lstStyle/>
        <a:p>
          <a:endParaRPr lang="es-AR" b="1">
            <a:solidFill>
              <a:schemeClr val="tx1">
                <a:lumMod val="95000"/>
                <a:lumOff val="5000"/>
              </a:schemeClr>
            </a:solidFill>
          </a:endParaRPr>
        </a:p>
      </dgm:t>
    </dgm:pt>
    <dgm:pt modelId="{9D081814-11CA-4E87-A0BC-1298961808B3}" type="sibTrans" cxnId="{77268E24-4834-4901-89EE-B048E62BF957}">
      <dgm:prSet/>
      <dgm:spPr/>
      <dgm:t>
        <a:bodyPr/>
        <a:lstStyle/>
        <a:p>
          <a:endParaRPr lang="es-AR" b="1">
            <a:solidFill>
              <a:schemeClr val="tx1">
                <a:lumMod val="95000"/>
                <a:lumOff val="5000"/>
              </a:schemeClr>
            </a:solidFill>
          </a:endParaRPr>
        </a:p>
      </dgm:t>
    </dgm:pt>
    <dgm:pt modelId="{8504D30C-F6B9-4F86-BB97-4EA5227A97C4}">
      <dgm:prSet phldrT="[Texto]"/>
      <dgm:spPr/>
      <dgm:t>
        <a:bodyPr/>
        <a:lstStyle/>
        <a:p>
          <a:r>
            <a:rPr lang="es-AR" b="1" dirty="0">
              <a:solidFill>
                <a:schemeClr val="tx1">
                  <a:lumMod val="95000"/>
                  <a:lumOff val="5000"/>
                </a:schemeClr>
              </a:solidFill>
            </a:rPr>
            <a:t>eliminación</a:t>
          </a:r>
        </a:p>
      </dgm:t>
    </dgm:pt>
    <dgm:pt modelId="{967BE296-A4A1-4328-A0B2-ADEDC567A406}" type="parTrans" cxnId="{BC4F8B63-17C2-4466-BCC5-1B284006922D}">
      <dgm:prSet/>
      <dgm:spPr/>
      <dgm:t>
        <a:bodyPr/>
        <a:lstStyle/>
        <a:p>
          <a:endParaRPr lang="es-AR" b="1">
            <a:solidFill>
              <a:schemeClr val="tx1">
                <a:lumMod val="95000"/>
                <a:lumOff val="5000"/>
              </a:schemeClr>
            </a:solidFill>
          </a:endParaRPr>
        </a:p>
      </dgm:t>
    </dgm:pt>
    <dgm:pt modelId="{7E8815C2-4902-4BF4-9668-DD4B550E651B}" type="sibTrans" cxnId="{BC4F8B63-17C2-4466-BCC5-1B284006922D}">
      <dgm:prSet/>
      <dgm:spPr/>
      <dgm:t>
        <a:bodyPr/>
        <a:lstStyle/>
        <a:p>
          <a:endParaRPr lang="es-AR" b="1">
            <a:solidFill>
              <a:schemeClr val="tx1">
                <a:lumMod val="95000"/>
                <a:lumOff val="5000"/>
              </a:schemeClr>
            </a:solidFill>
          </a:endParaRPr>
        </a:p>
      </dgm:t>
    </dgm:pt>
    <dgm:pt modelId="{7053BB0E-D466-4792-B40D-211BAB82531C}">
      <dgm:prSet phldrT="[Texto]"/>
      <dgm:spPr/>
      <dgm:t>
        <a:bodyPr/>
        <a:lstStyle/>
        <a:p>
          <a:r>
            <a:rPr lang="es-AR" b="1" dirty="0">
              <a:solidFill>
                <a:schemeClr val="tx1">
                  <a:lumMod val="95000"/>
                  <a:lumOff val="5000"/>
                </a:schemeClr>
              </a:solidFill>
            </a:rPr>
            <a:t>erradicación</a:t>
          </a:r>
        </a:p>
      </dgm:t>
    </dgm:pt>
    <dgm:pt modelId="{13CF168F-D4A8-4B68-B68F-2C0281355E03}" type="parTrans" cxnId="{1F5676EE-EC13-4DFC-A55A-D07608C403B2}">
      <dgm:prSet/>
      <dgm:spPr/>
      <dgm:t>
        <a:bodyPr/>
        <a:lstStyle/>
        <a:p>
          <a:endParaRPr lang="es-AR" b="1">
            <a:solidFill>
              <a:schemeClr val="tx1">
                <a:lumMod val="95000"/>
                <a:lumOff val="5000"/>
              </a:schemeClr>
            </a:solidFill>
          </a:endParaRPr>
        </a:p>
      </dgm:t>
    </dgm:pt>
    <dgm:pt modelId="{A98F3354-81A8-4C22-A22C-95A1B16B912B}" type="sibTrans" cxnId="{1F5676EE-EC13-4DFC-A55A-D07608C403B2}">
      <dgm:prSet/>
      <dgm:spPr/>
      <dgm:t>
        <a:bodyPr/>
        <a:lstStyle/>
        <a:p>
          <a:endParaRPr lang="es-AR" b="1">
            <a:solidFill>
              <a:schemeClr val="tx1">
                <a:lumMod val="95000"/>
                <a:lumOff val="5000"/>
              </a:schemeClr>
            </a:solidFill>
          </a:endParaRPr>
        </a:p>
      </dgm:t>
    </dgm:pt>
    <dgm:pt modelId="{5214EA63-EF91-46FC-9958-C4FE46DDBCB7}" type="pres">
      <dgm:prSet presAssocID="{ABC44461-408F-47A2-BD87-46156E702352}" presName="CompostProcess" presStyleCnt="0">
        <dgm:presLayoutVars>
          <dgm:dir/>
          <dgm:resizeHandles val="exact"/>
        </dgm:presLayoutVars>
      </dgm:prSet>
      <dgm:spPr/>
    </dgm:pt>
    <dgm:pt modelId="{1A5AFDE7-2F9D-4550-9B1E-DAB4011EF7B0}" type="pres">
      <dgm:prSet presAssocID="{ABC44461-408F-47A2-BD87-46156E702352}" presName="arrow" presStyleLbl="bgShp" presStyleIdx="0" presStyleCnt="1"/>
      <dgm:spPr/>
    </dgm:pt>
    <dgm:pt modelId="{8B2FD50C-893A-4B73-9C8E-5CEDCC19A178}" type="pres">
      <dgm:prSet presAssocID="{ABC44461-408F-47A2-BD87-46156E702352}" presName="linearProcess" presStyleCnt="0"/>
      <dgm:spPr/>
    </dgm:pt>
    <dgm:pt modelId="{0D5F288A-CCE3-412D-A88C-54BBAF90AFDF}" type="pres">
      <dgm:prSet presAssocID="{AB3F89D5-C96B-417B-A76A-43861093DED0}" presName="textNode" presStyleLbl="node1" presStyleIdx="0" presStyleCnt="3">
        <dgm:presLayoutVars>
          <dgm:bulletEnabled val="1"/>
        </dgm:presLayoutVars>
      </dgm:prSet>
      <dgm:spPr/>
    </dgm:pt>
    <dgm:pt modelId="{BD8A0418-9CCF-4D39-97E2-9E3B06C66336}" type="pres">
      <dgm:prSet presAssocID="{9D081814-11CA-4E87-A0BC-1298961808B3}" presName="sibTrans" presStyleCnt="0"/>
      <dgm:spPr/>
    </dgm:pt>
    <dgm:pt modelId="{AE9B4CEA-6E4C-4D49-8083-490E6D20AE0D}" type="pres">
      <dgm:prSet presAssocID="{8504D30C-F6B9-4F86-BB97-4EA5227A97C4}" presName="textNode" presStyleLbl="node1" presStyleIdx="1" presStyleCnt="3">
        <dgm:presLayoutVars>
          <dgm:bulletEnabled val="1"/>
        </dgm:presLayoutVars>
      </dgm:prSet>
      <dgm:spPr/>
    </dgm:pt>
    <dgm:pt modelId="{1B28297F-17A1-4B23-A781-3EEE299CEC2F}" type="pres">
      <dgm:prSet presAssocID="{7E8815C2-4902-4BF4-9668-DD4B550E651B}" presName="sibTrans" presStyleCnt="0"/>
      <dgm:spPr/>
    </dgm:pt>
    <dgm:pt modelId="{EA6858D9-4829-4E1E-940D-AC7F826193DD}" type="pres">
      <dgm:prSet presAssocID="{7053BB0E-D466-4792-B40D-211BAB82531C}" presName="textNode" presStyleLbl="node1" presStyleIdx="2" presStyleCnt="3">
        <dgm:presLayoutVars>
          <dgm:bulletEnabled val="1"/>
        </dgm:presLayoutVars>
      </dgm:prSet>
      <dgm:spPr/>
    </dgm:pt>
  </dgm:ptLst>
  <dgm:cxnLst>
    <dgm:cxn modelId="{77268E24-4834-4901-89EE-B048E62BF957}" srcId="{ABC44461-408F-47A2-BD87-46156E702352}" destId="{AB3F89D5-C96B-417B-A76A-43861093DED0}" srcOrd="0" destOrd="0" parTransId="{8FA5DD57-E2EA-4B96-B240-2EFE927E4AE5}" sibTransId="{9D081814-11CA-4E87-A0BC-1298961808B3}"/>
    <dgm:cxn modelId="{A3387A2A-EBBA-8E46-82BC-F9A022A5BC4E}" type="presOf" srcId="{AB3F89D5-C96B-417B-A76A-43861093DED0}" destId="{0D5F288A-CCE3-412D-A88C-54BBAF90AFDF}" srcOrd="0" destOrd="0" presId="urn:microsoft.com/office/officeart/2005/8/layout/hProcess9"/>
    <dgm:cxn modelId="{77E88631-0D95-874C-BB71-8F8C9674CDE2}" type="presOf" srcId="{ABC44461-408F-47A2-BD87-46156E702352}" destId="{5214EA63-EF91-46FC-9958-C4FE46DDBCB7}" srcOrd="0" destOrd="0" presId="urn:microsoft.com/office/officeart/2005/8/layout/hProcess9"/>
    <dgm:cxn modelId="{BC4F8B63-17C2-4466-BCC5-1B284006922D}" srcId="{ABC44461-408F-47A2-BD87-46156E702352}" destId="{8504D30C-F6B9-4F86-BB97-4EA5227A97C4}" srcOrd="1" destOrd="0" parTransId="{967BE296-A4A1-4328-A0B2-ADEDC567A406}" sibTransId="{7E8815C2-4902-4BF4-9668-DD4B550E651B}"/>
    <dgm:cxn modelId="{DEE35FDC-64F4-E54F-B7EC-8E26144F8F03}" type="presOf" srcId="{7053BB0E-D466-4792-B40D-211BAB82531C}" destId="{EA6858D9-4829-4E1E-940D-AC7F826193DD}" srcOrd="0" destOrd="0" presId="urn:microsoft.com/office/officeart/2005/8/layout/hProcess9"/>
    <dgm:cxn modelId="{22D87CDE-05D3-614A-8E4C-BD4CD090C9B7}" type="presOf" srcId="{8504D30C-F6B9-4F86-BB97-4EA5227A97C4}" destId="{AE9B4CEA-6E4C-4D49-8083-490E6D20AE0D}" srcOrd="0" destOrd="0" presId="urn:microsoft.com/office/officeart/2005/8/layout/hProcess9"/>
    <dgm:cxn modelId="{1F5676EE-EC13-4DFC-A55A-D07608C403B2}" srcId="{ABC44461-408F-47A2-BD87-46156E702352}" destId="{7053BB0E-D466-4792-B40D-211BAB82531C}" srcOrd="2" destOrd="0" parTransId="{13CF168F-D4A8-4B68-B68F-2C0281355E03}" sibTransId="{A98F3354-81A8-4C22-A22C-95A1B16B912B}"/>
    <dgm:cxn modelId="{309C4A0A-622E-194B-8C8A-68F9D6083E5D}" type="presParOf" srcId="{5214EA63-EF91-46FC-9958-C4FE46DDBCB7}" destId="{1A5AFDE7-2F9D-4550-9B1E-DAB4011EF7B0}" srcOrd="0" destOrd="0" presId="urn:microsoft.com/office/officeart/2005/8/layout/hProcess9"/>
    <dgm:cxn modelId="{5B23B566-7A84-544B-AA03-4CDCB98C42A7}" type="presParOf" srcId="{5214EA63-EF91-46FC-9958-C4FE46DDBCB7}" destId="{8B2FD50C-893A-4B73-9C8E-5CEDCC19A178}" srcOrd="1" destOrd="0" presId="urn:microsoft.com/office/officeart/2005/8/layout/hProcess9"/>
    <dgm:cxn modelId="{72D0B8F7-2744-5E48-92DE-225FCB99A083}" type="presParOf" srcId="{8B2FD50C-893A-4B73-9C8E-5CEDCC19A178}" destId="{0D5F288A-CCE3-412D-A88C-54BBAF90AFDF}" srcOrd="0" destOrd="0" presId="urn:microsoft.com/office/officeart/2005/8/layout/hProcess9"/>
    <dgm:cxn modelId="{297BDA85-49F2-8E45-8833-D3912A20EA4D}" type="presParOf" srcId="{8B2FD50C-893A-4B73-9C8E-5CEDCC19A178}" destId="{BD8A0418-9CCF-4D39-97E2-9E3B06C66336}" srcOrd="1" destOrd="0" presId="urn:microsoft.com/office/officeart/2005/8/layout/hProcess9"/>
    <dgm:cxn modelId="{80A71672-7495-AB45-86A9-80841425ECAA}" type="presParOf" srcId="{8B2FD50C-893A-4B73-9C8E-5CEDCC19A178}" destId="{AE9B4CEA-6E4C-4D49-8083-490E6D20AE0D}" srcOrd="2" destOrd="0" presId="urn:microsoft.com/office/officeart/2005/8/layout/hProcess9"/>
    <dgm:cxn modelId="{45E4C7FC-6750-5D44-879F-4901ED8139C4}" type="presParOf" srcId="{8B2FD50C-893A-4B73-9C8E-5CEDCC19A178}" destId="{1B28297F-17A1-4B23-A781-3EEE299CEC2F}" srcOrd="3" destOrd="0" presId="urn:microsoft.com/office/officeart/2005/8/layout/hProcess9"/>
    <dgm:cxn modelId="{2F4F984E-5BFA-754E-A07B-06D32118A04E}" type="presParOf" srcId="{8B2FD50C-893A-4B73-9C8E-5CEDCC19A178}" destId="{EA6858D9-4829-4E1E-940D-AC7F826193DD}"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2665D-F362-446D-B487-165F0C6688F7}" type="doc">
      <dgm:prSet loTypeId="urn:microsoft.com/office/officeart/2005/8/layout/chevron2" loCatId="list" qsTypeId="urn:microsoft.com/office/officeart/2005/8/quickstyle/3d2" qsCatId="3D" csTypeId="urn:microsoft.com/office/officeart/2005/8/colors/colorful3" csCatId="colorful" phldr="1"/>
      <dgm:spPr/>
      <dgm:t>
        <a:bodyPr/>
        <a:lstStyle/>
        <a:p>
          <a:endParaRPr lang="es-AR"/>
        </a:p>
      </dgm:t>
    </dgm:pt>
    <dgm:pt modelId="{D6911B51-E987-4ED3-A89A-11F609677D67}">
      <dgm:prSet phldrT="[Texto]" custT="1"/>
      <dgm:spPr/>
      <dgm:t>
        <a:bodyPr/>
        <a:lstStyle/>
        <a:p>
          <a:r>
            <a:rPr lang="es-AR" sz="2800" b="1" dirty="0"/>
            <a:t>Polio</a:t>
          </a:r>
          <a:endParaRPr lang="es-AR" sz="2800" dirty="0"/>
        </a:p>
      </dgm:t>
    </dgm:pt>
    <dgm:pt modelId="{BAAE9A5D-4F10-48B2-ADFF-4A44B2C4B55F}" type="parTrans" cxnId="{EFA3125C-BADA-4508-BAA0-37041407116E}">
      <dgm:prSet/>
      <dgm:spPr/>
      <dgm:t>
        <a:bodyPr/>
        <a:lstStyle/>
        <a:p>
          <a:endParaRPr lang="es-AR"/>
        </a:p>
      </dgm:t>
    </dgm:pt>
    <dgm:pt modelId="{284ABC56-3EA0-4221-83F9-2F5DD4AA72DF}" type="sibTrans" cxnId="{EFA3125C-BADA-4508-BAA0-37041407116E}">
      <dgm:prSet/>
      <dgm:spPr/>
      <dgm:t>
        <a:bodyPr/>
        <a:lstStyle/>
        <a:p>
          <a:endParaRPr lang="es-AR"/>
        </a:p>
      </dgm:t>
    </dgm:pt>
    <dgm:pt modelId="{8E8F1C1B-8723-494B-A610-6562CC02AFA6}">
      <dgm:prSet phldrT="[Texto]"/>
      <dgm:spPr/>
      <dgm:t>
        <a:bodyPr/>
        <a:lstStyle/>
        <a:p>
          <a:r>
            <a:rPr lang="es-AR" b="1" dirty="0">
              <a:solidFill>
                <a:srgbClr val="002060"/>
              </a:solidFill>
            </a:rPr>
            <a:t>Último caso en 1984</a:t>
          </a:r>
          <a:endParaRPr lang="es-AR" dirty="0"/>
        </a:p>
      </dgm:t>
    </dgm:pt>
    <dgm:pt modelId="{5C0089DE-FB85-4655-972E-B7917DCE3FB6}" type="parTrans" cxnId="{F8B0B595-1379-480F-B652-4E5940B74C8D}">
      <dgm:prSet/>
      <dgm:spPr/>
      <dgm:t>
        <a:bodyPr/>
        <a:lstStyle/>
        <a:p>
          <a:endParaRPr lang="es-AR"/>
        </a:p>
      </dgm:t>
    </dgm:pt>
    <dgm:pt modelId="{A7D63D08-E276-4D8E-887F-F3F37617A3DD}" type="sibTrans" cxnId="{F8B0B595-1379-480F-B652-4E5940B74C8D}">
      <dgm:prSet/>
      <dgm:spPr/>
      <dgm:t>
        <a:bodyPr/>
        <a:lstStyle/>
        <a:p>
          <a:endParaRPr lang="es-AR"/>
        </a:p>
      </dgm:t>
    </dgm:pt>
    <dgm:pt modelId="{9231FE79-7847-4DD2-B2E0-03208237940A}">
      <dgm:prSet phldrT="[Texto]" custT="1"/>
      <dgm:spPr/>
      <dgm:t>
        <a:bodyPr/>
        <a:lstStyle/>
        <a:p>
          <a:r>
            <a:rPr lang="es-AR" sz="2000" b="1" dirty="0"/>
            <a:t>Sarampión</a:t>
          </a:r>
          <a:endParaRPr lang="es-AR" sz="2000" dirty="0"/>
        </a:p>
      </dgm:t>
    </dgm:pt>
    <dgm:pt modelId="{F7D5C162-818C-462F-A98F-CCA08A5AED97}" type="parTrans" cxnId="{1E25E8F0-3F2B-4401-B4BD-36EDA76F1812}">
      <dgm:prSet/>
      <dgm:spPr/>
      <dgm:t>
        <a:bodyPr/>
        <a:lstStyle/>
        <a:p>
          <a:endParaRPr lang="es-AR"/>
        </a:p>
      </dgm:t>
    </dgm:pt>
    <dgm:pt modelId="{46E60731-BB61-4C0B-A778-65A2CD9AE3CC}" type="sibTrans" cxnId="{1E25E8F0-3F2B-4401-B4BD-36EDA76F1812}">
      <dgm:prSet/>
      <dgm:spPr/>
      <dgm:t>
        <a:bodyPr/>
        <a:lstStyle/>
        <a:p>
          <a:endParaRPr lang="es-AR"/>
        </a:p>
      </dgm:t>
    </dgm:pt>
    <dgm:pt modelId="{02C1032C-7B65-44BC-82DF-5CE1FB1CA4A1}">
      <dgm:prSet phldrT="[Texto]"/>
      <dgm:spPr/>
      <dgm:t>
        <a:bodyPr/>
        <a:lstStyle/>
        <a:p>
          <a:r>
            <a:rPr lang="es-AR" b="1" dirty="0">
              <a:solidFill>
                <a:srgbClr val="002060"/>
              </a:solidFill>
            </a:rPr>
            <a:t>Último caso en 2000</a:t>
          </a:r>
          <a:endParaRPr lang="es-AR" dirty="0"/>
        </a:p>
      </dgm:t>
    </dgm:pt>
    <dgm:pt modelId="{C9D06C6F-A209-499B-B9EB-79725A6BE8BE}" type="parTrans" cxnId="{57B0412B-5C6C-4825-AC52-D339E4E8379D}">
      <dgm:prSet/>
      <dgm:spPr/>
      <dgm:t>
        <a:bodyPr/>
        <a:lstStyle/>
        <a:p>
          <a:endParaRPr lang="es-AR"/>
        </a:p>
      </dgm:t>
    </dgm:pt>
    <dgm:pt modelId="{D130AD01-96D3-4C2F-B3EF-D8E0AD523142}" type="sibTrans" cxnId="{57B0412B-5C6C-4825-AC52-D339E4E8379D}">
      <dgm:prSet/>
      <dgm:spPr/>
      <dgm:t>
        <a:bodyPr/>
        <a:lstStyle/>
        <a:p>
          <a:endParaRPr lang="es-AR"/>
        </a:p>
      </dgm:t>
    </dgm:pt>
    <dgm:pt modelId="{FC2C43C0-EF59-43C7-B987-F9B355395A50}">
      <dgm:prSet phldrT="[Texto]" custT="1"/>
      <dgm:spPr/>
      <dgm:t>
        <a:bodyPr/>
        <a:lstStyle/>
        <a:p>
          <a:r>
            <a:rPr lang="es-AR" sz="2400" b="1" dirty="0"/>
            <a:t>Rubéola y SRC</a:t>
          </a:r>
          <a:endParaRPr lang="es-AR" sz="2400" dirty="0"/>
        </a:p>
      </dgm:t>
    </dgm:pt>
    <dgm:pt modelId="{C54FCD77-BBF8-4463-AFEA-2FDB8CEB0EA0}" type="parTrans" cxnId="{BE58E08B-BB0B-4D12-93F2-9D7D71424C14}">
      <dgm:prSet/>
      <dgm:spPr/>
      <dgm:t>
        <a:bodyPr/>
        <a:lstStyle/>
        <a:p>
          <a:endParaRPr lang="es-AR"/>
        </a:p>
      </dgm:t>
    </dgm:pt>
    <dgm:pt modelId="{FABBDB77-372D-461D-8129-EC5C93A8E2C2}" type="sibTrans" cxnId="{BE58E08B-BB0B-4D12-93F2-9D7D71424C14}">
      <dgm:prSet/>
      <dgm:spPr/>
      <dgm:t>
        <a:bodyPr/>
        <a:lstStyle/>
        <a:p>
          <a:endParaRPr lang="es-AR"/>
        </a:p>
      </dgm:t>
    </dgm:pt>
    <dgm:pt modelId="{26BDED61-4479-40AE-A3EB-38BFADD077BB}">
      <dgm:prSet phldrT="[Texto]"/>
      <dgm:spPr/>
      <dgm:t>
        <a:bodyPr/>
        <a:lstStyle/>
        <a:p>
          <a:r>
            <a:rPr lang="es-AR" b="1" dirty="0">
              <a:solidFill>
                <a:srgbClr val="002060"/>
              </a:solidFill>
            </a:rPr>
            <a:t>Último caso en 2009</a:t>
          </a:r>
          <a:endParaRPr lang="es-AR" dirty="0"/>
        </a:p>
      </dgm:t>
    </dgm:pt>
    <dgm:pt modelId="{6A0ADDD4-6E07-4AB4-8D96-7948E21FDF33}" type="parTrans" cxnId="{45EBBB28-8EA3-420A-AB9B-C76EEA0AC7DE}">
      <dgm:prSet/>
      <dgm:spPr/>
      <dgm:t>
        <a:bodyPr/>
        <a:lstStyle/>
        <a:p>
          <a:endParaRPr lang="es-AR"/>
        </a:p>
      </dgm:t>
    </dgm:pt>
    <dgm:pt modelId="{2D0EB019-D885-4F2B-B17A-C85C0ACFFB65}" type="sibTrans" cxnId="{45EBBB28-8EA3-420A-AB9B-C76EEA0AC7DE}">
      <dgm:prSet/>
      <dgm:spPr/>
      <dgm:t>
        <a:bodyPr/>
        <a:lstStyle/>
        <a:p>
          <a:endParaRPr lang="es-AR"/>
        </a:p>
      </dgm:t>
    </dgm:pt>
    <dgm:pt modelId="{2F4790BC-6332-4D4F-AD4A-2396B70DB319}">
      <dgm:prSet/>
      <dgm:spPr/>
      <dgm:t>
        <a:bodyPr/>
        <a:lstStyle/>
        <a:p>
          <a:r>
            <a:rPr lang="es-AR" b="1" dirty="0">
              <a:solidFill>
                <a:srgbClr val="002060"/>
              </a:solidFill>
            </a:rPr>
            <a:t>Sin fallecidos desde 1998</a:t>
          </a:r>
        </a:p>
      </dgm:t>
    </dgm:pt>
    <dgm:pt modelId="{9490BB23-94E2-4E96-BCDD-584E646B8445}" type="parTrans" cxnId="{A5D9F42C-8B20-48CE-815D-1825097DE33B}">
      <dgm:prSet/>
      <dgm:spPr/>
      <dgm:t>
        <a:bodyPr/>
        <a:lstStyle/>
        <a:p>
          <a:endParaRPr lang="es-AR"/>
        </a:p>
      </dgm:t>
    </dgm:pt>
    <dgm:pt modelId="{8570063A-155A-4E19-B154-38EB8C350741}" type="sibTrans" cxnId="{A5D9F42C-8B20-48CE-815D-1825097DE33B}">
      <dgm:prSet/>
      <dgm:spPr/>
      <dgm:t>
        <a:bodyPr/>
        <a:lstStyle/>
        <a:p>
          <a:endParaRPr lang="es-AR"/>
        </a:p>
      </dgm:t>
    </dgm:pt>
    <dgm:pt modelId="{C6C27481-6D68-4E53-B3EF-A9E72263190D}" type="pres">
      <dgm:prSet presAssocID="{7032665D-F362-446D-B487-165F0C6688F7}" presName="linearFlow" presStyleCnt="0">
        <dgm:presLayoutVars>
          <dgm:dir/>
          <dgm:animLvl val="lvl"/>
          <dgm:resizeHandles val="exact"/>
        </dgm:presLayoutVars>
      </dgm:prSet>
      <dgm:spPr/>
    </dgm:pt>
    <dgm:pt modelId="{2C9AF0A6-8531-4098-8834-050C077A9BF2}" type="pres">
      <dgm:prSet presAssocID="{D6911B51-E987-4ED3-A89A-11F609677D67}" presName="composite" presStyleCnt="0"/>
      <dgm:spPr/>
    </dgm:pt>
    <dgm:pt modelId="{31CAA50E-A4BB-4BAD-9864-A1CC66ADBECA}" type="pres">
      <dgm:prSet presAssocID="{D6911B51-E987-4ED3-A89A-11F609677D67}" presName="parentText" presStyleLbl="alignNode1" presStyleIdx="0" presStyleCnt="3">
        <dgm:presLayoutVars>
          <dgm:chMax val="1"/>
          <dgm:bulletEnabled val="1"/>
        </dgm:presLayoutVars>
      </dgm:prSet>
      <dgm:spPr/>
    </dgm:pt>
    <dgm:pt modelId="{0AE3A679-0CFD-4159-83E4-A11EB19C27A2}" type="pres">
      <dgm:prSet presAssocID="{D6911B51-E987-4ED3-A89A-11F609677D67}" presName="descendantText" presStyleLbl="alignAcc1" presStyleIdx="0" presStyleCnt="3">
        <dgm:presLayoutVars>
          <dgm:bulletEnabled val="1"/>
        </dgm:presLayoutVars>
      </dgm:prSet>
      <dgm:spPr/>
    </dgm:pt>
    <dgm:pt modelId="{EB8E8618-1B3D-43BB-BB2E-60A87BA1CD0C}" type="pres">
      <dgm:prSet presAssocID="{284ABC56-3EA0-4221-83F9-2F5DD4AA72DF}" presName="sp" presStyleCnt="0"/>
      <dgm:spPr/>
    </dgm:pt>
    <dgm:pt modelId="{8CC3B8EA-058E-4012-AA8D-B1ADFD52F8F5}" type="pres">
      <dgm:prSet presAssocID="{9231FE79-7847-4DD2-B2E0-03208237940A}" presName="composite" presStyleCnt="0"/>
      <dgm:spPr/>
    </dgm:pt>
    <dgm:pt modelId="{1FC47013-7455-4DA7-96C2-0147F8C9E752}" type="pres">
      <dgm:prSet presAssocID="{9231FE79-7847-4DD2-B2E0-03208237940A}" presName="parentText" presStyleLbl="alignNode1" presStyleIdx="1" presStyleCnt="3">
        <dgm:presLayoutVars>
          <dgm:chMax val="1"/>
          <dgm:bulletEnabled val="1"/>
        </dgm:presLayoutVars>
      </dgm:prSet>
      <dgm:spPr/>
    </dgm:pt>
    <dgm:pt modelId="{C933A5C8-B6C5-4F41-B464-0DB053D753F5}" type="pres">
      <dgm:prSet presAssocID="{9231FE79-7847-4DD2-B2E0-03208237940A}" presName="descendantText" presStyleLbl="alignAcc1" presStyleIdx="1" presStyleCnt="3">
        <dgm:presLayoutVars>
          <dgm:bulletEnabled val="1"/>
        </dgm:presLayoutVars>
      </dgm:prSet>
      <dgm:spPr/>
    </dgm:pt>
    <dgm:pt modelId="{DA0E0113-2F3B-45D6-9F37-7980293A61C0}" type="pres">
      <dgm:prSet presAssocID="{46E60731-BB61-4C0B-A778-65A2CD9AE3CC}" presName="sp" presStyleCnt="0"/>
      <dgm:spPr/>
    </dgm:pt>
    <dgm:pt modelId="{B8CAFC40-EB60-4A9C-9328-8096A1481AD6}" type="pres">
      <dgm:prSet presAssocID="{FC2C43C0-EF59-43C7-B987-F9B355395A50}" presName="composite" presStyleCnt="0"/>
      <dgm:spPr/>
    </dgm:pt>
    <dgm:pt modelId="{2F1EC035-1305-4E37-8FE6-1301E0D26D6F}" type="pres">
      <dgm:prSet presAssocID="{FC2C43C0-EF59-43C7-B987-F9B355395A50}" presName="parentText" presStyleLbl="alignNode1" presStyleIdx="2" presStyleCnt="3">
        <dgm:presLayoutVars>
          <dgm:chMax val="1"/>
          <dgm:bulletEnabled val="1"/>
        </dgm:presLayoutVars>
      </dgm:prSet>
      <dgm:spPr/>
    </dgm:pt>
    <dgm:pt modelId="{9312F40E-C3B0-47A8-9F8C-ADD4B6CF05A5}" type="pres">
      <dgm:prSet presAssocID="{FC2C43C0-EF59-43C7-B987-F9B355395A50}" presName="descendantText" presStyleLbl="alignAcc1" presStyleIdx="2" presStyleCnt="3">
        <dgm:presLayoutVars>
          <dgm:bulletEnabled val="1"/>
        </dgm:presLayoutVars>
      </dgm:prSet>
      <dgm:spPr/>
    </dgm:pt>
  </dgm:ptLst>
  <dgm:cxnLst>
    <dgm:cxn modelId="{43708611-DD6D-FC47-9A11-0DEB9BEC6347}" type="presOf" srcId="{FC2C43C0-EF59-43C7-B987-F9B355395A50}" destId="{2F1EC035-1305-4E37-8FE6-1301E0D26D6F}" srcOrd="0" destOrd="0" presId="urn:microsoft.com/office/officeart/2005/8/layout/chevron2"/>
    <dgm:cxn modelId="{45EBBB28-8EA3-420A-AB9B-C76EEA0AC7DE}" srcId="{FC2C43C0-EF59-43C7-B987-F9B355395A50}" destId="{26BDED61-4479-40AE-A3EB-38BFADD077BB}" srcOrd="0" destOrd="0" parTransId="{6A0ADDD4-6E07-4AB4-8D96-7948E21FDF33}" sibTransId="{2D0EB019-D885-4F2B-B17A-C85C0ACFFB65}"/>
    <dgm:cxn modelId="{57B0412B-5C6C-4825-AC52-D339E4E8379D}" srcId="{9231FE79-7847-4DD2-B2E0-03208237940A}" destId="{02C1032C-7B65-44BC-82DF-5CE1FB1CA4A1}" srcOrd="0" destOrd="0" parTransId="{C9D06C6F-A209-499B-B9EB-79725A6BE8BE}" sibTransId="{D130AD01-96D3-4C2F-B3EF-D8E0AD523142}"/>
    <dgm:cxn modelId="{A5D9F42C-8B20-48CE-815D-1825097DE33B}" srcId="{9231FE79-7847-4DD2-B2E0-03208237940A}" destId="{2F4790BC-6332-4D4F-AD4A-2396B70DB319}" srcOrd="1" destOrd="0" parTransId="{9490BB23-94E2-4E96-BCDD-584E646B8445}" sibTransId="{8570063A-155A-4E19-B154-38EB8C350741}"/>
    <dgm:cxn modelId="{DAC76936-1F0A-7F42-ACAD-6DCCCD334FF5}" type="presOf" srcId="{8E8F1C1B-8723-494B-A610-6562CC02AFA6}" destId="{0AE3A679-0CFD-4159-83E4-A11EB19C27A2}" srcOrd="0" destOrd="0" presId="urn:microsoft.com/office/officeart/2005/8/layout/chevron2"/>
    <dgm:cxn modelId="{2A7D7548-7303-2C43-94F8-B382452C491B}" type="presOf" srcId="{9231FE79-7847-4DD2-B2E0-03208237940A}" destId="{1FC47013-7455-4DA7-96C2-0147F8C9E752}" srcOrd="0" destOrd="0" presId="urn:microsoft.com/office/officeart/2005/8/layout/chevron2"/>
    <dgm:cxn modelId="{0F55D256-1441-994F-AACA-492E9720D16A}" type="presOf" srcId="{26BDED61-4479-40AE-A3EB-38BFADD077BB}" destId="{9312F40E-C3B0-47A8-9F8C-ADD4B6CF05A5}" srcOrd="0" destOrd="0" presId="urn:microsoft.com/office/officeart/2005/8/layout/chevron2"/>
    <dgm:cxn modelId="{EFA3125C-BADA-4508-BAA0-37041407116E}" srcId="{7032665D-F362-446D-B487-165F0C6688F7}" destId="{D6911B51-E987-4ED3-A89A-11F609677D67}" srcOrd="0" destOrd="0" parTransId="{BAAE9A5D-4F10-48B2-ADFF-4A44B2C4B55F}" sibTransId="{284ABC56-3EA0-4221-83F9-2F5DD4AA72DF}"/>
    <dgm:cxn modelId="{79237E66-AAE5-874F-B066-A35ADA07F57C}" type="presOf" srcId="{7032665D-F362-446D-B487-165F0C6688F7}" destId="{C6C27481-6D68-4E53-B3EF-A9E72263190D}" srcOrd="0" destOrd="0" presId="urn:microsoft.com/office/officeart/2005/8/layout/chevron2"/>
    <dgm:cxn modelId="{4B5B0C8B-AF33-B144-9A6D-FD63EC6F1CEE}" type="presOf" srcId="{02C1032C-7B65-44BC-82DF-5CE1FB1CA4A1}" destId="{C933A5C8-B6C5-4F41-B464-0DB053D753F5}" srcOrd="0" destOrd="0" presId="urn:microsoft.com/office/officeart/2005/8/layout/chevron2"/>
    <dgm:cxn modelId="{BE58E08B-BB0B-4D12-93F2-9D7D71424C14}" srcId="{7032665D-F362-446D-B487-165F0C6688F7}" destId="{FC2C43C0-EF59-43C7-B987-F9B355395A50}" srcOrd="2" destOrd="0" parTransId="{C54FCD77-BBF8-4463-AFEA-2FDB8CEB0EA0}" sibTransId="{FABBDB77-372D-461D-8129-EC5C93A8E2C2}"/>
    <dgm:cxn modelId="{F8B0B595-1379-480F-B652-4E5940B74C8D}" srcId="{D6911B51-E987-4ED3-A89A-11F609677D67}" destId="{8E8F1C1B-8723-494B-A610-6562CC02AFA6}" srcOrd="0" destOrd="0" parTransId="{5C0089DE-FB85-4655-972E-B7917DCE3FB6}" sibTransId="{A7D63D08-E276-4D8E-887F-F3F37617A3DD}"/>
    <dgm:cxn modelId="{BC235EEB-A2A6-2F48-AC0A-5341478E6BEF}" type="presOf" srcId="{2F4790BC-6332-4D4F-AD4A-2396B70DB319}" destId="{C933A5C8-B6C5-4F41-B464-0DB053D753F5}" srcOrd="0" destOrd="1" presId="urn:microsoft.com/office/officeart/2005/8/layout/chevron2"/>
    <dgm:cxn modelId="{851FC9EF-E1F5-6F4F-AE63-3FFF56BF63AB}" type="presOf" srcId="{D6911B51-E987-4ED3-A89A-11F609677D67}" destId="{31CAA50E-A4BB-4BAD-9864-A1CC66ADBECA}" srcOrd="0" destOrd="0" presId="urn:microsoft.com/office/officeart/2005/8/layout/chevron2"/>
    <dgm:cxn modelId="{1E25E8F0-3F2B-4401-B4BD-36EDA76F1812}" srcId="{7032665D-F362-446D-B487-165F0C6688F7}" destId="{9231FE79-7847-4DD2-B2E0-03208237940A}" srcOrd="1" destOrd="0" parTransId="{F7D5C162-818C-462F-A98F-CCA08A5AED97}" sibTransId="{46E60731-BB61-4C0B-A778-65A2CD9AE3CC}"/>
    <dgm:cxn modelId="{59260DF2-EC25-E946-84CE-588D9FE7AA71}" type="presParOf" srcId="{C6C27481-6D68-4E53-B3EF-A9E72263190D}" destId="{2C9AF0A6-8531-4098-8834-050C077A9BF2}" srcOrd="0" destOrd="0" presId="urn:microsoft.com/office/officeart/2005/8/layout/chevron2"/>
    <dgm:cxn modelId="{3B9899FB-9BCC-7840-ABDD-07155D6A3ACB}" type="presParOf" srcId="{2C9AF0A6-8531-4098-8834-050C077A9BF2}" destId="{31CAA50E-A4BB-4BAD-9864-A1CC66ADBECA}" srcOrd="0" destOrd="0" presId="urn:microsoft.com/office/officeart/2005/8/layout/chevron2"/>
    <dgm:cxn modelId="{FF6BE353-01B1-084E-933E-9A14FFBE863E}" type="presParOf" srcId="{2C9AF0A6-8531-4098-8834-050C077A9BF2}" destId="{0AE3A679-0CFD-4159-83E4-A11EB19C27A2}" srcOrd="1" destOrd="0" presId="urn:microsoft.com/office/officeart/2005/8/layout/chevron2"/>
    <dgm:cxn modelId="{461813A6-90FE-EB4F-9C53-EBBF0B04B76F}" type="presParOf" srcId="{C6C27481-6D68-4E53-B3EF-A9E72263190D}" destId="{EB8E8618-1B3D-43BB-BB2E-60A87BA1CD0C}" srcOrd="1" destOrd="0" presId="urn:microsoft.com/office/officeart/2005/8/layout/chevron2"/>
    <dgm:cxn modelId="{249C2FE6-069A-C041-8B31-548E995641AD}" type="presParOf" srcId="{C6C27481-6D68-4E53-B3EF-A9E72263190D}" destId="{8CC3B8EA-058E-4012-AA8D-B1ADFD52F8F5}" srcOrd="2" destOrd="0" presId="urn:microsoft.com/office/officeart/2005/8/layout/chevron2"/>
    <dgm:cxn modelId="{997D4380-4424-4745-A8F9-D8079ACC194D}" type="presParOf" srcId="{8CC3B8EA-058E-4012-AA8D-B1ADFD52F8F5}" destId="{1FC47013-7455-4DA7-96C2-0147F8C9E752}" srcOrd="0" destOrd="0" presId="urn:microsoft.com/office/officeart/2005/8/layout/chevron2"/>
    <dgm:cxn modelId="{3D5CF58D-9C32-A94C-BE45-CEEE455A439C}" type="presParOf" srcId="{8CC3B8EA-058E-4012-AA8D-B1ADFD52F8F5}" destId="{C933A5C8-B6C5-4F41-B464-0DB053D753F5}" srcOrd="1" destOrd="0" presId="urn:microsoft.com/office/officeart/2005/8/layout/chevron2"/>
    <dgm:cxn modelId="{C57A08F9-1130-2347-9792-262697988077}" type="presParOf" srcId="{C6C27481-6D68-4E53-B3EF-A9E72263190D}" destId="{DA0E0113-2F3B-45D6-9F37-7980293A61C0}" srcOrd="3" destOrd="0" presId="urn:microsoft.com/office/officeart/2005/8/layout/chevron2"/>
    <dgm:cxn modelId="{104018EC-86EB-2C49-95B8-3626E594A3D8}" type="presParOf" srcId="{C6C27481-6D68-4E53-B3EF-A9E72263190D}" destId="{B8CAFC40-EB60-4A9C-9328-8096A1481AD6}" srcOrd="4" destOrd="0" presId="urn:microsoft.com/office/officeart/2005/8/layout/chevron2"/>
    <dgm:cxn modelId="{7A3CB32B-B76D-BD4E-84EF-663E77D930DB}" type="presParOf" srcId="{B8CAFC40-EB60-4A9C-9328-8096A1481AD6}" destId="{2F1EC035-1305-4E37-8FE6-1301E0D26D6F}" srcOrd="0" destOrd="0" presId="urn:microsoft.com/office/officeart/2005/8/layout/chevron2"/>
    <dgm:cxn modelId="{B0B505FD-9CE9-A949-A731-05C8B0AE583B}" type="presParOf" srcId="{B8CAFC40-EB60-4A9C-9328-8096A1481AD6}" destId="{9312F40E-C3B0-47A8-9F8C-ADD4B6CF05A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B836BA4-1D51-478B-9EAB-FE7F82659775}" type="doc">
      <dgm:prSet loTypeId="urn:microsoft.com/office/officeart/2005/8/layout/vList3#1" loCatId="list" qsTypeId="urn:microsoft.com/office/officeart/2005/8/quickstyle/simple1" qsCatId="simple" csTypeId="urn:microsoft.com/office/officeart/2005/8/colors/colorful1#13" csCatId="colorful" phldr="1"/>
      <dgm:spPr/>
    </dgm:pt>
    <dgm:pt modelId="{35E0D614-BC88-4C42-8FDE-E498F1F5206B}">
      <dgm:prSet phldrT="[Texto]"/>
      <dgm:spPr/>
      <dgm:t>
        <a:bodyPr/>
        <a:lstStyle/>
        <a:p>
          <a:pPr algn="l"/>
          <a:r>
            <a:rPr lang="es-AR" dirty="0">
              <a:latin typeface="Calibri" panose="020F0502020204030204" pitchFamily="34" charset="0"/>
            </a:rPr>
            <a:t>Las vacunas son un pilar fundamental de la salud pública y  contemplan no sólo el beneficio individual sino el bienestar colectivo </a:t>
          </a:r>
        </a:p>
      </dgm:t>
    </dgm:pt>
    <dgm:pt modelId="{E2E15743-80D3-4872-BA45-00E3955781B0}" type="parTrans" cxnId="{E4643ED2-7736-4729-9209-848AFBA49EB7}">
      <dgm:prSet/>
      <dgm:spPr/>
      <dgm:t>
        <a:bodyPr/>
        <a:lstStyle/>
        <a:p>
          <a:endParaRPr lang="es-AR"/>
        </a:p>
      </dgm:t>
    </dgm:pt>
    <dgm:pt modelId="{C23E516D-462A-46A1-A297-D5114CCFC4F1}" type="sibTrans" cxnId="{E4643ED2-7736-4729-9209-848AFBA49EB7}">
      <dgm:prSet/>
      <dgm:spPr/>
      <dgm:t>
        <a:bodyPr/>
        <a:lstStyle/>
        <a:p>
          <a:endParaRPr lang="es-AR"/>
        </a:p>
      </dgm:t>
    </dgm:pt>
    <dgm:pt modelId="{9B059E45-2099-456A-AA55-76160CF4D037}">
      <dgm:prSet phldrT="[Texto]"/>
      <dgm:spPr/>
      <dgm:t>
        <a:bodyPr/>
        <a:lstStyle/>
        <a:p>
          <a:pPr algn="l"/>
          <a:r>
            <a:rPr lang="es-AR" dirty="0">
              <a:latin typeface="Calibri" panose="020F0502020204030204" pitchFamily="34" charset="0"/>
            </a:rPr>
            <a:t>Compromiso de todos los sectores para mejorar la coberturas de vacunacion</a:t>
          </a:r>
        </a:p>
      </dgm:t>
    </dgm:pt>
    <dgm:pt modelId="{DC78F6D9-654D-46A0-A43A-F6B737A2E3AD}" type="parTrans" cxnId="{629320B0-B39E-444F-8174-60CD582D2542}">
      <dgm:prSet/>
      <dgm:spPr/>
      <dgm:t>
        <a:bodyPr/>
        <a:lstStyle/>
        <a:p>
          <a:endParaRPr lang="es-AR"/>
        </a:p>
      </dgm:t>
    </dgm:pt>
    <dgm:pt modelId="{51F93569-64C7-4E72-BADA-75B4696CC52C}" type="sibTrans" cxnId="{629320B0-B39E-444F-8174-60CD582D2542}">
      <dgm:prSet/>
      <dgm:spPr/>
      <dgm:t>
        <a:bodyPr/>
        <a:lstStyle/>
        <a:p>
          <a:endParaRPr lang="es-AR"/>
        </a:p>
      </dgm:t>
    </dgm:pt>
    <dgm:pt modelId="{895FD138-2A3D-4659-B767-ACDD2C8484F1}">
      <dgm:prSet/>
      <dgm:spPr/>
      <dgm:t>
        <a:bodyPr/>
        <a:lstStyle/>
        <a:p>
          <a:pPr algn="l"/>
          <a:r>
            <a:rPr lang="es-AR" dirty="0">
              <a:latin typeface="Calibri" panose="020F0502020204030204" pitchFamily="34" charset="0"/>
            </a:rPr>
            <a:t>Disponemos de vacunas gratuitas y obligatorias para todas las etapas de la vida</a:t>
          </a:r>
        </a:p>
      </dgm:t>
    </dgm:pt>
    <dgm:pt modelId="{318C9DE6-0A21-44BE-96A3-B35D9D1C04B2}" type="parTrans" cxnId="{D8269DB8-B5E8-47D0-A007-903FFEC54CDE}">
      <dgm:prSet/>
      <dgm:spPr/>
      <dgm:t>
        <a:bodyPr/>
        <a:lstStyle/>
        <a:p>
          <a:endParaRPr lang="es-AR"/>
        </a:p>
      </dgm:t>
    </dgm:pt>
    <dgm:pt modelId="{5D014A1B-5689-4732-A7CE-09DD0891572E}" type="sibTrans" cxnId="{D8269DB8-B5E8-47D0-A007-903FFEC54CDE}">
      <dgm:prSet/>
      <dgm:spPr/>
      <dgm:t>
        <a:bodyPr/>
        <a:lstStyle/>
        <a:p>
          <a:endParaRPr lang="es-AR"/>
        </a:p>
      </dgm:t>
    </dgm:pt>
    <dgm:pt modelId="{62C65C14-0042-405A-867A-F567D13B0E00}">
      <dgm:prSet phldrT="[Texto]"/>
      <dgm:spPr/>
      <dgm:t>
        <a:bodyPr/>
        <a:lstStyle/>
        <a:p>
          <a:pPr algn="l"/>
          <a:r>
            <a:rPr lang="es-AR" dirty="0">
              <a:latin typeface="Calibri" panose="020F0502020204030204" pitchFamily="34" charset="0"/>
            </a:rPr>
            <a:t>Eje clave: Fortalecer instancias de e</a:t>
          </a:r>
          <a:r>
            <a:rPr lang="es-AR" b="0" dirty="0">
              <a:latin typeface="Calibri" panose="020F0502020204030204" pitchFamily="34" charset="0"/>
            </a:rPr>
            <a:t>ducación y difusión</a:t>
          </a:r>
        </a:p>
      </dgm:t>
    </dgm:pt>
    <dgm:pt modelId="{C992ED5F-E0A4-415D-8942-EEB75155311D}" type="parTrans" cxnId="{6BEA5125-3799-4624-8D84-EC46266529FF}">
      <dgm:prSet/>
      <dgm:spPr/>
      <dgm:t>
        <a:bodyPr/>
        <a:lstStyle/>
        <a:p>
          <a:endParaRPr lang="es-AR"/>
        </a:p>
      </dgm:t>
    </dgm:pt>
    <dgm:pt modelId="{46771091-9CAF-4035-B75A-2853BCA4445A}" type="sibTrans" cxnId="{6BEA5125-3799-4624-8D84-EC46266529FF}">
      <dgm:prSet/>
      <dgm:spPr/>
      <dgm:t>
        <a:bodyPr/>
        <a:lstStyle/>
        <a:p>
          <a:endParaRPr lang="es-AR"/>
        </a:p>
      </dgm:t>
    </dgm:pt>
    <dgm:pt modelId="{E873E9CF-A999-4203-8594-53FA70CEE4F4}">
      <dgm:prSet/>
      <dgm:spPr/>
      <dgm:t>
        <a:bodyPr/>
        <a:lstStyle/>
        <a:p>
          <a:pPr algn="l"/>
          <a:r>
            <a:rPr lang="es-AR" altLang="es-AR"/>
            <a:t>Evitar oportunidades perdidas. Toda consulta es una oportunidad de vacunación</a:t>
          </a:r>
          <a:endParaRPr lang="es-AR" dirty="0">
            <a:latin typeface="Calibri" panose="020F0502020204030204" pitchFamily="34" charset="0"/>
          </a:endParaRPr>
        </a:p>
      </dgm:t>
    </dgm:pt>
    <dgm:pt modelId="{8E22B360-A6EB-4B6F-A6D4-3166023B9E2E}" type="parTrans" cxnId="{B8452256-DB41-4362-B9C4-79AB3F45EA34}">
      <dgm:prSet/>
      <dgm:spPr/>
      <dgm:t>
        <a:bodyPr/>
        <a:lstStyle/>
        <a:p>
          <a:endParaRPr lang="en-US"/>
        </a:p>
      </dgm:t>
    </dgm:pt>
    <dgm:pt modelId="{339C564A-6D73-4E0F-90C3-1508258018A0}" type="sibTrans" cxnId="{B8452256-DB41-4362-B9C4-79AB3F45EA34}">
      <dgm:prSet/>
      <dgm:spPr/>
      <dgm:t>
        <a:bodyPr/>
        <a:lstStyle/>
        <a:p>
          <a:endParaRPr lang="en-US"/>
        </a:p>
      </dgm:t>
    </dgm:pt>
    <dgm:pt modelId="{7B0D81F1-7E42-479A-A320-81B7DDB25AE8}" type="pres">
      <dgm:prSet presAssocID="{BB836BA4-1D51-478B-9EAB-FE7F82659775}" presName="linearFlow" presStyleCnt="0">
        <dgm:presLayoutVars>
          <dgm:dir/>
          <dgm:resizeHandles val="exact"/>
        </dgm:presLayoutVars>
      </dgm:prSet>
      <dgm:spPr/>
    </dgm:pt>
    <dgm:pt modelId="{3F59D095-2C97-4BF4-950D-8467CDF83DA1}" type="pres">
      <dgm:prSet presAssocID="{35E0D614-BC88-4C42-8FDE-E498F1F5206B}" presName="composite" presStyleCnt="0"/>
      <dgm:spPr/>
    </dgm:pt>
    <dgm:pt modelId="{84722453-F397-4434-B634-4F00BE64B4D2}" type="pres">
      <dgm:prSet presAssocID="{35E0D614-BC88-4C42-8FDE-E498F1F5206B}" presName="imgShp" presStyleLbl="fgImgPlace1" presStyleIdx="0" presStyleCnt="5"/>
      <dgm:spPr>
        <a:blipFill rotWithShape="1">
          <a:blip xmlns:r="http://schemas.openxmlformats.org/officeDocument/2006/relationships" r:embed="rId1">
            <a:duotone>
              <a:prstClr val="black"/>
              <a:schemeClr val="accent2">
                <a:tint val="45000"/>
                <a:satMod val="400000"/>
              </a:schemeClr>
            </a:duotone>
          </a:blip>
          <a:stretch>
            <a:fillRect/>
          </a:stretch>
        </a:blipFill>
      </dgm:spPr>
    </dgm:pt>
    <dgm:pt modelId="{C96F99AE-7B1C-4076-B6FB-0CBE78289C86}" type="pres">
      <dgm:prSet presAssocID="{35E0D614-BC88-4C42-8FDE-E498F1F5206B}" presName="txShp" presStyleLbl="node1" presStyleIdx="0" presStyleCnt="5">
        <dgm:presLayoutVars>
          <dgm:bulletEnabled val="1"/>
        </dgm:presLayoutVars>
      </dgm:prSet>
      <dgm:spPr/>
    </dgm:pt>
    <dgm:pt modelId="{D19BE9EC-620D-4B6B-8729-4B7CEA9102B9}" type="pres">
      <dgm:prSet presAssocID="{C23E516D-462A-46A1-A297-D5114CCFC4F1}" presName="spacing" presStyleCnt="0"/>
      <dgm:spPr/>
    </dgm:pt>
    <dgm:pt modelId="{0F51C6CE-9601-4A0A-8D33-B43A8347FC2E}" type="pres">
      <dgm:prSet presAssocID="{895FD138-2A3D-4659-B767-ACDD2C8484F1}" presName="composite" presStyleCnt="0"/>
      <dgm:spPr/>
    </dgm:pt>
    <dgm:pt modelId="{D215505D-BB30-4220-BA44-6810EE905016}" type="pres">
      <dgm:prSet presAssocID="{895FD138-2A3D-4659-B767-ACDD2C8484F1}" presName="imgShp" presStyleLbl="fgImgPlace1" presStyleIdx="1" presStyleCnt="5"/>
      <dgm:spPr>
        <a:blipFill rotWithShape="1">
          <a:blip xmlns:r="http://schemas.openxmlformats.org/officeDocument/2006/relationships" r:embed="rId2"/>
          <a:stretch>
            <a:fillRect/>
          </a:stretch>
        </a:blipFill>
      </dgm:spPr>
    </dgm:pt>
    <dgm:pt modelId="{45AD0324-D5F3-4360-98B2-F045B50CA376}" type="pres">
      <dgm:prSet presAssocID="{895FD138-2A3D-4659-B767-ACDD2C8484F1}" presName="txShp" presStyleLbl="node1" presStyleIdx="1" presStyleCnt="5">
        <dgm:presLayoutVars>
          <dgm:bulletEnabled val="1"/>
        </dgm:presLayoutVars>
      </dgm:prSet>
      <dgm:spPr/>
    </dgm:pt>
    <dgm:pt modelId="{2E8F3740-720D-4F7C-A03D-391F6E2449CE}" type="pres">
      <dgm:prSet presAssocID="{5D014A1B-5689-4732-A7CE-09DD0891572E}" presName="spacing" presStyleCnt="0"/>
      <dgm:spPr/>
    </dgm:pt>
    <dgm:pt modelId="{697F2948-2FD2-4A3C-AB89-F9446E223FB9}" type="pres">
      <dgm:prSet presAssocID="{E873E9CF-A999-4203-8594-53FA70CEE4F4}" presName="composite" presStyleCnt="0"/>
      <dgm:spPr/>
    </dgm:pt>
    <dgm:pt modelId="{148918E7-31F2-42DB-BC86-C7C33F8083C9}" type="pres">
      <dgm:prSet presAssocID="{E873E9CF-A999-4203-8594-53FA70CEE4F4}" presName="imgShp" presStyleLbl="fgImgPlace1" presStyleIdx="2" presStyleCnt="5"/>
      <dgm:spPr>
        <a:blipFill>
          <a:blip xmlns:r="http://schemas.openxmlformats.org/officeDocument/2006/relationships" r:embed="rId3">
            <a:extLst/>
          </a:blip>
          <a:srcRect/>
          <a:stretch>
            <a:fillRect t="-3000" b="-3000"/>
          </a:stretch>
        </a:blipFill>
      </dgm:spPr>
    </dgm:pt>
    <dgm:pt modelId="{0DCE1645-298F-40C6-87F4-BC8EB087863D}" type="pres">
      <dgm:prSet presAssocID="{E873E9CF-A999-4203-8594-53FA70CEE4F4}" presName="txShp" presStyleLbl="node1" presStyleIdx="2" presStyleCnt="5">
        <dgm:presLayoutVars>
          <dgm:bulletEnabled val="1"/>
        </dgm:presLayoutVars>
      </dgm:prSet>
      <dgm:spPr/>
    </dgm:pt>
    <dgm:pt modelId="{50465FE3-2F97-4D3C-B211-DBF873DA24BE}" type="pres">
      <dgm:prSet presAssocID="{339C564A-6D73-4E0F-90C3-1508258018A0}" presName="spacing" presStyleCnt="0"/>
      <dgm:spPr/>
    </dgm:pt>
    <dgm:pt modelId="{D71A3806-1ACF-40AB-9396-0F55403CA397}" type="pres">
      <dgm:prSet presAssocID="{9B059E45-2099-456A-AA55-76160CF4D037}" presName="composite" presStyleCnt="0"/>
      <dgm:spPr/>
    </dgm:pt>
    <dgm:pt modelId="{1C4EC537-7153-4AB1-8DF5-3CAEF505D0B9}" type="pres">
      <dgm:prSet presAssocID="{9B059E45-2099-456A-AA55-76160CF4D037}" presName="imgShp" presStyleLbl="fgImgPlace1" presStyleIdx="3" presStyleCnt="5" custLinFactNeighborX="-4186" custLinFactNeighborY="1620"/>
      <dgm:spPr>
        <a:blipFill rotWithShape="1">
          <a:blip xmlns:r="http://schemas.openxmlformats.org/officeDocument/2006/relationships" r:embed="rId4">
            <a:duotone>
              <a:schemeClr val="accent5">
                <a:shade val="45000"/>
                <a:satMod val="135000"/>
              </a:schemeClr>
              <a:prstClr val="white"/>
            </a:duotone>
          </a:blip>
          <a:stretch>
            <a:fillRect/>
          </a:stretch>
        </a:blipFill>
      </dgm:spPr>
    </dgm:pt>
    <dgm:pt modelId="{5767B893-1083-4B71-B6FA-807E1618D8A3}" type="pres">
      <dgm:prSet presAssocID="{9B059E45-2099-456A-AA55-76160CF4D037}" presName="txShp" presStyleLbl="node1" presStyleIdx="3" presStyleCnt="5" custLinFactNeighborX="173" custLinFactNeighborY="-2396">
        <dgm:presLayoutVars>
          <dgm:bulletEnabled val="1"/>
        </dgm:presLayoutVars>
      </dgm:prSet>
      <dgm:spPr/>
    </dgm:pt>
    <dgm:pt modelId="{C8375126-DA06-4408-92C4-38F99BFBC437}" type="pres">
      <dgm:prSet presAssocID="{51F93569-64C7-4E72-BADA-75B4696CC52C}" presName="spacing" presStyleCnt="0"/>
      <dgm:spPr/>
    </dgm:pt>
    <dgm:pt modelId="{CCCB2BE4-DB77-40B6-9E26-45A32B8C0D09}" type="pres">
      <dgm:prSet presAssocID="{62C65C14-0042-405A-867A-F567D13B0E00}" presName="composite" presStyleCnt="0"/>
      <dgm:spPr/>
    </dgm:pt>
    <dgm:pt modelId="{DEDB1846-6B71-476C-B67D-EC53D46F1829}" type="pres">
      <dgm:prSet presAssocID="{62C65C14-0042-405A-867A-F567D13B0E00}" presName="imgShp" presStyleLbl="fgImgPlace1" presStyleIdx="4" presStyleCnt="5"/>
      <dgm:spPr>
        <a:blipFill>
          <a:blip xmlns:r="http://schemas.openxmlformats.org/officeDocument/2006/relationships" r:embed="rId5" cstate="print">
            <a:extLst/>
          </a:blip>
          <a:srcRect/>
          <a:stretch>
            <a:fillRect/>
          </a:stretch>
        </a:blipFill>
      </dgm:spPr>
    </dgm:pt>
    <dgm:pt modelId="{6E0CE20E-785C-4DE9-838C-A35C3D2818B7}" type="pres">
      <dgm:prSet presAssocID="{62C65C14-0042-405A-867A-F567D13B0E00}" presName="txShp" presStyleLbl="node1" presStyleIdx="4" presStyleCnt="5">
        <dgm:presLayoutVars>
          <dgm:bulletEnabled val="1"/>
        </dgm:presLayoutVars>
      </dgm:prSet>
      <dgm:spPr/>
    </dgm:pt>
  </dgm:ptLst>
  <dgm:cxnLst>
    <dgm:cxn modelId="{4DD9BB1A-3C88-6A48-95E9-0A948A122022}" type="presOf" srcId="{35E0D614-BC88-4C42-8FDE-E498F1F5206B}" destId="{C96F99AE-7B1C-4076-B6FB-0CBE78289C86}" srcOrd="0" destOrd="0" presId="urn:microsoft.com/office/officeart/2005/8/layout/vList3#1"/>
    <dgm:cxn modelId="{AA26F41B-CCF3-0E4B-9A52-EC903C5D05FD}" type="presOf" srcId="{62C65C14-0042-405A-867A-F567D13B0E00}" destId="{6E0CE20E-785C-4DE9-838C-A35C3D2818B7}" srcOrd="0" destOrd="0" presId="urn:microsoft.com/office/officeart/2005/8/layout/vList3#1"/>
    <dgm:cxn modelId="{6BEA5125-3799-4624-8D84-EC46266529FF}" srcId="{BB836BA4-1D51-478B-9EAB-FE7F82659775}" destId="{62C65C14-0042-405A-867A-F567D13B0E00}" srcOrd="4" destOrd="0" parTransId="{C992ED5F-E0A4-415D-8942-EEB75155311D}" sibTransId="{46771091-9CAF-4035-B75A-2853BCA4445A}"/>
    <dgm:cxn modelId="{5F8DF539-419D-F246-B050-A6FBB9B14398}" type="presOf" srcId="{9B059E45-2099-456A-AA55-76160CF4D037}" destId="{5767B893-1083-4B71-B6FA-807E1618D8A3}" srcOrd="0" destOrd="0" presId="urn:microsoft.com/office/officeart/2005/8/layout/vList3#1"/>
    <dgm:cxn modelId="{D2D95C3B-FE9F-1C49-B8EB-D0CA61651A84}" type="presOf" srcId="{895FD138-2A3D-4659-B767-ACDD2C8484F1}" destId="{45AD0324-D5F3-4360-98B2-F045B50CA376}" srcOrd="0" destOrd="0" presId="urn:microsoft.com/office/officeart/2005/8/layout/vList3#1"/>
    <dgm:cxn modelId="{B8452256-DB41-4362-B9C4-79AB3F45EA34}" srcId="{BB836BA4-1D51-478B-9EAB-FE7F82659775}" destId="{E873E9CF-A999-4203-8594-53FA70CEE4F4}" srcOrd="2" destOrd="0" parTransId="{8E22B360-A6EB-4B6F-A6D4-3166023B9E2E}" sibTransId="{339C564A-6D73-4E0F-90C3-1508258018A0}"/>
    <dgm:cxn modelId="{6A54A062-D925-BB40-ADAD-017C68FCD30F}" type="presOf" srcId="{BB836BA4-1D51-478B-9EAB-FE7F82659775}" destId="{7B0D81F1-7E42-479A-A320-81B7DDB25AE8}" srcOrd="0" destOrd="0" presId="urn:microsoft.com/office/officeart/2005/8/layout/vList3#1"/>
    <dgm:cxn modelId="{70B9096C-DB46-A940-A30F-E2F94644F73C}" type="presOf" srcId="{E873E9CF-A999-4203-8594-53FA70CEE4F4}" destId="{0DCE1645-298F-40C6-87F4-BC8EB087863D}" srcOrd="0" destOrd="0" presId="urn:microsoft.com/office/officeart/2005/8/layout/vList3#1"/>
    <dgm:cxn modelId="{629320B0-B39E-444F-8174-60CD582D2542}" srcId="{BB836BA4-1D51-478B-9EAB-FE7F82659775}" destId="{9B059E45-2099-456A-AA55-76160CF4D037}" srcOrd="3" destOrd="0" parTransId="{DC78F6D9-654D-46A0-A43A-F6B737A2E3AD}" sibTransId="{51F93569-64C7-4E72-BADA-75B4696CC52C}"/>
    <dgm:cxn modelId="{D8269DB8-B5E8-47D0-A007-903FFEC54CDE}" srcId="{BB836BA4-1D51-478B-9EAB-FE7F82659775}" destId="{895FD138-2A3D-4659-B767-ACDD2C8484F1}" srcOrd="1" destOrd="0" parTransId="{318C9DE6-0A21-44BE-96A3-B35D9D1C04B2}" sibTransId="{5D014A1B-5689-4732-A7CE-09DD0891572E}"/>
    <dgm:cxn modelId="{E4643ED2-7736-4729-9209-848AFBA49EB7}" srcId="{BB836BA4-1D51-478B-9EAB-FE7F82659775}" destId="{35E0D614-BC88-4C42-8FDE-E498F1F5206B}" srcOrd="0" destOrd="0" parTransId="{E2E15743-80D3-4872-BA45-00E3955781B0}" sibTransId="{C23E516D-462A-46A1-A297-D5114CCFC4F1}"/>
    <dgm:cxn modelId="{D7559989-CFA3-6C4A-A210-1D38F6C3ED8D}" type="presParOf" srcId="{7B0D81F1-7E42-479A-A320-81B7DDB25AE8}" destId="{3F59D095-2C97-4BF4-950D-8467CDF83DA1}" srcOrd="0" destOrd="0" presId="urn:microsoft.com/office/officeart/2005/8/layout/vList3#1"/>
    <dgm:cxn modelId="{4D636873-D510-F349-8B14-939414FFCDF1}" type="presParOf" srcId="{3F59D095-2C97-4BF4-950D-8467CDF83DA1}" destId="{84722453-F397-4434-B634-4F00BE64B4D2}" srcOrd="0" destOrd="0" presId="urn:microsoft.com/office/officeart/2005/8/layout/vList3#1"/>
    <dgm:cxn modelId="{AE2F2587-00F4-5344-9C85-6E41D95C7C7E}" type="presParOf" srcId="{3F59D095-2C97-4BF4-950D-8467CDF83DA1}" destId="{C96F99AE-7B1C-4076-B6FB-0CBE78289C86}" srcOrd="1" destOrd="0" presId="urn:microsoft.com/office/officeart/2005/8/layout/vList3#1"/>
    <dgm:cxn modelId="{073AA2FF-42DB-494F-94E4-9F7E9778486F}" type="presParOf" srcId="{7B0D81F1-7E42-479A-A320-81B7DDB25AE8}" destId="{D19BE9EC-620D-4B6B-8729-4B7CEA9102B9}" srcOrd="1" destOrd="0" presId="urn:microsoft.com/office/officeart/2005/8/layout/vList3#1"/>
    <dgm:cxn modelId="{033037AE-144C-1B4B-8696-983586B64BFB}" type="presParOf" srcId="{7B0D81F1-7E42-479A-A320-81B7DDB25AE8}" destId="{0F51C6CE-9601-4A0A-8D33-B43A8347FC2E}" srcOrd="2" destOrd="0" presId="urn:microsoft.com/office/officeart/2005/8/layout/vList3#1"/>
    <dgm:cxn modelId="{E097D78C-471C-4441-9F58-9299E1C0674A}" type="presParOf" srcId="{0F51C6CE-9601-4A0A-8D33-B43A8347FC2E}" destId="{D215505D-BB30-4220-BA44-6810EE905016}" srcOrd="0" destOrd="0" presId="urn:microsoft.com/office/officeart/2005/8/layout/vList3#1"/>
    <dgm:cxn modelId="{F0A171DB-481A-FC4E-8EFA-69F416CD7A75}" type="presParOf" srcId="{0F51C6CE-9601-4A0A-8D33-B43A8347FC2E}" destId="{45AD0324-D5F3-4360-98B2-F045B50CA376}" srcOrd="1" destOrd="0" presId="urn:microsoft.com/office/officeart/2005/8/layout/vList3#1"/>
    <dgm:cxn modelId="{15A39685-DEF0-424B-9BC0-46CAC76BA1CF}" type="presParOf" srcId="{7B0D81F1-7E42-479A-A320-81B7DDB25AE8}" destId="{2E8F3740-720D-4F7C-A03D-391F6E2449CE}" srcOrd="3" destOrd="0" presId="urn:microsoft.com/office/officeart/2005/8/layout/vList3#1"/>
    <dgm:cxn modelId="{5FF80DF6-A0FB-524E-9E97-DFE09BE2B9D1}" type="presParOf" srcId="{7B0D81F1-7E42-479A-A320-81B7DDB25AE8}" destId="{697F2948-2FD2-4A3C-AB89-F9446E223FB9}" srcOrd="4" destOrd="0" presId="urn:microsoft.com/office/officeart/2005/8/layout/vList3#1"/>
    <dgm:cxn modelId="{39A3C604-90F1-C345-BC60-2438E765387E}" type="presParOf" srcId="{697F2948-2FD2-4A3C-AB89-F9446E223FB9}" destId="{148918E7-31F2-42DB-BC86-C7C33F8083C9}" srcOrd="0" destOrd="0" presId="urn:microsoft.com/office/officeart/2005/8/layout/vList3#1"/>
    <dgm:cxn modelId="{7A0DF22E-8CE0-5A4D-8E50-78CC1C42E899}" type="presParOf" srcId="{697F2948-2FD2-4A3C-AB89-F9446E223FB9}" destId="{0DCE1645-298F-40C6-87F4-BC8EB087863D}" srcOrd="1" destOrd="0" presId="urn:microsoft.com/office/officeart/2005/8/layout/vList3#1"/>
    <dgm:cxn modelId="{BC0DCCCF-538F-5149-996F-E7FA0EC1FB2E}" type="presParOf" srcId="{7B0D81F1-7E42-479A-A320-81B7DDB25AE8}" destId="{50465FE3-2F97-4D3C-B211-DBF873DA24BE}" srcOrd="5" destOrd="0" presId="urn:microsoft.com/office/officeart/2005/8/layout/vList3#1"/>
    <dgm:cxn modelId="{D1592977-6E35-3C4F-9E20-65929D78ECED}" type="presParOf" srcId="{7B0D81F1-7E42-479A-A320-81B7DDB25AE8}" destId="{D71A3806-1ACF-40AB-9396-0F55403CA397}" srcOrd="6" destOrd="0" presId="urn:microsoft.com/office/officeart/2005/8/layout/vList3#1"/>
    <dgm:cxn modelId="{6E914E27-F2AA-5940-AB77-C32E851DE016}" type="presParOf" srcId="{D71A3806-1ACF-40AB-9396-0F55403CA397}" destId="{1C4EC537-7153-4AB1-8DF5-3CAEF505D0B9}" srcOrd="0" destOrd="0" presId="urn:microsoft.com/office/officeart/2005/8/layout/vList3#1"/>
    <dgm:cxn modelId="{FE23BBBA-02AC-CE43-BF71-11397698C4A6}" type="presParOf" srcId="{D71A3806-1ACF-40AB-9396-0F55403CA397}" destId="{5767B893-1083-4B71-B6FA-807E1618D8A3}" srcOrd="1" destOrd="0" presId="urn:microsoft.com/office/officeart/2005/8/layout/vList3#1"/>
    <dgm:cxn modelId="{F60831B9-319F-B448-A77B-44B21D263331}" type="presParOf" srcId="{7B0D81F1-7E42-479A-A320-81B7DDB25AE8}" destId="{C8375126-DA06-4408-92C4-38F99BFBC437}" srcOrd="7" destOrd="0" presId="urn:microsoft.com/office/officeart/2005/8/layout/vList3#1"/>
    <dgm:cxn modelId="{96EF9E46-722E-8345-A8BB-A44E2B03EBD1}" type="presParOf" srcId="{7B0D81F1-7E42-479A-A320-81B7DDB25AE8}" destId="{CCCB2BE4-DB77-40B6-9E26-45A32B8C0D09}" srcOrd="8" destOrd="0" presId="urn:microsoft.com/office/officeart/2005/8/layout/vList3#1"/>
    <dgm:cxn modelId="{AF82F9B5-2CC5-BC49-9B39-EB9E14F12891}" type="presParOf" srcId="{CCCB2BE4-DB77-40B6-9E26-45A32B8C0D09}" destId="{DEDB1846-6B71-476C-B67D-EC53D46F1829}" srcOrd="0" destOrd="0" presId="urn:microsoft.com/office/officeart/2005/8/layout/vList3#1"/>
    <dgm:cxn modelId="{2B9921F9-FBE4-3147-81F7-6F96F1FC89D6}" type="presParOf" srcId="{CCCB2BE4-DB77-40B6-9E26-45A32B8C0D09}" destId="{6E0CE20E-785C-4DE9-838C-A35C3D2818B7}"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0744F4-29A0-4A63-8AC2-082FD89BE95C}">
      <dsp:nvSpPr>
        <dsp:cNvPr id="0" name=""/>
        <dsp:cNvSpPr/>
      </dsp:nvSpPr>
      <dsp:spPr>
        <a:xfrm>
          <a:off x="0" y="0"/>
          <a:ext cx="8424936" cy="4968552"/>
        </a:xfrm>
        <a:prstGeom prst="roundRect">
          <a:avLst>
            <a:gd name="adj" fmla="val 10000"/>
          </a:avLst>
        </a:prstGeom>
        <a:solidFill>
          <a:sysClr val="window" lastClr="FFFFFF">
            <a:lumMod val="75000"/>
          </a:sysClr>
        </a:solidFill>
        <a:ln>
          <a:noFill/>
        </a:ln>
        <a:effectLst/>
      </dsp:spPr>
      <dsp:style>
        <a:lnRef idx="0">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s-AR" sz="4100" kern="1200" dirty="0">
              <a:solidFill>
                <a:sysClr val="windowText" lastClr="000000"/>
              </a:solidFill>
              <a:latin typeface="Calibri"/>
              <a:ea typeface="+mn-ea"/>
              <a:cs typeface="+mn-cs"/>
            </a:rPr>
            <a:t>INTRODUCCIÓN DE NUEVAS VACUNAS</a:t>
          </a:r>
        </a:p>
      </dsp:txBody>
      <dsp:txXfrm>
        <a:off x="0" y="0"/>
        <a:ext cx="8424936" cy="1490565"/>
      </dsp:txXfrm>
    </dsp:sp>
    <dsp:sp modelId="{173AD999-FB0F-4508-87E8-86123F0EC115}">
      <dsp:nvSpPr>
        <dsp:cNvPr id="0" name=""/>
        <dsp:cNvSpPr/>
      </dsp:nvSpPr>
      <dsp:spPr>
        <a:xfrm>
          <a:off x="842493" y="1491505"/>
          <a:ext cx="6739948" cy="574792"/>
        </a:xfrm>
        <a:prstGeom prst="roundRect">
          <a:avLst>
            <a:gd name="adj" fmla="val 10000"/>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AR" sz="2000" b="1" kern="1200" dirty="0">
              <a:solidFill>
                <a:sysClr val="window" lastClr="FFFFFF"/>
              </a:solidFill>
              <a:latin typeface="Calibri"/>
              <a:ea typeface="+mn-ea"/>
              <a:cs typeface="+mn-cs"/>
            </a:rPr>
            <a:t>1.PRIORIDAD POLITICA Y DE SALUD PUBLICA</a:t>
          </a:r>
        </a:p>
      </dsp:txBody>
      <dsp:txXfrm>
        <a:off x="859328" y="1508340"/>
        <a:ext cx="6706278" cy="541122"/>
      </dsp:txXfrm>
    </dsp:sp>
    <dsp:sp modelId="{9D792CCA-1F06-4270-9E27-6A470DAB9B14}">
      <dsp:nvSpPr>
        <dsp:cNvPr id="0" name=""/>
        <dsp:cNvSpPr/>
      </dsp:nvSpPr>
      <dsp:spPr>
        <a:xfrm>
          <a:off x="842493" y="2154727"/>
          <a:ext cx="6739948" cy="574792"/>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AR" sz="2000" b="1" kern="1200" dirty="0">
              <a:solidFill>
                <a:sysClr val="window" lastClr="FFFFFF"/>
              </a:solidFill>
              <a:latin typeface="Calibri"/>
              <a:ea typeface="+mn-ea"/>
              <a:cs typeface="+mn-cs"/>
            </a:rPr>
            <a:t>2. CARGA DE LA ENFERMEDAD</a:t>
          </a:r>
        </a:p>
      </dsp:txBody>
      <dsp:txXfrm>
        <a:off x="859328" y="2171562"/>
        <a:ext cx="6706278" cy="541122"/>
      </dsp:txXfrm>
    </dsp:sp>
    <dsp:sp modelId="{1BCCA3F4-729C-4048-A1A2-2AA4A8536A54}">
      <dsp:nvSpPr>
        <dsp:cNvPr id="0" name=""/>
        <dsp:cNvSpPr/>
      </dsp:nvSpPr>
      <dsp:spPr>
        <a:xfrm>
          <a:off x="842493" y="2817948"/>
          <a:ext cx="6739948" cy="574792"/>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AR" sz="2000" b="1" kern="1200" dirty="0">
              <a:solidFill>
                <a:sysClr val="window" lastClr="FFFFFF"/>
              </a:solidFill>
              <a:latin typeface="Calibri"/>
              <a:ea typeface="+mn-ea"/>
              <a:cs typeface="+mn-cs"/>
            </a:rPr>
            <a:t>3. EFICACIA, CALIDAD Y SEGURIDAD DE LA VACUNA</a:t>
          </a:r>
        </a:p>
      </dsp:txBody>
      <dsp:txXfrm>
        <a:off x="859328" y="2834783"/>
        <a:ext cx="6706278" cy="541122"/>
      </dsp:txXfrm>
    </dsp:sp>
    <dsp:sp modelId="{FDEF606A-AEE9-4F86-AC95-5ED822465010}">
      <dsp:nvSpPr>
        <dsp:cNvPr id="0" name=""/>
        <dsp:cNvSpPr/>
      </dsp:nvSpPr>
      <dsp:spPr>
        <a:xfrm>
          <a:off x="842493" y="3481170"/>
          <a:ext cx="6739948" cy="574792"/>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AR" sz="2000" b="1" kern="1200" dirty="0">
              <a:solidFill>
                <a:sysClr val="window" lastClr="FFFFFF"/>
              </a:solidFill>
              <a:latin typeface="Calibri"/>
              <a:ea typeface="+mn-ea"/>
              <a:cs typeface="+mn-cs"/>
            </a:rPr>
            <a:t>4. COMPARACION CON OTRAS INTERVENCIONES</a:t>
          </a:r>
        </a:p>
      </dsp:txBody>
      <dsp:txXfrm>
        <a:off x="859328" y="3498005"/>
        <a:ext cx="6706278" cy="541122"/>
      </dsp:txXfrm>
    </dsp:sp>
    <dsp:sp modelId="{C6B555B8-1A51-4323-AA1A-9FDA554E90B2}">
      <dsp:nvSpPr>
        <dsp:cNvPr id="0" name=""/>
        <dsp:cNvSpPr/>
      </dsp:nvSpPr>
      <dsp:spPr>
        <a:xfrm>
          <a:off x="842493" y="4144392"/>
          <a:ext cx="6739948" cy="574792"/>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AR" sz="2000" b="1" kern="1200" dirty="0">
              <a:solidFill>
                <a:sysClr val="window" lastClr="FFFFFF"/>
              </a:solidFill>
              <a:latin typeface="Calibri"/>
              <a:ea typeface="+mn-ea"/>
              <a:cs typeface="+mn-cs"/>
            </a:rPr>
            <a:t>5. COSTO EFECTIVIDAD</a:t>
          </a:r>
        </a:p>
      </dsp:txBody>
      <dsp:txXfrm>
        <a:off x="859328" y="4161227"/>
        <a:ext cx="6706278" cy="5411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19C34-63BF-4827-AC39-78691C27447D}">
      <dsp:nvSpPr>
        <dsp:cNvPr id="0" name=""/>
        <dsp:cNvSpPr/>
      </dsp:nvSpPr>
      <dsp:spPr>
        <a:xfrm>
          <a:off x="1121753" y="519812"/>
          <a:ext cx="1862483" cy="1209731"/>
        </a:xfrm>
        <a:prstGeom prst="roundRect">
          <a:avLst>
            <a:gd name="adj" fmla="val 10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b="1" kern="1200" dirty="0"/>
            <a:t>Evidencia Científica</a:t>
          </a:r>
          <a:endParaRPr lang="es-AR" sz="2700" kern="1200" dirty="0"/>
        </a:p>
      </dsp:txBody>
      <dsp:txXfrm>
        <a:off x="1157185" y="555244"/>
        <a:ext cx="1791619" cy="1138867"/>
      </dsp:txXfrm>
    </dsp:sp>
    <dsp:sp modelId="{8A8A391A-4305-4434-8ECE-0D162FD82B7F}">
      <dsp:nvSpPr>
        <dsp:cNvPr id="0" name=""/>
        <dsp:cNvSpPr/>
      </dsp:nvSpPr>
      <dsp:spPr>
        <a:xfrm>
          <a:off x="3941321" y="28341"/>
          <a:ext cx="2598393" cy="1083734"/>
        </a:xfrm>
        <a:prstGeom prst="roundRect">
          <a:avLst>
            <a:gd name="adj" fmla="val 10000"/>
          </a:avLst>
        </a:prstGeom>
        <a:solidFill>
          <a:schemeClr val="accent3">
            <a:tint val="40000"/>
            <a:alpha val="90000"/>
            <a:hueOff val="3572285"/>
            <a:satOff val="-4598"/>
            <a:lumOff val="-358"/>
            <a:alphaOff val="0"/>
          </a:schemeClr>
        </a:solidFill>
        <a:ln w="9525" cap="flat" cmpd="sng" algn="ctr">
          <a:solidFill>
            <a:schemeClr val="accent3">
              <a:tint val="40000"/>
              <a:alpha val="90000"/>
              <a:hueOff val="3572285"/>
              <a:satOff val="-4598"/>
              <a:lumOff val="-358"/>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AR" sz="2700" b="1" kern="1200" dirty="0"/>
            <a:t>Situación epidemiológica</a:t>
          </a:r>
        </a:p>
      </dsp:txBody>
      <dsp:txXfrm>
        <a:off x="3973062" y="60082"/>
        <a:ext cx="2534911" cy="1020252"/>
      </dsp:txXfrm>
    </dsp:sp>
    <dsp:sp modelId="{B9FC4EBF-BB4F-4815-9696-1B558B0512F6}">
      <dsp:nvSpPr>
        <dsp:cNvPr id="0" name=""/>
        <dsp:cNvSpPr/>
      </dsp:nvSpPr>
      <dsp:spPr>
        <a:xfrm>
          <a:off x="3019835" y="3777268"/>
          <a:ext cx="945105" cy="856895"/>
        </a:xfrm>
        <a:prstGeom prst="triangle">
          <a:avLst/>
        </a:prstGeom>
        <a:solidFill>
          <a:schemeClr val="accent3">
            <a:tint val="40000"/>
            <a:alpha val="90000"/>
            <a:hueOff val="7144569"/>
            <a:satOff val="-9195"/>
            <a:lumOff val="-717"/>
            <a:alphaOff val="0"/>
          </a:schemeClr>
        </a:solidFill>
        <a:ln w="9525" cap="flat" cmpd="sng" algn="ctr">
          <a:solidFill>
            <a:schemeClr val="accent3">
              <a:tint val="40000"/>
              <a:alpha val="90000"/>
              <a:hueOff val="7144569"/>
              <a:satOff val="-9195"/>
              <a:lumOff val="-717"/>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F0C30356-BAAF-4E80-8C82-F6E0003D27E8}">
      <dsp:nvSpPr>
        <dsp:cNvPr id="0" name=""/>
        <dsp:cNvSpPr/>
      </dsp:nvSpPr>
      <dsp:spPr>
        <a:xfrm rot="240000">
          <a:off x="1450337" y="3573887"/>
          <a:ext cx="4084100" cy="285588"/>
        </a:xfrm>
        <a:prstGeom prst="rect">
          <a:avLst/>
        </a:prstGeom>
        <a:solidFill>
          <a:schemeClr val="accent3">
            <a:tint val="40000"/>
            <a:alpha val="90000"/>
            <a:hueOff val="10716854"/>
            <a:satOff val="-13793"/>
            <a:lumOff val="-1075"/>
            <a:alphaOff val="0"/>
          </a:schemeClr>
        </a:solidFill>
        <a:ln w="9525" cap="flat" cmpd="sng" algn="ctr">
          <a:solidFill>
            <a:schemeClr val="accent3">
              <a:tint val="40000"/>
              <a:alpha val="90000"/>
              <a:hueOff val="10716854"/>
              <a:satOff val="-13793"/>
              <a:lumOff val="-1075"/>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63C3E2DC-2960-4C26-93CC-2FAF2BB75761}">
      <dsp:nvSpPr>
        <dsp:cNvPr id="0" name=""/>
        <dsp:cNvSpPr/>
      </dsp:nvSpPr>
      <dsp:spPr>
        <a:xfrm rot="240000">
          <a:off x="3876694" y="2425613"/>
          <a:ext cx="1681098" cy="1192149"/>
        </a:xfrm>
        <a:prstGeom prst="roundRect">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AR" sz="2300" kern="1200" dirty="0"/>
            <a:t>Aspectos Financieros</a:t>
          </a:r>
        </a:p>
      </dsp:txBody>
      <dsp:txXfrm>
        <a:off x="3934890" y="2483809"/>
        <a:ext cx="1564706" cy="1075757"/>
      </dsp:txXfrm>
    </dsp:sp>
    <dsp:sp modelId="{14B9B9D3-9114-40BC-9853-33F2E4F86D84}">
      <dsp:nvSpPr>
        <dsp:cNvPr id="0" name=""/>
        <dsp:cNvSpPr/>
      </dsp:nvSpPr>
      <dsp:spPr>
        <a:xfrm rot="240000">
          <a:off x="3967424" y="1191684"/>
          <a:ext cx="1681098" cy="1192149"/>
        </a:xfrm>
        <a:prstGeom prst="roundRect">
          <a:avLst/>
        </a:prstGeom>
        <a:gradFill rotWithShape="0">
          <a:gsLst>
            <a:gs pos="0">
              <a:schemeClr val="accent3">
                <a:hueOff val="5625132"/>
                <a:satOff val="-8440"/>
                <a:lumOff val="-1373"/>
                <a:alphaOff val="0"/>
                <a:tint val="100000"/>
                <a:shade val="100000"/>
                <a:satMod val="130000"/>
              </a:schemeClr>
            </a:gs>
            <a:gs pos="100000">
              <a:schemeClr val="accent3">
                <a:hueOff val="5625132"/>
                <a:satOff val="-8440"/>
                <a:lumOff val="-137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AR" sz="2300" kern="1200" dirty="0"/>
            <a:t>Aspectos logísticos</a:t>
          </a:r>
        </a:p>
      </dsp:txBody>
      <dsp:txXfrm>
        <a:off x="4025620" y="1249880"/>
        <a:ext cx="1564706" cy="1075757"/>
      </dsp:txXfrm>
    </dsp:sp>
    <dsp:sp modelId="{A31D4A89-6AC6-4990-B2D4-C2FF44E10B96}">
      <dsp:nvSpPr>
        <dsp:cNvPr id="0" name=""/>
        <dsp:cNvSpPr/>
      </dsp:nvSpPr>
      <dsp:spPr>
        <a:xfrm rot="240000">
          <a:off x="1540395" y="2262299"/>
          <a:ext cx="1681098" cy="1192149"/>
        </a:xfrm>
        <a:prstGeom prst="roundRect">
          <a:avLst/>
        </a:prstGeom>
        <a:gradFill rotWithShape="0">
          <a:gsLst>
            <a:gs pos="0">
              <a:schemeClr val="accent3">
                <a:hueOff val="11250264"/>
                <a:satOff val="-16880"/>
                <a:lumOff val="-2745"/>
                <a:alphaOff val="0"/>
                <a:tint val="100000"/>
                <a:shade val="100000"/>
                <a:satMod val="130000"/>
              </a:schemeClr>
            </a:gs>
            <a:gs pos="100000">
              <a:schemeClr val="accent3">
                <a:hueOff val="11250264"/>
                <a:satOff val="-16880"/>
                <a:lumOff val="-2745"/>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AR" sz="2300" kern="1200" dirty="0"/>
            <a:t>Aspectos  operativos</a:t>
          </a:r>
        </a:p>
      </dsp:txBody>
      <dsp:txXfrm>
        <a:off x="1598591" y="2320495"/>
        <a:ext cx="1564706" cy="10757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715D3A-964F-4873-B687-282530662B15}">
      <dsp:nvSpPr>
        <dsp:cNvPr id="0" name=""/>
        <dsp:cNvSpPr/>
      </dsp:nvSpPr>
      <dsp:spPr>
        <a:xfrm rot="16200000">
          <a:off x="-1686106" y="1689333"/>
          <a:ext cx="4840311" cy="1461645"/>
        </a:xfrm>
        <a:prstGeom prst="flowChartManualOperati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0" rIns="82550" bIns="0" numCol="1" spcCol="1270" anchor="ctr" anchorCtr="0">
          <a:noAutofit/>
        </a:bodyPr>
        <a:lstStyle/>
        <a:p>
          <a:pPr marL="0" lvl="0" indent="0" algn="ctr" defTabSz="577850">
            <a:lnSpc>
              <a:spcPct val="90000"/>
            </a:lnSpc>
            <a:spcBef>
              <a:spcPct val="0"/>
            </a:spcBef>
            <a:spcAft>
              <a:spcPct val="35000"/>
            </a:spcAft>
            <a:buNone/>
          </a:pPr>
          <a:r>
            <a:rPr lang="es-ES_tradnl" sz="1300" b="1" kern="1200" dirty="0">
              <a:latin typeface="+mj-lt"/>
              <a:ea typeface="+mj-ea"/>
              <a:cs typeface="+mj-cs"/>
            </a:rPr>
            <a:t>Documentación Técnica</a:t>
          </a:r>
        </a:p>
        <a:p>
          <a:pPr marL="0" lvl="0" indent="0" algn="ctr" defTabSz="577850">
            <a:lnSpc>
              <a:spcPct val="90000"/>
            </a:lnSpc>
            <a:spcBef>
              <a:spcPct val="0"/>
            </a:spcBef>
            <a:spcAft>
              <a:spcPct val="35000"/>
            </a:spcAft>
            <a:buNone/>
          </a:pPr>
          <a:r>
            <a:rPr lang="es-ES_tradnl" sz="1050" kern="1200" dirty="0">
              <a:latin typeface="+mj-lt"/>
              <a:ea typeface="+mj-ea"/>
              <a:cs typeface="+mj-cs"/>
            </a:rPr>
            <a:t>Información sobre el producto (proceso de producción, control de calidad, estudios de estabilidad, consistencia de la producción, validaciones, certificados analíticos, procedimientos operativos estándar, rótulos y prospectos).</a:t>
          </a:r>
          <a:endParaRPr lang="es-ES_tradnl" sz="1400" b="1" kern="1200" dirty="0">
            <a:latin typeface="+mj-lt"/>
            <a:ea typeface="+mj-ea"/>
            <a:cs typeface="+mj-cs"/>
          </a:endParaRPr>
        </a:p>
      </dsp:txBody>
      <dsp:txXfrm rot="5400000">
        <a:off x="3227" y="968062"/>
        <a:ext cx="1461645" cy="2904187"/>
      </dsp:txXfrm>
    </dsp:sp>
    <dsp:sp modelId="{48635FB5-78B6-401C-AAC7-2C37BEDAB4F7}">
      <dsp:nvSpPr>
        <dsp:cNvPr id="0" name=""/>
        <dsp:cNvSpPr/>
      </dsp:nvSpPr>
      <dsp:spPr>
        <a:xfrm rot="16200000">
          <a:off x="-315270" y="1830038"/>
          <a:ext cx="4840311" cy="1180234"/>
        </a:xfrm>
        <a:prstGeom prst="flowChartManualOperati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0" rIns="82550" bIns="0" numCol="1" spcCol="1270" anchor="ctr" anchorCtr="0">
          <a:noAutofit/>
        </a:bodyPr>
        <a:lstStyle/>
        <a:p>
          <a:pPr marL="0" lvl="0" indent="0" algn="ctr" defTabSz="577850">
            <a:lnSpc>
              <a:spcPct val="90000"/>
            </a:lnSpc>
            <a:spcBef>
              <a:spcPct val="0"/>
            </a:spcBef>
            <a:spcAft>
              <a:spcPct val="35000"/>
            </a:spcAft>
            <a:buNone/>
          </a:pPr>
          <a:r>
            <a:rPr lang="es-AR" sz="1300" b="1" kern="1200" dirty="0">
              <a:solidFill>
                <a:schemeClr val="accent4">
                  <a:lumMod val="10000"/>
                </a:schemeClr>
              </a:solidFill>
            </a:rPr>
            <a:t>Información sobre el </a:t>
          </a:r>
          <a:r>
            <a:rPr lang="es-AR" sz="1300" b="1" kern="1200" dirty="0" err="1">
              <a:solidFill>
                <a:schemeClr val="accent4">
                  <a:lumMod val="10000"/>
                </a:schemeClr>
              </a:solidFill>
            </a:rPr>
            <a:t>Estableci</a:t>
          </a:r>
          <a:r>
            <a:rPr lang="es-AR" sz="1300" b="1" kern="1200" dirty="0">
              <a:solidFill>
                <a:schemeClr val="accent4">
                  <a:lumMod val="10000"/>
                </a:schemeClr>
              </a:solidFill>
            </a:rPr>
            <a:t>-</a:t>
          </a:r>
        </a:p>
        <a:p>
          <a:pPr marL="0" lvl="0" indent="0" algn="ctr" defTabSz="577850">
            <a:lnSpc>
              <a:spcPct val="90000"/>
            </a:lnSpc>
            <a:spcBef>
              <a:spcPct val="0"/>
            </a:spcBef>
            <a:spcAft>
              <a:spcPct val="35000"/>
            </a:spcAft>
            <a:buNone/>
          </a:pPr>
          <a:r>
            <a:rPr lang="es-AR" sz="1300" b="1" kern="1200" dirty="0">
              <a:solidFill>
                <a:schemeClr val="accent4">
                  <a:lumMod val="10000"/>
                </a:schemeClr>
              </a:solidFill>
            </a:rPr>
            <a:t>miento Elaborador</a:t>
          </a:r>
        </a:p>
      </dsp:txBody>
      <dsp:txXfrm rot="5400000">
        <a:off x="1514768" y="968062"/>
        <a:ext cx="1180234" cy="2904187"/>
      </dsp:txXfrm>
    </dsp:sp>
    <dsp:sp modelId="{76E7F8F1-356C-4135-8394-D11DD6480658}">
      <dsp:nvSpPr>
        <dsp:cNvPr id="0" name=""/>
        <dsp:cNvSpPr/>
      </dsp:nvSpPr>
      <dsp:spPr>
        <a:xfrm rot="16200000">
          <a:off x="1011932" y="1799247"/>
          <a:ext cx="4840311" cy="1241817"/>
        </a:xfrm>
        <a:prstGeom prst="flowChartManualOperation">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t" anchorCtr="0">
          <a:noAutofit/>
        </a:bodyPr>
        <a:lstStyle/>
        <a:p>
          <a:pPr marL="0" lvl="0" indent="0" algn="l" defTabSz="622300">
            <a:lnSpc>
              <a:spcPct val="90000"/>
            </a:lnSpc>
            <a:spcBef>
              <a:spcPct val="0"/>
            </a:spcBef>
            <a:spcAft>
              <a:spcPct val="35000"/>
            </a:spcAft>
            <a:buNone/>
          </a:pPr>
          <a:r>
            <a:rPr lang="es-AR" sz="1400" b="1" kern="1200" dirty="0">
              <a:solidFill>
                <a:schemeClr val="bg1"/>
              </a:solidFill>
            </a:rPr>
            <a:t>Información Preclínica</a:t>
          </a:r>
        </a:p>
        <a:p>
          <a:pPr marL="0" lvl="0" indent="0" algn="l" defTabSz="622300">
            <a:lnSpc>
              <a:spcPct val="90000"/>
            </a:lnSpc>
            <a:spcBef>
              <a:spcPct val="0"/>
            </a:spcBef>
            <a:spcAft>
              <a:spcPct val="35000"/>
            </a:spcAft>
            <a:buNone/>
          </a:pPr>
          <a:r>
            <a:rPr lang="es-AR" sz="900" b="1" kern="1200" dirty="0">
              <a:solidFill>
                <a:schemeClr val="bg1"/>
              </a:solidFill>
            </a:rPr>
            <a:t>Exposición </a:t>
          </a:r>
          <a:r>
            <a:rPr lang="es-AR" sz="900" kern="1200" dirty="0">
              <a:solidFill>
                <a:schemeClr val="bg1"/>
              </a:solidFill>
            </a:rPr>
            <a:t>sumaria, Informe  del   Experto, Condiciones de Administración (indicaciones, posología, modo de uso).</a:t>
          </a:r>
          <a:endParaRPr lang="es-AR" sz="1050" kern="1200" dirty="0">
            <a:solidFill>
              <a:schemeClr val="bg1"/>
            </a:solidFill>
          </a:endParaRPr>
        </a:p>
        <a:p>
          <a:pPr marL="57150" lvl="1" indent="-57150" algn="l" defTabSz="400050">
            <a:lnSpc>
              <a:spcPct val="90000"/>
            </a:lnSpc>
            <a:spcBef>
              <a:spcPct val="0"/>
            </a:spcBef>
            <a:spcAft>
              <a:spcPct val="15000"/>
            </a:spcAft>
            <a:buChar char="•"/>
          </a:pPr>
          <a:r>
            <a:rPr lang="es-AR" sz="900" kern="1200" dirty="0">
              <a:solidFill>
                <a:schemeClr val="bg1"/>
              </a:solidFill>
            </a:rPr>
            <a:t>Información de seguridad (advertencias, precauciones, contraindicaciones)</a:t>
          </a:r>
        </a:p>
        <a:p>
          <a:pPr marL="114300" lvl="2" indent="-57150" algn="l" defTabSz="400050">
            <a:lnSpc>
              <a:spcPct val="90000"/>
            </a:lnSpc>
            <a:spcBef>
              <a:spcPct val="0"/>
            </a:spcBef>
            <a:spcAft>
              <a:spcPct val="15000"/>
            </a:spcAft>
            <a:buChar char="•"/>
          </a:pPr>
          <a:r>
            <a:rPr lang="es-AR" sz="900" kern="1200" dirty="0">
              <a:solidFill>
                <a:schemeClr val="bg1"/>
              </a:solidFill>
            </a:rPr>
            <a:t>Información Preclínica para Vacunas</a:t>
          </a:r>
        </a:p>
      </dsp:txBody>
      <dsp:txXfrm rot="5400000">
        <a:off x="2811179" y="968062"/>
        <a:ext cx="1241817" cy="2904187"/>
      </dsp:txXfrm>
    </dsp:sp>
    <dsp:sp modelId="{70B97F94-6822-4BA3-88A1-EDFC57D083AF}">
      <dsp:nvSpPr>
        <dsp:cNvPr id="0" name=""/>
        <dsp:cNvSpPr/>
      </dsp:nvSpPr>
      <dsp:spPr>
        <a:xfrm rot="16200000">
          <a:off x="2347082" y="1784685"/>
          <a:ext cx="4840311" cy="1270940"/>
        </a:xfrm>
        <a:prstGeom prst="flowChartManualOperati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t" anchorCtr="0">
          <a:noAutofit/>
        </a:bodyPr>
        <a:lstStyle/>
        <a:p>
          <a:pPr marL="0" lvl="0" indent="0" algn="l" defTabSz="622300">
            <a:lnSpc>
              <a:spcPct val="90000"/>
            </a:lnSpc>
            <a:spcBef>
              <a:spcPct val="0"/>
            </a:spcBef>
            <a:spcAft>
              <a:spcPct val="35000"/>
            </a:spcAft>
            <a:buNone/>
          </a:pPr>
          <a:r>
            <a:rPr lang="es-AR" sz="1400" b="1" kern="1200" dirty="0">
              <a:solidFill>
                <a:schemeClr val="accent4">
                  <a:lumMod val="10000"/>
                </a:schemeClr>
              </a:solidFill>
            </a:rPr>
            <a:t>Información Clínica </a:t>
          </a:r>
        </a:p>
        <a:p>
          <a:pPr marL="0" lvl="0" indent="0" algn="l" defTabSz="622300">
            <a:lnSpc>
              <a:spcPct val="90000"/>
            </a:lnSpc>
            <a:spcBef>
              <a:spcPct val="0"/>
            </a:spcBef>
            <a:spcAft>
              <a:spcPct val="35000"/>
            </a:spcAft>
            <a:buNone/>
          </a:pPr>
          <a:r>
            <a:rPr lang="es-AR" sz="1050" kern="1200" dirty="0">
              <a:solidFill>
                <a:schemeClr val="accent4">
                  <a:lumMod val="10000"/>
                </a:schemeClr>
              </a:solidFill>
            </a:rPr>
            <a:t>Exposición sumaria, Informe  del   Experto, Condiciones  de  Administración (indicaciones, posología, modo de uso).</a:t>
          </a:r>
        </a:p>
        <a:p>
          <a:pPr marL="57150" lvl="1" indent="-57150" algn="l" defTabSz="466725">
            <a:lnSpc>
              <a:spcPct val="90000"/>
            </a:lnSpc>
            <a:spcBef>
              <a:spcPct val="0"/>
            </a:spcBef>
            <a:spcAft>
              <a:spcPct val="15000"/>
            </a:spcAft>
            <a:buChar char="•"/>
          </a:pPr>
          <a:r>
            <a:rPr lang="es-AR" sz="1050" kern="1200" dirty="0">
              <a:solidFill>
                <a:schemeClr val="accent4">
                  <a:lumMod val="10000"/>
                </a:schemeClr>
              </a:solidFill>
            </a:rPr>
            <a:t>Información de seguridad (advertencias, precauciones, contraindicaciones)</a:t>
          </a:r>
        </a:p>
        <a:p>
          <a:pPr marL="57150" lvl="1" indent="-57150" algn="l" defTabSz="466725">
            <a:lnSpc>
              <a:spcPct val="90000"/>
            </a:lnSpc>
            <a:spcBef>
              <a:spcPct val="0"/>
            </a:spcBef>
            <a:spcAft>
              <a:spcPct val="15000"/>
            </a:spcAft>
            <a:buChar char="•"/>
          </a:pPr>
          <a:r>
            <a:rPr lang="es-AR" sz="1050" kern="1200" dirty="0">
              <a:solidFill>
                <a:schemeClr val="accent4">
                  <a:lumMod val="10000"/>
                </a:schemeClr>
              </a:solidFill>
            </a:rPr>
            <a:t>Información Clínica para Vacuna	                 noveles    y Vacunas   convencionales</a:t>
          </a:r>
        </a:p>
      </dsp:txBody>
      <dsp:txXfrm rot="5400000">
        <a:off x="4131767" y="968062"/>
        <a:ext cx="1270940" cy="2904187"/>
      </dsp:txXfrm>
    </dsp:sp>
    <dsp:sp modelId="{FDFEBD96-31DC-4825-9937-A97BD5C24EA6}">
      <dsp:nvSpPr>
        <dsp:cNvPr id="0" name=""/>
        <dsp:cNvSpPr/>
      </dsp:nvSpPr>
      <dsp:spPr>
        <a:xfrm rot="16200000">
          <a:off x="3688577" y="1760231"/>
          <a:ext cx="4840311" cy="1319848"/>
        </a:xfrm>
        <a:prstGeom prst="flowChartManualOperation">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ctr" anchorCtr="0">
          <a:noAutofit/>
        </a:bodyPr>
        <a:lstStyle/>
        <a:p>
          <a:pPr marL="0" lvl="0" indent="0" algn="ctr" defTabSz="622300">
            <a:lnSpc>
              <a:spcPct val="90000"/>
            </a:lnSpc>
            <a:spcBef>
              <a:spcPct val="0"/>
            </a:spcBef>
            <a:spcAft>
              <a:spcPct val="35000"/>
            </a:spcAft>
            <a:buNone/>
          </a:pPr>
          <a:r>
            <a:rPr lang="es-AR" sz="1400" b="1" kern="1200" dirty="0"/>
            <a:t>Liberación de lotes de vacunas</a:t>
          </a:r>
        </a:p>
        <a:p>
          <a:pPr marL="0" lvl="0" indent="0" algn="ctr" defTabSz="622300">
            <a:lnSpc>
              <a:spcPct val="90000"/>
            </a:lnSpc>
            <a:spcBef>
              <a:spcPct val="0"/>
            </a:spcBef>
            <a:spcAft>
              <a:spcPct val="35000"/>
            </a:spcAft>
            <a:buNone/>
          </a:pPr>
          <a:r>
            <a:rPr lang="es-AR" sz="1050" kern="1200" dirty="0"/>
            <a:t>Revisión de cada lote individual de un producto registrado, antes de aprobar su comercialización, para todas las vacunas que se comercialicen en la Argentina o a solicitud del titular del Registro para su exportación</a:t>
          </a:r>
          <a:endParaRPr lang="es-AR" sz="1400" b="1" kern="1200" dirty="0"/>
        </a:p>
      </dsp:txBody>
      <dsp:txXfrm rot="5400000">
        <a:off x="5448808" y="968062"/>
        <a:ext cx="1319848" cy="2904187"/>
      </dsp:txXfrm>
    </dsp:sp>
    <dsp:sp modelId="{A32A875C-38DB-4984-A595-0AC5A5932062}">
      <dsp:nvSpPr>
        <dsp:cNvPr id="0" name=""/>
        <dsp:cNvSpPr/>
      </dsp:nvSpPr>
      <dsp:spPr>
        <a:xfrm rot="16200000">
          <a:off x="4906144" y="1935249"/>
          <a:ext cx="4840311" cy="969813"/>
        </a:xfrm>
        <a:prstGeom prst="flowChartManualOperati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ctr" anchorCtr="0">
          <a:noAutofit/>
        </a:bodyPr>
        <a:lstStyle/>
        <a:p>
          <a:pPr marL="0" lvl="0" indent="0" algn="ctr" defTabSz="622300">
            <a:lnSpc>
              <a:spcPct val="90000"/>
            </a:lnSpc>
            <a:spcBef>
              <a:spcPct val="0"/>
            </a:spcBef>
            <a:spcAft>
              <a:spcPct val="35000"/>
            </a:spcAft>
            <a:buNone/>
          </a:pPr>
          <a:r>
            <a:rPr lang="es-AR" sz="1400" b="1" kern="1200" dirty="0"/>
            <a:t>Registro de vacunas de interés sanitario en  emergencias </a:t>
          </a:r>
          <a:r>
            <a:rPr lang="es-AR" sz="1200" kern="1200" dirty="0"/>
            <a:t>(H1N1).</a:t>
          </a:r>
        </a:p>
      </dsp:txBody>
      <dsp:txXfrm rot="5400000">
        <a:off x="6841393" y="968062"/>
        <a:ext cx="969813" cy="2904187"/>
      </dsp:txXfrm>
    </dsp:sp>
    <dsp:sp modelId="{B64D146E-60BD-4E82-BBCE-3D0F7EBA196A}">
      <dsp:nvSpPr>
        <dsp:cNvPr id="0" name=""/>
        <dsp:cNvSpPr/>
      </dsp:nvSpPr>
      <dsp:spPr>
        <a:xfrm rot="16200000">
          <a:off x="5948694" y="1935249"/>
          <a:ext cx="4840311" cy="969813"/>
        </a:xfrm>
        <a:prstGeom prst="flowChartManualOperati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0" rIns="82550" bIns="0" numCol="1" spcCol="1270" anchor="ctr" anchorCtr="0">
          <a:noAutofit/>
        </a:bodyPr>
        <a:lstStyle/>
        <a:p>
          <a:pPr marL="0" lvl="0" indent="0" algn="ctr" defTabSz="577850">
            <a:lnSpc>
              <a:spcPct val="90000"/>
            </a:lnSpc>
            <a:spcBef>
              <a:spcPct val="0"/>
            </a:spcBef>
            <a:spcAft>
              <a:spcPct val="35000"/>
            </a:spcAft>
            <a:buNone/>
          </a:pPr>
          <a:r>
            <a:rPr lang="es-AR" altLang="es-AR" sz="1300" b="1" u="none" kern="1200" dirty="0" err="1">
              <a:solidFill>
                <a:schemeClr val="accent4">
                  <a:lumMod val="10000"/>
                </a:schemeClr>
              </a:solidFill>
            </a:rPr>
            <a:t>Farmaco</a:t>
          </a:r>
          <a:endParaRPr lang="es-AR" altLang="es-AR" sz="1300" b="1" u="none" kern="1200" dirty="0">
            <a:solidFill>
              <a:schemeClr val="accent4">
                <a:lumMod val="10000"/>
              </a:schemeClr>
            </a:solidFill>
          </a:endParaRPr>
        </a:p>
        <a:p>
          <a:pPr marL="0" lvl="0" indent="0" algn="ctr" defTabSz="577850">
            <a:lnSpc>
              <a:spcPct val="90000"/>
            </a:lnSpc>
            <a:spcBef>
              <a:spcPct val="0"/>
            </a:spcBef>
            <a:spcAft>
              <a:spcPct val="35000"/>
            </a:spcAft>
            <a:buNone/>
          </a:pPr>
          <a:r>
            <a:rPr lang="es-AR" altLang="es-AR" sz="1300" b="1" u="none" kern="1200" dirty="0">
              <a:solidFill>
                <a:schemeClr val="accent4">
                  <a:lumMod val="10000"/>
                </a:schemeClr>
              </a:solidFill>
            </a:rPr>
            <a:t>vigilancia de Vacunas</a:t>
          </a:r>
        </a:p>
        <a:p>
          <a:pPr marL="0" lvl="0" indent="0" algn="ctr" defTabSz="577850">
            <a:lnSpc>
              <a:spcPct val="90000"/>
            </a:lnSpc>
            <a:spcBef>
              <a:spcPct val="0"/>
            </a:spcBef>
            <a:spcAft>
              <a:spcPct val="35000"/>
            </a:spcAft>
            <a:buNone/>
          </a:pPr>
          <a:r>
            <a:rPr lang="es-AR" altLang="es-AR" sz="1050" kern="1200" dirty="0">
              <a:solidFill>
                <a:schemeClr val="accent4">
                  <a:lumMod val="10000"/>
                </a:schemeClr>
              </a:solidFill>
            </a:rPr>
            <a:t>Al momento  del registro deberá presentarse un plan de  vigilancia  </a:t>
          </a:r>
        </a:p>
        <a:p>
          <a:pPr marL="0" lvl="0" indent="0" algn="ctr" defTabSz="577850">
            <a:lnSpc>
              <a:spcPct val="90000"/>
            </a:lnSpc>
            <a:spcBef>
              <a:spcPct val="0"/>
            </a:spcBef>
            <a:spcAft>
              <a:spcPct val="35000"/>
            </a:spcAft>
            <a:buNone/>
          </a:pPr>
          <a:r>
            <a:rPr lang="es-AR" altLang="es-AR" sz="1050" kern="1200" dirty="0">
              <a:solidFill>
                <a:schemeClr val="accent4">
                  <a:lumMod val="10000"/>
                </a:schemeClr>
              </a:solidFill>
            </a:rPr>
            <a:t>post registro.</a:t>
          </a:r>
          <a:endParaRPr lang="es-AR" sz="1400" b="1" u="none" kern="1200" dirty="0">
            <a:solidFill>
              <a:schemeClr val="accent4">
                <a:lumMod val="10000"/>
              </a:schemeClr>
            </a:solidFill>
          </a:endParaRPr>
        </a:p>
      </dsp:txBody>
      <dsp:txXfrm rot="5400000">
        <a:off x="7883943" y="968062"/>
        <a:ext cx="969813" cy="29041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B403D6-F106-49E8-96E4-721D5C42BC31}">
      <dsp:nvSpPr>
        <dsp:cNvPr id="0" name=""/>
        <dsp:cNvSpPr/>
      </dsp:nvSpPr>
      <dsp:spPr>
        <a:xfrm rot="5400000">
          <a:off x="1472174" y="-536074"/>
          <a:ext cx="1081132" cy="3449418"/>
        </a:xfrm>
        <a:prstGeom prst="roundRect">
          <a:avLst>
            <a:gd name="adj" fmla="val 5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0" tIns="54864" rIns="71120" bIns="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s-ES" altLang="es-AR" sz="1600" b="1" kern="1200" dirty="0">
              <a:effectLst/>
              <a:latin typeface="Calibri" pitchFamily="34" charset="0"/>
            </a:rPr>
            <a:t>Asesoramiento técnico al Ministerio de Salud sobre los aspectos referidos a seguridad en vacunas e </a:t>
          </a:r>
          <a:r>
            <a:rPr lang="es-ES" altLang="es-AR" sz="1600" b="1" kern="1200" dirty="0" err="1">
              <a:effectLst/>
              <a:latin typeface="Calibri" pitchFamily="34" charset="0"/>
            </a:rPr>
            <a:t>inmunobiológicos</a:t>
          </a:r>
          <a:endParaRPr lang="es-ES" altLang="es-AR" sz="1600" b="1" kern="1200" dirty="0">
            <a:effectLst/>
            <a:latin typeface="Calibri" pitchFamily="34" charset="0"/>
          </a:endParaRPr>
        </a:p>
        <a:p>
          <a:pPr lvl="0" algn="l" defTabSz="1377950">
            <a:lnSpc>
              <a:spcPct val="90000"/>
            </a:lnSpc>
            <a:spcBef>
              <a:spcPct val="0"/>
            </a:spcBef>
            <a:spcAft>
              <a:spcPct val="35000"/>
            </a:spcAft>
            <a:buNone/>
          </a:pPr>
          <a:endParaRPr lang="es-AR" sz="1400" b="1" kern="1200" dirty="0">
            <a:effectLst/>
          </a:endParaRPr>
        </a:p>
      </dsp:txBody>
      <dsp:txXfrm rot="-5400000">
        <a:off x="908927" y="648069"/>
        <a:ext cx="2828522" cy="216226"/>
      </dsp:txXfrm>
    </dsp:sp>
    <dsp:sp modelId="{1ABB9382-112A-4140-A034-A727D11FF28B}">
      <dsp:nvSpPr>
        <dsp:cNvPr id="0" name=""/>
        <dsp:cNvSpPr/>
      </dsp:nvSpPr>
      <dsp:spPr>
        <a:xfrm rot="5400000">
          <a:off x="1560550" y="959697"/>
          <a:ext cx="904342" cy="3449418"/>
        </a:xfrm>
        <a:prstGeom prst="roundRect">
          <a:avLst>
            <a:gd name="adj" fmla="val 5000"/>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0" tIns="54864" rIns="71120" bIns="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s-ES" altLang="es-AR" sz="1600" b="1" kern="1200" dirty="0">
              <a:effectLst>
                <a:outerShdw blurRad="38100" dist="38100" dir="2700000" algn="tl">
                  <a:srgbClr val="000000">
                    <a:alpha val="43137"/>
                  </a:srgbClr>
                </a:outerShdw>
              </a:effectLst>
              <a:latin typeface="Calibri" pitchFamily="34" charset="0"/>
            </a:rPr>
            <a:t>Apoyo técnico-científico en el análisis y cierre de eventos graves, rumores o </a:t>
          </a:r>
          <a:r>
            <a:rPr lang="es-ES" altLang="es-AR" sz="1600" b="1" kern="1200" dirty="0" err="1">
              <a:effectLst>
                <a:outerShdw blurRad="38100" dist="38100" dir="2700000" algn="tl">
                  <a:srgbClr val="000000">
                    <a:alpha val="43137"/>
                  </a:srgbClr>
                </a:outerShdw>
              </a:effectLst>
              <a:latin typeface="Calibri" pitchFamily="34" charset="0"/>
            </a:rPr>
            <a:t>clusters</a:t>
          </a:r>
          <a:endParaRPr lang="es-AR" sz="1600" b="1" kern="1200" dirty="0">
            <a:effectLst>
              <a:outerShdw blurRad="38100" dist="38100" dir="2700000" algn="tl">
                <a:srgbClr val="000000">
                  <a:alpha val="43137"/>
                </a:srgbClr>
              </a:outerShdw>
            </a:effectLst>
          </a:endParaRPr>
        </a:p>
      </dsp:txBody>
      <dsp:txXfrm rot="-5400000">
        <a:off x="908908" y="2232234"/>
        <a:ext cx="2828522" cy="180868"/>
      </dsp:txXfrm>
    </dsp:sp>
    <dsp:sp modelId="{22035BD6-9B56-4AE9-BD46-AF54086330A8}">
      <dsp:nvSpPr>
        <dsp:cNvPr id="0" name=""/>
        <dsp:cNvSpPr/>
      </dsp:nvSpPr>
      <dsp:spPr>
        <a:xfrm rot="5400000">
          <a:off x="312642" y="80699"/>
          <a:ext cx="223809" cy="482896"/>
        </a:xfrm>
        <a:prstGeom prst="flowChartExtra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D69E2D-212A-47DD-9E71-FF1EC1E98917}">
      <dsp:nvSpPr>
        <dsp:cNvPr id="0" name=""/>
        <dsp:cNvSpPr/>
      </dsp:nvSpPr>
      <dsp:spPr>
        <a:xfrm rot="10800000">
          <a:off x="903854" y="1238315"/>
          <a:ext cx="3415792" cy="1123627"/>
        </a:xfrm>
        <a:prstGeom prst="homePlat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8103" tIns="53340" rIns="99568" bIns="53340" numCol="1" spcCol="1270" anchor="ctr" anchorCtr="0">
          <a:noAutofit/>
        </a:bodyPr>
        <a:lstStyle/>
        <a:p>
          <a:pPr marL="0" lvl="0" indent="0" algn="ctr" defTabSz="622300">
            <a:lnSpc>
              <a:spcPct val="90000"/>
            </a:lnSpc>
            <a:spcBef>
              <a:spcPct val="0"/>
            </a:spcBef>
            <a:spcAft>
              <a:spcPct val="35000"/>
            </a:spcAft>
            <a:buNone/>
          </a:pPr>
          <a:r>
            <a:rPr lang="es-AR" sz="1400" b="1" kern="1200" dirty="0"/>
            <a:t>Dirección de Control de Enfermedades Inmunoprevenibles (DiCEI)</a:t>
          </a:r>
        </a:p>
        <a:p>
          <a:pPr marL="0" lvl="0" indent="0" algn="ctr" defTabSz="622300">
            <a:lnSpc>
              <a:spcPct val="90000"/>
            </a:lnSpc>
            <a:spcBef>
              <a:spcPct val="0"/>
            </a:spcBef>
            <a:spcAft>
              <a:spcPct val="35000"/>
            </a:spcAft>
            <a:buNone/>
          </a:pPr>
          <a:r>
            <a:rPr lang="es-AR" sz="1400" b="1" kern="1200" dirty="0"/>
            <a:t>Ministerio de Desarrollo Social y Salud de la Nación</a:t>
          </a:r>
        </a:p>
      </dsp:txBody>
      <dsp:txXfrm rot="10800000">
        <a:off x="1184761" y="1238315"/>
        <a:ext cx="3134885" cy="1123627"/>
      </dsp:txXfrm>
    </dsp:sp>
    <dsp:sp modelId="{6E6B2ABD-689C-4071-AB51-E3602FEB67BA}">
      <dsp:nvSpPr>
        <dsp:cNvPr id="0" name=""/>
        <dsp:cNvSpPr/>
      </dsp:nvSpPr>
      <dsp:spPr>
        <a:xfrm>
          <a:off x="571968" y="1296480"/>
          <a:ext cx="834753" cy="834753"/>
        </a:xfrm>
        <a:prstGeom prst="ellipse">
          <a:avLst/>
        </a:prstGeom>
        <a:blipFill rotWithShape="1">
          <a:blip xmlns:r="http://schemas.openxmlformats.org/officeDocument/2006/relationships" r:embed="rId1"/>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89EC3522-89F0-42B7-AF62-1A2025ABA6B5}">
      <dsp:nvSpPr>
        <dsp:cNvPr id="0" name=""/>
        <dsp:cNvSpPr/>
      </dsp:nvSpPr>
      <dsp:spPr>
        <a:xfrm rot="10800000">
          <a:off x="1106605" y="360987"/>
          <a:ext cx="3244391" cy="834753"/>
        </a:xfrm>
        <a:prstGeom prst="homePlat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8103" tIns="53340" rIns="99568" bIns="53340" numCol="1" spcCol="1270" anchor="ctr" anchorCtr="0">
          <a:noAutofit/>
        </a:bodyPr>
        <a:lstStyle/>
        <a:p>
          <a:pPr marL="0" lvl="0" indent="0" algn="ctr" defTabSz="622300">
            <a:lnSpc>
              <a:spcPct val="90000"/>
            </a:lnSpc>
            <a:spcBef>
              <a:spcPct val="0"/>
            </a:spcBef>
            <a:spcAft>
              <a:spcPct val="35000"/>
            </a:spcAft>
            <a:buNone/>
          </a:pPr>
          <a:endParaRPr lang="es-AR" sz="1400" b="1" kern="1200" dirty="0"/>
        </a:p>
        <a:p>
          <a:pPr marL="0" lvl="0" indent="0" algn="ctr" defTabSz="622300">
            <a:lnSpc>
              <a:spcPct val="90000"/>
            </a:lnSpc>
            <a:spcBef>
              <a:spcPct val="0"/>
            </a:spcBef>
            <a:spcAft>
              <a:spcPct val="35000"/>
            </a:spcAft>
            <a:buNone/>
          </a:pPr>
          <a:r>
            <a:rPr lang="es-AR" sz="1400" b="1" kern="1200" dirty="0"/>
            <a:t>Organización Panamericana de la Salud</a:t>
          </a:r>
        </a:p>
        <a:p>
          <a:pPr marL="0" lvl="0" indent="0" algn="ctr" defTabSz="622300">
            <a:lnSpc>
              <a:spcPct val="90000"/>
            </a:lnSpc>
            <a:spcBef>
              <a:spcPct val="0"/>
            </a:spcBef>
            <a:spcAft>
              <a:spcPct val="35000"/>
            </a:spcAft>
            <a:buNone/>
          </a:pPr>
          <a:r>
            <a:rPr lang="es-AR" sz="1400" b="1" kern="1200" dirty="0"/>
            <a:t>(OPS-ARG)</a:t>
          </a:r>
        </a:p>
        <a:p>
          <a:pPr marL="0" lvl="0" indent="0" algn="ctr" defTabSz="622300">
            <a:lnSpc>
              <a:spcPct val="90000"/>
            </a:lnSpc>
            <a:spcBef>
              <a:spcPct val="0"/>
            </a:spcBef>
            <a:spcAft>
              <a:spcPct val="35000"/>
            </a:spcAft>
            <a:buNone/>
          </a:pPr>
          <a:endParaRPr lang="es-AR" sz="1400" b="1" kern="1200" dirty="0"/>
        </a:p>
      </dsp:txBody>
      <dsp:txXfrm rot="10800000">
        <a:off x="1315293" y="360987"/>
        <a:ext cx="3035703" cy="834753"/>
      </dsp:txXfrm>
    </dsp:sp>
    <dsp:sp modelId="{17BE5D11-D3DC-4832-AA9C-23C5612D647A}">
      <dsp:nvSpPr>
        <dsp:cNvPr id="0" name=""/>
        <dsp:cNvSpPr/>
      </dsp:nvSpPr>
      <dsp:spPr>
        <a:xfrm>
          <a:off x="606805" y="401706"/>
          <a:ext cx="834753" cy="834753"/>
        </a:xfrm>
        <a:prstGeom prst="ellipse">
          <a:avLst/>
        </a:prstGeom>
        <a:blipFill rotWithShape="1">
          <a:blip xmlns:r="http://schemas.openxmlformats.org/officeDocument/2006/relationships" r:embed="rId2"/>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30E8D4D2-4DB1-4318-9F3F-4F679D22C1BA}">
      <dsp:nvSpPr>
        <dsp:cNvPr id="0" name=""/>
        <dsp:cNvSpPr/>
      </dsp:nvSpPr>
      <dsp:spPr>
        <a:xfrm rot="10800000">
          <a:off x="1025884" y="2461458"/>
          <a:ext cx="3244391" cy="834753"/>
        </a:xfrm>
        <a:prstGeom prst="homePlat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8103" tIns="53340" rIns="99568" bIns="53340" numCol="1" spcCol="1270" anchor="ctr" anchorCtr="0">
          <a:noAutofit/>
        </a:bodyPr>
        <a:lstStyle/>
        <a:p>
          <a:pPr marL="0" lvl="0" indent="0" algn="ctr" defTabSz="622300">
            <a:lnSpc>
              <a:spcPct val="90000"/>
            </a:lnSpc>
            <a:spcBef>
              <a:spcPct val="0"/>
            </a:spcBef>
            <a:spcAft>
              <a:spcPct val="35000"/>
            </a:spcAft>
            <a:buNone/>
          </a:pPr>
          <a:r>
            <a:rPr lang="es-AR" sz="1400" b="1" kern="1200" dirty="0"/>
            <a:t>Administración Nacional de Medicamentos, Alimentos y Tecnología Médica</a:t>
          </a:r>
        </a:p>
        <a:p>
          <a:pPr marL="0" lvl="0" indent="0" algn="ctr" defTabSz="622300">
            <a:lnSpc>
              <a:spcPct val="90000"/>
            </a:lnSpc>
            <a:spcBef>
              <a:spcPct val="0"/>
            </a:spcBef>
            <a:spcAft>
              <a:spcPct val="35000"/>
            </a:spcAft>
            <a:buNone/>
          </a:pPr>
          <a:r>
            <a:rPr lang="es-AR" sz="1400" b="1" kern="1200" dirty="0"/>
            <a:t>(ANMAT)</a:t>
          </a:r>
        </a:p>
      </dsp:txBody>
      <dsp:txXfrm rot="10800000">
        <a:off x="1234572" y="2461458"/>
        <a:ext cx="3035703" cy="834753"/>
      </dsp:txXfrm>
    </dsp:sp>
    <dsp:sp modelId="{A7354EBF-CA0E-4BFE-8092-89200F8D2F71}">
      <dsp:nvSpPr>
        <dsp:cNvPr id="0" name=""/>
        <dsp:cNvSpPr/>
      </dsp:nvSpPr>
      <dsp:spPr>
        <a:xfrm>
          <a:off x="608508" y="2461458"/>
          <a:ext cx="834753" cy="834753"/>
        </a:xfrm>
        <a:prstGeom prst="ellipse">
          <a:avLst/>
        </a:prstGeom>
        <a:blipFill rotWithShape="1">
          <a:blip xmlns:r="http://schemas.openxmlformats.org/officeDocument/2006/relationships" r:embed="rId3"/>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9DB0FCFC-5403-4E46-9EE2-CFB19B78B8D0}">
      <dsp:nvSpPr>
        <dsp:cNvPr id="0" name=""/>
        <dsp:cNvSpPr/>
      </dsp:nvSpPr>
      <dsp:spPr>
        <a:xfrm rot="10800000">
          <a:off x="998534" y="4556803"/>
          <a:ext cx="3244391" cy="834753"/>
        </a:xfrm>
        <a:prstGeom prst="homePlat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8103" tIns="53340" rIns="99568" bIns="53340" numCol="1" spcCol="1270" anchor="ctr" anchorCtr="0">
          <a:noAutofit/>
        </a:bodyPr>
        <a:lstStyle/>
        <a:p>
          <a:pPr marL="0" lvl="0" indent="0" algn="ctr" defTabSz="622300">
            <a:lnSpc>
              <a:spcPct val="90000"/>
            </a:lnSpc>
            <a:spcBef>
              <a:spcPct val="0"/>
            </a:spcBef>
            <a:spcAft>
              <a:spcPct val="35000"/>
            </a:spcAft>
            <a:buNone/>
          </a:pPr>
          <a:r>
            <a:rPr lang="es-AR" sz="1400" b="1" kern="1200" dirty="0"/>
            <a:t>Sociedad Argentina de Pediatría</a:t>
          </a:r>
        </a:p>
        <a:p>
          <a:pPr marL="0" lvl="0" indent="0" algn="ctr" defTabSz="622300">
            <a:lnSpc>
              <a:spcPct val="90000"/>
            </a:lnSpc>
            <a:spcBef>
              <a:spcPct val="0"/>
            </a:spcBef>
            <a:spcAft>
              <a:spcPct val="35000"/>
            </a:spcAft>
            <a:buNone/>
          </a:pPr>
          <a:r>
            <a:rPr lang="es-AR" sz="1400" b="1" kern="1200" dirty="0"/>
            <a:t>(SAP)</a:t>
          </a:r>
        </a:p>
      </dsp:txBody>
      <dsp:txXfrm rot="10800000">
        <a:off x="1207222" y="4556803"/>
        <a:ext cx="3035703" cy="834753"/>
      </dsp:txXfrm>
    </dsp:sp>
    <dsp:sp modelId="{D203AF53-0955-4C14-B1AF-990D0517FAE1}">
      <dsp:nvSpPr>
        <dsp:cNvPr id="0" name=""/>
        <dsp:cNvSpPr/>
      </dsp:nvSpPr>
      <dsp:spPr>
        <a:xfrm>
          <a:off x="582355" y="4556803"/>
          <a:ext cx="834753" cy="834753"/>
        </a:xfrm>
        <a:prstGeom prst="ellipse">
          <a:avLst/>
        </a:prstGeom>
        <a:blipFill rotWithShape="1">
          <a:blip xmlns:r="http://schemas.openxmlformats.org/officeDocument/2006/relationships" r:embed="rId4"/>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830CD2AC-732F-457A-BADD-6A62112E093F}">
      <dsp:nvSpPr>
        <dsp:cNvPr id="0" name=""/>
        <dsp:cNvSpPr/>
      </dsp:nvSpPr>
      <dsp:spPr>
        <a:xfrm rot="10800000">
          <a:off x="998534" y="3464109"/>
          <a:ext cx="3244391" cy="834753"/>
        </a:xfrm>
        <a:prstGeom prst="homePlat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8103" tIns="53340" rIns="99568" bIns="53340" numCol="1" spcCol="1270" anchor="ctr" anchorCtr="0">
          <a:noAutofit/>
        </a:bodyPr>
        <a:lstStyle/>
        <a:p>
          <a:pPr marL="0" lvl="0" indent="0" algn="ctr" defTabSz="622300">
            <a:lnSpc>
              <a:spcPct val="90000"/>
            </a:lnSpc>
            <a:spcBef>
              <a:spcPct val="0"/>
            </a:spcBef>
            <a:spcAft>
              <a:spcPct val="35000"/>
            </a:spcAft>
            <a:buNone/>
          </a:pPr>
          <a:r>
            <a:rPr lang="es-AR" sz="1400" b="1" kern="1200" dirty="0"/>
            <a:t>Sociedad Argentina de Infectología</a:t>
          </a:r>
        </a:p>
        <a:p>
          <a:pPr marL="0" lvl="0" indent="0" algn="ctr" defTabSz="622300">
            <a:lnSpc>
              <a:spcPct val="90000"/>
            </a:lnSpc>
            <a:spcBef>
              <a:spcPct val="0"/>
            </a:spcBef>
            <a:spcAft>
              <a:spcPct val="35000"/>
            </a:spcAft>
            <a:buNone/>
          </a:pPr>
          <a:r>
            <a:rPr lang="es-AR" sz="1400" b="1" kern="1200" dirty="0"/>
            <a:t>(SADI)</a:t>
          </a:r>
        </a:p>
      </dsp:txBody>
      <dsp:txXfrm rot="10800000">
        <a:off x="1207222" y="3464109"/>
        <a:ext cx="3035703" cy="834753"/>
      </dsp:txXfrm>
    </dsp:sp>
    <dsp:sp modelId="{59EA2745-5F15-4DB5-9CCF-EFDF052617F4}">
      <dsp:nvSpPr>
        <dsp:cNvPr id="0" name=""/>
        <dsp:cNvSpPr/>
      </dsp:nvSpPr>
      <dsp:spPr>
        <a:xfrm>
          <a:off x="573414" y="3464109"/>
          <a:ext cx="834753" cy="834753"/>
        </a:xfrm>
        <a:prstGeom prst="ellipse">
          <a:avLst/>
        </a:prstGeom>
        <a:blipFill rotWithShape="1">
          <a:blip xmlns:r="http://schemas.openxmlformats.org/officeDocument/2006/relationships" r:embed="rId5"/>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716DF5B2-676F-4374-842B-7AC379B9CC9E}">
      <dsp:nvSpPr>
        <dsp:cNvPr id="0" name=""/>
        <dsp:cNvSpPr/>
      </dsp:nvSpPr>
      <dsp:spPr>
        <a:xfrm rot="10800000">
          <a:off x="998534" y="5589530"/>
          <a:ext cx="3244391" cy="834753"/>
        </a:xfrm>
        <a:prstGeom prst="homePlat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8103" tIns="53340" rIns="99568" bIns="53340" numCol="1" spcCol="1270" anchor="ctr" anchorCtr="0">
          <a:noAutofit/>
        </a:bodyPr>
        <a:lstStyle/>
        <a:p>
          <a:pPr marL="0" lvl="0" indent="0" algn="ctr" defTabSz="622300">
            <a:lnSpc>
              <a:spcPct val="90000"/>
            </a:lnSpc>
            <a:spcBef>
              <a:spcPct val="0"/>
            </a:spcBef>
            <a:spcAft>
              <a:spcPct val="35000"/>
            </a:spcAft>
            <a:buNone/>
          </a:pPr>
          <a:r>
            <a:rPr lang="es-AR" sz="1400" b="1" kern="1200" dirty="0"/>
            <a:t>Sociedad Argentina de Infectología Pediátrica</a:t>
          </a:r>
        </a:p>
        <a:p>
          <a:pPr marL="0" lvl="0" indent="0" algn="ctr" defTabSz="622300">
            <a:lnSpc>
              <a:spcPct val="90000"/>
            </a:lnSpc>
            <a:spcBef>
              <a:spcPct val="0"/>
            </a:spcBef>
            <a:spcAft>
              <a:spcPct val="35000"/>
            </a:spcAft>
            <a:buNone/>
          </a:pPr>
          <a:r>
            <a:rPr lang="es-AR" sz="1400" b="1" kern="1200" dirty="0"/>
            <a:t>(SADIP)</a:t>
          </a:r>
        </a:p>
      </dsp:txBody>
      <dsp:txXfrm rot="10800000">
        <a:off x="1207222" y="5589530"/>
        <a:ext cx="3035703" cy="834753"/>
      </dsp:txXfrm>
    </dsp:sp>
    <dsp:sp modelId="{9FF834A7-932D-4603-91BD-F5996A3ABAC2}">
      <dsp:nvSpPr>
        <dsp:cNvPr id="0" name=""/>
        <dsp:cNvSpPr/>
      </dsp:nvSpPr>
      <dsp:spPr>
        <a:xfrm>
          <a:off x="568540" y="5617069"/>
          <a:ext cx="834753" cy="834753"/>
        </a:xfrm>
        <a:prstGeom prst="ellipse">
          <a:avLst/>
        </a:prstGeom>
        <a:blipFill rotWithShape="1">
          <a:blip xmlns:r="http://schemas.openxmlformats.org/officeDocument/2006/relationships" r:embed="rId6"/>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25BF4-DC69-47C2-8161-E6DCF36F6458}">
      <dsp:nvSpPr>
        <dsp:cNvPr id="0" name=""/>
        <dsp:cNvSpPr/>
      </dsp:nvSpPr>
      <dsp:spPr>
        <a:xfrm>
          <a:off x="2838555" y="2650336"/>
          <a:ext cx="2099753" cy="2099753"/>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AR" sz="2800" b="1" kern="1200" dirty="0">
              <a:solidFill>
                <a:srgbClr val="002060"/>
              </a:solidFill>
            </a:rPr>
            <a:t>ESAVI</a:t>
          </a:r>
          <a:r>
            <a:rPr lang="es-AR" sz="4400" b="1" kern="1200" dirty="0">
              <a:solidFill>
                <a:srgbClr val="002060"/>
              </a:solidFill>
            </a:rPr>
            <a:t> </a:t>
          </a:r>
        </a:p>
      </dsp:txBody>
      <dsp:txXfrm>
        <a:off x="3146057" y="2957838"/>
        <a:ext cx="1484749" cy="1484749"/>
      </dsp:txXfrm>
    </dsp:sp>
    <dsp:sp modelId="{02194874-C972-4325-8F22-60853CCC6D13}">
      <dsp:nvSpPr>
        <dsp:cNvPr id="0" name=""/>
        <dsp:cNvSpPr/>
      </dsp:nvSpPr>
      <dsp:spPr>
        <a:xfrm rot="16254516">
          <a:off x="3083460" y="1417581"/>
          <a:ext cx="1672855" cy="598429"/>
        </a:xfrm>
        <a:prstGeom prst="leftArrow">
          <a:avLst>
            <a:gd name="adj1" fmla="val 60000"/>
            <a:gd name="adj2" fmla="val 5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9FE7D3FD-14F7-4A71-9652-7A592E1A3B2E}">
      <dsp:nvSpPr>
        <dsp:cNvPr id="0" name=""/>
        <dsp:cNvSpPr/>
      </dsp:nvSpPr>
      <dsp:spPr>
        <a:xfrm>
          <a:off x="2795666" y="82568"/>
          <a:ext cx="2274970" cy="1595812"/>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s-ES" sz="2000" b="1" kern="1200" spc="-100" dirty="0">
              <a:solidFill>
                <a:srgbClr val="002060"/>
              </a:solidFill>
              <a:latin typeface="+mj-lt"/>
              <a:ea typeface="+mj-ea"/>
              <a:cs typeface="+mj-cs"/>
            </a:rPr>
            <a:t>Vacunas de Calidad (ANMAT- OMS)</a:t>
          </a:r>
          <a:endParaRPr lang="es-AR" sz="2000" b="1" kern="1200" dirty="0">
            <a:solidFill>
              <a:srgbClr val="002060"/>
            </a:solidFill>
          </a:endParaRPr>
        </a:p>
      </dsp:txBody>
      <dsp:txXfrm>
        <a:off x="2842406" y="129308"/>
        <a:ext cx="2181490" cy="1502332"/>
      </dsp:txXfrm>
    </dsp:sp>
    <dsp:sp modelId="{E3F637A2-FA86-4419-93BF-005F8D65C8A6}">
      <dsp:nvSpPr>
        <dsp:cNvPr id="0" name=""/>
        <dsp:cNvSpPr/>
      </dsp:nvSpPr>
      <dsp:spPr>
        <a:xfrm rot="12666744">
          <a:off x="1223625" y="2337642"/>
          <a:ext cx="1805845" cy="598429"/>
        </a:xfrm>
        <a:prstGeom prst="leftArrow">
          <a:avLst>
            <a:gd name="adj1" fmla="val 60000"/>
            <a:gd name="adj2" fmla="val 5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2FAD9796-7017-4EF8-9A64-0A51F31036E7}">
      <dsp:nvSpPr>
        <dsp:cNvPr id="0" name=""/>
        <dsp:cNvSpPr/>
      </dsp:nvSpPr>
      <dsp:spPr>
        <a:xfrm>
          <a:off x="216021" y="1372394"/>
          <a:ext cx="2274970" cy="1595812"/>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s-ES" sz="2000" b="1" kern="1200" spc="-100" dirty="0">
              <a:solidFill>
                <a:srgbClr val="002060"/>
              </a:solidFill>
              <a:latin typeface="+mj-lt"/>
              <a:ea typeface="+mj-ea"/>
              <a:cs typeface="+mj-cs"/>
            </a:rPr>
            <a:t>Práctica de Inyección segura : </a:t>
          </a:r>
        </a:p>
        <a:p>
          <a:pPr marL="0" lvl="0" indent="0" algn="ctr" defTabSz="889000">
            <a:lnSpc>
              <a:spcPct val="90000"/>
            </a:lnSpc>
            <a:spcBef>
              <a:spcPct val="0"/>
            </a:spcBef>
            <a:spcAft>
              <a:spcPct val="35000"/>
            </a:spcAft>
            <a:buNone/>
          </a:pPr>
          <a:r>
            <a:rPr lang="es-ES" sz="2000" b="1" kern="1200" spc="-100" dirty="0">
              <a:solidFill>
                <a:srgbClr val="002060"/>
              </a:solidFill>
              <a:latin typeface="+mj-lt"/>
              <a:ea typeface="+mj-ea"/>
              <a:cs typeface="+mj-cs"/>
            </a:rPr>
            <a:t>Capacitación permanente y provisión de insumos </a:t>
          </a:r>
          <a:endParaRPr lang="es-AR" sz="2000" b="1" kern="1200" dirty="0">
            <a:solidFill>
              <a:srgbClr val="002060"/>
            </a:solidFill>
          </a:endParaRPr>
        </a:p>
      </dsp:txBody>
      <dsp:txXfrm>
        <a:off x="262761" y="1419134"/>
        <a:ext cx="2181490" cy="1502332"/>
      </dsp:txXfrm>
    </dsp:sp>
    <dsp:sp modelId="{CF6D3FFA-1B6E-48EE-82A7-ED2DAA67F42F}">
      <dsp:nvSpPr>
        <dsp:cNvPr id="0" name=""/>
        <dsp:cNvSpPr/>
      </dsp:nvSpPr>
      <dsp:spPr>
        <a:xfrm rot="19756680">
          <a:off x="4753793" y="2338301"/>
          <a:ext cx="1845718" cy="598429"/>
        </a:xfrm>
        <a:prstGeom prst="leftArrow">
          <a:avLst>
            <a:gd name="adj1" fmla="val 60000"/>
            <a:gd name="adj2" fmla="val 5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566C84D1-C060-4052-97C4-36A739967545}">
      <dsp:nvSpPr>
        <dsp:cNvPr id="0" name=""/>
        <dsp:cNvSpPr/>
      </dsp:nvSpPr>
      <dsp:spPr>
        <a:xfrm>
          <a:off x="5332509" y="1368146"/>
          <a:ext cx="2274970" cy="1595812"/>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s-ES" sz="2000" b="1" kern="1200" spc="-100" dirty="0" err="1">
              <a:solidFill>
                <a:srgbClr val="002060"/>
              </a:solidFill>
              <a:latin typeface="+mj-lt"/>
              <a:ea typeface="+mj-ea"/>
              <a:cs typeface="+mj-cs"/>
            </a:rPr>
            <a:t>Farmacovigilancia</a:t>
          </a:r>
          <a:endParaRPr lang="es-AR" sz="2000" b="1" kern="1200" dirty="0">
            <a:solidFill>
              <a:srgbClr val="002060"/>
            </a:solidFill>
          </a:endParaRPr>
        </a:p>
      </dsp:txBody>
      <dsp:txXfrm>
        <a:off x="5379249" y="1414886"/>
        <a:ext cx="2181490" cy="15023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5AFDE7-2F9D-4550-9B1E-DAB4011EF7B0}">
      <dsp:nvSpPr>
        <dsp:cNvPr id="0" name=""/>
        <dsp:cNvSpPr/>
      </dsp:nvSpPr>
      <dsp:spPr>
        <a:xfrm>
          <a:off x="599466" y="0"/>
          <a:ext cx="6793954" cy="5040560"/>
        </a:xfrm>
        <a:prstGeom prst="rightArrow">
          <a:avLst/>
        </a:prstGeom>
        <a:gradFill rotWithShape="0">
          <a:gsLst>
            <a:gs pos="0">
              <a:schemeClr val="accent5">
                <a:tint val="40000"/>
                <a:hueOff val="0"/>
                <a:satOff val="0"/>
                <a:lumOff val="0"/>
                <a:alphaOff val="0"/>
                <a:tint val="100000"/>
                <a:shade val="100000"/>
                <a:satMod val="130000"/>
              </a:schemeClr>
            </a:gs>
            <a:gs pos="100000">
              <a:schemeClr val="accent5">
                <a:tint val="40000"/>
                <a:hueOff val="0"/>
                <a:satOff val="0"/>
                <a:lumOff val="0"/>
                <a:alphaOff val="0"/>
                <a:tint val="50000"/>
                <a:shade val="100000"/>
                <a:satMod val="350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0D5F288A-CCE3-412D-A88C-54BBAF90AFDF}">
      <dsp:nvSpPr>
        <dsp:cNvPr id="0" name=""/>
        <dsp:cNvSpPr/>
      </dsp:nvSpPr>
      <dsp:spPr>
        <a:xfrm>
          <a:off x="7567" y="1512168"/>
          <a:ext cx="2523434" cy="2016224"/>
        </a:xfrm>
        <a:prstGeom prst="round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AR" sz="3200" b="1" kern="1200" dirty="0">
              <a:solidFill>
                <a:schemeClr val="tx1">
                  <a:lumMod val="95000"/>
                  <a:lumOff val="5000"/>
                </a:schemeClr>
              </a:solidFill>
            </a:rPr>
            <a:t>control</a:t>
          </a:r>
        </a:p>
      </dsp:txBody>
      <dsp:txXfrm>
        <a:off x="105991" y="1610592"/>
        <a:ext cx="2326586" cy="1819376"/>
      </dsp:txXfrm>
    </dsp:sp>
    <dsp:sp modelId="{AE9B4CEA-6E4C-4D49-8083-490E6D20AE0D}">
      <dsp:nvSpPr>
        <dsp:cNvPr id="0" name=""/>
        <dsp:cNvSpPr/>
      </dsp:nvSpPr>
      <dsp:spPr>
        <a:xfrm>
          <a:off x="2734726" y="1512168"/>
          <a:ext cx="2523434" cy="2016224"/>
        </a:xfrm>
        <a:prstGeom prst="roundRect">
          <a:avLst/>
        </a:prstGeom>
        <a:gradFill rotWithShape="0">
          <a:gsLst>
            <a:gs pos="0">
              <a:schemeClr val="accent5">
                <a:hueOff val="-4966938"/>
                <a:satOff val="19906"/>
                <a:lumOff val="4314"/>
                <a:alphaOff val="0"/>
                <a:tint val="100000"/>
                <a:shade val="100000"/>
                <a:satMod val="130000"/>
              </a:schemeClr>
            </a:gs>
            <a:gs pos="100000">
              <a:schemeClr val="accent5">
                <a:hueOff val="-4966938"/>
                <a:satOff val="19906"/>
                <a:lumOff val="4314"/>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AR" sz="3200" b="1" kern="1200" dirty="0">
              <a:solidFill>
                <a:schemeClr val="tx1">
                  <a:lumMod val="95000"/>
                  <a:lumOff val="5000"/>
                </a:schemeClr>
              </a:solidFill>
            </a:rPr>
            <a:t>eliminación</a:t>
          </a:r>
        </a:p>
      </dsp:txBody>
      <dsp:txXfrm>
        <a:off x="2833150" y="1610592"/>
        <a:ext cx="2326586" cy="1819376"/>
      </dsp:txXfrm>
    </dsp:sp>
    <dsp:sp modelId="{EA6858D9-4829-4E1E-940D-AC7F826193DD}">
      <dsp:nvSpPr>
        <dsp:cNvPr id="0" name=""/>
        <dsp:cNvSpPr/>
      </dsp:nvSpPr>
      <dsp:spPr>
        <a:xfrm>
          <a:off x="5461886" y="1512168"/>
          <a:ext cx="2523434" cy="2016224"/>
        </a:xfrm>
        <a:prstGeom prst="roundRect">
          <a:avLst/>
        </a:prstGeom>
        <a:gradFill rotWithShape="0">
          <a:gsLst>
            <a:gs pos="0">
              <a:schemeClr val="accent5">
                <a:hueOff val="-9933876"/>
                <a:satOff val="39811"/>
                <a:lumOff val="8628"/>
                <a:alphaOff val="0"/>
                <a:tint val="100000"/>
                <a:shade val="100000"/>
                <a:satMod val="130000"/>
              </a:schemeClr>
            </a:gs>
            <a:gs pos="100000">
              <a:schemeClr val="accent5">
                <a:hueOff val="-9933876"/>
                <a:satOff val="39811"/>
                <a:lumOff val="8628"/>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AR" sz="3200" b="1" kern="1200" dirty="0">
              <a:solidFill>
                <a:schemeClr val="tx1">
                  <a:lumMod val="95000"/>
                  <a:lumOff val="5000"/>
                </a:schemeClr>
              </a:solidFill>
            </a:rPr>
            <a:t>erradicación</a:t>
          </a:r>
        </a:p>
      </dsp:txBody>
      <dsp:txXfrm>
        <a:off x="5560310" y="1610592"/>
        <a:ext cx="2326586" cy="18193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CAA50E-A4BB-4BAD-9864-A1CC66ADBECA}">
      <dsp:nvSpPr>
        <dsp:cNvPr id="0" name=""/>
        <dsp:cNvSpPr/>
      </dsp:nvSpPr>
      <dsp:spPr>
        <a:xfrm rot="5400000">
          <a:off x="-274207" y="279950"/>
          <a:ext cx="1828053" cy="1279637"/>
        </a:xfrm>
        <a:prstGeom prst="chevron">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AR" sz="2800" b="1" kern="1200" dirty="0"/>
            <a:t>Polio</a:t>
          </a:r>
          <a:endParaRPr lang="es-AR" sz="2800" kern="1200" dirty="0"/>
        </a:p>
      </dsp:txBody>
      <dsp:txXfrm rot="-5400000">
        <a:off x="2" y="645561"/>
        <a:ext cx="1279637" cy="548416"/>
      </dsp:txXfrm>
    </dsp:sp>
    <dsp:sp modelId="{0AE3A679-0CFD-4159-83E4-A11EB19C27A2}">
      <dsp:nvSpPr>
        <dsp:cNvPr id="0" name=""/>
        <dsp:cNvSpPr/>
      </dsp:nvSpPr>
      <dsp:spPr>
        <a:xfrm rot="5400000">
          <a:off x="4042145" y="-2756765"/>
          <a:ext cx="1188234" cy="6713250"/>
        </a:xfrm>
        <a:prstGeom prst="round2Same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1808" tIns="21590" rIns="21590" bIns="21590" numCol="1" spcCol="1270" anchor="ctr" anchorCtr="0">
          <a:noAutofit/>
        </a:bodyPr>
        <a:lstStyle/>
        <a:p>
          <a:pPr marL="285750" lvl="1" indent="-285750" algn="l" defTabSz="1511300">
            <a:lnSpc>
              <a:spcPct val="90000"/>
            </a:lnSpc>
            <a:spcBef>
              <a:spcPct val="0"/>
            </a:spcBef>
            <a:spcAft>
              <a:spcPct val="15000"/>
            </a:spcAft>
            <a:buChar char="•"/>
          </a:pPr>
          <a:r>
            <a:rPr lang="es-AR" sz="3400" b="1" kern="1200" dirty="0">
              <a:solidFill>
                <a:srgbClr val="002060"/>
              </a:solidFill>
            </a:rPr>
            <a:t>Último caso en 1984</a:t>
          </a:r>
          <a:endParaRPr lang="es-AR" sz="3400" kern="1200" dirty="0"/>
        </a:p>
      </dsp:txBody>
      <dsp:txXfrm rot="-5400000">
        <a:off x="1279638" y="63747"/>
        <a:ext cx="6655245" cy="1072224"/>
      </dsp:txXfrm>
    </dsp:sp>
    <dsp:sp modelId="{1FC47013-7455-4DA7-96C2-0147F8C9E752}">
      <dsp:nvSpPr>
        <dsp:cNvPr id="0" name=""/>
        <dsp:cNvSpPr/>
      </dsp:nvSpPr>
      <dsp:spPr>
        <a:xfrm rot="5400000">
          <a:off x="-274207" y="1916465"/>
          <a:ext cx="1828053" cy="1279637"/>
        </a:xfrm>
        <a:prstGeom prst="chevron">
          <a:avLst/>
        </a:prstGeom>
        <a:gradFill rotWithShape="0">
          <a:gsLst>
            <a:gs pos="0">
              <a:schemeClr val="accent3">
                <a:hueOff val="5625132"/>
                <a:satOff val="-8440"/>
                <a:lumOff val="-1373"/>
                <a:alphaOff val="0"/>
                <a:tint val="100000"/>
                <a:shade val="100000"/>
                <a:satMod val="130000"/>
              </a:schemeClr>
            </a:gs>
            <a:gs pos="100000">
              <a:schemeClr val="accent3">
                <a:hueOff val="5625132"/>
                <a:satOff val="-8440"/>
                <a:lumOff val="-137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AR" sz="2000" b="1" kern="1200" dirty="0"/>
            <a:t>Sarampión</a:t>
          </a:r>
          <a:endParaRPr lang="es-AR" sz="2000" kern="1200" dirty="0"/>
        </a:p>
      </dsp:txBody>
      <dsp:txXfrm rot="-5400000">
        <a:off x="2" y="2282076"/>
        <a:ext cx="1279637" cy="548416"/>
      </dsp:txXfrm>
    </dsp:sp>
    <dsp:sp modelId="{C933A5C8-B6C5-4F41-B464-0DB053D753F5}">
      <dsp:nvSpPr>
        <dsp:cNvPr id="0" name=""/>
        <dsp:cNvSpPr/>
      </dsp:nvSpPr>
      <dsp:spPr>
        <a:xfrm rot="5400000">
          <a:off x="4042145" y="-1120250"/>
          <a:ext cx="1188234" cy="6713250"/>
        </a:xfrm>
        <a:prstGeom prst="round2SameRect">
          <a:avLst/>
        </a:prstGeom>
        <a:solidFill>
          <a:schemeClr val="lt1">
            <a:alpha val="90000"/>
            <a:hueOff val="0"/>
            <a:satOff val="0"/>
            <a:lumOff val="0"/>
            <a:alphaOff val="0"/>
          </a:schemeClr>
        </a:solidFill>
        <a:ln w="9525" cap="flat" cmpd="sng" algn="ctr">
          <a:solidFill>
            <a:schemeClr val="accent3">
              <a:hueOff val="5625132"/>
              <a:satOff val="-8440"/>
              <a:lumOff val="-1373"/>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1808" tIns="21590" rIns="21590" bIns="21590" numCol="1" spcCol="1270" anchor="ctr" anchorCtr="0">
          <a:noAutofit/>
        </a:bodyPr>
        <a:lstStyle/>
        <a:p>
          <a:pPr marL="285750" lvl="1" indent="-285750" algn="l" defTabSz="1511300">
            <a:lnSpc>
              <a:spcPct val="90000"/>
            </a:lnSpc>
            <a:spcBef>
              <a:spcPct val="0"/>
            </a:spcBef>
            <a:spcAft>
              <a:spcPct val="15000"/>
            </a:spcAft>
            <a:buChar char="•"/>
          </a:pPr>
          <a:r>
            <a:rPr lang="es-AR" sz="3400" b="1" kern="1200" dirty="0">
              <a:solidFill>
                <a:srgbClr val="002060"/>
              </a:solidFill>
            </a:rPr>
            <a:t>Último caso en 2000</a:t>
          </a:r>
          <a:endParaRPr lang="es-AR" sz="3400" kern="1200" dirty="0"/>
        </a:p>
        <a:p>
          <a:pPr marL="285750" lvl="1" indent="-285750" algn="l" defTabSz="1511300">
            <a:lnSpc>
              <a:spcPct val="90000"/>
            </a:lnSpc>
            <a:spcBef>
              <a:spcPct val="0"/>
            </a:spcBef>
            <a:spcAft>
              <a:spcPct val="15000"/>
            </a:spcAft>
            <a:buChar char="•"/>
          </a:pPr>
          <a:r>
            <a:rPr lang="es-AR" sz="3400" b="1" kern="1200" dirty="0">
              <a:solidFill>
                <a:srgbClr val="002060"/>
              </a:solidFill>
            </a:rPr>
            <a:t>Sin fallecidos desde 1998</a:t>
          </a:r>
        </a:p>
      </dsp:txBody>
      <dsp:txXfrm rot="-5400000">
        <a:off x="1279638" y="1700262"/>
        <a:ext cx="6655245" cy="1072224"/>
      </dsp:txXfrm>
    </dsp:sp>
    <dsp:sp modelId="{2F1EC035-1305-4E37-8FE6-1301E0D26D6F}">
      <dsp:nvSpPr>
        <dsp:cNvPr id="0" name=""/>
        <dsp:cNvSpPr/>
      </dsp:nvSpPr>
      <dsp:spPr>
        <a:xfrm rot="5400000">
          <a:off x="-274207" y="3552980"/>
          <a:ext cx="1828053" cy="1279637"/>
        </a:xfrm>
        <a:prstGeom prst="chevron">
          <a:avLst/>
        </a:prstGeom>
        <a:gradFill rotWithShape="0">
          <a:gsLst>
            <a:gs pos="0">
              <a:schemeClr val="accent3">
                <a:hueOff val="11250264"/>
                <a:satOff val="-16880"/>
                <a:lumOff val="-2745"/>
                <a:alphaOff val="0"/>
                <a:tint val="100000"/>
                <a:shade val="100000"/>
                <a:satMod val="130000"/>
              </a:schemeClr>
            </a:gs>
            <a:gs pos="100000">
              <a:schemeClr val="accent3">
                <a:hueOff val="11250264"/>
                <a:satOff val="-16880"/>
                <a:lumOff val="-2745"/>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AR" sz="2400" b="1" kern="1200" dirty="0"/>
            <a:t>Rubéola y SRC</a:t>
          </a:r>
          <a:endParaRPr lang="es-AR" sz="2400" kern="1200" dirty="0"/>
        </a:p>
      </dsp:txBody>
      <dsp:txXfrm rot="-5400000">
        <a:off x="2" y="3918591"/>
        <a:ext cx="1279637" cy="548416"/>
      </dsp:txXfrm>
    </dsp:sp>
    <dsp:sp modelId="{9312F40E-C3B0-47A8-9F8C-ADD4B6CF05A5}">
      <dsp:nvSpPr>
        <dsp:cNvPr id="0" name=""/>
        <dsp:cNvSpPr/>
      </dsp:nvSpPr>
      <dsp:spPr>
        <a:xfrm rot="5400000">
          <a:off x="4041832" y="516576"/>
          <a:ext cx="1188859" cy="6713250"/>
        </a:xfrm>
        <a:prstGeom prst="round2SameRect">
          <a:avLst/>
        </a:prstGeom>
        <a:solidFill>
          <a:schemeClr val="lt1">
            <a:alpha val="90000"/>
            <a:hueOff val="0"/>
            <a:satOff val="0"/>
            <a:lumOff val="0"/>
            <a:alphaOff val="0"/>
          </a:schemeClr>
        </a:solidFill>
        <a:ln w="9525" cap="flat" cmpd="sng" algn="ctr">
          <a:solidFill>
            <a:schemeClr val="accent3">
              <a:hueOff val="11250264"/>
              <a:satOff val="-16880"/>
              <a:lumOff val="-2745"/>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1808" tIns="21590" rIns="21590" bIns="21590" numCol="1" spcCol="1270" anchor="ctr" anchorCtr="0">
          <a:noAutofit/>
        </a:bodyPr>
        <a:lstStyle/>
        <a:p>
          <a:pPr marL="285750" lvl="1" indent="-285750" algn="l" defTabSz="1511300">
            <a:lnSpc>
              <a:spcPct val="90000"/>
            </a:lnSpc>
            <a:spcBef>
              <a:spcPct val="0"/>
            </a:spcBef>
            <a:spcAft>
              <a:spcPct val="15000"/>
            </a:spcAft>
            <a:buChar char="•"/>
          </a:pPr>
          <a:r>
            <a:rPr lang="es-AR" sz="3400" b="1" kern="1200" dirty="0">
              <a:solidFill>
                <a:srgbClr val="002060"/>
              </a:solidFill>
            </a:rPr>
            <a:t>Último caso en 2009</a:t>
          </a:r>
          <a:endParaRPr lang="es-AR" sz="3400" kern="1200" dirty="0"/>
        </a:p>
      </dsp:txBody>
      <dsp:txXfrm rot="-5400000">
        <a:off x="1279637" y="3336807"/>
        <a:ext cx="6655215" cy="107278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6F99AE-7B1C-4076-B6FB-0CBE78289C86}">
      <dsp:nvSpPr>
        <dsp:cNvPr id="0" name=""/>
        <dsp:cNvSpPr/>
      </dsp:nvSpPr>
      <dsp:spPr>
        <a:xfrm rot="10800000">
          <a:off x="1511979" y="1086"/>
          <a:ext cx="5080042" cy="929679"/>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9963" tIns="68580" rIns="128016" bIns="68580" numCol="1" spcCol="1270" anchor="ctr" anchorCtr="0">
          <a:noAutofit/>
        </a:bodyPr>
        <a:lstStyle/>
        <a:p>
          <a:pPr marL="0" lvl="0" indent="0" algn="l" defTabSz="800100">
            <a:lnSpc>
              <a:spcPct val="90000"/>
            </a:lnSpc>
            <a:spcBef>
              <a:spcPct val="0"/>
            </a:spcBef>
            <a:spcAft>
              <a:spcPct val="35000"/>
            </a:spcAft>
            <a:buNone/>
          </a:pPr>
          <a:r>
            <a:rPr lang="es-AR" sz="1800" kern="1200" dirty="0">
              <a:latin typeface="Calibri" panose="020F0502020204030204" pitchFamily="34" charset="0"/>
            </a:rPr>
            <a:t>Las vacunas son un pilar fundamental de la salud pública y  contemplan no sólo el beneficio individual sino el bienestar colectivo </a:t>
          </a:r>
        </a:p>
      </dsp:txBody>
      <dsp:txXfrm rot="10800000">
        <a:off x="1744399" y="1086"/>
        <a:ext cx="4847622" cy="929679"/>
      </dsp:txXfrm>
    </dsp:sp>
    <dsp:sp modelId="{84722453-F397-4434-B634-4F00BE64B4D2}">
      <dsp:nvSpPr>
        <dsp:cNvPr id="0" name=""/>
        <dsp:cNvSpPr/>
      </dsp:nvSpPr>
      <dsp:spPr>
        <a:xfrm>
          <a:off x="1047139" y="1086"/>
          <a:ext cx="929679" cy="929679"/>
        </a:xfrm>
        <a:prstGeom prst="ellipse">
          <a:avLst/>
        </a:prstGeom>
        <a:blipFill rotWithShape="1">
          <a:blip xmlns:r="http://schemas.openxmlformats.org/officeDocument/2006/relationships" r:embed="rId1">
            <a:duotone>
              <a:prstClr val="black"/>
              <a:schemeClr val="accent2">
                <a:tint val="45000"/>
                <a:satMod val="400000"/>
              </a:schemeClr>
            </a:duotone>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5AD0324-D5F3-4360-98B2-F045B50CA376}">
      <dsp:nvSpPr>
        <dsp:cNvPr id="0" name=""/>
        <dsp:cNvSpPr/>
      </dsp:nvSpPr>
      <dsp:spPr>
        <a:xfrm rot="10800000">
          <a:off x="1511979" y="1208283"/>
          <a:ext cx="5080042" cy="929679"/>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9963" tIns="68580" rIns="128016" bIns="68580" numCol="1" spcCol="1270" anchor="ctr" anchorCtr="0">
          <a:noAutofit/>
        </a:bodyPr>
        <a:lstStyle/>
        <a:p>
          <a:pPr marL="0" lvl="0" indent="0" algn="l" defTabSz="800100">
            <a:lnSpc>
              <a:spcPct val="90000"/>
            </a:lnSpc>
            <a:spcBef>
              <a:spcPct val="0"/>
            </a:spcBef>
            <a:spcAft>
              <a:spcPct val="35000"/>
            </a:spcAft>
            <a:buNone/>
          </a:pPr>
          <a:r>
            <a:rPr lang="es-AR" sz="1800" kern="1200" dirty="0">
              <a:latin typeface="Calibri" panose="020F0502020204030204" pitchFamily="34" charset="0"/>
            </a:rPr>
            <a:t>Disponemos de vacunas gratuitas y obligatorias para todas las etapas de la vida</a:t>
          </a:r>
        </a:p>
      </dsp:txBody>
      <dsp:txXfrm rot="10800000">
        <a:off x="1744399" y="1208283"/>
        <a:ext cx="4847622" cy="929679"/>
      </dsp:txXfrm>
    </dsp:sp>
    <dsp:sp modelId="{D215505D-BB30-4220-BA44-6810EE905016}">
      <dsp:nvSpPr>
        <dsp:cNvPr id="0" name=""/>
        <dsp:cNvSpPr/>
      </dsp:nvSpPr>
      <dsp:spPr>
        <a:xfrm>
          <a:off x="1047139" y="1208283"/>
          <a:ext cx="929679" cy="929679"/>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CE1645-298F-40C6-87F4-BC8EB087863D}">
      <dsp:nvSpPr>
        <dsp:cNvPr id="0" name=""/>
        <dsp:cNvSpPr/>
      </dsp:nvSpPr>
      <dsp:spPr>
        <a:xfrm rot="10800000">
          <a:off x="1511979" y="2415479"/>
          <a:ext cx="5080042" cy="929679"/>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9963" tIns="68580" rIns="128016" bIns="68580" numCol="1" spcCol="1270" anchor="ctr" anchorCtr="0">
          <a:noAutofit/>
        </a:bodyPr>
        <a:lstStyle/>
        <a:p>
          <a:pPr marL="0" lvl="0" indent="0" algn="l" defTabSz="800100">
            <a:lnSpc>
              <a:spcPct val="90000"/>
            </a:lnSpc>
            <a:spcBef>
              <a:spcPct val="0"/>
            </a:spcBef>
            <a:spcAft>
              <a:spcPct val="35000"/>
            </a:spcAft>
            <a:buNone/>
          </a:pPr>
          <a:r>
            <a:rPr lang="es-AR" altLang="es-AR" sz="1800" kern="1200"/>
            <a:t>Evitar oportunidades perdidas. Toda consulta es una oportunidad de vacunación</a:t>
          </a:r>
          <a:endParaRPr lang="es-AR" sz="1800" kern="1200" dirty="0">
            <a:latin typeface="Calibri" panose="020F0502020204030204" pitchFamily="34" charset="0"/>
          </a:endParaRPr>
        </a:p>
      </dsp:txBody>
      <dsp:txXfrm rot="10800000">
        <a:off x="1744399" y="2415479"/>
        <a:ext cx="4847622" cy="929679"/>
      </dsp:txXfrm>
    </dsp:sp>
    <dsp:sp modelId="{148918E7-31F2-42DB-BC86-C7C33F8083C9}">
      <dsp:nvSpPr>
        <dsp:cNvPr id="0" name=""/>
        <dsp:cNvSpPr/>
      </dsp:nvSpPr>
      <dsp:spPr>
        <a:xfrm>
          <a:off x="1047139" y="2415479"/>
          <a:ext cx="929679" cy="929679"/>
        </a:xfrm>
        <a:prstGeom prst="ellipse">
          <a:avLst/>
        </a:prstGeom>
        <a:blipFill>
          <a:blip xmlns:r="http://schemas.openxmlformats.org/officeDocument/2006/relationships" r:embed="rId3">
            <a:extLst/>
          </a:blip>
          <a:srcRect/>
          <a:stretch>
            <a:fillRect t="-3000" b="-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67B893-1083-4B71-B6FA-807E1618D8A3}">
      <dsp:nvSpPr>
        <dsp:cNvPr id="0" name=""/>
        <dsp:cNvSpPr/>
      </dsp:nvSpPr>
      <dsp:spPr>
        <a:xfrm rot="10800000">
          <a:off x="1520767" y="3600400"/>
          <a:ext cx="5080042" cy="929679"/>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9963" tIns="68580" rIns="128016" bIns="68580" numCol="1" spcCol="1270" anchor="ctr" anchorCtr="0">
          <a:noAutofit/>
        </a:bodyPr>
        <a:lstStyle/>
        <a:p>
          <a:pPr marL="0" lvl="0" indent="0" algn="l" defTabSz="800100">
            <a:lnSpc>
              <a:spcPct val="90000"/>
            </a:lnSpc>
            <a:spcBef>
              <a:spcPct val="0"/>
            </a:spcBef>
            <a:spcAft>
              <a:spcPct val="35000"/>
            </a:spcAft>
            <a:buNone/>
          </a:pPr>
          <a:r>
            <a:rPr lang="es-AR" sz="1800" kern="1200" dirty="0">
              <a:latin typeface="Calibri" panose="020F0502020204030204" pitchFamily="34" charset="0"/>
            </a:rPr>
            <a:t>Compromiso de todos los sectores para mejorar la coberturas de vacunacion</a:t>
          </a:r>
        </a:p>
      </dsp:txBody>
      <dsp:txXfrm rot="10800000">
        <a:off x="1753187" y="3600400"/>
        <a:ext cx="4847622" cy="929679"/>
      </dsp:txXfrm>
    </dsp:sp>
    <dsp:sp modelId="{1C4EC537-7153-4AB1-8DF5-3CAEF505D0B9}">
      <dsp:nvSpPr>
        <dsp:cNvPr id="0" name=""/>
        <dsp:cNvSpPr/>
      </dsp:nvSpPr>
      <dsp:spPr>
        <a:xfrm>
          <a:off x="1008223" y="3637736"/>
          <a:ext cx="929679" cy="929679"/>
        </a:xfrm>
        <a:prstGeom prst="ellipse">
          <a:avLst/>
        </a:prstGeom>
        <a:blipFill rotWithShape="1">
          <a:blip xmlns:r="http://schemas.openxmlformats.org/officeDocument/2006/relationships" r:embed="rId4">
            <a:duotone>
              <a:schemeClr val="accent5">
                <a:shade val="45000"/>
                <a:satMod val="135000"/>
              </a:schemeClr>
              <a:prstClr val="white"/>
            </a:duotone>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0CE20E-785C-4DE9-838C-A35C3D2818B7}">
      <dsp:nvSpPr>
        <dsp:cNvPr id="0" name=""/>
        <dsp:cNvSpPr/>
      </dsp:nvSpPr>
      <dsp:spPr>
        <a:xfrm rot="10800000">
          <a:off x="1511979" y="4829872"/>
          <a:ext cx="5080042" cy="929679"/>
        </a:xfrm>
        <a:prstGeom prst="homePlat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9963" tIns="68580" rIns="128016" bIns="68580" numCol="1" spcCol="1270" anchor="ctr" anchorCtr="0">
          <a:noAutofit/>
        </a:bodyPr>
        <a:lstStyle/>
        <a:p>
          <a:pPr marL="0" lvl="0" indent="0" algn="l" defTabSz="800100">
            <a:lnSpc>
              <a:spcPct val="90000"/>
            </a:lnSpc>
            <a:spcBef>
              <a:spcPct val="0"/>
            </a:spcBef>
            <a:spcAft>
              <a:spcPct val="35000"/>
            </a:spcAft>
            <a:buNone/>
          </a:pPr>
          <a:r>
            <a:rPr lang="es-AR" sz="1800" kern="1200" dirty="0">
              <a:latin typeface="Calibri" panose="020F0502020204030204" pitchFamily="34" charset="0"/>
            </a:rPr>
            <a:t>Eje clave: Fortalecer instancias de e</a:t>
          </a:r>
          <a:r>
            <a:rPr lang="es-AR" sz="1800" b="0" kern="1200" dirty="0">
              <a:latin typeface="Calibri" panose="020F0502020204030204" pitchFamily="34" charset="0"/>
            </a:rPr>
            <a:t>ducación y difusión</a:t>
          </a:r>
        </a:p>
      </dsp:txBody>
      <dsp:txXfrm rot="10800000">
        <a:off x="1744399" y="4829872"/>
        <a:ext cx="4847622" cy="929679"/>
      </dsp:txXfrm>
    </dsp:sp>
    <dsp:sp modelId="{DEDB1846-6B71-476C-B67D-EC53D46F1829}">
      <dsp:nvSpPr>
        <dsp:cNvPr id="0" name=""/>
        <dsp:cNvSpPr/>
      </dsp:nvSpPr>
      <dsp:spPr>
        <a:xfrm>
          <a:off x="1047139" y="4829872"/>
          <a:ext cx="929679" cy="929679"/>
        </a:xfrm>
        <a:prstGeom prst="ellipse">
          <a:avLst/>
        </a:prstGeom>
        <a:blipFill>
          <a:blip xmlns:r="http://schemas.openxmlformats.org/officeDocument/2006/relationships" r:embed="rId5" cstate="prin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01A440-B9E7-0F4C-9FC5-C7B87967915F}" type="datetimeFigureOut">
              <a:rPr lang="es-ES" smtClean="0"/>
              <a:t>2/10/18</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41778C-4E1B-0543-ADB3-10A9555117DE}" type="slidenum">
              <a:rPr lang="es-ES" smtClean="0"/>
              <a:t>‹Nº›</a:t>
            </a:fld>
            <a:endParaRPr lang="es-ES"/>
          </a:p>
        </p:txBody>
      </p:sp>
    </p:spTree>
    <p:extLst>
      <p:ext uri="{BB962C8B-B14F-4D97-AF65-F5344CB8AC3E}">
        <p14:creationId xmlns:p14="http://schemas.microsoft.com/office/powerpoint/2010/main" val="17702428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a:spcBef>
                <a:spcPct val="0"/>
              </a:spcBef>
            </a:pPr>
            <a:r>
              <a:rPr lang="en-US">
                <a:latin typeface="Calibri" charset="0"/>
              </a:rPr>
              <a:t>Vaccines in National Immunization Programs are considered safe and effective when used correctly</a:t>
            </a:r>
          </a:p>
          <a:p>
            <a:pPr marL="0" lvl="1">
              <a:spcBef>
                <a:spcPct val="0"/>
              </a:spcBef>
              <a:buFontTx/>
              <a:buChar char="•"/>
            </a:pPr>
            <a:r>
              <a:rPr lang="en-US">
                <a:latin typeface="Calibri" charset="0"/>
              </a:rPr>
              <a:t>Vaccines are not risk-free, and adverse events can occur</a:t>
            </a:r>
          </a:p>
          <a:p>
            <a:pPr marL="0" lvl="1">
              <a:spcBef>
                <a:spcPct val="0"/>
              </a:spcBef>
              <a:buFontTx/>
              <a:buChar char="•"/>
            </a:pPr>
            <a:r>
              <a:rPr lang="en-US">
                <a:latin typeface="Calibri" charset="0"/>
              </a:rPr>
              <a:t>Public trust in vaccine safety is crucial to the success of vaccination programs</a:t>
            </a:r>
          </a:p>
          <a:p>
            <a:pPr>
              <a:spcBef>
                <a:spcPct val="0"/>
              </a:spcBef>
            </a:pPr>
            <a:endParaRPr lang="en-US">
              <a:latin typeface="Calibri" charset="0"/>
            </a:endParaRPr>
          </a:p>
          <a:p>
            <a:pPr>
              <a:spcBef>
                <a:spcPct val="0"/>
              </a:spcBef>
            </a:pPr>
            <a:r>
              <a:rPr lang="en-US">
                <a:latin typeface="Calibri" charset="0"/>
              </a:rPr>
              <a:t>Vaccine Safety Systems are particularly important because the general public has low tolerance to adverse events following vaccination</a:t>
            </a:r>
          </a:p>
          <a:p>
            <a:pPr marL="0" lvl="1">
              <a:spcBef>
                <a:spcPct val="0"/>
              </a:spcBef>
              <a:buFontTx/>
              <a:buChar char="•"/>
            </a:pPr>
            <a:r>
              <a:rPr lang="en-US">
                <a:latin typeface="Calibri" charset="0"/>
              </a:rPr>
              <a:t>Vaccines are given to healthy persons to prevent disease, creating a greater need to detect and investigate adverse events than expected for other pharmaceutical products</a:t>
            </a:r>
          </a:p>
          <a:p>
            <a:pPr marL="0" lvl="1">
              <a:spcBef>
                <a:spcPct val="0"/>
              </a:spcBef>
              <a:buFontTx/>
              <a:buChar char="•"/>
            </a:pPr>
            <a:r>
              <a:rPr lang="en-US">
                <a:latin typeface="Calibri" charset="0"/>
              </a:rPr>
              <a:t>Before their introduction into an immunization program, vaccines undergo several steps of evaluation to assess their safety and efficacy in clinical trials</a:t>
            </a:r>
          </a:p>
          <a:p>
            <a:pPr marL="0" lvl="1">
              <a:spcBef>
                <a:spcPct val="0"/>
              </a:spcBef>
              <a:buFontTx/>
              <a:buChar char="•"/>
            </a:pPr>
            <a:r>
              <a:rPr lang="en-US">
                <a:latin typeface="Calibri" charset="0"/>
              </a:rPr>
              <a:t>Once introduced, vaccines undergo thorough and continuous reviews of their manufacturing process and adverse events following immunization are monitored and investigated to ensure that a particular vaccine is safe for the entire population</a:t>
            </a:r>
          </a:p>
          <a:p>
            <a:pPr>
              <a:spcBef>
                <a:spcPct val="0"/>
              </a:spcBef>
            </a:pPr>
            <a:endParaRPr lang="en-US">
              <a:latin typeface="Calibri" charset="0"/>
            </a:endParaRPr>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8104D27F-8E07-8F43-BB39-C18E92CA3D94}" type="slidenum">
              <a:rPr lang="en-US">
                <a:solidFill>
                  <a:srgbClr val="000000"/>
                </a:solidFill>
                <a:latin typeface="Arial" charset="0"/>
              </a:rPr>
              <a:pPr/>
              <a:t>4</a:t>
            </a:fld>
            <a:endParaRPr lang="en-US">
              <a:solidFill>
                <a:srgbClr val="000000"/>
              </a:solidFill>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Marcador de imagen de diapositiva"/>
          <p:cNvSpPr>
            <a:spLocks noGrp="1" noRot="1" noChangeAspect="1" noTextEdit="1"/>
          </p:cNvSpPr>
          <p:nvPr>
            <p:ph type="sldImg"/>
          </p:nvPr>
        </p:nvSpPr>
        <p:spPr>
          <a:ln/>
        </p:spPr>
      </p:sp>
      <p:sp>
        <p:nvSpPr>
          <p:cNvPr id="35843" name="2 Marcador de notas"/>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r>
              <a:rPr lang="es-AR" dirty="0"/>
              <a:t>Co Na</a:t>
            </a:r>
            <a:r>
              <a:rPr lang="es-AR" baseline="0" dirty="0"/>
              <a:t> Se Va: Formada por todas estas sociedades</a:t>
            </a:r>
            <a:endParaRPr lang="es-AR" dirty="0"/>
          </a:p>
        </p:txBody>
      </p:sp>
      <p:sp>
        <p:nvSpPr>
          <p:cNvPr id="35844" name="3 Marcador de número de diapositiva"/>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B937EBC-CF93-9345-A31A-059CDED490EC}" type="slidenum">
              <a:rPr lang="es-AR">
                <a:cs typeface="Arial" charset="0"/>
              </a:rPr>
              <a:pPr eaLnBrk="1" hangingPunct="1"/>
              <a:t>7</a:t>
            </a:fld>
            <a:endParaRPr lang="es-AR">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1 Marcador de imagen de diapositiva"/>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47106" name="2 Marcador de notas"/>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s-AR" dirty="0">
                <a:latin typeface="Calibri" charset="0"/>
              </a:rPr>
              <a:t>En la semana epidemiológica (SE) 16 del corriente año se notificó a la Dirección de Epidemiología de la Provincia de Tucumán un caso sospechoso de Síndrome Febril Inespecífico (SFI) y EFE en un paciente argentino que retornaba de viaje de Australia. El 17/4 se notificó el caso al Sistema Nacional de Vigilancia de la Salud (SNVS) y el 21/4 se obtuvo el primer resultado positivo para sarampión (IgM) en el laboratorio de la red EFE de la provincia. Se registraron dos casos secundarios, ambos contactos del caso índice. </a:t>
            </a:r>
          </a:p>
          <a:p>
            <a:r>
              <a:rPr lang="es-AR" dirty="0">
                <a:latin typeface="Calibri" charset="0"/>
              </a:rPr>
              <a:t>El paciente índice, argentino de 25 años oriundo de Yerba Buena, provincia de Tucumán, había regresado al país el 9/4/17 luego de 3 meses de vacaciones recorriendo Asia y Oceanía. Comenzó con malestar y febrículas el 9/4, agregando fiebre y exantema el día 12/4. </a:t>
            </a:r>
          </a:p>
          <a:p>
            <a:endParaRPr lang="es-AR" dirty="0">
              <a:latin typeface="Calibri" charset="0"/>
            </a:endParaRPr>
          </a:p>
        </p:txBody>
      </p:sp>
      <p:sp>
        <p:nvSpPr>
          <p:cNvPr id="47107"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B8B6081-4A5C-4348-A099-5971AD18CC2E}" type="slidenum">
              <a:rPr lang="es-AR" sz="1200">
                <a:solidFill>
                  <a:srgbClr val="000000"/>
                </a:solidFill>
              </a:rPr>
              <a:pPr/>
              <a:t>12</a:t>
            </a:fld>
            <a:endParaRPr lang="es-AR" sz="120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1 Marcador de imagen de diapositiva"/>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50178" name="2 Marcador de notas"/>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s-ES">
              <a:latin typeface="Calibri" charset="0"/>
            </a:endParaRPr>
          </a:p>
        </p:txBody>
      </p:sp>
      <p:sp>
        <p:nvSpPr>
          <p:cNvPr id="50179"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8EA5ED2-ED37-6D43-A269-12307310D299}" type="slidenum">
              <a:rPr lang="es-AR" sz="1200"/>
              <a:pPr/>
              <a:t>15</a:t>
            </a:fld>
            <a:endParaRPr lang="es-A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885652-785A-844D-A688-95678BBEEF66}" type="slidenum">
              <a:rPr lang="en-US" smtClean="0"/>
              <a:t>17</a:t>
            </a:fld>
            <a:endParaRPr lang="en-US"/>
          </a:p>
        </p:txBody>
      </p:sp>
    </p:spTree>
    <p:extLst>
      <p:ext uri="{BB962C8B-B14F-4D97-AF65-F5344CB8AC3E}">
        <p14:creationId xmlns:p14="http://schemas.microsoft.com/office/powerpoint/2010/main" val="4258161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Backfire</a:t>
            </a:r>
            <a:r>
              <a:rPr lang="es-ES" dirty="0"/>
              <a:t>: efecto rebote, se dice algo con la intención de convencer</a:t>
            </a:r>
            <a:r>
              <a:rPr lang="es-ES" baseline="0" dirty="0"/>
              <a:t> de que las vacunas son seguras y se genera que se reafirmen mas en su postura de desconfianza</a:t>
            </a:r>
            <a:endParaRPr lang="es-ES" dirty="0"/>
          </a:p>
        </p:txBody>
      </p:sp>
      <p:sp>
        <p:nvSpPr>
          <p:cNvPr id="4" name="Marcador de número de diapositiva 3"/>
          <p:cNvSpPr>
            <a:spLocks noGrp="1"/>
          </p:cNvSpPr>
          <p:nvPr>
            <p:ph type="sldNum" sz="quarter" idx="10"/>
          </p:nvPr>
        </p:nvSpPr>
        <p:spPr/>
        <p:txBody>
          <a:bodyPr/>
          <a:lstStyle/>
          <a:p>
            <a:fld id="{4141778C-4E1B-0543-ADB3-10A9555117DE}" type="slidenum">
              <a:rPr lang="es-ES" smtClean="0"/>
              <a:t>18</a:t>
            </a:fld>
            <a:endParaRPr lang="es-ES"/>
          </a:p>
        </p:txBody>
      </p:sp>
    </p:spTree>
    <p:extLst>
      <p:ext uri="{BB962C8B-B14F-4D97-AF65-F5344CB8AC3E}">
        <p14:creationId xmlns:p14="http://schemas.microsoft.com/office/powerpoint/2010/main" val="3945530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Marcador de imagen de diapositiva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55298" name="Marcador de notas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s-ES">
              <a:latin typeface="Calibri" charset="0"/>
            </a:endParaRPr>
          </a:p>
        </p:txBody>
      </p:sp>
      <p:sp>
        <p:nvSpPr>
          <p:cNvPr id="55299"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AE339D2A-A38C-9845-9542-A5BDD3527DD6}" type="slidenum">
              <a:rPr lang="es-AR" sz="1200"/>
              <a:pPr/>
              <a:t>21</a:t>
            </a:fld>
            <a:endParaRPr lang="es-A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1 Marcador de imagen de diapositiva">
            <a:extLst>
              <a:ext uri="{FF2B5EF4-FFF2-40B4-BE49-F238E27FC236}">
                <a16:creationId xmlns:a16="http://schemas.microsoft.com/office/drawing/2014/main" id="{C1627BFF-BEDD-8141-9A39-F0FDA89C86D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8" name="2 Marcador de notas">
            <a:extLst>
              <a:ext uri="{FF2B5EF4-FFF2-40B4-BE49-F238E27FC236}">
                <a16:creationId xmlns:a16="http://schemas.microsoft.com/office/drawing/2014/main" id="{0E75B60A-8682-FF4B-AE57-977AEB77BB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AR" altLang="es-AR"/>
              <a:t>Varios estudios demuestran la falta de relacion de causalidad entre  la vacuna y eventos como el SGB, convulsiones y síncope</a:t>
            </a:r>
          </a:p>
        </p:txBody>
      </p:sp>
      <p:sp>
        <p:nvSpPr>
          <p:cNvPr id="29699" name="3 Marcador de número de diapositiva">
            <a:extLst>
              <a:ext uri="{FF2B5EF4-FFF2-40B4-BE49-F238E27FC236}">
                <a16:creationId xmlns:a16="http://schemas.microsoft.com/office/drawing/2014/main" id="{1C17C6AE-9551-8A40-9309-9D7EA1F7E8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1F55AD6-5FA8-C147-9A37-377A357CD83F}" type="slidenum">
              <a:rPr lang="es-AR" altLang="es-AR">
                <a:latin typeface="Arial" panose="020B0604020202020204" pitchFamily="34" charset="0"/>
              </a:rPr>
              <a:pPr>
                <a:spcBef>
                  <a:spcPct val="0"/>
                </a:spcBef>
              </a:pPr>
              <a:t>28</a:t>
            </a:fld>
            <a:endParaRPr lang="es-AR" altLang="es-AR">
              <a:latin typeface="Arial" panose="020B0604020202020204" pitchFamily="34" charset="0"/>
            </a:endParaRPr>
          </a:p>
        </p:txBody>
      </p:sp>
    </p:spTree>
    <p:extLst>
      <p:ext uri="{BB962C8B-B14F-4D97-AF65-F5344CB8AC3E}">
        <p14:creationId xmlns:p14="http://schemas.microsoft.com/office/powerpoint/2010/main" val="2309416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1 Marcador de imagen de diapositiva">
            <a:extLst>
              <a:ext uri="{FF2B5EF4-FFF2-40B4-BE49-F238E27FC236}">
                <a16:creationId xmlns:a16="http://schemas.microsoft.com/office/drawing/2014/main" id="{5295C4C1-7943-EA4C-81CE-57C1672BF45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2 Marcador de notas">
            <a:extLst>
              <a:ext uri="{FF2B5EF4-FFF2-40B4-BE49-F238E27FC236}">
                <a16:creationId xmlns:a16="http://schemas.microsoft.com/office/drawing/2014/main" id="{8445EF63-05E2-814B-ABDB-1DB94A5DA8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AR" altLang="es-AR"/>
              <a:t>No hay ningun estudio que demuestre asociacion entre la vacuna y eventos autoinmunes</a:t>
            </a:r>
          </a:p>
        </p:txBody>
      </p:sp>
      <p:sp>
        <p:nvSpPr>
          <p:cNvPr id="31747" name="3 Marcador de número de diapositiva">
            <a:extLst>
              <a:ext uri="{FF2B5EF4-FFF2-40B4-BE49-F238E27FC236}">
                <a16:creationId xmlns:a16="http://schemas.microsoft.com/office/drawing/2014/main" id="{E405ECB4-7208-4048-9AEF-98AAC3E3AC4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3CC7AB-015C-9F42-A12E-468101FD9E7C}" type="slidenum">
              <a:rPr lang="es-AR" altLang="es-AR">
                <a:latin typeface="Arial" panose="020B0604020202020204" pitchFamily="34" charset="0"/>
              </a:rPr>
              <a:pPr>
                <a:spcBef>
                  <a:spcPct val="0"/>
                </a:spcBef>
              </a:pPr>
              <a:t>29</a:t>
            </a:fld>
            <a:endParaRPr lang="es-AR" altLang="es-AR">
              <a:latin typeface="Arial" panose="020B0604020202020204" pitchFamily="34" charset="0"/>
            </a:endParaRPr>
          </a:p>
        </p:txBody>
      </p:sp>
    </p:spTree>
    <p:extLst>
      <p:ext uri="{BB962C8B-B14F-4D97-AF65-F5344CB8AC3E}">
        <p14:creationId xmlns:p14="http://schemas.microsoft.com/office/powerpoint/2010/main" val="3774803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1 Marcador de imagen de diapositiva">
            <a:extLst>
              <a:ext uri="{FF2B5EF4-FFF2-40B4-BE49-F238E27FC236}">
                <a16:creationId xmlns:a16="http://schemas.microsoft.com/office/drawing/2014/main" id="{6F405497-CEFC-5142-9DBA-882EA990F8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2 Marcador de notas">
            <a:extLst>
              <a:ext uri="{FF2B5EF4-FFF2-40B4-BE49-F238E27FC236}">
                <a16:creationId xmlns:a16="http://schemas.microsoft.com/office/drawing/2014/main" id="{CDE73813-CC3A-8F41-A09F-2F1CED2EE6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AR"/>
              <a:t>De igual manera tampoco se demuestra asociacion con trastornos neurologicos ni tromboembolismo</a:t>
            </a:r>
            <a:endParaRPr lang="es-AR" altLang="es-AR"/>
          </a:p>
        </p:txBody>
      </p:sp>
      <p:sp>
        <p:nvSpPr>
          <p:cNvPr id="33795" name="3 Marcador de número de diapositiva">
            <a:extLst>
              <a:ext uri="{FF2B5EF4-FFF2-40B4-BE49-F238E27FC236}">
                <a16:creationId xmlns:a16="http://schemas.microsoft.com/office/drawing/2014/main" id="{4E895A25-2181-B940-ADBE-CDF7671735E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8BD8F91-3158-A844-A6C6-19D314E594D7}" type="slidenum">
              <a:rPr lang="es-AR" altLang="es-AR">
                <a:latin typeface="Arial" panose="020B0604020202020204" pitchFamily="34" charset="0"/>
              </a:rPr>
              <a:pPr>
                <a:spcBef>
                  <a:spcPct val="0"/>
                </a:spcBef>
              </a:pPr>
              <a:t>30</a:t>
            </a:fld>
            <a:endParaRPr lang="es-AR" altLang="es-AR">
              <a:latin typeface="Arial" panose="020B0604020202020204" pitchFamily="34" charset="0"/>
            </a:endParaRPr>
          </a:p>
        </p:txBody>
      </p:sp>
    </p:spTree>
    <p:extLst>
      <p:ext uri="{BB962C8B-B14F-4D97-AF65-F5344CB8AC3E}">
        <p14:creationId xmlns:p14="http://schemas.microsoft.com/office/powerpoint/2010/main" val="2311441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1 Marcador de imagen de diapositiva">
            <a:extLst>
              <a:ext uri="{FF2B5EF4-FFF2-40B4-BE49-F238E27FC236}">
                <a16:creationId xmlns:a16="http://schemas.microsoft.com/office/drawing/2014/main" id="{0B6ADAE8-9CA9-0346-A50D-0635373D8AB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2" name="2 Marcador de notas">
            <a:extLst>
              <a:ext uri="{FF2B5EF4-FFF2-40B4-BE49-F238E27FC236}">
                <a16:creationId xmlns:a16="http://schemas.microsoft.com/office/drawing/2014/main" id="{C67217D2-BCF5-F14B-8B58-61DA41B52AA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AR" altLang="es-AR" dirty="0"/>
              <a:t>En el año 2014 en Carmen de Bolivar (municipio que se localiza a 110 km de Cartagena, Colombia) se inicia un evento con 15 casos de una misma institucion educativa, en niñas mayores de 13 años, extendiendose luego a mas de 600 niñas y niños entre 8 y 19 años.</a:t>
            </a:r>
          </a:p>
          <a:p>
            <a:r>
              <a:rPr lang="es-AR" altLang="es-AR" dirty="0"/>
              <a:t>La mayoria de los sintomas presentados fueron cefalea (80%), parestesias MMII (60 %) y MMSS (40%)</a:t>
            </a:r>
          </a:p>
          <a:p>
            <a:r>
              <a:rPr lang="es-AR" altLang="es-AR" dirty="0"/>
              <a:t>Luego de un extenso analisis de la situacion y los casos, el Ministerio de Salud informa que no se pudo demostrar que la vacuna este asociada a estos eventos clasificando brote como una enfermedad psicogena masiva</a:t>
            </a:r>
          </a:p>
        </p:txBody>
      </p:sp>
      <p:sp>
        <p:nvSpPr>
          <p:cNvPr id="35843" name="3 Marcador de número de diapositiva">
            <a:extLst>
              <a:ext uri="{FF2B5EF4-FFF2-40B4-BE49-F238E27FC236}">
                <a16:creationId xmlns:a16="http://schemas.microsoft.com/office/drawing/2014/main" id="{CA03040F-5E3C-2944-ACE3-2BC55E9422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5DC00F8-7E23-CB49-8B63-BF92566262B0}" type="slidenum">
              <a:rPr lang="es-AR" altLang="es-AR">
                <a:latin typeface="Arial" panose="020B0604020202020204" pitchFamily="34" charset="0"/>
              </a:rPr>
              <a:pPr>
                <a:spcBef>
                  <a:spcPct val="0"/>
                </a:spcBef>
              </a:pPr>
              <a:t>31</a:t>
            </a:fld>
            <a:endParaRPr lang="es-AR" altLang="es-AR">
              <a:latin typeface="Arial" panose="020B0604020202020204" pitchFamily="34" charset="0"/>
            </a:endParaRPr>
          </a:p>
        </p:txBody>
      </p:sp>
    </p:spTree>
    <p:extLst>
      <p:ext uri="{BB962C8B-B14F-4D97-AF65-F5344CB8AC3E}">
        <p14:creationId xmlns:p14="http://schemas.microsoft.com/office/powerpoint/2010/main" val="1788299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1 Marcador de imagen de diapositiva">
            <a:extLst>
              <a:ext uri="{FF2B5EF4-FFF2-40B4-BE49-F238E27FC236}">
                <a16:creationId xmlns:a16="http://schemas.microsoft.com/office/drawing/2014/main" id="{46F35003-1EDE-1B4C-983A-D15E40C8DF3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2 Marcador de notas">
            <a:extLst>
              <a:ext uri="{FF2B5EF4-FFF2-40B4-BE49-F238E27FC236}">
                <a16:creationId xmlns:a16="http://schemas.microsoft.com/office/drawing/2014/main" id="{F30DC4F3-7997-4D47-BE17-E7FDF5C9AC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ltLang="es-AR"/>
          </a:p>
        </p:txBody>
      </p:sp>
      <p:sp>
        <p:nvSpPr>
          <p:cNvPr id="43011" name="3 Marcador de número de diapositiva">
            <a:extLst>
              <a:ext uri="{FF2B5EF4-FFF2-40B4-BE49-F238E27FC236}">
                <a16:creationId xmlns:a16="http://schemas.microsoft.com/office/drawing/2014/main" id="{F2592AC2-E925-864D-A8C0-AECD9302BF1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1B04974-D061-BE43-9B3F-6079CC77A5E0}" type="slidenum">
              <a:rPr lang="es-AR" altLang="es-AR">
                <a:latin typeface="Arial" panose="020B0604020202020204" pitchFamily="34" charset="0"/>
              </a:rPr>
              <a:pPr>
                <a:spcBef>
                  <a:spcPct val="0"/>
                </a:spcBef>
              </a:pPr>
              <a:t>32</a:t>
            </a:fld>
            <a:endParaRPr lang="es-AR" altLang="es-AR">
              <a:latin typeface="Arial" panose="020B0604020202020204" pitchFamily="34" charset="0"/>
            </a:endParaRPr>
          </a:p>
        </p:txBody>
      </p:sp>
    </p:spTree>
    <p:extLst>
      <p:ext uri="{BB962C8B-B14F-4D97-AF65-F5344CB8AC3E}">
        <p14:creationId xmlns:p14="http://schemas.microsoft.com/office/powerpoint/2010/main" val="525268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1 Marcador de imagen de diapositiva">
            <a:extLst>
              <a:ext uri="{FF2B5EF4-FFF2-40B4-BE49-F238E27FC236}">
                <a16:creationId xmlns:a16="http://schemas.microsoft.com/office/drawing/2014/main" id="{054C5213-A68D-8E4A-836B-985ABC3E649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4" name="2 Marcador de notas">
            <a:extLst>
              <a:ext uri="{FF2B5EF4-FFF2-40B4-BE49-F238E27FC236}">
                <a16:creationId xmlns:a16="http://schemas.microsoft.com/office/drawing/2014/main" id="{8CF29A1D-25CC-0945-9E71-A8E8472BB47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AR" altLang="es-AR"/>
              <a:t>La OMS cuenta con un Comité de Vigilancia en Seguridad de todas las vacunas disponibles, y en su informe de año 2014 emite este comunicado.</a:t>
            </a:r>
          </a:p>
        </p:txBody>
      </p:sp>
      <p:sp>
        <p:nvSpPr>
          <p:cNvPr id="49155" name="3 Marcador de número de diapositiva">
            <a:extLst>
              <a:ext uri="{FF2B5EF4-FFF2-40B4-BE49-F238E27FC236}">
                <a16:creationId xmlns:a16="http://schemas.microsoft.com/office/drawing/2014/main" id="{76E77CE6-A504-0F49-AA4D-B80DD3B9D8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384DF91-D601-4D4F-A2D5-9370858390EA}" type="slidenum">
              <a:rPr lang="es-AR" altLang="es-AR">
                <a:latin typeface="Arial" panose="020B0604020202020204" pitchFamily="34" charset="0"/>
              </a:rPr>
              <a:pPr>
                <a:spcBef>
                  <a:spcPct val="0"/>
                </a:spcBef>
              </a:pPr>
              <a:t>33</a:t>
            </a:fld>
            <a:endParaRPr lang="es-AR" altLang="es-AR">
              <a:latin typeface="Arial" panose="020B0604020202020204" pitchFamily="34" charset="0"/>
            </a:endParaRPr>
          </a:p>
        </p:txBody>
      </p:sp>
    </p:spTree>
    <p:extLst>
      <p:ext uri="{BB962C8B-B14F-4D97-AF65-F5344CB8AC3E}">
        <p14:creationId xmlns:p14="http://schemas.microsoft.com/office/powerpoint/2010/main" val="310701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1 Marcador de imagen de diapositiva">
            <a:extLst>
              <a:ext uri="{FF2B5EF4-FFF2-40B4-BE49-F238E27FC236}">
                <a16:creationId xmlns:a16="http://schemas.microsoft.com/office/drawing/2014/main" id="{625B0919-9E62-9C43-B4D4-C0CEF7EAAC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2 Marcador de notas">
            <a:extLst>
              <a:ext uri="{FF2B5EF4-FFF2-40B4-BE49-F238E27FC236}">
                <a16:creationId xmlns:a16="http://schemas.microsoft.com/office/drawing/2014/main" id="{465F8E41-325C-414D-921C-CFB0E5A5ED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AR" altLang="es-AR"/>
              <a:t>Informe 2016</a:t>
            </a:r>
          </a:p>
        </p:txBody>
      </p:sp>
      <p:sp>
        <p:nvSpPr>
          <p:cNvPr id="51203" name="3 Marcador de número de diapositiva">
            <a:extLst>
              <a:ext uri="{FF2B5EF4-FFF2-40B4-BE49-F238E27FC236}">
                <a16:creationId xmlns:a16="http://schemas.microsoft.com/office/drawing/2014/main" id="{A5547112-4C74-3247-B61D-2C5C3AEC71E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A7BF107-1CF7-074E-8903-C855CBDA63FE}" type="slidenum">
              <a:rPr lang="es-AR" altLang="es-AR">
                <a:latin typeface="Arial" panose="020B0604020202020204" pitchFamily="34" charset="0"/>
              </a:rPr>
              <a:pPr>
                <a:spcBef>
                  <a:spcPct val="0"/>
                </a:spcBef>
              </a:pPr>
              <a:t>34</a:t>
            </a:fld>
            <a:endParaRPr lang="es-AR" altLang="es-AR">
              <a:latin typeface="Arial" panose="020B0604020202020204" pitchFamily="34" charset="0"/>
            </a:endParaRPr>
          </a:p>
        </p:txBody>
      </p:sp>
    </p:spTree>
    <p:extLst>
      <p:ext uri="{BB962C8B-B14F-4D97-AF65-F5344CB8AC3E}">
        <p14:creationId xmlns:p14="http://schemas.microsoft.com/office/powerpoint/2010/main" val="1846120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n-US"/>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Haga clic para modificar el estilo de subtítulo del patrón</a:t>
            </a:r>
            <a:endParaRPr lang="es-ES"/>
          </a:p>
        </p:txBody>
      </p:sp>
      <p:sp>
        <p:nvSpPr>
          <p:cNvPr id="4" name="Marcador de fecha 3"/>
          <p:cNvSpPr>
            <a:spLocks noGrp="1"/>
          </p:cNvSpPr>
          <p:nvPr>
            <p:ph type="dt" sz="half" idx="10"/>
          </p:nvPr>
        </p:nvSpPr>
        <p:spPr/>
        <p:txBody>
          <a:bodyPr/>
          <a:lstStyle/>
          <a:p>
            <a:fld id="{317D0DC3-FF30-164F-A858-B6024F650CD5}" type="datetimeFigureOut">
              <a:rPr lang="es-ES" smtClean="0"/>
              <a:t>2/10/18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AE4160F-DAD1-2343-8439-C9EFD0D40C53}" type="slidenum">
              <a:rPr lang="es-ES" smtClean="0"/>
              <a:t>‹Nº›</a:t>
            </a:fld>
            <a:endParaRPr lang="es-ES"/>
          </a:p>
        </p:txBody>
      </p:sp>
    </p:spTree>
    <p:extLst>
      <p:ext uri="{BB962C8B-B14F-4D97-AF65-F5344CB8AC3E}">
        <p14:creationId xmlns:p14="http://schemas.microsoft.com/office/powerpoint/2010/main" val="2509568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Clic para editar título</a:t>
            </a:r>
            <a:endParaRPr lang="es-ES"/>
          </a:p>
        </p:txBody>
      </p:sp>
      <p:sp>
        <p:nvSpPr>
          <p:cNvPr id="3" name="Marcador de contenido 2"/>
          <p:cNvSpPr>
            <a:spLocks noGrp="1"/>
          </p:cNvSpPr>
          <p:nvPr>
            <p:ph idx="1"/>
          </p:nvPr>
        </p:nvSpPr>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ES"/>
          </a:p>
        </p:txBody>
      </p:sp>
      <p:sp>
        <p:nvSpPr>
          <p:cNvPr id="4" name="Marcador de fecha 3"/>
          <p:cNvSpPr>
            <a:spLocks noGrp="1"/>
          </p:cNvSpPr>
          <p:nvPr>
            <p:ph type="dt" sz="half" idx="10"/>
          </p:nvPr>
        </p:nvSpPr>
        <p:spPr/>
        <p:txBody>
          <a:bodyPr/>
          <a:lstStyle/>
          <a:p>
            <a:fld id="{317D0DC3-FF30-164F-A858-B6024F650CD5}" type="datetimeFigureOut">
              <a:rPr lang="es-ES" smtClean="0"/>
              <a:t>2/10/18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AE4160F-DAD1-2343-8439-C9EFD0D40C53}" type="slidenum">
              <a:rPr lang="es-ES" smtClean="0"/>
              <a:t>‹Nº›</a:t>
            </a:fld>
            <a:endParaRPr lang="es-ES"/>
          </a:p>
        </p:txBody>
      </p:sp>
    </p:spTree>
    <p:extLst>
      <p:ext uri="{BB962C8B-B14F-4D97-AF65-F5344CB8AC3E}">
        <p14:creationId xmlns:p14="http://schemas.microsoft.com/office/powerpoint/2010/main" val="469352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n-US"/>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Haga clic para modificar el estilo de texto del patrón</a:t>
            </a:r>
          </a:p>
        </p:txBody>
      </p:sp>
      <p:sp>
        <p:nvSpPr>
          <p:cNvPr id="4" name="Marcador de fecha 3"/>
          <p:cNvSpPr>
            <a:spLocks noGrp="1"/>
          </p:cNvSpPr>
          <p:nvPr>
            <p:ph type="dt" sz="half" idx="10"/>
          </p:nvPr>
        </p:nvSpPr>
        <p:spPr/>
        <p:txBody>
          <a:bodyPr/>
          <a:lstStyle/>
          <a:p>
            <a:fld id="{317D0DC3-FF30-164F-A858-B6024F650CD5}" type="datetimeFigureOut">
              <a:rPr lang="es-ES" smtClean="0"/>
              <a:t>2/10/18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AE4160F-DAD1-2343-8439-C9EFD0D40C53}" type="slidenum">
              <a:rPr lang="es-ES" smtClean="0"/>
              <a:t>‹Nº›</a:t>
            </a:fld>
            <a:endParaRPr lang="es-ES"/>
          </a:p>
        </p:txBody>
      </p:sp>
    </p:spTree>
    <p:extLst>
      <p:ext uri="{BB962C8B-B14F-4D97-AF65-F5344CB8AC3E}">
        <p14:creationId xmlns:p14="http://schemas.microsoft.com/office/powerpoint/2010/main" val="3278525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ES"/>
          </a:p>
        </p:txBody>
      </p:sp>
      <p:sp>
        <p:nvSpPr>
          <p:cNvPr id="5" name="Marcador de fecha 4"/>
          <p:cNvSpPr>
            <a:spLocks noGrp="1"/>
          </p:cNvSpPr>
          <p:nvPr>
            <p:ph type="dt" sz="half" idx="10"/>
          </p:nvPr>
        </p:nvSpPr>
        <p:spPr/>
        <p:txBody>
          <a:bodyPr/>
          <a:lstStyle/>
          <a:p>
            <a:fld id="{317D0DC3-FF30-164F-A858-B6024F650CD5}" type="datetimeFigureOut">
              <a:rPr lang="es-ES" smtClean="0"/>
              <a:t>2/10/18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AE4160F-DAD1-2343-8439-C9EFD0D40C53}" type="slidenum">
              <a:rPr lang="es-ES" smtClean="0"/>
              <a:t>‹Nº›</a:t>
            </a:fld>
            <a:endParaRPr lang="es-ES"/>
          </a:p>
        </p:txBody>
      </p:sp>
    </p:spTree>
    <p:extLst>
      <p:ext uri="{BB962C8B-B14F-4D97-AF65-F5344CB8AC3E}">
        <p14:creationId xmlns:p14="http://schemas.microsoft.com/office/powerpoint/2010/main" val="734674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n-US"/>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ES"/>
          </a:p>
        </p:txBody>
      </p:sp>
      <p:sp>
        <p:nvSpPr>
          <p:cNvPr id="7" name="Marcador de fecha 6"/>
          <p:cNvSpPr>
            <a:spLocks noGrp="1"/>
          </p:cNvSpPr>
          <p:nvPr>
            <p:ph type="dt" sz="half" idx="10"/>
          </p:nvPr>
        </p:nvSpPr>
        <p:spPr/>
        <p:txBody>
          <a:bodyPr/>
          <a:lstStyle/>
          <a:p>
            <a:fld id="{317D0DC3-FF30-164F-A858-B6024F650CD5}" type="datetimeFigureOut">
              <a:rPr lang="es-ES" smtClean="0"/>
              <a:t>2/10/18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BAE4160F-DAD1-2343-8439-C9EFD0D40C53}" type="slidenum">
              <a:rPr lang="es-ES" smtClean="0"/>
              <a:t>‹Nº›</a:t>
            </a:fld>
            <a:endParaRPr lang="es-ES"/>
          </a:p>
        </p:txBody>
      </p:sp>
    </p:spTree>
    <p:extLst>
      <p:ext uri="{BB962C8B-B14F-4D97-AF65-F5344CB8AC3E}">
        <p14:creationId xmlns:p14="http://schemas.microsoft.com/office/powerpoint/2010/main" val="2265930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Clic para editar título</a:t>
            </a:r>
            <a:endParaRPr lang="es-ES"/>
          </a:p>
        </p:txBody>
      </p:sp>
      <p:sp>
        <p:nvSpPr>
          <p:cNvPr id="3" name="Marcador de fecha 2"/>
          <p:cNvSpPr>
            <a:spLocks noGrp="1"/>
          </p:cNvSpPr>
          <p:nvPr>
            <p:ph type="dt" sz="half" idx="10"/>
          </p:nvPr>
        </p:nvSpPr>
        <p:spPr/>
        <p:txBody>
          <a:bodyPr/>
          <a:lstStyle/>
          <a:p>
            <a:fld id="{317D0DC3-FF30-164F-A858-B6024F650CD5}" type="datetimeFigureOut">
              <a:rPr lang="es-ES" smtClean="0"/>
              <a:t>2/10/18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BAE4160F-DAD1-2343-8439-C9EFD0D40C53}" type="slidenum">
              <a:rPr lang="es-ES" smtClean="0"/>
              <a:t>‹Nº›</a:t>
            </a:fld>
            <a:endParaRPr lang="es-ES"/>
          </a:p>
        </p:txBody>
      </p:sp>
    </p:spTree>
    <p:extLst>
      <p:ext uri="{BB962C8B-B14F-4D97-AF65-F5344CB8AC3E}">
        <p14:creationId xmlns:p14="http://schemas.microsoft.com/office/powerpoint/2010/main" val="1200710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17D0DC3-FF30-164F-A858-B6024F650CD5}" type="datetimeFigureOut">
              <a:rPr lang="es-ES" smtClean="0"/>
              <a:t>2/10/18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BAE4160F-DAD1-2343-8439-C9EFD0D40C53}" type="slidenum">
              <a:rPr lang="es-ES" smtClean="0"/>
              <a:t>‹Nº›</a:t>
            </a:fld>
            <a:endParaRPr lang="es-ES"/>
          </a:p>
        </p:txBody>
      </p:sp>
    </p:spTree>
    <p:extLst>
      <p:ext uri="{BB962C8B-B14F-4D97-AF65-F5344CB8AC3E}">
        <p14:creationId xmlns:p14="http://schemas.microsoft.com/office/powerpoint/2010/main" val="2344674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n-US"/>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Haga clic para modificar el estilo de texto del patrón</a:t>
            </a:r>
          </a:p>
        </p:txBody>
      </p:sp>
      <p:sp>
        <p:nvSpPr>
          <p:cNvPr id="5" name="Marcador de fecha 4"/>
          <p:cNvSpPr>
            <a:spLocks noGrp="1"/>
          </p:cNvSpPr>
          <p:nvPr>
            <p:ph type="dt" sz="half" idx="10"/>
          </p:nvPr>
        </p:nvSpPr>
        <p:spPr/>
        <p:txBody>
          <a:bodyPr/>
          <a:lstStyle/>
          <a:p>
            <a:fld id="{317D0DC3-FF30-164F-A858-B6024F650CD5}" type="datetimeFigureOut">
              <a:rPr lang="es-ES" smtClean="0"/>
              <a:t>2/10/18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AE4160F-DAD1-2343-8439-C9EFD0D40C53}" type="slidenum">
              <a:rPr lang="es-ES" smtClean="0"/>
              <a:t>‹Nº›</a:t>
            </a:fld>
            <a:endParaRPr lang="es-ES"/>
          </a:p>
        </p:txBody>
      </p:sp>
    </p:spTree>
    <p:extLst>
      <p:ext uri="{BB962C8B-B14F-4D97-AF65-F5344CB8AC3E}">
        <p14:creationId xmlns:p14="http://schemas.microsoft.com/office/powerpoint/2010/main" val="2819421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n-US"/>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Haga clic para modificar el estilo de texto del patrón</a:t>
            </a:r>
          </a:p>
        </p:txBody>
      </p:sp>
      <p:sp>
        <p:nvSpPr>
          <p:cNvPr id="5" name="Marcador de fecha 4"/>
          <p:cNvSpPr>
            <a:spLocks noGrp="1"/>
          </p:cNvSpPr>
          <p:nvPr>
            <p:ph type="dt" sz="half" idx="10"/>
          </p:nvPr>
        </p:nvSpPr>
        <p:spPr/>
        <p:txBody>
          <a:bodyPr/>
          <a:lstStyle/>
          <a:p>
            <a:fld id="{317D0DC3-FF30-164F-A858-B6024F650CD5}" type="datetimeFigureOut">
              <a:rPr lang="es-ES" smtClean="0"/>
              <a:t>2/10/18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AE4160F-DAD1-2343-8439-C9EFD0D40C53}" type="slidenum">
              <a:rPr lang="es-ES" smtClean="0"/>
              <a:t>‹Nº›</a:t>
            </a:fld>
            <a:endParaRPr lang="es-ES"/>
          </a:p>
        </p:txBody>
      </p:sp>
    </p:spTree>
    <p:extLst>
      <p:ext uri="{BB962C8B-B14F-4D97-AF65-F5344CB8AC3E}">
        <p14:creationId xmlns:p14="http://schemas.microsoft.com/office/powerpoint/2010/main" val="998641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Clic para editar título</a:t>
            </a:r>
            <a:endParaRPr lang="es-ES"/>
          </a:p>
        </p:txBody>
      </p:sp>
      <p:sp>
        <p:nvSpPr>
          <p:cNvPr id="3" name="Marcador de texto vertical 2"/>
          <p:cNvSpPr>
            <a:spLocks noGrp="1"/>
          </p:cNvSpPr>
          <p:nvPr>
            <p:ph type="body" orient="vert" idx="1"/>
          </p:nvPr>
        </p:nvSpPr>
        <p:spPr/>
        <p:txBody>
          <a:bodyPr vert="eaVert"/>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ES"/>
          </a:p>
        </p:txBody>
      </p:sp>
      <p:sp>
        <p:nvSpPr>
          <p:cNvPr id="4" name="Marcador de fecha 3"/>
          <p:cNvSpPr>
            <a:spLocks noGrp="1"/>
          </p:cNvSpPr>
          <p:nvPr>
            <p:ph type="dt" sz="half" idx="10"/>
          </p:nvPr>
        </p:nvSpPr>
        <p:spPr/>
        <p:txBody>
          <a:bodyPr/>
          <a:lstStyle/>
          <a:p>
            <a:fld id="{317D0DC3-FF30-164F-A858-B6024F650CD5}" type="datetimeFigureOut">
              <a:rPr lang="es-ES" smtClean="0"/>
              <a:t>2/10/18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AE4160F-DAD1-2343-8439-C9EFD0D40C53}" type="slidenum">
              <a:rPr lang="es-ES" smtClean="0"/>
              <a:t>‹Nº›</a:t>
            </a:fld>
            <a:endParaRPr lang="es-ES"/>
          </a:p>
        </p:txBody>
      </p:sp>
    </p:spTree>
    <p:extLst>
      <p:ext uri="{BB962C8B-B14F-4D97-AF65-F5344CB8AC3E}">
        <p14:creationId xmlns:p14="http://schemas.microsoft.com/office/powerpoint/2010/main" val="1879417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n-US"/>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ES"/>
          </a:p>
        </p:txBody>
      </p:sp>
      <p:sp>
        <p:nvSpPr>
          <p:cNvPr id="4" name="Marcador de fecha 3"/>
          <p:cNvSpPr>
            <a:spLocks noGrp="1"/>
          </p:cNvSpPr>
          <p:nvPr>
            <p:ph type="dt" sz="half" idx="10"/>
          </p:nvPr>
        </p:nvSpPr>
        <p:spPr/>
        <p:txBody>
          <a:bodyPr/>
          <a:lstStyle/>
          <a:p>
            <a:fld id="{317D0DC3-FF30-164F-A858-B6024F650CD5}" type="datetimeFigureOut">
              <a:rPr lang="es-ES" smtClean="0"/>
              <a:t>2/10/18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AE4160F-DAD1-2343-8439-C9EFD0D40C53}" type="slidenum">
              <a:rPr lang="es-ES" smtClean="0"/>
              <a:t>‹Nº›</a:t>
            </a:fld>
            <a:endParaRPr lang="es-ES"/>
          </a:p>
        </p:txBody>
      </p:sp>
    </p:spTree>
    <p:extLst>
      <p:ext uri="{BB962C8B-B14F-4D97-AF65-F5344CB8AC3E}">
        <p14:creationId xmlns:p14="http://schemas.microsoft.com/office/powerpoint/2010/main" val="1981208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7D0DC3-FF30-164F-A858-B6024F650CD5}" type="datetimeFigureOut">
              <a:rPr lang="es-ES" smtClean="0"/>
              <a:t>2/10/18</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E4160F-DAD1-2343-8439-C9EFD0D40C53}" type="slidenum">
              <a:rPr lang="es-ES" smtClean="0"/>
              <a:t>‹Nº›</a:t>
            </a:fld>
            <a:endParaRPr lang="es-ES"/>
          </a:p>
        </p:txBody>
      </p:sp>
    </p:spTree>
    <p:extLst>
      <p:ext uri="{BB962C8B-B14F-4D97-AF65-F5344CB8AC3E}">
        <p14:creationId xmlns:p14="http://schemas.microsoft.com/office/powerpoint/2010/main" val="756986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tiff"/><Relationship Id="rId1" Type="http://schemas.openxmlformats.org/officeDocument/2006/relationships/slideLayout" Target="../slideLayouts/slideLayout7.xml"/><Relationship Id="rId5" Type="http://schemas.openxmlformats.org/officeDocument/2006/relationships/image" Target="../media/image17.tiff"/><Relationship Id="rId4" Type="http://schemas.openxmlformats.org/officeDocument/2006/relationships/image" Target="../media/image16.tiff"/></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hyperlink" Target="http://www.who.int/features/qa/84/es/" TargetMode="External"/><Relationship Id="rId2" Type="http://schemas.openxmlformats.org/officeDocument/2006/relationships/hyperlink" Target="http://www.msal.gov.ar/vamosacrecer/index" TargetMode="External"/><Relationship Id="rId1" Type="http://schemas.openxmlformats.org/officeDocument/2006/relationships/slideLayout" Target="../slideLayouts/slideLayout2.xml"/><Relationship Id="rId4" Type="http://schemas.openxmlformats.org/officeDocument/2006/relationships/hyperlink" Target="http://vacunasaep.org/familias/mitos-y-falsas-ideas"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6.emf"/><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emf"/><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7.emf"/><Relationship Id="rId5" Type="http://schemas.openxmlformats.org/officeDocument/2006/relationships/image" Target="../media/image33.png"/><Relationship Id="rId10" Type="http://schemas.openxmlformats.org/officeDocument/2006/relationships/image" Target="../media/image46.emf"/><Relationship Id="rId4" Type="http://schemas.openxmlformats.org/officeDocument/2006/relationships/image" Target="../media/image42.png"/><Relationship Id="rId9"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55782"/>
            <a:ext cx="7772400" cy="1470025"/>
          </a:xfrm>
        </p:spPr>
        <p:txBody>
          <a:bodyPr>
            <a:noAutofit/>
          </a:bodyPr>
          <a:lstStyle/>
          <a:p>
            <a:r>
              <a:rPr lang="es-AR" dirty="0"/>
              <a:t>Hechos, realidades y mitos en vacunas</a:t>
            </a:r>
            <a:r>
              <a:rPr lang="es-AR" sz="3600" dirty="0"/>
              <a:t> </a:t>
            </a:r>
            <a:endParaRPr lang="es-ES" sz="3600" dirty="0">
              <a:latin typeface="Arial Black"/>
              <a:cs typeface="Arial Black"/>
            </a:endParaRPr>
          </a:p>
        </p:txBody>
      </p:sp>
      <p:sp>
        <p:nvSpPr>
          <p:cNvPr id="4" name="CuadroTexto 3"/>
          <p:cNvSpPr txBox="1"/>
          <p:nvPr/>
        </p:nvSpPr>
        <p:spPr>
          <a:xfrm>
            <a:off x="2336180" y="5179414"/>
            <a:ext cx="4577576" cy="1200329"/>
          </a:xfrm>
          <a:prstGeom prst="rect">
            <a:avLst/>
          </a:prstGeom>
          <a:noFill/>
        </p:spPr>
        <p:txBody>
          <a:bodyPr wrap="square" rtlCol="0">
            <a:spAutoFit/>
          </a:bodyPr>
          <a:lstStyle/>
          <a:p>
            <a:pPr algn="ctr"/>
            <a:r>
              <a:rPr lang="es-ES" sz="2400" dirty="0"/>
              <a:t>Dr. Pablo </a:t>
            </a:r>
            <a:r>
              <a:rPr lang="es-ES" sz="2400" dirty="0" err="1"/>
              <a:t>Bonvehí</a:t>
            </a:r>
            <a:endParaRPr lang="es-ES" sz="2400" dirty="0"/>
          </a:p>
          <a:p>
            <a:pPr algn="ctr"/>
            <a:r>
              <a:rPr lang="es-ES" sz="2400" dirty="0"/>
              <a:t>San Miguel de Tucumán</a:t>
            </a:r>
          </a:p>
          <a:p>
            <a:pPr algn="ctr"/>
            <a:r>
              <a:rPr lang="es-ES" sz="2400" dirty="0"/>
              <a:t>11 de Octubre de 2018</a:t>
            </a:r>
          </a:p>
        </p:txBody>
      </p:sp>
      <p:pic>
        <p:nvPicPr>
          <p:cNvPr id="8" name="Imagen 7">
            <a:extLst>
              <a:ext uri="{FF2B5EF4-FFF2-40B4-BE49-F238E27FC236}">
                <a16:creationId xmlns:a16="http://schemas.microsoft.com/office/drawing/2014/main" id="{45246286-8E09-9049-AEE8-0A607F9D99B4}"/>
              </a:ext>
            </a:extLst>
          </p:cNvPr>
          <p:cNvPicPr>
            <a:picLocks noChangeAspect="1"/>
          </p:cNvPicPr>
          <p:nvPr/>
        </p:nvPicPr>
        <p:blipFill>
          <a:blip r:embed="rId2"/>
          <a:stretch>
            <a:fillRect/>
          </a:stretch>
        </p:blipFill>
        <p:spPr>
          <a:xfrm>
            <a:off x="323528" y="6021288"/>
            <a:ext cx="1831292" cy="576064"/>
          </a:xfrm>
          <a:prstGeom prst="rect">
            <a:avLst/>
          </a:prstGeom>
        </p:spPr>
      </p:pic>
      <p:pic>
        <p:nvPicPr>
          <p:cNvPr id="9" name="Picture 8">
            <a:extLst>
              <a:ext uri="{FF2B5EF4-FFF2-40B4-BE49-F238E27FC236}">
                <a16:creationId xmlns:a16="http://schemas.microsoft.com/office/drawing/2014/main" id="{E10ECEBB-B243-5D44-811D-4406A1E818A1}"/>
              </a:ext>
            </a:extLst>
          </p:cNvPr>
          <p:cNvPicPr>
            <a:picLocks noChangeAspect="1" noChangeArrowheads="1"/>
          </p:cNvPicPr>
          <p:nvPr/>
        </p:nvPicPr>
        <p:blipFill>
          <a:blip r:embed="rId3"/>
          <a:srcRect/>
          <a:stretch>
            <a:fillRect/>
          </a:stretch>
        </p:blipFill>
        <p:spPr bwMode="auto">
          <a:xfrm>
            <a:off x="7524328" y="5905301"/>
            <a:ext cx="1079500" cy="808037"/>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1 CuadroTexto">
            <a:extLst>
              <a:ext uri="{FF2B5EF4-FFF2-40B4-BE49-F238E27FC236}">
                <a16:creationId xmlns:a16="http://schemas.microsoft.com/office/drawing/2014/main" id="{C010937F-CEA0-3042-93D3-9A1C17296EB5}"/>
              </a:ext>
            </a:extLst>
          </p:cNvPr>
          <p:cNvSpPr txBox="1"/>
          <p:nvPr/>
        </p:nvSpPr>
        <p:spPr>
          <a:xfrm>
            <a:off x="2154820" y="620687"/>
            <a:ext cx="4865451" cy="523220"/>
          </a:xfrm>
          <a:prstGeom prst="rect">
            <a:avLst/>
          </a:prstGeom>
          <a:noFill/>
          <a:ln>
            <a:solidFill>
              <a:schemeClr val="tx1"/>
            </a:solidFill>
          </a:ln>
        </p:spPr>
        <p:txBody>
          <a:bodyPr wrap="square">
            <a:spAutoFit/>
          </a:bodyPr>
          <a:lstStyle/>
          <a:p>
            <a:pPr algn="ctr" eaLnBrk="1" hangingPunct="1">
              <a:defRPr/>
            </a:pPr>
            <a:r>
              <a:rPr lang="es-AR" sz="2800" dirty="0">
                <a:solidFill>
                  <a:schemeClr val="accent4">
                    <a:lumMod val="10000"/>
                  </a:schemeClr>
                </a:solidFill>
                <a:latin typeface="+mj-lt"/>
              </a:rPr>
              <a:t>JORNADA DE VACUNAS</a:t>
            </a:r>
          </a:p>
        </p:txBody>
      </p:sp>
      <p:cxnSp>
        <p:nvCxnSpPr>
          <p:cNvPr id="12" name="Conector recto 11">
            <a:extLst>
              <a:ext uri="{FF2B5EF4-FFF2-40B4-BE49-F238E27FC236}">
                <a16:creationId xmlns:a16="http://schemas.microsoft.com/office/drawing/2014/main" id="{82CC73F7-AFFF-FA45-9CF4-3306FB2EA022}"/>
              </a:ext>
            </a:extLst>
          </p:cNvPr>
          <p:cNvCxnSpPr/>
          <p:nvPr/>
        </p:nvCxnSpPr>
        <p:spPr>
          <a:xfrm>
            <a:off x="685800" y="4282068"/>
            <a:ext cx="7772400" cy="0"/>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734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1 Título"/>
          <p:cNvSpPr>
            <a:spLocks noGrp="1"/>
          </p:cNvSpPr>
          <p:nvPr>
            <p:ph type="title"/>
          </p:nvPr>
        </p:nvSpPr>
        <p:spPr>
          <a:xfrm>
            <a:off x="457200" y="1571625"/>
            <a:ext cx="8229600" cy="1143000"/>
          </a:xfrm>
        </p:spPr>
        <p:txBody>
          <a:bodyPr/>
          <a:lstStyle/>
          <a:p>
            <a:pPr eaLnBrk="1" hangingPunct="1"/>
            <a:endParaRPr lang="es-ES">
              <a:latin typeface="Arial" charset="0"/>
            </a:endParaRPr>
          </a:p>
        </p:txBody>
      </p:sp>
      <p:graphicFrame>
        <p:nvGraphicFramePr>
          <p:cNvPr id="7" name="6 Diagrama"/>
          <p:cNvGraphicFramePr/>
          <p:nvPr>
            <p:extLst>
              <p:ext uri="{D42A27DB-BD31-4B8C-83A1-F6EECF244321}">
                <p14:modId xmlns:p14="http://schemas.microsoft.com/office/powerpoint/2010/main" val="651764128"/>
              </p:ext>
            </p:extLst>
          </p:nvPr>
        </p:nvGraphicFramePr>
        <p:xfrm>
          <a:off x="383292" y="475431"/>
          <a:ext cx="8424936"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7627883"/>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7"/>
          <p:cNvSpPr txBox="1">
            <a:spLocks noChangeArrowheads="1"/>
          </p:cNvSpPr>
          <p:nvPr/>
        </p:nvSpPr>
        <p:spPr bwMode="auto">
          <a:xfrm>
            <a:off x="0" y="0"/>
            <a:ext cx="9144000" cy="1138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s-ES" sz="4400" u="sng">
                <a:solidFill>
                  <a:srgbClr val="002060"/>
                </a:solidFill>
                <a:latin typeface="Calibri" charset="0"/>
              </a:rPr>
              <a:t>Toma de decisiones</a:t>
            </a:r>
          </a:p>
          <a:p>
            <a:pPr eaLnBrk="1" hangingPunct="1"/>
            <a:endParaRPr lang="es-ES"/>
          </a:p>
        </p:txBody>
      </p:sp>
      <p:graphicFrame>
        <p:nvGraphicFramePr>
          <p:cNvPr id="5" name="4 Diagrama"/>
          <p:cNvGraphicFramePr/>
          <p:nvPr/>
        </p:nvGraphicFramePr>
        <p:xfrm>
          <a:off x="899592" y="1279843"/>
          <a:ext cx="6984776"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054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rot="5400000">
            <a:off x="4270861" y="-32691"/>
            <a:ext cx="606885" cy="8216504"/>
          </a:xfrm>
          <a:prstGeom prst="rect">
            <a:avLst/>
          </a:prstGeom>
          <a:solidFill>
            <a:schemeClr val="accent5">
              <a:lumMod val="75000"/>
            </a:schemeClr>
          </a:solidFill>
          <a:ln>
            <a:solidFill>
              <a:schemeClr val="accent5">
                <a:lumMod val="75000"/>
              </a:schemeClr>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vert="vert270" anchor="ctr"/>
          <a:lstStyle/>
          <a:p>
            <a:pPr algn="ctr" defTabSz="457200" eaLnBrk="1" fontAlgn="auto" hangingPunct="1">
              <a:spcBef>
                <a:spcPts val="0"/>
              </a:spcBef>
              <a:spcAft>
                <a:spcPts val="0"/>
              </a:spcAft>
              <a:defRPr/>
            </a:pPr>
            <a:r>
              <a:rPr lang="en-US" sz="1600" b="1" dirty="0">
                <a:solidFill>
                  <a:prstClr val="white"/>
                </a:solidFill>
                <a:latin typeface="Arial Narrow" panose="020B0606020202030204" pitchFamily="34" charset="0"/>
              </a:rPr>
              <a:t>La </a:t>
            </a:r>
            <a:r>
              <a:rPr lang="en-US" sz="1600" b="1" dirty="0" err="1">
                <a:solidFill>
                  <a:prstClr val="white"/>
                </a:solidFill>
                <a:latin typeface="Arial Narrow" panose="020B0606020202030204" pitchFamily="34" charset="0"/>
              </a:rPr>
              <a:t>Autoridad</a:t>
            </a:r>
            <a:r>
              <a:rPr lang="en-US" sz="1600" b="1" dirty="0">
                <a:solidFill>
                  <a:prstClr val="white"/>
                </a:solidFill>
                <a:latin typeface="Arial Narrow" panose="020B0606020202030204" pitchFamily="34" charset="0"/>
              </a:rPr>
              <a:t> </a:t>
            </a:r>
            <a:r>
              <a:rPr lang="en-US" sz="1600" b="1" dirty="0" err="1">
                <a:solidFill>
                  <a:prstClr val="white"/>
                </a:solidFill>
                <a:latin typeface="Arial Narrow" panose="020B0606020202030204" pitchFamily="34" charset="0"/>
              </a:rPr>
              <a:t>Nacional</a:t>
            </a:r>
            <a:r>
              <a:rPr lang="en-US" sz="1600" b="1" dirty="0">
                <a:solidFill>
                  <a:prstClr val="white"/>
                </a:solidFill>
                <a:latin typeface="Arial Narrow" panose="020B0606020202030204" pitchFamily="34" charset="0"/>
              </a:rPr>
              <a:t> </a:t>
            </a:r>
            <a:r>
              <a:rPr lang="en-US" sz="1600" b="1" dirty="0" err="1">
                <a:solidFill>
                  <a:prstClr val="white"/>
                </a:solidFill>
                <a:latin typeface="Arial Narrow" panose="020B0606020202030204" pitchFamily="34" charset="0"/>
              </a:rPr>
              <a:t>Regulatoria</a:t>
            </a:r>
            <a:r>
              <a:rPr lang="en-US" sz="1600" b="1" dirty="0">
                <a:solidFill>
                  <a:prstClr val="white"/>
                </a:solidFill>
                <a:latin typeface="Arial Narrow" panose="020B0606020202030204" pitchFamily="34" charset="0"/>
              </a:rPr>
              <a:t> (ANR) </a:t>
            </a:r>
            <a:r>
              <a:rPr lang="en-US" sz="1600" b="1" dirty="0" err="1">
                <a:solidFill>
                  <a:prstClr val="white"/>
                </a:solidFill>
                <a:latin typeface="Arial Narrow" panose="020B0606020202030204" pitchFamily="34" charset="0"/>
              </a:rPr>
              <a:t>asegura</a:t>
            </a:r>
            <a:r>
              <a:rPr lang="en-US" sz="1600" b="1" dirty="0">
                <a:solidFill>
                  <a:prstClr val="white"/>
                </a:solidFill>
                <a:latin typeface="Arial Narrow" panose="020B0606020202030204" pitchFamily="34" charset="0"/>
              </a:rPr>
              <a:t> en forma </a:t>
            </a:r>
            <a:r>
              <a:rPr lang="en-US" sz="1600" b="1" dirty="0" err="1">
                <a:solidFill>
                  <a:prstClr val="white"/>
                </a:solidFill>
                <a:latin typeface="Arial Narrow" panose="020B0606020202030204" pitchFamily="34" charset="0"/>
              </a:rPr>
              <a:t>estricta</a:t>
            </a:r>
            <a:r>
              <a:rPr lang="en-US" sz="1600" b="1" dirty="0">
                <a:solidFill>
                  <a:prstClr val="white"/>
                </a:solidFill>
                <a:latin typeface="Arial Narrow" panose="020B0606020202030204" pitchFamily="34" charset="0"/>
              </a:rPr>
              <a:t> la </a:t>
            </a:r>
            <a:r>
              <a:rPr lang="en-US" sz="1600" b="1" dirty="0" err="1">
                <a:solidFill>
                  <a:prstClr val="white"/>
                </a:solidFill>
                <a:latin typeface="Arial Narrow" panose="020B0606020202030204" pitchFamily="34" charset="0"/>
              </a:rPr>
              <a:t>calidad</a:t>
            </a:r>
            <a:r>
              <a:rPr lang="en-US" sz="1600" b="1" dirty="0">
                <a:solidFill>
                  <a:prstClr val="white"/>
                </a:solidFill>
                <a:latin typeface="Arial Narrow" panose="020B0606020202030204" pitchFamily="34" charset="0"/>
              </a:rPr>
              <a:t>, </a:t>
            </a:r>
            <a:r>
              <a:rPr lang="en-US" sz="1600" b="1" dirty="0" err="1">
                <a:solidFill>
                  <a:prstClr val="white"/>
                </a:solidFill>
                <a:latin typeface="Arial Narrow" panose="020B0606020202030204" pitchFamily="34" charset="0"/>
              </a:rPr>
              <a:t>seguridad</a:t>
            </a:r>
            <a:r>
              <a:rPr lang="en-US" sz="1600" b="1" dirty="0">
                <a:solidFill>
                  <a:prstClr val="white"/>
                </a:solidFill>
                <a:latin typeface="Arial Narrow" panose="020B0606020202030204" pitchFamily="34" charset="0"/>
              </a:rPr>
              <a:t> y </a:t>
            </a:r>
            <a:r>
              <a:rPr lang="en-US" sz="1600" b="1" dirty="0" err="1">
                <a:solidFill>
                  <a:prstClr val="white"/>
                </a:solidFill>
                <a:latin typeface="Arial Narrow" panose="020B0606020202030204" pitchFamily="34" charset="0"/>
              </a:rPr>
              <a:t>efectividad</a:t>
            </a:r>
            <a:r>
              <a:rPr lang="en-US" sz="1600" b="1" dirty="0">
                <a:solidFill>
                  <a:prstClr val="white"/>
                </a:solidFill>
                <a:latin typeface="Arial Narrow" panose="020B0606020202030204" pitchFamily="34" charset="0"/>
              </a:rPr>
              <a:t> de </a:t>
            </a:r>
            <a:r>
              <a:rPr lang="en-US" sz="1600" b="1" dirty="0" err="1">
                <a:solidFill>
                  <a:prstClr val="white"/>
                </a:solidFill>
                <a:latin typeface="Arial Narrow" panose="020B0606020202030204" pitchFamily="34" charset="0"/>
              </a:rPr>
              <a:t>las</a:t>
            </a:r>
            <a:r>
              <a:rPr lang="en-US" sz="1600" b="1" dirty="0">
                <a:solidFill>
                  <a:prstClr val="white"/>
                </a:solidFill>
                <a:latin typeface="Arial Narrow" panose="020B0606020202030204" pitchFamily="34" charset="0"/>
              </a:rPr>
              <a:t> </a:t>
            </a:r>
            <a:r>
              <a:rPr lang="en-US" sz="1600" b="1" dirty="0" err="1">
                <a:solidFill>
                  <a:prstClr val="white"/>
                </a:solidFill>
                <a:latin typeface="Arial Narrow" panose="020B0606020202030204" pitchFamily="34" charset="0"/>
              </a:rPr>
              <a:t>vacunas</a:t>
            </a:r>
            <a:r>
              <a:rPr lang="en-US" sz="1600" b="1" dirty="0">
                <a:solidFill>
                  <a:prstClr val="white"/>
                </a:solidFill>
                <a:latin typeface="Arial Narrow" panose="020B0606020202030204" pitchFamily="34" charset="0"/>
              </a:rPr>
              <a:t> y </a:t>
            </a:r>
            <a:r>
              <a:rPr lang="en-US" sz="1600" b="1" dirty="0" err="1">
                <a:solidFill>
                  <a:prstClr val="white"/>
                </a:solidFill>
                <a:latin typeface="Arial Narrow" panose="020B0606020202030204" pitchFamily="34" charset="0"/>
              </a:rPr>
              <a:t>productos</a:t>
            </a:r>
            <a:r>
              <a:rPr lang="en-US" sz="1600" b="1" dirty="0">
                <a:solidFill>
                  <a:prstClr val="white"/>
                </a:solidFill>
                <a:latin typeface="Arial Narrow" panose="020B0606020202030204" pitchFamily="34" charset="0"/>
              </a:rPr>
              <a:t> </a:t>
            </a:r>
            <a:r>
              <a:rPr lang="en-US" sz="1600" b="1" dirty="0" err="1">
                <a:solidFill>
                  <a:prstClr val="white"/>
                </a:solidFill>
                <a:latin typeface="Arial Narrow" panose="020B0606020202030204" pitchFamily="34" charset="0"/>
              </a:rPr>
              <a:t>farmacéuticos</a:t>
            </a:r>
            <a:endParaRPr lang="en-US" sz="1600" b="1" dirty="0">
              <a:solidFill>
                <a:prstClr val="white"/>
              </a:solidFill>
              <a:latin typeface="Arial Narrow" panose="020B0606020202030204" pitchFamily="34" charset="0"/>
            </a:endParaRPr>
          </a:p>
        </p:txBody>
      </p:sp>
      <p:sp>
        <p:nvSpPr>
          <p:cNvPr id="21507" name="Title 3"/>
          <p:cNvSpPr>
            <a:spLocks noGrp="1"/>
          </p:cNvSpPr>
          <p:nvPr>
            <p:ph type="title"/>
          </p:nvPr>
        </p:nvSpPr>
        <p:spPr>
          <a:xfrm>
            <a:off x="214313" y="170050"/>
            <a:ext cx="8715375" cy="992187"/>
          </a:xfrm>
        </p:spPr>
        <p:txBody>
          <a:bodyPr>
            <a:normAutofit fontScale="90000"/>
          </a:bodyPr>
          <a:lstStyle/>
          <a:p>
            <a:r>
              <a:rPr lang="es-AR" sz="2800" dirty="0">
                <a:latin typeface="Calibri" charset="0"/>
              </a:rPr>
              <a:t>La seguridad de la vacuna es crucial para el éxito, mantenimiento y sustentabilidad de los Programas de vacunación.</a:t>
            </a:r>
          </a:p>
        </p:txBody>
      </p:sp>
      <p:sp>
        <p:nvSpPr>
          <p:cNvPr id="21508" name="Slide Number Placeholder 1"/>
          <p:cNvSpPr>
            <a:spLocks noGrp="1"/>
          </p:cNvSpPr>
          <p:nvPr>
            <p:ph type="sldNum" sz="quarter" idx="12"/>
          </p:nvPr>
        </p:nvSpPr>
        <p:spPr bwMode="auto">
          <a:xfrm>
            <a:off x="1143000" y="6473825"/>
            <a:ext cx="304800" cy="23177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l"/>
            <a:fld id="{079855A4-9312-E046-B7FB-17CC8EDC5825}" type="slidenum">
              <a:rPr lang="en-US" sz="1200">
                <a:solidFill>
                  <a:srgbClr val="FFFFFF"/>
                </a:solidFill>
              </a:rPr>
              <a:pPr algn="l"/>
              <a:t>4</a:t>
            </a:fld>
            <a:endParaRPr lang="en-US" sz="1200">
              <a:solidFill>
                <a:srgbClr val="FFFFFF"/>
              </a:solidFill>
            </a:endParaRPr>
          </a:p>
        </p:txBody>
      </p:sp>
      <p:sp>
        <p:nvSpPr>
          <p:cNvPr id="24" name="Rectangle 23"/>
          <p:cNvSpPr>
            <a:spLocks noChangeArrowheads="1"/>
          </p:cNvSpPr>
          <p:nvPr/>
        </p:nvSpPr>
        <p:spPr bwMode="auto">
          <a:xfrm>
            <a:off x="484188" y="2776538"/>
            <a:ext cx="8180387" cy="534987"/>
          </a:xfrm>
          <a:prstGeom prst="rect">
            <a:avLst/>
          </a:prstGeom>
          <a:solidFill>
            <a:srgbClr val="93CDDD"/>
          </a:solidFill>
          <a:ln>
            <a:noFill/>
          </a:ln>
          <a:effectLst>
            <a:outerShdw blurRad="63500" dist="38100" dir="2700000" algn="tl" rotWithShape="0">
              <a:srgbClr val="000000">
                <a:alpha val="39998"/>
              </a:srgbClr>
            </a:outerShdw>
          </a:effectLst>
          <a:extLst>
            <a:ext uri="{91240B29-F687-4f45-9708-019B960494DF}">
              <a14:hiddenLine xmlns:a14="http://schemas.microsoft.com/office/drawing/2010/main" xmlns="" w="19050">
                <a:solidFill>
                  <a:srgbClr val="000000"/>
                </a:solidFill>
                <a:miter lim="800000"/>
                <a:headEnd/>
                <a:tailEnd/>
              </a14:hiddenLine>
            </a:ext>
          </a:extLst>
        </p:spPr>
        <p:txBody>
          <a:bodyPr anchor="ctr"/>
          <a:lstStyle/>
          <a:p>
            <a:pPr algn="ctr" defTabSz="457200" eaLnBrk="1" hangingPunct="1"/>
            <a:r>
              <a:rPr lang="en-US" sz="1600" b="1" dirty="0">
                <a:solidFill>
                  <a:srgbClr val="000000"/>
                </a:solidFill>
                <a:latin typeface="Arial Narrow" charset="0"/>
              </a:rPr>
              <a:t>Las </a:t>
            </a:r>
            <a:r>
              <a:rPr lang="en-US" sz="1600" b="1" dirty="0" err="1">
                <a:solidFill>
                  <a:srgbClr val="000000"/>
                </a:solidFill>
                <a:latin typeface="Arial Narrow" charset="0"/>
              </a:rPr>
              <a:t>expectativas</a:t>
            </a:r>
            <a:r>
              <a:rPr lang="en-US" sz="1600" b="1" dirty="0">
                <a:solidFill>
                  <a:srgbClr val="000000"/>
                </a:solidFill>
                <a:latin typeface="Arial Narrow" charset="0"/>
              </a:rPr>
              <a:t> </a:t>
            </a:r>
            <a:r>
              <a:rPr lang="en-US" sz="1600" b="1" dirty="0" err="1">
                <a:solidFill>
                  <a:srgbClr val="000000"/>
                </a:solidFill>
                <a:latin typeface="Arial Narrow" charset="0"/>
              </a:rPr>
              <a:t>respecto</a:t>
            </a:r>
            <a:r>
              <a:rPr lang="en-US" sz="1600" b="1" dirty="0">
                <a:solidFill>
                  <a:srgbClr val="000000"/>
                </a:solidFill>
                <a:latin typeface="Arial Narrow" charset="0"/>
              </a:rPr>
              <a:t> a </a:t>
            </a:r>
            <a:r>
              <a:rPr lang="en-US" sz="1600" b="1" dirty="0" err="1">
                <a:solidFill>
                  <a:srgbClr val="000000"/>
                </a:solidFill>
                <a:latin typeface="Arial Narrow" charset="0"/>
              </a:rPr>
              <a:t>los</a:t>
            </a:r>
            <a:r>
              <a:rPr lang="en-US" sz="1600" b="1" dirty="0">
                <a:solidFill>
                  <a:srgbClr val="000000"/>
                </a:solidFill>
                <a:latin typeface="Arial Narrow" charset="0"/>
              </a:rPr>
              <a:t> </a:t>
            </a:r>
            <a:r>
              <a:rPr lang="en-US" sz="1600" b="1" dirty="0" err="1">
                <a:solidFill>
                  <a:srgbClr val="000000"/>
                </a:solidFill>
                <a:latin typeface="Arial Narrow" charset="0"/>
              </a:rPr>
              <a:t>aspectos</a:t>
            </a:r>
            <a:r>
              <a:rPr lang="en-US" sz="1600" b="1" dirty="0">
                <a:solidFill>
                  <a:srgbClr val="000000"/>
                </a:solidFill>
                <a:latin typeface="Arial Narrow" charset="0"/>
              </a:rPr>
              <a:t> de </a:t>
            </a:r>
            <a:r>
              <a:rPr lang="en-US" sz="1600" b="1" dirty="0" err="1">
                <a:solidFill>
                  <a:srgbClr val="000000"/>
                </a:solidFill>
                <a:latin typeface="Arial Narrow" charset="0"/>
              </a:rPr>
              <a:t>seguridad</a:t>
            </a:r>
            <a:r>
              <a:rPr lang="en-US" sz="1600" b="1" dirty="0">
                <a:solidFill>
                  <a:srgbClr val="000000"/>
                </a:solidFill>
                <a:latin typeface="Arial Narrow" charset="0"/>
              </a:rPr>
              <a:t> son </a:t>
            </a:r>
            <a:r>
              <a:rPr lang="en-US" sz="1600" b="1" dirty="0" err="1">
                <a:solidFill>
                  <a:srgbClr val="000000"/>
                </a:solidFill>
                <a:latin typeface="Arial Narrow" charset="0"/>
              </a:rPr>
              <a:t>elevadas</a:t>
            </a:r>
            <a:r>
              <a:rPr lang="en-US" sz="1600" dirty="0">
                <a:solidFill>
                  <a:srgbClr val="000000"/>
                </a:solidFill>
                <a:latin typeface="Arial Narrow" charset="0"/>
              </a:rPr>
              <a:t> para las </a:t>
            </a:r>
            <a:r>
              <a:rPr lang="en-US" sz="1600" dirty="0" err="1">
                <a:solidFill>
                  <a:srgbClr val="000000"/>
                </a:solidFill>
                <a:latin typeface="Arial Narrow" charset="0"/>
              </a:rPr>
              <a:t>vacunas</a:t>
            </a:r>
            <a:r>
              <a:rPr lang="en-US" sz="1600" dirty="0">
                <a:solidFill>
                  <a:srgbClr val="000000"/>
                </a:solidFill>
                <a:latin typeface="Arial Narrow" charset="0"/>
              </a:rPr>
              <a:t> </a:t>
            </a:r>
            <a:r>
              <a:rPr lang="en-US" sz="1600" dirty="0" err="1">
                <a:solidFill>
                  <a:srgbClr val="000000"/>
                </a:solidFill>
                <a:latin typeface="Arial Narrow" charset="0"/>
              </a:rPr>
              <a:t>en</a:t>
            </a:r>
            <a:r>
              <a:rPr lang="en-US" sz="1600" dirty="0">
                <a:solidFill>
                  <a:srgbClr val="000000"/>
                </a:solidFill>
                <a:latin typeface="Arial Narrow" charset="0"/>
              </a:rPr>
              <a:t> </a:t>
            </a:r>
            <a:r>
              <a:rPr lang="en-US" sz="1600" dirty="0" err="1">
                <a:solidFill>
                  <a:srgbClr val="000000"/>
                </a:solidFill>
                <a:latin typeface="Arial Narrow" charset="0"/>
              </a:rPr>
              <a:t>comparación</a:t>
            </a:r>
            <a:r>
              <a:rPr lang="en-US" sz="1600" dirty="0">
                <a:solidFill>
                  <a:srgbClr val="000000"/>
                </a:solidFill>
                <a:latin typeface="Arial Narrow" charset="0"/>
              </a:rPr>
              <a:t> a </a:t>
            </a:r>
            <a:r>
              <a:rPr lang="en-US" sz="1600" dirty="0" err="1">
                <a:solidFill>
                  <a:srgbClr val="000000"/>
                </a:solidFill>
                <a:latin typeface="Arial Narrow" charset="0"/>
              </a:rPr>
              <a:t>otros</a:t>
            </a:r>
            <a:r>
              <a:rPr lang="en-US" sz="1600" dirty="0">
                <a:solidFill>
                  <a:srgbClr val="000000"/>
                </a:solidFill>
                <a:latin typeface="Arial Narrow" charset="0"/>
              </a:rPr>
              <a:t> </a:t>
            </a:r>
            <a:r>
              <a:rPr lang="en-US" sz="1600" dirty="0" err="1">
                <a:solidFill>
                  <a:srgbClr val="000000"/>
                </a:solidFill>
                <a:latin typeface="Arial Narrow" charset="0"/>
              </a:rPr>
              <a:t>medicamentos</a:t>
            </a:r>
            <a:r>
              <a:rPr lang="en-US" sz="1600" dirty="0">
                <a:solidFill>
                  <a:srgbClr val="000000"/>
                </a:solidFill>
                <a:latin typeface="Arial Narrow" charset="0"/>
              </a:rPr>
              <a:t>/ </a:t>
            </a:r>
            <a:r>
              <a:rPr lang="en-US" sz="1600" dirty="0" err="1">
                <a:solidFill>
                  <a:srgbClr val="000000"/>
                </a:solidFill>
                <a:latin typeface="Arial Narrow" charset="0"/>
              </a:rPr>
              <a:t>intervenciones</a:t>
            </a:r>
            <a:r>
              <a:rPr lang="en-US" sz="1600" dirty="0">
                <a:solidFill>
                  <a:srgbClr val="000000"/>
                </a:solidFill>
                <a:latin typeface="Arial Narrow" charset="0"/>
              </a:rPr>
              <a:t> </a:t>
            </a:r>
            <a:r>
              <a:rPr lang="en-US" sz="1600" dirty="0" err="1">
                <a:solidFill>
                  <a:srgbClr val="000000"/>
                </a:solidFill>
                <a:latin typeface="Arial Narrow" charset="0"/>
              </a:rPr>
              <a:t>en</a:t>
            </a:r>
            <a:r>
              <a:rPr lang="en-US" sz="1600" dirty="0">
                <a:solidFill>
                  <a:srgbClr val="000000"/>
                </a:solidFill>
                <a:latin typeface="Arial Narrow" charset="0"/>
              </a:rPr>
              <a:t> </a:t>
            </a:r>
            <a:r>
              <a:rPr lang="en-US" sz="1600" dirty="0" err="1">
                <a:solidFill>
                  <a:srgbClr val="000000"/>
                </a:solidFill>
                <a:latin typeface="Arial Narrow" charset="0"/>
              </a:rPr>
              <a:t>población</a:t>
            </a:r>
            <a:r>
              <a:rPr lang="en-US" sz="1600" dirty="0">
                <a:solidFill>
                  <a:srgbClr val="000000"/>
                </a:solidFill>
                <a:latin typeface="Arial Narrow" charset="0"/>
              </a:rPr>
              <a:t> </a:t>
            </a:r>
            <a:r>
              <a:rPr lang="en-US" sz="1600" dirty="0" err="1">
                <a:solidFill>
                  <a:srgbClr val="000000"/>
                </a:solidFill>
                <a:latin typeface="Arial Narrow" charset="0"/>
              </a:rPr>
              <a:t>sana</a:t>
            </a:r>
            <a:r>
              <a:rPr lang="en-US" sz="1600" dirty="0">
                <a:solidFill>
                  <a:srgbClr val="000000"/>
                </a:solidFill>
                <a:latin typeface="Arial Narrow" charset="0"/>
              </a:rPr>
              <a:t>.</a:t>
            </a:r>
          </a:p>
        </p:txBody>
      </p:sp>
      <p:sp>
        <p:nvSpPr>
          <p:cNvPr id="31" name="Rectangle 30"/>
          <p:cNvSpPr>
            <a:spLocks noChangeArrowheads="1"/>
          </p:cNvSpPr>
          <p:nvPr/>
        </p:nvSpPr>
        <p:spPr bwMode="auto">
          <a:xfrm>
            <a:off x="1609725" y="4824413"/>
            <a:ext cx="1822450" cy="1328737"/>
          </a:xfrm>
          <a:prstGeom prst="rect">
            <a:avLst/>
          </a:prstGeom>
          <a:solidFill>
            <a:schemeClr val="bg1"/>
          </a:solidFill>
          <a:ln w="28575">
            <a:solidFill>
              <a:srgbClr val="31859C"/>
            </a:solidFill>
            <a:miter lim="800000"/>
            <a:headEnd/>
            <a:tailEnd/>
          </a:ln>
          <a:effectLst>
            <a:outerShdw blurRad="63500" dist="38100" dir="2700000" algn="tl" rotWithShape="0">
              <a:srgbClr val="000000">
                <a:alpha val="39998"/>
              </a:srgbClr>
            </a:outerShdw>
          </a:effectLst>
        </p:spPr>
        <p:txBody>
          <a:bodyPr anchor="ctr"/>
          <a:lstStyle/>
          <a:p>
            <a:pPr algn="ctr" defTabSz="457200" eaLnBrk="1" hangingPunct="1"/>
            <a:r>
              <a:rPr lang="en-US" sz="1600">
                <a:solidFill>
                  <a:srgbClr val="000000"/>
                </a:solidFill>
                <a:latin typeface="Arial Narrow" charset="0"/>
              </a:rPr>
              <a:t>Previa a su introducción, las vacunas son evaluadas en ensayos clínicos</a:t>
            </a:r>
          </a:p>
        </p:txBody>
      </p:sp>
      <p:sp>
        <p:nvSpPr>
          <p:cNvPr id="32" name="Rectangle 31"/>
          <p:cNvSpPr>
            <a:spLocks noChangeArrowheads="1"/>
          </p:cNvSpPr>
          <p:nvPr/>
        </p:nvSpPr>
        <p:spPr bwMode="auto">
          <a:xfrm>
            <a:off x="3660775" y="4824413"/>
            <a:ext cx="1822450" cy="1328737"/>
          </a:xfrm>
          <a:prstGeom prst="rect">
            <a:avLst/>
          </a:prstGeom>
          <a:solidFill>
            <a:schemeClr val="bg1"/>
          </a:solidFill>
          <a:ln w="28575">
            <a:solidFill>
              <a:srgbClr val="31859C"/>
            </a:solidFill>
            <a:miter lim="800000"/>
            <a:headEnd/>
            <a:tailEnd/>
          </a:ln>
          <a:effectLst>
            <a:outerShdw blurRad="63500" dist="38100" dir="2700000" algn="tl" rotWithShape="0">
              <a:srgbClr val="000000">
                <a:alpha val="39998"/>
              </a:srgbClr>
            </a:outerShdw>
          </a:effectLst>
        </p:spPr>
        <p:txBody>
          <a:bodyPr anchor="ctr"/>
          <a:lstStyle/>
          <a:p>
            <a:pPr algn="ctr" defTabSz="457200" eaLnBrk="1" fontAlgn="auto" hangingPunct="1">
              <a:spcBef>
                <a:spcPts val="0"/>
              </a:spcBef>
              <a:spcAft>
                <a:spcPts val="0"/>
              </a:spcAft>
              <a:defRPr/>
            </a:pPr>
            <a:r>
              <a:rPr lang="en-US" sz="1600" dirty="0" err="1">
                <a:solidFill>
                  <a:prstClr val="black"/>
                </a:solidFill>
                <a:latin typeface="Arial Narrow" panose="020B0606020202030204" pitchFamily="34" charset="0"/>
                <a:ea typeface="+mn-ea"/>
                <a:cs typeface="+mn-cs"/>
              </a:rPr>
              <a:t>Una</a:t>
            </a:r>
            <a:r>
              <a:rPr lang="en-US" sz="1600" dirty="0">
                <a:solidFill>
                  <a:prstClr val="black"/>
                </a:solidFill>
                <a:latin typeface="Arial Narrow" panose="020B0606020202030204" pitchFamily="34" charset="0"/>
                <a:ea typeface="+mn-ea"/>
                <a:cs typeface="+mn-cs"/>
              </a:rPr>
              <a:t> </a:t>
            </a:r>
            <a:r>
              <a:rPr lang="en-US" sz="1600" dirty="0" err="1">
                <a:solidFill>
                  <a:prstClr val="black"/>
                </a:solidFill>
                <a:latin typeface="Arial Narrow" panose="020B0606020202030204" pitchFamily="34" charset="0"/>
                <a:ea typeface="+mn-ea"/>
                <a:cs typeface="+mn-cs"/>
              </a:rPr>
              <a:t>vez</a:t>
            </a:r>
            <a:r>
              <a:rPr lang="en-US" sz="1600" dirty="0">
                <a:solidFill>
                  <a:prstClr val="black"/>
                </a:solidFill>
                <a:latin typeface="Arial Narrow" panose="020B0606020202030204" pitchFamily="34" charset="0"/>
                <a:ea typeface="+mn-ea"/>
                <a:cs typeface="+mn-cs"/>
              </a:rPr>
              <a:t> </a:t>
            </a:r>
            <a:r>
              <a:rPr lang="en-US" sz="1600" dirty="0" err="1">
                <a:solidFill>
                  <a:prstClr val="black"/>
                </a:solidFill>
                <a:latin typeface="Arial Narrow" panose="020B0606020202030204" pitchFamily="34" charset="0"/>
                <a:ea typeface="+mn-ea"/>
                <a:cs typeface="+mn-cs"/>
              </a:rPr>
              <a:t>introducidas</a:t>
            </a:r>
            <a:r>
              <a:rPr lang="en-US" sz="1600" dirty="0">
                <a:solidFill>
                  <a:prstClr val="black"/>
                </a:solidFill>
                <a:latin typeface="Arial Narrow" panose="020B0606020202030204" pitchFamily="34" charset="0"/>
                <a:ea typeface="+mn-ea"/>
                <a:cs typeface="+mn-cs"/>
              </a:rPr>
              <a:t>, </a:t>
            </a:r>
            <a:r>
              <a:rPr lang="en-US" sz="1600" dirty="0" err="1">
                <a:solidFill>
                  <a:prstClr val="black"/>
                </a:solidFill>
                <a:latin typeface="Arial Narrow" panose="020B0606020202030204" pitchFamily="34" charset="0"/>
                <a:ea typeface="+mn-ea"/>
                <a:cs typeface="+mn-cs"/>
              </a:rPr>
              <a:t>las</a:t>
            </a:r>
            <a:r>
              <a:rPr lang="en-US" sz="1600" dirty="0">
                <a:solidFill>
                  <a:prstClr val="black"/>
                </a:solidFill>
                <a:latin typeface="Arial Narrow" panose="020B0606020202030204" pitchFamily="34" charset="0"/>
                <a:ea typeface="+mn-ea"/>
                <a:cs typeface="+mn-cs"/>
              </a:rPr>
              <a:t> </a:t>
            </a:r>
            <a:r>
              <a:rPr lang="en-US" sz="1600" dirty="0" err="1">
                <a:solidFill>
                  <a:prstClr val="black"/>
                </a:solidFill>
                <a:latin typeface="Arial Narrow" panose="020B0606020202030204" pitchFamily="34" charset="0"/>
                <a:ea typeface="+mn-ea"/>
                <a:cs typeface="+mn-cs"/>
              </a:rPr>
              <a:t>vacunas</a:t>
            </a:r>
            <a:r>
              <a:rPr lang="en-US" sz="1600" dirty="0">
                <a:solidFill>
                  <a:prstClr val="black"/>
                </a:solidFill>
                <a:latin typeface="Arial Narrow" panose="020B0606020202030204" pitchFamily="34" charset="0"/>
                <a:ea typeface="+mn-ea"/>
                <a:cs typeface="+mn-cs"/>
              </a:rPr>
              <a:t> son </a:t>
            </a:r>
            <a:r>
              <a:rPr lang="en-US" sz="1600" dirty="0" err="1">
                <a:solidFill>
                  <a:prstClr val="black"/>
                </a:solidFill>
                <a:latin typeface="Arial Narrow" panose="020B0606020202030204" pitchFamily="34" charset="0"/>
                <a:ea typeface="+mn-ea"/>
                <a:cs typeface="+mn-cs"/>
              </a:rPr>
              <a:t>evaluadas</a:t>
            </a:r>
            <a:r>
              <a:rPr lang="en-US" sz="1600" dirty="0">
                <a:solidFill>
                  <a:prstClr val="black"/>
                </a:solidFill>
                <a:latin typeface="Arial Narrow" panose="020B0606020202030204" pitchFamily="34" charset="0"/>
                <a:ea typeface="+mn-ea"/>
                <a:cs typeface="+mn-cs"/>
              </a:rPr>
              <a:t> en forma </a:t>
            </a:r>
            <a:r>
              <a:rPr lang="en-US" sz="1600" dirty="0" err="1">
                <a:solidFill>
                  <a:prstClr val="black"/>
                </a:solidFill>
                <a:latin typeface="Arial Narrow" panose="020B0606020202030204" pitchFamily="34" charset="0"/>
                <a:ea typeface="+mn-ea"/>
                <a:cs typeface="+mn-cs"/>
              </a:rPr>
              <a:t>permanente</a:t>
            </a:r>
            <a:endParaRPr lang="en-US" sz="1600" dirty="0">
              <a:solidFill>
                <a:prstClr val="black"/>
              </a:solidFill>
              <a:latin typeface="Arial Narrow" panose="020B0606020202030204" pitchFamily="34" charset="0"/>
              <a:ea typeface="+mn-ea"/>
              <a:cs typeface="+mn-cs"/>
            </a:endParaRPr>
          </a:p>
        </p:txBody>
      </p:sp>
      <p:sp>
        <p:nvSpPr>
          <p:cNvPr id="33" name="Rectangle 32"/>
          <p:cNvSpPr>
            <a:spLocks noChangeArrowheads="1"/>
          </p:cNvSpPr>
          <p:nvPr/>
        </p:nvSpPr>
        <p:spPr bwMode="auto">
          <a:xfrm>
            <a:off x="5711825" y="4824413"/>
            <a:ext cx="2460625" cy="1328737"/>
          </a:xfrm>
          <a:prstGeom prst="rect">
            <a:avLst/>
          </a:prstGeom>
          <a:solidFill>
            <a:schemeClr val="bg1"/>
          </a:solidFill>
          <a:ln w="28575">
            <a:solidFill>
              <a:srgbClr val="31859C"/>
            </a:solidFill>
            <a:miter lim="800000"/>
            <a:headEnd/>
            <a:tailEnd/>
          </a:ln>
          <a:effectLst>
            <a:outerShdw blurRad="63500" dist="38100" dir="2700000" algn="tl" rotWithShape="0">
              <a:srgbClr val="000000">
                <a:alpha val="39998"/>
              </a:srgbClr>
            </a:outerShdw>
          </a:effectLst>
        </p:spPr>
        <p:txBody>
          <a:bodyPr anchor="ctr"/>
          <a:lstStyle/>
          <a:p>
            <a:pPr algn="ctr" defTabSz="457200" eaLnBrk="1" hangingPunct="1"/>
            <a:r>
              <a:rPr lang="en-US" sz="1600">
                <a:solidFill>
                  <a:srgbClr val="000000"/>
                </a:solidFill>
                <a:latin typeface="Arial Narrow" charset="0"/>
              </a:rPr>
              <a:t>ANR monitorea e investiga los eventos adversos atribuibles a la vacunación o inmunización (ESAVIs)  para asegurar la seguridad de la población</a:t>
            </a:r>
          </a:p>
        </p:txBody>
      </p:sp>
      <p:sp>
        <p:nvSpPr>
          <p:cNvPr id="36" name="Down Arrow 35"/>
          <p:cNvSpPr>
            <a:spLocks noChangeArrowheads="1"/>
          </p:cNvSpPr>
          <p:nvPr/>
        </p:nvSpPr>
        <p:spPr bwMode="auto">
          <a:xfrm>
            <a:off x="2378075" y="4368800"/>
            <a:ext cx="293688" cy="401638"/>
          </a:xfrm>
          <a:prstGeom prst="downArrow">
            <a:avLst>
              <a:gd name="adj1" fmla="val 50000"/>
              <a:gd name="adj2" fmla="val 49999"/>
            </a:avLst>
          </a:prstGeom>
          <a:solidFill>
            <a:srgbClr val="31859C"/>
          </a:solidFill>
          <a:ln w="9525">
            <a:solidFill>
              <a:srgbClr val="31859C"/>
            </a:solidFill>
            <a:miter lim="800000"/>
            <a:headEnd/>
            <a:tailEnd/>
          </a:ln>
          <a:effectLst>
            <a:outerShdw blurRad="63500" dist="23000" dir="5400000" rotWithShape="0">
              <a:srgbClr val="000000">
                <a:alpha val="34998"/>
              </a:srgbClr>
            </a:outerShdw>
          </a:effectLst>
        </p:spPr>
        <p:txBody>
          <a:bodyPr anchor="ctr"/>
          <a:lstStyle>
            <a:lvl1pPr defTabSz="457200">
              <a:spcBef>
                <a:spcPct val="20000"/>
              </a:spcBef>
              <a:buFont typeface="Arial" pitchFamily="34" charset="0"/>
              <a:buChar char="•"/>
              <a:defRPr sz="3200">
                <a:solidFill>
                  <a:schemeClr val="tx1"/>
                </a:solidFill>
                <a:latin typeface="Calibri" pitchFamily="34" charset="0"/>
              </a:defRPr>
            </a:lvl1pPr>
            <a:lvl2pPr marL="742950" indent="-285750" defTabSz="457200">
              <a:spcBef>
                <a:spcPct val="20000"/>
              </a:spcBef>
              <a:buFont typeface="Arial" pitchFamily="34" charset="0"/>
              <a:buChar char="–"/>
              <a:defRPr sz="2800">
                <a:solidFill>
                  <a:schemeClr val="tx1"/>
                </a:solidFill>
                <a:latin typeface="Calibri" pitchFamily="34" charset="0"/>
              </a:defRPr>
            </a:lvl2pPr>
            <a:lvl3pPr marL="1143000" indent="-228600" defTabSz="457200">
              <a:spcBef>
                <a:spcPct val="20000"/>
              </a:spcBef>
              <a:buFont typeface="Arial" pitchFamily="34" charset="0"/>
              <a:buChar char="•"/>
              <a:defRPr sz="2400">
                <a:solidFill>
                  <a:schemeClr val="tx1"/>
                </a:solidFill>
                <a:latin typeface="Calibri" pitchFamily="34" charset="0"/>
              </a:defRPr>
            </a:lvl3pPr>
            <a:lvl4pPr marL="1600200" indent="-228600" defTabSz="457200">
              <a:spcBef>
                <a:spcPct val="20000"/>
              </a:spcBef>
              <a:buFont typeface="Arial" pitchFamily="34" charset="0"/>
              <a:buChar char="–"/>
              <a:defRPr sz="2000">
                <a:solidFill>
                  <a:schemeClr val="tx1"/>
                </a:solidFill>
                <a:latin typeface="Calibri" pitchFamily="34" charset="0"/>
              </a:defRPr>
            </a:lvl4pPr>
            <a:lvl5pPr marL="2057400" indent="-228600" defTabSz="4572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defRPr/>
            </a:pPr>
            <a:endParaRPr lang="en-US" altLang="es-AR" sz="1800">
              <a:solidFill>
                <a:srgbClr val="FFFFFF"/>
              </a:solidFill>
              <a:ea typeface="+mn-ea"/>
              <a:cs typeface="Arial" pitchFamily="34" charset="0"/>
            </a:endParaRPr>
          </a:p>
        </p:txBody>
      </p:sp>
      <p:sp>
        <p:nvSpPr>
          <p:cNvPr id="37" name="Down Arrow 36"/>
          <p:cNvSpPr>
            <a:spLocks noChangeArrowheads="1"/>
          </p:cNvSpPr>
          <p:nvPr/>
        </p:nvSpPr>
        <p:spPr bwMode="auto">
          <a:xfrm>
            <a:off x="4424363" y="4376738"/>
            <a:ext cx="295275" cy="403225"/>
          </a:xfrm>
          <a:prstGeom prst="downArrow">
            <a:avLst>
              <a:gd name="adj1" fmla="val 50000"/>
              <a:gd name="adj2" fmla="val 50002"/>
            </a:avLst>
          </a:prstGeom>
          <a:solidFill>
            <a:srgbClr val="31859C"/>
          </a:solidFill>
          <a:ln w="9525">
            <a:solidFill>
              <a:srgbClr val="31859C"/>
            </a:solidFill>
            <a:miter lim="800000"/>
            <a:headEnd/>
            <a:tailEnd/>
          </a:ln>
          <a:effectLst>
            <a:outerShdw blurRad="63500" dist="23000" dir="5400000" rotWithShape="0">
              <a:srgbClr val="000000">
                <a:alpha val="34998"/>
              </a:srgbClr>
            </a:outerShdw>
          </a:effectLst>
        </p:spPr>
        <p:txBody>
          <a:bodyPr anchor="ctr"/>
          <a:lstStyle>
            <a:lvl1pPr defTabSz="457200">
              <a:spcBef>
                <a:spcPct val="20000"/>
              </a:spcBef>
              <a:buFont typeface="Arial" pitchFamily="34" charset="0"/>
              <a:buChar char="•"/>
              <a:defRPr sz="3200">
                <a:solidFill>
                  <a:schemeClr val="tx1"/>
                </a:solidFill>
                <a:latin typeface="Calibri" pitchFamily="34" charset="0"/>
              </a:defRPr>
            </a:lvl1pPr>
            <a:lvl2pPr marL="742950" indent="-285750" defTabSz="457200">
              <a:spcBef>
                <a:spcPct val="20000"/>
              </a:spcBef>
              <a:buFont typeface="Arial" pitchFamily="34" charset="0"/>
              <a:buChar char="–"/>
              <a:defRPr sz="2800">
                <a:solidFill>
                  <a:schemeClr val="tx1"/>
                </a:solidFill>
                <a:latin typeface="Calibri" pitchFamily="34" charset="0"/>
              </a:defRPr>
            </a:lvl2pPr>
            <a:lvl3pPr marL="1143000" indent="-228600" defTabSz="457200">
              <a:spcBef>
                <a:spcPct val="20000"/>
              </a:spcBef>
              <a:buFont typeface="Arial" pitchFamily="34" charset="0"/>
              <a:buChar char="•"/>
              <a:defRPr sz="2400">
                <a:solidFill>
                  <a:schemeClr val="tx1"/>
                </a:solidFill>
                <a:latin typeface="Calibri" pitchFamily="34" charset="0"/>
              </a:defRPr>
            </a:lvl3pPr>
            <a:lvl4pPr marL="1600200" indent="-228600" defTabSz="457200">
              <a:spcBef>
                <a:spcPct val="20000"/>
              </a:spcBef>
              <a:buFont typeface="Arial" pitchFamily="34" charset="0"/>
              <a:buChar char="–"/>
              <a:defRPr sz="2000">
                <a:solidFill>
                  <a:schemeClr val="tx1"/>
                </a:solidFill>
                <a:latin typeface="Calibri" pitchFamily="34" charset="0"/>
              </a:defRPr>
            </a:lvl4pPr>
            <a:lvl5pPr marL="2057400" indent="-228600" defTabSz="4572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defRPr/>
            </a:pPr>
            <a:endParaRPr lang="en-US" altLang="es-AR" sz="1800">
              <a:solidFill>
                <a:srgbClr val="FFFFFF"/>
              </a:solidFill>
              <a:ea typeface="+mn-ea"/>
              <a:cs typeface="Arial" pitchFamily="34" charset="0"/>
            </a:endParaRPr>
          </a:p>
        </p:txBody>
      </p:sp>
      <p:sp>
        <p:nvSpPr>
          <p:cNvPr id="38" name="Down Arrow 37"/>
          <p:cNvSpPr>
            <a:spLocks noChangeArrowheads="1"/>
          </p:cNvSpPr>
          <p:nvPr/>
        </p:nvSpPr>
        <p:spPr bwMode="auto">
          <a:xfrm>
            <a:off x="6475413" y="4368800"/>
            <a:ext cx="295275" cy="401638"/>
          </a:xfrm>
          <a:prstGeom prst="downArrow">
            <a:avLst>
              <a:gd name="adj1" fmla="val 50000"/>
              <a:gd name="adj2" fmla="val 50001"/>
            </a:avLst>
          </a:prstGeom>
          <a:solidFill>
            <a:srgbClr val="31859C"/>
          </a:solidFill>
          <a:ln w="9525">
            <a:solidFill>
              <a:srgbClr val="31859C"/>
            </a:solidFill>
            <a:miter lim="800000"/>
            <a:headEnd/>
            <a:tailEnd/>
          </a:ln>
          <a:effectLst>
            <a:outerShdw blurRad="63500" dist="23000" dir="5400000" rotWithShape="0">
              <a:srgbClr val="000000">
                <a:alpha val="34998"/>
              </a:srgbClr>
            </a:outerShdw>
          </a:effectLst>
        </p:spPr>
        <p:txBody>
          <a:bodyPr anchor="ctr"/>
          <a:lstStyle>
            <a:lvl1pPr defTabSz="457200">
              <a:spcBef>
                <a:spcPct val="20000"/>
              </a:spcBef>
              <a:buFont typeface="Arial" pitchFamily="34" charset="0"/>
              <a:buChar char="•"/>
              <a:defRPr sz="3200">
                <a:solidFill>
                  <a:schemeClr val="tx1"/>
                </a:solidFill>
                <a:latin typeface="Calibri" pitchFamily="34" charset="0"/>
              </a:defRPr>
            </a:lvl1pPr>
            <a:lvl2pPr marL="742950" indent="-285750" defTabSz="457200">
              <a:spcBef>
                <a:spcPct val="20000"/>
              </a:spcBef>
              <a:buFont typeface="Arial" pitchFamily="34" charset="0"/>
              <a:buChar char="–"/>
              <a:defRPr sz="2800">
                <a:solidFill>
                  <a:schemeClr val="tx1"/>
                </a:solidFill>
                <a:latin typeface="Calibri" pitchFamily="34" charset="0"/>
              </a:defRPr>
            </a:lvl2pPr>
            <a:lvl3pPr marL="1143000" indent="-228600" defTabSz="457200">
              <a:spcBef>
                <a:spcPct val="20000"/>
              </a:spcBef>
              <a:buFont typeface="Arial" pitchFamily="34" charset="0"/>
              <a:buChar char="•"/>
              <a:defRPr sz="2400">
                <a:solidFill>
                  <a:schemeClr val="tx1"/>
                </a:solidFill>
                <a:latin typeface="Calibri" pitchFamily="34" charset="0"/>
              </a:defRPr>
            </a:lvl3pPr>
            <a:lvl4pPr marL="1600200" indent="-228600" defTabSz="457200">
              <a:spcBef>
                <a:spcPct val="20000"/>
              </a:spcBef>
              <a:buFont typeface="Arial" pitchFamily="34" charset="0"/>
              <a:buChar char="–"/>
              <a:defRPr sz="2000">
                <a:solidFill>
                  <a:schemeClr val="tx1"/>
                </a:solidFill>
                <a:latin typeface="Calibri" pitchFamily="34" charset="0"/>
              </a:defRPr>
            </a:lvl4pPr>
            <a:lvl5pPr marL="2057400" indent="-228600" defTabSz="4572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defRPr/>
            </a:pPr>
            <a:endParaRPr lang="en-US" altLang="es-AR" sz="1800">
              <a:solidFill>
                <a:srgbClr val="FFFFFF"/>
              </a:solidFill>
              <a:ea typeface="+mn-ea"/>
              <a:cs typeface="Arial" pitchFamily="34" charset="0"/>
            </a:endParaRPr>
          </a:p>
        </p:txBody>
      </p:sp>
      <p:sp>
        <p:nvSpPr>
          <p:cNvPr id="43" name="Down Arrow 42"/>
          <p:cNvSpPr>
            <a:spLocks noChangeArrowheads="1"/>
          </p:cNvSpPr>
          <p:nvPr/>
        </p:nvSpPr>
        <p:spPr bwMode="auto">
          <a:xfrm>
            <a:off x="4424363" y="3303588"/>
            <a:ext cx="295275" cy="403225"/>
          </a:xfrm>
          <a:prstGeom prst="downArrow">
            <a:avLst>
              <a:gd name="adj1" fmla="val 50000"/>
              <a:gd name="adj2" fmla="val 50002"/>
            </a:avLst>
          </a:prstGeom>
          <a:solidFill>
            <a:srgbClr val="93CDDD"/>
          </a:solidFill>
          <a:ln>
            <a:noFill/>
          </a:ln>
          <a:effectLst>
            <a:outerShdw blurRad="63500" dist="23000" dir="5400000" rotWithShape="0">
              <a:srgbClr val="000000">
                <a:alpha val="34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defTabSz="457200">
              <a:spcBef>
                <a:spcPct val="20000"/>
              </a:spcBef>
              <a:buFont typeface="Arial" pitchFamily="34" charset="0"/>
              <a:buChar char="•"/>
              <a:defRPr sz="3200">
                <a:solidFill>
                  <a:schemeClr val="tx1"/>
                </a:solidFill>
                <a:latin typeface="Calibri" pitchFamily="34" charset="0"/>
              </a:defRPr>
            </a:lvl1pPr>
            <a:lvl2pPr marL="742950" indent="-285750" defTabSz="457200">
              <a:spcBef>
                <a:spcPct val="20000"/>
              </a:spcBef>
              <a:buFont typeface="Arial" pitchFamily="34" charset="0"/>
              <a:buChar char="–"/>
              <a:defRPr sz="2800">
                <a:solidFill>
                  <a:schemeClr val="tx1"/>
                </a:solidFill>
                <a:latin typeface="Calibri" pitchFamily="34" charset="0"/>
              </a:defRPr>
            </a:lvl2pPr>
            <a:lvl3pPr marL="1143000" indent="-228600" defTabSz="457200">
              <a:spcBef>
                <a:spcPct val="20000"/>
              </a:spcBef>
              <a:buFont typeface="Arial" pitchFamily="34" charset="0"/>
              <a:buChar char="•"/>
              <a:defRPr sz="2400">
                <a:solidFill>
                  <a:schemeClr val="tx1"/>
                </a:solidFill>
                <a:latin typeface="Calibri" pitchFamily="34" charset="0"/>
              </a:defRPr>
            </a:lvl3pPr>
            <a:lvl4pPr marL="1600200" indent="-228600" defTabSz="457200">
              <a:spcBef>
                <a:spcPct val="20000"/>
              </a:spcBef>
              <a:buFont typeface="Arial" pitchFamily="34" charset="0"/>
              <a:buChar char="–"/>
              <a:defRPr sz="2000">
                <a:solidFill>
                  <a:schemeClr val="tx1"/>
                </a:solidFill>
                <a:latin typeface="Calibri" pitchFamily="34" charset="0"/>
              </a:defRPr>
            </a:lvl4pPr>
            <a:lvl5pPr marL="2057400" indent="-228600" defTabSz="4572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defRPr/>
            </a:pPr>
            <a:endParaRPr lang="en-US" altLang="es-AR" sz="1800">
              <a:solidFill>
                <a:srgbClr val="FFFFFF"/>
              </a:solidFill>
              <a:ea typeface="+mn-ea"/>
              <a:cs typeface="Arial" pitchFamily="34" charset="0"/>
            </a:endParaRPr>
          </a:p>
        </p:txBody>
      </p:sp>
      <p:sp>
        <p:nvSpPr>
          <p:cNvPr id="3" name="Rectangle 2"/>
          <p:cNvSpPr>
            <a:spLocks noChangeArrowheads="1"/>
          </p:cNvSpPr>
          <p:nvPr/>
        </p:nvSpPr>
        <p:spPr bwMode="auto">
          <a:xfrm>
            <a:off x="481013" y="1689100"/>
            <a:ext cx="8205787" cy="636588"/>
          </a:xfrm>
          <a:prstGeom prst="rect">
            <a:avLst/>
          </a:prstGeom>
          <a:solidFill>
            <a:srgbClr val="DBEEF4"/>
          </a:solidFill>
          <a:ln>
            <a:noFill/>
          </a:ln>
          <a:effectLst>
            <a:outerShdw blurRad="63500" dist="38100" dir="2700000" algn="tl" rotWithShape="0">
              <a:srgbClr val="000000">
                <a:alpha val="39998"/>
              </a:srgbClr>
            </a:outerShdw>
          </a:effectLst>
          <a:extLst>
            <a:ext uri="{91240B29-F687-4f45-9708-019B960494DF}">
              <a14:hiddenLine xmlns:a14="http://schemas.microsoft.com/office/drawing/2010/main" xmlns="" w="19050">
                <a:solidFill>
                  <a:srgbClr val="000000"/>
                </a:solidFill>
                <a:miter lim="800000"/>
                <a:headEnd/>
                <a:tailEnd/>
              </a14:hiddenLine>
            </a:ext>
          </a:extLst>
        </p:spPr>
        <p:txBody>
          <a:bodyPr anchor="ctr"/>
          <a:lstStyle/>
          <a:p>
            <a:pPr algn="ctr" defTabSz="457200" eaLnBrk="1" hangingPunct="1"/>
            <a:r>
              <a:rPr lang="en-US" sz="1600">
                <a:solidFill>
                  <a:srgbClr val="000000"/>
                </a:solidFill>
                <a:latin typeface="Arial Narrow" charset="0"/>
              </a:rPr>
              <a:t>La población general tiene una  </a:t>
            </a:r>
            <a:r>
              <a:rPr lang="en-US" sz="1600" b="1">
                <a:solidFill>
                  <a:srgbClr val="000000"/>
                </a:solidFill>
                <a:latin typeface="Arial Narrow" charset="0"/>
              </a:rPr>
              <a:t>baja tolerancia a los efectos adversos </a:t>
            </a:r>
            <a:r>
              <a:rPr lang="en-US" sz="1600">
                <a:solidFill>
                  <a:srgbClr val="000000"/>
                </a:solidFill>
                <a:latin typeface="Arial Narrow" charset="0"/>
              </a:rPr>
              <a:t>dado que las vacunas habitualmente son aplicadas en personas sanas.</a:t>
            </a:r>
          </a:p>
        </p:txBody>
      </p:sp>
      <p:sp>
        <p:nvSpPr>
          <p:cNvPr id="44" name="Down Arrow 43"/>
          <p:cNvSpPr>
            <a:spLocks noChangeArrowheads="1"/>
          </p:cNvSpPr>
          <p:nvPr/>
        </p:nvSpPr>
        <p:spPr bwMode="auto">
          <a:xfrm>
            <a:off x="4424363" y="2325688"/>
            <a:ext cx="295275" cy="403225"/>
          </a:xfrm>
          <a:prstGeom prst="downArrow">
            <a:avLst>
              <a:gd name="adj1" fmla="val 50000"/>
              <a:gd name="adj2" fmla="val 50002"/>
            </a:avLst>
          </a:prstGeom>
          <a:solidFill>
            <a:srgbClr val="DBEEF4"/>
          </a:solidFill>
          <a:ln>
            <a:noFill/>
          </a:ln>
          <a:effectLst>
            <a:outerShdw blurRad="63500" dist="38100" dir="2700000" algn="tl" rotWithShape="0">
              <a:srgbClr val="00000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defTabSz="457200">
              <a:spcBef>
                <a:spcPct val="20000"/>
              </a:spcBef>
              <a:buFont typeface="Arial" pitchFamily="34" charset="0"/>
              <a:buChar char="•"/>
              <a:defRPr sz="3200">
                <a:solidFill>
                  <a:schemeClr val="tx1"/>
                </a:solidFill>
                <a:latin typeface="Calibri" pitchFamily="34" charset="0"/>
              </a:defRPr>
            </a:lvl1pPr>
            <a:lvl2pPr marL="742950" indent="-285750" defTabSz="457200">
              <a:spcBef>
                <a:spcPct val="20000"/>
              </a:spcBef>
              <a:buFont typeface="Arial" pitchFamily="34" charset="0"/>
              <a:buChar char="–"/>
              <a:defRPr sz="2800">
                <a:solidFill>
                  <a:schemeClr val="tx1"/>
                </a:solidFill>
                <a:latin typeface="Calibri" pitchFamily="34" charset="0"/>
              </a:defRPr>
            </a:lvl2pPr>
            <a:lvl3pPr marL="1143000" indent="-228600" defTabSz="457200">
              <a:spcBef>
                <a:spcPct val="20000"/>
              </a:spcBef>
              <a:buFont typeface="Arial" pitchFamily="34" charset="0"/>
              <a:buChar char="•"/>
              <a:defRPr sz="2400">
                <a:solidFill>
                  <a:schemeClr val="tx1"/>
                </a:solidFill>
                <a:latin typeface="Calibri" pitchFamily="34" charset="0"/>
              </a:defRPr>
            </a:lvl3pPr>
            <a:lvl4pPr marL="1600200" indent="-228600" defTabSz="457200">
              <a:spcBef>
                <a:spcPct val="20000"/>
              </a:spcBef>
              <a:buFont typeface="Arial" pitchFamily="34" charset="0"/>
              <a:buChar char="–"/>
              <a:defRPr sz="2000">
                <a:solidFill>
                  <a:schemeClr val="tx1"/>
                </a:solidFill>
                <a:latin typeface="Calibri" pitchFamily="34" charset="0"/>
              </a:defRPr>
            </a:lvl4pPr>
            <a:lvl5pPr marL="2057400" indent="-228600" defTabSz="4572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defRPr/>
            </a:pPr>
            <a:endParaRPr lang="en-US" altLang="es-AR" sz="1800">
              <a:solidFill>
                <a:srgbClr val="FFFFFF"/>
              </a:solidFill>
              <a:ea typeface="+mn-ea"/>
              <a:cs typeface="Arial" pitchFamily="34" charset="0"/>
            </a:endParaRPr>
          </a:p>
        </p:txBody>
      </p:sp>
      <p:sp>
        <p:nvSpPr>
          <p:cNvPr id="21519" name="TextBox 16"/>
          <p:cNvSpPr txBox="1">
            <a:spLocks noChangeArrowheads="1"/>
          </p:cNvSpPr>
          <p:nvPr/>
        </p:nvSpPr>
        <p:spPr bwMode="auto">
          <a:xfrm>
            <a:off x="3282950" y="6481762"/>
            <a:ext cx="53816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a:defRPr sz="3200">
                <a:solidFill>
                  <a:schemeClr val="tx1"/>
                </a:solidFill>
                <a:latin typeface="Calibri" charset="0"/>
                <a:ea typeface="ＭＳ Ｐゴシック" charset="0"/>
              </a:defRPr>
            </a:lvl1pPr>
            <a:lvl2pPr defTabSz="457200">
              <a:defRPr sz="2800">
                <a:solidFill>
                  <a:schemeClr val="tx1"/>
                </a:solidFill>
                <a:latin typeface="Calibri" charset="0"/>
                <a:ea typeface="ＭＳ Ｐゴシック" charset="0"/>
              </a:defRPr>
            </a:lvl2pPr>
            <a:lvl3pPr defTabSz="457200">
              <a:defRPr sz="2400">
                <a:solidFill>
                  <a:schemeClr val="tx1"/>
                </a:solidFill>
                <a:latin typeface="Calibri" charset="0"/>
                <a:ea typeface="ＭＳ Ｐゴシック" charset="0"/>
              </a:defRPr>
            </a:lvl3pPr>
            <a:lvl4pPr defTabSz="457200">
              <a:defRPr sz="2000">
                <a:solidFill>
                  <a:schemeClr val="tx1"/>
                </a:solidFill>
                <a:latin typeface="Calibri" charset="0"/>
                <a:ea typeface="ＭＳ Ｐゴシック" charset="0"/>
              </a:defRPr>
            </a:lvl4pPr>
            <a:lvl5pPr defTabSz="457200">
              <a:defRPr sz="2000">
                <a:solidFill>
                  <a:schemeClr val="tx1"/>
                </a:solidFill>
                <a:latin typeface="Calibri" charset="0"/>
                <a:ea typeface="ＭＳ Ｐゴシック" charset="0"/>
              </a:defRPr>
            </a:lvl5pPr>
            <a:lvl6pPr defTabSz="457200" eaLnBrk="0" fontAlgn="base" hangingPunct="0">
              <a:spcAft>
                <a:spcPct val="0"/>
              </a:spcAft>
              <a:buFont typeface="Arial" charset="0"/>
              <a:buChar char="»"/>
              <a:defRPr sz="2000">
                <a:solidFill>
                  <a:schemeClr val="tx1"/>
                </a:solidFill>
                <a:latin typeface="Calibri" charset="0"/>
                <a:ea typeface="ＭＳ Ｐゴシック" charset="0"/>
              </a:defRPr>
            </a:lvl6pPr>
            <a:lvl7pPr defTabSz="457200" eaLnBrk="0" fontAlgn="base" hangingPunct="0">
              <a:spcAft>
                <a:spcPct val="0"/>
              </a:spcAft>
              <a:buFont typeface="Arial" charset="0"/>
              <a:buChar char="»"/>
              <a:defRPr sz="2000">
                <a:solidFill>
                  <a:schemeClr val="tx1"/>
                </a:solidFill>
                <a:latin typeface="Calibri" charset="0"/>
                <a:ea typeface="ＭＳ Ｐゴシック" charset="0"/>
              </a:defRPr>
            </a:lvl7pPr>
            <a:lvl8pPr defTabSz="457200" eaLnBrk="0" fontAlgn="base" hangingPunct="0">
              <a:spcAft>
                <a:spcPct val="0"/>
              </a:spcAft>
              <a:buFont typeface="Arial" charset="0"/>
              <a:buChar char="»"/>
              <a:defRPr sz="2000">
                <a:solidFill>
                  <a:schemeClr val="tx1"/>
                </a:solidFill>
                <a:latin typeface="Calibri" charset="0"/>
                <a:ea typeface="ＭＳ Ｐゴシック" charset="0"/>
              </a:defRPr>
            </a:lvl8pPr>
            <a:lvl9pPr defTabSz="457200"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r" eaLnBrk="1" hangingPunct="1"/>
            <a:r>
              <a:rPr lang="en-US" sz="800" dirty="0">
                <a:solidFill>
                  <a:schemeClr val="accent4">
                    <a:lumMod val="10000"/>
                  </a:schemeClr>
                </a:solidFill>
                <a:latin typeface="Arial Narrow" charset="0"/>
              </a:rPr>
              <a:t>Source: WHO. Vaccine Safety Basics, available at: http://vaccine-safety-</a:t>
            </a:r>
            <a:r>
              <a:rPr lang="en-US" sz="800" dirty="0" err="1">
                <a:solidFill>
                  <a:schemeClr val="accent4">
                    <a:lumMod val="10000"/>
                  </a:schemeClr>
                </a:solidFill>
                <a:latin typeface="Arial Narrow" charset="0"/>
              </a:rPr>
              <a:t>training.org</a:t>
            </a:r>
            <a:r>
              <a:rPr lang="en-US" sz="800" dirty="0">
                <a:solidFill>
                  <a:srgbClr val="A6A6A6"/>
                </a:solidFill>
                <a:latin typeface="Arial Narrow" charset="0"/>
              </a:rPr>
              <a:t>/</a:t>
            </a:r>
          </a:p>
        </p:txBody>
      </p:sp>
    </p:spTree>
    <p:extLst>
      <p:ext uri="{BB962C8B-B14F-4D97-AF65-F5344CB8AC3E}">
        <p14:creationId xmlns:p14="http://schemas.microsoft.com/office/powerpoint/2010/main" val="37769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blinds(horizontal)">
                                      <p:cBhvr>
                                        <p:cTn id="10" dur="5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blinds(horizontal)">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blinds(horizontal)">
                                      <p:cBhvr>
                                        <p:cTn id="20" dur="500"/>
                                        <p:tgtEl>
                                          <p:spTgt spid="36"/>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blinds(horizontal)">
                                      <p:cBhvr>
                                        <p:cTn id="23" dur="500"/>
                                        <p:tgtEl>
                                          <p:spTgt spid="31"/>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blinds(horizontal)">
                                      <p:cBhvr>
                                        <p:cTn id="28" dur="500"/>
                                        <p:tgtEl>
                                          <p:spTgt spid="37"/>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blinds(horizontal)">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blinds(horizontal)">
                                      <p:cBhvr>
                                        <p:cTn id="36" dur="500"/>
                                        <p:tgtEl>
                                          <p:spTgt spid="38"/>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blinds(horizontal)">
                                      <p:cBhvr>
                                        <p:cTn id="3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4" grpId="0" animBg="1"/>
      <p:bldP spid="31" grpId="0" animBg="1"/>
      <p:bldP spid="32" grpId="0" animBg="1"/>
      <p:bldP spid="33" grpId="0" animBg="1"/>
      <p:bldP spid="36" grpId="0" animBg="1"/>
      <p:bldP spid="37" grpId="0" animBg="1"/>
      <p:bldP spid="38" grpId="0" animBg="1"/>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39750" y="187325"/>
            <a:ext cx="7632700" cy="471488"/>
          </a:xfrm>
          <a:prstGeom prst="rect">
            <a:avLst/>
          </a:prstGeom>
          <a:noFill/>
        </p:spPr>
        <p:txBody>
          <a:bodyPr lIns="91424" tIns="45712" rIns="91424" bIns="45712">
            <a:spAutoFit/>
          </a:bodyPr>
          <a:lstStyle/>
          <a:p>
            <a:pPr eaLnBrk="1" hangingPunct="1">
              <a:defRPr/>
            </a:pPr>
            <a:r>
              <a:rPr lang="es-ES_tradnl" sz="2400" b="1" dirty="0">
                <a:latin typeface="+mj-lt"/>
                <a:ea typeface="+mn-ea"/>
                <a:cs typeface="Arial" pitchFamily="34" charset="0"/>
              </a:rPr>
              <a:t>Fases en el desarrollo de una  vacuna </a:t>
            </a:r>
          </a:p>
        </p:txBody>
      </p:sp>
      <p:cxnSp>
        <p:nvCxnSpPr>
          <p:cNvPr id="3" name="2 Conector recto"/>
          <p:cNvCxnSpPr>
            <a:cxnSpLocks noChangeShapeType="1"/>
          </p:cNvCxnSpPr>
          <p:nvPr/>
        </p:nvCxnSpPr>
        <p:spPr bwMode="auto">
          <a:xfrm>
            <a:off x="323850" y="765175"/>
            <a:ext cx="5616575"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pic>
        <p:nvPicPr>
          <p:cNvPr id="22532" name="Picture 3" descr="C:\Users\mepcarrega\Downloads\1c47e-desarrollodemedicament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143000"/>
            <a:ext cx="9036050" cy="473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3 Rectángulo redondeado"/>
          <p:cNvSpPr/>
          <p:nvPr/>
        </p:nvSpPr>
        <p:spPr>
          <a:xfrm>
            <a:off x="5437188" y="1773238"/>
            <a:ext cx="719137" cy="15113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defRPr/>
            </a:pPr>
            <a:endParaRPr lang="es-AR" altLang="es-AR" sz="210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86775161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88913"/>
            <a:ext cx="2084387" cy="7254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graphicFrame>
        <p:nvGraphicFramePr>
          <p:cNvPr id="3" name="2 Diagrama"/>
          <p:cNvGraphicFramePr/>
          <p:nvPr/>
        </p:nvGraphicFramePr>
        <p:xfrm>
          <a:off x="179512" y="1397000"/>
          <a:ext cx="8856984" cy="4840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3 CuadroTexto"/>
          <p:cNvSpPr txBox="1"/>
          <p:nvPr/>
        </p:nvSpPr>
        <p:spPr>
          <a:xfrm>
            <a:off x="2459038" y="188913"/>
            <a:ext cx="6124575" cy="1200150"/>
          </a:xfrm>
          <a:prstGeom prst="rect">
            <a:avLst/>
          </a:prstGeom>
          <a:noFill/>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s-ES_tradnl" sz="2400" b="1">
                <a:solidFill>
                  <a:srgbClr val="161616"/>
                </a:solidFill>
              </a:rPr>
              <a:t>Requisitos para la inscripción de vacunas </a:t>
            </a:r>
          </a:p>
          <a:p>
            <a:pPr algn="ctr" eaLnBrk="1" hangingPunct="1"/>
            <a:r>
              <a:rPr lang="es-ES_tradnl" sz="2400" b="1">
                <a:solidFill>
                  <a:srgbClr val="161616"/>
                </a:solidFill>
              </a:rPr>
              <a:t>en Argentina</a:t>
            </a:r>
          </a:p>
        </p:txBody>
      </p:sp>
      <p:sp>
        <p:nvSpPr>
          <p:cNvPr id="6" name="5 CuadroTexto"/>
          <p:cNvSpPr txBox="1"/>
          <p:nvPr/>
        </p:nvSpPr>
        <p:spPr>
          <a:xfrm>
            <a:off x="2484438" y="6454775"/>
            <a:ext cx="4679950" cy="646113"/>
          </a:xfrm>
          <a:prstGeom prst="rect">
            <a:avLst/>
          </a:prstGeom>
          <a:noFill/>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s-ES_tradnl">
                <a:solidFill>
                  <a:srgbClr val="161616"/>
                </a:solidFill>
              </a:rPr>
              <a:t>DISPOSICION ANMAT Nº 705/2005</a:t>
            </a:r>
            <a:endParaRPr lang="es-AR">
              <a:solidFill>
                <a:srgbClr val="161616"/>
              </a:solidFill>
            </a:endParaRPr>
          </a:p>
          <a:p>
            <a:pPr eaLnBrk="1" hangingPunct="1"/>
            <a:endParaRPr lang="es-AR"/>
          </a:p>
        </p:txBody>
      </p:sp>
    </p:spTree>
    <p:extLst>
      <p:ext uri="{BB962C8B-B14F-4D97-AF65-F5344CB8AC3E}">
        <p14:creationId xmlns:p14="http://schemas.microsoft.com/office/powerpoint/2010/main" val="181250689"/>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a:xfrm>
            <a:off x="107950" y="1196975"/>
            <a:ext cx="3887788" cy="1439863"/>
          </a:xfrm>
        </p:spPr>
        <p:txBody>
          <a:bodyPr/>
          <a:lstStyle/>
          <a:p>
            <a:r>
              <a:rPr lang="es-AR" sz="2000">
                <a:solidFill>
                  <a:schemeClr val="tx1"/>
                </a:solidFill>
                <a:latin typeface="Arial" charset="0"/>
              </a:rPr>
              <a:t>Creación por Resolución Ministerial  N°259/13 </a:t>
            </a:r>
            <a:endParaRPr lang="es-AR" sz="2000" b="1">
              <a:solidFill>
                <a:schemeClr val="tx1"/>
              </a:solidFill>
              <a:latin typeface="Arial" charset="0"/>
            </a:endParaRPr>
          </a:p>
        </p:txBody>
      </p:sp>
      <p:sp>
        <p:nvSpPr>
          <p:cNvPr id="4" name="3 Rectángulo"/>
          <p:cNvSpPr>
            <a:spLocks noChangeArrowheads="1"/>
          </p:cNvSpPr>
          <p:nvPr/>
        </p:nvSpPr>
        <p:spPr bwMode="auto">
          <a:xfrm>
            <a:off x="684213" y="260350"/>
            <a:ext cx="2879725" cy="646113"/>
          </a:xfrm>
          <a:prstGeom prst="rect">
            <a:avLst/>
          </a:prstGeom>
          <a:gradFill rotWithShape="1">
            <a:gsLst>
              <a:gs pos="0">
                <a:srgbClr val="B1D0CF"/>
              </a:gs>
              <a:gs pos="35001">
                <a:srgbClr val="C9DDDD"/>
              </a:gs>
              <a:gs pos="100000">
                <a:srgbClr val="EAF3F2"/>
              </a:gs>
            </a:gsLst>
            <a:lin ang="16200000" scaled="1"/>
          </a:gradFill>
          <a:ln w="9525">
            <a:solidFill>
              <a:srgbClr val="006462"/>
            </a:solidFill>
            <a:miter lim="800000"/>
            <a:headEnd/>
            <a:tailEnd/>
          </a:ln>
          <a:effectLst>
            <a:outerShdw blurRad="40000" dist="20000" dir="5400000" rotWithShape="0">
              <a:srgbClr val="000000">
                <a:alpha val="37999"/>
              </a:srgbClr>
            </a:outerShdw>
          </a:effectLst>
        </p:spPr>
        <p:txBody>
          <a:bodyPr>
            <a:spAutoFit/>
          </a:bodyPr>
          <a:lstStyle/>
          <a:p>
            <a:pPr eaLnBrk="0" hangingPunct="0">
              <a:defRPr/>
            </a:pPr>
            <a:r>
              <a:rPr lang="es-AR" sz="3600" b="1" spc="-100" dirty="0" err="1">
                <a:solidFill>
                  <a:srgbClr val="002060"/>
                </a:solidFill>
                <a:latin typeface="+mj-lt"/>
                <a:ea typeface="+mj-ea"/>
                <a:cs typeface="+mj-cs"/>
              </a:rPr>
              <a:t>Co.Na.Se.Va</a:t>
            </a:r>
            <a:endParaRPr lang="es-AR" sz="3600" b="1" spc="-100" dirty="0">
              <a:solidFill>
                <a:srgbClr val="002060"/>
              </a:solidFill>
              <a:latin typeface="+mj-lt"/>
              <a:ea typeface="+mj-ea"/>
              <a:cs typeface="+mj-cs"/>
            </a:endParaRPr>
          </a:p>
        </p:txBody>
      </p:sp>
      <p:graphicFrame>
        <p:nvGraphicFramePr>
          <p:cNvPr id="2" name="1 Diagrama"/>
          <p:cNvGraphicFramePr/>
          <p:nvPr/>
        </p:nvGraphicFramePr>
        <p:xfrm>
          <a:off x="179512" y="2924944"/>
          <a:ext cx="3888432" cy="34494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2 CuadroTexto"/>
          <p:cNvSpPr txBox="1"/>
          <p:nvPr/>
        </p:nvSpPr>
        <p:spPr>
          <a:xfrm>
            <a:off x="900113" y="3068638"/>
            <a:ext cx="1609725" cy="369887"/>
          </a:xfrm>
          <a:prstGeom prst="rect">
            <a:avLst/>
          </a:prstGeom>
          <a:noFill/>
        </p:spPr>
        <p:txBody>
          <a:bodyPr>
            <a:spAutoFit/>
          </a:bodyPr>
          <a:lstStyle/>
          <a:p>
            <a:pPr>
              <a:defRPr/>
            </a:pPr>
            <a:r>
              <a:rPr lang="es-AR" b="1" dirty="0">
                <a:latin typeface="+mj-lt"/>
                <a:ea typeface="+mn-ea"/>
                <a:cs typeface="Arial" charset="0"/>
              </a:rPr>
              <a:t>Objetivos</a:t>
            </a:r>
          </a:p>
        </p:txBody>
      </p:sp>
      <p:graphicFrame>
        <p:nvGraphicFramePr>
          <p:cNvPr id="5" name="4 Diagrama"/>
          <p:cNvGraphicFramePr/>
          <p:nvPr>
            <p:extLst>
              <p:ext uri="{D42A27DB-BD31-4B8C-83A1-F6EECF244321}">
                <p14:modId xmlns:p14="http://schemas.microsoft.com/office/powerpoint/2010/main" val="2725291792"/>
              </p:ext>
            </p:extLst>
          </p:nvPr>
        </p:nvGraphicFramePr>
        <p:xfrm>
          <a:off x="4283968" y="116632"/>
          <a:ext cx="4878784" cy="655272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986529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56188" y="0"/>
            <a:ext cx="7905750" cy="1143000"/>
          </a:xfrm>
          <a:noFill/>
          <a:ln>
            <a:miter lim="800000"/>
            <a:headEnd/>
            <a:tailEnd/>
          </a:ln>
          <a:extLst>
            <a:ext uri="{909E8E84-426E-40dd-AFC4-6F175D3DCCD1}">
              <a14:hiddenFill xmlns:a14="http://schemas.microsoft.com/office/drawing/2010/main" xmlns="">
                <a:solidFill>
                  <a:srgbClr val="FFFFFF"/>
                </a:solidFill>
              </a14:hiddenFill>
            </a:ext>
          </a:extLst>
        </p:spPr>
        <p:style>
          <a:lnRef idx="0">
            <a:schemeClr val="accent1"/>
          </a:lnRef>
          <a:fillRef idx="3">
            <a:schemeClr val="accent1"/>
          </a:fillRef>
          <a:effectRef idx="3">
            <a:schemeClr val="accent1"/>
          </a:effectRef>
          <a:fontRef idx="minor">
            <a:schemeClr val="lt1"/>
          </a:fontRef>
        </p:style>
        <p:txBody>
          <a:bodyPr>
            <a:normAutofit fontScale="90000"/>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defRPr/>
            </a:pPr>
            <a:br>
              <a:rPr lang="es-ES" sz="3400">
                <a:solidFill>
                  <a:srgbClr val="002060"/>
                </a:solidFill>
                <a:latin typeface="Calibri" charset="0"/>
              </a:rPr>
            </a:br>
            <a:r>
              <a:rPr lang="es-ES" sz="3200" b="1">
                <a:solidFill>
                  <a:srgbClr val="002060"/>
                </a:solidFill>
                <a:latin typeface="Calibri" charset="0"/>
              </a:rPr>
              <a:t>Estrategias - Vacunación Segura</a:t>
            </a:r>
            <a:br>
              <a:rPr lang="es-ES" sz="3200" b="1">
                <a:solidFill>
                  <a:srgbClr val="002060"/>
                </a:solidFill>
                <a:latin typeface="Calibri" charset="0"/>
              </a:rPr>
            </a:br>
            <a:endParaRPr lang="es-ES" sz="3400" b="1">
              <a:solidFill>
                <a:srgbClr val="002060"/>
              </a:solidFill>
              <a:latin typeface="Calibri" charset="0"/>
            </a:endParaRPr>
          </a:p>
        </p:txBody>
      </p:sp>
      <p:graphicFrame>
        <p:nvGraphicFramePr>
          <p:cNvPr id="2" name="1 Diagrama"/>
          <p:cNvGraphicFramePr/>
          <p:nvPr/>
        </p:nvGraphicFramePr>
        <p:xfrm>
          <a:off x="539552" y="1628800"/>
          <a:ext cx="7776864"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7" name="6 Conector recto"/>
          <p:cNvCxnSpPr>
            <a:cxnSpLocks noChangeShapeType="1"/>
          </p:cNvCxnSpPr>
          <p:nvPr/>
        </p:nvCxnSpPr>
        <p:spPr bwMode="auto">
          <a:xfrm>
            <a:off x="1547813" y="908050"/>
            <a:ext cx="5616575" cy="0"/>
          </a:xfrm>
          <a:prstGeom prst="line">
            <a:avLst/>
          </a:prstGeom>
          <a:noFill/>
          <a:ln w="28575">
            <a:solidFill>
              <a:srgbClr val="376092"/>
            </a:solidFill>
            <a:round/>
            <a:headEnd/>
            <a:tailEnd/>
          </a:ln>
          <a:effectLst>
            <a:outerShdw blurRad="63500" dist="38100" dir="5400000" algn="t" rotWithShape="0">
              <a:srgbClr val="000000">
                <a:alpha val="39999"/>
              </a:srgbClr>
            </a:outerShdw>
          </a:effectLst>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3820234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ChangeArrowheads="1"/>
          </p:cNvSpPr>
          <p:nvPr/>
        </p:nvSpPr>
        <p:spPr bwMode="auto">
          <a:xfrm>
            <a:off x="714375" y="1000125"/>
            <a:ext cx="1677988" cy="804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1" hangingPunct="1">
              <a:lnSpc>
                <a:spcPct val="90000"/>
              </a:lnSpc>
            </a:pPr>
            <a:r>
              <a:rPr lang="en-US" sz="3200">
                <a:latin typeface="Times New Roman" charset="0"/>
                <a:ea typeface="MS PGothic" charset="0"/>
                <a:cs typeface="MS PGothic" charset="0"/>
              </a:rPr>
              <a:t>1</a:t>
            </a:r>
            <a:endParaRPr lang="en-US" sz="2400">
              <a:latin typeface="Times New Roman" charset="0"/>
              <a:ea typeface="MS PGothic" charset="0"/>
              <a:cs typeface="MS PGothic" charset="0"/>
            </a:endParaRPr>
          </a:p>
          <a:p>
            <a:pPr algn="ctr" eaLnBrk="1" hangingPunct="1">
              <a:lnSpc>
                <a:spcPct val="90000"/>
              </a:lnSpc>
            </a:pPr>
            <a:r>
              <a:rPr lang="en-US" sz="2000">
                <a:latin typeface="Times New Roman" charset="0"/>
                <a:ea typeface="MS PGothic" charset="0"/>
                <a:cs typeface="MS PGothic" charset="0"/>
              </a:rPr>
              <a:t>Prevacunación</a:t>
            </a:r>
          </a:p>
        </p:txBody>
      </p:sp>
      <p:sp>
        <p:nvSpPr>
          <p:cNvPr id="37890" name="Rectangle 3"/>
          <p:cNvSpPr>
            <a:spLocks noChangeArrowheads="1"/>
          </p:cNvSpPr>
          <p:nvPr/>
        </p:nvSpPr>
        <p:spPr bwMode="auto">
          <a:xfrm>
            <a:off x="2714625" y="1071563"/>
            <a:ext cx="1271588" cy="1354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p>
            <a:pPr algn="ctr" eaLnBrk="1" hangingPunct="1">
              <a:lnSpc>
                <a:spcPct val="90000"/>
              </a:lnSpc>
            </a:pPr>
            <a:r>
              <a:rPr lang="en-US" sz="3200">
                <a:latin typeface="Times New Roman" charset="0"/>
                <a:ea typeface="MS PGothic" charset="0"/>
                <a:cs typeface="MS PGothic" charset="0"/>
              </a:rPr>
              <a:t>2</a:t>
            </a:r>
            <a:endParaRPr lang="en-US" sz="2400">
              <a:latin typeface="Times New Roman" charset="0"/>
              <a:ea typeface="MS PGothic" charset="0"/>
              <a:cs typeface="MS PGothic" charset="0"/>
            </a:endParaRPr>
          </a:p>
          <a:p>
            <a:pPr algn="ctr" eaLnBrk="1" hangingPunct="1">
              <a:lnSpc>
                <a:spcPct val="90000"/>
              </a:lnSpc>
            </a:pPr>
            <a:r>
              <a:rPr lang="en-US" sz="2000">
                <a:latin typeface="Times New Roman" charset="0"/>
                <a:ea typeface="MS PGothic" charset="0"/>
                <a:cs typeface="MS PGothic" charset="0"/>
              </a:rPr>
              <a:t>Aumento de</a:t>
            </a:r>
          </a:p>
          <a:p>
            <a:pPr algn="ctr" eaLnBrk="1" hangingPunct="1">
              <a:lnSpc>
                <a:spcPct val="90000"/>
              </a:lnSpc>
            </a:pPr>
            <a:r>
              <a:rPr lang="en-US" sz="2000">
                <a:latin typeface="Times New Roman" charset="0"/>
                <a:ea typeface="MS PGothic" charset="0"/>
                <a:cs typeface="MS PGothic" charset="0"/>
              </a:rPr>
              <a:t> Cobertura</a:t>
            </a:r>
          </a:p>
        </p:txBody>
      </p:sp>
      <p:sp>
        <p:nvSpPr>
          <p:cNvPr id="37891" name="Rectangle 4"/>
          <p:cNvSpPr>
            <a:spLocks noChangeArrowheads="1"/>
          </p:cNvSpPr>
          <p:nvPr/>
        </p:nvSpPr>
        <p:spPr bwMode="auto">
          <a:xfrm>
            <a:off x="4143375" y="1143000"/>
            <a:ext cx="1263650" cy="107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p>
            <a:pPr algn="ctr" eaLnBrk="1" hangingPunct="1">
              <a:lnSpc>
                <a:spcPct val="90000"/>
              </a:lnSpc>
            </a:pPr>
            <a:r>
              <a:rPr lang="en-US" sz="3200">
                <a:latin typeface="Times New Roman" charset="0"/>
                <a:ea typeface="MS PGothic" charset="0"/>
                <a:cs typeface="MS PGothic" charset="0"/>
              </a:rPr>
              <a:t>3</a:t>
            </a:r>
            <a:endParaRPr lang="en-US" sz="2400">
              <a:latin typeface="Times New Roman" charset="0"/>
              <a:ea typeface="MS PGothic" charset="0"/>
              <a:cs typeface="MS PGothic" charset="0"/>
            </a:endParaRPr>
          </a:p>
          <a:p>
            <a:pPr algn="ctr" eaLnBrk="1" hangingPunct="1">
              <a:lnSpc>
                <a:spcPct val="90000"/>
              </a:lnSpc>
            </a:pPr>
            <a:r>
              <a:rPr lang="en-US" sz="2000">
                <a:latin typeface="Times New Roman" charset="0"/>
                <a:ea typeface="MS PGothic" charset="0"/>
                <a:cs typeface="MS PGothic" charset="0"/>
              </a:rPr>
              <a:t>Pérdida de</a:t>
            </a:r>
          </a:p>
          <a:p>
            <a:pPr algn="ctr" eaLnBrk="1" hangingPunct="1">
              <a:lnSpc>
                <a:spcPct val="90000"/>
              </a:lnSpc>
            </a:pPr>
            <a:r>
              <a:rPr lang="en-US" sz="2000">
                <a:latin typeface="Times New Roman" charset="0"/>
                <a:ea typeface="MS PGothic" charset="0"/>
                <a:cs typeface="MS PGothic" charset="0"/>
              </a:rPr>
              <a:t>confianza</a:t>
            </a:r>
          </a:p>
        </p:txBody>
      </p:sp>
      <p:sp>
        <p:nvSpPr>
          <p:cNvPr id="37892" name="Rectangle 5"/>
          <p:cNvSpPr>
            <a:spLocks noChangeArrowheads="1"/>
          </p:cNvSpPr>
          <p:nvPr/>
        </p:nvSpPr>
        <p:spPr bwMode="auto">
          <a:xfrm>
            <a:off x="5500688" y="1071563"/>
            <a:ext cx="1460500" cy="107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1" hangingPunct="1">
              <a:lnSpc>
                <a:spcPct val="90000"/>
              </a:lnSpc>
            </a:pPr>
            <a:r>
              <a:rPr lang="en-US" sz="3200">
                <a:latin typeface="Times New Roman" charset="0"/>
                <a:ea typeface="MS PGothic" charset="0"/>
                <a:cs typeface="MS PGothic" charset="0"/>
              </a:rPr>
              <a:t>4</a:t>
            </a:r>
            <a:endParaRPr lang="en-US" sz="2400">
              <a:latin typeface="Times New Roman" charset="0"/>
              <a:ea typeface="MS PGothic" charset="0"/>
              <a:cs typeface="MS PGothic" charset="0"/>
            </a:endParaRPr>
          </a:p>
          <a:p>
            <a:pPr algn="ctr" eaLnBrk="1" hangingPunct="1">
              <a:lnSpc>
                <a:spcPct val="90000"/>
              </a:lnSpc>
            </a:pPr>
            <a:r>
              <a:rPr lang="en-US" sz="2000">
                <a:latin typeface="Times New Roman" charset="0"/>
                <a:ea typeface="MS PGothic" charset="0"/>
                <a:cs typeface="MS PGothic" charset="0"/>
              </a:rPr>
              <a:t>Recupero de</a:t>
            </a:r>
          </a:p>
          <a:p>
            <a:pPr algn="ctr" eaLnBrk="1" hangingPunct="1">
              <a:lnSpc>
                <a:spcPct val="90000"/>
              </a:lnSpc>
            </a:pPr>
            <a:r>
              <a:rPr lang="en-US" sz="2000">
                <a:latin typeface="Times New Roman" charset="0"/>
                <a:ea typeface="MS PGothic" charset="0"/>
                <a:cs typeface="MS PGothic" charset="0"/>
              </a:rPr>
              <a:t>la confianza</a:t>
            </a:r>
          </a:p>
        </p:txBody>
      </p:sp>
      <p:sp>
        <p:nvSpPr>
          <p:cNvPr id="37893" name="Rectangle 6"/>
          <p:cNvSpPr>
            <a:spLocks noChangeArrowheads="1"/>
          </p:cNvSpPr>
          <p:nvPr/>
        </p:nvSpPr>
        <p:spPr bwMode="auto">
          <a:xfrm>
            <a:off x="7143750" y="1214438"/>
            <a:ext cx="1479550" cy="804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1" hangingPunct="1">
              <a:lnSpc>
                <a:spcPct val="90000"/>
              </a:lnSpc>
            </a:pPr>
            <a:r>
              <a:rPr lang="en-US" sz="3200">
                <a:latin typeface="Times New Roman" charset="0"/>
                <a:ea typeface="MS PGothic" charset="0"/>
                <a:cs typeface="MS PGothic" charset="0"/>
              </a:rPr>
              <a:t>5</a:t>
            </a:r>
            <a:endParaRPr lang="en-US" sz="2400">
              <a:latin typeface="Times New Roman" charset="0"/>
              <a:ea typeface="MS PGothic" charset="0"/>
              <a:cs typeface="MS PGothic" charset="0"/>
            </a:endParaRPr>
          </a:p>
          <a:p>
            <a:pPr algn="ctr" eaLnBrk="1" hangingPunct="1">
              <a:lnSpc>
                <a:spcPct val="90000"/>
              </a:lnSpc>
            </a:pPr>
            <a:r>
              <a:rPr lang="en-US" sz="2000">
                <a:latin typeface="Times New Roman" charset="0"/>
                <a:ea typeface="MS PGothic" charset="0"/>
                <a:cs typeface="MS PGothic" charset="0"/>
              </a:rPr>
              <a:t>Erradicación</a:t>
            </a:r>
          </a:p>
        </p:txBody>
      </p:sp>
      <p:sp>
        <p:nvSpPr>
          <p:cNvPr id="37894" name="Rectangle 7"/>
          <p:cNvSpPr>
            <a:spLocks noChangeArrowheads="1"/>
          </p:cNvSpPr>
          <p:nvPr/>
        </p:nvSpPr>
        <p:spPr bwMode="auto">
          <a:xfrm>
            <a:off x="1187450" y="2133600"/>
            <a:ext cx="1311275" cy="376238"/>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lIns="92075" tIns="46038" rIns="92075" bIns="46038">
            <a:spAutoFit/>
          </a:bodyPr>
          <a:lstStyle/>
          <a:p>
            <a:pPr algn="ctr" eaLnBrk="1" hangingPunct="1"/>
            <a:r>
              <a:rPr lang="en-US">
                <a:latin typeface="Times New Roman" charset="0"/>
                <a:ea typeface="MS PGothic" charset="0"/>
                <a:cs typeface="MS PGothic" charset="0"/>
              </a:rPr>
              <a:t>Enfermedad</a:t>
            </a:r>
          </a:p>
        </p:txBody>
      </p:sp>
      <p:sp>
        <p:nvSpPr>
          <p:cNvPr id="37895" name="Rectangle 8"/>
          <p:cNvSpPr>
            <a:spLocks noChangeArrowheads="1"/>
          </p:cNvSpPr>
          <p:nvPr/>
        </p:nvSpPr>
        <p:spPr bwMode="auto">
          <a:xfrm>
            <a:off x="1331913" y="4073525"/>
            <a:ext cx="1438275" cy="650875"/>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lIns="92075" tIns="46038" rIns="92075" bIns="46038">
            <a:spAutoFit/>
          </a:bodyPr>
          <a:lstStyle/>
          <a:p>
            <a:pPr algn="ctr" eaLnBrk="1" hangingPunct="1"/>
            <a:r>
              <a:rPr lang="en-US">
                <a:latin typeface="Times New Roman" charset="0"/>
                <a:ea typeface="MS PGothic" charset="0"/>
                <a:cs typeface="MS PGothic" charset="0"/>
              </a:rPr>
              <a:t>Cobertura de </a:t>
            </a:r>
          </a:p>
          <a:p>
            <a:pPr algn="ctr" eaLnBrk="1" hangingPunct="1"/>
            <a:r>
              <a:rPr lang="en-US">
                <a:latin typeface="Times New Roman" charset="0"/>
                <a:ea typeface="MS PGothic" charset="0"/>
                <a:cs typeface="MS PGothic" charset="0"/>
              </a:rPr>
              <a:t>Vacunación</a:t>
            </a:r>
          </a:p>
        </p:txBody>
      </p:sp>
      <p:sp>
        <p:nvSpPr>
          <p:cNvPr id="37896" name="Rectangle 9"/>
          <p:cNvSpPr>
            <a:spLocks noChangeArrowheads="1"/>
          </p:cNvSpPr>
          <p:nvPr/>
        </p:nvSpPr>
        <p:spPr bwMode="auto">
          <a:xfrm>
            <a:off x="2987675" y="4365625"/>
            <a:ext cx="1057275" cy="650875"/>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lIns="92075" tIns="46038" rIns="92075" bIns="46038">
            <a:spAutoFit/>
          </a:bodyPr>
          <a:lstStyle/>
          <a:p>
            <a:pPr algn="ctr" eaLnBrk="1" hangingPunct="1"/>
            <a:r>
              <a:rPr lang="en-US">
                <a:latin typeface="Times New Roman" charset="0"/>
                <a:ea typeface="MS PGothic" charset="0"/>
                <a:cs typeface="MS PGothic" charset="0"/>
              </a:rPr>
              <a:t>Eventos </a:t>
            </a:r>
          </a:p>
          <a:p>
            <a:pPr algn="ctr" eaLnBrk="1" hangingPunct="1"/>
            <a:r>
              <a:rPr lang="en-US">
                <a:latin typeface="Times New Roman" charset="0"/>
                <a:ea typeface="MS PGothic" charset="0"/>
                <a:cs typeface="MS PGothic" charset="0"/>
              </a:rPr>
              <a:t>Adversos</a:t>
            </a:r>
          </a:p>
        </p:txBody>
      </p:sp>
      <p:sp>
        <p:nvSpPr>
          <p:cNvPr id="37897" name="Rectangle 10"/>
          <p:cNvSpPr>
            <a:spLocks noChangeArrowheads="1"/>
          </p:cNvSpPr>
          <p:nvPr/>
        </p:nvSpPr>
        <p:spPr bwMode="auto">
          <a:xfrm>
            <a:off x="5219700" y="3629025"/>
            <a:ext cx="701675" cy="376238"/>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lIns="92075" tIns="46038" rIns="92075" bIns="46038">
            <a:spAutoFit/>
          </a:bodyPr>
          <a:lstStyle/>
          <a:p>
            <a:pPr algn="ctr" eaLnBrk="1" hangingPunct="1"/>
            <a:r>
              <a:rPr lang="en-US">
                <a:latin typeface="Times New Roman" charset="0"/>
                <a:ea typeface="MS PGothic" charset="0"/>
                <a:cs typeface="MS PGothic" charset="0"/>
              </a:rPr>
              <a:t>Brote</a:t>
            </a:r>
          </a:p>
        </p:txBody>
      </p:sp>
      <p:sp>
        <p:nvSpPr>
          <p:cNvPr id="37898" name="Rectangle 11"/>
          <p:cNvSpPr>
            <a:spLocks noChangeArrowheads="1"/>
          </p:cNvSpPr>
          <p:nvPr/>
        </p:nvSpPr>
        <p:spPr bwMode="auto">
          <a:xfrm>
            <a:off x="6084888" y="4797425"/>
            <a:ext cx="1362075" cy="376238"/>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lIns="92075" tIns="46038" rIns="92075" bIns="46038">
            <a:spAutoFit/>
          </a:bodyPr>
          <a:lstStyle/>
          <a:p>
            <a:pPr algn="ctr" eaLnBrk="1" hangingPunct="1"/>
            <a:r>
              <a:rPr lang="en-US">
                <a:latin typeface="Times New Roman" charset="0"/>
                <a:ea typeface="MS PGothic" charset="0"/>
                <a:cs typeface="MS PGothic" charset="0"/>
              </a:rPr>
              <a:t>Erradicación</a:t>
            </a:r>
          </a:p>
        </p:txBody>
      </p:sp>
      <p:sp>
        <p:nvSpPr>
          <p:cNvPr id="37899" name="Rectangle 12"/>
          <p:cNvSpPr>
            <a:spLocks noChangeArrowheads="1"/>
          </p:cNvSpPr>
          <p:nvPr/>
        </p:nvSpPr>
        <p:spPr bwMode="auto">
          <a:xfrm>
            <a:off x="7000875" y="2571750"/>
            <a:ext cx="1597025" cy="650875"/>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lIns="92075" tIns="46038" rIns="92075" bIns="46038">
            <a:spAutoFit/>
          </a:bodyPr>
          <a:lstStyle/>
          <a:p>
            <a:pPr algn="ctr" eaLnBrk="1" hangingPunct="1"/>
            <a:r>
              <a:rPr lang="en-US">
                <a:latin typeface="Times New Roman" charset="0"/>
                <a:ea typeface="MS PGothic" charset="0"/>
                <a:cs typeface="MS PGothic" charset="0"/>
              </a:rPr>
              <a:t>Interrupción de</a:t>
            </a:r>
          </a:p>
          <a:p>
            <a:pPr algn="ctr" eaLnBrk="1" hangingPunct="1"/>
            <a:r>
              <a:rPr lang="en-US">
                <a:latin typeface="Times New Roman" charset="0"/>
                <a:ea typeface="MS PGothic" charset="0"/>
                <a:cs typeface="MS PGothic" charset="0"/>
              </a:rPr>
              <a:t> vacunación</a:t>
            </a:r>
          </a:p>
        </p:txBody>
      </p:sp>
      <p:grpSp>
        <p:nvGrpSpPr>
          <p:cNvPr id="37900" name="Group 13"/>
          <p:cNvGrpSpPr>
            <a:grpSpLocks/>
          </p:cNvGrpSpPr>
          <p:nvPr/>
        </p:nvGrpSpPr>
        <p:grpSpPr bwMode="auto">
          <a:xfrm>
            <a:off x="928688" y="2000250"/>
            <a:ext cx="6705600" cy="3819525"/>
            <a:chOff x="768" y="1496"/>
            <a:chExt cx="4224" cy="2406"/>
          </a:xfrm>
        </p:grpSpPr>
        <p:sp>
          <p:nvSpPr>
            <p:cNvPr id="37908" name="Freeform 14"/>
            <p:cNvSpPr>
              <a:spLocks/>
            </p:cNvSpPr>
            <p:nvPr/>
          </p:nvSpPr>
          <p:spPr bwMode="auto">
            <a:xfrm>
              <a:off x="823" y="1929"/>
              <a:ext cx="3291" cy="1973"/>
            </a:xfrm>
            <a:custGeom>
              <a:avLst/>
              <a:gdLst>
                <a:gd name="T0" fmla="*/ 0 w 3291"/>
                <a:gd name="T1" fmla="*/ 0 h 1973"/>
                <a:gd name="T2" fmla="*/ 572 w 3291"/>
                <a:gd name="T3" fmla="*/ 0 h 1973"/>
                <a:gd name="T4" fmla="*/ 2415 w 3291"/>
                <a:gd name="T5" fmla="*/ 1622 h 1973"/>
                <a:gd name="T6" fmla="*/ 2474 w 3291"/>
                <a:gd name="T7" fmla="*/ 1598 h 1973"/>
                <a:gd name="T8" fmla="*/ 2520 w 3291"/>
                <a:gd name="T9" fmla="*/ 1566 h 1973"/>
                <a:gd name="T10" fmla="*/ 2520 w 3291"/>
                <a:gd name="T11" fmla="*/ 1560 h 1973"/>
                <a:gd name="T12" fmla="*/ 2513 w 3291"/>
                <a:gd name="T13" fmla="*/ 1560 h 1973"/>
                <a:gd name="T14" fmla="*/ 2507 w 3291"/>
                <a:gd name="T15" fmla="*/ 1560 h 1973"/>
                <a:gd name="T16" fmla="*/ 2507 w 3291"/>
                <a:gd name="T17" fmla="*/ 1554 h 1973"/>
                <a:gd name="T18" fmla="*/ 2513 w 3291"/>
                <a:gd name="T19" fmla="*/ 1529 h 1973"/>
                <a:gd name="T20" fmla="*/ 2527 w 3291"/>
                <a:gd name="T21" fmla="*/ 1504 h 1973"/>
                <a:gd name="T22" fmla="*/ 2527 w 3291"/>
                <a:gd name="T23" fmla="*/ 1479 h 1973"/>
                <a:gd name="T24" fmla="*/ 2533 w 3291"/>
                <a:gd name="T25" fmla="*/ 1448 h 1973"/>
                <a:gd name="T26" fmla="*/ 2540 w 3291"/>
                <a:gd name="T27" fmla="*/ 1373 h 1973"/>
                <a:gd name="T28" fmla="*/ 2553 w 3291"/>
                <a:gd name="T29" fmla="*/ 1298 h 1973"/>
                <a:gd name="T30" fmla="*/ 2566 w 3291"/>
                <a:gd name="T31" fmla="*/ 1267 h 1973"/>
                <a:gd name="T32" fmla="*/ 2579 w 3291"/>
                <a:gd name="T33" fmla="*/ 1242 h 1973"/>
                <a:gd name="T34" fmla="*/ 2599 w 3291"/>
                <a:gd name="T35" fmla="*/ 1211 h 1973"/>
                <a:gd name="T36" fmla="*/ 2625 w 3291"/>
                <a:gd name="T37" fmla="*/ 1192 h 1973"/>
                <a:gd name="T38" fmla="*/ 2665 w 3291"/>
                <a:gd name="T39" fmla="*/ 1148 h 1973"/>
                <a:gd name="T40" fmla="*/ 2711 w 3291"/>
                <a:gd name="T41" fmla="*/ 1154 h 1973"/>
                <a:gd name="T42" fmla="*/ 2757 w 3291"/>
                <a:gd name="T43" fmla="*/ 1167 h 1973"/>
                <a:gd name="T44" fmla="*/ 2770 w 3291"/>
                <a:gd name="T45" fmla="*/ 1179 h 1973"/>
                <a:gd name="T46" fmla="*/ 2783 w 3291"/>
                <a:gd name="T47" fmla="*/ 1211 h 1973"/>
                <a:gd name="T48" fmla="*/ 2796 w 3291"/>
                <a:gd name="T49" fmla="*/ 1242 h 1973"/>
                <a:gd name="T50" fmla="*/ 2810 w 3291"/>
                <a:gd name="T51" fmla="*/ 1260 h 1973"/>
                <a:gd name="T52" fmla="*/ 2816 w 3291"/>
                <a:gd name="T53" fmla="*/ 1298 h 1973"/>
                <a:gd name="T54" fmla="*/ 2816 w 3291"/>
                <a:gd name="T55" fmla="*/ 1329 h 1973"/>
                <a:gd name="T56" fmla="*/ 2816 w 3291"/>
                <a:gd name="T57" fmla="*/ 1360 h 1973"/>
                <a:gd name="T58" fmla="*/ 2823 w 3291"/>
                <a:gd name="T59" fmla="*/ 1398 h 1973"/>
                <a:gd name="T60" fmla="*/ 2829 w 3291"/>
                <a:gd name="T61" fmla="*/ 1460 h 1973"/>
                <a:gd name="T62" fmla="*/ 2836 w 3291"/>
                <a:gd name="T63" fmla="*/ 1491 h 1973"/>
                <a:gd name="T64" fmla="*/ 2849 w 3291"/>
                <a:gd name="T65" fmla="*/ 1523 h 1973"/>
                <a:gd name="T66" fmla="*/ 2856 w 3291"/>
                <a:gd name="T67" fmla="*/ 1541 h 1973"/>
                <a:gd name="T68" fmla="*/ 2862 w 3291"/>
                <a:gd name="T69" fmla="*/ 1548 h 1973"/>
                <a:gd name="T70" fmla="*/ 2869 w 3291"/>
                <a:gd name="T71" fmla="*/ 1541 h 1973"/>
                <a:gd name="T72" fmla="*/ 2869 w 3291"/>
                <a:gd name="T73" fmla="*/ 1548 h 1973"/>
                <a:gd name="T74" fmla="*/ 2875 w 3291"/>
                <a:gd name="T75" fmla="*/ 1560 h 1973"/>
                <a:gd name="T76" fmla="*/ 2882 w 3291"/>
                <a:gd name="T77" fmla="*/ 1579 h 1973"/>
                <a:gd name="T78" fmla="*/ 2889 w 3291"/>
                <a:gd name="T79" fmla="*/ 1591 h 1973"/>
                <a:gd name="T80" fmla="*/ 2895 w 3291"/>
                <a:gd name="T81" fmla="*/ 1616 h 1973"/>
                <a:gd name="T82" fmla="*/ 2902 w 3291"/>
                <a:gd name="T83" fmla="*/ 1641 h 1973"/>
                <a:gd name="T84" fmla="*/ 2915 w 3291"/>
                <a:gd name="T85" fmla="*/ 1660 h 1973"/>
                <a:gd name="T86" fmla="*/ 3290 w 3291"/>
                <a:gd name="T87" fmla="*/ 1972 h 19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91"/>
                <a:gd name="T133" fmla="*/ 0 h 1973"/>
                <a:gd name="T134" fmla="*/ 3291 w 3291"/>
                <a:gd name="T135" fmla="*/ 1973 h 197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91" h="1973">
                  <a:moveTo>
                    <a:pt x="0" y="0"/>
                  </a:moveTo>
                  <a:lnTo>
                    <a:pt x="572" y="0"/>
                  </a:lnTo>
                  <a:lnTo>
                    <a:pt x="2415" y="1622"/>
                  </a:lnTo>
                  <a:lnTo>
                    <a:pt x="2474" y="1598"/>
                  </a:lnTo>
                  <a:lnTo>
                    <a:pt x="2520" y="1566"/>
                  </a:lnTo>
                  <a:lnTo>
                    <a:pt x="2520" y="1560"/>
                  </a:lnTo>
                  <a:lnTo>
                    <a:pt x="2513" y="1560"/>
                  </a:lnTo>
                  <a:lnTo>
                    <a:pt x="2507" y="1560"/>
                  </a:lnTo>
                  <a:lnTo>
                    <a:pt x="2507" y="1554"/>
                  </a:lnTo>
                  <a:lnTo>
                    <a:pt x="2513" y="1529"/>
                  </a:lnTo>
                  <a:lnTo>
                    <a:pt x="2527" y="1504"/>
                  </a:lnTo>
                  <a:lnTo>
                    <a:pt x="2527" y="1479"/>
                  </a:lnTo>
                  <a:lnTo>
                    <a:pt x="2533" y="1448"/>
                  </a:lnTo>
                  <a:lnTo>
                    <a:pt x="2540" y="1373"/>
                  </a:lnTo>
                  <a:lnTo>
                    <a:pt x="2553" y="1298"/>
                  </a:lnTo>
                  <a:lnTo>
                    <a:pt x="2566" y="1267"/>
                  </a:lnTo>
                  <a:lnTo>
                    <a:pt x="2579" y="1242"/>
                  </a:lnTo>
                  <a:lnTo>
                    <a:pt x="2599" y="1211"/>
                  </a:lnTo>
                  <a:lnTo>
                    <a:pt x="2625" y="1192"/>
                  </a:lnTo>
                  <a:lnTo>
                    <a:pt x="2665" y="1148"/>
                  </a:lnTo>
                  <a:lnTo>
                    <a:pt x="2711" y="1154"/>
                  </a:lnTo>
                  <a:lnTo>
                    <a:pt x="2757" y="1167"/>
                  </a:lnTo>
                  <a:lnTo>
                    <a:pt x="2770" y="1179"/>
                  </a:lnTo>
                  <a:lnTo>
                    <a:pt x="2783" y="1211"/>
                  </a:lnTo>
                  <a:lnTo>
                    <a:pt x="2796" y="1242"/>
                  </a:lnTo>
                  <a:lnTo>
                    <a:pt x="2810" y="1260"/>
                  </a:lnTo>
                  <a:lnTo>
                    <a:pt x="2816" y="1298"/>
                  </a:lnTo>
                  <a:lnTo>
                    <a:pt x="2816" y="1329"/>
                  </a:lnTo>
                  <a:lnTo>
                    <a:pt x="2816" y="1360"/>
                  </a:lnTo>
                  <a:lnTo>
                    <a:pt x="2823" y="1398"/>
                  </a:lnTo>
                  <a:lnTo>
                    <a:pt x="2829" y="1460"/>
                  </a:lnTo>
                  <a:lnTo>
                    <a:pt x="2836" y="1491"/>
                  </a:lnTo>
                  <a:lnTo>
                    <a:pt x="2849" y="1523"/>
                  </a:lnTo>
                  <a:lnTo>
                    <a:pt x="2856" y="1541"/>
                  </a:lnTo>
                  <a:lnTo>
                    <a:pt x="2862" y="1548"/>
                  </a:lnTo>
                  <a:lnTo>
                    <a:pt x="2869" y="1541"/>
                  </a:lnTo>
                  <a:lnTo>
                    <a:pt x="2869" y="1548"/>
                  </a:lnTo>
                  <a:lnTo>
                    <a:pt x="2875" y="1560"/>
                  </a:lnTo>
                  <a:lnTo>
                    <a:pt x="2882" y="1579"/>
                  </a:lnTo>
                  <a:lnTo>
                    <a:pt x="2889" y="1591"/>
                  </a:lnTo>
                  <a:lnTo>
                    <a:pt x="2895" y="1616"/>
                  </a:lnTo>
                  <a:lnTo>
                    <a:pt x="2902" y="1641"/>
                  </a:lnTo>
                  <a:lnTo>
                    <a:pt x="2915" y="1660"/>
                  </a:lnTo>
                  <a:lnTo>
                    <a:pt x="3290" y="1972"/>
                  </a:lnTo>
                </a:path>
              </a:pathLst>
            </a:custGeom>
            <a:noFill/>
            <a:ln w="76200" cap="rnd">
              <a:solidFill>
                <a:srgbClr val="FF0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s-ES"/>
            </a:p>
          </p:txBody>
        </p:sp>
        <p:sp>
          <p:nvSpPr>
            <p:cNvPr id="37909" name="Freeform 15"/>
            <p:cNvSpPr>
              <a:spLocks/>
            </p:cNvSpPr>
            <p:nvPr/>
          </p:nvSpPr>
          <p:spPr bwMode="auto">
            <a:xfrm>
              <a:off x="1193" y="1897"/>
              <a:ext cx="3588" cy="2005"/>
            </a:xfrm>
            <a:custGeom>
              <a:avLst/>
              <a:gdLst>
                <a:gd name="T0" fmla="*/ 0 w 3588"/>
                <a:gd name="T1" fmla="*/ 1954 h 2005"/>
                <a:gd name="T2" fmla="*/ 1583 w 3588"/>
                <a:gd name="T3" fmla="*/ 32 h 2005"/>
                <a:gd name="T4" fmla="*/ 1996 w 3588"/>
                <a:gd name="T5" fmla="*/ 32 h 2005"/>
                <a:gd name="T6" fmla="*/ 2103 w 3588"/>
                <a:gd name="T7" fmla="*/ 225 h 2005"/>
                <a:gd name="T8" fmla="*/ 2126 w 3588"/>
                <a:gd name="T9" fmla="*/ 450 h 2005"/>
                <a:gd name="T10" fmla="*/ 2241 w 3588"/>
                <a:gd name="T11" fmla="*/ 518 h 2005"/>
                <a:gd name="T12" fmla="*/ 2294 w 3588"/>
                <a:gd name="T13" fmla="*/ 506 h 2005"/>
                <a:gd name="T14" fmla="*/ 2317 w 3588"/>
                <a:gd name="T15" fmla="*/ 494 h 2005"/>
                <a:gd name="T16" fmla="*/ 2340 w 3588"/>
                <a:gd name="T17" fmla="*/ 475 h 2005"/>
                <a:gd name="T18" fmla="*/ 2348 w 3588"/>
                <a:gd name="T19" fmla="*/ 462 h 2005"/>
                <a:gd name="T20" fmla="*/ 2363 w 3588"/>
                <a:gd name="T21" fmla="*/ 450 h 2005"/>
                <a:gd name="T22" fmla="*/ 2371 w 3588"/>
                <a:gd name="T23" fmla="*/ 431 h 2005"/>
                <a:gd name="T24" fmla="*/ 2379 w 3588"/>
                <a:gd name="T25" fmla="*/ 419 h 2005"/>
                <a:gd name="T26" fmla="*/ 2386 w 3588"/>
                <a:gd name="T27" fmla="*/ 394 h 2005"/>
                <a:gd name="T28" fmla="*/ 2394 w 3588"/>
                <a:gd name="T29" fmla="*/ 362 h 2005"/>
                <a:gd name="T30" fmla="*/ 2402 w 3588"/>
                <a:gd name="T31" fmla="*/ 331 h 2005"/>
                <a:gd name="T32" fmla="*/ 2409 w 3588"/>
                <a:gd name="T33" fmla="*/ 300 h 2005"/>
                <a:gd name="T34" fmla="*/ 2409 w 3588"/>
                <a:gd name="T35" fmla="*/ 281 h 2005"/>
                <a:gd name="T36" fmla="*/ 2417 w 3588"/>
                <a:gd name="T37" fmla="*/ 263 h 2005"/>
                <a:gd name="T38" fmla="*/ 2432 w 3588"/>
                <a:gd name="T39" fmla="*/ 206 h 2005"/>
                <a:gd name="T40" fmla="*/ 2447 w 3588"/>
                <a:gd name="T41" fmla="*/ 156 h 2005"/>
                <a:gd name="T42" fmla="*/ 2455 w 3588"/>
                <a:gd name="T43" fmla="*/ 138 h 2005"/>
                <a:gd name="T44" fmla="*/ 2463 w 3588"/>
                <a:gd name="T45" fmla="*/ 125 h 2005"/>
                <a:gd name="T46" fmla="*/ 2463 w 3588"/>
                <a:gd name="T47" fmla="*/ 94 h 2005"/>
                <a:gd name="T48" fmla="*/ 2463 w 3588"/>
                <a:gd name="T49" fmla="*/ 69 h 2005"/>
                <a:gd name="T50" fmla="*/ 2455 w 3588"/>
                <a:gd name="T51" fmla="*/ 38 h 2005"/>
                <a:gd name="T52" fmla="*/ 2455 w 3588"/>
                <a:gd name="T53" fmla="*/ 25 h 2005"/>
                <a:gd name="T54" fmla="*/ 2470 w 3588"/>
                <a:gd name="T55" fmla="*/ 13 h 2005"/>
                <a:gd name="T56" fmla="*/ 2501 w 3588"/>
                <a:gd name="T57" fmla="*/ 7 h 2005"/>
                <a:gd name="T58" fmla="*/ 2539 w 3588"/>
                <a:gd name="T59" fmla="*/ 0 h 2005"/>
                <a:gd name="T60" fmla="*/ 3304 w 3588"/>
                <a:gd name="T61" fmla="*/ 13 h 2005"/>
                <a:gd name="T62" fmla="*/ 3312 w 3588"/>
                <a:gd name="T63" fmla="*/ 13 h 2005"/>
                <a:gd name="T64" fmla="*/ 3304 w 3588"/>
                <a:gd name="T65" fmla="*/ 13 h 2005"/>
                <a:gd name="T66" fmla="*/ 3296 w 3588"/>
                <a:gd name="T67" fmla="*/ 13 h 2005"/>
                <a:gd name="T68" fmla="*/ 3304 w 3588"/>
                <a:gd name="T69" fmla="*/ 19 h 2005"/>
                <a:gd name="T70" fmla="*/ 3304 w 3588"/>
                <a:gd name="T71" fmla="*/ 13 h 2005"/>
                <a:gd name="T72" fmla="*/ 3304 w 3588"/>
                <a:gd name="T73" fmla="*/ 7 h 2005"/>
                <a:gd name="T74" fmla="*/ 3312 w 3588"/>
                <a:gd name="T75" fmla="*/ 13 h 2005"/>
                <a:gd name="T76" fmla="*/ 3312 w 3588"/>
                <a:gd name="T77" fmla="*/ 25 h 2005"/>
                <a:gd name="T78" fmla="*/ 3312 w 3588"/>
                <a:gd name="T79" fmla="*/ 38 h 2005"/>
                <a:gd name="T80" fmla="*/ 3327 w 3588"/>
                <a:gd name="T81" fmla="*/ 50 h 2005"/>
                <a:gd name="T82" fmla="*/ 3342 w 3588"/>
                <a:gd name="T83" fmla="*/ 57 h 2005"/>
                <a:gd name="T84" fmla="*/ 3350 w 3588"/>
                <a:gd name="T85" fmla="*/ 75 h 2005"/>
                <a:gd name="T86" fmla="*/ 3350 w 3588"/>
                <a:gd name="T87" fmla="*/ 94 h 2005"/>
                <a:gd name="T88" fmla="*/ 3365 w 3588"/>
                <a:gd name="T89" fmla="*/ 113 h 2005"/>
                <a:gd name="T90" fmla="*/ 3381 w 3588"/>
                <a:gd name="T91" fmla="*/ 144 h 2005"/>
                <a:gd name="T92" fmla="*/ 3396 w 3588"/>
                <a:gd name="T93" fmla="*/ 156 h 2005"/>
                <a:gd name="T94" fmla="*/ 3396 w 3588"/>
                <a:gd name="T95" fmla="*/ 175 h 2005"/>
                <a:gd name="T96" fmla="*/ 3396 w 3588"/>
                <a:gd name="T97" fmla="*/ 225 h 2005"/>
                <a:gd name="T98" fmla="*/ 3396 w 3588"/>
                <a:gd name="T99" fmla="*/ 269 h 2005"/>
                <a:gd name="T100" fmla="*/ 3587 w 3588"/>
                <a:gd name="T101" fmla="*/ 2004 h 200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588"/>
                <a:gd name="T154" fmla="*/ 0 h 2005"/>
                <a:gd name="T155" fmla="*/ 3588 w 3588"/>
                <a:gd name="T156" fmla="*/ 2005 h 200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588" h="2005">
                  <a:moveTo>
                    <a:pt x="0" y="1954"/>
                  </a:moveTo>
                  <a:lnTo>
                    <a:pt x="1583" y="32"/>
                  </a:lnTo>
                  <a:lnTo>
                    <a:pt x="1996" y="32"/>
                  </a:lnTo>
                  <a:lnTo>
                    <a:pt x="2103" y="225"/>
                  </a:lnTo>
                  <a:lnTo>
                    <a:pt x="2126" y="450"/>
                  </a:lnTo>
                  <a:lnTo>
                    <a:pt x="2241" y="518"/>
                  </a:lnTo>
                  <a:lnTo>
                    <a:pt x="2294" y="506"/>
                  </a:lnTo>
                  <a:lnTo>
                    <a:pt x="2317" y="494"/>
                  </a:lnTo>
                  <a:lnTo>
                    <a:pt x="2340" y="475"/>
                  </a:lnTo>
                  <a:lnTo>
                    <a:pt x="2348" y="462"/>
                  </a:lnTo>
                  <a:lnTo>
                    <a:pt x="2363" y="450"/>
                  </a:lnTo>
                  <a:lnTo>
                    <a:pt x="2371" y="431"/>
                  </a:lnTo>
                  <a:lnTo>
                    <a:pt x="2379" y="419"/>
                  </a:lnTo>
                  <a:lnTo>
                    <a:pt x="2386" y="394"/>
                  </a:lnTo>
                  <a:lnTo>
                    <a:pt x="2394" y="362"/>
                  </a:lnTo>
                  <a:lnTo>
                    <a:pt x="2402" y="331"/>
                  </a:lnTo>
                  <a:lnTo>
                    <a:pt x="2409" y="300"/>
                  </a:lnTo>
                  <a:lnTo>
                    <a:pt x="2409" y="281"/>
                  </a:lnTo>
                  <a:lnTo>
                    <a:pt x="2417" y="263"/>
                  </a:lnTo>
                  <a:lnTo>
                    <a:pt x="2432" y="206"/>
                  </a:lnTo>
                  <a:lnTo>
                    <a:pt x="2447" y="156"/>
                  </a:lnTo>
                  <a:lnTo>
                    <a:pt x="2455" y="138"/>
                  </a:lnTo>
                  <a:lnTo>
                    <a:pt x="2463" y="125"/>
                  </a:lnTo>
                  <a:lnTo>
                    <a:pt x="2463" y="94"/>
                  </a:lnTo>
                  <a:lnTo>
                    <a:pt x="2463" y="69"/>
                  </a:lnTo>
                  <a:lnTo>
                    <a:pt x="2455" y="38"/>
                  </a:lnTo>
                  <a:lnTo>
                    <a:pt x="2455" y="25"/>
                  </a:lnTo>
                  <a:lnTo>
                    <a:pt x="2470" y="13"/>
                  </a:lnTo>
                  <a:lnTo>
                    <a:pt x="2501" y="7"/>
                  </a:lnTo>
                  <a:lnTo>
                    <a:pt x="2539" y="0"/>
                  </a:lnTo>
                  <a:lnTo>
                    <a:pt x="3304" y="13"/>
                  </a:lnTo>
                  <a:lnTo>
                    <a:pt x="3312" y="13"/>
                  </a:lnTo>
                  <a:lnTo>
                    <a:pt x="3304" y="13"/>
                  </a:lnTo>
                  <a:lnTo>
                    <a:pt x="3296" y="13"/>
                  </a:lnTo>
                  <a:lnTo>
                    <a:pt x="3304" y="19"/>
                  </a:lnTo>
                  <a:lnTo>
                    <a:pt x="3304" y="13"/>
                  </a:lnTo>
                  <a:lnTo>
                    <a:pt x="3304" y="7"/>
                  </a:lnTo>
                  <a:lnTo>
                    <a:pt x="3312" y="13"/>
                  </a:lnTo>
                  <a:lnTo>
                    <a:pt x="3312" y="25"/>
                  </a:lnTo>
                  <a:lnTo>
                    <a:pt x="3312" y="38"/>
                  </a:lnTo>
                  <a:lnTo>
                    <a:pt x="3327" y="50"/>
                  </a:lnTo>
                  <a:lnTo>
                    <a:pt x="3342" y="57"/>
                  </a:lnTo>
                  <a:lnTo>
                    <a:pt x="3350" y="75"/>
                  </a:lnTo>
                  <a:lnTo>
                    <a:pt x="3350" y="94"/>
                  </a:lnTo>
                  <a:lnTo>
                    <a:pt x="3365" y="113"/>
                  </a:lnTo>
                  <a:lnTo>
                    <a:pt x="3381" y="144"/>
                  </a:lnTo>
                  <a:lnTo>
                    <a:pt x="3396" y="156"/>
                  </a:lnTo>
                  <a:lnTo>
                    <a:pt x="3396" y="175"/>
                  </a:lnTo>
                  <a:lnTo>
                    <a:pt x="3396" y="225"/>
                  </a:lnTo>
                  <a:lnTo>
                    <a:pt x="3396" y="269"/>
                  </a:lnTo>
                  <a:lnTo>
                    <a:pt x="3587" y="2004"/>
                  </a:lnTo>
                </a:path>
              </a:pathLst>
            </a:custGeom>
            <a:noFill/>
            <a:ln w="38100">
              <a:solidFill>
                <a:srgbClr val="008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s-ES"/>
            </a:p>
          </p:txBody>
        </p:sp>
        <p:sp>
          <p:nvSpPr>
            <p:cNvPr id="37910" name="Freeform 16"/>
            <p:cNvSpPr>
              <a:spLocks/>
            </p:cNvSpPr>
            <p:nvPr/>
          </p:nvSpPr>
          <p:spPr bwMode="auto">
            <a:xfrm>
              <a:off x="1219" y="3669"/>
              <a:ext cx="3399" cy="199"/>
            </a:xfrm>
            <a:custGeom>
              <a:avLst/>
              <a:gdLst>
                <a:gd name="T0" fmla="*/ 0 w 3399"/>
                <a:gd name="T1" fmla="*/ 198 h 199"/>
                <a:gd name="T2" fmla="*/ 118 w 3399"/>
                <a:gd name="T3" fmla="*/ 179 h 199"/>
                <a:gd name="T4" fmla="*/ 236 w 3399"/>
                <a:gd name="T5" fmla="*/ 167 h 199"/>
                <a:gd name="T6" fmla="*/ 281 w 3399"/>
                <a:gd name="T7" fmla="*/ 161 h 199"/>
                <a:gd name="T8" fmla="*/ 318 w 3399"/>
                <a:gd name="T9" fmla="*/ 149 h 199"/>
                <a:gd name="T10" fmla="*/ 354 w 3399"/>
                <a:gd name="T11" fmla="*/ 130 h 199"/>
                <a:gd name="T12" fmla="*/ 399 w 3399"/>
                <a:gd name="T13" fmla="*/ 124 h 199"/>
                <a:gd name="T14" fmla="*/ 561 w 3399"/>
                <a:gd name="T15" fmla="*/ 111 h 199"/>
                <a:gd name="T16" fmla="*/ 716 w 3399"/>
                <a:gd name="T17" fmla="*/ 105 h 199"/>
                <a:gd name="T18" fmla="*/ 835 w 3399"/>
                <a:gd name="T19" fmla="*/ 80 h 199"/>
                <a:gd name="T20" fmla="*/ 960 w 3399"/>
                <a:gd name="T21" fmla="*/ 50 h 199"/>
                <a:gd name="T22" fmla="*/ 1078 w 3399"/>
                <a:gd name="T23" fmla="*/ 19 h 199"/>
                <a:gd name="T24" fmla="*/ 1197 w 3399"/>
                <a:gd name="T25" fmla="*/ 6 h 199"/>
                <a:gd name="T26" fmla="*/ 1529 w 3399"/>
                <a:gd name="T27" fmla="*/ 0 h 199"/>
                <a:gd name="T28" fmla="*/ 1861 w 3399"/>
                <a:gd name="T29" fmla="*/ 0 h 199"/>
                <a:gd name="T30" fmla="*/ 2194 w 3399"/>
                <a:gd name="T31" fmla="*/ 0 h 199"/>
                <a:gd name="T32" fmla="*/ 2519 w 3399"/>
                <a:gd name="T33" fmla="*/ 6 h 199"/>
                <a:gd name="T34" fmla="*/ 2526 w 3399"/>
                <a:gd name="T35" fmla="*/ 12 h 199"/>
                <a:gd name="T36" fmla="*/ 2526 w 3399"/>
                <a:gd name="T37" fmla="*/ 19 h 199"/>
                <a:gd name="T38" fmla="*/ 2526 w 3399"/>
                <a:gd name="T39" fmla="*/ 25 h 199"/>
                <a:gd name="T40" fmla="*/ 2534 w 3399"/>
                <a:gd name="T41" fmla="*/ 25 h 199"/>
                <a:gd name="T42" fmla="*/ 2563 w 3399"/>
                <a:gd name="T43" fmla="*/ 19 h 199"/>
                <a:gd name="T44" fmla="*/ 2593 w 3399"/>
                <a:gd name="T45" fmla="*/ 6 h 199"/>
                <a:gd name="T46" fmla="*/ 2792 w 3399"/>
                <a:gd name="T47" fmla="*/ 12 h 199"/>
                <a:gd name="T48" fmla="*/ 2992 w 3399"/>
                <a:gd name="T49" fmla="*/ 19 h 199"/>
                <a:gd name="T50" fmla="*/ 3398 w 3399"/>
                <a:gd name="T51" fmla="*/ 25 h 19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99"/>
                <a:gd name="T79" fmla="*/ 0 h 199"/>
                <a:gd name="T80" fmla="*/ 3399 w 3399"/>
                <a:gd name="T81" fmla="*/ 199 h 19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99" h="199">
                  <a:moveTo>
                    <a:pt x="0" y="198"/>
                  </a:moveTo>
                  <a:lnTo>
                    <a:pt x="118" y="179"/>
                  </a:lnTo>
                  <a:lnTo>
                    <a:pt x="236" y="167"/>
                  </a:lnTo>
                  <a:lnTo>
                    <a:pt x="281" y="161"/>
                  </a:lnTo>
                  <a:lnTo>
                    <a:pt x="318" y="149"/>
                  </a:lnTo>
                  <a:lnTo>
                    <a:pt x="354" y="130"/>
                  </a:lnTo>
                  <a:lnTo>
                    <a:pt x="399" y="124"/>
                  </a:lnTo>
                  <a:lnTo>
                    <a:pt x="561" y="111"/>
                  </a:lnTo>
                  <a:lnTo>
                    <a:pt x="716" y="105"/>
                  </a:lnTo>
                  <a:lnTo>
                    <a:pt x="835" y="80"/>
                  </a:lnTo>
                  <a:lnTo>
                    <a:pt x="960" y="50"/>
                  </a:lnTo>
                  <a:lnTo>
                    <a:pt x="1078" y="19"/>
                  </a:lnTo>
                  <a:lnTo>
                    <a:pt x="1197" y="6"/>
                  </a:lnTo>
                  <a:lnTo>
                    <a:pt x="1529" y="0"/>
                  </a:lnTo>
                  <a:lnTo>
                    <a:pt x="1861" y="0"/>
                  </a:lnTo>
                  <a:lnTo>
                    <a:pt x="2194" y="0"/>
                  </a:lnTo>
                  <a:lnTo>
                    <a:pt x="2519" y="6"/>
                  </a:lnTo>
                  <a:lnTo>
                    <a:pt x="2526" y="12"/>
                  </a:lnTo>
                  <a:lnTo>
                    <a:pt x="2526" y="19"/>
                  </a:lnTo>
                  <a:lnTo>
                    <a:pt x="2526" y="25"/>
                  </a:lnTo>
                  <a:lnTo>
                    <a:pt x="2534" y="25"/>
                  </a:lnTo>
                  <a:lnTo>
                    <a:pt x="2563" y="19"/>
                  </a:lnTo>
                  <a:lnTo>
                    <a:pt x="2593" y="6"/>
                  </a:lnTo>
                  <a:lnTo>
                    <a:pt x="2792" y="12"/>
                  </a:lnTo>
                  <a:lnTo>
                    <a:pt x="2992" y="19"/>
                  </a:lnTo>
                  <a:lnTo>
                    <a:pt x="3398" y="25"/>
                  </a:lnTo>
                </a:path>
              </a:pathLst>
            </a:custGeom>
            <a:noFill/>
            <a:ln w="34925">
              <a:solidFill>
                <a:srgbClr val="80008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s-ES"/>
            </a:p>
          </p:txBody>
        </p:sp>
        <p:sp>
          <p:nvSpPr>
            <p:cNvPr id="37911" name="Line 17"/>
            <p:cNvSpPr>
              <a:spLocks noChangeShapeType="1"/>
            </p:cNvSpPr>
            <p:nvPr/>
          </p:nvSpPr>
          <p:spPr bwMode="auto">
            <a:xfrm>
              <a:off x="768" y="1496"/>
              <a:ext cx="0" cy="2391"/>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s-ES"/>
            </a:p>
          </p:txBody>
        </p:sp>
        <p:sp>
          <p:nvSpPr>
            <p:cNvPr id="37912" name="Line 18"/>
            <p:cNvSpPr>
              <a:spLocks noChangeShapeType="1"/>
            </p:cNvSpPr>
            <p:nvPr/>
          </p:nvSpPr>
          <p:spPr bwMode="auto">
            <a:xfrm>
              <a:off x="776" y="3887"/>
              <a:ext cx="4216"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s-ES"/>
            </a:p>
          </p:txBody>
        </p:sp>
      </p:grpSp>
      <p:sp>
        <p:nvSpPr>
          <p:cNvPr id="37901" name="Line 19"/>
          <p:cNvSpPr>
            <a:spLocks noChangeShapeType="1"/>
          </p:cNvSpPr>
          <p:nvPr/>
        </p:nvSpPr>
        <p:spPr bwMode="auto">
          <a:xfrm flipH="1">
            <a:off x="7327900" y="2984500"/>
            <a:ext cx="215900" cy="139700"/>
          </a:xfrm>
          <a:prstGeom prst="line">
            <a:avLst/>
          </a:prstGeom>
          <a:noFill/>
          <a:ln w="12700">
            <a:solidFill>
              <a:srgbClr val="FFFFFF"/>
            </a:solidFill>
            <a:round/>
            <a:headEnd type="none" w="sm" len="sm"/>
            <a:tailEnd type="stealth" w="med" len="med"/>
          </a:ln>
          <a:extLst>
            <a:ext uri="{909E8E84-426E-40dd-AFC4-6F175D3DCCD1}">
              <a14:hiddenFill xmlns:a14="http://schemas.microsoft.com/office/drawing/2010/main" xmlns="">
                <a:noFill/>
              </a14:hiddenFill>
            </a:ext>
          </a:extLst>
        </p:spPr>
        <p:txBody>
          <a:bodyPr wrap="none" anchor="ctr"/>
          <a:lstStyle/>
          <a:p>
            <a:endParaRPr lang="es-ES"/>
          </a:p>
        </p:txBody>
      </p:sp>
      <p:sp>
        <p:nvSpPr>
          <p:cNvPr id="37902" name="Line 21"/>
          <p:cNvSpPr>
            <a:spLocks noChangeShapeType="1"/>
          </p:cNvSpPr>
          <p:nvPr/>
        </p:nvSpPr>
        <p:spPr bwMode="auto">
          <a:xfrm>
            <a:off x="1979613" y="4797425"/>
            <a:ext cx="0" cy="520700"/>
          </a:xfrm>
          <a:prstGeom prst="line">
            <a:avLst/>
          </a:prstGeom>
          <a:noFill/>
          <a:ln w="12700">
            <a:solidFill>
              <a:schemeClr val="tx2"/>
            </a:solidFill>
            <a:round/>
            <a:headEnd type="none" w="sm" len="sm"/>
            <a:tailEnd type="stealth" w="med" len="med"/>
          </a:ln>
          <a:extLst>
            <a:ext uri="{909E8E84-426E-40dd-AFC4-6F175D3DCCD1}">
              <a14:hiddenFill xmlns:a14="http://schemas.microsoft.com/office/drawing/2010/main" xmlns="">
                <a:noFill/>
              </a14:hiddenFill>
            </a:ext>
          </a:extLst>
        </p:spPr>
        <p:txBody>
          <a:bodyPr wrap="none" anchor="ctr"/>
          <a:lstStyle/>
          <a:p>
            <a:endParaRPr lang="es-ES"/>
          </a:p>
        </p:txBody>
      </p:sp>
      <p:sp>
        <p:nvSpPr>
          <p:cNvPr id="37903" name="Line 22"/>
          <p:cNvSpPr>
            <a:spLocks noChangeShapeType="1"/>
          </p:cNvSpPr>
          <p:nvPr/>
        </p:nvSpPr>
        <p:spPr bwMode="auto">
          <a:xfrm>
            <a:off x="3492500" y="5013325"/>
            <a:ext cx="0" cy="444500"/>
          </a:xfrm>
          <a:prstGeom prst="line">
            <a:avLst/>
          </a:prstGeom>
          <a:noFill/>
          <a:ln w="12700">
            <a:solidFill>
              <a:schemeClr val="accent2"/>
            </a:solidFill>
            <a:round/>
            <a:headEnd type="none" w="sm" len="sm"/>
            <a:tailEnd type="stealth" w="med" len="med"/>
          </a:ln>
          <a:extLst>
            <a:ext uri="{909E8E84-426E-40dd-AFC4-6F175D3DCCD1}">
              <a14:hiddenFill xmlns:a14="http://schemas.microsoft.com/office/drawing/2010/main" xmlns="">
                <a:noFill/>
              </a14:hiddenFill>
            </a:ext>
          </a:extLst>
        </p:spPr>
        <p:txBody>
          <a:bodyPr wrap="none" anchor="ctr"/>
          <a:lstStyle/>
          <a:p>
            <a:endParaRPr lang="es-ES"/>
          </a:p>
        </p:txBody>
      </p:sp>
      <p:sp>
        <p:nvSpPr>
          <p:cNvPr id="37904" name="Line 23"/>
          <p:cNvSpPr>
            <a:spLocks noChangeShapeType="1"/>
          </p:cNvSpPr>
          <p:nvPr/>
        </p:nvSpPr>
        <p:spPr bwMode="auto">
          <a:xfrm>
            <a:off x="5580063" y="4005263"/>
            <a:ext cx="0" cy="360362"/>
          </a:xfrm>
          <a:prstGeom prst="line">
            <a:avLst/>
          </a:prstGeom>
          <a:noFill/>
          <a:ln w="12700">
            <a:solidFill>
              <a:schemeClr val="accent2"/>
            </a:solidFill>
            <a:round/>
            <a:headEnd type="none" w="sm" len="sm"/>
            <a:tailEnd type="stealth" w="med" len="med"/>
          </a:ln>
          <a:extLst>
            <a:ext uri="{909E8E84-426E-40dd-AFC4-6F175D3DCCD1}">
              <a14:hiddenFill xmlns:a14="http://schemas.microsoft.com/office/drawing/2010/main" xmlns="">
                <a:noFill/>
              </a14:hiddenFill>
            </a:ext>
          </a:extLst>
        </p:spPr>
        <p:txBody>
          <a:bodyPr wrap="none" anchor="ctr"/>
          <a:lstStyle/>
          <a:p>
            <a:endParaRPr lang="es-ES"/>
          </a:p>
        </p:txBody>
      </p:sp>
      <p:sp>
        <p:nvSpPr>
          <p:cNvPr id="37905" name="Line 25"/>
          <p:cNvSpPr>
            <a:spLocks noChangeShapeType="1"/>
          </p:cNvSpPr>
          <p:nvPr/>
        </p:nvSpPr>
        <p:spPr bwMode="auto">
          <a:xfrm>
            <a:off x="7019925" y="5157788"/>
            <a:ext cx="0" cy="433387"/>
          </a:xfrm>
          <a:prstGeom prst="line">
            <a:avLst/>
          </a:prstGeom>
          <a:noFill/>
          <a:ln w="12700">
            <a:solidFill>
              <a:schemeClr val="tx2"/>
            </a:solidFill>
            <a:round/>
            <a:headEnd type="none" w="sm" len="sm"/>
            <a:tailEnd type="stealth" w="med" len="med"/>
          </a:ln>
          <a:extLst>
            <a:ext uri="{909E8E84-426E-40dd-AFC4-6F175D3DCCD1}">
              <a14:hiddenFill xmlns:a14="http://schemas.microsoft.com/office/drawing/2010/main" xmlns="">
                <a:noFill/>
              </a14:hiddenFill>
            </a:ext>
          </a:extLst>
        </p:spPr>
        <p:txBody>
          <a:bodyPr wrap="none" anchor="ctr"/>
          <a:lstStyle/>
          <a:p>
            <a:endParaRPr lang="es-ES"/>
          </a:p>
        </p:txBody>
      </p:sp>
      <p:sp>
        <p:nvSpPr>
          <p:cNvPr id="37906" name="Rectangle 28"/>
          <p:cNvSpPr>
            <a:spLocks noGrp="1" noChangeArrowheads="1"/>
          </p:cNvSpPr>
          <p:nvPr>
            <p:ph type="title" idx="4294967295"/>
          </p:nvPr>
        </p:nvSpPr>
        <p:spPr>
          <a:xfrm>
            <a:off x="0" y="44450"/>
            <a:ext cx="8915400" cy="1066800"/>
          </a:xfrm>
        </p:spPr>
        <p:txBody>
          <a:bodyPr/>
          <a:lstStyle/>
          <a:p>
            <a:r>
              <a:rPr lang="en-US" sz="3200">
                <a:latin typeface="Calibri" charset="0"/>
              </a:rPr>
              <a:t>Historia Natural de los Programas de Vacunación</a:t>
            </a:r>
          </a:p>
        </p:txBody>
      </p:sp>
      <p:sp>
        <p:nvSpPr>
          <p:cNvPr id="37907" name="Text Box 29"/>
          <p:cNvSpPr txBox="1">
            <a:spLocks noChangeArrowheads="1"/>
          </p:cNvSpPr>
          <p:nvPr/>
        </p:nvSpPr>
        <p:spPr bwMode="auto">
          <a:xfrm>
            <a:off x="244475" y="6072188"/>
            <a:ext cx="1735138"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600" i="1" dirty="0">
                <a:latin typeface="Times New Roman" charset="0"/>
                <a:ea typeface="MS PGothic" charset="0"/>
                <a:cs typeface="MS PGothic" charset="0"/>
              </a:rPr>
              <a:t>Robert Chen, CDC</a:t>
            </a:r>
          </a:p>
        </p:txBody>
      </p:sp>
    </p:spTree>
    <p:extLst>
      <p:ext uri="{BB962C8B-B14F-4D97-AF65-F5344CB8AC3E}">
        <p14:creationId xmlns:p14="http://schemas.microsoft.com/office/powerpoint/2010/main" val="388398611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nvGraphicFramePr>
        <p:xfrm>
          <a:off x="323528" y="836712"/>
          <a:ext cx="7992888"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CuadroTexto"/>
          <p:cNvSpPr txBox="1"/>
          <p:nvPr/>
        </p:nvSpPr>
        <p:spPr>
          <a:xfrm>
            <a:off x="251520" y="4725144"/>
            <a:ext cx="3168352" cy="1569660"/>
          </a:xfrm>
          <a:prstGeom prst="rect">
            <a:avLst/>
          </a:prstGeom>
          <a:noFill/>
        </p:spPr>
        <p:txBody>
          <a:bodyPr>
            <a:spAutoFit/>
          </a:bodyPr>
          <a:lstStyle/>
          <a:p>
            <a:pPr algn="ctr">
              <a:defRPr/>
            </a:pPr>
            <a:r>
              <a:rPr lang="es-AR"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ea typeface="ＭＳ Ｐゴシック" pitchFamily="34" charset="-128"/>
                <a:cs typeface="+mn-cs"/>
              </a:rPr>
              <a:t>Tos convulsa</a:t>
            </a:r>
          </a:p>
          <a:p>
            <a:pPr algn="ctr">
              <a:defRPr/>
            </a:pPr>
            <a:r>
              <a:rPr lang="es-AR"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ea typeface="ＭＳ Ｐゴシック" pitchFamily="34" charset="-128"/>
                <a:cs typeface="+mn-cs"/>
              </a:rPr>
              <a:t>Hepatitis A</a:t>
            </a:r>
          </a:p>
          <a:p>
            <a:pPr algn="ctr">
              <a:defRPr/>
            </a:pPr>
            <a:r>
              <a:rPr lang="es-AR"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ea typeface="ＭＳ Ｐゴシック" pitchFamily="34" charset="-128"/>
                <a:cs typeface="+mn-cs"/>
              </a:rPr>
              <a:t>Tétanos</a:t>
            </a:r>
          </a:p>
          <a:p>
            <a:pPr algn="ctr">
              <a:defRPr/>
            </a:pPr>
            <a:r>
              <a:rPr lang="es-AR"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ea typeface="ＭＳ Ｐゴシック" pitchFamily="34" charset="-128"/>
                <a:cs typeface="+mn-cs"/>
              </a:rPr>
              <a:t>Difteria…..</a:t>
            </a:r>
          </a:p>
        </p:txBody>
      </p:sp>
      <p:sp>
        <p:nvSpPr>
          <p:cNvPr id="6" name="5 CuadroTexto"/>
          <p:cNvSpPr txBox="1"/>
          <p:nvPr/>
        </p:nvSpPr>
        <p:spPr>
          <a:xfrm>
            <a:off x="2411760" y="188640"/>
            <a:ext cx="2736304" cy="1785104"/>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s-AR" sz="2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Ｐゴシック" pitchFamily="34" charset="-128"/>
                <a:cs typeface="+mn-cs"/>
              </a:rPr>
              <a:t>Poliomielitis</a:t>
            </a:r>
          </a:p>
          <a:p>
            <a:pPr algn="ctr">
              <a:defRPr/>
            </a:pPr>
            <a:r>
              <a:rPr lang="es-AR" sz="2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Ｐゴシック" pitchFamily="34" charset="-128"/>
                <a:cs typeface="+mn-cs"/>
              </a:rPr>
              <a:t>Sarampión</a:t>
            </a:r>
          </a:p>
          <a:p>
            <a:pPr algn="ctr">
              <a:defRPr/>
            </a:pPr>
            <a:r>
              <a:rPr lang="es-AR" sz="2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Ｐゴシック" pitchFamily="34" charset="-128"/>
                <a:cs typeface="+mn-cs"/>
              </a:rPr>
              <a:t>Rubéola</a:t>
            </a:r>
          </a:p>
          <a:p>
            <a:pPr algn="ctr">
              <a:defRPr/>
            </a:pPr>
            <a:r>
              <a:rPr lang="es-AR" sz="2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Ｐゴシック" pitchFamily="34" charset="-128"/>
                <a:cs typeface="+mn-cs"/>
              </a:rPr>
              <a:t>Síndrome de rubéola </a:t>
            </a:r>
            <a:r>
              <a:rPr lang="es-AR" sz="22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Ｐゴシック" pitchFamily="34" charset="-128"/>
                <a:cs typeface="+mn-cs"/>
              </a:rPr>
              <a:t>congenita</a:t>
            </a:r>
            <a:endParaRPr lang="es-AR" sz="2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Ｐゴシック" pitchFamily="34" charset="-128"/>
              <a:cs typeface="+mn-cs"/>
            </a:endParaRPr>
          </a:p>
        </p:txBody>
      </p:sp>
      <p:sp>
        <p:nvSpPr>
          <p:cNvPr id="7" name="6 CuadroTexto"/>
          <p:cNvSpPr txBox="1"/>
          <p:nvPr/>
        </p:nvSpPr>
        <p:spPr>
          <a:xfrm>
            <a:off x="6603424" y="1628800"/>
            <a:ext cx="1800200" cy="523220"/>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s-AR"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ea typeface="ＭＳ Ｐゴシック" pitchFamily="34" charset="-128"/>
                <a:cs typeface="+mn-cs"/>
              </a:rPr>
              <a:t>viruela</a:t>
            </a:r>
          </a:p>
        </p:txBody>
      </p:sp>
    </p:spTree>
    <p:extLst>
      <p:ext uri="{BB962C8B-B14F-4D97-AF65-F5344CB8AC3E}">
        <p14:creationId xmlns:p14="http://schemas.microsoft.com/office/powerpoint/2010/main" val="199299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wipe(down)">
                                      <p:cBhvr>
                                        <p:cTn id="10" dur="500"/>
                                        <p:tgtEl>
                                          <p:spTgt spid="5">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wipe(down)">
                                      <p:cBhvr>
                                        <p:cTn id="13" dur="500"/>
                                        <p:tgtEl>
                                          <p:spTgt spid="5">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wipe(down)">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2000"/>
                                        <p:tgtEl>
                                          <p:spTgt spid="6">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fade">
                                      <p:cBhvr>
                                        <p:cTn id="24" dur="2000"/>
                                        <p:tgtEl>
                                          <p:spTgt spid="6">
                                            <p:txEl>
                                              <p:pRg st="1" end="1"/>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2000"/>
                                        <p:tgtEl>
                                          <p:spTgt spid="6">
                                            <p:txEl>
                                              <p:pRg st="2" end="2"/>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20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 calcmode="lin" valueType="num">
                                      <p:cBhvr additive="base">
                                        <p:cTn id="3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allAtOnce"/>
      <p:bldP spid="7"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nvGraphicFramePr>
        <p:xfrm>
          <a:off x="313618" y="791554"/>
          <a:ext cx="7992888"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7282" name="Rectangle 4"/>
          <p:cNvSpPr>
            <a:spLocks noChangeArrowheads="1"/>
          </p:cNvSpPr>
          <p:nvPr/>
        </p:nvSpPr>
        <p:spPr bwMode="auto">
          <a:xfrm>
            <a:off x="0" y="0"/>
            <a:ext cx="8620125" cy="769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s-AR" sz="1600" b="1">
                <a:solidFill>
                  <a:srgbClr val="008CC4"/>
                </a:solidFill>
                <a:latin typeface="Tahoma" charset="0"/>
                <a:ea typeface="MS PGothic" charset="0"/>
              </a:rPr>
              <a:t>Enfermedades Inmunoprevenibles  </a:t>
            </a:r>
          </a:p>
          <a:p>
            <a:r>
              <a:rPr lang="es-AR" sz="2800" b="1">
                <a:solidFill>
                  <a:srgbClr val="002060"/>
                </a:solidFill>
                <a:latin typeface="Tahoma" charset="0"/>
                <a:ea typeface="MS PGothic" charset="0"/>
              </a:rPr>
              <a:t>Eliminadas</a:t>
            </a:r>
            <a:endParaRPr lang="es-ES" sz="2800" b="1">
              <a:solidFill>
                <a:srgbClr val="002060"/>
              </a:solidFill>
              <a:latin typeface="Tahoma" charset="0"/>
              <a:ea typeface="MS PGothic" charset="0"/>
            </a:endParaRPr>
          </a:p>
        </p:txBody>
      </p:sp>
      <p:sp>
        <p:nvSpPr>
          <p:cNvPr id="4" name="3 CuadroTexto"/>
          <p:cNvSpPr txBox="1">
            <a:spLocks noChangeArrowheads="1"/>
          </p:cNvSpPr>
          <p:nvPr/>
        </p:nvSpPr>
        <p:spPr bwMode="auto">
          <a:xfrm>
            <a:off x="1331913" y="5805488"/>
            <a:ext cx="6786562" cy="830262"/>
          </a:xfrm>
          <a:prstGeom prst="rect">
            <a:avLst/>
          </a:prstGeom>
          <a:gradFill rotWithShape="1">
            <a:gsLst>
              <a:gs pos="0">
                <a:srgbClr val="769535"/>
              </a:gs>
              <a:gs pos="80000">
                <a:srgbClr val="9BC348"/>
              </a:gs>
              <a:gs pos="100000">
                <a:srgbClr val="9CC746"/>
              </a:gs>
            </a:gsLst>
            <a:lin ang="16200000"/>
          </a:gradFill>
          <a:ln w="9525">
            <a:solidFill>
              <a:srgbClr val="98B954"/>
            </a:solidFill>
            <a:miter lim="800000"/>
            <a:headEnd/>
            <a:tailEnd/>
          </a:ln>
          <a:effectLst>
            <a:outerShdw blurRad="63500" dist="23000" dir="5400000" rotWithShape="0">
              <a:srgbClr val="000000">
                <a:alpha val="34999"/>
              </a:srgbClr>
            </a:outerShdw>
          </a:effec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s-AR" sz="2400" b="1">
                <a:solidFill>
                  <a:srgbClr val="002060"/>
                </a:solidFill>
                <a:latin typeface="Calibri" charset="0"/>
              </a:rPr>
              <a:t>Certificación Eliminación sarampión, rubéola y Síndrome rubéola congénita</a:t>
            </a:r>
          </a:p>
        </p:txBody>
      </p:sp>
    </p:spTree>
    <p:extLst>
      <p:ext uri="{BB962C8B-B14F-4D97-AF65-F5344CB8AC3E}">
        <p14:creationId xmlns:p14="http://schemas.microsoft.com/office/powerpoint/2010/main" val="297667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64 CuadroTexto"/>
          <p:cNvSpPr txBox="1">
            <a:spLocks noChangeArrowheads="1"/>
          </p:cNvSpPr>
          <p:nvPr/>
        </p:nvSpPr>
        <p:spPr bwMode="auto">
          <a:xfrm>
            <a:off x="468313" y="1125538"/>
            <a:ext cx="8288337" cy="147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976" tIns="45488" rIns="90976" bIns="45488">
            <a:spAutoFit/>
          </a:bodyPr>
          <a:lstStyle>
            <a:lvl1pPr marL="342900" indent="-342900" defTabSz="909638">
              <a:defRPr sz="2400">
                <a:solidFill>
                  <a:schemeClr val="tx1"/>
                </a:solidFill>
                <a:latin typeface="Arial" charset="0"/>
                <a:ea typeface="ＭＳ Ｐゴシック" charset="0"/>
                <a:cs typeface="ＭＳ Ｐゴシック" charset="0"/>
              </a:defRPr>
            </a:lvl1pPr>
            <a:lvl2pPr marL="742950" indent="-285750" defTabSz="909638">
              <a:defRPr sz="2400">
                <a:solidFill>
                  <a:schemeClr val="tx1"/>
                </a:solidFill>
                <a:latin typeface="Arial" charset="0"/>
                <a:ea typeface="ＭＳ Ｐゴシック" charset="0"/>
              </a:defRPr>
            </a:lvl2pPr>
            <a:lvl3pPr marL="1143000" indent="-228600" defTabSz="909638">
              <a:defRPr sz="2400">
                <a:solidFill>
                  <a:schemeClr val="tx1"/>
                </a:solidFill>
                <a:latin typeface="Arial" charset="0"/>
                <a:ea typeface="ＭＳ Ｐゴシック" charset="0"/>
              </a:defRPr>
            </a:lvl3pPr>
            <a:lvl4pPr marL="1600200" indent="-228600" defTabSz="909638">
              <a:defRPr sz="2400">
                <a:solidFill>
                  <a:schemeClr val="tx1"/>
                </a:solidFill>
                <a:latin typeface="Arial" charset="0"/>
                <a:ea typeface="ＭＳ Ｐゴシック" charset="0"/>
              </a:defRPr>
            </a:lvl4pPr>
            <a:lvl5pPr marL="2057400" indent="-228600" defTabSz="909638">
              <a:defRPr sz="2400">
                <a:solidFill>
                  <a:schemeClr val="tx1"/>
                </a:solidFill>
                <a:latin typeface="Arial" charset="0"/>
                <a:ea typeface="ＭＳ Ｐゴシック" charset="0"/>
              </a:defRPr>
            </a:lvl5pPr>
            <a:lvl6pPr marL="2514600" indent="-228600" defTabSz="90963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0963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0963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09638"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buFont typeface="Wingdings" charset="0"/>
              <a:buChar char="§"/>
            </a:pPr>
            <a:r>
              <a:rPr lang="es-ES" sz="1800">
                <a:solidFill>
                  <a:srgbClr val="000000"/>
                </a:solidFill>
                <a:latin typeface="Calibri" charset="0"/>
                <a:ea typeface="Arial" charset="0"/>
              </a:rPr>
              <a:t>SE 16, Varón, 25 años, oriundo de Yerba Buena, Tucumán, sin antecedentes de vacunas antisarampionosa. </a:t>
            </a:r>
          </a:p>
          <a:p>
            <a:pPr algn="just" eaLnBrk="1" hangingPunct="1">
              <a:buFont typeface="Wingdings" charset="0"/>
              <a:buChar char="§"/>
            </a:pPr>
            <a:r>
              <a:rPr lang="es-ES" sz="1800">
                <a:solidFill>
                  <a:srgbClr val="000000"/>
                </a:solidFill>
                <a:latin typeface="Calibri" charset="0"/>
                <a:ea typeface="Arial" charset="0"/>
              </a:rPr>
              <a:t>Antecedente de viaje reciente a Asia y Oceanía (Filipinas, Indonesia y Australia).</a:t>
            </a:r>
          </a:p>
          <a:p>
            <a:pPr algn="just" eaLnBrk="1" hangingPunct="1">
              <a:buFont typeface="Wingdings" charset="0"/>
              <a:buChar char="§"/>
            </a:pPr>
            <a:r>
              <a:rPr lang="es-ES" sz="1800">
                <a:solidFill>
                  <a:srgbClr val="000000"/>
                </a:solidFill>
                <a:latin typeface="Calibri" charset="0"/>
                <a:ea typeface="Arial" charset="0"/>
              </a:rPr>
              <a:t>Se confirma con serología  (IgM positiva) y PCR en orina. </a:t>
            </a:r>
          </a:p>
          <a:p>
            <a:pPr algn="just" eaLnBrk="1" hangingPunct="1">
              <a:buFont typeface="Wingdings" charset="0"/>
              <a:buChar char="§"/>
            </a:pPr>
            <a:r>
              <a:rPr lang="es-ES" sz="1800">
                <a:solidFill>
                  <a:srgbClr val="000000"/>
                </a:solidFill>
                <a:latin typeface="Calibri" charset="0"/>
                <a:ea typeface="Arial" charset="0"/>
              </a:rPr>
              <a:t>Se  identificó el genotipo D8</a:t>
            </a:r>
            <a:r>
              <a:rPr lang="es-ES" sz="1800">
                <a:solidFill>
                  <a:srgbClr val="000000"/>
                </a:solidFill>
                <a:latin typeface="Calibri" charset="0"/>
                <a:ea typeface="Arial" charset="0"/>
                <a:sym typeface="Wingdings" charset="0"/>
              </a:rPr>
              <a:t> Virus que circula en Asia y Oceanía </a:t>
            </a:r>
            <a:endParaRPr lang="es-ES" sz="1800">
              <a:solidFill>
                <a:srgbClr val="000000"/>
              </a:solidFill>
              <a:latin typeface="Calibri" charset="0"/>
              <a:ea typeface="Arial" charset="0"/>
            </a:endParaRPr>
          </a:p>
        </p:txBody>
      </p:sp>
      <p:sp>
        <p:nvSpPr>
          <p:cNvPr id="46082" name="2 Rectángulo"/>
          <p:cNvSpPr>
            <a:spLocks noChangeArrowheads="1"/>
          </p:cNvSpPr>
          <p:nvPr/>
        </p:nvSpPr>
        <p:spPr bwMode="auto">
          <a:xfrm>
            <a:off x="1763713" y="2852738"/>
            <a:ext cx="45720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976" tIns="45488" rIns="90976" bIns="45488">
            <a:spAutoFit/>
          </a:bodyPr>
          <a:lstStyle/>
          <a:p>
            <a:pPr defTabSz="909638" eaLnBrk="1" hangingPunct="1"/>
            <a:endParaRPr lang="es-ES">
              <a:solidFill>
                <a:srgbClr val="000000"/>
              </a:solidFill>
            </a:endParaRPr>
          </a:p>
        </p:txBody>
      </p:sp>
      <p:sp>
        <p:nvSpPr>
          <p:cNvPr id="4" name="16 Título"/>
          <p:cNvSpPr txBox="1">
            <a:spLocks/>
          </p:cNvSpPr>
          <p:nvPr/>
        </p:nvSpPr>
        <p:spPr>
          <a:xfrm>
            <a:off x="242888" y="179388"/>
            <a:ext cx="8751887" cy="836612"/>
          </a:xfrm>
          <a:prstGeom prst="rect">
            <a:avLst/>
          </a:prstGeom>
          <a:noFill/>
        </p:spPr>
        <p:style>
          <a:lnRef idx="2">
            <a:schemeClr val="accent1"/>
          </a:lnRef>
          <a:fillRef idx="1">
            <a:schemeClr val="lt1"/>
          </a:fillRef>
          <a:effectRef idx="0">
            <a:schemeClr val="accent1"/>
          </a:effectRef>
          <a:fontRef idx="minor">
            <a:schemeClr val="dk1"/>
          </a:fontRef>
        </p:style>
        <p:txBody>
          <a:bodyPr lIns="90976" tIns="45488" rIns="90976" bIns="45488"/>
          <a:lstStyle>
            <a:lvl1pPr defTabSz="909638">
              <a:defRPr>
                <a:solidFill>
                  <a:schemeClr val="tx1"/>
                </a:solidFill>
                <a:latin typeface="Arial" charset="0"/>
                <a:ea typeface="ＭＳ Ｐゴシック" charset="0"/>
                <a:cs typeface="Arial" charset="0"/>
              </a:defRPr>
            </a:lvl1pPr>
            <a:lvl2pPr marL="742950" indent="-285750" defTabSz="909638">
              <a:defRPr>
                <a:solidFill>
                  <a:schemeClr val="tx1"/>
                </a:solidFill>
                <a:latin typeface="Arial" charset="0"/>
                <a:ea typeface="Arial" charset="0"/>
                <a:cs typeface="Arial" charset="0"/>
              </a:defRPr>
            </a:lvl2pPr>
            <a:lvl3pPr marL="1143000" indent="-228600" defTabSz="909638">
              <a:defRPr>
                <a:solidFill>
                  <a:schemeClr val="tx1"/>
                </a:solidFill>
                <a:latin typeface="Arial" charset="0"/>
                <a:ea typeface="Arial" charset="0"/>
                <a:cs typeface="Arial" charset="0"/>
              </a:defRPr>
            </a:lvl3pPr>
            <a:lvl4pPr marL="1600200" indent="-228600" defTabSz="909638">
              <a:defRPr>
                <a:solidFill>
                  <a:schemeClr val="tx1"/>
                </a:solidFill>
                <a:latin typeface="Arial" charset="0"/>
                <a:ea typeface="Arial" charset="0"/>
                <a:cs typeface="Arial" charset="0"/>
              </a:defRPr>
            </a:lvl4pPr>
            <a:lvl5pPr marL="2057400" indent="-228600" defTabSz="909638">
              <a:defRPr>
                <a:solidFill>
                  <a:schemeClr val="tx1"/>
                </a:solidFill>
                <a:latin typeface="Arial" charset="0"/>
                <a:ea typeface="Arial" charset="0"/>
                <a:cs typeface="Arial" charset="0"/>
              </a:defRPr>
            </a:lvl5pPr>
            <a:lvl6pPr marL="2514600" indent="-228600" defTabSz="909638"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909638"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909638"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909638"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s-AR" sz="2400" b="1">
                <a:solidFill>
                  <a:srgbClr val="000000"/>
                </a:solidFill>
                <a:latin typeface="Tahoma" charset="0"/>
                <a:cs typeface="Tahoma" charset="0"/>
              </a:rPr>
              <a:t>CASO IMPORTADO DE SARAMPIÓN TUCUMÁN 2017</a:t>
            </a:r>
          </a:p>
          <a:p>
            <a:pPr algn="ctr" eaLnBrk="1" hangingPunct="1">
              <a:defRPr/>
            </a:pPr>
            <a:endParaRPr lang="es-AR" sz="2400" b="1">
              <a:solidFill>
                <a:srgbClr val="000000"/>
              </a:solidFill>
              <a:latin typeface="Tahoma" charset="0"/>
              <a:cs typeface="Tahoma" charset="0"/>
            </a:endParaRPr>
          </a:p>
        </p:txBody>
      </p:sp>
      <p:pic>
        <p:nvPicPr>
          <p:cNvPr id="512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883" t="28288"/>
          <a:stretch/>
        </p:blipFill>
        <p:spPr bwMode="auto">
          <a:xfrm>
            <a:off x="5623000" y="3895260"/>
            <a:ext cx="3371775" cy="2166278"/>
          </a:xfrm>
          <a:prstGeom prst="ellipse">
            <a:avLst/>
          </a:prstGeom>
          <a:ln>
            <a:noFill/>
          </a:ln>
          <a:effectLst>
            <a:softEdge rad="112500"/>
          </a:effectLst>
          <a:extLst>
            <a:ext uri="{909E8E84-426E-40dd-AFC4-6F175D3DCCD1}">
              <a14:hiddenFill xmlns:a14="http://schemas.microsoft.com/office/drawing/2010/main" xmlns="">
                <a:solidFill>
                  <a:schemeClr val="accent1"/>
                </a:solidFill>
              </a14:hiddenFill>
            </a:ext>
          </a:extLst>
        </p:spPr>
      </p:pic>
      <p:pic>
        <p:nvPicPr>
          <p:cNvPr id="4608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0775" y="3101975"/>
            <a:ext cx="3871913" cy="25733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6086" name="Picture 2" descr="Resultado de imagen para mapa yerba buena tucuma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4389438"/>
            <a:ext cx="1123950" cy="1138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42 Elipse"/>
          <p:cNvSpPr/>
          <p:nvPr/>
        </p:nvSpPr>
        <p:spPr>
          <a:xfrm>
            <a:off x="1184275" y="4584700"/>
            <a:ext cx="411163" cy="428625"/>
          </a:xfrm>
          <a:prstGeom prst="ellipse">
            <a:avLst/>
          </a:prstGeom>
          <a:noFill/>
          <a:ln>
            <a:solidFill>
              <a:srgbClr val="DB1607"/>
            </a:solidFill>
          </a:ln>
        </p:spPr>
        <p:style>
          <a:lnRef idx="2">
            <a:schemeClr val="accent1">
              <a:shade val="50000"/>
            </a:schemeClr>
          </a:lnRef>
          <a:fillRef idx="1">
            <a:schemeClr val="accent1"/>
          </a:fillRef>
          <a:effectRef idx="0">
            <a:schemeClr val="accent1"/>
          </a:effectRef>
          <a:fontRef idx="minor">
            <a:schemeClr val="lt1"/>
          </a:fontRef>
        </p:style>
        <p:txBody>
          <a:bodyPr lIns="90976" tIns="45488" rIns="90976" bIns="45488" anchor="ctr"/>
          <a:lstStyle/>
          <a:p>
            <a:pPr algn="ctr" defTabSz="909638" eaLnBrk="1" hangingPunct="1">
              <a:defRPr/>
            </a:pPr>
            <a:endParaRPr lang="es-ES">
              <a:solidFill>
                <a:srgbClr val="FFFFFF"/>
              </a:solidFill>
              <a:latin typeface="Calibri" charset="0"/>
              <a:ea typeface="ＭＳ Ｐゴシック" charset="0"/>
              <a:cs typeface="Arial" charset="0"/>
            </a:endParaRPr>
          </a:p>
        </p:txBody>
      </p:sp>
      <p:cxnSp>
        <p:nvCxnSpPr>
          <p:cNvPr id="9" name="43 Conector recto"/>
          <p:cNvCxnSpPr/>
          <p:nvPr/>
        </p:nvCxnSpPr>
        <p:spPr>
          <a:xfrm flipH="1">
            <a:off x="1416050" y="3705225"/>
            <a:ext cx="179388" cy="895350"/>
          </a:xfrm>
          <a:prstGeom prst="line">
            <a:avLst/>
          </a:prstGeom>
          <a:ln w="19050">
            <a:solidFill>
              <a:srgbClr val="DB1607"/>
            </a:solidFill>
          </a:ln>
        </p:spPr>
        <p:style>
          <a:lnRef idx="1">
            <a:schemeClr val="accent2"/>
          </a:lnRef>
          <a:fillRef idx="0">
            <a:schemeClr val="accent2"/>
          </a:fillRef>
          <a:effectRef idx="0">
            <a:schemeClr val="accent2"/>
          </a:effectRef>
          <a:fontRef idx="minor">
            <a:schemeClr val="tx1"/>
          </a:fontRef>
        </p:style>
      </p:cxnSp>
      <p:sp>
        <p:nvSpPr>
          <p:cNvPr id="10" name="8 CuadroTexto"/>
          <p:cNvSpPr txBox="1">
            <a:spLocks noChangeArrowheads="1"/>
          </p:cNvSpPr>
          <p:nvPr/>
        </p:nvSpPr>
        <p:spPr bwMode="auto">
          <a:xfrm>
            <a:off x="823913" y="3484563"/>
            <a:ext cx="2232025" cy="26035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lIns="90976" tIns="45488" rIns="90976" bIns="45488">
            <a:spAutoFit/>
          </a:bodyPr>
          <a:lstStyle>
            <a:lvl1pPr defTabSz="909638">
              <a:defRPr>
                <a:solidFill>
                  <a:schemeClr val="tx1"/>
                </a:solidFill>
                <a:latin typeface="Arial" charset="0"/>
                <a:ea typeface="ＭＳ Ｐゴシック" charset="0"/>
                <a:cs typeface="Arial" charset="0"/>
              </a:defRPr>
            </a:lvl1pPr>
            <a:lvl2pPr marL="742950" indent="-285750" defTabSz="909638">
              <a:defRPr>
                <a:solidFill>
                  <a:schemeClr val="tx1"/>
                </a:solidFill>
                <a:latin typeface="Arial" charset="0"/>
                <a:ea typeface="Arial" charset="0"/>
                <a:cs typeface="Arial" charset="0"/>
              </a:defRPr>
            </a:lvl2pPr>
            <a:lvl3pPr marL="1143000" indent="-228600" defTabSz="909638">
              <a:defRPr>
                <a:solidFill>
                  <a:schemeClr val="tx1"/>
                </a:solidFill>
                <a:latin typeface="Arial" charset="0"/>
                <a:ea typeface="Arial" charset="0"/>
                <a:cs typeface="Arial" charset="0"/>
              </a:defRPr>
            </a:lvl3pPr>
            <a:lvl4pPr marL="1600200" indent="-228600" defTabSz="909638">
              <a:defRPr>
                <a:solidFill>
                  <a:schemeClr val="tx1"/>
                </a:solidFill>
                <a:latin typeface="Arial" charset="0"/>
                <a:ea typeface="Arial" charset="0"/>
                <a:cs typeface="Arial" charset="0"/>
              </a:defRPr>
            </a:lvl4pPr>
            <a:lvl5pPr marL="2057400" indent="-228600" defTabSz="909638">
              <a:defRPr>
                <a:solidFill>
                  <a:schemeClr val="tx1"/>
                </a:solidFill>
                <a:latin typeface="Arial" charset="0"/>
                <a:ea typeface="Arial" charset="0"/>
                <a:cs typeface="Arial" charset="0"/>
              </a:defRPr>
            </a:lvl5pPr>
            <a:lvl6pPr marL="2514600" indent="-228600" defTabSz="909638"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909638"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909638"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909638"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defRPr/>
            </a:pPr>
            <a:r>
              <a:rPr lang="pt-BR" sz="1100" b="1">
                <a:solidFill>
                  <a:srgbClr val="000000"/>
                </a:solidFill>
                <a:latin typeface="Trebuchet MS" charset="0"/>
              </a:rPr>
              <a:t>DOMICILIADO EN YERBA BUENA</a:t>
            </a:r>
            <a:endParaRPr lang="es-AR" sz="1100" b="1">
              <a:solidFill>
                <a:srgbClr val="000000"/>
              </a:solidFill>
              <a:latin typeface="Trebuchet MS" charset="0"/>
            </a:endParaRPr>
          </a:p>
        </p:txBody>
      </p:sp>
      <p:sp>
        <p:nvSpPr>
          <p:cNvPr id="12" name="46 Forma libre"/>
          <p:cNvSpPr/>
          <p:nvPr/>
        </p:nvSpPr>
        <p:spPr>
          <a:xfrm>
            <a:off x="2619375" y="4246563"/>
            <a:ext cx="3897313" cy="766762"/>
          </a:xfrm>
          <a:custGeom>
            <a:avLst/>
            <a:gdLst>
              <a:gd name="connsiteX0" fmla="*/ 0 w 4344573"/>
              <a:gd name="connsiteY0" fmla="*/ 490024 h 1228577"/>
              <a:gd name="connsiteX1" fmla="*/ 1631853 w 4344573"/>
              <a:gd name="connsiteY1" fmla="*/ 96129 h 1228577"/>
              <a:gd name="connsiteX2" fmla="*/ 3953022 w 4344573"/>
              <a:gd name="connsiteY2" fmla="*/ 1066799 h 1228577"/>
              <a:gd name="connsiteX3" fmla="*/ 3981157 w 4344573"/>
              <a:gd name="connsiteY3" fmla="*/ 1066799 h 1228577"/>
            </a:gdLst>
            <a:ahLst/>
            <a:cxnLst>
              <a:cxn ang="0">
                <a:pos x="connsiteX0" y="connsiteY0"/>
              </a:cxn>
              <a:cxn ang="0">
                <a:pos x="connsiteX1" y="connsiteY1"/>
              </a:cxn>
              <a:cxn ang="0">
                <a:pos x="connsiteX2" y="connsiteY2"/>
              </a:cxn>
              <a:cxn ang="0">
                <a:pos x="connsiteX3" y="connsiteY3"/>
              </a:cxn>
            </a:cxnLst>
            <a:rect l="l" t="t" r="r" b="b"/>
            <a:pathLst>
              <a:path w="4344573" h="1228577">
                <a:moveTo>
                  <a:pt x="0" y="490024"/>
                </a:moveTo>
                <a:cubicBezTo>
                  <a:pt x="486508" y="245012"/>
                  <a:pt x="973016" y="0"/>
                  <a:pt x="1631853" y="96129"/>
                </a:cubicBezTo>
                <a:cubicBezTo>
                  <a:pt x="2290690" y="192258"/>
                  <a:pt x="3561471" y="905021"/>
                  <a:pt x="3953022" y="1066799"/>
                </a:cubicBezTo>
                <a:cubicBezTo>
                  <a:pt x="4344573" y="1228577"/>
                  <a:pt x="4162865" y="1147688"/>
                  <a:pt x="3981157" y="1066799"/>
                </a:cubicBezTo>
              </a:path>
            </a:pathLst>
          </a:custGeom>
          <a:ln w="12700">
            <a:solidFill>
              <a:srgbClr val="0000CC"/>
            </a:solidFill>
          </a:ln>
        </p:spPr>
        <p:style>
          <a:lnRef idx="1">
            <a:schemeClr val="accent1"/>
          </a:lnRef>
          <a:fillRef idx="0">
            <a:schemeClr val="accent1"/>
          </a:fillRef>
          <a:effectRef idx="0">
            <a:schemeClr val="accent1"/>
          </a:effectRef>
          <a:fontRef idx="minor">
            <a:schemeClr val="tx1"/>
          </a:fontRef>
        </p:style>
        <p:txBody>
          <a:bodyPr lIns="90976" tIns="45488" rIns="90976" bIns="45488" anchor="ctr"/>
          <a:lstStyle/>
          <a:p>
            <a:pPr algn="ctr" defTabSz="909731" eaLnBrk="1" hangingPunct="1">
              <a:defRPr/>
            </a:pPr>
            <a:endParaRPr lang="es-AR">
              <a:solidFill>
                <a:prstClr val="black"/>
              </a:solidFill>
            </a:endParaRPr>
          </a:p>
        </p:txBody>
      </p:sp>
      <p:sp>
        <p:nvSpPr>
          <p:cNvPr id="13" name="37 Rectángulo redondeado"/>
          <p:cNvSpPr/>
          <p:nvPr/>
        </p:nvSpPr>
        <p:spPr>
          <a:xfrm>
            <a:off x="823913" y="2889250"/>
            <a:ext cx="8170862" cy="3132138"/>
          </a:xfrm>
          <a:prstGeom prst="roundRect">
            <a:avLst/>
          </a:prstGeom>
          <a:noFill/>
        </p:spPr>
        <p:style>
          <a:lnRef idx="2">
            <a:schemeClr val="accent2"/>
          </a:lnRef>
          <a:fillRef idx="1">
            <a:schemeClr val="lt1"/>
          </a:fillRef>
          <a:effectRef idx="0">
            <a:schemeClr val="accent2"/>
          </a:effectRef>
          <a:fontRef idx="minor">
            <a:schemeClr val="dk1"/>
          </a:fontRef>
        </p:style>
        <p:txBody>
          <a:bodyPr lIns="90976" tIns="45488" rIns="90976" bIns="45488" anchor="ctr"/>
          <a:lstStyle/>
          <a:p>
            <a:pPr algn="ctr" defTabSz="909638" eaLnBrk="1" hangingPunct="1">
              <a:defRPr/>
            </a:pPr>
            <a:endParaRPr lang="es-ES">
              <a:solidFill>
                <a:srgbClr val="000000"/>
              </a:solidFill>
              <a:latin typeface="Calibri" charset="0"/>
              <a:ea typeface="ＭＳ Ｐゴシック" charset="0"/>
              <a:cs typeface="Arial" charset="0"/>
            </a:endParaRPr>
          </a:p>
        </p:txBody>
      </p:sp>
    </p:spTree>
    <p:extLst>
      <p:ext uri="{BB962C8B-B14F-4D97-AF65-F5344CB8AC3E}">
        <p14:creationId xmlns:p14="http://schemas.microsoft.com/office/powerpoint/2010/main" val="1393027644"/>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FC30126-7028-6542-8297-D2EF9CA71471}"/>
              </a:ext>
            </a:extLst>
          </p:cNvPr>
          <p:cNvPicPr>
            <a:picLocks noChangeAspect="1"/>
          </p:cNvPicPr>
          <p:nvPr/>
        </p:nvPicPr>
        <p:blipFill>
          <a:blip r:embed="rId2"/>
          <a:stretch>
            <a:fillRect/>
          </a:stretch>
        </p:blipFill>
        <p:spPr>
          <a:xfrm>
            <a:off x="836386" y="0"/>
            <a:ext cx="5054600" cy="2188029"/>
          </a:xfrm>
          <a:prstGeom prst="rect">
            <a:avLst/>
          </a:prstGeom>
          <a:ln>
            <a:solidFill>
              <a:srgbClr val="002060"/>
            </a:solidFill>
          </a:ln>
        </p:spPr>
      </p:pic>
      <p:pic>
        <p:nvPicPr>
          <p:cNvPr id="3" name="Imagen 2">
            <a:extLst>
              <a:ext uri="{FF2B5EF4-FFF2-40B4-BE49-F238E27FC236}">
                <a16:creationId xmlns:a16="http://schemas.microsoft.com/office/drawing/2014/main" id="{735EC015-F420-5748-B9D9-A8CC22780084}"/>
              </a:ext>
            </a:extLst>
          </p:cNvPr>
          <p:cNvPicPr>
            <a:picLocks noChangeAspect="1"/>
          </p:cNvPicPr>
          <p:nvPr/>
        </p:nvPicPr>
        <p:blipFill>
          <a:blip r:embed="rId3"/>
          <a:stretch>
            <a:fillRect/>
          </a:stretch>
        </p:blipFill>
        <p:spPr>
          <a:xfrm>
            <a:off x="3363686" y="2285547"/>
            <a:ext cx="5303158" cy="1600200"/>
          </a:xfrm>
          <a:prstGeom prst="rect">
            <a:avLst/>
          </a:prstGeom>
          <a:ln>
            <a:solidFill>
              <a:srgbClr val="002060"/>
            </a:solidFill>
          </a:ln>
        </p:spPr>
      </p:pic>
      <p:pic>
        <p:nvPicPr>
          <p:cNvPr id="4" name="Imagen 3">
            <a:extLst>
              <a:ext uri="{FF2B5EF4-FFF2-40B4-BE49-F238E27FC236}">
                <a16:creationId xmlns:a16="http://schemas.microsoft.com/office/drawing/2014/main" id="{5269DF49-CAF5-3849-9EDC-AB5E79575A12}"/>
              </a:ext>
            </a:extLst>
          </p:cNvPr>
          <p:cNvPicPr>
            <a:picLocks noChangeAspect="1"/>
          </p:cNvPicPr>
          <p:nvPr/>
        </p:nvPicPr>
        <p:blipFill>
          <a:blip r:embed="rId4"/>
          <a:stretch>
            <a:fillRect/>
          </a:stretch>
        </p:blipFill>
        <p:spPr>
          <a:xfrm>
            <a:off x="300264" y="3983265"/>
            <a:ext cx="5016500" cy="1854200"/>
          </a:xfrm>
          <a:prstGeom prst="rect">
            <a:avLst/>
          </a:prstGeom>
          <a:ln>
            <a:solidFill>
              <a:srgbClr val="002060"/>
            </a:solidFill>
          </a:ln>
        </p:spPr>
      </p:pic>
      <p:pic>
        <p:nvPicPr>
          <p:cNvPr id="5" name="Imagen 4">
            <a:extLst>
              <a:ext uri="{FF2B5EF4-FFF2-40B4-BE49-F238E27FC236}">
                <a16:creationId xmlns:a16="http://schemas.microsoft.com/office/drawing/2014/main" id="{15672BA5-1C90-1343-8D18-C3F637A2F646}"/>
              </a:ext>
            </a:extLst>
          </p:cNvPr>
          <p:cNvPicPr>
            <a:picLocks noChangeAspect="1"/>
          </p:cNvPicPr>
          <p:nvPr/>
        </p:nvPicPr>
        <p:blipFill>
          <a:blip r:embed="rId5"/>
          <a:stretch>
            <a:fillRect/>
          </a:stretch>
        </p:blipFill>
        <p:spPr>
          <a:xfrm>
            <a:off x="2291442" y="5934982"/>
            <a:ext cx="6117771" cy="923017"/>
          </a:xfrm>
          <a:prstGeom prst="rect">
            <a:avLst/>
          </a:prstGeom>
        </p:spPr>
      </p:pic>
      <p:sp>
        <p:nvSpPr>
          <p:cNvPr id="6" name="CuadroTexto 5">
            <a:extLst>
              <a:ext uri="{FF2B5EF4-FFF2-40B4-BE49-F238E27FC236}">
                <a16:creationId xmlns:a16="http://schemas.microsoft.com/office/drawing/2014/main" id="{8240C0FF-A136-764F-99B5-210A871324EC}"/>
              </a:ext>
            </a:extLst>
          </p:cNvPr>
          <p:cNvSpPr txBox="1"/>
          <p:nvPr/>
        </p:nvSpPr>
        <p:spPr>
          <a:xfrm>
            <a:off x="6662057" y="767443"/>
            <a:ext cx="915635" cy="523220"/>
          </a:xfrm>
          <a:prstGeom prst="rect">
            <a:avLst/>
          </a:prstGeom>
          <a:noFill/>
          <a:ln>
            <a:solidFill>
              <a:srgbClr val="002060"/>
            </a:solidFill>
          </a:ln>
        </p:spPr>
        <p:txBody>
          <a:bodyPr wrap="none" rtlCol="0">
            <a:spAutoFit/>
          </a:bodyPr>
          <a:lstStyle/>
          <a:p>
            <a:r>
              <a:rPr lang="es-AR" sz="2800" dirty="0"/>
              <a:t>2018</a:t>
            </a:r>
          </a:p>
        </p:txBody>
      </p:sp>
    </p:spTree>
    <p:extLst>
      <p:ext uri="{BB962C8B-B14F-4D97-AF65-F5344CB8AC3E}">
        <p14:creationId xmlns:p14="http://schemas.microsoft.com/office/powerpoint/2010/main" val="2591100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9" name="Picture 2"/>
          <p:cNvPicPr>
            <a:picLocks noChangeAspect="1" noChangeArrowheads="1"/>
          </p:cNvPicPr>
          <p:nvPr/>
        </p:nvPicPr>
        <p:blipFill>
          <a:blip r:embed="rId2">
            <a:extLst>
              <a:ext uri="{28A0092B-C50C-407E-A947-70E740481C1C}">
                <a14:useLocalDpi xmlns:a14="http://schemas.microsoft.com/office/drawing/2010/main" val="0"/>
              </a:ext>
            </a:extLst>
          </a:blip>
          <a:srcRect l="10168" t="21948" r="44891" b="62148"/>
          <a:stretch>
            <a:fillRect/>
          </a:stretch>
        </p:blipFill>
        <p:spPr bwMode="auto">
          <a:xfrm>
            <a:off x="34925" y="25400"/>
            <a:ext cx="4981575" cy="1409700"/>
          </a:xfrm>
          <a:prstGeom prst="rect">
            <a:avLst/>
          </a:prstGeom>
          <a:noFill/>
          <a:ln>
            <a:noFill/>
          </a:ln>
          <a:effectLst>
            <a:outerShdw blurRad="635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5300" name="Picture 3"/>
          <p:cNvPicPr>
            <a:picLocks noChangeAspect="1" noChangeArrowheads="1"/>
          </p:cNvPicPr>
          <p:nvPr/>
        </p:nvPicPr>
        <p:blipFill>
          <a:blip r:embed="rId3">
            <a:extLst>
              <a:ext uri="{28A0092B-C50C-407E-A947-70E740481C1C}">
                <a14:useLocalDpi xmlns:a14="http://schemas.microsoft.com/office/drawing/2010/main" val="0"/>
              </a:ext>
            </a:extLst>
          </a:blip>
          <a:srcRect l="9607" t="27332" r="36436" b="59760"/>
          <a:stretch>
            <a:fillRect/>
          </a:stretch>
        </p:blipFill>
        <p:spPr bwMode="auto">
          <a:xfrm>
            <a:off x="4140200" y="1557338"/>
            <a:ext cx="4859338" cy="928687"/>
          </a:xfrm>
          <a:prstGeom prst="rect">
            <a:avLst/>
          </a:prstGeom>
          <a:noFill/>
          <a:ln>
            <a:noFill/>
          </a:ln>
          <a:effectLst>
            <a:outerShdw blurRad="635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1 CuadroTexto"/>
          <p:cNvSpPr txBox="1"/>
          <p:nvPr/>
        </p:nvSpPr>
        <p:spPr>
          <a:xfrm>
            <a:off x="4139952" y="3826858"/>
            <a:ext cx="4700153" cy="156966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s-AR" sz="2400" b="1" dirty="0">
                <a:solidFill>
                  <a:srgbClr val="FFFFFF"/>
                </a:solidFill>
                <a:latin typeface="Calibri" charset="0"/>
              </a:rPr>
              <a:t>Coberturas satisfactorias en forma sostenida protege a las personas que tienen contraindicación para la vacuna</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l="10991" t="51469" r="44891" b="14491"/>
          <a:stretch>
            <a:fillRect/>
          </a:stretch>
        </p:blipFill>
        <p:spPr bwMode="auto">
          <a:xfrm>
            <a:off x="114300" y="2205038"/>
            <a:ext cx="3898900" cy="2406650"/>
          </a:xfrm>
          <a:prstGeom prst="rect">
            <a:avLst/>
          </a:prstGeom>
          <a:noFill/>
          <a:ln>
            <a:noFill/>
          </a:ln>
          <a:effectLst>
            <a:outerShdw blurRad="635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42559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3">
            <a:extLst>
              <a:ext uri="{28A0092B-C50C-407E-A947-70E740481C1C}">
                <a14:useLocalDpi xmlns:a14="http://schemas.microsoft.com/office/drawing/2010/main" val="0"/>
              </a:ext>
            </a:extLst>
          </a:blip>
          <a:srcRect l="12854" t="6946" r="18285" b="37576"/>
          <a:stretch>
            <a:fillRect/>
          </a:stretch>
        </p:blipFill>
        <p:spPr bwMode="auto">
          <a:xfrm>
            <a:off x="4610100" y="14288"/>
            <a:ext cx="4624388" cy="3830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8722" name="Picture 2"/>
          <p:cNvPicPr>
            <a:picLocks noChangeAspect="1" noChangeArrowheads="1"/>
          </p:cNvPicPr>
          <p:nvPr/>
        </p:nvPicPr>
        <p:blipFill>
          <a:blip r:embed="rId4">
            <a:extLst>
              <a:ext uri="{28A0092B-C50C-407E-A947-70E740481C1C}">
                <a14:useLocalDpi xmlns:a14="http://schemas.microsoft.com/office/drawing/2010/main" val="0"/>
              </a:ext>
            </a:extLst>
          </a:blip>
          <a:srcRect l="10385" t="6277" r="41473" b="10674"/>
          <a:stretch>
            <a:fillRect/>
          </a:stretch>
        </p:blipFill>
        <p:spPr bwMode="auto">
          <a:xfrm>
            <a:off x="39688" y="39688"/>
            <a:ext cx="4576762" cy="6315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8724" name="Picture 4"/>
          <p:cNvPicPr>
            <a:picLocks noChangeAspect="1" noChangeArrowheads="1"/>
          </p:cNvPicPr>
          <p:nvPr/>
        </p:nvPicPr>
        <p:blipFill>
          <a:blip r:embed="rId5">
            <a:extLst>
              <a:ext uri="{28A0092B-C50C-407E-A947-70E740481C1C}">
                <a14:useLocalDpi xmlns:a14="http://schemas.microsoft.com/office/drawing/2010/main" val="0"/>
              </a:ext>
            </a:extLst>
          </a:blip>
          <a:srcRect l="11011" t="8220" r="26456" b="56612"/>
          <a:stretch>
            <a:fillRect/>
          </a:stretch>
        </p:blipFill>
        <p:spPr bwMode="auto">
          <a:xfrm>
            <a:off x="0" y="2924175"/>
            <a:ext cx="7624763" cy="3430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87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57863" y="3844925"/>
            <a:ext cx="3476625" cy="302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3 CuadroTexto"/>
          <p:cNvSpPr txBox="1"/>
          <p:nvPr/>
        </p:nvSpPr>
        <p:spPr>
          <a:xfrm>
            <a:off x="35496" y="5157192"/>
            <a:ext cx="5940152" cy="1200329"/>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defRPr/>
            </a:pPr>
            <a:r>
              <a:rPr lang="es-AR" sz="2400">
                <a:solidFill>
                  <a:srgbClr val="FFFFFF"/>
                </a:solidFill>
                <a:latin typeface="Calibri" charset="0"/>
              </a:rPr>
              <a:t>Es imprescindible mantener coberturas satisfactorias en forma sostenida  para evitar la reaparición  de enfermedades</a:t>
            </a:r>
          </a:p>
        </p:txBody>
      </p:sp>
    </p:spTree>
    <p:extLst>
      <p:ext uri="{BB962C8B-B14F-4D97-AF65-F5344CB8AC3E}">
        <p14:creationId xmlns:p14="http://schemas.microsoft.com/office/powerpoint/2010/main" val="10454256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587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87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872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872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1 Título"/>
          <p:cNvSpPr>
            <a:spLocks noGrp="1"/>
          </p:cNvSpPr>
          <p:nvPr>
            <p:ph type="title"/>
          </p:nvPr>
        </p:nvSpPr>
        <p:spPr>
          <a:xfrm>
            <a:off x="395288" y="-100013"/>
            <a:ext cx="8229600" cy="927101"/>
          </a:xfrm>
        </p:spPr>
        <p:txBody>
          <a:bodyPr/>
          <a:lstStyle/>
          <a:p>
            <a:pPr algn="l"/>
            <a:r>
              <a:rPr lang="es-AR" b="1">
                <a:latin typeface="Calibri" charset="0"/>
              </a:rPr>
              <a:t>A qué estamos expuestos……</a:t>
            </a:r>
          </a:p>
        </p:txBody>
      </p:sp>
      <p:graphicFrame>
        <p:nvGraphicFramePr>
          <p:cNvPr id="5" name="4 Marcador de contenido"/>
          <p:cNvGraphicFramePr>
            <a:graphicFrameLocks noGrp="1"/>
          </p:cNvGraphicFramePr>
          <p:nvPr>
            <p:ph sz="half" idx="2"/>
          </p:nvPr>
        </p:nvGraphicFramePr>
        <p:xfrm>
          <a:off x="107504" y="836712"/>
          <a:ext cx="8349920" cy="5554244"/>
        </p:xfrm>
        <a:graphic>
          <a:graphicData uri="http://schemas.openxmlformats.org/drawingml/2006/table">
            <a:tbl>
              <a:tblPr firstRow="1" firstCol="1" bandRow="1">
                <a:effectLst>
                  <a:outerShdw blurRad="50800" dist="38100" dir="2700000" algn="tl" rotWithShape="0">
                    <a:prstClr val="black">
                      <a:alpha val="40000"/>
                    </a:prstClr>
                  </a:outerShdw>
                </a:effectLst>
                <a:tableStyleId>{284E427A-3D55-4303-BF80-6455036E1DE7}</a:tableStyleId>
              </a:tblPr>
              <a:tblGrid>
                <a:gridCol w="2736304">
                  <a:extLst>
                    <a:ext uri="{9D8B030D-6E8A-4147-A177-3AD203B41FA5}">
                      <a16:colId xmlns:a16="http://schemas.microsoft.com/office/drawing/2014/main" val="20000"/>
                    </a:ext>
                  </a:extLst>
                </a:gridCol>
                <a:gridCol w="2877312">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581784">
                <a:tc>
                  <a:txBody>
                    <a:bodyPr/>
                    <a:lstStyle/>
                    <a:p>
                      <a:pPr algn="ctr"/>
                      <a:r>
                        <a:rPr lang="es-AR" sz="1800" dirty="0"/>
                        <a:t>COMPLICACION</a:t>
                      </a:r>
                      <a:endParaRPr lang="es-AR" sz="1800" b="1" dirty="0"/>
                    </a:p>
                  </a:txBody>
                  <a:tcPr/>
                </a:tc>
                <a:tc>
                  <a:txBody>
                    <a:bodyPr/>
                    <a:lstStyle/>
                    <a:p>
                      <a:pPr algn="ctr"/>
                      <a:r>
                        <a:rPr lang="es-AR" sz="1800" dirty="0"/>
                        <a:t>ENFERMEDAD</a:t>
                      </a:r>
                    </a:p>
                    <a:p>
                      <a:pPr algn="ctr"/>
                      <a:r>
                        <a:rPr lang="es-AR" sz="1400" dirty="0"/>
                        <a:t>Tasa /100.000 casos </a:t>
                      </a:r>
                      <a:endParaRPr lang="es-AR" sz="14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sz="1800" dirty="0"/>
                        <a:t>VACUNA</a:t>
                      </a:r>
                    </a:p>
                    <a:p>
                      <a:pPr marL="0" marR="0" indent="0" algn="ctr" defTabSz="914400" rtl="0" eaLnBrk="1" fontAlgn="auto" latinLnBrk="0" hangingPunct="1">
                        <a:lnSpc>
                          <a:spcPct val="100000"/>
                        </a:lnSpc>
                        <a:spcBef>
                          <a:spcPts val="0"/>
                        </a:spcBef>
                        <a:spcAft>
                          <a:spcPts val="0"/>
                        </a:spcAft>
                        <a:buClrTx/>
                        <a:buSzTx/>
                        <a:buFontTx/>
                        <a:buNone/>
                        <a:tabLst/>
                        <a:defRPr/>
                      </a:pPr>
                      <a:r>
                        <a:rPr lang="es-AR" sz="1400" dirty="0"/>
                        <a:t>Tasa / 100.000</a:t>
                      </a:r>
                      <a:r>
                        <a:rPr lang="es-AR" sz="1400" baseline="0" dirty="0"/>
                        <a:t> dosis aplicada</a:t>
                      </a:r>
                      <a:endParaRPr lang="es-AR" sz="1400" b="1" dirty="0"/>
                    </a:p>
                  </a:txBody>
                  <a:tcPr/>
                </a:tc>
                <a:extLst>
                  <a:ext uri="{0D108BD9-81ED-4DB2-BD59-A6C34878D82A}">
                    <a16:rowId xmlns:a16="http://schemas.microsoft.com/office/drawing/2014/main" val="10000"/>
                  </a:ext>
                </a:extLst>
              </a:tr>
              <a:tr h="432048">
                <a:tc row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sz="1800" dirty="0"/>
                        <a:t>Meningoencefalitis</a:t>
                      </a:r>
                      <a:endParaRPr lang="es-AR" sz="1800" b="1" dirty="0"/>
                    </a:p>
                  </a:txBody>
                  <a:tcPr anchor="ctr"/>
                </a:tc>
                <a:tc>
                  <a:txBody>
                    <a:bodyPr/>
                    <a:lstStyle/>
                    <a:p>
                      <a:pPr marL="0" indent="0" algn="ctr">
                        <a:buNone/>
                      </a:pPr>
                      <a:r>
                        <a:rPr lang="es-AR" sz="1800" baseline="0" dirty="0"/>
                        <a:t>S</a:t>
                      </a:r>
                      <a:r>
                        <a:rPr lang="es-AR" sz="1800" dirty="0"/>
                        <a:t>arampión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sz="1800" baseline="0" dirty="0"/>
                        <a:t>Vacuna contra s</a:t>
                      </a:r>
                      <a:r>
                        <a:rPr lang="es-AR" sz="1800" dirty="0"/>
                        <a:t>arampión</a:t>
                      </a:r>
                    </a:p>
                  </a:txBody>
                  <a:tcPr/>
                </a:tc>
                <a:extLst>
                  <a:ext uri="{0D108BD9-81ED-4DB2-BD59-A6C34878D82A}">
                    <a16:rowId xmlns:a16="http://schemas.microsoft.com/office/drawing/2014/main" val="10001"/>
                  </a:ext>
                </a:extLst>
              </a:tr>
              <a:tr h="432048">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AR" dirty="0"/>
                    </a:p>
                  </a:txBody>
                  <a:tcPr/>
                </a:tc>
                <a:tc>
                  <a:txBody>
                    <a:bodyPr/>
                    <a:lstStyle/>
                    <a:p>
                      <a:pPr marL="0" indent="0" algn="ctr">
                        <a:buNone/>
                      </a:pPr>
                      <a:r>
                        <a:rPr lang="es-AR" sz="1800" dirty="0"/>
                        <a:t>100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sz="1800" baseline="0" dirty="0"/>
                        <a:t>0,1-0,2 </a:t>
                      </a:r>
                    </a:p>
                  </a:txBody>
                  <a:tcPr/>
                </a:tc>
                <a:extLst>
                  <a:ext uri="{0D108BD9-81ED-4DB2-BD59-A6C34878D82A}">
                    <a16:rowId xmlns:a16="http://schemas.microsoft.com/office/drawing/2014/main" val="10002"/>
                  </a:ext>
                </a:extLst>
              </a:tr>
              <a:tr h="440040">
                <a:tc vMerge="1">
                  <a:txBody>
                    <a:bodyPr/>
                    <a:lstStyle/>
                    <a:p>
                      <a:pPr algn="ctr"/>
                      <a:endParaRPr lang="es-AR" dirty="0"/>
                    </a:p>
                  </a:txBody>
                  <a:tcPr/>
                </a:tc>
                <a:tc>
                  <a:txBody>
                    <a:bodyPr/>
                    <a:lstStyle/>
                    <a:p>
                      <a:pPr marL="0" indent="0" algn="ctr">
                        <a:buNone/>
                      </a:pPr>
                      <a:r>
                        <a:rPr lang="es-AR" sz="1800" dirty="0"/>
                        <a:t>varicela</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sz="1800" dirty="0"/>
                        <a:t>Vacuna contra varicela</a:t>
                      </a:r>
                    </a:p>
                  </a:txBody>
                  <a:tcPr/>
                </a:tc>
                <a:extLst>
                  <a:ext uri="{0D108BD9-81ED-4DB2-BD59-A6C34878D82A}">
                    <a16:rowId xmlns:a16="http://schemas.microsoft.com/office/drawing/2014/main" val="10003"/>
                  </a:ext>
                </a:extLst>
              </a:tr>
              <a:tr h="376024">
                <a:tc vMerge="1">
                  <a:txBody>
                    <a:bodyPr/>
                    <a:lstStyle/>
                    <a:p>
                      <a:pPr algn="ctr"/>
                      <a:endParaRPr lang="es-AR" dirty="0"/>
                    </a:p>
                  </a:txBody>
                  <a:tcPr/>
                </a:tc>
                <a:tc>
                  <a:txBody>
                    <a:bodyPr/>
                    <a:lstStyle/>
                    <a:p>
                      <a:pPr marL="0" indent="0" algn="ctr">
                        <a:buNone/>
                      </a:pPr>
                      <a:r>
                        <a:rPr lang="es-AR" sz="1800" dirty="0"/>
                        <a:t>1</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sz="1800" dirty="0"/>
                        <a:t>No reportes</a:t>
                      </a:r>
                    </a:p>
                  </a:txBody>
                  <a:tcPr/>
                </a:tc>
                <a:extLst>
                  <a:ext uri="{0D108BD9-81ED-4DB2-BD59-A6C34878D82A}">
                    <a16:rowId xmlns:a16="http://schemas.microsoft.com/office/drawing/2014/main" val="10004"/>
                  </a:ext>
                </a:extLst>
              </a:tr>
              <a:tr h="365760">
                <a:tc rowSpan="2">
                  <a:txBody>
                    <a:bodyPr/>
                    <a:lstStyle/>
                    <a:p>
                      <a:pPr algn="ctr"/>
                      <a:r>
                        <a:rPr lang="es-AR" sz="1800" dirty="0"/>
                        <a:t>Parálisis fláccida</a:t>
                      </a:r>
                      <a:endParaRPr lang="es-AR" sz="1800" b="1" dirty="0">
                        <a:solidFill>
                          <a:schemeClr val="tx1"/>
                        </a:solidFill>
                      </a:endParaRPr>
                    </a:p>
                  </a:txBody>
                  <a:tcPr anchor="ctr">
                    <a:solidFill>
                      <a:schemeClr val="accent2">
                        <a:lumMod val="60000"/>
                        <a:lumOff val="40000"/>
                        <a:alpha val="40000"/>
                      </a:schemeClr>
                    </a:solidFill>
                  </a:tcPr>
                </a:tc>
                <a:tc>
                  <a:txBody>
                    <a:bodyPr/>
                    <a:lstStyle/>
                    <a:p>
                      <a:pPr algn="ctr"/>
                      <a:r>
                        <a:rPr lang="es-AR" sz="1800" dirty="0" err="1"/>
                        <a:t>Poliovirus</a:t>
                      </a:r>
                      <a:endParaRPr lang="es-AR" sz="1800" dirty="0"/>
                    </a:p>
                  </a:txBody>
                  <a:tcPr>
                    <a:solidFill>
                      <a:schemeClr val="accent2">
                        <a:lumMod val="60000"/>
                        <a:lumOff val="40000"/>
                        <a:alpha val="40000"/>
                      </a:schemeClr>
                    </a:solidFill>
                  </a:tcPr>
                </a:tc>
                <a:tc>
                  <a:txBody>
                    <a:bodyPr/>
                    <a:lstStyle/>
                    <a:p>
                      <a:pPr algn="ctr"/>
                      <a:r>
                        <a:rPr lang="es-AR" sz="1800" dirty="0"/>
                        <a:t>OPV</a:t>
                      </a:r>
                    </a:p>
                  </a:txBody>
                  <a:tcPr>
                    <a:solidFill>
                      <a:schemeClr val="accent2">
                        <a:lumMod val="60000"/>
                        <a:lumOff val="40000"/>
                        <a:alpha val="40000"/>
                      </a:schemeClr>
                    </a:solidFill>
                  </a:tcPr>
                </a:tc>
                <a:extLst>
                  <a:ext uri="{0D108BD9-81ED-4DB2-BD59-A6C34878D82A}">
                    <a16:rowId xmlns:a16="http://schemas.microsoft.com/office/drawing/2014/main" val="10005"/>
                  </a:ext>
                </a:extLst>
              </a:tr>
              <a:tr h="365760">
                <a:tc vMerge="1">
                  <a:txBody>
                    <a:bodyPr/>
                    <a:lstStyle/>
                    <a:p>
                      <a:pPr algn="ctr"/>
                      <a:endParaRPr lang="es-AR" dirty="0"/>
                    </a:p>
                  </a:txBody>
                  <a:tcPr/>
                </a:tc>
                <a:tc>
                  <a:txBody>
                    <a:bodyPr/>
                    <a:lstStyle/>
                    <a:p>
                      <a:pPr algn="ctr"/>
                      <a:r>
                        <a:rPr lang="es-AR" sz="1800" dirty="0"/>
                        <a:t>1000</a:t>
                      </a:r>
                    </a:p>
                  </a:txBody>
                  <a:tcPr/>
                </a:tc>
                <a:tc>
                  <a:txBody>
                    <a:bodyPr/>
                    <a:lstStyle/>
                    <a:p>
                      <a:pPr algn="ctr"/>
                      <a:r>
                        <a:rPr lang="es-AR" sz="1800" dirty="0"/>
                        <a:t>0,014- 0,03 </a:t>
                      </a:r>
                    </a:p>
                  </a:txBody>
                  <a:tcPr/>
                </a:tc>
                <a:extLst>
                  <a:ext uri="{0D108BD9-81ED-4DB2-BD59-A6C34878D82A}">
                    <a16:rowId xmlns:a16="http://schemas.microsoft.com/office/drawing/2014/main" val="10006"/>
                  </a:ext>
                </a:extLst>
              </a:tr>
              <a:tr h="542284">
                <a:tc rowSpan="3">
                  <a:txBody>
                    <a:bodyPr/>
                    <a:lstStyle/>
                    <a:p>
                      <a:pPr algn="ctr"/>
                      <a:endParaRPr lang="es-AR" sz="1800" dirty="0"/>
                    </a:p>
                    <a:p>
                      <a:pPr algn="ctr"/>
                      <a:endParaRPr lang="es-AR" sz="1800" dirty="0"/>
                    </a:p>
                    <a:p>
                      <a:pPr algn="ctr"/>
                      <a:r>
                        <a:rPr lang="es-AR" sz="1800" dirty="0" err="1"/>
                        <a:t>Osteitis</a:t>
                      </a:r>
                      <a:endParaRPr lang="es-AR" sz="1800" dirty="0"/>
                    </a:p>
                    <a:p>
                      <a:pPr algn="ctr"/>
                      <a:endParaRPr lang="es-AR" sz="1800" dirty="0"/>
                    </a:p>
                    <a:p>
                      <a:pPr algn="ctr"/>
                      <a:r>
                        <a:rPr lang="es-AR" sz="1800" dirty="0"/>
                        <a:t>Tuberculosis </a:t>
                      </a:r>
                      <a:r>
                        <a:rPr lang="es-AR" sz="1800" baseline="0" dirty="0"/>
                        <a:t> </a:t>
                      </a:r>
                      <a:r>
                        <a:rPr lang="es-AR" sz="1800" baseline="0" dirty="0" err="1"/>
                        <a:t>extrapulmonar</a:t>
                      </a:r>
                      <a:endParaRPr lang="es-AR" sz="18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sz="1800" dirty="0" err="1"/>
                        <a:t>Mycobacterium</a:t>
                      </a:r>
                      <a:r>
                        <a:rPr lang="es-AR" sz="1800" baseline="0" dirty="0"/>
                        <a:t> tuberculosis</a:t>
                      </a:r>
                      <a:endParaRPr lang="es-AR" sz="1800" dirty="0"/>
                    </a:p>
                  </a:txBody>
                  <a:tcPr/>
                </a:tc>
                <a:tc>
                  <a:txBody>
                    <a:bodyPr/>
                    <a:lstStyle/>
                    <a:p>
                      <a:pPr algn="ctr"/>
                      <a:r>
                        <a:rPr lang="es-AR" sz="1800" dirty="0"/>
                        <a:t>BCG</a:t>
                      </a:r>
                    </a:p>
                  </a:txBody>
                  <a:tcPr/>
                </a:tc>
                <a:extLst>
                  <a:ext uri="{0D108BD9-81ED-4DB2-BD59-A6C34878D82A}">
                    <a16:rowId xmlns:a16="http://schemas.microsoft.com/office/drawing/2014/main" val="10007"/>
                  </a:ext>
                </a:extLst>
              </a:tr>
              <a:tr h="365760">
                <a:tc vMerge="1">
                  <a:txBody>
                    <a:bodyPr/>
                    <a:lstStyle/>
                    <a:p>
                      <a:pPr algn="ctr"/>
                      <a:endParaRPr lang="es-AR" dirty="0"/>
                    </a:p>
                  </a:txBody>
                  <a:tcPr/>
                </a:tc>
                <a:tc>
                  <a:txBody>
                    <a:bodyPr/>
                    <a:lstStyle/>
                    <a:p>
                      <a:pPr algn="ctr"/>
                      <a:r>
                        <a:rPr lang="es-AR" sz="1800" dirty="0"/>
                        <a:t>250-500</a:t>
                      </a:r>
                    </a:p>
                  </a:txBody>
                  <a:tcPr/>
                </a:tc>
                <a:tc>
                  <a:txBody>
                    <a:bodyPr/>
                    <a:lstStyle/>
                    <a:p>
                      <a:pPr algn="ctr"/>
                      <a:r>
                        <a:rPr lang="es-AR" sz="1800" dirty="0"/>
                        <a:t>0,001-</a:t>
                      </a:r>
                      <a:r>
                        <a:rPr lang="es-AR" sz="1800" baseline="0" dirty="0"/>
                        <a:t> 30</a:t>
                      </a:r>
                      <a:endParaRPr lang="es-AR" sz="1800" dirty="0"/>
                    </a:p>
                  </a:txBody>
                  <a:tcPr/>
                </a:tc>
                <a:extLst>
                  <a:ext uri="{0D108BD9-81ED-4DB2-BD59-A6C34878D82A}">
                    <a16:rowId xmlns:a16="http://schemas.microsoft.com/office/drawing/2014/main" val="10008"/>
                  </a:ext>
                </a:extLst>
              </a:tr>
              <a:tr h="914400">
                <a:tc vMerge="1">
                  <a:txBody>
                    <a:bodyPr/>
                    <a:lstStyle/>
                    <a:p>
                      <a:pPr algn="ctr"/>
                      <a:endParaRPr lang="es-AR" dirty="0"/>
                    </a:p>
                  </a:txBody>
                  <a:tcPr/>
                </a:tc>
                <a:tc>
                  <a:txBody>
                    <a:bodyPr/>
                    <a:lstStyle/>
                    <a:p>
                      <a:pPr algn="ctr"/>
                      <a:r>
                        <a:rPr lang="es-AR" sz="1800" dirty="0"/>
                        <a:t>25.000</a:t>
                      </a:r>
                    </a:p>
                  </a:txBody>
                  <a:tcPr>
                    <a:solidFill>
                      <a:schemeClr val="accent2">
                        <a:lumMod val="40000"/>
                        <a:lumOff val="60000"/>
                        <a:alpha val="40000"/>
                      </a:schemeClr>
                    </a:solidFill>
                  </a:tcPr>
                </a:tc>
                <a:tc>
                  <a:txBody>
                    <a:bodyPr/>
                    <a:lstStyle/>
                    <a:p>
                      <a:pPr algn="ctr"/>
                      <a:r>
                        <a:rPr lang="es-AR" sz="1800" dirty="0"/>
                        <a:t>0,019-0,15 </a:t>
                      </a:r>
                    </a:p>
                    <a:p>
                      <a:pPr algn="ctr"/>
                      <a:r>
                        <a:rPr lang="es-AR" sz="1800" dirty="0"/>
                        <a:t>(BCG</a:t>
                      </a:r>
                      <a:r>
                        <a:rPr lang="es-AR" sz="1800" baseline="0" dirty="0"/>
                        <a:t> en </a:t>
                      </a:r>
                      <a:r>
                        <a:rPr lang="es-AR" sz="1800" dirty="0"/>
                        <a:t>huéspedes inmunocomprometidos)</a:t>
                      </a:r>
                    </a:p>
                  </a:txBody>
                  <a:tcPr>
                    <a:solidFill>
                      <a:schemeClr val="accent2">
                        <a:lumMod val="40000"/>
                        <a:lumOff val="60000"/>
                        <a:alpha val="40000"/>
                      </a:schemeClr>
                    </a:solidFill>
                  </a:tcPr>
                </a:tc>
                <a:extLst>
                  <a:ext uri="{0D108BD9-81ED-4DB2-BD59-A6C34878D82A}">
                    <a16:rowId xmlns:a16="http://schemas.microsoft.com/office/drawing/2014/main" val="10009"/>
                  </a:ext>
                </a:extLst>
              </a:tr>
              <a:tr h="372576">
                <a:tc rowSpan="2">
                  <a:txBody>
                    <a:bodyPr/>
                    <a:lstStyle/>
                    <a:p>
                      <a:pPr algn="ctr"/>
                      <a:r>
                        <a:rPr lang="es-AR" sz="1800" dirty="0"/>
                        <a:t>Ataxia</a:t>
                      </a:r>
                      <a:r>
                        <a:rPr lang="es-AR" sz="1800" baseline="0" dirty="0"/>
                        <a:t> </a:t>
                      </a:r>
                      <a:r>
                        <a:rPr lang="es-AR" sz="1800" baseline="0" dirty="0" err="1"/>
                        <a:t>cerebelar</a:t>
                      </a:r>
                      <a:endParaRPr lang="es-AR" sz="1800" b="1" dirty="0"/>
                    </a:p>
                  </a:txBody>
                  <a:tcPr anchor="ctr">
                    <a:solidFill>
                      <a:schemeClr val="accent2">
                        <a:lumMod val="60000"/>
                        <a:lumOff val="40000"/>
                      </a:schemeClr>
                    </a:solidFill>
                  </a:tcPr>
                </a:tc>
                <a:tc>
                  <a:txBody>
                    <a:bodyPr/>
                    <a:lstStyle/>
                    <a:p>
                      <a:pPr algn="ctr"/>
                      <a:r>
                        <a:rPr lang="es-AR" sz="1800" dirty="0"/>
                        <a:t>Varicela</a:t>
                      </a:r>
                    </a:p>
                  </a:txBody>
                  <a:tcPr>
                    <a:solidFill>
                      <a:schemeClr val="accent2">
                        <a:lumMod val="60000"/>
                        <a:lumOff val="40000"/>
                      </a:schemeClr>
                    </a:solidFill>
                  </a:tcPr>
                </a:tc>
                <a:tc>
                  <a:txBody>
                    <a:bodyPr/>
                    <a:lstStyle/>
                    <a:p>
                      <a:pPr algn="ctr"/>
                      <a:r>
                        <a:rPr lang="es-AR" sz="1800" dirty="0"/>
                        <a:t>Vacuna contra varicela</a:t>
                      </a:r>
                    </a:p>
                  </a:txBody>
                  <a:tcPr>
                    <a:solidFill>
                      <a:schemeClr val="accent2">
                        <a:lumMod val="60000"/>
                        <a:lumOff val="40000"/>
                      </a:schemeClr>
                    </a:solidFill>
                  </a:tcPr>
                </a:tc>
                <a:extLst>
                  <a:ext uri="{0D108BD9-81ED-4DB2-BD59-A6C34878D82A}">
                    <a16:rowId xmlns:a16="http://schemas.microsoft.com/office/drawing/2014/main" val="10010"/>
                  </a:ext>
                </a:extLst>
              </a:tr>
              <a:tr h="365760">
                <a:tc vMerge="1">
                  <a:txBody>
                    <a:bodyPr/>
                    <a:lstStyle/>
                    <a:p>
                      <a:pPr algn="ctr"/>
                      <a:endParaRPr lang="es-AR" dirty="0"/>
                    </a:p>
                  </a:txBody>
                  <a:tcPr/>
                </a:tc>
                <a:tc>
                  <a:txBody>
                    <a:bodyPr/>
                    <a:lstStyle/>
                    <a:p>
                      <a:pPr algn="ctr"/>
                      <a:r>
                        <a:rPr lang="es-AR" sz="1800" dirty="0"/>
                        <a:t>25</a:t>
                      </a:r>
                    </a:p>
                  </a:txBody>
                  <a:tcPr>
                    <a:solidFill>
                      <a:schemeClr val="accent2">
                        <a:lumMod val="20000"/>
                        <a:lumOff val="80000"/>
                        <a:alpha val="40000"/>
                      </a:schemeClr>
                    </a:solidFill>
                  </a:tcPr>
                </a:tc>
                <a:tc>
                  <a:txBody>
                    <a:bodyPr/>
                    <a:lstStyle/>
                    <a:p>
                      <a:pPr algn="ctr"/>
                      <a:r>
                        <a:rPr lang="es-AR" sz="1800" dirty="0"/>
                        <a:t>No hay reportes</a:t>
                      </a:r>
                      <a:r>
                        <a:rPr lang="es-AR" sz="1800" baseline="0" dirty="0"/>
                        <a:t> asociado a</a:t>
                      </a:r>
                      <a:endParaRPr lang="es-AR" sz="1800" dirty="0"/>
                    </a:p>
                  </a:txBody>
                  <a:tcPr>
                    <a:solidFill>
                      <a:schemeClr val="accent2">
                        <a:lumMod val="20000"/>
                        <a:lumOff val="80000"/>
                        <a:alpha val="40000"/>
                      </a:schemeClr>
                    </a:solidFill>
                  </a:tcPr>
                </a:tc>
                <a:extLst>
                  <a:ext uri="{0D108BD9-81ED-4DB2-BD59-A6C34878D82A}">
                    <a16:rowId xmlns:a16="http://schemas.microsoft.com/office/drawing/2014/main" val="10011"/>
                  </a:ext>
                </a:extLst>
              </a:tr>
            </a:tbl>
          </a:graphicData>
        </a:graphic>
      </p:graphicFrame>
      <p:sp>
        <p:nvSpPr>
          <p:cNvPr id="6" name="5 CuadroTexto"/>
          <p:cNvSpPr txBox="1"/>
          <p:nvPr/>
        </p:nvSpPr>
        <p:spPr>
          <a:xfrm>
            <a:off x="2051720" y="3789040"/>
            <a:ext cx="5328592" cy="1200329"/>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s-AR" sz="2400" b="1">
                <a:solidFill>
                  <a:srgbClr val="FFFFFF"/>
                </a:solidFill>
                <a:latin typeface="Calibri" charset="0"/>
              </a:rPr>
              <a:t>El beneficio de las vacunas en prevención de enfermedades y muertes supera ampliamente los riesgos</a:t>
            </a:r>
          </a:p>
        </p:txBody>
      </p:sp>
      <p:sp>
        <p:nvSpPr>
          <p:cNvPr id="52230" name="6 CuadroTexto"/>
          <p:cNvSpPr txBox="1">
            <a:spLocks noChangeArrowheads="1"/>
          </p:cNvSpPr>
          <p:nvPr/>
        </p:nvSpPr>
        <p:spPr bwMode="auto">
          <a:xfrm>
            <a:off x="3175" y="6488113"/>
            <a:ext cx="816768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s-AR" sz="900" b="1">
                <a:latin typeface="Calibri" charset="0"/>
              </a:rPr>
              <a:t>Fuente:  Plotkin </a:t>
            </a:r>
            <a:r>
              <a:rPr lang="es-AR" sz="900">
                <a:latin typeface="Calibri" charset="0"/>
              </a:rPr>
              <a:t>et al. Vaccines. 5th ed, 2006. </a:t>
            </a:r>
            <a:r>
              <a:rPr lang="es-AR" sz="900" b="1">
                <a:latin typeface="Calibri" charset="0"/>
              </a:rPr>
              <a:t>Mandell</a:t>
            </a:r>
            <a:r>
              <a:rPr lang="es-AR" sz="900">
                <a:latin typeface="Calibri" charset="0"/>
              </a:rPr>
              <a:t> et al. Principles and practice of infectious  diseases, 8th Ed, 2015. </a:t>
            </a:r>
          </a:p>
          <a:p>
            <a:pPr eaLnBrk="1" hangingPunct="1"/>
            <a:r>
              <a:rPr lang="es-AR" sz="900" b="1">
                <a:latin typeface="Calibri" charset="0"/>
              </a:rPr>
              <a:t>Vergara</a:t>
            </a:r>
            <a:r>
              <a:rPr lang="es-AR" sz="900">
                <a:latin typeface="Calibri" charset="0"/>
              </a:rPr>
              <a:t> et al. Tuberculosis osteoarticular primaria: reaparición de una patologia olvidada. S</a:t>
            </a:r>
            <a:r>
              <a:rPr lang="es-AR" sz="900" b="1">
                <a:latin typeface="Calibri" charset="0"/>
              </a:rPr>
              <a:t>ellier </a:t>
            </a:r>
            <a:r>
              <a:rPr lang="es-AR" sz="900">
                <a:latin typeface="Calibri" charset="0"/>
              </a:rPr>
              <a:t>et al. Disseminated tubercular osteitisCMAJ. 2007 Jul 17; 177(2): 148, 152</a:t>
            </a:r>
            <a:endParaRPr lang="es-AR" sz="900" b="1">
              <a:latin typeface="Calibri" charset="0"/>
            </a:endParaRPr>
          </a:p>
        </p:txBody>
      </p:sp>
    </p:spTree>
    <p:extLst>
      <p:ext uri="{BB962C8B-B14F-4D97-AF65-F5344CB8AC3E}">
        <p14:creationId xmlns:p14="http://schemas.microsoft.com/office/powerpoint/2010/main" val="34022767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16"/>
          <p:cNvSpPr txBox="1">
            <a:spLocks noGrp="1"/>
          </p:cNvSpPr>
          <p:nvPr>
            <p:ph idx="1"/>
          </p:nvPr>
        </p:nvSpPr>
        <p:spPr>
          <a:xfrm>
            <a:off x="4081820" y="1819652"/>
            <a:ext cx="4286859" cy="461665"/>
          </a:xfrm>
          <a:prstGeom prst="rect">
            <a:avLst/>
          </a:prstGeom>
          <a:noFill/>
        </p:spPr>
        <p:txBody>
          <a:bodyPr wrap="square" rtlCol="0">
            <a:spAutoFit/>
          </a:bodyPr>
          <a:lstStyle/>
          <a:p>
            <a:pPr marL="0" indent="0">
              <a:buNone/>
            </a:pPr>
            <a:r>
              <a:rPr lang="en-US" sz="2400" dirty="0" err="1"/>
              <a:t>Estrategia</a:t>
            </a:r>
            <a:r>
              <a:rPr lang="en-US" sz="2400" dirty="0"/>
              <a:t> de </a:t>
            </a:r>
            <a:r>
              <a:rPr lang="en-US" sz="2400" dirty="0" err="1"/>
              <a:t>comunicación</a:t>
            </a:r>
            <a:endParaRPr lang="en-US" sz="2400" dirty="0"/>
          </a:p>
        </p:txBody>
      </p:sp>
      <p:sp>
        <p:nvSpPr>
          <p:cNvPr id="18" name="Footer Placeholder 17"/>
          <p:cNvSpPr>
            <a:spLocks noGrp="1"/>
          </p:cNvSpPr>
          <p:nvPr>
            <p:ph type="ftr" sz="quarter" idx="11"/>
          </p:nvPr>
        </p:nvSpPr>
        <p:spPr/>
        <p:txBody>
          <a:bodyPr/>
          <a:lstStyle/>
          <a:p>
            <a:r>
              <a:rPr lang="en-US"/>
              <a:t>Nogués G, Nerdear.la, 2017</a:t>
            </a:r>
          </a:p>
        </p:txBody>
      </p:sp>
      <p:sp>
        <p:nvSpPr>
          <p:cNvPr id="2" name="Title 1"/>
          <p:cNvSpPr>
            <a:spLocks noGrp="1"/>
          </p:cNvSpPr>
          <p:nvPr>
            <p:ph type="title"/>
          </p:nvPr>
        </p:nvSpPr>
        <p:spPr/>
        <p:txBody>
          <a:bodyPr>
            <a:normAutofit fontScale="90000"/>
          </a:bodyPr>
          <a:lstStyle/>
          <a:p>
            <a:r>
              <a:rPr lang="en-US" dirty="0" err="1"/>
              <a:t>Comunicación</a:t>
            </a:r>
            <a:r>
              <a:rPr lang="en-US" dirty="0"/>
              <a:t> </a:t>
            </a:r>
            <a:r>
              <a:rPr lang="en-US" dirty="0" err="1"/>
              <a:t>basada</a:t>
            </a:r>
            <a:r>
              <a:rPr lang="en-US" dirty="0"/>
              <a:t> en </a:t>
            </a:r>
            <a:r>
              <a:rPr lang="en-US" dirty="0" err="1"/>
              <a:t>evidencias</a:t>
            </a:r>
            <a:endParaRPr lang="en-US" dirty="0"/>
          </a:p>
        </p:txBody>
      </p:sp>
      <p:sp>
        <p:nvSpPr>
          <p:cNvPr id="4" name="Freeform 3"/>
          <p:cNvSpPr/>
          <p:nvPr/>
        </p:nvSpPr>
        <p:spPr>
          <a:xfrm>
            <a:off x="4358916" y="2349799"/>
            <a:ext cx="3744256" cy="851578"/>
          </a:xfrm>
          <a:custGeom>
            <a:avLst/>
            <a:gdLst/>
            <a:ahLst/>
            <a:cxnLst/>
            <a:rect l="0" t="0" r="0" b="0"/>
            <a:pathLst>
              <a:path w="2053900" h="482600">
                <a:moveTo>
                  <a:pt x="-241300" y="0"/>
                </a:moveTo>
                <a:lnTo>
                  <a:pt x="2053900" y="0"/>
                </a:lnTo>
                <a:lnTo>
                  <a:pt x="2053900" y="482600"/>
                </a:lnTo>
                <a:lnTo>
                  <a:pt x="0" y="482600"/>
                </a:lnTo>
                <a:lnTo>
                  <a:pt x="-241300" y="0"/>
                </a:lnTo>
                <a:close/>
              </a:path>
            </a:pathLst>
          </a:custGeom>
          <a:gradFill>
            <a:gsLst>
              <a:gs pos="0">
                <a:srgbClr val="F3F3F3"/>
              </a:gs>
              <a:gs pos="50000">
                <a:srgbClr val="F6F6F6"/>
              </a:gs>
              <a:gs pos="100000">
                <a:srgbClr val="F3F3F3"/>
              </a:gs>
            </a:gsLst>
            <a:lin ang="5400000" scaled="0"/>
          </a:gradFill>
          <a:ln w="7600" cap="flat">
            <a:solidFill>
              <a:srgbClr val="787878"/>
            </a:solidFill>
            <a:bevel/>
          </a:ln>
        </p:spPr>
        <p:txBody>
          <a:bodyPr/>
          <a:lstStyle/>
          <a:p>
            <a:pPr marL="285750" indent="-285750" algn="just">
              <a:buFontTx/>
              <a:buChar char="-"/>
            </a:pPr>
            <a:r>
              <a:rPr lang="en-US" dirty="0"/>
              <a:t>Dar info genera backfire effect?</a:t>
            </a:r>
          </a:p>
          <a:p>
            <a:pPr marL="285750" indent="-285750" algn="just">
              <a:buFontTx/>
              <a:buChar char="-"/>
            </a:pPr>
            <a:r>
              <a:rPr lang="en-US" dirty="0"/>
              <a:t>Hay </a:t>
            </a:r>
            <a:r>
              <a:rPr lang="en-US" dirty="0" err="1"/>
              <a:t>algo</a:t>
            </a:r>
            <a:r>
              <a:rPr lang="en-US" dirty="0"/>
              <a:t> </a:t>
            </a:r>
            <a:r>
              <a:rPr lang="en-US" dirty="0" err="1"/>
              <a:t>que</a:t>
            </a:r>
            <a:r>
              <a:rPr lang="en-US" dirty="0"/>
              <a:t> </a:t>
            </a:r>
            <a:r>
              <a:rPr lang="en-US" dirty="0" err="1"/>
              <a:t>funcione</a:t>
            </a:r>
            <a:r>
              <a:rPr lang="en-US" dirty="0"/>
              <a:t>? </a:t>
            </a:r>
            <a:r>
              <a:rPr lang="en-US" dirty="0" err="1"/>
              <a:t>Es</a:t>
            </a:r>
            <a:r>
              <a:rPr lang="en-US" dirty="0"/>
              <a:t> </a:t>
            </a:r>
          </a:p>
          <a:p>
            <a:pPr algn="just"/>
            <a:r>
              <a:rPr lang="en-US" dirty="0"/>
              <a:t>     </a:t>
            </a:r>
            <a:r>
              <a:rPr lang="en-US" dirty="0" err="1"/>
              <a:t>creencia</a:t>
            </a:r>
            <a:r>
              <a:rPr lang="en-US" dirty="0"/>
              <a:t>, </a:t>
            </a:r>
            <a:r>
              <a:rPr lang="en-US" dirty="0" err="1"/>
              <a:t>fundamentalismo</a:t>
            </a:r>
            <a:r>
              <a:rPr lang="en-US" dirty="0"/>
              <a:t>.</a:t>
            </a:r>
          </a:p>
        </p:txBody>
      </p:sp>
      <p:sp>
        <p:nvSpPr>
          <p:cNvPr id="5" name="Freeform 4"/>
          <p:cNvSpPr/>
          <p:nvPr/>
        </p:nvSpPr>
        <p:spPr>
          <a:xfrm>
            <a:off x="3202041" y="2349799"/>
            <a:ext cx="879779" cy="851578"/>
          </a:xfrm>
          <a:custGeom>
            <a:avLst/>
            <a:gdLst/>
            <a:ahLst/>
            <a:cxnLst/>
            <a:rect l="l" t="t" r="r" b="b"/>
            <a:pathLst>
              <a:path w="482600" h="482600">
                <a:moveTo>
                  <a:pt x="241300" y="0"/>
                </a:moveTo>
                <a:lnTo>
                  <a:pt x="482600" y="482600"/>
                </a:lnTo>
                <a:lnTo>
                  <a:pt x="0" y="482600"/>
                </a:lnTo>
                <a:lnTo>
                  <a:pt x="241300" y="0"/>
                </a:lnTo>
                <a:close/>
              </a:path>
            </a:pathLst>
          </a:custGeom>
          <a:gradFill>
            <a:gsLst>
              <a:gs pos="0">
                <a:srgbClr val="FF0000">
                  <a:alpha val="85000"/>
                </a:srgbClr>
              </a:gs>
              <a:gs pos="71000">
                <a:srgbClr val="FF7C7C"/>
              </a:gs>
            </a:gsLst>
            <a:lin ang="5400000" scaled="0"/>
          </a:gradFill>
          <a:ln w="7600" cap="flat">
            <a:solidFill>
              <a:srgbClr val="67C1E6"/>
            </a:solidFill>
            <a:bevel/>
          </a:ln>
        </p:spPr>
        <p:txBody>
          <a:bodyPr wrap="square" lIns="36000" tIns="0" rIns="36000" bIns="0" rtlCol="0" anchor="ctr"/>
          <a:lstStyle/>
          <a:p>
            <a:pPr algn="ctr">
              <a:lnSpc>
                <a:spcPct val="100000"/>
              </a:lnSpc>
            </a:pPr>
            <a:r>
              <a:rPr sz="1600" b="1" i="1" dirty="0">
                <a:solidFill>
                  <a:srgbClr val="454545"/>
                </a:solidFill>
                <a:latin typeface="Arial"/>
              </a:rPr>
              <a:t>AV</a:t>
            </a:r>
          </a:p>
        </p:txBody>
      </p:sp>
      <p:sp>
        <p:nvSpPr>
          <p:cNvPr id="6" name="Freeform 5"/>
          <p:cNvSpPr/>
          <p:nvPr/>
        </p:nvSpPr>
        <p:spPr>
          <a:xfrm>
            <a:off x="4868080" y="3335484"/>
            <a:ext cx="3235095" cy="851578"/>
          </a:xfrm>
          <a:custGeom>
            <a:avLst/>
            <a:gdLst/>
            <a:ahLst/>
            <a:cxnLst/>
            <a:rect l="0" t="0" r="0" b="0"/>
            <a:pathLst>
              <a:path w="1774600" h="482600">
                <a:moveTo>
                  <a:pt x="-241300" y="0"/>
                </a:moveTo>
                <a:lnTo>
                  <a:pt x="1774600" y="0"/>
                </a:lnTo>
                <a:lnTo>
                  <a:pt x="1774600" y="482600"/>
                </a:lnTo>
                <a:lnTo>
                  <a:pt x="0" y="482600"/>
                </a:lnTo>
                <a:lnTo>
                  <a:pt x="-241300" y="0"/>
                </a:lnTo>
                <a:close/>
              </a:path>
            </a:pathLst>
          </a:custGeom>
          <a:gradFill>
            <a:gsLst>
              <a:gs pos="0">
                <a:srgbClr val="F3F3F3"/>
              </a:gs>
              <a:gs pos="50000">
                <a:srgbClr val="F6F6F6"/>
              </a:gs>
              <a:gs pos="100000">
                <a:srgbClr val="F3F3F3"/>
              </a:gs>
            </a:gsLst>
            <a:lin ang="5400000" scaled="0"/>
          </a:gradFill>
          <a:ln w="7600" cap="flat">
            <a:solidFill>
              <a:srgbClr val="787878"/>
            </a:solidFill>
            <a:bevel/>
          </a:ln>
        </p:spPr>
        <p:txBody>
          <a:bodyPr/>
          <a:lstStyle/>
          <a:p>
            <a:pPr marL="285750" indent="-285750">
              <a:buFontTx/>
              <a:buChar char="-"/>
            </a:pPr>
            <a:r>
              <a:rPr lang="en-US" dirty="0"/>
              <a:t>Dar </a:t>
            </a:r>
            <a:r>
              <a:rPr lang="en-US"/>
              <a:t>info genera backfire </a:t>
            </a:r>
            <a:r>
              <a:rPr lang="en-US" dirty="0"/>
              <a:t>effect?</a:t>
            </a:r>
          </a:p>
          <a:p>
            <a:pPr marL="285750" indent="-285750">
              <a:buFontTx/>
              <a:buChar char="-"/>
            </a:pPr>
            <a:r>
              <a:rPr lang="en-US" dirty="0" err="1"/>
              <a:t>Elección</a:t>
            </a:r>
            <a:r>
              <a:rPr lang="en-US" dirty="0"/>
              <a:t> del </a:t>
            </a:r>
            <a:r>
              <a:rPr lang="en-US" dirty="0" err="1"/>
              <a:t>riesgo</a:t>
            </a:r>
            <a:r>
              <a:rPr lang="en-US" dirty="0"/>
              <a:t> de la </a:t>
            </a:r>
            <a:r>
              <a:rPr lang="en-US" dirty="0" err="1"/>
              <a:t>enf</a:t>
            </a:r>
            <a:r>
              <a:rPr lang="en-US" dirty="0"/>
              <a:t>.</a:t>
            </a:r>
          </a:p>
          <a:p>
            <a:pPr marL="285750" indent="-285750">
              <a:buFontTx/>
              <a:buChar char="-"/>
            </a:pPr>
            <a:r>
              <a:rPr lang="en-US" dirty="0" err="1"/>
              <a:t>Disminución</a:t>
            </a:r>
            <a:r>
              <a:rPr lang="en-US" dirty="0"/>
              <a:t> de </a:t>
            </a:r>
            <a:r>
              <a:rPr lang="en-US" dirty="0" err="1"/>
              <a:t>ansiedad</a:t>
            </a:r>
            <a:endParaRPr lang="en-US" dirty="0"/>
          </a:p>
        </p:txBody>
      </p:sp>
      <p:sp>
        <p:nvSpPr>
          <p:cNvPr id="7" name="Freeform 6"/>
          <p:cNvSpPr/>
          <p:nvPr/>
        </p:nvSpPr>
        <p:spPr>
          <a:xfrm>
            <a:off x="2692877" y="3335484"/>
            <a:ext cx="1898107" cy="851578"/>
          </a:xfrm>
          <a:custGeom>
            <a:avLst/>
            <a:gdLst/>
            <a:ahLst/>
            <a:cxnLst/>
            <a:rect l="l" t="t" r="r" b="b"/>
            <a:pathLst>
              <a:path w="1041200" h="482600">
                <a:moveTo>
                  <a:pt x="241300" y="0"/>
                </a:moveTo>
                <a:lnTo>
                  <a:pt x="799900" y="0"/>
                </a:lnTo>
                <a:lnTo>
                  <a:pt x="1041200" y="482600"/>
                </a:lnTo>
                <a:lnTo>
                  <a:pt x="0" y="482600"/>
                </a:lnTo>
                <a:lnTo>
                  <a:pt x="241300" y="0"/>
                </a:lnTo>
                <a:close/>
              </a:path>
            </a:pathLst>
          </a:custGeom>
          <a:gradFill>
            <a:gsLst>
              <a:gs pos="0">
                <a:srgbClr val="FF9459">
                  <a:alpha val="30000"/>
                </a:srgbClr>
              </a:gs>
              <a:gs pos="72000">
                <a:srgbClr val="FF9459"/>
              </a:gs>
              <a:gs pos="100000">
                <a:srgbClr val="FF8000"/>
              </a:gs>
            </a:gsLst>
            <a:lin ang="16200000" scaled="0"/>
          </a:gradFill>
          <a:ln w="7600" cap="flat">
            <a:solidFill>
              <a:srgbClr val="48B4E0"/>
            </a:solidFill>
            <a:bevel/>
          </a:ln>
        </p:spPr>
        <p:txBody>
          <a:bodyPr wrap="square" lIns="36000" tIns="0" rIns="36000" bIns="0" rtlCol="0" anchor="ctr"/>
          <a:lstStyle/>
          <a:p>
            <a:pPr algn="ctr">
              <a:lnSpc>
                <a:spcPct val="100000"/>
              </a:lnSpc>
            </a:pPr>
            <a:r>
              <a:rPr sz="1600" b="1" i="1" dirty="0">
                <a:solidFill>
                  <a:srgbClr val="454545"/>
                </a:solidFill>
                <a:latin typeface="Arial"/>
              </a:rPr>
              <a:t>Dudas </a:t>
            </a:r>
          </a:p>
          <a:p>
            <a:pPr algn="ctr">
              <a:lnSpc>
                <a:spcPct val="100000"/>
              </a:lnSpc>
            </a:pPr>
            <a:r>
              <a:rPr sz="1600" b="1" i="1" dirty="0">
                <a:solidFill>
                  <a:srgbClr val="454545"/>
                </a:solidFill>
                <a:latin typeface="Arial"/>
              </a:rPr>
              <a:t>"emocionales"</a:t>
            </a:r>
          </a:p>
        </p:txBody>
      </p:sp>
      <p:sp>
        <p:nvSpPr>
          <p:cNvPr id="8" name="Freeform 7"/>
          <p:cNvSpPr/>
          <p:nvPr/>
        </p:nvSpPr>
        <p:spPr>
          <a:xfrm>
            <a:off x="5377244" y="4321169"/>
            <a:ext cx="2725931" cy="851578"/>
          </a:xfrm>
          <a:custGeom>
            <a:avLst/>
            <a:gdLst/>
            <a:ahLst/>
            <a:cxnLst/>
            <a:rect l="0" t="0" r="0" b="0"/>
            <a:pathLst>
              <a:path w="1495300" h="482600">
                <a:moveTo>
                  <a:pt x="-241300" y="0"/>
                </a:moveTo>
                <a:lnTo>
                  <a:pt x="1495300" y="0"/>
                </a:lnTo>
                <a:lnTo>
                  <a:pt x="1495300" y="482600"/>
                </a:lnTo>
                <a:lnTo>
                  <a:pt x="0" y="482600"/>
                </a:lnTo>
                <a:lnTo>
                  <a:pt x="-241300" y="0"/>
                </a:lnTo>
                <a:close/>
              </a:path>
            </a:pathLst>
          </a:custGeom>
          <a:gradFill>
            <a:gsLst>
              <a:gs pos="0">
                <a:srgbClr val="F3F3F3"/>
              </a:gs>
              <a:gs pos="50000">
                <a:srgbClr val="F6F6F6"/>
              </a:gs>
              <a:gs pos="100000">
                <a:srgbClr val="F3F3F3"/>
              </a:gs>
            </a:gsLst>
            <a:lin ang="5400000" scaled="0"/>
          </a:gradFill>
          <a:ln w="7600" cap="flat">
            <a:solidFill>
              <a:srgbClr val="787878"/>
            </a:solidFill>
            <a:bevel/>
          </a:ln>
        </p:spPr>
        <p:txBody>
          <a:bodyPr/>
          <a:lstStyle/>
          <a:p>
            <a:pPr marL="285750" indent="-285750">
              <a:buFontTx/>
              <a:buChar char="-"/>
            </a:pPr>
            <a:r>
              <a:rPr lang="en-US" dirty="0" err="1"/>
              <a:t>Consenso</a:t>
            </a:r>
            <a:r>
              <a:rPr lang="en-US" dirty="0"/>
              <a:t> </a:t>
            </a:r>
            <a:r>
              <a:rPr lang="en-US" dirty="0" err="1"/>
              <a:t>científico</a:t>
            </a:r>
            <a:endParaRPr lang="en-US" dirty="0"/>
          </a:p>
          <a:p>
            <a:pPr marL="285750" indent="-285750">
              <a:buFontTx/>
              <a:buChar char="-"/>
            </a:pPr>
            <a:r>
              <a:rPr lang="en-US" dirty="0" err="1"/>
              <a:t>Corrección</a:t>
            </a:r>
            <a:r>
              <a:rPr lang="en-US" dirty="0"/>
              <a:t> de info</a:t>
            </a:r>
          </a:p>
          <a:p>
            <a:r>
              <a:rPr lang="en-US" dirty="0"/>
              <a:t>	 </a:t>
            </a:r>
            <a:r>
              <a:rPr lang="en-US" dirty="0" err="1"/>
              <a:t>errónea</a:t>
            </a:r>
            <a:endParaRPr lang="en-US" dirty="0"/>
          </a:p>
        </p:txBody>
      </p:sp>
      <p:sp>
        <p:nvSpPr>
          <p:cNvPr id="9" name="Freeform 8"/>
          <p:cNvSpPr/>
          <p:nvPr/>
        </p:nvSpPr>
        <p:spPr>
          <a:xfrm>
            <a:off x="2183714" y="4321169"/>
            <a:ext cx="2916434" cy="851578"/>
          </a:xfrm>
          <a:custGeom>
            <a:avLst/>
            <a:gdLst/>
            <a:ahLst/>
            <a:cxnLst/>
            <a:rect l="l" t="t" r="r" b="b"/>
            <a:pathLst>
              <a:path w="1599800" h="482600">
                <a:moveTo>
                  <a:pt x="241300" y="0"/>
                </a:moveTo>
                <a:lnTo>
                  <a:pt x="1358500" y="0"/>
                </a:lnTo>
                <a:lnTo>
                  <a:pt x="1599800" y="482600"/>
                </a:lnTo>
                <a:lnTo>
                  <a:pt x="0" y="482600"/>
                </a:lnTo>
                <a:lnTo>
                  <a:pt x="241300" y="0"/>
                </a:lnTo>
                <a:close/>
              </a:path>
            </a:pathLst>
          </a:custGeom>
          <a:gradFill>
            <a:gsLst>
              <a:gs pos="0">
                <a:srgbClr val="FFFF00">
                  <a:alpha val="15000"/>
                </a:srgbClr>
              </a:gs>
              <a:gs pos="94000">
                <a:srgbClr val="FFFF00"/>
              </a:gs>
              <a:gs pos="100000">
                <a:srgbClr val="F3F300"/>
              </a:gs>
            </a:gsLst>
            <a:lin ang="16200000" scaled="0"/>
          </a:gradFill>
          <a:ln w="7600" cap="flat">
            <a:solidFill>
              <a:srgbClr val="28A7DB"/>
            </a:solidFill>
            <a:bevel/>
          </a:ln>
        </p:spPr>
        <p:txBody>
          <a:bodyPr wrap="square" lIns="36000" tIns="0" rIns="36000" bIns="0" rtlCol="0" anchor="ctr"/>
          <a:lstStyle/>
          <a:p>
            <a:pPr algn="ctr">
              <a:lnSpc>
                <a:spcPct val="100000"/>
              </a:lnSpc>
            </a:pPr>
            <a:r>
              <a:rPr sz="1600" b="1" i="1" dirty="0">
                <a:solidFill>
                  <a:srgbClr val="454545"/>
                </a:solidFill>
                <a:latin typeface="Arial"/>
              </a:rPr>
              <a:t>Dudas </a:t>
            </a:r>
          </a:p>
          <a:p>
            <a:pPr algn="ctr">
              <a:lnSpc>
                <a:spcPct val="100000"/>
              </a:lnSpc>
            </a:pPr>
            <a:r>
              <a:rPr sz="1600" b="1" i="1" dirty="0">
                <a:solidFill>
                  <a:srgbClr val="454545"/>
                </a:solidFill>
                <a:latin typeface="Arial"/>
              </a:rPr>
              <a:t>"racionales"</a:t>
            </a:r>
          </a:p>
        </p:txBody>
      </p:sp>
      <p:sp>
        <p:nvSpPr>
          <p:cNvPr id="10" name="Freeform 9"/>
          <p:cNvSpPr/>
          <p:nvPr/>
        </p:nvSpPr>
        <p:spPr>
          <a:xfrm>
            <a:off x="5886407" y="5306854"/>
            <a:ext cx="2216767" cy="851578"/>
          </a:xfrm>
          <a:custGeom>
            <a:avLst/>
            <a:gdLst/>
            <a:ahLst/>
            <a:cxnLst/>
            <a:rect l="0" t="0" r="0" b="0"/>
            <a:pathLst>
              <a:path w="1216000" h="482600">
                <a:moveTo>
                  <a:pt x="-241300" y="0"/>
                </a:moveTo>
                <a:lnTo>
                  <a:pt x="1216000" y="0"/>
                </a:lnTo>
                <a:lnTo>
                  <a:pt x="1216000" y="482600"/>
                </a:lnTo>
                <a:lnTo>
                  <a:pt x="0" y="482600"/>
                </a:lnTo>
                <a:lnTo>
                  <a:pt x="-241300" y="0"/>
                </a:lnTo>
                <a:close/>
              </a:path>
            </a:pathLst>
          </a:custGeom>
          <a:gradFill>
            <a:gsLst>
              <a:gs pos="0">
                <a:srgbClr val="F3F3F3"/>
              </a:gs>
              <a:gs pos="50000">
                <a:srgbClr val="F6F6F6"/>
              </a:gs>
              <a:gs pos="100000">
                <a:srgbClr val="F3F3F3"/>
              </a:gs>
            </a:gsLst>
            <a:lin ang="5400000" scaled="0"/>
          </a:gradFill>
          <a:ln w="7600" cap="flat">
            <a:solidFill>
              <a:srgbClr val="787878"/>
            </a:solidFill>
            <a:bevel/>
          </a:ln>
        </p:spPr>
        <p:txBody>
          <a:bodyPr/>
          <a:lstStyle/>
          <a:p>
            <a:pPr marL="285750" indent="-285750">
              <a:buFontTx/>
              <a:buChar char="-"/>
            </a:pPr>
            <a:r>
              <a:rPr lang="en-US" dirty="0" err="1"/>
              <a:t>Difusión</a:t>
            </a:r>
            <a:r>
              <a:rPr lang="en-US" dirty="0"/>
              <a:t> general</a:t>
            </a:r>
          </a:p>
          <a:p>
            <a:pPr marL="285750" indent="-285750">
              <a:buFontTx/>
              <a:buChar char="-"/>
            </a:pPr>
            <a:r>
              <a:rPr lang="en-US" dirty="0" err="1"/>
              <a:t>Evitar</a:t>
            </a:r>
            <a:r>
              <a:rPr lang="en-US" dirty="0"/>
              <a:t> </a:t>
            </a:r>
            <a:r>
              <a:rPr lang="en-US" dirty="0" err="1"/>
              <a:t>postergación</a:t>
            </a:r>
            <a:endParaRPr lang="en-US" dirty="0"/>
          </a:p>
          <a:p>
            <a:r>
              <a:rPr lang="en-US" dirty="0"/>
              <a:t>(</a:t>
            </a:r>
            <a:r>
              <a:rPr lang="en-US" dirty="0" err="1"/>
              <a:t>disponibilidad</a:t>
            </a:r>
            <a:r>
              <a:rPr lang="en-US" dirty="0"/>
              <a:t>, </a:t>
            </a:r>
            <a:r>
              <a:rPr lang="en-US" dirty="0" err="1"/>
              <a:t>etc</a:t>
            </a:r>
            <a:r>
              <a:rPr lang="en-US"/>
              <a:t>)</a:t>
            </a:r>
            <a:endParaRPr lang="en-US" dirty="0"/>
          </a:p>
          <a:p>
            <a:pPr marL="285750" indent="-285750">
              <a:buFontTx/>
              <a:buChar char="-"/>
            </a:pPr>
            <a:endParaRPr lang="en-US" dirty="0"/>
          </a:p>
        </p:txBody>
      </p:sp>
      <p:sp>
        <p:nvSpPr>
          <p:cNvPr id="11" name="Freeform 10"/>
          <p:cNvSpPr/>
          <p:nvPr/>
        </p:nvSpPr>
        <p:spPr>
          <a:xfrm>
            <a:off x="1674550" y="5306854"/>
            <a:ext cx="3934761" cy="851578"/>
          </a:xfrm>
          <a:custGeom>
            <a:avLst/>
            <a:gdLst/>
            <a:ahLst/>
            <a:cxnLst/>
            <a:rect l="l" t="t" r="r" b="b"/>
            <a:pathLst>
              <a:path w="2158400" h="482600">
                <a:moveTo>
                  <a:pt x="241300" y="0"/>
                </a:moveTo>
                <a:lnTo>
                  <a:pt x="1917100" y="0"/>
                </a:lnTo>
                <a:lnTo>
                  <a:pt x="2158400" y="482600"/>
                </a:lnTo>
                <a:lnTo>
                  <a:pt x="0" y="482600"/>
                </a:lnTo>
                <a:lnTo>
                  <a:pt x="241300" y="0"/>
                </a:lnTo>
                <a:close/>
              </a:path>
            </a:pathLst>
          </a:custGeom>
          <a:gradFill>
            <a:gsLst>
              <a:gs pos="0">
                <a:srgbClr val="346B00">
                  <a:alpha val="30000"/>
                </a:srgbClr>
              </a:gs>
              <a:gs pos="75000">
                <a:srgbClr val="3D7A00"/>
              </a:gs>
              <a:gs pos="100000">
                <a:srgbClr val="397300"/>
              </a:gs>
            </a:gsLst>
            <a:lin ang="16200000" scaled="0"/>
          </a:gradFill>
          <a:ln w="7600" cap="flat">
            <a:solidFill>
              <a:srgbClr val="2090BE"/>
            </a:solidFill>
            <a:bevel/>
          </a:ln>
        </p:spPr>
        <p:txBody>
          <a:bodyPr wrap="square" lIns="36000" tIns="0" rIns="36000" bIns="0" rtlCol="0" anchor="ctr"/>
          <a:lstStyle/>
          <a:p>
            <a:pPr algn="ctr">
              <a:lnSpc>
                <a:spcPct val="100000"/>
              </a:lnSpc>
            </a:pPr>
            <a:r>
              <a:rPr sz="1600" b="1" i="1" dirty="0">
                <a:solidFill>
                  <a:srgbClr val="454545"/>
                </a:solidFill>
                <a:latin typeface="Arial"/>
              </a:rPr>
              <a:t>Población general</a:t>
            </a:r>
          </a:p>
        </p:txBody>
      </p:sp>
      <p:cxnSp>
        <p:nvCxnSpPr>
          <p:cNvPr id="12" name="Straight Arrow Connector 11"/>
          <p:cNvCxnSpPr/>
          <p:nvPr/>
        </p:nvCxnSpPr>
        <p:spPr>
          <a:xfrm flipV="1">
            <a:off x="543185" y="2293769"/>
            <a:ext cx="22477" cy="387711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562248" y="1536868"/>
            <a:ext cx="2573639" cy="1723549"/>
          </a:xfrm>
          <a:prstGeom prst="rect">
            <a:avLst/>
          </a:prstGeom>
          <a:noFill/>
        </p:spPr>
        <p:txBody>
          <a:bodyPr wrap="square" rtlCol="0">
            <a:spAutoFit/>
          </a:bodyPr>
          <a:lstStyle/>
          <a:p>
            <a:pPr marL="342900" indent="-342900" algn="ctr">
              <a:buFont typeface="+mj-lt"/>
              <a:buAutoNum type="arabicPeriod"/>
            </a:pPr>
            <a:r>
              <a:rPr lang="en-US" dirty="0" err="1"/>
              <a:t>Aumenta</a:t>
            </a:r>
            <a:r>
              <a:rPr lang="en-US" dirty="0"/>
              <a:t> </a:t>
            </a:r>
            <a:r>
              <a:rPr lang="en-US" dirty="0" err="1"/>
              <a:t>resistencia</a:t>
            </a:r>
            <a:r>
              <a:rPr lang="en-US" dirty="0"/>
              <a:t> a la </a:t>
            </a:r>
            <a:r>
              <a:rPr lang="en-US" dirty="0" err="1"/>
              <a:t>vacunación</a:t>
            </a:r>
            <a:endParaRPr lang="en-US" dirty="0"/>
          </a:p>
          <a:p>
            <a:pPr marL="342900" indent="-342900" algn="ctr">
              <a:buFont typeface="+mj-lt"/>
              <a:buAutoNum type="arabicPeriod"/>
            </a:pPr>
            <a:r>
              <a:rPr lang="en-US" dirty="0" err="1"/>
              <a:t>Aumenta</a:t>
            </a:r>
            <a:r>
              <a:rPr lang="en-US" dirty="0"/>
              <a:t> </a:t>
            </a:r>
            <a:r>
              <a:rPr lang="en-US" dirty="0" err="1"/>
              <a:t>resistencia</a:t>
            </a:r>
            <a:r>
              <a:rPr lang="en-US" dirty="0"/>
              <a:t> a </a:t>
            </a:r>
            <a:r>
              <a:rPr lang="en-US" dirty="0" err="1"/>
              <a:t>las</a:t>
            </a:r>
            <a:r>
              <a:rPr lang="en-US" dirty="0"/>
              <a:t> </a:t>
            </a:r>
            <a:r>
              <a:rPr lang="en-US" dirty="0" err="1"/>
              <a:t>evidencias</a:t>
            </a:r>
            <a:r>
              <a:rPr lang="en-US" dirty="0"/>
              <a:t> (“</a:t>
            </a:r>
            <a:r>
              <a:rPr lang="en-US" dirty="0" err="1"/>
              <a:t>posverdad</a:t>
            </a:r>
            <a:r>
              <a:rPr lang="en-US" dirty="0"/>
              <a:t>”)</a:t>
            </a:r>
          </a:p>
          <a:p>
            <a:pPr marL="285750" indent="-285750" algn="ctr">
              <a:buFontTx/>
              <a:buChar char="-"/>
            </a:pPr>
            <a:endParaRPr lang="en-US" sz="1600" dirty="0"/>
          </a:p>
        </p:txBody>
      </p:sp>
      <p:cxnSp>
        <p:nvCxnSpPr>
          <p:cNvPr id="14" name="Straight Arrow Connector 13"/>
          <p:cNvCxnSpPr/>
          <p:nvPr/>
        </p:nvCxnSpPr>
        <p:spPr>
          <a:xfrm flipV="1">
            <a:off x="2843364" y="2854457"/>
            <a:ext cx="359635" cy="674280"/>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15" name="Straight Arrow Connector 14"/>
          <p:cNvCxnSpPr/>
          <p:nvPr/>
        </p:nvCxnSpPr>
        <p:spPr>
          <a:xfrm flipV="1">
            <a:off x="1804473" y="4782464"/>
            <a:ext cx="359635" cy="674280"/>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16" name="Straight Arrow Connector 15"/>
          <p:cNvCxnSpPr/>
          <p:nvPr/>
        </p:nvCxnSpPr>
        <p:spPr>
          <a:xfrm flipV="1">
            <a:off x="2338999" y="3811064"/>
            <a:ext cx="359635" cy="674280"/>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8430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4" grpId="0" animBg="1"/>
      <p:bldP spid="6" grpId="0" animBg="1"/>
      <p:bldP spid="8"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dirty="0">
                <a:solidFill>
                  <a:srgbClr val="000000"/>
                </a:solidFill>
              </a:rPr>
              <a:t>Los </a:t>
            </a:r>
            <a:r>
              <a:rPr lang="en-US" dirty="0" err="1">
                <a:solidFill>
                  <a:srgbClr val="000000"/>
                </a:solidFill>
              </a:rPr>
              <a:t>mitos</a:t>
            </a:r>
            <a:r>
              <a:rPr lang="en-US" dirty="0">
                <a:solidFill>
                  <a:srgbClr val="000000"/>
                </a:solidFill>
              </a:rPr>
              <a:t> </a:t>
            </a:r>
            <a:r>
              <a:rPr lang="en-US" dirty="0" err="1">
                <a:solidFill>
                  <a:srgbClr val="000000"/>
                </a:solidFill>
              </a:rPr>
              <a:t>tienen</a:t>
            </a:r>
            <a:r>
              <a:rPr lang="en-US" dirty="0">
                <a:solidFill>
                  <a:srgbClr val="000000"/>
                </a:solidFill>
              </a:rPr>
              <a:t> </a:t>
            </a:r>
            <a:r>
              <a:rPr lang="en-US" dirty="0" err="1">
                <a:solidFill>
                  <a:srgbClr val="000000"/>
                </a:solidFill>
              </a:rPr>
              <a:t>mucha</a:t>
            </a:r>
            <a:r>
              <a:rPr lang="en-US" dirty="0">
                <a:solidFill>
                  <a:srgbClr val="000000"/>
                </a:solidFill>
              </a:rPr>
              <a:t> </a:t>
            </a:r>
            <a:r>
              <a:rPr lang="en-US" dirty="0" err="1">
                <a:solidFill>
                  <a:srgbClr val="000000"/>
                </a:solidFill>
              </a:rPr>
              <a:t>penetrancia</a:t>
            </a:r>
            <a:r>
              <a:rPr lang="en-US" dirty="0">
                <a:solidFill>
                  <a:srgbClr val="000000"/>
                </a:solidFill>
              </a:rPr>
              <a:t> en </a:t>
            </a:r>
            <a:r>
              <a:rPr lang="en-US" dirty="0" err="1">
                <a:solidFill>
                  <a:srgbClr val="000000"/>
                </a:solidFill>
              </a:rPr>
              <a:t>quienes</a:t>
            </a:r>
            <a:r>
              <a:rPr lang="en-US" dirty="0">
                <a:solidFill>
                  <a:srgbClr val="000000"/>
                </a:solidFill>
              </a:rPr>
              <a:t> </a:t>
            </a:r>
            <a:r>
              <a:rPr lang="en-US" dirty="0" err="1">
                <a:solidFill>
                  <a:srgbClr val="000000"/>
                </a:solidFill>
              </a:rPr>
              <a:t>tienen</a:t>
            </a:r>
            <a:r>
              <a:rPr lang="en-US" dirty="0">
                <a:solidFill>
                  <a:srgbClr val="000000"/>
                </a:solidFill>
              </a:rPr>
              <a:t> “</a:t>
            </a:r>
            <a:r>
              <a:rPr lang="en-US" dirty="0" err="1">
                <a:solidFill>
                  <a:srgbClr val="000000"/>
                </a:solidFill>
              </a:rPr>
              <a:t>dudas</a:t>
            </a:r>
            <a:r>
              <a:rPr lang="en-US" dirty="0">
                <a:solidFill>
                  <a:srgbClr val="000000"/>
                </a:solidFill>
              </a:rPr>
              <a:t> </a:t>
            </a:r>
            <a:r>
              <a:rPr lang="en-US" dirty="0" err="1">
                <a:solidFill>
                  <a:srgbClr val="000000"/>
                </a:solidFill>
              </a:rPr>
              <a:t>emocionales</a:t>
            </a:r>
            <a:r>
              <a:rPr lang="en-US" dirty="0">
                <a:solidFill>
                  <a:srgbClr val="000000"/>
                </a:solidFill>
              </a:rPr>
              <a:t>”.</a:t>
            </a:r>
          </a:p>
          <a:p>
            <a:endParaRPr lang="en-US" dirty="0">
              <a:solidFill>
                <a:srgbClr val="000000"/>
              </a:solidFill>
            </a:endParaRPr>
          </a:p>
          <a:p>
            <a:pPr>
              <a:lnSpc>
                <a:spcPct val="120000"/>
              </a:lnSpc>
              <a:spcBef>
                <a:spcPts val="0"/>
              </a:spcBef>
              <a:spcAft>
                <a:spcPts val="600"/>
              </a:spcAft>
            </a:pPr>
            <a:r>
              <a:rPr lang="en-US" dirty="0">
                <a:solidFill>
                  <a:srgbClr val="000000"/>
                </a:solidFill>
              </a:rPr>
              <a:t>Para </a:t>
            </a:r>
            <a:r>
              <a:rPr lang="en-US" dirty="0" err="1">
                <a:solidFill>
                  <a:srgbClr val="000000"/>
                </a:solidFill>
              </a:rPr>
              <a:t>algunas</a:t>
            </a:r>
            <a:r>
              <a:rPr lang="en-US" dirty="0">
                <a:solidFill>
                  <a:srgbClr val="000000"/>
                </a:solidFill>
              </a:rPr>
              <a:t> personas no </a:t>
            </a:r>
            <a:r>
              <a:rPr lang="en-US" dirty="0" err="1">
                <a:solidFill>
                  <a:srgbClr val="000000"/>
                </a:solidFill>
              </a:rPr>
              <a:t>es</a:t>
            </a:r>
            <a:r>
              <a:rPr lang="en-US" dirty="0">
                <a:solidFill>
                  <a:srgbClr val="000000"/>
                </a:solidFill>
              </a:rPr>
              <a:t> </a:t>
            </a:r>
            <a:r>
              <a:rPr lang="en-US" dirty="0" err="1">
                <a:solidFill>
                  <a:srgbClr val="000000"/>
                </a:solidFill>
              </a:rPr>
              <a:t>que</a:t>
            </a:r>
            <a:r>
              <a:rPr lang="en-US" dirty="0">
                <a:solidFill>
                  <a:srgbClr val="000000"/>
                </a:solidFill>
              </a:rPr>
              <a:t> les </a:t>
            </a:r>
            <a:r>
              <a:rPr lang="en-US" dirty="0" err="1">
                <a:solidFill>
                  <a:srgbClr val="000000"/>
                </a:solidFill>
              </a:rPr>
              <a:t>falte</a:t>
            </a:r>
            <a:r>
              <a:rPr lang="en-US" dirty="0">
                <a:solidFill>
                  <a:srgbClr val="000000"/>
                </a:solidFill>
              </a:rPr>
              <a:t> </a:t>
            </a:r>
            <a:r>
              <a:rPr lang="en-US" dirty="0" err="1">
                <a:solidFill>
                  <a:srgbClr val="000000"/>
                </a:solidFill>
              </a:rPr>
              <a:t>información</a:t>
            </a:r>
            <a:r>
              <a:rPr lang="en-US" dirty="0">
                <a:solidFill>
                  <a:srgbClr val="000000"/>
                </a:solidFill>
              </a:rPr>
              <a:t>. </a:t>
            </a:r>
            <a:r>
              <a:rPr lang="en-US" dirty="0" err="1">
                <a:solidFill>
                  <a:srgbClr val="000000"/>
                </a:solidFill>
              </a:rPr>
              <a:t>Es</a:t>
            </a:r>
            <a:r>
              <a:rPr lang="en-US" dirty="0">
                <a:solidFill>
                  <a:srgbClr val="000000"/>
                </a:solidFill>
              </a:rPr>
              <a:t> </a:t>
            </a:r>
            <a:r>
              <a:rPr lang="en-US" dirty="0" err="1">
                <a:solidFill>
                  <a:srgbClr val="000000"/>
                </a:solidFill>
              </a:rPr>
              <a:t>otra</a:t>
            </a:r>
            <a:r>
              <a:rPr lang="en-US" dirty="0">
                <a:solidFill>
                  <a:srgbClr val="000000"/>
                </a:solidFill>
              </a:rPr>
              <a:t> </a:t>
            </a:r>
            <a:r>
              <a:rPr lang="en-US" dirty="0" err="1">
                <a:solidFill>
                  <a:srgbClr val="000000"/>
                </a:solidFill>
              </a:rPr>
              <a:t>cosa</a:t>
            </a:r>
            <a:r>
              <a:rPr lang="en-US" dirty="0">
                <a:solidFill>
                  <a:srgbClr val="000000"/>
                </a:solidFill>
              </a:rPr>
              <a:t>. Prima la </a:t>
            </a:r>
            <a:r>
              <a:rPr lang="en-US" dirty="0" err="1">
                <a:solidFill>
                  <a:srgbClr val="000000"/>
                </a:solidFill>
              </a:rPr>
              <a:t>emoción</a:t>
            </a:r>
            <a:r>
              <a:rPr lang="en-US" dirty="0">
                <a:solidFill>
                  <a:srgbClr val="000000"/>
                </a:solidFill>
              </a:rPr>
              <a:t>, la </a:t>
            </a:r>
            <a:r>
              <a:rPr lang="en-US" dirty="0" err="1">
                <a:solidFill>
                  <a:srgbClr val="000000"/>
                </a:solidFill>
              </a:rPr>
              <a:t>ansiedad</a:t>
            </a:r>
            <a:r>
              <a:rPr lang="en-US" dirty="0">
                <a:solidFill>
                  <a:srgbClr val="000000"/>
                </a:solidFill>
              </a:rPr>
              <a:t>, el </a:t>
            </a:r>
            <a:r>
              <a:rPr lang="en-US" dirty="0" err="1">
                <a:solidFill>
                  <a:srgbClr val="000000"/>
                </a:solidFill>
              </a:rPr>
              <a:t>miedo</a:t>
            </a:r>
            <a:r>
              <a:rPr lang="en-US" dirty="0">
                <a:solidFill>
                  <a:srgbClr val="000000"/>
                </a:solidFill>
              </a:rPr>
              <a:t>. </a:t>
            </a:r>
            <a:r>
              <a:rPr lang="en-US" dirty="0" err="1">
                <a:solidFill>
                  <a:srgbClr val="000000"/>
                </a:solidFill>
              </a:rPr>
              <a:t>Posverdad</a:t>
            </a:r>
            <a:r>
              <a:rPr lang="en-US" dirty="0">
                <a:solidFill>
                  <a:srgbClr val="000000"/>
                </a:solidFill>
              </a:rPr>
              <a:t>.</a:t>
            </a:r>
          </a:p>
          <a:p>
            <a:pPr>
              <a:lnSpc>
                <a:spcPct val="120000"/>
              </a:lnSpc>
              <a:spcBef>
                <a:spcPts val="0"/>
              </a:spcBef>
              <a:spcAft>
                <a:spcPts val="600"/>
              </a:spcAft>
            </a:pPr>
            <a:endParaRPr lang="en-US" dirty="0">
              <a:solidFill>
                <a:srgbClr val="000000"/>
              </a:solidFill>
            </a:endParaRPr>
          </a:p>
          <a:p>
            <a:pPr>
              <a:lnSpc>
                <a:spcPct val="120000"/>
              </a:lnSpc>
              <a:spcBef>
                <a:spcPts val="0"/>
              </a:spcBef>
              <a:spcAft>
                <a:spcPts val="600"/>
              </a:spcAft>
            </a:pPr>
            <a:r>
              <a:rPr lang="en-US" dirty="0">
                <a:solidFill>
                  <a:srgbClr val="000000"/>
                </a:solidFill>
              </a:rPr>
              <a:t>Para </a:t>
            </a:r>
            <a:r>
              <a:rPr lang="en-US" dirty="0" err="1">
                <a:solidFill>
                  <a:srgbClr val="000000"/>
                </a:solidFill>
              </a:rPr>
              <a:t>evitar</a:t>
            </a:r>
            <a:r>
              <a:rPr lang="en-US" dirty="0">
                <a:solidFill>
                  <a:srgbClr val="000000"/>
                </a:solidFill>
              </a:rPr>
              <a:t> backfire:</a:t>
            </a:r>
          </a:p>
          <a:p>
            <a:pPr lvl="1">
              <a:lnSpc>
                <a:spcPct val="120000"/>
              </a:lnSpc>
              <a:spcBef>
                <a:spcPts val="0"/>
              </a:spcBef>
              <a:spcAft>
                <a:spcPts val="600"/>
              </a:spcAft>
            </a:pPr>
            <a:r>
              <a:rPr lang="en-US" dirty="0">
                <a:solidFill>
                  <a:srgbClr val="000000"/>
                </a:solidFill>
              </a:rPr>
              <a:t>La </a:t>
            </a:r>
            <a:r>
              <a:rPr lang="en-US" dirty="0" err="1">
                <a:solidFill>
                  <a:srgbClr val="000000"/>
                </a:solidFill>
              </a:rPr>
              <a:t>refutación</a:t>
            </a:r>
            <a:r>
              <a:rPr lang="en-US" dirty="0">
                <a:solidFill>
                  <a:srgbClr val="000000"/>
                </a:solidFill>
              </a:rPr>
              <a:t> no </a:t>
            </a:r>
            <a:r>
              <a:rPr lang="en-US" dirty="0" err="1">
                <a:solidFill>
                  <a:srgbClr val="000000"/>
                </a:solidFill>
              </a:rPr>
              <a:t>debe</a:t>
            </a:r>
            <a:r>
              <a:rPr lang="en-US" dirty="0">
                <a:solidFill>
                  <a:srgbClr val="000000"/>
                </a:solidFill>
              </a:rPr>
              <a:t> </a:t>
            </a:r>
            <a:r>
              <a:rPr lang="en-US" dirty="0" err="1">
                <a:solidFill>
                  <a:srgbClr val="000000"/>
                </a:solidFill>
              </a:rPr>
              <a:t>repetir</a:t>
            </a:r>
            <a:r>
              <a:rPr lang="en-US" dirty="0">
                <a:solidFill>
                  <a:srgbClr val="000000"/>
                </a:solidFill>
              </a:rPr>
              <a:t> el </a:t>
            </a:r>
            <a:r>
              <a:rPr lang="en-US" dirty="0" err="1">
                <a:solidFill>
                  <a:srgbClr val="000000"/>
                </a:solidFill>
              </a:rPr>
              <a:t>mito</a:t>
            </a:r>
            <a:r>
              <a:rPr lang="en-US" dirty="0">
                <a:solidFill>
                  <a:srgbClr val="000000"/>
                </a:solidFill>
              </a:rPr>
              <a:t> </a:t>
            </a:r>
            <a:r>
              <a:rPr lang="en-US" dirty="0" err="1">
                <a:solidFill>
                  <a:srgbClr val="000000"/>
                </a:solidFill>
              </a:rPr>
              <a:t>porque</a:t>
            </a:r>
            <a:r>
              <a:rPr lang="en-US" dirty="0">
                <a:solidFill>
                  <a:srgbClr val="000000"/>
                </a:solidFill>
              </a:rPr>
              <a:t> lo </a:t>
            </a:r>
            <a:r>
              <a:rPr lang="en-US" dirty="0" err="1">
                <a:solidFill>
                  <a:srgbClr val="000000"/>
                </a:solidFill>
              </a:rPr>
              <a:t>vuelve</a:t>
            </a:r>
            <a:r>
              <a:rPr lang="en-US" dirty="0">
                <a:solidFill>
                  <a:srgbClr val="000000"/>
                </a:solidFill>
              </a:rPr>
              <a:t> familiar. Si lo </a:t>
            </a:r>
            <a:r>
              <a:rPr lang="en-US" dirty="0" err="1">
                <a:solidFill>
                  <a:srgbClr val="000000"/>
                </a:solidFill>
              </a:rPr>
              <a:t>repite</a:t>
            </a:r>
            <a:r>
              <a:rPr lang="en-US" dirty="0">
                <a:solidFill>
                  <a:srgbClr val="000000"/>
                </a:solidFill>
              </a:rPr>
              <a:t>, </a:t>
            </a:r>
            <a:r>
              <a:rPr lang="en-US" dirty="0" err="1">
                <a:solidFill>
                  <a:srgbClr val="000000"/>
                </a:solidFill>
              </a:rPr>
              <a:t>explicitar</a:t>
            </a:r>
            <a:r>
              <a:rPr lang="en-US" dirty="0">
                <a:solidFill>
                  <a:srgbClr val="000000"/>
                </a:solidFill>
              </a:rPr>
              <a:t> </a:t>
            </a:r>
            <a:r>
              <a:rPr lang="en-US" dirty="0" err="1">
                <a:solidFill>
                  <a:srgbClr val="000000"/>
                </a:solidFill>
              </a:rPr>
              <a:t>que</a:t>
            </a:r>
            <a:r>
              <a:rPr lang="en-US" dirty="0">
                <a:solidFill>
                  <a:srgbClr val="000000"/>
                </a:solidFill>
              </a:rPr>
              <a:t> </a:t>
            </a:r>
            <a:r>
              <a:rPr lang="en-US" dirty="0" err="1">
                <a:solidFill>
                  <a:srgbClr val="000000"/>
                </a:solidFill>
              </a:rPr>
              <a:t>es</a:t>
            </a:r>
            <a:r>
              <a:rPr lang="en-US" dirty="0">
                <a:solidFill>
                  <a:srgbClr val="000000"/>
                </a:solidFill>
              </a:rPr>
              <a:t> un </a:t>
            </a:r>
            <a:r>
              <a:rPr lang="en-US" dirty="0" err="1">
                <a:solidFill>
                  <a:srgbClr val="000000"/>
                </a:solidFill>
              </a:rPr>
              <a:t>mito</a:t>
            </a:r>
            <a:r>
              <a:rPr lang="en-US" dirty="0">
                <a:solidFill>
                  <a:srgbClr val="000000"/>
                </a:solidFill>
              </a:rPr>
              <a:t>. </a:t>
            </a:r>
            <a:r>
              <a:rPr lang="en-US" dirty="0" err="1">
                <a:solidFill>
                  <a:srgbClr val="000000"/>
                </a:solidFill>
              </a:rPr>
              <a:t>Hablar</a:t>
            </a:r>
            <a:r>
              <a:rPr lang="en-US" dirty="0">
                <a:solidFill>
                  <a:srgbClr val="000000"/>
                </a:solidFill>
              </a:rPr>
              <a:t> de </a:t>
            </a:r>
            <a:r>
              <a:rPr lang="en-US" dirty="0" err="1">
                <a:solidFill>
                  <a:srgbClr val="000000"/>
                </a:solidFill>
              </a:rPr>
              <a:t>consenso</a:t>
            </a:r>
            <a:r>
              <a:rPr lang="en-US" dirty="0">
                <a:solidFill>
                  <a:srgbClr val="000000"/>
                </a:solidFill>
              </a:rPr>
              <a:t> </a:t>
            </a:r>
            <a:r>
              <a:rPr lang="en-US" dirty="0" err="1">
                <a:solidFill>
                  <a:srgbClr val="000000"/>
                </a:solidFill>
              </a:rPr>
              <a:t>permite</a:t>
            </a:r>
            <a:r>
              <a:rPr lang="en-US" dirty="0">
                <a:solidFill>
                  <a:srgbClr val="000000"/>
                </a:solidFill>
              </a:rPr>
              <a:t> no </a:t>
            </a:r>
            <a:r>
              <a:rPr lang="en-US" dirty="0" err="1">
                <a:solidFill>
                  <a:srgbClr val="000000"/>
                </a:solidFill>
              </a:rPr>
              <a:t>repetir</a:t>
            </a:r>
            <a:r>
              <a:rPr lang="en-US" dirty="0">
                <a:solidFill>
                  <a:srgbClr val="000000"/>
                </a:solidFill>
              </a:rPr>
              <a:t> los </a:t>
            </a:r>
            <a:r>
              <a:rPr lang="en-US" dirty="0" err="1">
                <a:solidFill>
                  <a:srgbClr val="000000"/>
                </a:solidFill>
              </a:rPr>
              <a:t>mitos</a:t>
            </a:r>
            <a:r>
              <a:rPr lang="en-US" dirty="0">
                <a:solidFill>
                  <a:srgbClr val="000000"/>
                </a:solidFill>
              </a:rPr>
              <a:t>.</a:t>
            </a:r>
          </a:p>
          <a:p>
            <a:pPr lvl="1">
              <a:lnSpc>
                <a:spcPct val="120000"/>
              </a:lnSpc>
              <a:spcBef>
                <a:spcPts val="0"/>
              </a:spcBef>
              <a:spcAft>
                <a:spcPts val="600"/>
              </a:spcAft>
            </a:pPr>
            <a:r>
              <a:rPr lang="en-US" dirty="0">
                <a:solidFill>
                  <a:srgbClr val="000000"/>
                </a:solidFill>
              </a:rPr>
              <a:t>La </a:t>
            </a:r>
            <a:r>
              <a:rPr lang="en-US" dirty="0" err="1">
                <a:solidFill>
                  <a:srgbClr val="000000"/>
                </a:solidFill>
              </a:rPr>
              <a:t>refutación</a:t>
            </a:r>
            <a:r>
              <a:rPr lang="en-US" dirty="0">
                <a:solidFill>
                  <a:srgbClr val="000000"/>
                </a:solidFill>
              </a:rPr>
              <a:t> no </a:t>
            </a:r>
            <a:r>
              <a:rPr lang="en-US" dirty="0" err="1">
                <a:solidFill>
                  <a:srgbClr val="000000"/>
                </a:solidFill>
              </a:rPr>
              <a:t>debe</a:t>
            </a:r>
            <a:r>
              <a:rPr lang="en-US" dirty="0">
                <a:solidFill>
                  <a:srgbClr val="000000"/>
                </a:solidFill>
              </a:rPr>
              <a:t> </a:t>
            </a:r>
            <a:r>
              <a:rPr lang="en-US" dirty="0" err="1">
                <a:solidFill>
                  <a:srgbClr val="000000"/>
                </a:solidFill>
              </a:rPr>
              <a:t>dar</a:t>
            </a:r>
            <a:r>
              <a:rPr lang="en-US" dirty="0">
                <a:solidFill>
                  <a:srgbClr val="000000"/>
                </a:solidFill>
              </a:rPr>
              <a:t> </a:t>
            </a:r>
            <a:r>
              <a:rPr lang="en-US" dirty="0" err="1">
                <a:solidFill>
                  <a:srgbClr val="000000"/>
                </a:solidFill>
              </a:rPr>
              <a:t>demasiados</a:t>
            </a:r>
            <a:r>
              <a:rPr lang="en-US" dirty="0">
                <a:solidFill>
                  <a:srgbClr val="000000"/>
                </a:solidFill>
              </a:rPr>
              <a:t> </a:t>
            </a:r>
            <a:r>
              <a:rPr lang="en-US" dirty="0" err="1">
                <a:solidFill>
                  <a:srgbClr val="000000"/>
                </a:solidFill>
              </a:rPr>
              <a:t>argumentos</a:t>
            </a:r>
            <a:r>
              <a:rPr lang="en-US" dirty="0">
                <a:solidFill>
                  <a:srgbClr val="000000"/>
                </a:solidFill>
              </a:rPr>
              <a:t> </a:t>
            </a:r>
            <a:r>
              <a:rPr lang="en-US" dirty="0" err="1">
                <a:solidFill>
                  <a:srgbClr val="000000"/>
                </a:solidFill>
              </a:rPr>
              <a:t>porque</a:t>
            </a:r>
            <a:r>
              <a:rPr lang="en-US" dirty="0">
                <a:solidFill>
                  <a:srgbClr val="000000"/>
                </a:solidFill>
              </a:rPr>
              <a:t> </a:t>
            </a:r>
            <a:r>
              <a:rPr lang="en-US" dirty="0" err="1">
                <a:solidFill>
                  <a:srgbClr val="000000"/>
                </a:solidFill>
              </a:rPr>
              <a:t>apabulla</a:t>
            </a:r>
            <a:r>
              <a:rPr lang="en-US" dirty="0">
                <a:solidFill>
                  <a:srgbClr val="000000"/>
                </a:solidFill>
              </a:rPr>
              <a:t>. </a:t>
            </a:r>
          </a:p>
          <a:p>
            <a:pPr lvl="1">
              <a:lnSpc>
                <a:spcPct val="120000"/>
              </a:lnSpc>
              <a:spcBef>
                <a:spcPts val="0"/>
              </a:spcBef>
              <a:spcAft>
                <a:spcPts val="600"/>
              </a:spcAft>
            </a:pPr>
            <a:r>
              <a:rPr lang="en-US" dirty="0">
                <a:solidFill>
                  <a:srgbClr val="000000"/>
                </a:solidFill>
              </a:rPr>
              <a:t>La </a:t>
            </a:r>
            <a:r>
              <a:rPr lang="en-US" dirty="0" err="1">
                <a:solidFill>
                  <a:srgbClr val="000000"/>
                </a:solidFill>
              </a:rPr>
              <a:t>refutación</a:t>
            </a:r>
            <a:r>
              <a:rPr lang="en-US" dirty="0">
                <a:solidFill>
                  <a:srgbClr val="000000"/>
                </a:solidFill>
              </a:rPr>
              <a:t> </a:t>
            </a:r>
            <a:r>
              <a:rPr lang="en-US" dirty="0" err="1">
                <a:solidFill>
                  <a:srgbClr val="000000"/>
                </a:solidFill>
              </a:rPr>
              <a:t>debe</a:t>
            </a:r>
            <a:r>
              <a:rPr lang="en-US" dirty="0">
                <a:solidFill>
                  <a:srgbClr val="000000"/>
                </a:solidFill>
              </a:rPr>
              <a:t> </a:t>
            </a:r>
            <a:r>
              <a:rPr lang="en-US" dirty="0" err="1">
                <a:solidFill>
                  <a:srgbClr val="000000"/>
                </a:solidFill>
              </a:rPr>
              <a:t>ofrecer</a:t>
            </a:r>
            <a:r>
              <a:rPr lang="en-US" dirty="0">
                <a:solidFill>
                  <a:srgbClr val="000000"/>
                </a:solidFill>
              </a:rPr>
              <a:t> </a:t>
            </a:r>
            <a:r>
              <a:rPr lang="en-US" dirty="0" err="1">
                <a:solidFill>
                  <a:srgbClr val="000000"/>
                </a:solidFill>
              </a:rPr>
              <a:t>una</a:t>
            </a:r>
            <a:r>
              <a:rPr lang="en-US" dirty="0">
                <a:solidFill>
                  <a:srgbClr val="000000"/>
                </a:solidFill>
              </a:rPr>
              <a:t> </a:t>
            </a:r>
            <a:r>
              <a:rPr lang="en-US" dirty="0" err="1">
                <a:solidFill>
                  <a:srgbClr val="000000"/>
                </a:solidFill>
              </a:rPr>
              <a:t>explicación</a:t>
            </a:r>
            <a:r>
              <a:rPr lang="en-US" dirty="0">
                <a:solidFill>
                  <a:srgbClr val="000000"/>
                </a:solidFill>
              </a:rPr>
              <a:t> </a:t>
            </a:r>
            <a:r>
              <a:rPr lang="en-US" dirty="0" err="1">
                <a:solidFill>
                  <a:srgbClr val="000000"/>
                </a:solidFill>
              </a:rPr>
              <a:t>alternativa</a:t>
            </a:r>
            <a:r>
              <a:rPr lang="en-US" dirty="0">
                <a:solidFill>
                  <a:srgbClr val="000000"/>
                </a:solidFill>
              </a:rPr>
              <a:t>.</a:t>
            </a:r>
          </a:p>
          <a:p>
            <a:endParaRPr lang="en-US" dirty="0"/>
          </a:p>
        </p:txBody>
      </p:sp>
      <p:sp>
        <p:nvSpPr>
          <p:cNvPr id="4" name="Footer Placeholder 3"/>
          <p:cNvSpPr>
            <a:spLocks noGrp="1"/>
          </p:cNvSpPr>
          <p:nvPr>
            <p:ph type="ftr" sz="quarter" idx="11"/>
          </p:nvPr>
        </p:nvSpPr>
        <p:spPr>
          <a:xfrm>
            <a:off x="5042210" y="6308725"/>
            <a:ext cx="2895600" cy="365125"/>
          </a:xfrm>
        </p:spPr>
        <p:txBody>
          <a:bodyPr/>
          <a:lstStyle/>
          <a:p>
            <a:pPr algn="r"/>
            <a:r>
              <a:rPr lang="en-US" dirty="0" err="1">
                <a:solidFill>
                  <a:schemeClr val="accent4">
                    <a:lumMod val="10000"/>
                  </a:schemeClr>
                </a:solidFill>
              </a:rPr>
              <a:t>Nogués</a:t>
            </a:r>
            <a:r>
              <a:rPr lang="en-US" dirty="0">
                <a:solidFill>
                  <a:schemeClr val="accent4">
                    <a:lumMod val="10000"/>
                  </a:schemeClr>
                </a:solidFill>
              </a:rPr>
              <a:t> G, 2017</a:t>
            </a:r>
          </a:p>
        </p:txBody>
      </p:sp>
      <p:sp>
        <p:nvSpPr>
          <p:cNvPr id="2" name="Title 1"/>
          <p:cNvSpPr>
            <a:spLocks noGrp="1"/>
          </p:cNvSpPr>
          <p:nvPr>
            <p:ph type="title"/>
          </p:nvPr>
        </p:nvSpPr>
        <p:spPr/>
        <p:txBody>
          <a:bodyPr>
            <a:normAutofit fontScale="90000"/>
          </a:bodyPr>
          <a:lstStyle/>
          <a:p>
            <a:r>
              <a:rPr lang="en-US" dirty="0"/>
              <a:t>Los </a:t>
            </a:r>
            <a:r>
              <a:rPr lang="en-US" dirty="0" err="1"/>
              <a:t>mitos</a:t>
            </a:r>
            <a:r>
              <a:rPr lang="en-US" dirty="0"/>
              <a:t> son </a:t>
            </a:r>
            <a:r>
              <a:rPr lang="en-US" dirty="0" err="1"/>
              <a:t>muy</a:t>
            </a:r>
            <a:r>
              <a:rPr lang="en-US" dirty="0"/>
              <a:t> </a:t>
            </a:r>
            <a:r>
              <a:rPr lang="en-US" dirty="0" err="1"/>
              <a:t>fuertes</a:t>
            </a:r>
            <a:r>
              <a:rPr lang="en-US" dirty="0"/>
              <a:t> e </a:t>
            </a:r>
            <a:r>
              <a:rPr lang="en-US" dirty="0" err="1"/>
              <a:t>intentar</a:t>
            </a:r>
            <a:r>
              <a:rPr lang="en-US" dirty="0"/>
              <a:t> </a:t>
            </a:r>
            <a:r>
              <a:rPr lang="en-US" dirty="0" err="1"/>
              <a:t>corregirlos</a:t>
            </a:r>
            <a:r>
              <a:rPr lang="en-US" dirty="0"/>
              <a:t> </a:t>
            </a:r>
            <a:r>
              <a:rPr lang="en-US" dirty="0" err="1"/>
              <a:t>puede</a:t>
            </a:r>
            <a:r>
              <a:rPr lang="en-US" dirty="0"/>
              <a:t> </a:t>
            </a:r>
            <a:r>
              <a:rPr lang="en-US" dirty="0" err="1"/>
              <a:t>generar</a:t>
            </a:r>
            <a:r>
              <a:rPr lang="en-US" dirty="0"/>
              <a:t> backfire</a:t>
            </a:r>
          </a:p>
        </p:txBody>
      </p:sp>
    </p:spTree>
    <p:extLst>
      <p:ext uri="{BB962C8B-B14F-4D97-AF65-F5344CB8AC3E}">
        <p14:creationId xmlns:p14="http://schemas.microsoft.com/office/powerpoint/2010/main" val="49412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200" dirty="0" err="1">
                <a:solidFill>
                  <a:srgbClr val="000000"/>
                </a:solidFill>
              </a:rPr>
              <a:t>Título</a:t>
            </a:r>
            <a:r>
              <a:rPr lang="en-US" sz="3200" dirty="0">
                <a:solidFill>
                  <a:srgbClr val="000000"/>
                </a:solidFill>
              </a:rPr>
              <a:t> </a:t>
            </a:r>
            <a:r>
              <a:rPr lang="en-US" sz="3200" dirty="0" err="1">
                <a:solidFill>
                  <a:srgbClr val="000000"/>
                </a:solidFill>
              </a:rPr>
              <a:t>enfatiza</a:t>
            </a:r>
            <a:r>
              <a:rPr lang="en-US" sz="3200" dirty="0">
                <a:solidFill>
                  <a:srgbClr val="000000"/>
                </a:solidFill>
              </a:rPr>
              <a:t> el </a:t>
            </a:r>
            <a:r>
              <a:rPr lang="en-US" sz="3200" dirty="0" err="1">
                <a:solidFill>
                  <a:srgbClr val="000000"/>
                </a:solidFill>
              </a:rPr>
              <a:t>hecho</a:t>
            </a:r>
            <a:r>
              <a:rPr lang="en-US" sz="3200" dirty="0">
                <a:solidFill>
                  <a:srgbClr val="000000"/>
                </a:solidFill>
              </a:rPr>
              <a:t> central, lo </a:t>
            </a:r>
            <a:r>
              <a:rPr lang="en-US" sz="3200" dirty="0" err="1">
                <a:solidFill>
                  <a:srgbClr val="000000"/>
                </a:solidFill>
              </a:rPr>
              <a:t>correcto</a:t>
            </a:r>
            <a:r>
              <a:rPr lang="en-US" sz="3200" dirty="0">
                <a:solidFill>
                  <a:srgbClr val="000000"/>
                </a:solidFill>
              </a:rPr>
              <a:t>.</a:t>
            </a:r>
          </a:p>
          <a:p>
            <a:r>
              <a:rPr lang="en-US" sz="3200" dirty="0">
                <a:solidFill>
                  <a:srgbClr val="000000"/>
                </a:solidFill>
              </a:rPr>
              <a:t>El </a:t>
            </a:r>
            <a:r>
              <a:rPr lang="en-US" sz="3200" dirty="0" err="1">
                <a:solidFill>
                  <a:srgbClr val="000000"/>
                </a:solidFill>
              </a:rPr>
              <a:t>texto</a:t>
            </a:r>
            <a:r>
              <a:rPr lang="en-US" sz="3200" dirty="0">
                <a:solidFill>
                  <a:srgbClr val="000000"/>
                </a:solidFill>
              </a:rPr>
              <a:t> </a:t>
            </a:r>
            <a:r>
              <a:rPr lang="en-US" sz="3200" dirty="0" err="1">
                <a:solidFill>
                  <a:srgbClr val="000000"/>
                </a:solidFill>
              </a:rPr>
              <a:t>comienza</a:t>
            </a:r>
            <a:r>
              <a:rPr lang="en-US" sz="3200" dirty="0">
                <a:solidFill>
                  <a:srgbClr val="000000"/>
                </a:solidFill>
              </a:rPr>
              <a:t> con </a:t>
            </a:r>
            <a:r>
              <a:rPr lang="en-US" sz="3200" dirty="0" err="1">
                <a:solidFill>
                  <a:srgbClr val="000000"/>
                </a:solidFill>
              </a:rPr>
              <a:t>explicación</a:t>
            </a:r>
            <a:r>
              <a:rPr lang="en-US" sz="3200" dirty="0">
                <a:solidFill>
                  <a:srgbClr val="000000"/>
                </a:solidFill>
              </a:rPr>
              <a:t> de los </a:t>
            </a:r>
            <a:r>
              <a:rPr lang="en-US" sz="3200" dirty="0" err="1">
                <a:solidFill>
                  <a:srgbClr val="000000"/>
                </a:solidFill>
              </a:rPr>
              <a:t>hechos</a:t>
            </a:r>
            <a:r>
              <a:rPr lang="en-US" sz="3200" dirty="0">
                <a:solidFill>
                  <a:srgbClr val="000000"/>
                </a:solidFill>
              </a:rPr>
              <a:t> </a:t>
            </a:r>
            <a:r>
              <a:rPr lang="en-US" sz="3200" dirty="0" err="1">
                <a:solidFill>
                  <a:srgbClr val="000000"/>
                </a:solidFill>
              </a:rPr>
              <a:t>más</a:t>
            </a:r>
            <a:r>
              <a:rPr lang="en-US" sz="3200" dirty="0">
                <a:solidFill>
                  <a:srgbClr val="000000"/>
                </a:solidFill>
              </a:rPr>
              <a:t> </a:t>
            </a:r>
            <a:r>
              <a:rPr lang="en-US" sz="3200" dirty="0" err="1">
                <a:solidFill>
                  <a:srgbClr val="000000"/>
                </a:solidFill>
              </a:rPr>
              <a:t>centrales</a:t>
            </a:r>
            <a:r>
              <a:rPr lang="en-US" sz="3200" dirty="0">
                <a:solidFill>
                  <a:srgbClr val="000000"/>
                </a:solidFill>
              </a:rPr>
              <a:t>. </a:t>
            </a:r>
            <a:r>
              <a:rPr lang="en-US" sz="3200" dirty="0" err="1">
                <a:solidFill>
                  <a:srgbClr val="000000"/>
                </a:solidFill>
              </a:rPr>
              <a:t>Foco</a:t>
            </a:r>
            <a:r>
              <a:rPr lang="en-US" sz="3200" dirty="0">
                <a:solidFill>
                  <a:srgbClr val="000000"/>
                </a:solidFill>
              </a:rPr>
              <a:t> en la </a:t>
            </a:r>
            <a:r>
              <a:rPr lang="en-US" sz="3200" dirty="0" err="1">
                <a:solidFill>
                  <a:srgbClr val="000000"/>
                </a:solidFill>
              </a:rPr>
              <a:t>información</a:t>
            </a:r>
            <a:r>
              <a:rPr lang="en-US" sz="3200" dirty="0">
                <a:solidFill>
                  <a:srgbClr val="000000"/>
                </a:solidFill>
              </a:rPr>
              <a:t>.</a:t>
            </a:r>
          </a:p>
          <a:p>
            <a:r>
              <a:rPr lang="en-US" sz="3200" dirty="0" err="1">
                <a:solidFill>
                  <a:srgbClr val="000000"/>
                </a:solidFill>
              </a:rPr>
              <a:t>Presentar</a:t>
            </a:r>
            <a:r>
              <a:rPr lang="en-US" sz="3200" dirty="0">
                <a:solidFill>
                  <a:srgbClr val="000000"/>
                </a:solidFill>
              </a:rPr>
              <a:t> el </a:t>
            </a:r>
            <a:r>
              <a:rPr lang="en-US" sz="3200" dirty="0" err="1">
                <a:solidFill>
                  <a:srgbClr val="000000"/>
                </a:solidFill>
              </a:rPr>
              <a:t>mito</a:t>
            </a:r>
            <a:r>
              <a:rPr lang="en-US" sz="3200" dirty="0">
                <a:solidFill>
                  <a:srgbClr val="000000"/>
                </a:solidFill>
              </a:rPr>
              <a:t>, </a:t>
            </a:r>
            <a:r>
              <a:rPr lang="en-US" sz="3200" dirty="0" err="1">
                <a:solidFill>
                  <a:srgbClr val="000000"/>
                </a:solidFill>
              </a:rPr>
              <a:t>aclarando</a:t>
            </a:r>
            <a:r>
              <a:rPr lang="en-US" sz="3200" dirty="0">
                <a:solidFill>
                  <a:srgbClr val="000000"/>
                </a:solidFill>
              </a:rPr>
              <a:t> </a:t>
            </a:r>
            <a:r>
              <a:rPr lang="en-US" sz="3200" dirty="0" err="1">
                <a:solidFill>
                  <a:srgbClr val="000000"/>
                </a:solidFill>
              </a:rPr>
              <a:t>que</a:t>
            </a:r>
            <a:r>
              <a:rPr lang="en-US" sz="3200" dirty="0">
                <a:solidFill>
                  <a:srgbClr val="000000"/>
                </a:solidFill>
              </a:rPr>
              <a:t> </a:t>
            </a:r>
            <a:r>
              <a:rPr lang="en-US" sz="3200" dirty="0" err="1">
                <a:solidFill>
                  <a:srgbClr val="000000"/>
                </a:solidFill>
              </a:rPr>
              <a:t>es</a:t>
            </a:r>
            <a:r>
              <a:rPr lang="en-US" sz="3200" dirty="0">
                <a:solidFill>
                  <a:srgbClr val="000000"/>
                </a:solidFill>
              </a:rPr>
              <a:t> un </a:t>
            </a:r>
            <a:r>
              <a:rPr lang="en-US" sz="3200" dirty="0" err="1">
                <a:solidFill>
                  <a:srgbClr val="000000"/>
                </a:solidFill>
              </a:rPr>
              <a:t>mito</a:t>
            </a:r>
            <a:r>
              <a:rPr lang="en-US" sz="3200" dirty="0">
                <a:solidFill>
                  <a:srgbClr val="000000"/>
                </a:solidFill>
              </a:rPr>
              <a:t>.</a:t>
            </a:r>
          </a:p>
          <a:p>
            <a:r>
              <a:rPr lang="en-US" sz="3200" dirty="0">
                <a:solidFill>
                  <a:srgbClr val="000000"/>
                </a:solidFill>
              </a:rPr>
              <a:t>Fill the gap: </a:t>
            </a:r>
            <a:r>
              <a:rPr lang="en-US" sz="3200" dirty="0" err="1">
                <a:solidFill>
                  <a:srgbClr val="000000"/>
                </a:solidFill>
              </a:rPr>
              <a:t>dar</a:t>
            </a:r>
            <a:r>
              <a:rPr lang="en-US" sz="3200" dirty="0">
                <a:solidFill>
                  <a:srgbClr val="000000"/>
                </a:solidFill>
              </a:rPr>
              <a:t> </a:t>
            </a:r>
            <a:r>
              <a:rPr lang="en-US" sz="3200" dirty="0" err="1">
                <a:solidFill>
                  <a:srgbClr val="000000"/>
                </a:solidFill>
              </a:rPr>
              <a:t>una</a:t>
            </a:r>
            <a:r>
              <a:rPr lang="en-US" sz="3200" dirty="0">
                <a:solidFill>
                  <a:srgbClr val="000000"/>
                </a:solidFill>
              </a:rPr>
              <a:t> </a:t>
            </a:r>
            <a:r>
              <a:rPr lang="en-US" sz="3200" dirty="0" err="1">
                <a:solidFill>
                  <a:srgbClr val="000000"/>
                </a:solidFill>
              </a:rPr>
              <a:t>explicación</a:t>
            </a:r>
            <a:r>
              <a:rPr lang="en-US" sz="3200" dirty="0">
                <a:solidFill>
                  <a:srgbClr val="000000"/>
                </a:solidFill>
              </a:rPr>
              <a:t> </a:t>
            </a:r>
            <a:r>
              <a:rPr lang="en-US" sz="3200" dirty="0" err="1">
                <a:solidFill>
                  <a:srgbClr val="000000"/>
                </a:solidFill>
              </a:rPr>
              <a:t>alternativa</a:t>
            </a:r>
            <a:r>
              <a:rPr lang="en-US" sz="3200" dirty="0">
                <a:solidFill>
                  <a:srgbClr val="000000"/>
                </a:solidFill>
              </a:rPr>
              <a:t> (</a:t>
            </a:r>
            <a:r>
              <a:rPr lang="en-US" sz="3200" dirty="0" err="1">
                <a:solidFill>
                  <a:srgbClr val="000000"/>
                </a:solidFill>
              </a:rPr>
              <a:t>por</a:t>
            </a:r>
            <a:r>
              <a:rPr lang="en-US" sz="3200" dirty="0">
                <a:solidFill>
                  <a:srgbClr val="000000"/>
                </a:solidFill>
              </a:rPr>
              <a:t> </a:t>
            </a:r>
            <a:r>
              <a:rPr lang="en-US" sz="3200" dirty="0" err="1">
                <a:solidFill>
                  <a:srgbClr val="000000"/>
                </a:solidFill>
              </a:rPr>
              <a:t>ej</a:t>
            </a:r>
            <a:r>
              <a:rPr lang="en-US" sz="3200" dirty="0">
                <a:solidFill>
                  <a:srgbClr val="000000"/>
                </a:solidFill>
              </a:rPr>
              <a:t>. “</a:t>
            </a:r>
            <a:r>
              <a:rPr lang="en-US" sz="3200" dirty="0" err="1">
                <a:solidFill>
                  <a:srgbClr val="000000"/>
                </a:solidFill>
              </a:rPr>
              <a:t>ese</a:t>
            </a:r>
            <a:r>
              <a:rPr lang="en-US" sz="3200" dirty="0">
                <a:solidFill>
                  <a:srgbClr val="000000"/>
                </a:solidFill>
              </a:rPr>
              <a:t> </a:t>
            </a:r>
            <a:r>
              <a:rPr lang="en-US" sz="3200" dirty="0" err="1">
                <a:solidFill>
                  <a:srgbClr val="000000"/>
                </a:solidFill>
              </a:rPr>
              <a:t>mito</a:t>
            </a:r>
            <a:r>
              <a:rPr lang="en-US" sz="3200" dirty="0">
                <a:solidFill>
                  <a:srgbClr val="000000"/>
                </a:solidFill>
              </a:rPr>
              <a:t> se </a:t>
            </a:r>
            <a:r>
              <a:rPr lang="en-US" sz="3200" dirty="0" err="1">
                <a:solidFill>
                  <a:srgbClr val="000000"/>
                </a:solidFill>
              </a:rPr>
              <a:t>generó</a:t>
            </a:r>
            <a:r>
              <a:rPr lang="en-US" sz="3200" dirty="0">
                <a:solidFill>
                  <a:srgbClr val="000000"/>
                </a:solidFill>
              </a:rPr>
              <a:t> </a:t>
            </a:r>
            <a:r>
              <a:rPr lang="en-US" sz="3200" dirty="0" err="1">
                <a:solidFill>
                  <a:srgbClr val="000000"/>
                </a:solidFill>
              </a:rPr>
              <a:t>por</a:t>
            </a:r>
            <a:r>
              <a:rPr lang="en-US" sz="3200" dirty="0">
                <a:solidFill>
                  <a:srgbClr val="000000"/>
                </a:solidFill>
              </a:rPr>
              <a:t> </a:t>
            </a:r>
            <a:r>
              <a:rPr lang="en-US" sz="3200" dirty="0" err="1">
                <a:solidFill>
                  <a:srgbClr val="000000"/>
                </a:solidFill>
              </a:rPr>
              <a:t>algo</a:t>
            </a:r>
            <a:r>
              <a:rPr lang="en-US" sz="3200" dirty="0">
                <a:solidFill>
                  <a:srgbClr val="000000"/>
                </a:solidFill>
              </a:rPr>
              <a:t> </a:t>
            </a:r>
            <a:r>
              <a:rPr lang="en-US" sz="3200" dirty="0" err="1">
                <a:solidFill>
                  <a:srgbClr val="000000"/>
                </a:solidFill>
              </a:rPr>
              <a:t>fraudulento</a:t>
            </a:r>
            <a:r>
              <a:rPr lang="en-US" sz="3200" dirty="0">
                <a:solidFill>
                  <a:srgbClr val="000000"/>
                </a:solidFill>
              </a:rPr>
              <a:t>” o “</a:t>
            </a:r>
            <a:r>
              <a:rPr lang="en-US" sz="3200" dirty="0" err="1">
                <a:solidFill>
                  <a:srgbClr val="000000"/>
                </a:solidFill>
              </a:rPr>
              <a:t>ese</a:t>
            </a:r>
            <a:r>
              <a:rPr lang="en-US" sz="3200" dirty="0">
                <a:solidFill>
                  <a:srgbClr val="000000"/>
                </a:solidFill>
              </a:rPr>
              <a:t> </a:t>
            </a:r>
            <a:r>
              <a:rPr lang="en-US" sz="3200" dirty="0" err="1">
                <a:solidFill>
                  <a:srgbClr val="000000"/>
                </a:solidFill>
              </a:rPr>
              <a:t>trabajo</a:t>
            </a:r>
            <a:r>
              <a:rPr lang="en-US" sz="3200" dirty="0">
                <a:solidFill>
                  <a:srgbClr val="000000"/>
                </a:solidFill>
              </a:rPr>
              <a:t> </a:t>
            </a:r>
            <a:r>
              <a:rPr lang="en-US" sz="3200" dirty="0" err="1">
                <a:solidFill>
                  <a:srgbClr val="000000"/>
                </a:solidFill>
              </a:rPr>
              <a:t>tenía</a:t>
            </a:r>
            <a:r>
              <a:rPr lang="en-US" sz="3200" dirty="0">
                <a:solidFill>
                  <a:srgbClr val="000000"/>
                </a:solidFill>
              </a:rPr>
              <a:t> </a:t>
            </a:r>
            <a:r>
              <a:rPr lang="en-US" sz="3200" dirty="0" err="1">
                <a:solidFill>
                  <a:srgbClr val="000000"/>
                </a:solidFill>
              </a:rPr>
              <a:t>serias</a:t>
            </a:r>
            <a:r>
              <a:rPr lang="en-US" sz="3200" dirty="0">
                <a:solidFill>
                  <a:srgbClr val="000000"/>
                </a:solidFill>
              </a:rPr>
              <a:t> </a:t>
            </a:r>
            <a:r>
              <a:rPr lang="en-US" sz="3200" dirty="0" err="1">
                <a:solidFill>
                  <a:srgbClr val="000000"/>
                </a:solidFill>
              </a:rPr>
              <a:t>fallas</a:t>
            </a:r>
            <a:r>
              <a:rPr lang="en-US" sz="3200" dirty="0">
                <a:solidFill>
                  <a:srgbClr val="000000"/>
                </a:solidFill>
              </a:rPr>
              <a:t> </a:t>
            </a:r>
            <a:r>
              <a:rPr lang="en-US" sz="3200" dirty="0" err="1">
                <a:solidFill>
                  <a:srgbClr val="000000"/>
                </a:solidFill>
              </a:rPr>
              <a:t>metodológicas</a:t>
            </a:r>
            <a:r>
              <a:rPr lang="en-US" sz="3200" dirty="0">
                <a:solidFill>
                  <a:srgbClr val="000000"/>
                </a:solidFill>
              </a:rPr>
              <a:t>”).</a:t>
            </a:r>
          </a:p>
          <a:p>
            <a:endParaRPr lang="en-US" dirty="0"/>
          </a:p>
        </p:txBody>
      </p:sp>
      <p:sp>
        <p:nvSpPr>
          <p:cNvPr id="4" name="Footer Placeholder 3"/>
          <p:cNvSpPr>
            <a:spLocks noGrp="1"/>
          </p:cNvSpPr>
          <p:nvPr>
            <p:ph type="ftr" sz="quarter" idx="11"/>
          </p:nvPr>
        </p:nvSpPr>
        <p:spPr>
          <a:xfrm>
            <a:off x="5791200" y="6492875"/>
            <a:ext cx="2895600" cy="365125"/>
          </a:xfrm>
        </p:spPr>
        <p:txBody>
          <a:bodyPr/>
          <a:lstStyle/>
          <a:p>
            <a:pPr algn="r"/>
            <a:r>
              <a:rPr lang="en-US" dirty="0" err="1">
                <a:solidFill>
                  <a:schemeClr val="accent4">
                    <a:lumMod val="10000"/>
                  </a:schemeClr>
                </a:solidFill>
              </a:rPr>
              <a:t>Nogués</a:t>
            </a:r>
            <a:r>
              <a:rPr lang="en-US" dirty="0">
                <a:solidFill>
                  <a:schemeClr val="accent4">
                    <a:lumMod val="10000"/>
                  </a:schemeClr>
                </a:solidFill>
              </a:rPr>
              <a:t> G, 2017</a:t>
            </a:r>
          </a:p>
        </p:txBody>
      </p:sp>
      <p:sp>
        <p:nvSpPr>
          <p:cNvPr id="2" name="Title 1"/>
          <p:cNvSpPr>
            <a:spLocks noGrp="1"/>
          </p:cNvSpPr>
          <p:nvPr>
            <p:ph type="title"/>
          </p:nvPr>
        </p:nvSpPr>
        <p:spPr/>
        <p:txBody>
          <a:bodyPr>
            <a:normAutofit fontScale="90000"/>
          </a:bodyPr>
          <a:lstStyle/>
          <a:p>
            <a:r>
              <a:rPr lang="en-US" dirty="0" err="1"/>
              <a:t>Esquema</a:t>
            </a:r>
            <a:r>
              <a:rPr lang="en-US" dirty="0"/>
              <a:t> </a:t>
            </a:r>
            <a:r>
              <a:rPr lang="en-US" dirty="0" err="1"/>
              <a:t>para</a:t>
            </a:r>
            <a:r>
              <a:rPr lang="en-US" dirty="0"/>
              <a:t> </a:t>
            </a:r>
            <a:r>
              <a:rPr lang="en-US" dirty="0" err="1"/>
              <a:t>refutar</a:t>
            </a:r>
            <a:r>
              <a:rPr lang="en-US" dirty="0"/>
              <a:t> </a:t>
            </a:r>
            <a:r>
              <a:rPr lang="en-US" dirty="0" err="1"/>
              <a:t>mitos</a:t>
            </a:r>
            <a:r>
              <a:rPr lang="en-US" dirty="0"/>
              <a:t> </a:t>
            </a:r>
            <a:br>
              <a:rPr lang="en-US" dirty="0"/>
            </a:br>
            <a:r>
              <a:rPr lang="en-US" dirty="0"/>
              <a:t>(evidence-based)</a:t>
            </a:r>
          </a:p>
        </p:txBody>
      </p:sp>
      <p:sp>
        <p:nvSpPr>
          <p:cNvPr id="5" name="TextBox 4"/>
          <p:cNvSpPr txBox="1"/>
          <p:nvPr/>
        </p:nvSpPr>
        <p:spPr>
          <a:xfrm>
            <a:off x="5791200" y="6215876"/>
            <a:ext cx="3542298" cy="276999"/>
          </a:xfrm>
          <a:prstGeom prst="rect">
            <a:avLst/>
          </a:prstGeom>
          <a:noFill/>
        </p:spPr>
        <p:txBody>
          <a:bodyPr wrap="square" rtlCol="0">
            <a:spAutoFit/>
          </a:bodyPr>
          <a:lstStyle/>
          <a:p>
            <a:r>
              <a:rPr lang="en-US" sz="1200" i="1" dirty="0"/>
              <a:t>Debunking Handbook, Cook &amp; </a:t>
            </a:r>
            <a:r>
              <a:rPr lang="en-US" sz="1200" i="1" dirty="0" err="1"/>
              <a:t>Lewandowsky</a:t>
            </a:r>
            <a:endParaRPr lang="en-US" sz="1200" i="1" dirty="0"/>
          </a:p>
        </p:txBody>
      </p:sp>
    </p:spTree>
    <p:extLst>
      <p:ext uri="{BB962C8B-B14F-4D97-AF65-F5344CB8AC3E}">
        <p14:creationId xmlns:p14="http://schemas.microsoft.com/office/powerpoint/2010/main" val="329185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3220"/>
            <a:ext cx="8229600" cy="4525963"/>
          </a:xfrm>
        </p:spPr>
        <p:txBody>
          <a:bodyPr>
            <a:normAutofit fontScale="62500" lnSpcReduction="20000"/>
          </a:bodyPr>
          <a:lstStyle/>
          <a:p>
            <a:pPr>
              <a:lnSpc>
                <a:spcPct val="120000"/>
              </a:lnSpc>
              <a:spcBef>
                <a:spcPts val="0"/>
              </a:spcBef>
              <a:spcAft>
                <a:spcPts val="600"/>
              </a:spcAft>
            </a:pPr>
            <a:r>
              <a:rPr lang="en-US" dirty="0">
                <a:solidFill>
                  <a:srgbClr val="000000"/>
                </a:solidFill>
              </a:rPr>
              <a:t>No </a:t>
            </a:r>
            <a:r>
              <a:rPr lang="en-US" dirty="0" err="1">
                <a:solidFill>
                  <a:srgbClr val="000000"/>
                </a:solidFill>
              </a:rPr>
              <a:t>englobar</a:t>
            </a:r>
            <a:r>
              <a:rPr lang="en-US" dirty="0">
                <a:solidFill>
                  <a:srgbClr val="000000"/>
                </a:solidFill>
              </a:rPr>
              <a:t> a </a:t>
            </a:r>
            <a:r>
              <a:rPr lang="en-US" dirty="0" err="1">
                <a:solidFill>
                  <a:srgbClr val="000000"/>
                </a:solidFill>
              </a:rPr>
              <a:t>todos</a:t>
            </a:r>
            <a:r>
              <a:rPr lang="en-US" dirty="0">
                <a:solidFill>
                  <a:srgbClr val="000000"/>
                </a:solidFill>
              </a:rPr>
              <a:t> </a:t>
            </a:r>
            <a:r>
              <a:rPr lang="en-US" dirty="0" err="1">
                <a:solidFill>
                  <a:srgbClr val="000000"/>
                </a:solidFill>
              </a:rPr>
              <a:t>bajo</a:t>
            </a:r>
            <a:r>
              <a:rPr lang="en-US" dirty="0">
                <a:solidFill>
                  <a:srgbClr val="000000"/>
                </a:solidFill>
              </a:rPr>
              <a:t> el </a:t>
            </a:r>
            <a:r>
              <a:rPr lang="en-US" dirty="0" err="1">
                <a:solidFill>
                  <a:srgbClr val="000000"/>
                </a:solidFill>
              </a:rPr>
              <a:t>rótulo</a:t>
            </a:r>
            <a:r>
              <a:rPr lang="en-US" dirty="0">
                <a:solidFill>
                  <a:srgbClr val="000000"/>
                </a:solidFill>
              </a:rPr>
              <a:t> de “</a:t>
            </a:r>
            <a:r>
              <a:rPr lang="en-US" dirty="0" err="1">
                <a:solidFill>
                  <a:srgbClr val="000000"/>
                </a:solidFill>
              </a:rPr>
              <a:t>antivacunas</a:t>
            </a:r>
            <a:r>
              <a:rPr lang="en-US" dirty="0">
                <a:solidFill>
                  <a:srgbClr val="000000"/>
                </a:solidFill>
              </a:rPr>
              <a:t>”: genera </a:t>
            </a:r>
            <a:r>
              <a:rPr lang="en-US" dirty="0" err="1">
                <a:solidFill>
                  <a:srgbClr val="000000"/>
                </a:solidFill>
              </a:rPr>
              <a:t>falsa</a:t>
            </a:r>
            <a:r>
              <a:rPr lang="en-US" dirty="0">
                <a:solidFill>
                  <a:srgbClr val="000000"/>
                </a:solidFill>
              </a:rPr>
              <a:t> </a:t>
            </a:r>
            <a:r>
              <a:rPr lang="en-US" dirty="0" err="1">
                <a:solidFill>
                  <a:srgbClr val="000000"/>
                </a:solidFill>
              </a:rPr>
              <a:t>grieta</a:t>
            </a:r>
            <a:r>
              <a:rPr lang="en-US" dirty="0">
                <a:solidFill>
                  <a:srgbClr val="000000"/>
                </a:solidFill>
              </a:rPr>
              <a:t> y </a:t>
            </a:r>
            <a:r>
              <a:rPr lang="en-US" dirty="0" err="1">
                <a:solidFill>
                  <a:srgbClr val="000000"/>
                </a:solidFill>
              </a:rPr>
              <a:t>polariza</a:t>
            </a:r>
            <a:r>
              <a:rPr lang="en-US" dirty="0">
                <a:solidFill>
                  <a:srgbClr val="000000"/>
                </a:solidFill>
              </a:rPr>
              <a:t>.</a:t>
            </a:r>
          </a:p>
          <a:p>
            <a:pPr>
              <a:lnSpc>
                <a:spcPct val="120000"/>
              </a:lnSpc>
              <a:spcBef>
                <a:spcPts val="0"/>
              </a:spcBef>
              <a:spcAft>
                <a:spcPts val="600"/>
              </a:spcAft>
            </a:pPr>
            <a:r>
              <a:rPr lang="en-US" dirty="0">
                <a:solidFill>
                  <a:srgbClr val="000000"/>
                </a:solidFill>
              </a:rPr>
              <a:t>En principio, no se </a:t>
            </a:r>
            <a:r>
              <a:rPr lang="en-US" dirty="0" err="1">
                <a:solidFill>
                  <a:srgbClr val="000000"/>
                </a:solidFill>
              </a:rPr>
              <a:t>trata</a:t>
            </a:r>
            <a:r>
              <a:rPr lang="en-US" dirty="0">
                <a:solidFill>
                  <a:srgbClr val="000000"/>
                </a:solidFill>
              </a:rPr>
              <a:t> de personas </a:t>
            </a:r>
            <a:r>
              <a:rPr lang="en-US" dirty="0" err="1">
                <a:solidFill>
                  <a:srgbClr val="000000"/>
                </a:solidFill>
              </a:rPr>
              <a:t>ignorantes</a:t>
            </a:r>
            <a:r>
              <a:rPr lang="en-US" dirty="0">
                <a:solidFill>
                  <a:srgbClr val="000000"/>
                </a:solidFill>
              </a:rPr>
              <a:t> </a:t>
            </a:r>
            <a:r>
              <a:rPr lang="en-US" dirty="0" err="1">
                <a:solidFill>
                  <a:srgbClr val="000000"/>
                </a:solidFill>
              </a:rPr>
              <a:t>ni</a:t>
            </a:r>
            <a:r>
              <a:rPr lang="en-US" dirty="0">
                <a:solidFill>
                  <a:srgbClr val="000000"/>
                </a:solidFill>
              </a:rPr>
              <a:t> </a:t>
            </a:r>
            <a:r>
              <a:rPr lang="en-US" dirty="0" err="1">
                <a:solidFill>
                  <a:srgbClr val="000000"/>
                </a:solidFill>
              </a:rPr>
              <a:t>malas</a:t>
            </a:r>
            <a:r>
              <a:rPr lang="en-US" dirty="0">
                <a:solidFill>
                  <a:srgbClr val="000000"/>
                </a:solidFill>
              </a:rPr>
              <a:t>. </a:t>
            </a:r>
            <a:r>
              <a:rPr lang="en-US" dirty="0" err="1">
                <a:solidFill>
                  <a:srgbClr val="000000"/>
                </a:solidFill>
              </a:rPr>
              <a:t>Dedicar</a:t>
            </a:r>
            <a:r>
              <a:rPr lang="en-US" dirty="0">
                <a:solidFill>
                  <a:srgbClr val="000000"/>
                </a:solidFill>
              </a:rPr>
              <a:t> </a:t>
            </a:r>
            <a:r>
              <a:rPr lang="en-US" dirty="0" err="1">
                <a:solidFill>
                  <a:srgbClr val="000000"/>
                </a:solidFill>
              </a:rPr>
              <a:t>tiempo</a:t>
            </a:r>
            <a:r>
              <a:rPr lang="en-US" dirty="0">
                <a:solidFill>
                  <a:srgbClr val="000000"/>
                </a:solidFill>
              </a:rPr>
              <a:t>, </a:t>
            </a:r>
            <a:r>
              <a:rPr lang="en-US" dirty="0" err="1">
                <a:solidFill>
                  <a:srgbClr val="000000"/>
                </a:solidFill>
              </a:rPr>
              <a:t>escuchar</a:t>
            </a:r>
            <a:r>
              <a:rPr lang="en-US" dirty="0">
                <a:solidFill>
                  <a:srgbClr val="000000"/>
                </a:solidFill>
              </a:rPr>
              <a:t>. </a:t>
            </a:r>
            <a:r>
              <a:rPr lang="en-US" dirty="0" err="1">
                <a:solidFill>
                  <a:srgbClr val="000000"/>
                </a:solidFill>
              </a:rPr>
              <a:t>Empatía</a:t>
            </a:r>
            <a:r>
              <a:rPr lang="en-US" dirty="0">
                <a:solidFill>
                  <a:srgbClr val="000000"/>
                </a:solidFill>
              </a:rPr>
              <a:t>. Les </a:t>
            </a:r>
            <a:r>
              <a:rPr lang="en-US" dirty="0" err="1">
                <a:solidFill>
                  <a:srgbClr val="000000"/>
                </a:solidFill>
              </a:rPr>
              <a:t>pasa</a:t>
            </a:r>
            <a:r>
              <a:rPr lang="en-US" dirty="0">
                <a:solidFill>
                  <a:srgbClr val="000000"/>
                </a:solidFill>
              </a:rPr>
              <a:t> </a:t>
            </a:r>
            <a:r>
              <a:rPr lang="en-US" dirty="0" err="1">
                <a:solidFill>
                  <a:srgbClr val="000000"/>
                </a:solidFill>
              </a:rPr>
              <a:t>algo</a:t>
            </a:r>
            <a:r>
              <a:rPr lang="en-US" dirty="0">
                <a:solidFill>
                  <a:srgbClr val="000000"/>
                </a:solidFill>
              </a:rPr>
              <a:t> </a:t>
            </a:r>
            <a:r>
              <a:rPr lang="en-US" dirty="0" err="1">
                <a:solidFill>
                  <a:srgbClr val="000000"/>
                </a:solidFill>
              </a:rPr>
              <a:t>genuino</a:t>
            </a:r>
            <a:r>
              <a:rPr lang="en-US" dirty="0">
                <a:solidFill>
                  <a:srgbClr val="000000"/>
                </a:solidFill>
              </a:rPr>
              <a:t>.</a:t>
            </a:r>
          </a:p>
          <a:p>
            <a:pPr>
              <a:lnSpc>
                <a:spcPct val="120000"/>
              </a:lnSpc>
              <a:spcBef>
                <a:spcPts val="0"/>
              </a:spcBef>
              <a:spcAft>
                <a:spcPts val="600"/>
              </a:spcAft>
            </a:pPr>
            <a:r>
              <a:rPr lang="en-US" dirty="0" err="1">
                <a:solidFill>
                  <a:srgbClr val="000000"/>
                </a:solidFill>
              </a:rPr>
              <a:t>Cuando</a:t>
            </a:r>
            <a:r>
              <a:rPr lang="en-US" dirty="0">
                <a:solidFill>
                  <a:srgbClr val="000000"/>
                </a:solidFill>
              </a:rPr>
              <a:t> </a:t>
            </a:r>
            <a:r>
              <a:rPr lang="en-US" dirty="0" err="1">
                <a:solidFill>
                  <a:srgbClr val="000000"/>
                </a:solidFill>
              </a:rPr>
              <a:t>identificamos</a:t>
            </a:r>
            <a:r>
              <a:rPr lang="en-US" dirty="0">
                <a:solidFill>
                  <a:srgbClr val="000000"/>
                </a:solidFill>
              </a:rPr>
              <a:t> </a:t>
            </a:r>
            <a:r>
              <a:rPr lang="en-US" dirty="0" err="1">
                <a:solidFill>
                  <a:srgbClr val="000000"/>
                </a:solidFill>
              </a:rPr>
              <a:t>qué</a:t>
            </a:r>
            <a:r>
              <a:rPr lang="en-US" dirty="0">
                <a:solidFill>
                  <a:srgbClr val="000000"/>
                </a:solidFill>
              </a:rPr>
              <a:t> </a:t>
            </a:r>
            <a:r>
              <a:rPr lang="en-US" dirty="0" err="1">
                <a:solidFill>
                  <a:srgbClr val="000000"/>
                </a:solidFill>
              </a:rPr>
              <a:t>tipo</a:t>
            </a:r>
            <a:r>
              <a:rPr lang="en-US" dirty="0">
                <a:solidFill>
                  <a:srgbClr val="000000"/>
                </a:solidFill>
              </a:rPr>
              <a:t> de </a:t>
            </a:r>
            <a:r>
              <a:rPr lang="en-US" dirty="0" err="1">
                <a:solidFill>
                  <a:srgbClr val="000000"/>
                </a:solidFill>
              </a:rPr>
              <a:t>dudas</a:t>
            </a:r>
            <a:r>
              <a:rPr lang="en-US" dirty="0">
                <a:solidFill>
                  <a:srgbClr val="000000"/>
                </a:solidFill>
              </a:rPr>
              <a:t> </a:t>
            </a:r>
            <a:r>
              <a:rPr lang="en-US" dirty="0" err="1">
                <a:solidFill>
                  <a:srgbClr val="000000"/>
                </a:solidFill>
              </a:rPr>
              <a:t>tiene</a:t>
            </a:r>
            <a:r>
              <a:rPr lang="en-US" dirty="0">
                <a:solidFill>
                  <a:srgbClr val="000000"/>
                </a:solidFill>
              </a:rPr>
              <a:t> la persona, </a:t>
            </a:r>
            <a:r>
              <a:rPr lang="en-US" dirty="0" err="1">
                <a:solidFill>
                  <a:srgbClr val="000000"/>
                </a:solidFill>
              </a:rPr>
              <a:t>nosotros</a:t>
            </a:r>
            <a:r>
              <a:rPr lang="en-US" dirty="0">
                <a:solidFill>
                  <a:srgbClr val="000000"/>
                </a:solidFill>
              </a:rPr>
              <a:t> </a:t>
            </a:r>
            <a:r>
              <a:rPr lang="en-US" dirty="0" err="1">
                <a:solidFill>
                  <a:srgbClr val="000000"/>
                </a:solidFill>
              </a:rPr>
              <a:t>ajustamos</a:t>
            </a:r>
            <a:r>
              <a:rPr lang="en-US" dirty="0">
                <a:solidFill>
                  <a:srgbClr val="000000"/>
                </a:solidFill>
              </a:rPr>
              <a:t> la </a:t>
            </a:r>
            <a:r>
              <a:rPr lang="en-US" dirty="0" err="1">
                <a:solidFill>
                  <a:srgbClr val="000000"/>
                </a:solidFill>
              </a:rPr>
              <a:t>comunicación</a:t>
            </a:r>
            <a:r>
              <a:rPr lang="en-US" dirty="0">
                <a:solidFill>
                  <a:srgbClr val="000000"/>
                </a:solidFill>
              </a:rPr>
              <a:t> a </a:t>
            </a:r>
            <a:r>
              <a:rPr lang="en-US" dirty="0" err="1">
                <a:solidFill>
                  <a:srgbClr val="000000"/>
                </a:solidFill>
              </a:rPr>
              <a:t>ella</a:t>
            </a:r>
            <a:r>
              <a:rPr lang="en-US" dirty="0">
                <a:solidFill>
                  <a:srgbClr val="000000"/>
                </a:solidFill>
              </a:rPr>
              <a:t> y no al </a:t>
            </a:r>
            <a:r>
              <a:rPr lang="en-US" dirty="0" err="1">
                <a:solidFill>
                  <a:srgbClr val="000000"/>
                </a:solidFill>
              </a:rPr>
              <a:t>revés</a:t>
            </a:r>
            <a:r>
              <a:rPr lang="en-US" dirty="0">
                <a:solidFill>
                  <a:srgbClr val="000000"/>
                </a:solidFill>
              </a:rPr>
              <a:t>.</a:t>
            </a:r>
          </a:p>
          <a:p>
            <a:pPr marL="45720" indent="0">
              <a:lnSpc>
                <a:spcPct val="120000"/>
              </a:lnSpc>
              <a:spcBef>
                <a:spcPts val="0"/>
              </a:spcBef>
              <a:spcAft>
                <a:spcPts val="600"/>
              </a:spcAft>
              <a:buNone/>
            </a:pPr>
            <a:endParaRPr lang="en-US" dirty="0">
              <a:solidFill>
                <a:srgbClr val="000000"/>
              </a:solidFill>
            </a:endParaRPr>
          </a:p>
          <a:p>
            <a:pPr>
              <a:lnSpc>
                <a:spcPct val="120000"/>
              </a:lnSpc>
              <a:spcBef>
                <a:spcPts val="0"/>
              </a:spcBef>
              <a:spcAft>
                <a:spcPts val="600"/>
              </a:spcAft>
            </a:pPr>
            <a:r>
              <a:rPr lang="en-US" dirty="0" err="1">
                <a:solidFill>
                  <a:srgbClr val="000000"/>
                </a:solidFill>
              </a:rPr>
              <a:t>Necesitamos</a:t>
            </a:r>
            <a:r>
              <a:rPr lang="en-US" dirty="0">
                <a:solidFill>
                  <a:srgbClr val="000000"/>
                </a:solidFill>
              </a:rPr>
              <a:t> </a:t>
            </a:r>
            <a:r>
              <a:rPr lang="en-US" dirty="0" err="1">
                <a:solidFill>
                  <a:srgbClr val="000000"/>
                </a:solidFill>
              </a:rPr>
              <a:t>más</a:t>
            </a:r>
            <a:r>
              <a:rPr lang="en-US" dirty="0">
                <a:solidFill>
                  <a:srgbClr val="000000"/>
                </a:solidFill>
              </a:rPr>
              <a:t> </a:t>
            </a:r>
            <a:r>
              <a:rPr lang="en-US" dirty="0" err="1">
                <a:solidFill>
                  <a:srgbClr val="000000"/>
                </a:solidFill>
              </a:rPr>
              <a:t>investigación</a:t>
            </a:r>
            <a:r>
              <a:rPr lang="en-US" dirty="0">
                <a:solidFill>
                  <a:srgbClr val="000000"/>
                </a:solidFill>
              </a:rPr>
              <a:t> </a:t>
            </a:r>
            <a:r>
              <a:rPr lang="en-US" dirty="0" err="1">
                <a:solidFill>
                  <a:srgbClr val="000000"/>
                </a:solidFill>
              </a:rPr>
              <a:t>científica</a:t>
            </a:r>
            <a:r>
              <a:rPr lang="en-US" dirty="0">
                <a:solidFill>
                  <a:srgbClr val="000000"/>
                </a:solidFill>
              </a:rPr>
              <a:t> en </a:t>
            </a:r>
            <a:r>
              <a:rPr lang="en-US" dirty="0" err="1">
                <a:solidFill>
                  <a:srgbClr val="000000"/>
                </a:solidFill>
              </a:rPr>
              <a:t>estrategias</a:t>
            </a:r>
            <a:r>
              <a:rPr lang="en-US" dirty="0">
                <a:solidFill>
                  <a:srgbClr val="000000"/>
                </a:solidFill>
              </a:rPr>
              <a:t> de </a:t>
            </a:r>
            <a:r>
              <a:rPr lang="en-US" dirty="0" err="1">
                <a:solidFill>
                  <a:srgbClr val="000000"/>
                </a:solidFill>
              </a:rPr>
              <a:t>comunicación</a:t>
            </a:r>
            <a:r>
              <a:rPr lang="en-US" dirty="0">
                <a:solidFill>
                  <a:srgbClr val="000000"/>
                </a:solidFill>
              </a:rPr>
              <a:t> </a:t>
            </a:r>
            <a:r>
              <a:rPr lang="en-US" dirty="0" err="1">
                <a:solidFill>
                  <a:srgbClr val="000000"/>
                </a:solidFill>
              </a:rPr>
              <a:t>efectiva</a:t>
            </a:r>
            <a:r>
              <a:rPr lang="en-US" dirty="0">
                <a:solidFill>
                  <a:srgbClr val="000000"/>
                </a:solidFill>
              </a:rPr>
              <a:t> a </a:t>
            </a:r>
            <a:r>
              <a:rPr lang="en-US" dirty="0" err="1">
                <a:solidFill>
                  <a:srgbClr val="000000"/>
                </a:solidFill>
              </a:rPr>
              <a:t>nivel</a:t>
            </a:r>
            <a:r>
              <a:rPr lang="en-US" dirty="0">
                <a:solidFill>
                  <a:srgbClr val="000000"/>
                </a:solidFill>
              </a:rPr>
              <a:t> local.</a:t>
            </a:r>
          </a:p>
          <a:p>
            <a:pPr>
              <a:lnSpc>
                <a:spcPct val="120000"/>
              </a:lnSpc>
              <a:spcBef>
                <a:spcPts val="0"/>
              </a:spcBef>
              <a:spcAft>
                <a:spcPts val="600"/>
              </a:spcAft>
            </a:pPr>
            <a:r>
              <a:rPr lang="en-US" dirty="0" err="1">
                <a:solidFill>
                  <a:srgbClr val="000000"/>
                </a:solidFill>
              </a:rPr>
              <a:t>Necesitamos</a:t>
            </a:r>
            <a:r>
              <a:rPr lang="en-US" dirty="0">
                <a:solidFill>
                  <a:srgbClr val="000000"/>
                </a:solidFill>
              </a:rPr>
              <a:t> </a:t>
            </a:r>
            <a:r>
              <a:rPr lang="en-US" dirty="0" err="1">
                <a:solidFill>
                  <a:srgbClr val="000000"/>
                </a:solidFill>
              </a:rPr>
              <a:t>que</a:t>
            </a:r>
            <a:r>
              <a:rPr lang="en-US" dirty="0">
                <a:solidFill>
                  <a:srgbClr val="000000"/>
                </a:solidFill>
              </a:rPr>
              <a:t> se </a:t>
            </a:r>
            <a:r>
              <a:rPr lang="en-US" dirty="0" err="1">
                <a:solidFill>
                  <a:srgbClr val="000000"/>
                </a:solidFill>
              </a:rPr>
              <a:t>sumen</a:t>
            </a:r>
            <a:r>
              <a:rPr lang="en-US" dirty="0">
                <a:solidFill>
                  <a:srgbClr val="000000"/>
                </a:solidFill>
              </a:rPr>
              <a:t> </a:t>
            </a:r>
            <a:r>
              <a:rPr lang="en-US" dirty="0" err="1">
                <a:solidFill>
                  <a:srgbClr val="000000"/>
                </a:solidFill>
              </a:rPr>
              <a:t>miradas</a:t>
            </a:r>
            <a:r>
              <a:rPr lang="en-US" dirty="0">
                <a:solidFill>
                  <a:srgbClr val="000000"/>
                </a:solidFill>
              </a:rPr>
              <a:t> y </a:t>
            </a:r>
            <a:r>
              <a:rPr lang="en-US" dirty="0" err="1">
                <a:solidFill>
                  <a:srgbClr val="000000"/>
                </a:solidFill>
              </a:rPr>
              <a:t>aportes</a:t>
            </a:r>
            <a:r>
              <a:rPr lang="en-US" dirty="0">
                <a:solidFill>
                  <a:srgbClr val="000000"/>
                </a:solidFill>
              </a:rPr>
              <a:t>: </a:t>
            </a:r>
            <a:r>
              <a:rPr lang="en-US" dirty="0" err="1">
                <a:solidFill>
                  <a:srgbClr val="000000"/>
                </a:solidFill>
              </a:rPr>
              <a:t>médicos</a:t>
            </a:r>
            <a:r>
              <a:rPr lang="en-US" dirty="0">
                <a:solidFill>
                  <a:srgbClr val="000000"/>
                </a:solidFill>
              </a:rPr>
              <a:t>, </a:t>
            </a:r>
            <a:r>
              <a:rPr lang="en-US" dirty="0" err="1">
                <a:solidFill>
                  <a:srgbClr val="000000"/>
                </a:solidFill>
              </a:rPr>
              <a:t>periodistas</a:t>
            </a:r>
            <a:r>
              <a:rPr lang="en-US" dirty="0">
                <a:solidFill>
                  <a:srgbClr val="000000"/>
                </a:solidFill>
              </a:rPr>
              <a:t>, </a:t>
            </a:r>
            <a:r>
              <a:rPr lang="en-US" dirty="0" err="1">
                <a:solidFill>
                  <a:srgbClr val="000000"/>
                </a:solidFill>
              </a:rPr>
              <a:t>investigadores</a:t>
            </a:r>
            <a:r>
              <a:rPr lang="en-US" dirty="0">
                <a:solidFill>
                  <a:srgbClr val="000000"/>
                </a:solidFill>
              </a:rPr>
              <a:t>, el </a:t>
            </a:r>
            <a:r>
              <a:rPr lang="en-US" dirty="0" err="1">
                <a:solidFill>
                  <a:srgbClr val="000000"/>
                </a:solidFill>
              </a:rPr>
              <a:t>estado</a:t>
            </a:r>
            <a:r>
              <a:rPr lang="en-US" dirty="0">
                <a:solidFill>
                  <a:srgbClr val="000000"/>
                </a:solidFill>
              </a:rPr>
              <a:t>, </a:t>
            </a:r>
            <a:r>
              <a:rPr lang="en-US" dirty="0" err="1">
                <a:solidFill>
                  <a:srgbClr val="000000"/>
                </a:solidFill>
              </a:rPr>
              <a:t>docentes</a:t>
            </a:r>
            <a:r>
              <a:rPr lang="en-US" dirty="0">
                <a:solidFill>
                  <a:srgbClr val="000000"/>
                </a:solidFill>
              </a:rPr>
              <a:t>, </a:t>
            </a:r>
            <a:r>
              <a:rPr lang="en-US" dirty="0" err="1">
                <a:solidFill>
                  <a:srgbClr val="000000"/>
                </a:solidFill>
              </a:rPr>
              <a:t>comunicadores</a:t>
            </a:r>
            <a:r>
              <a:rPr lang="en-US" dirty="0">
                <a:solidFill>
                  <a:srgbClr val="000000"/>
                </a:solidFill>
              </a:rPr>
              <a:t>. ¡</a:t>
            </a:r>
            <a:r>
              <a:rPr lang="en-US" dirty="0" err="1">
                <a:solidFill>
                  <a:srgbClr val="000000"/>
                </a:solidFill>
              </a:rPr>
              <a:t>Pero</a:t>
            </a:r>
            <a:r>
              <a:rPr lang="en-US" dirty="0">
                <a:solidFill>
                  <a:srgbClr val="000000"/>
                </a:solidFill>
              </a:rPr>
              <a:t> </a:t>
            </a:r>
            <a:r>
              <a:rPr lang="en-US" dirty="0" err="1">
                <a:solidFill>
                  <a:srgbClr val="000000"/>
                </a:solidFill>
              </a:rPr>
              <a:t>ya</a:t>
            </a:r>
            <a:r>
              <a:rPr lang="en-US" dirty="0">
                <a:solidFill>
                  <a:srgbClr val="000000"/>
                </a:solidFill>
              </a:rPr>
              <a:t> </a:t>
            </a:r>
            <a:r>
              <a:rPr lang="en-US" dirty="0" err="1">
                <a:solidFill>
                  <a:srgbClr val="000000"/>
                </a:solidFill>
              </a:rPr>
              <a:t>empezamos</a:t>
            </a:r>
            <a:r>
              <a:rPr lang="en-US" dirty="0">
                <a:solidFill>
                  <a:srgbClr val="000000"/>
                </a:solidFill>
              </a:rPr>
              <a:t>! </a:t>
            </a:r>
          </a:p>
          <a:p>
            <a:endParaRPr lang="en-US" dirty="0"/>
          </a:p>
        </p:txBody>
      </p:sp>
      <p:sp>
        <p:nvSpPr>
          <p:cNvPr id="4" name="Footer Placeholder 3"/>
          <p:cNvSpPr>
            <a:spLocks noGrp="1"/>
          </p:cNvSpPr>
          <p:nvPr>
            <p:ph type="ftr" sz="quarter" idx="11"/>
          </p:nvPr>
        </p:nvSpPr>
        <p:spPr>
          <a:xfrm>
            <a:off x="5465956" y="6389640"/>
            <a:ext cx="2895600" cy="365125"/>
          </a:xfrm>
        </p:spPr>
        <p:txBody>
          <a:bodyPr/>
          <a:lstStyle/>
          <a:p>
            <a:pPr algn="r"/>
            <a:r>
              <a:rPr lang="en-US" dirty="0" err="1">
                <a:solidFill>
                  <a:schemeClr val="accent4">
                    <a:lumMod val="10000"/>
                  </a:schemeClr>
                </a:solidFill>
              </a:rPr>
              <a:t>Nogués</a:t>
            </a:r>
            <a:r>
              <a:rPr lang="en-US" dirty="0">
                <a:solidFill>
                  <a:schemeClr val="accent4">
                    <a:lumMod val="10000"/>
                  </a:schemeClr>
                </a:solidFill>
              </a:rPr>
              <a:t> G, 2017</a:t>
            </a:r>
          </a:p>
        </p:txBody>
      </p:sp>
      <p:sp>
        <p:nvSpPr>
          <p:cNvPr id="2" name="Title 1"/>
          <p:cNvSpPr>
            <a:spLocks noGrp="1"/>
          </p:cNvSpPr>
          <p:nvPr>
            <p:ph type="title"/>
          </p:nvPr>
        </p:nvSpPr>
        <p:spPr/>
        <p:txBody>
          <a:bodyPr>
            <a:normAutofit fontScale="90000"/>
          </a:bodyPr>
          <a:lstStyle/>
          <a:p>
            <a:r>
              <a:rPr lang="en-US" dirty="0"/>
              <a:t>¿</a:t>
            </a:r>
            <a:r>
              <a:rPr lang="en-US" dirty="0" err="1"/>
              <a:t>Qué</a:t>
            </a:r>
            <a:r>
              <a:rPr lang="en-US" dirty="0"/>
              <a:t> </a:t>
            </a:r>
            <a:r>
              <a:rPr lang="en-US" dirty="0" err="1"/>
              <a:t>hacer</a:t>
            </a:r>
            <a:r>
              <a:rPr lang="en-US" dirty="0"/>
              <a:t> y </a:t>
            </a:r>
            <a:r>
              <a:rPr lang="en-US" dirty="0" err="1"/>
              <a:t>qué</a:t>
            </a:r>
            <a:r>
              <a:rPr lang="en-US" dirty="0"/>
              <a:t> no </a:t>
            </a:r>
            <a:r>
              <a:rPr lang="en-US" dirty="0" err="1"/>
              <a:t>hacer</a:t>
            </a:r>
            <a:r>
              <a:rPr lang="en-US" dirty="0"/>
              <a:t> ante </a:t>
            </a:r>
            <a:r>
              <a:rPr lang="en-US" dirty="0" err="1"/>
              <a:t>las</a:t>
            </a:r>
            <a:r>
              <a:rPr lang="en-US" dirty="0"/>
              <a:t> </a:t>
            </a:r>
            <a:r>
              <a:rPr lang="en-US" dirty="0" err="1"/>
              <a:t>posturas</a:t>
            </a:r>
            <a:r>
              <a:rPr lang="en-US" dirty="0"/>
              <a:t> </a:t>
            </a:r>
            <a:r>
              <a:rPr lang="en-US" dirty="0" err="1"/>
              <a:t>antivacunas</a:t>
            </a:r>
            <a:r>
              <a:rPr lang="en-US" dirty="0"/>
              <a:t>?</a:t>
            </a:r>
          </a:p>
        </p:txBody>
      </p:sp>
    </p:spTree>
    <p:extLst>
      <p:ext uri="{BB962C8B-B14F-4D97-AF65-F5344CB8AC3E}">
        <p14:creationId xmlns:p14="http://schemas.microsoft.com/office/powerpoint/2010/main" val="1555398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Imagen 3"/>
          <p:cNvPicPr>
            <a:picLocks noChangeAspect="1"/>
          </p:cNvPicPr>
          <p:nvPr/>
        </p:nvPicPr>
        <p:blipFill>
          <a:blip r:embed="rId3">
            <a:extLst>
              <a:ext uri="{28A0092B-C50C-407E-A947-70E740481C1C}">
                <a14:useLocalDpi xmlns:a14="http://schemas.microsoft.com/office/drawing/2010/main" val="0"/>
              </a:ext>
            </a:extLst>
          </a:blip>
          <a:srcRect l="4428" t="9062" r="62367" b="54517"/>
          <a:stretch>
            <a:fillRect/>
          </a:stretch>
        </p:blipFill>
        <p:spPr bwMode="auto">
          <a:xfrm>
            <a:off x="107950" y="77788"/>
            <a:ext cx="4965700" cy="306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74" name="Imagen 5"/>
          <p:cNvPicPr>
            <a:picLocks noChangeAspect="1"/>
          </p:cNvPicPr>
          <p:nvPr/>
        </p:nvPicPr>
        <p:blipFill>
          <a:blip r:embed="rId4">
            <a:extLst>
              <a:ext uri="{28A0092B-C50C-407E-A947-70E740481C1C}">
                <a14:useLocalDpi xmlns:a14="http://schemas.microsoft.com/office/drawing/2010/main" val="0"/>
              </a:ext>
            </a:extLst>
          </a:blip>
          <a:srcRect l="6560" t="9322" r="33118" b="41141"/>
          <a:stretch>
            <a:fillRect/>
          </a:stretch>
        </p:blipFill>
        <p:spPr bwMode="auto">
          <a:xfrm>
            <a:off x="323850" y="3141663"/>
            <a:ext cx="7848600" cy="3622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75" name="Imagen 6"/>
          <p:cNvPicPr>
            <a:picLocks noChangeAspect="1"/>
          </p:cNvPicPr>
          <p:nvPr/>
        </p:nvPicPr>
        <p:blipFill>
          <a:blip r:embed="rId5">
            <a:extLst>
              <a:ext uri="{28A0092B-C50C-407E-A947-70E740481C1C}">
                <a14:useLocalDpi xmlns:a14="http://schemas.microsoft.com/office/drawing/2010/main" val="0"/>
              </a:ext>
            </a:extLst>
          </a:blip>
          <a:srcRect l="6279" t="32484" r="63281" b="16124"/>
          <a:stretch>
            <a:fillRect/>
          </a:stretch>
        </p:blipFill>
        <p:spPr bwMode="auto">
          <a:xfrm>
            <a:off x="5183188" y="173038"/>
            <a:ext cx="3960812" cy="3760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CuadroTexto 7"/>
          <p:cNvSpPr txBox="1"/>
          <p:nvPr/>
        </p:nvSpPr>
        <p:spPr>
          <a:xfrm>
            <a:off x="5364088" y="4581128"/>
            <a:ext cx="3600400" cy="1938992"/>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s-AR" sz="4000">
                <a:solidFill>
                  <a:srgbClr val="FFFFFF"/>
                </a:solidFill>
                <a:latin typeface="Calibri" charset="0"/>
              </a:rPr>
              <a:t>A veces no hay fundamento científico</a:t>
            </a:r>
          </a:p>
        </p:txBody>
      </p:sp>
    </p:spTree>
    <p:extLst>
      <p:ext uri="{BB962C8B-B14F-4D97-AF65-F5344CB8AC3E}">
        <p14:creationId xmlns:p14="http://schemas.microsoft.com/office/powerpoint/2010/main" val="1258494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ítulo 1"/>
          <p:cNvSpPr>
            <a:spLocks noGrp="1"/>
          </p:cNvSpPr>
          <p:nvPr>
            <p:ph type="title"/>
          </p:nvPr>
        </p:nvSpPr>
        <p:spPr>
          <a:xfrm>
            <a:off x="0" y="0"/>
            <a:ext cx="8229600" cy="1143000"/>
          </a:xfrm>
        </p:spPr>
        <p:txBody>
          <a:bodyPr/>
          <a:lstStyle/>
          <a:p>
            <a:pPr algn="l"/>
            <a:r>
              <a:rPr lang="es-AR" sz="3600">
                <a:latin typeface="Calibri" charset="0"/>
              </a:rPr>
              <a:t>Vivimos una nueva era…..</a:t>
            </a:r>
          </a:p>
        </p:txBody>
      </p:sp>
      <p:pic>
        <p:nvPicPr>
          <p:cNvPr id="63490" name="Imagen 3"/>
          <p:cNvPicPr>
            <a:picLocks noChangeAspect="1"/>
          </p:cNvPicPr>
          <p:nvPr/>
        </p:nvPicPr>
        <p:blipFill>
          <a:blip r:embed="rId2">
            <a:extLst>
              <a:ext uri="{28A0092B-C50C-407E-A947-70E740481C1C}">
                <a14:useLocalDpi xmlns:a14="http://schemas.microsoft.com/office/drawing/2010/main" val="0"/>
              </a:ext>
            </a:extLst>
          </a:blip>
          <a:srcRect l="16051" t="10046" r="38016" b="13133"/>
          <a:stretch>
            <a:fillRect/>
          </a:stretch>
        </p:blipFill>
        <p:spPr bwMode="auto">
          <a:xfrm>
            <a:off x="3995738" y="2090738"/>
            <a:ext cx="5048250" cy="4732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CuadroTexto 4"/>
          <p:cNvSpPr txBox="1">
            <a:spLocks noChangeArrowheads="1"/>
          </p:cNvSpPr>
          <p:nvPr/>
        </p:nvSpPr>
        <p:spPr bwMode="auto">
          <a:xfrm>
            <a:off x="250825" y="1363663"/>
            <a:ext cx="3600450" cy="3046412"/>
          </a:xfrm>
          <a:prstGeom prst="rect">
            <a:avLst/>
          </a:prstGeom>
          <a:gradFill rotWithShape="1">
            <a:gsLst>
              <a:gs pos="0">
                <a:srgbClr val="FFBE86"/>
              </a:gs>
              <a:gs pos="35001">
                <a:srgbClr val="FFD0AA"/>
              </a:gs>
              <a:gs pos="100000">
                <a:srgbClr val="FFEBDB"/>
              </a:gs>
            </a:gsLst>
            <a:lin ang="16200000" scaled="1"/>
          </a:gradFill>
          <a:ln w="9525">
            <a:solidFill>
              <a:srgbClr val="F69240"/>
            </a:solidFill>
            <a:miter lim="800000"/>
            <a:headEnd/>
            <a:tailEnd/>
          </a:ln>
          <a:effectLst>
            <a:outerShdw blurRad="63500" dist="20000" dir="5400000" rotWithShape="0">
              <a:srgbClr val="000000">
                <a:alpha val="37999"/>
              </a:srgbClr>
            </a:outerShdw>
          </a:effectLst>
        </p:spPr>
        <p:txBody>
          <a:bodyPr>
            <a:spAutoFit/>
          </a:bodyPr>
          <a:lstStyle>
            <a:lvl1pPr marL="285750" indent="-285750">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eaLnBrk="1" hangingPunct="1">
              <a:buFont typeface="Arial" charset="0"/>
              <a:buChar char="•"/>
              <a:defRPr/>
            </a:pPr>
            <a:r>
              <a:rPr lang="es-AR" sz="2400">
                <a:solidFill>
                  <a:srgbClr val="984807"/>
                </a:solidFill>
                <a:cs typeface="Arial" charset="0"/>
              </a:rPr>
              <a:t>Información al instante</a:t>
            </a:r>
          </a:p>
          <a:p>
            <a:pPr eaLnBrk="1" hangingPunct="1">
              <a:buFont typeface="Arial" charset="0"/>
              <a:buChar char="•"/>
              <a:defRPr/>
            </a:pPr>
            <a:endParaRPr lang="es-AR" sz="2400">
              <a:solidFill>
                <a:srgbClr val="984807"/>
              </a:solidFill>
              <a:cs typeface="Arial" charset="0"/>
            </a:endParaRPr>
          </a:p>
          <a:p>
            <a:pPr eaLnBrk="1" hangingPunct="1">
              <a:buFont typeface="Arial" charset="0"/>
              <a:buChar char="•"/>
              <a:defRPr/>
            </a:pPr>
            <a:r>
              <a:rPr lang="es-AR" sz="2400">
                <a:solidFill>
                  <a:srgbClr val="984807"/>
                </a:solidFill>
                <a:cs typeface="Arial" charset="0"/>
              </a:rPr>
              <a:t>Acceso a información constante (fuentes verídicas y ficticias)</a:t>
            </a:r>
          </a:p>
          <a:p>
            <a:pPr eaLnBrk="1" hangingPunct="1">
              <a:buFont typeface="Arial" charset="0"/>
              <a:buChar char="•"/>
              <a:defRPr/>
            </a:pPr>
            <a:endParaRPr lang="es-AR" sz="2400">
              <a:solidFill>
                <a:srgbClr val="984807"/>
              </a:solidFill>
              <a:cs typeface="Arial" charset="0"/>
            </a:endParaRPr>
          </a:p>
          <a:p>
            <a:pPr eaLnBrk="1" hangingPunct="1">
              <a:buFont typeface="Arial" charset="0"/>
              <a:buChar char="•"/>
              <a:defRPr/>
            </a:pPr>
            <a:r>
              <a:rPr lang="es-AR" sz="2400">
                <a:solidFill>
                  <a:srgbClr val="984807"/>
                </a:solidFill>
                <a:cs typeface="Arial" charset="0"/>
              </a:rPr>
              <a:t>Redes sociales (facebook, twitter, etc)</a:t>
            </a:r>
          </a:p>
        </p:txBody>
      </p:sp>
      <p:sp>
        <p:nvSpPr>
          <p:cNvPr id="7" name="CuadroTexto 6"/>
          <p:cNvSpPr txBox="1"/>
          <p:nvPr/>
        </p:nvSpPr>
        <p:spPr>
          <a:xfrm>
            <a:off x="575556" y="4708301"/>
            <a:ext cx="2808312" cy="1384995"/>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s-AR" sz="2800" b="1">
                <a:solidFill>
                  <a:srgbClr val="FFFFFF"/>
                </a:solidFill>
                <a:latin typeface="Calibri" charset="0"/>
              </a:rPr>
              <a:t>… Los rumores venden más que las noticias…</a:t>
            </a:r>
          </a:p>
        </p:txBody>
      </p:sp>
      <p:pic>
        <p:nvPicPr>
          <p:cNvPr id="63495" name="Imagen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115888"/>
            <a:ext cx="3168650" cy="1843087"/>
          </a:xfrm>
          <a:prstGeom prst="rect">
            <a:avLst/>
          </a:prstGeom>
          <a:noFill/>
          <a:ln w="9525">
            <a:solidFill>
              <a:srgbClr val="FFC000"/>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371767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ítulo 1"/>
          <p:cNvSpPr>
            <a:spLocks noGrp="1"/>
          </p:cNvSpPr>
          <p:nvPr>
            <p:ph type="title"/>
          </p:nvPr>
        </p:nvSpPr>
        <p:spPr>
          <a:xfrm>
            <a:off x="179388" y="49397"/>
            <a:ext cx="8964612" cy="1081088"/>
          </a:xfrm>
          <a:solidFill>
            <a:schemeClr val="bg1"/>
          </a:solidFill>
        </p:spPr>
        <p:txBody>
          <a:bodyPr>
            <a:normAutofit fontScale="90000"/>
          </a:bodyPr>
          <a:lstStyle/>
          <a:p>
            <a:r>
              <a:rPr lang="es-AR" dirty="0">
                <a:latin typeface="Calibri" charset="0"/>
              </a:rPr>
              <a:t>La responsabilidad de los Medios de Comunicación</a:t>
            </a:r>
          </a:p>
        </p:txBody>
      </p:sp>
      <p:pic>
        <p:nvPicPr>
          <p:cNvPr id="56322" name="Imagen 3"/>
          <p:cNvPicPr>
            <a:picLocks noChangeAspect="1"/>
          </p:cNvPicPr>
          <p:nvPr/>
        </p:nvPicPr>
        <p:blipFill>
          <a:blip r:embed="rId2">
            <a:extLst>
              <a:ext uri="{28A0092B-C50C-407E-A947-70E740481C1C}">
                <a14:useLocalDpi xmlns:a14="http://schemas.microsoft.com/office/drawing/2010/main" val="0"/>
              </a:ext>
            </a:extLst>
          </a:blip>
          <a:srcRect l="14510" t="3458" r="47147" b="32007"/>
          <a:stretch>
            <a:fillRect/>
          </a:stretch>
        </p:blipFill>
        <p:spPr bwMode="auto">
          <a:xfrm>
            <a:off x="3774890" y="1343112"/>
            <a:ext cx="5327650" cy="403225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56323" name="Picture 4" descr="https://encrypted-tbn2.gstatic.com/images?q=tbn:ANd9GcRTOgBFIwH0wl_9DAUGBmCw28GiuCFWAGJdL6BDdCuAWDCAdIf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02350">
            <a:off x="488950" y="1679289"/>
            <a:ext cx="3678238" cy="4930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6324" name="Picture 2" descr="https://encrypted-tbn0.gstatic.com/images?q=tbn:ANd9GcT1ZRyJYr86ady3aw7A9xh8R6qLNB5ZsKGGTBb8EhtQwWvk-wIXv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272335">
            <a:off x="4014788" y="4408488"/>
            <a:ext cx="5146675" cy="2811462"/>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56325" name="Imagen 10"/>
          <p:cNvPicPr>
            <a:picLocks noChangeAspect="1"/>
          </p:cNvPicPr>
          <p:nvPr/>
        </p:nvPicPr>
        <p:blipFill>
          <a:blip r:embed="rId2">
            <a:extLst>
              <a:ext uri="{28A0092B-C50C-407E-A947-70E740481C1C}">
                <a14:useLocalDpi xmlns:a14="http://schemas.microsoft.com/office/drawing/2010/main" val="0"/>
              </a:ext>
            </a:extLst>
          </a:blip>
          <a:srcRect l="53683" t="8859" r="14218" b="56187"/>
          <a:stretch>
            <a:fillRect/>
          </a:stretch>
        </p:blipFill>
        <p:spPr bwMode="auto">
          <a:xfrm>
            <a:off x="11113" y="4511675"/>
            <a:ext cx="4176712" cy="237331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832069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ítulo 1"/>
          <p:cNvSpPr>
            <a:spLocks noGrp="1"/>
          </p:cNvSpPr>
          <p:nvPr>
            <p:ph type="title"/>
          </p:nvPr>
        </p:nvSpPr>
        <p:spPr>
          <a:xfrm>
            <a:off x="395288" y="44450"/>
            <a:ext cx="3600450" cy="720725"/>
          </a:xfrm>
          <a:solidFill>
            <a:schemeClr val="tx1"/>
          </a:solidFill>
          <a:ln w="38100" cap="flat">
            <a:solidFill>
              <a:schemeClr val="bg1"/>
            </a:solidFill>
            <a:miter lim="800000"/>
            <a:headEnd/>
            <a:tailEnd/>
          </a:ln>
          <a:effectLst>
            <a:outerShdw blurRad="63500" dist="20000" dir="5400000" rotWithShape="0">
              <a:srgbClr val="000000">
                <a:alpha val="37999"/>
              </a:srgbClr>
            </a:outerShdw>
          </a:effectLst>
        </p:spPr>
        <p:txBody>
          <a:bodyPr/>
          <a:lstStyle/>
          <a:p>
            <a:pPr>
              <a:defRPr/>
            </a:pPr>
            <a:r>
              <a:rPr lang="es-AR" sz="4000">
                <a:solidFill>
                  <a:schemeClr val="bg1"/>
                </a:solidFill>
                <a:latin typeface="Calibri" charset="0"/>
                <a:cs typeface="+mj-cs"/>
              </a:rPr>
              <a:t>Algunos Mitos…</a:t>
            </a:r>
          </a:p>
        </p:txBody>
      </p:sp>
      <p:sp>
        <p:nvSpPr>
          <p:cNvPr id="57346" name="CuadroTexto 3"/>
          <p:cNvSpPr txBox="1">
            <a:spLocks noChangeArrowheads="1"/>
          </p:cNvSpPr>
          <p:nvPr/>
        </p:nvSpPr>
        <p:spPr bwMode="auto">
          <a:xfrm>
            <a:off x="0" y="6054725"/>
            <a:ext cx="9144000" cy="8302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s-AR" sz="1200" b="1">
                <a:latin typeface="Calibri" charset="0"/>
              </a:rPr>
              <a:t>Fuente:  Ministerio de Salud de la Nación. Accesible en: </a:t>
            </a:r>
            <a:r>
              <a:rPr lang="es-AR" sz="1200" b="1">
                <a:latin typeface="Calibri" charset="0"/>
                <a:hlinkClick r:id="rId2"/>
              </a:rPr>
              <a:t>http://www.msal.gov.ar/vamosacrecer/index</a:t>
            </a:r>
            <a:endParaRPr lang="es-AR" sz="1200" b="1">
              <a:latin typeface="Calibri" charset="0"/>
            </a:endParaRPr>
          </a:p>
          <a:p>
            <a:pPr eaLnBrk="1" hangingPunct="1"/>
            <a:r>
              <a:rPr lang="es-AR" sz="1200" b="1">
                <a:latin typeface="Calibri" charset="0"/>
              </a:rPr>
              <a:t>OMS. </a:t>
            </a:r>
            <a:r>
              <a:rPr lang="ja-JP" altLang="es-AR" sz="1200" b="1">
                <a:latin typeface="Calibri" charset="0"/>
              </a:rPr>
              <a:t>“</a:t>
            </a:r>
            <a:r>
              <a:rPr lang="es-AR" altLang="ja-JP" sz="1200" b="1">
                <a:latin typeface="Calibri" charset="0"/>
              </a:rPr>
              <a:t>Cuáles son algunos de los mitos y los hechos sobre la vacunación?</a:t>
            </a:r>
            <a:r>
              <a:rPr lang="ja-JP" altLang="es-AR" sz="1200" b="1">
                <a:latin typeface="Calibri" charset="0"/>
              </a:rPr>
              <a:t>”</a:t>
            </a:r>
            <a:r>
              <a:rPr lang="es-AR" altLang="ja-JP" sz="1200" b="1">
                <a:latin typeface="Calibri" charset="0"/>
              </a:rPr>
              <a:t> Accedido en: </a:t>
            </a:r>
            <a:r>
              <a:rPr lang="es-AR" altLang="ja-JP" sz="1200" b="1">
                <a:latin typeface="Calibri" charset="0"/>
                <a:hlinkClick r:id="rId3"/>
              </a:rPr>
              <a:t>http://www.who.int/features/qa/84/es/</a:t>
            </a:r>
            <a:r>
              <a:rPr lang="es-AR" altLang="ja-JP" sz="1200" b="1">
                <a:latin typeface="Calibri" charset="0"/>
              </a:rPr>
              <a:t> </a:t>
            </a:r>
          </a:p>
          <a:p>
            <a:pPr eaLnBrk="1" hangingPunct="1"/>
            <a:r>
              <a:rPr lang="es-AR" sz="1200" b="1">
                <a:latin typeface="Calibri" charset="0"/>
              </a:rPr>
              <a:t>Sociedad Pediatría Española. Comité asesor en Vacunas. </a:t>
            </a:r>
            <a:r>
              <a:rPr lang="ja-JP" altLang="es-AR" sz="1200" b="1">
                <a:latin typeface="Calibri" charset="0"/>
              </a:rPr>
              <a:t>“</a:t>
            </a:r>
            <a:r>
              <a:rPr lang="es-AR" altLang="ja-JP" sz="1200" b="1">
                <a:latin typeface="Calibri" charset="0"/>
              </a:rPr>
              <a:t>Mitos y Falsas ideas</a:t>
            </a:r>
            <a:r>
              <a:rPr lang="ja-JP" altLang="es-AR" sz="1200" b="1">
                <a:latin typeface="Calibri" charset="0"/>
              </a:rPr>
              <a:t>”</a:t>
            </a:r>
            <a:r>
              <a:rPr lang="es-AR" altLang="ja-JP" sz="1200" b="1">
                <a:latin typeface="Calibri" charset="0"/>
              </a:rPr>
              <a:t> Accedido en: </a:t>
            </a:r>
            <a:r>
              <a:rPr lang="es-AR" altLang="ja-JP" sz="1200" b="1">
                <a:latin typeface="Calibri" charset="0"/>
                <a:hlinkClick r:id="rId4"/>
              </a:rPr>
              <a:t>http://vacunasaep.org/familias/mitos-y-falsas-ideas</a:t>
            </a:r>
            <a:r>
              <a:rPr lang="es-AR" altLang="ja-JP" sz="1200" b="1">
                <a:latin typeface="Calibri" charset="0"/>
              </a:rPr>
              <a:t> </a:t>
            </a:r>
            <a:endParaRPr lang="es-AR" sz="1200">
              <a:latin typeface="Calibri" charset="0"/>
            </a:endParaRPr>
          </a:p>
        </p:txBody>
      </p:sp>
      <p:sp>
        <p:nvSpPr>
          <p:cNvPr id="5" name="CuadroTexto 4"/>
          <p:cNvSpPr txBox="1">
            <a:spLocks noChangeArrowheads="1"/>
          </p:cNvSpPr>
          <p:nvPr/>
        </p:nvSpPr>
        <p:spPr bwMode="auto">
          <a:xfrm>
            <a:off x="6011863" y="692150"/>
            <a:ext cx="2447925" cy="1754188"/>
          </a:xfrm>
          <a:prstGeom prst="rect">
            <a:avLst/>
          </a:prstGeom>
          <a:gradFill rotWithShape="1">
            <a:gsLst>
              <a:gs pos="0">
                <a:srgbClr val="FFA2A1"/>
              </a:gs>
              <a:gs pos="35001">
                <a:srgbClr val="FFBEBD"/>
              </a:gs>
              <a:gs pos="100000">
                <a:srgbClr val="FFE5E5"/>
              </a:gs>
            </a:gsLst>
            <a:lin ang="16200000" scaled="1"/>
          </a:gradFill>
          <a:ln w="9525">
            <a:solidFill>
              <a:srgbClr val="BE4B48"/>
            </a:solidFill>
            <a:miter lim="800000"/>
            <a:headEnd/>
            <a:tailEnd/>
          </a:ln>
          <a:effectLst>
            <a:outerShdw blurRad="63500" sy="23000" kx="-1199993" algn="bl" rotWithShape="0">
              <a:srgbClr val="000000">
                <a:alpha val="20000"/>
              </a:srgbClr>
            </a:outerShdw>
          </a:effectLst>
        </p:spPr>
        <p:txBody>
          <a:bodyPr>
            <a:spAutoFit/>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s-AR">
                <a:solidFill>
                  <a:srgbClr val="000000"/>
                </a:solidFill>
                <a:latin typeface="Calibri" charset="0"/>
              </a:rPr>
              <a:t>Varias enfermedades para las cuales hay vacunas, están prácticamente erradicadas, no tiene sentido vacunarse</a:t>
            </a:r>
          </a:p>
        </p:txBody>
      </p:sp>
      <p:sp>
        <p:nvSpPr>
          <p:cNvPr id="6" name="CuadroTexto 5"/>
          <p:cNvSpPr txBox="1"/>
          <p:nvPr/>
        </p:nvSpPr>
        <p:spPr>
          <a:xfrm>
            <a:off x="2699792" y="2996952"/>
            <a:ext cx="4537075" cy="1200150"/>
          </a:xfrm>
          <a:prstGeom prst="rect">
            <a:avLst/>
          </a:prstGeom>
          <a:effectLst>
            <a:innerShdw blurRad="63500" dist="50800" dir="5400000">
              <a:prstClr val="black">
                <a:alpha val="50000"/>
              </a:prstClr>
            </a:innerShdw>
          </a:effectLst>
        </p:spPr>
        <p:style>
          <a:lnRef idx="1">
            <a:schemeClr val="accent1"/>
          </a:lnRef>
          <a:fillRef idx="2">
            <a:schemeClr val="accent1"/>
          </a:fillRef>
          <a:effectRef idx="1">
            <a:schemeClr val="accent1"/>
          </a:effectRef>
          <a:fontRef idx="minor">
            <a:schemeClr val="dk1"/>
          </a:fontRef>
        </p:style>
        <p:txBody>
          <a:bodyPr>
            <a:spAutoFit/>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s-AR">
                <a:solidFill>
                  <a:srgbClr val="000000"/>
                </a:solidFill>
                <a:latin typeface="Calibri" charset="0"/>
              </a:rPr>
              <a:t>Las enfermedades de la infancia para las que hay vacunas, son algo inevitable en la vida. Es mejor la inmunización por la enfermedad que por las vacunas, ya que es la vía natural</a:t>
            </a:r>
          </a:p>
        </p:txBody>
      </p:sp>
      <p:sp>
        <p:nvSpPr>
          <p:cNvPr id="7" name="CuadroTexto 6"/>
          <p:cNvSpPr txBox="1">
            <a:spLocks noChangeArrowheads="1"/>
          </p:cNvSpPr>
          <p:nvPr/>
        </p:nvSpPr>
        <p:spPr bwMode="auto">
          <a:xfrm>
            <a:off x="6443663" y="4306888"/>
            <a:ext cx="2592387" cy="1754187"/>
          </a:xfrm>
          <a:prstGeom prst="rect">
            <a:avLst/>
          </a:prstGeom>
          <a:gradFill rotWithShape="1">
            <a:gsLst>
              <a:gs pos="0">
                <a:srgbClr val="DAFDA7"/>
              </a:gs>
              <a:gs pos="35001">
                <a:srgbClr val="E4FDC2"/>
              </a:gs>
              <a:gs pos="100000">
                <a:srgbClr val="F5FFE6"/>
              </a:gs>
            </a:gsLst>
            <a:lin ang="16200000" scaled="1"/>
          </a:gradFill>
          <a:ln w="9525">
            <a:solidFill>
              <a:srgbClr val="98B954"/>
            </a:solidFill>
            <a:miter lim="800000"/>
            <a:headEnd/>
            <a:tailEnd/>
          </a:ln>
          <a:effectLst>
            <a:outerShdw blurRad="63500" dist="38100" dir="18900000" algn="bl" rotWithShape="0">
              <a:srgbClr val="000000">
                <a:alpha val="39999"/>
              </a:srgbClr>
            </a:outerShdw>
          </a:effectLst>
        </p:spPr>
        <p:txBody>
          <a:bodyPr>
            <a:spAutoFit/>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s-AR">
                <a:solidFill>
                  <a:srgbClr val="000000"/>
                </a:solidFill>
                <a:latin typeface="Calibri" charset="0"/>
              </a:rPr>
              <a:t>La administración simultánea de más de una vacuna puede aumentar en los niños el riesgo de efectos secundarios nocivos</a:t>
            </a:r>
          </a:p>
        </p:txBody>
      </p:sp>
      <p:sp>
        <p:nvSpPr>
          <p:cNvPr id="9" name="CuadroTexto 8"/>
          <p:cNvSpPr txBox="1">
            <a:spLocks noChangeArrowheads="1"/>
          </p:cNvSpPr>
          <p:nvPr/>
        </p:nvSpPr>
        <p:spPr bwMode="auto">
          <a:xfrm>
            <a:off x="3527425" y="1122363"/>
            <a:ext cx="2160588" cy="1477962"/>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38100" dir="5400000" algn="t" rotWithShape="0">
              <a:srgbClr val="000000">
                <a:alpha val="39999"/>
              </a:srgbClr>
            </a:outerShdw>
          </a:effec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eaLnBrk="1" hangingPunct="1">
              <a:defRPr/>
            </a:pPr>
            <a:r>
              <a:rPr lang="es-AR" sz="1800">
                <a:solidFill>
                  <a:srgbClr val="000000"/>
                </a:solidFill>
                <a:cs typeface="Arial" charset="0"/>
              </a:rPr>
              <a:t>La gripe es sólo una molestia y la vacuna no es muy eficaz. Me vacuné y me dio gripe la vacuna</a:t>
            </a:r>
            <a:endParaRPr lang="es-AR" sz="1800" b="1">
              <a:cs typeface="Arial" charset="0"/>
            </a:endParaRPr>
          </a:p>
        </p:txBody>
      </p:sp>
      <p:sp>
        <p:nvSpPr>
          <p:cNvPr id="10" name="CuadroTexto 9"/>
          <p:cNvSpPr txBox="1">
            <a:spLocks noChangeArrowheads="1"/>
          </p:cNvSpPr>
          <p:nvPr/>
        </p:nvSpPr>
        <p:spPr bwMode="auto">
          <a:xfrm>
            <a:off x="244475" y="4508500"/>
            <a:ext cx="4111625" cy="1201738"/>
          </a:xfrm>
          <a:prstGeom prst="rect">
            <a:avLst/>
          </a:prstGeom>
          <a:gradFill rotWithShape="1">
            <a:gsLst>
              <a:gs pos="0">
                <a:srgbClr val="C9B5E8"/>
              </a:gs>
              <a:gs pos="35001">
                <a:srgbClr val="D9CBEE"/>
              </a:gs>
              <a:gs pos="100000">
                <a:srgbClr val="F0EAF9"/>
              </a:gs>
            </a:gsLst>
            <a:lin ang="16200000" scaled="1"/>
          </a:gradFill>
          <a:ln w="9525">
            <a:solidFill>
              <a:srgbClr val="7D60A0"/>
            </a:solidFill>
            <a:miter lim="800000"/>
            <a:headEnd/>
            <a:tailEnd/>
          </a:ln>
          <a:effectLst>
            <a:outerShdw blurRad="63500" sy="23000" kx="-1199993" algn="bl" rotWithShape="0">
              <a:srgbClr val="000000">
                <a:alpha val="20000"/>
              </a:srgbClr>
            </a:outerShdw>
          </a:effectLst>
        </p:spPr>
        <p:txBody>
          <a:bodyPr>
            <a:spAutoFit/>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s-AR">
                <a:solidFill>
                  <a:srgbClr val="000000"/>
                </a:solidFill>
                <a:latin typeface="Calibri" charset="0"/>
              </a:rPr>
              <a:t>La vacuna combinada contra la difteria, el tétanos y la tos ferina, así como la vacuna antipoliomielítica, pueden provocar el síndrome de muerte súbita del lactante</a:t>
            </a:r>
          </a:p>
        </p:txBody>
      </p:sp>
      <p:sp>
        <p:nvSpPr>
          <p:cNvPr id="11" name="CuadroTexto 10"/>
          <p:cNvSpPr txBox="1">
            <a:spLocks noChangeArrowheads="1"/>
          </p:cNvSpPr>
          <p:nvPr/>
        </p:nvSpPr>
        <p:spPr bwMode="auto">
          <a:xfrm>
            <a:off x="755650" y="908050"/>
            <a:ext cx="2303463" cy="2032000"/>
          </a:xfrm>
          <a:prstGeom prst="rect">
            <a:avLst/>
          </a:prstGeom>
          <a:gradFill rotWithShape="1">
            <a:gsLst>
              <a:gs pos="0">
                <a:srgbClr val="FFBE86"/>
              </a:gs>
              <a:gs pos="35001">
                <a:srgbClr val="FFD0AA"/>
              </a:gs>
              <a:gs pos="100000">
                <a:srgbClr val="FFEBDB"/>
              </a:gs>
            </a:gsLst>
            <a:lin ang="16200000" scaled="1"/>
          </a:gradFill>
          <a:ln w="9525">
            <a:solidFill>
              <a:srgbClr val="F69240"/>
            </a:solidFill>
            <a:miter lim="800000"/>
            <a:headEnd/>
            <a:tailEnd/>
          </a:ln>
          <a:effectLst>
            <a:outerShdw blurRad="63500" sy="23000" kx="1199993" algn="br" rotWithShape="0">
              <a:srgbClr val="000000">
                <a:alpha val="20000"/>
              </a:srgbClr>
            </a:outerShdw>
          </a:effectLst>
        </p:spPr>
        <p:txBody>
          <a:bodyPr>
            <a:spAutoFit/>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s-AR">
                <a:solidFill>
                  <a:srgbClr val="000000"/>
                </a:solidFill>
                <a:latin typeface="Calibri" charset="0"/>
              </a:rPr>
              <a:t>Las vacunas conllevan algunos efectos secundarios nocivos y de largo plazo que aún no se conocen. Más aún, la vacunación puede ser mortal.</a:t>
            </a:r>
          </a:p>
        </p:txBody>
      </p:sp>
    </p:spTree>
    <p:extLst>
      <p:ext uri="{BB962C8B-B14F-4D97-AF65-F5344CB8AC3E}">
        <p14:creationId xmlns:p14="http://schemas.microsoft.com/office/powerpoint/2010/main" val="953338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CuadroTexto 6"/>
          <p:cNvSpPr txBox="1">
            <a:spLocks noChangeArrowheads="1"/>
          </p:cNvSpPr>
          <p:nvPr/>
        </p:nvSpPr>
        <p:spPr bwMode="auto">
          <a:xfrm>
            <a:off x="107950" y="6291449"/>
            <a:ext cx="5576887" cy="46196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s-AR" sz="1200" b="1" dirty="0">
                <a:latin typeface="Calibri" charset="0"/>
              </a:rPr>
              <a:t>Fuente: </a:t>
            </a:r>
            <a:r>
              <a:rPr lang="es-AR" sz="1200" dirty="0">
                <a:latin typeface="Calibri" charset="0"/>
              </a:rPr>
              <a:t>Adaptado de</a:t>
            </a:r>
            <a:r>
              <a:rPr lang="en-US" sz="1200" dirty="0">
                <a:latin typeface="Calibri" charset="0"/>
              </a:rPr>
              <a:t>VACCINE DEVELOPMENT: CURRENT STATUS AND FUTURE NEEDS. </a:t>
            </a:r>
          </a:p>
          <a:p>
            <a:pPr eaLnBrk="1" hangingPunct="1"/>
            <a:r>
              <a:rPr lang="en-US" sz="1200" dirty="0">
                <a:latin typeface="Calibri" charset="0"/>
              </a:rPr>
              <a:t>A report from de American Academy of Microbiology. WDC, 2005</a:t>
            </a:r>
            <a:endParaRPr lang="es-AR" sz="1200" dirty="0">
              <a:latin typeface="Calibri" charset="0"/>
            </a:endParaRPr>
          </a:p>
        </p:txBody>
      </p:sp>
      <p:sp>
        <p:nvSpPr>
          <p:cNvPr id="8" name="Título 1"/>
          <p:cNvSpPr txBox="1">
            <a:spLocks/>
          </p:cNvSpPr>
          <p:nvPr/>
        </p:nvSpPr>
        <p:spPr bwMode="auto">
          <a:xfrm>
            <a:off x="395288" y="44450"/>
            <a:ext cx="3600450" cy="720725"/>
          </a:xfrm>
          <a:prstGeom prst="rect">
            <a:avLst/>
          </a:prstGeom>
          <a:solidFill>
            <a:schemeClr val="tx1"/>
          </a:solidFill>
          <a:ln w="38100">
            <a:solidFill>
              <a:schemeClr val="bg1"/>
            </a:solidFill>
            <a:miter lim="800000"/>
            <a:headEnd/>
            <a:tailEnd/>
          </a:ln>
          <a:effectLst>
            <a:outerShdw blurRad="63500" dist="20000" dir="5400000" rotWithShape="0">
              <a:srgbClr val="000000">
                <a:alpha val="37999"/>
              </a:srgbClr>
            </a:outerShdw>
          </a:effectLst>
        </p:spPr>
        <p:txBody>
          <a:bodyPr anchor="ct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defRPr/>
            </a:pPr>
            <a:r>
              <a:rPr lang="es-AR">
                <a:solidFill>
                  <a:schemeClr val="bg1"/>
                </a:solidFill>
                <a:cs typeface="Arial" charset="0"/>
              </a:rPr>
              <a:t>Mitos desterrados…</a:t>
            </a:r>
          </a:p>
        </p:txBody>
      </p:sp>
      <p:sp>
        <p:nvSpPr>
          <p:cNvPr id="58371" name="CuadroTexto 2"/>
          <p:cNvSpPr txBox="1">
            <a:spLocks noChangeArrowheads="1"/>
          </p:cNvSpPr>
          <p:nvPr/>
        </p:nvSpPr>
        <p:spPr bwMode="auto">
          <a:xfrm>
            <a:off x="250825" y="1557338"/>
            <a:ext cx="3960813"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s-AR" sz="1200" b="1">
                <a:solidFill>
                  <a:srgbClr val="7F7F7F"/>
                </a:solidFill>
                <a:latin typeface="Calibri" charset="0"/>
              </a:rPr>
              <a:t>Supuestas asociaciones entre vacunas y  efectos adversos desaprobadas</a:t>
            </a:r>
          </a:p>
          <a:p>
            <a:pPr eaLnBrk="1" hangingPunct="1"/>
            <a:endParaRPr lang="es-AR" sz="1200" b="1">
              <a:solidFill>
                <a:srgbClr val="7F7F7F"/>
              </a:solidFill>
              <a:latin typeface="Calibri" charset="0"/>
            </a:endParaRPr>
          </a:p>
          <a:p>
            <a:pPr eaLnBrk="1" hangingPunct="1"/>
            <a:endParaRPr lang="es-AR" sz="1200" b="1">
              <a:solidFill>
                <a:srgbClr val="7F7F7F"/>
              </a:solidFill>
              <a:latin typeface="Calibri" charset="0"/>
            </a:endParaRPr>
          </a:p>
        </p:txBody>
      </p:sp>
      <p:graphicFrame>
        <p:nvGraphicFramePr>
          <p:cNvPr id="4" name="Tabla 3"/>
          <p:cNvGraphicFramePr>
            <a:graphicFrameLocks noGrp="1"/>
          </p:cNvGraphicFramePr>
          <p:nvPr>
            <p:extLst>
              <p:ext uri="{D42A27DB-BD31-4B8C-83A1-F6EECF244321}">
                <p14:modId xmlns:p14="http://schemas.microsoft.com/office/powerpoint/2010/main" val="3568175539"/>
              </p:ext>
            </p:extLst>
          </p:nvPr>
        </p:nvGraphicFramePr>
        <p:xfrm>
          <a:off x="250824" y="2152650"/>
          <a:ext cx="6558189" cy="3797303"/>
        </p:xfrm>
        <a:graphic>
          <a:graphicData uri="http://schemas.openxmlformats.org/drawingml/2006/table">
            <a:tbl>
              <a:tblPr/>
              <a:tblGrid>
                <a:gridCol w="1695008">
                  <a:extLst>
                    <a:ext uri="{9D8B030D-6E8A-4147-A177-3AD203B41FA5}">
                      <a16:colId xmlns:a16="http://schemas.microsoft.com/office/drawing/2014/main" val="20000"/>
                    </a:ext>
                  </a:extLst>
                </a:gridCol>
                <a:gridCol w="4863181">
                  <a:extLst>
                    <a:ext uri="{9D8B030D-6E8A-4147-A177-3AD203B41FA5}">
                      <a16:colId xmlns:a16="http://schemas.microsoft.com/office/drawing/2014/main" val="20001"/>
                    </a:ext>
                  </a:extLst>
                </a:gridCol>
              </a:tblGrid>
              <a:tr h="47741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1" i="0" u="none" strike="noStrike" cap="none" normalizeH="0" baseline="0">
                          <a:ln>
                            <a:noFill/>
                          </a:ln>
                          <a:solidFill>
                            <a:schemeClr val="tx1"/>
                          </a:solidFill>
                          <a:effectLst/>
                          <a:latin typeface="Calibri" charset="0"/>
                          <a:ea typeface="ＭＳ Ｐゴシック" charset="0"/>
                          <a:cs typeface="Arial" charset="0"/>
                        </a:rPr>
                        <a:t>vacuna</a:t>
                      </a:r>
                    </a:p>
                  </a:txBody>
                  <a:tcPr marL="91445" marR="91445" marT="45708" marB="45708"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1" i="0" u="none" strike="noStrike" cap="none" normalizeH="0" baseline="0">
                          <a:ln>
                            <a:noFill/>
                          </a:ln>
                          <a:solidFill>
                            <a:schemeClr val="tx1"/>
                          </a:solidFill>
                          <a:effectLst/>
                          <a:latin typeface="Calibri" charset="0"/>
                          <a:ea typeface="ＭＳ Ｐゴシック" charset="0"/>
                          <a:cs typeface="Arial" charset="0"/>
                        </a:rPr>
                        <a:t>Efecto adverso descartado</a:t>
                      </a:r>
                    </a:p>
                  </a:txBody>
                  <a:tcPr marL="91445" marR="91445" marT="45708" marB="45708"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876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0" i="0" u="none" strike="noStrike" cap="none" normalizeH="0" baseline="0">
                          <a:ln>
                            <a:noFill/>
                          </a:ln>
                          <a:solidFill>
                            <a:schemeClr val="tx1"/>
                          </a:solidFill>
                          <a:effectLst/>
                          <a:latin typeface="Calibri" charset="0"/>
                          <a:ea typeface="ＭＳ Ｐゴシック" charset="0"/>
                          <a:cs typeface="Arial" charset="0"/>
                        </a:rPr>
                        <a:t>SRP</a:t>
                      </a:r>
                    </a:p>
                  </a:txBody>
                  <a:tcPr marL="91445" marR="91445" marT="45708" marB="45708"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tx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0" i="0" u="none" strike="noStrike" cap="none" normalizeH="0" baseline="0">
                          <a:ln>
                            <a:noFill/>
                          </a:ln>
                          <a:solidFill>
                            <a:schemeClr val="tx1"/>
                          </a:solidFill>
                          <a:effectLst/>
                          <a:latin typeface="Calibri" charset="0"/>
                          <a:ea typeface="ＭＳ Ｐゴシック" charset="0"/>
                          <a:cs typeface="Arial" charset="0"/>
                        </a:rPr>
                        <a:t>Autismo</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0" i="0" u="none" strike="noStrike" cap="none" normalizeH="0" baseline="0">
                          <a:ln>
                            <a:noFill/>
                          </a:ln>
                          <a:solidFill>
                            <a:schemeClr val="tx1"/>
                          </a:solidFill>
                          <a:effectLst/>
                          <a:latin typeface="Calibri" charset="0"/>
                          <a:ea typeface="ＭＳ Ｐゴシック" charset="0"/>
                          <a:cs typeface="Arial" charset="0"/>
                        </a:rPr>
                        <a:t>Enfermedad Inflamatoria Intestinal</a:t>
                      </a:r>
                    </a:p>
                  </a:txBody>
                  <a:tcPr marL="91445" marR="91445" marT="45708" marB="45708"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tx1">
                        <a:alpha val="20000"/>
                      </a:schemeClr>
                    </a:solidFill>
                  </a:tcPr>
                </a:tc>
                <a:extLst>
                  <a:ext uri="{0D108BD9-81ED-4DB2-BD59-A6C34878D82A}">
                    <a16:rowId xmlns:a16="http://schemas.microsoft.com/office/drawing/2014/main" val="10001"/>
                  </a:ext>
                </a:extLst>
              </a:tr>
              <a:tr h="47741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0" i="0" u="none" strike="noStrike" cap="none" normalizeH="0" baseline="0">
                          <a:ln>
                            <a:noFill/>
                          </a:ln>
                          <a:solidFill>
                            <a:schemeClr val="tx1"/>
                          </a:solidFill>
                          <a:effectLst/>
                          <a:latin typeface="Calibri" charset="0"/>
                          <a:ea typeface="ＭＳ Ｐゴシック" charset="0"/>
                          <a:cs typeface="Arial" charset="0"/>
                        </a:rPr>
                        <a:t>PERTUSSIS</a:t>
                      </a:r>
                    </a:p>
                  </a:txBody>
                  <a:tcPr marL="91445" marR="91445" marT="45708" marB="45708"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0" i="0" u="none" strike="noStrike" cap="none" normalizeH="0" baseline="0">
                          <a:ln>
                            <a:noFill/>
                          </a:ln>
                          <a:solidFill>
                            <a:schemeClr val="tx1"/>
                          </a:solidFill>
                          <a:effectLst/>
                          <a:latin typeface="Calibri" charset="0"/>
                          <a:ea typeface="ＭＳ Ｐゴシック" charset="0"/>
                          <a:cs typeface="Arial" charset="0"/>
                        </a:rPr>
                        <a:t>Encefalopatia Crónica</a:t>
                      </a:r>
                    </a:p>
                  </a:txBody>
                  <a:tcPr marL="91445" marR="91445" marT="45708" marB="45708"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47741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0" i="0" u="none" strike="noStrike" cap="none" normalizeH="0" baseline="0">
                          <a:ln>
                            <a:noFill/>
                          </a:ln>
                          <a:solidFill>
                            <a:schemeClr val="tx1"/>
                          </a:solidFill>
                          <a:effectLst/>
                          <a:latin typeface="Calibri" charset="0"/>
                          <a:ea typeface="ＭＳ Ｐゴシック" charset="0"/>
                          <a:cs typeface="Arial" charset="0"/>
                        </a:rPr>
                        <a:t>POLIO</a:t>
                      </a:r>
                    </a:p>
                  </a:txBody>
                  <a:tcPr marL="91445" marR="91445" marT="45708" marB="45708" horzOverflow="overflow">
                    <a:lnL>
                      <a:noFill/>
                    </a:lnL>
                    <a:lnR>
                      <a:noFill/>
                    </a:lnR>
                    <a:lnT>
                      <a:noFill/>
                    </a:lnT>
                    <a:lnB>
                      <a:noFill/>
                    </a:lnB>
                    <a:lnTlToBr>
                      <a:noFill/>
                    </a:lnTlToBr>
                    <a:lnBlToTr>
                      <a:noFill/>
                    </a:lnBlToTr>
                    <a:solidFill>
                      <a:schemeClr val="tx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0" i="0" u="none" strike="noStrike" cap="none" normalizeH="0" baseline="0">
                          <a:ln>
                            <a:noFill/>
                          </a:ln>
                          <a:solidFill>
                            <a:schemeClr val="tx1"/>
                          </a:solidFill>
                          <a:effectLst/>
                          <a:latin typeface="Calibri" charset="0"/>
                          <a:ea typeface="ＭＳ Ｐゴシック" charset="0"/>
                          <a:cs typeface="Arial" charset="0"/>
                        </a:rPr>
                        <a:t>Adquisición de VIH</a:t>
                      </a:r>
                    </a:p>
                  </a:txBody>
                  <a:tcPr marL="91445" marR="91445" marT="45708" marB="45708" horzOverflow="overflow">
                    <a:lnL>
                      <a:noFill/>
                    </a:lnL>
                    <a:lnR>
                      <a:noFill/>
                    </a:lnR>
                    <a:lnT>
                      <a:noFill/>
                    </a:lnT>
                    <a:lnB>
                      <a:noFill/>
                    </a:lnB>
                    <a:lnTlToBr>
                      <a:noFill/>
                    </a:lnTlToBr>
                    <a:lnBlToTr>
                      <a:noFill/>
                    </a:lnBlToTr>
                    <a:solidFill>
                      <a:schemeClr val="tx1">
                        <a:alpha val="20000"/>
                      </a:schemeClr>
                    </a:solidFill>
                  </a:tcPr>
                </a:tc>
                <a:extLst>
                  <a:ext uri="{0D108BD9-81ED-4DB2-BD59-A6C34878D82A}">
                    <a16:rowId xmlns:a16="http://schemas.microsoft.com/office/drawing/2014/main" val="10003"/>
                  </a:ext>
                </a:extLst>
              </a:tr>
              <a:tr h="47741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0" i="0" u="none" strike="noStrike" cap="none" normalizeH="0" baseline="0">
                          <a:ln>
                            <a:noFill/>
                          </a:ln>
                          <a:solidFill>
                            <a:schemeClr val="tx1"/>
                          </a:solidFill>
                          <a:effectLst/>
                          <a:latin typeface="Calibri" charset="0"/>
                          <a:ea typeface="ＭＳ Ｐゴシック" charset="0"/>
                          <a:cs typeface="Arial" charset="0"/>
                        </a:rPr>
                        <a:t>TIMEROSAL</a:t>
                      </a:r>
                    </a:p>
                  </a:txBody>
                  <a:tcPr marL="91445" marR="91445" marT="45708" marB="45708"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0" i="0" u="none" strike="noStrike" cap="none" normalizeH="0" baseline="0">
                          <a:ln>
                            <a:noFill/>
                          </a:ln>
                          <a:solidFill>
                            <a:schemeClr val="tx1"/>
                          </a:solidFill>
                          <a:effectLst/>
                          <a:latin typeface="Calibri" charset="0"/>
                          <a:ea typeface="ＭＳ Ｐゴシック" charset="0"/>
                          <a:cs typeface="Arial" charset="0"/>
                        </a:rPr>
                        <a:t>Autismo</a:t>
                      </a:r>
                    </a:p>
                  </a:txBody>
                  <a:tcPr marL="91445" marR="91445" marT="45708" marB="45708"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47741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0" i="0" u="none" strike="noStrike" cap="none" normalizeH="0" baseline="0">
                          <a:ln>
                            <a:noFill/>
                          </a:ln>
                          <a:solidFill>
                            <a:schemeClr val="tx1"/>
                          </a:solidFill>
                          <a:effectLst/>
                          <a:latin typeface="Calibri" charset="0"/>
                          <a:ea typeface="ＭＳ Ｐゴシック" charset="0"/>
                          <a:cs typeface="Arial" charset="0"/>
                        </a:rPr>
                        <a:t>HEPATITIS B</a:t>
                      </a:r>
                    </a:p>
                  </a:txBody>
                  <a:tcPr marL="91445" marR="91445" marT="45708" marB="45708" horzOverflow="overflow">
                    <a:lnL>
                      <a:noFill/>
                    </a:lnL>
                    <a:lnR>
                      <a:noFill/>
                    </a:lnR>
                    <a:lnT>
                      <a:noFill/>
                    </a:lnT>
                    <a:lnB>
                      <a:noFill/>
                    </a:lnB>
                    <a:lnTlToBr>
                      <a:noFill/>
                    </a:lnTlToBr>
                    <a:lnBlToTr>
                      <a:noFill/>
                    </a:lnBlToTr>
                    <a:solidFill>
                      <a:schemeClr val="tx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0" i="0" u="none" strike="noStrike" cap="none" normalizeH="0" baseline="0">
                          <a:ln>
                            <a:noFill/>
                          </a:ln>
                          <a:solidFill>
                            <a:schemeClr val="tx1"/>
                          </a:solidFill>
                          <a:effectLst/>
                          <a:latin typeface="Calibri" charset="0"/>
                          <a:ea typeface="ＭＳ Ｐゴシック" charset="0"/>
                          <a:cs typeface="Arial" charset="0"/>
                        </a:rPr>
                        <a:t>Esclerosis Múltiple</a:t>
                      </a:r>
                    </a:p>
                  </a:txBody>
                  <a:tcPr marL="91445" marR="91445" marT="45708" marB="45708" horzOverflow="overflow">
                    <a:lnL>
                      <a:noFill/>
                    </a:lnL>
                    <a:lnR>
                      <a:noFill/>
                    </a:lnR>
                    <a:lnT>
                      <a:noFill/>
                    </a:lnT>
                    <a:lnB>
                      <a:noFill/>
                    </a:lnB>
                    <a:lnTlToBr>
                      <a:noFill/>
                    </a:lnTlToBr>
                    <a:lnBlToTr>
                      <a:noFill/>
                    </a:lnBlToTr>
                    <a:solidFill>
                      <a:schemeClr val="tx1">
                        <a:alpha val="20000"/>
                      </a:schemeClr>
                    </a:solidFill>
                  </a:tcPr>
                </a:tc>
                <a:extLst>
                  <a:ext uri="{0D108BD9-81ED-4DB2-BD59-A6C34878D82A}">
                    <a16:rowId xmlns:a16="http://schemas.microsoft.com/office/drawing/2014/main" val="10005"/>
                  </a:ext>
                </a:extLst>
              </a:tr>
              <a:tr h="82260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0" i="0" u="none" strike="noStrike" cap="none" normalizeH="0" baseline="0">
                          <a:ln>
                            <a:noFill/>
                          </a:ln>
                          <a:solidFill>
                            <a:schemeClr val="tx1"/>
                          </a:solidFill>
                          <a:effectLst/>
                          <a:latin typeface="Calibri" charset="0"/>
                          <a:ea typeface="ＭＳ Ｐゴシック" charset="0"/>
                          <a:cs typeface="Arial" charset="0"/>
                        </a:rPr>
                        <a:t>HIB CONJUGADA </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0" i="0" u="none" strike="noStrike" cap="none" normalizeH="0" baseline="0">
                          <a:ln>
                            <a:noFill/>
                          </a:ln>
                          <a:solidFill>
                            <a:schemeClr val="tx1"/>
                          </a:solidFill>
                          <a:effectLst/>
                          <a:latin typeface="Calibri" charset="0"/>
                          <a:ea typeface="ＭＳ Ｐゴシック" charset="0"/>
                          <a:cs typeface="Arial" charset="0"/>
                        </a:rPr>
                        <a:t>Y HEPATITIS B</a:t>
                      </a:r>
                    </a:p>
                  </a:txBody>
                  <a:tcPr marL="91445" marR="91445" marT="45708" marB="45708"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0" i="0" u="none" strike="noStrike" cap="none" normalizeH="0" baseline="0" dirty="0">
                          <a:ln>
                            <a:noFill/>
                          </a:ln>
                          <a:solidFill>
                            <a:schemeClr val="tx1"/>
                          </a:solidFill>
                          <a:effectLst/>
                          <a:latin typeface="Calibri" charset="0"/>
                          <a:ea typeface="ＭＳ Ｐゴシック" charset="0"/>
                          <a:cs typeface="Arial" charset="0"/>
                        </a:rPr>
                        <a:t>Diabetes</a:t>
                      </a:r>
                    </a:p>
                  </a:txBody>
                  <a:tcPr marL="91445" marR="91445" marT="45708" marB="45708"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4" name="Rectángulo 13"/>
          <p:cNvSpPr/>
          <p:nvPr/>
        </p:nvSpPr>
        <p:spPr>
          <a:xfrm>
            <a:off x="107950" y="1557337"/>
            <a:ext cx="6701064" cy="4392615"/>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rgbClr val="FFFFFF"/>
              </a:solidFill>
              <a:latin typeface="Calibri" charset="0"/>
              <a:ea typeface="ＭＳ Ｐゴシック" charset="0"/>
              <a:cs typeface="Arial" charset="0"/>
            </a:endParaRPr>
          </a:p>
        </p:txBody>
      </p:sp>
    </p:spTree>
    <p:extLst>
      <p:ext uri="{BB962C8B-B14F-4D97-AF65-F5344CB8AC3E}">
        <p14:creationId xmlns:p14="http://schemas.microsoft.com/office/powerpoint/2010/main" val="34322698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a:spLocks noChangeArrowheads="1"/>
          </p:cNvSpPr>
          <p:nvPr/>
        </p:nvSpPr>
        <p:spPr bwMode="auto">
          <a:xfrm>
            <a:off x="101600" y="115888"/>
            <a:ext cx="8791575" cy="1077912"/>
          </a:xfrm>
          <a:prstGeom prst="rect">
            <a:avLst/>
          </a:prstGeom>
          <a:solidFill>
            <a:schemeClr val="accent1"/>
          </a:solidFill>
          <a:ln w="38100">
            <a:solidFill>
              <a:schemeClr val="bg1"/>
            </a:solidFill>
            <a:miter lim="800000"/>
            <a:headEnd/>
            <a:tailEnd/>
          </a:ln>
          <a:effectLst>
            <a:outerShdw blurRad="63500" dist="20000" dir="5400000" rotWithShape="0">
              <a:srgbClr val="000000">
                <a:alpha val="37999"/>
              </a:srgbClr>
            </a:outerShdw>
          </a:effectLst>
        </p:spPr>
        <p:txBody>
          <a:bodyPr>
            <a:spAutoFit/>
          </a:bodyPr>
          <a:lstStyle/>
          <a:p>
            <a:pPr eaLnBrk="1" hangingPunct="1">
              <a:defRPr/>
            </a:pPr>
            <a:r>
              <a:rPr lang="es-AR" sz="3200" b="1">
                <a:solidFill>
                  <a:srgbClr val="FFFFFF"/>
                </a:solidFill>
                <a:latin typeface="Calibri" charset="0"/>
                <a:cs typeface="Arial" charset="0"/>
              </a:rPr>
              <a:t>Mito: </a:t>
            </a:r>
            <a:endParaRPr lang="es-AR" sz="3200" b="1">
              <a:solidFill>
                <a:srgbClr val="FF0000"/>
              </a:solidFill>
              <a:latin typeface="Calibri" charset="0"/>
              <a:cs typeface="Arial" charset="0"/>
            </a:endParaRPr>
          </a:p>
          <a:p>
            <a:pPr eaLnBrk="1" hangingPunct="1">
              <a:defRPr/>
            </a:pPr>
            <a:r>
              <a:rPr lang="es-AR" sz="3200" b="1">
                <a:solidFill>
                  <a:srgbClr val="FFFFFF"/>
                </a:solidFill>
                <a:latin typeface="Calibri" charset="0"/>
                <a:cs typeface="Arial" charset="0"/>
              </a:rPr>
              <a:t>Las vacunas contienen mercurio, que es peligroso</a:t>
            </a:r>
          </a:p>
        </p:txBody>
      </p:sp>
      <p:graphicFrame>
        <p:nvGraphicFramePr>
          <p:cNvPr id="10" name="9 Tabla"/>
          <p:cNvGraphicFramePr>
            <a:graphicFrameLocks noGrp="1"/>
          </p:cNvGraphicFramePr>
          <p:nvPr/>
        </p:nvGraphicFramePr>
        <p:xfrm>
          <a:off x="392113" y="3244850"/>
          <a:ext cx="8712200" cy="2848194"/>
        </p:xfrm>
        <a:graphic>
          <a:graphicData uri="http://schemas.openxmlformats.org/drawingml/2006/table">
            <a:tbl>
              <a:tblPr/>
              <a:tblGrid>
                <a:gridCol w="1655762">
                  <a:extLst>
                    <a:ext uri="{9D8B030D-6E8A-4147-A177-3AD203B41FA5}">
                      <a16:colId xmlns:a16="http://schemas.microsoft.com/office/drawing/2014/main" val="20000"/>
                    </a:ext>
                  </a:extLst>
                </a:gridCol>
                <a:gridCol w="3243263">
                  <a:extLst>
                    <a:ext uri="{9D8B030D-6E8A-4147-A177-3AD203B41FA5}">
                      <a16:colId xmlns:a16="http://schemas.microsoft.com/office/drawing/2014/main" val="20001"/>
                    </a:ext>
                  </a:extLst>
                </a:gridCol>
                <a:gridCol w="3813175">
                  <a:extLst>
                    <a:ext uri="{9D8B030D-6E8A-4147-A177-3AD203B41FA5}">
                      <a16:colId xmlns:a16="http://schemas.microsoft.com/office/drawing/2014/main" val="20002"/>
                    </a:ext>
                  </a:extLst>
                </a:gridCol>
              </a:tblGrid>
              <a:tr h="1188801">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a:ln>
                          <a:noFill/>
                        </a:ln>
                        <a:solidFill>
                          <a:srgbClr val="FFFFFF"/>
                        </a:solidFill>
                        <a:effectLst/>
                        <a:latin typeface="Calibri" charset="0"/>
                        <a:ea typeface="ＭＳ Ｐゴシック" charset="0"/>
                        <a:cs typeface="Arial" charset="0"/>
                      </a:endParaRPr>
                    </a:p>
                  </a:txBody>
                  <a:tcPr marL="91443" marR="91443"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2400" b="1" i="0" u="none" strike="noStrike" cap="none" normalizeH="0" baseline="0">
                          <a:ln>
                            <a:noFill/>
                          </a:ln>
                          <a:solidFill>
                            <a:srgbClr val="FFFFFF"/>
                          </a:solidFill>
                          <a:effectLst/>
                          <a:latin typeface="Calibri" charset="0"/>
                          <a:ea typeface="ＭＳ Ｐゴシック" charset="0"/>
                          <a:cs typeface="Arial" charset="0"/>
                        </a:rPr>
                        <a:t>ETILMERCURIO (VACUNAS)</a:t>
                      </a:r>
                    </a:p>
                  </a:txBody>
                  <a:tcPr marL="91443" marR="91443"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2400" b="1" i="0" u="none" strike="noStrike" cap="none" normalizeH="0" baseline="0">
                          <a:ln>
                            <a:noFill/>
                          </a:ln>
                          <a:solidFill>
                            <a:srgbClr val="FFFFFF"/>
                          </a:solidFill>
                          <a:effectLst/>
                          <a:latin typeface="Calibri" charset="0"/>
                          <a:ea typeface="ＭＳ Ｐゴシック" charset="0"/>
                          <a:cs typeface="Arial" charset="0"/>
                        </a:rPr>
                        <a:t>METILMERCURIO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AR" sz="2400" b="1" i="0" u="none" strike="noStrike" cap="none" normalizeH="0" baseline="0">
                          <a:ln>
                            <a:noFill/>
                          </a:ln>
                          <a:solidFill>
                            <a:srgbClr val="FFFFFF"/>
                          </a:solidFill>
                          <a:effectLst/>
                          <a:latin typeface="Calibri" charset="0"/>
                          <a:ea typeface="ＭＳ Ｐゴシック" charset="0"/>
                          <a:cs typeface="Arial" charset="0"/>
                        </a:rPr>
                        <a:t>(ALIMENTOS y otras fuentes)</a:t>
                      </a:r>
                    </a:p>
                  </a:txBody>
                  <a:tcPr marL="91443" marR="91443"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93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1800" b="0" i="0" u="none" strike="noStrike" cap="none" normalizeH="0" baseline="0">
                          <a:ln>
                            <a:noFill/>
                          </a:ln>
                          <a:solidFill>
                            <a:srgbClr val="002060"/>
                          </a:solidFill>
                          <a:effectLst/>
                          <a:latin typeface="Calibri" charset="0"/>
                          <a:ea typeface="ＭＳ Ｐゴシック" charset="0"/>
                          <a:cs typeface="Arial" charset="0"/>
                        </a:rPr>
                        <a:t>Vida media</a:t>
                      </a:r>
                    </a:p>
                  </a:txBody>
                  <a:tcPr marL="91443" marR="91443"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1800" b="0" i="0" u="none" strike="noStrike" cap="none" normalizeH="0" baseline="0">
                          <a:ln>
                            <a:noFill/>
                          </a:ln>
                          <a:solidFill>
                            <a:srgbClr val="002060"/>
                          </a:solidFill>
                          <a:effectLst/>
                          <a:latin typeface="Calibri" charset="0"/>
                          <a:ea typeface="ＭＳ Ｐゴシック" charset="0"/>
                          <a:cs typeface="Arial" charset="0"/>
                        </a:rPr>
                        <a:t>3.7- 7 días (</a:t>
                      </a:r>
                      <a:r>
                        <a:rPr kumimoji="0" lang="es-AR" sz="1800" b="1" i="0" u="none" strike="noStrike" cap="none" normalizeH="0" baseline="0">
                          <a:ln>
                            <a:noFill/>
                          </a:ln>
                          <a:solidFill>
                            <a:srgbClr val="002060"/>
                          </a:solidFill>
                          <a:effectLst/>
                          <a:latin typeface="Calibri" charset="0"/>
                          <a:ea typeface="ＭＳ Ｐゴシック" charset="0"/>
                          <a:cs typeface="Arial" charset="0"/>
                          <a:sym typeface="Wingdings" charset="0"/>
                        </a:rPr>
                        <a:t>no se acumula</a:t>
                      </a:r>
                      <a:r>
                        <a:rPr kumimoji="0" lang="es-AR" sz="1800" b="0" i="0" u="none" strike="noStrike" cap="none" normalizeH="0" baseline="0">
                          <a:ln>
                            <a:noFill/>
                          </a:ln>
                          <a:solidFill>
                            <a:srgbClr val="002060"/>
                          </a:solidFill>
                          <a:effectLst/>
                          <a:latin typeface="Calibri" charset="0"/>
                          <a:ea typeface="ＭＳ Ｐゴシック" charset="0"/>
                          <a:cs typeface="Arial" charset="0"/>
                          <a:sym typeface="Wingdings" charset="0"/>
                        </a:rPr>
                        <a:t>)</a:t>
                      </a:r>
                      <a:endParaRPr kumimoji="0" lang="es-AR" sz="1800" b="0" i="0" u="none" strike="noStrike" cap="none" normalizeH="0" baseline="0">
                        <a:ln>
                          <a:noFill/>
                        </a:ln>
                        <a:solidFill>
                          <a:srgbClr val="002060"/>
                        </a:solidFill>
                        <a:effectLst/>
                        <a:latin typeface="Calibri" charset="0"/>
                        <a:ea typeface="ＭＳ Ｐゴシック" charset="0"/>
                        <a:cs typeface="Arial" charset="0"/>
                      </a:endParaRPr>
                    </a:p>
                  </a:txBody>
                  <a:tcPr marL="91443" marR="91443"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1800" b="0" i="0" u="none" strike="noStrike" cap="none" normalizeH="0" baseline="0">
                          <a:ln>
                            <a:noFill/>
                          </a:ln>
                          <a:solidFill>
                            <a:srgbClr val="002060"/>
                          </a:solidFill>
                          <a:effectLst/>
                          <a:latin typeface="Calibri" charset="0"/>
                          <a:ea typeface="ＭＳ Ｐゴシック" charset="0"/>
                          <a:cs typeface="Arial" charset="0"/>
                        </a:rPr>
                        <a:t>20-70 días (se acumula)</a:t>
                      </a:r>
                    </a:p>
                  </a:txBody>
                  <a:tcPr marL="91443" marR="91443"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63991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1800" b="0" i="0" u="none" strike="noStrike" cap="none" normalizeH="0" baseline="0">
                          <a:ln>
                            <a:noFill/>
                          </a:ln>
                          <a:solidFill>
                            <a:srgbClr val="002060"/>
                          </a:solidFill>
                          <a:effectLst/>
                          <a:latin typeface="Calibri" charset="0"/>
                          <a:ea typeface="ＭＳ Ｐゴシック" charset="0"/>
                          <a:cs typeface="Arial" charset="0"/>
                        </a:rPr>
                        <a:t>Neurotoxicidad</a:t>
                      </a:r>
                    </a:p>
                  </a:txBody>
                  <a:tcPr marL="91443" marR="91443"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1800" b="1" i="0" u="none" strike="noStrike" cap="none" normalizeH="0" baseline="0">
                          <a:ln>
                            <a:noFill/>
                          </a:ln>
                          <a:solidFill>
                            <a:srgbClr val="002060"/>
                          </a:solidFill>
                          <a:effectLst/>
                          <a:latin typeface="Calibri" charset="0"/>
                          <a:ea typeface="ＭＳ Ｐゴシック" charset="0"/>
                          <a:cs typeface="Arial" charset="0"/>
                        </a:rPr>
                        <a:t>Altas concentraciones para ser tóxico </a:t>
                      </a:r>
                      <a:r>
                        <a:rPr kumimoji="0" lang="es-AR" sz="1800" b="0" i="0" u="none" strike="noStrike" cap="none" normalizeH="0" baseline="0">
                          <a:ln>
                            <a:noFill/>
                          </a:ln>
                          <a:solidFill>
                            <a:srgbClr val="002060"/>
                          </a:solidFill>
                          <a:effectLst/>
                          <a:latin typeface="Calibri" charset="0"/>
                          <a:ea typeface="ＭＳ Ｐゴシック" charset="0"/>
                          <a:cs typeface="Arial" charset="0"/>
                        </a:rPr>
                        <a:t>(1000-2000 mcg/L)</a:t>
                      </a:r>
                    </a:p>
                  </a:txBody>
                  <a:tcPr marL="91443" marR="91443"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1800" b="0" i="0" u="none" strike="noStrike" cap="none" normalizeH="0" baseline="0">
                          <a:ln>
                            <a:noFill/>
                          </a:ln>
                          <a:solidFill>
                            <a:srgbClr val="002060"/>
                          </a:solidFill>
                          <a:effectLst/>
                          <a:latin typeface="Calibri" charset="0"/>
                          <a:ea typeface="ＭＳ Ｐゴシック" charset="0"/>
                          <a:cs typeface="Arial" charset="0"/>
                        </a:rPr>
                        <a:t>Bajas concentraciones para toxicidad (200  mcg/L)</a:t>
                      </a:r>
                    </a:p>
                  </a:txBody>
                  <a:tcPr marL="91443" marR="91443"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639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rgbClr val="000000"/>
                        </a:solidFill>
                        <a:effectLst/>
                        <a:latin typeface="Calibri" charset="0"/>
                        <a:ea typeface="ＭＳ Ｐゴシック" charset="0"/>
                        <a:cs typeface="Arial" charset="0"/>
                      </a:endParaRPr>
                    </a:p>
                  </a:txBody>
                  <a:tcPr marL="91443" marR="91443"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1800" b="0" i="0" u="none" strike="noStrike" cap="none" normalizeH="0" baseline="0">
                          <a:ln>
                            <a:noFill/>
                          </a:ln>
                          <a:solidFill>
                            <a:srgbClr val="002060"/>
                          </a:solidFill>
                          <a:effectLst/>
                          <a:latin typeface="Calibri" charset="0"/>
                          <a:ea typeface="ＭＳ Ｐゴシック" charset="0"/>
                          <a:cs typeface="Arial" charset="0"/>
                        </a:rPr>
                        <a:t>Conservante en vacunas</a:t>
                      </a:r>
                    </a:p>
                  </a:txBody>
                  <a:tcPr marL="91443" marR="91443"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1800" b="0" i="0" u="none" strike="noStrike" cap="none" normalizeH="0" baseline="0">
                          <a:ln>
                            <a:noFill/>
                          </a:ln>
                          <a:solidFill>
                            <a:srgbClr val="002060"/>
                          </a:solidFill>
                          <a:effectLst/>
                          <a:latin typeface="Calibri" charset="0"/>
                          <a:ea typeface="ＭＳ Ｐゴシック" charset="0"/>
                          <a:cs typeface="Arial" charset="0"/>
                        </a:rPr>
                        <a:t>Pescado (atún), amalgamas dentales, silos , fumigación campos</a:t>
                      </a:r>
                    </a:p>
                  </a:txBody>
                  <a:tcPr marL="91443" marR="91443"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bl>
          </a:graphicData>
        </a:graphic>
      </p:graphicFrame>
      <p:sp>
        <p:nvSpPr>
          <p:cNvPr id="7" name="Rectangle 3"/>
          <p:cNvSpPr txBox="1">
            <a:spLocks noChangeArrowheads="1"/>
          </p:cNvSpPr>
          <p:nvPr/>
        </p:nvSpPr>
        <p:spPr bwMode="auto">
          <a:xfrm>
            <a:off x="107950" y="1489075"/>
            <a:ext cx="4457700" cy="1435100"/>
          </a:xfrm>
          <a:prstGeom prst="rect">
            <a:avLst/>
          </a:prstGeom>
          <a:gradFill rotWithShape="1">
            <a:gsLst>
              <a:gs pos="0">
                <a:srgbClr val="FFA2A1"/>
              </a:gs>
              <a:gs pos="35001">
                <a:srgbClr val="FFBEBD"/>
              </a:gs>
              <a:gs pos="100000">
                <a:srgbClr val="FFE5E5"/>
              </a:gs>
            </a:gsLst>
            <a:lin ang="16200000" scaled="1"/>
          </a:gradFill>
          <a:ln w="9525">
            <a:solidFill>
              <a:srgbClr val="BE4B48"/>
            </a:solidFill>
            <a:miter lim="800000"/>
            <a:headEnd/>
            <a:tailEnd/>
          </a:ln>
          <a:effectLst>
            <a:outerShdw blurRad="63500" dist="20000" dir="5400000" rotWithShape="0">
              <a:srgbClr val="000000">
                <a:alpha val="37999"/>
              </a:srgbClr>
            </a:outerShdw>
          </a:effectLst>
        </p:spPr>
        <p:txBody>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spcBef>
                <a:spcPct val="20000"/>
              </a:spcBef>
              <a:defRPr/>
            </a:pPr>
            <a:r>
              <a:rPr lang="es-ES" sz="2800">
                <a:solidFill>
                  <a:srgbClr val="002060"/>
                </a:solidFill>
                <a:latin typeface="Calibri" charset="0"/>
              </a:rPr>
              <a:t>Uso en la producción de vacunas, al inactivar microorganismos y toxinas.</a:t>
            </a:r>
          </a:p>
        </p:txBody>
      </p:sp>
      <p:sp>
        <p:nvSpPr>
          <p:cNvPr id="3" name="Rectángulo 2"/>
          <p:cNvSpPr>
            <a:spLocks noChangeArrowheads="1"/>
          </p:cNvSpPr>
          <p:nvPr/>
        </p:nvSpPr>
        <p:spPr bwMode="auto">
          <a:xfrm>
            <a:off x="4643438" y="1501775"/>
            <a:ext cx="4392612" cy="1422400"/>
          </a:xfrm>
          <a:prstGeom prst="rect">
            <a:avLst/>
          </a:prstGeom>
          <a:gradFill rotWithShape="1">
            <a:gsLst>
              <a:gs pos="0">
                <a:srgbClr val="DAFDA7"/>
              </a:gs>
              <a:gs pos="35001">
                <a:srgbClr val="E4FDC2"/>
              </a:gs>
              <a:gs pos="100000">
                <a:srgbClr val="F5FFE6"/>
              </a:gs>
            </a:gsLst>
            <a:lin ang="16200000" scaled="1"/>
          </a:gradFill>
          <a:ln w="9525">
            <a:solidFill>
              <a:srgbClr val="98B954"/>
            </a:solidFill>
            <a:miter lim="800000"/>
            <a:headEnd/>
            <a:tailEnd/>
          </a:ln>
          <a:effectLst>
            <a:outerShdw blurRad="63500" dist="20000" dir="5400000" rotWithShape="0">
              <a:srgbClr val="000000">
                <a:alpha val="37999"/>
              </a:srgbClr>
            </a:outerShdw>
          </a:effectLst>
        </p:spPr>
        <p:txBody>
          <a:bodyPr>
            <a:spAutoFit/>
          </a:bodyPr>
          <a:lstStyle/>
          <a:p>
            <a:pPr algn="ctr" eaLnBrk="1" hangingPunct="1">
              <a:spcBef>
                <a:spcPct val="20000"/>
              </a:spcBef>
              <a:defRPr/>
            </a:pPr>
            <a:r>
              <a:rPr lang="es-ES" sz="2800">
                <a:solidFill>
                  <a:srgbClr val="002060"/>
                </a:solidFill>
                <a:latin typeface="Calibri" charset="0"/>
                <a:cs typeface="Arial" charset="0"/>
              </a:rPr>
              <a:t>Conservante al evitar el crecimiento bacteriano y micótico (viales multidosis)</a:t>
            </a:r>
          </a:p>
        </p:txBody>
      </p:sp>
      <p:sp>
        <p:nvSpPr>
          <p:cNvPr id="59418" name="Rectangle 34"/>
          <p:cNvSpPr>
            <a:spLocks noChangeArrowheads="1"/>
          </p:cNvSpPr>
          <p:nvPr/>
        </p:nvSpPr>
        <p:spPr bwMode="auto">
          <a:xfrm>
            <a:off x="1677988" y="6088063"/>
            <a:ext cx="7453312" cy="769937"/>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eaLnBrk="1" hangingPunct="1"/>
            <a:r>
              <a:rPr lang="en-US" sz="1100" b="1" i="1" u="sng">
                <a:latin typeface="Calibri" charset="0"/>
                <a:cs typeface="Times New Roman" charset="0"/>
              </a:rPr>
              <a:t>Fuente</a:t>
            </a:r>
            <a:r>
              <a:rPr lang="en-US" sz="1100" b="1" i="1">
                <a:latin typeface="Calibri" charset="0"/>
                <a:cs typeface="Times New Roman" charset="0"/>
              </a:rPr>
              <a:t>: Hurley AM, et al </a:t>
            </a:r>
            <a:r>
              <a:rPr lang="en-US" sz="1100" b="1">
                <a:latin typeface="Calibri" charset="0"/>
                <a:cs typeface="Times New Roman" charset="0"/>
              </a:rPr>
              <a:t>Thimerosal-Containing Vaccines and Autism: A Review of Recent Epidemiologic Studies </a:t>
            </a:r>
            <a:r>
              <a:rPr lang="en-US" sz="1100">
                <a:latin typeface="Calibri" charset="0"/>
                <a:ea typeface="Times New Roman" charset="0"/>
                <a:cs typeface="Times New Roman" charset="0"/>
              </a:rPr>
              <a:t>J Pediatr Pharmacol Ther 2010;15:173</a:t>
            </a:r>
            <a:r>
              <a:rPr lang="en-US" sz="1100">
                <a:ea typeface="Times New Roman" charset="0"/>
                <a:cs typeface="Times New Roman" charset="0"/>
              </a:rPr>
              <a:t>–</a:t>
            </a:r>
            <a:r>
              <a:rPr lang="en-US" sz="1100">
                <a:latin typeface="Calibri" charset="0"/>
                <a:ea typeface="Times New Roman" charset="0"/>
                <a:cs typeface="Times New Roman" charset="0"/>
              </a:rPr>
              <a:t>181</a:t>
            </a:r>
            <a:r>
              <a:rPr lang="en-US" sz="1100" b="1">
                <a:latin typeface="Calibri" charset="0"/>
                <a:ea typeface="Times New Roman" charset="0"/>
                <a:cs typeface="Times New Roman" charset="0"/>
              </a:rPr>
              <a:t>; </a:t>
            </a:r>
            <a:r>
              <a:rPr lang="en-US" sz="1100" b="1">
                <a:latin typeface="Calibri" charset="0"/>
              </a:rPr>
              <a:t>Pichichero et al. Mercury Levels in Premature and Low Birth Weight Newborns after Receipt of Thimerosal-Containing Vaccines </a:t>
            </a:r>
            <a:r>
              <a:rPr lang="en-US" sz="1100" i="1">
                <a:latin typeface="Calibri" charset="0"/>
              </a:rPr>
              <a:t>J Pediatr. 2009 October ; 155(4): 495–499</a:t>
            </a:r>
            <a:r>
              <a:rPr lang="en-US" sz="1100" b="1" i="1">
                <a:latin typeface="Calibri" charset="0"/>
              </a:rPr>
              <a:t>. </a:t>
            </a:r>
            <a:r>
              <a:rPr lang="en-US" sz="1100" b="1">
                <a:latin typeface="Calibri" charset="0"/>
              </a:rPr>
              <a:t>Clarkson T.W. The Three Modern Faces of Mercury</a:t>
            </a:r>
            <a:r>
              <a:rPr lang="en-US" sz="1100">
                <a:latin typeface="Calibri" charset="0"/>
              </a:rPr>
              <a:t>. Environ Health Perspect 110(suppl 1):11–23 (2002).</a:t>
            </a:r>
            <a:endParaRPr lang="es-AR" sz="1100">
              <a:latin typeface="Calibri" charset="0"/>
            </a:endParaRPr>
          </a:p>
        </p:txBody>
      </p:sp>
    </p:spTree>
    <p:extLst>
      <p:ext uri="{BB962C8B-B14F-4D97-AF65-F5344CB8AC3E}">
        <p14:creationId xmlns:p14="http://schemas.microsoft.com/office/powerpoint/2010/main" val="1278858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a:spLocks noChangeArrowheads="1"/>
          </p:cNvSpPr>
          <p:nvPr/>
        </p:nvSpPr>
        <p:spPr bwMode="auto">
          <a:xfrm>
            <a:off x="182563" y="190500"/>
            <a:ext cx="4102100" cy="646113"/>
          </a:xfrm>
          <a:prstGeom prst="rect">
            <a:avLst/>
          </a:prstGeom>
          <a:solidFill>
            <a:schemeClr val="accent1"/>
          </a:solidFill>
          <a:ln w="38100">
            <a:solidFill>
              <a:schemeClr val="bg1"/>
            </a:solidFill>
            <a:miter lim="800000"/>
            <a:headEnd/>
            <a:tailEnd/>
          </a:ln>
          <a:effectLst>
            <a:outerShdw blurRad="63500" dist="20000" dir="5400000" rotWithShape="0">
              <a:srgbClr val="000000">
                <a:alpha val="37999"/>
              </a:srgbClr>
            </a:outerShdw>
          </a:effectLst>
        </p:spPr>
        <p:txBody>
          <a:bodyPr wrap="none">
            <a:spAutoFit/>
          </a:bodyPr>
          <a:lstStyle/>
          <a:p>
            <a:pPr eaLnBrk="1" hangingPunct="1">
              <a:defRPr/>
            </a:pPr>
            <a:r>
              <a:rPr lang="es-AR" sz="3600" dirty="0">
                <a:solidFill>
                  <a:schemeClr val="lt1"/>
                </a:solidFill>
                <a:latin typeface="+mn-lt"/>
                <a:ea typeface="+mn-ea"/>
                <a:cs typeface="+mn-cs"/>
              </a:rPr>
              <a:t>Timerosal y Autismo </a:t>
            </a:r>
          </a:p>
        </p:txBody>
      </p:sp>
      <p:graphicFrame>
        <p:nvGraphicFramePr>
          <p:cNvPr id="9" name="8 Tabla"/>
          <p:cNvGraphicFramePr>
            <a:graphicFrameLocks noGrp="1"/>
          </p:cNvGraphicFramePr>
          <p:nvPr/>
        </p:nvGraphicFramePr>
        <p:xfrm>
          <a:off x="3348038" y="1268413"/>
          <a:ext cx="5761037" cy="2160587"/>
        </p:xfrm>
        <a:graphic>
          <a:graphicData uri="http://schemas.openxmlformats.org/drawingml/2006/table">
            <a:tbl>
              <a:tblPr/>
              <a:tblGrid>
                <a:gridCol w="1222375">
                  <a:extLst>
                    <a:ext uri="{9D8B030D-6E8A-4147-A177-3AD203B41FA5}">
                      <a16:colId xmlns:a16="http://schemas.microsoft.com/office/drawing/2014/main" val="20000"/>
                    </a:ext>
                  </a:extLst>
                </a:gridCol>
                <a:gridCol w="2471737">
                  <a:extLst>
                    <a:ext uri="{9D8B030D-6E8A-4147-A177-3AD203B41FA5}">
                      <a16:colId xmlns:a16="http://schemas.microsoft.com/office/drawing/2014/main" val="20001"/>
                    </a:ext>
                  </a:extLst>
                </a:gridCol>
                <a:gridCol w="2066925">
                  <a:extLst>
                    <a:ext uri="{9D8B030D-6E8A-4147-A177-3AD203B41FA5}">
                      <a16:colId xmlns:a16="http://schemas.microsoft.com/office/drawing/2014/main" val="20002"/>
                    </a:ext>
                  </a:extLst>
                </a:gridCol>
              </a:tblGrid>
              <a:tr h="10715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1600" b="1" i="0" u="none" strike="noStrike" cap="none" normalizeH="0" baseline="0">
                          <a:ln>
                            <a:noFill/>
                          </a:ln>
                          <a:solidFill>
                            <a:schemeClr val="bg1"/>
                          </a:solidFill>
                          <a:effectLst/>
                          <a:latin typeface="Calibri" charset="0"/>
                          <a:ea typeface="ＭＳ Ｐゴシック" charset="0"/>
                          <a:cs typeface="Arial" charset="0"/>
                        </a:rPr>
                        <a:t>Cohorte</a:t>
                      </a:r>
                    </a:p>
                  </a:txBody>
                  <a:tcPr marL="91444" marR="91444" marT="45739" marB="4573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1600" b="1" i="0" u="none" strike="noStrike" cap="none" normalizeH="0" baseline="0">
                          <a:ln>
                            <a:noFill/>
                          </a:ln>
                          <a:solidFill>
                            <a:schemeClr val="bg1"/>
                          </a:solidFill>
                          <a:effectLst/>
                          <a:latin typeface="Calibri" charset="0"/>
                          <a:ea typeface="ＭＳ Ｐゴシック" charset="0"/>
                          <a:cs typeface="Arial" charset="0"/>
                        </a:rPr>
                        <a:t>Vacunas libre timerosal (sólo trazas)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AR" sz="1600" b="1" i="0" u="none" strike="noStrike" cap="none" normalizeH="0" baseline="0">
                          <a:ln>
                            <a:noFill/>
                          </a:ln>
                          <a:solidFill>
                            <a:schemeClr val="bg1"/>
                          </a:solidFill>
                          <a:effectLst/>
                          <a:latin typeface="Calibri" charset="0"/>
                          <a:ea typeface="ＭＳ Ｐゴシック" charset="0"/>
                          <a:cs typeface="Arial" charset="0"/>
                        </a:rPr>
                        <a:t>Cohorte 1998</a:t>
                      </a:r>
                    </a:p>
                  </a:txBody>
                  <a:tcPr marL="91444" marR="91444" marT="45739" marB="4573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1600" b="1" i="0" u="none" strike="noStrike" cap="none" normalizeH="0" baseline="0">
                          <a:ln>
                            <a:noFill/>
                          </a:ln>
                          <a:solidFill>
                            <a:schemeClr val="bg1"/>
                          </a:solidFill>
                          <a:effectLst/>
                          <a:latin typeface="Calibri" charset="0"/>
                          <a:ea typeface="ＭＳ Ｐゴシック" charset="0"/>
                          <a:cs typeface="Arial" charset="0"/>
                        </a:rPr>
                        <a:t>Vacunas con alto contenido  timerosal</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AR" sz="1600" b="1" i="0" u="none" strike="noStrike" cap="none" normalizeH="0" baseline="0">
                        <a:ln>
                          <a:noFill/>
                        </a:ln>
                        <a:solidFill>
                          <a:schemeClr val="bg1"/>
                        </a:solidFill>
                        <a:effectLst/>
                        <a:latin typeface="Calibri" charset="0"/>
                        <a:ea typeface="ＭＳ Ｐゴシック" charset="0"/>
                        <a:cs typeface="Arial" charset="0"/>
                      </a:endParaRPr>
                    </a:p>
                  </a:txBody>
                  <a:tcPr marL="91444" marR="91444" marT="45739" marB="4573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08902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1600" b="0" i="0" u="none" strike="noStrike" cap="none" normalizeH="0" baseline="0">
                          <a:ln>
                            <a:noFill/>
                          </a:ln>
                          <a:solidFill>
                            <a:srgbClr val="002060"/>
                          </a:solidFill>
                          <a:effectLst/>
                          <a:latin typeface="Calibri" charset="0"/>
                          <a:ea typeface="ＭＳ Ｐゴシック" charset="0"/>
                          <a:cs typeface="Arial" charset="0"/>
                        </a:rPr>
                        <a:t>prevalencia</a:t>
                      </a:r>
                    </a:p>
                  </a:txBody>
                  <a:tcPr marL="91444" marR="91444" marT="45739" marB="4573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a:ln>
                            <a:noFill/>
                          </a:ln>
                          <a:solidFill>
                            <a:srgbClr val="002060"/>
                          </a:solidFill>
                          <a:effectLst/>
                          <a:latin typeface="Calibri" charset="0"/>
                          <a:ea typeface="ＭＳ Ｐゴシック" charset="0"/>
                          <a:cs typeface="Arial" charset="0"/>
                        </a:rPr>
                        <a:t>82,7 /10.000;</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a:ln>
                            <a:noFill/>
                          </a:ln>
                          <a:solidFill>
                            <a:srgbClr val="002060"/>
                          </a:solidFill>
                          <a:effectLst/>
                          <a:latin typeface="Calibri" charset="0"/>
                          <a:ea typeface="ＭＳ Ｐゴシック" charset="0"/>
                          <a:cs typeface="Arial" charset="0"/>
                        </a:rPr>
                        <a:t>95% CI,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a:ln>
                            <a:noFill/>
                          </a:ln>
                          <a:solidFill>
                            <a:srgbClr val="002060"/>
                          </a:solidFill>
                          <a:effectLst/>
                          <a:latin typeface="Calibri" charset="0"/>
                          <a:ea typeface="ＭＳ Ｐゴシック" charset="0"/>
                          <a:cs typeface="Arial" charset="0"/>
                        </a:rPr>
                        <a:t>62,0–108/10.000</a:t>
                      </a:r>
                      <a:endParaRPr kumimoji="0" lang="es-AR" sz="1600" b="0" i="0" u="none" strike="noStrike" cap="none" normalizeH="0" baseline="0">
                        <a:ln>
                          <a:noFill/>
                        </a:ln>
                        <a:solidFill>
                          <a:srgbClr val="002060"/>
                        </a:solidFill>
                        <a:effectLst/>
                        <a:latin typeface="Calibri" charset="0"/>
                        <a:ea typeface="ＭＳ Ｐゴシック" charset="0"/>
                        <a:cs typeface="Arial" charset="0"/>
                      </a:endParaRPr>
                    </a:p>
                  </a:txBody>
                  <a:tcPr marL="91444" marR="91444" marT="45739" marB="4573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a:ln>
                            <a:noFill/>
                          </a:ln>
                          <a:solidFill>
                            <a:srgbClr val="002060"/>
                          </a:solidFill>
                          <a:effectLst/>
                          <a:latin typeface="Calibri" charset="0"/>
                          <a:ea typeface="ＭＳ Ｐゴシック" charset="0"/>
                          <a:cs typeface="Arial" charset="0"/>
                        </a:rPr>
                        <a:t>59,5 /10.000</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a:ln>
                            <a:noFill/>
                          </a:ln>
                          <a:solidFill>
                            <a:srgbClr val="002060"/>
                          </a:solidFill>
                          <a:effectLst/>
                          <a:latin typeface="Calibri" charset="0"/>
                          <a:ea typeface="ＭＳ Ｐゴシック" charset="0"/>
                          <a:cs typeface="Arial" charset="0"/>
                        </a:rPr>
                        <a:t>95% CI,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a:ln>
                            <a:noFill/>
                          </a:ln>
                          <a:solidFill>
                            <a:srgbClr val="002060"/>
                          </a:solidFill>
                          <a:effectLst/>
                          <a:latin typeface="Calibri" charset="0"/>
                          <a:ea typeface="ＭＳ Ｐゴシック" charset="0"/>
                          <a:cs typeface="Arial" charset="0"/>
                        </a:rPr>
                        <a:t>49,6–70,8/10000;</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a:ln>
                            <a:noFill/>
                          </a:ln>
                          <a:solidFill>
                            <a:srgbClr val="002060"/>
                          </a:solidFill>
                          <a:effectLst/>
                          <a:latin typeface="Calibri" charset="0"/>
                          <a:ea typeface="ＭＳ Ｐゴシック" charset="0"/>
                          <a:cs typeface="Arial" charset="0"/>
                        </a:rPr>
                        <a:t>OR 1.39 </a:t>
                      </a:r>
                    </a:p>
                  </a:txBody>
                  <a:tcPr marL="91444" marR="91444" marT="45739" marB="4573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bl>
          </a:graphicData>
        </a:graphic>
      </p:graphicFrame>
      <p:sp>
        <p:nvSpPr>
          <p:cNvPr id="10" name="9 Rectángulo"/>
          <p:cNvSpPr/>
          <p:nvPr/>
        </p:nvSpPr>
        <p:spPr>
          <a:xfrm>
            <a:off x="3132138" y="6427788"/>
            <a:ext cx="6011862" cy="430212"/>
          </a:xfrm>
          <a:prstGeom prst="rect">
            <a:avLst/>
          </a:prstGeom>
        </p:spPr>
        <p:txBody>
          <a:bodyPr>
            <a:spAutoFit/>
          </a:bodyPr>
          <a:lstStyle/>
          <a:p>
            <a:pPr eaLnBrk="1" hangingPunct="1">
              <a:defRPr/>
            </a:pPr>
            <a:r>
              <a:rPr lang="es-AR" sz="1100" b="1" dirty="0">
                <a:latin typeface="+mn-lt"/>
                <a:ea typeface="+mn-ea"/>
                <a:cs typeface="Arial" charset="0"/>
              </a:rPr>
              <a:t>Fuente: </a:t>
            </a:r>
            <a:r>
              <a:rPr lang="es-AR" sz="1100" dirty="0">
                <a:latin typeface="+mn-lt"/>
                <a:ea typeface="+mn-ea"/>
                <a:cs typeface="Arial" charset="0"/>
              </a:rPr>
              <a:t>Fombonne E, Zakarian R, Bennett A, et al. Pervasive developmental disorders in</a:t>
            </a:r>
          </a:p>
          <a:p>
            <a:pPr eaLnBrk="1" hangingPunct="1">
              <a:defRPr/>
            </a:pPr>
            <a:r>
              <a:rPr lang="es-AR" sz="1100" dirty="0">
                <a:latin typeface="+mn-lt"/>
                <a:ea typeface="+mn-ea"/>
                <a:cs typeface="Arial" charset="0"/>
              </a:rPr>
              <a:t>Montreal, Quebec, Canada: Prevalence </a:t>
            </a:r>
            <a:r>
              <a:rPr lang="en-US" sz="1100" dirty="0">
                <a:latin typeface="+mn-lt"/>
                <a:ea typeface="+mn-ea"/>
                <a:cs typeface="Arial" charset="0"/>
              </a:rPr>
              <a:t>and links with immunization. Pediatrics </a:t>
            </a:r>
            <a:r>
              <a:rPr lang="es-AR" sz="1100" dirty="0">
                <a:latin typeface="+mn-lt"/>
                <a:ea typeface="+mn-ea"/>
                <a:cs typeface="Arial" charset="0"/>
              </a:rPr>
              <a:t>2006;118:e139-e150.</a:t>
            </a:r>
          </a:p>
        </p:txBody>
      </p:sp>
      <p:sp>
        <p:nvSpPr>
          <p:cNvPr id="8" name="23 CuadroTexto"/>
          <p:cNvSpPr txBox="1">
            <a:spLocks noChangeArrowheads="1"/>
          </p:cNvSpPr>
          <p:nvPr/>
        </p:nvSpPr>
        <p:spPr bwMode="auto">
          <a:xfrm>
            <a:off x="5329238" y="33338"/>
            <a:ext cx="3600450" cy="1016000"/>
          </a:xfrm>
          <a:prstGeom prst="rect">
            <a:avLst/>
          </a:prstGeom>
          <a:gradFill rotWithShape="1">
            <a:gsLst>
              <a:gs pos="0">
                <a:srgbClr val="2C5D98"/>
              </a:gs>
              <a:gs pos="80000">
                <a:srgbClr val="3C7BC7"/>
              </a:gs>
              <a:gs pos="100000">
                <a:srgbClr val="3A7CCB"/>
              </a:gs>
            </a:gsLst>
            <a:lin ang="16200000"/>
          </a:gradFill>
          <a:ln w="9525">
            <a:solidFill>
              <a:srgbClr val="4A7EBB"/>
            </a:solidFill>
            <a:miter lim="800000"/>
            <a:headEnd/>
            <a:tailEnd/>
          </a:ln>
          <a:effectLst>
            <a:outerShdw blurRad="63500" dist="23000" dir="5400000" rotWithShape="0">
              <a:srgbClr val="000000">
                <a:alpha val="34999"/>
              </a:srgbClr>
            </a:outerShdw>
          </a:effectLst>
        </p:spPr>
        <p:txBody>
          <a:bodyPr>
            <a:spAutoFit/>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s-AR" sz="2000" b="1">
                <a:solidFill>
                  <a:schemeClr val="bg1"/>
                </a:solidFill>
                <a:latin typeface="Calibri" charset="0"/>
              </a:rPr>
              <a:t>Prevalencia estimada de autismo 21,6/10000 niños</a:t>
            </a:r>
          </a:p>
          <a:p>
            <a:pPr algn="ctr" eaLnBrk="1" hangingPunct="1">
              <a:defRPr/>
            </a:pPr>
            <a:r>
              <a:rPr lang="es-AR" sz="2000" b="1">
                <a:solidFill>
                  <a:schemeClr val="bg1"/>
                </a:solidFill>
                <a:latin typeface="Calibri" charset="0"/>
              </a:rPr>
              <a:t>(95%CI, 16,5-27,8/10000)</a:t>
            </a:r>
          </a:p>
        </p:txBody>
      </p:sp>
      <p:sp>
        <p:nvSpPr>
          <p:cNvPr id="3" name="CuadroTexto 2"/>
          <p:cNvSpPr txBox="1">
            <a:spLocks noChangeArrowheads="1"/>
          </p:cNvSpPr>
          <p:nvPr/>
        </p:nvSpPr>
        <p:spPr bwMode="auto">
          <a:xfrm>
            <a:off x="5292725" y="3716338"/>
            <a:ext cx="3240088" cy="1201737"/>
          </a:xfrm>
          <a:prstGeom prst="rect">
            <a:avLst/>
          </a:prstGeom>
          <a:gradFill rotWithShape="1">
            <a:gsLst>
              <a:gs pos="0">
                <a:srgbClr val="FFA2A1"/>
              </a:gs>
              <a:gs pos="35001">
                <a:srgbClr val="FFBEBD"/>
              </a:gs>
              <a:gs pos="100000">
                <a:srgbClr val="FFE5E5"/>
              </a:gs>
            </a:gsLst>
            <a:lin ang="16200000" scaled="1"/>
          </a:gradFill>
          <a:ln w="9525">
            <a:solidFill>
              <a:srgbClr val="BE4B48"/>
            </a:solidFill>
            <a:miter lim="800000"/>
            <a:headEnd/>
            <a:tailEnd/>
          </a:ln>
          <a:effectLst>
            <a:outerShdw blurRad="63500" dist="20000" dir="5400000" rotWithShape="0">
              <a:srgbClr val="000000">
                <a:alpha val="37999"/>
              </a:srgbClr>
            </a:outerShdw>
          </a:effec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eaLnBrk="1" hangingPunct="1">
              <a:defRPr/>
            </a:pPr>
            <a:r>
              <a:rPr lang="es-AR" sz="2400">
                <a:solidFill>
                  <a:srgbClr val="002060"/>
                </a:solidFill>
                <a:cs typeface="Arial" charset="0"/>
              </a:rPr>
              <a:t>Máxima incidencia con vacunas libres de timerosal</a:t>
            </a:r>
            <a:endParaRPr lang="es-AR" sz="2400">
              <a:solidFill>
                <a:srgbClr val="000000"/>
              </a:solidFill>
              <a:cs typeface="Arial" charset="0"/>
            </a:endParaRPr>
          </a:p>
        </p:txBody>
      </p:sp>
      <p:sp>
        <p:nvSpPr>
          <p:cNvPr id="6" name="Elipse 5"/>
          <p:cNvSpPr/>
          <p:nvPr/>
        </p:nvSpPr>
        <p:spPr>
          <a:xfrm>
            <a:off x="5057775" y="2278063"/>
            <a:ext cx="1385888" cy="431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rgbClr val="FFFFFF"/>
              </a:solidFill>
              <a:latin typeface="Calibri" charset="0"/>
              <a:ea typeface="ＭＳ Ｐゴシック" charset="0"/>
              <a:cs typeface="Arial" charset="0"/>
            </a:endParaRPr>
          </a:p>
        </p:txBody>
      </p:sp>
      <p:cxnSp>
        <p:nvCxnSpPr>
          <p:cNvPr id="13" name="Conector recto de flecha 12"/>
          <p:cNvCxnSpPr/>
          <p:nvPr/>
        </p:nvCxnSpPr>
        <p:spPr>
          <a:xfrm>
            <a:off x="6335713" y="2566988"/>
            <a:ext cx="107950" cy="99377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5 CuadroTexto"/>
          <p:cNvSpPr txBox="1">
            <a:spLocks noChangeArrowheads="1"/>
          </p:cNvSpPr>
          <p:nvPr/>
        </p:nvSpPr>
        <p:spPr bwMode="auto">
          <a:xfrm>
            <a:off x="455613" y="5072063"/>
            <a:ext cx="8496300" cy="1200150"/>
          </a:xfrm>
          <a:prstGeom prst="rect">
            <a:avLst/>
          </a:prstGeom>
          <a:gradFill rotWithShape="1">
            <a:gsLst>
              <a:gs pos="0">
                <a:srgbClr val="DAFDA7"/>
              </a:gs>
              <a:gs pos="35001">
                <a:srgbClr val="E4FDC2"/>
              </a:gs>
              <a:gs pos="100000">
                <a:srgbClr val="F5FFE6"/>
              </a:gs>
            </a:gsLst>
            <a:lin ang="16200000" scaled="1"/>
          </a:gradFill>
          <a:ln w="9525">
            <a:solidFill>
              <a:srgbClr val="98B954"/>
            </a:solidFill>
            <a:miter lim="800000"/>
            <a:headEnd/>
            <a:tailEnd/>
          </a:ln>
          <a:effectLst>
            <a:outerShdw blurRad="63500" dist="20000" dir="5400000" rotWithShape="0">
              <a:srgbClr val="000000">
                <a:alpha val="37999"/>
              </a:srgbClr>
            </a:outerShdw>
          </a:effectLst>
        </p:spPr>
        <p:txBody>
          <a:bodyPr>
            <a:spAutoFit/>
          </a:bodyPr>
          <a:lstStyle>
            <a:lvl1pPr marL="342900" indent="-342900">
              <a:defRPr>
                <a:solidFill>
                  <a:schemeClr val="tx1"/>
                </a:solidFill>
                <a:latin typeface="Arial" charset="0"/>
                <a:ea typeface="ＭＳ Ｐゴシック" charset="0"/>
                <a:cs typeface="Arial" charset="0"/>
              </a:defRPr>
            </a:lvl1pPr>
            <a:lvl2pPr>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marL="0" lvl="1" algn="ctr" eaLnBrk="1" hangingPunct="1">
              <a:defRPr/>
            </a:pPr>
            <a:r>
              <a:rPr lang="es-AR" sz="2400">
                <a:solidFill>
                  <a:srgbClr val="4F6228"/>
                </a:solidFill>
                <a:latin typeface="Calibri" charset="0"/>
                <a:ea typeface="ＭＳ Ｐゴシック" charset="0"/>
              </a:rPr>
              <a:t>Postura OMS – GACVS basada en distintos estudios: </a:t>
            </a:r>
          </a:p>
          <a:p>
            <a:pPr marL="0" lvl="1" algn="ctr" eaLnBrk="1" hangingPunct="1">
              <a:defRPr/>
            </a:pPr>
            <a:r>
              <a:rPr lang="es-AR" sz="2400" b="1">
                <a:solidFill>
                  <a:srgbClr val="4F6228"/>
                </a:solidFill>
                <a:latin typeface="Calibri" charset="0"/>
                <a:ea typeface="ＭＳ Ｐゴシック" charset="0"/>
              </a:rPr>
              <a:t>NO hay asociación demostrada con autismo o trastornos neurológicos </a:t>
            </a:r>
            <a:r>
              <a:rPr lang="es-AR" sz="2400">
                <a:solidFill>
                  <a:srgbClr val="4F6228"/>
                </a:solidFill>
                <a:latin typeface="Calibri" charset="0"/>
                <a:ea typeface="ＭＳ Ｐゴシック" charset="0"/>
              </a:rPr>
              <a:t>(aún en RNBP)</a:t>
            </a:r>
          </a:p>
        </p:txBody>
      </p:sp>
      <p:pic>
        <p:nvPicPr>
          <p:cNvPr id="62486" name="Imagen 3"/>
          <p:cNvPicPr>
            <a:picLocks noChangeAspect="1"/>
          </p:cNvPicPr>
          <p:nvPr/>
        </p:nvPicPr>
        <p:blipFill>
          <a:blip r:embed="rId2">
            <a:extLst>
              <a:ext uri="{28A0092B-C50C-407E-A947-70E740481C1C}">
                <a14:useLocalDpi xmlns:a14="http://schemas.microsoft.com/office/drawing/2010/main" val="0"/>
              </a:ext>
            </a:extLst>
          </a:blip>
          <a:srcRect l="32938" t="4391" r="33302" b="5093"/>
          <a:stretch>
            <a:fillRect/>
          </a:stretch>
        </p:blipFill>
        <p:spPr bwMode="auto">
          <a:xfrm>
            <a:off x="407988" y="942975"/>
            <a:ext cx="2651125" cy="3998913"/>
          </a:xfrm>
          <a:prstGeom prst="rect">
            <a:avLst/>
          </a:prstGeom>
          <a:noFill/>
          <a:ln w="9525">
            <a:solidFill>
              <a:srgbClr val="006699"/>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16881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a:extLst>
              <a:ext uri="{FF2B5EF4-FFF2-40B4-BE49-F238E27FC236}">
                <a16:creationId xmlns:a16="http://schemas.microsoft.com/office/drawing/2014/main" id="{072344F8-D9D3-6645-915E-2FB5BF4FD0C7}"/>
              </a:ext>
            </a:extLst>
          </p:cNvPr>
          <p:cNvSpPr/>
          <p:nvPr/>
        </p:nvSpPr>
        <p:spPr>
          <a:xfrm>
            <a:off x="1619250" y="476250"/>
            <a:ext cx="4968875" cy="1081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s-AR" sz="2000" dirty="0"/>
              <a:t>La vacuna contra VPH provoca Síndrome de </a:t>
            </a:r>
            <a:r>
              <a:rPr lang="es-AR" sz="2000" dirty="0" err="1"/>
              <a:t>Guillain</a:t>
            </a:r>
            <a:r>
              <a:rPr lang="es-AR" sz="2000" dirty="0"/>
              <a:t> Barré, convulsiones y síncope</a:t>
            </a:r>
          </a:p>
        </p:txBody>
      </p:sp>
      <p:pic>
        <p:nvPicPr>
          <p:cNvPr id="28675" name="Picture 4" descr="Resultado de imagen para mito">
            <a:extLst>
              <a:ext uri="{FF2B5EF4-FFF2-40B4-BE49-F238E27FC236}">
                <a16:creationId xmlns:a16="http://schemas.microsoft.com/office/drawing/2014/main" id="{688F8183-D0A4-3E43-A8CB-5CB0F46F42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7825" y="131763"/>
            <a:ext cx="2236788"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a:extLst>
              <a:ext uri="{FF2B5EF4-FFF2-40B4-BE49-F238E27FC236}">
                <a16:creationId xmlns:a16="http://schemas.microsoft.com/office/drawing/2014/main" id="{3FF1FA78-1396-444D-A191-C28BF4AB39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875" y="2847975"/>
            <a:ext cx="4392613" cy="1160463"/>
          </a:xfrm>
          <a:prstGeom prst="rect">
            <a:avLst/>
          </a:prstGeom>
          <a:noFill/>
          <a:ln>
            <a:noFill/>
          </a:ln>
          <a:effectLst>
            <a:outerShdw blurRad="76200" dist="76201" dir="2700000" algn="ctr" rotWithShape="0">
              <a:srgbClr val="003366">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7">
            <a:extLst>
              <a:ext uri="{FF2B5EF4-FFF2-40B4-BE49-F238E27FC236}">
                <a16:creationId xmlns:a16="http://schemas.microsoft.com/office/drawing/2014/main" id="{54D03D6A-6440-6441-A652-C3A3E3DE1C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0350" y="1724025"/>
            <a:ext cx="4076700"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678" name="Rectangle 3">
            <a:extLst>
              <a:ext uri="{FF2B5EF4-FFF2-40B4-BE49-F238E27FC236}">
                <a16:creationId xmlns:a16="http://schemas.microsoft.com/office/drawing/2014/main" id="{D3BF7726-17C2-934D-843A-C6DDA98D17CB}"/>
              </a:ext>
            </a:extLst>
          </p:cNvPr>
          <p:cNvSpPr txBox="1">
            <a:spLocks noChangeArrowheads="1"/>
          </p:cNvSpPr>
          <p:nvPr/>
        </p:nvSpPr>
        <p:spPr bwMode="auto">
          <a:xfrm>
            <a:off x="130175" y="4041775"/>
            <a:ext cx="4449763"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tabLst>
                <a:tab pos="144145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14414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4414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4414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4414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9pPr>
          </a:lstStyle>
          <a:p>
            <a:pPr algn="just">
              <a:lnSpc>
                <a:spcPct val="125000"/>
              </a:lnSpc>
              <a:spcBef>
                <a:spcPct val="0"/>
              </a:spcBef>
              <a:spcAft>
                <a:spcPts val="575"/>
              </a:spcAft>
              <a:buFont typeface="Arial" panose="020B0604020202020204" pitchFamily="34" charset="0"/>
              <a:buNone/>
            </a:pPr>
            <a:r>
              <a:rPr lang="es-ES" altLang="es-AR" sz="1100">
                <a:solidFill>
                  <a:srgbClr val="990000"/>
                </a:solidFill>
              </a:rPr>
              <a:t>Lugar y periodo:</a:t>
            </a:r>
            <a:r>
              <a:rPr lang="es-ES" altLang="es-AR" sz="1100"/>
              <a:t> EEUU, agosto de 2006 a octubre de 2009</a:t>
            </a:r>
          </a:p>
          <a:p>
            <a:pPr algn="just">
              <a:lnSpc>
                <a:spcPct val="125000"/>
              </a:lnSpc>
              <a:spcBef>
                <a:spcPct val="0"/>
              </a:spcBef>
              <a:spcAft>
                <a:spcPts val="575"/>
              </a:spcAft>
              <a:buFont typeface="Arial" panose="020B0604020202020204" pitchFamily="34" charset="0"/>
              <a:buNone/>
            </a:pPr>
            <a:r>
              <a:rPr lang="es-ES" altLang="es-AR" sz="1100">
                <a:solidFill>
                  <a:srgbClr val="990000"/>
                </a:solidFill>
              </a:rPr>
              <a:t>Diseño y metodología:</a:t>
            </a:r>
            <a:r>
              <a:rPr lang="es-ES" altLang="es-AR" sz="1100"/>
              <a:t> Vigilancia activa en 7 grandes redes de atención; análisis semanal de signos de asociación con 8 eventos predefinidos (Sd Guillain Barré, derrame cerebral, TEV, apendicitis, convulsiones, sincope, reacciones alérgicas y anafilaxia)</a:t>
            </a:r>
          </a:p>
          <a:p>
            <a:pPr algn="just">
              <a:lnSpc>
                <a:spcPct val="125000"/>
              </a:lnSpc>
              <a:spcBef>
                <a:spcPct val="0"/>
              </a:spcBef>
              <a:spcAft>
                <a:spcPts val="575"/>
              </a:spcAft>
              <a:buFont typeface="Arial" panose="020B0604020202020204" pitchFamily="34" charset="0"/>
              <a:buNone/>
            </a:pPr>
            <a:r>
              <a:rPr lang="es-ES" altLang="es-AR" sz="1100">
                <a:solidFill>
                  <a:srgbClr val="990000"/>
                </a:solidFill>
              </a:rPr>
              <a:t>Muestras:</a:t>
            </a:r>
            <a:r>
              <a:rPr lang="es-ES" altLang="es-AR" sz="1100"/>
              <a:t> 600.558 dosis de vacuna VPH tetravalente administradas a mujeres de 9–26 años de edad</a:t>
            </a:r>
          </a:p>
          <a:p>
            <a:pPr algn="just">
              <a:lnSpc>
                <a:spcPct val="125000"/>
              </a:lnSpc>
              <a:spcBef>
                <a:spcPct val="0"/>
              </a:spcBef>
              <a:spcAft>
                <a:spcPts val="575"/>
              </a:spcAft>
              <a:buFont typeface="Arial" panose="020B0604020202020204" pitchFamily="34" charset="0"/>
              <a:buNone/>
            </a:pPr>
            <a:r>
              <a:rPr lang="es-ES" altLang="es-AR" sz="1100">
                <a:solidFill>
                  <a:srgbClr val="990000"/>
                </a:solidFill>
              </a:rPr>
              <a:t>Conclusiones:</a:t>
            </a:r>
            <a:r>
              <a:rPr lang="es-ES" altLang="es-AR" sz="1100"/>
              <a:t> “En un estudio de &gt;600.000 dosis administradas de vacuna VPH tetravalente, </a:t>
            </a:r>
            <a:r>
              <a:rPr lang="es-ES" altLang="es-AR" sz="1100">
                <a:solidFill>
                  <a:srgbClr val="4597A0"/>
                </a:solidFill>
              </a:rPr>
              <a:t>no se detectó </a:t>
            </a:r>
            <a:r>
              <a:rPr lang="es-ES" altLang="es-AR" sz="1100"/>
              <a:t>después de la vacunación </a:t>
            </a:r>
            <a:r>
              <a:rPr lang="es-ES" altLang="es-AR" sz="1100">
                <a:solidFill>
                  <a:srgbClr val="4597A0"/>
                </a:solidFill>
              </a:rPr>
              <a:t>un aumento estadísticamente significativo por ninguno de los eventos adversos predeterminados.”</a:t>
            </a:r>
          </a:p>
        </p:txBody>
      </p:sp>
      <p:sp>
        <p:nvSpPr>
          <p:cNvPr id="10248" name="Text Box 6">
            <a:extLst>
              <a:ext uri="{FF2B5EF4-FFF2-40B4-BE49-F238E27FC236}">
                <a16:creationId xmlns:a16="http://schemas.microsoft.com/office/drawing/2014/main" id="{D3D149E6-D283-654B-B5D6-519FAFB1F9DB}"/>
              </a:ext>
            </a:extLst>
          </p:cNvPr>
          <p:cNvSpPr txBox="1">
            <a:spLocks noChangeArrowheads="1"/>
          </p:cNvSpPr>
          <p:nvPr/>
        </p:nvSpPr>
        <p:spPr bwMode="auto">
          <a:xfrm>
            <a:off x="3059113" y="3251200"/>
            <a:ext cx="15208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147" tIns="40074" rIns="80147" bIns="40074">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US" altLang="es-AR" sz="700" dirty="0">
                <a:latin typeface="+mj-lt"/>
                <a:cs typeface="Arial" charset="0"/>
              </a:rPr>
              <a:t>Gee et al., Vaccine 2011, 29:8279–84</a:t>
            </a:r>
          </a:p>
        </p:txBody>
      </p:sp>
      <p:pic>
        <p:nvPicPr>
          <p:cNvPr id="10249" name="Picture 10">
            <a:extLst>
              <a:ext uri="{FF2B5EF4-FFF2-40B4-BE49-F238E27FC236}">
                <a16:creationId xmlns:a16="http://schemas.microsoft.com/office/drawing/2014/main" id="{58775C95-29AB-0649-AB06-A5A98F51DFFB}"/>
              </a:ext>
            </a:extLst>
          </p:cNvPr>
          <p:cNvPicPr>
            <a:picLocks noChangeAspect="1" noChangeArrowheads="1"/>
          </p:cNvPicPr>
          <p:nvPr/>
        </p:nvPicPr>
        <p:blipFill>
          <a:blip r:embed="rId6"/>
          <a:srcRect/>
          <a:stretch>
            <a:fillRect/>
          </a:stretch>
        </p:blipFill>
        <p:spPr bwMode="auto">
          <a:xfrm>
            <a:off x="5097463" y="2847975"/>
            <a:ext cx="3722687"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2F4D71">
                      <a:alpha val="74998"/>
                    </a:srgbClr>
                  </a:outerShdw>
                </a:effectLst>
              </a14:hiddenEffects>
            </a:ext>
          </a:extLst>
        </p:spPr>
      </p:pic>
      <p:sp>
        <p:nvSpPr>
          <p:cNvPr id="28681" name="Rectangle 3">
            <a:extLst>
              <a:ext uri="{FF2B5EF4-FFF2-40B4-BE49-F238E27FC236}">
                <a16:creationId xmlns:a16="http://schemas.microsoft.com/office/drawing/2014/main" id="{12598260-D0A8-4146-88A4-5DAA4C962044}"/>
              </a:ext>
            </a:extLst>
          </p:cNvPr>
          <p:cNvSpPr txBox="1">
            <a:spLocks noChangeArrowheads="1"/>
          </p:cNvSpPr>
          <p:nvPr/>
        </p:nvSpPr>
        <p:spPr bwMode="auto">
          <a:xfrm>
            <a:off x="4764088" y="4060825"/>
            <a:ext cx="4341812"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tabLst>
                <a:tab pos="144145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14414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4414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4414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4414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9pPr>
          </a:lstStyle>
          <a:p>
            <a:pPr algn="just">
              <a:lnSpc>
                <a:spcPct val="125000"/>
              </a:lnSpc>
              <a:spcBef>
                <a:spcPct val="0"/>
              </a:spcBef>
              <a:spcAft>
                <a:spcPts val="575"/>
              </a:spcAft>
              <a:buFont typeface="Arial" panose="020B0604020202020204" pitchFamily="34" charset="0"/>
              <a:buNone/>
            </a:pPr>
            <a:r>
              <a:rPr lang="es-ES" altLang="es-AR" sz="1100">
                <a:solidFill>
                  <a:srgbClr val="990000"/>
                </a:solidFill>
              </a:rPr>
              <a:t>Lugar y periodo:</a:t>
            </a:r>
            <a:r>
              <a:rPr lang="es-ES" altLang="es-AR" sz="1100"/>
              <a:t> Inglaterra, septiembre de 2007 a marzo de 2016.</a:t>
            </a:r>
          </a:p>
          <a:p>
            <a:pPr algn="just">
              <a:lnSpc>
                <a:spcPct val="125000"/>
              </a:lnSpc>
              <a:spcBef>
                <a:spcPct val="0"/>
              </a:spcBef>
              <a:spcAft>
                <a:spcPts val="575"/>
              </a:spcAft>
              <a:buFont typeface="Arial" panose="020B0604020202020204" pitchFamily="34" charset="0"/>
              <a:buNone/>
            </a:pPr>
            <a:r>
              <a:rPr lang="es-ES" altLang="es-AR" sz="1100">
                <a:solidFill>
                  <a:srgbClr val="990000"/>
                </a:solidFill>
              </a:rPr>
              <a:t>Diseño y metodología:</a:t>
            </a:r>
            <a:r>
              <a:rPr lang="es-ES" altLang="es-AR" sz="1100"/>
              <a:t> Estudio retrospectivo  de busqueda de internaciones  por SGB en mujeres de 11 a 20 años</a:t>
            </a:r>
          </a:p>
          <a:p>
            <a:pPr algn="just">
              <a:lnSpc>
                <a:spcPct val="125000"/>
              </a:lnSpc>
              <a:spcBef>
                <a:spcPct val="0"/>
              </a:spcBef>
              <a:spcAft>
                <a:spcPts val="575"/>
              </a:spcAft>
              <a:buFont typeface="Arial" panose="020B0604020202020204" pitchFamily="34" charset="0"/>
              <a:buNone/>
            </a:pPr>
            <a:r>
              <a:rPr lang="es-ES" altLang="es-AR" sz="1100">
                <a:solidFill>
                  <a:srgbClr val="990000"/>
                </a:solidFill>
              </a:rPr>
              <a:t>Muestras:</a:t>
            </a:r>
            <a:r>
              <a:rPr lang="es-ES" altLang="es-AR" sz="1100"/>
              <a:t> 244 episodios (95,7%  con registro de vacunacion)</a:t>
            </a:r>
          </a:p>
          <a:p>
            <a:pPr algn="just">
              <a:lnSpc>
                <a:spcPct val="125000"/>
              </a:lnSpc>
              <a:spcBef>
                <a:spcPct val="0"/>
              </a:spcBef>
              <a:spcAft>
                <a:spcPts val="575"/>
              </a:spcAft>
              <a:buFont typeface="Arial" panose="020B0604020202020204" pitchFamily="34" charset="0"/>
              <a:buNone/>
            </a:pPr>
            <a:r>
              <a:rPr lang="es-ES" altLang="es-AR" sz="1100">
                <a:solidFill>
                  <a:srgbClr val="990000"/>
                </a:solidFill>
              </a:rPr>
              <a:t>Conclusiones:</a:t>
            </a:r>
            <a:r>
              <a:rPr lang="es-ES" altLang="es-AR" sz="1100"/>
              <a:t> “</a:t>
            </a:r>
            <a:r>
              <a:rPr lang="es-ES" altLang="es-AR" sz="1100">
                <a:solidFill>
                  <a:srgbClr val="4597A0"/>
                </a:solidFill>
              </a:rPr>
              <a:t>No encontramos evidencia de un mayor riesgo de SGB </a:t>
            </a:r>
            <a:r>
              <a:rPr lang="es-ES" altLang="es-AR" sz="1100"/>
              <a:t>después de la vacunación contra el VPH en Inglaterra y, basado en el extremo superior del IC del 95% para el IR y el número de dosis de la vacuna del VPH administradas en Inglaterra, puede excluir un riesgo de alrededor de 1 por millón de dosis”.</a:t>
            </a:r>
            <a:endParaRPr lang="es-ES" altLang="es-AR" sz="1100">
              <a:solidFill>
                <a:srgbClr val="4597A0"/>
              </a:solidFill>
            </a:endParaRPr>
          </a:p>
        </p:txBody>
      </p:sp>
    </p:spTree>
    <p:extLst>
      <p:ext uri="{BB962C8B-B14F-4D97-AF65-F5344CB8AC3E}">
        <p14:creationId xmlns:p14="http://schemas.microsoft.com/office/powerpoint/2010/main" val="21283354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a:extLst>
              <a:ext uri="{FF2B5EF4-FFF2-40B4-BE49-F238E27FC236}">
                <a16:creationId xmlns:a16="http://schemas.microsoft.com/office/drawing/2014/main" id="{6FF9D033-C4C1-A54C-A9F9-AE530F1171FC}"/>
              </a:ext>
            </a:extLst>
          </p:cNvPr>
          <p:cNvSpPr/>
          <p:nvPr/>
        </p:nvSpPr>
        <p:spPr>
          <a:xfrm>
            <a:off x="1619250" y="476250"/>
            <a:ext cx="4968875" cy="1081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s-AR" sz="2400" dirty="0"/>
              <a:t>La vacuna contra VPH se asocia a eventos autoinmunes</a:t>
            </a:r>
          </a:p>
        </p:txBody>
      </p:sp>
      <p:pic>
        <p:nvPicPr>
          <p:cNvPr id="30723" name="Picture 4" descr="Resultado de imagen para mito">
            <a:extLst>
              <a:ext uri="{FF2B5EF4-FFF2-40B4-BE49-F238E27FC236}">
                <a16:creationId xmlns:a16="http://schemas.microsoft.com/office/drawing/2014/main" id="{DC72AA27-E42D-E94D-A2EB-1C7871A14E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7825" y="131763"/>
            <a:ext cx="2236788"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7">
            <a:extLst>
              <a:ext uri="{FF2B5EF4-FFF2-40B4-BE49-F238E27FC236}">
                <a16:creationId xmlns:a16="http://schemas.microsoft.com/office/drawing/2014/main" id="{7763661E-88DE-4A4C-9BBC-77F559C379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350" y="1700213"/>
            <a:ext cx="4076700"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0" name="Picture 3">
            <a:extLst>
              <a:ext uri="{FF2B5EF4-FFF2-40B4-BE49-F238E27FC236}">
                <a16:creationId xmlns:a16="http://schemas.microsoft.com/office/drawing/2014/main" id="{FC83D93A-C6D0-A244-A8F0-72D32A27163F}"/>
              </a:ext>
            </a:extLst>
          </p:cNvPr>
          <p:cNvPicPr>
            <a:picLocks noChangeAspect="1" noChangeArrowheads="1"/>
          </p:cNvPicPr>
          <p:nvPr/>
        </p:nvPicPr>
        <p:blipFill>
          <a:blip r:embed="rId5"/>
          <a:srcRect/>
          <a:stretch>
            <a:fillRect/>
          </a:stretch>
        </p:blipFill>
        <p:spPr bwMode="auto">
          <a:xfrm>
            <a:off x="292100" y="2708275"/>
            <a:ext cx="4210050" cy="111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2F4D71">
                      <a:alpha val="74998"/>
                    </a:srgbClr>
                  </a:outerShdw>
                </a:effectLst>
              </a14:hiddenEffects>
            </a:ext>
          </a:extLst>
        </p:spPr>
      </p:pic>
      <p:sp>
        <p:nvSpPr>
          <p:cNvPr id="30726" name="Rectangle 3">
            <a:extLst>
              <a:ext uri="{FF2B5EF4-FFF2-40B4-BE49-F238E27FC236}">
                <a16:creationId xmlns:a16="http://schemas.microsoft.com/office/drawing/2014/main" id="{53E0801D-827C-4F45-8B59-9F4B9B574D10}"/>
              </a:ext>
            </a:extLst>
          </p:cNvPr>
          <p:cNvSpPr txBox="1">
            <a:spLocks noChangeArrowheads="1"/>
          </p:cNvSpPr>
          <p:nvPr/>
        </p:nvSpPr>
        <p:spPr bwMode="auto">
          <a:xfrm>
            <a:off x="260350" y="3716338"/>
            <a:ext cx="4527550" cy="241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tabLst>
                <a:tab pos="144145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14414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4414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4414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4414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9pPr>
          </a:lstStyle>
          <a:p>
            <a:pPr>
              <a:lnSpc>
                <a:spcPct val="125000"/>
              </a:lnSpc>
              <a:spcBef>
                <a:spcPct val="0"/>
              </a:spcBef>
              <a:spcAft>
                <a:spcPts val="575"/>
              </a:spcAft>
              <a:buFont typeface="Arial" panose="020B0604020202020204" pitchFamily="34" charset="0"/>
              <a:buNone/>
            </a:pPr>
            <a:r>
              <a:rPr lang="es-ES" altLang="es-AR" sz="1200">
                <a:solidFill>
                  <a:srgbClr val="990000"/>
                </a:solidFill>
              </a:rPr>
              <a:t>Lugar y periodo:</a:t>
            </a:r>
            <a:r>
              <a:rPr lang="es-ES" altLang="es-AR" sz="1200"/>
              <a:t> California, agosto de 2006 a marzo de 2008</a:t>
            </a:r>
          </a:p>
          <a:p>
            <a:pPr>
              <a:lnSpc>
                <a:spcPct val="125000"/>
              </a:lnSpc>
              <a:spcBef>
                <a:spcPct val="0"/>
              </a:spcBef>
              <a:spcAft>
                <a:spcPts val="575"/>
              </a:spcAft>
              <a:buFont typeface="Arial" panose="020B0604020202020204" pitchFamily="34" charset="0"/>
              <a:buNone/>
            </a:pPr>
            <a:r>
              <a:rPr lang="es-ES" altLang="es-AR" sz="1200">
                <a:solidFill>
                  <a:srgbClr val="990000"/>
                </a:solidFill>
              </a:rPr>
              <a:t>Diseño y metodología:</a:t>
            </a:r>
            <a:r>
              <a:rPr lang="es-ES" altLang="es-AR" sz="1200"/>
              <a:t> Vigilancia activa en 2 redes de atención; revisión prospectiva de registros médicos electrónicos de signos de asociación con 16 condiciones autoinmunes predefinidas; estimación de tasa por cada evento en población no vacunada; hallazgo verificado por un comité revisor independiente</a:t>
            </a:r>
          </a:p>
          <a:p>
            <a:pPr>
              <a:lnSpc>
                <a:spcPct val="125000"/>
              </a:lnSpc>
              <a:spcBef>
                <a:spcPct val="0"/>
              </a:spcBef>
              <a:spcAft>
                <a:spcPts val="575"/>
              </a:spcAft>
              <a:buFont typeface="Arial" panose="020B0604020202020204" pitchFamily="34" charset="0"/>
              <a:buNone/>
            </a:pPr>
            <a:r>
              <a:rPr lang="es-ES" altLang="es-AR" sz="1200">
                <a:solidFill>
                  <a:srgbClr val="990000"/>
                </a:solidFill>
              </a:rPr>
              <a:t>Muestras:</a:t>
            </a:r>
            <a:r>
              <a:rPr lang="es-ES" altLang="es-AR" sz="1200"/>
              <a:t> 189.629 mujeres quienes recibieron ≥1 dosis de vacuna VPH tetravalente fueron seguidas por 180 días después de cualquier dosis</a:t>
            </a:r>
          </a:p>
          <a:p>
            <a:pPr>
              <a:lnSpc>
                <a:spcPct val="125000"/>
              </a:lnSpc>
              <a:spcBef>
                <a:spcPct val="0"/>
              </a:spcBef>
              <a:spcAft>
                <a:spcPts val="575"/>
              </a:spcAft>
              <a:buFont typeface="Arial" panose="020B0604020202020204" pitchFamily="34" charset="0"/>
              <a:buNone/>
            </a:pPr>
            <a:r>
              <a:rPr lang="es-ES" altLang="es-AR" sz="1200">
                <a:solidFill>
                  <a:srgbClr val="990000"/>
                </a:solidFill>
              </a:rPr>
              <a:t>Conclusión:</a:t>
            </a:r>
            <a:r>
              <a:rPr lang="es-ES" altLang="es-AR" sz="1200"/>
              <a:t> </a:t>
            </a:r>
            <a:r>
              <a:rPr lang="es-ES" altLang="es-AR" sz="1200">
                <a:solidFill>
                  <a:srgbClr val="4597A0"/>
                </a:solidFill>
              </a:rPr>
              <a:t>No se encontró ninguna señal de condiciones autoinmunes asociadas a la vacuna VPH tetravalente.</a:t>
            </a:r>
          </a:p>
        </p:txBody>
      </p:sp>
      <p:sp>
        <p:nvSpPr>
          <p:cNvPr id="30727" name="Text Box 6">
            <a:extLst>
              <a:ext uri="{FF2B5EF4-FFF2-40B4-BE49-F238E27FC236}">
                <a16:creationId xmlns:a16="http://schemas.microsoft.com/office/drawing/2014/main" id="{4871B369-10AF-984B-B227-157BF5237558}"/>
              </a:ext>
            </a:extLst>
          </p:cNvPr>
          <p:cNvSpPr txBox="1">
            <a:spLocks noChangeArrowheads="1"/>
          </p:cNvSpPr>
          <p:nvPr/>
        </p:nvSpPr>
        <p:spPr bwMode="auto">
          <a:xfrm>
            <a:off x="292100" y="6629400"/>
            <a:ext cx="252095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147" tIns="40074" rIns="80147" bIns="40074">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sv-SE" altLang="es-AR" sz="900" b="1">
                <a:latin typeface="Arial" panose="020B0604020202020204" pitchFamily="34" charset="0"/>
              </a:rPr>
              <a:t>Chao et al., J Intern Med 2012, 271:193–203</a:t>
            </a:r>
            <a:endParaRPr lang="en-US" altLang="es-AR" sz="900" b="1">
              <a:latin typeface="Arial" panose="020B0604020202020204" pitchFamily="34" charset="0"/>
            </a:endParaRPr>
          </a:p>
        </p:txBody>
      </p:sp>
      <p:pic>
        <p:nvPicPr>
          <p:cNvPr id="11273" name="Picture 4">
            <a:extLst>
              <a:ext uri="{FF2B5EF4-FFF2-40B4-BE49-F238E27FC236}">
                <a16:creationId xmlns:a16="http://schemas.microsoft.com/office/drawing/2014/main" id="{68330752-CEDE-2C42-A917-39F827056C2D}"/>
              </a:ext>
            </a:extLst>
          </p:cNvPr>
          <p:cNvPicPr>
            <a:picLocks noChangeAspect="1" noChangeArrowheads="1"/>
          </p:cNvPicPr>
          <p:nvPr/>
        </p:nvPicPr>
        <p:blipFill>
          <a:blip r:embed="rId6"/>
          <a:srcRect/>
          <a:stretch>
            <a:fillRect/>
          </a:stretch>
        </p:blipFill>
        <p:spPr bwMode="auto">
          <a:xfrm>
            <a:off x="4621213" y="2708275"/>
            <a:ext cx="4514850" cy="102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2F4D71">
                      <a:alpha val="74998"/>
                    </a:srgbClr>
                  </a:outerShdw>
                </a:effectLst>
              </a14:hiddenEffects>
            </a:ext>
          </a:extLst>
        </p:spPr>
      </p:pic>
      <p:sp>
        <p:nvSpPr>
          <p:cNvPr id="11" name="Rectangle 3">
            <a:extLst>
              <a:ext uri="{FF2B5EF4-FFF2-40B4-BE49-F238E27FC236}">
                <a16:creationId xmlns:a16="http://schemas.microsoft.com/office/drawing/2014/main" id="{FBEFC52B-F09D-F94E-A287-41D912F56AA3}"/>
              </a:ext>
            </a:extLst>
          </p:cNvPr>
          <p:cNvSpPr txBox="1">
            <a:spLocks noChangeArrowheads="1"/>
          </p:cNvSpPr>
          <p:nvPr/>
        </p:nvSpPr>
        <p:spPr>
          <a:xfrm>
            <a:off x="4787900" y="3644900"/>
            <a:ext cx="4305300" cy="2044700"/>
          </a:xfrm>
          <a:prstGeom prst="rect">
            <a:avLst/>
          </a:prstGeom>
        </p:spPr>
        <p:txBody>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5000"/>
              </a:lnSpc>
              <a:spcBef>
                <a:spcPct val="0"/>
              </a:spcBef>
              <a:spcAft>
                <a:spcPts val="580"/>
              </a:spcAft>
              <a:buFont typeface="Arial" charset="0"/>
              <a:buNone/>
              <a:tabLst>
                <a:tab pos="1443557" algn="l"/>
              </a:tabLst>
              <a:defRPr/>
            </a:pPr>
            <a:r>
              <a:rPr lang="es-ES" altLang="es-AR" sz="1200" dirty="0">
                <a:solidFill>
                  <a:srgbClr val="990000"/>
                </a:solidFill>
              </a:rPr>
              <a:t>Lugar y periodo:</a:t>
            </a:r>
            <a:r>
              <a:rPr lang="es-ES" altLang="es-AR" sz="1200" dirty="0"/>
              <a:t> Francia, diciembre de 2007 a abril de 2011</a:t>
            </a:r>
          </a:p>
          <a:p>
            <a:pPr marL="0" indent="0">
              <a:lnSpc>
                <a:spcPct val="125000"/>
              </a:lnSpc>
              <a:spcBef>
                <a:spcPct val="0"/>
              </a:spcBef>
              <a:spcAft>
                <a:spcPts val="580"/>
              </a:spcAft>
              <a:buFont typeface="Arial" charset="0"/>
              <a:buNone/>
              <a:tabLst>
                <a:tab pos="1443557" algn="l"/>
              </a:tabLst>
              <a:defRPr/>
            </a:pPr>
            <a:r>
              <a:rPr lang="es-ES" altLang="es-AR" sz="1200" dirty="0">
                <a:solidFill>
                  <a:srgbClr val="990000"/>
                </a:solidFill>
              </a:rPr>
              <a:t>Diseño y metodología:</a:t>
            </a:r>
            <a:r>
              <a:rPr lang="es-ES" altLang="es-AR" sz="1200" dirty="0"/>
              <a:t> Estudio de casos y controles sistemático; 6 enfermedades autoinmunes (EA -- púrpura </a:t>
            </a:r>
            <a:r>
              <a:rPr lang="es-ES" altLang="es-AR" sz="1200" dirty="0" err="1"/>
              <a:t>trombocitopénica</a:t>
            </a:r>
            <a:r>
              <a:rPr lang="es-ES" altLang="es-AR" sz="1200" dirty="0"/>
              <a:t>, </a:t>
            </a:r>
            <a:r>
              <a:rPr lang="es-ES" altLang="es-AR" sz="1200" dirty="0" err="1"/>
              <a:t>desmielinización</a:t>
            </a:r>
            <a:r>
              <a:rPr lang="es-ES" altLang="es-AR" sz="1200" dirty="0"/>
              <a:t> del SNC/EM, SGB, enfermedad del tejido conectivo, diabetes mellitus, y tiroiditis autoinmune) incidentes en mujeres de 14–26 años de edad en 113 centros especializados del país; análisis por regresión logística multivariada</a:t>
            </a:r>
          </a:p>
          <a:p>
            <a:pPr marL="0" indent="0">
              <a:lnSpc>
                <a:spcPct val="125000"/>
              </a:lnSpc>
              <a:spcBef>
                <a:spcPct val="0"/>
              </a:spcBef>
              <a:spcAft>
                <a:spcPts val="580"/>
              </a:spcAft>
              <a:buFont typeface="Arial" charset="0"/>
              <a:buNone/>
              <a:tabLst>
                <a:tab pos="1443557" algn="l"/>
              </a:tabLst>
              <a:defRPr/>
            </a:pPr>
            <a:r>
              <a:rPr lang="es-ES" altLang="es-AR" sz="1200" dirty="0">
                <a:solidFill>
                  <a:srgbClr val="990000"/>
                </a:solidFill>
              </a:rPr>
              <a:t>Muestras:</a:t>
            </a:r>
            <a:r>
              <a:rPr lang="es-ES" altLang="es-AR" sz="1200" dirty="0"/>
              <a:t> 211 casos confirmados de EA se parearon con 875 controles</a:t>
            </a:r>
          </a:p>
          <a:p>
            <a:pPr marL="0" indent="0">
              <a:lnSpc>
                <a:spcPct val="125000"/>
              </a:lnSpc>
              <a:spcBef>
                <a:spcPct val="0"/>
              </a:spcBef>
              <a:spcAft>
                <a:spcPts val="580"/>
              </a:spcAft>
              <a:buFont typeface="Arial" charset="0"/>
              <a:buNone/>
              <a:tabLst>
                <a:tab pos="1443557" algn="l"/>
              </a:tabLst>
              <a:defRPr/>
            </a:pPr>
            <a:r>
              <a:rPr lang="es-ES" altLang="es-AR" sz="1200" dirty="0">
                <a:solidFill>
                  <a:srgbClr val="990000"/>
                </a:solidFill>
              </a:rPr>
              <a:t>Conclusiones:</a:t>
            </a:r>
            <a:r>
              <a:rPr lang="es-ES" altLang="es-AR" sz="1200" dirty="0"/>
              <a:t> El riesgo de EA entre las mujeres que recibieron la vacuna VPH tetravalente fue </a:t>
            </a:r>
            <a:r>
              <a:rPr lang="es-ES" altLang="es-AR" sz="1200" dirty="0">
                <a:solidFill>
                  <a:schemeClr val="accent5">
                    <a:lumMod val="50000"/>
                  </a:schemeClr>
                </a:solidFill>
              </a:rPr>
              <a:t>igual al riesgo de las mujeres que no la recibieron.</a:t>
            </a:r>
          </a:p>
        </p:txBody>
      </p:sp>
      <p:sp>
        <p:nvSpPr>
          <p:cNvPr id="30730" name="Text Box 6">
            <a:extLst>
              <a:ext uri="{FF2B5EF4-FFF2-40B4-BE49-F238E27FC236}">
                <a16:creationId xmlns:a16="http://schemas.microsoft.com/office/drawing/2014/main" id="{C3147659-9171-2648-BEEC-1B97F123B04C}"/>
              </a:ext>
            </a:extLst>
          </p:cNvPr>
          <p:cNvSpPr txBox="1">
            <a:spLocks noChangeArrowheads="1"/>
          </p:cNvSpPr>
          <p:nvPr/>
        </p:nvSpPr>
        <p:spPr bwMode="auto">
          <a:xfrm>
            <a:off x="3482975" y="6665913"/>
            <a:ext cx="561022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47" tIns="40074" rIns="80147" bIns="40074">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sv-SE" altLang="es-AR" sz="900" b="1">
                <a:latin typeface="Arial" panose="020B0604020202020204" pitchFamily="34" charset="0"/>
              </a:rPr>
              <a:t>Grimaldi-Bensouda et al. J Intern Med 2014, 275:398–408</a:t>
            </a:r>
            <a:endParaRPr lang="en-US" altLang="es-AR" sz="900" b="1">
              <a:latin typeface="Arial" panose="020B0604020202020204" pitchFamily="34" charset="0"/>
            </a:endParaRPr>
          </a:p>
        </p:txBody>
      </p:sp>
    </p:spTree>
    <p:extLst>
      <p:ext uri="{BB962C8B-B14F-4D97-AF65-F5344CB8AC3E}">
        <p14:creationId xmlns:p14="http://schemas.microsoft.com/office/powerpoint/2010/main" val="33401467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AutoShape 2" descr="Resultado de imagen para 5">
            <a:extLst>
              <a:ext uri="{FF2B5EF4-FFF2-40B4-BE49-F238E27FC236}">
                <a16:creationId xmlns:a16="http://schemas.microsoft.com/office/drawing/2014/main" id="{655BBC6C-D9DE-CF47-A478-F0B5FD68637F}"/>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s-AR" altLang="es-AR" sz="1800">
              <a:latin typeface="Arial" panose="020B0604020202020204" pitchFamily="34" charset="0"/>
            </a:endParaRPr>
          </a:p>
        </p:txBody>
      </p:sp>
      <p:sp>
        <p:nvSpPr>
          <p:cNvPr id="5" name="4 Rectángulo redondeado">
            <a:extLst>
              <a:ext uri="{FF2B5EF4-FFF2-40B4-BE49-F238E27FC236}">
                <a16:creationId xmlns:a16="http://schemas.microsoft.com/office/drawing/2014/main" id="{EE35C845-AE56-DE48-9D65-F73B06706A68}"/>
              </a:ext>
            </a:extLst>
          </p:cNvPr>
          <p:cNvSpPr/>
          <p:nvPr/>
        </p:nvSpPr>
        <p:spPr>
          <a:xfrm>
            <a:off x="1619250" y="476250"/>
            <a:ext cx="4968875" cy="1081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s-AR" sz="2400" dirty="0"/>
              <a:t>La vacuna contra VPH puede generar trastornos neurológicos o </a:t>
            </a:r>
            <a:r>
              <a:rPr lang="es-AR" sz="2400" dirty="0" err="1"/>
              <a:t>tromboembolismo</a:t>
            </a:r>
            <a:r>
              <a:rPr lang="es-AR" sz="2400" dirty="0"/>
              <a:t> </a:t>
            </a:r>
          </a:p>
        </p:txBody>
      </p:sp>
      <p:pic>
        <p:nvPicPr>
          <p:cNvPr id="32772" name="Picture 4" descr="Resultado de imagen para mito">
            <a:extLst>
              <a:ext uri="{FF2B5EF4-FFF2-40B4-BE49-F238E27FC236}">
                <a16:creationId xmlns:a16="http://schemas.microsoft.com/office/drawing/2014/main" id="{259B6030-162A-D747-AEA3-87E25FD1EA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7825" y="131763"/>
            <a:ext cx="2236788"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7">
            <a:extLst>
              <a:ext uri="{FF2B5EF4-FFF2-40B4-BE49-F238E27FC236}">
                <a16:creationId xmlns:a16="http://schemas.microsoft.com/office/drawing/2014/main" id="{9D75411B-3FB6-CC4F-9EDD-9227A02F90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350" y="1700213"/>
            <a:ext cx="4076700"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2774" name="Group 4">
            <a:extLst>
              <a:ext uri="{FF2B5EF4-FFF2-40B4-BE49-F238E27FC236}">
                <a16:creationId xmlns:a16="http://schemas.microsoft.com/office/drawing/2014/main" id="{B754BFFF-8648-C84A-B0A3-66D420D2E316}"/>
              </a:ext>
            </a:extLst>
          </p:cNvPr>
          <p:cNvGrpSpPr>
            <a:grpSpLocks/>
          </p:cNvGrpSpPr>
          <p:nvPr/>
        </p:nvGrpSpPr>
        <p:grpSpPr bwMode="auto">
          <a:xfrm>
            <a:off x="317500" y="2852738"/>
            <a:ext cx="6281738" cy="1212850"/>
            <a:chOff x="228600" y="156211"/>
            <a:chExt cx="8687565" cy="2426403"/>
          </a:xfrm>
        </p:grpSpPr>
        <p:sp>
          <p:nvSpPr>
            <p:cNvPr id="11" name="Rectangle 2">
              <a:extLst>
                <a:ext uri="{FF2B5EF4-FFF2-40B4-BE49-F238E27FC236}">
                  <a16:creationId xmlns:a16="http://schemas.microsoft.com/office/drawing/2014/main" id="{0310B7E6-B68E-3B41-B4D3-5664FA8BB4A5}"/>
                </a:ext>
              </a:extLst>
            </p:cNvPr>
            <p:cNvSpPr>
              <a:spLocks noChangeArrowheads="1"/>
            </p:cNvSpPr>
            <p:nvPr/>
          </p:nvSpPr>
          <p:spPr bwMode="auto">
            <a:xfrm>
              <a:off x="228600" y="156211"/>
              <a:ext cx="8687565" cy="2423226"/>
            </a:xfrm>
            <a:prstGeom prst="rect">
              <a:avLst/>
            </a:prstGeom>
            <a:solidFill>
              <a:schemeClr val="bg1"/>
            </a:solidFill>
            <a:ln>
              <a:noFill/>
            </a:ln>
            <a:effectLst>
              <a:outerShdw blurRad="76200" dist="76201" dir="2700000" algn="tl" rotWithShape="0">
                <a:srgbClr val="003366">
                  <a:alpha val="74997"/>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s-AR" altLang="es-AR" sz="2000">
                <a:solidFill>
                  <a:srgbClr val="FFFFFF"/>
                </a:solidFill>
                <a:latin typeface="Arial" panose="020B0604020202020204" pitchFamily="34" charset="0"/>
              </a:endParaRPr>
            </a:p>
          </p:txBody>
        </p:sp>
        <p:pic>
          <p:nvPicPr>
            <p:cNvPr id="32778" name="Picture 5">
              <a:extLst>
                <a:ext uri="{FF2B5EF4-FFF2-40B4-BE49-F238E27FC236}">
                  <a16:creationId xmlns:a16="http://schemas.microsoft.com/office/drawing/2014/main" id="{A81BC7F9-B0A3-1142-890E-138A2A798A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895475"/>
              <a:ext cx="8686800" cy="68713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2779" name="Picture 4">
              <a:extLst>
                <a:ext uri="{FF2B5EF4-FFF2-40B4-BE49-F238E27FC236}">
                  <a16:creationId xmlns:a16="http://schemas.microsoft.com/office/drawing/2014/main" id="{62B177CC-82D2-024D-AD57-37A35993A0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156211"/>
              <a:ext cx="8686800" cy="1768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775" name="TextBox 3">
            <a:extLst>
              <a:ext uri="{FF2B5EF4-FFF2-40B4-BE49-F238E27FC236}">
                <a16:creationId xmlns:a16="http://schemas.microsoft.com/office/drawing/2014/main" id="{3D95B867-574E-BF40-8B93-AD779FDF5C9F}"/>
              </a:ext>
            </a:extLst>
          </p:cNvPr>
          <p:cNvSpPr txBox="1">
            <a:spLocks noChangeArrowheads="1"/>
          </p:cNvSpPr>
          <p:nvPr/>
        </p:nvSpPr>
        <p:spPr bwMode="auto">
          <a:xfrm>
            <a:off x="7216775" y="6524625"/>
            <a:ext cx="1676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s-AR" sz="1200" b="1">
                <a:latin typeface="Arial" panose="020B0604020202020204" pitchFamily="34" charset="0"/>
              </a:rPr>
              <a:t>BMJ 2013, 347:f5906</a:t>
            </a:r>
          </a:p>
        </p:txBody>
      </p:sp>
      <p:sp>
        <p:nvSpPr>
          <p:cNvPr id="32776" name="Rectangle 3">
            <a:extLst>
              <a:ext uri="{FF2B5EF4-FFF2-40B4-BE49-F238E27FC236}">
                <a16:creationId xmlns:a16="http://schemas.microsoft.com/office/drawing/2014/main" id="{DCDB6EA9-E5CD-344C-82C0-2C5316AEE7F8}"/>
              </a:ext>
            </a:extLst>
          </p:cNvPr>
          <p:cNvSpPr txBox="1">
            <a:spLocks noChangeArrowheads="1"/>
          </p:cNvSpPr>
          <p:nvPr/>
        </p:nvSpPr>
        <p:spPr bwMode="auto">
          <a:xfrm>
            <a:off x="317500" y="4149725"/>
            <a:ext cx="8169275"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tabLst>
                <a:tab pos="144145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14414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4414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4414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4414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441450" algn="l"/>
              </a:tabLst>
              <a:defRPr sz="2000">
                <a:solidFill>
                  <a:schemeClr val="tx1"/>
                </a:solidFill>
                <a:latin typeface="Calibri" panose="020F0502020204030204" pitchFamily="34" charset="0"/>
              </a:defRPr>
            </a:lvl9pPr>
          </a:lstStyle>
          <a:p>
            <a:pPr>
              <a:lnSpc>
                <a:spcPct val="125000"/>
              </a:lnSpc>
              <a:buFont typeface="Arial" panose="020B0604020202020204" pitchFamily="34" charset="0"/>
              <a:buNone/>
            </a:pPr>
            <a:r>
              <a:rPr lang="es-ES" altLang="es-AR" sz="1400">
                <a:solidFill>
                  <a:srgbClr val="990000"/>
                </a:solidFill>
              </a:rPr>
              <a:t>Lugar y periodo:</a:t>
            </a:r>
            <a:r>
              <a:rPr lang="es-ES" altLang="es-AR" sz="1400"/>
              <a:t> Dinamarca y Suecia, octubre de 2006 a diciembre de 2010</a:t>
            </a:r>
          </a:p>
          <a:p>
            <a:pPr>
              <a:lnSpc>
                <a:spcPct val="125000"/>
              </a:lnSpc>
              <a:buFont typeface="Arial" panose="020B0604020202020204" pitchFamily="34" charset="0"/>
              <a:buNone/>
            </a:pPr>
            <a:r>
              <a:rPr lang="es-ES" altLang="es-AR" sz="1400">
                <a:solidFill>
                  <a:srgbClr val="990000"/>
                </a:solidFill>
              </a:rPr>
              <a:t>Diseño:</a:t>
            </a:r>
            <a:r>
              <a:rPr lang="es-ES" altLang="es-AR" sz="1400"/>
              <a:t> Estudio de cohorte basado en registros</a:t>
            </a:r>
          </a:p>
          <a:p>
            <a:pPr>
              <a:lnSpc>
                <a:spcPct val="125000"/>
              </a:lnSpc>
              <a:buFont typeface="Arial" panose="020B0604020202020204" pitchFamily="34" charset="0"/>
              <a:buNone/>
            </a:pPr>
            <a:r>
              <a:rPr lang="es-ES" altLang="es-AR" sz="1400">
                <a:solidFill>
                  <a:srgbClr val="990000"/>
                </a:solidFill>
              </a:rPr>
              <a:t>Participantes:</a:t>
            </a:r>
            <a:r>
              <a:rPr lang="es-ES" altLang="es-AR" sz="1400"/>
              <a:t> 997.585 mujeres de 10–17 años de edad, entre las cuales 296.826 recibieron un total de 696.420 dosis de vacuna VPH tetravalente</a:t>
            </a:r>
          </a:p>
          <a:p>
            <a:pPr>
              <a:lnSpc>
                <a:spcPct val="125000"/>
              </a:lnSpc>
              <a:buFont typeface="Arial" panose="020B0604020202020204" pitchFamily="34" charset="0"/>
              <a:buNone/>
            </a:pPr>
            <a:r>
              <a:rPr lang="es-ES" altLang="es-AR" sz="1400">
                <a:solidFill>
                  <a:srgbClr val="990000"/>
                </a:solidFill>
              </a:rPr>
              <a:t>Conclusiones:</a:t>
            </a:r>
            <a:r>
              <a:rPr lang="es-ES" altLang="es-AR" sz="1400"/>
              <a:t> “Este amplio estudio </a:t>
            </a:r>
            <a:r>
              <a:rPr lang="es-ES" altLang="es-AR" sz="1400">
                <a:solidFill>
                  <a:srgbClr val="4597A0"/>
                </a:solidFill>
              </a:rPr>
              <a:t>no encontró alguna evidencia que apoye la asociación entre la administración de la vacuna VPH y eventos autoinmunes, neurológicos y tromboembolismo venoso.</a:t>
            </a:r>
            <a:r>
              <a:rPr lang="es-ES" altLang="es-AR" sz="1400">
                <a:solidFill>
                  <a:srgbClr val="C00000"/>
                </a:solidFill>
              </a:rPr>
              <a:t> </a:t>
            </a:r>
            <a:r>
              <a:rPr lang="es-ES" altLang="es-AR" sz="1400"/>
              <a:t>Si bien asociaciones entre tres eventos autoinmunes fueron inicialmente observadas, en base a evaluación ulterior esas asociaciones eran débiles y no relacionadas temporalmente con la administración de la vacuna.”</a:t>
            </a:r>
          </a:p>
        </p:txBody>
      </p:sp>
    </p:spTree>
    <p:extLst>
      <p:ext uri="{BB962C8B-B14F-4D97-AF65-F5344CB8AC3E}">
        <p14:creationId xmlns:p14="http://schemas.microsoft.com/office/powerpoint/2010/main" val="17156611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Imagen 14">
            <a:extLst>
              <a:ext uri="{FF2B5EF4-FFF2-40B4-BE49-F238E27FC236}">
                <a16:creationId xmlns:a16="http://schemas.microsoft.com/office/drawing/2014/main" id="{6A0B4421-CAA0-5A4C-AD72-15E822837CC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5503863"/>
            <a:ext cx="3832225"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3">
            <a:extLst>
              <a:ext uri="{FF2B5EF4-FFF2-40B4-BE49-F238E27FC236}">
                <a16:creationId xmlns:a16="http://schemas.microsoft.com/office/drawing/2014/main" id="{159FBD89-6FAC-0A41-B5CF-2852DD850B17}"/>
              </a:ext>
            </a:extLst>
          </p:cNvPr>
          <p:cNvPicPr>
            <a:picLocks noChangeAspect="1" noChangeArrowheads="1"/>
          </p:cNvPicPr>
          <p:nvPr/>
        </p:nvPicPr>
        <p:blipFill>
          <a:blip r:embed="rId4"/>
          <a:srcRect/>
          <a:stretch>
            <a:fillRect/>
          </a:stretch>
        </p:blipFill>
        <p:spPr bwMode="auto">
          <a:xfrm>
            <a:off x="196850" y="1557338"/>
            <a:ext cx="2846388" cy="2106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2F4D71">
                      <a:alpha val="74998"/>
                    </a:srgbClr>
                  </a:outerShdw>
                </a:effectLst>
              </a14:hiddenEffects>
            </a:ext>
          </a:extLst>
        </p:spPr>
      </p:pic>
      <p:sp>
        <p:nvSpPr>
          <p:cNvPr id="5" name="4 Rectángulo redondeado">
            <a:extLst>
              <a:ext uri="{FF2B5EF4-FFF2-40B4-BE49-F238E27FC236}">
                <a16:creationId xmlns:a16="http://schemas.microsoft.com/office/drawing/2014/main" id="{D19105A5-7677-3B4C-A3B2-8DA13D953BF7}"/>
              </a:ext>
            </a:extLst>
          </p:cNvPr>
          <p:cNvSpPr/>
          <p:nvPr/>
        </p:nvSpPr>
        <p:spPr>
          <a:xfrm>
            <a:off x="1619250" y="476250"/>
            <a:ext cx="4968875" cy="1081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s-AR" sz="2000" dirty="0"/>
              <a:t>En Colombia cientos de niñas vacunadas presentaron eventos adversos</a:t>
            </a:r>
          </a:p>
        </p:txBody>
      </p:sp>
      <p:pic>
        <p:nvPicPr>
          <p:cNvPr id="34820" name="Picture 4" descr="Resultado de imagen para mito">
            <a:extLst>
              <a:ext uri="{FF2B5EF4-FFF2-40B4-BE49-F238E27FC236}">
                <a16:creationId xmlns:a16="http://schemas.microsoft.com/office/drawing/2014/main" id="{EBA88C7E-304E-E94E-9D13-8C78C86ECC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7825" y="131763"/>
            <a:ext cx="2236788"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7">
            <a:extLst>
              <a:ext uri="{FF2B5EF4-FFF2-40B4-BE49-F238E27FC236}">
                <a16:creationId xmlns:a16="http://schemas.microsoft.com/office/drawing/2014/main" id="{026981FD-EC00-6A4E-B051-2F98DFD0F5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88" y="3644900"/>
            <a:ext cx="4076700"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Imagen 5">
            <a:extLst>
              <a:ext uri="{FF2B5EF4-FFF2-40B4-BE49-F238E27FC236}">
                <a16:creationId xmlns:a16="http://schemas.microsoft.com/office/drawing/2014/main" id="{59EF68AF-B0CD-6643-8B93-0A7B91BD866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203575" y="1735138"/>
            <a:ext cx="4165600" cy="113347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n 10">
            <a:extLst>
              <a:ext uri="{FF2B5EF4-FFF2-40B4-BE49-F238E27FC236}">
                <a16:creationId xmlns:a16="http://schemas.microsoft.com/office/drawing/2014/main" id="{D82DF54E-6C2E-DC4B-81A2-42DE495430B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162300" y="3028950"/>
            <a:ext cx="5802313" cy="61277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n 12">
            <a:extLst>
              <a:ext uri="{FF2B5EF4-FFF2-40B4-BE49-F238E27FC236}">
                <a16:creationId xmlns:a16="http://schemas.microsoft.com/office/drawing/2014/main" id="{8976C9F8-1D69-5B45-BDEE-AA2E952E3AE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60338" y="4768850"/>
            <a:ext cx="4543425" cy="1885950"/>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Imagen 16">
            <a:extLst>
              <a:ext uri="{FF2B5EF4-FFF2-40B4-BE49-F238E27FC236}">
                <a16:creationId xmlns:a16="http://schemas.microsoft.com/office/drawing/2014/main" id="{497E976A-DB5A-DB4A-A424-40BE2F398099}"/>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003800" y="4362450"/>
            <a:ext cx="3705225"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n 17">
            <a:extLst>
              <a:ext uri="{FF2B5EF4-FFF2-40B4-BE49-F238E27FC236}">
                <a16:creationId xmlns:a16="http://schemas.microsoft.com/office/drawing/2014/main" id="{F412EC06-8906-5341-A485-C490D1687B7D}"/>
              </a:ext>
            </a:extLst>
          </p:cNvPr>
          <p:cNvPicPr>
            <a:picLocks noChangeAspect="1"/>
          </p:cNvPicPr>
          <p:nvPr/>
        </p:nvPicPr>
        <p:blipFill>
          <a:blip r:embed="rId11"/>
          <a:stretch>
            <a:fillRect/>
          </a:stretch>
        </p:blipFill>
        <p:spPr>
          <a:xfrm rot="20339990">
            <a:off x="4765675" y="5013325"/>
            <a:ext cx="4029075" cy="981075"/>
          </a:xfrm>
          <a:prstGeom prst="rect">
            <a:avLst/>
          </a:prstGeom>
          <a:ln w="38100">
            <a:solidFill>
              <a:srgbClr val="FF0000"/>
            </a:solidFill>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72918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a:extLst>
              <a:ext uri="{FF2B5EF4-FFF2-40B4-BE49-F238E27FC236}">
                <a16:creationId xmlns:a16="http://schemas.microsoft.com/office/drawing/2014/main" id="{E9AC2F9F-7303-EE4E-9E75-E4CB905CA7DB}"/>
              </a:ext>
            </a:extLst>
          </p:cNvPr>
          <p:cNvSpPr/>
          <p:nvPr/>
        </p:nvSpPr>
        <p:spPr>
          <a:xfrm>
            <a:off x="1619250" y="476250"/>
            <a:ext cx="4968875" cy="1081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s-AR" sz="2400" dirty="0"/>
              <a:t>En nuestro país no hay datos que demuestren que la vacuna es segura</a:t>
            </a:r>
          </a:p>
        </p:txBody>
      </p:sp>
      <p:pic>
        <p:nvPicPr>
          <p:cNvPr id="41986" name="Picture 4" descr="Resultado de imagen para mito">
            <a:extLst>
              <a:ext uri="{FF2B5EF4-FFF2-40B4-BE49-F238E27FC236}">
                <a16:creationId xmlns:a16="http://schemas.microsoft.com/office/drawing/2014/main" id="{BC447745-734D-D14C-A19A-830BD662F0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7825" y="131763"/>
            <a:ext cx="2236788"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Table 7">
            <a:extLst>
              <a:ext uri="{FF2B5EF4-FFF2-40B4-BE49-F238E27FC236}">
                <a16:creationId xmlns:a16="http://schemas.microsoft.com/office/drawing/2014/main" id="{3C23A365-CD7F-4F41-BBB2-858DEA5688D7}"/>
              </a:ext>
            </a:extLst>
          </p:cNvPr>
          <p:cNvGraphicFramePr>
            <a:graphicFrameLocks noGrp="1"/>
          </p:cNvGraphicFramePr>
          <p:nvPr/>
        </p:nvGraphicFramePr>
        <p:xfrm>
          <a:off x="188913" y="2862263"/>
          <a:ext cx="7377112" cy="3824625"/>
        </p:xfrm>
        <a:graphic>
          <a:graphicData uri="http://schemas.openxmlformats.org/drawingml/2006/table">
            <a:tbl>
              <a:tblPr/>
              <a:tblGrid>
                <a:gridCol w="3130550">
                  <a:extLst>
                    <a:ext uri="{9D8B030D-6E8A-4147-A177-3AD203B41FA5}">
                      <a16:colId xmlns:a16="http://schemas.microsoft.com/office/drawing/2014/main" val="607786575"/>
                    </a:ext>
                  </a:extLst>
                </a:gridCol>
                <a:gridCol w="1436687">
                  <a:extLst>
                    <a:ext uri="{9D8B030D-6E8A-4147-A177-3AD203B41FA5}">
                      <a16:colId xmlns:a16="http://schemas.microsoft.com/office/drawing/2014/main" val="3500932607"/>
                    </a:ext>
                  </a:extLst>
                </a:gridCol>
                <a:gridCol w="2809875">
                  <a:extLst>
                    <a:ext uri="{9D8B030D-6E8A-4147-A177-3AD203B41FA5}">
                      <a16:colId xmlns:a16="http://schemas.microsoft.com/office/drawing/2014/main" val="2030380584"/>
                    </a:ext>
                  </a:extLst>
                </a:gridCol>
              </a:tblGrid>
              <a:tr h="69215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altLang="es-AR" sz="2000" b="1" i="0" u="none" strike="noStrike" cap="none" normalizeH="0" baseline="0">
                        <a:ln>
                          <a:noFill/>
                        </a:ln>
                        <a:solidFill>
                          <a:srgbClr val="FFFFFF"/>
                        </a:solidFill>
                        <a:effectLst/>
                        <a:latin typeface="Calibri" panose="020F0502020204030204" pitchFamily="34" charset="0"/>
                        <a:cs typeface="Arial" panose="020B0604020202020204" pitchFamily="34" charset="0"/>
                      </a:endParaRPr>
                    </a:p>
                  </a:txBody>
                  <a:tcPr marL="78193" marR="78193" marT="41435" marB="4143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F79646"/>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altLang="es-AR" sz="2000" b="1" i="0" u="none" strike="noStrike" cap="none" normalizeH="0" baseline="0">
                          <a:ln>
                            <a:noFill/>
                          </a:ln>
                          <a:solidFill>
                            <a:srgbClr val="FFFFFF"/>
                          </a:solidFill>
                          <a:effectLst/>
                          <a:latin typeface="Calibri" panose="020F0502020204030204" pitchFamily="34" charset="0"/>
                          <a:cs typeface="Arial" panose="020B0604020202020204" pitchFamily="34" charset="0"/>
                        </a:rPr>
                        <a:t>Eventos notificados</a:t>
                      </a:r>
                    </a:p>
                  </a:txBody>
                  <a:tcPr marL="78193" marR="78193" marT="41435" marB="4143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F79646"/>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s-AR" sz="2000" b="1" i="0" u="none" strike="noStrike" cap="none" normalizeH="0" baseline="0">
                          <a:ln>
                            <a:noFill/>
                          </a:ln>
                          <a:solidFill>
                            <a:srgbClr val="FFFFFF"/>
                          </a:solidFill>
                          <a:effectLst/>
                          <a:latin typeface="Calibri" panose="020F0502020204030204" pitchFamily="34" charset="0"/>
                          <a:cs typeface="Arial" panose="020B0604020202020204" pitchFamily="34" charset="0"/>
                        </a:rPr>
                        <a:t>Tasa / 100.000 dosis </a:t>
                      </a:r>
                      <a:endParaRPr kumimoji="0" lang="es-AR" altLang="es-AR" sz="2000" b="1" i="0" u="none" strike="noStrike" cap="none" normalizeH="0" baseline="0">
                        <a:ln>
                          <a:noFill/>
                        </a:ln>
                        <a:solidFill>
                          <a:srgbClr val="FFFFFF"/>
                        </a:solidFill>
                        <a:effectLst/>
                        <a:latin typeface="Calibri" panose="020F0502020204030204" pitchFamily="34" charset="0"/>
                        <a:cs typeface="Arial" panose="020B0604020202020204" pitchFamily="34" charset="0"/>
                      </a:endParaRPr>
                    </a:p>
                  </a:txBody>
                  <a:tcPr marL="78193" marR="78193" marT="41435" marB="4143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3918580797"/>
                  </a:ext>
                </a:extLst>
              </a:tr>
              <a:tr h="357188">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Notificaci</a:t>
                      </a: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ó</a:t>
                      </a:r>
                      <a:r>
                        <a:rPr kumimoji="0" lang="en-US"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n total de ESAVI </a:t>
                      </a:r>
                      <a:endParaRPr kumimoji="0" lang="es-AR" altLang="es-AR" sz="1800" b="1" i="0" u="none" strike="noStrike" cap="none" normalizeH="0" baseline="0">
                        <a:ln>
                          <a:noFill/>
                        </a:ln>
                        <a:solidFill>
                          <a:srgbClr val="000000"/>
                        </a:solidFill>
                        <a:effectLst/>
                        <a:latin typeface="Calibri" panose="020F0502020204030204" pitchFamily="34" charset="0"/>
                        <a:cs typeface="Arial" panose="020B0604020202020204" pitchFamily="34" charset="0"/>
                      </a:endParaRPr>
                    </a:p>
                  </a:txBody>
                  <a:tcPr marL="78193" marR="78193" marT="41435" marB="4143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CDDCF"/>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s-AR" sz="1800" b="1" i="0" u="none" strike="noStrike" cap="none" normalizeH="0" baseline="0">
                          <a:ln>
                            <a:noFill/>
                          </a:ln>
                          <a:solidFill>
                            <a:srgbClr val="000000"/>
                          </a:solidFill>
                          <a:effectLst/>
                          <a:latin typeface="Calibri" panose="020F0502020204030204" pitchFamily="34" charset="0"/>
                          <a:cs typeface="Arial" panose="020B0604020202020204" pitchFamily="34" charset="0"/>
                        </a:rPr>
                        <a:t>315</a:t>
                      </a:r>
                      <a:endParaRPr kumimoji="0" lang="es-AR" altLang="es-AR" sz="1800" b="1" i="0" u="none" strike="noStrike" cap="none" normalizeH="0" baseline="0">
                        <a:ln>
                          <a:noFill/>
                        </a:ln>
                        <a:solidFill>
                          <a:srgbClr val="000000"/>
                        </a:solidFill>
                        <a:effectLst/>
                        <a:latin typeface="Calibri" panose="020F0502020204030204" pitchFamily="34" charset="0"/>
                        <a:cs typeface="Arial" panose="020B0604020202020204" pitchFamily="34" charset="0"/>
                      </a:endParaRPr>
                    </a:p>
                  </a:txBody>
                  <a:tcPr marL="78193" marR="78193" marT="41435" marB="4143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CDDCF"/>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7,52</a:t>
                      </a:r>
                      <a:endParaRPr kumimoji="0" lang="es-AR" altLang="es-AR" sz="1800" b="1" i="0" u="none" strike="noStrike" cap="none" normalizeH="0" baseline="0">
                        <a:ln>
                          <a:noFill/>
                        </a:ln>
                        <a:solidFill>
                          <a:srgbClr val="000000"/>
                        </a:solidFill>
                        <a:effectLst/>
                        <a:latin typeface="Calibri" panose="020F0502020204030204" pitchFamily="34" charset="0"/>
                        <a:cs typeface="Arial" panose="020B0604020202020204" pitchFamily="34" charset="0"/>
                      </a:endParaRPr>
                    </a:p>
                  </a:txBody>
                  <a:tcPr marL="78193" marR="78193" marT="41435" marB="4143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CDDCF"/>
                    </a:solidFill>
                  </a:tcPr>
                </a:tc>
                <a:extLst>
                  <a:ext uri="{0D108BD9-81ED-4DB2-BD59-A6C34878D82A}">
                    <a16:rowId xmlns:a16="http://schemas.microsoft.com/office/drawing/2014/main" val="1108489786"/>
                  </a:ext>
                </a:extLst>
              </a:tr>
              <a:tr h="357188">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Error programático  </a:t>
                      </a:r>
                    </a:p>
                  </a:txBody>
                  <a:tcPr marL="8146" marR="8146" marT="8634" marB="4143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DEFE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133 (42%)</a:t>
                      </a:r>
                    </a:p>
                  </a:txBody>
                  <a:tcPr marL="8146" marR="8146" marT="8634" marB="4143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DEFE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3,17</a:t>
                      </a:r>
                    </a:p>
                  </a:txBody>
                  <a:tcPr marL="78193" marR="78193" marT="41435" marB="4143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DEFE9"/>
                    </a:solidFill>
                  </a:tcPr>
                </a:tc>
                <a:extLst>
                  <a:ext uri="{0D108BD9-81ED-4DB2-BD59-A6C34878D82A}">
                    <a16:rowId xmlns:a16="http://schemas.microsoft.com/office/drawing/2014/main" val="1453291891"/>
                  </a:ext>
                </a:extLst>
              </a:tr>
              <a:tr h="357188">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Relacionado a la vacunación  </a:t>
                      </a:r>
                    </a:p>
                  </a:txBody>
                  <a:tcPr marL="8146" marR="8146" marT="8634" marB="4143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CDDCF"/>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84 (26,6%)</a:t>
                      </a:r>
                    </a:p>
                  </a:txBody>
                  <a:tcPr marL="8146" marR="8146" marT="8634" marB="4143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CDDCF"/>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2,01</a:t>
                      </a:r>
                    </a:p>
                  </a:txBody>
                  <a:tcPr marL="78193" marR="78193" marT="41435" marB="4143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CDDCF"/>
                    </a:solidFill>
                  </a:tcPr>
                </a:tc>
                <a:extLst>
                  <a:ext uri="{0D108BD9-81ED-4DB2-BD59-A6C34878D82A}">
                    <a16:rowId xmlns:a16="http://schemas.microsoft.com/office/drawing/2014/main" val="3980325156"/>
                  </a:ext>
                </a:extLst>
              </a:tr>
              <a:tr h="357188">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                         Relacionado grave</a:t>
                      </a:r>
                    </a:p>
                  </a:txBody>
                  <a:tcPr marL="8146" marR="8146" marT="8634" marB="4143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DEFE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10</a:t>
                      </a:r>
                    </a:p>
                  </a:txBody>
                  <a:tcPr marL="8146" marR="8146" marT="8634" marB="4143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DEFE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0,23</a:t>
                      </a:r>
                    </a:p>
                  </a:txBody>
                  <a:tcPr marL="78193" marR="78193" marT="41435" marB="4143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DEFE9"/>
                    </a:solidFill>
                  </a:tcPr>
                </a:tc>
                <a:extLst>
                  <a:ext uri="{0D108BD9-81ED-4DB2-BD59-A6C34878D82A}">
                    <a16:rowId xmlns:a16="http://schemas.microsoft.com/office/drawing/2014/main" val="241414465"/>
                  </a:ext>
                </a:extLst>
              </a:tr>
              <a:tr h="6318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Estado de ansiedad relacionado con la vacunación </a:t>
                      </a:r>
                    </a:p>
                  </a:txBody>
                  <a:tcPr marL="8146" marR="8146" marT="8634" marB="4143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CDDCF"/>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70 (22,2%)</a:t>
                      </a:r>
                    </a:p>
                  </a:txBody>
                  <a:tcPr marL="8146" marR="8146" marT="8634" marB="4143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CDDCF"/>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1,67</a:t>
                      </a:r>
                    </a:p>
                  </a:txBody>
                  <a:tcPr marL="78193" marR="78193" marT="41435" marB="4143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CDDCF"/>
                    </a:solidFill>
                  </a:tcPr>
                </a:tc>
                <a:extLst>
                  <a:ext uri="{0D108BD9-81ED-4DB2-BD59-A6C34878D82A}">
                    <a16:rowId xmlns:a16="http://schemas.microsoft.com/office/drawing/2014/main" val="1094232124"/>
                  </a:ext>
                </a:extLst>
              </a:tr>
              <a:tr h="357188">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Evento no concluyente</a:t>
                      </a:r>
                    </a:p>
                  </a:txBody>
                  <a:tcPr marL="8146" marR="8146" marT="8634" marB="4143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DEFE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14</a:t>
                      </a:r>
                    </a:p>
                  </a:txBody>
                  <a:tcPr marL="8146" marR="8146" marT="8634" marB="4143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DEFE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0,33</a:t>
                      </a:r>
                    </a:p>
                  </a:txBody>
                  <a:tcPr marL="78193" marR="78193" marT="41435" marB="4143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DEFE9"/>
                    </a:solidFill>
                  </a:tcPr>
                </a:tc>
                <a:extLst>
                  <a:ext uri="{0D108BD9-81ED-4DB2-BD59-A6C34878D82A}">
                    <a16:rowId xmlns:a16="http://schemas.microsoft.com/office/drawing/2014/main" val="4154346738"/>
                  </a:ext>
                </a:extLst>
              </a:tr>
              <a:tr h="357188">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Evento coincidente </a:t>
                      </a:r>
                    </a:p>
                  </a:txBody>
                  <a:tcPr marL="8146" marR="8146" marT="8634" marB="4143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CDDCF"/>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11</a:t>
                      </a:r>
                    </a:p>
                  </a:txBody>
                  <a:tcPr marL="8146" marR="8146" marT="8634" marB="4143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CDDCF"/>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0,26</a:t>
                      </a:r>
                    </a:p>
                  </a:txBody>
                  <a:tcPr marL="78193" marR="78193" marT="41435" marB="4143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CDDCF"/>
                    </a:solidFill>
                  </a:tcPr>
                </a:tc>
                <a:extLst>
                  <a:ext uri="{0D108BD9-81ED-4DB2-BD59-A6C34878D82A}">
                    <a16:rowId xmlns:a16="http://schemas.microsoft.com/office/drawing/2014/main" val="1652371156"/>
                  </a:ext>
                </a:extLst>
              </a:tr>
              <a:tr h="357188">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En estudio  </a:t>
                      </a:r>
                    </a:p>
                  </a:txBody>
                  <a:tcPr marL="8146" marR="8146" marT="8634" marB="4143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DEFE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3</a:t>
                      </a:r>
                    </a:p>
                  </a:txBody>
                  <a:tcPr marL="8146" marR="8146" marT="8634" marB="4143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DEFE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AR" altLang="es-AR" sz="1800" b="0" i="0" u="none" strike="noStrike" cap="none" normalizeH="0" baseline="0">
                        <a:ln>
                          <a:noFill/>
                        </a:ln>
                        <a:solidFill>
                          <a:srgbClr val="000000"/>
                        </a:solidFill>
                        <a:effectLst/>
                        <a:latin typeface="Calibri" panose="020F0502020204030204" pitchFamily="34" charset="0"/>
                        <a:cs typeface="Arial" panose="020B0604020202020204" pitchFamily="34" charset="0"/>
                      </a:endParaRPr>
                    </a:p>
                  </a:txBody>
                  <a:tcPr marL="78193" marR="78193" marT="41435" marB="4143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DEFE9"/>
                    </a:solidFill>
                  </a:tcPr>
                </a:tc>
                <a:extLst>
                  <a:ext uri="{0D108BD9-81ED-4DB2-BD59-A6C34878D82A}">
                    <a16:rowId xmlns:a16="http://schemas.microsoft.com/office/drawing/2014/main" val="71748969"/>
                  </a:ext>
                </a:extLst>
              </a:tr>
            </a:tbl>
          </a:graphicData>
        </a:graphic>
      </p:graphicFrame>
      <p:sp>
        <p:nvSpPr>
          <p:cNvPr id="7" name="1 CuadroTexto">
            <a:extLst>
              <a:ext uri="{FF2B5EF4-FFF2-40B4-BE49-F238E27FC236}">
                <a16:creationId xmlns:a16="http://schemas.microsoft.com/office/drawing/2014/main" id="{BDE38DAA-D54A-E746-8516-FFBAE7C5271B}"/>
              </a:ext>
            </a:extLst>
          </p:cNvPr>
          <p:cNvSpPr txBox="1"/>
          <p:nvPr/>
        </p:nvSpPr>
        <p:spPr>
          <a:xfrm>
            <a:off x="7631113" y="3789363"/>
            <a:ext cx="1512887" cy="1435100"/>
          </a:xfrm>
          <a:prstGeom prst="rect">
            <a:avLst/>
          </a:prstGeom>
          <a:ln>
            <a:noFill/>
          </a:ln>
        </p:spPr>
        <p:style>
          <a:lnRef idx="2">
            <a:schemeClr val="accent2"/>
          </a:lnRef>
          <a:fillRef idx="1">
            <a:schemeClr val="lt1"/>
          </a:fillRef>
          <a:effectRef idx="0">
            <a:schemeClr val="accent2"/>
          </a:effectRef>
          <a:fontRef idx="minor">
            <a:schemeClr val="dk1"/>
          </a:fontRef>
        </p:style>
        <p:txBody>
          <a:bodyPr lIns="80147" tIns="40074" rIns="80147" bIns="40074">
            <a:spAutoFit/>
          </a:bodyPr>
          <a:lstStyle/>
          <a:p>
            <a:pPr eaLnBrk="1" fontAlgn="auto" hangingPunct="1">
              <a:spcBef>
                <a:spcPts val="0"/>
              </a:spcBef>
              <a:spcAft>
                <a:spcPts val="0"/>
              </a:spcAft>
              <a:defRPr/>
            </a:pPr>
            <a:r>
              <a:rPr lang="es-ES" sz="1100" b="1" dirty="0">
                <a:solidFill>
                  <a:srgbClr val="C00000"/>
                </a:solidFill>
              </a:rPr>
              <a:t>Eventos graves </a:t>
            </a:r>
          </a:p>
          <a:p>
            <a:pPr eaLnBrk="1" fontAlgn="auto" hangingPunct="1">
              <a:spcBef>
                <a:spcPts val="0"/>
              </a:spcBef>
              <a:spcAft>
                <a:spcPts val="0"/>
              </a:spcAft>
              <a:defRPr/>
            </a:pPr>
            <a:r>
              <a:rPr lang="es-ES" sz="1100" dirty="0"/>
              <a:t>7 CONVULSIONES asociadas a síncope </a:t>
            </a:r>
            <a:r>
              <a:rPr lang="es-ES" sz="1100" dirty="0" err="1"/>
              <a:t>vasovagal</a:t>
            </a:r>
            <a:r>
              <a:rPr lang="es-ES" sz="1100" dirty="0"/>
              <a:t> </a:t>
            </a:r>
          </a:p>
          <a:p>
            <a:pPr eaLnBrk="1" fontAlgn="auto" hangingPunct="1">
              <a:spcBef>
                <a:spcPts val="0"/>
              </a:spcBef>
              <a:spcAft>
                <a:spcPts val="0"/>
              </a:spcAft>
              <a:defRPr/>
            </a:pPr>
            <a:r>
              <a:rPr lang="es-ES" sz="1100" dirty="0"/>
              <a:t>1 RASH GENERALIZADO</a:t>
            </a:r>
          </a:p>
          <a:p>
            <a:pPr eaLnBrk="1" fontAlgn="auto" hangingPunct="1">
              <a:spcBef>
                <a:spcPts val="0"/>
              </a:spcBef>
              <a:spcAft>
                <a:spcPts val="0"/>
              </a:spcAft>
              <a:defRPr/>
            </a:pPr>
            <a:r>
              <a:rPr lang="es-ES" sz="1100" dirty="0"/>
              <a:t>2 BRONCOESPASMO</a:t>
            </a:r>
          </a:p>
          <a:p>
            <a:pPr algn="ctr" eaLnBrk="1" fontAlgn="auto" hangingPunct="1">
              <a:spcBef>
                <a:spcPts val="0"/>
              </a:spcBef>
              <a:spcAft>
                <a:spcPts val="0"/>
              </a:spcAft>
              <a:defRPr/>
            </a:pPr>
            <a:r>
              <a:rPr lang="es-ES" sz="1100" b="1" dirty="0"/>
              <a:t>100% Recuperación ad </a:t>
            </a:r>
            <a:r>
              <a:rPr lang="es-ES" sz="1100" b="1" dirty="0" err="1"/>
              <a:t>integrum</a:t>
            </a:r>
            <a:r>
              <a:rPr lang="es-ES" sz="1100" b="1" dirty="0"/>
              <a:t> </a:t>
            </a:r>
          </a:p>
        </p:txBody>
      </p:sp>
      <p:sp>
        <p:nvSpPr>
          <p:cNvPr id="8" name="8 CuadroTexto">
            <a:extLst>
              <a:ext uri="{FF2B5EF4-FFF2-40B4-BE49-F238E27FC236}">
                <a16:creationId xmlns:a16="http://schemas.microsoft.com/office/drawing/2014/main" id="{A6217AF8-00D0-A848-B28D-AE2732AD202E}"/>
              </a:ext>
            </a:extLst>
          </p:cNvPr>
          <p:cNvSpPr txBox="1">
            <a:spLocks noChangeArrowheads="1"/>
          </p:cNvSpPr>
          <p:nvPr/>
        </p:nvSpPr>
        <p:spPr bwMode="auto">
          <a:xfrm>
            <a:off x="1331913" y="6583363"/>
            <a:ext cx="3144837" cy="265112"/>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none" lIns="80147" tIns="40074" rIns="80147" bIns="40074">
            <a:spAutoFit/>
          </a:bodyPr>
          <a:lstStyle/>
          <a:p>
            <a:pPr eaLnBrk="1" fontAlgn="auto" hangingPunct="1">
              <a:spcBef>
                <a:spcPts val="0"/>
              </a:spcBef>
              <a:spcAft>
                <a:spcPts val="0"/>
              </a:spcAft>
              <a:defRPr/>
            </a:pPr>
            <a:r>
              <a:rPr lang="es-ES_tradnl" sz="1200" i="1" dirty="0">
                <a:solidFill>
                  <a:schemeClr val="tx1"/>
                </a:solidFill>
              </a:rPr>
              <a:t>Fuente: </a:t>
            </a:r>
            <a:r>
              <a:rPr lang="es-ES_tradnl" sz="1200" i="1" dirty="0" err="1">
                <a:solidFill>
                  <a:schemeClr val="tx1"/>
                </a:solidFill>
              </a:rPr>
              <a:t>Area</a:t>
            </a:r>
            <a:r>
              <a:rPr lang="es-ES_tradnl" sz="1200" i="1" dirty="0">
                <a:solidFill>
                  <a:schemeClr val="tx1"/>
                </a:solidFill>
              </a:rPr>
              <a:t> de vigilancia de ESAVI. </a:t>
            </a:r>
            <a:r>
              <a:rPr lang="es-ES_tradnl" sz="1200" i="1" dirty="0" err="1">
                <a:solidFill>
                  <a:schemeClr val="tx1"/>
                </a:solidFill>
              </a:rPr>
              <a:t>DiCEI</a:t>
            </a:r>
            <a:r>
              <a:rPr lang="es-ES_tradnl" sz="1200" i="1" dirty="0">
                <a:solidFill>
                  <a:schemeClr val="tx1"/>
                </a:solidFill>
              </a:rPr>
              <a:t>. </a:t>
            </a:r>
            <a:r>
              <a:rPr lang="es-ES_tradnl" sz="1200" i="1" dirty="0" err="1">
                <a:solidFill>
                  <a:schemeClr val="tx1"/>
                </a:solidFill>
              </a:rPr>
              <a:t>Msal</a:t>
            </a:r>
            <a:r>
              <a:rPr lang="es-ES_tradnl" sz="1200" i="1" dirty="0">
                <a:solidFill>
                  <a:schemeClr val="tx1"/>
                </a:solidFill>
              </a:rPr>
              <a:t> </a:t>
            </a:r>
          </a:p>
        </p:txBody>
      </p:sp>
      <p:sp>
        <p:nvSpPr>
          <p:cNvPr id="42031" name="TextBox 2">
            <a:extLst>
              <a:ext uri="{FF2B5EF4-FFF2-40B4-BE49-F238E27FC236}">
                <a16:creationId xmlns:a16="http://schemas.microsoft.com/office/drawing/2014/main" id="{85B5A942-5E4D-3E42-8BB0-6AB32FDF03A0}"/>
              </a:ext>
            </a:extLst>
          </p:cNvPr>
          <p:cNvSpPr txBox="1">
            <a:spLocks noChangeArrowheads="1"/>
          </p:cNvSpPr>
          <p:nvPr/>
        </p:nvSpPr>
        <p:spPr bwMode="auto">
          <a:xfrm>
            <a:off x="309563" y="2924175"/>
            <a:ext cx="2735262" cy="57467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0147" tIns="40074" rIns="80147" bIns="40074">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s-AR" sz="1600"/>
              <a:t>Total dosis aplicadas: </a:t>
            </a:r>
            <a:r>
              <a:rPr lang="en-US" altLang="es-AR" sz="1600" b="1"/>
              <a:t>4.186.859</a:t>
            </a:r>
          </a:p>
        </p:txBody>
      </p:sp>
      <p:pic>
        <p:nvPicPr>
          <p:cNvPr id="42032" name="Picture 7">
            <a:extLst>
              <a:ext uri="{FF2B5EF4-FFF2-40B4-BE49-F238E27FC236}">
                <a16:creationId xmlns:a16="http://schemas.microsoft.com/office/drawing/2014/main" id="{3FE8E3E5-3888-564C-81E9-8849EBCDC6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350" y="1657350"/>
            <a:ext cx="4076700"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67963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a:extLst>
              <a:ext uri="{FF2B5EF4-FFF2-40B4-BE49-F238E27FC236}">
                <a16:creationId xmlns:a16="http://schemas.microsoft.com/office/drawing/2014/main" id="{332DC821-91D2-1F4A-8C7A-D81E4F0190E3}"/>
              </a:ext>
            </a:extLst>
          </p:cNvPr>
          <p:cNvSpPr/>
          <p:nvPr/>
        </p:nvSpPr>
        <p:spPr>
          <a:xfrm>
            <a:off x="1619250" y="476250"/>
            <a:ext cx="4968875" cy="1081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s-AR" sz="2000" dirty="0"/>
              <a:t>Los datos de seguridad existentes sobre la vacuna VPH no son suficientes para asegurar que la vacuna no es dañina</a:t>
            </a:r>
          </a:p>
        </p:txBody>
      </p:sp>
      <p:pic>
        <p:nvPicPr>
          <p:cNvPr id="48130" name="Picture 4" descr="Resultado de imagen para mito">
            <a:extLst>
              <a:ext uri="{FF2B5EF4-FFF2-40B4-BE49-F238E27FC236}">
                <a16:creationId xmlns:a16="http://schemas.microsoft.com/office/drawing/2014/main" id="{6AB40623-721C-4B4D-8C8F-AFC391C8A5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7825" y="131763"/>
            <a:ext cx="2236788"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7">
            <a:extLst>
              <a:ext uri="{FF2B5EF4-FFF2-40B4-BE49-F238E27FC236}">
                <a16:creationId xmlns:a16="http://schemas.microsoft.com/office/drawing/2014/main" id="{5DA1FB25-7FB8-1646-8F66-1CA044B550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350" y="1657350"/>
            <a:ext cx="4076700"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8" name="Picture 3">
            <a:extLst>
              <a:ext uri="{FF2B5EF4-FFF2-40B4-BE49-F238E27FC236}">
                <a16:creationId xmlns:a16="http://schemas.microsoft.com/office/drawing/2014/main" id="{A31963E0-4BA2-1743-95E0-54E4C7A263CF}"/>
              </a:ext>
            </a:extLst>
          </p:cNvPr>
          <p:cNvPicPr>
            <a:picLocks noChangeAspect="1" noChangeArrowheads="1"/>
          </p:cNvPicPr>
          <p:nvPr/>
        </p:nvPicPr>
        <p:blipFill>
          <a:blip r:embed="rId5"/>
          <a:srcRect/>
          <a:stretch>
            <a:fillRect/>
          </a:stretch>
        </p:blipFill>
        <p:spPr bwMode="auto">
          <a:xfrm>
            <a:off x="260350" y="2997200"/>
            <a:ext cx="4906963" cy="349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2F4D71">
                      <a:alpha val="74998"/>
                    </a:srgbClr>
                  </a:outerShdw>
                </a:effectLst>
              </a14:hiddenEffects>
            </a:ext>
          </a:extLst>
        </p:spPr>
      </p:pic>
      <p:sp>
        <p:nvSpPr>
          <p:cNvPr id="9" name="TextBox 2">
            <a:extLst>
              <a:ext uri="{FF2B5EF4-FFF2-40B4-BE49-F238E27FC236}">
                <a16:creationId xmlns:a16="http://schemas.microsoft.com/office/drawing/2014/main" id="{D2096977-333A-DD4F-8F9D-79ECBB401D26}"/>
              </a:ext>
            </a:extLst>
          </p:cNvPr>
          <p:cNvSpPr txBox="1">
            <a:spLocks noChangeArrowheads="1"/>
          </p:cNvSpPr>
          <p:nvPr/>
        </p:nvSpPr>
        <p:spPr bwMode="auto">
          <a:xfrm>
            <a:off x="3924300" y="3357563"/>
            <a:ext cx="4813300" cy="3240087"/>
          </a:xfrm>
          <a:prstGeom prst="rect">
            <a:avLst/>
          </a:prstGeom>
          <a:solidFill>
            <a:srgbClr val="DAEDEF"/>
          </a:solidFill>
          <a:ln w="12700">
            <a:solidFill>
              <a:srgbClr val="0070C0"/>
            </a:solidFill>
            <a:miter lim="800000"/>
            <a:headEnd/>
            <a:tailEnd/>
          </a:ln>
          <a:effectLst>
            <a:outerShdw blurRad="76200" dist="76201" dir="2700000" algn="ctr" rotWithShape="0">
              <a:srgbClr val="0070C0">
                <a:alpha val="74997"/>
              </a:srgbClr>
            </a:outerShdw>
          </a:effectLst>
        </p:spPr>
        <p:txBody>
          <a:bodyPr lIns="176732" tIns="40074" rIns="176732" bIns="40074"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4000"/>
              </a:lnSpc>
              <a:spcBef>
                <a:spcPct val="0"/>
              </a:spcBef>
              <a:buFontTx/>
              <a:buNone/>
            </a:pPr>
            <a:r>
              <a:rPr lang="es-ES" altLang="es-AR" sz="1200" b="1">
                <a:solidFill>
                  <a:srgbClr val="003366"/>
                </a:solidFill>
                <a:latin typeface="Arial" panose="020B0604020202020204" pitchFamily="34" charset="0"/>
              </a:rPr>
              <a:t>Hasta la fecha (seguimiento &gt;6 años) el GACVS, entre otros, ha revisado supuestos asuntos de seguridad de la vacuna VPH relacionados a: </a:t>
            </a:r>
          </a:p>
          <a:p>
            <a:pPr eaLnBrk="1" hangingPunct="1">
              <a:lnSpc>
                <a:spcPct val="114000"/>
              </a:lnSpc>
              <a:spcBef>
                <a:spcPct val="0"/>
              </a:spcBef>
              <a:buFontTx/>
              <a:buChar char="•"/>
            </a:pPr>
            <a:r>
              <a:rPr lang="es-ES" altLang="es-AR" sz="1200" b="1">
                <a:solidFill>
                  <a:srgbClr val="003366"/>
                </a:solidFill>
                <a:latin typeface="Arial" panose="020B0604020202020204" pitchFamily="34" charset="0"/>
              </a:rPr>
              <a:t>eventos adversos coincidentes con embarazo; </a:t>
            </a:r>
          </a:p>
          <a:p>
            <a:pPr eaLnBrk="1" hangingPunct="1">
              <a:lnSpc>
                <a:spcPct val="114000"/>
              </a:lnSpc>
              <a:spcBef>
                <a:spcPct val="0"/>
              </a:spcBef>
              <a:buFontTx/>
              <a:buChar char="•"/>
            </a:pPr>
            <a:r>
              <a:rPr lang="es-ES" altLang="es-AR" sz="1200" b="1">
                <a:solidFill>
                  <a:srgbClr val="003366"/>
                </a:solidFill>
                <a:latin typeface="Arial" panose="020B0604020202020204" pitchFamily="34" charset="0"/>
              </a:rPr>
              <a:t>el adyuvante con aluminio utilizado en la vacuna tetravalente del VPH; </a:t>
            </a:r>
          </a:p>
          <a:p>
            <a:pPr eaLnBrk="1" hangingPunct="1">
              <a:lnSpc>
                <a:spcPct val="114000"/>
              </a:lnSpc>
              <a:spcBef>
                <a:spcPct val="0"/>
              </a:spcBef>
              <a:buFontTx/>
              <a:buChar char="•"/>
            </a:pPr>
            <a:r>
              <a:rPr lang="es-ES" altLang="es-AR" sz="1200" b="1">
                <a:solidFill>
                  <a:srgbClr val="003366"/>
                </a:solidFill>
                <a:latin typeface="Arial" panose="020B0604020202020204" pitchFamily="34" charset="0"/>
              </a:rPr>
              <a:t>síncope, anafilaxia, tromboembólismo venoso, síndrome de Guillain-Barré, y accidentes cerebrovasculares; </a:t>
            </a:r>
          </a:p>
          <a:p>
            <a:pPr eaLnBrk="1" hangingPunct="1">
              <a:lnSpc>
                <a:spcPct val="114000"/>
              </a:lnSpc>
              <a:spcBef>
                <a:spcPct val="0"/>
              </a:spcBef>
              <a:buFontTx/>
              <a:buChar char="•"/>
            </a:pPr>
            <a:r>
              <a:rPr lang="es-ES" altLang="es-AR" sz="1200" b="1">
                <a:solidFill>
                  <a:srgbClr val="003366"/>
                </a:solidFill>
                <a:latin typeface="Arial" panose="020B0604020202020204" pitchFamily="34" charset="0"/>
              </a:rPr>
              <a:t>enfermedades autoinmunes, específicamente esclerosis múltiple y vasculitis cerebral; </a:t>
            </a:r>
          </a:p>
          <a:p>
            <a:pPr eaLnBrk="1" hangingPunct="1">
              <a:lnSpc>
                <a:spcPct val="114000"/>
              </a:lnSpc>
              <a:spcBef>
                <a:spcPct val="0"/>
              </a:spcBef>
              <a:buFontTx/>
              <a:buChar char="•"/>
            </a:pPr>
            <a:r>
              <a:rPr lang="es-ES" altLang="es-AR" sz="1200" b="1">
                <a:solidFill>
                  <a:srgbClr val="003366"/>
                </a:solidFill>
                <a:latin typeface="Arial" panose="020B0604020202020204" pitchFamily="34" charset="0"/>
              </a:rPr>
              <a:t>síndrome de dolor regional complejo y/u otras condiciones de dolor crónico.</a:t>
            </a:r>
          </a:p>
          <a:p>
            <a:pPr eaLnBrk="1" hangingPunct="1">
              <a:lnSpc>
                <a:spcPct val="114000"/>
              </a:lnSpc>
              <a:spcBef>
                <a:spcPct val="0"/>
              </a:spcBef>
              <a:buFontTx/>
              <a:buNone/>
            </a:pPr>
            <a:r>
              <a:rPr lang="es-ES" altLang="es-AR" sz="1200" b="1">
                <a:solidFill>
                  <a:srgbClr val="003366"/>
                </a:solidFill>
                <a:latin typeface="Arial" panose="020B0604020202020204" pitchFamily="34" charset="0"/>
              </a:rPr>
              <a:t>El GACVS </a:t>
            </a:r>
            <a:r>
              <a:rPr lang="es-ES" altLang="es-AR" sz="1200" b="1">
                <a:solidFill>
                  <a:srgbClr val="990000"/>
                </a:solidFill>
                <a:latin typeface="Arial" panose="020B0604020202020204" pitchFamily="34" charset="0"/>
              </a:rPr>
              <a:t>no</a:t>
            </a:r>
            <a:r>
              <a:rPr lang="es-ES" altLang="es-AR" sz="1200" b="1">
                <a:solidFill>
                  <a:srgbClr val="003366"/>
                </a:solidFill>
                <a:latin typeface="Arial" panose="020B0604020202020204" pitchFamily="34" charset="0"/>
              </a:rPr>
              <a:t> ha encontrado </a:t>
            </a:r>
            <a:r>
              <a:rPr lang="es-ES" altLang="es-AR" sz="1200" b="1">
                <a:solidFill>
                  <a:srgbClr val="990000"/>
                </a:solidFill>
                <a:latin typeface="Arial" panose="020B0604020202020204" pitchFamily="34" charset="0"/>
              </a:rPr>
              <a:t>ninguna</a:t>
            </a:r>
            <a:r>
              <a:rPr lang="es-ES" altLang="es-AR" sz="1200" b="1">
                <a:solidFill>
                  <a:srgbClr val="003366"/>
                </a:solidFill>
                <a:latin typeface="Arial" panose="020B0604020202020204" pitchFamily="34" charset="0"/>
              </a:rPr>
              <a:t> evidencia de causalidad de la vacuna VPH.</a:t>
            </a:r>
            <a:endParaRPr lang="en-US" altLang="es-AR" sz="1200" b="1">
              <a:solidFill>
                <a:srgbClr val="003366"/>
              </a:solidFill>
              <a:latin typeface="Arial" panose="020B0604020202020204" pitchFamily="34" charset="0"/>
            </a:endParaRPr>
          </a:p>
        </p:txBody>
      </p:sp>
    </p:spTree>
    <p:extLst>
      <p:ext uri="{BB962C8B-B14F-4D97-AF65-F5344CB8AC3E}">
        <p14:creationId xmlns:p14="http://schemas.microsoft.com/office/powerpoint/2010/main" val="1933178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a:extLst>
              <a:ext uri="{FF2B5EF4-FFF2-40B4-BE49-F238E27FC236}">
                <a16:creationId xmlns:a16="http://schemas.microsoft.com/office/drawing/2014/main" id="{39779226-FDE9-1A4D-8E73-2E8AD7B6BD5A}"/>
              </a:ext>
            </a:extLst>
          </p:cNvPr>
          <p:cNvSpPr/>
          <p:nvPr/>
        </p:nvSpPr>
        <p:spPr>
          <a:xfrm>
            <a:off x="1619250" y="476250"/>
            <a:ext cx="4968875" cy="1081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s-AR" sz="2000" dirty="0"/>
              <a:t>Los datos de seguridad existentes sobre la vacuna VPH no son suficientes para asegurar que la vacuna no es dañina</a:t>
            </a:r>
          </a:p>
        </p:txBody>
      </p:sp>
      <p:pic>
        <p:nvPicPr>
          <p:cNvPr id="50178" name="Picture 4" descr="Resultado de imagen para mito">
            <a:extLst>
              <a:ext uri="{FF2B5EF4-FFF2-40B4-BE49-F238E27FC236}">
                <a16:creationId xmlns:a16="http://schemas.microsoft.com/office/drawing/2014/main" id="{29F16802-0A94-AE4E-993C-62B96D97DF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7825" y="131763"/>
            <a:ext cx="2236788"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Picture 7">
            <a:extLst>
              <a:ext uri="{FF2B5EF4-FFF2-40B4-BE49-F238E27FC236}">
                <a16:creationId xmlns:a16="http://schemas.microsoft.com/office/drawing/2014/main" id="{3E056D71-06FC-2F48-8A57-DDAE99DD28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350" y="1657350"/>
            <a:ext cx="4076700"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9" name="Picture 5">
            <a:extLst>
              <a:ext uri="{FF2B5EF4-FFF2-40B4-BE49-F238E27FC236}">
                <a16:creationId xmlns:a16="http://schemas.microsoft.com/office/drawing/2014/main" id="{9536376B-B69E-304D-9069-F4A97C6D43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0350" y="2852738"/>
            <a:ext cx="5535613" cy="1730375"/>
          </a:xfrm>
          <a:prstGeom prst="rect">
            <a:avLst/>
          </a:prstGeom>
          <a:noFill/>
          <a:ln>
            <a:noFill/>
          </a:ln>
          <a:effectLst>
            <a:outerShdw blurRad="63500" dist="17961" dir="2700000" algn="ctr" rotWithShape="0">
              <a:srgbClr val="2F4D71">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3 Rectángulo">
            <a:extLst>
              <a:ext uri="{FF2B5EF4-FFF2-40B4-BE49-F238E27FC236}">
                <a16:creationId xmlns:a16="http://schemas.microsoft.com/office/drawing/2014/main" id="{6A217DAD-1D28-5F42-8057-E2A07551AB50}"/>
              </a:ext>
            </a:extLst>
          </p:cNvPr>
          <p:cNvSpPr>
            <a:spLocks noChangeArrowheads="1"/>
          </p:cNvSpPr>
          <p:nvPr/>
        </p:nvSpPr>
        <p:spPr bwMode="auto">
          <a:xfrm>
            <a:off x="109538" y="4724400"/>
            <a:ext cx="8434387"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47" tIns="40074" rIns="80147" bIns="40074">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es-AR" altLang="es-AR" sz="2000"/>
              <a:t>“Con más de 270 millones de dosis distribuidas globalmente, la OMS recomienda la introducción de la vacuna contra VPH en los calendarios nacionales, con el objetivo de prevenir cáncer cervical y enfermedades asociadas al VPH. No se encontró ningún problema en el tema de seguridad que altere esta recomendación”</a:t>
            </a:r>
          </a:p>
          <a:p>
            <a:pPr algn="r" eaLnBrk="1" hangingPunct="1">
              <a:spcBef>
                <a:spcPct val="0"/>
              </a:spcBef>
              <a:buFontTx/>
              <a:buNone/>
            </a:pPr>
            <a:endParaRPr lang="es-AR" altLang="es-AR" sz="1100"/>
          </a:p>
          <a:p>
            <a:pPr algn="r" eaLnBrk="1" hangingPunct="1">
              <a:spcBef>
                <a:spcPct val="0"/>
              </a:spcBef>
              <a:buFontTx/>
              <a:buNone/>
            </a:pPr>
            <a:r>
              <a:rPr lang="es-AR" altLang="es-AR" sz="1100"/>
              <a:t>http://www.who.int/vaccine_safety/committee/reports/wer9103.pdf?ua=1</a:t>
            </a:r>
          </a:p>
        </p:txBody>
      </p:sp>
    </p:spTree>
    <p:extLst>
      <p:ext uri="{BB962C8B-B14F-4D97-AF65-F5344CB8AC3E}">
        <p14:creationId xmlns:p14="http://schemas.microsoft.com/office/powerpoint/2010/main" val="42943218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2">
            <a:extLst>
              <a:ext uri="{FF2B5EF4-FFF2-40B4-BE49-F238E27FC236}">
                <a16:creationId xmlns:a16="http://schemas.microsoft.com/office/drawing/2014/main" id="{A7EA81FB-5E15-0847-A123-07F26E08DB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00" y="2219325"/>
            <a:ext cx="4057650" cy="4537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26" name="Picture 4" descr="Resultado de imagen para mito">
            <a:extLst>
              <a:ext uri="{FF2B5EF4-FFF2-40B4-BE49-F238E27FC236}">
                <a16:creationId xmlns:a16="http://schemas.microsoft.com/office/drawing/2014/main" id="{25417E77-5E3C-8A49-9936-649C80C7BE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7825" y="131763"/>
            <a:ext cx="2236788"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redondeado">
            <a:extLst>
              <a:ext uri="{FF2B5EF4-FFF2-40B4-BE49-F238E27FC236}">
                <a16:creationId xmlns:a16="http://schemas.microsoft.com/office/drawing/2014/main" id="{A9CEF892-ED36-1B4B-BE11-3D066ED0F39A}"/>
              </a:ext>
            </a:extLst>
          </p:cNvPr>
          <p:cNvSpPr/>
          <p:nvPr/>
        </p:nvSpPr>
        <p:spPr>
          <a:xfrm>
            <a:off x="1619250" y="476250"/>
            <a:ext cx="4968875" cy="1081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s-AR" sz="2000" dirty="0"/>
              <a:t>Vacunar preadolescentes contra una enfermedad de transmisión sexual induce el inicio precoz de relaciones sexuales </a:t>
            </a:r>
          </a:p>
        </p:txBody>
      </p:sp>
      <p:pic>
        <p:nvPicPr>
          <p:cNvPr id="52228" name="Picture 7">
            <a:extLst>
              <a:ext uri="{FF2B5EF4-FFF2-40B4-BE49-F238E27FC236}">
                <a16:creationId xmlns:a16="http://schemas.microsoft.com/office/drawing/2014/main" id="{0D1BBCE6-F13A-FA4D-9AF9-5BBF498A22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350" y="3213100"/>
            <a:ext cx="4076700"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1397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61913" y="274638"/>
            <a:ext cx="8470900" cy="633412"/>
          </a:xfrm>
          <a:prstGeom prst="rect">
            <a:avLst/>
          </a:prstGeom>
          <a:solidFill>
            <a:schemeClr val="accent1">
              <a:lumMod val="20000"/>
              <a:lumOff val="80000"/>
            </a:schemeClr>
          </a:solid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es-AR" sz="3600" dirty="0"/>
              <a:t>Vacunas y Medicina Complementaria</a:t>
            </a:r>
          </a:p>
        </p:txBody>
      </p:sp>
      <p:pic>
        <p:nvPicPr>
          <p:cNvPr id="171010"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268413"/>
            <a:ext cx="3455987" cy="2211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1011" name="Imagen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97363" y="2155825"/>
            <a:ext cx="4287837" cy="2647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1012" name="Imagen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614" y="3735387"/>
            <a:ext cx="4425043" cy="275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ángulo redondeado 5"/>
          <p:cNvSpPr/>
          <p:nvPr/>
        </p:nvSpPr>
        <p:spPr>
          <a:xfrm>
            <a:off x="4932363" y="5300663"/>
            <a:ext cx="3652837" cy="9366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3600" b="1" dirty="0"/>
              <a:t>Julio 2015</a:t>
            </a:r>
          </a:p>
        </p:txBody>
      </p:sp>
      <p:pic>
        <p:nvPicPr>
          <p:cNvPr id="7" name="Imagen 6"/>
          <p:cNvPicPr>
            <a:picLocks noChangeAspect="1"/>
          </p:cNvPicPr>
          <p:nvPr/>
        </p:nvPicPr>
        <p:blipFill rotWithShape="1">
          <a:blip r:embed="rId5"/>
          <a:srcRect l="13837" t="15317" r="34342" b="30112"/>
          <a:stretch/>
        </p:blipFill>
        <p:spPr bwMode="auto">
          <a:xfrm>
            <a:off x="2765425" y="1524001"/>
            <a:ext cx="6378575" cy="3776662"/>
          </a:xfrm>
          <a:prstGeom prst="rect">
            <a:avLst/>
          </a:prstGeom>
          <a:ln>
            <a:noFill/>
          </a:ln>
          <a:effectLst>
            <a:outerShdw blurRad="292100" dist="139700" dir="2700000" algn="tl" rotWithShape="0">
              <a:srgbClr val="333333">
                <a:alpha val="65000"/>
              </a:srgbClr>
            </a:outerShdw>
          </a:effectLst>
          <a:extLst/>
        </p:spPr>
      </p:pic>
    </p:spTree>
    <p:extLst>
      <p:ext uri="{BB962C8B-B14F-4D97-AF65-F5344CB8AC3E}">
        <p14:creationId xmlns:p14="http://schemas.microsoft.com/office/powerpoint/2010/main" val="36111987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p:cNvPicPr>
            <a:picLocks noGrp="1" noChangeAspect="1"/>
          </p:cNvPicPr>
          <p:nvPr>
            <p:ph idx="1"/>
          </p:nvPr>
        </p:nvPicPr>
        <p:blipFill>
          <a:blip r:embed="rId2"/>
          <a:srcRect t="20243" b="20243"/>
          <a:stretch>
            <a:fillRect/>
          </a:stretch>
        </p:blipFill>
        <p:spPr>
          <a:xfrm>
            <a:off x="531905" y="1958784"/>
            <a:ext cx="8229600" cy="4525963"/>
          </a:xfrm>
        </p:spPr>
      </p:pic>
      <p:pic>
        <p:nvPicPr>
          <p:cNvPr id="7" name="Imagen 6"/>
          <p:cNvPicPr>
            <a:picLocks noChangeAspect="1"/>
          </p:cNvPicPr>
          <p:nvPr/>
        </p:nvPicPr>
        <p:blipFill>
          <a:blip r:embed="rId3"/>
          <a:stretch>
            <a:fillRect/>
          </a:stretch>
        </p:blipFill>
        <p:spPr>
          <a:xfrm>
            <a:off x="0" y="179294"/>
            <a:ext cx="8813800" cy="2273300"/>
          </a:xfrm>
          <a:prstGeom prst="rect">
            <a:avLst/>
          </a:prstGeom>
        </p:spPr>
      </p:pic>
    </p:spTree>
    <p:extLst>
      <p:ext uri="{BB962C8B-B14F-4D97-AF65-F5344CB8AC3E}">
        <p14:creationId xmlns:p14="http://schemas.microsoft.com/office/powerpoint/2010/main" val="38691822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28498" y="274638"/>
            <a:ext cx="8229600" cy="1143000"/>
          </a:xfrm>
        </p:spPr>
        <p:txBody>
          <a:bodyPr/>
          <a:lstStyle/>
          <a:p>
            <a:r>
              <a:rPr lang="es-AR" dirty="0"/>
              <a:t>Redes sociales</a:t>
            </a:r>
          </a:p>
        </p:txBody>
      </p:sp>
      <p:pic>
        <p:nvPicPr>
          <p:cNvPr id="11266" name="Picture 2" descr="C:\Users\Crancaño\Desktop\IMG_259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511" y="2348880"/>
            <a:ext cx="2376264" cy="3048000"/>
          </a:xfrm>
          <a:prstGeom prst="rect">
            <a:avLst/>
          </a:prstGeom>
          <a:noFill/>
          <a:ln>
            <a:solidFill>
              <a:schemeClr val="accent4"/>
            </a:solidFill>
          </a:ln>
          <a:extLst>
            <a:ext uri="{909E8E84-426E-40dd-AFC4-6F175D3DCCD1}">
              <a14:hiddenFill xmlns:a14="http://schemas.microsoft.com/office/drawing/2010/main" xmlns="">
                <a:solidFill>
                  <a:srgbClr val="FFFFFF"/>
                </a:solidFill>
              </a14:hiddenFill>
            </a:ext>
          </a:extLst>
        </p:spPr>
      </p:pic>
      <p:pic>
        <p:nvPicPr>
          <p:cNvPr id="11267"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2332156"/>
            <a:ext cx="4329788" cy="2599340"/>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sp>
        <p:nvSpPr>
          <p:cNvPr id="2" name="CuadroTexto 1"/>
          <p:cNvSpPr txBox="1"/>
          <p:nvPr/>
        </p:nvSpPr>
        <p:spPr>
          <a:xfrm>
            <a:off x="5436096" y="1700808"/>
            <a:ext cx="1249060" cy="369332"/>
          </a:xfrm>
          <a:prstGeom prst="rect">
            <a:avLst/>
          </a:prstGeom>
          <a:noFill/>
        </p:spPr>
        <p:txBody>
          <a:bodyPr wrap="none" rtlCol="0">
            <a:spAutoFit/>
          </a:bodyPr>
          <a:lstStyle/>
          <a:p>
            <a:r>
              <a:rPr lang="es-ES" dirty="0"/>
              <a:t>Facebook</a:t>
            </a:r>
          </a:p>
        </p:txBody>
      </p:sp>
      <p:sp>
        <p:nvSpPr>
          <p:cNvPr id="4" name="CuadroTexto 3"/>
          <p:cNvSpPr txBox="1"/>
          <p:nvPr/>
        </p:nvSpPr>
        <p:spPr>
          <a:xfrm>
            <a:off x="1512829" y="1700808"/>
            <a:ext cx="970939" cy="369332"/>
          </a:xfrm>
          <a:prstGeom prst="rect">
            <a:avLst/>
          </a:prstGeom>
          <a:noFill/>
        </p:spPr>
        <p:txBody>
          <a:bodyPr wrap="none" rtlCol="0">
            <a:spAutoFit/>
          </a:bodyPr>
          <a:lstStyle/>
          <a:p>
            <a:r>
              <a:rPr lang="es-ES" dirty="0" err="1"/>
              <a:t>Twitter</a:t>
            </a:r>
            <a:endParaRPr lang="es-ES" dirty="0"/>
          </a:p>
        </p:txBody>
      </p:sp>
      <p:sp>
        <p:nvSpPr>
          <p:cNvPr id="5" name="CuadroTexto 4"/>
          <p:cNvSpPr txBox="1"/>
          <p:nvPr/>
        </p:nvSpPr>
        <p:spPr>
          <a:xfrm>
            <a:off x="1115616" y="5589240"/>
            <a:ext cx="1369598" cy="369332"/>
          </a:xfrm>
          <a:prstGeom prst="rect">
            <a:avLst/>
          </a:prstGeom>
          <a:noFill/>
        </p:spPr>
        <p:txBody>
          <a:bodyPr wrap="none" rtlCol="0">
            <a:spAutoFit/>
          </a:bodyPr>
          <a:lstStyle/>
          <a:p>
            <a:r>
              <a:rPr lang="es-ES" dirty="0"/>
              <a:t>@SADI_ORG</a:t>
            </a:r>
          </a:p>
        </p:txBody>
      </p:sp>
      <p:pic>
        <p:nvPicPr>
          <p:cNvPr id="10" name="Imagen 9" descr="Resultado de imagen para logo twitter"/>
          <p:cNvPicPr/>
          <p:nvPr/>
        </p:nvPicPr>
        <p:blipFill>
          <a:blip r:embed="rId4">
            <a:extLst>
              <a:ext uri="{28A0092B-C50C-407E-A947-70E740481C1C}">
                <a14:useLocalDpi xmlns:a14="http://schemas.microsoft.com/office/drawing/2010/main" val="0"/>
              </a:ext>
            </a:extLst>
          </a:blip>
          <a:srcRect/>
          <a:stretch>
            <a:fillRect/>
          </a:stretch>
        </p:blipFill>
        <p:spPr bwMode="auto">
          <a:xfrm>
            <a:off x="1115616" y="1700808"/>
            <a:ext cx="388620" cy="388620"/>
          </a:xfrm>
          <a:prstGeom prst="rect">
            <a:avLst/>
          </a:prstGeom>
          <a:noFill/>
          <a:ln>
            <a:noFill/>
          </a:ln>
        </p:spPr>
      </p:pic>
      <p:pic>
        <p:nvPicPr>
          <p:cNvPr id="12" name="Imagen 11" descr="Resultado de imagen para LOGO FACEBOOK"/>
          <p:cNvPicPr/>
          <p:nvPr/>
        </p:nvPicPr>
        <p:blipFill>
          <a:blip r:embed="rId5">
            <a:extLst>
              <a:ext uri="{28A0092B-C50C-407E-A947-70E740481C1C}">
                <a14:useLocalDpi xmlns:a14="http://schemas.microsoft.com/office/drawing/2010/main" val="0"/>
              </a:ext>
            </a:extLst>
          </a:blip>
          <a:srcRect/>
          <a:stretch>
            <a:fillRect/>
          </a:stretch>
        </p:blipFill>
        <p:spPr bwMode="auto">
          <a:xfrm>
            <a:off x="5076056" y="1700808"/>
            <a:ext cx="314960" cy="314960"/>
          </a:xfrm>
          <a:prstGeom prst="rect">
            <a:avLst/>
          </a:prstGeom>
          <a:noFill/>
          <a:ln>
            <a:noFill/>
          </a:ln>
        </p:spPr>
      </p:pic>
      <p:sp>
        <p:nvSpPr>
          <p:cNvPr id="7" name="CuadroTexto 6"/>
          <p:cNvSpPr txBox="1"/>
          <p:nvPr/>
        </p:nvSpPr>
        <p:spPr>
          <a:xfrm>
            <a:off x="4211960" y="5579948"/>
            <a:ext cx="4084922" cy="369332"/>
          </a:xfrm>
          <a:prstGeom prst="rect">
            <a:avLst/>
          </a:prstGeom>
          <a:noFill/>
        </p:spPr>
        <p:txBody>
          <a:bodyPr wrap="none" rtlCol="0">
            <a:spAutoFit/>
          </a:bodyPr>
          <a:lstStyle/>
          <a:p>
            <a:r>
              <a:rPr lang="es-ES" dirty="0"/>
              <a:t>Sociedad Argentina de </a:t>
            </a:r>
            <a:r>
              <a:rPr lang="es-ES" dirty="0" err="1"/>
              <a:t>Infectología</a:t>
            </a:r>
            <a:endParaRPr lang="es-ES" dirty="0"/>
          </a:p>
        </p:txBody>
      </p:sp>
      <p:pic>
        <p:nvPicPr>
          <p:cNvPr id="13" name="Picture 4" descr="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12718" y="388467"/>
            <a:ext cx="1065198" cy="732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975241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0038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4514" name="AutoShape 8" descr="Displaying SVA1.jp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s-ES">
              <a:ea typeface="MS PGothic" charset="0"/>
              <a:cs typeface="MS PGothic" charset="0"/>
            </a:endParaRPr>
          </a:p>
        </p:txBody>
      </p:sp>
      <p:sp>
        <p:nvSpPr>
          <p:cNvPr id="11" name="Título 1"/>
          <p:cNvSpPr txBox="1">
            <a:spLocks/>
          </p:cNvSpPr>
          <p:nvPr/>
        </p:nvSpPr>
        <p:spPr bwMode="auto">
          <a:xfrm>
            <a:off x="5003800" y="-28575"/>
            <a:ext cx="4321175" cy="5508625"/>
          </a:xfrm>
          <a:prstGeom prst="rect">
            <a:avLst/>
          </a:prstGeom>
          <a:noFill/>
          <a:ln>
            <a:noFill/>
          </a:ln>
          <a:effectLst>
            <a:outerShdw blurRad="63500" dist="20000" dir="5400000" rotWithShape="0">
              <a:srgbClr val="000000">
                <a:alpha val="37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defRPr/>
            </a:pPr>
            <a:r>
              <a:rPr lang="es-AR" sz="4000" b="1">
                <a:solidFill>
                  <a:srgbClr val="002060"/>
                </a:solidFill>
                <a:effectLst>
                  <a:outerShdw blurRad="38100" dist="38100" dir="2700000" algn="tl">
                    <a:srgbClr val="DDDDDD"/>
                  </a:outerShdw>
                </a:effectLst>
                <a:ea typeface="MS PGothic" charset="0"/>
                <a:cs typeface="Arial" charset="0"/>
              </a:rPr>
              <a:t>Enfoque</a:t>
            </a:r>
          </a:p>
          <a:p>
            <a:pPr algn="ctr">
              <a:defRPr/>
            </a:pPr>
            <a:endParaRPr lang="es-AR" sz="4000" b="1">
              <a:solidFill>
                <a:srgbClr val="002060"/>
              </a:solidFill>
              <a:effectLst>
                <a:outerShdw blurRad="38100" dist="38100" dir="2700000" algn="tl">
                  <a:srgbClr val="DDDDDD"/>
                </a:outerShdw>
              </a:effectLst>
              <a:ea typeface="MS PGothic" charset="0"/>
              <a:cs typeface="Arial" charset="0"/>
            </a:endParaRPr>
          </a:p>
          <a:p>
            <a:pPr>
              <a:buFont typeface="Arial" charset="0"/>
              <a:buChar char="•"/>
              <a:defRPr/>
            </a:pPr>
            <a:r>
              <a:rPr lang="es-AR">
                <a:solidFill>
                  <a:srgbClr val="002060"/>
                </a:solidFill>
                <a:ea typeface="MS PGothic" charset="0"/>
                <a:cs typeface="Arial" charset="0"/>
              </a:rPr>
              <a:t> Desde la familia</a:t>
            </a:r>
          </a:p>
          <a:p>
            <a:pPr>
              <a:buFont typeface="Arial" charset="0"/>
              <a:buChar char="•"/>
              <a:defRPr/>
            </a:pPr>
            <a:r>
              <a:rPr lang="es-AR">
                <a:solidFill>
                  <a:srgbClr val="002060"/>
                </a:solidFill>
                <a:ea typeface="MS PGothic" charset="0"/>
                <a:cs typeface="Arial" charset="0"/>
              </a:rPr>
              <a:t> Desde el equipo de    salud</a:t>
            </a:r>
          </a:p>
          <a:p>
            <a:pPr>
              <a:buFont typeface="Arial" charset="0"/>
              <a:buChar char="•"/>
              <a:defRPr/>
            </a:pPr>
            <a:r>
              <a:rPr lang="es-AR">
                <a:solidFill>
                  <a:srgbClr val="002060"/>
                </a:solidFill>
                <a:ea typeface="MS PGothic" charset="0"/>
                <a:cs typeface="Arial" charset="0"/>
              </a:rPr>
              <a:t> Desde los medios </a:t>
            </a:r>
          </a:p>
          <a:p>
            <a:pPr>
              <a:buFont typeface="Arial" charset="0"/>
              <a:buChar char="•"/>
              <a:defRPr/>
            </a:pPr>
            <a:r>
              <a:rPr lang="es-AR">
                <a:solidFill>
                  <a:srgbClr val="002060"/>
                </a:solidFill>
                <a:ea typeface="MS PGothic" charset="0"/>
                <a:cs typeface="Arial" charset="0"/>
              </a:rPr>
              <a:t> Desde la ley</a:t>
            </a:r>
          </a:p>
          <a:p>
            <a:pPr>
              <a:buFont typeface="Arial" charset="0"/>
              <a:buChar char="•"/>
              <a:defRPr/>
            </a:pPr>
            <a:r>
              <a:rPr lang="es-AR">
                <a:solidFill>
                  <a:srgbClr val="002060"/>
                </a:solidFill>
                <a:ea typeface="MS PGothic" charset="0"/>
                <a:cs typeface="Arial" charset="0"/>
              </a:rPr>
              <a:t> Desde la bioética</a:t>
            </a:r>
          </a:p>
          <a:p>
            <a:pPr>
              <a:buFont typeface="Arial" charset="0"/>
              <a:buChar char="•"/>
              <a:defRPr/>
            </a:pPr>
            <a:r>
              <a:rPr lang="es-AR">
                <a:solidFill>
                  <a:srgbClr val="002060"/>
                </a:solidFill>
                <a:ea typeface="MS PGothic" charset="0"/>
                <a:cs typeface="Arial" charset="0"/>
              </a:rPr>
              <a:t> Desde la salud pública</a:t>
            </a:r>
          </a:p>
        </p:txBody>
      </p:sp>
      <p:pic>
        <p:nvPicPr>
          <p:cNvPr id="5" name="Picture 4" descr="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9553" y="5931644"/>
            <a:ext cx="820556" cy="6725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589286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nvGraphicFramePr>
        <p:xfrm>
          <a:off x="530945" y="836712"/>
          <a:ext cx="7639161" cy="57606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5059" name="1 CuadroTexto"/>
          <p:cNvSpPr txBox="1">
            <a:spLocks noChangeArrowheads="1"/>
          </p:cNvSpPr>
          <p:nvPr/>
        </p:nvSpPr>
        <p:spPr bwMode="auto">
          <a:xfrm>
            <a:off x="566738" y="115888"/>
            <a:ext cx="5022850" cy="587375"/>
          </a:xfrm>
          <a:prstGeom prst="rect">
            <a:avLst/>
          </a:prstGeom>
          <a:noFill/>
          <a:ln>
            <a:noFill/>
          </a:ln>
          <a:extLst/>
        </p:spPr>
        <p:txBody>
          <a:bodyPr lIns="80147" tIns="40074" rIns="80147" bIns="4007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defRPr/>
            </a:pPr>
            <a:r>
              <a:rPr lang="es-AR" altLang="es-AR" b="1" dirty="0">
                <a:solidFill>
                  <a:sysClr val="windowText" lastClr="000000"/>
                </a:solidFill>
                <a:latin typeface="Calibri"/>
                <a:ea typeface="+mj-ea"/>
                <a:cs typeface="+mj-cs"/>
                <a:sym typeface="Arial" panose="020B0604020202020204" pitchFamily="34" charset="0"/>
              </a:rPr>
              <a:t>Comentarios finales</a:t>
            </a:r>
          </a:p>
        </p:txBody>
      </p:sp>
    </p:spTree>
    <p:extLst>
      <p:ext uri="{BB962C8B-B14F-4D97-AF65-F5344CB8AC3E}">
        <p14:creationId xmlns:p14="http://schemas.microsoft.com/office/powerpoint/2010/main" val="1671334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84722453-F397-4434-B634-4F00BE64B4D2}"/>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graphicEl>
                                              <a:dgm id="{C96F99AE-7B1C-4076-B6FB-0CBE78289C86}"/>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graphicEl>
                                              <a:dgm id="{D215505D-BB30-4220-BA44-6810EE905016}"/>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graphicEl>
                                              <a:dgm id="{45AD0324-D5F3-4360-98B2-F045B50CA37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148918E7-31F2-42DB-BC86-C7C33F8083C9}"/>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graphicEl>
                                              <a:dgm id="{0DCE1645-298F-40C6-87F4-BC8EB087863D}"/>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graphicEl>
                                              <a:dgm id="{1C4EC537-7153-4AB1-8DF5-3CAEF505D0B9}"/>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graphicEl>
                                              <a:dgm id="{5767B893-1083-4B71-B6FA-807E1618D8A3}"/>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dgm id="{DEDB1846-6B71-476C-B67D-EC53D46F1829}"/>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graphicEl>
                                              <a:dgm id="{6E0CE20E-785C-4DE9-838C-A35C3D2818B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396285"/>
            <a:ext cx="8229600" cy="1143000"/>
          </a:xfrm>
        </p:spPr>
        <p:txBody>
          <a:bodyPr>
            <a:normAutofit/>
          </a:bodyPr>
          <a:lstStyle/>
          <a:p>
            <a:r>
              <a:rPr lang="es-ES" dirty="0">
                <a:solidFill>
                  <a:schemeClr val="accent4">
                    <a:lumMod val="10000"/>
                  </a:schemeClr>
                </a:solidFill>
              </a:rPr>
              <a:t>Muchas gracias</a:t>
            </a:r>
          </a:p>
        </p:txBody>
      </p:sp>
      <p:sp>
        <p:nvSpPr>
          <p:cNvPr id="4" name="CuadroTexto 3"/>
          <p:cNvSpPr txBox="1"/>
          <p:nvPr/>
        </p:nvSpPr>
        <p:spPr>
          <a:xfrm>
            <a:off x="1183780" y="5263376"/>
            <a:ext cx="6776440" cy="1323439"/>
          </a:xfrm>
          <a:prstGeom prst="rect">
            <a:avLst/>
          </a:prstGeom>
          <a:noFill/>
        </p:spPr>
        <p:txBody>
          <a:bodyPr wrap="square" rtlCol="0">
            <a:spAutoFit/>
          </a:bodyPr>
          <a:lstStyle/>
          <a:p>
            <a:r>
              <a:rPr lang="es-ES" sz="2000" dirty="0"/>
              <a:t>Agradecimiento a la Dra. Florencia </a:t>
            </a:r>
            <a:r>
              <a:rPr lang="es-ES" sz="2000" dirty="0" err="1"/>
              <a:t>Cahn</a:t>
            </a:r>
            <a:r>
              <a:rPr lang="es-ES" sz="2000" dirty="0"/>
              <a:t> (SADI, Fundación Huésped y Fundación Vacunar) y a la Dra. Carla </a:t>
            </a:r>
            <a:r>
              <a:rPr lang="es-ES" sz="2000" dirty="0" err="1"/>
              <a:t>Vizzotti</a:t>
            </a:r>
            <a:r>
              <a:rPr lang="es-ES" sz="2000" dirty="0"/>
              <a:t> (SADI, </a:t>
            </a:r>
            <a:r>
              <a:rPr lang="es-ES" sz="2000" dirty="0" err="1"/>
              <a:t>CepyCet</a:t>
            </a:r>
            <a:r>
              <a:rPr lang="es-ES" sz="2000" dirty="0"/>
              <a:t>, Fundación Huésped) en la preparación de esta presentación</a:t>
            </a:r>
          </a:p>
        </p:txBody>
      </p:sp>
      <p:cxnSp>
        <p:nvCxnSpPr>
          <p:cNvPr id="5" name="Conector recto 4">
            <a:extLst>
              <a:ext uri="{FF2B5EF4-FFF2-40B4-BE49-F238E27FC236}">
                <a16:creationId xmlns:a16="http://schemas.microsoft.com/office/drawing/2014/main" id="{A770564B-7B45-8B48-A7CB-7BA5024C7891}"/>
              </a:ext>
            </a:extLst>
          </p:cNvPr>
          <p:cNvCxnSpPr/>
          <p:nvPr/>
        </p:nvCxnSpPr>
        <p:spPr>
          <a:xfrm>
            <a:off x="685800" y="4282068"/>
            <a:ext cx="7772400" cy="0"/>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172871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13986</TotalTime>
  <Words>3549</Words>
  <Application>Microsoft Macintosh PowerPoint</Application>
  <PresentationFormat>Presentación en pantalla (4:3)</PresentationFormat>
  <Paragraphs>423</Paragraphs>
  <Slides>41</Slides>
  <Notes>14</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41</vt:i4>
      </vt:variant>
    </vt:vector>
  </HeadingPairs>
  <TitlesOfParts>
    <vt:vector size="52" baseType="lpstr">
      <vt:lpstr>MS PGothic</vt:lpstr>
      <vt:lpstr>MS PGothic</vt:lpstr>
      <vt:lpstr>Arial</vt:lpstr>
      <vt:lpstr>Arial Black</vt:lpstr>
      <vt:lpstr>Arial Narrow</vt:lpstr>
      <vt:lpstr>Calibri</vt:lpstr>
      <vt:lpstr>Tahoma</vt:lpstr>
      <vt:lpstr>Times New Roman</vt:lpstr>
      <vt:lpstr>Trebuchet MS</vt:lpstr>
      <vt:lpstr>Wingdings</vt:lpstr>
      <vt:lpstr>Tema de Office</vt:lpstr>
      <vt:lpstr>Hechos, realidades y mitos en vacunas </vt:lpstr>
      <vt:lpstr>Presentación de PowerPoint</vt:lpstr>
      <vt:lpstr>Presentación de PowerPoint</vt:lpstr>
      <vt:lpstr>La seguridad de la vacuna es crucial para el éxito, mantenimiento y sustentabilidad de los Programas de vacunación.</vt:lpstr>
      <vt:lpstr>Presentación de PowerPoint</vt:lpstr>
      <vt:lpstr>Presentación de PowerPoint</vt:lpstr>
      <vt:lpstr>Creación por Resolución Ministerial  N°259/13 </vt:lpstr>
      <vt:lpstr> Estrategias - Vacunación Segura </vt:lpstr>
      <vt:lpstr>Historia Natural de los Programas de Vacunación</vt:lpstr>
      <vt:lpstr>Presentación de PowerPoint</vt:lpstr>
      <vt:lpstr>Presentación de PowerPoint</vt:lpstr>
      <vt:lpstr>Presentación de PowerPoint</vt:lpstr>
      <vt:lpstr>Presentación de PowerPoint</vt:lpstr>
      <vt:lpstr>Presentación de PowerPoint</vt:lpstr>
      <vt:lpstr>Presentación de PowerPoint</vt:lpstr>
      <vt:lpstr>A qué estamos expuestos……</vt:lpstr>
      <vt:lpstr>Comunicación basada en evidencias</vt:lpstr>
      <vt:lpstr>Los mitos son muy fuertes e intentar corregirlos puede generar backfire</vt:lpstr>
      <vt:lpstr>Esquema para refutar mitos  (evidence-based)</vt:lpstr>
      <vt:lpstr>¿Qué hacer y qué no hacer ante las posturas antivacunas?</vt:lpstr>
      <vt:lpstr>Presentación de PowerPoint</vt:lpstr>
      <vt:lpstr>Vivimos una nueva era…..</vt:lpstr>
      <vt:lpstr>La responsabilidad de los Medios de Comunicación</vt:lpstr>
      <vt:lpstr>Algunos Mitos…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Redes sociales</vt:lpstr>
      <vt:lpstr>Presentación de PowerPoint</vt:lpstr>
      <vt:lpstr>Presentación de PowerPoint</vt:lpstr>
      <vt:lpstr>Muchas gracias</vt:lpstr>
    </vt:vector>
  </TitlesOfParts>
  <Company>Centro médico Huesped</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 VACUNO. TE CUIDO. Alcances e importancia de la inmunización integral y familiar</dc:title>
  <dc:creator>Florencia Cahn</dc:creator>
  <cp:lastModifiedBy>Pablo</cp:lastModifiedBy>
  <cp:revision>28</cp:revision>
  <dcterms:created xsi:type="dcterms:W3CDTF">2017-11-05T12:42:38Z</dcterms:created>
  <dcterms:modified xsi:type="dcterms:W3CDTF">2018-10-10T23:21:58Z</dcterms:modified>
</cp:coreProperties>
</file>