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78" r:id="rId3"/>
    <p:sldId id="952" r:id="rId4"/>
    <p:sldId id="281" r:id="rId5"/>
    <p:sldId id="274" r:id="rId6"/>
    <p:sldId id="321" r:id="rId7"/>
    <p:sldId id="323" r:id="rId8"/>
    <p:sldId id="258" r:id="rId9"/>
    <p:sldId id="259" r:id="rId10"/>
    <p:sldId id="311" r:id="rId11"/>
    <p:sldId id="312" r:id="rId12"/>
    <p:sldId id="261" r:id="rId13"/>
    <p:sldId id="942" r:id="rId14"/>
    <p:sldId id="257" r:id="rId15"/>
    <p:sldId id="943" r:id="rId16"/>
    <p:sldId id="266" r:id="rId17"/>
    <p:sldId id="297" r:id="rId18"/>
    <p:sldId id="275" r:id="rId19"/>
    <p:sldId id="953" r:id="rId20"/>
    <p:sldId id="1056" r:id="rId21"/>
    <p:sldId id="1057" r:id="rId22"/>
    <p:sldId id="1058" r:id="rId23"/>
    <p:sldId id="1029" r:id="rId24"/>
    <p:sldId id="1030" r:id="rId25"/>
    <p:sldId id="1031" r:id="rId26"/>
    <p:sldId id="1032" r:id="rId27"/>
    <p:sldId id="306" r:id="rId28"/>
    <p:sldId id="307" r:id="rId29"/>
    <p:sldId id="342" r:id="rId30"/>
    <p:sldId id="319" r:id="rId31"/>
    <p:sldId id="1035" r:id="rId32"/>
    <p:sldId id="1044" r:id="rId33"/>
    <p:sldId id="1047" r:id="rId34"/>
    <p:sldId id="1051" r:id="rId35"/>
    <p:sldId id="1050" r:id="rId36"/>
    <p:sldId id="1048" r:id="rId37"/>
    <p:sldId id="310" r:id="rId38"/>
    <p:sldId id="320" r:id="rId39"/>
    <p:sldId id="1052" r:id="rId40"/>
    <p:sldId id="1053" r:id="rId41"/>
    <p:sldId id="951" r:id="rId42"/>
    <p:sldId id="1054" r:id="rId43"/>
    <p:sldId id="1059" r:id="rId44"/>
    <p:sldId id="288" r:id="rId4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8"/>
    <p:restoredTop sz="92796"/>
  </p:normalViewPr>
  <p:slideViewPr>
    <p:cSldViewPr>
      <p:cViewPr>
        <p:scale>
          <a:sx n="60" d="100"/>
          <a:sy n="60" d="100"/>
        </p:scale>
        <p:origin x="752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8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17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2BEC8-C0A5-4D64-9E59-DB1FFFBC9F54}" type="doc">
      <dgm:prSet loTypeId="urn:microsoft.com/office/officeart/2005/8/layout/hList3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es-AR"/>
        </a:p>
      </dgm:t>
    </dgm:pt>
    <dgm:pt modelId="{75C68279-2328-428F-B284-64B1497B22AA}">
      <dgm:prSet phldrT="[Texto]"/>
      <dgm:spPr>
        <a:solidFill>
          <a:srgbClr val="3366FF"/>
        </a:solidFill>
      </dgm:spPr>
      <dgm:t>
        <a:bodyPr/>
        <a:lstStyle/>
        <a:p>
          <a:pPr algn="ctr"/>
          <a:r>
            <a:rPr lang="en-US" b="1" dirty="0" err="1">
              <a:latin typeface="Century Gothic" panose="020B0502020202020204" pitchFamily="34" charset="0"/>
            </a:rPr>
            <a:t>Junio</a:t>
          </a:r>
          <a:r>
            <a:rPr lang="en-US" b="1" dirty="0">
              <a:latin typeface="Century Gothic" panose="020B0502020202020204" pitchFamily="34" charset="0"/>
            </a:rPr>
            <a:t> 2012/Agosto 2013: 399 </a:t>
          </a:r>
          <a:r>
            <a:rPr lang="en-US" b="1" dirty="0" err="1">
              <a:latin typeface="Century Gothic" panose="020B0502020202020204" pitchFamily="34" charset="0"/>
            </a:rPr>
            <a:t>muestras</a:t>
          </a:r>
          <a:r>
            <a:rPr lang="en-US" b="1" dirty="0">
              <a:latin typeface="Century Gothic" panose="020B0502020202020204" pitchFamily="34" charset="0"/>
            </a:rPr>
            <a:t>. </a:t>
          </a:r>
        </a:p>
        <a:p>
          <a:pPr algn="ctr"/>
          <a:r>
            <a:rPr lang="en-US" dirty="0">
              <a:latin typeface="Century Gothic" panose="020B0502020202020204" pitchFamily="34" charset="0"/>
            </a:rPr>
            <a:t>Edad media 55 años (40-82 a).</a:t>
          </a:r>
        </a:p>
        <a:p>
          <a:pPr algn="ctr"/>
          <a:r>
            <a:rPr lang="en-US" dirty="0" err="1">
              <a:latin typeface="Century Gothic" panose="020B0502020202020204" pitchFamily="34" charset="0"/>
            </a:rPr>
            <a:t>Tasa</a:t>
          </a:r>
          <a:r>
            <a:rPr lang="en-US" dirty="0">
              <a:latin typeface="Century Gothic" panose="020B0502020202020204" pitchFamily="34" charset="0"/>
            </a:rPr>
            <a:t> de </a:t>
          </a:r>
          <a:r>
            <a:rPr lang="en-US" dirty="0" err="1">
              <a:latin typeface="Century Gothic" panose="020B0502020202020204" pitchFamily="34" charset="0"/>
            </a:rPr>
            <a:t>colonización</a:t>
          </a:r>
          <a:r>
            <a:rPr lang="en-US" dirty="0">
              <a:latin typeface="Century Gothic" panose="020B0502020202020204" pitchFamily="34" charset="0"/>
            </a:rPr>
            <a:t> según </a:t>
          </a:r>
          <a:r>
            <a:rPr lang="en-US" dirty="0" err="1">
              <a:latin typeface="Century Gothic" panose="020B0502020202020204" pitchFamily="34" charset="0"/>
            </a:rPr>
            <a:t>método</a:t>
          </a:r>
          <a:r>
            <a:rPr lang="en-US" dirty="0">
              <a:latin typeface="Century Gothic" panose="020B0502020202020204" pitchFamily="34" charset="0"/>
            </a:rPr>
            <a:t> </a:t>
          </a:r>
          <a:r>
            <a:rPr lang="en-US" dirty="0" err="1">
              <a:latin typeface="Century Gothic" panose="020B0502020202020204" pitchFamily="34" charset="0"/>
            </a:rPr>
            <a:t>diagnóstico</a:t>
          </a:r>
          <a:endParaRPr lang="es-AR" dirty="0"/>
        </a:p>
      </dgm:t>
    </dgm:pt>
    <dgm:pt modelId="{547CF367-E44B-41A8-88F0-209E4BBD68F3}" type="parTrans" cxnId="{A8E52527-28C7-4780-818D-5D8F948BD26A}">
      <dgm:prSet/>
      <dgm:spPr/>
      <dgm:t>
        <a:bodyPr/>
        <a:lstStyle/>
        <a:p>
          <a:endParaRPr lang="es-AR"/>
        </a:p>
      </dgm:t>
    </dgm:pt>
    <dgm:pt modelId="{855E9FD1-8A7D-4CB6-9EFB-C25D46C7F344}" type="sibTrans" cxnId="{A8E52527-28C7-4780-818D-5D8F948BD26A}">
      <dgm:prSet/>
      <dgm:spPr/>
      <dgm:t>
        <a:bodyPr/>
        <a:lstStyle/>
        <a:p>
          <a:endParaRPr lang="es-AR"/>
        </a:p>
      </dgm:t>
    </dgm:pt>
    <dgm:pt modelId="{1F7B666A-1CE0-4D2E-AD9F-4C06919FAE99}">
      <dgm:prSet phldrT="[Texto]" custT="1"/>
      <dgm:spPr/>
      <dgm:t>
        <a:bodyPr/>
        <a:lstStyle/>
        <a:p>
          <a:r>
            <a:rPr lang="en-US" sz="2400" dirty="0" err="1">
              <a:latin typeface="Century Gothic" panose="020B0502020202020204" pitchFamily="34" charset="0"/>
            </a:rPr>
            <a:t>Cultivo</a:t>
          </a:r>
          <a:r>
            <a:rPr lang="en-US" sz="2400" dirty="0">
              <a:latin typeface="Century Gothic" panose="020B0502020202020204" pitchFamily="34" charset="0"/>
            </a:rPr>
            <a:t> Standard: </a:t>
          </a:r>
        </a:p>
        <a:p>
          <a:r>
            <a:rPr lang="en-US" sz="2400" dirty="0">
              <a:solidFill>
                <a:srgbClr val="FF0000"/>
              </a:solidFill>
              <a:latin typeface="Century Gothic" panose="020B0502020202020204" pitchFamily="34" charset="0"/>
            </a:rPr>
            <a:t>2,26%  </a:t>
          </a:r>
        </a:p>
        <a:p>
          <a:r>
            <a:rPr lang="en-US" sz="2000" dirty="0">
              <a:latin typeface="Century Gothic" panose="020B0502020202020204" pitchFamily="34" charset="0"/>
            </a:rPr>
            <a:t>(IC95:1,1%-4,4%) </a:t>
          </a:r>
          <a:endParaRPr lang="es-AR" sz="2400" dirty="0"/>
        </a:p>
      </dgm:t>
    </dgm:pt>
    <dgm:pt modelId="{C568A771-57C4-4776-A10D-DC50EEEB77E9}" type="parTrans" cxnId="{DCFAB248-5509-405E-BE5A-54E5FC9BB449}">
      <dgm:prSet/>
      <dgm:spPr/>
      <dgm:t>
        <a:bodyPr/>
        <a:lstStyle/>
        <a:p>
          <a:endParaRPr lang="es-AR"/>
        </a:p>
      </dgm:t>
    </dgm:pt>
    <dgm:pt modelId="{93B45403-01E4-48DB-A92B-865FB4468453}" type="sibTrans" cxnId="{DCFAB248-5509-405E-BE5A-54E5FC9BB449}">
      <dgm:prSet/>
      <dgm:spPr/>
      <dgm:t>
        <a:bodyPr/>
        <a:lstStyle/>
        <a:p>
          <a:endParaRPr lang="es-AR"/>
        </a:p>
      </dgm:t>
    </dgm:pt>
    <dgm:pt modelId="{FE60A4CC-4D57-46CA-A229-AA5D9D5BE948}">
      <dgm:prSet phldrT="[Texto]" custT="1"/>
      <dgm:spPr/>
      <dgm:t>
        <a:bodyPr/>
        <a:lstStyle/>
        <a:p>
          <a:r>
            <a:rPr lang="en-US" sz="2400" dirty="0" err="1">
              <a:latin typeface="Century Gothic" panose="020B0502020202020204" pitchFamily="34" charset="0"/>
            </a:rPr>
            <a:t>Cultivo</a:t>
          </a:r>
          <a:r>
            <a:rPr lang="en-US" sz="2400" dirty="0">
              <a:latin typeface="Century Gothic" panose="020B0502020202020204" pitchFamily="34" charset="0"/>
            </a:rPr>
            <a:t> </a:t>
          </a:r>
          <a:r>
            <a:rPr lang="en-US" sz="2400" dirty="0" err="1">
              <a:latin typeface="Century Gothic" panose="020B0502020202020204" pitchFamily="34" charset="0"/>
            </a:rPr>
            <a:t>enriquecido</a:t>
          </a:r>
          <a:r>
            <a:rPr lang="en-US" sz="2400" dirty="0">
              <a:latin typeface="Century Gothic" panose="020B0502020202020204" pitchFamily="34" charset="0"/>
            </a:rPr>
            <a:t>:</a:t>
          </a:r>
        </a:p>
        <a:p>
          <a:r>
            <a:rPr lang="en-US" sz="2400" dirty="0">
              <a:latin typeface="Century Gothic" panose="020B0502020202020204" pitchFamily="34" charset="0"/>
            </a:rPr>
            <a:t> </a:t>
          </a:r>
          <a:r>
            <a:rPr lang="en-US" sz="2400" dirty="0">
              <a:solidFill>
                <a:srgbClr val="FF0000"/>
              </a:solidFill>
              <a:latin typeface="Century Gothic" panose="020B0502020202020204" pitchFamily="34" charset="0"/>
            </a:rPr>
            <a:t>3,51%</a:t>
          </a:r>
          <a:r>
            <a:rPr lang="en-US" sz="2400" dirty="0">
              <a:latin typeface="Century Gothic" panose="020B0502020202020204" pitchFamily="34" charset="0"/>
            </a:rPr>
            <a:t> </a:t>
          </a:r>
          <a:r>
            <a:rPr lang="en-US" sz="2000" dirty="0">
              <a:latin typeface="Century Gothic" panose="020B0502020202020204" pitchFamily="34" charset="0"/>
            </a:rPr>
            <a:t>(IC95:2,01%-5,96%)</a:t>
          </a:r>
          <a:endParaRPr lang="es-AR" sz="2000" dirty="0">
            <a:latin typeface="Century Gothic" panose="020B0502020202020204" pitchFamily="34" charset="0"/>
          </a:endParaRPr>
        </a:p>
      </dgm:t>
    </dgm:pt>
    <dgm:pt modelId="{DA33720D-02B9-4A8B-AB5A-B719DE6FD49E}" type="parTrans" cxnId="{E50958B6-A637-44EE-9992-41E8C2DA5C6F}">
      <dgm:prSet/>
      <dgm:spPr/>
      <dgm:t>
        <a:bodyPr/>
        <a:lstStyle/>
        <a:p>
          <a:endParaRPr lang="es-AR"/>
        </a:p>
      </dgm:t>
    </dgm:pt>
    <dgm:pt modelId="{5BD5A205-F4AD-43A9-8E30-2BAE6C239D9F}" type="sibTrans" cxnId="{E50958B6-A637-44EE-9992-41E8C2DA5C6F}">
      <dgm:prSet/>
      <dgm:spPr/>
      <dgm:t>
        <a:bodyPr/>
        <a:lstStyle/>
        <a:p>
          <a:endParaRPr lang="es-AR"/>
        </a:p>
      </dgm:t>
    </dgm:pt>
    <dgm:pt modelId="{0FDA1645-A913-48B1-8F02-0B5AD0869F2D}">
      <dgm:prSet phldrT="[Texto]" custT="1"/>
      <dgm:spPr/>
      <dgm:t>
        <a:bodyPr/>
        <a:lstStyle/>
        <a:p>
          <a:r>
            <a:rPr lang="en-US" sz="2400" dirty="0" err="1">
              <a:latin typeface="Century Gothic" panose="020B0502020202020204" pitchFamily="34" charset="0"/>
            </a:rPr>
            <a:t>rtPCR</a:t>
          </a:r>
          <a:r>
            <a:rPr lang="en-US" sz="2400" dirty="0">
              <a:latin typeface="Century Gothic" panose="020B0502020202020204" pitchFamily="34" charset="0"/>
            </a:rPr>
            <a:t>: </a:t>
          </a:r>
        </a:p>
        <a:p>
          <a:r>
            <a:rPr lang="en-US" sz="2400" b="1" dirty="0">
              <a:solidFill>
                <a:srgbClr val="FF0000"/>
              </a:solidFill>
              <a:latin typeface="Century Gothic" panose="020B0502020202020204" pitchFamily="34" charset="0"/>
            </a:rPr>
            <a:t>30% </a:t>
          </a:r>
        </a:p>
        <a:p>
          <a:r>
            <a:rPr lang="en-US" sz="2000" dirty="0">
              <a:latin typeface="Century Gothic" panose="020B0502020202020204" pitchFamily="34" charset="0"/>
            </a:rPr>
            <a:t>(IC95 25,7%-34,9%)</a:t>
          </a:r>
          <a:endParaRPr lang="es-AR" sz="2000" dirty="0">
            <a:latin typeface="Century Gothic" panose="020B0502020202020204" pitchFamily="34" charset="0"/>
          </a:endParaRPr>
        </a:p>
      </dgm:t>
    </dgm:pt>
    <dgm:pt modelId="{3F746E85-D094-4BB9-ACF7-CDC6B58ECCFA}" type="parTrans" cxnId="{F348C3AF-F1C7-4664-9675-2E409456AB05}">
      <dgm:prSet/>
      <dgm:spPr/>
      <dgm:t>
        <a:bodyPr/>
        <a:lstStyle/>
        <a:p>
          <a:endParaRPr lang="es-AR"/>
        </a:p>
      </dgm:t>
    </dgm:pt>
    <dgm:pt modelId="{79C42460-4821-4DAA-B7B6-518929E6DC28}" type="sibTrans" cxnId="{F348C3AF-F1C7-4664-9675-2E409456AB05}">
      <dgm:prSet/>
      <dgm:spPr/>
      <dgm:t>
        <a:bodyPr/>
        <a:lstStyle/>
        <a:p>
          <a:endParaRPr lang="es-AR"/>
        </a:p>
      </dgm:t>
    </dgm:pt>
    <dgm:pt modelId="{2276FDB1-E880-46BF-9F67-04F4B68E921C}" type="pres">
      <dgm:prSet presAssocID="{3352BEC8-C0A5-4D64-9E59-DB1FFFBC9F54}" presName="composite" presStyleCnt="0">
        <dgm:presLayoutVars>
          <dgm:chMax val="1"/>
          <dgm:dir/>
          <dgm:resizeHandles val="exact"/>
        </dgm:presLayoutVars>
      </dgm:prSet>
      <dgm:spPr/>
    </dgm:pt>
    <dgm:pt modelId="{F99CC26A-A417-4FEA-B4DB-A09A29C50BFF}" type="pres">
      <dgm:prSet presAssocID="{75C68279-2328-428F-B284-64B1497B22AA}" presName="roof" presStyleLbl="dkBgShp" presStyleIdx="0" presStyleCnt="2" custLinFactNeighborY="-5906"/>
      <dgm:spPr/>
    </dgm:pt>
    <dgm:pt modelId="{C9ADF188-4D3F-4F20-BB85-13D8436B3645}" type="pres">
      <dgm:prSet presAssocID="{75C68279-2328-428F-B284-64B1497B22AA}" presName="pillars" presStyleCnt="0"/>
      <dgm:spPr/>
    </dgm:pt>
    <dgm:pt modelId="{62AF5252-54AD-405F-B958-D15B40ECAC79}" type="pres">
      <dgm:prSet presAssocID="{75C68279-2328-428F-B284-64B1497B22AA}" presName="pillar1" presStyleLbl="node1" presStyleIdx="0" presStyleCnt="3">
        <dgm:presLayoutVars>
          <dgm:bulletEnabled val="1"/>
        </dgm:presLayoutVars>
      </dgm:prSet>
      <dgm:spPr/>
    </dgm:pt>
    <dgm:pt modelId="{42E2BC61-5F66-47DE-B8CB-4686762B5617}" type="pres">
      <dgm:prSet presAssocID="{FE60A4CC-4D57-46CA-A229-AA5D9D5BE948}" presName="pillarX" presStyleLbl="node1" presStyleIdx="1" presStyleCnt="3">
        <dgm:presLayoutVars>
          <dgm:bulletEnabled val="1"/>
        </dgm:presLayoutVars>
      </dgm:prSet>
      <dgm:spPr/>
    </dgm:pt>
    <dgm:pt modelId="{46035947-2C2B-44E7-A66C-15C5404A40F8}" type="pres">
      <dgm:prSet presAssocID="{0FDA1645-A913-48B1-8F02-0B5AD0869F2D}" presName="pillarX" presStyleLbl="node1" presStyleIdx="2" presStyleCnt="3">
        <dgm:presLayoutVars>
          <dgm:bulletEnabled val="1"/>
        </dgm:presLayoutVars>
      </dgm:prSet>
      <dgm:spPr/>
    </dgm:pt>
    <dgm:pt modelId="{5F0B0E84-200A-4A0B-9729-297CEA813AFC}" type="pres">
      <dgm:prSet presAssocID="{75C68279-2328-428F-B284-64B1497B22AA}" presName="base" presStyleLbl="dkBgShp" presStyleIdx="1" presStyleCnt="2"/>
      <dgm:spPr>
        <a:solidFill>
          <a:srgbClr val="3366FF"/>
        </a:solidFill>
      </dgm:spPr>
    </dgm:pt>
  </dgm:ptLst>
  <dgm:cxnLst>
    <dgm:cxn modelId="{A8E52527-28C7-4780-818D-5D8F948BD26A}" srcId="{3352BEC8-C0A5-4D64-9E59-DB1FFFBC9F54}" destId="{75C68279-2328-428F-B284-64B1497B22AA}" srcOrd="0" destOrd="0" parTransId="{547CF367-E44B-41A8-88F0-209E4BBD68F3}" sibTransId="{855E9FD1-8A7D-4CB6-9EFB-C25D46C7F344}"/>
    <dgm:cxn modelId="{DCFAB248-5509-405E-BE5A-54E5FC9BB449}" srcId="{75C68279-2328-428F-B284-64B1497B22AA}" destId="{1F7B666A-1CE0-4D2E-AD9F-4C06919FAE99}" srcOrd="0" destOrd="0" parTransId="{C568A771-57C4-4776-A10D-DC50EEEB77E9}" sibTransId="{93B45403-01E4-48DB-A92B-865FB4468453}"/>
    <dgm:cxn modelId="{4F104675-6739-5A41-9B41-5F11423E17C4}" type="presOf" srcId="{3352BEC8-C0A5-4D64-9E59-DB1FFFBC9F54}" destId="{2276FDB1-E880-46BF-9F67-04F4B68E921C}" srcOrd="0" destOrd="0" presId="urn:microsoft.com/office/officeart/2005/8/layout/hList3"/>
    <dgm:cxn modelId="{B43ABC89-37C1-2F4D-8887-C9010A4CC07C}" type="presOf" srcId="{0FDA1645-A913-48B1-8F02-0B5AD0869F2D}" destId="{46035947-2C2B-44E7-A66C-15C5404A40F8}" srcOrd="0" destOrd="0" presId="urn:microsoft.com/office/officeart/2005/8/layout/hList3"/>
    <dgm:cxn modelId="{F039A296-B618-E645-AD4A-256C4845EDDA}" type="presOf" srcId="{75C68279-2328-428F-B284-64B1497B22AA}" destId="{F99CC26A-A417-4FEA-B4DB-A09A29C50BFF}" srcOrd="0" destOrd="0" presId="urn:microsoft.com/office/officeart/2005/8/layout/hList3"/>
    <dgm:cxn modelId="{670D4CA8-DB5E-FB45-B548-87264082A7C6}" type="presOf" srcId="{1F7B666A-1CE0-4D2E-AD9F-4C06919FAE99}" destId="{62AF5252-54AD-405F-B958-D15B40ECAC79}" srcOrd="0" destOrd="0" presId="urn:microsoft.com/office/officeart/2005/8/layout/hList3"/>
    <dgm:cxn modelId="{F348C3AF-F1C7-4664-9675-2E409456AB05}" srcId="{75C68279-2328-428F-B284-64B1497B22AA}" destId="{0FDA1645-A913-48B1-8F02-0B5AD0869F2D}" srcOrd="2" destOrd="0" parTransId="{3F746E85-D094-4BB9-ACF7-CDC6B58ECCFA}" sibTransId="{79C42460-4821-4DAA-B7B6-518929E6DC28}"/>
    <dgm:cxn modelId="{E50958B6-A637-44EE-9992-41E8C2DA5C6F}" srcId="{75C68279-2328-428F-B284-64B1497B22AA}" destId="{FE60A4CC-4D57-46CA-A229-AA5D9D5BE948}" srcOrd="1" destOrd="0" parTransId="{DA33720D-02B9-4A8B-AB5A-B719DE6FD49E}" sibTransId="{5BD5A205-F4AD-43A9-8E30-2BAE6C239D9F}"/>
    <dgm:cxn modelId="{034343B7-04B5-454D-A945-5747811CDE99}" type="presOf" srcId="{FE60A4CC-4D57-46CA-A229-AA5D9D5BE948}" destId="{42E2BC61-5F66-47DE-B8CB-4686762B5617}" srcOrd="0" destOrd="0" presId="urn:microsoft.com/office/officeart/2005/8/layout/hList3"/>
    <dgm:cxn modelId="{1F235ADC-EF0B-4C41-BDD8-A7627F3AD274}" type="presParOf" srcId="{2276FDB1-E880-46BF-9F67-04F4B68E921C}" destId="{F99CC26A-A417-4FEA-B4DB-A09A29C50BFF}" srcOrd="0" destOrd="0" presId="urn:microsoft.com/office/officeart/2005/8/layout/hList3"/>
    <dgm:cxn modelId="{90188F0C-7CA5-FA43-9380-FAEF6BBDDF5A}" type="presParOf" srcId="{2276FDB1-E880-46BF-9F67-04F4B68E921C}" destId="{C9ADF188-4D3F-4F20-BB85-13D8436B3645}" srcOrd="1" destOrd="0" presId="urn:microsoft.com/office/officeart/2005/8/layout/hList3"/>
    <dgm:cxn modelId="{B1A0F52C-E0AF-134D-8A44-294DDBDCF2B0}" type="presParOf" srcId="{C9ADF188-4D3F-4F20-BB85-13D8436B3645}" destId="{62AF5252-54AD-405F-B958-D15B40ECAC79}" srcOrd="0" destOrd="0" presId="urn:microsoft.com/office/officeart/2005/8/layout/hList3"/>
    <dgm:cxn modelId="{A54C8D19-8037-CB4C-8E57-02F0950442D7}" type="presParOf" srcId="{C9ADF188-4D3F-4F20-BB85-13D8436B3645}" destId="{42E2BC61-5F66-47DE-B8CB-4686762B5617}" srcOrd="1" destOrd="0" presId="urn:microsoft.com/office/officeart/2005/8/layout/hList3"/>
    <dgm:cxn modelId="{7708004F-30BB-F14D-B987-4E94E7D4C686}" type="presParOf" srcId="{C9ADF188-4D3F-4F20-BB85-13D8436B3645}" destId="{46035947-2C2B-44E7-A66C-15C5404A40F8}" srcOrd="2" destOrd="0" presId="urn:microsoft.com/office/officeart/2005/8/layout/hList3"/>
    <dgm:cxn modelId="{9BFF6ACA-DC17-C348-B3DC-7B2E072EB815}" type="presParOf" srcId="{2276FDB1-E880-46BF-9F67-04F4B68E921C}" destId="{5F0B0E84-200A-4A0B-9729-297CEA813AF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CC26A-A417-4FEA-B4DB-A09A29C50BFF}">
      <dsp:nvSpPr>
        <dsp:cNvPr id="0" name=""/>
        <dsp:cNvSpPr/>
      </dsp:nvSpPr>
      <dsp:spPr>
        <a:xfrm>
          <a:off x="0" y="0"/>
          <a:ext cx="7848872" cy="1219200"/>
        </a:xfrm>
        <a:prstGeom prst="rect">
          <a:avLst/>
        </a:prstGeom>
        <a:solidFill>
          <a:srgbClr val="3366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>
              <a:latin typeface="Century Gothic" panose="020B0502020202020204" pitchFamily="34" charset="0"/>
            </a:rPr>
            <a:t>Junio</a:t>
          </a:r>
          <a:r>
            <a:rPr lang="en-US" sz="1900" b="1" kern="1200" dirty="0">
              <a:latin typeface="Century Gothic" panose="020B0502020202020204" pitchFamily="34" charset="0"/>
            </a:rPr>
            <a:t> 2012/Agosto 2013: 399 </a:t>
          </a:r>
          <a:r>
            <a:rPr lang="en-US" sz="1900" b="1" kern="1200" dirty="0" err="1">
              <a:latin typeface="Century Gothic" panose="020B0502020202020204" pitchFamily="34" charset="0"/>
            </a:rPr>
            <a:t>muestras</a:t>
          </a:r>
          <a:r>
            <a:rPr lang="en-US" sz="1900" b="1" kern="1200" dirty="0">
              <a:latin typeface="Century Gothic" panose="020B0502020202020204" pitchFamily="34" charset="0"/>
            </a:rPr>
            <a:t>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Century Gothic" panose="020B0502020202020204" pitchFamily="34" charset="0"/>
            </a:rPr>
            <a:t>Edad media 55 años (40-82 a).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latin typeface="Century Gothic" panose="020B0502020202020204" pitchFamily="34" charset="0"/>
            </a:rPr>
            <a:t>Tasa</a:t>
          </a:r>
          <a:r>
            <a:rPr lang="en-US" sz="1900" kern="1200" dirty="0">
              <a:latin typeface="Century Gothic" panose="020B0502020202020204" pitchFamily="34" charset="0"/>
            </a:rPr>
            <a:t> de </a:t>
          </a:r>
          <a:r>
            <a:rPr lang="en-US" sz="1900" kern="1200" dirty="0" err="1">
              <a:latin typeface="Century Gothic" panose="020B0502020202020204" pitchFamily="34" charset="0"/>
            </a:rPr>
            <a:t>colonización</a:t>
          </a:r>
          <a:r>
            <a:rPr lang="en-US" sz="1900" kern="1200" dirty="0">
              <a:latin typeface="Century Gothic" panose="020B0502020202020204" pitchFamily="34" charset="0"/>
            </a:rPr>
            <a:t> según </a:t>
          </a:r>
          <a:r>
            <a:rPr lang="en-US" sz="1900" kern="1200" dirty="0" err="1">
              <a:latin typeface="Century Gothic" panose="020B0502020202020204" pitchFamily="34" charset="0"/>
            </a:rPr>
            <a:t>método</a:t>
          </a:r>
          <a:r>
            <a:rPr lang="en-US" sz="1900" kern="1200" dirty="0">
              <a:latin typeface="Century Gothic" panose="020B0502020202020204" pitchFamily="34" charset="0"/>
            </a:rPr>
            <a:t> </a:t>
          </a:r>
          <a:r>
            <a:rPr lang="en-US" sz="1900" kern="1200" dirty="0" err="1">
              <a:latin typeface="Century Gothic" panose="020B0502020202020204" pitchFamily="34" charset="0"/>
            </a:rPr>
            <a:t>diagnóstico</a:t>
          </a:r>
          <a:endParaRPr lang="es-AR" sz="1900" kern="1200" dirty="0"/>
        </a:p>
      </dsp:txBody>
      <dsp:txXfrm>
        <a:off x="0" y="0"/>
        <a:ext cx="7848872" cy="1219200"/>
      </dsp:txXfrm>
    </dsp:sp>
    <dsp:sp modelId="{62AF5252-54AD-405F-B958-D15B40ECAC79}">
      <dsp:nvSpPr>
        <dsp:cNvPr id="0" name=""/>
        <dsp:cNvSpPr/>
      </dsp:nvSpPr>
      <dsp:spPr>
        <a:xfrm>
          <a:off x="3832" y="1219200"/>
          <a:ext cx="2613735" cy="25603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Century Gothic" panose="020B0502020202020204" pitchFamily="34" charset="0"/>
            </a:rPr>
            <a:t>Cultivo</a:t>
          </a:r>
          <a:r>
            <a:rPr lang="en-US" sz="2400" kern="1200" dirty="0">
              <a:latin typeface="Century Gothic" panose="020B0502020202020204" pitchFamily="34" charset="0"/>
            </a:rPr>
            <a:t> Standard: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0000"/>
              </a:solidFill>
              <a:latin typeface="Century Gothic" panose="020B0502020202020204" pitchFamily="34" charset="0"/>
            </a:rPr>
            <a:t>2,26% 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entury Gothic" panose="020B0502020202020204" pitchFamily="34" charset="0"/>
            </a:rPr>
            <a:t>(IC95:1,1%-4,4%) </a:t>
          </a:r>
          <a:endParaRPr lang="es-AR" sz="2400" kern="1200" dirty="0"/>
        </a:p>
      </dsp:txBody>
      <dsp:txXfrm>
        <a:off x="3832" y="1219200"/>
        <a:ext cx="2613735" cy="2560320"/>
      </dsp:txXfrm>
    </dsp:sp>
    <dsp:sp modelId="{42E2BC61-5F66-47DE-B8CB-4686762B5617}">
      <dsp:nvSpPr>
        <dsp:cNvPr id="0" name=""/>
        <dsp:cNvSpPr/>
      </dsp:nvSpPr>
      <dsp:spPr>
        <a:xfrm>
          <a:off x="2617568" y="1219200"/>
          <a:ext cx="2613735" cy="25603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Century Gothic" panose="020B0502020202020204" pitchFamily="34" charset="0"/>
            </a:rPr>
            <a:t>Cultivo</a:t>
          </a:r>
          <a:r>
            <a:rPr lang="en-US" sz="2400" kern="1200" dirty="0">
              <a:latin typeface="Century Gothic" panose="020B0502020202020204" pitchFamily="34" charset="0"/>
            </a:rPr>
            <a:t> </a:t>
          </a:r>
          <a:r>
            <a:rPr lang="en-US" sz="2400" kern="1200" dirty="0" err="1">
              <a:latin typeface="Century Gothic" panose="020B0502020202020204" pitchFamily="34" charset="0"/>
            </a:rPr>
            <a:t>enriquecido</a:t>
          </a:r>
          <a:r>
            <a:rPr lang="en-US" sz="2400" kern="1200" dirty="0">
              <a:latin typeface="Century Gothic" panose="020B0502020202020204" pitchFamily="34" charset="0"/>
            </a:rPr>
            <a:t>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entury Gothic" panose="020B0502020202020204" pitchFamily="34" charset="0"/>
            </a:rPr>
            <a:t> </a:t>
          </a:r>
          <a:r>
            <a:rPr lang="en-US" sz="2400" kern="1200" dirty="0">
              <a:solidFill>
                <a:srgbClr val="FF0000"/>
              </a:solidFill>
              <a:latin typeface="Century Gothic" panose="020B0502020202020204" pitchFamily="34" charset="0"/>
            </a:rPr>
            <a:t>3,51%</a:t>
          </a:r>
          <a:r>
            <a:rPr lang="en-US" sz="2400" kern="1200" dirty="0">
              <a:latin typeface="Century Gothic" panose="020B0502020202020204" pitchFamily="34" charset="0"/>
            </a:rPr>
            <a:t> </a:t>
          </a:r>
          <a:r>
            <a:rPr lang="en-US" sz="2000" kern="1200" dirty="0">
              <a:latin typeface="Century Gothic" panose="020B0502020202020204" pitchFamily="34" charset="0"/>
            </a:rPr>
            <a:t>(IC95:2,01%-5,96%)</a:t>
          </a:r>
          <a:endParaRPr lang="es-AR" sz="2000" kern="1200" dirty="0">
            <a:latin typeface="Century Gothic" panose="020B0502020202020204" pitchFamily="34" charset="0"/>
          </a:endParaRPr>
        </a:p>
      </dsp:txBody>
      <dsp:txXfrm>
        <a:off x="2617568" y="1219200"/>
        <a:ext cx="2613735" cy="2560320"/>
      </dsp:txXfrm>
    </dsp:sp>
    <dsp:sp modelId="{46035947-2C2B-44E7-A66C-15C5404A40F8}">
      <dsp:nvSpPr>
        <dsp:cNvPr id="0" name=""/>
        <dsp:cNvSpPr/>
      </dsp:nvSpPr>
      <dsp:spPr>
        <a:xfrm>
          <a:off x="5231303" y="1219200"/>
          <a:ext cx="2613735" cy="25603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Century Gothic" panose="020B0502020202020204" pitchFamily="34" charset="0"/>
            </a:rPr>
            <a:t>rtPCR</a:t>
          </a:r>
          <a:r>
            <a:rPr lang="en-US" sz="2400" kern="1200" dirty="0">
              <a:latin typeface="Century Gothic" panose="020B0502020202020204" pitchFamily="34" charset="0"/>
            </a:rPr>
            <a:t>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  <a:latin typeface="Century Gothic" panose="020B0502020202020204" pitchFamily="34" charset="0"/>
            </a:rPr>
            <a:t>30%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entury Gothic" panose="020B0502020202020204" pitchFamily="34" charset="0"/>
            </a:rPr>
            <a:t>(IC95 25,7%-34,9%)</a:t>
          </a:r>
          <a:endParaRPr lang="es-AR" sz="2000" kern="1200" dirty="0">
            <a:latin typeface="Century Gothic" panose="020B0502020202020204" pitchFamily="34" charset="0"/>
          </a:endParaRPr>
        </a:p>
      </dsp:txBody>
      <dsp:txXfrm>
        <a:off x="5231303" y="1219200"/>
        <a:ext cx="2613735" cy="2560320"/>
      </dsp:txXfrm>
    </dsp:sp>
    <dsp:sp modelId="{5F0B0E84-200A-4A0B-9729-297CEA813AFC}">
      <dsp:nvSpPr>
        <dsp:cNvPr id="0" name=""/>
        <dsp:cNvSpPr/>
      </dsp:nvSpPr>
      <dsp:spPr>
        <a:xfrm>
          <a:off x="0" y="3779520"/>
          <a:ext cx="7848872" cy="284480"/>
        </a:xfrm>
        <a:prstGeom prst="rect">
          <a:avLst/>
        </a:prstGeom>
        <a:solidFill>
          <a:srgbClr val="3366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1B3AD-509E-4BD2-8865-248D3C95EDF9}" type="datetimeFigureOut">
              <a:rPr lang="es-AR" smtClean="0"/>
              <a:t>2/10/18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45E81-4593-4868-BB6A-83C24013AC7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973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AEA84-5D36-4F01-A09C-61C38A36C24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" y="1776878"/>
            <a:ext cx="1033861" cy="5078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35" tIns="45717" rIns="91435" bIns="45717" rtlCol="0">
            <a:spAutoFit/>
          </a:bodyPr>
          <a:lstStyle/>
          <a:p>
            <a:r>
              <a:rPr lang="es-AR" sz="900" dirty="0">
                <a:solidFill>
                  <a:prstClr val="black"/>
                </a:solidFill>
              </a:rPr>
              <a:t>Mannino 2012 p528, col 1, ¶2-4;</a:t>
            </a:r>
          </a:p>
          <a:p>
            <a:r>
              <a:rPr lang="es-AR" sz="900" dirty="0">
                <a:solidFill>
                  <a:prstClr val="black"/>
                </a:solidFill>
              </a:rPr>
              <a:t>p530, col 1, ¶4</a:t>
            </a:r>
          </a:p>
        </p:txBody>
      </p:sp>
      <p:sp>
        <p:nvSpPr>
          <p:cNvPr id="5" name="Left Bracket 4"/>
          <p:cNvSpPr/>
          <p:nvPr/>
        </p:nvSpPr>
        <p:spPr>
          <a:xfrm>
            <a:off x="1282380" y="890792"/>
            <a:ext cx="80149" cy="304173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>
            <a:stCxn id="15" idx="3"/>
            <a:endCxn id="5" idx="1"/>
          </p:cNvCxnSpPr>
          <p:nvPr/>
        </p:nvCxnSpPr>
        <p:spPr>
          <a:xfrm>
            <a:off x="1033863" y="2030791"/>
            <a:ext cx="248517" cy="380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937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048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09" indent="-285734" defTabSz="927048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2937" indent="-228587" defTabSz="927048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111" indent="-228587" defTabSz="927048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287" indent="-228587" defTabSz="927048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461" indent="-228587" defTabSz="927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635" indent="-228587" defTabSz="927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8811" indent="-228587" defTabSz="927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5985" indent="-228587" defTabSz="927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6B2C696-71F4-4E37-8AF8-18F76DFF8972}" type="slidenum">
              <a:rPr lang="en-US" sz="1200">
                <a:solidFill>
                  <a:prstClr val="black"/>
                </a:solidFill>
                <a:latin typeface="News Gothic MT" pitchFamily="34" charset="0"/>
              </a:rPr>
              <a:pPr/>
              <a:t>11</a:t>
            </a:fld>
            <a:endParaRPr lang="en-US" sz="1200" dirty="0">
              <a:solidFill>
                <a:prstClr val="black"/>
              </a:solidFill>
              <a:latin typeface="News Gothic MT" pitchFamily="34" charset="0"/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1055478" y="1404990"/>
            <a:ext cx="217698" cy="2099019"/>
          </a:xfrm>
          <a:prstGeom prst="leftBrace">
            <a:avLst>
              <a:gd name="adj1" fmla="val 8333"/>
              <a:gd name="adj2" fmla="val 45515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5" tIns="45717" rIns="91435" bIns="45717"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" y="2061823"/>
            <a:ext cx="1033861" cy="5078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35" tIns="45717" rIns="91435" bIns="45717" rtlCol="0">
            <a:spAutoFit/>
          </a:bodyPr>
          <a:lstStyle/>
          <a:p>
            <a:r>
              <a:rPr lang="es-AR" sz="900" dirty="0"/>
              <a:t>Mannino 2012 p531, col 1, ¶5; p531, col2, ¶2</a:t>
            </a:r>
          </a:p>
        </p:txBody>
      </p:sp>
      <p:cxnSp>
        <p:nvCxnSpPr>
          <p:cNvPr id="12" name="Straight Arrow Connector 11"/>
          <p:cNvCxnSpPr>
            <a:stCxn id="16" idx="3"/>
          </p:cNvCxnSpPr>
          <p:nvPr/>
        </p:nvCxnSpPr>
        <p:spPr>
          <a:xfrm>
            <a:off x="1026185" y="3508803"/>
            <a:ext cx="246991" cy="130411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-7676" y="3254890"/>
            <a:ext cx="1033861" cy="5078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35" tIns="45717" rIns="91435" bIns="45717" rtlCol="0">
            <a:spAutoFit/>
          </a:bodyPr>
          <a:lstStyle/>
          <a:p>
            <a:r>
              <a:rPr lang="es-AR" sz="900" dirty="0"/>
              <a:t>Mannino 2012 p532, col 1, ¶1; p532, col1, ¶4</a:t>
            </a:r>
          </a:p>
        </p:txBody>
      </p:sp>
    </p:spTree>
    <p:extLst>
      <p:ext uri="{BB962C8B-B14F-4D97-AF65-F5344CB8AC3E}">
        <p14:creationId xmlns:p14="http://schemas.microsoft.com/office/powerpoint/2010/main" val="2762512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Marcador de imagen de diapositiva">
            <a:extLst>
              <a:ext uri="{FF2B5EF4-FFF2-40B4-BE49-F238E27FC236}">
                <a16:creationId xmlns:a16="http://schemas.microsoft.com/office/drawing/2014/main" id="{C34DEEFC-DF52-9B4D-A3FF-1A9A422426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2 Marcador de notas">
            <a:extLst>
              <a:ext uri="{FF2B5EF4-FFF2-40B4-BE49-F238E27FC236}">
                <a16:creationId xmlns:a16="http://schemas.microsoft.com/office/drawing/2014/main" id="{8908113B-DF89-3345-8F42-01A136C339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AR"/>
          </a:p>
        </p:txBody>
      </p:sp>
      <p:sp>
        <p:nvSpPr>
          <p:cNvPr id="20483" name="3 Marcador de número de diapositiva">
            <a:extLst>
              <a:ext uri="{FF2B5EF4-FFF2-40B4-BE49-F238E27FC236}">
                <a16:creationId xmlns:a16="http://schemas.microsoft.com/office/drawing/2014/main" id="{54952286-222E-ED40-83DA-BF8239240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47FEE4-CD2B-C34F-912B-E5B15A80982B}" type="slidenum">
              <a:rPr lang="es-ES" altLang="es-AR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s-ES" alt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493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PCV</a:t>
            </a:r>
            <a:r>
              <a:rPr lang="es-ES_tradnl" baseline="0" dirty="0"/>
              <a:t> provee respuesta T dependiente que estimula las </a:t>
            </a:r>
            <a:r>
              <a:rPr lang="es-ES_tradnl" baseline="0" dirty="0" err="1"/>
              <a:t>celulas</a:t>
            </a:r>
            <a:r>
              <a:rPr lang="es-ES_tradnl" baseline="0" dirty="0"/>
              <a:t> de memoria de largo plazo, previene la depleción de células B, produce </a:t>
            </a:r>
            <a:r>
              <a:rPr lang="es-ES_tradnl" baseline="0" dirty="0" err="1"/>
              <a:t>Acs</a:t>
            </a:r>
            <a:r>
              <a:rPr lang="es-ES_tradnl" baseline="0" dirty="0"/>
              <a:t> de alta afinidad y genera </a:t>
            </a:r>
            <a:r>
              <a:rPr lang="es-ES_tradnl" baseline="0" dirty="0" err="1"/>
              <a:t>priming</a:t>
            </a:r>
            <a:r>
              <a:rPr lang="es-ES_tradnl" baseline="0" dirty="0"/>
              <a:t> de la respuesta inmune (respuesta más rápida y títulos más elevados de </a:t>
            </a:r>
            <a:r>
              <a:rPr lang="es-ES_tradnl" baseline="0" dirty="0" err="1"/>
              <a:t>Acs</a:t>
            </a:r>
            <a:r>
              <a:rPr lang="es-ES_tradnl" baseline="0" dirty="0"/>
              <a:t>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86F8-7D84-4F54-B56E-9B984B06A557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3311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0043" tIns="45022" rIns="90043" bIns="45022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_tradnl" altLang="es-ES_tradnl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494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>
            <a:extLst>
              <a:ext uri="{FF2B5EF4-FFF2-40B4-BE49-F238E27FC236}">
                <a16:creationId xmlns:a16="http://schemas.microsoft.com/office/drawing/2014/main" id="{ED9145B3-91A8-3E4D-A4F4-D0ABD18B0C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2 Marcador de notas">
            <a:extLst>
              <a:ext uri="{FF2B5EF4-FFF2-40B4-BE49-F238E27FC236}">
                <a16:creationId xmlns:a16="http://schemas.microsoft.com/office/drawing/2014/main" id="{05E84D9A-DAA0-334C-8151-3E474292F1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46083" name="3 Marcador de número de diapositiva">
            <a:extLst>
              <a:ext uri="{FF2B5EF4-FFF2-40B4-BE49-F238E27FC236}">
                <a16:creationId xmlns:a16="http://schemas.microsoft.com/office/drawing/2014/main" id="{A0CCCEE4-FC9C-E946-B5C8-0B07AE87D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4F80D8-5F7A-0E40-8E18-5C28CCA1C5FB}" type="slidenum">
              <a:rPr lang="es-AR" altLang="es-AR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s-AR" alt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98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1 Marcador de imagen de diapositiva">
            <a:extLst>
              <a:ext uri="{FF2B5EF4-FFF2-40B4-BE49-F238E27FC236}">
                <a16:creationId xmlns:a16="http://schemas.microsoft.com/office/drawing/2014/main" id="{45747E0E-FE01-2A43-8175-0B49194C03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2 Marcador de notas">
            <a:extLst>
              <a:ext uri="{FF2B5EF4-FFF2-40B4-BE49-F238E27FC236}">
                <a16:creationId xmlns:a16="http://schemas.microsoft.com/office/drawing/2014/main" id="{4C7EB14D-AE29-F14F-BD8D-27F701516E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51203" name="3 Marcador de número de diapositiva">
            <a:extLst>
              <a:ext uri="{FF2B5EF4-FFF2-40B4-BE49-F238E27FC236}">
                <a16:creationId xmlns:a16="http://schemas.microsoft.com/office/drawing/2014/main" id="{8D299C95-EF19-F941-89B4-0F7B7F3273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0D493E-1A75-4B48-9E5A-D8746325127B}" type="slidenum">
              <a:rPr lang="es-AR" altLang="es-A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s-AR" altLang="es-A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71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03479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4377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9467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316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882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336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2971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24917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184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519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5511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AB517-9EB5-254D-81B7-B08B6F78C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57C059-E6B1-F048-BF1E-68D84BC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854B6-7963-7C41-9C72-E29ED0B0AFF5}" type="datetimeFigureOut">
              <a:rPr lang="en-US" smtClean="0"/>
              <a:pPr/>
              <a:t>10/2/18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9F30D-AEA0-AB4C-87CE-E7A7AC7C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875FCD-15B9-D84B-9812-355A2331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06B46-E8AC-A541-8CB9-26D1014CC93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4E2076-21B5-4702-B025-F0F82CFB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034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Re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AB517-9EB5-254D-81B7-B08B6F78C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57C059-E6B1-F048-BF1E-68D84BC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854B6-7963-7C41-9C72-E29ED0B0AFF5}" type="datetimeFigureOut">
              <a:rPr lang="en-US" smtClean="0"/>
              <a:pPr/>
              <a:t>10/2/18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9F30D-AEA0-AB4C-87CE-E7A7AC7C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875FCD-15B9-D84B-9812-355A2331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06B46-E8AC-A541-8CB9-26D1014CC93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1C37CCF-2D65-8140-9EC6-622845636341}"/>
              </a:ext>
            </a:extLst>
          </p:cNvPr>
          <p:cNvSpPr/>
          <p:nvPr userDrawn="1"/>
        </p:nvSpPr>
        <p:spPr>
          <a:xfrm rot="5400000" flipV="1">
            <a:off x="1537524" y="-748476"/>
            <a:ext cx="6376565" cy="8836389"/>
          </a:xfrm>
          <a:custGeom>
            <a:avLst/>
            <a:gdLst>
              <a:gd name="connsiteX0" fmla="*/ 0 w 6337300"/>
              <a:gd name="connsiteY0" fmla="*/ 1981200 h 1981200"/>
              <a:gd name="connsiteX1" fmla="*/ 0 w 6337300"/>
              <a:gd name="connsiteY1" fmla="*/ 0 h 1981200"/>
              <a:gd name="connsiteX2" fmla="*/ 6337300 w 6337300"/>
              <a:gd name="connsiteY2" fmla="*/ 0 h 1981200"/>
              <a:gd name="connsiteX3" fmla="*/ 6337300 w 6337300"/>
              <a:gd name="connsiteY3" fmla="*/ 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7300" h="1981200">
                <a:moveTo>
                  <a:pt x="0" y="1981200"/>
                </a:moveTo>
                <a:lnTo>
                  <a:pt x="0" y="0"/>
                </a:lnTo>
                <a:lnTo>
                  <a:pt x="6337300" y="0"/>
                </a:lnTo>
                <a:lnTo>
                  <a:pt x="6337300" y="0"/>
                </a:lnTo>
              </a:path>
            </a:pathLst>
          </a:custGeom>
          <a:noFill/>
          <a:ln w="38100">
            <a:solidFill>
              <a:srgbClr val="FC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0DC0B6-B16A-4871-A40D-B23E66808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667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8C51C-4BD0-4163-A49D-AEE5C1AA2A4F}" type="datetimeFigureOut">
              <a:rPr lang="es-AR" smtClean="0"/>
              <a:t>2/10/18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E8D4D-7C8A-4BF3-8836-A5A15A510C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2271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tif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8031" y="1961457"/>
            <a:ext cx="7772400" cy="3024336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AR" dirty="0"/>
              <a:t>Prevención de infecciones respiratorias a través de las vacunas: esquemas actuales y alternativas futuras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45229" y="5636840"/>
            <a:ext cx="6400800" cy="1752600"/>
          </a:xfrm>
        </p:spPr>
        <p:txBody>
          <a:bodyPr/>
          <a:lstStyle/>
          <a:p>
            <a:r>
              <a:rPr lang="es-AR" sz="2000" dirty="0">
                <a:solidFill>
                  <a:schemeClr val="tx1"/>
                </a:solidFill>
              </a:rPr>
              <a:t>Dr. Pablo </a:t>
            </a:r>
            <a:r>
              <a:rPr lang="es-AR" sz="2000" dirty="0" err="1">
                <a:solidFill>
                  <a:schemeClr val="tx1"/>
                </a:solidFill>
              </a:rPr>
              <a:t>Bonvehí</a:t>
            </a:r>
            <a:endParaRPr lang="es-AR" sz="2000" dirty="0">
              <a:solidFill>
                <a:schemeClr val="tx1"/>
              </a:solidFill>
            </a:endParaRPr>
          </a:p>
          <a:p>
            <a:r>
              <a:rPr lang="es-AR" sz="2000" dirty="0">
                <a:solidFill>
                  <a:schemeClr val="tx1"/>
                </a:solidFill>
              </a:rPr>
              <a:t>San Miguel de Tucumán</a:t>
            </a:r>
          </a:p>
          <a:p>
            <a:r>
              <a:rPr lang="es-AR" sz="2000" dirty="0">
                <a:solidFill>
                  <a:schemeClr val="tx1"/>
                </a:solidFill>
              </a:rPr>
              <a:t>11 de Octubre de 2018</a:t>
            </a:r>
          </a:p>
          <a:p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E4E7744-567E-9D44-9517-8583CF30A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021288"/>
            <a:ext cx="1831292" cy="576064"/>
          </a:xfrm>
          <a:prstGeom prst="rect">
            <a:avLst/>
          </a:prstGeom>
        </p:spPr>
      </p:pic>
      <p:sp>
        <p:nvSpPr>
          <p:cNvPr id="8" name="1 CuadroTexto">
            <a:extLst>
              <a:ext uri="{FF2B5EF4-FFF2-40B4-BE49-F238E27FC236}">
                <a16:creationId xmlns:a16="http://schemas.microsoft.com/office/drawing/2014/main" id="{9BA73A60-C810-EB43-91DA-978A42E08C37}"/>
              </a:ext>
            </a:extLst>
          </p:cNvPr>
          <p:cNvSpPr txBox="1"/>
          <p:nvPr/>
        </p:nvSpPr>
        <p:spPr>
          <a:xfrm>
            <a:off x="2786273" y="560179"/>
            <a:ext cx="357591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s-AR" sz="2800" dirty="0">
                <a:latin typeface="+mj-lt"/>
              </a:rPr>
              <a:t>JORNADA DE VACUNAS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87F05FC9-19F8-4442-9526-EE1DD7330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328" y="5905301"/>
            <a:ext cx="1079500" cy="808037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38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Conflicto de intereses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>
              <a:defRPr/>
            </a:pPr>
            <a:r>
              <a:rPr lang="es-AR" dirty="0">
                <a:ea typeface="ヒラギノ角ゴ Pro W3" charset="-128"/>
                <a:cs typeface="ヒラギノ角ゴ Pro W3" charset="-128"/>
              </a:rPr>
              <a:t>Disertante, participante en Comités de Asesoramiento ó en la investigación y desarrollo de </a:t>
            </a:r>
            <a:r>
              <a:rPr lang="es-AR" dirty="0" err="1">
                <a:ea typeface="ヒラギノ角ゴ Pro W3" charset="-128"/>
                <a:cs typeface="ヒラギノ角ゴ Pro W3" charset="-128"/>
              </a:rPr>
              <a:t>inmunobiológicos</a:t>
            </a:r>
            <a:r>
              <a:rPr lang="es-AR" dirty="0">
                <a:ea typeface="ヒラギノ角ゴ Pro W3" charset="-128"/>
                <a:cs typeface="ヒラギノ角ゴ Pro W3" charset="-128"/>
              </a:rPr>
              <a:t> de las siguientes compañías farmacéuticas:</a:t>
            </a:r>
          </a:p>
          <a:p>
            <a:pPr lvl="1" eaLnBrk="0" hangingPunct="0">
              <a:defRPr/>
            </a:pPr>
            <a:r>
              <a:rPr lang="es-AR" sz="3200" dirty="0">
                <a:ea typeface="ヒラギノ角ゴ Pro W3" charset="-128"/>
                <a:cs typeface="ヒラギノ角ゴ Pro W3" charset="-128"/>
              </a:rPr>
              <a:t> Merck Sharp &amp; Dhome</a:t>
            </a:r>
          </a:p>
          <a:p>
            <a:pPr lvl="1" eaLnBrk="0" hangingPunct="0">
              <a:defRPr/>
            </a:pPr>
            <a:r>
              <a:rPr lang="es-AR" sz="3200" dirty="0">
                <a:ea typeface="ヒラギノ角ゴ Pro W3" charset="-128"/>
                <a:cs typeface="ヒラギノ角ゴ Pro W3" charset="-128"/>
              </a:rPr>
              <a:t> Sanofi-Pasteur</a:t>
            </a:r>
          </a:p>
          <a:p>
            <a:pPr lvl="1" eaLnBrk="0" hangingPunct="0">
              <a:defRPr/>
            </a:pPr>
            <a:r>
              <a:rPr lang="es-AR" sz="3200" dirty="0">
                <a:ea typeface="ヒラギノ角ゴ Pro W3" charset="-128"/>
                <a:cs typeface="ヒラギノ角ゴ Pro W3" charset="-128"/>
              </a:rPr>
              <a:t> Seqirus</a:t>
            </a:r>
          </a:p>
          <a:p>
            <a:endParaRPr lang="es-AR" dirty="0"/>
          </a:p>
        </p:txBody>
      </p:sp>
      <p:cxnSp>
        <p:nvCxnSpPr>
          <p:cNvPr id="4" name="3 Conector recto"/>
          <p:cNvCxnSpPr/>
          <p:nvPr/>
        </p:nvCxnSpPr>
        <p:spPr>
          <a:xfrm>
            <a:off x="0" y="1484784"/>
            <a:ext cx="914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539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2936"/>
            <a:ext cx="8229600" cy="1143000"/>
          </a:xfrm>
        </p:spPr>
        <p:txBody>
          <a:bodyPr/>
          <a:lstStyle/>
          <a:p>
            <a:r>
              <a:rPr lang="es-AR" dirty="0"/>
              <a:t>Vacuna Antigripal</a:t>
            </a:r>
          </a:p>
        </p:txBody>
      </p:sp>
      <p:cxnSp>
        <p:nvCxnSpPr>
          <p:cNvPr id="4" name="3 Conector recto"/>
          <p:cNvCxnSpPr/>
          <p:nvPr/>
        </p:nvCxnSpPr>
        <p:spPr>
          <a:xfrm>
            <a:off x="0" y="4221088"/>
            <a:ext cx="914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88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s-AR" dirty="0"/>
              <a:t>Influenza Estacional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549485" cy="470912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Incidencia</a:t>
            </a:r>
            <a:r>
              <a:rPr lang="en-US" dirty="0"/>
              <a:t> </a:t>
            </a:r>
            <a:r>
              <a:rPr lang="en-US" dirty="0" err="1"/>
              <a:t>anual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5% - 10% </a:t>
            </a:r>
            <a:r>
              <a:rPr lang="en-US" dirty="0" err="1"/>
              <a:t>adultos</a:t>
            </a:r>
            <a:endParaRPr lang="en-US" dirty="0"/>
          </a:p>
          <a:p>
            <a:pPr lvl="1"/>
            <a:r>
              <a:rPr lang="en-US" dirty="0"/>
              <a:t>20% - 30% </a:t>
            </a:r>
            <a:r>
              <a:rPr lang="en-US" dirty="0" err="1"/>
              <a:t>niños</a:t>
            </a:r>
            <a:endParaRPr lang="en-US" dirty="0"/>
          </a:p>
          <a:p>
            <a:pPr lvl="1"/>
            <a:r>
              <a:rPr lang="en-US" dirty="0"/>
              <a:t>3 a 5 </a:t>
            </a:r>
            <a:r>
              <a:rPr lang="en-US" dirty="0" err="1"/>
              <a:t>millones</a:t>
            </a:r>
            <a:r>
              <a:rPr lang="en-US" dirty="0"/>
              <a:t> de </a:t>
            </a:r>
            <a:r>
              <a:rPr lang="en-US" dirty="0" err="1"/>
              <a:t>casos</a:t>
            </a:r>
            <a:r>
              <a:rPr lang="en-US" dirty="0"/>
              <a:t> graves</a:t>
            </a:r>
          </a:p>
          <a:p>
            <a:pPr lvl="1"/>
            <a:r>
              <a:rPr lang="en-US" dirty="0"/>
              <a:t>250.000 a 500.000 </a:t>
            </a:r>
            <a:r>
              <a:rPr lang="en-US" dirty="0" err="1"/>
              <a:t>muertes</a:t>
            </a:r>
            <a:endParaRPr lang="en-US" dirty="0"/>
          </a:p>
          <a:p>
            <a:r>
              <a:rPr lang="en-US" dirty="0"/>
              <a:t>Inﬂuenza A (H1N1 y H3N2) y 2 </a:t>
            </a:r>
            <a:r>
              <a:rPr lang="en-US" dirty="0" err="1"/>
              <a:t>linajes</a:t>
            </a:r>
            <a:r>
              <a:rPr lang="en-US" dirty="0"/>
              <a:t> de influenza B (Yamagata y Victoria) </a:t>
            </a:r>
          </a:p>
        </p:txBody>
      </p:sp>
      <p:cxnSp>
        <p:nvCxnSpPr>
          <p:cNvPr id="4" name="3 Conector recto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1495788" y="6453336"/>
            <a:ext cx="702179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http://www.who.int/inﬂuenza</a:t>
            </a:r>
          </a:p>
          <a:p>
            <a:pPr algn="r"/>
            <a:r>
              <a:rPr lang="en-US" sz="1000" dirty="0"/>
              <a:t>Richard SA, </a:t>
            </a:r>
            <a:r>
              <a:rPr lang="en-US" sz="1000" dirty="0" err="1"/>
              <a:t>Viboud</a:t>
            </a:r>
            <a:r>
              <a:rPr lang="en-US" sz="1000" dirty="0"/>
              <a:t> C, Miller MA. </a:t>
            </a:r>
            <a:r>
              <a:rPr lang="es-AR" sz="1000" i="1" dirty="0" err="1"/>
              <a:t>Vaccine</a:t>
            </a:r>
            <a:r>
              <a:rPr lang="es-AR" sz="1000" dirty="0"/>
              <a:t> 2010; 28:2693-9</a:t>
            </a:r>
          </a:p>
          <a:p>
            <a:endParaRPr lang="es-AR" dirty="0"/>
          </a:p>
        </p:txBody>
      </p:sp>
      <p:pic>
        <p:nvPicPr>
          <p:cNvPr id="3074" name="Picture 2" descr="C:\Users\Pablo\Desktop\Archivos Pablo Nuevos\Vacuna Influenza\Influenza en Travelers\15769116-Estructura-del-viri-n-Virus-influenza-Foto-de-archiv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88840"/>
            <a:ext cx="4109053" cy="36004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85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1"/>
            <a:ext cx="8423275" cy="47667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s-ES" sz="4000" b="1" dirty="0">
                <a:solidFill>
                  <a:srgbClr val="C00000"/>
                </a:solidFill>
              </a:rPr>
            </a:br>
            <a:r>
              <a:rPr lang="es-ES" sz="4000" b="1" dirty="0"/>
              <a:t>V</a:t>
            </a:r>
            <a:r>
              <a:rPr lang="es-ES" sz="4000" b="1" dirty="0">
                <a:latin typeface="Calibri" pitchFamily="34" charset="0"/>
                <a:cs typeface="Calibri" pitchFamily="34" charset="0"/>
              </a:rPr>
              <a:t>acuna antigripal trivalente inactivada</a:t>
            </a:r>
            <a:br>
              <a:rPr lang="es-ES" sz="4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s-ES" sz="4000" b="1" dirty="0">
              <a:solidFill>
                <a:schemeClr val="accent3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9881" y="620688"/>
            <a:ext cx="8504238" cy="6009835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s-AR" sz="28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4000" dirty="0">
                <a:latin typeface="Calibri" pitchFamily="34" charset="0"/>
                <a:cs typeface="Calibri" pitchFamily="34" charset="0"/>
              </a:rPr>
              <a:t>Tipo de vacuna: </a:t>
            </a:r>
            <a:r>
              <a:rPr lang="es-AR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3100" dirty="0">
                <a:latin typeface="Calibri" pitchFamily="34" charset="0"/>
                <a:cs typeface="Calibri" pitchFamily="34" charset="0"/>
              </a:rPr>
              <a:t>Inactivada  </a:t>
            </a:r>
          </a:p>
          <a:p>
            <a:pPr>
              <a:lnSpc>
                <a:spcPct val="90000"/>
              </a:lnSpc>
              <a:defRPr/>
            </a:pPr>
            <a:r>
              <a:rPr lang="es-AR" sz="4000" dirty="0">
                <a:latin typeface="Calibri" pitchFamily="34" charset="0"/>
                <a:cs typeface="Calibri" pitchFamily="34" charset="0"/>
              </a:rPr>
              <a:t>Características:</a:t>
            </a:r>
            <a:endParaRPr lang="es-AR" sz="4000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ES" sz="3100" b="1" dirty="0">
                <a:latin typeface="Calibri" pitchFamily="34" charset="0"/>
                <a:cs typeface="Calibri" pitchFamily="34" charset="0"/>
              </a:rPr>
              <a:t>Subunidades (glicoproteínas de superficie H y N)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ES" dirty="0">
                <a:latin typeface="Calibri" pitchFamily="34" charset="0"/>
                <a:cs typeface="Calibri" pitchFamily="34" charset="0"/>
              </a:rPr>
              <a:t> </a:t>
            </a:r>
            <a:r>
              <a:rPr lang="es-ES" sz="3600" dirty="0">
                <a:latin typeface="Calibri" pitchFamily="34" charset="0"/>
                <a:cs typeface="Calibri" pitchFamily="34" charset="0"/>
              </a:rPr>
              <a:t>Cantidad de Antígeno: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3100" dirty="0">
                <a:latin typeface="Calibri" pitchFamily="34" charset="0"/>
                <a:cs typeface="Calibri" pitchFamily="34" charset="0"/>
              </a:rPr>
              <a:t>15 </a:t>
            </a:r>
            <a:r>
              <a:rPr lang="es-AR" sz="3100" dirty="0">
                <a:latin typeface="Calibri" pitchFamily="34" charset="0"/>
                <a:cs typeface="Calibri" pitchFamily="34" charset="0"/>
                <a:sym typeface="Symbol"/>
              </a:rPr>
              <a:t>g de c/u de los 3 componentes</a:t>
            </a:r>
            <a:endParaRPr lang="es-AR" sz="3100" dirty="0">
              <a:latin typeface="Calibri" pitchFamily="34" charset="0"/>
              <a:cs typeface="Calibri" pitchFamily="34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s-AR" sz="3600" dirty="0">
                <a:latin typeface="Calibri" pitchFamily="34" charset="0"/>
                <a:cs typeface="Calibri" pitchFamily="34" charset="0"/>
              </a:rPr>
              <a:t>Componentes: 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3100" dirty="0">
                <a:latin typeface="Calibri" pitchFamily="34" charset="0"/>
                <a:cs typeface="Calibri" pitchFamily="34" charset="0"/>
              </a:rPr>
              <a:t>H3N2, H1N1 y B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3600" dirty="0">
                <a:latin typeface="Calibri" pitchFamily="34" charset="0"/>
                <a:cs typeface="Calibri" pitchFamily="34" charset="0"/>
              </a:rPr>
              <a:t>Forma de fabricación:</a:t>
            </a:r>
            <a:r>
              <a:rPr lang="es-AR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Huevos </a:t>
            </a:r>
            <a:r>
              <a:rPr lang="es-AR" sz="2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embrionados</a:t>
            </a:r>
            <a:endParaRPr lang="es-AR" sz="28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3600" dirty="0">
                <a:latin typeface="Calibri" pitchFamily="34" charset="0"/>
                <a:cs typeface="Calibri" pitchFamily="34" charset="0"/>
              </a:rPr>
              <a:t>Vía de administración: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AR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s-AR" sz="3100" dirty="0">
                <a:latin typeface="Calibri" pitchFamily="34" charset="0"/>
                <a:cs typeface="Calibri" pitchFamily="34" charset="0"/>
              </a:rPr>
              <a:t>Intramuscular</a:t>
            </a:r>
          </a:p>
          <a:p>
            <a:pPr>
              <a:lnSpc>
                <a:spcPct val="90000"/>
              </a:lnSpc>
              <a:defRPr/>
            </a:pPr>
            <a:r>
              <a:rPr lang="es-AR" sz="3500" dirty="0">
                <a:latin typeface="Calibri" pitchFamily="34" charset="0"/>
                <a:cs typeface="Calibri" pitchFamily="34" charset="0"/>
              </a:rPr>
              <a:t> Efectos adversos:</a:t>
            </a:r>
          </a:p>
          <a:p>
            <a:pPr lvl="1">
              <a:lnSpc>
                <a:spcPct val="90000"/>
              </a:lnSpc>
              <a:defRPr/>
            </a:pPr>
            <a:r>
              <a:rPr lang="es-AR" sz="2800" dirty="0">
                <a:latin typeface="Calibri" pitchFamily="34" charset="0"/>
              </a:rPr>
              <a:t>Dolor, eritema o tumefacción local (25%)</a:t>
            </a:r>
          </a:p>
          <a:p>
            <a:pPr lvl="1">
              <a:lnSpc>
                <a:spcPct val="90000"/>
              </a:lnSpc>
              <a:defRPr/>
            </a:pPr>
            <a:r>
              <a:rPr lang="es-AR" sz="2800" dirty="0">
                <a:latin typeface="Calibri" pitchFamily="34" charset="0"/>
              </a:rPr>
              <a:t>Fiebre (2%)</a:t>
            </a:r>
            <a:endParaRPr lang="es-AR" sz="28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AR" sz="2800" dirty="0"/>
              <a:t> </a:t>
            </a:r>
            <a:endParaRPr lang="es-AR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s-ES" sz="2800" dirty="0"/>
          </a:p>
        </p:txBody>
      </p:sp>
      <p:sp>
        <p:nvSpPr>
          <p:cNvPr id="8196" name="7 CuadroTexto"/>
          <p:cNvSpPr txBox="1">
            <a:spLocks noChangeArrowheads="1"/>
          </p:cNvSpPr>
          <p:nvPr/>
        </p:nvSpPr>
        <p:spPr bwMode="auto">
          <a:xfrm>
            <a:off x="2569939" y="6361173"/>
            <a:ext cx="65740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US" sz="1000" dirty="0">
                <a:latin typeface="Calibri" pitchFamily="34" charset="0"/>
              </a:rPr>
              <a:t>O'Hagan DT. Expert Rev Vaccines. 2007;6:699-710.</a:t>
            </a:r>
          </a:p>
          <a:p>
            <a:pPr algn="r" eaLnBrk="1" hangingPunct="1"/>
            <a:r>
              <a:rPr lang="en-US" sz="1000" dirty="0">
                <a:latin typeface="Calibri" pitchFamily="34" charset="0"/>
              </a:rPr>
              <a:t>Orenstein WA. Immunization. </a:t>
            </a:r>
            <a:r>
              <a:rPr lang="en-US" sz="1000" dirty="0" err="1">
                <a:latin typeface="Calibri" pitchFamily="34" charset="0"/>
              </a:rPr>
              <a:t>Mandell</a:t>
            </a:r>
            <a:r>
              <a:rPr lang="en-US" sz="1000" dirty="0">
                <a:latin typeface="Calibri" pitchFamily="34" charset="0"/>
              </a:rPr>
              <a:t>, Douglas, and Bennett´s Principles and Practice of Infectious Diseases. 7th Ed. 2010</a:t>
            </a:r>
            <a:endParaRPr lang="es-AR" dirty="0">
              <a:latin typeface="Calibri" pitchFamily="34" charset="0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0" y="836613"/>
            <a:ext cx="9144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8" name="Picture 2" descr="http://www.diarioandino.com.ar/diario/wp-content/uploads/2010/05/28-5-10-vacu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141663"/>
            <a:ext cx="3559175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81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332130" y="168592"/>
            <a:ext cx="8478941" cy="775526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_tradnl" altLang="es-ES_tradnl" sz="27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Efectividad de Vacuna contra Influenza en adultos</a:t>
            </a:r>
            <a:br>
              <a:rPr lang="es-ES_tradnl" altLang="es-ES_tradnl" sz="27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s-ES_tradnl" altLang="es-ES_tradnl" sz="27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(Vacuna trivalente inactivada)</a:t>
            </a:r>
            <a:endParaRPr lang="es-ES_tradnl" altLang="es-ES_tradnl" sz="2700" b="1" dirty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9533" y="1340769"/>
            <a:ext cx="8478941" cy="482453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s-ES" altLang="es-ES_tradnl" b="1" dirty="0">
                <a:latin typeface="Calibri" charset="0"/>
                <a:ea typeface="Calibri" charset="0"/>
                <a:cs typeface="Calibri" charset="0"/>
              </a:rPr>
              <a:t>En adultos jóvenes puede prevenir:</a:t>
            </a:r>
          </a:p>
          <a:p>
            <a:pPr lvl="1"/>
            <a:r>
              <a:rPr lang="es-ES" altLang="es-ES_tradnl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70% - 90% </a:t>
            </a:r>
            <a:r>
              <a:rPr lang="es-ES" altLang="es-ES_tradnl" dirty="0">
                <a:latin typeface="Calibri" charset="0"/>
                <a:ea typeface="Calibri" charset="0"/>
                <a:cs typeface="Calibri" charset="0"/>
              </a:rPr>
              <a:t>de casos de influenza no complicados</a:t>
            </a:r>
          </a:p>
          <a:p>
            <a:r>
              <a:rPr lang="es-ES" altLang="es-ES_tradnl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En adultos </a:t>
            </a:r>
            <a:r>
              <a:rPr lang="es-ES" altLang="es-ES_tradnl" b="1" u="sng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&gt;</a:t>
            </a:r>
            <a:r>
              <a:rPr lang="es-ES" altLang="es-ES_tradnl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60 años:</a:t>
            </a:r>
          </a:p>
          <a:p>
            <a:pPr lvl="1">
              <a:buClr>
                <a:srgbClr val="FF0000"/>
              </a:buClr>
            </a:pPr>
            <a:r>
              <a:rPr lang="es-ES" altLang="es-ES_tradnl" sz="20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20- 44 % </a:t>
            </a:r>
            <a:r>
              <a:rPr lang="es-ES" altLang="es-ES_tradnl" sz="2000" dirty="0">
                <a:latin typeface="Calibri" charset="0"/>
                <a:ea typeface="Calibri" charset="0"/>
                <a:cs typeface="Calibri" charset="0"/>
              </a:rPr>
              <a:t>de casos de influenza no complicados</a:t>
            </a:r>
          </a:p>
          <a:p>
            <a:pPr lvl="1">
              <a:buClr>
                <a:srgbClr val="FF0000"/>
              </a:buClr>
            </a:pPr>
            <a:r>
              <a:rPr lang="es-ES" altLang="es-ES_tradnl" sz="20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32% - 45% </a:t>
            </a:r>
            <a:r>
              <a:rPr lang="es-ES" altLang="es-ES_tradnl" sz="2000" dirty="0">
                <a:latin typeface="Calibri" charset="0"/>
                <a:ea typeface="Calibri" charset="0"/>
                <a:cs typeface="Calibri" charset="0"/>
              </a:rPr>
              <a:t>de hospitalizaciones por neumonía</a:t>
            </a:r>
          </a:p>
          <a:p>
            <a:pPr lvl="1">
              <a:buClr>
                <a:srgbClr val="FF0000"/>
              </a:buClr>
            </a:pPr>
            <a:r>
              <a:rPr lang="es-ES" altLang="es-ES_tradnl" sz="20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31% - 65% </a:t>
            </a:r>
            <a:r>
              <a:rPr lang="es-ES" altLang="es-ES_tradnl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de muertes hospitalarias por </a:t>
            </a:r>
            <a:r>
              <a:rPr lang="es-ES" altLang="es-ES_tradnl" sz="2000" dirty="0" err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neumonia</a:t>
            </a:r>
            <a:r>
              <a:rPr lang="es-ES" altLang="es-ES_tradnl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e influenza</a:t>
            </a:r>
            <a:endParaRPr lang="es-ES" altLang="es-ES_tradnl" sz="2000" dirty="0">
              <a:latin typeface="Calibri" charset="0"/>
              <a:ea typeface="Calibri" charset="0"/>
              <a:cs typeface="Calibri" charset="0"/>
            </a:endParaRPr>
          </a:p>
          <a:p>
            <a:pPr lvl="1">
              <a:buClr>
                <a:srgbClr val="FF0000"/>
              </a:buClr>
            </a:pPr>
            <a:r>
              <a:rPr lang="es-ES" altLang="es-ES_tradnl" sz="20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43% - 50% </a:t>
            </a:r>
            <a:r>
              <a:rPr lang="es-ES" altLang="es-ES_tradnl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de muertes hospitalarias asociadas con enfermedades respiratorias </a:t>
            </a:r>
            <a:r>
              <a:rPr lang="es-ES" altLang="es-ES_tradnl" sz="2000" dirty="0">
                <a:latin typeface="Calibri" charset="0"/>
                <a:ea typeface="Calibri" charset="0"/>
                <a:cs typeface="Calibri" charset="0"/>
              </a:rPr>
              <a:t> </a:t>
            </a:r>
          </a:p>
          <a:p>
            <a:pPr lvl="1">
              <a:buClr>
                <a:srgbClr val="FF0000"/>
              </a:buClr>
            </a:pPr>
            <a:r>
              <a:rPr lang="es-ES" altLang="es-ES_tradnl" sz="20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27% - 30% </a:t>
            </a:r>
            <a:r>
              <a:rPr lang="es-ES" altLang="es-ES_tradnl" sz="2000" dirty="0">
                <a:latin typeface="Calibri" charset="0"/>
                <a:ea typeface="Calibri" charset="0"/>
                <a:cs typeface="Calibri" charset="0"/>
              </a:rPr>
              <a:t>de muertes por todas las causas</a:t>
            </a:r>
            <a:r>
              <a:rPr lang="es-ES" altLang="es-ES_tradnl" dirty="0">
                <a:solidFill>
                  <a:schemeClr val="bg1"/>
                </a:solidFill>
              </a:rPr>
              <a:t>								</a:t>
            </a:r>
          </a:p>
          <a:p>
            <a:pPr lvl="1" algn="r">
              <a:buClr>
                <a:srgbClr val="FF0000"/>
              </a:buClr>
              <a:buFont typeface="Wingdings" charset="2"/>
              <a:buNone/>
            </a:pPr>
            <a:endParaRPr lang="es-ES" altLang="es-ES_tradnl" sz="825" dirty="0">
              <a:latin typeface="Calibri" charset="0"/>
              <a:ea typeface="Calibri" charset="0"/>
              <a:cs typeface="Calibri" charset="0"/>
            </a:endParaRPr>
          </a:p>
          <a:p>
            <a:pPr lvl="1" algn="r">
              <a:buClr>
                <a:srgbClr val="FF0000"/>
              </a:buClr>
              <a:buFont typeface="Wingdings" charset="2"/>
              <a:buNone/>
            </a:pPr>
            <a:endParaRPr lang="es-ES" altLang="es-ES_tradnl" sz="825" dirty="0">
              <a:latin typeface="Calibri" charset="0"/>
              <a:ea typeface="Calibri" charset="0"/>
              <a:cs typeface="Calibri" charset="0"/>
            </a:endParaRPr>
          </a:p>
          <a:p>
            <a:pPr lvl="1" algn="r">
              <a:buClr>
                <a:srgbClr val="FF0000"/>
              </a:buClr>
              <a:buFont typeface="Wingdings" charset="2"/>
              <a:buNone/>
            </a:pPr>
            <a:endParaRPr lang="es-ES" altLang="es-ES_tradnl" sz="825" dirty="0">
              <a:latin typeface="Calibri" charset="0"/>
              <a:ea typeface="Calibri" charset="0"/>
              <a:cs typeface="Calibri" charset="0"/>
            </a:endParaRPr>
          </a:p>
          <a:p>
            <a:pPr lvl="1" algn="r">
              <a:buClr>
                <a:srgbClr val="FF0000"/>
              </a:buClr>
              <a:buFont typeface="Wingdings" charset="2"/>
              <a:buNone/>
            </a:pPr>
            <a:r>
              <a:rPr lang="es-ES" altLang="es-ES_tradnl" sz="750" dirty="0" err="1">
                <a:latin typeface="Calibri" charset="0"/>
                <a:ea typeface="Calibri" charset="0"/>
                <a:cs typeface="Calibri" charset="0"/>
              </a:rPr>
              <a:t>Gross</a:t>
            </a:r>
            <a:r>
              <a:rPr lang="es-ES" altLang="es-ES_tradnl" sz="750" dirty="0">
                <a:latin typeface="Calibri" charset="0"/>
                <a:ea typeface="Calibri" charset="0"/>
                <a:cs typeface="Calibri" charset="0"/>
              </a:rPr>
              <a:t> PA. </a:t>
            </a:r>
            <a:r>
              <a:rPr lang="es-ES" altLang="es-ES_tradnl" sz="750" i="1" dirty="0">
                <a:latin typeface="Calibri" charset="0"/>
                <a:ea typeface="Calibri" charset="0"/>
                <a:cs typeface="Calibri" charset="0"/>
              </a:rPr>
              <a:t>Ann </a:t>
            </a:r>
            <a:r>
              <a:rPr lang="es-ES" altLang="es-ES_tradnl" sz="750" i="1" dirty="0" err="1">
                <a:latin typeface="Calibri" charset="0"/>
                <a:ea typeface="Calibri" charset="0"/>
                <a:cs typeface="Calibri" charset="0"/>
              </a:rPr>
              <a:t>Intern</a:t>
            </a:r>
            <a:r>
              <a:rPr lang="es-ES" altLang="es-ES_tradnl" sz="750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altLang="es-ES_tradnl" sz="750" i="1" dirty="0" err="1">
                <a:latin typeface="Calibri" charset="0"/>
                <a:ea typeface="Calibri" charset="0"/>
                <a:cs typeface="Calibri" charset="0"/>
              </a:rPr>
              <a:t>Med</a:t>
            </a:r>
            <a:r>
              <a:rPr lang="es-ES" altLang="es-ES_tradnl" sz="750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altLang="es-ES_tradnl" sz="750" dirty="0">
                <a:latin typeface="Calibri" charset="0"/>
                <a:ea typeface="Calibri" charset="0"/>
                <a:cs typeface="Calibri" charset="0"/>
              </a:rPr>
              <a:t>1995;123:518-527</a:t>
            </a:r>
          </a:p>
          <a:p>
            <a:pPr lvl="1" algn="r">
              <a:buClr>
                <a:srgbClr val="FF0000"/>
              </a:buClr>
              <a:buFont typeface="Wingdings" charset="2"/>
              <a:buNone/>
            </a:pPr>
            <a:r>
              <a:rPr lang="es-ES" altLang="es-ES_tradnl" sz="750" dirty="0" err="1">
                <a:latin typeface="Calibri" charset="0"/>
                <a:ea typeface="Calibri" charset="0"/>
                <a:cs typeface="Calibri" charset="0"/>
              </a:rPr>
              <a:t>Darvishian</a:t>
            </a:r>
            <a:r>
              <a:rPr lang="es-ES" altLang="es-ES_tradnl" sz="750" dirty="0">
                <a:latin typeface="Calibri" charset="0"/>
                <a:ea typeface="Calibri" charset="0"/>
                <a:cs typeface="Calibri" charset="0"/>
              </a:rPr>
              <a:t> M. </a:t>
            </a:r>
            <a:r>
              <a:rPr lang="es-ES" altLang="es-ES_tradnl" sz="750" i="1" dirty="0" err="1">
                <a:latin typeface="Calibri" charset="0"/>
                <a:ea typeface="Calibri" charset="0"/>
                <a:cs typeface="Calibri" charset="0"/>
              </a:rPr>
              <a:t>Lancet</a:t>
            </a:r>
            <a:r>
              <a:rPr lang="es-ES" altLang="es-ES_tradnl" sz="750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altLang="es-ES_tradnl" sz="750" i="1" dirty="0" err="1">
                <a:latin typeface="Calibri" charset="0"/>
                <a:ea typeface="Calibri" charset="0"/>
                <a:cs typeface="Calibri" charset="0"/>
              </a:rPr>
              <a:t>Resp</a:t>
            </a:r>
            <a:r>
              <a:rPr lang="es-ES" altLang="es-ES_tradnl" sz="750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altLang="es-ES_tradnl" sz="750" i="1" dirty="0" err="1">
                <a:latin typeface="Calibri" charset="0"/>
                <a:ea typeface="Calibri" charset="0"/>
                <a:cs typeface="Calibri" charset="0"/>
              </a:rPr>
              <a:t>Med</a:t>
            </a:r>
            <a:r>
              <a:rPr lang="es-ES" altLang="es-ES_tradnl" sz="750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altLang="es-ES_tradnl" sz="750" dirty="0">
                <a:latin typeface="Calibri" charset="0"/>
                <a:ea typeface="Calibri" charset="0"/>
                <a:cs typeface="Calibri" charset="0"/>
              </a:rPr>
              <a:t>2017;5:200-11</a:t>
            </a:r>
          </a:p>
          <a:p>
            <a:endParaRPr lang="es-ES" altLang="es-ES_tradnl" sz="1500" dirty="0"/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3714751" y="2822973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500" b="1"/>
          </a:p>
        </p:txBody>
      </p:sp>
    </p:spTree>
    <p:extLst>
      <p:ext uri="{BB962C8B-B14F-4D97-AF65-F5344CB8AC3E}">
        <p14:creationId xmlns:p14="http://schemas.microsoft.com/office/powerpoint/2010/main" val="255410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Marcador de contenido 2"/>
          <p:cNvSpPr>
            <a:spLocks noGrp="1"/>
          </p:cNvSpPr>
          <p:nvPr>
            <p:ph idx="1"/>
          </p:nvPr>
        </p:nvSpPr>
        <p:spPr>
          <a:xfrm>
            <a:off x="251520" y="1863328"/>
            <a:ext cx="8478942" cy="42299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altLang="es-ES_tradnl" dirty="0" err="1"/>
              <a:t>Protección</a:t>
            </a:r>
            <a:r>
              <a:rPr lang="en-US" altLang="es-ES_tradnl" dirty="0"/>
              <a:t>:</a:t>
            </a:r>
          </a:p>
          <a:p>
            <a:pPr lvl="1"/>
            <a:r>
              <a:rPr lang="en-US" altLang="es-ES_tradnl" dirty="0" err="1"/>
              <a:t>Niños</a:t>
            </a:r>
            <a:r>
              <a:rPr lang="en-US" altLang="es-ES_tradnl" dirty="0"/>
              <a:t> 6 m - 9 a (EV = </a:t>
            </a:r>
            <a:r>
              <a:rPr lang="en-US" altLang="es-ES_tradnl" b="1" dirty="0">
                <a:solidFill>
                  <a:srgbClr val="FF0000"/>
                </a:solidFill>
              </a:rPr>
              <a:t>59%</a:t>
            </a:r>
            <a:r>
              <a:rPr lang="en-US" altLang="es-ES_tradnl" dirty="0"/>
              <a:t>; CI = 44%–69%)</a:t>
            </a:r>
          </a:p>
          <a:p>
            <a:pPr lvl="1"/>
            <a:r>
              <a:rPr lang="en-US" altLang="es-ES_tradnl" dirty="0" err="1"/>
              <a:t>Adultos</a:t>
            </a:r>
            <a:r>
              <a:rPr lang="en-US" altLang="es-ES_tradnl" dirty="0"/>
              <a:t> 18- 49 a (EV= </a:t>
            </a:r>
            <a:r>
              <a:rPr lang="en-US" altLang="es-ES_tradnl" b="1" dirty="0">
                <a:solidFill>
                  <a:srgbClr val="FF0000"/>
                </a:solidFill>
              </a:rPr>
              <a:t>33%</a:t>
            </a:r>
            <a:r>
              <a:rPr lang="en-US" altLang="es-ES_tradnl" dirty="0"/>
              <a:t>; CI = 16%–47%)</a:t>
            </a:r>
          </a:p>
          <a:p>
            <a:r>
              <a:rPr lang="en-US" b="1" dirty="0">
                <a:solidFill>
                  <a:srgbClr val="FF0000"/>
                </a:solidFill>
              </a:rPr>
              <a:t>No se </a:t>
            </a:r>
            <a:r>
              <a:rPr lang="en-US" b="1" dirty="0" err="1">
                <a:solidFill>
                  <a:srgbClr val="FF0000"/>
                </a:solidFill>
              </a:rPr>
              <a:t>observó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protección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estadísticamente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significativa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otros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grupos</a:t>
            </a:r>
            <a:r>
              <a:rPr lang="en-US" b="1" dirty="0">
                <a:solidFill>
                  <a:srgbClr val="FF0000"/>
                </a:solidFill>
              </a:rPr>
              <a:t> de </a:t>
            </a:r>
            <a:r>
              <a:rPr lang="en-US" b="1" dirty="0" err="1">
                <a:solidFill>
                  <a:srgbClr val="FF0000"/>
                </a:solidFill>
              </a:rPr>
              <a:t>edad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err="1"/>
              <a:t>Factores</a:t>
            </a:r>
            <a:r>
              <a:rPr lang="en-US" dirty="0"/>
              <a:t> que </a:t>
            </a:r>
            <a:r>
              <a:rPr lang="en-US" dirty="0" err="1"/>
              <a:t>podrían</a:t>
            </a:r>
            <a:r>
              <a:rPr lang="en-US" dirty="0"/>
              <a:t> </a:t>
            </a:r>
            <a:r>
              <a:rPr lang="en-US" dirty="0" err="1"/>
              <a:t>contribuir</a:t>
            </a:r>
            <a:r>
              <a:rPr lang="en-US" dirty="0"/>
              <a:t> a </a:t>
            </a:r>
            <a:r>
              <a:rPr lang="en-US" dirty="0" err="1"/>
              <a:t>esta</a:t>
            </a:r>
            <a:r>
              <a:rPr lang="en-US" dirty="0"/>
              <a:t> EV contra la </a:t>
            </a:r>
            <a:r>
              <a:rPr lang="en-US" dirty="0" err="1"/>
              <a:t>cepa</a:t>
            </a:r>
            <a:r>
              <a:rPr lang="en-US" dirty="0"/>
              <a:t> A(H3N2) :</a:t>
            </a:r>
            <a:endParaRPr lang="en-US" altLang="es-ES_tradnl" dirty="0"/>
          </a:p>
          <a:p>
            <a:pPr lvl="1"/>
            <a:r>
              <a:rPr lang="en-US" altLang="es-ES_tradnl" dirty="0" err="1"/>
              <a:t>Respuesta</a:t>
            </a:r>
            <a:r>
              <a:rPr lang="en-US" altLang="es-ES_tradnl" dirty="0"/>
              <a:t> </a:t>
            </a:r>
            <a:r>
              <a:rPr lang="en-US" altLang="es-ES_tradnl" dirty="0" err="1"/>
              <a:t>vaccinal</a:t>
            </a:r>
            <a:r>
              <a:rPr lang="en-US" altLang="es-ES_tradnl" dirty="0"/>
              <a:t> variable de </a:t>
            </a:r>
            <a:r>
              <a:rPr lang="en-US" altLang="es-ES_tradnl" dirty="0" err="1"/>
              <a:t>acuerdo</a:t>
            </a:r>
            <a:r>
              <a:rPr lang="en-US" altLang="es-ES_tradnl" dirty="0"/>
              <a:t> a la </a:t>
            </a:r>
            <a:r>
              <a:rPr lang="en-US" altLang="es-ES_tradnl" dirty="0" err="1"/>
              <a:t>edad</a:t>
            </a:r>
            <a:r>
              <a:rPr lang="en-US" altLang="es-ES_tradnl" dirty="0"/>
              <a:t>, </a:t>
            </a:r>
            <a:r>
              <a:rPr lang="en-US" altLang="es-ES_tradnl" dirty="0" err="1"/>
              <a:t>vacunación</a:t>
            </a:r>
            <a:r>
              <a:rPr lang="en-US" altLang="es-ES_tradnl" dirty="0"/>
              <a:t> </a:t>
            </a:r>
            <a:r>
              <a:rPr lang="en-US" altLang="es-ES_tradnl" dirty="0" err="1"/>
              <a:t>previa</a:t>
            </a:r>
            <a:r>
              <a:rPr lang="en-US" altLang="es-ES_tradnl" dirty="0"/>
              <a:t> o </a:t>
            </a:r>
            <a:r>
              <a:rPr lang="en-US" altLang="es-ES_tradnl" dirty="0" err="1"/>
              <a:t>infección</a:t>
            </a:r>
            <a:r>
              <a:rPr lang="en-US" altLang="es-ES_tradnl" dirty="0"/>
              <a:t> </a:t>
            </a:r>
          </a:p>
          <a:p>
            <a:pPr lvl="1"/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genéticos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HA del virus </a:t>
            </a:r>
            <a:r>
              <a:rPr lang="en-US" dirty="0" err="1"/>
              <a:t>vacunal</a:t>
            </a:r>
            <a:r>
              <a:rPr lang="en-US" dirty="0"/>
              <a:t> que </a:t>
            </a:r>
            <a:r>
              <a:rPr lang="en-US" dirty="0" err="1"/>
              <a:t>surgen</a:t>
            </a:r>
            <a:r>
              <a:rPr lang="en-US" dirty="0"/>
              <a:t> </a:t>
            </a:r>
            <a:r>
              <a:rPr lang="en-US" dirty="0" err="1"/>
              <a:t>luego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pasajes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huevos</a:t>
            </a:r>
            <a:r>
              <a:rPr lang="en-US" dirty="0"/>
              <a:t> </a:t>
            </a:r>
            <a:r>
              <a:rPr lang="en-US" dirty="0" err="1"/>
              <a:t>embrionados</a:t>
            </a:r>
            <a:endParaRPr lang="en-US" dirty="0"/>
          </a:p>
        </p:txBody>
      </p:sp>
      <p:sp>
        <p:nvSpPr>
          <p:cNvPr id="34818" name="Título 1"/>
          <p:cNvSpPr>
            <a:spLocks noGrp="1"/>
          </p:cNvSpPr>
          <p:nvPr>
            <p:ph type="title"/>
          </p:nvPr>
        </p:nvSpPr>
        <p:spPr>
          <a:xfrm>
            <a:off x="251520" y="469497"/>
            <a:ext cx="8478942" cy="857250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_tradnl" altLang="es-ES_tradnl" sz="3000" dirty="0">
                <a:solidFill>
                  <a:srgbClr val="C00000"/>
                </a:solidFill>
              </a:rPr>
              <a:t>Efectividad de Vacuna de Influenza (EV) 2017 – 2018 (US)</a:t>
            </a:r>
          </a:p>
        </p:txBody>
      </p:sp>
      <p:sp>
        <p:nvSpPr>
          <p:cNvPr id="34819" name="CuadroTexto 6"/>
          <p:cNvSpPr txBox="1">
            <a:spLocks noChangeArrowheads="1"/>
          </p:cNvSpPr>
          <p:nvPr/>
        </p:nvSpPr>
        <p:spPr bwMode="auto">
          <a:xfrm>
            <a:off x="5076670" y="6381328"/>
            <a:ext cx="3640740" cy="2077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s-ES_tradnl" altLang="es-ES_tradnl" sz="750" dirty="0" err="1"/>
              <a:t>Flannery</a:t>
            </a:r>
            <a:r>
              <a:rPr lang="es-ES_tradnl" altLang="es-ES_tradnl" sz="750" dirty="0"/>
              <a:t> B. </a:t>
            </a:r>
            <a:r>
              <a:rPr lang="en-US" altLang="es-ES_tradnl" sz="750" i="1" dirty="0"/>
              <a:t>MMWR </a:t>
            </a:r>
            <a:r>
              <a:rPr lang="en-US" altLang="es-ES_tradnl" sz="750" dirty="0"/>
              <a:t>2018 Feb 16;67(6):180-185. </a:t>
            </a:r>
            <a:r>
              <a:rPr lang="en-US" altLang="es-ES_tradnl" sz="750" dirty="0" err="1"/>
              <a:t>doi</a:t>
            </a:r>
            <a:r>
              <a:rPr lang="en-US" altLang="es-ES_tradnl" sz="750" dirty="0"/>
              <a:t>: 10.15585/mmwr.mm6706a2</a:t>
            </a:r>
            <a:endParaRPr lang="es-ES_tradnl" altLang="es-ES_tradnl" sz="750" dirty="0"/>
          </a:p>
        </p:txBody>
      </p:sp>
    </p:spTree>
    <p:extLst>
      <p:ext uri="{BB962C8B-B14F-4D97-AF65-F5344CB8AC3E}">
        <p14:creationId xmlns:p14="http://schemas.microsoft.com/office/powerpoint/2010/main" val="768105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2060848"/>
            <a:ext cx="6858000" cy="4176712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 algn="l">
              <a:buFont typeface="Arial" pitchFamily="34" charset="0"/>
              <a:buChar char="•"/>
              <a:defRPr/>
            </a:pPr>
            <a:r>
              <a:rPr lang="es-AR" sz="3200" dirty="0" err="1">
                <a:solidFill>
                  <a:schemeClr val="tx1"/>
                </a:solidFill>
              </a:rPr>
              <a:t>Adyuvantada</a:t>
            </a:r>
            <a:endParaRPr lang="es-AR" sz="3200" dirty="0">
              <a:solidFill>
                <a:schemeClr val="tx1"/>
              </a:solidFill>
            </a:endParaRPr>
          </a:p>
          <a:p>
            <a:pPr lvl="1" algn="l">
              <a:buFont typeface="Arial" pitchFamily="34" charset="0"/>
              <a:buChar char="•"/>
              <a:defRPr/>
            </a:pPr>
            <a:r>
              <a:rPr lang="es-AR" sz="3200" dirty="0">
                <a:solidFill>
                  <a:schemeClr val="tx1"/>
                </a:solidFill>
              </a:rPr>
              <a:t>Con alta dosis de antígeno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s-AR" sz="3200" dirty="0">
                <a:solidFill>
                  <a:schemeClr val="tx1"/>
                </a:solidFill>
              </a:rPr>
              <a:t>A virus vivos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s-AR" sz="3200" dirty="0">
                <a:solidFill>
                  <a:schemeClr val="tx1"/>
                </a:solidFill>
              </a:rPr>
              <a:t>Recombinante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s-AR" sz="3200" dirty="0">
                <a:solidFill>
                  <a:schemeClr val="tx1"/>
                </a:solidFill>
              </a:rPr>
              <a:t>Desarrollada en líneas celulares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s-AR" sz="3200" dirty="0">
                <a:solidFill>
                  <a:schemeClr val="tx1"/>
                </a:solidFill>
              </a:rPr>
              <a:t>Cuadrivalente</a:t>
            </a:r>
          </a:p>
          <a:p>
            <a:pPr>
              <a:buFont typeface="Arial" charset="0"/>
              <a:buNone/>
              <a:defRPr/>
            </a:pPr>
            <a:endParaRPr lang="es-AR" sz="3200" dirty="0"/>
          </a:p>
        </p:txBody>
      </p:sp>
      <p:sp>
        <p:nvSpPr>
          <p:cNvPr id="2" name="1 CuadroTexto"/>
          <p:cNvSpPr txBox="1"/>
          <p:nvPr/>
        </p:nvSpPr>
        <p:spPr>
          <a:xfrm>
            <a:off x="827584" y="404664"/>
            <a:ext cx="7668157" cy="135421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3200" dirty="0"/>
              <a:t>Alternativas a la VACUNA TRIVALENTE INACTIVADA contra influenza  </a:t>
            </a:r>
          </a:p>
          <a:p>
            <a:pPr algn="ctr"/>
            <a:endParaRPr lang="es-AR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9F28FE1-7557-2F46-9295-16E5C4179998}"/>
              </a:ext>
            </a:extLst>
          </p:cNvPr>
          <p:cNvSpPr/>
          <p:nvPr/>
        </p:nvSpPr>
        <p:spPr>
          <a:xfrm>
            <a:off x="1475656" y="2060848"/>
            <a:ext cx="4896544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AD2A802-7A9B-4246-8459-C5774F5CF12C}"/>
              </a:ext>
            </a:extLst>
          </p:cNvPr>
          <p:cNvSpPr/>
          <p:nvPr/>
        </p:nvSpPr>
        <p:spPr>
          <a:xfrm>
            <a:off x="1475656" y="5013176"/>
            <a:ext cx="4896544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485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71438"/>
            <a:ext cx="8643937" cy="1041400"/>
          </a:xfrm>
          <a:ln>
            <a:solidFill>
              <a:srgbClr val="C00000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b="1">
                <a:solidFill>
                  <a:srgbClr val="C00000"/>
                </a:solidFill>
              </a:rPr>
              <a:t>Vacuna Antigripal</a:t>
            </a:r>
            <a:br>
              <a:rPr lang="es-ES" b="1">
                <a:solidFill>
                  <a:srgbClr val="C00000"/>
                </a:solidFill>
              </a:rPr>
            </a:br>
            <a:r>
              <a:rPr lang="es-ES" b="1">
                <a:solidFill>
                  <a:srgbClr val="C00000"/>
                </a:solidFill>
              </a:rPr>
              <a:t>asociada a adyuvante MF59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175" y="1268413"/>
            <a:ext cx="8229600" cy="47005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" sz="2400" dirty="0"/>
              <a:t>Adyuvantes: ú</a:t>
            </a:r>
            <a:r>
              <a:rPr lang="es-MX" sz="2400" dirty="0"/>
              <a:t>tiles para vacunas no </a:t>
            </a:r>
            <a:r>
              <a:rPr lang="es-MX" sz="2400" dirty="0" err="1"/>
              <a:t>replicativas</a:t>
            </a:r>
            <a:r>
              <a:rPr lang="es-MX" sz="2400" dirty="0"/>
              <a:t> (no a </a:t>
            </a:r>
            <a:r>
              <a:rPr lang="es-MX" sz="2400" dirty="0" err="1"/>
              <a:t>germenes</a:t>
            </a:r>
            <a:r>
              <a:rPr lang="es-MX" sz="2400" dirty="0"/>
              <a:t> vivos).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dirty="0"/>
              <a:t>Formación de </a:t>
            </a:r>
            <a:r>
              <a:rPr lang="es-ES" sz="2400" dirty="0"/>
              <a:t>depósitos de Ag en el lugar de aplicación 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dirty="0"/>
              <a:t>Liberación de Ag en forma lenta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dirty="0"/>
              <a:t>Aumentan reclutamiento de células presentadoras de Ag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dirty="0"/>
              <a:t>Estimulan síntesis y secreción de factores estimulantes de la respuesta inmune como </a:t>
            </a:r>
            <a:r>
              <a:rPr lang="es-ES" sz="2400" dirty="0" err="1"/>
              <a:t>citokinas</a:t>
            </a:r>
            <a:r>
              <a:rPr lang="es-ES" sz="24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dirty="0"/>
              <a:t>MF59: emulsiones de aceite y agua [</a:t>
            </a:r>
            <a:r>
              <a:rPr lang="es-ES" sz="2400" dirty="0" err="1"/>
              <a:t>escualeno</a:t>
            </a:r>
            <a:r>
              <a:rPr lang="es-ES" sz="2400" dirty="0"/>
              <a:t>, </a:t>
            </a:r>
            <a:r>
              <a:rPr lang="es-ES" sz="2400" dirty="0" err="1"/>
              <a:t>span</a:t>
            </a:r>
            <a:r>
              <a:rPr lang="es-ES" sz="2400" dirty="0"/>
              <a:t> 85 (surfactante), tween80] 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dirty="0"/>
              <a:t>Títulos de </a:t>
            </a:r>
            <a:r>
              <a:rPr lang="es-ES" sz="2400" dirty="0" err="1"/>
              <a:t>Acs</a:t>
            </a:r>
            <a:r>
              <a:rPr lang="es-ES" sz="2400" dirty="0"/>
              <a:t> (IH y N) 1.5 a 8 veces mayores que la TIV y duración más prolongada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dirty="0"/>
              <a:t>Respuesta antigénica más amplia que provee reacción cruzada contra cepas </a:t>
            </a:r>
            <a:r>
              <a:rPr lang="es-ES" sz="2400" dirty="0" err="1"/>
              <a:t>heterovariantes</a:t>
            </a:r>
            <a:endParaRPr lang="es-ES" sz="2400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8656638" y="9286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s-AR">
              <a:latin typeface="Calibri" pitchFamily="34" charset="0"/>
            </a:endParaRP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8367713" y="5969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s-AR">
              <a:latin typeface="Calibri" pitchFamily="34" charset="0"/>
            </a:endParaRPr>
          </a:p>
        </p:txBody>
      </p:sp>
      <p:pic>
        <p:nvPicPr>
          <p:cNvPr id="28678" name="Picture 7" descr="Oxyge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805488"/>
            <a:ext cx="1116012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7 CuadroTexto"/>
          <p:cNvSpPr txBox="1">
            <a:spLocks noChangeArrowheads="1"/>
          </p:cNvSpPr>
          <p:nvPr/>
        </p:nvSpPr>
        <p:spPr bwMode="auto">
          <a:xfrm>
            <a:off x="0" y="5877272"/>
            <a:ext cx="77152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cs typeface="Arial" charset="0"/>
              </a:rPr>
              <a:t>O'Hagan DT. </a:t>
            </a:r>
            <a:r>
              <a:rPr lang="en-US" sz="1000" i="1" dirty="0">
                <a:cs typeface="Arial" charset="0"/>
              </a:rPr>
              <a:t>Expert Rev Vaccines</a:t>
            </a:r>
            <a:r>
              <a:rPr lang="en-US" sz="1000" dirty="0">
                <a:cs typeface="Arial" charset="0"/>
              </a:rPr>
              <a:t>. 2007;6:699-710.</a:t>
            </a:r>
          </a:p>
          <a:p>
            <a:pPr>
              <a:defRPr/>
            </a:pPr>
            <a:r>
              <a:rPr lang="en-US" sz="1000" dirty="0" err="1">
                <a:cs typeface="Arial" charset="0"/>
              </a:rPr>
              <a:t>Arduino</a:t>
            </a:r>
            <a:r>
              <a:rPr lang="en-US" sz="1000" dirty="0">
                <a:cs typeface="Arial" charset="0"/>
              </a:rPr>
              <a:t> RC, Martin T, </a:t>
            </a:r>
            <a:r>
              <a:rPr lang="en-US" sz="1000" dirty="0" err="1">
                <a:cs typeface="Arial" charset="0"/>
              </a:rPr>
              <a:t>Bonvehí</a:t>
            </a:r>
            <a:r>
              <a:rPr lang="en-US" sz="1000" dirty="0">
                <a:cs typeface="Arial" charset="0"/>
              </a:rPr>
              <a:t> PE, et al. Safety of inactivated subunit influenza Vaccine (ISIVV)MF59 </a:t>
            </a:r>
            <a:r>
              <a:rPr lang="en-US" sz="1000" dirty="0" err="1">
                <a:cs typeface="Arial" charset="0"/>
              </a:rPr>
              <a:t>Adyuvant</a:t>
            </a:r>
            <a:r>
              <a:rPr lang="en-US" sz="1000" dirty="0">
                <a:cs typeface="Arial" charset="0"/>
              </a:rPr>
              <a:t> emulsion. XXXVI </a:t>
            </a:r>
            <a:r>
              <a:rPr lang="en-US" sz="1000" dirty="0" err="1">
                <a:cs typeface="Arial" charset="0"/>
              </a:rPr>
              <a:t>Interscience</a:t>
            </a:r>
            <a:r>
              <a:rPr lang="en-US" sz="1000" dirty="0">
                <a:cs typeface="Arial" charset="0"/>
              </a:rPr>
              <a:t> Conference on Antimicrobial Agents and Chemotherapy (ICAAC Meeting). New Orleans. 15 to 18 September 1995.</a:t>
            </a:r>
          </a:p>
          <a:p>
            <a:pPr>
              <a:defRPr/>
            </a:pPr>
            <a:r>
              <a:rPr lang="en-US" sz="1000" dirty="0">
                <a:cs typeface="Arial" charset="0"/>
              </a:rPr>
              <a:t>Orenstein WA. Immunization. </a:t>
            </a:r>
            <a:r>
              <a:rPr lang="en-US" sz="1000" dirty="0" err="1">
                <a:cs typeface="Arial" charset="0"/>
              </a:rPr>
              <a:t>Mandell</a:t>
            </a:r>
            <a:r>
              <a:rPr lang="en-US" sz="1000" dirty="0">
                <a:cs typeface="Arial" charset="0"/>
              </a:rPr>
              <a:t>, Douglas, and Bennett´s Principles and Practice of Infectious Diseases. 7th Ed. 2010</a:t>
            </a:r>
          </a:p>
          <a:p>
            <a:pPr>
              <a:defRPr/>
            </a:pPr>
            <a:r>
              <a:rPr lang="en-US" sz="1000" dirty="0" err="1">
                <a:cs typeface="Arial" charset="0"/>
              </a:rPr>
              <a:t>Calabro</a:t>
            </a:r>
            <a:r>
              <a:rPr lang="en-US" sz="1000" dirty="0">
                <a:cs typeface="Arial" charset="0"/>
              </a:rPr>
              <a:t> S, et al. </a:t>
            </a:r>
            <a:r>
              <a:rPr lang="en-US" sz="1000" i="1" dirty="0">
                <a:cs typeface="Arial" charset="0"/>
              </a:rPr>
              <a:t>Vaccine </a:t>
            </a:r>
            <a:r>
              <a:rPr lang="en-US" sz="1000" dirty="0">
                <a:cs typeface="Arial" charset="0"/>
              </a:rPr>
              <a:t>2013 May 15. </a:t>
            </a:r>
            <a:r>
              <a:rPr lang="en-US" sz="1000" dirty="0" err="1">
                <a:cs typeface="Arial" charset="0"/>
              </a:rPr>
              <a:t>pii</a:t>
            </a:r>
            <a:r>
              <a:rPr lang="en-US" sz="1000" dirty="0">
                <a:cs typeface="Arial" charset="0"/>
              </a:rPr>
              <a:t>: S0264-410X(13)00563-X. </a:t>
            </a:r>
            <a:r>
              <a:rPr lang="en-US" sz="1000" dirty="0" err="1">
                <a:cs typeface="Arial" charset="0"/>
              </a:rPr>
              <a:t>doi</a:t>
            </a:r>
            <a:r>
              <a:rPr lang="en-US" sz="1000" dirty="0">
                <a:cs typeface="Arial" charset="0"/>
              </a:rPr>
              <a:t>: 10.1016/j.vaccine.2013.05.007. [</a:t>
            </a:r>
            <a:r>
              <a:rPr lang="en-US" sz="1000" dirty="0" err="1">
                <a:cs typeface="Arial" charset="0"/>
              </a:rPr>
              <a:t>Epub</a:t>
            </a:r>
            <a:r>
              <a:rPr lang="en-US" sz="1000" dirty="0">
                <a:cs typeface="Arial" charset="0"/>
              </a:rPr>
              <a:t> ahead of print]</a:t>
            </a:r>
          </a:p>
          <a:p>
            <a:pPr>
              <a:defRPr/>
            </a:pPr>
            <a:r>
              <a:rPr lang="en-US" sz="1000" dirty="0">
                <a:cs typeface="Arial" charset="0"/>
              </a:rPr>
              <a:t>Tsai TF, et al. </a:t>
            </a:r>
            <a:r>
              <a:rPr lang="en-US" sz="1000" i="1" dirty="0"/>
              <a:t>J Travel Med </a:t>
            </a:r>
            <a:r>
              <a:rPr lang="en-US" sz="1000" dirty="0"/>
              <a:t>2011;18: 231–232</a:t>
            </a:r>
            <a:endParaRPr lang="es-AR" sz="1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71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59532" y="1757762"/>
            <a:ext cx="8327268" cy="4119510"/>
          </a:xfrm>
          <a:prstGeom prst="rect">
            <a:avLst/>
          </a:prstGeom>
          <a:gradFill>
            <a:gsLst>
              <a:gs pos="54000">
                <a:srgbClr val="FAFBFC"/>
              </a:gs>
              <a:gs pos="0">
                <a:srgbClr val="EBEEF1"/>
              </a:gs>
              <a:gs pos="100000">
                <a:srgbClr val="EBEEF1"/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6" name="Rectangle 75"/>
          <p:cNvSpPr/>
          <p:nvPr/>
        </p:nvSpPr>
        <p:spPr>
          <a:xfrm>
            <a:off x="1423988" y="3088868"/>
            <a:ext cx="4367420" cy="5486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4" name="Rectangle 73"/>
          <p:cNvSpPr/>
          <p:nvPr/>
        </p:nvSpPr>
        <p:spPr>
          <a:xfrm>
            <a:off x="1423988" y="2359026"/>
            <a:ext cx="4367420" cy="548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74277" y="0"/>
            <a:ext cx="8595446" cy="1382634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s-AR" u="sng" dirty="0" err="1">
                <a:solidFill>
                  <a:srgbClr val="FF0000"/>
                </a:solidFill>
              </a:rPr>
              <a:t>L</a:t>
            </a:r>
            <a:r>
              <a:rPr lang="es-AR" dirty="0" err="1">
                <a:solidFill>
                  <a:schemeClr val="tx1"/>
                </a:solidFill>
              </a:rPr>
              <a:t>ombardy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u="sng" dirty="0">
                <a:solidFill>
                  <a:srgbClr val="FF0000"/>
                </a:solidFill>
              </a:rPr>
              <a:t>I</a:t>
            </a:r>
            <a:r>
              <a:rPr lang="es-AR" dirty="0">
                <a:solidFill>
                  <a:schemeClr val="tx1"/>
                </a:solidFill>
              </a:rPr>
              <a:t>nfluenza </a:t>
            </a:r>
            <a:r>
              <a:rPr lang="es-AR" u="sng" dirty="0" err="1">
                <a:solidFill>
                  <a:srgbClr val="FF0000"/>
                </a:solidFill>
              </a:rPr>
              <a:t>V</a:t>
            </a:r>
            <a:r>
              <a:rPr lang="es-AR" dirty="0" err="1">
                <a:solidFill>
                  <a:schemeClr val="tx1"/>
                </a:solidFill>
              </a:rPr>
              <a:t>accine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u="sng" dirty="0" err="1">
                <a:solidFill>
                  <a:srgbClr val="FF0000"/>
                </a:solidFill>
              </a:rPr>
              <a:t>E</a:t>
            </a:r>
            <a:r>
              <a:rPr lang="es-AR" dirty="0" err="1">
                <a:solidFill>
                  <a:schemeClr val="tx1"/>
                </a:solidFill>
              </a:rPr>
              <a:t>ffectiveness</a:t>
            </a:r>
            <a:br>
              <a:rPr lang="es-AR" dirty="0">
                <a:solidFill>
                  <a:schemeClr val="tx1"/>
                </a:solidFill>
              </a:rPr>
            </a:br>
            <a:r>
              <a:rPr lang="es-AR" sz="1350" i="1" dirty="0"/>
              <a:t>Estudio de fase IV, abierto, comparativo, observacional, de cohorte prospectiva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5B848EE-FFC9-40D3-9375-65EA9714732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6080491" y="6259519"/>
            <a:ext cx="2606309" cy="328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square" lIns="0" tIns="0" rIns="0" bIns="0" anchor="b" anchorCtr="0">
            <a:spAutoFit/>
          </a:bodyPr>
          <a:lstStyle>
            <a:lvl1pPr eaLnBrk="0" hangingPunct="0">
              <a:lnSpc>
                <a:spcPct val="95000"/>
              </a:lnSpc>
              <a:spcBef>
                <a:spcPct val="75000"/>
              </a:spcBef>
              <a:buClr>
                <a:schemeClr val="accent1"/>
              </a:buClr>
              <a:buSzPct val="110000"/>
              <a:buFont typeface="Wingdings" pitchFamily="2" charset="2"/>
              <a:buChar char="§"/>
              <a:defRPr sz="2400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40000"/>
              </a:spcBef>
              <a:buClr>
                <a:srgbClr val="917B69"/>
              </a:buClr>
              <a:buFont typeface="Arial" pitchFamily="34" charset="0"/>
              <a:buChar char="•"/>
              <a:defRPr sz="2000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30000"/>
              </a:spcBef>
              <a:buFont typeface="Arial" pitchFamily="34" charset="0"/>
              <a:buChar char="-"/>
              <a:defRPr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ts val="225"/>
              </a:spcAft>
              <a:buClrTx/>
              <a:buSzTx/>
              <a:buNone/>
            </a:pPr>
            <a:r>
              <a:rPr lang="es-AR" sz="6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	TIV = vacuna contra la gripe inactivada trivalente.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spcAft>
                <a:spcPts val="225"/>
              </a:spcAft>
              <a:buClrTx/>
              <a:buSzTx/>
              <a:buNone/>
            </a:pPr>
            <a:r>
              <a:rPr lang="es-AR" sz="6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	Agrippal es una marca registrada de Novartis AG.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spcAft>
                <a:spcPts val="225"/>
              </a:spcAft>
              <a:buClrTx/>
              <a:buSzTx/>
              <a:buNone/>
            </a:pPr>
            <a:r>
              <a:rPr lang="es-AR" sz="6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	Mannino S y col. Am J Epidemiol. 2012;176:527-533.</a:t>
            </a:r>
          </a:p>
        </p:txBody>
      </p: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250610"/>
              </p:ext>
            </p:extLst>
          </p:nvPr>
        </p:nvGraphicFramePr>
        <p:xfrm>
          <a:off x="359532" y="1757761"/>
          <a:ext cx="8327270" cy="245767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5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5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5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762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/>
                        <a:t>Grupo</a:t>
                      </a:r>
                    </a:p>
                  </a:txBody>
                  <a:tcPr marL="34290" marR="34290" marT="13716" marB="13716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/>
                        <a:t>2006–2007</a:t>
                      </a:r>
                    </a:p>
                  </a:txBody>
                  <a:tcPr marL="34290" marR="34290" marT="13716" marB="13716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/>
                        <a:t>2007-2008</a:t>
                      </a:r>
                    </a:p>
                  </a:txBody>
                  <a:tcPr marL="34290" marR="34290" marT="13716" marB="13716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/>
                        <a:t>2008-2009</a:t>
                      </a:r>
                    </a:p>
                  </a:txBody>
                  <a:tcPr marL="34290" marR="34290" marT="13716" marB="13716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/>
                        <a:t>País del estudio: </a:t>
                      </a:r>
                      <a:br>
                        <a:rPr lang="es-AR" sz="1100" dirty="0"/>
                      </a:br>
                      <a:r>
                        <a:rPr lang="es-AR" sz="1100" dirty="0"/>
                        <a:t>Italia</a:t>
                      </a:r>
                    </a:p>
                  </a:txBody>
                  <a:tcPr marL="34290" marR="34290" marT="13716" marB="13716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343">
                <a:tc>
                  <a:txBody>
                    <a:bodyPr/>
                    <a:lstStyle/>
                    <a:p>
                      <a:pPr algn="l"/>
                      <a:r>
                        <a:rPr lang="es-AR" sz="1100" baseline="0" dirty="0">
                          <a:latin typeface="+mn-lt"/>
                          <a:ea typeface="+mn-ea"/>
                          <a:cs typeface="+mn-cs"/>
                        </a:rPr>
                        <a:t>Adultos ≥ 65 años de edad</a:t>
                      </a:r>
                    </a:p>
                    <a:p>
                      <a:pPr algn="l"/>
                      <a:r>
                        <a:rPr lang="es-AR" sz="11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(n=88.449)</a:t>
                      </a: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8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8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Adultos ≥ 65 años de edad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8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(n=82.539)</a:t>
                      </a: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924" marR="65924" marT="34290" marB="34290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05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899" marR="87899" anchor="ctr">
                    <a:lnL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" name="Oval 11"/>
          <p:cNvSpPr>
            <a:spLocks noChangeArrowheads="1"/>
          </p:cNvSpPr>
          <p:nvPr/>
        </p:nvSpPr>
        <p:spPr bwMode="auto">
          <a:xfrm>
            <a:off x="3036087" y="2359026"/>
            <a:ext cx="548640" cy="548640"/>
          </a:xfrm>
          <a:prstGeom prst="ellipse">
            <a:avLst/>
          </a:prstGeom>
          <a:solidFill>
            <a:schemeClr val="accent1"/>
          </a:solidFill>
          <a:ln w="6350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788" b="1" dirty="0">
                <a:solidFill>
                  <a:schemeClr val="bg1"/>
                </a:solidFill>
              </a:rPr>
              <a:t>aTIV</a:t>
            </a:r>
          </a:p>
        </p:txBody>
      </p:sp>
      <p:sp>
        <p:nvSpPr>
          <p:cNvPr id="56" name="Oval 11"/>
          <p:cNvSpPr>
            <a:spLocks noChangeArrowheads="1"/>
          </p:cNvSpPr>
          <p:nvPr/>
        </p:nvSpPr>
        <p:spPr bwMode="auto">
          <a:xfrm>
            <a:off x="3036087" y="3088991"/>
            <a:ext cx="548640" cy="548640"/>
          </a:xfrm>
          <a:prstGeom prst="ellipse">
            <a:avLst/>
          </a:prstGeom>
          <a:solidFill>
            <a:schemeClr val="accent3"/>
          </a:solidFill>
          <a:ln w="6350" cap="flat">
            <a:noFill/>
            <a:prstDash val="solid"/>
            <a:miter lim="800000"/>
            <a:headEnd/>
            <a:tailEnd/>
          </a:ln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675" b="1" dirty="0">
                <a:solidFill>
                  <a:schemeClr val="bg1"/>
                </a:solidFill>
              </a:rPr>
              <a:t>TIV</a:t>
            </a:r>
          </a:p>
          <a:p>
            <a:pPr algn="ctr"/>
            <a:r>
              <a:rPr lang="es-AR" sz="675" b="1" dirty="0">
                <a:solidFill>
                  <a:schemeClr val="bg1"/>
                </a:solidFill>
              </a:rPr>
              <a:t>(Agrippal</a:t>
            </a:r>
            <a:r>
              <a:rPr lang="es-AR" sz="675" b="1" baseline="30000" dirty="0">
                <a:solidFill>
                  <a:schemeClr val="bg1"/>
                </a:solidFill>
              </a:rPr>
              <a:t>®</a:t>
            </a:r>
            <a:r>
              <a:rPr lang="es-AR" sz="675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7" name="Oval 11"/>
          <p:cNvSpPr>
            <a:spLocks noChangeArrowheads="1"/>
          </p:cNvSpPr>
          <p:nvPr/>
        </p:nvSpPr>
        <p:spPr bwMode="auto">
          <a:xfrm>
            <a:off x="4304658" y="2359026"/>
            <a:ext cx="551805" cy="548640"/>
          </a:xfrm>
          <a:prstGeom prst="ellipse">
            <a:avLst/>
          </a:prstGeom>
          <a:solidFill>
            <a:schemeClr val="accent1"/>
          </a:solidFill>
          <a:ln w="6350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788" b="1" dirty="0">
                <a:solidFill>
                  <a:schemeClr val="bg1"/>
                </a:solidFill>
              </a:rPr>
              <a:t>aTIV</a:t>
            </a:r>
          </a:p>
        </p:txBody>
      </p:sp>
      <p:sp>
        <p:nvSpPr>
          <p:cNvPr id="58" name="Oval 11"/>
          <p:cNvSpPr>
            <a:spLocks noChangeArrowheads="1"/>
          </p:cNvSpPr>
          <p:nvPr/>
        </p:nvSpPr>
        <p:spPr bwMode="auto">
          <a:xfrm>
            <a:off x="4307823" y="3088991"/>
            <a:ext cx="548640" cy="548640"/>
          </a:xfrm>
          <a:prstGeom prst="ellipse">
            <a:avLst/>
          </a:prstGeom>
          <a:solidFill>
            <a:schemeClr val="accent3"/>
          </a:solidFill>
          <a:ln w="6350" cap="flat">
            <a:noFill/>
            <a:prstDash val="solid"/>
            <a:miter lim="800000"/>
            <a:headEnd/>
            <a:tailEnd/>
          </a:ln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675" b="1" dirty="0">
                <a:solidFill>
                  <a:schemeClr val="bg1"/>
                </a:solidFill>
              </a:rPr>
              <a:t>TIV</a:t>
            </a:r>
          </a:p>
          <a:p>
            <a:pPr algn="ctr"/>
            <a:r>
              <a:rPr lang="es-AR" sz="675" b="1" dirty="0">
                <a:solidFill>
                  <a:schemeClr val="bg1"/>
                </a:solidFill>
              </a:rPr>
              <a:t>(Agrippal)</a:t>
            </a:r>
          </a:p>
        </p:txBody>
      </p:sp>
      <p:sp>
        <p:nvSpPr>
          <p:cNvPr id="61" name="Oval 11"/>
          <p:cNvSpPr>
            <a:spLocks noChangeArrowheads="1"/>
          </p:cNvSpPr>
          <p:nvPr/>
        </p:nvSpPr>
        <p:spPr bwMode="auto">
          <a:xfrm>
            <a:off x="5544104" y="2359026"/>
            <a:ext cx="548640" cy="548640"/>
          </a:xfrm>
          <a:prstGeom prst="ellipse">
            <a:avLst/>
          </a:prstGeom>
          <a:solidFill>
            <a:schemeClr val="accent1"/>
          </a:solidFill>
          <a:ln w="6350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788" b="1" dirty="0">
                <a:solidFill>
                  <a:schemeClr val="bg1"/>
                </a:solidFill>
              </a:rPr>
              <a:t>aTIV</a:t>
            </a:r>
          </a:p>
        </p:txBody>
      </p:sp>
      <p:sp>
        <p:nvSpPr>
          <p:cNvPr id="62" name="Oval 11"/>
          <p:cNvSpPr>
            <a:spLocks noChangeArrowheads="1"/>
          </p:cNvSpPr>
          <p:nvPr/>
        </p:nvSpPr>
        <p:spPr bwMode="auto">
          <a:xfrm>
            <a:off x="5544104" y="3088991"/>
            <a:ext cx="548640" cy="548640"/>
          </a:xfrm>
          <a:prstGeom prst="ellipse">
            <a:avLst/>
          </a:prstGeom>
          <a:solidFill>
            <a:schemeClr val="accent3"/>
          </a:solidFill>
          <a:ln w="6350" cap="flat">
            <a:noFill/>
            <a:prstDash val="solid"/>
            <a:miter lim="800000"/>
            <a:headEnd/>
            <a:tailEnd/>
          </a:ln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675" b="1" dirty="0">
                <a:solidFill>
                  <a:schemeClr val="bg1"/>
                </a:solidFill>
              </a:rPr>
              <a:t>TIV</a:t>
            </a:r>
          </a:p>
          <a:p>
            <a:pPr algn="ctr"/>
            <a:r>
              <a:rPr lang="es-AR" sz="675" b="1" dirty="0">
                <a:solidFill>
                  <a:schemeClr val="bg1"/>
                </a:solidFill>
              </a:rPr>
              <a:t>(Agrippal)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81244" y="4240904"/>
            <a:ext cx="1269050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AR" sz="675" dirty="0">
                <a:solidFill>
                  <a:srgbClr val="69737B"/>
                </a:solidFill>
              </a:rPr>
              <a:t>Inmunización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293" y="4240904"/>
            <a:ext cx="1249823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AR" sz="675" dirty="0">
                <a:solidFill>
                  <a:srgbClr val="69737B"/>
                </a:solidFill>
              </a:rPr>
              <a:t>Inmunización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11418" y="4240904"/>
            <a:ext cx="814015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AR" sz="675" dirty="0">
                <a:solidFill>
                  <a:srgbClr val="69737B"/>
                </a:solidFill>
              </a:rPr>
              <a:t>Inmunización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187339" y="5031568"/>
            <a:ext cx="4807821" cy="773697"/>
            <a:chOff x="360817" y="4813729"/>
            <a:chExt cx="5339228" cy="1031597"/>
          </a:xfrm>
        </p:grpSpPr>
        <p:sp>
          <p:nvSpPr>
            <p:cNvPr id="66" name="Rectangle 65"/>
            <p:cNvSpPr/>
            <p:nvPr/>
          </p:nvSpPr>
          <p:spPr>
            <a:xfrm>
              <a:off x="384559" y="5289850"/>
              <a:ext cx="5315486" cy="555476"/>
            </a:xfrm>
            <a:prstGeom prst="rect">
              <a:avLst/>
            </a:prstGeom>
            <a:gradFill>
              <a:gsLst>
                <a:gs pos="54000">
                  <a:srgbClr val="FAFBFC"/>
                </a:gs>
                <a:gs pos="0">
                  <a:srgbClr val="EBEEF1"/>
                </a:gs>
                <a:gs pos="100000">
                  <a:srgbClr val="EBEEF1"/>
                </a:gs>
              </a:gsLst>
              <a:lin ang="0" scaled="1"/>
            </a:gradFill>
            <a:ln w="3175" algn="ctr">
              <a:solidFill>
                <a:schemeClr val="tx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noAutofit/>
            </a:bodyPr>
            <a:lstStyle/>
            <a:p>
              <a:pPr>
                <a:spcAft>
                  <a:spcPts val="150"/>
                </a:spcAft>
                <a:buClr>
                  <a:schemeClr val="tx1">
                    <a:lumMod val="75000"/>
                  </a:schemeClr>
                </a:buClr>
              </a:pPr>
              <a:r>
                <a:rPr lang="es-AR" sz="900" dirty="0"/>
                <a:t>Riesgo estimado de hospitalización por neumonía relacionada con la influenza y/o enfermedades similares a la influenza (los casos no fueron confirmados en el laboratorio)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60817" y="4813729"/>
              <a:ext cx="5315486" cy="359520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" rIns="135000" bIns="27000" rtlCol="0" anchor="ctr"/>
            <a:lstStyle/>
            <a:p>
              <a:pPr algn="ctr"/>
              <a:r>
                <a:rPr lang="es-AR" sz="900" b="1" dirty="0">
                  <a:solidFill>
                    <a:schemeClr val="bg1"/>
                  </a:solidFill>
                </a:rPr>
                <a:t>Medida de resultados primarios</a:t>
              </a:r>
            </a:p>
          </p:txBody>
        </p:sp>
      </p:grpSp>
      <p:sp>
        <p:nvSpPr>
          <p:cNvPr id="73" name="Rectangle 72"/>
          <p:cNvSpPr/>
          <p:nvPr/>
        </p:nvSpPr>
        <p:spPr>
          <a:xfrm>
            <a:off x="1423988" y="4597678"/>
            <a:ext cx="629602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050" dirty="0"/>
              <a:t>Los sujetos recibieron una dosis única de Fluad 65 o TIV de acuerdo con las recomendaciones de política de vacunación contra la gripe locales, regionales y nacionales sin intento en la asignación aleatoria</a:t>
            </a:r>
          </a:p>
        </p:txBody>
      </p:sp>
    </p:spTree>
    <p:extLst>
      <p:ext uri="{BB962C8B-B14F-4D97-AF65-F5344CB8AC3E}">
        <p14:creationId xmlns:p14="http://schemas.microsoft.com/office/powerpoint/2010/main" val="53351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251520" y="1862826"/>
            <a:ext cx="8616806" cy="3730856"/>
          </a:xfrm>
          <a:prstGeom prst="rect">
            <a:avLst/>
          </a:prstGeom>
          <a:gradFill>
            <a:gsLst>
              <a:gs pos="54000">
                <a:srgbClr val="FAFBFC"/>
              </a:gs>
              <a:gs pos="0">
                <a:srgbClr val="EBEEF1"/>
              </a:gs>
              <a:gs pos="100000">
                <a:srgbClr val="EBEEF1"/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1590631" y="4915931"/>
            <a:ext cx="6168461" cy="592331"/>
          </a:xfrm>
        </p:spPr>
        <p:txBody>
          <a:bodyPr/>
          <a:lstStyle/>
          <a:p>
            <a:r>
              <a:rPr lang="es-AR" sz="825" dirty="0"/>
              <a:t>En Italia, las políticas de vacunación recomiendan preferentemente aTIV a los pacientes de alto riesgo.</a:t>
            </a:r>
          </a:p>
          <a:p>
            <a:r>
              <a:rPr lang="es-AR" sz="825" dirty="0"/>
              <a:t>Por lo tanto, los pacientes que recibieron aTIV eran en general de mayor edad, tenían más limitaciones funcionales y las tasas más altas de comorbilidades. Por lo tanto, estos pacientes pueden haber tenido más hospitalizaciones basales.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78169" y="936224"/>
            <a:ext cx="8759337" cy="78385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AR" sz="2400" dirty="0">
                <a:solidFill>
                  <a:srgbClr val="C00000"/>
                </a:solidFill>
              </a:rPr>
              <a:t>Efectividad de la vacuna adyuvantada con MF59: ESTUDIO LIVE</a:t>
            </a:r>
            <a:br>
              <a:rPr lang="es-AR" sz="2400" dirty="0">
                <a:solidFill>
                  <a:srgbClr val="C00000"/>
                </a:solidFill>
              </a:rPr>
            </a:br>
            <a:r>
              <a:rPr lang="es-AR" sz="1200" i="1" dirty="0">
                <a:solidFill>
                  <a:srgbClr val="C00000"/>
                </a:solidFill>
              </a:rPr>
              <a:t>Razón de riesgo ajustada para hospitalización por neumonía o influenza*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5B848EE-FFC9-40D3-9375-65EA9714732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5104884" y="5638987"/>
            <a:ext cx="3832621" cy="328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square" lIns="0" tIns="0" rIns="0" bIns="0" anchor="b" anchorCtr="0">
            <a:spAutoFit/>
          </a:bodyPr>
          <a:lstStyle>
            <a:lvl1pPr eaLnBrk="0" hangingPunct="0">
              <a:lnSpc>
                <a:spcPct val="95000"/>
              </a:lnSpc>
              <a:spcBef>
                <a:spcPct val="75000"/>
              </a:spcBef>
              <a:buClr>
                <a:schemeClr val="accent1"/>
              </a:buClr>
              <a:buSzPct val="110000"/>
              <a:buFont typeface="Wingdings" pitchFamily="2" charset="2"/>
              <a:buChar char="§"/>
              <a:defRPr sz="2400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40000"/>
              </a:spcBef>
              <a:buClr>
                <a:srgbClr val="917B69"/>
              </a:buClr>
              <a:buFont typeface="Arial" pitchFamily="34" charset="0"/>
              <a:buChar char="•"/>
              <a:defRPr sz="2000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30000"/>
              </a:spcBef>
              <a:buFont typeface="Arial" pitchFamily="34" charset="0"/>
              <a:buChar char="-"/>
              <a:defRPr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ts val="225"/>
              </a:spcAft>
              <a:buClrTx/>
              <a:buSzTx/>
              <a:buNone/>
            </a:pPr>
            <a:r>
              <a:rPr lang="es-AR" sz="6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* Las razones de riesgo se ajustaron para tener en cuenta los factores de confusión.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spcAft>
                <a:spcPts val="225"/>
              </a:spcAft>
              <a:buClrTx/>
              <a:buSzTx/>
              <a:buNone/>
            </a:pPr>
            <a:r>
              <a:rPr lang="es-AR" sz="6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aTIV = vacuna contra la gripe inactivada, con adyuvante; TIV = vacuna contra la gripe inactivada.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spcAft>
                <a:spcPts val="225"/>
              </a:spcAft>
              <a:buClrTx/>
              <a:buSzTx/>
              <a:buNone/>
            </a:pPr>
            <a:r>
              <a:rPr lang="es-AR" sz="6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Mannino S y col. Am J Epidemiol. 2012;176:527-533.</a:t>
            </a:r>
          </a:p>
        </p:txBody>
      </p:sp>
      <p:sp>
        <p:nvSpPr>
          <p:cNvPr id="56" name="Oval 6"/>
          <p:cNvSpPr>
            <a:spLocks noChangeArrowheads="1"/>
          </p:cNvSpPr>
          <p:nvPr/>
        </p:nvSpPr>
        <p:spPr bwMode="auto">
          <a:xfrm>
            <a:off x="3859323" y="3195444"/>
            <a:ext cx="1631078" cy="1634432"/>
          </a:xfrm>
          <a:prstGeom prst="ellipse">
            <a:avLst/>
          </a:prstGeom>
          <a:solidFill>
            <a:srgbClr val="008364"/>
          </a:solidFill>
          <a:ln w="4763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b="1" dirty="0">
                <a:solidFill>
                  <a:prstClr val="white"/>
                </a:solidFill>
              </a:rPr>
              <a:t>25%</a:t>
            </a:r>
          </a:p>
        </p:txBody>
      </p:sp>
      <p:sp>
        <p:nvSpPr>
          <p:cNvPr id="57" name="Oval 7"/>
          <p:cNvSpPr>
            <a:spLocks noChangeArrowheads="1"/>
          </p:cNvSpPr>
          <p:nvPr/>
        </p:nvSpPr>
        <p:spPr bwMode="auto">
          <a:xfrm>
            <a:off x="3755525" y="2149929"/>
            <a:ext cx="1028700" cy="1028700"/>
          </a:xfrm>
          <a:prstGeom prst="ellipse">
            <a:avLst/>
          </a:prstGeom>
          <a:solidFill>
            <a:schemeClr val="accent1"/>
          </a:solidFill>
          <a:ln w="4763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1350" b="1" dirty="0">
                <a:solidFill>
                  <a:prstClr val="white"/>
                </a:solidFill>
              </a:rPr>
              <a:t>17%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616730" y="3362434"/>
            <a:ext cx="2465660" cy="1205830"/>
          </a:xfrm>
          <a:prstGeom prst="rect">
            <a:avLst/>
          </a:prstGeom>
          <a:gradFill>
            <a:gsLst>
              <a:gs pos="54000">
                <a:srgbClr val="FAFBFC"/>
              </a:gs>
              <a:gs pos="0">
                <a:srgbClr val="EBEEF1"/>
              </a:gs>
              <a:gs pos="100000">
                <a:srgbClr val="EBEEF1"/>
              </a:gs>
            </a:gsLst>
            <a:lin ang="0" scaled="1"/>
          </a:gradFill>
          <a:ln w="3175" algn="ctr">
            <a:solidFill>
              <a:schemeClr val="tx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788" dirty="0"/>
              <a:t>Posterior a la vacunación</a:t>
            </a:r>
          </a:p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788" dirty="0"/>
              <a:t>(Cantidad de hospitalizaciones que ocurren durante el pico de la temporada)</a:t>
            </a:r>
          </a:p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788" dirty="0"/>
              <a:t>La vacunación con aTIV, comparada con TIV, redujo significativamente el riesgo de hospitalizaciones</a:t>
            </a:r>
          </a:p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788" dirty="0"/>
              <a:t>RR = 0,75 (CI del 95% = 0,57; 0,98)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16730" y="2952660"/>
            <a:ext cx="2465660" cy="443253"/>
          </a:xfrm>
          <a:prstGeom prst="rect">
            <a:avLst/>
          </a:prstGeom>
          <a:solidFill>
            <a:srgbClr val="008364"/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27000" rIns="135000" bIns="27000" rtlCol="0" anchor="ctr"/>
          <a:lstStyle/>
          <a:p>
            <a:pPr marL="67866"/>
            <a:endParaRPr lang="en-GB" sz="900" b="1" dirty="0"/>
          </a:p>
        </p:txBody>
      </p:sp>
      <p:grpSp>
        <p:nvGrpSpPr>
          <p:cNvPr id="71" name="Group 70"/>
          <p:cNvGrpSpPr/>
          <p:nvPr/>
        </p:nvGrpSpPr>
        <p:grpSpPr>
          <a:xfrm rot="10800000">
            <a:off x="6434183" y="2776940"/>
            <a:ext cx="371214" cy="371214"/>
            <a:chOff x="9601199" y="1588919"/>
            <a:chExt cx="457200" cy="457200"/>
          </a:xfrm>
        </p:grpSpPr>
        <p:sp>
          <p:nvSpPr>
            <p:cNvPr id="72" name="Oval 16"/>
            <p:cNvSpPr>
              <a:spLocks noChangeArrowheads="1"/>
            </p:cNvSpPr>
            <p:nvPr/>
          </p:nvSpPr>
          <p:spPr bwMode="auto">
            <a:xfrm flipH="1">
              <a:off x="9601199" y="1588919"/>
              <a:ext cx="457200" cy="457200"/>
            </a:xfrm>
            <a:prstGeom prst="ellipse">
              <a:avLst/>
            </a:prstGeom>
            <a:solidFill>
              <a:schemeClr val="bg1"/>
            </a:solidFill>
            <a:ln w="57150" cap="flat">
              <a:solidFill>
                <a:srgbClr val="00836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 sz="1350" dirty="0"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 rot="5400000" flipH="1">
              <a:off x="9683025" y="1747036"/>
              <a:ext cx="293548" cy="140966"/>
            </a:xfrm>
            <a:custGeom>
              <a:avLst/>
              <a:gdLst>
                <a:gd name="T0" fmla="*/ 472 w 720"/>
                <a:gd name="T1" fmla="*/ 0 h 493"/>
                <a:gd name="T2" fmla="*/ 262 w 720"/>
                <a:gd name="T3" fmla="*/ 0 h 493"/>
                <a:gd name="T4" fmla="*/ 437 w 720"/>
                <a:gd name="T5" fmla="*/ 175 h 493"/>
                <a:gd name="T6" fmla="*/ 0 w 720"/>
                <a:gd name="T7" fmla="*/ 175 h 493"/>
                <a:gd name="T8" fmla="*/ 0 w 720"/>
                <a:gd name="T9" fmla="*/ 321 h 493"/>
                <a:gd name="T10" fmla="*/ 437 w 720"/>
                <a:gd name="T11" fmla="*/ 321 h 493"/>
                <a:gd name="T12" fmla="*/ 262 w 720"/>
                <a:gd name="T13" fmla="*/ 493 h 493"/>
                <a:gd name="T14" fmla="*/ 472 w 720"/>
                <a:gd name="T15" fmla="*/ 493 h 493"/>
                <a:gd name="T16" fmla="*/ 720 w 720"/>
                <a:gd name="T17" fmla="*/ 248 h 493"/>
                <a:gd name="T18" fmla="*/ 472 w 720"/>
                <a:gd name="T19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0" h="493">
                  <a:moveTo>
                    <a:pt x="472" y="0"/>
                  </a:moveTo>
                  <a:lnTo>
                    <a:pt x="262" y="0"/>
                  </a:lnTo>
                  <a:lnTo>
                    <a:pt x="437" y="175"/>
                  </a:lnTo>
                  <a:lnTo>
                    <a:pt x="0" y="175"/>
                  </a:lnTo>
                  <a:lnTo>
                    <a:pt x="0" y="321"/>
                  </a:lnTo>
                  <a:lnTo>
                    <a:pt x="437" y="321"/>
                  </a:lnTo>
                  <a:lnTo>
                    <a:pt x="262" y="493"/>
                  </a:lnTo>
                  <a:lnTo>
                    <a:pt x="472" y="493"/>
                  </a:lnTo>
                  <a:lnTo>
                    <a:pt x="720" y="248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008364"/>
            </a:solidFill>
            <a:ln>
              <a:solidFill>
                <a:srgbClr val="008364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104885" y="3074196"/>
            <a:ext cx="604387" cy="423334"/>
            <a:chOff x="5471538" y="4915530"/>
            <a:chExt cx="693589" cy="491983"/>
          </a:xfrm>
        </p:grpSpPr>
        <p:grpSp>
          <p:nvGrpSpPr>
            <p:cNvPr id="78" name="Group 27"/>
            <p:cNvGrpSpPr/>
            <p:nvPr/>
          </p:nvGrpSpPr>
          <p:grpSpPr>
            <a:xfrm>
              <a:off x="5471538" y="5015540"/>
              <a:ext cx="470325" cy="391973"/>
              <a:chOff x="5471538" y="5015540"/>
              <a:chExt cx="470325" cy="391973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 flipV="1">
                <a:off x="5471538" y="5015540"/>
                <a:ext cx="269571" cy="391973"/>
              </a:xfrm>
              <a:prstGeom prst="line">
                <a:avLst/>
              </a:prstGeom>
              <a:ln w="63500" cap="rnd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5741109" y="5015541"/>
                <a:ext cx="200754" cy="0"/>
              </a:xfrm>
              <a:prstGeom prst="line">
                <a:avLst/>
              </a:prstGeom>
              <a:ln w="63500" cap="rnd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Oval 78"/>
            <p:cNvSpPr/>
            <p:nvPr/>
          </p:nvSpPr>
          <p:spPr>
            <a:xfrm>
              <a:off x="5965106" y="4915530"/>
              <a:ext cx="200021" cy="200021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83" name="Rectangle 82"/>
          <p:cNvSpPr/>
          <p:nvPr/>
        </p:nvSpPr>
        <p:spPr>
          <a:xfrm>
            <a:off x="1277635" y="2638177"/>
            <a:ext cx="2262461" cy="1359653"/>
          </a:xfrm>
          <a:prstGeom prst="rect">
            <a:avLst/>
          </a:prstGeom>
          <a:gradFill>
            <a:gsLst>
              <a:gs pos="54000">
                <a:srgbClr val="FAFBFC"/>
              </a:gs>
              <a:gs pos="0">
                <a:srgbClr val="EBEEF1"/>
              </a:gs>
              <a:gs pos="100000">
                <a:srgbClr val="EBEEF1"/>
              </a:gs>
            </a:gsLst>
            <a:lin ang="0" scaled="1"/>
          </a:gradFill>
          <a:ln w="3175" algn="ctr">
            <a:solidFill>
              <a:schemeClr val="tx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825" dirty="0"/>
              <a:t>Basal</a:t>
            </a:r>
          </a:p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825" dirty="0"/>
              <a:t>(Cantidad de hospitalizaciones que ocurren antes de la temporada de gripe)</a:t>
            </a:r>
          </a:p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825" dirty="0"/>
              <a:t>Antes de la temporada de gripe, los sujetos en el grupo aTIV tuvieron mayor riesgo de hospitalización que los del grupo TIV</a:t>
            </a:r>
          </a:p>
          <a:p>
            <a:pPr>
              <a:spcAft>
                <a:spcPts val="450"/>
              </a:spcAft>
              <a:buClr>
                <a:schemeClr val="tx1">
                  <a:lumMod val="75000"/>
                </a:schemeClr>
              </a:buClr>
            </a:pPr>
            <a:r>
              <a:rPr lang="es-AR" sz="825" dirty="0"/>
              <a:t>RR = 1,17 (IC del 95% = 0,96; 1,43)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277635" y="2276976"/>
            <a:ext cx="2262461" cy="36290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27000" rIns="135000" bIns="27000" rtlCol="0" anchor="ctr"/>
          <a:lstStyle/>
          <a:p>
            <a:pPr marL="67866"/>
            <a:endParaRPr lang="en-GB" sz="900" b="1" dirty="0"/>
          </a:p>
        </p:txBody>
      </p:sp>
      <p:grpSp>
        <p:nvGrpSpPr>
          <p:cNvPr id="74" name="Group 73"/>
          <p:cNvGrpSpPr/>
          <p:nvPr/>
        </p:nvGrpSpPr>
        <p:grpSpPr>
          <a:xfrm>
            <a:off x="2351429" y="2046275"/>
            <a:ext cx="371214" cy="371214"/>
            <a:chOff x="9601199" y="1588919"/>
            <a:chExt cx="457200" cy="457200"/>
          </a:xfrm>
        </p:grpSpPr>
        <p:sp>
          <p:nvSpPr>
            <p:cNvPr id="75" name="Oval 16"/>
            <p:cNvSpPr>
              <a:spLocks noChangeArrowheads="1"/>
            </p:cNvSpPr>
            <p:nvPr/>
          </p:nvSpPr>
          <p:spPr bwMode="auto">
            <a:xfrm flipH="1">
              <a:off x="9601199" y="1588919"/>
              <a:ext cx="457200" cy="457200"/>
            </a:xfrm>
            <a:prstGeom prst="ellipse">
              <a:avLst/>
            </a:prstGeom>
            <a:solidFill>
              <a:schemeClr val="bg1"/>
            </a:solidFill>
            <a:ln w="57150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 sz="1350" dirty="0"/>
            </a:p>
          </p:txBody>
        </p:sp>
        <p:sp>
          <p:nvSpPr>
            <p:cNvPr id="76" name="Freeform 17"/>
            <p:cNvSpPr>
              <a:spLocks/>
            </p:cNvSpPr>
            <p:nvPr/>
          </p:nvSpPr>
          <p:spPr bwMode="auto">
            <a:xfrm rot="5400000" flipH="1">
              <a:off x="9683025" y="1747036"/>
              <a:ext cx="293548" cy="140966"/>
            </a:xfrm>
            <a:custGeom>
              <a:avLst/>
              <a:gdLst>
                <a:gd name="T0" fmla="*/ 472 w 720"/>
                <a:gd name="T1" fmla="*/ 0 h 493"/>
                <a:gd name="T2" fmla="*/ 262 w 720"/>
                <a:gd name="T3" fmla="*/ 0 h 493"/>
                <a:gd name="T4" fmla="*/ 437 w 720"/>
                <a:gd name="T5" fmla="*/ 175 h 493"/>
                <a:gd name="T6" fmla="*/ 0 w 720"/>
                <a:gd name="T7" fmla="*/ 175 h 493"/>
                <a:gd name="T8" fmla="*/ 0 w 720"/>
                <a:gd name="T9" fmla="*/ 321 h 493"/>
                <a:gd name="T10" fmla="*/ 437 w 720"/>
                <a:gd name="T11" fmla="*/ 321 h 493"/>
                <a:gd name="T12" fmla="*/ 262 w 720"/>
                <a:gd name="T13" fmla="*/ 493 h 493"/>
                <a:gd name="T14" fmla="*/ 472 w 720"/>
                <a:gd name="T15" fmla="*/ 493 h 493"/>
                <a:gd name="T16" fmla="*/ 720 w 720"/>
                <a:gd name="T17" fmla="*/ 248 h 493"/>
                <a:gd name="T18" fmla="*/ 472 w 720"/>
                <a:gd name="T19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0" h="493">
                  <a:moveTo>
                    <a:pt x="472" y="0"/>
                  </a:moveTo>
                  <a:lnTo>
                    <a:pt x="262" y="0"/>
                  </a:lnTo>
                  <a:lnTo>
                    <a:pt x="437" y="175"/>
                  </a:lnTo>
                  <a:lnTo>
                    <a:pt x="0" y="175"/>
                  </a:lnTo>
                  <a:lnTo>
                    <a:pt x="0" y="321"/>
                  </a:lnTo>
                  <a:lnTo>
                    <a:pt x="437" y="321"/>
                  </a:lnTo>
                  <a:lnTo>
                    <a:pt x="262" y="493"/>
                  </a:lnTo>
                  <a:lnTo>
                    <a:pt x="472" y="493"/>
                  </a:lnTo>
                  <a:lnTo>
                    <a:pt x="720" y="248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 flipH="1">
            <a:off x="3450719" y="2330466"/>
            <a:ext cx="632078" cy="224617"/>
            <a:chOff x="5439779" y="4915530"/>
            <a:chExt cx="725348" cy="261041"/>
          </a:xfrm>
        </p:grpSpPr>
        <p:grpSp>
          <p:nvGrpSpPr>
            <p:cNvPr id="86" name="Group 27"/>
            <p:cNvGrpSpPr/>
            <p:nvPr/>
          </p:nvGrpSpPr>
          <p:grpSpPr>
            <a:xfrm>
              <a:off x="5439779" y="5015541"/>
              <a:ext cx="525327" cy="161030"/>
              <a:chOff x="5439779" y="5015541"/>
              <a:chExt cx="525327" cy="161030"/>
            </a:xfrm>
          </p:grpSpPr>
          <p:cxnSp>
            <p:nvCxnSpPr>
              <p:cNvPr id="88" name="Straight Connector 87"/>
              <p:cNvCxnSpPr/>
              <p:nvPr/>
            </p:nvCxnSpPr>
            <p:spPr>
              <a:xfrm flipV="1">
                <a:off x="5439779" y="5017169"/>
                <a:ext cx="123076" cy="159402"/>
              </a:xfrm>
              <a:prstGeom prst="line">
                <a:avLst/>
              </a:prstGeom>
              <a:ln w="63500" cap="rnd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>
                <a:endCxn id="87" idx="2"/>
              </p:cNvCxnSpPr>
              <p:nvPr/>
            </p:nvCxnSpPr>
            <p:spPr>
              <a:xfrm>
                <a:off x="5571613" y="5015541"/>
                <a:ext cx="393493" cy="0"/>
              </a:xfrm>
              <a:prstGeom prst="line">
                <a:avLst/>
              </a:prstGeom>
              <a:ln w="63500" cap="rnd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86"/>
            <p:cNvSpPr/>
            <p:nvPr/>
          </p:nvSpPr>
          <p:spPr>
            <a:xfrm>
              <a:off x="5965106" y="4915530"/>
              <a:ext cx="200021" cy="200021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3316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-254161"/>
            <a:ext cx="9036050" cy="1117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AR" sz="3600" dirty="0"/>
              <a:t>Vacuna antigripal con alta dosis de antígeno</a:t>
            </a:r>
          </a:p>
        </p:txBody>
      </p:sp>
      <p:sp>
        <p:nvSpPr>
          <p:cNvPr id="25603" name="2 Marcador de contenido"/>
          <p:cNvSpPr>
            <a:spLocks noGrp="1"/>
          </p:cNvSpPr>
          <p:nvPr>
            <p:ph idx="1"/>
          </p:nvPr>
        </p:nvSpPr>
        <p:spPr>
          <a:xfrm>
            <a:off x="251520" y="764704"/>
            <a:ext cx="8574980" cy="5328592"/>
          </a:xfrm>
        </p:spPr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s-AR" dirty="0"/>
              <a:t>Contiene </a:t>
            </a:r>
            <a:r>
              <a:rPr lang="es-AR" dirty="0">
                <a:solidFill>
                  <a:srgbClr val="FF0000"/>
                </a:solidFill>
              </a:rPr>
              <a:t>60 µg de c/u </a:t>
            </a:r>
            <a:r>
              <a:rPr lang="es-AR" dirty="0"/>
              <a:t>de los tres componentes (TIV-AD)</a:t>
            </a:r>
          </a:p>
          <a:p>
            <a:pPr>
              <a:buFont typeface="Arial" pitchFamily="34" charset="0"/>
              <a:buChar char="•"/>
            </a:pPr>
            <a:r>
              <a:rPr lang="es-AR" u="sng" dirty="0" err="1"/>
              <a:t>Inmunogenicidad</a:t>
            </a:r>
            <a:r>
              <a:rPr lang="es-AR" u="sng" dirty="0"/>
              <a:t>:</a:t>
            </a:r>
          </a:p>
          <a:p>
            <a:pPr lvl="1"/>
            <a:r>
              <a:rPr lang="es-AR" dirty="0">
                <a:solidFill>
                  <a:srgbClr val="FF0000"/>
                </a:solidFill>
              </a:rPr>
              <a:t>Mayor tasa de seroconversión y mediana de títulos IHA </a:t>
            </a:r>
            <a:r>
              <a:rPr lang="es-AR" dirty="0"/>
              <a:t>vs TIV-DS en </a:t>
            </a:r>
            <a:r>
              <a:rPr lang="es-AR" u="sng" dirty="0"/>
              <a:t>&gt;</a:t>
            </a:r>
            <a:r>
              <a:rPr lang="es-AR" dirty="0"/>
              <a:t> de 65 años con alta dosis</a:t>
            </a:r>
          </a:p>
          <a:p>
            <a:pPr lvl="1"/>
            <a:r>
              <a:rPr lang="es-AR" dirty="0"/>
              <a:t>Superioridad para cepas A y no inferioridad para cepas B</a:t>
            </a:r>
          </a:p>
          <a:p>
            <a:pPr>
              <a:buFont typeface="Arial" pitchFamily="34" charset="0"/>
              <a:buChar char="•"/>
            </a:pPr>
            <a:r>
              <a:rPr lang="es-AR" u="sng" dirty="0"/>
              <a:t>Seguridad:</a:t>
            </a:r>
          </a:p>
          <a:p>
            <a:pPr lvl="1"/>
            <a:r>
              <a:rPr lang="es-AR" dirty="0">
                <a:solidFill>
                  <a:srgbClr val="FF0000"/>
                </a:solidFill>
              </a:rPr>
              <a:t>Reacciones locales más frecuentes </a:t>
            </a:r>
            <a:r>
              <a:rPr lang="es-AR" dirty="0"/>
              <a:t>(leves a moderadas)</a:t>
            </a:r>
          </a:p>
          <a:p>
            <a:pPr>
              <a:buFont typeface="Arial" pitchFamily="34" charset="0"/>
              <a:buChar char="•"/>
            </a:pPr>
            <a:r>
              <a:rPr lang="es-AR" u="sng" dirty="0"/>
              <a:t>Eficacia y efectividad:</a:t>
            </a:r>
          </a:p>
          <a:p>
            <a:pPr lvl="1"/>
            <a:r>
              <a:rPr lang="es-AR" dirty="0">
                <a:solidFill>
                  <a:srgbClr val="FF0000"/>
                </a:solidFill>
              </a:rPr>
              <a:t>Mayor eficacia:</a:t>
            </a:r>
          </a:p>
          <a:p>
            <a:pPr lvl="2"/>
            <a:r>
              <a:rPr lang="es-AR" dirty="0"/>
              <a:t>(influenza confirmada por laboratorio) de TIV-AD vs TIV-DS (</a:t>
            </a:r>
            <a:r>
              <a:rPr lang="es-AR" dirty="0">
                <a:solidFill>
                  <a:srgbClr val="FF0000"/>
                </a:solidFill>
              </a:rPr>
              <a:t>24.2%</a:t>
            </a:r>
            <a:r>
              <a:rPr lang="es-AR" dirty="0"/>
              <a:t>) (IC 95% = 9.7–36.5%). </a:t>
            </a:r>
          </a:p>
          <a:p>
            <a:pPr lvl="1"/>
            <a:r>
              <a:rPr lang="es-AR" dirty="0">
                <a:solidFill>
                  <a:srgbClr val="FF0000"/>
                </a:solidFill>
              </a:rPr>
              <a:t>Mayor efectividad: </a:t>
            </a:r>
            <a:r>
              <a:rPr lang="es-AR" dirty="0"/>
              <a:t>Menor tasa de neumonía, eventos cardio-pulmonares, internaciones (</a:t>
            </a:r>
            <a:r>
              <a:rPr lang="es-AR" dirty="0">
                <a:solidFill>
                  <a:srgbClr val="FF0000"/>
                </a:solidFill>
              </a:rPr>
              <a:t>22% </a:t>
            </a:r>
            <a:r>
              <a:rPr lang="es-AR" dirty="0"/>
              <a:t>menos internaciones por influenza en &gt; 65 años) y consultas dentro de los 30 d post-vacunación en TIV-AD vs TIV-DS</a:t>
            </a:r>
          </a:p>
          <a:p>
            <a:pPr>
              <a:buFont typeface="Arial" pitchFamily="34" charset="0"/>
              <a:buChar char="•"/>
            </a:pPr>
            <a:endParaRPr lang="es-AR" dirty="0"/>
          </a:p>
        </p:txBody>
      </p:sp>
      <p:sp>
        <p:nvSpPr>
          <p:cNvPr id="30724" name="3 CuadroTexto"/>
          <p:cNvSpPr txBox="1">
            <a:spLocks noChangeArrowheads="1"/>
          </p:cNvSpPr>
          <p:nvPr/>
        </p:nvSpPr>
        <p:spPr bwMode="auto">
          <a:xfrm>
            <a:off x="5918462" y="6093296"/>
            <a:ext cx="30460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s-AR" sz="1000" dirty="0"/>
              <a:t>Falsey AR. J Infect Dis 2009;200:172-80</a:t>
            </a:r>
          </a:p>
          <a:p>
            <a:pPr algn="r" eaLnBrk="1" hangingPunct="1"/>
            <a:r>
              <a:rPr lang="es-AR" sz="1000" dirty="0"/>
              <a:t>DiazGranados CA. N Engl J Med 2014;371:635-45</a:t>
            </a:r>
          </a:p>
          <a:p>
            <a:pPr algn="r" eaLnBrk="1" hangingPunct="1"/>
            <a:r>
              <a:rPr lang="es-AR" sz="1000" dirty="0"/>
              <a:t>Izurieta HS. Lancet ID 2015;15:293-300</a:t>
            </a:r>
          </a:p>
          <a:p>
            <a:pPr algn="r" eaLnBrk="1" hangingPunct="1"/>
            <a:r>
              <a:rPr lang="es-AR" sz="1000" dirty="0"/>
              <a:t> Expert Rev Vaccines 2018;17:435-443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107950" y="620688"/>
            <a:ext cx="903605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78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216D6-11D9-6C4D-8857-0A8E5222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18" y="177107"/>
            <a:ext cx="8492963" cy="111365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s-AR" dirty="0">
                <a:solidFill>
                  <a:srgbClr val="C00000"/>
                </a:solidFill>
              </a:rPr>
              <a:t>Recomendación de Vacuna Antigripal para adultos mayores en Australia 2018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BD9C0F-D94E-8949-AA67-5CEF8D97C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AD4633FB-E959-444E-A15D-31B714A7B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3" y="1965054"/>
            <a:ext cx="8492963" cy="34868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07072B0-74B3-E247-8996-0EA4A4358E4D}"/>
              </a:ext>
            </a:extLst>
          </p:cNvPr>
          <p:cNvSpPr txBox="1"/>
          <p:nvPr/>
        </p:nvSpPr>
        <p:spPr>
          <a:xfrm>
            <a:off x="4830769" y="5518562"/>
            <a:ext cx="410721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AR" sz="900" dirty="0"/>
              <a:t>http://www.health.nsw.gov.au/immunisation/Pages/seasonal_flu_vaccination.aspx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158BDB1-6555-784B-BAE8-32939B4A8959}"/>
              </a:ext>
            </a:extLst>
          </p:cNvPr>
          <p:cNvSpPr txBox="1">
            <a:spLocks/>
          </p:cNvSpPr>
          <p:nvPr/>
        </p:nvSpPr>
        <p:spPr>
          <a:xfrm>
            <a:off x="534390" y="3240287"/>
            <a:ext cx="8129587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dirty="0"/>
              <a:t>Para la Campaña de Influenza 2018 en adultos mayores de 65 años, se recomiendan dos vacunas TIV por sobre las QIV, una es Fluad y la otra es la High-dose </a:t>
            </a:r>
            <a:r>
              <a:rPr lang="es-AR" sz="1500" baseline="30000" dirty="0"/>
              <a:t>14 </a:t>
            </a:r>
            <a:endParaRPr lang="en-US" sz="1500" baseline="30000" dirty="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05A7304E-97E5-3F43-A6A2-23DB49F0A6AB}"/>
              </a:ext>
            </a:extLst>
          </p:cNvPr>
          <p:cNvSpPr txBox="1"/>
          <p:nvPr/>
        </p:nvSpPr>
        <p:spPr>
          <a:xfrm>
            <a:off x="736543" y="5726311"/>
            <a:ext cx="8188452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14. http://immunise.health.gov.au/internet/immunise/publishing.nsf/Content/Handbook10-home~handbook10part4~handbook10-4-7#4-7-4</a:t>
            </a:r>
          </a:p>
        </p:txBody>
      </p:sp>
    </p:spTree>
    <p:extLst>
      <p:ext uri="{BB962C8B-B14F-4D97-AF65-F5344CB8AC3E}">
        <p14:creationId xmlns:p14="http://schemas.microsoft.com/office/powerpoint/2010/main" val="349649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84D2-86E5-CC48-B106-B4E062D3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2112" y="1229868"/>
            <a:ext cx="5224314" cy="145732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AR" dirty="0"/>
              <a:t>JCVI</a:t>
            </a:r>
            <a:br>
              <a:rPr lang="es-AR" dirty="0"/>
            </a:br>
            <a:r>
              <a:rPr lang="es-AR" sz="1800" dirty="0"/>
              <a:t>Joint Committee on Vaccination and Immunisation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81F80-1BF4-1449-BF08-78F7B4A17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627" y="2872293"/>
            <a:ext cx="8399847" cy="233890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b="1" dirty="0" err="1"/>
              <a:t>Vacuna</a:t>
            </a:r>
            <a:r>
              <a:rPr lang="en-US" b="1" dirty="0"/>
              <a:t> </a:t>
            </a:r>
            <a:r>
              <a:rPr lang="en-US" b="1" dirty="0" err="1"/>
              <a:t>Adyuvantada</a:t>
            </a:r>
            <a:r>
              <a:rPr lang="en-US" b="1" dirty="0"/>
              <a:t> con MF59 +65. </a:t>
            </a:r>
            <a:r>
              <a:rPr lang="en-US" dirty="0"/>
              <a:t>NHS England ha </a:t>
            </a:r>
            <a:r>
              <a:rPr lang="en-US" dirty="0" err="1"/>
              <a:t>recomendado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vacuna</a:t>
            </a:r>
            <a:r>
              <a:rPr lang="en-US" dirty="0"/>
              <a:t> para la </a:t>
            </a:r>
            <a:r>
              <a:rPr lang="en-US" dirty="0" err="1"/>
              <a:t>población</a:t>
            </a:r>
            <a:r>
              <a:rPr lang="en-US" dirty="0"/>
              <a:t> de 65 </a:t>
            </a:r>
            <a:r>
              <a:rPr lang="en-US" dirty="0" err="1"/>
              <a:t>años</a:t>
            </a:r>
            <a:r>
              <a:rPr lang="en-US" dirty="0"/>
              <a:t> y </a:t>
            </a:r>
            <a:r>
              <a:rPr lang="en-US" dirty="0" err="1"/>
              <a:t>mayores</a:t>
            </a:r>
            <a:r>
              <a:rPr lang="en-US" dirty="0"/>
              <a:t> para la </a:t>
            </a:r>
            <a:r>
              <a:rPr lang="en-US" dirty="0" err="1"/>
              <a:t>campaña</a:t>
            </a:r>
            <a:r>
              <a:rPr lang="en-US" dirty="0"/>
              <a:t> de gripe 2018/19 </a:t>
            </a:r>
            <a:r>
              <a:rPr lang="en-US" dirty="0" err="1"/>
              <a:t>teniendo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que </a:t>
            </a:r>
            <a:r>
              <a:rPr lang="en-US" dirty="0" err="1"/>
              <a:t>es</a:t>
            </a:r>
            <a:r>
              <a:rPr lang="en-US" dirty="0"/>
              <a:t> la </a:t>
            </a:r>
            <a:r>
              <a:rPr lang="en-US" dirty="0" err="1"/>
              <a:t>vacuna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efectiva</a:t>
            </a:r>
            <a:r>
              <a:rPr lang="en-US" dirty="0"/>
              <a:t> </a:t>
            </a:r>
            <a:r>
              <a:rPr lang="en-US" dirty="0" err="1"/>
              <a:t>actualmente</a:t>
            </a:r>
            <a:r>
              <a:rPr lang="en-US" dirty="0"/>
              <a:t> </a:t>
            </a:r>
            <a:r>
              <a:rPr lang="en-US" dirty="0" err="1"/>
              <a:t>disponible</a:t>
            </a:r>
            <a:r>
              <a:rPr lang="en-US" dirty="0"/>
              <a:t> para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grupo</a:t>
            </a:r>
            <a:r>
              <a:rPr lang="en-US" dirty="0"/>
              <a:t> etario.</a:t>
            </a:r>
            <a:r>
              <a:rPr lang="en-US" baseline="30000" dirty="0"/>
              <a:t>13</a:t>
            </a:r>
          </a:p>
          <a:p>
            <a:r>
              <a:rPr lang="en-US" dirty="0"/>
              <a:t>JCVI </a:t>
            </a:r>
            <a:r>
              <a:rPr lang="en-US" dirty="0" err="1"/>
              <a:t>considera</a:t>
            </a:r>
            <a:r>
              <a:rPr lang="en-US" dirty="0"/>
              <a:t> a la </a:t>
            </a:r>
            <a:r>
              <a:rPr lang="en-US" dirty="0" err="1"/>
              <a:t>Vacuna</a:t>
            </a:r>
            <a:r>
              <a:rPr lang="en-US" dirty="0"/>
              <a:t> </a:t>
            </a:r>
            <a:r>
              <a:rPr lang="en-US" dirty="0" err="1"/>
              <a:t>Adyuvantada</a:t>
            </a:r>
            <a:r>
              <a:rPr lang="en-US" dirty="0"/>
              <a:t> con MF59 mas </a:t>
            </a:r>
            <a:r>
              <a:rPr lang="en-US" dirty="0" err="1"/>
              <a:t>efectiva</a:t>
            </a:r>
            <a:r>
              <a:rPr lang="en-US" dirty="0"/>
              <a:t> y </a:t>
            </a:r>
            <a:r>
              <a:rPr lang="en-US" dirty="0" err="1"/>
              <a:t>costo</a:t>
            </a:r>
            <a:r>
              <a:rPr lang="en-US" dirty="0"/>
              <a:t> </a:t>
            </a:r>
            <a:r>
              <a:rPr lang="en-US" dirty="0" err="1"/>
              <a:t>efectiva</a:t>
            </a:r>
            <a:r>
              <a:rPr lang="en-US" dirty="0"/>
              <a:t> que la </a:t>
            </a:r>
            <a:r>
              <a:rPr lang="en-US" dirty="0" err="1"/>
              <a:t>vacuna</a:t>
            </a:r>
            <a:r>
              <a:rPr lang="en-US" dirty="0"/>
              <a:t> no adyuvantada </a:t>
            </a:r>
            <a:r>
              <a:rPr lang="en-US" dirty="0" err="1"/>
              <a:t>disponible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actualidad</a:t>
            </a:r>
            <a:r>
              <a:rPr lang="en-US" dirty="0"/>
              <a:t> (</a:t>
            </a:r>
            <a:r>
              <a:rPr lang="en-US" dirty="0" err="1"/>
              <a:t>incluyendo</a:t>
            </a:r>
            <a:r>
              <a:rPr lang="en-US" dirty="0"/>
              <a:t> la </a:t>
            </a:r>
            <a:r>
              <a:rPr lang="en-US" dirty="0" err="1"/>
              <a:t>cuadrivalente</a:t>
            </a:r>
            <a:r>
              <a:rPr lang="en-US" dirty="0"/>
              <a:t>).</a:t>
            </a:r>
            <a:r>
              <a:rPr lang="en-US" baseline="30000" dirty="0"/>
              <a:t>13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14" y="1229868"/>
            <a:ext cx="2775857" cy="1457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2136" y="5373216"/>
            <a:ext cx="7276338" cy="5770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s-AR" sz="1050" dirty="0"/>
              <a:t>13. </a:t>
            </a:r>
            <a:r>
              <a:rPr lang="es-AR" sz="1050" dirty="0" err="1"/>
              <a:t>Public</a:t>
            </a:r>
            <a:r>
              <a:rPr lang="es-AR" sz="1050" dirty="0"/>
              <a:t> </a:t>
            </a:r>
            <a:r>
              <a:rPr lang="es-AR" sz="1050" dirty="0" err="1"/>
              <a:t>Health</a:t>
            </a:r>
            <a:r>
              <a:rPr lang="es-AR" sz="1050" dirty="0"/>
              <a:t> </a:t>
            </a:r>
            <a:r>
              <a:rPr lang="es-AR" sz="1050" dirty="0" err="1"/>
              <a:t>England</a:t>
            </a:r>
            <a:r>
              <a:rPr lang="es-AR" sz="1050" dirty="0"/>
              <a:t>, NHS </a:t>
            </a:r>
            <a:r>
              <a:rPr lang="es-AR" sz="1050" dirty="0" err="1"/>
              <a:t>England</a:t>
            </a:r>
            <a:r>
              <a:rPr lang="es-AR" sz="1050" dirty="0"/>
              <a:t>, </a:t>
            </a:r>
            <a:r>
              <a:rPr lang="es-AR" sz="1050" dirty="0" err="1"/>
              <a:t>Flu</a:t>
            </a:r>
            <a:r>
              <a:rPr lang="es-AR" sz="1050" dirty="0"/>
              <a:t> </a:t>
            </a:r>
            <a:r>
              <a:rPr lang="es-AR" sz="1050" dirty="0" err="1"/>
              <a:t>letter</a:t>
            </a:r>
            <a:r>
              <a:rPr lang="es-AR" sz="1050" dirty="0"/>
              <a:t> N°1, 26 </a:t>
            </a:r>
            <a:r>
              <a:rPr lang="es-AR" sz="1050" dirty="0" err="1"/>
              <a:t>March</a:t>
            </a:r>
            <a:r>
              <a:rPr lang="es-AR" sz="1050" dirty="0"/>
              <a:t> 2018, https://assets.publishing.service.gov.uk/government/uploads/system/uploads/attachment_data/file/694779/Annual_national_flu_programme_2018-2019.pdf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99554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FF2F69D-DB51-554B-86A5-FA0AC07A3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90" y="361680"/>
            <a:ext cx="6296891" cy="18062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11B9E14-ED60-FD4D-BB8D-B09523EB8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805" y="2330744"/>
            <a:ext cx="6055121" cy="3978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46FBE52-F4A9-AE48-B151-34A830E8A0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00" b="4000"/>
          <a:stretch/>
        </p:blipFill>
        <p:spPr>
          <a:xfrm>
            <a:off x="233800" y="4190557"/>
            <a:ext cx="8465816" cy="621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3FA0227-56EA-A34F-A43C-7314B27B138B}"/>
              </a:ext>
            </a:extLst>
          </p:cNvPr>
          <p:cNvSpPr txBox="1"/>
          <p:nvPr/>
        </p:nvSpPr>
        <p:spPr>
          <a:xfrm>
            <a:off x="7526142" y="6415787"/>
            <a:ext cx="11897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AR" sz="900" dirty="0"/>
              <a:t>MMWR 2018;67:1-20</a:t>
            </a:r>
          </a:p>
        </p:txBody>
      </p:sp>
    </p:spTree>
    <p:extLst>
      <p:ext uri="{BB962C8B-B14F-4D97-AF65-F5344CB8AC3E}">
        <p14:creationId xmlns:p14="http://schemas.microsoft.com/office/powerpoint/2010/main" val="413949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07950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AR" dirty="0"/>
              <a:t>Vacuna cuadrivalente con dos cepas de Influenza B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288" y="1268238"/>
            <a:ext cx="8229600" cy="5545138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s-AR" dirty="0"/>
              <a:t>1987 linajes B Yamagata y B Victoria antigénicamente distintos por lo cual un componente B de la vacuna no protege contra el otro</a:t>
            </a:r>
          </a:p>
          <a:p>
            <a:pPr>
              <a:buFont typeface="Arial" charset="0"/>
              <a:buNone/>
              <a:defRPr/>
            </a:pPr>
            <a:r>
              <a:rPr lang="es-AR" dirty="0"/>
              <a:t>Influenza B: solo en humanos</a:t>
            </a:r>
          </a:p>
          <a:p>
            <a:pPr>
              <a:buFont typeface="Arial" charset="0"/>
              <a:buNone/>
              <a:defRPr/>
            </a:pPr>
            <a:r>
              <a:rPr lang="es-AR" dirty="0"/>
              <a:t>No produce pandemias</a:t>
            </a:r>
          </a:p>
          <a:p>
            <a:pPr>
              <a:buFont typeface="Arial" charset="0"/>
              <a:buNone/>
              <a:defRPr/>
            </a:pPr>
            <a:r>
              <a:rPr lang="es-AR" dirty="0">
                <a:solidFill>
                  <a:srgbClr val="C00000"/>
                </a:solidFill>
              </a:rPr>
              <a:t>Fluctuación del rol de virus B:                                                                          (EEUU 2001/2-2010/11): 0.4% - 43.6%</a:t>
            </a:r>
          </a:p>
          <a:p>
            <a:pPr>
              <a:buFont typeface="Arial" charset="0"/>
              <a:buNone/>
              <a:defRPr/>
            </a:pPr>
            <a:r>
              <a:rPr lang="es-AR" dirty="0"/>
              <a:t>Disminución en la protección de la TIV contra cepas B en temporadas de miss match (</a:t>
            </a:r>
            <a:r>
              <a:rPr lang="es-AR" dirty="0">
                <a:solidFill>
                  <a:srgbClr val="C00000"/>
                </a:solidFill>
              </a:rPr>
              <a:t>71% vs 49% </a:t>
            </a:r>
            <a:r>
              <a:rPr lang="es-AR" dirty="0"/>
              <a:t>match vs missmatch)</a:t>
            </a:r>
          </a:p>
          <a:p>
            <a:pPr>
              <a:buFont typeface="Arial" charset="0"/>
              <a:buNone/>
              <a:defRPr/>
            </a:pPr>
            <a:r>
              <a:rPr lang="es-AR" dirty="0"/>
              <a:t>2013: Recomendación de OMS</a:t>
            </a:r>
          </a:p>
          <a:p>
            <a:pPr>
              <a:buFont typeface="Arial" charset="0"/>
              <a:buNone/>
              <a:defRPr/>
            </a:pPr>
            <a:endParaRPr lang="es-AR" dirty="0"/>
          </a:p>
        </p:txBody>
      </p:sp>
      <p:sp>
        <p:nvSpPr>
          <p:cNvPr id="35844" name="3 CuadroTexto"/>
          <p:cNvSpPr txBox="1">
            <a:spLocks noChangeArrowheads="1"/>
          </p:cNvSpPr>
          <p:nvPr/>
        </p:nvSpPr>
        <p:spPr bwMode="auto">
          <a:xfrm>
            <a:off x="5867400" y="6237288"/>
            <a:ext cx="31003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s-AR" sz="1000" dirty="0" err="1"/>
              <a:t>Hannoun</a:t>
            </a:r>
            <a:r>
              <a:rPr lang="es-AR" sz="1000" dirty="0"/>
              <a:t> C. </a:t>
            </a:r>
            <a:r>
              <a:rPr lang="es-AR" sz="1000" i="1" dirty="0" err="1"/>
              <a:t>Exp</a:t>
            </a:r>
            <a:r>
              <a:rPr lang="es-AR" sz="1000" i="1" dirty="0"/>
              <a:t> </a:t>
            </a:r>
            <a:r>
              <a:rPr lang="es-AR" sz="1000" i="1" dirty="0" err="1"/>
              <a:t>Review</a:t>
            </a:r>
            <a:r>
              <a:rPr lang="es-AR" sz="1000" i="1" dirty="0"/>
              <a:t> </a:t>
            </a:r>
            <a:r>
              <a:rPr lang="es-AR" sz="1000" i="1" dirty="0" err="1"/>
              <a:t>Vaccine</a:t>
            </a:r>
            <a:r>
              <a:rPr lang="es-AR" sz="1000" i="1" dirty="0"/>
              <a:t> </a:t>
            </a:r>
            <a:r>
              <a:rPr lang="es-AR" sz="1000" dirty="0"/>
              <a:t>2013;12:1085-94</a:t>
            </a:r>
          </a:p>
          <a:p>
            <a:pPr algn="r" eaLnBrk="1" hangingPunct="1"/>
            <a:r>
              <a:rPr lang="es-AR" sz="1000" dirty="0" err="1"/>
              <a:t>Diaz</a:t>
            </a:r>
            <a:r>
              <a:rPr lang="es-AR" sz="1000" dirty="0"/>
              <a:t> Granados CA</a:t>
            </a:r>
            <a:r>
              <a:rPr lang="es-AR" sz="1000" i="1" dirty="0"/>
              <a:t>. </a:t>
            </a:r>
            <a:r>
              <a:rPr lang="es-AR" sz="1000" i="1" dirty="0" err="1"/>
              <a:t>Vaccine</a:t>
            </a:r>
            <a:r>
              <a:rPr lang="es-AR" sz="1000" dirty="0"/>
              <a:t> 2012;31:49-57</a:t>
            </a:r>
          </a:p>
          <a:p>
            <a:pPr algn="r" eaLnBrk="1" hangingPunct="1"/>
            <a:r>
              <a:rPr lang="es-AR" sz="1000" dirty="0" err="1"/>
              <a:t>Ambrose</a:t>
            </a:r>
            <a:r>
              <a:rPr lang="es-AR" sz="1000" dirty="0"/>
              <a:t> CS. </a:t>
            </a:r>
            <a:r>
              <a:rPr lang="es-AR" sz="1000" i="1" dirty="0" err="1"/>
              <a:t>Hum</a:t>
            </a:r>
            <a:r>
              <a:rPr lang="es-AR" sz="1000" i="1" dirty="0"/>
              <a:t> </a:t>
            </a:r>
            <a:r>
              <a:rPr lang="es-AR" sz="1000" i="1" dirty="0" err="1"/>
              <a:t>Vaccin</a:t>
            </a:r>
            <a:r>
              <a:rPr lang="es-AR" sz="1000" i="1" dirty="0"/>
              <a:t> </a:t>
            </a:r>
            <a:r>
              <a:rPr lang="es-AR" sz="1000" i="1" dirty="0" err="1"/>
              <a:t>Immunother</a:t>
            </a:r>
            <a:r>
              <a:rPr lang="es-AR" sz="1000" i="1" dirty="0"/>
              <a:t> </a:t>
            </a:r>
            <a:r>
              <a:rPr lang="es-AR" sz="1000" dirty="0"/>
              <a:t>2012;8:81-8</a:t>
            </a: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3688" y="2564904"/>
            <a:ext cx="3594100" cy="1800225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5 Conector recto"/>
          <p:cNvCxnSpPr/>
          <p:nvPr/>
        </p:nvCxnSpPr>
        <p:spPr>
          <a:xfrm>
            <a:off x="0" y="1124744"/>
            <a:ext cx="903605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79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07950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AR" dirty="0"/>
              <a:t>Vacuna cuadrivalente disponible en Argentina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288" y="1268238"/>
            <a:ext cx="8291512" cy="55451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AR" dirty="0"/>
              <a:t>Aprobada para su utilización a partir de los 3 años (pendiente aprobación a partir de 6 m)</a:t>
            </a:r>
          </a:p>
          <a:p>
            <a:pPr>
              <a:defRPr/>
            </a:pPr>
            <a:r>
              <a:rPr lang="es-AR" dirty="0"/>
              <a:t>En USA aprobada desde los 6 meses conteniendo 15 microgramos de c/u de los Ags</a:t>
            </a:r>
          </a:p>
          <a:p>
            <a:pPr>
              <a:defRPr/>
            </a:pPr>
            <a:r>
              <a:rPr lang="es-AR" dirty="0"/>
              <a:t>Superior inmunogenicidad para componentes B y similar para el resto de las cepas</a:t>
            </a:r>
          </a:p>
          <a:p>
            <a:pPr>
              <a:defRPr/>
            </a:pPr>
            <a:r>
              <a:rPr lang="es-AR" dirty="0"/>
              <a:t>Similar reactogenicidad</a:t>
            </a:r>
          </a:p>
          <a:p>
            <a:pPr>
              <a:buFont typeface="Arial" charset="0"/>
              <a:buNone/>
              <a:defRPr/>
            </a:pPr>
            <a:endParaRPr lang="es-AR" dirty="0"/>
          </a:p>
        </p:txBody>
      </p:sp>
      <p:sp>
        <p:nvSpPr>
          <p:cNvPr id="35844" name="3 CuadroTexto"/>
          <p:cNvSpPr txBox="1">
            <a:spLocks noChangeArrowheads="1"/>
          </p:cNvSpPr>
          <p:nvPr/>
        </p:nvSpPr>
        <p:spPr bwMode="auto">
          <a:xfrm>
            <a:off x="487556" y="6309320"/>
            <a:ext cx="31518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s-AR" sz="1000" dirty="0"/>
              <a:t>Jain VK, et al.  J Pediatric Infect Dis Soc 2017;6:9-19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0" y="1124744"/>
            <a:ext cx="903605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6DD0AC88-9ACE-A949-86A7-62C5888B0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4581128"/>
            <a:ext cx="3610744" cy="197441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5839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dirty="0"/>
              <a:t>Cuál es el mejor momento para administrar la vacuna antigripal?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AR" dirty="0"/>
              <a:t>Lo ideal es vacunar antes del inicio de la circulación viral pero es impredescible el inicio de la actividad de influenza</a:t>
            </a:r>
          </a:p>
          <a:p>
            <a:r>
              <a:rPr lang="es-AR" dirty="0"/>
              <a:t>Hay datos variables respecto a la disminución de la efectividad a lo largo del tiempo:</a:t>
            </a:r>
          </a:p>
          <a:p>
            <a:pPr lvl="1"/>
            <a:r>
              <a:rPr lang="es-AR" dirty="0"/>
              <a:t>7% por mes para H3N2 e influenza B</a:t>
            </a:r>
          </a:p>
          <a:p>
            <a:pPr lvl="1"/>
            <a:r>
              <a:rPr lang="es-AR" dirty="0"/>
              <a:t>6% - 11% para H1N1</a:t>
            </a:r>
          </a:p>
          <a:p>
            <a:pPr lvl="1"/>
            <a:r>
              <a:rPr lang="es-AR" dirty="0"/>
              <a:t>0% a los 3 meses para H3N2</a:t>
            </a:r>
          </a:p>
          <a:p>
            <a:pPr lvl="1"/>
            <a:r>
              <a:rPr lang="es-AR" dirty="0"/>
              <a:t>Leve disminución para B y sin cambios para H1N1</a:t>
            </a:r>
          </a:p>
          <a:p>
            <a:r>
              <a:rPr lang="es-AR" b="1" dirty="0"/>
              <a:t>Vacunar tardíamente podría generar mayor inmunidad pero al mismo tiempo oportunidades perdidas</a:t>
            </a:r>
          </a:p>
          <a:p>
            <a:r>
              <a:rPr lang="es-AR" b="1" dirty="0"/>
              <a:t>Siempre continuar vacunando a grupos de riesgo no vacunados aunque se observe circulación viral</a:t>
            </a:r>
          </a:p>
        </p:txBody>
      </p:sp>
      <p:cxnSp>
        <p:nvCxnSpPr>
          <p:cNvPr id="4" name="3 Conector recto"/>
          <p:cNvCxnSpPr/>
          <p:nvPr/>
        </p:nvCxnSpPr>
        <p:spPr>
          <a:xfrm>
            <a:off x="0" y="1412776"/>
            <a:ext cx="903605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208307" y="6331386"/>
            <a:ext cx="3935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AR" sz="1000" dirty="0"/>
              <a:t>Ferdinands JM, Fry AM, Reynolds S, et al. Clin Infect Dis 2017;64:544–50</a:t>
            </a:r>
          </a:p>
          <a:p>
            <a:pPr algn="r"/>
            <a:r>
              <a:rPr lang="es-AR" sz="1000" dirty="0"/>
              <a:t>Radin JM, et al. Vaccine 2016;34:3907–12</a:t>
            </a:r>
          </a:p>
          <a:p>
            <a:pPr algn="r"/>
            <a:r>
              <a:rPr lang="es-AR" sz="1000" dirty="0"/>
              <a:t>Kissling E, Nunes B, Robertson C, et al. Euro Surveill 2016;21 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6705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2936"/>
            <a:ext cx="8229600" cy="1143000"/>
          </a:xfrm>
        </p:spPr>
        <p:txBody>
          <a:bodyPr/>
          <a:lstStyle/>
          <a:p>
            <a:r>
              <a:rPr lang="es-AR" dirty="0"/>
              <a:t>Vacuna Antineumocócica</a:t>
            </a:r>
          </a:p>
        </p:txBody>
      </p:sp>
      <p:cxnSp>
        <p:nvCxnSpPr>
          <p:cNvPr id="4" name="3 Conector recto"/>
          <p:cNvCxnSpPr/>
          <p:nvPr/>
        </p:nvCxnSpPr>
        <p:spPr>
          <a:xfrm>
            <a:off x="0" y="4221088"/>
            <a:ext cx="914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232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CD730D6-BF78-5B41-AD0B-C073835C4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b="1" i="1" dirty="0" err="1">
                <a:solidFill>
                  <a:schemeClr val="accent1">
                    <a:lumMod val="25000"/>
                  </a:schemeClr>
                </a:solidFill>
              </a:rPr>
              <a:t>Streptococcus</a:t>
            </a:r>
            <a:r>
              <a:rPr lang="es-ES_tradnl" b="1" i="1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s-ES_tradnl" b="1" i="1" dirty="0" err="1">
                <a:solidFill>
                  <a:schemeClr val="accent1">
                    <a:lumMod val="25000"/>
                  </a:schemeClr>
                </a:solidFill>
              </a:rPr>
              <a:t>pneumoniae</a:t>
            </a:r>
            <a:br>
              <a:rPr lang="es-AR" b="1" dirty="0"/>
            </a:br>
            <a:r>
              <a:rPr lang="es-AR" b="1" dirty="0"/>
              <a:t>Patogenia</a:t>
            </a:r>
            <a:endParaRPr lang="es-AR" dirty="0"/>
          </a:p>
        </p:txBody>
      </p:sp>
      <p:sp>
        <p:nvSpPr>
          <p:cNvPr id="4" name="3 Rectángulo redondeado">
            <a:extLst>
              <a:ext uri="{FF2B5EF4-FFF2-40B4-BE49-F238E27FC236}">
                <a16:creationId xmlns:a16="http://schemas.microsoft.com/office/drawing/2014/main" id="{B6EC7732-50A3-494D-8C24-7632C5CBF24C}"/>
              </a:ext>
            </a:extLst>
          </p:cNvPr>
          <p:cNvSpPr/>
          <p:nvPr/>
        </p:nvSpPr>
        <p:spPr>
          <a:xfrm>
            <a:off x="2195513" y="1341438"/>
            <a:ext cx="4537075" cy="574675"/>
          </a:xfrm>
          <a:prstGeom prst="roundRect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sz="2000" b="1" i="1" dirty="0" err="1"/>
              <a:t>Streptococcus</a:t>
            </a:r>
            <a:r>
              <a:rPr lang="es-AR" sz="2000" b="1" i="1" dirty="0"/>
              <a:t> </a:t>
            </a:r>
            <a:r>
              <a:rPr lang="es-AR" sz="2000" b="1" i="1" dirty="0" err="1"/>
              <a:t>pneumoniae</a:t>
            </a:r>
            <a:endParaRPr lang="es-AR" sz="2000" b="1" i="1" dirty="0"/>
          </a:p>
        </p:txBody>
      </p: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CE3D3F23-09A6-F34E-9C2D-437DFE15A189}"/>
              </a:ext>
            </a:extLst>
          </p:cNvPr>
          <p:cNvSpPr/>
          <p:nvPr/>
        </p:nvSpPr>
        <p:spPr>
          <a:xfrm>
            <a:off x="1930400" y="2420938"/>
            <a:ext cx="5040313" cy="576262"/>
          </a:xfrm>
          <a:prstGeom prst="roundRect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b="1" dirty="0">
                <a:solidFill>
                  <a:srgbClr val="FFFF00"/>
                </a:solidFill>
              </a:rPr>
              <a:t>COLONIZACIÓN NASOFARÍNGEA</a:t>
            </a:r>
          </a:p>
        </p:txBody>
      </p:sp>
      <p:sp>
        <p:nvSpPr>
          <p:cNvPr id="6" name="5 Rectángulo redondeado">
            <a:extLst>
              <a:ext uri="{FF2B5EF4-FFF2-40B4-BE49-F238E27FC236}">
                <a16:creationId xmlns:a16="http://schemas.microsoft.com/office/drawing/2014/main" id="{45590DD2-5C04-864B-919E-C52A9A8926E4}"/>
              </a:ext>
            </a:extLst>
          </p:cNvPr>
          <p:cNvSpPr/>
          <p:nvPr/>
        </p:nvSpPr>
        <p:spPr>
          <a:xfrm>
            <a:off x="2051050" y="3500438"/>
            <a:ext cx="4824413" cy="936625"/>
          </a:xfrm>
          <a:prstGeom prst="roundRect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  <a:p>
            <a:pPr algn="ctr" eaLnBrk="1" hangingPunct="1"/>
            <a:r>
              <a:rPr lang="es-AR" altLang="es-AR">
                <a:solidFill>
                  <a:srgbClr val="FFFFFF"/>
                </a:solidFill>
              </a:rPr>
              <a:t>Adhesinas bacterianas</a:t>
            </a:r>
          </a:p>
          <a:p>
            <a:pPr algn="ctr" eaLnBrk="1" hangingPunct="1"/>
            <a:r>
              <a:rPr lang="es-AR" altLang="es-AR">
                <a:solidFill>
                  <a:srgbClr val="FFFFFF"/>
                </a:solidFill>
              </a:rPr>
              <a:t>Ag superficie</a:t>
            </a:r>
          </a:p>
          <a:p>
            <a:pPr algn="ctr" eaLnBrk="1" hangingPunct="1"/>
            <a:r>
              <a:rPr lang="es-AR" altLang="es-AR">
                <a:solidFill>
                  <a:srgbClr val="FFFFFF"/>
                </a:solidFill>
              </a:rPr>
              <a:t>Receptores celulares</a:t>
            </a:r>
          </a:p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  <p:sp>
        <p:nvSpPr>
          <p:cNvPr id="7" name="6 Rectángulo redondeado">
            <a:extLst>
              <a:ext uri="{FF2B5EF4-FFF2-40B4-BE49-F238E27FC236}">
                <a16:creationId xmlns:a16="http://schemas.microsoft.com/office/drawing/2014/main" id="{586BE350-083B-994C-B64C-2F9566B8FED6}"/>
              </a:ext>
            </a:extLst>
          </p:cNvPr>
          <p:cNvSpPr/>
          <p:nvPr/>
        </p:nvSpPr>
        <p:spPr>
          <a:xfrm>
            <a:off x="3348038" y="4797425"/>
            <a:ext cx="2160587" cy="576263"/>
          </a:xfrm>
          <a:prstGeom prst="roundRect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AR" altLang="es-AR" b="1">
                <a:solidFill>
                  <a:srgbClr val="FFFF00"/>
                </a:solidFill>
              </a:rPr>
              <a:t>INFECCIÓN</a:t>
            </a:r>
          </a:p>
        </p:txBody>
      </p:sp>
      <p:sp>
        <p:nvSpPr>
          <p:cNvPr id="8" name="7 Elipse">
            <a:extLst>
              <a:ext uri="{FF2B5EF4-FFF2-40B4-BE49-F238E27FC236}">
                <a16:creationId xmlns:a16="http://schemas.microsoft.com/office/drawing/2014/main" id="{7D841A36-50C3-2646-8AD5-AB41AF6B651A}"/>
              </a:ext>
            </a:extLst>
          </p:cNvPr>
          <p:cNvSpPr/>
          <p:nvPr/>
        </p:nvSpPr>
        <p:spPr>
          <a:xfrm>
            <a:off x="692150" y="5075238"/>
            <a:ext cx="2151063" cy="1201737"/>
          </a:xfrm>
          <a:prstGeom prst="ellipse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dirty="0"/>
              <a:t>Falla de mecanismos de </a:t>
            </a:r>
            <a:r>
              <a:rPr lang="es-AR" dirty="0" err="1"/>
              <a:t>Clearance</a:t>
            </a:r>
            <a:endParaRPr lang="es-AR" dirty="0"/>
          </a:p>
        </p:txBody>
      </p:sp>
      <p:sp>
        <p:nvSpPr>
          <p:cNvPr id="9" name="8 Flecha abajo">
            <a:extLst>
              <a:ext uri="{FF2B5EF4-FFF2-40B4-BE49-F238E27FC236}">
                <a16:creationId xmlns:a16="http://schemas.microsoft.com/office/drawing/2014/main" id="{F6C4EDD5-A448-C544-8141-A0FD07E07225}"/>
              </a:ext>
            </a:extLst>
          </p:cNvPr>
          <p:cNvSpPr/>
          <p:nvPr/>
        </p:nvSpPr>
        <p:spPr>
          <a:xfrm>
            <a:off x="4305300" y="1989138"/>
            <a:ext cx="266700" cy="360362"/>
          </a:xfrm>
          <a:prstGeom prst="downArrow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  <p:sp>
        <p:nvSpPr>
          <p:cNvPr id="11" name="10 Flecha abajo">
            <a:extLst>
              <a:ext uri="{FF2B5EF4-FFF2-40B4-BE49-F238E27FC236}">
                <a16:creationId xmlns:a16="http://schemas.microsoft.com/office/drawing/2014/main" id="{7D2A092C-42C6-474B-A8AF-DE7D60730A5F}"/>
              </a:ext>
            </a:extLst>
          </p:cNvPr>
          <p:cNvSpPr/>
          <p:nvPr/>
        </p:nvSpPr>
        <p:spPr>
          <a:xfrm>
            <a:off x="4206875" y="3068638"/>
            <a:ext cx="365125" cy="360362"/>
          </a:xfrm>
          <a:prstGeom prst="downArrow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  <p:sp>
        <p:nvSpPr>
          <p:cNvPr id="12" name="11 Elipse">
            <a:extLst>
              <a:ext uri="{FF2B5EF4-FFF2-40B4-BE49-F238E27FC236}">
                <a16:creationId xmlns:a16="http://schemas.microsoft.com/office/drawing/2014/main" id="{94F2D51A-0183-3846-8E80-260E74C991AE}"/>
              </a:ext>
            </a:extLst>
          </p:cNvPr>
          <p:cNvSpPr/>
          <p:nvPr/>
        </p:nvSpPr>
        <p:spPr>
          <a:xfrm>
            <a:off x="3348038" y="5864225"/>
            <a:ext cx="2160587" cy="949325"/>
          </a:xfrm>
          <a:prstGeom prst="ellipse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sz="1600" dirty="0"/>
              <a:t>Edema y Necrosis:</a:t>
            </a:r>
          </a:p>
          <a:p>
            <a:pPr algn="ctr" eaLnBrk="1" hangingPunct="1">
              <a:defRPr/>
            </a:pPr>
            <a:r>
              <a:rPr lang="es-AR" sz="1600" dirty="0"/>
              <a:t>Infección viral</a:t>
            </a:r>
          </a:p>
          <a:p>
            <a:pPr algn="ctr" eaLnBrk="1" hangingPunct="1">
              <a:defRPr/>
            </a:pPr>
            <a:r>
              <a:rPr lang="es-AR" sz="1600" dirty="0"/>
              <a:t>Alergia</a:t>
            </a:r>
          </a:p>
        </p:txBody>
      </p:sp>
      <p:sp>
        <p:nvSpPr>
          <p:cNvPr id="13" name="12 Elipse">
            <a:extLst>
              <a:ext uri="{FF2B5EF4-FFF2-40B4-BE49-F238E27FC236}">
                <a16:creationId xmlns:a16="http://schemas.microsoft.com/office/drawing/2014/main" id="{2E6B437A-60A8-9841-AFBD-6EADD09BD795}"/>
              </a:ext>
            </a:extLst>
          </p:cNvPr>
          <p:cNvSpPr/>
          <p:nvPr/>
        </p:nvSpPr>
        <p:spPr>
          <a:xfrm>
            <a:off x="5940425" y="5184775"/>
            <a:ext cx="2214563" cy="1557338"/>
          </a:xfrm>
          <a:prstGeom prst="ellipse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sz="1600" dirty="0"/>
              <a:t>Aumento de Secreción mucosa:</a:t>
            </a:r>
          </a:p>
          <a:p>
            <a:pPr marL="285750" indent="-285750" algn="ctr" eaLnBrk="1" hangingPunct="1">
              <a:buFont typeface="Arial" pitchFamily="34" charset="0"/>
              <a:buChar char="•"/>
              <a:defRPr/>
            </a:pPr>
            <a:r>
              <a:rPr lang="es-AR" sz="1600" dirty="0"/>
              <a:t>Tabaquismo</a:t>
            </a:r>
          </a:p>
          <a:p>
            <a:pPr marL="285750" indent="-285750" algn="ctr" eaLnBrk="1" hangingPunct="1">
              <a:buFont typeface="Arial" pitchFamily="34" charset="0"/>
              <a:buChar char="•"/>
              <a:defRPr/>
            </a:pPr>
            <a:r>
              <a:rPr lang="es-AR" sz="1600" dirty="0"/>
              <a:t>Influenza</a:t>
            </a:r>
          </a:p>
        </p:txBody>
      </p:sp>
      <p:sp>
        <p:nvSpPr>
          <p:cNvPr id="14" name="13 Flecha abajo">
            <a:extLst>
              <a:ext uri="{FF2B5EF4-FFF2-40B4-BE49-F238E27FC236}">
                <a16:creationId xmlns:a16="http://schemas.microsoft.com/office/drawing/2014/main" id="{EBF18817-60A1-3243-8941-4137E8F19E7D}"/>
              </a:ext>
            </a:extLst>
          </p:cNvPr>
          <p:cNvSpPr/>
          <p:nvPr/>
        </p:nvSpPr>
        <p:spPr>
          <a:xfrm>
            <a:off x="4211638" y="4508500"/>
            <a:ext cx="411162" cy="288925"/>
          </a:xfrm>
          <a:prstGeom prst="downArrow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  <p:cxnSp>
        <p:nvCxnSpPr>
          <p:cNvPr id="17" name="16 Conector recto de flecha">
            <a:extLst>
              <a:ext uri="{FF2B5EF4-FFF2-40B4-BE49-F238E27FC236}">
                <a16:creationId xmlns:a16="http://schemas.microsoft.com/office/drawing/2014/main" id="{9526118E-C04A-FB49-862E-C4390DD6E490}"/>
              </a:ext>
            </a:extLst>
          </p:cNvPr>
          <p:cNvCxnSpPr>
            <a:endCxn id="7" idx="1"/>
          </p:cNvCxnSpPr>
          <p:nvPr/>
        </p:nvCxnSpPr>
        <p:spPr>
          <a:xfrm flipV="1">
            <a:off x="2627313" y="5084763"/>
            <a:ext cx="720725" cy="144462"/>
          </a:xfrm>
          <a:prstGeom prst="straightConnector1">
            <a:avLst/>
          </a:prstGeom>
          <a:ln w="76200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>
            <a:extLst>
              <a:ext uri="{FF2B5EF4-FFF2-40B4-BE49-F238E27FC236}">
                <a16:creationId xmlns:a16="http://schemas.microsoft.com/office/drawing/2014/main" id="{D1C2FB28-130A-CC4D-B3B7-CBBD9C19A9EA}"/>
              </a:ext>
            </a:extLst>
          </p:cNvPr>
          <p:cNvCxnSpPr>
            <a:stCxn id="13" idx="1"/>
          </p:cNvCxnSpPr>
          <p:nvPr/>
        </p:nvCxnSpPr>
        <p:spPr>
          <a:xfrm flipH="1" flipV="1">
            <a:off x="5580063" y="5026025"/>
            <a:ext cx="684212" cy="385763"/>
          </a:xfrm>
          <a:prstGeom prst="straightConnector1">
            <a:avLst/>
          </a:prstGeom>
          <a:ln w="76200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>
            <a:extLst>
              <a:ext uri="{FF2B5EF4-FFF2-40B4-BE49-F238E27FC236}">
                <a16:creationId xmlns:a16="http://schemas.microsoft.com/office/drawing/2014/main" id="{737D26E2-AF4D-6848-86F9-9B3A4BA274AF}"/>
              </a:ext>
            </a:extLst>
          </p:cNvPr>
          <p:cNvCxnSpPr>
            <a:stCxn id="12" idx="0"/>
            <a:endCxn id="7" idx="2"/>
          </p:cNvCxnSpPr>
          <p:nvPr/>
        </p:nvCxnSpPr>
        <p:spPr>
          <a:xfrm flipV="1">
            <a:off x="4427538" y="5373688"/>
            <a:ext cx="0" cy="490537"/>
          </a:xfrm>
          <a:prstGeom prst="straightConnector1">
            <a:avLst/>
          </a:prstGeom>
          <a:ln w="76200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flu-lycke 27">
            <a:extLst>
              <a:ext uri="{FF2B5EF4-FFF2-40B4-BE49-F238E27FC236}">
                <a16:creationId xmlns:a16="http://schemas.microsoft.com/office/drawing/2014/main" id="{38AC6D04-ACD5-8B4C-A674-BEF1F89C6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1" r="1546" b="68678"/>
          <a:stretch>
            <a:fillRect/>
          </a:stretch>
        </p:blipFill>
        <p:spPr bwMode="auto">
          <a:xfrm>
            <a:off x="7308850" y="1628775"/>
            <a:ext cx="16922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5">
            <a:extLst>
              <a:ext uri="{FF2B5EF4-FFF2-40B4-BE49-F238E27FC236}">
                <a16:creationId xmlns:a16="http://schemas.microsoft.com/office/drawing/2014/main" id="{F856843C-DCDE-344E-B46F-DA5B447C2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913" y="1366838"/>
            <a:ext cx="1960562" cy="2619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AR" sz="1100" b="1">
                <a:latin typeface="Calibri" panose="020F0502020204030204" pitchFamily="34" charset="0"/>
              </a:rPr>
              <a:t>MUCOSA TRAQUEAL NORMAL</a:t>
            </a:r>
          </a:p>
        </p:txBody>
      </p:sp>
      <p:pic>
        <p:nvPicPr>
          <p:cNvPr id="34" name="Picture 3" descr="flu-lycke 27">
            <a:extLst>
              <a:ext uri="{FF2B5EF4-FFF2-40B4-BE49-F238E27FC236}">
                <a16:creationId xmlns:a16="http://schemas.microsoft.com/office/drawing/2014/main" id="{92104231-678D-EC45-9031-90720E5A1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" t="35048" r="10231" b="33780"/>
          <a:stretch>
            <a:fillRect/>
          </a:stretch>
        </p:blipFill>
        <p:spPr bwMode="auto">
          <a:xfrm>
            <a:off x="7308850" y="3429000"/>
            <a:ext cx="17208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 Box 6">
            <a:extLst>
              <a:ext uri="{FF2B5EF4-FFF2-40B4-BE49-F238E27FC236}">
                <a16:creationId xmlns:a16="http://schemas.microsoft.com/office/drawing/2014/main" id="{9B95CD2C-4B32-C04A-84CB-43ACB283D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913" y="2998788"/>
            <a:ext cx="1978025" cy="430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AR" sz="1100" b="1">
                <a:latin typeface="Calibri" panose="020F0502020204030204" pitchFamily="34" charset="0"/>
              </a:rPr>
              <a:t>3 DIAS POST-INFECCION CON VIRUS  DE INFLUENZA</a:t>
            </a:r>
          </a:p>
        </p:txBody>
      </p:sp>
      <p:cxnSp>
        <p:nvCxnSpPr>
          <p:cNvPr id="43" name="42 Conector recto">
            <a:extLst>
              <a:ext uri="{FF2B5EF4-FFF2-40B4-BE49-F238E27FC236}">
                <a16:creationId xmlns:a16="http://schemas.microsoft.com/office/drawing/2014/main" id="{1ECFC573-A7A7-3A46-AC75-495786A1171F}"/>
              </a:ext>
            </a:extLst>
          </p:cNvPr>
          <p:cNvCxnSpPr/>
          <p:nvPr/>
        </p:nvCxnSpPr>
        <p:spPr>
          <a:xfrm>
            <a:off x="468313" y="1196975"/>
            <a:ext cx="8207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28" name="Picture 2" descr="C:\Users\Pablo\Desktop\Archivos Pablo Nuevos\Neumococo\NT_neo.jpg">
            <a:extLst>
              <a:ext uri="{FF2B5EF4-FFF2-40B4-BE49-F238E27FC236}">
                <a16:creationId xmlns:a16="http://schemas.microsoft.com/office/drawing/2014/main" id="{B4B6BD4D-218B-5A4A-B84E-D1E46E311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9050"/>
            <a:ext cx="10477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61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33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Título">
            <a:extLst>
              <a:ext uri="{FF2B5EF4-FFF2-40B4-BE49-F238E27FC236}">
                <a16:creationId xmlns:a16="http://schemas.microsoft.com/office/drawing/2014/main" id="{66E39C46-4B2F-294C-9946-0F7EBED40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988"/>
            <a:ext cx="9144000" cy="796926"/>
          </a:xfrm>
        </p:spPr>
        <p:txBody>
          <a:bodyPr/>
          <a:lstStyle/>
          <a:p>
            <a:r>
              <a:rPr lang="en-US" altLang="es-AR" sz="2400"/>
              <a:t>Epidemiología y portación nasofaríngea en adultos no vacunados </a:t>
            </a:r>
            <a:br>
              <a:rPr lang="en-US" altLang="es-AR" sz="2400"/>
            </a:br>
            <a:r>
              <a:rPr lang="en-US" altLang="es-AR" sz="2000"/>
              <a:t>Resultados preliminares del primer estudio nacional en Argentina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D7B21344-05C8-BD45-804D-A8CE325C9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6092825"/>
            <a:ext cx="82089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AR" altLang="es-AR" sz="1000">
                <a:latin typeface="Century Gothic" panose="020B0502020202020204" pitchFamily="34" charset="0"/>
              </a:rPr>
              <a:t>Rearte A, Nacinovich F, Rancaño C, Sagradini S, Elbert G, Fossati MS, Veliz OE, Sorhouet Pereira C, Regueira M, Vizzotti C. </a:t>
            </a:r>
            <a:r>
              <a:rPr lang="en-US" altLang="es-AR" sz="1000">
                <a:latin typeface="Century Gothic" panose="020B0502020202020204" pitchFamily="34" charset="0"/>
              </a:rPr>
              <a:t>Epidemiology of </a:t>
            </a:r>
            <a:r>
              <a:rPr lang="en-US" altLang="es-AR" sz="1000" i="1">
                <a:latin typeface="Century Gothic" panose="020B0502020202020204" pitchFamily="34" charset="0"/>
              </a:rPr>
              <a:t>S. pneumoniae </a:t>
            </a:r>
            <a:r>
              <a:rPr lang="en-US" altLang="es-AR" sz="1000">
                <a:latin typeface="Century Gothic" panose="020B0502020202020204" pitchFamily="34" charset="0"/>
              </a:rPr>
              <a:t>(Spn) nasopharyngeal carriage (NC) among unvaccinated adults. Preliminary results of the first national survey in Argentina. 10</a:t>
            </a:r>
            <a:r>
              <a:rPr lang="en-US" altLang="es-AR" sz="1000" baseline="30000">
                <a:latin typeface="Century Gothic" panose="020B0502020202020204" pitchFamily="34" charset="0"/>
              </a:rPr>
              <a:t>th</a:t>
            </a:r>
            <a:r>
              <a:rPr lang="en-US" altLang="es-AR" sz="1000">
                <a:latin typeface="Century Gothic" panose="020B0502020202020204" pitchFamily="34" charset="0"/>
              </a:rPr>
              <a:t> ISPPD. Junio 2016.</a:t>
            </a:r>
            <a:endParaRPr lang="es-AR" altLang="es-AR" sz="1000">
              <a:latin typeface="Century Gothic" panose="020B0502020202020204" pitchFamily="34" charset="0"/>
            </a:endParaRPr>
          </a:p>
        </p:txBody>
      </p:sp>
      <p:graphicFrame>
        <p:nvGraphicFramePr>
          <p:cNvPr id="3" name="2 Diagrama">
            <a:extLst>
              <a:ext uri="{FF2B5EF4-FFF2-40B4-BE49-F238E27FC236}">
                <a16:creationId xmlns:a16="http://schemas.microsoft.com/office/drawing/2014/main" id="{012F4751-0EAB-F34E-835F-F8D579417898}"/>
              </a:ext>
            </a:extLst>
          </p:cNvPr>
          <p:cNvGraphicFramePr/>
          <p:nvPr/>
        </p:nvGraphicFramePr>
        <p:xfrm>
          <a:off x="539552" y="16288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Rectángulo">
            <a:extLst>
              <a:ext uri="{FF2B5EF4-FFF2-40B4-BE49-F238E27FC236}">
                <a16:creationId xmlns:a16="http://schemas.microsoft.com/office/drawing/2014/main" id="{509C7D3B-BB71-2143-AD29-7AE42EB01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628775"/>
            <a:ext cx="7848600" cy="403225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8100000" algn="tr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AR" altLang="es-AR" sz="1800">
              <a:solidFill>
                <a:srgbClr val="FFFFFF"/>
              </a:solidFill>
            </a:endParaRPr>
          </a:p>
        </p:txBody>
      </p:sp>
      <p:cxnSp>
        <p:nvCxnSpPr>
          <p:cNvPr id="12" name="11 Conector recto">
            <a:extLst>
              <a:ext uri="{FF2B5EF4-FFF2-40B4-BE49-F238E27FC236}">
                <a16:creationId xmlns:a16="http://schemas.microsoft.com/office/drawing/2014/main" id="{60DD4B06-934B-BA41-BF2D-FC23963688FA}"/>
              </a:ext>
            </a:extLst>
          </p:cNvPr>
          <p:cNvCxnSpPr/>
          <p:nvPr/>
        </p:nvCxnSpPr>
        <p:spPr>
          <a:xfrm>
            <a:off x="468313" y="981075"/>
            <a:ext cx="8207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8" name="6 CuadroTexto">
            <a:extLst>
              <a:ext uri="{FF2B5EF4-FFF2-40B4-BE49-F238E27FC236}">
                <a16:creationId xmlns:a16="http://schemas.microsoft.com/office/drawing/2014/main" id="{9680226F-B047-274C-BB7A-337AB042A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052513"/>
            <a:ext cx="6951663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1800"/>
              <a:t>Portación: &gt; en niños (20%-40%) que en adultos (5%-10%), &gt; en invierno</a:t>
            </a:r>
          </a:p>
        </p:txBody>
      </p:sp>
    </p:spTree>
    <p:extLst>
      <p:ext uri="{BB962C8B-B14F-4D97-AF65-F5344CB8AC3E}">
        <p14:creationId xmlns:p14="http://schemas.microsoft.com/office/powerpoint/2010/main" val="49757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3" grpId="0">
        <p:bldAsOne/>
      </p:bldGraphic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6">
            <a:extLst>
              <a:ext uri="{FF2B5EF4-FFF2-40B4-BE49-F238E27FC236}">
                <a16:creationId xmlns:a16="http://schemas.microsoft.com/office/drawing/2014/main" id="{BE0212EC-F3B6-F148-B545-C948B63CA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25588"/>
            <a:ext cx="6524625" cy="45989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Text Box 7">
            <a:extLst>
              <a:ext uri="{FF2B5EF4-FFF2-40B4-BE49-F238E27FC236}">
                <a16:creationId xmlns:a16="http://schemas.microsoft.com/office/drawing/2014/main" id="{37BEDADF-66AD-BC41-93A1-ACA947D6D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6381750"/>
            <a:ext cx="40227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s-ES" altLang="es-AR" sz="1100">
                <a:solidFill>
                  <a:srgbClr val="000000"/>
                </a:solidFill>
                <a:latin typeface="Calibri" panose="020F0502020204030204" pitchFamily="34" charset="0"/>
              </a:rPr>
              <a:t>Edwards KM and Griffin MR. NEJM 2003;349:1312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801075C-C4CD-3541-B950-C21B03163415}"/>
              </a:ext>
            </a:extLst>
          </p:cNvPr>
          <p:cNvSpPr txBox="1"/>
          <p:nvPr/>
        </p:nvSpPr>
        <p:spPr>
          <a:xfrm>
            <a:off x="1979613" y="1795463"/>
            <a:ext cx="1055687" cy="25161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s-AR">
                <a:solidFill>
                  <a:srgbClr val="000000"/>
                </a:solidFill>
                <a:latin typeface="Calibri" panose="020F0502020204030204" pitchFamily="34" charset="0"/>
              </a:rPr>
              <a:t>Mortality</a:t>
            </a:r>
          </a:p>
          <a:p>
            <a:pPr eaLnBrk="1" hangingPunct="1"/>
            <a:endParaRPr lang="es-MX" altLang="es-AR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s-MX" altLang="es-AR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s-MX" altLang="es-AR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s-MX" altLang="es-AR">
                <a:solidFill>
                  <a:srgbClr val="000000"/>
                </a:solidFill>
                <a:latin typeface="Calibri" panose="020F0502020204030204" pitchFamily="34" charset="0"/>
              </a:rPr>
              <a:t>30-80%</a:t>
            </a:r>
          </a:p>
          <a:p>
            <a:pPr eaLnBrk="1" hangingPunct="1"/>
            <a:endParaRPr lang="es-MX" altLang="es-AR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s-MX" altLang="es-AR">
                <a:solidFill>
                  <a:srgbClr val="000000"/>
                </a:solidFill>
                <a:latin typeface="Calibri" panose="020F0502020204030204" pitchFamily="34" charset="0"/>
              </a:rPr>
              <a:t>20-60%</a:t>
            </a:r>
          </a:p>
          <a:p>
            <a:pPr eaLnBrk="1" hangingPunct="1"/>
            <a:endParaRPr lang="es-MX" altLang="es-AR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s-MX" altLang="es-AR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s-MX" altLang="es-AR">
                <a:solidFill>
                  <a:srgbClr val="000000"/>
                </a:solidFill>
                <a:latin typeface="Calibri" panose="020F0502020204030204" pitchFamily="34" charset="0"/>
              </a:rPr>
              <a:t>5-7%</a:t>
            </a:r>
            <a:endParaRPr lang="es-AR" altLang="es-A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461" name="4 Título">
            <a:extLst>
              <a:ext uri="{FF2B5EF4-FFF2-40B4-BE49-F238E27FC236}">
                <a16:creationId xmlns:a16="http://schemas.microsoft.com/office/drawing/2014/main" id="{ED425182-9C22-8241-9465-D22898E9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2525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AR" sz="4000"/>
              <a:t>Infección por </a:t>
            </a:r>
            <a:r>
              <a:rPr lang="es-ES" altLang="es-AR" sz="4000" i="1"/>
              <a:t>S. pneumoniae</a:t>
            </a:r>
            <a:br>
              <a:rPr lang="es-ES" altLang="es-AR" sz="4000"/>
            </a:br>
            <a:r>
              <a:rPr lang="es-ES" altLang="es-AR" sz="4000"/>
              <a:t>Formas clínicas</a:t>
            </a:r>
            <a:br>
              <a:rPr lang="es-ES" altLang="es-AR" sz="4000"/>
            </a:br>
            <a:endParaRPr lang="es-AR" altLang="es-AR" sz="4000"/>
          </a:p>
        </p:txBody>
      </p:sp>
    </p:spTree>
    <p:extLst>
      <p:ext uri="{BB962C8B-B14F-4D97-AF65-F5344CB8AC3E}">
        <p14:creationId xmlns:p14="http://schemas.microsoft.com/office/powerpoint/2010/main" val="3718517329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>
            <a:extLst>
              <a:ext uri="{FF2B5EF4-FFF2-40B4-BE49-F238E27FC236}">
                <a16:creationId xmlns:a16="http://schemas.microsoft.com/office/drawing/2014/main" id="{7B647AEC-F607-264C-95C5-D38DAD71D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AR" sz="3600" b="1" dirty="0">
                <a:solidFill>
                  <a:schemeClr val="accent4">
                    <a:lumMod val="10000"/>
                  </a:schemeClr>
                </a:solidFill>
                <a:ea typeface="Verdana" pitchFamily="34" charset="0"/>
                <a:cs typeface="Verdana" pitchFamily="34" charset="0"/>
              </a:rPr>
              <a:t>Mortalidad por Enfermedad </a:t>
            </a:r>
            <a:r>
              <a:rPr lang="es-AR" sz="3600" b="1" dirty="0" err="1">
                <a:solidFill>
                  <a:schemeClr val="accent4">
                    <a:lumMod val="10000"/>
                  </a:schemeClr>
                </a:solidFill>
                <a:ea typeface="Verdana" pitchFamily="34" charset="0"/>
                <a:cs typeface="Verdana" pitchFamily="34" charset="0"/>
              </a:rPr>
              <a:t>Neumocócica</a:t>
            </a:r>
            <a:endParaRPr lang="es-AR" sz="3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5454FC5C-609F-4B44-BA9E-8CDE3AB65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997450"/>
          </a:xfrm>
        </p:spPr>
        <p:txBody>
          <a:bodyPr>
            <a:normAutofit/>
          </a:bodyPr>
          <a:lstStyle/>
          <a:p>
            <a:pPr marL="365760" indent="-256032">
              <a:defRPr/>
            </a:pPr>
            <a:endParaRPr lang="es-AR" sz="2400" dirty="0"/>
          </a:p>
          <a:p>
            <a:pPr marL="365760" indent="-256032">
              <a:defRPr/>
            </a:pPr>
            <a:r>
              <a:rPr lang="es-AR" sz="2400" dirty="0">
                <a:solidFill>
                  <a:schemeClr val="accent4">
                    <a:lumMod val="10000"/>
                  </a:schemeClr>
                </a:solidFill>
              </a:rPr>
              <a:t>En países que han implementado la vacunación universal en niños:²</a:t>
            </a:r>
            <a:endParaRPr lang="es-AR" sz="2000" dirty="0">
              <a:solidFill>
                <a:schemeClr val="accent4">
                  <a:lumMod val="10000"/>
                </a:schemeClr>
              </a:solidFill>
            </a:endParaRPr>
          </a:p>
          <a:p>
            <a:pPr marL="800100" lvl="3" indent="-342900">
              <a:defRPr/>
            </a:pPr>
            <a:r>
              <a:rPr lang="es-AR" sz="2400" b="1" dirty="0">
                <a:solidFill>
                  <a:srgbClr val="FF0000"/>
                </a:solidFill>
              </a:rPr>
              <a:t>Carga mayor de enfermedad en  adultos mayores.</a:t>
            </a:r>
          </a:p>
          <a:p>
            <a:pPr marL="800100" lvl="3" indent="-342900">
              <a:defRPr/>
            </a:pPr>
            <a:r>
              <a:rPr lang="es-AR" sz="2400" b="1" dirty="0">
                <a:solidFill>
                  <a:srgbClr val="FF0000"/>
                </a:solidFill>
              </a:rPr>
              <a:t>Mayor mortalidad  en este grupo.</a:t>
            </a:r>
          </a:p>
          <a:p>
            <a:pPr lvl="1">
              <a:buFontTx/>
              <a:buNone/>
              <a:defRPr/>
            </a:pP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Tx/>
              <a:buNone/>
              <a:defRPr/>
            </a:pP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s-A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38D72D2D-4978-F342-A238-4B095A49FA4B}"/>
              </a:ext>
            </a:extLst>
          </p:cNvPr>
          <p:cNvSpPr/>
          <p:nvPr/>
        </p:nvSpPr>
        <p:spPr>
          <a:xfrm>
            <a:off x="468313" y="765175"/>
            <a:ext cx="8424862" cy="1081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sz="2800" b="1" dirty="0">
                <a:solidFill>
                  <a:srgbClr val="002060"/>
                </a:solidFill>
                <a:ea typeface="Arial Unicode MS" pitchFamily="34" charset="-128"/>
                <a:cs typeface="Arial Unicode MS" pitchFamily="34" charset="-128"/>
              </a:rPr>
              <a:t>          </a:t>
            </a:r>
          </a:p>
          <a:p>
            <a:pPr algn="ctr" eaLnBrk="1" hangingPunct="1">
              <a:defRPr/>
            </a:pPr>
            <a:r>
              <a:rPr lang="es-AR" sz="2800" b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1.6 millones de casos fatales en el mundo en 2002</a:t>
            </a:r>
            <a:r>
              <a:rPr lang="es-ES" sz="2800" b="1" baseline="30000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s-AR" sz="2800" b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eaLnBrk="1" hangingPunct="1">
              <a:defRPr/>
            </a:pPr>
            <a:endParaRPr lang="en-US" sz="2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149" name="4 Rectángulo">
            <a:extLst>
              <a:ext uri="{FF2B5EF4-FFF2-40B4-BE49-F238E27FC236}">
                <a16:creationId xmlns:a16="http://schemas.microsoft.com/office/drawing/2014/main" id="{ADD6CE69-37A4-0B47-8027-4D3F54A08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6319838"/>
            <a:ext cx="70929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28600" indent="-228600" eaLnBrk="1" hangingPunct="1">
              <a:buFont typeface="Arial" pitchFamily="34" charset="0"/>
              <a:buAutoNum type="arabicPeriod"/>
              <a:defRPr/>
            </a:pPr>
            <a:r>
              <a:rPr lang="es-ES" sz="900" dirty="0">
                <a:solidFill>
                  <a:schemeClr val="accent4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WHO. </a:t>
            </a:r>
            <a:r>
              <a:rPr lang="es-ES" sz="900" i="1" dirty="0" err="1">
                <a:solidFill>
                  <a:schemeClr val="accent4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Weekly</a:t>
            </a:r>
            <a:r>
              <a:rPr lang="es-ES" sz="900" i="1" dirty="0">
                <a:solidFill>
                  <a:schemeClr val="accent4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900" i="1" dirty="0" err="1">
                <a:solidFill>
                  <a:schemeClr val="accent4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Epidemiological</a:t>
            </a:r>
            <a:r>
              <a:rPr lang="es-ES" sz="900" i="1" dirty="0">
                <a:solidFill>
                  <a:schemeClr val="accent4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Record</a:t>
            </a:r>
            <a:r>
              <a:rPr lang="es-ES" sz="900" dirty="0">
                <a:solidFill>
                  <a:schemeClr val="accent4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2008;83:373–384.</a:t>
            </a:r>
            <a:r>
              <a:rPr lang="en-US" sz="900" dirty="0">
                <a:solidFill>
                  <a:schemeClr val="accent4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228600" indent="-228600" eaLnBrk="1" hangingPunct="1">
              <a:defRPr/>
            </a:pPr>
            <a:endParaRPr lang="es-ES" sz="9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28600" indent="-228600" eaLnBrk="1" hangingPunct="1">
              <a:defRPr/>
            </a:pPr>
            <a:endParaRPr lang="es-ES" sz="11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1509" name="Picture 2">
            <a:extLst>
              <a:ext uri="{FF2B5EF4-FFF2-40B4-BE49-F238E27FC236}">
                <a16:creationId xmlns:a16="http://schemas.microsoft.com/office/drawing/2014/main" id="{15E7C533-96B7-D647-94AF-E7A48B94C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2"/>
          <a:stretch>
            <a:fillRect/>
          </a:stretch>
        </p:blipFill>
        <p:spPr bwMode="auto">
          <a:xfrm>
            <a:off x="3725863" y="4035425"/>
            <a:ext cx="5202237" cy="27066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1" name="7 Rectángulo">
            <a:extLst>
              <a:ext uri="{FF2B5EF4-FFF2-40B4-BE49-F238E27FC236}">
                <a16:creationId xmlns:a16="http://schemas.microsoft.com/office/drawing/2014/main" id="{747E3091-0916-8E4D-9542-158A64E1C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3573463"/>
            <a:ext cx="5219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AR" sz="1200" b="1" dirty="0">
                <a:solidFill>
                  <a:schemeClr val="accent4">
                    <a:lumMod val="10000"/>
                  </a:schemeClr>
                </a:solidFill>
              </a:rPr>
              <a:t>²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CDC, Active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Bacterial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Core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Surveillance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ABCs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Report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Emerging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.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Infections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Program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Network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Streptococcus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AR" sz="1200" b="1" i="1" dirty="0" err="1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pneumoniae</a:t>
            </a:r>
            <a:r>
              <a:rPr lang="es-AR" sz="1200" b="1" i="1" dirty="0">
                <a:solidFill>
                  <a:schemeClr val="accent4">
                    <a:lumMod val="1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, 2009</a:t>
            </a:r>
          </a:p>
        </p:txBody>
      </p:sp>
    </p:spTree>
    <p:extLst>
      <p:ext uri="{BB962C8B-B14F-4D97-AF65-F5344CB8AC3E}">
        <p14:creationId xmlns:p14="http://schemas.microsoft.com/office/powerpoint/2010/main" val="2625107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86ECDDA0-3F8E-5340-B51F-3AFA6CC19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9366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AR" sz="3200" dirty="0">
                <a:solidFill>
                  <a:schemeClr val="accent4">
                    <a:lumMod val="10000"/>
                  </a:schemeClr>
                </a:solidFill>
              </a:rPr>
              <a:t>Impacto de las comorbilidades, </a:t>
            </a:r>
            <a:r>
              <a:rPr lang="es-AR" sz="3200" dirty="0" err="1">
                <a:solidFill>
                  <a:schemeClr val="accent4">
                    <a:lumMod val="10000"/>
                  </a:schemeClr>
                </a:solidFill>
              </a:rPr>
              <a:t>multimorbilidad</a:t>
            </a:r>
            <a:r>
              <a:rPr lang="es-AR" sz="3200" dirty="0">
                <a:solidFill>
                  <a:schemeClr val="accent4">
                    <a:lumMod val="10000"/>
                  </a:schemeClr>
                </a:solidFill>
              </a:rPr>
              <a:t> y la edad en la Enfermedad </a:t>
            </a:r>
            <a:r>
              <a:rPr lang="es-AR" sz="3200" dirty="0" err="1">
                <a:solidFill>
                  <a:schemeClr val="accent4">
                    <a:lumMod val="10000"/>
                  </a:schemeClr>
                </a:solidFill>
              </a:rPr>
              <a:t>Neumocócica</a:t>
            </a:r>
            <a:endParaRPr lang="es-AR" sz="3200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14A769B2-AE3A-1048-AA12-BAF6171F4D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4002088" cy="2447925"/>
          </a:xfrm>
          <a:ln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708688"/>
            </a:outerShdw>
          </a:effectLst>
        </p:spPr>
      </p:pic>
      <p:pic>
        <p:nvPicPr>
          <p:cNvPr id="22531" name="Picture 2">
            <a:extLst>
              <a:ext uri="{FF2B5EF4-FFF2-40B4-BE49-F238E27FC236}">
                <a16:creationId xmlns:a16="http://schemas.microsoft.com/office/drawing/2014/main" id="{DDD5F547-AE56-D749-872A-EC444A89D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052513"/>
            <a:ext cx="4105275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rgbClr val="708688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2" name="Group 25">
            <a:extLst>
              <a:ext uri="{FF2B5EF4-FFF2-40B4-BE49-F238E27FC236}">
                <a16:creationId xmlns:a16="http://schemas.microsoft.com/office/drawing/2014/main" id="{BD83D55D-DDE7-F14D-B1EB-3E4B508A321E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3716338"/>
            <a:ext cx="6840537" cy="3003550"/>
            <a:chOff x="612952" y="1994934"/>
            <a:chExt cx="7888468" cy="3913632"/>
          </a:xfrm>
        </p:grpSpPr>
        <p:pic>
          <p:nvPicPr>
            <p:cNvPr id="22535" name="Picture 2">
              <a:extLst>
                <a:ext uri="{FF2B5EF4-FFF2-40B4-BE49-F238E27FC236}">
                  <a16:creationId xmlns:a16="http://schemas.microsoft.com/office/drawing/2014/main" id="{A4BE67C0-FD83-D540-A31C-1A23417D3B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7" r="4623"/>
            <a:stretch>
              <a:fillRect/>
            </a:stretch>
          </p:blipFill>
          <p:spPr bwMode="auto">
            <a:xfrm>
              <a:off x="612953" y="1994934"/>
              <a:ext cx="7740080" cy="3913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1">
              <a:extLst>
                <a:ext uri="{FF2B5EF4-FFF2-40B4-BE49-F238E27FC236}">
                  <a16:creationId xmlns:a16="http://schemas.microsoft.com/office/drawing/2014/main" id="{EC8510CF-BD89-FE49-A252-41D251C1584E}"/>
                </a:ext>
              </a:extLst>
            </p:cNvPr>
            <p:cNvSpPr/>
            <p:nvPr/>
          </p:nvSpPr>
          <p:spPr>
            <a:xfrm>
              <a:off x="612952" y="5184585"/>
              <a:ext cx="3959795" cy="719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s-AR" altLang="es-AR"/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0E8BE00F-1B4B-B54F-9BE8-DC526EB865C6}"/>
                </a:ext>
              </a:extLst>
            </p:cNvPr>
            <p:cNvSpPr/>
            <p:nvPr/>
          </p:nvSpPr>
          <p:spPr>
            <a:xfrm>
              <a:off x="6894069" y="1994934"/>
              <a:ext cx="1605521" cy="3340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s-AR" altLang="es-AR"/>
            </a:p>
          </p:txBody>
        </p:sp>
        <p:cxnSp>
          <p:nvCxnSpPr>
            <p:cNvPr id="7179" name="Straight Connector 7">
              <a:extLst>
                <a:ext uri="{FF2B5EF4-FFF2-40B4-BE49-F238E27FC236}">
                  <a16:creationId xmlns:a16="http://schemas.microsoft.com/office/drawing/2014/main" id="{E05490F4-D0C7-4041-85CD-99532F9C9E6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076699" y="5414190"/>
              <a:ext cx="205038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180" name="Straight Connector 21">
              <a:extLst>
                <a:ext uri="{FF2B5EF4-FFF2-40B4-BE49-F238E27FC236}">
                  <a16:creationId xmlns:a16="http://schemas.microsoft.com/office/drawing/2014/main" id="{B8573BA2-DF01-9A40-BF01-83EF319138E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067546" y="5728604"/>
              <a:ext cx="228836" cy="0"/>
            </a:xfrm>
            <a:prstGeom prst="line">
              <a:avLst/>
            </a:prstGeom>
            <a:noFill/>
            <a:ln w="3175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2" name="Rectangle 32">
              <a:extLst>
                <a:ext uri="{FF2B5EF4-FFF2-40B4-BE49-F238E27FC236}">
                  <a16:creationId xmlns:a16="http://schemas.microsoft.com/office/drawing/2014/main" id="{A8E2D608-114E-E342-A6E9-ECE6ACD0392C}"/>
                </a:ext>
              </a:extLst>
            </p:cNvPr>
            <p:cNvSpPr/>
            <p:nvPr/>
          </p:nvSpPr>
          <p:spPr>
            <a:xfrm>
              <a:off x="8278075" y="5347998"/>
              <a:ext cx="221515" cy="5564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s-AR" altLang="es-AR"/>
            </a:p>
          </p:txBody>
        </p:sp>
        <p:cxnSp>
          <p:nvCxnSpPr>
            <p:cNvPr id="7182" name="Straight Connector 15">
              <a:extLst>
                <a:ext uri="{FF2B5EF4-FFF2-40B4-BE49-F238E27FC236}">
                  <a16:creationId xmlns:a16="http://schemas.microsoft.com/office/drawing/2014/main" id="{30C96E5A-3B76-3C4C-9465-D5AA83B52AF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1303" y="5358341"/>
              <a:ext cx="0" cy="494375"/>
            </a:xfrm>
            <a:prstGeom prst="line">
              <a:avLst/>
            </a:prstGeom>
            <a:noFill/>
            <a:ln w="6350">
              <a:solidFill>
                <a:srgbClr val="99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183" name="Straight Connector 34">
              <a:extLst>
                <a:ext uri="{FF2B5EF4-FFF2-40B4-BE49-F238E27FC236}">
                  <a16:creationId xmlns:a16="http://schemas.microsoft.com/office/drawing/2014/main" id="{1289BCF4-03A6-F242-A3E0-AD21C6861E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64118" y="5337656"/>
              <a:ext cx="137302" cy="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5" name="14 CuadroTexto">
            <a:extLst>
              <a:ext uri="{FF2B5EF4-FFF2-40B4-BE49-F238E27FC236}">
                <a16:creationId xmlns:a16="http://schemas.microsoft.com/office/drawing/2014/main" id="{0EEAA010-8B79-4441-8BAD-0B5069FB0CD8}"/>
              </a:ext>
            </a:extLst>
          </p:cNvPr>
          <p:cNvSpPr txBox="1"/>
          <p:nvPr/>
        </p:nvSpPr>
        <p:spPr>
          <a:xfrm>
            <a:off x="1839913" y="6638925"/>
            <a:ext cx="5549900" cy="2460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ES" altLang="es-AR" sz="1000">
                <a:solidFill>
                  <a:srgbClr val="000000"/>
                </a:solidFill>
                <a:ea typeface="ヒラギノ角ゴ Pro W3" panose="020B0300000000000000" pitchFamily="34" charset="-128"/>
                <a:cs typeface="ヒラギノ角ゴ Pro W3" panose="020B0300000000000000" pitchFamily="34" charset="-128"/>
              </a:rPr>
              <a:t>Kyaw MH y cols. </a:t>
            </a:r>
            <a:r>
              <a:rPr lang="en-US" altLang="es-AR" sz="1000">
                <a:solidFill>
                  <a:srgbClr val="000000"/>
                </a:solidFill>
                <a:ea typeface="ヒラギノ角ゴ Pro W3" panose="020B0300000000000000" pitchFamily="34" charset="-128"/>
                <a:cs typeface="ヒラギノ角ゴ Pro W3" panose="020B0300000000000000" pitchFamily="34" charset="-128"/>
              </a:rPr>
              <a:t>Chronic Illnesses and Pneumococcal Disease </a:t>
            </a:r>
            <a:r>
              <a:rPr lang="es-ES" altLang="es-AR" sz="1000" i="1">
                <a:solidFill>
                  <a:srgbClr val="000000"/>
                </a:solidFill>
                <a:ea typeface="ヒラギノ角ゴ Pro W3" panose="020B0300000000000000" pitchFamily="34" charset="-128"/>
                <a:cs typeface="ヒラギノ角ゴ Pro W3" panose="020B0300000000000000" pitchFamily="34" charset="-128"/>
              </a:rPr>
              <a:t>J Infect Dis</a:t>
            </a:r>
            <a:r>
              <a:rPr lang="es-ES" altLang="es-AR" sz="1000">
                <a:solidFill>
                  <a:srgbClr val="000000"/>
                </a:solidFill>
                <a:ea typeface="ヒラギノ角ゴ Pro W3" panose="020B0300000000000000" pitchFamily="34" charset="-128"/>
                <a:cs typeface="ヒラギノ角ゴ Pro W3" panose="020B0300000000000000" pitchFamily="34" charset="-128"/>
              </a:rPr>
              <a:t>. 2005;192:377–386</a:t>
            </a:r>
            <a:endParaRPr lang="es-AR" altLang="es-AR" sz="1000">
              <a:solidFill>
                <a:srgbClr val="000000"/>
              </a:solidFill>
            </a:endParaRPr>
          </a:p>
        </p:txBody>
      </p:sp>
      <p:sp>
        <p:nvSpPr>
          <p:cNvPr id="16" name="15 Rectángulo">
            <a:extLst>
              <a:ext uri="{FF2B5EF4-FFF2-40B4-BE49-F238E27FC236}">
                <a16:creationId xmlns:a16="http://schemas.microsoft.com/office/drawing/2014/main" id="{DEC4AF29-D850-9940-A880-A7A1EE5A343D}"/>
              </a:ext>
            </a:extLst>
          </p:cNvPr>
          <p:cNvSpPr/>
          <p:nvPr/>
        </p:nvSpPr>
        <p:spPr>
          <a:xfrm>
            <a:off x="1042988" y="3573463"/>
            <a:ext cx="7058025" cy="3284537"/>
          </a:xfrm>
          <a:prstGeom prst="rect">
            <a:avLst/>
          </a:prstGeom>
          <a:noFill/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06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Título">
            <a:extLst>
              <a:ext uri="{FF2B5EF4-FFF2-40B4-BE49-F238E27FC236}">
                <a16:creationId xmlns:a16="http://schemas.microsoft.com/office/drawing/2014/main" id="{CE9F5F71-15DD-EC4C-863F-92ADC932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altLang="es-AR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EAC062E9-0D86-E445-981F-3254DD266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88582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AC01671A-FD0B-C646-B845-C6912F08C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4150" y="6237288"/>
            <a:ext cx="1054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MX" altLang="es-AR" sz="1400"/>
              <a:t>ISPPD, 2012</a:t>
            </a:r>
            <a:endParaRPr lang="es-AR" altLang="es-AR" sz="1400"/>
          </a:p>
        </p:txBody>
      </p:sp>
      <p:pic>
        <p:nvPicPr>
          <p:cNvPr id="23556" name="Picture 8">
            <a:extLst>
              <a:ext uri="{FF2B5EF4-FFF2-40B4-BE49-F238E27FC236}">
                <a16:creationId xmlns:a16="http://schemas.microsoft.com/office/drawing/2014/main" id="{F729CAC5-501F-8649-AF3B-5C5BBAC83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25" y="3676650"/>
            <a:ext cx="4899025" cy="2560638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rgbClr val="708688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9">
            <a:extLst>
              <a:ext uri="{FF2B5EF4-FFF2-40B4-BE49-F238E27FC236}">
                <a16:creationId xmlns:a16="http://schemas.microsoft.com/office/drawing/2014/main" id="{1E0EFB71-2F8C-2D4E-9758-B5C8FBEB6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28775"/>
            <a:ext cx="3594100" cy="1944688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rgbClr val="708688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0">
            <a:extLst>
              <a:ext uri="{FF2B5EF4-FFF2-40B4-BE49-F238E27FC236}">
                <a16:creationId xmlns:a16="http://schemas.microsoft.com/office/drawing/2014/main" id="{4DF99782-0DA1-FE45-AC16-93FC9B8AD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3860800"/>
            <a:ext cx="4073525" cy="2376488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rgbClr val="708688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1">
            <a:extLst>
              <a:ext uri="{FF2B5EF4-FFF2-40B4-BE49-F238E27FC236}">
                <a16:creationId xmlns:a16="http://schemas.microsoft.com/office/drawing/2014/main" id="{569CDAFF-E3E1-ED4F-B22F-22C3E15A9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1728788"/>
            <a:ext cx="3714750" cy="752475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rgbClr val="708688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2">
            <a:extLst>
              <a:ext uri="{FF2B5EF4-FFF2-40B4-BE49-F238E27FC236}">
                <a16:creationId xmlns:a16="http://schemas.microsoft.com/office/drawing/2014/main" id="{D6B41C0A-94A8-7B4A-9CA3-88194BF8C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863" y="2687638"/>
            <a:ext cx="5026025" cy="885825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rgbClr val="708688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B3EC07A5-19FF-5C46-98AD-71D0BB642234}"/>
              </a:ext>
            </a:extLst>
          </p:cNvPr>
          <p:cNvSpPr txBox="1">
            <a:spLocks noChangeArrowheads="1"/>
          </p:cNvSpPr>
          <p:nvPr/>
        </p:nvSpPr>
        <p:spPr>
          <a:xfrm>
            <a:off x="3716338" y="2994025"/>
            <a:ext cx="4614862" cy="32432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s-AR" dirty="0">
                <a:solidFill>
                  <a:schemeClr val="accent4">
                    <a:lumMod val="10000"/>
                  </a:schemeClr>
                </a:solidFill>
                <a:cs typeface="Arial" pitchFamily="34" charset="0"/>
              </a:rPr>
              <a:t>Con factores de riesgo (además de la edad): </a:t>
            </a:r>
          </a:p>
          <a:p>
            <a:pPr lvl="1"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s-AR" dirty="0">
                <a:solidFill>
                  <a:schemeClr val="accent4">
                    <a:lumMod val="10000"/>
                  </a:schemeClr>
                </a:solidFill>
                <a:cs typeface="Arial" pitchFamily="34" charset="0"/>
              </a:rPr>
              <a:t>1: 53%</a:t>
            </a:r>
          </a:p>
          <a:p>
            <a:pPr lvl="1"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s-AR" dirty="0">
                <a:solidFill>
                  <a:schemeClr val="accent4">
                    <a:lumMod val="10000"/>
                  </a:schemeClr>
                </a:solidFill>
                <a:cs typeface="Arial" pitchFamily="34" charset="0"/>
              </a:rPr>
              <a:t>2: 26%</a:t>
            </a:r>
          </a:p>
          <a:p>
            <a:pPr lvl="1"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s-AR" dirty="0">
                <a:solidFill>
                  <a:schemeClr val="accent4">
                    <a:lumMod val="10000"/>
                  </a:schemeClr>
                </a:solidFill>
                <a:cs typeface="Arial" pitchFamily="34" charset="0"/>
              </a:rPr>
              <a:t>3: 15%         47%</a:t>
            </a:r>
          </a:p>
          <a:p>
            <a:pPr lvl="1"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s-AR" dirty="0">
                <a:solidFill>
                  <a:schemeClr val="accent4">
                    <a:lumMod val="10000"/>
                  </a:schemeClr>
                </a:solidFill>
                <a:cs typeface="Arial" pitchFamily="34" charset="0"/>
              </a:rPr>
              <a:t>&gt;4: 6%	</a:t>
            </a:r>
          </a:p>
        </p:txBody>
      </p:sp>
      <p:sp>
        <p:nvSpPr>
          <p:cNvPr id="5" name="4 Cerrar llave">
            <a:extLst>
              <a:ext uri="{FF2B5EF4-FFF2-40B4-BE49-F238E27FC236}">
                <a16:creationId xmlns:a16="http://schemas.microsoft.com/office/drawing/2014/main" id="{D9543188-0CE5-014D-8302-494D0F99B5E9}"/>
              </a:ext>
            </a:extLst>
          </p:cNvPr>
          <p:cNvSpPr/>
          <p:nvPr/>
        </p:nvSpPr>
        <p:spPr>
          <a:xfrm>
            <a:off x="5953125" y="4614863"/>
            <a:ext cx="141288" cy="1370012"/>
          </a:xfrm>
          <a:prstGeom prst="rightBrace">
            <a:avLst/>
          </a:prstGeom>
          <a:ln w="3810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57378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3D57EE8C-6893-5947-9508-14D7E0F1F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3" y="1989138"/>
            <a:ext cx="8229600" cy="4525962"/>
          </a:xfrm>
        </p:spPr>
        <p:txBody>
          <a:bodyPr/>
          <a:lstStyle/>
          <a:p>
            <a:pPr>
              <a:defRPr/>
            </a:pPr>
            <a:r>
              <a:rPr lang="es-ES_tradnl" dirty="0">
                <a:solidFill>
                  <a:schemeClr val="accent4">
                    <a:lumMod val="10000"/>
                  </a:schemeClr>
                </a:solidFill>
                <a:sym typeface="Symbol" pitchFamily="18" charset="2"/>
              </a:rPr>
              <a:t>Vacuna hexavalente de polisacáridos en 1940</a:t>
            </a:r>
          </a:p>
          <a:p>
            <a:pPr>
              <a:defRPr/>
            </a:pPr>
            <a:r>
              <a:rPr lang="es-ES_tradnl" dirty="0">
                <a:solidFill>
                  <a:schemeClr val="accent4">
                    <a:lumMod val="10000"/>
                  </a:schemeClr>
                </a:solidFill>
                <a:sym typeface="Symbol" pitchFamily="18" charset="2"/>
              </a:rPr>
              <a:t>Vacuna de polisacáridos de 14 serotipos (50 g c/u) en 1977</a:t>
            </a:r>
          </a:p>
          <a:p>
            <a:pPr>
              <a:defRPr/>
            </a:pPr>
            <a:r>
              <a:rPr lang="es-ES_tradnl" dirty="0">
                <a:solidFill>
                  <a:schemeClr val="accent4">
                    <a:lumMod val="10000"/>
                  </a:schemeClr>
                </a:solidFill>
                <a:sym typeface="Symbol" pitchFamily="18" charset="2"/>
              </a:rPr>
              <a:t>Vacuna de polisacáridos de 23 serotipos (25 g c/u) en 1983 (PPV23)</a:t>
            </a:r>
          </a:p>
          <a:p>
            <a:pPr>
              <a:defRPr/>
            </a:pPr>
            <a:r>
              <a:rPr lang="es-ES_tradnl" dirty="0">
                <a:solidFill>
                  <a:schemeClr val="accent4">
                    <a:lumMod val="10000"/>
                  </a:schemeClr>
                </a:solidFill>
                <a:sym typeface="Symbol" pitchFamily="18" charset="2"/>
              </a:rPr>
              <a:t>Vacuna </a:t>
            </a:r>
            <a:r>
              <a:rPr lang="es-ES_tradnl" dirty="0" err="1">
                <a:solidFill>
                  <a:schemeClr val="accent4">
                    <a:lumMod val="10000"/>
                  </a:schemeClr>
                </a:solidFill>
                <a:sym typeface="Symbol" pitchFamily="18" charset="2"/>
              </a:rPr>
              <a:t>antineumocóccica</a:t>
            </a:r>
            <a:r>
              <a:rPr lang="es-ES_tradnl" dirty="0">
                <a:solidFill>
                  <a:schemeClr val="accent4">
                    <a:lumMod val="10000"/>
                  </a:schemeClr>
                </a:solidFill>
                <a:sym typeface="Symbol" pitchFamily="18" charset="2"/>
              </a:rPr>
              <a:t> conjugada de 7, 10 y 13 serotipos</a:t>
            </a:r>
            <a:endParaRPr lang="es-AR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4" name="3 CuadroTexto">
            <a:extLst>
              <a:ext uri="{FF2B5EF4-FFF2-40B4-BE49-F238E27FC236}">
                <a16:creationId xmlns:a16="http://schemas.microsoft.com/office/drawing/2014/main" id="{8BAB6E62-BA95-E142-AA02-E194B88EC673}"/>
              </a:ext>
            </a:extLst>
          </p:cNvPr>
          <p:cNvSpPr txBox="1"/>
          <p:nvPr/>
        </p:nvSpPr>
        <p:spPr>
          <a:xfrm>
            <a:off x="449263" y="188913"/>
            <a:ext cx="8424862" cy="13239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AR" sz="4000" b="1">
                <a:solidFill>
                  <a:srgbClr val="1E4649"/>
                </a:solidFill>
              </a:rPr>
              <a:t>Vacunas antineumocócicas</a:t>
            </a:r>
            <a:br>
              <a:rPr lang="es-ES_tradnl" altLang="es-AR" sz="4000" b="1">
                <a:solidFill>
                  <a:srgbClr val="1E4649"/>
                </a:solidFill>
              </a:rPr>
            </a:br>
            <a:r>
              <a:rPr lang="es-ES_tradnl" altLang="es-AR" sz="4000" b="1">
                <a:solidFill>
                  <a:srgbClr val="1E4649"/>
                </a:solidFill>
              </a:rPr>
              <a:t>Historia</a:t>
            </a:r>
            <a:endParaRPr lang="es-AR" altLang="es-AR" sz="4000" b="1"/>
          </a:p>
        </p:txBody>
      </p:sp>
      <p:sp>
        <p:nvSpPr>
          <p:cNvPr id="6" name="3 CuadroTexto">
            <a:extLst>
              <a:ext uri="{FF2B5EF4-FFF2-40B4-BE49-F238E27FC236}">
                <a16:creationId xmlns:a16="http://schemas.microsoft.com/office/drawing/2014/main" id="{DE02B9D9-EFE4-434C-AC31-9DC324971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6453188"/>
            <a:ext cx="1543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AR" sz="1000">
                <a:solidFill>
                  <a:srgbClr val="000000"/>
                </a:solidFill>
              </a:rPr>
              <a:t>Plotkin. Vaccines 4th ed</a:t>
            </a:r>
            <a:endParaRPr lang="es-ES" altLang="es-AR" sz="1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/>
          </a:p>
        </p:txBody>
      </p:sp>
      <p:cxnSp>
        <p:nvCxnSpPr>
          <p:cNvPr id="7" name="6 Conector recto">
            <a:extLst>
              <a:ext uri="{FF2B5EF4-FFF2-40B4-BE49-F238E27FC236}">
                <a16:creationId xmlns:a16="http://schemas.microsoft.com/office/drawing/2014/main" id="{2E527726-3451-034E-8B3E-292F1DDDA2B8}"/>
              </a:ext>
            </a:extLst>
          </p:cNvPr>
          <p:cNvCxnSpPr/>
          <p:nvPr/>
        </p:nvCxnSpPr>
        <p:spPr>
          <a:xfrm>
            <a:off x="395288" y="1700213"/>
            <a:ext cx="84248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599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75412"/>
            <a:ext cx="7632848" cy="120937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_tradnl" sz="3200" dirty="0"/>
              <a:t>Tipos de vacunas </a:t>
            </a:r>
            <a:r>
              <a:rPr lang="es-ES_tradnl" sz="3200" dirty="0" err="1"/>
              <a:t>antineumocócicas</a:t>
            </a:r>
            <a:r>
              <a:rPr lang="es-ES_tradnl" sz="3200" dirty="0"/>
              <a:t> disponibles para adultos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83568" y="1808820"/>
            <a:ext cx="7632847" cy="199822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100" dirty="0"/>
          </a:p>
          <a:p>
            <a:pPr algn="ctr"/>
            <a:endParaRPr lang="es-ES_tradnl" sz="2100" dirty="0"/>
          </a:p>
          <a:p>
            <a:pPr algn="ctr"/>
            <a:endParaRPr lang="es-ES_tradnl" sz="2100" dirty="0"/>
          </a:p>
          <a:p>
            <a:pPr algn="ctr"/>
            <a:r>
              <a:rPr lang="es-ES_tradnl" sz="2100" b="1" dirty="0"/>
              <a:t>Vacuna de polisacáridos 23-valente (PPSV23)</a:t>
            </a:r>
          </a:p>
          <a:p>
            <a:pPr algn="ctr"/>
            <a:r>
              <a:rPr lang="es-ES_tradnl" sz="1500" dirty="0"/>
              <a:t>Incluye 23 polisacáridos capsulares purificados de </a:t>
            </a:r>
            <a:r>
              <a:rPr lang="es-ES_tradnl" sz="1500" i="1" dirty="0"/>
              <a:t>S. </a:t>
            </a:r>
            <a:r>
              <a:rPr lang="es-ES_tradnl" sz="1500" i="1" dirty="0" err="1"/>
              <a:t>pneumoniae</a:t>
            </a:r>
            <a:r>
              <a:rPr lang="es-ES_tradnl" sz="1500" dirty="0"/>
              <a:t> </a:t>
            </a:r>
          </a:p>
          <a:p>
            <a:pPr algn="ctr"/>
            <a:r>
              <a:rPr lang="es-ES_tradnl" sz="1500" dirty="0"/>
              <a:t>Licenciada en los Estados Unidos en 1983 </a:t>
            </a:r>
          </a:p>
          <a:p>
            <a:pPr algn="ctr"/>
            <a:r>
              <a:rPr lang="es-ES_tradnl" sz="1500" dirty="0"/>
              <a:t>Induce anticuerpos primariamente por mecanismos independientes de células T</a:t>
            </a:r>
          </a:p>
          <a:p>
            <a:pPr algn="ctr"/>
            <a:r>
              <a:rPr lang="es-ES_tradnl" sz="1500" dirty="0"/>
              <a:t>No se asocia a efectos indirectos (inmunidad de rebaño).</a:t>
            </a:r>
          </a:p>
          <a:p>
            <a:pPr algn="ctr"/>
            <a:endParaRPr lang="es-ES_tradnl" sz="1500" dirty="0"/>
          </a:p>
          <a:p>
            <a:pPr algn="ctr"/>
            <a:endParaRPr lang="es-ES_tradnl" sz="1500" dirty="0"/>
          </a:p>
          <a:p>
            <a:pPr algn="ctr"/>
            <a:endParaRPr lang="es-ES_tradnl" sz="2100" dirty="0"/>
          </a:p>
          <a:p>
            <a:endParaRPr lang="es-ES_tradnl" sz="1350" dirty="0"/>
          </a:p>
        </p:txBody>
      </p:sp>
      <p:sp>
        <p:nvSpPr>
          <p:cNvPr id="6" name="Rectángulo 5"/>
          <p:cNvSpPr/>
          <p:nvPr/>
        </p:nvSpPr>
        <p:spPr>
          <a:xfrm>
            <a:off x="683569" y="3861048"/>
            <a:ext cx="7632846" cy="21602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b="1" dirty="0"/>
          </a:p>
          <a:p>
            <a:pPr algn="ctr"/>
            <a:endParaRPr lang="es-ES_tradnl" b="1" dirty="0"/>
          </a:p>
          <a:p>
            <a:pPr algn="ctr"/>
            <a:endParaRPr lang="es-ES_tradnl" b="1" dirty="0"/>
          </a:p>
          <a:p>
            <a:pPr algn="ctr"/>
            <a:r>
              <a:rPr lang="es-ES_tradnl" b="1" dirty="0"/>
              <a:t>Vacuna </a:t>
            </a:r>
            <a:r>
              <a:rPr lang="es-ES_tradnl" b="1" dirty="0" err="1"/>
              <a:t>antineumocócica</a:t>
            </a:r>
            <a:r>
              <a:rPr lang="es-ES_tradnl" b="1" dirty="0"/>
              <a:t> conjugada de 13-serotipos</a:t>
            </a:r>
          </a:p>
          <a:p>
            <a:pPr algn="ctr"/>
            <a:r>
              <a:rPr lang="es-ES_tradnl" b="1" dirty="0"/>
              <a:t>(PCV13)</a:t>
            </a:r>
          </a:p>
          <a:p>
            <a:pPr algn="ctr"/>
            <a:r>
              <a:rPr lang="es-ES_tradnl" sz="1500" dirty="0"/>
              <a:t>Incluye polisacáridos capsulares purificados de </a:t>
            </a:r>
            <a:r>
              <a:rPr lang="es-ES_tradnl" sz="1500" i="1" dirty="0"/>
              <a:t>S. </a:t>
            </a:r>
            <a:r>
              <a:rPr lang="es-ES_tradnl" sz="1500" i="1" dirty="0" err="1"/>
              <a:t>pneumoniae</a:t>
            </a:r>
            <a:r>
              <a:rPr lang="es-ES_tradnl" sz="1500" dirty="0"/>
              <a:t>, cada uno asociado a una variante no-toxica de toxina diftérica, CRM197</a:t>
            </a:r>
            <a:r>
              <a:rPr lang="es-ES_tradnl" dirty="0"/>
              <a:t> </a:t>
            </a:r>
          </a:p>
          <a:p>
            <a:pPr algn="ctr"/>
            <a:r>
              <a:rPr lang="es-ES_tradnl" sz="1500" dirty="0"/>
              <a:t>Provee respuesta </a:t>
            </a:r>
            <a:r>
              <a:rPr lang="es-ES_tradnl" sz="1500" dirty="0" err="1"/>
              <a:t>inmnune</a:t>
            </a:r>
            <a:r>
              <a:rPr lang="es-ES_tradnl" sz="1500" dirty="0"/>
              <a:t> dependiente de células T </a:t>
            </a:r>
          </a:p>
          <a:p>
            <a:pPr algn="ctr"/>
            <a:r>
              <a:rPr lang="es-ES_tradnl" sz="1500" dirty="0"/>
              <a:t>Previene portación nasofaríngea de las cepas </a:t>
            </a:r>
            <a:r>
              <a:rPr lang="es-ES_tradnl" sz="1500" dirty="0" err="1"/>
              <a:t>vacunales</a:t>
            </a:r>
            <a:r>
              <a:rPr lang="es-ES_tradnl" sz="1500" dirty="0"/>
              <a:t> en niños </a:t>
            </a:r>
          </a:p>
          <a:p>
            <a:pPr algn="ctr"/>
            <a:endParaRPr lang="es-ES_tradnl" sz="1500" dirty="0"/>
          </a:p>
          <a:p>
            <a:pPr algn="ctr"/>
            <a:endParaRPr lang="es-ES_tradnl" dirty="0"/>
          </a:p>
        </p:txBody>
      </p:sp>
      <p:sp>
        <p:nvSpPr>
          <p:cNvPr id="7" name="CuadroTexto 6"/>
          <p:cNvSpPr txBox="1"/>
          <p:nvPr/>
        </p:nvSpPr>
        <p:spPr>
          <a:xfrm flipH="1">
            <a:off x="4463988" y="6294512"/>
            <a:ext cx="3996444" cy="2308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s-ES_tradnl" sz="900" dirty="0" err="1"/>
              <a:t>Pilishvili</a:t>
            </a:r>
            <a:r>
              <a:rPr lang="es-ES_tradnl" sz="900" dirty="0"/>
              <a:t> T. </a:t>
            </a:r>
            <a:r>
              <a:rPr lang="es-ES_tradnl" sz="900" dirty="0" err="1"/>
              <a:t>Vaccine</a:t>
            </a:r>
            <a:r>
              <a:rPr lang="es-ES_tradnl" sz="900" dirty="0"/>
              <a:t>. 2015;33 </a:t>
            </a:r>
            <a:r>
              <a:rPr lang="es-ES_tradnl" sz="900" dirty="0" err="1"/>
              <a:t>Suppl</a:t>
            </a:r>
            <a:r>
              <a:rPr lang="es-ES_tradnl" sz="900" dirty="0"/>
              <a:t> 4:D60-5 </a:t>
            </a:r>
          </a:p>
        </p:txBody>
      </p:sp>
    </p:spTree>
    <p:extLst>
      <p:ext uri="{BB962C8B-B14F-4D97-AF65-F5344CB8AC3E}">
        <p14:creationId xmlns:p14="http://schemas.microsoft.com/office/powerpoint/2010/main" val="3603929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260648"/>
            <a:ext cx="6831378" cy="143331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_tradnl" dirty="0"/>
              <a:t>Serotipos incluidos en PPSV23 y PCV13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02125" y="2544394"/>
            <a:ext cx="747617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PPSV23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502125" y="3498757"/>
            <a:ext cx="747617" cy="6858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PCV13</a:t>
            </a:r>
          </a:p>
        </p:txBody>
      </p:sp>
      <p:sp>
        <p:nvSpPr>
          <p:cNvPr id="36" name="Rectángulo redondeado 35"/>
          <p:cNvSpPr/>
          <p:nvPr/>
        </p:nvSpPr>
        <p:spPr>
          <a:xfrm>
            <a:off x="2436755" y="2526649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</a:t>
            </a:r>
          </a:p>
        </p:txBody>
      </p:sp>
      <p:sp>
        <p:nvSpPr>
          <p:cNvPr id="39" name="Rectángulo redondeado 38"/>
          <p:cNvSpPr/>
          <p:nvPr/>
        </p:nvSpPr>
        <p:spPr>
          <a:xfrm>
            <a:off x="2652779" y="2533693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2</a:t>
            </a:r>
          </a:p>
        </p:txBody>
      </p:sp>
      <p:sp>
        <p:nvSpPr>
          <p:cNvPr id="40" name="Rectángulo redondeado 39"/>
          <p:cNvSpPr/>
          <p:nvPr/>
        </p:nvSpPr>
        <p:spPr>
          <a:xfrm>
            <a:off x="2868803" y="2537839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3</a:t>
            </a:r>
          </a:p>
        </p:txBody>
      </p:sp>
      <p:sp>
        <p:nvSpPr>
          <p:cNvPr id="41" name="Rectángulo redondeado 40"/>
          <p:cNvSpPr/>
          <p:nvPr/>
        </p:nvSpPr>
        <p:spPr>
          <a:xfrm>
            <a:off x="3084827" y="2533693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4</a:t>
            </a:r>
          </a:p>
        </p:txBody>
      </p:sp>
      <p:sp>
        <p:nvSpPr>
          <p:cNvPr id="42" name="Rectángulo redondeado 41"/>
          <p:cNvSpPr/>
          <p:nvPr/>
        </p:nvSpPr>
        <p:spPr>
          <a:xfrm>
            <a:off x="3300851" y="2544394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5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3516875" y="3498757"/>
            <a:ext cx="137024" cy="70855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/>
              <a:t>6A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3732899" y="2549402"/>
            <a:ext cx="137024" cy="1664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/>
              <a:t>6B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3948923" y="2549402"/>
            <a:ext cx="137024" cy="1664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7F</a:t>
            </a:r>
          </a:p>
        </p:txBody>
      </p:sp>
      <p:sp>
        <p:nvSpPr>
          <p:cNvPr id="46" name="Rectángulo redondeado 45"/>
          <p:cNvSpPr/>
          <p:nvPr/>
        </p:nvSpPr>
        <p:spPr>
          <a:xfrm>
            <a:off x="4164947" y="2549402"/>
            <a:ext cx="137024" cy="68079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8</a:t>
            </a:r>
          </a:p>
        </p:txBody>
      </p:sp>
      <p:sp>
        <p:nvSpPr>
          <p:cNvPr id="47" name="Rectángulo redondeado 46"/>
          <p:cNvSpPr/>
          <p:nvPr/>
        </p:nvSpPr>
        <p:spPr>
          <a:xfrm>
            <a:off x="4380971" y="2549402"/>
            <a:ext cx="137024" cy="68079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9N</a:t>
            </a:r>
          </a:p>
        </p:txBody>
      </p:sp>
      <p:sp>
        <p:nvSpPr>
          <p:cNvPr id="48" name="Rectángulo redondeado 47"/>
          <p:cNvSpPr/>
          <p:nvPr/>
        </p:nvSpPr>
        <p:spPr>
          <a:xfrm>
            <a:off x="4596995" y="2556446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9V</a:t>
            </a:r>
          </a:p>
        </p:txBody>
      </p:sp>
      <p:sp>
        <p:nvSpPr>
          <p:cNvPr id="49" name="Rectángulo redondeado 48"/>
          <p:cNvSpPr/>
          <p:nvPr/>
        </p:nvSpPr>
        <p:spPr>
          <a:xfrm>
            <a:off x="4813019" y="2556446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10A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5029043" y="2556446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11A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5284567" y="2556446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12F</a:t>
            </a:r>
          </a:p>
        </p:txBody>
      </p:sp>
      <p:sp>
        <p:nvSpPr>
          <p:cNvPr id="52" name="Rectángulo redondeado 51"/>
          <p:cNvSpPr/>
          <p:nvPr/>
        </p:nvSpPr>
        <p:spPr>
          <a:xfrm>
            <a:off x="5461091" y="2556446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14</a:t>
            </a:r>
          </a:p>
        </p:txBody>
      </p:sp>
      <p:sp>
        <p:nvSpPr>
          <p:cNvPr id="53" name="Rectángulo redondeado 52"/>
          <p:cNvSpPr/>
          <p:nvPr/>
        </p:nvSpPr>
        <p:spPr>
          <a:xfrm>
            <a:off x="5677115" y="2556446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15B</a:t>
            </a:r>
          </a:p>
        </p:txBody>
      </p:sp>
      <p:sp>
        <p:nvSpPr>
          <p:cNvPr id="54" name="Rectángulo redondeado 53"/>
          <p:cNvSpPr/>
          <p:nvPr/>
        </p:nvSpPr>
        <p:spPr>
          <a:xfrm>
            <a:off x="5893139" y="2556446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/>
              <a:t>17F</a:t>
            </a:r>
            <a:endParaRPr lang="es-ES_tradnl" sz="1350" dirty="0"/>
          </a:p>
        </p:txBody>
      </p:sp>
      <p:sp>
        <p:nvSpPr>
          <p:cNvPr id="55" name="Rectángulo redondeado 54"/>
          <p:cNvSpPr/>
          <p:nvPr/>
        </p:nvSpPr>
        <p:spPr>
          <a:xfrm>
            <a:off x="6109163" y="2556446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18C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6325187" y="2556446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19A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6541211" y="2556446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19F</a:t>
            </a:r>
          </a:p>
        </p:txBody>
      </p:sp>
      <p:sp>
        <p:nvSpPr>
          <p:cNvPr id="58" name="Rectángulo redondeado 57"/>
          <p:cNvSpPr/>
          <p:nvPr/>
        </p:nvSpPr>
        <p:spPr>
          <a:xfrm>
            <a:off x="6757235" y="2556446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20</a:t>
            </a:r>
          </a:p>
        </p:txBody>
      </p:sp>
      <p:sp>
        <p:nvSpPr>
          <p:cNvPr id="59" name="Rectángulo redondeado 58"/>
          <p:cNvSpPr/>
          <p:nvPr/>
        </p:nvSpPr>
        <p:spPr>
          <a:xfrm>
            <a:off x="6973259" y="2556446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22F</a:t>
            </a:r>
          </a:p>
        </p:txBody>
      </p:sp>
      <p:sp>
        <p:nvSpPr>
          <p:cNvPr id="60" name="Rectángulo redondeado 59"/>
          <p:cNvSpPr/>
          <p:nvPr/>
        </p:nvSpPr>
        <p:spPr>
          <a:xfrm>
            <a:off x="7189283" y="2556446"/>
            <a:ext cx="137024" cy="1657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 dirty="0"/>
              <a:t>23F</a:t>
            </a:r>
          </a:p>
        </p:txBody>
      </p:sp>
      <p:sp>
        <p:nvSpPr>
          <p:cNvPr id="61" name="Rectángulo redondeado 60"/>
          <p:cNvSpPr/>
          <p:nvPr/>
        </p:nvSpPr>
        <p:spPr>
          <a:xfrm>
            <a:off x="7447668" y="2568055"/>
            <a:ext cx="137024" cy="6737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350"/>
              <a:t>33F</a:t>
            </a:r>
          </a:p>
        </p:txBody>
      </p:sp>
      <p:sp>
        <p:nvSpPr>
          <p:cNvPr id="62" name="Rectángulo redondeado 61"/>
          <p:cNvSpPr/>
          <p:nvPr/>
        </p:nvSpPr>
        <p:spPr>
          <a:xfrm>
            <a:off x="1601670" y="4563126"/>
            <a:ext cx="162018" cy="378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sp>
        <p:nvSpPr>
          <p:cNvPr id="63" name="CuadroTexto 62"/>
          <p:cNvSpPr txBox="1"/>
          <p:nvPr/>
        </p:nvSpPr>
        <p:spPr>
          <a:xfrm>
            <a:off x="1925707" y="4610163"/>
            <a:ext cx="28370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350" dirty="0"/>
              <a:t>Serotipos incluidos en ambas vacunas</a:t>
            </a:r>
          </a:p>
        </p:txBody>
      </p:sp>
      <p:sp>
        <p:nvSpPr>
          <p:cNvPr id="65" name="Rectángulo redondeado 64"/>
          <p:cNvSpPr/>
          <p:nvPr/>
        </p:nvSpPr>
        <p:spPr>
          <a:xfrm flipH="1">
            <a:off x="4680013" y="4563126"/>
            <a:ext cx="162440" cy="37804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sp>
        <p:nvSpPr>
          <p:cNvPr id="66" name="CuadroTexto 65"/>
          <p:cNvSpPr txBox="1"/>
          <p:nvPr/>
        </p:nvSpPr>
        <p:spPr>
          <a:xfrm>
            <a:off x="4951529" y="4601635"/>
            <a:ext cx="30786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350" dirty="0"/>
              <a:t>Serotipos incluidos solamente en PPSV23</a:t>
            </a:r>
          </a:p>
        </p:txBody>
      </p:sp>
      <p:sp>
        <p:nvSpPr>
          <p:cNvPr id="67" name="Rectángulo redondeado 66"/>
          <p:cNvSpPr/>
          <p:nvPr/>
        </p:nvSpPr>
        <p:spPr>
          <a:xfrm flipH="1">
            <a:off x="1601671" y="5211198"/>
            <a:ext cx="162440" cy="3780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sp>
        <p:nvSpPr>
          <p:cNvPr id="68" name="CuadroTexto 67"/>
          <p:cNvSpPr txBox="1"/>
          <p:nvPr/>
        </p:nvSpPr>
        <p:spPr>
          <a:xfrm>
            <a:off x="1925707" y="5242588"/>
            <a:ext cx="300287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350" dirty="0"/>
              <a:t>Serotipos incluidos solamente en PCV13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D990D8A-D391-3740-A315-FD1FEB0CC77E}"/>
              </a:ext>
            </a:extLst>
          </p:cNvPr>
          <p:cNvSpPr/>
          <p:nvPr/>
        </p:nvSpPr>
        <p:spPr>
          <a:xfrm>
            <a:off x="1143000" y="2060848"/>
            <a:ext cx="6887192" cy="44644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8749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3"/>
          <p:cNvSpPr txBox="1">
            <a:spLocks noChangeArrowheads="1"/>
          </p:cNvSpPr>
          <p:nvPr/>
        </p:nvSpPr>
        <p:spPr bwMode="auto">
          <a:xfrm>
            <a:off x="4114801" y="1035845"/>
            <a:ext cx="184731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ES_tradnl" sz="1350">
              <a:latin typeface="Times New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ES_tradnl" sz="1500">
              <a:latin typeface="Times New Roman" charset="0"/>
            </a:endParaRPr>
          </a:p>
        </p:txBody>
      </p:sp>
      <p:sp>
        <p:nvSpPr>
          <p:cNvPr id="102403" name="Rectangle 5"/>
          <p:cNvSpPr>
            <a:spLocks noGrp="1" noChangeArrowheads="1"/>
          </p:cNvSpPr>
          <p:nvPr>
            <p:ph type="title"/>
          </p:nvPr>
        </p:nvSpPr>
        <p:spPr>
          <a:xfrm>
            <a:off x="629562" y="229021"/>
            <a:ext cx="7938882" cy="954107"/>
          </a:xfrm>
          <a:gradFill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tx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/>
            <a:r>
              <a:rPr lang="en-US" altLang="es-ES_tradnl" sz="2800" dirty="0" err="1">
                <a:solidFill>
                  <a:srgbClr val="000000"/>
                </a:solidFill>
                <a:ea typeface="Calibri" charset="0"/>
                <a:cs typeface="Calibri" charset="0"/>
              </a:rPr>
              <a:t>Eficacia</a:t>
            </a:r>
            <a:r>
              <a:rPr lang="en-US" altLang="es-ES_tradnl" sz="2800" dirty="0">
                <a:solidFill>
                  <a:srgbClr val="000000"/>
                </a:solidFill>
                <a:ea typeface="Calibri" charset="0"/>
                <a:cs typeface="Calibri" charset="0"/>
              </a:rPr>
              <a:t> y </a:t>
            </a:r>
            <a:r>
              <a:rPr lang="en-US" altLang="es-ES_tradnl" sz="2800" dirty="0" err="1">
                <a:solidFill>
                  <a:srgbClr val="000000"/>
                </a:solidFill>
                <a:ea typeface="Calibri" charset="0"/>
                <a:cs typeface="Calibri" charset="0"/>
              </a:rPr>
              <a:t>efectividad</a:t>
            </a:r>
            <a:r>
              <a:rPr lang="en-US" altLang="es-ES_tradnl" sz="2800" dirty="0">
                <a:solidFill>
                  <a:srgbClr val="000000"/>
                </a:solidFill>
                <a:ea typeface="Calibri" charset="0"/>
                <a:cs typeface="Calibri" charset="0"/>
              </a:rPr>
              <a:t> de PPSV23 contra NAC y ENI </a:t>
            </a:r>
            <a:r>
              <a:rPr lang="en-US" altLang="es-ES_tradnl" sz="2800" dirty="0" err="1">
                <a:solidFill>
                  <a:srgbClr val="000000"/>
                </a:solidFill>
                <a:ea typeface="Calibri" charset="0"/>
                <a:cs typeface="Calibri" charset="0"/>
              </a:rPr>
              <a:t>en</a:t>
            </a:r>
            <a:r>
              <a:rPr lang="en-US" altLang="es-ES_tradnl" sz="2800" dirty="0">
                <a:solidFill>
                  <a:srgbClr val="000000"/>
                </a:solidFill>
                <a:ea typeface="Calibri" charset="0"/>
                <a:cs typeface="Calibri" charset="0"/>
              </a:rPr>
              <a:t> </a:t>
            </a:r>
            <a:r>
              <a:rPr lang="en-US" altLang="es-ES_tradnl" sz="2800" dirty="0" err="1">
                <a:solidFill>
                  <a:srgbClr val="000000"/>
                </a:solidFill>
                <a:ea typeface="Calibri" charset="0"/>
                <a:cs typeface="Calibri" charset="0"/>
              </a:rPr>
              <a:t>adultos</a:t>
            </a:r>
            <a:endParaRPr lang="en-US" altLang="es-ES_tradnl" sz="2800" dirty="0">
              <a:solidFill>
                <a:srgbClr val="000000"/>
              </a:solidFill>
              <a:ea typeface="Calibri" charset="0"/>
              <a:cs typeface="Calibri" charset="0"/>
            </a:endParaRPr>
          </a:p>
        </p:txBody>
      </p:sp>
      <p:sp>
        <p:nvSpPr>
          <p:cNvPr id="46083" name="Rectangle 4"/>
          <p:cNvSpPr>
            <a:spLocks noGrp="1" noChangeArrowheads="1"/>
          </p:cNvSpPr>
          <p:nvPr>
            <p:ph idx="1"/>
          </p:nvPr>
        </p:nvSpPr>
        <p:spPr>
          <a:xfrm>
            <a:off x="629562" y="1412776"/>
            <a:ext cx="7938882" cy="507083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None/>
            </a:pPr>
            <a:r>
              <a:rPr lang="es-AR" altLang="es-ES_tradnl" sz="1950" b="1" dirty="0">
                <a:ea typeface="Calibri" charset="0"/>
                <a:cs typeface="Calibri" charset="0"/>
              </a:rPr>
              <a:t>Prevención de ENI:</a:t>
            </a:r>
          </a:p>
          <a:p>
            <a:pPr marL="0" indent="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None/>
            </a:pPr>
            <a:r>
              <a:rPr lang="es-AR" altLang="es-ES_tradnl" sz="1800" dirty="0">
                <a:ea typeface="Calibri" charset="0"/>
                <a:cs typeface="Calibri" charset="0"/>
              </a:rPr>
              <a:t>	Adultos Inmunocompetentes ≥ 65 años: </a:t>
            </a:r>
            <a:r>
              <a:rPr lang="es-AR" altLang="es-ES_tradnl" sz="1800" b="1" dirty="0">
                <a:solidFill>
                  <a:srgbClr val="FF0000"/>
                </a:solidFill>
                <a:ea typeface="Calibri" charset="0"/>
                <a:cs typeface="Calibri" charset="0"/>
              </a:rPr>
              <a:t>75%</a:t>
            </a:r>
          </a:p>
          <a:p>
            <a:pPr marL="0" indent="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None/>
            </a:pPr>
            <a:r>
              <a:rPr lang="es-AR" altLang="es-ES_tradnl" sz="1950" b="1" dirty="0">
                <a:solidFill>
                  <a:schemeClr val="tx1"/>
                </a:solidFill>
                <a:ea typeface="Calibri" charset="0"/>
                <a:cs typeface="Calibri" charset="0"/>
              </a:rPr>
              <a:t>Prevención de NAC:</a:t>
            </a:r>
          </a:p>
          <a:p>
            <a:pPr marL="0" indent="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None/>
            </a:pPr>
            <a:r>
              <a:rPr lang="es-AR" altLang="es-ES_tradnl" sz="1800" b="1" dirty="0">
                <a:solidFill>
                  <a:schemeClr val="tx1"/>
                </a:solidFill>
                <a:ea typeface="Calibri" charset="0"/>
                <a:cs typeface="Calibri" charset="0"/>
              </a:rPr>
              <a:t>	Estudios </a:t>
            </a:r>
            <a:r>
              <a:rPr lang="es-AR" altLang="es-ES_tradnl" sz="1800" b="1" dirty="0">
                <a:ea typeface="Calibri" charset="0"/>
                <a:cs typeface="Calibri" charset="0"/>
              </a:rPr>
              <a:t>Observacionales mostraron (adultos hospitalizados por NAC):</a:t>
            </a:r>
          </a:p>
          <a:p>
            <a:pPr lvl="2">
              <a:spcBef>
                <a:spcPts val="244"/>
              </a:spcBef>
              <a:buClr>
                <a:schemeClr val="bg1"/>
              </a:buClr>
            </a:pPr>
            <a:r>
              <a:rPr lang="es-AR" altLang="es-ES_tradnl" sz="1725" dirty="0">
                <a:ea typeface="Calibri" charset="0"/>
                <a:cs typeface="Calibri" charset="0"/>
              </a:rPr>
              <a:t>Menor incidencia de complicaciones</a:t>
            </a:r>
            <a:endParaRPr lang="es-AR" altLang="es-ES_tradnl" sz="1725" i="1" dirty="0">
              <a:ea typeface="Calibri" charset="0"/>
              <a:cs typeface="Calibri" charset="0"/>
            </a:endParaRPr>
          </a:p>
          <a:p>
            <a:pPr lvl="2">
              <a:spcBef>
                <a:spcPts val="244"/>
              </a:spcBef>
              <a:buClr>
                <a:schemeClr val="bg1"/>
              </a:buClr>
            </a:pPr>
            <a:r>
              <a:rPr lang="es-AR" altLang="es-ES_tradnl" sz="1725" dirty="0">
                <a:ea typeface="Calibri" charset="0"/>
                <a:cs typeface="Calibri" charset="0"/>
              </a:rPr>
              <a:t>Resolución más rápida de los síntomas de NAC</a:t>
            </a:r>
          </a:p>
          <a:p>
            <a:pPr lvl="2">
              <a:spcBef>
                <a:spcPts val="244"/>
              </a:spcBef>
              <a:buClr>
                <a:schemeClr val="bg1"/>
              </a:buClr>
            </a:pPr>
            <a:r>
              <a:rPr lang="es-AR" altLang="es-ES_tradnl" sz="1725" dirty="0">
                <a:ea typeface="Calibri" charset="0"/>
                <a:cs typeface="Calibri" charset="0"/>
              </a:rPr>
              <a:t>Menor tiempo de hospitalización</a:t>
            </a:r>
          </a:p>
          <a:p>
            <a:pPr lvl="2">
              <a:spcBef>
                <a:spcPts val="244"/>
              </a:spcBef>
              <a:buClr>
                <a:schemeClr val="bg1"/>
              </a:buClr>
            </a:pPr>
            <a:r>
              <a:rPr lang="es-AR" altLang="es-ES_tradnl" sz="1725" dirty="0">
                <a:ea typeface="Calibri" charset="0"/>
                <a:cs typeface="Calibri" charset="0"/>
              </a:rPr>
              <a:t>Menor mortalidad</a:t>
            </a:r>
          </a:p>
          <a:p>
            <a:pPr lvl="1">
              <a:spcBef>
                <a:spcPts val="244"/>
              </a:spcBef>
              <a:buClr>
                <a:schemeClr val="bg1"/>
              </a:buClr>
            </a:pPr>
            <a:endParaRPr lang="es-AR" sz="1500" b="1" dirty="0">
              <a:ea typeface="Calibri" charset="0"/>
              <a:cs typeface="Calibri" charset="0"/>
            </a:endParaRPr>
          </a:p>
          <a:p>
            <a:pPr lvl="1">
              <a:spcBef>
                <a:spcPts val="244"/>
              </a:spcBef>
              <a:buClr>
                <a:schemeClr val="bg1"/>
              </a:buClr>
            </a:pPr>
            <a:r>
              <a:rPr lang="es-AR" sz="1800" b="1" dirty="0"/>
              <a:t>Estudios de Cohorte con base poblacional (Capamis study): </a:t>
            </a:r>
            <a:r>
              <a:rPr lang="es-AR" sz="1800" dirty="0"/>
              <a:t>27 204 individuos ≥60 años</a:t>
            </a:r>
          </a:p>
          <a:p>
            <a:pPr marL="0" indent="0">
              <a:buNone/>
            </a:pPr>
            <a:r>
              <a:rPr lang="es-AR" sz="1800" dirty="0"/>
              <a:t>	Vacunación Reciente con </a:t>
            </a:r>
            <a:r>
              <a:rPr lang="es-AR" sz="1725" dirty="0"/>
              <a:t>PPV23 (&lt;5 años antes) se asoció con:</a:t>
            </a:r>
          </a:p>
          <a:p>
            <a:pPr lvl="2"/>
            <a:r>
              <a:rPr lang="es-AR" dirty="0"/>
              <a:t>Reducción en el riesgo de:</a:t>
            </a:r>
          </a:p>
          <a:p>
            <a:pPr lvl="2"/>
            <a:r>
              <a:rPr lang="es-AR" dirty="0"/>
              <a:t>NAC bacteriemica por neumococo (hazard ratio [HR], </a:t>
            </a:r>
            <a:r>
              <a:rPr lang="es-AR" b="1" dirty="0"/>
              <a:t>0.38</a:t>
            </a:r>
            <a:r>
              <a:rPr lang="es-AR" dirty="0"/>
              <a:t>; 95% [CI], .09–1.68)</a:t>
            </a:r>
          </a:p>
          <a:p>
            <a:pPr lvl="2"/>
            <a:r>
              <a:rPr lang="es-AR" dirty="0"/>
              <a:t>NAC neumocócia no bacteriemica (HR, </a:t>
            </a:r>
            <a:r>
              <a:rPr lang="es-AR" b="1" dirty="0"/>
              <a:t>0.52</a:t>
            </a:r>
            <a:r>
              <a:rPr lang="es-AR" dirty="0"/>
              <a:t>; 95% CI, .29–.92)</a:t>
            </a:r>
          </a:p>
          <a:p>
            <a:pPr lvl="2"/>
            <a:r>
              <a:rPr lang="es-AR" dirty="0"/>
              <a:t>NAC neumocócica global (HR, </a:t>
            </a:r>
            <a:r>
              <a:rPr lang="es-AR" b="1" dirty="0"/>
              <a:t>0.49</a:t>
            </a:r>
            <a:r>
              <a:rPr lang="es-AR" dirty="0"/>
              <a:t>; 95% CI, .29–.84)</a:t>
            </a:r>
          </a:p>
          <a:p>
            <a:pPr lvl="2"/>
            <a:r>
              <a:rPr lang="es-AR" dirty="0"/>
              <a:t>NAC de toda causa (HR, </a:t>
            </a:r>
            <a:r>
              <a:rPr lang="es-AR" b="1" dirty="0"/>
              <a:t>0.75</a:t>
            </a:r>
            <a:r>
              <a:rPr lang="es-AR" dirty="0"/>
              <a:t>; 95% CI, .58–.98)</a:t>
            </a:r>
          </a:p>
          <a:p>
            <a:pPr marL="342900" lvl="1" indent="0">
              <a:spcBef>
                <a:spcPts val="244"/>
              </a:spcBef>
              <a:buClr>
                <a:schemeClr val="bg1"/>
              </a:buClr>
              <a:buNone/>
            </a:pPr>
            <a:endParaRPr lang="es-AR" sz="1800" b="1" dirty="0"/>
          </a:p>
          <a:p>
            <a:pPr marL="342900" lvl="1" indent="0">
              <a:spcBef>
                <a:spcPts val="244"/>
              </a:spcBef>
              <a:buClr>
                <a:schemeClr val="bg1"/>
              </a:buClr>
              <a:buNone/>
            </a:pPr>
            <a:endParaRPr lang="es-AR" altLang="es-ES_tradnl" sz="1800" b="1" dirty="0">
              <a:ea typeface="Calibri" charset="0"/>
              <a:cs typeface="Calibri" charset="0"/>
            </a:endParaRPr>
          </a:p>
          <a:p>
            <a:pPr lvl="1">
              <a:lnSpc>
                <a:spcPct val="90000"/>
              </a:lnSpc>
              <a:spcBef>
                <a:spcPts val="1800"/>
              </a:spcBef>
              <a:buClr>
                <a:schemeClr val="bg1"/>
              </a:buClr>
              <a:buFont typeface="Wingdings" charset="2"/>
              <a:buChar char="ü"/>
            </a:pPr>
            <a:endParaRPr lang="es-AR" altLang="es-ES_tradnl" sz="1500" b="1" dirty="0">
              <a:ea typeface="Calibri" charset="0"/>
              <a:cs typeface="Calibri" charset="0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buClr>
                <a:schemeClr val="bg1"/>
              </a:buClr>
              <a:buFont typeface="Wingdings" charset="2"/>
              <a:buChar char="ü"/>
            </a:pPr>
            <a:endParaRPr lang="es-AR" altLang="es-ES_tradnl" b="1" dirty="0">
              <a:solidFill>
                <a:srgbClr val="FF0000"/>
              </a:solidFill>
              <a:ea typeface="Calibri" charset="0"/>
              <a:cs typeface="Calibri" charset="0"/>
            </a:endParaRPr>
          </a:p>
          <a:p>
            <a:pPr lvl="1" eaLnBrk="1" hangingPunct="1">
              <a:lnSpc>
                <a:spcPct val="95000"/>
              </a:lnSpc>
              <a:buFont typeface="Wingdings" charset="2"/>
              <a:buNone/>
            </a:pPr>
            <a:endParaRPr lang="es-AR" altLang="es-ES_tradnl" sz="1125" b="1" dirty="0"/>
          </a:p>
        </p:txBody>
      </p:sp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4428256" y="6483606"/>
            <a:ext cx="4392216" cy="32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5000"/>
              </a:lnSpc>
              <a:spcBef>
                <a:spcPct val="0"/>
              </a:spcBef>
              <a:buClr>
                <a:schemeClr val="hlink"/>
              </a:buClr>
              <a:buFont typeface="Wingdings" charset="2"/>
              <a:buNone/>
            </a:pPr>
            <a:r>
              <a:rPr lang="es-ES_tradnl" altLang="es-ES_tradnl" sz="750" dirty="0"/>
              <a:t>Jackson LA. </a:t>
            </a:r>
            <a:r>
              <a:rPr lang="es-ES_tradnl" altLang="es-ES_tradnl" sz="750" i="1" dirty="0" err="1"/>
              <a:t>Clin</a:t>
            </a:r>
            <a:r>
              <a:rPr lang="es-ES_tradnl" altLang="es-ES_tradnl" sz="750" i="1" dirty="0"/>
              <a:t> </a:t>
            </a:r>
            <a:r>
              <a:rPr lang="es-ES_tradnl" altLang="es-ES_tradnl" sz="750" i="1" dirty="0" err="1"/>
              <a:t>Infect</a:t>
            </a:r>
            <a:r>
              <a:rPr lang="es-ES_tradnl" altLang="es-ES_tradnl" sz="750" i="1" dirty="0"/>
              <a:t> </a:t>
            </a:r>
            <a:r>
              <a:rPr lang="es-ES_tradnl" altLang="es-ES_tradnl" sz="750" i="1" dirty="0" err="1"/>
              <a:t>Dis</a:t>
            </a:r>
            <a:r>
              <a:rPr lang="es-ES_tradnl" altLang="es-ES_tradnl" sz="750" i="1" dirty="0"/>
              <a:t> </a:t>
            </a:r>
            <a:r>
              <a:rPr lang="es-ES_tradnl" altLang="es-ES_tradnl" sz="750" dirty="0"/>
              <a:t>2008; 47:1328–38</a:t>
            </a:r>
          </a:p>
          <a:p>
            <a:pPr algn="r">
              <a:lnSpc>
                <a:spcPct val="105000"/>
              </a:lnSpc>
              <a:spcBef>
                <a:spcPct val="0"/>
              </a:spcBef>
              <a:buClr>
                <a:schemeClr val="hlink"/>
              </a:buClr>
              <a:buFont typeface="Wingdings" charset="2"/>
              <a:buNone/>
            </a:pPr>
            <a:r>
              <a:rPr lang="es-ES_tradnl" altLang="es-ES_tradnl" sz="750" dirty="0">
                <a:latin typeface="Calibri" charset="0"/>
              </a:rPr>
              <a:t>Ochoa-</a:t>
            </a:r>
            <a:r>
              <a:rPr lang="es-ES_tradnl" altLang="es-ES_tradnl" sz="750" dirty="0" err="1">
                <a:latin typeface="Calibri" charset="0"/>
              </a:rPr>
              <a:t>Gondar</a:t>
            </a:r>
            <a:r>
              <a:rPr lang="es-ES_tradnl" altLang="es-ES_tradnl" sz="750" dirty="0">
                <a:latin typeface="Calibri" charset="0"/>
              </a:rPr>
              <a:t> O, et al. </a:t>
            </a:r>
            <a:r>
              <a:rPr lang="es-ES_tradnl" altLang="es-ES_tradnl" sz="750" i="1" dirty="0" err="1">
                <a:latin typeface="Calibri" charset="0"/>
              </a:rPr>
              <a:t>Clin</a:t>
            </a:r>
            <a:r>
              <a:rPr lang="es-ES_tradnl" altLang="es-ES_tradnl" sz="750" i="1" dirty="0">
                <a:latin typeface="Calibri" charset="0"/>
              </a:rPr>
              <a:t> </a:t>
            </a:r>
            <a:r>
              <a:rPr lang="es-ES_tradnl" altLang="es-ES_tradnl" sz="750" i="1" dirty="0" err="1">
                <a:latin typeface="Calibri" charset="0"/>
              </a:rPr>
              <a:t>Infect</a:t>
            </a:r>
            <a:r>
              <a:rPr lang="es-ES_tradnl" altLang="es-ES_tradnl" sz="750" i="1" dirty="0">
                <a:latin typeface="Calibri" charset="0"/>
              </a:rPr>
              <a:t> </a:t>
            </a:r>
            <a:r>
              <a:rPr lang="es-ES_tradnl" altLang="es-ES_tradnl" sz="750" i="1" dirty="0" err="1">
                <a:latin typeface="Calibri" charset="0"/>
              </a:rPr>
              <a:t>Dis</a:t>
            </a:r>
            <a:r>
              <a:rPr lang="es-ES_tradnl" altLang="es-ES_tradnl" sz="750" dirty="0">
                <a:latin typeface="Calibri" charset="0"/>
              </a:rPr>
              <a:t> 2014;58:909-17</a:t>
            </a:r>
            <a:endParaRPr lang="es-AR" altLang="es-ES_tradnl" sz="750" i="1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5051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526" y="206633"/>
            <a:ext cx="8532948" cy="127815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_tradnl" dirty="0" err="1"/>
              <a:t>Inmunogenicidad</a:t>
            </a:r>
            <a:r>
              <a:rPr lang="es-ES_tradnl" dirty="0"/>
              <a:t> y eficacia de PCV 13 en adultos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1924482"/>
            <a:ext cx="7867024" cy="409680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_tradnl" sz="2100" dirty="0"/>
              <a:t>En adultos de 60–64 años y en &gt;70 años:</a:t>
            </a:r>
          </a:p>
          <a:p>
            <a:pPr lvl="1"/>
            <a:r>
              <a:rPr lang="es-ES_tradnl" sz="1800" dirty="0"/>
              <a:t>PCV13 produce mediana de títulos de </a:t>
            </a:r>
            <a:r>
              <a:rPr lang="es-ES_tradnl" sz="1800" dirty="0" err="1"/>
              <a:t>Acs</a:t>
            </a:r>
            <a:r>
              <a:rPr lang="es-ES_tradnl" sz="1800" dirty="0"/>
              <a:t> (</a:t>
            </a:r>
            <a:r>
              <a:rPr lang="es-ES_tradnl" sz="1800" dirty="0" err="1"/>
              <a:t>GMTs</a:t>
            </a:r>
            <a:r>
              <a:rPr lang="es-ES_tradnl" sz="1800" dirty="0"/>
              <a:t>) con actividad </a:t>
            </a:r>
            <a:r>
              <a:rPr lang="es-ES_tradnl" sz="1800" dirty="0" err="1"/>
              <a:t>opsonfagocítica</a:t>
            </a:r>
            <a:r>
              <a:rPr lang="es-ES_tradnl" sz="1800" dirty="0"/>
              <a:t> (OPA) que fueron comparables o mayores de los producidos luego de administrar PPSV23</a:t>
            </a:r>
          </a:p>
          <a:p>
            <a:r>
              <a:rPr lang="es-ES_tradnl" sz="2100" dirty="0"/>
              <a:t>Menor respuesta de </a:t>
            </a:r>
            <a:r>
              <a:rPr lang="es-ES_tradnl" sz="2100" dirty="0" err="1"/>
              <a:t>Acs</a:t>
            </a:r>
            <a:r>
              <a:rPr lang="es-ES_tradnl" sz="2100" dirty="0"/>
              <a:t> </a:t>
            </a:r>
            <a:r>
              <a:rPr lang="es-ES_tradnl" sz="2100" dirty="0" err="1"/>
              <a:t>opsonofagocíticos</a:t>
            </a:r>
            <a:r>
              <a:rPr lang="es-ES_tradnl" sz="2100" dirty="0"/>
              <a:t> en sujetos que recibieron primero PPSV23 a diferencia de aquellos que recibieron  PCV13 como dosis inicial</a:t>
            </a:r>
          </a:p>
          <a:p>
            <a:r>
              <a:rPr lang="es-ES_tradnl" sz="2100" dirty="0"/>
              <a:t>Estudio CAPITA: evaluó eficacia </a:t>
            </a:r>
            <a:r>
              <a:rPr lang="es-ES_tradnl" sz="2100" dirty="0" err="1"/>
              <a:t>vacunal</a:t>
            </a:r>
            <a:r>
              <a:rPr lang="es-ES_tradnl" sz="2100" dirty="0"/>
              <a:t> contra los serotipos incluidos en PCV13:</a:t>
            </a:r>
          </a:p>
          <a:p>
            <a:pPr lvl="1"/>
            <a:r>
              <a:rPr lang="es-ES_tradnl" sz="1800" dirty="0"/>
              <a:t>NAC (1er episodio): </a:t>
            </a:r>
            <a:r>
              <a:rPr lang="es-AR" sz="1800" b="1" dirty="0">
                <a:solidFill>
                  <a:srgbClr val="FF0000"/>
                </a:solidFill>
              </a:rPr>
              <a:t>45.56%</a:t>
            </a:r>
            <a:r>
              <a:rPr lang="es-AR" sz="1800" dirty="0"/>
              <a:t> (95% CI: 21.8 – 62.5) p=0.0006 </a:t>
            </a:r>
            <a:endParaRPr lang="es-ES_tradnl" sz="1800" dirty="0"/>
          </a:p>
          <a:p>
            <a:pPr lvl="1"/>
            <a:r>
              <a:rPr lang="es-ES_tradnl" sz="1800" dirty="0"/>
              <a:t>NAC No </a:t>
            </a:r>
            <a:r>
              <a:rPr lang="es-ES_tradnl" sz="1800" dirty="0" err="1"/>
              <a:t>bacteriemica</a:t>
            </a:r>
            <a:r>
              <a:rPr lang="es-ES_tradnl" sz="1800" dirty="0"/>
              <a:t>: </a:t>
            </a:r>
            <a:r>
              <a:rPr lang="es-AR" sz="1800" b="1" dirty="0">
                <a:solidFill>
                  <a:srgbClr val="FF0000"/>
                </a:solidFill>
              </a:rPr>
              <a:t>45%</a:t>
            </a:r>
            <a:r>
              <a:rPr lang="es-AR" sz="1800" dirty="0">
                <a:solidFill>
                  <a:srgbClr val="FF0000"/>
                </a:solidFill>
              </a:rPr>
              <a:t> </a:t>
            </a:r>
            <a:r>
              <a:rPr lang="es-AR" sz="1800" dirty="0"/>
              <a:t>(CI 95%: 14.21 – 65.31) p=0.0067 </a:t>
            </a:r>
            <a:endParaRPr lang="es-ES_tradnl" sz="1800" dirty="0"/>
          </a:p>
          <a:p>
            <a:pPr lvl="1"/>
            <a:r>
              <a:rPr lang="es-ES_tradnl" sz="1800" dirty="0"/>
              <a:t>ENI: </a:t>
            </a:r>
            <a:r>
              <a:rPr lang="es-AR" sz="1800" b="1" dirty="0">
                <a:solidFill>
                  <a:srgbClr val="FF0000"/>
                </a:solidFill>
              </a:rPr>
              <a:t>75%</a:t>
            </a:r>
            <a:r>
              <a:rPr lang="es-AR" sz="1800" dirty="0">
                <a:solidFill>
                  <a:schemeClr val="bg1"/>
                </a:solidFill>
              </a:rPr>
              <a:t> </a:t>
            </a:r>
            <a:r>
              <a:rPr lang="es-AR" sz="1800" dirty="0"/>
              <a:t>(CI 95%: 41.43 – 90.78) p=0.0005 </a:t>
            </a:r>
            <a:endParaRPr lang="es-ES_tradnl" sz="1800" dirty="0"/>
          </a:p>
          <a:p>
            <a:pPr lvl="1"/>
            <a:endParaRPr lang="es-ES_tradnl" dirty="0"/>
          </a:p>
          <a:p>
            <a:pPr lvl="1"/>
            <a:endParaRPr lang="es-ES_tradnl" dirty="0"/>
          </a:p>
          <a:p>
            <a:endParaRPr lang="es-ES_tradnl" dirty="0"/>
          </a:p>
        </p:txBody>
      </p:sp>
      <p:sp>
        <p:nvSpPr>
          <p:cNvPr id="4" name="CuadroTexto 3"/>
          <p:cNvSpPr txBox="1"/>
          <p:nvPr/>
        </p:nvSpPr>
        <p:spPr>
          <a:xfrm>
            <a:off x="4860032" y="6211669"/>
            <a:ext cx="3762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s-AR" altLang="es-ES_tradnl" sz="750" dirty="0"/>
              <a:t>Jackson et al, Milan, ECCMID 2011</a:t>
            </a:r>
          </a:p>
          <a:p>
            <a:pPr algn="r">
              <a:spcBef>
                <a:spcPct val="0"/>
              </a:spcBef>
            </a:pPr>
            <a:r>
              <a:rPr lang="es-AR" altLang="es-ES_tradnl" sz="750" dirty="0"/>
              <a:t>Schwarz TF. </a:t>
            </a:r>
            <a:r>
              <a:rPr lang="es-AR" altLang="es-ES_tradnl" sz="750" i="1" dirty="0"/>
              <a:t>Vaccine</a:t>
            </a:r>
            <a:r>
              <a:rPr lang="es-AR" altLang="es-ES_tradnl" sz="750" dirty="0"/>
              <a:t> 2011;29:5195-202</a:t>
            </a:r>
          </a:p>
          <a:p>
            <a:pPr algn="r">
              <a:spcBef>
                <a:spcPct val="0"/>
              </a:spcBef>
            </a:pPr>
            <a:r>
              <a:rPr lang="en-US" altLang="es-ES_tradnl" sz="750" dirty="0" err="1"/>
              <a:t>Bonten</a:t>
            </a:r>
            <a:r>
              <a:rPr lang="en-US" altLang="es-ES_tradnl" sz="750" dirty="0"/>
              <a:t> MJM et al </a:t>
            </a:r>
            <a:r>
              <a:rPr lang="es-AR" altLang="es-ES_tradnl" sz="750" i="1" dirty="0"/>
              <a:t>N Engl J Med </a:t>
            </a:r>
            <a:r>
              <a:rPr lang="es-AR" altLang="es-ES_tradnl" sz="750" dirty="0"/>
              <a:t>2015;372:1114-25</a:t>
            </a:r>
          </a:p>
          <a:p>
            <a:endParaRPr lang="es-ES_tradnl" sz="1350" dirty="0"/>
          </a:p>
        </p:txBody>
      </p:sp>
    </p:spTree>
    <p:extLst>
      <p:ext uri="{BB962C8B-B14F-4D97-AF65-F5344CB8AC3E}">
        <p14:creationId xmlns:p14="http://schemas.microsoft.com/office/powerpoint/2010/main" val="1149153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>
            <a:extLst>
              <a:ext uri="{FF2B5EF4-FFF2-40B4-BE49-F238E27FC236}">
                <a16:creationId xmlns:a16="http://schemas.microsoft.com/office/drawing/2014/main" id="{2DF82A83-60D7-C64F-90D8-5D64FC6A3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121515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MX" sz="3200" b="1" dirty="0">
                <a:solidFill>
                  <a:schemeClr val="accent4">
                    <a:lumMod val="10000"/>
                  </a:schemeClr>
                </a:solidFill>
              </a:rPr>
              <a:t>Enfermedad </a:t>
            </a:r>
            <a:r>
              <a:rPr lang="es-MX" sz="3200" b="1" dirty="0" err="1">
                <a:solidFill>
                  <a:schemeClr val="accent4">
                    <a:lumMod val="10000"/>
                  </a:schemeClr>
                </a:solidFill>
              </a:rPr>
              <a:t>Neumocócica</a:t>
            </a:r>
            <a:r>
              <a:rPr lang="es-MX" sz="3200" b="1" dirty="0">
                <a:solidFill>
                  <a:schemeClr val="accent4">
                    <a:lumMod val="10000"/>
                  </a:schemeClr>
                </a:solidFill>
              </a:rPr>
              <a:t> Invasiva en Adultos en Argentina </a:t>
            </a:r>
            <a:br>
              <a:rPr lang="es-MX" sz="3200" b="1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es-MX" sz="3200" b="1" dirty="0">
                <a:solidFill>
                  <a:schemeClr val="accent4">
                    <a:lumMod val="10000"/>
                  </a:schemeClr>
                </a:solidFill>
              </a:rPr>
              <a:t>Cobertura por Serotipos (2013-2014) </a:t>
            </a:r>
            <a:br>
              <a:rPr lang="es-MX" sz="3200" b="1" dirty="0">
                <a:solidFill>
                  <a:schemeClr val="accent4">
                    <a:lumMod val="10000"/>
                  </a:schemeClr>
                </a:solidFill>
              </a:rPr>
            </a:br>
            <a:endParaRPr lang="es-AR" sz="3200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:a16="http://schemas.microsoft.com/office/drawing/2014/main" id="{8E260081-8FA6-B948-AA87-789D59AC55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235200"/>
          <a:ext cx="8229600" cy="155421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5030673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2662759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68347176"/>
                    </a:ext>
                  </a:extLst>
                </a:gridCol>
              </a:tblGrid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altLang="es-AR" sz="2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19 -64 años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&gt; 65 años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818870"/>
                  </a:ext>
                </a:extLst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VCN 13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51%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47%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222863"/>
                  </a:ext>
                </a:extLst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VPN 23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73%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69687"/>
                  </a:ext>
                </a:extLst>
              </a:tr>
            </a:tbl>
          </a:graphicData>
        </a:graphic>
      </p:graphicFrame>
      <p:sp>
        <p:nvSpPr>
          <p:cNvPr id="101397" name="5 CuadroTexto">
            <a:extLst>
              <a:ext uri="{FF2B5EF4-FFF2-40B4-BE49-F238E27FC236}">
                <a16:creationId xmlns:a16="http://schemas.microsoft.com/office/drawing/2014/main" id="{208372EA-795D-0D49-BA06-219027D75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5513" y="6308725"/>
            <a:ext cx="42656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AR" altLang="es-AR" sz="1100">
                <a:solidFill>
                  <a:srgbClr val="000000"/>
                </a:solidFill>
                <a:latin typeface="Calibri" panose="020F0502020204030204" pitchFamily="34" charset="0"/>
              </a:rPr>
              <a:t>Servicio Bacteriología Clínica. INEI. ANLIS. «Dr. C.G. Malbrán»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AR" altLang="es-AR" sz="1100">
                <a:solidFill>
                  <a:srgbClr val="000000"/>
                </a:solidFill>
                <a:latin typeface="Calibri" panose="020F0502020204030204" pitchFamily="34" charset="0"/>
              </a:rPr>
              <a:t>V Congreso de Enfermedades Endemoepidémicas 2015. Hospital Muñiz</a:t>
            </a:r>
          </a:p>
        </p:txBody>
      </p:sp>
      <p:sp>
        <p:nvSpPr>
          <p:cNvPr id="101398" name="6 CuadroTexto">
            <a:extLst>
              <a:ext uri="{FF2B5EF4-FFF2-40B4-BE49-F238E27FC236}">
                <a16:creationId xmlns:a16="http://schemas.microsoft.com/office/drawing/2014/main" id="{9E67A465-75E4-FA4A-BF14-693EDC54B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306888"/>
            <a:ext cx="7056437" cy="15700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2400" b="1">
                <a:solidFill>
                  <a:srgbClr val="000000"/>
                </a:solidFill>
                <a:latin typeface="Segoe UI Semibold" pitchFamily="34" charset="0"/>
              </a:rPr>
              <a:t>Serotipos más frecuentemente asociados a ENI en adultos: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AR" altLang="es-AR" sz="2400">
              <a:solidFill>
                <a:srgbClr val="000000"/>
              </a:solidFill>
              <a:latin typeface="Segoe UI Semibold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2400" b="1">
                <a:solidFill>
                  <a:srgbClr val="FF0000"/>
                </a:solidFill>
                <a:latin typeface="Segoe UI Semibold" pitchFamily="34" charset="0"/>
              </a:rPr>
              <a:t>1, 3, 7F, (VCN13 y VPN23) 8 y 12F (VPN23)</a:t>
            </a:r>
          </a:p>
        </p:txBody>
      </p:sp>
      <p:cxnSp>
        <p:nvCxnSpPr>
          <p:cNvPr id="8" name="7 Conector recto">
            <a:extLst>
              <a:ext uri="{FF2B5EF4-FFF2-40B4-BE49-F238E27FC236}">
                <a16:creationId xmlns:a16="http://schemas.microsoft.com/office/drawing/2014/main" id="{2CC36796-D800-0B45-BBBB-62D36C38B8DB}"/>
              </a:ext>
            </a:extLst>
          </p:cNvPr>
          <p:cNvCxnSpPr/>
          <p:nvPr/>
        </p:nvCxnSpPr>
        <p:spPr>
          <a:xfrm>
            <a:off x="323850" y="1700213"/>
            <a:ext cx="84248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>
            <a:extLst>
              <a:ext uri="{FF2B5EF4-FFF2-40B4-BE49-F238E27FC236}">
                <a16:creationId xmlns:a16="http://schemas.microsoft.com/office/drawing/2014/main" id="{89C10118-7AE8-EF45-B2B2-95DC7249EF35}"/>
              </a:ext>
            </a:extLst>
          </p:cNvPr>
          <p:cNvSpPr/>
          <p:nvPr/>
        </p:nvSpPr>
        <p:spPr>
          <a:xfrm>
            <a:off x="468313" y="2205038"/>
            <a:ext cx="8207375" cy="15843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13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4 Marcador de contenido">
            <a:extLst>
              <a:ext uri="{FF2B5EF4-FFF2-40B4-BE49-F238E27FC236}">
                <a16:creationId xmlns:a16="http://schemas.microsoft.com/office/drawing/2014/main" id="{57D4D282-4CED-0642-A624-1136519AD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638" y="5445125"/>
            <a:ext cx="9144000" cy="12239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  <a:defRPr/>
            </a:pPr>
            <a:r>
              <a:rPr lang="es-MX" altLang="es-AR" sz="2000" dirty="0"/>
              <a:t>	</a:t>
            </a:r>
            <a:r>
              <a:rPr lang="es-MX" altLang="es-AR" sz="2000" dirty="0">
                <a:solidFill>
                  <a:schemeClr val="accent4">
                    <a:lumMod val="10000"/>
                  </a:schemeClr>
                </a:solidFill>
              </a:rPr>
              <a:t>La respuesta inmune (OPA) fue superior:</a:t>
            </a:r>
          </a:p>
          <a:p>
            <a:pPr eaLnBrk="1" hangingPunct="1">
              <a:defRPr/>
            </a:pPr>
            <a:r>
              <a:rPr lang="es-MX" altLang="es-AR" sz="2000" dirty="0">
                <a:solidFill>
                  <a:schemeClr val="accent4">
                    <a:lumMod val="10000"/>
                  </a:schemeClr>
                </a:solidFill>
              </a:rPr>
              <a:t>iniciando esquema con VCN 13 independientemente del </a:t>
            </a:r>
            <a:r>
              <a:rPr lang="es-MX" altLang="es-AR" sz="2000" dirty="0" err="1">
                <a:solidFill>
                  <a:schemeClr val="accent4">
                    <a:lumMod val="10000"/>
                  </a:schemeClr>
                </a:solidFill>
              </a:rPr>
              <a:t>booster</a:t>
            </a:r>
            <a:endParaRPr lang="es-MX" altLang="es-AR" sz="2000" dirty="0">
              <a:solidFill>
                <a:schemeClr val="accent4">
                  <a:lumMod val="10000"/>
                </a:schemeClr>
              </a:solidFill>
            </a:endParaRPr>
          </a:p>
          <a:p>
            <a:pPr eaLnBrk="1" hangingPunct="1">
              <a:defRPr/>
            </a:pPr>
            <a:r>
              <a:rPr lang="es-MX" altLang="es-AR" sz="2000" dirty="0">
                <a:solidFill>
                  <a:schemeClr val="accent4">
                    <a:lumMod val="10000"/>
                  </a:schemeClr>
                </a:solidFill>
              </a:rPr>
              <a:t>En grupo 50-59 años</a:t>
            </a:r>
          </a:p>
          <a:p>
            <a:pPr eaLnBrk="1" hangingPunct="1">
              <a:defRPr/>
            </a:pPr>
            <a:endParaRPr lang="es-MX" altLang="es-AR" sz="2000" dirty="0"/>
          </a:p>
          <a:p>
            <a:pPr eaLnBrk="1" hangingPunct="1">
              <a:defRPr/>
            </a:pPr>
            <a:endParaRPr lang="es-AR" altLang="es-AR" sz="2000" dirty="0"/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F53A304A-0302-C041-9AB8-D214296A373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13" y="765175"/>
            <a:ext cx="6945312" cy="4464050"/>
          </a:xfrm>
        </p:spPr>
      </p:pic>
      <p:sp>
        <p:nvSpPr>
          <p:cNvPr id="8" name="3 CuadroTexto">
            <a:extLst>
              <a:ext uri="{FF2B5EF4-FFF2-40B4-BE49-F238E27FC236}">
                <a16:creationId xmlns:a16="http://schemas.microsoft.com/office/drawing/2014/main" id="{C80C5B18-0CC1-1540-9E3F-CA0D69707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4294188"/>
            <a:ext cx="2592387" cy="7699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AR" sz="1100">
                <a:solidFill>
                  <a:srgbClr val="000000"/>
                </a:solidFill>
              </a:rPr>
              <a:t>Jackson L. ECCMID 2011 Abstract 0425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AR" sz="1100">
                <a:solidFill>
                  <a:srgbClr val="000000"/>
                </a:solidFill>
              </a:rPr>
              <a:t>Jackson L. ECCMID 2011 Abstract 0426</a:t>
            </a:r>
            <a:endParaRPr lang="es-AR" altLang="es-AR" sz="1100">
              <a:solidFill>
                <a:srgbClr val="000000"/>
              </a:solidFill>
            </a:endParaRPr>
          </a:p>
        </p:txBody>
      </p:sp>
      <p:sp>
        <p:nvSpPr>
          <p:cNvPr id="44037" name="1 CuadroTexto">
            <a:extLst>
              <a:ext uri="{FF2B5EF4-FFF2-40B4-BE49-F238E27FC236}">
                <a16:creationId xmlns:a16="http://schemas.microsoft.com/office/drawing/2014/main" id="{5C6CCAD2-8194-0E40-9EC6-4A0E043B0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325" y="5014913"/>
            <a:ext cx="2520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1100">
                <a:solidFill>
                  <a:srgbClr val="000000"/>
                </a:solidFill>
                <a:latin typeface="Calibri" panose="020F0502020204030204" pitchFamily="34" charset="0"/>
              </a:rPr>
              <a:t>Jackson L., Clin Microbiol Infect 2011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AR" sz="1100">
                <a:solidFill>
                  <a:srgbClr val="000000"/>
                </a:solidFill>
                <a:latin typeface="Calibri" panose="020F0502020204030204" pitchFamily="34" charset="0"/>
              </a:rPr>
              <a:t>Jackson L., IDSA, 2011</a:t>
            </a:r>
            <a:endParaRPr lang="es-AR" altLang="es-AR" sz="11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0A2E51ED-B937-154A-8EBF-2D82C0230A3F}"/>
              </a:ext>
            </a:extLst>
          </p:cNvPr>
          <p:cNvSpPr txBox="1">
            <a:spLocks/>
          </p:cNvSpPr>
          <p:nvPr/>
        </p:nvSpPr>
        <p:spPr>
          <a:xfrm>
            <a:off x="379413" y="-9525"/>
            <a:ext cx="8153400" cy="990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MX" altLang="es-AR" sz="3200">
                <a:solidFill>
                  <a:srgbClr val="000000"/>
                </a:solidFill>
              </a:rPr>
              <a:t>VCN 13 vs VPN 23 en adultos: Inmunogenicidad</a:t>
            </a:r>
            <a:endParaRPr lang="es-AR" altLang="es-AR" sz="3200">
              <a:solidFill>
                <a:srgbClr val="000000"/>
              </a:solidFill>
            </a:endParaRPr>
          </a:p>
        </p:txBody>
      </p:sp>
      <p:cxnSp>
        <p:nvCxnSpPr>
          <p:cNvPr id="13" name="12 Conector recto">
            <a:extLst>
              <a:ext uri="{FF2B5EF4-FFF2-40B4-BE49-F238E27FC236}">
                <a16:creationId xmlns:a16="http://schemas.microsoft.com/office/drawing/2014/main" id="{6E589FFB-35C8-A84D-8E4A-8B9C0A44693D}"/>
              </a:ext>
            </a:extLst>
          </p:cNvPr>
          <p:cNvCxnSpPr/>
          <p:nvPr/>
        </p:nvCxnSpPr>
        <p:spPr>
          <a:xfrm>
            <a:off x="571500" y="979488"/>
            <a:ext cx="8215313" cy="15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E0957199-F81F-C14C-8560-6678A38E33C9}"/>
              </a:ext>
            </a:extLst>
          </p:cNvPr>
          <p:cNvSpPr/>
          <p:nvPr/>
        </p:nvSpPr>
        <p:spPr>
          <a:xfrm>
            <a:off x="2267744" y="4581128"/>
            <a:ext cx="1368152" cy="6480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D987E5F9-44E7-2540-86D5-1773CCE20A55}"/>
              </a:ext>
            </a:extLst>
          </p:cNvPr>
          <p:cNvCxnSpPr/>
          <p:nvPr/>
        </p:nvCxnSpPr>
        <p:spPr>
          <a:xfrm flipH="1">
            <a:off x="5796136" y="1340768"/>
            <a:ext cx="1223789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91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Título">
            <a:extLst>
              <a:ext uri="{FF2B5EF4-FFF2-40B4-BE49-F238E27FC236}">
                <a16:creationId xmlns:a16="http://schemas.microsoft.com/office/drawing/2014/main" id="{C590CC27-D909-F148-A6E3-34640B83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-17463"/>
            <a:ext cx="8715375" cy="114300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AR" dirty="0">
                <a:solidFill>
                  <a:schemeClr val="accent4">
                    <a:lumMod val="10000"/>
                  </a:schemeClr>
                </a:solidFill>
              </a:rPr>
              <a:t>Bases Racionales del Esquema Secuencial</a:t>
            </a:r>
            <a:r>
              <a:rPr lang="es-AR" b="1" dirty="0">
                <a:solidFill>
                  <a:schemeClr val="accent4">
                    <a:lumMod val="10000"/>
                  </a:schemeClr>
                </a:solidFill>
              </a:rPr>
              <a:t> </a:t>
            </a:r>
          </a:p>
        </p:txBody>
      </p:sp>
      <p:sp>
        <p:nvSpPr>
          <p:cNvPr id="44034" name="2 Marcador de contenido">
            <a:extLst>
              <a:ext uri="{FF2B5EF4-FFF2-40B4-BE49-F238E27FC236}">
                <a16:creationId xmlns:a16="http://schemas.microsoft.com/office/drawing/2014/main" id="{FFFC7687-0537-C24D-A2B0-A7A7799C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341438"/>
            <a:ext cx="8874125" cy="5256212"/>
          </a:xfrm>
        </p:spPr>
        <p:txBody>
          <a:bodyPr/>
          <a:lstStyle/>
          <a:p>
            <a:endParaRPr lang="es-AR" altLang="es-AR" sz="2400"/>
          </a:p>
          <a:p>
            <a:endParaRPr lang="es-AR" altLang="es-AR" sz="2400"/>
          </a:p>
          <a:p>
            <a:endParaRPr lang="es-AR" altLang="es-AR" sz="2400"/>
          </a:p>
          <a:p>
            <a:endParaRPr lang="es-AR" altLang="es-AR" sz="2400"/>
          </a:p>
          <a:p>
            <a:endParaRPr lang="es-AR" altLang="es-AR" sz="2400"/>
          </a:p>
          <a:p>
            <a:endParaRPr lang="es-AR" altLang="es-AR" sz="2400"/>
          </a:p>
          <a:p>
            <a:endParaRPr lang="es-AR" altLang="es-AR" sz="2400"/>
          </a:p>
          <a:p>
            <a:pPr eaLnBrk="1" hangingPunct="1"/>
            <a:endParaRPr lang="es-AR" altLang="es-AR" sz="2400"/>
          </a:p>
        </p:txBody>
      </p:sp>
      <p:cxnSp>
        <p:nvCxnSpPr>
          <p:cNvPr id="4" name="3 Conector recto">
            <a:extLst>
              <a:ext uri="{FF2B5EF4-FFF2-40B4-BE49-F238E27FC236}">
                <a16:creationId xmlns:a16="http://schemas.microsoft.com/office/drawing/2014/main" id="{B53E34C4-5695-7945-9365-BD01A51078E5}"/>
              </a:ext>
            </a:extLst>
          </p:cNvPr>
          <p:cNvCxnSpPr/>
          <p:nvPr/>
        </p:nvCxnSpPr>
        <p:spPr>
          <a:xfrm>
            <a:off x="468313" y="1195388"/>
            <a:ext cx="8215312" cy="15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 redondeado">
            <a:extLst>
              <a:ext uri="{FF2B5EF4-FFF2-40B4-BE49-F238E27FC236}">
                <a16:creationId xmlns:a16="http://schemas.microsoft.com/office/drawing/2014/main" id="{3A6A77EB-FFF4-0F4E-83BD-D5F56106F4D2}"/>
              </a:ext>
            </a:extLst>
          </p:cNvPr>
          <p:cNvSpPr/>
          <p:nvPr/>
        </p:nvSpPr>
        <p:spPr>
          <a:xfrm>
            <a:off x="250825" y="1341438"/>
            <a:ext cx="8497888" cy="93503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dirty="0"/>
              <a:t>La VPN 23 ha demostrado eficacia en ENI, atenúa el impacto de NAC y brinda cobertura para la mayoría de los serotipos que provocan enfermedad </a:t>
            </a:r>
            <a:r>
              <a:rPr lang="es-AR" dirty="0" err="1"/>
              <a:t>neumocócica</a:t>
            </a:r>
            <a:r>
              <a:rPr lang="es-AR" dirty="0"/>
              <a:t> grave</a:t>
            </a:r>
          </a:p>
        </p:txBody>
      </p:sp>
      <p:sp>
        <p:nvSpPr>
          <p:cNvPr id="3" name="2 Rectángulo redondeado">
            <a:extLst>
              <a:ext uri="{FF2B5EF4-FFF2-40B4-BE49-F238E27FC236}">
                <a16:creationId xmlns:a16="http://schemas.microsoft.com/office/drawing/2014/main" id="{912961C4-2E56-E548-ADEA-C049E70FC72A}"/>
              </a:ext>
            </a:extLst>
          </p:cNvPr>
          <p:cNvSpPr/>
          <p:nvPr/>
        </p:nvSpPr>
        <p:spPr>
          <a:xfrm>
            <a:off x="280988" y="2636838"/>
            <a:ext cx="8431212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s-AR" dirty="0"/>
              <a:t>La VCN 13 en el adulto genera mayor </a:t>
            </a:r>
            <a:r>
              <a:rPr lang="es-AR" dirty="0" err="1"/>
              <a:t>inmunogenicidad</a:t>
            </a:r>
            <a:r>
              <a:rPr lang="es-AR" dirty="0"/>
              <a:t> en la mayoría de los serotipos que comparte con PPV23, provee eficacia contra NAC y ENI para los serotipos </a:t>
            </a:r>
            <a:r>
              <a:rPr lang="es-AR" dirty="0" err="1"/>
              <a:t>vacunales</a:t>
            </a:r>
            <a:endParaRPr lang="es-AR" dirty="0"/>
          </a:p>
        </p:txBody>
      </p: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7B057819-C431-1C45-8209-2AF64567EA55}"/>
              </a:ext>
            </a:extLst>
          </p:cNvPr>
          <p:cNvSpPr/>
          <p:nvPr/>
        </p:nvSpPr>
        <p:spPr>
          <a:xfrm>
            <a:off x="250825" y="3933825"/>
            <a:ext cx="8497888" cy="266382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s-AR" sz="2400" dirty="0"/>
              <a:t>El esquema secuencial (VCN 13/VPN 23) en adultos está dirigido a ofrecer o asegurar mayor protección a los grupos más vulnerables a través de: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s-AR" sz="2000" dirty="0"/>
              <a:t>Mayor </a:t>
            </a:r>
            <a:r>
              <a:rPr lang="es-AR" sz="2000" dirty="0" err="1"/>
              <a:t>inmunogenicidad</a:t>
            </a:r>
            <a:r>
              <a:rPr lang="es-AR" sz="2000" dirty="0"/>
              <a:t> (VCN 13)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s-AR" sz="2000" dirty="0"/>
              <a:t>Mayor cobertura de serotipos (VPN 23)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s-AR" sz="2000" dirty="0"/>
              <a:t>Eficacia para prevención de NAC (VCN 13)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s-AR" sz="2000" dirty="0"/>
              <a:t>Eficacia para prevención de ENI (VCN 13 y VPN 23)</a:t>
            </a:r>
          </a:p>
        </p:txBody>
      </p:sp>
    </p:spTree>
    <p:extLst>
      <p:ext uri="{BB962C8B-B14F-4D97-AF65-F5344CB8AC3E}">
        <p14:creationId xmlns:p14="http://schemas.microsoft.com/office/powerpoint/2010/main" val="295944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Título">
            <a:extLst>
              <a:ext uri="{FF2B5EF4-FFF2-40B4-BE49-F238E27FC236}">
                <a16:creationId xmlns:a16="http://schemas.microsoft.com/office/drawing/2014/main" id="{EB10AF2A-23D7-3744-8C89-6B17D9B58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pPr>
              <a:defRPr/>
            </a:pPr>
            <a:r>
              <a:rPr lang="es-AR" dirty="0">
                <a:solidFill>
                  <a:schemeClr val="accent4">
                    <a:lumMod val="10000"/>
                  </a:schemeClr>
                </a:solidFill>
              </a:rPr>
              <a:t>Esquema Secuencial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48A0AC85-F1BB-8B40-9189-AB3C3194A27D}"/>
              </a:ext>
            </a:extLst>
          </p:cNvPr>
          <p:cNvSpPr/>
          <p:nvPr/>
        </p:nvSpPr>
        <p:spPr bwMode="auto">
          <a:xfrm>
            <a:off x="468313" y="1166813"/>
            <a:ext cx="7920037" cy="1182687"/>
          </a:xfrm>
          <a:prstGeom prst="rect">
            <a:avLst/>
          </a:prstGeom>
          <a:solidFill>
            <a:srgbClr val="C00000"/>
          </a:solidFill>
          <a:ln>
            <a:solidFill>
              <a:schemeClr val="accent4">
                <a:lumMod val="1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285750" indent="-285750" defTabSz="449263" eaLnBrk="1" hangingPunct="1"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s-AR" b="1" dirty="0">
                <a:solidFill>
                  <a:schemeClr val="bg1"/>
                </a:solidFill>
                <a:cs typeface="Arial" charset="0"/>
              </a:rPr>
              <a:t>Adultos a partir de los 65 años</a:t>
            </a:r>
          </a:p>
          <a:p>
            <a:pPr marL="285750" indent="-285750" defTabSz="449263" eaLnBrk="1" hangingPunct="1"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s-AR" b="1" dirty="0">
                <a:solidFill>
                  <a:schemeClr val="bg1"/>
                </a:solidFill>
                <a:cs typeface="Arial" charset="0"/>
              </a:rPr>
              <a:t>Adultos menores de 65 años con factores de riesgo:</a:t>
            </a:r>
          </a:p>
          <a:p>
            <a:pPr marL="742950" lvl="1" indent="-285750" defTabSz="449263" eaLnBrk="1" hangingPunct="1"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s-AR" b="1" dirty="0">
                <a:solidFill>
                  <a:schemeClr val="bg1"/>
                </a:solidFill>
                <a:cs typeface="Arial" charset="0"/>
              </a:rPr>
              <a:t>HIC</a:t>
            </a:r>
          </a:p>
          <a:p>
            <a:pPr marL="742950" lvl="1" indent="-285750" defTabSz="449263" eaLnBrk="1" hangingPunct="1"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s-AR" b="1" dirty="0">
                <a:solidFill>
                  <a:schemeClr val="bg1"/>
                </a:solidFill>
                <a:cs typeface="Arial" charset="0"/>
              </a:rPr>
              <a:t>No HIC</a:t>
            </a:r>
          </a:p>
        </p:txBody>
      </p:sp>
      <p:sp>
        <p:nvSpPr>
          <p:cNvPr id="5" name="4 Flecha abajo">
            <a:extLst>
              <a:ext uri="{FF2B5EF4-FFF2-40B4-BE49-F238E27FC236}">
                <a16:creationId xmlns:a16="http://schemas.microsoft.com/office/drawing/2014/main" id="{7D207015-FD27-D54E-A484-18E14D98CF70}"/>
              </a:ext>
            </a:extLst>
          </p:cNvPr>
          <p:cNvSpPr/>
          <p:nvPr/>
        </p:nvSpPr>
        <p:spPr bwMode="auto">
          <a:xfrm>
            <a:off x="4219575" y="2420938"/>
            <a:ext cx="484188" cy="647700"/>
          </a:xfrm>
          <a:prstGeom prst="downArrow">
            <a:avLst/>
          </a:prstGeom>
          <a:solidFill>
            <a:srgbClr val="C00000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AR" altLang="es-AR">
              <a:solidFill>
                <a:schemeClr val="bg1"/>
              </a:solidFill>
            </a:endParaRPr>
          </a:p>
        </p:txBody>
      </p:sp>
      <p:sp>
        <p:nvSpPr>
          <p:cNvPr id="6" name="5 Rectángulo redondeado">
            <a:extLst>
              <a:ext uri="{FF2B5EF4-FFF2-40B4-BE49-F238E27FC236}">
                <a16:creationId xmlns:a16="http://schemas.microsoft.com/office/drawing/2014/main" id="{E9C745B7-477E-3E44-A188-3C034FE6294F}"/>
              </a:ext>
            </a:extLst>
          </p:cNvPr>
          <p:cNvSpPr/>
          <p:nvPr/>
        </p:nvSpPr>
        <p:spPr bwMode="auto">
          <a:xfrm>
            <a:off x="323850" y="2997200"/>
            <a:ext cx="1417638" cy="2016125"/>
          </a:xfrm>
          <a:prstGeom prst="roundRect">
            <a:avLst/>
          </a:prstGeom>
          <a:solidFill>
            <a:srgbClr val="C00000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 defTabSz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s-AR" altLang="es-AR" sz="180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s-AR" altLang="es-AR" sz="180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AR" altLang="es-AR" sz="2000" b="1">
                <a:solidFill>
                  <a:schemeClr val="bg1"/>
                </a:solidFill>
              </a:rPr>
              <a:t>1° dosis</a:t>
            </a: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AR" altLang="es-AR" sz="2000" b="1">
                <a:solidFill>
                  <a:schemeClr val="bg1"/>
                </a:solidFill>
              </a:rPr>
              <a:t>VCN 13</a:t>
            </a:r>
          </a:p>
        </p:txBody>
      </p:sp>
      <p:sp>
        <p:nvSpPr>
          <p:cNvPr id="7" name="6 Flecha derecha">
            <a:extLst>
              <a:ext uri="{FF2B5EF4-FFF2-40B4-BE49-F238E27FC236}">
                <a16:creationId xmlns:a16="http://schemas.microsoft.com/office/drawing/2014/main" id="{06FE0113-3BE0-AA4D-AC56-DFD56150A724}"/>
              </a:ext>
            </a:extLst>
          </p:cNvPr>
          <p:cNvSpPr/>
          <p:nvPr/>
        </p:nvSpPr>
        <p:spPr bwMode="auto">
          <a:xfrm>
            <a:off x="2051050" y="4076700"/>
            <a:ext cx="4608513" cy="1252538"/>
          </a:xfrm>
          <a:prstGeom prst="rightArrow">
            <a:avLst/>
          </a:prstGeom>
          <a:solidFill>
            <a:srgbClr val="C00000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defTabSz="449263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AR" dirty="0">
                <a:solidFill>
                  <a:schemeClr val="bg1"/>
                </a:solidFill>
                <a:latin typeface="Arial" charset="0"/>
                <a:cs typeface="Arial" charset="0"/>
              </a:rPr>
              <a:t>Intervalo 8 semanas: </a:t>
            </a:r>
          </a:p>
          <a:p>
            <a:pPr algn="ctr" defTabSz="449263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AR" b="1" dirty="0">
                <a:solidFill>
                  <a:schemeClr val="bg1"/>
                </a:solidFill>
                <a:latin typeface="Arial" charset="0"/>
                <a:cs typeface="Arial" charset="0"/>
              </a:rPr>
              <a:t>Adultos HIC</a:t>
            </a:r>
          </a:p>
        </p:txBody>
      </p:sp>
      <p:sp>
        <p:nvSpPr>
          <p:cNvPr id="8" name="7 Rectángulo redondeado">
            <a:extLst>
              <a:ext uri="{FF2B5EF4-FFF2-40B4-BE49-F238E27FC236}">
                <a16:creationId xmlns:a16="http://schemas.microsoft.com/office/drawing/2014/main" id="{7A1F5588-F923-6349-B19B-EA344811D31D}"/>
              </a:ext>
            </a:extLst>
          </p:cNvPr>
          <p:cNvSpPr/>
          <p:nvPr/>
        </p:nvSpPr>
        <p:spPr bwMode="auto">
          <a:xfrm>
            <a:off x="6897688" y="2997200"/>
            <a:ext cx="1490662" cy="2087563"/>
          </a:xfrm>
          <a:prstGeom prst="roundRect">
            <a:avLst/>
          </a:prstGeom>
          <a:solidFill>
            <a:srgbClr val="C00000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 defTabSz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s-AR" altLang="es-AR" sz="180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s-AR" altLang="es-AR" sz="180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AR" altLang="es-AR" sz="2000" b="1">
                <a:solidFill>
                  <a:schemeClr val="bg1"/>
                </a:solidFill>
              </a:rPr>
              <a:t>2° dosis</a:t>
            </a: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AR" altLang="es-AR" sz="2000" b="1">
                <a:solidFill>
                  <a:schemeClr val="bg1"/>
                </a:solidFill>
              </a:rPr>
              <a:t>VPN 23</a:t>
            </a:r>
          </a:p>
        </p:txBody>
      </p:sp>
      <p:sp>
        <p:nvSpPr>
          <p:cNvPr id="9" name="8 Marcador de contenido">
            <a:extLst>
              <a:ext uri="{FF2B5EF4-FFF2-40B4-BE49-F238E27FC236}">
                <a16:creationId xmlns:a16="http://schemas.microsoft.com/office/drawing/2014/main" id="{EABC0747-4E95-8F4D-A50B-9B1C31D86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050" y="2781300"/>
            <a:ext cx="4656138" cy="1295400"/>
          </a:xfrm>
          <a:prstGeom prst="rightArrow">
            <a:avLst/>
          </a:prstGeom>
          <a:solidFill>
            <a:srgbClr val="C00000"/>
          </a:solidFill>
          <a:ln w="28575" cap="flat" algn="ctr">
            <a:solidFill>
              <a:schemeClr val="accent4">
                <a:lumMod val="10000"/>
              </a:schemeClr>
            </a:solidFill>
            <a:round/>
            <a:headEnd type="none" w="med" len="med"/>
            <a:tailEnd type="none" w="med" len="med"/>
          </a:ln>
          <a:extLst/>
        </p:spPr>
        <p:txBody>
          <a:bodyPr rtlCol="0"/>
          <a:lstStyle/>
          <a:p>
            <a:pPr marL="0" indent="0" algn="ctr" defTabSz="449263"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AR" sz="1800" dirty="0">
                <a:solidFill>
                  <a:schemeClr val="bg1"/>
                </a:solidFill>
                <a:cs typeface="Arial" charset="0"/>
              </a:rPr>
              <a:t>Intervalo 12 meses: </a:t>
            </a:r>
          </a:p>
          <a:p>
            <a:pPr marL="0" indent="0" algn="ctr" defTabSz="449263"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AR" sz="1800" b="1" u="sng" dirty="0">
                <a:solidFill>
                  <a:schemeClr val="bg1"/>
                </a:solidFill>
                <a:cs typeface="Arial" charset="0"/>
              </a:rPr>
              <a:t>&gt;</a:t>
            </a:r>
            <a:r>
              <a:rPr lang="es-AR" sz="1800" b="1" dirty="0">
                <a:solidFill>
                  <a:schemeClr val="bg1"/>
                </a:solidFill>
                <a:cs typeface="Arial" charset="0"/>
              </a:rPr>
              <a:t> 65 años y &lt;65 años no HIC</a:t>
            </a:r>
          </a:p>
        </p:txBody>
      </p:sp>
      <p:sp>
        <p:nvSpPr>
          <p:cNvPr id="10" name="9 Rectángulo">
            <a:extLst>
              <a:ext uri="{FF2B5EF4-FFF2-40B4-BE49-F238E27FC236}">
                <a16:creationId xmlns:a16="http://schemas.microsoft.com/office/drawing/2014/main" id="{7B3FC8E2-81C4-E24B-986E-F9A5A0B460AE}"/>
              </a:ext>
            </a:extLst>
          </p:cNvPr>
          <p:cNvSpPr/>
          <p:nvPr/>
        </p:nvSpPr>
        <p:spPr bwMode="auto">
          <a:xfrm>
            <a:off x="107950" y="5373688"/>
            <a:ext cx="8964613" cy="1079500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AR" altLang="es-AR" b="1" u="sng">
                <a:solidFill>
                  <a:schemeClr val="bg1"/>
                </a:solidFill>
              </a:rPr>
              <a:t>Refuerzos de VPN 23:</a:t>
            </a:r>
          </a:p>
          <a:p>
            <a:pPr eaLnBrk="1" hangingPunct="1">
              <a:buClr>
                <a:schemeClr val="bg1"/>
              </a:buClr>
              <a:buSzPct val="100000"/>
              <a:buFont typeface="Wingdings" pitchFamily="2" charset="2"/>
              <a:buChar char="Ø"/>
            </a:pPr>
            <a:r>
              <a:rPr lang="es-AR" altLang="es-AR" sz="1600">
                <a:solidFill>
                  <a:schemeClr val="bg1"/>
                </a:solidFill>
              </a:rPr>
              <a:t>65 años: NO</a:t>
            </a:r>
          </a:p>
          <a:p>
            <a:pPr eaLnBrk="1" hangingPunct="1">
              <a:buClr>
                <a:schemeClr val="bg1"/>
              </a:buClr>
              <a:buSzPct val="100000"/>
              <a:buFont typeface="Wingdings" pitchFamily="2" charset="2"/>
              <a:buChar char="Ø"/>
            </a:pPr>
            <a:r>
              <a:rPr lang="es-AR" altLang="es-AR" sz="1600">
                <a:solidFill>
                  <a:schemeClr val="bg1"/>
                </a:solidFill>
              </a:rPr>
              <a:t>&lt; 65 años no HIC: 1 dosis luego de los 65 años (&gt; 5 años de dosis previa)</a:t>
            </a:r>
          </a:p>
          <a:p>
            <a:pPr eaLnBrk="1" hangingPunct="1">
              <a:buClr>
                <a:schemeClr val="bg1"/>
              </a:buClr>
              <a:buSzPct val="100000"/>
              <a:buFont typeface="Wingdings" pitchFamily="2" charset="2"/>
              <a:buChar char="Ø"/>
            </a:pPr>
            <a:r>
              <a:rPr lang="es-AR" altLang="es-AR" sz="1600">
                <a:solidFill>
                  <a:schemeClr val="bg1"/>
                </a:solidFill>
              </a:rPr>
              <a:t>HIC: 1 dosis a los 5 años de la VPN 23 y otra luego de los 65 años (&gt; 5 años de dosis previa)</a:t>
            </a:r>
          </a:p>
          <a:p>
            <a:pPr eaLnBrk="1" hangingPunct="1"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endParaRPr lang="es-AR" altLang="es-AR" sz="1600"/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AR" altLang="es-AR">
              <a:solidFill>
                <a:schemeClr val="bg1"/>
              </a:solidFill>
            </a:endParaRPr>
          </a:p>
        </p:txBody>
      </p:sp>
      <p:sp>
        <p:nvSpPr>
          <p:cNvPr id="11" name="10 Rectángulo">
            <a:extLst>
              <a:ext uri="{FF2B5EF4-FFF2-40B4-BE49-F238E27FC236}">
                <a16:creationId xmlns:a16="http://schemas.microsoft.com/office/drawing/2014/main" id="{A793A9F4-11A7-C14B-B90B-BA725D5E4B96}"/>
              </a:ext>
            </a:extLst>
          </p:cNvPr>
          <p:cNvSpPr/>
          <p:nvPr/>
        </p:nvSpPr>
        <p:spPr bwMode="auto">
          <a:xfrm>
            <a:off x="107950" y="6453188"/>
            <a:ext cx="8964613" cy="404812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defTabSz="449263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AR" sz="1600" b="1" u="sng" dirty="0">
                <a:solidFill>
                  <a:schemeClr val="bg1"/>
                </a:solidFill>
                <a:latin typeface="Arial" charset="0"/>
                <a:cs typeface="Arial" charset="0"/>
              </a:rPr>
              <a:t>Esquema secuencial si recibió previamente VPN 23:</a:t>
            </a:r>
            <a:r>
              <a:rPr lang="es-AR" sz="1600" dirty="0">
                <a:solidFill>
                  <a:schemeClr val="bg1"/>
                </a:solidFill>
                <a:latin typeface="Arial" charset="0"/>
                <a:cs typeface="Arial" charset="0"/>
              </a:rPr>
              <a:t> intervalo de 12 meses para VCN 13 </a:t>
            </a:r>
          </a:p>
        </p:txBody>
      </p:sp>
      <p:cxnSp>
        <p:nvCxnSpPr>
          <p:cNvPr id="12" name="11 Conector recto">
            <a:extLst>
              <a:ext uri="{FF2B5EF4-FFF2-40B4-BE49-F238E27FC236}">
                <a16:creationId xmlns:a16="http://schemas.microsoft.com/office/drawing/2014/main" id="{580D0D16-7875-9E41-A222-4C73A9C9C887}"/>
              </a:ext>
            </a:extLst>
          </p:cNvPr>
          <p:cNvCxnSpPr/>
          <p:nvPr/>
        </p:nvCxnSpPr>
        <p:spPr>
          <a:xfrm>
            <a:off x="571500" y="836613"/>
            <a:ext cx="8215313" cy="15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71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4D84103D-DEE4-A549-AA8B-97156D326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3644900"/>
            <a:ext cx="8229600" cy="2592388"/>
          </a:xfr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8100000" algn="tr" rotWithShape="0">
              <a:srgbClr val="000000">
                <a:alpha val="39998"/>
              </a:srgbClr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s-AR" altLang="es-AR" sz="2400" u="sng">
                <a:solidFill>
                  <a:srgbClr val="000000"/>
                </a:solidFill>
              </a:rPr>
              <a:t>Propósito</a:t>
            </a:r>
            <a:r>
              <a:rPr lang="es-AR" altLang="es-AR" sz="2400">
                <a:solidFill>
                  <a:srgbClr val="000000"/>
                </a:solidFill>
              </a:rPr>
              <a:t>: reducir la incidencia, complicaciones, secuelas y mortalidad por neumonía y ENI en Argentina.</a:t>
            </a:r>
          </a:p>
          <a:p>
            <a:pPr>
              <a:lnSpc>
                <a:spcPct val="90000"/>
              </a:lnSpc>
            </a:pPr>
            <a:r>
              <a:rPr lang="es-AR" altLang="es-AR" sz="2400" u="sng">
                <a:solidFill>
                  <a:srgbClr val="000000"/>
                </a:solidFill>
              </a:rPr>
              <a:t>Dirigido a</a:t>
            </a:r>
            <a:r>
              <a:rPr lang="es-AR" altLang="es-AR" sz="2400">
                <a:solidFill>
                  <a:srgbClr val="000000"/>
                </a:solidFill>
              </a:rPr>
              <a:t>: </a:t>
            </a:r>
            <a:r>
              <a:rPr lang="es-AR" altLang="es-AR" sz="2400" u="sng">
                <a:solidFill>
                  <a:srgbClr val="000000"/>
                </a:solidFill>
              </a:rPr>
              <a:t>&gt;</a:t>
            </a:r>
            <a:r>
              <a:rPr lang="es-AR" altLang="es-AR" sz="2400">
                <a:solidFill>
                  <a:srgbClr val="000000"/>
                </a:solidFill>
              </a:rPr>
              <a:t> 2 años pertenecientes a los grupos vulnerables y mayores de 65 años, a través del esquema secuencial y mediante una estrategia bianual 2017-2018.</a:t>
            </a:r>
          </a:p>
          <a:p>
            <a:pPr>
              <a:lnSpc>
                <a:spcPct val="90000"/>
              </a:lnSpc>
            </a:pPr>
            <a:r>
              <a:rPr lang="es-AR" altLang="es-AR" sz="2400" u="sng">
                <a:solidFill>
                  <a:srgbClr val="000000"/>
                </a:solidFill>
              </a:rPr>
              <a:t>Objetivo:</a:t>
            </a:r>
            <a:r>
              <a:rPr lang="es-AR" altLang="es-AR" sz="2400">
                <a:solidFill>
                  <a:srgbClr val="000000"/>
                </a:solidFill>
              </a:rPr>
              <a:t> cobertura del 95% de la población blanco</a:t>
            </a:r>
            <a:endParaRPr lang="es-AR" altLang="es-AR" sz="2400" u="sng">
              <a:solidFill>
                <a:srgbClr val="0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465B9F-10A2-604A-9B10-F86EABF5D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88913"/>
            <a:ext cx="5362575" cy="32575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CuadroTexto">
            <a:extLst>
              <a:ext uri="{FF2B5EF4-FFF2-40B4-BE49-F238E27FC236}">
                <a16:creationId xmlns:a16="http://schemas.microsoft.com/office/drawing/2014/main" id="{2EB85A47-3988-5F42-8957-1DCE0D4E68F7}"/>
              </a:ext>
            </a:extLst>
          </p:cNvPr>
          <p:cNvSpPr txBox="1"/>
          <p:nvPr/>
        </p:nvSpPr>
        <p:spPr>
          <a:xfrm>
            <a:off x="2789238" y="6432550"/>
            <a:ext cx="62928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s-AR" sz="1000" dirty="0">
                <a:solidFill>
                  <a:schemeClr val="accent4">
                    <a:lumMod val="10000"/>
                  </a:schemeClr>
                </a:solidFill>
              </a:rPr>
              <a:t>Vacunación contra Neumococo. Lineamientos Técnicos. Manual del Vacunador.  </a:t>
            </a:r>
            <a:r>
              <a:rPr lang="es-AR" sz="1000" dirty="0" err="1">
                <a:solidFill>
                  <a:schemeClr val="accent4">
                    <a:lumMod val="10000"/>
                  </a:schemeClr>
                </a:solidFill>
              </a:rPr>
              <a:t>DiCEI</a:t>
            </a:r>
            <a:r>
              <a:rPr lang="es-AR" sz="1000" dirty="0">
                <a:solidFill>
                  <a:schemeClr val="accent4">
                    <a:lumMod val="10000"/>
                  </a:schemeClr>
                </a:solidFill>
              </a:rPr>
              <a:t>. Ministerio de Salud</a:t>
            </a:r>
          </a:p>
          <a:p>
            <a:pPr algn="r" eaLnBrk="1" hangingPunct="1">
              <a:defRPr/>
            </a:pPr>
            <a:r>
              <a:rPr lang="es-AR" sz="1000" dirty="0">
                <a:solidFill>
                  <a:schemeClr val="accent4">
                    <a:lumMod val="10000"/>
                  </a:schemeClr>
                </a:solidFill>
              </a:rPr>
              <a:t>http://www.msal.gob.ar/images/stories/bes/graficos/0000000947cnt-Lineamientos_neumo_adultos_WEB.pdf</a:t>
            </a:r>
          </a:p>
        </p:txBody>
      </p:sp>
      <p:pic>
        <p:nvPicPr>
          <p:cNvPr id="27653" name="Picture 3">
            <a:extLst>
              <a:ext uri="{FF2B5EF4-FFF2-40B4-BE49-F238E27FC236}">
                <a16:creationId xmlns:a16="http://schemas.microsoft.com/office/drawing/2014/main" id="{A1C7D9E7-DB2C-D449-9C74-B5C0AC734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2652712" cy="17287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1 Rectángulo">
            <a:extLst>
              <a:ext uri="{FF2B5EF4-FFF2-40B4-BE49-F238E27FC236}">
                <a16:creationId xmlns:a16="http://schemas.microsoft.com/office/drawing/2014/main" id="{32BD0CCA-0814-8344-A6DB-42E6A2383F23}"/>
              </a:ext>
            </a:extLst>
          </p:cNvPr>
          <p:cNvSpPr/>
          <p:nvPr/>
        </p:nvSpPr>
        <p:spPr>
          <a:xfrm>
            <a:off x="1116013" y="26035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sz="2400" dirty="0"/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948855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1 Título">
            <a:extLst>
              <a:ext uri="{FF2B5EF4-FFF2-40B4-BE49-F238E27FC236}">
                <a16:creationId xmlns:a16="http://schemas.microsoft.com/office/drawing/2014/main" id="{377D9D64-C5D3-E446-A8E4-F3808BE99CF6}"/>
              </a:ext>
            </a:extLst>
          </p:cNvPr>
          <p:cNvSpPr txBox="1">
            <a:spLocks/>
          </p:cNvSpPr>
          <p:nvPr/>
        </p:nvSpPr>
        <p:spPr bwMode="auto">
          <a:xfrm>
            <a:off x="152399" y="44624"/>
            <a:ext cx="8921751" cy="73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2800" dirty="0">
                <a:solidFill>
                  <a:srgbClr val="000000"/>
                </a:solidFill>
                <a:latin typeface="Calibri" panose="020F0502020204030204" pitchFamily="34" charset="0"/>
              </a:rPr>
              <a:t>Grupos de riesgo o vulnerables &gt; 2 años que requieren esquema de vacuna antineumocócica secuencial</a:t>
            </a:r>
            <a:endParaRPr lang="es-AR" altLang="es-AR" sz="2800" b="1" dirty="0">
              <a:latin typeface="Calibri" panose="020F0502020204030204" pitchFamily="34" charset="0"/>
            </a:endParaRPr>
          </a:p>
        </p:txBody>
      </p:sp>
      <p:cxnSp>
        <p:nvCxnSpPr>
          <p:cNvPr id="9" name="8 Conector recto">
            <a:extLst>
              <a:ext uri="{FF2B5EF4-FFF2-40B4-BE49-F238E27FC236}">
                <a16:creationId xmlns:a16="http://schemas.microsoft.com/office/drawing/2014/main" id="{CBC18EED-72C4-AA47-8418-334F2CA1C2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3850" y="980728"/>
            <a:ext cx="81359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59" name="9 Marcador de contenido">
            <a:extLst>
              <a:ext uri="{FF2B5EF4-FFF2-40B4-BE49-F238E27FC236}">
                <a16:creationId xmlns:a16="http://schemas.microsoft.com/office/drawing/2014/main" id="{D96D43FC-16A8-C347-9DB6-9D7434DC3827}"/>
              </a:ext>
            </a:extLst>
          </p:cNvPr>
          <p:cNvSpPr txBox="1">
            <a:spLocks/>
          </p:cNvSpPr>
          <p:nvPr/>
        </p:nvSpPr>
        <p:spPr bwMode="auto">
          <a:xfrm>
            <a:off x="4510088" y="879475"/>
            <a:ext cx="40767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>
              <a:buFontTx/>
              <a:buNone/>
            </a:pPr>
            <a:endParaRPr lang="es-AR" altLang="es-AR" sz="18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endParaRPr lang="es-AR" altLang="es-AR" sz="2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C70B894-D804-CC4E-973B-5B9B43FB6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4" y="1557947"/>
            <a:ext cx="4069008" cy="4247317"/>
          </a:xfrm>
          <a:prstGeom prst="rect">
            <a:avLst/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AR" b="1" dirty="0">
                <a:latin typeface="+mn-lt"/>
                <a:cs typeface="+mn-cs"/>
              </a:rPr>
              <a:t>INMUNOCOMPROMETIDOS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Inmunodeficiencias congénitas o adquiridas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Infección por VIH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Insuficiencia renal crónica – Síndrome nefrótico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Leucemia – Linfoma – </a:t>
            </a:r>
            <a:r>
              <a:rPr lang="es-AR" dirty="0" err="1">
                <a:solidFill>
                  <a:prstClr val="black"/>
                </a:solidFill>
                <a:latin typeface="+mn-lt"/>
                <a:cs typeface="+mn-cs"/>
              </a:rPr>
              <a:t>Enf</a:t>
            </a: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. de </a:t>
            </a:r>
            <a:r>
              <a:rPr lang="es-AR" dirty="0" err="1">
                <a:solidFill>
                  <a:prstClr val="black"/>
                </a:solidFill>
                <a:latin typeface="+mn-lt"/>
                <a:cs typeface="+mn-cs"/>
              </a:rPr>
              <a:t>Hodgkin</a:t>
            </a:r>
            <a:endParaRPr lang="es-AR" dirty="0">
              <a:solidFill>
                <a:prstClr val="black"/>
              </a:solidFill>
              <a:latin typeface="+mn-lt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Neoplasias malignas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Inmunodepresión iatrogénica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Trasplante de órgano sólido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Mieloma múltiple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Asplenia funcional o anatómica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Anemia células falciformes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Implante coclear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Fístula de LCR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60C91DB-A1ED-394B-B5CF-AE2F50431511}"/>
              </a:ext>
            </a:extLst>
          </p:cNvPr>
          <p:cNvSpPr txBox="1"/>
          <p:nvPr/>
        </p:nvSpPr>
        <p:spPr>
          <a:xfrm>
            <a:off x="4725988" y="4481825"/>
            <a:ext cx="4194175" cy="132343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>
              <a:buFont typeface="Arial" pitchFamily="34" charset="0"/>
              <a:buChar char="•"/>
              <a:defRPr/>
            </a:pPr>
            <a:r>
              <a:rPr lang="es-AR" altLang="es-AR" sz="1600" b="1" dirty="0">
                <a:solidFill>
                  <a:srgbClr val="000000"/>
                </a:solidFill>
              </a:rPr>
              <a:t>TCPH: </a:t>
            </a:r>
            <a:r>
              <a:rPr lang="es-AR" sz="1600" dirty="0"/>
              <a:t>PCV13: 3 dosis (0, 2 y 4 meses) comenzando </a:t>
            </a:r>
            <a:r>
              <a:rPr lang="es-AR" sz="1600" u="sng" dirty="0"/>
              <a:t>&gt;</a:t>
            </a:r>
            <a:r>
              <a:rPr lang="es-AR" sz="1600" dirty="0"/>
              <a:t> 6 meses después del tx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s-AR" sz="1600" dirty="0"/>
              <a:t>PPV23: 12 meses después de la última dosis de PCV13 (reemplazar por PCV13 en caso de EICH)</a:t>
            </a:r>
            <a:r>
              <a:rPr lang="es-AR" altLang="es-AR" sz="1600" dirty="0">
                <a:solidFill>
                  <a:srgbClr val="000000"/>
                </a:solidFill>
                <a:sym typeface="Wingdings" pitchFamily="2" charset="2"/>
              </a:rPr>
              <a:t>            </a:t>
            </a:r>
            <a:endParaRPr lang="es-AR" altLang="es-AR" sz="1600" dirty="0"/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360E793-5937-E743-8B41-8DDCE5460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1" y="1663640"/>
            <a:ext cx="4502150" cy="1477328"/>
          </a:xfrm>
          <a:prstGeom prst="rect">
            <a:avLst/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AR" b="1" dirty="0">
                <a:latin typeface="+mn-lt"/>
                <a:cs typeface="+mn-cs"/>
              </a:rPr>
              <a:t>MULTIMORBILIDADES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</a:rPr>
              <a:t>Enfermedades respiratorias crónicas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  <a:latin typeface="+mn-lt"/>
                <a:cs typeface="+mn-cs"/>
              </a:rPr>
              <a:t>Enfermedades cardíacas crónicas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</a:rPr>
              <a:t>Hepatopatías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prstClr val="black"/>
                </a:solidFill>
              </a:rPr>
              <a:t>Diabetes</a:t>
            </a:r>
            <a:endParaRPr lang="es-AR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2" name="3 CuadroTexto">
            <a:extLst>
              <a:ext uri="{FF2B5EF4-FFF2-40B4-BE49-F238E27FC236}">
                <a16:creationId xmlns:a16="http://schemas.microsoft.com/office/drawing/2014/main" id="{9CDF0E92-2A00-C848-B533-66D316DAE5E2}"/>
              </a:ext>
            </a:extLst>
          </p:cNvPr>
          <p:cNvSpPr txBox="1"/>
          <p:nvPr/>
        </p:nvSpPr>
        <p:spPr>
          <a:xfrm>
            <a:off x="2789238" y="6432550"/>
            <a:ext cx="62928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s-AR" sz="1000" dirty="0">
                <a:solidFill>
                  <a:schemeClr val="accent4">
                    <a:lumMod val="10000"/>
                  </a:schemeClr>
                </a:solidFill>
              </a:rPr>
              <a:t>Vacunación contra Neumococo. Lineamientos Técnicos. Manual del Vacunador.  </a:t>
            </a:r>
            <a:r>
              <a:rPr lang="es-AR" sz="1000" dirty="0" err="1">
                <a:solidFill>
                  <a:schemeClr val="accent4">
                    <a:lumMod val="10000"/>
                  </a:schemeClr>
                </a:solidFill>
              </a:rPr>
              <a:t>DiCEI</a:t>
            </a:r>
            <a:r>
              <a:rPr lang="es-AR" sz="1000" dirty="0">
                <a:solidFill>
                  <a:schemeClr val="accent4">
                    <a:lumMod val="10000"/>
                  </a:schemeClr>
                </a:solidFill>
              </a:rPr>
              <a:t>. Ministerio de Salud</a:t>
            </a:r>
          </a:p>
          <a:p>
            <a:pPr algn="r" eaLnBrk="1" hangingPunct="1">
              <a:defRPr/>
            </a:pPr>
            <a:r>
              <a:rPr lang="es-AR" sz="1000" dirty="0">
                <a:solidFill>
                  <a:schemeClr val="accent4">
                    <a:lumMod val="10000"/>
                  </a:schemeClr>
                </a:solidFill>
              </a:rPr>
              <a:t>http://www.msal.gob.ar/images/stories/bes/graficos/0000000947cnt-Lineamientos_neumo_adultos_WEB.pdf</a:t>
            </a:r>
          </a:p>
        </p:txBody>
      </p:sp>
    </p:spTree>
    <p:extLst>
      <p:ext uri="{BB962C8B-B14F-4D97-AF65-F5344CB8AC3E}">
        <p14:creationId xmlns:p14="http://schemas.microsoft.com/office/powerpoint/2010/main" val="549325301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596490" cy="125625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_tradnl" dirty="0"/>
              <a:t>Vacuna </a:t>
            </a:r>
            <a:r>
              <a:rPr lang="es-ES_tradnl" dirty="0" err="1"/>
              <a:t>Antineumocócica</a:t>
            </a:r>
            <a:r>
              <a:rPr lang="es-ES_tradnl" dirty="0"/>
              <a:t> en Adultos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3568" y="1988840"/>
            <a:ext cx="7884876" cy="448249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endParaRPr lang="es-ES_tradnl" dirty="0"/>
          </a:p>
          <a:p>
            <a:r>
              <a:rPr lang="es-ES_tradnl" dirty="0"/>
              <a:t>El esquema secuencial en adultos proveería una mejor protección contra enfermedad </a:t>
            </a:r>
            <a:r>
              <a:rPr lang="es-ES_tradnl" dirty="0" err="1"/>
              <a:t>neumocócica</a:t>
            </a:r>
            <a:r>
              <a:rPr lang="es-ES_tradnl" dirty="0"/>
              <a:t> severa (ENI) a aquellos grupos más vulnerables</a:t>
            </a:r>
          </a:p>
          <a:p>
            <a:r>
              <a:rPr lang="es-ES_tradnl" dirty="0"/>
              <a:t>Sin embargo, la estrategia de vacunación </a:t>
            </a:r>
            <a:r>
              <a:rPr lang="es-ES_tradnl" dirty="0" err="1"/>
              <a:t>antineumocócica</a:t>
            </a:r>
            <a:r>
              <a:rPr lang="es-ES_tradnl" dirty="0"/>
              <a:t> secuencial debería ser re-evaluada en el futuro luego de contar con más datos del impacto de la inmunidad de rebaño en adultos </a:t>
            </a:r>
          </a:p>
          <a:p>
            <a:r>
              <a:rPr lang="es-ES_tradnl" dirty="0"/>
              <a:t>Pocos países en LATAM recomiendan el esquema de vacunación </a:t>
            </a:r>
            <a:r>
              <a:rPr lang="es-ES_tradnl" dirty="0" err="1"/>
              <a:t>antineumocócica</a:t>
            </a:r>
            <a:r>
              <a:rPr lang="es-ES_tradnl" dirty="0"/>
              <a:t> secuencial para poblaciones de adultos mayores, algunos incluyen esta recomendación solo para grupos de alto riesgo. </a:t>
            </a:r>
          </a:p>
          <a:p>
            <a:endParaRPr lang="es-ES_tradnl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85901" y="3580725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s-ES_tradnl" altLang="es-ES_tradnl" sz="1350">
                <a:latin typeface="Arial" charset="0"/>
              </a:rPr>
            </a:br>
            <a:endParaRPr lang="es-ES_tradnl" altLang="es-ES_tradnl" sz="1350">
              <a:latin typeface="Arial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85901" y="3580725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s-ES_tradnl" altLang="es-ES_tradnl" sz="1350">
                <a:latin typeface="Arial" charset="0"/>
              </a:rPr>
            </a:br>
            <a:endParaRPr lang="es-ES_tradnl" altLang="es-ES_tradnl" sz="135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943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43" y="929005"/>
            <a:ext cx="8021413" cy="4657725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269768"/>
              </p:ext>
            </p:extLst>
          </p:nvPr>
        </p:nvGraphicFramePr>
        <p:xfrm>
          <a:off x="355147" y="6046048"/>
          <a:ext cx="8572500" cy="335280"/>
        </p:xfrm>
        <a:graphic>
          <a:graphicData uri="http://schemas.openxmlformats.org/drawingml/2006/table">
            <a:tbl>
              <a:tblPr/>
              <a:tblGrid>
                <a:gridCol w="857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r"/>
                      <a:r>
                        <a:rPr lang="es-ES_tradnl" sz="1100" dirty="0">
                          <a:effectLst/>
                          <a:latin typeface="Calibri" charset="0"/>
                        </a:rPr>
                        <a:t>Prieto</a:t>
                      </a:r>
                      <a:r>
                        <a:rPr lang="es-ES_tradnl" sz="1100" baseline="0" dirty="0">
                          <a:effectLst/>
                          <a:latin typeface="Calibri" charset="0"/>
                        </a:rPr>
                        <a:t> E.</a:t>
                      </a:r>
                      <a:r>
                        <a:rPr lang="es-ES_tradnl" sz="1100" dirty="0">
                          <a:effectLst/>
                          <a:latin typeface="Calibri" charset="0"/>
                        </a:rPr>
                        <a:t> 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UMP.741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Evolution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of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Pneumococcal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Vaccine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introduction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in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Childhood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and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Older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Adult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National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Immunization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Programs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in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Latin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America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and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the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100" b="0" dirty="0" err="1">
                          <a:effectLst/>
                          <a:latin typeface="Calibri" charset="0"/>
                        </a:rPr>
                        <a:t>Caribbean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. 18th ICID.</a:t>
                      </a:r>
                      <a:r>
                        <a:rPr lang="es-ES_tradnl" sz="1100" b="0" baseline="0" dirty="0">
                          <a:effectLst/>
                          <a:latin typeface="Calibri" charset="0"/>
                        </a:rPr>
                        <a:t> Buenos Aires</a:t>
                      </a:r>
                      <a:r>
                        <a:rPr lang="es-ES_tradnl" sz="1100" b="0" dirty="0"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23813" marR="23813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00101" y="5369367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s-ES_tradnl" altLang="es-ES_tradnl" sz="1350">
                <a:latin typeface="Arial" charset="0"/>
              </a:rPr>
            </a:br>
            <a:endParaRPr lang="es-ES_tradnl" altLang="es-ES_tradnl" sz="1350">
              <a:latin typeface="Arial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70D4E7A-3F65-F24E-8834-7E750316A618}"/>
              </a:ext>
            </a:extLst>
          </p:cNvPr>
          <p:cNvSpPr/>
          <p:nvPr/>
        </p:nvSpPr>
        <p:spPr>
          <a:xfrm>
            <a:off x="4427984" y="1556792"/>
            <a:ext cx="4030216" cy="4029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84F8791-47E8-8946-9E3D-04B8ED169761}"/>
              </a:ext>
            </a:extLst>
          </p:cNvPr>
          <p:cNvSpPr/>
          <p:nvPr/>
        </p:nvSpPr>
        <p:spPr>
          <a:xfrm>
            <a:off x="538843" y="1556792"/>
            <a:ext cx="3889141" cy="4029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798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>
            <a:extLst>
              <a:ext uri="{FF2B5EF4-FFF2-40B4-BE49-F238E27FC236}">
                <a16:creationId xmlns:a16="http://schemas.microsoft.com/office/drawing/2014/main" id="{69EDB6ED-9DB7-3D49-8960-55EB467A3FED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1268413"/>
          <a:ext cx="8424863" cy="5314952"/>
        </p:xfrm>
        <a:graphic>
          <a:graphicData uri="http://schemas.openxmlformats.org/drawingml/2006/table">
            <a:tbl>
              <a:tblPr/>
              <a:tblGrid>
                <a:gridCol w="4579938">
                  <a:extLst>
                    <a:ext uri="{9D8B030D-6E8A-4147-A177-3AD203B41FA5}">
                      <a16:colId xmlns:a16="http://schemas.microsoft.com/office/drawing/2014/main" val="3164968555"/>
                    </a:ext>
                  </a:extLst>
                </a:gridCol>
                <a:gridCol w="2557462">
                  <a:extLst>
                    <a:ext uri="{9D8B030D-6E8A-4147-A177-3AD203B41FA5}">
                      <a16:colId xmlns:a16="http://schemas.microsoft.com/office/drawing/2014/main" val="3130731965"/>
                    </a:ext>
                  </a:extLst>
                </a:gridCol>
                <a:gridCol w="1287463">
                  <a:extLst>
                    <a:ext uri="{9D8B030D-6E8A-4147-A177-3AD203B41FA5}">
                      <a16:colId xmlns:a16="http://schemas.microsoft.com/office/drawing/2014/main" val="870049287"/>
                    </a:ext>
                  </a:extLst>
                </a:gridCol>
              </a:tblGrid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Investigadores</a:t>
                      </a:r>
                      <a:endParaRPr kumimoji="0" lang="es-AR" altLang="es-A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kumimoji="0" lang="es-AR" altLang="es-A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Cobertura</a:t>
                      </a:r>
                      <a:endParaRPr kumimoji="0" lang="es-AR" altLang="es-A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926510"/>
                  </a:ext>
                </a:extLst>
              </a:tr>
              <a:tr h="887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Bello 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11°Congreso H. de Clínicas 2006</a:t>
                      </a:r>
                      <a:endParaRPr kumimoji="0" lang="es-AR" altLang="es-AR" sz="1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ENI (n: 49)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657540"/>
                  </a:ext>
                </a:extLst>
              </a:tr>
              <a:tr h="1006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Gentile J.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IDSA 2011</a:t>
                      </a:r>
                      <a:endParaRPr kumimoji="0" lang="es-AR" altLang="es-AR" sz="1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Neumonías bacteriémicas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(n: 246)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925066"/>
                  </a:ext>
                </a:extLst>
              </a:tr>
              <a:tr h="887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Godoy 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13°Congreso H. de Clínicas 2010</a:t>
                      </a:r>
                      <a:endParaRPr kumimoji="0" lang="es-AR" altLang="es-AR" sz="1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Grupos de riesgo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(n: 99)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11%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087825"/>
                  </a:ext>
                </a:extLst>
              </a:tr>
              <a:tr h="887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Fescina P.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European Respiratory Society 2011</a:t>
                      </a:r>
                      <a:endParaRPr kumimoji="0" lang="es-AR" altLang="es-AR" sz="1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Grupos de riesgo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(n: 1191)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kumimoji="0" lang="es-AR" altLang="es-A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386334"/>
                  </a:ext>
                </a:extLst>
              </a:tr>
              <a:tr h="1219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Rozenek M. Romani A, Aronson S, Ramilo M, Vidal G, Cámera 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SADI 2016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Mayores de 65 años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(n: 514)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40.9%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274052"/>
                  </a:ext>
                </a:extLst>
              </a:tr>
            </a:tbl>
          </a:graphicData>
        </a:graphic>
      </p:graphicFrame>
      <p:sp>
        <p:nvSpPr>
          <p:cNvPr id="30752" name="5 CuadroTexto">
            <a:extLst>
              <a:ext uri="{FF2B5EF4-FFF2-40B4-BE49-F238E27FC236}">
                <a16:creationId xmlns:a16="http://schemas.microsoft.com/office/drawing/2014/main" id="{A021E813-725A-8A4B-9CEA-79C1122F2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6381750"/>
            <a:ext cx="280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AR" sz="1200">
                <a:solidFill>
                  <a:srgbClr val="000000"/>
                </a:solidFill>
                <a:latin typeface="Calibri" panose="020F0502020204030204" pitchFamily="34" charset="0"/>
              </a:rPr>
              <a:t>ENI: Enfermedad Invasiva por Neumococo</a:t>
            </a:r>
            <a:endParaRPr lang="es-AR" altLang="es-AR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3 Título">
            <a:extLst>
              <a:ext uri="{FF2B5EF4-FFF2-40B4-BE49-F238E27FC236}">
                <a16:creationId xmlns:a16="http://schemas.microsoft.com/office/drawing/2014/main" id="{EE637058-7951-784C-AA14-E0DDE8C1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513" y="125413"/>
            <a:ext cx="9217026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s-MX" sz="32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s-MX" sz="3200" b="1" dirty="0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  <a:cs typeface="Calibri" pitchFamily="34" charset="0"/>
              </a:rPr>
              <a:t>Coberturas de vacunación </a:t>
            </a:r>
            <a:r>
              <a:rPr lang="es-MX" sz="3200" b="1" dirty="0" err="1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  <a:cs typeface="Calibri" pitchFamily="34" charset="0"/>
              </a:rPr>
              <a:t>antineumocócica</a:t>
            </a:r>
            <a:r>
              <a:rPr lang="es-MX" sz="3200" b="1" dirty="0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  <a:cs typeface="Calibri" pitchFamily="34" charset="0"/>
              </a:rPr>
              <a:t> en adultos </a:t>
            </a:r>
            <a:r>
              <a:rPr lang="es-MX" sz="3200" b="1" dirty="0" err="1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  <a:cs typeface="Calibri" pitchFamily="34" charset="0"/>
              </a:rPr>
              <a:t>enArgentina</a:t>
            </a:r>
            <a:br>
              <a:rPr lang="es-MX" sz="3200" b="1" dirty="0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  <a:cs typeface="Calibri" pitchFamily="34" charset="0"/>
              </a:rPr>
            </a:br>
            <a:endParaRPr lang="es-AR" sz="3200" b="1" dirty="0">
              <a:solidFill>
                <a:schemeClr val="accent4">
                  <a:lumMod val="10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sp>
        <p:nvSpPr>
          <p:cNvPr id="30754" name="5 CuadroTexto">
            <a:extLst>
              <a:ext uri="{FF2B5EF4-FFF2-40B4-BE49-F238E27FC236}">
                <a16:creationId xmlns:a16="http://schemas.microsoft.com/office/drawing/2014/main" id="{2681C632-E0A6-E246-AADE-5F1CE7EBE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6638925"/>
            <a:ext cx="7010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s-AR" sz="1000" dirty="0">
                <a:solidFill>
                  <a:schemeClr val="accent4">
                    <a:lumMod val="10000"/>
                  </a:schemeClr>
                </a:solidFill>
              </a:rPr>
              <a:t>http://www.msal.gob.ar/images/stories/bes/graficos/0000000544cnt-2015_09_04_encuesta_nacional_factores_riesgo.pdf</a:t>
            </a:r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B1F7CC8B-C427-CD48-A4FA-A8BD7E7FD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2349500"/>
            <a:ext cx="8208963" cy="353853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>
                <a:lumMod val="1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>
                <a:solidFill>
                  <a:srgbClr val="000000"/>
                </a:solidFill>
              </a:rPr>
              <a:t>Datos de la III Encuesta Nacional de Factores de Riesgo 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AR" altLang="es-AR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>
                <a:solidFill>
                  <a:srgbClr val="000000"/>
                </a:solidFill>
              </a:rPr>
              <a:t>Cobertura de Vacunación Antineumocócica en Adultos:</a:t>
            </a:r>
            <a:r>
              <a:rPr lang="es-AR" altLang="es-AR"/>
              <a:t> </a:t>
            </a:r>
            <a:r>
              <a:rPr lang="es-AR" altLang="es-AR" b="1">
                <a:solidFill>
                  <a:srgbClr val="FF0000"/>
                </a:solidFill>
              </a:rPr>
              <a:t>16%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AR" altLang="es-AR" b="1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b="1">
                <a:solidFill>
                  <a:srgbClr val="FF0000"/>
                </a:solidFill>
              </a:rPr>
              <a:t>23% en &gt; 65 años</a:t>
            </a:r>
          </a:p>
        </p:txBody>
      </p:sp>
    </p:spTree>
    <p:extLst>
      <p:ext uri="{BB962C8B-B14F-4D97-AF65-F5344CB8AC3E}">
        <p14:creationId xmlns:p14="http://schemas.microsoft.com/office/powerpoint/2010/main" val="2751697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63B63E78-BCE2-D748-9BEC-1E18A5FEA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AR" sz="3200" dirty="0">
                <a:solidFill>
                  <a:schemeClr val="accent4">
                    <a:lumMod val="10000"/>
                  </a:schemeClr>
                </a:solidFill>
              </a:rPr>
              <a:t>Cobertura de vacunación </a:t>
            </a:r>
            <a:r>
              <a:rPr lang="es-AR" sz="3200" dirty="0" err="1">
                <a:solidFill>
                  <a:schemeClr val="accent4">
                    <a:lumMod val="10000"/>
                  </a:schemeClr>
                </a:solidFill>
              </a:rPr>
              <a:t>antineumocócica</a:t>
            </a:r>
            <a:r>
              <a:rPr lang="es-AR" sz="3200" dirty="0">
                <a:solidFill>
                  <a:schemeClr val="accent4">
                    <a:lumMod val="10000"/>
                  </a:schemeClr>
                </a:solidFill>
              </a:rPr>
              <a:t> de acuerdo a grupos de riesgo en Argentina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3DED5E6D-4450-D64B-8667-305D8D080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73238"/>
            <a:ext cx="8353425" cy="4176712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27" name="4 Rectángulo">
            <a:extLst>
              <a:ext uri="{FF2B5EF4-FFF2-40B4-BE49-F238E27FC236}">
                <a16:creationId xmlns:a16="http://schemas.microsoft.com/office/drawing/2014/main" id="{DC899403-13B7-3943-814F-067912D6E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6421438"/>
            <a:ext cx="81978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AR" altLang="es-AR" sz="900">
                <a:solidFill>
                  <a:srgbClr val="000000"/>
                </a:solidFill>
              </a:rPr>
              <a:t>PRIMERA EVALUACIÓN DEL CUMPLIMIENTO DE LA VACUNACIÓN DE ADULTOS A TRAVÉS DE UNA ENCUESTA POBLACIONAL EN ARGENTINA Nathalia Katz1, Daniel Stecher, Analía Aquino, María del Valle Juárez, Analía Urueña,  Sebastián Laspiur, Lucila Goldberg,  Mariana  Galante, Victoria O´Donnell, Carla Vizzotti. SADI 2016</a:t>
            </a:r>
          </a:p>
        </p:txBody>
      </p:sp>
      <p:cxnSp>
        <p:nvCxnSpPr>
          <p:cNvPr id="12" name="11 Conector recto">
            <a:extLst>
              <a:ext uri="{FF2B5EF4-FFF2-40B4-BE49-F238E27FC236}">
                <a16:creationId xmlns:a16="http://schemas.microsoft.com/office/drawing/2014/main" id="{7819E7F9-7275-634F-9429-BA9686062278}"/>
              </a:ext>
            </a:extLst>
          </p:cNvPr>
          <p:cNvCxnSpPr/>
          <p:nvPr/>
        </p:nvCxnSpPr>
        <p:spPr>
          <a:xfrm>
            <a:off x="395288" y="1339850"/>
            <a:ext cx="8215312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Rectángulo">
            <a:extLst>
              <a:ext uri="{FF2B5EF4-FFF2-40B4-BE49-F238E27FC236}">
                <a16:creationId xmlns:a16="http://schemas.microsoft.com/office/drawing/2014/main" id="{8B296AAF-3285-5E4A-948E-96C3568538A8}"/>
              </a:ext>
            </a:extLst>
          </p:cNvPr>
          <p:cNvSpPr/>
          <p:nvPr/>
        </p:nvSpPr>
        <p:spPr>
          <a:xfrm>
            <a:off x="5795963" y="3213100"/>
            <a:ext cx="2952750" cy="12239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1B519DC7-B1FD-584E-97B4-ABAB154E6A92}"/>
              </a:ext>
            </a:extLst>
          </p:cNvPr>
          <p:cNvSpPr/>
          <p:nvPr/>
        </p:nvSpPr>
        <p:spPr>
          <a:xfrm>
            <a:off x="395288" y="3213100"/>
            <a:ext cx="2736850" cy="12239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  <p:sp>
        <p:nvSpPr>
          <p:cNvPr id="6" name="5 Rectángulo">
            <a:extLst>
              <a:ext uri="{FF2B5EF4-FFF2-40B4-BE49-F238E27FC236}">
                <a16:creationId xmlns:a16="http://schemas.microsoft.com/office/drawing/2014/main" id="{4F224C7D-07B6-FA48-83F3-83FE197DFCBF}"/>
              </a:ext>
            </a:extLst>
          </p:cNvPr>
          <p:cNvSpPr/>
          <p:nvPr/>
        </p:nvSpPr>
        <p:spPr>
          <a:xfrm>
            <a:off x="395288" y="4941888"/>
            <a:ext cx="2736850" cy="863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  <p:sp>
        <p:nvSpPr>
          <p:cNvPr id="7" name="6 Rectángulo">
            <a:extLst>
              <a:ext uri="{FF2B5EF4-FFF2-40B4-BE49-F238E27FC236}">
                <a16:creationId xmlns:a16="http://schemas.microsoft.com/office/drawing/2014/main" id="{2C5D6705-65BA-F148-A57A-A03F9F0B7465}"/>
              </a:ext>
            </a:extLst>
          </p:cNvPr>
          <p:cNvSpPr/>
          <p:nvPr/>
        </p:nvSpPr>
        <p:spPr>
          <a:xfrm>
            <a:off x="5795963" y="4941888"/>
            <a:ext cx="2952750" cy="863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AR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5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2DC3E-7206-9645-BC4F-26BB45694BF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AR" dirty="0">
                <a:solidFill>
                  <a:srgbClr val="C00000"/>
                </a:solidFill>
              </a:rPr>
              <a:t>Conclusiones I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26C6CF-ECE4-F440-B5ED-078D24D61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5719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s-AR" sz="2200" dirty="0"/>
              <a:t>La vacuna TIV ha demostrado efectividad para prevenir gripe en adultos jóvenes y complicaciones en adultos mayores</a:t>
            </a:r>
          </a:p>
          <a:p>
            <a:r>
              <a:rPr lang="es-AR" sz="2200" dirty="0"/>
              <a:t>Sin embargo, hay datos que muestran la necesidad de contar con mejores vacunas en particular para adultos mayores</a:t>
            </a:r>
          </a:p>
          <a:p>
            <a:r>
              <a:rPr lang="es-AR" sz="2200" dirty="0"/>
              <a:t>Existen distintas alternativas como las vacunas de alta dosis de Ag y las Adyuvantadas que demostraron mayor inmunogenicidad, eficacia y efectividad en adultos mayores comparada con vacuna TIV</a:t>
            </a:r>
          </a:p>
          <a:p>
            <a:r>
              <a:rPr lang="es-AR" sz="2200" dirty="0"/>
              <a:t>La circulación de los diferentes linajes de virus B no se puede predecir y la vacuna cuadrivalente provee cobertura contra ambos</a:t>
            </a:r>
          </a:p>
          <a:p>
            <a:r>
              <a:rPr lang="es-AR" sz="2200" dirty="0"/>
              <a:t>Hay datos que muestran disminución de protección de la vacuna antigripal a lo largo de la temporada de influenza</a:t>
            </a:r>
          </a:p>
          <a:p>
            <a:r>
              <a:rPr lang="es-AR" sz="2200" dirty="0"/>
              <a:t>En los HIC la vacuna provee protección y no deben dejar de ser vacunados</a:t>
            </a:r>
          </a:p>
        </p:txBody>
      </p:sp>
    </p:spTree>
    <p:extLst>
      <p:ext uri="{BB962C8B-B14F-4D97-AF65-F5344CB8AC3E}">
        <p14:creationId xmlns:p14="http://schemas.microsoft.com/office/powerpoint/2010/main" val="239339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1 Título">
            <a:extLst>
              <a:ext uri="{FF2B5EF4-FFF2-40B4-BE49-F238E27FC236}">
                <a16:creationId xmlns:a16="http://schemas.microsoft.com/office/drawing/2014/main" id="{16AA17C2-90C8-3C42-B80D-F728AE30F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142874"/>
            <a:ext cx="8715375" cy="765175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s-AR" dirty="0">
                <a:solidFill>
                  <a:srgbClr val="C00000"/>
                </a:solidFill>
              </a:rPr>
              <a:t>Conclusiones II</a:t>
            </a:r>
            <a:endParaRPr lang="es-AR" altLang="es-AR" b="1" dirty="0">
              <a:solidFill>
                <a:srgbClr val="C00000"/>
              </a:solidFill>
            </a:endParaRPr>
          </a:p>
        </p:txBody>
      </p:sp>
      <p:sp>
        <p:nvSpPr>
          <p:cNvPr id="39939" name="2 Marcador de contenido">
            <a:extLst>
              <a:ext uri="{FF2B5EF4-FFF2-40B4-BE49-F238E27FC236}">
                <a16:creationId xmlns:a16="http://schemas.microsoft.com/office/drawing/2014/main" id="{C8E282A4-4DE8-C74F-9CA7-23CFBAD7F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52785"/>
            <a:ext cx="8715375" cy="5616575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s-AR" altLang="es-AR" sz="2400" dirty="0"/>
              <a:t>La PPV23 ha demostrado eficacia en ENI, atenúan impacto de NAC y brinda cobertura para la mayoría de los serotipos que provocan enfermedad neumocócica grave</a:t>
            </a:r>
          </a:p>
          <a:p>
            <a:r>
              <a:rPr lang="es-AR" altLang="es-AR" sz="2400" dirty="0"/>
              <a:t>Las vacunas conjugadas contra neumococo protegen al adulto a través de efecto rebaño y por efecto directo</a:t>
            </a:r>
          </a:p>
          <a:p>
            <a:r>
              <a:rPr lang="es-AR" altLang="es-AR" sz="2400" dirty="0"/>
              <a:t>El esquema secuencial (PCV13/PPV23) en adultos está dirigido a ofrecer mayor protección a los grupos más vulnerables</a:t>
            </a:r>
          </a:p>
          <a:p>
            <a:pPr eaLnBrk="1" hangingPunct="1"/>
            <a:endParaRPr lang="es-AR" altLang="es-AR" sz="2400" dirty="0"/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A48EAA1B-EF22-BD44-9BEE-86BC76670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3991704"/>
            <a:ext cx="8715375" cy="2677656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AR" altLang="es-AR" sz="2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2400" b="1" dirty="0">
                <a:solidFill>
                  <a:schemeClr val="bg1"/>
                </a:solidFill>
              </a:rPr>
              <a:t>Las tasas de cobertura con vacuna antineumocócica en poblaciones de adultos con riesgo de enfermedad neumocócica son muy bajas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2400" b="1" dirty="0">
                <a:solidFill>
                  <a:schemeClr val="bg1"/>
                </a:solidFill>
              </a:rPr>
              <a:t>La incorporación del esquema secuencial debe acompañarse de acciones que promuevan la protección contra la enfermedad neumocócica</a:t>
            </a:r>
            <a:endParaRPr lang="es-AR" altLang="es-A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0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5959-F02E-4048-8D72-7CE6157D5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Evitemos la Neumonía</a:t>
            </a:r>
            <a:br>
              <a:rPr lang="es-AR" dirty="0"/>
            </a:br>
            <a:r>
              <a:rPr lang="es-AR" dirty="0"/>
              <a:t>Campaña SADI 2018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CC24D63-1197-C64F-9CB3-B232E7B62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434101"/>
            <a:ext cx="4419030" cy="257096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B7EE22-25EA-BC4D-94F2-307DAD751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384" y="2636911"/>
            <a:ext cx="4297104" cy="20067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6E0217B-2721-FB48-A7ED-EEF793572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221088"/>
            <a:ext cx="4343856" cy="2016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98231E1-B42C-0E40-94C9-71677FC3D2EF}"/>
              </a:ext>
            </a:extLst>
          </p:cNvPr>
          <p:cNvSpPr txBox="1"/>
          <p:nvPr/>
        </p:nvSpPr>
        <p:spPr>
          <a:xfrm>
            <a:off x="6228184" y="6286475"/>
            <a:ext cx="2270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AR" sz="1400" dirty="0"/>
              <a:t>evitemoslaneumonia.com.ar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4FCE242-FB79-FE47-B281-3B5FE6E6B248}"/>
              </a:ext>
            </a:extLst>
          </p:cNvPr>
          <p:cNvSpPr txBox="1"/>
          <p:nvPr/>
        </p:nvSpPr>
        <p:spPr>
          <a:xfrm>
            <a:off x="5796136" y="5229200"/>
            <a:ext cx="2988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https://youtu.be/Zhk-TC_rzZA</a:t>
            </a:r>
          </a:p>
        </p:txBody>
      </p:sp>
    </p:spTree>
    <p:extLst>
      <p:ext uri="{BB962C8B-B14F-4D97-AF65-F5344CB8AC3E}">
        <p14:creationId xmlns:p14="http://schemas.microsoft.com/office/powerpoint/2010/main" val="21583996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Muchas gracias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5760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24507</TotalTime>
  <Words>3574</Words>
  <Application>Microsoft Macintosh PowerPoint</Application>
  <PresentationFormat>Presentación en pantalla (4:3)</PresentationFormat>
  <Paragraphs>497</Paragraphs>
  <Slides>44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6" baseType="lpstr">
      <vt:lpstr>Arial Unicode MS</vt:lpstr>
      <vt:lpstr>ヒラギノ角ゴ Pro W3</vt:lpstr>
      <vt:lpstr>Arial</vt:lpstr>
      <vt:lpstr>Calibri</vt:lpstr>
      <vt:lpstr>Century Gothic</vt:lpstr>
      <vt:lpstr>News Gothic MT</vt:lpstr>
      <vt:lpstr>Segoe UI Semibold</vt:lpstr>
      <vt:lpstr>Symbol</vt:lpstr>
      <vt:lpstr>Times New Roman</vt:lpstr>
      <vt:lpstr>Verdana</vt:lpstr>
      <vt:lpstr>Wingdings</vt:lpstr>
      <vt:lpstr>Tema de Office</vt:lpstr>
      <vt:lpstr>Prevención de infecciones respiratorias a través de las vacunas: esquemas actuales y alternativas futuras </vt:lpstr>
      <vt:lpstr>Conflicto de intereses</vt:lpstr>
      <vt:lpstr>Vacuna Antigripal</vt:lpstr>
      <vt:lpstr>Influenza Estacional</vt:lpstr>
      <vt:lpstr> Vacuna antigripal trivalente inactivada </vt:lpstr>
      <vt:lpstr>Efectividad de Vacuna contra Influenza en adultos (Vacuna trivalente inactivada)</vt:lpstr>
      <vt:lpstr>Efectividad de Vacuna de Influenza (EV) 2017 – 2018 (US)</vt:lpstr>
      <vt:lpstr>Presentación de PowerPoint</vt:lpstr>
      <vt:lpstr>Vacuna Antigripal asociada a adyuvante MF59</vt:lpstr>
      <vt:lpstr>Lombardy Influenza Vaccine Effectiveness Estudio de fase IV, abierto, comparativo, observacional, de cohorte prospectiva </vt:lpstr>
      <vt:lpstr>Efectividad de la vacuna adyuvantada con MF59: ESTUDIO LIVE Razón de riesgo ajustada para hospitalización por neumonía o influenza*</vt:lpstr>
      <vt:lpstr>Vacuna antigripal con alta dosis de antígeno</vt:lpstr>
      <vt:lpstr>Recomendación de Vacuna Antigripal para adultos mayores en Australia 2018</vt:lpstr>
      <vt:lpstr>JCVI Joint Committee on Vaccination and Immunisation</vt:lpstr>
      <vt:lpstr>Presentación de PowerPoint</vt:lpstr>
      <vt:lpstr>Vacuna cuadrivalente con dos cepas de Influenza B</vt:lpstr>
      <vt:lpstr>Vacuna cuadrivalente disponible en Argentina</vt:lpstr>
      <vt:lpstr>Cuál es el mejor momento para administrar la vacuna antigripal?</vt:lpstr>
      <vt:lpstr>Vacuna Antineumocócica</vt:lpstr>
      <vt:lpstr>Streptococcus pneumoniae Patogenia</vt:lpstr>
      <vt:lpstr>Epidemiología y portación nasofaríngea en adultos no vacunados  Resultados preliminares del primer estudio nacional en Argentina</vt:lpstr>
      <vt:lpstr>Infección por S. pneumoniae Formas clínicas </vt:lpstr>
      <vt:lpstr>Mortalidad por Enfermedad Neumocócica</vt:lpstr>
      <vt:lpstr>Impacto de las comorbilidades, multimorbilidad y la edad en la Enfermedad Neumocócica</vt:lpstr>
      <vt:lpstr>Presentación de PowerPoint</vt:lpstr>
      <vt:lpstr>Presentación de PowerPoint</vt:lpstr>
      <vt:lpstr>Tipos de vacunas antineumocócicas disponibles para adultos</vt:lpstr>
      <vt:lpstr>Serotipos incluidos en PPSV23 y PCV13</vt:lpstr>
      <vt:lpstr>Eficacia y efectividad de PPSV23 contra NAC y ENI en adultos</vt:lpstr>
      <vt:lpstr>Inmunogenicidad y eficacia de PCV 13 en adultos</vt:lpstr>
      <vt:lpstr>Enfermedad Neumocócica Invasiva en Adultos en Argentina  Cobertura por Serotipos (2013-2014)  </vt:lpstr>
      <vt:lpstr>Presentación de PowerPoint</vt:lpstr>
      <vt:lpstr>Bases Racionales del Esquema Secuencial </vt:lpstr>
      <vt:lpstr>Esquema Secuencial</vt:lpstr>
      <vt:lpstr>Presentación de PowerPoint</vt:lpstr>
      <vt:lpstr>Presentación de PowerPoint</vt:lpstr>
      <vt:lpstr>Vacuna Antineumocócica en Adultos</vt:lpstr>
      <vt:lpstr>Presentación de PowerPoint</vt:lpstr>
      <vt:lpstr> Coberturas de vacunación antineumocócica en adultos enArgentina </vt:lpstr>
      <vt:lpstr>Cobertura de vacunación antineumocócica de acuerdo a grupos de riesgo en Argentina</vt:lpstr>
      <vt:lpstr>Conclusiones I</vt:lpstr>
      <vt:lpstr>Conclusiones II</vt:lpstr>
      <vt:lpstr>Evitemos la Neumonía Campaña SADI 2018</vt:lpstr>
      <vt:lpstr>Muchas gracias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“¿Cómo prevenir los virus respiratorios en los viajeros?: lecciones aprendidas con la Influenza”</dc:title>
  <dc:creator>Pablo</dc:creator>
  <cp:lastModifiedBy>Pablo</cp:lastModifiedBy>
  <cp:revision>128</cp:revision>
  <dcterms:created xsi:type="dcterms:W3CDTF">2016-10-01T15:11:29Z</dcterms:created>
  <dcterms:modified xsi:type="dcterms:W3CDTF">2018-10-10T23:23:59Z</dcterms:modified>
</cp:coreProperties>
</file>