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Default Extension="xlsx" ContentType="application/vnd.openxmlformats-officedocument.spreadsheetml.sheet"/>
  <Override PartName="/ppt/diagrams/layout1.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tags/tag1.xml" ContentType="application/vnd.openxmlformats-officedocument.presentationml.tags+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slideLayouts/slideLayout16.xml" ContentType="application/vnd.openxmlformats-officedocument.presentationml.slideLayout+xml"/>
  <Override PartName="/ppt/diagrams/quickStyle1.xml" ContentType="application/vnd.openxmlformats-officedocument.drawingml.diagramStyl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ppt/charts/chart2.xml" ContentType="application/vnd.openxmlformats-officedocument.drawingml.chart+xml"/>
  <Override PartName="/ppt/slides/slide2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76"/>
  </p:notesMasterIdLst>
  <p:sldIdLst>
    <p:sldId id="256" r:id="rId3"/>
    <p:sldId id="272" r:id="rId4"/>
    <p:sldId id="350" r:id="rId5"/>
    <p:sldId id="274" r:id="rId6"/>
    <p:sldId id="276" r:id="rId7"/>
    <p:sldId id="278" r:id="rId8"/>
    <p:sldId id="280" r:id="rId9"/>
    <p:sldId id="284" r:id="rId10"/>
    <p:sldId id="282" r:id="rId11"/>
    <p:sldId id="372" r:id="rId12"/>
    <p:sldId id="264" r:id="rId13"/>
    <p:sldId id="294" r:id="rId14"/>
    <p:sldId id="296" r:id="rId15"/>
    <p:sldId id="298" r:id="rId16"/>
    <p:sldId id="266" r:id="rId17"/>
    <p:sldId id="352" r:id="rId18"/>
    <p:sldId id="354" r:id="rId19"/>
    <p:sldId id="377" r:id="rId20"/>
    <p:sldId id="340" r:id="rId21"/>
    <p:sldId id="341" r:id="rId22"/>
    <p:sldId id="368" r:id="rId23"/>
    <p:sldId id="268" r:id="rId24"/>
    <p:sldId id="270" r:id="rId25"/>
    <p:sldId id="376" r:id="rId26"/>
    <p:sldId id="367" r:id="rId27"/>
    <p:sldId id="369" r:id="rId28"/>
    <p:sldId id="257" r:id="rId29"/>
    <p:sldId id="374" r:id="rId30"/>
    <p:sldId id="342" r:id="rId31"/>
    <p:sldId id="262" r:id="rId32"/>
    <p:sldId id="258" r:id="rId33"/>
    <p:sldId id="261" r:id="rId34"/>
    <p:sldId id="263" r:id="rId35"/>
    <p:sldId id="300" r:id="rId36"/>
    <p:sldId id="363" r:id="rId37"/>
    <p:sldId id="302" r:id="rId38"/>
    <p:sldId id="286" r:id="rId39"/>
    <p:sldId id="306" r:id="rId40"/>
    <p:sldId id="365" r:id="rId41"/>
    <p:sldId id="315" r:id="rId42"/>
    <p:sldId id="317" r:id="rId43"/>
    <p:sldId id="319" r:id="rId44"/>
    <p:sldId id="304" r:id="rId45"/>
    <p:sldId id="344" r:id="rId46"/>
    <p:sldId id="288" r:id="rId47"/>
    <p:sldId id="290" r:id="rId48"/>
    <p:sldId id="292" r:id="rId49"/>
    <p:sldId id="364" r:id="rId50"/>
    <p:sldId id="348" r:id="rId51"/>
    <p:sldId id="349" r:id="rId52"/>
    <p:sldId id="309" r:id="rId53"/>
    <p:sldId id="320" r:id="rId54"/>
    <p:sldId id="311" r:id="rId55"/>
    <p:sldId id="313" r:id="rId56"/>
    <p:sldId id="371" r:id="rId57"/>
    <p:sldId id="321" r:id="rId58"/>
    <p:sldId id="346" r:id="rId59"/>
    <p:sldId id="366" r:id="rId60"/>
    <p:sldId id="308" r:id="rId61"/>
    <p:sldId id="323" r:id="rId62"/>
    <p:sldId id="325" r:id="rId63"/>
    <p:sldId id="327" r:id="rId64"/>
    <p:sldId id="329" r:id="rId65"/>
    <p:sldId id="331" r:id="rId66"/>
    <p:sldId id="333" r:id="rId67"/>
    <p:sldId id="335" r:id="rId68"/>
    <p:sldId id="337" r:id="rId69"/>
    <p:sldId id="339" r:id="rId70"/>
    <p:sldId id="356" r:id="rId71"/>
    <p:sldId id="360" r:id="rId72"/>
    <p:sldId id="362" r:id="rId73"/>
    <p:sldId id="347" r:id="rId74"/>
    <p:sldId id="260" r:id="rId7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1338" y="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0.11884672223890043"/>
          <c:y val="5.0498117083190734E-2"/>
          <c:w val="0.85149710208511464"/>
          <c:h val="0.78033493095971596"/>
        </c:manualLayout>
      </c:layout>
      <c:barChart>
        <c:barDir val="col"/>
        <c:grouping val="clustered"/>
        <c:ser>
          <c:idx val="0"/>
          <c:order val="0"/>
          <c:tx>
            <c:strRef>
              <c:f>Sheet1!$B$1</c:f>
              <c:strCache>
                <c:ptCount val="1"/>
                <c:pt idx="0">
                  <c:v>Series 1</c:v>
                </c:pt>
              </c:strCache>
            </c:strRef>
          </c:tx>
          <c:spPr>
            <a:ln>
              <a:solidFill>
                <a:schemeClr val="tx1"/>
              </a:solidFill>
            </a:ln>
          </c:spPr>
          <c:dPt>
            <c:idx val="0"/>
            <c:spPr>
              <a:solidFill>
                <a:srgbClr val="D57E00"/>
              </a:solidFill>
              <a:ln>
                <a:solidFill>
                  <a:schemeClr val="tx1"/>
                </a:solidFill>
              </a:ln>
            </c:spPr>
          </c:dPt>
          <c:dPt>
            <c:idx val="1"/>
            <c:spPr>
              <a:solidFill>
                <a:srgbClr val="0091B2"/>
              </a:solidFill>
              <a:ln>
                <a:solidFill>
                  <a:schemeClr val="tx1"/>
                </a:solidFill>
              </a:ln>
            </c:spPr>
          </c:dPt>
          <c:dPt>
            <c:idx val="2"/>
            <c:spPr>
              <a:solidFill>
                <a:srgbClr val="AB004E"/>
              </a:solidFill>
              <a:ln>
                <a:solidFill>
                  <a:schemeClr val="tx1"/>
                </a:solidFill>
              </a:ln>
            </c:spPr>
          </c:dPt>
          <c:dPt>
            <c:idx val="3"/>
            <c:spPr>
              <a:solidFill>
                <a:schemeClr val="bg2"/>
              </a:solidFill>
              <a:ln>
                <a:solidFill>
                  <a:schemeClr val="tx1"/>
                </a:solidFill>
              </a:ln>
            </c:spPr>
          </c:dPt>
          <c:dLbls>
            <c:dLbl>
              <c:idx val="0"/>
              <c:layout/>
              <c:tx>
                <c:rich>
                  <a:bodyPr/>
                  <a:lstStyle/>
                  <a:p>
                    <a:pPr>
                      <a:defRPr lang="es-ES" b="1">
                        <a:solidFill>
                          <a:srgbClr val="C89800"/>
                        </a:solidFill>
                      </a:defRPr>
                    </a:pPr>
                    <a:r>
                      <a:rPr lang="en-US" dirty="0" smtClean="0"/>
                      <a:t>32.0</a:t>
                    </a:r>
                    <a:endParaRPr lang="en-US" dirty="0"/>
                  </a:p>
                </c:rich>
              </c:tx>
              <c:spPr>
                <a:noFill/>
                <a:ln>
                  <a:noFill/>
                </a:ln>
                <a:effectLst/>
              </c:spPr>
              <c:showVal val="1"/>
              <c:extLst>
                <c:ext xmlns:c15="http://schemas.microsoft.com/office/drawing/2012/chart" uri="{CE6537A1-D6FC-4f65-9D91-7224C49458BB}">
                  <c15:layout/>
                </c:ext>
              </c:extLst>
            </c:dLbl>
            <c:dLbl>
              <c:idx val="1"/>
              <c:spPr>
                <a:noFill/>
                <a:ln>
                  <a:noFill/>
                </a:ln>
                <a:effectLst/>
              </c:spPr>
              <c:txPr>
                <a:bodyPr/>
                <a:lstStyle/>
                <a:p>
                  <a:pPr>
                    <a:defRPr lang="es-ES" b="1">
                      <a:solidFill>
                        <a:srgbClr val="0085B4"/>
                      </a:solidFill>
                    </a:defRPr>
                  </a:pPr>
                  <a:endParaRPr lang="en-US"/>
                </a:p>
              </c:txPr>
            </c:dLbl>
            <c:dLbl>
              <c:idx val="2"/>
              <c:spPr>
                <a:noFill/>
                <a:ln>
                  <a:noFill/>
                </a:ln>
                <a:effectLst/>
              </c:spPr>
              <c:txPr>
                <a:bodyPr/>
                <a:lstStyle/>
                <a:p>
                  <a:pPr>
                    <a:defRPr lang="es-ES" b="1">
                      <a:solidFill>
                        <a:srgbClr val="AB004E"/>
                      </a:solidFill>
                    </a:defRPr>
                  </a:pPr>
                  <a:endParaRPr lang="en-US"/>
                </a:p>
              </c:txPr>
            </c:dLbl>
            <c:dLbl>
              <c:idx val="3"/>
              <c:layout/>
              <c:tx>
                <c:rich>
                  <a:bodyPr/>
                  <a:lstStyle/>
                  <a:p>
                    <a:pPr>
                      <a:defRPr lang="es-ES" b="1">
                        <a:solidFill>
                          <a:schemeClr val="bg2">
                            <a:lumMod val="50000"/>
                          </a:schemeClr>
                        </a:solidFill>
                      </a:defRPr>
                    </a:pPr>
                    <a:r>
                      <a:rPr lang="en-US" dirty="0">
                        <a:solidFill>
                          <a:schemeClr val="tx1"/>
                        </a:solidFill>
                      </a:rPr>
                      <a:t>55,7</a:t>
                    </a:r>
                  </a:p>
                </c:rich>
              </c:tx>
              <c:spPr>
                <a:noFill/>
                <a:ln>
                  <a:noFill/>
                </a:ln>
                <a:effectLst/>
              </c:spPr>
              <c:showVal val="1"/>
            </c:dLbl>
            <c:spPr>
              <a:noFill/>
              <a:ln>
                <a:noFill/>
              </a:ln>
              <a:effectLst/>
            </c:spPr>
            <c:txPr>
              <a:bodyPr/>
              <a:lstStyle/>
              <a:p>
                <a:pPr>
                  <a:defRPr lang="es-ES" b="1"/>
                </a:pPr>
                <a:endParaRPr lang="en-US"/>
              </a:p>
            </c:txPr>
            <c:showVal val="1"/>
            <c:extLst>
              <c:ext xmlns:c15="http://schemas.microsoft.com/office/drawing/2012/chart" uri="{CE6537A1-D6FC-4f65-9D91-7224C49458BB}">
                <c15:showLeaderLines val="0"/>
              </c:ext>
            </c:extLst>
          </c:dLbls>
          <c:cat>
            <c:strRef>
              <c:f>Sheet1!$A$2:$A$5</c:f>
              <c:strCache>
                <c:ptCount val="4"/>
                <c:pt idx="0">
                  <c:v>Pseudomonas spp.</c:v>
                </c:pt>
                <c:pt idx="1">
                  <c:v>E. coli</c:v>
                </c:pt>
                <c:pt idx="2">
                  <c:v>Klebsiella spp.</c:v>
                </c:pt>
                <c:pt idx="3">
                  <c:v>Other</c:v>
                </c:pt>
              </c:strCache>
            </c:strRef>
          </c:cat>
          <c:val>
            <c:numRef>
              <c:f>Sheet1!$B$2:$B$5</c:f>
              <c:numCache>
                <c:formatCode>General</c:formatCode>
                <c:ptCount val="4"/>
                <c:pt idx="0">
                  <c:v>32</c:v>
                </c:pt>
                <c:pt idx="1">
                  <c:v>25.8</c:v>
                </c:pt>
                <c:pt idx="2">
                  <c:v>20.399999999999999</c:v>
                </c:pt>
                <c:pt idx="3">
                  <c:v>55.7</c:v>
                </c:pt>
              </c:numCache>
            </c:numRef>
          </c:val>
        </c:ser>
        <c:dLbls/>
        <c:axId val="101115392"/>
        <c:axId val="101116928"/>
      </c:barChart>
      <c:catAx>
        <c:axId val="101115392"/>
        <c:scaling>
          <c:orientation val="minMax"/>
        </c:scaling>
        <c:axPos val="b"/>
        <c:numFmt formatCode="General" sourceLinked="0"/>
        <c:tickLblPos val="none"/>
        <c:spPr>
          <a:ln>
            <a:solidFill>
              <a:schemeClr val="tx1"/>
            </a:solidFill>
          </a:ln>
        </c:spPr>
        <c:txPr>
          <a:bodyPr/>
          <a:lstStyle/>
          <a:p>
            <a:pPr>
              <a:defRPr lang="es-ES"/>
            </a:pPr>
            <a:endParaRPr lang="en-US"/>
          </a:p>
        </c:txPr>
        <c:crossAx val="101116928"/>
        <c:crosses val="autoZero"/>
        <c:auto val="1"/>
        <c:lblAlgn val="ctr"/>
        <c:lblOffset val="100"/>
      </c:catAx>
      <c:valAx>
        <c:axId val="101116928"/>
        <c:scaling>
          <c:orientation val="minMax"/>
        </c:scaling>
        <c:axPos val="l"/>
        <c:majorGridlines>
          <c:spPr>
            <a:ln>
              <a:noFill/>
            </a:ln>
          </c:spPr>
        </c:majorGridlines>
        <c:title>
          <c:tx>
            <c:rich>
              <a:bodyPr rot="-5400000" vert="horz"/>
              <a:lstStyle/>
              <a:p>
                <a:pPr>
                  <a:defRPr lang="es-ES" sz="1300" noProof="0"/>
                </a:pPr>
                <a:r>
                  <a:rPr lang="es-ES" sz="1300" noProof="0" dirty="0" smtClean="0"/>
                  <a:t>Aislados gramnegativos (%)</a:t>
                </a:r>
                <a:endParaRPr lang="es-ES" sz="1300" noProof="0" dirty="0"/>
              </a:p>
            </c:rich>
          </c:tx>
          <c:layout>
            <c:manualLayout>
              <c:xMode val="edge"/>
              <c:yMode val="edge"/>
              <c:x val="1.6531418664031135E-2"/>
              <c:y val="7.7388963406356426E-2"/>
            </c:manualLayout>
          </c:layout>
        </c:title>
        <c:numFmt formatCode="General" sourceLinked="1"/>
        <c:tickLblPos val="nextTo"/>
        <c:spPr>
          <a:ln>
            <a:solidFill>
              <a:schemeClr val="tx1"/>
            </a:solidFill>
          </a:ln>
        </c:spPr>
        <c:txPr>
          <a:bodyPr/>
          <a:lstStyle/>
          <a:p>
            <a:pPr>
              <a:defRPr lang="es-ES" sz="1200" b="0"/>
            </a:pPr>
            <a:endParaRPr lang="en-US"/>
          </a:p>
        </c:txPr>
        <c:crossAx val="101115392"/>
        <c:crosses val="autoZero"/>
        <c:crossBetween val="between"/>
      </c:valAx>
    </c:plotArea>
    <c:plotVisOnly val="1"/>
    <c:dispBlanksAs val="gap"/>
  </c:chart>
  <c:txPr>
    <a:bodyPr/>
    <a:lstStyle/>
    <a:p>
      <a:pPr>
        <a:defRPr sz="1400" b="1">
          <a:solidFill>
            <a:schemeClr val="tx1"/>
          </a:solidFill>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style val="34"/>
  <c:chart>
    <c:title>
      <c:tx>
        <c:rich>
          <a:bodyPr/>
          <a:lstStyle/>
          <a:p>
            <a:pPr>
              <a:defRPr lang="es-ES" sz="1200"/>
            </a:pPr>
            <a:r>
              <a:rPr lang="en-US" sz="1200" dirty="0" smtClean="0"/>
              <a:t>Repercusión del tratamiento empírico sobre el riesgo de mortalidad</a:t>
            </a:r>
            <a:endParaRPr lang="es-MX" sz="1200" dirty="0"/>
          </a:p>
        </c:rich>
      </c:tx>
      <c:layout>
        <c:manualLayout>
          <c:xMode val="edge"/>
          <c:yMode val="edge"/>
          <c:x val="0.13085643952085829"/>
          <c:y val="9.3530787217459208E-3"/>
        </c:manualLayout>
      </c:layout>
    </c:title>
    <c:plotArea>
      <c:layout>
        <c:manualLayout>
          <c:layoutTarget val="inner"/>
          <c:xMode val="edge"/>
          <c:yMode val="edge"/>
          <c:x val="0.2177385425336574"/>
          <c:y val="0.17715025684143379"/>
          <c:w val="0.67667076597955211"/>
          <c:h val="0.61554182188644968"/>
        </c:manualLayout>
      </c:layout>
      <c:barChart>
        <c:barDir val="col"/>
        <c:grouping val="clustered"/>
        <c:ser>
          <c:idx val="0"/>
          <c:order val="0"/>
          <c:tx>
            <c:strRef>
              <c:f>Sheet1!$B$1</c:f>
              <c:strCache>
                <c:ptCount val="1"/>
                <c:pt idx="0">
                  <c:v>Chances of mortality</c:v>
                </c:pt>
              </c:strCache>
            </c:strRef>
          </c:tx>
          <c:spPr>
            <a:ln>
              <a:solidFill>
                <a:schemeClr val="bg2">
                  <a:lumMod val="50000"/>
                </a:schemeClr>
              </a:solidFill>
            </a:ln>
          </c:spPr>
          <c:dPt>
            <c:idx val="0"/>
            <c:spPr>
              <a:solidFill>
                <a:schemeClr val="tx2"/>
              </a:solidFill>
              <a:ln>
                <a:solidFill>
                  <a:schemeClr val="bg2">
                    <a:lumMod val="50000"/>
                  </a:schemeClr>
                </a:solidFill>
              </a:ln>
            </c:spPr>
          </c:dPt>
          <c:dPt>
            <c:idx val="1"/>
            <c:spPr>
              <a:solidFill>
                <a:schemeClr val="accent1"/>
              </a:solidFill>
              <a:ln>
                <a:solidFill>
                  <a:schemeClr val="bg2">
                    <a:lumMod val="50000"/>
                  </a:schemeClr>
                </a:solidFill>
              </a:ln>
            </c:spPr>
          </c:dPt>
          <c:dLbls>
            <c:dLbl>
              <c:idx val="0"/>
              <c:delete val="1"/>
              <c:extLst xmlns:o="urn:schemas-microsoft-com:office:office" xmlns:v="urn:schemas-microsoft-com:vml" xmlns:wp="http://schemas.openxmlformats.org/drawingml/2006/powerpointprocessingDrawing" xmlns:wne="http://schemas.microsoft.com/office/powerpoint/2006/powerpointml" xmlns:cdr="http://schemas.openxmlformats.org/drawingml/2006/chartDrawing" xmlns:dgm="http://schemas.openxmlformats.org/drawingml/2006/diagram" xmlns:p="http://schemas.openxmlformats.org/presentationml/2006/main">
                <c:ext xmlns:c15="http://schemas.microsoft.com/office/drawing/2012/chart" uri="{CE6537A1-D6FC-4f65-9D91-7224C49458BB}"/>
              </c:extLst>
            </c:dLbl>
            <c:dLbl>
              <c:idx val="1"/>
              <c:delete val="1"/>
              <c:extLst xmlns:o="urn:schemas-microsoft-com:office:office" xmlns:v="urn:schemas-microsoft-com:vml" xmlns:wp="http://schemas.openxmlformats.org/drawingml/2006/powerpointprocessingDrawing" xmlns:wne="http://schemas.microsoft.com/office/powerpoint/2006/powerpointml" xmlns:cdr="http://schemas.openxmlformats.org/drawingml/2006/chartDrawing" xmlns:dgm="http://schemas.openxmlformats.org/drawingml/2006/diagram" xmlns:p="http://schemas.openxmlformats.org/presentationml/2006/main">
                <c:ext xmlns:c15="http://schemas.microsoft.com/office/drawing/2012/chart" uri="{CE6537A1-D6FC-4f65-9D91-7224C49458BB}"/>
              </c:extLst>
            </c:dLbl>
            <c:dLbl>
              <c:idx val="2"/>
              <c:layout>
                <c:manualLayout>
                  <c:x val="3.2362459546925581E-3"/>
                  <c:y val="1.8315018315018358E-2"/>
                </c:manualLayout>
              </c:layout>
              <c:tx>
                <c:rich>
                  <a:bodyPr/>
                  <a:lstStyle/>
                  <a:p>
                    <a:r>
                      <a:rPr lang="en-US" dirty="0" smtClean="0"/>
                      <a:t>7.0</a:t>
                    </a:r>
                  </a:p>
                  <a:p>
                    <a:r>
                      <a:rPr lang="en-US" dirty="0" smtClean="0"/>
                      <a:t>15/168</a:t>
                    </a:r>
                    <a:endParaRPr lang="en-US" dirty="0"/>
                  </a:p>
                </c:rich>
              </c:tx>
              <c:dLblPos val="outEnd"/>
              <c:showVal val="1"/>
              <c:extLst xmlns:o="urn:schemas-microsoft-com:office:office" xmlns:v="urn:schemas-microsoft-com:vml" xmlns:wp="http://schemas.openxmlformats.org/drawingml/2006/powerpointprocessingDrawing" xmlns:wne="http://schemas.microsoft.com/office/powerpoint/2006/powerpointml" xmlns:cdr="http://schemas.openxmlformats.org/drawingml/2006/chartDrawing" xmlns:dgm="http://schemas.openxmlformats.org/drawingml/2006/diagram" xmlns:p="http://schemas.openxmlformats.org/presentationml/2006/main">
                <c:ext xmlns:c15="http://schemas.microsoft.com/office/drawing/2012/chart" uri="{CE6537A1-D6FC-4f65-9D91-7224C49458BB}"/>
              </c:extLst>
            </c:dLbl>
            <c:spPr>
              <a:noFill/>
              <a:ln>
                <a:noFill/>
              </a:ln>
              <a:effectLst/>
            </c:spPr>
            <c:txPr>
              <a:bodyPr/>
              <a:lstStyle/>
              <a:p>
                <a:pPr>
                  <a:defRPr lang="es-ES" sz="1200"/>
                </a:pPr>
                <a:endParaRPr lang="en-US"/>
              </a:p>
            </c:txPr>
            <c:dLblPos val="outEnd"/>
            <c:showVal val="1"/>
            <c:extLst xmlns:o="urn:schemas-microsoft-com:office:office" xmlns:v="urn:schemas-microsoft-com:vml" xmlns:wp="http://schemas.openxmlformats.org/drawingml/2006/powerpointprocessingDrawing" xmlns:wne="http://schemas.microsoft.com/office/powerpoint/2006/powerpointml" xmlns:cdr="http://schemas.openxmlformats.org/drawingml/2006/chartDrawing" xmlns:dgm="http://schemas.openxmlformats.org/drawingml/2006/diagram" xmlns:p="http://schemas.openxmlformats.org/presentationml/2006/main">
              <c:ext xmlns:c15="http://schemas.microsoft.com/office/drawing/2012/chart" uri="{CE6537A1-D6FC-4f65-9D91-7224C49458BB}">
                <c15:showLeaderLines val="0"/>
              </c:ext>
            </c:extLst>
          </c:dLbls>
          <c:cat>
            <c:strRef>
              <c:f>Sheet1!$A$2:$A$3</c:f>
              <c:strCache>
                <c:ptCount val="2"/>
                <c:pt idx="0">
                  <c:v>Inapropiado</c:v>
                </c:pt>
                <c:pt idx="1">
                  <c:v>Apropiado</c:v>
                </c:pt>
              </c:strCache>
            </c:strRef>
          </c:cat>
          <c:val>
            <c:numRef>
              <c:f>Sheet1!$B$2:$B$3</c:f>
              <c:numCache>
                <c:formatCode>General</c:formatCode>
                <c:ptCount val="2"/>
                <c:pt idx="0">
                  <c:v>3.3</c:v>
                </c:pt>
                <c:pt idx="1">
                  <c:v>0.43000000000000038</c:v>
                </c:pt>
              </c:numCache>
            </c:numRef>
          </c:val>
        </c:ser>
        <c:dLbls/>
        <c:axId val="115251072"/>
        <c:axId val="115252608"/>
      </c:barChart>
      <c:catAx>
        <c:axId val="115251072"/>
        <c:scaling>
          <c:orientation val="minMax"/>
        </c:scaling>
        <c:axPos val="b"/>
        <c:numFmt formatCode="General" sourceLinked="0"/>
        <c:tickLblPos val="nextTo"/>
        <c:txPr>
          <a:bodyPr rot="0" vert="horz"/>
          <a:lstStyle/>
          <a:p>
            <a:pPr>
              <a:defRPr lang="es-ES" sz="1200"/>
            </a:pPr>
            <a:endParaRPr lang="en-US"/>
          </a:p>
        </c:txPr>
        <c:crossAx val="115252608"/>
        <c:crosses val="autoZero"/>
        <c:auto val="1"/>
        <c:lblAlgn val="ctr"/>
        <c:lblOffset val="100"/>
      </c:catAx>
      <c:valAx>
        <c:axId val="115252608"/>
        <c:scaling>
          <c:orientation val="minMax"/>
        </c:scaling>
        <c:axPos val="l"/>
        <c:title>
          <c:tx>
            <c:rich>
              <a:bodyPr rot="-5400000" vert="horz"/>
              <a:lstStyle/>
              <a:p>
                <a:pPr>
                  <a:defRPr lang="es-ES" sz="1200" b="1"/>
                </a:pPr>
                <a:r>
                  <a:rPr lang="en-GB" sz="1200" b="1" baseline="0" dirty="0" smtClean="0"/>
                  <a:t>Riesgo de mortalidad (TP ajustada)</a:t>
                </a:r>
                <a:endParaRPr lang="es-MX" sz="1200" b="1" dirty="0"/>
              </a:p>
            </c:rich>
          </c:tx>
          <c:layout>
            <c:manualLayout>
              <c:xMode val="edge"/>
              <c:yMode val="edge"/>
              <c:x val="3.5773447368922816E-2"/>
              <c:y val="0.14522434500831591"/>
            </c:manualLayout>
          </c:layout>
        </c:title>
        <c:numFmt formatCode="#,##0.0" sourceLinked="0"/>
        <c:tickLblPos val="nextTo"/>
        <c:txPr>
          <a:bodyPr/>
          <a:lstStyle/>
          <a:p>
            <a:pPr>
              <a:defRPr lang="es-ES" sz="1200"/>
            </a:pPr>
            <a:endParaRPr lang="en-US"/>
          </a:p>
        </c:txPr>
        <c:crossAx val="115251072"/>
        <c:crosses val="autoZero"/>
        <c:crossBetween val="between"/>
      </c:valAx>
      <c:spPr>
        <a:noFill/>
        <a:ln w="25400">
          <a:noFill/>
        </a:ln>
      </c:spPr>
    </c:plotArea>
    <c:plotVisOnly val="1"/>
    <c:dispBlanksAs val="gap"/>
  </c:chart>
  <c:spPr>
    <a:noFill/>
    <a:ln>
      <a:noFill/>
    </a:ln>
  </c:spPr>
  <c:txPr>
    <a:bodyPr/>
    <a:lstStyle/>
    <a:p>
      <a:pPr>
        <a:defRPr sz="1800"/>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C72921-EA94-4342-932B-AAA65EC7C263}"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s-AR"/>
        </a:p>
      </dgm:t>
    </dgm:pt>
    <dgm:pt modelId="{8AC82BEB-1F32-46F2-BC2A-B5924A859CA7}">
      <dgm:prSet phldrT="[Texto]" custT="1"/>
      <dgm:spPr/>
      <dgm:t>
        <a:bodyPr/>
        <a:lstStyle/>
        <a:p>
          <a:r>
            <a:rPr lang="es-AR" sz="2000" dirty="0" smtClean="0"/>
            <a:t>Sospecha de Infección por </a:t>
          </a:r>
          <a:r>
            <a:rPr lang="es-AR" sz="2000" dirty="0" err="1" smtClean="0"/>
            <a:t>Enterobacteria</a:t>
          </a:r>
          <a:endParaRPr lang="es-AR" sz="2000" dirty="0"/>
        </a:p>
      </dgm:t>
    </dgm:pt>
    <dgm:pt modelId="{5DC5A7B8-AB0F-41EE-B710-7C356CF83352}" type="parTrans" cxnId="{48C14DB1-BA39-4B87-A5F2-881943B99254}">
      <dgm:prSet/>
      <dgm:spPr/>
      <dgm:t>
        <a:bodyPr/>
        <a:lstStyle/>
        <a:p>
          <a:endParaRPr lang="es-AR"/>
        </a:p>
      </dgm:t>
    </dgm:pt>
    <dgm:pt modelId="{205AC72A-3A71-4169-A461-2A63EF56DDEA}" type="sibTrans" cxnId="{48C14DB1-BA39-4B87-A5F2-881943B99254}">
      <dgm:prSet/>
      <dgm:spPr/>
      <dgm:t>
        <a:bodyPr/>
        <a:lstStyle/>
        <a:p>
          <a:endParaRPr lang="es-AR"/>
        </a:p>
      </dgm:t>
    </dgm:pt>
    <dgm:pt modelId="{4C2FE44E-FAED-4014-A8D8-94CBB41F29CF}">
      <dgm:prSet phldrT="[Texto]" custT="1"/>
      <dgm:spPr/>
      <dgm:t>
        <a:bodyPr/>
        <a:lstStyle/>
        <a:p>
          <a:pPr marL="0" algn="ctr">
            <a:lnSpc>
              <a:spcPct val="100000"/>
            </a:lnSpc>
          </a:pPr>
          <a:r>
            <a:rPr lang="es-AR" sz="2000" dirty="0" smtClean="0"/>
            <a:t>Infección Grave + Epidemiología local o Factores de riesgo</a:t>
          </a:r>
          <a:endParaRPr lang="es-AR" sz="2000" dirty="0"/>
        </a:p>
      </dgm:t>
    </dgm:pt>
    <dgm:pt modelId="{299EE2B4-8953-4CE9-B340-28A1BBB91F8F}" type="parTrans" cxnId="{90D94CA2-98B3-46BC-8344-0EFDA024EC93}">
      <dgm:prSet/>
      <dgm:spPr/>
      <dgm:t>
        <a:bodyPr/>
        <a:lstStyle/>
        <a:p>
          <a:endParaRPr lang="es-AR"/>
        </a:p>
      </dgm:t>
    </dgm:pt>
    <dgm:pt modelId="{30404A1A-9E3C-463A-A31B-F1CC35817125}" type="sibTrans" cxnId="{90D94CA2-98B3-46BC-8344-0EFDA024EC93}">
      <dgm:prSet/>
      <dgm:spPr/>
      <dgm:t>
        <a:bodyPr/>
        <a:lstStyle/>
        <a:p>
          <a:endParaRPr lang="es-AR"/>
        </a:p>
      </dgm:t>
    </dgm:pt>
    <dgm:pt modelId="{DACDB3F5-493E-427F-BAAB-861E99259330}">
      <dgm:prSet phldrT="[Texto]" custT="1"/>
      <dgm:spPr/>
      <dgm:t>
        <a:bodyPr/>
        <a:lstStyle/>
        <a:p>
          <a:r>
            <a:rPr lang="es-AR" sz="1800" dirty="0" err="1" smtClean="0"/>
            <a:t>Sopecha</a:t>
          </a:r>
          <a:r>
            <a:rPr lang="es-AR" sz="1800" dirty="0" smtClean="0"/>
            <a:t> de BLEE</a:t>
          </a:r>
          <a:endParaRPr lang="es-AR" sz="1800" dirty="0"/>
        </a:p>
      </dgm:t>
    </dgm:pt>
    <dgm:pt modelId="{53EFB01C-AD52-4DEC-9361-4513CE763B59}" type="parTrans" cxnId="{A0B6C648-75E3-4786-81C8-4DF2F9D81DF9}">
      <dgm:prSet/>
      <dgm:spPr/>
      <dgm:t>
        <a:bodyPr/>
        <a:lstStyle/>
        <a:p>
          <a:endParaRPr lang="es-AR"/>
        </a:p>
      </dgm:t>
    </dgm:pt>
    <dgm:pt modelId="{0DE2D5A6-2C8A-41D0-9CFC-0F99DE60780C}" type="sibTrans" cxnId="{A0B6C648-75E3-4786-81C8-4DF2F9D81DF9}">
      <dgm:prSet/>
      <dgm:spPr/>
      <dgm:t>
        <a:bodyPr/>
        <a:lstStyle/>
        <a:p>
          <a:endParaRPr lang="es-AR"/>
        </a:p>
      </dgm:t>
    </dgm:pt>
    <dgm:pt modelId="{16CE9418-01E6-409B-AEE7-44D45C29CD65}">
      <dgm:prSet phldrT="[Texto]" custT="1"/>
      <dgm:spPr/>
      <dgm:t>
        <a:bodyPr/>
        <a:lstStyle/>
        <a:p>
          <a:r>
            <a:rPr lang="es-AR" sz="2000" dirty="0" smtClean="0"/>
            <a:t>Sospecha de ERC</a:t>
          </a:r>
          <a:endParaRPr lang="es-AR" sz="2000" dirty="0"/>
        </a:p>
      </dgm:t>
    </dgm:pt>
    <dgm:pt modelId="{0870B574-1B5A-4680-B575-468EB35226F3}" type="parTrans" cxnId="{B9588A02-D566-4BAF-A6A9-AA4ABDC15428}">
      <dgm:prSet/>
      <dgm:spPr/>
      <dgm:t>
        <a:bodyPr/>
        <a:lstStyle/>
        <a:p>
          <a:endParaRPr lang="es-AR"/>
        </a:p>
      </dgm:t>
    </dgm:pt>
    <dgm:pt modelId="{6F71425A-0455-4A7A-8993-6A11121FA5D1}" type="sibTrans" cxnId="{B9588A02-D566-4BAF-A6A9-AA4ABDC15428}">
      <dgm:prSet/>
      <dgm:spPr/>
      <dgm:t>
        <a:bodyPr/>
        <a:lstStyle/>
        <a:p>
          <a:endParaRPr lang="es-AR"/>
        </a:p>
      </dgm:t>
    </dgm:pt>
    <dgm:pt modelId="{B735E3AF-F168-4FA6-BBC5-D06E55CD2FE6}">
      <dgm:prSet custT="1"/>
      <dgm:spPr/>
      <dgm:t>
        <a:bodyPr/>
        <a:lstStyle/>
        <a:p>
          <a:r>
            <a:rPr lang="es-AR" sz="1400" dirty="0" err="1" smtClean="0"/>
            <a:t>Piperacilina</a:t>
          </a:r>
          <a:r>
            <a:rPr lang="es-AR" sz="1400" dirty="0" smtClean="0"/>
            <a:t>/</a:t>
          </a:r>
          <a:r>
            <a:rPr lang="es-AR" sz="1400" dirty="0" err="1" smtClean="0"/>
            <a:t>tazobactam</a:t>
          </a:r>
          <a:r>
            <a:rPr lang="es-AR" sz="1400" dirty="0" smtClean="0"/>
            <a:t> +/- </a:t>
          </a:r>
          <a:r>
            <a:rPr lang="es-AR" sz="1400" dirty="0" err="1" smtClean="0"/>
            <a:t>Amikacina</a:t>
          </a:r>
          <a:r>
            <a:rPr lang="es-AR" sz="1400" dirty="0" smtClean="0"/>
            <a:t> o</a:t>
          </a:r>
        </a:p>
        <a:p>
          <a:r>
            <a:rPr lang="es-AR" sz="1400" dirty="0" err="1" smtClean="0"/>
            <a:t>Carbapenem</a:t>
          </a:r>
          <a:r>
            <a:rPr lang="es-AR" sz="1400" dirty="0" smtClean="0"/>
            <a:t> o  </a:t>
          </a:r>
          <a:r>
            <a:rPr lang="es-AR" sz="1400" dirty="0" err="1" smtClean="0"/>
            <a:t>Ceftolazono</a:t>
          </a:r>
          <a:r>
            <a:rPr lang="es-AR" sz="1400" dirty="0" smtClean="0"/>
            <a:t>/</a:t>
          </a:r>
          <a:r>
            <a:rPr lang="es-AR" sz="1400" dirty="0" err="1" smtClean="0"/>
            <a:t>tazobactam</a:t>
          </a:r>
          <a:endParaRPr lang="es-AR" sz="1400" dirty="0" smtClean="0"/>
        </a:p>
        <a:p>
          <a:r>
            <a:rPr lang="es-AR" sz="1400" dirty="0" smtClean="0"/>
            <a:t>o </a:t>
          </a:r>
          <a:r>
            <a:rPr lang="es-AR" sz="1400" dirty="0" err="1" smtClean="0"/>
            <a:t>Ceftazidima</a:t>
          </a:r>
          <a:r>
            <a:rPr lang="es-AR" sz="1400" dirty="0" smtClean="0"/>
            <a:t>/</a:t>
          </a:r>
          <a:r>
            <a:rPr lang="es-AR" sz="1400" dirty="0" err="1" smtClean="0"/>
            <a:t>avibactam</a:t>
          </a:r>
          <a:endParaRPr lang="es-AR" sz="1400" dirty="0"/>
        </a:p>
      </dgm:t>
    </dgm:pt>
    <dgm:pt modelId="{D1481371-1C96-4E05-9F3D-747417110EBB}" type="parTrans" cxnId="{8ADDFEAD-8B01-46FB-BC4C-B9643AA13525}">
      <dgm:prSet/>
      <dgm:spPr/>
      <dgm:t>
        <a:bodyPr/>
        <a:lstStyle/>
        <a:p>
          <a:endParaRPr lang="es-AR"/>
        </a:p>
      </dgm:t>
    </dgm:pt>
    <dgm:pt modelId="{DE9E7E8A-C14A-42E6-A3D2-FF0324ED5FF6}" type="sibTrans" cxnId="{8ADDFEAD-8B01-46FB-BC4C-B9643AA13525}">
      <dgm:prSet/>
      <dgm:spPr/>
      <dgm:t>
        <a:bodyPr/>
        <a:lstStyle/>
        <a:p>
          <a:endParaRPr lang="es-AR"/>
        </a:p>
      </dgm:t>
    </dgm:pt>
    <dgm:pt modelId="{73C4A911-F3B8-41F8-B986-183D93744072}">
      <dgm:prSet/>
      <dgm:spPr/>
      <dgm:t>
        <a:bodyPr/>
        <a:lstStyle/>
        <a:p>
          <a:r>
            <a:rPr lang="es-AR" dirty="0" err="1" smtClean="0"/>
            <a:t>Ceftazidima</a:t>
          </a:r>
          <a:r>
            <a:rPr lang="es-AR" dirty="0" smtClean="0"/>
            <a:t>/</a:t>
          </a:r>
          <a:r>
            <a:rPr lang="es-AR" dirty="0" err="1" smtClean="0"/>
            <a:t>avibactam</a:t>
          </a:r>
          <a:r>
            <a:rPr lang="es-AR" dirty="0" smtClean="0"/>
            <a:t> o</a:t>
          </a:r>
        </a:p>
        <a:p>
          <a:r>
            <a:rPr lang="es-AR" dirty="0" err="1" smtClean="0"/>
            <a:t>Carbapenem</a:t>
          </a:r>
          <a:r>
            <a:rPr lang="es-AR" dirty="0" smtClean="0"/>
            <a:t>  </a:t>
          </a:r>
          <a:r>
            <a:rPr lang="es-AR" dirty="0" err="1" smtClean="0"/>
            <a:t>tigeciclina</a:t>
          </a:r>
          <a:r>
            <a:rPr lang="es-AR" dirty="0" smtClean="0"/>
            <a:t> o</a:t>
          </a:r>
        </a:p>
        <a:p>
          <a:r>
            <a:rPr lang="es-AR" dirty="0" err="1" smtClean="0"/>
            <a:t>Amikacina</a:t>
          </a:r>
          <a:r>
            <a:rPr lang="es-AR" dirty="0" smtClean="0"/>
            <a:t> o </a:t>
          </a:r>
          <a:r>
            <a:rPr lang="es-AR" dirty="0" err="1" smtClean="0"/>
            <a:t>colistina</a:t>
          </a:r>
          <a:r>
            <a:rPr lang="es-AR" dirty="0" smtClean="0"/>
            <a:t> o </a:t>
          </a:r>
          <a:r>
            <a:rPr lang="es-AR" dirty="0" err="1" smtClean="0"/>
            <a:t>fosfomicina</a:t>
          </a:r>
          <a:endParaRPr lang="es-AR" dirty="0"/>
        </a:p>
      </dgm:t>
    </dgm:pt>
    <dgm:pt modelId="{7D10AF45-CD08-42FD-BC58-9B6543661C1F}" type="parTrans" cxnId="{84435DC4-4DFA-436C-8BFF-41BA0D79EDF6}">
      <dgm:prSet/>
      <dgm:spPr/>
      <dgm:t>
        <a:bodyPr/>
        <a:lstStyle/>
        <a:p>
          <a:endParaRPr lang="es-AR"/>
        </a:p>
      </dgm:t>
    </dgm:pt>
    <dgm:pt modelId="{F2AF1F35-9F5C-4E77-8187-F6DE5D40A806}" type="sibTrans" cxnId="{84435DC4-4DFA-436C-8BFF-41BA0D79EDF6}">
      <dgm:prSet/>
      <dgm:spPr/>
      <dgm:t>
        <a:bodyPr/>
        <a:lstStyle/>
        <a:p>
          <a:endParaRPr lang="es-AR"/>
        </a:p>
      </dgm:t>
    </dgm:pt>
    <dgm:pt modelId="{86EAF547-8F21-4A0D-8027-7EC0FA3C1855}" type="pres">
      <dgm:prSet presAssocID="{94C72921-EA94-4342-932B-AAA65EC7C263}" presName="hierChild1" presStyleCnt="0">
        <dgm:presLayoutVars>
          <dgm:chPref val="1"/>
          <dgm:dir/>
          <dgm:animOne val="branch"/>
          <dgm:animLvl val="lvl"/>
          <dgm:resizeHandles/>
        </dgm:presLayoutVars>
      </dgm:prSet>
      <dgm:spPr/>
      <dgm:t>
        <a:bodyPr/>
        <a:lstStyle/>
        <a:p>
          <a:endParaRPr lang="es-AR"/>
        </a:p>
      </dgm:t>
    </dgm:pt>
    <dgm:pt modelId="{5E7162C8-E1C0-4E76-8F50-BE16970FB9A9}" type="pres">
      <dgm:prSet presAssocID="{8AC82BEB-1F32-46F2-BC2A-B5924A859CA7}" presName="hierRoot1" presStyleCnt="0"/>
      <dgm:spPr/>
    </dgm:pt>
    <dgm:pt modelId="{506E55A6-91EC-46D9-80DA-2D0FB9EE2D2C}" type="pres">
      <dgm:prSet presAssocID="{8AC82BEB-1F32-46F2-BC2A-B5924A859CA7}" presName="composite" presStyleCnt="0"/>
      <dgm:spPr/>
    </dgm:pt>
    <dgm:pt modelId="{8EE53FFF-F09E-42E7-B6BC-5E40C2C5C872}" type="pres">
      <dgm:prSet presAssocID="{8AC82BEB-1F32-46F2-BC2A-B5924A859CA7}" presName="background" presStyleLbl="node0" presStyleIdx="0" presStyleCnt="1"/>
      <dgm:spPr/>
    </dgm:pt>
    <dgm:pt modelId="{8BCA7B31-2750-49EF-8BE9-ACAF57257F45}" type="pres">
      <dgm:prSet presAssocID="{8AC82BEB-1F32-46F2-BC2A-B5924A859CA7}" presName="text" presStyleLbl="fgAcc0" presStyleIdx="0" presStyleCnt="1" custScaleX="187227">
        <dgm:presLayoutVars>
          <dgm:chPref val="3"/>
        </dgm:presLayoutVars>
      </dgm:prSet>
      <dgm:spPr/>
      <dgm:t>
        <a:bodyPr/>
        <a:lstStyle/>
        <a:p>
          <a:endParaRPr lang="es-AR"/>
        </a:p>
      </dgm:t>
    </dgm:pt>
    <dgm:pt modelId="{E765E494-B673-43EA-AF84-205E0CF94D64}" type="pres">
      <dgm:prSet presAssocID="{8AC82BEB-1F32-46F2-BC2A-B5924A859CA7}" presName="hierChild2" presStyleCnt="0"/>
      <dgm:spPr/>
    </dgm:pt>
    <dgm:pt modelId="{68923166-4D4C-4F2B-9B4E-47814C2D2EA2}" type="pres">
      <dgm:prSet presAssocID="{299EE2B4-8953-4CE9-B340-28A1BBB91F8F}" presName="Name10" presStyleLbl="parChTrans1D2" presStyleIdx="0" presStyleCnt="1"/>
      <dgm:spPr/>
      <dgm:t>
        <a:bodyPr/>
        <a:lstStyle/>
        <a:p>
          <a:endParaRPr lang="es-AR"/>
        </a:p>
      </dgm:t>
    </dgm:pt>
    <dgm:pt modelId="{5285E368-CE91-4BDA-AF89-67D90B73736F}" type="pres">
      <dgm:prSet presAssocID="{4C2FE44E-FAED-4014-A8D8-94CBB41F29CF}" presName="hierRoot2" presStyleCnt="0"/>
      <dgm:spPr/>
    </dgm:pt>
    <dgm:pt modelId="{3B89D505-EB5C-4F6E-B355-7110DA396F21}" type="pres">
      <dgm:prSet presAssocID="{4C2FE44E-FAED-4014-A8D8-94CBB41F29CF}" presName="composite2" presStyleCnt="0"/>
      <dgm:spPr/>
    </dgm:pt>
    <dgm:pt modelId="{0282368D-ABDB-47A6-90EC-CC07FBE7E5F6}" type="pres">
      <dgm:prSet presAssocID="{4C2FE44E-FAED-4014-A8D8-94CBB41F29CF}" presName="background2" presStyleLbl="node2" presStyleIdx="0" presStyleCnt="1"/>
      <dgm:spPr/>
    </dgm:pt>
    <dgm:pt modelId="{BA4814F1-85B6-427E-A72E-A073C027F4CE}" type="pres">
      <dgm:prSet presAssocID="{4C2FE44E-FAED-4014-A8D8-94CBB41F29CF}" presName="text2" presStyleLbl="fgAcc2" presStyleIdx="0" presStyleCnt="1" custScaleX="480752">
        <dgm:presLayoutVars>
          <dgm:chPref val="3"/>
        </dgm:presLayoutVars>
      </dgm:prSet>
      <dgm:spPr/>
      <dgm:t>
        <a:bodyPr/>
        <a:lstStyle/>
        <a:p>
          <a:endParaRPr lang="es-AR"/>
        </a:p>
      </dgm:t>
    </dgm:pt>
    <dgm:pt modelId="{D86F4B6F-402A-4844-A661-6FF8A4DC213E}" type="pres">
      <dgm:prSet presAssocID="{4C2FE44E-FAED-4014-A8D8-94CBB41F29CF}" presName="hierChild3" presStyleCnt="0"/>
      <dgm:spPr/>
    </dgm:pt>
    <dgm:pt modelId="{7E7C9078-733F-46D5-964B-5E83947D20E8}" type="pres">
      <dgm:prSet presAssocID="{53EFB01C-AD52-4DEC-9361-4513CE763B59}" presName="Name17" presStyleLbl="parChTrans1D3" presStyleIdx="0" presStyleCnt="2"/>
      <dgm:spPr/>
      <dgm:t>
        <a:bodyPr/>
        <a:lstStyle/>
        <a:p>
          <a:endParaRPr lang="es-AR"/>
        </a:p>
      </dgm:t>
    </dgm:pt>
    <dgm:pt modelId="{7AA7D436-68A8-4902-8B9D-1CD1EB3AF1E6}" type="pres">
      <dgm:prSet presAssocID="{DACDB3F5-493E-427F-BAAB-861E99259330}" presName="hierRoot3" presStyleCnt="0"/>
      <dgm:spPr/>
    </dgm:pt>
    <dgm:pt modelId="{CDFF0B0F-9E34-4417-A0F1-FDAC83FCD596}" type="pres">
      <dgm:prSet presAssocID="{DACDB3F5-493E-427F-BAAB-861E99259330}" presName="composite3" presStyleCnt="0"/>
      <dgm:spPr/>
    </dgm:pt>
    <dgm:pt modelId="{EAA40950-7913-4A59-99F2-4B83DDD8F502}" type="pres">
      <dgm:prSet presAssocID="{DACDB3F5-493E-427F-BAAB-861E99259330}" presName="background3" presStyleLbl="node3" presStyleIdx="0" presStyleCnt="2"/>
      <dgm:spPr/>
    </dgm:pt>
    <dgm:pt modelId="{08DAC452-9EE0-4A07-B3C6-F238A1F3ACAF}" type="pres">
      <dgm:prSet presAssocID="{DACDB3F5-493E-427F-BAAB-861E99259330}" presName="text3" presStyleLbl="fgAcc3" presStyleIdx="0" presStyleCnt="2" custScaleX="153062">
        <dgm:presLayoutVars>
          <dgm:chPref val="3"/>
        </dgm:presLayoutVars>
      </dgm:prSet>
      <dgm:spPr/>
      <dgm:t>
        <a:bodyPr/>
        <a:lstStyle/>
        <a:p>
          <a:endParaRPr lang="es-AR"/>
        </a:p>
      </dgm:t>
    </dgm:pt>
    <dgm:pt modelId="{DC96A317-AA2A-4D9A-A0F6-47752F7A5A16}" type="pres">
      <dgm:prSet presAssocID="{DACDB3F5-493E-427F-BAAB-861E99259330}" presName="hierChild4" presStyleCnt="0"/>
      <dgm:spPr/>
    </dgm:pt>
    <dgm:pt modelId="{0DE72734-6B67-40F8-A40F-F04D095D2C8D}" type="pres">
      <dgm:prSet presAssocID="{D1481371-1C96-4E05-9F3D-747417110EBB}" presName="Name23" presStyleLbl="parChTrans1D4" presStyleIdx="0" presStyleCnt="2"/>
      <dgm:spPr/>
      <dgm:t>
        <a:bodyPr/>
        <a:lstStyle/>
        <a:p>
          <a:endParaRPr lang="es-AR"/>
        </a:p>
      </dgm:t>
    </dgm:pt>
    <dgm:pt modelId="{4B0E123F-5179-4DC0-AF9A-7277B0378AB7}" type="pres">
      <dgm:prSet presAssocID="{B735E3AF-F168-4FA6-BBC5-D06E55CD2FE6}" presName="hierRoot4" presStyleCnt="0"/>
      <dgm:spPr/>
    </dgm:pt>
    <dgm:pt modelId="{22299E1A-2BE3-43EE-9316-F08146A4D18F}" type="pres">
      <dgm:prSet presAssocID="{B735E3AF-F168-4FA6-BBC5-D06E55CD2FE6}" presName="composite4" presStyleCnt="0"/>
      <dgm:spPr/>
    </dgm:pt>
    <dgm:pt modelId="{A65FE29F-2691-4621-8B60-AD653BB10822}" type="pres">
      <dgm:prSet presAssocID="{B735E3AF-F168-4FA6-BBC5-D06E55CD2FE6}" presName="background4" presStyleLbl="node4" presStyleIdx="0" presStyleCnt="2"/>
      <dgm:spPr/>
    </dgm:pt>
    <dgm:pt modelId="{62A7DC45-9C82-4B7D-9C65-163A0BD36C62}" type="pres">
      <dgm:prSet presAssocID="{B735E3AF-F168-4FA6-BBC5-D06E55CD2FE6}" presName="text4" presStyleLbl="fgAcc4" presStyleIdx="0" presStyleCnt="2" custScaleX="221551">
        <dgm:presLayoutVars>
          <dgm:chPref val="3"/>
        </dgm:presLayoutVars>
      </dgm:prSet>
      <dgm:spPr/>
      <dgm:t>
        <a:bodyPr/>
        <a:lstStyle/>
        <a:p>
          <a:endParaRPr lang="es-AR"/>
        </a:p>
      </dgm:t>
    </dgm:pt>
    <dgm:pt modelId="{78727F25-9C80-4DA3-A025-868F331BCC02}" type="pres">
      <dgm:prSet presAssocID="{B735E3AF-F168-4FA6-BBC5-D06E55CD2FE6}" presName="hierChild5" presStyleCnt="0"/>
      <dgm:spPr/>
    </dgm:pt>
    <dgm:pt modelId="{4105B0A7-6B91-4AB7-BE2F-3E0A49C02816}" type="pres">
      <dgm:prSet presAssocID="{0870B574-1B5A-4680-B575-468EB35226F3}" presName="Name17" presStyleLbl="parChTrans1D3" presStyleIdx="1" presStyleCnt="2"/>
      <dgm:spPr/>
      <dgm:t>
        <a:bodyPr/>
        <a:lstStyle/>
        <a:p>
          <a:endParaRPr lang="es-AR"/>
        </a:p>
      </dgm:t>
    </dgm:pt>
    <dgm:pt modelId="{77FD207A-04D2-41EB-BDBB-809DF9EB07BE}" type="pres">
      <dgm:prSet presAssocID="{16CE9418-01E6-409B-AEE7-44D45C29CD65}" presName="hierRoot3" presStyleCnt="0"/>
      <dgm:spPr/>
    </dgm:pt>
    <dgm:pt modelId="{979A204D-B21A-4C60-A57E-F73CE8702C02}" type="pres">
      <dgm:prSet presAssocID="{16CE9418-01E6-409B-AEE7-44D45C29CD65}" presName="composite3" presStyleCnt="0"/>
      <dgm:spPr/>
    </dgm:pt>
    <dgm:pt modelId="{8ABB65AF-06F7-4EF3-ADFF-C88B62975090}" type="pres">
      <dgm:prSet presAssocID="{16CE9418-01E6-409B-AEE7-44D45C29CD65}" presName="background3" presStyleLbl="node3" presStyleIdx="1" presStyleCnt="2"/>
      <dgm:spPr/>
    </dgm:pt>
    <dgm:pt modelId="{0691160B-3513-4D0D-B34C-E2510954B57E}" type="pres">
      <dgm:prSet presAssocID="{16CE9418-01E6-409B-AEE7-44D45C29CD65}" presName="text3" presStyleLbl="fgAcc3" presStyleIdx="1" presStyleCnt="2">
        <dgm:presLayoutVars>
          <dgm:chPref val="3"/>
        </dgm:presLayoutVars>
      </dgm:prSet>
      <dgm:spPr/>
      <dgm:t>
        <a:bodyPr/>
        <a:lstStyle/>
        <a:p>
          <a:endParaRPr lang="es-AR"/>
        </a:p>
      </dgm:t>
    </dgm:pt>
    <dgm:pt modelId="{8A892E1C-3A3C-4401-8370-251DBCDA66A7}" type="pres">
      <dgm:prSet presAssocID="{16CE9418-01E6-409B-AEE7-44D45C29CD65}" presName="hierChild4" presStyleCnt="0"/>
      <dgm:spPr/>
    </dgm:pt>
    <dgm:pt modelId="{51562565-FDD5-464E-B506-94ACE1F6BB99}" type="pres">
      <dgm:prSet presAssocID="{7D10AF45-CD08-42FD-BC58-9B6543661C1F}" presName="Name23" presStyleLbl="parChTrans1D4" presStyleIdx="1" presStyleCnt="2"/>
      <dgm:spPr/>
      <dgm:t>
        <a:bodyPr/>
        <a:lstStyle/>
        <a:p>
          <a:endParaRPr lang="es-AR"/>
        </a:p>
      </dgm:t>
    </dgm:pt>
    <dgm:pt modelId="{0D288B5D-CA12-4EA1-B72F-3D4CBF1835CF}" type="pres">
      <dgm:prSet presAssocID="{73C4A911-F3B8-41F8-B986-183D93744072}" presName="hierRoot4" presStyleCnt="0"/>
      <dgm:spPr/>
    </dgm:pt>
    <dgm:pt modelId="{6312B4DF-5359-4A5A-9362-B945E4562E9A}" type="pres">
      <dgm:prSet presAssocID="{73C4A911-F3B8-41F8-B986-183D93744072}" presName="composite4" presStyleCnt="0"/>
      <dgm:spPr/>
    </dgm:pt>
    <dgm:pt modelId="{7F863013-F3FD-4BA3-B5BC-D6BFD66CC0E9}" type="pres">
      <dgm:prSet presAssocID="{73C4A911-F3B8-41F8-B986-183D93744072}" presName="background4" presStyleLbl="node4" presStyleIdx="1" presStyleCnt="2"/>
      <dgm:spPr/>
    </dgm:pt>
    <dgm:pt modelId="{1588F78B-7878-4579-B0E6-8DDC94CFF68C}" type="pres">
      <dgm:prSet presAssocID="{73C4A911-F3B8-41F8-B986-183D93744072}" presName="text4" presStyleLbl="fgAcc4" presStyleIdx="1" presStyleCnt="2" custScaleX="239928">
        <dgm:presLayoutVars>
          <dgm:chPref val="3"/>
        </dgm:presLayoutVars>
      </dgm:prSet>
      <dgm:spPr/>
      <dgm:t>
        <a:bodyPr/>
        <a:lstStyle/>
        <a:p>
          <a:endParaRPr lang="es-AR"/>
        </a:p>
      </dgm:t>
    </dgm:pt>
    <dgm:pt modelId="{4311F28E-57C4-44BD-A1C2-3118332540F2}" type="pres">
      <dgm:prSet presAssocID="{73C4A911-F3B8-41F8-B986-183D93744072}" presName="hierChild5" presStyleCnt="0"/>
      <dgm:spPr/>
    </dgm:pt>
  </dgm:ptLst>
  <dgm:cxnLst>
    <dgm:cxn modelId="{70A0D59A-F5A2-4E36-9B86-6DBD097C65DF}" type="presOf" srcId="{299EE2B4-8953-4CE9-B340-28A1BBB91F8F}" destId="{68923166-4D4C-4F2B-9B4E-47814C2D2EA2}" srcOrd="0" destOrd="0" presId="urn:microsoft.com/office/officeart/2005/8/layout/hierarchy1"/>
    <dgm:cxn modelId="{AD4F80CD-9E4A-45C6-9717-9EF94131D56B}" type="presOf" srcId="{DACDB3F5-493E-427F-BAAB-861E99259330}" destId="{08DAC452-9EE0-4A07-B3C6-F238A1F3ACAF}" srcOrd="0" destOrd="0" presId="urn:microsoft.com/office/officeart/2005/8/layout/hierarchy1"/>
    <dgm:cxn modelId="{E9A4865E-8C1B-4F4D-A02F-A25A0C84C66A}" type="presOf" srcId="{D1481371-1C96-4E05-9F3D-747417110EBB}" destId="{0DE72734-6B67-40F8-A40F-F04D095D2C8D}" srcOrd="0" destOrd="0" presId="urn:microsoft.com/office/officeart/2005/8/layout/hierarchy1"/>
    <dgm:cxn modelId="{90D94CA2-98B3-46BC-8344-0EFDA024EC93}" srcId="{8AC82BEB-1F32-46F2-BC2A-B5924A859CA7}" destId="{4C2FE44E-FAED-4014-A8D8-94CBB41F29CF}" srcOrd="0" destOrd="0" parTransId="{299EE2B4-8953-4CE9-B340-28A1BBB91F8F}" sibTransId="{30404A1A-9E3C-463A-A31B-F1CC35817125}"/>
    <dgm:cxn modelId="{C8060BB6-410A-48B4-865A-B0C5B3F97C9B}" type="presOf" srcId="{94C72921-EA94-4342-932B-AAA65EC7C263}" destId="{86EAF547-8F21-4A0D-8027-7EC0FA3C1855}" srcOrd="0" destOrd="0" presId="urn:microsoft.com/office/officeart/2005/8/layout/hierarchy1"/>
    <dgm:cxn modelId="{2E22B5B1-247A-414D-9F81-858D001D0C94}" type="presOf" srcId="{7D10AF45-CD08-42FD-BC58-9B6543661C1F}" destId="{51562565-FDD5-464E-B506-94ACE1F6BB99}" srcOrd="0" destOrd="0" presId="urn:microsoft.com/office/officeart/2005/8/layout/hierarchy1"/>
    <dgm:cxn modelId="{A0B6C648-75E3-4786-81C8-4DF2F9D81DF9}" srcId="{4C2FE44E-FAED-4014-A8D8-94CBB41F29CF}" destId="{DACDB3F5-493E-427F-BAAB-861E99259330}" srcOrd="0" destOrd="0" parTransId="{53EFB01C-AD52-4DEC-9361-4513CE763B59}" sibTransId="{0DE2D5A6-2C8A-41D0-9CFC-0F99DE60780C}"/>
    <dgm:cxn modelId="{B9588A02-D566-4BAF-A6A9-AA4ABDC15428}" srcId="{4C2FE44E-FAED-4014-A8D8-94CBB41F29CF}" destId="{16CE9418-01E6-409B-AEE7-44D45C29CD65}" srcOrd="1" destOrd="0" parTransId="{0870B574-1B5A-4680-B575-468EB35226F3}" sibTransId="{6F71425A-0455-4A7A-8993-6A11121FA5D1}"/>
    <dgm:cxn modelId="{714AC178-B5E3-41E8-800D-3940E461628C}" type="presOf" srcId="{8AC82BEB-1F32-46F2-BC2A-B5924A859CA7}" destId="{8BCA7B31-2750-49EF-8BE9-ACAF57257F45}" srcOrd="0" destOrd="0" presId="urn:microsoft.com/office/officeart/2005/8/layout/hierarchy1"/>
    <dgm:cxn modelId="{8ADDFEAD-8B01-46FB-BC4C-B9643AA13525}" srcId="{DACDB3F5-493E-427F-BAAB-861E99259330}" destId="{B735E3AF-F168-4FA6-BBC5-D06E55CD2FE6}" srcOrd="0" destOrd="0" parTransId="{D1481371-1C96-4E05-9F3D-747417110EBB}" sibTransId="{DE9E7E8A-C14A-42E6-A3D2-FF0324ED5FF6}"/>
    <dgm:cxn modelId="{129465AD-2B6F-45A2-AD8C-8204C816FF4A}" type="presOf" srcId="{0870B574-1B5A-4680-B575-468EB35226F3}" destId="{4105B0A7-6B91-4AB7-BE2F-3E0A49C02816}" srcOrd="0" destOrd="0" presId="urn:microsoft.com/office/officeart/2005/8/layout/hierarchy1"/>
    <dgm:cxn modelId="{48C14DB1-BA39-4B87-A5F2-881943B99254}" srcId="{94C72921-EA94-4342-932B-AAA65EC7C263}" destId="{8AC82BEB-1F32-46F2-BC2A-B5924A859CA7}" srcOrd="0" destOrd="0" parTransId="{5DC5A7B8-AB0F-41EE-B710-7C356CF83352}" sibTransId="{205AC72A-3A71-4169-A461-2A63EF56DDEA}"/>
    <dgm:cxn modelId="{7D780111-613D-44C2-8BC8-B1829365A7F6}" type="presOf" srcId="{16CE9418-01E6-409B-AEE7-44D45C29CD65}" destId="{0691160B-3513-4D0D-B34C-E2510954B57E}" srcOrd="0" destOrd="0" presId="urn:microsoft.com/office/officeart/2005/8/layout/hierarchy1"/>
    <dgm:cxn modelId="{84435DC4-4DFA-436C-8BFF-41BA0D79EDF6}" srcId="{16CE9418-01E6-409B-AEE7-44D45C29CD65}" destId="{73C4A911-F3B8-41F8-B986-183D93744072}" srcOrd="0" destOrd="0" parTransId="{7D10AF45-CD08-42FD-BC58-9B6543661C1F}" sibTransId="{F2AF1F35-9F5C-4E77-8187-F6DE5D40A806}"/>
    <dgm:cxn modelId="{AF97724E-C792-4D5F-95C1-68ADB906E562}" type="presOf" srcId="{B735E3AF-F168-4FA6-BBC5-D06E55CD2FE6}" destId="{62A7DC45-9C82-4B7D-9C65-163A0BD36C62}" srcOrd="0" destOrd="0" presId="urn:microsoft.com/office/officeart/2005/8/layout/hierarchy1"/>
    <dgm:cxn modelId="{806022C8-6EAB-4301-8A57-615BDF28A7DB}" type="presOf" srcId="{53EFB01C-AD52-4DEC-9361-4513CE763B59}" destId="{7E7C9078-733F-46D5-964B-5E83947D20E8}" srcOrd="0" destOrd="0" presId="urn:microsoft.com/office/officeart/2005/8/layout/hierarchy1"/>
    <dgm:cxn modelId="{77A57D43-376E-4120-B793-DC9CAFEE3E27}" type="presOf" srcId="{4C2FE44E-FAED-4014-A8D8-94CBB41F29CF}" destId="{BA4814F1-85B6-427E-A72E-A073C027F4CE}" srcOrd="0" destOrd="0" presId="urn:microsoft.com/office/officeart/2005/8/layout/hierarchy1"/>
    <dgm:cxn modelId="{4C20CA12-CBB0-426F-9052-F91BE85ABED4}" type="presOf" srcId="{73C4A911-F3B8-41F8-B986-183D93744072}" destId="{1588F78B-7878-4579-B0E6-8DDC94CFF68C}" srcOrd="0" destOrd="0" presId="urn:microsoft.com/office/officeart/2005/8/layout/hierarchy1"/>
    <dgm:cxn modelId="{30A24D83-E73E-4790-87D4-A815B2BE8358}" type="presParOf" srcId="{86EAF547-8F21-4A0D-8027-7EC0FA3C1855}" destId="{5E7162C8-E1C0-4E76-8F50-BE16970FB9A9}" srcOrd="0" destOrd="0" presId="urn:microsoft.com/office/officeart/2005/8/layout/hierarchy1"/>
    <dgm:cxn modelId="{D7365E17-0B7A-4BFF-9FFA-D93326E81034}" type="presParOf" srcId="{5E7162C8-E1C0-4E76-8F50-BE16970FB9A9}" destId="{506E55A6-91EC-46D9-80DA-2D0FB9EE2D2C}" srcOrd="0" destOrd="0" presId="urn:microsoft.com/office/officeart/2005/8/layout/hierarchy1"/>
    <dgm:cxn modelId="{6F85A061-B29D-4A8E-997B-5FCF3528897A}" type="presParOf" srcId="{506E55A6-91EC-46D9-80DA-2D0FB9EE2D2C}" destId="{8EE53FFF-F09E-42E7-B6BC-5E40C2C5C872}" srcOrd="0" destOrd="0" presId="urn:microsoft.com/office/officeart/2005/8/layout/hierarchy1"/>
    <dgm:cxn modelId="{DF71BD59-155D-468F-8DFE-520CFE4F6D62}" type="presParOf" srcId="{506E55A6-91EC-46D9-80DA-2D0FB9EE2D2C}" destId="{8BCA7B31-2750-49EF-8BE9-ACAF57257F45}" srcOrd="1" destOrd="0" presId="urn:microsoft.com/office/officeart/2005/8/layout/hierarchy1"/>
    <dgm:cxn modelId="{9F393C20-771F-457B-819E-084A4081B088}" type="presParOf" srcId="{5E7162C8-E1C0-4E76-8F50-BE16970FB9A9}" destId="{E765E494-B673-43EA-AF84-205E0CF94D64}" srcOrd="1" destOrd="0" presId="urn:microsoft.com/office/officeart/2005/8/layout/hierarchy1"/>
    <dgm:cxn modelId="{DC93EDE7-7EE4-4F95-A2D0-7D46611FEDF2}" type="presParOf" srcId="{E765E494-B673-43EA-AF84-205E0CF94D64}" destId="{68923166-4D4C-4F2B-9B4E-47814C2D2EA2}" srcOrd="0" destOrd="0" presId="urn:microsoft.com/office/officeart/2005/8/layout/hierarchy1"/>
    <dgm:cxn modelId="{484B4418-E99F-477A-B289-D49D7DF39F58}" type="presParOf" srcId="{E765E494-B673-43EA-AF84-205E0CF94D64}" destId="{5285E368-CE91-4BDA-AF89-67D90B73736F}" srcOrd="1" destOrd="0" presId="urn:microsoft.com/office/officeart/2005/8/layout/hierarchy1"/>
    <dgm:cxn modelId="{16B26ADF-21DE-417A-B036-D88C3EBE7EBB}" type="presParOf" srcId="{5285E368-CE91-4BDA-AF89-67D90B73736F}" destId="{3B89D505-EB5C-4F6E-B355-7110DA396F21}" srcOrd="0" destOrd="0" presId="urn:microsoft.com/office/officeart/2005/8/layout/hierarchy1"/>
    <dgm:cxn modelId="{29C245D9-37FD-4F15-B71A-8C4C562823A2}" type="presParOf" srcId="{3B89D505-EB5C-4F6E-B355-7110DA396F21}" destId="{0282368D-ABDB-47A6-90EC-CC07FBE7E5F6}" srcOrd="0" destOrd="0" presId="urn:microsoft.com/office/officeart/2005/8/layout/hierarchy1"/>
    <dgm:cxn modelId="{1EC5F4A4-09EA-47C8-98FA-CE6A9C5203DC}" type="presParOf" srcId="{3B89D505-EB5C-4F6E-B355-7110DA396F21}" destId="{BA4814F1-85B6-427E-A72E-A073C027F4CE}" srcOrd="1" destOrd="0" presId="urn:microsoft.com/office/officeart/2005/8/layout/hierarchy1"/>
    <dgm:cxn modelId="{3ABDCDFA-016C-4EBB-89FD-DF9A8A689EB1}" type="presParOf" srcId="{5285E368-CE91-4BDA-AF89-67D90B73736F}" destId="{D86F4B6F-402A-4844-A661-6FF8A4DC213E}" srcOrd="1" destOrd="0" presId="urn:microsoft.com/office/officeart/2005/8/layout/hierarchy1"/>
    <dgm:cxn modelId="{F2619B6A-B866-4122-AE32-EDEE4F04A04C}" type="presParOf" srcId="{D86F4B6F-402A-4844-A661-6FF8A4DC213E}" destId="{7E7C9078-733F-46D5-964B-5E83947D20E8}" srcOrd="0" destOrd="0" presId="urn:microsoft.com/office/officeart/2005/8/layout/hierarchy1"/>
    <dgm:cxn modelId="{AA0F07DD-0EA7-4397-9D38-748F99300478}" type="presParOf" srcId="{D86F4B6F-402A-4844-A661-6FF8A4DC213E}" destId="{7AA7D436-68A8-4902-8B9D-1CD1EB3AF1E6}" srcOrd="1" destOrd="0" presId="urn:microsoft.com/office/officeart/2005/8/layout/hierarchy1"/>
    <dgm:cxn modelId="{EF14EBA9-B251-456E-8C78-04DD5570375D}" type="presParOf" srcId="{7AA7D436-68A8-4902-8B9D-1CD1EB3AF1E6}" destId="{CDFF0B0F-9E34-4417-A0F1-FDAC83FCD596}" srcOrd="0" destOrd="0" presId="urn:microsoft.com/office/officeart/2005/8/layout/hierarchy1"/>
    <dgm:cxn modelId="{378859BF-1CBF-49A5-8D0B-29BA08068231}" type="presParOf" srcId="{CDFF0B0F-9E34-4417-A0F1-FDAC83FCD596}" destId="{EAA40950-7913-4A59-99F2-4B83DDD8F502}" srcOrd="0" destOrd="0" presId="urn:microsoft.com/office/officeart/2005/8/layout/hierarchy1"/>
    <dgm:cxn modelId="{FA6D46D3-9A8D-47EB-BF53-FEF751BBAA14}" type="presParOf" srcId="{CDFF0B0F-9E34-4417-A0F1-FDAC83FCD596}" destId="{08DAC452-9EE0-4A07-B3C6-F238A1F3ACAF}" srcOrd="1" destOrd="0" presId="urn:microsoft.com/office/officeart/2005/8/layout/hierarchy1"/>
    <dgm:cxn modelId="{4B21E16F-B8C6-4C0B-B43B-1F86B15BF8A8}" type="presParOf" srcId="{7AA7D436-68A8-4902-8B9D-1CD1EB3AF1E6}" destId="{DC96A317-AA2A-4D9A-A0F6-47752F7A5A16}" srcOrd="1" destOrd="0" presId="urn:microsoft.com/office/officeart/2005/8/layout/hierarchy1"/>
    <dgm:cxn modelId="{5B7BA2A1-E1ED-4E96-B52A-C429BFEA4F36}" type="presParOf" srcId="{DC96A317-AA2A-4D9A-A0F6-47752F7A5A16}" destId="{0DE72734-6B67-40F8-A40F-F04D095D2C8D}" srcOrd="0" destOrd="0" presId="urn:microsoft.com/office/officeart/2005/8/layout/hierarchy1"/>
    <dgm:cxn modelId="{2AAF49EC-760E-4CDC-9ABE-FB9FCD1AAC97}" type="presParOf" srcId="{DC96A317-AA2A-4D9A-A0F6-47752F7A5A16}" destId="{4B0E123F-5179-4DC0-AF9A-7277B0378AB7}" srcOrd="1" destOrd="0" presId="urn:microsoft.com/office/officeart/2005/8/layout/hierarchy1"/>
    <dgm:cxn modelId="{5A7F52F1-2FAD-4E53-ADA6-94640A76AA40}" type="presParOf" srcId="{4B0E123F-5179-4DC0-AF9A-7277B0378AB7}" destId="{22299E1A-2BE3-43EE-9316-F08146A4D18F}" srcOrd="0" destOrd="0" presId="urn:microsoft.com/office/officeart/2005/8/layout/hierarchy1"/>
    <dgm:cxn modelId="{11D6AA26-6909-4DAF-9659-155BDC1E9087}" type="presParOf" srcId="{22299E1A-2BE3-43EE-9316-F08146A4D18F}" destId="{A65FE29F-2691-4621-8B60-AD653BB10822}" srcOrd="0" destOrd="0" presId="urn:microsoft.com/office/officeart/2005/8/layout/hierarchy1"/>
    <dgm:cxn modelId="{3B81DCB5-9815-4D54-AF30-3ED3741F6DDA}" type="presParOf" srcId="{22299E1A-2BE3-43EE-9316-F08146A4D18F}" destId="{62A7DC45-9C82-4B7D-9C65-163A0BD36C62}" srcOrd="1" destOrd="0" presId="urn:microsoft.com/office/officeart/2005/8/layout/hierarchy1"/>
    <dgm:cxn modelId="{0D9EF2B9-B047-4074-8573-E926818A5911}" type="presParOf" srcId="{4B0E123F-5179-4DC0-AF9A-7277B0378AB7}" destId="{78727F25-9C80-4DA3-A025-868F331BCC02}" srcOrd="1" destOrd="0" presId="urn:microsoft.com/office/officeart/2005/8/layout/hierarchy1"/>
    <dgm:cxn modelId="{29086431-5E2B-4ED5-A102-0D4850F480CC}" type="presParOf" srcId="{D86F4B6F-402A-4844-A661-6FF8A4DC213E}" destId="{4105B0A7-6B91-4AB7-BE2F-3E0A49C02816}" srcOrd="2" destOrd="0" presId="urn:microsoft.com/office/officeart/2005/8/layout/hierarchy1"/>
    <dgm:cxn modelId="{9D2E21C1-AE41-44A7-952A-F56A0009BDDA}" type="presParOf" srcId="{D86F4B6F-402A-4844-A661-6FF8A4DC213E}" destId="{77FD207A-04D2-41EB-BDBB-809DF9EB07BE}" srcOrd="3" destOrd="0" presId="urn:microsoft.com/office/officeart/2005/8/layout/hierarchy1"/>
    <dgm:cxn modelId="{D33853EC-3DA3-4745-938E-AEC00E077EC2}" type="presParOf" srcId="{77FD207A-04D2-41EB-BDBB-809DF9EB07BE}" destId="{979A204D-B21A-4C60-A57E-F73CE8702C02}" srcOrd="0" destOrd="0" presId="urn:microsoft.com/office/officeart/2005/8/layout/hierarchy1"/>
    <dgm:cxn modelId="{43B67364-453D-4694-B2F2-CBEDA4DEBC71}" type="presParOf" srcId="{979A204D-B21A-4C60-A57E-F73CE8702C02}" destId="{8ABB65AF-06F7-4EF3-ADFF-C88B62975090}" srcOrd="0" destOrd="0" presId="urn:microsoft.com/office/officeart/2005/8/layout/hierarchy1"/>
    <dgm:cxn modelId="{815B7D1A-8FC3-4FFA-8DD8-D519A0FF7CCB}" type="presParOf" srcId="{979A204D-B21A-4C60-A57E-F73CE8702C02}" destId="{0691160B-3513-4D0D-B34C-E2510954B57E}" srcOrd="1" destOrd="0" presId="urn:microsoft.com/office/officeart/2005/8/layout/hierarchy1"/>
    <dgm:cxn modelId="{A3427DEE-0298-4718-996B-E066984978EA}" type="presParOf" srcId="{77FD207A-04D2-41EB-BDBB-809DF9EB07BE}" destId="{8A892E1C-3A3C-4401-8370-251DBCDA66A7}" srcOrd="1" destOrd="0" presId="urn:microsoft.com/office/officeart/2005/8/layout/hierarchy1"/>
    <dgm:cxn modelId="{F1B84C28-3FDE-43BC-83EB-428B339700B1}" type="presParOf" srcId="{8A892E1C-3A3C-4401-8370-251DBCDA66A7}" destId="{51562565-FDD5-464E-B506-94ACE1F6BB99}" srcOrd="0" destOrd="0" presId="urn:microsoft.com/office/officeart/2005/8/layout/hierarchy1"/>
    <dgm:cxn modelId="{106443B0-9EE9-40D5-A445-A5AB045232A0}" type="presParOf" srcId="{8A892E1C-3A3C-4401-8370-251DBCDA66A7}" destId="{0D288B5D-CA12-4EA1-B72F-3D4CBF1835CF}" srcOrd="1" destOrd="0" presId="urn:microsoft.com/office/officeart/2005/8/layout/hierarchy1"/>
    <dgm:cxn modelId="{793AF22E-4F3A-4F7A-AEEE-8BC8EC8A86E0}" type="presParOf" srcId="{0D288B5D-CA12-4EA1-B72F-3D4CBF1835CF}" destId="{6312B4DF-5359-4A5A-9362-B945E4562E9A}" srcOrd="0" destOrd="0" presId="urn:microsoft.com/office/officeart/2005/8/layout/hierarchy1"/>
    <dgm:cxn modelId="{A4FE3368-8391-4DDE-BEAA-55A2FF057EB7}" type="presParOf" srcId="{6312B4DF-5359-4A5A-9362-B945E4562E9A}" destId="{7F863013-F3FD-4BA3-B5BC-D6BFD66CC0E9}" srcOrd="0" destOrd="0" presId="urn:microsoft.com/office/officeart/2005/8/layout/hierarchy1"/>
    <dgm:cxn modelId="{67122FA8-C694-4902-8FD6-D1E106F8F4DC}" type="presParOf" srcId="{6312B4DF-5359-4A5A-9362-B945E4562E9A}" destId="{1588F78B-7878-4579-B0E6-8DDC94CFF68C}" srcOrd="1" destOrd="0" presId="urn:microsoft.com/office/officeart/2005/8/layout/hierarchy1"/>
    <dgm:cxn modelId="{DFF7D95A-72A0-4BBE-9F61-403C06B6AA5C}" type="presParOf" srcId="{0D288B5D-CA12-4EA1-B72F-3D4CBF1835CF}" destId="{4311F28E-57C4-44BD-A1C2-3118332540F2}" srcOrd="1" destOrd="0" presId="urn:microsoft.com/office/officeart/2005/8/layout/hierarchy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1B76E6-A91C-41D9-B8E3-B8F674ACCEBB}" type="datetimeFigureOut">
              <a:rPr lang="es-ES" smtClean="0"/>
              <a:pPr/>
              <a:t>04/07/2018</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635C9C-E0C9-4C53-B661-824300000866}" type="slidenum">
              <a:rPr lang="es-ES" smtClean="0"/>
              <a:pPr/>
              <a:t>‹#›</a:t>
            </a:fld>
            <a:endParaRPr lang="es-ES"/>
          </a:p>
        </p:txBody>
      </p:sp>
    </p:spTree>
    <p:extLst>
      <p:ext uri="{BB962C8B-B14F-4D97-AF65-F5344CB8AC3E}">
        <p14:creationId xmlns:p14="http://schemas.microsoft.com/office/powerpoint/2010/main" xmlns="" val="1946727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www.ema.europa.eu/docs/en_GB/document_library/EPAR_-_Product_Information/human/003772/WC500194595.pdf" TargetMode="External"/><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A8D643-BD38-4DDC-97CF-6A7152753319}" type="slidenum">
              <a:rPr lang="es-ES" smtClean="0"/>
              <a:pPr/>
              <a:t>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A8D643-BD38-4DDC-97CF-6A7152753319}" type="slidenum">
              <a:rPr lang="es-ES" smtClean="0"/>
              <a:pPr/>
              <a:t>4</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A8D643-BD38-4DDC-97CF-6A7152753319}" type="slidenum">
              <a:rPr lang="es-ES" smtClean="0"/>
              <a:pPr/>
              <a:t>5</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A8D643-BD38-4DDC-97CF-6A7152753319}" type="slidenum">
              <a:rPr lang="es-ES" smtClean="0"/>
              <a:pPr/>
              <a:t>6</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A8D643-BD38-4DDC-97CF-6A7152753319}" type="slidenum">
              <a:rPr lang="es-ES" smtClean="0"/>
              <a:pPr/>
              <a:t>7</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A8D643-BD38-4DDC-97CF-6A7152753319}" type="slidenum">
              <a:rPr lang="es-ES" smtClean="0"/>
              <a:pPr/>
              <a:t>8</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A8D643-BD38-4DDC-97CF-6A7152753319}" type="slidenum">
              <a:rPr lang="es-ES" smtClean="0"/>
              <a:pPr/>
              <a:t>9</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572518"/>
          </a:xfrm>
          <a:prstGeom prst="rect">
            <a:avLst/>
          </a:prstGeom>
        </p:spPr>
        <p:txBody>
          <a:bodyPr lIns="82689" tIns="41345" rIns="82689" bIns="41345"/>
          <a:lstStyle/>
          <a:p>
            <a:pPr marL="173998" indent="-173998" defTabSz="954217">
              <a:defRPr/>
            </a:pPr>
            <a:r>
              <a:rPr lang="es-ES" sz="1000" dirty="0"/>
              <a:t>El estudio Prevalencia Extendida de las infecciones en Cuidados Intensivos II (</a:t>
            </a:r>
            <a:r>
              <a:rPr lang="en-US" sz="1000" dirty="0"/>
              <a:t>Extended Prevalence of Infection in Intensive Care II, o EPIC II</a:t>
            </a:r>
            <a:r>
              <a:rPr lang="es-ES" sz="1000" dirty="0"/>
              <a:t>), un estudio mundial prospectivo de prevalencia puntual en un día en 13,796 pacientes de 1,265 unidades de cuidados intensivos de 75 países realizado en 2007, reportó que 62% de las infecciones en las unidades de cuidados intensivos eran causadas por bacterias gramnegativas.</a:t>
            </a:r>
          </a:p>
          <a:p>
            <a:pPr marL="173998" indent="-173998" defTabSz="954217">
              <a:defRPr/>
            </a:pPr>
            <a:r>
              <a:rPr lang="es-ES" sz="1000" dirty="0"/>
              <a:t>Los tres principales patógenos gramnegativos, calculados como porcentaje de todos los pacientes con infecciones por gramnegativos, fueron </a:t>
            </a:r>
            <a:r>
              <a:rPr lang="es-ES" sz="1000" i="1" dirty="0"/>
              <a:t>Pseudomonas </a:t>
            </a:r>
            <a:r>
              <a:rPr lang="es-ES" sz="1000" dirty="0"/>
              <a:t>spp. (31%), </a:t>
            </a:r>
            <a:r>
              <a:rPr lang="es-ES" sz="1000" i="1" dirty="0"/>
              <a:t>Escherichia coli </a:t>
            </a:r>
            <a:r>
              <a:rPr lang="es-ES" sz="1000" dirty="0"/>
              <a:t>(26%) y </a:t>
            </a:r>
            <a:r>
              <a:rPr lang="es-ES" sz="1000" i="1" dirty="0"/>
              <a:t>Klebsiella </a:t>
            </a:r>
            <a:r>
              <a:rPr lang="es-ES" sz="1000" dirty="0"/>
              <a:t>spp. (20%). </a:t>
            </a:r>
          </a:p>
          <a:p>
            <a:pPr defTabSz="954217">
              <a:defRPr/>
            </a:pPr>
            <a:endParaRPr lang="en-US" sz="1000" dirty="0"/>
          </a:p>
          <a:p>
            <a:r>
              <a:rPr lang="es-ES" sz="1000" b="1" dirty="0"/>
              <a:t>Referencia</a:t>
            </a:r>
          </a:p>
          <a:p>
            <a:pPr marL="163895" indent="-163895" defTabSz="874106">
              <a:defRPr/>
            </a:pPr>
            <a:r>
              <a:rPr lang="en-US" sz="1000" dirty="0"/>
              <a:t>Vincent JL, Rello J, Marshall J et al; EPIC II Group of Investigators. </a:t>
            </a:r>
            <a:r>
              <a:rPr lang="en-GB" sz="1000" dirty="0"/>
              <a:t>International study of the prevalence and outcomes of infection in intensive care units. </a:t>
            </a:r>
            <a:r>
              <a:rPr lang="en-US" sz="1000" i="1" dirty="0"/>
              <a:t>JAMA</a:t>
            </a:r>
            <a:r>
              <a:rPr lang="en-US" sz="1000" dirty="0"/>
              <a:t> 2009;302:2323–2329.</a:t>
            </a:r>
          </a:p>
          <a:p>
            <a:pPr>
              <a:defRPr/>
            </a:pPr>
            <a:endParaRPr lang="en-GB" sz="1000" dirty="0"/>
          </a:p>
          <a:p>
            <a:endParaRPr lang="en-US" sz="1000" dirty="0"/>
          </a:p>
        </p:txBody>
      </p:sp>
      <p:sp>
        <p:nvSpPr>
          <p:cNvPr id="4" name="Slide Number Placeholder 3"/>
          <p:cNvSpPr>
            <a:spLocks noGrp="1"/>
          </p:cNvSpPr>
          <p:nvPr>
            <p:ph type="sldNum" sz="quarter" idx="10"/>
          </p:nvPr>
        </p:nvSpPr>
        <p:spPr/>
        <p:txBody>
          <a:bodyPr/>
          <a:lstStyle/>
          <a:p>
            <a:fld id="{9F55688D-C19C-43AB-851B-EAD84407B8B1}" type="slidenum">
              <a:rPr lang="en-US">
                <a:solidFill>
                  <a:prstClr val="black"/>
                </a:solidFill>
                <a:latin typeface="Calibri"/>
              </a:rPr>
              <a:pPr/>
              <a:t>11</a:t>
            </a:fld>
            <a:endParaRPr lang="en-US" dirty="0">
              <a:solidFill>
                <a:prstClr val="black"/>
              </a:solidFill>
              <a:latin typeface="Calibri"/>
            </a:endParaRPr>
          </a:p>
        </p:txBody>
      </p:sp>
      <p:sp>
        <p:nvSpPr>
          <p:cNvPr id="5" name="TextBox 4"/>
          <p:cNvSpPr txBox="1"/>
          <p:nvPr/>
        </p:nvSpPr>
        <p:spPr>
          <a:xfrm>
            <a:off x="1" y="4382871"/>
            <a:ext cx="685800" cy="503764"/>
          </a:xfrm>
          <a:prstGeom prst="rect">
            <a:avLst/>
          </a:prstGeom>
          <a:noFill/>
          <a:ln>
            <a:solidFill>
              <a:schemeClr val="tx1"/>
            </a:solidFill>
          </a:ln>
        </p:spPr>
        <p:txBody>
          <a:bodyPr wrap="square" lIns="87411" tIns="43706" rIns="87411" bIns="43706" rtlCol="0">
            <a:spAutoFit/>
          </a:bodyPr>
          <a:lstStyle/>
          <a:p>
            <a:r>
              <a:rPr lang="en-GB" sz="900" dirty="0">
                <a:solidFill>
                  <a:prstClr val="black"/>
                </a:solidFill>
                <a:latin typeface="Calibri"/>
              </a:rPr>
              <a:t>Vincent</a:t>
            </a:r>
          </a:p>
          <a:p>
            <a:r>
              <a:rPr lang="en-GB" sz="900" dirty="0">
                <a:solidFill>
                  <a:prstClr val="black"/>
                </a:solidFill>
                <a:latin typeface="Calibri"/>
              </a:rPr>
              <a:t>(JAMA</a:t>
            </a:r>
          </a:p>
          <a:p>
            <a:r>
              <a:rPr lang="en-GB" sz="900" dirty="0">
                <a:solidFill>
                  <a:prstClr val="black"/>
                </a:solidFill>
                <a:latin typeface="Calibri"/>
              </a:rPr>
              <a:t>2009): p1C</a:t>
            </a:r>
          </a:p>
        </p:txBody>
      </p:sp>
      <p:sp>
        <p:nvSpPr>
          <p:cNvPr id="6" name="TextBox 5"/>
          <p:cNvSpPr txBox="1"/>
          <p:nvPr/>
        </p:nvSpPr>
        <p:spPr>
          <a:xfrm>
            <a:off x="2" y="2255125"/>
            <a:ext cx="924921" cy="503764"/>
          </a:xfrm>
          <a:prstGeom prst="rect">
            <a:avLst/>
          </a:prstGeom>
          <a:noFill/>
          <a:ln>
            <a:solidFill>
              <a:schemeClr val="tx1"/>
            </a:solidFill>
          </a:ln>
        </p:spPr>
        <p:txBody>
          <a:bodyPr wrap="square" lIns="87411" tIns="43706" rIns="87411" bIns="43706" rtlCol="0">
            <a:spAutoFit/>
          </a:bodyPr>
          <a:lstStyle/>
          <a:p>
            <a:r>
              <a:rPr lang="en-GB" sz="900" dirty="0">
                <a:solidFill>
                  <a:prstClr val="black"/>
                </a:solidFill>
                <a:latin typeface="Calibri"/>
              </a:rPr>
              <a:t>Vincent(JAMA</a:t>
            </a:r>
          </a:p>
          <a:p>
            <a:r>
              <a:rPr lang="en-GB" sz="900" dirty="0">
                <a:solidFill>
                  <a:prstClr val="black"/>
                </a:solidFill>
                <a:latin typeface="Calibri"/>
              </a:rPr>
              <a:t>2009): p4 Table 2</a:t>
            </a:r>
          </a:p>
        </p:txBody>
      </p:sp>
      <p:sp>
        <p:nvSpPr>
          <p:cNvPr id="7" name="TextBox 6"/>
          <p:cNvSpPr txBox="1"/>
          <p:nvPr/>
        </p:nvSpPr>
        <p:spPr>
          <a:xfrm>
            <a:off x="1" y="5029202"/>
            <a:ext cx="685800" cy="780763"/>
          </a:xfrm>
          <a:prstGeom prst="rect">
            <a:avLst/>
          </a:prstGeom>
          <a:noFill/>
          <a:ln>
            <a:solidFill>
              <a:schemeClr val="tx1"/>
            </a:solidFill>
          </a:ln>
        </p:spPr>
        <p:txBody>
          <a:bodyPr wrap="square" lIns="87411" tIns="43706" rIns="87411" bIns="43706" rtlCol="0">
            <a:spAutoFit/>
          </a:bodyPr>
          <a:lstStyle/>
          <a:p>
            <a:r>
              <a:rPr lang="en-GB" sz="900" dirty="0">
                <a:solidFill>
                  <a:prstClr val="black"/>
                </a:solidFill>
                <a:latin typeface="Calibri"/>
              </a:rPr>
              <a:t>Vincent</a:t>
            </a:r>
          </a:p>
          <a:p>
            <a:r>
              <a:rPr lang="en-GB" sz="900" dirty="0">
                <a:solidFill>
                  <a:prstClr val="black"/>
                </a:solidFill>
                <a:latin typeface="Calibri"/>
              </a:rPr>
              <a:t>(JAMA</a:t>
            </a:r>
          </a:p>
          <a:p>
            <a:r>
              <a:rPr lang="en-GB" sz="900" dirty="0">
                <a:solidFill>
                  <a:prstClr val="black"/>
                </a:solidFill>
                <a:latin typeface="Calibri"/>
              </a:rPr>
              <a:t>2009):</a:t>
            </a:r>
          </a:p>
          <a:p>
            <a:r>
              <a:rPr lang="en-GB" sz="900" dirty="0">
                <a:solidFill>
                  <a:prstClr val="black"/>
                </a:solidFill>
                <a:latin typeface="Calibri"/>
              </a:rPr>
              <a:t>p4Table2, p6A</a:t>
            </a:r>
          </a:p>
        </p:txBody>
      </p:sp>
      <p:sp>
        <p:nvSpPr>
          <p:cNvPr id="8" name="TextBox 7"/>
          <p:cNvSpPr txBox="1"/>
          <p:nvPr/>
        </p:nvSpPr>
        <p:spPr>
          <a:xfrm>
            <a:off x="-24159" y="1403867"/>
            <a:ext cx="948276" cy="503764"/>
          </a:xfrm>
          <a:prstGeom prst="rect">
            <a:avLst/>
          </a:prstGeom>
          <a:noFill/>
          <a:ln>
            <a:solidFill>
              <a:schemeClr val="tx1"/>
            </a:solidFill>
          </a:ln>
        </p:spPr>
        <p:txBody>
          <a:bodyPr wrap="square" lIns="87411" tIns="43706" rIns="87411" bIns="43706" rtlCol="0">
            <a:spAutoFit/>
          </a:bodyPr>
          <a:lstStyle/>
          <a:p>
            <a:r>
              <a:rPr lang="en-GB" sz="900" dirty="0">
                <a:solidFill>
                  <a:prstClr val="black"/>
                </a:solidFill>
                <a:latin typeface="Calibri"/>
              </a:rPr>
              <a:t>Vincent(JAMA</a:t>
            </a:r>
          </a:p>
          <a:p>
            <a:r>
              <a:rPr lang="en-GB" sz="900" dirty="0">
                <a:solidFill>
                  <a:prstClr val="black"/>
                </a:solidFill>
                <a:latin typeface="Calibri"/>
              </a:rPr>
              <a:t>2009): </a:t>
            </a:r>
          </a:p>
          <a:p>
            <a:r>
              <a:rPr lang="en-GB" sz="900" dirty="0">
                <a:solidFill>
                  <a:prstClr val="black"/>
                </a:solidFill>
                <a:latin typeface="Calibri"/>
              </a:rPr>
              <a:t>p4 Table 2</a:t>
            </a:r>
          </a:p>
        </p:txBody>
      </p:sp>
      <p:sp>
        <p:nvSpPr>
          <p:cNvPr id="9" name="Rectangle 8"/>
          <p:cNvSpPr/>
          <p:nvPr/>
        </p:nvSpPr>
        <p:spPr>
          <a:xfrm>
            <a:off x="650082" y="6936619"/>
            <a:ext cx="5727859" cy="115654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2689" tIns="41345" rIns="82689" bIns="41345" rtlCol="0" anchor="ctr"/>
          <a:lstStyle/>
          <a:p>
            <a:r>
              <a:rPr lang="en-US" sz="900" b="1" dirty="0">
                <a:solidFill>
                  <a:schemeClr val="tx1"/>
                </a:solidFill>
              </a:rPr>
              <a:t>COPYRIGHT USAGE TERMS</a:t>
            </a:r>
          </a:p>
          <a:p>
            <a:r>
              <a:rPr lang="en-US" sz="900" dirty="0">
                <a:solidFill>
                  <a:schemeClr val="tx1"/>
                </a:solidFill>
              </a:rPr>
              <a:t>Merck Sharp &amp; Dohme Corp. globally owned (domestic, international) graph rights, unlimited time, unlimited use. Merck Sharp &amp; Dohme Corp. owns copyright. Created in 2015 by PAREXEL under standard AOR contract with Merck. Reference source: Vincent JL, Rello J, Marshall J et al; EPIC II Group of Investigators. International study of the prevalence and outcomes of infection in intensive care units. </a:t>
            </a:r>
            <a:r>
              <a:rPr lang="en-US" sz="900" i="1" dirty="0">
                <a:solidFill>
                  <a:schemeClr val="tx1"/>
                </a:solidFill>
              </a:rPr>
              <a:t>JAMA</a:t>
            </a:r>
            <a:r>
              <a:rPr lang="en-US" sz="900" dirty="0">
                <a:solidFill>
                  <a:schemeClr val="tx1"/>
                </a:solidFill>
              </a:rPr>
              <a:t> 2009;302:2323–2329. Agency confirms that the data’s graphic format does not match the published graphic format, and does not require licensing.</a:t>
            </a:r>
          </a:p>
        </p:txBody>
      </p:sp>
    </p:spTree>
    <p:extLst>
      <p:ext uri="{BB962C8B-B14F-4D97-AF65-F5344CB8AC3E}">
        <p14:creationId xmlns:p14="http://schemas.microsoft.com/office/powerpoint/2010/main" xmlns="" val="3807421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7B168-DE63-4F88-A1A5-A7ADC89F4B8B}" type="slidenum">
              <a:rPr lang="es-AR" smtClean="0"/>
              <a:pPr/>
              <a:t>12</a:t>
            </a:fld>
            <a:endParaRPr lang="es-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7B168-DE63-4F88-A1A5-A7ADC89F4B8B}" type="slidenum">
              <a:rPr lang="es-AR" smtClean="0"/>
              <a:pPr/>
              <a:t>13</a:t>
            </a:fld>
            <a:endParaRPr lang="es-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7B168-DE63-4F88-A1A5-A7ADC89F4B8B}" type="slidenum">
              <a:rPr lang="es-AR" smtClean="0"/>
              <a:pPr/>
              <a:t>14</a:t>
            </a:fld>
            <a:endParaRPr lang="es-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050925" y="4367591"/>
            <a:ext cx="5486400" cy="4114800"/>
          </a:xfrm>
        </p:spPr>
        <p:txBody>
          <a:bodyPr/>
          <a:lstStyle/>
          <a:p>
            <a:r>
              <a:rPr lang="es-ES" dirty="0" smtClean="0"/>
              <a:t>Esta diapositiva resume los datos de una búsqueda en la literatura médica (con información de 2009 a 2012) sobre países latinoamericanos que han reportado la presencia de carbapenemasas.</a:t>
            </a:r>
          </a:p>
          <a:p>
            <a:endParaRPr lang="es-ES" baseline="30000" dirty="0" smtClean="0"/>
          </a:p>
          <a:p>
            <a:pPr marL="270251" indent="-270251">
              <a:buFont typeface="Arial" panose="020B0604020202020204" pitchFamily="34" charset="0"/>
              <a:buChar char="•"/>
            </a:pPr>
            <a:r>
              <a:rPr lang="es-ES" dirty="0" smtClean="0"/>
              <a:t>Se han identificado carbapenemasas pertenecientes a las tres clases convencionales (A, B y D) en toda América Latina, las cuales se han convertido en una amenaza para la salud pública por los siguientes factores:</a:t>
            </a:r>
            <a:r>
              <a:rPr lang="es-ES" baseline="30000" dirty="0" smtClean="0"/>
              <a:t>1</a:t>
            </a:r>
            <a:endParaRPr lang="es-ES" dirty="0" smtClean="0"/>
          </a:p>
          <a:p>
            <a:pPr marL="513553" lvl="1" indent="-261281">
              <a:buFont typeface="Century Gothic" panose="020B0502020202020204" pitchFamily="34" charset="0"/>
              <a:buChar char="–"/>
            </a:pPr>
            <a:r>
              <a:rPr lang="es-ES" dirty="0" smtClean="0"/>
              <a:t>su capacidad para propagarse fácilmente entre diferentes bacterias;</a:t>
            </a:r>
          </a:p>
          <a:p>
            <a:pPr marL="513553" lvl="1" indent="-261281">
              <a:buFont typeface="Century Gothic" panose="020B0502020202020204" pitchFamily="34" charset="0"/>
              <a:buChar char="–"/>
            </a:pPr>
            <a:r>
              <a:rPr lang="es-ES" dirty="0" smtClean="0"/>
              <a:t>su capacidad para causar brotes dentro de hospitales, ciudades y países y entre unos y otros;</a:t>
            </a:r>
          </a:p>
          <a:p>
            <a:pPr marL="513553" lvl="1" indent="-261281">
              <a:buFont typeface="Century Gothic" panose="020B0502020202020204" pitchFamily="34" charset="0"/>
              <a:buChar char="–"/>
            </a:pPr>
            <a:r>
              <a:rPr lang="es-ES" dirty="0" smtClean="0"/>
              <a:t>su amplio perfil de hidrólisis que limita las opciones de tratamiento antibiótico;</a:t>
            </a:r>
          </a:p>
          <a:p>
            <a:pPr marL="513553" lvl="1" indent="-261281">
              <a:buFont typeface="Century Gothic" panose="020B0502020202020204" pitchFamily="34" charset="0"/>
              <a:buChar char="–"/>
            </a:pPr>
            <a:r>
              <a:rPr lang="es-ES" dirty="0" smtClean="0"/>
              <a:t>su corresistencia a otros antibióticos, lo que deja muy pocas opciones terapéuticas, y a veces ninguna.</a:t>
            </a:r>
          </a:p>
          <a:p>
            <a:endParaRPr lang="es-ES" dirty="0" smtClean="0"/>
          </a:p>
          <a:p>
            <a:r>
              <a:rPr lang="es-ES" b="1" dirty="0" smtClean="0"/>
              <a:t>Referencia</a:t>
            </a:r>
          </a:p>
          <a:p>
            <a:pPr marL="160673" indent="-160673"/>
            <a:r>
              <a:rPr lang="es-MX" dirty="0" smtClean="0"/>
              <a:t>1. Maya JJ, Ruiz SJ, Blanco VM y cols. Current status of carbapenemases in Latin America. </a:t>
            </a:r>
            <a:r>
              <a:rPr lang="es-MX" i="1" dirty="0"/>
              <a:t>Expert Rev Anti Infect Ther. </a:t>
            </a:r>
            <a:r>
              <a:rPr lang="es-MX" dirty="0" smtClean="0"/>
              <a:t>2013;11:657-667.</a:t>
            </a:r>
          </a:p>
          <a:p>
            <a:endParaRPr lang="es-MX"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55688D-C19C-43AB-851B-EAD84407B8B1}" type="slidenum">
              <a:rPr lang="en-US" smtClean="0"/>
              <a:pPr/>
              <a:t>15</a:t>
            </a:fld>
            <a:endParaRPr lang="es-MX" dirty="0"/>
          </a:p>
        </p:txBody>
      </p:sp>
      <p:grpSp>
        <p:nvGrpSpPr>
          <p:cNvPr id="7" name="Group 6"/>
          <p:cNvGrpSpPr/>
          <p:nvPr/>
        </p:nvGrpSpPr>
        <p:grpSpPr>
          <a:xfrm>
            <a:off x="44906" y="782254"/>
            <a:ext cx="1371279" cy="371460"/>
            <a:chOff x="18563" y="2421776"/>
            <a:chExt cx="1401752" cy="377651"/>
          </a:xfrm>
        </p:grpSpPr>
        <p:sp>
          <p:nvSpPr>
            <p:cNvPr id="8" name="Left Brace 7"/>
            <p:cNvSpPr/>
            <p:nvPr/>
          </p:nvSpPr>
          <p:spPr>
            <a:xfrm>
              <a:off x="1285416" y="2421776"/>
              <a:ext cx="134899" cy="304923"/>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Rectangle 8"/>
            <p:cNvSpPr/>
            <p:nvPr/>
          </p:nvSpPr>
          <p:spPr>
            <a:xfrm>
              <a:off x="18563" y="2421776"/>
              <a:ext cx="1039093" cy="37765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Maya 2013:p2A;5A</a:t>
              </a:r>
            </a:p>
          </p:txBody>
        </p:sp>
        <p:cxnSp>
          <p:nvCxnSpPr>
            <p:cNvPr id="10" name="Straight Connector 9"/>
            <p:cNvCxnSpPr>
              <a:stCxn id="9" idx="3"/>
              <a:endCxn id="8" idx="1"/>
            </p:cNvCxnSpPr>
            <p:nvPr/>
          </p:nvCxnSpPr>
          <p:spPr>
            <a:xfrm flipV="1">
              <a:off x="1057656" y="2574237"/>
              <a:ext cx="227760" cy="3636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86579" y="3038013"/>
            <a:ext cx="1285087" cy="568478"/>
            <a:chOff x="213297" y="2409479"/>
            <a:chExt cx="1313643" cy="577953"/>
          </a:xfrm>
        </p:grpSpPr>
        <p:sp>
          <p:nvSpPr>
            <p:cNvPr id="12" name="Left Brace 11"/>
            <p:cNvSpPr/>
            <p:nvPr/>
          </p:nvSpPr>
          <p:spPr>
            <a:xfrm>
              <a:off x="1364049" y="2510356"/>
              <a:ext cx="162891" cy="477076"/>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Rectangle 12"/>
            <p:cNvSpPr/>
            <p:nvPr/>
          </p:nvSpPr>
          <p:spPr>
            <a:xfrm>
              <a:off x="213297" y="2409479"/>
              <a:ext cx="1065292" cy="43685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Maya 2013:p5A;6A</a:t>
              </a:r>
            </a:p>
          </p:txBody>
        </p:sp>
        <p:cxnSp>
          <p:nvCxnSpPr>
            <p:cNvPr id="14" name="Straight Connector 13"/>
            <p:cNvCxnSpPr>
              <a:stCxn id="13" idx="3"/>
              <a:endCxn id="12" idx="1"/>
            </p:cNvCxnSpPr>
            <p:nvPr/>
          </p:nvCxnSpPr>
          <p:spPr>
            <a:xfrm>
              <a:off x="1278589" y="2627906"/>
              <a:ext cx="85460" cy="1209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68720" y="1423652"/>
            <a:ext cx="1252875" cy="1672730"/>
            <a:chOff x="268065" y="2446725"/>
            <a:chExt cx="1280717" cy="1700609"/>
          </a:xfrm>
        </p:grpSpPr>
        <p:sp>
          <p:nvSpPr>
            <p:cNvPr id="16" name="Left Brace 15"/>
            <p:cNvSpPr/>
            <p:nvPr/>
          </p:nvSpPr>
          <p:spPr>
            <a:xfrm>
              <a:off x="1401712" y="2446725"/>
              <a:ext cx="147070" cy="1700609"/>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Rectangle 16"/>
            <p:cNvSpPr/>
            <p:nvPr/>
          </p:nvSpPr>
          <p:spPr>
            <a:xfrm>
              <a:off x="268065" y="2827571"/>
              <a:ext cx="1039093" cy="37765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Maya 2013:p2A</a:t>
              </a:r>
            </a:p>
          </p:txBody>
        </p:sp>
        <p:cxnSp>
          <p:nvCxnSpPr>
            <p:cNvPr id="18" name="Straight Connector 17"/>
            <p:cNvCxnSpPr>
              <a:stCxn id="17" idx="3"/>
              <a:endCxn id="16" idx="1"/>
            </p:cNvCxnSpPr>
            <p:nvPr/>
          </p:nvCxnSpPr>
          <p:spPr>
            <a:xfrm>
              <a:off x="1307158" y="3016397"/>
              <a:ext cx="94554" cy="2806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44906" y="3606492"/>
            <a:ext cx="1416086" cy="371460"/>
            <a:chOff x="18563" y="2421776"/>
            <a:chExt cx="1447555" cy="377651"/>
          </a:xfrm>
        </p:grpSpPr>
        <p:sp>
          <p:nvSpPr>
            <p:cNvPr id="20" name="Left Brace 19"/>
            <p:cNvSpPr/>
            <p:nvPr/>
          </p:nvSpPr>
          <p:spPr>
            <a:xfrm>
              <a:off x="1337305" y="2490780"/>
              <a:ext cx="128813" cy="233642"/>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Rectangle 20"/>
            <p:cNvSpPr/>
            <p:nvPr/>
          </p:nvSpPr>
          <p:spPr>
            <a:xfrm>
              <a:off x="18563" y="2421776"/>
              <a:ext cx="1039093" cy="37765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Maya 2013:p2B,C;3A,B;4A,B,C,D</a:t>
              </a:r>
            </a:p>
          </p:txBody>
        </p:sp>
        <p:cxnSp>
          <p:nvCxnSpPr>
            <p:cNvPr id="22" name="Straight Connector 21"/>
            <p:cNvCxnSpPr>
              <a:stCxn id="21" idx="3"/>
              <a:endCxn id="20" idx="1"/>
            </p:cNvCxnSpPr>
            <p:nvPr/>
          </p:nvCxnSpPr>
          <p:spPr>
            <a:xfrm flipV="1">
              <a:off x="1057656" y="2607600"/>
              <a:ext cx="279648" cy="300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1" y="5056255"/>
            <a:ext cx="1209219" cy="1342127"/>
            <a:chOff x="373545" y="2446725"/>
            <a:chExt cx="1236091" cy="1364495"/>
          </a:xfrm>
        </p:grpSpPr>
        <p:sp>
          <p:nvSpPr>
            <p:cNvPr id="24" name="Left Brace 23"/>
            <p:cNvSpPr/>
            <p:nvPr/>
          </p:nvSpPr>
          <p:spPr>
            <a:xfrm>
              <a:off x="1401712" y="2446725"/>
              <a:ext cx="207924" cy="1364495"/>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Rectangle 24"/>
            <p:cNvSpPr/>
            <p:nvPr/>
          </p:nvSpPr>
          <p:spPr>
            <a:xfrm>
              <a:off x="373545" y="2901352"/>
              <a:ext cx="1039093" cy="37765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Maya 2013:p2A,5A,6A</a:t>
              </a:r>
            </a:p>
          </p:txBody>
        </p:sp>
        <p:cxnSp>
          <p:nvCxnSpPr>
            <p:cNvPr id="26" name="Straight Connector 25"/>
            <p:cNvCxnSpPr>
              <a:stCxn id="25" idx="3"/>
              <a:endCxn id="24" idx="1"/>
            </p:cNvCxnSpPr>
            <p:nvPr/>
          </p:nvCxnSpPr>
          <p:spPr>
            <a:xfrm flipH="1">
              <a:off x="1401712" y="3090178"/>
              <a:ext cx="10926" cy="3879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101205" y="3945652"/>
            <a:ext cx="1346522" cy="564489"/>
            <a:chOff x="122015" y="2268569"/>
            <a:chExt cx="1376445" cy="573897"/>
          </a:xfrm>
        </p:grpSpPr>
        <p:sp>
          <p:nvSpPr>
            <p:cNvPr id="28" name="Left Brace 27"/>
            <p:cNvSpPr/>
            <p:nvPr/>
          </p:nvSpPr>
          <p:spPr>
            <a:xfrm>
              <a:off x="1396766" y="2268569"/>
              <a:ext cx="101694" cy="104525"/>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9" name="Rectangle 28"/>
            <p:cNvSpPr/>
            <p:nvPr/>
          </p:nvSpPr>
          <p:spPr>
            <a:xfrm>
              <a:off x="122015" y="2464815"/>
              <a:ext cx="1039093" cy="37765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Maya 2013:p1A</a:t>
              </a:r>
            </a:p>
          </p:txBody>
        </p:sp>
        <p:cxnSp>
          <p:nvCxnSpPr>
            <p:cNvPr id="30" name="Straight Connector 29"/>
            <p:cNvCxnSpPr>
              <a:stCxn id="29" idx="3"/>
              <a:endCxn id="28" idx="1"/>
            </p:cNvCxnSpPr>
            <p:nvPr/>
          </p:nvCxnSpPr>
          <p:spPr>
            <a:xfrm flipV="1">
              <a:off x="1161108" y="2320832"/>
              <a:ext cx="235658" cy="3328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24457958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16</a:t>
            </a:fld>
            <a:endParaRPr lang="es-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17</a:t>
            </a:fld>
            <a:endParaRPr 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19</a:t>
            </a:fld>
            <a:endParaRPr 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20</a:t>
            </a:fld>
            <a:endParaRPr lang="es-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21</a:t>
            </a:fld>
            <a:endParaRPr lang="es-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6D05BD7-EFAD-4D0B-B976-B532B0BFF3F7}" type="slidenum">
              <a:rPr lang="en-US" smtClean="0"/>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A8D643-BD38-4DDC-97CF-6A7152753319}" type="slidenum">
              <a:rPr lang="es-ES" smtClean="0"/>
              <a:pPr/>
              <a:t>23</a:t>
            </a:fld>
            <a:endParaRPr lang="es-E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25</a:t>
            </a:fld>
            <a:endParaRPr lang="es-E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26</a:t>
            </a:fld>
            <a:endParaRPr lang="es-E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27</a:t>
            </a:fld>
            <a:endParaRPr lang="es-E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solidFill>
                  <a:prstClr val="black"/>
                </a:solidFill>
              </a:rPr>
              <a:pPr/>
              <a:t>28</a:t>
            </a:fld>
            <a:endParaRPr lang="es-E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29</a:t>
            </a:fld>
            <a:endParaRPr lang="es-E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30</a:t>
            </a:fld>
            <a:endParaRPr lang="es-E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31</a:t>
            </a:fld>
            <a:endParaRPr lang="es-E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32</a:t>
            </a:fld>
            <a:endParaRPr lang="es-E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33</a:t>
            </a:fld>
            <a:endParaRPr lang="es-E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7B168-DE63-4F88-A1A5-A7ADC89F4B8B}" type="slidenum">
              <a:rPr lang="es-AR" smtClean="0"/>
              <a:pPr/>
              <a:t>34</a:t>
            </a:fld>
            <a:endParaRPr lang="es-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35</a:t>
            </a:fld>
            <a:endParaRPr lang="es-E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7B168-DE63-4F88-A1A5-A7ADC89F4B8B}" type="slidenum">
              <a:rPr lang="es-AR" smtClean="0"/>
              <a:pPr/>
              <a:t>36</a:t>
            </a:fld>
            <a:endParaRPr lang="es-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A8D643-BD38-4DDC-97CF-6A7152753319}" type="slidenum">
              <a:rPr lang="es-ES" smtClean="0"/>
              <a:pPr/>
              <a:t>37</a:t>
            </a:fld>
            <a:endParaRPr lang="es-E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A57B168-DE63-4F88-A1A5-A7ADC89F4B8B}" type="slidenum">
              <a:rPr lang="es-AR" smtClean="0"/>
              <a:pPr/>
              <a:t>38</a:t>
            </a:fld>
            <a:endParaRPr lang="es-AR"/>
          </a:p>
        </p:txBody>
      </p:sp>
    </p:spTree>
    <p:extLst>
      <p:ext uri="{BB962C8B-B14F-4D97-AF65-F5344CB8AC3E}">
        <p14:creationId xmlns:p14="http://schemas.microsoft.com/office/powerpoint/2010/main" xmlns="" val="15790356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39</a:t>
            </a:fld>
            <a:endParaRPr lang="es-E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7EE25A0-4DC8-4780-A3ED-5F9B482991C2}" type="slidenum">
              <a:rPr lang="es-ES" smtClean="0"/>
              <a:pPr/>
              <a:t>40</a:t>
            </a:fld>
            <a:endParaRPr lang="es-E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7EE25A0-4DC8-4780-A3ED-5F9B482991C2}" type="slidenum">
              <a:rPr lang="es-ES" smtClean="0"/>
              <a:pPr/>
              <a:t>41</a:t>
            </a:fld>
            <a:endParaRPr lang="es-E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7A1837F3-6A30-4D2A-A1F0-CCE12C2CCCC2}" type="slidenum">
              <a:rPr lang="en-US" smtClean="0"/>
              <a:pPr/>
              <a:t>42</a:t>
            </a:fld>
            <a:endParaRPr lang="en-US" smtClean="0"/>
          </a:p>
        </p:txBody>
      </p:sp>
      <p:sp>
        <p:nvSpPr>
          <p:cNvPr id="24579" name="Rectangle 2"/>
          <p:cNvSpPr>
            <a:spLocks noGrp="1" noRot="1" noChangeAspect="1" noChangeArrowheads="1" noTextEdit="1"/>
          </p:cNvSpPr>
          <p:nvPr>
            <p:ph type="sldImg"/>
          </p:nvPr>
        </p:nvSpPr>
        <p:spPr>
          <a:xfrm>
            <a:off x="1127125" y="652463"/>
            <a:ext cx="4646613" cy="3484562"/>
          </a:xfrm>
          <a:ln/>
        </p:spPr>
      </p:sp>
      <p:sp>
        <p:nvSpPr>
          <p:cNvPr id="24580" name="Rectangle 3"/>
          <p:cNvSpPr>
            <a:spLocks noGrp="1" noChangeArrowheads="1"/>
          </p:cNvSpPr>
          <p:nvPr>
            <p:ph type="body" idx="1"/>
          </p:nvPr>
        </p:nvSpPr>
        <p:spPr>
          <a:xfrm>
            <a:off x="935038" y="4354513"/>
            <a:ext cx="5032375" cy="4137025"/>
          </a:xfrm>
          <a:noFill/>
          <a:ln/>
        </p:spPr>
        <p:txBody>
          <a:bodyPr/>
          <a:lstStyle/>
          <a:p>
            <a:pPr eaLnBrk="1" hangingPunct="1"/>
            <a:endParaRPr lang="es-E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057275" y="4350657"/>
            <a:ext cx="5486400" cy="4114800"/>
          </a:xfrm>
          <a:prstGeom prst="rect">
            <a:avLst/>
          </a:prstGeom>
        </p:spPr>
        <p:txBody>
          <a:bodyPr lIns="86464" tIns="43233" rIns="86464" bIns="43233"/>
          <a:lstStyle/>
          <a:p>
            <a:pPr marL="162151" indent="-162151">
              <a:buFont typeface="Arial" panose="020B0604020202020204" pitchFamily="34" charset="0"/>
              <a:buChar char="•"/>
            </a:pPr>
            <a:r>
              <a:rPr lang="es-ES" dirty="0" smtClean="0"/>
              <a:t>Raman y cols. realizaron un metanálisis de 57 estudios aparecidos en 60 publicaciones. Tomaron en cuenta estudios (publicados en MEDLINE, EMBASE y Cochrane CENTRAL hasta mayo de 2014) que investigaban infecciones adquiridas en hospitales o asociadas con la atención de la salud que se publicaron en inglés y tenían la mortalidad como desenlace.</a:t>
            </a:r>
          </a:p>
          <a:p>
            <a:pPr marL="162151" indent="-162151">
              <a:buFont typeface="Arial" panose="020B0604020202020204" pitchFamily="34" charset="0"/>
              <a:buChar char="•"/>
            </a:pPr>
            <a:r>
              <a:rPr lang="es-ES" dirty="0" smtClean="0"/>
              <a:t>El tratamiento inicial inapropiado se asoció con varias consecuencias graves, entre ellas un mayor riesgo de mortalidad hospitalaria.</a:t>
            </a:r>
          </a:p>
          <a:p>
            <a:pPr marL="162151" indent="-162151">
              <a:buFont typeface="Arial" panose="020B0604020202020204" pitchFamily="34" charset="0"/>
              <a:buChar char="•"/>
            </a:pPr>
            <a:r>
              <a:rPr lang="es-ES" dirty="0" smtClean="0"/>
              <a:t>Los no supervivientes tuvieron el triple de probabilidades de haber recibido un tratamiento inapropiado que quienes sobrevivieron la hospitalización (43.4% </a:t>
            </a:r>
            <a:r>
              <a:rPr lang="es-ES" i="1" dirty="0" smtClean="0"/>
              <a:t>vs.</a:t>
            </a:r>
            <a:r>
              <a:rPr lang="es-ES" dirty="0" smtClean="0"/>
              <a:t> 14.6%), lo que destaca el hecho de que el tratamiento inapropiado es un importante predictor de la mortalidad.</a:t>
            </a:r>
          </a:p>
          <a:p>
            <a:pPr marL="162151" indent="-162151">
              <a:buFont typeface="Arial" panose="020B0604020202020204" pitchFamily="34" charset="0"/>
              <a:buChar char="•"/>
            </a:pPr>
            <a:r>
              <a:rPr lang="es-ES" dirty="0" smtClean="0"/>
              <a:t>La mortalidad por todas las causas se redujo cuando se administró el tratamiento apropiado, como lo demostró una tasa de probabilidad </a:t>
            </a:r>
            <a:r>
              <a:rPr lang="es-ES" i="1" dirty="0" smtClean="0"/>
              <a:t>(odds ratio) </a:t>
            </a:r>
            <a:r>
              <a:rPr lang="es-ES" dirty="0" smtClean="0"/>
              <a:t>ajustada acumulada de 0.43 (intervalo de confianza de 95%, 0.23–0.83).</a:t>
            </a:r>
          </a:p>
          <a:p>
            <a:endParaRPr lang="es-ES" b="1" dirty="0" smtClean="0"/>
          </a:p>
          <a:p>
            <a:r>
              <a:rPr lang="es-ES" b="1" dirty="0" smtClean="0"/>
              <a:t>Referencia</a:t>
            </a:r>
          </a:p>
          <a:p>
            <a:pPr marL="112622" indent="-112622">
              <a:defRPr/>
            </a:pPr>
            <a:r>
              <a:rPr lang="es-MX" dirty="0" smtClean="0"/>
              <a:t>1. Raman G, Avendano E, Berger S, Menon V. Appropriate initial antibiotic therapy in hospitalized patients with Gram-negative infections: systematic review and meta-analysis. </a:t>
            </a:r>
            <a:r>
              <a:rPr lang="es-MX" i="1" dirty="0"/>
              <a:t>BMC Infect Dis. </a:t>
            </a:r>
            <a:r>
              <a:rPr lang="es-MX" dirty="0" smtClean="0"/>
              <a:t>2015;15:395.</a:t>
            </a:r>
          </a:p>
          <a:p>
            <a:pPr defTabSz="914006">
              <a:defRPr/>
            </a:pPr>
            <a:endParaRPr lang="es-MX" dirty="0"/>
          </a:p>
        </p:txBody>
      </p:sp>
      <p:sp>
        <p:nvSpPr>
          <p:cNvPr id="4" name="Slide Number Placeholder 3"/>
          <p:cNvSpPr>
            <a:spLocks noGrp="1"/>
          </p:cNvSpPr>
          <p:nvPr>
            <p:ph type="sldNum" sz="quarter" idx="10"/>
          </p:nvPr>
        </p:nvSpPr>
        <p:spPr/>
        <p:txBody>
          <a:bodyPr/>
          <a:lstStyle/>
          <a:p>
            <a:fld id="{44DA5BC5-065A-4EE0-A465-25F2174AF49E}" type="slidenum">
              <a:rPr lang="en-US" smtClean="0">
                <a:solidFill>
                  <a:prstClr val="black"/>
                </a:solidFill>
                <a:latin typeface="Calibri"/>
              </a:rPr>
              <a:pPr/>
              <a:t>43</a:t>
            </a:fld>
            <a:endParaRPr lang="es-MX" dirty="0">
              <a:solidFill>
                <a:prstClr val="black"/>
              </a:solidFill>
              <a:latin typeface="Calibri"/>
            </a:endParaRPr>
          </a:p>
        </p:txBody>
      </p:sp>
      <p:sp>
        <p:nvSpPr>
          <p:cNvPr id="5" name="TextBox 4"/>
          <p:cNvSpPr txBox="1"/>
          <p:nvPr/>
        </p:nvSpPr>
        <p:spPr>
          <a:xfrm>
            <a:off x="708423" y="307219"/>
            <a:ext cx="4786743" cy="249141"/>
          </a:xfrm>
          <a:prstGeom prst="rect">
            <a:avLst/>
          </a:prstGeom>
          <a:noFill/>
          <a:ln>
            <a:solidFill>
              <a:schemeClr val="tx1"/>
            </a:solidFill>
          </a:ln>
        </p:spPr>
        <p:txBody>
          <a:bodyPr wrap="none" lIns="86481" tIns="43241" rIns="86481" bIns="43241" rtlCol="0">
            <a:spAutoFit/>
          </a:bodyPr>
          <a:lstStyle/>
          <a:p>
            <a:r>
              <a:rPr lang="en-US" sz="1000" dirty="0"/>
              <a:t>Slide 22 from Previously Reviewed and Approved AINF-1164261-0000 Final annotated</a:t>
            </a:r>
          </a:p>
        </p:txBody>
      </p:sp>
      <p:grpSp>
        <p:nvGrpSpPr>
          <p:cNvPr id="6" name="Group 5"/>
          <p:cNvGrpSpPr/>
          <p:nvPr/>
        </p:nvGrpSpPr>
        <p:grpSpPr>
          <a:xfrm>
            <a:off x="5714997" y="1350724"/>
            <a:ext cx="1135567" cy="1745659"/>
            <a:chOff x="322058" y="2514048"/>
            <a:chExt cx="1160803" cy="1425518"/>
          </a:xfrm>
        </p:grpSpPr>
        <p:sp>
          <p:nvSpPr>
            <p:cNvPr id="7" name="Left Brace 6"/>
            <p:cNvSpPr/>
            <p:nvPr/>
          </p:nvSpPr>
          <p:spPr>
            <a:xfrm flipH="1">
              <a:off x="322058" y="2514048"/>
              <a:ext cx="129825" cy="1425518"/>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Rectangle 7"/>
            <p:cNvSpPr/>
            <p:nvPr/>
          </p:nvSpPr>
          <p:spPr>
            <a:xfrm>
              <a:off x="443768" y="3025257"/>
              <a:ext cx="1039093" cy="37765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Raman 2015:p5A;6A</a:t>
              </a:r>
            </a:p>
          </p:txBody>
        </p:sp>
        <p:cxnSp>
          <p:nvCxnSpPr>
            <p:cNvPr id="9" name="Straight Connector 8"/>
            <p:cNvCxnSpPr>
              <a:stCxn id="8" idx="1"/>
            </p:cNvCxnSpPr>
            <p:nvPr/>
          </p:nvCxnSpPr>
          <p:spPr>
            <a:xfrm>
              <a:off x="443768" y="3214083"/>
              <a:ext cx="1" cy="3346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37553" y="2974453"/>
            <a:ext cx="1341740" cy="546786"/>
            <a:chOff x="341532" y="2225215"/>
            <a:chExt cx="1371556" cy="446509"/>
          </a:xfrm>
        </p:grpSpPr>
        <p:sp>
          <p:nvSpPr>
            <p:cNvPr id="11" name="Left Brace 10"/>
            <p:cNvSpPr/>
            <p:nvPr/>
          </p:nvSpPr>
          <p:spPr>
            <a:xfrm>
              <a:off x="1505163" y="2481123"/>
              <a:ext cx="207925" cy="190601"/>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Rectangle 11"/>
            <p:cNvSpPr/>
            <p:nvPr/>
          </p:nvSpPr>
          <p:spPr>
            <a:xfrm>
              <a:off x="341532" y="2225215"/>
              <a:ext cx="1039093" cy="37765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Raman 2015: p6C</a:t>
              </a:r>
            </a:p>
          </p:txBody>
        </p:sp>
        <p:cxnSp>
          <p:nvCxnSpPr>
            <p:cNvPr id="13" name="Straight Connector 12"/>
            <p:cNvCxnSpPr>
              <a:stCxn id="12" idx="3"/>
              <a:endCxn id="11" idx="1"/>
            </p:cNvCxnSpPr>
            <p:nvPr/>
          </p:nvCxnSpPr>
          <p:spPr>
            <a:xfrm>
              <a:off x="1380625" y="2414041"/>
              <a:ext cx="124538" cy="16238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92867" y="3572506"/>
            <a:ext cx="1461262" cy="462464"/>
            <a:chOff x="180877" y="2563010"/>
            <a:chExt cx="1493735" cy="377651"/>
          </a:xfrm>
        </p:grpSpPr>
        <p:sp>
          <p:nvSpPr>
            <p:cNvPr id="15" name="Left Brace 14"/>
            <p:cNvSpPr/>
            <p:nvPr/>
          </p:nvSpPr>
          <p:spPr>
            <a:xfrm>
              <a:off x="1466687" y="2656535"/>
              <a:ext cx="207925" cy="190601"/>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p:cNvSpPr/>
            <p:nvPr/>
          </p:nvSpPr>
          <p:spPr>
            <a:xfrm>
              <a:off x="180877" y="2563010"/>
              <a:ext cx="1039093" cy="37765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Raman 2015:p5A;6A</a:t>
              </a:r>
            </a:p>
          </p:txBody>
        </p:sp>
        <p:cxnSp>
          <p:nvCxnSpPr>
            <p:cNvPr id="17" name="Straight Connector 16"/>
            <p:cNvCxnSpPr>
              <a:stCxn id="16" idx="3"/>
              <a:endCxn id="15" idx="1"/>
            </p:cNvCxnSpPr>
            <p:nvPr/>
          </p:nvCxnSpPr>
          <p:spPr>
            <a:xfrm flipV="1">
              <a:off x="1219970" y="2751835"/>
              <a:ext cx="246717"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73314" y="1194699"/>
            <a:ext cx="1482437" cy="619590"/>
            <a:chOff x="-325636" y="2477932"/>
            <a:chExt cx="1515381" cy="629916"/>
          </a:xfrm>
        </p:grpSpPr>
        <p:sp>
          <p:nvSpPr>
            <p:cNvPr id="19" name="Left Brace 18"/>
            <p:cNvSpPr/>
            <p:nvPr/>
          </p:nvSpPr>
          <p:spPr>
            <a:xfrm>
              <a:off x="1099679" y="2682378"/>
              <a:ext cx="90066" cy="425470"/>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Rectangle 19"/>
            <p:cNvSpPr/>
            <p:nvPr/>
          </p:nvSpPr>
          <p:spPr>
            <a:xfrm>
              <a:off x="-325636" y="2477932"/>
              <a:ext cx="1039093" cy="375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Raman 2015:p2A,B</a:t>
              </a:r>
            </a:p>
          </p:txBody>
        </p:sp>
        <p:cxnSp>
          <p:nvCxnSpPr>
            <p:cNvPr id="21" name="Straight Connector 20"/>
            <p:cNvCxnSpPr>
              <a:stCxn id="20" idx="3"/>
            </p:cNvCxnSpPr>
            <p:nvPr/>
          </p:nvCxnSpPr>
          <p:spPr>
            <a:xfrm>
              <a:off x="713457" y="2665822"/>
              <a:ext cx="397067" cy="2222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70937" y="1767204"/>
            <a:ext cx="1507036" cy="740543"/>
            <a:chOff x="-406774" y="2747642"/>
            <a:chExt cx="1540526" cy="752886"/>
          </a:xfrm>
        </p:grpSpPr>
        <p:sp>
          <p:nvSpPr>
            <p:cNvPr id="23" name="Left Brace 22"/>
            <p:cNvSpPr/>
            <p:nvPr/>
          </p:nvSpPr>
          <p:spPr>
            <a:xfrm>
              <a:off x="1089938" y="3152934"/>
              <a:ext cx="43814" cy="347594"/>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Rectangle 23"/>
            <p:cNvSpPr/>
            <p:nvPr/>
          </p:nvSpPr>
          <p:spPr>
            <a:xfrm>
              <a:off x="-406774" y="2747642"/>
              <a:ext cx="1039093" cy="37765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Raman 2015:p5A;6A,B;9A</a:t>
              </a:r>
            </a:p>
          </p:txBody>
        </p:sp>
        <p:cxnSp>
          <p:nvCxnSpPr>
            <p:cNvPr id="25" name="Straight Connector 24"/>
            <p:cNvCxnSpPr/>
            <p:nvPr/>
          </p:nvCxnSpPr>
          <p:spPr>
            <a:xfrm>
              <a:off x="635563" y="2936512"/>
              <a:ext cx="426789" cy="40825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59028" y="2437529"/>
            <a:ext cx="1390679" cy="517598"/>
            <a:chOff x="-472496" y="2629593"/>
            <a:chExt cx="1421584" cy="526225"/>
          </a:xfrm>
        </p:grpSpPr>
        <p:sp>
          <p:nvSpPr>
            <p:cNvPr id="27" name="Left Brace 26"/>
            <p:cNvSpPr/>
            <p:nvPr/>
          </p:nvSpPr>
          <p:spPr>
            <a:xfrm>
              <a:off x="905274" y="2959069"/>
              <a:ext cx="43814" cy="196749"/>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 name="Rectangle 27"/>
            <p:cNvSpPr/>
            <p:nvPr/>
          </p:nvSpPr>
          <p:spPr>
            <a:xfrm>
              <a:off x="-472496" y="2629593"/>
              <a:ext cx="1039093" cy="37765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Raman 2015:p5A;6A;8A</a:t>
              </a:r>
            </a:p>
          </p:txBody>
        </p:sp>
        <p:cxnSp>
          <p:nvCxnSpPr>
            <p:cNvPr id="29" name="Straight Connector 28"/>
            <p:cNvCxnSpPr/>
            <p:nvPr/>
          </p:nvCxnSpPr>
          <p:spPr>
            <a:xfrm>
              <a:off x="590698" y="2875232"/>
              <a:ext cx="343779" cy="1822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1" y="4414335"/>
            <a:ext cx="1135857" cy="643891"/>
            <a:chOff x="487583" y="2480043"/>
            <a:chExt cx="1161097" cy="525806"/>
          </a:xfrm>
        </p:grpSpPr>
        <p:sp>
          <p:nvSpPr>
            <p:cNvPr id="31" name="Left Brace 30"/>
            <p:cNvSpPr/>
            <p:nvPr/>
          </p:nvSpPr>
          <p:spPr>
            <a:xfrm>
              <a:off x="1505163" y="2481122"/>
              <a:ext cx="143517" cy="524727"/>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2" name="Rectangle 31"/>
            <p:cNvSpPr/>
            <p:nvPr/>
          </p:nvSpPr>
          <p:spPr>
            <a:xfrm>
              <a:off x="487583" y="2480043"/>
              <a:ext cx="1039093" cy="37765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Raman 2015: p2A,B;3A</a:t>
              </a:r>
            </a:p>
          </p:txBody>
        </p:sp>
        <p:cxnSp>
          <p:nvCxnSpPr>
            <p:cNvPr id="33" name="Straight Connector 32"/>
            <p:cNvCxnSpPr>
              <a:stCxn id="32" idx="3"/>
              <a:endCxn id="31" idx="1"/>
            </p:cNvCxnSpPr>
            <p:nvPr/>
          </p:nvCxnSpPr>
          <p:spPr>
            <a:xfrm flipH="1">
              <a:off x="1505163" y="2668869"/>
              <a:ext cx="21513" cy="74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p:cNvGrpSpPr/>
          <p:nvPr/>
        </p:nvGrpSpPr>
        <p:grpSpPr>
          <a:xfrm>
            <a:off x="-14937" y="5234717"/>
            <a:ext cx="1164432" cy="462464"/>
            <a:chOff x="487582" y="2491896"/>
            <a:chExt cx="1190307" cy="377651"/>
          </a:xfrm>
        </p:grpSpPr>
        <p:sp>
          <p:nvSpPr>
            <p:cNvPr id="35" name="Left Brace 34"/>
            <p:cNvSpPr/>
            <p:nvPr/>
          </p:nvSpPr>
          <p:spPr>
            <a:xfrm>
              <a:off x="1519768" y="2528532"/>
              <a:ext cx="158121" cy="258048"/>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6" name="Rectangle 35"/>
            <p:cNvSpPr/>
            <p:nvPr/>
          </p:nvSpPr>
          <p:spPr>
            <a:xfrm>
              <a:off x="487582" y="2491896"/>
              <a:ext cx="1039093" cy="37765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Raman 2015: p5A;6A,B;9A</a:t>
              </a:r>
            </a:p>
          </p:txBody>
        </p:sp>
        <p:cxnSp>
          <p:nvCxnSpPr>
            <p:cNvPr id="37" name="Straight Connector 36"/>
            <p:cNvCxnSpPr>
              <a:stCxn id="36" idx="3"/>
              <a:endCxn id="35" idx="1"/>
            </p:cNvCxnSpPr>
            <p:nvPr/>
          </p:nvCxnSpPr>
          <p:spPr>
            <a:xfrm flipH="1" flipV="1">
              <a:off x="1519768" y="2657556"/>
              <a:ext cx="6907" cy="2316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8" name="Group 38"/>
          <p:cNvGrpSpPr/>
          <p:nvPr/>
        </p:nvGrpSpPr>
        <p:grpSpPr>
          <a:xfrm>
            <a:off x="-18208" y="5704557"/>
            <a:ext cx="1164432" cy="511943"/>
            <a:chOff x="487582" y="2528532"/>
            <a:chExt cx="1190307" cy="418056"/>
          </a:xfrm>
        </p:grpSpPr>
        <p:sp>
          <p:nvSpPr>
            <p:cNvPr id="40" name="Left Brace 39"/>
            <p:cNvSpPr/>
            <p:nvPr/>
          </p:nvSpPr>
          <p:spPr>
            <a:xfrm>
              <a:off x="1519768" y="2528532"/>
              <a:ext cx="158121" cy="258048"/>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1" name="Rectangle 40"/>
            <p:cNvSpPr/>
            <p:nvPr/>
          </p:nvSpPr>
          <p:spPr>
            <a:xfrm>
              <a:off x="487582" y="2568937"/>
              <a:ext cx="1039093" cy="37765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Raman 2015: p8A</a:t>
              </a:r>
            </a:p>
          </p:txBody>
        </p:sp>
        <p:cxnSp>
          <p:nvCxnSpPr>
            <p:cNvPr id="42" name="Straight Connector 41"/>
            <p:cNvCxnSpPr>
              <a:stCxn id="41" idx="3"/>
              <a:endCxn id="40" idx="1"/>
            </p:cNvCxnSpPr>
            <p:nvPr/>
          </p:nvCxnSpPr>
          <p:spPr>
            <a:xfrm flipH="1" flipV="1">
              <a:off x="1519768" y="2657556"/>
              <a:ext cx="6907" cy="10020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9" name="Group 42"/>
          <p:cNvGrpSpPr/>
          <p:nvPr/>
        </p:nvGrpSpPr>
        <p:grpSpPr>
          <a:xfrm>
            <a:off x="-14937" y="6363299"/>
            <a:ext cx="1164432" cy="511943"/>
            <a:chOff x="487582" y="2528532"/>
            <a:chExt cx="1190307" cy="418056"/>
          </a:xfrm>
        </p:grpSpPr>
        <p:sp>
          <p:nvSpPr>
            <p:cNvPr id="44" name="Left Brace 43"/>
            <p:cNvSpPr/>
            <p:nvPr/>
          </p:nvSpPr>
          <p:spPr>
            <a:xfrm>
              <a:off x="1519768" y="2528532"/>
              <a:ext cx="158121" cy="258048"/>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5" name="Rectangle 44"/>
            <p:cNvSpPr/>
            <p:nvPr/>
          </p:nvSpPr>
          <p:spPr>
            <a:xfrm>
              <a:off x="487582" y="2568937"/>
              <a:ext cx="1039093" cy="37765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Raman 2015: p5A;6A</a:t>
              </a:r>
            </a:p>
          </p:txBody>
        </p:sp>
        <p:cxnSp>
          <p:nvCxnSpPr>
            <p:cNvPr id="46" name="Straight Connector 45"/>
            <p:cNvCxnSpPr>
              <a:stCxn id="45" idx="3"/>
              <a:endCxn id="44" idx="1"/>
            </p:cNvCxnSpPr>
            <p:nvPr/>
          </p:nvCxnSpPr>
          <p:spPr>
            <a:xfrm flipH="1" flipV="1">
              <a:off x="1519768" y="2657556"/>
              <a:ext cx="6907" cy="10020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7" name="Rectangle 46"/>
          <p:cNvSpPr/>
          <p:nvPr/>
        </p:nvSpPr>
        <p:spPr>
          <a:xfrm>
            <a:off x="708423" y="7771782"/>
            <a:ext cx="5727858" cy="109294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6464" tIns="43233" rIns="86464" bIns="43233" rtlCol="0" anchor="ctr"/>
          <a:lstStyle/>
          <a:p>
            <a:r>
              <a:rPr lang="en-US" sz="900" b="1" dirty="0">
                <a:solidFill>
                  <a:schemeClr val="tx1"/>
                </a:solidFill>
              </a:rPr>
              <a:t>COPYRIGHT USAGE TERMS</a:t>
            </a:r>
          </a:p>
          <a:p>
            <a:r>
              <a:rPr lang="en-US" sz="900" dirty="0">
                <a:solidFill>
                  <a:schemeClr val="tx1"/>
                </a:solidFill>
              </a:rPr>
              <a:t>Merck Sharp &amp; Dohme Corp. globally owned (domestic, international) graph rights, unlimited time, unlimited use. Merck Sharp &amp; Dohme Corp. owns copyright. Reference source: Raman G, Avendano E, Berger S, Menon V. Appropriate initial antibiotic therapy in hospitalized patients with Gram-negative infections: systematic review and meta-abalysis. </a:t>
            </a:r>
            <a:r>
              <a:rPr lang="en-US" sz="900" i="1" dirty="0">
                <a:solidFill>
                  <a:schemeClr val="tx1"/>
                </a:solidFill>
              </a:rPr>
              <a:t>BMC Infect Dis </a:t>
            </a:r>
            <a:r>
              <a:rPr lang="en-US" sz="900" dirty="0">
                <a:solidFill>
                  <a:schemeClr val="tx1"/>
                </a:solidFill>
              </a:rPr>
              <a:t>2015;15:395. Created in 2015 by PAREXEL under standard AOR contract with Merck. Agency confirms that the data’s graphic format does not match the published graphic format, and does not require licensing.</a:t>
            </a:r>
          </a:p>
        </p:txBody>
      </p:sp>
    </p:spTree>
    <p:extLst>
      <p:ext uri="{BB962C8B-B14F-4D97-AF65-F5344CB8AC3E}">
        <p14:creationId xmlns:p14="http://schemas.microsoft.com/office/powerpoint/2010/main" xmlns="" val="36292488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85863" y="4351465"/>
            <a:ext cx="5486400" cy="4114800"/>
          </a:xfrm>
        </p:spPr>
        <p:txBody>
          <a:bodyPr/>
          <a:lstStyle/>
          <a:p>
            <a:r>
              <a:rPr lang="es-ES" dirty="0" smtClean="0"/>
              <a:t>Esta diapositiva muestra la relación entre un mayor uso de carbapenémicos del grupo 2 y la resistencia en </a:t>
            </a:r>
            <a:r>
              <a:rPr lang="es-ES" i="1" dirty="0" smtClean="0"/>
              <a:t>Pseudomonas aeruginosa.</a:t>
            </a:r>
          </a:p>
          <a:p>
            <a:endParaRPr lang="es-ES" dirty="0" smtClean="0"/>
          </a:p>
          <a:p>
            <a:pPr marL="162151" indent="-162151">
              <a:buFont typeface="Arial" panose="020B0604020202020204" pitchFamily="34" charset="0"/>
              <a:buChar char="•"/>
            </a:pPr>
            <a:r>
              <a:rPr lang="es-ES" dirty="0" smtClean="0"/>
              <a:t>Un estudio multicéntrico observacional retrospectivo en 20 hospitales de atención aguda en Suiza confirmó la correlación entre el uso de carbapenémicos del grupo 2 y las tasas de resistencia a los carbapenémicos a nivel regional y de hospitales.</a:t>
            </a:r>
            <a:r>
              <a:rPr lang="es-ES" baseline="30000" dirty="0" smtClean="0"/>
              <a:t>1</a:t>
            </a:r>
          </a:p>
          <a:p>
            <a:endParaRPr lang="es-ES" dirty="0" smtClean="0"/>
          </a:p>
          <a:p>
            <a:r>
              <a:rPr lang="es-ES" b="1" dirty="0" smtClean="0"/>
              <a:t>Referencia</a:t>
            </a:r>
          </a:p>
          <a:p>
            <a:pPr marL="171184" indent="-171184"/>
            <a:r>
              <a:rPr lang="es-MX" dirty="0" smtClean="0"/>
              <a:t> 1. Pluss-Suard C, Pannatier A, Kronenberg A, Muhlemann K, Zanetti G. Impact of antibiotic use on carbapenem resistance in </a:t>
            </a:r>
            <a:r>
              <a:rPr lang="es-MX" i="1" dirty="0"/>
              <a:t>Pseudomonas aeruginosa</a:t>
            </a:r>
            <a:r>
              <a:rPr lang="es-MX" dirty="0" smtClean="0"/>
              <a:t>: is there a role for antibiotic diversity? </a:t>
            </a:r>
            <a:r>
              <a:rPr lang="es-MX" i="1" dirty="0"/>
              <a:t>Antimicrob Agents Chemother. </a:t>
            </a:r>
            <a:r>
              <a:rPr lang="es-MX" dirty="0" smtClean="0"/>
              <a:t>2013;57:1709–1713.</a:t>
            </a:r>
          </a:p>
          <a:p>
            <a:endParaRPr lang="es-MX"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55688D-C19C-43AB-851B-EAD84407B8B1}" type="slidenum">
              <a:rPr lang="en-US" smtClean="0"/>
              <a:pPr/>
              <a:t>44</a:t>
            </a:fld>
            <a:endParaRPr lang="es-MX" dirty="0"/>
          </a:p>
        </p:txBody>
      </p:sp>
      <p:sp>
        <p:nvSpPr>
          <p:cNvPr id="10" name="Left Brace 9"/>
          <p:cNvSpPr/>
          <p:nvPr/>
        </p:nvSpPr>
        <p:spPr>
          <a:xfrm>
            <a:off x="946548" y="1397001"/>
            <a:ext cx="223242" cy="2331357"/>
          </a:xfrm>
          <a:prstGeom prst="leftBrace">
            <a:avLst/>
          </a:prstGeom>
        </p:spPr>
        <p:style>
          <a:lnRef idx="1">
            <a:schemeClr val="accent1"/>
          </a:lnRef>
          <a:fillRef idx="0">
            <a:schemeClr val="accent1"/>
          </a:fillRef>
          <a:effectRef idx="0">
            <a:schemeClr val="accent1"/>
          </a:effectRef>
          <a:fontRef idx="minor">
            <a:schemeClr val="tx1"/>
          </a:fontRef>
        </p:style>
        <p:txBody>
          <a:bodyPr lIns="86481" tIns="43241" rIns="86481" bIns="43241" rtlCol="0" anchor="ctr"/>
          <a:lstStyle/>
          <a:p>
            <a:pPr algn="ctr"/>
            <a:endParaRPr lang="en-US" dirty="0"/>
          </a:p>
        </p:txBody>
      </p:sp>
      <p:sp>
        <p:nvSpPr>
          <p:cNvPr id="12" name="Left Brace 11"/>
          <p:cNvSpPr/>
          <p:nvPr/>
        </p:nvSpPr>
        <p:spPr>
          <a:xfrm>
            <a:off x="1088431" y="4937882"/>
            <a:ext cx="204390" cy="538237"/>
          </a:xfrm>
          <a:prstGeom prst="leftBrace">
            <a:avLst/>
          </a:prstGeom>
        </p:spPr>
        <p:style>
          <a:lnRef idx="1">
            <a:schemeClr val="accent1"/>
          </a:lnRef>
          <a:fillRef idx="0">
            <a:schemeClr val="accent1"/>
          </a:fillRef>
          <a:effectRef idx="0">
            <a:schemeClr val="accent1"/>
          </a:effectRef>
          <a:fontRef idx="minor">
            <a:schemeClr val="tx1"/>
          </a:fontRef>
        </p:style>
        <p:txBody>
          <a:bodyPr lIns="86481" tIns="43241" rIns="86481" bIns="43241" rtlCol="0" anchor="ctr"/>
          <a:lstStyle/>
          <a:p>
            <a:pPr algn="ctr"/>
            <a:endParaRPr lang="en-US" dirty="0"/>
          </a:p>
        </p:txBody>
      </p:sp>
      <p:sp>
        <p:nvSpPr>
          <p:cNvPr id="9" name="TextBox 8"/>
          <p:cNvSpPr txBox="1"/>
          <p:nvPr/>
        </p:nvSpPr>
        <p:spPr>
          <a:xfrm>
            <a:off x="198228" y="2312513"/>
            <a:ext cx="740352" cy="506919"/>
          </a:xfrm>
          <a:prstGeom prst="rect">
            <a:avLst/>
          </a:prstGeom>
          <a:noFill/>
          <a:ln>
            <a:solidFill>
              <a:schemeClr val="tx1"/>
            </a:solidFill>
          </a:ln>
        </p:spPr>
        <p:txBody>
          <a:bodyPr wrap="square" lIns="90533" tIns="45268" rIns="90533" bIns="45268" rtlCol="0">
            <a:spAutoFit/>
          </a:bodyPr>
          <a:lstStyle/>
          <a:p>
            <a:r>
              <a:rPr lang="en-GB" sz="900" dirty="0"/>
              <a:t>Pluss-Suard 2013: p1A,B; p2A</a:t>
            </a:r>
          </a:p>
        </p:txBody>
      </p:sp>
      <p:sp>
        <p:nvSpPr>
          <p:cNvPr id="11" name="TextBox 10"/>
          <p:cNvSpPr txBox="1"/>
          <p:nvPr/>
        </p:nvSpPr>
        <p:spPr>
          <a:xfrm>
            <a:off x="328236" y="4988818"/>
            <a:ext cx="740352" cy="506919"/>
          </a:xfrm>
          <a:prstGeom prst="rect">
            <a:avLst/>
          </a:prstGeom>
          <a:noFill/>
          <a:ln>
            <a:solidFill>
              <a:schemeClr val="tx1"/>
            </a:solidFill>
          </a:ln>
        </p:spPr>
        <p:txBody>
          <a:bodyPr wrap="square" lIns="90533" tIns="45268" rIns="90533" bIns="45268" rtlCol="0">
            <a:spAutoFit/>
          </a:bodyPr>
          <a:lstStyle/>
          <a:p>
            <a:r>
              <a:rPr lang="en-GB" sz="900" dirty="0"/>
              <a:t>Pluss-Suard 2013: p1A,B; p2A</a:t>
            </a:r>
          </a:p>
        </p:txBody>
      </p:sp>
    </p:spTree>
    <p:extLst>
      <p:ext uri="{BB962C8B-B14F-4D97-AF65-F5344CB8AC3E}">
        <p14:creationId xmlns:p14="http://schemas.microsoft.com/office/powerpoint/2010/main" xmlns="" val="32670077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14CA4-957B-4181-8CCD-6E791CA021AD}" type="slidenum">
              <a:rPr lang="en-US" smtClean="0"/>
              <a:pPr/>
              <a:t>45</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14CA4-957B-4181-8CCD-6E791CA021AD}" type="slidenum">
              <a:rPr lang="en-US" smtClean="0"/>
              <a:pPr/>
              <a:t>46</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14CA4-957B-4181-8CCD-6E791CA021AD}" type="slidenum">
              <a:rPr lang="en-US" smtClean="0"/>
              <a:pPr/>
              <a:t>47</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48</a:t>
            </a:fld>
            <a:endParaRPr lang="es-E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49</a:t>
            </a:fld>
            <a:endParaRPr lang="es-E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50</a:t>
            </a:fld>
            <a:endParaRPr lang="es-E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51</a:t>
            </a:fld>
            <a:endParaRPr lang="es-E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52</a:t>
            </a:fld>
            <a:endParaRPr lang="es-E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a:xfrm>
            <a:off x="685800" y="4343400"/>
            <a:ext cx="5486400" cy="4800600"/>
          </a:xfrm>
          <a:prstGeom prst="rect">
            <a:avLst/>
          </a:prstGeom>
        </p:spPr>
        <p:txBody>
          <a:bodyPr lIns="82689" tIns="41345" rIns="82689" bIns="41345"/>
          <a:lstStyle/>
          <a:p>
            <a:pPr marL="163880" indent="-163880"/>
            <a:r>
              <a:rPr lang="es-ES" sz="1000" dirty="0" smtClean="0"/>
              <a:t>El ceftolozano </a:t>
            </a:r>
            <a:r>
              <a:rPr lang="es-ES" sz="1000" dirty="0">
                <a:solidFill>
                  <a:srgbClr val="282828"/>
                </a:solidFill>
              </a:rPr>
              <a:t>pertenece a la clase de antibacterianos de las </a:t>
            </a:r>
            <a:r>
              <a:rPr lang="es-ES" sz="1000" dirty="0" smtClean="0">
                <a:solidFill>
                  <a:srgbClr val="282828"/>
                </a:solidFill>
              </a:rPr>
              <a:t>cefalosporinas. Ejerce su actividad bactericida al unirse a las importantes proteínas fijadoras de penicilinas </a:t>
            </a:r>
            <a:r>
              <a:rPr lang="es-ES" sz="1000" dirty="0" smtClean="0"/>
              <a:t>(PBP) de </a:t>
            </a:r>
            <a:r>
              <a:rPr lang="es-ES" sz="1000" i="1" dirty="0" smtClean="0"/>
              <a:t>Pseudomonas aeruginosa</a:t>
            </a:r>
            <a:r>
              <a:rPr lang="es-ES" sz="1000" dirty="0" smtClean="0"/>
              <a:t> (como PBP1b, PBP1c y PBP3), lo que inhibe la síntesis de la pared celular y provoca la muerte </a:t>
            </a:r>
            <a:r>
              <a:rPr lang="es-ES" sz="1000" dirty="0" smtClean="0">
                <a:solidFill>
                  <a:srgbClr val="000000"/>
                </a:solidFill>
              </a:rPr>
              <a:t>celular.</a:t>
            </a:r>
            <a:r>
              <a:rPr lang="es-ES" sz="1000" baseline="30000" dirty="0" smtClean="0">
                <a:solidFill>
                  <a:srgbClr val="000000"/>
                </a:solidFill>
              </a:rPr>
              <a:t>1</a:t>
            </a:r>
            <a:endParaRPr lang="es-ES" sz="1000" dirty="0" smtClean="0">
              <a:solidFill>
                <a:srgbClr val="000000"/>
              </a:solidFill>
            </a:endParaRPr>
          </a:p>
          <a:p>
            <a:pPr marL="163880" indent="-163880"/>
            <a:r>
              <a:rPr lang="es-ES" sz="1000" dirty="0" smtClean="0">
                <a:solidFill>
                  <a:srgbClr val="000000"/>
                </a:solidFill>
              </a:rPr>
              <a:t>El tazobactam</a:t>
            </a:r>
            <a:r>
              <a:rPr lang="es-ES" sz="1000" b="1" dirty="0" smtClean="0">
                <a:solidFill>
                  <a:srgbClr val="000000"/>
                </a:solidFill>
              </a:rPr>
              <a:t> </a:t>
            </a:r>
            <a:r>
              <a:rPr lang="es-ES" sz="1000" dirty="0" smtClean="0">
                <a:solidFill>
                  <a:srgbClr val="000000"/>
                </a:solidFill>
              </a:rPr>
              <a:t>sódico tiene poca actividad antibacteriana </a:t>
            </a:r>
            <a:r>
              <a:rPr lang="es-ES" sz="1000" i="1" dirty="0" smtClean="0">
                <a:solidFill>
                  <a:srgbClr val="000000"/>
                </a:solidFill>
              </a:rPr>
              <a:t>in vitro</a:t>
            </a:r>
            <a:r>
              <a:rPr lang="es-ES" sz="1000" dirty="0" smtClean="0">
                <a:solidFill>
                  <a:srgbClr val="000000"/>
                </a:solidFill>
              </a:rPr>
              <a:t> clínicamente </a:t>
            </a:r>
            <a:r>
              <a:rPr lang="es-ES" sz="1000" dirty="0" smtClean="0">
                <a:solidFill>
                  <a:srgbClr val="282828"/>
                </a:solidFill>
              </a:rPr>
              <a:t>relevante, debido a su escasa afinidad hacia las PBP</a:t>
            </a:r>
            <a:r>
              <a:rPr lang="es-ES" sz="1000" dirty="0" smtClean="0"/>
              <a:t>.</a:t>
            </a:r>
            <a:r>
              <a:rPr lang="es-ES" sz="1000" baseline="30000" dirty="0" smtClean="0"/>
              <a:t>1</a:t>
            </a:r>
            <a:r>
              <a:rPr lang="es-ES" sz="1000" dirty="0" smtClean="0"/>
              <a:t> Amplía la actividad de ceftolozano para abarcar muchos productores de </a:t>
            </a:r>
            <a:r>
              <a:rPr lang="el-GR" sz="1000" dirty="0" smtClean="0"/>
              <a:t>β-</a:t>
            </a:r>
            <a:r>
              <a:rPr lang="es-ES" sz="1000" dirty="0" smtClean="0"/>
              <a:t>lactamasas y algunas especies e </a:t>
            </a:r>
            <a:r>
              <a:rPr lang="es-ES" sz="1000" i="1" dirty="0" smtClean="0"/>
              <a:t>Enterobacter</a:t>
            </a:r>
            <a:r>
              <a:rPr lang="es-ES" sz="1000" dirty="0" smtClean="0"/>
              <a:t> que tienen desreprimida la AmpC, al proteger al ceftolozano de la hidrólisis.</a:t>
            </a:r>
            <a:r>
              <a:rPr lang="es-ES" sz="1000" baseline="30000" dirty="0" smtClean="0"/>
              <a:t>1,2</a:t>
            </a:r>
            <a:r>
              <a:rPr lang="es-ES" sz="1000" dirty="0" smtClean="0"/>
              <a:t> </a:t>
            </a:r>
          </a:p>
          <a:p>
            <a:pPr marL="163880" indent="-163880"/>
            <a:r>
              <a:rPr lang="es-ES" sz="1000" dirty="0" smtClean="0"/>
              <a:t>Los patógenos que albergan carbapenemasas y metalo-</a:t>
            </a:r>
            <a:r>
              <a:rPr lang="el-GR" sz="1000" dirty="0" smtClean="0"/>
              <a:t>β-</a:t>
            </a:r>
            <a:r>
              <a:rPr lang="es-ES" sz="1000" dirty="0" smtClean="0"/>
              <a:t>lactamasas siguen siendo resistentes.</a:t>
            </a:r>
            <a:r>
              <a:rPr lang="es-ES" sz="1000" baseline="30000" dirty="0" smtClean="0"/>
              <a:t> 1</a:t>
            </a:r>
            <a:endParaRPr lang="es-ES" sz="1000" dirty="0" smtClean="0"/>
          </a:p>
          <a:p>
            <a:endParaRPr lang="es-ES" sz="1000" b="1" dirty="0" smtClean="0"/>
          </a:p>
          <a:p>
            <a:r>
              <a:rPr lang="es-ES" sz="1000" b="1" dirty="0" smtClean="0"/>
              <a:t>Referencias</a:t>
            </a:r>
          </a:p>
          <a:p>
            <a:pPr marL="218527" indent="-218527">
              <a:buFont typeface="+mj-lt"/>
              <a:buAutoNum type="arabicPeriod"/>
              <a:defRPr/>
            </a:pPr>
            <a:r>
              <a:rPr lang="en-US" sz="1000" dirty="0" err="1" smtClean="0"/>
              <a:t>Zhanel</a:t>
            </a:r>
            <a:r>
              <a:rPr lang="en-US" sz="1000" dirty="0" smtClean="0"/>
              <a:t> </a:t>
            </a:r>
            <a:r>
              <a:rPr lang="en-US" sz="1000" dirty="0"/>
              <a:t>GG, Chung P, Adam </a:t>
            </a:r>
            <a:r>
              <a:rPr lang="en-US" sz="1000" dirty="0" smtClean="0"/>
              <a:t>H y cols. </a:t>
            </a:r>
            <a:r>
              <a:rPr lang="en-US" sz="1000" dirty="0" err="1"/>
              <a:t>Ceftolozane</a:t>
            </a:r>
            <a:r>
              <a:rPr lang="en-US" sz="1000" dirty="0"/>
              <a:t>/</a:t>
            </a:r>
            <a:r>
              <a:rPr lang="en-US" sz="1000" dirty="0" err="1"/>
              <a:t>Tazobactam</a:t>
            </a:r>
            <a:r>
              <a:rPr lang="en-US" sz="1000" dirty="0"/>
              <a:t>: A novel cephalosporin/</a:t>
            </a:r>
            <a:r>
              <a:rPr lang="el-GR" sz="1000" dirty="0"/>
              <a:t>β</a:t>
            </a:r>
            <a:r>
              <a:rPr lang="en-GB" sz="1000" dirty="0"/>
              <a:t>-lactamase inhibitor combination with activity against multidrug-resistant gram-negative bacilli. </a:t>
            </a:r>
            <a:r>
              <a:rPr lang="en-GB" sz="1000" i="1" dirty="0"/>
              <a:t>Drugs </a:t>
            </a:r>
            <a:r>
              <a:rPr lang="en-GB" sz="1000" dirty="0"/>
              <a:t>2014;58:31-51.</a:t>
            </a:r>
          </a:p>
          <a:p>
            <a:pPr marL="218527" indent="-218527">
              <a:buFont typeface="+mj-lt"/>
              <a:buAutoNum type="arabicPeriod"/>
              <a:defRPr/>
            </a:pPr>
            <a:r>
              <a:rPr lang="en-US" sz="1000" dirty="0" err="1"/>
              <a:t>Sader</a:t>
            </a:r>
            <a:r>
              <a:rPr lang="en-US" sz="1000" dirty="0"/>
              <a:t> HS, </a:t>
            </a:r>
            <a:r>
              <a:rPr lang="en-US" sz="1000" dirty="0" err="1"/>
              <a:t>Rhomberg</a:t>
            </a:r>
            <a:r>
              <a:rPr lang="en-US" sz="1000" dirty="0"/>
              <a:t> PR, Jones RN. Post-</a:t>
            </a:r>
            <a:r>
              <a:rPr lang="el-GR" sz="1000" dirty="0"/>
              <a:t>β</a:t>
            </a:r>
            <a:r>
              <a:rPr lang="en-GB" sz="1000" dirty="0"/>
              <a:t>-lactamase-inhibitor effect of </a:t>
            </a:r>
            <a:r>
              <a:rPr lang="en-GB" sz="1000" dirty="0" err="1"/>
              <a:t>tazobactam</a:t>
            </a:r>
            <a:r>
              <a:rPr lang="en-GB" sz="1000" dirty="0"/>
              <a:t> in combination with </a:t>
            </a:r>
            <a:r>
              <a:rPr lang="en-GB" sz="1000" dirty="0" err="1"/>
              <a:t>ceftolozane</a:t>
            </a:r>
            <a:r>
              <a:rPr lang="en-GB" sz="1000" dirty="0"/>
              <a:t> on extended-spectrum-</a:t>
            </a:r>
            <a:r>
              <a:rPr lang="el-GR" sz="1000" dirty="0"/>
              <a:t>β</a:t>
            </a:r>
            <a:r>
              <a:rPr lang="en-GB" sz="1000" dirty="0"/>
              <a:t>-lactamase-producing strains.</a:t>
            </a:r>
            <a:r>
              <a:rPr lang="en-US" sz="1000" dirty="0"/>
              <a:t> </a:t>
            </a:r>
            <a:r>
              <a:rPr lang="en-US" sz="1000" i="1" dirty="0" err="1"/>
              <a:t>Antimicrob</a:t>
            </a:r>
            <a:r>
              <a:rPr lang="en-US" sz="1000" i="1" dirty="0"/>
              <a:t> Agents </a:t>
            </a:r>
            <a:r>
              <a:rPr lang="en-US" sz="1000" i="1" dirty="0" err="1"/>
              <a:t>Chemother</a:t>
            </a:r>
            <a:r>
              <a:rPr lang="en-US" sz="1000" i="1" dirty="0"/>
              <a:t> </a:t>
            </a:r>
            <a:r>
              <a:rPr lang="en-US" sz="1000" dirty="0"/>
              <a:t>2014;58:2434–2437.</a:t>
            </a:r>
          </a:p>
        </p:txBody>
      </p:sp>
      <p:sp>
        <p:nvSpPr>
          <p:cNvPr id="4" name="Slide Number Placeholder 3"/>
          <p:cNvSpPr>
            <a:spLocks noGrp="1"/>
          </p:cNvSpPr>
          <p:nvPr>
            <p:ph type="sldNum" sz="quarter" idx="10"/>
          </p:nvPr>
        </p:nvSpPr>
        <p:spPr/>
        <p:txBody>
          <a:bodyPr/>
          <a:lstStyle/>
          <a:p>
            <a:fld id="{F8DE4551-4CFE-4B7C-8379-1819B7A38E4C}" type="slidenum">
              <a:rPr lang="en-US" smtClean="0">
                <a:solidFill>
                  <a:srgbClr val="282828"/>
                </a:solidFill>
              </a:rPr>
              <a:pPr/>
              <a:t>53</a:t>
            </a:fld>
            <a:endParaRPr lang="en-US">
              <a:solidFill>
                <a:srgbClr val="282828"/>
              </a:solidFill>
            </a:endParaRPr>
          </a:p>
        </p:txBody>
      </p:sp>
      <p:sp>
        <p:nvSpPr>
          <p:cNvPr id="5" name="TextBox 4"/>
          <p:cNvSpPr txBox="1"/>
          <p:nvPr/>
        </p:nvSpPr>
        <p:spPr>
          <a:xfrm>
            <a:off x="51601" y="2959615"/>
            <a:ext cx="1129163" cy="365265"/>
          </a:xfrm>
          <a:prstGeom prst="rect">
            <a:avLst/>
          </a:prstGeom>
          <a:noFill/>
          <a:ln>
            <a:solidFill>
              <a:schemeClr val="tx1"/>
            </a:solidFill>
          </a:ln>
        </p:spPr>
        <p:txBody>
          <a:bodyPr wrap="square" lIns="87411" tIns="43706" rIns="87411" bIns="43706" rtlCol="0">
            <a:spAutoFit/>
          </a:bodyPr>
          <a:lstStyle/>
          <a:p>
            <a:r>
              <a:rPr lang="en-GB" sz="900" dirty="0" err="1"/>
              <a:t>Zhanel</a:t>
            </a:r>
            <a:r>
              <a:rPr lang="en-GB" sz="900" dirty="0"/>
              <a:t> (Drugs 2014): p4A</a:t>
            </a:r>
          </a:p>
        </p:txBody>
      </p:sp>
      <p:sp>
        <p:nvSpPr>
          <p:cNvPr id="6" name="TextBox 5"/>
          <p:cNvSpPr txBox="1"/>
          <p:nvPr/>
        </p:nvSpPr>
        <p:spPr>
          <a:xfrm>
            <a:off x="51601" y="3324817"/>
            <a:ext cx="1129164" cy="365265"/>
          </a:xfrm>
          <a:prstGeom prst="rect">
            <a:avLst/>
          </a:prstGeom>
          <a:noFill/>
          <a:ln>
            <a:solidFill>
              <a:schemeClr val="tx1"/>
            </a:solidFill>
          </a:ln>
        </p:spPr>
        <p:txBody>
          <a:bodyPr wrap="square" lIns="87411" tIns="43706" rIns="87411" bIns="43706" rtlCol="0">
            <a:spAutoFit/>
          </a:bodyPr>
          <a:lstStyle/>
          <a:p>
            <a:r>
              <a:rPr lang="en-GB" sz="900" dirty="0" err="1"/>
              <a:t>Zhanel</a:t>
            </a:r>
            <a:r>
              <a:rPr lang="en-GB" sz="900" dirty="0"/>
              <a:t> (Drugs 2014): p4B</a:t>
            </a:r>
          </a:p>
        </p:txBody>
      </p:sp>
      <p:sp>
        <p:nvSpPr>
          <p:cNvPr id="7" name="TextBox 6"/>
          <p:cNvSpPr txBox="1"/>
          <p:nvPr/>
        </p:nvSpPr>
        <p:spPr>
          <a:xfrm>
            <a:off x="5680834" y="2170393"/>
            <a:ext cx="1100967" cy="503764"/>
          </a:xfrm>
          <a:prstGeom prst="rect">
            <a:avLst/>
          </a:prstGeom>
          <a:noFill/>
          <a:ln>
            <a:solidFill>
              <a:schemeClr val="tx1"/>
            </a:solidFill>
          </a:ln>
        </p:spPr>
        <p:txBody>
          <a:bodyPr wrap="square" lIns="87411" tIns="43706" rIns="87411" bIns="43706" rtlCol="0">
            <a:spAutoFit/>
          </a:bodyPr>
          <a:lstStyle/>
          <a:p>
            <a:r>
              <a:rPr lang="en-GB" sz="900" dirty="0" err="1"/>
              <a:t>Zhanel</a:t>
            </a:r>
            <a:r>
              <a:rPr lang="en-GB" sz="900" dirty="0"/>
              <a:t> (Drugs 2014): </a:t>
            </a:r>
          </a:p>
          <a:p>
            <a:r>
              <a:rPr lang="en-GB" sz="900" dirty="0"/>
              <a:t>p5 Figure 2</a:t>
            </a:r>
          </a:p>
        </p:txBody>
      </p:sp>
      <p:sp>
        <p:nvSpPr>
          <p:cNvPr id="8" name="TextBox 7"/>
          <p:cNvSpPr txBox="1"/>
          <p:nvPr/>
        </p:nvSpPr>
        <p:spPr>
          <a:xfrm>
            <a:off x="6172200" y="4218316"/>
            <a:ext cx="685800" cy="503764"/>
          </a:xfrm>
          <a:prstGeom prst="rect">
            <a:avLst/>
          </a:prstGeom>
          <a:noFill/>
          <a:ln>
            <a:solidFill>
              <a:schemeClr val="tx1"/>
            </a:solidFill>
          </a:ln>
        </p:spPr>
        <p:txBody>
          <a:bodyPr wrap="square" lIns="87411" tIns="43706" rIns="87411" bIns="43706" rtlCol="0">
            <a:spAutoFit/>
          </a:bodyPr>
          <a:lstStyle/>
          <a:p>
            <a:r>
              <a:rPr lang="en-GB" sz="900" dirty="0" err="1"/>
              <a:t>Sader</a:t>
            </a:r>
            <a:r>
              <a:rPr lang="en-GB" sz="900" dirty="0"/>
              <a:t> (AAC 2014: p3A</a:t>
            </a:r>
          </a:p>
        </p:txBody>
      </p:sp>
      <p:sp>
        <p:nvSpPr>
          <p:cNvPr id="9" name="TextBox 8"/>
          <p:cNvSpPr txBox="1"/>
          <p:nvPr/>
        </p:nvSpPr>
        <p:spPr>
          <a:xfrm>
            <a:off x="5680835" y="3168073"/>
            <a:ext cx="1100966" cy="365265"/>
          </a:xfrm>
          <a:prstGeom prst="rect">
            <a:avLst/>
          </a:prstGeom>
          <a:noFill/>
          <a:ln>
            <a:solidFill>
              <a:schemeClr val="tx1"/>
            </a:solidFill>
          </a:ln>
        </p:spPr>
        <p:txBody>
          <a:bodyPr wrap="square" lIns="87411" tIns="43706" rIns="87411" bIns="43706" rtlCol="0">
            <a:spAutoFit/>
          </a:bodyPr>
          <a:lstStyle/>
          <a:p>
            <a:r>
              <a:rPr lang="en-GB" sz="900" dirty="0" err="1"/>
              <a:t>Zhanel</a:t>
            </a:r>
            <a:r>
              <a:rPr lang="en-GB" sz="900" dirty="0"/>
              <a:t> (Drugs 2014): p3A, p5A</a:t>
            </a:r>
          </a:p>
        </p:txBody>
      </p:sp>
      <p:sp>
        <p:nvSpPr>
          <p:cNvPr id="10" name="TextBox 9"/>
          <p:cNvSpPr txBox="1"/>
          <p:nvPr/>
        </p:nvSpPr>
        <p:spPr>
          <a:xfrm>
            <a:off x="5680861" y="3680086"/>
            <a:ext cx="1102011" cy="365265"/>
          </a:xfrm>
          <a:prstGeom prst="rect">
            <a:avLst/>
          </a:prstGeom>
          <a:noFill/>
          <a:ln>
            <a:solidFill>
              <a:schemeClr val="tx1"/>
            </a:solidFill>
          </a:ln>
        </p:spPr>
        <p:txBody>
          <a:bodyPr wrap="square" lIns="87411" tIns="43706" rIns="87411" bIns="43706" rtlCol="0">
            <a:spAutoFit/>
          </a:bodyPr>
          <a:lstStyle/>
          <a:p>
            <a:r>
              <a:rPr lang="en-GB" sz="900" dirty="0" err="1"/>
              <a:t>Zhanel</a:t>
            </a:r>
            <a:r>
              <a:rPr lang="en-GB" sz="900" dirty="0"/>
              <a:t>(Drugs</a:t>
            </a:r>
          </a:p>
          <a:p>
            <a:r>
              <a:rPr lang="en-GB" sz="900" dirty="0"/>
              <a:t>2014): p7B</a:t>
            </a:r>
          </a:p>
        </p:txBody>
      </p:sp>
      <p:sp>
        <p:nvSpPr>
          <p:cNvPr id="11" name="TextBox 10"/>
          <p:cNvSpPr txBox="1"/>
          <p:nvPr/>
        </p:nvSpPr>
        <p:spPr>
          <a:xfrm>
            <a:off x="6172200" y="4853288"/>
            <a:ext cx="685800" cy="780763"/>
          </a:xfrm>
          <a:prstGeom prst="rect">
            <a:avLst/>
          </a:prstGeom>
          <a:noFill/>
          <a:ln>
            <a:solidFill>
              <a:schemeClr val="tx1"/>
            </a:solidFill>
          </a:ln>
        </p:spPr>
        <p:txBody>
          <a:bodyPr wrap="square" lIns="87411" tIns="43706" rIns="87411" bIns="43706" rtlCol="0">
            <a:spAutoFit/>
          </a:bodyPr>
          <a:lstStyle/>
          <a:p>
            <a:r>
              <a:rPr lang="en-GB" sz="900" dirty="0" err="1"/>
              <a:t>Zhanel</a:t>
            </a:r>
            <a:r>
              <a:rPr lang="en-GB" sz="900" dirty="0"/>
              <a:t> (Drugs 2014): p5A, p7A, p7B</a:t>
            </a:r>
          </a:p>
        </p:txBody>
      </p:sp>
      <p:sp>
        <p:nvSpPr>
          <p:cNvPr id="12" name="TextBox 11"/>
          <p:cNvSpPr txBox="1"/>
          <p:nvPr/>
        </p:nvSpPr>
        <p:spPr>
          <a:xfrm>
            <a:off x="12702" y="4309766"/>
            <a:ext cx="647699" cy="780763"/>
          </a:xfrm>
          <a:prstGeom prst="rect">
            <a:avLst/>
          </a:prstGeom>
          <a:noFill/>
          <a:ln>
            <a:solidFill>
              <a:schemeClr val="tx1"/>
            </a:solidFill>
          </a:ln>
        </p:spPr>
        <p:txBody>
          <a:bodyPr wrap="square" lIns="87411" tIns="43706" rIns="87411" bIns="43706" rtlCol="0">
            <a:spAutoFit/>
          </a:bodyPr>
          <a:lstStyle/>
          <a:p>
            <a:r>
              <a:rPr lang="en-GB" sz="900" dirty="0" err="1"/>
              <a:t>Zhanel</a:t>
            </a:r>
            <a:r>
              <a:rPr lang="en-GB" sz="900" dirty="0"/>
              <a:t> (Drugs 2014): p1B, p4B, p10A</a:t>
            </a:r>
          </a:p>
        </p:txBody>
      </p:sp>
      <p:sp>
        <p:nvSpPr>
          <p:cNvPr id="13" name="Rectangle 12"/>
          <p:cNvSpPr/>
          <p:nvPr/>
        </p:nvSpPr>
        <p:spPr>
          <a:xfrm>
            <a:off x="600075" y="7626016"/>
            <a:ext cx="5657852" cy="132366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2689" tIns="41345" rIns="82689" bIns="41345" rtlCol="0" anchor="ctr"/>
          <a:lstStyle/>
          <a:p>
            <a:r>
              <a:rPr lang="en-US" sz="900" b="1" dirty="0">
                <a:solidFill>
                  <a:schemeClr val="tx1"/>
                </a:solidFill>
              </a:rPr>
              <a:t>COPYRIGHT USAGE TERMS</a:t>
            </a:r>
          </a:p>
          <a:p>
            <a:r>
              <a:rPr lang="en-US" sz="900" dirty="0">
                <a:solidFill>
                  <a:schemeClr val="tx1"/>
                </a:solidFill>
              </a:rPr>
              <a:t>Merck Sharp &amp; Dohme Corp. globally owned (domestic, international) chart rights, unlimited time, unlimited use. Merck Sharp &amp; Dohme Corp. owns copyright. Reference source: Data available on request from Merck: Professional Services-DAP, WP1-27, PO Box 4, West Point, PA 10486-0004. Information package AINF-1155615-005. Created in 2015 by PAREXEL under standard AOR contract with Merck. Agency confirms that the data’s graphic format does not match the published graphic format, and does not require licensing.</a:t>
            </a:r>
          </a:p>
        </p:txBody>
      </p:sp>
    </p:spTree>
    <p:extLst>
      <p:ext uri="{BB962C8B-B14F-4D97-AF65-F5344CB8AC3E}">
        <p14:creationId xmlns:p14="http://schemas.microsoft.com/office/powerpoint/2010/main" xmlns="" val="22060670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4263" y="762000"/>
            <a:ext cx="4572000" cy="3430588"/>
          </a:xfrm>
        </p:spPr>
      </p:sp>
      <p:sp>
        <p:nvSpPr>
          <p:cNvPr id="3" name="Notes Placeholder 2"/>
          <p:cNvSpPr>
            <a:spLocks noGrp="1"/>
          </p:cNvSpPr>
          <p:nvPr>
            <p:ph type="body" idx="1"/>
          </p:nvPr>
        </p:nvSpPr>
        <p:spPr>
          <a:xfrm>
            <a:off x="685800" y="4343399"/>
            <a:ext cx="5486400" cy="4807464"/>
          </a:xfrm>
          <a:prstGeom prst="rect">
            <a:avLst/>
          </a:prstGeom>
        </p:spPr>
        <p:txBody>
          <a:bodyPr lIns="82689" tIns="41345" rIns="82689" bIns="41345"/>
          <a:lstStyle/>
          <a:p>
            <a:pPr marL="163880" indent="-163880"/>
            <a:r>
              <a:rPr lang="es-ES" sz="1000" dirty="0" smtClean="0"/>
              <a:t>El ceftolozano es una cefalosporina. Su acción bactericida se deriva de su capacidad para evadir una multitud de mecanismos de resistencia, incluidas la baja penetración a través de las porinas y la modificación de las proteínas fijadoras de penicilinas (PBP).</a:t>
            </a:r>
            <a:r>
              <a:rPr lang="es-ES" sz="1000" baseline="30000" dirty="0" smtClean="0"/>
              <a:t>1,2</a:t>
            </a:r>
            <a:r>
              <a:rPr lang="es-ES" sz="1000" dirty="0" smtClean="0"/>
              <a:t> </a:t>
            </a:r>
          </a:p>
          <a:p>
            <a:pPr marL="163880" indent="-163880"/>
            <a:r>
              <a:rPr lang="es-ES" sz="1000" dirty="0" smtClean="0"/>
              <a:t>El ceftolozano inhibe las PBP, lo que a su vez afecta la formación de enlaces cruzados en el peptidoglucano y lleva a la desregulación de la síntesis de la pared celular bacteriana, con la consiguiente activación de la lisis celular.</a:t>
            </a:r>
            <a:r>
              <a:rPr lang="es-ES" sz="1000" baseline="30000" dirty="0" smtClean="0"/>
              <a:t>1</a:t>
            </a:r>
          </a:p>
          <a:p>
            <a:pPr marL="163880" indent="-163880"/>
            <a:r>
              <a:rPr lang="es-ES" sz="1000" dirty="0" smtClean="0">
                <a:cs typeface="Calibri"/>
              </a:rPr>
              <a:t>El inhibidor de las </a:t>
            </a:r>
            <a:r>
              <a:rPr lang="el-GR" sz="1000" dirty="0" smtClean="0">
                <a:cs typeface="Calibri"/>
              </a:rPr>
              <a:t>β-</a:t>
            </a:r>
            <a:r>
              <a:rPr lang="es-ES" sz="1000" dirty="0" smtClean="0">
                <a:cs typeface="Calibri"/>
              </a:rPr>
              <a:t>lactamasas tazobactam permite ampliar el espectro del ceftolozano contra bacilos gramnegativos productores de </a:t>
            </a:r>
            <a:r>
              <a:rPr lang="el-GR" sz="1000" dirty="0" smtClean="0">
                <a:cs typeface="Calibri"/>
              </a:rPr>
              <a:t>β-</a:t>
            </a:r>
            <a:r>
              <a:rPr lang="es-ES" sz="1000" dirty="0" smtClean="0">
                <a:cs typeface="Calibri"/>
              </a:rPr>
              <a:t>lactamasas, incluidas las </a:t>
            </a:r>
            <a:r>
              <a:rPr lang="el-GR" sz="1000" dirty="0" smtClean="0">
                <a:cs typeface="Calibri"/>
              </a:rPr>
              <a:t>β-</a:t>
            </a:r>
            <a:r>
              <a:rPr lang="es-ES" sz="1000" dirty="0" smtClean="0">
                <a:cs typeface="Calibri"/>
              </a:rPr>
              <a:t>lactamasas de espectro extendido.</a:t>
            </a:r>
            <a:r>
              <a:rPr lang="es-ES" sz="1000" baseline="30000" dirty="0" smtClean="0">
                <a:cs typeface="Calibri"/>
              </a:rPr>
              <a:t>2,3</a:t>
            </a:r>
          </a:p>
          <a:p>
            <a:endParaRPr lang="es-ES" sz="1000" dirty="0" smtClean="0">
              <a:cs typeface="Calibri"/>
            </a:endParaRPr>
          </a:p>
          <a:p>
            <a:r>
              <a:rPr lang="es-ES" sz="1000" b="1" dirty="0" smtClean="0">
                <a:cs typeface="Calibri"/>
              </a:rPr>
              <a:t>Referencias</a:t>
            </a:r>
          </a:p>
          <a:p>
            <a:pPr defTabSz="874106">
              <a:defRPr/>
            </a:pPr>
            <a:r>
              <a:rPr lang="en-US" sz="1000" dirty="0" smtClean="0"/>
              <a:t>Imagen </a:t>
            </a:r>
            <a:r>
              <a:rPr lang="en-US" sz="1000" dirty="0" err="1" smtClean="0"/>
              <a:t>adaptada</a:t>
            </a:r>
            <a:r>
              <a:rPr lang="en-US" sz="1000" dirty="0" smtClean="0"/>
              <a:t> de http</a:t>
            </a:r>
            <a:r>
              <a:rPr lang="en-US" sz="1000" dirty="0"/>
              <a:t>://www.scrigroup.com/limba/engleza/100/Antimicrobial-Agents-Penicilli72156.php. </a:t>
            </a:r>
            <a:r>
              <a:rPr lang="en-US" sz="1000" dirty="0" err="1" smtClean="0"/>
              <a:t>Consultado</a:t>
            </a:r>
            <a:r>
              <a:rPr lang="en-US" sz="1000" dirty="0" smtClean="0"/>
              <a:t> el 21 de </a:t>
            </a:r>
            <a:r>
              <a:rPr lang="en-US" sz="1000" dirty="0" err="1" smtClean="0"/>
              <a:t>enero</a:t>
            </a:r>
            <a:r>
              <a:rPr lang="en-US" sz="1000" dirty="0" smtClean="0"/>
              <a:t> de 2016</a:t>
            </a:r>
            <a:r>
              <a:rPr lang="en-US" sz="1000" dirty="0"/>
              <a:t>. </a:t>
            </a:r>
          </a:p>
          <a:p>
            <a:pPr defTabSz="874106">
              <a:defRPr/>
            </a:pPr>
            <a:endParaRPr lang="en-US" sz="1000" dirty="0"/>
          </a:p>
          <a:p>
            <a:pPr marL="218527" indent="-218527" defTabSz="874106">
              <a:buFont typeface="+mj-lt"/>
              <a:buAutoNum type="arabicPeriod"/>
              <a:defRPr/>
            </a:pPr>
            <a:r>
              <a:rPr lang="en-US" sz="1000" dirty="0" err="1"/>
              <a:t>Moyá</a:t>
            </a:r>
            <a:r>
              <a:rPr lang="en-US" sz="1000" dirty="0"/>
              <a:t> B, </a:t>
            </a:r>
            <a:r>
              <a:rPr lang="en-US" sz="1000" dirty="0" err="1"/>
              <a:t>Zamorani</a:t>
            </a:r>
            <a:r>
              <a:rPr lang="en-US" sz="1000" dirty="0"/>
              <a:t> L, Juan C, Ge Y, Oliver A. </a:t>
            </a:r>
            <a:r>
              <a:rPr lang="en-GB" sz="1000" dirty="0"/>
              <a:t>Affinity of the new cephalosporin CXA-101 to penicillin-binding proteins of </a:t>
            </a:r>
            <a:r>
              <a:rPr lang="en-GB" sz="1000" i="1" dirty="0"/>
              <a:t>Pseudomonas aeruginosa</a:t>
            </a:r>
            <a:r>
              <a:rPr lang="en-GB" sz="1000" dirty="0"/>
              <a:t>. </a:t>
            </a:r>
            <a:r>
              <a:rPr lang="en-US" sz="1000" i="1" dirty="0" err="1"/>
              <a:t>Antimicrob</a:t>
            </a:r>
            <a:r>
              <a:rPr lang="en-US" sz="1000" i="1" dirty="0"/>
              <a:t> Agents </a:t>
            </a:r>
            <a:r>
              <a:rPr lang="en-US" sz="1000" i="1" dirty="0" err="1"/>
              <a:t>Chemother</a:t>
            </a:r>
            <a:r>
              <a:rPr lang="en-US" sz="1000" i="1" dirty="0"/>
              <a:t> </a:t>
            </a:r>
            <a:r>
              <a:rPr lang="en-US" sz="1000" dirty="0"/>
              <a:t>2010;54:3933–3937.</a:t>
            </a:r>
          </a:p>
          <a:p>
            <a:pPr marL="218527" indent="-218527">
              <a:buFont typeface="+mj-lt"/>
              <a:buAutoNum type="arabicPeriod"/>
              <a:defRPr/>
            </a:pPr>
            <a:r>
              <a:rPr lang="en-US" sz="1000" dirty="0" err="1"/>
              <a:t>Zhanel</a:t>
            </a:r>
            <a:r>
              <a:rPr lang="en-US" sz="1000" dirty="0"/>
              <a:t> GG, Chung P, Adam </a:t>
            </a:r>
            <a:r>
              <a:rPr lang="en-US" sz="1000" dirty="0" smtClean="0"/>
              <a:t>H y cols. </a:t>
            </a:r>
            <a:r>
              <a:rPr lang="en-US" sz="1000" dirty="0" err="1"/>
              <a:t>Ceftolozane</a:t>
            </a:r>
            <a:r>
              <a:rPr lang="en-US" sz="1000" dirty="0"/>
              <a:t>/</a:t>
            </a:r>
            <a:r>
              <a:rPr lang="en-US" sz="1000" dirty="0" err="1"/>
              <a:t>Tazobactam</a:t>
            </a:r>
            <a:r>
              <a:rPr lang="en-US" sz="1000" dirty="0"/>
              <a:t>: A novel cephalosporin/</a:t>
            </a:r>
            <a:r>
              <a:rPr lang="el-GR" sz="1000" dirty="0"/>
              <a:t>β</a:t>
            </a:r>
            <a:r>
              <a:rPr lang="en-GB" sz="1000" dirty="0"/>
              <a:t>-lactamase inhibitor combination with activity against multidrug-resistant gram-negative bacilli. </a:t>
            </a:r>
            <a:r>
              <a:rPr lang="en-GB" sz="1000" i="1" dirty="0"/>
              <a:t>Drugs </a:t>
            </a:r>
            <a:r>
              <a:rPr lang="en-GB" sz="1000" dirty="0"/>
              <a:t>2014;58:31-51.</a:t>
            </a:r>
          </a:p>
          <a:p>
            <a:pPr marL="218527" indent="-218527">
              <a:buFont typeface="+mj-lt"/>
              <a:buAutoNum type="arabicPeriod"/>
              <a:defRPr/>
            </a:pPr>
            <a:r>
              <a:rPr lang="en-US" sz="1000" dirty="0" err="1"/>
              <a:t>Sader</a:t>
            </a:r>
            <a:r>
              <a:rPr lang="en-US" sz="1000" dirty="0"/>
              <a:t> HS, </a:t>
            </a:r>
            <a:r>
              <a:rPr lang="en-US" sz="1000" dirty="0" err="1"/>
              <a:t>Rhomberg</a:t>
            </a:r>
            <a:r>
              <a:rPr lang="en-US" sz="1000" dirty="0"/>
              <a:t> PR, Jones RN. Post-</a:t>
            </a:r>
            <a:r>
              <a:rPr lang="el-GR" sz="1000" dirty="0"/>
              <a:t>β</a:t>
            </a:r>
            <a:r>
              <a:rPr lang="en-GB" sz="1000" dirty="0"/>
              <a:t>-lactamase-inhibitor effect of </a:t>
            </a:r>
            <a:r>
              <a:rPr lang="en-GB" sz="1000" dirty="0" err="1"/>
              <a:t>tazobactam</a:t>
            </a:r>
            <a:r>
              <a:rPr lang="en-GB" sz="1000" dirty="0"/>
              <a:t> in combination with </a:t>
            </a:r>
            <a:r>
              <a:rPr lang="en-GB" sz="1000" dirty="0" err="1"/>
              <a:t>ceftolozane</a:t>
            </a:r>
            <a:r>
              <a:rPr lang="en-GB" sz="1000" dirty="0"/>
              <a:t> on extended-spectrum-</a:t>
            </a:r>
            <a:r>
              <a:rPr lang="el-GR" sz="1000" dirty="0"/>
              <a:t>β</a:t>
            </a:r>
            <a:r>
              <a:rPr lang="en-GB" sz="1000" dirty="0"/>
              <a:t>-lactamase-producing strains.</a:t>
            </a:r>
            <a:r>
              <a:rPr lang="en-US" sz="1000" dirty="0"/>
              <a:t> </a:t>
            </a:r>
            <a:r>
              <a:rPr lang="en-US" sz="1000" i="1" dirty="0" err="1"/>
              <a:t>Antimicrob</a:t>
            </a:r>
            <a:r>
              <a:rPr lang="en-US" sz="1000" i="1" dirty="0"/>
              <a:t> Agents </a:t>
            </a:r>
            <a:r>
              <a:rPr lang="en-US" sz="1000" i="1" dirty="0" err="1"/>
              <a:t>Chemother</a:t>
            </a:r>
            <a:r>
              <a:rPr lang="en-US" sz="1000" i="1" dirty="0"/>
              <a:t> </a:t>
            </a:r>
            <a:r>
              <a:rPr lang="en-US" sz="1000" dirty="0"/>
              <a:t>2014;58:2434–2437. </a:t>
            </a:r>
          </a:p>
          <a:p>
            <a:pPr marL="218527" indent="-218527">
              <a:buFont typeface="+mj-lt"/>
              <a:buAutoNum type="arabicPeriod"/>
              <a:defRPr/>
            </a:pPr>
            <a:endParaRPr lang="en-GB" sz="900" dirty="0"/>
          </a:p>
          <a:p>
            <a:endParaRPr lang="en-US" sz="900" dirty="0">
              <a:cs typeface="Calibri"/>
            </a:endParaRPr>
          </a:p>
          <a:p>
            <a:endParaRPr lang="en-US" sz="900" dirty="0">
              <a:cs typeface="Calibri"/>
            </a:endParaRPr>
          </a:p>
        </p:txBody>
      </p:sp>
      <p:sp>
        <p:nvSpPr>
          <p:cNvPr id="4" name="Slide Number Placeholder 3"/>
          <p:cNvSpPr>
            <a:spLocks noGrp="1"/>
          </p:cNvSpPr>
          <p:nvPr>
            <p:ph type="sldNum" sz="quarter" idx="10"/>
          </p:nvPr>
        </p:nvSpPr>
        <p:spPr/>
        <p:txBody>
          <a:bodyPr/>
          <a:lstStyle/>
          <a:p>
            <a:fld id="{58727D66-5314-AC41-8CB5-E91DE176C8FE}" type="slidenum">
              <a:rPr lang="en-US" smtClean="0">
                <a:solidFill>
                  <a:prstClr val="black"/>
                </a:solidFill>
              </a:rPr>
              <a:pPr/>
              <a:t>54</a:t>
            </a:fld>
            <a:endParaRPr lang="en-US">
              <a:solidFill>
                <a:prstClr val="black"/>
              </a:solidFill>
            </a:endParaRPr>
          </a:p>
        </p:txBody>
      </p:sp>
      <p:sp>
        <p:nvSpPr>
          <p:cNvPr id="5" name="TextBox 4"/>
          <p:cNvSpPr txBox="1"/>
          <p:nvPr/>
        </p:nvSpPr>
        <p:spPr>
          <a:xfrm>
            <a:off x="5874626" y="1317705"/>
            <a:ext cx="983374" cy="365265"/>
          </a:xfrm>
          <a:prstGeom prst="rect">
            <a:avLst/>
          </a:prstGeom>
          <a:noFill/>
          <a:ln>
            <a:solidFill>
              <a:schemeClr val="tx1"/>
            </a:solidFill>
          </a:ln>
        </p:spPr>
        <p:txBody>
          <a:bodyPr wrap="square" lIns="87411" tIns="43706" rIns="87411" bIns="43706" rtlCol="0">
            <a:spAutoFit/>
          </a:bodyPr>
          <a:lstStyle/>
          <a:p>
            <a:r>
              <a:rPr lang="en-GB" sz="900" dirty="0" err="1"/>
              <a:t>Moya</a:t>
            </a:r>
            <a:r>
              <a:rPr lang="en-GB" sz="900" dirty="0"/>
              <a:t> (AAC 2010): p5A</a:t>
            </a:r>
          </a:p>
        </p:txBody>
      </p:sp>
      <p:sp>
        <p:nvSpPr>
          <p:cNvPr id="6" name="TextBox 5"/>
          <p:cNvSpPr txBox="1"/>
          <p:nvPr/>
        </p:nvSpPr>
        <p:spPr>
          <a:xfrm>
            <a:off x="12702" y="4309766"/>
            <a:ext cx="647699" cy="1088539"/>
          </a:xfrm>
          <a:prstGeom prst="rect">
            <a:avLst/>
          </a:prstGeom>
          <a:noFill/>
          <a:ln>
            <a:solidFill>
              <a:schemeClr val="tx1"/>
            </a:solidFill>
          </a:ln>
        </p:spPr>
        <p:txBody>
          <a:bodyPr wrap="square" lIns="87411" tIns="43706" rIns="87411" bIns="43706" rtlCol="0">
            <a:spAutoFit/>
          </a:bodyPr>
          <a:lstStyle/>
          <a:p>
            <a:r>
              <a:rPr lang="en-GB" sz="900" dirty="0" err="1"/>
              <a:t>Zhanel</a:t>
            </a:r>
            <a:r>
              <a:rPr lang="en-GB" sz="900" dirty="0"/>
              <a:t> (Drugs 2014): p1A, p4A, p4B</a:t>
            </a:r>
          </a:p>
          <a:p>
            <a:endParaRPr lang="en-GB" sz="900" dirty="0"/>
          </a:p>
          <a:p>
            <a:r>
              <a:rPr lang="en-GB" sz="900" dirty="0"/>
              <a:t>p2B</a:t>
            </a:r>
          </a:p>
        </p:txBody>
      </p:sp>
      <p:sp>
        <p:nvSpPr>
          <p:cNvPr id="7" name="TextBox 6"/>
          <p:cNvSpPr txBox="1"/>
          <p:nvPr/>
        </p:nvSpPr>
        <p:spPr>
          <a:xfrm>
            <a:off x="5874625" y="1691642"/>
            <a:ext cx="983375" cy="365265"/>
          </a:xfrm>
          <a:prstGeom prst="rect">
            <a:avLst/>
          </a:prstGeom>
          <a:noFill/>
          <a:ln>
            <a:solidFill>
              <a:schemeClr val="tx1"/>
            </a:solidFill>
          </a:ln>
        </p:spPr>
        <p:txBody>
          <a:bodyPr wrap="square" lIns="87411" tIns="43706" rIns="87411" bIns="43706" rtlCol="0">
            <a:spAutoFit/>
          </a:bodyPr>
          <a:lstStyle/>
          <a:p>
            <a:r>
              <a:rPr lang="en-GB" sz="900" dirty="0" err="1"/>
              <a:t>Zhanel</a:t>
            </a:r>
            <a:r>
              <a:rPr lang="en-GB" sz="900" dirty="0"/>
              <a:t> (Drugs 2014): p4A</a:t>
            </a:r>
          </a:p>
        </p:txBody>
      </p:sp>
      <p:sp>
        <p:nvSpPr>
          <p:cNvPr id="8" name="TextBox 7"/>
          <p:cNvSpPr txBox="1"/>
          <p:nvPr/>
        </p:nvSpPr>
        <p:spPr>
          <a:xfrm>
            <a:off x="5874625" y="3069142"/>
            <a:ext cx="983375" cy="365265"/>
          </a:xfrm>
          <a:prstGeom prst="rect">
            <a:avLst/>
          </a:prstGeom>
          <a:noFill/>
          <a:ln>
            <a:solidFill>
              <a:schemeClr val="tx1"/>
            </a:solidFill>
          </a:ln>
        </p:spPr>
        <p:txBody>
          <a:bodyPr wrap="square" lIns="87411" tIns="43706" rIns="87411" bIns="43706" rtlCol="0">
            <a:spAutoFit/>
          </a:bodyPr>
          <a:lstStyle/>
          <a:p>
            <a:r>
              <a:rPr lang="en-GB" sz="900" dirty="0" err="1"/>
              <a:t>Sader</a:t>
            </a:r>
            <a:r>
              <a:rPr lang="en-GB" sz="900" dirty="0"/>
              <a:t> (AAC 2014: p3A</a:t>
            </a:r>
          </a:p>
        </p:txBody>
      </p:sp>
      <p:sp>
        <p:nvSpPr>
          <p:cNvPr id="9" name="TextBox 8"/>
          <p:cNvSpPr txBox="1"/>
          <p:nvPr/>
        </p:nvSpPr>
        <p:spPr>
          <a:xfrm>
            <a:off x="5874625" y="2550440"/>
            <a:ext cx="983375" cy="365265"/>
          </a:xfrm>
          <a:prstGeom prst="rect">
            <a:avLst/>
          </a:prstGeom>
          <a:noFill/>
          <a:ln>
            <a:solidFill>
              <a:schemeClr val="tx1"/>
            </a:solidFill>
          </a:ln>
        </p:spPr>
        <p:txBody>
          <a:bodyPr wrap="square" lIns="87411" tIns="43706" rIns="87411" bIns="43706" rtlCol="0">
            <a:spAutoFit/>
          </a:bodyPr>
          <a:lstStyle/>
          <a:p>
            <a:r>
              <a:rPr lang="en-GB" sz="900" dirty="0" err="1"/>
              <a:t>Zhanel</a:t>
            </a:r>
            <a:r>
              <a:rPr lang="en-GB" sz="900" dirty="0"/>
              <a:t> (Drugs 2014): p5A</a:t>
            </a:r>
          </a:p>
        </p:txBody>
      </p:sp>
      <p:sp>
        <p:nvSpPr>
          <p:cNvPr id="10" name="TextBox 9"/>
          <p:cNvSpPr txBox="1"/>
          <p:nvPr/>
        </p:nvSpPr>
        <p:spPr>
          <a:xfrm>
            <a:off x="6172200" y="4327603"/>
            <a:ext cx="685800" cy="503764"/>
          </a:xfrm>
          <a:prstGeom prst="rect">
            <a:avLst/>
          </a:prstGeom>
          <a:noFill/>
          <a:ln>
            <a:solidFill>
              <a:schemeClr val="tx1"/>
            </a:solidFill>
          </a:ln>
        </p:spPr>
        <p:txBody>
          <a:bodyPr wrap="square" lIns="87411" tIns="43706" rIns="87411" bIns="43706" rtlCol="0">
            <a:spAutoFit/>
          </a:bodyPr>
          <a:lstStyle/>
          <a:p>
            <a:r>
              <a:rPr lang="en-GB" sz="900" dirty="0" err="1"/>
              <a:t>Moya</a:t>
            </a:r>
            <a:r>
              <a:rPr lang="en-GB" sz="900" dirty="0"/>
              <a:t> (AAC 2010): p5A</a:t>
            </a:r>
          </a:p>
        </p:txBody>
      </p:sp>
      <p:sp>
        <p:nvSpPr>
          <p:cNvPr id="12" name="TextBox 11"/>
          <p:cNvSpPr txBox="1"/>
          <p:nvPr/>
        </p:nvSpPr>
        <p:spPr>
          <a:xfrm>
            <a:off x="6172200" y="5086333"/>
            <a:ext cx="684213" cy="503764"/>
          </a:xfrm>
          <a:prstGeom prst="rect">
            <a:avLst/>
          </a:prstGeom>
          <a:noFill/>
          <a:ln>
            <a:solidFill>
              <a:schemeClr val="tx1"/>
            </a:solidFill>
          </a:ln>
        </p:spPr>
        <p:txBody>
          <a:bodyPr wrap="square" lIns="87411" tIns="43706" rIns="87411" bIns="43706" rtlCol="0">
            <a:spAutoFit/>
          </a:bodyPr>
          <a:lstStyle/>
          <a:p>
            <a:r>
              <a:rPr lang="en-GB" sz="900" dirty="0" err="1"/>
              <a:t>Sader</a:t>
            </a:r>
            <a:r>
              <a:rPr lang="en-GB" sz="900" dirty="0"/>
              <a:t> (AAC 2014: p3A</a:t>
            </a:r>
          </a:p>
        </p:txBody>
      </p:sp>
      <p:sp>
        <p:nvSpPr>
          <p:cNvPr id="13" name="Rectangle 12"/>
          <p:cNvSpPr/>
          <p:nvPr/>
        </p:nvSpPr>
        <p:spPr>
          <a:xfrm>
            <a:off x="571466" y="8013598"/>
            <a:ext cx="5596551" cy="99903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2689" tIns="41345" rIns="82689" bIns="41345" rtlCol="0" anchor="ctr"/>
          <a:lstStyle/>
          <a:p>
            <a:r>
              <a:rPr lang="en-US" sz="900" b="1" dirty="0">
                <a:solidFill>
                  <a:schemeClr val="tx1"/>
                </a:solidFill>
              </a:rPr>
              <a:t>COPYRIGHT USAGE TERMS</a:t>
            </a:r>
          </a:p>
          <a:p>
            <a:r>
              <a:rPr lang="en-US" sz="900" dirty="0">
                <a:solidFill>
                  <a:schemeClr val="tx1"/>
                </a:solidFill>
              </a:rPr>
              <a:t>Merck Sharp &amp; Dohme Corp. globally owned (domestic, international) chart rights, unlimited time, unlimited use. Merck Sharp &amp; Dohme Corp. owns copyright. Reference source: Image substantially adapted from http://www.scrigroup.com/limba/engleza/100/Antimicrobial-Agents-Penicilli72156.php. Accessed on January 21, 2016. Created in 2016 by PAREXEL under standard AOR contract with Merck. Agency confirms that the data’s graphic format does not match the published graphic format, and does not require licensing.</a:t>
            </a:r>
          </a:p>
        </p:txBody>
      </p:sp>
    </p:spTree>
    <p:extLst>
      <p:ext uri="{BB962C8B-B14F-4D97-AF65-F5344CB8AC3E}">
        <p14:creationId xmlns:p14="http://schemas.microsoft.com/office/powerpoint/2010/main" xmlns="" val="4055102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43000" y="4321629"/>
            <a:ext cx="5486400" cy="4114800"/>
          </a:xfrm>
          <a:prstGeom prst="rect">
            <a:avLst/>
          </a:prstGeom>
        </p:spPr>
        <p:txBody>
          <a:bodyPr lIns="86464" tIns="43233" rIns="86464" bIns="43233"/>
          <a:lstStyle/>
          <a:p>
            <a:pPr marL="162151" indent="-162151" defTabSz="903557">
              <a:buFont typeface="Arial" panose="020B0604020202020204" pitchFamily="34" charset="0"/>
              <a:buChar char="•"/>
              <a:defRPr/>
            </a:pPr>
            <a:r>
              <a:rPr lang="es-ES" dirty="0" smtClean="0"/>
              <a:t>Castanheira y cols. evaluaron la pérdida de las porinas de la membrana exterior (OprD) y la hiperexpresión de las β-lactamasas AmpC y de múltiples bombas de salida en 120 aislados de </a:t>
            </a:r>
            <a:r>
              <a:rPr lang="es-ES" i="1" dirty="0" smtClean="0"/>
              <a:t>Pseudomonas aeruginosa </a:t>
            </a:r>
            <a:r>
              <a:rPr lang="es-ES" dirty="0" smtClean="0"/>
              <a:t>obtenidos durante 2012 en hospitales de Estados Unidos. </a:t>
            </a:r>
          </a:p>
          <a:p>
            <a:pPr marL="162151" indent="-162151" defTabSz="903557">
              <a:buFont typeface="Arial" panose="020B0604020202020204" pitchFamily="34" charset="0"/>
              <a:buChar char="•"/>
              <a:defRPr/>
            </a:pPr>
            <a:r>
              <a:rPr lang="es-ES" dirty="0" smtClean="0"/>
              <a:t>Para los aislados con una combinación de mecanismos de resistencia, entre ellos la pérdida de OprD y la expresión aumentada de AmpC, con o sin hiperexpresión de las bombas de salida, los valores de la concentración inhibidora mínima de todos los fármacos analizados se elevaron, con excepción de los de ceftolozano y tazobactam.</a:t>
            </a:r>
          </a:p>
          <a:p>
            <a:pPr marL="162151" indent="-162151" defTabSz="903557">
              <a:buFont typeface="Arial" panose="020B0604020202020204" pitchFamily="34" charset="0"/>
              <a:buChar char="•"/>
              <a:defRPr/>
            </a:pPr>
            <a:endParaRPr lang="es-ES" dirty="0" smtClean="0"/>
          </a:p>
          <a:p>
            <a:pPr defTabSz="903557">
              <a:defRPr/>
            </a:pPr>
            <a:r>
              <a:rPr lang="es-ES" dirty="0" smtClean="0"/>
              <a:t>OprD = porina de la membrana exterior. </a:t>
            </a:r>
          </a:p>
          <a:p>
            <a:pPr defTabSz="903557">
              <a:defRPr/>
            </a:pPr>
            <a:endParaRPr lang="es-ES" dirty="0" smtClean="0"/>
          </a:p>
          <a:p>
            <a:pPr defTabSz="903557">
              <a:defRPr/>
            </a:pPr>
            <a:endParaRPr lang="es-ES" dirty="0" smtClean="0"/>
          </a:p>
          <a:p>
            <a:r>
              <a:rPr lang="es-ES" b="1" dirty="0" smtClean="0"/>
              <a:t>Referencias</a:t>
            </a:r>
          </a:p>
          <a:p>
            <a:pPr marL="160673" indent="-160673"/>
            <a:r>
              <a:rPr lang="es-MX" dirty="0" smtClean="0"/>
              <a:t>1. Castanheira M, Mills JC, Farrell DJ, Jones RN. Mutation-driven beta-lactam resistance mechanisms among contemporary ceftazidime-nonsusceptible </a:t>
            </a:r>
            <a:r>
              <a:rPr lang="es-MX" i="1" dirty="0"/>
              <a:t>Pseudomonas aeruginosa </a:t>
            </a:r>
            <a:r>
              <a:rPr lang="es-MX" dirty="0" smtClean="0"/>
              <a:t>isolates from U.S. hospitals. </a:t>
            </a:r>
            <a:r>
              <a:rPr lang="es-MX" i="1" dirty="0"/>
              <a:t>Antimicrob Agents Chemother. </a:t>
            </a:r>
            <a:r>
              <a:rPr lang="es-MX" dirty="0" smtClean="0"/>
              <a:t>2014;58:6844–6850.</a:t>
            </a:r>
          </a:p>
          <a:p>
            <a:pPr marL="160673" indent="-160673">
              <a:defRPr/>
            </a:pPr>
            <a:r>
              <a:rPr lang="es-MX" dirty="0" smtClean="0"/>
              <a:t>2. ZERBAXA® [Prescribing Information]. Kenilworth, N.J., E.U.A. Merck Sharp &amp; Dohme Corp., una subsidiaria de Merck &amp; Co., Inc. https://www.merck.com/product/usa/pi_circulars/z/zerbaxa/zerbaxa_pi.pdf. Consultado el 5 de mayo de 2016.</a:t>
            </a:r>
          </a:p>
          <a:p>
            <a:pPr>
              <a:defRPr/>
            </a:pPr>
            <a:endParaRPr lang="es-MX" dirty="0" smtClean="0"/>
          </a:p>
          <a:p>
            <a:pPr>
              <a:defRPr/>
            </a:pPr>
            <a:endParaRPr lang="es-MX" dirty="0"/>
          </a:p>
          <a:p>
            <a:endParaRPr lang="es-MX" dirty="0"/>
          </a:p>
        </p:txBody>
      </p:sp>
      <p:sp>
        <p:nvSpPr>
          <p:cNvPr id="6" name="Slide Number Placeholder 5"/>
          <p:cNvSpPr>
            <a:spLocks noGrp="1"/>
          </p:cNvSpPr>
          <p:nvPr>
            <p:ph type="sldNum" sz="quarter" idx="12"/>
          </p:nvPr>
        </p:nvSpPr>
        <p:spPr/>
        <p:txBody>
          <a:bodyPr/>
          <a:lstStyle/>
          <a:p>
            <a:fld id="{034F684A-8BCA-40A2-B665-119E4A23FE1B}" type="slidenum">
              <a:rPr lang="en-US" smtClean="0">
                <a:solidFill>
                  <a:prstClr val="black"/>
                </a:solidFill>
              </a:rPr>
              <a:pPr/>
              <a:t>55</a:t>
            </a:fld>
            <a:endParaRPr lang="es-MX" dirty="0">
              <a:solidFill>
                <a:prstClr val="black"/>
              </a:solidFill>
            </a:endParaRPr>
          </a:p>
        </p:txBody>
      </p:sp>
      <p:sp>
        <p:nvSpPr>
          <p:cNvPr id="10" name="Right Brace 9"/>
          <p:cNvSpPr/>
          <p:nvPr/>
        </p:nvSpPr>
        <p:spPr>
          <a:xfrm flipH="1">
            <a:off x="1041795" y="2019905"/>
            <a:ext cx="184548" cy="1439333"/>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86481" tIns="43241" rIns="86481" bIns="43241" rtlCol="0" anchor="ctr"/>
          <a:lstStyle/>
          <a:p>
            <a:pPr algn="ctr"/>
            <a:endParaRPr lang="en-US" dirty="0">
              <a:solidFill>
                <a:prstClr val="black"/>
              </a:solidFill>
            </a:endParaRPr>
          </a:p>
        </p:txBody>
      </p:sp>
      <p:sp>
        <p:nvSpPr>
          <p:cNvPr id="13" name="Right Brace 12"/>
          <p:cNvSpPr/>
          <p:nvPr/>
        </p:nvSpPr>
        <p:spPr>
          <a:xfrm flipH="1">
            <a:off x="1091924" y="1368204"/>
            <a:ext cx="250033" cy="320524"/>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86481" tIns="43241" rIns="86481" bIns="43241" rtlCol="0" anchor="ctr"/>
          <a:lstStyle/>
          <a:p>
            <a:pPr algn="ctr"/>
            <a:endParaRPr lang="en-US" dirty="0">
              <a:solidFill>
                <a:prstClr val="black"/>
              </a:solidFill>
            </a:endParaRPr>
          </a:p>
        </p:txBody>
      </p:sp>
      <p:sp>
        <p:nvSpPr>
          <p:cNvPr id="28" name="TextBox 27"/>
          <p:cNvSpPr txBox="1"/>
          <p:nvPr/>
        </p:nvSpPr>
        <p:spPr>
          <a:xfrm>
            <a:off x="708423" y="307219"/>
            <a:ext cx="4786743" cy="249141"/>
          </a:xfrm>
          <a:prstGeom prst="rect">
            <a:avLst/>
          </a:prstGeom>
          <a:noFill/>
          <a:ln>
            <a:solidFill>
              <a:schemeClr val="tx1"/>
            </a:solidFill>
          </a:ln>
        </p:spPr>
        <p:txBody>
          <a:bodyPr wrap="none" lIns="86481" tIns="43241" rIns="86481" bIns="43241" rtlCol="0">
            <a:spAutoFit/>
          </a:bodyPr>
          <a:lstStyle/>
          <a:p>
            <a:r>
              <a:rPr lang="es-MX" sz="1000" dirty="0">
                <a:solidFill>
                  <a:prstClr val="black"/>
                </a:solidFill>
              </a:rPr>
              <a:t>Slide 43 from Previously Reviewed and Approved AINF-1164261-0000 Final annotated</a:t>
            </a:r>
          </a:p>
        </p:txBody>
      </p:sp>
      <p:sp>
        <p:nvSpPr>
          <p:cNvPr id="8" name="TextBox 7"/>
          <p:cNvSpPr txBox="1"/>
          <p:nvPr/>
        </p:nvSpPr>
        <p:spPr>
          <a:xfrm>
            <a:off x="115490" y="2461657"/>
            <a:ext cx="914400" cy="340812"/>
          </a:xfrm>
          <a:prstGeom prst="rect">
            <a:avLst/>
          </a:prstGeom>
          <a:noFill/>
          <a:ln>
            <a:solidFill>
              <a:schemeClr val="tx1"/>
            </a:solidFill>
          </a:ln>
        </p:spPr>
        <p:txBody>
          <a:bodyPr wrap="square" lIns="93675" tIns="46838" rIns="93675" bIns="46838" rtlCol="0">
            <a:spAutoFit/>
          </a:bodyPr>
          <a:lstStyle/>
          <a:p>
            <a:r>
              <a:rPr lang="en-GB" sz="800" dirty="0">
                <a:solidFill>
                  <a:prstClr val="black"/>
                </a:solidFill>
                <a:latin typeface="Arial" panose="020B0604020202020204" pitchFamily="34" charset="0"/>
              </a:rPr>
              <a:t>Castanheira 2014: p3A</a:t>
            </a:r>
          </a:p>
        </p:txBody>
      </p:sp>
      <p:sp>
        <p:nvSpPr>
          <p:cNvPr id="9" name="TextBox 8"/>
          <p:cNvSpPr txBox="1"/>
          <p:nvPr/>
        </p:nvSpPr>
        <p:spPr>
          <a:xfrm>
            <a:off x="123427" y="1351718"/>
            <a:ext cx="956072" cy="340812"/>
          </a:xfrm>
          <a:prstGeom prst="rect">
            <a:avLst/>
          </a:prstGeom>
          <a:noFill/>
          <a:ln>
            <a:solidFill>
              <a:schemeClr val="tx1"/>
            </a:solidFill>
          </a:ln>
        </p:spPr>
        <p:txBody>
          <a:bodyPr wrap="square" lIns="93675" tIns="46838" rIns="93675" bIns="46838" rtlCol="0">
            <a:spAutoFit/>
          </a:bodyPr>
          <a:lstStyle/>
          <a:p>
            <a:r>
              <a:rPr lang="en-GB" sz="800" dirty="0">
                <a:solidFill>
                  <a:prstClr val="black"/>
                </a:solidFill>
                <a:latin typeface="Arial" panose="020B0604020202020204" pitchFamily="34" charset="0"/>
              </a:rPr>
              <a:t>Castanheira2014: p1A;4B</a:t>
            </a:r>
          </a:p>
        </p:txBody>
      </p:sp>
      <p:grpSp>
        <p:nvGrpSpPr>
          <p:cNvPr id="4" name="Group 10"/>
          <p:cNvGrpSpPr/>
          <p:nvPr/>
        </p:nvGrpSpPr>
        <p:grpSpPr>
          <a:xfrm>
            <a:off x="67867" y="4411949"/>
            <a:ext cx="1157624" cy="458236"/>
            <a:chOff x="347176" y="2518006"/>
            <a:chExt cx="1183349" cy="465873"/>
          </a:xfrm>
        </p:grpSpPr>
        <p:sp>
          <p:nvSpPr>
            <p:cNvPr id="12" name="Left Brace 11"/>
            <p:cNvSpPr/>
            <p:nvPr/>
          </p:nvSpPr>
          <p:spPr>
            <a:xfrm>
              <a:off x="1401712" y="2518006"/>
              <a:ext cx="128813" cy="233642"/>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14" name="Rectangle 13"/>
            <p:cNvSpPr/>
            <p:nvPr/>
          </p:nvSpPr>
          <p:spPr>
            <a:xfrm>
              <a:off x="347176" y="2606228"/>
              <a:ext cx="1039093" cy="37765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00" dirty="0">
                  <a:solidFill>
                    <a:prstClr val="black"/>
                  </a:solidFill>
                  <a:latin typeface="Arial" panose="020B0604020202020204" pitchFamily="34" charset="0"/>
                </a:rPr>
                <a:t>Castanheira 2014: 1C</a:t>
              </a:r>
            </a:p>
          </p:txBody>
        </p:sp>
        <p:cxnSp>
          <p:nvCxnSpPr>
            <p:cNvPr id="15" name="Straight Connector 14"/>
            <p:cNvCxnSpPr>
              <a:stCxn id="14" idx="3"/>
              <a:endCxn id="12" idx="1"/>
            </p:cNvCxnSpPr>
            <p:nvPr/>
          </p:nvCxnSpPr>
          <p:spPr>
            <a:xfrm flipV="1">
              <a:off x="1386269" y="2634828"/>
              <a:ext cx="15443" cy="16022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 name="Group 15"/>
          <p:cNvGrpSpPr/>
          <p:nvPr/>
        </p:nvGrpSpPr>
        <p:grpSpPr>
          <a:xfrm>
            <a:off x="110729" y="5035752"/>
            <a:ext cx="1150070" cy="371460"/>
            <a:chOff x="347176" y="2606228"/>
            <a:chExt cx="1175627" cy="377651"/>
          </a:xfrm>
        </p:grpSpPr>
        <p:sp>
          <p:nvSpPr>
            <p:cNvPr id="17" name="Left Brace 16"/>
            <p:cNvSpPr/>
            <p:nvPr/>
          </p:nvSpPr>
          <p:spPr>
            <a:xfrm>
              <a:off x="1393990" y="2678232"/>
              <a:ext cx="128813" cy="233642"/>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18" name="Rectangle 17"/>
            <p:cNvSpPr/>
            <p:nvPr/>
          </p:nvSpPr>
          <p:spPr>
            <a:xfrm>
              <a:off x="347176" y="2606228"/>
              <a:ext cx="1039093" cy="37765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00" dirty="0">
                  <a:solidFill>
                    <a:prstClr val="black"/>
                  </a:solidFill>
                  <a:latin typeface="Arial" panose="020B0604020202020204" pitchFamily="34" charset="0"/>
                </a:rPr>
                <a:t>Castanheira 2014: 4B</a:t>
              </a:r>
            </a:p>
          </p:txBody>
        </p:sp>
        <p:cxnSp>
          <p:nvCxnSpPr>
            <p:cNvPr id="19" name="Straight Connector 18"/>
            <p:cNvCxnSpPr>
              <a:stCxn id="18" idx="3"/>
              <a:endCxn id="17" idx="1"/>
            </p:cNvCxnSpPr>
            <p:nvPr/>
          </p:nvCxnSpPr>
          <p:spPr>
            <a:xfrm flipV="1">
              <a:off x="1386269" y="2795053"/>
              <a:ext cx="772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 name="Group 19"/>
          <p:cNvGrpSpPr/>
          <p:nvPr/>
        </p:nvGrpSpPr>
        <p:grpSpPr>
          <a:xfrm>
            <a:off x="91172" y="1745746"/>
            <a:ext cx="1262568" cy="394539"/>
            <a:chOff x="268065" y="1660503"/>
            <a:chExt cx="1290625" cy="401115"/>
          </a:xfrm>
        </p:grpSpPr>
        <p:sp>
          <p:nvSpPr>
            <p:cNvPr id="21" name="Left Brace 20"/>
            <p:cNvSpPr/>
            <p:nvPr/>
          </p:nvSpPr>
          <p:spPr>
            <a:xfrm>
              <a:off x="1471406" y="1660503"/>
              <a:ext cx="87284" cy="228936"/>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22" name="Rectangle 21"/>
            <p:cNvSpPr/>
            <p:nvPr/>
          </p:nvSpPr>
          <p:spPr>
            <a:xfrm>
              <a:off x="268065" y="1683967"/>
              <a:ext cx="1039093" cy="37765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prstClr val="black"/>
                  </a:solidFill>
                </a:rPr>
                <a:t>ZERBAXA PI: p11A</a:t>
              </a:r>
            </a:p>
          </p:txBody>
        </p:sp>
        <p:cxnSp>
          <p:nvCxnSpPr>
            <p:cNvPr id="23" name="Straight Connector 22"/>
            <p:cNvCxnSpPr>
              <a:stCxn id="22" idx="3"/>
              <a:endCxn id="21" idx="1"/>
            </p:cNvCxnSpPr>
            <p:nvPr/>
          </p:nvCxnSpPr>
          <p:spPr>
            <a:xfrm flipV="1">
              <a:off x="1307158" y="1774971"/>
              <a:ext cx="164248" cy="9782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Rectangle 23"/>
          <p:cNvSpPr/>
          <p:nvPr/>
        </p:nvSpPr>
        <p:spPr>
          <a:xfrm>
            <a:off x="903313" y="7944128"/>
            <a:ext cx="5029200" cy="80119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6464" tIns="43233" rIns="86464" bIns="43233" rtlCol="0" anchor="ctr"/>
          <a:lstStyle/>
          <a:p>
            <a:r>
              <a:rPr lang="en-US" sz="900" b="1" dirty="0">
                <a:solidFill>
                  <a:prstClr val="black"/>
                </a:solidFill>
              </a:rPr>
              <a:t>COPYRIGHT USAGE TERMS</a:t>
            </a:r>
          </a:p>
          <a:p>
            <a:r>
              <a:rPr lang="en-US" sz="900" dirty="0">
                <a:solidFill>
                  <a:prstClr val="black"/>
                </a:solidFill>
              </a:rPr>
              <a:t>Merck Sharp &amp; Dohme Corp. globally owned (domestic, international) table rights, unlimited time, unlimited use. Merck Sharp &amp; Dohme Corp. owns copyright. Created in 2015 by PAREXEL under standard AOR contract with Merck. Agency confirms that the data’s graphic format does not match the published graphic format, and does not require licensing.</a:t>
            </a:r>
          </a:p>
        </p:txBody>
      </p:sp>
    </p:spTree>
    <p:extLst>
      <p:ext uri="{BB962C8B-B14F-4D97-AF65-F5344CB8AC3E}">
        <p14:creationId xmlns:p14="http://schemas.microsoft.com/office/powerpoint/2010/main" xmlns="" val="15383771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56</a:t>
            </a:fld>
            <a:endParaRPr lang="es-E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solidFill>
                <a:srgbClr val="FF0000"/>
              </a:solidFill>
            </a:endParaRPr>
          </a:p>
          <a:p>
            <a:endParaRPr lang="en-US" dirty="0" smtClean="0">
              <a:solidFill>
                <a:srgbClr val="FF0000"/>
              </a:solidFill>
            </a:endParaRPr>
          </a:p>
          <a:p>
            <a:endParaRPr lang="en-US" dirty="0"/>
          </a:p>
          <a:p>
            <a:endParaRPr lang="en-US" dirty="0" smtClean="0"/>
          </a:p>
        </p:txBody>
      </p:sp>
      <p:sp>
        <p:nvSpPr>
          <p:cNvPr id="4" name="Slide Number Placeholder 3"/>
          <p:cNvSpPr>
            <a:spLocks noGrp="1"/>
          </p:cNvSpPr>
          <p:nvPr>
            <p:ph type="sldNum" sz="quarter" idx="10"/>
          </p:nvPr>
        </p:nvSpPr>
        <p:spPr/>
        <p:txBody>
          <a:bodyPr/>
          <a:lstStyle/>
          <a:p>
            <a:fld id="{7CC372B0-B657-FB4E-9F52-D631BAB10F0B}" type="slidenum">
              <a:rPr lang="en-US" smtClean="0">
                <a:solidFill>
                  <a:prstClr val="black"/>
                </a:solidFill>
              </a:rPr>
              <a:pPr/>
              <a:t>57</a:t>
            </a:fld>
            <a:endParaRPr lang="en-US" dirty="0">
              <a:solidFill>
                <a:prstClr val="black"/>
              </a:solidFill>
            </a:endParaRPr>
          </a:p>
        </p:txBody>
      </p:sp>
      <p:sp>
        <p:nvSpPr>
          <p:cNvPr id="5" name="TextBox 4"/>
          <p:cNvSpPr txBox="1"/>
          <p:nvPr/>
        </p:nvSpPr>
        <p:spPr>
          <a:xfrm>
            <a:off x="0" y="1565866"/>
            <a:ext cx="929327" cy="510103"/>
          </a:xfrm>
          <a:prstGeom prst="rect">
            <a:avLst/>
          </a:prstGeom>
          <a:noFill/>
          <a:ln>
            <a:solidFill>
              <a:schemeClr val="tx1"/>
            </a:solidFill>
          </a:ln>
        </p:spPr>
        <p:txBody>
          <a:bodyPr wrap="square" lIns="93690" tIns="46845" rIns="93690" bIns="46845" rtlCol="0">
            <a:spAutoFit/>
          </a:bodyPr>
          <a:lstStyle/>
          <a:p>
            <a:r>
              <a:rPr lang="en-GB" sz="900" dirty="0">
                <a:latin typeface="Arial" panose="020B0604020202020204" pitchFamily="34" charset="0"/>
              </a:rPr>
              <a:t>Zerbaxa EN PI (2015): </a:t>
            </a:r>
          </a:p>
          <a:p>
            <a:r>
              <a:rPr lang="en-GB" sz="900" dirty="0">
                <a:latin typeface="Arial" panose="020B0604020202020204" pitchFamily="34" charset="0"/>
              </a:rPr>
              <a:t>p3 Table 1</a:t>
            </a:r>
          </a:p>
        </p:txBody>
      </p:sp>
      <p:cxnSp>
        <p:nvCxnSpPr>
          <p:cNvPr id="6" name="Straight Arrow Connector 5"/>
          <p:cNvCxnSpPr/>
          <p:nvPr/>
        </p:nvCxnSpPr>
        <p:spPr>
          <a:xfrm>
            <a:off x="929326" y="1848336"/>
            <a:ext cx="245591"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0" y="2823166"/>
            <a:ext cx="929327" cy="510103"/>
          </a:xfrm>
          <a:prstGeom prst="rect">
            <a:avLst/>
          </a:prstGeom>
          <a:noFill/>
          <a:ln>
            <a:solidFill>
              <a:schemeClr val="tx1"/>
            </a:solidFill>
          </a:ln>
        </p:spPr>
        <p:txBody>
          <a:bodyPr wrap="square" lIns="93690" tIns="46845" rIns="93690" bIns="46845" rtlCol="0">
            <a:spAutoFit/>
          </a:bodyPr>
          <a:lstStyle/>
          <a:p>
            <a:r>
              <a:rPr lang="en-GB" sz="900" dirty="0">
                <a:latin typeface="Arial" panose="020B0604020202020204" pitchFamily="34" charset="0"/>
              </a:rPr>
              <a:t>Zerbaxa EN PI (2015): </a:t>
            </a:r>
          </a:p>
          <a:p>
            <a:r>
              <a:rPr lang="en-GB" sz="900" dirty="0">
                <a:latin typeface="Arial" panose="020B0604020202020204" pitchFamily="34" charset="0"/>
              </a:rPr>
              <a:t>p3 Table 2</a:t>
            </a:r>
          </a:p>
        </p:txBody>
      </p:sp>
      <p:cxnSp>
        <p:nvCxnSpPr>
          <p:cNvPr id="9" name="Straight Arrow Connector 8"/>
          <p:cNvCxnSpPr/>
          <p:nvPr/>
        </p:nvCxnSpPr>
        <p:spPr>
          <a:xfrm>
            <a:off x="929326" y="3094702"/>
            <a:ext cx="245591"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956930" y="4769907"/>
            <a:ext cx="4942832" cy="1626819"/>
          </a:xfrm>
          <a:prstGeom prst="rect">
            <a:avLst/>
          </a:prstGeom>
          <a:noFill/>
          <a:ln w="28575">
            <a:solidFill>
              <a:srgbClr val="FF0000"/>
            </a:solidFill>
          </a:ln>
        </p:spPr>
        <p:txBody>
          <a:bodyPr wrap="square" lIns="86493" tIns="43247" rIns="86493" bIns="43247" rtlCol="0">
            <a:spAutoFit/>
          </a:bodyPr>
          <a:lstStyle/>
          <a:p>
            <a:r>
              <a:rPr lang="en-GB" sz="1000" b="1" dirty="0">
                <a:latin typeface="Arial" panose="020B0604020202020204" pitchFamily="34" charset="0"/>
                <a:cs typeface="Arial" panose="020B0604020202020204" pitchFamily="34" charset="0"/>
              </a:rPr>
              <a:t>Copyright usage terms</a:t>
            </a:r>
          </a:p>
          <a:p>
            <a:pPr>
              <a:defRPr/>
            </a:pPr>
            <a:r>
              <a:rPr lang="en-US" sz="1000" dirty="0">
                <a:latin typeface="Arial" panose="020B0604020202020204" pitchFamily="34" charset="0"/>
                <a:cs typeface="Arial" panose="020B0604020202020204" pitchFamily="34" charset="0"/>
              </a:rPr>
              <a:t>Merck Sharp &amp; Dohme Corp. globally owned (domestic, international) graph rights, unlimited time, unlimited use. Merck Sharp &amp; Dohme Corp. owns copyright. Created in 2015 by PAREXEL under standard AOR contract with Merck. Agency confirms that the data’s graphic format does not match the published graphic format, and does not require licensing. Reference source: ZERBAXA™ [Summary of Product Characteristics]. Kenilworth, NJ, USA: Merck Sharp &amp; Dohme Corp., a subsidiary of Merck &amp; Co., Inc. Available at </a:t>
            </a:r>
            <a:r>
              <a:rPr lang="en-GB" sz="1000" dirty="0">
                <a:latin typeface="Arial" panose="020B0604020202020204" pitchFamily="34" charset="0"/>
                <a:cs typeface="Arial" panose="020B0604020202020204" pitchFamily="34" charset="0"/>
                <a:hlinkClick r:id="rId3"/>
              </a:rPr>
              <a:t>http://www.ema.europa.eu/docs/en_GB/document_library/EPAR_-_Product_Information/human/003772/WC500194595.pdf</a:t>
            </a:r>
            <a:r>
              <a:rPr lang="en-US" sz="1000" dirty="0">
                <a:latin typeface="Arial" panose="020B0604020202020204" pitchFamily="34" charset="0"/>
                <a:cs typeface="Arial" panose="020B0604020202020204" pitchFamily="34" charset="0"/>
              </a:rPr>
              <a:t>; 2015. </a:t>
            </a:r>
          </a:p>
        </p:txBody>
      </p:sp>
    </p:spTree>
    <p:extLst>
      <p:ext uri="{BB962C8B-B14F-4D97-AF65-F5344CB8AC3E}">
        <p14:creationId xmlns:p14="http://schemas.microsoft.com/office/powerpoint/2010/main" xmlns="" val="24204316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58</a:t>
            </a:fld>
            <a:endParaRPr lang="es-E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7B168-DE63-4F88-A1A5-A7ADC89F4B8B}" type="slidenum">
              <a:rPr lang="es-AR" smtClean="0"/>
              <a:pPr/>
              <a:t>59</a:t>
            </a:fld>
            <a:endParaRPr lang="es-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A8D643-BD38-4DDC-97CF-6A7152753319}" type="slidenum">
              <a:rPr lang="es-ES" smtClean="0"/>
              <a:pPr/>
              <a:t>60</a:t>
            </a:fld>
            <a:endParaRPr lang="es-E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A8D643-BD38-4DDC-97CF-6A7152753319}" type="slidenum">
              <a:rPr lang="es-ES" smtClean="0"/>
              <a:pPr/>
              <a:t>61</a:t>
            </a:fld>
            <a:endParaRPr lang="es-E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txBox="1">
            <a:spLocks noGrp="1" noChangeArrowheads="1"/>
          </p:cNvSpPr>
          <p:nvPr/>
        </p:nvSpPr>
        <p:spPr bwMode="auto">
          <a:xfrm>
            <a:off x="3884933" y="8685349"/>
            <a:ext cx="2971484"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7" tIns="45714" rIns="91427" bIns="45714" anchor="b"/>
          <a:lstStyle>
            <a:lvl1pPr defTabSz="965200" eaLnBrk="0" hangingPunct="0">
              <a:defRPr>
                <a:solidFill>
                  <a:schemeClr val="tx1"/>
                </a:solidFill>
                <a:latin typeface="Arial" charset="0"/>
              </a:defRPr>
            </a:lvl1pPr>
            <a:lvl2pPr marL="742950" indent="-285750" defTabSz="965200" eaLnBrk="0" hangingPunct="0">
              <a:defRPr>
                <a:solidFill>
                  <a:schemeClr val="tx1"/>
                </a:solidFill>
                <a:latin typeface="Arial" charset="0"/>
              </a:defRPr>
            </a:lvl2pPr>
            <a:lvl3pPr marL="1143000" indent="-228600" defTabSz="965200" eaLnBrk="0" hangingPunct="0">
              <a:defRPr>
                <a:solidFill>
                  <a:schemeClr val="tx1"/>
                </a:solidFill>
                <a:latin typeface="Arial" charset="0"/>
              </a:defRPr>
            </a:lvl3pPr>
            <a:lvl4pPr marL="1600200" indent="-228600" defTabSz="965200" eaLnBrk="0" hangingPunct="0">
              <a:defRPr>
                <a:solidFill>
                  <a:schemeClr val="tx1"/>
                </a:solidFill>
                <a:latin typeface="Arial" charset="0"/>
              </a:defRPr>
            </a:lvl4pPr>
            <a:lvl5pPr marL="2057400" indent="-228600" defTabSz="965200" eaLnBrk="0" hangingPunct="0">
              <a:defRPr>
                <a:solidFill>
                  <a:schemeClr val="tx1"/>
                </a:solidFill>
                <a:latin typeface="Arial" charset="0"/>
              </a:defRPr>
            </a:lvl5pPr>
            <a:lvl6pPr marL="2514600" indent="-228600" defTabSz="965200" eaLnBrk="0" fontAlgn="base" hangingPunct="0">
              <a:spcBef>
                <a:spcPct val="0"/>
              </a:spcBef>
              <a:spcAft>
                <a:spcPct val="0"/>
              </a:spcAft>
              <a:defRPr>
                <a:solidFill>
                  <a:schemeClr val="tx1"/>
                </a:solidFill>
                <a:latin typeface="Arial" charset="0"/>
              </a:defRPr>
            </a:lvl6pPr>
            <a:lvl7pPr marL="2971800" indent="-228600" defTabSz="965200" eaLnBrk="0" fontAlgn="base" hangingPunct="0">
              <a:spcBef>
                <a:spcPct val="0"/>
              </a:spcBef>
              <a:spcAft>
                <a:spcPct val="0"/>
              </a:spcAft>
              <a:defRPr>
                <a:solidFill>
                  <a:schemeClr val="tx1"/>
                </a:solidFill>
                <a:latin typeface="Arial" charset="0"/>
              </a:defRPr>
            </a:lvl7pPr>
            <a:lvl8pPr marL="3429000" indent="-228600" defTabSz="965200" eaLnBrk="0" fontAlgn="base" hangingPunct="0">
              <a:spcBef>
                <a:spcPct val="0"/>
              </a:spcBef>
              <a:spcAft>
                <a:spcPct val="0"/>
              </a:spcAft>
              <a:defRPr>
                <a:solidFill>
                  <a:schemeClr val="tx1"/>
                </a:solidFill>
                <a:latin typeface="Arial" charset="0"/>
              </a:defRPr>
            </a:lvl8pPr>
            <a:lvl9pPr marL="3886200" indent="-228600" defTabSz="965200" eaLnBrk="0" fontAlgn="base" hangingPunct="0">
              <a:spcBef>
                <a:spcPct val="0"/>
              </a:spcBef>
              <a:spcAft>
                <a:spcPct val="0"/>
              </a:spcAft>
              <a:defRPr>
                <a:solidFill>
                  <a:schemeClr val="tx1"/>
                </a:solidFill>
                <a:latin typeface="Arial" charset="0"/>
              </a:defRPr>
            </a:lvl9pPr>
          </a:lstStyle>
          <a:p>
            <a:pPr algn="r" eaLnBrk="1" hangingPunct="1"/>
            <a:fld id="{9DFD13C9-BFFA-45F0-AA0A-6FC1BEFDC3B1}" type="slidenum">
              <a:rPr lang="es-ES_tradnl" altLang="es-ES" sz="1200"/>
              <a:pPr algn="r" eaLnBrk="1" hangingPunct="1"/>
              <a:t>62</a:t>
            </a:fld>
            <a:endParaRPr lang="es-ES_tradnl" altLang="es-ES" sz="1200"/>
          </a:p>
        </p:txBody>
      </p:sp>
      <p:sp>
        <p:nvSpPr>
          <p:cNvPr id="43011" name="Rectangle 2"/>
          <p:cNvSpPr>
            <a:spLocks noGrp="1" noRot="1" noChangeAspect="1" noChangeArrowheads="1" noTextEdit="1"/>
          </p:cNvSpPr>
          <p:nvPr>
            <p:ph type="sldImg"/>
          </p:nvPr>
        </p:nvSpPr>
        <p:spPr bwMode="auto">
          <a:xfrm>
            <a:off x="1143000" y="685800"/>
            <a:ext cx="4573588"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012" name="Rectangle 3"/>
          <p:cNvSpPr>
            <a:spLocks noGrp="1" noChangeArrowheads="1"/>
          </p:cNvSpPr>
          <p:nvPr>
            <p:ph type="body" idx="1"/>
          </p:nvPr>
        </p:nvSpPr>
        <p:spPr bwMode="auto">
          <a:xfrm>
            <a:off x="915033" y="4344126"/>
            <a:ext cx="5027934"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27" tIns="45714" rIns="91427" bIns="45714" numCol="1" anchor="t" anchorCtr="0" compatLnSpc="1">
            <a:prstTxWarp prst="textNoShape">
              <a:avLst/>
            </a:prstTxWarp>
          </a:bodyPr>
          <a:lstStyle/>
          <a:p>
            <a:pPr eaLnBrk="1" hangingPunct="1"/>
            <a:endParaRPr lang="es-ES" altLang="es-E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s-ES" smtClean="0"/>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04317" indent="-270891" eaLnBrk="0" hangingPunct="0">
              <a:defRPr>
                <a:solidFill>
                  <a:schemeClr val="tx1"/>
                </a:solidFill>
                <a:latin typeface="Arial" charset="0"/>
              </a:defRPr>
            </a:lvl2pPr>
            <a:lvl3pPr marL="1083564" indent="-216713" eaLnBrk="0" hangingPunct="0">
              <a:defRPr>
                <a:solidFill>
                  <a:schemeClr val="tx1"/>
                </a:solidFill>
                <a:latin typeface="Arial" charset="0"/>
              </a:defRPr>
            </a:lvl3pPr>
            <a:lvl4pPr marL="1516990" indent="-216713" eaLnBrk="0" hangingPunct="0">
              <a:defRPr>
                <a:solidFill>
                  <a:schemeClr val="tx1"/>
                </a:solidFill>
                <a:latin typeface="Arial" charset="0"/>
              </a:defRPr>
            </a:lvl4pPr>
            <a:lvl5pPr marL="1950415" indent="-216713" eaLnBrk="0" hangingPunct="0">
              <a:defRPr>
                <a:solidFill>
                  <a:schemeClr val="tx1"/>
                </a:solidFill>
                <a:latin typeface="Arial" charset="0"/>
              </a:defRPr>
            </a:lvl5pPr>
            <a:lvl6pPr marL="2383841" indent="-216713" eaLnBrk="0" fontAlgn="base" hangingPunct="0">
              <a:spcBef>
                <a:spcPct val="0"/>
              </a:spcBef>
              <a:spcAft>
                <a:spcPct val="0"/>
              </a:spcAft>
              <a:defRPr>
                <a:solidFill>
                  <a:schemeClr val="tx1"/>
                </a:solidFill>
                <a:latin typeface="Arial" charset="0"/>
              </a:defRPr>
            </a:lvl6pPr>
            <a:lvl7pPr marL="2817266" indent="-216713" eaLnBrk="0" fontAlgn="base" hangingPunct="0">
              <a:spcBef>
                <a:spcPct val="0"/>
              </a:spcBef>
              <a:spcAft>
                <a:spcPct val="0"/>
              </a:spcAft>
              <a:defRPr>
                <a:solidFill>
                  <a:schemeClr val="tx1"/>
                </a:solidFill>
                <a:latin typeface="Arial" charset="0"/>
              </a:defRPr>
            </a:lvl7pPr>
            <a:lvl8pPr marL="3250692" indent="-216713" eaLnBrk="0" fontAlgn="base" hangingPunct="0">
              <a:spcBef>
                <a:spcPct val="0"/>
              </a:spcBef>
              <a:spcAft>
                <a:spcPct val="0"/>
              </a:spcAft>
              <a:defRPr>
                <a:solidFill>
                  <a:schemeClr val="tx1"/>
                </a:solidFill>
                <a:latin typeface="Arial" charset="0"/>
              </a:defRPr>
            </a:lvl8pPr>
            <a:lvl9pPr marL="3684118" indent="-216713" eaLnBrk="0" fontAlgn="base" hangingPunct="0">
              <a:spcBef>
                <a:spcPct val="0"/>
              </a:spcBef>
              <a:spcAft>
                <a:spcPct val="0"/>
              </a:spcAft>
              <a:defRPr>
                <a:solidFill>
                  <a:schemeClr val="tx1"/>
                </a:solidFill>
                <a:latin typeface="Arial" charset="0"/>
              </a:defRPr>
            </a:lvl9pPr>
          </a:lstStyle>
          <a:p>
            <a:pPr eaLnBrk="1" hangingPunct="1"/>
            <a:fld id="{A17EA161-A62C-409B-AE89-FBDDC51A1422}" type="slidenum">
              <a:rPr lang="es-ES" altLang="es-ES" smtClean="0"/>
              <a:pPr eaLnBrk="1" hangingPunct="1"/>
              <a:t>63</a:t>
            </a:fld>
            <a:endParaRPr lang="es-ES" altLang="es-E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A8D643-BD38-4DDC-97CF-6A7152753319}" type="slidenum">
              <a:rPr lang="es-ES" smtClean="0"/>
              <a:pPr/>
              <a:t>64</a:t>
            </a:fld>
            <a:endParaRPr lang="es-E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A8D643-BD38-4DDC-97CF-6A7152753319}" type="slidenum">
              <a:rPr lang="es-ES" smtClean="0"/>
              <a:pPr/>
              <a:t>65</a:t>
            </a:fld>
            <a:endParaRPr lang="es-E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66</a:t>
            </a:fld>
            <a:endParaRPr lang="es-E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67</a:t>
            </a:fld>
            <a:endParaRPr lang="es-E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A8D643-BD38-4DDC-97CF-6A7152753319}" type="slidenum">
              <a:rPr lang="es-ES" smtClean="0"/>
              <a:pPr/>
              <a:t>68</a:t>
            </a:fld>
            <a:endParaRPr lang="es-E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A8D643-BD38-4DDC-97CF-6A7152753319}" type="slidenum">
              <a:rPr lang="es-ES" smtClean="0"/>
              <a:pPr/>
              <a:t>69</a:t>
            </a:fld>
            <a:endParaRPr lang="es-E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A8D643-BD38-4DDC-97CF-6A7152753319}" type="slidenum">
              <a:rPr lang="es-ES" smtClean="0"/>
              <a:pPr/>
              <a:t>70</a:t>
            </a:fld>
            <a:endParaRPr lang="es-E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A8D643-BD38-4DDC-97CF-6A7152753319}" type="slidenum">
              <a:rPr lang="es-ES" smtClean="0"/>
              <a:pPr/>
              <a:t>71</a:t>
            </a:fld>
            <a:endParaRPr lang="es-E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72</a:t>
            </a:fld>
            <a:endParaRPr lang="es-E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635C9C-E0C9-4C53-B661-824300000866}" type="slidenum">
              <a:rPr lang="es-ES" smtClean="0"/>
              <a:pPr/>
              <a:t>73</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5F0B51B7-64AF-4969-8403-2945338F4DB8}" type="datetimeFigureOut">
              <a:rPr lang="es-ES" smtClean="0"/>
              <a:pPr/>
              <a:t>04/07/2018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D0B6EF4-E9ED-499E-938A-B50EAE6AB61D}" type="slidenum">
              <a:rPr lang="es-ES" smtClean="0"/>
              <a:pPr/>
              <a:t>‹#›</a:t>
            </a:fld>
            <a:endParaRPr lang="es-ES"/>
          </a:p>
        </p:txBody>
      </p:sp>
    </p:spTree>
    <p:extLst>
      <p:ext uri="{BB962C8B-B14F-4D97-AF65-F5344CB8AC3E}">
        <p14:creationId xmlns:p14="http://schemas.microsoft.com/office/powerpoint/2010/main" xmlns="" val="1622193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F0B51B7-64AF-4969-8403-2945338F4DB8}" type="datetimeFigureOut">
              <a:rPr lang="es-ES" smtClean="0"/>
              <a:pPr/>
              <a:t>04/07/2018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D0B6EF4-E9ED-499E-938A-B50EAE6AB61D}" type="slidenum">
              <a:rPr lang="es-ES" smtClean="0"/>
              <a:pPr/>
              <a:t>‹#›</a:t>
            </a:fld>
            <a:endParaRPr lang="es-ES"/>
          </a:p>
        </p:txBody>
      </p:sp>
    </p:spTree>
    <p:extLst>
      <p:ext uri="{BB962C8B-B14F-4D97-AF65-F5344CB8AC3E}">
        <p14:creationId xmlns:p14="http://schemas.microsoft.com/office/powerpoint/2010/main" xmlns="" val="421201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5F0B51B7-64AF-4969-8403-2945338F4DB8}" type="datetimeFigureOut">
              <a:rPr lang="es-ES" smtClean="0"/>
              <a:pPr/>
              <a:t>04/07/2018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D0B6EF4-E9ED-499E-938A-B50EAE6AB61D}" type="slidenum">
              <a:rPr lang="es-ES" smtClean="0"/>
              <a:pPr/>
              <a:t>‹#›</a:t>
            </a:fld>
            <a:endParaRPr lang="es-ES"/>
          </a:p>
        </p:txBody>
      </p:sp>
    </p:spTree>
    <p:extLst>
      <p:ext uri="{BB962C8B-B14F-4D97-AF65-F5344CB8AC3E}">
        <p14:creationId xmlns:p14="http://schemas.microsoft.com/office/powerpoint/2010/main" xmlns="" val="2029280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5F0B51B7-64AF-4969-8403-2945338F4DB8}" type="datetimeFigureOut">
              <a:rPr lang="es-ES" smtClean="0"/>
              <a:pPr/>
              <a:t>04/07/2018</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D0B6EF4-E9ED-499E-938A-B50EAE6AB61D}" type="slidenum">
              <a:rPr lang="es-ES" smtClean="0"/>
              <a:pPr/>
              <a:t>‹#›</a:t>
            </a:fld>
            <a:endParaRPr lang="es-ES"/>
          </a:p>
        </p:txBody>
      </p:sp>
    </p:spTree>
    <p:extLst>
      <p:ext uri="{BB962C8B-B14F-4D97-AF65-F5344CB8AC3E}">
        <p14:creationId xmlns:p14="http://schemas.microsoft.com/office/powerpoint/2010/main" xmlns="" val="3127201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5F0B51B7-64AF-4969-8403-2945338F4DB8}" type="datetimeFigureOut">
              <a:rPr lang="es-ES" smtClean="0"/>
              <a:pPr/>
              <a:t>04/07/2018</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BD0B6EF4-E9ED-499E-938A-B50EAE6AB61D}" type="slidenum">
              <a:rPr lang="es-ES" smtClean="0"/>
              <a:pPr/>
              <a:t>‹#›</a:t>
            </a:fld>
            <a:endParaRPr lang="es-ES"/>
          </a:p>
        </p:txBody>
      </p:sp>
    </p:spTree>
    <p:extLst>
      <p:ext uri="{BB962C8B-B14F-4D97-AF65-F5344CB8AC3E}">
        <p14:creationId xmlns:p14="http://schemas.microsoft.com/office/powerpoint/2010/main" xmlns="" val="2692528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5F0B51B7-64AF-4969-8403-2945338F4DB8}" type="datetimeFigureOut">
              <a:rPr lang="es-ES" smtClean="0"/>
              <a:pPr/>
              <a:t>04/07/2018</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BD0B6EF4-E9ED-499E-938A-B50EAE6AB61D}" type="slidenum">
              <a:rPr lang="es-ES" smtClean="0"/>
              <a:pPr/>
              <a:t>‹#›</a:t>
            </a:fld>
            <a:endParaRPr lang="es-ES"/>
          </a:p>
        </p:txBody>
      </p:sp>
    </p:spTree>
    <p:extLst>
      <p:ext uri="{BB962C8B-B14F-4D97-AF65-F5344CB8AC3E}">
        <p14:creationId xmlns:p14="http://schemas.microsoft.com/office/powerpoint/2010/main" xmlns="" val="2142506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5F0B51B7-64AF-4969-8403-2945338F4DB8}" type="datetimeFigureOut">
              <a:rPr lang="es-ES" smtClean="0"/>
              <a:pPr/>
              <a:t>04/07/2018</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BD0B6EF4-E9ED-499E-938A-B50EAE6AB61D}" type="slidenum">
              <a:rPr lang="es-ES" smtClean="0"/>
              <a:pPr/>
              <a:t>‹#›</a:t>
            </a:fld>
            <a:endParaRPr lang="es-ES"/>
          </a:p>
        </p:txBody>
      </p:sp>
    </p:spTree>
    <p:extLst>
      <p:ext uri="{BB962C8B-B14F-4D97-AF65-F5344CB8AC3E}">
        <p14:creationId xmlns:p14="http://schemas.microsoft.com/office/powerpoint/2010/main" xmlns="" val="1966421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F0B51B7-64AF-4969-8403-2945338F4DB8}" type="datetimeFigureOut">
              <a:rPr lang="es-ES" smtClean="0"/>
              <a:pPr/>
              <a:t>04/07/2018</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D0B6EF4-E9ED-499E-938A-B50EAE6AB61D}" type="slidenum">
              <a:rPr lang="es-ES" smtClean="0"/>
              <a:pPr/>
              <a:t>‹#›</a:t>
            </a:fld>
            <a:endParaRPr lang="es-ES"/>
          </a:p>
        </p:txBody>
      </p:sp>
    </p:spTree>
    <p:extLst>
      <p:ext uri="{BB962C8B-B14F-4D97-AF65-F5344CB8AC3E}">
        <p14:creationId xmlns:p14="http://schemas.microsoft.com/office/powerpoint/2010/main" xmlns="" val="2262873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F0B51B7-64AF-4969-8403-2945338F4DB8}" type="datetimeFigureOut">
              <a:rPr lang="es-ES" smtClean="0"/>
              <a:pPr/>
              <a:t>04/07/2018</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D0B6EF4-E9ED-499E-938A-B50EAE6AB61D}" type="slidenum">
              <a:rPr lang="es-ES" smtClean="0"/>
              <a:pPr/>
              <a:t>‹#›</a:t>
            </a:fld>
            <a:endParaRPr lang="es-ES"/>
          </a:p>
        </p:txBody>
      </p:sp>
    </p:spTree>
    <p:extLst>
      <p:ext uri="{BB962C8B-B14F-4D97-AF65-F5344CB8AC3E}">
        <p14:creationId xmlns:p14="http://schemas.microsoft.com/office/powerpoint/2010/main" xmlns="" val="1398061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F0B51B7-64AF-4969-8403-2945338F4DB8}" type="datetimeFigureOut">
              <a:rPr lang="es-ES" smtClean="0"/>
              <a:pPr/>
              <a:t>04/07/2018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D0B6EF4-E9ED-499E-938A-B50EAE6AB61D}" type="slidenum">
              <a:rPr lang="es-ES" smtClean="0"/>
              <a:pPr/>
              <a:t>‹#›</a:t>
            </a:fld>
            <a:endParaRPr lang="es-ES"/>
          </a:p>
        </p:txBody>
      </p:sp>
    </p:spTree>
    <p:extLst>
      <p:ext uri="{BB962C8B-B14F-4D97-AF65-F5344CB8AC3E}">
        <p14:creationId xmlns:p14="http://schemas.microsoft.com/office/powerpoint/2010/main" xmlns="" val="2424286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F0B51B7-64AF-4969-8403-2945338F4DB8}" type="datetimeFigureOut">
              <a:rPr lang="es-ES" smtClean="0"/>
              <a:pPr/>
              <a:t>04/07/2018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D0B6EF4-E9ED-499E-938A-B50EAE6AB61D}" type="slidenum">
              <a:rPr lang="es-ES" smtClean="0"/>
              <a:pPr/>
              <a:t>‹#›</a:t>
            </a:fld>
            <a:endParaRPr lang="es-ES"/>
          </a:p>
        </p:txBody>
      </p:sp>
    </p:spTree>
    <p:extLst>
      <p:ext uri="{BB962C8B-B14F-4D97-AF65-F5344CB8AC3E}">
        <p14:creationId xmlns:p14="http://schemas.microsoft.com/office/powerpoint/2010/main" xmlns="" val="9125597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ullets">
    <p:spTree>
      <p:nvGrpSpPr>
        <p:cNvPr id="1" name=""/>
        <p:cNvGrpSpPr/>
        <p:nvPr/>
      </p:nvGrpSpPr>
      <p:grpSpPr>
        <a:xfrm>
          <a:off x="0" y="0"/>
          <a:ext cx="0" cy="0"/>
          <a:chOff x="0" y="0"/>
          <a:chExt cx="0" cy="0"/>
        </a:xfrm>
      </p:grpSpPr>
      <p:pic>
        <p:nvPicPr>
          <p:cNvPr id="7" name="Picture 6" descr="GMAX_Corner_Tab_selected_549_rgb.jpg"/>
          <p:cNvPicPr>
            <a:picLocks noChangeAspect="1"/>
          </p:cNvPicPr>
          <p:nvPr userDrawn="1"/>
        </p:nvPicPr>
        <p:blipFill rotWithShape="1">
          <a:blip r:embed="rId2" cstate="print">
            <a:extLst>
              <a:ext uri="{28A0092B-C50C-407E-A947-70E740481C1C}">
                <a14:useLocalDpi xmlns:a14="http://schemas.microsoft.com/office/drawing/2010/main" xmlns="" val="0"/>
              </a:ext>
            </a:extLst>
          </a:blip>
          <a:srcRect l="20948" t="15306" r="11128" b="9200"/>
          <a:stretch/>
        </p:blipFill>
        <p:spPr>
          <a:xfrm>
            <a:off x="8152389" y="6007608"/>
            <a:ext cx="1005832" cy="859536"/>
          </a:xfrm>
          <a:prstGeom prst="rect">
            <a:avLst/>
          </a:prstGeom>
        </p:spPr>
      </p:pic>
      <p:sp>
        <p:nvSpPr>
          <p:cNvPr id="6" name="Round Same Side Corner Rectangle 5"/>
          <p:cNvSpPr/>
          <p:nvPr userDrawn="1"/>
        </p:nvSpPr>
        <p:spPr>
          <a:xfrm>
            <a:off x="455624" y="0"/>
            <a:ext cx="7790305" cy="1143000"/>
          </a:xfrm>
          <a:prstGeom prst="round2SameRect">
            <a:avLst>
              <a:gd name="adj1" fmla="val 0"/>
              <a:gd name="adj2" fmla="val 40200"/>
            </a:avLst>
          </a:prstGeom>
          <a:solidFill>
            <a:srgbClr val="00877C"/>
          </a:solidFill>
          <a:effectLst/>
        </p:spPr>
        <p:style>
          <a:lnRef idx="1">
            <a:schemeClr val="accent1"/>
          </a:lnRef>
          <a:fillRef idx="3">
            <a:schemeClr val="accent1"/>
          </a:fillRef>
          <a:effectRef idx="2">
            <a:schemeClr val="accent1"/>
          </a:effectRef>
          <a:fontRef idx="minor">
            <a:schemeClr val="lt1"/>
          </a:fontRef>
        </p:style>
        <p:txBody>
          <a:bodyPr rtlCol="0" anchor="ctr"/>
          <a:lstStyle/>
          <a:p>
            <a:pPr defTabSz="457200"/>
            <a:endParaRPr lang="en-US" sz="2800" dirty="0">
              <a:solidFill>
                <a:srgbClr val="FFFFFF"/>
              </a:solidFill>
              <a:cs typeface="Arial"/>
            </a:endParaRPr>
          </a:p>
        </p:txBody>
      </p:sp>
      <p:sp>
        <p:nvSpPr>
          <p:cNvPr id="2" name="Title 1"/>
          <p:cNvSpPr>
            <a:spLocks noGrp="1"/>
          </p:cNvSpPr>
          <p:nvPr>
            <p:ph type="title" hasCustomPrompt="1"/>
          </p:nvPr>
        </p:nvSpPr>
        <p:spPr>
          <a:xfrm>
            <a:off x="879475" y="-1"/>
            <a:ext cx="6969126" cy="1136437"/>
          </a:xfrm>
          <a:prstGeom prst="rect">
            <a:avLst/>
          </a:prstGeom>
        </p:spPr>
        <p:txBody>
          <a:bodyPr lIns="0" tIns="0" rIns="0" bIns="0" anchor="ctr" anchorCtr="0">
            <a:normAutofit/>
          </a:bodyPr>
          <a:lstStyle>
            <a:lvl1pPr algn="l">
              <a:defRPr sz="2800" baseline="0">
                <a:solidFill>
                  <a:schemeClr val="bg1"/>
                </a:solidFill>
              </a:defRPr>
            </a:lvl1pPr>
          </a:lstStyle>
          <a:p>
            <a:r>
              <a:rPr lang="en-US" dirty="0" smtClean="0"/>
              <a:t>Click Here to Enter Title of Slide </a:t>
            </a:r>
            <a:br>
              <a:rPr lang="en-US" dirty="0" smtClean="0"/>
            </a:br>
            <a:r>
              <a:rPr lang="en-US" dirty="0" smtClean="0"/>
              <a:t>Max Two Lines</a:t>
            </a:r>
            <a:endParaRPr lang="en-US" dirty="0"/>
          </a:p>
        </p:txBody>
      </p:sp>
      <p:sp>
        <p:nvSpPr>
          <p:cNvPr id="9" name="Content Placeholder 2"/>
          <p:cNvSpPr>
            <a:spLocks noGrp="1"/>
          </p:cNvSpPr>
          <p:nvPr>
            <p:ph idx="1" hasCustomPrompt="1"/>
          </p:nvPr>
        </p:nvSpPr>
        <p:spPr>
          <a:xfrm>
            <a:off x="879475" y="1373414"/>
            <a:ext cx="6969125" cy="4525963"/>
          </a:xfrm>
          <a:prstGeom prst="rect">
            <a:avLst/>
          </a:prstGeom>
        </p:spPr>
        <p:txBody>
          <a:bodyPr lIns="0" tIns="0" rIns="0" bIns="0"/>
          <a:lstStyle>
            <a:lvl1pPr marL="361950" indent="-361950" algn="l" defTabSz="361950">
              <a:lnSpc>
                <a:spcPct val="100000"/>
              </a:lnSpc>
              <a:spcBef>
                <a:spcPts val="1200"/>
              </a:spcBef>
              <a:tabLst/>
              <a:defRPr baseline="0"/>
            </a:lvl1pPr>
            <a:lvl2pPr marL="630238" indent="-268288" algn="l">
              <a:lnSpc>
                <a:spcPct val="100000"/>
              </a:lnSpc>
              <a:spcBef>
                <a:spcPts val="0"/>
              </a:spcBef>
              <a:tabLst/>
              <a:defRPr baseline="0"/>
            </a:lvl2pPr>
          </a:lstStyle>
          <a:p>
            <a:pPr lvl="0"/>
            <a:r>
              <a:rPr lang="en-US" dirty="0" smtClean="0"/>
              <a:t>Click to enter bulleted copy</a:t>
            </a:r>
          </a:p>
          <a:p>
            <a:pPr lvl="1"/>
            <a:r>
              <a:rPr lang="en-US" dirty="0" smtClean="0"/>
              <a:t>Click here to enter Second level of bulleted copy</a:t>
            </a:r>
          </a:p>
          <a:p>
            <a:pPr lvl="1"/>
            <a:r>
              <a:rPr lang="en-US" dirty="0" smtClean="0"/>
              <a:t>Click here to enter Second level of bulleted copy</a:t>
            </a:r>
          </a:p>
          <a:p>
            <a:pPr lvl="0"/>
            <a:r>
              <a:rPr lang="en-US" dirty="0" smtClean="0"/>
              <a:t>Click to enter bulleted copy</a:t>
            </a:r>
          </a:p>
          <a:p>
            <a:pPr lvl="1"/>
            <a:r>
              <a:rPr lang="en-US" dirty="0" smtClean="0"/>
              <a:t>Click here to enter Second level of bulleted copy</a:t>
            </a:r>
          </a:p>
          <a:p>
            <a:pPr lvl="1"/>
            <a:r>
              <a:rPr lang="en-US" dirty="0" smtClean="0"/>
              <a:t>Click here to enter Second level of bulleted copy</a:t>
            </a:r>
          </a:p>
          <a:p>
            <a:pPr lvl="0"/>
            <a:r>
              <a:rPr lang="en-US" dirty="0" smtClean="0"/>
              <a:t>Click to enter bulleted copy</a:t>
            </a:r>
          </a:p>
          <a:p>
            <a:pPr lvl="1"/>
            <a:r>
              <a:rPr lang="en-US" dirty="0" smtClean="0"/>
              <a:t>Click here to enter Second level of bulleted copy</a:t>
            </a:r>
          </a:p>
          <a:p>
            <a:pPr lvl="1"/>
            <a:r>
              <a:rPr lang="en-US" dirty="0" smtClean="0"/>
              <a:t>Click here to enter Second level of bulleted copy</a:t>
            </a:r>
          </a:p>
          <a:p>
            <a:pPr lvl="1"/>
            <a:endParaRPr lang="en-US" dirty="0" smtClean="0"/>
          </a:p>
          <a:p>
            <a:pPr lvl="1"/>
            <a:endParaRPr lang="en-US" dirty="0" smtClean="0"/>
          </a:p>
          <a:p>
            <a:pPr lvl="1"/>
            <a:endParaRPr lang="en-US" dirty="0" smtClean="0"/>
          </a:p>
        </p:txBody>
      </p:sp>
      <p:sp>
        <p:nvSpPr>
          <p:cNvPr id="8" name="Subtitle 2"/>
          <p:cNvSpPr>
            <a:spLocks noGrp="1"/>
          </p:cNvSpPr>
          <p:nvPr>
            <p:ph type="subTitle" idx="11" hasCustomPrompt="1"/>
          </p:nvPr>
        </p:nvSpPr>
        <p:spPr>
          <a:xfrm>
            <a:off x="881062" y="6400314"/>
            <a:ext cx="6064145" cy="153888"/>
          </a:xfrm>
          <a:prstGeom prst="rect">
            <a:avLst/>
          </a:prstGeom>
        </p:spPr>
        <p:txBody>
          <a:bodyPr wrap="square" lIns="0" tIns="0" rIns="0" bIns="0" anchor="b" anchorCtr="0">
            <a:spAutoFit/>
          </a:bodyPr>
          <a:lstStyle>
            <a:lvl1pPr marL="0" indent="0" algn="l">
              <a:buNone/>
              <a:defRPr lang="en-US" sz="1000" b="0" i="0" baseline="0" smtClean="0">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1000" dirty="0" smtClean="0">
                <a:effectLst/>
                <a:latin typeface="Arial"/>
              </a:rPr>
              <a:t>References and/or abbreviations here.</a:t>
            </a:r>
            <a:endParaRPr lang="en-US" dirty="0"/>
          </a:p>
        </p:txBody>
      </p:sp>
      <p:sp>
        <p:nvSpPr>
          <p:cNvPr id="10" name="TextBox 9"/>
          <p:cNvSpPr txBox="1"/>
          <p:nvPr userDrawn="1"/>
        </p:nvSpPr>
        <p:spPr>
          <a:xfrm>
            <a:off x="74335" y="6554202"/>
            <a:ext cx="783884" cy="276999"/>
          </a:xfrm>
          <a:prstGeom prst="rect">
            <a:avLst/>
          </a:prstGeom>
          <a:noFill/>
        </p:spPr>
        <p:txBody>
          <a:bodyPr wrap="square" rtlCol="0">
            <a:spAutoFit/>
          </a:bodyPr>
          <a:lstStyle/>
          <a:p>
            <a:pPr defTabSz="457200"/>
            <a:fld id="{AFB5F921-B8BE-2241-B5BD-83D229909CC0}" type="slidenum">
              <a:rPr lang="en-US" sz="1200">
                <a:solidFill>
                  <a:srgbClr val="37424A"/>
                </a:solidFill>
              </a:rPr>
              <a:pPr defTabSz="457200"/>
              <a:t>‹#›</a:t>
            </a:fld>
            <a:endParaRPr lang="en-US" sz="1200" dirty="0">
              <a:solidFill>
                <a:srgbClr val="37424A"/>
              </a:solidFill>
            </a:endParaRPr>
          </a:p>
        </p:txBody>
      </p:sp>
    </p:spTree>
    <p:extLst>
      <p:ext uri="{BB962C8B-B14F-4D97-AF65-F5344CB8AC3E}">
        <p14:creationId xmlns:p14="http://schemas.microsoft.com/office/powerpoint/2010/main" xmlns="" val="145526118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Bullets and Image">
    <p:spTree>
      <p:nvGrpSpPr>
        <p:cNvPr id="1" name=""/>
        <p:cNvGrpSpPr/>
        <p:nvPr/>
      </p:nvGrpSpPr>
      <p:grpSpPr>
        <a:xfrm>
          <a:off x="0" y="0"/>
          <a:ext cx="0" cy="0"/>
          <a:chOff x="0" y="0"/>
          <a:chExt cx="0" cy="0"/>
        </a:xfrm>
      </p:grpSpPr>
      <p:pic>
        <p:nvPicPr>
          <p:cNvPr id="10" name="Picture 9" descr="GMAX_Corner_Tab_selected_549_rgb.jpg"/>
          <p:cNvPicPr>
            <a:picLocks noChangeAspect="1"/>
          </p:cNvPicPr>
          <p:nvPr userDrawn="1"/>
        </p:nvPicPr>
        <p:blipFill rotWithShape="1">
          <a:blip r:embed="rId2" cstate="print">
            <a:extLst>
              <a:ext uri="{28A0092B-C50C-407E-A947-70E740481C1C}">
                <a14:useLocalDpi xmlns:a14="http://schemas.microsoft.com/office/drawing/2010/main" xmlns="" val="0"/>
              </a:ext>
            </a:extLst>
          </a:blip>
          <a:srcRect l="20948" t="15306" r="11128" b="9200"/>
          <a:stretch/>
        </p:blipFill>
        <p:spPr>
          <a:xfrm>
            <a:off x="8152389" y="6007608"/>
            <a:ext cx="1005832" cy="859536"/>
          </a:xfrm>
          <a:prstGeom prst="rect">
            <a:avLst/>
          </a:prstGeom>
        </p:spPr>
      </p:pic>
      <p:sp>
        <p:nvSpPr>
          <p:cNvPr id="4" name="Content Placeholder 3"/>
          <p:cNvSpPr>
            <a:spLocks noGrp="1"/>
          </p:cNvSpPr>
          <p:nvPr>
            <p:ph sz="half" idx="2" hasCustomPrompt="1"/>
          </p:nvPr>
        </p:nvSpPr>
        <p:spPr>
          <a:xfrm>
            <a:off x="4561936" y="1367287"/>
            <a:ext cx="3743864" cy="4408032"/>
          </a:xfrm>
          <a:prstGeom prst="roundRect">
            <a:avLst>
              <a:gd name="adj" fmla="val 0"/>
            </a:avLst>
          </a:prstGeom>
          <a:ln>
            <a:noFill/>
          </a:ln>
          <a:effectLst/>
        </p:spPr>
        <p:txBody>
          <a:bodyPr/>
          <a:lstStyle>
            <a:lvl1pPr marL="0" indent="0">
              <a:buNone/>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add picture</a:t>
            </a:r>
            <a:endParaRPr lang="en-US" dirty="0"/>
          </a:p>
        </p:txBody>
      </p:sp>
      <p:sp>
        <p:nvSpPr>
          <p:cNvPr id="8" name="Round Same Side Corner Rectangle 7"/>
          <p:cNvSpPr/>
          <p:nvPr userDrawn="1"/>
        </p:nvSpPr>
        <p:spPr>
          <a:xfrm>
            <a:off x="455624" y="0"/>
            <a:ext cx="7790305" cy="1143000"/>
          </a:xfrm>
          <a:prstGeom prst="round2SameRect">
            <a:avLst>
              <a:gd name="adj1" fmla="val 0"/>
              <a:gd name="adj2" fmla="val 40200"/>
            </a:avLst>
          </a:prstGeom>
          <a:solidFill>
            <a:srgbClr val="00877C"/>
          </a:solidFill>
          <a:effectLst/>
        </p:spPr>
        <p:style>
          <a:lnRef idx="1">
            <a:schemeClr val="accent1"/>
          </a:lnRef>
          <a:fillRef idx="3">
            <a:schemeClr val="accent1"/>
          </a:fillRef>
          <a:effectRef idx="2">
            <a:schemeClr val="accent1"/>
          </a:effectRef>
          <a:fontRef idx="minor">
            <a:schemeClr val="lt1"/>
          </a:fontRef>
        </p:style>
        <p:txBody>
          <a:bodyPr rtlCol="0" anchor="ctr"/>
          <a:lstStyle/>
          <a:p>
            <a:pPr defTabSz="457200"/>
            <a:endParaRPr lang="en-US" sz="2800" dirty="0">
              <a:solidFill>
                <a:srgbClr val="FFFFFF"/>
              </a:solidFill>
              <a:cs typeface="Arial"/>
            </a:endParaRPr>
          </a:p>
        </p:txBody>
      </p:sp>
      <p:sp>
        <p:nvSpPr>
          <p:cNvPr id="9" name="Title 1"/>
          <p:cNvSpPr>
            <a:spLocks noGrp="1"/>
          </p:cNvSpPr>
          <p:nvPr>
            <p:ph type="title" hasCustomPrompt="1"/>
          </p:nvPr>
        </p:nvSpPr>
        <p:spPr>
          <a:xfrm>
            <a:off x="858219" y="-6563"/>
            <a:ext cx="6990381" cy="1143000"/>
          </a:xfrm>
          <a:prstGeom prst="rect">
            <a:avLst/>
          </a:prstGeom>
        </p:spPr>
        <p:txBody>
          <a:bodyPr lIns="0" tIns="0" rIns="0" bIns="0" anchor="ctr" anchorCtr="0">
            <a:normAutofit/>
          </a:bodyPr>
          <a:lstStyle>
            <a:lvl1pPr algn="l">
              <a:defRPr sz="2800" baseline="0">
                <a:solidFill>
                  <a:schemeClr val="bg1"/>
                </a:solidFill>
              </a:defRPr>
            </a:lvl1pPr>
          </a:lstStyle>
          <a:p>
            <a:r>
              <a:rPr lang="en-US" dirty="0" smtClean="0"/>
              <a:t>Click Here to Enter Title of Slide </a:t>
            </a:r>
            <a:br>
              <a:rPr lang="en-US" dirty="0" smtClean="0"/>
            </a:br>
            <a:r>
              <a:rPr lang="en-US" dirty="0" smtClean="0"/>
              <a:t>Max Two Lines</a:t>
            </a:r>
            <a:endParaRPr lang="en-US" dirty="0"/>
          </a:p>
        </p:txBody>
      </p:sp>
      <p:sp>
        <p:nvSpPr>
          <p:cNvPr id="11" name="Content Placeholder 2"/>
          <p:cNvSpPr>
            <a:spLocks noGrp="1"/>
          </p:cNvSpPr>
          <p:nvPr>
            <p:ph sz="half" idx="1"/>
          </p:nvPr>
        </p:nvSpPr>
        <p:spPr>
          <a:xfrm>
            <a:off x="879475" y="1371600"/>
            <a:ext cx="3516534" cy="4623933"/>
          </a:xfrm>
          <a:prstGeom prst="rect">
            <a:avLst/>
          </a:prstGeom>
        </p:spPr>
        <p:txBody>
          <a:bodyPr lIns="0" tIns="0" rIns="0" bIns="0"/>
          <a:lstStyle>
            <a:lvl1pPr>
              <a:defRPr sz="2400"/>
            </a:lvl1pPr>
            <a:lvl2pPr>
              <a:defRPr sz="18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p:txBody>
      </p:sp>
      <p:sp>
        <p:nvSpPr>
          <p:cNvPr id="12" name="Subtitle 2"/>
          <p:cNvSpPr>
            <a:spLocks noGrp="1"/>
          </p:cNvSpPr>
          <p:nvPr>
            <p:ph type="subTitle" idx="11" hasCustomPrompt="1"/>
          </p:nvPr>
        </p:nvSpPr>
        <p:spPr>
          <a:xfrm>
            <a:off x="881062" y="6400314"/>
            <a:ext cx="6189566" cy="153888"/>
          </a:xfrm>
          <a:prstGeom prst="rect">
            <a:avLst/>
          </a:prstGeom>
        </p:spPr>
        <p:txBody>
          <a:bodyPr wrap="square" lIns="0" tIns="0" rIns="0" bIns="0" anchor="b" anchorCtr="0">
            <a:spAutoFit/>
          </a:bodyPr>
          <a:lstStyle>
            <a:lvl1pPr marL="0" indent="0" algn="l">
              <a:buNone/>
              <a:defRPr lang="en-US" sz="1000" b="0" i="0" baseline="0" smtClean="0">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1000" dirty="0" smtClean="0">
                <a:effectLst/>
                <a:latin typeface="Arial"/>
              </a:rPr>
              <a:t>References and/or abbreviations here.</a:t>
            </a:r>
            <a:endParaRPr lang="en-US" dirty="0"/>
          </a:p>
        </p:txBody>
      </p:sp>
      <p:sp>
        <p:nvSpPr>
          <p:cNvPr id="13" name="TextBox 12"/>
          <p:cNvSpPr txBox="1"/>
          <p:nvPr userDrawn="1"/>
        </p:nvSpPr>
        <p:spPr>
          <a:xfrm>
            <a:off x="74335" y="6554202"/>
            <a:ext cx="783884" cy="276999"/>
          </a:xfrm>
          <a:prstGeom prst="rect">
            <a:avLst/>
          </a:prstGeom>
          <a:noFill/>
        </p:spPr>
        <p:txBody>
          <a:bodyPr wrap="square" rtlCol="0">
            <a:spAutoFit/>
          </a:bodyPr>
          <a:lstStyle/>
          <a:p>
            <a:pPr defTabSz="457200"/>
            <a:fld id="{AFB5F921-B8BE-2241-B5BD-83D229909CC0}" type="slidenum">
              <a:rPr lang="en-US" sz="1200">
                <a:solidFill>
                  <a:srgbClr val="37424A"/>
                </a:solidFill>
              </a:rPr>
              <a:pPr defTabSz="457200"/>
              <a:t>‹#›</a:t>
            </a:fld>
            <a:endParaRPr lang="en-US" sz="1200" dirty="0">
              <a:solidFill>
                <a:srgbClr val="37424A"/>
              </a:solidFill>
            </a:endParaRPr>
          </a:p>
        </p:txBody>
      </p:sp>
    </p:spTree>
    <p:extLst>
      <p:ext uri="{BB962C8B-B14F-4D97-AF65-F5344CB8AC3E}">
        <p14:creationId xmlns:p14="http://schemas.microsoft.com/office/powerpoint/2010/main" xmlns="" val="407165951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505F8043-0D91-484E-ABC1-3679967507DC}" type="datetimeFigureOut">
              <a:rPr lang="es-ES" smtClean="0">
                <a:solidFill>
                  <a:prstClr val="black">
                    <a:tint val="75000"/>
                  </a:prstClr>
                </a:solidFill>
              </a:rPr>
              <a:pPr/>
              <a:t>04/07/2018</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68ECC202-0582-4A1D-8F06-917BC85548AA}"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xmlns="" val="2972380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05F8043-0D91-484E-ABC1-3679967507DC}" type="datetimeFigureOut">
              <a:rPr lang="es-ES" smtClean="0">
                <a:solidFill>
                  <a:prstClr val="black">
                    <a:tint val="75000"/>
                  </a:prstClr>
                </a:solidFill>
              </a:rPr>
              <a:pPr/>
              <a:t>04/07/2018</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68ECC202-0582-4A1D-8F06-917BC85548AA}"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xmlns="" val="2030140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505F8043-0D91-484E-ABC1-3679967507DC}" type="datetimeFigureOut">
              <a:rPr lang="es-ES" smtClean="0">
                <a:solidFill>
                  <a:prstClr val="black">
                    <a:tint val="75000"/>
                  </a:prstClr>
                </a:solidFill>
              </a:rPr>
              <a:pPr/>
              <a:t>04/07/2018</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68ECC202-0582-4A1D-8F06-917BC85548AA}"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xmlns="" val="31162963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505F8043-0D91-484E-ABC1-3679967507DC}" type="datetimeFigureOut">
              <a:rPr lang="es-ES" smtClean="0">
                <a:solidFill>
                  <a:prstClr val="black">
                    <a:tint val="75000"/>
                  </a:prstClr>
                </a:solidFill>
              </a:rPr>
              <a:pPr/>
              <a:t>04/07/2018</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68ECC202-0582-4A1D-8F06-917BC85548AA}"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xmlns="" val="14488867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505F8043-0D91-484E-ABC1-3679967507DC}" type="datetimeFigureOut">
              <a:rPr lang="es-ES" smtClean="0">
                <a:solidFill>
                  <a:prstClr val="black">
                    <a:tint val="75000"/>
                  </a:prstClr>
                </a:solidFill>
              </a:rPr>
              <a:pPr/>
              <a:t>04/07/2018</a:t>
            </a:fld>
            <a:endParaRPr lang="es-ES">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68ECC202-0582-4A1D-8F06-917BC85548AA}"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xmlns="" val="2907790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505F8043-0D91-484E-ABC1-3679967507DC}" type="datetimeFigureOut">
              <a:rPr lang="es-ES" smtClean="0">
                <a:solidFill>
                  <a:prstClr val="black">
                    <a:tint val="75000"/>
                  </a:prstClr>
                </a:solidFill>
              </a:rPr>
              <a:pPr/>
              <a:t>04/07/2018</a:t>
            </a:fld>
            <a:endParaRPr lang="es-ES">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68ECC202-0582-4A1D-8F06-917BC85548AA}"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xmlns="" val="19707099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505F8043-0D91-484E-ABC1-3679967507DC}" type="datetimeFigureOut">
              <a:rPr lang="es-ES" smtClean="0">
                <a:solidFill>
                  <a:prstClr val="black">
                    <a:tint val="75000"/>
                  </a:prstClr>
                </a:solidFill>
              </a:rPr>
              <a:pPr/>
              <a:t>04/07/2018</a:t>
            </a:fld>
            <a:endParaRPr lang="es-ES">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68ECC202-0582-4A1D-8F06-917BC85548AA}"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xmlns="" val="35459425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05F8043-0D91-484E-ABC1-3679967507DC}" type="datetimeFigureOut">
              <a:rPr lang="es-ES" smtClean="0">
                <a:solidFill>
                  <a:prstClr val="black">
                    <a:tint val="75000"/>
                  </a:prstClr>
                </a:solidFill>
              </a:rPr>
              <a:pPr/>
              <a:t>04/07/2018</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68ECC202-0582-4A1D-8F06-917BC85548AA}"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xmlns="" val="18663182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05F8043-0D91-484E-ABC1-3679967507DC}" type="datetimeFigureOut">
              <a:rPr lang="es-ES" smtClean="0">
                <a:solidFill>
                  <a:prstClr val="black">
                    <a:tint val="75000"/>
                  </a:prstClr>
                </a:solidFill>
              </a:rPr>
              <a:pPr/>
              <a:t>04/07/2018</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68ECC202-0582-4A1D-8F06-917BC85548AA}"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xmlns="" val="30529494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05F8043-0D91-484E-ABC1-3679967507DC}" type="datetimeFigureOut">
              <a:rPr lang="es-ES" smtClean="0">
                <a:solidFill>
                  <a:prstClr val="black">
                    <a:tint val="75000"/>
                  </a:prstClr>
                </a:solidFill>
              </a:rPr>
              <a:pPr/>
              <a:t>04/07/2018</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68ECC202-0582-4A1D-8F06-917BC85548AA}"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xmlns="" val="3366698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05F8043-0D91-484E-ABC1-3679967507DC}" type="datetimeFigureOut">
              <a:rPr lang="es-ES" smtClean="0">
                <a:solidFill>
                  <a:prstClr val="black">
                    <a:tint val="75000"/>
                  </a:prstClr>
                </a:solidFill>
              </a:rPr>
              <a:pPr/>
              <a:t>04/07/2018</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68ECC202-0582-4A1D-8F06-917BC85548AA}"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xmlns="" val="21694011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Bullets">
    <p:spTree>
      <p:nvGrpSpPr>
        <p:cNvPr id="1" name=""/>
        <p:cNvGrpSpPr/>
        <p:nvPr/>
      </p:nvGrpSpPr>
      <p:grpSpPr>
        <a:xfrm>
          <a:off x="0" y="0"/>
          <a:ext cx="0" cy="0"/>
          <a:chOff x="0" y="0"/>
          <a:chExt cx="0" cy="0"/>
        </a:xfrm>
      </p:grpSpPr>
      <p:pic>
        <p:nvPicPr>
          <p:cNvPr id="7" name="Picture 6" descr="GMAX_Corner_Tab_selected_549_rgb.jpg"/>
          <p:cNvPicPr>
            <a:picLocks noChangeAspect="1"/>
          </p:cNvPicPr>
          <p:nvPr userDrawn="1"/>
        </p:nvPicPr>
        <p:blipFill rotWithShape="1">
          <a:blip r:embed="rId2" cstate="print">
            <a:extLst>
              <a:ext uri="{28A0092B-C50C-407E-A947-70E740481C1C}">
                <a14:useLocalDpi xmlns:a14="http://schemas.microsoft.com/office/drawing/2010/main" xmlns="" val="0"/>
              </a:ext>
            </a:extLst>
          </a:blip>
          <a:srcRect l="20948" t="15306" r="11128" b="9200"/>
          <a:stretch/>
        </p:blipFill>
        <p:spPr>
          <a:xfrm>
            <a:off x="8152389" y="6007608"/>
            <a:ext cx="1005832" cy="859536"/>
          </a:xfrm>
          <a:prstGeom prst="rect">
            <a:avLst/>
          </a:prstGeom>
        </p:spPr>
      </p:pic>
      <p:sp>
        <p:nvSpPr>
          <p:cNvPr id="6" name="Round Same Side Corner Rectangle 5"/>
          <p:cNvSpPr/>
          <p:nvPr userDrawn="1"/>
        </p:nvSpPr>
        <p:spPr>
          <a:xfrm>
            <a:off x="455624" y="0"/>
            <a:ext cx="7790305" cy="1143000"/>
          </a:xfrm>
          <a:prstGeom prst="round2SameRect">
            <a:avLst>
              <a:gd name="adj1" fmla="val 0"/>
              <a:gd name="adj2" fmla="val 40200"/>
            </a:avLst>
          </a:prstGeom>
          <a:solidFill>
            <a:srgbClr val="00877C"/>
          </a:solidFill>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2800" dirty="0">
              <a:solidFill>
                <a:prstClr val="white"/>
              </a:solidFill>
              <a:latin typeface="Arial"/>
              <a:cs typeface="Arial"/>
            </a:endParaRPr>
          </a:p>
        </p:txBody>
      </p:sp>
      <p:sp>
        <p:nvSpPr>
          <p:cNvPr id="2" name="Title 1"/>
          <p:cNvSpPr>
            <a:spLocks noGrp="1"/>
          </p:cNvSpPr>
          <p:nvPr>
            <p:ph type="title" hasCustomPrompt="1"/>
          </p:nvPr>
        </p:nvSpPr>
        <p:spPr>
          <a:xfrm>
            <a:off x="783756" y="-6563"/>
            <a:ext cx="7271673" cy="1143000"/>
          </a:xfrm>
          <a:prstGeom prst="rect">
            <a:avLst/>
          </a:prstGeom>
        </p:spPr>
        <p:txBody>
          <a:bodyPr anchor="ctr" anchorCtr="0">
            <a:noAutofit/>
          </a:bodyPr>
          <a:lstStyle>
            <a:lvl1pPr algn="l">
              <a:defRPr sz="2800" baseline="0">
                <a:solidFill>
                  <a:schemeClr val="bg1"/>
                </a:solidFill>
              </a:defRPr>
            </a:lvl1pPr>
          </a:lstStyle>
          <a:p>
            <a:r>
              <a:rPr lang="en-US" dirty="0" smtClean="0"/>
              <a:t>Click Here to Enter Title of Slide </a:t>
            </a:r>
            <a:br>
              <a:rPr lang="en-US" dirty="0" smtClean="0"/>
            </a:br>
            <a:r>
              <a:rPr lang="en-US" dirty="0" smtClean="0"/>
              <a:t>Max Two Lines</a:t>
            </a:r>
            <a:endParaRPr lang="en-US" dirty="0"/>
          </a:p>
        </p:txBody>
      </p:sp>
      <p:sp>
        <p:nvSpPr>
          <p:cNvPr id="9" name="Content Placeholder 2"/>
          <p:cNvSpPr>
            <a:spLocks noGrp="1"/>
          </p:cNvSpPr>
          <p:nvPr>
            <p:ph idx="1" hasCustomPrompt="1"/>
          </p:nvPr>
        </p:nvSpPr>
        <p:spPr>
          <a:xfrm>
            <a:off x="783757" y="1373414"/>
            <a:ext cx="7099310" cy="4525963"/>
          </a:xfrm>
          <a:prstGeom prst="rect">
            <a:avLst/>
          </a:prstGeom>
        </p:spPr>
        <p:txBody>
          <a:bodyPr lIns="0" tIns="0" rIns="0" bIns="0"/>
          <a:lstStyle>
            <a:lvl1pPr marL="454025" indent="-390525" algn="l">
              <a:lnSpc>
                <a:spcPct val="100000"/>
              </a:lnSpc>
              <a:spcBef>
                <a:spcPts val="0"/>
              </a:spcBef>
              <a:spcAft>
                <a:spcPts val="600"/>
              </a:spcAft>
              <a:tabLst/>
              <a:defRPr baseline="0"/>
            </a:lvl1pPr>
            <a:lvl2pPr marL="736600" indent="-282575" algn="l">
              <a:lnSpc>
                <a:spcPct val="100000"/>
              </a:lnSpc>
              <a:spcBef>
                <a:spcPts val="0"/>
              </a:spcBef>
              <a:spcAft>
                <a:spcPts val="600"/>
              </a:spcAft>
              <a:tabLst>
                <a:tab pos="454025" algn="l"/>
              </a:tabLst>
              <a:defRPr baseline="0"/>
            </a:lvl2pPr>
          </a:lstStyle>
          <a:p>
            <a:pPr lvl="0"/>
            <a:r>
              <a:rPr lang="en-US" dirty="0" smtClean="0"/>
              <a:t>Click to enter bulleted copy</a:t>
            </a:r>
          </a:p>
          <a:p>
            <a:pPr lvl="1"/>
            <a:r>
              <a:rPr lang="en-US" dirty="0" smtClean="0"/>
              <a:t>Click here to enter Second level of bulleted copy</a:t>
            </a:r>
          </a:p>
          <a:p>
            <a:pPr lvl="1"/>
            <a:r>
              <a:rPr lang="en-US" dirty="0" smtClean="0"/>
              <a:t>Click here to enter Second level of bulleted copy</a:t>
            </a:r>
          </a:p>
          <a:p>
            <a:pPr lvl="0"/>
            <a:r>
              <a:rPr lang="en-US" dirty="0" smtClean="0"/>
              <a:t>Click to enter bulleted copy</a:t>
            </a:r>
          </a:p>
          <a:p>
            <a:pPr lvl="1"/>
            <a:r>
              <a:rPr lang="en-US" dirty="0" smtClean="0"/>
              <a:t>Click here to enter Second level of bulleted copy</a:t>
            </a:r>
          </a:p>
          <a:p>
            <a:pPr lvl="1"/>
            <a:r>
              <a:rPr lang="en-US" dirty="0" smtClean="0"/>
              <a:t>Click here to enter Second level of bulleted copy</a:t>
            </a:r>
          </a:p>
          <a:p>
            <a:pPr lvl="0"/>
            <a:r>
              <a:rPr lang="en-US" dirty="0" smtClean="0"/>
              <a:t>Click to enter bulleted copy</a:t>
            </a:r>
          </a:p>
          <a:p>
            <a:pPr lvl="1"/>
            <a:r>
              <a:rPr lang="en-US" dirty="0" smtClean="0"/>
              <a:t>Click here to enter Second level of bulleted copy</a:t>
            </a:r>
          </a:p>
          <a:p>
            <a:pPr lvl="1"/>
            <a:r>
              <a:rPr lang="en-US" dirty="0" smtClean="0"/>
              <a:t>Click here to enter Second level of bulleted copy</a:t>
            </a:r>
          </a:p>
          <a:p>
            <a:pPr lvl="1"/>
            <a:endParaRPr lang="en-US" dirty="0" smtClean="0"/>
          </a:p>
          <a:p>
            <a:pPr lvl="1"/>
            <a:endParaRPr lang="en-US" dirty="0" smtClean="0"/>
          </a:p>
          <a:p>
            <a:pPr lvl="1"/>
            <a:endParaRPr lang="en-US" dirty="0" smtClean="0"/>
          </a:p>
        </p:txBody>
      </p:sp>
      <p:sp>
        <p:nvSpPr>
          <p:cNvPr id="8" name="Subtitle 2"/>
          <p:cNvSpPr>
            <a:spLocks noGrp="1"/>
          </p:cNvSpPr>
          <p:nvPr>
            <p:ph type="subTitle" idx="11" hasCustomPrompt="1"/>
          </p:nvPr>
        </p:nvSpPr>
        <p:spPr>
          <a:xfrm>
            <a:off x="785812" y="6571637"/>
            <a:ext cx="5876013" cy="246221"/>
          </a:xfrm>
          <a:prstGeom prst="rect">
            <a:avLst/>
          </a:prstGeom>
        </p:spPr>
        <p:txBody>
          <a:bodyPr wrap="square" anchor="b" anchorCtr="0">
            <a:spAutoFit/>
          </a:bodyPr>
          <a:lstStyle>
            <a:lvl1pPr marL="0" indent="0" algn="l">
              <a:buNone/>
              <a:defRPr lang="en-US" sz="1000" b="0" i="0" baseline="0" smtClean="0">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1000" dirty="0" smtClean="0">
                <a:effectLst/>
                <a:latin typeface="Arial"/>
              </a:rPr>
              <a:t>References and/or abbreviations here.</a:t>
            </a:r>
            <a:endParaRPr lang="en-US" dirty="0"/>
          </a:p>
        </p:txBody>
      </p:sp>
    </p:spTree>
    <p:extLst>
      <p:ext uri="{BB962C8B-B14F-4D97-AF65-F5344CB8AC3E}">
        <p14:creationId xmlns:p14="http://schemas.microsoft.com/office/powerpoint/2010/main" xmlns="" val="10564491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pic>
        <p:nvPicPr>
          <p:cNvPr id="9" name="Picture 8" descr="GMAX_Corner_Tab_selected_549_rgb.jpg"/>
          <p:cNvPicPr>
            <a:picLocks noChangeAspect="1"/>
          </p:cNvPicPr>
          <p:nvPr userDrawn="1"/>
        </p:nvPicPr>
        <p:blipFill rotWithShape="1">
          <a:blip r:embed="rId2" cstate="print">
            <a:extLst>
              <a:ext uri="{28A0092B-C50C-407E-A947-70E740481C1C}">
                <a14:useLocalDpi xmlns:a14="http://schemas.microsoft.com/office/drawing/2010/main" xmlns="" val="0"/>
              </a:ext>
            </a:extLst>
          </a:blip>
          <a:srcRect l="20948" t="15306" r="11128" b="9200"/>
          <a:stretch/>
        </p:blipFill>
        <p:spPr>
          <a:xfrm>
            <a:off x="8152389" y="6007608"/>
            <a:ext cx="1005832" cy="859536"/>
          </a:xfrm>
          <a:prstGeom prst="rect">
            <a:avLst/>
          </a:prstGeom>
        </p:spPr>
      </p:pic>
      <p:sp>
        <p:nvSpPr>
          <p:cNvPr id="6" name="Round Same Side Corner Rectangle 5"/>
          <p:cNvSpPr/>
          <p:nvPr userDrawn="1"/>
        </p:nvSpPr>
        <p:spPr>
          <a:xfrm>
            <a:off x="455624" y="0"/>
            <a:ext cx="7790305" cy="1143000"/>
          </a:xfrm>
          <a:prstGeom prst="round2SameRect">
            <a:avLst>
              <a:gd name="adj1" fmla="val 0"/>
              <a:gd name="adj2" fmla="val 40200"/>
            </a:avLst>
          </a:prstGeom>
          <a:solidFill>
            <a:srgbClr val="00877C"/>
          </a:solidFill>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2800" dirty="0">
              <a:solidFill>
                <a:prstClr val="white"/>
              </a:solidFill>
              <a:latin typeface="Arial"/>
              <a:cs typeface="Arial"/>
            </a:endParaRPr>
          </a:p>
        </p:txBody>
      </p:sp>
      <p:sp>
        <p:nvSpPr>
          <p:cNvPr id="2" name="Title 1"/>
          <p:cNvSpPr>
            <a:spLocks noGrp="1"/>
          </p:cNvSpPr>
          <p:nvPr>
            <p:ph type="title" hasCustomPrompt="1"/>
          </p:nvPr>
        </p:nvSpPr>
        <p:spPr>
          <a:xfrm>
            <a:off x="783756" y="-6563"/>
            <a:ext cx="8229600" cy="1143000"/>
          </a:xfrm>
          <a:prstGeom prst="rect">
            <a:avLst/>
          </a:prstGeom>
        </p:spPr>
        <p:txBody>
          <a:bodyPr anchor="ctr" anchorCtr="0">
            <a:normAutofit/>
          </a:bodyPr>
          <a:lstStyle>
            <a:lvl1pPr algn="l">
              <a:defRPr sz="2800" baseline="0">
                <a:solidFill>
                  <a:schemeClr val="bg1"/>
                </a:solidFill>
              </a:defRPr>
            </a:lvl1pPr>
          </a:lstStyle>
          <a:p>
            <a:r>
              <a:rPr lang="en-US" dirty="0" smtClean="0"/>
              <a:t>Click Here to Enter Title of Slide </a:t>
            </a:r>
            <a:br>
              <a:rPr lang="en-US" dirty="0" smtClean="0"/>
            </a:br>
            <a:r>
              <a:rPr lang="en-US" dirty="0" smtClean="0"/>
              <a:t>Max Two Lines</a:t>
            </a:r>
            <a:endParaRPr lang="en-US" dirty="0"/>
          </a:p>
        </p:txBody>
      </p:sp>
      <p:sp>
        <p:nvSpPr>
          <p:cNvPr id="8" name="Subtitle 2"/>
          <p:cNvSpPr>
            <a:spLocks noGrp="1"/>
          </p:cNvSpPr>
          <p:nvPr>
            <p:ph type="subTitle" idx="11" hasCustomPrompt="1"/>
          </p:nvPr>
        </p:nvSpPr>
        <p:spPr>
          <a:xfrm>
            <a:off x="766762" y="6571637"/>
            <a:ext cx="5876013" cy="246221"/>
          </a:xfrm>
          <a:prstGeom prst="rect">
            <a:avLst/>
          </a:prstGeom>
        </p:spPr>
        <p:txBody>
          <a:bodyPr wrap="square" anchor="b" anchorCtr="0">
            <a:spAutoFit/>
          </a:bodyPr>
          <a:lstStyle>
            <a:lvl1pPr marL="0" indent="0" algn="l">
              <a:buNone/>
              <a:defRPr lang="en-US" sz="1000" b="0" i="0" baseline="0" smtClean="0">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1000" dirty="0" smtClean="0">
                <a:effectLst/>
                <a:latin typeface="Arial"/>
              </a:rPr>
              <a:t>References and/or abbreviations here.</a:t>
            </a:r>
            <a:endParaRPr lang="en-US" dirty="0"/>
          </a:p>
        </p:txBody>
      </p:sp>
    </p:spTree>
    <p:extLst>
      <p:ext uri="{BB962C8B-B14F-4D97-AF65-F5344CB8AC3E}">
        <p14:creationId xmlns:p14="http://schemas.microsoft.com/office/powerpoint/2010/main" xmlns="" val="221668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0B51B7-64AF-4969-8403-2945338F4DB8}" type="datetimeFigureOut">
              <a:rPr lang="es-ES" smtClean="0"/>
              <a:pPr/>
              <a:t>04/07/2018</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0B6EF4-E9ED-499E-938A-B50EAE6AB61D}" type="slidenum">
              <a:rPr lang="es-ES" smtClean="0"/>
              <a:pPr/>
              <a:t>‹#›</a:t>
            </a:fld>
            <a:endParaRPr lang="es-ES"/>
          </a:p>
        </p:txBody>
      </p:sp>
    </p:spTree>
    <p:extLst>
      <p:ext uri="{BB962C8B-B14F-4D97-AF65-F5344CB8AC3E}">
        <p14:creationId xmlns:p14="http://schemas.microsoft.com/office/powerpoint/2010/main" xmlns="" val="30927275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5F8043-0D91-484E-ABC1-3679967507DC}" type="datetimeFigureOut">
              <a:rPr lang="es-ES" smtClean="0">
                <a:solidFill>
                  <a:prstClr val="black">
                    <a:tint val="75000"/>
                  </a:prstClr>
                </a:solidFill>
              </a:rPr>
              <a:pPr/>
              <a:t>04/07/2018</a:t>
            </a:fld>
            <a:endParaRPr lang="es-ES">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ECC202-0582-4A1D-8F06-917BC85548AA}" type="slidenum">
              <a:rPr lang="es-ES" smtClean="0">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xmlns="" val="1573583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3.xml"/><Relationship Id="rId1" Type="http://schemas.openxmlformats.org/officeDocument/2006/relationships/tags" Target="../tags/tag1.xml"/><Relationship Id="rId5" Type="http://schemas.openxmlformats.org/officeDocument/2006/relationships/image" Target="../media/image22.png"/><Relationship Id="rId4" Type="http://schemas.openxmlformats.org/officeDocument/2006/relationships/image" Target="../media/image21.png"/></Relationships>
</file>

<file path=ppt/slides/_rels/slide5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6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0.xml"/><Relationship Id="rId1" Type="http://schemas.openxmlformats.org/officeDocument/2006/relationships/slideLayout" Target="../slideLayouts/slideLayout4.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6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6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2130425"/>
            <a:ext cx="8568952" cy="1470025"/>
          </a:xfrm>
        </p:spPr>
        <p:txBody>
          <a:bodyPr>
            <a:noAutofit/>
          </a:bodyPr>
          <a:lstStyle/>
          <a:p>
            <a:r>
              <a:rPr lang="es-ES" sz="40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Manejo de Infecciones por Bacilos Gram negativos </a:t>
            </a:r>
            <a:r>
              <a:rPr lang="es-ES" sz="40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Multiresistentes</a:t>
            </a:r>
            <a:endParaRPr lang="es-ES" sz="40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2 Subtítulo"/>
          <p:cNvSpPr>
            <a:spLocks noGrp="1"/>
          </p:cNvSpPr>
          <p:nvPr>
            <p:ph type="subTitle" idx="1"/>
          </p:nvPr>
        </p:nvSpPr>
        <p:spPr>
          <a:xfrm>
            <a:off x="1115616" y="3886200"/>
            <a:ext cx="6400800" cy="1752600"/>
          </a:xfrm>
        </p:spPr>
        <p:txBody>
          <a:bodyPr/>
          <a:lstStyle/>
          <a:p>
            <a:r>
              <a:rPr lang="es-ES" b="1"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Juan Pablo </a:t>
            </a:r>
            <a:r>
              <a:rPr lang="es-ES" b="1" dirty="0" err="1"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Caeiro</a:t>
            </a:r>
            <a:r>
              <a:rPr lang="es-ES" b="1"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MD FACP</a:t>
            </a:r>
          </a:p>
          <a:p>
            <a:r>
              <a:rPr lang="es-ES" b="1"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Hospital Privado Universitario</a:t>
            </a:r>
            <a:endParaRPr lang="es-ES"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5" name="Picture 2"/>
          <p:cNvPicPr>
            <a:picLocks noChangeAspect="1" noChangeArrowheads="1"/>
          </p:cNvPicPr>
          <p:nvPr/>
        </p:nvPicPr>
        <p:blipFill>
          <a:blip r:embed="rId3" cstate="print"/>
          <a:srcRect/>
          <a:stretch>
            <a:fillRect/>
          </a:stretch>
        </p:blipFill>
        <p:spPr bwMode="auto">
          <a:xfrm>
            <a:off x="7660585" y="4951184"/>
            <a:ext cx="967421" cy="1645443"/>
          </a:xfrm>
          <a:prstGeom prst="rect">
            <a:avLst/>
          </a:prstGeom>
          <a:noFill/>
          <a:ln w="9525">
            <a:noFill/>
            <a:miter lim="800000"/>
            <a:headEnd/>
            <a:tailEnd/>
          </a:ln>
          <a:effectLst/>
        </p:spPr>
      </p:pic>
      <p:sp>
        <p:nvSpPr>
          <p:cNvPr id="4" name="3 CuadroTexto"/>
          <p:cNvSpPr txBox="1"/>
          <p:nvPr/>
        </p:nvSpPr>
        <p:spPr>
          <a:xfrm>
            <a:off x="251520" y="5773905"/>
            <a:ext cx="1944216" cy="369332"/>
          </a:xfrm>
          <a:prstGeom prst="rect">
            <a:avLst/>
          </a:prstGeom>
          <a:noFill/>
        </p:spPr>
        <p:txBody>
          <a:bodyPr wrap="square" rtlCol="0">
            <a:spAutoFit/>
          </a:bodyPr>
          <a:lstStyle/>
          <a:p>
            <a:endParaRPr lang="es-AR"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51520" y="5134658"/>
            <a:ext cx="1323975" cy="16478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7171341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6024" y="274638"/>
            <a:ext cx="8892480" cy="1143000"/>
          </a:xfrm>
        </p:spPr>
        <p:txBody>
          <a:bodyPr>
            <a:noAutofit/>
          </a:bodyPr>
          <a:lstStyle/>
          <a:p>
            <a:r>
              <a:rPr lang="es-ES" sz="32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Principios Claves para La Prescripción</a:t>
            </a:r>
            <a:endParaRPr lang="es-ES" sz="3200" b="1"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2 Marcador de contenido"/>
          <p:cNvSpPr>
            <a:spLocks noGrp="1"/>
          </p:cNvSpPr>
          <p:nvPr>
            <p:ph idx="1"/>
          </p:nvPr>
        </p:nvSpPr>
        <p:spPr>
          <a:xfrm>
            <a:off x="457200" y="1268760"/>
            <a:ext cx="8229600" cy="4525963"/>
          </a:xfrm>
        </p:spPr>
        <p:txBody>
          <a:bodyPr>
            <a:noAutofit/>
          </a:bodyPr>
          <a:lstStyle/>
          <a:p>
            <a:pPr marL="514350" indent="-514350">
              <a:buFont typeface="+mj-lt"/>
              <a:buAutoNum type="arabicPeriod"/>
            </a:pPr>
            <a:r>
              <a:rPr lang="es-ES" sz="2400" i="1" dirty="0" smtClean="0">
                <a:latin typeface="Arial" pitchFamily="34" charset="0"/>
                <a:cs typeface="Arial" pitchFamily="34" charset="0"/>
              </a:rPr>
              <a:t>Prescribir el antimicrobiano correcto rápidamente a dosis correcta y correcta duración basados en guías de terapia.</a:t>
            </a:r>
          </a:p>
          <a:p>
            <a:pPr marL="514350" indent="-514350">
              <a:buFont typeface="+mj-lt"/>
              <a:buAutoNum type="arabicPeriod"/>
            </a:pPr>
            <a:r>
              <a:rPr lang="es-ES" sz="2400" dirty="0" smtClean="0">
                <a:latin typeface="Arial" pitchFamily="34" charset="0"/>
                <a:cs typeface="Arial" pitchFamily="34" charset="0"/>
              </a:rPr>
              <a:t>Solicitar pruebas microbiológicas y diagnósticas correctas.</a:t>
            </a:r>
          </a:p>
          <a:p>
            <a:pPr marL="514350" indent="-514350">
              <a:buFont typeface="+mj-lt"/>
              <a:buAutoNum type="arabicPeriod"/>
            </a:pPr>
            <a:r>
              <a:rPr lang="es-ES" sz="2400" i="1" dirty="0" smtClean="0">
                <a:latin typeface="Arial" pitchFamily="34" charset="0"/>
                <a:cs typeface="Arial" pitchFamily="34" charset="0"/>
              </a:rPr>
              <a:t>Documentar la dosis, duración e indicación para todas las prescripciones de antimicrobianos.</a:t>
            </a:r>
          </a:p>
          <a:p>
            <a:pPr marL="514350" indent="-514350">
              <a:buFont typeface="+mj-lt"/>
              <a:buAutoNum type="arabicPeriod"/>
            </a:pPr>
            <a:r>
              <a:rPr lang="es-ES" sz="2400" dirty="0" smtClean="0">
                <a:latin typeface="Arial" pitchFamily="34" charset="0"/>
                <a:cs typeface="Arial" pitchFamily="34" charset="0"/>
              </a:rPr>
              <a:t>Conducir revisiones periódicas o «time-</a:t>
            </a:r>
            <a:r>
              <a:rPr lang="es-ES" sz="2400" dirty="0" err="1" smtClean="0">
                <a:latin typeface="Arial" pitchFamily="34" charset="0"/>
                <a:cs typeface="Arial" pitchFamily="34" charset="0"/>
              </a:rPr>
              <a:t>out</a:t>
            </a:r>
            <a:r>
              <a:rPr lang="es-ES" sz="2400" dirty="0" smtClean="0">
                <a:latin typeface="Arial" pitchFamily="34" charset="0"/>
                <a:cs typeface="Arial" pitchFamily="34" charset="0"/>
              </a:rPr>
              <a:t>» a las 48 horas de la medicación y cultivos.</a:t>
            </a:r>
          </a:p>
          <a:p>
            <a:pPr marL="514350" indent="-514350">
              <a:buFont typeface="+mj-lt"/>
              <a:buAutoNum type="arabicPeriod"/>
            </a:pPr>
            <a:r>
              <a:rPr lang="es-ES" sz="2400" i="1" dirty="0" smtClean="0">
                <a:latin typeface="Arial" pitchFamily="34" charset="0"/>
                <a:cs typeface="Arial" pitchFamily="34" charset="0"/>
              </a:rPr>
              <a:t>Conocer la resistencia local.</a:t>
            </a:r>
            <a:endParaRPr lang="es-ES" sz="2400" i="1" dirty="0">
              <a:latin typeface="Arial" pitchFamily="34" charset="0"/>
              <a:cs typeface="Arial" pitchFamily="34" charset="0"/>
            </a:endParaRPr>
          </a:p>
        </p:txBody>
      </p:sp>
      <p:sp>
        <p:nvSpPr>
          <p:cNvPr id="4" name="3 CuadroTexto"/>
          <p:cNvSpPr txBox="1"/>
          <p:nvPr/>
        </p:nvSpPr>
        <p:spPr>
          <a:xfrm>
            <a:off x="467544" y="5877272"/>
            <a:ext cx="8280920" cy="338554"/>
          </a:xfrm>
          <a:prstGeom prst="rect">
            <a:avLst/>
          </a:prstGeom>
          <a:noFill/>
        </p:spPr>
        <p:txBody>
          <a:bodyPr wrap="square" rtlCol="0">
            <a:spAutoFit/>
          </a:bodyPr>
          <a:lstStyle/>
          <a:p>
            <a:pPr algn="r"/>
            <a:r>
              <a:rPr lang="es-ES" sz="1600" b="1" i="1" dirty="0">
                <a:latin typeface="Arial" pitchFamily="34" charset="0"/>
                <a:cs typeface="Arial" pitchFamily="34" charset="0"/>
              </a:rPr>
              <a:t>http://</a:t>
            </a:r>
            <a:r>
              <a:rPr lang="es-ES" sz="1600" b="1" i="1" dirty="0" smtClean="0">
                <a:latin typeface="Arial" pitchFamily="34" charset="0"/>
                <a:cs typeface="Arial" pitchFamily="34" charset="0"/>
              </a:rPr>
              <a:t>www. cdc.gov/</a:t>
            </a:r>
            <a:r>
              <a:rPr lang="es-ES" sz="1600" b="1" i="1" dirty="0" err="1" smtClean="0">
                <a:latin typeface="Arial" pitchFamily="34" charset="0"/>
                <a:cs typeface="Arial" pitchFamily="34" charset="0"/>
              </a:rPr>
              <a:t>getsmart</a:t>
            </a:r>
            <a:r>
              <a:rPr lang="es-ES" sz="1600" b="1" i="1" dirty="0" smtClean="0">
                <a:latin typeface="Arial" pitchFamily="34" charset="0"/>
                <a:cs typeface="Arial" pitchFamily="34" charset="0"/>
              </a:rPr>
              <a:t>/</a:t>
            </a:r>
            <a:r>
              <a:rPr lang="es-ES" sz="1600" b="1" i="1" dirty="0" err="1" smtClean="0">
                <a:latin typeface="Arial" pitchFamily="34" charset="0"/>
                <a:cs typeface="Arial" pitchFamily="34" charset="0"/>
              </a:rPr>
              <a:t>healthcare</a:t>
            </a:r>
            <a:r>
              <a:rPr lang="es-ES" sz="1600" b="1" i="1" dirty="0" smtClean="0">
                <a:latin typeface="Arial" pitchFamily="34" charset="0"/>
                <a:cs typeface="Arial" pitchFamily="34" charset="0"/>
              </a:rPr>
              <a:t>/</a:t>
            </a:r>
            <a:r>
              <a:rPr lang="es-ES" sz="1600" b="1" i="1" dirty="0" err="1" smtClean="0">
                <a:latin typeface="Arial" pitchFamily="34" charset="0"/>
                <a:cs typeface="Arial" pitchFamily="34" charset="0"/>
              </a:rPr>
              <a:t>implementation</a:t>
            </a:r>
            <a:r>
              <a:rPr lang="es-ES" sz="1600" b="1" i="1" dirty="0" smtClean="0">
                <a:latin typeface="Arial" pitchFamily="34" charset="0"/>
                <a:cs typeface="Arial" pitchFamily="34" charset="0"/>
              </a:rPr>
              <a:t>/core-elements.html</a:t>
            </a:r>
            <a:r>
              <a:rPr lang="es-ES" sz="1600" b="1" i="1" dirty="0">
                <a:latin typeface="Arial" pitchFamily="34" charset="0"/>
                <a:cs typeface="Arial" pitchFamily="34" charset="0"/>
              </a:rPr>
              <a:t>.</a:t>
            </a:r>
          </a:p>
        </p:txBody>
      </p:sp>
    </p:spTree>
    <p:extLst>
      <p:ext uri="{BB962C8B-B14F-4D97-AF65-F5344CB8AC3E}">
        <p14:creationId xmlns:p14="http://schemas.microsoft.com/office/powerpoint/2010/main" xmlns="" val="22093682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“hour-1 </a:t>
            </a:r>
            <a:r>
              <a:rPr lang="es-ES" sz="36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bundle</a:t>
            </a:r>
            <a:r>
              <a:rPr lang="es-ES" sz="36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”(Medidas en 1 hora)</a:t>
            </a:r>
            <a:endParaRPr lang="es-ES" sz="36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2 Marcador de contenido"/>
          <p:cNvSpPr>
            <a:spLocks noGrp="1"/>
          </p:cNvSpPr>
          <p:nvPr>
            <p:ph idx="1"/>
          </p:nvPr>
        </p:nvSpPr>
        <p:spPr/>
        <p:txBody>
          <a:bodyPr>
            <a:normAutofit/>
          </a:bodyPr>
          <a:lstStyle/>
          <a:p>
            <a:pPr marL="514350" indent="-514350">
              <a:buFont typeface="+mj-lt"/>
              <a:buAutoNum type="arabicPeriod"/>
            </a:pPr>
            <a:r>
              <a:rPr lang="es-ES" sz="2800" dirty="0" smtClean="0">
                <a:latin typeface="Arial" panose="020B0604020202020204" pitchFamily="34" charset="0"/>
                <a:cs typeface="Arial" panose="020B0604020202020204" pitchFamily="34" charset="0"/>
              </a:rPr>
              <a:t>Medir lactato y si es &gt; 2 </a:t>
            </a:r>
            <a:r>
              <a:rPr lang="es-ES" sz="2800" dirty="0" err="1" smtClean="0">
                <a:latin typeface="Arial" panose="020B0604020202020204" pitchFamily="34" charset="0"/>
                <a:cs typeface="Arial" panose="020B0604020202020204" pitchFamily="34" charset="0"/>
              </a:rPr>
              <a:t>mmol</a:t>
            </a:r>
            <a:r>
              <a:rPr lang="es-ES" sz="2800" dirty="0" smtClean="0">
                <a:latin typeface="Arial" panose="020B0604020202020204" pitchFamily="34" charset="0"/>
                <a:cs typeface="Arial" panose="020B0604020202020204" pitchFamily="34" charset="0"/>
              </a:rPr>
              <a:t>/L re-medir.</a:t>
            </a:r>
          </a:p>
          <a:p>
            <a:pPr marL="514350" indent="-514350">
              <a:buFont typeface="+mj-lt"/>
              <a:buAutoNum type="arabicPeriod"/>
            </a:pPr>
            <a:r>
              <a:rPr lang="es-ES" sz="2800" dirty="0" smtClean="0">
                <a:latin typeface="Arial" panose="020B0604020202020204" pitchFamily="34" charset="0"/>
                <a:cs typeface="Arial" panose="020B0604020202020204" pitchFamily="34" charset="0"/>
              </a:rPr>
              <a:t>Obtener cultivos de sangre antes de los antibióticos.</a:t>
            </a:r>
          </a:p>
          <a:p>
            <a:pPr marL="514350" indent="-514350">
              <a:buFont typeface="+mj-lt"/>
              <a:buAutoNum type="arabicPeriod"/>
            </a:pPr>
            <a:r>
              <a:rPr lang="es-ES" sz="2800" dirty="0" smtClean="0">
                <a:latin typeface="Arial" panose="020B0604020202020204" pitchFamily="34" charset="0"/>
                <a:cs typeface="Arial" panose="020B0604020202020204" pitchFamily="34" charset="0"/>
              </a:rPr>
              <a:t>Administrar antibióticos de amplio espectro.</a:t>
            </a:r>
          </a:p>
          <a:p>
            <a:pPr marL="514350" indent="-514350">
              <a:buFont typeface="+mj-lt"/>
              <a:buAutoNum type="arabicPeriod"/>
            </a:pPr>
            <a:r>
              <a:rPr lang="es-ES" sz="2800" dirty="0" smtClean="0">
                <a:latin typeface="Arial" panose="020B0604020202020204" pitchFamily="34" charset="0"/>
                <a:cs typeface="Arial" panose="020B0604020202020204" pitchFamily="34" charset="0"/>
              </a:rPr>
              <a:t>Iniciar cristaloides rápidamente a 30 ml/Kg para hipotensión o lactato &gt; 4 </a:t>
            </a:r>
            <a:r>
              <a:rPr lang="es-ES" sz="2800" dirty="0" err="1" smtClean="0">
                <a:latin typeface="Arial" panose="020B0604020202020204" pitchFamily="34" charset="0"/>
                <a:cs typeface="Arial" panose="020B0604020202020204" pitchFamily="34" charset="0"/>
              </a:rPr>
              <a:t>mmol</a:t>
            </a:r>
            <a:r>
              <a:rPr lang="es-ES" sz="2800" dirty="0" smtClean="0">
                <a:latin typeface="Arial" panose="020B0604020202020204" pitchFamily="34" charset="0"/>
                <a:cs typeface="Arial" panose="020B0604020202020204" pitchFamily="34" charset="0"/>
              </a:rPr>
              <a:t>/L.</a:t>
            </a:r>
          </a:p>
          <a:p>
            <a:pPr marL="514350" indent="-514350">
              <a:buFont typeface="+mj-lt"/>
              <a:buAutoNum type="arabicPeriod"/>
            </a:pPr>
            <a:r>
              <a:rPr lang="es-ES" sz="2800" dirty="0" smtClean="0">
                <a:latin typeface="Arial" panose="020B0604020202020204" pitchFamily="34" charset="0"/>
                <a:cs typeface="Arial" panose="020B0604020202020204" pitchFamily="34" charset="0"/>
              </a:rPr>
              <a:t>Aplicar </a:t>
            </a:r>
            <a:r>
              <a:rPr lang="es-ES" sz="2800" dirty="0" err="1" smtClean="0">
                <a:latin typeface="Arial" panose="020B0604020202020204" pitchFamily="34" charset="0"/>
                <a:cs typeface="Arial" panose="020B0604020202020204" pitchFamily="34" charset="0"/>
              </a:rPr>
              <a:t>vasopresores</a:t>
            </a:r>
            <a:r>
              <a:rPr lang="es-ES" sz="2800" dirty="0" smtClean="0">
                <a:latin typeface="Arial" panose="020B0604020202020204" pitchFamily="34" charset="0"/>
                <a:cs typeface="Arial" panose="020B0604020202020204" pitchFamily="34" charset="0"/>
              </a:rPr>
              <a:t> si el paciente está hipotenso durante o </a:t>
            </a:r>
            <a:r>
              <a:rPr lang="es-ES" sz="2800" dirty="0" err="1" smtClean="0">
                <a:latin typeface="Arial" panose="020B0604020202020204" pitchFamily="34" charset="0"/>
                <a:cs typeface="Arial" panose="020B0604020202020204" pitchFamily="34" charset="0"/>
              </a:rPr>
              <a:t>despues</a:t>
            </a:r>
            <a:r>
              <a:rPr lang="es-ES" sz="2800" dirty="0" smtClean="0">
                <a:latin typeface="Arial" panose="020B0604020202020204" pitchFamily="34" charset="0"/>
                <a:cs typeface="Arial" panose="020B0604020202020204" pitchFamily="34" charset="0"/>
              </a:rPr>
              <a:t> de resucitación con fluidos para TAM ≥65 </a:t>
            </a:r>
            <a:r>
              <a:rPr lang="es-ES" sz="2800" dirty="0" err="1" smtClean="0">
                <a:latin typeface="Arial" panose="020B0604020202020204" pitchFamily="34" charset="0"/>
                <a:cs typeface="Arial" panose="020B0604020202020204" pitchFamily="34" charset="0"/>
              </a:rPr>
              <a:t>mmHg</a:t>
            </a:r>
            <a:r>
              <a:rPr lang="es-ES" sz="2800" dirty="0" smtClean="0">
                <a:latin typeface="Arial" panose="020B0604020202020204" pitchFamily="34" charset="0"/>
                <a:cs typeface="Arial" panose="020B0604020202020204" pitchFamily="34" charset="0"/>
              </a:rPr>
              <a:t>.</a:t>
            </a:r>
          </a:p>
          <a:p>
            <a:pPr marL="514350" indent="-514350">
              <a:buFont typeface="+mj-lt"/>
              <a:buAutoNum type="arabicPeriod"/>
            </a:pPr>
            <a:endParaRPr lang="es-ES" sz="2800" dirty="0">
              <a:latin typeface="Arial" panose="020B0604020202020204" pitchFamily="34" charset="0"/>
              <a:cs typeface="Arial" panose="020B0604020202020204" pitchFamily="34" charset="0"/>
            </a:endParaRPr>
          </a:p>
        </p:txBody>
      </p:sp>
      <p:sp>
        <p:nvSpPr>
          <p:cNvPr id="4" name="3 CuadroTexto"/>
          <p:cNvSpPr txBox="1"/>
          <p:nvPr/>
        </p:nvSpPr>
        <p:spPr>
          <a:xfrm>
            <a:off x="4427984" y="6093296"/>
            <a:ext cx="3744416" cy="369332"/>
          </a:xfrm>
          <a:prstGeom prst="rect">
            <a:avLst/>
          </a:prstGeom>
          <a:noFill/>
        </p:spPr>
        <p:txBody>
          <a:bodyPr wrap="square" rtlCol="0">
            <a:spAutoFit/>
          </a:bodyPr>
          <a:lstStyle/>
          <a:p>
            <a:pPr algn="r"/>
            <a:r>
              <a:rPr lang="es-ES" b="1" i="1" dirty="0" err="1">
                <a:latin typeface="Arial" panose="020B0604020202020204" pitchFamily="34" charset="0"/>
                <a:cs typeface="Arial" panose="020B0604020202020204" pitchFamily="34" charset="0"/>
              </a:rPr>
              <a:t>Intensive</a:t>
            </a:r>
            <a:r>
              <a:rPr lang="es-ES" b="1" i="1" dirty="0">
                <a:latin typeface="Arial" panose="020B0604020202020204" pitchFamily="34" charset="0"/>
                <a:cs typeface="Arial" panose="020B0604020202020204" pitchFamily="34" charset="0"/>
              </a:rPr>
              <a:t> </a:t>
            </a:r>
            <a:r>
              <a:rPr lang="es-ES" b="1" i="1" dirty="0" err="1">
                <a:latin typeface="Arial" panose="020B0604020202020204" pitchFamily="34" charset="0"/>
                <a:cs typeface="Arial" panose="020B0604020202020204" pitchFamily="34" charset="0"/>
              </a:rPr>
              <a:t>Care</a:t>
            </a:r>
            <a:r>
              <a:rPr lang="es-ES" b="1" i="1" dirty="0">
                <a:latin typeface="Arial" panose="020B0604020202020204" pitchFamily="34" charset="0"/>
                <a:cs typeface="Arial" panose="020B0604020202020204" pitchFamily="34" charset="0"/>
              </a:rPr>
              <a:t> </a:t>
            </a:r>
            <a:r>
              <a:rPr lang="es-ES" b="1" i="1" dirty="0" err="1" smtClean="0">
                <a:latin typeface="Arial" panose="020B0604020202020204" pitchFamily="34" charset="0"/>
                <a:cs typeface="Arial" panose="020B0604020202020204" pitchFamily="34" charset="0"/>
              </a:rPr>
              <a:t>Med</a:t>
            </a:r>
            <a:r>
              <a:rPr lang="es-ES" b="1" i="1" dirty="0" smtClean="0">
                <a:latin typeface="Arial" panose="020B0604020202020204" pitchFamily="34" charset="0"/>
                <a:cs typeface="Arial" panose="020B0604020202020204" pitchFamily="34" charset="0"/>
              </a:rPr>
              <a:t>.</a:t>
            </a:r>
            <a:r>
              <a:rPr lang="es-ES" b="1" i="1" dirty="0">
                <a:latin typeface="Arial" panose="020B0604020202020204" pitchFamily="34" charset="0"/>
                <a:cs typeface="Arial" panose="020B0604020202020204" pitchFamily="34" charset="0"/>
              </a:rPr>
              <a:t> </a:t>
            </a:r>
            <a:r>
              <a:rPr lang="es-ES" b="1" i="1" dirty="0" smtClean="0">
                <a:latin typeface="Arial" panose="020B0604020202020204" pitchFamily="34" charset="0"/>
                <a:cs typeface="Arial" panose="020B0604020202020204" pitchFamily="34" charset="0"/>
              </a:rPr>
              <a:t>2018 </a:t>
            </a:r>
            <a:r>
              <a:rPr lang="es-ES" b="1" i="1" dirty="0" err="1">
                <a:latin typeface="Arial" panose="020B0604020202020204" pitchFamily="34" charset="0"/>
                <a:cs typeface="Arial" panose="020B0604020202020204" pitchFamily="34" charset="0"/>
              </a:rPr>
              <a:t>Apr</a:t>
            </a:r>
            <a:r>
              <a:rPr lang="es-ES" b="1" i="1" dirty="0">
                <a:latin typeface="Arial" panose="020B0604020202020204" pitchFamily="34" charset="0"/>
                <a:cs typeface="Arial" panose="020B0604020202020204" pitchFamily="34" charset="0"/>
              </a:rPr>
              <a:t> 19</a:t>
            </a:r>
          </a:p>
        </p:txBody>
      </p:sp>
    </p:spTree>
    <p:extLst>
      <p:ext uri="{BB962C8B-B14F-4D97-AF65-F5344CB8AC3E}">
        <p14:creationId xmlns:p14="http://schemas.microsoft.com/office/powerpoint/2010/main" xmlns="" val="27771485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ES"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«Conozca Los 12 del Patíbulo según la OMS»</a:t>
            </a:r>
            <a:endParaRPr lang="es-ES" b="1"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4 Subtítulo"/>
          <p:cNvSpPr>
            <a:spLocks noGrp="1"/>
          </p:cNvSpPr>
          <p:nvPr>
            <p:ph type="subTitle" idx="1"/>
          </p:nvPr>
        </p:nvSpPr>
        <p:spPr>
          <a:xfrm>
            <a:off x="395536" y="3886200"/>
            <a:ext cx="7376864" cy="1752600"/>
          </a:xfrm>
        </p:spPr>
        <p:txBody>
          <a:bodyPr/>
          <a:lstStyle/>
          <a:p>
            <a:r>
              <a:rPr lang="es-ES" dirty="0"/>
              <a:t> </a:t>
            </a:r>
            <a:r>
              <a:rPr lang="es-ES" dirty="0" err="1" smtClean="0">
                <a:solidFill>
                  <a:schemeClr val="tx1"/>
                </a:solidFill>
                <a:latin typeface="Arial" pitchFamily="34" charset="0"/>
                <a:cs typeface="Arial" pitchFamily="34" charset="0"/>
              </a:rPr>
              <a:t>Health</a:t>
            </a:r>
            <a:r>
              <a:rPr lang="es-ES" dirty="0">
                <a:solidFill>
                  <a:schemeClr val="tx1"/>
                </a:solidFill>
                <a:latin typeface="Arial" pitchFamily="34" charset="0"/>
                <a:cs typeface="Arial" pitchFamily="34" charset="0"/>
              </a:rPr>
              <a:t> </a:t>
            </a:r>
            <a:r>
              <a:rPr lang="es-ES" dirty="0" smtClean="0">
                <a:solidFill>
                  <a:schemeClr val="tx1"/>
                </a:solidFill>
                <a:latin typeface="Arial" pitchFamily="34" charset="0"/>
                <a:cs typeface="Arial" pitchFamily="34" charset="0"/>
              </a:rPr>
              <a:t>doi:10.1126/science.aal0829</a:t>
            </a:r>
          </a:p>
          <a:p>
            <a:r>
              <a:rPr lang="es-ES" dirty="0" smtClean="0">
                <a:solidFill>
                  <a:schemeClr val="tx1"/>
                </a:solidFill>
                <a:latin typeface="Arial" pitchFamily="34" charset="0"/>
                <a:cs typeface="Arial" pitchFamily="34" charset="0"/>
              </a:rPr>
              <a:t>Comentario por </a:t>
            </a:r>
            <a:r>
              <a:rPr lang="es-ES" dirty="0" err="1" smtClean="0">
                <a:solidFill>
                  <a:schemeClr val="tx1"/>
                </a:solidFill>
                <a:latin typeface="Arial" pitchFamily="34" charset="0"/>
                <a:cs typeface="Arial" pitchFamily="34" charset="0"/>
              </a:rPr>
              <a:t>Gretchen</a:t>
            </a:r>
            <a:r>
              <a:rPr lang="es-ES" dirty="0" smtClean="0">
                <a:solidFill>
                  <a:schemeClr val="tx1"/>
                </a:solidFill>
                <a:latin typeface="Arial" pitchFamily="34" charset="0"/>
                <a:cs typeface="Arial" pitchFamily="34" charset="0"/>
              </a:rPr>
              <a:t> </a:t>
            </a:r>
            <a:r>
              <a:rPr lang="es-ES" dirty="0" err="1" smtClean="0">
                <a:solidFill>
                  <a:schemeClr val="tx1"/>
                </a:solidFill>
                <a:latin typeface="Arial" pitchFamily="34" charset="0"/>
                <a:cs typeface="Arial" pitchFamily="34" charset="0"/>
              </a:rPr>
              <a:t>Vogel</a:t>
            </a:r>
            <a:endParaRPr lang="es-ES" dirty="0"/>
          </a:p>
        </p:txBody>
      </p:sp>
      <p:sp>
        <p:nvSpPr>
          <p:cNvPr id="4" name="3 CuadroTexto"/>
          <p:cNvSpPr txBox="1"/>
          <p:nvPr/>
        </p:nvSpPr>
        <p:spPr>
          <a:xfrm>
            <a:off x="5868144" y="5589240"/>
            <a:ext cx="2664296" cy="369332"/>
          </a:xfrm>
          <a:prstGeom prst="rect">
            <a:avLst/>
          </a:prstGeom>
          <a:noFill/>
        </p:spPr>
        <p:txBody>
          <a:bodyPr wrap="square" rtlCol="0">
            <a:spAutoFit/>
          </a:bodyPr>
          <a:lstStyle/>
          <a:p>
            <a:endParaRPr lang="es-E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203132" y="5353769"/>
            <a:ext cx="1257300" cy="1171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630276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4"/>
            <a:ext cx="8229600" cy="1143000"/>
          </a:xfrm>
        </p:spPr>
        <p:txBody>
          <a:bodyPr>
            <a:noAutofit/>
          </a:bodyPr>
          <a:lstStyle/>
          <a:p>
            <a:r>
              <a:rPr lang="es-AR" sz="36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Lista de OMS de Bacterias: </a:t>
            </a:r>
            <a:br>
              <a:rPr lang="es-AR" sz="36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br>
            <a:r>
              <a:rPr lang="es-AR" sz="36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Prioridad 1 = Crítica</a:t>
            </a:r>
            <a:endParaRPr lang="es-AR" sz="3600" b="1"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2 Marcador de contenido"/>
          <p:cNvSpPr>
            <a:spLocks noGrp="1"/>
          </p:cNvSpPr>
          <p:nvPr>
            <p:ph idx="1"/>
          </p:nvPr>
        </p:nvSpPr>
        <p:spPr>
          <a:xfrm>
            <a:off x="457200" y="1285860"/>
            <a:ext cx="8229600" cy="4525963"/>
          </a:xfrm>
        </p:spPr>
        <p:txBody>
          <a:bodyPr>
            <a:normAutofit/>
          </a:bodyPr>
          <a:lstStyle/>
          <a:p>
            <a:pPr marL="514350" indent="-514350">
              <a:buFont typeface="+mj-lt"/>
              <a:buAutoNum type="arabicPeriod"/>
            </a:pPr>
            <a:r>
              <a:rPr lang="es-AR" sz="2800" b="1" i="1" dirty="0" err="1" smtClean="0">
                <a:latin typeface="Arial" pitchFamily="34" charset="0"/>
                <a:cs typeface="Arial" pitchFamily="34" charset="0"/>
              </a:rPr>
              <a:t>Acinetobacter</a:t>
            </a:r>
            <a:r>
              <a:rPr lang="es-AR" sz="2800" b="1" i="1" dirty="0" smtClean="0">
                <a:latin typeface="Arial" pitchFamily="34" charset="0"/>
                <a:cs typeface="Arial" pitchFamily="34" charset="0"/>
              </a:rPr>
              <a:t> </a:t>
            </a:r>
            <a:r>
              <a:rPr lang="es-AR" sz="2800" b="1" i="1" dirty="0" err="1" smtClean="0">
                <a:latin typeface="Arial" pitchFamily="34" charset="0"/>
                <a:cs typeface="Arial" pitchFamily="34" charset="0"/>
              </a:rPr>
              <a:t>baumannii</a:t>
            </a:r>
            <a:r>
              <a:rPr lang="es-AR" sz="2800" b="1" i="1" dirty="0" smtClean="0">
                <a:latin typeface="Arial" pitchFamily="34" charset="0"/>
                <a:cs typeface="Arial" pitchFamily="34" charset="0"/>
              </a:rPr>
              <a:t>, </a:t>
            </a:r>
            <a:r>
              <a:rPr lang="es-AR" sz="2800" dirty="0" smtClean="0">
                <a:latin typeface="Arial" pitchFamily="34" charset="0"/>
                <a:cs typeface="Arial" pitchFamily="34" charset="0"/>
              </a:rPr>
              <a:t>resistente a </a:t>
            </a:r>
            <a:r>
              <a:rPr lang="es-AR" sz="2800" dirty="0" err="1" smtClean="0">
                <a:latin typeface="Arial" pitchFamily="34" charset="0"/>
                <a:cs typeface="Arial" pitchFamily="34" charset="0"/>
              </a:rPr>
              <a:t>carbapenem</a:t>
            </a:r>
            <a:r>
              <a:rPr lang="es-AR" sz="2800" dirty="0" smtClean="0">
                <a:latin typeface="Arial" pitchFamily="34" charset="0"/>
                <a:cs typeface="Arial" pitchFamily="34" charset="0"/>
              </a:rPr>
              <a:t>.</a:t>
            </a:r>
          </a:p>
          <a:p>
            <a:pPr marL="514350" indent="-514350">
              <a:buFont typeface="+mj-lt"/>
              <a:buAutoNum type="arabicPeriod"/>
            </a:pPr>
            <a:endParaRPr lang="es-AR" sz="2800" b="1" i="1" dirty="0" smtClean="0">
              <a:latin typeface="Arial" pitchFamily="34" charset="0"/>
              <a:cs typeface="Arial" pitchFamily="34" charset="0"/>
            </a:endParaRPr>
          </a:p>
          <a:p>
            <a:pPr marL="514350" indent="-514350">
              <a:buFont typeface="+mj-lt"/>
              <a:buAutoNum type="arabicPeriod"/>
            </a:pPr>
            <a:r>
              <a:rPr lang="es-AR" sz="2800" b="1" i="1" dirty="0" err="1" smtClean="0">
                <a:latin typeface="Arial" pitchFamily="34" charset="0"/>
                <a:cs typeface="Arial" pitchFamily="34" charset="0"/>
              </a:rPr>
              <a:t>Pseudomonas</a:t>
            </a:r>
            <a:r>
              <a:rPr lang="es-AR" sz="2800" b="1" i="1" dirty="0" smtClean="0">
                <a:latin typeface="Arial" pitchFamily="34" charset="0"/>
                <a:cs typeface="Arial" pitchFamily="34" charset="0"/>
              </a:rPr>
              <a:t> </a:t>
            </a:r>
            <a:r>
              <a:rPr lang="es-AR" sz="2800" b="1" i="1" dirty="0" err="1" smtClean="0">
                <a:latin typeface="Arial" pitchFamily="34" charset="0"/>
                <a:cs typeface="Arial" pitchFamily="34" charset="0"/>
              </a:rPr>
              <a:t>aeruginosa</a:t>
            </a:r>
            <a:r>
              <a:rPr lang="es-AR" sz="2800" b="1" i="1" dirty="0" smtClean="0">
                <a:latin typeface="Arial" pitchFamily="34" charset="0"/>
                <a:cs typeface="Arial" pitchFamily="34" charset="0"/>
              </a:rPr>
              <a:t>, </a:t>
            </a:r>
            <a:r>
              <a:rPr lang="es-AR" sz="2800" dirty="0" smtClean="0">
                <a:latin typeface="Arial" pitchFamily="34" charset="0"/>
                <a:cs typeface="Arial" pitchFamily="34" charset="0"/>
              </a:rPr>
              <a:t>resistente a </a:t>
            </a:r>
            <a:r>
              <a:rPr lang="es-AR" sz="2800" dirty="0" err="1" smtClean="0">
                <a:latin typeface="Arial" pitchFamily="34" charset="0"/>
                <a:cs typeface="Arial" pitchFamily="34" charset="0"/>
              </a:rPr>
              <a:t>carbapenem</a:t>
            </a:r>
            <a:r>
              <a:rPr lang="es-AR" sz="2800" dirty="0" smtClean="0">
                <a:latin typeface="Arial" pitchFamily="34" charset="0"/>
                <a:cs typeface="Arial" pitchFamily="34" charset="0"/>
              </a:rPr>
              <a:t>.</a:t>
            </a:r>
          </a:p>
          <a:p>
            <a:pPr marL="514350" indent="-514350">
              <a:buFont typeface="+mj-lt"/>
              <a:buAutoNum type="arabicPeriod"/>
            </a:pPr>
            <a:endParaRPr lang="es-AR" sz="2800" b="1" i="1" dirty="0" smtClean="0">
              <a:latin typeface="Arial" pitchFamily="34" charset="0"/>
              <a:cs typeface="Arial" pitchFamily="34" charset="0"/>
            </a:endParaRPr>
          </a:p>
          <a:p>
            <a:pPr marL="514350" indent="-514350">
              <a:buFont typeface="+mj-lt"/>
              <a:buAutoNum type="arabicPeriod"/>
            </a:pPr>
            <a:r>
              <a:rPr lang="es-AR" sz="2800" b="1" i="1" dirty="0" smtClean="0">
                <a:latin typeface="Arial" pitchFamily="34" charset="0"/>
                <a:cs typeface="Arial" pitchFamily="34" charset="0"/>
              </a:rPr>
              <a:t> </a:t>
            </a:r>
            <a:r>
              <a:rPr lang="es-AR" sz="2800" b="1" i="1" dirty="0" err="1" smtClean="0">
                <a:latin typeface="Arial" pitchFamily="34" charset="0"/>
                <a:cs typeface="Arial" pitchFamily="34" charset="0"/>
              </a:rPr>
              <a:t>Enterobacteriaceae</a:t>
            </a:r>
            <a:r>
              <a:rPr lang="es-AR" sz="2800" b="1" i="1" dirty="0" smtClean="0">
                <a:latin typeface="Arial" pitchFamily="34" charset="0"/>
                <a:cs typeface="Arial" pitchFamily="34" charset="0"/>
              </a:rPr>
              <a:t>*, </a:t>
            </a:r>
            <a:r>
              <a:rPr lang="es-AR" sz="2800" dirty="0" smtClean="0">
                <a:latin typeface="Arial" pitchFamily="34" charset="0"/>
                <a:cs typeface="Arial" pitchFamily="34" charset="0"/>
              </a:rPr>
              <a:t>resistente a </a:t>
            </a:r>
            <a:r>
              <a:rPr lang="es-AR" sz="2800" dirty="0" err="1" smtClean="0">
                <a:latin typeface="Arial" pitchFamily="34" charset="0"/>
                <a:cs typeface="Arial" pitchFamily="34" charset="0"/>
              </a:rPr>
              <a:t>carbapenem</a:t>
            </a:r>
            <a:r>
              <a:rPr lang="es-AR" sz="2800" dirty="0" smtClean="0">
                <a:latin typeface="Arial" pitchFamily="34" charset="0"/>
                <a:cs typeface="Arial" pitchFamily="34" charset="0"/>
              </a:rPr>
              <a:t>, resistente a cefalosporina de 3ra generación.	</a:t>
            </a:r>
          </a:p>
          <a:p>
            <a:endParaRPr lang="es-AR" b="1" i="1" dirty="0" smtClean="0"/>
          </a:p>
          <a:p>
            <a:endParaRPr lang="es-AR" b="1" i="1" dirty="0" smtClean="0"/>
          </a:p>
          <a:p>
            <a:endParaRPr lang="es-AR" b="1" i="1" dirty="0" smtClean="0"/>
          </a:p>
          <a:p>
            <a:endParaRPr lang="es-AR" dirty="0"/>
          </a:p>
        </p:txBody>
      </p:sp>
      <p:sp>
        <p:nvSpPr>
          <p:cNvPr id="4" name="3 CuadroTexto"/>
          <p:cNvSpPr txBox="1"/>
          <p:nvPr/>
        </p:nvSpPr>
        <p:spPr>
          <a:xfrm>
            <a:off x="142844" y="5640189"/>
            <a:ext cx="8786874" cy="646331"/>
          </a:xfrm>
          <a:prstGeom prst="rect">
            <a:avLst/>
          </a:prstGeom>
          <a:noFill/>
        </p:spPr>
        <p:txBody>
          <a:bodyPr wrap="square" rtlCol="0">
            <a:spAutoFit/>
          </a:bodyPr>
          <a:lstStyle/>
          <a:p>
            <a:r>
              <a:rPr lang="es-AR" b="1" dirty="0" smtClean="0"/>
              <a:t>* </a:t>
            </a:r>
            <a:r>
              <a:rPr lang="es-AR" b="1" dirty="0" err="1" smtClean="0"/>
              <a:t>Enterobacteriaceae</a:t>
            </a:r>
            <a:r>
              <a:rPr lang="es-AR" b="1" dirty="0" smtClean="0"/>
              <a:t> incluyen: </a:t>
            </a:r>
            <a:r>
              <a:rPr lang="es-AR" b="1" i="1" dirty="0" err="1" smtClean="0"/>
              <a:t>Klebsiella</a:t>
            </a:r>
            <a:r>
              <a:rPr lang="es-AR" b="1" i="1" dirty="0" smtClean="0"/>
              <a:t> </a:t>
            </a:r>
            <a:r>
              <a:rPr lang="es-AR" b="1" i="1" dirty="0" err="1" smtClean="0"/>
              <a:t>pneumonia</a:t>
            </a:r>
            <a:r>
              <a:rPr lang="es-AR" b="1" i="1" dirty="0" smtClean="0"/>
              <a:t>, </a:t>
            </a:r>
            <a:r>
              <a:rPr lang="es-AR" b="1" i="1" dirty="0" err="1" smtClean="0"/>
              <a:t>Escherichia</a:t>
            </a:r>
            <a:r>
              <a:rPr lang="es-AR" b="1" i="1" dirty="0" smtClean="0"/>
              <a:t> </a:t>
            </a:r>
            <a:r>
              <a:rPr lang="es-AR" b="1" i="1" dirty="0" err="1" smtClean="0"/>
              <a:t>coli</a:t>
            </a:r>
            <a:r>
              <a:rPr lang="es-AR" b="1" i="1" dirty="0" smtClean="0"/>
              <a:t>, </a:t>
            </a:r>
            <a:r>
              <a:rPr lang="es-AR" b="1" i="1" dirty="0" err="1" smtClean="0"/>
              <a:t>Enterobacter</a:t>
            </a:r>
            <a:r>
              <a:rPr lang="es-AR" b="1" i="1" dirty="0" smtClean="0"/>
              <a:t> </a:t>
            </a:r>
            <a:r>
              <a:rPr lang="es-AR" b="1" i="1" dirty="0" err="1" smtClean="0"/>
              <a:t>spp</a:t>
            </a:r>
            <a:r>
              <a:rPr lang="es-AR" b="1" i="1" dirty="0" smtClean="0"/>
              <a:t>., </a:t>
            </a:r>
            <a:r>
              <a:rPr lang="es-AR" b="1" i="1" dirty="0" err="1" smtClean="0"/>
              <a:t>Serratia</a:t>
            </a:r>
            <a:r>
              <a:rPr lang="es-AR" b="1" i="1" dirty="0" smtClean="0"/>
              <a:t> </a:t>
            </a:r>
            <a:r>
              <a:rPr lang="es-AR" b="1" i="1" dirty="0" err="1" smtClean="0"/>
              <a:t>spp</a:t>
            </a:r>
            <a:r>
              <a:rPr lang="es-AR" b="1" i="1" dirty="0" smtClean="0"/>
              <a:t>., </a:t>
            </a:r>
            <a:r>
              <a:rPr lang="es-AR" b="1" i="1" dirty="0" err="1" smtClean="0"/>
              <a:t>Proteus</a:t>
            </a:r>
            <a:r>
              <a:rPr lang="es-AR" b="1" i="1" dirty="0" smtClean="0"/>
              <a:t> </a:t>
            </a:r>
            <a:r>
              <a:rPr lang="es-AR" b="1" i="1" dirty="0" err="1" smtClean="0"/>
              <a:t>spp</a:t>
            </a:r>
            <a:r>
              <a:rPr lang="es-AR" b="1" i="1" dirty="0" smtClean="0"/>
              <a:t>., and Providencia </a:t>
            </a:r>
            <a:r>
              <a:rPr lang="es-AR" b="1" i="1" dirty="0" err="1" smtClean="0"/>
              <a:t>spp</a:t>
            </a:r>
            <a:r>
              <a:rPr lang="es-AR" b="1" i="1" dirty="0" smtClean="0"/>
              <a:t>, </a:t>
            </a:r>
            <a:r>
              <a:rPr lang="es-AR" b="1" i="1" dirty="0" err="1" smtClean="0"/>
              <a:t>Morganella</a:t>
            </a:r>
            <a:r>
              <a:rPr lang="es-AR" b="1" i="1" dirty="0" smtClean="0"/>
              <a:t> </a:t>
            </a:r>
            <a:r>
              <a:rPr lang="es-AR" b="1" i="1" dirty="0" err="1" smtClean="0"/>
              <a:t>spp</a:t>
            </a:r>
            <a:r>
              <a:rPr lang="es-AR" b="1" i="1" dirty="0" smtClean="0"/>
              <a:t>. </a:t>
            </a:r>
            <a:endParaRPr lang="es-AR" dirty="0"/>
          </a:p>
        </p:txBody>
      </p:sp>
    </p:spTree>
    <p:extLst>
      <p:ext uri="{BB962C8B-B14F-4D97-AF65-F5344CB8AC3E}">
        <p14:creationId xmlns:p14="http://schemas.microsoft.com/office/powerpoint/2010/main" xmlns="" val="10654027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52"/>
            <a:ext cx="8229600" cy="1143000"/>
          </a:xfrm>
        </p:spPr>
        <p:txBody>
          <a:bodyPr>
            <a:normAutofit/>
          </a:bodyPr>
          <a:lstStyle/>
          <a:p>
            <a:r>
              <a:rPr lang="es-AR" sz="54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Prioridad 2: Alta 	</a:t>
            </a:r>
            <a:endParaRPr lang="es-AR" sz="5400"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2 Marcador de contenido"/>
          <p:cNvSpPr>
            <a:spLocks noGrp="1"/>
          </p:cNvSpPr>
          <p:nvPr>
            <p:ph idx="1"/>
          </p:nvPr>
        </p:nvSpPr>
        <p:spPr/>
        <p:txBody>
          <a:bodyPr>
            <a:normAutofit lnSpcReduction="10000"/>
          </a:bodyPr>
          <a:lstStyle/>
          <a:p>
            <a:r>
              <a:rPr lang="es-AR" sz="2800" b="1" i="1" dirty="0" err="1" smtClean="0">
                <a:latin typeface="Arial" pitchFamily="34" charset="0"/>
                <a:cs typeface="Arial" pitchFamily="34" charset="0"/>
              </a:rPr>
              <a:t>Enterococcus</a:t>
            </a:r>
            <a:r>
              <a:rPr lang="es-AR" sz="2800" b="1" i="1" dirty="0" smtClean="0">
                <a:latin typeface="Arial" pitchFamily="34" charset="0"/>
                <a:cs typeface="Arial" pitchFamily="34" charset="0"/>
              </a:rPr>
              <a:t> </a:t>
            </a:r>
            <a:r>
              <a:rPr lang="es-AR" sz="2800" b="1" i="1" dirty="0" err="1" smtClean="0">
                <a:latin typeface="Arial" pitchFamily="34" charset="0"/>
                <a:cs typeface="Arial" pitchFamily="34" charset="0"/>
              </a:rPr>
              <a:t>faecium</a:t>
            </a:r>
            <a:r>
              <a:rPr lang="es-AR" sz="2800" b="1" i="1" dirty="0" smtClean="0">
                <a:latin typeface="Arial" pitchFamily="34" charset="0"/>
                <a:cs typeface="Arial" pitchFamily="34" charset="0"/>
              </a:rPr>
              <a:t>, </a:t>
            </a:r>
            <a:r>
              <a:rPr lang="es-AR" sz="2800" dirty="0" smtClean="0">
                <a:latin typeface="Arial" pitchFamily="34" charset="0"/>
                <a:cs typeface="Arial" pitchFamily="34" charset="0"/>
              </a:rPr>
              <a:t>resistente a vancomicina.</a:t>
            </a:r>
          </a:p>
          <a:p>
            <a:r>
              <a:rPr lang="es-AR" sz="2800" b="1" i="1" dirty="0" err="1" smtClean="0">
                <a:latin typeface="Arial" pitchFamily="34" charset="0"/>
                <a:cs typeface="Arial" pitchFamily="34" charset="0"/>
              </a:rPr>
              <a:t>Staphylococcus</a:t>
            </a:r>
            <a:r>
              <a:rPr lang="es-AR" sz="2800" b="1" i="1" dirty="0" smtClean="0">
                <a:latin typeface="Arial" pitchFamily="34" charset="0"/>
                <a:cs typeface="Arial" pitchFamily="34" charset="0"/>
              </a:rPr>
              <a:t> </a:t>
            </a:r>
            <a:r>
              <a:rPr lang="es-AR" sz="2800" b="1" i="1" dirty="0" err="1" smtClean="0">
                <a:latin typeface="Arial" pitchFamily="34" charset="0"/>
                <a:cs typeface="Arial" pitchFamily="34" charset="0"/>
              </a:rPr>
              <a:t>aureus</a:t>
            </a:r>
            <a:r>
              <a:rPr lang="es-AR" sz="2800" b="1" i="1" dirty="0" smtClean="0">
                <a:latin typeface="Arial" pitchFamily="34" charset="0"/>
                <a:cs typeface="Arial" pitchFamily="34" charset="0"/>
              </a:rPr>
              <a:t>, </a:t>
            </a:r>
            <a:r>
              <a:rPr lang="es-AR" sz="2800" dirty="0" smtClean="0">
                <a:latin typeface="Arial" pitchFamily="34" charset="0"/>
                <a:cs typeface="Arial" pitchFamily="34" charset="0"/>
              </a:rPr>
              <a:t>resistente a </a:t>
            </a:r>
            <a:r>
              <a:rPr lang="es-AR" sz="2800" dirty="0" err="1" smtClean="0">
                <a:latin typeface="Arial" pitchFamily="34" charset="0"/>
                <a:cs typeface="Arial" pitchFamily="34" charset="0"/>
              </a:rPr>
              <a:t>meticilina</a:t>
            </a:r>
            <a:r>
              <a:rPr lang="es-AR" sz="2800" dirty="0" smtClean="0">
                <a:latin typeface="Arial" pitchFamily="34" charset="0"/>
                <a:cs typeface="Arial" pitchFamily="34" charset="0"/>
              </a:rPr>
              <a:t>, resistente a vancomicina. </a:t>
            </a:r>
            <a:r>
              <a:rPr lang="es-AR" sz="2800" b="1" i="1" dirty="0" smtClean="0">
                <a:latin typeface="Arial" pitchFamily="34" charset="0"/>
                <a:cs typeface="Arial" pitchFamily="34" charset="0"/>
              </a:rPr>
              <a:t>	</a:t>
            </a:r>
          </a:p>
          <a:p>
            <a:r>
              <a:rPr lang="es-AR" sz="2800" b="1" i="1" dirty="0" err="1" smtClean="0">
                <a:latin typeface="Arial" pitchFamily="34" charset="0"/>
                <a:cs typeface="Arial" pitchFamily="34" charset="0"/>
              </a:rPr>
              <a:t>Helicobacter</a:t>
            </a:r>
            <a:r>
              <a:rPr lang="es-AR" sz="2800" b="1" i="1" dirty="0" smtClean="0">
                <a:latin typeface="Arial" pitchFamily="34" charset="0"/>
                <a:cs typeface="Arial" pitchFamily="34" charset="0"/>
              </a:rPr>
              <a:t> pylori, </a:t>
            </a:r>
            <a:r>
              <a:rPr lang="es-AR" sz="2800" dirty="0" smtClean="0">
                <a:latin typeface="Arial" pitchFamily="34" charset="0"/>
                <a:cs typeface="Arial" pitchFamily="34" charset="0"/>
              </a:rPr>
              <a:t>resistente a </a:t>
            </a:r>
            <a:r>
              <a:rPr lang="es-AR" sz="2800" dirty="0" err="1" smtClean="0">
                <a:latin typeface="Arial" pitchFamily="34" charset="0"/>
                <a:cs typeface="Arial" pitchFamily="34" charset="0"/>
              </a:rPr>
              <a:t>claritromycina</a:t>
            </a:r>
            <a:r>
              <a:rPr lang="es-AR" sz="2800" dirty="0" smtClean="0">
                <a:latin typeface="Arial" pitchFamily="34" charset="0"/>
                <a:cs typeface="Arial" pitchFamily="34" charset="0"/>
              </a:rPr>
              <a:t>.</a:t>
            </a:r>
            <a:r>
              <a:rPr lang="es-AR" sz="2800" b="1" i="1" dirty="0" smtClean="0">
                <a:latin typeface="Arial" pitchFamily="34" charset="0"/>
                <a:cs typeface="Arial" pitchFamily="34" charset="0"/>
              </a:rPr>
              <a:t> </a:t>
            </a:r>
          </a:p>
          <a:p>
            <a:r>
              <a:rPr lang="es-AR" sz="2800" b="1" i="1" dirty="0" err="1" smtClean="0">
                <a:latin typeface="Arial" pitchFamily="34" charset="0"/>
                <a:cs typeface="Arial" pitchFamily="34" charset="0"/>
              </a:rPr>
              <a:t>Campylobacter</a:t>
            </a:r>
            <a:r>
              <a:rPr lang="es-AR" sz="2800" b="1" i="1" dirty="0" smtClean="0">
                <a:latin typeface="Arial" pitchFamily="34" charset="0"/>
                <a:cs typeface="Arial" pitchFamily="34" charset="0"/>
              </a:rPr>
              <a:t>, </a:t>
            </a:r>
            <a:r>
              <a:rPr lang="es-AR" sz="2800" dirty="0" smtClean="0">
                <a:latin typeface="Arial" pitchFamily="34" charset="0"/>
                <a:cs typeface="Arial" pitchFamily="34" charset="0"/>
              </a:rPr>
              <a:t>resistente a </a:t>
            </a:r>
            <a:r>
              <a:rPr lang="es-AR" sz="2800" dirty="0" err="1" smtClean="0">
                <a:latin typeface="Arial" pitchFamily="34" charset="0"/>
                <a:cs typeface="Arial" pitchFamily="34" charset="0"/>
              </a:rPr>
              <a:t>fluoroquinolonas</a:t>
            </a:r>
            <a:r>
              <a:rPr lang="es-AR" sz="2800" dirty="0" smtClean="0">
                <a:latin typeface="Arial" pitchFamily="34" charset="0"/>
                <a:cs typeface="Arial" pitchFamily="34" charset="0"/>
              </a:rPr>
              <a:t>. </a:t>
            </a:r>
          </a:p>
          <a:p>
            <a:r>
              <a:rPr lang="es-AR" sz="2800" b="1" i="1" dirty="0" smtClean="0">
                <a:latin typeface="Arial" pitchFamily="34" charset="0"/>
                <a:cs typeface="Arial" pitchFamily="34" charset="0"/>
              </a:rPr>
              <a:t>Salmonella </a:t>
            </a:r>
            <a:r>
              <a:rPr lang="es-AR" sz="2800" b="1" i="1" dirty="0" err="1" smtClean="0">
                <a:latin typeface="Arial" pitchFamily="34" charset="0"/>
                <a:cs typeface="Arial" pitchFamily="34" charset="0"/>
              </a:rPr>
              <a:t>spp</a:t>
            </a:r>
            <a:r>
              <a:rPr lang="es-AR" sz="2800" b="1" i="1" dirty="0" smtClean="0">
                <a:latin typeface="Arial" pitchFamily="34" charset="0"/>
                <a:cs typeface="Arial" pitchFamily="34" charset="0"/>
              </a:rPr>
              <a:t>., </a:t>
            </a:r>
            <a:r>
              <a:rPr lang="es-AR" sz="2800" dirty="0" smtClean="0">
                <a:latin typeface="Arial" pitchFamily="34" charset="0"/>
                <a:cs typeface="Arial" pitchFamily="34" charset="0"/>
              </a:rPr>
              <a:t>resistente a </a:t>
            </a:r>
            <a:r>
              <a:rPr lang="es-AR" sz="2800" dirty="0" err="1" smtClean="0">
                <a:latin typeface="Arial" pitchFamily="34" charset="0"/>
                <a:cs typeface="Arial" pitchFamily="34" charset="0"/>
              </a:rPr>
              <a:t>fluoroquinolonas</a:t>
            </a:r>
            <a:r>
              <a:rPr lang="es-AR" sz="2800" dirty="0" smtClean="0">
                <a:latin typeface="Arial" pitchFamily="34" charset="0"/>
                <a:cs typeface="Arial" pitchFamily="34" charset="0"/>
              </a:rPr>
              <a:t>. </a:t>
            </a:r>
          </a:p>
          <a:p>
            <a:r>
              <a:rPr lang="es-AR" sz="2800" b="1" i="1" dirty="0" err="1" smtClean="0">
                <a:latin typeface="Arial" pitchFamily="34" charset="0"/>
                <a:cs typeface="Arial" pitchFamily="34" charset="0"/>
              </a:rPr>
              <a:t>Neisseria</a:t>
            </a:r>
            <a:r>
              <a:rPr lang="es-AR" sz="2800" b="1" i="1" dirty="0" smtClean="0">
                <a:latin typeface="Arial" pitchFamily="34" charset="0"/>
                <a:cs typeface="Arial" pitchFamily="34" charset="0"/>
              </a:rPr>
              <a:t> </a:t>
            </a:r>
            <a:r>
              <a:rPr lang="es-AR" sz="2800" b="1" i="1" dirty="0" err="1" smtClean="0">
                <a:latin typeface="Arial" pitchFamily="34" charset="0"/>
                <a:cs typeface="Arial" pitchFamily="34" charset="0"/>
              </a:rPr>
              <a:t>gonorrhoeae</a:t>
            </a:r>
            <a:r>
              <a:rPr lang="es-AR" sz="2800" b="1" i="1" dirty="0" smtClean="0">
                <a:latin typeface="Arial" pitchFamily="34" charset="0"/>
                <a:cs typeface="Arial" pitchFamily="34" charset="0"/>
              </a:rPr>
              <a:t>, </a:t>
            </a:r>
            <a:r>
              <a:rPr lang="es-AR" sz="2800" dirty="0" smtClean="0">
                <a:latin typeface="Arial" pitchFamily="34" charset="0"/>
                <a:cs typeface="Arial" pitchFamily="34" charset="0"/>
              </a:rPr>
              <a:t>resistente a cefalosporina de 3ra generación, resistente a </a:t>
            </a:r>
            <a:r>
              <a:rPr lang="es-AR" sz="2800" dirty="0" err="1" smtClean="0">
                <a:latin typeface="Arial" pitchFamily="34" charset="0"/>
                <a:cs typeface="Arial" pitchFamily="34" charset="0"/>
              </a:rPr>
              <a:t>fluoroquinolonas</a:t>
            </a:r>
            <a:r>
              <a:rPr lang="es-AR" sz="2800" dirty="0" smtClean="0">
                <a:latin typeface="Arial" pitchFamily="34" charset="0"/>
                <a:cs typeface="Arial" pitchFamily="34" charset="0"/>
              </a:rPr>
              <a:t>. 	</a:t>
            </a:r>
          </a:p>
          <a:p>
            <a:endParaRPr lang="es-AR" dirty="0"/>
          </a:p>
        </p:txBody>
      </p:sp>
    </p:spTree>
    <p:extLst>
      <p:ext uri="{BB962C8B-B14F-4D97-AF65-F5344CB8AC3E}">
        <p14:creationId xmlns:p14="http://schemas.microsoft.com/office/powerpoint/2010/main" xmlns="" val="6323303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52"/>
            <a:ext cx="8229600" cy="1143000"/>
          </a:xfrm>
        </p:spPr>
        <p:txBody>
          <a:bodyPr>
            <a:normAutofit/>
          </a:bodyPr>
          <a:lstStyle/>
          <a:p>
            <a:r>
              <a:rPr lang="es-AR"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Prioridad 3: MEDIA 	</a:t>
            </a:r>
            <a:endParaRPr lang="es-AR"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2 Marcador de contenido"/>
          <p:cNvSpPr>
            <a:spLocks noGrp="1"/>
          </p:cNvSpPr>
          <p:nvPr>
            <p:ph idx="1"/>
          </p:nvPr>
        </p:nvSpPr>
        <p:spPr/>
        <p:txBody>
          <a:bodyPr>
            <a:normAutofit/>
          </a:bodyPr>
          <a:lstStyle/>
          <a:p>
            <a:r>
              <a:rPr lang="es-AR" b="1" i="1" dirty="0" err="1" smtClean="0">
                <a:latin typeface="Arial" pitchFamily="34" charset="0"/>
                <a:cs typeface="Arial" pitchFamily="34" charset="0"/>
              </a:rPr>
              <a:t>Streptococcus</a:t>
            </a:r>
            <a:r>
              <a:rPr lang="es-AR" b="1" i="1" dirty="0" smtClean="0">
                <a:latin typeface="Arial" pitchFamily="34" charset="0"/>
                <a:cs typeface="Arial" pitchFamily="34" charset="0"/>
              </a:rPr>
              <a:t> </a:t>
            </a:r>
            <a:r>
              <a:rPr lang="es-AR" b="1" i="1" dirty="0" err="1" smtClean="0">
                <a:latin typeface="Arial" pitchFamily="34" charset="0"/>
                <a:cs typeface="Arial" pitchFamily="34" charset="0"/>
              </a:rPr>
              <a:t>pneumoniae</a:t>
            </a:r>
            <a:r>
              <a:rPr lang="es-AR" b="1" i="1" dirty="0" smtClean="0">
                <a:latin typeface="Arial" pitchFamily="34" charset="0"/>
                <a:cs typeface="Arial" pitchFamily="34" charset="0"/>
              </a:rPr>
              <a:t>, </a:t>
            </a:r>
            <a:r>
              <a:rPr lang="es-AR" dirty="0" smtClean="0">
                <a:latin typeface="Arial" pitchFamily="34" charset="0"/>
                <a:cs typeface="Arial" pitchFamily="34" charset="0"/>
              </a:rPr>
              <a:t>resistente a penicilina.</a:t>
            </a:r>
          </a:p>
          <a:p>
            <a:pPr>
              <a:buNone/>
            </a:pPr>
            <a:endParaRPr lang="es-AR" b="1" i="1" dirty="0" smtClean="0">
              <a:latin typeface="Arial" pitchFamily="34" charset="0"/>
              <a:cs typeface="Arial" pitchFamily="34" charset="0"/>
            </a:endParaRPr>
          </a:p>
          <a:p>
            <a:r>
              <a:rPr lang="es-AR" b="1" i="1" dirty="0" err="1" smtClean="0">
                <a:latin typeface="Arial" pitchFamily="34" charset="0"/>
                <a:cs typeface="Arial" pitchFamily="34" charset="0"/>
              </a:rPr>
              <a:t>Haemophilus</a:t>
            </a:r>
            <a:r>
              <a:rPr lang="es-AR" b="1" i="1" dirty="0" smtClean="0">
                <a:latin typeface="Arial" pitchFamily="34" charset="0"/>
                <a:cs typeface="Arial" pitchFamily="34" charset="0"/>
              </a:rPr>
              <a:t> </a:t>
            </a:r>
            <a:r>
              <a:rPr lang="es-AR" b="1" i="1" dirty="0" err="1" smtClean="0">
                <a:latin typeface="Arial" pitchFamily="34" charset="0"/>
                <a:cs typeface="Arial" pitchFamily="34" charset="0"/>
              </a:rPr>
              <a:t>influenzae</a:t>
            </a:r>
            <a:r>
              <a:rPr lang="es-AR" b="1" i="1" dirty="0" smtClean="0">
                <a:latin typeface="Arial" pitchFamily="34" charset="0"/>
                <a:cs typeface="Arial" pitchFamily="34" charset="0"/>
              </a:rPr>
              <a:t>, </a:t>
            </a:r>
            <a:r>
              <a:rPr lang="es-AR" dirty="0" smtClean="0">
                <a:latin typeface="Arial" pitchFamily="34" charset="0"/>
                <a:cs typeface="Arial" pitchFamily="34" charset="0"/>
              </a:rPr>
              <a:t>resistente a ampicilina.</a:t>
            </a:r>
          </a:p>
          <a:p>
            <a:pPr>
              <a:buNone/>
            </a:pPr>
            <a:r>
              <a:rPr lang="es-AR" b="1" i="1" dirty="0" smtClean="0">
                <a:latin typeface="Arial" pitchFamily="34" charset="0"/>
                <a:cs typeface="Arial" pitchFamily="34" charset="0"/>
              </a:rPr>
              <a:t>	</a:t>
            </a:r>
          </a:p>
          <a:p>
            <a:r>
              <a:rPr lang="es-AR" b="1" i="1" dirty="0" err="1" smtClean="0">
                <a:latin typeface="Arial" pitchFamily="34" charset="0"/>
                <a:cs typeface="Arial" pitchFamily="34" charset="0"/>
              </a:rPr>
              <a:t>Shigella</a:t>
            </a:r>
            <a:r>
              <a:rPr lang="es-AR" b="1" i="1" dirty="0" smtClean="0">
                <a:latin typeface="Arial" pitchFamily="34" charset="0"/>
                <a:cs typeface="Arial" pitchFamily="34" charset="0"/>
              </a:rPr>
              <a:t> </a:t>
            </a:r>
            <a:r>
              <a:rPr lang="es-AR" b="1" i="1" dirty="0" err="1" smtClean="0">
                <a:latin typeface="Arial" pitchFamily="34" charset="0"/>
                <a:cs typeface="Arial" pitchFamily="34" charset="0"/>
              </a:rPr>
              <a:t>spp</a:t>
            </a:r>
            <a:r>
              <a:rPr lang="es-AR" b="1" i="1" dirty="0" smtClean="0">
                <a:latin typeface="Arial" pitchFamily="34" charset="0"/>
                <a:cs typeface="Arial" pitchFamily="34" charset="0"/>
              </a:rPr>
              <a:t>., </a:t>
            </a:r>
            <a:r>
              <a:rPr lang="es-AR" dirty="0" smtClean="0">
                <a:latin typeface="Arial" pitchFamily="34" charset="0"/>
                <a:cs typeface="Arial" pitchFamily="34" charset="0"/>
              </a:rPr>
              <a:t>resistente a </a:t>
            </a:r>
            <a:r>
              <a:rPr lang="es-AR" dirty="0" err="1" smtClean="0">
                <a:latin typeface="Arial" pitchFamily="34" charset="0"/>
                <a:cs typeface="Arial" pitchFamily="34" charset="0"/>
              </a:rPr>
              <a:t>fluoroquinolonas</a:t>
            </a:r>
            <a:r>
              <a:rPr lang="es-AR" dirty="0" smtClean="0">
                <a:latin typeface="Arial" pitchFamily="34" charset="0"/>
                <a:cs typeface="Arial" pitchFamily="34" charset="0"/>
              </a:rPr>
              <a:t>. 		</a:t>
            </a:r>
          </a:p>
          <a:p>
            <a:endParaRPr lang="es-AR" dirty="0"/>
          </a:p>
        </p:txBody>
      </p:sp>
    </p:spTree>
    <p:extLst>
      <p:ext uri="{BB962C8B-B14F-4D97-AF65-F5344CB8AC3E}">
        <p14:creationId xmlns:p14="http://schemas.microsoft.com/office/powerpoint/2010/main" xmlns="" val="6975213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Cuales son Los Patógenos Más Críticos Para Argentina</a:t>
            </a:r>
            <a:endParaRPr lang="es-ES" b="1"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2 Marcador de contenido"/>
          <p:cNvSpPr>
            <a:spLocks noGrp="1"/>
          </p:cNvSpPr>
          <p:nvPr>
            <p:ph idx="1"/>
          </p:nvPr>
        </p:nvSpPr>
        <p:spPr/>
        <p:txBody>
          <a:bodyPr>
            <a:normAutofit lnSpcReduction="10000"/>
          </a:bodyPr>
          <a:lstStyle/>
          <a:p>
            <a:endParaRPr lang="es-ES" i="1" dirty="0" smtClean="0">
              <a:latin typeface="Arial" pitchFamily="34" charset="0"/>
              <a:cs typeface="Arial" pitchFamily="34" charset="0"/>
            </a:endParaRPr>
          </a:p>
          <a:p>
            <a:r>
              <a:rPr lang="es-ES" i="1" dirty="0" err="1" smtClean="0">
                <a:latin typeface="Arial" pitchFamily="34" charset="0"/>
                <a:cs typeface="Arial" pitchFamily="34" charset="0"/>
              </a:rPr>
              <a:t>Stafilococcus</a:t>
            </a:r>
            <a:r>
              <a:rPr lang="es-ES" i="1" dirty="0" smtClean="0">
                <a:latin typeface="Arial" pitchFamily="34" charset="0"/>
                <a:cs typeface="Arial" pitchFamily="34" charset="0"/>
              </a:rPr>
              <a:t> </a:t>
            </a:r>
            <a:r>
              <a:rPr lang="es-ES" i="1" dirty="0" err="1" smtClean="0">
                <a:latin typeface="Arial" pitchFamily="34" charset="0"/>
                <a:cs typeface="Arial" pitchFamily="34" charset="0"/>
              </a:rPr>
              <a:t>aureus</a:t>
            </a:r>
            <a:r>
              <a:rPr lang="es-ES" i="1" dirty="0" smtClean="0">
                <a:latin typeface="Arial" pitchFamily="34" charset="0"/>
                <a:cs typeface="Arial" pitchFamily="34" charset="0"/>
              </a:rPr>
              <a:t> </a:t>
            </a:r>
            <a:r>
              <a:rPr lang="es-ES" dirty="0" smtClean="0">
                <a:latin typeface="Arial" pitchFamily="34" charset="0"/>
                <a:cs typeface="Arial" pitchFamily="34" charset="0"/>
              </a:rPr>
              <a:t>(50% son MRSA).</a:t>
            </a:r>
          </a:p>
          <a:p>
            <a:endParaRPr lang="es-ES" dirty="0">
              <a:latin typeface="Arial" pitchFamily="34" charset="0"/>
              <a:cs typeface="Arial" pitchFamily="34" charset="0"/>
            </a:endParaRPr>
          </a:p>
          <a:p>
            <a:r>
              <a:rPr lang="es-ES" i="1" dirty="0" err="1" smtClean="0">
                <a:latin typeface="Arial" pitchFamily="34" charset="0"/>
                <a:cs typeface="Arial" pitchFamily="34" charset="0"/>
              </a:rPr>
              <a:t>Acinetobacter</a:t>
            </a:r>
            <a:r>
              <a:rPr lang="es-ES" dirty="0" smtClean="0">
                <a:latin typeface="Arial" pitchFamily="34" charset="0"/>
                <a:cs typeface="Arial" pitchFamily="34" charset="0"/>
              </a:rPr>
              <a:t> MR.</a:t>
            </a:r>
          </a:p>
          <a:p>
            <a:endParaRPr lang="es-ES" dirty="0">
              <a:latin typeface="Arial" pitchFamily="34" charset="0"/>
              <a:cs typeface="Arial" pitchFamily="34" charset="0"/>
            </a:endParaRPr>
          </a:p>
          <a:p>
            <a:r>
              <a:rPr lang="es-ES" dirty="0" err="1" smtClean="0">
                <a:latin typeface="Arial" pitchFamily="34" charset="0"/>
                <a:cs typeface="Arial" pitchFamily="34" charset="0"/>
              </a:rPr>
              <a:t>Enterobacterias</a:t>
            </a:r>
            <a:r>
              <a:rPr lang="es-ES" dirty="0" smtClean="0">
                <a:latin typeface="Arial" pitchFamily="34" charset="0"/>
                <a:cs typeface="Arial" pitchFamily="34" charset="0"/>
              </a:rPr>
              <a:t> BLEE; CTX-M.</a:t>
            </a:r>
          </a:p>
          <a:p>
            <a:endParaRPr lang="es-ES" dirty="0">
              <a:latin typeface="Arial" pitchFamily="34" charset="0"/>
              <a:cs typeface="Arial" pitchFamily="34" charset="0"/>
            </a:endParaRPr>
          </a:p>
          <a:p>
            <a:r>
              <a:rPr lang="es-ES" dirty="0" smtClean="0">
                <a:latin typeface="Arial" pitchFamily="34" charset="0"/>
                <a:cs typeface="Arial" pitchFamily="34" charset="0"/>
              </a:rPr>
              <a:t>KPC-CRE.</a:t>
            </a:r>
            <a:endParaRPr lang="es-ES" dirty="0">
              <a:latin typeface="Arial" pitchFamily="34" charset="0"/>
              <a:cs typeface="Arial" pitchFamily="34" charset="0"/>
            </a:endParaRPr>
          </a:p>
        </p:txBody>
      </p:sp>
      <p:sp>
        <p:nvSpPr>
          <p:cNvPr id="4" name="3 CuadroTexto"/>
          <p:cNvSpPr txBox="1"/>
          <p:nvPr/>
        </p:nvSpPr>
        <p:spPr>
          <a:xfrm>
            <a:off x="4572000" y="5733256"/>
            <a:ext cx="3960440" cy="369332"/>
          </a:xfrm>
          <a:prstGeom prst="rect">
            <a:avLst/>
          </a:prstGeom>
          <a:noFill/>
        </p:spPr>
        <p:txBody>
          <a:bodyPr wrap="square" rtlCol="0">
            <a:spAutoFit/>
          </a:bodyPr>
          <a:lstStyle/>
          <a:p>
            <a:pPr algn="r"/>
            <a:r>
              <a:rPr lang="es-ES" b="1" i="1" dirty="0" smtClean="0">
                <a:latin typeface="Arial" pitchFamily="34" charset="0"/>
                <a:cs typeface="Arial" pitchFamily="34" charset="0"/>
              </a:rPr>
              <a:t>Alejandra Corso; SADI/ICID 2018</a:t>
            </a:r>
            <a:endParaRPr lang="es-ES" b="1" i="1" dirty="0">
              <a:latin typeface="Arial" pitchFamily="34" charset="0"/>
              <a:cs typeface="Arial" pitchFamily="34" charset="0"/>
            </a:endParaRPr>
          </a:p>
        </p:txBody>
      </p:sp>
    </p:spTree>
    <p:extLst>
      <p:ext uri="{BB962C8B-B14F-4D97-AF65-F5344CB8AC3E}">
        <p14:creationId xmlns:p14="http://schemas.microsoft.com/office/powerpoint/2010/main" xmlns="" val="17572297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88640"/>
            <a:ext cx="8147248" cy="954344"/>
          </a:xfrm>
        </p:spPr>
        <p:txBody>
          <a:bodyPr>
            <a:normAutofit/>
          </a:bodyPr>
          <a:lstStyle/>
          <a:p>
            <a:r>
              <a:rPr lang="es-ES"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Infobae</a:t>
            </a:r>
            <a:r>
              <a:rPr lang="es-ES" sz="3600"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a:t>
            </a:r>
            <a:r>
              <a:rPr lang="es-ES" sz="2700"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a:t>
            </a:r>
            <a:r>
              <a:rPr lang="es-AR" sz="2700"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Jueves 19 de Enero de 2017)</a:t>
            </a:r>
            <a:endParaRPr lang="es-ES" sz="2700"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pic>
        <p:nvPicPr>
          <p:cNvPr id="3" name="Content Placeholder 2"/>
          <p:cNvPicPr>
            <a:picLocks noGrp="1" noChangeAspect="1" noChangeArrowheads="1"/>
          </p:cNvPicPr>
          <p:nvPr>
            <p:ph idx="1"/>
          </p:nvPr>
        </p:nvPicPr>
        <p:blipFill>
          <a:blip r:embed="rId3" cstate="print"/>
          <a:srcRect/>
          <a:stretch>
            <a:fillRect/>
          </a:stretch>
        </p:blipFill>
        <p:spPr bwMode="auto">
          <a:xfrm>
            <a:off x="395536" y="1052736"/>
            <a:ext cx="6643734" cy="5249500"/>
          </a:xfrm>
          <a:prstGeom prst="rect">
            <a:avLst/>
          </a:prstGeom>
          <a:noFill/>
          <a:ln w="9525">
            <a:noFill/>
            <a:miter lim="800000"/>
            <a:headEnd/>
            <a:tailEnd/>
          </a:ln>
          <a:effectLst/>
        </p:spPr>
      </p:pic>
      <p:sp>
        <p:nvSpPr>
          <p:cNvPr id="5" name="TextBox 4"/>
          <p:cNvSpPr txBox="1"/>
          <p:nvPr/>
        </p:nvSpPr>
        <p:spPr>
          <a:xfrm>
            <a:off x="7308304" y="1412776"/>
            <a:ext cx="1656184" cy="646331"/>
          </a:xfrm>
          <a:prstGeom prst="rect">
            <a:avLst/>
          </a:prstGeom>
          <a:noFill/>
        </p:spPr>
        <p:txBody>
          <a:bodyPr wrap="square" rtlCol="0">
            <a:spAutoFit/>
          </a:bodyPr>
          <a:lstStyle/>
          <a:p>
            <a:pPr algn="ctr"/>
            <a:r>
              <a:rPr lang="en-US" b="1" dirty="0" smtClean="0">
                <a:latin typeface="Arial" pitchFamily="34" charset="0"/>
                <a:cs typeface="Arial" pitchFamily="34" charset="0"/>
              </a:rPr>
              <a:t>KPC </a:t>
            </a:r>
            <a:r>
              <a:rPr lang="en-US" b="1" i="1" dirty="0" smtClean="0">
                <a:latin typeface="Arial" pitchFamily="34" charset="0"/>
                <a:cs typeface="Arial" pitchFamily="34" charset="0"/>
              </a:rPr>
              <a:t>+ K. </a:t>
            </a:r>
            <a:r>
              <a:rPr lang="en-US" b="1" i="1" dirty="0" err="1" smtClean="0">
                <a:latin typeface="Arial" pitchFamily="34" charset="0"/>
                <a:cs typeface="Arial" pitchFamily="34" charset="0"/>
              </a:rPr>
              <a:t>penumoniae</a:t>
            </a:r>
            <a:endParaRPr lang="en-US" b="1" i="1" dirty="0">
              <a:latin typeface="Arial" pitchFamily="34" charset="0"/>
              <a:cs typeface="Arial" pitchFamily="34" charset="0"/>
            </a:endParaRPr>
          </a:p>
        </p:txBody>
      </p:sp>
      <p:sp>
        <p:nvSpPr>
          <p:cNvPr id="6" name="TextBox 5"/>
          <p:cNvSpPr txBox="1"/>
          <p:nvPr/>
        </p:nvSpPr>
        <p:spPr>
          <a:xfrm>
            <a:off x="7092280" y="2564904"/>
            <a:ext cx="1979712" cy="923330"/>
          </a:xfrm>
          <a:prstGeom prst="rect">
            <a:avLst/>
          </a:prstGeom>
          <a:noFill/>
        </p:spPr>
        <p:txBody>
          <a:bodyPr wrap="square" rtlCol="0">
            <a:spAutoFit/>
          </a:bodyPr>
          <a:lstStyle/>
          <a:p>
            <a:pPr algn="ctr"/>
            <a:r>
              <a:rPr lang="en-US" dirty="0" err="1" smtClean="0"/>
              <a:t>Coharbor</a:t>
            </a:r>
            <a:r>
              <a:rPr lang="en-US" dirty="0" smtClean="0"/>
              <a:t> genes </a:t>
            </a:r>
          </a:p>
          <a:p>
            <a:pPr algn="ctr"/>
            <a:r>
              <a:rPr lang="en-US" dirty="0" err="1" smtClean="0"/>
              <a:t>Plasmídicos</a:t>
            </a:r>
            <a:r>
              <a:rPr lang="en-US" dirty="0" smtClean="0"/>
              <a:t> </a:t>
            </a:r>
            <a:r>
              <a:rPr lang="en-US" dirty="0" err="1" smtClean="0"/>
              <a:t>que</a:t>
            </a:r>
            <a:r>
              <a:rPr lang="en-US" dirty="0" smtClean="0"/>
              <a:t> </a:t>
            </a:r>
            <a:r>
              <a:rPr lang="en-US" dirty="0" err="1" smtClean="0"/>
              <a:t>codifican</a:t>
            </a:r>
            <a:endParaRPr lang="en-US" dirty="0"/>
          </a:p>
        </p:txBody>
      </p:sp>
      <p:sp>
        <p:nvSpPr>
          <p:cNvPr id="12" name="TextBox 11"/>
          <p:cNvSpPr txBox="1"/>
          <p:nvPr/>
        </p:nvSpPr>
        <p:spPr>
          <a:xfrm>
            <a:off x="7092280" y="3789040"/>
            <a:ext cx="2051720" cy="2308324"/>
          </a:xfrm>
          <a:prstGeom prst="rect">
            <a:avLst/>
          </a:prstGeom>
          <a:noFill/>
        </p:spPr>
        <p:txBody>
          <a:bodyPr wrap="square" rtlCol="0">
            <a:spAutoFit/>
          </a:bodyPr>
          <a:lstStyle/>
          <a:p>
            <a:pPr algn="ctr"/>
            <a:r>
              <a:rPr lang="en-US" sz="1600" b="1" dirty="0" err="1" smtClean="0">
                <a:latin typeface="Arial" pitchFamily="34" charset="0"/>
                <a:cs typeface="Arial" pitchFamily="34" charset="0"/>
              </a:rPr>
              <a:t>Cefalosporinasas</a:t>
            </a:r>
            <a:r>
              <a:rPr lang="en-US" sz="1600" b="1" dirty="0" smtClean="0">
                <a:latin typeface="Arial" pitchFamily="34" charset="0"/>
                <a:cs typeface="Arial" pitchFamily="34" charset="0"/>
              </a:rPr>
              <a:t> </a:t>
            </a:r>
            <a:r>
              <a:rPr lang="en-US" sz="1600" b="1" dirty="0" err="1" smtClean="0">
                <a:latin typeface="Arial" pitchFamily="34" charset="0"/>
                <a:cs typeface="Arial" pitchFamily="34" charset="0"/>
              </a:rPr>
              <a:t>AmpC</a:t>
            </a:r>
            <a:endParaRPr lang="en-US" sz="1600" b="1" dirty="0" smtClean="0">
              <a:latin typeface="Arial" pitchFamily="34" charset="0"/>
              <a:cs typeface="Arial" pitchFamily="34" charset="0"/>
            </a:endParaRPr>
          </a:p>
          <a:p>
            <a:pPr algn="ctr"/>
            <a:endParaRPr lang="en-US" sz="1600" b="1" dirty="0" smtClean="0">
              <a:latin typeface="Arial" pitchFamily="34" charset="0"/>
              <a:cs typeface="Arial" pitchFamily="34" charset="0"/>
            </a:endParaRPr>
          </a:p>
          <a:p>
            <a:pPr algn="ctr"/>
            <a:r>
              <a:rPr lang="en-US" sz="1600" b="1" dirty="0" smtClean="0">
                <a:latin typeface="Arial" pitchFamily="34" charset="0"/>
                <a:cs typeface="Arial" pitchFamily="34" charset="0"/>
              </a:rPr>
              <a:t>BLEE (CTX-M)</a:t>
            </a:r>
          </a:p>
          <a:p>
            <a:pPr algn="ctr"/>
            <a:endParaRPr lang="en-US" sz="1600" b="1" dirty="0" smtClean="0">
              <a:latin typeface="Arial" pitchFamily="34" charset="0"/>
              <a:cs typeface="Arial" pitchFamily="34" charset="0"/>
            </a:endParaRPr>
          </a:p>
          <a:p>
            <a:pPr algn="ctr"/>
            <a:r>
              <a:rPr lang="en-US" sz="1600" b="1" dirty="0" smtClean="0">
                <a:latin typeface="Arial" pitchFamily="34" charset="0"/>
                <a:cs typeface="Arial" pitchFamily="34" charset="0"/>
              </a:rPr>
              <a:t>MBLs</a:t>
            </a:r>
          </a:p>
          <a:p>
            <a:pPr algn="ctr"/>
            <a:endParaRPr lang="en-US" sz="1600" b="1" dirty="0" smtClean="0">
              <a:latin typeface="Arial" pitchFamily="34" charset="0"/>
              <a:cs typeface="Arial" pitchFamily="34" charset="0"/>
            </a:endParaRPr>
          </a:p>
          <a:p>
            <a:pPr algn="ctr"/>
            <a:r>
              <a:rPr lang="en-US" sz="1600" b="1" dirty="0" smtClean="0">
                <a:latin typeface="Arial" pitchFamily="34" charset="0"/>
                <a:cs typeface="Arial" pitchFamily="34" charset="0"/>
              </a:rPr>
              <a:t>R-</a:t>
            </a:r>
            <a:r>
              <a:rPr lang="en-US" sz="1600" b="1" dirty="0" err="1" smtClean="0">
                <a:latin typeface="Arial" pitchFamily="34" charset="0"/>
                <a:cs typeface="Arial" pitchFamily="34" charset="0"/>
              </a:rPr>
              <a:t>quinolonas</a:t>
            </a:r>
            <a:r>
              <a:rPr lang="en-US" sz="1600" b="1" dirty="0" smtClean="0">
                <a:latin typeface="Arial" pitchFamily="34" charset="0"/>
                <a:cs typeface="Arial" pitchFamily="34" charset="0"/>
              </a:rPr>
              <a:t> (</a:t>
            </a:r>
            <a:r>
              <a:rPr lang="en-US" sz="1600" b="1" dirty="0" err="1" smtClean="0">
                <a:latin typeface="Arial" pitchFamily="34" charset="0"/>
                <a:cs typeface="Arial" pitchFamily="34" charset="0"/>
              </a:rPr>
              <a:t>qnrA</a:t>
            </a:r>
            <a:r>
              <a:rPr lang="en-US" sz="1600" b="1" dirty="0" smtClean="0">
                <a:latin typeface="Arial" pitchFamily="34" charset="0"/>
                <a:cs typeface="Arial" pitchFamily="34" charset="0"/>
              </a:rPr>
              <a:t> y </a:t>
            </a:r>
            <a:r>
              <a:rPr lang="en-US" sz="1600" b="1" dirty="0" err="1" smtClean="0">
                <a:latin typeface="Arial" pitchFamily="34" charset="0"/>
                <a:cs typeface="Arial" pitchFamily="34" charset="0"/>
              </a:rPr>
              <a:t>qnrB</a:t>
            </a:r>
            <a:r>
              <a:rPr lang="en-US" sz="1600" b="1" dirty="0" smtClean="0">
                <a:latin typeface="Arial" pitchFamily="34" charset="0"/>
                <a:cs typeface="Arial" pitchFamily="34" charset="0"/>
              </a:rPr>
              <a:t>)</a:t>
            </a:r>
            <a:endParaRPr lang="en-US" sz="1600" b="1" dirty="0">
              <a:latin typeface="Arial" pitchFamily="34" charset="0"/>
              <a:cs typeface="Arial" pitchFamily="34" charset="0"/>
            </a:endParaRPr>
          </a:p>
        </p:txBody>
      </p:sp>
      <p:sp>
        <p:nvSpPr>
          <p:cNvPr id="9" name="TextBox 8"/>
          <p:cNvSpPr txBox="1"/>
          <p:nvPr/>
        </p:nvSpPr>
        <p:spPr>
          <a:xfrm>
            <a:off x="4788024" y="6309320"/>
            <a:ext cx="4032448" cy="307777"/>
          </a:xfrm>
          <a:prstGeom prst="rect">
            <a:avLst/>
          </a:prstGeom>
          <a:noFill/>
        </p:spPr>
        <p:txBody>
          <a:bodyPr wrap="square" rtlCol="0">
            <a:spAutoFit/>
          </a:bodyPr>
          <a:lstStyle/>
          <a:p>
            <a:pPr algn="r"/>
            <a:r>
              <a:rPr lang="en-US" sz="1400" b="1" i="1" dirty="0" smtClean="0">
                <a:latin typeface="Arial" pitchFamily="34" charset="0"/>
                <a:cs typeface="Arial" pitchFamily="34" charset="0"/>
              </a:rPr>
              <a:t>Future </a:t>
            </a:r>
            <a:r>
              <a:rPr lang="en-US" sz="1400" b="1" i="1" dirty="0" err="1" smtClean="0">
                <a:latin typeface="Arial" pitchFamily="34" charset="0"/>
                <a:cs typeface="Arial" pitchFamily="34" charset="0"/>
              </a:rPr>
              <a:t>Microbiol</a:t>
            </a:r>
            <a:r>
              <a:rPr lang="en-US" sz="1400" b="1" i="1" dirty="0" smtClean="0">
                <a:latin typeface="Arial" pitchFamily="34" charset="0"/>
                <a:cs typeface="Arial" pitchFamily="34" charset="0"/>
              </a:rPr>
              <a:t>. 2015;10(3):407-25</a:t>
            </a:r>
            <a:endParaRPr lang="en-US" sz="1400" b="1" i="1" dirty="0">
              <a:latin typeface="Arial" pitchFamily="34" charset="0"/>
              <a:cs typeface="Arial" pitchFamily="34" charset="0"/>
            </a:endParaRPr>
          </a:p>
        </p:txBody>
      </p:sp>
      <p:cxnSp>
        <p:nvCxnSpPr>
          <p:cNvPr id="11" name="Straight Arrow Connector 10"/>
          <p:cNvCxnSpPr/>
          <p:nvPr/>
        </p:nvCxnSpPr>
        <p:spPr>
          <a:xfrm>
            <a:off x="8028384" y="2132856"/>
            <a:ext cx="0" cy="504056"/>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6557913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Bacterias que producen KPC</a:t>
            </a:r>
            <a:endParaRPr lang="es-ES" sz="40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2 Marcador de contenido"/>
          <p:cNvSpPr>
            <a:spLocks noGrp="1"/>
          </p:cNvSpPr>
          <p:nvPr>
            <p:ph idx="1"/>
          </p:nvPr>
        </p:nvSpPr>
        <p:spPr/>
        <p:txBody>
          <a:bodyPr>
            <a:normAutofit fontScale="85000" lnSpcReduction="20000"/>
          </a:bodyPr>
          <a:lstStyle/>
          <a:p>
            <a:r>
              <a:rPr lang="es-ES" dirty="0" smtClean="0">
                <a:latin typeface="Arial" panose="020B0604020202020204" pitchFamily="34" charset="0"/>
                <a:cs typeface="Arial" panose="020B0604020202020204" pitchFamily="34" charset="0"/>
              </a:rPr>
              <a:t>Enzimas KPC son </a:t>
            </a:r>
            <a:r>
              <a:rPr lang="es-ES" dirty="0" err="1" smtClean="0">
                <a:latin typeface="Arial" panose="020B0604020202020204" pitchFamily="34" charset="0"/>
                <a:cs typeface="Arial" panose="020B0604020202020204" pitchFamily="34" charset="0"/>
              </a:rPr>
              <a:t>carbapenemasas</a:t>
            </a:r>
            <a:r>
              <a:rPr lang="es-ES" dirty="0" smtClean="0">
                <a:latin typeface="Arial" panose="020B0604020202020204" pitchFamily="34" charset="0"/>
                <a:cs typeface="Arial" panose="020B0604020202020204" pitchFamily="34" charset="0"/>
              </a:rPr>
              <a:t> de </a:t>
            </a:r>
            <a:r>
              <a:rPr lang="es-ES" dirty="0" smtClean="0">
                <a:solidFill>
                  <a:srgbClr val="C00000"/>
                </a:solidFill>
                <a:latin typeface="Arial" panose="020B0604020202020204" pitchFamily="34" charset="0"/>
                <a:cs typeface="Arial" panose="020B0604020202020204" pitchFamily="34" charset="0"/>
              </a:rPr>
              <a:t>clase A </a:t>
            </a:r>
            <a:r>
              <a:rPr lang="es-ES" dirty="0" smtClean="0">
                <a:latin typeface="Arial" panose="020B0604020202020204" pitchFamily="34" charset="0"/>
                <a:cs typeface="Arial" panose="020B0604020202020204" pitchFamily="34" charset="0"/>
              </a:rPr>
              <a:t>(</a:t>
            </a:r>
            <a:r>
              <a:rPr lang="es-ES" dirty="0" err="1" smtClean="0">
                <a:latin typeface="Arial" panose="020B0604020202020204" pitchFamily="34" charset="0"/>
                <a:cs typeface="Arial" panose="020B0604020202020204" pitchFamily="34" charset="0"/>
              </a:rPr>
              <a:t>Ambler</a:t>
            </a:r>
            <a:r>
              <a:rPr lang="es-ES" dirty="0" smtClean="0">
                <a:latin typeface="Arial" panose="020B0604020202020204" pitchFamily="34" charset="0"/>
                <a:cs typeface="Arial" panose="020B0604020202020204" pitchFamily="34" charset="0"/>
              </a:rPr>
              <a:t>).</a:t>
            </a:r>
          </a:p>
          <a:p>
            <a:endParaRPr lang="es-ES" dirty="0">
              <a:latin typeface="Arial" panose="020B0604020202020204" pitchFamily="34" charset="0"/>
              <a:cs typeface="Arial" panose="020B0604020202020204" pitchFamily="34" charset="0"/>
            </a:endParaRPr>
          </a:p>
          <a:p>
            <a:r>
              <a:rPr lang="es-ES" dirty="0" smtClean="0">
                <a:latin typeface="Arial" panose="020B0604020202020204" pitchFamily="34" charset="0"/>
                <a:cs typeface="Arial" panose="020B0604020202020204" pitchFamily="34" charset="0"/>
              </a:rPr>
              <a:t>Tienen </a:t>
            </a:r>
            <a:r>
              <a:rPr lang="es-ES" dirty="0" smtClean="0">
                <a:solidFill>
                  <a:srgbClr val="C00000"/>
                </a:solidFill>
                <a:latin typeface="Arial" panose="020B0604020202020204" pitchFamily="34" charset="0"/>
                <a:cs typeface="Arial" panose="020B0604020202020204" pitchFamily="34" charset="0"/>
              </a:rPr>
              <a:t>residuo </a:t>
            </a:r>
            <a:r>
              <a:rPr lang="es-ES" dirty="0" err="1" smtClean="0">
                <a:solidFill>
                  <a:srgbClr val="C00000"/>
                </a:solidFill>
                <a:latin typeface="Arial" panose="020B0604020202020204" pitchFamily="34" charset="0"/>
                <a:cs typeface="Arial" panose="020B0604020202020204" pitchFamily="34" charset="0"/>
              </a:rPr>
              <a:t>serina</a:t>
            </a:r>
            <a:r>
              <a:rPr lang="es-ES" dirty="0" smtClean="0">
                <a:solidFill>
                  <a:srgbClr val="C00000"/>
                </a:solidFill>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en el sitio activo (265 a 269 aminoácidos).</a:t>
            </a:r>
          </a:p>
          <a:p>
            <a:endParaRPr lang="es-ES" dirty="0">
              <a:latin typeface="Arial" panose="020B0604020202020204" pitchFamily="34" charset="0"/>
              <a:cs typeface="Arial" panose="020B0604020202020204" pitchFamily="34" charset="0"/>
            </a:endParaRPr>
          </a:p>
          <a:p>
            <a:r>
              <a:rPr lang="es-ES" dirty="0" smtClean="0">
                <a:latin typeface="Arial" panose="020B0604020202020204" pitchFamily="34" charset="0"/>
                <a:cs typeface="Arial" panose="020B0604020202020204" pitchFamily="34" charset="0"/>
              </a:rPr>
              <a:t>19 variantes de KPC, más prevalentes:</a:t>
            </a:r>
          </a:p>
          <a:p>
            <a:pPr marL="0" indent="0">
              <a:buNone/>
            </a:pPr>
            <a:r>
              <a:rPr lang="es-ES" dirty="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		</a:t>
            </a:r>
            <a:r>
              <a:rPr lang="es-ES" dirty="0" smtClean="0">
                <a:solidFill>
                  <a:srgbClr val="C00000"/>
                </a:solidFill>
                <a:latin typeface="Arial" panose="020B0604020202020204" pitchFamily="34" charset="0"/>
                <a:cs typeface="Arial" panose="020B0604020202020204" pitchFamily="34" charset="0"/>
              </a:rPr>
              <a:t>KPC-2</a:t>
            </a:r>
          </a:p>
          <a:p>
            <a:pPr marL="0" indent="0">
              <a:buNone/>
            </a:pPr>
            <a:r>
              <a:rPr lang="es-ES" dirty="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		</a:t>
            </a:r>
            <a:r>
              <a:rPr lang="es-ES" dirty="0" smtClean="0">
                <a:solidFill>
                  <a:srgbClr val="C00000"/>
                </a:solidFill>
                <a:latin typeface="Arial" panose="020B0604020202020204" pitchFamily="34" charset="0"/>
                <a:cs typeface="Arial" panose="020B0604020202020204" pitchFamily="34" charset="0"/>
              </a:rPr>
              <a:t>KPC-3</a:t>
            </a:r>
          </a:p>
          <a:p>
            <a:r>
              <a:rPr lang="es-ES" dirty="0" smtClean="0">
                <a:solidFill>
                  <a:srgbClr val="C00000"/>
                </a:solidFill>
                <a:latin typeface="Arial" panose="020B0604020202020204" pitchFamily="34" charset="0"/>
                <a:cs typeface="Arial" panose="020B0604020202020204" pitchFamily="34" charset="0"/>
              </a:rPr>
              <a:t>ST 258</a:t>
            </a:r>
            <a:r>
              <a:rPr lang="es-ES" dirty="0" smtClean="0">
                <a:latin typeface="Arial" panose="020B0604020202020204" pitchFamily="34" charset="0"/>
                <a:cs typeface="Arial" panose="020B0604020202020204" pitchFamily="34" charset="0"/>
              </a:rPr>
              <a:t>; clon de K. </a:t>
            </a:r>
            <a:r>
              <a:rPr lang="es-ES" dirty="0" err="1" smtClean="0">
                <a:latin typeface="Arial" panose="020B0604020202020204" pitchFamily="34" charset="0"/>
                <a:cs typeface="Arial" panose="020B0604020202020204" pitchFamily="34" charset="0"/>
              </a:rPr>
              <a:t>pneumoniae</a:t>
            </a:r>
            <a:r>
              <a:rPr lang="es-ES" dirty="0" smtClean="0">
                <a:latin typeface="Arial" panose="020B0604020202020204" pitchFamily="34" charset="0"/>
                <a:cs typeface="Arial" panose="020B0604020202020204" pitchFamily="34" charset="0"/>
              </a:rPr>
              <a:t> con aptitud selectiva o ventajosa para diseminarse.</a:t>
            </a:r>
            <a:endParaRPr lang="es-ES" dirty="0">
              <a:latin typeface="Arial" panose="020B0604020202020204" pitchFamily="34" charset="0"/>
              <a:cs typeface="Arial" panose="020B0604020202020204" pitchFamily="34" charset="0"/>
            </a:endParaRPr>
          </a:p>
        </p:txBody>
      </p:sp>
      <p:sp>
        <p:nvSpPr>
          <p:cNvPr id="4" name="3 CuadroTexto"/>
          <p:cNvSpPr txBox="1"/>
          <p:nvPr/>
        </p:nvSpPr>
        <p:spPr>
          <a:xfrm>
            <a:off x="3851920" y="6165304"/>
            <a:ext cx="4536504" cy="369332"/>
          </a:xfrm>
          <a:prstGeom prst="rect">
            <a:avLst/>
          </a:prstGeom>
          <a:noFill/>
        </p:spPr>
        <p:txBody>
          <a:bodyPr wrap="square" rtlCol="0">
            <a:spAutoFit/>
          </a:bodyPr>
          <a:lstStyle/>
          <a:p>
            <a:pPr algn="r"/>
            <a:r>
              <a:rPr lang="en-US" b="1" i="1" dirty="0" err="1">
                <a:latin typeface="Arial" panose="020B0604020202020204" pitchFamily="34" charset="0"/>
                <a:cs typeface="Arial" panose="020B0604020202020204" pitchFamily="34" charset="0"/>
              </a:rPr>
              <a:t>Curr</a:t>
            </a:r>
            <a:r>
              <a:rPr lang="en-US" b="1" i="1" dirty="0">
                <a:latin typeface="Arial" panose="020B0604020202020204" pitchFamily="34" charset="0"/>
                <a:cs typeface="Arial" panose="020B0604020202020204" pitchFamily="34" charset="0"/>
              </a:rPr>
              <a:t> Infect Dis </a:t>
            </a:r>
            <a:r>
              <a:rPr lang="en-US" b="1" i="1" dirty="0" smtClean="0">
                <a:latin typeface="Arial" panose="020B0604020202020204" pitchFamily="34" charset="0"/>
                <a:cs typeface="Arial" panose="020B0604020202020204" pitchFamily="34" charset="0"/>
              </a:rPr>
              <a:t>Rep.</a:t>
            </a:r>
            <a:r>
              <a:rPr lang="en-US" b="1" i="1" dirty="0">
                <a:latin typeface="Arial" panose="020B0604020202020204" pitchFamily="34" charset="0"/>
                <a:cs typeface="Arial" panose="020B0604020202020204" pitchFamily="34" charset="0"/>
              </a:rPr>
              <a:t> </a:t>
            </a:r>
            <a:r>
              <a:rPr lang="en-US" b="1" i="1" dirty="0" smtClean="0">
                <a:latin typeface="Arial" panose="020B0604020202020204" pitchFamily="34" charset="0"/>
                <a:cs typeface="Arial" panose="020B0604020202020204" pitchFamily="34" charset="0"/>
              </a:rPr>
              <a:t>2018 </a:t>
            </a:r>
            <a:r>
              <a:rPr lang="en-US" b="1" i="1" dirty="0">
                <a:latin typeface="Arial" panose="020B0604020202020204" pitchFamily="34" charset="0"/>
                <a:cs typeface="Arial" panose="020B0604020202020204" pitchFamily="34" charset="0"/>
              </a:rPr>
              <a:t>May 5;20(6):13</a:t>
            </a:r>
            <a:endParaRPr lang="es-ES"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8644962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3528" y="-1"/>
            <a:ext cx="8640960" cy="1268761"/>
          </a:xfrm>
          <a:solidFill>
            <a:schemeClr val="bg1"/>
          </a:solidFill>
        </p:spPr>
        <p:txBody>
          <a:bodyPr>
            <a:normAutofit fontScale="90000"/>
          </a:bodyPr>
          <a:lstStyle/>
          <a:p>
            <a:pPr algn="ctr"/>
            <a:r>
              <a:rPr lang="es-ES"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 nivel mundial, la mayoría de las infecciones en las unidades de cuidados intensivos son por bacterias gramnegativas </a:t>
            </a:r>
            <a:endParaRPr lang="es-ES"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Content Placeholder 5"/>
          <p:cNvSpPr>
            <a:spLocks noGrp="1"/>
          </p:cNvSpPr>
          <p:nvPr>
            <p:ph idx="1"/>
          </p:nvPr>
        </p:nvSpPr>
        <p:spPr>
          <a:xfrm>
            <a:off x="879475" y="1373415"/>
            <a:ext cx="7380288" cy="1400608"/>
          </a:xfrm>
        </p:spPr>
        <p:txBody>
          <a:bodyPr/>
          <a:lstStyle/>
          <a:p>
            <a:pPr>
              <a:spcBef>
                <a:spcPts val="200"/>
              </a:spcBef>
            </a:pPr>
            <a:r>
              <a:rPr lang="es-ES" sz="1800" noProof="0" dirty="0" smtClean="0"/>
              <a:t>62% de las infecciones en las unidades de cuidados intensivos son causadas por patógenos gramnegativos </a:t>
            </a:r>
          </a:p>
          <a:p>
            <a:pPr>
              <a:spcBef>
                <a:spcPts val="200"/>
              </a:spcBef>
            </a:pPr>
            <a:r>
              <a:rPr lang="es-ES" sz="1800" noProof="0" dirty="0" smtClean="0"/>
              <a:t>Los patógenos gramnegativos más comunes aislados de pacientes en unidades de cuidados intensivos son especies de </a:t>
            </a:r>
            <a:r>
              <a:rPr lang="es-ES" sz="1800" i="1" noProof="0" dirty="0" smtClean="0"/>
              <a:t>Pseudomonas</a:t>
            </a:r>
            <a:r>
              <a:rPr lang="es-ES" sz="1800" noProof="0" dirty="0" smtClean="0"/>
              <a:t>,</a:t>
            </a:r>
            <a:r>
              <a:rPr lang="es-ES" sz="1800" i="1" noProof="0" dirty="0" smtClean="0"/>
              <a:t> Escherichia coli</a:t>
            </a:r>
            <a:r>
              <a:rPr lang="es-ES" sz="1800" noProof="0" dirty="0" smtClean="0"/>
              <a:t> y especies de </a:t>
            </a:r>
            <a:r>
              <a:rPr lang="es-ES" sz="1800" i="1" noProof="0" dirty="0" smtClean="0"/>
              <a:t>Klebsiella</a:t>
            </a:r>
            <a:endParaRPr lang="es-ES" sz="1800" noProof="0" dirty="0" smtClean="0"/>
          </a:p>
          <a:p>
            <a:pPr>
              <a:spcBef>
                <a:spcPts val="200"/>
              </a:spcBef>
            </a:pPr>
            <a:endParaRPr lang="es-ES" sz="1800" noProof="0" dirty="0"/>
          </a:p>
        </p:txBody>
      </p:sp>
      <p:sp>
        <p:nvSpPr>
          <p:cNvPr id="13" name="Subtitle 6"/>
          <p:cNvSpPr>
            <a:spLocks noGrp="1"/>
          </p:cNvSpPr>
          <p:nvPr>
            <p:ph type="subTitle" idx="11"/>
          </p:nvPr>
        </p:nvSpPr>
        <p:spPr>
          <a:xfrm>
            <a:off x="678094" y="5589138"/>
            <a:ext cx="7672888" cy="1191095"/>
          </a:xfrm>
        </p:spPr>
        <p:txBody>
          <a:bodyPr/>
          <a:lstStyle/>
          <a:p>
            <a:r>
              <a:rPr lang="es-ES" sz="1100" dirty="0"/>
              <a:t>Datos del estudio Prevalencia Extendida de las </a:t>
            </a:r>
            <a:r>
              <a:rPr lang="es-ES" sz="1100" dirty="0" smtClean="0"/>
              <a:t>infecciones </a:t>
            </a:r>
            <a:r>
              <a:rPr lang="es-ES" sz="1100" dirty="0"/>
              <a:t>en Cuidados Intensivos II </a:t>
            </a:r>
            <a:r>
              <a:rPr lang="es-ES" sz="1100" dirty="0" smtClean="0"/>
              <a:t>(</a:t>
            </a:r>
            <a:r>
              <a:rPr lang="en-US" sz="1100" dirty="0" smtClean="0"/>
              <a:t>Extended Prevalence of Infection in intensive Care II, o EPIC </a:t>
            </a:r>
            <a:r>
              <a:rPr lang="es-ES" sz="1100" dirty="0" smtClean="0"/>
              <a:t>II</a:t>
            </a:r>
            <a:r>
              <a:rPr lang="es-ES" sz="1100" dirty="0"/>
              <a:t>), estudio mundial de prevalencia puntual en un día en 13,796 pacientes de 1,265 unidades de cuidados intensivos de 75 países en 2007. Los aislados gramnegativos </a:t>
            </a:r>
            <a:r>
              <a:rPr lang="es-ES" sz="1100" dirty="0" smtClean="0"/>
              <a:t>se </a:t>
            </a:r>
            <a:r>
              <a:rPr lang="es-ES" sz="1100" dirty="0"/>
              <a:t>calcularon como porcentaje de todos los pacientes con </a:t>
            </a:r>
            <a:r>
              <a:rPr lang="es-ES" sz="1100" dirty="0" smtClean="0"/>
              <a:t>infecciones </a:t>
            </a:r>
            <a:r>
              <a:rPr lang="es-ES" sz="1100" dirty="0"/>
              <a:t>por </a:t>
            </a:r>
            <a:r>
              <a:rPr lang="es-ES" sz="1100" dirty="0" smtClean="0"/>
              <a:t>gramnegativos. </a:t>
            </a:r>
            <a:r>
              <a:rPr lang="es-ES" sz="1100" noProof="0" dirty="0" smtClean="0"/>
              <a:t>“Otros" se definió como: </a:t>
            </a:r>
            <a:r>
              <a:rPr lang="es-ES" sz="1100" i="1" noProof="0" dirty="0" smtClean="0"/>
              <a:t>Acinetobacter</a:t>
            </a:r>
            <a:r>
              <a:rPr lang="es-ES" sz="1100" noProof="0" dirty="0" smtClean="0"/>
              <a:t> spp. (</a:t>
            </a:r>
            <a:r>
              <a:rPr lang="es-ES" sz="1100" dirty="0" smtClean="0"/>
              <a:t>14.1</a:t>
            </a:r>
            <a:r>
              <a:rPr lang="es-ES" sz="1100" noProof="0" dirty="0" smtClean="0"/>
              <a:t>%), </a:t>
            </a:r>
            <a:r>
              <a:rPr lang="es-ES" sz="1100" i="1" noProof="0" dirty="0" smtClean="0"/>
              <a:t>Enterobacter</a:t>
            </a:r>
            <a:r>
              <a:rPr lang="es-ES" sz="1100" noProof="0" dirty="0" smtClean="0"/>
              <a:t> (</a:t>
            </a:r>
            <a:r>
              <a:rPr lang="es-ES" sz="1100" dirty="0" smtClean="0"/>
              <a:t>11.2</a:t>
            </a:r>
            <a:r>
              <a:rPr lang="es-ES" sz="1100" noProof="0" dirty="0" smtClean="0"/>
              <a:t>%), </a:t>
            </a:r>
            <a:r>
              <a:rPr lang="es-ES" sz="1100" dirty="0" smtClean="0"/>
              <a:t>bacterias gramnegativas productoras de </a:t>
            </a:r>
            <a:r>
              <a:rPr lang="el-GR" sz="1100" dirty="0" smtClean="0"/>
              <a:t>β-</a:t>
            </a:r>
            <a:r>
              <a:rPr lang="es-ES" sz="1100" dirty="0" smtClean="0"/>
              <a:t>lactamasas de espectro extendido </a:t>
            </a:r>
            <a:r>
              <a:rPr lang="es-ES" sz="1100" noProof="0" dirty="0" smtClean="0"/>
              <a:t>(3.0%) y otros microorganismos gramnegativos indefinidos (27.3%).</a:t>
            </a:r>
          </a:p>
          <a:p>
            <a:r>
              <a:rPr lang="es-ES" sz="900" noProof="0" dirty="0" smtClean="0"/>
              <a:t>Vincent JL y cols. </a:t>
            </a:r>
            <a:r>
              <a:rPr lang="es-ES" sz="900" i="1" noProof="0" dirty="0" smtClean="0"/>
              <a:t>JAMA</a:t>
            </a:r>
            <a:r>
              <a:rPr lang="es-ES" sz="900" noProof="0" dirty="0" smtClean="0"/>
              <a:t> 2009;302:2323–2329.</a:t>
            </a:r>
          </a:p>
        </p:txBody>
      </p:sp>
      <p:graphicFrame>
        <p:nvGraphicFramePr>
          <p:cNvPr id="16" name="Content Placeholder 6"/>
          <p:cNvGraphicFramePr>
            <a:graphicFrameLocks/>
          </p:cNvGraphicFramePr>
          <p:nvPr>
            <p:extLst>
              <p:ext uri="{D42A27DB-BD31-4B8C-83A1-F6EECF244321}">
                <p14:modId xmlns:p14="http://schemas.microsoft.com/office/powerpoint/2010/main" xmlns="" val="686452035"/>
              </p:ext>
            </p:extLst>
          </p:nvPr>
        </p:nvGraphicFramePr>
        <p:xfrm>
          <a:off x="302909" y="2816578"/>
          <a:ext cx="7760435" cy="2644421"/>
        </p:xfrm>
        <a:graphic>
          <a:graphicData uri="http://schemas.openxmlformats.org/drawingml/2006/chart">
            <c:chart xmlns:c="http://schemas.openxmlformats.org/drawingml/2006/chart" xmlns:r="http://schemas.openxmlformats.org/officeDocument/2006/relationships" r:id="rId3"/>
          </a:graphicData>
        </a:graphic>
      </p:graphicFrame>
      <p:grpSp>
        <p:nvGrpSpPr>
          <p:cNvPr id="17" name="Group 16"/>
          <p:cNvGrpSpPr/>
          <p:nvPr/>
        </p:nvGrpSpPr>
        <p:grpSpPr>
          <a:xfrm>
            <a:off x="1138898" y="4978776"/>
            <a:ext cx="6616612" cy="319066"/>
            <a:chOff x="1112440" y="5029195"/>
            <a:chExt cx="6616612" cy="319066"/>
          </a:xfrm>
        </p:grpSpPr>
        <p:sp>
          <p:nvSpPr>
            <p:cNvPr id="18" name="TextBox 17"/>
            <p:cNvSpPr txBox="1"/>
            <p:nvPr/>
          </p:nvSpPr>
          <p:spPr>
            <a:xfrm>
              <a:off x="1112440" y="5040484"/>
              <a:ext cx="1837267" cy="307777"/>
            </a:xfrm>
            <a:prstGeom prst="rect">
              <a:avLst/>
            </a:prstGeom>
            <a:noFill/>
          </p:spPr>
          <p:txBody>
            <a:bodyPr wrap="square" rtlCol="0">
              <a:spAutoFit/>
            </a:bodyPr>
            <a:lstStyle/>
            <a:p>
              <a:pPr algn="ctr" defTabSz="457200"/>
              <a:r>
                <a:rPr lang="es-ES" sz="1400" i="1" dirty="0" smtClean="0">
                  <a:solidFill>
                    <a:srgbClr val="37424A"/>
                  </a:solidFill>
                </a:rPr>
                <a:t>Pseudomonas</a:t>
              </a:r>
              <a:r>
                <a:rPr lang="es-ES" sz="1400" dirty="0" smtClean="0">
                  <a:solidFill>
                    <a:srgbClr val="37424A"/>
                  </a:solidFill>
                </a:rPr>
                <a:t> spp.</a:t>
              </a:r>
              <a:endParaRPr lang="es-ES" sz="1400" dirty="0">
                <a:solidFill>
                  <a:srgbClr val="37424A"/>
                </a:solidFill>
              </a:endParaRPr>
            </a:p>
          </p:txBody>
        </p:sp>
        <p:sp>
          <p:nvSpPr>
            <p:cNvPr id="19" name="TextBox 18"/>
            <p:cNvSpPr txBox="1"/>
            <p:nvPr/>
          </p:nvSpPr>
          <p:spPr>
            <a:xfrm>
              <a:off x="2899160" y="5029195"/>
              <a:ext cx="1497542" cy="307777"/>
            </a:xfrm>
            <a:prstGeom prst="rect">
              <a:avLst/>
            </a:prstGeom>
            <a:noFill/>
          </p:spPr>
          <p:txBody>
            <a:bodyPr wrap="square" rtlCol="0">
              <a:spAutoFit/>
            </a:bodyPr>
            <a:lstStyle/>
            <a:p>
              <a:pPr algn="ctr" defTabSz="457200"/>
              <a:r>
                <a:rPr lang="es-ES" sz="1400" i="1" dirty="0" smtClean="0">
                  <a:solidFill>
                    <a:srgbClr val="37424A"/>
                  </a:solidFill>
                </a:rPr>
                <a:t>E. coli</a:t>
              </a:r>
              <a:endParaRPr lang="es-ES" sz="1400" dirty="0">
                <a:solidFill>
                  <a:srgbClr val="37424A"/>
                </a:solidFill>
              </a:endParaRPr>
            </a:p>
          </p:txBody>
        </p:sp>
        <p:sp>
          <p:nvSpPr>
            <p:cNvPr id="20" name="TextBox 19"/>
            <p:cNvSpPr txBox="1"/>
            <p:nvPr/>
          </p:nvSpPr>
          <p:spPr>
            <a:xfrm>
              <a:off x="4468570" y="5029195"/>
              <a:ext cx="1676400" cy="307777"/>
            </a:xfrm>
            <a:prstGeom prst="rect">
              <a:avLst/>
            </a:prstGeom>
            <a:noFill/>
          </p:spPr>
          <p:txBody>
            <a:bodyPr wrap="square" rtlCol="0">
              <a:spAutoFit/>
            </a:bodyPr>
            <a:lstStyle/>
            <a:p>
              <a:pPr algn="ctr" defTabSz="457200"/>
              <a:r>
                <a:rPr lang="es-ES" sz="1400" i="1" dirty="0" smtClean="0">
                  <a:solidFill>
                    <a:srgbClr val="37424A"/>
                  </a:solidFill>
                </a:rPr>
                <a:t>Klebsiella </a:t>
              </a:r>
              <a:r>
                <a:rPr lang="es-ES" sz="1400" dirty="0" smtClean="0">
                  <a:solidFill>
                    <a:srgbClr val="37424A"/>
                  </a:solidFill>
                </a:rPr>
                <a:t>spp</a:t>
              </a:r>
              <a:r>
                <a:rPr lang="es-ES" sz="1400" i="1" dirty="0" smtClean="0">
                  <a:solidFill>
                    <a:srgbClr val="37424A"/>
                  </a:solidFill>
                </a:rPr>
                <a:t>.</a:t>
              </a:r>
              <a:endParaRPr lang="es-ES" sz="1400" dirty="0">
                <a:solidFill>
                  <a:srgbClr val="37424A"/>
                </a:solidFill>
              </a:endParaRPr>
            </a:p>
          </p:txBody>
        </p:sp>
        <p:sp>
          <p:nvSpPr>
            <p:cNvPr id="21" name="TextBox 20"/>
            <p:cNvSpPr txBox="1"/>
            <p:nvPr/>
          </p:nvSpPr>
          <p:spPr>
            <a:xfrm>
              <a:off x="6231510" y="5029195"/>
              <a:ext cx="1497542" cy="307777"/>
            </a:xfrm>
            <a:prstGeom prst="rect">
              <a:avLst/>
            </a:prstGeom>
            <a:noFill/>
          </p:spPr>
          <p:txBody>
            <a:bodyPr wrap="square" rtlCol="0">
              <a:spAutoFit/>
            </a:bodyPr>
            <a:lstStyle/>
            <a:p>
              <a:pPr algn="ctr" defTabSz="457200"/>
              <a:r>
                <a:rPr lang="es-ES" sz="1400" dirty="0" smtClean="0">
                  <a:solidFill>
                    <a:srgbClr val="37424A"/>
                  </a:solidFill>
                </a:rPr>
                <a:t>Otros </a:t>
              </a:r>
              <a:endParaRPr lang="es-ES" sz="1400" baseline="30000" dirty="0">
                <a:solidFill>
                  <a:srgbClr val="37424A"/>
                </a:solidFill>
              </a:endParaRPr>
            </a:p>
          </p:txBody>
        </p:sp>
      </p:grpSp>
      <p:sp>
        <p:nvSpPr>
          <p:cNvPr id="2" name="1 CuadroTexto"/>
          <p:cNvSpPr txBox="1"/>
          <p:nvPr/>
        </p:nvSpPr>
        <p:spPr>
          <a:xfrm>
            <a:off x="8100392" y="6516052"/>
            <a:ext cx="1043608" cy="369332"/>
          </a:xfrm>
          <a:prstGeom prst="rect">
            <a:avLst/>
          </a:prstGeom>
          <a:solidFill>
            <a:schemeClr val="bg1"/>
          </a:solidFill>
        </p:spPr>
        <p:txBody>
          <a:bodyPr wrap="square" rtlCol="0">
            <a:spAutoFit/>
          </a:bodyPr>
          <a:lstStyle/>
          <a:p>
            <a:endParaRPr lang="es-AR" dirty="0"/>
          </a:p>
        </p:txBody>
      </p:sp>
      <p:sp>
        <p:nvSpPr>
          <p:cNvPr id="3" name="2 CuadroTexto"/>
          <p:cNvSpPr txBox="1"/>
          <p:nvPr/>
        </p:nvSpPr>
        <p:spPr>
          <a:xfrm>
            <a:off x="8316416" y="6156012"/>
            <a:ext cx="827584" cy="369332"/>
          </a:xfrm>
          <a:prstGeom prst="rect">
            <a:avLst/>
          </a:prstGeom>
          <a:solidFill>
            <a:schemeClr val="bg1"/>
          </a:solidFill>
        </p:spPr>
        <p:txBody>
          <a:bodyPr wrap="square" rtlCol="0">
            <a:spAutoFit/>
          </a:bodyPr>
          <a:lstStyle/>
          <a:p>
            <a:endParaRPr lang="es-AR" dirty="0"/>
          </a:p>
        </p:txBody>
      </p:sp>
      <p:sp>
        <p:nvSpPr>
          <p:cNvPr id="5" name="4 CuadroTexto"/>
          <p:cNvSpPr txBox="1"/>
          <p:nvPr/>
        </p:nvSpPr>
        <p:spPr>
          <a:xfrm>
            <a:off x="8730208" y="5949280"/>
            <a:ext cx="413792" cy="369332"/>
          </a:xfrm>
          <a:prstGeom prst="rect">
            <a:avLst/>
          </a:prstGeom>
          <a:solidFill>
            <a:schemeClr val="bg1"/>
          </a:solidFill>
        </p:spPr>
        <p:txBody>
          <a:bodyPr wrap="square" rtlCol="0">
            <a:spAutoFit/>
          </a:bodyPr>
          <a:lstStyle/>
          <a:p>
            <a:endParaRPr lang="es-AR" dirty="0"/>
          </a:p>
        </p:txBody>
      </p:sp>
    </p:spTree>
    <p:extLst>
      <p:ext uri="{BB962C8B-B14F-4D97-AF65-F5344CB8AC3E}">
        <p14:creationId xmlns:p14="http://schemas.microsoft.com/office/powerpoint/2010/main" xmlns="" val="38632160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57200" y="-27384"/>
            <a:ext cx="8229600" cy="1143000"/>
          </a:xfrm>
        </p:spPr>
        <p:txBody>
          <a:bodyPr>
            <a:normAutofit/>
          </a:bodyPr>
          <a:lstStyle/>
          <a:p>
            <a:r>
              <a:rPr lang="es-ES" sz="31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Distribución Mundial de </a:t>
            </a:r>
            <a:r>
              <a:rPr lang="es-ES" sz="31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Carbapenemasas</a:t>
            </a:r>
            <a:endParaRPr lang="es-ES"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 name="4 Marcador de contenido"/>
          <p:cNvSpPr>
            <a:spLocks noGrp="1"/>
          </p:cNvSpPr>
          <p:nvPr>
            <p:ph idx="1"/>
          </p:nvPr>
        </p:nvSpPr>
        <p:spPr/>
        <p:txBody>
          <a:bodyPr/>
          <a:lstStyle/>
          <a:p>
            <a:endParaRPr lang="es-ES"/>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859602"/>
            <a:ext cx="9144000" cy="559373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5 CuadroTexto"/>
          <p:cNvSpPr txBox="1"/>
          <p:nvPr/>
        </p:nvSpPr>
        <p:spPr>
          <a:xfrm>
            <a:off x="4211960" y="6228020"/>
            <a:ext cx="4320480" cy="338554"/>
          </a:xfrm>
          <a:prstGeom prst="rect">
            <a:avLst/>
          </a:prstGeom>
          <a:noFill/>
        </p:spPr>
        <p:txBody>
          <a:bodyPr wrap="square" rtlCol="0">
            <a:spAutoFit/>
          </a:bodyPr>
          <a:lstStyle/>
          <a:p>
            <a:pPr algn="r"/>
            <a:r>
              <a:rPr lang="fr-FR" sz="1600" b="1" i="1" dirty="0">
                <a:latin typeface="Arial" panose="020B0604020202020204" pitchFamily="34" charset="0"/>
                <a:cs typeface="Arial" panose="020B0604020202020204" pitchFamily="34" charset="0"/>
              </a:rPr>
              <a:t>Clin Infect </a:t>
            </a:r>
            <a:r>
              <a:rPr lang="fr-FR" sz="1600" b="1" i="1" dirty="0" smtClean="0">
                <a:latin typeface="Arial" panose="020B0604020202020204" pitchFamily="34" charset="0"/>
                <a:cs typeface="Arial" panose="020B0604020202020204" pitchFamily="34" charset="0"/>
              </a:rPr>
              <a:t>Dis.</a:t>
            </a:r>
            <a:r>
              <a:rPr lang="fr-FR" sz="1600" b="1" i="1" dirty="0">
                <a:latin typeface="Arial" panose="020B0604020202020204" pitchFamily="34" charset="0"/>
                <a:cs typeface="Arial" panose="020B0604020202020204" pitchFamily="34" charset="0"/>
              </a:rPr>
              <a:t> </a:t>
            </a:r>
            <a:r>
              <a:rPr lang="fr-FR" sz="1600" b="1" i="1" dirty="0" smtClean="0">
                <a:latin typeface="Arial" panose="020B0604020202020204" pitchFamily="34" charset="0"/>
                <a:cs typeface="Arial" panose="020B0604020202020204" pitchFamily="34" charset="0"/>
              </a:rPr>
              <a:t>2018 </a:t>
            </a:r>
            <a:r>
              <a:rPr lang="fr-FR" sz="1600" b="1" i="1" dirty="0" err="1">
                <a:latin typeface="Arial" panose="020B0604020202020204" pitchFamily="34" charset="0"/>
                <a:cs typeface="Arial" panose="020B0604020202020204" pitchFamily="34" charset="0"/>
              </a:rPr>
              <a:t>Apr</a:t>
            </a:r>
            <a:r>
              <a:rPr lang="fr-FR" sz="1600" b="1" i="1" dirty="0">
                <a:latin typeface="Arial" panose="020B0604020202020204" pitchFamily="34" charset="0"/>
                <a:cs typeface="Arial" panose="020B0604020202020204" pitchFamily="34" charset="0"/>
              </a:rPr>
              <a:t> 3;66(8):1290-1297</a:t>
            </a:r>
            <a:endParaRPr lang="es-ES" sz="1600" b="1" i="1" dirty="0">
              <a:latin typeface="Arial" panose="020B0604020202020204" pitchFamily="34" charset="0"/>
              <a:cs typeface="Arial" panose="020B0604020202020204" pitchFamily="34" charset="0"/>
            </a:endParaRPr>
          </a:p>
        </p:txBody>
      </p:sp>
      <p:sp>
        <p:nvSpPr>
          <p:cNvPr id="2" name="1 CuadroTexto"/>
          <p:cNvSpPr txBox="1"/>
          <p:nvPr/>
        </p:nvSpPr>
        <p:spPr>
          <a:xfrm>
            <a:off x="251520" y="1772816"/>
            <a:ext cx="2088232" cy="369332"/>
          </a:xfrm>
          <a:prstGeom prst="rect">
            <a:avLst/>
          </a:prstGeom>
          <a:noFill/>
        </p:spPr>
        <p:txBody>
          <a:bodyPr wrap="square" rtlCol="0">
            <a:spAutoFit/>
          </a:bodyPr>
          <a:lstStyle/>
          <a:p>
            <a:pPr algn="ctr"/>
            <a:r>
              <a:rPr lang="es-AR" b="1" dirty="0" err="1" smtClean="0">
                <a:solidFill>
                  <a:srgbClr val="C00000"/>
                </a:solidFill>
                <a:latin typeface="Arial" panose="020B0604020202020204" pitchFamily="34" charset="0"/>
                <a:cs typeface="Arial" panose="020B0604020202020204" pitchFamily="34" charset="0"/>
              </a:rPr>
              <a:t>Ambler</a:t>
            </a:r>
            <a:r>
              <a:rPr lang="es-AR" b="1" dirty="0" smtClean="0">
                <a:solidFill>
                  <a:srgbClr val="C00000"/>
                </a:solidFill>
                <a:latin typeface="Arial" panose="020B0604020202020204" pitchFamily="34" charset="0"/>
                <a:cs typeface="Arial" panose="020B0604020202020204" pitchFamily="34" charset="0"/>
              </a:rPr>
              <a:t> Clase A</a:t>
            </a:r>
            <a:endParaRPr lang="es-AR"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2905481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8229600" cy="1143000"/>
          </a:xfrm>
        </p:spPr>
        <p:txBody>
          <a:bodyPr>
            <a:noAutofit/>
          </a:bodyPr>
          <a:lstStyle/>
          <a:p>
            <a:r>
              <a:rPr lang="es-ES" sz="28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Distribución Mundial de </a:t>
            </a:r>
            <a:r>
              <a:rPr lang="es-ES" sz="2800" b="1" dirty="0" err="1">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Carbapenemasas</a:t>
            </a:r>
            <a:endParaRPr lang="es-ES" sz="2800" dirty="0"/>
          </a:p>
        </p:txBody>
      </p:sp>
      <p:pic>
        <p:nvPicPr>
          <p:cNvPr id="2050" name="Picture 2"/>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087404"/>
            <a:ext cx="9099641" cy="536593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3 CuadroTexto"/>
          <p:cNvSpPr txBox="1"/>
          <p:nvPr/>
        </p:nvSpPr>
        <p:spPr>
          <a:xfrm>
            <a:off x="4427984" y="6186790"/>
            <a:ext cx="4392488" cy="338554"/>
          </a:xfrm>
          <a:prstGeom prst="rect">
            <a:avLst/>
          </a:prstGeom>
          <a:noFill/>
        </p:spPr>
        <p:txBody>
          <a:bodyPr wrap="square" rtlCol="0">
            <a:spAutoFit/>
          </a:bodyPr>
          <a:lstStyle/>
          <a:p>
            <a:pPr algn="r"/>
            <a:r>
              <a:rPr lang="fr-FR" sz="1600" b="1" i="1" dirty="0">
                <a:latin typeface="Arial" panose="020B0604020202020204" pitchFamily="34" charset="0"/>
                <a:cs typeface="Arial" panose="020B0604020202020204" pitchFamily="34" charset="0"/>
              </a:rPr>
              <a:t>Clin Infect Dis. 2018 </a:t>
            </a:r>
            <a:r>
              <a:rPr lang="fr-FR" sz="1600" b="1" i="1" dirty="0" err="1">
                <a:latin typeface="Arial" panose="020B0604020202020204" pitchFamily="34" charset="0"/>
                <a:cs typeface="Arial" panose="020B0604020202020204" pitchFamily="34" charset="0"/>
              </a:rPr>
              <a:t>Apr</a:t>
            </a:r>
            <a:r>
              <a:rPr lang="fr-FR" sz="1600" b="1" i="1" dirty="0">
                <a:latin typeface="Arial" panose="020B0604020202020204" pitchFamily="34" charset="0"/>
                <a:cs typeface="Arial" panose="020B0604020202020204" pitchFamily="34" charset="0"/>
              </a:rPr>
              <a:t> 3;66(8):1290-1297</a:t>
            </a:r>
            <a:endParaRPr lang="es-ES" sz="1600" b="1" i="1" dirty="0">
              <a:latin typeface="Arial" panose="020B0604020202020204" pitchFamily="34" charset="0"/>
              <a:cs typeface="Arial" panose="020B0604020202020204" pitchFamily="34" charset="0"/>
            </a:endParaRPr>
          </a:p>
        </p:txBody>
      </p:sp>
      <p:sp>
        <p:nvSpPr>
          <p:cNvPr id="3" name="2 CuadroTexto"/>
          <p:cNvSpPr txBox="1"/>
          <p:nvPr/>
        </p:nvSpPr>
        <p:spPr>
          <a:xfrm>
            <a:off x="323528" y="1916832"/>
            <a:ext cx="2016224" cy="369332"/>
          </a:xfrm>
          <a:prstGeom prst="rect">
            <a:avLst/>
          </a:prstGeom>
          <a:noFill/>
        </p:spPr>
        <p:txBody>
          <a:bodyPr wrap="square" rtlCol="0">
            <a:spAutoFit/>
          </a:bodyPr>
          <a:lstStyle/>
          <a:p>
            <a:pPr algn="ctr"/>
            <a:r>
              <a:rPr lang="es-AR" b="1" dirty="0" err="1"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Ambler</a:t>
            </a:r>
            <a:r>
              <a:rPr lang="es-AR"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Clase B</a:t>
            </a:r>
            <a:endParaRPr lang="es-AR"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9167446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8229600" cy="1143000"/>
          </a:xfrm>
        </p:spPr>
        <p:txBody>
          <a:bodyPr>
            <a:noAutofit/>
          </a:bodyPr>
          <a:lstStyle/>
          <a:p>
            <a:r>
              <a:rPr lang="es-ES" sz="28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Distribución Mundial de </a:t>
            </a:r>
            <a:r>
              <a:rPr lang="es-ES" sz="2800" b="1" dirty="0" err="1">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Carbapenemasas</a:t>
            </a:r>
            <a:endParaRPr lang="es-ES" sz="2800" dirty="0"/>
          </a:p>
        </p:txBody>
      </p:sp>
      <p:pic>
        <p:nvPicPr>
          <p:cNvPr id="3074" name="Picture 2"/>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9511" y="1076284"/>
            <a:ext cx="8891099" cy="54490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3 CuadroTexto"/>
          <p:cNvSpPr txBox="1"/>
          <p:nvPr/>
        </p:nvSpPr>
        <p:spPr>
          <a:xfrm>
            <a:off x="4427984" y="6258798"/>
            <a:ext cx="4572000" cy="338554"/>
          </a:xfrm>
          <a:prstGeom prst="rect">
            <a:avLst/>
          </a:prstGeom>
          <a:noFill/>
        </p:spPr>
        <p:txBody>
          <a:bodyPr wrap="square" rtlCol="0">
            <a:spAutoFit/>
          </a:bodyPr>
          <a:lstStyle/>
          <a:p>
            <a:pPr algn="r"/>
            <a:r>
              <a:rPr lang="fr-FR" sz="1600" b="1" i="1" dirty="0">
                <a:latin typeface="Arial" panose="020B0604020202020204" pitchFamily="34" charset="0"/>
                <a:cs typeface="Arial" panose="020B0604020202020204" pitchFamily="34" charset="0"/>
              </a:rPr>
              <a:t>Clin Infect Dis. 2018 </a:t>
            </a:r>
            <a:r>
              <a:rPr lang="fr-FR" sz="1600" b="1" i="1" dirty="0" err="1">
                <a:latin typeface="Arial" panose="020B0604020202020204" pitchFamily="34" charset="0"/>
                <a:cs typeface="Arial" panose="020B0604020202020204" pitchFamily="34" charset="0"/>
              </a:rPr>
              <a:t>Apr</a:t>
            </a:r>
            <a:r>
              <a:rPr lang="fr-FR" sz="1600" b="1" i="1" dirty="0">
                <a:latin typeface="Arial" panose="020B0604020202020204" pitchFamily="34" charset="0"/>
                <a:cs typeface="Arial" panose="020B0604020202020204" pitchFamily="34" charset="0"/>
              </a:rPr>
              <a:t> 3;66(8):1290-1297</a:t>
            </a:r>
            <a:endParaRPr lang="es-ES" sz="1600" b="1" i="1" dirty="0">
              <a:latin typeface="Arial" panose="020B0604020202020204" pitchFamily="34" charset="0"/>
              <a:cs typeface="Arial" panose="020B0604020202020204" pitchFamily="34" charset="0"/>
            </a:endParaRPr>
          </a:p>
        </p:txBody>
      </p:sp>
      <p:sp>
        <p:nvSpPr>
          <p:cNvPr id="3" name="2 CuadroTexto"/>
          <p:cNvSpPr txBox="1"/>
          <p:nvPr/>
        </p:nvSpPr>
        <p:spPr>
          <a:xfrm>
            <a:off x="539552" y="1988840"/>
            <a:ext cx="2232248" cy="369332"/>
          </a:xfrm>
          <a:prstGeom prst="rect">
            <a:avLst/>
          </a:prstGeom>
          <a:noFill/>
        </p:spPr>
        <p:txBody>
          <a:bodyPr wrap="square" rtlCol="0">
            <a:spAutoFit/>
          </a:bodyPr>
          <a:lstStyle/>
          <a:p>
            <a:pPr algn="ctr"/>
            <a:r>
              <a:rPr lang="es-AR" b="1" dirty="0" err="1"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Ambler</a:t>
            </a:r>
            <a:r>
              <a:rPr lang="es-AR"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Clase D</a:t>
            </a:r>
            <a:endParaRPr lang="es-AR"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0652222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
            <a:ext cx="8208912" cy="1198037"/>
          </a:xfrm>
          <a:solidFill>
            <a:schemeClr val="bg1"/>
          </a:solidFill>
        </p:spPr>
        <p:txBody>
          <a:bodyPr>
            <a:normAutofit/>
          </a:bodyPr>
          <a:lstStyle/>
          <a:p>
            <a:pPr algn="ctr"/>
            <a:r>
              <a:rPr lang="es-ES" sz="26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 América Latina se han identificado todas las clases principales de carbapenemasas, las cuales  se han vuelto un problema de salud pública</a:t>
            </a:r>
            <a:r>
              <a:rPr lang="es-ES" sz="2600" b="1" baseline="30000"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endParaRPr lang="es-ES" sz="26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TextBox 2"/>
          <p:cNvSpPr txBox="1"/>
          <p:nvPr/>
        </p:nvSpPr>
        <p:spPr>
          <a:xfrm>
            <a:off x="402624" y="4731274"/>
            <a:ext cx="8534547" cy="991432"/>
          </a:xfrm>
          <a:prstGeom prst="rect">
            <a:avLst/>
          </a:prstGeom>
          <a:noFill/>
        </p:spPr>
        <p:txBody>
          <a:bodyPr wrap="square" lIns="0" tIns="0" rIns="0" bIns="0" rtlCol="0">
            <a:noAutofit/>
          </a:bodyPr>
          <a:lstStyle/>
          <a:p>
            <a:pPr lvl="1" indent="-400050">
              <a:spcBef>
                <a:spcPts val="200"/>
              </a:spcBef>
              <a:buFont typeface="Arial" panose="020B0604020202020204" pitchFamily="34" charset="0"/>
              <a:buChar char="•"/>
            </a:pPr>
            <a:r>
              <a:rPr lang="es-ES" sz="1400" dirty="0" smtClean="0"/>
              <a:t>Capacidad para propagarse fácilmente entre diferentes bacterias.</a:t>
            </a:r>
          </a:p>
          <a:p>
            <a:pPr lvl="1" indent="-400050">
              <a:spcBef>
                <a:spcPts val="200"/>
              </a:spcBef>
              <a:buFont typeface="Arial" panose="020B0604020202020204" pitchFamily="34" charset="0"/>
              <a:buChar char="•"/>
            </a:pPr>
            <a:r>
              <a:rPr lang="es-ES" sz="1400" dirty="0" smtClean="0"/>
              <a:t>Capacidad para causar brotes dentro de hospitales, ciudades y países y entre unos y otros.</a:t>
            </a:r>
          </a:p>
          <a:p>
            <a:pPr lvl="1" indent="-400050">
              <a:spcBef>
                <a:spcPts val="200"/>
              </a:spcBef>
              <a:buFont typeface="Arial" panose="020B0604020202020204" pitchFamily="34" charset="0"/>
              <a:buChar char="•"/>
            </a:pPr>
            <a:r>
              <a:rPr lang="es-ES" sz="1400" dirty="0" smtClean="0"/>
              <a:t>Amplio perfil de hidrólisis que limita las opciones de tratamiento antibiótico.</a:t>
            </a:r>
          </a:p>
          <a:p>
            <a:pPr lvl="1" indent="-400050">
              <a:spcBef>
                <a:spcPts val="200"/>
              </a:spcBef>
              <a:buFont typeface="Arial" panose="020B0604020202020204" pitchFamily="34" charset="0"/>
              <a:buChar char="•"/>
            </a:pPr>
            <a:r>
              <a:rPr lang="es-ES" sz="1400" dirty="0" smtClean="0"/>
              <a:t>Corresistencia a otros antibióticos, lo que deja muy pocas opciones terapéuticas, y a veces ninguna.</a:t>
            </a:r>
          </a:p>
          <a:p>
            <a:pPr marL="457200" indent="-400050">
              <a:buFont typeface="Arial" panose="020B0604020202020204" pitchFamily="34" charset="0"/>
              <a:buChar char="•"/>
            </a:pPr>
            <a:endParaRPr lang="es-ES" sz="1400" dirty="0"/>
          </a:p>
        </p:txBody>
      </p:sp>
      <p:sp>
        <p:nvSpPr>
          <p:cNvPr id="6" name="TextBox 5"/>
          <p:cNvSpPr txBox="1"/>
          <p:nvPr/>
        </p:nvSpPr>
        <p:spPr>
          <a:xfrm>
            <a:off x="1168400" y="1198037"/>
            <a:ext cx="7226658" cy="338554"/>
          </a:xfrm>
          <a:prstGeom prst="rect">
            <a:avLst/>
          </a:prstGeom>
          <a:noFill/>
        </p:spPr>
        <p:txBody>
          <a:bodyPr wrap="none" rtlCol="0">
            <a:spAutoFit/>
          </a:bodyPr>
          <a:lstStyle/>
          <a:p>
            <a:r>
              <a:rPr lang="es-ES" sz="1600" b="1" dirty="0" smtClean="0"/>
              <a:t>Países latinoamericanos que reportan la presencia de carbapenemasas</a:t>
            </a:r>
            <a:r>
              <a:rPr lang="es-ES" sz="1600" b="1" baseline="30000" dirty="0" smtClean="0"/>
              <a:t>a</a:t>
            </a:r>
            <a:endParaRPr lang="es-ES" sz="1600"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1348252793"/>
              </p:ext>
            </p:extLst>
          </p:nvPr>
        </p:nvGraphicFramePr>
        <p:xfrm>
          <a:off x="423670" y="1604441"/>
          <a:ext cx="8232650" cy="3108960"/>
        </p:xfrm>
        <a:graphic>
          <a:graphicData uri="http://schemas.openxmlformats.org/drawingml/2006/table">
            <a:tbl>
              <a:tblPr firstRow="1" bandRow="1">
                <a:tableStyleId>{5C22544A-7EE6-4342-B048-85BDC9FD1C3A}</a:tableStyleId>
              </a:tblPr>
              <a:tblGrid>
                <a:gridCol w="685844"/>
                <a:gridCol w="685844"/>
                <a:gridCol w="902122"/>
                <a:gridCol w="967740"/>
                <a:gridCol w="838200"/>
                <a:gridCol w="876300"/>
                <a:gridCol w="708660"/>
                <a:gridCol w="723900"/>
                <a:gridCol w="853440"/>
                <a:gridCol w="990600"/>
              </a:tblGrid>
              <a:tr h="395809">
                <a:tc>
                  <a:txBody>
                    <a:bodyPr/>
                    <a:lstStyle/>
                    <a:p>
                      <a:endParaRPr lang="es-ES" sz="1100" noProof="0" dirty="0"/>
                    </a:p>
                  </a:txBody>
                  <a:tcPr anchor="ctr">
                    <a:solidFill>
                      <a:srgbClr val="DD5F13"/>
                    </a:solidFill>
                  </a:tcPr>
                </a:tc>
                <a:tc>
                  <a:txBody>
                    <a:bodyPr/>
                    <a:lstStyle/>
                    <a:p>
                      <a:r>
                        <a:rPr lang="es-ES" sz="1100" noProof="0" dirty="0" smtClean="0"/>
                        <a:t>México</a:t>
                      </a:r>
                      <a:endParaRPr lang="es-ES" sz="1100" noProof="0" dirty="0"/>
                    </a:p>
                  </a:txBody>
                  <a:tcPr anchor="ctr">
                    <a:solidFill>
                      <a:srgbClr val="DD5F13"/>
                    </a:solidFill>
                  </a:tcPr>
                </a:tc>
                <a:tc>
                  <a:txBody>
                    <a:bodyPr/>
                    <a:lstStyle/>
                    <a:p>
                      <a:r>
                        <a:rPr lang="es-ES" sz="1100" noProof="0" dirty="0" smtClean="0"/>
                        <a:t>Guatemala</a:t>
                      </a:r>
                      <a:endParaRPr lang="es-ES" sz="1100" noProof="0" dirty="0"/>
                    </a:p>
                  </a:txBody>
                  <a:tcPr anchor="ctr">
                    <a:solidFill>
                      <a:srgbClr val="DD5F13"/>
                    </a:solidFill>
                  </a:tcPr>
                </a:tc>
                <a:tc>
                  <a:txBody>
                    <a:bodyPr/>
                    <a:lstStyle/>
                    <a:p>
                      <a:r>
                        <a:rPr lang="es-ES" sz="1100" noProof="0" dirty="0" smtClean="0"/>
                        <a:t>Puerto Rico</a:t>
                      </a:r>
                      <a:endParaRPr lang="es-ES" sz="1100" noProof="0" dirty="0"/>
                    </a:p>
                  </a:txBody>
                  <a:tcPr anchor="ctr">
                    <a:solidFill>
                      <a:srgbClr val="DD5F13"/>
                    </a:solidFill>
                  </a:tcPr>
                </a:tc>
                <a:tc>
                  <a:txBody>
                    <a:bodyPr/>
                    <a:lstStyle/>
                    <a:p>
                      <a:r>
                        <a:rPr lang="es-ES" sz="1100" noProof="0" dirty="0" smtClean="0"/>
                        <a:t>Colombia</a:t>
                      </a:r>
                      <a:endParaRPr lang="es-ES" sz="1100" noProof="0" dirty="0"/>
                    </a:p>
                  </a:txBody>
                  <a:tcPr anchor="ctr">
                    <a:solidFill>
                      <a:srgbClr val="DD5F13"/>
                    </a:solidFill>
                  </a:tcPr>
                </a:tc>
                <a:tc>
                  <a:txBody>
                    <a:bodyPr/>
                    <a:lstStyle/>
                    <a:p>
                      <a:r>
                        <a:rPr lang="es-ES" sz="1100" noProof="0" dirty="0" smtClean="0"/>
                        <a:t>Venezuela</a:t>
                      </a:r>
                      <a:endParaRPr lang="es-ES" sz="1100" noProof="0" dirty="0"/>
                    </a:p>
                  </a:txBody>
                  <a:tcPr anchor="ctr">
                    <a:solidFill>
                      <a:srgbClr val="DD5F13"/>
                    </a:solidFill>
                  </a:tcPr>
                </a:tc>
                <a:tc>
                  <a:txBody>
                    <a:bodyPr/>
                    <a:lstStyle/>
                    <a:p>
                      <a:r>
                        <a:rPr lang="es-ES" sz="1100" noProof="0" dirty="0" smtClean="0"/>
                        <a:t>Brasil</a:t>
                      </a:r>
                      <a:endParaRPr lang="es-ES" sz="1100" noProof="0" dirty="0"/>
                    </a:p>
                  </a:txBody>
                  <a:tcPr anchor="ctr">
                    <a:solidFill>
                      <a:srgbClr val="DD5F13"/>
                    </a:solidFill>
                  </a:tcPr>
                </a:tc>
                <a:tc>
                  <a:txBody>
                    <a:bodyPr/>
                    <a:lstStyle/>
                    <a:p>
                      <a:r>
                        <a:rPr lang="es-ES" sz="1100" noProof="0" dirty="0" smtClean="0"/>
                        <a:t>Chile</a:t>
                      </a:r>
                      <a:endParaRPr lang="es-ES" sz="1100" noProof="0" dirty="0"/>
                    </a:p>
                  </a:txBody>
                  <a:tcPr anchor="ctr">
                    <a:solidFill>
                      <a:srgbClr val="DD5F13"/>
                    </a:solidFill>
                  </a:tcPr>
                </a:tc>
                <a:tc>
                  <a:txBody>
                    <a:bodyPr/>
                    <a:lstStyle/>
                    <a:p>
                      <a:r>
                        <a:rPr lang="es-ES" sz="1100" noProof="0" dirty="0" smtClean="0"/>
                        <a:t>Argentina</a:t>
                      </a:r>
                      <a:endParaRPr lang="es-ES" sz="1100" noProof="0" dirty="0"/>
                    </a:p>
                  </a:txBody>
                  <a:tcPr anchor="ctr">
                    <a:solidFill>
                      <a:srgbClr val="DD5F13"/>
                    </a:solidFill>
                  </a:tcPr>
                </a:tc>
                <a:tc>
                  <a:txBody>
                    <a:bodyPr/>
                    <a:lstStyle/>
                    <a:p>
                      <a:pPr algn="ctr"/>
                      <a:r>
                        <a:rPr lang="es-ES" sz="1100" noProof="0" dirty="0" smtClean="0"/>
                        <a:t>Trinidad y Tobago</a:t>
                      </a:r>
                      <a:endParaRPr lang="es-ES" sz="1100" noProof="0" dirty="0"/>
                    </a:p>
                  </a:txBody>
                  <a:tcPr anchor="ctr">
                    <a:solidFill>
                      <a:srgbClr val="DD5F13"/>
                    </a:solidFill>
                  </a:tcPr>
                </a:tc>
              </a:tr>
              <a:tr h="292939">
                <a:tc>
                  <a:txBody>
                    <a:bodyPr/>
                    <a:lstStyle/>
                    <a:p>
                      <a:r>
                        <a:rPr lang="es-ES" sz="1100" b="1" noProof="0" dirty="0" err="1" smtClean="0"/>
                        <a:t>NMC</a:t>
                      </a:r>
                      <a:r>
                        <a:rPr lang="es-ES" sz="1100" b="1" noProof="0" dirty="0" smtClean="0"/>
                        <a:t>-A</a:t>
                      </a:r>
                      <a:endParaRPr lang="es-ES" sz="1100" b="1" noProof="0" dirty="0"/>
                    </a:p>
                  </a:txBody>
                  <a:tcPr anchor="ctr">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rgbClr val="CFD1D3"/>
                    </a:solidFill>
                  </a:tcPr>
                </a:tc>
                <a:tc>
                  <a:txBody>
                    <a:bodyPr/>
                    <a:lstStyle/>
                    <a:p>
                      <a:pPr algn="ctr"/>
                      <a:r>
                        <a:rPr lang="es-ES" sz="1600" b="1" noProof="0" dirty="0" smtClean="0"/>
                        <a:t>√</a:t>
                      </a: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rgbClr val="CFD1D3"/>
                    </a:solidFill>
                  </a:tcPr>
                </a:tc>
                <a:tc>
                  <a:txBody>
                    <a:bodyPr/>
                    <a:lstStyle/>
                    <a:p>
                      <a:pPr algn="ctr"/>
                      <a:r>
                        <a:rPr lang="es-ES" sz="1600" b="1" noProof="0" dirty="0" smtClean="0"/>
                        <a:t>√</a:t>
                      </a: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rgbClr val="CFD1D3"/>
                    </a:solidFill>
                  </a:tcPr>
                </a:tc>
              </a:tr>
              <a:tr h="320040">
                <a:tc>
                  <a:txBody>
                    <a:bodyPr/>
                    <a:lstStyle/>
                    <a:p>
                      <a:r>
                        <a:rPr lang="es-ES" sz="1100" b="1" noProof="0" dirty="0" smtClean="0"/>
                        <a:t>KPC</a:t>
                      </a:r>
                      <a:endParaRPr lang="es-ES" sz="1100" b="1" noProof="0" dirty="0"/>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marL="0" algn="ctr" rtl="0" eaLnBrk="1" latinLnBrk="0" hangingPunct="1">
                        <a:spcBef>
                          <a:spcPts val="0"/>
                        </a:spcBef>
                        <a:spcAft>
                          <a:spcPts val="0"/>
                        </a:spcAft>
                      </a:pPr>
                      <a:r>
                        <a:rPr lang="es-ES" sz="1600" b="1" kern="1200" noProof="0" dirty="0" smtClean="0">
                          <a:solidFill>
                            <a:srgbClr val="37424A"/>
                          </a:solidFill>
                          <a:effectLst/>
                          <a:latin typeface="+mn-lt"/>
                        </a:rPr>
                        <a:t>√</a:t>
                      </a:r>
                      <a:endParaRPr lang="es-ES" sz="1600" b="1" noProof="0" dirty="0">
                        <a:effectLs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algn="ctr"/>
                      <a:r>
                        <a:rPr lang="es-ES" sz="1600" b="1" noProof="0" dirty="0" smtClean="0"/>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algn="ctr"/>
                      <a:r>
                        <a:rPr lang="es-ES" sz="1600" b="1" noProof="0" dirty="0" smtClean="0"/>
                        <a:t>√</a:t>
                      </a: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algn="ctr"/>
                      <a:r>
                        <a:rPr lang="es-ES" sz="1600" b="1" noProof="0" dirty="0" smtClean="0"/>
                        <a:t>√</a:t>
                      </a: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algn="ctr"/>
                      <a:r>
                        <a:rPr lang="es-ES" sz="1600" b="1" noProof="0" dirty="0" smtClean="0"/>
                        <a:t>√</a:t>
                      </a: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algn="ctr"/>
                      <a:r>
                        <a:rPr lang="es-ES" sz="1600" b="1" noProof="0" dirty="0" smtClean="0"/>
                        <a:t>√</a:t>
                      </a: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algn="ctr"/>
                      <a:r>
                        <a:rPr lang="es-ES" sz="1600" b="1" noProof="0" dirty="0" smtClean="0"/>
                        <a:t>√</a:t>
                      </a:r>
                      <a:endParaRPr lang="es-ES" sz="1600" b="1" noProof="0" dirty="0"/>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r>
              <a:tr h="320040">
                <a:tc>
                  <a:txBody>
                    <a:bodyPr/>
                    <a:lstStyle/>
                    <a:p>
                      <a:r>
                        <a:rPr lang="es-ES" sz="1100" b="1" noProof="0" dirty="0" smtClean="0"/>
                        <a:t>GES</a:t>
                      </a:r>
                      <a:endParaRPr lang="es-ES" sz="1100" b="1" noProof="0" dirty="0"/>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r>
                        <a:rPr lang="es-ES" sz="1600" b="1" noProof="0" dirty="0" smtClean="0"/>
                        <a:t>√</a:t>
                      </a: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r>
                        <a:rPr lang="es-ES" sz="1600" b="1" noProof="0" dirty="0" smtClean="0"/>
                        <a:t>√</a:t>
                      </a: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r>
              <a:tr h="320040">
                <a:tc>
                  <a:txBody>
                    <a:bodyPr/>
                    <a:lstStyle/>
                    <a:p>
                      <a:r>
                        <a:rPr lang="es-ES" sz="1100" b="1" noProof="0" dirty="0" err="1" smtClean="0"/>
                        <a:t>VIM</a:t>
                      </a:r>
                      <a:endParaRPr lang="es-ES" sz="1100" b="1" noProof="0" dirty="0"/>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smtClean="0">
                          <a:ln>
                            <a:noFill/>
                          </a:ln>
                          <a:solidFill>
                            <a:srgbClr val="37424A"/>
                          </a:solidFill>
                          <a:effectLst/>
                          <a:uLnTx/>
                          <a:uFillTx/>
                          <a:latin typeface="+mn-lt"/>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algn="ctr"/>
                      <a:r>
                        <a:rPr lang="es-ES" sz="1600" b="1" noProof="0" dirty="0" smtClean="0"/>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algn="ctr"/>
                      <a:r>
                        <a:rPr lang="es-ES" sz="1600" b="1" noProof="0" dirty="0" smtClean="0"/>
                        <a:t>√</a:t>
                      </a: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algn="ctr"/>
                      <a:r>
                        <a:rPr lang="es-ES" sz="1600" b="1" noProof="0" dirty="0" smtClean="0"/>
                        <a:t>√</a:t>
                      </a: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algn="ctr"/>
                      <a:r>
                        <a:rPr lang="es-ES" sz="1600" b="1" noProof="0" dirty="0" smtClean="0"/>
                        <a:t>√</a:t>
                      </a: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algn="ctr"/>
                      <a:r>
                        <a:rPr lang="es-ES" sz="1600" b="1" noProof="0" dirty="0" smtClean="0"/>
                        <a:t>√</a:t>
                      </a: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r>
              <a:tr h="320040">
                <a:tc>
                  <a:txBody>
                    <a:bodyPr/>
                    <a:lstStyle/>
                    <a:p>
                      <a:r>
                        <a:rPr lang="es-ES" sz="1100" b="1" noProof="0" dirty="0" smtClean="0"/>
                        <a:t>SPM</a:t>
                      </a:r>
                      <a:endParaRPr lang="es-ES" sz="1100" b="1" noProof="0" dirty="0"/>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r>
                        <a:rPr lang="es-ES" sz="1600" b="1" noProof="0" dirty="0" smtClean="0"/>
                        <a:t>√</a:t>
                      </a: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r>
              <a:tr h="320040">
                <a:tc>
                  <a:txBody>
                    <a:bodyPr/>
                    <a:lstStyle/>
                    <a:p>
                      <a:r>
                        <a:rPr lang="es-ES" sz="1100" b="1" noProof="0" dirty="0" err="1" smtClean="0"/>
                        <a:t>IMP</a:t>
                      </a:r>
                      <a:endParaRPr lang="es-ES" sz="1100" b="1" noProof="0" dirty="0"/>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marL="0" algn="ctr" rtl="0" eaLnBrk="1" latinLnBrk="0" hangingPunct="1">
                        <a:spcBef>
                          <a:spcPts val="0"/>
                        </a:spcBef>
                        <a:spcAft>
                          <a:spcPts val="0"/>
                        </a:spcAft>
                      </a:pPr>
                      <a:r>
                        <a:rPr lang="es-ES" sz="1600" b="1" kern="1200" noProof="0" dirty="0" smtClean="0">
                          <a:solidFill>
                            <a:srgbClr val="37424A"/>
                          </a:solidFill>
                          <a:effectLst/>
                          <a:latin typeface="+mn-lt"/>
                        </a:rPr>
                        <a:t>√</a:t>
                      </a:r>
                      <a:endParaRPr lang="es-ES" sz="1600" b="1" noProof="0" dirty="0">
                        <a:effectLs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marL="0" algn="ctr" rtl="0" eaLnBrk="1" latinLnBrk="0" hangingPunct="1">
                        <a:spcBef>
                          <a:spcPts val="0"/>
                        </a:spcBef>
                        <a:spcAft>
                          <a:spcPts val="0"/>
                        </a:spcAft>
                      </a:pPr>
                      <a:r>
                        <a:rPr lang="es-ES" sz="1600" b="1" kern="1200" noProof="0" dirty="0" smtClean="0">
                          <a:solidFill>
                            <a:srgbClr val="37424A"/>
                          </a:solidFill>
                          <a:effectLst/>
                          <a:latin typeface="+mn-lt"/>
                        </a:rPr>
                        <a:t>√</a:t>
                      </a:r>
                      <a:endParaRPr lang="es-ES" sz="1600" b="1" noProof="0" dirty="0">
                        <a:effectLs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algn="ctr"/>
                      <a:r>
                        <a:rPr lang="es-ES" sz="1600" b="1" noProof="0" dirty="0" smtClean="0"/>
                        <a:t>√</a:t>
                      </a: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algn="ctr"/>
                      <a:r>
                        <a:rPr lang="es-ES" sz="1600" b="1" noProof="0" dirty="0" smtClean="0"/>
                        <a:t>√</a:t>
                      </a: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9E9EA"/>
                    </a:solidFill>
                  </a:tcPr>
                </a:tc>
              </a:tr>
              <a:tr h="320040">
                <a:tc>
                  <a:txBody>
                    <a:bodyPr/>
                    <a:lstStyle/>
                    <a:p>
                      <a:r>
                        <a:rPr lang="es-ES" sz="1100" b="1" noProof="0" dirty="0" err="1" smtClean="0"/>
                        <a:t>NDM</a:t>
                      </a:r>
                      <a:endParaRPr lang="es-ES" sz="1100" b="1" noProof="0" dirty="0"/>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r>
                        <a:rPr lang="es-ES" sz="1600" b="1" noProof="0" dirty="0" smtClean="0"/>
                        <a:t>√</a:t>
                      </a: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r>
                        <a:rPr lang="es-ES" sz="1600" b="1" noProof="0" dirty="0" smtClean="0"/>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FD1D3"/>
                    </a:solidFill>
                  </a:tcPr>
                </a:tc>
              </a:tr>
              <a:tr h="320040">
                <a:tc>
                  <a:txBody>
                    <a:bodyPr/>
                    <a:lstStyle/>
                    <a:p>
                      <a:r>
                        <a:rPr lang="es-ES" sz="1100" b="1" noProof="0" dirty="0" smtClean="0"/>
                        <a:t>OXA</a:t>
                      </a:r>
                      <a:endParaRPr lang="es-ES" sz="1100" b="1" noProof="0" dirty="0"/>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E9E9EA"/>
                    </a:solidFill>
                  </a:tcPr>
                </a:tc>
                <a:tc>
                  <a:txBody>
                    <a:bodyPr/>
                    <a:lstStyle/>
                    <a:p>
                      <a:pPr algn="ctr"/>
                      <a:r>
                        <a:rPr lang="es-ES" sz="1600" b="1" noProof="0" dirty="0" smtClean="0"/>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E9E9EA"/>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E9E9EA"/>
                    </a:solidFill>
                  </a:tcPr>
                </a:tc>
                <a:tc>
                  <a:txBody>
                    <a:bodyPr/>
                    <a:lstStyle/>
                    <a:p>
                      <a:pPr marL="0" algn="ctr" rtl="0" eaLnBrk="1" latinLnBrk="0" hangingPunct="1">
                        <a:spcBef>
                          <a:spcPts val="0"/>
                        </a:spcBef>
                        <a:spcAft>
                          <a:spcPts val="0"/>
                        </a:spcAft>
                      </a:pPr>
                      <a:r>
                        <a:rPr lang="es-ES" sz="1600" b="1" kern="1200" noProof="0" dirty="0" smtClean="0">
                          <a:solidFill>
                            <a:srgbClr val="37424A"/>
                          </a:solidFill>
                          <a:effectLst/>
                          <a:latin typeface="+mn-lt"/>
                        </a:rPr>
                        <a:t>√</a:t>
                      </a:r>
                      <a:endParaRPr lang="es-ES" sz="1600" b="1" noProof="0" dirty="0">
                        <a:effectLs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E9E9EA"/>
                    </a:solidFill>
                  </a:tcPr>
                </a:tc>
                <a:tc>
                  <a:txBody>
                    <a:bodyPr/>
                    <a:lstStyle/>
                    <a:p>
                      <a:pPr algn="ctr"/>
                      <a:r>
                        <a:rPr lang="es-ES" sz="1600" b="1" noProof="0" dirty="0" smtClean="0"/>
                        <a:t>√</a:t>
                      </a: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E9E9EA"/>
                    </a:solidFill>
                  </a:tcPr>
                </a:tc>
                <a:tc>
                  <a:txBody>
                    <a:bodyPr/>
                    <a:lstStyle/>
                    <a:p>
                      <a:pPr algn="ctr"/>
                      <a:r>
                        <a:rPr lang="es-ES" sz="1600" b="1" noProof="0" dirty="0" smtClean="0"/>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E9E9EA"/>
                    </a:solidFill>
                  </a:tcPr>
                </a:tc>
                <a:tc>
                  <a:txBody>
                    <a:bodyPr/>
                    <a:lstStyle/>
                    <a:p>
                      <a:pPr algn="ctr"/>
                      <a:r>
                        <a:rPr lang="es-ES" sz="1600" b="1" noProof="0" dirty="0" smtClean="0"/>
                        <a:t>√</a:t>
                      </a: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E9E9EA"/>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E9E9EA"/>
                    </a:solidFill>
                  </a:tcPr>
                </a:tc>
                <a:tc>
                  <a:txBody>
                    <a:bodyPr/>
                    <a:lstStyle/>
                    <a:p>
                      <a:pPr algn="ctr"/>
                      <a:r>
                        <a:rPr lang="es-ES" sz="1600" b="1" noProof="0" dirty="0" smtClean="0"/>
                        <a:t>√</a:t>
                      </a:r>
                      <a:endParaRPr lang="es-ES" sz="1600" b="1" noProof="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E9E9EA"/>
                    </a:solidFill>
                  </a:tcPr>
                </a:tc>
                <a:tc>
                  <a:txBody>
                    <a:bodyPr/>
                    <a:lstStyle/>
                    <a:p>
                      <a:pPr algn="ctr"/>
                      <a:endParaRPr lang="es-ES" sz="1600" b="1" noProof="0" dirty="0"/>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rgbClr val="E9E9EA"/>
                    </a:solidFill>
                  </a:tcPr>
                </a:tc>
              </a:tr>
            </a:tbl>
          </a:graphicData>
        </a:graphic>
      </p:graphicFrame>
      <p:sp>
        <p:nvSpPr>
          <p:cNvPr id="4" name="Subtitle 3"/>
          <p:cNvSpPr>
            <a:spLocks noGrp="1"/>
          </p:cNvSpPr>
          <p:nvPr>
            <p:ph type="subTitle" idx="11"/>
          </p:nvPr>
        </p:nvSpPr>
        <p:spPr>
          <a:xfrm>
            <a:off x="395536" y="5692109"/>
            <a:ext cx="8075487" cy="895630"/>
          </a:xfrm>
        </p:spPr>
        <p:txBody>
          <a:bodyPr/>
          <a:lstStyle/>
          <a:p>
            <a:r>
              <a:rPr lang="es-ES" sz="1100" dirty="0" smtClean="0">
                <a:latin typeface="Arial" panose="020B0604020202020204" pitchFamily="34" charset="0"/>
                <a:cs typeface="Arial" panose="020B0604020202020204" pitchFamily="34" charset="0"/>
              </a:rPr>
              <a:t>GES = β-lactamasa de espectro extendido de la Guayana; </a:t>
            </a:r>
            <a:r>
              <a:rPr lang="es-ES" sz="1100" dirty="0" err="1" smtClean="0">
                <a:latin typeface="Arial" panose="020B0604020202020204" pitchFamily="34" charset="0"/>
                <a:cs typeface="Arial" panose="020B0604020202020204" pitchFamily="34" charset="0"/>
              </a:rPr>
              <a:t>IMP</a:t>
            </a:r>
            <a:r>
              <a:rPr lang="es-ES" sz="1100" dirty="0" smtClean="0">
                <a:latin typeface="Arial" panose="020B0604020202020204" pitchFamily="34" charset="0"/>
                <a:cs typeface="Arial" panose="020B0604020202020204" pitchFamily="34" charset="0"/>
              </a:rPr>
              <a:t> = imipenemasa; KPC = carbapenemasa de </a:t>
            </a:r>
            <a:r>
              <a:rPr lang="es-ES" sz="1100" i="1" dirty="0" smtClean="0">
                <a:latin typeface="Arial" panose="020B0604020202020204" pitchFamily="34" charset="0"/>
                <a:cs typeface="Arial" panose="020B0604020202020204" pitchFamily="34" charset="0"/>
              </a:rPr>
              <a:t>Klebsiella pneumoniae</a:t>
            </a:r>
            <a:r>
              <a:rPr lang="es-ES" sz="1100" dirty="0" smtClean="0">
                <a:latin typeface="Arial" panose="020B0604020202020204" pitchFamily="34" charset="0"/>
                <a:cs typeface="Arial" panose="020B0604020202020204" pitchFamily="34" charset="0"/>
              </a:rPr>
              <a:t>;  </a:t>
            </a:r>
            <a:r>
              <a:rPr lang="es-ES" sz="1100" dirty="0" err="1" smtClean="0">
                <a:latin typeface="Arial" panose="020B0604020202020204" pitchFamily="34" charset="0"/>
                <a:cs typeface="Arial" panose="020B0604020202020204" pitchFamily="34" charset="0"/>
              </a:rPr>
              <a:t>NDM</a:t>
            </a:r>
            <a:r>
              <a:rPr lang="es-ES" sz="1100" dirty="0" smtClean="0">
                <a:latin typeface="Arial" panose="020B0604020202020204" pitchFamily="34" charset="0"/>
                <a:cs typeface="Arial" panose="020B0604020202020204" pitchFamily="34" charset="0"/>
              </a:rPr>
              <a:t> = metalo-β-lactamasa de Nueva Delhi; </a:t>
            </a:r>
            <a:r>
              <a:rPr lang="es-ES" sz="1100" dirty="0" err="1" smtClean="0">
                <a:latin typeface="Arial" panose="020B0604020202020204" pitchFamily="34" charset="0"/>
                <a:cs typeface="Arial" panose="020B0604020202020204" pitchFamily="34" charset="0"/>
              </a:rPr>
              <a:t>NMC</a:t>
            </a:r>
            <a:r>
              <a:rPr lang="es-ES" sz="1100" dirty="0" smtClean="0">
                <a:latin typeface="Arial" panose="020B0604020202020204" pitchFamily="34" charset="0"/>
                <a:cs typeface="Arial" panose="020B0604020202020204" pitchFamily="34" charset="0"/>
              </a:rPr>
              <a:t>-A = carbapenemasa no metaloenzimática; OXA = oxacilinasa; SPM = metalo-β-lactamasa de Sao Paulo; </a:t>
            </a:r>
            <a:r>
              <a:rPr lang="es-ES" sz="1100" dirty="0" err="1" smtClean="0">
                <a:latin typeface="Arial" panose="020B0604020202020204" pitchFamily="34" charset="0"/>
                <a:cs typeface="Arial" panose="020B0604020202020204" pitchFamily="34" charset="0"/>
              </a:rPr>
              <a:t>VIM</a:t>
            </a:r>
            <a:r>
              <a:rPr lang="es-ES" sz="1100" dirty="0" smtClean="0">
                <a:latin typeface="Arial" panose="020B0604020202020204" pitchFamily="34" charset="0"/>
                <a:cs typeface="Arial" panose="020B0604020202020204" pitchFamily="34" charset="0"/>
              </a:rPr>
              <a:t> = metalo-β-lactamasa codificada en un integrón Verona.</a:t>
            </a:r>
          </a:p>
          <a:p>
            <a:r>
              <a:rPr lang="es-ES" sz="1100" baseline="30000" dirty="0" smtClean="0">
                <a:latin typeface="Arial" panose="020B0604020202020204" pitchFamily="34" charset="0"/>
                <a:cs typeface="Arial" panose="020B0604020202020204" pitchFamily="34" charset="0"/>
              </a:rPr>
              <a:t>a</a:t>
            </a:r>
            <a:r>
              <a:rPr lang="es-ES" sz="1100" dirty="0" smtClean="0">
                <a:latin typeface="Arial" panose="020B0604020202020204" pitchFamily="34" charset="0"/>
                <a:cs typeface="Arial" panose="020B0604020202020204" pitchFamily="34" charset="0"/>
              </a:rPr>
              <a:t> Basado en búsquedas en la literatura médica de 2009 a 2012. </a:t>
            </a:r>
            <a:r>
              <a:rPr lang="es-ES" sz="1100" baseline="30000" dirty="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Maya JJ y cols. </a:t>
            </a:r>
          </a:p>
          <a:p>
            <a:r>
              <a:rPr lang="es-ES" i="1" dirty="0" err="1" smtClean="0">
                <a:latin typeface="Arial" panose="020B0604020202020204" pitchFamily="34" charset="0"/>
                <a:cs typeface="Arial" panose="020B0604020202020204" pitchFamily="34" charset="0"/>
              </a:rPr>
              <a:t>Expert</a:t>
            </a:r>
            <a:r>
              <a:rPr lang="es-ES" i="1" dirty="0" smtClean="0">
                <a:latin typeface="Arial" panose="020B0604020202020204" pitchFamily="34" charset="0"/>
                <a:cs typeface="Arial" panose="020B0604020202020204" pitchFamily="34" charset="0"/>
              </a:rPr>
              <a:t> </a:t>
            </a:r>
            <a:r>
              <a:rPr lang="es-ES" i="1" dirty="0" err="1" smtClean="0">
                <a:latin typeface="Arial" panose="020B0604020202020204" pitchFamily="34" charset="0"/>
                <a:cs typeface="Arial" panose="020B0604020202020204" pitchFamily="34" charset="0"/>
              </a:rPr>
              <a:t>Rev</a:t>
            </a:r>
            <a:r>
              <a:rPr lang="es-ES" i="1" dirty="0" smtClean="0">
                <a:latin typeface="Arial" panose="020B0604020202020204" pitchFamily="34" charset="0"/>
                <a:cs typeface="Arial" panose="020B0604020202020204" pitchFamily="34" charset="0"/>
              </a:rPr>
              <a:t> Anti Infect Ther. </a:t>
            </a:r>
            <a:r>
              <a:rPr lang="es-ES" dirty="0" smtClean="0">
                <a:latin typeface="Arial" panose="020B0604020202020204" pitchFamily="34" charset="0"/>
                <a:cs typeface="Arial" panose="020B0604020202020204" pitchFamily="34" charset="0"/>
              </a:rPr>
              <a:t>2013;11(7):657–667.</a:t>
            </a:r>
            <a:endParaRPr lang="es-ES" b="1" dirty="0">
              <a:latin typeface="Arial" panose="020B0604020202020204" pitchFamily="34" charset="0"/>
              <a:cs typeface="Arial" panose="020B0604020202020204" pitchFamily="34" charset="0"/>
            </a:endParaRPr>
          </a:p>
        </p:txBody>
      </p:sp>
      <p:sp>
        <p:nvSpPr>
          <p:cNvPr id="7" name="6 CuadroTexto"/>
          <p:cNvSpPr txBox="1"/>
          <p:nvPr/>
        </p:nvSpPr>
        <p:spPr>
          <a:xfrm>
            <a:off x="8028384" y="6390620"/>
            <a:ext cx="1152128" cy="494764"/>
          </a:xfrm>
          <a:prstGeom prst="rect">
            <a:avLst/>
          </a:prstGeom>
          <a:solidFill>
            <a:schemeClr val="bg1"/>
          </a:solidFill>
        </p:spPr>
        <p:txBody>
          <a:bodyPr wrap="square" rtlCol="0">
            <a:spAutoFit/>
          </a:bodyPr>
          <a:lstStyle/>
          <a:p>
            <a:endParaRPr lang="es-AR" dirty="0"/>
          </a:p>
        </p:txBody>
      </p:sp>
      <p:sp>
        <p:nvSpPr>
          <p:cNvPr id="8" name="7 CuadroTexto"/>
          <p:cNvSpPr txBox="1"/>
          <p:nvPr/>
        </p:nvSpPr>
        <p:spPr>
          <a:xfrm>
            <a:off x="8532440" y="6156012"/>
            <a:ext cx="593812" cy="369332"/>
          </a:xfrm>
          <a:prstGeom prst="rect">
            <a:avLst/>
          </a:prstGeom>
          <a:solidFill>
            <a:schemeClr val="bg1"/>
          </a:solidFill>
        </p:spPr>
        <p:txBody>
          <a:bodyPr wrap="square" rtlCol="0">
            <a:spAutoFit/>
          </a:bodyPr>
          <a:lstStyle/>
          <a:p>
            <a:endParaRPr lang="es-AR" dirty="0"/>
          </a:p>
        </p:txBody>
      </p:sp>
      <p:sp>
        <p:nvSpPr>
          <p:cNvPr id="9" name="8 CuadroTexto"/>
          <p:cNvSpPr txBox="1"/>
          <p:nvPr/>
        </p:nvSpPr>
        <p:spPr>
          <a:xfrm>
            <a:off x="8550188" y="6021288"/>
            <a:ext cx="593812" cy="369332"/>
          </a:xfrm>
          <a:prstGeom prst="rect">
            <a:avLst/>
          </a:prstGeom>
          <a:solidFill>
            <a:schemeClr val="bg1"/>
          </a:solidFill>
        </p:spPr>
        <p:txBody>
          <a:bodyPr wrap="square" rtlCol="0">
            <a:spAutoFit/>
          </a:bodyPr>
          <a:lstStyle/>
          <a:p>
            <a:endParaRPr lang="es-AR" dirty="0"/>
          </a:p>
        </p:txBody>
      </p:sp>
      <p:sp>
        <p:nvSpPr>
          <p:cNvPr id="10" name="Rounded Rectangle 9"/>
          <p:cNvSpPr/>
          <p:nvPr/>
        </p:nvSpPr>
        <p:spPr>
          <a:xfrm>
            <a:off x="6804248" y="1556792"/>
            <a:ext cx="936104" cy="324036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075439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53752"/>
            <a:ext cx="8640960" cy="1143000"/>
          </a:xfrm>
        </p:spPr>
        <p:txBody>
          <a:bodyPr>
            <a:normAutofit/>
          </a:bodyPr>
          <a:lstStyle/>
          <a:p>
            <a:r>
              <a:rPr lang="es-AR" sz="28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Datos de Sensibilidad de Argentina en BLEE</a:t>
            </a:r>
            <a:endParaRPr lang="es-AR" sz="2800" b="1"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2 Marcador de contenido"/>
          <p:cNvSpPr>
            <a:spLocks noGrp="1"/>
          </p:cNvSpPr>
          <p:nvPr>
            <p:ph idx="1"/>
          </p:nvPr>
        </p:nvSpPr>
        <p:spPr/>
        <p:txBody>
          <a:bodyPr/>
          <a:lstStyle/>
          <a:p>
            <a:endParaRPr lang="es-AR"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43608" y="1124744"/>
            <a:ext cx="6905007" cy="51492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3 CuadroTexto"/>
          <p:cNvSpPr txBox="1"/>
          <p:nvPr/>
        </p:nvSpPr>
        <p:spPr>
          <a:xfrm>
            <a:off x="5364088" y="6372036"/>
            <a:ext cx="3384376" cy="369332"/>
          </a:xfrm>
          <a:prstGeom prst="rect">
            <a:avLst/>
          </a:prstGeom>
          <a:noFill/>
        </p:spPr>
        <p:txBody>
          <a:bodyPr wrap="square" rtlCol="0">
            <a:spAutoFit/>
          </a:bodyPr>
          <a:lstStyle/>
          <a:p>
            <a:pPr algn="r"/>
            <a:r>
              <a:rPr lang="es-ES" b="1" i="1" dirty="0" smtClean="0">
                <a:latin typeface="Arial" panose="020B0604020202020204" pitchFamily="34" charset="0"/>
                <a:cs typeface="Arial" panose="020B0604020202020204" pitchFamily="34" charset="0"/>
              </a:rPr>
              <a:t>Datos del </a:t>
            </a:r>
            <a:r>
              <a:rPr lang="es-ES" b="1" i="1" dirty="0" err="1" smtClean="0">
                <a:latin typeface="Arial" panose="020B0604020202020204" pitchFamily="34" charset="0"/>
                <a:cs typeface="Arial" panose="020B0604020202020204" pitchFamily="34" charset="0"/>
              </a:rPr>
              <a:t>Malbran</a:t>
            </a:r>
            <a:endParaRPr lang="es-ES"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9583542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7384"/>
            <a:ext cx="8640960" cy="1143000"/>
          </a:xfrm>
        </p:spPr>
        <p:txBody>
          <a:bodyPr>
            <a:noAutofit/>
          </a:bodyPr>
          <a:lstStyle/>
          <a:p>
            <a:r>
              <a:rPr lang="es-AR" sz="2400" b="1" dirty="0">
                <a:solidFill>
                  <a:srgbClr val="0070C0"/>
                </a:solidFill>
                <a:latin typeface="Arial" pitchFamily="34" charset="0"/>
                <a:cs typeface="Arial" pitchFamily="34" charset="0"/>
              </a:rPr>
              <a:t>%</a:t>
            </a:r>
            <a:r>
              <a:rPr lang="es-AR" sz="2400" b="1" dirty="0" smtClean="0">
                <a:solidFill>
                  <a:srgbClr val="0070C0"/>
                </a:solidFill>
                <a:latin typeface="Arial" pitchFamily="34" charset="0"/>
                <a:cs typeface="Arial" pitchFamily="34" charset="0"/>
              </a:rPr>
              <a:t> </a:t>
            </a:r>
            <a:r>
              <a:rPr lang="es-AR" sz="2400" b="1" dirty="0">
                <a:solidFill>
                  <a:srgbClr val="0070C0"/>
                </a:solidFill>
                <a:latin typeface="Arial" pitchFamily="34" charset="0"/>
                <a:cs typeface="Arial" pitchFamily="34" charset="0"/>
              </a:rPr>
              <a:t>S comparativo de C/T y otros </a:t>
            </a:r>
            <a:r>
              <a:rPr lang="es-AR" sz="2400" b="1" dirty="0" smtClean="0">
                <a:solidFill>
                  <a:srgbClr val="0070C0"/>
                </a:solidFill>
                <a:latin typeface="Arial" pitchFamily="34" charset="0"/>
                <a:cs typeface="Arial" pitchFamily="34" charset="0"/>
              </a:rPr>
              <a:t>antimicrobianos en BLEE</a:t>
            </a:r>
            <a:endParaRPr lang="es-AR" sz="2400" dirty="0">
              <a:solidFill>
                <a:srgbClr val="0070C0"/>
              </a:solidFill>
              <a:latin typeface="Arial" pitchFamily="34" charset="0"/>
              <a:cs typeface="Arial" pitchFamily="34" charset="0"/>
            </a:endParaRPr>
          </a:p>
        </p:txBody>
      </p:sp>
      <p:sp>
        <p:nvSpPr>
          <p:cNvPr id="3" name="2 Marcador de contenido"/>
          <p:cNvSpPr>
            <a:spLocks noGrp="1"/>
          </p:cNvSpPr>
          <p:nvPr>
            <p:ph idx="1"/>
          </p:nvPr>
        </p:nvSpPr>
        <p:spPr/>
        <p:txBody>
          <a:bodyPr/>
          <a:lstStyle/>
          <a:p>
            <a:endParaRPr lang="es-AR"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7504" y="980728"/>
            <a:ext cx="8856984" cy="5194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3 CuadroTexto"/>
          <p:cNvSpPr txBox="1"/>
          <p:nvPr/>
        </p:nvSpPr>
        <p:spPr>
          <a:xfrm>
            <a:off x="5220072" y="6381328"/>
            <a:ext cx="3384376" cy="369332"/>
          </a:xfrm>
          <a:prstGeom prst="rect">
            <a:avLst/>
          </a:prstGeom>
          <a:noFill/>
        </p:spPr>
        <p:txBody>
          <a:bodyPr wrap="square" rtlCol="0">
            <a:spAutoFit/>
          </a:bodyPr>
          <a:lstStyle/>
          <a:p>
            <a:pPr algn="r"/>
            <a:r>
              <a:rPr lang="es-ES" b="1" i="1" dirty="0" smtClean="0">
                <a:latin typeface="Arial" panose="020B0604020202020204" pitchFamily="34" charset="0"/>
                <a:cs typeface="Arial" panose="020B0604020202020204" pitchFamily="34" charset="0"/>
              </a:rPr>
              <a:t>Datos del </a:t>
            </a:r>
            <a:r>
              <a:rPr lang="es-ES" b="1" i="1" dirty="0" err="1" smtClean="0">
                <a:latin typeface="Arial" panose="020B0604020202020204" pitchFamily="34" charset="0"/>
                <a:cs typeface="Arial" panose="020B0604020202020204" pitchFamily="34" charset="0"/>
              </a:rPr>
              <a:t>Malbran</a:t>
            </a:r>
            <a:endParaRPr lang="es-ES"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1908113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40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BLEE producida por </a:t>
            </a:r>
            <a:r>
              <a:rPr lang="es-ES" sz="4000" b="1" i="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 </a:t>
            </a:r>
            <a:r>
              <a:rPr lang="es-ES" sz="4000" b="1" i="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coli</a:t>
            </a:r>
            <a:r>
              <a:rPr lang="es-ES" sz="4000" b="1" i="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ES" sz="40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vs</a:t>
            </a:r>
            <a:r>
              <a:rPr lang="es-ES" sz="4000" b="1" i="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K. </a:t>
            </a:r>
            <a:r>
              <a:rPr lang="es-ES" sz="4000" b="1" i="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neumoniae</a:t>
            </a:r>
            <a:endParaRPr lang="es-ES" b="1" i="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2 Marcador de contenido"/>
          <p:cNvSpPr>
            <a:spLocks noGrp="1"/>
          </p:cNvSpPr>
          <p:nvPr>
            <p:ph idx="1"/>
          </p:nvPr>
        </p:nvSpPr>
        <p:spPr/>
        <p:txBody>
          <a:bodyPr>
            <a:normAutofit fontScale="92500" lnSpcReduction="10000"/>
          </a:bodyPr>
          <a:lstStyle/>
          <a:p>
            <a:r>
              <a:rPr lang="es-ES" dirty="0" smtClean="0">
                <a:latin typeface="Arial" panose="020B0604020202020204" pitchFamily="34" charset="0"/>
                <a:cs typeface="Arial" panose="020B0604020202020204" pitchFamily="34" charset="0"/>
              </a:rPr>
              <a:t>Estudio </a:t>
            </a:r>
            <a:r>
              <a:rPr lang="es-ES" dirty="0" err="1" smtClean="0">
                <a:latin typeface="Arial" panose="020B0604020202020204" pitchFamily="34" charset="0"/>
                <a:cs typeface="Arial" panose="020B0604020202020204" pitchFamily="34" charset="0"/>
              </a:rPr>
              <a:t>multicéntrico</a:t>
            </a:r>
            <a:r>
              <a:rPr lang="es-ES" dirty="0" smtClean="0">
                <a:latin typeface="Arial" panose="020B0604020202020204" pitchFamily="34" charset="0"/>
                <a:cs typeface="Arial" panose="020B0604020202020204" pitchFamily="34" charset="0"/>
              </a:rPr>
              <a:t> retrospectivo; BLEE EC 75% y BLEE KP 25%.</a:t>
            </a:r>
          </a:p>
          <a:p>
            <a:endParaRPr lang="es-ES" dirty="0">
              <a:latin typeface="Arial" panose="020B0604020202020204" pitchFamily="34" charset="0"/>
              <a:cs typeface="Arial" panose="020B0604020202020204" pitchFamily="34" charset="0"/>
            </a:endParaRPr>
          </a:p>
          <a:p>
            <a:r>
              <a:rPr lang="es-ES" dirty="0" smtClean="0">
                <a:latin typeface="Arial" panose="020B0604020202020204" pitchFamily="34" charset="0"/>
                <a:cs typeface="Arial" panose="020B0604020202020204" pitchFamily="34" charset="0"/>
              </a:rPr>
              <a:t>Infección de sangre con diferente mortalidad; BLEE KP 33,7% y BLEE EC 17,4%.</a:t>
            </a:r>
          </a:p>
          <a:p>
            <a:endParaRPr lang="es-ES" dirty="0" smtClean="0">
              <a:latin typeface="Arial" panose="020B0604020202020204" pitchFamily="34" charset="0"/>
              <a:cs typeface="Arial" panose="020B0604020202020204" pitchFamily="34" charset="0"/>
            </a:endParaRPr>
          </a:p>
          <a:p>
            <a:r>
              <a:rPr lang="es-ES" dirty="0" smtClean="0">
                <a:latin typeface="Arial" panose="020B0604020202020204" pitchFamily="34" charset="0"/>
                <a:cs typeface="Arial" panose="020B0604020202020204" pitchFamily="34" charset="0"/>
              </a:rPr>
              <a:t>CTX-M subtipo más común encontrado.</a:t>
            </a:r>
          </a:p>
          <a:p>
            <a:endParaRPr lang="es-ES" dirty="0">
              <a:latin typeface="Arial" panose="020B0604020202020204" pitchFamily="34" charset="0"/>
              <a:cs typeface="Arial" panose="020B0604020202020204" pitchFamily="34" charset="0"/>
            </a:endParaRPr>
          </a:p>
          <a:p>
            <a:r>
              <a:rPr lang="es-ES" dirty="0" smtClean="0">
                <a:latin typeface="Arial" panose="020B0604020202020204" pitchFamily="34" charset="0"/>
                <a:cs typeface="Arial" panose="020B0604020202020204" pitchFamily="34" charset="0"/>
              </a:rPr>
              <a:t>Foco urinario 44%, IIA 12% y biliar 11%.</a:t>
            </a:r>
          </a:p>
        </p:txBody>
      </p:sp>
      <p:sp>
        <p:nvSpPr>
          <p:cNvPr id="4" name="3 CuadroTexto"/>
          <p:cNvSpPr txBox="1"/>
          <p:nvPr/>
        </p:nvSpPr>
        <p:spPr>
          <a:xfrm>
            <a:off x="3059832" y="6093296"/>
            <a:ext cx="5688632" cy="338554"/>
          </a:xfrm>
          <a:prstGeom prst="rect">
            <a:avLst/>
          </a:prstGeom>
          <a:noFill/>
        </p:spPr>
        <p:txBody>
          <a:bodyPr wrap="square" rtlCol="0">
            <a:spAutoFit/>
          </a:bodyPr>
          <a:lstStyle/>
          <a:p>
            <a:pPr algn="r"/>
            <a:r>
              <a:rPr lang="es-ES" sz="1600" b="1" i="1" dirty="0" err="1">
                <a:latin typeface="Arial" panose="020B0604020202020204" pitchFamily="34" charset="0"/>
                <a:cs typeface="Arial" panose="020B0604020202020204" pitchFamily="34" charset="0"/>
              </a:rPr>
              <a:t>Infect</a:t>
            </a:r>
            <a:r>
              <a:rPr lang="es-ES" sz="1600" b="1" i="1" dirty="0">
                <a:latin typeface="Arial" panose="020B0604020202020204" pitchFamily="34" charset="0"/>
                <a:cs typeface="Arial" panose="020B0604020202020204" pitchFamily="34" charset="0"/>
              </a:rPr>
              <a:t> Control </a:t>
            </a:r>
            <a:r>
              <a:rPr lang="es-ES" sz="1600" b="1" i="1" dirty="0" err="1">
                <a:latin typeface="Arial" panose="020B0604020202020204" pitchFamily="34" charset="0"/>
                <a:cs typeface="Arial" panose="020B0604020202020204" pitchFamily="34" charset="0"/>
              </a:rPr>
              <a:t>Hosp</a:t>
            </a:r>
            <a:r>
              <a:rPr lang="es-ES" sz="1600" b="1" i="1" dirty="0">
                <a:latin typeface="Arial" panose="020B0604020202020204" pitchFamily="34" charset="0"/>
                <a:cs typeface="Arial" panose="020B0604020202020204" pitchFamily="34" charset="0"/>
              </a:rPr>
              <a:t> </a:t>
            </a:r>
            <a:r>
              <a:rPr lang="es-ES" sz="1600" b="1" i="1" dirty="0" err="1" smtClean="0">
                <a:latin typeface="Arial" panose="020B0604020202020204" pitchFamily="34" charset="0"/>
                <a:cs typeface="Arial" panose="020B0604020202020204" pitchFamily="34" charset="0"/>
              </a:rPr>
              <a:t>Epidemiol</a:t>
            </a:r>
            <a:r>
              <a:rPr lang="es-ES" sz="1600" b="1" i="1" dirty="0" smtClean="0">
                <a:latin typeface="Arial" panose="020B0604020202020204" pitchFamily="34" charset="0"/>
                <a:cs typeface="Arial" panose="020B0604020202020204" pitchFamily="34" charset="0"/>
              </a:rPr>
              <a:t>.</a:t>
            </a:r>
            <a:r>
              <a:rPr lang="es-ES" sz="1600" b="1" i="1" dirty="0">
                <a:latin typeface="Arial" panose="020B0604020202020204" pitchFamily="34" charset="0"/>
                <a:cs typeface="Arial" panose="020B0604020202020204" pitchFamily="34" charset="0"/>
              </a:rPr>
              <a:t> </a:t>
            </a:r>
            <a:r>
              <a:rPr lang="es-ES" sz="1600" b="1" i="1" dirty="0" smtClean="0">
                <a:latin typeface="Arial" panose="020B0604020202020204" pitchFamily="34" charset="0"/>
                <a:cs typeface="Arial" panose="020B0604020202020204" pitchFamily="34" charset="0"/>
              </a:rPr>
              <a:t>2018 </a:t>
            </a:r>
            <a:r>
              <a:rPr lang="es-ES" sz="1600" b="1" i="1" dirty="0">
                <a:latin typeface="Arial" panose="020B0604020202020204" pitchFamily="34" charset="0"/>
                <a:cs typeface="Arial" panose="020B0604020202020204" pitchFamily="34" charset="0"/>
              </a:rPr>
              <a:t>Jun;39(6):660-667</a:t>
            </a:r>
          </a:p>
        </p:txBody>
      </p:sp>
    </p:spTree>
    <p:extLst>
      <p:ext uri="{BB962C8B-B14F-4D97-AF65-F5344CB8AC3E}">
        <p14:creationId xmlns:p14="http://schemas.microsoft.com/office/powerpoint/2010/main" xmlns="" val="4454407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274638"/>
            <a:ext cx="8784976" cy="1143000"/>
          </a:xfrm>
        </p:spPr>
        <p:txBody>
          <a:bodyPr>
            <a:noAutofit/>
          </a:bodyPr>
          <a:lstStyle/>
          <a:p>
            <a:r>
              <a:rPr lang="es-AR" sz="3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Pruebas de Detección de </a:t>
            </a:r>
            <a:r>
              <a:rPr lang="es-AR" sz="32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Carbapenemasas</a:t>
            </a:r>
            <a:endParaRPr lang="es-AR" sz="32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 name="4 Marcador de texto"/>
          <p:cNvSpPr>
            <a:spLocks noGrp="1"/>
          </p:cNvSpPr>
          <p:nvPr>
            <p:ph type="body" idx="1"/>
          </p:nvPr>
        </p:nvSpPr>
        <p:spPr>
          <a:xfrm>
            <a:off x="457200" y="1412776"/>
            <a:ext cx="4040188" cy="639762"/>
          </a:xfrm>
        </p:spPr>
        <p:txBody>
          <a:bodyPr>
            <a:normAutofit fontScale="62500" lnSpcReduction="20000"/>
          </a:bodyPr>
          <a:lstStyle/>
          <a:p>
            <a:pPr algn="ctr"/>
            <a:r>
              <a:rPr lang="es-AR" sz="3800"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Fenotípicas</a:t>
            </a:r>
          </a:p>
          <a:p>
            <a:pPr algn="ctr"/>
            <a:r>
              <a:rPr lang="es-AR"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(crecimiento/bioquímicas)</a:t>
            </a:r>
            <a:endParaRPr lang="es-AR"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2 Marcador de contenido"/>
          <p:cNvSpPr>
            <a:spLocks noGrp="1"/>
          </p:cNvSpPr>
          <p:nvPr>
            <p:ph sz="half" idx="2"/>
          </p:nvPr>
        </p:nvSpPr>
        <p:spPr/>
        <p:txBody>
          <a:bodyPr>
            <a:normAutofit/>
          </a:bodyPr>
          <a:lstStyle/>
          <a:p>
            <a:r>
              <a:rPr lang="es-AR" sz="2000" b="1" dirty="0" smtClean="0">
                <a:latin typeface="Arial" panose="020B0604020202020204" pitchFamily="34" charset="0"/>
                <a:cs typeface="Arial" panose="020B0604020202020204" pitchFamily="34" charset="0"/>
              </a:rPr>
              <a:t>Prueba modificada de </a:t>
            </a:r>
            <a:r>
              <a:rPr lang="es-AR" sz="2000" b="1" dirty="0" err="1" smtClean="0">
                <a:latin typeface="Arial" panose="020B0604020202020204" pitchFamily="34" charset="0"/>
                <a:cs typeface="Arial" panose="020B0604020202020204" pitchFamily="34" charset="0"/>
              </a:rPr>
              <a:t>Hodge</a:t>
            </a:r>
            <a:endParaRPr lang="es-AR" sz="2000" b="1" dirty="0">
              <a:latin typeface="Arial" panose="020B0604020202020204" pitchFamily="34" charset="0"/>
              <a:cs typeface="Arial" panose="020B0604020202020204" pitchFamily="34" charset="0"/>
            </a:endParaRPr>
          </a:p>
          <a:p>
            <a:endParaRPr lang="es-AR" sz="2000" b="1" dirty="0" smtClean="0">
              <a:latin typeface="Arial" panose="020B0604020202020204" pitchFamily="34" charset="0"/>
              <a:cs typeface="Arial" panose="020B0604020202020204" pitchFamily="34" charset="0"/>
            </a:endParaRPr>
          </a:p>
          <a:p>
            <a:r>
              <a:rPr lang="es-AR" sz="2000" b="1" dirty="0" smtClean="0">
                <a:latin typeface="Arial" panose="020B0604020202020204" pitchFamily="34" charset="0"/>
                <a:cs typeface="Arial" panose="020B0604020202020204" pitchFamily="34" charset="0"/>
              </a:rPr>
              <a:t>Carba NP</a:t>
            </a:r>
          </a:p>
          <a:p>
            <a:endParaRPr lang="es-AR" sz="2000" b="1" dirty="0">
              <a:latin typeface="Arial" panose="020B0604020202020204" pitchFamily="34" charset="0"/>
              <a:cs typeface="Arial" panose="020B0604020202020204" pitchFamily="34" charset="0"/>
            </a:endParaRPr>
          </a:p>
          <a:p>
            <a:r>
              <a:rPr lang="es-AR" sz="2000" b="1" dirty="0" smtClean="0">
                <a:latin typeface="Arial" panose="020B0604020202020204" pitchFamily="34" charset="0"/>
                <a:cs typeface="Arial" panose="020B0604020202020204" pitchFamily="34" charset="0"/>
              </a:rPr>
              <a:t>Carba NP modificado</a:t>
            </a:r>
          </a:p>
          <a:p>
            <a:endParaRPr lang="es-AR" sz="2000" b="1" dirty="0">
              <a:latin typeface="Arial" panose="020B0604020202020204" pitchFamily="34" charset="0"/>
              <a:cs typeface="Arial" panose="020B0604020202020204" pitchFamily="34" charset="0"/>
            </a:endParaRPr>
          </a:p>
          <a:p>
            <a:r>
              <a:rPr lang="es-AR" sz="2000" b="1" dirty="0" smtClean="0">
                <a:latin typeface="Arial" panose="020B0604020202020204" pitchFamily="34" charset="0"/>
                <a:cs typeface="Arial" panose="020B0604020202020204" pitchFamily="34" charset="0"/>
              </a:rPr>
              <a:t>Prueba de inactivación de </a:t>
            </a:r>
            <a:r>
              <a:rPr lang="es-AR" sz="2000" b="1" dirty="0" err="1" smtClean="0">
                <a:latin typeface="Arial" panose="020B0604020202020204" pitchFamily="34" charset="0"/>
                <a:cs typeface="Arial" panose="020B0604020202020204" pitchFamily="34" charset="0"/>
              </a:rPr>
              <a:t>carbapenem</a:t>
            </a:r>
            <a:endParaRPr lang="es-AR" sz="2000" b="1" dirty="0" smtClean="0">
              <a:latin typeface="Arial" panose="020B0604020202020204" pitchFamily="34" charset="0"/>
              <a:cs typeface="Arial" panose="020B0604020202020204" pitchFamily="34" charset="0"/>
            </a:endParaRPr>
          </a:p>
          <a:p>
            <a:endParaRPr lang="es-AR" sz="2000" b="1" dirty="0">
              <a:latin typeface="Arial" panose="020B0604020202020204" pitchFamily="34" charset="0"/>
              <a:cs typeface="Arial" panose="020B0604020202020204" pitchFamily="34" charset="0"/>
            </a:endParaRPr>
          </a:p>
          <a:p>
            <a:r>
              <a:rPr lang="es-AR" sz="2000" b="1" dirty="0" smtClean="0">
                <a:latin typeface="Arial" panose="020B0604020202020204" pitchFamily="34" charset="0"/>
                <a:cs typeface="Arial" panose="020B0604020202020204" pitchFamily="34" charset="0"/>
              </a:rPr>
              <a:t>Prueba rápida de Carba NP</a:t>
            </a:r>
          </a:p>
        </p:txBody>
      </p:sp>
      <p:sp>
        <p:nvSpPr>
          <p:cNvPr id="6" name="5 Marcador de texto"/>
          <p:cNvSpPr>
            <a:spLocks noGrp="1"/>
          </p:cNvSpPr>
          <p:nvPr>
            <p:ph type="body" sz="quarter" idx="3"/>
          </p:nvPr>
        </p:nvSpPr>
        <p:spPr>
          <a:xfrm>
            <a:off x="4645025" y="1340768"/>
            <a:ext cx="4041775" cy="639762"/>
          </a:xfrm>
        </p:spPr>
        <p:txBody>
          <a:bodyPr>
            <a:normAutofit fontScale="62500" lnSpcReduction="20000"/>
          </a:bodyPr>
          <a:lstStyle/>
          <a:p>
            <a:pPr algn="ctr"/>
            <a:r>
              <a:rPr lang="es-AR" sz="3800"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Genotípicas</a:t>
            </a:r>
          </a:p>
          <a:p>
            <a:pPr algn="ctr"/>
            <a:r>
              <a:rPr lang="es-AR"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(Basadas en ácidos nucleicos)</a:t>
            </a:r>
            <a:endParaRPr lang="es-AR"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7" name="6 Marcador de contenido"/>
          <p:cNvSpPr>
            <a:spLocks noGrp="1"/>
          </p:cNvSpPr>
          <p:nvPr>
            <p:ph sz="quarter" idx="4"/>
          </p:nvPr>
        </p:nvSpPr>
        <p:spPr/>
        <p:txBody>
          <a:bodyPr>
            <a:normAutofit/>
          </a:bodyPr>
          <a:lstStyle/>
          <a:p>
            <a:r>
              <a:rPr lang="es-AR" sz="2000" b="1" dirty="0" smtClean="0">
                <a:latin typeface="Arial" panose="020B0604020202020204" pitchFamily="34" charset="0"/>
                <a:cs typeface="Arial" panose="020B0604020202020204" pitchFamily="34" charset="0"/>
              </a:rPr>
              <a:t>MALDI-TOF MS.</a:t>
            </a:r>
          </a:p>
          <a:p>
            <a:endParaRPr lang="es-AR" sz="2000" b="1" dirty="0">
              <a:latin typeface="Arial" panose="020B0604020202020204" pitchFamily="34" charset="0"/>
              <a:cs typeface="Arial" panose="020B0604020202020204" pitchFamily="34" charset="0"/>
            </a:endParaRPr>
          </a:p>
          <a:p>
            <a:r>
              <a:rPr lang="es-AR" sz="2000" b="1" dirty="0" smtClean="0">
                <a:latin typeface="Arial" panose="020B0604020202020204" pitchFamily="34" charset="0"/>
                <a:cs typeface="Arial" panose="020B0604020202020204" pitchFamily="34" charset="0"/>
              </a:rPr>
              <a:t>PCR (reacción en cadena de polimerasa).</a:t>
            </a:r>
          </a:p>
          <a:p>
            <a:endParaRPr lang="es-AR" sz="2000" b="1" dirty="0">
              <a:latin typeface="Arial" panose="020B0604020202020204" pitchFamily="34" charset="0"/>
              <a:cs typeface="Arial" panose="020B0604020202020204" pitchFamily="34" charset="0"/>
            </a:endParaRPr>
          </a:p>
          <a:p>
            <a:r>
              <a:rPr lang="es-AR" sz="2000" b="1" dirty="0" smtClean="0">
                <a:latin typeface="Arial" panose="020B0604020202020204" pitchFamily="34" charset="0"/>
                <a:cs typeface="Arial" panose="020B0604020202020204" pitchFamily="34" charset="0"/>
              </a:rPr>
              <a:t>Plataformas basadas en </a:t>
            </a:r>
            <a:r>
              <a:rPr lang="es-AR" sz="2000" b="1" dirty="0" err="1" smtClean="0">
                <a:latin typeface="Arial" panose="020B0604020202020204" pitchFamily="34" charset="0"/>
                <a:cs typeface="Arial" panose="020B0604020202020204" pitchFamily="34" charset="0"/>
              </a:rPr>
              <a:t>microarray</a:t>
            </a:r>
            <a:r>
              <a:rPr lang="es-AR" sz="2000" b="1" dirty="0" smtClean="0">
                <a:latin typeface="Arial" panose="020B0604020202020204" pitchFamily="34" charset="0"/>
                <a:cs typeface="Arial" panose="020B0604020202020204" pitchFamily="34" charset="0"/>
              </a:rPr>
              <a:t>.</a:t>
            </a:r>
          </a:p>
          <a:p>
            <a:endParaRPr lang="es-AR" sz="2000" b="1" dirty="0">
              <a:latin typeface="Arial" panose="020B0604020202020204" pitchFamily="34" charset="0"/>
              <a:cs typeface="Arial" panose="020B0604020202020204" pitchFamily="34" charset="0"/>
            </a:endParaRPr>
          </a:p>
          <a:p>
            <a:r>
              <a:rPr lang="es-AR" sz="2000" b="1" dirty="0" smtClean="0">
                <a:latin typeface="Arial" panose="020B0604020202020204" pitchFamily="34" charset="0"/>
                <a:cs typeface="Arial" panose="020B0604020202020204" pitchFamily="34" charset="0"/>
              </a:rPr>
              <a:t>WGS (</a:t>
            </a:r>
            <a:r>
              <a:rPr lang="es-AR" sz="2000" b="1" dirty="0" err="1" smtClean="0">
                <a:latin typeface="Arial" panose="020B0604020202020204" pitchFamily="34" charset="0"/>
                <a:cs typeface="Arial" panose="020B0604020202020204" pitchFamily="34" charset="0"/>
              </a:rPr>
              <a:t>sequnciamiento</a:t>
            </a:r>
            <a:r>
              <a:rPr lang="es-AR" sz="2000" b="1" dirty="0" smtClean="0">
                <a:latin typeface="Arial" panose="020B0604020202020204" pitchFamily="34" charset="0"/>
                <a:cs typeface="Arial" panose="020B0604020202020204" pitchFamily="34" charset="0"/>
              </a:rPr>
              <a:t> genómico completo).</a:t>
            </a:r>
            <a:endParaRPr lang="es-AR" sz="2000" b="1" dirty="0">
              <a:latin typeface="Arial" panose="020B0604020202020204" pitchFamily="34" charset="0"/>
              <a:cs typeface="Arial" panose="020B0604020202020204" pitchFamily="34" charset="0"/>
            </a:endParaRPr>
          </a:p>
        </p:txBody>
      </p:sp>
      <p:sp>
        <p:nvSpPr>
          <p:cNvPr id="4" name="3 CuadroTexto"/>
          <p:cNvSpPr txBox="1"/>
          <p:nvPr/>
        </p:nvSpPr>
        <p:spPr>
          <a:xfrm>
            <a:off x="4283968" y="6165304"/>
            <a:ext cx="4464496" cy="307777"/>
          </a:xfrm>
          <a:prstGeom prst="rect">
            <a:avLst/>
          </a:prstGeom>
          <a:noFill/>
        </p:spPr>
        <p:txBody>
          <a:bodyPr wrap="square" rtlCol="0">
            <a:spAutoFit/>
          </a:bodyPr>
          <a:lstStyle/>
          <a:p>
            <a:pPr algn="r"/>
            <a:r>
              <a:rPr lang="en-US" sz="1400" b="1" i="1" dirty="0">
                <a:latin typeface="Arial" panose="020B0604020202020204" pitchFamily="34" charset="0"/>
                <a:cs typeface="Arial" panose="020B0604020202020204" pitchFamily="34" charset="0"/>
              </a:rPr>
              <a:t>J Lab </a:t>
            </a:r>
            <a:r>
              <a:rPr lang="en-US" sz="1400" b="1" i="1" dirty="0" smtClean="0">
                <a:latin typeface="Arial" panose="020B0604020202020204" pitchFamily="34" charset="0"/>
                <a:cs typeface="Arial" panose="020B0604020202020204" pitchFamily="34" charset="0"/>
              </a:rPr>
              <a:t>Physicians.</a:t>
            </a:r>
            <a:r>
              <a:rPr lang="en-US" sz="1400" b="1" i="1" dirty="0">
                <a:latin typeface="Arial" panose="020B0604020202020204" pitchFamily="34" charset="0"/>
                <a:cs typeface="Arial" panose="020B0604020202020204" pitchFamily="34" charset="0"/>
              </a:rPr>
              <a:t> </a:t>
            </a:r>
            <a:r>
              <a:rPr lang="en-US" sz="1400" b="1" i="1" dirty="0" smtClean="0">
                <a:latin typeface="Arial" panose="020B0604020202020204" pitchFamily="34" charset="0"/>
                <a:cs typeface="Arial" panose="020B0604020202020204" pitchFamily="34" charset="0"/>
              </a:rPr>
              <a:t>2018 </a:t>
            </a:r>
            <a:r>
              <a:rPr lang="en-US" sz="1400" b="1" i="1" dirty="0">
                <a:latin typeface="Arial" panose="020B0604020202020204" pitchFamily="34" charset="0"/>
                <a:cs typeface="Arial" panose="020B0604020202020204" pitchFamily="34" charset="0"/>
              </a:rPr>
              <a:t>Jan-Mar;10(1):101-105</a:t>
            </a:r>
            <a:endParaRPr lang="es-AR" sz="14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1940725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274638"/>
            <a:ext cx="8784976" cy="1143000"/>
          </a:xfrm>
        </p:spPr>
        <p:txBody>
          <a:bodyPr>
            <a:noAutofit/>
          </a:bodyPr>
          <a:lstStyle/>
          <a:p>
            <a:r>
              <a:rPr lang="es-AR" sz="28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Carba </a:t>
            </a:r>
            <a:r>
              <a:rPr lang="es-AR" sz="28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NP (</a:t>
            </a:r>
            <a:r>
              <a:rPr lang="es-AR" sz="2800" b="1" dirty="0" err="1">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Carbapenemase</a:t>
            </a:r>
            <a:r>
              <a:rPr lang="es-AR" sz="28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800" b="1" dirty="0" err="1">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Nordmann-Poirel</a:t>
            </a:r>
            <a:r>
              <a:rPr lang="es-AR" sz="28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p:txBody>
      </p:sp>
      <p:sp>
        <p:nvSpPr>
          <p:cNvPr id="3" name="2 Marcador de contenido"/>
          <p:cNvSpPr>
            <a:spLocks noGrp="1"/>
          </p:cNvSpPr>
          <p:nvPr>
            <p:ph sz="half" idx="1"/>
          </p:nvPr>
        </p:nvSpPr>
        <p:spPr/>
        <p:txBody>
          <a:bodyPr>
            <a:normAutofit/>
          </a:bodyPr>
          <a:lstStyle/>
          <a:p>
            <a:r>
              <a:rPr lang="es-AR" sz="2400" dirty="0" smtClean="0">
                <a:latin typeface="Arial" panose="020B0604020202020204" pitchFamily="34" charset="0"/>
                <a:cs typeface="Arial" panose="020B0604020202020204" pitchFamily="34" charset="0"/>
              </a:rPr>
              <a:t>No productor de </a:t>
            </a:r>
            <a:r>
              <a:rPr lang="es-AR" sz="2400" dirty="0" err="1" smtClean="0">
                <a:latin typeface="Arial" panose="020B0604020202020204" pitchFamily="34" charset="0"/>
                <a:cs typeface="Arial" panose="020B0604020202020204" pitchFamily="34" charset="0"/>
              </a:rPr>
              <a:t>carbapenemasa</a:t>
            </a:r>
            <a:r>
              <a:rPr lang="es-AR" sz="2400" dirty="0" smtClean="0">
                <a:latin typeface="Arial" panose="020B0604020202020204" pitchFamily="34" charset="0"/>
                <a:cs typeface="Arial" panose="020B0604020202020204" pitchFamily="34" charset="0"/>
              </a:rPr>
              <a:t> (</a:t>
            </a:r>
            <a:r>
              <a:rPr lang="es-AR" sz="2400" i="1" dirty="0" err="1">
                <a:latin typeface="Arial" panose="020B0604020202020204" pitchFamily="34" charset="0"/>
                <a:cs typeface="Arial" panose="020B0604020202020204" pitchFamily="34" charset="0"/>
              </a:rPr>
              <a:t>Escherichia</a:t>
            </a:r>
            <a:r>
              <a:rPr lang="es-AR" sz="2400" i="1" dirty="0">
                <a:latin typeface="Arial" panose="020B0604020202020204" pitchFamily="34" charset="0"/>
                <a:cs typeface="Arial" panose="020B0604020202020204" pitchFamily="34" charset="0"/>
              </a:rPr>
              <a:t> </a:t>
            </a:r>
            <a:r>
              <a:rPr lang="es-AR" sz="2400" i="1" dirty="0" err="1">
                <a:latin typeface="Arial" panose="020B0604020202020204" pitchFamily="34" charset="0"/>
                <a:cs typeface="Arial" panose="020B0604020202020204" pitchFamily="34" charset="0"/>
              </a:rPr>
              <a:t>coli</a:t>
            </a:r>
            <a:r>
              <a:rPr lang="es-AR" sz="2400" dirty="0">
                <a:latin typeface="Arial" panose="020B0604020202020204" pitchFamily="34" charset="0"/>
                <a:cs typeface="Arial" panose="020B0604020202020204" pitchFamily="34" charset="0"/>
              </a:rPr>
              <a:t> </a:t>
            </a:r>
            <a:r>
              <a:rPr lang="es-AR" sz="2400" dirty="0" smtClean="0">
                <a:latin typeface="Arial" panose="020B0604020202020204" pitchFamily="34" charset="0"/>
                <a:cs typeface="Arial" panose="020B0604020202020204" pitchFamily="34" charset="0"/>
              </a:rPr>
              <a:t>productora de BLEE tipo CTX-M-15).</a:t>
            </a:r>
          </a:p>
          <a:p>
            <a:endParaRPr lang="es-AR" sz="2400" dirty="0">
              <a:latin typeface="Arial" panose="020B0604020202020204" pitchFamily="34" charset="0"/>
              <a:cs typeface="Arial" panose="020B0604020202020204" pitchFamily="34" charset="0"/>
            </a:endParaRPr>
          </a:p>
          <a:p>
            <a:r>
              <a:rPr lang="es-AR" sz="2400" dirty="0" smtClean="0">
                <a:latin typeface="Arial" panose="020B0604020202020204" pitchFamily="34" charset="0"/>
                <a:cs typeface="Arial" panose="020B0604020202020204" pitchFamily="34" charset="0"/>
              </a:rPr>
              <a:t>Productor de </a:t>
            </a:r>
            <a:r>
              <a:rPr lang="es-AR" sz="2400" dirty="0" err="1" smtClean="0">
                <a:latin typeface="Arial" panose="020B0604020202020204" pitchFamily="34" charset="0"/>
                <a:cs typeface="Arial" panose="020B0604020202020204" pitchFamily="34" charset="0"/>
              </a:rPr>
              <a:t>carbapenemasa</a:t>
            </a:r>
            <a:r>
              <a:rPr lang="es-AR" sz="2400" dirty="0" smtClean="0">
                <a:latin typeface="Arial" panose="020B0604020202020204" pitchFamily="34" charset="0"/>
                <a:cs typeface="Arial" panose="020B0604020202020204" pitchFamily="34" charset="0"/>
              </a:rPr>
              <a:t> (</a:t>
            </a:r>
            <a:r>
              <a:rPr lang="es-AR" sz="2400" i="1" dirty="0" err="1" smtClean="0">
                <a:latin typeface="Arial" panose="020B0604020202020204" pitchFamily="34" charset="0"/>
                <a:cs typeface="Arial" panose="020B0604020202020204" pitchFamily="34" charset="0"/>
              </a:rPr>
              <a:t>Klebsiella</a:t>
            </a:r>
            <a:r>
              <a:rPr lang="es-AR" sz="2400" i="1" dirty="0" smtClean="0">
                <a:latin typeface="Arial" panose="020B0604020202020204" pitchFamily="34" charset="0"/>
                <a:cs typeface="Arial" panose="020B0604020202020204" pitchFamily="34" charset="0"/>
              </a:rPr>
              <a:t> </a:t>
            </a:r>
            <a:r>
              <a:rPr lang="es-AR" sz="2400" i="1" dirty="0" err="1" smtClean="0">
                <a:latin typeface="Arial" panose="020B0604020202020204" pitchFamily="34" charset="0"/>
                <a:cs typeface="Arial" panose="020B0604020202020204" pitchFamily="34" charset="0"/>
              </a:rPr>
              <a:t>pneumoniae</a:t>
            </a:r>
            <a:r>
              <a:rPr lang="es-AR" sz="2400" dirty="0" smtClean="0">
                <a:latin typeface="Arial" panose="020B0604020202020204" pitchFamily="34" charset="0"/>
                <a:cs typeface="Arial" panose="020B0604020202020204" pitchFamily="34" charset="0"/>
              </a:rPr>
              <a:t>–productora de New </a:t>
            </a:r>
            <a:r>
              <a:rPr lang="es-AR" sz="2400" dirty="0">
                <a:latin typeface="Arial" panose="020B0604020202020204" pitchFamily="34" charset="0"/>
                <a:cs typeface="Arial" panose="020B0604020202020204" pitchFamily="34" charset="0"/>
              </a:rPr>
              <a:t>Delhi </a:t>
            </a:r>
            <a:r>
              <a:rPr lang="es-AR" sz="2400" dirty="0" err="1" smtClean="0">
                <a:latin typeface="Arial" panose="020B0604020202020204" pitchFamily="34" charset="0"/>
                <a:cs typeface="Arial" panose="020B0604020202020204" pitchFamily="34" charset="0"/>
              </a:rPr>
              <a:t>metalo</a:t>
            </a:r>
            <a:r>
              <a:rPr lang="es-AR" sz="2400" dirty="0" smtClean="0">
                <a:latin typeface="Arial" panose="020B0604020202020204" pitchFamily="34" charset="0"/>
                <a:cs typeface="Arial" panose="020B0604020202020204" pitchFamily="34" charset="0"/>
              </a:rPr>
              <a:t>-</a:t>
            </a:r>
            <a:r>
              <a:rPr lang="el-GR" sz="2400" dirty="0">
                <a:latin typeface="Arial" panose="020B0604020202020204" pitchFamily="34" charset="0"/>
                <a:cs typeface="Arial" panose="020B0604020202020204" pitchFamily="34" charset="0"/>
              </a:rPr>
              <a:t>β-</a:t>
            </a:r>
            <a:r>
              <a:rPr lang="es-AR" sz="2400" dirty="0" smtClean="0">
                <a:latin typeface="Arial" panose="020B0604020202020204" pitchFamily="34" charset="0"/>
                <a:cs typeface="Arial" panose="020B0604020202020204" pitchFamily="34" charset="0"/>
              </a:rPr>
              <a:t>lactamasa-1).</a:t>
            </a:r>
            <a:endParaRPr lang="es-AR" sz="2400" dirty="0">
              <a:latin typeface="Arial" panose="020B0604020202020204" pitchFamily="34" charset="0"/>
              <a:cs typeface="Arial" panose="020B0604020202020204" pitchFamily="34" charset="0"/>
            </a:endParaRPr>
          </a:p>
        </p:txBody>
      </p:sp>
      <p:pic>
        <p:nvPicPr>
          <p:cNvPr id="1026" name="Picture 2"/>
          <p:cNvPicPr>
            <a:picLocks noGrp="1" noChangeAspect="1" noChangeArrowheads="1"/>
          </p:cNvPicPr>
          <p:nvPr>
            <p:ph sz="half" idx="2"/>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48200" y="1556792"/>
            <a:ext cx="4038600" cy="406011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4 CuadroTexto"/>
          <p:cNvSpPr txBox="1"/>
          <p:nvPr/>
        </p:nvSpPr>
        <p:spPr>
          <a:xfrm>
            <a:off x="4283968" y="6165304"/>
            <a:ext cx="4464496" cy="307777"/>
          </a:xfrm>
          <a:prstGeom prst="rect">
            <a:avLst/>
          </a:prstGeom>
          <a:noFill/>
        </p:spPr>
        <p:txBody>
          <a:bodyPr wrap="square" rtlCol="0">
            <a:spAutoFit/>
          </a:bodyPr>
          <a:lstStyle/>
          <a:p>
            <a:pPr algn="r"/>
            <a:r>
              <a:rPr lang="es-AR" sz="1400" b="1" i="1" dirty="0" err="1">
                <a:solidFill>
                  <a:schemeClr val="tx1">
                    <a:lumMod val="95000"/>
                    <a:lumOff val="5000"/>
                  </a:schemeClr>
                </a:solidFill>
                <a:latin typeface="Arial" panose="020B0604020202020204" pitchFamily="34" charset="0"/>
                <a:cs typeface="Arial" panose="020B0604020202020204" pitchFamily="34" charset="0"/>
              </a:rPr>
              <a:t>Emerg</a:t>
            </a:r>
            <a:r>
              <a:rPr lang="es-AR" sz="1400" b="1" i="1" dirty="0">
                <a:solidFill>
                  <a:schemeClr val="tx1">
                    <a:lumMod val="95000"/>
                    <a:lumOff val="5000"/>
                  </a:schemeClr>
                </a:solidFill>
                <a:latin typeface="Arial" panose="020B0604020202020204" pitchFamily="34" charset="0"/>
                <a:cs typeface="Arial" panose="020B0604020202020204" pitchFamily="34" charset="0"/>
              </a:rPr>
              <a:t> </a:t>
            </a:r>
            <a:r>
              <a:rPr lang="es-AR" sz="1400" b="1" i="1" dirty="0" err="1">
                <a:solidFill>
                  <a:schemeClr val="tx1">
                    <a:lumMod val="95000"/>
                    <a:lumOff val="5000"/>
                  </a:schemeClr>
                </a:solidFill>
                <a:latin typeface="Arial" panose="020B0604020202020204" pitchFamily="34" charset="0"/>
                <a:cs typeface="Arial" panose="020B0604020202020204" pitchFamily="34" charset="0"/>
              </a:rPr>
              <a:t>Infect</a:t>
            </a:r>
            <a:r>
              <a:rPr lang="es-AR" sz="1400" b="1" i="1" dirty="0">
                <a:solidFill>
                  <a:schemeClr val="tx1">
                    <a:lumMod val="95000"/>
                    <a:lumOff val="5000"/>
                  </a:schemeClr>
                </a:solidFill>
                <a:latin typeface="Arial" panose="020B0604020202020204" pitchFamily="34" charset="0"/>
                <a:cs typeface="Arial" panose="020B0604020202020204" pitchFamily="34" charset="0"/>
              </a:rPr>
              <a:t> </a:t>
            </a:r>
            <a:r>
              <a:rPr lang="es-AR" sz="1400" b="1" i="1" dirty="0" err="1" smtClean="0">
                <a:solidFill>
                  <a:schemeClr val="tx1">
                    <a:lumMod val="95000"/>
                    <a:lumOff val="5000"/>
                  </a:schemeClr>
                </a:solidFill>
                <a:latin typeface="Arial" panose="020B0604020202020204" pitchFamily="34" charset="0"/>
                <a:cs typeface="Arial" panose="020B0604020202020204" pitchFamily="34" charset="0"/>
              </a:rPr>
              <a:t>Dis</a:t>
            </a:r>
            <a:r>
              <a:rPr lang="es-AR" sz="1400" b="1" i="1" dirty="0" smtClean="0">
                <a:solidFill>
                  <a:schemeClr val="tx1">
                    <a:lumMod val="95000"/>
                    <a:lumOff val="5000"/>
                  </a:schemeClr>
                </a:solidFill>
                <a:latin typeface="Arial" panose="020B0604020202020204" pitchFamily="34" charset="0"/>
                <a:cs typeface="Arial" panose="020B0604020202020204" pitchFamily="34" charset="0"/>
              </a:rPr>
              <a:t>. 2012 </a:t>
            </a:r>
            <a:r>
              <a:rPr lang="es-AR" sz="1400" b="1" i="1" dirty="0" err="1">
                <a:solidFill>
                  <a:schemeClr val="tx1">
                    <a:lumMod val="95000"/>
                    <a:lumOff val="5000"/>
                  </a:schemeClr>
                </a:solidFill>
                <a:latin typeface="Arial" panose="020B0604020202020204" pitchFamily="34" charset="0"/>
                <a:cs typeface="Arial" panose="020B0604020202020204" pitchFamily="34" charset="0"/>
              </a:rPr>
              <a:t>Sep</a:t>
            </a:r>
            <a:r>
              <a:rPr lang="es-AR" sz="1400" b="1" i="1" dirty="0">
                <a:solidFill>
                  <a:schemeClr val="tx1">
                    <a:lumMod val="95000"/>
                    <a:lumOff val="5000"/>
                  </a:schemeClr>
                </a:solidFill>
                <a:latin typeface="Arial" panose="020B0604020202020204" pitchFamily="34" charset="0"/>
                <a:cs typeface="Arial" panose="020B0604020202020204" pitchFamily="34" charset="0"/>
              </a:rPr>
              <a:t>; 18(9): 1503–1507</a:t>
            </a:r>
          </a:p>
        </p:txBody>
      </p:sp>
    </p:spTree>
    <p:extLst>
      <p:ext uri="{BB962C8B-B14F-4D97-AF65-F5344CB8AC3E}">
        <p14:creationId xmlns:p14="http://schemas.microsoft.com/office/powerpoint/2010/main" xmlns="" val="33999972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8229600" cy="1143000"/>
          </a:xfrm>
        </p:spPr>
        <p:txBody>
          <a:bodyPr>
            <a:noAutofit/>
          </a:bodyPr>
          <a:lstStyle/>
          <a:p>
            <a:r>
              <a:rPr lang="es-AR" sz="3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Método de Inactivación de </a:t>
            </a:r>
            <a:r>
              <a:rPr lang="es-AR" sz="32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Carbapenem</a:t>
            </a:r>
            <a:endParaRPr lang="es-AR" sz="32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028" name="Picture 4"/>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43608" y="1052736"/>
            <a:ext cx="6840760" cy="475121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5 CuadroTexto"/>
          <p:cNvSpPr txBox="1"/>
          <p:nvPr/>
        </p:nvSpPr>
        <p:spPr>
          <a:xfrm>
            <a:off x="107504" y="5949280"/>
            <a:ext cx="7560840" cy="738664"/>
          </a:xfrm>
          <a:prstGeom prst="rect">
            <a:avLst/>
          </a:prstGeom>
          <a:noFill/>
        </p:spPr>
        <p:txBody>
          <a:bodyPr wrap="square" rtlCol="0">
            <a:spAutoFit/>
          </a:bodyPr>
          <a:lstStyle/>
          <a:p>
            <a:r>
              <a:rPr lang="en-US" sz="1400" b="1" dirty="0" smtClean="0">
                <a:latin typeface="Arial" panose="020B0604020202020204" pitchFamily="34" charset="0"/>
                <a:cs typeface="Arial" panose="020B0604020202020204" pitchFamily="34" charset="0"/>
              </a:rPr>
              <a:t>Alta </a:t>
            </a:r>
            <a:r>
              <a:rPr lang="en-US" sz="1400" b="1" dirty="0" err="1" smtClean="0">
                <a:latin typeface="Arial" panose="020B0604020202020204" pitchFamily="34" charset="0"/>
                <a:cs typeface="Arial" panose="020B0604020202020204" pitchFamily="34" charset="0"/>
              </a:rPr>
              <a:t>concordancia</a:t>
            </a:r>
            <a:r>
              <a:rPr lang="en-US" sz="1400" b="1" dirty="0" smtClean="0">
                <a:latin typeface="Arial" panose="020B0604020202020204" pitchFamily="34" charset="0"/>
                <a:cs typeface="Arial" panose="020B0604020202020204" pitchFamily="34" charset="0"/>
              </a:rPr>
              <a:t> con PCR para </a:t>
            </a:r>
            <a:r>
              <a:rPr lang="en-US" sz="1400" b="1" dirty="0" err="1" smtClean="0">
                <a:latin typeface="Arial" panose="020B0604020202020204" pitchFamily="34" charset="0"/>
                <a:cs typeface="Arial" panose="020B0604020202020204" pitchFamily="34" charset="0"/>
              </a:rPr>
              <a:t>detectar</a:t>
            </a:r>
            <a:r>
              <a:rPr lang="en-US" sz="1400" b="1" dirty="0" smtClean="0">
                <a:latin typeface="Arial" panose="020B0604020202020204" pitchFamily="34" charset="0"/>
                <a:cs typeface="Arial" panose="020B0604020202020204" pitchFamily="34" charset="0"/>
              </a:rPr>
              <a:t> genes que </a:t>
            </a:r>
          </a:p>
          <a:p>
            <a:r>
              <a:rPr lang="en-US" sz="1400" b="1" dirty="0" err="1" smtClean="0">
                <a:latin typeface="Arial" panose="020B0604020202020204" pitchFamily="34" charset="0"/>
                <a:cs typeface="Arial" panose="020B0604020202020204" pitchFamily="34" charset="0"/>
              </a:rPr>
              <a:t>codifican</a:t>
            </a:r>
            <a:r>
              <a:rPr lang="en-US" sz="1400" b="1" dirty="0" smtClean="0">
                <a:latin typeface="Arial" panose="020B0604020202020204" pitchFamily="34" charset="0"/>
                <a:cs typeface="Arial" panose="020B0604020202020204" pitchFamily="34" charset="0"/>
              </a:rPr>
              <a:t> para </a:t>
            </a:r>
          </a:p>
          <a:p>
            <a:r>
              <a:rPr lang="en-US" sz="1400" b="1" dirty="0" err="1" smtClean="0">
                <a:latin typeface="Arial" panose="020B0604020202020204" pitchFamily="34" charset="0"/>
                <a:cs typeface="Arial" panose="020B0604020202020204" pitchFamily="34" charset="0"/>
              </a:rPr>
              <a:t>Carbapenemasas</a:t>
            </a:r>
            <a:r>
              <a:rPr lang="en-US" sz="1400" b="1" dirty="0" smtClean="0">
                <a:latin typeface="Arial" panose="020B0604020202020204" pitchFamily="34" charset="0"/>
                <a:cs typeface="Arial" panose="020B0604020202020204" pitchFamily="34" charset="0"/>
              </a:rPr>
              <a:t>; </a:t>
            </a:r>
            <a:r>
              <a:rPr lang="es-AR" sz="1400" b="1" dirty="0" smtClean="0">
                <a:latin typeface="Arial" panose="020B0604020202020204" pitchFamily="34" charset="0"/>
                <a:cs typeface="Arial" panose="020B0604020202020204" pitchFamily="34" charset="0"/>
              </a:rPr>
              <a:t>KPC, NDM, OXA-48, VIM, IMP y OXA.</a:t>
            </a:r>
            <a:endParaRPr lang="es-AR" sz="1400" b="1" dirty="0">
              <a:latin typeface="Arial" panose="020B0604020202020204" pitchFamily="34" charset="0"/>
              <a:cs typeface="Arial" panose="020B0604020202020204" pitchFamily="34" charset="0"/>
            </a:endParaRPr>
          </a:p>
        </p:txBody>
      </p:sp>
      <p:sp>
        <p:nvSpPr>
          <p:cNvPr id="7" name="6 CuadroTexto"/>
          <p:cNvSpPr txBox="1"/>
          <p:nvPr/>
        </p:nvSpPr>
        <p:spPr>
          <a:xfrm>
            <a:off x="5148064" y="6210890"/>
            <a:ext cx="3816424" cy="307777"/>
          </a:xfrm>
          <a:prstGeom prst="rect">
            <a:avLst/>
          </a:prstGeom>
          <a:noFill/>
        </p:spPr>
        <p:txBody>
          <a:bodyPr wrap="square" rtlCol="0">
            <a:spAutoFit/>
          </a:bodyPr>
          <a:lstStyle/>
          <a:p>
            <a:pPr algn="r"/>
            <a:r>
              <a:rPr lang="pt-BR" sz="1400" b="1" i="1" dirty="0" err="1">
                <a:latin typeface="Arial" panose="020B0604020202020204" pitchFamily="34" charset="0"/>
                <a:cs typeface="Arial" panose="020B0604020202020204" pitchFamily="34" charset="0"/>
              </a:rPr>
              <a:t>PLoS</a:t>
            </a:r>
            <a:r>
              <a:rPr lang="pt-BR" sz="1400" b="1" i="1" dirty="0">
                <a:latin typeface="Arial" panose="020B0604020202020204" pitchFamily="34" charset="0"/>
                <a:cs typeface="Arial" panose="020B0604020202020204" pitchFamily="34" charset="0"/>
              </a:rPr>
              <a:t> </a:t>
            </a:r>
            <a:r>
              <a:rPr lang="pt-BR" sz="1400" b="1" i="1" dirty="0" err="1" smtClean="0">
                <a:latin typeface="Arial" panose="020B0604020202020204" pitchFamily="34" charset="0"/>
                <a:cs typeface="Arial" panose="020B0604020202020204" pitchFamily="34" charset="0"/>
              </a:rPr>
              <a:t>One</a:t>
            </a:r>
            <a:r>
              <a:rPr lang="pt-BR" sz="1400" b="1" i="1" dirty="0" smtClean="0">
                <a:latin typeface="Arial" panose="020B0604020202020204" pitchFamily="34" charset="0"/>
                <a:cs typeface="Arial" panose="020B0604020202020204" pitchFamily="34" charset="0"/>
              </a:rPr>
              <a:t>.</a:t>
            </a:r>
            <a:r>
              <a:rPr lang="pt-BR" sz="1400" b="1" i="1" dirty="0">
                <a:latin typeface="Arial" panose="020B0604020202020204" pitchFamily="34" charset="0"/>
                <a:cs typeface="Arial" panose="020B0604020202020204" pitchFamily="34" charset="0"/>
              </a:rPr>
              <a:t> </a:t>
            </a:r>
            <a:r>
              <a:rPr lang="pt-BR" sz="1400" b="1" i="1" dirty="0" smtClean="0">
                <a:latin typeface="Arial" panose="020B0604020202020204" pitchFamily="34" charset="0"/>
                <a:cs typeface="Arial" panose="020B0604020202020204" pitchFamily="34" charset="0"/>
              </a:rPr>
              <a:t>2015 Mar 23;10(3</a:t>
            </a:r>
            <a:r>
              <a:rPr lang="pt-BR" sz="1400" b="1" i="1" dirty="0">
                <a:latin typeface="Arial" panose="020B0604020202020204" pitchFamily="34" charset="0"/>
                <a:cs typeface="Arial" panose="020B0604020202020204" pitchFamily="34" charset="0"/>
              </a:rPr>
              <a:t>):e0123690</a:t>
            </a:r>
            <a:endParaRPr lang="es-AR" sz="14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6094124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276225" y="2495525"/>
            <a:ext cx="8591550" cy="2733675"/>
          </a:xfrm>
          <a:prstGeom prst="rect">
            <a:avLst/>
          </a:prstGeom>
          <a:noFill/>
          <a:ln w="9525">
            <a:noFill/>
            <a:miter lim="800000"/>
            <a:headEnd/>
            <a:tailEnd/>
          </a:ln>
        </p:spPr>
      </p:pic>
      <p:sp>
        <p:nvSpPr>
          <p:cNvPr id="5" name="Title 4"/>
          <p:cNvSpPr>
            <a:spLocks noGrp="1"/>
          </p:cNvSpPr>
          <p:nvPr>
            <p:ph type="title"/>
          </p:nvPr>
        </p:nvSpPr>
        <p:spPr>
          <a:xfrm>
            <a:off x="285720" y="485800"/>
            <a:ext cx="8229600" cy="1143000"/>
          </a:xfrm>
        </p:spPr>
        <p:txBody>
          <a:bodyPr>
            <a:noAutofit/>
          </a:bodyPr>
          <a:lstStyle/>
          <a:p>
            <a:pPr algn="ctr"/>
            <a:r>
              <a:rPr lang="en-US" sz="36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Antibióticos</a:t>
            </a:r>
            <a:r>
              <a:rPr lang="en-US" sz="36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Beta-</a:t>
            </a:r>
            <a:r>
              <a:rPr lang="en-US" sz="36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Lactámicos</a:t>
            </a:r>
            <a:r>
              <a:rPr lang="en-US" sz="36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a:r>
            <a:br>
              <a:rPr lang="en-US" sz="36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br>
            <a:r>
              <a:rPr lang="en-US" sz="36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Comparten</a:t>
            </a:r>
            <a:r>
              <a:rPr lang="en-US" sz="36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a:t>
            </a:r>
            <a:r>
              <a:rPr lang="en-US" sz="36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Anillo</a:t>
            </a:r>
            <a:r>
              <a:rPr lang="en-US" sz="36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de 4 </a:t>
            </a:r>
            <a:r>
              <a:rPr lang="en-US" sz="36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Miembros</a:t>
            </a:r>
            <a:endParaRPr lang="en-US" sz="3600" b="1"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
        <p:nvSpPr>
          <p:cNvPr id="6" name="Content Placeholder 5"/>
          <p:cNvSpPr>
            <a:spLocks noGrp="1"/>
          </p:cNvSpPr>
          <p:nvPr>
            <p:ph idx="1"/>
          </p:nvPr>
        </p:nvSpPr>
        <p:spPr/>
        <p:txBody>
          <a:bodyPr/>
          <a:lstStyle/>
          <a:p>
            <a:endParaRPr lang="en-US" dirty="0" smtClean="0"/>
          </a:p>
          <a:p>
            <a:endParaRPr lang="en-US" dirty="0" smtClean="0"/>
          </a:p>
          <a:p>
            <a:endParaRPr lang="en-US" dirty="0" smtClean="0"/>
          </a:p>
          <a:p>
            <a:endParaRPr lang="en-US" dirty="0"/>
          </a:p>
        </p:txBody>
      </p:sp>
      <p:sp>
        <p:nvSpPr>
          <p:cNvPr id="7" name="6 Rectángulo redondeado"/>
          <p:cNvSpPr/>
          <p:nvPr/>
        </p:nvSpPr>
        <p:spPr>
          <a:xfrm>
            <a:off x="928662" y="3571876"/>
            <a:ext cx="571504" cy="100013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xmlns="" val="3078769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16632"/>
            <a:ext cx="8229600" cy="1143000"/>
          </a:xfrm>
        </p:spPr>
        <p:txBody>
          <a:bodyPr/>
          <a:lstStyle/>
          <a:p>
            <a:r>
              <a:rPr lang="en-US"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Monobactam</a:t>
            </a:r>
            <a:r>
              <a:rPr lang="en-US"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a:t>
            </a:r>
            <a:r>
              <a:rPr lang="en-US"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Aztreonam</a:t>
            </a:r>
            <a:endParaRPr lang="en-US" b="1"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pic>
        <p:nvPicPr>
          <p:cNvPr id="1027" name="Picture 3"/>
          <p:cNvPicPr>
            <a:picLocks noGrp="1" noChangeAspect="1" noChangeArrowheads="1"/>
          </p:cNvPicPr>
          <p:nvPr>
            <p:ph sz="half" idx="1"/>
          </p:nvPr>
        </p:nvPicPr>
        <p:blipFill>
          <a:blip r:embed="rId3" cstate="print"/>
          <a:stretch>
            <a:fillRect/>
          </a:stretch>
        </p:blipFill>
        <p:spPr bwMode="auto">
          <a:xfrm>
            <a:off x="457200" y="1700808"/>
            <a:ext cx="4038600" cy="4112889"/>
          </a:xfrm>
          <a:prstGeom prst="rect">
            <a:avLst/>
          </a:prstGeom>
          <a:noFill/>
          <a:ln w="9525">
            <a:noFill/>
            <a:miter lim="800000"/>
            <a:headEnd/>
            <a:tailEnd/>
          </a:ln>
        </p:spPr>
      </p:pic>
      <p:sp>
        <p:nvSpPr>
          <p:cNvPr id="7" name="Content Placeholder 6"/>
          <p:cNvSpPr>
            <a:spLocks noGrp="1"/>
          </p:cNvSpPr>
          <p:nvPr>
            <p:ph sz="half" idx="2"/>
          </p:nvPr>
        </p:nvSpPr>
        <p:spPr/>
        <p:txBody>
          <a:bodyPr/>
          <a:lstStyle/>
          <a:p>
            <a:r>
              <a:rPr lang="en-US" dirty="0" smtClean="0">
                <a:latin typeface="Arial" pitchFamily="34" charset="0"/>
                <a:cs typeface="Arial" pitchFamily="34" charset="0"/>
              </a:rPr>
              <a:t>Solo </a:t>
            </a:r>
            <a:r>
              <a:rPr lang="en-US" dirty="0" err="1" smtClean="0">
                <a:latin typeface="Arial" pitchFamily="34" charset="0"/>
                <a:cs typeface="Arial" pitchFamily="34" charset="0"/>
              </a:rPr>
              <a:t>para</a:t>
            </a:r>
            <a:r>
              <a:rPr lang="en-US" dirty="0" smtClean="0">
                <a:latin typeface="Arial" pitchFamily="34" charset="0"/>
                <a:cs typeface="Arial" pitchFamily="34" charset="0"/>
              </a:rPr>
              <a:t> </a:t>
            </a:r>
            <a:r>
              <a:rPr lang="en-US" dirty="0" err="1" smtClean="0">
                <a:latin typeface="Arial" pitchFamily="34" charset="0"/>
                <a:cs typeface="Arial" pitchFamily="34" charset="0"/>
              </a:rPr>
              <a:t>bacilos</a:t>
            </a:r>
            <a:r>
              <a:rPr lang="en-US" dirty="0" smtClean="0">
                <a:latin typeface="Arial" pitchFamily="34" charset="0"/>
                <a:cs typeface="Arial" pitchFamily="34" charset="0"/>
              </a:rPr>
              <a:t> Gram </a:t>
            </a:r>
            <a:r>
              <a:rPr lang="en-US" dirty="0" err="1" smtClean="0">
                <a:latin typeface="Arial" pitchFamily="34" charset="0"/>
                <a:cs typeface="Arial" pitchFamily="34" charset="0"/>
              </a:rPr>
              <a:t>negativos</a:t>
            </a:r>
            <a:r>
              <a:rPr lang="en-US" dirty="0" smtClean="0">
                <a:latin typeface="Arial" pitchFamily="34" charset="0"/>
                <a:cs typeface="Arial" pitchFamily="34" charset="0"/>
              </a:rPr>
              <a:t> </a:t>
            </a:r>
            <a:r>
              <a:rPr lang="en-US" dirty="0" err="1" smtClean="0">
                <a:latin typeface="Arial" pitchFamily="34" charset="0"/>
                <a:cs typeface="Arial" pitchFamily="34" charset="0"/>
              </a:rPr>
              <a:t>aeróbicos</a:t>
            </a:r>
            <a:r>
              <a:rPr lang="en-US" dirty="0" smtClean="0">
                <a:latin typeface="Arial" pitchFamily="34" charset="0"/>
                <a:cs typeface="Arial" pitchFamily="34" charset="0"/>
              </a:rPr>
              <a: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Para fibrosis </a:t>
            </a:r>
            <a:r>
              <a:rPr lang="en-US" dirty="0" err="1" smtClean="0">
                <a:latin typeface="Arial" pitchFamily="34" charset="0"/>
                <a:cs typeface="Arial" pitchFamily="34" charset="0"/>
              </a:rPr>
              <a:t>quística</a:t>
            </a:r>
            <a:r>
              <a:rPr lang="en-US" dirty="0" smtClean="0">
                <a:latin typeface="Arial" pitchFamily="34" charset="0"/>
                <a:cs typeface="Arial" pitchFamily="34" charset="0"/>
              </a:rPr>
              <a: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En </a:t>
            </a:r>
            <a:r>
              <a:rPr lang="en-US" dirty="0" err="1" smtClean="0">
                <a:latin typeface="Arial" pitchFamily="34" charset="0"/>
                <a:cs typeface="Arial" pitchFamily="34" charset="0"/>
              </a:rPr>
              <a:t>combinación</a:t>
            </a:r>
            <a:r>
              <a:rPr lang="en-US" dirty="0" smtClean="0">
                <a:latin typeface="Arial" pitchFamily="34" charset="0"/>
                <a:cs typeface="Arial" pitchFamily="34" charset="0"/>
              </a:rPr>
              <a:t> </a:t>
            </a:r>
            <a:r>
              <a:rPr lang="en-US" dirty="0" err="1" smtClean="0">
                <a:latin typeface="Arial" pitchFamily="34" charset="0"/>
                <a:cs typeface="Arial" pitchFamily="34" charset="0"/>
              </a:rPr>
              <a:t>para</a:t>
            </a:r>
            <a:r>
              <a:rPr lang="en-US" dirty="0" smtClean="0">
                <a:latin typeface="Arial" pitchFamily="34" charset="0"/>
                <a:cs typeface="Arial" pitchFamily="34" charset="0"/>
              </a:rPr>
              <a:t> BGN MR.</a:t>
            </a:r>
          </a:p>
        </p:txBody>
      </p:sp>
    </p:spTree>
    <p:extLst>
      <p:ext uri="{BB962C8B-B14F-4D97-AF65-F5344CB8AC3E}">
        <p14:creationId xmlns:p14="http://schemas.microsoft.com/office/powerpoint/2010/main" xmlns="" val="686597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274638"/>
            <a:ext cx="8784976" cy="1143000"/>
          </a:xfrm>
        </p:spPr>
        <p:txBody>
          <a:bodyPr>
            <a:noAutofit/>
          </a:bodyPr>
          <a:lstStyle/>
          <a:p>
            <a:r>
              <a:rPr lang="es-ES" sz="36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Mecanismo de Acción de </a:t>
            </a:r>
            <a:r>
              <a:rPr lang="el-GR" sz="36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β</a:t>
            </a:r>
            <a:r>
              <a:rPr lang="es-ES" sz="36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s-ES" sz="36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lactámicos</a:t>
            </a:r>
            <a:r>
              <a:rPr lang="es-ES" sz="36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s-ES" sz="36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2 Marcador de contenido"/>
          <p:cNvSpPr>
            <a:spLocks noGrp="1"/>
          </p:cNvSpPr>
          <p:nvPr>
            <p:ph idx="1"/>
          </p:nvPr>
        </p:nvSpPr>
        <p:spPr/>
        <p:txBody>
          <a:bodyPr>
            <a:normAutofit lnSpcReduction="10000"/>
          </a:bodyPr>
          <a:lstStyle/>
          <a:p>
            <a:r>
              <a:rPr lang="es-ES" dirty="0" err="1" smtClean="0">
                <a:latin typeface="Arial" panose="020B0604020202020204" pitchFamily="34" charset="0"/>
                <a:cs typeface="Arial" panose="020B0604020202020204" pitchFamily="34" charset="0"/>
              </a:rPr>
              <a:t>Interrunpen</a:t>
            </a:r>
            <a:r>
              <a:rPr lang="es-ES" dirty="0" smtClean="0">
                <a:latin typeface="Arial" panose="020B0604020202020204" pitchFamily="34" charset="0"/>
                <a:cs typeface="Arial" panose="020B0604020202020204" pitchFamily="34" charset="0"/>
              </a:rPr>
              <a:t> la formación de la pared celular.</a:t>
            </a:r>
          </a:p>
          <a:p>
            <a:endParaRPr lang="es-ES" dirty="0">
              <a:latin typeface="Arial" panose="020B0604020202020204" pitchFamily="34" charset="0"/>
              <a:cs typeface="Arial" panose="020B0604020202020204" pitchFamily="34" charset="0"/>
            </a:endParaRPr>
          </a:p>
          <a:p>
            <a:r>
              <a:rPr lang="es-ES" dirty="0" smtClean="0">
                <a:latin typeface="Arial" panose="020B0604020202020204" pitchFamily="34" charset="0"/>
                <a:cs typeface="Arial" panose="020B0604020202020204" pitchFamily="34" charset="0"/>
              </a:rPr>
              <a:t>Unión covalente a </a:t>
            </a:r>
            <a:r>
              <a:rPr lang="es-ES" dirty="0" err="1" smtClean="0">
                <a:latin typeface="Arial" panose="020B0604020202020204" pitchFamily="34" charset="0"/>
                <a:cs typeface="Arial" panose="020B0604020202020204" pitchFamily="34" charset="0"/>
              </a:rPr>
              <a:t>PBPs</a:t>
            </a:r>
            <a:r>
              <a:rPr lang="es-ES" dirty="0" smtClean="0">
                <a:latin typeface="Arial" panose="020B0604020202020204" pitchFamily="34" charset="0"/>
                <a:cs typeface="Arial" panose="020B0604020202020204" pitchFamily="34" charset="0"/>
              </a:rPr>
              <a:t> (enzimas en los pasos finales de la unión cruzada de </a:t>
            </a:r>
            <a:r>
              <a:rPr lang="es-ES" dirty="0" err="1" smtClean="0">
                <a:latin typeface="Arial" panose="020B0604020202020204" pitchFamily="34" charset="0"/>
                <a:cs typeface="Arial" panose="020B0604020202020204" pitchFamily="34" charset="0"/>
              </a:rPr>
              <a:t>peptidoglucanos</a:t>
            </a:r>
            <a:r>
              <a:rPr lang="es-ES" dirty="0" smtClean="0">
                <a:latin typeface="Arial" panose="020B0604020202020204" pitchFamily="34" charset="0"/>
                <a:cs typeface="Arial" panose="020B0604020202020204" pitchFamily="34" charset="0"/>
              </a:rPr>
              <a:t>).</a:t>
            </a:r>
          </a:p>
          <a:p>
            <a:endParaRPr lang="es-ES" dirty="0">
              <a:latin typeface="Arial" panose="020B0604020202020204" pitchFamily="34" charset="0"/>
              <a:cs typeface="Arial" panose="020B0604020202020204" pitchFamily="34" charset="0"/>
            </a:endParaRPr>
          </a:p>
          <a:p>
            <a:r>
              <a:rPr lang="es-ES" dirty="0" smtClean="0">
                <a:latin typeface="Arial" panose="020B0604020202020204" pitchFamily="34" charset="0"/>
                <a:cs typeface="Arial" panose="020B0604020202020204" pitchFamily="34" charset="0"/>
              </a:rPr>
              <a:t>Cada especie de bacteria tiene entre 3 a 8 enzimas únicas (</a:t>
            </a:r>
            <a:r>
              <a:rPr lang="es-ES" dirty="0" err="1" smtClean="0">
                <a:latin typeface="Arial" panose="020B0604020202020204" pitchFamily="34" charset="0"/>
                <a:cs typeface="Arial" panose="020B0604020202020204" pitchFamily="34" charset="0"/>
              </a:rPr>
              <a:t>PBPs</a:t>
            </a:r>
            <a:r>
              <a:rPr lang="es-ES" dirty="0" smtClean="0">
                <a:latin typeface="Arial" panose="020B0604020202020204" pitchFamily="34" charset="0"/>
                <a:cs typeface="Arial" panose="020B0604020202020204" pitchFamily="34" charset="0"/>
              </a:rPr>
              <a:t>).</a:t>
            </a:r>
            <a:endParaRPr lang="es-E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7365464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88640"/>
            <a:ext cx="8229600" cy="1143000"/>
          </a:xfrm>
        </p:spPr>
        <p:txBody>
          <a:bodyPr>
            <a:noAutofit/>
          </a:bodyPr>
          <a:lstStyle/>
          <a:p>
            <a:r>
              <a:rPr lang="en-US" sz="32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Administración</a:t>
            </a:r>
            <a:r>
              <a:rPr lang="en-US" sz="3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3200" b="1" dirty="0" err="1">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t>
            </a:r>
            <a:r>
              <a:rPr lang="en-US" sz="32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rolongada</a:t>
            </a:r>
            <a:r>
              <a:rPr lang="en-US" sz="3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de </a:t>
            </a:r>
            <a:r>
              <a:rPr lang="en-US" sz="32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Antibióticos</a:t>
            </a:r>
            <a:r>
              <a:rPr lang="en-US" sz="3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β-</a:t>
            </a:r>
            <a:r>
              <a:rPr lang="en-US" sz="32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lactámicos</a:t>
            </a:r>
            <a:endParaRPr lang="es-ES" sz="32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027" name="Picture 3"/>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7503" y="1556792"/>
            <a:ext cx="8848097" cy="388843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4 CuadroTexto"/>
          <p:cNvSpPr txBox="1"/>
          <p:nvPr/>
        </p:nvSpPr>
        <p:spPr>
          <a:xfrm>
            <a:off x="4499992" y="5877272"/>
            <a:ext cx="4320480" cy="338554"/>
          </a:xfrm>
          <a:prstGeom prst="rect">
            <a:avLst/>
          </a:prstGeom>
          <a:noFill/>
        </p:spPr>
        <p:txBody>
          <a:bodyPr wrap="square" rtlCol="0">
            <a:spAutoFit/>
          </a:bodyPr>
          <a:lstStyle/>
          <a:p>
            <a:pPr algn="r"/>
            <a:r>
              <a:rPr lang="en-US" sz="1600" b="1" i="1" dirty="0">
                <a:latin typeface="Arial" panose="020B0604020202020204" pitchFamily="34" charset="0"/>
                <a:cs typeface="Arial" panose="020B0604020202020204" pitchFamily="34" charset="0"/>
              </a:rPr>
              <a:t>Swiss Med </a:t>
            </a:r>
            <a:r>
              <a:rPr lang="en-US" sz="1600" b="1" i="1" dirty="0" smtClean="0">
                <a:latin typeface="Arial" panose="020B0604020202020204" pitchFamily="34" charset="0"/>
                <a:cs typeface="Arial" panose="020B0604020202020204" pitchFamily="34" charset="0"/>
              </a:rPr>
              <a:t>Wkly.</a:t>
            </a:r>
            <a:r>
              <a:rPr lang="en-US" sz="1600" b="1" i="1" dirty="0">
                <a:latin typeface="Arial" panose="020B0604020202020204" pitchFamily="34" charset="0"/>
                <a:cs typeface="Arial" panose="020B0604020202020204" pitchFamily="34" charset="0"/>
              </a:rPr>
              <a:t> </a:t>
            </a:r>
            <a:r>
              <a:rPr lang="en-US" sz="1600" b="1" i="1" dirty="0" smtClean="0">
                <a:latin typeface="Arial" panose="020B0604020202020204" pitchFamily="34" charset="0"/>
                <a:cs typeface="Arial" panose="020B0604020202020204" pitchFamily="34" charset="0"/>
              </a:rPr>
              <a:t>2016 </a:t>
            </a:r>
            <a:r>
              <a:rPr lang="en-US" sz="1600" b="1" i="1" dirty="0">
                <a:latin typeface="Arial" panose="020B0604020202020204" pitchFamily="34" charset="0"/>
                <a:cs typeface="Arial" panose="020B0604020202020204" pitchFamily="34" charset="0"/>
              </a:rPr>
              <a:t>Oct 10;146</a:t>
            </a:r>
            <a:endParaRPr lang="es-ES" sz="1600" b="1" i="1" dirty="0">
              <a:latin typeface="Arial" panose="020B0604020202020204" pitchFamily="34" charset="0"/>
              <a:cs typeface="Arial" panose="020B0604020202020204" pitchFamily="34" charset="0"/>
            </a:endParaRPr>
          </a:p>
        </p:txBody>
      </p:sp>
      <p:sp>
        <p:nvSpPr>
          <p:cNvPr id="6" name="5 CuadroTexto"/>
          <p:cNvSpPr txBox="1"/>
          <p:nvPr/>
        </p:nvSpPr>
        <p:spPr>
          <a:xfrm>
            <a:off x="179512" y="5877272"/>
            <a:ext cx="4680520" cy="584775"/>
          </a:xfrm>
          <a:prstGeom prst="rect">
            <a:avLst/>
          </a:prstGeom>
          <a:noFill/>
        </p:spPr>
        <p:txBody>
          <a:bodyPr wrap="square" rtlCol="0">
            <a:spAutoFit/>
          </a:bodyPr>
          <a:lstStyle/>
          <a:p>
            <a:r>
              <a:rPr lang="es-ES" sz="1600" b="1" dirty="0" smtClean="0">
                <a:solidFill>
                  <a:srgbClr val="C00000"/>
                </a:solidFill>
                <a:latin typeface="Arial" panose="020B0604020202020204" pitchFamily="34" charset="0"/>
                <a:cs typeface="Arial" panose="020B0604020202020204" pitchFamily="34" charset="0"/>
              </a:rPr>
              <a:t>Excelente revisión sistemática de infusión extendida de Antibióticos beta </a:t>
            </a:r>
            <a:r>
              <a:rPr lang="es-ES" sz="1600" b="1" dirty="0" err="1" smtClean="0">
                <a:solidFill>
                  <a:srgbClr val="C00000"/>
                </a:solidFill>
                <a:latin typeface="Arial" panose="020B0604020202020204" pitchFamily="34" charset="0"/>
                <a:cs typeface="Arial" panose="020B0604020202020204" pitchFamily="34" charset="0"/>
              </a:rPr>
              <a:t>lactámicos</a:t>
            </a:r>
            <a:endParaRPr lang="es-ES" sz="1600"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0687852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Recomendación</a:t>
            </a:r>
            <a:r>
              <a:rPr lang="en-US" sz="32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de </a:t>
            </a:r>
            <a:r>
              <a:rPr lang="en-US" sz="32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dosis</a:t>
            </a:r>
            <a:r>
              <a:rPr lang="en-US" sz="32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de </a:t>
            </a:r>
            <a:r>
              <a:rPr lang="en-US" sz="32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Atbx</a:t>
            </a:r>
            <a:r>
              <a:rPr lang="en-US" sz="32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a:t>
            </a:r>
            <a:r>
              <a:rPr lang="en-US" sz="32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para</a:t>
            </a:r>
            <a:r>
              <a:rPr lang="en-US" sz="32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a:t>
            </a:r>
            <a:r>
              <a:rPr lang="en-US" sz="32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infecciones</a:t>
            </a:r>
            <a:r>
              <a:rPr lang="en-US" sz="32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graves</a:t>
            </a:r>
            <a:endParaRPr lang="en-US" sz="3200" b="1"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Content Placeholder 2"/>
          <p:cNvSpPr>
            <a:spLocks noGrp="1"/>
          </p:cNvSpPr>
          <p:nvPr>
            <p:ph idx="1"/>
          </p:nvPr>
        </p:nvSpPr>
        <p:spPr/>
        <p:txBody>
          <a:bodyPr>
            <a:normAutofit fontScale="85000" lnSpcReduction="20000"/>
          </a:bodyPr>
          <a:lstStyle/>
          <a:p>
            <a:r>
              <a:rPr lang="en-US" sz="2800" b="1" dirty="0" err="1" smtClean="0">
                <a:latin typeface="Arial" pitchFamily="34" charset="0"/>
                <a:cs typeface="Arial" pitchFamily="34" charset="0"/>
              </a:rPr>
              <a:t>Piperacilina</a:t>
            </a:r>
            <a:r>
              <a:rPr lang="en-US" sz="2800" b="1" dirty="0" smtClean="0">
                <a:latin typeface="Arial" pitchFamily="34" charset="0"/>
                <a:cs typeface="Arial" pitchFamily="34" charset="0"/>
              </a:rPr>
              <a:t>/</a:t>
            </a:r>
            <a:r>
              <a:rPr lang="en-US" sz="2800" b="1" dirty="0" err="1" smtClean="0">
                <a:latin typeface="Arial" pitchFamily="34" charset="0"/>
                <a:cs typeface="Arial" pitchFamily="34" charset="0"/>
              </a:rPr>
              <a:t>tazobactam</a:t>
            </a:r>
            <a:r>
              <a:rPr lang="en-US" sz="2800" dirty="0" smtClean="0">
                <a:latin typeface="Arial" pitchFamily="34" charset="0"/>
                <a:cs typeface="Arial" pitchFamily="34" charset="0"/>
              </a:rPr>
              <a:t> 4,5 </a:t>
            </a:r>
            <a:r>
              <a:rPr lang="en-US" sz="2800" dirty="0" err="1" smtClean="0">
                <a:latin typeface="Arial" pitchFamily="34" charset="0"/>
                <a:cs typeface="Arial" pitchFamily="34" charset="0"/>
              </a:rPr>
              <a:t>gramos</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e.v</a:t>
            </a:r>
            <a:r>
              <a:rPr lang="en-US" sz="2800" dirty="0" smtClean="0">
                <a:latin typeface="Arial" pitchFamily="34" charset="0"/>
                <a:cs typeface="Arial" pitchFamily="34" charset="0"/>
              </a:rPr>
              <a:t>. c/6-8 </a:t>
            </a:r>
            <a:r>
              <a:rPr lang="en-US" sz="2800" dirty="0" err="1" smtClean="0">
                <a:latin typeface="Arial" pitchFamily="34" charset="0"/>
                <a:cs typeface="Arial" pitchFamily="34" charset="0"/>
              </a:rPr>
              <a:t>hs</a:t>
            </a:r>
            <a:r>
              <a:rPr lang="en-US" sz="2800" dirty="0" smtClean="0">
                <a:latin typeface="Arial" pitchFamily="34" charset="0"/>
                <a:cs typeface="Arial" pitchFamily="34" charset="0"/>
              </a:rPr>
              <a:t> a </a:t>
            </a:r>
            <a:r>
              <a:rPr lang="en-US" sz="2800" dirty="0" err="1" smtClean="0">
                <a:latin typeface="Arial" pitchFamily="34" charset="0"/>
                <a:cs typeface="Arial" pitchFamily="34" charset="0"/>
              </a:rPr>
              <a:t>pasar</a:t>
            </a:r>
            <a:r>
              <a:rPr lang="en-US" sz="2800" dirty="0" smtClean="0">
                <a:latin typeface="Arial" pitchFamily="34" charset="0"/>
                <a:cs typeface="Arial" pitchFamily="34" charset="0"/>
              </a:rPr>
              <a:t> en 3 </a:t>
            </a:r>
            <a:r>
              <a:rPr lang="en-US" sz="2800" dirty="0" err="1" smtClean="0">
                <a:latin typeface="Arial" pitchFamily="34" charset="0"/>
                <a:cs typeface="Arial" pitchFamily="34" charset="0"/>
              </a:rPr>
              <a:t>hs</a:t>
            </a:r>
            <a:r>
              <a:rPr lang="en-US" sz="2800" dirty="0" smtClean="0">
                <a:latin typeface="Arial" pitchFamily="34" charset="0"/>
                <a:cs typeface="Arial" pitchFamily="34" charset="0"/>
              </a:rPr>
              <a:t>.</a:t>
            </a:r>
          </a:p>
          <a:p>
            <a:endParaRPr lang="en-US" sz="2800" dirty="0" smtClean="0">
              <a:latin typeface="Arial" pitchFamily="34" charset="0"/>
              <a:cs typeface="Arial" pitchFamily="34" charset="0"/>
            </a:endParaRPr>
          </a:p>
          <a:p>
            <a:r>
              <a:rPr lang="en-US" sz="2800" b="1" i="1" dirty="0" err="1" smtClean="0">
                <a:latin typeface="Arial" pitchFamily="34" charset="0"/>
                <a:cs typeface="Arial" pitchFamily="34" charset="0"/>
              </a:rPr>
              <a:t>Meropenem</a:t>
            </a:r>
            <a:r>
              <a:rPr lang="en-US" sz="2800" dirty="0" smtClean="0">
                <a:latin typeface="Arial" pitchFamily="34" charset="0"/>
                <a:cs typeface="Arial" pitchFamily="34" charset="0"/>
              </a:rPr>
              <a:t> 2 </a:t>
            </a:r>
            <a:r>
              <a:rPr lang="en-US" sz="2800" dirty="0" err="1" smtClean="0">
                <a:latin typeface="Arial" pitchFamily="34" charset="0"/>
                <a:cs typeface="Arial" pitchFamily="34" charset="0"/>
              </a:rPr>
              <a:t>gramos</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e.v</a:t>
            </a:r>
            <a:r>
              <a:rPr lang="en-US" sz="2800" dirty="0" smtClean="0">
                <a:latin typeface="Arial" pitchFamily="34" charset="0"/>
                <a:cs typeface="Arial" pitchFamily="34" charset="0"/>
              </a:rPr>
              <a:t>. c/8 </a:t>
            </a:r>
            <a:r>
              <a:rPr lang="en-US" sz="2800" dirty="0" err="1" smtClean="0">
                <a:latin typeface="Arial" pitchFamily="34" charset="0"/>
                <a:cs typeface="Arial" pitchFamily="34" charset="0"/>
              </a:rPr>
              <a:t>hs</a:t>
            </a:r>
            <a:r>
              <a:rPr lang="en-US" sz="2800" dirty="0" smtClean="0">
                <a:latin typeface="Arial" pitchFamily="34" charset="0"/>
                <a:cs typeface="Arial" pitchFamily="34" charset="0"/>
              </a:rPr>
              <a:t> a </a:t>
            </a:r>
            <a:r>
              <a:rPr lang="en-US" sz="2800" dirty="0" err="1" smtClean="0">
                <a:latin typeface="Arial" pitchFamily="34" charset="0"/>
                <a:cs typeface="Arial" pitchFamily="34" charset="0"/>
              </a:rPr>
              <a:t>pasar</a:t>
            </a:r>
            <a:r>
              <a:rPr lang="en-US" sz="2800" dirty="0" smtClean="0">
                <a:latin typeface="Arial" pitchFamily="34" charset="0"/>
                <a:cs typeface="Arial" pitchFamily="34" charset="0"/>
              </a:rPr>
              <a:t> en 3 </a:t>
            </a:r>
            <a:r>
              <a:rPr lang="en-US" sz="2800" dirty="0" err="1" smtClean="0">
                <a:latin typeface="Arial" pitchFamily="34" charset="0"/>
                <a:cs typeface="Arial" pitchFamily="34" charset="0"/>
              </a:rPr>
              <a:t>hs</a:t>
            </a:r>
            <a:r>
              <a:rPr lang="en-US" sz="2800" dirty="0" smtClean="0">
                <a:latin typeface="Arial" pitchFamily="34" charset="0"/>
                <a:cs typeface="Arial" pitchFamily="34" charset="0"/>
              </a:rPr>
              <a:t>.</a:t>
            </a:r>
          </a:p>
          <a:p>
            <a:endParaRPr lang="en-US" sz="2800" dirty="0" smtClean="0">
              <a:latin typeface="Arial" pitchFamily="34" charset="0"/>
              <a:cs typeface="Arial" pitchFamily="34" charset="0"/>
            </a:endParaRPr>
          </a:p>
          <a:p>
            <a:r>
              <a:rPr lang="en-US" sz="2800" b="1" i="1" dirty="0" err="1" smtClean="0">
                <a:latin typeface="Arial" pitchFamily="34" charset="0"/>
                <a:cs typeface="Arial" pitchFamily="34" charset="0"/>
              </a:rPr>
              <a:t>Ertapenem</a:t>
            </a:r>
            <a:r>
              <a:rPr lang="en-US" sz="2800" dirty="0" smtClean="0">
                <a:latin typeface="Arial" pitchFamily="34" charset="0"/>
                <a:cs typeface="Arial" pitchFamily="34" charset="0"/>
              </a:rPr>
              <a:t> 500 mg c/6 </a:t>
            </a:r>
            <a:r>
              <a:rPr lang="en-US" sz="2800" dirty="0" err="1" smtClean="0">
                <a:latin typeface="Arial" pitchFamily="34" charset="0"/>
                <a:cs typeface="Arial" pitchFamily="34" charset="0"/>
              </a:rPr>
              <a:t>horas</a:t>
            </a:r>
            <a:r>
              <a:rPr lang="en-US" sz="2800" dirty="0" smtClean="0">
                <a:latin typeface="Arial" pitchFamily="34" charset="0"/>
                <a:cs typeface="Arial" pitchFamily="34" charset="0"/>
              </a:rPr>
              <a:t> a </a:t>
            </a:r>
            <a:r>
              <a:rPr lang="en-US" sz="2800" dirty="0" err="1" smtClean="0">
                <a:latin typeface="Arial" pitchFamily="34" charset="0"/>
                <a:cs typeface="Arial" pitchFamily="34" charset="0"/>
              </a:rPr>
              <a:t>pasar</a:t>
            </a:r>
            <a:r>
              <a:rPr lang="en-US" sz="2800" dirty="0" smtClean="0">
                <a:latin typeface="Arial" pitchFamily="34" charset="0"/>
                <a:cs typeface="Arial" pitchFamily="34" charset="0"/>
              </a:rPr>
              <a:t> en 3 </a:t>
            </a:r>
            <a:r>
              <a:rPr lang="en-US" sz="2800" dirty="0" err="1" smtClean="0">
                <a:latin typeface="Arial" pitchFamily="34" charset="0"/>
                <a:cs typeface="Arial" pitchFamily="34" charset="0"/>
              </a:rPr>
              <a:t>hs</a:t>
            </a:r>
            <a:r>
              <a:rPr lang="en-US" sz="2800" dirty="0" smtClean="0">
                <a:latin typeface="Arial" pitchFamily="34" charset="0"/>
                <a:cs typeface="Arial" pitchFamily="34" charset="0"/>
              </a:rPr>
              <a:t>.</a:t>
            </a:r>
          </a:p>
          <a:p>
            <a:endParaRPr lang="en-US" sz="2800" dirty="0" smtClean="0">
              <a:latin typeface="Arial" pitchFamily="34" charset="0"/>
              <a:cs typeface="Arial" pitchFamily="34" charset="0"/>
            </a:endParaRPr>
          </a:p>
          <a:p>
            <a:r>
              <a:rPr lang="en-US" sz="2800" b="1" i="1" dirty="0" err="1" smtClean="0">
                <a:latin typeface="Arial" pitchFamily="34" charset="0"/>
                <a:cs typeface="Arial" pitchFamily="34" charset="0"/>
              </a:rPr>
              <a:t>Tigeciclina</a:t>
            </a:r>
            <a:r>
              <a:rPr lang="en-US" sz="2800" dirty="0" smtClean="0">
                <a:latin typeface="Arial" pitchFamily="34" charset="0"/>
                <a:cs typeface="Arial" pitchFamily="34" charset="0"/>
              </a:rPr>
              <a:t> 200 mg </a:t>
            </a:r>
            <a:r>
              <a:rPr lang="en-US" sz="2800" dirty="0" err="1" smtClean="0">
                <a:latin typeface="Arial" pitchFamily="34" charset="0"/>
                <a:cs typeface="Arial" pitchFamily="34" charset="0"/>
              </a:rPr>
              <a:t>carga</a:t>
            </a:r>
            <a:r>
              <a:rPr lang="en-US" sz="2800" dirty="0" smtClean="0">
                <a:latin typeface="Arial" pitchFamily="34" charset="0"/>
                <a:cs typeface="Arial" pitchFamily="34" charset="0"/>
              </a:rPr>
              <a:t>, 100 mg c/12 </a:t>
            </a:r>
            <a:r>
              <a:rPr lang="en-US" sz="2800" dirty="0" err="1" smtClean="0">
                <a:latin typeface="Arial" pitchFamily="34" charset="0"/>
                <a:cs typeface="Arial" pitchFamily="34" charset="0"/>
              </a:rPr>
              <a:t>hs</a:t>
            </a:r>
            <a:r>
              <a:rPr lang="en-US" sz="2800" dirty="0" smtClean="0">
                <a:latin typeface="Arial" pitchFamily="34" charset="0"/>
                <a:cs typeface="Arial" pitchFamily="34" charset="0"/>
              </a:rPr>
              <a:t>.</a:t>
            </a:r>
          </a:p>
          <a:p>
            <a:endParaRPr lang="en-US" sz="2800" dirty="0" smtClean="0">
              <a:latin typeface="Arial" pitchFamily="34" charset="0"/>
              <a:cs typeface="Arial" pitchFamily="34" charset="0"/>
            </a:endParaRPr>
          </a:p>
          <a:p>
            <a:r>
              <a:rPr lang="en-US" sz="2800" b="1" i="1" dirty="0" err="1" smtClean="0">
                <a:latin typeface="Arial" pitchFamily="34" charset="0"/>
                <a:cs typeface="Arial" pitchFamily="34" charset="0"/>
              </a:rPr>
              <a:t>Imipenem</a:t>
            </a:r>
            <a:r>
              <a:rPr lang="en-US" sz="2800" dirty="0" smtClean="0">
                <a:latin typeface="Arial" pitchFamily="34" charset="0"/>
                <a:cs typeface="Arial" pitchFamily="34" charset="0"/>
              </a:rPr>
              <a:t> 500 mg c/6 </a:t>
            </a:r>
            <a:r>
              <a:rPr lang="en-US" sz="2800" dirty="0" err="1" smtClean="0">
                <a:latin typeface="Arial" pitchFamily="34" charset="0"/>
                <a:cs typeface="Arial" pitchFamily="34" charset="0"/>
              </a:rPr>
              <a:t>hs</a:t>
            </a:r>
            <a:r>
              <a:rPr lang="en-US" sz="2800" dirty="0" smtClean="0">
                <a:latin typeface="Arial" pitchFamily="34" charset="0"/>
                <a:cs typeface="Arial" pitchFamily="34" charset="0"/>
              </a:rPr>
              <a:t> o 1 </a:t>
            </a:r>
            <a:r>
              <a:rPr lang="en-US" sz="2800" dirty="0" err="1" smtClean="0">
                <a:latin typeface="Arial" pitchFamily="34" charset="0"/>
                <a:cs typeface="Arial" pitchFamily="34" charset="0"/>
              </a:rPr>
              <a:t>gr</a:t>
            </a:r>
            <a:r>
              <a:rPr lang="en-US" sz="2800" dirty="0" smtClean="0">
                <a:latin typeface="Arial" pitchFamily="34" charset="0"/>
                <a:cs typeface="Arial" pitchFamily="34" charset="0"/>
              </a:rPr>
              <a:t> c/8 </a:t>
            </a:r>
            <a:r>
              <a:rPr lang="en-US" sz="2800" dirty="0" err="1" smtClean="0">
                <a:latin typeface="Arial" pitchFamily="34" charset="0"/>
                <a:cs typeface="Arial" pitchFamily="34" charset="0"/>
              </a:rPr>
              <a:t>hs</a:t>
            </a:r>
            <a:r>
              <a:rPr lang="en-US" sz="2800" dirty="0" smtClean="0">
                <a:latin typeface="Arial" pitchFamily="34" charset="0"/>
                <a:cs typeface="Arial" pitchFamily="34" charset="0"/>
              </a:rPr>
              <a:t> en 3 </a:t>
            </a:r>
            <a:r>
              <a:rPr lang="en-US" sz="2800" dirty="0" err="1" smtClean="0">
                <a:latin typeface="Arial" pitchFamily="34" charset="0"/>
                <a:cs typeface="Arial" pitchFamily="34" charset="0"/>
              </a:rPr>
              <a:t>hs</a:t>
            </a:r>
            <a:r>
              <a:rPr lang="en-US" sz="2800" dirty="0" smtClean="0">
                <a:latin typeface="Arial" pitchFamily="34" charset="0"/>
                <a:cs typeface="Arial" pitchFamily="34" charset="0"/>
              </a:rPr>
              <a:t>.</a:t>
            </a:r>
          </a:p>
          <a:p>
            <a:endParaRPr lang="en-US" sz="2800" dirty="0" smtClean="0">
              <a:latin typeface="Arial" pitchFamily="34" charset="0"/>
              <a:cs typeface="Arial" pitchFamily="34" charset="0"/>
            </a:endParaRPr>
          </a:p>
          <a:p>
            <a:r>
              <a:rPr lang="en-US" sz="2800" b="1" i="1" dirty="0" err="1" smtClean="0">
                <a:latin typeface="Arial" pitchFamily="34" charset="0"/>
                <a:cs typeface="Arial" pitchFamily="34" charset="0"/>
              </a:rPr>
              <a:t>Ceftolozano</a:t>
            </a:r>
            <a:r>
              <a:rPr lang="en-US" sz="2800" b="1" i="1" dirty="0" smtClean="0">
                <a:latin typeface="Arial" pitchFamily="34" charset="0"/>
                <a:cs typeface="Arial" pitchFamily="34" charset="0"/>
              </a:rPr>
              <a:t>/</a:t>
            </a:r>
            <a:r>
              <a:rPr lang="en-US" sz="2800" b="1" i="1" dirty="0" err="1" smtClean="0">
                <a:latin typeface="Arial" pitchFamily="34" charset="0"/>
                <a:cs typeface="Arial" pitchFamily="34" charset="0"/>
              </a:rPr>
              <a:t>tazobactam</a:t>
            </a:r>
            <a:r>
              <a:rPr lang="en-US" sz="2800" b="1" i="1" dirty="0" smtClean="0">
                <a:latin typeface="Arial" pitchFamily="34" charset="0"/>
                <a:cs typeface="Arial" pitchFamily="34" charset="0"/>
              </a:rPr>
              <a:t> </a:t>
            </a:r>
            <a:r>
              <a:rPr lang="en-US" sz="2800" dirty="0" smtClean="0">
                <a:latin typeface="Arial" pitchFamily="34" charset="0"/>
                <a:cs typeface="Arial" pitchFamily="34" charset="0"/>
              </a:rPr>
              <a:t>1,5 </a:t>
            </a:r>
            <a:r>
              <a:rPr lang="en-US" sz="2800" dirty="0" err="1" smtClean="0">
                <a:latin typeface="Arial" pitchFamily="34" charset="0"/>
                <a:cs typeface="Arial" pitchFamily="34" charset="0"/>
              </a:rPr>
              <a:t>gr</a:t>
            </a:r>
            <a:r>
              <a:rPr lang="en-US" sz="2800" dirty="0" smtClean="0">
                <a:latin typeface="Arial" pitchFamily="34" charset="0"/>
                <a:cs typeface="Arial" pitchFamily="34" charset="0"/>
              </a:rPr>
              <a:t> c/8 </a:t>
            </a:r>
            <a:r>
              <a:rPr lang="en-US" sz="2800" dirty="0" err="1" smtClean="0">
                <a:latin typeface="Arial" pitchFamily="34" charset="0"/>
                <a:cs typeface="Arial" pitchFamily="34" charset="0"/>
              </a:rPr>
              <a:t>hs</a:t>
            </a:r>
            <a:r>
              <a:rPr lang="en-US" sz="2800" dirty="0" smtClean="0">
                <a:latin typeface="Arial" pitchFamily="34" charset="0"/>
                <a:cs typeface="Arial" pitchFamily="34" charset="0"/>
              </a:rPr>
              <a:t>.</a:t>
            </a:r>
            <a:endParaRPr lang="en-US" sz="2800" dirty="0">
              <a:latin typeface="Arial" pitchFamily="34" charset="0"/>
              <a:cs typeface="Arial" pitchFamily="34" charset="0"/>
            </a:endParaRPr>
          </a:p>
        </p:txBody>
      </p:sp>
      <p:sp>
        <p:nvSpPr>
          <p:cNvPr id="4" name="TextBox 3"/>
          <p:cNvSpPr txBox="1"/>
          <p:nvPr/>
        </p:nvSpPr>
        <p:spPr>
          <a:xfrm>
            <a:off x="4716016" y="6093296"/>
            <a:ext cx="4427984" cy="369332"/>
          </a:xfrm>
          <a:prstGeom prst="rect">
            <a:avLst/>
          </a:prstGeom>
          <a:noFill/>
        </p:spPr>
        <p:txBody>
          <a:bodyPr wrap="square" rtlCol="0">
            <a:spAutoFit/>
          </a:bodyPr>
          <a:lstStyle/>
          <a:p>
            <a:pPr algn="r"/>
            <a:r>
              <a:rPr lang="en-US" sz="1400" b="1" i="1" dirty="0" err="1" smtClean="0">
                <a:latin typeface="Arial" pitchFamily="34" charset="0"/>
                <a:cs typeface="Arial" pitchFamily="34" charset="0"/>
              </a:rPr>
              <a:t>Curr</a:t>
            </a:r>
            <a:r>
              <a:rPr lang="en-US" sz="1400" b="1" i="1" dirty="0" smtClean="0">
                <a:latin typeface="Arial" pitchFamily="34" charset="0"/>
                <a:cs typeface="Arial" pitchFamily="34" charset="0"/>
              </a:rPr>
              <a:t> </a:t>
            </a:r>
            <a:r>
              <a:rPr lang="en-US" sz="1400" b="1" i="1" dirty="0" err="1" smtClean="0">
                <a:latin typeface="Arial" pitchFamily="34" charset="0"/>
                <a:cs typeface="Arial" pitchFamily="34" charset="0"/>
              </a:rPr>
              <a:t>Opin</a:t>
            </a:r>
            <a:r>
              <a:rPr lang="en-US" sz="1400" b="1" i="1" dirty="0" smtClean="0">
                <a:latin typeface="Arial" pitchFamily="34" charset="0"/>
                <a:cs typeface="Arial" pitchFamily="34" charset="0"/>
              </a:rPr>
              <a:t> Infect Dis.2016 Dec;29(6):583-594</a:t>
            </a:r>
            <a:r>
              <a:rPr lang="en-US" dirty="0" smtClean="0"/>
              <a:t>.</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Historia exitosa en el desarrollo de Antibióticos</a:t>
            </a:r>
            <a:endParaRPr lang="es-ES"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2 Marcador de contenido"/>
          <p:cNvSpPr>
            <a:spLocks noGrp="1"/>
          </p:cNvSpPr>
          <p:nvPr>
            <p:ph idx="1"/>
          </p:nvPr>
        </p:nvSpPr>
        <p:spPr/>
        <p:txBody>
          <a:bodyPr>
            <a:normAutofit fontScale="92500" lnSpcReduction="10000"/>
          </a:bodyPr>
          <a:lstStyle/>
          <a:p>
            <a:r>
              <a:rPr lang="es-ES" dirty="0" smtClean="0">
                <a:latin typeface="Arial" panose="020B0604020202020204" pitchFamily="34" charset="0"/>
                <a:cs typeface="Arial" panose="020B0604020202020204" pitchFamily="34" charset="0"/>
              </a:rPr>
              <a:t>Resurgimiento de inhibidores de beta-</a:t>
            </a:r>
            <a:r>
              <a:rPr lang="es-ES" dirty="0" err="1" smtClean="0">
                <a:latin typeface="Arial" panose="020B0604020202020204" pitchFamily="34" charset="0"/>
                <a:cs typeface="Arial" panose="020B0604020202020204" pitchFamily="34" charset="0"/>
              </a:rPr>
              <a:t>lactamasas</a:t>
            </a:r>
            <a:r>
              <a:rPr lang="es-ES" dirty="0" smtClean="0">
                <a:latin typeface="Arial" panose="020B0604020202020204" pitchFamily="34" charset="0"/>
                <a:cs typeface="Arial" panose="020B0604020202020204" pitchFamily="34" charset="0"/>
              </a:rPr>
              <a:t>.</a:t>
            </a:r>
          </a:p>
          <a:p>
            <a:endParaRPr lang="es-ES" dirty="0">
              <a:latin typeface="Arial" panose="020B0604020202020204" pitchFamily="34" charset="0"/>
              <a:cs typeface="Arial" panose="020B0604020202020204" pitchFamily="34" charset="0"/>
            </a:endParaRPr>
          </a:p>
          <a:p>
            <a:r>
              <a:rPr lang="es-ES" dirty="0" smtClean="0">
                <a:latin typeface="Arial" panose="020B0604020202020204" pitchFamily="34" charset="0"/>
                <a:cs typeface="Arial" panose="020B0604020202020204" pitchFamily="34" charset="0"/>
              </a:rPr>
              <a:t>Existen cuatro grupos:</a:t>
            </a:r>
          </a:p>
          <a:p>
            <a:pPr marL="0" indent="0">
              <a:buNone/>
            </a:pPr>
            <a:r>
              <a:rPr lang="es-ES" dirty="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1. </a:t>
            </a:r>
            <a:r>
              <a:rPr lang="es-ES" sz="2800" dirty="0" err="1" smtClean="0">
                <a:latin typeface="Arial" panose="020B0604020202020204" pitchFamily="34" charset="0"/>
                <a:cs typeface="Arial" panose="020B0604020202020204" pitchFamily="34" charset="0"/>
              </a:rPr>
              <a:t>Clavam</a:t>
            </a:r>
            <a:r>
              <a:rPr lang="es-ES" sz="2800" dirty="0" smtClean="0">
                <a:latin typeface="Arial" panose="020B0604020202020204" pitchFamily="34" charset="0"/>
                <a:cs typeface="Arial" panose="020B0604020202020204" pitchFamily="34" charset="0"/>
              </a:rPr>
              <a:t>; </a:t>
            </a:r>
            <a:r>
              <a:rPr lang="es-ES" sz="2800" dirty="0" smtClean="0">
                <a:solidFill>
                  <a:srgbClr val="C00000"/>
                </a:solidFill>
                <a:latin typeface="Arial" panose="020B0604020202020204" pitchFamily="34" charset="0"/>
                <a:cs typeface="Arial" panose="020B0604020202020204" pitchFamily="34" charset="0"/>
              </a:rPr>
              <a:t>ácido </a:t>
            </a:r>
            <a:r>
              <a:rPr lang="es-ES" sz="2800" dirty="0" err="1" smtClean="0">
                <a:solidFill>
                  <a:srgbClr val="C00000"/>
                </a:solidFill>
                <a:latin typeface="Arial" panose="020B0604020202020204" pitchFamily="34" charset="0"/>
                <a:cs typeface="Arial" panose="020B0604020202020204" pitchFamily="34" charset="0"/>
              </a:rPr>
              <a:t>clavulánico</a:t>
            </a:r>
            <a:r>
              <a:rPr lang="es-ES" sz="2800" dirty="0" smtClean="0">
                <a:solidFill>
                  <a:srgbClr val="C00000"/>
                </a:solidFill>
                <a:latin typeface="Arial" panose="020B0604020202020204" pitchFamily="34" charset="0"/>
                <a:cs typeface="Arial" panose="020B0604020202020204" pitchFamily="34" charset="0"/>
              </a:rPr>
              <a:t>.</a:t>
            </a:r>
          </a:p>
          <a:p>
            <a:pPr marL="0" indent="0">
              <a:buNone/>
            </a:pPr>
            <a:r>
              <a:rPr lang="es-ES" sz="2800" dirty="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2. </a:t>
            </a:r>
            <a:r>
              <a:rPr lang="es-ES" sz="2800" dirty="0" err="1" smtClean="0">
                <a:latin typeface="Arial" panose="020B0604020202020204" pitchFamily="34" charset="0"/>
                <a:cs typeface="Arial" panose="020B0604020202020204" pitchFamily="34" charset="0"/>
              </a:rPr>
              <a:t>Sulfona</a:t>
            </a:r>
            <a:r>
              <a:rPr lang="es-ES" sz="2800" dirty="0" smtClean="0">
                <a:latin typeface="Arial" panose="020B0604020202020204" pitchFamily="34" charset="0"/>
                <a:cs typeface="Arial" panose="020B0604020202020204" pitchFamily="34" charset="0"/>
              </a:rPr>
              <a:t> ácido </a:t>
            </a:r>
            <a:r>
              <a:rPr lang="es-ES" sz="2800" dirty="0" err="1" smtClean="0">
                <a:latin typeface="Arial" panose="020B0604020202020204" pitchFamily="34" charset="0"/>
                <a:cs typeface="Arial" panose="020B0604020202020204" pitchFamily="34" charset="0"/>
              </a:rPr>
              <a:t>penicilánico</a:t>
            </a:r>
            <a:r>
              <a:rPr lang="es-ES" sz="2800" dirty="0" smtClean="0">
                <a:latin typeface="Arial" panose="020B0604020202020204" pitchFamily="34" charset="0"/>
                <a:cs typeface="Arial" panose="020B0604020202020204" pitchFamily="34" charset="0"/>
              </a:rPr>
              <a:t>; </a:t>
            </a:r>
            <a:r>
              <a:rPr lang="es-ES" sz="2800" dirty="0" err="1" smtClean="0">
                <a:solidFill>
                  <a:srgbClr val="C00000"/>
                </a:solidFill>
                <a:latin typeface="Arial" panose="020B0604020202020204" pitchFamily="34" charset="0"/>
                <a:cs typeface="Arial" panose="020B0604020202020204" pitchFamily="34" charset="0"/>
              </a:rPr>
              <a:t>Tazobactam</a:t>
            </a:r>
            <a:r>
              <a:rPr lang="es-ES" sz="2800" dirty="0" smtClean="0">
                <a:latin typeface="Arial" panose="020B0604020202020204" pitchFamily="34" charset="0"/>
                <a:cs typeface="Arial" panose="020B0604020202020204" pitchFamily="34" charset="0"/>
              </a:rPr>
              <a:t>.</a:t>
            </a:r>
          </a:p>
          <a:p>
            <a:pPr marL="0" indent="0">
              <a:buNone/>
            </a:pPr>
            <a:r>
              <a:rPr lang="es-ES" sz="2800" dirty="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3. </a:t>
            </a:r>
            <a:r>
              <a:rPr lang="es-ES" sz="2800" dirty="0" err="1" smtClean="0">
                <a:latin typeface="Arial" panose="020B0604020202020204" pitchFamily="34" charset="0"/>
                <a:cs typeface="Arial" panose="020B0604020202020204" pitchFamily="34" charset="0"/>
              </a:rPr>
              <a:t>Diazabiciclooctanos</a:t>
            </a:r>
            <a:r>
              <a:rPr lang="es-ES" sz="2800" dirty="0" smtClean="0">
                <a:latin typeface="Arial" panose="020B0604020202020204" pitchFamily="34" charset="0"/>
                <a:cs typeface="Arial" panose="020B0604020202020204" pitchFamily="34" charset="0"/>
              </a:rPr>
              <a:t> (</a:t>
            </a:r>
            <a:r>
              <a:rPr lang="es-ES" sz="2800" dirty="0" err="1" smtClean="0">
                <a:latin typeface="Arial" panose="020B0604020202020204" pitchFamily="34" charset="0"/>
                <a:cs typeface="Arial" panose="020B0604020202020204" pitchFamily="34" charset="0"/>
              </a:rPr>
              <a:t>DBOs</a:t>
            </a:r>
            <a:r>
              <a:rPr lang="es-ES" sz="2800" dirty="0" smtClean="0">
                <a:latin typeface="Arial" panose="020B0604020202020204" pitchFamily="34" charset="0"/>
                <a:cs typeface="Arial" panose="020B0604020202020204" pitchFamily="34" charset="0"/>
              </a:rPr>
              <a:t>) no beta-	</a:t>
            </a:r>
            <a:r>
              <a:rPr lang="es-ES" sz="2800" dirty="0" err="1" smtClean="0">
                <a:latin typeface="Arial" panose="020B0604020202020204" pitchFamily="34" charset="0"/>
                <a:cs typeface="Arial" panose="020B0604020202020204" pitchFamily="34" charset="0"/>
              </a:rPr>
              <a:t>lactámicos</a:t>
            </a:r>
            <a:r>
              <a:rPr lang="es-ES" sz="2800" dirty="0" smtClean="0">
                <a:latin typeface="Arial" panose="020B0604020202020204" pitchFamily="34" charset="0"/>
                <a:cs typeface="Arial" panose="020B0604020202020204" pitchFamily="34" charset="0"/>
              </a:rPr>
              <a:t>; </a:t>
            </a:r>
            <a:r>
              <a:rPr lang="es-ES" sz="2800" dirty="0" err="1" smtClean="0">
                <a:solidFill>
                  <a:srgbClr val="C00000"/>
                </a:solidFill>
                <a:latin typeface="Arial" panose="020B0604020202020204" pitchFamily="34" charset="0"/>
                <a:cs typeface="Arial" panose="020B0604020202020204" pitchFamily="34" charset="0"/>
              </a:rPr>
              <a:t>avibactam</a:t>
            </a:r>
            <a:r>
              <a:rPr lang="es-ES" sz="2800" dirty="0" smtClean="0">
                <a:latin typeface="Arial" panose="020B0604020202020204" pitchFamily="34" charset="0"/>
                <a:cs typeface="Arial" panose="020B0604020202020204" pitchFamily="34" charset="0"/>
              </a:rPr>
              <a:t>.</a:t>
            </a:r>
          </a:p>
          <a:p>
            <a:pPr marL="0" indent="0">
              <a:buNone/>
            </a:pPr>
            <a:r>
              <a:rPr lang="es-ES" sz="2800" dirty="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4. Moléculas derivadas de ácido </a:t>
            </a:r>
            <a:r>
              <a:rPr lang="es-ES" sz="2800" dirty="0" err="1" smtClean="0">
                <a:latin typeface="Arial" panose="020B0604020202020204" pitchFamily="34" charset="0"/>
                <a:cs typeface="Arial" panose="020B0604020202020204" pitchFamily="34" charset="0"/>
              </a:rPr>
              <a:t>borónico</a:t>
            </a:r>
            <a:r>
              <a:rPr lang="es-ES" sz="2800" dirty="0" smtClean="0">
                <a:latin typeface="Arial" panose="020B0604020202020204" pitchFamily="34" charset="0"/>
                <a:cs typeface="Arial" panose="020B0604020202020204" pitchFamily="34" charset="0"/>
              </a:rPr>
              <a:t> ciclo; 	</a:t>
            </a:r>
            <a:r>
              <a:rPr lang="es-ES" sz="2800" dirty="0" err="1" smtClean="0">
                <a:solidFill>
                  <a:srgbClr val="C00000"/>
                </a:solidFill>
                <a:latin typeface="Arial" panose="020B0604020202020204" pitchFamily="34" charset="0"/>
                <a:cs typeface="Arial" panose="020B0604020202020204" pitchFamily="34" charset="0"/>
              </a:rPr>
              <a:t>Vaborbactam</a:t>
            </a:r>
            <a:r>
              <a:rPr lang="es-ES" sz="2800" dirty="0" smtClean="0">
                <a:latin typeface="Arial" panose="020B0604020202020204" pitchFamily="34" charset="0"/>
                <a:cs typeface="Arial" panose="020B0604020202020204" pitchFamily="34" charset="0"/>
              </a:rPr>
              <a:t>.</a:t>
            </a:r>
            <a:endParaRPr lang="es-ES" sz="2800" dirty="0">
              <a:latin typeface="Arial" panose="020B0604020202020204" pitchFamily="34" charset="0"/>
              <a:cs typeface="Arial" panose="020B0604020202020204" pitchFamily="34" charset="0"/>
            </a:endParaRPr>
          </a:p>
        </p:txBody>
      </p:sp>
      <p:sp>
        <p:nvSpPr>
          <p:cNvPr id="4" name="3 CuadroTexto"/>
          <p:cNvSpPr txBox="1"/>
          <p:nvPr/>
        </p:nvSpPr>
        <p:spPr>
          <a:xfrm>
            <a:off x="4067944" y="6021288"/>
            <a:ext cx="4608512" cy="338554"/>
          </a:xfrm>
          <a:prstGeom prst="rect">
            <a:avLst/>
          </a:prstGeom>
          <a:noFill/>
        </p:spPr>
        <p:txBody>
          <a:bodyPr wrap="square" rtlCol="0">
            <a:spAutoFit/>
          </a:bodyPr>
          <a:lstStyle/>
          <a:p>
            <a:pPr algn="r"/>
            <a:r>
              <a:rPr lang="es-ES" sz="1600" b="1" i="1" dirty="0" smtClean="0">
                <a:latin typeface="Arial" panose="020B0604020202020204" pitchFamily="34" charset="0"/>
                <a:cs typeface="Arial" panose="020B0604020202020204" pitchFamily="34" charset="0"/>
              </a:rPr>
              <a:t>Bush K. ACS </a:t>
            </a:r>
            <a:r>
              <a:rPr lang="es-ES" sz="1600" b="1" i="1" dirty="0" err="1">
                <a:latin typeface="Arial" panose="020B0604020202020204" pitchFamily="34" charset="0"/>
                <a:cs typeface="Arial" panose="020B0604020202020204" pitchFamily="34" charset="0"/>
              </a:rPr>
              <a:t>Infect</a:t>
            </a:r>
            <a:r>
              <a:rPr lang="es-ES" sz="1600" b="1" i="1" dirty="0">
                <a:latin typeface="Arial" panose="020B0604020202020204" pitchFamily="34" charset="0"/>
                <a:cs typeface="Arial" panose="020B0604020202020204" pitchFamily="34" charset="0"/>
              </a:rPr>
              <a:t> </a:t>
            </a:r>
            <a:r>
              <a:rPr lang="es-ES" sz="1600" b="1" i="1" dirty="0" err="1" smtClean="0">
                <a:latin typeface="Arial" panose="020B0604020202020204" pitchFamily="34" charset="0"/>
                <a:cs typeface="Arial" panose="020B0604020202020204" pitchFamily="34" charset="0"/>
              </a:rPr>
              <a:t>Dis</a:t>
            </a:r>
            <a:r>
              <a:rPr lang="es-ES" sz="1600" b="1" i="1" dirty="0" smtClean="0">
                <a:latin typeface="Arial" panose="020B0604020202020204" pitchFamily="34" charset="0"/>
                <a:cs typeface="Arial" panose="020B0604020202020204" pitchFamily="34" charset="0"/>
              </a:rPr>
              <a:t>. 2018 </a:t>
            </a:r>
            <a:r>
              <a:rPr lang="es-ES" sz="1600" b="1" i="1" dirty="0">
                <a:latin typeface="Arial" panose="020B0604020202020204" pitchFamily="34" charset="0"/>
                <a:cs typeface="Arial" panose="020B0604020202020204" pitchFamily="34" charset="0"/>
              </a:rPr>
              <a:t>Feb 9;4(2):84-87</a:t>
            </a:r>
          </a:p>
        </p:txBody>
      </p:sp>
    </p:spTree>
    <p:extLst>
      <p:ext uri="{BB962C8B-B14F-4D97-AF65-F5344CB8AC3E}">
        <p14:creationId xmlns:p14="http://schemas.microsoft.com/office/powerpoint/2010/main" xmlns="" val="11302923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99392"/>
            <a:ext cx="8784976" cy="1143000"/>
          </a:xfrm>
        </p:spPr>
        <p:txBody>
          <a:bodyPr>
            <a:normAutofit/>
          </a:bodyPr>
          <a:lstStyle/>
          <a:p>
            <a:r>
              <a:rPr lang="es-ES" sz="28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Estructura Química de Inhibidores de </a:t>
            </a:r>
            <a:r>
              <a:rPr lang="el-GR" sz="2800" b="1" i="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β</a:t>
            </a:r>
            <a:r>
              <a:rPr lang="es-ES" sz="2800" b="1" i="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s-ES" sz="2800" b="1" i="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lactamasas</a:t>
            </a:r>
            <a:endParaRPr lang="es-ES" sz="4000" b="1" i="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026" name="Picture 2"/>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7504" y="915641"/>
            <a:ext cx="8957556" cy="568171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2 Rectángulo redondeado"/>
          <p:cNvSpPr/>
          <p:nvPr/>
        </p:nvSpPr>
        <p:spPr>
          <a:xfrm>
            <a:off x="251520" y="2564904"/>
            <a:ext cx="8640960" cy="1728192"/>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sp>
        <p:nvSpPr>
          <p:cNvPr id="7" name="6 Rectángulo redondeado"/>
          <p:cNvSpPr/>
          <p:nvPr/>
        </p:nvSpPr>
        <p:spPr>
          <a:xfrm>
            <a:off x="4067944" y="2636912"/>
            <a:ext cx="4752528" cy="1584176"/>
          </a:xfrm>
          <a:prstGeom prst="round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sp>
        <p:nvSpPr>
          <p:cNvPr id="4" name="3 Rectángulo redondeado"/>
          <p:cNvSpPr/>
          <p:nvPr/>
        </p:nvSpPr>
        <p:spPr>
          <a:xfrm>
            <a:off x="2483768" y="908720"/>
            <a:ext cx="3960440" cy="1512168"/>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sp>
        <p:nvSpPr>
          <p:cNvPr id="5" name="4 Rectángulo redondeado"/>
          <p:cNvSpPr/>
          <p:nvPr/>
        </p:nvSpPr>
        <p:spPr>
          <a:xfrm>
            <a:off x="179512" y="1052736"/>
            <a:ext cx="2088232" cy="1080120"/>
          </a:xfrm>
          <a:prstGeom prst="roundRect">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sp>
        <p:nvSpPr>
          <p:cNvPr id="8" name="7 Rectángulo redondeado"/>
          <p:cNvSpPr/>
          <p:nvPr/>
        </p:nvSpPr>
        <p:spPr>
          <a:xfrm>
            <a:off x="2051720" y="4509120"/>
            <a:ext cx="3492388" cy="2160240"/>
          </a:xfrm>
          <a:prstGeom prst="roundRect">
            <a:avLst/>
          </a:prstGeom>
          <a:no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prstClr val="white"/>
              </a:solidFill>
            </a:endParaRPr>
          </a:p>
        </p:txBody>
      </p:sp>
      <p:sp>
        <p:nvSpPr>
          <p:cNvPr id="9" name="8 CuadroTexto"/>
          <p:cNvSpPr txBox="1"/>
          <p:nvPr/>
        </p:nvSpPr>
        <p:spPr>
          <a:xfrm>
            <a:off x="251520" y="1340768"/>
            <a:ext cx="1800200" cy="461665"/>
          </a:xfrm>
          <a:prstGeom prst="rect">
            <a:avLst/>
          </a:prstGeom>
          <a:noFill/>
        </p:spPr>
        <p:txBody>
          <a:bodyPr wrap="square" rtlCol="0">
            <a:spAutoFit/>
          </a:bodyPr>
          <a:lstStyle/>
          <a:p>
            <a:pPr algn="ctr"/>
            <a:r>
              <a:rPr lang="es-AR" sz="2400" b="1" dirty="0" err="1" smtClean="0">
                <a:solidFill>
                  <a:srgbClr val="8064A2">
                    <a:lumMod val="50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Clavam</a:t>
            </a:r>
            <a:endParaRPr lang="es-AR" sz="2400" b="1" dirty="0">
              <a:solidFill>
                <a:srgbClr val="8064A2">
                  <a:lumMod val="50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0" name="9 CuadroTexto"/>
          <p:cNvSpPr txBox="1"/>
          <p:nvPr/>
        </p:nvSpPr>
        <p:spPr>
          <a:xfrm>
            <a:off x="2627784" y="1340768"/>
            <a:ext cx="3672408" cy="461665"/>
          </a:xfrm>
          <a:prstGeom prst="rect">
            <a:avLst/>
          </a:prstGeom>
          <a:noFill/>
        </p:spPr>
        <p:txBody>
          <a:bodyPr wrap="square" rtlCol="0">
            <a:spAutoFit/>
          </a:bodyPr>
          <a:lstStyle/>
          <a:p>
            <a:pPr algn="ctr"/>
            <a:r>
              <a:rPr lang="es-AR" sz="2400" b="1" dirty="0" err="1" smtClean="0">
                <a:solidFill>
                  <a:srgbClr val="00B05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Sulfonas</a:t>
            </a:r>
            <a:endParaRPr lang="es-AR" sz="2400" b="1" dirty="0">
              <a:solidFill>
                <a:srgbClr val="00B05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 name="10 CuadroTexto"/>
          <p:cNvSpPr txBox="1"/>
          <p:nvPr/>
        </p:nvSpPr>
        <p:spPr>
          <a:xfrm>
            <a:off x="1763688" y="2924944"/>
            <a:ext cx="4176464" cy="830997"/>
          </a:xfrm>
          <a:prstGeom prst="rect">
            <a:avLst/>
          </a:prstGeom>
          <a:noFill/>
        </p:spPr>
        <p:txBody>
          <a:bodyPr wrap="square" rtlCol="0">
            <a:spAutoFit/>
          </a:bodyPr>
          <a:lstStyle/>
          <a:p>
            <a:pPr algn="ctr"/>
            <a:r>
              <a:rPr lang="es-AR" sz="2400" b="1" dirty="0" err="1"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DBOs</a:t>
            </a:r>
            <a:r>
              <a:rPr lang="es-AR" sz="2400"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400" dirty="0" err="1" smtClean="0">
                <a:solidFill>
                  <a:srgbClr val="C00000"/>
                </a:solidFill>
                <a:latin typeface="Arial" panose="020B0604020202020204" pitchFamily="34" charset="0"/>
                <a:cs typeface="Arial" panose="020B0604020202020204" pitchFamily="34" charset="0"/>
              </a:rPr>
              <a:t>diazabicyclooctanone</a:t>
            </a:r>
            <a:r>
              <a:rPr lang="es-AR" sz="2400" dirty="0" smtClean="0">
                <a:solidFill>
                  <a:srgbClr val="C00000"/>
                </a:solidFill>
                <a:latin typeface="Arial" panose="020B0604020202020204" pitchFamily="34" charset="0"/>
                <a:cs typeface="Arial" panose="020B0604020202020204" pitchFamily="34" charset="0"/>
              </a:rPr>
              <a:t>)</a:t>
            </a:r>
            <a:endParaRPr lang="es-AR" sz="24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2" name="11 CuadroTexto"/>
          <p:cNvSpPr txBox="1"/>
          <p:nvPr/>
        </p:nvSpPr>
        <p:spPr>
          <a:xfrm>
            <a:off x="4932040" y="3068960"/>
            <a:ext cx="3096344" cy="461665"/>
          </a:xfrm>
          <a:prstGeom prst="rect">
            <a:avLst/>
          </a:prstGeom>
          <a:noFill/>
        </p:spPr>
        <p:txBody>
          <a:bodyPr wrap="square" rtlCol="0">
            <a:spAutoFit/>
          </a:bodyPr>
          <a:lstStyle/>
          <a:p>
            <a:pPr algn="ctr"/>
            <a:r>
              <a:rPr lang="es-AR" sz="2400" dirty="0" smtClean="0">
                <a:solidFill>
                  <a:srgbClr val="1F497D">
                    <a:lumMod val="50000"/>
                  </a:srgbClr>
                </a:solidFill>
                <a:latin typeface="Arial" panose="020B0604020202020204" pitchFamily="34" charset="0"/>
                <a:cs typeface="Arial" panose="020B0604020202020204" pitchFamily="34" charset="0"/>
              </a:rPr>
              <a:t>Agentes Duales</a:t>
            </a:r>
            <a:endParaRPr lang="es-AR" sz="2400" dirty="0">
              <a:solidFill>
                <a:srgbClr val="1F497D">
                  <a:lumMod val="50000"/>
                </a:srgbClr>
              </a:solidFill>
              <a:latin typeface="Arial" panose="020B0604020202020204" pitchFamily="34" charset="0"/>
              <a:cs typeface="Arial" panose="020B0604020202020204" pitchFamily="34" charset="0"/>
            </a:endParaRPr>
          </a:p>
        </p:txBody>
      </p:sp>
      <p:sp>
        <p:nvSpPr>
          <p:cNvPr id="13" name="12 CuadroTexto"/>
          <p:cNvSpPr txBox="1"/>
          <p:nvPr/>
        </p:nvSpPr>
        <p:spPr>
          <a:xfrm>
            <a:off x="2207924" y="4869160"/>
            <a:ext cx="3024336" cy="830997"/>
          </a:xfrm>
          <a:prstGeom prst="rect">
            <a:avLst/>
          </a:prstGeom>
          <a:noFill/>
        </p:spPr>
        <p:txBody>
          <a:bodyPr wrap="square" rtlCol="0">
            <a:spAutoFit/>
          </a:bodyPr>
          <a:lstStyle/>
          <a:p>
            <a:pPr algn="ctr"/>
            <a:r>
              <a:rPr lang="es-AR" sz="2400" b="1" dirty="0" smtClean="0">
                <a:solidFill>
                  <a:srgbClr val="C0504D">
                    <a:lumMod val="50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Acido </a:t>
            </a:r>
            <a:r>
              <a:rPr lang="es-AR" sz="2400" b="1" dirty="0" err="1" smtClean="0">
                <a:solidFill>
                  <a:srgbClr val="C0504D">
                    <a:lumMod val="50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borónico</a:t>
            </a:r>
            <a:r>
              <a:rPr lang="es-AR" sz="2400" b="1" dirty="0" smtClean="0">
                <a:solidFill>
                  <a:srgbClr val="C0504D">
                    <a:lumMod val="50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cíclico</a:t>
            </a:r>
            <a:endParaRPr lang="es-AR" sz="2400" b="1" dirty="0">
              <a:solidFill>
                <a:srgbClr val="C0504D">
                  <a:lumMod val="50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5 CuadroTexto"/>
          <p:cNvSpPr txBox="1"/>
          <p:nvPr/>
        </p:nvSpPr>
        <p:spPr>
          <a:xfrm>
            <a:off x="5796136" y="6453336"/>
            <a:ext cx="2880320" cy="261610"/>
          </a:xfrm>
          <a:prstGeom prst="rect">
            <a:avLst/>
          </a:prstGeom>
          <a:noFill/>
        </p:spPr>
        <p:txBody>
          <a:bodyPr wrap="square" rtlCol="0">
            <a:spAutoFit/>
          </a:bodyPr>
          <a:lstStyle/>
          <a:p>
            <a:pPr algn="r"/>
            <a:r>
              <a:rPr lang="nl-NL" sz="1100" b="1" i="1"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Drug Resist </a:t>
            </a:r>
            <a:r>
              <a:rPr lang="nl-NL" sz="1100" b="1" i="1" dirty="0" smtClean="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Updat.</a:t>
            </a:r>
            <a:r>
              <a:rPr lang="nl-NL" sz="1100" b="1" i="1"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nl-NL" sz="1100" b="1" i="1" dirty="0" smtClean="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2018 </a:t>
            </a:r>
            <a:r>
              <a:rPr lang="nl-NL" sz="1100" b="1" i="1"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Jan;36:13-29.</a:t>
            </a:r>
            <a:endParaRPr lang="es-AR" sz="1100" b="1" i="1"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45592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4" grpId="0" animBg="1"/>
      <p:bldP spid="5" grpId="0" animBg="1"/>
      <p:bldP spid="8" grpId="0" animBg="1"/>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Estructura de Inhibidores de </a:t>
            </a:r>
            <a:r>
              <a:rPr lang="el-GR"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β</a:t>
            </a:r>
            <a:r>
              <a:rPr lang="es-AR"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s-AR"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lactamasas</a:t>
            </a:r>
            <a:endParaRPr lang="es-AR"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026" name="Picture 2"/>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216023" y="1916832"/>
            <a:ext cx="8748465" cy="151856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3 CuadroTexto"/>
          <p:cNvSpPr txBox="1"/>
          <p:nvPr/>
        </p:nvSpPr>
        <p:spPr>
          <a:xfrm>
            <a:off x="467544" y="4293096"/>
            <a:ext cx="7344816" cy="369332"/>
          </a:xfrm>
          <a:prstGeom prst="rect">
            <a:avLst/>
          </a:prstGeom>
          <a:noFill/>
        </p:spPr>
        <p:txBody>
          <a:bodyPr wrap="square" rtlCol="0">
            <a:spAutoFit/>
          </a:bodyPr>
          <a:lstStyle/>
          <a:p>
            <a:endParaRPr lang="es-AR" dirty="0"/>
          </a:p>
        </p:txBody>
      </p:sp>
      <p:sp>
        <p:nvSpPr>
          <p:cNvPr id="5" name="4 CuadroTexto"/>
          <p:cNvSpPr txBox="1"/>
          <p:nvPr/>
        </p:nvSpPr>
        <p:spPr>
          <a:xfrm>
            <a:off x="323528" y="4005064"/>
            <a:ext cx="8640960" cy="1477328"/>
          </a:xfrm>
          <a:prstGeom prst="rect">
            <a:avLst/>
          </a:prstGeom>
          <a:noFill/>
        </p:spPr>
        <p:txBody>
          <a:bodyPr wrap="square" rtlCol="0">
            <a:spAutoFit/>
          </a:bodyPr>
          <a:lstStyle/>
          <a:p>
            <a:r>
              <a:rPr lang="en-US" dirty="0" err="1" smtClean="0">
                <a:latin typeface="Arial" panose="020B0604020202020204" pitchFamily="34" charset="0"/>
                <a:cs typeface="Arial" panose="020B0604020202020204" pitchFamily="34" charset="0"/>
              </a:rPr>
              <a:t>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bacterias</a:t>
            </a:r>
            <a:r>
              <a:rPr lang="en-US" dirty="0" smtClean="0">
                <a:latin typeface="Arial" panose="020B0604020202020204" pitchFamily="34" charset="0"/>
                <a:cs typeface="Arial" panose="020B0604020202020204" pitchFamily="34" charset="0"/>
              </a:rPr>
              <a:t> Gram-</a:t>
            </a:r>
            <a:r>
              <a:rPr lang="en-US" dirty="0" err="1" smtClean="0">
                <a:latin typeface="Arial" panose="020B0604020202020204" pitchFamily="34" charset="0"/>
                <a:cs typeface="Arial" panose="020B0604020202020204" pitchFamily="34" charset="0"/>
              </a:rPr>
              <a:t>negativas</a:t>
            </a:r>
            <a:r>
              <a:rPr lang="en-US" dirty="0" smtClean="0">
                <a:latin typeface="Arial" panose="020B0604020202020204" pitchFamily="34" charset="0"/>
                <a:cs typeface="Arial" panose="020B0604020202020204" pitchFamily="34" charset="0"/>
              </a:rPr>
              <a:t> el </a:t>
            </a:r>
            <a:r>
              <a:rPr lang="en-US" dirty="0" err="1" smtClean="0">
                <a:latin typeface="Arial" panose="020B0604020202020204" pitchFamily="34" charset="0"/>
                <a:cs typeface="Arial" panose="020B0604020202020204" pitchFamily="34" charset="0"/>
              </a:rPr>
              <a:t>acceso</a:t>
            </a:r>
            <a:r>
              <a:rPr lang="en-US" dirty="0" smtClean="0">
                <a:latin typeface="Arial" panose="020B0604020202020204" pitchFamily="34" charset="0"/>
                <a:cs typeface="Arial" panose="020B0604020202020204" pitchFamily="34" charset="0"/>
              </a:rPr>
              <a:t> a PBPs </a:t>
            </a:r>
            <a:r>
              <a:rPr lang="en-US" dirty="0" err="1" smtClean="0">
                <a:latin typeface="Arial" panose="020B0604020202020204" pitchFamily="34" charset="0"/>
                <a:cs typeface="Arial" panose="020B0604020202020204" pitchFamily="34" charset="0"/>
              </a:rPr>
              <a:t>por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antibióticos</a:t>
            </a:r>
            <a:r>
              <a:rPr lang="en-US" dirty="0" smtClean="0">
                <a:latin typeface="Arial" panose="020B0604020202020204" pitchFamily="34" charset="0"/>
                <a:cs typeface="Arial" panose="020B0604020202020204" pitchFamily="34" charset="0"/>
              </a:rPr>
              <a:t> β-</a:t>
            </a:r>
            <a:r>
              <a:rPr lang="en-US" dirty="0" err="1" smtClean="0">
                <a:latin typeface="Arial" panose="020B0604020202020204" pitchFamily="34" charset="0"/>
                <a:cs typeface="Arial" panose="020B0604020202020204" pitchFamily="34" charset="0"/>
              </a:rPr>
              <a:t>lactámicos</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es</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bloqueado</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por</a:t>
            </a:r>
            <a:r>
              <a:rPr lang="en-US" dirty="0" smtClean="0">
                <a:latin typeface="Arial" panose="020B0604020202020204" pitchFamily="34" charset="0"/>
                <a:cs typeface="Arial" panose="020B0604020202020204" pitchFamily="34" charset="0"/>
              </a:rPr>
              <a:t> β-</a:t>
            </a:r>
            <a:r>
              <a:rPr lang="en-US" dirty="0" err="1" smtClean="0">
                <a:latin typeface="Arial" panose="020B0604020202020204" pitchFamily="34" charset="0"/>
                <a:cs typeface="Arial" panose="020B0604020202020204" pitchFamily="34" charset="0"/>
              </a:rPr>
              <a:t>lactamasas</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a:t>
            </a:r>
            <a:r>
              <a:rPr lang="en-US" dirty="0" err="1">
                <a:latin typeface="Arial" panose="020B0604020202020204" pitchFamily="34" charset="0"/>
                <a:cs typeface="Arial" panose="020B0604020202020204" pitchFamily="34" charset="0"/>
              </a:rPr>
              <a:t>Bla</a:t>
            </a:r>
            <a:r>
              <a:rPr lang="en-US" dirty="0" smtClean="0">
                <a:latin typeface="Arial" panose="020B0604020202020204" pitchFamily="34" charset="0"/>
                <a:cs typeface="Arial" panose="020B0604020202020204" pitchFamily="34" charset="0"/>
              </a:rPr>
              <a:t>) que </a:t>
            </a:r>
            <a:r>
              <a:rPr lang="en-US" dirty="0" err="1" smtClean="0">
                <a:latin typeface="Arial" panose="020B0604020202020204" pitchFamily="34" charset="0"/>
                <a:cs typeface="Arial" panose="020B0604020202020204" pitchFamily="34" charset="0"/>
              </a:rPr>
              <a:t>inactivan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los</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antibióticos</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tránsito</a:t>
            </a:r>
            <a:r>
              <a:rPr lang="en-US" dirty="0" smtClean="0">
                <a:latin typeface="Arial" panose="020B0604020202020204" pitchFamily="34" charset="0"/>
                <a:cs typeface="Arial" panose="020B0604020202020204" pitchFamily="34" charset="0"/>
              </a:rPr>
              <a:t> a </a:t>
            </a:r>
            <a:r>
              <a:rPr lang="en-US" dirty="0" err="1" smtClean="0">
                <a:latin typeface="Arial" panose="020B0604020202020204" pitchFamily="34" charset="0"/>
                <a:cs typeface="Arial" panose="020B0604020202020204" pitchFamily="34" charset="0"/>
              </a:rPr>
              <a:t>su</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blanco</a:t>
            </a:r>
            <a:r>
              <a:rPr lang="en-US" dirty="0" smtClean="0">
                <a:latin typeface="Arial" panose="020B0604020202020204" pitchFamily="34" charset="0"/>
                <a:cs typeface="Arial" panose="020B0604020202020204" pitchFamily="34" charset="0"/>
              </a:rPr>
              <a:t> de </a:t>
            </a:r>
            <a:r>
              <a:rPr lang="en-US" dirty="0" err="1" smtClean="0">
                <a:latin typeface="Arial" panose="020B0604020202020204" pitchFamily="34" charset="0"/>
                <a:cs typeface="Arial" panose="020B0604020202020204" pitchFamily="34" charset="0"/>
              </a:rPr>
              <a:t>matar</a:t>
            </a:r>
            <a:r>
              <a:rPr lang="en-US" dirty="0" smtClean="0">
                <a:latin typeface="Arial" panose="020B0604020202020204" pitchFamily="34" charset="0"/>
                <a:cs typeface="Arial" panose="020B0604020202020204" pitchFamily="34" charset="0"/>
              </a:rPr>
              <a:t>. El </a:t>
            </a:r>
            <a:r>
              <a:rPr lang="en-US" dirty="0" err="1" smtClean="0">
                <a:latin typeface="Arial" panose="020B0604020202020204" pitchFamily="34" charset="0"/>
                <a:cs typeface="Arial" panose="020B0604020202020204" pitchFamily="34" charset="0"/>
              </a:rPr>
              <a:t>agregado</a:t>
            </a:r>
            <a:r>
              <a:rPr lang="en-US" dirty="0" smtClean="0">
                <a:latin typeface="Arial" panose="020B0604020202020204" pitchFamily="34" charset="0"/>
                <a:cs typeface="Arial" panose="020B0604020202020204" pitchFamily="34" charset="0"/>
              </a:rPr>
              <a:t> de un </a:t>
            </a:r>
            <a:r>
              <a:rPr lang="en-US" dirty="0" err="1" smtClean="0">
                <a:latin typeface="Arial" panose="020B0604020202020204" pitchFamily="34" charset="0"/>
                <a:cs typeface="Arial" panose="020B0604020202020204" pitchFamily="34" charset="0"/>
              </a:rPr>
              <a:t>inhibidor</a:t>
            </a:r>
            <a:r>
              <a:rPr lang="en-US" dirty="0" smtClean="0">
                <a:latin typeface="Arial" panose="020B0604020202020204" pitchFamily="34" charset="0"/>
                <a:cs typeface="Arial" panose="020B0604020202020204" pitchFamily="34" charset="0"/>
              </a:rPr>
              <a:t> de β-</a:t>
            </a:r>
            <a:r>
              <a:rPr lang="en-US" dirty="0" err="1" smtClean="0">
                <a:latin typeface="Arial" panose="020B0604020202020204" pitchFamily="34" charset="0"/>
                <a:cs typeface="Arial" panose="020B0604020202020204" pitchFamily="34" charset="0"/>
              </a:rPr>
              <a:t>lactamasa</a:t>
            </a:r>
            <a:r>
              <a:rPr lang="en-US" dirty="0" smtClean="0">
                <a:latin typeface="Arial" panose="020B0604020202020204" pitchFamily="34" charset="0"/>
                <a:cs typeface="Arial" panose="020B0604020202020204" pitchFamily="34" charset="0"/>
              </a:rPr>
              <a:t> (BLI</a:t>
            </a:r>
            <a:r>
              <a:rPr lang="en-US" dirty="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previene</a:t>
            </a:r>
            <a:r>
              <a:rPr lang="en-US" dirty="0" smtClean="0">
                <a:latin typeface="Arial" panose="020B0604020202020204" pitchFamily="34" charset="0"/>
                <a:cs typeface="Arial" panose="020B0604020202020204" pitchFamily="34" charset="0"/>
              </a:rPr>
              <a:t> a la β-</a:t>
            </a:r>
            <a:r>
              <a:rPr lang="en-US" dirty="0" err="1" smtClean="0">
                <a:latin typeface="Arial" panose="020B0604020202020204" pitchFamily="34" charset="0"/>
                <a:cs typeface="Arial" panose="020B0604020202020204" pitchFamily="34" charset="0"/>
              </a:rPr>
              <a:t>lactamasa</a:t>
            </a:r>
            <a:r>
              <a:rPr lang="en-US" dirty="0" smtClean="0">
                <a:latin typeface="Arial" panose="020B0604020202020204" pitchFamily="34" charset="0"/>
                <a:cs typeface="Arial" panose="020B0604020202020204" pitchFamily="34" charset="0"/>
              </a:rPr>
              <a:t> de </a:t>
            </a:r>
            <a:r>
              <a:rPr lang="en-US" dirty="0" err="1" smtClean="0">
                <a:latin typeface="Arial" panose="020B0604020202020204" pitchFamily="34" charset="0"/>
                <a:cs typeface="Arial" panose="020B0604020202020204" pitchFamily="34" charset="0"/>
              </a:rPr>
              <a:t>destruir</a:t>
            </a:r>
            <a:r>
              <a:rPr lang="en-US" dirty="0" smtClean="0">
                <a:latin typeface="Arial" panose="020B0604020202020204" pitchFamily="34" charset="0"/>
                <a:cs typeface="Arial" panose="020B0604020202020204" pitchFamily="34" charset="0"/>
              </a:rPr>
              <a:t> al </a:t>
            </a:r>
            <a:r>
              <a:rPr lang="en-US" dirty="0" err="1" smtClean="0">
                <a:latin typeface="Arial" panose="020B0604020202020204" pitchFamily="34" charset="0"/>
                <a:cs typeface="Arial" panose="020B0604020202020204" pitchFamily="34" charset="0"/>
              </a:rPr>
              <a:t>antibiótico</a:t>
            </a:r>
            <a:r>
              <a:rPr lang="en-US" dirty="0" smtClean="0">
                <a:latin typeface="Arial" panose="020B0604020202020204" pitchFamily="34" charset="0"/>
                <a:cs typeface="Arial" panose="020B0604020202020204" pitchFamily="34" charset="0"/>
              </a:rPr>
              <a:t> que </a:t>
            </a:r>
            <a:r>
              <a:rPr lang="en-US" dirty="0" err="1" smtClean="0">
                <a:latin typeface="Arial" panose="020B0604020202020204" pitchFamily="34" charset="0"/>
                <a:cs typeface="Arial" panose="020B0604020202020204" pitchFamily="34" charset="0"/>
              </a:rPr>
              <a:t>puede</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proceder</a:t>
            </a:r>
            <a:r>
              <a:rPr lang="en-US" dirty="0" smtClean="0">
                <a:latin typeface="Arial" panose="020B0604020202020204" pitchFamily="34" charset="0"/>
                <a:cs typeface="Arial" panose="020B0604020202020204" pitchFamily="34" charset="0"/>
              </a:rPr>
              <a:t> a </a:t>
            </a:r>
            <a:r>
              <a:rPr lang="en-US" dirty="0" err="1" smtClean="0">
                <a:latin typeface="Arial" panose="020B0604020202020204" pitchFamily="34" charset="0"/>
                <a:cs typeface="Arial" panose="020B0604020202020204" pitchFamily="34" charset="0"/>
              </a:rPr>
              <a:t>su</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blanco</a:t>
            </a:r>
            <a:r>
              <a:rPr lang="en-US" dirty="0" smtClean="0">
                <a:latin typeface="Arial" panose="020B0604020202020204" pitchFamily="34" charset="0"/>
                <a:cs typeface="Arial" panose="020B0604020202020204" pitchFamily="34" charset="0"/>
              </a:rPr>
              <a:t> PBP, </a:t>
            </a:r>
            <a:r>
              <a:rPr lang="en-US" dirty="0" err="1" smtClean="0">
                <a:latin typeface="Arial" panose="020B0604020202020204" pitchFamily="34" charset="0"/>
                <a:cs typeface="Arial" panose="020B0604020202020204" pitchFamily="34" charset="0"/>
              </a:rPr>
              <a:t>causando</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muerte</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celular</a:t>
            </a:r>
            <a:endParaRPr lang="es-AR" dirty="0">
              <a:latin typeface="Arial" panose="020B0604020202020204" pitchFamily="34" charset="0"/>
              <a:cs typeface="Arial" panose="020B0604020202020204" pitchFamily="34" charset="0"/>
            </a:endParaRPr>
          </a:p>
        </p:txBody>
      </p:sp>
      <p:sp>
        <p:nvSpPr>
          <p:cNvPr id="6" name="5 CuadroTexto"/>
          <p:cNvSpPr txBox="1"/>
          <p:nvPr/>
        </p:nvSpPr>
        <p:spPr>
          <a:xfrm>
            <a:off x="4139952" y="5877272"/>
            <a:ext cx="4680520" cy="338554"/>
          </a:xfrm>
          <a:prstGeom prst="rect">
            <a:avLst/>
          </a:prstGeom>
          <a:noFill/>
        </p:spPr>
        <p:txBody>
          <a:bodyPr wrap="square" rtlCol="0">
            <a:spAutoFit/>
          </a:bodyPr>
          <a:lstStyle/>
          <a:p>
            <a:pPr algn="r"/>
            <a:r>
              <a:rPr lang="es-AR" sz="1600" b="1" i="1" dirty="0" smtClean="0">
                <a:latin typeface="Arial" panose="020B0604020202020204" pitchFamily="34" charset="0"/>
                <a:cs typeface="Arial" panose="020B0604020202020204" pitchFamily="34" charset="0"/>
              </a:rPr>
              <a:t>Bush K. ACS </a:t>
            </a:r>
            <a:r>
              <a:rPr lang="es-AR" sz="1600" b="1" i="1" dirty="0" err="1">
                <a:latin typeface="Arial" panose="020B0604020202020204" pitchFamily="34" charset="0"/>
                <a:cs typeface="Arial" panose="020B0604020202020204" pitchFamily="34" charset="0"/>
              </a:rPr>
              <a:t>Infect</a:t>
            </a:r>
            <a:r>
              <a:rPr lang="es-AR" sz="1600" b="1" i="1" dirty="0">
                <a:latin typeface="Arial" panose="020B0604020202020204" pitchFamily="34" charset="0"/>
                <a:cs typeface="Arial" panose="020B0604020202020204" pitchFamily="34" charset="0"/>
              </a:rPr>
              <a:t> </a:t>
            </a:r>
            <a:r>
              <a:rPr lang="es-AR" sz="1600" b="1" i="1" dirty="0" err="1" smtClean="0">
                <a:latin typeface="Arial" panose="020B0604020202020204" pitchFamily="34" charset="0"/>
                <a:cs typeface="Arial" panose="020B0604020202020204" pitchFamily="34" charset="0"/>
              </a:rPr>
              <a:t>Dis</a:t>
            </a:r>
            <a:r>
              <a:rPr lang="es-AR" sz="1600" b="1" i="1" dirty="0" smtClean="0">
                <a:latin typeface="Arial" panose="020B0604020202020204" pitchFamily="34" charset="0"/>
                <a:cs typeface="Arial" panose="020B0604020202020204" pitchFamily="34" charset="0"/>
              </a:rPr>
              <a:t>.</a:t>
            </a:r>
            <a:r>
              <a:rPr lang="es-AR" sz="1600" b="1" i="1" dirty="0">
                <a:latin typeface="Arial" panose="020B0604020202020204" pitchFamily="34" charset="0"/>
                <a:cs typeface="Arial" panose="020B0604020202020204" pitchFamily="34" charset="0"/>
              </a:rPr>
              <a:t> </a:t>
            </a:r>
            <a:r>
              <a:rPr lang="es-AR" sz="1600" b="1" i="1" dirty="0" smtClean="0">
                <a:latin typeface="Arial" panose="020B0604020202020204" pitchFamily="34" charset="0"/>
                <a:cs typeface="Arial" panose="020B0604020202020204" pitchFamily="34" charset="0"/>
              </a:rPr>
              <a:t>2018 </a:t>
            </a:r>
            <a:r>
              <a:rPr lang="es-AR" sz="1600" b="1" i="1" dirty="0">
                <a:latin typeface="Arial" panose="020B0604020202020204" pitchFamily="34" charset="0"/>
                <a:cs typeface="Arial" panose="020B0604020202020204" pitchFamily="34" charset="0"/>
              </a:rPr>
              <a:t>Feb 9;4(2):84-87</a:t>
            </a:r>
          </a:p>
        </p:txBody>
      </p:sp>
    </p:spTree>
    <p:extLst>
      <p:ext uri="{BB962C8B-B14F-4D97-AF65-F5344CB8AC3E}">
        <p14:creationId xmlns:p14="http://schemas.microsoft.com/office/powerpoint/2010/main" xmlns="" val="17295992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Inhibidores de </a:t>
            </a:r>
            <a:r>
              <a:rPr lang="el-GR" sz="3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β</a:t>
            </a:r>
            <a:r>
              <a:rPr lang="es-ES" sz="3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s-ES" sz="32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lactamasas</a:t>
            </a:r>
            <a:r>
              <a:rPr lang="es-ES" sz="3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clásicos;</a:t>
            </a:r>
            <a:br>
              <a:rPr lang="es-ES" sz="3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s-ES" sz="32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Oxapenams</a:t>
            </a:r>
            <a:r>
              <a:rPr lang="es-ES" sz="3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y </a:t>
            </a:r>
            <a:r>
              <a:rPr lang="es-ES" sz="32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Sulfonas</a:t>
            </a:r>
            <a:r>
              <a:rPr lang="es-ES" sz="3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ES" sz="32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Penams</a:t>
            </a:r>
            <a:endParaRPr lang="es-ES" sz="32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2 Marcador de contenido"/>
          <p:cNvSpPr>
            <a:spLocks noGrp="1"/>
          </p:cNvSpPr>
          <p:nvPr>
            <p:ph idx="1"/>
          </p:nvPr>
        </p:nvSpPr>
        <p:spPr/>
        <p:txBody>
          <a:bodyPr/>
          <a:lstStyle/>
          <a:p>
            <a:r>
              <a:rPr lang="es-ES" b="1" dirty="0" err="1"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Clavulanato</a:t>
            </a:r>
            <a:endParaRPr lang="es-ES"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endParaRPr lang="es-ES"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endParaRPr lang="es-ES"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s-ES" b="1" dirty="0" err="1"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Tazobactam</a:t>
            </a:r>
            <a:endParaRPr lang="es-ES"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endParaRPr lang="es-ES"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endParaRPr lang="es-ES"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s-ES" b="1" dirty="0" err="1"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Sulbactam</a:t>
            </a:r>
            <a:endParaRPr lang="es-ES"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3 Cerrar llave"/>
          <p:cNvSpPr/>
          <p:nvPr/>
        </p:nvSpPr>
        <p:spPr>
          <a:xfrm>
            <a:off x="3203848" y="1628800"/>
            <a:ext cx="792088" cy="410445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5" name="4 CuadroTexto"/>
          <p:cNvSpPr txBox="1"/>
          <p:nvPr/>
        </p:nvSpPr>
        <p:spPr>
          <a:xfrm>
            <a:off x="4283968" y="1772816"/>
            <a:ext cx="3888432" cy="4093428"/>
          </a:xfrm>
          <a:prstGeom prst="rect">
            <a:avLst/>
          </a:prstGeom>
          <a:noFill/>
        </p:spPr>
        <p:txBody>
          <a:bodyPr wrap="square" rtlCol="0">
            <a:spAutoFit/>
          </a:bodyPr>
          <a:lstStyle/>
          <a:p>
            <a:r>
              <a:rPr lang="es-ES" sz="2000" dirty="0" smtClean="0">
                <a:latin typeface="Arial" panose="020B0604020202020204" pitchFamily="34" charset="0"/>
                <a:cs typeface="Arial" panose="020B0604020202020204" pitchFamily="34" charset="0"/>
              </a:rPr>
              <a:t>Son beta </a:t>
            </a:r>
            <a:r>
              <a:rPr lang="es-ES" sz="2000" dirty="0" err="1" smtClean="0">
                <a:latin typeface="Arial" panose="020B0604020202020204" pitchFamily="34" charset="0"/>
                <a:cs typeface="Arial" panose="020B0604020202020204" pitchFamily="34" charset="0"/>
              </a:rPr>
              <a:t>lactámicos</a:t>
            </a:r>
            <a:r>
              <a:rPr lang="es-ES" sz="2000" dirty="0" smtClean="0">
                <a:latin typeface="Arial" panose="020B0604020202020204" pitchFamily="34" charset="0"/>
                <a:cs typeface="Arial" panose="020B0604020202020204" pitchFamily="34" charset="0"/>
              </a:rPr>
              <a:t> que se unen covalentemente con sitio SERINA  catalítico de </a:t>
            </a:r>
            <a:r>
              <a:rPr lang="el-GR" sz="2000" dirty="0" smtClean="0">
                <a:latin typeface="Arial" panose="020B0604020202020204" pitchFamily="34" charset="0"/>
                <a:cs typeface="Arial" panose="020B0604020202020204" pitchFamily="34" charset="0"/>
              </a:rPr>
              <a:t>β</a:t>
            </a:r>
            <a:r>
              <a:rPr lang="es-ES" sz="2000" dirty="0" smtClean="0">
                <a:latin typeface="Arial" panose="020B0604020202020204" pitchFamily="34" charset="0"/>
                <a:cs typeface="Arial" panose="020B0604020202020204" pitchFamily="34" charset="0"/>
              </a:rPr>
              <a:t>-</a:t>
            </a:r>
            <a:r>
              <a:rPr lang="es-ES" sz="2000" dirty="0" err="1" smtClean="0">
                <a:latin typeface="Arial" panose="020B0604020202020204" pitchFamily="34" charset="0"/>
                <a:cs typeface="Arial" panose="020B0604020202020204" pitchFamily="34" charset="0"/>
              </a:rPr>
              <a:t>lactamasas</a:t>
            </a:r>
            <a:r>
              <a:rPr lang="es-ES" sz="2000" dirty="0" smtClean="0">
                <a:latin typeface="Arial" panose="020B0604020202020204" pitchFamily="34" charset="0"/>
                <a:cs typeface="Arial" panose="020B0604020202020204" pitchFamily="34" charset="0"/>
              </a:rPr>
              <a:t>  </a:t>
            </a:r>
            <a:r>
              <a:rPr lang="es-ES" sz="2000" dirty="0" err="1" smtClean="0">
                <a:latin typeface="Arial" panose="020B0604020202020204" pitchFamily="34" charset="0"/>
                <a:cs typeface="Arial" panose="020B0604020202020204" pitchFamily="34" charset="0"/>
              </a:rPr>
              <a:t>serinas</a:t>
            </a:r>
            <a:r>
              <a:rPr lang="es-ES" sz="2000" dirty="0" smtClean="0">
                <a:latin typeface="Arial" panose="020B0604020202020204" pitchFamily="34" charset="0"/>
                <a:cs typeface="Arial" panose="020B0604020202020204" pitchFamily="34" charset="0"/>
              </a:rPr>
              <a:t>.</a:t>
            </a:r>
          </a:p>
          <a:p>
            <a:endParaRPr lang="es-ES" sz="2000" dirty="0">
              <a:latin typeface="Arial" panose="020B0604020202020204" pitchFamily="34" charset="0"/>
              <a:cs typeface="Arial" panose="020B0604020202020204" pitchFamily="34" charset="0"/>
            </a:endParaRPr>
          </a:p>
          <a:p>
            <a:endParaRPr lang="es-ES" sz="2000" dirty="0" smtClean="0">
              <a:latin typeface="Arial" panose="020B0604020202020204" pitchFamily="34" charset="0"/>
              <a:cs typeface="Arial" panose="020B0604020202020204" pitchFamily="34" charset="0"/>
            </a:endParaRPr>
          </a:p>
          <a:p>
            <a:r>
              <a:rPr lang="es-ES" sz="2000" dirty="0" smtClean="0">
                <a:latin typeface="Arial" panose="020B0604020202020204" pitchFamily="34" charset="0"/>
                <a:cs typeface="Arial" panose="020B0604020202020204" pitchFamily="34" charset="0"/>
              </a:rPr>
              <a:t>Inhibidores de </a:t>
            </a:r>
            <a:r>
              <a:rPr lang="el-GR" sz="2000" dirty="0" smtClean="0">
                <a:latin typeface="Arial" panose="020B0604020202020204" pitchFamily="34" charset="0"/>
                <a:cs typeface="Arial" panose="020B0604020202020204" pitchFamily="34" charset="0"/>
              </a:rPr>
              <a:t>β</a:t>
            </a:r>
            <a:r>
              <a:rPr lang="es-ES" sz="2000" dirty="0" smtClean="0">
                <a:latin typeface="Arial" panose="020B0604020202020204" pitchFamily="34" charset="0"/>
                <a:cs typeface="Arial" panose="020B0604020202020204" pitchFamily="34" charset="0"/>
              </a:rPr>
              <a:t>-</a:t>
            </a:r>
            <a:r>
              <a:rPr lang="es-ES" sz="2000" dirty="0" err="1" smtClean="0">
                <a:latin typeface="Arial" panose="020B0604020202020204" pitchFamily="34" charset="0"/>
                <a:cs typeface="Arial" panose="020B0604020202020204" pitchFamily="34" charset="0"/>
              </a:rPr>
              <a:t>lactamasas</a:t>
            </a:r>
            <a:r>
              <a:rPr lang="es-ES" sz="2000" dirty="0" smtClean="0">
                <a:latin typeface="Arial" panose="020B0604020202020204" pitchFamily="34" charset="0"/>
                <a:cs typeface="Arial" panose="020B0604020202020204" pitchFamily="34" charset="0"/>
              </a:rPr>
              <a:t> clase A.</a:t>
            </a:r>
          </a:p>
          <a:p>
            <a:endParaRPr lang="es-ES" sz="2000" dirty="0">
              <a:latin typeface="Arial" panose="020B0604020202020204" pitchFamily="34" charset="0"/>
              <a:cs typeface="Arial" panose="020B0604020202020204" pitchFamily="34" charset="0"/>
            </a:endParaRPr>
          </a:p>
          <a:p>
            <a:r>
              <a:rPr lang="es-ES" sz="2000" dirty="0" smtClean="0">
                <a:latin typeface="Arial" panose="020B0604020202020204" pitchFamily="34" charset="0"/>
                <a:cs typeface="Arial" panose="020B0604020202020204" pitchFamily="34" charset="0"/>
              </a:rPr>
              <a:t>NO inhiben clase B (</a:t>
            </a:r>
            <a:r>
              <a:rPr lang="es-ES" sz="2000" dirty="0" err="1" smtClean="0">
                <a:latin typeface="Arial" panose="020B0604020202020204" pitchFamily="34" charset="0"/>
                <a:cs typeface="Arial" panose="020B0604020202020204" pitchFamily="34" charset="0"/>
              </a:rPr>
              <a:t>metalobetalactamasas</a:t>
            </a:r>
            <a:r>
              <a:rPr lang="es-ES" sz="2000" dirty="0" smtClean="0">
                <a:latin typeface="Arial" panose="020B0604020202020204" pitchFamily="34" charset="0"/>
                <a:cs typeface="Arial" panose="020B0604020202020204" pitchFamily="34" charset="0"/>
              </a:rPr>
              <a:t>).</a:t>
            </a:r>
          </a:p>
          <a:p>
            <a:endParaRPr lang="es-ES" sz="2000" dirty="0">
              <a:latin typeface="Arial" panose="020B0604020202020204" pitchFamily="34" charset="0"/>
              <a:cs typeface="Arial" panose="020B0604020202020204" pitchFamily="34" charset="0"/>
            </a:endParaRPr>
          </a:p>
          <a:p>
            <a:r>
              <a:rPr lang="es-ES" sz="2000" dirty="0" smtClean="0">
                <a:latin typeface="Arial" panose="020B0604020202020204" pitchFamily="34" charset="0"/>
                <a:cs typeface="Arial" panose="020B0604020202020204" pitchFamily="34" charset="0"/>
              </a:rPr>
              <a:t>Resistencia surgió rápidamente.</a:t>
            </a:r>
            <a:endParaRPr lang="es-ES" sz="2000" dirty="0">
              <a:latin typeface="Arial" panose="020B0604020202020204" pitchFamily="34" charset="0"/>
              <a:cs typeface="Arial" panose="020B0604020202020204" pitchFamily="34" charset="0"/>
            </a:endParaRPr>
          </a:p>
        </p:txBody>
      </p:sp>
      <p:sp>
        <p:nvSpPr>
          <p:cNvPr id="6" name="5 CuadroTexto"/>
          <p:cNvSpPr txBox="1"/>
          <p:nvPr/>
        </p:nvSpPr>
        <p:spPr>
          <a:xfrm>
            <a:off x="3851920" y="6093296"/>
            <a:ext cx="4680520" cy="338554"/>
          </a:xfrm>
          <a:prstGeom prst="rect">
            <a:avLst/>
          </a:prstGeom>
          <a:noFill/>
        </p:spPr>
        <p:txBody>
          <a:bodyPr wrap="square" rtlCol="0">
            <a:spAutoFit/>
          </a:bodyPr>
          <a:lstStyle/>
          <a:p>
            <a:pPr algn="r"/>
            <a:r>
              <a:rPr lang="en-US" sz="1600" b="1" i="1" dirty="0">
                <a:latin typeface="Arial" panose="020B0604020202020204" pitchFamily="34" charset="0"/>
                <a:cs typeface="Arial" panose="020B0604020202020204" pitchFamily="34" charset="0"/>
              </a:rPr>
              <a:t>Drug Resistance Updates 36 (2018) 13–29</a:t>
            </a:r>
            <a:endParaRPr lang="es-ES" sz="16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7590006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DBOs</a:t>
            </a:r>
            <a:r>
              <a:rPr lang="es-ES" sz="36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ES" sz="3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s-ES" sz="32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Diazabiciclooctanos</a:t>
            </a:r>
            <a:r>
              <a:rPr lang="es-ES" sz="3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br>
              <a:rPr lang="es-ES" sz="3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s-ES" sz="3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Múltiples mecanismos de acción</a:t>
            </a:r>
            <a:endParaRPr lang="es-ES" sz="32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2 Marcador de contenido"/>
          <p:cNvSpPr>
            <a:spLocks noGrp="1"/>
          </p:cNvSpPr>
          <p:nvPr>
            <p:ph idx="1"/>
          </p:nvPr>
        </p:nvSpPr>
        <p:spPr>
          <a:xfrm>
            <a:off x="457200" y="1600200"/>
            <a:ext cx="8229600" cy="5069160"/>
          </a:xfrm>
        </p:spPr>
        <p:txBody>
          <a:bodyPr/>
          <a:lstStyle/>
          <a:p>
            <a:r>
              <a:rPr lang="es-ES" dirty="0" smtClean="0">
                <a:latin typeface="Arial" panose="020B0604020202020204" pitchFamily="34" charset="0"/>
                <a:cs typeface="Arial" panose="020B0604020202020204" pitchFamily="34" charset="0"/>
              </a:rPr>
              <a:t>Alta afinidad por PBP2 en bacterias </a:t>
            </a:r>
            <a:r>
              <a:rPr lang="es-ES" dirty="0" err="1" smtClean="0">
                <a:latin typeface="Arial" panose="020B0604020202020204" pitchFamily="34" charset="0"/>
                <a:cs typeface="Arial" panose="020B0604020202020204" pitchFamily="34" charset="0"/>
              </a:rPr>
              <a:t>gram</a:t>
            </a:r>
            <a:r>
              <a:rPr lang="es-ES" dirty="0" smtClean="0">
                <a:latin typeface="Arial" panose="020B0604020202020204" pitchFamily="34" charset="0"/>
                <a:cs typeface="Arial" panose="020B0604020202020204" pitchFamily="34" charset="0"/>
              </a:rPr>
              <a:t> negativas.</a:t>
            </a:r>
          </a:p>
          <a:p>
            <a:r>
              <a:rPr lang="es-ES" b="1" dirty="0" err="1"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Avibactam</a:t>
            </a:r>
            <a:r>
              <a:rPr lang="es-ES" dirty="0" smtClean="0">
                <a:latin typeface="Arial" panose="020B0604020202020204" pitchFamily="34" charset="0"/>
                <a:cs typeface="Arial" panose="020B0604020202020204" pitchFamily="34" charset="0"/>
              </a:rPr>
              <a:t>; primer DBO aprobado con </a:t>
            </a:r>
            <a:r>
              <a:rPr lang="es-ES" dirty="0" err="1" smtClean="0">
                <a:latin typeface="Arial" panose="020B0604020202020204" pitchFamily="34" charset="0"/>
                <a:cs typeface="Arial" panose="020B0604020202020204" pitchFamily="34" charset="0"/>
              </a:rPr>
              <a:t>Ceftazidima</a:t>
            </a:r>
            <a:r>
              <a:rPr lang="es-ES" dirty="0" smtClean="0">
                <a:latin typeface="Arial" panose="020B0604020202020204" pitchFamily="34" charset="0"/>
                <a:cs typeface="Arial" panose="020B0604020202020204" pitchFamily="34" charset="0"/>
              </a:rPr>
              <a:t> (relación 4:1).</a:t>
            </a:r>
          </a:p>
          <a:p>
            <a:r>
              <a:rPr lang="es-ES" dirty="0" smtClean="0">
                <a:latin typeface="Arial" panose="020B0604020202020204" pitchFamily="34" charset="0"/>
                <a:cs typeface="Arial" panose="020B0604020202020204" pitchFamily="34" charset="0"/>
              </a:rPr>
              <a:t>Pronto para aprobarse es </a:t>
            </a:r>
            <a:r>
              <a:rPr lang="es-ES" b="1" dirty="0" err="1"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Relebactam</a:t>
            </a:r>
            <a:r>
              <a:rPr lang="es-ES" dirty="0" smtClean="0">
                <a:latin typeface="Arial" panose="020B0604020202020204" pitchFamily="34" charset="0"/>
                <a:cs typeface="Arial" panose="020B0604020202020204" pitchFamily="34" charset="0"/>
              </a:rPr>
              <a:t>, con </a:t>
            </a:r>
            <a:r>
              <a:rPr lang="es-ES" dirty="0" err="1" smtClean="0">
                <a:latin typeface="Arial" panose="020B0604020202020204" pitchFamily="34" charset="0"/>
                <a:cs typeface="Arial" panose="020B0604020202020204" pitchFamily="34" charset="0"/>
              </a:rPr>
              <a:t>Imipenem</a:t>
            </a:r>
            <a:r>
              <a:rPr lang="es-ES" dirty="0" smtClean="0">
                <a:latin typeface="Arial" panose="020B0604020202020204" pitchFamily="34" charset="0"/>
                <a:cs typeface="Arial" panose="020B0604020202020204" pitchFamily="34" charset="0"/>
              </a:rPr>
              <a:t>.</a:t>
            </a:r>
          </a:p>
          <a:p>
            <a:r>
              <a:rPr lang="es-ES" b="1" dirty="0" err="1"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Nacubactam</a:t>
            </a:r>
            <a:r>
              <a:rPr lang="es-ES" dirty="0" smtClean="0">
                <a:latin typeface="Arial" panose="020B0604020202020204" pitchFamily="34" charset="0"/>
                <a:cs typeface="Arial" panose="020B0604020202020204" pitchFamily="34" charset="0"/>
              </a:rPr>
              <a:t>; 1</a:t>
            </a:r>
            <a:r>
              <a:rPr lang="es-ES" baseline="30000" dirty="0" smtClean="0">
                <a:latin typeface="Arial" panose="020B0604020202020204" pitchFamily="34" charset="0"/>
                <a:cs typeface="Arial" panose="020B0604020202020204" pitchFamily="34" charset="0"/>
              </a:rPr>
              <a:t>er</a:t>
            </a:r>
            <a:r>
              <a:rPr lang="es-ES" dirty="0" smtClean="0">
                <a:latin typeface="Arial" panose="020B0604020202020204" pitchFamily="34" charset="0"/>
                <a:cs typeface="Arial" panose="020B0604020202020204" pitchFamily="34" charset="0"/>
              </a:rPr>
              <a:t> agente dual con </a:t>
            </a:r>
            <a:r>
              <a:rPr lang="es-ES" dirty="0" err="1" smtClean="0">
                <a:latin typeface="Arial" panose="020B0604020202020204" pitchFamily="34" charset="0"/>
                <a:cs typeface="Arial" panose="020B0604020202020204" pitchFamily="34" charset="0"/>
              </a:rPr>
              <a:t>Meropenem</a:t>
            </a:r>
            <a:r>
              <a:rPr lang="es-ES" dirty="0" smtClean="0">
                <a:latin typeface="Arial" panose="020B0604020202020204" pitchFamily="34" charset="0"/>
                <a:cs typeface="Arial" panose="020B0604020202020204" pitchFamily="34" charset="0"/>
              </a:rPr>
              <a:t>.</a:t>
            </a:r>
          </a:p>
          <a:p>
            <a:r>
              <a:rPr lang="es-ES" b="1" dirty="0" err="1"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Zidebactam</a:t>
            </a:r>
            <a:r>
              <a:rPr lang="es-ES"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con </a:t>
            </a:r>
            <a:r>
              <a:rPr lang="es-ES" dirty="0" err="1" smtClean="0">
                <a:latin typeface="Arial" panose="020B0604020202020204" pitchFamily="34" charset="0"/>
                <a:cs typeface="Arial" panose="020B0604020202020204" pitchFamily="34" charset="0"/>
              </a:rPr>
              <a:t>Cefepime</a:t>
            </a:r>
            <a:r>
              <a:rPr lang="es-ES" dirty="0" smtClean="0">
                <a:latin typeface="Arial" panose="020B0604020202020204" pitchFamily="34" charset="0"/>
                <a:cs typeface="Arial" panose="020B0604020202020204" pitchFamily="34" charset="0"/>
              </a:rPr>
              <a:t>.</a:t>
            </a:r>
            <a:endParaRPr lang="es-E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2757589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Inhibidores de </a:t>
            </a:r>
            <a:r>
              <a:rPr lang="el-GR"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β</a:t>
            </a:r>
            <a:r>
              <a:rPr lang="es-ES"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s-ES"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lactamasas</a:t>
            </a:r>
            <a:r>
              <a:rPr lang="es-ES"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NO </a:t>
            </a:r>
            <a:r>
              <a:rPr lang="el-GR"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β</a:t>
            </a:r>
            <a:r>
              <a:rPr lang="es-ES"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s-ES"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lactámicos</a:t>
            </a:r>
            <a:r>
              <a:rPr lang="es-ES"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ácido </a:t>
            </a:r>
            <a:r>
              <a:rPr lang="es-ES"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borónico</a:t>
            </a:r>
            <a:endParaRPr lang="es-ES"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2 Marcador de contenido"/>
          <p:cNvSpPr>
            <a:spLocks noGrp="1"/>
          </p:cNvSpPr>
          <p:nvPr>
            <p:ph idx="1"/>
          </p:nvPr>
        </p:nvSpPr>
        <p:spPr/>
        <p:txBody>
          <a:bodyPr>
            <a:normAutofit fontScale="92500"/>
          </a:bodyPr>
          <a:lstStyle/>
          <a:p>
            <a:r>
              <a:rPr lang="es-ES" sz="3000" b="1" dirty="0" err="1" smtClean="0">
                <a:solidFill>
                  <a:srgbClr val="C00000"/>
                </a:solidFill>
                <a:effectLst>
                  <a:outerShdw blurRad="38100" dist="38100" dir="2700000" algn="tl">
                    <a:srgbClr val="000000">
                      <a:alpha val="43137"/>
                    </a:srgbClr>
                  </a:outerShdw>
                </a:effectLst>
                <a:latin typeface="Arial" pitchFamily="34" charset="0"/>
                <a:cs typeface="Arial" pitchFamily="34" charset="0"/>
              </a:rPr>
              <a:t>Vaborbactam</a:t>
            </a:r>
            <a:r>
              <a:rPr lang="es-ES" sz="3000" b="1" dirty="0" smtClean="0">
                <a:solidFill>
                  <a:srgbClr val="C00000"/>
                </a:solidFill>
                <a:effectLst>
                  <a:outerShdw blurRad="38100" dist="38100" dir="2700000" algn="tl">
                    <a:srgbClr val="000000">
                      <a:alpha val="43137"/>
                    </a:srgbClr>
                  </a:outerShdw>
                </a:effectLst>
                <a:latin typeface="Arial" pitchFamily="34" charset="0"/>
                <a:cs typeface="Arial" pitchFamily="34" charset="0"/>
              </a:rPr>
              <a:t> </a:t>
            </a:r>
            <a:r>
              <a:rPr lang="es-ES" sz="3000" dirty="0" smtClean="0">
                <a:latin typeface="Arial" pitchFamily="34" charset="0"/>
                <a:cs typeface="Arial" pitchFamily="34" charset="0"/>
              </a:rPr>
              <a:t>con </a:t>
            </a:r>
            <a:r>
              <a:rPr lang="es-ES" sz="3000" dirty="0" err="1" smtClean="0">
                <a:latin typeface="Arial" pitchFamily="34" charset="0"/>
                <a:cs typeface="Arial" pitchFamily="34" charset="0"/>
              </a:rPr>
              <a:t>Meropenem</a:t>
            </a:r>
            <a:r>
              <a:rPr lang="es-ES" sz="3000" dirty="0" smtClean="0">
                <a:latin typeface="Arial" pitchFamily="34" charset="0"/>
                <a:cs typeface="Arial" pitchFamily="34" charset="0"/>
              </a:rPr>
              <a:t> aprobado en US.</a:t>
            </a:r>
          </a:p>
          <a:p>
            <a:endParaRPr lang="es-ES" sz="3000" dirty="0" smtClean="0">
              <a:latin typeface="Arial" pitchFamily="34" charset="0"/>
              <a:cs typeface="Arial" pitchFamily="34" charset="0"/>
            </a:endParaRPr>
          </a:p>
          <a:p>
            <a:r>
              <a:rPr lang="es-ES" sz="3000" dirty="0" smtClean="0">
                <a:latin typeface="Arial" pitchFamily="34" charset="0"/>
                <a:cs typeface="Arial" pitchFamily="34" charset="0"/>
              </a:rPr>
              <a:t>Actividad contra </a:t>
            </a:r>
            <a:r>
              <a:rPr lang="es-ES" sz="3000" dirty="0" err="1" smtClean="0">
                <a:latin typeface="Arial" pitchFamily="34" charset="0"/>
                <a:cs typeface="Arial" pitchFamily="34" charset="0"/>
              </a:rPr>
              <a:t>Ambler</a:t>
            </a:r>
            <a:r>
              <a:rPr lang="es-ES" sz="3000" dirty="0" smtClean="0">
                <a:latin typeface="Arial" pitchFamily="34" charset="0"/>
                <a:cs typeface="Arial" pitchFamily="34" charset="0"/>
              </a:rPr>
              <a:t> Clase A (BLEE, KPC).</a:t>
            </a:r>
          </a:p>
          <a:p>
            <a:endParaRPr lang="es-ES" sz="3000" dirty="0" smtClean="0">
              <a:latin typeface="Arial" pitchFamily="34" charset="0"/>
              <a:cs typeface="Arial" pitchFamily="34" charset="0"/>
            </a:endParaRPr>
          </a:p>
          <a:p>
            <a:r>
              <a:rPr lang="es-ES" sz="3000" dirty="0" smtClean="0">
                <a:latin typeface="Arial" pitchFamily="34" charset="0"/>
                <a:cs typeface="Arial" pitchFamily="34" charset="0"/>
              </a:rPr>
              <a:t> Actividad contra </a:t>
            </a:r>
            <a:r>
              <a:rPr lang="es-ES" sz="3000" dirty="0" err="1" smtClean="0">
                <a:latin typeface="Arial" pitchFamily="34" charset="0"/>
                <a:cs typeface="Arial" pitchFamily="34" charset="0"/>
              </a:rPr>
              <a:t>Ambler</a:t>
            </a:r>
            <a:r>
              <a:rPr lang="es-ES" sz="3000" dirty="0" smtClean="0">
                <a:latin typeface="Arial" pitchFamily="34" charset="0"/>
                <a:cs typeface="Arial" pitchFamily="34" charset="0"/>
              </a:rPr>
              <a:t> Clase C (</a:t>
            </a:r>
            <a:r>
              <a:rPr lang="es-ES" sz="3000" dirty="0" err="1" smtClean="0">
                <a:latin typeface="Arial" pitchFamily="34" charset="0"/>
                <a:cs typeface="Arial" pitchFamily="34" charset="0"/>
              </a:rPr>
              <a:t>AmpC</a:t>
            </a:r>
            <a:r>
              <a:rPr lang="es-ES" sz="3000" dirty="0" smtClean="0">
                <a:latin typeface="Arial" pitchFamily="34" charset="0"/>
                <a:cs typeface="Arial" pitchFamily="34" charset="0"/>
              </a:rPr>
              <a:t>).</a:t>
            </a:r>
          </a:p>
          <a:p>
            <a:endParaRPr lang="es-ES" sz="3000" dirty="0" smtClean="0">
              <a:latin typeface="Arial" pitchFamily="34" charset="0"/>
              <a:cs typeface="Arial" pitchFamily="34" charset="0"/>
            </a:endParaRPr>
          </a:p>
          <a:p>
            <a:r>
              <a:rPr lang="es-ES" sz="3000" dirty="0" smtClean="0">
                <a:latin typeface="Arial" pitchFamily="34" charset="0"/>
                <a:cs typeface="Arial" pitchFamily="34" charset="0"/>
              </a:rPr>
              <a:t>Similar espectro a </a:t>
            </a:r>
            <a:r>
              <a:rPr lang="es-ES" sz="3000" dirty="0" err="1" smtClean="0">
                <a:latin typeface="Arial" pitchFamily="34" charset="0"/>
                <a:cs typeface="Arial" pitchFamily="34" charset="0"/>
              </a:rPr>
              <a:t>Imipenem</a:t>
            </a:r>
            <a:r>
              <a:rPr lang="es-ES" sz="3000" dirty="0" smtClean="0">
                <a:latin typeface="Arial" pitchFamily="34" charset="0"/>
                <a:cs typeface="Arial" pitchFamily="34" charset="0"/>
              </a:rPr>
              <a:t>/</a:t>
            </a:r>
            <a:r>
              <a:rPr lang="es-ES" sz="3000" dirty="0" err="1" smtClean="0">
                <a:latin typeface="Arial" pitchFamily="34" charset="0"/>
                <a:cs typeface="Arial" pitchFamily="34" charset="0"/>
              </a:rPr>
              <a:t>relebactam</a:t>
            </a:r>
            <a:r>
              <a:rPr lang="es-ES" sz="3000" dirty="0" smtClean="0">
                <a:latin typeface="Arial" pitchFamily="34" charset="0"/>
                <a:cs typeface="Arial" pitchFamily="34" charset="0"/>
              </a:rPr>
              <a:t> excepto </a:t>
            </a:r>
            <a:r>
              <a:rPr lang="es-ES" sz="3000" i="1" dirty="0" err="1" smtClean="0">
                <a:latin typeface="Arial" pitchFamily="34" charset="0"/>
                <a:cs typeface="Arial" pitchFamily="34" charset="0"/>
              </a:rPr>
              <a:t>Pseudomonas</a:t>
            </a:r>
            <a:r>
              <a:rPr lang="es-ES" sz="3000" i="1" dirty="0" smtClean="0">
                <a:latin typeface="Arial" pitchFamily="34" charset="0"/>
                <a:cs typeface="Arial" pitchFamily="34" charset="0"/>
              </a:rPr>
              <a:t> </a:t>
            </a:r>
            <a:r>
              <a:rPr lang="es-ES" sz="3000" i="1" dirty="0" err="1" smtClean="0">
                <a:latin typeface="Arial" pitchFamily="34" charset="0"/>
                <a:cs typeface="Arial" pitchFamily="34" charset="0"/>
              </a:rPr>
              <a:t>aeruginosa</a:t>
            </a:r>
            <a:r>
              <a:rPr lang="es-ES" sz="3000" i="1" dirty="0" smtClean="0">
                <a:latin typeface="Arial" pitchFamily="34" charset="0"/>
                <a:cs typeface="Arial" pitchFamily="34" charset="0"/>
              </a:rPr>
              <a:t>.</a:t>
            </a:r>
          </a:p>
          <a:p>
            <a:endParaRPr lang="es-ES" dirty="0"/>
          </a:p>
          <a:p>
            <a:endParaRPr lang="es-ES" dirty="0"/>
          </a:p>
        </p:txBody>
      </p:sp>
      <p:sp>
        <p:nvSpPr>
          <p:cNvPr id="4" name="TextBox 3"/>
          <p:cNvSpPr txBox="1"/>
          <p:nvPr/>
        </p:nvSpPr>
        <p:spPr>
          <a:xfrm>
            <a:off x="4788024" y="6165304"/>
            <a:ext cx="3888432" cy="369332"/>
          </a:xfrm>
          <a:prstGeom prst="rect">
            <a:avLst/>
          </a:prstGeom>
          <a:noFill/>
        </p:spPr>
        <p:txBody>
          <a:bodyPr wrap="square" rtlCol="0">
            <a:spAutoFit/>
          </a:bodyPr>
          <a:lstStyle/>
          <a:p>
            <a:pPr algn="r"/>
            <a:r>
              <a:rPr lang="en-US" b="1" i="1" dirty="0" smtClean="0">
                <a:latin typeface="Arial" pitchFamily="34" charset="0"/>
                <a:cs typeface="Arial" pitchFamily="34" charset="0"/>
              </a:rPr>
              <a:t>Drugs. 2018 Jan;78(1):65-98</a:t>
            </a:r>
            <a:r>
              <a:rPr lang="en-US" dirty="0" smtClean="0"/>
              <a:t>.</a:t>
            </a:r>
            <a:endParaRPr lang="en-US" dirty="0"/>
          </a:p>
        </p:txBody>
      </p:sp>
    </p:spTree>
    <p:extLst>
      <p:ext uri="{BB962C8B-B14F-4D97-AF65-F5344CB8AC3E}">
        <p14:creationId xmlns:p14="http://schemas.microsoft.com/office/powerpoint/2010/main" xmlns="" val="24174124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260648"/>
            <a:ext cx="8784976" cy="1143000"/>
          </a:xfrm>
        </p:spPr>
        <p:txBody>
          <a:bodyPr>
            <a:noAutofit/>
          </a:bodyPr>
          <a:lstStyle/>
          <a:p>
            <a:r>
              <a:rPr lang="es-ES" sz="3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Diagrama </a:t>
            </a:r>
            <a:r>
              <a:rPr lang="es-ES" sz="32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Ribbon</a:t>
            </a:r>
            <a:r>
              <a:rPr lang="es-ES" sz="3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de New </a:t>
            </a:r>
            <a:r>
              <a:rPr lang="es-ES" sz="32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Delhi </a:t>
            </a:r>
            <a:r>
              <a:rPr lang="es-ES" sz="32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Metallo</a:t>
            </a:r>
            <a:r>
              <a:rPr lang="es-ES" sz="3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a:t>
            </a:r>
            <a:r>
              <a:rPr lang="es-ES" sz="32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Lactamasa</a:t>
            </a:r>
            <a:r>
              <a:rPr lang="es-ES" sz="3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ES" sz="32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 (NDM-1</a:t>
            </a:r>
            <a:r>
              <a:rPr lang="es-ES" sz="3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s-ES" sz="32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026" name="Picture 2"/>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8188" y="1772816"/>
            <a:ext cx="8990316" cy="367240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3 CuadroTexto"/>
          <p:cNvSpPr txBox="1"/>
          <p:nvPr/>
        </p:nvSpPr>
        <p:spPr>
          <a:xfrm>
            <a:off x="3995936" y="5795972"/>
            <a:ext cx="4536504" cy="369332"/>
          </a:xfrm>
          <a:prstGeom prst="rect">
            <a:avLst/>
          </a:prstGeom>
          <a:noFill/>
        </p:spPr>
        <p:txBody>
          <a:bodyPr wrap="square" rtlCol="0">
            <a:spAutoFit/>
          </a:bodyPr>
          <a:lstStyle/>
          <a:p>
            <a:pPr algn="r"/>
            <a:r>
              <a:rPr lang="es-ES" b="1" i="1" dirty="0" err="1">
                <a:latin typeface="Arial" panose="020B0604020202020204" pitchFamily="34" charset="0"/>
                <a:cs typeface="Arial" panose="020B0604020202020204" pitchFamily="34" charset="0"/>
              </a:rPr>
              <a:t>Trends</a:t>
            </a:r>
            <a:r>
              <a:rPr lang="es-ES" b="1" i="1" dirty="0">
                <a:latin typeface="Arial" panose="020B0604020202020204" pitchFamily="34" charset="0"/>
                <a:cs typeface="Arial" panose="020B0604020202020204" pitchFamily="34" charset="0"/>
              </a:rPr>
              <a:t> </a:t>
            </a:r>
            <a:r>
              <a:rPr lang="es-ES" b="1" i="1" dirty="0" err="1">
                <a:latin typeface="Arial" panose="020B0604020202020204" pitchFamily="34" charset="0"/>
                <a:cs typeface="Arial" panose="020B0604020202020204" pitchFamily="34" charset="0"/>
              </a:rPr>
              <a:t>Pharmacol</a:t>
            </a:r>
            <a:r>
              <a:rPr lang="es-ES" b="1" i="1" dirty="0">
                <a:latin typeface="Arial" panose="020B0604020202020204" pitchFamily="34" charset="0"/>
                <a:cs typeface="Arial" panose="020B0604020202020204" pitchFamily="34" charset="0"/>
              </a:rPr>
              <a:t> </a:t>
            </a:r>
            <a:r>
              <a:rPr lang="es-ES" b="1" i="1" dirty="0" err="1">
                <a:latin typeface="Arial" panose="020B0604020202020204" pitchFamily="34" charset="0"/>
                <a:cs typeface="Arial" panose="020B0604020202020204" pitchFamily="34" charset="0"/>
              </a:rPr>
              <a:t>Sci</a:t>
            </a:r>
            <a:r>
              <a:rPr lang="es-ES" b="1" i="1" dirty="0" smtClean="0">
                <a:latin typeface="Arial" panose="020B0604020202020204" pitchFamily="34" charset="0"/>
                <a:cs typeface="Arial" panose="020B0604020202020204" pitchFamily="34" charset="0"/>
              </a:rPr>
              <a:t>. 2018 </a:t>
            </a:r>
            <a:r>
              <a:rPr lang="es-ES" b="1" i="1" dirty="0" err="1">
                <a:latin typeface="Arial" panose="020B0604020202020204" pitchFamily="34" charset="0"/>
                <a:cs typeface="Arial" panose="020B0604020202020204" pitchFamily="34" charset="0"/>
              </a:rPr>
              <a:t>Apr</a:t>
            </a:r>
            <a:r>
              <a:rPr lang="es-ES" b="1" i="1" dirty="0">
                <a:latin typeface="Arial" panose="020B0604020202020204" pitchFamily="34" charset="0"/>
                <a:cs typeface="Arial" panose="020B0604020202020204" pitchFamily="34" charset="0"/>
              </a:rPr>
              <a:t> 18</a:t>
            </a:r>
          </a:p>
        </p:txBody>
      </p:sp>
    </p:spTree>
    <p:extLst>
      <p:ext uri="{BB962C8B-B14F-4D97-AF65-F5344CB8AC3E}">
        <p14:creationId xmlns:p14="http://schemas.microsoft.com/office/powerpoint/2010/main" xmlns="" val="34794984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607047"/>
            <a:ext cx="7772400" cy="1470025"/>
          </a:xfrm>
        </p:spPr>
        <p:txBody>
          <a:bodyPr/>
          <a:lstStyle/>
          <a:p>
            <a:r>
              <a:rPr lang="es-AR" b="1" i="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Factores de Riesgo para Bacterias </a:t>
            </a:r>
            <a:r>
              <a:rPr lang="es-AR" b="1" i="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Multiresistentes</a:t>
            </a:r>
            <a:endParaRPr lang="es-AR" b="1" i="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2 Subtítulo"/>
          <p:cNvSpPr>
            <a:spLocks noGrp="1"/>
          </p:cNvSpPr>
          <p:nvPr>
            <p:ph type="subTitle" idx="1"/>
          </p:nvPr>
        </p:nvSpPr>
        <p:spPr/>
        <p:txBody>
          <a:bodyPr/>
          <a:lstStyle/>
          <a:p>
            <a:endParaRPr lang="es-AR"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6756092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116632"/>
            <a:ext cx="8784976" cy="1143000"/>
          </a:xfrm>
        </p:spPr>
        <p:txBody>
          <a:bodyPr>
            <a:noAutofit/>
          </a:bodyPr>
          <a:lstStyle/>
          <a:p>
            <a:r>
              <a:rPr lang="en-US" sz="24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Puntaje</a:t>
            </a:r>
            <a:r>
              <a:rPr lang="en-US" sz="24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24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predictivo</a:t>
            </a:r>
            <a:r>
              <a:rPr lang="en-US" sz="24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para </a:t>
            </a:r>
            <a:r>
              <a:rPr lang="en-US" sz="24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infecciones</a:t>
            </a:r>
            <a:r>
              <a:rPr lang="en-US" sz="24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24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productoras</a:t>
            </a:r>
            <a:r>
              <a:rPr lang="en-US" sz="24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de BLEE al </a:t>
            </a:r>
            <a:r>
              <a:rPr lang="en-US" sz="24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Internar</a:t>
            </a:r>
            <a:r>
              <a:rPr lang="en-US" sz="24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un </a:t>
            </a:r>
            <a:r>
              <a:rPr lang="en-US" sz="24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paciente</a:t>
            </a:r>
            <a:r>
              <a:rPr lang="en-US" sz="24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con </a:t>
            </a:r>
            <a:r>
              <a:rPr lang="en-US" sz="24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infecciones</a:t>
            </a:r>
            <a:r>
              <a:rPr lang="en-US" sz="24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de la </a:t>
            </a:r>
            <a:r>
              <a:rPr lang="en-US" sz="24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comunidad</a:t>
            </a:r>
            <a:endParaRPr lang="es-ES" sz="24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xmlns="" val="1841736808"/>
              </p:ext>
            </p:extLst>
          </p:nvPr>
        </p:nvGraphicFramePr>
        <p:xfrm>
          <a:off x="457200" y="1340768"/>
          <a:ext cx="8229600" cy="449580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endParaRPr lang="es-ES" sz="1600" dirty="0">
                        <a:latin typeface="Arial" panose="020B0604020202020204" pitchFamily="34" charset="0"/>
                        <a:cs typeface="Arial" panose="020B0604020202020204" pitchFamily="34" charset="0"/>
                      </a:endParaRPr>
                    </a:p>
                  </a:txBody>
                  <a:tcPr/>
                </a:tc>
                <a:tc>
                  <a:txBody>
                    <a:bodyPr/>
                    <a:lstStyle/>
                    <a:p>
                      <a:r>
                        <a:rPr lang="es-ES" sz="1600" dirty="0" smtClean="0">
                          <a:latin typeface="Arial" panose="020B0604020202020204" pitchFamily="34" charset="0"/>
                          <a:cs typeface="Arial" panose="020B0604020202020204" pitchFamily="34" charset="0"/>
                        </a:rPr>
                        <a:t>Puntaje </a:t>
                      </a:r>
                      <a:r>
                        <a:rPr lang="es-ES" sz="1600" dirty="0" err="1" smtClean="0">
                          <a:latin typeface="Arial" panose="020B0604020202020204" pitchFamily="34" charset="0"/>
                          <a:cs typeface="Arial" panose="020B0604020202020204" pitchFamily="34" charset="0"/>
                        </a:rPr>
                        <a:t>Tumbarello</a:t>
                      </a:r>
                      <a:endParaRPr lang="es-ES" sz="1600" dirty="0">
                        <a:latin typeface="Arial" panose="020B0604020202020204" pitchFamily="34" charset="0"/>
                        <a:cs typeface="Arial" panose="020B0604020202020204" pitchFamily="34" charset="0"/>
                      </a:endParaRPr>
                    </a:p>
                  </a:txBody>
                  <a:tcPr/>
                </a:tc>
                <a:tc>
                  <a:txBody>
                    <a:bodyPr/>
                    <a:lstStyle/>
                    <a:p>
                      <a:r>
                        <a:rPr lang="es-ES" sz="1600" dirty="0" smtClean="0">
                          <a:latin typeface="Arial" panose="020B0604020202020204" pitchFamily="34" charset="0"/>
                          <a:cs typeface="Arial" panose="020B0604020202020204" pitchFamily="34" charset="0"/>
                        </a:rPr>
                        <a:t>Puntaje Johnson</a:t>
                      </a:r>
                      <a:endParaRPr lang="es-ES" sz="1600" dirty="0">
                        <a:latin typeface="Arial" panose="020B0604020202020204" pitchFamily="34" charset="0"/>
                        <a:cs typeface="Arial" panose="020B0604020202020204" pitchFamily="34" charset="0"/>
                      </a:endParaRPr>
                    </a:p>
                  </a:txBody>
                  <a:tcPr/>
                </a:tc>
              </a:tr>
              <a:tr h="370840">
                <a:tc>
                  <a:txBody>
                    <a:bodyPr/>
                    <a:lstStyle/>
                    <a:p>
                      <a:r>
                        <a:rPr lang="es-ES" sz="1600" dirty="0" smtClean="0">
                          <a:latin typeface="Arial" panose="020B0604020202020204" pitchFamily="34" charset="0"/>
                          <a:cs typeface="Arial" panose="020B0604020202020204" pitchFamily="34" charset="0"/>
                        </a:rPr>
                        <a:t>Edad&gt; 70 años</a:t>
                      </a:r>
                      <a:endParaRPr lang="es-ES" sz="1600" dirty="0">
                        <a:latin typeface="Arial" panose="020B0604020202020204" pitchFamily="34" charset="0"/>
                        <a:cs typeface="Arial" panose="020B0604020202020204" pitchFamily="34" charset="0"/>
                      </a:endParaRPr>
                    </a:p>
                  </a:txBody>
                  <a:tcPr/>
                </a:tc>
                <a:tc>
                  <a:txBody>
                    <a:bodyPr/>
                    <a:lstStyle/>
                    <a:p>
                      <a:pPr algn="ctr"/>
                      <a:r>
                        <a:rPr lang="es-ES" sz="1600" dirty="0" smtClean="0">
                          <a:latin typeface="Arial" panose="020B0604020202020204" pitchFamily="34" charset="0"/>
                          <a:cs typeface="Arial" panose="020B0604020202020204" pitchFamily="34" charset="0"/>
                        </a:rPr>
                        <a:t>2</a:t>
                      </a:r>
                      <a:endParaRPr lang="es-ES" sz="1600" dirty="0">
                        <a:latin typeface="Arial" panose="020B0604020202020204" pitchFamily="34" charset="0"/>
                        <a:cs typeface="Arial" panose="020B0604020202020204" pitchFamily="34" charset="0"/>
                      </a:endParaRPr>
                    </a:p>
                  </a:txBody>
                  <a:tcPr/>
                </a:tc>
                <a:tc>
                  <a:txBody>
                    <a:bodyPr/>
                    <a:lstStyle/>
                    <a:p>
                      <a:pPr algn="ctr"/>
                      <a:r>
                        <a:rPr lang="es-ES" sz="1600" dirty="0" smtClean="0">
                          <a:latin typeface="Arial" panose="020B0604020202020204" pitchFamily="34" charset="0"/>
                          <a:cs typeface="Arial" panose="020B0604020202020204" pitchFamily="34" charset="0"/>
                        </a:rPr>
                        <a:t>-</a:t>
                      </a:r>
                      <a:endParaRPr lang="es-ES" sz="1600" dirty="0">
                        <a:latin typeface="Arial" panose="020B0604020202020204" pitchFamily="34" charset="0"/>
                        <a:cs typeface="Arial" panose="020B0604020202020204" pitchFamily="34" charset="0"/>
                      </a:endParaRPr>
                    </a:p>
                  </a:txBody>
                  <a:tcPr/>
                </a:tc>
              </a:tr>
              <a:tr h="370840">
                <a:tc>
                  <a:txBody>
                    <a:bodyPr/>
                    <a:lstStyle/>
                    <a:p>
                      <a:r>
                        <a:rPr lang="es-ES" sz="1600" b="0" i="0" u="none" strike="noStrike" kern="1200" baseline="0" dirty="0" err="1" smtClean="0">
                          <a:solidFill>
                            <a:schemeClr val="dk1"/>
                          </a:solidFill>
                          <a:latin typeface="Arial" panose="020B0604020202020204" pitchFamily="34" charset="0"/>
                          <a:ea typeface="+mn-ea"/>
                          <a:cs typeface="Arial" panose="020B0604020202020204" pitchFamily="34" charset="0"/>
                        </a:rPr>
                        <a:t>Indice</a:t>
                      </a:r>
                      <a:r>
                        <a:rPr lang="es-ES" sz="1600" b="0" i="0" u="none" strike="noStrike" kern="1200" baseline="0" dirty="0" smtClean="0">
                          <a:solidFill>
                            <a:schemeClr val="dk1"/>
                          </a:solidFill>
                          <a:latin typeface="Arial" panose="020B0604020202020204" pitchFamily="34" charset="0"/>
                          <a:ea typeface="+mn-ea"/>
                          <a:cs typeface="Arial" panose="020B0604020202020204" pitchFamily="34" charset="0"/>
                        </a:rPr>
                        <a:t> de </a:t>
                      </a:r>
                      <a:r>
                        <a:rPr lang="es-ES" sz="1600" b="0" i="0" u="none" strike="noStrike" kern="1200" baseline="0" dirty="0" err="1" smtClean="0">
                          <a:solidFill>
                            <a:schemeClr val="dk1"/>
                          </a:solidFill>
                          <a:latin typeface="Arial" panose="020B0604020202020204" pitchFamily="34" charset="0"/>
                          <a:ea typeface="+mn-ea"/>
                          <a:cs typeface="Arial" panose="020B0604020202020204" pitchFamily="34" charset="0"/>
                        </a:rPr>
                        <a:t>Charlson</a:t>
                      </a:r>
                      <a:r>
                        <a:rPr lang="es-ES" sz="1600" b="0" i="0" u="none" strike="noStrike" kern="1200" baseline="0" dirty="0" smtClean="0">
                          <a:solidFill>
                            <a:schemeClr val="dk1"/>
                          </a:solidFill>
                          <a:latin typeface="Arial" panose="020B0604020202020204" pitchFamily="34" charset="0"/>
                          <a:ea typeface="+mn-ea"/>
                          <a:cs typeface="Arial" panose="020B0604020202020204" pitchFamily="34" charset="0"/>
                        </a:rPr>
                        <a:t>  &gt;3</a:t>
                      </a:r>
                      <a:endParaRPr lang="es-ES" sz="1600" dirty="0">
                        <a:latin typeface="Arial" panose="020B0604020202020204" pitchFamily="34" charset="0"/>
                        <a:cs typeface="Arial" panose="020B0604020202020204" pitchFamily="34" charset="0"/>
                      </a:endParaRPr>
                    </a:p>
                  </a:txBody>
                  <a:tcPr/>
                </a:tc>
                <a:tc>
                  <a:txBody>
                    <a:bodyPr/>
                    <a:lstStyle/>
                    <a:p>
                      <a:pPr algn="ctr"/>
                      <a:r>
                        <a:rPr lang="es-ES" sz="1600" dirty="0" smtClean="0">
                          <a:latin typeface="Arial" panose="020B0604020202020204" pitchFamily="34" charset="0"/>
                          <a:cs typeface="Arial" panose="020B0604020202020204" pitchFamily="34" charset="0"/>
                        </a:rPr>
                        <a:t>2</a:t>
                      </a:r>
                      <a:endParaRPr lang="es-ES" sz="1600" dirty="0">
                        <a:latin typeface="Arial" panose="020B0604020202020204" pitchFamily="34" charset="0"/>
                        <a:cs typeface="Arial" panose="020B0604020202020204" pitchFamily="34" charset="0"/>
                      </a:endParaRPr>
                    </a:p>
                  </a:txBody>
                  <a:tcPr/>
                </a:tc>
                <a:tc>
                  <a:txBody>
                    <a:bodyPr/>
                    <a:lstStyle/>
                    <a:p>
                      <a:pPr algn="ctr"/>
                      <a:r>
                        <a:rPr lang="es-ES" sz="1600" dirty="0" smtClean="0">
                          <a:latin typeface="Arial" panose="020B0604020202020204" pitchFamily="34" charset="0"/>
                          <a:cs typeface="Arial" panose="020B0604020202020204" pitchFamily="34" charset="0"/>
                        </a:rPr>
                        <a:t>-</a:t>
                      </a:r>
                      <a:endParaRPr lang="es-ES" sz="1600" dirty="0">
                        <a:latin typeface="Arial" panose="020B0604020202020204" pitchFamily="34" charset="0"/>
                        <a:cs typeface="Arial" panose="020B0604020202020204" pitchFamily="34" charset="0"/>
                      </a:endParaRPr>
                    </a:p>
                  </a:txBody>
                  <a:tcPr/>
                </a:tc>
              </a:tr>
              <a:tr h="370840">
                <a:tc>
                  <a:txBody>
                    <a:bodyPr/>
                    <a:lstStyle/>
                    <a:p>
                      <a:r>
                        <a:rPr lang="es-ES" sz="1600" dirty="0" smtClean="0">
                          <a:latin typeface="Arial" panose="020B0604020202020204" pitchFamily="34" charset="0"/>
                          <a:cs typeface="Arial" panose="020B0604020202020204" pitchFamily="34" charset="0"/>
                        </a:rPr>
                        <a:t>Inmunosupresión (&lt;3</a:t>
                      </a:r>
                      <a:r>
                        <a:rPr lang="es-ES" sz="1600" baseline="0" dirty="0" smtClean="0">
                          <a:latin typeface="Arial" panose="020B0604020202020204" pitchFamily="34" charset="0"/>
                          <a:cs typeface="Arial" panose="020B0604020202020204" pitchFamily="34" charset="0"/>
                        </a:rPr>
                        <a:t> meses)</a:t>
                      </a:r>
                      <a:endParaRPr lang="es-ES" sz="1600" dirty="0">
                        <a:latin typeface="Arial" panose="020B0604020202020204" pitchFamily="34" charset="0"/>
                        <a:cs typeface="Arial" panose="020B0604020202020204" pitchFamily="34" charset="0"/>
                      </a:endParaRPr>
                    </a:p>
                  </a:txBody>
                  <a:tcPr/>
                </a:tc>
                <a:tc>
                  <a:txBody>
                    <a:bodyPr/>
                    <a:lstStyle/>
                    <a:p>
                      <a:pPr algn="ctr"/>
                      <a:r>
                        <a:rPr lang="es-ES" sz="1600" dirty="0" smtClean="0">
                          <a:latin typeface="Arial" panose="020B0604020202020204" pitchFamily="34" charset="0"/>
                          <a:cs typeface="Arial" panose="020B0604020202020204" pitchFamily="34" charset="0"/>
                        </a:rPr>
                        <a:t>-</a:t>
                      </a:r>
                      <a:endParaRPr lang="es-ES" sz="1600" dirty="0">
                        <a:latin typeface="Arial" panose="020B0604020202020204" pitchFamily="34" charset="0"/>
                        <a:cs typeface="Arial" panose="020B0604020202020204" pitchFamily="34" charset="0"/>
                      </a:endParaRPr>
                    </a:p>
                  </a:txBody>
                  <a:tcPr/>
                </a:tc>
                <a:tc>
                  <a:txBody>
                    <a:bodyPr/>
                    <a:lstStyle/>
                    <a:p>
                      <a:pPr algn="ctr"/>
                      <a:r>
                        <a:rPr lang="es-ES" sz="1600" dirty="0" smtClean="0">
                          <a:latin typeface="Arial" panose="020B0604020202020204" pitchFamily="34" charset="0"/>
                          <a:cs typeface="Arial" panose="020B0604020202020204" pitchFamily="34" charset="0"/>
                        </a:rPr>
                        <a:t>2</a:t>
                      </a:r>
                      <a:endParaRPr lang="es-ES" sz="1600" dirty="0">
                        <a:latin typeface="Arial" panose="020B0604020202020204" pitchFamily="34" charset="0"/>
                        <a:cs typeface="Arial" panose="020B0604020202020204" pitchFamily="34" charset="0"/>
                      </a:endParaRPr>
                    </a:p>
                  </a:txBody>
                  <a:tcPr/>
                </a:tc>
              </a:tr>
              <a:tr h="370840">
                <a:tc>
                  <a:txBody>
                    <a:bodyPr/>
                    <a:lstStyle/>
                    <a:p>
                      <a:r>
                        <a:rPr lang="es-ES" sz="1600" dirty="0" smtClean="0">
                          <a:latin typeface="Arial" panose="020B0604020202020204" pitchFamily="34" charset="0"/>
                          <a:cs typeface="Arial" panose="020B0604020202020204" pitchFamily="34" charset="0"/>
                        </a:rPr>
                        <a:t>Hospitalización</a:t>
                      </a:r>
                      <a:r>
                        <a:rPr lang="es-ES" sz="1600" baseline="0" dirty="0" smtClean="0">
                          <a:latin typeface="Arial" panose="020B0604020202020204" pitchFamily="34" charset="0"/>
                          <a:cs typeface="Arial" panose="020B0604020202020204" pitchFamily="34" charset="0"/>
                        </a:rPr>
                        <a:t> reciente (&lt;12 meses)</a:t>
                      </a:r>
                      <a:endParaRPr lang="es-ES" sz="1600" dirty="0">
                        <a:latin typeface="Arial" panose="020B0604020202020204" pitchFamily="34" charset="0"/>
                        <a:cs typeface="Arial" panose="020B0604020202020204" pitchFamily="34" charset="0"/>
                      </a:endParaRPr>
                    </a:p>
                  </a:txBody>
                  <a:tcPr/>
                </a:tc>
                <a:tc>
                  <a:txBody>
                    <a:bodyPr/>
                    <a:lstStyle/>
                    <a:p>
                      <a:pPr algn="ctr"/>
                      <a:r>
                        <a:rPr lang="es-ES" sz="1600" dirty="0" smtClean="0">
                          <a:latin typeface="Arial" panose="020B0604020202020204" pitchFamily="34" charset="0"/>
                          <a:cs typeface="Arial" panose="020B0604020202020204" pitchFamily="34" charset="0"/>
                        </a:rPr>
                        <a:t>3</a:t>
                      </a:r>
                      <a:endParaRPr lang="es-ES" sz="1600" dirty="0">
                        <a:latin typeface="Arial" panose="020B0604020202020204" pitchFamily="34" charset="0"/>
                        <a:cs typeface="Arial" panose="020B0604020202020204" pitchFamily="34" charset="0"/>
                      </a:endParaRPr>
                    </a:p>
                  </a:txBody>
                  <a:tcPr/>
                </a:tc>
                <a:tc>
                  <a:txBody>
                    <a:bodyPr/>
                    <a:lstStyle/>
                    <a:p>
                      <a:pPr algn="ctr"/>
                      <a:r>
                        <a:rPr lang="es-ES" sz="1600" dirty="0" smtClean="0">
                          <a:latin typeface="Arial" panose="020B0604020202020204" pitchFamily="34" charset="0"/>
                          <a:cs typeface="Arial" panose="020B0604020202020204" pitchFamily="34" charset="0"/>
                        </a:rPr>
                        <a:t>2</a:t>
                      </a:r>
                      <a:endParaRPr lang="es-ES" sz="1600" dirty="0">
                        <a:latin typeface="Arial" panose="020B0604020202020204" pitchFamily="34" charset="0"/>
                        <a:cs typeface="Arial" panose="020B0604020202020204" pitchFamily="34" charset="0"/>
                      </a:endParaRPr>
                    </a:p>
                  </a:txBody>
                  <a:tcPr/>
                </a:tc>
              </a:tr>
              <a:tr h="370840">
                <a:tc>
                  <a:txBody>
                    <a:bodyPr/>
                    <a:lstStyle/>
                    <a:p>
                      <a:r>
                        <a:rPr lang="es-ES" sz="1600" dirty="0" smtClean="0">
                          <a:latin typeface="Arial" panose="020B0604020202020204" pitchFamily="34" charset="0"/>
                          <a:cs typeface="Arial" panose="020B0604020202020204" pitchFamily="34" charset="0"/>
                        </a:rPr>
                        <a:t>Transferencia de otra institución </a:t>
                      </a:r>
                      <a:endParaRPr lang="es-ES" sz="1600" dirty="0">
                        <a:latin typeface="Arial" panose="020B0604020202020204" pitchFamily="34" charset="0"/>
                        <a:cs typeface="Arial" panose="020B0604020202020204" pitchFamily="34" charset="0"/>
                      </a:endParaRPr>
                    </a:p>
                  </a:txBody>
                  <a:tcPr/>
                </a:tc>
                <a:tc>
                  <a:txBody>
                    <a:bodyPr/>
                    <a:lstStyle/>
                    <a:p>
                      <a:pPr algn="ctr"/>
                      <a:r>
                        <a:rPr lang="es-ES" sz="1600" dirty="0" smtClean="0">
                          <a:latin typeface="Arial" panose="020B0604020202020204" pitchFamily="34" charset="0"/>
                          <a:cs typeface="Arial" panose="020B0604020202020204" pitchFamily="34" charset="0"/>
                        </a:rPr>
                        <a:t>3</a:t>
                      </a:r>
                      <a:endParaRPr lang="es-ES" sz="1600" dirty="0">
                        <a:latin typeface="Arial" panose="020B0604020202020204" pitchFamily="34" charset="0"/>
                        <a:cs typeface="Arial" panose="020B0604020202020204" pitchFamily="34" charset="0"/>
                      </a:endParaRPr>
                    </a:p>
                  </a:txBody>
                  <a:tcPr/>
                </a:tc>
                <a:tc>
                  <a:txBody>
                    <a:bodyPr/>
                    <a:lstStyle/>
                    <a:p>
                      <a:pPr algn="ctr"/>
                      <a:r>
                        <a:rPr lang="es-ES" sz="1600" dirty="0" smtClean="0">
                          <a:latin typeface="Arial" panose="020B0604020202020204" pitchFamily="34" charset="0"/>
                          <a:cs typeface="Arial" panose="020B0604020202020204" pitchFamily="34" charset="0"/>
                        </a:rPr>
                        <a:t>4</a:t>
                      </a:r>
                      <a:endParaRPr lang="es-ES" sz="1600" dirty="0">
                        <a:latin typeface="Arial" panose="020B0604020202020204" pitchFamily="34" charset="0"/>
                        <a:cs typeface="Arial" panose="020B0604020202020204" pitchFamily="34" charset="0"/>
                      </a:endParaRPr>
                    </a:p>
                  </a:txBody>
                  <a:tcPr/>
                </a:tc>
              </a:tr>
              <a:tr h="370840">
                <a:tc>
                  <a:txBody>
                    <a:bodyPr/>
                    <a:lstStyle/>
                    <a:p>
                      <a:r>
                        <a:rPr lang="en-US" sz="1600" b="0" i="0" u="none" strike="noStrike" kern="1200" baseline="0" dirty="0" err="1" smtClean="0">
                          <a:solidFill>
                            <a:schemeClr val="dk1"/>
                          </a:solidFill>
                          <a:latin typeface="Arial" panose="020B0604020202020204" pitchFamily="34" charset="0"/>
                          <a:ea typeface="+mn-ea"/>
                          <a:cs typeface="Arial" panose="020B0604020202020204" pitchFamily="34" charset="0"/>
                        </a:rPr>
                        <a:t>Uso</a:t>
                      </a:r>
                      <a:r>
                        <a:rPr lang="en-US" sz="1600" b="0" i="0" u="none" strike="noStrike" kern="1200" baseline="0" dirty="0" smtClean="0">
                          <a:solidFill>
                            <a:schemeClr val="dk1"/>
                          </a:solidFill>
                          <a:latin typeface="Arial" panose="020B0604020202020204" pitchFamily="34" charset="0"/>
                          <a:ea typeface="+mn-ea"/>
                          <a:cs typeface="Arial" panose="020B0604020202020204" pitchFamily="34" charset="0"/>
                        </a:rPr>
                        <a:t> </a:t>
                      </a:r>
                      <a:r>
                        <a:rPr lang="en-US" sz="1600" b="0" i="0" u="none" strike="noStrike" kern="1200" baseline="0" dirty="0" err="1" smtClean="0">
                          <a:solidFill>
                            <a:schemeClr val="dk1"/>
                          </a:solidFill>
                          <a:latin typeface="Arial" panose="020B0604020202020204" pitchFamily="34" charset="0"/>
                          <a:ea typeface="+mn-ea"/>
                          <a:cs typeface="Arial" panose="020B0604020202020204" pitchFamily="34" charset="0"/>
                        </a:rPr>
                        <a:t>reciente</a:t>
                      </a:r>
                      <a:r>
                        <a:rPr lang="en-US" sz="1600" b="0" i="0" u="none" strike="noStrike" kern="1200" baseline="0" dirty="0" smtClean="0">
                          <a:solidFill>
                            <a:schemeClr val="dk1"/>
                          </a:solidFill>
                          <a:latin typeface="Arial" panose="020B0604020202020204" pitchFamily="34" charset="0"/>
                          <a:ea typeface="+mn-ea"/>
                          <a:cs typeface="Arial" panose="020B0604020202020204" pitchFamily="34" charset="0"/>
                        </a:rPr>
                        <a:t> de beta-</a:t>
                      </a:r>
                      <a:r>
                        <a:rPr lang="en-US" sz="1600" b="0" i="0" u="none" strike="noStrike" kern="1200" baseline="0" dirty="0" err="1" smtClean="0">
                          <a:solidFill>
                            <a:schemeClr val="dk1"/>
                          </a:solidFill>
                          <a:latin typeface="Arial" panose="020B0604020202020204" pitchFamily="34" charset="0"/>
                          <a:ea typeface="+mn-ea"/>
                          <a:cs typeface="Arial" panose="020B0604020202020204" pitchFamily="34" charset="0"/>
                        </a:rPr>
                        <a:t>lactámicos</a:t>
                      </a:r>
                      <a:r>
                        <a:rPr lang="en-US" sz="1600" b="0" i="0" u="none" strike="noStrike" kern="1200" baseline="0" dirty="0" smtClean="0">
                          <a:solidFill>
                            <a:schemeClr val="dk1"/>
                          </a:solidFill>
                          <a:latin typeface="Arial" panose="020B0604020202020204" pitchFamily="34" charset="0"/>
                          <a:ea typeface="+mn-ea"/>
                          <a:cs typeface="Arial" panose="020B0604020202020204" pitchFamily="34" charset="0"/>
                        </a:rPr>
                        <a:t> o</a:t>
                      </a:r>
                    </a:p>
                    <a:p>
                      <a:r>
                        <a:rPr lang="es-ES" sz="1600" b="0" i="0" u="none" strike="noStrike" kern="1200" baseline="0" dirty="0" err="1" smtClean="0">
                          <a:solidFill>
                            <a:schemeClr val="dk1"/>
                          </a:solidFill>
                          <a:latin typeface="Arial" panose="020B0604020202020204" pitchFamily="34" charset="0"/>
                          <a:ea typeface="+mn-ea"/>
                          <a:cs typeface="Arial" panose="020B0604020202020204" pitchFamily="34" charset="0"/>
                        </a:rPr>
                        <a:t>fluoroquinolonas</a:t>
                      </a:r>
                      <a:r>
                        <a:rPr lang="es-ES" sz="1600" b="0" i="0" u="none" strike="noStrike" kern="1200" baseline="0" dirty="0" smtClean="0">
                          <a:solidFill>
                            <a:schemeClr val="dk1"/>
                          </a:solidFill>
                          <a:latin typeface="Arial" panose="020B0604020202020204" pitchFamily="34" charset="0"/>
                          <a:ea typeface="+mn-ea"/>
                          <a:cs typeface="Arial" panose="020B0604020202020204" pitchFamily="34" charset="0"/>
                        </a:rPr>
                        <a:t> (&lt;3 meses)</a:t>
                      </a:r>
                      <a:endParaRPr lang="es-ES" sz="1600" dirty="0">
                        <a:latin typeface="Arial" panose="020B0604020202020204" pitchFamily="34" charset="0"/>
                        <a:cs typeface="Arial" panose="020B0604020202020204" pitchFamily="34" charset="0"/>
                      </a:endParaRPr>
                    </a:p>
                  </a:txBody>
                  <a:tcPr/>
                </a:tc>
                <a:tc>
                  <a:txBody>
                    <a:bodyPr/>
                    <a:lstStyle/>
                    <a:p>
                      <a:pPr algn="ctr"/>
                      <a:r>
                        <a:rPr lang="es-ES" sz="1600" dirty="0" smtClean="0">
                          <a:latin typeface="Arial" panose="020B0604020202020204" pitchFamily="34" charset="0"/>
                          <a:cs typeface="Arial" panose="020B0604020202020204" pitchFamily="34" charset="0"/>
                        </a:rPr>
                        <a:t>2</a:t>
                      </a:r>
                      <a:endParaRPr lang="es-ES" sz="1600" dirty="0">
                        <a:latin typeface="Arial" panose="020B0604020202020204" pitchFamily="34" charset="0"/>
                        <a:cs typeface="Arial" panose="020B0604020202020204" pitchFamily="34" charset="0"/>
                      </a:endParaRPr>
                    </a:p>
                  </a:txBody>
                  <a:tcPr/>
                </a:tc>
                <a:tc>
                  <a:txBody>
                    <a:bodyPr/>
                    <a:lstStyle/>
                    <a:p>
                      <a:pPr algn="ctr"/>
                      <a:r>
                        <a:rPr lang="es-ES" sz="1600" dirty="0" smtClean="0">
                          <a:latin typeface="Arial" panose="020B0604020202020204" pitchFamily="34" charset="0"/>
                          <a:cs typeface="Arial" panose="020B0604020202020204" pitchFamily="34" charset="0"/>
                        </a:rPr>
                        <a:t>3</a:t>
                      </a:r>
                      <a:endParaRPr lang="es-ES" sz="1600" dirty="0">
                        <a:latin typeface="Arial" panose="020B0604020202020204" pitchFamily="34" charset="0"/>
                        <a:cs typeface="Arial" panose="020B0604020202020204" pitchFamily="34" charset="0"/>
                      </a:endParaRPr>
                    </a:p>
                  </a:txBody>
                  <a:tcPr/>
                </a:tc>
              </a:tr>
              <a:tr h="370840">
                <a:tc>
                  <a:txBody>
                    <a:bodyPr/>
                    <a:lstStyle/>
                    <a:p>
                      <a:r>
                        <a:rPr lang="en-US" sz="1600" b="0" i="0" u="none" strike="noStrike" kern="1200" baseline="0" dirty="0" err="1" smtClean="0">
                          <a:solidFill>
                            <a:schemeClr val="dk1"/>
                          </a:solidFill>
                          <a:latin typeface="Arial" panose="020B0604020202020204" pitchFamily="34" charset="0"/>
                          <a:ea typeface="+mn-ea"/>
                          <a:cs typeface="Arial" panose="020B0604020202020204" pitchFamily="34" charset="0"/>
                        </a:rPr>
                        <a:t>Cateter</a:t>
                      </a:r>
                      <a:r>
                        <a:rPr lang="en-US" sz="1600" b="0" i="0" u="none" strike="noStrike" kern="1200" baseline="0" dirty="0" smtClean="0">
                          <a:solidFill>
                            <a:schemeClr val="dk1"/>
                          </a:solidFill>
                          <a:latin typeface="Arial" panose="020B0604020202020204" pitchFamily="34" charset="0"/>
                          <a:ea typeface="+mn-ea"/>
                          <a:cs typeface="Arial" panose="020B0604020202020204" pitchFamily="34" charset="0"/>
                        </a:rPr>
                        <a:t> </a:t>
                      </a:r>
                      <a:r>
                        <a:rPr lang="en-US" sz="1600" b="0" i="0" u="none" strike="noStrike" kern="1200" baseline="0" dirty="0" err="1" smtClean="0">
                          <a:solidFill>
                            <a:schemeClr val="dk1"/>
                          </a:solidFill>
                          <a:latin typeface="Arial" panose="020B0604020202020204" pitchFamily="34" charset="0"/>
                          <a:ea typeface="+mn-ea"/>
                          <a:cs typeface="Arial" panose="020B0604020202020204" pitchFamily="34" charset="0"/>
                        </a:rPr>
                        <a:t>urinario</a:t>
                      </a:r>
                      <a:r>
                        <a:rPr lang="en-US" sz="1600" b="0" i="0" u="none" strike="noStrike" kern="1200" baseline="0" dirty="0" smtClean="0">
                          <a:solidFill>
                            <a:schemeClr val="dk1"/>
                          </a:solidFill>
                          <a:latin typeface="Arial" panose="020B0604020202020204" pitchFamily="34" charset="0"/>
                          <a:ea typeface="+mn-ea"/>
                          <a:cs typeface="Arial" panose="020B0604020202020204" pitchFamily="34" charset="0"/>
                        </a:rPr>
                        <a:t> </a:t>
                      </a:r>
                      <a:r>
                        <a:rPr lang="en-US" sz="1600" b="0" i="0" u="none" strike="noStrike" kern="1200" baseline="0" dirty="0" err="1" smtClean="0">
                          <a:solidFill>
                            <a:schemeClr val="dk1"/>
                          </a:solidFill>
                          <a:latin typeface="Arial" panose="020B0604020202020204" pitchFamily="34" charset="0"/>
                          <a:ea typeface="+mn-ea"/>
                          <a:cs typeface="Arial" panose="020B0604020202020204" pitchFamily="34" charset="0"/>
                        </a:rPr>
                        <a:t>reciente</a:t>
                      </a:r>
                      <a:r>
                        <a:rPr lang="en-US" sz="1600" b="0" i="0" u="none" strike="noStrike" kern="1200" baseline="0" dirty="0" smtClean="0">
                          <a:solidFill>
                            <a:schemeClr val="dk1"/>
                          </a:solidFill>
                          <a:latin typeface="Arial" panose="020B0604020202020204" pitchFamily="34" charset="0"/>
                          <a:ea typeface="+mn-ea"/>
                          <a:cs typeface="Arial" panose="020B0604020202020204" pitchFamily="34" charset="0"/>
                        </a:rPr>
                        <a:t> (&lt;1 </a:t>
                      </a:r>
                      <a:r>
                        <a:rPr lang="en-US" sz="1600" b="0" i="0" u="none" strike="noStrike" kern="1200" baseline="0" dirty="0" err="1" smtClean="0">
                          <a:solidFill>
                            <a:schemeClr val="dk1"/>
                          </a:solidFill>
                          <a:latin typeface="Arial" panose="020B0604020202020204" pitchFamily="34" charset="0"/>
                          <a:ea typeface="+mn-ea"/>
                          <a:cs typeface="Arial" panose="020B0604020202020204" pitchFamily="34" charset="0"/>
                        </a:rPr>
                        <a:t>mes</a:t>
                      </a:r>
                      <a:r>
                        <a:rPr lang="en-US" sz="1600" b="0" i="0" u="none" strike="noStrike" kern="1200" baseline="0" dirty="0" smtClean="0">
                          <a:solidFill>
                            <a:schemeClr val="dk1"/>
                          </a:solidFill>
                          <a:latin typeface="Arial" panose="020B0604020202020204" pitchFamily="34" charset="0"/>
                          <a:ea typeface="+mn-ea"/>
                          <a:cs typeface="Arial" panose="020B0604020202020204" pitchFamily="34" charset="0"/>
                        </a:rPr>
                        <a:t>)</a:t>
                      </a:r>
                      <a:endParaRPr lang="es-ES" sz="1600" dirty="0">
                        <a:latin typeface="Arial" panose="020B0604020202020204" pitchFamily="34" charset="0"/>
                        <a:cs typeface="Arial" panose="020B0604020202020204" pitchFamily="34" charset="0"/>
                      </a:endParaRPr>
                    </a:p>
                  </a:txBody>
                  <a:tcPr/>
                </a:tc>
                <a:tc>
                  <a:txBody>
                    <a:bodyPr/>
                    <a:lstStyle/>
                    <a:p>
                      <a:pPr algn="ctr"/>
                      <a:r>
                        <a:rPr lang="es-ES" sz="1600" dirty="0" smtClean="0">
                          <a:latin typeface="Arial" panose="020B0604020202020204" pitchFamily="34" charset="0"/>
                          <a:cs typeface="Arial" panose="020B0604020202020204" pitchFamily="34" charset="0"/>
                        </a:rPr>
                        <a:t>2</a:t>
                      </a:r>
                      <a:endParaRPr lang="es-ES" sz="1600" dirty="0">
                        <a:latin typeface="Arial" panose="020B0604020202020204" pitchFamily="34" charset="0"/>
                        <a:cs typeface="Arial" panose="020B0604020202020204" pitchFamily="34" charset="0"/>
                      </a:endParaRPr>
                    </a:p>
                  </a:txBody>
                  <a:tcPr/>
                </a:tc>
                <a:tc>
                  <a:txBody>
                    <a:bodyPr/>
                    <a:lstStyle/>
                    <a:p>
                      <a:pPr algn="ctr"/>
                      <a:r>
                        <a:rPr lang="es-ES" sz="1600" dirty="0" smtClean="0">
                          <a:latin typeface="Arial" panose="020B0604020202020204" pitchFamily="34" charset="0"/>
                          <a:cs typeface="Arial" panose="020B0604020202020204" pitchFamily="34" charset="0"/>
                        </a:rPr>
                        <a:t>5</a:t>
                      </a:r>
                      <a:endParaRPr lang="es-ES" sz="1600" dirty="0">
                        <a:latin typeface="Arial" panose="020B0604020202020204" pitchFamily="34" charset="0"/>
                        <a:cs typeface="Arial" panose="020B0604020202020204" pitchFamily="34" charset="0"/>
                      </a:endParaRPr>
                    </a:p>
                  </a:txBody>
                  <a:tcPr/>
                </a:tc>
              </a:tr>
            </a:tbl>
          </a:graphicData>
        </a:graphic>
      </p:graphicFrame>
      <p:sp>
        <p:nvSpPr>
          <p:cNvPr id="5" name="4 CuadroTexto"/>
          <p:cNvSpPr txBox="1"/>
          <p:nvPr/>
        </p:nvSpPr>
        <p:spPr>
          <a:xfrm>
            <a:off x="179512" y="5949280"/>
            <a:ext cx="8856984" cy="523220"/>
          </a:xfrm>
          <a:prstGeom prst="rect">
            <a:avLst/>
          </a:prstGeom>
          <a:noFill/>
        </p:spPr>
        <p:txBody>
          <a:bodyPr wrap="square" rtlCol="0">
            <a:spAutoFit/>
          </a:bodyPr>
          <a:lstStyle/>
          <a:p>
            <a:r>
              <a:rPr lang="es-ES" sz="1400" b="1" dirty="0" err="1">
                <a:latin typeface="Arial" panose="020B0604020202020204" pitchFamily="34" charset="0"/>
                <a:cs typeface="Arial" panose="020B0604020202020204" pitchFamily="34" charset="0"/>
              </a:rPr>
              <a:t>Tumbarello</a:t>
            </a:r>
            <a:r>
              <a:rPr lang="es-ES" sz="1400" b="1" dirty="0">
                <a:latin typeface="Arial" panose="020B0604020202020204" pitchFamily="34" charset="0"/>
                <a:cs typeface="Arial" panose="020B0604020202020204" pitchFamily="34" charset="0"/>
              </a:rPr>
              <a:t> et al.: </a:t>
            </a:r>
            <a:r>
              <a:rPr lang="es-ES" sz="1400" b="1" dirty="0" smtClean="0">
                <a:latin typeface="Arial" panose="020B0604020202020204" pitchFamily="34" charset="0"/>
                <a:cs typeface="Arial" panose="020B0604020202020204" pitchFamily="34" charset="0"/>
              </a:rPr>
              <a:t>≥</a:t>
            </a:r>
            <a:r>
              <a:rPr lang="es-ES" sz="1400" b="1" dirty="0">
                <a:latin typeface="Arial" panose="020B0604020202020204" pitchFamily="34" charset="0"/>
                <a:cs typeface="Arial" panose="020B0604020202020204" pitchFamily="34" charset="0"/>
              </a:rPr>
              <a:t>8; </a:t>
            </a:r>
            <a:r>
              <a:rPr lang="es-ES" sz="1400" b="1" dirty="0" err="1" smtClean="0">
                <a:latin typeface="Arial" panose="020B0604020202020204" pitchFamily="34" charset="0"/>
                <a:cs typeface="Arial" panose="020B0604020202020204" pitchFamily="34" charset="0"/>
              </a:rPr>
              <a:t>sensi</a:t>
            </a:r>
            <a:r>
              <a:rPr lang="es-ES" sz="1400" b="1" dirty="0" smtClean="0">
                <a:latin typeface="Arial" panose="020B0604020202020204" pitchFamily="34" charset="0"/>
                <a:cs typeface="Arial" panose="020B0604020202020204" pitchFamily="34" charset="0"/>
              </a:rPr>
              <a:t> </a:t>
            </a:r>
            <a:r>
              <a:rPr lang="es-ES" sz="1400" b="1" dirty="0">
                <a:latin typeface="Arial" panose="020B0604020202020204" pitchFamily="34" charset="0"/>
                <a:cs typeface="Arial" panose="020B0604020202020204" pitchFamily="34" charset="0"/>
              </a:rPr>
              <a:t>48%; </a:t>
            </a:r>
            <a:r>
              <a:rPr lang="es-ES" sz="1400" b="1" dirty="0" err="1" smtClean="0">
                <a:latin typeface="Arial" panose="020B0604020202020204" pitchFamily="34" charset="0"/>
                <a:cs typeface="Arial" panose="020B0604020202020204" pitchFamily="34" charset="0"/>
              </a:rPr>
              <a:t>spec</a:t>
            </a:r>
            <a:r>
              <a:rPr lang="es-ES" sz="1400" b="1" dirty="0" smtClean="0">
                <a:latin typeface="Arial" panose="020B0604020202020204" pitchFamily="34" charset="0"/>
                <a:cs typeface="Arial" panose="020B0604020202020204" pitchFamily="34" charset="0"/>
              </a:rPr>
              <a:t> </a:t>
            </a:r>
            <a:r>
              <a:rPr lang="es-ES" sz="1400" b="1" dirty="0">
                <a:latin typeface="Arial" panose="020B0604020202020204" pitchFamily="34" charset="0"/>
                <a:cs typeface="Arial" panose="020B0604020202020204" pitchFamily="34" charset="0"/>
              </a:rPr>
              <a:t>100%; </a:t>
            </a:r>
            <a:r>
              <a:rPr lang="es-ES" sz="1400" b="1" dirty="0" smtClean="0">
                <a:latin typeface="Arial" panose="020B0604020202020204" pitchFamily="34" charset="0"/>
                <a:cs typeface="Arial" panose="020B0604020202020204" pitchFamily="34" charset="0"/>
              </a:rPr>
              <a:t>VPP</a:t>
            </a:r>
            <a:r>
              <a:rPr lang="en-US" sz="1400" b="1" dirty="0" smtClean="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98%; </a:t>
            </a:r>
            <a:r>
              <a:rPr lang="en-US" sz="1400" b="1" dirty="0" smtClean="0">
                <a:latin typeface="Arial" panose="020B0604020202020204" pitchFamily="34" charset="0"/>
                <a:cs typeface="Arial" panose="020B0604020202020204" pitchFamily="34" charset="0"/>
              </a:rPr>
              <a:t>VPN: </a:t>
            </a:r>
            <a:r>
              <a:rPr lang="en-US" sz="1400" b="1" dirty="0">
                <a:latin typeface="Arial" panose="020B0604020202020204" pitchFamily="34" charset="0"/>
                <a:cs typeface="Arial" panose="020B0604020202020204" pitchFamily="34" charset="0"/>
              </a:rPr>
              <a:t>88%.</a:t>
            </a:r>
          </a:p>
          <a:p>
            <a:r>
              <a:rPr lang="en-US" sz="1400" b="1" dirty="0">
                <a:latin typeface="Arial" panose="020B0604020202020204" pitchFamily="34" charset="0"/>
                <a:cs typeface="Arial" panose="020B0604020202020204" pitchFamily="34" charset="0"/>
              </a:rPr>
              <a:t>Johnson et al.: </a:t>
            </a:r>
            <a:r>
              <a:rPr lang="en-US" sz="1400" b="1" dirty="0" smtClean="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≥8; </a:t>
            </a:r>
            <a:r>
              <a:rPr lang="en-US" sz="1400" b="1" dirty="0" err="1" smtClean="0">
                <a:latin typeface="Arial" panose="020B0604020202020204" pitchFamily="34" charset="0"/>
                <a:cs typeface="Arial" panose="020B0604020202020204" pitchFamily="34" charset="0"/>
              </a:rPr>
              <a:t>sensi</a:t>
            </a:r>
            <a:r>
              <a:rPr lang="en-US" sz="1400" b="1" dirty="0" smtClean="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58%; </a:t>
            </a:r>
            <a:r>
              <a:rPr lang="en-US" sz="1400" b="1" dirty="0" err="1" smtClean="0">
                <a:latin typeface="Arial" panose="020B0604020202020204" pitchFamily="34" charset="0"/>
                <a:cs typeface="Arial" panose="020B0604020202020204" pitchFamily="34" charset="0"/>
              </a:rPr>
              <a:t>speci</a:t>
            </a:r>
            <a:r>
              <a:rPr lang="en-US" sz="1400" b="1" dirty="0" smtClean="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95%; </a:t>
            </a:r>
            <a:r>
              <a:rPr lang="en-US" sz="1400" b="1" dirty="0" smtClean="0">
                <a:latin typeface="Arial" panose="020B0604020202020204" pitchFamily="34" charset="0"/>
                <a:cs typeface="Arial" panose="020B0604020202020204" pitchFamily="34" charset="0"/>
              </a:rPr>
              <a:t>VPP : </a:t>
            </a:r>
            <a:r>
              <a:rPr lang="en-US" sz="1400" b="1" dirty="0">
                <a:latin typeface="Arial" panose="020B0604020202020204" pitchFamily="34" charset="0"/>
                <a:cs typeface="Arial" panose="020B0604020202020204" pitchFamily="34" charset="0"/>
              </a:rPr>
              <a:t>79%; </a:t>
            </a:r>
            <a:r>
              <a:rPr lang="en-US" sz="1400" b="1" dirty="0" smtClean="0">
                <a:latin typeface="Arial" panose="020B0604020202020204" pitchFamily="34" charset="0"/>
                <a:cs typeface="Arial" panose="020B0604020202020204" pitchFamily="34" charset="0"/>
              </a:rPr>
              <a:t>VPN: </a:t>
            </a:r>
            <a:r>
              <a:rPr lang="en-US" sz="1400" b="1" dirty="0">
                <a:latin typeface="Arial" panose="020B0604020202020204" pitchFamily="34" charset="0"/>
                <a:cs typeface="Arial" panose="020B0604020202020204" pitchFamily="34" charset="0"/>
              </a:rPr>
              <a:t>87%.</a:t>
            </a:r>
            <a:endParaRPr lang="es-ES" sz="1400" b="1" dirty="0">
              <a:latin typeface="Arial" panose="020B0604020202020204" pitchFamily="34" charset="0"/>
              <a:cs typeface="Arial" panose="020B0604020202020204" pitchFamily="34" charset="0"/>
            </a:endParaRPr>
          </a:p>
        </p:txBody>
      </p:sp>
      <p:sp>
        <p:nvSpPr>
          <p:cNvPr id="6" name="5 CuadroTexto"/>
          <p:cNvSpPr txBox="1"/>
          <p:nvPr/>
        </p:nvSpPr>
        <p:spPr>
          <a:xfrm>
            <a:off x="4067944" y="6472500"/>
            <a:ext cx="4536504" cy="307777"/>
          </a:xfrm>
          <a:prstGeom prst="rect">
            <a:avLst/>
          </a:prstGeom>
          <a:noFill/>
        </p:spPr>
        <p:txBody>
          <a:bodyPr wrap="square" rtlCol="0">
            <a:spAutoFit/>
          </a:bodyPr>
          <a:lstStyle/>
          <a:p>
            <a:pPr algn="r"/>
            <a:r>
              <a:rPr lang="en-US" sz="1400" b="1" i="1" dirty="0">
                <a:latin typeface="Arial" panose="020B0604020202020204" pitchFamily="34" charset="0"/>
                <a:cs typeface="Arial" panose="020B0604020202020204" pitchFamily="34" charset="0"/>
              </a:rPr>
              <a:t>Expert Rev Anti Infect </a:t>
            </a:r>
            <a:r>
              <a:rPr lang="en-US" sz="1400" b="1" i="1" dirty="0" err="1" smtClean="0">
                <a:latin typeface="Arial" panose="020B0604020202020204" pitchFamily="34" charset="0"/>
                <a:cs typeface="Arial" panose="020B0604020202020204" pitchFamily="34" charset="0"/>
              </a:rPr>
              <a:t>Ther</a:t>
            </a:r>
            <a:r>
              <a:rPr lang="en-US" sz="1400" b="1" i="1" dirty="0" smtClean="0">
                <a:latin typeface="Arial" panose="020B0604020202020204" pitchFamily="34" charset="0"/>
                <a:cs typeface="Arial" panose="020B0604020202020204" pitchFamily="34" charset="0"/>
              </a:rPr>
              <a:t>.</a:t>
            </a:r>
            <a:r>
              <a:rPr lang="en-US" sz="1400" b="1" i="1" dirty="0">
                <a:latin typeface="Arial" panose="020B0604020202020204" pitchFamily="34" charset="0"/>
                <a:cs typeface="Arial" panose="020B0604020202020204" pitchFamily="34" charset="0"/>
              </a:rPr>
              <a:t> </a:t>
            </a:r>
            <a:r>
              <a:rPr lang="en-US" sz="1400" b="1" i="1" dirty="0" smtClean="0">
                <a:latin typeface="Arial" panose="020B0604020202020204" pitchFamily="34" charset="0"/>
                <a:cs typeface="Arial" panose="020B0604020202020204" pitchFamily="34" charset="0"/>
              </a:rPr>
              <a:t>2017 </a:t>
            </a:r>
            <a:r>
              <a:rPr lang="en-US" sz="1400" b="1" i="1" dirty="0">
                <a:latin typeface="Arial" panose="020B0604020202020204" pitchFamily="34" charset="0"/>
                <a:cs typeface="Arial" panose="020B0604020202020204" pitchFamily="34" charset="0"/>
              </a:rPr>
              <a:t>Jan;15(1):55-65</a:t>
            </a:r>
            <a:endParaRPr lang="es-ES" sz="14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1964753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AR" sz="36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Puntajes </a:t>
            </a:r>
            <a:r>
              <a:rPr lang="es-AR" sz="36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Predicitvos</a:t>
            </a:r>
            <a:r>
              <a:rPr lang="es-AR" sz="36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de Infección por ERC en Hospitales</a:t>
            </a:r>
            <a:endParaRPr lang="es-AR" sz="36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xmlns="" val="1421163608"/>
              </p:ext>
            </p:extLst>
          </p:nvPr>
        </p:nvGraphicFramePr>
        <p:xfrm>
          <a:off x="467544" y="1556792"/>
          <a:ext cx="8229600" cy="323596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s-AR" dirty="0" smtClean="0"/>
                        <a:t>Factor</a:t>
                      </a:r>
                      <a:r>
                        <a:rPr lang="es-AR" baseline="0" dirty="0" smtClean="0"/>
                        <a:t> de riesgo</a:t>
                      </a:r>
                      <a:endParaRPr lang="es-AR" dirty="0"/>
                    </a:p>
                  </a:txBody>
                  <a:tcPr/>
                </a:tc>
                <a:tc>
                  <a:txBody>
                    <a:bodyPr/>
                    <a:lstStyle/>
                    <a:p>
                      <a:r>
                        <a:rPr lang="es-AR" dirty="0" smtClean="0"/>
                        <a:t>Puntaje de </a:t>
                      </a:r>
                      <a:r>
                        <a:rPr lang="es-AR" dirty="0" err="1" smtClean="0"/>
                        <a:t>Tumbarello</a:t>
                      </a:r>
                      <a:endParaRPr lang="es-AR" dirty="0"/>
                    </a:p>
                  </a:txBody>
                  <a:tcPr/>
                </a:tc>
                <a:tc>
                  <a:txBody>
                    <a:bodyPr/>
                    <a:lstStyle/>
                    <a:p>
                      <a:r>
                        <a:rPr lang="es-AR" dirty="0" smtClean="0"/>
                        <a:t>Puntaje de Miller</a:t>
                      </a:r>
                      <a:endParaRPr lang="es-AR" dirty="0"/>
                    </a:p>
                  </a:txBody>
                  <a:tcPr/>
                </a:tc>
              </a:tr>
              <a:tr h="370840">
                <a:tc>
                  <a:txBody>
                    <a:bodyPr/>
                    <a:lstStyle/>
                    <a:p>
                      <a:r>
                        <a:rPr lang="es-AR" dirty="0" err="1" smtClean="0"/>
                        <a:t>Indice</a:t>
                      </a:r>
                      <a:r>
                        <a:rPr lang="es-AR" dirty="0" smtClean="0"/>
                        <a:t> de </a:t>
                      </a:r>
                      <a:r>
                        <a:rPr lang="es-AR" dirty="0" err="1" smtClean="0"/>
                        <a:t>Charlson</a:t>
                      </a:r>
                      <a:r>
                        <a:rPr lang="es-AR" dirty="0" smtClean="0"/>
                        <a:t> &gt;3/4</a:t>
                      </a:r>
                      <a:endParaRPr lang="es-AR" dirty="0"/>
                    </a:p>
                  </a:txBody>
                  <a:tcPr/>
                </a:tc>
                <a:tc>
                  <a:txBody>
                    <a:bodyPr/>
                    <a:lstStyle/>
                    <a:p>
                      <a:pPr algn="ctr"/>
                      <a:r>
                        <a:rPr lang="es-AR" dirty="0" smtClean="0"/>
                        <a:t>1</a:t>
                      </a:r>
                      <a:endParaRPr lang="es-AR" dirty="0"/>
                    </a:p>
                  </a:txBody>
                  <a:tcPr/>
                </a:tc>
                <a:tc>
                  <a:txBody>
                    <a:bodyPr/>
                    <a:lstStyle/>
                    <a:p>
                      <a:pPr algn="ctr"/>
                      <a:r>
                        <a:rPr lang="es-AR" dirty="0" smtClean="0"/>
                        <a:t>2</a:t>
                      </a:r>
                      <a:endParaRPr lang="es-AR" dirty="0"/>
                    </a:p>
                  </a:txBody>
                  <a:tcPr/>
                </a:tc>
              </a:tr>
              <a:tr h="370840">
                <a:tc>
                  <a:txBody>
                    <a:bodyPr/>
                    <a:lstStyle/>
                    <a:p>
                      <a:r>
                        <a:rPr lang="es-AR" dirty="0" smtClean="0"/>
                        <a:t>Neutropenia</a:t>
                      </a:r>
                      <a:endParaRPr lang="es-AR" dirty="0"/>
                    </a:p>
                  </a:txBody>
                  <a:tcPr/>
                </a:tc>
                <a:tc>
                  <a:txBody>
                    <a:bodyPr/>
                    <a:lstStyle/>
                    <a:p>
                      <a:pPr algn="ctr"/>
                      <a:r>
                        <a:rPr lang="es-AR" dirty="0" smtClean="0"/>
                        <a:t>1</a:t>
                      </a:r>
                      <a:endParaRPr lang="es-AR" dirty="0"/>
                    </a:p>
                  </a:txBody>
                  <a:tcPr/>
                </a:tc>
                <a:tc>
                  <a:txBody>
                    <a:bodyPr/>
                    <a:lstStyle/>
                    <a:p>
                      <a:pPr algn="ctr"/>
                      <a:r>
                        <a:rPr lang="es-AR" dirty="0" smtClean="0"/>
                        <a:t>-</a:t>
                      </a:r>
                    </a:p>
                  </a:txBody>
                  <a:tcPr/>
                </a:tc>
              </a:tr>
              <a:tr h="370840">
                <a:tc>
                  <a:txBody>
                    <a:bodyPr/>
                    <a:lstStyle/>
                    <a:p>
                      <a:r>
                        <a:rPr lang="es-AR" dirty="0" smtClean="0"/>
                        <a:t>Inmunosupresión*</a:t>
                      </a:r>
                      <a:endParaRPr lang="es-AR" dirty="0"/>
                    </a:p>
                  </a:txBody>
                  <a:tcPr/>
                </a:tc>
                <a:tc>
                  <a:txBody>
                    <a:bodyPr/>
                    <a:lstStyle/>
                    <a:p>
                      <a:pPr algn="ctr"/>
                      <a:r>
                        <a:rPr lang="es-AR" dirty="0" smtClean="0"/>
                        <a:t>-</a:t>
                      </a:r>
                      <a:endParaRPr lang="es-AR" dirty="0"/>
                    </a:p>
                  </a:txBody>
                  <a:tcPr/>
                </a:tc>
                <a:tc>
                  <a:txBody>
                    <a:bodyPr/>
                    <a:lstStyle/>
                    <a:p>
                      <a:pPr algn="ctr"/>
                      <a:r>
                        <a:rPr lang="es-AR" dirty="0" smtClean="0"/>
                        <a:t>3</a:t>
                      </a:r>
                      <a:endParaRPr lang="es-AR" dirty="0"/>
                    </a:p>
                  </a:txBody>
                  <a:tcPr/>
                </a:tc>
              </a:tr>
              <a:tr h="370840">
                <a:tc>
                  <a:txBody>
                    <a:bodyPr/>
                    <a:lstStyle/>
                    <a:p>
                      <a:r>
                        <a:rPr lang="es-AR" dirty="0" smtClean="0"/>
                        <a:t>Cirugía (&lt; 1 mes)</a:t>
                      </a:r>
                      <a:endParaRPr lang="es-AR" dirty="0"/>
                    </a:p>
                  </a:txBody>
                  <a:tcPr/>
                </a:tc>
                <a:tc>
                  <a:txBody>
                    <a:bodyPr/>
                    <a:lstStyle/>
                    <a:p>
                      <a:pPr algn="ctr"/>
                      <a:r>
                        <a:rPr lang="es-AR" dirty="0" smtClean="0"/>
                        <a:t>1</a:t>
                      </a:r>
                      <a:endParaRPr lang="es-AR" dirty="0"/>
                    </a:p>
                  </a:txBody>
                  <a:tcPr/>
                </a:tc>
                <a:tc>
                  <a:txBody>
                    <a:bodyPr/>
                    <a:lstStyle/>
                    <a:p>
                      <a:pPr algn="ctr"/>
                      <a:r>
                        <a:rPr lang="es-AR" dirty="0" smtClean="0"/>
                        <a:t>-</a:t>
                      </a:r>
                      <a:endParaRPr lang="es-AR" dirty="0"/>
                    </a:p>
                  </a:txBody>
                  <a:tcPr/>
                </a:tc>
              </a:tr>
              <a:tr h="370840">
                <a:tc>
                  <a:txBody>
                    <a:bodyPr/>
                    <a:lstStyle/>
                    <a:p>
                      <a:r>
                        <a:rPr lang="es-AR" dirty="0" smtClean="0"/>
                        <a:t>2 </a:t>
                      </a:r>
                      <a:r>
                        <a:rPr lang="es-AR" dirty="0" err="1" smtClean="0"/>
                        <a:t>hospitaz</a:t>
                      </a:r>
                      <a:r>
                        <a:rPr lang="es-AR" dirty="0" smtClean="0"/>
                        <a:t>. (&lt;12</a:t>
                      </a:r>
                      <a:r>
                        <a:rPr lang="es-AR" baseline="0" dirty="0" smtClean="0"/>
                        <a:t> meses)</a:t>
                      </a:r>
                      <a:endParaRPr lang="es-AR" dirty="0"/>
                    </a:p>
                  </a:txBody>
                  <a:tcPr/>
                </a:tc>
                <a:tc>
                  <a:txBody>
                    <a:bodyPr/>
                    <a:lstStyle/>
                    <a:p>
                      <a:pPr algn="ctr"/>
                      <a:r>
                        <a:rPr lang="es-AR" dirty="0" smtClean="0"/>
                        <a:t>1</a:t>
                      </a:r>
                      <a:endParaRPr lang="es-AR" dirty="0"/>
                    </a:p>
                  </a:txBody>
                  <a:tcPr/>
                </a:tc>
                <a:tc>
                  <a:txBody>
                    <a:bodyPr/>
                    <a:lstStyle/>
                    <a:p>
                      <a:pPr algn="ctr"/>
                      <a:r>
                        <a:rPr lang="es-AR" dirty="0" smtClean="0"/>
                        <a:t>-</a:t>
                      </a:r>
                      <a:endParaRPr lang="es-AR" dirty="0"/>
                    </a:p>
                  </a:txBody>
                  <a:tcPr/>
                </a:tc>
              </a:tr>
              <a:tr h="370840">
                <a:tc>
                  <a:txBody>
                    <a:bodyPr/>
                    <a:lstStyle/>
                    <a:p>
                      <a:r>
                        <a:rPr lang="es-AR" dirty="0" smtClean="0"/>
                        <a:t>Uso</a:t>
                      </a:r>
                      <a:r>
                        <a:rPr lang="es-AR" baseline="0" dirty="0" smtClean="0"/>
                        <a:t> de carba o </a:t>
                      </a:r>
                      <a:r>
                        <a:rPr lang="es-AR" baseline="0" dirty="0" err="1" smtClean="0"/>
                        <a:t>quinolonas</a:t>
                      </a:r>
                      <a:r>
                        <a:rPr lang="es-AR" baseline="0" dirty="0" smtClean="0"/>
                        <a:t> (&lt;3 meses)</a:t>
                      </a:r>
                      <a:endParaRPr lang="es-AR" dirty="0"/>
                    </a:p>
                  </a:txBody>
                  <a:tcPr/>
                </a:tc>
                <a:tc>
                  <a:txBody>
                    <a:bodyPr/>
                    <a:lstStyle/>
                    <a:p>
                      <a:pPr algn="ctr"/>
                      <a:r>
                        <a:rPr lang="es-AR" dirty="0" smtClean="0"/>
                        <a:t>1+1</a:t>
                      </a:r>
                      <a:endParaRPr lang="es-AR" dirty="0"/>
                    </a:p>
                  </a:txBody>
                  <a:tcPr/>
                </a:tc>
                <a:tc>
                  <a:txBody>
                    <a:bodyPr/>
                    <a:lstStyle/>
                    <a:p>
                      <a:pPr algn="ctr"/>
                      <a:r>
                        <a:rPr lang="es-AR" dirty="0" smtClean="0"/>
                        <a:t>4</a:t>
                      </a:r>
                      <a:endParaRPr lang="es-AR" dirty="0"/>
                    </a:p>
                  </a:txBody>
                  <a:tcPr/>
                </a:tc>
              </a:tr>
              <a:tr h="370840">
                <a:tc>
                  <a:txBody>
                    <a:bodyPr/>
                    <a:lstStyle/>
                    <a:p>
                      <a:r>
                        <a:rPr lang="es-AR" dirty="0" smtClean="0"/>
                        <a:t>CVC (&lt;1 mes)</a:t>
                      </a:r>
                      <a:endParaRPr lang="es-AR" dirty="0"/>
                    </a:p>
                  </a:txBody>
                  <a:tcPr/>
                </a:tc>
                <a:tc>
                  <a:txBody>
                    <a:bodyPr/>
                    <a:lstStyle/>
                    <a:p>
                      <a:pPr algn="ctr"/>
                      <a:r>
                        <a:rPr lang="es-AR" dirty="0" smtClean="0"/>
                        <a:t>1</a:t>
                      </a:r>
                      <a:endParaRPr lang="es-AR" dirty="0"/>
                    </a:p>
                  </a:txBody>
                  <a:tcPr/>
                </a:tc>
                <a:tc>
                  <a:txBody>
                    <a:bodyPr/>
                    <a:lstStyle/>
                    <a:p>
                      <a:pPr algn="ctr"/>
                      <a:r>
                        <a:rPr lang="es-AR" dirty="0" smtClean="0"/>
                        <a:t>-</a:t>
                      </a:r>
                      <a:endParaRPr lang="es-AR" dirty="0"/>
                    </a:p>
                  </a:txBody>
                  <a:tcPr/>
                </a:tc>
              </a:tr>
            </a:tbl>
          </a:graphicData>
        </a:graphic>
      </p:graphicFrame>
      <p:sp>
        <p:nvSpPr>
          <p:cNvPr id="5" name="4 CuadroTexto"/>
          <p:cNvSpPr txBox="1"/>
          <p:nvPr/>
        </p:nvSpPr>
        <p:spPr>
          <a:xfrm>
            <a:off x="251520" y="5157192"/>
            <a:ext cx="8640960"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a:t>
            </a:r>
            <a:r>
              <a:rPr lang="en-US" sz="1200" dirty="0" err="1" smtClean="0">
                <a:latin typeface="Arial" panose="020B0604020202020204" pitchFamily="34" charset="0"/>
                <a:cs typeface="Arial" panose="020B0604020202020204" pitchFamily="34" charset="0"/>
              </a:rPr>
              <a:t>Terapia</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inmunosupresora</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durante</a:t>
            </a:r>
            <a:r>
              <a:rPr lang="en-US" sz="1200" dirty="0" smtClean="0">
                <a:latin typeface="Arial" panose="020B0604020202020204" pitchFamily="34" charset="0"/>
                <a:cs typeface="Arial" panose="020B0604020202020204" pitchFamily="34" charset="0"/>
              </a:rPr>
              <a:t> 3 </a:t>
            </a:r>
            <a:r>
              <a:rPr lang="en-US" sz="1200" dirty="0" err="1" smtClean="0">
                <a:latin typeface="Arial" panose="020B0604020202020204" pitchFamily="34" charset="0"/>
                <a:cs typeface="Arial" panose="020B0604020202020204" pitchFamily="34" charset="0"/>
              </a:rPr>
              <a:t>meses</a:t>
            </a:r>
            <a:r>
              <a:rPr lang="en-US" sz="1200" dirty="0" smtClean="0">
                <a:latin typeface="Arial" panose="020B0604020202020204" pitchFamily="34" charset="0"/>
                <a:cs typeface="Arial" panose="020B0604020202020204" pitchFamily="34" charset="0"/>
              </a:rPr>
              <a:t> antes del </a:t>
            </a:r>
            <a:r>
              <a:rPr lang="en-US" sz="1200" dirty="0" err="1" smtClean="0">
                <a:latin typeface="Arial" panose="020B0604020202020204" pitchFamily="34" charset="0"/>
                <a:cs typeface="Arial" panose="020B0604020202020204" pitchFamily="34" charset="0"/>
              </a:rPr>
              <a:t>cultivo</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índice</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definida</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como</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glucocorticoides</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equivalente</a:t>
            </a:r>
            <a:r>
              <a:rPr lang="en-US" sz="1200" dirty="0" smtClean="0">
                <a:latin typeface="Arial" panose="020B0604020202020204" pitchFamily="34" charset="0"/>
                <a:cs typeface="Arial" panose="020B0604020202020204" pitchFamily="34" charset="0"/>
              </a:rPr>
              <a:t> a </a:t>
            </a:r>
            <a:r>
              <a:rPr lang="en-US" sz="1200" dirty="0" err="1" smtClean="0">
                <a:latin typeface="Arial" panose="020B0604020202020204" pitchFamily="34" charset="0"/>
                <a:cs typeface="Arial" panose="020B0604020202020204" pitchFamily="34" charset="0"/>
              </a:rPr>
              <a:t>prednisona</a:t>
            </a:r>
            <a:r>
              <a:rPr lang="en-US" sz="1200" dirty="0" smtClean="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≥20 mg </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por</a:t>
            </a:r>
            <a:r>
              <a:rPr lang="en-US" sz="1200" dirty="0" smtClean="0">
                <a:latin typeface="Arial" panose="020B0604020202020204" pitchFamily="34" charset="0"/>
                <a:cs typeface="Arial" panose="020B0604020202020204" pitchFamily="34" charset="0"/>
              </a:rPr>
              <a:t> </a:t>
            </a:r>
            <a:r>
              <a:rPr lang="es-AR" sz="1200" dirty="0" smtClean="0">
                <a:latin typeface="Arial" panose="020B0604020202020204" pitchFamily="34" charset="0"/>
                <a:cs typeface="Arial" panose="020B0604020202020204" pitchFamily="34" charset="0"/>
              </a:rPr>
              <a:t>≥</a:t>
            </a:r>
            <a:r>
              <a:rPr lang="es-AR" sz="1200" dirty="0">
                <a:latin typeface="Arial" panose="020B0604020202020204" pitchFamily="34" charset="0"/>
                <a:cs typeface="Arial" panose="020B0604020202020204" pitchFamily="34" charset="0"/>
              </a:rPr>
              <a:t>2 </a:t>
            </a:r>
            <a:r>
              <a:rPr lang="es-AR" sz="1200" dirty="0" smtClean="0">
                <a:latin typeface="Arial" panose="020B0604020202020204" pitchFamily="34" charset="0"/>
                <a:cs typeface="Arial" panose="020B0604020202020204" pitchFamily="34" charset="0"/>
              </a:rPr>
              <a:t>semanas), </a:t>
            </a:r>
            <a:r>
              <a:rPr lang="es-AR" sz="1200" dirty="0" err="1">
                <a:latin typeface="Arial" panose="020B0604020202020204" pitchFamily="34" charset="0"/>
                <a:cs typeface="Arial" panose="020B0604020202020204" pitchFamily="34" charset="0"/>
              </a:rPr>
              <a:t>tacrolimus</a:t>
            </a:r>
            <a:r>
              <a:rPr lang="es-AR" sz="1200" dirty="0">
                <a:latin typeface="Arial" panose="020B0604020202020204" pitchFamily="34" charset="0"/>
                <a:cs typeface="Arial" panose="020B0604020202020204" pitchFamily="34" charset="0"/>
              </a:rPr>
              <a:t>, </a:t>
            </a:r>
            <a:r>
              <a:rPr lang="es-AR" sz="1200" dirty="0" err="1">
                <a:latin typeface="Arial" panose="020B0604020202020204" pitchFamily="34" charset="0"/>
                <a:cs typeface="Arial" panose="020B0604020202020204" pitchFamily="34" charset="0"/>
              </a:rPr>
              <a:t>sirolimus</a:t>
            </a:r>
            <a:r>
              <a:rPr lang="es-AR" sz="1200" dirty="0">
                <a:latin typeface="Arial" panose="020B0604020202020204" pitchFamily="34" charset="0"/>
                <a:cs typeface="Arial" panose="020B0604020202020204" pitchFamily="34" charset="0"/>
              </a:rPr>
              <a:t>, </a:t>
            </a:r>
            <a:r>
              <a:rPr lang="es-AR" sz="1200" dirty="0" smtClean="0">
                <a:latin typeface="Arial" panose="020B0604020202020204" pitchFamily="34" charset="0"/>
                <a:cs typeface="Arial" panose="020B0604020202020204" pitchFamily="34" charset="0"/>
              </a:rPr>
              <a:t>ciclosporina, </a:t>
            </a:r>
            <a:r>
              <a:rPr lang="es-AR" sz="1200" dirty="0" err="1" smtClean="0">
                <a:latin typeface="Arial" panose="020B0604020202020204" pitchFamily="34" charset="0"/>
                <a:cs typeface="Arial" panose="020B0604020202020204" pitchFamily="34" charset="0"/>
              </a:rPr>
              <a:t>micofenolato</a:t>
            </a:r>
            <a:r>
              <a:rPr lang="es-AR" sz="1200" dirty="0" smtClean="0">
                <a:latin typeface="Arial" panose="020B0604020202020204" pitchFamily="34" charset="0"/>
                <a:cs typeface="Arial" panose="020B0604020202020204" pitchFamily="34" charset="0"/>
              </a:rPr>
              <a:t>, o globulina </a:t>
            </a:r>
            <a:r>
              <a:rPr lang="es-AR" sz="1200" dirty="0" err="1" smtClean="0">
                <a:latin typeface="Arial" panose="020B0604020202020204" pitchFamily="34" charset="0"/>
                <a:cs typeface="Arial" panose="020B0604020202020204" pitchFamily="34" charset="0"/>
              </a:rPr>
              <a:t>antitimocito</a:t>
            </a:r>
            <a:r>
              <a:rPr lang="es-AR" sz="1200" dirty="0" smtClean="0">
                <a:latin typeface="Arial" panose="020B0604020202020204" pitchFamily="34" charset="0"/>
                <a:cs typeface="Arial" panose="020B0604020202020204" pitchFamily="34" charset="0"/>
              </a:rPr>
              <a:t>).</a:t>
            </a:r>
            <a:endParaRPr lang="es-AR" sz="1200" dirty="0">
              <a:latin typeface="Arial" panose="020B0604020202020204" pitchFamily="34" charset="0"/>
              <a:cs typeface="Arial" panose="020B0604020202020204" pitchFamily="34" charset="0"/>
            </a:endParaRPr>
          </a:p>
        </p:txBody>
      </p:sp>
      <p:sp>
        <p:nvSpPr>
          <p:cNvPr id="6" name="5 CuadroTexto"/>
          <p:cNvSpPr txBox="1"/>
          <p:nvPr/>
        </p:nvSpPr>
        <p:spPr>
          <a:xfrm>
            <a:off x="251520" y="5661248"/>
            <a:ext cx="8784976" cy="461665"/>
          </a:xfrm>
          <a:prstGeom prst="rect">
            <a:avLst/>
          </a:prstGeom>
          <a:noFill/>
        </p:spPr>
        <p:txBody>
          <a:bodyPr wrap="square" rtlCol="0">
            <a:spAutoFit/>
          </a:bodyPr>
          <a:lstStyle/>
          <a:p>
            <a:r>
              <a:rPr lang="es-AR" sz="1200" dirty="0" err="1">
                <a:latin typeface="Arial" panose="020B0604020202020204" pitchFamily="34" charset="0"/>
                <a:cs typeface="Arial" panose="020B0604020202020204" pitchFamily="34" charset="0"/>
              </a:rPr>
              <a:t>Tumbarello</a:t>
            </a:r>
            <a:r>
              <a:rPr lang="es-AR" sz="1200" dirty="0">
                <a:latin typeface="Arial" panose="020B0604020202020204" pitchFamily="34" charset="0"/>
                <a:cs typeface="Arial" panose="020B0604020202020204" pitchFamily="34" charset="0"/>
              </a:rPr>
              <a:t> et al</a:t>
            </a:r>
            <a:r>
              <a:rPr lang="es-AR" sz="1200" dirty="0" smtClean="0">
                <a:latin typeface="Arial" panose="020B0604020202020204" pitchFamily="34" charset="0"/>
                <a:cs typeface="Arial" panose="020B0604020202020204" pitchFamily="34" charset="0"/>
              </a:rPr>
              <a:t>.:≥</a:t>
            </a:r>
            <a:r>
              <a:rPr lang="es-AR" sz="1200" dirty="0">
                <a:latin typeface="Arial" panose="020B0604020202020204" pitchFamily="34" charset="0"/>
                <a:cs typeface="Arial" panose="020B0604020202020204" pitchFamily="34" charset="0"/>
              </a:rPr>
              <a:t>3; </a:t>
            </a:r>
            <a:r>
              <a:rPr lang="es-AR" sz="1200" dirty="0" err="1" smtClean="0">
                <a:latin typeface="Arial" panose="020B0604020202020204" pitchFamily="34" charset="0"/>
                <a:cs typeface="Arial" panose="020B0604020202020204" pitchFamily="34" charset="0"/>
              </a:rPr>
              <a:t>sensi</a:t>
            </a:r>
            <a:r>
              <a:rPr lang="es-AR" sz="1200" dirty="0" smtClean="0">
                <a:latin typeface="Arial" panose="020B0604020202020204" pitchFamily="34" charset="0"/>
                <a:cs typeface="Arial" panose="020B0604020202020204" pitchFamily="34" charset="0"/>
              </a:rPr>
              <a:t>: </a:t>
            </a:r>
            <a:r>
              <a:rPr lang="es-AR" sz="1200" dirty="0">
                <a:latin typeface="Arial" panose="020B0604020202020204" pitchFamily="34" charset="0"/>
                <a:cs typeface="Arial" panose="020B0604020202020204" pitchFamily="34" charset="0"/>
              </a:rPr>
              <a:t>54%; </a:t>
            </a:r>
            <a:r>
              <a:rPr lang="es-AR" sz="1200" dirty="0" err="1" smtClean="0">
                <a:latin typeface="Arial" panose="020B0604020202020204" pitchFamily="34" charset="0"/>
                <a:cs typeface="Arial" panose="020B0604020202020204" pitchFamily="34" charset="0"/>
              </a:rPr>
              <a:t>espec</a:t>
            </a:r>
            <a:r>
              <a:rPr lang="es-AR" sz="1200" dirty="0" smtClean="0">
                <a:latin typeface="Arial" panose="020B0604020202020204" pitchFamily="34" charset="0"/>
                <a:cs typeface="Arial" panose="020B0604020202020204" pitchFamily="34" charset="0"/>
              </a:rPr>
              <a:t>: </a:t>
            </a:r>
            <a:r>
              <a:rPr lang="es-AR" sz="1200" dirty="0">
                <a:latin typeface="Arial" panose="020B0604020202020204" pitchFamily="34" charset="0"/>
                <a:cs typeface="Arial" panose="020B0604020202020204" pitchFamily="34" charset="0"/>
              </a:rPr>
              <a:t>90%; </a:t>
            </a:r>
            <a:r>
              <a:rPr lang="es-ES" sz="1200" dirty="0" smtClean="0">
                <a:latin typeface="Arial" panose="020B0604020202020204" pitchFamily="34" charset="0"/>
                <a:cs typeface="Arial" panose="020B0604020202020204" pitchFamily="34" charset="0"/>
              </a:rPr>
              <a:t>VPP</a:t>
            </a:r>
            <a:r>
              <a:rPr lang="en-US" sz="1200" dirty="0" smtClean="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53%; </a:t>
            </a:r>
            <a:r>
              <a:rPr lang="en-US" sz="1200" dirty="0" smtClean="0">
                <a:latin typeface="Arial" panose="020B0604020202020204" pitchFamily="34" charset="0"/>
                <a:cs typeface="Arial" panose="020B0604020202020204" pitchFamily="34" charset="0"/>
              </a:rPr>
              <a:t>VPN: </a:t>
            </a:r>
            <a:r>
              <a:rPr lang="en-US" sz="1200" dirty="0">
                <a:latin typeface="Arial" panose="020B0604020202020204" pitchFamily="34" charset="0"/>
                <a:cs typeface="Arial" panose="020B0604020202020204" pitchFamily="34" charset="0"/>
              </a:rPr>
              <a:t>79</a:t>
            </a:r>
            <a:r>
              <a:rPr lang="en-US" sz="1200" dirty="0" smtClean="0">
                <a:latin typeface="Arial" panose="020B0604020202020204" pitchFamily="34" charset="0"/>
                <a:cs typeface="Arial" panose="020B0604020202020204" pitchFamily="34" charset="0"/>
              </a:rPr>
              <a:t>%. </a:t>
            </a:r>
          </a:p>
          <a:p>
            <a:r>
              <a:rPr lang="en-US" sz="1200" dirty="0" smtClean="0">
                <a:latin typeface="Arial" panose="020B0604020202020204" pitchFamily="34" charset="0"/>
                <a:cs typeface="Arial" panose="020B0604020202020204" pitchFamily="34" charset="0"/>
              </a:rPr>
              <a:t>Miller </a:t>
            </a:r>
            <a:r>
              <a:rPr lang="en-US" sz="1200" dirty="0">
                <a:latin typeface="Arial" panose="020B0604020202020204" pitchFamily="34" charset="0"/>
                <a:cs typeface="Arial" panose="020B0604020202020204" pitchFamily="34" charset="0"/>
              </a:rPr>
              <a:t>et al.: </a:t>
            </a:r>
            <a:r>
              <a:rPr lang="en-US" sz="1200" dirty="0" smtClean="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5; </a:t>
            </a:r>
            <a:r>
              <a:rPr lang="en-US" sz="1200" dirty="0" err="1" smtClean="0">
                <a:latin typeface="Arial" panose="020B0604020202020204" pitchFamily="34" charset="0"/>
                <a:cs typeface="Arial" panose="020B0604020202020204" pitchFamily="34" charset="0"/>
              </a:rPr>
              <a:t>sensi</a:t>
            </a:r>
            <a:r>
              <a:rPr lang="en-US" sz="1200" dirty="0" smtClean="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54%; </a:t>
            </a:r>
            <a:r>
              <a:rPr lang="en-US" sz="1200" dirty="0" err="1" smtClean="0">
                <a:latin typeface="Arial" panose="020B0604020202020204" pitchFamily="34" charset="0"/>
                <a:cs typeface="Arial" panose="020B0604020202020204" pitchFamily="34" charset="0"/>
              </a:rPr>
              <a:t>espec</a:t>
            </a:r>
            <a:r>
              <a:rPr lang="en-US" sz="1200" dirty="0" smtClean="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88%; </a:t>
            </a:r>
            <a:r>
              <a:rPr lang="en-US" sz="1200" dirty="0" smtClean="0">
                <a:latin typeface="Arial" panose="020B0604020202020204" pitchFamily="34" charset="0"/>
                <a:cs typeface="Arial" panose="020B0604020202020204" pitchFamily="34" charset="0"/>
              </a:rPr>
              <a:t>VPP: 59</a:t>
            </a:r>
            <a:r>
              <a:rPr lang="en-US" sz="1200" dirty="0">
                <a:latin typeface="Arial" panose="020B0604020202020204" pitchFamily="34" charset="0"/>
                <a:cs typeface="Arial" panose="020B0604020202020204" pitchFamily="34" charset="0"/>
              </a:rPr>
              <a:t>%; </a:t>
            </a:r>
            <a:r>
              <a:rPr lang="en-US" sz="1200" dirty="0" smtClean="0">
                <a:latin typeface="Arial" panose="020B0604020202020204" pitchFamily="34" charset="0"/>
                <a:cs typeface="Arial" panose="020B0604020202020204" pitchFamily="34" charset="0"/>
              </a:rPr>
              <a:t>VPN: </a:t>
            </a:r>
            <a:r>
              <a:rPr lang="en-US" sz="1200" dirty="0">
                <a:latin typeface="Arial" panose="020B0604020202020204" pitchFamily="34" charset="0"/>
                <a:cs typeface="Arial" panose="020B0604020202020204" pitchFamily="34" charset="0"/>
              </a:rPr>
              <a:t>85</a:t>
            </a:r>
            <a:endParaRPr lang="es-AR" sz="1400" dirty="0">
              <a:latin typeface="Arial" panose="020B0604020202020204" pitchFamily="34" charset="0"/>
              <a:cs typeface="Arial" panose="020B0604020202020204" pitchFamily="34" charset="0"/>
            </a:endParaRPr>
          </a:p>
        </p:txBody>
      </p:sp>
      <p:sp>
        <p:nvSpPr>
          <p:cNvPr id="3" name="2 CuadroTexto"/>
          <p:cNvSpPr txBox="1"/>
          <p:nvPr/>
        </p:nvSpPr>
        <p:spPr>
          <a:xfrm>
            <a:off x="4427984" y="6338937"/>
            <a:ext cx="4464496" cy="307777"/>
          </a:xfrm>
          <a:prstGeom prst="rect">
            <a:avLst/>
          </a:prstGeom>
          <a:noFill/>
        </p:spPr>
        <p:txBody>
          <a:bodyPr wrap="square" rtlCol="0">
            <a:spAutoFit/>
          </a:bodyPr>
          <a:lstStyle/>
          <a:p>
            <a:pPr algn="r"/>
            <a:r>
              <a:rPr lang="en-US" sz="1400" b="1" i="1" dirty="0">
                <a:latin typeface="Arial" panose="020B0604020202020204" pitchFamily="34" charset="0"/>
                <a:cs typeface="Arial" panose="020B0604020202020204" pitchFamily="34" charset="0"/>
              </a:rPr>
              <a:t>Expert Rev Anti Infect </a:t>
            </a:r>
            <a:r>
              <a:rPr lang="en-US" sz="1400" b="1" i="1" dirty="0" err="1" smtClean="0">
                <a:latin typeface="Arial" panose="020B0604020202020204" pitchFamily="34" charset="0"/>
                <a:cs typeface="Arial" panose="020B0604020202020204" pitchFamily="34" charset="0"/>
              </a:rPr>
              <a:t>Ther</a:t>
            </a:r>
            <a:r>
              <a:rPr lang="en-US" sz="1400" b="1" i="1" dirty="0" smtClean="0">
                <a:latin typeface="Arial" panose="020B0604020202020204" pitchFamily="34" charset="0"/>
                <a:cs typeface="Arial" panose="020B0604020202020204" pitchFamily="34" charset="0"/>
              </a:rPr>
              <a:t>.</a:t>
            </a:r>
            <a:r>
              <a:rPr lang="en-US" sz="1400" b="1" i="1" dirty="0">
                <a:latin typeface="Arial" panose="020B0604020202020204" pitchFamily="34" charset="0"/>
                <a:cs typeface="Arial" panose="020B0604020202020204" pitchFamily="34" charset="0"/>
              </a:rPr>
              <a:t> </a:t>
            </a:r>
            <a:r>
              <a:rPr lang="en-US" sz="1400" b="1" i="1" dirty="0" smtClean="0">
                <a:latin typeface="Arial" panose="020B0604020202020204" pitchFamily="34" charset="0"/>
                <a:cs typeface="Arial" panose="020B0604020202020204" pitchFamily="34" charset="0"/>
              </a:rPr>
              <a:t>2017 </a:t>
            </a:r>
            <a:r>
              <a:rPr lang="en-US" sz="1400" b="1" i="1" dirty="0">
                <a:latin typeface="Arial" panose="020B0604020202020204" pitchFamily="34" charset="0"/>
                <a:cs typeface="Arial" panose="020B0604020202020204" pitchFamily="34" charset="0"/>
              </a:rPr>
              <a:t>Jan;15(1):55-65</a:t>
            </a:r>
            <a:endParaRPr lang="es-AR" sz="14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5271759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8229600" cy="1143000"/>
          </a:xfrm>
        </p:spPr>
        <p:txBody>
          <a:bodyPr>
            <a:noAutofit/>
          </a:bodyPr>
          <a:lstStyle/>
          <a:p>
            <a:r>
              <a:rPr lang="es-AR" sz="3200"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Tratamiento Empírico ante la sospecha de Infección por BLEE o ERC</a:t>
            </a:r>
            <a:endParaRPr lang="es-AR" sz="32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xmlns="" val="1441059534"/>
              </p:ext>
            </p:extLst>
          </p:nvPr>
        </p:nvGraphicFramePr>
        <p:xfrm>
          <a:off x="457200" y="1268760"/>
          <a:ext cx="8229600" cy="5184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99207191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ES" sz="36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Clasificación de </a:t>
            </a:r>
            <a:r>
              <a:rPr lang="es-ES" sz="36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Carbapenemasas</a:t>
            </a:r>
            <a:endParaRPr lang="es-ES" sz="36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 name="4 CuadroTexto"/>
          <p:cNvSpPr txBox="1"/>
          <p:nvPr/>
        </p:nvSpPr>
        <p:spPr>
          <a:xfrm>
            <a:off x="3131840" y="1484784"/>
            <a:ext cx="2736304" cy="523220"/>
          </a:xfrm>
          <a:prstGeom prst="rect">
            <a:avLst/>
          </a:prstGeom>
          <a:noFill/>
          <a:ln>
            <a:solidFill>
              <a:schemeClr val="tx1"/>
            </a:solidFill>
          </a:ln>
        </p:spPr>
        <p:txBody>
          <a:bodyPr wrap="square" rtlCol="0">
            <a:spAutoFit/>
          </a:bodyPr>
          <a:lstStyle/>
          <a:p>
            <a:pPr algn="ctr"/>
            <a:r>
              <a:rPr lang="el-GR" sz="2800"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β</a:t>
            </a:r>
            <a:r>
              <a:rPr lang="es-ES" sz="2800"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s-ES" sz="2800" b="1" dirty="0" err="1"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lactamasas</a:t>
            </a:r>
            <a:endParaRPr lang="es-ES" sz="28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5 CuadroTexto"/>
          <p:cNvSpPr txBox="1"/>
          <p:nvPr/>
        </p:nvSpPr>
        <p:spPr>
          <a:xfrm>
            <a:off x="827584" y="2924944"/>
            <a:ext cx="2304256" cy="646331"/>
          </a:xfrm>
          <a:prstGeom prst="rect">
            <a:avLst/>
          </a:prstGeom>
          <a:noFill/>
          <a:ln>
            <a:solidFill>
              <a:schemeClr val="accent5">
                <a:lumMod val="50000"/>
              </a:schemeClr>
            </a:solidFill>
          </a:ln>
        </p:spPr>
        <p:txBody>
          <a:bodyPr wrap="square" rtlCol="0">
            <a:spAutoFit/>
          </a:bodyPr>
          <a:lstStyle/>
          <a:p>
            <a:pPr algn="ctr"/>
            <a:r>
              <a:rPr lang="es-ES"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Enzimas </a:t>
            </a:r>
          </a:p>
          <a:p>
            <a:pPr algn="ctr"/>
            <a:r>
              <a:rPr lang="es-ES"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SERINA</a:t>
            </a:r>
            <a:endParaRPr lang="es-ES"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7" name="6 CuadroTexto"/>
          <p:cNvSpPr txBox="1"/>
          <p:nvPr/>
        </p:nvSpPr>
        <p:spPr>
          <a:xfrm>
            <a:off x="5868144" y="2924944"/>
            <a:ext cx="2160240" cy="646331"/>
          </a:xfrm>
          <a:prstGeom prst="rect">
            <a:avLst/>
          </a:prstGeom>
          <a:noFill/>
          <a:ln>
            <a:solidFill>
              <a:srgbClr val="FF0000"/>
            </a:solidFill>
          </a:ln>
        </p:spPr>
        <p:txBody>
          <a:bodyPr wrap="square" rtlCol="0">
            <a:spAutoFit/>
          </a:bodyPr>
          <a:lstStyle/>
          <a:p>
            <a:pPr algn="ctr"/>
            <a:r>
              <a:rPr lang="es-ES"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Enzimas </a:t>
            </a:r>
          </a:p>
          <a:p>
            <a:pPr algn="ctr"/>
            <a:r>
              <a:rPr lang="es-ES"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ZINC</a:t>
            </a:r>
            <a:endParaRPr lang="es-ES"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7 CuadroTexto"/>
          <p:cNvSpPr txBox="1"/>
          <p:nvPr/>
        </p:nvSpPr>
        <p:spPr>
          <a:xfrm>
            <a:off x="323528" y="4355812"/>
            <a:ext cx="864096" cy="369332"/>
          </a:xfrm>
          <a:prstGeom prst="rect">
            <a:avLst/>
          </a:prstGeom>
          <a:solidFill>
            <a:srgbClr val="92D050"/>
          </a:solidFill>
          <a:ln>
            <a:solidFill>
              <a:schemeClr val="accent3">
                <a:lumMod val="50000"/>
              </a:schemeClr>
            </a:solidFill>
          </a:ln>
        </p:spPr>
        <p:txBody>
          <a:bodyPr wrap="square" rtlCol="0">
            <a:spAutoFit/>
          </a:bodyPr>
          <a:lstStyle/>
          <a:p>
            <a:pPr algn="ctr"/>
            <a:r>
              <a:rPr lang="es-ES" dirty="0" smtClean="0"/>
              <a:t>A</a:t>
            </a:r>
            <a:endParaRPr lang="es-ES" dirty="0"/>
          </a:p>
        </p:txBody>
      </p:sp>
      <p:sp>
        <p:nvSpPr>
          <p:cNvPr id="9" name="8 CuadroTexto"/>
          <p:cNvSpPr txBox="1"/>
          <p:nvPr/>
        </p:nvSpPr>
        <p:spPr>
          <a:xfrm>
            <a:off x="1835696" y="4365104"/>
            <a:ext cx="720080" cy="369332"/>
          </a:xfrm>
          <a:prstGeom prst="rect">
            <a:avLst/>
          </a:prstGeom>
          <a:solidFill>
            <a:srgbClr val="92D050"/>
          </a:solidFill>
          <a:ln>
            <a:solidFill>
              <a:schemeClr val="accent3">
                <a:lumMod val="50000"/>
              </a:schemeClr>
            </a:solidFill>
          </a:ln>
        </p:spPr>
        <p:txBody>
          <a:bodyPr wrap="square" rtlCol="0">
            <a:spAutoFit/>
          </a:bodyPr>
          <a:lstStyle/>
          <a:p>
            <a:pPr algn="ctr"/>
            <a:r>
              <a:rPr lang="es-ES" dirty="0" smtClean="0"/>
              <a:t>C</a:t>
            </a:r>
            <a:endParaRPr lang="es-ES" dirty="0"/>
          </a:p>
        </p:txBody>
      </p:sp>
      <p:sp>
        <p:nvSpPr>
          <p:cNvPr id="10" name="9 CuadroTexto"/>
          <p:cNvSpPr txBox="1"/>
          <p:nvPr/>
        </p:nvSpPr>
        <p:spPr>
          <a:xfrm>
            <a:off x="3131840" y="4365104"/>
            <a:ext cx="720080" cy="369332"/>
          </a:xfrm>
          <a:prstGeom prst="rect">
            <a:avLst/>
          </a:prstGeom>
          <a:solidFill>
            <a:srgbClr val="FFC000"/>
          </a:solidFill>
          <a:ln>
            <a:solidFill>
              <a:schemeClr val="accent3">
                <a:lumMod val="50000"/>
              </a:schemeClr>
            </a:solidFill>
          </a:ln>
        </p:spPr>
        <p:txBody>
          <a:bodyPr wrap="square" rtlCol="0">
            <a:spAutoFit/>
          </a:bodyPr>
          <a:lstStyle/>
          <a:p>
            <a:pPr algn="ctr"/>
            <a:r>
              <a:rPr lang="es-ES" dirty="0"/>
              <a:t>D</a:t>
            </a:r>
          </a:p>
        </p:txBody>
      </p:sp>
      <p:sp>
        <p:nvSpPr>
          <p:cNvPr id="11" name="10 CuadroTexto"/>
          <p:cNvSpPr txBox="1"/>
          <p:nvPr/>
        </p:nvSpPr>
        <p:spPr>
          <a:xfrm>
            <a:off x="6372200" y="4293096"/>
            <a:ext cx="1080120" cy="369332"/>
          </a:xfrm>
          <a:prstGeom prst="rect">
            <a:avLst/>
          </a:prstGeom>
          <a:solidFill>
            <a:srgbClr val="FF0000"/>
          </a:solidFill>
          <a:ln>
            <a:solidFill>
              <a:srgbClr val="C00000"/>
            </a:solidFill>
          </a:ln>
        </p:spPr>
        <p:txBody>
          <a:bodyPr wrap="square" rtlCol="0">
            <a:spAutoFit/>
          </a:bodyPr>
          <a:lstStyle/>
          <a:p>
            <a:pPr algn="ctr"/>
            <a:r>
              <a:rPr lang="es-ES" dirty="0" smtClean="0">
                <a:solidFill>
                  <a:schemeClr val="bg1"/>
                </a:solidFill>
              </a:rPr>
              <a:t>B</a:t>
            </a:r>
            <a:endParaRPr lang="es-ES" dirty="0">
              <a:solidFill>
                <a:schemeClr val="bg1"/>
              </a:solidFill>
            </a:endParaRPr>
          </a:p>
        </p:txBody>
      </p:sp>
      <p:sp>
        <p:nvSpPr>
          <p:cNvPr id="12" name="11 CuadroTexto"/>
          <p:cNvSpPr txBox="1"/>
          <p:nvPr/>
        </p:nvSpPr>
        <p:spPr>
          <a:xfrm>
            <a:off x="179512" y="5157192"/>
            <a:ext cx="1368152" cy="1200329"/>
          </a:xfrm>
          <a:prstGeom prst="rect">
            <a:avLst/>
          </a:prstGeom>
          <a:noFill/>
        </p:spPr>
        <p:txBody>
          <a:bodyPr wrap="square" rtlCol="0">
            <a:spAutoFit/>
          </a:bodyPr>
          <a:lstStyle/>
          <a:p>
            <a:r>
              <a:rPr lang="es-ES" dirty="0" smtClean="0"/>
              <a:t>BLEE (CTX-M)</a:t>
            </a:r>
          </a:p>
          <a:p>
            <a:r>
              <a:rPr lang="es-ES" dirty="0" err="1" smtClean="0"/>
              <a:t>Carbapenemasas</a:t>
            </a:r>
            <a:r>
              <a:rPr lang="es-ES" dirty="0" smtClean="0"/>
              <a:t> (KPC)</a:t>
            </a:r>
            <a:endParaRPr lang="es-ES" dirty="0"/>
          </a:p>
        </p:txBody>
      </p:sp>
      <p:sp>
        <p:nvSpPr>
          <p:cNvPr id="13" name="12 CuadroTexto"/>
          <p:cNvSpPr txBox="1"/>
          <p:nvPr/>
        </p:nvSpPr>
        <p:spPr>
          <a:xfrm>
            <a:off x="1835696" y="5157192"/>
            <a:ext cx="864096" cy="369332"/>
          </a:xfrm>
          <a:prstGeom prst="rect">
            <a:avLst/>
          </a:prstGeom>
          <a:noFill/>
        </p:spPr>
        <p:txBody>
          <a:bodyPr wrap="square" rtlCol="0">
            <a:spAutoFit/>
          </a:bodyPr>
          <a:lstStyle/>
          <a:p>
            <a:r>
              <a:rPr lang="es-ES" dirty="0" err="1" smtClean="0"/>
              <a:t>AmpC</a:t>
            </a:r>
            <a:endParaRPr lang="es-ES" dirty="0"/>
          </a:p>
        </p:txBody>
      </p:sp>
      <p:sp>
        <p:nvSpPr>
          <p:cNvPr id="14" name="13 CuadroTexto"/>
          <p:cNvSpPr txBox="1"/>
          <p:nvPr/>
        </p:nvSpPr>
        <p:spPr>
          <a:xfrm>
            <a:off x="3131840" y="5157192"/>
            <a:ext cx="1512168" cy="646331"/>
          </a:xfrm>
          <a:prstGeom prst="rect">
            <a:avLst/>
          </a:prstGeom>
          <a:noFill/>
        </p:spPr>
        <p:txBody>
          <a:bodyPr wrap="square" rtlCol="0">
            <a:spAutoFit/>
          </a:bodyPr>
          <a:lstStyle/>
          <a:p>
            <a:r>
              <a:rPr lang="es-ES" dirty="0" err="1" smtClean="0"/>
              <a:t>Carbapenemasas</a:t>
            </a:r>
            <a:r>
              <a:rPr lang="es-ES" dirty="0" smtClean="0"/>
              <a:t> (OXA 48)</a:t>
            </a:r>
            <a:endParaRPr lang="es-ES" dirty="0"/>
          </a:p>
        </p:txBody>
      </p:sp>
      <p:sp>
        <p:nvSpPr>
          <p:cNvPr id="15" name="14 CuadroTexto"/>
          <p:cNvSpPr txBox="1"/>
          <p:nvPr/>
        </p:nvSpPr>
        <p:spPr>
          <a:xfrm>
            <a:off x="6228184" y="5157192"/>
            <a:ext cx="2520280" cy="923330"/>
          </a:xfrm>
          <a:prstGeom prst="rect">
            <a:avLst/>
          </a:prstGeom>
          <a:noFill/>
        </p:spPr>
        <p:txBody>
          <a:bodyPr wrap="square" rtlCol="0">
            <a:spAutoFit/>
          </a:bodyPr>
          <a:lstStyle/>
          <a:p>
            <a:r>
              <a:rPr lang="es-ES" dirty="0" err="1" smtClean="0"/>
              <a:t>Carbapenemasas</a:t>
            </a:r>
            <a:endParaRPr lang="es-ES" dirty="0" smtClean="0"/>
          </a:p>
          <a:p>
            <a:r>
              <a:rPr lang="es-ES" dirty="0" smtClean="0"/>
              <a:t>(</a:t>
            </a:r>
            <a:r>
              <a:rPr lang="es-ES" dirty="0" err="1" smtClean="0"/>
              <a:t>metalo</a:t>
            </a:r>
            <a:r>
              <a:rPr lang="es-ES" dirty="0" smtClean="0"/>
              <a:t>-</a:t>
            </a:r>
            <a:r>
              <a:rPr lang="el-GR" dirty="0" smtClean="0"/>
              <a:t>β</a:t>
            </a:r>
            <a:r>
              <a:rPr lang="es-ES" dirty="0" smtClean="0"/>
              <a:t>-</a:t>
            </a:r>
            <a:r>
              <a:rPr lang="es-ES" dirty="0" err="1" smtClean="0"/>
              <a:t>lactamasas</a:t>
            </a:r>
            <a:r>
              <a:rPr lang="es-ES" dirty="0" smtClean="0"/>
              <a:t>; VIM, NDM. IMP</a:t>
            </a:r>
            <a:endParaRPr lang="es-ES" dirty="0"/>
          </a:p>
        </p:txBody>
      </p:sp>
      <p:cxnSp>
        <p:nvCxnSpPr>
          <p:cNvPr id="17" name="16 Conector recto de flecha"/>
          <p:cNvCxnSpPr>
            <a:stCxn id="5" idx="2"/>
          </p:cNvCxnSpPr>
          <p:nvPr/>
        </p:nvCxnSpPr>
        <p:spPr>
          <a:xfrm flipH="1">
            <a:off x="2267744" y="2008004"/>
            <a:ext cx="2232248" cy="7729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18 Conector recto de flecha"/>
          <p:cNvCxnSpPr>
            <a:stCxn id="5" idx="2"/>
          </p:cNvCxnSpPr>
          <p:nvPr/>
        </p:nvCxnSpPr>
        <p:spPr>
          <a:xfrm>
            <a:off x="4499992" y="2008004"/>
            <a:ext cx="2160240" cy="7729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20 Conector recto de flecha"/>
          <p:cNvCxnSpPr>
            <a:stCxn id="6" idx="2"/>
          </p:cNvCxnSpPr>
          <p:nvPr/>
        </p:nvCxnSpPr>
        <p:spPr>
          <a:xfrm flipH="1">
            <a:off x="863588" y="3571275"/>
            <a:ext cx="1116124" cy="72182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22 Conector recto de flecha"/>
          <p:cNvCxnSpPr>
            <a:stCxn id="6" idx="2"/>
          </p:cNvCxnSpPr>
          <p:nvPr/>
        </p:nvCxnSpPr>
        <p:spPr>
          <a:xfrm>
            <a:off x="1979712" y="3571275"/>
            <a:ext cx="0" cy="72182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24 Conector recto de flecha"/>
          <p:cNvCxnSpPr>
            <a:stCxn id="6" idx="2"/>
          </p:cNvCxnSpPr>
          <p:nvPr/>
        </p:nvCxnSpPr>
        <p:spPr>
          <a:xfrm>
            <a:off x="1979712" y="3571275"/>
            <a:ext cx="1404156" cy="72182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26 Conector recto de flecha"/>
          <p:cNvCxnSpPr/>
          <p:nvPr/>
        </p:nvCxnSpPr>
        <p:spPr>
          <a:xfrm>
            <a:off x="6912260" y="3645024"/>
            <a:ext cx="0"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27 Rectángulo redondeado"/>
          <p:cNvSpPr/>
          <p:nvPr/>
        </p:nvSpPr>
        <p:spPr>
          <a:xfrm>
            <a:off x="179512" y="4149080"/>
            <a:ext cx="4464496" cy="2376264"/>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1 CuadroTexto"/>
          <p:cNvSpPr txBox="1"/>
          <p:nvPr/>
        </p:nvSpPr>
        <p:spPr>
          <a:xfrm>
            <a:off x="5364088" y="6237312"/>
            <a:ext cx="3384376" cy="307777"/>
          </a:xfrm>
          <a:prstGeom prst="rect">
            <a:avLst/>
          </a:prstGeom>
          <a:noFill/>
        </p:spPr>
        <p:txBody>
          <a:bodyPr wrap="square" rtlCol="0">
            <a:spAutoFit/>
          </a:bodyPr>
          <a:lstStyle/>
          <a:p>
            <a:pPr algn="r"/>
            <a:r>
              <a:rPr lang="es-ES" sz="1400" b="1" i="1" dirty="0">
                <a:latin typeface="Arial" panose="020B0604020202020204" pitchFamily="34" charset="0"/>
                <a:cs typeface="Arial" panose="020B0604020202020204" pitchFamily="34" charset="0"/>
              </a:rPr>
              <a:t>ACS </a:t>
            </a:r>
            <a:r>
              <a:rPr lang="es-ES" sz="1400" b="1" i="1" dirty="0" err="1">
                <a:latin typeface="Arial" panose="020B0604020202020204" pitchFamily="34" charset="0"/>
                <a:cs typeface="Arial" panose="020B0604020202020204" pitchFamily="34" charset="0"/>
              </a:rPr>
              <a:t>Infect</a:t>
            </a:r>
            <a:r>
              <a:rPr lang="es-ES" sz="1400" b="1" i="1" dirty="0">
                <a:latin typeface="Arial" panose="020B0604020202020204" pitchFamily="34" charset="0"/>
                <a:cs typeface="Arial" panose="020B0604020202020204" pitchFamily="34" charset="0"/>
              </a:rPr>
              <a:t> </a:t>
            </a:r>
            <a:r>
              <a:rPr lang="es-ES" sz="1400" b="1" i="1" dirty="0" err="1" smtClean="0">
                <a:latin typeface="Arial" panose="020B0604020202020204" pitchFamily="34" charset="0"/>
                <a:cs typeface="Arial" panose="020B0604020202020204" pitchFamily="34" charset="0"/>
              </a:rPr>
              <a:t>Dis</a:t>
            </a:r>
            <a:r>
              <a:rPr lang="es-ES" sz="1400" b="1" i="1" dirty="0" smtClean="0">
                <a:latin typeface="Arial" panose="020B0604020202020204" pitchFamily="34" charset="0"/>
                <a:cs typeface="Arial" panose="020B0604020202020204" pitchFamily="34" charset="0"/>
              </a:rPr>
              <a:t>.</a:t>
            </a:r>
            <a:r>
              <a:rPr lang="es-ES" sz="1400" b="1" i="1" dirty="0">
                <a:latin typeface="Arial" panose="020B0604020202020204" pitchFamily="34" charset="0"/>
                <a:cs typeface="Arial" panose="020B0604020202020204" pitchFamily="34" charset="0"/>
              </a:rPr>
              <a:t> </a:t>
            </a:r>
            <a:r>
              <a:rPr lang="es-ES" sz="1400" b="1" i="1" dirty="0" smtClean="0">
                <a:latin typeface="Arial" panose="020B0604020202020204" pitchFamily="34" charset="0"/>
                <a:cs typeface="Arial" panose="020B0604020202020204" pitchFamily="34" charset="0"/>
              </a:rPr>
              <a:t>2018 </a:t>
            </a:r>
            <a:r>
              <a:rPr lang="es-ES" sz="1400" b="1" i="1" dirty="0">
                <a:latin typeface="Arial" panose="020B0604020202020204" pitchFamily="34" charset="0"/>
                <a:cs typeface="Arial" panose="020B0604020202020204" pitchFamily="34" charset="0"/>
              </a:rPr>
              <a:t>Feb 9;4(2):84-87.</a:t>
            </a:r>
          </a:p>
        </p:txBody>
      </p:sp>
      <p:sp>
        <p:nvSpPr>
          <p:cNvPr id="3" name="2 CuadroTexto"/>
          <p:cNvSpPr txBox="1"/>
          <p:nvPr/>
        </p:nvSpPr>
        <p:spPr>
          <a:xfrm>
            <a:off x="3707904" y="2996952"/>
            <a:ext cx="1584176" cy="369332"/>
          </a:xfrm>
          <a:prstGeom prst="rect">
            <a:avLst/>
          </a:prstGeom>
          <a:noFill/>
        </p:spPr>
        <p:txBody>
          <a:bodyPr wrap="square" rtlCol="0">
            <a:spAutoFit/>
          </a:bodyPr>
          <a:lstStyle/>
          <a:p>
            <a:pPr algn="ctr"/>
            <a:r>
              <a:rPr lang="es-ES" dirty="0" smtClean="0">
                <a:latin typeface="Arial" panose="020B0604020202020204" pitchFamily="34" charset="0"/>
                <a:cs typeface="Arial" panose="020B0604020202020204" pitchFamily="34" charset="0"/>
              </a:rPr>
              <a:t>Sitio activo</a:t>
            </a:r>
            <a:endParaRPr lang="es-E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8087753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88640"/>
            <a:ext cx="8229600" cy="1143000"/>
          </a:xfrm>
        </p:spPr>
        <p:txBody>
          <a:bodyPr>
            <a:noAutofit/>
          </a:bodyPr>
          <a:lstStyle/>
          <a:p>
            <a:r>
              <a:rPr lang="en-US" sz="28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Tratamiento</a:t>
            </a:r>
            <a:r>
              <a:rPr lang="en-US" sz="28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28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Empírico</a:t>
            </a:r>
            <a:r>
              <a:rPr lang="en-US" sz="28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de </a:t>
            </a:r>
            <a:r>
              <a:rPr lang="en-US" sz="28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Infecciones</a:t>
            </a:r>
            <a:r>
              <a:rPr lang="en-US" sz="28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28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Sospechadas</a:t>
            </a:r>
            <a:r>
              <a:rPr lang="en-US" sz="28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28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por</a:t>
            </a:r>
            <a:r>
              <a:rPr lang="en-US" sz="28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BGNMR</a:t>
            </a:r>
            <a:endParaRPr lang="es-ES" sz="28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027" name="Picture 3"/>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772816"/>
            <a:ext cx="9124614" cy="386104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4 CuadroTexto"/>
          <p:cNvSpPr txBox="1"/>
          <p:nvPr/>
        </p:nvSpPr>
        <p:spPr>
          <a:xfrm>
            <a:off x="3419872" y="6093296"/>
            <a:ext cx="5328592" cy="338554"/>
          </a:xfrm>
          <a:prstGeom prst="rect">
            <a:avLst/>
          </a:prstGeom>
          <a:noFill/>
        </p:spPr>
        <p:txBody>
          <a:bodyPr wrap="square" rtlCol="0">
            <a:spAutoFit/>
          </a:bodyPr>
          <a:lstStyle/>
          <a:p>
            <a:pPr algn="r"/>
            <a:r>
              <a:rPr lang="en-US" sz="1600" b="1" i="1" dirty="0">
                <a:latin typeface="Arial" panose="020B0604020202020204" pitchFamily="34" charset="0"/>
                <a:cs typeface="Arial" panose="020B0604020202020204" pitchFamily="34" charset="0"/>
              </a:rPr>
              <a:t>Expert Rev Anti Infect </a:t>
            </a:r>
            <a:r>
              <a:rPr lang="en-US" sz="1600" b="1" i="1" dirty="0" err="1" smtClean="0">
                <a:latin typeface="Arial" panose="020B0604020202020204" pitchFamily="34" charset="0"/>
                <a:cs typeface="Arial" panose="020B0604020202020204" pitchFamily="34" charset="0"/>
              </a:rPr>
              <a:t>Ther</a:t>
            </a:r>
            <a:r>
              <a:rPr lang="en-US" sz="1600" b="1" i="1" dirty="0" smtClean="0">
                <a:latin typeface="Arial" panose="020B0604020202020204" pitchFamily="34" charset="0"/>
                <a:cs typeface="Arial" panose="020B0604020202020204" pitchFamily="34" charset="0"/>
              </a:rPr>
              <a:t>.</a:t>
            </a:r>
            <a:r>
              <a:rPr lang="en-US" sz="1600" b="1" i="1" dirty="0">
                <a:latin typeface="Arial" panose="020B0604020202020204" pitchFamily="34" charset="0"/>
                <a:cs typeface="Arial" panose="020B0604020202020204" pitchFamily="34" charset="0"/>
              </a:rPr>
              <a:t> </a:t>
            </a:r>
            <a:r>
              <a:rPr lang="en-US" sz="1600" b="1" i="1" dirty="0" smtClean="0">
                <a:latin typeface="Arial" panose="020B0604020202020204" pitchFamily="34" charset="0"/>
                <a:cs typeface="Arial" panose="020B0604020202020204" pitchFamily="34" charset="0"/>
              </a:rPr>
              <a:t>2017 </a:t>
            </a:r>
            <a:r>
              <a:rPr lang="en-US" sz="1600" b="1" i="1" dirty="0">
                <a:latin typeface="Arial" panose="020B0604020202020204" pitchFamily="34" charset="0"/>
                <a:cs typeface="Arial" panose="020B0604020202020204" pitchFamily="34" charset="0"/>
              </a:rPr>
              <a:t>Jan;15(1):55-65</a:t>
            </a:r>
            <a:endParaRPr lang="es-ES" sz="16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51954502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52"/>
            <a:ext cx="8229600" cy="1143000"/>
          </a:xfrm>
        </p:spPr>
        <p:txBody>
          <a:bodyPr>
            <a:normAutofit/>
          </a:bodyPr>
          <a:lstStyle/>
          <a:p>
            <a:pPr algn="ctr"/>
            <a:r>
              <a:rPr lang="es-AR" sz="48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Terapia Antimicrobiana</a:t>
            </a:r>
            <a:endParaRPr lang="es-AR" sz="4800" b="1"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2 Marcador de contenido"/>
          <p:cNvSpPr>
            <a:spLocks noGrp="1"/>
          </p:cNvSpPr>
          <p:nvPr>
            <p:ph idx="1"/>
          </p:nvPr>
        </p:nvSpPr>
        <p:spPr>
          <a:xfrm>
            <a:off x="457200" y="1357298"/>
            <a:ext cx="8229600" cy="5143536"/>
          </a:xfrm>
        </p:spPr>
        <p:txBody>
          <a:bodyPr>
            <a:noAutofit/>
          </a:bodyPr>
          <a:lstStyle/>
          <a:p>
            <a:r>
              <a:rPr lang="en-US" sz="2800" b="1" dirty="0" err="1" smtClean="0">
                <a:latin typeface="Arial" pitchFamily="34" charset="0"/>
                <a:cs typeface="Arial" pitchFamily="34" charset="0"/>
              </a:rPr>
              <a:t>Terapia</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antibiótica</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e.v</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dentro</a:t>
            </a:r>
            <a:r>
              <a:rPr lang="en-US" sz="2800" b="1" dirty="0" smtClean="0">
                <a:latin typeface="Arial" pitchFamily="34" charset="0"/>
                <a:cs typeface="Arial" pitchFamily="34" charset="0"/>
              </a:rPr>
              <a:t> de la </a:t>
            </a:r>
            <a:r>
              <a:rPr lang="en-US" sz="2800" b="1" dirty="0" err="1" smtClean="0">
                <a:latin typeface="Arial" pitchFamily="34" charset="0"/>
                <a:cs typeface="Arial" pitchFamily="34" charset="0"/>
              </a:rPr>
              <a:t>primera</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hora</a:t>
            </a:r>
            <a:r>
              <a:rPr lang="en-US" sz="2800" b="1" dirty="0" smtClean="0">
                <a:latin typeface="Arial" pitchFamily="34" charset="0"/>
                <a:cs typeface="Arial" pitchFamily="34" charset="0"/>
              </a:rPr>
              <a:t> del </a:t>
            </a:r>
            <a:r>
              <a:rPr lang="en-US" sz="2800" b="1" dirty="0" err="1" smtClean="0">
                <a:latin typeface="Arial" pitchFamily="34" charset="0"/>
                <a:cs typeface="Arial" pitchFamily="34" charset="0"/>
              </a:rPr>
              <a:t>diagnóstico</a:t>
            </a:r>
            <a:r>
              <a:rPr lang="en-US" sz="2800" b="1" dirty="0" smtClean="0">
                <a:latin typeface="Arial" pitchFamily="34" charset="0"/>
                <a:cs typeface="Arial" pitchFamily="34" charset="0"/>
              </a:rPr>
              <a:t>.</a:t>
            </a:r>
          </a:p>
          <a:p>
            <a:endParaRPr lang="en-US" sz="2800" b="1" dirty="0" smtClean="0">
              <a:latin typeface="Arial" pitchFamily="34" charset="0"/>
              <a:cs typeface="Arial" pitchFamily="34" charset="0"/>
            </a:endParaRPr>
          </a:p>
          <a:p>
            <a:r>
              <a:rPr lang="en-US" sz="2800" b="1" dirty="0" smtClean="0">
                <a:latin typeface="Arial" pitchFamily="34" charset="0"/>
                <a:cs typeface="Arial" pitchFamily="34" charset="0"/>
              </a:rPr>
              <a:t>La </a:t>
            </a:r>
            <a:r>
              <a:rPr lang="en-US" sz="2800" b="1" dirty="0" err="1" smtClean="0">
                <a:latin typeface="Arial" pitchFamily="34" charset="0"/>
                <a:cs typeface="Arial" pitchFamily="34" charset="0"/>
              </a:rPr>
              <a:t>selección</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es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empírica</a:t>
            </a:r>
            <a:r>
              <a:rPr lang="en-US" sz="2800" b="1" dirty="0" smtClean="0">
                <a:latin typeface="Arial" pitchFamily="34" charset="0"/>
                <a:cs typeface="Arial" pitchFamily="34" charset="0"/>
              </a:rPr>
              <a:t> y </a:t>
            </a:r>
            <a:r>
              <a:rPr lang="en-US" sz="2800" b="1" dirty="0" err="1" smtClean="0">
                <a:latin typeface="Arial" pitchFamily="34" charset="0"/>
                <a:cs typeface="Arial" pitchFamily="34" charset="0"/>
              </a:rPr>
              <a:t>basada</a:t>
            </a:r>
            <a:r>
              <a:rPr lang="en-US" sz="2800" b="1" dirty="0" smtClean="0">
                <a:latin typeface="Arial" pitchFamily="34" charset="0"/>
                <a:cs typeface="Arial" pitchFamily="34" charset="0"/>
              </a:rPr>
              <a:t> en </a:t>
            </a:r>
            <a:r>
              <a:rPr lang="en-US" sz="2800" b="1" dirty="0" err="1" smtClean="0">
                <a:latin typeface="Arial" pitchFamily="34" charset="0"/>
                <a:cs typeface="Arial" pitchFamily="34" charset="0"/>
              </a:rPr>
              <a:t>estado</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inmunológico</a:t>
            </a:r>
            <a:r>
              <a:rPr lang="en-US" sz="2800" b="1" dirty="0" smtClean="0">
                <a:latin typeface="Arial" pitchFamily="34" charset="0"/>
                <a:cs typeface="Arial" pitchFamily="34" charset="0"/>
              </a:rPr>
              <a:t> del </a:t>
            </a:r>
            <a:r>
              <a:rPr lang="en-US" sz="2800" b="1" dirty="0" err="1" smtClean="0">
                <a:latin typeface="Arial" pitchFamily="34" charset="0"/>
                <a:cs typeface="Arial" pitchFamily="34" charset="0"/>
              </a:rPr>
              <a:t>paciente</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fuente</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potencial</a:t>
            </a:r>
            <a:r>
              <a:rPr lang="en-US" sz="2800" b="1" dirty="0" smtClean="0">
                <a:latin typeface="Arial" pitchFamily="34" charset="0"/>
                <a:cs typeface="Arial" pitchFamily="34" charset="0"/>
              </a:rPr>
              <a:t> de </a:t>
            </a:r>
            <a:r>
              <a:rPr lang="en-US" sz="2800" b="1" dirty="0" err="1" smtClean="0">
                <a:latin typeface="Arial" pitchFamily="34" charset="0"/>
                <a:cs typeface="Arial" pitchFamily="34" charset="0"/>
              </a:rPr>
              <a:t>infección</a:t>
            </a:r>
            <a:r>
              <a:rPr lang="en-US" sz="2800" b="1" dirty="0" smtClean="0">
                <a:latin typeface="Arial" pitchFamily="34" charset="0"/>
                <a:cs typeface="Arial" pitchFamily="34" charset="0"/>
              </a:rPr>
              <a:t> y el </a:t>
            </a:r>
            <a:r>
              <a:rPr lang="en-US" sz="2800" b="1" dirty="0" err="1" smtClean="0">
                <a:latin typeface="Arial" pitchFamily="34" charset="0"/>
                <a:cs typeface="Arial" pitchFamily="34" charset="0"/>
              </a:rPr>
              <a:t>organismo</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más</a:t>
            </a:r>
            <a:r>
              <a:rPr lang="en-US" sz="2800" b="1" dirty="0" smtClean="0">
                <a:latin typeface="Arial" pitchFamily="34" charset="0"/>
                <a:cs typeface="Arial" pitchFamily="34" charset="0"/>
              </a:rPr>
              <a:t> probable.</a:t>
            </a:r>
          </a:p>
          <a:p>
            <a:endParaRPr lang="en-US" sz="2800" b="1" dirty="0" smtClean="0">
              <a:latin typeface="Arial" pitchFamily="34" charset="0"/>
              <a:cs typeface="Arial" pitchFamily="34" charset="0"/>
            </a:endParaRPr>
          </a:p>
          <a:p>
            <a:r>
              <a:rPr lang="en-US" sz="2800" b="1" dirty="0" smtClean="0">
                <a:latin typeface="Arial" pitchFamily="34" charset="0"/>
                <a:cs typeface="Arial" pitchFamily="34" charset="0"/>
              </a:rPr>
              <a:t>Si no hay </a:t>
            </a:r>
            <a:r>
              <a:rPr lang="en-US" sz="2800" b="1" dirty="0" err="1" smtClean="0">
                <a:latin typeface="Arial" pitchFamily="34" charset="0"/>
                <a:cs typeface="Arial" pitchFamily="34" charset="0"/>
              </a:rPr>
              <a:t>foco</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aparente</a:t>
            </a:r>
            <a:r>
              <a:rPr lang="en-US" sz="2800" b="1" dirty="0" smtClean="0">
                <a:latin typeface="Arial" pitchFamily="34" charset="0"/>
                <a:cs typeface="Arial" pitchFamily="34" charset="0"/>
              </a:rPr>
              <a:t> se </a:t>
            </a:r>
            <a:r>
              <a:rPr lang="en-US" sz="2800" b="1" dirty="0" err="1" smtClean="0">
                <a:latin typeface="Arial" pitchFamily="34" charset="0"/>
                <a:cs typeface="Arial" pitchFamily="34" charset="0"/>
              </a:rPr>
              <a:t>debe</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considerar</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bacterias</a:t>
            </a:r>
            <a:r>
              <a:rPr lang="en-US" sz="2800" b="1" dirty="0" smtClean="0">
                <a:latin typeface="Arial" pitchFamily="34" charset="0"/>
                <a:cs typeface="Arial" pitchFamily="34" charset="0"/>
              </a:rPr>
              <a:t> gram (+), gram (-) y </a:t>
            </a:r>
            <a:r>
              <a:rPr lang="en-US" sz="2800" b="1" dirty="0" err="1" smtClean="0">
                <a:latin typeface="Arial" pitchFamily="34" charset="0"/>
                <a:cs typeface="Arial" pitchFamily="34" charset="0"/>
              </a:rPr>
              <a:t>anaerobias</a:t>
            </a:r>
            <a:r>
              <a:rPr lang="en-US" sz="2800" b="1" dirty="0" smtClean="0">
                <a:latin typeface="Arial" pitchFamily="34" charset="0"/>
                <a:cs typeface="Arial" pitchFamily="34" charset="0"/>
              </a:rPr>
              <a:t>. Se </a:t>
            </a:r>
            <a:r>
              <a:rPr lang="en-US" sz="2800" b="1" dirty="0" err="1" smtClean="0">
                <a:latin typeface="Arial" pitchFamily="34" charset="0"/>
                <a:cs typeface="Arial" pitchFamily="34" charset="0"/>
              </a:rPr>
              <a:t>debe</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tener</a:t>
            </a:r>
            <a:r>
              <a:rPr lang="en-US" sz="2800" b="1" dirty="0" smtClean="0">
                <a:latin typeface="Arial" pitchFamily="34" charset="0"/>
                <a:cs typeface="Arial" pitchFamily="34" charset="0"/>
              </a:rPr>
              <a:t> en </a:t>
            </a:r>
            <a:r>
              <a:rPr lang="en-US" sz="2800" b="1" dirty="0" err="1" smtClean="0">
                <a:latin typeface="Arial" pitchFamily="34" charset="0"/>
                <a:cs typeface="Arial" pitchFamily="34" charset="0"/>
              </a:rPr>
              <a:t>cuenta</a:t>
            </a:r>
            <a:r>
              <a:rPr lang="en-US" sz="2800" b="1" dirty="0" smtClean="0">
                <a:latin typeface="Arial" pitchFamily="34" charset="0"/>
                <a:cs typeface="Arial" pitchFamily="34" charset="0"/>
              </a:rPr>
              <a:t> MRSA, </a:t>
            </a:r>
            <a:r>
              <a:rPr lang="en-US" sz="2800" b="1" dirty="0" err="1" smtClean="0">
                <a:latin typeface="Arial" pitchFamily="34" charset="0"/>
                <a:cs typeface="Arial" pitchFamily="34" charset="0"/>
              </a:rPr>
              <a:t>especies</a:t>
            </a:r>
            <a:r>
              <a:rPr lang="en-US" sz="2800" b="1" dirty="0" smtClean="0">
                <a:latin typeface="Arial" pitchFamily="34" charset="0"/>
                <a:cs typeface="Arial" pitchFamily="34" charset="0"/>
              </a:rPr>
              <a:t> de Pseudomonas, BLEE y KPC.</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57158" y="1071546"/>
            <a:ext cx="7772400" cy="1470025"/>
          </a:xfrm>
        </p:spPr>
        <p:txBody>
          <a:bodyPr>
            <a:normAutofit fontScale="90000"/>
          </a:bodyPr>
          <a:lstStyle/>
          <a:p>
            <a:pPr algn="ctr"/>
            <a:r>
              <a:rPr lang="en-US" sz="3600" dirty="0" smtClean="0">
                <a:solidFill>
                  <a:srgbClr val="00FFFF"/>
                </a:solidFill>
                <a:latin typeface="Arial" pitchFamily="34" charset="0"/>
                <a:cs typeface="Arial" pitchFamily="34" charset="0"/>
              </a:rPr>
              <a:t/>
            </a:r>
            <a:br>
              <a:rPr lang="en-US" sz="3600" dirty="0" smtClean="0">
                <a:solidFill>
                  <a:srgbClr val="00FFFF"/>
                </a:solidFill>
                <a:latin typeface="Arial" pitchFamily="34" charset="0"/>
                <a:cs typeface="Arial" pitchFamily="34" charset="0"/>
              </a:rPr>
            </a:br>
            <a:r>
              <a:rPr lang="en-US" sz="3600" dirty="0" smtClean="0">
                <a:solidFill>
                  <a:srgbClr val="00FFFF"/>
                </a:solidFill>
                <a:latin typeface="Arial" pitchFamily="34" charset="0"/>
                <a:cs typeface="Arial" pitchFamily="34" charset="0"/>
              </a:rPr>
              <a:t/>
            </a:r>
            <a:br>
              <a:rPr lang="en-US" sz="3600" dirty="0" smtClean="0">
                <a:solidFill>
                  <a:srgbClr val="00FFFF"/>
                </a:solidFill>
                <a:latin typeface="Arial" pitchFamily="34" charset="0"/>
                <a:cs typeface="Arial" pitchFamily="34" charset="0"/>
              </a:rPr>
            </a:br>
            <a:r>
              <a:rPr lang="en-US" sz="3600" dirty="0" smtClean="0">
                <a:solidFill>
                  <a:srgbClr val="00FFFF"/>
                </a:solidFill>
                <a:latin typeface="Arial" pitchFamily="34" charset="0"/>
                <a:cs typeface="Arial" pitchFamily="34" charset="0"/>
              </a:rPr>
              <a:t/>
            </a:r>
            <a:br>
              <a:rPr lang="en-US" sz="3600" dirty="0" smtClean="0">
                <a:solidFill>
                  <a:srgbClr val="00FFFF"/>
                </a:solidFill>
                <a:latin typeface="Arial" pitchFamily="34" charset="0"/>
                <a:cs typeface="Arial" pitchFamily="34" charset="0"/>
              </a:rPr>
            </a:br>
            <a:r>
              <a:rPr lang="en-US" sz="31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La </a:t>
            </a:r>
            <a:r>
              <a:rPr lang="en-US" sz="31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Duración</a:t>
            </a:r>
            <a:r>
              <a:rPr lang="en-US" sz="31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de la </a:t>
            </a:r>
            <a:r>
              <a:rPr lang="en-US" sz="31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Hipotensión</a:t>
            </a:r>
            <a:r>
              <a:rPr lang="en-US" sz="31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a:t>
            </a:r>
            <a:r>
              <a:rPr lang="en-US" sz="31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previa</a:t>
            </a:r>
            <a:r>
              <a:rPr lang="en-US" sz="31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al </a:t>
            </a:r>
            <a:r>
              <a:rPr lang="en-US" sz="31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Inicio</a:t>
            </a:r>
            <a:r>
              <a:rPr lang="en-US" sz="31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de la </a:t>
            </a:r>
            <a:r>
              <a:rPr lang="en-US" sz="31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Terapia</a:t>
            </a:r>
            <a:r>
              <a:rPr lang="en-US" sz="31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a:t>
            </a:r>
            <a:r>
              <a:rPr lang="en-US" sz="31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Antimicrobiana</a:t>
            </a:r>
            <a:r>
              <a:rPr lang="en-US" sz="31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a:t>
            </a:r>
            <a:r>
              <a:rPr lang="en-US" sz="31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Empírica</a:t>
            </a:r>
            <a:r>
              <a:rPr lang="en-US" sz="31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a:t>
            </a:r>
            <a:r>
              <a:rPr lang="en-US" sz="31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es</a:t>
            </a:r>
            <a:r>
              <a:rPr lang="en-US" sz="31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el </a:t>
            </a:r>
            <a:r>
              <a:rPr lang="en-US" sz="31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Determinante</a:t>
            </a:r>
            <a:r>
              <a:rPr lang="en-US" sz="31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a:t>
            </a:r>
            <a:r>
              <a:rPr lang="en-US" sz="31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Crítico</a:t>
            </a:r>
            <a:r>
              <a:rPr lang="en-US" sz="31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en la </a:t>
            </a:r>
            <a:r>
              <a:rPr lang="en-US" sz="31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Sobrevida</a:t>
            </a:r>
            <a:r>
              <a:rPr lang="en-US" sz="31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en </a:t>
            </a:r>
            <a:r>
              <a:rPr lang="en-US" sz="31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Humanos</a:t>
            </a:r>
            <a:r>
              <a:rPr lang="en-US" sz="31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con Shock </a:t>
            </a:r>
            <a:r>
              <a:rPr lang="en-US" sz="31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Séptico</a:t>
            </a:r>
            <a:r>
              <a:rPr lang="en-US" sz="31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a:t>
            </a:r>
            <a:endParaRPr lang="es-AR" sz="3100" b="1"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2 Subtítulo"/>
          <p:cNvSpPr>
            <a:spLocks noGrp="1"/>
          </p:cNvSpPr>
          <p:nvPr>
            <p:ph type="subTitle" idx="1"/>
          </p:nvPr>
        </p:nvSpPr>
        <p:spPr>
          <a:xfrm>
            <a:off x="642910" y="3643314"/>
            <a:ext cx="7572428" cy="1752600"/>
          </a:xfrm>
        </p:spPr>
        <p:txBody>
          <a:bodyPr>
            <a:normAutofit/>
          </a:bodyPr>
          <a:lstStyle/>
          <a:p>
            <a:endParaRPr lang="en-US" sz="2800" b="1" dirty="0" smtClean="0">
              <a:solidFill>
                <a:schemeClr val="bg1"/>
              </a:solidFill>
            </a:endParaRPr>
          </a:p>
          <a:p>
            <a:pPr algn="ctr"/>
            <a:endParaRPr lang="en-US" sz="2400" b="1" i="1" dirty="0" smtClean="0">
              <a:effectLst>
                <a:outerShdw blurRad="38100" dist="38100" dir="2700000" algn="tl">
                  <a:srgbClr val="000000">
                    <a:alpha val="43137"/>
                  </a:srgbClr>
                </a:outerShdw>
              </a:effectLst>
              <a:latin typeface="Arial" pitchFamily="34" charset="0"/>
              <a:cs typeface="Arial" pitchFamily="34" charset="0"/>
            </a:endParaRPr>
          </a:p>
          <a:p>
            <a:pPr algn="ctr"/>
            <a:r>
              <a:rPr lang="en-US" sz="2400" b="1" i="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Kumar et al. </a:t>
            </a:r>
            <a:r>
              <a:rPr lang="en-US" sz="2400" b="1" i="1" dirty="0" err="1" smtClean="0">
                <a:solidFill>
                  <a:schemeClr val="tx1"/>
                </a:solidFill>
                <a:effectLst>
                  <a:outerShdw blurRad="38100" dist="38100" dir="2700000" algn="tl">
                    <a:srgbClr val="000000">
                      <a:alpha val="43137"/>
                    </a:srgbClr>
                  </a:outerShdw>
                </a:effectLst>
                <a:latin typeface="Arial" pitchFamily="34" charset="0"/>
                <a:cs typeface="Arial" pitchFamily="34" charset="0"/>
              </a:rPr>
              <a:t>Crit</a:t>
            </a:r>
            <a:r>
              <a:rPr lang="en-US" sz="2400" b="1" i="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Care Med 2006;34(6)1589-1596</a:t>
            </a:r>
          </a:p>
          <a:p>
            <a:endParaRPr lang="es-AR" dirty="0">
              <a:solidFill>
                <a:schemeClr val="tx1"/>
              </a:solidFill>
            </a:endParaRPr>
          </a:p>
        </p:txBody>
      </p:sp>
    </p:spTree>
    <p:extLst>
      <p:ext uri="{BB962C8B-B14F-4D97-AF65-F5344CB8AC3E}">
        <p14:creationId xmlns:p14="http://schemas.microsoft.com/office/powerpoint/2010/main" xmlns="" val="28532985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1143000" y="1676400"/>
            <a:ext cx="7467600" cy="4191000"/>
          </a:xfrm>
          <a:prstGeom prst="rect">
            <a:avLst/>
          </a:prstGeom>
          <a:solidFill>
            <a:srgbClr val="000000">
              <a:alpha val="16862"/>
            </a:srgbClr>
          </a:solidFill>
          <a:ln w="9525">
            <a:noFill/>
            <a:miter lim="800000"/>
            <a:headEnd/>
            <a:tailEnd/>
          </a:ln>
        </p:spPr>
        <p:txBody>
          <a:bodyPr wrap="none" anchor="ctr"/>
          <a:lstStyle/>
          <a:p>
            <a:endParaRPr lang="es-ES"/>
          </a:p>
        </p:txBody>
      </p:sp>
      <p:sp>
        <p:nvSpPr>
          <p:cNvPr id="10243" name="Rectangle 3"/>
          <p:cNvSpPr>
            <a:spLocks noGrp="1" noChangeArrowheads="1"/>
          </p:cNvSpPr>
          <p:nvPr>
            <p:ph type="title"/>
          </p:nvPr>
        </p:nvSpPr>
        <p:spPr>
          <a:xfrm>
            <a:off x="428596" y="214290"/>
            <a:ext cx="7772400" cy="611188"/>
          </a:xfrm>
        </p:spPr>
        <p:txBody>
          <a:bodyPr>
            <a:normAutofit fontScale="90000"/>
          </a:bodyPr>
          <a:lstStyle/>
          <a:p>
            <a:pPr eaLnBrk="1" hangingPunct="1"/>
            <a:r>
              <a:rPr lang="en-US" sz="36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Shock </a:t>
            </a:r>
            <a:r>
              <a:rPr lang="en-US" sz="3600" b="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Séptico</a:t>
            </a:r>
            <a:r>
              <a:rPr lang="en-US" sz="36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Timing of Antibiotics</a:t>
            </a:r>
          </a:p>
        </p:txBody>
      </p:sp>
      <p:sp>
        <p:nvSpPr>
          <p:cNvPr id="10244" name="Text Box 4"/>
          <p:cNvSpPr txBox="1">
            <a:spLocks noChangeArrowheads="1"/>
          </p:cNvSpPr>
          <p:nvPr/>
        </p:nvSpPr>
        <p:spPr bwMode="auto">
          <a:xfrm>
            <a:off x="6916768" y="6500834"/>
            <a:ext cx="2012950" cy="304800"/>
          </a:xfrm>
          <a:prstGeom prst="rect">
            <a:avLst/>
          </a:prstGeom>
          <a:noFill/>
          <a:ln w="9525">
            <a:noFill/>
            <a:miter lim="800000"/>
            <a:headEnd/>
            <a:tailEnd/>
          </a:ln>
        </p:spPr>
        <p:txBody>
          <a:bodyPr wrap="none">
            <a:spAutoFit/>
          </a:bodyPr>
          <a:lstStyle/>
          <a:p>
            <a:pPr algn="l"/>
            <a:r>
              <a:rPr lang="en-US" sz="1400" dirty="0">
                <a:latin typeface="Arial Narrow" pitchFamily="34" charset="0"/>
              </a:rPr>
              <a:t>Kumar  </a:t>
            </a:r>
            <a:r>
              <a:rPr lang="en-US" sz="1400" i="1" dirty="0" err="1">
                <a:latin typeface="Arial Narrow" pitchFamily="34" charset="0"/>
              </a:rPr>
              <a:t>Crit</a:t>
            </a:r>
            <a:r>
              <a:rPr lang="en-US" sz="1400" i="1" dirty="0">
                <a:latin typeface="Arial Narrow" pitchFamily="34" charset="0"/>
              </a:rPr>
              <a:t> Care Med</a:t>
            </a:r>
            <a:r>
              <a:rPr lang="en-US" sz="1400" dirty="0">
                <a:latin typeface="Arial Narrow" pitchFamily="34" charset="0"/>
              </a:rPr>
              <a:t>  2006</a:t>
            </a:r>
          </a:p>
        </p:txBody>
      </p:sp>
      <p:sp>
        <p:nvSpPr>
          <p:cNvPr id="10245" name="Line 5"/>
          <p:cNvSpPr>
            <a:spLocks noChangeShapeType="1"/>
          </p:cNvSpPr>
          <p:nvPr/>
        </p:nvSpPr>
        <p:spPr bwMode="auto">
          <a:xfrm>
            <a:off x="1143000" y="1752600"/>
            <a:ext cx="0" cy="4191000"/>
          </a:xfrm>
          <a:prstGeom prst="line">
            <a:avLst/>
          </a:prstGeom>
          <a:noFill/>
          <a:ln w="28575">
            <a:solidFill>
              <a:schemeClr val="folHlink"/>
            </a:solidFill>
            <a:round/>
            <a:headEnd/>
            <a:tailEnd/>
          </a:ln>
        </p:spPr>
        <p:txBody>
          <a:bodyPr/>
          <a:lstStyle/>
          <a:p>
            <a:endParaRPr lang="es-ES"/>
          </a:p>
        </p:txBody>
      </p:sp>
      <p:sp>
        <p:nvSpPr>
          <p:cNvPr id="10246" name="Line 6"/>
          <p:cNvSpPr>
            <a:spLocks noChangeShapeType="1"/>
          </p:cNvSpPr>
          <p:nvPr/>
        </p:nvSpPr>
        <p:spPr bwMode="auto">
          <a:xfrm>
            <a:off x="1676400" y="5867400"/>
            <a:ext cx="0" cy="76200"/>
          </a:xfrm>
          <a:prstGeom prst="line">
            <a:avLst/>
          </a:prstGeom>
          <a:noFill/>
          <a:ln w="19050">
            <a:solidFill>
              <a:schemeClr val="bg1"/>
            </a:solidFill>
            <a:round/>
            <a:headEnd/>
            <a:tailEnd/>
          </a:ln>
        </p:spPr>
        <p:txBody>
          <a:bodyPr/>
          <a:lstStyle/>
          <a:p>
            <a:endParaRPr lang="es-ES"/>
          </a:p>
        </p:txBody>
      </p:sp>
      <p:sp>
        <p:nvSpPr>
          <p:cNvPr id="10247" name="Line 7"/>
          <p:cNvSpPr>
            <a:spLocks noChangeShapeType="1"/>
          </p:cNvSpPr>
          <p:nvPr/>
        </p:nvSpPr>
        <p:spPr bwMode="auto">
          <a:xfrm>
            <a:off x="2362200" y="5867400"/>
            <a:ext cx="0" cy="76200"/>
          </a:xfrm>
          <a:prstGeom prst="line">
            <a:avLst/>
          </a:prstGeom>
          <a:noFill/>
          <a:ln w="19050">
            <a:solidFill>
              <a:schemeClr val="bg1"/>
            </a:solidFill>
            <a:round/>
            <a:headEnd/>
            <a:tailEnd/>
          </a:ln>
        </p:spPr>
        <p:txBody>
          <a:bodyPr/>
          <a:lstStyle/>
          <a:p>
            <a:endParaRPr lang="es-ES"/>
          </a:p>
        </p:txBody>
      </p:sp>
      <p:sp>
        <p:nvSpPr>
          <p:cNvPr id="10248" name="Line 8"/>
          <p:cNvSpPr>
            <a:spLocks noChangeShapeType="1"/>
          </p:cNvSpPr>
          <p:nvPr/>
        </p:nvSpPr>
        <p:spPr bwMode="auto">
          <a:xfrm>
            <a:off x="3048000" y="5867400"/>
            <a:ext cx="0" cy="76200"/>
          </a:xfrm>
          <a:prstGeom prst="line">
            <a:avLst/>
          </a:prstGeom>
          <a:noFill/>
          <a:ln w="19050">
            <a:solidFill>
              <a:schemeClr val="bg1"/>
            </a:solidFill>
            <a:round/>
            <a:headEnd/>
            <a:tailEnd/>
          </a:ln>
        </p:spPr>
        <p:txBody>
          <a:bodyPr/>
          <a:lstStyle/>
          <a:p>
            <a:endParaRPr lang="es-ES"/>
          </a:p>
        </p:txBody>
      </p:sp>
      <p:sp>
        <p:nvSpPr>
          <p:cNvPr id="10249" name="Line 9"/>
          <p:cNvSpPr>
            <a:spLocks noChangeShapeType="1"/>
          </p:cNvSpPr>
          <p:nvPr/>
        </p:nvSpPr>
        <p:spPr bwMode="auto">
          <a:xfrm>
            <a:off x="3733800" y="5867400"/>
            <a:ext cx="0" cy="76200"/>
          </a:xfrm>
          <a:prstGeom prst="line">
            <a:avLst/>
          </a:prstGeom>
          <a:noFill/>
          <a:ln w="19050">
            <a:solidFill>
              <a:schemeClr val="bg1"/>
            </a:solidFill>
            <a:round/>
            <a:headEnd/>
            <a:tailEnd/>
          </a:ln>
        </p:spPr>
        <p:txBody>
          <a:bodyPr/>
          <a:lstStyle/>
          <a:p>
            <a:endParaRPr lang="es-ES"/>
          </a:p>
        </p:txBody>
      </p:sp>
      <p:sp>
        <p:nvSpPr>
          <p:cNvPr id="10250" name="Line 10"/>
          <p:cNvSpPr>
            <a:spLocks noChangeShapeType="1"/>
          </p:cNvSpPr>
          <p:nvPr/>
        </p:nvSpPr>
        <p:spPr bwMode="auto">
          <a:xfrm>
            <a:off x="5105400" y="5867400"/>
            <a:ext cx="0" cy="76200"/>
          </a:xfrm>
          <a:prstGeom prst="line">
            <a:avLst/>
          </a:prstGeom>
          <a:noFill/>
          <a:ln w="19050">
            <a:solidFill>
              <a:schemeClr val="bg1"/>
            </a:solidFill>
            <a:round/>
            <a:headEnd/>
            <a:tailEnd/>
          </a:ln>
        </p:spPr>
        <p:txBody>
          <a:bodyPr/>
          <a:lstStyle/>
          <a:p>
            <a:endParaRPr lang="es-ES"/>
          </a:p>
        </p:txBody>
      </p:sp>
      <p:sp>
        <p:nvSpPr>
          <p:cNvPr id="10251" name="Line 11"/>
          <p:cNvSpPr>
            <a:spLocks noChangeShapeType="1"/>
          </p:cNvSpPr>
          <p:nvPr/>
        </p:nvSpPr>
        <p:spPr bwMode="auto">
          <a:xfrm>
            <a:off x="5791200" y="5867400"/>
            <a:ext cx="0" cy="76200"/>
          </a:xfrm>
          <a:prstGeom prst="line">
            <a:avLst/>
          </a:prstGeom>
          <a:noFill/>
          <a:ln w="19050">
            <a:solidFill>
              <a:schemeClr val="bg1"/>
            </a:solidFill>
            <a:round/>
            <a:headEnd/>
            <a:tailEnd/>
          </a:ln>
        </p:spPr>
        <p:txBody>
          <a:bodyPr/>
          <a:lstStyle/>
          <a:p>
            <a:endParaRPr lang="es-ES"/>
          </a:p>
        </p:txBody>
      </p:sp>
      <p:sp>
        <p:nvSpPr>
          <p:cNvPr id="10252" name="Line 12"/>
          <p:cNvSpPr>
            <a:spLocks noChangeShapeType="1"/>
          </p:cNvSpPr>
          <p:nvPr/>
        </p:nvSpPr>
        <p:spPr bwMode="auto">
          <a:xfrm rot="-5400000">
            <a:off x="1100138" y="5818187"/>
            <a:ext cx="1588" cy="100013"/>
          </a:xfrm>
          <a:prstGeom prst="line">
            <a:avLst/>
          </a:prstGeom>
          <a:noFill/>
          <a:ln w="19050">
            <a:solidFill>
              <a:schemeClr val="folHlink"/>
            </a:solidFill>
            <a:round/>
            <a:headEnd/>
            <a:tailEnd/>
          </a:ln>
        </p:spPr>
        <p:txBody>
          <a:bodyPr/>
          <a:lstStyle/>
          <a:p>
            <a:endParaRPr lang="es-ES"/>
          </a:p>
        </p:txBody>
      </p:sp>
      <p:sp>
        <p:nvSpPr>
          <p:cNvPr id="10253" name="Line 13"/>
          <p:cNvSpPr>
            <a:spLocks noChangeShapeType="1"/>
          </p:cNvSpPr>
          <p:nvPr/>
        </p:nvSpPr>
        <p:spPr bwMode="auto">
          <a:xfrm>
            <a:off x="1162050" y="5867400"/>
            <a:ext cx="0" cy="76200"/>
          </a:xfrm>
          <a:prstGeom prst="line">
            <a:avLst/>
          </a:prstGeom>
          <a:noFill/>
          <a:ln w="19050">
            <a:solidFill>
              <a:schemeClr val="folHlink"/>
            </a:solidFill>
            <a:round/>
            <a:headEnd/>
            <a:tailEnd/>
          </a:ln>
        </p:spPr>
        <p:txBody>
          <a:bodyPr/>
          <a:lstStyle/>
          <a:p>
            <a:endParaRPr lang="es-ES"/>
          </a:p>
        </p:txBody>
      </p:sp>
      <p:sp>
        <p:nvSpPr>
          <p:cNvPr id="10254" name="Line 14"/>
          <p:cNvSpPr>
            <a:spLocks noChangeShapeType="1"/>
          </p:cNvSpPr>
          <p:nvPr/>
        </p:nvSpPr>
        <p:spPr bwMode="auto">
          <a:xfrm rot="-5400000">
            <a:off x="1100138" y="4989512"/>
            <a:ext cx="1588" cy="100013"/>
          </a:xfrm>
          <a:prstGeom prst="line">
            <a:avLst/>
          </a:prstGeom>
          <a:noFill/>
          <a:ln w="19050">
            <a:solidFill>
              <a:schemeClr val="folHlink"/>
            </a:solidFill>
            <a:round/>
            <a:headEnd/>
            <a:tailEnd/>
          </a:ln>
        </p:spPr>
        <p:txBody>
          <a:bodyPr/>
          <a:lstStyle/>
          <a:p>
            <a:endParaRPr lang="es-ES"/>
          </a:p>
        </p:txBody>
      </p:sp>
      <p:sp>
        <p:nvSpPr>
          <p:cNvPr id="10255" name="Line 15"/>
          <p:cNvSpPr>
            <a:spLocks noChangeShapeType="1"/>
          </p:cNvSpPr>
          <p:nvPr/>
        </p:nvSpPr>
        <p:spPr bwMode="auto">
          <a:xfrm rot="-5400000">
            <a:off x="1100138" y="4170362"/>
            <a:ext cx="1588" cy="100013"/>
          </a:xfrm>
          <a:prstGeom prst="line">
            <a:avLst/>
          </a:prstGeom>
          <a:noFill/>
          <a:ln w="19050">
            <a:solidFill>
              <a:schemeClr val="folHlink"/>
            </a:solidFill>
            <a:round/>
            <a:headEnd/>
            <a:tailEnd/>
          </a:ln>
        </p:spPr>
        <p:txBody>
          <a:bodyPr/>
          <a:lstStyle/>
          <a:p>
            <a:endParaRPr lang="es-ES"/>
          </a:p>
        </p:txBody>
      </p:sp>
      <p:sp>
        <p:nvSpPr>
          <p:cNvPr id="10256" name="Line 16"/>
          <p:cNvSpPr>
            <a:spLocks noChangeShapeType="1"/>
          </p:cNvSpPr>
          <p:nvPr/>
        </p:nvSpPr>
        <p:spPr bwMode="auto">
          <a:xfrm rot="-5400000">
            <a:off x="1100138" y="3351212"/>
            <a:ext cx="1588" cy="100013"/>
          </a:xfrm>
          <a:prstGeom prst="line">
            <a:avLst/>
          </a:prstGeom>
          <a:noFill/>
          <a:ln w="19050">
            <a:solidFill>
              <a:schemeClr val="folHlink"/>
            </a:solidFill>
            <a:round/>
            <a:headEnd/>
            <a:tailEnd/>
          </a:ln>
        </p:spPr>
        <p:txBody>
          <a:bodyPr/>
          <a:lstStyle/>
          <a:p>
            <a:endParaRPr lang="es-ES"/>
          </a:p>
        </p:txBody>
      </p:sp>
      <p:sp>
        <p:nvSpPr>
          <p:cNvPr id="10257" name="Line 17"/>
          <p:cNvSpPr>
            <a:spLocks noChangeShapeType="1"/>
          </p:cNvSpPr>
          <p:nvPr/>
        </p:nvSpPr>
        <p:spPr bwMode="auto">
          <a:xfrm rot="-5400000">
            <a:off x="1100138" y="2513012"/>
            <a:ext cx="1588" cy="100013"/>
          </a:xfrm>
          <a:prstGeom prst="line">
            <a:avLst/>
          </a:prstGeom>
          <a:noFill/>
          <a:ln w="19050">
            <a:solidFill>
              <a:schemeClr val="folHlink"/>
            </a:solidFill>
            <a:round/>
            <a:headEnd/>
            <a:tailEnd/>
          </a:ln>
        </p:spPr>
        <p:txBody>
          <a:bodyPr/>
          <a:lstStyle/>
          <a:p>
            <a:endParaRPr lang="es-ES"/>
          </a:p>
        </p:txBody>
      </p:sp>
      <p:sp>
        <p:nvSpPr>
          <p:cNvPr id="10258" name="Line 18"/>
          <p:cNvSpPr>
            <a:spLocks noChangeShapeType="1"/>
          </p:cNvSpPr>
          <p:nvPr/>
        </p:nvSpPr>
        <p:spPr bwMode="auto">
          <a:xfrm rot="-5400000">
            <a:off x="1100138" y="1684337"/>
            <a:ext cx="1588" cy="100013"/>
          </a:xfrm>
          <a:prstGeom prst="line">
            <a:avLst/>
          </a:prstGeom>
          <a:noFill/>
          <a:ln w="19050">
            <a:solidFill>
              <a:schemeClr val="folHlink"/>
            </a:solidFill>
            <a:round/>
            <a:headEnd/>
            <a:tailEnd/>
          </a:ln>
        </p:spPr>
        <p:txBody>
          <a:bodyPr/>
          <a:lstStyle/>
          <a:p>
            <a:endParaRPr lang="es-ES"/>
          </a:p>
        </p:txBody>
      </p:sp>
      <p:sp>
        <p:nvSpPr>
          <p:cNvPr id="10259" name="Line 19"/>
          <p:cNvSpPr>
            <a:spLocks noChangeShapeType="1"/>
          </p:cNvSpPr>
          <p:nvPr/>
        </p:nvSpPr>
        <p:spPr bwMode="auto">
          <a:xfrm>
            <a:off x="4419600" y="5867400"/>
            <a:ext cx="0" cy="76200"/>
          </a:xfrm>
          <a:prstGeom prst="line">
            <a:avLst/>
          </a:prstGeom>
          <a:noFill/>
          <a:ln w="19050">
            <a:solidFill>
              <a:schemeClr val="bg1"/>
            </a:solidFill>
            <a:round/>
            <a:headEnd/>
            <a:tailEnd/>
          </a:ln>
        </p:spPr>
        <p:txBody>
          <a:bodyPr/>
          <a:lstStyle/>
          <a:p>
            <a:endParaRPr lang="es-ES"/>
          </a:p>
        </p:txBody>
      </p:sp>
      <p:sp>
        <p:nvSpPr>
          <p:cNvPr id="10260" name="Line 20"/>
          <p:cNvSpPr>
            <a:spLocks noChangeShapeType="1"/>
          </p:cNvSpPr>
          <p:nvPr/>
        </p:nvSpPr>
        <p:spPr bwMode="auto">
          <a:xfrm>
            <a:off x="6400800" y="5867400"/>
            <a:ext cx="0" cy="76200"/>
          </a:xfrm>
          <a:prstGeom prst="line">
            <a:avLst/>
          </a:prstGeom>
          <a:noFill/>
          <a:ln w="19050">
            <a:solidFill>
              <a:schemeClr val="bg1"/>
            </a:solidFill>
            <a:round/>
            <a:headEnd/>
            <a:tailEnd/>
          </a:ln>
        </p:spPr>
        <p:txBody>
          <a:bodyPr/>
          <a:lstStyle/>
          <a:p>
            <a:endParaRPr lang="es-ES"/>
          </a:p>
        </p:txBody>
      </p:sp>
      <p:sp>
        <p:nvSpPr>
          <p:cNvPr id="10261" name="Line 21"/>
          <p:cNvSpPr>
            <a:spLocks noChangeShapeType="1"/>
          </p:cNvSpPr>
          <p:nvPr/>
        </p:nvSpPr>
        <p:spPr bwMode="auto">
          <a:xfrm>
            <a:off x="7010400" y="5867400"/>
            <a:ext cx="0" cy="76200"/>
          </a:xfrm>
          <a:prstGeom prst="line">
            <a:avLst/>
          </a:prstGeom>
          <a:noFill/>
          <a:ln w="19050">
            <a:solidFill>
              <a:schemeClr val="bg1"/>
            </a:solidFill>
            <a:round/>
            <a:headEnd/>
            <a:tailEnd/>
          </a:ln>
        </p:spPr>
        <p:txBody>
          <a:bodyPr/>
          <a:lstStyle/>
          <a:p>
            <a:endParaRPr lang="es-ES"/>
          </a:p>
        </p:txBody>
      </p:sp>
      <p:sp>
        <p:nvSpPr>
          <p:cNvPr id="10262" name="Line 22"/>
          <p:cNvSpPr>
            <a:spLocks noChangeShapeType="1"/>
          </p:cNvSpPr>
          <p:nvPr/>
        </p:nvSpPr>
        <p:spPr bwMode="auto">
          <a:xfrm>
            <a:off x="7543800" y="5867400"/>
            <a:ext cx="0" cy="76200"/>
          </a:xfrm>
          <a:prstGeom prst="line">
            <a:avLst/>
          </a:prstGeom>
          <a:noFill/>
          <a:ln w="19050">
            <a:solidFill>
              <a:schemeClr val="bg1"/>
            </a:solidFill>
            <a:round/>
            <a:headEnd/>
            <a:tailEnd/>
          </a:ln>
        </p:spPr>
        <p:txBody>
          <a:bodyPr/>
          <a:lstStyle/>
          <a:p>
            <a:endParaRPr lang="es-ES"/>
          </a:p>
        </p:txBody>
      </p:sp>
      <p:sp>
        <p:nvSpPr>
          <p:cNvPr id="10263" name="Line 23"/>
          <p:cNvSpPr>
            <a:spLocks noChangeShapeType="1"/>
          </p:cNvSpPr>
          <p:nvPr/>
        </p:nvSpPr>
        <p:spPr bwMode="auto">
          <a:xfrm>
            <a:off x="8610600" y="5867400"/>
            <a:ext cx="0" cy="76200"/>
          </a:xfrm>
          <a:prstGeom prst="line">
            <a:avLst/>
          </a:prstGeom>
          <a:noFill/>
          <a:ln w="19050">
            <a:solidFill>
              <a:schemeClr val="bg1"/>
            </a:solidFill>
            <a:round/>
            <a:headEnd/>
            <a:tailEnd/>
          </a:ln>
        </p:spPr>
        <p:txBody>
          <a:bodyPr/>
          <a:lstStyle/>
          <a:p>
            <a:endParaRPr lang="es-ES"/>
          </a:p>
        </p:txBody>
      </p:sp>
      <p:sp>
        <p:nvSpPr>
          <p:cNvPr id="10264" name="Line 24"/>
          <p:cNvSpPr>
            <a:spLocks noChangeShapeType="1"/>
          </p:cNvSpPr>
          <p:nvPr/>
        </p:nvSpPr>
        <p:spPr bwMode="auto">
          <a:xfrm>
            <a:off x="8077200" y="5867400"/>
            <a:ext cx="0" cy="76200"/>
          </a:xfrm>
          <a:prstGeom prst="line">
            <a:avLst/>
          </a:prstGeom>
          <a:noFill/>
          <a:ln w="19050">
            <a:solidFill>
              <a:schemeClr val="bg1"/>
            </a:solidFill>
            <a:round/>
            <a:headEnd/>
            <a:tailEnd/>
          </a:ln>
        </p:spPr>
        <p:txBody>
          <a:bodyPr/>
          <a:lstStyle/>
          <a:p>
            <a:endParaRPr lang="es-ES"/>
          </a:p>
        </p:txBody>
      </p:sp>
      <p:grpSp>
        <p:nvGrpSpPr>
          <p:cNvPr id="2" name="Group 25"/>
          <p:cNvGrpSpPr>
            <a:grpSpLocks/>
          </p:cNvGrpSpPr>
          <p:nvPr/>
        </p:nvGrpSpPr>
        <p:grpSpPr bwMode="auto">
          <a:xfrm>
            <a:off x="1447800" y="2466975"/>
            <a:ext cx="6553200" cy="3429000"/>
            <a:chOff x="912" y="1554"/>
            <a:chExt cx="4128" cy="2160"/>
          </a:xfrm>
        </p:grpSpPr>
        <p:sp>
          <p:nvSpPr>
            <p:cNvPr id="10310" name="Rectangle 26"/>
            <p:cNvSpPr>
              <a:spLocks noChangeArrowheads="1"/>
            </p:cNvSpPr>
            <p:nvPr/>
          </p:nvSpPr>
          <p:spPr bwMode="auto">
            <a:xfrm>
              <a:off x="912" y="1554"/>
              <a:ext cx="144" cy="2160"/>
            </a:xfrm>
            <a:prstGeom prst="rect">
              <a:avLst/>
            </a:prstGeom>
            <a:solidFill>
              <a:schemeClr val="accent1"/>
            </a:solidFill>
            <a:ln w="9525">
              <a:noFill/>
              <a:miter lim="800000"/>
              <a:headEnd/>
              <a:tailEnd/>
            </a:ln>
          </p:spPr>
          <p:txBody>
            <a:bodyPr wrap="none" anchor="ctr"/>
            <a:lstStyle/>
            <a:p>
              <a:endParaRPr lang="es-ES"/>
            </a:p>
          </p:txBody>
        </p:sp>
        <p:sp>
          <p:nvSpPr>
            <p:cNvPr id="10311" name="Rectangle 27"/>
            <p:cNvSpPr>
              <a:spLocks noChangeArrowheads="1"/>
            </p:cNvSpPr>
            <p:nvPr/>
          </p:nvSpPr>
          <p:spPr bwMode="auto">
            <a:xfrm>
              <a:off x="1284" y="1728"/>
              <a:ext cx="156" cy="1986"/>
            </a:xfrm>
            <a:prstGeom prst="rect">
              <a:avLst/>
            </a:prstGeom>
            <a:solidFill>
              <a:schemeClr val="accent1"/>
            </a:solidFill>
            <a:ln w="9525">
              <a:noFill/>
              <a:miter lim="800000"/>
              <a:headEnd/>
              <a:tailEnd/>
            </a:ln>
          </p:spPr>
          <p:txBody>
            <a:bodyPr wrap="none" anchor="ctr"/>
            <a:lstStyle/>
            <a:p>
              <a:endParaRPr lang="es-ES"/>
            </a:p>
          </p:txBody>
        </p:sp>
        <p:sp>
          <p:nvSpPr>
            <p:cNvPr id="10312" name="Rectangle 28"/>
            <p:cNvSpPr>
              <a:spLocks noChangeArrowheads="1"/>
            </p:cNvSpPr>
            <p:nvPr/>
          </p:nvSpPr>
          <p:spPr bwMode="auto">
            <a:xfrm>
              <a:off x="4896" y="3561"/>
              <a:ext cx="144" cy="144"/>
            </a:xfrm>
            <a:prstGeom prst="rect">
              <a:avLst/>
            </a:prstGeom>
            <a:solidFill>
              <a:schemeClr val="accent1"/>
            </a:solidFill>
            <a:ln w="9525">
              <a:noFill/>
              <a:miter lim="800000"/>
              <a:headEnd/>
              <a:tailEnd/>
            </a:ln>
          </p:spPr>
          <p:txBody>
            <a:bodyPr wrap="none" anchor="ctr"/>
            <a:lstStyle/>
            <a:p>
              <a:endParaRPr lang="es-ES"/>
            </a:p>
          </p:txBody>
        </p:sp>
        <p:sp>
          <p:nvSpPr>
            <p:cNvPr id="10313" name="Rectangle 29"/>
            <p:cNvSpPr>
              <a:spLocks noChangeArrowheads="1"/>
            </p:cNvSpPr>
            <p:nvPr/>
          </p:nvSpPr>
          <p:spPr bwMode="auto">
            <a:xfrm>
              <a:off x="4548" y="3504"/>
              <a:ext cx="117" cy="201"/>
            </a:xfrm>
            <a:prstGeom prst="rect">
              <a:avLst/>
            </a:prstGeom>
            <a:solidFill>
              <a:schemeClr val="accent1"/>
            </a:solidFill>
            <a:ln w="9525">
              <a:noFill/>
              <a:miter lim="800000"/>
              <a:headEnd/>
              <a:tailEnd/>
            </a:ln>
          </p:spPr>
          <p:txBody>
            <a:bodyPr wrap="none" anchor="ctr"/>
            <a:lstStyle/>
            <a:p>
              <a:endParaRPr lang="es-ES"/>
            </a:p>
          </p:txBody>
        </p:sp>
        <p:sp>
          <p:nvSpPr>
            <p:cNvPr id="10314" name="Rectangle 30"/>
            <p:cNvSpPr>
              <a:spLocks noChangeArrowheads="1"/>
            </p:cNvSpPr>
            <p:nvPr/>
          </p:nvSpPr>
          <p:spPr bwMode="auto">
            <a:xfrm>
              <a:off x="4179" y="3216"/>
              <a:ext cx="132" cy="489"/>
            </a:xfrm>
            <a:prstGeom prst="rect">
              <a:avLst/>
            </a:prstGeom>
            <a:solidFill>
              <a:schemeClr val="accent1"/>
            </a:solidFill>
            <a:ln w="9525">
              <a:noFill/>
              <a:miter lim="800000"/>
              <a:headEnd/>
              <a:tailEnd/>
            </a:ln>
          </p:spPr>
          <p:txBody>
            <a:bodyPr wrap="none" anchor="ctr"/>
            <a:lstStyle/>
            <a:p>
              <a:endParaRPr lang="es-ES"/>
            </a:p>
          </p:txBody>
        </p:sp>
        <p:sp>
          <p:nvSpPr>
            <p:cNvPr id="10315" name="Rectangle 31"/>
            <p:cNvSpPr>
              <a:spLocks noChangeArrowheads="1"/>
            </p:cNvSpPr>
            <p:nvPr/>
          </p:nvSpPr>
          <p:spPr bwMode="auto">
            <a:xfrm>
              <a:off x="3792" y="3072"/>
              <a:ext cx="159" cy="633"/>
            </a:xfrm>
            <a:prstGeom prst="rect">
              <a:avLst/>
            </a:prstGeom>
            <a:solidFill>
              <a:schemeClr val="accent1"/>
            </a:solidFill>
            <a:ln w="9525">
              <a:noFill/>
              <a:miter lim="800000"/>
              <a:headEnd/>
              <a:tailEnd/>
            </a:ln>
          </p:spPr>
          <p:txBody>
            <a:bodyPr wrap="none" anchor="ctr"/>
            <a:lstStyle/>
            <a:p>
              <a:endParaRPr lang="es-ES"/>
            </a:p>
          </p:txBody>
        </p:sp>
        <p:sp>
          <p:nvSpPr>
            <p:cNvPr id="10316" name="Rectangle 32"/>
            <p:cNvSpPr>
              <a:spLocks noChangeArrowheads="1"/>
            </p:cNvSpPr>
            <p:nvPr/>
          </p:nvSpPr>
          <p:spPr bwMode="auto">
            <a:xfrm>
              <a:off x="3438" y="2880"/>
              <a:ext cx="162" cy="825"/>
            </a:xfrm>
            <a:prstGeom prst="rect">
              <a:avLst/>
            </a:prstGeom>
            <a:solidFill>
              <a:schemeClr val="accent1"/>
            </a:solidFill>
            <a:ln w="9525">
              <a:noFill/>
              <a:miter lim="800000"/>
              <a:headEnd/>
              <a:tailEnd/>
            </a:ln>
          </p:spPr>
          <p:txBody>
            <a:bodyPr wrap="none" anchor="ctr"/>
            <a:lstStyle/>
            <a:p>
              <a:endParaRPr lang="es-ES"/>
            </a:p>
          </p:txBody>
        </p:sp>
        <p:sp>
          <p:nvSpPr>
            <p:cNvPr id="10317" name="Rectangle 33"/>
            <p:cNvSpPr>
              <a:spLocks noChangeArrowheads="1"/>
            </p:cNvSpPr>
            <p:nvPr/>
          </p:nvSpPr>
          <p:spPr bwMode="auto">
            <a:xfrm>
              <a:off x="3102" y="2640"/>
              <a:ext cx="144" cy="1065"/>
            </a:xfrm>
            <a:prstGeom prst="rect">
              <a:avLst/>
            </a:prstGeom>
            <a:solidFill>
              <a:schemeClr val="accent1"/>
            </a:solidFill>
            <a:ln w="9525">
              <a:noFill/>
              <a:miter lim="800000"/>
              <a:headEnd/>
              <a:tailEnd/>
            </a:ln>
          </p:spPr>
          <p:txBody>
            <a:bodyPr wrap="none" anchor="ctr"/>
            <a:lstStyle/>
            <a:p>
              <a:endParaRPr lang="es-ES"/>
            </a:p>
          </p:txBody>
        </p:sp>
        <p:sp>
          <p:nvSpPr>
            <p:cNvPr id="10318" name="Rectangle 34"/>
            <p:cNvSpPr>
              <a:spLocks noChangeArrowheads="1"/>
            </p:cNvSpPr>
            <p:nvPr/>
          </p:nvSpPr>
          <p:spPr bwMode="auto">
            <a:xfrm>
              <a:off x="2736" y="2400"/>
              <a:ext cx="132" cy="1305"/>
            </a:xfrm>
            <a:prstGeom prst="rect">
              <a:avLst/>
            </a:prstGeom>
            <a:solidFill>
              <a:schemeClr val="accent1"/>
            </a:solidFill>
            <a:ln w="9525">
              <a:noFill/>
              <a:miter lim="800000"/>
              <a:headEnd/>
              <a:tailEnd/>
            </a:ln>
          </p:spPr>
          <p:txBody>
            <a:bodyPr wrap="none" anchor="ctr"/>
            <a:lstStyle/>
            <a:p>
              <a:endParaRPr lang="es-ES"/>
            </a:p>
          </p:txBody>
        </p:sp>
        <p:sp>
          <p:nvSpPr>
            <p:cNvPr id="10319" name="Rectangle 35"/>
            <p:cNvSpPr>
              <a:spLocks noChangeArrowheads="1"/>
            </p:cNvSpPr>
            <p:nvPr/>
          </p:nvSpPr>
          <p:spPr bwMode="auto">
            <a:xfrm>
              <a:off x="2373" y="2208"/>
              <a:ext cx="123" cy="1497"/>
            </a:xfrm>
            <a:prstGeom prst="rect">
              <a:avLst/>
            </a:prstGeom>
            <a:solidFill>
              <a:schemeClr val="accent1"/>
            </a:solidFill>
            <a:ln w="9525">
              <a:noFill/>
              <a:miter lim="800000"/>
              <a:headEnd/>
              <a:tailEnd/>
            </a:ln>
          </p:spPr>
          <p:txBody>
            <a:bodyPr wrap="none" anchor="ctr"/>
            <a:lstStyle/>
            <a:p>
              <a:endParaRPr lang="es-ES"/>
            </a:p>
          </p:txBody>
        </p:sp>
        <p:sp>
          <p:nvSpPr>
            <p:cNvPr id="10320" name="Rectangle 36"/>
            <p:cNvSpPr>
              <a:spLocks noChangeArrowheads="1"/>
            </p:cNvSpPr>
            <p:nvPr/>
          </p:nvSpPr>
          <p:spPr bwMode="auto">
            <a:xfrm>
              <a:off x="2019" y="2160"/>
              <a:ext cx="141" cy="1545"/>
            </a:xfrm>
            <a:prstGeom prst="rect">
              <a:avLst/>
            </a:prstGeom>
            <a:solidFill>
              <a:schemeClr val="accent1"/>
            </a:solidFill>
            <a:ln w="9525">
              <a:noFill/>
              <a:miter lim="800000"/>
              <a:headEnd/>
              <a:tailEnd/>
            </a:ln>
          </p:spPr>
          <p:txBody>
            <a:bodyPr wrap="none" anchor="ctr"/>
            <a:lstStyle/>
            <a:p>
              <a:endParaRPr lang="es-ES"/>
            </a:p>
          </p:txBody>
        </p:sp>
        <p:sp>
          <p:nvSpPr>
            <p:cNvPr id="10321" name="Rectangle 37"/>
            <p:cNvSpPr>
              <a:spLocks noChangeArrowheads="1"/>
            </p:cNvSpPr>
            <p:nvPr/>
          </p:nvSpPr>
          <p:spPr bwMode="auto">
            <a:xfrm>
              <a:off x="1650" y="1872"/>
              <a:ext cx="126" cy="1833"/>
            </a:xfrm>
            <a:prstGeom prst="rect">
              <a:avLst/>
            </a:prstGeom>
            <a:solidFill>
              <a:schemeClr val="accent1"/>
            </a:solidFill>
            <a:ln w="9525">
              <a:noFill/>
              <a:miter lim="800000"/>
              <a:headEnd/>
              <a:tailEnd/>
            </a:ln>
          </p:spPr>
          <p:txBody>
            <a:bodyPr wrap="none" anchor="ctr"/>
            <a:lstStyle/>
            <a:p>
              <a:endParaRPr lang="es-ES"/>
            </a:p>
          </p:txBody>
        </p:sp>
      </p:grpSp>
      <p:sp>
        <p:nvSpPr>
          <p:cNvPr id="96294" name="Text Box 38"/>
          <p:cNvSpPr txBox="1">
            <a:spLocks noChangeArrowheads="1"/>
          </p:cNvSpPr>
          <p:nvPr/>
        </p:nvSpPr>
        <p:spPr bwMode="auto">
          <a:xfrm>
            <a:off x="255588" y="5729288"/>
            <a:ext cx="796925" cy="366712"/>
          </a:xfrm>
          <a:prstGeom prst="rect">
            <a:avLst/>
          </a:prstGeom>
          <a:noFill/>
          <a:ln w="9525">
            <a:noFill/>
            <a:miter lim="800000"/>
            <a:headEnd/>
            <a:tailEnd/>
          </a:ln>
          <a:effectLst/>
        </p:spPr>
        <p:txBody>
          <a:bodyPr>
            <a:spAutoFit/>
          </a:bodyPr>
          <a:lstStyle/>
          <a:p>
            <a:pPr>
              <a:spcBef>
                <a:spcPct val="50000"/>
              </a:spcBef>
              <a:defRPr/>
            </a:pPr>
            <a:r>
              <a:rPr lang="en-US" sz="1800" b="1" dirty="0">
                <a:effectLst>
                  <a:outerShdw blurRad="38100" dist="38100" dir="2700000" algn="tl">
                    <a:srgbClr val="000000"/>
                  </a:outerShdw>
                </a:effectLst>
                <a:latin typeface="Arial Narrow" pitchFamily="34" charset="0"/>
              </a:rPr>
              <a:t>0.0</a:t>
            </a:r>
          </a:p>
        </p:txBody>
      </p:sp>
      <p:sp>
        <p:nvSpPr>
          <p:cNvPr id="96295" name="Text Box 39"/>
          <p:cNvSpPr txBox="1">
            <a:spLocks noChangeArrowheads="1"/>
          </p:cNvSpPr>
          <p:nvPr/>
        </p:nvSpPr>
        <p:spPr bwMode="auto">
          <a:xfrm>
            <a:off x="255588" y="4924425"/>
            <a:ext cx="796925" cy="366713"/>
          </a:xfrm>
          <a:prstGeom prst="rect">
            <a:avLst/>
          </a:prstGeom>
          <a:noFill/>
          <a:ln w="9525">
            <a:noFill/>
            <a:miter lim="800000"/>
            <a:headEnd/>
            <a:tailEnd/>
          </a:ln>
          <a:effectLst/>
        </p:spPr>
        <p:txBody>
          <a:bodyPr>
            <a:spAutoFit/>
          </a:bodyPr>
          <a:lstStyle/>
          <a:p>
            <a:pPr>
              <a:spcBef>
                <a:spcPct val="50000"/>
              </a:spcBef>
              <a:defRPr/>
            </a:pPr>
            <a:r>
              <a:rPr lang="en-US" sz="1800" b="1" dirty="0">
                <a:effectLst>
                  <a:outerShdw blurRad="38100" dist="38100" dir="2700000" algn="tl">
                    <a:srgbClr val="000000"/>
                  </a:outerShdw>
                </a:effectLst>
                <a:latin typeface="Arial Unicode MS" pitchFamily="34" charset="-128"/>
              </a:rPr>
              <a:t>.20</a:t>
            </a:r>
          </a:p>
        </p:txBody>
      </p:sp>
      <p:sp>
        <p:nvSpPr>
          <p:cNvPr id="96296" name="Text Box 40"/>
          <p:cNvSpPr txBox="1">
            <a:spLocks noChangeArrowheads="1"/>
          </p:cNvSpPr>
          <p:nvPr/>
        </p:nvSpPr>
        <p:spPr bwMode="auto">
          <a:xfrm>
            <a:off x="255588" y="4086225"/>
            <a:ext cx="796925" cy="366713"/>
          </a:xfrm>
          <a:prstGeom prst="rect">
            <a:avLst/>
          </a:prstGeom>
          <a:noFill/>
          <a:ln w="9525">
            <a:noFill/>
            <a:miter lim="800000"/>
            <a:headEnd/>
            <a:tailEnd/>
          </a:ln>
          <a:effectLst/>
        </p:spPr>
        <p:txBody>
          <a:bodyPr>
            <a:spAutoFit/>
          </a:bodyPr>
          <a:lstStyle/>
          <a:p>
            <a:pPr>
              <a:spcBef>
                <a:spcPct val="50000"/>
              </a:spcBef>
              <a:defRPr/>
            </a:pPr>
            <a:r>
              <a:rPr lang="en-US" sz="1800" b="1" dirty="0">
                <a:effectLst>
                  <a:outerShdw blurRad="38100" dist="38100" dir="2700000" algn="tl">
                    <a:srgbClr val="000000"/>
                  </a:outerShdw>
                </a:effectLst>
                <a:latin typeface="Arial Unicode MS" pitchFamily="34" charset="-128"/>
              </a:rPr>
              <a:t>.40</a:t>
            </a:r>
          </a:p>
        </p:txBody>
      </p:sp>
      <p:sp>
        <p:nvSpPr>
          <p:cNvPr id="96297" name="Text Box 41"/>
          <p:cNvSpPr txBox="1">
            <a:spLocks noChangeArrowheads="1"/>
          </p:cNvSpPr>
          <p:nvPr/>
        </p:nvSpPr>
        <p:spPr bwMode="auto">
          <a:xfrm>
            <a:off x="255588" y="3228975"/>
            <a:ext cx="796925" cy="366713"/>
          </a:xfrm>
          <a:prstGeom prst="rect">
            <a:avLst/>
          </a:prstGeom>
          <a:noFill/>
          <a:ln w="9525">
            <a:noFill/>
            <a:miter lim="800000"/>
            <a:headEnd/>
            <a:tailEnd/>
          </a:ln>
          <a:effectLst/>
        </p:spPr>
        <p:txBody>
          <a:bodyPr>
            <a:spAutoFit/>
          </a:bodyPr>
          <a:lstStyle/>
          <a:p>
            <a:pPr>
              <a:spcBef>
                <a:spcPct val="50000"/>
              </a:spcBef>
              <a:defRPr/>
            </a:pPr>
            <a:r>
              <a:rPr lang="en-US" sz="1800" b="1" dirty="0">
                <a:effectLst>
                  <a:outerShdw blurRad="38100" dist="38100" dir="2700000" algn="tl">
                    <a:srgbClr val="000000"/>
                  </a:outerShdw>
                </a:effectLst>
                <a:latin typeface="Arial Unicode MS" pitchFamily="34" charset="-128"/>
              </a:rPr>
              <a:t>.60</a:t>
            </a:r>
          </a:p>
        </p:txBody>
      </p:sp>
      <p:sp>
        <p:nvSpPr>
          <p:cNvPr id="96298" name="Text Box 42"/>
          <p:cNvSpPr txBox="1">
            <a:spLocks noChangeArrowheads="1"/>
          </p:cNvSpPr>
          <p:nvPr/>
        </p:nvSpPr>
        <p:spPr bwMode="auto">
          <a:xfrm>
            <a:off x="255588" y="2409825"/>
            <a:ext cx="796925" cy="366713"/>
          </a:xfrm>
          <a:prstGeom prst="rect">
            <a:avLst/>
          </a:prstGeom>
          <a:noFill/>
          <a:ln w="9525">
            <a:noFill/>
            <a:miter lim="800000"/>
            <a:headEnd/>
            <a:tailEnd/>
          </a:ln>
          <a:effectLst/>
        </p:spPr>
        <p:txBody>
          <a:bodyPr>
            <a:spAutoFit/>
          </a:bodyPr>
          <a:lstStyle/>
          <a:p>
            <a:pPr>
              <a:spcBef>
                <a:spcPct val="50000"/>
              </a:spcBef>
              <a:defRPr/>
            </a:pPr>
            <a:r>
              <a:rPr lang="en-US" sz="1800" b="1" dirty="0">
                <a:effectLst>
                  <a:outerShdw blurRad="38100" dist="38100" dir="2700000" algn="tl">
                    <a:srgbClr val="000000"/>
                  </a:outerShdw>
                </a:effectLst>
                <a:latin typeface="Arial Unicode MS" pitchFamily="34" charset="-128"/>
              </a:rPr>
              <a:t>.80</a:t>
            </a:r>
          </a:p>
        </p:txBody>
      </p:sp>
      <p:sp>
        <p:nvSpPr>
          <p:cNvPr id="96299" name="Text Box 43"/>
          <p:cNvSpPr txBox="1">
            <a:spLocks noChangeArrowheads="1"/>
          </p:cNvSpPr>
          <p:nvPr/>
        </p:nvSpPr>
        <p:spPr bwMode="auto">
          <a:xfrm>
            <a:off x="255588" y="1571625"/>
            <a:ext cx="796925" cy="366713"/>
          </a:xfrm>
          <a:prstGeom prst="rect">
            <a:avLst/>
          </a:prstGeom>
          <a:noFill/>
          <a:ln w="9525">
            <a:noFill/>
            <a:miter lim="800000"/>
            <a:headEnd/>
            <a:tailEnd/>
          </a:ln>
          <a:effectLst/>
        </p:spPr>
        <p:txBody>
          <a:bodyPr>
            <a:spAutoFit/>
          </a:bodyPr>
          <a:lstStyle/>
          <a:p>
            <a:pPr>
              <a:spcBef>
                <a:spcPct val="50000"/>
              </a:spcBef>
              <a:defRPr/>
            </a:pPr>
            <a:r>
              <a:rPr lang="en-US" sz="1800" b="1" dirty="0">
                <a:effectLst>
                  <a:outerShdw blurRad="38100" dist="38100" dir="2700000" algn="tl">
                    <a:srgbClr val="000000"/>
                  </a:outerShdw>
                </a:effectLst>
                <a:latin typeface="Arial Unicode MS" pitchFamily="34" charset="-128"/>
              </a:rPr>
              <a:t>1.00</a:t>
            </a:r>
          </a:p>
        </p:txBody>
      </p:sp>
      <p:grpSp>
        <p:nvGrpSpPr>
          <p:cNvPr id="3" name="Group 44"/>
          <p:cNvGrpSpPr>
            <a:grpSpLocks/>
          </p:cNvGrpSpPr>
          <p:nvPr/>
        </p:nvGrpSpPr>
        <p:grpSpPr bwMode="auto">
          <a:xfrm>
            <a:off x="1676400" y="1752600"/>
            <a:ext cx="6754813" cy="4162425"/>
            <a:chOff x="1056" y="1104"/>
            <a:chExt cx="4176" cy="2622"/>
          </a:xfrm>
        </p:grpSpPr>
        <p:sp>
          <p:nvSpPr>
            <p:cNvPr id="10298" name="Rectangle 45"/>
            <p:cNvSpPr>
              <a:spLocks noChangeArrowheads="1"/>
            </p:cNvSpPr>
            <p:nvPr/>
          </p:nvSpPr>
          <p:spPr bwMode="auto">
            <a:xfrm>
              <a:off x="1056" y="3552"/>
              <a:ext cx="192" cy="174"/>
            </a:xfrm>
            <a:prstGeom prst="rect">
              <a:avLst/>
            </a:prstGeom>
            <a:solidFill>
              <a:srgbClr val="FFFF00"/>
            </a:solidFill>
            <a:ln w="9525">
              <a:noFill/>
              <a:miter lim="800000"/>
              <a:headEnd/>
              <a:tailEnd/>
            </a:ln>
          </p:spPr>
          <p:txBody>
            <a:bodyPr wrap="none" anchor="ctr"/>
            <a:lstStyle/>
            <a:p>
              <a:endParaRPr lang="es-ES"/>
            </a:p>
          </p:txBody>
        </p:sp>
        <p:sp>
          <p:nvSpPr>
            <p:cNvPr id="10299" name="Rectangle 46"/>
            <p:cNvSpPr>
              <a:spLocks noChangeArrowheads="1"/>
            </p:cNvSpPr>
            <p:nvPr/>
          </p:nvSpPr>
          <p:spPr bwMode="auto">
            <a:xfrm>
              <a:off x="1440" y="3312"/>
              <a:ext cx="192" cy="411"/>
            </a:xfrm>
            <a:prstGeom prst="rect">
              <a:avLst/>
            </a:prstGeom>
            <a:solidFill>
              <a:srgbClr val="FFFF00"/>
            </a:solidFill>
            <a:ln w="9525">
              <a:noFill/>
              <a:miter lim="800000"/>
              <a:headEnd/>
              <a:tailEnd/>
            </a:ln>
          </p:spPr>
          <p:txBody>
            <a:bodyPr wrap="none" anchor="ctr"/>
            <a:lstStyle/>
            <a:p>
              <a:endParaRPr lang="es-ES"/>
            </a:p>
          </p:txBody>
        </p:sp>
        <p:sp>
          <p:nvSpPr>
            <p:cNvPr id="10300" name="Rectangle 47"/>
            <p:cNvSpPr>
              <a:spLocks noChangeArrowheads="1"/>
            </p:cNvSpPr>
            <p:nvPr/>
          </p:nvSpPr>
          <p:spPr bwMode="auto">
            <a:xfrm>
              <a:off x="1788" y="3072"/>
              <a:ext cx="180" cy="651"/>
            </a:xfrm>
            <a:prstGeom prst="rect">
              <a:avLst/>
            </a:prstGeom>
            <a:solidFill>
              <a:srgbClr val="FFFF00"/>
            </a:solidFill>
            <a:ln w="9525">
              <a:noFill/>
              <a:miter lim="800000"/>
              <a:headEnd/>
              <a:tailEnd/>
            </a:ln>
          </p:spPr>
          <p:txBody>
            <a:bodyPr wrap="none" anchor="ctr"/>
            <a:lstStyle/>
            <a:p>
              <a:endParaRPr lang="es-ES"/>
            </a:p>
          </p:txBody>
        </p:sp>
        <p:sp>
          <p:nvSpPr>
            <p:cNvPr id="10301" name="Rectangle 48"/>
            <p:cNvSpPr>
              <a:spLocks noChangeArrowheads="1"/>
            </p:cNvSpPr>
            <p:nvPr/>
          </p:nvSpPr>
          <p:spPr bwMode="auto">
            <a:xfrm>
              <a:off x="2172" y="2880"/>
              <a:ext cx="180" cy="843"/>
            </a:xfrm>
            <a:prstGeom prst="rect">
              <a:avLst/>
            </a:prstGeom>
            <a:solidFill>
              <a:srgbClr val="FFFF00"/>
            </a:solidFill>
            <a:ln w="9525">
              <a:noFill/>
              <a:miter lim="800000"/>
              <a:headEnd/>
              <a:tailEnd/>
            </a:ln>
          </p:spPr>
          <p:txBody>
            <a:bodyPr wrap="none" anchor="ctr"/>
            <a:lstStyle/>
            <a:p>
              <a:endParaRPr lang="es-ES"/>
            </a:p>
          </p:txBody>
        </p:sp>
        <p:sp>
          <p:nvSpPr>
            <p:cNvPr id="10302" name="Rectangle 49"/>
            <p:cNvSpPr>
              <a:spLocks noChangeArrowheads="1"/>
            </p:cNvSpPr>
            <p:nvPr/>
          </p:nvSpPr>
          <p:spPr bwMode="auto">
            <a:xfrm>
              <a:off x="2880" y="2544"/>
              <a:ext cx="192" cy="1179"/>
            </a:xfrm>
            <a:prstGeom prst="rect">
              <a:avLst/>
            </a:prstGeom>
            <a:solidFill>
              <a:srgbClr val="FFFF00"/>
            </a:solidFill>
            <a:ln w="9525">
              <a:noFill/>
              <a:miter lim="800000"/>
              <a:headEnd/>
              <a:tailEnd/>
            </a:ln>
          </p:spPr>
          <p:txBody>
            <a:bodyPr wrap="none" anchor="ctr"/>
            <a:lstStyle/>
            <a:p>
              <a:endParaRPr lang="es-ES"/>
            </a:p>
          </p:txBody>
        </p:sp>
        <p:sp>
          <p:nvSpPr>
            <p:cNvPr id="10303" name="Rectangle 50"/>
            <p:cNvSpPr>
              <a:spLocks noChangeArrowheads="1"/>
            </p:cNvSpPr>
            <p:nvPr/>
          </p:nvSpPr>
          <p:spPr bwMode="auto">
            <a:xfrm>
              <a:off x="3243" y="2352"/>
              <a:ext cx="165" cy="1371"/>
            </a:xfrm>
            <a:prstGeom prst="rect">
              <a:avLst/>
            </a:prstGeom>
            <a:solidFill>
              <a:srgbClr val="FFFF00"/>
            </a:solidFill>
            <a:ln w="9525">
              <a:noFill/>
              <a:miter lim="800000"/>
              <a:headEnd/>
              <a:tailEnd/>
            </a:ln>
          </p:spPr>
          <p:txBody>
            <a:bodyPr wrap="none" anchor="ctr"/>
            <a:lstStyle/>
            <a:p>
              <a:endParaRPr lang="es-ES"/>
            </a:p>
          </p:txBody>
        </p:sp>
        <p:sp>
          <p:nvSpPr>
            <p:cNvPr id="10304" name="Rectangle 51"/>
            <p:cNvSpPr>
              <a:spLocks noChangeArrowheads="1"/>
            </p:cNvSpPr>
            <p:nvPr/>
          </p:nvSpPr>
          <p:spPr bwMode="auto">
            <a:xfrm>
              <a:off x="3600" y="2112"/>
              <a:ext cx="144" cy="1611"/>
            </a:xfrm>
            <a:prstGeom prst="rect">
              <a:avLst/>
            </a:prstGeom>
            <a:solidFill>
              <a:srgbClr val="FFFF00"/>
            </a:solidFill>
            <a:ln w="9525">
              <a:noFill/>
              <a:miter lim="800000"/>
              <a:headEnd/>
              <a:tailEnd/>
            </a:ln>
          </p:spPr>
          <p:txBody>
            <a:bodyPr wrap="none" anchor="ctr"/>
            <a:lstStyle/>
            <a:p>
              <a:endParaRPr lang="es-ES"/>
            </a:p>
          </p:txBody>
        </p:sp>
        <p:sp>
          <p:nvSpPr>
            <p:cNvPr id="10305" name="Rectangle 52"/>
            <p:cNvSpPr>
              <a:spLocks noChangeArrowheads="1"/>
            </p:cNvSpPr>
            <p:nvPr/>
          </p:nvSpPr>
          <p:spPr bwMode="auto">
            <a:xfrm>
              <a:off x="3963" y="1872"/>
              <a:ext cx="165" cy="1851"/>
            </a:xfrm>
            <a:prstGeom prst="rect">
              <a:avLst/>
            </a:prstGeom>
            <a:solidFill>
              <a:srgbClr val="FFFF00"/>
            </a:solidFill>
            <a:ln w="9525">
              <a:noFill/>
              <a:miter lim="800000"/>
              <a:headEnd/>
              <a:tailEnd/>
            </a:ln>
          </p:spPr>
          <p:txBody>
            <a:bodyPr wrap="none" anchor="ctr"/>
            <a:lstStyle/>
            <a:p>
              <a:endParaRPr lang="es-ES"/>
            </a:p>
          </p:txBody>
        </p:sp>
        <p:sp>
          <p:nvSpPr>
            <p:cNvPr id="10306" name="Rectangle 53"/>
            <p:cNvSpPr>
              <a:spLocks noChangeArrowheads="1"/>
            </p:cNvSpPr>
            <p:nvPr/>
          </p:nvSpPr>
          <p:spPr bwMode="auto">
            <a:xfrm>
              <a:off x="4329" y="1536"/>
              <a:ext cx="183" cy="2187"/>
            </a:xfrm>
            <a:prstGeom prst="rect">
              <a:avLst/>
            </a:prstGeom>
            <a:solidFill>
              <a:srgbClr val="FFFF00"/>
            </a:solidFill>
            <a:ln w="9525">
              <a:noFill/>
              <a:miter lim="800000"/>
              <a:headEnd/>
              <a:tailEnd/>
            </a:ln>
          </p:spPr>
          <p:txBody>
            <a:bodyPr wrap="none" anchor="ctr"/>
            <a:lstStyle/>
            <a:p>
              <a:endParaRPr lang="es-ES"/>
            </a:p>
          </p:txBody>
        </p:sp>
        <p:sp>
          <p:nvSpPr>
            <p:cNvPr id="10307" name="Rectangle 54"/>
            <p:cNvSpPr>
              <a:spLocks noChangeArrowheads="1"/>
            </p:cNvSpPr>
            <p:nvPr/>
          </p:nvSpPr>
          <p:spPr bwMode="auto">
            <a:xfrm>
              <a:off x="4692" y="1392"/>
              <a:ext cx="204" cy="2331"/>
            </a:xfrm>
            <a:prstGeom prst="rect">
              <a:avLst/>
            </a:prstGeom>
            <a:solidFill>
              <a:srgbClr val="FFFF00"/>
            </a:solidFill>
            <a:ln w="9525">
              <a:noFill/>
              <a:miter lim="800000"/>
              <a:headEnd/>
              <a:tailEnd/>
            </a:ln>
          </p:spPr>
          <p:txBody>
            <a:bodyPr wrap="none" anchor="ctr"/>
            <a:lstStyle/>
            <a:p>
              <a:endParaRPr lang="es-ES"/>
            </a:p>
          </p:txBody>
        </p:sp>
        <p:sp>
          <p:nvSpPr>
            <p:cNvPr id="10308" name="Rectangle 55"/>
            <p:cNvSpPr>
              <a:spLocks noChangeArrowheads="1"/>
            </p:cNvSpPr>
            <p:nvPr/>
          </p:nvSpPr>
          <p:spPr bwMode="auto">
            <a:xfrm>
              <a:off x="5049" y="1104"/>
              <a:ext cx="183" cy="2619"/>
            </a:xfrm>
            <a:prstGeom prst="rect">
              <a:avLst/>
            </a:prstGeom>
            <a:solidFill>
              <a:srgbClr val="FFFF00"/>
            </a:solidFill>
            <a:ln w="9525">
              <a:noFill/>
              <a:miter lim="800000"/>
              <a:headEnd/>
              <a:tailEnd/>
            </a:ln>
          </p:spPr>
          <p:txBody>
            <a:bodyPr wrap="none" anchor="ctr"/>
            <a:lstStyle/>
            <a:p>
              <a:endParaRPr lang="es-ES"/>
            </a:p>
          </p:txBody>
        </p:sp>
        <p:sp>
          <p:nvSpPr>
            <p:cNvPr id="10309" name="Rectangle 56"/>
            <p:cNvSpPr>
              <a:spLocks noChangeArrowheads="1"/>
            </p:cNvSpPr>
            <p:nvPr/>
          </p:nvSpPr>
          <p:spPr bwMode="auto">
            <a:xfrm>
              <a:off x="2508" y="2688"/>
              <a:ext cx="180" cy="1035"/>
            </a:xfrm>
            <a:prstGeom prst="rect">
              <a:avLst/>
            </a:prstGeom>
            <a:solidFill>
              <a:srgbClr val="FFFF00"/>
            </a:solidFill>
            <a:ln w="9525">
              <a:noFill/>
              <a:miter lim="800000"/>
              <a:headEnd/>
              <a:tailEnd/>
            </a:ln>
          </p:spPr>
          <p:txBody>
            <a:bodyPr wrap="none" anchor="ctr"/>
            <a:lstStyle/>
            <a:p>
              <a:endParaRPr lang="es-ES"/>
            </a:p>
          </p:txBody>
        </p:sp>
      </p:grpSp>
      <p:sp>
        <p:nvSpPr>
          <p:cNvPr id="10273" name="Line 57"/>
          <p:cNvSpPr>
            <a:spLocks noChangeShapeType="1"/>
          </p:cNvSpPr>
          <p:nvPr/>
        </p:nvSpPr>
        <p:spPr bwMode="auto">
          <a:xfrm flipV="1">
            <a:off x="1143000" y="5881688"/>
            <a:ext cx="7467600" cy="33337"/>
          </a:xfrm>
          <a:prstGeom prst="line">
            <a:avLst/>
          </a:prstGeom>
          <a:noFill/>
          <a:ln w="28575">
            <a:solidFill>
              <a:schemeClr val="folHlink"/>
            </a:solidFill>
            <a:round/>
            <a:headEnd/>
            <a:tailEnd/>
          </a:ln>
        </p:spPr>
        <p:txBody>
          <a:bodyPr/>
          <a:lstStyle/>
          <a:p>
            <a:endParaRPr lang="es-ES"/>
          </a:p>
        </p:txBody>
      </p:sp>
      <p:sp>
        <p:nvSpPr>
          <p:cNvPr id="10274" name="Rectangle 58"/>
          <p:cNvSpPr>
            <a:spLocks noChangeArrowheads="1"/>
          </p:cNvSpPr>
          <p:nvPr/>
        </p:nvSpPr>
        <p:spPr bwMode="auto">
          <a:xfrm>
            <a:off x="2619375" y="914400"/>
            <a:ext cx="3605213" cy="1123950"/>
          </a:xfrm>
          <a:prstGeom prst="rect">
            <a:avLst/>
          </a:prstGeom>
          <a:solidFill>
            <a:srgbClr val="333333"/>
          </a:solidFill>
          <a:ln w="9525">
            <a:solidFill>
              <a:srgbClr val="FFCC00"/>
            </a:solidFill>
            <a:miter lim="800000"/>
            <a:headEnd/>
            <a:tailEnd/>
          </a:ln>
        </p:spPr>
        <p:txBody>
          <a:bodyPr wrap="none" anchor="ctr"/>
          <a:lstStyle/>
          <a:p>
            <a:endParaRPr lang="es-ES"/>
          </a:p>
        </p:txBody>
      </p:sp>
      <p:grpSp>
        <p:nvGrpSpPr>
          <p:cNvPr id="4" name="Group 59"/>
          <p:cNvGrpSpPr>
            <a:grpSpLocks/>
          </p:cNvGrpSpPr>
          <p:nvPr/>
        </p:nvGrpSpPr>
        <p:grpSpPr bwMode="auto">
          <a:xfrm>
            <a:off x="2771775" y="895350"/>
            <a:ext cx="4114800" cy="781050"/>
            <a:chOff x="2256" y="825"/>
            <a:chExt cx="2592" cy="492"/>
          </a:xfrm>
        </p:grpSpPr>
        <p:sp>
          <p:nvSpPr>
            <p:cNvPr id="10294" name="Rectangle 60"/>
            <p:cNvSpPr>
              <a:spLocks noChangeArrowheads="1"/>
            </p:cNvSpPr>
            <p:nvPr/>
          </p:nvSpPr>
          <p:spPr bwMode="auto">
            <a:xfrm>
              <a:off x="2256" y="1152"/>
              <a:ext cx="96" cy="96"/>
            </a:xfrm>
            <a:prstGeom prst="rect">
              <a:avLst/>
            </a:prstGeom>
            <a:solidFill>
              <a:srgbClr val="FFFF00"/>
            </a:solidFill>
            <a:ln w="9525">
              <a:noFill/>
              <a:miter lim="800000"/>
              <a:headEnd/>
              <a:tailEnd/>
            </a:ln>
          </p:spPr>
          <p:txBody>
            <a:bodyPr wrap="none" anchor="ctr"/>
            <a:lstStyle/>
            <a:p>
              <a:endParaRPr lang="es-ES"/>
            </a:p>
          </p:txBody>
        </p:sp>
        <p:sp>
          <p:nvSpPr>
            <p:cNvPr id="10295" name="Rectangle 61"/>
            <p:cNvSpPr>
              <a:spLocks noChangeArrowheads="1"/>
            </p:cNvSpPr>
            <p:nvPr/>
          </p:nvSpPr>
          <p:spPr bwMode="auto">
            <a:xfrm>
              <a:off x="2256" y="912"/>
              <a:ext cx="96" cy="96"/>
            </a:xfrm>
            <a:prstGeom prst="rect">
              <a:avLst/>
            </a:prstGeom>
            <a:solidFill>
              <a:schemeClr val="accent1"/>
            </a:solidFill>
            <a:ln w="9525">
              <a:noFill/>
              <a:miter lim="800000"/>
              <a:headEnd/>
              <a:tailEnd/>
            </a:ln>
          </p:spPr>
          <p:txBody>
            <a:bodyPr wrap="none" anchor="ctr"/>
            <a:lstStyle/>
            <a:p>
              <a:endParaRPr lang="es-ES"/>
            </a:p>
          </p:txBody>
        </p:sp>
        <p:sp>
          <p:nvSpPr>
            <p:cNvPr id="10296" name="Text Box 62"/>
            <p:cNvSpPr txBox="1">
              <a:spLocks noChangeArrowheads="1"/>
            </p:cNvSpPr>
            <p:nvPr/>
          </p:nvSpPr>
          <p:spPr bwMode="auto">
            <a:xfrm>
              <a:off x="2352" y="825"/>
              <a:ext cx="1488" cy="231"/>
            </a:xfrm>
            <a:prstGeom prst="rect">
              <a:avLst/>
            </a:prstGeom>
            <a:noFill/>
            <a:ln w="9525">
              <a:noFill/>
              <a:miter lim="800000"/>
              <a:headEnd/>
              <a:tailEnd/>
            </a:ln>
          </p:spPr>
          <p:txBody>
            <a:bodyPr>
              <a:spAutoFit/>
            </a:bodyPr>
            <a:lstStyle/>
            <a:p>
              <a:pPr algn="l">
                <a:spcBef>
                  <a:spcPct val="50000"/>
                </a:spcBef>
              </a:pPr>
              <a:r>
                <a:rPr lang="en-US" sz="1800" b="1">
                  <a:solidFill>
                    <a:schemeClr val="bg1"/>
                  </a:solidFill>
                  <a:latin typeface="Tahoma" charset="0"/>
                </a:rPr>
                <a:t>% Survival</a:t>
              </a:r>
            </a:p>
          </p:txBody>
        </p:sp>
        <p:sp>
          <p:nvSpPr>
            <p:cNvPr id="10297" name="Text Box 63"/>
            <p:cNvSpPr txBox="1">
              <a:spLocks noChangeArrowheads="1"/>
            </p:cNvSpPr>
            <p:nvPr/>
          </p:nvSpPr>
          <p:spPr bwMode="auto">
            <a:xfrm>
              <a:off x="2352" y="1086"/>
              <a:ext cx="2496" cy="231"/>
            </a:xfrm>
            <a:prstGeom prst="rect">
              <a:avLst/>
            </a:prstGeom>
            <a:noFill/>
            <a:ln w="9525">
              <a:noFill/>
              <a:miter lim="800000"/>
              <a:headEnd/>
              <a:tailEnd/>
            </a:ln>
          </p:spPr>
          <p:txBody>
            <a:bodyPr>
              <a:spAutoFit/>
            </a:bodyPr>
            <a:lstStyle/>
            <a:p>
              <a:pPr algn="l">
                <a:spcBef>
                  <a:spcPct val="50000"/>
                </a:spcBef>
              </a:pPr>
              <a:r>
                <a:rPr lang="en-US" sz="1800" b="1">
                  <a:solidFill>
                    <a:schemeClr val="bg1"/>
                  </a:solidFill>
                  <a:latin typeface="Tahoma" charset="0"/>
                </a:rPr>
                <a:t>% Total receiving antibiotics</a:t>
              </a:r>
            </a:p>
          </p:txBody>
        </p:sp>
      </p:grpSp>
      <p:sp>
        <p:nvSpPr>
          <p:cNvPr id="10276" name="Text Box 64"/>
          <p:cNvSpPr txBox="1">
            <a:spLocks noChangeArrowheads="1"/>
          </p:cNvSpPr>
          <p:nvPr/>
        </p:nvSpPr>
        <p:spPr bwMode="auto">
          <a:xfrm rot="-2241575">
            <a:off x="1052513" y="6021388"/>
            <a:ext cx="838200" cy="320675"/>
          </a:xfrm>
          <a:prstGeom prst="rect">
            <a:avLst/>
          </a:prstGeom>
          <a:noFill/>
          <a:ln w="9525">
            <a:noFill/>
            <a:miter lim="800000"/>
            <a:headEnd/>
            <a:tailEnd/>
          </a:ln>
        </p:spPr>
        <p:txBody>
          <a:bodyPr>
            <a:spAutoFit/>
          </a:bodyPr>
          <a:lstStyle/>
          <a:p>
            <a:pPr>
              <a:spcBef>
                <a:spcPct val="50000"/>
              </a:spcBef>
            </a:pPr>
            <a:r>
              <a:rPr lang="en-US" sz="1500" b="1" dirty="0">
                <a:latin typeface="Arial Narrow" pitchFamily="34" charset="0"/>
              </a:rPr>
              <a:t>0 - .5</a:t>
            </a:r>
          </a:p>
        </p:txBody>
      </p:sp>
      <p:sp>
        <p:nvSpPr>
          <p:cNvPr id="10277" name="Text Box 65"/>
          <p:cNvSpPr txBox="1">
            <a:spLocks noChangeArrowheads="1"/>
          </p:cNvSpPr>
          <p:nvPr/>
        </p:nvSpPr>
        <p:spPr bwMode="auto">
          <a:xfrm rot="-2241575">
            <a:off x="1757363" y="6016625"/>
            <a:ext cx="838200" cy="320675"/>
          </a:xfrm>
          <a:prstGeom prst="rect">
            <a:avLst/>
          </a:prstGeom>
          <a:noFill/>
          <a:ln w="9525">
            <a:noFill/>
            <a:miter lim="800000"/>
            <a:headEnd/>
            <a:tailEnd/>
          </a:ln>
        </p:spPr>
        <p:txBody>
          <a:bodyPr>
            <a:spAutoFit/>
          </a:bodyPr>
          <a:lstStyle/>
          <a:p>
            <a:pPr>
              <a:spcBef>
                <a:spcPct val="50000"/>
              </a:spcBef>
            </a:pPr>
            <a:r>
              <a:rPr lang="en-US" sz="1500" b="1" dirty="0">
                <a:solidFill>
                  <a:srgbClr val="FFFFCC"/>
                </a:solidFill>
                <a:latin typeface="Arial Narrow" pitchFamily="34" charset="0"/>
              </a:rPr>
              <a:t>.</a:t>
            </a:r>
            <a:r>
              <a:rPr lang="en-US" sz="1500" b="1" dirty="0">
                <a:latin typeface="Arial Narrow" pitchFamily="34" charset="0"/>
              </a:rPr>
              <a:t>5 – 1.0</a:t>
            </a:r>
          </a:p>
        </p:txBody>
      </p:sp>
      <p:sp>
        <p:nvSpPr>
          <p:cNvPr id="10278" name="Text Box 66"/>
          <p:cNvSpPr txBox="1">
            <a:spLocks noChangeArrowheads="1"/>
          </p:cNvSpPr>
          <p:nvPr/>
        </p:nvSpPr>
        <p:spPr bwMode="auto">
          <a:xfrm rot="-2241575">
            <a:off x="2366963" y="6016625"/>
            <a:ext cx="838200" cy="320675"/>
          </a:xfrm>
          <a:prstGeom prst="rect">
            <a:avLst/>
          </a:prstGeom>
          <a:noFill/>
          <a:ln w="9525">
            <a:noFill/>
            <a:miter lim="800000"/>
            <a:headEnd/>
            <a:tailEnd/>
          </a:ln>
        </p:spPr>
        <p:txBody>
          <a:bodyPr>
            <a:spAutoFit/>
          </a:bodyPr>
          <a:lstStyle/>
          <a:p>
            <a:pPr>
              <a:spcBef>
                <a:spcPct val="50000"/>
              </a:spcBef>
            </a:pPr>
            <a:r>
              <a:rPr lang="en-US" sz="1500" b="1" dirty="0">
                <a:latin typeface="Arial Narrow" pitchFamily="34" charset="0"/>
              </a:rPr>
              <a:t>1 - 2</a:t>
            </a:r>
          </a:p>
        </p:txBody>
      </p:sp>
      <p:sp>
        <p:nvSpPr>
          <p:cNvPr id="10279" name="Text Box 67"/>
          <p:cNvSpPr txBox="1">
            <a:spLocks noChangeArrowheads="1"/>
          </p:cNvSpPr>
          <p:nvPr/>
        </p:nvSpPr>
        <p:spPr bwMode="auto">
          <a:xfrm rot="-2241575">
            <a:off x="2976563" y="6016625"/>
            <a:ext cx="838200" cy="320675"/>
          </a:xfrm>
          <a:prstGeom prst="rect">
            <a:avLst/>
          </a:prstGeom>
          <a:noFill/>
          <a:ln w="9525">
            <a:noFill/>
            <a:miter lim="800000"/>
            <a:headEnd/>
            <a:tailEnd/>
          </a:ln>
        </p:spPr>
        <p:txBody>
          <a:bodyPr>
            <a:spAutoFit/>
          </a:bodyPr>
          <a:lstStyle/>
          <a:p>
            <a:pPr>
              <a:spcBef>
                <a:spcPct val="50000"/>
              </a:spcBef>
            </a:pPr>
            <a:r>
              <a:rPr lang="en-US" sz="1500" b="1" dirty="0">
                <a:latin typeface="Arial Narrow" pitchFamily="34" charset="0"/>
              </a:rPr>
              <a:t>2 - 3</a:t>
            </a:r>
          </a:p>
        </p:txBody>
      </p:sp>
      <p:sp>
        <p:nvSpPr>
          <p:cNvPr id="10280" name="Text Box 68"/>
          <p:cNvSpPr txBox="1">
            <a:spLocks noChangeArrowheads="1"/>
          </p:cNvSpPr>
          <p:nvPr/>
        </p:nvSpPr>
        <p:spPr bwMode="auto">
          <a:xfrm rot="-2241575">
            <a:off x="3586163" y="6016625"/>
            <a:ext cx="838200" cy="320675"/>
          </a:xfrm>
          <a:prstGeom prst="rect">
            <a:avLst/>
          </a:prstGeom>
          <a:noFill/>
          <a:ln w="9525">
            <a:noFill/>
            <a:miter lim="800000"/>
            <a:headEnd/>
            <a:tailEnd/>
          </a:ln>
        </p:spPr>
        <p:txBody>
          <a:bodyPr>
            <a:spAutoFit/>
          </a:bodyPr>
          <a:lstStyle/>
          <a:p>
            <a:pPr>
              <a:spcBef>
                <a:spcPct val="50000"/>
              </a:spcBef>
            </a:pPr>
            <a:r>
              <a:rPr lang="en-US" sz="1500" b="1" dirty="0">
                <a:latin typeface="Arial Narrow" pitchFamily="34" charset="0"/>
              </a:rPr>
              <a:t>3-4</a:t>
            </a:r>
          </a:p>
        </p:txBody>
      </p:sp>
      <p:sp>
        <p:nvSpPr>
          <p:cNvPr id="10281" name="Text Box 69"/>
          <p:cNvSpPr txBox="1">
            <a:spLocks noChangeArrowheads="1"/>
          </p:cNvSpPr>
          <p:nvPr/>
        </p:nvSpPr>
        <p:spPr bwMode="auto">
          <a:xfrm rot="-2241575">
            <a:off x="4119563" y="6016625"/>
            <a:ext cx="838200" cy="320675"/>
          </a:xfrm>
          <a:prstGeom prst="rect">
            <a:avLst/>
          </a:prstGeom>
          <a:noFill/>
          <a:ln w="9525">
            <a:noFill/>
            <a:miter lim="800000"/>
            <a:headEnd/>
            <a:tailEnd/>
          </a:ln>
        </p:spPr>
        <p:txBody>
          <a:bodyPr>
            <a:spAutoFit/>
          </a:bodyPr>
          <a:lstStyle/>
          <a:p>
            <a:pPr>
              <a:spcBef>
                <a:spcPct val="50000"/>
              </a:spcBef>
            </a:pPr>
            <a:r>
              <a:rPr lang="en-US" sz="1500" b="1" dirty="0">
                <a:latin typeface="Arial Narrow" pitchFamily="34" charset="0"/>
              </a:rPr>
              <a:t>4 - 5</a:t>
            </a:r>
          </a:p>
        </p:txBody>
      </p:sp>
      <p:sp>
        <p:nvSpPr>
          <p:cNvPr id="10282" name="Text Box 70"/>
          <p:cNvSpPr txBox="1">
            <a:spLocks noChangeArrowheads="1"/>
          </p:cNvSpPr>
          <p:nvPr/>
        </p:nvSpPr>
        <p:spPr bwMode="auto">
          <a:xfrm rot="-2241575">
            <a:off x="4652963" y="6016625"/>
            <a:ext cx="838200" cy="320675"/>
          </a:xfrm>
          <a:prstGeom prst="rect">
            <a:avLst/>
          </a:prstGeom>
          <a:noFill/>
          <a:ln w="9525">
            <a:noFill/>
            <a:miter lim="800000"/>
            <a:headEnd/>
            <a:tailEnd/>
          </a:ln>
        </p:spPr>
        <p:txBody>
          <a:bodyPr>
            <a:spAutoFit/>
          </a:bodyPr>
          <a:lstStyle/>
          <a:p>
            <a:pPr>
              <a:spcBef>
                <a:spcPct val="50000"/>
              </a:spcBef>
            </a:pPr>
            <a:r>
              <a:rPr lang="en-US" sz="1500" b="1" dirty="0">
                <a:latin typeface="Arial Narrow" pitchFamily="34" charset="0"/>
              </a:rPr>
              <a:t>5 - 6</a:t>
            </a:r>
          </a:p>
        </p:txBody>
      </p:sp>
      <p:sp>
        <p:nvSpPr>
          <p:cNvPr id="10283" name="Text Box 71"/>
          <p:cNvSpPr txBox="1">
            <a:spLocks noChangeArrowheads="1"/>
          </p:cNvSpPr>
          <p:nvPr/>
        </p:nvSpPr>
        <p:spPr bwMode="auto">
          <a:xfrm rot="-2241575">
            <a:off x="5262563" y="6016625"/>
            <a:ext cx="838200" cy="320675"/>
          </a:xfrm>
          <a:prstGeom prst="rect">
            <a:avLst/>
          </a:prstGeom>
          <a:noFill/>
          <a:ln w="9525">
            <a:noFill/>
            <a:miter lim="800000"/>
            <a:headEnd/>
            <a:tailEnd/>
          </a:ln>
        </p:spPr>
        <p:txBody>
          <a:bodyPr>
            <a:spAutoFit/>
          </a:bodyPr>
          <a:lstStyle/>
          <a:p>
            <a:pPr>
              <a:spcBef>
                <a:spcPct val="50000"/>
              </a:spcBef>
            </a:pPr>
            <a:r>
              <a:rPr lang="en-US" sz="1500" b="1" dirty="0">
                <a:latin typeface="Arial Narrow" pitchFamily="34" charset="0"/>
              </a:rPr>
              <a:t>6 - 9</a:t>
            </a:r>
          </a:p>
        </p:txBody>
      </p:sp>
      <p:sp>
        <p:nvSpPr>
          <p:cNvPr id="10284" name="Text Box 72"/>
          <p:cNvSpPr txBox="1">
            <a:spLocks noChangeArrowheads="1"/>
          </p:cNvSpPr>
          <p:nvPr/>
        </p:nvSpPr>
        <p:spPr bwMode="auto">
          <a:xfrm rot="-2241575">
            <a:off x="5795963" y="6016625"/>
            <a:ext cx="838200" cy="320675"/>
          </a:xfrm>
          <a:prstGeom prst="rect">
            <a:avLst/>
          </a:prstGeom>
          <a:noFill/>
          <a:ln w="9525">
            <a:noFill/>
            <a:miter lim="800000"/>
            <a:headEnd/>
            <a:tailEnd/>
          </a:ln>
        </p:spPr>
        <p:txBody>
          <a:bodyPr>
            <a:spAutoFit/>
          </a:bodyPr>
          <a:lstStyle/>
          <a:p>
            <a:pPr>
              <a:spcBef>
                <a:spcPct val="50000"/>
              </a:spcBef>
            </a:pPr>
            <a:r>
              <a:rPr lang="en-US" sz="1500" b="1" dirty="0">
                <a:latin typeface="Arial Narrow" pitchFamily="34" charset="0"/>
              </a:rPr>
              <a:t>9 - 12</a:t>
            </a:r>
          </a:p>
        </p:txBody>
      </p:sp>
      <p:sp>
        <p:nvSpPr>
          <p:cNvPr id="10285" name="Text Box 73"/>
          <p:cNvSpPr txBox="1">
            <a:spLocks noChangeArrowheads="1"/>
          </p:cNvSpPr>
          <p:nvPr/>
        </p:nvSpPr>
        <p:spPr bwMode="auto">
          <a:xfrm rot="-2241575">
            <a:off x="6481763" y="6016625"/>
            <a:ext cx="838200" cy="320675"/>
          </a:xfrm>
          <a:prstGeom prst="rect">
            <a:avLst/>
          </a:prstGeom>
          <a:noFill/>
          <a:ln w="9525">
            <a:noFill/>
            <a:miter lim="800000"/>
            <a:headEnd/>
            <a:tailEnd/>
          </a:ln>
        </p:spPr>
        <p:txBody>
          <a:bodyPr>
            <a:spAutoFit/>
          </a:bodyPr>
          <a:lstStyle/>
          <a:p>
            <a:pPr>
              <a:spcBef>
                <a:spcPct val="50000"/>
              </a:spcBef>
            </a:pPr>
            <a:r>
              <a:rPr lang="en-US" sz="1500" b="1" dirty="0">
                <a:latin typeface="Arial Narrow" pitchFamily="34" charset="0"/>
              </a:rPr>
              <a:t>12 - 24</a:t>
            </a:r>
          </a:p>
        </p:txBody>
      </p:sp>
      <p:sp>
        <p:nvSpPr>
          <p:cNvPr id="10286" name="Text Box 74"/>
          <p:cNvSpPr txBox="1">
            <a:spLocks noChangeArrowheads="1"/>
          </p:cNvSpPr>
          <p:nvPr/>
        </p:nvSpPr>
        <p:spPr bwMode="auto">
          <a:xfrm rot="-2241575">
            <a:off x="7091363" y="6016625"/>
            <a:ext cx="838200" cy="320675"/>
          </a:xfrm>
          <a:prstGeom prst="rect">
            <a:avLst/>
          </a:prstGeom>
          <a:noFill/>
          <a:ln w="9525">
            <a:noFill/>
            <a:miter lim="800000"/>
            <a:headEnd/>
            <a:tailEnd/>
          </a:ln>
        </p:spPr>
        <p:txBody>
          <a:bodyPr>
            <a:spAutoFit/>
          </a:bodyPr>
          <a:lstStyle/>
          <a:p>
            <a:pPr>
              <a:spcBef>
                <a:spcPct val="50000"/>
              </a:spcBef>
            </a:pPr>
            <a:r>
              <a:rPr lang="en-US" sz="1500" b="1" dirty="0">
                <a:latin typeface="Arial Narrow" pitchFamily="34" charset="0"/>
              </a:rPr>
              <a:t>24 - 36</a:t>
            </a:r>
          </a:p>
        </p:txBody>
      </p:sp>
      <p:sp>
        <p:nvSpPr>
          <p:cNvPr id="10287" name="Text Box 75"/>
          <p:cNvSpPr txBox="1">
            <a:spLocks noChangeArrowheads="1"/>
          </p:cNvSpPr>
          <p:nvPr/>
        </p:nvSpPr>
        <p:spPr bwMode="auto">
          <a:xfrm rot="-2241575">
            <a:off x="7700963" y="6016625"/>
            <a:ext cx="838200" cy="320675"/>
          </a:xfrm>
          <a:prstGeom prst="rect">
            <a:avLst/>
          </a:prstGeom>
          <a:noFill/>
          <a:ln w="9525">
            <a:noFill/>
            <a:miter lim="800000"/>
            <a:headEnd/>
            <a:tailEnd/>
          </a:ln>
        </p:spPr>
        <p:txBody>
          <a:bodyPr>
            <a:spAutoFit/>
          </a:bodyPr>
          <a:lstStyle/>
          <a:p>
            <a:pPr>
              <a:spcBef>
                <a:spcPct val="50000"/>
              </a:spcBef>
            </a:pPr>
            <a:r>
              <a:rPr lang="en-US" sz="1500" b="1" dirty="0">
                <a:latin typeface="Arial Narrow" pitchFamily="34" charset="0"/>
              </a:rPr>
              <a:t>&gt; 36</a:t>
            </a:r>
          </a:p>
        </p:txBody>
      </p:sp>
      <p:sp>
        <p:nvSpPr>
          <p:cNvPr id="96332" name="Text Box 76"/>
          <p:cNvSpPr txBox="1">
            <a:spLocks noChangeArrowheads="1"/>
          </p:cNvSpPr>
          <p:nvPr/>
        </p:nvSpPr>
        <p:spPr bwMode="auto">
          <a:xfrm>
            <a:off x="104775" y="1095375"/>
            <a:ext cx="1893888" cy="427038"/>
          </a:xfrm>
          <a:prstGeom prst="rect">
            <a:avLst/>
          </a:prstGeom>
          <a:noFill/>
          <a:ln w="28575">
            <a:noFill/>
            <a:prstDash val="dash"/>
            <a:miter lim="800000"/>
            <a:headEnd/>
            <a:tailEnd/>
          </a:ln>
          <a:effectLst/>
        </p:spPr>
        <p:txBody>
          <a:bodyPr>
            <a:spAutoFit/>
          </a:bodyPr>
          <a:lstStyle/>
          <a:p>
            <a:pPr algn="l" eaLnBrk="0" hangingPunct="0">
              <a:spcBef>
                <a:spcPct val="50000"/>
              </a:spcBef>
              <a:defRPr/>
            </a:pPr>
            <a:r>
              <a:rPr lang="en-US" sz="2200" b="1" dirty="0">
                <a:effectLst>
                  <a:outerShdw blurRad="38100" dist="38100" dir="2700000" algn="tl">
                    <a:srgbClr val="000000"/>
                  </a:outerShdw>
                </a:effectLst>
                <a:latin typeface="Arial Unicode MS" pitchFamily="34" charset="-128"/>
              </a:rPr>
              <a:t>Percent</a:t>
            </a:r>
          </a:p>
        </p:txBody>
      </p:sp>
      <p:sp>
        <p:nvSpPr>
          <p:cNvPr id="96333" name="Text Box 77"/>
          <p:cNvSpPr txBox="1">
            <a:spLocks noChangeArrowheads="1"/>
          </p:cNvSpPr>
          <p:nvPr/>
        </p:nvSpPr>
        <p:spPr bwMode="auto">
          <a:xfrm>
            <a:off x="3868738" y="6342063"/>
            <a:ext cx="1447800" cy="427037"/>
          </a:xfrm>
          <a:prstGeom prst="rect">
            <a:avLst/>
          </a:prstGeom>
          <a:noFill/>
          <a:ln w="28575">
            <a:noFill/>
            <a:prstDash val="dash"/>
            <a:miter lim="800000"/>
            <a:headEnd/>
            <a:tailEnd/>
          </a:ln>
          <a:effectLst/>
        </p:spPr>
        <p:txBody>
          <a:bodyPr>
            <a:spAutoFit/>
          </a:bodyPr>
          <a:lstStyle/>
          <a:p>
            <a:pPr eaLnBrk="0" hangingPunct="0">
              <a:spcBef>
                <a:spcPct val="50000"/>
              </a:spcBef>
              <a:defRPr/>
            </a:pPr>
            <a:r>
              <a:rPr lang="en-US" sz="2200" b="1" dirty="0">
                <a:effectLst>
                  <a:outerShdw blurRad="38100" dist="38100" dir="2700000" algn="tl">
                    <a:srgbClr val="000000"/>
                  </a:outerShdw>
                </a:effectLst>
                <a:latin typeface="Arial Narrow" pitchFamily="34" charset="0"/>
              </a:rPr>
              <a:t>Time, hrs</a:t>
            </a:r>
          </a:p>
        </p:txBody>
      </p:sp>
      <p:sp>
        <p:nvSpPr>
          <p:cNvPr id="10290" name="Text Box 78"/>
          <p:cNvSpPr txBox="1">
            <a:spLocks noChangeArrowheads="1"/>
          </p:cNvSpPr>
          <p:nvPr/>
        </p:nvSpPr>
        <p:spPr bwMode="auto">
          <a:xfrm>
            <a:off x="3238500" y="1671638"/>
            <a:ext cx="2843213" cy="366712"/>
          </a:xfrm>
          <a:prstGeom prst="rect">
            <a:avLst/>
          </a:prstGeom>
          <a:noFill/>
          <a:ln w="28575">
            <a:noFill/>
            <a:prstDash val="dash"/>
            <a:miter lim="800000"/>
            <a:headEnd/>
            <a:tailEnd/>
          </a:ln>
        </p:spPr>
        <p:txBody>
          <a:bodyPr>
            <a:spAutoFit/>
          </a:bodyPr>
          <a:lstStyle/>
          <a:p>
            <a:pPr algn="l" eaLnBrk="0" hangingPunct="0">
              <a:spcBef>
                <a:spcPct val="50000"/>
              </a:spcBef>
            </a:pPr>
            <a:r>
              <a:rPr lang="en-US" sz="1800" b="1">
                <a:solidFill>
                  <a:schemeClr val="bg1"/>
                </a:solidFill>
                <a:latin typeface="Arial" charset="0"/>
              </a:rPr>
              <a:t>14 ICUs; n = 2,731</a:t>
            </a:r>
          </a:p>
        </p:txBody>
      </p:sp>
      <p:grpSp>
        <p:nvGrpSpPr>
          <p:cNvPr id="5" name="Group 79"/>
          <p:cNvGrpSpPr>
            <a:grpSpLocks/>
          </p:cNvGrpSpPr>
          <p:nvPr/>
        </p:nvGrpSpPr>
        <p:grpSpPr bwMode="auto">
          <a:xfrm>
            <a:off x="104775" y="3260732"/>
            <a:ext cx="5182302" cy="1096962"/>
            <a:chOff x="451" y="2234"/>
            <a:chExt cx="3286" cy="691"/>
          </a:xfrm>
        </p:grpSpPr>
        <p:sp>
          <p:nvSpPr>
            <p:cNvPr id="10292" name="Line 80"/>
            <p:cNvSpPr>
              <a:spLocks noChangeShapeType="1"/>
            </p:cNvSpPr>
            <p:nvPr/>
          </p:nvSpPr>
          <p:spPr bwMode="auto">
            <a:xfrm>
              <a:off x="3109" y="2475"/>
              <a:ext cx="628" cy="0"/>
            </a:xfrm>
            <a:prstGeom prst="line">
              <a:avLst/>
            </a:prstGeom>
            <a:noFill/>
            <a:ln w="57150">
              <a:solidFill>
                <a:schemeClr val="folHlink"/>
              </a:solidFill>
              <a:round/>
              <a:headEnd/>
              <a:tailEnd type="triangle" w="lg" len="lg"/>
            </a:ln>
          </p:spPr>
          <p:txBody>
            <a:bodyPr>
              <a:spAutoFit/>
            </a:bodyPr>
            <a:lstStyle/>
            <a:p>
              <a:endParaRPr lang="es-ES"/>
            </a:p>
          </p:txBody>
        </p:sp>
        <p:sp>
          <p:nvSpPr>
            <p:cNvPr id="10293" name="Text Box 81"/>
            <p:cNvSpPr txBox="1">
              <a:spLocks noChangeArrowheads="1"/>
            </p:cNvSpPr>
            <p:nvPr/>
          </p:nvSpPr>
          <p:spPr bwMode="auto">
            <a:xfrm>
              <a:off x="451" y="2234"/>
              <a:ext cx="2627" cy="691"/>
            </a:xfrm>
            <a:prstGeom prst="rect">
              <a:avLst/>
            </a:prstGeom>
            <a:solidFill>
              <a:srgbClr val="333333">
                <a:alpha val="47058"/>
              </a:srgbClr>
            </a:solidFill>
            <a:ln w="9525" algn="ctr">
              <a:solidFill>
                <a:srgbClr val="FFCC00"/>
              </a:solidFill>
              <a:miter lim="800000"/>
              <a:headEnd/>
              <a:tailEnd/>
            </a:ln>
          </p:spPr>
          <p:txBody>
            <a:bodyPr wrap="none" anchor="ctr"/>
            <a:lstStyle/>
            <a:p>
              <a:pPr eaLnBrk="0" hangingPunct="0">
                <a:spcBef>
                  <a:spcPct val="50000"/>
                </a:spcBef>
              </a:pPr>
              <a:r>
                <a:rPr lang="en-US" sz="1800" b="1" dirty="0">
                  <a:solidFill>
                    <a:schemeClr val="bg1"/>
                  </a:solidFill>
                  <a:latin typeface="Arial" charset="0"/>
                </a:rPr>
                <a:t>Only 50% of patients in Septic Shock</a:t>
              </a:r>
            </a:p>
            <a:p>
              <a:pPr eaLnBrk="0" hangingPunct="0">
                <a:spcBef>
                  <a:spcPct val="50000"/>
                </a:spcBef>
              </a:pPr>
              <a:r>
                <a:rPr lang="en-US" sz="1800" b="1" dirty="0">
                  <a:solidFill>
                    <a:schemeClr val="bg1"/>
                  </a:solidFill>
                  <a:latin typeface="Arial" charset="0"/>
                </a:rPr>
                <a:t> received antibiotics w/in 6 hrs.</a:t>
              </a:r>
            </a:p>
          </p:txBody>
        </p:sp>
      </p:grpSp>
    </p:spTree>
    <p:extLst>
      <p:ext uri="{BB962C8B-B14F-4D97-AF65-F5344CB8AC3E}">
        <p14:creationId xmlns:p14="http://schemas.microsoft.com/office/powerpoint/2010/main" xmlns="" val="3382015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nodeType="clickEffect">
                                  <p:stCondLst>
                                    <p:cond delay="0"/>
                                  </p:stCondLst>
                                  <p:childTnLst>
                                    <p:animEffect transition="out" filter="dissolv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2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6563"/>
            <a:ext cx="8064896" cy="1203315"/>
          </a:xfrm>
          <a:solidFill>
            <a:schemeClr val="bg1"/>
          </a:solidFill>
        </p:spPr>
        <p:txBody>
          <a:bodyPr/>
          <a:lstStyle/>
          <a:p>
            <a:pPr algn="ctr"/>
            <a:r>
              <a:rPr lang="es-ES" b="1" noProof="0"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El tratamiento antibiótico apropiado puede mejorar los desenlaces de los pacientes</a:t>
            </a:r>
            <a:endParaRPr lang="es-ES" b="1" noProof="0"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0" name="Subtitle 9"/>
          <p:cNvSpPr>
            <a:spLocks noGrp="1"/>
          </p:cNvSpPr>
          <p:nvPr>
            <p:ph type="subTitle" idx="11"/>
          </p:nvPr>
        </p:nvSpPr>
        <p:spPr>
          <a:xfrm>
            <a:off x="251520" y="5884647"/>
            <a:ext cx="7920880" cy="867930"/>
          </a:xfrm>
        </p:spPr>
        <p:txBody>
          <a:bodyPr/>
          <a:lstStyle/>
          <a:p>
            <a:pPr lvl="0"/>
            <a:r>
              <a:rPr lang="es-ES" sz="1200" noProof="0" dirty="0" smtClean="0"/>
              <a:t>De 39 estudios analizados, 22 reportaron datos que eran idóneos para un metanálisis ajustado.  De ellos, 16 estudios (2,493 pacientes) demostraron una mayor mortalidad con el tratamiento antimicrobiano inadecuado, y seis estudios (1,409 pacientes), una menor mortalidad con el tratamiento apropiado.</a:t>
            </a:r>
          </a:p>
          <a:p>
            <a:r>
              <a:rPr lang="es-ES" sz="1200" dirty="0"/>
              <a:t>IC = intervalo de confianza; TP = tasa de probabilidad </a:t>
            </a:r>
            <a:r>
              <a:rPr lang="es-ES" sz="1200" i="1" dirty="0"/>
              <a:t>(odds ratio).</a:t>
            </a:r>
            <a:r>
              <a:rPr lang="es-ES" sz="1200" dirty="0"/>
              <a:t>  </a:t>
            </a:r>
            <a:r>
              <a:rPr lang="es-ES" b="1" dirty="0" smtClean="0"/>
              <a:t>1. </a:t>
            </a:r>
            <a:r>
              <a:rPr lang="es-ES" dirty="0" smtClean="0"/>
              <a:t>Raman G y cols. </a:t>
            </a:r>
            <a:r>
              <a:rPr lang="es-ES" i="1" dirty="0" smtClean="0"/>
              <a:t>BMC Infect Dis. </a:t>
            </a:r>
            <a:r>
              <a:rPr lang="es-ES" dirty="0" smtClean="0"/>
              <a:t>2015;15:395.</a:t>
            </a:r>
            <a:endParaRPr lang="es-ES" b="1" dirty="0"/>
          </a:p>
        </p:txBody>
      </p:sp>
      <p:sp>
        <p:nvSpPr>
          <p:cNvPr id="5" name="Rounded Rectangle 4"/>
          <p:cNvSpPr/>
          <p:nvPr/>
        </p:nvSpPr>
        <p:spPr>
          <a:xfrm>
            <a:off x="648860" y="5119698"/>
            <a:ext cx="7849455" cy="662406"/>
          </a:xfrm>
          <a:prstGeom prst="roundRect">
            <a:avLst/>
          </a:prstGeom>
          <a:noFill/>
          <a:ln/>
        </p:spPr>
        <p:style>
          <a:lnRef idx="0">
            <a:schemeClr val="accent5"/>
          </a:lnRef>
          <a:fillRef idx="3">
            <a:schemeClr val="accent5"/>
          </a:fillRef>
          <a:effectRef idx="3">
            <a:schemeClr val="accent5"/>
          </a:effectRef>
          <a:fontRef idx="minor">
            <a:schemeClr val="lt1"/>
          </a:fontRef>
        </p:style>
        <p:txBody>
          <a:bodyPr rtlCol="0" anchor="ctr"/>
          <a:lstStyle/>
          <a:p>
            <a:pPr algn="ctr"/>
            <a:r>
              <a:rPr lang="es-MX" sz="1500"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 pacientes hospitalizados con infecciones por gramnegativos, el tratamiento antimicrobiano apropiado puede reducir la mortalidad por todas las causas</a:t>
            </a:r>
            <a:endParaRPr lang="es-MX" sz="15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TextBox 2"/>
          <p:cNvSpPr txBox="1"/>
          <p:nvPr/>
        </p:nvSpPr>
        <p:spPr>
          <a:xfrm>
            <a:off x="493161" y="1367711"/>
            <a:ext cx="3825432" cy="3354765"/>
          </a:xfrm>
          <a:prstGeom prst="rect">
            <a:avLst/>
          </a:prstGeom>
          <a:noFill/>
        </p:spPr>
        <p:txBody>
          <a:bodyPr wrap="square" lIns="0" tIns="0" rIns="0" bIns="0" rtlCol="0">
            <a:noAutofit/>
          </a:bodyPr>
          <a:lstStyle/>
          <a:p>
            <a:pPr marL="457200" indent="-400050">
              <a:spcBef>
                <a:spcPts val="1200"/>
              </a:spcBef>
              <a:buFont typeface="Arial" panose="020B0604020202020204" pitchFamily="34" charset="0"/>
              <a:buChar char="•"/>
            </a:pPr>
            <a:r>
              <a:rPr lang="es-MX" sz="1600" dirty="0">
                <a:solidFill>
                  <a:srgbClr val="37424A"/>
                </a:solidFill>
              </a:rPr>
              <a:t>Un metanálisis (a partir de 2014) comparó los efectos del tratamiento antimicrobiano </a:t>
            </a:r>
            <a:r>
              <a:rPr lang="es-MX" sz="1600" dirty="0" smtClean="0">
                <a:solidFill>
                  <a:srgbClr val="37424A"/>
                </a:solidFill>
              </a:rPr>
              <a:t>apropiado e </a:t>
            </a:r>
            <a:r>
              <a:rPr lang="es-MX" sz="1600" dirty="0">
                <a:solidFill>
                  <a:srgbClr val="37424A"/>
                </a:solidFill>
              </a:rPr>
              <a:t>inapropiado en pacientes hospitalizados con infecciones por gramnegativos.</a:t>
            </a:r>
          </a:p>
          <a:p>
            <a:pPr marL="457200" indent="-400050">
              <a:spcBef>
                <a:spcPts val="1200"/>
              </a:spcBef>
              <a:buFont typeface="Arial" panose="020B0604020202020204" pitchFamily="34" charset="0"/>
              <a:buChar char="•"/>
            </a:pPr>
            <a:r>
              <a:rPr lang="es-MX" sz="1600" dirty="0" smtClean="0">
                <a:solidFill>
                  <a:srgbClr val="37424A"/>
                </a:solidFill>
              </a:rPr>
              <a:t>Se descubrió que el tratamiento inapropiado se asoció con un mayor riesgo de mortalidad y hospitalizaciones prolongadas.</a:t>
            </a:r>
          </a:p>
          <a:p>
            <a:pPr marL="457200" indent="-400050">
              <a:spcBef>
                <a:spcPts val="1200"/>
              </a:spcBef>
              <a:buFont typeface="Arial" panose="020B0604020202020204" pitchFamily="34" charset="0"/>
              <a:buChar char="•"/>
            </a:pPr>
            <a:r>
              <a:rPr lang="es-MX" sz="1600" dirty="0" smtClean="0">
                <a:solidFill>
                  <a:srgbClr val="37424A"/>
                </a:solidFill>
              </a:rPr>
              <a:t>El tratamiento antibiótico inapropiado fue un importante predictor de la mortalidad.</a:t>
            </a:r>
          </a:p>
        </p:txBody>
      </p:sp>
      <p:grpSp>
        <p:nvGrpSpPr>
          <p:cNvPr id="4" name="Group 6"/>
          <p:cNvGrpSpPr/>
          <p:nvPr/>
        </p:nvGrpSpPr>
        <p:grpSpPr>
          <a:xfrm>
            <a:off x="4482455" y="1293507"/>
            <a:ext cx="3829097" cy="4073525"/>
            <a:chOff x="633895" y="1301603"/>
            <a:chExt cx="3829097" cy="4073525"/>
          </a:xfrm>
        </p:grpSpPr>
        <p:grpSp>
          <p:nvGrpSpPr>
            <p:cNvPr id="7" name="Group 3"/>
            <p:cNvGrpSpPr/>
            <p:nvPr/>
          </p:nvGrpSpPr>
          <p:grpSpPr>
            <a:xfrm>
              <a:off x="633895" y="1301603"/>
              <a:ext cx="3829097" cy="4073525"/>
              <a:chOff x="457200" y="1261847"/>
              <a:chExt cx="3829097" cy="4073525"/>
            </a:xfrm>
          </p:grpSpPr>
          <p:graphicFrame>
            <p:nvGraphicFramePr>
              <p:cNvPr id="11" name="Chart 10"/>
              <p:cNvGraphicFramePr/>
              <p:nvPr>
                <p:extLst>
                  <p:ext uri="{D42A27DB-BD31-4B8C-83A1-F6EECF244321}">
                    <p14:modId xmlns:p14="http://schemas.microsoft.com/office/powerpoint/2010/main" xmlns="" val="399299415"/>
                  </p:ext>
                </p:extLst>
              </p:nvPr>
            </p:nvGraphicFramePr>
            <p:xfrm>
              <a:off x="457200" y="1261847"/>
              <a:ext cx="3829097" cy="4073525"/>
            </p:xfrm>
            <a:graphic>
              <a:graphicData uri="http://schemas.openxmlformats.org/drawingml/2006/chart">
                <c:chart xmlns:c="http://schemas.openxmlformats.org/drawingml/2006/chart" xmlns:r="http://schemas.openxmlformats.org/officeDocument/2006/relationships" r:id="rId3"/>
              </a:graphicData>
            </a:graphic>
          </p:graphicFrame>
          <p:cxnSp>
            <p:nvCxnSpPr>
              <p:cNvPr id="16" name="Straight Connector 15"/>
              <p:cNvCxnSpPr/>
              <p:nvPr/>
            </p:nvCxnSpPr>
            <p:spPr>
              <a:xfrm>
                <a:off x="1293139" y="3773757"/>
                <a:ext cx="2657768" cy="10048"/>
              </a:xfrm>
              <a:prstGeom prst="line">
                <a:avLst/>
              </a:prstGeom>
              <a:ln>
                <a:prstDash val="dash"/>
              </a:ln>
            </p:spPr>
            <p:style>
              <a:lnRef idx="1">
                <a:schemeClr val="dk1"/>
              </a:lnRef>
              <a:fillRef idx="0">
                <a:schemeClr val="dk1"/>
              </a:fillRef>
              <a:effectRef idx="0">
                <a:schemeClr val="dk1"/>
              </a:effectRef>
              <a:fontRef idx="minor">
                <a:schemeClr val="tx1"/>
              </a:fontRef>
            </p:style>
          </p:cxnSp>
        </p:grpSp>
        <p:sp>
          <p:nvSpPr>
            <p:cNvPr id="6" name="TextBox 5"/>
            <p:cNvSpPr txBox="1"/>
            <p:nvPr/>
          </p:nvSpPr>
          <p:spPr>
            <a:xfrm>
              <a:off x="1874276" y="4263771"/>
              <a:ext cx="464702" cy="246221"/>
            </a:xfrm>
            <a:prstGeom prst="rect">
              <a:avLst/>
            </a:prstGeom>
            <a:noFill/>
          </p:spPr>
          <p:txBody>
            <a:bodyPr wrap="square" rtlCol="0">
              <a:spAutoFit/>
            </a:bodyPr>
            <a:lstStyle/>
            <a:p>
              <a:pPr algn="ctr"/>
              <a:r>
                <a:rPr lang="es-MX" sz="1000" b="1" dirty="0" smtClean="0">
                  <a:solidFill>
                    <a:srgbClr val="FFFFFF"/>
                  </a:solidFill>
                </a:rPr>
                <a:t>3.30</a:t>
              </a:r>
              <a:endParaRPr lang="es-MX" sz="1000" b="1" dirty="0">
                <a:solidFill>
                  <a:srgbClr val="FFFFFF"/>
                </a:solidFill>
              </a:endParaRPr>
            </a:p>
          </p:txBody>
        </p:sp>
        <p:sp>
          <p:nvSpPr>
            <p:cNvPr id="12" name="TextBox 11"/>
            <p:cNvSpPr txBox="1"/>
            <p:nvPr/>
          </p:nvSpPr>
          <p:spPr>
            <a:xfrm>
              <a:off x="3160591" y="4268448"/>
              <a:ext cx="464702" cy="246221"/>
            </a:xfrm>
            <a:prstGeom prst="rect">
              <a:avLst/>
            </a:prstGeom>
            <a:noFill/>
          </p:spPr>
          <p:txBody>
            <a:bodyPr wrap="square" rtlCol="0">
              <a:spAutoFit/>
            </a:bodyPr>
            <a:lstStyle/>
            <a:p>
              <a:pPr algn="ctr"/>
              <a:r>
                <a:rPr lang="es-MX" sz="1000" b="1" dirty="0" smtClean="0">
                  <a:solidFill>
                    <a:srgbClr val="FFFFFF"/>
                  </a:solidFill>
                </a:rPr>
                <a:t>0.43</a:t>
              </a:r>
              <a:endParaRPr lang="es-MX" sz="1000" b="1" dirty="0">
                <a:solidFill>
                  <a:srgbClr val="FFFFFF"/>
                </a:solidFill>
              </a:endParaRPr>
            </a:p>
          </p:txBody>
        </p:sp>
        <p:sp>
          <p:nvSpPr>
            <p:cNvPr id="13" name="TextBox 12"/>
            <p:cNvSpPr txBox="1"/>
            <p:nvPr/>
          </p:nvSpPr>
          <p:spPr>
            <a:xfrm>
              <a:off x="1498185" y="1759229"/>
              <a:ext cx="1266678" cy="400110"/>
            </a:xfrm>
            <a:prstGeom prst="rect">
              <a:avLst/>
            </a:prstGeom>
            <a:noFill/>
          </p:spPr>
          <p:txBody>
            <a:bodyPr wrap="square" rtlCol="0">
              <a:spAutoFit/>
            </a:bodyPr>
            <a:lstStyle/>
            <a:p>
              <a:pPr algn="ctr"/>
              <a:r>
                <a:rPr lang="es-MX" sz="1000" b="1" dirty="0" smtClean="0">
                  <a:solidFill>
                    <a:srgbClr val="37424A"/>
                  </a:solidFill>
                </a:rPr>
                <a:t>IC de 95% </a:t>
              </a:r>
            </a:p>
            <a:p>
              <a:pPr algn="ctr"/>
              <a:r>
                <a:rPr lang="es-MX" sz="1000" b="1" dirty="0" smtClean="0">
                  <a:solidFill>
                    <a:srgbClr val="37424A"/>
                  </a:solidFill>
                </a:rPr>
                <a:t>2.42 a 4.49</a:t>
              </a:r>
              <a:endParaRPr lang="es-MX" sz="1000" b="1" dirty="0">
                <a:solidFill>
                  <a:srgbClr val="37424A"/>
                </a:solidFill>
              </a:endParaRPr>
            </a:p>
          </p:txBody>
        </p:sp>
        <p:sp>
          <p:nvSpPr>
            <p:cNvPr id="15" name="TextBox 14"/>
            <p:cNvSpPr txBox="1"/>
            <p:nvPr/>
          </p:nvSpPr>
          <p:spPr>
            <a:xfrm>
              <a:off x="2775037" y="3814036"/>
              <a:ext cx="1229517" cy="400110"/>
            </a:xfrm>
            <a:prstGeom prst="rect">
              <a:avLst/>
            </a:prstGeom>
            <a:noFill/>
          </p:spPr>
          <p:txBody>
            <a:bodyPr wrap="square" rtlCol="0">
              <a:spAutoFit/>
            </a:bodyPr>
            <a:lstStyle/>
            <a:p>
              <a:pPr algn="ctr"/>
              <a:r>
                <a:rPr lang="es-MX" sz="1000" b="1" dirty="0" smtClean="0">
                  <a:solidFill>
                    <a:srgbClr val="37424A"/>
                  </a:solidFill>
                </a:rPr>
                <a:t>IC de 95%: </a:t>
              </a:r>
            </a:p>
            <a:p>
              <a:pPr algn="ctr"/>
              <a:r>
                <a:rPr lang="es-MX" sz="1000" b="1" dirty="0" smtClean="0">
                  <a:solidFill>
                    <a:srgbClr val="37424A"/>
                  </a:solidFill>
                </a:rPr>
                <a:t>0.23 a 0.83</a:t>
              </a:r>
              <a:endParaRPr lang="es-MX" sz="1000" b="1" dirty="0">
                <a:solidFill>
                  <a:srgbClr val="37424A"/>
                </a:solidFill>
              </a:endParaRPr>
            </a:p>
          </p:txBody>
        </p:sp>
        <p:cxnSp>
          <p:nvCxnSpPr>
            <p:cNvPr id="19" name="Straight Arrow Connector 18"/>
            <p:cNvCxnSpPr/>
            <p:nvPr/>
          </p:nvCxnSpPr>
          <p:spPr>
            <a:xfrm flipH="1" flipV="1">
              <a:off x="3881380" y="2030128"/>
              <a:ext cx="524" cy="2478736"/>
            </a:xfrm>
            <a:prstGeom prst="straightConnector1">
              <a:avLst/>
            </a:prstGeom>
            <a:ln w="12700">
              <a:headEnd type="stealth" w="med" len="lg"/>
              <a:tailEnd type="stealth" w="med" len="lg"/>
            </a:ln>
          </p:spPr>
          <p:style>
            <a:lnRef idx="1">
              <a:schemeClr val="dk1"/>
            </a:lnRef>
            <a:fillRef idx="0">
              <a:schemeClr val="dk1"/>
            </a:fillRef>
            <a:effectRef idx="0">
              <a:schemeClr val="dk1"/>
            </a:effectRef>
            <a:fontRef idx="minor">
              <a:schemeClr val="tx1"/>
            </a:fontRef>
          </p:style>
        </p:cxnSp>
        <p:sp>
          <p:nvSpPr>
            <p:cNvPr id="29" name="TextBox 28"/>
            <p:cNvSpPr txBox="1"/>
            <p:nvPr/>
          </p:nvSpPr>
          <p:spPr>
            <a:xfrm rot="16200000">
              <a:off x="3156438" y="2938304"/>
              <a:ext cx="1697154" cy="246221"/>
            </a:xfrm>
            <a:prstGeom prst="rect">
              <a:avLst/>
            </a:prstGeom>
            <a:noFill/>
          </p:spPr>
          <p:txBody>
            <a:bodyPr wrap="square" rtlCol="0">
              <a:spAutoFit/>
            </a:bodyPr>
            <a:lstStyle/>
            <a:p>
              <a:pPr algn="ctr"/>
              <a:r>
                <a:rPr lang="es-MX" sz="1000" b="1" dirty="0" smtClean="0">
                  <a:solidFill>
                    <a:srgbClr val="37424A"/>
                  </a:solidFill>
                </a:rPr>
                <a:t>Aumenta</a:t>
              </a:r>
              <a:endParaRPr lang="es-MX" sz="1000" b="1" dirty="0">
                <a:solidFill>
                  <a:srgbClr val="37424A"/>
                </a:solidFill>
              </a:endParaRPr>
            </a:p>
          </p:txBody>
        </p:sp>
        <p:sp>
          <p:nvSpPr>
            <p:cNvPr id="30" name="TextBox 29"/>
            <p:cNvSpPr txBox="1"/>
            <p:nvPr/>
          </p:nvSpPr>
          <p:spPr>
            <a:xfrm rot="16200000">
              <a:off x="3584612" y="4050432"/>
              <a:ext cx="839758" cy="246221"/>
            </a:xfrm>
            <a:prstGeom prst="rect">
              <a:avLst/>
            </a:prstGeom>
            <a:noFill/>
          </p:spPr>
          <p:txBody>
            <a:bodyPr wrap="square" rtlCol="0">
              <a:spAutoFit/>
            </a:bodyPr>
            <a:lstStyle/>
            <a:p>
              <a:pPr algn="ctr"/>
              <a:r>
                <a:rPr lang="es-MX" sz="1000" b="1" dirty="0" smtClean="0">
                  <a:solidFill>
                    <a:srgbClr val="37424A"/>
                  </a:solidFill>
                </a:rPr>
                <a:t>Disminuye</a:t>
              </a:r>
              <a:endParaRPr lang="es-MX" sz="1000" b="1" dirty="0">
                <a:solidFill>
                  <a:srgbClr val="37424A"/>
                </a:solidFill>
              </a:endParaRPr>
            </a:p>
          </p:txBody>
        </p:sp>
      </p:grpSp>
      <p:sp>
        <p:nvSpPr>
          <p:cNvPr id="8" name="7 CuadroTexto"/>
          <p:cNvSpPr txBox="1"/>
          <p:nvPr/>
        </p:nvSpPr>
        <p:spPr>
          <a:xfrm>
            <a:off x="8172400" y="6516052"/>
            <a:ext cx="971600" cy="369332"/>
          </a:xfrm>
          <a:prstGeom prst="rect">
            <a:avLst/>
          </a:prstGeom>
          <a:solidFill>
            <a:schemeClr val="bg1"/>
          </a:solidFill>
        </p:spPr>
        <p:txBody>
          <a:bodyPr wrap="square" rtlCol="0">
            <a:spAutoFit/>
          </a:bodyPr>
          <a:lstStyle/>
          <a:p>
            <a:endParaRPr lang="es-AR" dirty="0"/>
          </a:p>
        </p:txBody>
      </p:sp>
      <p:sp>
        <p:nvSpPr>
          <p:cNvPr id="9" name="8 CuadroTexto"/>
          <p:cNvSpPr txBox="1"/>
          <p:nvPr/>
        </p:nvSpPr>
        <p:spPr>
          <a:xfrm>
            <a:off x="8388425" y="6021288"/>
            <a:ext cx="755576" cy="504056"/>
          </a:xfrm>
          <a:prstGeom prst="rect">
            <a:avLst/>
          </a:prstGeom>
          <a:solidFill>
            <a:schemeClr val="bg1"/>
          </a:solidFill>
        </p:spPr>
        <p:txBody>
          <a:bodyPr wrap="square" rtlCol="0">
            <a:spAutoFit/>
          </a:bodyPr>
          <a:lstStyle/>
          <a:p>
            <a:endParaRPr lang="es-AR" dirty="0"/>
          </a:p>
        </p:txBody>
      </p:sp>
    </p:spTree>
    <p:extLst>
      <p:ext uri="{BB962C8B-B14F-4D97-AF65-F5344CB8AC3E}">
        <p14:creationId xmlns:p14="http://schemas.microsoft.com/office/powerpoint/2010/main" xmlns="" val="11364513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2199962" y="5385098"/>
            <a:ext cx="385948" cy="215444"/>
          </a:xfrm>
          <a:prstGeom prst="rect">
            <a:avLst/>
          </a:prstGeom>
          <a:noFill/>
          <a:ln>
            <a:noFill/>
          </a:ln>
        </p:spPr>
        <p:txBody>
          <a:bodyPr wrap="square" lIns="0" tIns="0" rIns="0" bIns="0" rtlCol="0" anchor="ctr" anchorCtr="0">
            <a:noAutofit/>
          </a:bodyPr>
          <a:lstStyle/>
          <a:p>
            <a:pPr algn="ctr"/>
            <a:r>
              <a:rPr lang="es-MX" sz="800" b="1" dirty="0" smtClean="0"/>
              <a:t>2006</a:t>
            </a:r>
            <a:endParaRPr lang="es-MX" sz="800" b="1" dirty="0"/>
          </a:p>
        </p:txBody>
      </p:sp>
      <p:sp>
        <p:nvSpPr>
          <p:cNvPr id="40" name="TextBox 39"/>
          <p:cNvSpPr txBox="1"/>
          <p:nvPr/>
        </p:nvSpPr>
        <p:spPr>
          <a:xfrm>
            <a:off x="2511745" y="5385098"/>
            <a:ext cx="385948" cy="215444"/>
          </a:xfrm>
          <a:prstGeom prst="rect">
            <a:avLst/>
          </a:prstGeom>
          <a:noFill/>
          <a:ln>
            <a:noFill/>
          </a:ln>
        </p:spPr>
        <p:txBody>
          <a:bodyPr wrap="square" lIns="0" tIns="0" rIns="0" bIns="0" rtlCol="0" anchor="ctr" anchorCtr="0">
            <a:noAutofit/>
          </a:bodyPr>
          <a:lstStyle/>
          <a:p>
            <a:pPr algn="ctr"/>
            <a:r>
              <a:rPr lang="es-MX" sz="800" b="1" dirty="0" smtClean="0"/>
              <a:t>2007</a:t>
            </a:r>
            <a:endParaRPr lang="es-MX" sz="800" b="1" dirty="0"/>
          </a:p>
        </p:txBody>
      </p:sp>
      <p:sp>
        <p:nvSpPr>
          <p:cNvPr id="41" name="TextBox 40"/>
          <p:cNvSpPr txBox="1"/>
          <p:nvPr/>
        </p:nvSpPr>
        <p:spPr>
          <a:xfrm>
            <a:off x="2816944" y="5385098"/>
            <a:ext cx="385948" cy="215444"/>
          </a:xfrm>
          <a:prstGeom prst="rect">
            <a:avLst/>
          </a:prstGeom>
          <a:noFill/>
          <a:ln>
            <a:noFill/>
          </a:ln>
        </p:spPr>
        <p:txBody>
          <a:bodyPr wrap="square" lIns="0" tIns="0" rIns="0" bIns="0" rtlCol="0" anchor="ctr" anchorCtr="0">
            <a:noAutofit/>
          </a:bodyPr>
          <a:lstStyle/>
          <a:p>
            <a:pPr algn="ctr"/>
            <a:r>
              <a:rPr lang="es-MX" sz="800" b="1" dirty="0" smtClean="0"/>
              <a:t>2008</a:t>
            </a:r>
            <a:endParaRPr lang="es-MX" sz="800" b="1" dirty="0"/>
          </a:p>
        </p:txBody>
      </p:sp>
      <p:sp>
        <p:nvSpPr>
          <p:cNvPr id="42" name="TextBox 41"/>
          <p:cNvSpPr txBox="1"/>
          <p:nvPr/>
        </p:nvSpPr>
        <p:spPr>
          <a:xfrm>
            <a:off x="3108424" y="5385098"/>
            <a:ext cx="385948" cy="215444"/>
          </a:xfrm>
          <a:prstGeom prst="rect">
            <a:avLst/>
          </a:prstGeom>
          <a:noFill/>
          <a:ln>
            <a:noFill/>
          </a:ln>
        </p:spPr>
        <p:txBody>
          <a:bodyPr wrap="square" lIns="0" tIns="0" rIns="0" bIns="0" rtlCol="0" anchor="ctr" anchorCtr="0">
            <a:noAutofit/>
          </a:bodyPr>
          <a:lstStyle/>
          <a:p>
            <a:pPr algn="ctr"/>
            <a:r>
              <a:rPr lang="es-MX" sz="800" b="1" dirty="0" smtClean="0"/>
              <a:t>2009</a:t>
            </a:r>
            <a:endParaRPr lang="es-MX" sz="800" b="1" dirty="0"/>
          </a:p>
        </p:txBody>
      </p:sp>
      <p:sp>
        <p:nvSpPr>
          <p:cNvPr id="43" name="TextBox 42"/>
          <p:cNvSpPr txBox="1"/>
          <p:nvPr/>
        </p:nvSpPr>
        <p:spPr>
          <a:xfrm>
            <a:off x="3405307" y="5385098"/>
            <a:ext cx="385948" cy="215444"/>
          </a:xfrm>
          <a:prstGeom prst="rect">
            <a:avLst/>
          </a:prstGeom>
          <a:noFill/>
          <a:ln>
            <a:noFill/>
          </a:ln>
        </p:spPr>
        <p:txBody>
          <a:bodyPr wrap="square" lIns="0" tIns="0" rIns="0" bIns="0" rtlCol="0" anchor="ctr" anchorCtr="0">
            <a:noAutofit/>
          </a:bodyPr>
          <a:lstStyle/>
          <a:p>
            <a:pPr algn="ctr"/>
            <a:r>
              <a:rPr lang="es-MX" sz="800" b="1" dirty="0" smtClean="0"/>
              <a:t>2010</a:t>
            </a:r>
            <a:endParaRPr lang="es-MX" sz="800" b="1" dirty="0"/>
          </a:p>
        </p:txBody>
      </p:sp>
      <p:sp>
        <p:nvSpPr>
          <p:cNvPr id="44" name="TextBox 43"/>
          <p:cNvSpPr txBox="1"/>
          <p:nvPr/>
        </p:nvSpPr>
        <p:spPr>
          <a:xfrm>
            <a:off x="3715594" y="5385098"/>
            <a:ext cx="385948" cy="215444"/>
          </a:xfrm>
          <a:prstGeom prst="rect">
            <a:avLst/>
          </a:prstGeom>
          <a:noFill/>
          <a:ln>
            <a:noFill/>
          </a:ln>
        </p:spPr>
        <p:txBody>
          <a:bodyPr wrap="square" lIns="0" tIns="0" rIns="0" bIns="0" rtlCol="0" anchor="ctr" anchorCtr="0">
            <a:noAutofit/>
          </a:bodyPr>
          <a:lstStyle/>
          <a:p>
            <a:pPr algn="ctr"/>
            <a:r>
              <a:rPr lang="es-MX" sz="800" b="1" dirty="0" smtClean="0"/>
              <a:t>2006</a:t>
            </a:r>
            <a:endParaRPr lang="es-MX" sz="800" b="1" dirty="0"/>
          </a:p>
        </p:txBody>
      </p:sp>
      <p:sp>
        <p:nvSpPr>
          <p:cNvPr id="45" name="TextBox 44"/>
          <p:cNvSpPr txBox="1"/>
          <p:nvPr/>
        </p:nvSpPr>
        <p:spPr>
          <a:xfrm>
            <a:off x="4027377" y="5385098"/>
            <a:ext cx="385948" cy="215444"/>
          </a:xfrm>
          <a:prstGeom prst="rect">
            <a:avLst/>
          </a:prstGeom>
          <a:noFill/>
          <a:ln>
            <a:noFill/>
          </a:ln>
        </p:spPr>
        <p:txBody>
          <a:bodyPr wrap="square" lIns="0" tIns="0" rIns="0" bIns="0" rtlCol="0" anchor="ctr" anchorCtr="0">
            <a:noAutofit/>
          </a:bodyPr>
          <a:lstStyle/>
          <a:p>
            <a:pPr algn="ctr"/>
            <a:r>
              <a:rPr lang="es-MX" sz="800" b="1" dirty="0" smtClean="0"/>
              <a:t>2007</a:t>
            </a:r>
            <a:endParaRPr lang="es-MX" sz="800" b="1" dirty="0"/>
          </a:p>
        </p:txBody>
      </p:sp>
      <p:sp>
        <p:nvSpPr>
          <p:cNvPr id="46" name="TextBox 45"/>
          <p:cNvSpPr txBox="1"/>
          <p:nvPr/>
        </p:nvSpPr>
        <p:spPr>
          <a:xfrm>
            <a:off x="4332576" y="5385098"/>
            <a:ext cx="385948" cy="215444"/>
          </a:xfrm>
          <a:prstGeom prst="rect">
            <a:avLst/>
          </a:prstGeom>
          <a:noFill/>
          <a:ln>
            <a:noFill/>
          </a:ln>
        </p:spPr>
        <p:txBody>
          <a:bodyPr wrap="square" lIns="0" tIns="0" rIns="0" bIns="0" rtlCol="0" anchor="ctr" anchorCtr="0">
            <a:noAutofit/>
          </a:bodyPr>
          <a:lstStyle/>
          <a:p>
            <a:pPr algn="ctr"/>
            <a:r>
              <a:rPr lang="es-MX" sz="800" b="1" dirty="0" smtClean="0"/>
              <a:t>2008</a:t>
            </a:r>
            <a:endParaRPr lang="es-MX" sz="800" b="1" dirty="0"/>
          </a:p>
        </p:txBody>
      </p:sp>
      <p:sp>
        <p:nvSpPr>
          <p:cNvPr id="47" name="TextBox 46"/>
          <p:cNvSpPr txBox="1"/>
          <p:nvPr/>
        </p:nvSpPr>
        <p:spPr>
          <a:xfrm>
            <a:off x="4624056" y="5385098"/>
            <a:ext cx="385948" cy="215444"/>
          </a:xfrm>
          <a:prstGeom prst="rect">
            <a:avLst/>
          </a:prstGeom>
          <a:noFill/>
          <a:ln>
            <a:noFill/>
          </a:ln>
        </p:spPr>
        <p:txBody>
          <a:bodyPr wrap="square" lIns="0" tIns="0" rIns="0" bIns="0" rtlCol="0" anchor="ctr" anchorCtr="0">
            <a:noAutofit/>
          </a:bodyPr>
          <a:lstStyle/>
          <a:p>
            <a:pPr algn="ctr"/>
            <a:r>
              <a:rPr lang="es-MX" sz="800" b="1" dirty="0" smtClean="0"/>
              <a:t>2009</a:t>
            </a:r>
            <a:endParaRPr lang="es-MX" sz="800" b="1" dirty="0"/>
          </a:p>
        </p:txBody>
      </p:sp>
      <p:sp>
        <p:nvSpPr>
          <p:cNvPr id="48" name="TextBox 47"/>
          <p:cNvSpPr txBox="1"/>
          <p:nvPr/>
        </p:nvSpPr>
        <p:spPr>
          <a:xfrm>
            <a:off x="4920939" y="5385098"/>
            <a:ext cx="385948" cy="215444"/>
          </a:xfrm>
          <a:prstGeom prst="rect">
            <a:avLst/>
          </a:prstGeom>
          <a:noFill/>
          <a:ln>
            <a:noFill/>
          </a:ln>
        </p:spPr>
        <p:txBody>
          <a:bodyPr wrap="square" lIns="0" tIns="0" rIns="0" bIns="0" rtlCol="0" anchor="ctr" anchorCtr="0">
            <a:noAutofit/>
          </a:bodyPr>
          <a:lstStyle/>
          <a:p>
            <a:pPr algn="ctr"/>
            <a:r>
              <a:rPr lang="es-MX" sz="800" b="1" dirty="0" smtClean="0"/>
              <a:t>2010</a:t>
            </a:r>
            <a:endParaRPr lang="es-MX" sz="800" b="1" dirty="0"/>
          </a:p>
        </p:txBody>
      </p:sp>
      <p:sp>
        <p:nvSpPr>
          <p:cNvPr id="49" name="TextBox 48"/>
          <p:cNvSpPr txBox="1"/>
          <p:nvPr/>
        </p:nvSpPr>
        <p:spPr>
          <a:xfrm>
            <a:off x="5227516" y="5385098"/>
            <a:ext cx="385948" cy="215444"/>
          </a:xfrm>
          <a:prstGeom prst="rect">
            <a:avLst/>
          </a:prstGeom>
          <a:noFill/>
          <a:ln>
            <a:noFill/>
          </a:ln>
        </p:spPr>
        <p:txBody>
          <a:bodyPr wrap="square" lIns="0" tIns="0" rIns="0" bIns="0" rtlCol="0" anchor="ctr" anchorCtr="0">
            <a:noAutofit/>
          </a:bodyPr>
          <a:lstStyle/>
          <a:p>
            <a:pPr algn="ctr"/>
            <a:r>
              <a:rPr lang="es-MX" sz="800" b="1" dirty="0" smtClean="0"/>
              <a:t>2006</a:t>
            </a:r>
            <a:endParaRPr lang="es-MX" sz="800" b="1" dirty="0"/>
          </a:p>
        </p:txBody>
      </p:sp>
      <p:sp>
        <p:nvSpPr>
          <p:cNvPr id="50" name="TextBox 49"/>
          <p:cNvSpPr txBox="1"/>
          <p:nvPr/>
        </p:nvSpPr>
        <p:spPr>
          <a:xfrm>
            <a:off x="5539299" y="5385098"/>
            <a:ext cx="385948" cy="215444"/>
          </a:xfrm>
          <a:prstGeom prst="rect">
            <a:avLst/>
          </a:prstGeom>
          <a:noFill/>
          <a:ln>
            <a:noFill/>
          </a:ln>
        </p:spPr>
        <p:txBody>
          <a:bodyPr wrap="square" lIns="0" tIns="0" rIns="0" bIns="0" rtlCol="0" anchor="ctr" anchorCtr="0">
            <a:noAutofit/>
          </a:bodyPr>
          <a:lstStyle/>
          <a:p>
            <a:pPr algn="ctr"/>
            <a:r>
              <a:rPr lang="es-MX" sz="800" b="1" dirty="0" smtClean="0"/>
              <a:t>2007</a:t>
            </a:r>
            <a:endParaRPr lang="es-MX" sz="800" b="1" dirty="0"/>
          </a:p>
        </p:txBody>
      </p:sp>
      <p:sp>
        <p:nvSpPr>
          <p:cNvPr id="51" name="TextBox 50"/>
          <p:cNvSpPr txBox="1"/>
          <p:nvPr/>
        </p:nvSpPr>
        <p:spPr>
          <a:xfrm>
            <a:off x="5844498" y="5385098"/>
            <a:ext cx="385948" cy="215444"/>
          </a:xfrm>
          <a:prstGeom prst="rect">
            <a:avLst/>
          </a:prstGeom>
          <a:noFill/>
          <a:ln>
            <a:noFill/>
          </a:ln>
        </p:spPr>
        <p:txBody>
          <a:bodyPr wrap="square" lIns="0" tIns="0" rIns="0" bIns="0" rtlCol="0" anchor="ctr" anchorCtr="0">
            <a:noAutofit/>
          </a:bodyPr>
          <a:lstStyle/>
          <a:p>
            <a:pPr algn="ctr"/>
            <a:r>
              <a:rPr lang="es-MX" sz="800" b="1" dirty="0" smtClean="0"/>
              <a:t>2008</a:t>
            </a:r>
            <a:endParaRPr lang="es-MX" sz="800" b="1" dirty="0"/>
          </a:p>
        </p:txBody>
      </p:sp>
      <p:sp>
        <p:nvSpPr>
          <p:cNvPr id="52" name="TextBox 51"/>
          <p:cNvSpPr txBox="1"/>
          <p:nvPr/>
        </p:nvSpPr>
        <p:spPr>
          <a:xfrm>
            <a:off x="6135978" y="5385098"/>
            <a:ext cx="385948" cy="215444"/>
          </a:xfrm>
          <a:prstGeom prst="rect">
            <a:avLst/>
          </a:prstGeom>
          <a:noFill/>
          <a:ln>
            <a:noFill/>
          </a:ln>
        </p:spPr>
        <p:txBody>
          <a:bodyPr wrap="square" lIns="0" tIns="0" rIns="0" bIns="0" rtlCol="0" anchor="ctr" anchorCtr="0">
            <a:noAutofit/>
          </a:bodyPr>
          <a:lstStyle/>
          <a:p>
            <a:pPr algn="ctr"/>
            <a:r>
              <a:rPr lang="es-MX" sz="800" b="1" dirty="0" smtClean="0"/>
              <a:t>2009</a:t>
            </a:r>
            <a:endParaRPr lang="es-MX" sz="800" b="1" dirty="0"/>
          </a:p>
        </p:txBody>
      </p:sp>
      <p:sp>
        <p:nvSpPr>
          <p:cNvPr id="53" name="TextBox 52"/>
          <p:cNvSpPr txBox="1"/>
          <p:nvPr/>
        </p:nvSpPr>
        <p:spPr>
          <a:xfrm>
            <a:off x="6432861" y="5385098"/>
            <a:ext cx="385948" cy="215444"/>
          </a:xfrm>
          <a:prstGeom prst="rect">
            <a:avLst/>
          </a:prstGeom>
          <a:noFill/>
          <a:ln>
            <a:noFill/>
          </a:ln>
        </p:spPr>
        <p:txBody>
          <a:bodyPr wrap="square" lIns="0" tIns="0" rIns="0" bIns="0" rtlCol="0" anchor="ctr" anchorCtr="0">
            <a:noAutofit/>
          </a:bodyPr>
          <a:lstStyle/>
          <a:p>
            <a:pPr algn="ctr"/>
            <a:r>
              <a:rPr lang="es-MX" sz="800" b="1" dirty="0" smtClean="0"/>
              <a:t>2010</a:t>
            </a:r>
            <a:endParaRPr lang="es-MX" sz="800" b="1" dirty="0"/>
          </a:p>
        </p:txBody>
      </p:sp>
      <p:cxnSp>
        <p:nvCxnSpPr>
          <p:cNvPr id="117" name="Straight Connector 116"/>
          <p:cNvCxnSpPr/>
          <p:nvPr/>
        </p:nvCxnSpPr>
        <p:spPr>
          <a:xfrm>
            <a:off x="5243473" y="6074346"/>
            <a:ext cx="296883" cy="0"/>
          </a:xfrm>
          <a:prstGeom prst="line">
            <a:avLst/>
          </a:prstGeom>
          <a:ln w="19050">
            <a:solidFill>
              <a:schemeClr val="accent6"/>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251520" y="-1"/>
            <a:ext cx="8423526" cy="1268761"/>
          </a:xfrm>
          <a:solidFill>
            <a:schemeClr val="bg1"/>
          </a:solidFill>
        </p:spPr>
        <p:txBody>
          <a:bodyPr/>
          <a:lstStyle/>
          <a:p>
            <a:pPr algn="ctr"/>
            <a:r>
              <a:rPr lang="es-ES" sz="26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El mayor uso de carbapenémicos del grupo 2 puede aumentar la resistencia de </a:t>
            </a:r>
            <a:r>
              <a:rPr lang="es-ES" sz="2600" b="1" i="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 aeruginosa</a:t>
            </a:r>
            <a:r>
              <a:rPr lang="es-ES" sz="26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Suiza</a:t>
            </a:r>
            <a:endParaRPr lang="es-ES" sz="26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a:xfrm>
            <a:off x="793281" y="1373414"/>
            <a:ext cx="7891289" cy="913721"/>
          </a:xfrm>
        </p:spPr>
        <p:txBody>
          <a:bodyPr/>
          <a:lstStyle/>
          <a:p>
            <a:r>
              <a:rPr lang="es-ES" sz="1600" dirty="0" smtClean="0"/>
              <a:t>Un estudio multicéntrico observacional retrospectivo en 20 hospitales de atención aguda en Suiza confirmó la correlación entre el uso de carbapenémicos del grupo 2 y las tasas de resistencia a los carbapenémicos a nivel regional y de hospitales.</a:t>
            </a:r>
            <a:r>
              <a:rPr lang="es-ES" sz="1600" baseline="30000" dirty="0" smtClean="0"/>
              <a:t>1</a:t>
            </a:r>
          </a:p>
          <a:p>
            <a:endParaRPr lang="es-ES" sz="1600" dirty="0"/>
          </a:p>
        </p:txBody>
      </p:sp>
      <p:sp>
        <p:nvSpPr>
          <p:cNvPr id="3" name="Subtitle 2"/>
          <p:cNvSpPr>
            <a:spLocks noGrp="1"/>
          </p:cNvSpPr>
          <p:nvPr>
            <p:ph type="subTitle" idx="11"/>
          </p:nvPr>
        </p:nvSpPr>
        <p:spPr>
          <a:xfrm>
            <a:off x="785812" y="6439293"/>
            <a:ext cx="5876013" cy="378565"/>
          </a:xfrm>
        </p:spPr>
        <p:txBody>
          <a:bodyPr/>
          <a:lstStyle/>
          <a:p>
            <a:r>
              <a:rPr lang="es-ES" sz="900" dirty="0" smtClean="0"/>
              <a:t>DDD = dosis diarias definidas.</a:t>
            </a:r>
          </a:p>
          <a:p>
            <a:r>
              <a:rPr lang="es-ES" sz="800" b="1" dirty="0" smtClean="0"/>
              <a:t>1. </a:t>
            </a:r>
            <a:r>
              <a:rPr lang="es-ES" sz="800" dirty="0" err="1" smtClean="0"/>
              <a:t>Pluss-Suard</a:t>
            </a:r>
            <a:r>
              <a:rPr lang="es-ES" sz="800" dirty="0" smtClean="0"/>
              <a:t> C y cols. </a:t>
            </a:r>
            <a:r>
              <a:rPr lang="es-ES" sz="800" i="1" dirty="0" smtClean="0"/>
              <a:t>Antimicrob </a:t>
            </a:r>
            <a:r>
              <a:rPr lang="es-ES" sz="800" i="1" dirty="0" err="1" smtClean="0"/>
              <a:t>Agents</a:t>
            </a:r>
            <a:r>
              <a:rPr lang="es-ES" sz="800" i="1" dirty="0" smtClean="0"/>
              <a:t> Chemother</a:t>
            </a:r>
            <a:r>
              <a:rPr lang="es-ES" sz="800" dirty="0" smtClean="0"/>
              <a:t>. 2013;57(4):1709‒1713. doi:10.1128/AAC.01348-12.</a:t>
            </a:r>
            <a:endParaRPr lang="es-ES" sz="800" dirty="0"/>
          </a:p>
        </p:txBody>
      </p:sp>
      <p:cxnSp>
        <p:nvCxnSpPr>
          <p:cNvPr id="22" name="Straight Connector 21"/>
          <p:cNvCxnSpPr/>
          <p:nvPr/>
        </p:nvCxnSpPr>
        <p:spPr>
          <a:xfrm>
            <a:off x="2553195" y="5337952"/>
            <a:ext cx="0" cy="277006"/>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2246811" y="5337952"/>
            <a:ext cx="0" cy="548640"/>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3158837" y="5337952"/>
            <a:ext cx="0" cy="277006"/>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2852453" y="5337952"/>
            <a:ext cx="0" cy="277006"/>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3758540" y="5337952"/>
            <a:ext cx="0" cy="548640"/>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3452156" y="5337952"/>
            <a:ext cx="0" cy="277006"/>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4364182" y="5337952"/>
            <a:ext cx="0" cy="277006"/>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4057798" y="5337952"/>
            <a:ext cx="0" cy="277006"/>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4963886" y="5337952"/>
            <a:ext cx="0" cy="277006"/>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4657502" y="5337952"/>
            <a:ext cx="0" cy="277006"/>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5569528" y="5337952"/>
            <a:ext cx="0" cy="277006"/>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5263144" y="5337952"/>
            <a:ext cx="0" cy="548640"/>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6182531" y="5337952"/>
            <a:ext cx="0" cy="277006"/>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5876147" y="5337952"/>
            <a:ext cx="0" cy="277006"/>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6788173" y="5337952"/>
            <a:ext cx="0" cy="548640"/>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481789" y="5337952"/>
            <a:ext cx="0" cy="277006"/>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2562163" y="5650203"/>
            <a:ext cx="858051" cy="215444"/>
          </a:xfrm>
          <a:prstGeom prst="rect">
            <a:avLst/>
          </a:prstGeom>
          <a:noFill/>
          <a:ln>
            <a:noFill/>
          </a:ln>
        </p:spPr>
        <p:txBody>
          <a:bodyPr wrap="square" lIns="0" tIns="0" rIns="0" bIns="0" rtlCol="0" anchor="ctr" anchorCtr="0">
            <a:noAutofit/>
          </a:bodyPr>
          <a:lstStyle/>
          <a:p>
            <a:pPr algn="ctr"/>
            <a:r>
              <a:rPr lang="es-MX" sz="800" b="1" dirty="0" smtClean="0"/>
              <a:t>Región central</a:t>
            </a:r>
            <a:endParaRPr lang="es-MX" sz="800" b="1" dirty="0"/>
          </a:p>
        </p:txBody>
      </p:sp>
      <p:sp>
        <p:nvSpPr>
          <p:cNvPr id="55" name="TextBox 54"/>
          <p:cNvSpPr txBox="1"/>
          <p:nvPr/>
        </p:nvSpPr>
        <p:spPr>
          <a:xfrm>
            <a:off x="3806577" y="5650203"/>
            <a:ext cx="1456568" cy="215444"/>
          </a:xfrm>
          <a:prstGeom prst="rect">
            <a:avLst/>
          </a:prstGeom>
          <a:noFill/>
          <a:ln>
            <a:noFill/>
          </a:ln>
        </p:spPr>
        <p:txBody>
          <a:bodyPr wrap="square" lIns="0" tIns="0" rIns="0" bIns="0" rtlCol="0" anchor="ctr" anchorCtr="0">
            <a:noAutofit/>
          </a:bodyPr>
          <a:lstStyle/>
          <a:p>
            <a:pPr algn="ctr"/>
            <a:r>
              <a:rPr lang="es-MX" sz="800" b="1" dirty="0" smtClean="0"/>
              <a:t>Región sudoccidental</a:t>
            </a:r>
            <a:endParaRPr lang="es-MX" sz="800" b="1" dirty="0"/>
          </a:p>
        </p:txBody>
      </p:sp>
      <p:sp>
        <p:nvSpPr>
          <p:cNvPr id="56" name="TextBox 55"/>
          <p:cNvSpPr txBox="1"/>
          <p:nvPr/>
        </p:nvSpPr>
        <p:spPr>
          <a:xfrm>
            <a:off x="5321669" y="5650203"/>
            <a:ext cx="1456568" cy="215444"/>
          </a:xfrm>
          <a:prstGeom prst="rect">
            <a:avLst/>
          </a:prstGeom>
          <a:noFill/>
          <a:ln>
            <a:noFill/>
          </a:ln>
        </p:spPr>
        <p:txBody>
          <a:bodyPr wrap="square" lIns="0" tIns="0" rIns="0" bIns="0" rtlCol="0" anchor="ctr" anchorCtr="0">
            <a:noAutofit/>
          </a:bodyPr>
          <a:lstStyle/>
          <a:p>
            <a:pPr algn="ctr"/>
            <a:r>
              <a:rPr lang="es-MX" sz="800" b="1" dirty="0" smtClean="0"/>
              <a:t>Región oriental</a:t>
            </a:r>
            <a:endParaRPr lang="es-MX" sz="800" b="1" dirty="0"/>
          </a:p>
        </p:txBody>
      </p:sp>
      <p:sp>
        <p:nvSpPr>
          <p:cNvPr id="57" name="TextBox 56"/>
          <p:cNvSpPr txBox="1"/>
          <p:nvPr/>
        </p:nvSpPr>
        <p:spPr>
          <a:xfrm rot="16200000">
            <a:off x="372398" y="3826367"/>
            <a:ext cx="2386766" cy="215444"/>
          </a:xfrm>
          <a:prstGeom prst="rect">
            <a:avLst/>
          </a:prstGeom>
          <a:noFill/>
        </p:spPr>
        <p:txBody>
          <a:bodyPr wrap="square" lIns="0" tIns="0" rIns="0" bIns="0" rtlCol="0" anchor="ctr" anchorCtr="0">
            <a:noAutofit/>
          </a:bodyPr>
          <a:lstStyle/>
          <a:p>
            <a:pPr algn="ctr"/>
            <a:r>
              <a:rPr lang="es-MX" sz="1100" b="1" dirty="0" smtClean="0"/>
              <a:t>Proporción de aislados resistentes y con sensibilidad intermedia (%)</a:t>
            </a:r>
            <a:endParaRPr lang="es-MX" sz="1100" b="1" dirty="0"/>
          </a:p>
        </p:txBody>
      </p:sp>
      <p:cxnSp>
        <p:nvCxnSpPr>
          <p:cNvPr id="60" name="Straight Connector 59"/>
          <p:cNvCxnSpPr/>
          <p:nvPr/>
        </p:nvCxnSpPr>
        <p:spPr>
          <a:xfrm>
            <a:off x="2173956" y="3237524"/>
            <a:ext cx="4617720" cy="0"/>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2173956" y="3653160"/>
            <a:ext cx="4617720" cy="0"/>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2173956" y="4074734"/>
            <a:ext cx="4617720" cy="0"/>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2173956" y="4493756"/>
            <a:ext cx="4617720" cy="0"/>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2173956" y="4918372"/>
            <a:ext cx="4617720" cy="0"/>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2173956" y="2394857"/>
            <a:ext cx="91440" cy="0"/>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2173956" y="5329646"/>
            <a:ext cx="91440" cy="0"/>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67" name="TextBox 66"/>
          <p:cNvSpPr txBox="1"/>
          <p:nvPr/>
        </p:nvSpPr>
        <p:spPr>
          <a:xfrm rot="5400000">
            <a:off x="6045656" y="3860377"/>
            <a:ext cx="2749165" cy="300284"/>
          </a:xfrm>
          <a:prstGeom prst="rect">
            <a:avLst/>
          </a:prstGeom>
          <a:noFill/>
        </p:spPr>
        <p:txBody>
          <a:bodyPr wrap="square" lIns="0" tIns="0" rIns="0" bIns="0" rtlCol="0" anchor="ctr" anchorCtr="0">
            <a:noAutofit/>
          </a:bodyPr>
          <a:lstStyle/>
          <a:p>
            <a:pPr algn="ctr"/>
            <a:r>
              <a:rPr lang="es-ES" sz="1100" b="1" dirty="0" smtClean="0"/>
              <a:t>Uso de carbapenémicos </a:t>
            </a:r>
            <a:br>
              <a:rPr lang="es-ES" sz="1100" b="1" dirty="0" smtClean="0"/>
            </a:br>
            <a:r>
              <a:rPr lang="es-ES" sz="1100" b="1" dirty="0" smtClean="0"/>
              <a:t>(DDD/100 días-cama)</a:t>
            </a:r>
            <a:endParaRPr lang="es-ES" sz="1100" b="1" dirty="0"/>
          </a:p>
        </p:txBody>
      </p:sp>
      <p:cxnSp>
        <p:nvCxnSpPr>
          <p:cNvPr id="86" name="Straight Connector 85"/>
          <p:cNvCxnSpPr/>
          <p:nvPr/>
        </p:nvCxnSpPr>
        <p:spPr>
          <a:xfrm>
            <a:off x="6773862" y="2393605"/>
            <a:ext cx="91440" cy="0"/>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6773862" y="2767700"/>
            <a:ext cx="91440" cy="0"/>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6773862" y="3132932"/>
            <a:ext cx="91440" cy="0"/>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a:off x="6773862" y="3499677"/>
            <a:ext cx="91440" cy="0"/>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a:off x="6773862" y="3862251"/>
            <a:ext cx="91440" cy="0"/>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6773862" y="4241387"/>
            <a:ext cx="91440" cy="0"/>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a:off x="6773862" y="4604488"/>
            <a:ext cx="91440" cy="0"/>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a:off x="6773862" y="4977022"/>
            <a:ext cx="91440" cy="0"/>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6773862" y="5333638"/>
            <a:ext cx="91440" cy="0"/>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96" name="TextBox 95"/>
          <p:cNvSpPr txBox="1"/>
          <p:nvPr/>
        </p:nvSpPr>
        <p:spPr>
          <a:xfrm>
            <a:off x="1729743" y="5219978"/>
            <a:ext cx="385948" cy="215444"/>
          </a:xfrm>
          <a:prstGeom prst="rect">
            <a:avLst/>
          </a:prstGeom>
          <a:noFill/>
        </p:spPr>
        <p:txBody>
          <a:bodyPr wrap="square" lIns="0" tIns="0" rIns="0" bIns="0" rtlCol="0" anchor="ctr" anchorCtr="0">
            <a:noAutofit/>
          </a:bodyPr>
          <a:lstStyle/>
          <a:p>
            <a:pPr algn="r"/>
            <a:r>
              <a:rPr lang="es-MX" sz="1000" b="1" dirty="0" smtClean="0"/>
              <a:t>0%</a:t>
            </a:r>
            <a:endParaRPr lang="es-MX" sz="1000" b="1" dirty="0"/>
          </a:p>
        </p:txBody>
      </p:sp>
      <p:sp>
        <p:nvSpPr>
          <p:cNvPr id="97" name="TextBox 96"/>
          <p:cNvSpPr txBox="1"/>
          <p:nvPr/>
        </p:nvSpPr>
        <p:spPr>
          <a:xfrm>
            <a:off x="1729743" y="4810650"/>
            <a:ext cx="385948" cy="215444"/>
          </a:xfrm>
          <a:prstGeom prst="rect">
            <a:avLst/>
          </a:prstGeom>
          <a:noFill/>
        </p:spPr>
        <p:txBody>
          <a:bodyPr wrap="square" lIns="0" tIns="0" rIns="0" bIns="0" rtlCol="0" anchor="ctr" anchorCtr="0">
            <a:noAutofit/>
          </a:bodyPr>
          <a:lstStyle/>
          <a:p>
            <a:pPr algn="r"/>
            <a:r>
              <a:rPr lang="es-MX" sz="1000" b="1" dirty="0" smtClean="0"/>
              <a:t>5%</a:t>
            </a:r>
            <a:endParaRPr lang="es-MX" sz="1000" b="1" dirty="0"/>
          </a:p>
        </p:txBody>
      </p:sp>
      <p:sp>
        <p:nvSpPr>
          <p:cNvPr id="98" name="TextBox 97"/>
          <p:cNvSpPr txBox="1"/>
          <p:nvPr/>
        </p:nvSpPr>
        <p:spPr>
          <a:xfrm>
            <a:off x="1729743" y="4381151"/>
            <a:ext cx="385948" cy="215444"/>
          </a:xfrm>
          <a:prstGeom prst="rect">
            <a:avLst/>
          </a:prstGeom>
          <a:noFill/>
        </p:spPr>
        <p:txBody>
          <a:bodyPr wrap="square" lIns="0" tIns="0" rIns="0" bIns="0" rtlCol="0" anchor="ctr" anchorCtr="0">
            <a:noAutofit/>
          </a:bodyPr>
          <a:lstStyle/>
          <a:p>
            <a:pPr algn="r"/>
            <a:r>
              <a:rPr lang="es-MX" sz="1000" b="1" dirty="0" smtClean="0"/>
              <a:t>10%</a:t>
            </a:r>
            <a:endParaRPr lang="es-MX" sz="1000" b="1" dirty="0"/>
          </a:p>
        </p:txBody>
      </p:sp>
      <p:sp>
        <p:nvSpPr>
          <p:cNvPr id="99" name="TextBox 98"/>
          <p:cNvSpPr txBox="1"/>
          <p:nvPr/>
        </p:nvSpPr>
        <p:spPr>
          <a:xfrm>
            <a:off x="1729743" y="3965158"/>
            <a:ext cx="385948" cy="215444"/>
          </a:xfrm>
          <a:prstGeom prst="rect">
            <a:avLst/>
          </a:prstGeom>
          <a:noFill/>
        </p:spPr>
        <p:txBody>
          <a:bodyPr wrap="square" lIns="0" tIns="0" rIns="0" bIns="0" rtlCol="0" anchor="ctr" anchorCtr="0">
            <a:noAutofit/>
          </a:bodyPr>
          <a:lstStyle/>
          <a:p>
            <a:pPr algn="r"/>
            <a:r>
              <a:rPr lang="es-MX" sz="1000" b="1" dirty="0" smtClean="0"/>
              <a:t>15%</a:t>
            </a:r>
            <a:endParaRPr lang="es-MX" sz="1000" b="1" dirty="0"/>
          </a:p>
        </p:txBody>
      </p:sp>
      <p:sp>
        <p:nvSpPr>
          <p:cNvPr id="100" name="TextBox 99"/>
          <p:cNvSpPr txBox="1"/>
          <p:nvPr/>
        </p:nvSpPr>
        <p:spPr>
          <a:xfrm>
            <a:off x="1729743" y="3545438"/>
            <a:ext cx="385948" cy="215444"/>
          </a:xfrm>
          <a:prstGeom prst="rect">
            <a:avLst/>
          </a:prstGeom>
          <a:noFill/>
        </p:spPr>
        <p:txBody>
          <a:bodyPr wrap="square" lIns="0" tIns="0" rIns="0" bIns="0" rtlCol="0" anchor="ctr" anchorCtr="0">
            <a:noAutofit/>
          </a:bodyPr>
          <a:lstStyle/>
          <a:p>
            <a:pPr algn="r"/>
            <a:r>
              <a:rPr lang="es-MX" sz="1000" b="1" dirty="0" smtClean="0"/>
              <a:t>20%</a:t>
            </a:r>
            <a:endParaRPr lang="es-MX" sz="1000" b="1" dirty="0"/>
          </a:p>
        </p:txBody>
      </p:sp>
      <p:sp>
        <p:nvSpPr>
          <p:cNvPr id="101" name="TextBox 100"/>
          <p:cNvSpPr txBox="1"/>
          <p:nvPr/>
        </p:nvSpPr>
        <p:spPr>
          <a:xfrm>
            <a:off x="1729743" y="3125222"/>
            <a:ext cx="385948" cy="215444"/>
          </a:xfrm>
          <a:prstGeom prst="rect">
            <a:avLst/>
          </a:prstGeom>
          <a:noFill/>
        </p:spPr>
        <p:txBody>
          <a:bodyPr wrap="square" lIns="0" tIns="0" rIns="0" bIns="0" rtlCol="0" anchor="ctr" anchorCtr="0">
            <a:noAutofit/>
          </a:bodyPr>
          <a:lstStyle/>
          <a:p>
            <a:pPr algn="r"/>
            <a:r>
              <a:rPr lang="es-MX" sz="1000" b="1" dirty="0" smtClean="0"/>
              <a:t>25%</a:t>
            </a:r>
            <a:endParaRPr lang="es-MX" sz="1000" b="1" dirty="0"/>
          </a:p>
        </p:txBody>
      </p:sp>
      <p:sp>
        <p:nvSpPr>
          <p:cNvPr id="102" name="TextBox 101"/>
          <p:cNvSpPr txBox="1"/>
          <p:nvPr/>
        </p:nvSpPr>
        <p:spPr>
          <a:xfrm>
            <a:off x="1729743" y="2715334"/>
            <a:ext cx="385948" cy="215444"/>
          </a:xfrm>
          <a:prstGeom prst="rect">
            <a:avLst/>
          </a:prstGeom>
          <a:noFill/>
        </p:spPr>
        <p:txBody>
          <a:bodyPr wrap="square" lIns="0" tIns="0" rIns="0" bIns="0" rtlCol="0" anchor="ctr" anchorCtr="0">
            <a:noAutofit/>
          </a:bodyPr>
          <a:lstStyle/>
          <a:p>
            <a:pPr algn="r"/>
            <a:r>
              <a:rPr lang="es-MX" sz="1000" b="1" dirty="0" smtClean="0"/>
              <a:t>30%</a:t>
            </a:r>
            <a:endParaRPr lang="es-MX" sz="1000" b="1" dirty="0"/>
          </a:p>
        </p:txBody>
      </p:sp>
      <p:sp>
        <p:nvSpPr>
          <p:cNvPr id="103" name="TextBox 102"/>
          <p:cNvSpPr txBox="1"/>
          <p:nvPr/>
        </p:nvSpPr>
        <p:spPr>
          <a:xfrm>
            <a:off x="1729743" y="2287135"/>
            <a:ext cx="385948" cy="215444"/>
          </a:xfrm>
          <a:prstGeom prst="rect">
            <a:avLst/>
          </a:prstGeom>
          <a:noFill/>
        </p:spPr>
        <p:txBody>
          <a:bodyPr wrap="square" lIns="0" tIns="0" rIns="0" bIns="0" rtlCol="0" anchor="ctr" anchorCtr="0">
            <a:noAutofit/>
          </a:bodyPr>
          <a:lstStyle/>
          <a:p>
            <a:pPr algn="r"/>
            <a:r>
              <a:rPr lang="es-MX" sz="1000" b="1" dirty="0" smtClean="0"/>
              <a:t>35%</a:t>
            </a:r>
            <a:endParaRPr lang="es-MX" sz="1000" b="1" dirty="0"/>
          </a:p>
        </p:txBody>
      </p:sp>
      <p:sp>
        <p:nvSpPr>
          <p:cNvPr id="104" name="TextBox 103"/>
          <p:cNvSpPr txBox="1"/>
          <p:nvPr/>
        </p:nvSpPr>
        <p:spPr>
          <a:xfrm>
            <a:off x="6917901" y="2287135"/>
            <a:ext cx="385948" cy="215444"/>
          </a:xfrm>
          <a:prstGeom prst="rect">
            <a:avLst/>
          </a:prstGeom>
          <a:noFill/>
        </p:spPr>
        <p:txBody>
          <a:bodyPr wrap="square" lIns="0" tIns="0" rIns="0" bIns="0" rtlCol="0" anchor="ctr" anchorCtr="0">
            <a:noAutofit/>
          </a:bodyPr>
          <a:lstStyle/>
          <a:p>
            <a:r>
              <a:rPr lang="es-MX" sz="1000" b="1" dirty="0" smtClean="0"/>
              <a:t>4</a:t>
            </a:r>
            <a:endParaRPr lang="es-MX" sz="1000" b="1" dirty="0"/>
          </a:p>
        </p:txBody>
      </p:sp>
      <p:sp>
        <p:nvSpPr>
          <p:cNvPr id="105" name="TextBox 104"/>
          <p:cNvSpPr txBox="1"/>
          <p:nvPr/>
        </p:nvSpPr>
        <p:spPr>
          <a:xfrm>
            <a:off x="6917901" y="2657517"/>
            <a:ext cx="385948" cy="215444"/>
          </a:xfrm>
          <a:prstGeom prst="rect">
            <a:avLst/>
          </a:prstGeom>
          <a:noFill/>
        </p:spPr>
        <p:txBody>
          <a:bodyPr wrap="square" lIns="0" tIns="0" rIns="0" bIns="0" rtlCol="0" anchor="ctr" anchorCtr="0">
            <a:noAutofit/>
          </a:bodyPr>
          <a:lstStyle/>
          <a:p>
            <a:r>
              <a:rPr lang="es-MX" sz="1000" b="1" dirty="0" smtClean="0"/>
              <a:t>3.5</a:t>
            </a:r>
            <a:endParaRPr lang="es-MX" sz="1000" b="1" dirty="0"/>
          </a:p>
        </p:txBody>
      </p:sp>
      <p:sp>
        <p:nvSpPr>
          <p:cNvPr id="106" name="TextBox 105"/>
          <p:cNvSpPr txBox="1"/>
          <p:nvPr/>
        </p:nvSpPr>
        <p:spPr>
          <a:xfrm>
            <a:off x="6917901" y="3025210"/>
            <a:ext cx="385948" cy="215444"/>
          </a:xfrm>
          <a:prstGeom prst="rect">
            <a:avLst/>
          </a:prstGeom>
          <a:noFill/>
        </p:spPr>
        <p:txBody>
          <a:bodyPr wrap="square" lIns="0" tIns="0" rIns="0" bIns="0" rtlCol="0" anchor="ctr" anchorCtr="0">
            <a:noAutofit/>
          </a:bodyPr>
          <a:lstStyle/>
          <a:p>
            <a:r>
              <a:rPr lang="es-MX" sz="1000" b="1" dirty="0"/>
              <a:t>3</a:t>
            </a:r>
          </a:p>
        </p:txBody>
      </p:sp>
      <p:sp>
        <p:nvSpPr>
          <p:cNvPr id="107" name="TextBox 106"/>
          <p:cNvSpPr txBox="1"/>
          <p:nvPr/>
        </p:nvSpPr>
        <p:spPr>
          <a:xfrm>
            <a:off x="6917901" y="3388171"/>
            <a:ext cx="385948" cy="215444"/>
          </a:xfrm>
          <a:prstGeom prst="rect">
            <a:avLst/>
          </a:prstGeom>
          <a:noFill/>
        </p:spPr>
        <p:txBody>
          <a:bodyPr wrap="square" lIns="0" tIns="0" rIns="0" bIns="0" rtlCol="0" anchor="ctr" anchorCtr="0">
            <a:noAutofit/>
          </a:bodyPr>
          <a:lstStyle/>
          <a:p>
            <a:r>
              <a:rPr lang="es-MX" sz="1000" b="1" dirty="0" smtClean="0"/>
              <a:t>2.5</a:t>
            </a:r>
            <a:endParaRPr lang="es-MX" sz="1000" b="1" dirty="0"/>
          </a:p>
        </p:txBody>
      </p:sp>
      <p:sp>
        <p:nvSpPr>
          <p:cNvPr id="108" name="TextBox 107"/>
          <p:cNvSpPr txBox="1"/>
          <p:nvPr/>
        </p:nvSpPr>
        <p:spPr>
          <a:xfrm>
            <a:off x="6917901" y="3754529"/>
            <a:ext cx="385948" cy="215444"/>
          </a:xfrm>
          <a:prstGeom prst="rect">
            <a:avLst/>
          </a:prstGeom>
          <a:noFill/>
        </p:spPr>
        <p:txBody>
          <a:bodyPr wrap="square" lIns="0" tIns="0" rIns="0" bIns="0" rtlCol="0" anchor="ctr" anchorCtr="0">
            <a:noAutofit/>
          </a:bodyPr>
          <a:lstStyle/>
          <a:p>
            <a:r>
              <a:rPr lang="es-MX" sz="1000" b="1" dirty="0" smtClean="0"/>
              <a:t>2</a:t>
            </a:r>
            <a:endParaRPr lang="es-MX" sz="1000" b="1" dirty="0"/>
          </a:p>
        </p:txBody>
      </p:sp>
      <p:sp>
        <p:nvSpPr>
          <p:cNvPr id="109" name="TextBox 108"/>
          <p:cNvSpPr txBox="1"/>
          <p:nvPr/>
        </p:nvSpPr>
        <p:spPr>
          <a:xfrm>
            <a:off x="6917901" y="4133056"/>
            <a:ext cx="385948" cy="215444"/>
          </a:xfrm>
          <a:prstGeom prst="rect">
            <a:avLst/>
          </a:prstGeom>
          <a:noFill/>
        </p:spPr>
        <p:txBody>
          <a:bodyPr wrap="square" lIns="0" tIns="0" rIns="0" bIns="0" rtlCol="0" anchor="ctr" anchorCtr="0">
            <a:noAutofit/>
          </a:bodyPr>
          <a:lstStyle/>
          <a:p>
            <a:r>
              <a:rPr lang="es-MX" sz="1000" b="1" dirty="0" smtClean="0"/>
              <a:t>1.5</a:t>
            </a:r>
            <a:endParaRPr lang="es-MX" sz="1000" b="1" dirty="0"/>
          </a:p>
        </p:txBody>
      </p:sp>
      <p:sp>
        <p:nvSpPr>
          <p:cNvPr id="110" name="TextBox 109"/>
          <p:cNvSpPr txBox="1"/>
          <p:nvPr/>
        </p:nvSpPr>
        <p:spPr>
          <a:xfrm>
            <a:off x="6917901" y="4493122"/>
            <a:ext cx="385948" cy="215444"/>
          </a:xfrm>
          <a:prstGeom prst="rect">
            <a:avLst/>
          </a:prstGeom>
          <a:noFill/>
        </p:spPr>
        <p:txBody>
          <a:bodyPr wrap="square" lIns="0" tIns="0" rIns="0" bIns="0" rtlCol="0" anchor="ctr" anchorCtr="0">
            <a:noAutofit/>
          </a:bodyPr>
          <a:lstStyle/>
          <a:p>
            <a:r>
              <a:rPr lang="es-MX" sz="1000" b="1" dirty="0" smtClean="0"/>
              <a:t>1</a:t>
            </a:r>
            <a:endParaRPr lang="es-MX" sz="1000" b="1" dirty="0"/>
          </a:p>
        </p:txBody>
      </p:sp>
      <p:sp>
        <p:nvSpPr>
          <p:cNvPr id="111" name="TextBox 110"/>
          <p:cNvSpPr txBox="1"/>
          <p:nvPr/>
        </p:nvSpPr>
        <p:spPr>
          <a:xfrm>
            <a:off x="6917901" y="4861668"/>
            <a:ext cx="385948" cy="215444"/>
          </a:xfrm>
          <a:prstGeom prst="rect">
            <a:avLst/>
          </a:prstGeom>
          <a:noFill/>
        </p:spPr>
        <p:txBody>
          <a:bodyPr wrap="square" lIns="0" tIns="0" rIns="0" bIns="0" rtlCol="0" anchor="ctr" anchorCtr="0">
            <a:noAutofit/>
          </a:bodyPr>
          <a:lstStyle/>
          <a:p>
            <a:r>
              <a:rPr lang="es-MX" sz="1000" b="1" dirty="0" smtClean="0"/>
              <a:t>0.5</a:t>
            </a:r>
            <a:endParaRPr lang="es-MX" sz="1000" b="1" dirty="0"/>
          </a:p>
        </p:txBody>
      </p:sp>
      <p:sp>
        <p:nvSpPr>
          <p:cNvPr id="112" name="TextBox 111"/>
          <p:cNvSpPr txBox="1"/>
          <p:nvPr/>
        </p:nvSpPr>
        <p:spPr>
          <a:xfrm>
            <a:off x="6917901" y="5219978"/>
            <a:ext cx="385948" cy="215444"/>
          </a:xfrm>
          <a:prstGeom prst="rect">
            <a:avLst/>
          </a:prstGeom>
          <a:noFill/>
        </p:spPr>
        <p:txBody>
          <a:bodyPr wrap="square" lIns="0" tIns="0" rIns="0" bIns="0" rtlCol="0" anchor="ctr" anchorCtr="0">
            <a:noAutofit/>
          </a:bodyPr>
          <a:lstStyle/>
          <a:p>
            <a:r>
              <a:rPr lang="es-MX" sz="1000" b="1" dirty="0" smtClean="0"/>
              <a:t>0</a:t>
            </a:r>
            <a:endParaRPr lang="es-MX" sz="1000" b="1" dirty="0"/>
          </a:p>
        </p:txBody>
      </p:sp>
      <p:sp>
        <p:nvSpPr>
          <p:cNvPr id="6" name="Rectangle 5"/>
          <p:cNvSpPr/>
          <p:nvPr/>
        </p:nvSpPr>
        <p:spPr>
          <a:xfrm>
            <a:off x="2333500" y="4469114"/>
            <a:ext cx="118872" cy="864524"/>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2630383" y="4391806"/>
            <a:ext cx="118872" cy="941832"/>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p:cNvSpPr/>
          <p:nvPr/>
        </p:nvSpPr>
        <p:spPr>
          <a:xfrm>
            <a:off x="2939141" y="4528966"/>
            <a:ext cx="118872" cy="804672"/>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p:cNvSpPr/>
          <p:nvPr/>
        </p:nvSpPr>
        <p:spPr>
          <a:xfrm>
            <a:off x="3241962" y="4474102"/>
            <a:ext cx="118872" cy="859536"/>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a:off x="3538845" y="4620406"/>
            <a:ext cx="118872" cy="713232"/>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Rectangle 11"/>
          <p:cNvSpPr/>
          <p:nvPr/>
        </p:nvSpPr>
        <p:spPr>
          <a:xfrm>
            <a:off x="3841666" y="3742582"/>
            <a:ext cx="118872" cy="1591056"/>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12"/>
          <p:cNvSpPr/>
          <p:nvPr/>
        </p:nvSpPr>
        <p:spPr>
          <a:xfrm>
            <a:off x="4144486" y="3641998"/>
            <a:ext cx="118872" cy="1691640"/>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p:cNvSpPr/>
          <p:nvPr/>
        </p:nvSpPr>
        <p:spPr>
          <a:xfrm>
            <a:off x="4448835" y="3641998"/>
            <a:ext cx="118872" cy="1691640"/>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ectangle 14"/>
          <p:cNvSpPr/>
          <p:nvPr/>
        </p:nvSpPr>
        <p:spPr>
          <a:xfrm>
            <a:off x="4745719" y="3669430"/>
            <a:ext cx="118872" cy="1664208"/>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Rectangle 15"/>
          <p:cNvSpPr/>
          <p:nvPr/>
        </p:nvSpPr>
        <p:spPr>
          <a:xfrm>
            <a:off x="5048539" y="3641998"/>
            <a:ext cx="118872" cy="1691640"/>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ectangle 16"/>
          <p:cNvSpPr/>
          <p:nvPr/>
        </p:nvSpPr>
        <p:spPr>
          <a:xfrm>
            <a:off x="5351359" y="3413398"/>
            <a:ext cx="118872" cy="1920240"/>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ectangle 17"/>
          <p:cNvSpPr/>
          <p:nvPr/>
        </p:nvSpPr>
        <p:spPr>
          <a:xfrm>
            <a:off x="5660118" y="2928766"/>
            <a:ext cx="118872" cy="2404872"/>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ectangle 18"/>
          <p:cNvSpPr/>
          <p:nvPr/>
        </p:nvSpPr>
        <p:spPr>
          <a:xfrm>
            <a:off x="5968877" y="3075070"/>
            <a:ext cx="118872" cy="2258568"/>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Rectangle 19"/>
          <p:cNvSpPr/>
          <p:nvPr/>
        </p:nvSpPr>
        <p:spPr>
          <a:xfrm>
            <a:off x="6265760" y="3084214"/>
            <a:ext cx="118872" cy="2249424"/>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Rectangle 20"/>
          <p:cNvSpPr/>
          <p:nvPr/>
        </p:nvSpPr>
        <p:spPr>
          <a:xfrm>
            <a:off x="6568580" y="3020206"/>
            <a:ext cx="118872" cy="2313432"/>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4" name="Freeform 83"/>
          <p:cNvSpPr/>
          <p:nvPr/>
        </p:nvSpPr>
        <p:spPr>
          <a:xfrm>
            <a:off x="5409210" y="2796639"/>
            <a:ext cx="1223159" cy="754083"/>
          </a:xfrm>
          <a:custGeom>
            <a:avLst/>
            <a:gdLst>
              <a:gd name="connsiteX0" fmla="*/ 0 w 1223159"/>
              <a:gd name="connsiteY0" fmla="*/ 599704 h 754083"/>
              <a:gd name="connsiteX1" fmla="*/ 302821 w 1223159"/>
              <a:gd name="connsiteY1" fmla="*/ 403761 h 754083"/>
              <a:gd name="connsiteX2" fmla="*/ 611580 w 1223159"/>
              <a:gd name="connsiteY2" fmla="*/ 754083 h 754083"/>
              <a:gd name="connsiteX3" fmla="*/ 914400 w 1223159"/>
              <a:gd name="connsiteY3" fmla="*/ 124691 h 754083"/>
              <a:gd name="connsiteX4" fmla="*/ 1223159 w 1223159"/>
              <a:gd name="connsiteY4" fmla="*/ 0 h 7540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59" h="754083">
                <a:moveTo>
                  <a:pt x="0" y="599704"/>
                </a:moveTo>
                <a:lnTo>
                  <a:pt x="302821" y="403761"/>
                </a:lnTo>
                <a:lnTo>
                  <a:pt x="611580" y="754083"/>
                </a:lnTo>
                <a:lnTo>
                  <a:pt x="914400" y="124691"/>
                </a:lnTo>
                <a:lnTo>
                  <a:pt x="1223159" y="0"/>
                </a:lnTo>
              </a:path>
            </a:pathLst>
          </a:custGeom>
          <a:noFill/>
          <a:ln w="1905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8" name="Freeform 67"/>
          <p:cNvSpPr/>
          <p:nvPr/>
        </p:nvSpPr>
        <p:spPr>
          <a:xfrm>
            <a:off x="2404753" y="4488873"/>
            <a:ext cx="1193470" cy="231569"/>
          </a:xfrm>
          <a:custGeom>
            <a:avLst/>
            <a:gdLst>
              <a:gd name="connsiteX0" fmla="*/ 0 w 1193470"/>
              <a:gd name="connsiteY0" fmla="*/ 231569 h 231569"/>
              <a:gd name="connsiteX1" fmla="*/ 290946 w 1193470"/>
              <a:gd name="connsiteY1" fmla="*/ 118753 h 231569"/>
              <a:gd name="connsiteX2" fmla="*/ 593766 w 1193470"/>
              <a:gd name="connsiteY2" fmla="*/ 89065 h 231569"/>
              <a:gd name="connsiteX3" fmla="*/ 896587 w 1193470"/>
              <a:gd name="connsiteY3" fmla="*/ 0 h 231569"/>
              <a:gd name="connsiteX4" fmla="*/ 1193470 w 1193470"/>
              <a:gd name="connsiteY4" fmla="*/ 5937 h 231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3470" h="231569">
                <a:moveTo>
                  <a:pt x="0" y="231569"/>
                </a:moveTo>
                <a:lnTo>
                  <a:pt x="290946" y="118753"/>
                </a:lnTo>
                <a:lnTo>
                  <a:pt x="593766" y="89065"/>
                </a:lnTo>
                <a:lnTo>
                  <a:pt x="896587" y="0"/>
                </a:lnTo>
                <a:lnTo>
                  <a:pt x="1193470" y="5937"/>
                </a:lnTo>
              </a:path>
            </a:pathLst>
          </a:custGeom>
          <a:noFill/>
          <a:ln w="1905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1" name="Isosceles Triangle 70"/>
          <p:cNvSpPr/>
          <p:nvPr/>
        </p:nvSpPr>
        <p:spPr>
          <a:xfrm>
            <a:off x="3241962" y="4423545"/>
            <a:ext cx="109728" cy="108376"/>
          </a:xfrm>
          <a:prstGeom prst="triangl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3" name="Freeform 82"/>
          <p:cNvSpPr/>
          <p:nvPr/>
        </p:nvSpPr>
        <p:spPr>
          <a:xfrm>
            <a:off x="3895106" y="2832265"/>
            <a:ext cx="1205346" cy="540327"/>
          </a:xfrm>
          <a:custGeom>
            <a:avLst/>
            <a:gdLst>
              <a:gd name="connsiteX0" fmla="*/ 0 w 1205346"/>
              <a:gd name="connsiteY0" fmla="*/ 540327 h 540327"/>
              <a:gd name="connsiteX1" fmla="*/ 302821 w 1205346"/>
              <a:gd name="connsiteY1" fmla="*/ 17813 h 540327"/>
              <a:gd name="connsiteX2" fmla="*/ 611580 w 1205346"/>
              <a:gd name="connsiteY2" fmla="*/ 0 h 540327"/>
              <a:gd name="connsiteX3" fmla="*/ 914400 w 1205346"/>
              <a:gd name="connsiteY3" fmla="*/ 279070 h 540327"/>
              <a:gd name="connsiteX4" fmla="*/ 1205346 w 1205346"/>
              <a:gd name="connsiteY4" fmla="*/ 510639 h 540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5346" h="540327">
                <a:moveTo>
                  <a:pt x="0" y="540327"/>
                </a:moveTo>
                <a:lnTo>
                  <a:pt x="302821" y="17813"/>
                </a:lnTo>
                <a:lnTo>
                  <a:pt x="611580" y="0"/>
                </a:lnTo>
                <a:lnTo>
                  <a:pt x="914400" y="279070"/>
                </a:lnTo>
                <a:lnTo>
                  <a:pt x="1205346" y="510639"/>
                </a:lnTo>
              </a:path>
            </a:pathLst>
          </a:custGeom>
          <a:noFill/>
          <a:ln w="1905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Rectangle 4"/>
          <p:cNvSpPr/>
          <p:nvPr/>
        </p:nvSpPr>
        <p:spPr>
          <a:xfrm>
            <a:off x="2246811" y="2394857"/>
            <a:ext cx="4535424" cy="2934789"/>
          </a:xfrm>
          <a:prstGeom prst="rect">
            <a:avLst/>
          </a:prstGeom>
          <a:noFill/>
          <a:ln w="1270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3" name="TextBox 112"/>
          <p:cNvSpPr txBox="1"/>
          <p:nvPr/>
        </p:nvSpPr>
        <p:spPr>
          <a:xfrm>
            <a:off x="2775056" y="5913437"/>
            <a:ext cx="2318508" cy="287337"/>
          </a:xfrm>
          <a:prstGeom prst="rect">
            <a:avLst/>
          </a:prstGeom>
          <a:noFill/>
          <a:ln>
            <a:noFill/>
          </a:ln>
        </p:spPr>
        <p:txBody>
          <a:bodyPr wrap="square" lIns="0" tIns="0" rIns="0" bIns="0" rtlCol="0" anchor="ctr" anchorCtr="0">
            <a:noAutofit/>
          </a:bodyPr>
          <a:lstStyle/>
          <a:p>
            <a:pPr algn="ctr"/>
            <a:r>
              <a:rPr lang="es-ES" sz="800" b="1" i="1" dirty="0" smtClean="0"/>
              <a:t>P. aeruginosa</a:t>
            </a:r>
            <a:r>
              <a:rPr lang="es-ES" sz="800" b="1" dirty="0" smtClean="0"/>
              <a:t> resistente a carbapenémicos</a:t>
            </a:r>
            <a:endParaRPr lang="es-ES" sz="800" b="1" i="1" dirty="0"/>
          </a:p>
        </p:txBody>
      </p:sp>
      <p:sp>
        <p:nvSpPr>
          <p:cNvPr id="114" name="TextBox 113"/>
          <p:cNvSpPr txBox="1"/>
          <p:nvPr/>
        </p:nvSpPr>
        <p:spPr>
          <a:xfrm>
            <a:off x="5613464" y="5926062"/>
            <a:ext cx="1259391" cy="287337"/>
          </a:xfrm>
          <a:prstGeom prst="rect">
            <a:avLst/>
          </a:prstGeom>
          <a:noFill/>
          <a:ln>
            <a:noFill/>
          </a:ln>
        </p:spPr>
        <p:txBody>
          <a:bodyPr wrap="square" lIns="0" tIns="0" rIns="0" bIns="0" rtlCol="0" anchor="ctr" anchorCtr="0">
            <a:noAutofit/>
          </a:bodyPr>
          <a:lstStyle/>
          <a:p>
            <a:pPr algn="ctr"/>
            <a:r>
              <a:rPr lang="es-ES" sz="800" b="1" dirty="0" smtClean="0"/>
              <a:t>Uso de carbapenémicos</a:t>
            </a:r>
            <a:endParaRPr lang="es-ES" sz="800" b="1" dirty="0"/>
          </a:p>
        </p:txBody>
      </p:sp>
      <p:sp>
        <p:nvSpPr>
          <p:cNvPr id="115" name="Rectangle 114"/>
          <p:cNvSpPr/>
          <p:nvPr/>
        </p:nvSpPr>
        <p:spPr>
          <a:xfrm rot="16200000">
            <a:off x="2569614" y="5919945"/>
            <a:ext cx="73152" cy="274320"/>
          </a:xfrm>
          <a:prstGeom prst="rect">
            <a:avLst/>
          </a:prstGeom>
          <a:solidFill>
            <a:schemeClr val="tx2"/>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6" name="Isosceles Triangle 115"/>
          <p:cNvSpPr/>
          <p:nvPr/>
        </p:nvSpPr>
        <p:spPr>
          <a:xfrm>
            <a:off x="5339070" y="6010633"/>
            <a:ext cx="109728" cy="108376"/>
          </a:xfrm>
          <a:prstGeom prst="triangl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2" name="Isosceles Triangle 71"/>
          <p:cNvSpPr/>
          <p:nvPr/>
        </p:nvSpPr>
        <p:spPr>
          <a:xfrm>
            <a:off x="3538845" y="4429483"/>
            <a:ext cx="109728" cy="108376"/>
          </a:xfrm>
          <a:prstGeom prst="triangl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9" name="Isosceles Triangle 68"/>
          <p:cNvSpPr/>
          <p:nvPr/>
        </p:nvSpPr>
        <p:spPr>
          <a:xfrm>
            <a:off x="2634955" y="4530429"/>
            <a:ext cx="109728" cy="108376"/>
          </a:xfrm>
          <a:prstGeom prst="triangl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0" name="Isosceles Triangle 69"/>
          <p:cNvSpPr/>
          <p:nvPr/>
        </p:nvSpPr>
        <p:spPr>
          <a:xfrm>
            <a:off x="2943178" y="4512615"/>
            <a:ext cx="109728" cy="108376"/>
          </a:xfrm>
          <a:prstGeom prst="triangl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9" name="Isosceles Triangle 58"/>
          <p:cNvSpPr/>
          <p:nvPr/>
        </p:nvSpPr>
        <p:spPr>
          <a:xfrm>
            <a:off x="2344067" y="4649189"/>
            <a:ext cx="109728" cy="108376"/>
          </a:xfrm>
          <a:prstGeom prst="triangl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58" name="Straight Connector 57"/>
          <p:cNvCxnSpPr/>
          <p:nvPr/>
        </p:nvCxnSpPr>
        <p:spPr>
          <a:xfrm>
            <a:off x="2173956" y="2821888"/>
            <a:ext cx="4617720" cy="0"/>
          </a:xfrm>
          <a:prstGeom prst="line">
            <a:avLst/>
          </a:prstGeom>
          <a:ln w="1270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73" name="Isosceles Triangle 72"/>
          <p:cNvSpPr/>
          <p:nvPr/>
        </p:nvSpPr>
        <p:spPr>
          <a:xfrm>
            <a:off x="3847604" y="3305758"/>
            <a:ext cx="109728" cy="108376"/>
          </a:xfrm>
          <a:prstGeom prst="triangl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4" name="Isosceles Triangle 73"/>
          <p:cNvSpPr/>
          <p:nvPr/>
        </p:nvSpPr>
        <p:spPr>
          <a:xfrm>
            <a:off x="4150442" y="2773638"/>
            <a:ext cx="109728" cy="108376"/>
          </a:xfrm>
          <a:prstGeom prst="triangl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5" name="Isosceles Triangle 74"/>
          <p:cNvSpPr/>
          <p:nvPr/>
        </p:nvSpPr>
        <p:spPr>
          <a:xfrm>
            <a:off x="4448835" y="2755824"/>
            <a:ext cx="109728" cy="108376"/>
          </a:xfrm>
          <a:prstGeom prst="triangl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6" name="Isosceles Triangle 75"/>
          <p:cNvSpPr/>
          <p:nvPr/>
        </p:nvSpPr>
        <p:spPr>
          <a:xfrm>
            <a:off x="4751673" y="3038696"/>
            <a:ext cx="109728" cy="108376"/>
          </a:xfrm>
          <a:prstGeom prst="triangl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7" name="Isosceles Triangle 76"/>
          <p:cNvSpPr/>
          <p:nvPr/>
        </p:nvSpPr>
        <p:spPr>
          <a:xfrm>
            <a:off x="5048573" y="3274695"/>
            <a:ext cx="109728" cy="108376"/>
          </a:xfrm>
          <a:prstGeom prst="triangl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1" name="Isosceles Triangle 80"/>
          <p:cNvSpPr/>
          <p:nvPr/>
        </p:nvSpPr>
        <p:spPr>
          <a:xfrm>
            <a:off x="6267379" y="2846386"/>
            <a:ext cx="109728" cy="108376"/>
          </a:xfrm>
          <a:prstGeom prst="triangl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2" name="Isosceles Triangle 81"/>
          <p:cNvSpPr/>
          <p:nvPr/>
        </p:nvSpPr>
        <p:spPr>
          <a:xfrm>
            <a:off x="6570971" y="2721688"/>
            <a:ext cx="109728" cy="108376"/>
          </a:xfrm>
          <a:prstGeom prst="triangl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9" name="Isosceles Triangle 78"/>
          <p:cNvSpPr/>
          <p:nvPr/>
        </p:nvSpPr>
        <p:spPr>
          <a:xfrm>
            <a:off x="5655765" y="3126245"/>
            <a:ext cx="109728" cy="108376"/>
          </a:xfrm>
          <a:prstGeom prst="triangl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0" name="Isosceles Triangle 79"/>
          <p:cNvSpPr/>
          <p:nvPr/>
        </p:nvSpPr>
        <p:spPr>
          <a:xfrm>
            <a:off x="5958603" y="3495893"/>
            <a:ext cx="109728" cy="108376"/>
          </a:xfrm>
          <a:prstGeom prst="triangl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8" name="Isosceles Triangle 77"/>
          <p:cNvSpPr/>
          <p:nvPr/>
        </p:nvSpPr>
        <p:spPr>
          <a:xfrm>
            <a:off x="5348405" y="3334075"/>
            <a:ext cx="109728" cy="108376"/>
          </a:xfrm>
          <a:prstGeom prst="triangl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p:cNvSpPr txBox="1"/>
          <p:nvPr/>
        </p:nvSpPr>
        <p:spPr>
          <a:xfrm>
            <a:off x="2137198" y="6200774"/>
            <a:ext cx="6537848" cy="246221"/>
          </a:xfrm>
          <a:prstGeom prst="rect">
            <a:avLst/>
          </a:prstGeom>
          <a:noFill/>
        </p:spPr>
        <p:txBody>
          <a:bodyPr wrap="square" rtlCol="0">
            <a:spAutoFit/>
          </a:bodyPr>
          <a:lstStyle/>
          <a:p>
            <a:r>
              <a:rPr lang="es-MX" sz="1000" dirty="0" smtClean="0"/>
              <a:t>Reproducido con autorización de American Society for Microbiology.</a:t>
            </a:r>
            <a:endParaRPr lang="es-MX" sz="1000" dirty="0"/>
          </a:p>
        </p:txBody>
      </p:sp>
    </p:spTree>
    <p:extLst>
      <p:ext uri="{BB962C8B-B14F-4D97-AF65-F5344CB8AC3E}">
        <p14:creationId xmlns:p14="http://schemas.microsoft.com/office/powerpoint/2010/main" xmlns="" val="263483487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57200" y="188640"/>
            <a:ext cx="8229600" cy="1143000"/>
          </a:xfrm>
        </p:spPr>
        <p:txBody>
          <a:bodyPr/>
          <a:lstStyle/>
          <a:p>
            <a:r>
              <a:rPr lang="es-ES"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Tipos de </a:t>
            </a:r>
            <a:r>
              <a:rPr lang="es-ES"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Polimixinas</a:t>
            </a:r>
            <a:endParaRPr lang="es-ES"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 name="4 Marcador de texto"/>
          <p:cNvSpPr>
            <a:spLocks noGrp="1"/>
          </p:cNvSpPr>
          <p:nvPr>
            <p:ph idx="1"/>
          </p:nvPr>
        </p:nvSpPr>
        <p:spPr>
          <a:xfrm>
            <a:off x="457200" y="1268760"/>
            <a:ext cx="8229600" cy="5112568"/>
          </a:xfrm>
        </p:spPr>
        <p:txBody>
          <a:bodyPr>
            <a:normAutofit fontScale="70000" lnSpcReduction="20000"/>
          </a:bodyPr>
          <a:lstStyle/>
          <a:p>
            <a:r>
              <a:rPr lang="es-ES" sz="3200" dirty="0" err="1" smtClean="0">
                <a:latin typeface="Arial" panose="020B0604020202020204" pitchFamily="34" charset="0"/>
                <a:cs typeface="Arial" panose="020B0604020202020204" pitchFamily="34" charset="0"/>
              </a:rPr>
              <a:t>Polimixina</a:t>
            </a:r>
            <a:r>
              <a:rPr lang="es-ES" sz="3200" dirty="0" smtClean="0">
                <a:latin typeface="Arial" panose="020B0604020202020204" pitchFamily="34" charset="0"/>
                <a:cs typeface="Arial" panose="020B0604020202020204" pitchFamily="34" charset="0"/>
              </a:rPr>
              <a:t> B	</a:t>
            </a:r>
          </a:p>
          <a:p>
            <a:r>
              <a:rPr lang="es-ES" dirty="0" err="1">
                <a:latin typeface="Arial" panose="020B0604020202020204" pitchFamily="34" charset="0"/>
                <a:cs typeface="Arial" panose="020B0604020202020204" pitchFamily="34" charset="0"/>
              </a:rPr>
              <a:t>Polimixina</a:t>
            </a:r>
            <a:r>
              <a:rPr lang="es-ES" dirty="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E </a:t>
            </a:r>
            <a:r>
              <a:rPr lang="es-ES" b="1" i="1" dirty="0" smtClean="0">
                <a:latin typeface="Arial" panose="020B0604020202020204" pitchFamily="34" charset="0"/>
                <a:cs typeface="Arial" panose="020B0604020202020204" pitchFamily="34" charset="0"/>
              </a:rPr>
              <a:t>(</a:t>
            </a:r>
            <a:r>
              <a:rPr lang="es-ES" b="1" i="1" dirty="0" err="1" smtClean="0">
                <a:latin typeface="Arial" panose="020B0604020202020204" pitchFamily="34" charset="0"/>
                <a:cs typeface="Arial" panose="020B0604020202020204" pitchFamily="34" charset="0"/>
              </a:rPr>
              <a:t>Colistina</a:t>
            </a:r>
            <a:r>
              <a:rPr lang="es-ES" b="1" i="1" dirty="0" smtClean="0">
                <a:latin typeface="Arial" panose="020B0604020202020204" pitchFamily="34" charset="0"/>
                <a:cs typeface="Arial" panose="020B0604020202020204" pitchFamily="34" charset="0"/>
              </a:rPr>
              <a:t>)</a:t>
            </a:r>
          </a:p>
          <a:p>
            <a:endParaRPr lang="es-E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s-ES" b="1" dirty="0" smtClean="0">
                <a:latin typeface="Arial" panose="020B0604020202020204" pitchFamily="34" charset="0"/>
                <a:cs typeface="Arial" panose="020B0604020202020204" pitchFamily="34" charset="0"/>
              </a:rPr>
              <a:t>Espectro de actividad</a:t>
            </a:r>
          </a:p>
          <a:p>
            <a:r>
              <a:rPr lang="es-ES" dirty="0" smtClean="0">
                <a:latin typeface="Arial" panose="020B0604020202020204" pitchFamily="34" charset="0"/>
                <a:cs typeface="Arial" panose="020B0604020202020204" pitchFamily="34" charset="0"/>
              </a:rPr>
              <a:t>Amplio contra BGN: </a:t>
            </a:r>
            <a:r>
              <a:rPr lang="es-ES" dirty="0" err="1" smtClean="0">
                <a:latin typeface="Arial" panose="020B0604020202020204" pitchFamily="34" charset="0"/>
                <a:cs typeface="Arial" panose="020B0604020202020204" pitchFamily="34" charset="0"/>
              </a:rPr>
              <a:t>Enterobacterias</a:t>
            </a:r>
            <a:endParaRPr lang="es-ES" dirty="0" smtClean="0">
              <a:latin typeface="Arial" panose="020B0604020202020204" pitchFamily="34" charset="0"/>
              <a:cs typeface="Arial" panose="020B0604020202020204" pitchFamily="34" charset="0"/>
            </a:endParaRPr>
          </a:p>
          <a:p>
            <a:pPr marL="0" indent="0">
              <a:buNone/>
            </a:pPr>
            <a:r>
              <a:rPr lang="es-ES" dirty="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  </a:t>
            </a:r>
            <a:r>
              <a:rPr lang="es-ES" i="1" dirty="0" smtClean="0">
                <a:latin typeface="Arial" panose="020B0604020202020204" pitchFamily="34" charset="0"/>
                <a:cs typeface="Arial" panose="020B0604020202020204" pitchFamily="34" charset="0"/>
              </a:rPr>
              <a:t>A. </a:t>
            </a:r>
            <a:r>
              <a:rPr lang="es-ES" i="1" dirty="0" err="1" smtClean="0">
                <a:latin typeface="Arial" panose="020B0604020202020204" pitchFamily="34" charset="0"/>
                <a:cs typeface="Arial" panose="020B0604020202020204" pitchFamily="34" charset="0"/>
              </a:rPr>
              <a:t>baumannii</a:t>
            </a:r>
            <a:endParaRPr lang="es-ES" i="1" dirty="0" smtClean="0">
              <a:latin typeface="Arial" panose="020B0604020202020204" pitchFamily="34" charset="0"/>
              <a:cs typeface="Arial" panose="020B0604020202020204" pitchFamily="34" charset="0"/>
            </a:endParaRPr>
          </a:p>
          <a:p>
            <a:pPr marL="0" indent="0">
              <a:buNone/>
            </a:pPr>
            <a:r>
              <a:rPr lang="es-ES" i="1" dirty="0">
                <a:latin typeface="Arial" panose="020B0604020202020204" pitchFamily="34" charset="0"/>
                <a:cs typeface="Arial" panose="020B0604020202020204" pitchFamily="34" charset="0"/>
              </a:rPr>
              <a:t>	</a:t>
            </a:r>
            <a:r>
              <a:rPr lang="es-ES" i="1" dirty="0" smtClean="0">
                <a:latin typeface="Arial" panose="020B0604020202020204" pitchFamily="34" charset="0"/>
                <a:cs typeface="Arial" panose="020B0604020202020204" pitchFamily="34" charset="0"/>
              </a:rPr>
              <a:t>		 P. </a:t>
            </a:r>
            <a:r>
              <a:rPr lang="es-ES" i="1" dirty="0" err="1" smtClean="0">
                <a:latin typeface="Arial" panose="020B0604020202020204" pitchFamily="34" charset="0"/>
                <a:cs typeface="Arial" panose="020B0604020202020204" pitchFamily="34" charset="0"/>
              </a:rPr>
              <a:t>aeruginosa</a:t>
            </a:r>
            <a:endParaRPr lang="es-ES" i="1" dirty="0" smtClean="0">
              <a:latin typeface="Arial" panose="020B0604020202020204" pitchFamily="34" charset="0"/>
              <a:cs typeface="Arial" panose="020B0604020202020204" pitchFamily="34" charset="0"/>
            </a:endParaRPr>
          </a:p>
          <a:p>
            <a:pPr marL="0" indent="0">
              <a:buNone/>
            </a:pPr>
            <a:r>
              <a:rPr lang="es-ES" i="1" dirty="0">
                <a:latin typeface="Arial" panose="020B0604020202020204" pitchFamily="34" charset="0"/>
                <a:cs typeface="Arial" panose="020B0604020202020204" pitchFamily="34" charset="0"/>
              </a:rPr>
              <a:t>	</a:t>
            </a:r>
            <a:r>
              <a:rPr lang="es-ES" i="1" dirty="0" smtClean="0">
                <a:latin typeface="Arial" panose="020B0604020202020204" pitchFamily="34" charset="0"/>
                <a:cs typeface="Arial" panose="020B0604020202020204" pitchFamily="34" charset="0"/>
              </a:rPr>
              <a:t>	</a:t>
            </a:r>
            <a:r>
              <a:rPr lang="es-ES" i="1" dirty="0">
                <a:latin typeface="Arial" panose="020B0604020202020204" pitchFamily="34" charset="0"/>
                <a:cs typeface="Arial" panose="020B0604020202020204" pitchFamily="34" charset="0"/>
              </a:rPr>
              <a:t>	</a:t>
            </a:r>
            <a:r>
              <a:rPr lang="es-ES" i="1" dirty="0" smtClean="0">
                <a:latin typeface="Arial" panose="020B0604020202020204" pitchFamily="34" charset="0"/>
                <a:cs typeface="Arial" panose="020B0604020202020204" pitchFamily="34" charset="0"/>
              </a:rPr>
              <a:t> S. </a:t>
            </a:r>
            <a:r>
              <a:rPr lang="es-ES" i="1" dirty="0" err="1" smtClean="0">
                <a:latin typeface="Arial" panose="020B0604020202020204" pitchFamily="34" charset="0"/>
                <a:cs typeface="Arial" panose="020B0604020202020204" pitchFamily="34" charset="0"/>
              </a:rPr>
              <a:t>maltofilia</a:t>
            </a:r>
            <a:r>
              <a:rPr lang="es-ES" i="1" dirty="0" smtClean="0">
                <a:latin typeface="Arial" panose="020B0604020202020204" pitchFamily="34" charset="0"/>
                <a:cs typeface="Arial" panose="020B0604020202020204" pitchFamily="34" charset="0"/>
              </a:rPr>
              <a:t>.</a:t>
            </a:r>
          </a:p>
          <a:p>
            <a:r>
              <a:rPr lang="es-ES" dirty="0" smtClean="0">
                <a:latin typeface="Arial" panose="020B0604020202020204" pitchFamily="34" charset="0"/>
                <a:cs typeface="Arial" panose="020B0604020202020204" pitchFamily="34" charset="0"/>
              </a:rPr>
              <a:t>Inactivo contra:</a:t>
            </a:r>
          </a:p>
          <a:p>
            <a:pPr marL="0" indent="0">
              <a:buNone/>
            </a:pPr>
            <a:r>
              <a:rPr lang="es-ES" dirty="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		</a:t>
            </a:r>
            <a:r>
              <a:rPr lang="es-ES" i="1" dirty="0" smtClean="0">
                <a:latin typeface="Arial" panose="020B0604020202020204" pitchFamily="34" charset="0"/>
                <a:cs typeface="Arial" panose="020B0604020202020204" pitchFamily="34" charset="0"/>
              </a:rPr>
              <a:t>B. </a:t>
            </a:r>
            <a:r>
              <a:rPr lang="es-ES" i="1" dirty="0" err="1" smtClean="0">
                <a:latin typeface="Arial" panose="020B0604020202020204" pitchFamily="34" charset="0"/>
                <a:cs typeface="Arial" panose="020B0604020202020204" pitchFamily="34" charset="0"/>
              </a:rPr>
              <a:t>cepacia</a:t>
            </a:r>
            <a:r>
              <a:rPr lang="es-ES" dirty="0" smtClean="0">
                <a:latin typeface="Arial" panose="020B0604020202020204" pitchFamily="34" charset="0"/>
                <a:cs typeface="Arial" panose="020B0604020202020204" pitchFamily="34" charset="0"/>
              </a:rPr>
              <a:t>.</a:t>
            </a:r>
          </a:p>
          <a:p>
            <a:pPr marL="0" indent="0">
              <a:buNone/>
            </a:pPr>
            <a:r>
              <a:rPr lang="es-ES" dirty="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		</a:t>
            </a:r>
            <a:r>
              <a:rPr lang="es-ES" i="1" dirty="0" err="1" smtClean="0">
                <a:latin typeface="Arial" panose="020B0604020202020204" pitchFamily="34" charset="0"/>
                <a:cs typeface="Arial" panose="020B0604020202020204" pitchFamily="34" charset="0"/>
              </a:rPr>
              <a:t>Morganella</a:t>
            </a:r>
            <a:r>
              <a:rPr lang="es-ES" dirty="0" smtClean="0">
                <a:latin typeface="Arial" panose="020B0604020202020204" pitchFamily="34" charset="0"/>
                <a:cs typeface="Arial" panose="020B0604020202020204" pitchFamily="34" charset="0"/>
              </a:rPr>
              <a:t> </a:t>
            </a:r>
            <a:r>
              <a:rPr lang="es-ES" dirty="0" err="1" smtClean="0">
                <a:latin typeface="Arial" panose="020B0604020202020204" pitchFamily="34" charset="0"/>
                <a:cs typeface="Arial" panose="020B0604020202020204" pitchFamily="34" charset="0"/>
              </a:rPr>
              <a:t>spp</a:t>
            </a:r>
            <a:r>
              <a:rPr lang="es-ES" dirty="0" smtClean="0">
                <a:latin typeface="Arial" panose="020B0604020202020204" pitchFamily="34" charset="0"/>
                <a:cs typeface="Arial" panose="020B0604020202020204" pitchFamily="34" charset="0"/>
              </a:rPr>
              <a:t>.</a:t>
            </a:r>
          </a:p>
          <a:p>
            <a:pPr marL="0" indent="0">
              <a:buNone/>
            </a:pPr>
            <a:r>
              <a:rPr lang="es-ES" dirty="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		</a:t>
            </a:r>
            <a:r>
              <a:rPr lang="es-ES" i="1" dirty="0" err="1" smtClean="0">
                <a:latin typeface="Arial" panose="020B0604020202020204" pitchFamily="34" charset="0"/>
                <a:cs typeface="Arial" panose="020B0604020202020204" pitchFamily="34" charset="0"/>
              </a:rPr>
              <a:t>Proteus</a:t>
            </a:r>
            <a:r>
              <a:rPr lang="es-ES" dirty="0" smtClean="0">
                <a:latin typeface="Arial" panose="020B0604020202020204" pitchFamily="34" charset="0"/>
                <a:cs typeface="Arial" panose="020B0604020202020204" pitchFamily="34" charset="0"/>
              </a:rPr>
              <a:t> </a:t>
            </a:r>
            <a:r>
              <a:rPr lang="es-ES" dirty="0" err="1" smtClean="0">
                <a:latin typeface="Arial" panose="020B0604020202020204" pitchFamily="34" charset="0"/>
                <a:cs typeface="Arial" panose="020B0604020202020204" pitchFamily="34" charset="0"/>
              </a:rPr>
              <a:t>spp</a:t>
            </a:r>
            <a:r>
              <a:rPr lang="es-ES" dirty="0" smtClean="0">
                <a:latin typeface="Arial" panose="020B0604020202020204" pitchFamily="34" charset="0"/>
                <a:cs typeface="Arial" panose="020B0604020202020204" pitchFamily="34" charset="0"/>
              </a:rPr>
              <a:t>.</a:t>
            </a:r>
          </a:p>
          <a:p>
            <a:pPr marL="0" indent="0">
              <a:buNone/>
            </a:pPr>
            <a:r>
              <a:rPr lang="es-ES" dirty="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		</a:t>
            </a:r>
            <a:r>
              <a:rPr lang="es-ES" i="1" dirty="0" smtClean="0">
                <a:latin typeface="Arial" panose="020B0604020202020204" pitchFamily="34" charset="0"/>
                <a:cs typeface="Arial" panose="020B0604020202020204" pitchFamily="34" charset="0"/>
              </a:rPr>
              <a:t>Providencia</a:t>
            </a:r>
            <a:r>
              <a:rPr lang="es-ES" dirty="0" smtClean="0">
                <a:latin typeface="Arial" panose="020B0604020202020204" pitchFamily="34" charset="0"/>
                <a:cs typeface="Arial" panose="020B0604020202020204" pitchFamily="34" charset="0"/>
              </a:rPr>
              <a:t> </a:t>
            </a:r>
            <a:r>
              <a:rPr lang="es-ES" dirty="0" err="1" smtClean="0">
                <a:latin typeface="Arial" panose="020B0604020202020204" pitchFamily="34" charset="0"/>
                <a:cs typeface="Arial" panose="020B0604020202020204" pitchFamily="34" charset="0"/>
              </a:rPr>
              <a:t>spp</a:t>
            </a:r>
            <a:r>
              <a:rPr lang="es-ES" dirty="0" smtClean="0">
                <a:latin typeface="Arial" panose="020B0604020202020204" pitchFamily="34" charset="0"/>
                <a:cs typeface="Arial" panose="020B0604020202020204" pitchFamily="34" charset="0"/>
              </a:rPr>
              <a:t>.</a:t>
            </a:r>
          </a:p>
          <a:p>
            <a:pPr marL="0" indent="0">
              <a:buNone/>
            </a:pPr>
            <a:r>
              <a:rPr lang="es-ES" dirty="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		</a:t>
            </a:r>
            <a:r>
              <a:rPr lang="es-ES" i="1" dirty="0" err="1" smtClean="0">
                <a:latin typeface="Arial" panose="020B0604020202020204" pitchFamily="34" charset="0"/>
                <a:cs typeface="Arial" panose="020B0604020202020204" pitchFamily="34" charset="0"/>
              </a:rPr>
              <a:t>Serratia</a:t>
            </a:r>
            <a:r>
              <a:rPr lang="es-ES" i="1" dirty="0" smtClean="0">
                <a:latin typeface="Arial" panose="020B0604020202020204" pitchFamily="34" charset="0"/>
                <a:cs typeface="Arial" panose="020B0604020202020204" pitchFamily="34" charset="0"/>
              </a:rPr>
              <a:t> </a:t>
            </a:r>
            <a:r>
              <a:rPr lang="es-ES" i="1" dirty="0" err="1" smtClean="0">
                <a:latin typeface="Arial" panose="020B0604020202020204" pitchFamily="34" charset="0"/>
                <a:cs typeface="Arial" panose="020B0604020202020204" pitchFamily="34" charset="0"/>
              </a:rPr>
              <a:t>marcescens</a:t>
            </a:r>
            <a:r>
              <a:rPr lang="es-ES" i="1" dirty="0" smtClean="0">
                <a:latin typeface="Arial" panose="020B0604020202020204" pitchFamily="34" charset="0"/>
                <a:cs typeface="Arial" panose="020B0604020202020204" pitchFamily="34" charset="0"/>
              </a:rPr>
              <a:t>.</a:t>
            </a:r>
          </a:p>
          <a:p>
            <a:endParaRPr lang="es-ES" sz="3200" dirty="0">
              <a:latin typeface="Arial" panose="020B0604020202020204" pitchFamily="34" charset="0"/>
              <a:cs typeface="Arial" panose="020B0604020202020204" pitchFamily="34" charset="0"/>
            </a:endParaRPr>
          </a:p>
        </p:txBody>
      </p:sp>
      <p:sp>
        <p:nvSpPr>
          <p:cNvPr id="7" name="6 Marcador de texto"/>
          <p:cNvSpPr>
            <a:spLocks noGrp="1"/>
          </p:cNvSpPr>
          <p:nvPr>
            <p:ph type="body" sz="quarter" idx="4294967295"/>
          </p:nvPr>
        </p:nvSpPr>
        <p:spPr>
          <a:xfrm>
            <a:off x="6228184" y="1988839"/>
            <a:ext cx="2915816" cy="186035"/>
          </a:xfrm>
        </p:spPr>
        <p:txBody>
          <a:bodyPr>
            <a:normAutofit fontScale="25000" lnSpcReduction="20000"/>
          </a:bodyPr>
          <a:lstStyle/>
          <a:p>
            <a:pPr marL="0" indent="0" algn="ctr">
              <a:buNone/>
            </a:pPr>
            <a:endParaRPr lang="es-ES" sz="32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95308939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l"/>
            <a:r>
              <a:rPr lang="es-ES" sz="36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Farmacología de </a:t>
            </a:r>
            <a:r>
              <a:rPr lang="es-ES" sz="36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Colistina</a:t>
            </a:r>
            <a:endParaRPr lang="es-ES" sz="36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2 Marcador de contenido"/>
          <p:cNvSpPr>
            <a:spLocks noGrp="1"/>
          </p:cNvSpPr>
          <p:nvPr>
            <p:ph idx="1"/>
          </p:nvPr>
        </p:nvSpPr>
        <p:spPr/>
        <p:txBody>
          <a:bodyPr>
            <a:normAutofit fontScale="85000" lnSpcReduction="10000"/>
          </a:bodyPr>
          <a:lstStyle/>
          <a:p>
            <a:r>
              <a:rPr lang="es-ES" dirty="0" err="1" smtClean="0"/>
              <a:t>Dificil</a:t>
            </a:r>
            <a:r>
              <a:rPr lang="es-ES" dirty="0" smtClean="0"/>
              <a:t> de alcanzar niveles óptimos con </a:t>
            </a:r>
            <a:r>
              <a:rPr lang="es-ES" dirty="0" err="1" smtClean="0"/>
              <a:t>clearence</a:t>
            </a:r>
            <a:r>
              <a:rPr lang="es-ES" dirty="0" smtClean="0"/>
              <a:t> de creatinina ≥ 80mL/min/1,73m</a:t>
            </a:r>
            <a:r>
              <a:rPr lang="es-ES" baseline="30000" dirty="0" smtClean="0"/>
              <a:t>3</a:t>
            </a:r>
            <a:r>
              <a:rPr lang="es-ES" dirty="0" smtClean="0"/>
              <a:t>.</a:t>
            </a:r>
            <a:endParaRPr lang="es-ES" dirty="0"/>
          </a:p>
          <a:p>
            <a:r>
              <a:rPr lang="es-ES" dirty="0" err="1" smtClean="0"/>
              <a:t>Nefrotoxicidad</a:t>
            </a:r>
            <a:r>
              <a:rPr lang="es-ES" dirty="0" smtClean="0"/>
              <a:t> y </a:t>
            </a:r>
            <a:r>
              <a:rPr lang="es-ES" dirty="0" err="1" smtClean="0"/>
              <a:t>neurotoxicidad</a:t>
            </a:r>
            <a:r>
              <a:rPr lang="es-ES" dirty="0" smtClean="0"/>
              <a:t>.</a:t>
            </a:r>
          </a:p>
          <a:p>
            <a:endParaRPr lang="es-ES" dirty="0"/>
          </a:p>
          <a:p>
            <a:pPr>
              <a:buNone/>
            </a:pPr>
            <a:r>
              <a:rPr lang="es-ES" sz="4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Resistencia a </a:t>
            </a:r>
            <a:r>
              <a:rPr lang="es-ES" sz="42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Colistina</a:t>
            </a:r>
            <a:endParaRPr lang="es-ES" sz="4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s-ES" dirty="0" smtClean="0"/>
              <a:t>La mayoría mediada cromosómicamente.</a:t>
            </a:r>
          </a:p>
          <a:p>
            <a:r>
              <a:rPr lang="es-ES" dirty="0" smtClean="0"/>
              <a:t>Reciente resistencia mediada por Plásmidos de enzimas modificadoras de Lípido A (mcr-1) y (mcr-2).</a:t>
            </a:r>
          </a:p>
          <a:p>
            <a:r>
              <a:rPr lang="es-ES" dirty="0" smtClean="0"/>
              <a:t>Mcr-1 de origen animal en China.</a:t>
            </a:r>
          </a:p>
          <a:p>
            <a:r>
              <a:rPr lang="es-ES" dirty="0" smtClean="0"/>
              <a:t>Confieren resistencia a </a:t>
            </a:r>
            <a:r>
              <a:rPr lang="es-ES" dirty="0" err="1" smtClean="0"/>
              <a:t>enterobacterias</a:t>
            </a:r>
            <a:r>
              <a:rPr lang="es-ES" dirty="0" smtClean="0"/>
              <a:t>. </a:t>
            </a:r>
          </a:p>
          <a:p>
            <a:endParaRPr lang="es-ES" dirty="0"/>
          </a:p>
        </p:txBody>
      </p:sp>
    </p:spTree>
    <p:extLst>
      <p:ext uri="{BB962C8B-B14F-4D97-AF65-F5344CB8AC3E}">
        <p14:creationId xmlns:p14="http://schemas.microsoft.com/office/powerpoint/2010/main" xmlns="" val="260082850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71400"/>
            <a:ext cx="8229600" cy="1143000"/>
          </a:xfrm>
        </p:spPr>
        <p:txBody>
          <a:bodyPr>
            <a:normAutofit fontScale="90000"/>
          </a:bodyPr>
          <a:lstStyle/>
          <a:p>
            <a:r>
              <a:rPr lang="es-ES"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mg vs UI en dosis de </a:t>
            </a:r>
            <a:r>
              <a:rPr lang="es-ES"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Colisitna</a:t>
            </a:r>
            <a:endParaRPr lang="es-ES"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026" name="Picture 2"/>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6053" y="764704"/>
            <a:ext cx="8130403" cy="546055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3 CuadroTexto"/>
          <p:cNvSpPr txBox="1"/>
          <p:nvPr/>
        </p:nvSpPr>
        <p:spPr>
          <a:xfrm>
            <a:off x="4716016" y="6309320"/>
            <a:ext cx="3816424" cy="369332"/>
          </a:xfrm>
          <a:prstGeom prst="rect">
            <a:avLst/>
          </a:prstGeom>
          <a:noFill/>
        </p:spPr>
        <p:txBody>
          <a:bodyPr wrap="square" rtlCol="0">
            <a:spAutoFit/>
          </a:bodyPr>
          <a:lstStyle/>
          <a:p>
            <a:pPr algn="r"/>
            <a:r>
              <a:rPr lang="en-US" b="1" i="1" dirty="0" err="1" smtClean="0">
                <a:latin typeface="Arial" panose="020B0604020202020204" pitchFamily="34" charset="0"/>
                <a:cs typeface="Arial" panose="020B0604020202020204" pitchFamily="34" charset="0"/>
              </a:rPr>
              <a:t>Clin</a:t>
            </a:r>
            <a:r>
              <a:rPr lang="en-US" b="1" i="1" dirty="0" smtClean="0">
                <a:latin typeface="Arial" panose="020B0604020202020204" pitchFamily="34" charset="0"/>
                <a:cs typeface="Arial" panose="020B0604020202020204" pitchFamily="34" charset="0"/>
              </a:rPr>
              <a:t> Infect Dis </a:t>
            </a:r>
            <a:r>
              <a:rPr lang="en-US" b="1" i="1" dirty="0">
                <a:latin typeface="Arial" panose="020B0604020202020204" pitchFamily="34" charset="0"/>
                <a:cs typeface="Arial" panose="020B0604020202020204" pitchFamily="34" charset="0"/>
              </a:rPr>
              <a:t>2017;64(5):565–71</a:t>
            </a:r>
            <a:endParaRPr lang="es-ES"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03314229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28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Farmacología de Antibióticos de Ultima Línea para BGN</a:t>
            </a:r>
            <a:endParaRPr lang="es-ES" sz="28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xmlns="" val="1597057599"/>
              </p:ext>
            </p:extLst>
          </p:nvPr>
        </p:nvGraphicFramePr>
        <p:xfrm>
          <a:off x="457200" y="1600200"/>
          <a:ext cx="8229600" cy="4394200"/>
        </p:xfrm>
        <a:graphic>
          <a:graphicData uri="http://schemas.openxmlformats.org/drawingml/2006/table">
            <a:tbl>
              <a:tblPr firstRow="1" bandRow="1">
                <a:tableStyleId>{21E4AEA4-8DFA-4A89-87EB-49C32662AFE0}</a:tableStyleId>
              </a:tblPr>
              <a:tblGrid>
                <a:gridCol w="2057400"/>
                <a:gridCol w="2057400"/>
                <a:gridCol w="2057400"/>
                <a:gridCol w="2057400"/>
              </a:tblGrid>
              <a:tr h="370840">
                <a:tc>
                  <a:txBody>
                    <a:bodyPr/>
                    <a:lstStyle/>
                    <a:p>
                      <a:r>
                        <a:rPr lang="es-ES" dirty="0" smtClean="0"/>
                        <a:t>Antibiótico</a:t>
                      </a:r>
                      <a:endParaRPr lang="es-ES" dirty="0"/>
                    </a:p>
                  </a:txBody>
                  <a:tcPr/>
                </a:tc>
                <a:tc>
                  <a:txBody>
                    <a:bodyPr/>
                    <a:lstStyle/>
                    <a:p>
                      <a:r>
                        <a:rPr lang="es-ES" dirty="0" smtClean="0"/>
                        <a:t>Blanco</a:t>
                      </a:r>
                      <a:endParaRPr lang="es-ES" dirty="0"/>
                    </a:p>
                  </a:txBody>
                  <a:tcPr/>
                </a:tc>
                <a:tc>
                  <a:txBody>
                    <a:bodyPr/>
                    <a:lstStyle/>
                    <a:p>
                      <a:r>
                        <a:rPr lang="es-ES" dirty="0" smtClean="0"/>
                        <a:t>Mecanismo</a:t>
                      </a:r>
                      <a:endParaRPr lang="es-ES" dirty="0"/>
                    </a:p>
                  </a:txBody>
                  <a:tcPr/>
                </a:tc>
                <a:tc>
                  <a:txBody>
                    <a:bodyPr/>
                    <a:lstStyle/>
                    <a:p>
                      <a:r>
                        <a:rPr lang="es-ES" dirty="0" smtClean="0"/>
                        <a:t>Comentarios</a:t>
                      </a:r>
                      <a:endParaRPr lang="es-ES" dirty="0"/>
                    </a:p>
                  </a:txBody>
                  <a:tcPr/>
                </a:tc>
              </a:tr>
              <a:tr h="370840">
                <a:tc>
                  <a:txBody>
                    <a:bodyPr/>
                    <a:lstStyle/>
                    <a:p>
                      <a:r>
                        <a:rPr lang="es-ES" b="1" dirty="0" err="1" smtClean="0"/>
                        <a:t>Aminoglucósidos</a:t>
                      </a:r>
                      <a:endParaRPr lang="es-ES" b="1" dirty="0"/>
                    </a:p>
                  </a:txBody>
                  <a:tcPr/>
                </a:tc>
                <a:tc>
                  <a:txBody>
                    <a:bodyPr/>
                    <a:lstStyle/>
                    <a:p>
                      <a:r>
                        <a:rPr lang="es-ES" dirty="0" err="1" smtClean="0"/>
                        <a:t>C</a:t>
                      </a:r>
                      <a:r>
                        <a:rPr lang="es-ES" baseline="-25000" dirty="0" err="1" smtClean="0"/>
                        <a:t>max</a:t>
                      </a:r>
                      <a:r>
                        <a:rPr lang="es-ES" dirty="0" smtClean="0"/>
                        <a:t>/CIM</a:t>
                      </a:r>
                      <a:endParaRPr lang="es-ES" dirty="0"/>
                    </a:p>
                  </a:txBody>
                  <a:tcPr/>
                </a:tc>
                <a:tc>
                  <a:txBody>
                    <a:bodyPr/>
                    <a:lstStyle/>
                    <a:p>
                      <a:r>
                        <a:rPr lang="es-ES" dirty="0" smtClean="0"/>
                        <a:t>Dependiente</a:t>
                      </a:r>
                      <a:r>
                        <a:rPr lang="es-ES" baseline="0" dirty="0" smtClean="0"/>
                        <a:t> de concentración</a:t>
                      </a:r>
                      <a:endParaRPr lang="es-ES" dirty="0"/>
                    </a:p>
                  </a:txBody>
                  <a:tcPr/>
                </a:tc>
                <a:tc>
                  <a:txBody>
                    <a:bodyPr/>
                    <a:lstStyle/>
                    <a:p>
                      <a:r>
                        <a:rPr lang="es-ES" dirty="0" smtClean="0"/>
                        <a:t>Relación óptima &gt;/=8-10/1</a:t>
                      </a:r>
                      <a:endParaRPr lang="es-ES" dirty="0"/>
                    </a:p>
                  </a:txBody>
                  <a:tcPr/>
                </a:tc>
              </a:tr>
              <a:tr h="370840">
                <a:tc>
                  <a:txBody>
                    <a:bodyPr/>
                    <a:lstStyle/>
                    <a:p>
                      <a:r>
                        <a:rPr lang="es-ES" b="1" dirty="0" err="1" smtClean="0"/>
                        <a:t>Polimixinas</a:t>
                      </a:r>
                      <a:endParaRPr lang="es-ES" b="1" dirty="0"/>
                    </a:p>
                  </a:txBody>
                  <a:tcPr/>
                </a:tc>
                <a:tc>
                  <a:txBody>
                    <a:bodyPr/>
                    <a:lstStyle/>
                    <a:p>
                      <a:r>
                        <a:rPr lang="es-ES" dirty="0" smtClean="0"/>
                        <a:t>AUC/CIM</a:t>
                      </a:r>
                      <a:endParaRPr lang="es-ES" dirty="0"/>
                    </a:p>
                  </a:txBody>
                  <a:tcPr/>
                </a:tc>
                <a:tc>
                  <a:txBody>
                    <a:bodyPr/>
                    <a:lstStyle/>
                    <a:p>
                      <a:r>
                        <a:rPr lang="es-ES" dirty="0" smtClean="0"/>
                        <a:t>Dependiente de concentración y tiempo</a:t>
                      </a:r>
                      <a:endParaRPr lang="es-ES" dirty="0"/>
                    </a:p>
                  </a:txBody>
                  <a:tcPr/>
                </a:tc>
                <a:tc>
                  <a:txBody>
                    <a:bodyPr/>
                    <a:lstStyle/>
                    <a:p>
                      <a:endParaRPr lang="es-ES" dirty="0"/>
                    </a:p>
                  </a:txBody>
                  <a:tcPr/>
                </a:tc>
              </a:tr>
              <a:tr h="370840">
                <a:tc>
                  <a:txBody>
                    <a:bodyPr/>
                    <a:lstStyle/>
                    <a:p>
                      <a:r>
                        <a:rPr lang="es-ES" b="1" dirty="0" err="1" smtClean="0"/>
                        <a:t>Tigeciclina</a:t>
                      </a:r>
                      <a:endParaRPr lang="es-ES" b="1" dirty="0"/>
                    </a:p>
                  </a:txBody>
                  <a:tcPr/>
                </a:tc>
                <a:tc>
                  <a:txBody>
                    <a:bodyPr/>
                    <a:lstStyle/>
                    <a:p>
                      <a:r>
                        <a:rPr lang="es-ES" dirty="0" smtClean="0"/>
                        <a:t>AUC/CIM</a:t>
                      </a:r>
                      <a:endParaRPr lang="es-E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Dependiente de concentración y tiempo</a:t>
                      </a:r>
                    </a:p>
                  </a:txBody>
                  <a:tcPr/>
                </a:tc>
                <a:tc>
                  <a:txBody>
                    <a:bodyPr/>
                    <a:lstStyle/>
                    <a:p>
                      <a:endParaRPr lang="es-ES" dirty="0"/>
                    </a:p>
                  </a:txBody>
                  <a:tcPr/>
                </a:tc>
              </a:tr>
              <a:tr h="370840">
                <a:tc>
                  <a:txBody>
                    <a:bodyPr/>
                    <a:lstStyle/>
                    <a:p>
                      <a:r>
                        <a:rPr lang="es-ES" b="1" dirty="0" err="1" smtClean="0"/>
                        <a:t>Fosfomicina</a:t>
                      </a:r>
                      <a:endParaRPr lang="es-ES" b="1" dirty="0"/>
                    </a:p>
                  </a:txBody>
                  <a:tcPr/>
                </a:tc>
                <a:tc>
                  <a:txBody>
                    <a:bodyPr/>
                    <a:lstStyle/>
                    <a:p>
                      <a:r>
                        <a:rPr lang="es-ES" dirty="0" smtClean="0"/>
                        <a:t>%T&gt;CIM</a:t>
                      </a:r>
                      <a:endParaRPr lang="es-ES" dirty="0"/>
                    </a:p>
                  </a:txBody>
                  <a:tcPr/>
                </a:tc>
                <a:tc>
                  <a:txBody>
                    <a:bodyPr/>
                    <a:lstStyle/>
                    <a:p>
                      <a:r>
                        <a:rPr lang="es-ES" dirty="0" smtClean="0"/>
                        <a:t>Dependiente del tiempo</a:t>
                      </a:r>
                      <a:endParaRPr lang="es-ES" dirty="0"/>
                    </a:p>
                  </a:txBody>
                  <a:tcPr/>
                </a:tc>
                <a:tc>
                  <a:txBody>
                    <a:bodyPr/>
                    <a:lstStyle/>
                    <a:p>
                      <a:r>
                        <a:rPr lang="es-ES" dirty="0" smtClean="0"/>
                        <a:t>Relación</a:t>
                      </a:r>
                      <a:r>
                        <a:rPr lang="es-ES" baseline="0" dirty="0" smtClean="0"/>
                        <a:t> óptima ≥2:1</a:t>
                      </a:r>
                      <a:endParaRPr lang="es-ES" dirty="0"/>
                    </a:p>
                  </a:txBody>
                  <a:tcPr/>
                </a:tc>
              </a:tr>
              <a:tr h="370840">
                <a:tc>
                  <a:txBody>
                    <a:bodyPr/>
                    <a:lstStyle/>
                    <a:p>
                      <a:r>
                        <a:rPr lang="es-ES" b="1" dirty="0" err="1" smtClean="0"/>
                        <a:t>Fluoroquinolonas</a:t>
                      </a:r>
                      <a:endParaRPr lang="es-ES" b="1" dirty="0"/>
                    </a:p>
                  </a:txBody>
                  <a:tcPr/>
                </a:tc>
                <a:tc>
                  <a:txBody>
                    <a:bodyPr/>
                    <a:lstStyle/>
                    <a:p>
                      <a:r>
                        <a:rPr lang="es-ES" dirty="0" smtClean="0"/>
                        <a:t>AUC/CIM</a:t>
                      </a:r>
                      <a:endParaRPr lang="es-E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Dependiente de concentración y tiempo</a:t>
                      </a:r>
                    </a:p>
                  </a:txBody>
                  <a:tcPr/>
                </a:tc>
                <a:tc>
                  <a:txBody>
                    <a:bodyPr/>
                    <a:lstStyle/>
                    <a:p>
                      <a:r>
                        <a:rPr lang="es-ES" dirty="0" smtClean="0"/>
                        <a:t>Relación óptima ≥ 125:1</a:t>
                      </a:r>
                      <a:endParaRPr lang="es-ES" dirty="0"/>
                    </a:p>
                  </a:txBody>
                  <a:tcPr/>
                </a:tc>
              </a:tr>
            </a:tbl>
          </a:graphicData>
        </a:graphic>
      </p:graphicFrame>
      <p:sp>
        <p:nvSpPr>
          <p:cNvPr id="5" name="4 CuadroTexto"/>
          <p:cNvSpPr txBox="1"/>
          <p:nvPr/>
        </p:nvSpPr>
        <p:spPr>
          <a:xfrm>
            <a:off x="3851920" y="6165304"/>
            <a:ext cx="4896544" cy="338554"/>
          </a:xfrm>
          <a:prstGeom prst="rect">
            <a:avLst/>
          </a:prstGeom>
          <a:noFill/>
        </p:spPr>
        <p:txBody>
          <a:bodyPr wrap="square" rtlCol="0">
            <a:spAutoFit/>
          </a:bodyPr>
          <a:lstStyle/>
          <a:p>
            <a:pPr algn="r"/>
            <a:r>
              <a:rPr lang="en-US" sz="1600" b="1" i="1" dirty="0" err="1">
                <a:latin typeface="Arial" panose="020B0604020202020204" pitchFamily="34" charset="0"/>
                <a:cs typeface="Arial" panose="020B0604020202020204" pitchFamily="34" charset="0"/>
              </a:rPr>
              <a:t>Curr</a:t>
            </a:r>
            <a:r>
              <a:rPr lang="en-US" sz="1600" b="1" i="1" dirty="0">
                <a:latin typeface="Arial" panose="020B0604020202020204" pitchFamily="34" charset="0"/>
                <a:cs typeface="Arial" panose="020B0604020202020204" pitchFamily="34" charset="0"/>
              </a:rPr>
              <a:t> Infect Dis </a:t>
            </a:r>
            <a:r>
              <a:rPr lang="en-US" sz="1600" b="1" i="1" dirty="0" smtClean="0">
                <a:latin typeface="Arial" panose="020B0604020202020204" pitchFamily="34" charset="0"/>
                <a:cs typeface="Arial" panose="020B0604020202020204" pitchFamily="34" charset="0"/>
              </a:rPr>
              <a:t>Rep.</a:t>
            </a:r>
            <a:r>
              <a:rPr lang="en-US" sz="1600" b="1" i="1" dirty="0">
                <a:latin typeface="Arial" panose="020B0604020202020204" pitchFamily="34" charset="0"/>
                <a:cs typeface="Arial" panose="020B0604020202020204" pitchFamily="34" charset="0"/>
              </a:rPr>
              <a:t> </a:t>
            </a:r>
            <a:r>
              <a:rPr lang="en-US" sz="1600" b="1" i="1" dirty="0" smtClean="0">
                <a:latin typeface="Arial" panose="020B0604020202020204" pitchFamily="34" charset="0"/>
                <a:cs typeface="Arial" panose="020B0604020202020204" pitchFamily="34" charset="0"/>
              </a:rPr>
              <a:t>2018 </a:t>
            </a:r>
            <a:r>
              <a:rPr lang="en-US" sz="1600" b="1" i="1" dirty="0">
                <a:latin typeface="Arial" panose="020B0604020202020204" pitchFamily="34" charset="0"/>
                <a:cs typeface="Arial" panose="020B0604020202020204" pitchFamily="34" charset="0"/>
              </a:rPr>
              <a:t>Apr 5;20(5):</a:t>
            </a:r>
            <a:r>
              <a:rPr lang="en-US" sz="1600" b="1" i="1" dirty="0" smtClean="0">
                <a:latin typeface="Arial" panose="020B0604020202020204" pitchFamily="34" charset="0"/>
                <a:cs typeface="Arial" panose="020B0604020202020204" pitchFamily="34" charset="0"/>
              </a:rPr>
              <a:t>10</a:t>
            </a:r>
            <a:endParaRPr lang="es-ES" sz="16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91772300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84"/>
            <a:ext cx="8229600" cy="1143000"/>
          </a:xfrm>
        </p:spPr>
        <p:txBody>
          <a:bodyPr>
            <a:normAutofit/>
          </a:bodyPr>
          <a:lstStyle/>
          <a:p>
            <a:r>
              <a:rPr lang="en-US" sz="28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Terapia</a:t>
            </a:r>
            <a:r>
              <a:rPr lang="en-US" sz="28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de NAVM/NAH </a:t>
            </a:r>
            <a:r>
              <a:rPr lang="en-US" sz="28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por</a:t>
            </a:r>
            <a:r>
              <a:rPr lang="en-US" sz="28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28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Kp</a:t>
            </a:r>
            <a:r>
              <a:rPr lang="en-US" sz="28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-KPC</a:t>
            </a:r>
            <a:endParaRPr lang="es-ES" sz="28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2 Marcador de texto"/>
          <p:cNvSpPr>
            <a:spLocks noGrp="1"/>
          </p:cNvSpPr>
          <p:nvPr>
            <p:ph type="body" idx="1"/>
          </p:nvPr>
        </p:nvSpPr>
        <p:spPr>
          <a:xfrm>
            <a:off x="107504" y="1052736"/>
            <a:ext cx="4389884" cy="639762"/>
          </a:xfrm>
        </p:spPr>
        <p:txBody>
          <a:bodyPr>
            <a:noAutofit/>
          </a:bodyPr>
          <a:lstStyle/>
          <a:p>
            <a:pPr algn="ctr"/>
            <a:r>
              <a:rPr lang="es-ES" sz="20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KPC-</a:t>
            </a:r>
            <a:r>
              <a:rPr lang="es-ES" sz="2000" dirty="0" err="1">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Kp</a:t>
            </a:r>
            <a:r>
              <a:rPr lang="es-ES" sz="20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ES" sz="2000" dirty="0" err="1">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meropenem</a:t>
            </a:r>
            <a:r>
              <a:rPr lang="es-ES" sz="20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ES" sz="2000"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≤CIM </a:t>
            </a:r>
            <a:r>
              <a:rPr lang="es-ES" sz="20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64 mg/L</a:t>
            </a:r>
          </a:p>
          <a:p>
            <a:pPr algn="ctr"/>
            <a:r>
              <a:rPr lang="es-ES" sz="2000" dirty="0" err="1"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colistina</a:t>
            </a:r>
            <a:r>
              <a:rPr lang="es-ES" sz="2000"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 + AI</a:t>
            </a:r>
            <a:endParaRPr lang="es-ES" sz="20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3 Marcador de contenido"/>
          <p:cNvSpPr>
            <a:spLocks noGrp="1"/>
          </p:cNvSpPr>
          <p:nvPr>
            <p:ph sz="half" idx="2"/>
          </p:nvPr>
        </p:nvSpPr>
        <p:spPr>
          <a:xfrm>
            <a:off x="457200" y="1844824"/>
            <a:ext cx="4040188" cy="4536504"/>
          </a:xfrm>
        </p:spPr>
        <p:txBody>
          <a:bodyPr>
            <a:noAutofit/>
          </a:bodyPr>
          <a:lstStyle/>
          <a:p>
            <a:pPr>
              <a:lnSpc>
                <a:spcPct val="110000"/>
              </a:lnSpc>
            </a:pPr>
            <a:r>
              <a:rPr lang="es-ES" sz="1600" b="1" dirty="0" err="1">
                <a:latin typeface="Arial" panose="020B0604020202020204" pitchFamily="34" charset="0"/>
                <a:cs typeface="Arial" panose="020B0604020202020204" pitchFamily="34" charset="0"/>
              </a:rPr>
              <a:t>Meropenem</a:t>
            </a:r>
            <a:r>
              <a:rPr lang="es-ES" sz="1600" b="1" dirty="0">
                <a:latin typeface="Arial" panose="020B0604020202020204" pitchFamily="34" charset="0"/>
                <a:cs typeface="Arial" panose="020B0604020202020204" pitchFamily="34" charset="0"/>
              </a:rPr>
              <a:t> 2 g </a:t>
            </a:r>
            <a:r>
              <a:rPr lang="es-ES" sz="1600" b="1" dirty="0" err="1">
                <a:latin typeface="Arial" panose="020B0604020202020204" pitchFamily="34" charset="0"/>
                <a:cs typeface="Arial" panose="020B0604020202020204" pitchFamily="34" charset="0"/>
              </a:rPr>
              <a:t>every</a:t>
            </a:r>
            <a:r>
              <a:rPr lang="es-ES" sz="1600" b="1" dirty="0">
                <a:latin typeface="Arial" panose="020B0604020202020204" pitchFamily="34" charset="0"/>
                <a:cs typeface="Arial" panose="020B0604020202020204" pitchFamily="34" charset="0"/>
              </a:rPr>
              <a:t> 8 h </a:t>
            </a:r>
            <a:r>
              <a:rPr lang="es-ES" sz="1600" b="1" dirty="0" err="1" smtClean="0">
                <a:latin typeface="Arial" panose="020B0604020202020204" pitchFamily="34" charset="0"/>
                <a:cs typeface="Arial" panose="020B0604020202020204" pitchFamily="34" charset="0"/>
              </a:rPr>
              <a:t>e.v</a:t>
            </a:r>
            <a:endParaRPr lang="es-ES" sz="1600" b="1" dirty="0">
              <a:latin typeface="Arial" panose="020B0604020202020204" pitchFamily="34" charset="0"/>
              <a:cs typeface="Arial" panose="020B0604020202020204" pitchFamily="34" charset="0"/>
            </a:endParaRPr>
          </a:p>
          <a:p>
            <a:pPr marL="0" indent="0" algn="ctr">
              <a:lnSpc>
                <a:spcPct val="110000"/>
              </a:lnSpc>
              <a:buNone/>
            </a:pPr>
            <a:r>
              <a:rPr lang="es-ES" sz="1600" b="1" dirty="0" smtClean="0">
                <a:latin typeface="Arial" panose="020B0604020202020204" pitchFamily="34" charset="0"/>
                <a:cs typeface="Arial" panose="020B0604020202020204" pitchFamily="34" charset="0"/>
              </a:rPr>
              <a:t>+/-</a:t>
            </a:r>
            <a:endParaRPr lang="es-ES" sz="1600" b="1" dirty="0">
              <a:latin typeface="Arial" panose="020B0604020202020204" pitchFamily="34" charset="0"/>
              <a:cs typeface="Arial" panose="020B0604020202020204" pitchFamily="34" charset="0"/>
            </a:endParaRPr>
          </a:p>
          <a:p>
            <a:pPr marL="0" indent="0" algn="ctr">
              <a:lnSpc>
                <a:spcPct val="110000"/>
              </a:lnSpc>
              <a:buNone/>
            </a:pPr>
            <a:r>
              <a:rPr lang="en-US" sz="1600" b="1" dirty="0" err="1">
                <a:latin typeface="Arial" panose="020B0604020202020204" pitchFamily="34" charset="0"/>
                <a:cs typeface="Arial" panose="020B0604020202020204" pitchFamily="34" charset="0"/>
              </a:rPr>
              <a:t>tigecycline</a:t>
            </a:r>
            <a:r>
              <a:rPr lang="en-US" sz="1600" b="1" dirty="0">
                <a:latin typeface="Arial" panose="020B0604020202020204" pitchFamily="34" charset="0"/>
                <a:cs typeface="Arial" panose="020B0604020202020204" pitchFamily="34" charset="0"/>
              </a:rPr>
              <a:t> 100 mg every 12 h </a:t>
            </a:r>
            <a:r>
              <a:rPr lang="en-US" sz="1600" b="1" dirty="0" err="1" smtClean="0">
                <a:latin typeface="Arial" panose="020B0604020202020204" pitchFamily="34" charset="0"/>
                <a:cs typeface="Arial" panose="020B0604020202020204" pitchFamily="34" charset="0"/>
              </a:rPr>
              <a:t>e.v</a:t>
            </a:r>
            <a:r>
              <a:rPr lang="en-US" sz="1600" b="1" dirty="0" smtClean="0">
                <a:latin typeface="Arial" panose="020B0604020202020204" pitchFamily="34" charset="0"/>
                <a:cs typeface="Arial" panose="020B0604020202020204" pitchFamily="34" charset="0"/>
              </a:rPr>
              <a:t>.</a:t>
            </a:r>
            <a:endParaRPr lang="en-US" sz="1600" b="1" dirty="0">
              <a:latin typeface="Arial" panose="020B0604020202020204" pitchFamily="34" charset="0"/>
              <a:cs typeface="Arial" panose="020B0604020202020204" pitchFamily="34" charset="0"/>
            </a:endParaRPr>
          </a:p>
          <a:p>
            <a:pPr marL="0" indent="0" algn="ctr">
              <a:lnSpc>
                <a:spcPct val="110000"/>
              </a:lnSpc>
              <a:buNone/>
            </a:pPr>
            <a:r>
              <a:rPr lang="es-ES" sz="1600" b="1" dirty="0" smtClean="0">
                <a:latin typeface="Arial" panose="020B0604020202020204" pitchFamily="34" charset="0"/>
                <a:cs typeface="Arial" panose="020B0604020202020204" pitchFamily="34" charset="0"/>
              </a:rPr>
              <a:t>+/-</a:t>
            </a:r>
            <a:endParaRPr lang="es-ES" sz="1600" b="1" dirty="0">
              <a:latin typeface="Arial" panose="020B0604020202020204" pitchFamily="34" charset="0"/>
              <a:cs typeface="Arial" panose="020B0604020202020204" pitchFamily="34" charset="0"/>
            </a:endParaRPr>
          </a:p>
          <a:p>
            <a:pPr marL="0" indent="0" algn="ctr">
              <a:lnSpc>
                <a:spcPct val="110000"/>
              </a:lnSpc>
              <a:buNone/>
            </a:pPr>
            <a:r>
              <a:rPr lang="es-ES" sz="1600" b="1" dirty="0" err="1" smtClean="0">
                <a:latin typeface="Arial" panose="020B0604020202020204" pitchFamily="34" charset="0"/>
                <a:cs typeface="Arial" panose="020B0604020202020204" pitchFamily="34" charset="0"/>
              </a:rPr>
              <a:t>colistina</a:t>
            </a:r>
            <a:r>
              <a:rPr lang="es-ES" sz="1600" b="1" dirty="0" smtClean="0">
                <a:latin typeface="Arial" panose="020B0604020202020204" pitchFamily="34" charset="0"/>
                <a:cs typeface="Arial" panose="020B0604020202020204" pitchFamily="34" charset="0"/>
              </a:rPr>
              <a:t> </a:t>
            </a:r>
            <a:r>
              <a:rPr lang="es-ES" sz="1600" b="1" dirty="0">
                <a:latin typeface="Arial" panose="020B0604020202020204" pitchFamily="34" charset="0"/>
                <a:cs typeface="Arial" panose="020B0604020202020204" pitchFamily="34" charset="0"/>
              </a:rPr>
              <a:t>4.5 MU </a:t>
            </a:r>
            <a:r>
              <a:rPr lang="es-ES" sz="1600" b="1" dirty="0" err="1">
                <a:latin typeface="Arial" panose="020B0604020202020204" pitchFamily="34" charset="0"/>
                <a:cs typeface="Arial" panose="020B0604020202020204" pitchFamily="34" charset="0"/>
              </a:rPr>
              <a:t>every</a:t>
            </a:r>
            <a:r>
              <a:rPr lang="es-ES" sz="1600" b="1" dirty="0">
                <a:latin typeface="Arial" panose="020B0604020202020204" pitchFamily="34" charset="0"/>
                <a:cs typeface="Arial" panose="020B0604020202020204" pitchFamily="34" charset="0"/>
              </a:rPr>
              <a:t> 12 h </a:t>
            </a:r>
            <a:r>
              <a:rPr lang="es-ES" sz="1600" b="1" dirty="0" err="1" smtClean="0">
                <a:latin typeface="Arial" panose="020B0604020202020204" pitchFamily="34" charset="0"/>
                <a:cs typeface="Arial" panose="020B0604020202020204" pitchFamily="34" charset="0"/>
              </a:rPr>
              <a:t>e.v</a:t>
            </a:r>
            <a:r>
              <a:rPr lang="es-ES" sz="1600" b="1" dirty="0" smtClean="0">
                <a:latin typeface="Arial" panose="020B0604020202020204" pitchFamily="34" charset="0"/>
                <a:cs typeface="Arial" panose="020B0604020202020204" pitchFamily="34" charset="0"/>
              </a:rPr>
              <a:t>.</a:t>
            </a:r>
            <a:endParaRPr lang="es-ES" sz="1600" b="1" dirty="0">
              <a:latin typeface="Arial" panose="020B0604020202020204" pitchFamily="34" charset="0"/>
              <a:cs typeface="Arial" panose="020B0604020202020204" pitchFamily="34" charset="0"/>
            </a:endParaRPr>
          </a:p>
          <a:p>
            <a:pPr marL="0" indent="0" algn="ctr">
              <a:lnSpc>
                <a:spcPct val="110000"/>
              </a:lnSpc>
              <a:buNone/>
            </a:pPr>
            <a:r>
              <a:rPr lang="es-ES" sz="1600" b="1" dirty="0" smtClean="0">
                <a:latin typeface="Arial" panose="020B0604020202020204" pitchFamily="34" charset="0"/>
                <a:cs typeface="Arial" panose="020B0604020202020204" pitchFamily="34" charset="0"/>
              </a:rPr>
              <a:t>o</a:t>
            </a:r>
            <a:endParaRPr lang="es-ES" sz="1600" b="1" dirty="0">
              <a:latin typeface="Arial" panose="020B0604020202020204" pitchFamily="34" charset="0"/>
              <a:cs typeface="Arial" panose="020B0604020202020204" pitchFamily="34" charset="0"/>
            </a:endParaRPr>
          </a:p>
          <a:p>
            <a:pPr marL="0" indent="0" algn="ctr">
              <a:lnSpc>
                <a:spcPct val="110000"/>
              </a:lnSpc>
              <a:buNone/>
            </a:pPr>
            <a:r>
              <a:rPr lang="es-ES" sz="1600" b="1" dirty="0" err="1" smtClean="0">
                <a:latin typeface="Arial" panose="020B0604020202020204" pitchFamily="34" charset="0"/>
                <a:cs typeface="Arial" panose="020B0604020202020204" pitchFamily="34" charset="0"/>
              </a:rPr>
              <a:t>gentamicina</a:t>
            </a:r>
            <a:r>
              <a:rPr lang="es-ES" sz="1600" b="1" dirty="0" smtClean="0">
                <a:latin typeface="Arial" panose="020B0604020202020204" pitchFamily="34" charset="0"/>
                <a:cs typeface="Arial" panose="020B0604020202020204" pitchFamily="34" charset="0"/>
              </a:rPr>
              <a:t> </a:t>
            </a:r>
            <a:r>
              <a:rPr lang="es-ES" sz="1600" b="1" dirty="0">
                <a:latin typeface="Arial" panose="020B0604020202020204" pitchFamily="34" charset="0"/>
                <a:cs typeface="Arial" panose="020B0604020202020204" pitchFamily="34" charset="0"/>
              </a:rPr>
              <a:t>3–5 mg/kg/d </a:t>
            </a:r>
            <a:r>
              <a:rPr lang="es-ES" sz="1600" b="1" dirty="0" smtClean="0">
                <a:latin typeface="Arial" panose="020B0604020202020204" pitchFamily="34" charset="0"/>
                <a:cs typeface="Arial" panose="020B0604020202020204" pitchFamily="34" charset="0"/>
              </a:rPr>
              <a:t>c/24 </a:t>
            </a:r>
            <a:r>
              <a:rPr lang="es-ES" sz="1600" b="1" dirty="0">
                <a:latin typeface="Arial" panose="020B0604020202020204" pitchFamily="34" charset="0"/>
                <a:cs typeface="Arial" panose="020B0604020202020204" pitchFamily="34" charset="0"/>
              </a:rPr>
              <a:t>h </a:t>
            </a:r>
            <a:r>
              <a:rPr lang="es-ES" sz="1600" b="1" dirty="0" err="1" smtClean="0">
                <a:latin typeface="Arial" panose="020B0604020202020204" pitchFamily="34" charset="0"/>
                <a:cs typeface="Arial" panose="020B0604020202020204" pitchFamily="34" charset="0"/>
              </a:rPr>
              <a:t>e.v</a:t>
            </a:r>
            <a:r>
              <a:rPr lang="es-ES" sz="1600" b="1" dirty="0" smtClean="0">
                <a:latin typeface="Arial" panose="020B0604020202020204" pitchFamily="34" charset="0"/>
                <a:cs typeface="Arial" panose="020B0604020202020204" pitchFamily="34" charset="0"/>
              </a:rPr>
              <a:t>.</a:t>
            </a:r>
            <a:endParaRPr lang="es-ES" sz="1600" b="1" dirty="0">
              <a:latin typeface="Arial" panose="020B0604020202020204" pitchFamily="34" charset="0"/>
              <a:cs typeface="Arial" panose="020B0604020202020204" pitchFamily="34" charset="0"/>
            </a:endParaRPr>
          </a:p>
          <a:p>
            <a:pPr marL="0" indent="0" algn="ctr">
              <a:lnSpc>
                <a:spcPct val="110000"/>
              </a:lnSpc>
              <a:buNone/>
            </a:pPr>
            <a:r>
              <a:rPr lang="es-ES" sz="1600" b="1" dirty="0" smtClean="0">
                <a:latin typeface="Arial" panose="020B0604020202020204" pitchFamily="34" charset="0"/>
                <a:cs typeface="Arial" panose="020B0604020202020204" pitchFamily="34" charset="0"/>
              </a:rPr>
              <a:t>o</a:t>
            </a:r>
            <a:endParaRPr lang="es-ES" sz="1600" b="1" dirty="0">
              <a:latin typeface="Arial" panose="020B0604020202020204" pitchFamily="34" charset="0"/>
              <a:cs typeface="Arial" panose="020B0604020202020204" pitchFamily="34" charset="0"/>
            </a:endParaRPr>
          </a:p>
          <a:p>
            <a:pPr marL="0" indent="0" algn="ctr">
              <a:lnSpc>
                <a:spcPct val="110000"/>
              </a:lnSpc>
              <a:buNone/>
            </a:pPr>
            <a:r>
              <a:rPr lang="en-US" sz="1600" b="1" dirty="0" err="1" smtClean="0">
                <a:latin typeface="Arial" panose="020B0604020202020204" pitchFamily="34" charset="0"/>
                <a:cs typeface="Arial" panose="020B0604020202020204" pitchFamily="34" charset="0"/>
              </a:rPr>
              <a:t>fosfomicina</a:t>
            </a:r>
            <a:r>
              <a:rPr lang="en-US" sz="1600" b="1" dirty="0" smtClean="0">
                <a:latin typeface="Arial" panose="020B0604020202020204" pitchFamily="34" charset="0"/>
                <a:cs typeface="Arial" panose="020B0604020202020204" pitchFamily="34" charset="0"/>
              </a:rPr>
              <a:t> </a:t>
            </a:r>
            <a:r>
              <a:rPr lang="en-US" sz="1600" b="1" dirty="0">
                <a:latin typeface="Arial" panose="020B0604020202020204" pitchFamily="34" charset="0"/>
                <a:cs typeface="Arial" panose="020B0604020202020204" pitchFamily="34" charset="0"/>
              </a:rPr>
              <a:t>4 g </a:t>
            </a:r>
            <a:r>
              <a:rPr lang="en-US" sz="1600" b="1" dirty="0" smtClean="0">
                <a:latin typeface="Arial" panose="020B0604020202020204" pitchFamily="34" charset="0"/>
                <a:cs typeface="Arial" panose="020B0604020202020204" pitchFamily="34" charset="0"/>
              </a:rPr>
              <a:t>c/4 </a:t>
            </a:r>
            <a:r>
              <a:rPr lang="en-US" sz="1600" b="1" dirty="0">
                <a:latin typeface="Arial" panose="020B0604020202020204" pitchFamily="34" charset="0"/>
                <a:cs typeface="Arial" panose="020B0604020202020204" pitchFamily="34" charset="0"/>
              </a:rPr>
              <a:t>h </a:t>
            </a:r>
            <a:r>
              <a:rPr lang="en-US" sz="1600" b="1" dirty="0" err="1" smtClean="0">
                <a:latin typeface="Arial" panose="020B0604020202020204" pitchFamily="34" charset="0"/>
                <a:cs typeface="Arial" panose="020B0604020202020204" pitchFamily="34" charset="0"/>
              </a:rPr>
              <a:t>e.v</a:t>
            </a:r>
            <a:r>
              <a:rPr lang="en-US" sz="1600" b="1" dirty="0" smtClean="0">
                <a:latin typeface="Arial" panose="020B0604020202020204" pitchFamily="34" charset="0"/>
                <a:cs typeface="Arial" panose="020B0604020202020204" pitchFamily="34" charset="0"/>
              </a:rPr>
              <a:t>.</a:t>
            </a:r>
          </a:p>
          <a:p>
            <a:pPr marL="0" indent="0">
              <a:lnSpc>
                <a:spcPct val="110000"/>
              </a:lnSpc>
              <a:buNone/>
            </a:pPr>
            <a:endParaRPr lang="en-US" sz="1600" b="1" dirty="0">
              <a:latin typeface="Arial" panose="020B0604020202020204" pitchFamily="34" charset="0"/>
              <a:cs typeface="Arial" panose="020B0604020202020204" pitchFamily="34" charset="0"/>
            </a:endParaRPr>
          </a:p>
          <a:p>
            <a:r>
              <a:rPr lang="pt-BR" sz="1400" dirty="0" err="1"/>
              <a:t>Ceftazidime-avibactam</a:t>
            </a:r>
            <a:r>
              <a:rPr lang="pt-BR" sz="1400" dirty="0"/>
              <a:t> 2.5 g </a:t>
            </a:r>
            <a:r>
              <a:rPr lang="pt-BR" sz="1400" dirty="0" smtClean="0"/>
              <a:t>c/8 </a:t>
            </a:r>
            <a:r>
              <a:rPr lang="pt-BR" sz="1400" dirty="0"/>
              <a:t>h </a:t>
            </a:r>
            <a:r>
              <a:rPr lang="pt-BR" sz="1400" dirty="0" err="1" smtClean="0"/>
              <a:t>e.v</a:t>
            </a:r>
            <a:endParaRPr lang="pt-BR" sz="1400" dirty="0"/>
          </a:p>
          <a:p>
            <a:pPr marL="0" indent="0" algn="ctr">
              <a:buNone/>
            </a:pPr>
            <a:r>
              <a:rPr lang="es-ES" sz="1400" dirty="0" smtClean="0"/>
              <a:t>+/-</a:t>
            </a:r>
            <a:endParaRPr lang="es-ES" sz="1400" dirty="0"/>
          </a:p>
          <a:p>
            <a:pPr marL="0" indent="0" algn="ctr">
              <a:buNone/>
            </a:pPr>
            <a:r>
              <a:rPr lang="es-ES" sz="1400" dirty="0" err="1" smtClean="0"/>
              <a:t>gentamicina</a:t>
            </a:r>
            <a:r>
              <a:rPr lang="es-ES" sz="1400" dirty="0" smtClean="0"/>
              <a:t> </a:t>
            </a:r>
            <a:r>
              <a:rPr lang="es-ES" sz="1400" dirty="0"/>
              <a:t>3–5 mg/kg/d  </a:t>
            </a:r>
            <a:r>
              <a:rPr lang="es-ES" sz="1400" dirty="0" smtClean="0"/>
              <a:t>c/24 </a:t>
            </a:r>
            <a:r>
              <a:rPr lang="es-ES" sz="1400" dirty="0"/>
              <a:t>h </a:t>
            </a:r>
            <a:r>
              <a:rPr lang="es-ES" sz="1400" dirty="0" err="1" smtClean="0"/>
              <a:t>e.v</a:t>
            </a:r>
            <a:r>
              <a:rPr lang="es-ES" sz="1400" dirty="0" smtClean="0"/>
              <a:t>.</a:t>
            </a:r>
            <a:endParaRPr lang="es-ES" sz="1400" dirty="0"/>
          </a:p>
          <a:p>
            <a:pPr marL="0" indent="0" algn="ctr">
              <a:buNone/>
            </a:pPr>
            <a:r>
              <a:rPr lang="es-ES" sz="1400" dirty="0" smtClean="0"/>
              <a:t>o</a:t>
            </a:r>
            <a:endParaRPr lang="es-ES" sz="1400" dirty="0"/>
          </a:p>
          <a:p>
            <a:pPr marL="0" indent="0" algn="ctr">
              <a:buNone/>
            </a:pPr>
            <a:r>
              <a:rPr lang="en-US" sz="1400" dirty="0" err="1" smtClean="0"/>
              <a:t>fosfomicina</a:t>
            </a:r>
            <a:r>
              <a:rPr lang="en-US" sz="1400" dirty="0" smtClean="0"/>
              <a:t> </a:t>
            </a:r>
            <a:r>
              <a:rPr lang="en-US" sz="1400" dirty="0"/>
              <a:t>4 g </a:t>
            </a:r>
            <a:r>
              <a:rPr lang="en-US" sz="1400" dirty="0" smtClean="0"/>
              <a:t>c/4 </a:t>
            </a:r>
            <a:r>
              <a:rPr lang="en-US" sz="1400" dirty="0"/>
              <a:t>h </a:t>
            </a:r>
            <a:r>
              <a:rPr lang="en-US" sz="1400" dirty="0" err="1" smtClean="0"/>
              <a:t>e.v</a:t>
            </a:r>
            <a:r>
              <a:rPr lang="en-US" sz="1400" dirty="0" smtClean="0"/>
              <a:t>.</a:t>
            </a:r>
            <a:endParaRPr lang="en-US" sz="1400" dirty="0"/>
          </a:p>
          <a:p>
            <a:pPr marL="0" indent="0" algn="ctr">
              <a:buNone/>
            </a:pPr>
            <a:r>
              <a:rPr lang="es-ES" sz="1400" dirty="0" smtClean="0"/>
              <a:t>+/- antibióticos inhalatorios</a:t>
            </a:r>
            <a:endParaRPr lang="es-ES" sz="1400" b="1" dirty="0">
              <a:latin typeface="Arial" panose="020B0604020202020204" pitchFamily="34" charset="0"/>
              <a:cs typeface="Arial" panose="020B0604020202020204" pitchFamily="34" charset="0"/>
            </a:endParaRPr>
          </a:p>
        </p:txBody>
      </p:sp>
      <p:sp>
        <p:nvSpPr>
          <p:cNvPr id="5" name="4 Marcador de texto"/>
          <p:cNvSpPr>
            <a:spLocks noGrp="1"/>
          </p:cNvSpPr>
          <p:nvPr>
            <p:ph type="body" sz="quarter" idx="3"/>
          </p:nvPr>
        </p:nvSpPr>
        <p:spPr>
          <a:xfrm>
            <a:off x="4645025" y="980728"/>
            <a:ext cx="4041775" cy="639762"/>
          </a:xfrm>
        </p:spPr>
        <p:txBody>
          <a:bodyPr>
            <a:normAutofit fontScale="70000" lnSpcReduction="20000"/>
          </a:bodyPr>
          <a:lstStyle/>
          <a:p>
            <a:pPr algn="ctr"/>
            <a:r>
              <a:rPr lang="es-ES"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KPC-</a:t>
            </a:r>
            <a:r>
              <a:rPr lang="es-ES" dirty="0" err="1">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Kp</a:t>
            </a:r>
            <a:r>
              <a:rPr lang="es-ES"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ES" dirty="0" err="1">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meropenem</a:t>
            </a:r>
            <a:r>
              <a:rPr lang="es-ES"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ES"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CIM ≥ </a:t>
            </a:r>
            <a:r>
              <a:rPr lang="es-ES"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64 mg/L</a:t>
            </a:r>
          </a:p>
          <a:p>
            <a:pPr algn="ctr"/>
            <a:r>
              <a:rPr lang="es-ES" dirty="0" err="1"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colistina</a:t>
            </a:r>
            <a:r>
              <a:rPr lang="es-ES"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 + AI</a:t>
            </a:r>
            <a:endParaRPr lang="es-ES"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5 Marcador de contenido"/>
          <p:cNvSpPr>
            <a:spLocks noGrp="1"/>
          </p:cNvSpPr>
          <p:nvPr>
            <p:ph sz="quarter" idx="4"/>
          </p:nvPr>
        </p:nvSpPr>
        <p:spPr>
          <a:xfrm>
            <a:off x="4645025" y="1916832"/>
            <a:ext cx="4041775" cy="4209331"/>
          </a:xfrm>
        </p:spPr>
        <p:txBody>
          <a:bodyPr>
            <a:normAutofit fontScale="70000" lnSpcReduction="20000"/>
          </a:bodyPr>
          <a:lstStyle/>
          <a:p>
            <a:r>
              <a:rPr lang="es-ES" b="1" dirty="0" err="1" smtClean="0">
                <a:latin typeface="Arial" panose="020B0604020202020204" pitchFamily="34" charset="0"/>
                <a:cs typeface="Arial" panose="020B0604020202020204" pitchFamily="34" charset="0"/>
              </a:rPr>
              <a:t>Colistina</a:t>
            </a:r>
            <a:r>
              <a:rPr lang="es-ES" b="1" dirty="0" smtClean="0">
                <a:latin typeface="Arial" panose="020B0604020202020204" pitchFamily="34" charset="0"/>
                <a:cs typeface="Arial" panose="020B0604020202020204" pitchFamily="34" charset="0"/>
              </a:rPr>
              <a:t> </a:t>
            </a:r>
            <a:r>
              <a:rPr lang="es-ES" b="1" dirty="0">
                <a:latin typeface="Arial" panose="020B0604020202020204" pitchFamily="34" charset="0"/>
                <a:cs typeface="Arial" panose="020B0604020202020204" pitchFamily="34" charset="0"/>
              </a:rPr>
              <a:t>4.5 MU </a:t>
            </a:r>
            <a:r>
              <a:rPr lang="es-ES" b="1" dirty="0" smtClean="0">
                <a:latin typeface="Arial" panose="020B0604020202020204" pitchFamily="34" charset="0"/>
                <a:cs typeface="Arial" panose="020B0604020202020204" pitchFamily="34" charset="0"/>
              </a:rPr>
              <a:t>c/12 </a:t>
            </a:r>
            <a:r>
              <a:rPr lang="es-ES" b="1" dirty="0">
                <a:latin typeface="Arial" panose="020B0604020202020204" pitchFamily="34" charset="0"/>
                <a:cs typeface="Arial" panose="020B0604020202020204" pitchFamily="34" charset="0"/>
              </a:rPr>
              <a:t>h </a:t>
            </a:r>
            <a:r>
              <a:rPr lang="es-ES" b="1" dirty="0" err="1" smtClean="0">
                <a:latin typeface="Arial" panose="020B0604020202020204" pitchFamily="34" charset="0"/>
                <a:cs typeface="Arial" panose="020B0604020202020204" pitchFamily="34" charset="0"/>
              </a:rPr>
              <a:t>e.v</a:t>
            </a:r>
            <a:r>
              <a:rPr lang="es-ES" b="1" dirty="0" smtClean="0">
                <a:latin typeface="Arial" panose="020B0604020202020204" pitchFamily="34" charset="0"/>
                <a:cs typeface="Arial" panose="020B0604020202020204" pitchFamily="34" charset="0"/>
              </a:rPr>
              <a:t>.</a:t>
            </a:r>
            <a:endParaRPr lang="es-ES" b="1" dirty="0">
              <a:latin typeface="Arial" panose="020B0604020202020204" pitchFamily="34" charset="0"/>
              <a:cs typeface="Arial" panose="020B0604020202020204" pitchFamily="34" charset="0"/>
            </a:endParaRPr>
          </a:p>
          <a:p>
            <a:pPr marL="0" indent="0" algn="ctr">
              <a:buNone/>
            </a:pPr>
            <a:r>
              <a:rPr lang="es-ES" b="1" dirty="0" smtClean="0">
                <a:latin typeface="Arial" panose="020B0604020202020204" pitchFamily="34" charset="0"/>
                <a:cs typeface="Arial" panose="020B0604020202020204" pitchFamily="34" charset="0"/>
              </a:rPr>
              <a:t>+/-</a:t>
            </a:r>
            <a:endParaRPr lang="es-ES" b="1" dirty="0">
              <a:latin typeface="Arial" panose="020B0604020202020204" pitchFamily="34" charset="0"/>
              <a:cs typeface="Arial" panose="020B0604020202020204" pitchFamily="34" charset="0"/>
            </a:endParaRPr>
          </a:p>
          <a:p>
            <a:pPr marL="0" indent="0" algn="ctr">
              <a:buNone/>
            </a:pPr>
            <a:r>
              <a:rPr lang="en-US" b="1" dirty="0" err="1" smtClean="0">
                <a:latin typeface="Arial" panose="020B0604020202020204" pitchFamily="34" charset="0"/>
                <a:cs typeface="Arial" panose="020B0604020202020204" pitchFamily="34" charset="0"/>
              </a:rPr>
              <a:t>tigeciclina</a:t>
            </a:r>
            <a:r>
              <a:rPr lang="en-US" b="1" dirty="0" smtClean="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100 mg </a:t>
            </a:r>
            <a:r>
              <a:rPr lang="en-US" b="1" dirty="0" smtClean="0">
                <a:latin typeface="Arial" panose="020B0604020202020204" pitchFamily="34" charset="0"/>
                <a:cs typeface="Arial" panose="020B0604020202020204" pitchFamily="34" charset="0"/>
              </a:rPr>
              <a:t>c/12 </a:t>
            </a:r>
            <a:r>
              <a:rPr lang="en-US" b="1" dirty="0">
                <a:latin typeface="Arial" panose="020B0604020202020204" pitchFamily="34" charset="0"/>
                <a:cs typeface="Arial" panose="020B0604020202020204" pitchFamily="34" charset="0"/>
              </a:rPr>
              <a:t>h </a:t>
            </a:r>
            <a:r>
              <a:rPr lang="en-US" b="1" dirty="0" err="1" smtClean="0">
                <a:latin typeface="Arial" panose="020B0604020202020204" pitchFamily="34" charset="0"/>
                <a:cs typeface="Arial" panose="020B0604020202020204" pitchFamily="34" charset="0"/>
              </a:rPr>
              <a:t>e.v</a:t>
            </a:r>
            <a:r>
              <a:rPr lang="en-US" b="1" dirty="0" smtClean="0">
                <a:latin typeface="Arial" panose="020B0604020202020204" pitchFamily="34" charset="0"/>
                <a:cs typeface="Arial" panose="020B0604020202020204" pitchFamily="34" charset="0"/>
              </a:rPr>
              <a:t>.</a:t>
            </a:r>
            <a:endParaRPr lang="en-US" b="1" dirty="0">
              <a:latin typeface="Arial" panose="020B0604020202020204" pitchFamily="34" charset="0"/>
              <a:cs typeface="Arial" panose="020B0604020202020204" pitchFamily="34" charset="0"/>
            </a:endParaRPr>
          </a:p>
          <a:p>
            <a:pPr marL="0" indent="0" algn="ctr">
              <a:buNone/>
            </a:pPr>
            <a:r>
              <a:rPr lang="es-ES" b="1" dirty="0" smtClean="0">
                <a:latin typeface="Arial" panose="020B0604020202020204" pitchFamily="34" charset="0"/>
                <a:cs typeface="Arial" panose="020B0604020202020204" pitchFamily="34" charset="0"/>
              </a:rPr>
              <a:t>O</a:t>
            </a:r>
          </a:p>
          <a:p>
            <a:pPr marL="0" indent="0" algn="ctr">
              <a:buNone/>
            </a:pPr>
            <a:r>
              <a:rPr lang="es-ES" b="1" dirty="0" err="1" smtClean="0">
                <a:latin typeface="Arial" panose="020B0604020202020204" pitchFamily="34" charset="0"/>
                <a:cs typeface="Arial" panose="020B0604020202020204" pitchFamily="34" charset="0"/>
              </a:rPr>
              <a:t>gentamicina</a:t>
            </a:r>
            <a:r>
              <a:rPr lang="es-ES" b="1" dirty="0" smtClean="0">
                <a:latin typeface="Arial" panose="020B0604020202020204" pitchFamily="34" charset="0"/>
                <a:cs typeface="Arial" panose="020B0604020202020204" pitchFamily="34" charset="0"/>
              </a:rPr>
              <a:t> 3–5 mg/kg/d c/24 h </a:t>
            </a:r>
            <a:r>
              <a:rPr lang="es-ES" b="1" dirty="0" err="1" smtClean="0">
                <a:latin typeface="Arial" panose="020B0604020202020204" pitchFamily="34" charset="0"/>
                <a:cs typeface="Arial" panose="020B0604020202020204" pitchFamily="34" charset="0"/>
              </a:rPr>
              <a:t>e.v</a:t>
            </a:r>
            <a:r>
              <a:rPr lang="es-ES" b="1" dirty="0" smtClean="0">
                <a:latin typeface="Arial" panose="020B0604020202020204" pitchFamily="34" charset="0"/>
                <a:cs typeface="Arial" panose="020B0604020202020204" pitchFamily="34" charset="0"/>
              </a:rPr>
              <a:t>.</a:t>
            </a:r>
          </a:p>
          <a:p>
            <a:pPr marL="0" indent="0" algn="ctr">
              <a:buNone/>
            </a:pPr>
            <a:r>
              <a:rPr lang="es-ES" b="1" dirty="0" smtClean="0">
                <a:latin typeface="Arial" panose="020B0604020202020204" pitchFamily="34" charset="0"/>
                <a:cs typeface="Arial" panose="020B0604020202020204" pitchFamily="34" charset="0"/>
              </a:rPr>
              <a:t>+/-</a:t>
            </a:r>
            <a:endParaRPr lang="es-ES" b="1" dirty="0">
              <a:latin typeface="Arial" panose="020B0604020202020204" pitchFamily="34" charset="0"/>
              <a:cs typeface="Arial" panose="020B0604020202020204" pitchFamily="34" charset="0"/>
            </a:endParaRPr>
          </a:p>
          <a:p>
            <a:pPr marL="0" indent="0" algn="ctr">
              <a:buNone/>
            </a:pPr>
            <a:r>
              <a:rPr lang="en-US" b="1" dirty="0" err="1" smtClean="0">
                <a:latin typeface="Arial" panose="020B0604020202020204" pitchFamily="34" charset="0"/>
                <a:cs typeface="Arial" panose="020B0604020202020204" pitchFamily="34" charset="0"/>
              </a:rPr>
              <a:t>rifampina</a:t>
            </a:r>
            <a:r>
              <a:rPr lang="en-US" b="1" dirty="0" smtClean="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600–900 mg </a:t>
            </a:r>
            <a:r>
              <a:rPr lang="en-US" b="1" dirty="0" smtClean="0">
                <a:latin typeface="Arial" panose="020B0604020202020204" pitchFamily="34" charset="0"/>
                <a:cs typeface="Arial" panose="020B0604020202020204" pitchFamily="34" charset="0"/>
              </a:rPr>
              <a:t>c/24 </a:t>
            </a:r>
            <a:r>
              <a:rPr lang="en-US" b="1" dirty="0">
                <a:latin typeface="Arial" panose="020B0604020202020204" pitchFamily="34" charset="0"/>
                <a:cs typeface="Arial" panose="020B0604020202020204" pitchFamily="34" charset="0"/>
              </a:rPr>
              <a:t>h </a:t>
            </a:r>
            <a:r>
              <a:rPr lang="en-US" b="1" dirty="0" err="1" smtClean="0">
                <a:latin typeface="Arial" panose="020B0604020202020204" pitchFamily="34" charset="0"/>
                <a:cs typeface="Arial" panose="020B0604020202020204" pitchFamily="34" charset="0"/>
              </a:rPr>
              <a:t>e.v</a:t>
            </a:r>
            <a:r>
              <a:rPr lang="en-US" b="1" dirty="0" smtClean="0">
                <a:latin typeface="Arial" panose="020B0604020202020204" pitchFamily="34" charset="0"/>
                <a:cs typeface="Arial" panose="020B0604020202020204" pitchFamily="34" charset="0"/>
              </a:rPr>
              <a:t>.</a:t>
            </a:r>
            <a:endParaRPr lang="en-US" b="1" dirty="0">
              <a:latin typeface="Arial" panose="020B0604020202020204" pitchFamily="34" charset="0"/>
              <a:cs typeface="Arial" panose="020B0604020202020204" pitchFamily="34" charset="0"/>
            </a:endParaRPr>
          </a:p>
          <a:p>
            <a:pPr marL="0" indent="0">
              <a:buNone/>
            </a:pPr>
            <a:endParaRPr lang="pt-BR" dirty="0" smtClean="0">
              <a:latin typeface="Arial" panose="020B0604020202020204" pitchFamily="34" charset="0"/>
              <a:cs typeface="Arial" panose="020B0604020202020204" pitchFamily="34" charset="0"/>
            </a:endParaRPr>
          </a:p>
          <a:p>
            <a:pPr marL="0" indent="0">
              <a:buNone/>
            </a:pPr>
            <a:r>
              <a:rPr lang="pt-BR" dirty="0" smtClean="0">
                <a:latin typeface="Arial" panose="020B0604020202020204" pitchFamily="34" charset="0"/>
                <a:cs typeface="Arial" panose="020B0604020202020204" pitchFamily="34" charset="0"/>
              </a:rPr>
              <a:t>• </a:t>
            </a:r>
            <a:r>
              <a:rPr lang="pt-BR" dirty="0" err="1" smtClean="0">
                <a:latin typeface="Arial" panose="020B0604020202020204" pitchFamily="34" charset="0"/>
                <a:cs typeface="Arial" panose="020B0604020202020204" pitchFamily="34" charset="0"/>
              </a:rPr>
              <a:t>Ceftazidima-avibactam</a:t>
            </a:r>
            <a:r>
              <a:rPr lang="pt-BR" dirty="0" smtClean="0">
                <a:latin typeface="Arial" panose="020B0604020202020204" pitchFamily="34" charset="0"/>
                <a:cs typeface="Arial" panose="020B0604020202020204" pitchFamily="34" charset="0"/>
              </a:rPr>
              <a:t> </a:t>
            </a:r>
            <a:r>
              <a:rPr lang="pt-BR" dirty="0">
                <a:latin typeface="Arial" panose="020B0604020202020204" pitchFamily="34" charset="0"/>
                <a:cs typeface="Arial" panose="020B0604020202020204" pitchFamily="34" charset="0"/>
              </a:rPr>
              <a:t>2.5 g </a:t>
            </a:r>
            <a:r>
              <a:rPr lang="pt-BR" dirty="0" smtClean="0">
                <a:latin typeface="Arial" panose="020B0604020202020204" pitchFamily="34" charset="0"/>
                <a:cs typeface="Arial" panose="020B0604020202020204" pitchFamily="34" charset="0"/>
              </a:rPr>
              <a:t>c/8 </a:t>
            </a:r>
            <a:r>
              <a:rPr lang="pt-BR" dirty="0">
                <a:latin typeface="Arial" panose="020B0604020202020204" pitchFamily="34" charset="0"/>
                <a:cs typeface="Arial" panose="020B0604020202020204" pitchFamily="34" charset="0"/>
              </a:rPr>
              <a:t>h </a:t>
            </a:r>
            <a:r>
              <a:rPr lang="pt-BR" dirty="0" err="1" smtClean="0">
                <a:latin typeface="Arial" panose="020B0604020202020204" pitchFamily="34" charset="0"/>
                <a:cs typeface="Arial" panose="020B0604020202020204" pitchFamily="34" charset="0"/>
              </a:rPr>
              <a:t>e.v</a:t>
            </a:r>
            <a:r>
              <a:rPr lang="pt-BR" dirty="0" smtClean="0">
                <a:latin typeface="Arial" panose="020B0604020202020204" pitchFamily="34" charset="0"/>
                <a:cs typeface="Arial" panose="020B0604020202020204" pitchFamily="34" charset="0"/>
              </a:rPr>
              <a:t>.</a:t>
            </a:r>
            <a:endParaRPr lang="pt-BR" dirty="0">
              <a:latin typeface="Arial" panose="020B0604020202020204" pitchFamily="34" charset="0"/>
              <a:cs typeface="Arial" panose="020B0604020202020204" pitchFamily="34" charset="0"/>
            </a:endParaRPr>
          </a:p>
          <a:p>
            <a:pPr marL="0" indent="0" algn="ctr">
              <a:buNone/>
            </a:pPr>
            <a:r>
              <a:rPr lang="es-ES" dirty="0" smtClean="0">
                <a:latin typeface="Arial" panose="020B0604020202020204" pitchFamily="34" charset="0"/>
                <a:cs typeface="Arial" panose="020B0604020202020204" pitchFamily="34" charset="0"/>
              </a:rPr>
              <a:t>+/-</a:t>
            </a:r>
            <a:endParaRPr lang="es-ES" dirty="0">
              <a:latin typeface="Arial" panose="020B0604020202020204" pitchFamily="34" charset="0"/>
              <a:cs typeface="Arial" panose="020B0604020202020204" pitchFamily="34" charset="0"/>
            </a:endParaRPr>
          </a:p>
          <a:p>
            <a:pPr marL="0" indent="0" algn="ctr">
              <a:buNone/>
            </a:pPr>
            <a:r>
              <a:rPr lang="es-ES" dirty="0" err="1" smtClean="0">
                <a:latin typeface="Arial" panose="020B0604020202020204" pitchFamily="34" charset="0"/>
                <a:cs typeface="Arial" panose="020B0604020202020204" pitchFamily="34" charset="0"/>
              </a:rPr>
              <a:t>gentamicina</a:t>
            </a:r>
            <a:r>
              <a:rPr lang="es-ES" dirty="0" smtClean="0">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3–5 mg/kg/d </a:t>
            </a:r>
            <a:r>
              <a:rPr lang="es-ES" dirty="0" smtClean="0">
                <a:latin typeface="Arial" panose="020B0604020202020204" pitchFamily="34" charset="0"/>
                <a:cs typeface="Arial" panose="020B0604020202020204" pitchFamily="34" charset="0"/>
              </a:rPr>
              <a:t>c/24 </a:t>
            </a:r>
            <a:r>
              <a:rPr lang="es-ES" dirty="0">
                <a:latin typeface="Arial" panose="020B0604020202020204" pitchFamily="34" charset="0"/>
                <a:cs typeface="Arial" panose="020B0604020202020204" pitchFamily="34" charset="0"/>
              </a:rPr>
              <a:t>h </a:t>
            </a:r>
            <a:r>
              <a:rPr lang="es-ES" dirty="0" err="1" smtClean="0">
                <a:latin typeface="Arial" panose="020B0604020202020204" pitchFamily="34" charset="0"/>
                <a:cs typeface="Arial" panose="020B0604020202020204" pitchFamily="34" charset="0"/>
              </a:rPr>
              <a:t>e.v</a:t>
            </a:r>
            <a:r>
              <a:rPr lang="es-ES" dirty="0" smtClean="0">
                <a:latin typeface="Arial" panose="020B0604020202020204" pitchFamily="34" charset="0"/>
                <a:cs typeface="Arial" panose="020B0604020202020204" pitchFamily="34" charset="0"/>
              </a:rPr>
              <a:t>.</a:t>
            </a:r>
            <a:endParaRPr lang="es-ES" dirty="0">
              <a:latin typeface="Arial" panose="020B0604020202020204" pitchFamily="34" charset="0"/>
              <a:cs typeface="Arial" panose="020B0604020202020204" pitchFamily="34" charset="0"/>
            </a:endParaRPr>
          </a:p>
          <a:p>
            <a:pPr marL="0" indent="0" algn="ctr">
              <a:buNone/>
            </a:pPr>
            <a:r>
              <a:rPr lang="es-ES" dirty="0" smtClean="0">
                <a:latin typeface="Arial" panose="020B0604020202020204" pitchFamily="34" charset="0"/>
                <a:cs typeface="Arial" panose="020B0604020202020204" pitchFamily="34" charset="0"/>
              </a:rPr>
              <a:t>o</a:t>
            </a:r>
            <a:endParaRPr lang="es-ES" dirty="0">
              <a:latin typeface="Arial" panose="020B0604020202020204" pitchFamily="34" charset="0"/>
              <a:cs typeface="Arial" panose="020B0604020202020204" pitchFamily="34" charset="0"/>
            </a:endParaRPr>
          </a:p>
          <a:p>
            <a:pPr marL="0" indent="0" algn="ctr">
              <a:buNone/>
            </a:pPr>
            <a:r>
              <a:rPr lang="en-US" dirty="0" err="1" smtClean="0">
                <a:latin typeface="Arial" panose="020B0604020202020204" pitchFamily="34" charset="0"/>
                <a:cs typeface="Arial" panose="020B0604020202020204" pitchFamily="34" charset="0"/>
              </a:rPr>
              <a:t>fosfomicina</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4 g </a:t>
            </a:r>
            <a:r>
              <a:rPr lang="en-US" dirty="0" smtClean="0">
                <a:latin typeface="Arial" panose="020B0604020202020204" pitchFamily="34" charset="0"/>
                <a:cs typeface="Arial" panose="020B0604020202020204" pitchFamily="34" charset="0"/>
              </a:rPr>
              <a:t>c/4 </a:t>
            </a:r>
            <a:r>
              <a:rPr lang="en-US" dirty="0">
                <a:latin typeface="Arial" panose="020B0604020202020204" pitchFamily="34" charset="0"/>
                <a:cs typeface="Arial" panose="020B0604020202020204" pitchFamily="34" charset="0"/>
              </a:rPr>
              <a:t>h </a:t>
            </a:r>
            <a:r>
              <a:rPr lang="en-US" dirty="0" err="1" smtClean="0">
                <a:latin typeface="Arial" panose="020B0604020202020204" pitchFamily="34" charset="0"/>
                <a:cs typeface="Arial" panose="020B0604020202020204" pitchFamily="34" charset="0"/>
              </a:rPr>
              <a:t>e.v</a:t>
            </a:r>
            <a:r>
              <a:rPr lang="en-US" dirty="0" smtClean="0">
                <a:latin typeface="Arial" panose="020B0604020202020204" pitchFamily="34" charset="0"/>
                <a:cs typeface="Arial" panose="020B0604020202020204" pitchFamily="34" charset="0"/>
              </a:rPr>
              <a:t>.</a:t>
            </a:r>
          </a:p>
          <a:p>
            <a:pPr marL="0" indent="0" algn="ctr">
              <a:buNone/>
            </a:pPr>
            <a:endParaRPr lang="en-US" dirty="0">
              <a:latin typeface="Arial" panose="020B0604020202020204" pitchFamily="34" charset="0"/>
              <a:cs typeface="Arial" panose="020B0604020202020204" pitchFamily="34" charset="0"/>
            </a:endParaRPr>
          </a:p>
          <a:p>
            <a:pPr marL="0" indent="0" algn="ctr">
              <a:buNone/>
            </a:pPr>
            <a:r>
              <a:rPr lang="es-ES" dirty="0" smtClean="0">
                <a:latin typeface="Arial" panose="020B0604020202020204" pitchFamily="34" charset="0"/>
                <a:cs typeface="Arial" panose="020B0604020202020204" pitchFamily="34" charset="0"/>
              </a:rPr>
              <a:t>+ Antibióticos inhalatorios </a:t>
            </a:r>
            <a:endParaRPr lang="es-ES" dirty="0">
              <a:latin typeface="Arial" panose="020B0604020202020204" pitchFamily="34" charset="0"/>
              <a:cs typeface="Arial" panose="020B0604020202020204" pitchFamily="34" charset="0"/>
            </a:endParaRPr>
          </a:p>
        </p:txBody>
      </p:sp>
      <p:sp>
        <p:nvSpPr>
          <p:cNvPr id="8" name="7 Rectángulo"/>
          <p:cNvSpPr/>
          <p:nvPr/>
        </p:nvSpPr>
        <p:spPr>
          <a:xfrm>
            <a:off x="107504" y="836712"/>
            <a:ext cx="4536504" cy="590465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CuadroTexto"/>
          <p:cNvSpPr txBox="1"/>
          <p:nvPr/>
        </p:nvSpPr>
        <p:spPr>
          <a:xfrm>
            <a:off x="4788024" y="6021288"/>
            <a:ext cx="4176464" cy="276999"/>
          </a:xfrm>
          <a:prstGeom prst="rect">
            <a:avLst/>
          </a:prstGeom>
          <a:noFill/>
        </p:spPr>
        <p:txBody>
          <a:bodyPr wrap="square" rtlCol="0">
            <a:spAutoFit/>
          </a:bodyPr>
          <a:lstStyle/>
          <a:p>
            <a:pPr algn="r"/>
            <a:r>
              <a:rPr lang="en-US" sz="1200" b="1" i="1" dirty="0" err="1">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Semin</a:t>
            </a:r>
            <a:r>
              <a:rPr lang="en-US" sz="1200" b="1" i="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1200" b="1" i="1" dirty="0" err="1">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Respir</a:t>
            </a:r>
            <a:r>
              <a:rPr lang="en-US" sz="1200" b="1" i="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1200" b="1" i="1" dirty="0" err="1">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Crit</a:t>
            </a:r>
            <a:r>
              <a:rPr lang="en-US" sz="1200" b="1" i="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Care </a:t>
            </a:r>
            <a:r>
              <a:rPr lang="en-US" sz="1200" b="1" i="1" dirty="0"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Med.</a:t>
            </a:r>
            <a:r>
              <a:rPr lang="en-US" sz="1200" b="1" i="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1200" b="1" i="1" dirty="0"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2017 </a:t>
            </a:r>
            <a:r>
              <a:rPr lang="en-US" sz="1200" b="1" i="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Jun;38(3):301-310</a:t>
            </a:r>
            <a:endParaRPr lang="es-ES" sz="1200" b="1" i="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52326416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8229600" cy="1143000"/>
          </a:xfrm>
        </p:spPr>
        <p:txBody>
          <a:bodyPr>
            <a:normAutofit/>
          </a:bodyPr>
          <a:lstStyle/>
          <a:p>
            <a:r>
              <a:rPr lang="en-US" sz="3600" b="1" dirty="0" err="1">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Terapia</a:t>
            </a:r>
            <a:r>
              <a:rPr lang="en-US" sz="36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de NAVM/NAH </a:t>
            </a:r>
            <a:r>
              <a:rPr lang="en-US" sz="3600" b="1" dirty="0" err="1">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por</a:t>
            </a:r>
            <a:r>
              <a:rPr lang="en-US" sz="36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3600" b="1" dirty="0" err="1">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Kp</a:t>
            </a:r>
            <a:r>
              <a:rPr lang="en-US" sz="36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-KPC</a:t>
            </a:r>
            <a:endParaRPr lang="es-ES" sz="3600" dirty="0"/>
          </a:p>
        </p:txBody>
      </p:sp>
      <p:sp>
        <p:nvSpPr>
          <p:cNvPr id="3" name="2 Marcador de contenido"/>
          <p:cNvSpPr>
            <a:spLocks noGrp="1"/>
          </p:cNvSpPr>
          <p:nvPr>
            <p:ph idx="4294967295"/>
          </p:nvPr>
        </p:nvSpPr>
        <p:spPr>
          <a:xfrm>
            <a:off x="216024" y="1052736"/>
            <a:ext cx="8748464" cy="1324744"/>
          </a:xfrm>
        </p:spPr>
        <p:txBody>
          <a:bodyPr>
            <a:normAutofit/>
          </a:bodyPr>
          <a:lstStyle/>
          <a:p>
            <a:pPr marL="0" indent="0" algn="ctr">
              <a:buNone/>
            </a:pPr>
            <a:r>
              <a:rPr lang="es-ES" sz="24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KPC-</a:t>
            </a:r>
            <a:r>
              <a:rPr lang="es-ES" sz="2400" b="1" dirty="0" err="1">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Kp</a:t>
            </a:r>
            <a:r>
              <a:rPr lang="es-ES" sz="24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ES" sz="2400" b="1" dirty="0" err="1">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meropenem</a:t>
            </a:r>
            <a:r>
              <a:rPr lang="es-ES" sz="24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ES" sz="2400"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CIM ≥ </a:t>
            </a:r>
            <a:r>
              <a:rPr lang="es-ES" sz="24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64 </a:t>
            </a:r>
            <a:r>
              <a:rPr lang="es-ES" sz="2400"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mg/L </a:t>
            </a:r>
            <a:r>
              <a:rPr lang="pt-BR" sz="2400" b="1" dirty="0" err="1"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colistina</a:t>
            </a:r>
            <a:r>
              <a:rPr lang="pt-BR" sz="2400"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 + antibióticos </a:t>
            </a:r>
            <a:r>
              <a:rPr lang="pt-BR" sz="2400" b="1" dirty="0" err="1"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inhalatorios</a:t>
            </a:r>
            <a:endParaRPr lang="pt-BR" sz="2400"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3 CuadroTexto"/>
          <p:cNvSpPr txBox="1"/>
          <p:nvPr/>
        </p:nvSpPr>
        <p:spPr>
          <a:xfrm>
            <a:off x="251520" y="2085852"/>
            <a:ext cx="8640960" cy="4801314"/>
          </a:xfrm>
          <a:prstGeom prst="rect">
            <a:avLst/>
          </a:prstGeom>
          <a:noFill/>
        </p:spPr>
        <p:txBody>
          <a:bodyPr wrap="square" rtlCol="0">
            <a:spAutoFit/>
          </a:bodyPr>
          <a:lstStyle/>
          <a:p>
            <a:pPr marL="285750" indent="-285750">
              <a:buFont typeface="Arial" panose="020B0604020202020204" pitchFamily="34" charset="0"/>
              <a:buChar char="•"/>
            </a:pPr>
            <a:r>
              <a:rPr lang="en-US" b="1" dirty="0" err="1" smtClean="0">
                <a:latin typeface="Arial" panose="020B0604020202020204" pitchFamily="34" charset="0"/>
                <a:cs typeface="Arial" panose="020B0604020202020204" pitchFamily="34" charset="0"/>
              </a:rPr>
              <a:t>Tigeciclina</a:t>
            </a:r>
            <a:r>
              <a:rPr lang="en-US" b="1" dirty="0" smtClean="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100 mg </a:t>
            </a:r>
            <a:r>
              <a:rPr lang="en-US" b="1" dirty="0" smtClean="0">
                <a:latin typeface="Arial" panose="020B0604020202020204" pitchFamily="34" charset="0"/>
                <a:cs typeface="Arial" panose="020B0604020202020204" pitchFamily="34" charset="0"/>
              </a:rPr>
              <a:t>c/12 </a:t>
            </a:r>
            <a:r>
              <a:rPr lang="en-US" b="1" dirty="0" err="1" smtClean="0">
                <a:latin typeface="Arial" panose="020B0604020202020204" pitchFamily="34" charset="0"/>
                <a:cs typeface="Arial" panose="020B0604020202020204" pitchFamily="34" charset="0"/>
              </a:rPr>
              <a:t>hs</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e.v</a:t>
            </a:r>
            <a:r>
              <a:rPr lang="en-US" b="1" dirty="0" smtClean="0">
                <a:latin typeface="Arial" panose="020B0604020202020204" pitchFamily="34" charset="0"/>
                <a:cs typeface="Arial" panose="020B0604020202020204" pitchFamily="34" charset="0"/>
              </a:rPr>
              <a:t>.</a:t>
            </a:r>
            <a:endParaRPr lang="en-US" b="1" dirty="0">
              <a:latin typeface="Arial" panose="020B0604020202020204" pitchFamily="34" charset="0"/>
              <a:cs typeface="Arial" panose="020B0604020202020204" pitchFamily="34" charset="0"/>
            </a:endParaRPr>
          </a:p>
          <a:p>
            <a:r>
              <a:rPr lang="es-ES" b="1" dirty="0" smtClean="0">
                <a:latin typeface="Arial" panose="020B0604020202020204" pitchFamily="34" charset="0"/>
                <a:cs typeface="Arial" panose="020B0604020202020204" pitchFamily="34" charset="0"/>
              </a:rPr>
              <a:t>+/-</a:t>
            </a:r>
            <a:endParaRPr lang="es-ES" b="1" dirty="0">
              <a:latin typeface="Arial" panose="020B0604020202020204" pitchFamily="34" charset="0"/>
              <a:cs typeface="Arial" panose="020B0604020202020204" pitchFamily="34" charset="0"/>
            </a:endParaRPr>
          </a:p>
          <a:p>
            <a:r>
              <a:rPr lang="es-ES" b="1" dirty="0" err="1" smtClean="0">
                <a:latin typeface="Arial" panose="020B0604020202020204" pitchFamily="34" charset="0"/>
                <a:cs typeface="Arial" panose="020B0604020202020204" pitchFamily="34" charset="0"/>
              </a:rPr>
              <a:t>colistina</a:t>
            </a:r>
            <a:r>
              <a:rPr lang="es-ES" b="1" dirty="0" smtClean="0">
                <a:latin typeface="Arial" panose="020B0604020202020204" pitchFamily="34" charset="0"/>
                <a:cs typeface="Arial" panose="020B0604020202020204" pitchFamily="34" charset="0"/>
              </a:rPr>
              <a:t> </a:t>
            </a:r>
            <a:r>
              <a:rPr lang="es-ES" b="1" dirty="0">
                <a:latin typeface="Arial" panose="020B0604020202020204" pitchFamily="34" charset="0"/>
                <a:cs typeface="Arial" panose="020B0604020202020204" pitchFamily="34" charset="0"/>
              </a:rPr>
              <a:t>4.5 MU </a:t>
            </a:r>
            <a:r>
              <a:rPr lang="es-ES" b="1" dirty="0" smtClean="0">
                <a:latin typeface="Arial" panose="020B0604020202020204" pitchFamily="34" charset="0"/>
                <a:cs typeface="Arial" panose="020B0604020202020204" pitchFamily="34" charset="0"/>
              </a:rPr>
              <a:t>c/12 </a:t>
            </a:r>
            <a:r>
              <a:rPr lang="es-ES" b="1" dirty="0" err="1" smtClean="0">
                <a:latin typeface="Arial" panose="020B0604020202020204" pitchFamily="34" charset="0"/>
                <a:cs typeface="Arial" panose="020B0604020202020204" pitchFamily="34" charset="0"/>
              </a:rPr>
              <a:t>hs</a:t>
            </a:r>
            <a:r>
              <a:rPr lang="es-ES" b="1" dirty="0" smtClean="0">
                <a:latin typeface="Arial" panose="020B0604020202020204" pitchFamily="34" charset="0"/>
                <a:cs typeface="Arial" panose="020B0604020202020204" pitchFamily="34" charset="0"/>
              </a:rPr>
              <a:t> </a:t>
            </a:r>
            <a:r>
              <a:rPr lang="es-ES" b="1" dirty="0" err="1" smtClean="0">
                <a:latin typeface="Arial" panose="020B0604020202020204" pitchFamily="34" charset="0"/>
                <a:cs typeface="Arial" panose="020B0604020202020204" pitchFamily="34" charset="0"/>
              </a:rPr>
              <a:t>e.v</a:t>
            </a:r>
            <a:r>
              <a:rPr lang="es-ES" b="1" dirty="0" smtClean="0">
                <a:latin typeface="Arial" panose="020B0604020202020204" pitchFamily="34" charset="0"/>
                <a:cs typeface="Arial" panose="020B0604020202020204" pitchFamily="34" charset="0"/>
              </a:rPr>
              <a:t>.</a:t>
            </a:r>
            <a:endParaRPr lang="es-ES" b="1" dirty="0">
              <a:latin typeface="Arial" panose="020B0604020202020204" pitchFamily="34" charset="0"/>
              <a:cs typeface="Arial" panose="020B0604020202020204" pitchFamily="34" charset="0"/>
            </a:endParaRPr>
          </a:p>
          <a:p>
            <a:r>
              <a:rPr lang="es-ES" b="1" dirty="0" smtClean="0">
                <a:latin typeface="Arial" panose="020B0604020202020204" pitchFamily="34" charset="0"/>
                <a:cs typeface="Arial" panose="020B0604020202020204" pitchFamily="34" charset="0"/>
              </a:rPr>
              <a:t>+/-</a:t>
            </a:r>
            <a:endParaRPr lang="es-ES" b="1" dirty="0">
              <a:latin typeface="Arial" panose="020B0604020202020204" pitchFamily="34" charset="0"/>
              <a:cs typeface="Arial" panose="020B0604020202020204" pitchFamily="34" charset="0"/>
            </a:endParaRPr>
          </a:p>
          <a:p>
            <a:r>
              <a:rPr lang="en-US" b="1" dirty="0" err="1" smtClean="0">
                <a:latin typeface="Arial" panose="020B0604020202020204" pitchFamily="34" charset="0"/>
                <a:cs typeface="Arial" panose="020B0604020202020204" pitchFamily="34" charset="0"/>
              </a:rPr>
              <a:t>rifampina</a:t>
            </a:r>
            <a:r>
              <a:rPr lang="en-US" b="1" dirty="0" smtClean="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600–900 mg </a:t>
            </a:r>
            <a:r>
              <a:rPr lang="en-US" b="1" dirty="0" smtClean="0">
                <a:latin typeface="Arial" panose="020B0604020202020204" pitchFamily="34" charset="0"/>
                <a:cs typeface="Arial" panose="020B0604020202020204" pitchFamily="34" charset="0"/>
              </a:rPr>
              <a:t>c/24 </a:t>
            </a:r>
            <a:r>
              <a:rPr lang="en-US" b="1" dirty="0" err="1" smtClean="0">
                <a:latin typeface="Arial" panose="020B0604020202020204" pitchFamily="34" charset="0"/>
                <a:cs typeface="Arial" panose="020B0604020202020204" pitchFamily="34" charset="0"/>
              </a:rPr>
              <a:t>hs</a:t>
            </a:r>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e.v</a:t>
            </a:r>
            <a:r>
              <a:rPr lang="en-US" b="1" dirty="0" smtClean="0">
                <a:latin typeface="Arial" panose="020B0604020202020204" pitchFamily="34" charset="0"/>
                <a:cs typeface="Arial" panose="020B0604020202020204" pitchFamily="34" charset="0"/>
              </a:rPr>
              <a: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a:t>
            </a:r>
            <a:r>
              <a:rPr lang="en-US" i="1" dirty="0" err="1">
                <a:latin typeface="Arial" panose="020B0604020202020204" pitchFamily="34" charset="0"/>
                <a:cs typeface="Arial" panose="020B0604020202020204" pitchFamily="34" charset="0"/>
              </a:rPr>
              <a:t>Ertapenem</a:t>
            </a:r>
            <a:r>
              <a:rPr lang="en-US" i="1" dirty="0">
                <a:latin typeface="Arial" panose="020B0604020202020204" pitchFamily="34" charset="0"/>
                <a:cs typeface="Arial" panose="020B0604020202020204" pitchFamily="34" charset="0"/>
              </a:rPr>
              <a:t> 500 mg </a:t>
            </a:r>
            <a:r>
              <a:rPr lang="en-US" i="1" dirty="0" smtClean="0">
                <a:latin typeface="Arial" panose="020B0604020202020204" pitchFamily="34" charset="0"/>
                <a:cs typeface="Arial" panose="020B0604020202020204" pitchFamily="34" charset="0"/>
              </a:rPr>
              <a:t>c/6 </a:t>
            </a:r>
            <a:r>
              <a:rPr lang="en-US" i="1" dirty="0" err="1" smtClean="0">
                <a:latin typeface="Arial" panose="020B0604020202020204" pitchFamily="34" charset="0"/>
                <a:cs typeface="Arial" panose="020B0604020202020204" pitchFamily="34" charset="0"/>
              </a:rPr>
              <a:t>hs</a:t>
            </a:r>
            <a:r>
              <a:rPr lang="en-US" i="1" dirty="0" smtClean="0">
                <a:latin typeface="Arial" panose="020B0604020202020204" pitchFamily="34" charset="0"/>
                <a:cs typeface="Arial" panose="020B0604020202020204" pitchFamily="34" charset="0"/>
              </a:rPr>
              <a:t> </a:t>
            </a:r>
            <a:r>
              <a:rPr lang="en-US" i="1" dirty="0" err="1" smtClean="0">
                <a:latin typeface="Arial" panose="020B0604020202020204" pitchFamily="34" charset="0"/>
                <a:cs typeface="Arial" panose="020B0604020202020204" pitchFamily="34" charset="0"/>
              </a:rPr>
              <a:t>e.v</a:t>
            </a:r>
            <a:r>
              <a:rPr lang="en-US" i="1" dirty="0" smtClean="0">
                <a:latin typeface="Arial" panose="020B0604020202020204" pitchFamily="34" charset="0"/>
                <a:cs typeface="Arial" panose="020B0604020202020204" pitchFamily="34" charset="0"/>
              </a:rPr>
              <a:t>.</a:t>
            </a:r>
            <a:endParaRPr lang="en-US" i="1" dirty="0">
              <a:latin typeface="Arial" panose="020B0604020202020204" pitchFamily="34" charset="0"/>
              <a:cs typeface="Arial" panose="020B0604020202020204" pitchFamily="34" charset="0"/>
            </a:endParaRPr>
          </a:p>
          <a:p>
            <a:r>
              <a:rPr lang="es-ES" i="1" dirty="0" smtClean="0">
                <a:latin typeface="Arial" panose="020B0604020202020204" pitchFamily="34" charset="0"/>
                <a:cs typeface="Arial" panose="020B0604020202020204" pitchFamily="34" charset="0"/>
              </a:rPr>
              <a:t>+/-</a:t>
            </a:r>
            <a:endParaRPr lang="es-ES" i="1" dirty="0">
              <a:latin typeface="Arial" panose="020B0604020202020204" pitchFamily="34" charset="0"/>
              <a:cs typeface="Arial" panose="020B0604020202020204" pitchFamily="34" charset="0"/>
            </a:endParaRPr>
          </a:p>
          <a:p>
            <a:r>
              <a:rPr lang="es-ES" i="1" dirty="0" err="1">
                <a:latin typeface="Arial" panose="020B0604020202020204" pitchFamily="34" charset="0"/>
                <a:cs typeface="Arial" panose="020B0604020202020204" pitchFamily="34" charset="0"/>
              </a:rPr>
              <a:t>meropenem</a:t>
            </a:r>
            <a:r>
              <a:rPr lang="es-ES" i="1" dirty="0">
                <a:latin typeface="Arial" panose="020B0604020202020204" pitchFamily="34" charset="0"/>
                <a:cs typeface="Arial" panose="020B0604020202020204" pitchFamily="34" charset="0"/>
              </a:rPr>
              <a:t> 2 g </a:t>
            </a:r>
            <a:r>
              <a:rPr lang="es-ES" i="1" dirty="0" smtClean="0">
                <a:latin typeface="Arial" panose="020B0604020202020204" pitchFamily="34" charset="0"/>
                <a:cs typeface="Arial" panose="020B0604020202020204" pitchFamily="34" charset="0"/>
              </a:rPr>
              <a:t>c/8 </a:t>
            </a:r>
            <a:r>
              <a:rPr lang="es-ES" i="1" dirty="0" err="1" smtClean="0">
                <a:latin typeface="Arial" panose="020B0604020202020204" pitchFamily="34" charset="0"/>
                <a:cs typeface="Arial" panose="020B0604020202020204" pitchFamily="34" charset="0"/>
              </a:rPr>
              <a:t>hs</a:t>
            </a:r>
            <a:r>
              <a:rPr lang="es-ES" i="1" dirty="0" smtClean="0">
                <a:latin typeface="Arial" panose="020B0604020202020204" pitchFamily="34" charset="0"/>
                <a:cs typeface="Arial" panose="020B0604020202020204" pitchFamily="34" charset="0"/>
              </a:rPr>
              <a:t> </a:t>
            </a:r>
            <a:r>
              <a:rPr lang="es-ES" i="1" dirty="0" err="1" smtClean="0">
                <a:latin typeface="Arial" panose="020B0604020202020204" pitchFamily="34" charset="0"/>
                <a:cs typeface="Arial" panose="020B0604020202020204" pitchFamily="34" charset="0"/>
              </a:rPr>
              <a:t>e.v</a:t>
            </a:r>
            <a:r>
              <a:rPr lang="es-ES" i="1" dirty="0" smtClean="0">
                <a:latin typeface="Arial" panose="020B0604020202020204" pitchFamily="34" charset="0"/>
                <a:cs typeface="Arial" panose="020B0604020202020204" pitchFamily="34" charset="0"/>
              </a:rPr>
              <a:t>.</a:t>
            </a:r>
          </a:p>
          <a:p>
            <a:endParaRPr lang="es-ES" dirty="0">
              <a:latin typeface="Arial" panose="020B0604020202020204" pitchFamily="34" charset="0"/>
              <a:cs typeface="Arial" panose="020B0604020202020204" pitchFamily="34" charset="0"/>
            </a:endParaRPr>
          </a:p>
          <a:p>
            <a:r>
              <a:rPr lang="pt-BR" dirty="0" smtClean="0">
                <a:latin typeface="Arial" panose="020B0604020202020204" pitchFamily="34" charset="0"/>
                <a:cs typeface="Arial" panose="020B0604020202020204" pitchFamily="34" charset="0"/>
              </a:rPr>
              <a:t>• </a:t>
            </a:r>
            <a:r>
              <a:rPr lang="pt-BR" dirty="0" err="1">
                <a:latin typeface="Arial" panose="020B0604020202020204" pitchFamily="34" charset="0"/>
                <a:cs typeface="Arial" panose="020B0604020202020204" pitchFamily="34" charset="0"/>
              </a:rPr>
              <a:t>Ceftazidime-avibactam</a:t>
            </a:r>
            <a:r>
              <a:rPr lang="pt-BR" dirty="0">
                <a:latin typeface="Arial" panose="020B0604020202020204" pitchFamily="34" charset="0"/>
                <a:cs typeface="Arial" panose="020B0604020202020204" pitchFamily="34" charset="0"/>
              </a:rPr>
              <a:t> 2.5 g </a:t>
            </a:r>
            <a:r>
              <a:rPr lang="pt-BR" dirty="0" smtClean="0">
                <a:latin typeface="Arial" panose="020B0604020202020204" pitchFamily="34" charset="0"/>
                <a:cs typeface="Arial" panose="020B0604020202020204" pitchFamily="34" charset="0"/>
              </a:rPr>
              <a:t>c/8 </a:t>
            </a:r>
            <a:r>
              <a:rPr lang="pt-BR" dirty="0">
                <a:latin typeface="Arial" panose="020B0604020202020204" pitchFamily="34" charset="0"/>
                <a:cs typeface="Arial" panose="020B0604020202020204" pitchFamily="34" charset="0"/>
              </a:rPr>
              <a:t>h </a:t>
            </a:r>
            <a:r>
              <a:rPr lang="pt-BR" dirty="0" err="1" smtClean="0">
                <a:latin typeface="Arial" panose="020B0604020202020204" pitchFamily="34" charset="0"/>
                <a:cs typeface="Arial" panose="020B0604020202020204" pitchFamily="34" charset="0"/>
              </a:rPr>
              <a:t>e.v</a:t>
            </a:r>
            <a:r>
              <a:rPr lang="pt-BR" dirty="0" smtClean="0">
                <a:latin typeface="Arial" panose="020B0604020202020204" pitchFamily="34" charset="0"/>
                <a:cs typeface="Arial" panose="020B0604020202020204" pitchFamily="34" charset="0"/>
              </a:rPr>
              <a:t>.</a:t>
            </a:r>
            <a:endParaRPr lang="pt-BR" dirty="0">
              <a:latin typeface="Arial" panose="020B0604020202020204" pitchFamily="34" charset="0"/>
              <a:cs typeface="Arial" panose="020B0604020202020204" pitchFamily="34" charset="0"/>
            </a:endParaRPr>
          </a:p>
          <a:p>
            <a:r>
              <a:rPr lang="es-ES" dirty="0" smtClean="0">
                <a:latin typeface="Arial" panose="020B0604020202020204" pitchFamily="34" charset="0"/>
                <a:cs typeface="Arial" panose="020B0604020202020204" pitchFamily="34" charset="0"/>
              </a:rPr>
              <a:t>+/-</a:t>
            </a:r>
            <a:endParaRPr lang="es-ES" dirty="0">
              <a:latin typeface="Arial" panose="020B0604020202020204" pitchFamily="34" charset="0"/>
              <a:cs typeface="Arial" panose="020B0604020202020204" pitchFamily="34" charset="0"/>
            </a:endParaRPr>
          </a:p>
          <a:p>
            <a:r>
              <a:rPr lang="es-ES" dirty="0" err="1" smtClean="0">
                <a:latin typeface="Arial" panose="020B0604020202020204" pitchFamily="34" charset="0"/>
                <a:cs typeface="Arial" panose="020B0604020202020204" pitchFamily="34" charset="0"/>
              </a:rPr>
              <a:t>gentamicina</a:t>
            </a:r>
            <a:r>
              <a:rPr lang="es-ES" dirty="0" smtClean="0">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3–5 mg/kg/d </a:t>
            </a:r>
            <a:r>
              <a:rPr lang="es-ES" dirty="0" smtClean="0">
                <a:latin typeface="Arial" panose="020B0604020202020204" pitchFamily="34" charset="0"/>
                <a:cs typeface="Arial" panose="020B0604020202020204" pitchFamily="34" charset="0"/>
              </a:rPr>
              <a:t>c/24 </a:t>
            </a:r>
            <a:r>
              <a:rPr lang="es-ES" dirty="0">
                <a:latin typeface="Arial" panose="020B0604020202020204" pitchFamily="34" charset="0"/>
                <a:cs typeface="Arial" panose="020B0604020202020204" pitchFamily="34" charset="0"/>
              </a:rPr>
              <a:t>h </a:t>
            </a:r>
            <a:r>
              <a:rPr lang="es-ES" dirty="0" err="1" smtClean="0">
                <a:latin typeface="Arial" panose="020B0604020202020204" pitchFamily="34" charset="0"/>
                <a:cs typeface="Arial" panose="020B0604020202020204" pitchFamily="34" charset="0"/>
              </a:rPr>
              <a:t>e.v</a:t>
            </a:r>
            <a:r>
              <a:rPr lang="es-ES" dirty="0" smtClean="0">
                <a:latin typeface="Arial" panose="020B0604020202020204" pitchFamily="34" charset="0"/>
                <a:cs typeface="Arial" panose="020B0604020202020204" pitchFamily="34" charset="0"/>
              </a:rPr>
              <a:t>.</a:t>
            </a:r>
            <a:endParaRPr lang="es-ES" dirty="0">
              <a:latin typeface="Arial" panose="020B0604020202020204" pitchFamily="34" charset="0"/>
              <a:cs typeface="Arial" panose="020B0604020202020204" pitchFamily="34" charset="0"/>
            </a:endParaRPr>
          </a:p>
          <a:p>
            <a:r>
              <a:rPr lang="es-ES" dirty="0" smtClean="0">
                <a:latin typeface="Arial" panose="020B0604020202020204" pitchFamily="34" charset="0"/>
                <a:cs typeface="Arial" panose="020B0604020202020204" pitchFamily="34" charset="0"/>
              </a:rPr>
              <a:t>o</a:t>
            </a:r>
            <a:endParaRPr lang="es-ES" dirty="0">
              <a:latin typeface="Arial" panose="020B0604020202020204" pitchFamily="34" charset="0"/>
              <a:cs typeface="Arial" panose="020B0604020202020204" pitchFamily="34" charset="0"/>
            </a:endParaRPr>
          </a:p>
          <a:p>
            <a:r>
              <a:rPr lang="en-US" dirty="0" err="1" smtClean="0">
                <a:latin typeface="Arial" panose="020B0604020202020204" pitchFamily="34" charset="0"/>
                <a:cs typeface="Arial" panose="020B0604020202020204" pitchFamily="34" charset="0"/>
              </a:rPr>
              <a:t>fosfomicin</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4 g </a:t>
            </a:r>
            <a:r>
              <a:rPr lang="en-US" dirty="0" smtClean="0">
                <a:latin typeface="Arial" panose="020B0604020202020204" pitchFamily="34" charset="0"/>
                <a:cs typeface="Arial" panose="020B0604020202020204" pitchFamily="34" charset="0"/>
              </a:rPr>
              <a:t>c/4 </a:t>
            </a:r>
            <a:r>
              <a:rPr lang="en-US" dirty="0" err="1" smtClean="0">
                <a:latin typeface="Arial" panose="020B0604020202020204" pitchFamily="34" charset="0"/>
                <a:cs typeface="Arial" panose="020B0604020202020204" pitchFamily="34" charset="0"/>
              </a:rPr>
              <a:t>hs</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e.v</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iv</a:t>
            </a:r>
          </a:p>
          <a:p>
            <a:r>
              <a:rPr lang="es-ES" dirty="0" smtClean="0">
                <a:latin typeface="Arial" panose="020B0604020202020204" pitchFamily="34" charset="0"/>
                <a:cs typeface="Arial" panose="020B0604020202020204" pitchFamily="34" charset="0"/>
              </a:rPr>
              <a:t>+</a:t>
            </a:r>
          </a:p>
          <a:p>
            <a:r>
              <a:rPr lang="es-ES" dirty="0" smtClean="0">
                <a:latin typeface="Arial" panose="020B0604020202020204" pitchFamily="34" charset="0"/>
                <a:cs typeface="Arial" panose="020B0604020202020204" pitchFamily="34" charset="0"/>
              </a:rPr>
              <a:t>Antibióticos inhalatorios</a:t>
            </a:r>
            <a:endParaRPr lang="es-ES" dirty="0">
              <a:latin typeface="Arial" panose="020B0604020202020204" pitchFamily="34" charset="0"/>
              <a:cs typeface="Arial" panose="020B0604020202020204" pitchFamily="34" charset="0"/>
            </a:endParaRPr>
          </a:p>
        </p:txBody>
      </p:sp>
      <p:sp>
        <p:nvSpPr>
          <p:cNvPr id="5" name="4 CuadroTexto"/>
          <p:cNvSpPr txBox="1"/>
          <p:nvPr/>
        </p:nvSpPr>
        <p:spPr>
          <a:xfrm>
            <a:off x="4427984" y="5960313"/>
            <a:ext cx="4464496" cy="276999"/>
          </a:xfrm>
          <a:prstGeom prst="rect">
            <a:avLst/>
          </a:prstGeom>
          <a:noFill/>
        </p:spPr>
        <p:txBody>
          <a:bodyPr wrap="square" rtlCol="0">
            <a:spAutoFit/>
          </a:bodyPr>
          <a:lstStyle/>
          <a:p>
            <a:pPr algn="r"/>
            <a:r>
              <a:rPr lang="en-US" sz="1200" b="1" i="1" dirty="0" err="1">
                <a:solidFill>
                  <a:schemeClr val="tx2"/>
                </a:solidFill>
                <a:latin typeface="Arial" panose="020B0604020202020204" pitchFamily="34" charset="0"/>
                <a:cs typeface="Arial" panose="020B0604020202020204" pitchFamily="34" charset="0"/>
              </a:rPr>
              <a:t>Semin</a:t>
            </a:r>
            <a:r>
              <a:rPr lang="en-US" sz="1200" b="1" i="1" dirty="0">
                <a:solidFill>
                  <a:schemeClr val="tx2"/>
                </a:solidFill>
                <a:latin typeface="Arial" panose="020B0604020202020204" pitchFamily="34" charset="0"/>
                <a:cs typeface="Arial" panose="020B0604020202020204" pitchFamily="34" charset="0"/>
              </a:rPr>
              <a:t> </a:t>
            </a:r>
            <a:r>
              <a:rPr lang="en-US" sz="1200" b="1" i="1" dirty="0" err="1">
                <a:solidFill>
                  <a:schemeClr val="tx2"/>
                </a:solidFill>
                <a:latin typeface="Arial" panose="020B0604020202020204" pitchFamily="34" charset="0"/>
                <a:cs typeface="Arial" panose="020B0604020202020204" pitchFamily="34" charset="0"/>
              </a:rPr>
              <a:t>Respir</a:t>
            </a:r>
            <a:r>
              <a:rPr lang="en-US" sz="1200" b="1" i="1" dirty="0">
                <a:solidFill>
                  <a:schemeClr val="tx2"/>
                </a:solidFill>
                <a:latin typeface="Arial" panose="020B0604020202020204" pitchFamily="34" charset="0"/>
                <a:cs typeface="Arial" panose="020B0604020202020204" pitchFamily="34" charset="0"/>
              </a:rPr>
              <a:t> </a:t>
            </a:r>
            <a:r>
              <a:rPr lang="en-US" sz="1200" b="1" i="1" dirty="0" err="1">
                <a:solidFill>
                  <a:schemeClr val="tx2"/>
                </a:solidFill>
                <a:latin typeface="Arial" panose="020B0604020202020204" pitchFamily="34" charset="0"/>
                <a:cs typeface="Arial" panose="020B0604020202020204" pitchFamily="34" charset="0"/>
              </a:rPr>
              <a:t>Crit</a:t>
            </a:r>
            <a:r>
              <a:rPr lang="en-US" sz="1200" b="1" i="1" dirty="0">
                <a:solidFill>
                  <a:schemeClr val="tx2"/>
                </a:solidFill>
                <a:latin typeface="Arial" panose="020B0604020202020204" pitchFamily="34" charset="0"/>
                <a:cs typeface="Arial" panose="020B0604020202020204" pitchFamily="34" charset="0"/>
              </a:rPr>
              <a:t> Care Med. 2017 Jun;38(3):301-310</a:t>
            </a:r>
            <a:endParaRPr lang="es-ES" sz="1200" b="1" i="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63413428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64904"/>
            <a:ext cx="7772400" cy="1470025"/>
          </a:xfrm>
        </p:spPr>
        <p:txBody>
          <a:bodyPr>
            <a:normAutofit/>
          </a:bodyPr>
          <a:lstStyle/>
          <a:p>
            <a:r>
              <a:rPr lang="en-US" sz="4800" b="1" i="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Nuevos</a:t>
            </a:r>
            <a:r>
              <a:rPr lang="en-US" sz="4800" b="1" i="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a:t>
            </a:r>
            <a:r>
              <a:rPr lang="en-US" sz="4800" b="1" i="1"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Antimicrobianos</a:t>
            </a:r>
            <a:endParaRPr lang="en-US" sz="4800" b="1" i="1"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6632"/>
            <a:ext cx="8229600" cy="1143000"/>
          </a:xfrm>
        </p:spPr>
        <p:txBody>
          <a:bodyPr>
            <a:noAutofit/>
          </a:bodyPr>
          <a:lstStyle/>
          <a:p>
            <a:r>
              <a:rPr lang="es-ES" sz="2400"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Actividad anti-</a:t>
            </a:r>
            <a:r>
              <a:rPr lang="es-ES" sz="2400" b="1" dirty="0" err="1"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gram</a:t>
            </a:r>
            <a:r>
              <a:rPr lang="es-ES" sz="2400"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negativos de nuevos antibióticos</a:t>
            </a:r>
            <a:endParaRPr lang="es-ES" sz="24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aphicFrame>
        <p:nvGraphicFramePr>
          <p:cNvPr id="6" name="5 Marcador de contenido"/>
          <p:cNvGraphicFramePr>
            <a:graphicFrameLocks noGrp="1"/>
          </p:cNvGraphicFramePr>
          <p:nvPr>
            <p:ph idx="1"/>
            <p:extLst>
              <p:ext uri="{D42A27DB-BD31-4B8C-83A1-F6EECF244321}">
                <p14:modId xmlns:p14="http://schemas.microsoft.com/office/powerpoint/2010/main" xmlns="" val="2858951643"/>
              </p:ext>
            </p:extLst>
          </p:nvPr>
        </p:nvGraphicFramePr>
        <p:xfrm>
          <a:off x="457200" y="1052736"/>
          <a:ext cx="8229600" cy="500380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endParaRPr lang="es-ES" sz="1600" dirty="0"/>
                    </a:p>
                  </a:txBody>
                  <a:tcPr>
                    <a:solidFill>
                      <a:srgbClr val="0070C0"/>
                    </a:solidFill>
                  </a:tcPr>
                </a:tc>
                <a:tc>
                  <a:txBody>
                    <a:bodyPr/>
                    <a:lstStyle/>
                    <a:p>
                      <a:pPr algn="ctr"/>
                      <a:r>
                        <a:rPr lang="es-ES" sz="1600" dirty="0" smtClean="0"/>
                        <a:t>BLEE</a:t>
                      </a:r>
                      <a:endParaRPr lang="es-ES" sz="1600" dirty="0"/>
                    </a:p>
                  </a:txBody>
                  <a:tcPr/>
                </a:tc>
                <a:tc>
                  <a:txBody>
                    <a:bodyPr/>
                    <a:lstStyle/>
                    <a:p>
                      <a:pPr algn="ctr"/>
                      <a:r>
                        <a:rPr lang="es-ES" sz="1600" dirty="0" smtClean="0"/>
                        <a:t>ERC</a:t>
                      </a:r>
                      <a:endParaRPr lang="es-ES" sz="1600" dirty="0"/>
                    </a:p>
                  </a:txBody>
                  <a:tcPr/>
                </a:tc>
                <a:tc>
                  <a:txBody>
                    <a:bodyPr/>
                    <a:lstStyle/>
                    <a:p>
                      <a:pPr algn="ctr"/>
                      <a:r>
                        <a:rPr lang="es-ES" sz="1600" dirty="0" err="1" smtClean="0"/>
                        <a:t>Pseudomonas</a:t>
                      </a:r>
                      <a:endParaRPr lang="es-ES" sz="1600" dirty="0" smtClean="0"/>
                    </a:p>
                    <a:p>
                      <a:pPr algn="ctr"/>
                      <a:r>
                        <a:rPr lang="es-ES" sz="1600" dirty="0" smtClean="0"/>
                        <a:t>MR</a:t>
                      </a:r>
                      <a:endParaRPr lang="es-ES" sz="1600" dirty="0"/>
                    </a:p>
                  </a:txBody>
                  <a:tcPr/>
                </a:tc>
                <a:tc>
                  <a:txBody>
                    <a:bodyPr/>
                    <a:lstStyle/>
                    <a:p>
                      <a:pPr algn="ctr"/>
                      <a:r>
                        <a:rPr lang="es-ES" sz="1600" dirty="0" err="1" smtClean="0"/>
                        <a:t>Acinetobacter</a:t>
                      </a:r>
                      <a:endParaRPr lang="es-ES" sz="1600" dirty="0" smtClean="0"/>
                    </a:p>
                    <a:p>
                      <a:pPr algn="ctr"/>
                      <a:r>
                        <a:rPr lang="es-ES" sz="1600" dirty="0" smtClean="0"/>
                        <a:t>MR</a:t>
                      </a:r>
                      <a:endParaRPr lang="es-ES" sz="1600" dirty="0"/>
                    </a:p>
                  </a:txBody>
                  <a:tcPr/>
                </a:tc>
              </a:tr>
              <a:tr h="370840">
                <a:tc>
                  <a:txBody>
                    <a:bodyPr/>
                    <a:lstStyle/>
                    <a:p>
                      <a:r>
                        <a:rPr lang="es-ES" sz="1600" smtClean="0"/>
                        <a:t>Ceftolozano-tazobactam</a:t>
                      </a:r>
                      <a:endParaRPr lang="es-ES" sz="1600" dirty="0"/>
                    </a:p>
                  </a:txBody>
                  <a:tcPr>
                    <a:solidFill>
                      <a:srgbClr val="00B050"/>
                    </a:solidFill>
                  </a:tcPr>
                </a:tc>
                <a:tc>
                  <a:txBody>
                    <a:bodyPr/>
                    <a:lstStyle/>
                    <a:p>
                      <a:pPr algn="ctr"/>
                      <a:r>
                        <a:rPr lang="es-ES" sz="1600" dirty="0" smtClean="0"/>
                        <a:t>SI</a:t>
                      </a:r>
                      <a:endParaRPr lang="es-ES" sz="1600" dirty="0"/>
                    </a:p>
                  </a:txBody>
                  <a:tcPr>
                    <a:solidFill>
                      <a:srgbClr val="00B050"/>
                    </a:solidFill>
                  </a:tcPr>
                </a:tc>
                <a:tc>
                  <a:txBody>
                    <a:bodyPr/>
                    <a:lstStyle/>
                    <a:p>
                      <a:pPr algn="ctr"/>
                      <a:r>
                        <a:rPr lang="es-ES" sz="1600" dirty="0" smtClean="0"/>
                        <a:t>NO</a:t>
                      </a:r>
                      <a:endParaRPr lang="es-ES" sz="1600" dirty="0"/>
                    </a:p>
                  </a:txBody>
                  <a:tcPr>
                    <a:solidFill>
                      <a:srgbClr val="00B050"/>
                    </a:solidFill>
                  </a:tcPr>
                </a:tc>
                <a:tc>
                  <a:txBody>
                    <a:bodyPr/>
                    <a:lstStyle/>
                    <a:p>
                      <a:pPr algn="ctr"/>
                      <a:r>
                        <a:rPr lang="es-ES" sz="1600" dirty="0" smtClean="0"/>
                        <a:t>SI</a:t>
                      </a:r>
                      <a:endParaRPr lang="es-ES" sz="1600" dirty="0"/>
                    </a:p>
                  </a:txBody>
                  <a:tcPr>
                    <a:solidFill>
                      <a:srgbClr val="00B050"/>
                    </a:solidFill>
                  </a:tcPr>
                </a:tc>
                <a:tc>
                  <a:txBody>
                    <a:bodyPr/>
                    <a:lstStyle/>
                    <a:p>
                      <a:pPr algn="ctr"/>
                      <a:r>
                        <a:rPr lang="es-ES" sz="1600" dirty="0" smtClean="0"/>
                        <a:t>NO</a:t>
                      </a:r>
                      <a:endParaRPr lang="es-ES" sz="1600" dirty="0"/>
                    </a:p>
                  </a:txBody>
                  <a:tcPr>
                    <a:solidFill>
                      <a:srgbClr val="00B050"/>
                    </a:solidFill>
                  </a:tcPr>
                </a:tc>
              </a:tr>
              <a:tr h="476632">
                <a:tc>
                  <a:txBody>
                    <a:bodyPr/>
                    <a:lstStyle/>
                    <a:p>
                      <a:r>
                        <a:rPr lang="es-ES" sz="1600" dirty="0" err="1" smtClean="0">
                          <a:solidFill>
                            <a:schemeClr val="tx1"/>
                          </a:solidFill>
                        </a:rPr>
                        <a:t>Ceftazidima-avibactam</a:t>
                      </a:r>
                      <a:endParaRPr lang="es-ES" sz="1600" dirty="0">
                        <a:solidFill>
                          <a:schemeClr val="tx1"/>
                        </a:solidFill>
                      </a:endParaRPr>
                    </a:p>
                  </a:txBody>
                  <a:tcPr>
                    <a:solidFill>
                      <a:srgbClr val="FFC000"/>
                    </a:solidFill>
                  </a:tcPr>
                </a:tc>
                <a:tc>
                  <a:txBody>
                    <a:bodyPr/>
                    <a:lstStyle/>
                    <a:p>
                      <a:pPr algn="ctr"/>
                      <a:r>
                        <a:rPr lang="es-ES" sz="1600" dirty="0" smtClean="0">
                          <a:solidFill>
                            <a:schemeClr val="tx1"/>
                          </a:solidFill>
                        </a:rPr>
                        <a:t>SI</a:t>
                      </a:r>
                      <a:endParaRPr lang="es-ES" sz="1600" dirty="0">
                        <a:solidFill>
                          <a:schemeClr val="tx1"/>
                        </a:solidFill>
                      </a:endParaRPr>
                    </a:p>
                  </a:txBody>
                  <a:tcPr>
                    <a:solidFill>
                      <a:srgbClr val="FFC000"/>
                    </a:solidFill>
                  </a:tcPr>
                </a:tc>
                <a:tc>
                  <a:txBody>
                    <a:bodyPr/>
                    <a:lstStyle/>
                    <a:p>
                      <a:pPr algn="ctr"/>
                      <a:r>
                        <a:rPr lang="es-ES" sz="1600" dirty="0" smtClean="0">
                          <a:solidFill>
                            <a:schemeClr val="tx1"/>
                          </a:solidFill>
                        </a:rPr>
                        <a:t>KPC,</a:t>
                      </a:r>
                      <a:r>
                        <a:rPr lang="es-ES" sz="1600" baseline="0" dirty="0" smtClean="0">
                          <a:solidFill>
                            <a:schemeClr val="tx1"/>
                          </a:solidFill>
                        </a:rPr>
                        <a:t> OXA-48</a:t>
                      </a:r>
                    </a:p>
                    <a:p>
                      <a:pPr algn="ctr"/>
                      <a:r>
                        <a:rPr lang="es-ES" sz="1600" baseline="0" dirty="0" smtClean="0">
                          <a:solidFill>
                            <a:schemeClr val="tx1"/>
                          </a:solidFill>
                        </a:rPr>
                        <a:t>NO </a:t>
                      </a:r>
                      <a:r>
                        <a:rPr lang="es-ES" sz="1600" baseline="0" dirty="0" err="1" smtClean="0">
                          <a:solidFill>
                            <a:schemeClr val="tx1"/>
                          </a:solidFill>
                        </a:rPr>
                        <a:t>MBLs</a:t>
                      </a:r>
                      <a:endParaRPr lang="es-ES" sz="1600" dirty="0">
                        <a:solidFill>
                          <a:schemeClr val="tx1"/>
                        </a:solidFill>
                      </a:endParaRPr>
                    </a:p>
                  </a:txBody>
                  <a:tcPr>
                    <a:solidFill>
                      <a:srgbClr val="FFC000"/>
                    </a:solidFill>
                  </a:tcPr>
                </a:tc>
                <a:tc>
                  <a:txBody>
                    <a:bodyPr/>
                    <a:lstStyle/>
                    <a:p>
                      <a:pPr algn="ctr"/>
                      <a:r>
                        <a:rPr lang="es-ES" sz="1600" dirty="0" smtClean="0">
                          <a:solidFill>
                            <a:schemeClr val="tx1"/>
                          </a:solidFill>
                        </a:rPr>
                        <a:t>SI</a:t>
                      </a:r>
                      <a:endParaRPr lang="es-ES" sz="1600" dirty="0">
                        <a:solidFill>
                          <a:schemeClr val="tx1"/>
                        </a:solidFill>
                      </a:endParaRPr>
                    </a:p>
                  </a:txBody>
                  <a:tcPr>
                    <a:solidFill>
                      <a:srgbClr val="FFC000"/>
                    </a:solidFill>
                  </a:tcPr>
                </a:tc>
                <a:tc>
                  <a:txBody>
                    <a:bodyPr/>
                    <a:lstStyle/>
                    <a:p>
                      <a:pPr algn="ctr"/>
                      <a:r>
                        <a:rPr lang="es-ES" sz="1600" dirty="0" smtClean="0">
                          <a:solidFill>
                            <a:schemeClr val="tx1"/>
                          </a:solidFill>
                        </a:rPr>
                        <a:t>NO</a:t>
                      </a:r>
                      <a:endParaRPr lang="es-ES" sz="1600" dirty="0">
                        <a:solidFill>
                          <a:schemeClr val="tx1"/>
                        </a:solidFill>
                      </a:endParaRPr>
                    </a:p>
                  </a:txBody>
                  <a:tcPr>
                    <a:solidFill>
                      <a:srgbClr val="FFC000"/>
                    </a:solidFill>
                  </a:tcPr>
                </a:tc>
              </a:tr>
              <a:tr h="370840">
                <a:tc>
                  <a:txBody>
                    <a:bodyPr/>
                    <a:lstStyle/>
                    <a:p>
                      <a:r>
                        <a:rPr lang="es-ES" sz="1600" dirty="0" err="1" smtClean="0">
                          <a:solidFill>
                            <a:schemeClr val="bg1"/>
                          </a:solidFill>
                        </a:rPr>
                        <a:t>Ceftarolina</a:t>
                      </a:r>
                      <a:r>
                        <a:rPr lang="es-ES" sz="1600" dirty="0" smtClean="0">
                          <a:solidFill>
                            <a:schemeClr val="bg1"/>
                          </a:solidFill>
                        </a:rPr>
                        <a:t> </a:t>
                      </a:r>
                      <a:r>
                        <a:rPr lang="es-ES" sz="1600" dirty="0" err="1" smtClean="0">
                          <a:solidFill>
                            <a:schemeClr val="bg1"/>
                          </a:solidFill>
                        </a:rPr>
                        <a:t>fosamil-avibactam</a:t>
                      </a:r>
                      <a:endParaRPr lang="es-ES" sz="1600" dirty="0">
                        <a:solidFill>
                          <a:schemeClr val="bg1"/>
                        </a:solidFill>
                      </a:endParaRPr>
                    </a:p>
                  </a:txBody>
                  <a:tcPr>
                    <a:solidFill>
                      <a:srgbClr val="FF0000"/>
                    </a:solidFill>
                  </a:tcPr>
                </a:tc>
                <a:tc>
                  <a:txBody>
                    <a:bodyPr/>
                    <a:lstStyle/>
                    <a:p>
                      <a:pPr algn="ctr"/>
                      <a:r>
                        <a:rPr lang="es-ES" sz="1600" dirty="0" smtClean="0">
                          <a:solidFill>
                            <a:schemeClr val="bg1"/>
                          </a:solidFill>
                        </a:rPr>
                        <a:t>SI</a:t>
                      </a:r>
                      <a:endParaRPr lang="es-ES" sz="1600" dirty="0">
                        <a:solidFill>
                          <a:schemeClr val="bg1"/>
                        </a:solidFill>
                      </a:endParaRPr>
                    </a:p>
                  </a:txBody>
                  <a:tcPr>
                    <a:solidFill>
                      <a:srgbClr val="FF0000"/>
                    </a:solidFill>
                  </a:tcPr>
                </a:tc>
                <a:tc>
                  <a:txBody>
                    <a:bodyPr/>
                    <a:lstStyle/>
                    <a:p>
                      <a:pPr algn="ctr"/>
                      <a:r>
                        <a:rPr lang="es-ES" sz="1600" dirty="0" smtClean="0">
                          <a:solidFill>
                            <a:schemeClr val="bg1"/>
                          </a:solidFill>
                        </a:rPr>
                        <a:t>KPC Y OXA-48</a:t>
                      </a:r>
                    </a:p>
                    <a:p>
                      <a:pPr algn="ctr"/>
                      <a:r>
                        <a:rPr lang="es-ES" sz="1600" dirty="0" smtClean="0">
                          <a:solidFill>
                            <a:schemeClr val="bg1"/>
                          </a:solidFill>
                        </a:rPr>
                        <a:t>NO </a:t>
                      </a:r>
                      <a:r>
                        <a:rPr lang="es-ES" sz="1600" dirty="0" err="1" smtClean="0">
                          <a:solidFill>
                            <a:schemeClr val="bg1"/>
                          </a:solidFill>
                        </a:rPr>
                        <a:t>MBLs</a:t>
                      </a:r>
                      <a:endParaRPr lang="es-ES" sz="1600" dirty="0">
                        <a:solidFill>
                          <a:schemeClr val="bg1"/>
                        </a:solidFill>
                      </a:endParaRPr>
                    </a:p>
                  </a:txBody>
                  <a:tcPr>
                    <a:solidFill>
                      <a:srgbClr val="FF0000"/>
                    </a:solidFill>
                  </a:tcPr>
                </a:tc>
                <a:tc>
                  <a:txBody>
                    <a:bodyPr/>
                    <a:lstStyle/>
                    <a:p>
                      <a:pPr algn="ctr"/>
                      <a:r>
                        <a:rPr lang="es-ES" sz="1600" dirty="0" smtClean="0">
                          <a:solidFill>
                            <a:schemeClr val="bg1"/>
                          </a:solidFill>
                        </a:rPr>
                        <a:t>NO</a:t>
                      </a:r>
                      <a:endParaRPr lang="es-ES" sz="1600" dirty="0">
                        <a:solidFill>
                          <a:schemeClr val="bg1"/>
                        </a:solidFill>
                      </a:endParaRPr>
                    </a:p>
                  </a:txBody>
                  <a:tcPr>
                    <a:solidFill>
                      <a:srgbClr val="FF0000"/>
                    </a:solidFill>
                  </a:tcPr>
                </a:tc>
                <a:tc>
                  <a:txBody>
                    <a:bodyPr/>
                    <a:lstStyle/>
                    <a:p>
                      <a:pPr algn="ctr"/>
                      <a:r>
                        <a:rPr lang="es-ES" sz="1600" dirty="0" smtClean="0">
                          <a:solidFill>
                            <a:schemeClr val="bg1"/>
                          </a:solidFill>
                        </a:rPr>
                        <a:t>NO</a:t>
                      </a:r>
                      <a:endParaRPr lang="es-ES" sz="1600" dirty="0">
                        <a:solidFill>
                          <a:schemeClr val="bg1"/>
                        </a:solidFill>
                      </a:endParaRPr>
                    </a:p>
                  </a:txBody>
                  <a:tcPr>
                    <a:solidFill>
                      <a:srgbClr val="FF0000"/>
                    </a:solidFill>
                  </a:tcPr>
                </a:tc>
              </a:tr>
              <a:tr h="370840">
                <a:tc>
                  <a:txBody>
                    <a:bodyPr/>
                    <a:lstStyle/>
                    <a:p>
                      <a:r>
                        <a:rPr lang="es-ES" sz="1600" dirty="0" err="1" smtClean="0">
                          <a:solidFill>
                            <a:schemeClr val="bg1"/>
                          </a:solidFill>
                        </a:rPr>
                        <a:t>Cefiderocol</a:t>
                      </a:r>
                      <a:endParaRPr lang="es-ES" sz="1600" dirty="0">
                        <a:solidFill>
                          <a:schemeClr val="bg1"/>
                        </a:solidFill>
                      </a:endParaRPr>
                    </a:p>
                  </a:txBody>
                  <a:tcPr>
                    <a:solidFill>
                      <a:srgbClr val="FF0000"/>
                    </a:solidFill>
                  </a:tcPr>
                </a:tc>
                <a:tc>
                  <a:txBody>
                    <a:bodyPr/>
                    <a:lstStyle/>
                    <a:p>
                      <a:pPr algn="ctr"/>
                      <a:r>
                        <a:rPr lang="es-ES" sz="1600" dirty="0" smtClean="0">
                          <a:solidFill>
                            <a:schemeClr val="bg1"/>
                          </a:solidFill>
                        </a:rPr>
                        <a:t>SI</a:t>
                      </a:r>
                      <a:endParaRPr lang="es-ES" sz="1600" dirty="0">
                        <a:solidFill>
                          <a:schemeClr val="bg1"/>
                        </a:solidFill>
                      </a:endParaRPr>
                    </a:p>
                  </a:txBody>
                  <a:tcPr>
                    <a:solidFill>
                      <a:srgbClr val="FF0000"/>
                    </a:solidFill>
                  </a:tcPr>
                </a:tc>
                <a:tc>
                  <a:txBody>
                    <a:bodyPr/>
                    <a:lstStyle/>
                    <a:p>
                      <a:pPr algn="ctr"/>
                      <a:r>
                        <a:rPr lang="es-ES" sz="1600" dirty="0" smtClean="0">
                          <a:solidFill>
                            <a:schemeClr val="bg1"/>
                          </a:solidFill>
                        </a:rPr>
                        <a:t>KPC Y NDM-1</a:t>
                      </a:r>
                      <a:endParaRPr lang="es-ES" sz="1600" dirty="0">
                        <a:solidFill>
                          <a:schemeClr val="bg1"/>
                        </a:solidFill>
                      </a:endParaRPr>
                    </a:p>
                  </a:txBody>
                  <a:tcPr>
                    <a:solidFill>
                      <a:srgbClr val="FF0000"/>
                    </a:solidFill>
                  </a:tcPr>
                </a:tc>
                <a:tc>
                  <a:txBody>
                    <a:bodyPr/>
                    <a:lstStyle/>
                    <a:p>
                      <a:pPr algn="ctr"/>
                      <a:r>
                        <a:rPr lang="es-ES" sz="1600" dirty="0" smtClean="0">
                          <a:solidFill>
                            <a:schemeClr val="bg1"/>
                          </a:solidFill>
                        </a:rPr>
                        <a:t>SI</a:t>
                      </a:r>
                      <a:endParaRPr lang="es-ES" sz="1600" dirty="0">
                        <a:solidFill>
                          <a:schemeClr val="bg1"/>
                        </a:solidFill>
                      </a:endParaRPr>
                    </a:p>
                  </a:txBody>
                  <a:tcPr>
                    <a:solidFill>
                      <a:srgbClr val="FF0000"/>
                    </a:solidFill>
                  </a:tcPr>
                </a:tc>
                <a:tc>
                  <a:txBody>
                    <a:bodyPr/>
                    <a:lstStyle/>
                    <a:p>
                      <a:pPr algn="ctr"/>
                      <a:r>
                        <a:rPr lang="es-ES" sz="1600" dirty="0" smtClean="0">
                          <a:solidFill>
                            <a:schemeClr val="bg1"/>
                          </a:solidFill>
                        </a:rPr>
                        <a:t>SI</a:t>
                      </a:r>
                      <a:endParaRPr lang="es-ES" sz="1600" dirty="0">
                        <a:solidFill>
                          <a:schemeClr val="bg1"/>
                        </a:solidFill>
                      </a:endParaRPr>
                    </a:p>
                  </a:txBody>
                  <a:tcPr>
                    <a:solidFill>
                      <a:srgbClr val="FF0000"/>
                    </a:solidFill>
                  </a:tcPr>
                </a:tc>
              </a:tr>
              <a:tr h="370840">
                <a:tc>
                  <a:txBody>
                    <a:bodyPr/>
                    <a:lstStyle/>
                    <a:p>
                      <a:pPr algn="l"/>
                      <a:r>
                        <a:rPr lang="es-ES" sz="1600" dirty="0" err="1" smtClean="0">
                          <a:solidFill>
                            <a:schemeClr val="bg1"/>
                          </a:solidFill>
                        </a:rPr>
                        <a:t>Aztreonam-avibactam</a:t>
                      </a:r>
                      <a:endParaRPr lang="es-ES" sz="1600" dirty="0">
                        <a:solidFill>
                          <a:schemeClr val="bg1"/>
                        </a:solidFill>
                      </a:endParaRPr>
                    </a:p>
                  </a:txBody>
                  <a:tcPr>
                    <a:solidFill>
                      <a:srgbClr val="FF0000"/>
                    </a:solidFill>
                  </a:tcPr>
                </a:tc>
                <a:tc>
                  <a:txBody>
                    <a:bodyPr/>
                    <a:lstStyle/>
                    <a:p>
                      <a:pPr algn="ctr"/>
                      <a:r>
                        <a:rPr lang="es-ES" sz="1600" dirty="0" smtClean="0">
                          <a:solidFill>
                            <a:schemeClr val="bg1"/>
                          </a:solidFill>
                        </a:rPr>
                        <a:t>SI</a:t>
                      </a:r>
                      <a:endParaRPr lang="es-ES" sz="1600" dirty="0">
                        <a:solidFill>
                          <a:schemeClr val="bg1"/>
                        </a:solidFill>
                      </a:endParaRPr>
                    </a:p>
                  </a:txBody>
                  <a:tcPr>
                    <a:solidFill>
                      <a:srgbClr val="FF0000"/>
                    </a:solidFill>
                  </a:tcPr>
                </a:tc>
                <a:tc>
                  <a:txBody>
                    <a:bodyPr/>
                    <a:lstStyle/>
                    <a:p>
                      <a:pPr algn="ctr"/>
                      <a:r>
                        <a:rPr lang="es-ES" sz="1600" dirty="0" err="1" smtClean="0">
                          <a:solidFill>
                            <a:schemeClr val="bg1"/>
                          </a:solidFill>
                        </a:rPr>
                        <a:t>NDMs</a:t>
                      </a:r>
                      <a:endParaRPr lang="es-ES" sz="1600" dirty="0">
                        <a:solidFill>
                          <a:schemeClr val="bg1"/>
                        </a:solidFill>
                      </a:endParaRPr>
                    </a:p>
                  </a:txBody>
                  <a:tcPr>
                    <a:solidFill>
                      <a:srgbClr val="FF0000"/>
                    </a:solidFill>
                  </a:tcPr>
                </a:tc>
                <a:tc>
                  <a:txBody>
                    <a:bodyPr/>
                    <a:lstStyle/>
                    <a:p>
                      <a:pPr algn="ctr"/>
                      <a:r>
                        <a:rPr lang="es-ES" sz="1600" dirty="0" smtClean="0">
                          <a:solidFill>
                            <a:schemeClr val="bg1"/>
                          </a:solidFill>
                        </a:rPr>
                        <a:t>SI</a:t>
                      </a:r>
                      <a:endParaRPr lang="es-ES" sz="1600" dirty="0">
                        <a:solidFill>
                          <a:schemeClr val="bg1"/>
                        </a:solidFill>
                      </a:endParaRPr>
                    </a:p>
                  </a:txBody>
                  <a:tcPr>
                    <a:solidFill>
                      <a:srgbClr val="FF0000"/>
                    </a:solidFill>
                  </a:tcPr>
                </a:tc>
                <a:tc>
                  <a:txBody>
                    <a:bodyPr/>
                    <a:lstStyle/>
                    <a:p>
                      <a:pPr algn="ctr"/>
                      <a:r>
                        <a:rPr lang="es-ES" sz="1600" dirty="0" smtClean="0">
                          <a:solidFill>
                            <a:schemeClr val="bg1"/>
                          </a:solidFill>
                        </a:rPr>
                        <a:t>NO</a:t>
                      </a:r>
                      <a:endParaRPr lang="es-ES" sz="1600" dirty="0">
                        <a:solidFill>
                          <a:schemeClr val="bg1"/>
                        </a:solidFill>
                      </a:endParaRPr>
                    </a:p>
                  </a:txBody>
                  <a:tcPr>
                    <a:solidFill>
                      <a:srgbClr val="FF0000"/>
                    </a:solidFill>
                  </a:tcPr>
                </a:tc>
              </a:tr>
              <a:tr h="370840">
                <a:tc>
                  <a:txBody>
                    <a:bodyPr/>
                    <a:lstStyle/>
                    <a:p>
                      <a:r>
                        <a:rPr lang="es-ES" sz="1600" dirty="0" err="1" smtClean="0">
                          <a:solidFill>
                            <a:schemeClr val="bg1"/>
                          </a:solidFill>
                        </a:rPr>
                        <a:t>Meropenem-vaborbactam</a:t>
                      </a:r>
                      <a:endParaRPr lang="es-ES" sz="1600" dirty="0">
                        <a:solidFill>
                          <a:schemeClr val="bg1"/>
                        </a:solidFill>
                      </a:endParaRPr>
                    </a:p>
                  </a:txBody>
                  <a:tcPr>
                    <a:solidFill>
                      <a:srgbClr val="FF0000"/>
                    </a:solidFill>
                  </a:tcPr>
                </a:tc>
                <a:tc>
                  <a:txBody>
                    <a:bodyPr/>
                    <a:lstStyle/>
                    <a:p>
                      <a:pPr algn="ctr"/>
                      <a:r>
                        <a:rPr lang="es-ES" sz="1600" dirty="0" smtClean="0">
                          <a:solidFill>
                            <a:schemeClr val="bg1"/>
                          </a:solidFill>
                        </a:rPr>
                        <a:t>SI</a:t>
                      </a:r>
                      <a:endParaRPr lang="es-ES" sz="1600" dirty="0">
                        <a:solidFill>
                          <a:schemeClr val="bg1"/>
                        </a:solidFill>
                      </a:endParaRPr>
                    </a:p>
                  </a:txBody>
                  <a:tcPr>
                    <a:solidFill>
                      <a:srgbClr val="FF0000"/>
                    </a:solidFill>
                  </a:tcPr>
                </a:tc>
                <a:tc>
                  <a:txBody>
                    <a:bodyPr/>
                    <a:lstStyle/>
                    <a:p>
                      <a:pPr algn="ctr"/>
                      <a:r>
                        <a:rPr lang="es-ES" sz="1600" dirty="0" err="1" smtClean="0">
                          <a:solidFill>
                            <a:schemeClr val="bg1"/>
                          </a:solidFill>
                        </a:rPr>
                        <a:t>KPCs</a:t>
                      </a:r>
                      <a:endParaRPr lang="es-ES" sz="1600" dirty="0">
                        <a:solidFill>
                          <a:schemeClr val="bg1"/>
                        </a:solidFill>
                      </a:endParaRPr>
                    </a:p>
                  </a:txBody>
                  <a:tcPr>
                    <a:solidFill>
                      <a:srgbClr val="FF0000"/>
                    </a:solidFill>
                  </a:tcPr>
                </a:tc>
                <a:tc>
                  <a:txBody>
                    <a:bodyPr/>
                    <a:lstStyle/>
                    <a:p>
                      <a:pPr algn="ctr"/>
                      <a:r>
                        <a:rPr lang="es-ES" sz="1600" dirty="0" smtClean="0">
                          <a:solidFill>
                            <a:schemeClr val="bg1"/>
                          </a:solidFill>
                        </a:rPr>
                        <a:t>NO</a:t>
                      </a:r>
                      <a:endParaRPr lang="es-ES" sz="1600" dirty="0">
                        <a:solidFill>
                          <a:schemeClr val="bg1"/>
                        </a:solidFill>
                      </a:endParaRPr>
                    </a:p>
                  </a:txBody>
                  <a:tcPr>
                    <a:solidFill>
                      <a:srgbClr val="FF0000"/>
                    </a:solidFill>
                  </a:tcPr>
                </a:tc>
                <a:tc>
                  <a:txBody>
                    <a:bodyPr/>
                    <a:lstStyle/>
                    <a:p>
                      <a:pPr algn="ctr"/>
                      <a:r>
                        <a:rPr lang="es-ES" sz="1600" dirty="0" smtClean="0">
                          <a:solidFill>
                            <a:schemeClr val="bg1"/>
                          </a:solidFill>
                        </a:rPr>
                        <a:t>NO</a:t>
                      </a:r>
                      <a:endParaRPr lang="es-ES" sz="1600" dirty="0">
                        <a:solidFill>
                          <a:schemeClr val="bg1"/>
                        </a:solidFill>
                      </a:endParaRPr>
                    </a:p>
                  </a:txBody>
                  <a:tcPr>
                    <a:solidFill>
                      <a:srgbClr val="FF0000"/>
                    </a:solidFill>
                  </a:tcPr>
                </a:tc>
              </a:tr>
              <a:tr h="370840">
                <a:tc>
                  <a:txBody>
                    <a:bodyPr/>
                    <a:lstStyle/>
                    <a:p>
                      <a:r>
                        <a:rPr lang="es-ES" dirty="0" err="1" smtClean="0">
                          <a:solidFill>
                            <a:schemeClr val="bg1"/>
                          </a:solidFill>
                        </a:rPr>
                        <a:t>Imipenem</a:t>
                      </a:r>
                      <a:r>
                        <a:rPr lang="es-ES" dirty="0" smtClean="0">
                          <a:solidFill>
                            <a:schemeClr val="bg1"/>
                          </a:solidFill>
                        </a:rPr>
                        <a:t>/</a:t>
                      </a:r>
                      <a:r>
                        <a:rPr lang="es-ES" dirty="0" err="1" smtClean="0">
                          <a:solidFill>
                            <a:schemeClr val="bg1"/>
                          </a:solidFill>
                        </a:rPr>
                        <a:t>cilastatina</a:t>
                      </a:r>
                      <a:r>
                        <a:rPr lang="es-ES" baseline="0" dirty="0" smtClean="0">
                          <a:solidFill>
                            <a:schemeClr val="bg1"/>
                          </a:solidFill>
                        </a:rPr>
                        <a:t> </a:t>
                      </a:r>
                      <a:r>
                        <a:rPr lang="es-ES" baseline="0" dirty="0" err="1" smtClean="0">
                          <a:solidFill>
                            <a:schemeClr val="bg1"/>
                          </a:solidFill>
                        </a:rPr>
                        <a:t>relebactam</a:t>
                      </a:r>
                      <a:endParaRPr lang="es-ES" dirty="0">
                        <a:solidFill>
                          <a:schemeClr val="bg1"/>
                        </a:solidFill>
                      </a:endParaRPr>
                    </a:p>
                  </a:txBody>
                  <a:tcPr>
                    <a:solidFill>
                      <a:srgbClr val="FF0000"/>
                    </a:solidFill>
                  </a:tcPr>
                </a:tc>
                <a:tc>
                  <a:txBody>
                    <a:bodyPr/>
                    <a:lstStyle/>
                    <a:p>
                      <a:pPr algn="ctr"/>
                      <a:r>
                        <a:rPr lang="es-ES" dirty="0" smtClean="0">
                          <a:solidFill>
                            <a:schemeClr val="bg1"/>
                          </a:solidFill>
                        </a:rPr>
                        <a:t>SI</a:t>
                      </a:r>
                      <a:endParaRPr lang="es-ES" dirty="0">
                        <a:solidFill>
                          <a:schemeClr val="bg1"/>
                        </a:solidFill>
                      </a:endParaRPr>
                    </a:p>
                  </a:txBody>
                  <a:tcPr>
                    <a:solidFill>
                      <a:srgbClr val="FF0000"/>
                    </a:solidFill>
                  </a:tcPr>
                </a:tc>
                <a:tc>
                  <a:txBody>
                    <a:bodyPr/>
                    <a:lstStyle/>
                    <a:p>
                      <a:pPr algn="ctr"/>
                      <a:r>
                        <a:rPr lang="es-ES" dirty="0" err="1" smtClean="0">
                          <a:solidFill>
                            <a:schemeClr val="bg1"/>
                          </a:solidFill>
                        </a:rPr>
                        <a:t>KPCs</a:t>
                      </a:r>
                      <a:r>
                        <a:rPr lang="es-ES" baseline="0" dirty="0" smtClean="0">
                          <a:solidFill>
                            <a:schemeClr val="bg1"/>
                          </a:solidFill>
                        </a:rPr>
                        <a:t> y OXA-48</a:t>
                      </a:r>
                    </a:p>
                    <a:p>
                      <a:pPr algn="ctr"/>
                      <a:r>
                        <a:rPr lang="es-ES" baseline="0" dirty="0" smtClean="0">
                          <a:solidFill>
                            <a:schemeClr val="bg1"/>
                          </a:solidFill>
                        </a:rPr>
                        <a:t>NO </a:t>
                      </a:r>
                      <a:r>
                        <a:rPr lang="es-ES" baseline="0" dirty="0" err="1" smtClean="0">
                          <a:solidFill>
                            <a:schemeClr val="bg1"/>
                          </a:solidFill>
                        </a:rPr>
                        <a:t>MBLs</a:t>
                      </a:r>
                      <a:endParaRPr lang="es-ES" dirty="0">
                        <a:solidFill>
                          <a:schemeClr val="bg1"/>
                        </a:solidFill>
                      </a:endParaRPr>
                    </a:p>
                  </a:txBody>
                  <a:tcPr>
                    <a:solidFill>
                      <a:srgbClr val="FF0000"/>
                    </a:solidFill>
                  </a:tcPr>
                </a:tc>
                <a:tc>
                  <a:txBody>
                    <a:bodyPr/>
                    <a:lstStyle/>
                    <a:p>
                      <a:pPr algn="ctr"/>
                      <a:r>
                        <a:rPr lang="es-ES" dirty="0" smtClean="0">
                          <a:solidFill>
                            <a:schemeClr val="bg1"/>
                          </a:solidFill>
                        </a:rPr>
                        <a:t>NO</a:t>
                      </a:r>
                      <a:endParaRPr lang="es-ES" dirty="0">
                        <a:solidFill>
                          <a:schemeClr val="bg1"/>
                        </a:solidFill>
                      </a:endParaRPr>
                    </a:p>
                  </a:txBody>
                  <a:tcPr>
                    <a:solidFill>
                      <a:srgbClr val="FF0000"/>
                    </a:solidFill>
                  </a:tcPr>
                </a:tc>
                <a:tc>
                  <a:txBody>
                    <a:bodyPr/>
                    <a:lstStyle/>
                    <a:p>
                      <a:pPr algn="ctr"/>
                      <a:r>
                        <a:rPr lang="es-ES" dirty="0" smtClean="0">
                          <a:solidFill>
                            <a:schemeClr val="bg1"/>
                          </a:solidFill>
                        </a:rPr>
                        <a:t>NO</a:t>
                      </a:r>
                      <a:endParaRPr lang="es-ES" dirty="0">
                        <a:solidFill>
                          <a:schemeClr val="bg1"/>
                        </a:solidFill>
                      </a:endParaRPr>
                    </a:p>
                  </a:txBody>
                  <a:tcPr>
                    <a:solidFill>
                      <a:srgbClr val="FF0000"/>
                    </a:solidFill>
                  </a:tcPr>
                </a:tc>
              </a:tr>
            </a:tbl>
          </a:graphicData>
        </a:graphic>
      </p:graphicFrame>
      <p:sp>
        <p:nvSpPr>
          <p:cNvPr id="7" name="6 CuadroTexto"/>
          <p:cNvSpPr txBox="1"/>
          <p:nvPr/>
        </p:nvSpPr>
        <p:spPr>
          <a:xfrm>
            <a:off x="4067944" y="6237312"/>
            <a:ext cx="4752528" cy="307777"/>
          </a:xfrm>
          <a:prstGeom prst="rect">
            <a:avLst/>
          </a:prstGeom>
          <a:noFill/>
        </p:spPr>
        <p:txBody>
          <a:bodyPr wrap="square" rtlCol="0">
            <a:spAutoFit/>
          </a:bodyPr>
          <a:lstStyle/>
          <a:p>
            <a:pPr algn="r"/>
            <a:r>
              <a:rPr lang="en-US" sz="1400" b="1" i="1" dirty="0">
                <a:latin typeface="Arial" panose="020B0604020202020204" pitchFamily="34" charset="0"/>
                <a:cs typeface="Arial" panose="020B0604020202020204" pitchFamily="34" charset="0"/>
              </a:rPr>
              <a:t>Expert Rev Anti Infect </a:t>
            </a:r>
            <a:r>
              <a:rPr lang="en-US" sz="1400" b="1" i="1" dirty="0" err="1" smtClean="0">
                <a:latin typeface="Arial" panose="020B0604020202020204" pitchFamily="34" charset="0"/>
                <a:cs typeface="Arial" panose="020B0604020202020204" pitchFamily="34" charset="0"/>
              </a:rPr>
              <a:t>Ther</a:t>
            </a:r>
            <a:r>
              <a:rPr lang="en-US" sz="1400" b="1" i="1" dirty="0" smtClean="0">
                <a:latin typeface="Arial" panose="020B0604020202020204" pitchFamily="34" charset="0"/>
                <a:cs typeface="Arial" panose="020B0604020202020204" pitchFamily="34" charset="0"/>
              </a:rPr>
              <a:t>.</a:t>
            </a:r>
            <a:r>
              <a:rPr lang="en-US" sz="1400" b="1" i="1" dirty="0">
                <a:latin typeface="Arial" panose="020B0604020202020204" pitchFamily="34" charset="0"/>
                <a:cs typeface="Arial" panose="020B0604020202020204" pitchFamily="34" charset="0"/>
              </a:rPr>
              <a:t> </a:t>
            </a:r>
            <a:r>
              <a:rPr lang="en-US" sz="1400" b="1" i="1" dirty="0" smtClean="0">
                <a:latin typeface="Arial" panose="020B0604020202020204" pitchFamily="34" charset="0"/>
                <a:cs typeface="Arial" panose="020B0604020202020204" pitchFamily="34" charset="0"/>
              </a:rPr>
              <a:t>2017 </a:t>
            </a:r>
            <a:r>
              <a:rPr lang="en-US" sz="1400" b="1" i="1" dirty="0">
                <a:latin typeface="Arial" panose="020B0604020202020204" pitchFamily="34" charset="0"/>
                <a:cs typeface="Arial" panose="020B0604020202020204" pitchFamily="34" charset="0"/>
              </a:rPr>
              <a:t>Jan;15(1):55-65</a:t>
            </a:r>
            <a:endParaRPr lang="es-ES" sz="14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62364012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564"/>
            <a:ext cx="7920880" cy="1203315"/>
          </a:xfrm>
          <a:solidFill>
            <a:schemeClr val="bg1"/>
          </a:solidFill>
        </p:spPr>
        <p:txBody>
          <a:bodyPr>
            <a:normAutofit/>
          </a:bodyPr>
          <a:lstStyle/>
          <a:p>
            <a:pPr algn="ctr"/>
            <a:r>
              <a:rPr lang="es-ES" sz="3200" b="1" noProof="0"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Ceftolozano</a:t>
            </a:r>
            <a:r>
              <a:rPr lang="es-ES" sz="3200" b="1" noProof="0"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y </a:t>
            </a:r>
            <a:r>
              <a:rPr lang="es-ES" sz="3200" b="1" noProof="0" dirty="0" err="1" smtClean="0">
                <a:solidFill>
                  <a:srgbClr val="0070C0"/>
                </a:solidFill>
                <a:effectLst>
                  <a:outerShdw blurRad="38100" dist="38100" dir="2700000" algn="tl">
                    <a:srgbClr val="000000">
                      <a:alpha val="43137"/>
                    </a:srgbClr>
                  </a:outerShdw>
                </a:effectLst>
                <a:latin typeface="Arial" pitchFamily="34" charset="0"/>
                <a:cs typeface="Arial" pitchFamily="34" charset="0"/>
              </a:rPr>
              <a:t>Tazobactam</a:t>
            </a:r>
            <a:r>
              <a:rPr lang="es-ES" sz="32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a:t>
            </a:r>
            <a:r>
              <a:rPr lang="es-ES" sz="3200" b="1" dirty="0" smtClean="0">
                <a:solidFill>
                  <a:srgbClr val="0070C0"/>
                </a:solidFill>
                <a:effectLst>
                  <a:outerShdw blurRad="38100" dist="38100" dir="2700000" algn="tl">
                    <a:srgbClr val="000000">
                      <a:alpha val="43137"/>
                    </a:srgbClr>
                  </a:outerShdw>
                </a:effectLst>
              </a:rPr>
              <a:t>ZERBAXA)</a:t>
            </a:r>
            <a:r>
              <a:rPr lang="es-ES" sz="3200" b="1" dirty="0" smtClean="0">
                <a:solidFill>
                  <a:srgbClr val="0070C0"/>
                </a:solidFill>
                <a:effectLst>
                  <a:outerShdw blurRad="38100" dist="38100" dir="2700000" algn="tl">
                    <a:srgbClr val="000000">
                      <a:alpha val="43137"/>
                    </a:srgbClr>
                  </a:outerShdw>
                </a:effectLst>
                <a:latin typeface="Andalus"/>
              </a:rPr>
              <a:t>®</a:t>
            </a:r>
            <a:endParaRPr lang="es-ES" sz="3200" b="1" noProof="0"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Content Placeholder 6"/>
          <p:cNvSpPr>
            <a:spLocks noGrp="1"/>
          </p:cNvSpPr>
          <p:nvPr>
            <p:ph sz="half" idx="1"/>
          </p:nvPr>
        </p:nvSpPr>
        <p:spPr>
          <a:xfrm>
            <a:off x="867528" y="4295301"/>
            <a:ext cx="3146120" cy="1781635"/>
          </a:xfrm>
        </p:spPr>
        <p:txBody>
          <a:bodyPr>
            <a:normAutofit lnSpcReduction="10000"/>
          </a:bodyPr>
          <a:lstStyle/>
          <a:p>
            <a:pPr>
              <a:spcBef>
                <a:spcPts val="300"/>
              </a:spcBef>
            </a:pPr>
            <a:r>
              <a:rPr lang="es-ES" sz="1800" noProof="0" dirty="0" smtClean="0"/>
              <a:t>Ejerce actividad bactericida</a:t>
            </a:r>
          </a:p>
          <a:p>
            <a:pPr marL="630238" lvl="1">
              <a:spcBef>
                <a:spcPts val="300"/>
              </a:spcBef>
            </a:pPr>
            <a:r>
              <a:rPr lang="es-ES" sz="1600" noProof="0" dirty="0" smtClean="0"/>
              <a:t>Se une a importantes proteínas fijadoras de penicilinas</a:t>
            </a:r>
          </a:p>
          <a:p>
            <a:pPr marL="630238" lvl="1">
              <a:spcBef>
                <a:spcPts val="300"/>
              </a:spcBef>
            </a:pPr>
            <a:r>
              <a:rPr lang="es-ES" sz="1600" dirty="0" smtClean="0"/>
              <a:t>Inhibe la síntesis de la pared bacteriana, lo que produce muerte celular</a:t>
            </a:r>
          </a:p>
          <a:p>
            <a:pPr marL="630238" lvl="1">
              <a:spcBef>
                <a:spcPts val="300"/>
              </a:spcBef>
            </a:pPr>
            <a:endParaRPr lang="es-ES" sz="1600" noProof="0" dirty="0"/>
          </a:p>
        </p:txBody>
      </p:sp>
      <p:sp>
        <p:nvSpPr>
          <p:cNvPr id="3" name="Subtitle 2"/>
          <p:cNvSpPr>
            <a:spLocks noGrp="1"/>
          </p:cNvSpPr>
          <p:nvPr>
            <p:ph type="subTitle" idx="11"/>
          </p:nvPr>
        </p:nvSpPr>
        <p:spPr>
          <a:xfrm>
            <a:off x="879475" y="6396137"/>
            <a:ext cx="6967539" cy="153888"/>
          </a:xfrm>
        </p:spPr>
        <p:txBody>
          <a:bodyPr/>
          <a:lstStyle/>
          <a:p>
            <a:pPr>
              <a:spcBef>
                <a:spcPts val="0"/>
              </a:spcBef>
              <a:defRPr/>
            </a:pPr>
            <a:r>
              <a:rPr lang="es-ES" noProof="0" dirty="0" smtClean="0"/>
              <a:t>Zhanel GG y cols. </a:t>
            </a:r>
            <a:r>
              <a:rPr lang="es-ES" i="1" noProof="0" dirty="0" smtClean="0"/>
              <a:t>Drugs</a:t>
            </a:r>
            <a:r>
              <a:rPr lang="es-ES" noProof="0" dirty="0" smtClean="0"/>
              <a:t> 2014;74:1.</a:t>
            </a:r>
          </a:p>
        </p:txBody>
      </p:sp>
      <p:sp>
        <p:nvSpPr>
          <p:cNvPr id="17" name="Content Placeholder 6"/>
          <p:cNvSpPr txBox="1">
            <a:spLocks/>
          </p:cNvSpPr>
          <p:nvPr/>
        </p:nvSpPr>
        <p:spPr>
          <a:xfrm>
            <a:off x="4549422" y="4243969"/>
            <a:ext cx="3433598" cy="1979533"/>
          </a:xfrm>
          <a:prstGeom prst="rect">
            <a:avLst/>
          </a:prstGeom>
        </p:spPr>
        <p:txBody>
          <a:bodyPr/>
          <a:lstStyle>
            <a:lvl1pPr marL="342900" indent="-342900" algn="l" defTabSz="457200" rtl="0" eaLnBrk="1" latinLnBrk="0" hangingPunct="1">
              <a:spcBef>
                <a:spcPct val="20000"/>
              </a:spcBef>
              <a:buFont typeface="Arial"/>
              <a:buChar char="•"/>
              <a:defRPr sz="2400" kern="1200" baseline="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baseline="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r>
              <a:rPr lang="es-ES" sz="1800" dirty="0" smtClean="0">
                <a:solidFill>
                  <a:srgbClr val="37424A"/>
                </a:solidFill>
                <a:latin typeface="+mn-lt"/>
              </a:rPr>
              <a:t>Inhibidor irreversible de algunas β-lactamasas </a:t>
            </a:r>
          </a:p>
          <a:p>
            <a:pPr marL="630238" lvl="1"/>
            <a:r>
              <a:rPr lang="es-ES" sz="1600" dirty="0" smtClean="0">
                <a:solidFill>
                  <a:srgbClr val="37424A"/>
                </a:solidFill>
                <a:latin typeface="+mn-lt"/>
              </a:rPr>
              <a:t>Incluyen muchas β-lactamasas de espectro extendido y cefalosporinasas</a:t>
            </a:r>
          </a:p>
          <a:p>
            <a:pPr lvl="1"/>
            <a:endParaRPr lang="es-ES" sz="1050" dirty="0">
              <a:solidFill>
                <a:srgbClr val="37424A"/>
              </a:solidFill>
              <a:latin typeface="+mn-lt"/>
            </a:endParaRPr>
          </a:p>
        </p:txBody>
      </p:sp>
      <p:grpSp>
        <p:nvGrpSpPr>
          <p:cNvPr id="4" name="Group 13"/>
          <p:cNvGrpSpPr/>
          <p:nvPr/>
        </p:nvGrpSpPr>
        <p:grpSpPr>
          <a:xfrm>
            <a:off x="879475" y="1708429"/>
            <a:ext cx="3187543" cy="2028113"/>
            <a:chOff x="866231" y="4204225"/>
            <a:chExt cx="6646735" cy="2532812"/>
          </a:xfrm>
        </p:grpSpPr>
        <p:sp>
          <p:nvSpPr>
            <p:cNvPr id="15" name="Rounded Rectangle 14"/>
            <p:cNvSpPr/>
            <p:nvPr/>
          </p:nvSpPr>
          <p:spPr>
            <a:xfrm>
              <a:off x="866231" y="4444392"/>
              <a:ext cx="6646735" cy="2292645"/>
            </a:xfrm>
            <a:prstGeom prst="roundRect">
              <a:avLst/>
            </a:prstGeom>
          </p:spPr>
          <p:style>
            <a:lnRef idx="1">
              <a:schemeClr val="dk1"/>
            </a:lnRef>
            <a:fillRef idx="2">
              <a:schemeClr val="dk1"/>
            </a:fillRef>
            <a:effectRef idx="1">
              <a:schemeClr val="dk1"/>
            </a:effectRef>
            <a:fontRef idx="minor">
              <a:schemeClr val="dk1"/>
            </a:fontRef>
          </p:style>
          <p:txBody>
            <a:bodyPr rtlCol="0" anchor="b" anchorCtr="0"/>
            <a:lstStyle/>
            <a:p>
              <a:pPr marL="358775" lvl="0" indent="-358775">
                <a:buFont typeface="Arial" panose="020B0604020202020204" pitchFamily="34" charset="0"/>
                <a:buChar char="•"/>
              </a:pPr>
              <a:endParaRPr lang="en-GB" sz="1600" b="1" baseline="30000" dirty="0"/>
            </a:p>
          </p:txBody>
        </p:sp>
        <p:sp>
          <p:nvSpPr>
            <p:cNvPr id="16" name="Rounded Rectangle 15"/>
            <p:cNvSpPr/>
            <p:nvPr/>
          </p:nvSpPr>
          <p:spPr>
            <a:xfrm>
              <a:off x="879472" y="4204225"/>
              <a:ext cx="4032496" cy="480333"/>
            </a:xfrm>
            <a:prstGeom prst="roundRect">
              <a:avLst/>
            </a:prstGeom>
            <a:solidFill>
              <a:srgbClr val="00877C"/>
            </a:solidFill>
            <a:ln/>
          </p:spPr>
          <p:style>
            <a:lnRef idx="0">
              <a:schemeClr val="accent5"/>
            </a:lnRef>
            <a:fillRef idx="3">
              <a:schemeClr val="accent5"/>
            </a:fillRef>
            <a:effectRef idx="3">
              <a:schemeClr val="accent5"/>
            </a:effectRef>
            <a:fontRef idx="minor">
              <a:schemeClr val="lt1"/>
            </a:fontRef>
          </p:style>
          <p:txBody>
            <a:bodyPr rtlCol="0" anchor="ctr"/>
            <a:lstStyle/>
            <a:p>
              <a:pPr lvl="0"/>
              <a:r>
                <a:rPr lang="es-ES" b="1" dirty="0" smtClean="0">
                  <a:solidFill>
                    <a:schemeClr val="bg1"/>
                  </a:solidFill>
                </a:rPr>
                <a:t>Ceftolozano</a:t>
              </a:r>
              <a:endParaRPr lang="es-ES" b="1" dirty="0">
                <a:solidFill>
                  <a:schemeClr val="bg1"/>
                </a:solidFill>
              </a:endParaRPr>
            </a:p>
          </p:txBody>
        </p:sp>
      </p:grpSp>
      <p:sp>
        <p:nvSpPr>
          <p:cNvPr id="18" name="Rounded Rectangle 17"/>
          <p:cNvSpPr/>
          <p:nvPr/>
        </p:nvSpPr>
        <p:spPr>
          <a:xfrm>
            <a:off x="993941" y="2173371"/>
            <a:ext cx="2956971" cy="1437995"/>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9" name="Picture 18" descr="https://upload.wikimedia.org/wikipedia/commons/thumb/6/6f/Ceftolozane.svg/2000px-Ceftolozane.svg.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19400" y="2279944"/>
            <a:ext cx="2942531" cy="1269703"/>
          </a:xfrm>
          <a:prstGeom prst="rect">
            <a:avLst/>
          </a:prstGeom>
          <a:noFill/>
          <a:ln>
            <a:noFill/>
          </a:ln>
          <a:extLst>
            <a:ext uri="{909E8E84-426E-40DD-AFC4-6F175D3DCCD1}">
              <a14:hiddenFill xmlns:a14="http://schemas.microsoft.com/office/drawing/2010/main" xmlns="">
                <a:solidFill>
                  <a:srgbClr val="FFFFFF"/>
                </a:solidFill>
              </a14:hiddenFill>
            </a:ext>
          </a:extLst>
        </p:spPr>
      </p:pic>
      <p:grpSp>
        <p:nvGrpSpPr>
          <p:cNvPr id="5" name="Group 19"/>
          <p:cNvGrpSpPr/>
          <p:nvPr/>
        </p:nvGrpSpPr>
        <p:grpSpPr>
          <a:xfrm>
            <a:off x="4661057" y="1698924"/>
            <a:ext cx="3187543" cy="2028113"/>
            <a:chOff x="866231" y="4204225"/>
            <a:chExt cx="6646735" cy="2532812"/>
          </a:xfrm>
        </p:grpSpPr>
        <p:sp>
          <p:nvSpPr>
            <p:cNvPr id="21" name="Rounded Rectangle 20"/>
            <p:cNvSpPr/>
            <p:nvPr/>
          </p:nvSpPr>
          <p:spPr>
            <a:xfrm>
              <a:off x="866231" y="4444392"/>
              <a:ext cx="6646735" cy="2292645"/>
            </a:xfrm>
            <a:prstGeom prst="roundRect">
              <a:avLst/>
            </a:prstGeom>
          </p:spPr>
          <p:style>
            <a:lnRef idx="1">
              <a:schemeClr val="dk1"/>
            </a:lnRef>
            <a:fillRef idx="2">
              <a:schemeClr val="dk1"/>
            </a:fillRef>
            <a:effectRef idx="1">
              <a:schemeClr val="dk1"/>
            </a:effectRef>
            <a:fontRef idx="minor">
              <a:schemeClr val="dk1"/>
            </a:fontRef>
          </p:style>
          <p:txBody>
            <a:bodyPr rtlCol="0" anchor="b" anchorCtr="0"/>
            <a:lstStyle/>
            <a:p>
              <a:pPr marL="358775" lvl="0" indent="-358775">
                <a:buFont typeface="Arial" panose="020B0604020202020204" pitchFamily="34" charset="0"/>
                <a:buChar char="•"/>
              </a:pPr>
              <a:endParaRPr lang="en-GB" sz="1600" b="1" baseline="30000" dirty="0"/>
            </a:p>
          </p:txBody>
        </p:sp>
        <p:sp>
          <p:nvSpPr>
            <p:cNvPr id="22" name="Rounded Rectangle 21"/>
            <p:cNvSpPr/>
            <p:nvPr/>
          </p:nvSpPr>
          <p:spPr>
            <a:xfrm>
              <a:off x="879472" y="4204225"/>
              <a:ext cx="4032496" cy="480333"/>
            </a:xfrm>
            <a:prstGeom prst="roundRect">
              <a:avLst/>
            </a:prstGeom>
            <a:solidFill>
              <a:srgbClr val="00877C"/>
            </a:solidFill>
            <a:ln/>
          </p:spPr>
          <p:style>
            <a:lnRef idx="0">
              <a:schemeClr val="accent5"/>
            </a:lnRef>
            <a:fillRef idx="3">
              <a:schemeClr val="accent5"/>
            </a:fillRef>
            <a:effectRef idx="3">
              <a:schemeClr val="accent5"/>
            </a:effectRef>
            <a:fontRef idx="minor">
              <a:schemeClr val="lt1"/>
            </a:fontRef>
          </p:style>
          <p:txBody>
            <a:bodyPr rtlCol="0" anchor="ctr"/>
            <a:lstStyle/>
            <a:p>
              <a:pPr lvl="0"/>
              <a:r>
                <a:rPr lang="es-ES" b="1" dirty="0" smtClean="0">
                  <a:solidFill>
                    <a:schemeClr val="bg1"/>
                  </a:solidFill>
                </a:rPr>
                <a:t>Tazobactam</a:t>
              </a:r>
              <a:endParaRPr lang="es-ES" b="1" dirty="0">
                <a:solidFill>
                  <a:schemeClr val="bg1"/>
                </a:solidFill>
              </a:endParaRPr>
            </a:p>
          </p:txBody>
        </p:sp>
      </p:grpSp>
      <p:sp>
        <p:nvSpPr>
          <p:cNvPr id="23" name="Rounded Rectangle 22"/>
          <p:cNvSpPr/>
          <p:nvPr/>
        </p:nvSpPr>
        <p:spPr>
          <a:xfrm>
            <a:off x="4777099" y="2150325"/>
            <a:ext cx="2931208" cy="1461042"/>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24" name="Picture 23" descr="http://www.sigmaaldrich.com/content/dam/sigma-aldrich/structure0/099/mfcd00917472.eps/_jcr_content/renditions/mfcd00917472-medium.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666723" y="2386393"/>
            <a:ext cx="1041998" cy="992379"/>
          </a:xfrm>
          <a:prstGeom prst="rect">
            <a:avLst/>
          </a:prstGeom>
          <a:noFill/>
          <a:extLst>
            <a:ext uri="{909E8E84-426E-40DD-AFC4-6F175D3DCCD1}">
              <a14:hiddenFill xmlns:a14="http://schemas.microsoft.com/office/drawing/2010/main" xmlns="">
                <a:solidFill>
                  <a:srgbClr val="FFFFFF"/>
                </a:solidFill>
              </a14:hiddenFill>
            </a:ext>
          </a:extLst>
        </p:spPr>
      </p:pic>
      <p:sp>
        <p:nvSpPr>
          <p:cNvPr id="20" name="TextBox 19"/>
          <p:cNvSpPr txBox="1"/>
          <p:nvPr/>
        </p:nvSpPr>
        <p:spPr>
          <a:xfrm>
            <a:off x="7740352" y="6516052"/>
            <a:ext cx="1403648" cy="369332"/>
          </a:xfrm>
          <a:prstGeom prst="rect">
            <a:avLst/>
          </a:prstGeom>
          <a:solidFill>
            <a:schemeClr val="bg1"/>
          </a:solidFill>
        </p:spPr>
        <p:txBody>
          <a:bodyPr wrap="square" rtlCol="0">
            <a:spAutoFit/>
          </a:bodyPr>
          <a:lstStyle/>
          <a:p>
            <a:endParaRPr lang="en-US" dirty="0"/>
          </a:p>
        </p:txBody>
      </p:sp>
      <p:sp>
        <p:nvSpPr>
          <p:cNvPr id="25" name="TextBox 24"/>
          <p:cNvSpPr txBox="1"/>
          <p:nvPr/>
        </p:nvSpPr>
        <p:spPr>
          <a:xfrm>
            <a:off x="8100392" y="6156012"/>
            <a:ext cx="1043608" cy="369332"/>
          </a:xfrm>
          <a:prstGeom prst="rect">
            <a:avLst/>
          </a:prstGeom>
          <a:solidFill>
            <a:schemeClr val="bg1"/>
          </a:solidFill>
        </p:spPr>
        <p:txBody>
          <a:bodyPr wrap="square" rtlCol="0">
            <a:spAutoFit/>
          </a:bodyPr>
          <a:lstStyle/>
          <a:p>
            <a:endParaRPr lang="en-US" dirty="0"/>
          </a:p>
        </p:txBody>
      </p:sp>
      <p:sp>
        <p:nvSpPr>
          <p:cNvPr id="26" name="TextBox 25"/>
          <p:cNvSpPr txBox="1"/>
          <p:nvPr/>
        </p:nvSpPr>
        <p:spPr>
          <a:xfrm>
            <a:off x="8532440" y="5877272"/>
            <a:ext cx="611560" cy="369332"/>
          </a:xfrm>
          <a:prstGeom prst="rect">
            <a:avLst/>
          </a:prstGeom>
          <a:solidFill>
            <a:schemeClr val="bg1"/>
          </a:solidFill>
        </p:spPr>
        <p:txBody>
          <a:bodyPr wrap="square" rtlCol="0">
            <a:spAutoFit/>
          </a:bodyPr>
          <a:lstStyle/>
          <a:p>
            <a:endParaRPr lang="en-US" dirty="0"/>
          </a:p>
        </p:txBody>
      </p:sp>
    </p:spTree>
    <p:custDataLst>
      <p:tags r:id="rId1"/>
    </p:custDataLst>
    <p:extLst>
      <p:ext uri="{BB962C8B-B14F-4D97-AF65-F5344CB8AC3E}">
        <p14:creationId xmlns:p14="http://schemas.microsoft.com/office/powerpoint/2010/main" xmlns="" val="166735129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437" y="0"/>
            <a:ext cx="8091003" cy="1268760"/>
          </a:xfrm>
          <a:solidFill>
            <a:schemeClr val="bg1"/>
          </a:solidFill>
        </p:spPr>
        <p:txBody>
          <a:bodyPr>
            <a:noAutofit/>
          </a:bodyPr>
          <a:lstStyle/>
          <a:p>
            <a:pPr algn="ctr">
              <a:lnSpc>
                <a:spcPct val="90000"/>
              </a:lnSpc>
            </a:pPr>
            <a:r>
              <a:rPr lang="es-ES" sz="2600" b="1" noProof="0"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Ceftolozano</a:t>
            </a:r>
            <a:r>
              <a:rPr lang="es-ES" sz="2600" b="1" noProof="0"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y </a:t>
            </a:r>
            <a:r>
              <a:rPr lang="es-ES" sz="2600" b="1" noProof="0"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tazobactam</a:t>
            </a:r>
            <a:r>
              <a:rPr lang="es-ES" sz="26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está compuesto de una cefalosporina y un inhibidor reconocido de las </a:t>
            </a:r>
            <a:r>
              <a:rPr lang="es-ES" sz="2600" b="1" noProof="0"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β-lactamasas</a:t>
            </a:r>
            <a:endParaRPr lang="es-ES" sz="2600" b="1" noProof="0"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7" name="Content Placeholder 2"/>
          <p:cNvSpPr>
            <a:spLocks noGrp="1"/>
          </p:cNvSpPr>
          <p:nvPr>
            <p:ph idx="1"/>
          </p:nvPr>
        </p:nvSpPr>
        <p:spPr>
          <a:xfrm>
            <a:off x="6384033" y="1449388"/>
            <a:ext cx="2410646" cy="4330406"/>
          </a:xfrm>
        </p:spPr>
        <p:txBody>
          <a:bodyPr/>
          <a:lstStyle/>
          <a:p>
            <a:pPr>
              <a:lnSpc>
                <a:spcPct val="90000"/>
              </a:lnSpc>
              <a:spcBef>
                <a:spcPts val="600"/>
              </a:spcBef>
            </a:pPr>
            <a:r>
              <a:rPr lang="es-ES" sz="1400" noProof="0" dirty="0" smtClean="0">
                <a:latin typeface="+mn-lt"/>
              </a:rPr>
              <a:t>El ceftolozano es una cefalosporina con una potente actividad inhibidora de las proteínas fijadoras de penicilinas (PBP), y tiene gran afinidad hacia todas las PBP de </a:t>
            </a:r>
            <a:r>
              <a:rPr lang="es-ES" sz="1400" i="1" noProof="0" dirty="0" smtClean="0">
                <a:latin typeface="+mn-lt"/>
              </a:rPr>
              <a:t>Pseudomonas aeruginosa </a:t>
            </a:r>
            <a:r>
              <a:rPr lang="es-ES" sz="1400" dirty="0" smtClean="0">
                <a:latin typeface="+mn-lt"/>
              </a:rPr>
              <a:t>esenciales para la síntesis de la pared celular</a:t>
            </a:r>
            <a:r>
              <a:rPr lang="es-ES" sz="1400" baseline="30000" noProof="0" dirty="0" smtClean="0">
                <a:latin typeface="+mn-lt"/>
              </a:rPr>
              <a:t>1,2</a:t>
            </a:r>
          </a:p>
          <a:p>
            <a:pPr>
              <a:lnSpc>
                <a:spcPct val="90000"/>
              </a:lnSpc>
              <a:spcBef>
                <a:spcPts val="600"/>
              </a:spcBef>
            </a:pPr>
            <a:r>
              <a:rPr lang="es-ES" sz="1400" noProof="0" dirty="0" smtClean="0">
                <a:latin typeface="+mn-lt"/>
              </a:rPr>
              <a:t>El tazobactam es un inhibidor reconocido de las </a:t>
            </a:r>
            <a:r>
              <a:rPr lang="el-GR" sz="1400" noProof="0" dirty="0" smtClean="0">
                <a:latin typeface="+mn-lt"/>
              </a:rPr>
              <a:t>β-</a:t>
            </a:r>
            <a:r>
              <a:rPr lang="es-ES" sz="1400" noProof="0" dirty="0" smtClean="0">
                <a:latin typeface="+mn-lt"/>
              </a:rPr>
              <a:t>lactamasas que protege al ceftolozano </a:t>
            </a:r>
            <a:br>
              <a:rPr lang="es-ES" sz="1400" noProof="0" dirty="0" smtClean="0">
                <a:latin typeface="+mn-lt"/>
              </a:rPr>
            </a:br>
            <a:r>
              <a:rPr lang="es-ES" sz="1400" noProof="0" dirty="0" smtClean="0">
                <a:latin typeface="+mn-lt"/>
              </a:rPr>
              <a:t>de la hidrólisis por las enterobacteriáceas productoras de determinadas </a:t>
            </a:r>
            <a:br>
              <a:rPr lang="es-ES" sz="1400" noProof="0" dirty="0" smtClean="0">
                <a:latin typeface="+mn-lt"/>
              </a:rPr>
            </a:br>
            <a:r>
              <a:rPr lang="el-GR" sz="1400" noProof="0" dirty="0" smtClean="0">
                <a:latin typeface="+mn-lt"/>
              </a:rPr>
              <a:t>β-</a:t>
            </a:r>
            <a:r>
              <a:rPr lang="es-ES" sz="1400" noProof="0" dirty="0" smtClean="0">
                <a:latin typeface="+mn-lt"/>
              </a:rPr>
              <a:t>lactamasas</a:t>
            </a:r>
            <a:r>
              <a:rPr lang="es-ES" sz="1400" baseline="30000" noProof="0" dirty="0" smtClean="0">
                <a:latin typeface="+mn-lt"/>
              </a:rPr>
              <a:t>2,3</a:t>
            </a:r>
            <a:endParaRPr lang="es-ES" sz="1400" i="1" noProof="0" dirty="0">
              <a:latin typeface="+mn-lt"/>
            </a:endParaRPr>
          </a:p>
        </p:txBody>
      </p:sp>
      <p:sp>
        <p:nvSpPr>
          <p:cNvPr id="3" name="Subtitle 2"/>
          <p:cNvSpPr>
            <a:spLocks noGrp="1"/>
          </p:cNvSpPr>
          <p:nvPr>
            <p:ph type="subTitle" idx="11"/>
          </p:nvPr>
        </p:nvSpPr>
        <p:spPr>
          <a:xfrm>
            <a:off x="893179" y="6426436"/>
            <a:ext cx="6962775" cy="307777"/>
          </a:xfrm>
        </p:spPr>
        <p:txBody>
          <a:bodyPr/>
          <a:lstStyle/>
          <a:p>
            <a:r>
              <a:rPr lang="es-ES" b="1" noProof="0" dirty="0" smtClean="0">
                <a:latin typeface="+mn-lt"/>
              </a:rPr>
              <a:t>1. </a:t>
            </a:r>
            <a:r>
              <a:rPr lang="es-ES" noProof="0" dirty="0" smtClean="0">
                <a:latin typeface="+mn-lt"/>
              </a:rPr>
              <a:t>Moyá B y cols. </a:t>
            </a:r>
            <a:r>
              <a:rPr lang="es-ES" i="1" noProof="0" dirty="0" smtClean="0">
                <a:latin typeface="+mn-lt"/>
              </a:rPr>
              <a:t>Antimicrob Agents Chemother </a:t>
            </a:r>
            <a:r>
              <a:rPr lang="es-ES" noProof="0" dirty="0" smtClean="0">
                <a:latin typeface="+mn-lt"/>
              </a:rPr>
              <a:t>2010;54:3933–3937. </a:t>
            </a:r>
            <a:r>
              <a:rPr lang="es-ES" b="1" noProof="0" dirty="0" smtClean="0">
                <a:latin typeface="+mn-lt"/>
              </a:rPr>
              <a:t>2. </a:t>
            </a:r>
            <a:r>
              <a:rPr lang="es-ES" noProof="0" dirty="0" smtClean="0">
                <a:latin typeface="+mn-lt"/>
              </a:rPr>
              <a:t>Zhanel GG y cols. </a:t>
            </a:r>
            <a:r>
              <a:rPr lang="es-ES" i="1" noProof="0" dirty="0" smtClean="0">
                <a:latin typeface="+mn-lt"/>
              </a:rPr>
              <a:t>Drugs</a:t>
            </a:r>
            <a:r>
              <a:rPr lang="es-ES" noProof="0" dirty="0" smtClean="0">
                <a:latin typeface="+mn-lt"/>
              </a:rPr>
              <a:t> 2014;74:1. </a:t>
            </a:r>
            <a:br>
              <a:rPr lang="es-ES" noProof="0" dirty="0" smtClean="0">
                <a:latin typeface="+mn-lt"/>
              </a:rPr>
            </a:br>
            <a:r>
              <a:rPr lang="es-ES" b="1" noProof="0" dirty="0" smtClean="0">
                <a:latin typeface="+mn-lt"/>
              </a:rPr>
              <a:t>3. </a:t>
            </a:r>
            <a:r>
              <a:rPr lang="es-ES" noProof="0" dirty="0" smtClean="0">
                <a:latin typeface="+mn-lt"/>
              </a:rPr>
              <a:t>Sader HS y cols. </a:t>
            </a:r>
            <a:r>
              <a:rPr lang="es-ES" i="1" noProof="0" dirty="0" smtClean="0">
                <a:latin typeface="+mn-lt"/>
              </a:rPr>
              <a:t>Antimicrob Agents Chemother </a:t>
            </a:r>
            <a:r>
              <a:rPr lang="es-ES" noProof="0" dirty="0" smtClean="0">
                <a:latin typeface="+mn-lt"/>
              </a:rPr>
              <a:t>2014;58:2434–2437. </a:t>
            </a:r>
          </a:p>
        </p:txBody>
      </p:sp>
      <p:sp>
        <p:nvSpPr>
          <p:cNvPr id="622" name="Freeform 621"/>
          <p:cNvSpPr/>
          <p:nvPr/>
        </p:nvSpPr>
        <p:spPr>
          <a:xfrm>
            <a:off x="3283894" y="2470227"/>
            <a:ext cx="26796" cy="320059"/>
          </a:xfrm>
          <a:custGeom>
            <a:avLst/>
            <a:gdLst>
              <a:gd name="connsiteX0" fmla="*/ 134214 w 141202"/>
              <a:gd name="connsiteY0" fmla="*/ 0 h 303313"/>
              <a:gd name="connsiteX1" fmla="*/ 129754 w 141202"/>
              <a:gd name="connsiteY1" fmla="*/ 66907 h 303313"/>
              <a:gd name="connsiteX2" fmla="*/ 27163 w 141202"/>
              <a:gd name="connsiteY2" fmla="*/ 129354 h 303313"/>
              <a:gd name="connsiteX3" fmla="*/ 400 w 141202"/>
              <a:gd name="connsiteY3" fmla="*/ 178419 h 303313"/>
              <a:gd name="connsiteX4" fmla="*/ 13781 w 141202"/>
              <a:gd name="connsiteY4" fmla="*/ 223024 h 303313"/>
              <a:gd name="connsiteX5" fmla="*/ 49465 w 141202"/>
              <a:gd name="connsiteY5" fmla="*/ 303313 h 303313"/>
              <a:gd name="connsiteX0" fmla="*/ 134632 w 141620"/>
              <a:gd name="connsiteY0" fmla="*/ 0 h 303313"/>
              <a:gd name="connsiteX1" fmla="*/ 130172 w 141620"/>
              <a:gd name="connsiteY1" fmla="*/ 66907 h 303313"/>
              <a:gd name="connsiteX2" fmla="*/ 27581 w 141620"/>
              <a:gd name="connsiteY2" fmla="*/ 129354 h 303313"/>
              <a:gd name="connsiteX3" fmla="*/ 818 w 141620"/>
              <a:gd name="connsiteY3" fmla="*/ 178419 h 303313"/>
              <a:gd name="connsiteX4" fmla="*/ 49863 w 141620"/>
              <a:gd name="connsiteY4" fmla="*/ 230077 h 303313"/>
              <a:gd name="connsiteX5" fmla="*/ 49883 w 141620"/>
              <a:gd name="connsiteY5" fmla="*/ 303313 h 303313"/>
              <a:gd name="connsiteX0" fmla="*/ 112789 w 119777"/>
              <a:gd name="connsiteY0" fmla="*/ 0 h 303313"/>
              <a:gd name="connsiteX1" fmla="*/ 108329 w 119777"/>
              <a:gd name="connsiteY1" fmla="*/ 66907 h 303313"/>
              <a:gd name="connsiteX2" fmla="*/ 5738 w 119777"/>
              <a:gd name="connsiteY2" fmla="*/ 129354 h 303313"/>
              <a:gd name="connsiteX3" fmla="*/ 14639 w 119777"/>
              <a:gd name="connsiteY3" fmla="*/ 194289 h 303313"/>
              <a:gd name="connsiteX4" fmla="*/ 28020 w 119777"/>
              <a:gd name="connsiteY4" fmla="*/ 230077 h 303313"/>
              <a:gd name="connsiteX5" fmla="*/ 28040 w 119777"/>
              <a:gd name="connsiteY5" fmla="*/ 303313 h 303313"/>
              <a:gd name="connsiteX0" fmla="*/ 98638 w 103351"/>
              <a:gd name="connsiteY0" fmla="*/ 0 h 303313"/>
              <a:gd name="connsiteX1" fmla="*/ 94178 w 103351"/>
              <a:gd name="connsiteY1" fmla="*/ 66907 h 303313"/>
              <a:gd name="connsiteX2" fmla="*/ 29035 w 103351"/>
              <a:gd name="connsiteY2" fmla="*/ 162857 h 303313"/>
              <a:gd name="connsiteX3" fmla="*/ 488 w 103351"/>
              <a:gd name="connsiteY3" fmla="*/ 194289 h 303313"/>
              <a:gd name="connsiteX4" fmla="*/ 13869 w 103351"/>
              <a:gd name="connsiteY4" fmla="*/ 230077 h 303313"/>
              <a:gd name="connsiteX5" fmla="*/ 13889 w 103351"/>
              <a:gd name="connsiteY5" fmla="*/ 303313 h 303313"/>
              <a:gd name="connsiteX0" fmla="*/ 98638 w 103350"/>
              <a:gd name="connsiteY0" fmla="*/ 0 h 303313"/>
              <a:gd name="connsiteX1" fmla="*/ 94178 w 103350"/>
              <a:gd name="connsiteY1" fmla="*/ 66907 h 303313"/>
              <a:gd name="connsiteX2" fmla="*/ 29035 w 103350"/>
              <a:gd name="connsiteY2" fmla="*/ 162857 h 303313"/>
              <a:gd name="connsiteX3" fmla="*/ 488 w 103350"/>
              <a:gd name="connsiteY3" fmla="*/ 194289 h 303313"/>
              <a:gd name="connsiteX4" fmla="*/ 13869 w 103350"/>
              <a:gd name="connsiteY4" fmla="*/ 230077 h 303313"/>
              <a:gd name="connsiteX5" fmla="*/ 13889 w 103350"/>
              <a:gd name="connsiteY5" fmla="*/ 303313 h 303313"/>
              <a:gd name="connsiteX0" fmla="*/ 98325 w 103438"/>
              <a:gd name="connsiteY0" fmla="*/ 0 h 303313"/>
              <a:gd name="connsiteX1" fmla="*/ 93865 w 103438"/>
              <a:gd name="connsiteY1" fmla="*/ 66907 h 303313"/>
              <a:gd name="connsiteX2" fmla="*/ 21589 w 103438"/>
              <a:gd name="connsiteY2" fmla="*/ 139934 h 303313"/>
              <a:gd name="connsiteX3" fmla="*/ 175 w 103438"/>
              <a:gd name="connsiteY3" fmla="*/ 194289 h 303313"/>
              <a:gd name="connsiteX4" fmla="*/ 13556 w 103438"/>
              <a:gd name="connsiteY4" fmla="*/ 230077 h 303313"/>
              <a:gd name="connsiteX5" fmla="*/ 13576 w 103438"/>
              <a:gd name="connsiteY5" fmla="*/ 303313 h 303313"/>
              <a:gd name="connsiteX0" fmla="*/ 98325 w 98689"/>
              <a:gd name="connsiteY0" fmla="*/ 0 h 303313"/>
              <a:gd name="connsiteX1" fmla="*/ 4704 w 98689"/>
              <a:gd name="connsiteY1" fmla="*/ 82777 h 303313"/>
              <a:gd name="connsiteX2" fmla="*/ 21589 w 98689"/>
              <a:gd name="connsiteY2" fmla="*/ 139934 h 303313"/>
              <a:gd name="connsiteX3" fmla="*/ 175 w 98689"/>
              <a:gd name="connsiteY3" fmla="*/ 194289 h 303313"/>
              <a:gd name="connsiteX4" fmla="*/ 13556 w 98689"/>
              <a:gd name="connsiteY4" fmla="*/ 230077 h 303313"/>
              <a:gd name="connsiteX5" fmla="*/ 13576 w 98689"/>
              <a:gd name="connsiteY5" fmla="*/ 303313 h 303313"/>
              <a:gd name="connsiteX0" fmla="*/ 26996 w 28025"/>
              <a:gd name="connsiteY0" fmla="*/ 0 h 296260"/>
              <a:gd name="connsiteX1" fmla="*/ 4704 w 28025"/>
              <a:gd name="connsiteY1" fmla="*/ 75724 h 296260"/>
              <a:gd name="connsiteX2" fmla="*/ 21589 w 28025"/>
              <a:gd name="connsiteY2" fmla="*/ 132881 h 296260"/>
              <a:gd name="connsiteX3" fmla="*/ 175 w 28025"/>
              <a:gd name="connsiteY3" fmla="*/ 187236 h 296260"/>
              <a:gd name="connsiteX4" fmla="*/ 13556 w 28025"/>
              <a:gd name="connsiteY4" fmla="*/ 223024 h 296260"/>
              <a:gd name="connsiteX5" fmla="*/ 13576 w 28025"/>
              <a:gd name="connsiteY5" fmla="*/ 296260 h 296260"/>
              <a:gd name="connsiteX0" fmla="*/ 26996 w 27972"/>
              <a:gd name="connsiteY0" fmla="*/ 0 h 296260"/>
              <a:gd name="connsiteX1" fmla="*/ 2921 w 27972"/>
              <a:gd name="connsiteY1" fmla="*/ 47510 h 296260"/>
              <a:gd name="connsiteX2" fmla="*/ 21589 w 27972"/>
              <a:gd name="connsiteY2" fmla="*/ 132881 h 296260"/>
              <a:gd name="connsiteX3" fmla="*/ 175 w 27972"/>
              <a:gd name="connsiteY3" fmla="*/ 187236 h 296260"/>
              <a:gd name="connsiteX4" fmla="*/ 13556 w 27972"/>
              <a:gd name="connsiteY4" fmla="*/ 223024 h 296260"/>
              <a:gd name="connsiteX5" fmla="*/ 13576 w 27972"/>
              <a:gd name="connsiteY5" fmla="*/ 296260 h 296260"/>
              <a:gd name="connsiteX0" fmla="*/ 27398 w 30911"/>
              <a:gd name="connsiteY0" fmla="*/ 0 h 296260"/>
              <a:gd name="connsiteX1" fmla="*/ 3323 w 30911"/>
              <a:gd name="connsiteY1" fmla="*/ 47510 h 296260"/>
              <a:gd name="connsiteX2" fmla="*/ 30907 w 30911"/>
              <a:gd name="connsiteY2" fmla="*/ 94088 h 296260"/>
              <a:gd name="connsiteX3" fmla="*/ 577 w 30911"/>
              <a:gd name="connsiteY3" fmla="*/ 187236 h 296260"/>
              <a:gd name="connsiteX4" fmla="*/ 13958 w 30911"/>
              <a:gd name="connsiteY4" fmla="*/ 223024 h 296260"/>
              <a:gd name="connsiteX5" fmla="*/ 13978 w 30911"/>
              <a:gd name="connsiteY5" fmla="*/ 296260 h 296260"/>
              <a:gd name="connsiteX0" fmla="*/ 24105 w 27614"/>
              <a:gd name="connsiteY0" fmla="*/ 0 h 296260"/>
              <a:gd name="connsiteX1" fmla="*/ 30 w 27614"/>
              <a:gd name="connsiteY1" fmla="*/ 47510 h 296260"/>
              <a:gd name="connsiteX2" fmla="*/ 27614 w 27614"/>
              <a:gd name="connsiteY2" fmla="*/ 94088 h 296260"/>
              <a:gd name="connsiteX3" fmla="*/ 850 w 27614"/>
              <a:gd name="connsiteY3" fmla="*/ 123756 h 296260"/>
              <a:gd name="connsiteX4" fmla="*/ 10665 w 27614"/>
              <a:gd name="connsiteY4" fmla="*/ 223024 h 296260"/>
              <a:gd name="connsiteX5" fmla="*/ 10685 w 27614"/>
              <a:gd name="connsiteY5" fmla="*/ 296260 h 296260"/>
              <a:gd name="connsiteX0" fmla="*/ 24084 w 27593"/>
              <a:gd name="connsiteY0" fmla="*/ 0 h 296260"/>
              <a:gd name="connsiteX1" fmla="*/ 9 w 27593"/>
              <a:gd name="connsiteY1" fmla="*/ 47510 h 296260"/>
              <a:gd name="connsiteX2" fmla="*/ 27593 w 27593"/>
              <a:gd name="connsiteY2" fmla="*/ 94088 h 296260"/>
              <a:gd name="connsiteX3" fmla="*/ 829 w 27593"/>
              <a:gd name="connsiteY3" fmla="*/ 123756 h 296260"/>
              <a:gd name="connsiteX4" fmla="*/ 15993 w 27593"/>
              <a:gd name="connsiteY4" fmla="*/ 173650 h 296260"/>
              <a:gd name="connsiteX5" fmla="*/ 10664 w 27593"/>
              <a:gd name="connsiteY5" fmla="*/ 296260 h 296260"/>
              <a:gd name="connsiteX0" fmla="*/ 24084 w 27593"/>
              <a:gd name="connsiteY0" fmla="*/ 0 h 296260"/>
              <a:gd name="connsiteX1" fmla="*/ 9 w 27593"/>
              <a:gd name="connsiteY1" fmla="*/ 47510 h 296260"/>
              <a:gd name="connsiteX2" fmla="*/ 27593 w 27593"/>
              <a:gd name="connsiteY2" fmla="*/ 94088 h 296260"/>
              <a:gd name="connsiteX3" fmla="*/ 829 w 27593"/>
              <a:gd name="connsiteY3" fmla="*/ 123756 h 296260"/>
              <a:gd name="connsiteX4" fmla="*/ 15993 w 27593"/>
              <a:gd name="connsiteY4" fmla="*/ 173650 h 296260"/>
              <a:gd name="connsiteX5" fmla="*/ 10664 w 27593"/>
              <a:gd name="connsiteY5" fmla="*/ 296260 h 296260"/>
              <a:gd name="connsiteX0" fmla="*/ 24084 w 27593"/>
              <a:gd name="connsiteY0" fmla="*/ 0 h 296260"/>
              <a:gd name="connsiteX1" fmla="*/ 9 w 27593"/>
              <a:gd name="connsiteY1" fmla="*/ 47510 h 296260"/>
              <a:gd name="connsiteX2" fmla="*/ 27593 w 27593"/>
              <a:gd name="connsiteY2" fmla="*/ 94088 h 296260"/>
              <a:gd name="connsiteX3" fmla="*/ 829 w 27593"/>
              <a:gd name="connsiteY3" fmla="*/ 123756 h 296260"/>
              <a:gd name="connsiteX4" fmla="*/ 15993 w 27593"/>
              <a:gd name="connsiteY4" fmla="*/ 173650 h 296260"/>
              <a:gd name="connsiteX5" fmla="*/ 10664 w 27593"/>
              <a:gd name="connsiteY5" fmla="*/ 296260 h 296260"/>
              <a:gd name="connsiteX0" fmla="*/ 24084 w 27593"/>
              <a:gd name="connsiteY0" fmla="*/ 0 h 296260"/>
              <a:gd name="connsiteX1" fmla="*/ 9 w 27593"/>
              <a:gd name="connsiteY1" fmla="*/ 47510 h 296260"/>
              <a:gd name="connsiteX2" fmla="*/ 27593 w 27593"/>
              <a:gd name="connsiteY2" fmla="*/ 94088 h 296260"/>
              <a:gd name="connsiteX3" fmla="*/ 829 w 27593"/>
              <a:gd name="connsiteY3" fmla="*/ 123756 h 296260"/>
              <a:gd name="connsiteX4" fmla="*/ 15993 w 27593"/>
              <a:gd name="connsiteY4" fmla="*/ 173650 h 296260"/>
              <a:gd name="connsiteX5" fmla="*/ 10664 w 27593"/>
              <a:gd name="connsiteY5" fmla="*/ 296260 h 296260"/>
              <a:gd name="connsiteX0" fmla="*/ 24084 w 27593"/>
              <a:gd name="connsiteY0" fmla="*/ 0 h 296260"/>
              <a:gd name="connsiteX1" fmla="*/ 9 w 27593"/>
              <a:gd name="connsiteY1" fmla="*/ 47510 h 296260"/>
              <a:gd name="connsiteX2" fmla="*/ 27593 w 27593"/>
              <a:gd name="connsiteY2" fmla="*/ 94088 h 296260"/>
              <a:gd name="connsiteX3" fmla="*/ 829 w 27593"/>
              <a:gd name="connsiteY3" fmla="*/ 123756 h 296260"/>
              <a:gd name="connsiteX4" fmla="*/ 15993 w 27593"/>
              <a:gd name="connsiteY4" fmla="*/ 173650 h 296260"/>
              <a:gd name="connsiteX5" fmla="*/ 10664 w 27593"/>
              <a:gd name="connsiteY5" fmla="*/ 296260 h 296260"/>
              <a:gd name="connsiteX0" fmla="*/ 24105 w 25081"/>
              <a:gd name="connsiteY0" fmla="*/ 0 h 296260"/>
              <a:gd name="connsiteX1" fmla="*/ 30 w 25081"/>
              <a:gd name="connsiteY1" fmla="*/ 47510 h 296260"/>
              <a:gd name="connsiteX2" fmla="*/ 18698 w 25081"/>
              <a:gd name="connsiteY2" fmla="*/ 83508 h 296260"/>
              <a:gd name="connsiteX3" fmla="*/ 850 w 25081"/>
              <a:gd name="connsiteY3" fmla="*/ 123756 h 296260"/>
              <a:gd name="connsiteX4" fmla="*/ 16014 w 25081"/>
              <a:gd name="connsiteY4" fmla="*/ 173650 h 296260"/>
              <a:gd name="connsiteX5" fmla="*/ 10685 w 25081"/>
              <a:gd name="connsiteY5" fmla="*/ 296260 h 296260"/>
              <a:gd name="connsiteX0" fmla="*/ 24107 w 25083"/>
              <a:gd name="connsiteY0" fmla="*/ 0 h 296260"/>
              <a:gd name="connsiteX1" fmla="*/ 32 w 25083"/>
              <a:gd name="connsiteY1" fmla="*/ 47510 h 296260"/>
              <a:gd name="connsiteX2" fmla="*/ 18700 w 25083"/>
              <a:gd name="connsiteY2" fmla="*/ 83508 h 296260"/>
              <a:gd name="connsiteX3" fmla="*/ 7985 w 25083"/>
              <a:gd name="connsiteY3" fmla="*/ 132573 h 296260"/>
              <a:gd name="connsiteX4" fmla="*/ 16016 w 25083"/>
              <a:gd name="connsiteY4" fmla="*/ 173650 h 296260"/>
              <a:gd name="connsiteX5" fmla="*/ 10687 w 25083"/>
              <a:gd name="connsiteY5" fmla="*/ 296260 h 296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83" h="296260">
                <a:moveTo>
                  <a:pt x="24107" y="0"/>
                </a:moveTo>
                <a:cubicBezTo>
                  <a:pt x="30798" y="22674"/>
                  <a:pt x="933" y="33592"/>
                  <a:pt x="32" y="47510"/>
                </a:cubicBezTo>
                <a:cubicBezTo>
                  <a:pt x="-869" y="61428"/>
                  <a:pt x="17374" y="69331"/>
                  <a:pt x="18700" y="83508"/>
                </a:cubicBezTo>
                <a:cubicBezTo>
                  <a:pt x="20026" y="97685"/>
                  <a:pt x="8432" y="117549"/>
                  <a:pt x="7985" y="132573"/>
                </a:cubicBezTo>
                <a:cubicBezTo>
                  <a:pt x="7538" y="147597"/>
                  <a:pt x="15566" y="146369"/>
                  <a:pt x="16016" y="173650"/>
                </a:cubicBezTo>
                <a:cubicBezTo>
                  <a:pt x="16466" y="200931"/>
                  <a:pt x="-3067" y="266523"/>
                  <a:pt x="10687" y="296260"/>
                </a:cubicBezTo>
              </a:path>
            </a:pathLst>
          </a:custGeom>
          <a:ln w="28575">
            <a:solidFill>
              <a:schemeClr val="bg2">
                <a:lumMod val="75000"/>
              </a:schemeClr>
            </a:solidFill>
          </a:ln>
          <a:effectLst/>
        </p:spPr>
        <p:style>
          <a:lnRef idx="3">
            <a:schemeClr val="accent3"/>
          </a:lnRef>
          <a:fillRef idx="0">
            <a:schemeClr val="accent3"/>
          </a:fillRef>
          <a:effectRef idx="2">
            <a:schemeClr val="accent3"/>
          </a:effectRef>
          <a:fontRef idx="minor">
            <a:schemeClr val="tx1"/>
          </a:fontRef>
        </p:style>
        <p:txBody>
          <a:bodyPr rtlCol="0" anchor="ctr"/>
          <a:lstStyle/>
          <a:p>
            <a:pPr algn="ctr"/>
            <a:endParaRPr lang="es-ES" dirty="0">
              <a:solidFill>
                <a:srgbClr val="37424A"/>
              </a:solidFill>
            </a:endParaRPr>
          </a:p>
        </p:txBody>
      </p:sp>
      <p:sp>
        <p:nvSpPr>
          <p:cNvPr id="623" name="Freeform 622"/>
          <p:cNvSpPr/>
          <p:nvPr/>
        </p:nvSpPr>
        <p:spPr>
          <a:xfrm>
            <a:off x="1900627" y="2470227"/>
            <a:ext cx="26796" cy="320059"/>
          </a:xfrm>
          <a:custGeom>
            <a:avLst/>
            <a:gdLst>
              <a:gd name="connsiteX0" fmla="*/ 134214 w 141202"/>
              <a:gd name="connsiteY0" fmla="*/ 0 h 303313"/>
              <a:gd name="connsiteX1" fmla="*/ 129754 w 141202"/>
              <a:gd name="connsiteY1" fmla="*/ 66907 h 303313"/>
              <a:gd name="connsiteX2" fmla="*/ 27163 w 141202"/>
              <a:gd name="connsiteY2" fmla="*/ 129354 h 303313"/>
              <a:gd name="connsiteX3" fmla="*/ 400 w 141202"/>
              <a:gd name="connsiteY3" fmla="*/ 178419 h 303313"/>
              <a:gd name="connsiteX4" fmla="*/ 13781 w 141202"/>
              <a:gd name="connsiteY4" fmla="*/ 223024 h 303313"/>
              <a:gd name="connsiteX5" fmla="*/ 49465 w 141202"/>
              <a:gd name="connsiteY5" fmla="*/ 303313 h 303313"/>
              <a:gd name="connsiteX0" fmla="*/ 134632 w 141620"/>
              <a:gd name="connsiteY0" fmla="*/ 0 h 303313"/>
              <a:gd name="connsiteX1" fmla="*/ 130172 w 141620"/>
              <a:gd name="connsiteY1" fmla="*/ 66907 h 303313"/>
              <a:gd name="connsiteX2" fmla="*/ 27581 w 141620"/>
              <a:gd name="connsiteY2" fmla="*/ 129354 h 303313"/>
              <a:gd name="connsiteX3" fmla="*/ 818 w 141620"/>
              <a:gd name="connsiteY3" fmla="*/ 178419 h 303313"/>
              <a:gd name="connsiteX4" fmla="*/ 49863 w 141620"/>
              <a:gd name="connsiteY4" fmla="*/ 230077 h 303313"/>
              <a:gd name="connsiteX5" fmla="*/ 49883 w 141620"/>
              <a:gd name="connsiteY5" fmla="*/ 303313 h 303313"/>
              <a:gd name="connsiteX0" fmla="*/ 112789 w 119777"/>
              <a:gd name="connsiteY0" fmla="*/ 0 h 303313"/>
              <a:gd name="connsiteX1" fmla="*/ 108329 w 119777"/>
              <a:gd name="connsiteY1" fmla="*/ 66907 h 303313"/>
              <a:gd name="connsiteX2" fmla="*/ 5738 w 119777"/>
              <a:gd name="connsiteY2" fmla="*/ 129354 h 303313"/>
              <a:gd name="connsiteX3" fmla="*/ 14639 w 119777"/>
              <a:gd name="connsiteY3" fmla="*/ 194289 h 303313"/>
              <a:gd name="connsiteX4" fmla="*/ 28020 w 119777"/>
              <a:gd name="connsiteY4" fmla="*/ 230077 h 303313"/>
              <a:gd name="connsiteX5" fmla="*/ 28040 w 119777"/>
              <a:gd name="connsiteY5" fmla="*/ 303313 h 303313"/>
              <a:gd name="connsiteX0" fmla="*/ 98638 w 103351"/>
              <a:gd name="connsiteY0" fmla="*/ 0 h 303313"/>
              <a:gd name="connsiteX1" fmla="*/ 94178 w 103351"/>
              <a:gd name="connsiteY1" fmla="*/ 66907 h 303313"/>
              <a:gd name="connsiteX2" fmla="*/ 29035 w 103351"/>
              <a:gd name="connsiteY2" fmla="*/ 162857 h 303313"/>
              <a:gd name="connsiteX3" fmla="*/ 488 w 103351"/>
              <a:gd name="connsiteY3" fmla="*/ 194289 h 303313"/>
              <a:gd name="connsiteX4" fmla="*/ 13869 w 103351"/>
              <a:gd name="connsiteY4" fmla="*/ 230077 h 303313"/>
              <a:gd name="connsiteX5" fmla="*/ 13889 w 103351"/>
              <a:gd name="connsiteY5" fmla="*/ 303313 h 303313"/>
              <a:gd name="connsiteX0" fmla="*/ 98638 w 103350"/>
              <a:gd name="connsiteY0" fmla="*/ 0 h 303313"/>
              <a:gd name="connsiteX1" fmla="*/ 94178 w 103350"/>
              <a:gd name="connsiteY1" fmla="*/ 66907 h 303313"/>
              <a:gd name="connsiteX2" fmla="*/ 29035 w 103350"/>
              <a:gd name="connsiteY2" fmla="*/ 162857 h 303313"/>
              <a:gd name="connsiteX3" fmla="*/ 488 w 103350"/>
              <a:gd name="connsiteY3" fmla="*/ 194289 h 303313"/>
              <a:gd name="connsiteX4" fmla="*/ 13869 w 103350"/>
              <a:gd name="connsiteY4" fmla="*/ 230077 h 303313"/>
              <a:gd name="connsiteX5" fmla="*/ 13889 w 103350"/>
              <a:gd name="connsiteY5" fmla="*/ 303313 h 303313"/>
              <a:gd name="connsiteX0" fmla="*/ 98325 w 103438"/>
              <a:gd name="connsiteY0" fmla="*/ 0 h 303313"/>
              <a:gd name="connsiteX1" fmla="*/ 93865 w 103438"/>
              <a:gd name="connsiteY1" fmla="*/ 66907 h 303313"/>
              <a:gd name="connsiteX2" fmla="*/ 21589 w 103438"/>
              <a:gd name="connsiteY2" fmla="*/ 139934 h 303313"/>
              <a:gd name="connsiteX3" fmla="*/ 175 w 103438"/>
              <a:gd name="connsiteY3" fmla="*/ 194289 h 303313"/>
              <a:gd name="connsiteX4" fmla="*/ 13556 w 103438"/>
              <a:gd name="connsiteY4" fmla="*/ 230077 h 303313"/>
              <a:gd name="connsiteX5" fmla="*/ 13576 w 103438"/>
              <a:gd name="connsiteY5" fmla="*/ 303313 h 303313"/>
              <a:gd name="connsiteX0" fmla="*/ 98325 w 98689"/>
              <a:gd name="connsiteY0" fmla="*/ 0 h 303313"/>
              <a:gd name="connsiteX1" fmla="*/ 4704 w 98689"/>
              <a:gd name="connsiteY1" fmla="*/ 82777 h 303313"/>
              <a:gd name="connsiteX2" fmla="*/ 21589 w 98689"/>
              <a:gd name="connsiteY2" fmla="*/ 139934 h 303313"/>
              <a:gd name="connsiteX3" fmla="*/ 175 w 98689"/>
              <a:gd name="connsiteY3" fmla="*/ 194289 h 303313"/>
              <a:gd name="connsiteX4" fmla="*/ 13556 w 98689"/>
              <a:gd name="connsiteY4" fmla="*/ 230077 h 303313"/>
              <a:gd name="connsiteX5" fmla="*/ 13576 w 98689"/>
              <a:gd name="connsiteY5" fmla="*/ 303313 h 303313"/>
              <a:gd name="connsiteX0" fmla="*/ 26996 w 28025"/>
              <a:gd name="connsiteY0" fmla="*/ 0 h 296260"/>
              <a:gd name="connsiteX1" fmla="*/ 4704 w 28025"/>
              <a:gd name="connsiteY1" fmla="*/ 75724 h 296260"/>
              <a:gd name="connsiteX2" fmla="*/ 21589 w 28025"/>
              <a:gd name="connsiteY2" fmla="*/ 132881 h 296260"/>
              <a:gd name="connsiteX3" fmla="*/ 175 w 28025"/>
              <a:gd name="connsiteY3" fmla="*/ 187236 h 296260"/>
              <a:gd name="connsiteX4" fmla="*/ 13556 w 28025"/>
              <a:gd name="connsiteY4" fmla="*/ 223024 h 296260"/>
              <a:gd name="connsiteX5" fmla="*/ 13576 w 28025"/>
              <a:gd name="connsiteY5" fmla="*/ 296260 h 296260"/>
              <a:gd name="connsiteX0" fmla="*/ 26996 w 27972"/>
              <a:gd name="connsiteY0" fmla="*/ 0 h 296260"/>
              <a:gd name="connsiteX1" fmla="*/ 2921 w 27972"/>
              <a:gd name="connsiteY1" fmla="*/ 47510 h 296260"/>
              <a:gd name="connsiteX2" fmla="*/ 21589 w 27972"/>
              <a:gd name="connsiteY2" fmla="*/ 132881 h 296260"/>
              <a:gd name="connsiteX3" fmla="*/ 175 w 27972"/>
              <a:gd name="connsiteY3" fmla="*/ 187236 h 296260"/>
              <a:gd name="connsiteX4" fmla="*/ 13556 w 27972"/>
              <a:gd name="connsiteY4" fmla="*/ 223024 h 296260"/>
              <a:gd name="connsiteX5" fmla="*/ 13576 w 27972"/>
              <a:gd name="connsiteY5" fmla="*/ 296260 h 296260"/>
              <a:gd name="connsiteX0" fmla="*/ 27398 w 30911"/>
              <a:gd name="connsiteY0" fmla="*/ 0 h 296260"/>
              <a:gd name="connsiteX1" fmla="*/ 3323 w 30911"/>
              <a:gd name="connsiteY1" fmla="*/ 47510 h 296260"/>
              <a:gd name="connsiteX2" fmla="*/ 30907 w 30911"/>
              <a:gd name="connsiteY2" fmla="*/ 94088 h 296260"/>
              <a:gd name="connsiteX3" fmla="*/ 577 w 30911"/>
              <a:gd name="connsiteY3" fmla="*/ 187236 h 296260"/>
              <a:gd name="connsiteX4" fmla="*/ 13958 w 30911"/>
              <a:gd name="connsiteY4" fmla="*/ 223024 h 296260"/>
              <a:gd name="connsiteX5" fmla="*/ 13978 w 30911"/>
              <a:gd name="connsiteY5" fmla="*/ 296260 h 296260"/>
              <a:gd name="connsiteX0" fmla="*/ 24105 w 27614"/>
              <a:gd name="connsiteY0" fmla="*/ 0 h 296260"/>
              <a:gd name="connsiteX1" fmla="*/ 30 w 27614"/>
              <a:gd name="connsiteY1" fmla="*/ 47510 h 296260"/>
              <a:gd name="connsiteX2" fmla="*/ 27614 w 27614"/>
              <a:gd name="connsiteY2" fmla="*/ 94088 h 296260"/>
              <a:gd name="connsiteX3" fmla="*/ 850 w 27614"/>
              <a:gd name="connsiteY3" fmla="*/ 123756 h 296260"/>
              <a:gd name="connsiteX4" fmla="*/ 10665 w 27614"/>
              <a:gd name="connsiteY4" fmla="*/ 223024 h 296260"/>
              <a:gd name="connsiteX5" fmla="*/ 10685 w 27614"/>
              <a:gd name="connsiteY5" fmla="*/ 296260 h 296260"/>
              <a:gd name="connsiteX0" fmla="*/ 24084 w 27593"/>
              <a:gd name="connsiteY0" fmla="*/ 0 h 296260"/>
              <a:gd name="connsiteX1" fmla="*/ 9 w 27593"/>
              <a:gd name="connsiteY1" fmla="*/ 47510 h 296260"/>
              <a:gd name="connsiteX2" fmla="*/ 27593 w 27593"/>
              <a:gd name="connsiteY2" fmla="*/ 94088 h 296260"/>
              <a:gd name="connsiteX3" fmla="*/ 829 w 27593"/>
              <a:gd name="connsiteY3" fmla="*/ 123756 h 296260"/>
              <a:gd name="connsiteX4" fmla="*/ 15993 w 27593"/>
              <a:gd name="connsiteY4" fmla="*/ 173650 h 296260"/>
              <a:gd name="connsiteX5" fmla="*/ 10664 w 27593"/>
              <a:gd name="connsiteY5" fmla="*/ 296260 h 296260"/>
              <a:gd name="connsiteX0" fmla="*/ 24084 w 27593"/>
              <a:gd name="connsiteY0" fmla="*/ 0 h 296260"/>
              <a:gd name="connsiteX1" fmla="*/ 9 w 27593"/>
              <a:gd name="connsiteY1" fmla="*/ 47510 h 296260"/>
              <a:gd name="connsiteX2" fmla="*/ 27593 w 27593"/>
              <a:gd name="connsiteY2" fmla="*/ 94088 h 296260"/>
              <a:gd name="connsiteX3" fmla="*/ 829 w 27593"/>
              <a:gd name="connsiteY3" fmla="*/ 123756 h 296260"/>
              <a:gd name="connsiteX4" fmla="*/ 15993 w 27593"/>
              <a:gd name="connsiteY4" fmla="*/ 173650 h 296260"/>
              <a:gd name="connsiteX5" fmla="*/ 10664 w 27593"/>
              <a:gd name="connsiteY5" fmla="*/ 296260 h 296260"/>
              <a:gd name="connsiteX0" fmla="*/ 24084 w 27593"/>
              <a:gd name="connsiteY0" fmla="*/ 0 h 296260"/>
              <a:gd name="connsiteX1" fmla="*/ 9 w 27593"/>
              <a:gd name="connsiteY1" fmla="*/ 47510 h 296260"/>
              <a:gd name="connsiteX2" fmla="*/ 27593 w 27593"/>
              <a:gd name="connsiteY2" fmla="*/ 94088 h 296260"/>
              <a:gd name="connsiteX3" fmla="*/ 829 w 27593"/>
              <a:gd name="connsiteY3" fmla="*/ 123756 h 296260"/>
              <a:gd name="connsiteX4" fmla="*/ 15993 w 27593"/>
              <a:gd name="connsiteY4" fmla="*/ 173650 h 296260"/>
              <a:gd name="connsiteX5" fmla="*/ 10664 w 27593"/>
              <a:gd name="connsiteY5" fmla="*/ 296260 h 296260"/>
              <a:gd name="connsiteX0" fmla="*/ 24084 w 27593"/>
              <a:gd name="connsiteY0" fmla="*/ 0 h 296260"/>
              <a:gd name="connsiteX1" fmla="*/ 9 w 27593"/>
              <a:gd name="connsiteY1" fmla="*/ 47510 h 296260"/>
              <a:gd name="connsiteX2" fmla="*/ 27593 w 27593"/>
              <a:gd name="connsiteY2" fmla="*/ 94088 h 296260"/>
              <a:gd name="connsiteX3" fmla="*/ 829 w 27593"/>
              <a:gd name="connsiteY3" fmla="*/ 123756 h 296260"/>
              <a:gd name="connsiteX4" fmla="*/ 15993 w 27593"/>
              <a:gd name="connsiteY4" fmla="*/ 173650 h 296260"/>
              <a:gd name="connsiteX5" fmla="*/ 10664 w 27593"/>
              <a:gd name="connsiteY5" fmla="*/ 296260 h 296260"/>
              <a:gd name="connsiteX0" fmla="*/ 24084 w 27593"/>
              <a:gd name="connsiteY0" fmla="*/ 0 h 296260"/>
              <a:gd name="connsiteX1" fmla="*/ 9 w 27593"/>
              <a:gd name="connsiteY1" fmla="*/ 47510 h 296260"/>
              <a:gd name="connsiteX2" fmla="*/ 27593 w 27593"/>
              <a:gd name="connsiteY2" fmla="*/ 94088 h 296260"/>
              <a:gd name="connsiteX3" fmla="*/ 829 w 27593"/>
              <a:gd name="connsiteY3" fmla="*/ 123756 h 296260"/>
              <a:gd name="connsiteX4" fmla="*/ 15993 w 27593"/>
              <a:gd name="connsiteY4" fmla="*/ 173650 h 296260"/>
              <a:gd name="connsiteX5" fmla="*/ 10664 w 27593"/>
              <a:gd name="connsiteY5" fmla="*/ 296260 h 296260"/>
              <a:gd name="connsiteX0" fmla="*/ 24105 w 25081"/>
              <a:gd name="connsiteY0" fmla="*/ 0 h 296260"/>
              <a:gd name="connsiteX1" fmla="*/ 30 w 25081"/>
              <a:gd name="connsiteY1" fmla="*/ 47510 h 296260"/>
              <a:gd name="connsiteX2" fmla="*/ 18698 w 25081"/>
              <a:gd name="connsiteY2" fmla="*/ 83508 h 296260"/>
              <a:gd name="connsiteX3" fmla="*/ 850 w 25081"/>
              <a:gd name="connsiteY3" fmla="*/ 123756 h 296260"/>
              <a:gd name="connsiteX4" fmla="*/ 16014 w 25081"/>
              <a:gd name="connsiteY4" fmla="*/ 173650 h 296260"/>
              <a:gd name="connsiteX5" fmla="*/ 10685 w 25081"/>
              <a:gd name="connsiteY5" fmla="*/ 296260 h 296260"/>
              <a:gd name="connsiteX0" fmla="*/ 24107 w 25083"/>
              <a:gd name="connsiteY0" fmla="*/ 0 h 296260"/>
              <a:gd name="connsiteX1" fmla="*/ 32 w 25083"/>
              <a:gd name="connsiteY1" fmla="*/ 47510 h 296260"/>
              <a:gd name="connsiteX2" fmla="*/ 18700 w 25083"/>
              <a:gd name="connsiteY2" fmla="*/ 83508 h 296260"/>
              <a:gd name="connsiteX3" fmla="*/ 7985 w 25083"/>
              <a:gd name="connsiteY3" fmla="*/ 132573 h 296260"/>
              <a:gd name="connsiteX4" fmla="*/ 16016 w 25083"/>
              <a:gd name="connsiteY4" fmla="*/ 173650 h 296260"/>
              <a:gd name="connsiteX5" fmla="*/ 10687 w 25083"/>
              <a:gd name="connsiteY5" fmla="*/ 296260 h 296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83" h="296260">
                <a:moveTo>
                  <a:pt x="24107" y="0"/>
                </a:moveTo>
                <a:cubicBezTo>
                  <a:pt x="30798" y="22674"/>
                  <a:pt x="933" y="33592"/>
                  <a:pt x="32" y="47510"/>
                </a:cubicBezTo>
                <a:cubicBezTo>
                  <a:pt x="-869" y="61428"/>
                  <a:pt x="17374" y="69331"/>
                  <a:pt x="18700" y="83508"/>
                </a:cubicBezTo>
                <a:cubicBezTo>
                  <a:pt x="20026" y="97685"/>
                  <a:pt x="8432" y="117549"/>
                  <a:pt x="7985" y="132573"/>
                </a:cubicBezTo>
                <a:cubicBezTo>
                  <a:pt x="7538" y="147597"/>
                  <a:pt x="15566" y="146369"/>
                  <a:pt x="16016" y="173650"/>
                </a:cubicBezTo>
                <a:cubicBezTo>
                  <a:pt x="16466" y="200931"/>
                  <a:pt x="-3067" y="266523"/>
                  <a:pt x="10687" y="296260"/>
                </a:cubicBezTo>
              </a:path>
            </a:pathLst>
          </a:custGeom>
          <a:ln w="28575">
            <a:solidFill>
              <a:schemeClr val="bg2">
                <a:lumMod val="75000"/>
              </a:schemeClr>
            </a:solidFill>
          </a:ln>
          <a:effectLst/>
        </p:spPr>
        <p:style>
          <a:lnRef idx="3">
            <a:schemeClr val="accent3"/>
          </a:lnRef>
          <a:fillRef idx="0">
            <a:schemeClr val="accent3"/>
          </a:fillRef>
          <a:effectRef idx="2">
            <a:schemeClr val="accent3"/>
          </a:effectRef>
          <a:fontRef idx="minor">
            <a:schemeClr val="tx1"/>
          </a:fontRef>
        </p:style>
        <p:txBody>
          <a:bodyPr rtlCol="0" anchor="ctr"/>
          <a:lstStyle/>
          <a:p>
            <a:pPr algn="ctr"/>
            <a:endParaRPr lang="es-ES" dirty="0">
              <a:solidFill>
                <a:srgbClr val="37424A"/>
              </a:solidFill>
            </a:endParaRPr>
          </a:p>
        </p:txBody>
      </p:sp>
      <p:sp>
        <p:nvSpPr>
          <p:cNvPr id="624" name="Freeform 623"/>
          <p:cNvSpPr/>
          <p:nvPr/>
        </p:nvSpPr>
        <p:spPr>
          <a:xfrm flipH="1">
            <a:off x="2825144" y="2470227"/>
            <a:ext cx="26796" cy="320059"/>
          </a:xfrm>
          <a:custGeom>
            <a:avLst/>
            <a:gdLst>
              <a:gd name="connsiteX0" fmla="*/ 134214 w 141202"/>
              <a:gd name="connsiteY0" fmla="*/ 0 h 303313"/>
              <a:gd name="connsiteX1" fmla="*/ 129754 w 141202"/>
              <a:gd name="connsiteY1" fmla="*/ 66907 h 303313"/>
              <a:gd name="connsiteX2" fmla="*/ 27163 w 141202"/>
              <a:gd name="connsiteY2" fmla="*/ 129354 h 303313"/>
              <a:gd name="connsiteX3" fmla="*/ 400 w 141202"/>
              <a:gd name="connsiteY3" fmla="*/ 178419 h 303313"/>
              <a:gd name="connsiteX4" fmla="*/ 13781 w 141202"/>
              <a:gd name="connsiteY4" fmla="*/ 223024 h 303313"/>
              <a:gd name="connsiteX5" fmla="*/ 49465 w 141202"/>
              <a:gd name="connsiteY5" fmla="*/ 303313 h 303313"/>
              <a:gd name="connsiteX0" fmla="*/ 134632 w 141620"/>
              <a:gd name="connsiteY0" fmla="*/ 0 h 303313"/>
              <a:gd name="connsiteX1" fmla="*/ 130172 w 141620"/>
              <a:gd name="connsiteY1" fmla="*/ 66907 h 303313"/>
              <a:gd name="connsiteX2" fmla="*/ 27581 w 141620"/>
              <a:gd name="connsiteY2" fmla="*/ 129354 h 303313"/>
              <a:gd name="connsiteX3" fmla="*/ 818 w 141620"/>
              <a:gd name="connsiteY3" fmla="*/ 178419 h 303313"/>
              <a:gd name="connsiteX4" fmla="*/ 49863 w 141620"/>
              <a:gd name="connsiteY4" fmla="*/ 230077 h 303313"/>
              <a:gd name="connsiteX5" fmla="*/ 49883 w 141620"/>
              <a:gd name="connsiteY5" fmla="*/ 303313 h 303313"/>
              <a:gd name="connsiteX0" fmla="*/ 112789 w 119777"/>
              <a:gd name="connsiteY0" fmla="*/ 0 h 303313"/>
              <a:gd name="connsiteX1" fmla="*/ 108329 w 119777"/>
              <a:gd name="connsiteY1" fmla="*/ 66907 h 303313"/>
              <a:gd name="connsiteX2" fmla="*/ 5738 w 119777"/>
              <a:gd name="connsiteY2" fmla="*/ 129354 h 303313"/>
              <a:gd name="connsiteX3" fmla="*/ 14639 w 119777"/>
              <a:gd name="connsiteY3" fmla="*/ 194289 h 303313"/>
              <a:gd name="connsiteX4" fmla="*/ 28020 w 119777"/>
              <a:gd name="connsiteY4" fmla="*/ 230077 h 303313"/>
              <a:gd name="connsiteX5" fmla="*/ 28040 w 119777"/>
              <a:gd name="connsiteY5" fmla="*/ 303313 h 303313"/>
              <a:gd name="connsiteX0" fmla="*/ 98638 w 103351"/>
              <a:gd name="connsiteY0" fmla="*/ 0 h 303313"/>
              <a:gd name="connsiteX1" fmla="*/ 94178 w 103351"/>
              <a:gd name="connsiteY1" fmla="*/ 66907 h 303313"/>
              <a:gd name="connsiteX2" fmla="*/ 29035 w 103351"/>
              <a:gd name="connsiteY2" fmla="*/ 162857 h 303313"/>
              <a:gd name="connsiteX3" fmla="*/ 488 w 103351"/>
              <a:gd name="connsiteY3" fmla="*/ 194289 h 303313"/>
              <a:gd name="connsiteX4" fmla="*/ 13869 w 103351"/>
              <a:gd name="connsiteY4" fmla="*/ 230077 h 303313"/>
              <a:gd name="connsiteX5" fmla="*/ 13889 w 103351"/>
              <a:gd name="connsiteY5" fmla="*/ 303313 h 303313"/>
              <a:gd name="connsiteX0" fmla="*/ 98638 w 103350"/>
              <a:gd name="connsiteY0" fmla="*/ 0 h 303313"/>
              <a:gd name="connsiteX1" fmla="*/ 94178 w 103350"/>
              <a:gd name="connsiteY1" fmla="*/ 66907 h 303313"/>
              <a:gd name="connsiteX2" fmla="*/ 29035 w 103350"/>
              <a:gd name="connsiteY2" fmla="*/ 162857 h 303313"/>
              <a:gd name="connsiteX3" fmla="*/ 488 w 103350"/>
              <a:gd name="connsiteY3" fmla="*/ 194289 h 303313"/>
              <a:gd name="connsiteX4" fmla="*/ 13869 w 103350"/>
              <a:gd name="connsiteY4" fmla="*/ 230077 h 303313"/>
              <a:gd name="connsiteX5" fmla="*/ 13889 w 103350"/>
              <a:gd name="connsiteY5" fmla="*/ 303313 h 303313"/>
              <a:gd name="connsiteX0" fmla="*/ 98325 w 103438"/>
              <a:gd name="connsiteY0" fmla="*/ 0 h 303313"/>
              <a:gd name="connsiteX1" fmla="*/ 93865 w 103438"/>
              <a:gd name="connsiteY1" fmla="*/ 66907 h 303313"/>
              <a:gd name="connsiteX2" fmla="*/ 21589 w 103438"/>
              <a:gd name="connsiteY2" fmla="*/ 139934 h 303313"/>
              <a:gd name="connsiteX3" fmla="*/ 175 w 103438"/>
              <a:gd name="connsiteY3" fmla="*/ 194289 h 303313"/>
              <a:gd name="connsiteX4" fmla="*/ 13556 w 103438"/>
              <a:gd name="connsiteY4" fmla="*/ 230077 h 303313"/>
              <a:gd name="connsiteX5" fmla="*/ 13576 w 103438"/>
              <a:gd name="connsiteY5" fmla="*/ 303313 h 303313"/>
              <a:gd name="connsiteX0" fmla="*/ 98325 w 98689"/>
              <a:gd name="connsiteY0" fmla="*/ 0 h 303313"/>
              <a:gd name="connsiteX1" fmla="*/ 4704 w 98689"/>
              <a:gd name="connsiteY1" fmla="*/ 82777 h 303313"/>
              <a:gd name="connsiteX2" fmla="*/ 21589 w 98689"/>
              <a:gd name="connsiteY2" fmla="*/ 139934 h 303313"/>
              <a:gd name="connsiteX3" fmla="*/ 175 w 98689"/>
              <a:gd name="connsiteY3" fmla="*/ 194289 h 303313"/>
              <a:gd name="connsiteX4" fmla="*/ 13556 w 98689"/>
              <a:gd name="connsiteY4" fmla="*/ 230077 h 303313"/>
              <a:gd name="connsiteX5" fmla="*/ 13576 w 98689"/>
              <a:gd name="connsiteY5" fmla="*/ 303313 h 303313"/>
              <a:gd name="connsiteX0" fmla="*/ 26996 w 28025"/>
              <a:gd name="connsiteY0" fmla="*/ 0 h 296260"/>
              <a:gd name="connsiteX1" fmla="*/ 4704 w 28025"/>
              <a:gd name="connsiteY1" fmla="*/ 75724 h 296260"/>
              <a:gd name="connsiteX2" fmla="*/ 21589 w 28025"/>
              <a:gd name="connsiteY2" fmla="*/ 132881 h 296260"/>
              <a:gd name="connsiteX3" fmla="*/ 175 w 28025"/>
              <a:gd name="connsiteY3" fmla="*/ 187236 h 296260"/>
              <a:gd name="connsiteX4" fmla="*/ 13556 w 28025"/>
              <a:gd name="connsiteY4" fmla="*/ 223024 h 296260"/>
              <a:gd name="connsiteX5" fmla="*/ 13576 w 28025"/>
              <a:gd name="connsiteY5" fmla="*/ 296260 h 296260"/>
              <a:gd name="connsiteX0" fmla="*/ 26996 w 27972"/>
              <a:gd name="connsiteY0" fmla="*/ 0 h 296260"/>
              <a:gd name="connsiteX1" fmla="*/ 2921 w 27972"/>
              <a:gd name="connsiteY1" fmla="*/ 47510 h 296260"/>
              <a:gd name="connsiteX2" fmla="*/ 21589 w 27972"/>
              <a:gd name="connsiteY2" fmla="*/ 132881 h 296260"/>
              <a:gd name="connsiteX3" fmla="*/ 175 w 27972"/>
              <a:gd name="connsiteY3" fmla="*/ 187236 h 296260"/>
              <a:gd name="connsiteX4" fmla="*/ 13556 w 27972"/>
              <a:gd name="connsiteY4" fmla="*/ 223024 h 296260"/>
              <a:gd name="connsiteX5" fmla="*/ 13576 w 27972"/>
              <a:gd name="connsiteY5" fmla="*/ 296260 h 296260"/>
              <a:gd name="connsiteX0" fmla="*/ 27398 w 30911"/>
              <a:gd name="connsiteY0" fmla="*/ 0 h 296260"/>
              <a:gd name="connsiteX1" fmla="*/ 3323 w 30911"/>
              <a:gd name="connsiteY1" fmla="*/ 47510 h 296260"/>
              <a:gd name="connsiteX2" fmla="*/ 30907 w 30911"/>
              <a:gd name="connsiteY2" fmla="*/ 94088 h 296260"/>
              <a:gd name="connsiteX3" fmla="*/ 577 w 30911"/>
              <a:gd name="connsiteY3" fmla="*/ 187236 h 296260"/>
              <a:gd name="connsiteX4" fmla="*/ 13958 w 30911"/>
              <a:gd name="connsiteY4" fmla="*/ 223024 h 296260"/>
              <a:gd name="connsiteX5" fmla="*/ 13978 w 30911"/>
              <a:gd name="connsiteY5" fmla="*/ 296260 h 296260"/>
              <a:gd name="connsiteX0" fmla="*/ 24105 w 27614"/>
              <a:gd name="connsiteY0" fmla="*/ 0 h 296260"/>
              <a:gd name="connsiteX1" fmla="*/ 30 w 27614"/>
              <a:gd name="connsiteY1" fmla="*/ 47510 h 296260"/>
              <a:gd name="connsiteX2" fmla="*/ 27614 w 27614"/>
              <a:gd name="connsiteY2" fmla="*/ 94088 h 296260"/>
              <a:gd name="connsiteX3" fmla="*/ 850 w 27614"/>
              <a:gd name="connsiteY3" fmla="*/ 123756 h 296260"/>
              <a:gd name="connsiteX4" fmla="*/ 10665 w 27614"/>
              <a:gd name="connsiteY4" fmla="*/ 223024 h 296260"/>
              <a:gd name="connsiteX5" fmla="*/ 10685 w 27614"/>
              <a:gd name="connsiteY5" fmla="*/ 296260 h 296260"/>
              <a:gd name="connsiteX0" fmla="*/ 24084 w 27593"/>
              <a:gd name="connsiteY0" fmla="*/ 0 h 296260"/>
              <a:gd name="connsiteX1" fmla="*/ 9 w 27593"/>
              <a:gd name="connsiteY1" fmla="*/ 47510 h 296260"/>
              <a:gd name="connsiteX2" fmla="*/ 27593 w 27593"/>
              <a:gd name="connsiteY2" fmla="*/ 94088 h 296260"/>
              <a:gd name="connsiteX3" fmla="*/ 829 w 27593"/>
              <a:gd name="connsiteY3" fmla="*/ 123756 h 296260"/>
              <a:gd name="connsiteX4" fmla="*/ 15993 w 27593"/>
              <a:gd name="connsiteY4" fmla="*/ 173650 h 296260"/>
              <a:gd name="connsiteX5" fmla="*/ 10664 w 27593"/>
              <a:gd name="connsiteY5" fmla="*/ 296260 h 296260"/>
              <a:gd name="connsiteX0" fmla="*/ 24084 w 27593"/>
              <a:gd name="connsiteY0" fmla="*/ 0 h 296260"/>
              <a:gd name="connsiteX1" fmla="*/ 9 w 27593"/>
              <a:gd name="connsiteY1" fmla="*/ 47510 h 296260"/>
              <a:gd name="connsiteX2" fmla="*/ 27593 w 27593"/>
              <a:gd name="connsiteY2" fmla="*/ 94088 h 296260"/>
              <a:gd name="connsiteX3" fmla="*/ 829 w 27593"/>
              <a:gd name="connsiteY3" fmla="*/ 123756 h 296260"/>
              <a:gd name="connsiteX4" fmla="*/ 15993 w 27593"/>
              <a:gd name="connsiteY4" fmla="*/ 173650 h 296260"/>
              <a:gd name="connsiteX5" fmla="*/ 10664 w 27593"/>
              <a:gd name="connsiteY5" fmla="*/ 296260 h 296260"/>
              <a:gd name="connsiteX0" fmla="*/ 24084 w 27593"/>
              <a:gd name="connsiteY0" fmla="*/ 0 h 296260"/>
              <a:gd name="connsiteX1" fmla="*/ 9 w 27593"/>
              <a:gd name="connsiteY1" fmla="*/ 47510 h 296260"/>
              <a:gd name="connsiteX2" fmla="*/ 27593 w 27593"/>
              <a:gd name="connsiteY2" fmla="*/ 94088 h 296260"/>
              <a:gd name="connsiteX3" fmla="*/ 829 w 27593"/>
              <a:gd name="connsiteY3" fmla="*/ 123756 h 296260"/>
              <a:gd name="connsiteX4" fmla="*/ 15993 w 27593"/>
              <a:gd name="connsiteY4" fmla="*/ 173650 h 296260"/>
              <a:gd name="connsiteX5" fmla="*/ 10664 w 27593"/>
              <a:gd name="connsiteY5" fmla="*/ 296260 h 296260"/>
              <a:gd name="connsiteX0" fmla="*/ 24084 w 27593"/>
              <a:gd name="connsiteY0" fmla="*/ 0 h 296260"/>
              <a:gd name="connsiteX1" fmla="*/ 9 w 27593"/>
              <a:gd name="connsiteY1" fmla="*/ 47510 h 296260"/>
              <a:gd name="connsiteX2" fmla="*/ 27593 w 27593"/>
              <a:gd name="connsiteY2" fmla="*/ 94088 h 296260"/>
              <a:gd name="connsiteX3" fmla="*/ 829 w 27593"/>
              <a:gd name="connsiteY3" fmla="*/ 123756 h 296260"/>
              <a:gd name="connsiteX4" fmla="*/ 15993 w 27593"/>
              <a:gd name="connsiteY4" fmla="*/ 173650 h 296260"/>
              <a:gd name="connsiteX5" fmla="*/ 10664 w 27593"/>
              <a:gd name="connsiteY5" fmla="*/ 296260 h 296260"/>
              <a:gd name="connsiteX0" fmla="*/ 24084 w 27593"/>
              <a:gd name="connsiteY0" fmla="*/ 0 h 296260"/>
              <a:gd name="connsiteX1" fmla="*/ 9 w 27593"/>
              <a:gd name="connsiteY1" fmla="*/ 47510 h 296260"/>
              <a:gd name="connsiteX2" fmla="*/ 27593 w 27593"/>
              <a:gd name="connsiteY2" fmla="*/ 94088 h 296260"/>
              <a:gd name="connsiteX3" fmla="*/ 829 w 27593"/>
              <a:gd name="connsiteY3" fmla="*/ 123756 h 296260"/>
              <a:gd name="connsiteX4" fmla="*/ 15993 w 27593"/>
              <a:gd name="connsiteY4" fmla="*/ 173650 h 296260"/>
              <a:gd name="connsiteX5" fmla="*/ 10664 w 27593"/>
              <a:gd name="connsiteY5" fmla="*/ 296260 h 296260"/>
              <a:gd name="connsiteX0" fmla="*/ 24105 w 25081"/>
              <a:gd name="connsiteY0" fmla="*/ 0 h 296260"/>
              <a:gd name="connsiteX1" fmla="*/ 30 w 25081"/>
              <a:gd name="connsiteY1" fmla="*/ 47510 h 296260"/>
              <a:gd name="connsiteX2" fmla="*/ 18698 w 25081"/>
              <a:gd name="connsiteY2" fmla="*/ 83508 h 296260"/>
              <a:gd name="connsiteX3" fmla="*/ 850 w 25081"/>
              <a:gd name="connsiteY3" fmla="*/ 123756 h 296260"/>
              <a:gd name="connsiteX4" fmla="*/ 16014 w 25081"/>
              <a:gd name="connsiteY4" fmla="*/ 173650 h 296260"/>
              <a:gd name="connsiteX5" fmla="*/ 10685 w 25081"/>
              <a:gd name="connsiteY5" fmla="*/ 296260 h 296260"/>
              <a:gd name="connsiteX0" fmla="*/ 24107 w 25083"/>
              <a:gd name="connsiteY0" fmla="*/ 0 h 296260"/>
              <a:gd name="connsiteX1" fmla="*/ 32 w 25083"/>
              <a:gd name="connsiteY1" fmla="*/ 47510 h 296260"/>
              <a:gd name="connsiteX2" fmla="*/ 18700 w 25083"/>
              <a:gd name="connsiteY2" fmla="*/ 83508 h 296260"/>
              <a:gd name="connsiteX3" fmla="*/ 7985 w 25083"/>
              <a:gd name="connsiteY3" fmla="*/ 132573 h 296260"/>
              <a:gd name="connsiteX4" fmla="*/ 16016 w 25083"/>
              <a:gd name="connsiteY4" fmla="*/ 173650 h 296260"/>
              <a:gd name="connsiteX5" fmla="*/ 10687 w 25083"/>
              <a:gd name="connsiteY5" fmla="*/ 296260 h 296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83" h="296260">
                <a:moveTo>
                  <a:pt x="24107" y="0"/>
                </a:moveTo>
                <a:cubicBezTo>
                  <a:pt x="30798" y="22674"/>
                  <a:pt x="933" y="33592"/>
                  <a:pt x="32" y="47510"/>
                </a:cubicBezTo>
                <a:cubicBezTo>
                  <a:pt x="-869" y="61428"/>
                  <a:pt x="17374" y="69331"/>
                  <a:pt x="18700" y="83508"/>
                </a:cubicBezTo>
                <a:cubicBezTo>
                  <a:pt x="20026" y="97685"/>
                  <a:pt x="8432" y="117549"/>
                  <a:pt x="7985" y="132573"/>
                </a:cubicBezTo>
                <a:cubicBezTo>
                  <a:pt x="7538" y="147597"/>
                  <a:pt x="15566" y="146369"/>
                  <a:pt x="16016" y="173650"/>
                </a:cubicBezTo>
                <a:cubicBezTo>
                  <a:pt x="16466" y="200931"/>
                  <a:pt x="-3067" y="266523"/>
                  <a:pt x="10687" y="296260"/>
                </a:cubicBezTo>
              </a:path>
            </a:pathLst>
          </a:custGeom>
          <a:ln w="28575">
            <a:solidFill>
              <a:schemeClr val="bg2">
                <a:lumMod val="75000"/>
              </a:schemeClr>
            </a:solidFill>
          </a:ln>
          <a:effectLst/>
        </p:spPr>
        <p:style>
          <a:lnRef idx="3">
            <a:schemeClr val="accent3"/>
          </a:lnRef>
          <a:fillRef idx="0">
            <a:schemeClr val="accent3"/>
          </a:fillRef>
          <a:effectRef idx="2">
            <a:schemeClr val="accent3"/>
          </a:effectRef>
          <a:fontRef idx="minor">
            <a:schemeClr val="tx1"/>
          </a:fontRef>
        </p:style>
        <p:txBody>
          <a:bodyPr rtlCol="0" anchor="ctr"/>
          <a:lstStyle/>
          <a:p>
            <a:pPr algn="ctr"/>
            <a:endParaRPr lang="es-ES" dirty="0">
              <a:solidFill>
                <a:srgbClr val="37424A"/>
              </a:solidFill>
            </a:endParaRPr>
          </a:p>
        </p:txBody>
      </p:sp>
      <p:sp>
        <p:nvSpPr>
          <p:cNvPr id="627" name="Freeform 626"/>
          <p:cNvSpPr/>
          <p:nvPr/>
        </p:nvSpPr>
        <p:spPr>
          <a:xfrm>
            <a:off x="3113837" y="3525922"/>
            <a:ext cx="4381" cy="496142"/>
          </a:xfrm>
          <a:custGeom>
            <a:avLst/>
            <a:gdLst>
              <a:gd name="connsiteX0" fmla="*/ 0 w 4101"/>
              <a:gd name="connsiteY0" fmla="*/ 459250 h 459250"/>
              <a:gd name="connsiteX1" fmla="*/ 0 w 4101"/>
              <a:gd name="connsiteY1" fmla="*/ 0 h 459250"/>
              <a:gd name="connsiteX2" fmla="*/ 4101 w 4101"/>
              <a:gd name="connsiteY2" fmla="*/ 8201 h 459250"/>
            </a:gdLst>
            <a:ahLst/>
            <a:cxnLst>
              <a:cxn ang="0">
                <a:pos x="connsiteX0" y="connsiteY0"/>
              </a:cxn>
              <a:cxn ang="0">
                <a:pos x="connsiteX1" y="connsiteY1"/>
              </a:cxn>
              <a:cxn ang="0">
                <a:pos x="connsiteX2" y="connsiteY2"/>
              </a:cxn>
            </a:cxnLst>
            <a:rect l="l" t="t" r="r" b="b"/>
            <a:pathLst>
              <a:path w="4101" h="459250">
                <a:moveTo>
                  <a:pt x="0" y="459250"/>
                </a:moveTo>
                <a:lnTo>
                  <a:pt x="0" y="0"/>
                </a:lnTo>
                <a:lnTo>
                  <a:pt x="4101" y="8201"/>
                </a:lnTo>
              </a:path>
            </a:pathLst>
          </a:custGeom>
          <a:ln>
            <a:solidFill>
              <a:schemeClr val="tx2"/>
            </a:solidFill>
          </a:ln>
          <a:effectLst/>
        </p:spPr>
        <p:style>
          <a:lnRef idx="3">
            <a:schemeClr val="accent6"/>
          </a:lnRef>
          <a:fillRef idx="0">
            <a:schemeClr val="accent6"/>
          </a:fillRef>
          <a:effectRef idx="2">
            <a:schemeClr val="accent6"/>
          </a:effectRef>
          <a:fontRef idx="minor">
            <a:schemeClr val="tx1"/>
          </a:fontRef>
        </p:style>
        <p:txBody>
          <a:bodyPr rtlCol="0" anchor="ctr"/>
          <a:lstStyle/>
          <a:p>
            <a:pPr algn="ctr"/>
            <a:endParaRPr lang="es-ES" dirty="0">
              <a:solidFill>
                <a:srgbClr val="37424A"/>
              </a:solidFill>
            </a:endParaRPr>
          </a:p>
        </p:txBody>
      </p:sp>
      <p:sp>
        <p:nvSpPr>
          <p:cNvPr id="628" name="Freeform 627"/>
          <p:cNvSpPr/>
          <p:nvPr/>
        </p:nvSpPr>
        <p:spPr>
          <a:xfrm>
            <a:off x="3521222" y="3525922"/>
            <a:ext cx="4381" cy="496142"/>
          </a:xfrm>
          <a:custGeom>
            <a:avLst/>
            <a:gdLst>
              <a:gd name="connsiteX0" fmla="*/ 0 w 4101"/>
              <a:gd name="connsiteY0" fmla="*/ 459250 h 459250"/>
              <a:gd name="connsiteX1" fmla="*/ 0 w 4101"/>
              <a:gd name="connsiteY1" fmla="*/ 0 h 459250"/>
              <a:gd name="connsiteX2" fmla="*/ 4101 w 4101"/>
              <a:gd name="connsiteY2" fmla="*/ 8201 h 459250"/>
            </a:gdLst>
            <a:ahLst/>
            <a:cxnLst>
              <a:cxn ang="0">
                <a:pos x="connsiteX0" y="connsiteY0"/>
              </a:cxn>
              <a:cxn ang="0">
                <a:pos x="connsiteX1" y="connsiteY1"/>
              </a:cxn>
              <a:cxn ang="0">
                <a:pos x="connsiteX2" y="connsiteY2"/>
              </a:cxn>
            </a:cxnLst>
            <a:rect l="l" t="t" r="r" b="b"/>
            <a:pathLst>
              <a:path w="4101" h="459250">
                <a:moveTo>
                  <a:pt x="0" y="459250"/>
                </a:moveTo>
                <a:lnTo>
                  <a:pt x="0" y="0"/>
                </a:lnTo>
                <a:lnTo>
                  <a:pt x="4101" y="8201"/>
                </a:lnTo>
              </a:path>
            </a:pathLst>
          </a:custGeom>
          <a:ln>
            <a:solidFill>
              <a:schemeClr val="tx2"/>
            </a:solidFill>
          </a:ln>
          <a:effectLst/>
        </p:spPr>
        <p:style>
          <a:lnRef idx="3">
            <a:schemeClr val="accent6"/>
          </a:lnRef>
          <a:fillRef idx="0">
            <a:schemeClr val="accent6"/>
          </a:fillRef>
          <a:effectRef idx="2">
            <a:schemeClr val="accent6"/>
          </a:effectRef>
          <a:fontRef idx="minor">
            <a:schemeClr val="tx1"/>
          </a:fontRef>
        </p:style>
        <p:txBody>
          <a:bodyPr rtlCol="0" anchor="ctr"/>
          <a:lstStyle/>
          <a:p>
            <a:pPr algn="ctr"/>
            <a:endParaRPr lang="es-ES" dirty="0">
              <a:solidFill>
                <a:srgbClr val="37424A"/>
              </a:solidFill>
            </a:endParaRPr>
          </a:p>
        </p:txBody>
      </p:sp>
      <p:sp>
        <p:nvSpPr>
          <p:cNvPr id="629" name="Freeform 628"/>
          <p:cNvSpPr/>
          <p:nvPr/>
        </p:nvSpPr>
        <p:spPr>
          <a:xfrm>
            <a:off x="3932987" y="3525922"/>
            <a:ext cx="4381" cy="496142"/>
          </a:xfrm>
          <a:custGeom>
            <a:avLst/>
            <a:gdLst>
              <a:gd name="connsiteX0" fmla="*/ 0 w 4101"/>
              <a:gd name="connsiteY0" fmla="*/ 459250 h 459250"/>
              <a:gd name="connsiteX1" fmla="*/ 0 w 4101"/>
              <a:gd name="connsiteY1" fmla="*/ 0 h 459250"/>
              <a:gd name="connsiteX2" fmla="*/ 4101 w 4101"/>
              <a:gd name="connsiteY2" fmla="*/ 8201 h 459250"/>
            </a:gdLst>
            <a:ahLst/>
            <a:cxnLst>
              <a:cxn ang="0">
                <a:pos x="connsiteX0" y="connsiteY0"/>
              </a:cxn>
              <a:cxn ang="0">
                <a:pos x="connsiteX1" y="connsiteY1"/>
              </a:cxn>
              <a:cxn ang="0">
                <a:pos x="connsiteX2" y="connsiteY2"/>
              </a:cxn>
            </a:cxnLst>
            <a:rect l="l" t="t" r="r" b="b"/>
            <a:pathLst>
              <a:path w="4101" h="459250">
                <a:moveTo>
                  <a:pt x="0" y="459250"/>
                </a:moveTo>
                <a:lnTo>
                  <a:pt x="0" y="0"/>
                </a:lnTo>
                <a:lnTo>
                  <a:pt x="4101" y="8201"/>
                </a:lnTo>
              </a:path>
            </a:pathLst>
          </a:custGeom>
          <a:ln>
            <a:solidFill>
              <a:schemeClr val="tx2"/>
            </a:solidFill>
          </a:ln>
          <a:effectLst/>
        </p:spPr>
        <p:style>
          <a:lnRef idx="3">
            <a:schemeClr val="accent6"/>
          </a:lnRef>
          <a:fillRef idx="0">
            <a:schemeClr val="accent6"/>
          </a:fillRef>
          <a:effectRef idx="2">
            <a:schemeClr val="accent6"/>
          </a:effectRef>
          <a:fontRef idx="minor">
            <a:schemeClr val="tx1"/>
          </a:fontRef>
        </p:style>
        <p:txBody>
          <a:bodyPr rtlCol="0" anchor="ctr"/>
          <a:lstStyle/>
          <a:p>
            <a:pPr algn="ctr"/>
            <a:endParaRPr lang="es-ES" dirty="0">
              <a:solidFill>
                <a:srgbClr val="37424A"/>
              </a:solidFill>
            </a:endParaRPr>
          </a:p>
        </p:txBody>
      </p:sp>
      <p:sp>
        <p:nvSpPr>
          <p:cNvPr id="630" name="Freeform 629"/>
          <p:cNvSpPr/>
          <p:nvPr/>
        </p:nvSpPr>
        <p:spPr>
          <a:xfrm>
            <a:off x="1885259" y="3521632"/>
            <a:ext cx="4381" cy="496142"/>
          </a:xfrm>
          <a:custGeom>
            <a:avLst/>
            <a:gdLst>
              <a:gd name="connsiteX0" fmla="*/ 0 w 4101"/>
              <a:gd name="connsiteY0" fmla="*/ 459250 h 459250"/>
              <a:gd name="connsiteX1" fmla="*/ 0 w 4101"/>
              <a:gd name="connsiteY1" fmla="*/ 0 h 459250"/>
              <a:gd name="connsiteX2" fmla="*/ 4101 w 4101"/>
              <a:gd name="connsiteY2" fmla="*/ 8201 h 459250"/>
            </a:gdLst>
            <a:ahLst/>
            <a:cxnLst>
              <a:cxn ang="0">
                <a:pos x="connsiteX0" y="connsiteY0"/>
              </a:cxn>
              <a:cxn ang="0">
                <a:pos x="connsiteX1" y="connsiteY1"/>
              </a:cxn>
              <a:cxn ang="0">
                <a:pos x="connsiteX2" y="connsiteY2"/>
              </a:cxn>
            </a:cxnLst>
            <a:rect l="l" t="t" r="r" b="b"/>
            <a:pathLst>
              <a:path w="4101" h="459250">
                <a:moveTo>
                  <a:pt x="0" y="459250"/>
                </a:moveTo>
                <a:lnTo>
                  <a:pt x="0" y="0"/>
                </a:lnTo>
                <a:lnTo>
                  <a:pt x="4101" y="8201"/>
                </a:lnTo>
              </a:path>
            </a:pathLst>
          </a:custGeom>
          <a:ln>
            <a:solidFill>
              <a:schemeClr val="tx2"/>
            </a:solidFill>
          </a:ln>
          <a:effectLst/>
        </p:spPr>
        <p:style>
          <a:lnRef idx="3">
            <a:schemeClr val="accent6"/>
          </a:lnRef>
          <a:fillRef idx="0">
            <a:schemeClr val="accent6"/>
          </a:fillRef>
          <a:effectRef idx="2">
            <a:schemeClr val="accent6"/>
          </a:effectRef>
          <a:fontRef idx="minor">
            <a:schemeClr val="tx1"/>
          </a:fontRef>
        </p:style>
        <p:txBody>
          <a:bodyPr rtlCol="0" anchor="ctr"/>
          <a:lstStyle/>
          <a:p>
            <a:pPr algn="ctr"/>
            <a:endParaRPr lang="es-ES" dirty="0">
              <a:solidFill>
                <a:srgbClr val="37424A"/>
              </a:solidFill>
            </a:endParaRPr>
          </a:p>
        </p:txBody>
      </p:sp>
      <p:sp>
        <p:nvSpPr>
          <p:cNvPr id="631" name="Freeform 630"/>
          <p:cNvSpPr/>
          <p:nvPr/>
        </p:nvSpPr>
        <p:spPr>
          <a:xfrm>
            <a:off x="2297024" y="3521632"/>
            <a:ext cx="4381" cy="496142"/>
          </a:xfrm>
          <a:custGeom>
            <a:avLst/>
            <a:gdLst>
              <a:gd name="connsiteX0" fmla="*/ 0 w 4101"/>
              <a:gd name="connsiteY0" fmla="*/ 459250 h 459250"/>
              <a:gd name="connsiteX1" fmla="*/ 0 w 4101"/>
              <a:gd name="connsiteY1" fmla="*/ 0 h 459250"/>
              <a:gd name="connsiteX2" fmla="*/ 4101 w 4101"/>
              <a:gd name="connsiteY2" fmla="*/ 8201 h 459250"/>
            </a:gdLst>
            <a:ahLst/>
            <a:cxnLst>
              <a:cxn ang="0">
                <a:pos x="connsiteX0" y="connsiteY0"/>
              </a:cxn>
              <a:cxn ang="0">
                <a:pos x="connsiteX1" y="connsiteY1"/>
              </a:cxn>
              <a:cxn ang="0">
                <a:pos x="connsiteX2" y="connsiteY2"/>
              </a:cxn>
            </a:cxnLst>
            <a:rect l="l" t="t" r="r" b="b"/>
            <a:pathLst>
              <a:path w="4101" h="459250">
                <a:moveTo>
                  <a:pt x="0" y="459250"/>
                </a:moveTo>
                <a:lnTo>
                  <a:pt x="0" y="0"/>
                </a:lnTo>
                <a:lnTo>
                  <a:pt x="4101" y="8201"/>
                </a:lnTo>
              </a:path>
            </a:pathLst>
          </a:custGeom>
          <a:ln>
            <a:solidFill>
              <a:schemeClr val="tx2"/>
            </a:solidFill>
          </a:ln>
          <a:effectLst/>
        </p:spPr>
        <p:style>
          <a:lnRef idx="3">
            <a:schemeClr val="accent6"/>
          </a:lnRef>
          <a:fillRef idx="0">
            <a:schemeClr val="accent6"/>
          </a:fillRef>
          <a:effectRef idx="2">
            <a:schemeClr val="accent6"/>
          </a:effectRef>
          <a:fontRef idx="minor">
            <a:schemeClr val="tx1"/>
          </a:fontRef>
        </p:style>
        <p:txBody>
          <a:bodyPr rtlCol="0" anchor="ctr"/>
          <a:lstStyle/>
          <a:p>
            <a:pPr algn="ctr"/>
            <a:endParaRPr lang="es-ES" dirty="0">
              <a:solidFill>
                <a:srgbClr val="37424A"/>
              </a:solidFill>
            </a:endParaRPr>
          </a:p>
        </p:txBody>
      </p:sp>
      <p:sp>
        <p:nvSpPr>
          <p:cNvPr id="632" name="Freeform 631"/>
          <p:cNvSpPr/>
          <p:nvPr/>
        </p:nvSpPr>
        <p:spPr>
          <a:xfrm>
            <a:off x="2695648" y="3521632"/>
            <a:ext cx="4381" cy="496142"/>
          </a:xfrm>
          <a:custGeom>
            <a:avLst/>
            <a:gdLst>
              <a:gd name="connsiteX0" fmla="*/ 0 w 4101"/>
              <a:gd name="connsiteY0" fmla="*/ 459250 h 459250"/>
              <a:gd name="connsiteX1" fmla="*/ 0 w 4101"/>
              <a:gd name="connsiteY1" fmla="*/ 0 h 459250"/>
              <a:gd name="connsiteX2" fmla="*/ 4101 w 4101"/>
              <a:gd name="connsiteY2" fmla="*/ 8201 h 459250"/>
            </a:gdLst>
            <a:ahLst/>
            <a:cxnLst>
              <a:cxn ang="0">
                <a:pos x="connsiteX0" y="connsiteY0"/>
              </a:cxn>
              <a:cxn ang="0">
                <a:pos x="connsiteX1" y="connsiteY1"/>
              </a:cxn>
              <a:cxn ang="0">
                <a:pos x="connsiteX2" y="connsiteY2"/>
              </a:cxn>
            </a:cxnLst>
            <a:rect l="l" t="t" r="r" b="b"/>
            <a:pathLst>
              <a:path w="4101" h="459250">
                <a:moveTo>
                  <a:pt x="0" y="459250"/>
                </a:moveTo>
                <a:lnTo>
                  <a:pt x="0" y="0"/>
                </a:lnTo>
                <a:lnTo>
                  <a:pt x="4101" y="8201"/>
                </a:lnTo>
              </a:path>
            </a:pathLst>
          </a:custGeom>
          <a:ln>
            <a:solidFill>
              <a:schemeClr val="tx2"/>
            </a:solidFill>
          </a:ln>
          <a:effectLst/>
        </p:spPr>
        <p:style>
          <a:lnRef idx="3">
            <a:schemeClr val="accent6"/>
          </a:lnRef>
          <a:fillRef idx="0">
            <a:schemeClr val="accent6"/>
          </a:fillRef>
          <a:effectRef idx="2">
            <a:schemeClr val="accent6"/>
          </a:effectRef>
          <a:fontRef idx="minor">
            <a:schemeClr val="tx1"/>
          </a:fontRef>
        </p:style>
        <p:txBody>
          <a:bodyPr rtlCol="0" anchor="ctr"/>
          <a:lstStyle/>
          <a:p>
            <a:pPr algn="ctr"/>
            <a:endParaRPr lang="es-ES" dirty="0">
              <a:solidFill>
                <a:srgbClr val="37424A"/>
              </a:solidFill>
            </a:endParaRPr>
          </a:p>
        </p:txBody>
      </p:sp>
      <p:sp>
        <p:nvSpPr>
          <p:cNvPr id="633" name="Rounded Rectangle 632"/>
          <p:cNvSpPr/>
          <p:nvPr/>
        </p:nvSpPr>
        <p:spPr>
          <a:xfrm>
            <a:off x="1718000" y="2810605"/>
            <a:ext cx="1433735" cy="735354"/>
          </a:xfrm>
          <a:prstGeom prst="roundRect">
            <a:avLst>
              <a:gd name="adj" fmla="val 5758"/>
            </a:avLst>
          </a:prstGeom>
          <a:blipFill>
            <a:blip r:embed="rId3" cstate="print"/>
            <a:srcRect/>
            <a:stretch>
              <a:fillRect r="-6616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nvGrpSpPr>
          <p:cNvPr id="4" name="Group 633"/>
          <p:cNvGrpSpPr/>
          <p:nvPr/>
        </p:nvGrpSpPr>
        <p:grpSpPr>
          <a:xfrm rot="10800000">
            <a:off x="1815361" y="3206279"/>
            <a:ext cx="63666" cy="202658"/>
            <a:chOff x="3114457" y="2954020"/>
            <a:chExt cx="63666" cy="202658"/>
          </a:xfrm>
        </p:grpSpPr>
        <p:sp>
          <p:nvSpPr>
            <p:cNvPr id="635" name="Freeform 634"/>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36" name="Freeform 635"/>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5" name="Group 636"/>
          <p:cNvGrpSpPr/>
          <p:nvPr/>
        </p:nvGrpSpPr>
        <p:grpSpPr>
          <a:xfrm>
            <a:off x="1688325" y="2954020"/>
            <a:ext cx="63666" cy="202658"/>
            <a:chOff x="3114457" y="2954020"/>
            <a:chExt cx="63666" cy="202658"/>
          </a:xfrm>
        </p:grpSpPr>
        <p:sp>
          <p:nvSpPr>
            <p:cNvPr id="638" name="Freeform 637"/>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39" name="Freeform 638"/>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sp>
        <p:nvSpPr>
          <p:cNvPr id="640" name="Rounded Rectangle 639"/>
          <p:cNvSpPr/>
          <p:nvPr/>
        </p:nvSpPr>
        <p:spPr>
          <a:xfrm>
            <a:off x="3134369" y="2814895"/>
            <a:ext cx="986549" cy="735354"/>
          </a:xfrm>
          <a:prstGeom prst="roundRect">
            <a:avLst>
              <a:gd name="adj" fmla="val 5758"/>
            </a:avLst>
          </a:prstGeom>
          <a:blipFill>
            <a:blip r:embed="rId3" cstate="print"/>
            <a:srcRect/>
            <a:stretch>
              <a:fillRect l="-14732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41" name="Oval 640"/>
          <p:cNvSpPr/>
          <p:nvPr/>
        </p:nvSpPr>
        <p:spPr>
          <a:xfrm>
            <a:off x="2965123" y="2763807"/>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42" name="Left Brace 641"/>
          <p:cNvSpPr/>
          <p:nvPr/>
        </p:nvSpPr>
        <p:spPr>
          <a:xfrm flipH="1">
            <a:off x="4201636" y="2781301"/>
            <a:ext cx="182429" cy="812800"/>
          </a:xfrm>
          <a:prstGeom prst="leftBrace">
            <a:avLst>
              <a:gd name="adj1" fmla="val 39926"/>
              <a:gd name="adj2" fmla="val 50000"/>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dirty="0">
              <a:solidFill>
                <a:srgbClr val="37424A"/>
              </a:solidFill>
            </a:endParaRPr>
          </a:p>
        </p:txBody>
      </p:sp>
      <p:grpSp>
        <p:nvGrpSpPr>
          <p:cNvPr id="6" name="Group 642"/>
          <p:cNvGrpSpPr/>
          <p:nvPr/>
        </p:nvGrpSpPr>
        <p:grpSpPr>
          <a:xfrm>
            <a:off x="2072008" y="2954020"/>
            <a:ext cx="63666" cy="202658"/>
            <a:chOff x="3114457" y="2954020"/>
            <a:chExt cx="63666" cy="202658"/>
          </a:xfrm>
        </p:grpSpPr>
        <p:sp>
          <p:nvSpPr>
            <p:cNvPr id="644" name="Freeform 643"/>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45" name="Freeform 644"/>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8" name="Group 645"/>
          <p:cNvGrpSpPr/>
          <p:nvPr/>
        </p:nvGrpSpPr>
        <p:grpSpPr>
          <a:xfrm>
            <a:off x="2599267" y="2954020"/>
            <a:ext cx="63666" cy="202658"/>
            <a:chOff x="3114457" y="2954020"/>
            <a:chExt cx="63666" cy="202658"/>
          </a:xfrm>
        </p:grpSpPr>
        <p:sp>
          <p:nvSpPr>
            <p:cNvPr id="647" name="Freeform 646"/>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48" name="Freeform 647"/>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9" name="Group 648"/>
          <p:cNvGrpSpPr/>
          <p:nvPr/>
        </p:nvGrpSpPr>
        <p:grpSpPr>
          <a:xfrm>
            <a:off x="3034492" y="2954020"/>
            <a:ext cx="63666" cy="202658"/>
            <a:chOff x="3114457" y="2954020"/>
            <a:chExt cx="63666" cy="202658"/>
          </a:xfrm>
        </p:grpSpPr>
        <p:sp>
          <p:nvSpPr>
            <p:cNvPr id="650" name="Freeform 649"/>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51" name="Freeform 650"/>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10" name="Group 651"/>
          <p:cNvGrpSpPr/>
          <p:nvPr/>
        </p:nvGrpSpPr>
        <p:grpSpPr>
          <a:xfrm>
            <a:off x="1850870" y="2954020"/>
            <a:ext cx="50331" cy="202658"/>
            <a:chOff x="3114457" y="2954020"/>
            <a:chExt cx="50331" cy="202658"/>
          </a:xfrm>
        </p:grpSpPr>
        <p:sp>
          <p:nvSpPr>
            <p:cNvPr id="653" name="Freeform 652"/>
            <p:cNvSpPr/>
            <p:nvPr/>
          </p:nvSpPr>
          <p:spPr>
            <a:xfrm>
              <a:off x="3149300"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54" name="Freeform 653"/>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11" name="Group 654"/>
          <p:cNvGrpSpPr/>
          <p:nvPr/>
        </p:nvGrpSpPr>
        <p:grpSpPr>
          <a:xfrm>
            <a:off x="3210958" y="2954020"/>
            <a:ext cx="50331" cy="202658"/>
            <a:chOff x="3114457" y="2954020"/>
            <a:chExt cx="50331" cy="202658"/>
          </a:xfrm>
        </p:grpSpPr>
        <p:sp>
          <p:nvSpPr>
            <p:cNvPr id="656" name="Freeform 655"/>
            <p:cNvSpPr/>
            <p:nvPr/>
          </p:nvSpPr>
          <p:spPr>
            <a:xfrm>
              <a:off x="3149300"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57" name="Freeform 656"/>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12" name="Group 657"/>
          <p:cNvGrpSpPr/>
          <p:nvPr/>
        </p:nvGrpSpPr>
        <p:grpSpPr>
          <a:xfrm>
            <a:off x="2858801" y="2954020"/>
            <a:ext cx="50331" cy="202658"/>
            <a:chOff x="3114457" y="2954020"/>
            <a:chExt cx="50331" cy="202658"/>
          </a:xfrm>
        </p:grpSpPr>
        <p:sp>
          <p:nvSpPr>
            <p:cNvPr id="659" name="Freeform 658"/>
            <p:cNvSpPr/>
            <p:nvPr/>
          </p:nvSpPr>
          <p:spPr>
            <a:xfrm>
              <a:off x="3149300"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60" name="Freeform 659"/>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13" name="Group 660"/>
          <p:cNvGrpSpPr/>
          <p:nvPr/>
        </p:nvGrpSpPr>
        <p:grpSpPr>
          <a:xfrm rot="10800000">
            <a:off x="2024702" y="3206279"/>
            <a:ext cx="63666" cy="202658"/>
            <a:chOff x="3114457" y="2954020"/>
            <a:chExt cx="63666" cy="202658"/>
          </a:xfrm>
        </p:grpSpPr>
        <p:sp>
          <p:nvSpPr>
            <p:cNvPr id="662" name="Freeform 661"/>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63" name="Freeform 662"/>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14" name="Group 663"/>
          <p:cNvGrpSpPr/>
          <p:nvPr/>
        </p:nvGrpSpPr>
        <p:grpSpPr>
          <a:xfrm rot="10800000">
            <a:off x="3055245" y="3206279"/>
            <a:ext cx="63666" cy="202658"/>
            <a:chOff x="3114457" y="2954020"/>
            <a:chExt cx="63666" cy="202658"/>
          </a:xfrm>
        </p:grpSpPr>
        <p:sp>
          <p:nvSpPr>
            <p:cNvPr id="665" name="Freeform 664"/>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66" name="Freeform 665"/>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15" name="Group 666"/>
          <p:cNvGrpSpPr/>
          <p:nvPr/>
        </p:nvGrpSpPr>
        <p:grpSpPr>
          <a:xfrm rot="10800000">
            <a:off x="2633964" y="3206279"/>
            <a:ext cx="63666" cy="202658"/>
            <a:chOff x="3114457" y="2954020"/>
            <a:chExt cx="63666" cy="202658"/>
          </a:xfrm>
        </p:grpSpPr>
        <p:sp>
          <p:nvSpPr>
            <p:cNvPr id="668" name="Freeform 667"/>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69" name="Freeform 668"/>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16" name="Group 669"/>
          <p:cNvGrpSpPr/>
          <p:nvPr/>
        </p:nvGrpSpPr>
        <p:grpSpPr>
          <a:xfrm rot="10800000">
            <a:off x="2844197" y="3206279"/>
            <a:ext cx="63666" cy="202658"/>
            <a:chOff x="3114457" y="2954020"/>
            <a:chExt cx="63666" cy="202658"/>
          </a:xfrm>
        </p:grpSpPr>
        <p:sp>
          <p:nvSpPr>
            <p:cNvPr id="671" name="Freeform 670"/>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72" name="Freeform 671"/>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17" name="Group 672"/>
          <p:cNvGrpSpPr/>
          <p:nvPr/>
        </p:nvGrpSpPr>
        <p:grpSpPr>
          <a:xfrm rot="10800000">
            <a:off x="3439890" y="3206279"/>
            <a:ext cx="63666" cy="202658"/>
            <a:chOff x="3114457" y="2954020"/>
            <a:chExt cx="63666" cy="202658"/>
          </a:xfrm>
        </p:grpSpPr>
        <p:sp>
          <p:nvSpPr>
            <p:cNvPr id="674" name="Freeform 673"/>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75" name="Freeform 674"/>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18" name="Group 675"/>
          <p:cNvGrpSpPr/>
          <p:nvPr/>
        </p:nvGrpSpPr>
        <p:grpSpPr>
          <a:xfrm rot="10800000">
            <a:off x="3640479" y="3206279"/>
            <a:ext cx="63666" cy="202658"/>
            <a:chOff x="3114457" y="2954020"/>
            <a:chExt cx="63666" cy="202658"/>
          </a:xfrm>
        </p:grpSpPr>
        <p:sp>
          <p:nvSpPr>
            <p:cNvPr id="677" name="Freeform 676"/>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78" name="Freeform 677"/>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19" name="Group 678"/>
          <p:cNvGrpSpPr/>
          <p:nvPr/>
        </p:nvGrpSpPr>
        <p:grpSpPr>
          <a:xfrm rot="10800000">
            <a:off x="3844488" y="3206279"/>
            <a:ext cx="63666" cy="202658"/>
            <a:chOff x="3114457" y="2954020"/>
            <a:chExt cx="63666" cy="202658"/>
          </a:xfrm>
        </p:grpSpPr>
        <p:sp>
          <p:nvSpPr>
            <p:cNvPr id="680" name="Freeform 679"/>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81" name="Freeform 680"/>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0" name="Group 681"/>
          <p:cNvGrpSpPr/>
          <p:nvPr/>
        </p:nvGrpSpPr>
        <p:grpSpPr>
          <a:xfrm rot="10800000">
            <a:off x="4055537" y="3206279"/>
            <a:ext cx="63666" cy="202658"/>
            <a:chOff x="3114457" y="2954020"/>
            <a:chExt cx="63666" cy="202658"/>
          </a:xfrm>
        </p:grpSpPr>
        <p:sp>
          <p:nvSpPr>
            <p:cNvPr id="683" name="Freeform 682"/>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84" name="Freeform 683"/>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1" name="Group 684"/>
          <p:cNvGrpSpPr/>
          <p:nvPr/>
        </p:nvGrpSpPr>
        <p:grpSpPr>
          <a:xfrm>
            <a:off x="3444614" y="2954020"/>
            <a:ext cx="63666" cy="202658"/>
            <a:chOff x="3114457" y="2954020"/>
            <a:chExt cx="63666" cy="202658"/>
          </a:xfrm>
        </p:grpSpPr>
        <p:sp>
          <p:nvSpPr>
            <p:cNvPr id="686" name="Freeform 685"/>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87" name="Freeform 686"/>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2" name="Group 687"/>
          <p:cNvGrpSpPr/>
          <p:nvPr/>
        </p:nvGrpSpPr>
        <p:grpSpPr>
          <a:xfrm>
            <a:off x="3326511" y="2954020"/>
            <a:ext cx="50331" cy="202658"/>
            <a:chOff x="3114457" y="2954020"/>
            <a:chExt cx="50331" cy="202658"/>
          </a:xfrm>
        </p:grpSpPr>
        <p:sp>
          <p:nvSpPr>
            <p:cNvPr id="689" name="Freeform 688"/>
            <p:cNvSpPr/>
            <p:nvPr/>
          </p:nvSpPr>
          <p:spPr>
            <a:xfrm>
              <a:off x="3149300"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90" name="Freeform 689"/>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3" name="Group 690"/>
          <p:cNvGrpSpPr/>
          <p:nvPr/>
        </p:nvGrpSpPr>
        <p:grpSpPr>
          <a:xfrm>
            <a:off x="3833158" y="2954020"/>
            <a:ext cx="63666" cy="202658"/>
            <a:chOff x="3114457" y="2954020"/>
            <a:chExt cx="63666" cy="202658"/>
          </a:xfrm>
        </p:grpSpPr>
        <p:sp>
          <p:nvSpPr>
            <p:cNvPr id="692" name="Freeform 691"/>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93" name="Freeform 692"/>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4" name="Group 693"/>
          <p:cNvGrpSpPr/>
          <p:nvPr/>
        </p:nvGrpSpPr>
        <p:grpSpPr>
          <a:xfrm>
            <a:off x="4038046" y="2954020"/>
            <a:ext cx="63666" cy="202658"/>
            <a:chOff x="3114457" y="2954020"/>
            <a:chExt cx="63666" cy="202658"/>
          </a:xfrm>
        </p:grpSpPr>
        <p:sp>
          <p:nvSpPr>
            <p:cNvPr id="695" name="Freeform 694"/>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96" name="Freeform 695"/>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sp>
        <p:nvSpPr>
          <p:cNvPr id="697" name="Oval 696"/>
          <p:cNvSpPr/>
          <p:nvPr/>
        </p:nvSpPr>
        <p:spPr>
          <a:xfrm>
            <a:off x="3377019" y="2763807"/>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98" name="Oval 697"/>
          <p:cNvSpPr/>
          <p:nvPr/>
        </p:nvSpPr>
        <p:spPr>
          <a:xfrm>
            <a:off x="3762502" y="2763807"/>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699" name="Oval 698"/>
          <p:cNvSpPr/>
          <p:nvPr/>
        </p:nvSpPr>
        <p:spPr>
          <a:xfrm>
            <a:off x="3964004" y="2763807"/>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00" name="Oval 699"/>
          <p:cNvSpPr/>
          <p:nvPr/>
        </p:nvSpPr>
        <p:spPr>
          <a:xfrm>
            <a:off x="3771264" y="3393415"/>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01" name="Oval 700"/>
          <p:cNvSpPr/>
          <p:nvPr/>
        </p:nvSpPr>
        <p:spPr>
          <a:xfrm>
            <a:off x="3981527" y="3393415"/>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02" name="Oval 701"/>
          <p:cNvSpPr/>
          <p:nvPr/>
        </p:nvSpPr>
        <p:spPr>
          <a:xfrm>
            <a:off x="3570920" y="3393415"/>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03" name="Oval 702"/>
          <p:cNvSpPr/>
          <p:nvPr/>
        </p:nvSpPr>
        <p:spPr>
          <a:xfrm>
            <a:off x="3372640" y="3393415"/>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04" name="Rounded Rectangle 703"/>
          <p:cNvSpPr/>
          <p:nvPr/>
        </p:nvSpPr>
        <p:spPr>
          <a:xfrm>
            <a:off x="3186901" y="2761040"/>
            <a:ext cx="208982" cy="211336"/>
          </a:xfrm>
          <a:prstGeom prst="roundRect">
            <a:avLst/>
          </a:prstGeom>
          <a:solidFill>
            <a:schemeClr val="bg2"/>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05" name="Oval 704"/>
          <p:cNvSpPr/>
          <p:nvPr/>
        </p:nvSpPr>
        <p:spPr>
          <a:xfrm>
            <a:off x="1618403" y="2763807"/>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06" name="Oval 705"/>
          <p:cNvSpPr/>
          <p:nvPr/>
        </p:nvSpPr>
        <p:spPr>
          <a:xfrm>
            <a:off x="2008266" y="2763807"/>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07" name="Oval 706"/>
          <p:cNvSpPr/>
          <p:nvPr/>
        </p:nvSpPr>
        <p:spPr>
          <a:xfrm>
            <a:off x="2532043" y="2763807"/>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08" name="Oval 707"/>
          <p:cNvSpPr/>
          <p:nvPr/>
        </p:nvSpPr>
        <p:spPr>
          <a:xfrm>
            <a:off x="2774851" y="3393415"/>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09" name="Oval 708"/>
          <p:cNvSpPr/>
          <p:nvPr/>
        </p:nvSpPr>
        <p:spPr>
          <a:xfrm>
            <a:off x="2564588" y="3393415"/>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10" name="Oval 709"/>
          <p:cNvSpPr/>
          <p:nvPr/>
        </p:nvSpPr>
        <p:spPr>
          <a:xfrm>
            <a:off x="2985323" y="3393415"/>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11" name="Oval 710"/>
          <p:cNvSpPr/>
          <p:nvPr/>
        </p:nvSpPr>
        <p:spPr>
          <a:xfrm>
            <a:off x="1923654" y="3393415"/>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12" name="Oval 711"/>
          <p:cNvSpPr/>
          <p:nvPr/>
        </p:nvSpPr>
        <p:spPr>
          <a:xfrm>
            <a:off x="1719832" y="3393415"/>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13" name="Freeform 712"/>
          <p:cNvSpPr/>
          <p:nvPr/>
        </p:nvSpPr>
        <p:spPr>
          <a:xfrm flipH="1">
            <a:off x="3111545" y="3411125"/>
            <a:ext cx="345348" cy="444449"/>
          </a:xfrm>
          <a:custGeom>
            <a:avLst/>
            <a:gdLst>
              <a:gd name="connsiteX0" fmla="*/ 172674 w 345348"/>
              <a:gd name="connsiteY0" fmla="*/ 0 h 444449"/>
              <a:gd name="connsiteX1" fmla="*/ 64674 w 345348"/>
              <a:gd name="connsiteY1" fmla="*/ 108000 h 444449"/>
              <a:gd name="connsiteX2" fmla="*/ 73161 w 345348"/>
              <a:gd name="connsiteY2" fmla="*/ 150039 h 444449"/>
              <a:gd name="connsiteX3" fmla="*/ 73625 w 345348"/>
              <a:gd name="connsiteY3" fmla="*/ 150726 h 444449"/>
              <a:gd name="connsiteX4" fmla="*/ 46290 w 345348"/>
              <a:gd name="connsiteY4" fmla="*/ 181794 h 444449"/>
              <a:gd name="connsiteX5" fmla="*/ 0 w 345348"/>
              <a:gd name="connsiteY5" fmla="*/ 335910 h 444449"/>
              <a:gd name="connsiteX6" fmla="*/ 181179 w 345348"/>
              <a:gd name="connsiteY6" fmla="*/ 444449 h 444449"/>
              <a:gd name="connsiteX7" fmla="*/ 345266 w 345348"/>
              <a:gd name="connsiteY7" fmla="*/ 335910 h 444449"/>
              <a:gd name="connsiteX8" fmla="*/ 289362 w 345348"/>
              <a:gd name="connsiteY8" fmla="*/ 195968 h 444449"/>
              <a:gd name="connsiteX9" fmla="*/ 264446 w 345348"/>
              <a:gd name="connsiteY9" fmla="*/ 161520 h 444449"/>
              <a:gd name="connsiteX10" fmla="*/ 272187 w 345348"/>
              <a:gd name="connsiteY10" fmla="*/ 150039 h 444449"/>
              <a:gd name="connsiteX11" fmla="*/ 280674 w 345348"/>
              <a:gd name="connsiteY11" fmla="*/ 108000 h 444449"/>
              <a:gd name="connsiteX12" fmla="*/ 172674 w 345348"/>
              <a:gd name="connsiteY12" fmla="*/ 0 h 44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5348" h="444449">
                <a:moveTo>
                  <a:pt x="172674" y="0"/>
                </a:moveTo>
                <a:cubicBezTo>
                  <a:pt x="113027" y="0"/>
                  <a:pt x="64674" y="48353"/>
                  <a:pt x="64674" y="108000"/>
                </a:cubicBezTo>
                <a:cubicBezTo>
                  <a:pt x="64674" y="122912"/>
                  <a:pt x="67696" y="137118"/>
                  <a:pt x="73161" y="150039"/>
                </a:cubicBezTo>
                <a:lnTo>
                  <a:pt x="73625" y="150726"/>
                </a:lnTo>
                <a:lnTo>
                  <a:pt x="46290" y="181794"/>
                </a:lnTo>
                <a:cubicBezTo>
                  <a:pt x="17186" y="229057"/>
                  <a:pt x="0" y="288239"/>
                  <a:pt x="0" y="335910"/>
                </a:cubicBezTo>
                <a:cubicBezTo>
                  <a:pt x="0" y="431253"/>
                  <a:pt x="85836" y="444449"/>
                  <a:pt x="181179" y="444449"/>
                </a:cubicBezTo>
                <a:cubicBezTo>
                  <a:pt x="276522" y="444449"/>
                  <a:pt x="348115" y="393454"/>
                  <a:pt x="345266" y="335910"/>
                </a:cubicBezTo>
                <a:cubicBezTo>
                  <a:pt x="343842" y="307138"/>
                  <a:pt x="322383" y="247957"/>
                  <a:pt x="289362" y="195968"/>
                </a:cubicBezTo>
                <a:lnTo>
                  <a:pt x="264446" y="161520"/>
                </a:lnTo>
                <a:lnTo>
                  <a:pt x="272187" y="150039"/>
                </a:lnTo>
                <a:cubicBezTo>
                  <a:pt x="277652" y="137118"/>
                  <a:pt x="280674" y="122912"/>
                  <a:pt x="280674" y="108000"/>
                </a:cubicBezTo>
                <a:cubicBezTo>
                  <a:pt x="280674" y="48353"/>
                  <a:pt x="232321" y="0"/>
                  <a:pt x="172674" y="0"/>
                </a:cubicBezTo>
                <a:close/>
              </a:path>
            </a:pathLst>
          </a:custGeom>
          <a:ln w="19050"/>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endParaRPr lang="es-ES" dirty="0">
              <a:solidFill>
                <a:srgbClr val="37424A"/>
              </a:solidFill>
            </a:endParaRPr>
          </a:p>
        </p:txBody>
      </p:sp>
      <p:sp>
        <p:nvSpPr>
          <p:cNvPr id="714" name="Freeform 713"/>
          <p:cNvSpPr/>
          <p:nvPr/>
        </p:nvSpPr>
        <p:spPr>
          <a:xfrm rot="10800000" flipH="1">
            <a:off x="3497890" y="2505509"/>
            <a:ext cx="345348" cy="444449"/>
          </a:xfrm>
          <a:custGeom>
            <a:avLst/>
            <a:gdLst>
              <a:gd name="connsiteX0" fmla="*/ 172674 w 345348"/>
              <a:gd name="connsiteY0" fmla="*/ 0 h 444449"/>
              <a:gd name="connsiteX1" fmla="*/ 64674 w 345348"/>
              <a:gd name="connsiteY1" fmla="*/ 108000 h 444449"/>
              <a:gd name="connsiteX2" fmla="*/ 73161 w 345348"/>
              <a:gd name="connsiteY2" fmla="*/ 150039 h 444449"/>
              <a:gd name="connsiteX3" fmla="*/ 73625 w 345348"/>
              <a:gd name="connsiteY3" fmla="*/ 150726 h 444449"/>
              <a:gd name="connsiteX4" fmla="*/ 46290 w 345348"/>
              <a:gd name="connsiteY4" fmla="*/ 181794 h 444449"/>
              <a:gd name="connsiteX5" fmla="*/ 0 w 345348"/>
              <a:gd name="connsiteY5" fmla="*/ 335910 h 444449"/>
              <a:gd name="connsiteX6" fmla="*/ 181179 w 345348"/>
              <a:gd name="connsiteY6" fmla="*/ 444449 h 444449"/>
              <a:gd name="connsiteX7" fmla="*/ 345266 w 345348"/>
              <a:gd name="connsiteY7" fmla="*/ 335910 h 444449"/>
              <a:gd name="connsiteX8" fmla="*/ 289362 w 345348"/>
              <a:gd name="connsiteY8" fmla="*/ 195968 h 444449"/>
              <a:gd name="connsiteX9" fmla="*/ 264446 w 345348"/>
              <a:gd name="connsiteY9" fmla="*/ 161520 h 444449"/>
              <a:gd name="connsiteX10" fmla="*/ 272187 w 345348"/>
              <a:gd name="connsiteY10" fmla="*/ 150039 h 444449"/>
              <a:gd name="connsiteX11" fmla="*/ 280674 w 345348"/>
              <a:gd name="connsiteY11" fmla="*/ 108000 h 444449"/>
              <a:gd name="connsiteX12" fmla="*/ 172674 w 345348"/>
              <a:gd name="connsiteY12" fmla="*/ 0 h 44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5348" h="444449">
                <a:moveTo>
                  <a:pt x="172674" y="0"/>
                </a:moveTo>
                <a:cubicBezTo>
                  <a:pt x="113027" y="0"/>
                  <a:pt x="64674" y="48353"/>
                  <a:pt x="64674" y="108000"/>
                </a:cubicBezTo>
                <a:cubicBezTo>
                  <a:pt x="64674" y="122912"/>
                  <a:pt x="67696" y="137118"/>
                  <a:pt x="73161" y="150039"/>
                </a:cubicBezTo>
                <a:lnTo>
                  <a:pt x="73625" y="150726"/>
                </a:lnTo>
                <a:lnTo>
                  <a:pt x="46290" y="181794"/>
                </a:lnTo>
                <a:cubicBezTo>
                  <a:pt x="17186" y="229057"/>
                  <a:pt x="0" y="288239"/>
                  <a:pt x="0" y="335910"/>
                </a:cubicBezTo>
                <a:cubicBezTo>
                  <a:pt x="0" y="431253"/>
                  <a:pt x="85836" y="444449"/>
                  <a:pt x="181179" y="444449"/>
                </a:cubicBezTo>
                <a:cubicBezTo>
                  <a:pt x="276522" y="444449"/>
                  <a:pt x="348115" y="393454"/>
                  <a:pt x="345266" y="335910"/>
                </a:cubicBezTo>
                <a:cubicBezTo>
                  <a:pt x="343842" y="307138"/>
                  <a:pt x="322383" y="247957"/>
                  <a:pt x="289362" y="195968"/>
                </a:cubicBezTo>
                <a:lnTo>
                  <a:pt x="264446" y="161520"/>
                </a:lnTo>
                <a:lnTo>
                  <a:pt x="272187" y="150039"/>
                </a:lnTo>
                <a:cubicBezTo>
                  <a:pt x="277652" y="137118"/>
                  <a:pt x="280674" y="122912"/>
                  <a:pt x="280674" y="108000"/>
                </a:cubicBezTo>
                <a:cubicBezTo>
                  <a:pt x="280674" y="48353"/>
                  <a:pt x="232321" y="0"/>
                  <a:pt x="172674" y="0"/>
                </a:cubicBezTo>
                <a:close/>
              </a:path>
            </a:pathLst>
          </a:custGeom>
          <a:ln w="19050"/>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endParaRPr lang="es-ES" dirty="0">
              <a:solidFill>
                <a:srgbClr val="37424A"/>
              </a:solidFill>
            </a:endParaRPr>
          </a:p>
        </p:txBody>
      </p:sp>
      <p:sp>
        <p:nvSpPr>
          <p:cNvPr id="715" name="Rounded Rectangle 714"/>
          <p:cNvSpPr/>
          <p:nvPr/>
        </p:nvSpPr>
        <p:spPr>
          <a:xfrm>
            <a:off x="1685942" y="4527747"/>
            <a:ext cx="2439929" cy="735354"/>
          </a:xfrm>
          <a:prstGeom prst="roundRect">
            <a:avLst>
              <a:gd name="adj" fmla="val 5758"/>
            </a:avLst>
          </a:prstGeom>
          <a:blipFill>
            <a:blip r:embed="rId3"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nvGrpSpPr>
          <p:cNvPr id="25" name="Group 715"/>
          <p:cNvGrpSpPr/>
          <p:nvPr/>
        </p:nvGrpSpPr>
        <p:grpSpPr>
          <a:xfrm rot="10800000">
            <a:off x="3787427" y="4913648"/>
            <a:ext cx="63666" cy="202658"/>
            <a:chOff x="3114457" y="2954020"/>
            <a:chExt cx="63666" cy="202658"/>
          </a:xfrm>
        </p:grpSpPr>
        <p:sp>
          <p:nvSpPr>
            <p:cNvPr id="717" name="Freeform 716"/>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18" name="Freeform 717"/>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6" name="Group 718"/>
          <p:cNvGrpSpPr/>
          <p:nvPr/>
        </p:nvGrpSpPr>
        <p:grpSpPr>
          <a:xfrm rot="10800000">
            <a:off x="2009238" y="4913649"/>
            <a:ext cx="63666" cy="202658"/>
            <a:chOff x="3114457" y="2954020"/>
            <a:chExt cx="63666" cy="202658"/>
          </a:xfrm>
        </p:grpSpPr>
        <p:sp>
          <p:nvSpPr>
            <p:cNvPr id="720" name="Freeform 719"/>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21" name="Freeform 720"/>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7" name="Group 721"/>
          <p:cNvGrpSpPr/>
          <p:nvPr/>
        </p:nvGrpSpPr>
        <p:grpSpPr>
          <a:xfrm rot="10800000">
            <a:off x="2568785" y="4913649"/>
            <a:ext cx="63666" cy="202658"/>
            <a:chOff x="3114457" y="2954020"/>
            <a:chExt cx="63666" cy="202658"/>
          </a:xfrm>
        </p:grpSpPr>
        <p:sp>
          <p:nvSpPr>
            <p:cNvPr id="723" name="Freeform 722"/>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24" name="Freeform 723"/>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8" name="Group 724"/>
          <p:cNvGrpSpPr/>
          <p:nvPr/>
        </p:nvGrpSpPr>
        <p:grpSpPr>
          <a:xfrm rot="10800000">
            <a:off x="2770171" y="4913648"/>
            <a:ext cx="63666" cy="202658"/>
            <a:chOff x="3114457" y="2954020"/>
            <a:chExt cx="63666" cy="202658"/>
          </a:xfrm>
        </p:grpSpPr>
        <p:sp>
          <p:nvSpPr>
            <p:cNvPr id="726" name="Freeform 725"/>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27" name="Freeform 726"/>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9" name="Group 727"/>
          <p:cNvGrpSpPr/>
          <p:nvPr/>
        </p:nvGrpSpPr>
        <p:grpSpPr>
          <a:xfrm rot="10800000">
            <a:off x="2973829" y="4913648"/>
            <a:ext cx="63666" cy="202658"/>
            <a:chOff x="3114457" y="2954020"/>
            <a:chExt cx="63666" cy="202658"/>
          </a:xfrm>
        </p:grpSpPr>
        <p:sp>
          <p:nvSpPr>
            <p:cNvPr id="729" name="Freeform 728"/>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30" name="Freeform 729"/>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30" name="Group 730"/>
          <p:cNvGrpSpPr/>
          <p:nvPr/>
        </p:nvGrpSpPr>
        <p:grpSpPr>
          <a:xfrm rot="10800000">
            <a:off x="3406983" y="4913648"/>
            <a:ext cx="63666" cy="202658"/>
            <a:chOff x="3114457" y="2954020"/>
            <a:chExt cx="63666" cy="202658"/>
          </a:xfrm>
        </p:grpSpPr>
        <p:sp>
          <p:nvSpPr>
            <p:cNvPr id="732" name="Freeform 731"/>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33" name="Freeform 732"/>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31" name="Group 733"/>
          <p:cNvGrpSpPr/>
          <p:nvPr/>
        </p:nvGrpSpPr>
        <p:grpSpPr>
          <a:xfrm rot="10800000">
            <a:off x="3593068" y="4913648"/>
            <a:ext cx="63666" cy="202658"/>
            <a:chOff x="3114457" y="2954020"/>
            <a:chExt cx="63666" cy="202658"/>
          </a:xfrm>
        </p:grpSpPr>
        <p:sp>
          <p:nvSpPr>
            <p:cNvPr id="735" name="Freeform 734"/>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36" name="Freeform 735"/>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24" name="Group 736"/>
          <p:cNvGrpSpPr/>
          <p:nvPr/>
        </p:nvGrpSpPr>
        <p:grpSpPr>
          <a:xfrm rot="10800000">
            <a:off x="4007835" y="4913648"/>
            <a:ext cx="63666" cy="202658"/>
            <a:chOff x="3114457" y="2954020"/>
            <a:chExt cx="63666" cy="202658"/>
          </a:xfrm>
        </p:grpSpPr>
        <p:sp>
          <p:nvSpPr>
            <p:cNvPr id="738" name="Freeform 737"/>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39" name="Freeform 738"/>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25" name="Group 739"/>
          <p:cNvGrpSpPr/>
          <p:nvPr/>
        </p:nvGrpSpPr>
        <p:grpSpPr>
          <a:xfrm>
            <a:off x="1738461" y="4658675"/>
            <a:ext cx="63666" cy="202658"/>
            <a:chOff x="3114457" y="2954020"/>
            <a:chExt cx="63666" cy="202658"/>
          </a:xfrm>
        </p:grpSpPr>
        <p:sp>
          <p:nvSpPr>
            <p:cNvPr id="741" name="Freeform 740"/>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42" name="Freeform 741"/>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26" name="Group 742"/>
          <p:cNvGrpSpPr/>
          <p:nvPr/>
        </p:nvGrpSpPr>
        <p:grpSpPr>
          <a:xfrm>
            <a:off x="1948948" y="4658675"/>
            <a:ext cx="63666" cy="202658"/>
            <a:chOff x="3114457" y="2954020"/>
            <a:chExt cx="63666" cy="202658"/>
          </a:xfrm>
        </p:grpSpPr>
        <p:sp>
          <p:nvSpPr>
            <p:cNvPr id="744" name="Freeform 743"/>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45" name="Freeform 744"/>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27" name="Group 745"/>
          <p:cNvGrpSpPr/>
          <p:nvPr/>
        </p:nvGrpSpPr>
        <p:grpSpPr>
          <a:xfrm>
            <a:off x="2519286" y="4658675"/>
            <a:ext cx="63666" cy="202658"/>
            <a:chOff x="3114457" y="2954020"/>
            <a:chExt cx="63666" cy="202658"/>
          </a:xfrm>
        </p:grpSpPr>
        <p:sp>
          <p:nvSpPr>
            <p:cNvPr id="747" name="Freeform 746"/>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48" name="Freeform 747"/>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28" name="Group 748"/>
          <p:cNvGrpSpPr/>
          <p:nvPr/>
        </p:nvGrpSpPr>
        <p:grpSpPr>
          <a:xfrm>
            <a:off x="2714158" y="4658675"/>
            <a:ext cx="63666" cy="202658"/>
            <a:chOff x="3114457" y="2954020"/>
            <a:chExt cx="63666" cy="202658"/>
          </a:xfrm>
        </p:grpSpPr>
        <p:sp>
          <p:nvSpPr>
            <p:cNvPr id="750" name="Freeform 749"/>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51" name="Freeform 750"/>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29" name="Group 751"/>
          <p:cNvGrpSpPr/>
          <p:nvPr/>
        </p:nvGrpSpPr>
        <p:grpSpPr>
          <a:xfrm>
            <a:off x="2923610" y="4658675"/>
            <a:ext cx="63666" cy="202658"/>
            <a:chOff x="3114457" y="2954020"/>
            <a:chExt cx="63666" cy="202658"/>
          </a:xfrm>
        </p:grpSpPr>
        <p:sp>
          <p:nvSpPr>
            <p:cNvPr id="753" name="Freeform 752"/>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54" name="Freeform 753"/>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31" name="Group 754"/>
          <p:cNvGrpSpPr/>
          <p:nvPr/>
        </p:nvGrpSpPr>
        <p:grpSpPr>
          <a:xfrm>
            <a:off x="3416452" y="4658675"/>
            <a:ext cx="63666" cy="202658"/>
            <a:chOff x="3114457" y="2954020"/>
            <a:chExt cx="63666" cy="202658"/>
          </a:xfrm>
        </p:grpSpPr>
        <p:sp>
          <p:nvSpPr>
            <p:cNvPr id="756" name="Freeform 755"/>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57" name="Freeform 756"/>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36" name="Group 757"/>
          <p:cNvGrpSpPr/>
          <p:nvPr/>
        </p:nvGrpSpPr>
        <p:grpSpPr>
          <a:xfrm>
            <a:off x="3842674" y="4658675"/>
            <a:ext cx="63666" cy="202658"/>
            <a:chOff x="3114457" y="2954020"/>
            <a:chExt cx="63666" cy="202658"/>
          </a:xfrm>
        </p:grpSpPr>
        <p:sp>
          <p:nvSpPr>
            <p:cNvPr id="759" name="Freeform 758"/>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60" name="Freeform 759"/>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37" name="Group 760"/>
          <p:cNvGrpSpPr/>
          <p:nvPr/>
        </p:nvGrpSpPr>
        <p:grpSpPr>
          <a:xfrm>
            <a:off x="4050667" y="4658675"/>
            <a:ext cx="63666" cy="202658"/>
            <a:chOff x="3114457" y="2954020"/>
            <a:chExt cx="63666" cy="202658"/>
          </a:xfrm>
        </p:grpSpPr>
        <p:sp>
          <p:nvSpPr>
            <p:cNvPr id="762" name="Freeform 761"/>
            <p:cNvSpPr/>
            <p:nvPr/>
          </p:nvSpPr>
          <p:spPr>
            <a:xfrm>
              <a:off x="3162635"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63" name="Freeform 762"/>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sp>
        <p:nvSpPr>
          <p:cNvPr id="764" name="Freeform 763"/>
          <p:cNvSpPr/>
          <p:nvPr/>
        </p:nvSpPr>
        <p:spPr>
          <a:xfrm flipV="1">
            <a:off x="1401816" y="5308601"/>
            <a:ext cx="912568" cy="336228"/>
          </a:xfrm>
          <a:custGeom>
            <a:avLst/>
            <a:gdLst>
              <a:gd name="connsiteX0" fmla="*/ 0 w 766916"/>
              <a:gd name="connsiteY0" fmla="*/ 0 h 396100"/>
              <a:gd name="connsiteX1" fmla="*/ 766916 w 766916"/>
              <a:gd name="connsiteY1" fmla="*/ 0 h 396100"/>
              <a:gd name="connsiteX2" fmla="*/ 766916 w 766916"/>
              <a:gd name="connsiteY2" fmla="*/ 396100 h 396100"/>
            </a:gdLst>
            <a:ahLst/>
            <a:cxnLst>
              <a:cxn ang="0">
                <a:pos x="connsiteX0" y="connsiteY0"/>
              </a:cxn>
              <a:cxn ang="0">
                <a:pos x="connsiteX1" y="connsiteY1"/>
              </a:cxn>
              <a:cxn ang="0">
                <a:pos x="connsiteX2" y="connsiteY2"/>
              </a:cxn>
            </a:cxnLst>
            <a:rect l="l" t="t" r="r" b="b"/>
            <a:pathLst>
              <a:path w="766916" h="396100">
                <a:moveTo>
                  <a:pt x="0" y="0"/>
                </a:moveTo>
                <a:lnTo>
                  <a:pt x="766916" y="0"/>
                </a:lnTo>
                <a:lnTo>
                  <a:pt x="766916" y="39610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65" name="Freeform 764"/>
          <p:cNvSpPr/>
          <p:nvPr/>
        </p:nvSpPr>
        <p:spPr>
          <a:xfrm flipV="1">
            <a:off x="1410581" y="5360799"/>
            <a:ext cx="388632" cy="284028"/>
          </a:xfrm>
          <a:custGeom>
            <a:avLst/>
            <a:gdLst>
              <a:gd name="connsiteX0" fmla="*/ 0 w 766916"/>
              <a:gd name="connsiteY0" fmla="*/ 0 h 396100"/>
              <a:gd name="connsiteX1" fmla="*/ 766916 w 766916"/>
              <a:gd name="connsiteY1" fmla="*/ 0 h 396100"/>
              <a:gd name="connsiteX2" fmla="*/ 766916 w 766916"/>
              <a:gd name="connsiteY2" fmla="*/ 396100 h 396100"/>
            </a:gdLst>
            <a:ahLst/>
            <a:cxnLst>
              <a:cxn ang="0">
                <a:pos x="connsiteX0" y="connsiteY0"/>
              </a:cxn>
              <a:cxn ang="0">
                <a:pos x="connsiteX1" y="connsiteY1"/>
              </a:cxn>
              <a:cxn ang="0">
                <a:pos x="connsiteX2" y="connsiteY2"/>
              </a:cxn>
            </a:cxnLst>
            <a:rect l="l" t="t" r="r" b="b"/>
            <a:pathLst>
              <a:path w="766916" h="396100">
                <a:moveTo>
                  <a:pt x="0" y="0"/>
                </a:moveTo>
                <a:lnTo>
                  <a:pt x="766916" y="0"/>
                </a:lnTo>
                <a:lnTo>
                  <a:pt x="766916" y="39610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66" name="Freeform 765"/>
          <p:cNvSpPr/>
          <p:nvPr/>
        </p:nvSpPr>
        <p:spPr>
          <a:xfrm flipH="1">
            <a:off x="1996880" y="2163855"/>
            <a:ext cx="400521" cy="615348"/>
          </a:xfrm>
          <a:custGeom>
            <a:avLst/>
            <a:gdLst>
              <a:gd name="connsiteX0" fmla="*/ 0 w 358175"/>
              <a:gd name="connsiteY0" fmla="*/ 223333 h 223333"/>
              <a:gd name="connsiteX1" fmla="*/ 353961 w 358175"/>
              <a:gd name="connsiteY1" fmla="*/ 4214 h 223333"/>
              <a:gd name="connsiteX2" fmla="*/ 358175 w 358175"/>
              <a:gd name="connsiteY2" fmla="*/ 0 h 223333"/>
            </a:gdLst>
            <a:ahLst/>
            <a:cxnLst>
              <a:cxn ang="0">
                <a:pos x="connsiteX0" y="connsiteY0"/>
              </a:cxn>
              <a:cxn ang="0">
                <a:pos x="connsiteX1" y="connsiteY1"/>
              </a:cxn>
              <a:cxn ang="0">
                <a:pos x="connsiteX2" y="connsiteY2"/>
              </a:cxn>
            </a:cxnLst>
            <a:rect l="l" t="t" r="r" b="b"/>
            <a:pathLst>
              <a:path w="358175" h="223333">
                <a:moveTo>
                  <a:pt x="0" y="223333"/>
                </a:moveTo>
                <a:lnTo>
                  <a:pt x="353961" y="4214"/>
                </a:lnTo>
                <a:lnTo>
                  <a:pt x="358175"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68" name="TextBox 767"/>
          <p:cNvSpPr txBox="1"/>
          <p:nvPr/>
        </p:nvSpPr>
        <p:spPr>
          <a:xfrm>
            <a:off x="4326226" y="4688511"/>
            <a:ext cx="1231028" cy="424732"/>
          </a:xfrm>
          <a:prstGeom prst="rect">
            <a:avLst/>
          </a:prstGeom>
          <a:noFill/>
        </p:spPr>
        <p:txBody>
          <a:bodyPr wrap="square" rtlCol="0">
            <a:spAutoFit/>
          </a:bodyPr>
          <a:lstStyle/>
          <a:p>
            <a:pPr>
              <a:lnSpc>
                <a:spcPct val="90000"/>
              </a:lnSpc>
            </a:pPr>
            <a:r>
              <a:rPr lang="es-ES" sz="1200" dirty="0" smtClean="0">
                <a:solidFill>
                  <a:srgbClr val="37424A"/>
                </a:solidFill>
              </a:rPr>
              <a:t>Membrana citoplásmica</a:t>
            </a:r>
            <a:endParaRPr lang="es-ES" sz="1200" dirty="0">
              <a:solidFill>
                <a:srgbClr val="37424A"/>
              </a:solidFill>
            </a:endParaRPr>
          </a:p>
        </p:txBody>
      </p:sp>
      <p:sp>
        <p:nvSpPr>
          <p:cNvPr id="769" name="TextBox 768"/>
          <p:cNvSpPr txBox="1"/>
          <p:nvPr/>
        </p:nvSpPr>
        <p:spPr>
          <a:xfrm>
            <a:off x="4298072" y="5508517"/>
            <a:ext cx="2080958" cy="424732"/>
          </a:xfrm>
          <a:prstGeom prst="rect">
            <a:avLst/>
          </a:prstGeom>
          <a:noFill/>
        </p:spPr>
        <p:txBody>
          <a:bodyPr wrap="square" rtlCol="0">
            <a:spAutoFit/>
          </a:bodyPr>
          <a:lstStyle/>
          <a:p>
            <a:pPr algn="ctr">
              <a:lnSpc>
                <a:spcPct val="90000"/>
              </a:lnSpc>
            </a:pPr>
            <a:r>
              <a:rPr lang="es-ES" sz="1200" dirty="0" smtClean="0">
                <a:solidFill>
                  <a:srgbClr val="37424A"/>
                </a:solidFill>
              </a:rPr>
              <a:t>Proteína fijadora de penicilinas (PBP) </a:t>
            </a:r>
            <a:endParaRPr lang="es-ES" sz="1200" dirty="0">
              <a:solidFill>
                <a:srgbClr val="37424A"/>
              </a:solidFill>
            </a:endParaRPr>
          </a:p>
        </p:txBody>
      </p:sp>
      <p:sp>
        <p:nvSpPr>
          <p:cNvPr id="771" name="TextBox 770"/>
          <p:cNvSpPr txBox="1"/>
          <p:nvPr/>
        </p:nvSpPr>
        <p:spPr>
          <a:xfrm>
            <a:off x="4326226" y="3816153"/>
            <a:ext cx="1288055" cy="424732"/>
          </a:xfrm>
          <a:prstGeom prst="rect">
            <a:avLst/>
          </a:prstGeom>
          <a:noFill/>
        </p:spPr>
        <p:txBody>
          <a:bodyPr wrap="square" rtlCol="0">
            <a:spAutoFit/>
          </a:bodyPr>
          <a:lstStyle/>
          <a:p>
            <a:pPr>
              <a:lnSpc>
                <a:spcPct val="90000"/>
              </a:lnSpc>
            </a:pPr>
            <a:r>
              <a:rPr lang="es-ES" sz="1200" dirty="0" smtClean="0">
                <a:solidFill>
                  <a:srgbClr val="37424A"/>
                </a:solidFill>
              </a:rPr>
              <a:t>Espacio periplásmico</a:t>
            </a:r>
            <a:endParaRPr lang="es-ES" sz="1200" dirty="0">
              <a:solidFill>
                <a:srgbClr val="37424A"/>
              </a:solidFill>
            </a:endParaRPr>
          </a:p>
        </p:txBody>
      </p:sp>
      <p:sp>
        <p:nvSpPr>
          <p:cNvPr id="772" name="Left Brace 771"/>
          <p:cNvSpPr/>
          <p:nvPr/>
        </p:nvSpPr>
        <p:spPr>
          <a:xfrm flipH="1">
            <a:off x="4201636" y="3594100"/>
            <a:ext cx="182429" cy="901700"/>
          </a:xfrm>
          <a:prstGeom prst="leftBrace">
            <a:avLst>
              <a:gd name="adj1" fmla="val 39926"/>
              <a:gd name="adj2" fmla="val 50000"/>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dirty="0">
              <a:solidFill>
                <a:srgbClr val="37424A"/>
              </a:solidFill>
            </a:endParaRPr>
          </a:p>
        </p:txBody>
      </p:sp>
      <p:sp>
        <p:nvSpPr>
          <p:cNvPr id="773" name="TextBox 772"/>
          <p:cNvSpPr txBox="1"/>
          <p:nvPr/>
        </p:nvSpPr>
        <p:spPr>
          <a:xfrm>
            <a:off x="4326226" y="2974607"/>
            <a:ext cx="1186568" cy="424732"/>
          </a:xfrm>
          <a:prstGeom prst="rect">
            <a:avLst/>
          </a:prstGeom>
          <a:noFill/>
        </p:spPr>
        <p:txBody>
          <a:bodyPr wrap="square" rtlCol="0">
            <a:spAutoFit/>
          </a:bodyPr>
          <a:lstStyle/>
          <a:p>
            <a:pPr>
              <a:lnSpc>
                <a:spcPct val="90000"/>
              </a:lnSpc>
            </a:pPr>
            <a:r>
              <a:rPr lang="es-ES" sz="1200" dirty="0" smtClean="0">
                <a:solidFill>
                  <a:srgbClr val="37424A"/>
                </a:solidFill>
              </a:rPr>
              <a:t>Membrana exterior</a:t>
            </a:r>
            <a:endParaRPr lang="es-ES" sz="1200" dirty="0">
              <a:solidFill>
                <a:srgbClr val="37424A"/>
              </a:solidFill>
            </a:endParaRPr>
          </a:p>
        </p:txBody>
      </p:sp>
      <p:sp>
        <p:nvSpPr>
          <p:cNvPr id="774" name="Left Brace 773"/>
          <p:cNvSpPr/>
          <p:nvPr/>
        </p:nvSpPr>
        <p:spPr>
          <a:xfrm flipH="1">
            <a:off x="5463107" y="2268220"/>
            <a:ext cx="143508" cy="477520"/>
          </a:xfrm>
          <a:prstGeom prst="leftBrace">
            <a:avLst>
              <a:gd name="adj1" fmla="val 39926"/>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dirty="0">
              <a:solidFill>
                <a:srgbClr val="37424A"/>
              </a:solidFill>
            </a:endParaRPr>
          </a:p>
        </p:txBody>
      </p:sp>
      <p:sp>
        <p:nvSpPr>
          <p:cNvPr id="775" name="TextBox 774"/>
          <p:cNvSpPr txBox="1"/>
          <p:nvPr/>
        </p:nvSpPr>
        <p:spPr>
          <a:xfrm>
            <a:off x="5542712" y="2206512"/>
            <a:ext cx="973587" cy="590931"/>
          </a:xfrm>
          <a:prstGeom prst="rect">
            <a:avLst/>
          </a:prstGeom>
          <a:noFill/>
        </p:spPr>
        <p:txBody>
          <a:bodyPr wrap="square" rtlCol="0">
            <a:spAutoFit/>
          </a:bodyPr>
          <a:lstStyle/>
          <a:p>
            <a:pPr>
              <a:lnSpc>
                <a:spcPct val="90000"/>
              </a:lnSpc>
            </a:pPr>
            <a:r>
              <a:rPr lang="es-ES" sz="1200" dirty="0" smtClean="0">
                <a:solidFill>
                  <a:srgbClr val="37424A"/>
                </a:solidFill>
              </a:rPr>
              <a:t>Lipopoli-</a:t>
            </a:r>
            <a:br>
              <a:rPr lang="es-ES" sz="1200" dirty="0" smtClean="0">
                <a:solidFill>
                  <a:srgbClr val="37424A"/>
                </a:solidFill>
              </a:rPr>
            </a:br>
            <a:r>
              <a:rPr lang="es-ES" sz="1200" dirty="0" smtClean="0">
                <a:solidFill>
                  <a:srgbClr val="37424A"/>
                </a:solidFill>
              </a:rPr>
              <a:t>sacárido</a:t>
            </a:r>
            <a:br>
              <a:rPr lang="es-ES" sz="1200" dirty="0" smtClean="0">
                <a:solidFill>
                  <a:srgbClr val="37424A"/>
                </a:solidFill>
              </a:rPr>
            </a:br>
            <a:r>
              <a:rPr lang="es-ES" sz="1200" dirty="0" smtClean="0">
                <a:solidFill>
                  <a:srgbClr val="37424A"/>
                </a:solidFill>
              </a:rPr>
              <a:t>(LPS)</a:t>
            </a:r>
            <a:endParaRPr lang="es-ES" sz="1200" dirty="0">
              <a:solidFill>
                <a:srgbClr val="37424A"/>
              </a:solidFill>
            </a:endParaRPr>
          </a:p>
        </p:txBody>
      </p:sp>
      <p:sp>
        <p:nvSpPr>
          <p:cNvPr id="776" name="TextBox 775"/>
          <p:cNvSpPr txBox="1"/>
          <p:nvPr/>
        </p:nvSpPr>
        <p:spPr>
          <a:xfrm>
            <a:off x="568174" y="1948005"/>
            <a:ext cx="1617077" cy="258532"/>
          </a:xfrm>
          <a:prstGeom prst="rect">
            <a:avLst/>
          </a:prstGeom>
          <a:noFill/>
        </p:spPr>
        <p:txBody>
          <a:bodyPr wrap="square" rtlCol="0">
            <a:spAutoFit/>
          </a:bodyPr>
          <a:lstStyle/>
          <a:p>
            <a:pPr algn="ctr">
              <a:lnSpc>
                <a:spcPct val="90000"/>
              </a:lnSpc>
            </a:pPr>
            <a:r>
              <a:rPr lang="es-ES" sz="1200" b="1" dirty="0" smtClean="0">
                <a:solidFill>
                  <a:srgbClr val="37424A"/>
                </a:solidFill>
              </a:rPr>
              <a:t>Canal de la porina</a:t>
            </a:r>
            <a:endParaRPr lang="es-ES" sz="1200" b="1" dirty="0">
              <a:solidFill>
                <a:srgbClr val="37424A"/>
              </a:solidFill>
            </a:endParaRPr>
          </a:p>
        </p:txBody>
      </p:sp>
      <p:sp>
        <p:nvSpPr>
          <p:cNvPr id="779" name="TextBox 778"/>
          <p:cNvSpPr txBox="1"/>
          <p:nvPr/>
        </p:nvSpPr>
        <p:spPr>
          <a:xfrm>
            <a:off x="568174" y="1368426"/>
            <a:ext cx="4783996" cy="369332"/>
          </a:xfrm>
          <a:prstGeom prst="rect">
            <a:avLst/>
          </a:prstGeom>
          <a:noFill/>
        </p:spPr>
        <p:txBody>
          <a:bodyPr wrap="square" rtlCol="0">
            <a:spAutoFit/>
          </a:bodyPr>
          <a:lstStyle/>
          <a:p>
            <a:pPr algn="ctr"/>
            <a:r>
              <a:rPr lang="es-ES" b="1" dirty="0" smtClean="0">
                <a:solidFill>
                  <a:srgbClr val="37424A"/>
                </a:solidFill>
              </a:rPr>
              <a:t>Bacterias gramnegativas</a:t>
            </a:r>
            <a:endParaRPr lang="es-ES" b="1" dirty="0">
              <a:solidFill>
                <a:srgbClr val="37424A"/>
              </a:solidFill>
            </a:endParaRPr>
          </a:p>
        </p:txBody>
      </p:sp>
      <p:sp>
        <p:nvSpPr>
          <p:cNvPr id="781" name="Freeform 780"/>
          <p:cNvSpPr/>
          <p:nvPr/>
        </p:nvSpPr>
        <p:spPr>
          <a:xfrm flipV="1">
            <a:off x="1559221" y="3696104"/>
            <a:ext cx="304318" cy="69877"/>
          </a:xfrm>
          <a:custGeom>
            <a:avLst/>
            <a:gdLst>
              <a:gd name="connsiteX0" fmla="*/ 0 w 560438"/>
              <a:gd name="connsiteY0" fmla="*/ 0 h 0"/>
              <a:gd name="connsiteX1" fmla="*/ 560438 w 560438"/>
              <a:gd name="connsiteY1" fmla="*/ 0 h 0"/>
            </a:gdLst>
            <a:ahLst/>
            <a:cxnLst>
              <a:cxn ang="0">
                <a:pos x="connsiteX0" y="connsiteY0"/>
              </a:cxn>
              <a:cxn ang="0">
                <a:pos x="connsiteX1" y="connsiteY1"/>
              </a:cxn>
            </a:cxnLst>
            <a:rect l="l" t="t" r="r" b="b"/>
            <a:pathLst>
              <a:path w="560438">
                <a:moveTo>
                  <a:pt x="0" y="0"/>
                </a:moveTo>
                <a:lnTo>
                  <a:pt x="560438"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82" name="Freeform 781"/>
          <p:cNvSpPr/>
          <p:nvPr/>
        </p:nvSpPr>
        <p:spPr>
          <a:xfrm>
            <a:off x="1401815" y="2648680"/>
            <a:ext cx="449055" cy="109593"/>
          </a:xfrm>
          <a:custGeom>
            <a:avLst/>
            <a:gdLst>
              <a:gd name="connsiteX0" fmla="*/ 0 w 766916"/>
              <a:gd name="connsiteY0" fmla="*/ 0 h 396100"/>
              <a:gd name="connsiteX1" fmla="*/ 766916 w 766916"/>
              <a:gd name="connsiteY1" fmla="*/ 0 h 396100"/>
              <a:gd name="connsiteX2" fmla="*/ 766916 w 766916"/>
              <a:gd name="connsiteY2" fmla="*/ 396100 h 396100"/>
            </a:gdLst>
            <a:ahLst/>
            <a:cxnLst>
              <a:cxn ang="0">
                <a:pos x="connsiteX0" y="connsiteY0"/>
              </a:cxn>
              <a:cxn ang="0">
                <a:pos x="connsiteX1" y="connsiteY1"/>
              </a:cxn>
              <a:cxn ang="0">
                <a:pos x="connsiteX2" y="connsiteY2"/>
              </a:cxn>
            </a:cxnLst>
            <a:rect l="l" t="t" r="r" b="b"/>
            <a:pathLst>
              <a:path w="766916" h="396100">
                <a:moveTo>
                  <a:pt x="0" y="0"/>
                </a:moveTo>
                <a:lnTo>
                  <a:pt x="766916" y="0"/>
                </a:lnTo>
                <a:lnTo>
                  <a:pt x="766916" y="39610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83" name="TextBox 782"/>
          <p:cNvSpPr txBox="1"/>
          <p:nvPr/>
        </p:nvSpPr>
        <p:spPr>
          <a:xfrm>
            <a:off x="4326226" y="2251749"/>
            <a:ext cx="1329441" cy="424732"/>
          </a:xfrm>
          <a:prstGeom prst="rect">
            <a:avLst/>
          </a:prstGeom>
          <a:noFill/>
        </p:spPr>
        <p:txBody>
          <a:bodyPr wrap="square" rtlCol="0">
            <a:spAutoFit/>
          </a:bodyPr>
          <a:lstStyle/>
          <a:p>
            <a:pPr>
              <a:lnSpc>
                <a:spcPct val="90000"/>
              </a:lnSpc>
            </a:pPr>
            <a:r>
              <a:rPr lang="es-ES" sz="1200" dirty="0" smtClean="0">
                <a:solidFill>
                  <a:srgbClr val="37424A"/>
                </a:solidFill>
              </a:rPr>
              <a:t>Proteína del canal específico</a:t>
            </a:r>
            <a:endParaRPr lang="es-ES" sz="1200" dirty="0">
              <a:solidFill>
                <a:srgbClr val="37424A"/>
              </a:solidFill>
            </a:endParaRPr>
          </a:p>
        </p:txBody>
      </p:sp>
      <p:sp>
        <p:nvSpPr>
          <p:cNvPr id="784" name="Freeform 783"/>
          <p:cNvSpPr/>
          <p:nvPr/>
        </p:nvSpPr>
        <p:spPr>
          <a:xfrm flipH="1">
            <a:off x="3655966" y="2371653"/>
            <a:ext cx="718601" cy="134741"/>
          </a:xfrm>
          <a:custGeom>
            <a:avLst/>
            <a:gdLst>
              <a:gd name="connsiteX0" fmla="*/ 0 w 766916"/>
              <a:gd name="connsiteY0" fmla="*/ 0 h 396100"/>
              <a:gd name="connsiteX1" fmla="*/ 766916 w 766916"/>
              <a:gd name="connsiteY1" fmla="*/ 0 h 396100"/>
              <a:gd name="connsiteX2" fmla="*/ 766916 w 766916"/>
              <a:gd name="connsiteY2" fmla="*/ 396100 h 396100"/>
            </a:gdLst>
            <a:ahLst/>
            <a:cxnLst>
              <a:cxn ang="0">
                <a:pos x="connsiteX0" y="connsiteY0"/>
              </a:cxn>
              <a:cxn ang="0">
                <a:pos x="connsiteX1" y="connsiteY1"/>
              </a:cxn>
              <a:cxn ang="0">
                <a:pos x="connsiteX2" y="connsiteY2"/>
              </a:cxn>
            </a:cxnLst>
            <a:rect l="l" t="t" r="r" b="b"/>
            <a:pathLst>
              <a:path w="766916" h="396100">
                <a:moveTo>
                  <a:pt x="0" y="0"/>
                </a:moveTo>
                <a:lnTo>
                  <a:pt x="766916" y="0"/>
                </a:lnTo>
                <a:lnTo>
                  <a:pt x="766916" y="39610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85" name="Rounded Rectangle 784"/>
          <p:cNvSpPr/>
          <p:nvPr/>
        </p:nvSpPr>
        <p:spPr>
          <a:xfrm rot="10800000" flipH="1">
            <a:off x="1690094" y="4909476"/>
            <a:ext cx="244800" cy="440550"/>
          </a:xfrm>
          <a:prstGeom prst="roundRect">
            <a:avLst>
              <a:gd name="adj" fmla="val 50000"/>
            </a:avLst>
          </a:prstGeom>
          <a:ln w="19050"/>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ES" dirty="0">
              <a:solidFill>
                <a:srgbClr val="37424A"/>
              </a:solidFill>
            </a:endParaRPr>
          </a:p>
        </p:txBody>
      </p:sp>
      <p:sp>
        <p:nvSpPr>
          <p:cNvPr id="786" name="Rounded Rectangle 785"/>
          <p:cNvSpPr/>
          <p:nvPr/>
        </p:nvSpPr>
        <p:spPr>
          <a:xfrm rot="21277458">
            <a:off x="2095578" y="4457774"/>
            <a:ext cx="394993" cy="852026"/>
          </a:xfrm>
          <a:prstGeom prst="roundRect">
            <a:avLst>
              <a:gd name="adj" fmla="val 49886"/>
            </a:avLst>
          </a:prstGeom>
          <a:ln w="19050"/>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ES" dirty="0">
              <a:solidFill>
                <a:srgbClr val="37424A"/>
              </a:solidFill>
            </a:endParaRPr>
          </a:p>
        </p:txBody>
      </p:sp>
      <p:sp>
        <p:nvSpPr>
          <p:cNvPr id="787" name="Rounded Rectangle 786"/>
          <p:cNvSpPr/>
          <p:nvPr/>
        </p:nvSpPr>
        <p:spPr>
          <a:xfrm rot="10800000" flipH="1" flipV="1">
            <a:off x="3525712" y="4340941"/>
            <a:ext cx="244800" cy="440550"/>
          </a:xfrm>
          <a:prstGeom prst="roundRect">
            <a:avLst>
              <a:gd name="adj" fmla="val 44618"/>
            </a:avLst>
          </a:prstGeom>
          <a:ln w="19050"/>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ES" dirty="0">
              <a:solidFill>
                <a:srgbClr val="37424A"/>
              </a:solidFill>
            </a:endParaRPr>
          </a:p>
        </p:txBody>
      </p:sp>
      <p:sp>
        <p:nvSpPr>
          <p:cNvPr id="788" name="Oval 787"/>
          <p:cNvSpPr/>
          <p:nvPr/>
        </p:nvSpPr>
        <p:spPr>
          <a:xfrm>
            <a:off x="1675094" y="4475011"/>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89" name="Oval 788"/>
          <p:cNvSpPr/>
          <p:nvPr/>
        </p:nvSpPr>
        <p:spPr>
          <a:xfrm>
            <a:off x="1882674" y="4475011"/>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90" name="Oval 789"/>
          <p:cNvSpPr/>
          <p:nvPr/>
        </p:nvSpPr>
        <p:spPr>
          <a:xfrm>
            <a:off x="2652597" y="4475011"/>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91" name="Oval 790"/>
          <p:cNvSpPr/>
          <p:nvPr/>
        </p:nvSpPr>
        <p:spPr>
          <a:xfrm>
            <a:off x="2853179" y="4475011"/>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92" name="Oval 791"/>
          <p:cNvSpPr/>
          <p:nvPr/>
        </p:nvSpPr>
        <p:spPr>
          <a:xfrm>
            <a:off x="3773750" y="4475011"/>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93" name="Oval 792"/>
          <p:cNvSpPr/>
          <p:nvPr/>
        </p:nvSpPr>
        <p:spPr>
          <a:xfrm>
            <a:off x="3975919" y="4475011"/>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94" name="Oval 793"/>
          <p:cNvSpPr/>
          <p:nvPr/>
        </p:nvSpPr>
        <p:spPr>
          <a:xfrm>
            <a:off x="3944203" y="5092025"/>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95" name="Oval 794"/>
          <p:cNvSpPr/>
          <p:nvPr/>
        </p:nvSpPr>
        <p:spPr>
          <a:xfrm>
            <a:off x="3742359" y="5092025"/>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96" name="Oval 795"/>
          <p:cNvSpPr/>
          <p:nvPr/>
        </p:nvSpPr>
        <p:spPr>
          <a:xfrm>
            <a:off x="2452014" y="4475011"/>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97" name="Oval 796"/>
          <p:cNvSpPr/>
          <p:nvPr/>
        </p:nvSpPr>
        <p:spPr>
          <a:xfrm>
            <a:off x="3347945" y="4475011"/>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798" name="Left Brace 797"/>
          <p:cNvSpPr/>
          <p:nvPr/>
        </p:nvSpPr>
        <p:spPr>
          <a:xfrm flipH="1">
            <a:off x="4206858" y="4495801"/>
            <a:ext cx="182429" cy="812800"/>
          </a:xfrm>
          <a:prstGeom prst="leftBrace">
            <a:avLst>
              <a:gd name="adj1" fmla="val 39926"/>
              <a:gd name="adj2" fmla="val 50000"/>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dirty="0">
              <a:solidFill>
                <a:srgbClr val="37424A"/>
              </a:solidFill>
            </a:endParaRPr>
          </a:p>
        </p:txBody>
      </p:sp>
      <p:sp>
        <p:nvSpPr>
          <p:cNvPr id="799" name="Left Brace 798"/>
          <p:cNvSpPr/>
          <p:nvPr/>
        </p:nvSpPr>
        <p:spPr>
          <a:xfrm flipH="1">
            <a:off x="5466516" y="2781301"/>
            <a:ext cx="182429" cy="2520000"/>
          </a:xfrm>
          <a:prstGeom prst="leftBrace">
            <a:avLst>
              <a:gd name="adj1" fmla="val 39926"/>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dirty="0">
              <a:solidFill>
                <a:srgbClr val="37424A"/>
              </a:solidFill>
            </a:endParaRPr>
          </a:p>
        </p:txBody>
      </p:sp>
      <p:sp>
        <p:nvSpPr>
          <p:cNvPr id="800" name="TextBox 799"/>
          <p:cNvSpPr txBox="1"/>
          <p:nvPr/>
        </p:nvSpPr>
        <p:spPr>
          <a:xfrm>
            <a:off x="5561265" y="3797493"/>
            <a:ext cx="817765" cy="480131"/>
          </a:xfrm>
          <a:prstGeom prst="rect">
            <a:avLst/>
          </a:prstGeom>
          <a:noFill/>
        </p:spPr>
        <p:txBody>
          <a:bodyPr wrap="square" rtlCol="0">
            <a:spAutoFit/>
          </a:bodyPr>
          <a:lstStyle/>
          <a:p>
            <a:pPr algn="ctr">
              <a:lnSpc>
                <a:spcPct val="90000"/>
              </a:lnSpc>
            </a:pPr>
            <a:r>
              <a:rPr lang="es-ES" sz="1400" dirty="0" smtClean="0">
                <a:solidFill>
                  <a:srgbClr val="37424A"/>
                </a:solidFill>
              </a:rPr>
              <a:t>Pared celular</a:t>
            </a:r>
            <a:endParaRPr lang="es-ES" sz="1400" dirty="0">
              <a:solidFill>
                <a:srgbClr val="37424A"/>
              </a:solidFill>
            </a:endParaRPr>
          </a:p>
        </p:txBody>
      </p:sp>
      <p:sp>
        <p:nvSpPr>
          <p:cNvPr id="801" name="Oval 800"/>
          <p:cNvSpPr/>
          <p:nvPr/>
        </p:nvSpPr>
        <p:spPr>
          <a:xfrm>
            <a:off x="1941294" y="5092025"/>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802" name="Oval 801"/>
          <p:cNvSpPr/>
          <p:nvPr/>
        </p:nvSpPr>
        <p:spPr>
          <a:xfrm>
            <a:off x="2505090" y="5092025"/>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803" name="Oval 802"/>
          <p:cNvSpPr/>
          <p:nvPr/>
        </p:nvSpPr>
        <p:spPr>
          <a:xfrm>
            <a:off x="2707190" y="5092025"/>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804" name="Oval 803"/>
          <p:cNvSpPr/>
          <p:nvPr/>
        </p:nvSpPr>
        <p:spPr>
          <a:xfrm>
            <a:off x="2909289" y="5092025"/>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805" name="Oval 804"/>
          <p:cNvSpPr/>
          <p:nvPr/>
        </p:nvSpPr>
        <p:spPr>
          <a:xfrm>
            <a:off x="3338673" y="5092025"/>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806" name="Oval 805"/>
          <p:cNvSpPr/>
          <p:nvPr/>
        </p:nvSpPr>
        <p:spPr>
          <a:xfrm>
            <a:off x="3540516" y="5092025"/>
            <a:ext cx="203510" cy="205803"/>
          </a:xfrm>
          <a:prstGeom prst="ellipse">
            <a:avLst/>
          </a:prstGeom>
          <a:solidFill>
            <a:schemeClr val="tx1">
              <a:lumMod val="20000"/>
              <a:lumOff val="80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nvGrpSpPr>
          <p:cNvPr id="238" name="Group 806"/>
          <p:cNvGrpSpPr/>
          <p:nvPr/>
        </p:nvGrpSpPr>
        <p:grpSpPr>
          <a:xfrm>
            <a:off x="1735070" y="3950297"/>
            <a:ext cx="403136" cy="148178"/>
            <a:chOff x="5259646" y="3632160"/>
            <a:chExt cx="377365" cy="137160"/>
          </a:xfrm>
          <a:solidFill>
            <a:schemeClr val="accent1"/>
          </a:solidFill>
        </p:grpSpPr>
        <p:cxnSp>
          <p:nvCxnSpPr>
            <p:cNvPr id="808" name="Straight Connector 807"/>
            <p:cNvCxnSpPr/>
            <p:nvPr/>
          </p:nvCxnSpPr>
          <p:spPr>
            <a:xfrm flipV="1">
              <a:off x="5297353" y="3702141"/>
              <a:ext cx="339658" cy="2409"/>
            </a:xfrm>
            <a:prstGeom prst="lin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sp>
          <p:nvSpPr>
            <p:cNvPr id="809" name="Oval 808"/>
            <p:cNvSpPr/>
            <p:nvPr/>
          </p:nvSpPr>
          <p:spPr>
            <a:xfrm>
              <a:off x="5259646" y="3632160"/>
              <a:ext cx="323850" cy="137160"/>
            </a:xfrm>
            <a:prstGeom prst="ellipse">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39" name="Group 809"/>
          <p:cNvGrpSpPr/>
          <p:nvPr/>
        </p:nvGrpSpPr>
        <p:grpSpPr>
          <a:xfrm>
            <a:off x="2081042" y="3953472"/>
            <a:ext cx="463883" cy="148178"/>
            <a:chOff x="5583493" y="3632160"/>
            <a:chExt cx="434228" cy="137160"/>
          </a:xfrm>
          <a:solidFill>
            <a:schemeClr val="accent1"/>
          </a:solidFill>
        </p:grpSpPr>
        <p:cxnSp>
          <p:nvCxnSpPr>
            <p:cNvPr id="811" name="Straight Connector 810"/>
            <p:cNvCxnSpPr/>
            <p:nvPr/>
          </p:nvCxnSpPr>
          <p:spPr>
            <a:xfrm>
              <a:off x="5583493" y="3697801"/>
              <a:ext cx="434228" cy="5878"/>
            </a:xfrm>
            <a:prstGeom prst="lin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sp>
          <p:nvSpPr>
            <p:cNvPr id="812" name="Oval 811"/>
            <p:cNvSpPr/>
            <p:nvPr/>
          </p:nvSpPr>
          <p:spPr>
            <a:xfrm>
              <a:off x="5640168" y="3632160"/>
              <a:ext cx="323850" cy="137160"/>
            </a:xfrm>
            <a:prstGeom prst="ellipse">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40" name="Group 812"/>
          <p:cNvGrpSpPr/>
          <p:nvPr/>
        </p:nvGrpSpPr>
        <p:grpSpPr>
          <a:xfrm>
            <a:off x="2544918" y="3953472"/>
            <a:ext cx="400159" cy="148178"/>
            <a:chOff x="6020690" y="3632160"/>
            <a:chExt cx="374578" cy="137160"/>
          </a:xfrm>
          <a:solidFill>
            <a:schemeClr val="accent1"/>
          </a:solidFill>
        </p:grpSpPr>
        <p:cxnSp>
          <p:nvCxnSpPr>
            <p:cNvPr id="814" name="Straight Connector 813"/>
            <p:cNvCxnSpPr/>
            <p:nvPr/>
          </p:nvCxnSpPr>
          <p:spPr>
            <a:xfrm>
              <a:off x="6020690" y="3700740"/>
              <a:ext cx="374578" cy="2939"/>
            </a:xfrm>
            <a:prstGeom prst="lin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sp>
          <p:nvSpPr>
            <p:cNvPr id="815" name="Oval 814"/>
            <p:cNvSpPr/>
            <p:nvPr/>
          </p:nvSpPr>
          <p:spPr>
            <a:xfrm>
              <a:off x="6020690" y="3632160"/>
              <a:ext cx="323850" cy="137160"/>
            </a:xfrm>
            <a:prstGeom prst="ellipse">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41" name="Group 815"/>
          <p:cNvGrpSpPr/>
          <p:nvPr/>
        </p:nvGrpSpPr>
        <p:grpSpPr>
          <a:xfrm>
            <a:off x="2890876" y="3959822"/>
            <a:ext cx="460703" cy="148178"/>
            <a:chOff x="6350482" y="3632160"/>
            <a:chExt cx="431252" cy="137160"/>
          </a:xfrm>
          <a:solidFill>
            <a:schemeClr val="accent1"/>
          </a:solidFill>
        </p:grpSpPr>
        <p:cxnSp>
          <p:nvCxnSpPr>
            <p:cNvPr id="817" name="Straight Connector 816"/>
            <p:cNvCxnSpPr/>
            <p:nvPr/>
          </p:nvCxnSpPr>
          <p:spPr>
            <a:xfrm flipV="1">
              <a:off x="6350482" y="3697801"/>
              <a:ext cx="431252" cy="2940"/>
            </a:xfrm>
            <a:prstGeom prst="lin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sp>
          <p:nvSpPr>
            <p:cNvPr id="818" name="Oval 817"/>
            <p:cNvSpPr/>
            <p:nvPr/>
          </p:nvSpPr>
          <p:spPr>
            <a:xfrm>
              <a:off x="6401212" y="3632160"/>
              <a:ext cx="323850" cy="137160"/>
            </a:xfrm>
            <a:prstGeom prst="ellipse">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42" name="Group 818"/>
          <p:cNvGrpSpPr/>
          <p:nvPr/>
        </p:nvGrpSpPr>
        <p:grpSpPr>
          <a:xfrm>
            <a:off x="3297276" y="3953472"/>
            <a:ext cx="460703" cy="148178"/>
            <a:chOff x="6350482" y="3632160"/>
            <a:chExt cx="431252" cy="137160"/>
          </a:xfrm>
          <a:solidFill>
            <a:schemeClr val="accent1"/>
          </a:solidFill>
        </p:grpSpPr>
        <p:cxnSp>
          <p:nvCxnSpPr>
            <p:cNvPr id="820" name="Straight Connector 819"/>
            <p:cNvCxnSpPr/>
            <p:nvPr/>
          </p:nvCxnSpPr>
          <p:spPr>
            <a:xfrm flipV="1">
              <a:off x="6350482" y="3697801"/>
              <a:ext cx="431252" cy="2940"/>
            </a:xfrm>
            <a:prstGeom prst="lin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sp>
          <p:nvSpPr>
            <p:cNvPr id="821" name="Oval 820"/>
            <p:cNvSpPr/>
            <p:nvPr/>
          </p:nvSpPr>
          <p:spPr>
            <a:xfrm>
              <a:off x="6401212" y="3632160"/>
              <a:ext cx="323850" cy="137160"/>
            </a:xfrm>
            <a:prstGeom prst="ellipse">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43" name="Group 821"/>
          <p:cNvGrpSpPr/>
          <p:nvPr/>
        </p:nvGrpSpPr>
        <p:grpSpPr>
          <a:xfrm>
            <a:off x="3706855" y="3953472"/>
            <a:ext cx="400161" cy="148178"/>
            <a:chOff x="6350482" y="3632160"/>
            <a:chExt cx="374580" cy="137160"/>
          </a:xfrm>
          <a:solidFill>
            <a:schemeClr val="accent1"/>
          </a:solidFill>
        </p:grpSpPr>
        <p:cxnSp>
          <p:nvCxnSpPr>
            <p:cNvPr id="823" name="Straight Connector 822"/>
            <p:cNvCxnSpPr/>
            <p:nvPr/>
          </p:nvCxnSpPr>
          <p:spPr>
            <a:xfrm>
              <a:off x="6350482" y="3700741"/>
              <a:ext cx="371818" cy="2938"/>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sp>
          <p:nvSpPr>
            <p:cNvPr id="824" name="Oval 823"/>
            <p:cNvSpPr/>
            <p:nvPr/>
          </p:nvSpPr>
          <p:spPr>
            <a:xfrm>
              <a:off x="6401212" y="3632160"/>
              <a:ext cx="323850" cy="137160"/>
            </a:xfrm>
            <a:prstGeom prst="ellipse">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sp>
        <p:nvSpPr>
          <p:cNvPr id="825" name="Oval 98"/>
          <p:cNvSpPr/>
          <p:nvPr/>
        </p:nvSpPr>
        <p:spPr>
          <a:xfrm rot="1190244">
            <a:off x="3608610" y="3621376"/>
            <a:ext cx="266267" cy="288117"/>
          </a:xfrm>
          <a:custGeom>
            <a:avLst/>
            <a:gdLst/>
            <a:ahLst/>
            <a:cxnLst/>
            <a:rect l="l" t="t" r="r" b="b"/>
            <a:pathLst>
              <a:path w="263495" h="281940">
                <a:moveTo>
                  <a:pt x="122525" y="0"/>
                </a:moveTo>
                <a:cubicBezTo>
                  <a:pt x="200381" y="0"/>
                  <a:pt x="263495" y="63114"/>
                  <a:pt x="263495" y="140970"/>
                </a:cubicBezTo>
                <a:cubicBezTo>
                  <a:pt x="263495" y="218826"/>
                  <a:pt x="200381" y="281940"/>
                  <a:pt x="122525" y="281940"/>
                </a:cubicBezTo>
                <a:cubicBezTo>
                  <a:pt x="68802" y="281940"/>
                  <a:pt x="22099" y="251889"/>
                  <a:pt x="0" y="206769"/>
                </a:cubicBezTo>
                <a:lnTo>
                  <a:pt x="143481" y="137160"/>
                </a:lnTo>
                <a:lnTo>
                  <a:pt x="3872" y="69429"/>
                </a:lnTo>
                <a:cubicBezTo>
                  <a:pt x="26471" y="27313"/>
                  <a:pt x="71308" y="0"/>
                  <a:pt x="122525" y="0"/>
                </a:cubicBezTo>
                <a:close/>
              </a:path>
            </a:pathLst>
          </a:custGeom>
          <a:ln w="19050"/>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ES" dirty="0">
              <a:solidFill>
                <a:srgbClr val="37424A"/>
              </a:solidFill>
            </a:endParaRPr>
          </a:p>
        </p:txBody>
      </p:sp>
      <p:sp>
        <p:nvSpPr>
          <p:cNvPr id="826" name="Oval 98"/>
          <p:cNvSpPr/>
          <p:nvPr/>
        </p:nvSpPr>
        <p:spPr>
          <a:xfrm>
            <a:off x="2686941" y="4113474"/>
            <a:ext cx="271313" cy="293577"/>
          </a:xfrm>
          <a:custGeom>
            <a:avLst/>
            <a:gdLst/>
            <a:ahLst/>
            <a:cxnLst/>
            <a:rect l="l" t="t" r="r" b="b"/>
            <a:pathLst>
              <a:path w="263495" h="281940">
                <a:moveTo>
                  <a:pt x="122525" y="0"/>
                </a:moveTo>
                <a:cubicBezTo>
                  <a:pt x="200381" y="0"/>
                  <a:pt x="263495" y="63114"/>
                  <a:pt x="263495" y="140970"/>
                </a:cubicBezTo>
                <a:cubicBezTo>
                  <a:pt x="263495" y="218826"/>
                  <a:pt x="200381" y="281940"/>
                  <a:pt x="122525" y="281940"/>
                </a:cubicBezTo>
                <a:cubicBezTo>
                  <a:pt x="68802" y="281940"/>
                  <a:pt x="22099" y="251889"/>
                  <a:pt x="0" y="206769"/>
                </a:cubicBezTo>
                <a:lnTo>
                  <a:pt x="143481" y="137160"/>
                </a:lnTo>
                <a:lnTo>
                  <a:pt x="3872" y="69429"/>
                </a:lnTo>
                <a:cubicBezTo>
                  <a:pt x="26471" y="27313"/>
                  <a:pt x="71308" y="0"/>
                  <a:pt x="122525" y="0"/>
                </a:cubicBezTo>
                <a:close/>
              </a:path>
            </a:pathLst>
          </a:custGeom>
          <a:ln w="19050"/>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ES" dirty="0">
              <a:solidFill>
                <a:srgbClr val="37424A"/>
              </a:solidFill>
            </a:endParaRPr>
          </a:p>
        </p:txBody>
      </p:sp>
      <p:sp>
        <p:nvSpPr>
          <p:cNvPr id="827" name="Oval 98"/>
          <p:cNvSpPr/>
          <p:nvPr/>
        </p:nvSpPr>
        <p:spPr>
          <a:xfrm rot="12956682">
            <a:off x="1783254" y="4131010"/>
            <a:ext cx="266267" cy="288117"/>
          </a:xfrm>
          <a:custGeom>
            <a:avLst/>
            <a:gdLst/>
            <a:ahLst/>
            <a:cxnLst/>
            <a:rect l="l" t="t" r="r" b="b"/>
            <a:pathLst>
              <a:path w="263495" h="281940">
                <a:moveTo>
                  <a:pt x="122525" y="0"/>
                </a:moveTo>
                <a:cubicBezTo>
                  <a:pt x="200381" y="0"/>
                  <a:pt x="263495" y="63114"/>
                  <a:pt x="263495" y="140970"/>
                </a:cubicBezTo>
                <a:cubicBezTo>
                  <a:pt x="263495" y="218826"/>
                  <a:pt x="200381" y="281940"/>
                  <a:pt x="122525" y="281940"/>
                </a:cubicBezTo>
                <a:cubicBezTo>
                  <a:pt x="68802" y="281940"/>
                  <a:pt x="22099" y="251889"/>
                  <a:pt x="0" y="206769"/>
                </a:cubicBezTo>
                <a:lnTo>
                  <a:pt x="143481" y="137160"/>
                </a:lnTo>
                <a:lnTo>
                  <a:pt x="3872" y="69429"/>
                </a:lnTo>
                <a:cubicBezTo>
                  <a:pt x="26471" y="27313"/>
                  <a:pt x="71308" y="0"/>
                  <a:pt x="122525" y="0"/>
                </a:cubicBezTo>
                <a:close/>
              </a:path>
            </a:pathLst>
          </a:custGeom>
          <a:ln w="19050"/>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ES" dirty="0">
              <a:solidFill>
                <a:srgbClr val="37424A"/>
              </a:solidFill>
            </a:endParaRPr>
          </a:p>
        </p:txBody>
      </p:sp>
      <p:cxnSp>
        <p:nvCxnSpPr>
          <p:cNvPr id="828" name="Straight Connector 827"/>
          <p:cNvCxnSpPr/>
          <p:nvPr/>
        </p:nvCxnSpPr>
        <p:spPr>
          <a:xfrm flipV="1">
            <a:off x="1559221" y="2470227"/>
            <a:ext cx="397558" cy="1302"/>
          </a:xfrm>
          <a:prstGeom prst="lin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grpSp>
        <p:nvGrpSpPr>
          <p:cNvPr id="244" name="3 Grupo"/>
          <p:cNvGrpSpPr/>
          <p:nvPr/>
        </p:nvGrpSpPr>
        <p:grpSpPr>
          <a:xfrm>
            <a:off x="171808" y="4171329"/>
            <a:ext cx="1602866" cy="258532"/>
            <a:chOff x="171808" y="4171329"/>
            <a:chExt cx="1602866" cy="258532"/>
          </a:xfrm>
        </p:grpSpPr>
        <p:sp>
          <p:nvSpPr>
            <p:cNvPr id="830" name="TextBox 829"/>
            <p:cNvSpPr txBox="1"/>
            <p:nvPr/>
          </p:nvSpPr>
          <p:spPr>
            <a:xfrm>
              <a:off x="171808" y="4171329"/>
              <a:ext cx="1348360" cy="258532"/>
            </a:xfrm>
            <a:prstGeom prst="rect">
              <a:avLst/>
            </a:prstGeom>
            <a:noFill/>
          </p:spPr>
          <p:txBody>
            <a:bodyPr wrap="square" rtlCol="0">
              <a:spAutoFit/>
            </a:bodyPr>
            <a:lstStyle/>
            <a:p>
              <a:pPr algn="r">
                <a:lnSpc>
                  <a:spcPct val="90000"/>
                </a:lnSpc>
              </a:pPr>
              <a:r>
                <a:rPr lang="es-ES" sz="1200" dirty="0" smtClean="0">
                  <a:solidFill>
                    <a:srgbClr val="37424A"/>
                  </a:solidFill>
                </a:rPr>
                <a:t>β-lactamasa</a:t>
              </a:r>
              <a:endParaRPr lang="es-ES" sz="1200" dirty="0">
                <a:solidFill>
                  <a:srgbClr val="37424A"/>
                </a:solidFill>
              </a:endParaRPr>
            </a:p>
          </p:txBody>
        </p:sp>
        <p:sp>
          <p:nvSpPr>
            <p:cNvPr id="831" name="Freeform 830"/>
            <p:cNvSpPr/>
            <p:nvPr/>
          </p:nvSpPr>
          <p:spPr>
            <a:xfrm flipV="1">
              <a:off x="1541777" y="4231370"/>
              <a:ext cx="232897" cy="75575"/>
            </a:xfrm>
            <a:custGeom>
              <a:avLst/>
              <a:gdLst>
                <a:gd name="connsiteX0" fmla="*/ 0 w 560438"/>
                <a:gd name="connsiteY0" fmla="*/ 0 h 0"/>
                <a:gd name="connsiteX1" fmla="*/ 560438 w 560438"/>
                <a:gd name="connsiteY1" fmla="*/ 0 h 0"/>
              </a:gdLst>
              <a:ahLst/>
              <a:cxnLst>
                <a:cxn ang="0">
                  <a:pos x="connsiteX0" y="connsiteY0"/>
                </a:cxn>
                <a:cxn ang="0">
                  <a:pos x="connsiteX1" y="connsiteY1"/>
                </a:cxn>
              </a:cxnLst>
              <a:rect l="l" t="t" r="r" b="b"/>
              <a:pathLst>
                <a:path w="560438">
                  <a:moveTo>
                    <a:pt x="0" y="0"/>
                  </a:moveTo>
                  <a:lnTo>
                    <a:pt x="560438"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45" name="5 Grupo"/>
          <p:cNvGrpSpPr/>
          <p:nvPr/>
        </p:nvGrpSpPr>
        <p:grpSpPr>
          <a:xfrm>
            <a:off x="-1" y="3824334"/>
            <a:ext cx="1719907" cy="387798"/>
            <a:chOff x="-1" y="3824334"/>
            <a:chExt cx="1719907" cy="387798"/>
          </a:xfrm>
        </p:grpSpPr>
        <p:sp>
          <p:nvSpPr>
            <p:cNvPr id="833" name="Freeform 832"/>
            <p:cNvSpPr/>
            <p:nvPr/>
          </p:nvSpPr>
          <p:spPr>
            <a:xfrm>
              <a:off x="1554046" y="4017775"/>
              <a:ext cx="165860" cy="51672"/>
            </a:xfrm>
            <a:custGeom>
              <a:avLst/>
              <a:gdLst>
                <a:gd name="connsiteX0" fmla="*/ 0 w 560438"/>
                <a:gd name="connsiteY0" fmla="*/ 0 h 0"/>
                <a:gd name="connsiteX1" fmla="*/ 560438 w 560438"/>
                <a:gd name="connsiteY1" fmla="*/ 0 h 0"/>
              </a:gdLst>
              <a:ahLst/>
              <a:cxnLst>
                <a:cxn ang="0">
                  <a:pos x="connsiteX0" y="connsiteY0"/>
                </a:cxn>
                <a:cxn ang="0">
                  <a:pos x="connsiteX1" y="connsiteY1"/>
                </a:cxn>
              </a:cxnLst>
              <a:rect l="l" t="t" r="r" b="b"/>
              <a:pathLst>
                <a:path w="560438">
                  <a:moveTo>
                    <a:pt x="0" y="0"/>
                  </a:moveTo>
                  <a:lnTo>
                    <a:pt x="560438"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834" name="TextBox 833"/>
            <p:cNvSpPr txBox="1"/>
            <p:nvPr/>
          </p:nvSpPr>
          <p:spPr>
            <a:xfrm>
              <a:off x="-1" y="3824334"/>
              <a:ext cx="1531839" cy="387798"/>
            </a:xfrm>
            <a:prstGeom prst="rect">
              <a:avLst/>
            </a:prstGeom>
            <a:noFill/>
          </p:spPr>
          <p:txBody>
            <a:bodyPr wrap="square" rtlCol="0">
              <a:spAutoFit/>
            </a:bodyPr>
            <a:lstStyle/>
            <a:p>
              <a:pPr algn="r">
                <a:lnSpc>
                  <a:spcPct val="80000"/>
                </a:lnSpc>
              </a:pPr>
              <a:r>
                <a:rPr lang="es-ES" sz="1200" dirty="0" smtClean="0">
                  <a:solidFill>
                    <a:srgbClr val="37424A"/>
                  </a:solidFill>
                </a:rPr>
                <a:t>Capa de </a:t>
              </a:r>
              <a:br>
                <a:rPr lang="es-ES" sz="1200" dirty="0" smtClean="0">
                  <a:solidFill>
                    <a:srgbClr val="37424A"/>
                  </a:solidFill>
                </a:rPr>
              </a:br>
              <a:r>
                <a:rPr lang="es-ES" sz="1200" dirty="0" smtClean="0">
                  <a:solidFill>
                    <a:srgbClr val="37424A"/>
                  </a:solidFill>
                </a:rPr>
                <a:t>peptidoglucano</a:t>
              </a:r>
              <a:endParaRPr lang="es-ES" sz="1200" dirty="0">
                <a:solidFill>
                  <a:srgbClr val="37424A"/>
                </a:solidFill>
              </a:endParaRPr>
            </a:p>
          </p:txBody>
        </p:sp>
      </p:grpSp>
      <p:grpSp>
        <p:nvGrpSpPr>
          <p:cNvPr id="246" name="Group 834"/>
          <p:cNvGrpSpPr/>
          <p:nvPr/>
        </p:nvGrpSpPr>
        <p:grpSpPr>
          <a:xfrm>
            <a:off x="2107059" y="2656176"/>
            <a:ext cx="473254" cy="1027724"/>
            <a:chOff x="3929996" y="2645063"/>
            <a:chExt cx="473254" cy="1027724"/>
          </a:xfrm>
        </p:grpSpPr>
        <p:sp>
          <p:nvSpPr>
            <p:cNvPr id="836" name="Rounded Rectangle 835"/>
            <p:cNvSpPr/>
            <p:nvPr/>
          </p:nvSpPr>
          <p:spPr>
            <a:xfrm>
              <a:off x="4046098" y="2645063"/>
              <a:ext cx="241049" cy="1027724"/>
            </a:xfrm>
            <a:prstGeom prst="roundRect">
              <a:avLst>
                <a:gd name="adj" fmla="val 38005"/>
              </a:avLst>
            </a:prstGeom>
            <a:solidFill>
              <a:schemeClr val="accent5"/>
            </a:solidFill>
            <a:ln/>
            <a:scene3d>
              <a:camera prst="orthographicFront">
                <a:rot lat="0" lon="0" rev="0"/>
              </a:camera>
              <a:lightRig rig="threePt" dir="t">
                <a:rot lat="0" lon="0" rev="1200000"/>
              </a:lightRig>
            </a:scene3d>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ES" dirty="0">
                <a:solidFill>
                  <a:srgbClr val="37424A"/>
                </a:solidFill>
              </a:endParaRPr>
            </a:p>
          </p:txBody>
        </p:sp>
        <p:sp>
          <p:nvSpPr>
            <p:cNvPr id="837" name="Freeform 836"/>
            <p:cNvSpPr/>
            <p:nvPr/>
          </p:nvSpPr>
          <p:spPr>
            <a:xfrm>
              <a:off x="3929996" y="2745483"/>
              <a:ext cx="198188" cy="848316"/>
            </a:xfrm>
            <a:custGeom>
              <a:avLst/>
              <a:gdLst>
                <a:gd name="connsiteX0" fmla="*/ 2103 w 198188"/>
                <a:gd name="connsiteY0" fmla="*/ 67179 h 431187"/>
                <a:gd name="connsiteX1" fmla="*/ 78303 w 198188"/>
                <a:gd name="connsiteY1" fmla="*/ 504 h 431187"/>
                <a:gd name="connsiteX2" fmla="*/ 169743 w 198188"/>
                <a:gd name="connsiteY2" fmla="*/ 44319 h 431187"/>
                <a:gd name="connsiteX3" fmla="*/ 196413 w 198188"/>
                <a:gd name="connsiteY3" fmla="*/ 177669 h 431187"/>
                <a:gd name="connsiteX4" fmla="*/ 184983 w 198188"/>
                <a:gd name="connsiteY4" fmla="*/ 356739 h 431187"/>
                <a:gd name="connsiteX5" fmla="*/ 99258 w 198188"/>
                <a:gd name="connsiteY5" fmla="*/ 431034 h 431187"/>
                <a:gd name="connsiteX6" fmla="*/ 11628 w 198188"/>
                <a:gd name="connsiteY6" fmla="*/ 373884 h 431187"/>
                <a:gd name="connsiteX7" fmla="*/ 4008 w 198188"/>
                <a:gd name="connsiteY7" fmla="*/ 297684 h 431187"/>
                <a:gd name="connsiteX8" fmla="*/ 40203 w 198188"/>
                <a:gd name="connsiteY8" fmla="*/ 202434 h 431187"/>
                <a:gd name="connsiteX9" fmla="*/ 2103 w 198188"/>
                <a:gd name="connsiteY9" fmla="*/ 67179 h 431187"/>
                <a:gd name="connsiteX0" fmla="*/ 2103 w 198188"/>
                <a:gd name="connsiteY0" fmla="*/ 67179 h 431187"/>
                <a:gd name="connsiteX1" fmla="*/ 78303 w 198188"/>
                <a:gd name="connsiteY1" fmla="*/ 504 h 431187"/>
                <a:gd name="connsiteX2" fmla="*/ 169743 w 198188"/>
                <a:gd name="connsiteY2" fmla="*/ 44319 h 431187"/>
                <a:gd name="connsiteX3" fmla="*/ 196413 w 198188"/>
                <a:gd name="connsiteY3" fmla="*/ 177669 h 431187"/>
                <a:gd name="connsiteX4" fmla="*/ 184983 w 198188"/>
                <a:gd name="connsiteY4" fmla="*/ 356739 h 431187"/>
                <a:gd name="connsiteX5" fmla="*/ 99258 w 198188"/>
                <a:gd name="connsiteY5" fmla="*/ 431034 h 431187"/>
                <a:gd name="connsiteX6" fmla="*/ 11628 w 198188"/>
                <a:gd name="connsiteY6" fmla="*/ 373884 h 431187"/>
                <a:gd name="connsiteX7" fmla="*/ 4008 w 198188"/>
                <a:gd name="connsiteY7" fmla="*/ 297684 h 431187"/>
                <a:gd name="connsiteX8" fmla="*/ 40203 w 198188"/>
                <a:gd name="connsiteY8" fmla="*/ 202434 h 431187"/>
                <a:gd name="connsiteX9" fmla="*/ 2103 w 198188"/>
                <a:gd name="connsiteY9" fmla="*/ 67179 h 431187"/>
                <a:gd name="connsiteX0" fmla="*/ 2103 w 198188"/>
                <a:gd name="connsiteY0" fmla="*/ 67179 h 431187"/>
                <a:gd name="connsiteX1" fmla="*/ 78303 w 198188"/>
                <a:gd name="connsiteY1" fmla="*/ 504 h 431187"/>
                <a:gd name="connsiteX2" fmla="*/ 169743 w 198188"/>
                <a:gd name="connsiteY2" fmla="*/ 44319 h 431187"/>
                <a:gd name="connsiteX3" fmla="*/ 196413 w 198188"/>
                <a:gd name="connsiteY3" fmla="*/ 177669 h 431187"/>
                <a:gd name="connsiteX4" fmla="*/ 184983 w 198188"/>
                <a:gd name="connsiteY4" fmla="*/ 356739 h 431187"/>
                <a:gd name="connsiteX5" fmla="*/ 99258 w 198188"/>
                <a:gd name="connsiteY5" fmla="*/ 431034 h 431187"/>
                <a:gd name="connsiteX6" fmla="*/ 11628 w 198188"/>
                <a:gd name="connsiteY6" fmla="*/ 373884 h 431187"/>
                <a:gd name="connsiteX7" fmla="*/ 4008 w 198188"/>
                <a:gd name="connsiteY7" fmla="*/ 297684 h 431187"/>
                <a:gd name="connsiteX8" fmla="*/ 40203 w 198188"/>
                <a:gd name="connsiteY8" fmla="*/ 202434 h 431187"/>
                <a:gd name="connsiteX9" fmla="*/ 2103 w 198188"/>
                <a:gd name="connsiteY9" fmla="*/ 67179 h 431187"/>
                <a:gd name="connsiteX0" fmla="*/ 2103 w 198188"/>
                <a:gd name="connsiteY0" fmla="*/ 67179 h 431187"/>
                <a:gd name="connsiteX1" fmla="*/ 78303 w 198188"/>
                <a:gd name="connsiteY1" fmla="*/ 504 h 431187"/>
                <a:gd name="connsiteX2" fmla="*/ 169743 w 198188"/>
                <a:gd name="connsiteY2" fmla="*/ 44319 h 431187"/>
                <a:gd name="connsiteX3" fmla="*/ 196413 w 198188"/>
                <a:gd name="connsiteY3" fmla="*/ 177669 h 431187"/>
                <a:gd name="connsiteX4" fmla="*/ 184983 w 198188"/>
                <a:gd name="connsiteY4" fmla="*/ 356739 h 431187"/>
                <a:gd name="connsiteX5" fmla="*/ 99258 w 198188"/>
                <a:gd name="connsiteY5" fmla="*/ 431034 h 431187"/>
                <a:gd name="connsiteX6" fmla="*/ 11628 w 198188"/>
                <a:gd name="connsiteY6" fmla="*/ 373884 h 431187"/>
                <a:gd name="connsiteX7" fmla="*/ 4008 w 198188"/>
                <a:gd name="connsiteY7" fmla="*/ 297684 h 431187"/>
                <a:gd name="connsiteX8" fmla="*/ 40203 w 198188"/>
                <a:gd name="connsiteY8" fmla="*/ 202434 h 431187"/>
                <a:gd name="connsiteX9" fmla="*/ 2103 w 198188"/>
                <a:gd name="connsiteY9" fmla="*/ 67179 h 431187"/>
                <a:gd name="connsiteX0" fmla="*/ 2103 w 198188"/>
                <a:gd name="connsiteY0" fmla="*/ 66676 h 430684"/>
                <a:gd name="connsiteX1" fmla="*/ 78303 w 198188"/>
                <a:gd name="connsiteY1" fmla="*/ 1 h 430684"/>
                <a:gd name="connsiteX2" fmla="*/ 169743 w 198188"/>
                <a:gd name="connsiteY2" fmla="*/ 43816 h 430684"/>
                <a:gd name="connsiteX3" fmla="*/ 196413 w 198188"/>
                <a:gd name="connsiteY3" fmla="*/ 177166 h 430684"/>
                <a:gd name="connsiteX4" fmla="*/ 184983 w 198188"/>
                <a:gd name="connsiteY4" fmla="*/ 356236 h 430684"/>
                <a:gd name="connsiteX5" fmla="*/ 99258 w 198188"/>
                <a:gd name="connsiteY5" fmla="*/ 430531 h 430684"/>
                <a:gd name="connsiteX6" fmla="*/ 11628 w 198188"/>
                <a:gd name="connsiteY6" fmla="*/ 373381 h 430684"/>
                <a:gd name="connsiteX7" fmla="*/ 4008 w 198188"/>
                <a:gd name="connsiteY7" fmla="*/ 297181 h 430684"/>
                <a:gd name="connsiteX8" fmla="*/ 40203 w 198188"/>
                <a:gd name="connsiteY8" fmla="*/ 201931 h 430684"/>
                <a:gd name="connsiteX9" fmla="*/ 2103 w 198188"/>
                <a:gd name="connsiteY9" fmla="*/ 66676 h 430684"/>
                <a:gd name="connsiteX0" fmla="*/ 2103 w 198188"/>
                <a:gd name="connsiteY0" fmla="*/ 66676 h 430684"/>
                <a:gd name="connsiteX1" fmla="*/ 78303 w 198188"/>
                <a:gd name="connsiteY1" fmla="*/ 1 h 430684"/>
                <a:gd name="connsiteX2" fmla="*/ 169743 w 198188"/>
                <a:gd name="connsiteY2" fmla="*/ 43816 h 430684"/>
                <a:gd name="connsiteX3" fmla="*/ 196413 w 198188"/>
                <a:gd name="connsiteY3" fmla="*/ 177166 h 430684"/>
                <a:gd name="connsiteX4" fmla="*/ 184983 w 198188"/>
                <a:gd name="connsiteY4" fmla="*/ 356236 h 430684"/>
                <a:gd name="connsiteX5" fmla="*/ 99258 w 198188"/>
                <a:gd name="connsiteY5" fmla="*/ 430531 h 430684"/>
                <a:gd name="connsiteX6" fmla="*/ 11628 w 198188"/>
                <a:gd name="connsiteY6" fmla="*/ 373381 h 430684"/>
                <a:gd name="connsiteX7" fmla="*/ 4008 w 198188"/>
                <a:gd name="connsiteY7" fmla="*/ 297181 h 430684"/>
                <a:gd name="connsiteX8" fmla="*/ 40203 w 198188"/>
                <a:gd name="connsiteY8" fmla="*/ 201931 h 430684"/>
                <a:gd name="connsiteX9" fmla="*/ 2103 w 198188"/>
                <a:gd name="connsiteY9" fmla="*/ 66676 h 430684"/>
                <a:gd name="connsiteX0" fmla="*/ 2103 w 198188"/>
                <a:gd name="connsiteY0" fmla="*/ 66676 h 430684"/>
                <a:gd name="connsiteX1" fmla="*/ 78303 w 198188"/>
                <a:gd name="connsiteY1" fmla="*/ 1 h 430684"/>
                <a:gd name="connsiteX2" fmla="*/ 169743 w 198188"/>
                <a:gd name="connsiteY2" fmla="*/ 43816 h 430684"/>
                <a:gd name="connsiteX3" fmla="*/ 196413 w 198188"/>
                <a:gd name="connsiteY3" fmla="*/ 177166 h 430684"/>
                <a:gd name="connsiteX4" fmla="*/ 184983 w 198188"/>
                <a:gd name="connsiteY4" fmla="*/ 356236 h 430684"/>
                <a:gd name="connsiteX5" fmla="*/ 99258 w 198188"/>
                <a:gd name="connsiteY5" fmla="*/ 430531 h 430684"/>
                <a:gd name="connsiteX6" fmla="*/ 11628 w 198188"/>
                <a:gd name="connsiteY6" fmla="*/ 373381 h 430684"/>
                <a:gd name="connsiteX7" fmla="*/ 4008 w 198188"/>
                <a:gd name="connsiteY7" fmla="*/ 297181 h 430684"/>
                <a:gd name="connsiteX8" fmla="*/ 40203 w 198188"/>
                <a:gd name="connsiteY8" fmla="*/ 201931 h 430684"/>
                <a:gd name="connsiteX9" fmla="*/ 2103 w 198188"/>
                <a:gd name="connsiteY9" fmla="*/ 66676 h 430684"/>
                <a:gd name="connsiteX0" fmla="*/ 2103 w 198188"/>
                <a:gd name="connsiteY0" fmla="*/ 66676 h 430531"/>
                <a:gd name="connsiteX1" fmla="*/ 78303 w 198188"/>
                <a:gd name="connsiteY1" fmla="*/ 1 h 430531"/>
                <a:gd name="connsiteX2" fmla="*/ 169743 w 198188"/>
                <a:gd name="connsiteY2" fmla="*/ 43816 h 430531"/>
                <a:gd name="connsiteX3" fmla="*/ 196413 w 198188"/>
                <a:gd name="connsiteY3" fmla="*/ 177166 h 430531"/>
                <a:gd name="connsiteX4" fmla="*/ 184983 w 198188"/>
                <a:gd name="connsiteY4" fmla="*/ 356236 h 430531"/>
                <a:gd name="connsiteX5" fmla="*/ 99258 w 198188"/>
                <a:gd name="connsiteY5" fmla="*/ 430531 h 430531"/>
                <a:gd name="connsiteX6" fmla="*/ 11628 w 198188"/>
                <a:gd name="connsiteY6" fmla="*/ 373381 h 430531"/>
                <a:gd name="connsiteX7" fmla="*/ 4008 w 198188"/>
                <a:gd name="connsiteY7" fmla="*/ 297181 h 430531"/>
                <a:gd name="connsiteX8" fmla="*/ 40203 w 198188"/>
                <a:gd name="connsiteY8" fmla="*/ 201931 h 430531"/>
                <a:gd name="connsiteX9" fmla="*/ 2103 w 198188"/>
                <a:gd name="connsiteY9" fmla="*/ 66676 h 430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8188" h="430531">
                  <a:moveTo>
                    <a:pt x="2103" y="66676"/>
                  </a:moveTo>
                  <a:cubicBezTo>
                    <a:pt x="-1072" y="21591"/>
                    <a:pt x="14168" y="-36"/>
                    <a:pt x="78303" y="1"/>
                  </a:cubicBezTo>
                  <a:cubicBezTo>
                    <a:pt x="121742" y="26"/>
                    <a:pt x="150058" y="14288"/>
                    <a:pt x="169743" y="43816"/>
                  </a:cubicBezTo>
                  <a:cubicBezTo>
                    <a:pt x="189428" y="73344"/>
                    <a:pt x="193873" y="125096"/>
                    <a:pt x="196413" y="177166"/>
                  </a:cubicBezTo>
                  <a:cubicBezTo>
                    <a:pt x="198953" y="229236"/>
                    <a:pt x="201176" y="314009"/>
                    <a:pt x="184983" y="356236"/>
                  </a:cubicBezTo>
                  <a:cubicBezTo>
                    <a:pt x="168791" y="398464"/>
                    <a:pt x="156772" y="430467"/>
                    <a:pt x="99258" y="430531"/>
                  </a:cubicBezTo>
                  <a:cubicBezTo>
                    <a:pt x="36011" y="430601"/>
                    <a:pt x="27503" y="395606"/>
                    <a:pt x="11628" y="373381"/>
                  </a:cubicBezTo>
                  <a:cubicBezTo>
                    <a:pt x="-4247" y="351156"/>
                    <a:pt x="-754" y="325756"/>
                    <a:pt x="4008" y="297181"/>
                  </a:cubicBezTo>
                  <a:cubicBezTo>
                    <a:pt x="8770" y="268606"/>
                    <a:pt x="40838" y="241618"/>
                    <a:pt x="40203" y="201931"/>
                  </a:cubicBezTo>
                  <a:cubicBezTo>
                    <a:pt x="39568" y="162244"/>
                    <a:pt x="5278" y="111761"/>
                    <a:pt x="2103" y="66676"/>
                  </a:cubicBezTo>
                  <a:close/>
                </a:path>
              </a:pathLst>
            </a:custGeom>
            <a:solidFill>
              <a:srgbClr val="5BC2CD"/>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838" name="Freeform 837"/>
            <p:cNvSpPr/>
            <p:nvPr/>
          </p:nvSpPr>
          <p:spPr>
            <a:xfrm flipH="1">
              <a:off x="4205062" y="2745483"/>
              <a:ext cx="198188" cy="848316"/>
            </a:xfrm>
            <a:custGeom>
              <a:avLst/>
              <a:gdLst>
                <a:gd name="connsiteX0" fmla="*/ 2103 w 198188"/>
                <a:gd name="connsiteY0" fmla="*/ 67179 h 431187"/>
                <a:gd name="connsiteX1" fmla="*/ 78303 w 198188"/>
                <a:gd name="connsiteY1" fmla="*/ 504 h 431187"/>
                <a:gd name="connsiteX2" fmla="*/ 169743 w 198188"/>
                <a:gd name="connsiteY2" fmla="*/ 44319 h 431187"/>
                <a:gd name="connsiteX3" fmla="*/ 196413 w 198188"/>
                <a:gd name="connsiteY3" fmla="*/ 177669 h 431187"/>
                <a:gd name="connsiteX4" fmla="*/ 184983 w 198188"/>
                <a:gd name="connsiteY4" fmla="*/ 356739 h 431187"/>
                <a:gd name="connsiteX5" fmla="*/ 99258 w 198188"/>
                <a:gd name="connsiteY5" fmla="*/ 431034 h 431187"/>
                <a:gd name="connsiteX6" fmla="*/ 11628 w 198188"/>
                <a:gd name="connsiteY6" fmla="*/ 373884 h 431187"/>
                <a:gd name="connsiteX7" fmla="*/ 4008 w 198188"/>
                <a:gd name="connsiteY7" fmla="*/ 297684 h 431187"/>
                <a:gd name="connsiteX8" fmla="*/ 40203 w 198188"/>
                <a:gd name="connsiteY8" fmla="*/ 202434 h 431187"/>
                <a:gd name="connsiteX9" fmla="*/ 2103 w 198188"/>
                <a:gd name="connsiteY9" fmla="*/ 67179 h 431187"/>
                <a:gd name="connsiteX0" fmla="*/ 2103 w 198188"/>
                <a:gd name="connsiteY0" fmla="*/ 67179 h 431187"/>
                <a:gd name="connsiteX1" fmla="*/ 78303 w 198188"/>
                <a:gd name="connsiteY1" fmla="*/ 504 h 431187"/>
                <a:gd name="connsiteX2" fmla="*/ 169743 w 198188"/>
                <a:gd name="connsiteY2" fmla="*/ 44319 h 431187"/>
                <a:gd name="connsiteX3" fmla="*/ 196413 w 198188"/>
                <a:gd name="connsiteY3" fmla="*/ 177669 h 431187"/>
                <a:gd name="connsiteX4" fmla="*/ 184983 w 198188"/>
                <a:gd name="connsiteY4" fmla="*/ 356739 h 431187"/>
                <a:gd name="connsiteX5" fmla="*/ 99258 w 198188"/>
                <a:gd name="connsiteY5" fmla="*/ 431034 h 431187"/>
                <a:gd name="connsiteX6" fmla="*/ 11628 w 198188"/>
                <a:gd name="connsiteY6" fmla="*/ 373884 h 431187"/>
                <a:gd name="connsiteX7" fmla="*/ 4008 w 198188"/>
                <a:gd name="connsiteY7" fmla="*/ 297684 h 431187"/>
                <a:gd name="connsiteX8" fmla="*/ 40203 w 198188"/>
                <a:gd name="connsiteY8" fmla="*/ 202434 h 431187"/>
                <a:gd name="connsiteX9" fmla="*/ 2103 w 198188"/>
                <a:gd name="connsiteY9" fmla="*/ 67179 h 431187"/>
                <a:gd name="connsiteX0" fmla="*/ 2103 w 198188"/>
                <a:gd name="connsiteY0" fmla="*/ 67179 h 431187"/>
                <a:gd name="connsiteX1" fmla="*/ 78303 w 198188"/>
                <a:gd name="connsiteY1" fmla="*/ 504 h 431187"/>
                <a:gd name="connsiteX2" fmla="*/ 169743 w 198188"/>
                <a:gd name="connsiteY2" fmla="*/ 44319 h 431187"/>
                <a:gd name="connsiteX3" fmla="*/ 196413 w 198188"/>
                <a:gd name="connsiteY3" fmla="*/ 177669 h 431187"/>
                <a:gd name="connsiteX4" fmla="*/ 184983 w 198188"/>
                <a:gd name="connsiteY4" fmla="*/ 356739 h 431187"/>
                <a:gd name="connsiteX5" fmla="*/ 99258 w 198188"/>
                <a:gd name="connsiteY5" fmla="*/ 431034 h 431187"/>
                <a:gd name="connsiteX6" fmla="*/ 11628 w 198188"/>
                <a:gd name="connsiteY6" fmla="*/ 373884 h 431187"/>
                <a:gd name="connsiteX7" fmla="*/ 4008 w 198188"/>
                <a:gd name="connsiteY7" fmla="*/ 297684 h 431187"/>
                <a:gd name="connsiteX8" fmla="*/ 40203 w 198188"/>
                <a:gd name="connsiteY8" fmla="*/ 202434 h 431187"/>
                <a:gd name="connsiteX9" fmla="*/ 2103 w 198188"/>
                <a:gd name="connsiteY9" fmla="*/ 67179 h 431187"/>
                <a:gd name="connsiteX0" fmla="*/ 2103 w 198188"/>
                <a:gd name="connsiteY0" fmla="*/ 67179 h 431187"/>
                <a:gd name="connsiteX1" fmla="*/ 78303 w 198188"/>
                <a:gd name="connsiteY1" fmla="*/ 504 h 431187"/>
                <a:gd name="connsiteX2" fmla="*/ 169743 w 198188"/>
                <a:gd name="connsiteY2" fmla="*/ 44319 h 431187"/>
                <a:gd name="connsiteX3" fmla="*/ 196413 w 198188"/>
                <a:gd name="connsiteY3" fmla="*/ 177669 h 431187"/>
                <a:gd name="connsiteX4" fmla="*/ 184983 w 198188"/>
                <a:gd name="connsiteY4" fmla="*/ 356739 h 431187"/>
                <a:gd name="connsiteX5" fmla="*/ 99258 w 198188"/>
                <a:gd name="connsiteY5" fmla="*/ 431034 h 431187"/>
                <a:gd name="connsiteX6" fmla="*/ 11628 w 198188"/>
                <a:gd name="connsiteY6" fmla="*/ 373884 h 431187"/>
                <a:gd name="connsiteX7" fmla="*/ 4008 w 198188"/>
                <a:gd name="connsiteY7" fmla="*/ 297684 h 431187"/>
                <a:gd name="connsiteX8" fmla="*/ 40203 w 198188"/>
                <a:gd name="connsiteY8" fmla="*/ 202434 h 431187"/>
                <a:gd name="connsiteX9" fmla="*/ 2103 w 198188"/>
                <a:gd name="connsiteY9" fmla="*/ 67179 h 431187"/>
                <a:gd name="connsiteX0" fmla="*/ 2103 w 198188"/>
                <a:gd name="connsiteY0" fmla="*/ 66676 h 430684"/>
                <a:gd name="connsiteX1" fmla="*/ 78303 w 198188"/>
                <a:gd name="connsiteY1" fmla="*/ 1 h 430684"/>
                <a:gd name="connsiteX2" fmla="*/ 169743 w 198188"/>
                <a:gd name="connsiteY2" fmla="*/ 43816 h 430684"/>
                <a:gd name="connsiteX3" fmla="*/ 196413 w 198188"/>
                <a:gd name="connsiteY3" fmla="*/ 177166 h 430684"/>
                <a:gd name="connsiteX4" fmla="*/ 184983 w 198188"/>
                <a:gd name="connsiteY4" fmla="*/ 356236 h 430684"/>
                <a:gd name="connsiteX5" fmla="*/ 99258 w 198188"/>
                <a:gd name="connsiteY5" fmla="*/ 430531 h 430684"/>
                <a:gd name="connsiteX6" fmla="*/ 11628 w 198188"/>
                <a:gd name="connsiteY6" fmla="*/ 373381 h 430684"/>
                <a:gd name="connsiteX7" fmla="*/ 4008 w 198188"/>
                <a:gd name="connsiteY7" fmla="*/ 297181 h 430684"/>
                <a:gd name="connsiteX8" fmla="*/ 40203 w 198188"/>
                <a:gd name="connsiteY8" fmla="*/ 201931 h 430684"/>
                <a:gd name="connsiteX9" fmla="*/ 2103 w 198188"/>
                <a:gd name="connsiteY9" fmla="*/ 66676 h 430684"/>
                <a:gd name="connsiteX0" fmla="*/ 2103 w 198188"/>
                <a:gd name="connsiteY0" fmla="*/ 66676 h 430684"/>
                <a:gd name="connsiteX1" fmla="*/ 78303 w 198188"/>
                <a:gd name="connsiteY1" fmla="*/ 1 h 430684"/>
                <a:gd name="connsiteX2" fmla="*/ 169743 w 198188"/>
                <a:gd name="connsiteY2" fmla="*/ 43816 h 430684"/>
                <a:gd name="connsiteX3" fmla="*/ 196413 w 198188"/>
                <a:gd name="connsiteY3" fmla="*/ 177166 h 430684"/>
                <a:gd name="connsiteX4" fmla="*/ 184983 w 198188"/>
                <a:gd name="connsiteY4" fmla="*/ 356236 h 430684"/>
                <a:gd name="connsiteX5" fmla="*/ 99258 w 198188"/>
                <a:gd name="connsiteY5" fmla="*/ 430531 h 430684"/>
                <a:gd name="connsiteX6" fmla="*/ 11628 w 198188"/>
                <a:gd name="connsiteY6" fmla="*/ 373381 h 430684"/>
                <a:gd name="connsiteX7" fmla="*/ 4008 w 198188"/>
                <a:gd name="connsiteY7" fmla="*/ 297181 h 430684"/>
                <a:gd name="connsiteX8" fmla="*/ 40203 w 198188"/>
                <a:gd name="connsiteY8" fmla="*/ 201931 h 430684"/>
                <a:gd name="connsiteX9" fmla="*/ 2103 w 198188"/>
                <a:gd name="connsiteY9" fmla="*/ 66676 h 430684"/>
                <a:gd name="connsiteX0" fmla="*/ 2103 w 198188"/>
                <a:gd name="connsiteY0" fmla="*/ 66676 h 430684"/>
                <a:gd name="connsiteX1" fmla="*/ 78303 w 198188"/>
                <a:gd name="connsiteY1" fmla="*/ 1 h 430684"/>
                <a:gd name="connsiteX2" fmla="*/ 169743 w 198188"/>
                <a:gd name="connsiteY2" fmla="*/ 43816 h 430684"/>
                <a:gd name="connsiteX3" fmla="*/ 196413 w 198188"/>
                <a:gd name="connsiteY3" fmla="*/ 177166 h 430684"/>
                <a:gd name="connsiteX4" fmla="*/ 184983 w 198188"/>
                <a:gd name="connsiteY4" fmla="*/ 356236 h 430684"/>
                <a:gd name="connsiteX5" fmla="*/ 99258 w 198188"/>
                <a:gd name="connsiteY5" fmla="*/ 430531 h 430684"/>
                <a:gd name="connsiteX6" fmla="*/ 11628 w 198188"/>
                <a:gd name="connsiteY6" fmla="*/ 373381 h 430684"/>
                <a:gd name="connsiteX7" fmla="*/ 4008 w 198188"/>
                <a:gd name="connsiteY7" fmla="*/ 297181 h 430684"/>
                <a:gd name="connsiteX8" fmla="*/ 40203 w 198188"/>
                <a:gd name="connsiteY8" fmla="*/ 201931 h 430684"/>
                <a:gd name="connsiteX9" fmla="*/ 2103 w 198188"/>
                <a:gd name="connsiteY9" fmla="*/ 66676 h 430684"/>
                <a:gd name="connsiteX0" fmla="*/ 2103 w 198188"/>
                <a:gd name="connsiteY0" fmla="*/ 66676 h 430531"/>
                <a:gd name="connsiteX1" fmla="*/ 78303 w 198188"/>
                <a:gd name="connsiteY1" fmla="*/ 1 h 430531"/>
                <a:gd name="connsiteX2" fmla="*/ 169743 w 198188"/>
                <a:gd name="connsiteY2" fmla="*/ 43816 h 430531"/>
                <a:gd name="connsiteX3" fmla="*/ 196413 w 198188"/>
                <a:gd name="connsiteY3" fmla="*/ 177166 h 430531"/>
                <a:gd name="connsiteX4" fmla="*/ 184983 w 198188"/>
                <a:gd name="connsiteY4" fmla="*/ 356236 h 430531"/>
                <a:gd name="connsiteX5" fmla="*/ 99258 w 198188"/>
                <a:gd name="connsiteY5" fmla="*/ 430531 h 430531"/>
                <a:gd name="connsiteX6" fmla="*/ 11628 w 198188"/>
                <a:gd name="connsiteY6" fmla="*/ 373381 h 430531"/>
                <a:gd name="connsiteX7" fmla="*/ 4008 w 198188"/>
                <a:gd name="connsiteY7" fmla="*/ 297181 h 430531"/>
                <a:gd name="connsiteX8" fmla="*/ 40203 w 198188"/>
                <a:gd name="connsiteY8" fmla="*/ 201931 h 430531"/>
                <a:gd name="connsiteX9" fmla="*/ 2103 w 198188"/>
                <a:gd name="connsiteY9" fmla="*/ 66676 h 430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8188" h="430531">
                  <a:moveTo>
                    <a:pt x="2103" y="66676"/>
                  </a:moveTo>
                  <a:cubicBezTo>
                    <a:pt x="-1072" y="21591"/>
                    <a:pt x="14168" y="-36"/>
                    <a:pt x="78303" y="1"/>
                  </a:cubicBezTo>
                  <a:cubicBezTo>
                    <a:pt x="121742" y="26"/>
                    <a:pt x="150058" y="14288"/>
                    <a:pt x="169743" y="43816"/>
                  </a:cubicBezTo>
                  <a:cubicBezTo>
                    <a:pt x="189428" y="73344"/>
                    <a:pt x="193873" y="125096"/>
                    <a:pt x="196413" y="177166"/>
                  </a:cubicBezTo>
                  <a:cubicBezTo>
                    <a:pt x="198953" y="229236"/>
                    <a:pt x="201176" y="314009"/>
                    <a:pt x="184983" y="356236"/>
                  </a:cubicBezTo>
                  <a:cubicBezTo>
                    <a:pt x="168791" y="398464"/>
                    <a:pt x="156772" y="430467"/>
                    <a:pt x="99258" y="430531"/>
                  </a:cubicBezTo>
                  <a:cubicBezTo>
                    <a:pt x="36011" y="430601"/>
                    <a:pt x="27503" y="395606"/>
                    <a:pt x="11628" y="373381"/>
                  </a:cubicBezTo>
                  <a:cubicBezTo>
                    <a:pt x="-4247" y="351156"/>
                    <a:pt x="-754" y="325756"/>
                    <a:pt x="4008" y="297181"/>
                  </a:cubicBezTo>
                  <a:cubicBezTo>
                    <a:pt x="8770" y="268606"/>
                    <a:pt x="40838" y="241618"/>
                    <a:pt x="40203" y="201931"/>
                  </a:cubicBezTo>
                  <a:cubicBezTo>
                    <a:pt x="39568" y="162244"/>
                    <a:pt x="5278" y="111761"/>
                    <a:pt x="2103" y="66676"/>
                  </a:cubicBezTo>
                  <a:close/>
                </a:path>
              </a:pathLst>
            </a:custGeom>
            <a:solidFill>
              <a:srgbClr val="5BC2CD"/>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47" name="Group 838"/>
          <p:cNvGrpSpPr/>
          <p:nvPr/>
        </p:nvGrpSpPr>
        <p:grpSpPr>
          <a:xfrm>
            <a:off x="1927071" y="2954020"/>
            <a:ext cx="50331" cy="202658"/>
            <a:chOff x="3114457" y="2954020"/>
            <a:chExt cx="50331" cy="202658"/>
          </a:xfrm>
        </p:grpSpPr>
        <p:sp>
          <p:nvSpPr>
            <p:cNvPr id="840" name="Freeform 839"/>
            <p:cNvSpPr/>
            <p:nvPr/>
          </p:nvSpPr>
          <p:spPr>
            <a:xfrm>
              <a:off x="3149300"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841" name="Freeform 840"/>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grpSp>
        <p:nvGrpSpPr>
          <p:cNvPr id="248" name="Group 841"/>
          <p:cNvGrpSpPr/>
          <p:nvPr/>
        </p:nvGrpSpPr>
        <p:grpSpPr>
          <a:xfrm>
            <a:off x="2765309" y="2954020"/>
            <a:ext cx="50331" cy="202658"/>
            <a:chOff x="3114457" y="2954020"/>
            <a:chExt cx="50331" cy="202658"/>
          </a:xfrm>
        </p:grpSpPr>
        <p:sp>
          <p:nvSpPr>
            <p:cNvPr id="843" name="Freeform 842"/>
            <p:cNvSpPr/>
            <p:nvPr/>
          </p:nvSpPr>
          <p:spPr>
            <a:xfrm>
              <a:off x="3149300"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844" name="Freeform 843"/>
            <p:cNvSpPr/>
            <p:nvPr/>
          </p:nvSpPr>
          <p:spPr>
            <a:xfrm flipH="1">
              <a:off x="3114457" y="2954020"/>
              <a:ext cx="15488" cy="202658"/>
            </a:xfrm>
            <a:custGeom>
              <a:avLst/>
              <a:gdLst>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38100 w 57150"/>
                <a:gd name="connsiteY11" fmla="*/ 129540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49530 w 57150"/>
                <a:gd name="connsiteY12" fmla="*/ 137160 h 140970"/>
                <a:gd name="connsiteX13" fmla="*/ 57150 w 57150"/>
                <a:gd name="connsiteY13"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34290 w 57150"/>
                <a:gd name="connsiteY9" fmla="*/ 102870 h 140970"/>
                <a:gd name="connsiteX10" fmla="*/ 15240 w 57150"/>
                <a:gd name="connsiteY10" fmla="*/ 118110 h 140970"/>
                <a:gd name="connsiteX11" fmla="*/ 28575 w 57150"/>
                <a:gd name="connsiteY11" fmla="*/ 131921 h 140970"/>
                <a:gd name="connsiteX12" fmla="*/ 57150 w 57150"/>
                <a:gd name="connsiteY12"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15240 w 57150"/>
                <a:gd name="connsiteY6" fmla="*/ 72390 h 140970"/>
                <a:gd name="connsiteX7" fmla="*/ 38100 w 57150"/>
                <a:gd name="connsiteY7" fmla="*/ 80010 h 140970"/>
                <a:gd name="connsiteX8" fmla="*/ 45720 w 57150"/>
                <a:gd name="connsiteY8" fmla="*/ 91440 h 140970"/>
                <a:gd name="connsiteX9" fmla="*/ 15240 w 57150"/>
                <a:gd name="connsiteY9" fmla="*/ 118110 h 140970"/>
                <a:gd name="connsiteX10" fmla="*/ 28575 w 57150"/>
                <a:gd name="connsiteY10" fmla="*/ 131921 h 140970"/>
                <a:gd name="connsiteX11" fmla="*/ 57150 w 57150"/>
                <a:gd name="connsiteY11"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1430 w 57150"/>
                <a:gd name="connsiteY5" fmla="*/ 49530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38100 w 57150"/>
                <a:gd name="connsiteY6" fmla="*/ 80010 h 140970"/>
                <a:gd name="connsiteX7" fmla="*/ 45720 w 57150"/>
                <a:gd name="connsiteY7" fmla="*/ 91440 h 140970"/>
                <a:gd name="connsiteX8" fmla="*/ 15240 w 57150"/>
                <a:gd name="connsiteY8" fmla="*/ 118110 h 140970"/>
                <a:gd name="connsiteX9" fmla="*/ 28575 w 57150"/>
                <a:gd name="connsiteY9" fmla="*/ 131921 h 140970"/>
                <a:gd name="connsiteX10" fmla="*/ 57150 w 57150"/>
                <a:gd name="connsiteY10" fmla="*/ 140970 h 140970"/>
                <a:gd name="connsiteX0" fmla="*/ 0 w 57150"/>
                <a:gd name="connsiteY0" fmla="*/ 0 h 140970"/>
                <a:gd name="connsiteX1" fmla="*/ 19050 w 57150"/>
                <a:gd name="connsiteY1" fmla="*/ 11430 h 140970"/>
                <a:gd name="connsiteX2" fmla="*/ 26670 w 57150"/>
                <a:gd name="connsiteY2" fmla="*/ 22860 h 140970"/>
                <a:gd name="connsiteX3" fmla="*/ 38100 w 57150"/>
                <a:gd name="connsiteY3" fmla="*/ 30480 h 140970"/>
                <a:gd name="connsiteX4" fmla="*/ 34290 w 57150"/>
                <a:gd name="connsiteY4" fmla="*/ 41910 h 140970"/>
                <a:gd name="connsiteX5" fmla="*/ 1905 w 57150"/>
                <a:gd name="connsiteY5" fmla="*/ 61437 h 140970"/>
                <a:gd name="connsiteX6" fmla="*/ 45720 w 57150"/>
                <a:gd name="connsiteY6" fmla="*/ 91440 h 140970"/>
                <a:gd name="connsiteX7" fmla="*/ 15240 w 57150"/>
                <a:gd name="connsiteY7" fmla="*/ 118110 h 140970"/>
                <a:gd name="connsiteX8" fmla="*/ 28575 w 57150"/>
                <a:gd name="connsiteY8" fmla="*/ 131921 h 140970"/>
                <a:gd name="connsiteX9" fmla="*/ 57150 w 57150"/>
                <a:gd name="connsiteY9" fmla="*/ 140970 h 140970"/>
                <a:gd name="connsiteX0" fmla="*/ 0 w 57150"/>
                <a:gd name="connsiteY0" fmla="*/ 0 h 140970"/>
                <a:gd name="connsiteX1" fmla="*/ 19050 w 57150"/>
                <a:gd name="connsiteY1" fmla="*/ 11430 h 140970"/>
                <a:gd name="connsiteX2" fmla="*/ 38100 w 57150"/>
                <a:gd name="connsiteY2" fmla="*/ 30480 h 140970"/>
                <a:gd name="connsiteX3" fmla="*/ 34290 w 57150"/>
                <a:gd name="connsiteY3" fmla="*/ 41910 h 140970"/>
                <a:gd name="connsiteX4" fmla="*/ 1905 w 57150"/>
                <a:gd name="connsiteY4" fmla="*/ 61437 h 140970"/>
                <a:gd name="connsiteX5" fmla="*/ 45720 w 57150"/>
                <a:gd name="connsiteY5" fmla="*/ 91440 h 140970"/>
                <a:gd name="connsiteX6" fmla="*/ 15240 w 57150"/>
                <a:gd name="connsiteY6" fmla="*/ 118110 h 140970"/>
                <a:gd name="connsiteX7" fmla="*/ 28575 w 57150"/>
                <a:gd name="connsiteY7" fmla="*/ 131921 h 140970"/>
                <a:gd name="connsiteX8" fmla="*/ 57150 w 57150"/>
                <a:gd name="connsiteY8"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28575 w 57150"/>
                <a:gd name="connsiteY6" fmla="*/ 131921 h 140970"/>
                <a:gd name="connsiteX7" fmla="*/ 57150 w 57150"/>
                <a:gd name="connsiteY7" fmla="*/ 140970 h 140970"/>
                <a:gd name="connsiteX0" fmla="*/ 0 w 57150"/>
                <a:gd name="connsiteY0" fmla="*/ 0 h 140970"/>
                <a:gd name="connsiteX1" fmla="*/ 38100 w 57150"/>
                <a:gd name="connsiteY1" fmla="*/ 30480 h 140970"/>
                <a:gd name="connsiteX2" fmla="*/ 34290 w 57150"/>
                <a:gd name="connsiteY2" fmla="*/ 41910 h 140970"/>
                <a:gd name="connsiteX3" fmla="*/ 1905 w 57150"/>
                <a:gd name="connsiteY3" fmla="*/ 61437 h 140970"/>
                <a:gd name="connsiteX4" fmla="*/ 45720 w 57150"/>
                <a:gd name="connsiteY4" fmla="*/ 91440 h 140970"/>
                <a:gd name="connsiteX5" fmla="*/ 15240 w 57150"/>
                <a:gd name="connsiteY5" fmla="*/ 118110 h 140970"/>
                <a:gd name="connsiteX6" fmla="*/ 57150 w 57150"/>
                <a:gd name="connsiteY6" fmla="*/ 140970 h 140970"/>
                <a:gd name="connsiteX0" fmla="*/ 0 w 57150"/>
                <a:gd name="connsiteY0" fmla="*/ 0 h 140970"/>
                <a:gd name="connsiteX1" fmla="*/ 38100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45720 w 57150"/>
                <a:gd name="connsiteY3" fmla="*/ 91440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21907 w 57150"/>
                <a:gd name="connsiteY3" fmla="*/ 86423 h 140970"/>
                <a:gd name="connsiteX4" fmla="*/ 15240 w 57150"/>
                <a:gd name="connsiteY4" fmla="*/ 118110 h 140970"/>
                <a:gd name="connsiteX5" fmla="*/ 57150 w 57150"/>
                <a:gd name="connsiteY5"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905 w 57150"/>
                <a:gd name="connsiteY2" fmla="*/ 61437 h 140970"/>
                <a:gd name="connsiteX3" fmla="*/ 15240 w 57150"/>
                <a:gd name="connsiteY3" fmla="*/ 118110 h 140970"/>
                <a:gd name="connsiteX4" fmla="*/ 57150 w 57150"/>
                <a:gd name="connsiteY4" fmla="*/ 140970 h 140970"/>
                <a:gd name="connsiteX0" fmla="*/ 0 w 57150"/>
                <a:gd name="connsiteY0" fmla="*/ 0 h 140970"/>
                <a:gd name="connsiteX1" fmla="*/ 19049 w 57150"/>
                <a:gd name="connsiteY1" fmla="*/ 30480 h 140970"/>
                <a:gd name="connsiteX2" fmla="*/ 15240 w 57150"/>
                <a:gd name="connsiteY2" fmla="*/ 118110 h 140970"/>
                <a:gd name="connsiteX3" fmla="*/ 57150 w 57150"/>
                <a:gd name="connsiteY3" fmla="*/ 140970 h 140970"/>
                <a:gd name="connsiteX0" fmla="*/ 0 w 57150"/>
                <a:gd name="connsiteY0" fmla="*/ 0 h 140970"/>
                <a:gd name="connsiteX1" fmla="*/ 19049 w 57150"/>
                <a:gd name="connsiteY1" fmla="*/ 30480 h 140970"/>
                <a:gd name="connsiteX2" fmla="*/ 3334 w 57150"/>
                <a:gd name="connsiteY2" fmla="*/ 76715 h 140970"/>
                <a:gd name="connsiteX3" fmla="*/ 57150 w 57150"/>
                <a:gd name="connsiteY3" fmla="*/ 140970 h 140970"/>
                <a:gd name="connsiteX0" fmla="*/ 0 w 19059"/>
                <a:gd name="connsiteY0" fmla="*/ 0 h 133444"/>
                <a:gd name="connsiteX1" fmla="*/ 19049 w 19059"/>
                <a:gd name="connsiteY1" fmla="*/ 30480 h 133444"/>
                <a:gd name="connsiteX2" fmla="*/ 3334 w 19059"/>
                <a:gd name="connsiteY2" fmla="*/ 76715 h 133444"/>
                <a:gd name="connsiteX3" fmla="*/ 16668 w 19059"/>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264"/>
                <a:gd name="connsiteY0" fmla="*/ 0 h 133444"/>
                <a:gd name="connsiteX1" fmla="*/ 19049 w 19264"/>
                <a:gd name="connsiteY1" fmla="*/ 30480 h 133444"/>
                <a:gd name="connsiteX2" fmla="*/ 12859 w 19264"/>
                <a:gd name="connsiteY2" fmla="*/ 77969 h 133444"/>
                <a:gd name="connsiteX3" fmla="*/ 16668 w 19264"/>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345"/>
                <a:gd name="connsiteY0" fmla="*/ 0 h 133444"/>
                <a:gd name="connsiteX1" fmla="*/ 19049 w 19345"/>
                <a:gd name="connsiteY1" fmla="*/ 30480 h 133444"/>
                <a:gd name="connsiteX2" fmla="*/ 12859 w 19345"/>
                <a:gd name="connsiteY2" fmla="*/ 77969 h 133444"/>
                <a:gd name="connsiteX3" fmla="*/ 16668 w 19345"/>
                <a:gd name="connsiteY3" fmla="*/ 133444 h 133444"/>
                <a:gd name="connsiteX0" fmla="*/ 0 w 19926"/>
                <a:gd name="connsiteY0" fmla="*/ 0 h 133444"/>
                <a:gd name="connsiteX1" fmla="*/ 19049 w 19926"/>
                <a:gd name="connsiteY1" fmla="*/ 30480 h 133444"/>
                <a:gd name="connsiteX2" fmla="*/ 16668 w 19926"/>
                <a:gd name="connsiteY2" fmla="*/ 133444 h 133444"/>
                <a:gd name="connsiteX0" fmla="*/ 0 w 19926"/>
                <a:gd name="connsiteY0" fmla="*/ 0 h 133444"/>
                <a:gd name="connsiteX1" fmla="*/ 19049 w 19926"/>
                <a:gd name="connsiteY1" fmla="*/ 30480 h 133444"/>
                <a:gd name="connsiteX2" fmla="*/ 16668 w 19926"/>
                <a:gd name="connsiteY2" fmla="*/ 133444 h 133444"/>
                <a:gd name="connsiteX0" fmla="*/ 0 w 19360"/>
                <a:gd name="connsiteY0" fmla="*/ 0 h 133444"/>
                <a:gd name="connsiteX1" fmla="*/ 19049 w 19360"/>
                <a:gd name="connsiteY1" fmla="*/ 30480 h 133444"/>
                <a:gd name="connsiteX2" fmla="*/ 12162 w 19360"/>
                <a:gd name="connsiteY2" fmla="*/ 69860 h 133444"/>
                <a:gd name="connsiteX3" fmla="*/ 16668 w 19360"/>
                <a:gd name="connsiteY3" fmla="*/ 133444 h 133444"/>
              </a:gdLst>
              <a:ahLst/>
              <a:cxnLst>
                <a:cxn ang="0">
                  <a:pos x="connsiteX0" y="connsiteY0"/>
                </a:cxn>
                <a:cxn ang="0">
                  <a:pos x="connsiteX1" y="connsiteY1"/>
                </a:cxn>
                <a:cxn ang="0">
                  <a:pos x="connsiteX2" y="connsiteY2"/>
                </a:cxn>
                <a:cxn ang="0">
                  <a:pos x="connsiteX3" y="connsiteY3"/>
                </a:cxn>
              </a:cxnLst>
              <a:rect l="l" t="t" r="r" b="b"/>
              <a:pathLst>
                <a:path w="19360" h="133444">
                  <a:moveTo>
                    <a:pt x="0" y="0"/>
                  </a:moveTo>
                  <a:cubicBezTo>
                    <a:pt x="7937" y="6350"/>
                    <a:pt x="17022" y="18837"/>
                    <a:pt x="19049" y="30480"/>
                  </a:cubicBezTo>
                  <a:cubicBezTo>
                    <a:pt x="21076" y="42123"/>
                    <a:pt x="12559" y="52699"/>
                    <a:pt x="12162" y="69860"/>
                  </a:cubicBezTo>
                  <a:cubicBezTo>
                    <a:pt x="11765" y="87021"/>
                    <a:pt x="17108" y="122638"/>
                    <a:pt x="16668" y="133444"/>
                  </a:cubicBezTo>
                </a:path>
              </a:pathLst>
            </a:custGeom>
            <a:noFill/>
            <a:ln w="1905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grpSp>
      <p:sp>
        <p:nvSpPr>
          <p:cNvPr id="845" name="Rounded Rectangle 844"/>
          <p:cNvSpPr/>
          <p:nvPr/>
        </p:nvSpPr>
        <p:spPr>
          <a:xfrm>
            <a:off x="1808409" y="2761040"/>
            <a:ext cx="208982" cy="211336"/>
          </a:xfrm>
          <a:prstGeom prst="roundRect">
            <a:avLst/>
          </a:prstGeom>
          <a:solidFill>
            <a:schemeClr val="bg2"/>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846" name="Rounded Rectangle 845"/>
          <p:cNvSpPr/>
          <p:nvPr/>
        </p:nvSpPr>
        <p:spPr>
          <a:xfrm>
            <a:off x="2741381" y="2781078"/>
            <a:ext cx="208982" cy="211336"/>
          </a:xfrm>
          <a:prstGeom prst="roundRect">
            <a:avLst/>
          </a:prstGeom>
          <a:solidFill>
            <a:schemeClr val="bg2"/>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847" name="Freeform 846"/>
          <p:cNvSpPr/>
          <p:nvPr/>
        </p:nvSpPr>
        <p:spPr>
          <a:xfrm rot="10594528">
            <a:off x="3015955" y="4304337"/>
            <a:ext cx="401653" cy="1076522"/>
          </a:xfrm>
          <a:custGeom>
            <a:avLst/>
            <a:gdLst>
              <a:gd name="connsiteX0" fmla="*/ 158928 w 454012"/>
              <a:gd name="connsiteY0" fmla="*/ 894546 h 894546"/>
              <a:gd name="connsiteX1" fmla="*/ 142249 w 454012"/>
              <a:gd name="connsiteY1" fmla="*/ 893716 h 894546"/>
              <a:gd name="connsiteX2" fmla="*/ 0 w 454012"/>
              <a:gd name="connsiteY2" fmla="*/ 782686 h 894546"/>
              <a:gd name="connsiteX3" fmla="*/ 70761 w 454012"/>
              <a:gd name="connsiteY3" fmla="*/ 592516 h 894546"/>
              <a:gd name="connsiteX4" fmla="*/ 73510 w 454012"/>
              <a:gd name="connsiteY4" fmla="*/ 589473 h 894546"/>
              <a:gd name="connsiteX5" fmla="*/ 73510 w 454012"/>
              <a:gd name="connsiteY5" fmla="*/ 132429 h 894546"/>
              <a:gd name="connsiteX6" fmla="*/ 205939 w 454012"/>
              <a:gd name="connsiteY6" fmla="*/ 0 h 894546"/>
              <a:gd name="connsiteX7" fmla="*/ 248071 w 454012"/>
              <a:gd name="connsiteY7" fmla="*/ 0 h 894546"/>
              <a:gd name="connsiteX8" fmla="*/ 380500 w 454012"/>
              <a:gd name="connsiteY8" fmla="*/ 132429 h 894546"/>
              <a:gd name="connsiteX9" fmla="*/ 380500 w 454012"/>
              <a:gd name="connsiteY9" fmla="*/ 587497 h 894546"/>
              <a:gd name="connsiteX10" fmla="*/ 392060 w 454012"/>
              <a:gd name="connsiteY10" fmla="*/ 602367 h 894546"/>
              <a:gd name="connsiteX11" fmla="*/ 454008 w 454012"/>
              <a:gd name="connsiteY11" fmla="*/ 782686 h 894546"/>
              <a:gd name="connsiteX12" fmla="*/ 318869 w 454012"/>
              <a:gd name="connsiteY12" fmla="*/ 890021 h 894546"/>
              <a:gd name="connsiteX13" fmla="*/ 293808 w 454012"/>
              <a:gd name="connsiteY13" fmla="*/ 892345 h 894546"/>
              <a:gd name="connsiteX14" fmla="*/ 227006 w 454012"/>
              <a:gd name="connsiteY14" fmla="*/ 777169 h 894546"/>
              <a:gd name="connsiteX15" fmla="*/ 158928 w 454012"/>
              <a:gd name="connsiteY15" fmla="*/ 894546 h 89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4012" h="894546">
                <a:moveTo>
                  <a:pt x="158928" y="894546"/>
                </a:moveTo>
                <a:lnTo>
                  <a:pt x="142249" y="893716"/>
                </a:lnTo>
                <a:cubicBezTo>
                  <a:pt x="59572" y="883932"/>
                  <a:pt x="0" y="855288"/>
                  <a:pt x="0" y="782686"/>
                </a:cubicBezTo>
                <a:cubicBezTo>
                  <a:pt x="0" y="734284"/>
                  <a:pt x="27545" y="657350"/>
                  <a:pt x="70761" y="592516"/>
                </a:cubicBezTo>
                <a:lnTo>
                  <a:pt x="73510" y="589473"/>
                </a:lnTo>
                <a:lnTo>
                  <a:pt x="73510" y="132429"/>
                </a:lnTo>
                <a:cubicBezTo>
                  <a:pt x="73510" y="59290"/>
                  <a:pt x="132800" y="0"/>
                  <a:pt x="205939" y="0"/>
                </a:cubicBezTo>
                <a:lnTo>
                  <a:pt x="248071" y="0"/>
                </a:lnTo>
                <a:cubicBezTo>
                  <a:pt x="321210" y="0"/>
                  <a:pt x="380500" y="59290"/>
                  <a:pt x="380500" y="132429"/>
                </a:cubicBezTo>
                <a:lnTo>
                  <a:pt x="380500" y="587497"/>
                </a:lnTo>
                <a:lnTo>
                  <a:pt x="392060" y="602367"/>
                </a:lnTo>
                <a:cubicBezTo>
                  <a:pt x="431092" y="670485"/>
                  <a:pt x="454364" y="747420"/>
                  <a:pt x="454008" y="782686"/>
                </a:cubicBezTo>
                <a:cubicBezTo>
                  <a:pt x="453474" y="835585"/>
                  <a:pt x="398976" y="874080"/>
                  <a:pt x="318869" y="890021"/>
                </a:cubicBezTo>
                <a:lnTo>
                  <a:pt x="293808" y="892345"/>
                </a:lnTo>
                <a:lnTo>
                  <a:pt x="227006" y="777169"/>
                </a:lnTo>
                <a:lnTo>
                  <a:pt x="158928" y="894546"/>
                </a:lnTo>
                <a:close/>
              </a:path>
            </a:pathLst>
          </a:custGeom>
          <a:ln w="19050"/>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ES" dirty="0"/>
          </a:p>
        </p:txBody>
      </p:sp>
      <p:sp>
        <p:nvSpPr>
          <p:cNvPr id="848" name="Oval 847"/>
          <p:cNvSpPr/>
          <p:nvPr/>
        </p:nvSpPr>
        <p:spPr>
          <a:xfrm>
            <a:off x="2089651" y="2186281"/>
            <a:ext cx="263769" cy="263769"/>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wrap="none" lIns="0" tIns="0" rIns="0" bIns="0" rtlCol="0" anchor="ctr"/>
          <a:lstStyle/>
          <a:p>
            <a:pPr algn="ctr"/>
            <a:r>
              <a:rPr lang="es-ES" sz="1000" b="1" dirty="0" smtClean="0">
                <a:solidFill>
                  <a:srgbClr val="37424A"/>
                </a:solidFill>
              </a:rPr>
              <a:t>ZX</a:t>
            </a:r>
            <a:endParaRPr lang="es-ES" sz="1000" b="1" dirty="0">
              <a:solidFill>
                <a:srgbClr val="37424A"/>
              </a:solidFill>
            </a:endParaRPr>
          </a:p>
        </p:txBody>
      </p:sp>
      <p:sp>
        <p:nvSpPr>
          <p:cNvPr id="230" name="Freeform 229"/>
          <p:cNvSpPr/>
          <p:nvPr/>
        </p:nvSpPr>
        <p:spPr>
          <a:xfrm flipH="1" flipV="1">
            <a:off x="3226446" y="5382092"/>
            <a:ext cx="1112040" cy="244246"/>
          </a:xfrm>
          <a:custGeom>
            <a:avLst/>
            <a:gdLst>
              <a:gd name="connsiteX0" fmla="*/ 0 w 766916"/>
              <a:gd name="connsiteY0" fmla="*/ 0 h 396100"/>
              <a:gd name="connsiteX1" fmla="*/ 766916 w 766916"/>
              <a:gd name="connsiteY1" fmla="*/ 0 h 396100"/>
              <a:gd name="connsiteX2" fmla="*/ 766916 w 766916"/>
              <a:gd name="connsiteY2" fmla="*/ 396100 h 396100"/>
            </a:gdLst>
            <a:ahLst/>
            <a:cxnLst>
              <a:cxn ang="0">
                <a:pos x="connsiteX0" y="connsiteY0"/>
              </a:cxn>
              <a:cxn ang="0">
                <a:pos x="connsiteX1" y="connsiteY1"/>
              </a:cxn>
              <a:cxn ang="0">
                <a:pos x="connsiteX2" y="connsiteY2"/>
              </a:cxn>
            </a:cxnLst>
            <a:rect l="l" t="t" r="r" b="b"/>
            <a:pathLst>
              <a:path w="766916" h="396100">
                <a:moveTo>
                  <a:pt x="0" y="0"/>
                </a:moveTo>
                <a:lnTo>
                  <a:pt x="766916" y="0"/>
                </a:lnTo>
                <a:lnTo>
                  <a:pt x="766916" y="39610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37424A"/>
              </a:solidFill>
            </a:endParaRPr>
          </a:p>
        </p:txBody>
      </p:sp>
      <p:sp>
        <p:nvSpPr>
          <p:cNvPr id="232" name="TextBox 231"/>
          <p:cNvSpPr txBox="1"/>
          <p:nvPr/>
        </p:nvSpPr>
        <p:spPr>
          <a:xfrm>
            <a:off x="135047" y="2527273"/>
            <a:ext cx="1421882" cy="258532"/>
          </a:xfrm>
          <a:prstGeom prst="rect">
            <a:avLst/>
          </a:prstGeom>
          <a:solidFill>
            <a:schemeClr val="bg1"/>
          </a:solidFill>
        </p:spPr>
        <p:txBody>
          <a:bodyPr wrap="square" rtlCol="0">
            <a:spAutoFit/>
          </a:bodyPr>
          <a:lstStyle/>
          <a:p>
            <a:pPr algn="r">
              <a:lnSpc>
                <a:spcPct val="90000"/>
              </a:lnSpc>
            </a:pPr>
            <a:r>
              <a:rPr lang="es-ES" sz="1200" dirty="0" smtClean="0">
                <a:solidFill>
                  <a:srgbClr val="37424A"/>
                </a:solidFill>
              </a:rPr>
              <a:t>Lípido A</a:t>
            </a:r>
            <a:endParaRPr lang="es-ES" sz="1200" dirty="0">
              <a:solidFill>
                <a:srgbClr val="37424A"/>
              </a:solidFill>
            </a:endParaRPr>
          </a:p>
        </p:txBody>
      </p:sp>
      <p:sp>
        <p:nvSpPr>
          <p:cNvPr id="233" name="TextBox 232"/>
          <p:cNvSpPr txBox="1"/>
          <p:nvPr/>
        </p:nvSpPr>
        <p:spPr>
          <a:xfrm>
            <a:off x="441437" y="5520938"/>
            <a:ext cx="1115491" cy="258532"/>
          </a:xfrm>
          <a:prstGeom prst="rect">
            <a:avLst/>
          </a:prstGeom>
          <a:solidFill>
            <a:schemeClr val="bg1"/>
          </a:solidFill>
        </p:spPr>
        <p:txBody>
          <a:bodyPr wrap="square" rtlCol="0">
            <a:spAutoFit/>
          </a:bodyPr>
          <a:lstStyle/>
          <a:p>
            <a:pPr algn="r">
              <a:lnSpc>
                <a:spcPct val="90000"/>
              </a:lnSpc>
            </a:pPr>
            <a:r>
              <a:rPr lang="es-ES" sz="1200" dirty="0" smtClean="0">
                <a:solidFill>
                  <a:srgbClr val="37424A"/>
                </a:solidFill>
              </a:rPr>
              <a:t>Proteínas</a:t>
            </a:r>
            <a:endParaRPr lang="es-ES" sz="1200" dirty="0">
              <a:solidFill>
                <a:srgbClr val="37424A"/>
              </a:solidFill>
            </a:endParaRPr>
          </a:p>
        </p:txBody>
      </p:sp>
      <p:sp>
        <p:nvSpPr>
          <p:cNvPr id="234" name="TextBox 233"/>
          <p:cNvSpPr txBox="1"/>
          <p:nvPr/>
        </p:nvSpPr>
        <p:spPr>
          <a:xfrm>
            <a:off x="98375" y="2333095"/>
            <a:ext cx="1458554" cy="258532"/>
          </a:xfrm>
          <a:prstGeom prst="rect">
            <a:avLst/>
          </a:prstGeom>
          <a:solidFill>
            <a:schemeClr val="bg1"/>
          </a:solidFill>
        </p:spPr>
        <p:txBody>
          <a:bodyPr wrap="square" rtlCol="0">
            <a:spAutoFit/>
          </a:bodyPr>
          <a:lstStyle/>
          <a:p>
            <a:pPr algn="r">
              <a:lnSpc>
                <a:spcPct val="90000"/>
              </a:lnSpc>
            </a:pPr>
            <a:r>
              <a:rPr lang="es-ES" sz="1200" dirty="0" smtClean="0">
                <a:solidFill>
                  <a:srgbClr val="37424A"/>
                </a:solidFill>
              </a:rPr>
              <a:t>Polisacárido O</a:t>
            </a:r>
            <a:endParaRPr lang="es-ES" sz="1200" dirty="0">
              <a:solidFill>
                <a:srgbClr val="37424A"/>
              </a:solidFill>
            </a:endParaRPr>
          </a:p>
        </p:txBody>
      </p:sp>
      <p:sp>
        <p:nvSpPr>
          <p:cNvPr id="235" name="TextBox 234"/>
          <p:cNvSpPr txBox="1"/>
          <p:nvPr/>
        </p:nvSpPr>
        <p:spPr>
          <a:xfrm>
            <a:off x="441438" y="3615793"/>
            <a:ext cx="1115491" cy="258532"/>
          </a:xfrm>
          <a:prstGeom prst="rect">
            <a:avLst/>
          </a:prstGeom>
          <a:noFill/>
        </p:spPr>
        <p:txBody>
          <a:bodyPr wrap="square" rtlCol="0">
            <a:spAutoFit/>
          </a:bodyPr>
          <a:lstStyle/>
          <a:p>
            <a:pPr algn="r">
              <a:lnSpc>
                <a:spcPct val="90000"/>
              </a:lnSpc>
            </a:pPr>
            <a:r>
              <a:rPr lang="es-ES" sz="1200" dirty="0" smtClean="0">
                <a:solidFill>
                  <a:srgbClr val="37424A"/>
                </a:solidFill>
              </a:rPr>
              <a:t>Lipoproteína </a:t>
            </a:r>
            <a:endParaRPr lang="es-ES" sz="1200" dirty="0">
              <a:solidFill>
                <a:srgbClr val="37424A"/>
              </a:solidFill>
            </a:endParaRPr>
          </a:p>
        </p:txBody>
      </p:sp>
    </p:spTree>
    <p:extLst>
      <p:ext uri="{BB962C8B-B14F-4D97-AF65-F5344CB8AC3E}">
        <p14:creationId xmlns:p14="http://schemas.microsoft.com/office/powerpoint/2010/main" xmlns="" val="3422954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33333E-6 -2.96296E-6 L -0.01146 -2.96296E-6 C -0.01381 -2.96296E-6 -0.01641 -0.00023 -0.01927 -0.00023 C -0.02396 -0.00046 -0.03021 -0.00023 -0.03503 -0.00023 C -0.03933 -2.96296E-6 -0.04271 0.00023 -0.04701 0.00023 C -0.05052 0.0007 -0.05586 0.00116 -0.06133 0.00116 C -0.0668 0.00116 -0.07006 0.00139 -0.07448 0.00093 C -0.07526 0.0007 -0.07709 0.0007 -0.07787 0.0007 C -0.07956 0.00023 -0.08008 -2.96296E-6 -0.08321 -0.00023 C -0.08464 -0.00046 -0.09024 -0.00046 -0.09024 -0.00023 C -0.09532 -0.00046 -0.09571 -0.00046 -0.09896 -0.00046 C -0.10573 -0.00139 -0.1362 -0.0074 -0.14571 -0.00509 C -0.15521 -0.00301 -0.15508 -0.0125 -0.15638 0.01227 C -0.15756 0.03727 -0.12917 0.00949 -0.12917 0.00371 " pathEditMode="relative" rAng="0" ptsTypes="AAAAAAAAAAAAAA">
                                      <p:cBhvr>
                                        <p:cTn id="6" dur="5000" fill="hold"/>
                                        <p:tgtEl>
                                          <p:spTgt spid="825"/>
                                        </p:tgtEl>
                                        <p:attrNameLst>
                                          <p:attrName>ppt_x</p:attrName>
                                          <p:attrName>ppt_y</p:attrName>
                                        </p:attrNameLst>
                                      </p:cBhvr>
                                      <p:rCtr x="-7826" y="833"/>
                                    </p:animMotion>
                                  </p:childTnLst>
                                </p:cTn>
                              </p:par>
                              <p:par>
                                <p:cTn id="7" presetID="0" presetClass="path" presetSubtype="0" accel="50000" decel="50000" fill="hold" grpId="0" nodeType="withEffect">
                                  <p:stCondLst>
                                    <p:cond delay="0"/>
                                  </p:stCondLst>
                                  <p:childTnLst>
                                    <p:animMotion origin="layout" path="M -0.00013 0.00024 C -0.00703 0.00024 -0.01354 0.00301 -0.02057 0.00024 C -0.02773 -0.00277 -0.03606 -0.01898 -0.04323 -0.01782 C -0.05052 -0.01643 -0.05508 0.00463 -0.06367 0.00764 C -0.07239 0.01065 -0.06966 -0.03194 -0.07083 -0.04513 " pathEditMode="relative" rAng="0" ptsTypes="AAAAA">
                                      <p:cBhvr>
                                        <p:cTn id="8" dur="5000" fill="hold"/>
                                        <p:tgtEl>
                                          <p:spTgt spid="826"/>
                                        </p:tgtEl>
                                        <p:attrNameLst>
                                          <p:attrName>ppt_x</p:attrName>
                                          <p:attrName>ppt_y</p:attrName>
                                        </p:attrNameLst>
                                      </p:cBhvr>
                                      <p:rCtr x="-3542" y="-1898"/>
                                    </p:animMotion>
                                  </p:childTnLst>
                                </p:cTn>
                              </p:par>
                              <p:par>
                                <p:cTn id="9" presetID="0" presetClass="path" presetSubtype="0" accel="50000" decel="50000" fill="hold" grpId="0" nodeType="withEffect">
                                  <p:stCondLst>
                                    <p:cond delay="0"/>
                                  </p:stCondLst>
                                  <p:childTnLst>
                                    <p:animMotion origin="layout" path="M 5E-6 -0.00047 C 0.00352 0.00115 0.0112 0.01273 0.02019 0.01203 C 0.02917 0.01157 0.02579 -0.00857 0.02787 -0.01389 C 0.02852 -0.01667 0.02878 -0.02199 0.03008 -0.02477 C 0.03204 -0.02778 0.03282 -0.03218 0.03438 -0.03496 C 0.03503 -0.03612 0.03659 -0.03866 0.03659 -0.03774 C 0.03803 -0.04283 0.04362 -0.04607 0.04688 -0.04699 C 0.05235 -0.05186 0.06029 -0.05186 0.06615 -0.05186 C 0.07487 -0.05186 0.0836 -0.05186 0.09206 -0.04954 C 0.09636 -0.04815 0.09987 -0.04561 0.10391 -0.04422 C 0.10717 -0.04144 0.10964 -0.04005 0.11264 -0.03588 C 0.11407 -0.03449 0.11615 -0.02917 0.11758 -0.02662 C 0.12019 -0.02199 0.12514 -0.01806 0.12969 -0.01667 C 0.13139 -0.01389 0.13685 -0.0125 0.13959 -0.01112 C 0.14688 -0.0088 0.16667 -0.00417 0.17409 -0.00278 " pathEditMode="relative" rAng="0" ptsTypes="AAAAAAAAAAAAAAA">
                                      <p:cBhvr>
                                        <p:cTn id="10" dur="5000" fill="hold"/>
                                        <p:tgtEl>
                                          <p:spTgt spid="827"/>
                                        </p:tgtEl>
                                        <p:attrNameLst>
                                          <p:attrName>ppt_x</p:attrName>
                                          <p:attrName>ppt_y</p:attrName>
                                        </p:attrNameLst>
                                      </p:cBhvr>
                                      <p:rCtr x="8698" y="-1944"/>
                                    </p:animMotion>
                                  </p:childTnLst>
                                </p:cTn>
                              </p:par>
                              <p:par>
                                <p:cTn id="11" presetID="0" presetClass="path" presetSubtype="0" accel="50000" decel="50000" fill="hold" grpId="0" nodeType="withEffect">
                                  <p:stCondLst>
                                    <p:cond delay="0"/>
                                  </p:stCondLst>
                                  <p:childTnLst>
                                    <p:animMotion origin="layout" path="M -0.00017 -2.96296E-6 C 0.0059 0.0051 0.00556 0.01227 0.00799 0.01991 C 0.01024 0.0294 0.01007 0.0382 0.01059 0.05278 C 0.01076 0.06968 0.01024 0.08912 0.01024 0.1132 C 0.01024 0.13658 0.00799 0.16898 0.01007 0.18773 C 0.01181 0.20579 0.01441 0.2169 0.02205 0.22408 C 0.02934 0.22801 0.04062 0.22269 0.04514 0.23102 C 0.04931 0.23843 0.04271 0.25232 0.04826 0.27477 C 0.05365 0.29699 0.07899 0.28611 0.07865 0.29167 " pathEditMode="relative" rAng="0" ptsTypes="AAAAAAAAA">
                                      <p:cBhvr>
                                        <p:cTn id="12" dur="3000" fill="hold"/>
                                        <p:tgtEl>
                                          <p:spTgt spid="848"/>
                                        </p:tgtEl>
                                        <p:attrNameLst>
                                          <p:attrName>ppt_x</p:attrName>
                                          <p:attrName>ppt_y</p:attrName>
                                        </p:attrNameLst>
                                      </p:cBhvr>
                                      <p:rCtr x="3941" y="14583"/>
                                    </p:animMotion>
                                  </p:childTnLst>
                                </p:cTn>
                              </p:par>
                              <p:par>
                                <p:cTn id="13" presetID="50" presetClass="path" presetSubtype="0" accel="50000" decel="50000" fill="hold" nodeType="withEffect">
                                  <p:stCondLst>
                                    <p:cond delay="3000"/>
                                  </p:stCondLst>
                                  <p:childTnLst>
                                    <p:animMotion origin="layout" path="M 0.03333 -0.04838 C 0.01875 -0.05047 0.00494 -0.0419 -0.00078 -0.03588 C -0.00651 -0.02987 -0.00078 -0.00695 -0.00013 4.44444E-6 " pathEditMode="relative" rAng="0" ptsTypes="AAA">
                                      <p:cBhvr>
                                        <p:cTn id="14" dur="2000" fill="hold"/>
                                        <p:tgtEl>
                                          <p:spTgt spid="238"/>
                                        </p:tgtEl>
                                        <p:attrNameLst>
                                          <p:attrName>ppt_x</p:attrName>
                                          <p:attrName>ppt_y</p:attrName>
                                        </p:attrNameLst>
                                      </p:cBhvr>
                                      <p:rCtr x="-1836" y="2384"/>
                                    </p:animMotion>
                                  </p:childTnLst>
                                </p:cTn>
                              </p:par>
                              <p:par>
                                <p:cTn id="15" presetID="37" presetClass="path" presetSubtype="0" accel="50000" decel="50000" fill="hold" nodeType="withEffect">
                                  <p:stCondLst>
                                    <p:cond delay="3000"/>
                                  </p:stCondLst>
                                  <p:childTnLst>
                                    <p:animMotion origin="layout" path="M -0.00039 1.48148E-6 C -0.00391 0.00833 0.00742 0.02523 0.00442 0.03657 C 0.00143 0.04768 -0.02097 0.06273 -0.01693 0.0662 " pathEditMode="relative" rAng="0" ptsTypes="AAA">
                                      <p:cBhvr>
                                        <p:cTn id="16" dur="2000" fill="hold"/>
                                        <p:tgtEl>
                                          <p:spTgt spid="239"/>
                                        </p:tgtEl>
                                        <p:attrNameLst>
                                          <p:attrName>ppt_x</p:attrName>
                                          <p:attrName>ppt_y</p:attrName>
                                        </p:attrNameLst>
                                      </p:cBhvr>
                                      <p:rCtr x="-586" y="3310"/>
                                    </p:animMotion>
                                  </p:childTnLst>
                                </p:cTn>
                              </p:par>
                              <p:par>
                                <p:cTn id="17" presetID="42" presetClass="path" presetSubtype="0" accel="50000" decel="50000" fill="hold" nodeType="withEffect">
                                  <p:stCondLst>
                                    <p:cond delay="3000"/>
                                  </p:stCondLst>
                                  <p:childTnLst>
                                    <p:animMotion origin="layout" path="M -2.5E-6 1.48148E-6 L -0.03255 0.03102 " pathEditMode="relative" rAng="0" ptsTypes="AA">
                                      <p:cBhvr>
                                        <p:cTn id="18" dur="2000" fill="hold"/>
                                        <p:tgtEl>
                                          <p:spTgt spid="240"/>
                                        </p:tgtEl>
                                        <p:attrNameLst>
                                          <p:attrName>ppt_x</p:attrName>
                                          <p:attrName>ppt_y</p:attrName>
                                        </p:attrNameLst>
                                      </p:cBhvr>
                                      <p:rCtr x="-1628" y="1551"/>
                                    </p:animMotion>
                                  </p:childTnLst>
                                </p:cTn>
                              </p:par>
                              <p:par>
                                <p:cTn id="19" presetID="37" presetClass="path" presetSubtype="0" accel="50000" decel="50000" fill="hold" nodeType="withEffect">
                                  <p:stCondLst>
                                    <p:cond delay="3000"/>
                                  </p:stCondLst>
                                  <p:childTnLst>
                                    <p:animMotion origin="layout" path="M -1.875E-6 -4.44444E-6 C 0.00768 -0.00949 0.01328 -0.02777 0.02084 -0.03171 C 0.02839 -0.03588 0.04675 -0.03588 0.053 -0.03773 " pathEditMode="relative" rAng="0" ptsTypes="AAA">
                                      <p:cBhvr>
                                        <p:cTn id="20" dur="2000" fill="hold"/>
                                        <p:tgtEl>
                                          <p:spTgt spid="241"/>
                                        </p:tgtEl>
                                        <p:attrNameLst>
                                          <p:attrName>ppt_x</p:attrName>
                                          <p:attrName>ppt_y</p:attrName>
                                        </p:attrNameLst>
                                      </p:cBhvr>
                                      <p:rCtr x="2643" y="-1898"/>
                                    </p:animMotion>
                                  </p:childTnLst>
                                </p:cTn>
                              </p:par>
                              <p:par>
                                <p:cTn id="21" presetID="50" presetClass="path" presetSubtype="0" accel="50000" decel="50000" fill="hold" nodeType="withEffect">
                                  <p:stCondLst>
                                    <p:cond delay="3000"/>
                                  </p:stCondLst>
                                  <p:childTnLst>
                                    <p:animMotion origin="layout" path="M 0.00846 -0.0382 C 0.0164 -0.04167 0.01653 -0.04722 0.02447 -0.04468 C 0.03242 -0.04213 0.03268 -0.04028 0.0388 -0.03241 " pathEditMode="relative" rAng="0" ptsTypes="AAA">
                                      <p:cBhvr>
                                        <p:cTn id="22" dur="2000" fill="hold"/>
                                        <p:tgtEl>
                                          <p:spTgt spid="242"/>
                                        </p:tgtEl>
                                        <p:attrNameLst>
                                          <p:attrName>ppt_x</p:attrName>
                                          <p:attrName>ppt_y</p:attrName>
                                        </p:attrNameLst>
                                      </p:cBhvr>
                                      <p:rCtr x="1510" y="-69"/>
                                    </p:animMotion>
                                  </p:childTnLst>
                                </p:cTn>
                              </p:par>
                              <p:par>
                                <p:cTn id="23" presetID="42" presetClass="path" presetSubtype="0" accel="50000" decel="50000" fill="hold" nodeType="withEffect">
                                  <p:stCondLst>
                                    <p:cond delay="3000"/>
                                  </p:stCondLst>
                                  <p:childTnLst>
                                    <p:animMotion origin="layout" path="M 5E-6 1.48148E-6 L -0.1211 0.05949 " pathEditMode="relative" rAng="0" ptsTypes="AA">
                                      <p:cBhvr>
                                        <p:cTn id="24" dur="2000" fill="hold"/>
                                        <p:tgtEl>
                                          <p:spTgt spid="243"/>
                                        </p:tgtEl>
                                        <p:attrNameLst>
                                          <p:attrName>ppt_x</p:attrName>
                                          <p:attrName>ppt_y</p:attrName>
                                        </p:attrNameLst>
                                      </p:cBhvr>
                                      <p:rCtr x="-6055" y="296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5" grpId="0" animBg="1"/>
      <p:bldP spid="826" grpId="0" animBg="1"/>
      <p:bldP spid="827" grpId="0" animBg="1"/>
      <p:bldP spid="848" grpId="0" animBg="1"/>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 name="TextBox 10"/>
          <p:cNvSpPr txBox="1"/>
          <p:nvPr/>
        </p:nvSpPr>
        <p:spPr>
          <a:xfrm>
            <a:off x="686088" y="1371600"/>
            <a:ext cx="6714838" cy="1190847"/>
          </a:xfrm>
          <a:prstGeom prst="roundRect">
            <a:avLst/>
          </a:prstGeom>
          <a:noFill/>
          <a:ln w="25400" cap="flat" cmpd="sng" algn="ctr">
            <a:solidFill>
              <a:srgbClr val="9E1A96"/>
            </a:solidFill>
            <a:prstDash val="solid"/>
          </a:ln>
          <a:effectLst/>
        </p:spPr>
        <p:txBody>
          <a:bodyPr wrap="square" rtlCol="0">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357188" indent="-357188" defTabSz="914400">
              <a:buFont typeface="Arial" panose="020B0604020202020204" pitchFamily="34" charset="0"/>
              <a:buChar char="•"/>
              <a:defRPr/>
            </a:pPr>
            <a:endParaRPr lang="en-US" dirty="0">
              <a:solidFill>
                <a:srgbClr val="9E1A96"/>
              </a:solidFill>
              <a:latin typeface="Arial"/>
            </a:endParaRPr>
          </a:p>
        </p:txBody>
      </p:sp>
      <p:sp>
        <p:nvSpPr>
          <p:cNvPr id="5" name="Title 1"/>
          <p:cNvSpPr txBox="1">
            <a:spLocks/>
          </p:cNvSpPr>
          <p:nvPr/>
        </p:nvSpPr>
        <p:spPr>
          <a:xfrm>
            <a:off x="107504" y="-6564"/>
            <a:ext cx="8928992" cy="1275323"/>
          </a:xfrm>
          <a:prstGeom prst="rect">
            <a:avLst/>
          </a:prstGeom>
        </p:spPr>
        <p:txBody>
          <a:bodyPr anchor="ctr" anchorCtr="0">
            <a:noAutofit/>
          </a:bodyPr>
          <a:lstStyle>
            <a:lvl1pPr algn="l" defTabSz="457200" rtl="0" eaLnBrk="1" latinLnBrk="0" hangingPunct="1">
              <a:spcBef>
                <a:spcPct val="0"/>
              </a:spcBef>
              <a:buNone/>
              <a:defRPr sz="2800" kern="1200" baseline="0">
                <a:solidFill>
                  <a:schemeClr val="bg1"/>
                </a:solidFill>
                <a:latin typeface="Arial"/>
                <a:ea typeface="+mj-ea"/>
                <a:cs typeface="Arial"/>
              </a:defRPr>
            </a:lvl1pPr>
          </a:lstStyle>
          <a:p>
            <a:pPr algn="ctr"/>
            <a:r>
              <a:rPr lang="es-MX" b="1" dirty="0" smtClean="0">
                <a:solidFill>
                  <a:srgbClr val="0070C0"/>
                </a:solidFill>
                <a:effectLst>
                  <a:outerShdw blurRad="38100" dist="38100" dir="2700000" algn="tl">
                    <a:srgbClr val="000000">
                      <a:alpha val="43137"/>
                    </a:srgbClr>
                  </a:outerShdw>
                </a:effectLst>
              </a:rPr>
              <a:t>¿Qué hace diferente a </a:t>
            </a:r>
            <a:r>
              <a:rPr lang="es-MX" b="1" dirty="0" err="1" smtClean="0">
                <a:solidFill>
                  <a:srgbClr val="0070C0"/>
                </a:solidFill>
                <a:effectLst>
                  <a:outerShdw blurRad="38100" dist="38100" dir="2700000" algn="tl">
                    <a:srgbClr val="000000">
                      <a:alpha val="43137"/>
                    </a:srgbClr>
                  </a:outerShdw>
                </a:effectLst>
              </a:rPr>
              <a:t>ceftolozano</a:t>
            </a:r>
            <a:r>
              <a:rPr lang="es-MX" b="1" dirty="0" smtClean="0">
                <a:solidFill>
                  <a:srgbClr val="0070C0"/>
                </a:solidFill>
                <a:effectLst>
                  <a:outerShdw blurRad="38100" dist="38100" dir="2700000" algn="tl">
                    <a:srgbClr val="000000">
                      <a:alpha val="43137"/>
                    </a:srgbClr>
                  </a:outerShdw>
                </a:effectLst>
              </a:rPr>
              <a:t> y </a:t>
            </a:r>
            <a:r>
              <a:rPr lang="es-MX" b="1" dirty="0" err="1" smtClean="0">
                <a:solidFill>
                  <a:srgbClr val="0070C0"/>
                </a:solidFill>
                <a:effectLst>
                  <a:outerShdw blurRad="38100" dist="38100" dir="2700000" algn="tl">
                    <a:srgbClr val="000000">
                      <a:alpha val="43137"/>
                    </a:srgbClr>
                  </a:outerShdw>
                </a:effectLst>
              </a:rPr>
              <a:t>tazobactam</a:t>
            </a:r>
            <a:r>
              <a:rPr lang="es-MX" b="1" dirty="0" smtClean="0">
                <a:solidFill>
                  <a:srgbClr val="0070C0"/>
                </a:solidFill>
                <a:effectLst>
                  <a:outerShdw blurRad="38100" dist="38100" dir="2700000" algn="tl">
                    <a:srgbClr val="000000">
                      <a:alpha val="43137"/>
                    </a:srgbClr>
                  </a:outerShdw>
                </a:effectLst>
              </a:rPr>
              <a:t>?  </a:t>
            </a:r>
            <a:r>
              <a:rPr b="1" dirty="0">
                <a:solidFill>
                  <a:srgbClr val="0070C0"/>
                </a:solidFill>
                <a:effectLst>
                  <a:outerShdw blurRad="38100" dist="38100" dir="2700000" algn="tl">
                    <a:srgbClr val="000000">
                      <a:alpha val="43137"/>
                    </a:srgbClr>
                  </a:outerShdw>
                </a:effectLst>
              </a:rPr>
              <a:t/>
            </a:r>
            <a:br>
              <a:rPr b="1" dirty="0">
                <a:solidFill>
                  <a:srgbClr val="0070C0"/>
                </a:solidFill>
                <a:effectLst>
                  <a:outerShdw blurRad="38100" dist="38100" dir="2700000" algn="tl">
                    <a:srgbClr val="000000">
                      <a:alpha val="43137"/>
                    </a:srgbClr>
                  </a:outerShdw>
                </a:effectLst>
              </a:rPr>
            </a:br>
            <a:r>
              <a:rPr lang="es-MX" sz="2400" b="1" dirty="0" smtClean="0">
                <a:solidFill>
                  <a:srgbClr val="0070C0"/>
                </a:solidFill>
                <a:effectLst>
                  <a:outerShdw blurRad="38100" dist="38100" dir="2700000" algn="tl">
                    <a:srgbClr val="000000">
                      <a:alpha val="43137"/>
                    </a:srgbClr>
                  </a:outerShdw>
                </a:effectLst>
              </a:rPr>
              <a:t>La </a:t>
            </a:r>
            <a:r>
              <a:rPr lang="es-MX" sz="2400" b="1" dirty="0">
                <a:solidFill>
                  <a:srgbClr val="0070C0"/>
                </a:solidFill>
                <a:effectLst>
                  <a:outerShdw blurRad="38100" dist="38100" dir="2700000" algn="tl">
                    <a:srgbClr val="000000">
                      <a:alpha val="43137"/>
                    </a:srgbClr>
                  </a:outerShdw>
                </a:effectLst>
              </a:rPr>
              <a:t>actividad contra </a:t>
            </a:r>
            <a:r>
              <a:rPr lang="es-MX" sz="2400" b="1" i="1" dirty="0">
                <a:solidFill>
                  <a:srgbClr val="0070C0"/>
                </a:solidFill>
                <a:effectLst>
                  <a:outerShdw blurRad="38100" dist="38100" dir="2700000" algn="tl">
                    <a:srgbClr val="000000">
                      <a:alpha val="43137"/>
                    </a:srgbClr>
                  </a:outerShdw>
                </a:effectLst>
              </a:rPr>
              <a:t>Pseudomonas aeruginosa</a:t>
            </a:r>
            <a:endParaRPr lang="es-MX" b="1" i="1" dirty="0">
              <a:solidFill>
                <a:srgbClr val="0070C0"/>
              </a:solidFill>
              <a:effectLst>
                <a:outerShdw blurRad="38100" dist="38100" dir="2700000" algn="tl">
                  <a:srgbClr val="000000">
                    <a:alpha val="43137"/>
                  </a:srgbClr>
                </a:outerShdw>
              </a:effectLst>
            </a:endParaRPr>
          </a:p>
        </p:txBody>
      </p:sp>
      <p:sp>
        <p:nvSpPr>
          <p:cNvPr id="6" name="Content Placeholder 2"/>
          <p:cNvSpPr txBox="1">
            <a:spLocks/>
          </p:cNvSpPr>
          <p:nvPr/>
        </p:nvSpPr>
        <p:spPr>
          <a:xfrm>
            <a:off x="793282" y="1371600"/>
            <a:ext cx="6607644" cy="1281757"/>
          </a:xfrm>
          <a:prstGeom prst="rect">
            <a:avLst/>
          </a:prstGeom>
        </p:spPr>
        <p:txBody>
          <a:bodyPr lIns="0" tIns="0" rIns="0" bIns="0"/>
          <a:lstStyle>
            <a:lvl1pPr marL="360363" indent="-342900" algn="l" defTabSz="457200" rtl="0" eaLnBrk="1" latinLnBrk="0" hangingPunct="1">
              <a:lnSpc>
                <a:spcPct val="100000"/>
              </a:lnSpc>
              <a:spcBef>
                <a:spcPts val="1200"/>
              </a:spcBef>
              <a:buFont typeface="Arial"/>
              <a:buChar char="•"/>
              <a:tabLst/>
              <a:defRPr sz="2400" kern="1200" baseline="0">
                <a:solidFill>
                  <a:schemeClr val="tx1"/>
                </a:solidFill>
                <a:latin typeface="Arial"/>
                <a:ea typeface="+mn-ea"/>
                <a:cs typeface="Arial"/>
              </a:defRPr>
            </a:lvl1pPr>
            <a:lvl2pPr marL="639763" indent="-282575" algn="l" defTabSz="457200" rtl="0" eaLnBrk="1" latinLnBrk="0" hangingPunct="1">
              <a:lnSpc>
                <a:spcPct val="100000"/>
              </a:lnSpc>
              <a:spcBef>
                <a:spcPts val="0"/>
              </a:spcBef>
              <a:buFont typeface="Arial"/>
              <a:buChar char="–"/>
              <a:tabLst/>
              <a:defRPr sz="1800" kern="1200" baseline="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indent="-400050">
              <a:spcBef>
                <a:spcPts val="0"/>
              </a:spcBef>
              <a:spcAft>
                <a:spcPts val="300"/>
              </a:spcAft>
              <a:defRPr/>
            </a:pPr>
            <a:r>
              <a:rPr lang="es-MX" sz="1400" dirty="0" smtClean="0">
                <a:solidFill>
                  <a:prstClr val="black"/>
                </a:solidFill>
              </a:rPr>
              <a:t>Estable contra los mecanismos de resistencia comunes de </a:t>
            </a:r>
            <a:r>
              <a:rPr lang="es-MX" sz="1400" i="1" dirty="0" smtClean="0">
                <a:solidFill>
                  <a:srgbClr val="37424A"/>
                </a:solidFill>
              </a:rPr>
              <a:t>P. aeruginosa,</a:t>
            </a:r>
            <a:r>
              <a:rPr lang="es-MX" sz="1400" dirty="0" smtClean="0">
                <a:solidFill>
                  <a:prstClr val="black"/>
                </a:solidFill>
              </a:rPr>
              <a:t> como pérdida de porinas de la membrana exterior (OprD), AmpC cromosómica e intensificación de las bombas de salida (MexXY, MexAB).</a:t>
            </a:r>
            <a:r>
              <a:rPr lang="es-MX" sz="1400" baseline="30000" dirty="0" smtClean="0">
                <a:solidFill>
                  <a:srgbClr val="37424A"/>
                </a:solidFill>
              </a:rPr>
              <a:t>1</a:t>
            </a:r>
          </a:p>
          <a:p>
            <a:pPr marL="457200" indent="-400050">
              <a:spcBef>
                <a:spcPts val="0"/>
              </a:spcBef>
              <a:spcAft>
                <a:spcPts val="300"/>
              </a:spcAft>
            </a:pPr>
            <a:r>
              <a:rPr lang="es-MX" sz="1400" dirty="0">
                <a:solidFill>
                  <a:prstClr val="black"/>
                </a:solidFill>
              </a:rPr>
              <a:t>Los aislados resistentes a otras cefalosporinas pueden ser sensibles, aunque puede haber resistencia cruzada.</a:t>
            </a:r>
            <a:r>
              <a:rPr lang="es-MX" sz="1400" baseline="30000" dirty="0">
                <a:solidFill>
                  <a:prstClr val="black"/>
                </a:solidFill>
              </a:rPr>
              <a:t>2</a:t>
            </a:r>
          </a:p>
          <a:p>
            <a:pPr>
              <a:spcBef>
                <a:spcPts val="0"/>
              </a:spcBef>
              <a:spcAft>
                <a:spcPts val="300"/>
              </a:spcAft>
              <a:defRPr/>
            </a:pPr>
            <a:endParaRPr lang="es-MX" sz="1400" dirty="0">
              <a:solidFill>
                <a:srgbClr val="37424A"/>
              </a:solidFill>
            </a:endParaRPr>
          </a:p>
        </p:txBody>
      </p:sp>
      <p:sp>
        <p:nvSpPr>
          <p:cNvPr id="7" name="Text Placeholder 4"/>
          <p:cNvSpPr txBox="1">
            <a:spLocks/>
          </p:cNvSpPr>
          <p:nvPr/>
        </p:nvSpPr>
        <p:spPr>
          <a:xfrm>
            <a:off x="107504" y="5804438"/>
            <a:ext cx="7303736" cy="792914"/>
          </a:xfrm>
          <a:prstGeom prst="rect">
            <a:avLst/>
          </a:prstGeom>
        </p:spPr>
        <p:txBody>
          <a:bodyPr lIns="91440" tIns="0" rIns="0" bIns="45720" anchor="b" anchorCtr="0">
            <a:noAutofit/>
          </a:bodyPr>
          <a:lstStyle>
            <a:lvl1pPr marL="0" indent="0" algn="l" defTabSz="457200" rtl="0" eaLnBrk="1" latinLnBrk="0" hangingPunct="1">
              <a:spcBef>
                <a:spcPct val="20000"/>
              </a:spcBef>
              <a:buFont typeface="Arial"/>
              <a:buNone/>
              <a:defRPr lang="en-US" sz="1000" b="0" i="0" kern="1200" baseline="0" smtClean="0">
                <a:solidFill>
                  <a:schemeClr val="tx1"/>
                </a:solidFill>
                <a:effectLst/>
                <a:latin typeface="Arial"/>
                <a:ea typeface="+mn-ea"/>
                <a:cs typeface="Arial"/>
              </a:defRPr>
            </a:lvl1pPr>
            <a:lvl2pPr marL="457200" indent="0" algn="ctr" defTabSz="457200" rtl="0" eaLnBrk="1" latinLnBrk="0" hangingPunct="1">
              <a:spcBef>
                <a:spcPct val="20000"/>
              </a:spcBef>
              <a:buFont typeface="Arial"/>
              <a:buNone/>
              <a:defRPr sz="1800" kern="1200" baseline="0">
                <a:solidFill>
                  <a:schemeClr val="tx1">
                    <a:tint val="75000"/>
                  </a:schemeClr>
                </a:solidFill>
                <a:latin typeface="Arial"/>
                <a:ea typeface="+mn-ea"/>
                <a:cs typeface="Arial"/>
              </a:defRPr>
            </a:lvl2pPr>
            <a:lvl3pPr marL="914400" indent="0" algn="ctr" defTabSz="457200" rtl="0" eaLnBrk="1" latinLnBrk="0" hangingPunct="1">
              <a:spcBef>
                <a:spcPct val="20000"/>
              </a:spcBef>
              <a:buFont typeface="Arial"/>
              <a:buNone/>
              <a:defRPr sz="2400" kern="1200">
                <a:solidFill>
                  <a:schemeClr val="tx1">
                    <a:tint val="75000"/>
                  </a:schemeClr>
                </a:solidFill>
                <a:latin typeface="Arial"/>
                <a:ea typeface="+mn-ea"/>
                <a:cs typeface="Arial"/>
              </a:defRPr>
            </a:lvl3pPr>
            <a:lvl4pPr marL="13716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4pPr>
            <a:lvl5pPr marL="18288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s-MX" dirty="0" err="1">
                <a:solidFill>
                  <a:srgbClr val="37424A"/>
                </a:solidFill>
              </a:rPr>
              <a:t>OprD</a:t>
            </a:r>
            <a:r>
              <a:rPr lang="es-MX" dirty="0">
                <a:solidFill>
                  <a:srgbClr val="37424A"/>
                </a:solidFill>
              </a:rPr>
              <a:t> = porina de la membrana exterior. </a:t>
            </a:r>
          </a:p>
          <a:p>
            <a:r>
              <a:rPr lang="es-MX" sz="900" b="1" dirty="0">
                <a:solidFill>
                  <a:srgbClr val="37424A"/>
                </a:solidFill>
              </a:rPr>
              <a:t>1. </a:t>
            </a:r>
            <a:r>
              <a:rPr lang="es-MX" sz="900" dirty="0">
                <a:solidFill>
                  <a:srgbClr val="37424A"/>
                </a:solidFill>
              </a:rPr>
              <a:t>Castanheira y cols. </a:t>
            </a:r>
            <a:r>
              <a:rPr lang="es-MX" sz="900" i="1" dirty="0">
                <a:solidFill>
                  <a:srgbClr val="37424A"/>
                </a:solidFill>
              </a:rPr>
              <a:t>Antimicrob Agents Chemother</a:t>
            </a:r>
            <a:r>
              <a:rPr lang="es-MX" sz="900" dirty="0">
                <a:solidFill>
                  <a:srgbClr val="37424A"/>
                </a:solidFill>
              </a:rPr>
              <a:t>. 2014;58:6844–6850. </a:t>
            </a:r>
            <a:endParaRPr lang="es-MX" sz="900" dirty="0">
              <a:solidFill>
                <a:prstClr val="black"/>
              </a:solidFill>
            </a:endParaRPr>
          </a:p>
        </p:txBody>
      </p:sp>
      <p:graphicFrame>
        <p:nvGraphicFramePr>
          <p:cNvPr id="8" name="Content Placeholder 4"/>
          <p:cNvGraphicFramePr>
            <a:graphicFrameLocks/>
          </p:cNvGraphicFramePr>
          <p:nvPr>
            <p:extLst>
              <p:ext uri="{D42A27DB-BD31-4B8C-83A1-F6EECF244321}">
                <p14:modId xmlns:p14="http://schemas.microsoft.com/office/powerpoint/2010/main" xmlns="" val="1973570089"/>
              </p:ext>
            </p:extLst>
          </p:nvPr>
        </p:nvGraphicFramePr>
        <p:xfrm>
          <a:off x="793282" y="2692569"/>
          <a:ext cx="7464894" cy="2639756"/>
        </p:xfrm>
        <a:graphic>
          <a:graphicData uri="http://schemas.openxmlformats.org/drawingml/2006/table">
            <a:tbl>
              <a:tblPr firstRow="1">
                <a:tableStyleId>{5A111915-BE36-4E01-A7E5-04B1672EAD32}</a:tableStyleId>
              </a:tblPr>
              <a:tblGrid>
                <a:gridCol w="1822327"/>
                <a:gridCol w="1765005"/>
                <a:gridCol w="1286539"/>
                <a:gridCol w="1329070"/>
                <a:gridCol w="1261953"/>
              </a:tblGrid>
              <a:tr h="527125">
                <a:tc>
                  <a:txBody>
                    <a:bodyPr/>
                    <a:lstStyle>
                      <a:lvl1pPr marL="0" algn="l" defTabSz="457200" rtl="0" eaLnBrk="1" latinLnBrk="0" hangingPunct="1">
                        <a:defRPr sz="1800" b="1" kern="1200">
                          <a:solidFill>
                            <a:schemeClr val="tx1"/>
                          </a:solidFill>
                          <a:latin typeface="Arial"/>
                        </a:defRPr>
                      </a:lvl1pPr>
                      <a:lvl2pPr marL="457200" algn="l" defTabSz="457200" rtl="0" eaLnBrk="1" latinLnBrk="0" hangingPunct="1">
                        <a:defRPr sz="1800" b="1" kern="1200">
                          <a:solidFill>
                            <a:schemeClr val="tx1"/>
                          </a:solidFill>
                          <a:latin typeface="Arial"/>
                        </a:defRPr>
                      </a:lvl2pPr>
                      <a:lvl3pPr marL="914400" algn="l" defTabSz="457200" rtl="0" eaLnBrk="1" latinLnBrk="0" hangingPunct="1">
                        <a:defRPr sz="1800" b="1" kern="1200">
                          <a:solidFill>
                            <a:schemeClr val="tx1"/>
                          </a:solidFill>
                          <a:latin typeface="Arial"/>
                        </a:defRPr>
                      </a:lvl3pPr>
                      <a:lvl4pPr marL="1371600" algn="l" defTabSz="457200" rtl="0" eaLnBrk="1" latinLnBrk="0" hangingPunct="1">
                        <a:defRPr sz="1800" b="1" kern="1200">
                          <a:solidFill>
                            <a:schemeClr val="tx1"/>
                          </a:solidFill>
                          <a:latin typeface="Arial"/>
                        </a:defRPr>
                      </a:lvl4pPr>
                      <a:lvl5pPr marL="1828800" algn="l" defTabSz="457200" rtl="0" eaLnBrk="1" latinLnBrk="0" hangingPunct="1">
                        <a:defRPr sz="1800" b="1" kern="1200">
                          <a:solidFill>
                            <a:schemeClr val="tx1"/>
                          </a:solidFill>
                          <a:latin typeface="Arial"/>
                        </a:defRPr>
                      </a:lvl5pPr>
                      <a:lvl6pPr marL="2286000" algn="l" defTabSz="457200" rtl="0" eaLnBrk="1" latinLnBrk="0" hangingPunct="1">
                        <a:defRPr sz="1800" b="1" kern="1200">
                          <a:solidFill>
                            <a:schemeClr val="tx1"/>
                          </a:solidFill>
                          <a:latin typeface="Arial"/>
                        </a:defRPr>
                      </a:lvl6pPr>
                      <a:lvl7pPr marL="2743200" algn="l" defTabSz="457200" rtl="0" eaLnBrk="1" latinLnBrk="0" hangingPunct="1">
                        <a:defRPr sz="1800" b="1" kern="1200">
                          <a:solidFill>
                            <a:schemeClr val="tx1"/>
                          </a:solidFill>
                          <a:latin typeface="Arial"/>
                        </a:defRPr>
                      </a:lvl7pPr>
                      <a:lvl8pPr marL="3200400" algn="l" defTabSz="457200" rtl="0" eaLnBrk="1" latinLnBrk="0" hangingPunct="1">
                        <a:defRPr sz="1800" b="1" kern="1200">
                          <a:solidFill>
                            <a:schemeClr val="tx1"/>
                          </a:solidFill>
                          <a:latin typeface="Arial"/>
                        </a:defRPr>
                      </a:lvl8pPr>
                      <a:lvl9pPr marL="3657600" algn="l" defTabSz="457200" rtl="0" eaLnBrk="1" latinLnBrk="0" hangingPunct="1">
                        <a:defRPr sz="1800" b="1" kern="1200">
                          <a:solidFill>
                            <a:schemeClr val="tx1"/>
                          </a:solidFill>
                          <a:latin typeface="Arial"/>
                        </a:defRPr>
                      </a:lvl9pPr>
                    </a:lstStyle>
                    <a:p>
                      <a:pPr marL="0" marR="0">
                        <a:lnSpc>
                          <a:spcPct val="90000"/>
                        </a:lnSpc>
                        <a:spcBef>
                          <a:spcPts val="0"/>
                        </a:spcBef>
                        <a:spcAft>
                          <a:spcPts val="0"/>
                        </a:spcAft>
                      </a:pPr>
                      <a:r>
                        <a:rPr lang="es-ES" sz="1400" kern="1200" baseline="0" noProof="0" dirty="0" smtClean="0">
                          <a:solidFill>
                            <a:schemeClr val="bg1"/>
                          </a:solidFill>
                        </a:rPr>
                        <a:t>Mecanismos de resistencia</a:t>
                      </a:r>
                      <a:endParaRPr lang="es-ES" sz="1400" kern="1200" baseline="0" noProof="0" dirty="0">
                        <a:solidFill>
                          <a:schemeClr val="bg1"/>
                        </a:solidFill>
                        <a:latin typeface="+mn-lt"/>
                        <a:ea typeface="+mn-ea"/>
                        <a:cs typeface="+mn-cs"/>
                      </a:endParaRPr>
                    </a:p>
                  </a:txBody>
                  <a:tcPr marL="72000" marR="36000" marT="36000" marB="36000" anchor="ctr">
                    <a:lnL w="9525" cap="flat" cmpd="sng" algn="ctr">
                      <a:noFill/>
                      <a:prstDash val="solid"/>
                    </a:lnL>
                    <a:lnR>
                      <a:noFill/>
                    </a:lnR>
                    <a:lnT w="9525" cap="flat" cmpd="sng" algn="ctr">
                      <a:noFill/>
                      <a:prstDash val="solid"/>
                    </a:lnT>
                    <a:lnB>
                      <a:noFill/>
                    </a:lnB>
                    <a:lnTlToBr w="12700" cmpd="sng">
                      <a:noFill/>
                      <a:prstDash val="solid"/>
                    </a:lnTlToBr>
                    <a:lnBlToTr w="12700" cmpd="sng">
                      <a:noFill/>
                      <a:prstDash val="solid"/>
                    </a:lnBlToTr>
                    <a:solidFill>
                      <a:srgbClr val="DD5F13"/>
                    </a:solidFill>
                  </a:tcPr>
                </a:tc>
                <a:tc>
                  <a:txBody>
                    <a:bodyPr/>
                    <a:lstStyle>
                      <a:lvl1pPr marL="0" algn="l" defTabSz="457200" rtl="0" eaLnBrk="1" latinLnBrk="0" hangingPunct="1">
                        <a:defRPr sz="1800" b="1" kern="1200">
                          <a:solidFill>
                            <a:schemeClr val="tx1"/>
                          </a:solidFill>
                          <a:latin typeface="Arial"/>
                        </a:defRPr>
                      </a:lvl1pPr>
                      <a:lvl2pPr marL="457200" algn="l" defTabSz="457200" rtl="0" eaLnBrk="1" latinLnBrk="0" hangingPunct="1">
                        <a:defRPr sz="1800" b="1" kern="1200">
                          <a:solidFill>
                            <a:schemeClr val="tx1"/>
                          </a:solidFill>
                          <a:latin typeface="Arial"/>
                        </a:defRPr>
                      </a:lvl2pPr>
                      <a:lvl3pPr marL="914400" algn="l" defTabSz="457200" rtl="0" eaLnBrk="1" latinLnBrk="0" hangingPunct="1">
                        <a:defRPr sz="1800" b="1" kern="1200">
                          <a:solidFill>
                            <a:schemeClr val="tx1"/>
                          </a:solidFill>
                          <a:latin typeface="Arial"/>
                        </a:defRPr>
                      </a:lvl3pPr>
                      <a:lvl4pPr marL="1371600" algn="l" defTabSz="457200" rtl="0" eaLnBrk="1" latinLnBrk="0" hangingPunct="1">
                        <a:defRPr sz="1800" b="1" kern="1200">
                          <a:solidFill>
                            <a:schemeClr val="tx1"/>
                          </a:solidFill>
                          <a:latin typeface="Arial"/>
                        </a:defRPr>
                      </a:lvl4pPr>
                      <a:lvl5pPr marL="1828800" algn="l" defTabSz="457200" rtl="0" eaLnBrk="1" latinLnBrk="0" hangingPunct="1">
                        <a:defRPr sz="1800" b="1" kern="1200">
                          <a:solidFill>
                            <a:schemeClr val="tx1"/>
                          </a:solidFill>
                          <a:latin typeface="Arial"/>
                        </a:defRPr>
                      </a:lvl5pPr>
                      <a:lvl6pPr marL="2286000" algn="l" defTabSz="457200" rtl="0" eaLnBrk="1" latinLnBrk="0" hangingPunct="1">
                        <a:defRPr sz="1800" b="1" kern="1200">
                          <a:solidFill>
                            <a:schemeClr val="tx1"/>
                          </a:solidFill>
                          <a:latin typeface="Arial"/>
                        </a:defRPr>
                      </a:lvl6pPr>
                      <a:lvl7pPr marL="2743200" algn="l" defTabSz="457200" rtl="0" eaLnBrk="1" latinLnBrk="0" hangingPunct="1">
                        <a:defRPr sz="1800" b="1" kern="1200">
                          <a:solidFill>
                            <a:schemeClr val="tx1"/>
                          </a:solidFill>
                          <a:latin typeface="Arial"/>
                        </a:defRPr>
                      </a:lvl7pPr>
                      <a:lvl8pPr marL="3200400" algn="l" defTabSz="457200" rtl="0" eaLnBrk="1" latinLnBrk="0" hangingPunct="1">
                        <a:defRPr sz="1800" b="1" kern="1200">
                          <a:solidFill>
                            <a:schemeClr val="tx1"/>
                          </a:solidFill>
                          <a:latin typeface="Arial"/>
                        </a:defRPr>
                      </a:lvl8pPr>
                      <a:lvl9pPr marL="3657600" algn="l" defTabSz="457200" rtl="0" eaLnBrk="1" latinLnBrk="0" hangingPunct="1">
                        <a:defRPr sz="1800" b="1" kern="1200">
                          <a:solidFill>
                            <a:schemeClr val="tx1"/>
                          </a:solidFill>
                          <a:latin typeface="Arial"/>
                        </a:defRPr>
                      </a:lvl9pPr>
                    </a:lstStyle>
                    <a:p>
                      <a:pPr marL="0" marR="0" algn="ctr">
                        <a:lnSpc>
                          <a:spcPct val="90000"/>
                        </a:lnSpc>
                        <a:spcBef>
                          <a:spcPts val="0"/>
                        </a:spcBef>
                        <a:spcAft>
                          <a:spcPts val="0"/>
                        </a:spcAft>
                      </a:pPr>
                      <a:r>
                        <a:rPr lang="es-ES" sz="1400" kern="1200" baseline="0" noProof="0" dirty="0" smtClean="0">
                          <a:solidFill>
                            <a:schemeClr val="bg1"/>
                          </a:solidFill>
                        </a:rPr>
                        <a:t>Pérdida de porinas de la membrana exterior</a:t>
                      </a:r>
                      <a:endParaRPr lang="es-ES" sz="1400" kern="1200" baseline="0" noProof="0" dirty="0">
                        <a:solidFill>
                          <a:schemeClr val="bg1"/>
                        </a:solidFill>
                        <a:latin typeface="+mn-lt"/>
                        <a:ea typeface="+mn-ea"/>
                        <a:cs typeface="+mn-cs"/>
                      </a:endParaRPr>
                    </a:p>
                  </a:txBody>
                  <a:tcPr marL="72000" marR="36000" marT="36000" marB="36000" anchor="ctr">
                    <a:lnL>
                      <a:noFill/>
                    </a:lnL>
                    <a:lnR>
                      <a:noFill/>
                    </a:lnR>
                    <a:lnT w="9525" cap="flat" cmpd="sng" algn="ctr">
                      <a:noFill/>
                      <a:prstDash val="solid"/>
                    </a:lnT>
                    <a:lnB>
                      <a:noFill/>
                    </a:lnB>
                    <a:lnTlToBr w="12700" cmpd="sng">
                      <a:noFill/>
                      <a:prstDash val="solid"/>
                    </a:lnTlToBr>
                    <a:lnBlToTr w="12700" cmpd="sng">
                      <a:noFill/>
                      <a:prstDash val="solid"/>
                    </a:lnBlToTr>
                    <a:solidFill>
                      <a:srgbClr val="DD5F13"/>
                    </a:solidFill>
                  </a:tcPr>
                </a:tc>
                <a:tc>
                  <a:txBody>
                    <a:bodyPr/>
                    <a:lstStyle>
                      <a:lvl1pPr marL="0" algn="l" defTabSz="457200" rtl="0" eaLnBrk="1" latinLnBrk="0" hangingPunct="1">
                        <a:defRPr sz="1800" b="1" kern="1200">
                          <a:solidFill>
                            <a:schemeClr val="tx1"/>
                          </a:solidFill>
                          <a:latin typeface="Arial"/>
                        </a:defRPr>
                      </a:lvl1pPr>
                      <a:lvl2pPr marL="457200" algn="l" defTabSz="457200" rtl="0" eaLnBrk="1" latinLnBrk="0" hangingPunct="1">
                        <a:defRPr sz="1800" b="1" kern="1200">
                          <a:solidFill>
                            <a:schemeClr val="tx1"/>
                          </a:solidFill>
                          <a:latin typeface="Arial"/>
                        </a:defRPr>
                      </a:lvl2pPr>
                      <a:lvl3pPr marL="914400" algn="l" defTabSz="457200" rtl="0" eaLnBrk="1" latinLnBrk="0" hangingPunct="1">
                        <a:defRPr sz="1800" b="1" kern="1200">
                          <a:solidFill>
                            <a:schemeClr val="tx1"/>
                          </a:solidFill>
                          <a:latin typeface="Arial"/>
                        </a:defRPr>
                      </a:lvl3pPr>
                      <a:lvl4pPr marL="1371600" algn="l" defTabSz="457200" rtl="0" eaLnBrk="1" latinLnBrk="0" hangingPunct="1">
                        <a:defRPr sz="1800" b="1" kern="1200">
                          <a:solidFill>
                            <a:schemeClr val="tx1"/>
                          </a:solidFill>
                          <a:latin typeface="Arial"/>
                        </a:defRPr>
                      </a:lvl4pPr>
                      <a:lvl5pPr marL="1828800" algn="l" defTabSz="457200" rtl="0" eaLnBrk="1" latinLnBrk="0" hangingPunct="1">
                        <a:defRPr sz="1800" b="1" kern="1200">
                          <a:solidFill>
                            <a:schemeClr val="tx1"/>
                          </a:solidFill>
                          <a:latin typeface="Arial"/>
                        </a:defRPr>
                      </a:lvl5pPr>
                      <a:lvl6pPr marL="2286000" algn="l" defTabSz="457200" rtl="0" eaLnBrk="1" latinLnBrk="0" hangingPunct="1">
                        <a:defRPr sz="1800" b="1" kern="1200">
                          <a:solidFill>
                            <a:schemeClr val="tx1"/>
                          </a:solidFill>
                          <a:latin typeface="Arial"/>
                        </a:defRPr>
                      </a:lvl6pPr>
                      <a:lvl7pPr marL="2743200" algn="l" defTabSz="457200" rtl="0" eaLnBrk="1" latinLnBrk="0" hangingPunct="1">
                        <a:defRPr sz="1800" b="1" kern="1200">
                          <a:solidFill>
                            <a:schemeClr val="tx1"/>
                          </a:solidFill>
                          <a:latin typeface="Arial"/>
                        </a:defRPr>
                      </a:lvl7pPr>
                      <a:lvl8pPr marL="3200400" algn="l" defTabSz="457200" rtl="0" eaLnBrk="1" latinLnBrk="0" hangingPunct="1">
                        <a:defRPr sz="1800" b="1" kern="1200">
                          <a:solidFill>
                            <a:schemeClr val="tx1"/>
                          </a:solidFill>
                          <a:latin typeface="Arial"/>
                        </a:defRPr>
                      </a:lvl8pPr>
                      <a:lvl9pPr marL="3657600" algn="l" defTabSz="457200" rtl="0" eaLnBrk="1" latinLnBrk="0" hangingPunct="1">
                        <a:defRPr sz="1800" b="1" kern="1200">
                          <a:solidFill>
                            <a:schemeClr val="tx1"/>
                          </a:solidFill>
                          <a:latin typeface="Arial"/>
                        </a:defRPr>
                      </a:lvl9pPr>
                    </a:lstStyle>
                    <a:p>
                      <a:pPr marL="0" marR="0" algn="ctr">
                        <a:lnSpc>
                          <a:spcPct val="90000"/>
                        </a:lnSpc>
                        <a:spcBef>
                          <a:spcPts val="0"/>
                        </a:spcBef>
                        <a:spcAft>
                          <a:spcPts val="0"/>
                        </a:spcAft>
                      </a:pPr>
                      <a:r>
                        <a:rPr lang="es-ES" sz="1400" kern="1200" baseline="0" noProof="0" dirty="0" smtClean="0">
                          <a:solidFill>
                            <a:schemeClr val="bg1"/>
                          </a:solidFill>
                        </a:rPr>
                        <a:t>Enzima </a:t>
                      </a:r>
                      <a:br>
                        <a:rPr lang="es-ES" sz="1400" kern="1200" baseline="0" noProof="0" dirty="0" smtClean="0">
                          <a:solidFill>
                            <a:schemeClr val="bg1"/>
                          </a:solidFill>
                        </a:rPr>
                      </a:br>
                      <a:r>
                        <a:rPr lang="es-ES" sz="1400" kern="1200" baseline="0" noProof="0" dirty="0" smtClean="0">
                          <a:solidFill>
                            <a:schemeClr val="bg1"/>
                          </a:solidFill>
                        </a:rPr>
                        <a:t>β-lactamasa </a:t>
                      </a:r>
                      <a:endParaRPr lang="es-ES" sz="1400" kern="1200" baseline="0" noProof="0" dirty="0">
                        <a:solidFill>
                          <a:schemeClr val="bg1"/>
                        </a:solidFill>
                        <a:latin typeface="+mn-lt"/>
                        <a:ea typeface="+mn-ea"/>
                        <a:cs typeface="+mn-cs"/>
                      </a:endParaRPr>
                    </a:p>
                  </a:txBody>
                  <a:tcPr marL="72000" marR="36000" marT="36000" marB="36000" anchor="ctr">
                    <a:lnL>
                      <a:noFill/>
                    </a:lnL>
                    <a:lnR>
                      <a:noFill/>
                    </a:lnR>
                    <a:lnT w="9525" cap="flat" cmpd="sng" algn="ctr">
                      <a:noFill/>
                      <a:prstDash val="solid"/>
                    </a:lnT>
                    <a:lnB>
                      <a:noFill/>
                    </a:lnB>
                    <a:lnTlToBr w="12700" cmpd="sng">
                      <a:noFill/>
                      <a:prstDash val="solid"/>
                    </a:lnTlToBr>
                    <a:lnBlToTr w="12700" cmpd="sng">
                      <a:noFill/>
                      <a:prstDash val="solid"/>
                    </a:lnBlToTr>
                    <a:solidFill>
                      <a:srgbClr val="DD5F13"/>
                    </a:solidFill>
                  </a:tcPr>
                </a:tc>
                <a:tc>
                  <a:txBody>
                    <a:bodyPr/>
                    <a:lstStyle>
                      <a:lvl1pPr marL="0" algn="l" defTabSz="457200" rtl="0" eaLnBrk="1" latinLnBrk="0" hangingPunct="1">
                        <a:defRPr sz="1800" b="1" kern="1200">
                          <a:solidFill>
                            <a:schemeClr val="tx1"/>
                          </a:solidFill>
                          <a:latin typeface="Arial"/>
                        </a:defRPr>
                      </a:lvl1pPr>
                      <a:lvl2pPr marL="457200" algn="l" defTabSz="457200" rtl="0" eaLnBrk="1" latinLnBrk="0" hangingPunct="1">
                        <a:defRPr sz="1800" b="1" kern="1200">
                          <a:solidFill>
                            <a:schemeClr val="tx1"/>
                          </a:solidFill>
                          <a:latin typeface="Arial"/>
                        </a:defRPr>
                      </a:lvl2pPr>
                      <a:lvl3pPr marL="914400" algn="l" defTabSz="457200" rtl="0" eaLnBrk="1" latinLnBrk="0" hangingPunct="1">
                        <a:defRPr sz="1800" b="1" kern="1200">
                          <a:solidFill>
                            <a:schemeClr val="tx1"/>
                          </a:solidFill>
                          <a:latin typeface="Arial"/>
                        </a:defRPr>
                      </a:lvl3pPr>
                      <a:lvl4pPr marL="1371600" algn="l" defTabSz="457200" rtl="0" eaLnBrk="1" latinLnBrk="0" hangingPunct="1">
                        <a:defRPr sz="1800" b="1" kern="1200">
                          <a:solidFill>
                            <a:schemeClr val="tx1"/>
                          </a:solidFill>
                          <a:latin typeface="Arial"/>
                        </a:defRPr>
                      </a:lvl4pPr>
                      <a:lvl5pPr marL="1828800" algn="l" defTabSz="457200" rtl="0" eaLnBrk="1" latinLnBrk="0" hangingPunct="1">
                        <a:defRPr sz="1800" b="1" kern="1200">
                          <a:solidFill>
                            <a:schemeClr val="tx1"/>
                          </a:solidFill>
                          <a:latin typeface="Arial"/>
                        </a:defRPr>
                      </a:lvl5pPr>
                      <a:lvl6pPr marL="2286000" algn="l" defTabSz="457200" rtl="0" eaLnBrk="1" latinLnBrk="0" hangingPunct="1">
                        <a:defRPr sz="1800" b="1" kern="1200">
                          <a:solidFill>
                            <a:schemeClr val="tx1"/>
                          </a:solidFill>
                          <a:latin typeface="Arial"/>
                        </a:defRPr>
                      </a:lvl6pPr>
                      <a:lvl7pPr marL="2743200" algn="l" defTabSz="457200" rtl="0" eaLnBrk="1" latinLnBrk="0" hangingPunct="1">
                        <a:defRPr sz="1800" b="1" kern="1200">
                          <a:solidFill>
                            <a:schemeClr val="tx1"/>
                          </a:solidFill>
                          <a:latin typeface="Arial"/>
                        </a:defRPr>
                      </a:lvl7pPr>
                      <a:lvl8pPr marL="3200400" algn="l" defTabSz="457200" rtl="0" eaLnBrk="1" latinLnBrk="0" hangingPunct="1">
                        <a:defRPr sz="1800" b="1" kern="1200">
                          <a:solidFill>
                            <a:schemeClr val="tx1"/>
                          </a:solidFill>
                          <a:latin typeface="Arial"/>
                        </a:defRPr>
                      </a:lvl8pPr>
                      <a:lvl9pPr marL="3657600" algn="l" defTabSz="457200" rtl="0" eaLnBrk="1" latinLnBrk="0" hangingPunct="1">
                        <a:defRPr sz="1800" b="1" kern="1200">
                          <a:solidFill>
                            <a:schemeClr val="tx1"/>
                          </a:solidFill>
                          <a:latin typeface="Arial"/>
                        </a:defRPr>
                      </a:lvl9pPr>
                    </a:lstStyle>
                    <a:p>
                      <a:pPr marL="0" marR="0" algn="ctr">
                        <a:lnSpc>
                          <a:spcPct val="90000"/>
                        </a:lnSpc>
                        <a:spcBef>
                          <a:spcPts val="0"/>
                        </a:spcBef>
                        <a:spcAft>
                          <a:spcPts val="0"/>
                        </a:spcAft>
                      </a:pPr>
                      <a:r>
                        <a:rPr lang="es-ES" sz="1400" kern="1200" baseline="0" noProof="0" dirty="0" smtClean="0">
                          <a:solidFill>
                            <a:schemeClr val="bg1"/>
                          </a:solidFill>
                        </a:rPr>
                        <a:t>Bomba de salida</a:t>
                      </a:r>
                      <a:endParaRPr lang="es-ES" sz="1400" kern="1200" baseline="0" noProof="0" dirty="0">
                        <a:solidFill>
                          <a:schemeClr val="bg1"/>
                        </a:solidFill>
                        <a:latin typeface="+mn-lt"/>
                        <a:ea typeface="+mn-ea"/>
                        <a:cs typeface="+mn-cs"/>
                      </a:endParaRPr>
                    </a:p>
                  </a:txBody>
                  <a:tcPr marL="72000" marR="36000" marT="36000" marB="36000" anchor="ctr">
                    <a:lnL>
                      <a:noFill/>
                    </a:lnL>
                    <a:lnR>
                      <a:noFill/>
                    </a:lnR>
                    <a:lnT w="9525" cap="flat" cmpd="sng" algn="ctr">
                      <a:noFill/>
                      <a:prstDash val="solid"/>
                    </a:lnT>
                    <a:lnB>
                      <a:noFill/>
                    </a:lnB>
                    <a:lnTlToBr w="12700" cmpd="sng">
                      <a:noFill/>
                      <a:prstDash val="solid"/>
                    </a:lnTlToBr>
                    <a:lnBlToTr w="12700" cmpd="sng">
                      <a:noFill/>
                      <a:prstDash val="solid"/>
                    </a:lnBlToTr>
                    <a:solidFill>
                      <a:srgbClr val="DD5F13"/>
                    </a:solidFill>
                  </a:tcPr>
                </a:tc>
                <a:tc>
                  <a:txBody>
                    <a:bodyPr/>
                    <a:lstStyle>
                      <a:lvl1pPr marL="0" algn="l" defTabSz="457200" rtl="0" eaLnBrk="1" latinLnBrk="0" hangingPunct="1">
                        <a:defRPr sz="1800" b="1" kern="1200">
                          <a:solidFill>
                            <a:schemeClr val="tx1"/>
                          </a:solidFill>
                          <a:latin typeface="Arial"/>
                        </a:defRPr>
                      </a:lvl1pPr>
                      <a:lvl2pPr marL="457200" algn="l" defTabSz="457200" rtl="0" eaLnBrk="1" latinLnBrk="0" hangingPunct="1">
                        <a:defRPr sz="1800" b="1" kern="1200">
                          <a:solidFill>
                            <a:schemeClr val="tx1"/>
                          </a:solidFill>
                          <a:latin typeface="Arial"/>
                        </a:defRPr>
                      </a:lvl2pPr>
                      <a:lvl3pPr marL="914400" algn="l" defTabSz="457200" rtl="0" eaLnBrk="1" latinLnBrk="0" hangingPunct="1">
                        <a:defRPr sz="1800" b="1" kern="1200">
                          <a:solidFill>
                            <a:schemeClr val="tx1"/>
                          </a:solidFill>
                          <a:latin typeface="Arial"/>
                        </a:defRPr>
                      </a:lvl3pPr>
                      <a:lvl4pPr marL="1371600" algn="l" defTabSz="457200" rtl="0" eaLnBrk="1" latinLnBrk="0" hangingPunct="1">
                        <a:defRPr sz="1800" b="1" kern="1200">
                          <a:solidFill>
                            <a:schemeClr val="tx1"/>
                          </a:solidFill>
                          <a:latin typeface="Arial"/>
                        </a:defRPr>
                      </a:lvl4pPr>
                      <a:lvl5pPr marL="1828800" algn="l" defTabSz="457200" rtl="0" eaLnBrk="1" latinLnBrk="0" hangingPunct="1">
                        <a:defRPr sz="1800" b="1" kern="1200">
                          <a:solidFill>
                            <a:schemeClr val="tx1"/>
                          </a:solidFill>
                          <a:latin typeface="Arial"/>
                        </a:defRPr>
                      </a:lvl5pPr>
                      <a:lvl6pPr marL="2286000" algn="l" defTabSz="457200" rtl="0" eaLnBrk="1" latinLnBrk="0" hangingPunct="1">
                        <a:defRPr sz="1800" b="1" kern="1200">
                          <a:solidFill>
                            <a:schemeClr val="tx1"/>
                          </a:solidFill>
                          <a:latin typeface="Arial"/>
                        </a:defRPr>
                      </a:lvl6pPr>
                      <a:lvl7pPr marL="2743200" algn="l" defTabSz="457200" rtl="0" eaLnBrk="1" latinLnBrk="0" hangingPunct="1">
                        <a:defRPr sz="1800" b="1" kern="1200">
                          <a:solidFill>
                            <a:schemeClr val="tx1"/>
                          </a:solidFill>
                          <a:latin typeface="Arial"/>
                        </a:defRPr>
                      </a:lvl7pPr>
                      <a:lvl8pPr marL="3200400" algn="l" defTabSz="457200" rtl="0" eaLnBrk="1" latinLnBrk="0" hangingPunct="1">
                        <a:defRPr sz="1800" b="1" kern="1200">
                          <a:solidFill>
                            <a:schemeClr val="tx1"/>
                          </a:solidFill>
                          <a:latin typeface="Arial"/>
                        </a:defRPr>
                      </a:lvl8pPr>
                      <a:lvl9pPr marL="3657600" algn="l" defTabSz="457200" rtl="0" eaLnBrk="1" latinLnBrk="0" hangingPunct="1">
                        <a:defRPr sz="1800" b="1" kern="1200">
                          <a:solidFill>
                            <a:schemeClr val="tx1"/>
                          </a:solidFill>
                          <a:latin typeface="Arial"/>
                        </a:defRPr>
                      </a:lvl9pPr>
                    </a:lstStyle>
                    <a:p>
                      <a:pPr marL="0" marR="0" algn="ctr">
                        <a:lnSpc>
                          <a:spcPct val="90000"/>
                        </a:lnSpc>
                        <a:spcBef>
                          <a:spcPts val="0"/>
                        </a:spcBef>
                        <a:spcAft>
                          <a:spcPts val="0"/>
                        </a:spcAft>
                      </a:pPr>
                      <a:r>
                        <a:rPr lang="es-ES" sz="1400" kern="1200" baseline="0" noProof="0" dirty="0" smtClean="0">
                          <a:solidFill>
                            <a:schemeClr val="bg1"/>
                          </a:solidFill>
                        </a:rPr>
                        <a:t>Bomba de salida</a:t>
                      </a:r>
                      <a:endParaRPr lang="es-ES" sz="1400" kern="1200" baseline="0" noProof="0" dirty="0">
                        <a:solidFill>
                          <a:schemeClr val="bg1"/>
                        </a:solidFill>
                        <a:latin typeface="+mn-lt"/>
                        <a:ea typeface="+mn-ea"/>
                        <a:cs typeface="+mn-cs"/>
                      </a:endParaRPr>
                    </a:p>
                  </a:txBody>
                  <a:tcPr marL="72000" marR="36000" marT="36000" marB="36000" anchor="ctr">
                    <a:lnL>
                      <a:noFill/>
                    </a:lnL>
                    <a:lnR w="9525" cap="flat" cmpd="sng" algn="ctr">
                      <a:noFill/>
                      <a:prstDash val="solid"/>
                    </a:lnR>
                    <a:lnT w="9525" cap="flat" cmpd="sng" algn="ctr">
                      <a:noFill/>
                      <a:prstDash val="solid"/>
                    </a:lnT>
                    <a:lnB>
                      <a:noFill/>
                    </a:lnB>
                    <a:lnTlToBr w="12700" cmpd="sng">
                      <a:noFill/>
                      <a:prstDash val="solid"/>
                    </a:lnTlToBr>
                    <a:lnBlToTr w="12700" cmpd="sng">
                      <a:noFill/>
                      <a:prstDash val="solid"/>
                    </a:lnBlToTr>
                    <a:solidFill>
                      <a:srgbClr val="DD5F13"/>
                    </a:solidFill>
                  </a:tcPr>
                </a:tc>
              </a:tr>
              <a:tr h="301613">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a:lnSpc>
                          <a:spcPct val="90000"/>
                        </a:lnSpc>
                        <a:spcBef>
                          <a:spcPts val="0"/>
                        </a:spcBef>
                        <a:spcAft>
                          <a:spcPts val="0"/>
                        </a:spcAft>
                      </a:pPr>
                      <a:r>
                        <a:rPr lang="es-ES" sz="1400" kern="1200" baseline="0" noProof="0" dirty="0" smtClean="0">
                          <a:solidFill>
                            <a:schemeClr val="bg1"/>
                          </a:solidFill>
                        </a:rPr>
                        <a:t> </a:t>
                      </a:r>
                      <a:endParaRPr lang="es-ES" sz="1400" kern="1200" baseline="0" noProof="0" dirty="0">
                        <a:solidFill>
                          <a:schemeClr val="bg1"/>
                        </a:solidFill>
                        <a:latin typeface="+mn-lt"/>
                        <a:ea typeface="+mn-ea"/>
                        <a:cs typeface="+mn-cs"/>
                      </a:endParaRPr>
                    </a:p>
                  </a:txBody>
                  <a:tcPr marL="72000" marR="36000" marT="36000" marB="36000" anchor="ctr">
                    <a:lnL w="9525" cap="flat" cmpd="sng" algn="ctr">
                      <a:noFill/>
                      <a:prstDash val="solid"/>
                    </a:lnL>
                    <a:lnR>
                      <a:noFill/>
                    </a:lnR>
                    <a:lnT>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7424A"/>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algn="ctr">
                        <a:lnSpc>
                          <a:spcPct val="90000"/>
                        </a:lnSpc>
                        <a:spcBef>
                          <a:spcPts val="0"/>
                        </a:spcBef>
                        <a:spcAft>
                          <a:spcPts val="0"/>
                        </a:spcAft>
                      </a:pPr>
                      <a:r>
                        <a:rPr lang="es-ES" sz="1400" b="1" kern="1200" baseline="0" noProof="0" dirty="0" smtClean="0">
                          <a:solidFill>
                            <a:schemeClr val="bg1"/>
                          </a:solidFill>
                        </a:rPr>
                        <a:t>OprD</a:t>
                      </a:r>
                      <a:endParaRPr lang="es-ES" sz="1400" b="1" kern="1200" baseline="0" noProof="0" dirty="0">
                        <a:solidFill>
                          <a:schemeClr val="bg1"/>
                        </a:solidFill>
                        <a:latin typeface="+mn-lt"/>
                        <a:ea typeface="+mn-ea"/>
                        <a:cs typeface="+mn-cs"/>
                      </a:endParaRPr>
                    </a:p>
                  </a:txBody>
                  <a:tcPr marL="72000" marR="36000" marT="36000" marB="36000" anchor="ctr">
                    <a:lnL>
                      <a:noFill/>
                    </a:lnL>
                    <a:lnR>
                      <a:noFill/>
                    </a:lnR>
                    <a:lnT>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7424A"/>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algn="ctr">
                        <a:lnSpc>
                          <a:spcPct val="90000"/>
                        </a:lnSpc>
                        <a:spcBef>
                          <a:spcPts val="0"/>
                        </a:spcBef>
                        <a:spcAft>
                          <a:spcPts val="0"/>
                        </a:spcAft>
                      </a:pPr>
                      <a:r>
                        <a:rPr lang="es-ES" sz="1400" b="1" kern="1200" baseline="0" noProof="0" dirty="0" smtClean="0">
                          <a:solidFill>
                            <a:schemeClr val="bg1"/>
                          </a:solidFill>
                        </a:rPr>
                        <a:t>AmpC</a:t>
                      </a:r>
                      <a:endParaRPr lang="es-ES" sz="1400" b="1" kern="1200" baseline="0" noProof="0" dirty="0">
                        <a:solidFill>
                          <a:schemeClr val="bg1"/>
                        </a:solidFill>
                        <a:latin typeface="+mn-lt"/>
                        <a:ea typeface="+mn-ea"/>
                        <a:cs typeface="+mn-cs"/>
                      </a:endParaRPr>
                    </a:p>
                  </a:txBody>
                  <a:tcPr marL="72000" marR="36000" marT="36000" marB="36000" anchor="ctr">
                    <a:lnL>
                      <a:noFill/>
                    </a:lnL>
                    <a:lnR>
                      <a:noFill/>
                    </a:lnR>
                    <a:lnT>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7424A"/>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algn="ctr">
                        <a:lnSpc>
                          <a:spcPct val="90000"/>
                        </a:lnSpc>
                        <a:spcBef>
                          <a:spcPts val="0"/>
                        </a:spcBef>
                        <a:spcAft>
                          <a:spcPts val="0"/>
                        </a:spcAft>
                      </a:pPr>
                      <a:r>
                        <a:rPr lang="es-ES" sz="1400" b="1" kern="1200" baseline="0" noProof="0" dirty="0" smtClean="0">
                          <a:solidFill>
                            <a:schemeClr val="bg1"/>
                          </a:solidFill>
                        </a:rPr>
                        <a:t>MexXY</a:t>
                      </a:r>
                      <a:endParaRPr lang="es-ES" sz="1400" b="1" kern="1200" baseline="0" noProof="0" dirty="0">
                        <a:solidFill>
                          <a:schemeClr val="bg1"/>
                        </a:solidFill>
                        <a:latin typeface="+mn-lt"/>
                        <a:ea typeface="+mn-ea"/>
                        <a:cs typeface="+mn-cs"/>
                      </a:endParaRPr>
                    </a:p>
                  </a:txBody>
                  <a:tcPr marL="72000" marR="36000" marT="36000" marB="36000" anchor="ctr">
                    <a:lnL>
                      <a:noFill/>
                    </a:lnL>
                    <a:lnR>
                      <a:noFill/>
                    </a:lnR>
                    <a:lnT>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7424A"/>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algn="ctr">
                        <a:lnSpc>
                          <a:spcPct val="90000"/>
                        </a:lnSpc>
                        <a:spcBef>
                          <a:spcPts val="0"/>
                        </a:spcBef>
                        <a:spcAft>
                          <a:spcPts val="0"/>
                        </a:spcAft>
                      </a:pPr>
                      <a:r>
                        <a:rPr lang="es-ES" sz="1400" b="1" kern="1200" baseline="0" noProof="0" dirty="0" smtClean="0">
                          <a:solidFill>
                            <a:schemeClr val="bg1"/>
                          </a:solidFill>
                        </a:rPr>
                        <a:t>MexAB</a:t>
                      </a:r>
                      <a:endParaRPr lang="es-ES" sz="1400" b="1" kern="1200" baseline="0" noProof="0" dirty="0">
                        <a:solidFill>
                          <a:schemeClr val="bg1"/>
                        </a:solidFill>
                        <a:latin typeface="+mn-lt"/>
                        <a:ea typeface="+mn-ea"/>
                        <a:cs typeface="+mn-cs"/>
                      </a:endParaRPr>
                    </a:p>
                  </a:txBody>
                  <a:tcPr marL="72000" marR="36000" marT="36000" marB="36000" anchor="ctr">
                    <a:lnL>
                      <a:noFill/>
                    </a:lnL>
                    <a:lnR w="9525" cap="flat" cmpd="sng" algn="ctr">
                      <a:noFill/>
                      <a:prstDash val="solid"/>
                    </a:lnR>
                    <a:lnT>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7424A"/>
                    </a:solidFill>
                  </a:tcPr>
                </a:tc>
              </a:tr>
              <a:tr h="301613">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a:lnSpc>
                          <a:spcPct val="90000"/>
                        </a:lnSpc>
                        <a:spcBef>
                          <a:spcPts val="0"/>
                        </a:spcBef>
                        <a:spcAft>
                          <a:spcPts val="0"/>
                        </a:spcAft>
                      </a:pPr>
                      <a:r>
                        <a:rPr lang="es-ES" sz="1200" kern="1200" baseline="0" noProof="0" dirty="0" smtClean="0"/>
                        <a:t>Ceftolozano</a:t>
                      </a:r>
                      <a:endParaRPr lang="es-ES" sz="1200" kern="1200" baseline="0" noProof="0" dirty="0">
                        <a:solidFill>
                          <a:schemeClr val="tx1"/>
                        </a:solidFill>
                        <a:latin typeface="+mn-lt"/>
                        <a:ea typeface="+mn-ea"/>
                        <a:cs typeface="+mn-cs"/>
                      </a:endParaRPr>
                    </a:p>
                  </a:txBody>
                  <a:tcPr marL="72000" marR="36000" marT="36000" marB="36000" anchor="ctr">
                    <a:lnL w="9525" cap="flat" cmpd="sng" algn="ctr">
                      <a:noFill/>
                      <a:prstDash val="solid"/>
                    </a:lnL>
                    <a:lnR>
                      <a:noFill/>
                    </a:lnR>
                    <a:lnT w="28575"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solidFill>
                      <a:srgbClr val="CFD1D3"/>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algn="ctr">
                        <a:lnSpc>
                          <a:spcPct val="90000"/>
                        </a:lnSpc>
                        <a:spcBef>
                          <a:spcPts val="0"/>
                        </a:spcBef>
                        <a:spcAft>
                          <a:spcPts val="0"/>
                        </a:spcAft>
                      </a:pPr>
                      <a:endParaRPr lang="es-ES" sz="1200" kern="1200" baseline="0" noProof="0" dirty="0">
                        <a:solidFill>
                          <a:schemeClr val="tx1"/>
                        </a:solidFill>
                        <a:latin typeface="+mn-lt"/>
                        <a:ea typeface="+mn-ea"/>
                        <a:cs typeface="+mn-cs"/>
                      </a:endParaRPr>
                    </a:p>
                  </a:txBody>
                  <a:tcPr marL="72000" marR="36000" marT="36000" marB="36000" anchor="ctr">
                    <a:lnL>
                      <a:noFill/>
                    </a:lnL>
                    <a:lnR>
                      <a:noFill/>
                    </a:lnR>
                    <a:lnT w="28575"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solidFill>
                      <a:srgbClr val="CFD1D3"/>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algn="ctr">
                        <a:lnSpc>
                          <a:spcPct val="90000"/>
                        </a:lnSpc>
                        <a:spcBef>
                          <a:spcPts val="0"/>
                        </a:spcBef>
                        <a:spcAft>
                          <a:spcPts val="0"/>
                        </a:spcAft>
                      </a:pPr>
                      <a:endParaRPr lang="es-ES" sz="1200" kern="1200" baseline="0" noProof="0" dirty="0">
                        <a:solidFill>
                          <a:schemeClr val="tx1"/>
                        </a:solidFill>
                        <a:latin typeface="+mn-lt"/>
                        <a:ea typeface="+mn-ea"/>
                        <a:cs typeface="+mn-cs"/>
                      </a:endParaRPr>
                    </a:p>
                  </a:txBody>
                  <a:tcPr marL="72000" marR="36000" marT="36000" marB="36000" anchor="ctr">
                    <a:lnL>
                      <a:noFill/>
                    </a:lnL>
                    <a:lnR>
                      <a:noFill/>
                    </a:lnR>
                    <a:lnT w="28575"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solidFill>
                      <a:srgbClr val="CFD1D3"/>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algn="ctr">
                        <a:lnSpc>
                          <a:spcPct val="90000"/>
                        </a:lnSpc>
                        <a:spcBef>
                          <a:spcPts val="0"/>
                        </a:spcBef>
                        <a:spcAft>
                          <a:spcPts val="0"/>
                        </a:spcAft>
                      </a:pPr>
                      <a:endParaRPr lang="es-ES" sz="1200" kern="1200" baseline="0" noProof="0" dirty="0">
                        <a:solidFill>
                          <a:schemeClr val="tx1"/>
                        </a:solidFill>
                        <a:latin typeface="+mn-lt"/>
                        <a:ea typeface="+mn-ea"/>
                        <a:cs typeface="+mn-cs"/>
                      </a:endParaRPr>
                    </a:p>
                  </a:txBody>
                  <a:tcPr marL="72000" marR="36000" marT="36000" marB="36000" anchor="ctr">
                    <a:lnL>
                      <a:noFill/>
                    </a:lnL>
                    <a:lnR>
                      <a:noFill/>
                    </a:lnR>
                    <a:lnT w="28575"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solidFill>
                      <a:srgbClr val="CFD1D3"/>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algn="ctr">
                        <a:lnSpc>
                          <a:spcPct val="90000"/>
                        </a:lnSpc>
                        <a:spcBef>
                          <a:spcPts val="0"/>
                        </a:spcBef>
                        <a:spcAft>
                          <a:spcPts val="0"/>
                        </a:spcAft>
                      </a:pPr>
                      <a:endParaRPr lang="es-ES" sz="1200" kern="1200" baseline="0" noProof="0" dirty="0">
                        <a:solidFill>
                          <a:schemeClr val="tx1"/>
                        </a:solidFill>
                        <a:latin typeface="+mn-lt"/>
                        <a:ea typeface="+mn-ea"/>
                        <a:cs typeface="+mn-cs"/>
                      </a:endParaRPr>
                    </a:p>
                  </a:txBody>
                  <a:tcPr marL="72000" marR="36000" marT="36000" marB="36000" anchor="ctr">
                    <a:lnL>
                      <a:noFill/>
                    </a:lnL>
                    <a:lnR w="9525" cap="flat" cmpd="sng" algn="ctr">
                      <a:noFill/>
                      <a:prstDash val="solid"/>
                    </a:lnR>
                    <a:lnT w="28575"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solidFill>
                      <a:srgbClr val="CFD1D3"/>
                    </a:solidFill>
                  </a:tcPr>
                </a:tc>
              </a:tr>
              <a:tr h="301613">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a:lnSpc>
                          <a:spcPct val="90000"/>
                        </a:lnSpc>
                        <a:spcBef>
                          <a:spcPts val="0"/>
                        </a:spcBef>
                        <a:spcAft>
                          <a:spcPts val="0"/>
                        </a:spcAft>
                      </a:pPr>
                      <a:r>
                        <a:rPr lang="es-ES" sz="1200" kern="1200" baseline="0" noProof="0" dirty="0" smtClean="0"/>
                        <a:t>Ceftazidima</a:t>
                      </a:r>
                      <a:endParaRPr lang="es-ES" sz="1200" kern="1200" baseline="0" noProof="0" dirty="0">
                        <a:solidFill>
                          <a:schemeClr val="tx1"/>
                        </a:solidFill>
                        <a:latin typeface="+mn-lt"/>
                        <a:ea typeface="+mn-ea"/>
                        <a:cs typeface="+mn-cs"/>
                      </a:endParaRPr>
                    </a:p>
                  </a:txBody>
                  <a:tcPr marL="72000" marR="36000" marT="36000" marB="36000" anchor="ctr">
                    <a:lnL w="9525" cap="flat" cmpd="sng" algn="ctr">
                      <a:noFill/>
                      <a:prstDash val="solid"/>
                    </a:lnL>
                    <a:lnR>
                      <a:noFill/>
                    </a:lnR>
                    <a:lnT>
                      <a:noFill/>
                    </a:lnT>
                    <a:lnB>
                      <a:noFill/>
                    </a:lnB>
                    <a:lnTlToBr w="12700" cmpd="sng">
                      <a:noFill/>
                      <a:prstDash val="solid"/>
                    </a:lnTlToBr>
                    <a:lnBlToTr w="12700" cmpd="sng">
                      <a:noFill/>
                      <a:prstDash val="solid"/>
                    </a:lnBlToTr>
                    <a:solidFill>
                      <a:srgbClr val="E9E9EA"/>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ctr" defTabSz="457200" rtl="0" eaLnBrk="1" fontAlgn="auto" latinLnBrk="0" hangingPunct="1">
                        <a:lnSpc>
                          <a:spcPct val="90000"/>
                        </a:lnSpc>
                        <a:spcBef>
                          <a:spcPts val="0"/>
                        </a:spcBef>
                        <a:spcAft>
                          <a:spcPts val="0"/>
                        </a:spcAft>
                        <a:buClrTx/>
                        <a:buSzTx/>
                        <a:buFontTx/>
                        <a:buNone/>
                        <a:tabLst/>
                        <a:defRPr/>
                      </a:pPr>
                      <a:endParaRPr lang="es-ES" sz="1200" kern="1200" baseline="0" noProof="0" dirty="0" smtClean="0">
                        <a:solidFill>
                          <a:schemeClr val="tx1"/>
                        </a:solidFill>
                        <a:latin typeface="+mn-lt"/>
                        <a:ea typeface="+mn-ea"/>
                        <a:cs typeface="+mn-cs"/>
                      </a:endParaRPr>
                    </a:p>
                  </a:txBody>
                  <a:tcPr marL="72000" marR="36000" marT="36000" marB="36000" anchor="ctr">
                    <a:lnL>
                      <a:noFill/>
                    </a:lnL>
                    <a:lnR>
                      <a:noFill/>
                    </a:lnR>
                    <a:lnT>
                      <a:noFill/>
                    </a:lnT>
                    <a:lnB>
                      <a:noFill/>
                    </a:lnB>
                    <a:lnTlToBr w="12700" cmpd="sng">
                      <a:noFill/>
                      <a:prstDash val="solid"/>
                    </a:lnTlToBr>
                    <a:lnBlToTr w="12700" cmpd="sng">
                      <a:noFill/>
                      <a:prstDash val="solid"/>
                    </a:lnBlToTr>
                    <a:solidFill>
                      <a:srgbClr val="E9E9EA"/>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algn="ctr">
                        <a:lnSpc>
                          <a:spcPct val="90000"/>
                        </a:lnSpc>
                        <a:spcBef>
                          <a:spcPts val="0"/>
                        </a:spcBef>
                        <a:spcAft>
                          <a:spcPts val="0"/>
                        </a:spcAft>
                      </a:pPr>
                      <a:endParaRPr lang="es-ES" sz="1200" kern="1200" baseline="0" noProof="0" dirty="0">
                        <a:solidFill>
                          <a:schemeClr val="tx1"/>
                        </a:solidFill>
                        <a:latin typeface="+mn-lt"/>
                        <a:ea typeface="+mn-ea"/>
                        <a:cs typeface="+mn-cs"/>
                      </a:endParaRPr>
                    </a:p>
                  </a:txBody>
                  <a:tcPr marL="72000" marR="36000" marT="36000" marB="36000" anchor="ctr">
                    <a:lnL>
                      <a:noFill/>
                    </a:lnL>
                    <a:lnR>
                      <a:noFill/>
                    </a:lnR>
                    <a:lnT>
                      <a:noFill/>
                    </a:lnT>
                    <a:lnB>
                      <a:noFill/>
                    </a:lnB>
                    <a:lnTlToBr w="12700" cmpd="sng">
                      <a:noFill/>
                      <a:prstDash val="solid"/>
                    </a:lnTlToBr>
                    <a:lnBlToTr w="12700" cmpd="sng">
                      <a:noFill/>
                      <a:prstDash val="solid"/>
                    </a:lnBlToTr>
                    <a:solidFill>
                      <a:srgbClr val="E9E9EA"/>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algn="ctr">
                        <a:lnSpc>
                          <a:spcPct val="90000"/>
                        </a:lnSpc>
                        <a:spcBef>
                          <a:spcPts val="0"/>
                        </a:spcBef>
                        <a:spcAft>
                          <a:spcPts val="0"/>
                        </a:spcAft>
                      </a:pPr>
                      <a:endParaRPr lang="es-ES" sz="1200" kern="1200" baseline="0" noProof="0" dirty="0">
                        <a:solidFill>
                          <a:schemeClr val="tx1"/>
                        </a:solidFill>
                        <a:latin typeface="+mn-lt"/>
                        <a:ea typeface="+mn-ea"/>
                        <a:cs typeface="+mn-cs"/>
                      </a:endParaRPr>
                    </a:p>
                  </a:txBody>
                  <a:tcPr marL="72000" marR="36000" marT="36000" marB="36000" anchor="ctr">
                    <a:lnL>
                      <a:noFill/>
                    </a:lnL>
                    <a:lnR>
                      <a:noFill/>
                    </a:lnR>
                    <a:lnT>
                      <a:noFill/>
                    </a:lnT>
                    <a:lnB>
                      <a:noFill/>
                    </a:lnB>
                    <a:lnTlToBr w="12700" cmpd="sng">
                      <a:noFill/>
                      <a:prstDash val="solid"/>
                    </a:lnTlToBr>
                    <a:lnBlToTr w="12700" cmpd="sng">
                      <a:noFill/>
                      <a:prstDash val="solid"/>
                    </a:lnBlToTr>
                    <a:solidFill>
                      <a:srgbClr val="E9E9EA"/>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algn="ctr">
                        <a:lnSpc>
                          <a:spcPct val="90000"/>
                        </a:lnSpc>
                        <a:spcBef>
                          <a:spcPts val="0"/>
                        </a:spcBef>
                        <a:spcAft>
                          <a:spcPts val="0"/>
                        </a:spcAft>
                      </a:pPr>
                      <a:endParaRPr lang="es-ES" sz="1200" kern="1200" baseline="0" noProof="0" dirty="0">
                        <a:solidFill>
                          <a:schemeClr val="tx1"/>
                        </a:solidFill>
                        <a:latin typeface="+mn-lt"/>
                        <a:ea typeface="+mn-ea"/>
                        <a:cs typeface="+mn-cs"/>
                      </a:endParaRPr>
                    </a:p>
                  </a:txBody>
                  <a:tcPr marL="72000" marR="36000" marT="36000" marB="36000" anchor="ctr">
                    <a:lnL>
                      <a:noFill/>
                    </a:lnL>
                    <a:lnR w="9525" cap="flat" cmpd="sng" algn="ctr">
                      <a:noFill/>
                      <a:prstDash val="solid"/>
                    </a:lnR>
                    <a:lnT>
                      <a:noFill/>
                    </a:lnT>
                    <a:lnB>
                      <a:noFill/>
                    </a:lnB>
                    <a:lnTlToBr w="12700" cmpd="sng">
                      <a:noFill/>
                      <a:prstDash val="solid"/>
                    </a:lnTlToBr>
                    <a:lnBlToTr w="12700" cmpd="sng">
                      <a:noFill/>
                      <a:prstDash val="solid"/>
                    </a:lnBlToTr>
                    <a:solidFill>
                      <a:srgbClr val="E9E9EA"/>
                    </a:solidFill>
                  </a:tcPr>
                </a:tc>
              </a:tr>
              <a:tr h="301613">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l" defTabSz="914400" rtl="0" eaLnBrk="1" fontAlgn="auto" latinLnBrk="0" hangingPunct="1">
                        <a:lnSpc>
                          <a:spcPct val="90000"/>
                        </a:lnSpc>
                        <a:spcBef>
                          <a:spcPts val="0"/>
                        </a:spcBef>
                        <a:spcAft>
                          <a:spcPts val="0"/>
                        </a:spcAft>
                        <a:buClrTx/>
                        <a:buSzTx/>
                        <a:buFontTx/>
                        <a:buNone/>
                        <a:tabLst/>
                        <a:defRPr/>
                      </a:pPr>
                      <a:r>
                        <a:rPr lang="es-ES" sz="1200" kern="1200" baseline="0" noProof="0" dirty="0" smtClean="0"/>
                        <a:t>Cefepima</a:t>
                      </a:r>
                      <a:endParaRPr lang="es-ES" sz="1200" kern="1200" baseline="0" noProof="0" dirty="0" smtClean="0">
                        <a:solidFill>
                          <a:schemeClr val="tx1"/>
                        </a:solidFill>
                        <a:latin typeface="+mn-lt"/>
                        <a:ea typeface="+mn-ea"/>
                        <a:cs typeface="+mn-cs"/>
                      </a:endParaRPr>
                    </a:p>
                  </a:txBody>
                  <a:tcPr marL="72000" marR="36000" marT="36000" marB="36000" anchor="ctr">
                    <a:lnL w="9525" cap="flat" cmpd="sng" algn="ctr">
                      <a:noFill/>
                      <a:prstDash val="solid"/>
                    </a:lnL>
                    <a:lnR>
                      <a:noFill/>
                    </a:lnR>
                    <a:lnT>
                      <a:noFill/>
                    </a:lnT>
                    <a:lnB>
                      <a:noFill/>
                    </a:lnB>
                    <a:lnTlToBr w="12700" cmpd="sng">
                      <a:noFill/>
                      <a:prstDash val="solid"/>
                    </a:lnTlToBr>
                    <a:lnBlToTr w="12700" cmpd="sng">
                      <a:noFill/>
                      <a:prstDash val="solid"/>
                    </a:lnBlToTr>
                    <a:solidFill>
                      <a:srgbClr val="CFD1D3"/>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ctr" defTabSz="914400" rtl="0" eaLnBrk="1" fontAlgn="auto" latinLnBrk="0" hangingPunct="1">
                        <a:lnSpc>
                          <a:spcPct val="90000"/>
                        </a:lnSpc>
                        <a:spcBef>
                          <a:spcPts val="0"/>
                        </a:spcBef>
                        <a:spcAft>
                          <a:spcPts val="0"/>
                        </a:spcAft>
                        <a:buClrTx/>
                        <a:buSzTx/>
                        <a:buFontTx/>
                        <a:buNone/>
                        <a:tabLst/>
                        <a:defRPr/>
                      </a:pPr>
                      <a:endParaRPr lang="es-ES" sz="1200" kern="1200" baseline="0" noProof="0" dirty="0" smtClean="0">
                        <a:solidFill>
                          <a:schemeClr val="tx1"/>
                        </a:solidFill>
                        <a:latin typeface="+mn-lt"/>
                        <a:ea typeface="+mn-ea"/>
                        <a:cs typeface="+mn-cs"/>
                      </a:endParaRPr>
                    </a:p>
                  </a:txBody>
                  <a:tcPr marL="72000" marR="36000" marT="36000" marB="36000" anchor="ctr">
                    <a:lnL>
                      <a:noFill/>
                    </a:lnL>
                    <a:lnR>
                      <a:noFill/>
                    </a:lnR>
                    <a:lnT>
                      <a:noFill/>
                    </a:lnT>
                    <a:lnB>
                      <a:noFill/>
                    </a:lnB>
                    <a:lnTlToBr w="12700" cmpd="sng">
                      <a:noFill/>
                      <a:prstDash val="solid"/>
                    </a:lnTlToBr>
                    <a:lnBlToTr w="12700" cmpd="sng">
                      <a:noFill/>
                      <a:prstDash val="solid"/>
                    </a:lnBlToTr>
                    <a:solidFill>
                      <a:srgbClr val="CFD1D3"/>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ctr" defTabSz="914400" rtl="0" eaLnBrk="1" fontAlgn="auto" latinLnBrk="0" hangingPunct="1">
                        <a:lnSpc>
                          <a:spcPct val="90000"/>
                        </a:lnSpc>
                        <a:spcBef>
                          <a:spcPts val="0"/>
                        </a:spcBef>
                        <a:spcAft>
                          <a:spcPts val="0"/>
                        </a:spcAft>
                        <a:buClrTx/>
                        <a:buSzTx/>
                        <a:buFontTx/>
                        <a:buNone/>
                        <a:tabLst/>
                        <a:defRPr/>
                      </a:pPr>
                      <a:endParaRPr lang="es-ES" sz="1200" kern="1200" baseline="0" noProof="0" dirty="0" smtClean="0">
                        <a:solidFill>
                          <a:schemeClr val="tx1"/>
                        </a:solidFill>
                        <a:latin typeface="+mn-lt"/>
                        <a:ea typeface="+mn-ea"/>
                        <a:cs typeface="+mn-cs"/>
                      </a:endParaRPr>
                    </a:p>
                  </a:txBody>
                  <a:tcPr marL="72000" marR="36000" marT="36000" marB="36000" anchor="ctr">
                    <a:lnL>
                      <a:noFill/>
                    </a:lnL>
                    <a:lnR>
                      <a:noFill/>
                    </a:lnR>
                    <a:lnT>
                      <a:noFill/>
                    </a:lnT>
                    <a:lnB>
                      <a:noFill/>
                    </a:lnB>
                    <a:lnTlToBr w="12700" cmpd="sng">
                      <a:noFill/>
                      <a:prstDash val="solid"/>
                    </a:lnTlToBr>
                    <a:lnBlToTr w="12700" cmpd="sng">
                      <a:noFill/>
                      <a:prstDash val="solid"/>
                    </a:lnBlToTr>
                    <a:solidFill>
                      <a:srgbClr val="CFD1D3"/>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ctr" defTabSz="914400" rtl="0" eaLnBrk="1" fontAlgn="auto" latinLnBrk="0" hangingPunct="1">
                        <a:lnSpc>
                          <a:spcPct val="90000"/>
                        </a:lnSpc>
                        <a:spcBef>
                          <a:spcPts val="0"/>
                        </a:spcBef>
                        <a:spcAft>
                          <a:spcPts val="0"/>
                        </a:spcAft>
                        <a:buClrTx/>
                        <a:buSzTx/>
                        <a:buFontTx/>
                        <a:buNone/>
                        <a:tabLst/>
                        <a:defRPr/>
                      </a:pPr>
                      <a:endParaRPr lang="es-ES" sz="1200" kern="1200" baseline="0" noProof="0" dirty="0" smtClean="0">
                        <a:solidFill>
                          <a:schemeClr val="tx1"/>
                        </a:solidFill>
                        <a:latin typeface="+mn-lt"/>
                        <a:ea typeface="+mn-ea"/>
                        <a:cs typeface="+mn-cs"/>
                      </a:endParaRPr>
                    </a:p>
                  </a:txBody>
                  <a:tcPr marL="72000" marR="36000" marT="36000" marB="36000" anchor="ctr">
                    <a:lnL>
                      <a:noFill/>
                    </a:lnL>
                    <a:lnR>
                      <a:noFill/>
                    </a:lnR>
                    <a:lnT>
                      <a:noFill/>
                    </a:lnT>
                    <a:lnB>
                      <a:noFill/>
                    </a:lnB>
                    <a:lnTlToBr w="12700" cmpd="sng">
                      <a:noFill/>
                      <a:prstDash val="solid"/>
                    </a:lnTlToBr>
                    <a:lnBlToTr w="12700" cmpd="sng">
                      <a:noFill/>
                      <a:prstDash val="solid"/>
                    </a:lnBlToTr>
                    <a:solidFill>
                      <a:srgbClr val="CFD1D3"/>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ctr" defTabSz="914400" rtl="0" eaLnBrk="1" fontAlgn="auto" latinLnBrk="0" hangingPunct="1">
                        <a:lnSpc>
                          <a:spcPct val="90000"/>
                        </a:lnSpc>
                        <a:spcBef>
                          <a:spcPts val="0"/>
                        </a:spcBef>
                        <a:spcAft>
                          <a:spcPts val="0"/>
                        </a:spcAft>
                        <a:buClrTx/>
                        <a:buSzTx/>
                        <a:buFontTx/>
                        <a:buNone/>
                        <a:tabLst/>
                        <a:defRPr/>
                      </a:pPr>
                      <a:endParaRPr lang="es-ES" sz="1200" kern="1200" baseline="0" noProof="0" dirty="0" smtClean="0">
                        <a:solidFill>
                          <a:schemeClr val="tx1"/>
                        </a:solidFill>
                        <a:latin typeface="+mn-lt"/>
                        <a:ea typeface="+mn-ea"/>
                        <a:cs typeface="+mn-cs"/>
                      </a:endParaRPr>
                    </a:p>
                  </a:txBody>
                  <a:tcPr marL="72000" marR="36000" marT="36000" marB="36000" anchor="ctr">
                    <a:lnL>
                      <a:noFill/>
                    </a:lnL>
                    <a:lnR w="9525" cap="flat" cmpd="sng" algn="ctr">
                      <a:noFill/>
                      <a:prstDash val="solid"/>
                    </a:lnR>
                    <a:lnT>
                      <a:noFill/>
                    </a:lnT>
                    <a:lnB>
                      <a:noFill/>
                    </a:lnB>
                    <a:lnTlToBr w="12700" cmpd="sng">
                      <a:noFill/>
                      <a:prstDash val="solid"/>
                    </a:lnTlToBr>
                    <a:lnBlToTr w="12700" cmpd="sng">
                      <a:noFill/>
                      <a:prstDash val="solid"/>
                    </a:lnBlToTr>
                    <a:solidFill>
                      <a:srgbClr val="CFD1D3"/>
                    </a:solidFill>
                  </a:tcPr>
                </a:tc>
              </a:tr>
              <a:tr h="101107">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a:lnSpc>
                          <a:spcPct val="90000"/>
                        </a:lnSpc>
                        <a:spcBef>
                          <a:spcPts val="0"/>
                        </a:spcBef>
                        <a:spcAft>
                          <a:spcPts val="0"/>
                        </a:spcAft>
                      </a:pPr>
                      <a:r>
                        <a:rPr lang="es-ES" sz="1200" kern="1200" baseline="0" noProof="0" dirty="0" smtClean="0"/>
                        <a:t>Piperacilina/tazobactam</a:t>
                      </a:r>
                      <a:endParaRPr lang="es-ES" sz="1200" kern="1200" baseline="0" noProof="0" dirty="0">
                        <a:solidFill>
                          <a:schemeClr val="tx1"/>
                        </a:solidFill>
                        <a:latin typeface="+mn-lt"/>
                        <a:ea typeface="+mn-ea"/>
                        <a:cs typeface="+mn-cs"/>
                      </a:endParaRPr>
                    </a:p>
                  </a:txBody>
                  <a:tcPr marL="72000" marR="36000" marT="36000" marB="36000" anchor="ctr">
                    <a:lnL w="9525" cap="flat" cmpd="sng" algn="ctr">
                      <a:noFill/>
                      <a:prstDash val="solid"/>
                    </a:lnL>
                    <a:lnR>
                      <a:noFill/>
                    </a:lnR>
                    <a:lnT>
                      <a:noFill/>
                    </a:lnT>
                    <a:lnB>
                      <a:noFill/>
                    </a:lnB>
                    <a:lnTlToBr w="12700" cmpd="sng">
                      <a:noFill/>
                      <a:prstDash val="solid"/>
                    </a:lnTlToBr>
                    <a:lnBlToTr w="12700" cmpd="sng">
                      <a:noFill/>
                      <a:prstDash val="solid"/>
                    </a:lnBlToTr>
                    <a:solidFill>
                      <a:srgbClr val="E9E9EA"/>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ctr" defTabSz="914400" rtl="0" eaLnBrk="1" fontAlgn="auto" latinLnBrk="0" hangingPunct="1">
                        <a:lnSpc>
                          <a:spcPct val="90000"/>
                        </a:lnSpc>
                        <a:spcBef>
                          <a:spcPts val="0"/>
                        </a:spcBef>
                        <a:spcAft>
                          <a:spcPts val="0"/>
                        </a:spcAft>
                        <a:buClrTx/>
                        <a:buSzTx/>
                        <a:buFontTx/>
                        <a:buNone/>
                        <a:tabLst/>
                        <a:defRPr/>
                      </a:pPr>
                      <a:endParaRPr lang="es-ES" sz="1200" kern="1200" baseline="0" noProof="0" dirty="0" smtClean="0">
                        <a:solidFill>
                          <a:schemeClr val="tx1"/>
                        </a:solidFill>
                        <a:latin typeface="+mn-lt"/>
                        <a:ea typeface="+mn-ea"/>
                        <a:cs typeface="+mn-cs"/>
                      </a:endParaRPr>
                    </a:p>
                  </a:txBody>
                  <a:tcPr marL="72000" marR="36000" marT="36000" marB="36000" anchor="ctr">
                    <a:lnL>
                      <a:noFill/>
                    </a:lnL>
                    <a:lnR>
                      <a:noFill/>
                    </a:lnR>
                    <a:lnT>
                      <a:noFill/>
                    </a:lnT>
                    <a:lnB>
                      <a:noFill/>
                    </a:lnB>
                    <a:lnTlToBr w="12700" cmpd="sng">
                      <a:noFill/>
                      <a:prstDash val="solid"/>
                    </a:lnTlToBr>
                    <a:lnBlToTr w="12700" cmpd="sng">
                      <a:noFill/>
                      <a:prstDash val="solid"/>
                    </a:lnBlToTr>
                    <a:solidFill>
                      <a:srgbClr val="E9E9EA"/>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ctr" defTabSz="914400" rtl="0" eaLnBrk="1" fontAlgn="auto" latinLnBrk="0" hangingPunct="1">
                        <a:lnSpc>
                          <a:spcPct val="90000"/>
                        </a:lnSpc>
                        <a:spcBef>
                          <a:spcPts val="0"/>
                        </a:spcBef>
                        <a:spcAft>
                          <a:spcPts val="0"/>
                        </a:spcAft>
                        <a:buClrTx/>
                        <a:buSzTx/>
                        <a:buFontTx/>
                        <a:buNone/>
                        <a:tabLst/>
                        <a:defRPr/>
                      </a:pPr>
                      <a:endParaRPr lang="es-ES" sz="1200" kern="1200" baseline="0" noProof="0" dirty="0" smtClean="0">
                        <a:solidFill>
                          <a:schemeClr val="tx1"/>
                        </a:solidFill>
                        <a:latin typeface="+mn-lt"/>
                        <a:ea typeface="+mn-ea"/>
                        <a:cs typeface="+mn-cs"/>
                      </a:endParaRPr>
                    </a:p>
                  </a:txBody>
                  <a:tcPr marL="72000" marR="36000" marT="36000" marB="36000" anchor="ctr">
                    <a:lnL>
                      <a:noFill/>
                    </a:lnL>
                    <a:lnR>
                      <a:noFill/>
                    </a:lnR>
                    <a:lnT>
                      <a:noFill/>
                    </a:lnT>
                    <a:lnB>
                      <a:noFill/>
                    </a:lnB>
                    <a:lnTlToBr w="12700" cmpd="sng">
                      <a:noFill/>
                      <a:prstDash val="solid"/>
                    </a:lnTlToBr>
                    <a:lnBlToTr w="12700" cmpd="sng">
                      <a:noFill/>
                      <a:prstDash val="solid"/>
                    </a:lnBlToTr>
                    <a:solidFill>
                      <a:srgbClr val="E9E9EA"/>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algn="ctr">
                        <a:lnSpc>
                          <a:spcPct val="90000"/>
                        </a:lnSpc>
                        <a:spcBef>
                          <a:spcPts val="0"/>
                        </a:spcBef>
                        <a:spcAft>
                          <a:spcPts val="0"/>
                        </a:spcAft>
                      </a:pPr>
                      <a:endParaRPr lang="es-ES" sz="1200" kern="1200" baseline="0" noProof="0" dirty="0">
                        <a:solidFill>
                          <a:schemeClr val="tx1"/>
                        </a:solidFill>
                        <a:latin typeface="+mn-lt"/>
                        <a:ea typeface="+mn-ea"/>
                        <a:cs typeface="+mn-cs"/>
                      </a:endParaRPr>
                    </a:p>
                  </a:txBody>
                  <a:tcPr marL="72000" marR="36000" marT="36000" marB="36000" anchor="ctr">
                    <a:lnL>
                      <a:noFill/>
                    </a:lnL>
                    <a:lnR>
                      <a:noFill/>
                    </a:lnR>
                    <a:lnT>
                      <a:noFill/>
                    </a:lnT>
                    <a:lnB>
                      <a:noFill/>
                    </a:lnB>
                    <a:lnTlToBr w="12700" cmpd="sng">
                      <a:noFill/>
                      <a:prstDash val="solid"/>
                    </a:lnTlToBr>
                    <a:lnBlToTr w="12700" cmpd="sng">
                      <a:noFill/>
                      <a:prstDash val="solid"/>
                    </a:lnBlToTr>
                    <a:solidFill>
                      <a:srgbClr val="E9E9EA"/>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ctr" defTabSz="914400" rtl="0" eaLnBrk="1" fontAlgn="auto" latinLnBrk="0" hangingPunct="1">
                        <a:lnSpc>
                          <a:spcPct val="90000"/>
                        </a:lnSpc>
                        <a:spcBef>
                          <a:spcPts val="0"/>
                        </a:spcBef>
                        <a:spcAft>
                          <a:spcPts val="0"/>
                        </a:spcAft>
                        <a:buClrTx/>
                        <a:buSzTx/>
                        <a:buFontTx/>
                        <a:buNone/>
                        <a:tabLst/>
                        <a:defRPr/>
                      </a:pPr>
                      <a:endParaRPr lang="es-ES" sz="1200" kern="1200" baseline="0" noProof="0" dirty="0" smtClean="0">
                        <a:solidFill>
                          <a:schemeClr val="tx1"/>
                        </a:solidFill>
                        <a:latin typeface="+mn-lt"/>
                        <a:ea typeface="+mn-ea"/>
                        <a:cs typeface="+mn-cs"/>
                      </a:endParaRPr>
                    </a:p>
                  </a:txBody>
                  <a:tcPr marL="72000" marR="36000" marT="36000" marB="36000" anchor="ctr">
                    <a:lnL>
                      <a:noFill/>
                    </a:lnL>
                    <a:lnR w="9525" cap="flat" cmpd="sng" algn="ctr">
                      <a:noFill/>
                      <a:prstDash val="solid"/>
                    </a:lnR>
                    <a:lnT>
                      <a:noFill/>
                    </a:lnT>
                    <a:lnB>
                      <a:noFill/>
                    </a:lnB>
                    <a:lnTlToBr w="12700" cmpd="sng">
                      <a:noFill/>
                      <a:prstDash val="solid"/>
                    </a:lnTlToBr>
                    <a:lnBlToTr w="12700" cmpd="sng">
                      <a:noFill/>
                      <a:prstDash val="solid"/>
                    </a:lnBlToTr>
                    <a:solidFill>
                      <a:srgbClr val="E9E9EA"/>
                    </a:solidFill>
                  </a:tcPr>
                </a:tc>
              </a:tr>
              <a:tr h="301613">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a:lnSpc>
                          <a:spcPct val="90000"/>
                        </a:lnSpc>
                        <a:spcBef>
                          <a:spcPts val="0"/>
                        </a:spcBef>
                        <a:spcAft>
                          <a:spcPts val="0"/>
                        </a:spcAft>
                      </a:pPr>
                      <a:r>
                        <a:rPr lang="es-ES" sz="1200" kern="1200" baseline="0" noProof="0" dirty="0" smtClean="0"/>
                        <a:t>Imipenem</a:t>
                      </a:r>
                      <a:endParaRPr lang="es-ES" sz="1200" kern="1200" baseline="0" noProof="0" dirty="0">
                        <a:solidFill>
                          <a:schemeClr val="tx1"/>
                        </a:solidFill>
                        <a:latin typeface="+mn-lt"/>
                        <a:ea typeface="+mn-ea"/>
                        <a:cs typeface="+mn-cs"/>
                      </a:endParaRPr>
                    </a:p>
                  </a:txBody>
                  <a:tcPr marL="72000" marR="36000" marT="36000" marB="36000" anchor="ctr">
                    <a:lnL w="9525" cap="flat" cmpd="sng" algn="ctr">
                      <a:noFill/>
                      <a:prstDash val="solid"/>
                    </a:lnL>
                    <a:lnR>
                      <a:noFill/>
                    </a:lnR>
                    <a:lnT>
                      <a:noFill/>
                    </a:lnT>
                    <a:lnB>
                      <a:noFill/>
                    </a:lnB>
                    <a:lnTlToBr w="12700" cmpd="sng">
                      <a:noFill/>
                      <a:prstDash val="solid"/>
                    </a:lnTlToBr>
                    <a:lnBlToTr w="12700" cmpd="sng">
                      <a:noFill/>
                      <a:prstDash val="solid"/>
                    </a:lnBlToTr>
                    <a:solidFill>
                      <a:srgbClr val="CFD1D3"/>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ctr" defTabSz="914400" rtl="0" eaLnBrk="1" fontAlgn="auto" latinLnBrk="0" hangingPunct="1">
                        <a:lnSpc>
                          <a:spcPct val="90000"/>
                        </a:lnSpc>
                        <a:spcBef>
                          <a:spcPts val="0"/>
                        </a:spcBef>
                        <a:spcAft>
                          <a:spcPts val="0"/>
                        </a:spcAft>
                        <a:buClrTx/>
                        <a:buSzTx/>
                        <a:buFontTx/>
                        <a:buNone/>
                        <a:tabLst/>
                        <a:defRPr/>
                      </a:pPr>
                      <a:r>
                        <a:rPr lang="es-ES" sz="1200" dirty="0" smtClean="0"/>
                        <a:t> </a:t>
                      </a:r>
                      <a:endParaRPr lang="es-ES" sz="1200" kern="1200" baseline="0" noProof="0" dirty="0" smtClean="0">
                        <a:solidFill>
                          <a:schemeClr val="tx1"/>
                        </a:solidFill>
                        <a:latin typeface="+mn-lt"/>
                        <a:ea typeface="+mn-ea"/>
                        <a:cs typeface="+mn-cs"/>
                      </a:endParaRPr>
                    </a:p>
                  </a:txBody>
                  <a:tcPr marL="72000" marR="36000" marT="36000" marB="36000" anchor="ctr">
                    <a:lnL>
                      <a:noFill/>
                    </a:lnL>
                    <a:lnR>
                      <a:noFill/>
                    </a:lnR>
                    <a:lnT>
                      <a:noFill/>
                    </a:lnT>
                    <a:lnB>
                      <a:noFill/>
                    </a:lnB>
                    <a:lnTlToBr w="12700" cmpd="sng">
                      <a:noFill/>
                      <a:prstDash val="solid"/>
                    </a:lnTlToBr>
                    <a:lnBlToTr w="12700" cmpd="sng">
                      <a:noFill/>
                      <a:prstDash val="solid"/>
                    </a:lnBlToTr>
                    <a:solidFill>
                      <a:srgbClr val="CFD1D3"/>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ctr" defTabSz="914400" rtl="0" eaLnBrk="1" fontAlgn="auto" latinLnBrk="0" hangingPunct="1">
                        <a:lnSpc>
                          <a:spcPct val="90000"/>
                        </a:lnSpc>
                        <a:spcBef>
                          <a:spcPts val="0"/>
                        </a:spcBef>
                        <a:spcAft>
                          <a:spcPts val="0"/>
                        </a:spcAft>
                        <a:buClrTx/>
                        <a:buSzTx/>
                        <a:buFontTx/>
                        <a:buNone/>
                        <a:tabLst/>
                        <a:defRPr/>
                      </a:pPr>
                      <a:r>
                        <a:rPr lang="es-ES" sz="1200" dirty="0" smtClean="0"/>
                        <a:t>   </a:t>
                      </a:r>
                      <a:endParaRPr lang="es-ES" sz="1200" kern="1200" baseline="0" noProof="0" dirty="0">
                        <a:solidFill>
                          <a:schemeClr val="tx1"/>
                        </a:solidFill>
                        <a:latin typeface="+mn-lt"/>
                        <a:ea typeface="+mn-ea"/>
                        <a:cs typeface="+mn-cs"/>
                      </a:endParaRPr>
                    </a:p>
                  </a:txBody>
                  <a:tcPr marL="72000" marR="36000" marT="36000" marB="36000" anchor="ctr">
                    <a:lnL>
                      <a:noFill/>
                    </a:lnL>
                    <a:lnR>
                      <a:noFill/>
                    </a:lnR>
                    <a:lnT>
                      <a:noFill/>
                    </a:lnT>
                    <a:lnB>
                      <a:noFill/>
                    </a:lnB>
                    <a:lnTlToBr w="12700" cmpd="sng">
                      <a:noFill/>
                      <a:prstDash val="solid"/>
                    </a:lnTlToBr>
                    <a:lnBlToTr w="12700" cmpd="sng">
                      <a:noFill/>
                      <a:prstDash val="solid"/>
                    </a:lnBlToTr>
                    <a:solidFill>
                      <a:srgbClr val="CFD1D3"/>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ctr" defTabSz="914400" rtl="0" eaLnBrk="1" fontAlgn="auto" latinLnBrk="0" hangingPunct="1">
                        <a:lnSpc>
                          <a:spcPct val="90000"/>
                        </a:lnSpc>
                        <a:spcBef>
                          <a:spcPts val="0"/>
                        </a:spcBef>
                        <a:spcAft>
                          <a:spcPts val="0"/>
                        </a:spcAft>
                        <a:buClrTx/>
                        <a:buSzTx/>
                        <a:buFontTx/>
                        <a:buNone/>
                        <a:tabLst/>
                        <a:defRPr/>
                      </a:pPr>
                      <a:endParaRPr lang="es-ES" sz="1200" kern="1200" baseline="0" noProof="0" dirty="0" smtClean="0">
                        <a:solidFill>
                          <a:schemeClr val="tx1"/>
                        </a:solidFill>
                        <a:latin typeface="+mn-lt"/>
                        <a:ea typeface="+mn-ea"/>
                        <a:cs typeface="+mn-cs"/>
                      </a:endParaRPr>
                    </a:p>
                  </a:txBody>
                  <a:tcPr marL="72000" marR="36000" marT="36000" marB="36000" anchor="ctr">
                    <a:lnL>
                      <a:noFill/>
                    </a:lnL>
                    <a:lnR>
                      <a:noFill/>
                    </a:lnR>
                    <a:lnT>
                      <a:noFill/>
                    </a:lnT>
                    <a:lnB>
                      <a:noFill/>
                    </a:lnB>
                    <a:lnTlToBr w="12700" cmpd="sng">
                      <a:noFill/>
                      <a:prstDash val="solid"/>
                    </a:lnTlToBr>
                    <a:lnBlToTr w="12700" cmpd="sng">
                      <a:noFill/>
                      <a:prstDash val="solid"/>
                    </a:lnBlToTr>
                    <a:solidFill>
                      <a:srgbClr val="CFD1D3"/>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ctr" defTabSz="914400" rtl="0" eaLnBrk="1" fontAlgn="auto" latinLnBrk="0" hangingPunct="1">
                        <a:lnSpc>
                          <a:spcPct val="90000"/>
                        </a:lnSpc>
                        <a:spcBef>
                          <a:spcPts val="0"/>
                        </a:spcBef>
                        <a:spcAft>
                          <a:spcPts val="0"/>
                        </a:spcAft>
                        <a:buClrTx/>
                        <a:buSzTx/>
                        <a:buFontTx/>
                        <a:buNone/>
                        <a:tabLst/>
                        <a:defRPr/>
                      </a:pPr>
                      <a:endParaRPr lang="es-ES" sz="1200" kern="1200" baseline="0" noProof="0" dirty="0" smtClean="0">
                        <a:solidFill>
                          <a:schemeClr val="tx1"/>
                        </a:solidFill>
                        <a:latin typeface="+mn-lt"/>
                        <a:ea typeface="+mn-ea"/>
                        <a:cs typeface="+mn-cs"/>
                      </a:endParaRPr>
                    </a:p>
                  </a:txBody>
                  <a:tcPr marL="72000" marR="36000" marT="36000" marB="36000" anchor="ctr">
                    <a:lnL>
                      <a:noFill/>
                    </a:lnL>
                    <a:lnR w="9525" cap="flat" cmpd="sng" algn="ctr">
                      <a:noFill/>
                      <a:prstDash val="solid"/>
                    </a:lnR>
                    <a:lnT>
                      <a:noFill/>
                    </a:lnT>
                    <a:lnB>
                      <a:noFill/>
                    </a:lnB>
                    <a:lnTlToBr w="12700" cmpd="sng">
                      <a:noFill/>
                      <a:prstDash val="solid"/>
                    </a:lnTlToBr>
                    <a:lnBlToTr w="12700" cmpd="sng">
                      <a:noFill/>
                      <a:prstDash val="solid"/>
                    </a:lnBlToTr>
                    <a:solidFill>
                      <a:srgbClr val="CFD1D3"/>
                    </a:solidFill>
                  </a:tcPr>
                </a:tc>
              </a:tr>
              <a:tr h="247027">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a:lnSpc>
                          <a:spcPct val="90000"/>
                        </a:lnSpc>
                        <a:spcBef>
                          <a:spcPts val="0"/>
                        </a:spcBef>
                        <a:spcAft>
                          <a:spcPts val="0"/>
                        </a:spcAft>
                      </a:pPr>
                      <a:r>
                        <a:rPr lang="es-ES" sz="1200" kern="1200" baseline="0" noProof="0" dirty="0" smtClean="0"/>
                        <a:t>Meropenem</a:t>
                      </a:r>
                      <a:endParaRPr lang="es-ES" sz="1200" kern="1200" baseline="0" noProof="0" dirty="0">
                        <a:solidFill>
                          <a:schemeClr val="tx1"/>
                        </a:solidFill>
                        <a:latin typeface="+mn-lt"/>
                        <a:ea typeface="+mn-ea"/>
                        <a:cs typeface="+mn-cs"/>
                      </a:endParaRPr>
                    </a:p>
                  </a:txBody>
                  <a:tcPr marL="72000" marR="36000" marT="36000" marB="36000" anchor="ctr">
                    <a:lnL w="9525" cap="flat" cmpd="sng" algn="ctr">
                      <a:noFill/>
                      <a:prstDash val="soli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9E9EA"/>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algn="ctr">
                        <a:lnSpc>
                          <a:spcPct val="90000"/>
                        </a:lnSpc>
                        <a:spcBef>
                          <a:spcPts val="0"/>
                        </a:spcBef>
                        <a:spcAft>
                          <a:spcPts val="0"/>
                        </a:spcAft>
                      </a:pPr>
                      <a:endParaRPr lang="es-ES" sz="1200" kern="1200" baseline="0" noProof="0" dirty="0">
                        <a:solidFill>
                          <a:schemeClr val="tx1"/>
                        </a:solidFill>
                        <a:latin typeface="+mn-lt"/>
                        <a:ea typeface="+mn-ea"/>
                        <a:cs typeface="+mn-cs"/>
                      </a:endParaRPr>
                    </a:p>
                  </a:txBody>
                  <a:tcPr marL="72000" marR="36000" marT="36000" marB="3600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9E9EA"/>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algn="ctr">
                        <a:lnSpc>
                          <a:spcPct val="90000"/>
                        </a:lnSpc>
                        <a:spcBef>
                          <a:spcPts val="0"/>
                        </a:spcBef>
                        <a:spcAft>
                          <a:spcPts val="0"/>
                        </a:spcAft>
                      </a:pPr>
                      <a:endParaRPr lang="es-ES" sz="1200" kern="1200" baseline="0" noProof="0" dirty="0">
                        <a:solidFill>
                          <a:schemeClr val="tx1"/>
                        </a:solidFill>
                        <a:latin typeface="+mn-lt"/>
                        <a:ea typeface="+mn-ea"/>
                        <a:cs typeface="+mn-cs"/>
                      </a:endParaRPr>
                    </a:p>
                  </a:txBody>
                  <a:tcPr marL="72000" marR="36000" marT="36000" marB="3600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9E9EA"/>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algn="ctr">
                        <a:lnSpc>
                          <a:spcPct val="90000"/>
                        </a:lnSpc>
                        <a:spcBef>
                          <a:spcPts val="0"/>
                        </a:spcBef>
                        <a:spcAft>
                          <a:spcPts val="0"/>
                        </a:spcAft>
                      </a:pPr>
                      <a:endParaRPr lang="es-ES" sz="1200" kern="1200" baseline="0" noProof="0" dirty="0">
                        <a:solidFill>
                          <a:schemeClr val="tx1"/>
                        </a:solidFill>
                        <a:latin typeface="+mn-lt"/>
                        <a:ea typeface="+mn-ea"/>
                        <a:cs typeface="+mn-cs"/>
                      </a:endParaRPr>
                    </a:p>
                  </a:txBody>
                  <a:tcPr marL="72000" marR="36000" marT="36000" marB="3600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9E9EA"/>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ctr" defTabSz="457200" rtl="0" eaLnBrk="1" fontAlgn="auto" latinLnBrk="0" hangingPunct="1">
                        <a:lnSpc>
                          <a:spcPct val="90000"/>
                        </a:lnSpc>
                        <a:spcBef>
                          <a:spcPts val="0"/>
                        </a:spcBef>
                        <a:spcAft>
                          <a:spcPts val="0"/>
                        </a:spcAft>
                        <a:buClrTx/>
                        <a:buSzTx/>
                        <a:buFontTx/>
                        <a:buNone/>
                        <a:tabLst/>
                        <a:defRPr/>
                      </a:pPr>
                      <a:endParaRPr lang="es-ES" sz="1200" kern="1200" baseline="0" noProof="0" dirty="0" smtClean="0">
                        <a:solidFill>
                          <a:schemeClr val="tx1"/>
                        </a:solidFill>
                        <a:latin typeface="+mn-lt"/>
                        <a:ea typeface="+mn-ea"/>
                        <a:cs typeface="+mn-cs"/>
                      </a:endParaRPr>
                    </a:p>
                  </a:txBody>
                  <a:tcPr marL="72000" marR="36000" marT="36000" marB="36000" anchor="ctr">
                    <a:lnL>
                      <a:noFill/>
                    </a:lnL>
                    <a:lnR w="9525" cap="flat" cmpd="sng" algn="ctr">
                      <a:noFill/>
                      <a:prstDash val="soli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9E9EA"/>
                    </a:solidFill>
                  </a:tcPr>
                </a:tc>
              </a:tr>
            </a:tbl>
          </a:graphicData>
        </a:graphic>
      </p:graphicFrame>
      <p:grpSp>
        <p:nvGrpSpPr>
          <p:cNvPr id="2" name="Group 15"/>
          <p:cNvGrpSpPr/>
          <p:nvPr/>
        </p:nvGrpSpPr>
        <p:grpSpPr>
          <a:xfrm>
            <a:off x="7534275" y="5110833"/>
            <a:ext cx="141403" cy="137958"/>
            <a:chOff x="5216963" y="3647356"/>
            <a:chExt cx="141403" cy="137958"/>
          </a:xfrm>
        </p:grpSpPr>
        <p:sp>
          <p:nvSpPr>
            <p:cNvPr id="11" name="Oval 10"/>
            <p:cNvSpPr/>
            <p:nvPr/>
          </p:nvSpPr>
          <p:spPr>
            <a:xfrm>
              <a:off x="5216963" y="3647356"/>
              <a:ext cx="141403" cy="137958"/>
            </a:xfrm>
            <a:prstGeom prst="ellipse">
              <a:avLst/>
            </a:prstGeom>
            <a:no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sp>
          <p:nvSpPr>
            <p:cNvPr id="12" name="Pie 11"/>
            <p:cNvSpPr/>
            <p:nvPr/>
          </p:nvSpPr>
          <p:spPr>
            <a:xfrm>
              <a:off x="5216963" y="3648154"/>
              <a:ext cx="137160" cy="137160"/>
            </a:xfrm>
            <a:prstGeom prst="pie">
              <a:avLst>
                <a:gd name="adj1" fmla="val 5366669"/>
                <a:gd name="adj2" fmla="val 16200000"/>
              </a:avLst>
            </a:prstGeom>
            <a:solidFill>
              <a:srgbClr val="00877C"/>
            </a:solid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grpSp>
      <p:sp>
        <p:nvSpPr>
          <p:cNvPr id="13" name="Oval 12"/>
          <p:cNvSpPr/>
          <p:nvPr/>
        </p:nvSpPr>
        <p:spPr>
          <a:xfrm>
            <a:off x="6295662" y="4855385"/>
            <a:ext cx="137160" cy="137160"/>
          </a:xfrm>
          <a:prstGeom prst="ellipse">
            <a:avLst/>
          </a:prstGeom>
          <a:solidFill>
            <a:srgbClr val="00877C"/>
          </a:solid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sp>
        <p:nvSpPr>
          <p:cNvPr id="14" name="Oval 13"/>
          <p:cNvSpPr/>
          <p:nvPr/>
        </p:nvSpPr>
        <p:spPr>
          <a:xfrm>
            <a:off x="7536396" y="4842685"/>
            <a:ext cx="137160" cy="137160"/>
          </a:xfrm>
          <a:prstGeom prst="ellipse">
            <a:avLst/>
          </a:prstGeom>
          <a:solidFill>
            <a:srgbClr val="00877C"/>
          </a:solid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sp>
        <p:nvSpPr>
          <p:cNvPr id="15" name="Oval 14"/>
          <p:cNvSpPr/>
          <p:nvPr/>
        </p:nvSpPr>
        <p:spPr>
          <a:xfrm>
            <a:off x="4999551" y="4855385"/>
            <a:ext cx="137160" cy="137160"/>
          </a:xfrm>
          <a:prstGeom prst="ellipse">
            <a:avLst/>
          </a:prstGeom>
          <a:solidFill>
            <a:srgbClr val="00877C"/>
          </a:solid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sp>
        <p:nvSpPr>
          <p:cNvPr id="16" name="Oval 15"/>
          <p:cNvSpPr/>
          <p:nvPr/>
        </p:nvSpPr>
        <p:spPr>
          <a:xfrm>
            <a:off x="4999551" y="5124081"/>
            <a:ext cx="137160" cy="137160"/>
          </a:xfrm>
          <a:prstGeom prst="ellipse">
            <a:avLst/>
          </a:prstGeom>
          <a:solidFill>
            <a:srgbClr val="00877C"/>
          </a:solid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sp>
        <p:nvSpPr>
          <p:cNvPr id="17" name="Oval 16"/>
          <p:cNvSpPr/>
          <p:nvPr/>
        </p:nvSpPr>
        <p:spPr>
          <a:xfrm>
            <a:off x="3385596" y="3725383"/>
            <a:ext cx="137160" cy="137160"/>
          </a:xfrm>
          <a:prstGeom prst="ellipse">
            <a:avLst/>
          </a:prstGeom>
          <a:solidFill>
            <a:srgbClr val="00877C"/>
          </a:solid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sp>
        <p:nvSpPr>
          <p:cNvPr id="18" name="Oval 17"/>
          <p:cNvSpPr/>
          <p:nvPr/>
        </p:nvSpPr>
        <p:spPr>
          <a:xfrm>
            <a:off x="4999551" y="3725383"/>
            <a:ext cx="137160" cy="137160"/>
          </a:xfrm>
          <a:prstGeom prst="ellipse">
            <a:avLst/>
          </a:prstGeom>
          <a:solidFill>
            <a:srgbClr val="00877C"/>
          </a:solid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sp>
        <p:nvSpPr>
          <p:cNvPr id="19" name="Oval 18"/>
          <p:cNvSpPr/>
          <p:nvPr/>
        </p:nvSpPr>
        <p:spPr>
          <a:xfrm>
            <a:off x="6295662" y="3725383"/>
            <a:ext cx="137160" cy="137160"/>
          </a:xfrm>
          <a:prstGeom prst="ellipse">
            <a:avLst/>
          </a:prstGeom>
          <a:solidFill>
            <a:srgbClr val="00877C"/>
          </a:solid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sp>
        <p:nvSpPr>
          <p:cNvPr id="20" name="Oval 19"/>
          <p:cNvSpPr/>
          <p:nvPr/>
        </p:nvSpPr>
        <p:spPr>
          <a:xfrm>
            <a:off x="7536396" y="3725383"/>
            <a:ext cx="137160" cy="137160"/>
          </a:xfrm>
          <a:prstGeom prst="ellipse">
            <a:avLst/>
          </a:prstGeom>
          <a:solidFill>
            <a:srgbClr val="00877C"/>
          </a:solid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sp>
        <p:nvSpPr>
          <p:cNvPr id="21" name="Oval 20"/>
          <p:cNvSpPr/>
          <p:nvPr/>
        </p:nvSpPr>
        <p:spPr>
          <a:xfrm>
            <a:off x="4999551" y="4043112"/>
            <a:ext cx="137160" cy="137160"/>
          </a:xfrm>
          <a:prstGeom prst="ellipse">
            <a:avLst/>
          </a:prstGeom>
          <a:no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sp>
        <p:nvSpPr>
          <p:cNvPr id="22" name="Oval 21"/>
          <p:cNvSpPr/>
          <p:nvPr/>
        </p:nvSpPr>
        <p:spPr>
          <a:xfrm>
            <a:off x="7536396" y="4043112"/>
            <a:ext cx="137160" cy="137160"/>
          </a:xfrm>
          <a:prstGeom prst="ellipse">
            <a:avLst/>
          </a:prstGeom>
          <a:no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sp>
        <p:nvSpPr>
          <p:cNvPr id="23" name="Oval 22"/>
          <p:cNvSpPr/>
          <p:nvPr/>
        </p:nvSpPr>
        <p:spPr>
          <a:xfrm>
            <a:off x="4999551" y="4341187"/>
            <a:ext cx="137160" cy="137160"/>
          </a:xfrm>
          <a:prstGeom prst="ellipse">
            <a:avLst/>
          </a:prstGeom>
          <a:no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sp>
        <p:nvSpPr>
          <p:cNvPr id="24" name="Oval 23"/>
          <p:cNvSpPr/>
          <p:nvPr/>
        </p:nvSpPr>
        <p:spPr>
          <a:xfrm>
            <a:off x="4999551" y="4619384"/>
            <a:ext cx="137160" cy="137160"/>
          </a:xfrm>
          <a:prstGeom prst="ellipse">
            <a:avLst/>
          </a:prstGeom>
          <a:no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sp>
        <p:nvSpPr>
          <p:cNvPr id="25" name="Oval 24"/>
          <p:cNvSpPr/>
          <p:nvPr/>
        </p:nvSpPr>
        <p:spPr>
          <a:xfrm>
            <a:off x="7536396" y="4619384"/>
            <a:ext cx="137160" cy="137160"/>
          </a:xfrm>
          <a:prstGeom prst="ellipse">
            <a:avLst/>
          </a:prstGeom>
          <a:no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sp>
        <p:nvSpPr>
          <p:cNvPr id="26" name="Oval 25"/>
          <p:cNvSpPr/>
          <p:nvPr/>
        </p:nvSpPr>
        <p:spPr>
          <a:xfrm>
            <a:off x="7536396" y="4341187"/>
            <a:ext cx="137160" cy="137160"/>
          </a:xfrm>
          <a:prstGeom prst="ellipse">
            <a:avLst/>
          </a:prstGeom>
          <a:no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sp>
        <p:nvSpPr>
          <p:cNvPr id="27" name="Oval 26"/>
          <p:cNvSpPr/>
          <p:nvPr/>
        </p:nvSpPr>
        <p:spPr>
          <a:xfrm>
            <a:off x="3383607" y="4849035"/>
            <a:ext cx="137160" cy="137160"/>
          </a:xfrm>
          <a:prstGeom prst="ellipse">
            <a:avLst/>
          </a:prstGeom>
          <a:no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sp>
        <p:nvSpPr>
          <p:cNvPr id="28" name="Oval 27"/>
          <p:cNvSpPr/>
          <p:nvPr/>
        </p:nvSpPr>
        <p:spPr>
          <a:xfrm>
            <a:off x="6295662" y="5124081"/>
            <a:ext cx="137160" cy="137160"/>
          </a:xfrm>
          <a:prstGeom prst="ellipse">
            <a:avLst/>
          </a:prstGeom>
          <a:no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sp>
        <p:nvSpPr>
          <p:cNvPr id="29" name="Oval 28"/>
          <p:cNvSpPr/>
          <p:nvPr/>
        </p:nvSpPr>
        <p:spPr>
          <a:xfrm>
            <a:off x="6295662" y="4341187"/>
            <a:ext cx="137160" cy="137160"/>
          </a:xfrm>
          <a:prstGeom prst="ellipse">
            <a:avLst/>
          </a:prstGeom>
          <a:no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grpSp>
        <p:nvGrpSpPr>
          <p:cNvPr id="3" name="Group 54"/>
          <p:cNvGrpSpPr/>
          <p:nvPr/>
        </p:nvGrpSpPr>
        <p:grpSpPr>
          <a:xfrm>
            <a:off x="3381486" y="4042713"/>
            <a:ext cx="141403" cy="137958"/>
            <a:chOff x="8112842" y="5356250"/>
            <a:chExt cx="141403" cy="137958"/>
          </a:xfrm>
        </p:grpSpPr>
        <p:sp>
          <p:nvSpPr>
            <p:cNvPr id="31" name="Oval 30"/>
            <p:cNvSpPr/>
            <p:nvPr/>
          </p:nvSpPr>
          <p:spPr>
            <a:xfrm>
              <a:off x="8112842" y="5356250"/>
              <a:ext cx="141403" cy="137958"/>
            </a:xfrm>
            <a:prstGeom prst="ellipse">
              <a:avLst/>
            </a:prstGeom>
            <a:no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sp>
          <p:nvSpPr>
            <p:cNvPr id="32" name="Pie 31"/>
            <p:cNvSpPr/>
            <p:nvPr/>
          </p:nvSpPr>
          <p:spPr>
            <a:xfrm>
              <a:off x="8112842" y="5357048"/>
              <a:ext cx="137160" cy="137160"/>
            </a:xfrm>
            <a:prstGeom prst="pie">
              <a:avLst>
                <a:gd name="adj1" fmla="val 5366669"/>
                <a:gd name="adj2" fmla="val 16200000"/>
              </a:avLst>
            </a:prstGeom>
            <a:solidFill>
              <a:srgbClr val="00877C"/>
            </a:solid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grpSp>
      <p:sp>
        <p:nvSpPr>
          <p:cNvPr id="33" name="Oval 32"/>
          <p:cNvSpPr/>
          <p:nvPr/>
        </p:nvSpPr>
        <p:spPr>
          <a:xfrm>
            <a:off x="3385596" y="4341187"/>
            <a:ext cx="137160" cy="137160"/>
          </a:xfrm>
          <a:prstGeom prst="ellipse">
            <a:avLst/>
          </a:prstGeom>
          <a:solidFill>
            <a:srgbClr val="00877C"/>
          </a:solid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grpSp>
        <p:nvGrpSpPr>
          <p:cNvPr id="4" name="Group 33"/>
          <p:cNvGrpSpPr/>
          <p:nvPr/>
        </p:nvGrpSpPr>
        <p:grpSpPr>
          <a:xfrm>
            <a:off x="3379821" y="5110689"/>
            <a:ext cx="141403" cy="138247"/>
            <a:chOff x="3120070" y="5101014"/>
            <a:chExt cx="141403" cy="138247"/>
          </a:xfrm>
        </p:grpSpPr>
        <p:sp>
          <p:nvSpPr>
            <p:cNvPr id="35" name="Oval 34"/>
            <p:cNvSpPr/>
            <p:nvPr/>
          </p:nvSpPr>
          <p:spPr>
            <a:xfrm>
              <a:off x="3120070" y="5101303"/>
              <a:ext cx="141403" cy="137958"/>
            </a:xfrm>
            <a:prstGeom prst="ellipse">
              <a:avLst/>
            </a:prstGeom>
            <a:no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sp>
          <p:nvSpPr>
            <p:cNvPr id="36" name="Pie 35"/>
            <p:cNvSpPr/>
            <p:nvPr/>
          </p:nvSpPr>
          <p:spPr>
            <a:xfrm>
              <a:off x="3122879" y="5101014"/>
              <a:ext cx="137160" cy="137160"/>
            </a:xfrm>
            <a:prstGeom prst="pie">
              <a:avLst>
                <a:gd name="adj1" fmla="val 5366669"/>
                <a:gd name="adj2" fmla="val 16200000"/>
              </a:avLst>
            </a:prstGeom>
            <a:solidFill>
              <a:srgbClr val="00877C"/>
            </a:solid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grpSp>
      <p:sp>
        <p:nvSpPr>
          <p:cNvPr id="37" name="Oval 36"/>
          <p:cNvSpPr/>
          <p:nvPr/>
        </p:nvSpPr>
        <p:spPr>
          <a:xfrm>
            <a:off x="3383607" y="4619384"/>
            <a:ext cx="137160" cy="137160"/>
          </a:xfrm>
          <a:prstGeom prst="ellipse">
            <a:avLst/>
          </a:prstGeom>
          <a:solidFill>
            <a:srgbClr val="00877C"/>
          </a:solid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sp>
        <p:nvSpPr>
          <p:cNvPr id="38" name="Oval 37"/>
          <p:cNvSpPr/>
          <p:nvPr/>
        </p:nvSpPr>
        <p:spPr>
          <a:xfrm>
            <a:off x="6295662" y="4043112"/>
            <a:ext cx="137160" cy="137160"/>
          </a:xfrm>
          <a:prstGeom prst="ellipse">
            <a:avLst/>
          </a:prstGeom>
          <a:solidFill>
            <a:srgbClr val="00877C"/>
          </a:solid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sp>
        <p:nvSpPr>
          <p:cNvPr id="39" name="Oval 38"/>
          <p:cNvSpPr/>
          <p:nvPr/>
        </p:nvSpPr>
        <p:spPr>
          <a:xfrm>
            <a:off x="6295662" y="4619384"/>
            <a:ext cx="137160" cy="137160"/>
          </a:xfrm>
          <a:prstGeom prst="ellipse">
            <a:avLst/>
          </a:prstGeom>
          <a:solidFill>
            <a:srgbClr val="00877C"/>
          </a:solid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grpSp>
        <p:nvGrpSpPr>
          <p:cNvPr id="9" name="Group 39"/>
          <p:cNvGrpSpPr/>
          <p:nvPr/>
        </p:nvGrpSpPr>
        <p:grpSpPr>
          <a:xfrm>
            <a:off x="864698" y="5541596"/>
            <a:ext cx="6269588" cy="335676"/>
            <a:chOff x="228531" y="5485726"/>
            <a:chExt cx="6269588" cy="335676"/>
          </a:xfrm>
        </p:grpSpPr>
        <p:sp>
          <p:nvSpPr>
            <p:cNvPr id="41" name="Rectangle 40"/>
            <p:cNvSpPr/>
            <p:nvPr/>
          </p:nvSpPr>
          <p:spPr>
            <a:xfrm>
              <a:off x="228531" y="5485726"/>
              <a:ext cx="6269588" cy="335676"/>
            </a:xfrm>
            <a:prstGeom prst="rect">
              <a:avLst/>
            </a:prstGeom>
            <a:ln>
              <a:noFill/>
            </a:ln>
          </p:spPr>
          <p:txBody>
            <a:bodyPr wrap="square">
              <a:noAutofit/>
            </a:bodyPr>
            <a:lstStyle/>
            <a:p>
              <a:pPr>
                <a:lnSpc>
                  <a:spcPct val="115000"/>
                </a:lnSpc>
                <a:defRPr/>
              </a:pPr>
              <a:r>
                <a:rPr lang="es-MX" dirty="0" smtClean="0">
                  <a:solidFill>
                    <a:prstClr val="black"/>
                  </a:solidFill>
                </a:rPr>
                <a:t>      </a:t>
              </a:r>
              <a:r>
                <a:rPr lang="es-MX" sz="1200" kern="0" dirty="0" smtClean="0">
                  <a:solidFill>
                    <a:srgbClr val="37424A"/>
                  </a:solidFill>
                  <a:sym typeface="Wingdings"/>
                </a:rPr>
                <a:t>Actividad </a:t>
              </a:r>
              <a:r>
                <a:rPr lang="es-MX" sz="1200" kern="0" dirty="0">
                  <a:solidFill>
                    <a:srgbClr val="37424A"/>
                  </a:solidFill>
                  <a:sym typeface="Wingdings"/>
                </a:rPr>
                <a:t>sumamente reducida</a:t>
              </a:r>
              <a:r>
                <a:rPr lang="es-MX" sz="1200" kern="0" dirty="0">
                  <a:solidFill>
                    <a:srgbClr val="37424A"/>
                  </a:solidFill>
                  <a:ea typeface="Times New Roman"/>
                  <a:cs typeface="Calibri"/>
                </a:rPr>
                <a:t> &gt;&gt;        </a:t>
              </a:r>
              <a:r>
                <a:rPr lang="es-MX" sz="1200" kern="0" dirty="0" smtClean="0">
                  <a:solidFill>
                    <a:srgbClr val="37424A"/>
                  </a:solidFill>
                  <a:ea typeface="Times New Roman"/>
                  <a:cs typeface="Calibri"/>
                </a:rPr>
                <a:t>	      Mantiene </a:t>
              </a:r>
              <a:r>
                <a:rPr lang="es-MX" sz="1200" kern="0" dirty="0">
                  <a:solidFill>
                    <a:srgbClr val="37424A"/>
                  </a:solidFill>
                  <a:ea typeface="Times New Roman"/>
                  <a:cs typeface="Calibri"/>
                </a:rPr>
                <a:t>la actividad</a:t>
              </a:r>
              <a:endParaRPr lang="es-MX" sz="1100" kern="0" dirty="0">
                <a:solidFill>
                  <a:srgbClr val="37424A"/>
                </a:solidFill>
                <a:ea typeface="Calibri"/>
                <a:cs typeface="Times New Roman"/>
              </a:endParaRPr>
            </a:p>
          </p:txBody>
        </p:sp>
        <p:sp>
          <p:nvSpPr>
            <p:cNvPr id="42" name="Oval 41"/>
            <p:cNvSpPr/>
            <p:nvPr/>
          </p:nvSpPr>
          <p:spPr>
            <a:xfrm>
              <a:off x="403967" y="5644900"/>
              <a:ext cx="137160" cy="137160"/>
            </a:xfrm>
            <a:prstGeom prst="ellipse">
              <a:avLst/>
            </a:prstGeom>
            <a:no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sp>
          <p:nvSpPr>
            <p:cNvPr id="43" name="Oval 42"/>
            <p:cNvSpPr/>
            <p:nvPr/>
          </p:nvSpPr>
          <p:spPr>
            <a:xfrm>
              <a:off x="3055232" y="5642931"/>
              <a:ext cx="137160" cy="137160"/>
            </a:xfrm>
            <a:prstGeom prst="ellipse">
              <a:avLst/>
            </a:prstGeom>
            <a:solidFill>
              <a:srgbClr val="00877C"/>
            </a:solidFill>
            <a:ln w="12700" cap="flat" cmpd="sng" algn="ctr">
              <a:solidFill>
                <a:srgbClr val="00877C"/>
              </a:solidFill>
              <a:prstDash val="solid"/>
            </a:ln>
            <a:effectLst/>
          </p:spPr>
          <p:txBody>
            <a:bodyPr rtlCol="0" anchor="ctr"/>
            <a:lstStyle/>
            <a:p>
              <a:pPr algn="ctr">
                <a:defRPr/>
              </a:pPr>
              <a:endParaRPr lang="en-GB" kern="0" dirty="0" smtClean="0">
                <a:solidFill>
                  <a:srgbClr val="37424A"/>
                </a:solidFill>
                <a:latin typeface="Arial"/>
              </a:endParaRPr>
            </a:p>
          </p:txBody>
        </p:sp>
      </p:grpSp>
    </p:spTree>
    <p:extLst>
      <p:ext uri="{BB962C8B-B14F-4D97-AF65-F5344CB8AC3E}">
        <p14:creationId xmlns:p14="http://schemas.microsoft.com/office/powerpoint/2010/main" xmlns="" val="4783947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2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Ceftolozano-tazobactam</a:t>
            </a:r>
            <a:r>
              <a:rPr lang="es-ES" sz="32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Aprobada para:</a:t>
            </a:r>
            <a:endParaRPr lang="es-ES" sz="32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2 Marcador de contenido"/>
          <p:cNvSpPr>
            <a:spLocks noGrp="1"/>
          </p:cNvSpPr>
          <p:nvPr>
            <p:ph idx="1"/>
          </p:nvPr>
        </p:nvSpPr>
        <p:spPr/>
        <p:txBody>
          <a:bodyPr/>
          <a:lstStyle/>
          <a:p>
            <a:r>
              <a:rPr lang="es-ES" dirty="0" smtClean="0">
                <a:latin typeface="Arial" panose="020B0604020202020204" pitchFamily="34" charset="0"/>
                <a:cs typeface="Arial" panose="020B0604020202020204" pitchFamily="34" charset="0"/>
              </a:rPr>
              <a:t>Tratamiento de infección </a:t>
            </a:r>
            <a:r>
              <a:rPr lang="es-ES" dirty="0" err="1" smtClean="0">
                <a:latin typeface="Arial" panose="020B0604020202020204" pitchFamily="34" charset="0"/>
                <a:cs typeface="Arial" panose="020B0604020202020204" pitchFamily="34" charset="0"/>
              </a:rPr>
              <a:t>intra</a:t>
            </a:r>
            <a:r>
              <a:rPr lang="es-ES" dirty="0" smtClean="0">
                <a:latin typeface="Arial" panose="020B0604020202020204" pitchFamily="34" charset="0"/>
                <a:cs typeface="Arial" panose="020B0604020202020204" pitchFamily="34" charset="0"/>
              </a:rPr>
              <a:t>-abdominal complicada con </a:t>
            </a:r>
            <a:r>
              <a:rPr lang="es-ES" dirty="0" err="1" smtClean="0">
                <a:latin typeface="Arial" panose="020B0604020202020204" pitchFamily="34" charset="0"/>
                <a:cs typeface="Arial" panose="020B0604020202020204" pitchFamily="34" charset="0"/>
              </a:rPr>
              <a:t>Metronidazol</a:t>
            </a:r>
            <a:r>
              <a:rPr lang="es-ES" dirty="0" smtClean="0">
                <a:latin typeface="Arial" panose="020B0604020202020204" pitchFamily="34" charset="0"/>
                <a:cs typeface="Arial" panose="020B0604020202020204" pitchFamily="34" charset="0"/>
              </a:rPr>
              <a:t>.</a:t>
            </a:r>
          </a:p>
          <a:p>
            <a:endParaRPr lang="es-ES" dirty="0">
              <a:latin typeface="Arial" panose="020B0604020202020204" pitchFamily="34" charset="0"/>
              <a:cs typeface="Arial" panose="020B0604020202020204" pitchFamily="34" charset="0"/>
            </a:endParaRPr>
          </a:p>
          <a:p>
            <a:r>
              <a:rPr lang="es-ES" dirty="0" smtClean="0">
                <a:latin typeface="Arial" panose="020B0604020202020204" pitchFamily="34" charset="0"/>
                <a:cs typeface="Arial" panose="020B0604020202020204" pitchFamily="34" charset="0"/>
              </a:rPr>
              <a:t>Infección urinaria complicada </a:t>
            </a:r>
            <a:r>
              <a:rPr lang="es-ES" dirty="0" err="1" smtClean="0">
                <a:latin typeface="Arial" panose="020B0604020202020204" pitchFamily="34" charset="0"/>
                <a:cs typeface="Arial" panose="020B0604020202020204" pitchFamily="34" charset="0"/>
              </a:rPr>
              <a:t>incluído</a:t>
            </a:r>
            <a:r>
              <a:rPr lang="es-ES" dirty="0" smtClean="0">
                <a:latin typeface="Arial" panose="020B0604020202020204" pitchFamily="34" charset="0"/>
                <a:cs typeface="Arial" panose="020B0604020202020204" pitchFamily="34" charset="0"/>
              </a:rPr>
              <a:t> </a:t>
            </a:r>
            <a:r>
              <a:rPr lang="es-ES" dirty="0" err="1" smtClean="0">
                <a:latin typeface="Arial" panose="020B0604020202020204" pitchFamily="34" charset="0"/>
                <a:cs typeface="Arial" panose="020B0604020202020204" pitchFamily="34" charset="0"/>
              </a:rPr>
              <a:t>pielonefritis</a:t>
            </a:r>
            <a:r>
              <a:rPr lang="es-ES" dirty="0" smtClean="0">
                <a:latin typeface="Arial" panose="020B0604020202020204" pitchFamily="34" charset="0"/>
                <a:cs typeface="Arial" panose="020B0604020202020204" pitchFamily="34" charset="0"/>
              </a:rPr>
              <a:t>.</a:t>
            </a:r>
          </a:p>
          <a:p>
            <a:endParaRPr lang="es-ES" dirty="0">
              <a:latin typeface="Arial" panose="020B0604020202020204" pitchFamily="34" charset="0"/>
              <a:cs typeface="Arial" panose="020B0604020202020204" pitchFamily="34" charset="0"/>
            </a:endParaRPr>
          </a:p>
          <a:p>
            <a:r>
              <a:rPr lang="es-ES" dirty="0" smtClean="0">
                <a:latin typeface="Arial" panose="020B0604020202020204" pitchFamily="34" charset="0"/>
                <a:cs typeface="Arial" panose="020B0604020202020204" pitchFamily="34" charset="0"/>
              </a:rPr>
              <a:t>Comparadores fueron </a:t>
            </a:r>
            <a:r>
              <a:rPr lang="es-ES" dirty="0" err="1" smtClean="0">
                <a:latin typeface="Arial" panose="020B0604020202020204" pitchFamily="34" charset="0"/>
                <a:cs typeface="Arial" panose="020B0604020202020204" pitchFamily="34" charset="0"/>
              </a:rPr>
              <a:t>meropenem</a:t>
            </a:r>
            <a:r>
              <a:rPr lang="es-ES" dirty="0" smtClean="0">
                <a:latin typeface="Arial" panose="020B0604020202020204" pitchFamily="34" charset="0"/>
                <a:cs typeface="Arial" panose="020B0604020202020204" pitchFamily="34" charset="0"/>
              </a:rPr>
              <a:t> y </a:t>
            </a:r>
            <a:r>
              <a:rPr lang="es-ES" dirty="0" err="1" smtClean="0">
                <a:latin typeface="Arial" panose="020B0604020202020204" pitchFamily="34" charset="0"/>
                <a:cs typeface="Arial" panose="020B0604020202020204" pitchFamily="34" charset="0"/>
              </a:rPr>
              <a:t>levofloxacina</a:t>
            </a:r>
            <a:r>
              <a:rPr lang="es-ES" dirty="0" smtClean="0">
                <a:latin typeface="Arial" panose="020B0604020202020204" pitchFamily="34" charset="0"/>
                <a:cs typeface="Arial" panose="020B0604020202020204" pitchFamily="34" charset="0"/>
              </a:rPr>
              <a:t> respectivamente.</a:t>
            </a:r>
            <a:endParaRPr lang="es-ES" dirty="0">
              <a:latin typeface="Arial" panose="020B0604020202020204" pitchFamily="34" charset="0"/>
              <a:cs typeface="Arial" panose="020B0604020202020204" pitchFamily="34" charset="0"/>
            </a:endParaRPr>
          </a:p>
        </p:txBody>
      </p:sp>
      <p:sp>
        <p:nvSpPr>
          <p:cNvPr id="4" name="3 CuadroTexto"/>
          <p:cNvSpPr txBox="1"/>
          <p:nvPr/>
        </p:nvSpPr>
        <p:spPr>
          <a:xfrm>
            <a:off x="4860032" y="6093296"/>
            <a:ext cx="3888432" cy="338554"/>
          </a:xfrm>
          <a:prstGeom prst="rect">
            <a:avLst/>
          </a:prstGeom>
          <a:noFill/>
        </p:spPr>
        <p:txBody>
          <a:bodyPr wrap="square" rtlCol="0">
            <a:spAutoFit/>
          </a:bodyPr>
          <a:lstStyle/>
          <a:p>
            <a:pPr algn="r"/>
            <a:r>
              <a:rPr lang="es-ES" sz="1600" b="1" i="1" dirty="0" err="1">
                <a:latin typeface="Arial" panose="020B0604020202020204" pitchFamily="34" charset="0"/>
                <a:cs typeface="Arial" panose="020B0604020202020204" pitchFamily="34" charset="0"/>
              </a:rPr>
              <a:t>Clin</a:t>
            </a:r>
            <a:r>
              <a:rPr lang="es-ES" sz="1600" b="1" i="1" dirty="0">
                <a:latin typeface="Arial" panose="020B0604020202020204" pitchFamily="34" charset="0"/>
                <a:cs typeface="Arial" panose="020B0604020202020204" pitchFamily="34" charset="0"/>
              </a:rPr>
              <a:t> </a:t>
            </a:r>
            <a:r>
              <a:rPr lang="es-ES" sz="1600" b="1" i="1" dirty="0" err="1">
                <a:latin typeface="Arial" panose="020B0604020202020204" pitchFamily="34" charset="0"/>
                <a:cs typeface="Arial" panose="020B0604020202020204" pitchFamily="34" charset="0"/>
              </a:rPr>
              <a:t>Microbiol</a:t>
            </a:r>
            <a:r>
              <a:rPr lang="es-ES" sz="1600" b="1" i="1" dirty="0">
                <a:latin typeface="Arial" panose="020B0604020202020204" pitchFamily="34" charset="0"/>
                <a:cs typeface="Arial" panose="020B0604020202020204" pitchFamily="34" charset="0"/>
              </a:rPr>
              <a:t> </a:t>
            </a:r>
            <a:r>
              <a:rPr lang="es-ES" sz="1600" b="1" i="1" dirty="0" smtClean="0">
                <a:latin typeface="Arial" panose="020B0604020202020204" pitchFamily="34" charset="0"/>
                <a:cs typeface="Arial" panose="020B0604020202020204" pitchFamily="34" charset="0"/>
              </a:rPr>
              <a:t>Rev.</a:t>
            </a:r>
            <a:r>
              <a:rPr lang="es-ES" sz="1600" b="1" i="1" dirty="0">
                <a:latin typeface="Arial" panose="020B0604020202020204" pitchFamily="34" charset="0"/>
                <a:cs typeface="Arial" panose="020B0604020202020204" pitchFamily="34" charset="0"/>
              </a:rPr>
              <a:t> </a:t>
            </a:r>
            <a:r>
              <a:rPr lang="es-ES" sz="1600" b="1" i="1" dirty="0" smtClean="0">
                <a:latin typeface="Arial" panose="020B0604020202020204" pitchFamily="34" charset="0"/>
                <a:cs typeface="Arial" panose="020B0604020202020204" pitchFamily="34" charset="0"/>
              </a:rPr>
              <a:t>2018 </a:t>
            </a:r>
            <a:r>
              <a:rPr lang="es-ES" sz="1600" b="1" i="1" dirty="0">
                <a:latin typeface="Arial" panose="020B0604020202020204" pitchFamily="34" charset="0"/>
                <a:cs typeface="Arial" panose="020B0604020202020204" pitchFamily="34" charset="0"/>
              </a:rPr>
              <a:t>Feb 14;31(2)</a:t>
            </a:r>
          </a:p>
        </p:txBody>
      </p:sp>
    </p:spTree>
    <p:extLst>
      <p:ext uri="{BB962C8B-B14F-4D97-AF65-F5344CB8AC3E}">
        <p14:creationId xmlns:p14="http://schemas.microsoft.com/office/powerpoint/2010/main" xmlns="" val="86998820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p:cNvSpPr/>
          <p:nvPr/>
        </p:nvSpPr>
        <p:spPr>
          <a:xfrm>
            <a:off x="670718" y="3263196"/>
            <a:ext cx="7802563" cy="584775"/>
          </a:xfrm>
          <a:prstGeom prst="rect">
            <a:avLst/>
          </a:prstGeom>
        </p:spPr>
        <p:txBody>
          <a:bodyPr wrap="square">
            <a:spAutoFit/>
          </a:bodyPr>
          <a:lstStyle/>
          <a:p>
            <a:pPr marL="0" lvl="1" algn="ctr"/>
            <a:r>
              <a:rPr lang="es-ES" sz="1600" b="1" dirty="0"/>
              <a:t>Dosis intravenosa de ceftolozano/tazobactam </a:t>
            </a:r>
            <a:r>
              <a:rPr lang="es-ES" sz="1600" b="1" dirty="0" smtClean="0"/>
              <a:t>en </a:t>
            </a:r>
            <a:r>
              <a:rPr lang="es-ES" sz="1600" b="1" dirty="0"/>
              <a:t>pacientes </a:t>
            </a:r>
            <a:r>
              <a:rPr lang="es-ES" sz="1600" b="1" dirty="0" smtClean="0"/>
              <a:t/>
            </a:r>
            <a:br>
              <a:rPr lang="es-ES" sz="1600" b="1" dirty="0" smtClean="0"/>
            </a:br>
            <a:r>
              <a:rPr lang="es-ES" sz="1600" b="1" dirty="0" smtClean="0"/>
              <a:t>con </a:t>
            </a:r>
            <a:r>
              <a:rPr lang="es-ES" sz="1600" b="1" dirty="0"/>
              <a:t>depuración de creatinina </a:t>
            </a:r>
            <a:r>
              <a:rPr lang="en-US" altLang="en-US" sz="1600" b="1" dirty="0" smtClean="0"/>
              <a:t>≤50 mL/min</a:t>
            </a:r>
            <a:endParaRPr lang="en-US" altLang="en-US" sz="1600" b="1" dirty="0"/>
          </a:p>
        </p:txBody>
      </p:sp>
      <p:sp>
        <p:nvSpPr>
          <p:cNvPr id="14" name="Title 13"/>
          <p:cNvSpPr>
            <a:spLocks noGrp="1"/>
          </p:cNvSpPr>
          <p:nvPr>
            <p:ph type="title"/>
          </p:nvPr>
        </p:nvSpPr>
        <p:spPr>
          <a:xfrm>
            <a:off x="323528" y="0"/>
            <a:ext cx="7992888" cy="1268760"/>
          </a:xfrm>
          <a:solidFill>
            <a:schemeClr val="bg1"/>
          </a:solidFill>
        </p:spPr>
        <p:txBody>
          <a:bodyPr/>
          <a:lstStyle/>
          <a:p>
            <a:pPr algn="ctr"/>
            <a:r>
              <a:rPr lang="es-ES" b="1" noProof="0"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Dosis y administración </a:t>
            </a:r>
            <a:endParaRPr lang="es-ES" b="1" noProof="0"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a:xfrm>
            <a:off x="670718" y="1369889"/>
            <a:ext cx="7802563" cy="467360"/>
          </a:xfrm>
        </p:spPr>
        <p:txBody>
          <a:bodyPr>
            <a:normAutofit lnSpcReduction="10000"/>
          </a:bodyPr>
          <a:lstStyle/>
          <a:p>
            <a:pPr marL="17463" indent="0" algn="ctr">
              <a:buNone/>
            </a:pPr>
            <a:r>
              <a:rPr lang="es-ES" sz="1600" b="1" noProof="0" dirty="0" smtClean="0">
                <a:latin typeface="+mn-lt"/>
              </a:rPr>
              <a:t>Dosis intravenosa de ceftolozano/tazobactam por tipo de infección en pacientes con depuración de creatinina &gt;50 mL/min</a:t>
            </a:r>
          </a:p>
          <a:p>
            <a:pPr marL="17463" indent="0" algn="ctr">
              <a:buNone/>
            </a:pPr>
            <a:endParaRPr lang="es-ES" sz="1600" b="1" noProof="0" dirty="0">
              <a:latin typeface="+mn-lt"/>
            </a:endParaRPr>
          </a:p>
        </p:txBody>
      </p:sp>
      <p:sp>
        <p:nvSpPr>
          <p:cNvPr id="10" name="Subtitle 9"/>
          <p:cNvSpPr>
            <a:spLocks noGrp="1"/>
          </p:cNvSpPr>
          <p:nvPr>
            <p:ph type="subTitle" idx="11"/>
          </p:nvPr>
        </p:nvSpPr>
        <p:spPr>
          <a:xfrm>
            <a:off x="882648" y="5761746"/>
            <a:ext cx="7378701" cy="987486"/>
          </a:xfrm>
        </p:spPr>
        <p:txBody>
          <a:bodyPr/>
          <a:lstStyle/>
          <a:p>
            <a:r>
              <a:rPr lang="es-ES" sz="1200" baseline="30000" noProof="0" dirty="0" smtClean="0"/>
              <a:t>a </a:t>
            </a:r>
            <a:r>
              <a:rPr lang="es-ES" sz="1200" dirty="0" smtClean="0"/>
              <a:t>Se usa junto con</a:t>
            </a:r>
            <a:r>
              <a:rPr lang="es-ES" sz="1200" noProof="0" dirty="0" smtClean="0"/>
              <a:t> </a:t>
            </a:r>
            <a:r>
              <a:rPr lang="es-ES" sz="1200" dirty="0" smtClean="0"/>
              <a:t>metronidazol 500 </a:t>
            </a:r>
            <a:r>
              <a:rPr lang="es-ES" sz="1200" noProof="0" dirty="0" smtClean="0"/>
              <a:t>mg IV cada 8 horas para el tratamiento de las infecciones intraabdominales complicadas. </a:t>
            </a:r>
            <a:r>
              <a:rPr lang="es-ES" sz="1200" baseline="30000" noProof="0" dirty="0" smtClean="0"/>
              <a:t>b</a:t>
            </a:r>
            <a:r>
              <a:rPr lang="es-ES" sz="1200" dirty="0"/>
              <a:t> </a:t>
            </a:r>
            <a:r>
              <a:rPr lang="es-ES" sz="1200" noProof="0" dirty="0" smtClean="0"/>
              <a:t>Depuración de creatinina calculada con la fórmula de Cockcroft-Gault. </a:t>
            </a:r>
            <a:br>
              <a:rPr lang="es-ES" sz="1200" noProof="0" dirty="0" smtClean="0"/>
            </a:br>
            <a:r>
              <a:rPr lang="es-ES" sz="1200" baseline="30000" noProof="0" dirty="0" smtClean="0"/>
              <a:t>c </a:t>
            </a:r>
            <a:r>
              <a:rPr lang="es-ES" sz="1200" noProof="0" dirty="0" smtClean="0"/>
              <a:t>Todas las dosis de ceftolozano/tazobactam se administran en el curso de 1 hora. </a:t>
            </a:r>
          </a:p>
          <a:p>
            <a:r>
              <a:rPr lang="es-ES" sz="1200" noProof="0" dirty="0" err="1" smtClean="0"/>
              <a:t>DepCr</a:t>
            </a:r>
            <a:r>
              <a:rPr lang="es-ES" sz="1200" noProof="0" dirty="0" smtClean="0"/>
              <a:t> = depuración de creatinina; </a:t>
            </a:r>
            <a:r>
              <a:rPr lang="es-ES" sz="1200" noProof="0" dirty="0" err="1" smtClean="0"/>
              <a:t>IIAc</a:t>
            </a:r>
            <a:r>
              <a:rPr lang="es-ES" sz="1200" noProof="0" dirty="0" smtClean="0"/>
              <a:t> = infecciones intraabdominales complicadas; I</a:t>
            </a:r>
            <a:r>
              <a:rPr lang="es-MX" sz="1200" dirty="0" err="1" smtClean="0"/>
              <a:t>TUc</a:t>
            </a:r>
            <a:r>
              <a:rPr lang="es-MX" sz="1200" dirty="0"/>
              <a:t>: </a:t>
            </a:r>
            <a:r>
              <a:rPr lang="es-MX" sz="1200" dirty="0" smtClean="0"/>
              <a:t>infecciones </a:t>
            </a:r>
            <a:r>
              <a:rPr lang="es-MX" sz="1200" dirty="0"/>
              <a:t>complicadas del tracto urinario.</a:t>
            </a:r>
            <a:endParaRPr lang="es-ES" sz="1200" noProof="0" dirty="0"/>
          </a:p>
        </p:txBody>
      </p:sp>
      <p:graphicFrame>
        <p:nvGraphicFramePr>
          <p:cNvPr id="17" name="Content Placeholder 4"/>
          <p:cNvGraphicFramePr>
            <a:graphicFrameLocks/>
          </p:cNvGraphicFramePr>
          <p:nvPr>
            <p:extLst>
              <p:ext uri="{D42A27DB-BD31-4B8C-83A1-F6EECF244321}">
                <p14:modId xmlns:p14="http://schemas.microsoft.com/office/powerpoint/2010/main" xmlns="" val="1213276075"/>
              </p:ext>
            </p:extLst>
          </p:nvPr>
        </p:nvGraphicFramePr>
        <p:xfrm>
          <a:off x="665366" y="1983036"/>
          <a:ext cx="7792720" cy="1280160"/>
        </p:xfrm>
        <a:graphic>
          <a:graphicData uri="http://schemas.openxmlformats.org/drawingml/2006/table">
            <a:tbl>
              <a:tblPr firstRow="1" bandRow="1">
                <a:tableStyleId>{5FD0F851-EC5A-4D38-B0AD-8093EC10F338}</a:tableStyleId>
              </a:tblPr>
              <a:tblGrid>
                <a:gridCol w="1767840"/>
                <a:gridCol w="1985010"/>
                <a:gridCol w="1190625"/>
                <a:gridCol w="1343025"/>
                <a:gridCol w="1506220"/>
              </a:tblGrid>
              <a:tr h="158485">
                <a:tc>
                  <a:txBody>
                    <a:bodyPr/>
                    <a:lstStyle/>
                    <a:p>
                      <a:pPr marL="0" marR="0">
                        <a:lnSpc>
                          <a:spcPct val="100000"/>
                        </a:lnSpc>
                        <a:spcBef>
                          <a:spcPts val="0"/>
                        </a:spcBef>
                        <a:spcAft>
                          <a:spcPts val="0"/>
                        </a:spcAft>
                      </a:pPr>
                      <a:r>
                        <a:rPr lang="es-ES" sz="1400" noProof="0" dirty="0" smtClean="0">
                          <a:effectLst/>
                        </a:rPr>
                        <a:t>Infección</a:t>
                      </a:r>
                      <a:endParaRPr lang="es-ES" sz="1400" noProof="0" dirty="0">
                        <a:effectLst/>
                        <a:latin typeface="Times New Roman"/>
                        <a:ea typeface="Times New Roman"/>
                        <a:cs typeface="Arial"/>
                      </a:endParaRPr>
                    </a:p>
                  </a:txBody>
                  <a:tcPr marL="60655" marR="60655" marT="0" marB="0">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tcPr>
                </a:tc>
                <a:tc>
                  <a:txBody>
                    <a:bodyPr/>
                    <a:lstStyle/>
                    <a:p>
                      <a:pPr marL="0" marR="0" algn="ctr">
                        <a:lnSpc>
                          <a:spcPct val="100000"/>
                        </a:lnSpc>
                        <a:spcBef>
                          <a:spcPts val="0"/>
                        </a:spcBef>
                        <a:spcAft>
                          <a:spcPts val="0"/>
                        </a:spcAft>
                      </a:pPr>
                      <a:r>
                        <a:rPr lang="es-ES" sz="1400" noProof="0" dirty="0" smtClean="0">
                          <a:effectLst/>
                        </a:rPr>
                        <a:t>Dosis</a:t>
                      </a:r>
                      <a:endParaRPr lang="es-ES" sz="1400" noProof="0" dirty="0">
                        <a:effectLst/>
                        <a:latin typeface="Times New Roman"/>
                        <a:ea typeface="Times New Roman"/>
                        <a:cs typeface="Arial"/>
                      </a:endParaRPr>
                    </a:p>
                  </a:txBody>
                  <a:tcPr marL="60655" marR="60655" marT="0" marB="0">
                    <a:lnB w="9525" cap="flat" cmpd="sng" algn="ctr">
                      <a:solidFill>
                        <a:schemeClr val="accent5"/>
                      </a:solidFill>
                      <a:prstDash val="solid"/>
                      <a:round/>
                      <a:headEnd type="none" w="med" len="med"/>
                      <a:tailEnd type="none" w="med" len="med"/>
                    </a:lnB>
                  </a:tcPr>
                </a:tc>
                <a:tc>
                  <a:txBody>
                    <a:bodyPr/>
                    <a:lstStyle/>
                    <a:p>
                      <a:pPr marL="0" marR="0" algn="ctr">
                        <a:lnSpc>
                          <a:spcPct val="100000"/>
                        </a:lnSpc>
                        <a:spcBef>
                          <a:spcPts val="0"/>
                        </a:spcBef>
                        <a:spcAft>
                          <a:spcPts val="0"/>
                        </a:spcAft>
                      </a:pPr>
                      <a:r>
                        <a:rPr lang="es-ES" sz="1400" noProof="0" dirty="0" smtClean="0">
                          <a:effectLst/>
                        </a:rPr>
                        <a:t>Frecuencia</a:t>
                      </a:r>
                      <a:endParaRPr lang="es-ES" sz="1400" noProof="0" dirty="0">
                        <a:effectLst/>
                        <a:latin typeface="Times New Roman"/>
                        <a:ea typeface="Times New Roman"/>
                        <a:cs typeface="Arial"/>
                      </a:endParaRPr>
                    </a:p>
                  </a:txBody>
                  <a:tcPr marL="60655" marR="60655" marT="0" marB="0">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tcPr>
                </a:tc>
                <a:tc>
                  <a:txBody>
                    <a:bodyPr/>
                    <a:lstStyle/>
                    <a:p>
                      <a:pPr marL="0" marR="0" algn="ctr">
                        <a:lnSpc>
                          <a:spcPct val="100000"/>
                        </a:lnSpc>
                        <a:spcBef>
                          <a:spcPts val="0"/>
                        </a:spcBef>
                        <a:spcAft>
                          <a:spcPts val="0"/>
                        </a:spcAft>
                      </a:pPr>
                      <a:r>
                        <a:rPr lang="es-ES" sz="1400" noProof="0" dirty="0" smtClean="0">
                          <a:effectLst/>
                        </a:rPr>
                        <a:t>Tiempo de infusión</a:t>
                      </a:r>
                      <a:endParaRPr lang="es-ES" sz="1400" noProof="0" dirty="0">
                        <a:effectLst/>
                        <a:latin typeface="Times New Roman"/>
                        <a:ea typeface="Times New Roman"/>
                        <a:cs typeface="Arial"/>
                      </a:endParaRPr>
                    </a:p>
                  </a:txBody>
                  <a:tcPr marL="60655" marR="60655" marT="0" marB="0">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tcPr>
                </a:tc>
                <a:tc>
                  <a:txBody>
                    <a:bodyPr/>
                    <a:lstStyle/>
                    <a:p>
                      <a:pPr marL="0" marR="0" algn="ctr">
                        <a:lnSpc>
                          <a:spcPct val="100000"/>
                        </a:lnSpc>
                        <a:spcBef>
                          <a:spcPts val="0"/>
                        </a:spcBef>
                        <a:spcAft>
                          <a:spcPts val="0"/>
                        </a:spcAft>
                      </a:pPr>
                      <a:r>
                        <a:rPr lang="es-ES" sz="1400" noProof="0" dirty="0" smtClean="0">
                          <a:effectLst/>
                        </a:rPr>
                        <a:t>Duración</a:t>
                      </a:r>
                      <a:r>
                        <a:rPr lang="es-ES" sz="1400" baseline="0" noProof="0" dirty="0" smtClean="0">
                          <a:effectLst/>
                        </a:rPr>
                        <a:t> del tratamiento </a:t>
                      </a:r>
                      <a:endParaRPr lang="es-ES" sz="1400" noProof="0" dirty="0">
                        <a:effectLst/>
                        <a:latin typeface="Times New Roman"/>
                        <a:ea typeface="Times New Roman"/>
                        <a:cs typeface="Arial"/>
                      </a:endParaRPr>
                    </a:p>
                  </a:txBody>
                  <a:tcPr marL="60655" marR="60655" marT="0" marB="0">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tcPr>
                </a:tc>
              </a:tr>
              <a:tr h="149630">
                <a:tc>
                  <a:txBody>
                    <a:bodyPr/>
                    <a:lstStyle/>
                    <a:p>
                      <a:pPr marL="0" marR="0">
                        <a:lnSpc>
                          <a:spcPct val="100000"/>
                        </a:lnSpc>
                        <a:spcBef>
                          <a:spcPts val="0"/>
                        </a:spcBef>
                        <a:spcAft>
                          <a:spcPts val="0"/>
                        </a:spcAft>
                      </a:pPr>
                      <a:r>
                        <a:rPr lang="es-ES" sz="1400" b="0" noProof="0" dirty="0" smtClean="0">
                          <a:solidFill>
                            <a:schemeClr val="tx1"/>
                          </a:solidFill>
                          <a:effectLst/>
                        </a:rPr>
                        <a:t>IIAc</a:t>
                      </a:r>
                      <a:r>
                        <a:rPr lang="es-ES" sz="1400" b="0" baseline="30000" noProof="0" dirty="0" smtClean="0">
                          <a:solidFill>
                            <a:schemeClr val="tx1"/>
                          </a:solidFill>
                          <a:effectLst/>
                        </a:rPr>
                        <a:t>a</a:t>
                      </a:r>
                      <a:endParaRPr lang="es-ES" sz="1400" b="0" baseline="30000" noProof="0" dirty="0">
                        <a:solidFill>
                          <a:schemeClr val="tx1"/>
                        </a:solidFill>
                        <a:effectLst/>
                        <a:latin typeface="Times New Roman"/>
                        <a:ea typeface="Times New Roman"/>
                        <a:cs typeface="Arial"/>
                      </a:endParaRPr>
                    </a:p>
                  </a:txBody>
                  <a:tcPr marL="60655" marR="60655" marT="0" marB="0" anchor="ctr">
                    <a:lnT w="9525" cap="flat" cmpd="sng" algn="ctr">
                      <a:solidFill>
                        <a:schemeClr val="accent5"/>
                      </a:solidFill>
                      <a:prstDash val="solid"/>
                      <a:round/>
                      <a:headEnd type="none" w="med" len="med"/>
                      <a:tailEnd type="none" w="med" len="med"/>
                    </a:lnT>
                  </a:tcPr>
                </a:tc>
                <a:tc>
                  <a:txBody>
                    <a:bodyPr/>
                    <a:lstStyle/>
                    <a:p>
                      <a:pPr marL="0" marR="0" algn="ctr">
                        <a:lnSpc>
                          <a:spcPct val="100000"/>
                        </a:lnSpc>
                        <a:spcBef>
                          <a:spcPts val="0"/>
                        </a:spcBef>
                        <a:spcAft>
                          <a:spcPts val="0"/>
                        </a:spcAft>
                      </a:pPr>
                      <a:r>
                        <a:rPr lang="es-ES" sz="1400" noProof="0" dirty="0" smtClean="0">
                          <a:solidFill>
                            <a:schemeClr val="tx1"/>
                          </a:solidFill>
                          <a:effectLst/>
                        </a:rPr>
                        <a:t>1 g </a:t>
                      </a:r>
                      <a:r>
                        <a:rPr lang="es-ES" sz="1400" noProof="0" dirty="0" smtClean="0">
                          <a:effectLst/>
                        </a:rPr>
                        <a:t>ceftolozano</a:t>
                      </a:r>
                      <a:r>
                        <a:rPr lang="es-ES" sz="1400" noProof="0" dirty="0" smtClean="0">
                          <a:solidFill>
                            <a:schemeClr val="tx1"/>
                          </a:solidFill>
                          <a:effectLst/>
                        </a:rPr>
                        <a:t>/</a:t>
                      </a:r>
                      <a:br>
                        <a:rPr lang="es-ES" sz="1400" noProof="0" dirty="0" smtClean="0">
                          <a:solidFill>
                            <a:schemeClr val="tx1"/>
                          </a:solidFill>
                          <a:effectLst/>
                        </a:rPr>
                      </a:br>
                      <a:r>
                        <a:rPr lang="es-ES" sz="1400" noProof="0" dirty="0" smtClean="0">
                          <a:solidFill>
                            <a:schemeClr val="tx1"/>
                          </a:solidFill>
                          <a:effectLst/>
                        </a:rPr>
                        <a:t>0.5 g </a:t>
                      </a:r>
                      <a:r>
                        <a:rPr lang="es-ES" sz="1400" noProof="0" dirty="0" smtClean="0">
                          <a:effectLst/>
                        </a:rPr>
                        <a:t>tazobactam </a:t>
                      </a:r>
                      <a:endParaRPr lang="es-ES" sz="1400" noProof="0" dirty="0">
                        <a:solidFill>
                          <a:schemeClr val="tx1"/>
                        </a:solidFill>
                        <a:effectLst/>
                        <a:latin typeface="Times New Roman"/>
                        <a:ea typeface="Times New Roman"/>
                        <a:cs typeface="Arial"/>
                      </a:endParaRPr>
                    </a:p>
                  </a:txBody>
                  <a:tcPr marL="60655" marR="60655" marT="0" marB="0" anchor="ctr">
                    <a:lnT w="9525" cap="flat" cmpd="sng" algn="ctr">
                      <a:solidFill>
                        <a:schemeClr val="accent5"/>
                      </a:solidFill>
                      <a:prstDash val="solid"/>
                      <a:round/>
                      <a:headEnd type="none" w="med" len="med"/>
                      <a:tailEnd type="none" w="med" len="med"/>
                    </a:lnT>
                  </a:tcPr>
                </a:tc>
                <a:tc>
                  <a:txBody>
                    <a:bodyPr/>
                    <a:lstStyle/>
                    <a:p>
                      <a:pPr marL="0" marR="0" algn="ctr">
                        <a:lnSpc>
                          <a:spcPct val="100000"/>
                        </a:lnSpc>
                        <a:spcBef>
                          <a:spcPts val="0"/>
                        </a:spcBef>
                        <a:spcAft>
                          <a:spcPts val="0"/>
                        </a:spcAft>
                      </a:pPr>
                      <a:r>
                        <a:rPr lang="es-ES" sz="1400" noProof="0" dirty="0" smtClean="0">
                          <a:solidFill>
                            <a:schemeClr val="tx1"/>
                          </a:solidFill>
                          <a:effectLst/>
                        </a:rPr>
                        <a:t>C/8</a:t>
                      </a:r>
                      <a:r>
                        <a:rPr lang="es-ES" sz="1400" baseline="0" noProof="0" dirty="0" smtClean="0">
                          <a:solidFill>
                            <a:schemeClr val="tx1"/>
                          </a:solidFill>
                          <a:effectLst/>
                        </a:rPr>
                        <a:t> </a:t>
                      </a:r>
                      <a:r>
                        <a:rPr lang="es-ES" sz="1400" noProof="0" dirty="0" smtClean="0">
                          <a:solidFill>
                            <a:schemeClr val="tx1"/>
                          </a:solidFill>
                          <a:effectLst/>
                        </a:rPr>
                        <a:t>h</a:t>
                      </a:r>
                      <a:endParaRPr lang="es-ES" sz="1400" noProof="0" dirty="0">
                        <a:solidFill>
                          <a:schemeClr val="tx1"/>
                        </a:solidFill>
                        <a:effectLst/>
                        <a:latin typeface="Times New Roman"/>
                        <a:ea typeface="Times New Roman"/>
                        <a:cs typeface="Arial"/>
                      </a:endParaRPr>
                    </a:p>
                  </a:txBody>
                  <a:tcPr marL="60655" marR="60655" marT="0" marB="0" anchor="ctr">
                    <a:lnT w="9525" cap="flat" cmpd="sng" algn="ctr">
                      <a:solidFill>
                        <a:schemeClr val="accent5"/>
                      </a:solidFill>
                      <a:prstDash val="solid"/>
                      <a:round/>
                      <a:headEnd type="none" w="med" len="med"/>
                      <a:tailEnd type="none" w="med" len="med"/>
                    </a:lnT>
                  </a:tcPr>
                </a:tc>
                <a:tc>
                  <a:txBody>
                    <a:bodyPr/>
                    <a:lstStyle/>
                    <a:p>
                      <a:pPr marL="0" marR="0" algn="ctr">
                        <a:lnSpc>
                          <a:spcPct val="100000"/>
                        </a:lnSpc>
                        <a:spcBef>
                          <a:spcPts val="0"/>
                        </a:spcBef>
                        <a:spcAft>
                          <a:spcPts val="0"/>
                        </a:spcAft>
                      </a:pPr>
                      <a:r>
                        <a:rPr lang="es-ES" sz="1400" noProof="0" dirty="0" smtClean="0">
                          <a:solidFill>
                            <a:schemeClr val="tx1"/>
                          </a:solidFill>
                          <a:effectLst/>
                        </a:rPr>
                        <a:t>1 h</a:t>
                      </a:r>
                      <a:endParaRPr lang="es-ES" sz="1400" noProof="0" dirty="0">
                        <a:solidFill>
                          <a:schemeClr val="tx1"/>
                        </a:solidFill>
                        <a:effectLst/>
                        <a:latin typeface="Times New Roman"/>
                        <a:ea typeface="Times New Roman"/>
                        <a:cs typeface="Arial"/>
                      </a:endParaRPr>
                    </a:p>
                  </a:txBody>
                  <a:tcPr marL="60655" marR="60655" marT="0" marB="0" anchor="ctr">
                    <a:lnT w="9525" cap="flat" cmpd="sng" algn="ctr">
                      <a:solidFill>
                        <a:schemeClr val="accent5"/>
                      </a:solidFill>
                      <a:prstDash val="solid"/>
                      <a:round/>
                      <a:headEnd type="none" w="med" len="med"/>
                      <a:tailEnd type="none" w="med" len="med"/>
                    </a:lnT>
                  </a:tcPr>
                </a:tc>
                <a:tc>
                  <a:txBody>
                    <a:bodyPr/>
                    <a:lstStyle/>
                    <a:p>
                      <a:pPr marL="0" marR="0" algn="ctr">
                        <a:lnSpc>
                          <a:spcPct val="100000"/>
                        </a:lnSpc>
                        <a:spcBef>
                          <a:spcPts val="0"/>
                        </a:spcBef>
                        <a:spcAft>
                          <a:spcPts val="0"/>
                        </a:spcAft>
                      </a:pPr>
                      <a:r>
                        <a:rPr lang="es-ES" sz="1400" noProof="0" dirty="0" smtClean="0">
                          <a:solidFill>
                            <a:schemeClr val="tx1"/>
                          </a:solidFill>
                          <a:effectLst/>
                        </a:rPr>
                        <a:t>4</a:t>
                      </a:r>
                      <a:r>
                        <a:rPr lang="es-ES" sz="1400" baseline="0" noProof="0" dirty="0" smtClean="0">
                          <a:solidFill>
                            <a:schemeClr val="tx1"/>
                          </a:solidFill>
                          <a:effectLst/>
                        </a:rPr>
                        <a:t> a </a:t>
                      </a:r>
                      <a:r>
                        <a:rPr lang="es-ES" sz="1400" noProof="0" dirty="0" smtClean="0">
                          <a:solidFill>
                            <a:schemeClr val="tx1"/>
                          </a:solidFill>
                          <a:effectLst/>
                        </a:rPr>
                        <a:t>14 días</a:t>
                      </a:r>
                      <a:endParaRPr lang="es-ES" sz="1400" noProof="0" dirty="0">
                        <a:solidFill>
                          <a:schemeClr val="tx1"/>
                        </a:solidFill>
                        <a:effectLst/>
                        <a:latin typeface="Times New Roman"/>
                        <a:ea typeface="Times New Roman"/>
                        <a:cs typeface="Arial"/>
                      </a:endParaRPr>
                    </a:p>
                  </a:txBody>
                  <a:tcPr marL="60655" marR="60655" marT="0" marB="0" anchor="ctr">
                    <a:lnT w="9525" cap="flat" cmpd="sng" algn="ctr">
                      <a:solidFill>
                        <a:schemeClr val="accent5"/>
                      </a:solidFill>
                      <a:prstDash val="solid"/>
                      <a:round/>
                      <a:headEnd type="none" w="med" len="med"/>
                      <a:tailEnd type="none" w="med" len="med"/>
                    </a:lnT>
                  </a:tcPr>
                </a:tc>
              </a:tr>
              <a:tr h="149630">
                <a:tc>
                  <a:txBody>
                    <a:bodyPr/>
                    <a:lstStyle/>
                    <a:p>
                      <a:pPr marL="0" marR="0">
                        <a:lnSpc>
                          <a:spcPct val="100000"/>
                        </a:lnSpc>
                        <a:spcBef>
                          <a:spcPts val="0"/>
                        </a:spcBef>
                        <a:spcAft>
                          <a:spcPts val="0"/>
                        </a:spcAft>
                      </a:pPr>
                      <a:r>
                        <a:rPr lang="es-ES" sz="1400" b="0" noProof="0" dirty="0" err="1" smtClean="0">
                          <a:solidFill>
                            <a:schemeClr val="tx1"/>
                          </a:solidFill>
                          <a:effectLst/>
                        </a:rPr>
                        <a:t>ITUc</a:t>
                      </a:r>
                      <a:r>
                        <a:rPr lang="es-ES" sz="1400" b="0" noProof="0" dirty="0" smtClean="0">
                          <a:solidFill>
                            <a:schemeClr val="tx1"/>
                          </a:solidFill>
                          <a:effectLst/>
                        </a:rPr>
                        <a:t>/</a:t>
                      </a:r>
                    </a:p>
                    <a:p>
                      <a:pPr marL="0" marR="0">
                        <a:lnSpc>
                          <a:spcPct val="100000"/>
                        </a:lnSpc>
                        <a:spcBef>
                          <a:spcPts val="0"/>
                        </a:spcBef>
                        <a:spcAft>
                          <a:spcPts val="0"/>
                        </a:spcAft>
                      </a:pPr>
                      <a:r>
                        <a:rPr lang="es-ES" sz="1400" b="0" noProof="0" dirty="0" smtClean="0">
                          <a:solidFill>
                            <a:schemeClr val="tx1"/>
                          </a:solidFill>
                          <a:effectLst/>
                        </a:rPr>
                        <a:t>pielonefritis aguda</a:t>
                      </a:r>
                      <a:endParaRPr lang="es-ES" sz="1400" b="0" noProof="0" dirty="0">
                        <a:solidFill>
                          <a:schemeClr val="tx1"/>
                        </a:solidFill>
                        <a:effectLst/>
                        <a:latin typeface="Times New Roman"/>
                        <a:ea typeface="Times New Roman"/>
                        <a:cs typeface="Arial"/>
                      </a:endParaRPr>
                    </a:p>
                  </a:txBody>
                  <a:tcPr marL="60655" marR="60655" marT="0" marB="0" anchor="ctr"/>
                </a:tc>
                <a:tc>
                  <a:txBody>
                    <a:bodyPr/>
                    <a:lstStyle/>
                    <a:p>
                      <a:pPr marL="0" marR="0" algn="ctr">
                        <a:lnSpc>
                          <a:spcPct val="100000"/>
                        </a:lnSpc>
                        <a:spcBef>
                          <a:spcPts val="0"/>
                        </a:spcBef>
                        <a:spcAft>
                          <a:spcPts val="0"/>
                        </a:spcAft>
                      </a:pPr>
                      <a:r>
                        <a:rPr lang="es-ES" sz="1400" noProof="0" dirty="0" smtClean="0">
                          <a:solidFill>
                            <a:schemeClr val="tx1"/>
                          </a:solidFill>
                          <a:effectLst/>
                        </a:rPr>
                        <a:t>1 g </a:t>
                      </a:r>
                      <a:r>
                        <a:rPr lang="es-ES" sz="1400" noProof="0" dirty="0" smtClean="0">
                          <a:effectLst/>
                        </a:rPr>
                        <a:t>ceftolozano</a:t>
                      </a:r>
                      <a:r>
                        <a:rPr lang="es-ES" sz="1400" noProof="0" dirty="0" smtClean="0">
                          <a:solidFill>
                            <a:schemeClr val="tx1"/>
                          </a:solidFill>
                          <a:effectLst/>
                        </a:rPr>
                        <a:t>/</a:t>
                      </a:r>
                      <a:br>
                        <a:rPr lang="es-ES" sz="1400" noProof="0" dirty="0" smtClean="0">
                          <a:solidFill>
                            <a:schemeClr val="tx1"/>
                          </a:solidFill>
                          <a:effectLst/>
                        </a:rPr>
                      </a:br>
                      <a:r>
                        <a:rPr lang="es-ES" sz="1400" noProof="0" dirty="0" smtClean="0">
                          <a:solidFill>
                            <a:schemeClr val="tx1"/>
                          </a:solidFill>
                          <a:effectLst/>
                        </a:rPr>
                        <a:t>0.5 g </a:t>
                      </a:r>
                      <a:r>
                        <a:rPr lang="es-ES" sz="1400" noProof="0" dirty="0" smtClean="0">
                          <a:effectLst/>
                        </a:rPr>
                        <a:t>tazobactam </a:t>
                      </a:r>
                      <a:endParaRPr lang="es-ES" sz="1400" strike="sngStrike" noProof="0" dirty="0">
                        <a:solidFill>
                          <a:schemeClr val="tx1"/>
                        </a:solidFill>
                        <a:effectLst/>
                        <a:latin typeface="Times New Roman"/>
                        <a:ea typeface="Times New Roman"/>
                        <a:cs typeface="Arial"/>
                      </a:endParaRPr>
                    </a:p>
                  </a:txBody>
                  <a:tcPr marL="60655" marR="60655" marT="0" marB="0" anchor="ctr"/>
                </a:tc>
                <a:tc>
                  <a:txBody>
                    <a:bodyPr/>
                    <a:lstStyle/>
                    <a:p>
                      <a:pPr marL="0" marR="0" algn="ctr">
                        <a:lnSpc>
                          <a:spcPct val="100000"/>
                        </a:lnSpc>
                        <a:spcBef>
                          <a:spcPts val="0"/>
                        </a:spcBef>
                        <a:spcAft>
                          <a:spcPts val="0"/>
                        </a:spcAft>
                      </a:pPr>
                      <a:r>
                        <a:rPr lang="es-ES" sz="1400" noProof="0" dirty="0" smtClean="0">
                          <a:solidFill>
                            <a:schemeClr val="tx1"/>
                          </a:solidFill>
                          <a:effectLst/>
                        </a:rPr>
                        <a:t>C/8 h</a:t>
                      </a:r>
                      <a:endParaRPr lang="es-ES" sz="1400" noProof="0" dirty="0">
                        <a:solidFill>
                          <a:schemeClr val="tx1"/>
                        </a:solidFill>
                        <a:effectLst/>
                        <a:latin typeface="Times New Roman"/>
                        <a:ea typeface="Times New Roman"/>
                        <a:cs typeface="Arial"/>
                      </a:endParaRPr>
                    </a:p>
                  </a:txBody>
                  <a:tcPr marL="60655" marR="60655" marT="0" marB="0" anchor="ctr"/>
                </a:tc>
                <a:tc>
                  <a:txBody>
                    <a:bodyPr/>
                    <a:lstStyle/>
                    <a:p>
                      <a:pPr marL="0" marR="0" algn="ctr">
                        <a:lnSpc>
                          <a:spcPct val="100000"/>
                        </a:lnSpc>
                        <a:spcBef>
                          <a:spcPts val="0"/>
                        </a:spcBef>
                        <a:spcAft>
                          <a:spcPts val="0"/>
                        </a:spcAft>
                      </a:pPr>
                      <a:r>
                        <a:rPr lang="es-ES" sz="1400" noProof="0" dirty="0" smtClean="0">
                          <a:solidFill>
                            <a:schemeClr val="tx1"/>
                          </a:solidFill>
                          <a:effectLst/>
                        </a:rPr>
                        <a:t>1 h</a:t>
                      </a:r>
                      <a:endParaRPr lang="es-ES" sz="1400" noProof="0" dirty="0">
                        <a:solidFill>
                          <a:schemeClr val="tx1"/>
                        </a:solidFill>
                        <a:effectLst/>
                        <a:latin typeface="Times New Roman"/>
                        <a:ea typeface="Times New Roman"/>
                        <a:cs typeface="Arial"/>
                      </a:endParaRPr>
                    </a:p>
                  </a:txBody>
                  <a:tcPr marL="60655" marR="60655" marT="0" marB="0" anchor="ctr"/>
                </a:tc>
                <a:tc>
                  <a:txBody>
                    <a:bodyPr/>
                    <a:lstStyle/>
                    <a:p>
                      <a:pPr marL="0" marR="0" algn="ctr">
                        <a:lnSpc>
                          <a:spcPct val="100000"/>
                        </a:lnSpc>
                        <a:spcBef>
                          <a:spcPts val="0"/>
                        </a:spcBef>
                        <a:spcAft>
                          <a:spcPts val="0"/>
                        </a:spcAft>
                      </a:pPr>
                      <a:r>
                        <a:rPr lang="es-ES" sz="1400" noProof="0" dirty="0" smtClean="0">
                          <a:solidFill>
                            <a:schemeClr val="tx1"/>
                          </a:solidFill>
                          <a:effectLst/>
                        </a:rPr>
                        <a:t>7 días</a:t>
                      </a:r>
                      <a:endParaRPr lang="es-ES" sz="1400" noProof="0" dirty="0">
                        <a:solidFill>
                          <a:schemeClr val="tx1"/>
                        </a:solidFill>
                        <a:effectLst/>
                        <a:latin typeface="Times New Roman"/>
                        <a:ea typeface="Times New Roman"/>
                        <a:cs typeface="Arial"/>
                      </a:endParaRPr>
                    </a:p>
                  </a:txBody>
                  <a:tcPr marL="60655" marR="60655" marT="0" marB="0" anchor="ctr"/>
                </a:tc>
              </a:tr>
            </a:tbl>
          </a:graphicData>
        </a:graphic>
      </p:graphicFrame>
      <p:graphicFrame>
        <p:nvGraphicFramePr>
          <p:cNvPr id="18" name="Content Placeholder 4"/>
          <p:cNvGraphicFramePr>
            <a:graphicFrameLocks/>
          </p:cNvGraphicFramePr>
          <p:nvPr>
            <p:extLst>
              <p:ext uri="{D42A27DB-BD31-4B8C-83A1-F6EECF244321}">
                <p14:modId xmlns:p14="http://schemas.microsoft.com/office/powerpoint/2010/main" xmlns="" val="856830659"/>
              </p:ext>
            </p:extLst>
          </p:nvPr>
        </p:nvGraphicFramePr>
        <p:xfrm>
          <a:off x="660443" y="3847971"/>
          <a:ext cx="7908204" cy="1706880"/>
        </p:xfrm>
        <a:graphic>
          <a:graphicData uri="http://schemas.openxmlformats.org/drawingml/2006/table">
            <a:tbl>
              <a:tblPr firstRow="1" bandRow="1">
                <a:tableStyleId>{5FD0F851-EC5A-4D38-B0AD-8093EC10F338}</a:tableStyleId>
              </a:tblPr>
              <a:tblGrid>
                <a:gridCol w="1819247"/>
                <a:gridCol w="6088957"/>
              </a:tblGrid>
              <a:tr h="149630">
                <a:tc>
                  <a:txBody>
                    <a:bodyPr/>
                    <a:lstStyle/>
                    <a:p>
                      <a:pPr marL="0" marR="0">
                        <a:spcBef>
                          <a:spcPts val="0"/>
                        </a:spcBef>
                        <a:spcAft>
                          <a:spcPts val="0"/>
                        </a:spcAft>
                      </a:pPr>
                      <a:r>
                        <a:rPr lang="es-ES" sz="1400" noProof="0" dirty="0" smtClean="0">
                          <a:effectLst/>
                        </a:rPr>
                        <a:t>DepCr estimada</a:t>
                      </a:r>
                      <a:r>
                        <a:rPr lang="es-ES" sz="1400" baseline="30000" noProof="0" dirty="0" smtClean="0">
                          <a:effectLst/>
                        </a:rPr>
                        <a:t>b</a:t>
                      </a:r>
                      <a:endParaRPr lang="es-ES" sz="1400" noProof="0" dirty="0">
                        <a:effectLst/>
                        <a:latin typeface="Times New Roman"/>
                        <a:ea typeface="Times New Roman"/>
                        <a:cs typeface="Arial"/>
                      </a:endParaRPr>
                    </a:p>
                  </a:txBody>
                  <a:tcPr marL="68580" marR="68580" marT="0" marB="0" anchor="ctr"/>
                </a:tc>
                <a:tc>
                  <a:txBody>
                    <a:bodyPr/>
                    <a:lstStyle/>
                    <a:p>
                      <a:pPr marL="0" marR="0">
                        <a:spcBef>
                          <a:spcPts val="0"/>
                        </a:spcBef>
                        <a:spcAft>
                          <a:spcPts val="0"/>
                        </a:spcAft>
                      </a:pPr>
                      <a:r>
                        <a:rPr lang="es-ES" sz="1400" noProof="0" dirty="0" smtClean="0">
                          <a:effectLst/>
                        </a:rPr>
                        <a:t>Esquema de dosificación recomendado para ZERBAXA</a:t>
                      </a:r>
                      <a:r>
                        <a:rPr lang="es-MX" sz="1400" baseline="30000" dirty="0" smtClean="0"/>
                        <a:t>®</a:t>
                      </a:r>
                      <a:r>
                        <a:rPr lang="es-ES" sz="1400" baseline="30000" noProof="0" dirty="0" smtClean="0">
                          <a:effectLst/>
                        </a:rPr>
                        <a:t>c</a:t>
                      </a:r>
                      <a:endParaRPr lang="es-ES" sz="1400" baseline="30000" noProof="0" dirty="0">
                        <a:effectLst/>
                        <a:latin typeface="Times New Roman"/>
                        <a:ea typeface="Times New Roman"/>
                        <a:cs typeface="Arial"/>
                      </a:endParaRPr>
                    </a:p>
                  </a:txBody>
                  <a:tcPr marL="68580" marR="68580" marT="0" marB="0" anchor="ctr"/>
                </a:tc>
              </a:tr>
              <a:tr h="149630">
                <a:tc>
                  <a:txBody>
                    <a:bodyPr/>
                    <a:lstStyle/>
                    <a:p>
                      <a:pPr marL="0" marR="0">
                        <a:spcBef>
                          <a:spcPts val="0"/>
                        </a:spcBef>
                        <a:spcAft>
                          <a:spcPts val="0"/>
                        </a:spcAft>
                      </a:pPr>
                      <a:r>
                        <a:rPr lang="es-ES" sz="1400" noProof="0" dirty="0" smtClean="0">
                          <a:effectLst/>
                        </a:rPr>
                        <a:t>30–50 mL/min</a:t>
                      </a:r>
                      <a:endParaRPr lang="es-ES" sz="1400" b="0" noProof="0" dirty="0">
                        <a:solidFill>
                          <a:schemeClr val="tx1"/>
                        </a:solidFill>
                        <a:effectLst/>
                        <a:latin typeface="Times New Roman"/>
                        <a:ea typeface="Times New Roman"/>
                        <a:cs typeface="Arial"/>
                      </a:endParaRPr>
                    </a:p>
                  </a:txBody>
                  <a:tcPr marL="68580" marR="68580" marT="0" marB="0" anchor="ctr"/>
                </a:tc>
                <a:tc>
                  <a:txBody>
                    <a:bodyPr/>
                    <a:lstStyle/>
                    <a:p>
                      <a:pPr marL="0" marR="0">
                        <a:spcBef>
                          <a:spcPts val="0"/>
                        </a:spcBef>
                        <a:spcAft>
                          <a:spcPts val="0"/>
                        </a:spcAft>
                      </a:pPr>
                      <a:r>
                        <a:rPr lang="es-ES" sz="1400" noProof="0" dirty="0" smtClean="0">
                          <a:effectLst/>
                        </a:rPr>
                        <a:t>500 mg de ceftolozano/250</a:t>
                      </a:r>
                      <a:r>
                        <a:rPr lang="es-ES" sz="1400" baseline="0" noProof="0" dirty="0" smtClean="0">
                          <a:effectLst/>
                        </a:rPr>
                        <a:t> </a:t>
                      </a:r>
                      <a:r>
                        <a:rPr lang="es-ES" sz="1400" noProof="0" dirty="0" smtClean="0">
                          <a:effectLst/>
                        </a:rPr>
                        <a:t>mg de tazobactam IV c/8 horas</a:t>
                      </a:r>
                      <a:endParaRPr lang="es-ES" sz="1400" noProof="0" dirty="0">
                        <a:solidFill>
                          <a:schemeClr val="tx1"/>
                        </a:solidFill>
                        <a:effectLst/>
                        <a:latin typeface="Times New Roman"/>
                        <a:ea typeface="Times New Roman"/>
                        <a:cs typeface="Arial"/>
                      </a:endParaRPr>
                    </a:p>
                  </a:txBody>
                  <a:tcPr marL="68580" marR="68580" marT="0" marB="0" anchor="ctr"/>
                </a:tc>
              </a:tr>
              <a:tr h="149630">
                <a:tc>
                  <a:txBody>
                    <a:bodyPr/>
                    <a:lstStyle/>
                    <a:p>
                      <a:pPr marL="0" marR="0">
                        <a:spcBef>
                          <a:spcPts val="0"/>
                        </a:spcBef>
                        <a:spcAft>
                          <a:spcPts val="0"/>
                        </a:spcAft>
                      </a:pPr>
                      <a:r>
                        <a:rPr lang="es-ES" sz="1400" noProof="0" dirty="0" smtClean="0">
                          <a:effectLst/>
                        </a:rPr>
                        <a:t>15–29 mL/min</a:t>
                      </a:r>
                      <a:endParaRPr lang="es-ES" sz="1400" b="0" noProof="0" dirty="0">
                        <a:solidFill>
                          <a:schemeClr val="tx1"/>
                        </a:solidFill>
                        <a:effectLst/>
                        <a:latin typeface="Times New Roman"/>
                        <a:ea typeface="Times New Roman"/>
                        <a:cs typeface="Arial"/>
                      </a:endParaRPr>
                    </a:p>
                  </a:txBody>
                  <a:tcPr marL="68580" marR="68580" marT="0" marB="0" anchor="ctr"/>
                </a:tc>
                <a:tc>
                  <a:txBody>
                    <a:bodyPr/>
                    <a:lstStyle/>
                    <a:p>
                      <a:pPr marL="0" marR="0">
                        <a:spcBef>
                          <a:spcPts val="0"/>
                        </a:spcBef>
                        <a:spcAft>
                          <a:spcPts val="0"/>
                        </a:spcAft>
                      </a:pPr>
                      <a:r>
                        <a:rPr lang="es-ES" sz="1400" noProof="0" dirty="0" smtClean="0">
                          <a:effectLst/>
                        </a:rPr>
                        <a:t>250 mg ceftolozano/125 mg de tazobactam IV c/8 horas</a:t>
                      </a:r>
                      <a:endParaRPr lang="es-ES" sz="1400" noProof="0" dirty="0">
                        <a:solidFill>
                          <a:schemeClr val="tx1"/>
                        </a:solidFill>
                        <a:effectLst/>
                        <a:latin typeface="Times New Roman"/>
                        <a:ea typeface="Times New Roman"/>
                        <a:cs typeface="Arial"/>
                      </a:endParaRPr>
                    </a:p>
                  </a:txBody>
                  <a:tcPr marL="68580" marR="68580" marT="0" marB="0" anchor="ctr"/>
                </a:tc>
              </a:tr>
              <a:tr h="149630">
                <a:tc>
                  <a:txBody>
                    <a:bodyPr/>
                    <a:lstStyle/>
                    <a:p>
                      <a:pPr marL="0" marR="0">
                        <a:spcBef>
                          <a:spcPts val="0"/>
                        </a:spcBef>
                        <a:spcAft>
                          <a:spcPts val="0"/>
                        </a:spcAft>
                      </a:pPr>
                      <a:r>
                        <a:rPr lang="es-ES" sz="1400" noProof="0" dirty="0" smtClean="0">
                          <a:effectLst/>
                        </a:rPr>
                        <a:t>Nefropatía terminal</a:t>
                      </a:r>
                      <a:r>
                        <a:rPr lang="es-ES" sz="1400" baseline="0" noProof="0" dirty="0" smtClean="0">
                          <a:effectLst/>
                        </a:rPr>
                        <a:t> en hemodiálisis</a:t>
                      </a:r>
                      <a:endParaRPr lang="es-ES" sz="1400" b="0" noProof="0" dirty="0">
                        <a:solidFill>
                          <a:schemeClr val="tx1"/>
                        </a:solidFill>
                        <a:effectLst/>
                        <a:latin typeface="Times New Roman"/>
                        <a:ea typeface="Times New Roman"/>
                        <a:cs typeface="Arial"/>
                      </a:endParaRPr>
                    </a:p>
                  </a:txBody>
                  <a:tcPr marL="68580" marR="68580" marT="0" marB="0" anchor="ctr"/>
                </a:tc>
                <a:tc>
                  <a:txBody>
                    <a:bodyPr/>
                    <a:lstStyle/>
                    <a:p>
                      <a:pPr marL="0" marR="0">
                        <a:spcBef>
                          <a:spcPts val="0"/>
                        </a:spcBef>
                        <a:spcAft>
                          <a:spcPts val="0"/>
                        </a:spcAft>
                      </a:pPr>
                      <a:r>
                        <a:rPr lang="es-ES" sz="1400" noProof="0" dirty="0" smtClean="0">
                          <a:effectLst/>
                        </a:rPr>
                        <a:t>Una sola dosis de carga de 500 mg de ceftolozano/250 mg de tazobactam, seguida al cabo de 8 horas por una</a:t>
                      </a:r>
                      <a:r>
                        <a:rPr lang="es-ES" sz="1400" baseline="0" noProof="0" dirty="0" smtClean="0">
                          <a:effectLst/>
                        </a:rPr>
                        <a:t> dosis de mantenimiento de </a:t>
                      </a:r>
                      <a:r>
                        <a:rPr lang="es-ES" sz="1400" noProof="0" dirty="0" smtClean="0">
                          <a:effectLst/>
                        </a:rPr>
                        <a:t>100 mg de ceftolozano/50 mg de tazobactam, administrada cada 8 h durante el resto del periodo de tratamiento; en los días de hemodiálisis, la dosis debe administrarse lo antes posible después de terminar la hemodiálisis</a:t>
                      </a:r>
                      <a:endParaRPr lang="es-ES" sz="1400" noProof="0" dirty="0">
                        <a:solidFill>
                          <a:schemeClr val="tx1"/>
                        </a:solidFill>
                        <a:effectLst/>
                        <a:latin typeface="Times New Roman"/>
                        <a:ea typeface="Times New Roman"/>
                        <a:cs typeface="Arial"/>
                      </a:endParaRPr>
                    </a:p>
                  </a:txBody>
                  <a:tcPr marL="68580" marR="68580" marT="0" marB="0" anchor="ctr"/>
                </a:tc>
              </a:tr>
            </a:tbl>
          </a:graphicData>
        </a:graphic>
      </p:graphicFrame>
    </p:spTree>
    <p:extLst>
      <p:ext uri="{BB962C8B-B14F-4D97-AF65-F5344CB8AC3E}">
        <p14:creationId xmlns:p14="http://schemas.microsoft.com/office/powerpoint/2010/main" xmlns="" val="5430837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Ceftolozano</a:t>
            </a:r>
            <a:r>
              <a:rPr lang="es-ES" sz="36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s-ES" sz="3600"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tazobactam</a:t>
            </a:r>
            <a:r>
              <a:rPr lang="es-ES" sz="36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ES" sz="36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Lugar en la Terapia</a:t>
            </a:r>
            <a:endParaRPr lang="es-ES" sz="36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2 Marcador de contenido"/>
          <p:cNvSpPr>
            <a:spLocks noGrp="1"/>
          </p:cNvSpPr>
          <p:nvPr>
            <p:ph idx="1"/>
          </p:nvPr>
        </p:nvSpPr>
        <p:spPr/>
        <p:txBody>
          <a:bodyPr/>
          <a:lstStyle/>
          <a:p>
            <a:pPr marL="514350" indent="-514350">
              <a:buFont typeface="+mj-lt"/>
              <a:buAutoNum type="arabicPeriod"/>
            </a:pPr>
            <a:r>
              <a:rPr lang="es-ES" dirty="0" smtClean="0">
                <a:latin typeface="Arial" panose="020B0604020202020204" pitchFamily="34" charset="0"/>
                <a:cs typeface="Arial" panose="020B0604020202020204" pitchFamily="34" charset="0"/>
              </a:rPr>
              <a:t>C/T aprobada para </a:t>
            </a:r>
            <a:r>
              <a:rPr lang="es-ES" dirty="0" err="1" smtClean="0">
                <a:latin typeface="Arial" panose="020B0604020202020204" pitchFamily="34" charset="0"/>
                <a:cs typeface="Arial" panose="020B0604020202020204" pitchFamily="34" charset="0"/>
              </a:rPr>
              <a:t>ITUc</a:t>
            </a:r>
            <a:r>
              <a:rPr lang="es-ES" dirty="0" smtClean="0">
                <a:latin typeface="Arial" panose="020B0604020202020204" pitchFamily="34" charset="0"/>
                <a:cs typeface="Arial" panose="020B0604020202020204" pitchFamily="34" charset="0"/>
              </a:rPr>
              <a:t> e </a:t>
            </a:r>
            <a:r>
              <a:rPr lang="es-ES" dirty="0" err="1" smtClean="0">
                <a:latin typeface="Arial" panose="020B0604020202020204" pitchFamily="34" charset="0"/>
                <a:cs typeface="Arial" panose="020B0604020202020204" pitchFamily="34" charset="0"/>
              </a:rPr>
              <a:t>IIAc</a:t>
            </a:r>
            <a:r>
              <a:rPr lang="es-ES" dirty="0" smtClean="0">
                <a:latin typeface="Arial" panose="020B0604020202020204" pitchFamily="34" charset="0"/>
                <a:cs typeface="Arial" panose="020B0604020202020204" pitchFamily="34" charset="0"/>
              </a:rPr>
              <a:t>.</a:t>
            </a:r>
          </a:p>
          <a:p>
            <a:pPr marL="514350" indent="-514350">
              <a:buFont typeface="+mj-lt"/>
              <a:buAutoNum type="arabicPeriod"/>
            </a:pPr>
            <a:endParaRPr lang="es-ES" dirty="0">
              <a:latin typeface="Arial" panose="020B0604020202020204" pitchFamily="34" charset="0"/>
              <a:cs typeface="Arial" panose="020B0604020202020204" pitchFamily="34" charset="0"/>
            </a:endParaRPr>
          </a:p>
          <a:p>
            <a:pPr marL="514350" indent="-514350">
              <a:buFont typeface="+mj-lt"/>
              <a:buAutoNum type="arabicPeriod"/>
            </a:pPr>
            <a:r>
              <a:rPr lang="es-ES" dirty="0" smtClean="0">
                <a:latin typeface="Arial" panose="020B0604020202020204" pitchFamily="34" charset="0"/>
                <a:cs typeface="Arial" panose="020B0604020202020204" pitchFamily="34" charset="0"/>
              </a:rPr>
              <a:t>Para infección sospechada o probada por </a:t>
            </a:r>
            <a:r>
              <a:rPr lang="es-ES" i="1" dirty="0" err="1" smtClean="0">
                <a:latin typeface="Arial" panose="020B0604020202020204" pitchFamily="34" charset="0"/>
                <a:cs typeface="Arial" panose="020B0604020202020204" pitchFamily="34" charset="0"/>
              </a:rPr>
              <a:t>Pseudomonas</a:t>
            </a:r>
            <a:r>
              <a:rPr lang="es-ES" i="1" dirty="0" smtClean="0">
                <a:latin typeface="Arial" panose="020B0604020202020204" pitchFamily="34" charset="0"/>
                <a:cs typeface="Arial" panose="020B0604020202020204" pitchFamily="34" charset="0"/>
              </a:rPr>
              <a:t> </a:t>
            </a:r>
            <a:r>
              <a:rPr lang="es-ES" i="1" dirty="0" err="1" smtClean="0">
                <a:latin typeface="Arial" panose="020B0604020202020204" pitchFamily="34" charset="0"/>
                <a:cs typeface="Arial" panose="020B0604020202020204" pitchFamily="34" charset="0"/>
              </a:rPr>
              <a:t>aeruginosa</a:t>
            </a:r>
            <a:r>
              <a:rPr lang="es-ES" i="1" dirty="0" smtClean="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resistente a </a:t>
            </a:r>
            <a:r>
              <a:rPr lang="es-ES" dirty="0" err="1" smtClean="0">
                <a:latin typeface="Arial" panose="020B0604020202020204" pitchFamily="34" charset="0"/>
                <a:cs typeface="Arial" panose="020B0604020202020204" pitchFamily="34" charset="0"/>
              </a:rPr>
              <a:t>multiples</a:t>
            </a:r>
            <a:r>
              <a:rPr lang="es-ES" dirty="0" smtClean="0">
                <a:latin typeface="Arial" panose="020B0604020202020204" pitchFamily="34" charset="0"/>
                <a:cs typeface="Arial" panose="020B0604020202020204" pitchFamily="34" charset="0"/>
              </a:rPr>
              <a:t> drogas.</a:t>
            </a:r>
          </a:p>
          <a:p>
            <a:pPr marL="514350" indent="-514350">
              <a:buFont typeface="+mj-lt"/>
              <a:buAutoNum type="arabicPeriod"/>
            </a:pPr>
            <a:endParaRPr lang="es-ES" dirty="0">
              <a:latin typeface="Arial" panose="020B0604020202020204" pitchFamily="34" charset="0"/>
              <a:cs typeface="Arial" panose="020B0604020202020204" pitchFamily="34" charset="0"/>
            </a:endParaRPr>
          </a:p>
          <a:p>
            <a:pPr marL="514350" indent="-514350">
              <a:buFont typeface="+mj-lt"/>
              <a:buAutoNum type="arabicPeriod"/>
            </a:pPr>
            <a:r>
              <a:rPr lang="es-ES" dirty="0" smtClean="0">
                <a:latin typeface="Arial" panose="020B0604020202020204" pitchFamily="34" charset="0"/>
                <a:cs typeface="Arial" panose="020B0604020202020204" pitchFamily="34" charset="0"/>
              </a:rPr>
              <a:t>Posible alternativa a </a:t>
            </a:r>
            <a:r>
              <a:rPr lang="es-ES" dirty="0" err="1" smtClean="0">
                <a:latin typeface="Arial" panose="020B0604020202020204" pitchFamily="34" charset="0"/>
                <a:cs typeface="Arial" panose="020B0604020202020204" pitchFamily="34" charset="0"/>
              </a:rPr>
              <a:t>carbapenems</a:t>
            </a:r>
            <a:r>
              <a:rPr lang="es-ES" dirty="0" smtClean="0">
                <a:latin typeface="Arial" panose="020B0604020202020204" pitchFamily="34" charset="0"/>
                <a:cs typeface="Arial" panose="020B0604020202020204" pitchFamily="34" charset="0"/>
              </a:rPr>
              <a:t> para tratar BGN productores de BLEE.</a:t>
            </a:r>
            <a:endParaRPr lang="es-ES" dirty="0">
              <a:latin typeface="Arial" panose="020B0604020202020204" pitchFamily="34" charset="0"/>
              <a:cs typeface="Arial" panose="020B0604020202020204" pitchFamily="34" charset="0"/>
            </a:endParaRPr>
          </a:p>
        </p:txBody>
      </p:sp>
      <p:sp>
        <p:nvSpPr>
          <p:cNvPr id="4" name="3 CuadroTexto"/>
          <p:cNvSpPr txBox="1"/>
          <p:nvPr/>
        </p:nvSpPr>
        <p:spPr>
          <a:xfrm>
            <a:off x="3923928" y="6093296"/>
            <a:ext cx="4824536" cy="307777"/>
          </a:xfrm>
          <a:prstGeom prst="rect">
            <a:avLst/>
          </a:prstGeom>
          <a:noFill/>
        </p:spPr>
        <p:txBody>
          <a:bodyPr wrap="square" rtlCol="0">
            <a:spAutoFit/>
          </a:bodyPr>
          <a:lstStyle/>
          <a:p>
            <a:pPr algn="r"/>
            <a:r>
              <a:rPr lang="en-US" sz="1400" b="1" i="1" dirty="0">
                <a:latin typeface="Arial" panose="020B0604020202020204" pitchFamily="34" charset="0"/>
                <a:cs typeface="Arial" panose="020B0604020202020204" pitchFamily="34" charset="0"/>
              </a:rPr>
              <a:t>Expert Rev Anti Infect </a:t>
            </a:r>
            <a:r>
              <a:rPr lang="en-US" sz="1400" b="1" i="1" dirty="0" err="1" smtClean="0">
                <a:latin typeface="Arial" panose="020B0604020202020204" pitchFamily="34" charset="0"/>
                <a:cs typeface="Arial" panose="020B0604020202020204" pitchFamily="34" charset="0"/>
              </a:rPr>
              <a:t>Ther</a:t>
            </a:r>
            <a:r>
              <a:rPr lang="en-US" sz="1400" b="1" i="1" dirty="0" smtClean="0">
                <a:latin typeface="Arial" panose="020B0604020202020204" pitchFamily="34" charset="0"/>
                <a:cs typeface="Arial" panose="020B0604020202020204" pitchFamily="34" charset="0"/>
              </a:rPr>
              <a:t>.</a:t>
            </a:r>
            <a:r>
              <a:rPr lang="en-US" sz="1400" b="1" i="1" dirty="0">
                <a:latin typeface="Arial" panose="020B0604020202020204" pitchFamily="34" charset="0"/>
                <a:cs typeface="Arial" panose="020B0604020202020204" pitchFamily="34" charset="0"/>
              </a:rPr>
              <a:t> </a:t>
            </a:r>
            <a:r>
              <a:rPr lang="en-US" sz="1400" b="1" i="1" dirty="0" smtClean="0">
                <a:latin typeface="Arial" panose="020B0604020202020204" pitchFamily="34" charset="0"/>
                <a:cs typeface="Arial" panose="020B0604020202020204" pitchFamily="34" charset="0"/>
              </a:rPr>
              <a:t>2018 </a:t>
            </a:r>
            <a:r>
              <a:rPr lang="en-US" sz="1400" b="1" i="1" dirty="0">
                <a:latin typeface="Arial" panose="020B0604020202020204" pitchFamily="34" charset="0"/>
                <a:cs typeface="Arial" panose="020B0604020202020204" pitchFamily="34" charset="0"/>
              </a:rPr>
              <a:t>Apr;16(4):307-320. </a:t>
            </a:r>
            <a:endParaRPr lang="es-ES" sz="14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67153062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1026" name="Picture 2"/>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2066498" y="106823"/>
            <a:ext cx="6969998" cy="663454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3 CuadroTexto"/>
          <p:cNvSpPr txBox="1"/>
          <p:nvPr/>
        </p:nvSpPr>
        <p:spPr>
          <a:xfrm>
            <a:off x="0" y="3140968"/>
            <a:ext cx="2051720" cy="1200329"/>
          </a:xfrm>
          <a:prstGeom prst="rect">
            <a:avLst/>
          </a:prstGeom>
          <a:noFill/>
        </p:spPr>
        <p:txBody>
          <a:bodyPr wrap="square" rtlCol="0">
            <a:spAutoFit/>
          </a:bodyPr>
          <a:lstStyle/>
          <a:p>
            <a:r>
              <a:rPr lang="en-US" b="1" dirty="0" err="1">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Rol</a:t>
            </a:r>
            <a:r>
              <a:rPr lang="en-US"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de </a:t>
            </a:r>
            <a:r>
              <a:rPr lang="en-US" b="1" dirty="0" err="1">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factores</a:t>
            </a:r>
            <a:r>
              <a:rPr lang="en-US"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b="1" dirty="0" err="1">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modificables</a:t>
            </a:r>
            <a:r>
              <a:rPr lang="en-US"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b="1" dirty="0" err="1">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a:t>
            </a:r>
            <a:r>
              <a:rPr lang="en-US"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b="1" dirty="0" err="1">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resistencia</a:t>
            </a:r>
            <a:r>
              <a:rPr lang="en-US"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b="1" dirty="0" err="1"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antimicrobiana</a:t>
            </a:r>
            <a:endParaRPr lang="es-ES"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 name="4 CuadroTexto"/>
          <p:cNvSpPr txBox="1"/>
          <p:nvPr/>
        </p:nvSpPr>
        <p:spPr>
          <a:xfrm>
            <a:off x="107504" y="6216926"/>
            <a:ext cx="3240360" cy="307777"/>
          </a:xfrm>
          <a:prstGeom prst="rect">
            <a:avLst/>
          </a:prstGeom>
          <a:noFill/>
        </p:spPr>
        <p:txBody>
          <a:bodyPr wrap="square" rtlCol="0">
            <a:spAutoFit/>
          </a:bodyPr>
          <a:lstStyle/>
          <a:p>
            <a:r>
              <a:rPr lang="es-ES" sz="1400" b="1" i="1" dirty="0" err="1">
                <a:latin typeface="Arial" panose="020B0604020202020204" pitchFamily="34" charset="0"/>
                <a:cs typeface="Arial" panose="020B0604020202020204" pitchFamily="34" charset="0"/>
              </a:rPr>
              <a:t>Lancet</a:t>
            </a:r>
            <a:r>
              <a:rPr lang="es-ES" sz="1400" b="1" i="1" dirty="0">
                <a:latin typeface="Arial" panose="020B0604020202020204" pitchFamily="34" charset="0"/>
                <a:cs typeface="Arial" panose="020B0604020202020204" pitchFamily="34" charset="0"/>
              </a:rPr>
              <a:t> 2016; 387: 176–87</a:t>
            </a:r>
          </a:p>
        </p:txBody>
      </p:sp>
    </p:spTree>
    <p:extLst>
      <p:ext uri="{BB962C8B-B14F-4D97-AF65-F5344CB8AC3E}">
        <p14:creationId xmlns:p14="http://schemas.microsoft.com/office/powerpoint/2010/main" xmlns="" val="126541958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2823071"/>
            <a:ext cx="8640960" cy="1470025"/>
          </a:xfrm>
        </p:spPr>
        <p:txBody>
          <a:bodyPr>
            <a:noAutofit/>
          </a:bodyPr>
          <a:lstStyle/>
          <a:p>
            <a:r>
              <a:rPr lang="es-ES" sz="48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Prevención de Infecciones por</a:t>
            </a:r>
            <a:br>
              <a:rPr lang="es-ES" sz="48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br>
            <a:r>
              <a:rPr lang="es-ES" sz="48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Patógenos MR</a:t>
            </a:r>
            <a:endParaRPr lang="es-ES" sz="4800" b="1"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2 Subtítulo"/>
          <p:cNvSpPr>
            <a:spLocks noGrp="1"/>
          </p:cNvSpPr>
          <p:nvPr>
            <p:ph type="subTitle" idx="1"/>
          </p:nvPr>
        </p:nvSpPr>
        <p:spPr/>
        <p:txBody>
          <a:bodyPr/>
          <a:lstStyle/>
          <a:p>
            <a:endParaRPr lang="es-ES"/>
          </a:p>
        </p:txBody>
      </p:sp>
    </p:spTree>
    <p:extLst>
      <p:ext uri="{BB962C8B-B14F-4D97-AF65-F5344CB8AC3E}">
        <p14:creationId xmlns:p14="http://schemas.microsoft.com/office/powerpoint/2010/main" xmlns="" val="346059123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marL="742950" indent="-742950">
              <a:buFont typeface="+mj-lt"/>
              <a:buAutoNum type="arabicPeriod"/>
            </a:pPr>
            <a:r>
              <a:rPr lang="es-ES"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Higiene de Manos</a:t>
            </a:r>
            <a:endParaRPr lang="es-ES" b="1"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2 Marcador de contenido"/>
          <p:cNvSpPr>
            <a:spLocks noGrp="1"/>
          </p:cNvSpPr>
          <p:nvPr>
            <p:ph idx="1"/>
          </p:nvPr>
        </p:nvSpPr>
        <p:spPr/>
        <p:txBody>
          <a:bodyPr>
            <a:normAutofit/>
          </a:bodyPr>
          <a:lstStyle/>
          <a:p>
            <a:r>
              <a:rPr lang="es-ES" dirty="0" smtClean="0">
                <a:latin typeface="Arial" pitchFamily="34" charset="0"/>
                <a:cs typeface="Arial" pitchFamily="34" charset="0"/>
              </a:rPr>
              <a:t>Promover higiene de manos.</a:t>
            </a:r>
          </a:p>
          <a:p>
            <a:endParaRPr lang="es-ES" dirty="0" smtClean="0">
              <a:latin typeface="Arial" pitchFamily="34" charset="0"/>
              <a:cs typeface="Arial" pitchFamily="34" charset="0"/>
            </a:endParaRPr>
          </a:p>
          <a:p>
            <a:r>
              <a:rPr lang="es-ES" dirty="0" smtClean="0">
                <a:latin typeface="Arial" pitchFamily="34" charset="0"/>
                <a:cs typeface="Arial" pitchFamily="34" charset="0"/>
              </a:rPr>
              <a:t>Monitorear adherencia de higiene de manos y dar </a:t>
            </a:r>
            <a:r>
              <a:rPr lang="es-ES" dirty="0" err="1" smtClean="0">
                <a:latin typeface="Arial" pitchFamily="34" charset="0"/>
                <a:cs typeface="Arial" pitchFamily="34" charset="0"/>
              </a:rPr>
              <a:t>feedback</a:t>
            </a:r>
            <a:r>
              <a:rPr lang="es-ES" dirty="0" smtClean="0">
                <a:latin typeface="Arial" pitchFamily="34" charset="0"/>
                <a:cs typeface="Arial" pitchFamily="34" charset="0"/>
              </a:rPr>
              <a:t>.</a:t>
            </a:r>
          </a:p>
          <a:p>
            <a:endParaRPr lang="es-ES" dirty="0" smtClean="0">
              <a:latin typeface="Arial" pitchFamily="34" charset="0"/>
              <a:cs typeface="Arial" pitchFamily="34" charset="0"/>
            </a:endParaRPr>
          </a:p>
          <a:p>
            <a:r>
              <a:rPr lang="es-ES" dirty="0" smtClean="0">
                <a:latin typeface="Arial" pitchFamily="34" charset="0"/>
                <a:cs typeface="Arial" pitchFamily="34" charset="0"/>
              </a:rPr>
              <a:t>Asegurar acceso a estaciones de higiene de manos.</a:t>
            </a:r>
            <a:r>
              <a:rPr lang="en-US" dirty="0" smtClean="0">
                <a:latin typeface="Arial" pitchFamily="34" charset="0"/>
                <a:cs typeface="Arial" pitchFamily="34" charset="0"/>
              </a:rPr>
              <a:t> </a:t>
            </a:r>
          </a:p>
          <a:p>
            <a:endParaRPr lang="es-ES" dirty="0">
              <a:latin typeface="Arial" pitchFamily="34" charset="0"/>
              <a:cs typeface="Arial" pitchFamily="34" charset="0"/>
            </a:endParaRPr>
          </a:p>
        </p:txBody>
      </p:sp>
      <p:sp>
        <p:nvSpPr>
          <p:cNvPr id="4" name="3 CuadroTexto"/>
          <p:cNvSpPr txBox="1"/>
          <p:nvPr/>
        </p:nvSpPr>
        <p:spPr>
          <a:xfrm>
            <a:off x="3143240" y="5857892"/>
            <a:ext cx="5214974" cy="369332"/>
          </a:xfrm>
          <a:prstGeom prst="rect">
            <a:avLst/>
          </a:prstGeom>
          <a:noFill/>
        </p:spPr>
        <p:txBody>
          <a:bodyPr wrap="square" rtlCol="0">
            <a:spAutoFit/>
          </a:bodyPr>
          <a:lstStyle/>
          <a:p>
            <a:endParaRPr lang="es-ES" dirty="0"/>
          </a:p>
        </p:txBody>
      </p:sp>
      <p:sp>
        <p:nvSpPr>
          <p:cNvPr id="5" name="4 CuadroTexto"/>
          <p:cNvSpPr txBox="1"/>
          <p:nvPr/>
        </p:nvSpPr>
        <p:spPr>
          <a:xfrm>
            <a:off x="323528" y="6042558"/>
            <a:ext cx="8424936" cy="400110"/>
          </a:xfrm>
          <a:prstGeom prst="rect">
            <a:avLst/>
          </a:prstGeom>
          <a:noFill/>
        </p:spPr>
        <p:txBody>
          <a:bodyPr wrap="square" rtlCol="0">
            <a:spAutoFit/>
          </a:bodyPr>
          <a:lstStyle/>
          <a:p>
            <a:pPr algn="r"/>
            <a:r>
              <a:rPr lang="en-US" sz="1400" b="1" i="1" dirty="0">
                <a:latin typeface="Arial" panose="020B0604020202020204" pitchFamily="34" charset="0"/>
                <a:cs typeface="Arial" panose="020B0604020202020204" pitchFamily="34" charset="0"/>
              </a:rPr>
              <a:t>November 2015 Update - CRE </a:t>
            </a:r>
            <a:r>
              <a:rPr lang="en-US" sz="1400" b="1" i="1" dirty="0" smtClean="0">
                <a:latin typeface="Arial" panose="020B0604020202020204" pitchFamily="34" charset="0"/>
                <a:cs typeface="Arial" panose="020B0604020202020204" pitchFamily="34" charset="0"/>
              </a:rPr>
              <a:t>Toolkit. MMWR </a:t>
            </a:r>
            <a:r>
              <a:rPr lang="en-US" sz="1400" b="1" i="1" dirty="0" err="1">
                <a:latin typeface="Arial" panose="020B0604020202020204" pitchFamily="34" charset="0"/>
                <a:cs typeface="Arial" panose="020B0604020202020204" pitchFamily="34" charset="0"/>
              </a:rPr>
              <a:t>Morb</a:t>
            </a:r>
            <a:r>
              <a:rPr lang="en-US" sz="1400" b="1" i="1" dirty="0">
                <a:latin typeface="Arial" panose="020B0604020202020204" pitchFamily="34" charset="0"/>
                <a:cs typeface="Arial" panose="020B0604020202020204" pitchFamily="34" charset="0"/>
              </a:rPr>
              <a:t> Mortal </a:t>
            </a:r>
            <a:r>
              <a:rPr lang="en-US" sz="1400" b="1" i="1" dirty="0" err="1">
                <a:latin typeface="Arial" panose="020B0604020202020204" pitchFamily="34" charset="0"/>
                <a:cs typeface="Arial" panose="020B0604020202020204" pitchFamily="34" charset="0"/>
              </a:rPr>
              <a:t>Wkly</a:t>
            </a:r>
            <a:r>
              <a:rPr lang="en-US" sz="1400" b="1" i="1" dirty="0">
                <a:latin typeface="Arial" panose="020B0604020202020204" pitchFamily="34" charset="0"/>
                <a:cs typeface="Arial" panose="020B0604020202020204" pitchFamily="34" charset="0"/>
              </a:rPr>
              <a:t> </a:t>
            </a:r>
            <a:r>
              <a:rPr lang="en-US" sz="1400" b="1" i="1" dirty="0" smtClean="0">
                <a:latin typeface="Arial" panose="020B0604020202020204" pitchFamily="34" charset="0"/>
                <a:cs typeface="Arial" panose="020B0604020202020204" pitchFamily="34" charset="0"/>
              </a:rPr>
              <a:t>Rep.</a:t>
            </a:r>
            <a:r>
              <a:rPr lang="en-US" sz="1400" b="1" i="1" dirty="0">
                <a:latin typeface="Arial" panose="020B0604020202020204" pitchFamily="34" charset="0"/>
                <a:cs typeface="Arial" panose="020B0604020202020204" pitchFamily="34" charset="0"/>
              </a:rPr>
              <a:t> </a:t>
            </a:r>
            <a:r>
              <a:rPr lang="en-US" sz="1400" b="1" i="1" dirty="0" smtClean="0">
                <a:latin typeface="Arial" panose="020B0604020202020204" pitchFamily="34" charset="0"/>
                <a:cs typeface="Arial" panose="020B0604020202020204" pitchFamily="34" charset="0"/>
              </a:rPr>
              <a:t>2009 </a:t>
            </a:r>
            <a:r>
              <a:rPr lang="en-US" sz="1400" b="1" i="1" dirty="0">
                <a:latin typeface="Arial" panose="020B0604020202020204" pitchFamily="34" charset="0"/>
                <a:cs typeface="Arial" panose="020B0604020202020204" pitchFamily="34" charset="0"/>
              </a:rPr>
              <a:t>Mar 20;58(10):256-60</a:t>
            </a:r>
            <a:r>
              <a:rPr lang="en-US" sz="2000" b="1" i="1" dirty="0">
                <a:latin typeface="Arial" panose="020B0604020202020204" pitchFamily="34" charset="0"/>
                <a:cs typeface="Arial" panose="020B0604020202020204" pitchFamily="34" charset="0"/>
              </a:rPr>
              <a:t>.</a:t>
            </a:r>
            <a:endParaRPr lang="es-AR" sz="20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87650376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ctángulo redondeado"/>
          <p:cNvSpPr/>
          <p:nvPr/>
        </p:nvSpPr>
        <p:spPr>
          <a:xfrm>
            <a:off x="1258888" y="1052513"/>
            <a:ext cx="5329237" cy="4824412"/>
          </a:xfrm>
          <a:prstGeom prst="roundRect">
            <a:avLst/>
          </a:prstGeom>
          <a:no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p>
        </p:txBody>
      </p:sp>
      <p:sp>
        <p:nvSpPr>
          <p:cNvPr id="11" name="10 Elipse"/>
          <p:cNvSpPr/>
          <p:nvPr/>
        </p:nvSpPr>
        <p:spPr>
          <a:xfrm>
            <a:off x="5530850" y="4967288"/>
            <a:ext cx="1150938" cy="1150937"/>
          </a:xfrm>
          <a:prstGeom prst="ellipse">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p>
        </p:txBody>
      </p:sp>
      <p:pic>
        <p:nvPicPr>
          <p:cNvPr id="21508" name="8 Imagen"/>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08625" y="4987925"/>
            <a:ext cx="1193800" cy="1109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09" name="9 Imagen"/>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464175" y="4887913"/>
            <a:ext cx="1281113" cy="1309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10" name="2 Imagen"/>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835150" y="1052513"/>
            <a:ext cx="4267200" cy="539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13 Imagen"/>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4925" y="2492375"/>
            <a:ext cx="2090738" cy="1349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14 Imagen"/>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351213" y="1268413"/>
            <a:ext cx="2857500" cy="1509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15 Imagen"/>
          <p:cNvPicPr>
            <a:picLocks noChangeAspect="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262063" y="4225925"/>
            <a:ext cx="3000375" cy="165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16 Imagen"/>
          <p:cNvPicPr>
            <a:picLocks noChangeAspect="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6127750" y="2751138"/>
            <a:ext cx="1903413" cy="1428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17 Imagen"/>
          <p:cNvPicPr>
            <a:picLocks noChangeAspect="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6588125" y="4887913"/>
            <a:ext cx="2308225" cy="1349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 name="5 CuadroTexto"/>
          <p:cNvSpPr txBox="1">
            <a:spLocks noChangeArrowheads="1"/>
          </p:cNvSpPr>
          <p:nvPr/>
        </p:nvSpPr>
        <p:spPr bwMode="auto">
          <a:xfrm>
            <a:off x="323850" y="188913"/>
            <a:ext cx="8496300" cy="461962"/>
          </a:xfrm>
          <a:prstGeom prst="rect">
            <a:avLst/>
          </a:prstGeom>
          <a:noFill/>
          <a:ln>
            <a:noFill/>
          </a:ln>
          <a:extLst/>
        </p:spPr>
        <p:txBody>
          <a:bodyPr>
            <a:spAutoFit/>
          </a:bodyPr>
          <a:lstStyle>
            <a:lvl1pPr marL="87313"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s-ES" sz="24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LOS CINCO MOMENTOS DEL LAVADO DE MANOS/OMS</a:t>
            </a:r>
            <a:endParaRPr lang="es-AR" sz="24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 name="1 CuadroTexto"/>
          <p:cNvSpPr txBox="1"/>
          <p:nvPr/>
        </p:nvSpPr>
        <p:spPr>
          <a:xfrm>
            <a:off x="4973476" y="6258997"/>
            <a:ext cx="4211960" cy="369332"/>
          </a:xfrm>
          <a:prstGeom prst="rect">
            <a:avLst/>
          </a:prstGeom>
          <a:noFill/>
        </p:spPr>
        <p:txBody>
          <a:bodyPr wrap="square" rtlCol="0">
            <a:spAutoFit/>
          </a:bodyPr>
          <a:lstStyle/>
          <a:p>
            <a:pPr algn="ctr"/>
            <a:r>
              <a:rPr lang="es-AR"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OMS/WHO</a:t>
            </a:r>
            <a:endParaRPr lang="es-A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84018047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4 Marcador de número de diapositiva"/>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s-AR" altLang="es-ES" dirty="0" smtClean="0"/>
          </a:p>
        </p:txBody>
      </p:sp>
      <p:pic>
        <p:nvPicPr>
          <p:cNvPr id="27651" name="Picture 8" descr="C:\Documents and Settings\mariano.podstawek\Escritorio\fotos\Imagen 01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500813" y="2928938"/>
            <a:ext cx="2357437" cy="3538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652" name="Picture 5" descr="C:\Documents and Settings\mariano.podstawek\Escritorio\fotos\Imagen 009.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l="19344" r="7838"/>
          <a:stretch>
            <a:fillRect/>
          </a:stretch>
        </p:blipFill>
        <p:spPr bwMode="auto">
          <a:xfrm>
            <a:off x="3500438" y="928688"/>
            <a:ext cx="2928937" cy="267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653" name="Picture 6" descr="C:\Documents and Settings\mariano.podstawek\Escritorio\fotos\Imagen 010.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l="22707"/>
          <a:stretch>
            <a:fillRect/>
          </a:stretch>
        </p:blipFill>
        <p:spPr bwMode="auto">
          <a:xfrm>
            <a:off x="214313" y="928688"/>
            <a:ext cx="3143250" cy="2709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654" name="Picture 7" descr="C:\Documents and Settings\mariano.podstawek\Escritorio\fotos\Imagen 011.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214563" y="4071938"/>
            <a:ext cx="3500437" cy="2332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9 CuadroTexto"/>
          <p:cNvSpPr txBox="1">
            <a:spLocks noChangeArrowheads="1"/>
          </p:cNvSpPr>
          <p:nvPr/>
        </p:nvSpPr>
        <p:spPr bwMode="auto">
          <a:xfrm>
            <a:off x="323850" y="188913"/>
            <a:ext cx="8496300" cy="523220"/>
          </a:xfrm>
          <a:prstGeom prst="rect">
            <a:avLst/>
          </a:prstGeom>
          <a:noFill/>
          <a:ln>
            <a:noFill/>
          </a:ln>
          <a:extLst/>
        </p:spPr>
        <p:txBody>
          <a:bodyPr>
            <a:spAutoFit/>
          </a:bodyPr>
          <a:lstStyle>
            <a:lvl1pPr marL="87313"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s-ES" sz="28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USO DE TOALLAS DE PAPEL</a:t>
            </a:r>
            <a:endParaRPr lang="es-AR" sz="2800"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7656" name="10 CuadroTexto"/>
          <p:cNvSpPr txBox="1">
            <a:spLocks noChangeArrowheads="1"/>
          </p:cNvSpPr>
          <p:nvPr/>
        </p:nvSpPr>
        <p:spPr bwMode="auto">
          <a:xfrm>
            <a:off x="6072188" y="3201988"/>
            <a:ext cx="285750" cy="369887"/>
          </a:xfrm>
          <a:prstGeom prst="rect">
            <a:avLst/>
          </a:prstGeom>
          <a:solidFill>
            <a:srgbClr val="007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AR" altLang="es-ES" b="1"/>
              <a:t>5</a:t>
            </a:r>
          </a:p>
        </p:txBody>
      </p:sp>
      <p:sp>
        <p:nvSpPr>
          <p:cNvPr id="27657" name="11 CuadroTexto"/>
          <p:cNvSpPr txBox="1">
            <a:spLocks noChangeArrowheads="1"/>
          </p:cNvSpPr>
          <p:nvPr/>
        </p:nvSpPr>
        <p:spPr bwMode="auto">
          <a:xfrm>
            <a:off x="2928938" y="3214688"/>
            <a:ext cx="357187" cy="369887"/>
          </a:xfrm>
          <a:prstGeom prst="rect">
            <a:avLst/>
          </a:prstGeom>
          <a:solidFill>
            <a:srgbClr val="007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AR" altLang="es-ES" b="1"/>
              <a:t>4</a:t>
            </a:r>
          </a:p>
        </p:txBody>
      </p:sp>
      <p:sp>
        <p:nvSpPr>
          <p:cNvPr id="27658" name="12 CuadroTexto"/>
          <p:cNvSpPr txBox="1">
            <a:spLocks noChangeArrowheads="1"/>
          </p:cNvSpPr>
          <p:nvPr/>
        </p:nvSpPr>
        <p:spPr bwMode="auto">
          <a:xfrm>
            <a:off x="8501063" y="6072188"/>
            <a:ext cx="357187" cy="369887"/>
          </a:xfrm>
          <a:prstGeom prst="rect">
            <a:avLst/>
          </a:prstGeom>
          <a:solidFill>
            <a:srgbClr val="007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AR" altLang="es-ES" b="1"/>
              <a:t>7</a:t>
            </a:r>
          </a:p>
        </p:txBody>
      </p:sp>
      <p:sp>
        <p:nvSpPr>
          <p:cNvPr id="27659" name="13 CuadroTexto"/>
          <p:cNvSpPr txBox="1">
            <a:spLocks noChangeArrowheads="1"/>
          </p:cNvSpPr>
          <p:nvPr/>
        </p:nvSpPr>
        <p:spPr bwMode="auto">
          <a:xfrm>
            <a:off x="5286375" y="5988050"/>
            <a:ext cx="357188" cy="369888"/>
          </a:xfrm>
          <a:prstGeom prst="rect">
            <a:avLst/>
          </a:prstGeom>
          <a:solidFill>
            <a:srgbClr val="007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AR" altLang="es-ES" b="1"/>
              <a:t>6</a:t>
            </a:r>
          </a:p>
        </p:txBody>
      </p:sp>
    </p:spTree>
    <p:extLst>
      <p:ext uri="{BB962C8B-B14F-4D97-AF65-F5344CB8AC3E}">
        <p14:creationId xmlns:p14="http://schemas.microsoft.com/office/powerpoint/2010/main" xmlns="" val="343181860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pen-drive 2017\Anaerobs\Fotos\lavado de manos\ENFERMERIA.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50687"/>
            <a:ext cx="9144000" cy="651867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6193196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2. Precauciones de Contacto (PC)</a:t>
            </a:r>
            <a:endParaRPr lang="es-ES" sz="3600" b="1"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2 Marcador de contenido"/>
          <p:cNvSpPr>
            <a:spLocks noGrp="1"/>
          </p:cNvSpPr>
          <p:nvPr>
            <p:ph idx="1"/>
          </p:nvPr>
        </p:nvSpPr>
        <p:spPr/>
        <p:txBody>
          <a:bodyPr>
            <a:normAutofit/>
          </a:bodyPr>
          <a:lstStyle/>
          <a:p>
            <a:r>
              <a:rPr lang="es-ES" dirty="0" smtClean="0">
                <a:latin typeface="Arial" pitchFamily="34" charset="0"/>
                <a:cs typeface="Arial" pitchFamily="34" charset="0"/>
              </a:rPr>
              <a:t>Educar y entrenar al personal de la salud sobre PC incluyendo tiempo para practicar vestida y desvestida. </a:t>
            </a:r>
          </a:p>
          <a:p>
            <a:endParaRPr lang="es-ES" dirty="0" smtClean="0">
              <a:latin typeface="Arial" pitchFamily="34" charset="0"/>
              <a:cs typeface="Arial" pitchFamily="34" charset="0"/>
            </a:endParaRPr>
          </a:p>
          <a:p>
            <a:r>
              <a:rPr lang="es-ES" dirty="0" smtClean="0">
                <a:latin typeface="Arial" pitchFamily="34" charset="0"/>
                <a:cs typeface="Arial" pitchFamily="34" charset="0"/>
              </a:rPr>
              <a:t>Monitorear adherencia de PC y dar </a:t>
            </a:r>
            <a:r>
              <a:rPr lang="es-ES" dirty="0" err="1" smtClean="0">
                <a:latin typeface="Arial" pitchFamily="34" charset="0"/>
                <a:cs typeface="Arial" pitchFamily="34" charset="0"/>
              </a:rPr>
              <a:t>feedback</a:t>
            </a:r>
            <a:r>
              <a:rPr lang="es-ES" dirty="0" smtClean="0">
                <a:latin typeface="Arial" pitchFamily="34" charset="0"/>
                <a:cs typeface="Arial" pitchFamily="34" charset="0"/>
              </a:rPr>
              <a:t>.</a:t>
            </a:r>
          </a:p>
          <a:p>
            <a:endParaRPr lang="es-ES" dirty="0" smtClean="0">
              <a:latin typeface="Arial" pitchFamily="34" charset="0"/>
              <a:cs typeface="Arial" pitchFamily="34" charset="0"/>
            </a:endParaRPr>
          </a:p>
          <a:p>
            <a:r>
              <a:rPr lang="es-ES" dirty="0" smtClean="0">
                <a:latin typeface="Arial" pitchFamily="34" charset="0"/>
                <a:cs typeface="Arial" pitchFamily="34" charset="0"/>
              </a:rPr>
              <a:t>No recomendaciones para sacar PC.</a:t>
            </a:r>
            <a:endParaRPr lang="es-ES" dirty="0">
              <a:latin typeface="Arial" pitchFamily="34" charset="0"/>
              <a:cs typeface="Arial" pitchFamily="34" charset="0"/>
            </a:endParaRPr>
          </a:p>
        </p:txBody>
      </p:sp>
    </p:spTree>
    <p:extLst>
      <p:ext uri="{BB962C8B-B14F-4D97-AF65-F5344CB8AC3E}">
        <p14:creationId xmlns:p14="http://schemas.microsoft.com/office/powerpoint/2010/main" xmlns="" val="420392935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MEDIDAS DE PRECAUCIÓN POR CONTACTO</a:t>
            </a:r>
            <a:endParaRPr lang="es-AR"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2 Marcador de contenido"/>
          <p:cNvSpPr>
            <a:spLocks noGrp="1"/>
          </p:cNvSpPr>
          <p:nvPr>
            <p:ph idx="1"/>
          </p:nvPr>
        </p:nvSpPr>
        <p:spPr/>
        <p:txBody>
          <a:bodyPr/>
          <a:lstStyle/>
          <a:p>
            <a:r>
              <a:rPr lang="es-AR" dirty="0" smtClean="0">
                <a:latin typeface="Arial" panose="020B0604020202020204" pitchFamily="34" charset="0"/>
                <a:cs typeface="Arial" panose="020B0604020202020204" pitchFamily="34" charset="0"/>
              </a:rPr>
              <a:t>Elementos de protección personal: BATA</a:t>
            </a:r>
          </a:p>
          <a:p>
            <a:endParaRPr lang="es-AR" dirty="0"/>
          </a:p>
        </p:txBody>
      </p:sp>
      <p:pic>
        <p:nvPicPr>
          <p:cNvPr id="4" name="3 Imagen" descr="1A_color"/>
          <p:cNvPicPr/>
          <p:nvPr/>
        </p:nvPicPr>
        <p:blipFill>
          <a:blip r:embed="rId3" cstate="print"/>
          <a:srcRect/>
          <a:stretch>
            <a:fillRect/>
          </a:stretch>
        </p:blipFill>
        <p:spPr bwMode="auto">
          <a:xfrm>
            <a:off x="611560" y="2564904"/>
            <a:ext cx="1228725" cy="1724025"/>
          </a:xfrm>
          <a:prstGeom prst="rect">
            <a:avLst/>
          </a:prstGeom>
          <a:ln>
            <a:noFill/>
          </a:ln>
          <a:effectLst>
            <a:outerShdw blurRad="190500" algn="tl" rotWithShape="0">
              <a:srgbClr val="000000">
                <a:alpha val="70000"/>
              </a:srgbClr>
            </a:outerShdw>
          </a:effectLst>
        </p:spPr>
      </p:pic>
      <p:pic>
        <p:nvPicPr>
          <p:cNvPr id="5" name="4 Imagen" descr="1B_color"/>
          <p:cNvPicPr/>
          <p:nvPr/>
        </p:nvPicPr>
        <p:blipFill>
          <a:blip r:embed="rId4" cstate="print"/>
          <a:srcRect/>
          <a:stretch>
            <a:fillRect/>
          </a:stretch>
        </p:blipFill>
        <p:spPr bwMode="auto">
          <a:xfrm>
            <a:off x="2195736" y="2564904"/>
            <a:ext cx="1266825" cy="1724025"/>
          </a:xfrm>
          <a:prstGeom prst="rect">
            <a:avLst/>
          </a:prstGeom>
          <a:ln>
            <a:noFill/>
          </a:ln>
          <a:effectLst>
            <a:outerShdw blurRad="190500" algn="tl" rotWithShape="0">
              <a:srgbClr val="000000">
                <a:alpha val="70000"/>
              </a:srgbClr>
            </a:outerShdw>
          </a:effectLst>
        </p:spPr>
      </p:pic>
      <p:sp>
        <p:nvSpPr>
          <p:cNvPr id="6" name="5 CuadroTexto"/>
          <p:cNvSpPr txBox="1"/>
          <p:nvPr/>
        </p:nvSpPr>
        <p:spPr>
          <a:xfrm>
            <a:off x="395536" y="4509120"/>
            <a:ext cx="3456384" cy="400110"/>
          </a:xfrm>
          <a:prstGeom prst="rect">
            <a:avLst/>
          </a:prstGeom>
          <a:noFill/>
        </p:spPr>
        <p:txBody>
          <a:bodyPr wrap="square" rtlCol="0">
            <a:spAutoFit/>
          </a:bodyPr>
          <a:lstStyle/>
          <a:p>
            <a:pPr algn="ctr"/>
            <a:r>
              <a:rPr lang="es-AR" sz="2000" b="1" dirty="0" smtClean="0">
                <a:latin typeface="Arial" panose="020B0604020202020204" pitchFamily="34" charset="0"/>
                <a:cs typeface="Arial" panose="020B0604020202020204" pitchFamily="34" charset="0"/>
              </a:rPr>
              <a:t>Colocación</a:t>
            </a:r>
            <a:endParaRPr lang="es-AR" sz="2000" b="1" dirty="0">
              <a:latin typeface="Arial" panose="020B0604020202020204" pitchFamily="34" charset="0"/>
              <a:cs typeface="Arial" panose="020B0604020202020204" pitchFamily="34" charset="0"/>
            </a:endParaRPr>
          </a:p>
        </p:txBody>
      </p:sp>
      <p:pic>
        <p:nvPicPr>
          <p:cNvPr id="7" name="6 Imagen" descr="8A_color"/>
          <p:cNvPicPr/>
          <p:nvPr/>
        </p:nvPicPr>
        <p:blipFill>
          <a:blip r:embed="rId5" cstate="print"/>
          <a:srcRect/>
          <a:stretch>
            <a:fillRect/>
          </a:stretch>
        </p:blipFill>
        <p:spPr bwMode="auto">
          <a:xfrm>
            <a:off x="4283968" y="3429000"/>
            <a:ext cx="1533525" cy="2590800"/>
          </a:xfrm>
          <a:prstGeom prst="rect">
            <a:avLst/>
          </a:prstGeom>
          <a:ln>
            <a:noFill/>
          </a:ln>
          <a:effectLst>
            <a:outerShdw blurRad="292100" dist="139700" dir="2700000" algn="tl" rotWithShape="0">
              <a:srgbClr val="333333">
                <a:alpha val="65000"/>
              </a:srgbClr>
            </a:outerShdw>
          </a:effectLst>
        </p:spPr>
      </p:pic>
      <p:pic>
        <p:nvPicPr>
          <p:cNvPr id="8" name="7 Imagen" descr="8B_color"/>
          <p:cNvPicPr/>
          <p:nvPr/>
        </p:nvPicPr>
        <p:blipFill>
          <a:blip r:embed="rId6" cstate="print"/>
          <a:srcRect/>
          <a:stretch>
            <a:fillRect/>
          </a:stretch>
        </p:blipFill>
        <p:spPr bwMode="auto">
          <a:xfrm>
            <a:off x="6012160" y="3429000"/>
            <a:ext cx="1114425" cy="2590800"/>
          </a:xfrm>
          <a:prstGeom prst="rect">
            <a:avLst/>
          </a:prstGeom>
          <a:ln>
            <a:noFill/>
          </a:ln>
          <a:effectLst>
            <a:outerShdw blurRad="292100" dist="139700" dir="2700000" algn="tl" rotWithShape="0">
              <a:srgbClr val="333333">
                <a:alpha val="65000"/>
              </a:srgbClr>
            </a:outerShdw>
          </a:effectLst>
        </p:spPr>
      </p:pic>
      <p:pic>
        <p:nvPicPr>
          <p:cNvPr id="9" name="8 Imagen" descr="8C_color"/>
          <p:cNvPicPr/>
          <p:nvPr/>
        </p:nvPicPr>
        <p:blipFill>
          <a:blip r:embed="rId7" cstate="print"/>
          <a:srcRect/>
          <a:stretch>
            <a:fillRect/>
          </a:stretch>
        </p:blipFill>
        <p:spPr bwMode="auto">
          <a:xfrm>
            <a:off x="7380312" y="3429000"/>
            <a:ext cx="1371600" cy="2590800"/>
          </a:xfrm>
          <a:prstGeom prst="rect">
            <a:avLst/>
          </a:prstGeom>
          <a:ln>
            <a:noFill/>
          </a:ln>
          <a:effectLst>
            <a:outerShdw blurRad="292100" dist="139700" dir="2700000" algn="tl" rotWithShape="0">
              <a:srgbClr val="333333">
                <a:alpha val="65000"/>
              </a:srgbClr>
            </a:outerShdw>
          </a:effectLst>
        </p:spPr>
      </p:pic>
      <p:sp>
        <p:nvSpPr>
          <p:cNvPr id="10" name="9 CuadroTexto"/>
          <p:cNvSpPr txBox="1"/>
          <p:nvPr/>
        </p:nvSpPr>
        <p:spPr>
          <a:xfrm>
            <a:off x="4716016" y="2852936"/>
            <a:ext cx="3456384" cy="400110"/>
          </a:xfrm>
          <a:prstGeom prst="rect">
            <a:avLst/>
          </a:prstGeom>
          <a:noFill/>
        </p:spPr>
        <p:txBody>
          <a:bodyPr wrap="square" rtlCol="0">
            <a:spAutoFit/>
          </a:bodyPr>
          <a:lstStyle/>
          <a:p>
            <a:pPr algn="ctr"/>
            <a:r>
              <a:rPr lang="es-AR" sz="2000" b="1" dirty="0" smtClean="0">
                <a:latin typeface="Arial" panose="020B0604020202020204" pitchFamily="34" charset="0"/>
                <a:cs typeface="Arial" panose="020B0604020202020204" pitchFamily="34" charset="0"/>
              </a:rPr>
              <a:t>Remoción</a:t>
            </a:r>
            <a:endParaRPr lang="es-AR"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82372670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MEDIDAS DE PRECAUCIÓN POR CONTACTO</a:t>
            </a:r>
            <a:endParaRPr lang="es-AR"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2 Marcador de contenido"/>
          <p:cNvSpPr>
            <a:spLocks noGrp="1"/>
          </p:cNvSpPr>
          <p:nvPr>
            <p:ph idx="1"/>
          </p:nvPr>
        </p:nvSpPr>
        <p:spPr/>
        <p:txBody>
          <a:bodyPr>
            <a:normAutofit/>
          </a:bodyPr>
          <a:lstStyle/>
          <a:p>
            <a:r>
              <a:rPr lang="es-AR" sz="2800" dirty="0" smtClean="0">
                <a:latin typeface="Arial" panose="020B0604020202020204" pitchFamily="34" charset="0"/>
                <a:cs typeface="Arial" panose="020B0604020202020204" pitchFamily="34" charset="0"/>
              </a:rPr>
              <a:t>Elementos de protección personal: GUANTES</a:t>
            </a:r>
            <a:endParaRPr lang="es-AR" sz="2800" dirty="0">
              <a:latin typeface="Arial" panose="020B0604020202020204" pitchFamily="34" charset="0"/>
              <a:cs typeface="Arial" panose="020B0604020202020204" pitchFamily="34" charset="0"/>
            </a:endParaRPr>
          </a:p>
        </p:txBody>
      </p:sp>
      <p:pic>
        <p:nvPicPr>
          <p:cNvPr id="6" name="5 Imagen" descr="C:\Users\Victoria\Desktop\guantes1.jpg"/>
          <p:cNvPicPr/>
          <p:nvPr/>
        </p:nvPicPr>
        <p:blipFill>
          <a:blip r:embed="rId3" cstate="print"/>
          <a:srcRect/>
          <a:stretch>
            <a:fillRect/>
          </a:stretch>
        </p:blipFill>
        <p:spPr bwMode="auto">
          <a:xfrm>
            <a:off x="688187" y="2636912"/>
            <a:ext cx="3379757" cy="17112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6 CuadroTexto"/>
          <p:cNvSpPr txBox="1"/>
          <p:nvPr/>
        </p:nvSpPr>
        <p:spPr>
          <a:xfrm>
            <a:off x="683568" y="4581128"/>
            <a:ext cx="3456384" cy="400110"/>
          </a:xfrm>
          <a:prstGeom prst="rect">
            <a:avLst/>
          </a:prstGeom>
          <a:noFill/>
        </p:spPr>
        <p:txBody>
          <a:bodyPr wrap="square" rtlCol="0">
            <a:spAutoFit/>
          </a:bodyPr>
          <a:lstStyle/>
          <a:p>
            <a:pPr algn="ctr"/>
            <a:r>
              <a:rPr lang="es-AR" sz="2000" b="1" dirty="0" smtClean="0">
                <a:latin typeface="Arial" panose="020B0604020202020204" pitchFamily="34" charset="0"/>
                <a:cs typeface="Arial" panose="020B0604020202020204" pitchFamily="34" charset="0"/>
              </a:rPr>
              <a:t>Colocación</a:t>
            </a:r>
            <a:endParaRPr lang="es-AR" sz="2000" b="1" dirty="0">
              <a:latin typeface="Arial" panose="020B0604020202020204" pitchFamily="34" charset="0"/>
              <a:cs typeface="Arial" panose="020B0604020202020204" pitchFamily="34" charset="0"/>
            </a:endParaRPr>
          </a:p>
        </p:txBody>
      </p:sp>
      <p:pic>
        <p:nvPicPr>
          <p:cNvPr id="8" name="7 Imagen" descr="C:\Users\Victoria\Desktop\guantes2.jpg"/>
          <p:cNvPicPr/>
          <p:nvPr/>
        </p:nvPicPr>
        <p:blipFill>
          <a:blip r:embed="rId4" cstate="print"/>
          <a:srcRect/>
          <a:stretch>
            <a:fillRect/>
          </a:stretch>
        </p:blipFill>
        <p:spPr bwMode="auto">
          <a:xfrm>
            <a:off x="4716016" y="4797152"/>
            <a:ext cx="3776573" cy="9339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8 CuadroTexto"/>
          <p:cNvSpPr txBox="1"/>
          <p:nvPr/>
        </p:nvSpPr>
        <p:spPr>
          <a:xfrm>
            <a:off x="4860032" y="4077072"/>
            <a:ext cx="3456384" cy="400110"/>
          </a:xfrm>
          <a:prstGeom prst="rect">
            <a:avLst/>
          </a:prstGeom>
          <a:noFill/>
        </p:spPr>
        <p:txBody>
          <a:bodyPr wrap="square" rtlCol="0">
            <a:spAutoFit/>
          </a:bodyPr>
          <a:lstStyle/>
          <a:p>
            <a:pPr algn="ctr"/>
            <a:r>
              <a:rPr lang="es-AR" sz="2000" b="1" dirty="0" smtClean="0">
                <a:latin typeface="Arial" panose="020B0604020202020204" pitchFamily="34" charset="0"/>
                <a:cs typeface="Arial" panose="020B0604020202020204" pitchFamily="34" charset="0"/>
              </a:rPr>
              <a:t>Remoción</a:t>
            </a:r>
            <a:endParaRPr lang="es-AR"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68890319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3. Cuidados Agudos</a:t>
            </a:r>
            <a:endParaRPr lang="es-ES" b="1"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2 Marcador de contenido"/>
          <p:cNvSpPr>
            <a:spLocks noGrp="1"/>
          </p:cNvSpPr>
          <p:nvPr>
            <p:ph idx="1"/>
          </p:nvPr>
        </p:nvSpPr>
        <p:spPr/>
        <p:txBody>
          <a:bodyPr/>
          <a:lstStyle/>
          <a:p>
            <a:r>
              <a:rPr lang="es-ES" dirty="0" smtClean="0">
                <a:latin typeface="Arial" pitchFamily="34" charset="0"/>
                <a:cs typeface="Arial" pitchFamily="34" charset="0"/>
              </a:rPr>
              <a:t>Colocar pacientes colonizados o infectados con ERC en precauciones de contacto.</a:t>
            </a:r>
          </a:p>
          <a:p>
            <a:endParaRPr lang="es-ES" dirty="0" smtClean="0">
              <a:latin typeface="Arial" pitchFamily="34" charset="0"/>
              <a:cs typeface="Arial" pitchFamily="34" charset="0"/>
            </a:endParaRPr>
          </a:p>
          <a:p>
            <a:r>
              <a:rPr lang="es-ES" dirty="0" smtClean="0">
                <a:latin typeface="Arial" pitchFamily="34" charset="0"/>
                <a:cs typeface="Arial" pitchFamily="34" charset="0"/>
              </a:rPr>
              <a:t>Se puede usar PC empíricas en transferencias de instituciones de alto riesgo.</a:t>
            </a:r>
          </a:p>
        </p:txBody>
      </p:sp>
    </p:spTree>
    <p:extLst>
      <p:ext uri="{BB962C8B-B14F-4D97-AF65-F5344CB8AC3E}">
        <p14:creationId xmlns:p14="http://schemas.microsoft.com/office/powerpoint/2010/main" xmlns="" val="137825103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Otras Medidas</a:t>
            </a:r>
            <a:endParaRPr lang="es-ES" b="1"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2 Marcador de contenido"/>
          <p:cNvSpPr>
            <a:spLocks noGrp="1"/>
          </p:cNvSpPr>
          <p:nvPr>
            <p:ph idx="1"/>
          </p:nvPr>
        </p:nvSpPr>
        <p:spPr>
          <a:xfrm>
            <a:off x="457200" y="1412776"/>
            <a:ext cx="8229600" cy="4525963"/>
          </a:xfrm>
        </p:spPr>
        <p:txBody>
          <a:bodyPr>
            <a:normAutofit/>
          </a:bodyPr>
          <a:lstStyle/>
          <a:p>
            <a:pPr marL="514350" indent="-514350">
              <a:buNone/>
            </a:pPr>
            <a:r>
              <a:rPr lang="es-ES" sz="2800" dirty="0" smtClean="0">
                <a:latin typeface="Arial" pitchFamily="34" charset="0"/>
                <a:cs typeface="Arial" pitchFamily="34" charset="0"/>
              </a:rPr>
              <a:t>4. Educación del personal de salud.</a:t>
            </a:r>
          </a:p>
          <a:p>
            <a:pPr marL="514350" indent="-514350">
              <a:buFont typeface="+mj-lt"/>
              <a:buAutoNum type="arabicPeriod"/>
            </a:pPr>
            <a:endParaRPr lang="es-ES" sz="2800" dirty="0" smtClean="0">
              <a:latin typeface="Arial" pitchFamily="34" charset="0"/>
              <a:cs typeface="Arial" pitchFamily="34" charset="0"/>
            </a:endParaRPr>
          </a:p>
          <a:p>
            <a:pPr marL="514350" indent="-514350">
              <a:buNone/>
            </a:pPr>
            <a:r>
              <a:rPr lang="es-ES" sz="2800" dirty="0" smtClean="0">
                <a:latin typeface="Arial" pitchFamily="34" charset="0"/>
                <a:cs typeface="Arial" pitchFamily="34" charset="0"/>
              </a:rPr>
              <a:t>5. Minimizar el uso de dispositivos invasivos.</a:t>
            </a:r>
          </a:p>
          <a:p>
            <a:pPr marL="514350" indent="-514350">
              <a:buFont typeface="+mj-lt"/>
              <a:buAutoNum type="arabicPeriod"/>
            </a:pPr>
            <a:endParaRPr lang="es-ES" sz="2800" dirty="0" smtClean="0">
              <a:latin typeface="Arial" pitchFamily="34" charset="0"/>
              <a:cs typeface="Arial" pitchFamily="34" charset="0"/>
            </a:endParaRPr>
          </a:p>
          <a:p>
            <a:pPr marL="514350" indent="-514350">
              <a:buNone/>
            </a:pPr>
            <a:r>
              <a:rPr lang="es-ES" sz="2800" dirty="0" smtClean="0">
                <a:latin typeface="Arial" pitchFamily="34" charset="0"/>
                <a:cs typeface="Arial" pitchFamily="34" charset="0"/>
              </a:rPr>
              <a:t>6. Notificación en tiempo y forma desde microbiología al identificar una ERC.</a:t>
            </a:r>
          </a:p>
          <a:p>
            <a:pPr marL="514350" indent="-514350">
              <a:buNone/>
            </a:pPr>
            <a:endParaRPr lang="es-ES" sz="2800" dirty="0" smtClean="0">
              <a:latin typeface="Arial" pitchFamily="34" charset="0"/>
              <a:cs typeface="Arial" pitchFamily="34" charset="0"/>
            </a:endParaRPr>
          </a:p>
          <a:p>
            <a:pPr marL="514350" indent="-514350">
              <a:buNone/>
            </a:pPr>
            <a:r>
              <a:rPr lang="es-ES" sz="2800" dirty="0" smtClean="0">
                <a:latin typeface="Arial" pitchFamily="34" charset="0"/>
                <a:cs typeface="Arial" pitchFamily="34" charset="0"/>
              </a:rPr>
              <a:t>7. Comunicación </a:t>
            </a:r>
            <a:r>
              <a:rPr lang="es-ES" sz="2800" dirty="0">
                <a:latin typeface="Arial" pitchFamily="34" charset="0"/>
                <a:cs typeface="Arial" pitchFamily="34" charset="0"/>
              </a:rPr>
              <a:t>del Estado de ERC</a:t>
            </a:r>
          </a:p>
        </p:txBody>
      </p:sp>
    </p:spTree>
    <p:extLst>
      <p:ext uri="{BB962C8B-B14F-4D97-AF65-F5344CB8AC3E}">
        <p14:creationId xmlns:p14="http://schemas.microsoft.com/office/powerpoint/2010/main" xmlns="" val="83778825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8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Continua…</a:t>
            </a:r>
            <a:endParaRPr lang="es-ES" sz="4800" b="1"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2 Marcador de contenido"/>
          <p:cNvSpPr>
            <a:spLocks noGrp="1"/>
          </p:cNvSpPr>
          <p:nvPr>
            <p:ph idx="1"/>
          </p:nvPr>
        </p:nvSpPr>
        <p:spPr>
          <a:xfrm>
            <a:off x="457200" y="1484784"/>
            <a:ext cx="8229600" cy="4641379"/>
          </a:xfrm>
        </p:spPr>
        <p:txBody>
          <a:bodyPr>
            <a:normAutofit/>
          </a:bodyPr>
          <a:lstStyle/>
          <a:p>
            <a:pPr marL="0" indent="0">
              <a:buNone/>
            </a:pPr>
            <a:r>
              <a:rPr lang="es-ES" sz="2800" i="1" dirty="0" smtClean="0">
                <a:solidFill>
                  <a:srgbClr val="C00000"/>
                </a:solidFill>
                <a:latin typeface="Arial" panose="020B0604020202020204" pitchFamily="34" charset="0"/>
                <a:cs typeface="Arial" panose="020B0604020202020204" pitchFamily="34" charset="0"/>
              </a:rPr>
              <a:t>8. Promoción de </a:t>
            </a:r>
            <a:r>
              <a:rPr lang="es-ES" sz="2800" i="1" dirty="0" err="1" smtClean="0">
                <a:solidFill>
                  <a:srgbClr val="C00000"/>
                </a:solidFill>
                <a:latin typeface="Arial" pitchFamily="34" charset="0"/>
                <a:cs typeface="Arial" pitchFamily="34" charset="0"/>
              </a:rPr>
              <a:t>stewardship</a:t>
            </a:r>
            <a:r>
              <a:rPr lang="es-ES" sz="2800" i="1" dirty="0" smtClean="0">
                <a:solidFill>
                  <a:srgbClr val="C00000"/>
                </a:solidFill>
                <a:latin typeface="Arial" pitchFamily="34" charset="0"/>
                <a:cs typeface="Arial" pitchFamily="34" charset="0"/>
              </a:rPr>
              <a:t> de antimicrobianos</a:t>
            </a:r>
            <a:r>
              <a:rPr lang="es-ES" sz="2800" i="1" dirty="0" smtClean="0">
                <a:latin typeface="Arial" pitchFamily="34" charset="0"/>
                <a:cs typeface="Arial" pitchFamily="34" charset="0"/>
              </a:rPr>
              <a:t>.</a:t>
            </a:r>
          </a:p>
          <a:p>
            <a:pPr marL="0" indent="0">
              <a:buNone/>
            </a:pPr>
            <a:r>
              <a:rPr lang="es-ES" sz="2800" i="1" dirty="0" smtClean="0">
                <a:solidFill>
                  <a:srgbClr val="C00000"/>
                </a:solidFill>
                <a:latin typeface="Arial" pitchFamily="34" charset="0"/>
                <a:cs typeface="Arial" pitchFamily="34" charset="0"/>
              </a:rPr>
              <a:t>9. Limpieza del ambiente.</a:t>
            </a:r>
          </a:p>
          <a:p>
            <a:pPr marL="0" indent="0">
              <a:buNone/>
            </a:pPr>
            <a:r>
              <a:rPr lang="es-ES" sz="2800" i="1" dirty="0" smtClean="0">
                <a:solidFill>
                  <a:srgbClr val="C00000"/>
                </a:solidFill>
                <a:latin typeface="Arial" pitchFamily="34" charset="0"/>
                <a:cs typeface="Arial" pitchFamily="34" charset="0"/>
              </a:rPr>
              <a:t>10. Cohorte </a:t>
            </a:r>
            <a:r>
              <a:rPr lang="es-ES" sz="2800" i="1" dirty="0">
                <a:solidFill>
                  <a:srgbClr val="C00000"/>
                </a:solidFill>
                <a:latin typeface="Arial" pitchFamily="34" charset="0"/>
                <a:cs typeface="Arial" pitchFamily="34" charset="0"/>
              </a:rPr>
              <a:t>de Pacientes y el Staff</a:t>
            </a:r>
            <a:endParaRPr lang="es-ES" sz="2800" i="1" dirty="0" smtClean="0">
              <a:solidFill>
                <a:srgbClr val="C00000"/>
              </a:solidFill>
              <a:latin typeface="Arial" pitchFamily="34" charset="0"/>
              <a:cs typeface="Arial" pitchFamily="34" charset="0"/>
            </a:endParaRPr>
          </a:p>
          <a:p>
            <a:r>
              <a:rPr lang="es-ES" sz="2800" dirty="0">
                <a:latin typeface="Arial" pitchFamily="34" charset="0"/>
                <a:cs typeface="Arial" pitchFamily="34" charset="0"/>
              </a:rPr>
              <a:t>Cuando se pueda juntar pacientes colonizados o infectados con ERC. Cohorte del staff</a:t>
            </a:r>
            <a:r>
              <a:rPr lang="es-ES" sz="2800" dirty="0" smtClean="0">
                <a:latin typeface="Arial" pitchFamily="34" charset="0"/>
                <a:cs typeface="Arial" pitchFamily="34" charset="0"/>
              </a:rPr>
              <a:t>.</a:t>
            </a:r>
            <a:endParaRPr lang="es-ES" sz="2800" dirty="0">
              <a:latin typeface="Arial" pitchFamily="34" charset="0"/>
              <a:cs typeface="Arial" pitchFamily="34" charset="0"/>
            </a:endParaRPr>
          </a:p>
          <a:p>
            <a:r>
              <a:rPr lang="es-ES" sz="2800" dirty="0">
                <a:latin typeface="Arial" pitchFamily="34" charset="0"/>
                <a:cs typeface="Arial" pitchFamily="34" charset="0"/>
              </a:rPr>
              <a:t>Si existe pocas habitaciones individuales, reservar esas habitaciones para pacientes de alto riesgo de transmisión (</a:t>
            </a:r>
            <a:r>
              <a:rPr lang="es-ES" sz="2800" dirty="0" err="1">
                <a:latin typeface="Arial" pitchFamily="34" charset="0"/>
                <a:cs typeface="Arial" pitchFamily="34" charset="0"/>
              </a:rPr>
              <a:t>ej</a:t>
            </a:r>
            <a:r>
              <a:rPr lang="es-ES" sz="2800" dirty="0">
                <a:latin typeface="Arial" pitchFamily="34" charset="0"/>
                <a:cs typeface="Arial" pitchFamily="34" charset="0"/>
              </a:rPr>
              <a:t>; incontinencia</a:t>
            </a:r>
            <a:r>
              <a:rPr lang="es-ES" sz="2800" dirty="0" smtClean="0">
                <a:latin typeface="Arial" pitchFamily="34" charset="0"/>
                <a:cs typeface="Arial" pitchFamily="34" charset="0"/>
              </a:rPr>
              <a:t>).</a:t>
            </a:r>
          </a:p>
          <a:p>
            <a:pPr marL="0" indent="0">
              <a:buNone/>
            </a:pPr>
            <a:r>
              <a:rPr lang="es-ES" sz="2800" i="1" dirty="0" smtClean="0">
                <a:solidFill>
                  <a:srgbClr val="C00000"/>
                </a:solidFill>
                <a:latin typeface="Arial" pitchFamily="34" charset="0"/>
                <a:cs typeface="Arial" pitchFamily="34" charset="0"/>
              </a:rPr>
              <a:t>11.Vigilar </a:t>
            </a:r>
            <a:r>
              <a:rPr lang="es-ES" sz="2800" i="1" dirty="0">
                <a:solidFill>
                  <a:srgbClr val="C00000"/>
                </a:solidFill>
                <a:latin typeface="Arial" pitchFamily="34" charset="0"/>
                <a:cs typeface="Arial" pitchFamily="34" charset="0"/>
              </a:rPr>
              <a:t>contactos de Pacientes con ERC</a:t>
            </a:r>
            <a:endParaRPr lang="es-ES" sz="2800" i="1" dirty="0" smtClean="0">
              <a:solidFill>
                <a:srgbClr val="C00000"/>
              </a:solidFill>
              <a:latin typeface="Arial" pitchFamily="34" charset="0"/>
              <a:cs typeface="Arial" pitchFamily="34" charset="0"/>
            </a:endParaRPr>
          </a:p>
        </p:txBody>
      </p:sp>
    </p:spTree>
    <p:extLst>
      <p:ext uri="{BB962C8B-B14F-4D97-AF65-F5344CB8AC3E}">
        <p14:creationId xmlns:p14="http://schemas.microsoft.com/office/powerpoint/2010/main" xmlns="" val="331314531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b="1" dirty="0" smtClean="0">
                <a:solidFill>
                  <a:srgbClr val="C00000"/>
                </a:solidFill>
                <a:effectLst>
                  <a:outerShdw blurRad="38100" dist="38100" dir="2700000" algn="tl">
                    <a:srgbClr val="000000">
                      <a:alpha val="43137"/>
                    </a:srgbClr>
                  </a:outerShdw>
                </a:effectLst>
                <a:latin typeface="Arial" pitchFamily="34" charset="0"/>
                <a:cs typeface="Arial" pitchFamily="34" charset="0"/>
              </a:rPr>
              <a:t>12. Testeo Activo para Vigilancia</a:t>
            </a:r>
            <a:endParaRPr lang="es-ES" sz="3600" b="1" dirty="0">
              <a:solidFill>
                <a:srgbClr val="C0000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2 Marcador de contenido"/>
          <p:cNvSpPr>
            <a:spLocks noGrp="1"/>
          </p:cNvSpPr>
          <p:nvPr>
            <p:ph idx="1"/>
          </p:nvPr>
        </p:nvSpPr>
        <p:spPr>
          <a:xfrm>
            <a:off x="457200" y="1412776"/>
            <a:ext cx="8229600" cy="4525963"/>
          </a:xfrm>
        </p:spPr>
        <p:txBody>
          <a:bodyPr/>
          <a:lstStyle/>
          <a:p>
            <a:r>
              <a:rPr lang="es-ES" dirty="0" smtClean="0">
                <a:latin typeface="Arial" pitchFamily="34" charset="0"/>
                <a:cs typeface="Arial" pitchFamily="34" charset="0"/>
              </a:rPr>
              <a:t>Vigilar pacientes de alto riesgo al internarlos y </a:t>
            </a:r>
            <a:r>
              <a:rPr lang="es-ES" dirty="0" err="1" smtClean="0">
                <a:latin typeface="Arial" pitchFamily="34" charset="0"/>
                <a:cs typeface="Arial" pitchFamily="34" charset="0"/>
              </a:rPr>
              <a:t>periodicamente</a:t>
            </a:r>
            <a:r>
              <a:rPr lang="es-ES" dirty="0" smtClean="0">
                <a:latin typeface="Arial" pitchFamily="34" charset="0"/>
                <a:cs typeface="Arial" pitchFamily="34" charset="0"/>
              </a:rPr>
              <a:t> durante su estadía en la institución para ERC.</a:t>
            </a:r>
          </a:p>
          <a:p>
            <a:r>
              <a:rPr lang="es-ES" dirty="0" smtClean="0">
                <a:latin typeface="Arial" pitchFamily="34" charset="0"/>
                <a:cs typeface="Arial" pitchFamily="34" charset="0"/>
              </a:rPr>
              <a:t>PC empírica puede ser considerada mientras los resultados del testeo estén pendientes.</a:t>
            </a:r>
          </a:p>
          <a:p>
            <a:endParaRPr lang="es-ES" dirty="0" smtClean="0"/>
          </a:p>
          <a:p>
            <a:endParaRPr lang="es-ES" dirty="0"/>
          </a:p>
        </p:txBody>
      </p:sp>
      <p:sp>
        <p:nvSpPr>
          <p:cNvPr id="4" name="3 CuadroTexto"/>
          <p:cNvSpPr txBox="1"/>
          <p:nvPr/>
        </p:nvSpPr>
        <p:spPr>
          <a:xfrm>
            <a:off x="251520" y="5445224"/>
            <a:ext cx="8496944" cy="369332"/>
          </a:xfrm>
          <a:prstGeom prst="rect">
            <a:avLst/>
          </a:prstGeom>
          <a:noFill/>
        </p:spPr>
        <p:txBody>
          <a:bodyPr wrap="square" rtlCol="0">
            <a:spAutoFit/>
          </a:bodyPr>
          <a:lstStyle/>
          <a:p>
            <a:endParaRPr lang="es-ES" dirty="0"/>
          </a:p>
        </p:txBody>
      </p:sp>
      <p:sp>
        <p:nvSpPr>
          <p:cNvPr id="5" name="4 CuadroTexto"/>
          <p:cNvSpPr txBox="1"/>
          <p:nvPr/>
        </p:nvSpPr>
        <p:spPr>
          <a:xfrm>
            <a:off x="971600" y="4941168"/>
            <a:ext cx="7560840" cy="1200329"/>
          </a:xfrm>
          <a:prstGeom prst="rect">
            <a:avLst/>
          </a:prstGeom>
          <a:noFill/>
        </p:spPr>
        <p:txBody>
          <a:bodyPr wrap="square" rtlCol="0">
            <a:spAutoFit/>
          </a:bodyPr>
          <a:lstStyle/>
          <a:p>
            <a:pPr algn="ctr"/>
            <a:r>
              <a:rPr lang="es-ES" sz="3600" b="1" dirty="0">
                <a:solidFill>
                  <a:srgbClr val="C00000"/>
                </a:solidFill>
                <a:effectLst>
                  <a:outerShdw blurRad="38100" dist="38100" dir="2700000" algn="tl">
                    <a:srgbClr val="000000">
                      <a:alpha val="43137"/>
                    </a:srgbClr>
                  </a:outerShdw>
                </a:effectLst>
                <a:latin typeface="Arial" pitchFamily="34" charset="0"/>
                <a:cs typeface="Arial" pitchFamily="34" charset="0"/>
              </a:rPr>
              <a:t>13. Baños con clorhexidina al 2% de Pacientes</a:t>
            </a:r>
            <a:endParaRPr lang="es-ES" sz="3600" dirty="0">
              <a:solidFill>
                <a:srgbClr val="C00000"/>
              </a:solidFill>
            </a:endParaRPr>
          </a:p>
        </p:txBody>
      </p:sp>
    </p:spTree>
    <p:extLst>
      <p:ext uri="{BB962C8B-B14F-4D97-AF65-F5344CB8AC3E}">
        <p14:creationId xmlns:p14="http://schemas.microsoft.com/office/powerpoint/2010/main" xmlns="" val="103885206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Conclusiones</a:t>
            </a:r>
            <a:endParaRPr lang="es-AR"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2 Marcador de contenido"/>
          <p:cNvSpPr>
            <a:spLocks noGrp="1"/>
          </p:cNvSpPr>
          <p:nvPr>
            <p:ph idx="1"/>
          </p:nvPr>
        </p:nvSpPr>
        <p:spPr/>
        <p:txBody>
          <a:bodyPr>
            <a:normAutofit lnSpcReduction="10000"/>
          </a:bodyPr>
          <a:lstStyle/>
          <a:p>
            <a:r>
              <a:rPr lang="es-AR" dirty="0" smtClean="0">
                <a:latin typeface="Arial" panose="020B0604020202020204" pitchFamily="34" charset="0"/>
                <a:cs typeface="Arial" panose="020B0604020202020204" pitchFamily="34" charset="0"/>
              </a:rPr>
              <a:t>Conocer la microbiología de su hospital.</a:t>
            </a:r>
          </a:p>
          <a:p>
            <a:endParaRPr lang="es-AR" dirty="0">
              <a:latin typeface="Arial" panose="020B0604020202020204" pitchFamily="34" charset="0"/>
              <a:cs typeface="Arial" panose="020B0604020202020204" pitchFamily="34" charset="0"/>
            </a:endParaRPr>
          </a:p>
          <a:p>
            <a:r>
              <a:rPr lang="es-AR" dirty="0" smtClean="0">
                <a:latin typeface="Arial" panose="020B0604020202020204" pitchFamily="34" charset="0"/>
                <a:cs typeface="Arial" panose="020B0604020202020204" pitchFamily="34" charset="0"/>
              </a:rPr>
              <a:t>Evaluar factores de riesgo de MR.</a:t>
            </a:r>
          </a:p>
          <a:p>
            <a:endParaRPr lang="es-AR" dirty="0">
              <a:latin typeface="Arial" panose="020B0604020202020204" pitchFamily="34" charset="0"/>
              <a:cs typeface="Arial" panose="020B0604020202020204" pitchFamily="34" charset="0"/>
            </a:endParaRPr>
          </a:p>
          <a:p>
            <a:r>
              <a:rPr lang="es-AR" dirty="0" smtClean="0">
                <a:latin typeface="Arial" panose="020B0604020202020204" pitchFamily="34" charset="0"/>
                <a:cs typeface="Arial" panose="020B0604020202020204" pitchFamily="34" charset="0"/>
              </a:rPr>
              <a:t>Ahorrar </a:t>
            </a:r>
            <a:r>
              <a:rPr lang="es-AR" dirty="0" err="1" smtClean="0">
                <a:latin typeface="Arial" panose="020B0604020202020204" pitchFamily="34" charset="0"/>
                <a:cs typeface="Arial" panose="020B0604020202020204" pitchFamily="34" charset="0"/>
              </a:rPr>
              <a:t>carbapenems</a:t>
            </a:r>
            <a:r>
              <a:rPr lang="es-AR" dirty="0" smtClean="0">
                <a:latin typeface="Arial" panose="020B0604020202020204" pitchFamily="34" charset="0"/>
                <a:cs typeface="Arial" panose="020B0604020202020204" pitchFamily="34" charset="0"/>
              </a:rPr>
              <a:t> cuando sea posible.</a:t>
            </a:r>
          </a:p>
          <a:p>
            <a:endParaRPr lang="es-AR" dirty="0">
              <a:latin typeface="Arial" panose="020B0604020202020204" pitchFamily="34" charset="0"/>
              <a:cs typeface="Arial" panose="020B0604020202020204" pitchFamily="34" charset="0"/>
            </a:endParaRPr>
          </a:p>
          <a:p>
            <a:r>
              <a:rPr lang="es-AR" dirty="0" smtClean="0">
                <a:latin typeface="Arial" panose="020B0604020202020204" pitchFamily="34" charset="0"/>
                <a:cs typeface="Arial" panose="020B0604020202020204" pitchFamily="34" charset="0"/>
              </a:rPr>
              <a:t>Maximizar PK/PD para eficacia terapéutica.</a:t>
            </a:r>
            <a:endParaRPr lang="es-A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56671129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679055"/>
            <a:ext cx="7772400" cy="1470025"/>
          </a:xfrm>
        </p:spPr>
        <p:txBody>
          <a:bodyPr>
            <a:normAutofit/>
          </a:bodyPr>
          <a:lstStyle/>
          <a:p>
            <a:r>
              <a:rPr lang="es-ES" sz="4800" b="1" i="1" dirty="0" smtClean="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Muchas Gracias</a:t>
            </a:r>
            <a:endParaRPr lang="es-ES" sz="4800" b="1" i="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2 Subtítulo"/>
          <p:cNvSpPr>
            <a:spLocks noGrp="1"/>
          </p:cNvSpPr>
          <p:nvPr>
            <p:ph type="subTitle" idx="1"/>
          </p:nvPr>
        </p:nvSpPr>
        <p:spPr/>
        <p:txBody>
          <a:bodyPr/>
          <a:lstStyle/>
          <a:p>
            <a:endParaRPr lang="es-ES"/>
          </a:p>
        </p:txBody>
      </p:sp>
    </p:spTree>
    <p:extLst>
      <p:ext uri="{BB962C8B-B14F-4D97-AF65-F5344CB8AC3E}">
        <p14:creationId xmlns:p14="http://schemas.microsoft.com/office/powerpoint/2010/main" xmlns="" val="5272576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568</TotalTime>
  <Words>5858</Words>
  <Application>Microsoft Office PowerPoint</Application>
  <PresentationFormat>On-screen Show (4:3)</PresentationFormat>
  <Paragraphs>984</Paragraphs>
  <Slides>73</Slides>
  <Notes>70</Notes>
  <HiddenSlides>0</HiddenSlides>
  <MMClips>0</MMClips>
  <ScaleCrop>false</ScaleCrop>
  <HeadingPairs>
    <vt:vector size="4" baseType="variant">
      <vt:variant>
        <vt:lpstr>Theme</vt:lpstr>
      </vt:variant>
      <vt:variant>
        <vt:i4>2</vt:i4>
      </vt:variant>
      <vt:variant>
        <vt:lpstr>Slide Titles</vt:lpstr>
      </vt:variant>
      <vt:variant>
        <vt:i4>73</vt:i4>
      </vt:variant>
    </vt:vector>
  </HeadingPairs>
  <TitlesOfParts>
    <vt:vector size="75" baseType="lpstr">
      <vt:lpstr>Tema de Office</vt:lpstr>
      <vt:lpstr>1_Tema de Office</vt:lpstr>
      <vt:lpstr>Manejo de Infecciones por Bacilos Gram negativos Multiresistentes</vt:lpstr>
      <vt:lpstr>Principios Claves para La Prescripción</vt:lpstr>
      <vt:lpstr>“hour-1 bundle”(Medidas en 1 hora)</vt:lpstr>
      <vt:lpstr>«Conozca Los 12 del Patíbulo según la OMS»</vt:lpstr>
      <vt:lpstr>Lista de OMS de Bacterias:  Prioridad 1 = Crítica</vt:lpstr>
      <vt:lpstr>Prioridad 2: Alta  </vt:lpstr>
      <vt:lpstr>Prioridad 3: MEDIA  </vt:lpstr>
      <vt:lpstr>Cuales son Los Patógenos Más Críticos Para Argentina</vt:lpstr>
      <vt:lpstr>Infobae (Jueves 19 de Enero de 2017)</vt:lpstr>
      <vt:lpstr>Bacterias que producen KPC</vt:lpstr>
      <vt:lpstr>A nivel mundial, la mayoría de las infecciones en las unidades de cuidados intensivos son por bacterias gramnegativas </vt:lpstr>
      <vt:lpstr>Distribución Mundial de Carbapenemasas</vt:lpstr>
      <vt:lpstr>Distribución Mundial de Carbapenemasas</vt:lpstr>
      <vt:lpstr>Distribución Mundial de Carbapenemasas</vt:lpstr>
      <vt:lpstr>En América Latina se han identificado todas las clases principales de carbapenemasas, las cuales  se han vuelto un problema de salud pública1</vt:lpstr>
      <vt:lpstr>Datos de Sensibilidad de Argentina en BLEE</vt:lpstr>
      <vt:lpstr>% S comparativo de C/T y otros antimicrobianos en BLEE</vt:lpstr>
      <vt:lpstr>BLEE producida por E. coli vs K. neumoniae</vt:lpstr>
      <vt:lpstr>Pruebas de Detección de Carbapenemasas</vt:lpstr>
      <vt:lpstr>Carba NP (Carbapenemase Nordmann-Poirel)</vt:lpstr>
      <vt:lpstr>Método de Inactivación de Carbapenem</vt:lpstr>
      <vt:lpstr>Antibióticos Beta-Lactámicos Comparten Anillo de 4 Miembros</vt:lpstr>
      <vt:lpstr>Monobactam/Aztreonam</vt:lpstr>
      <vt:lpstr>Mecanismo de Acción de β-lactámicos </vt:lpstr>
      <vt:lpstr>Administración Prolongada de Antibióticos β-lactámicos</vt:lpstr>
      <vt:lpstr>Recomendación de dosis de Atbx para infecciones graves</vt:lpstr>
      <vt:lpstr>Historia exitosa en el desarrollo de Antibióticos</vt:lpstr>
      <vt:lpstr>Estructura Química de Inhibidores de β-lactamasas</vt:lpstr>
      <vt:lpstr>Estructura de Inhibidores de β-lactamasas</vt:lpstr>
      <vt:lpstr>Inhibidores de β-lactamasas clásicos; Oxapenams y Sulfonas Penams</vt:lpstr>
      <vt:lpstr>DBOs (Diazabiciclooctanos) Múltiples mecanismos de acción</vt:lpstr>
      <vt:lpstr>Inhibidores de β-lactamasas NO β-lactámicos; ácido borónico</vt:lpstr>
      <vt:lpstr>Diagrama Ribbon de New Delhi Metallo-b-Lactamasa 1 (NDM-1) </vt:lpstr>
      <vt:lpstr>Factores de Riesgo para Bacterias Multiresistentes</vt:lpstr>
      <vt:lpstr>Puntaje predictivo para infecciones productoras de BLEE al Internar un paciente con infecciones de la comunidad</vt:lpstr>
      <vt:lpstr>Puntajes Predicitvos de Infección por ERC en Hospitales</vt:lpstr>
      <vt:lpstr>Tratamiento Empírico ante la sospecha de Infección por BLEE o ERC</vt:lpstr>
      <vt:lpstr>Clasificación de Carbapenemasas</vt:lpstr>
      <vt:lpstr>Tratamiento Empírico de Infecciones Sospechadas por BGNMR</vt:lpstr>
      <vt:lpstr>Terapia Antimicrobiana</vt:lpstr>
      <vt:lpstr>   La Duración de la Hipotensión previa al Inicio de la Terapia Antimicrobiana Empírica es el Determinante Crítico en la Sobrevida en Humanos con Shock Séptico </vt:lpstr>
      <vt:lpstr>Shock Séptico:  Timing of Antibiotics</vt:lpstr>
      <vt:lpstr>El tratamiento antibiótico apropiado puede mejorar los desenlaces de los pacientes</vt:lpstr>
      <vt:lpstr>El mayor uso de carbapenémicos del grupo 2 puede aumentar la resistencia de P. aeruginosa: Suiza</vt:lpstr>
      <vt:lpstr>Tipos de Polimixinas</vt:lpstr>
      <vt:lpstr>Farmacología de Colistina</vt:lpstr>
      <vt:lpstr>mg vs UI en dosis de Colisitna</vt:lpstr>
      <vt:lpstr>Farmacología de Antibióticos de Ultima Línea para BGN</vt:lpstr>
      <vt:lpstr>Terapia de NAVM/NAH por Kp-KPC</vt:lpstr>
      <vt:lpstr>Terapia de NAVM/NAH por Kp-KPC</vt:lpstr>
      <vt:lpstr>Nuevos Antimicrobianos</vt:lpstr>
      <vt:lpstr>Actividad anti-gram negativos de nuevos antibióticos</vt:lpstr>
      <vt:lpstr>Ceftolozano y Tazobactam (ZERBAXA)®</vt:lpstr>
      <vt:lpstr>Ceftolozano y tazobactam está compuesto de una cefalosporina y un inhibidor reconocido de las β-lactamasas</vt:lpstr>
      <vt:lpstr>Slide 55</vt:lpstr>
      <vt:lpstr>Ceftolozano-tazobactam Aprobada para:</vt:lpstr>
      <vt:lpstr>Dosis y administración </vt:lpstr>
      <vt:lpstr>Ceftolozano/tazobactam: Lugar en la Terapia</vt:lpstr>
      <vt:lpstr>Slide 59</vt:lpstr>
      <vt:lpstr>Prevención de Infecciones por Patógenos MR</vt:lpstr>
      <vt:lpstr>Higiene de Manos</vt:lpstr>
      <vt:lpstr>Slide 62</vt:lpstr>
      <vt:lpstr>Slide 63</vt:lpstr>
      <vt:lpstr>Slide 64</vt:lpstr>
      <vt:lpstr>2. Precauciones de Contacto (PC)</vt:lpstr>
      <vt:lpstr>MEDIDAS DE PRECAUCIÓN POR CONTACTO</vt:lpstr>
      <vt:lpstr>MEDIDAS DE PRECAUCIÓN POR CONTACTO</vt:lpstr>
      <vt:lpstr>3. Cuidados Agudos</vt:lpstr>
      <vt:lpstr>Otras Medidas</vt:lpstr>
      <vt:lpstr>Continua…</vt:lpstr>
      <vt:lpstr>12. Testeo Activo para Vigilancia</vt:lpstr>
      <vt:lpstr>Conclusiones</vt:lpstr>
      <vt:lpstr>Muchas Gracias</vt:lpstr>
    </vt:vector>
  </TitlesOfParts>
  <Company>Hospital Privado S.A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Nuevos Inhibidores  de Beta-lactamasas</dc:title>
  <dc:creator>Juan Pablo Caeiro</dc:creator>
  <cp:lastModifiedBy>marthacaeiro@gmail.com</cp:lastModifiedBy>
  <cp:revision>89</cp:revision>
  <dcterms:created xsi:type="dcterms:W3CDTF">2018-05-02T09:46:12Z</dcterms:created>
  <dcterms:modified xsi:type="dcterms:W3CDTF">2018-07-05T01:03:14Z</dcterms:modified>
</cp:coreProperties>
</file>