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10" r:id="rId3"/>
    <p:sldMasterId id="2147483930" r:id="rId4"/>
    <p:sldMasterId id="2147483966" r:id="rId5"/>
    <p:sldMasterId id="2147483978" r:id="rId6"/>
  </p:sldMasterIdLst>
  <p:notesMasterIdLst>
    <p:notesMasterId r:id="rId86"/>
  </p:notesMasterIdLst>
  <p:sldIdLst>
    <p:sldId id="256" r:id="rId7"/>
    <p:sldId id="264" r:id="rId8"/>
    <p:sldId id="315" r:id="rId9"/>
    <p:sldId id="318" r:id="rId10"/>
    <p:sldId id="317" r:id="rId11"/>
    <p:sldId id="319" r:id="rId12"/>
    <p:sldId id="321" r:id="rId13"/>
    <p:sldId id="257" r:id="rId14"/>
    <p:sldId id="323" r:id="rId15"/>
    <p:sldId id="325" r:id="rId16"/>
    <p:sldId id="327" r:id="rId17"/>
    <p:sldId id="329" r:id="rId18"/>
    <p:sldId id="331" r:id="rId19"/>
    <p:sldId id="333" r:id="rId20"/>
    <p:sldId id="335" r:id="rId21"/>
    <p:sldId id="337" r:id="rId22"/>
    <p:sldId id="339" r:id="rId23"/>
    <p:sldId id="341" r:id="rId24"/>
    <p:sldId id="345" r:id="rId25"/>
    <p:sldId id="349" r:id="rId26"/>
    <p:sldId id="352" r:id="rId27"/>
    <p:sldId id="347" r:id="rId28"/>
    <p:sldId id="343" r:id="rId29"/>
    <p:sldId id="367" r:id="rId30"/>
    <p:sldId id="369" r:id="rId31"/>
    <p:sldId id="371" r:id="rId32"/>
    <p:sldId id="373" r:id="rId33"/>
    <p:sldId id="375" r:id="rId34"/>
    <p:sldId id="377" r:id="rId35"/>
    <p:sldId id="379" r:id="rId36"/>
    <p:sldId id="381" r:id="rId37"/>
    <p:sldId id="383" r:id="rId38"/>
    <p:sldId id="385" r:id="rId39"/>
    <p:sldId id="387" r:id="rId40"/>
    <p:sldId id="389" r:id="rId41"/>
    <p:sldId id="391" r:id="rId42"/>
    <p:sldId id="392" r:id="rId43"/>
    <p:sldId id="394" r:id="rId44"/>
    <p:sldId id="396" r:id="rId45"/>
    <p:sldId id="290" r:id="rId46"/>
    <p:sldId id="292" r:id="rId47"/>
    <p:sldId id="294" r:id="rId48"/>
    <p:sldId id="296" r:id="rId49"/>
    <p:sldId id="298" r:id="rId50"/>
    <p:sldId id="300" r:id="rId51"/>
    <p:sldId id="302" r:id="rId52"/>
    <p:sldId id="304" r:id="rId53"/>
    <p:sldId id="306" r:id="rId54"/>
    <p:sldId id="308" r:id="rId55"/>
    <p:sldId id="310" r:id="rId56"/>
    <p:sldId id="353" r:id="rId57"/>
    <p:sldId id="286" r:id="rId58"/>
    <p:sldId id="288" r:id="rId59"/>
    <p:sldId id="454" r:id="rId60"/>
    <p:sldId id="354" r:id="rId61"/>
    <p:sldId id="355" r:id="rId62"/>
    <p:sldId id="356" r:id="rId63"/>
    <p:sldId id="280" r:id="rId64"/>
    <p:sldId id="358" r:id="rId65"/>
    <p:sldId id="362" r:id="rId66"/>
    <p:sldId id="360" r:id="rId67"/>
    <p:sldId id="364" r:id="rId68"/>
    <p:sldId id="365" r:id="rId69"/>
    <p:sldId id="403" r:id="rId70"/>
    <p:sldId id="405" r:id="rId71"/>
    <p:sldId id="406" r:id="rId72"/>
    <p:sldId id="399" r:id="rId73"/>
    <p:sldId id="400" r:id="rId74"/>
    <p:sldId id="401" r:id="rId75"/>
    <p:sldId id="440" r:id="rId76"/>
    <p:sldId id="446" r:id="rId77"/>
    <p:sldId id="447" r:id="rId78"/>
    <p:sldId id="443" r:id="rId79"/>
    <p:sldId id="445" r:id="rId80"/>
    <p:sldId id="453" r:id="rId81"/>
    <p:sldId id="458" r:id="rId82"/>
    <p:sldId id="457" r:id="rId83"/>
    <p:sldId id="456" r:id="rId84"/>
    <p:sldId id="471" r:id="rId8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67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slide" Target="slides/slide78.xml"/><Relationship Id="rId89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tableStyles" Target="tableStyles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CDT\Mis%20documentos\Downloads\final2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MX"/>
            </a:pPr>
            <a:r>
              <a:rPr lang="en-US" dirty="0"/>
              <a:t>HOSPITAL CENTRO DE SALUD</a:t>
            </a:r>
          </a:p>
          <a:p>
            <a:pPr>
              <a:defRPr lang="es-MX"/>
            </a:pPr>
            <a:r>
              <a:rPr lang="en-US" baseline="0" dirty="0" smtClean="0"/>
              <a:t> </a:t>
            </a:r>
            <a:r>
              <a:rPr lang="en-US" baseline="0" dirty="0"/>
              <a:t>2010</a:t>
            </a:r>
            <a:endParaRPr lang="en-US" dirty="0"/>
          </a:p>
          <a:p>
            <a:pPr>
              <a:defRPr lang="es-MX"/>
            </a:pPr>
            <a:endParaRPr lang="en-US" dirty="0"/>
          </a:p>
        </c:rich>
      </c:tx>
      <c:layout>
        <c:manualLayout>
          <c:xMode val="edge"/>
          <c:yMode val="edge"/>
          <c:x val="0.53887671120546743"/>
          <c:y val="0.25961515792966128"/>
        </c:manualLayout>
      </c:layout>
      <c:overlay val="0"/>
      <c:spPr>
        <a:solidFill>
          <a:srgbClr val="00B050"/>
        </a:solidFill>
        <a:effectLst>
          <a:outerShdw blurRad="50800" dist="241300" dir="2700000" algn="tl" rotWithShape="0">
            <a:prstClr val="black">
              <a:alpha val="40000"/>
            </a:prstClr>
          </a:outerShdw>
        </a:effectLst>
      </c:spPr>
    </c:title>
    <c:autoTitleDeleted val="0"/>
    <c:plotArea>
      <c:layout>
        <c:manualLayout>
          <c:layoutTarget val="inner"/>
          <c:xMode val="edge"/>
          <c:yMode val="edge"/>
          <c:x val="8.4488407699037621E-2"/>
          <c:y val="0.19083123700446564"/>
          <c:w val="0.84518712518554717"/>
          <c:h val="0.64566029246345047"/>
        </c:manualLayout>
      </c:layout>
      <c:barChart>
        <c:barDir val="col"/>
        <c:grouping val="clustered"/>
        <c:varyColors val="0"/>
        <c:ser>
          <c:idx val="0"/>
          <c:order val="0"/>
          <c:tx>
            <c:v>Internados 56 cepas</c:v>
          </c:tx>
          <c:spPr>
            <a:solidFill>
              <a:srgbClr val="FFFFFF"/>
            </a:solidFill>
          </c:spPr>
          <c:invertIfNegative val="0"/>
          <c:cat>
            <c:strRef>
              <c:f>Hoja1!$A$35:$K$35</c:f>
              <c:strCache>
                <c:ptCount val="11"/>
                <c:pt idx="0">
                  <c:v>oxa</c:v>
                </c:pt>
                <c:pt idx="1">
                  <c:v>cxt</c:v>
                </c:pt>
                <c:pt idx="2">
                  <c:v>clind</c:v>
                </c:pt>
                <c:pt idx="3">
                  <c:v>eritro</c:v>
                </c:pt>
                <c:pt idx="4">
                  <c:v>genta</c:v>
                </c:pt>
                <c:pt idx="5">
                  <c:v>cipro</c:v>
                </c:pt>
                <c:pt idx="6">
                  <c:v>rifam.</c:v>
                </c:pt>
                <c:pt idx="7">
                  <c:v>Tmp/s</c:v>
                </c:pt>
                <c:pt idx="8">
                  <c:v>mino</c:v>
                </c:pt>
                <c:pt idx="9">
                  <c:v>Vanco</c:v>
                </c:pt>
                <c:pt idx="10">
                  <c:v>Teico</c:v>
                </c:pt>
              </c:strCache>
            </c:strRef>
          </c:cat>
          <c:val>
            <c:numRef>
              <c:f>Hoja1!$A$36:$K$36</c:f>
              <c:numCache>
                <c:formatCode>0</c:formatCode>
                <c:ptCount val="11"/>
                <c:pt idx="0">
                  <c:v>56.962025316456071</c:v>
                </c:pt>
                <c:pt idx="1">
                  <c:v>50</c:v>
                </c:pt>
                <c:pt idx="2">
                  <c:v>49.367088607594894</c:v>
                </c:pt>
                <c:pt idx="3">
                  <c:v>54.430379746835463</c:v>
                </c:pt>
                <c:pt idx="4">
                  <c:v>55.696202531645554</c:v>
                </c:pt>
                <c:pt idx="5">
                  <c:v>34.177215189873415</c:v>
                </c:pt>
                <c:pt idx="6">
                  <c:v>3.7974683544303796</c:v>
                </c:pt>
                <c:pt idx="7">
                  <c:v>22.78481012658229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v>Ambulatoiros 16 cepas</c:v>
          </c:tx>
          <c:spPr>
            <a:solidFill>
              <a:srgbClr val="FF0000"/>
            </a:solidFill>
          </c:spPr>
          <c:invertIfNegative val="0"/>
          <c:cat>
            <c:strRef>
              <c:f>Hoja1!$A$35:$K$35</c:f>
              <c:strCache>
                <c:ptCount val="11"/>
                <c:pt idx="0">
                  <c:v>oxa</c:v>
                </c:pt>
                <c:pt idx="1">
                  <c:v>cxt</c:v>
                </c:pt>
                <c:pt idx="2">
                  <c:v>clind</c:v>
                </c:pt>
                <c:pt idx="3">
                  <c:v>eritro</c:v>
                </c:pt>
                <c:pt idx="4">
                  <c:v>genta</c:v>
                </c:pt>
                <c:pt idx="5">
                  <c:v>cipro</c:v>
                </c:pt>
                <c:pt idx="6">
                  <c:v>rifam.</c:v>
                </c:pt>
                <c:pt idx="7">
                  <c:v>Tmp/s</c:v>
                </c:pt>
                <c:pt idx="8">
                  <c:v>mino</c:v>
                </c:pt>
                <c:pt idx="9">
                  <c:v>Vanco</c:v>
                </c:pt>
                <c:pt idx="10">
                  <c:v>Teico</c:v>
                </c:pt>
              </c:strCache>
            </c:strRef>
          </c:cat>
          <c:val>
            <c:numRef>
              <c:f>Hoja1!$A$37:$K$37</c:f>
              <c:numCache>
                <c:formatCode>0</c:formatCode>
                <c:ptCount val="11"/>
                <c:pt idx="0">
                  <c:v>31.25</c:v>
                </c:pt>
                <c:pt idx="1">
                  <c:v>36.363636363636019</c:v>
                </c:pt>
                <c:pt idx="2">
                  <c:v>37.5</c:v>
                </c:pt>
                <c:pt idx="3">
                  <c:v>37.5</c:v>
                </c:pt>
                <c:pt idx="4">
                  <c:v>25</c:v>
                </c:pt>
                <c:pt idx="5">
                  <c:v>20</c:v>
                </c:pt>
                <c:pt idx="6">
                  <c:v>0</c:v>
                </c:pt>
                <c:pt idx="7">
                  <c:v>12.5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478536"/>
        <c:axId val="159480968"/>
      </c:barChart>
      <c:catAx>
        <c:axId val="159478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/>
            </a:pPr>
            <a:endParaRPr lang="es-AR"/>
          </a:p>
        </c:txPr>
        <c:crossAx val="159480968"/>
        <c:crosses val="autoZero"/>
        <c:auto val="1"/>
        <c:lblAlgn val="ctr"/>
        <c:lblOffset val="100"/>
        <c:noMultiLvlLbl val="0"/>
      </c:catAx>
      <c:valAx>
        <c:axId val="15948096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lang="es-MX"/>
            </a:pPr>
            <a:endParaRPr lang="es-AR"/>
          </a:p>
        </c:txPr>
        <c:crossAx val="159478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70212283924428"/>
          <c:y val="0.42833856658066916"/>
          <c:w val="0.25163895167999467"/>
          <c:h val="6.8863094627132887E-2"/>
        </c:manualLayout>
      </c:layout>
      <c:overlay val="0"/>
      <c:txPr>
        <a:bodyPr/>
        <a:lstStyle/>
        <a:p>
          <a:pPr>
            <a:defRPr lang="es-MX" sz="1200"/>
          </a:pPr>
          <a:endParaRPr lang="es-AR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AR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0.50625</cdr:x>
      <cdr:y>0.07273</cdr:y>
    </cdr:from>
    <cdr:to>
      <cdr:x>0.70625</cdr:x>
      <cdr:y>0.14545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314575" y="266700"/>
          <a:ext cx="9144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0.43542</cdr:x>
      <cdr:y>0.04416</cdr:y>
    </cdr:from>
    <cdr:to>
      <cdr:x>0.95833</cdr:x>
      <cdr:y>0.16364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990725" y="161925"/>
          <a:ext cx="2390775" cy="438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s-ES" sz="1200">
            <a:latin typeface="Arial Black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053DB-0660-418A-BF96-56AA6F75B0FA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07E59-A5D5-4F92-9AF1-9E555E53FA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4098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7435CD-4C88-4A1D-A50A-846284D6B80B}" type="slidenum">
              <a:rPr lang="es-ES">
                <a:solidFill>
                  <a:prstClr val="black"/>
                </a:solidFill>
              </a:rPr>
              <a:pPr eaLnBrk="1" hangingPunct="1"/>
              <a:t>21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7203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6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172037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27AFCDC9-25FC-495D-A319-07987F26B461}" type="slidenum">
              <a:rPr lang="es-AR" sz="1200" smtClean="0">
                <a:solidFill>
                  <a:prstClr val="black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s-AR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2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AE6546-91E8-4061-B8DE-9A70BE323DDD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285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96AF3-4418-415B-A419-3F2943ADB520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907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8AB4D-4CD2-409F-89FD-8A5B7FA3FC7C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02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4BE7F-F7B7-4539-9E27-502A7304430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924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2B726-E7C5-458A-8181-CD0EC419EBE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523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1ACA2-7F09-4FDC-B72F-87CA5188155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25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FF83-05DA-4686-A2B4-783598E10F5E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17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3E04A-579A-450A-A622-4E33BD087AD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405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32395-8C19-4464-A255-BCDC0A1BE6C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7139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ABF8A-1117-4A95-B970-9C25DB019C4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57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C0CCF-2617-4C07-AAEE-A95FDF6B92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884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7970F-AE3F-4622-AE28-B05EA1C9663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76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EAC56-134B-4EEF-885A-FE4484B7BE2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753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D7682-B85F-4724-A3CE-F25D281A1FB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401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26C50-0D2C-4A4A-8335-AD74D4EB9FE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602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8AE3D-C7A9-479E-BA31-5E86D3E4637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570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BD49E-D5CC-4181-9F1F-B45BEF31985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8842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74879F-F532-4D89-BCBD-D3AA86ADD10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5524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44852-447D-4EAC-BA94-B87432C3D239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193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B3133-E12C-430C-8E0C-AC3BAF19547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3128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E69B2-86A4-453A-9E0B-9BEBBE4D74D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659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9B77A-3B29-4336-A231-2D860F703F4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7127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3471B-DF81-41FF-B1B5-200746711D7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359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38C6E-209C-4078-8E0E-DA970527952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58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2875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3038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74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2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452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318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5524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7883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344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112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578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3430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558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4079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018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2554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6635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449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0086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858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079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458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123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4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5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4416 w 1000"/>
                <a:gd name="T3" fmla="*/ 0 h 1000"/>
                <a:gd name="T4" fmla="*/ 4917 w 1000"/>
                <a:gd name="T5" fmla="*/ 500 h 1000"/>
                <a:gd name="T6" fmla="*/ 4417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6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s-ES" altLang="es-AR" noProof="0" smtClean="0"/>
              <a:t>Haga clic para cambiar el estilo de título	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altLang="es-AR" noProof="0" smtClean="0"/>
              <a:t>Haga clic para modificar el estilo de subtítulo del patrón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1575F7FE-1079-4E16-820A-1B2A09CD097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9707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E14165-D7AF-4A29-90C8-42EC292C720B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068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2C07D-601C-41F8-93C8-DBA7F1F43FF6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614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6FEE3-A560-4FF3-A4C7-D1D8DF218E3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991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A9015-0B0D-4E4C-BD33-F6DF5CF5749E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115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C8AFF-1DA1-4696-B332-593A150AF755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417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F6A22-C566-4E12-AF6B-BF4B4E29047F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5573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38165-7BF0-4DD0-897F-E926CC124BEF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3177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19B05-A799-450D-8C9C-69C55A38C8E8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3583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35AF0-F2AB-46BD-9114-4FC8C82AB4D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0143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01ED1-22F5-4392-9BC0-CB808C5562EE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273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6E0120-329C-4C95-A35C-76AB5ECAB8C0}" type="datetimeFigureOut">
              <a:rPr lang="es-AR" smtClean="0"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1F5C142-8206-4F2E-BAE1-4F2E769E7365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4099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00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01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>
                <a:solidFill>
                  <a:srgbClr val="000000"/>
                </a:solidFill>
              </a:endParaRPr>
            </a:p>
          </p:txBody>
        </p:sp>
      </p:grpSp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7808A7-1CB1-4DA6-8402-D3AB377648D6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2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D1E5B3-42DA-43F6-89BA-D1D36554E618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55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4099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00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6499 w 1000"/>
                <a:gd name="T3" fmla="*/ 0 h 1000"/>
                <a:gd name="T4" fmla="*/ 7000 w 1000"/>
                <a:gd name="T5" fmla="*/ 500 h 1000"/>
                <a:gd name="T6" fmla="*/ 6500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01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7336AB-7762-46DC-9232-7E219DF401FD}" type="slidenum">
              <a:rPr lang="es-ES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467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3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5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5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3068960"/>
            <a:ext cx="6553200" cy="1512168"/>
          </a:xfrm>
        </p:spPr>
        <p:txBody>
          <a:bodyPr/>
          <a:lstStyle/>
          <a:p>
            <a:endParaRPr lang="es-AR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AR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A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Dr. Guillermo A. Recúpero </a:t>
            </a:r>
          </a:p>
          <a:p>
            <a:r>
              <a:rPr lang="es-A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AGUILARES 2018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6629400" cy="1219201"/>
          </a:xfrm>
        </p:spPr>
        <p:txBody>
          <a:bodyPr/>
          <a:lstStyle/>
          <a:p>
            <a:r>
              <a:rPr lang="es-AR" sz="3200" b="1" dirty="0" smtClean="0"/>
              <a:t>Resistencia bacteriana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229909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AR" sz="4400" b="1" dirty="0"/>
              <a:t>Gérmenes Problemas</a:t>
            </a:r>
            <a:endParaRPr lang="es-ES" sz="4400" b="1" dirty="0"/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s-AR" sz="3200" b="1" dirty="0">
                <a:solidFill>
                  <a:srgbClr val="0070C0"/>
                </a:solidFill>
              </a:rPr>
              <a:t>Cocos Gram Positivos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Estafilococo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Enterococo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Neumococo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s-AR" sz="3200" b="1" dirty="0">
                <a:solidFill>
                  <a:srgbClr val="0070C0"/>
                </a:solidFill>
              </a:rPr>
              <a:t>Bacilos Gram Negativos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Enterobacterias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Bacilos Gram (-) no fermentadores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15750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AR" b="1" dirty="0" smtClean="0">
                <a:solidFill>
                  <a:schemeClr val="tx1"/>
                </a:solidFill>
              </a:rPr>
              <a:t>Patrones de resistencia y cuadros clínicos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estafilococo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95854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3600" b="1" dirty="0" smtClean="0">
                <a:solidFill>
                  <a:schemeClr val="tx1"/>
                </a:solidFill>
              </a:rPr>
              <a:t>Estafilococo: patrones de resistencia</a:t>
            </a:r>
            <a:endParaRPr lang="es-AR" sz="3600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/>
              <a:t>Estafilococo Meticilino sensible (EMS).</a:t>
            </a:r>
          </a:p>
          <a:p>
            <a:r>
              <a:rPr lang="es-AR" sz="3200" b="1" dirty="0" smtClean="0"/>
              <a:t>Estafilococo Meticilino Resistente de la comunidad (EMR </a:t>
            </a:r>
            <a:r>
              <a:rPr lang="es-AR" sz="3200" b="1" dirty="0" err="1" smtClean="0"/>
              <a:t>co</a:t>
            </a:r>
            <a:r>
              <a:rPr lang="es-AR" sz="3200" b="1" dirty="0" smtClean="0"/>
              <a:t>).</a:t>
            </a:r>
          </a:p>
          <a:p>
            <a:r>
              <a:rPr lang="es-AR" sz="3200" b="1" dirty="0" smtClean="0"/>
              <a:t>Estafilococo Meticilino Resistente Intrahospitalario (EMR </a:t>
            </a:r>
            <a:r>
              <a:rPr lang="es-AR" sz="3200" b="1" dirty="0" err="1" smtClean="0"/>
              <a:t>ih</a:t>
            </a:r>
            <a:r>
              <a:rPr lang="es-AR" sz="3200" b="1" dirty="0" smtClean="0"/>
              <a:t>).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80638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S_tradnl" sz="3600" b="1" dirty="0"/>
              <a:t>ESTAFILOCOCO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s-ES_tradnl" sz="2800" dirty="0"/>
              <a:t>	</a:t>
            </a:r>
            <a:r>
              <a:rPr lang="es-ES_tradnl" sz="2800" b="1" dirty="0"/>
              <a:t>El Estafilococo </a:t>
            </a:r>
            <a:r>
              <a:rPr lang="es-ES_tradnl" sz="2800" b="1" dirty="0" err="1"/>
              <a:t>Aureus</a:t>
            </a:r>
            <a:r>
              <a:rPr lang="es-ES_tradnl" sz="2800" b="1" dirty="0"/>
              <a:t> es el 1º agente, 20 % de los aislamientos globales.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s-ES_tradnl" sz="2800" b="1" dirty="0"/>
              <a:t>	El MR ocupa la 3º posición es una entidad única por si solo.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s-ES_tradnl" sz="2800" b="1" dirty="0"/>
              <a:t>	MR IH: </a:t>
            </a:r>
            <a:r>
              <a:rPr lang="es-ES_tradnl" sz="2800" b="1" dirty="0" err="1"/>
              <a:t>multiresistente</a:t>
            </a:r>
            <a:r>
              <a:rPr lang="es-ES_tradnl" sz="2800" b="1" dirty="0"/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s-ES_tradnl" sz="2800" b="1" dirty="0"/>
              <a:t>   Comunidad: menos R: difundido a toda la población.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s-ES_tradnl" sz="2800" b="1" dirty="0"/>
              <a:t>	Actualmente hay un 50 % de R en los aislamientos globales.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s-ES_tradnl" sz="2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1341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/>
            </a:r>
            <a:br>
              <a:rPr lang="es-AR" dirty="0"/>
            </a:br>
            <a:r>
              <a:rPr lang="es-AR" sz="3200" b="1" dirty="0" smtClean="0"/>
              <a:t>estafilococo </a:t>
            </a:r>
            <a:r>
              <a:rPr lang="es-AR" sz="3200" b="1" dirty="0" err="1" smtClean="0"/>
              <a:t>mr</a:t>
            </a:r>
            <a:r>
              <a:rPr lang="es-AR" sz="3200" b="1" dirty="0" smtClean="0"/>
              <a:t> de la comunidad</a:t>
            </a:r>
            <a:endParaRPr lang="es-AR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0419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AR" sz="3200" b="1" dirty="0"/>
              <a:t>ESTAFILOCOCOS METI R DE LA COMUNIDAD</a:t>
            </a:r>
            <a:endParaRPr lang="es-ES" sz="3200" b="1" dirty="0"/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s-AR" sz="3200" b="1" dirty="0"/>
              <a:t>Sitios de Infección: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Piel y partes blandas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Respiratorio</a:t>
            </a:r>
          </a:p>
          <a:p>
            <a:pPr marL="342900" indent="-342900">
              <a:spcBef>
                <a:spcPct val="20000"/>
              </a:spcBef>
            </a:pPr>
            <a:r>
              <a:rPr lang="es-AR" sz="3200" b="1" dirty="0"/>
              <a:t>Sensibilidad:</a:t>
            </a:r>
          </a:p>
          <a:p>
            <a:pPr marL="342900" indent="-342900">
              <a:spcBef>
                <a:spcPct val="20000"/>
              </a:spcBef>
            </a:pPr>
            <a:r>
              <a:rPr lang="es-AR" sz="3200" b="1" dirty="0"/>
              <a:t>   (S) a TMS, Clindamicina, </a:t>
            </a:r>
            <a:r>
              <a:rPr lang="es-AR" sz="3200" b="1" dirty="0" err="1"/>
              <a:t>Gentamicina</a:t>
            </a:r>
            <a:r>
              <a:rPr lang="es-AR" sz="3200" b="1" dirty="0"/>
              <a:t>, </a:t>
            </a:r>
            <a:r>
              <a:rPr lang="es-AR" sz="3200" b="1" dirty="0" err="1"/>
              <a:t>Rifampicina</a:t>
            </a:r>
            <a:r>
              <a:rPr lang="es-AR" sz="3200" b="1" dirty="0"/>
              <a:t>, Vancomicina y </a:t>
            </a:r>
            <a:r>
              <a:rPr lang="es-AR" sz="3200" b="1" dirty="0" err="1"/>
              <a:t>Teicoplamina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82433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cap="none" dirty="0"/>
              <a:t>G</a:t>
            </a:r>
            <a:r>
              <a:rPr lang="es-AR" b="1" cap="none" dirty="0" smtClean="0"/>
              <a:t>ravedad del </a:t>
            </a:r>
            <a:r>
              <a:rPr lang="es-AR" b="1" cap="none" dirty="0" err="1" smtClean="0"/>
              <a:t>EMRco</a:t>
            </a:r>
            <a:endParaRPr lang="es-AR" b="1" cap="non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s-UY" b="1" dirty="0"/>
              <a:t>C</a:t>
            </a:r>
            <a:r>
              <a:rPr lang="es-UY" b="1" dirty="0" smtClean="0"/>
              <a:t>asos </a:t>
            </a:r>
            <a:r>
              <a:rPr lang="es-UY" b="1" dirty="0"/>
              <a:t>graves  con un alto porcentaje de compromiso pulmonar que</a:t>
            </a:r>
            <a:r>
              <a:rPr lang="es-UY" b="1" i="1" dirty="0"/>
              <a:t> </a:t>
            </a:r>
            <a:r>
              <a:rPr lang="es-UY" b="1" dirty="0"/>
              <a:t>reconoce dos formas de presentación.</a:t>
            </a:r>
            <a:endParaRPr lang="es-AR" b="1" dirty="0"/>
          </a:p>
          <a:p>
            <a:pPr marL="114300" indent="0">
              <a:buNone/>
            </a:pPr>
            <a:r>
              <a:rPr lang="es-UY" b="1" dirty="0"/>
              <a:t>1) </a:t>
            </a:r>
            <a:r>
              <a:rPr lang="es-UY" b="1" dirty="0">
                <a:solidFill>
                  <a:srgbClr val="0070C0"/>
                </a:solidFill>
              </a:rPr>
              <a:t>N</a:t>
            </a:r>
            <a:r>
              <a:rPr lang="es-UY" b="1" dirty="0" smtClean="0">
                <a:solidFill>
                  <a:srgbClr val="0070C0"/>
                </a:solidFill>
              </a:rPr>
              <a:t>eumonía </a:t>
            </a:r>
            <a:r>
              <a:rPr lang="es-UY" b="1" dirty="0">
                <a:solidFill>
                  <a:srgbClr val="0070C0"/>
                </a:solidFill>
              </a:rPr>
              <a:t>comunitaria grave</a:t>
            </a:r>
            <a:r>
              <a:rPr lang="es-UY" b="1" dirty="0"/>
              <a:t>, que frecuentemente es </a:t>
            </a:r>
            <a:r>
              <a:rPr lang="es-UY" b="1" dirty="0" err="1"/>
              <a:t>multilobar</a:t>
            </a:r>
            <a:r>
              <a:rPr lang="es-UY" b="1" dirty="0"/>
              <a:t>, bilateral, con tendencia a la cavitación y al empiema.</a:t>
            </a:r>
            <a:endParaRPr lang="es-AR" b="1" dirty="0"/>
          </a:p>
          <a:p>
            <a:pPr marL="114300" indent="0">
              <a:buNone/>
            </a:pPr>
            <a:r>
              <a:rPr lang="es-UY" b="1" dirty="0"/>
              <a:t>2) </a:t>
            </a:r>
            <a:r>
              <a:rPr lang="es-UY" b="1" dirty="0" err="1">
                <a:solidFill>
                  <a:srgbClr val="0070C0"/>
                </a:solidFill>
              </a:rPr>
              <a:t>T</a:t>
            </a:r>
            <a:r>
              <a:rPr lang="es-UY" b="1" dirty="0" err="1" smtClean="0">
                <a:solidFill>
                  <a:srgbClr val="0070C0"/>
                </a:solidFill>
              </a:rPr>
              <a:t>romboembolismo</a:t>
            </a:r>
            <a:r>
              <a:rPr lang="es-UY" b="1" dirty="0" smtClean="0">
                <a:solidFill>
                  <a:srgbClr val="0070C0"/>
                </a:solidFill>
              </a:rPr>
              <a:t> </a:t>
            </a:r>
            <a:r>
              <a:rPr lang="es-UY" b="1" dirty="0">
                <a:solidFill>
                  <a:srgbClr val="0070C0"/>
                </a:solidFill>
              </a:rPr>
              <a:t>pulmonar séptico</a:t>
            </a:r>
            <a:r>
              <a:rPr lang="es-UY" b="1" dirty="0"/>
              <a:t>: áreas de </a:t>
            </a:r>
            <a:r>
              <a:rPr lang="es-UY" b="1" dirty="0" smtClean="0"/>
              <a:t>condensación</a:t>
            </a:r>
            <a:r>
              <a:rPr lang="es-AR" b="1" dirty="0"/>
              <a:t> </a:t>
            </a:r>
            <a:r>
              <a:rPr lang="es-UY" b="1" dirty="0" smtClean="0"/>
              <a:t>bilaterales </a:t>
            </a:r>
            <a:r>
              <a:rPr lang="es-UY" b="1" dirty="0"/>
              <a:t>de distribución periférica, con imágenes en cuña y cavitación, </a:t>
            </a:r>
            <a:r>
              <a:rPr lang="es-UY" b="1" dirty="0" smtClean="0"/>
              <a:t>los</a:t>
            </a:r>
            <a:r>
              <a:rPr lang="es-AR" b="1" dirty="0"/>
              <a:t> </a:t>
            </a:r>
            <a:r>
              <a:rPr lang="es-UY" b="1" dirty="0" smtClean="0"/>
              <a:t>mecanismos </a:t>
            </a:r>
            <a:r>
              <a:rPr lang="es-UY" b="1" dirty="0"/>
              <a:t>son por bacteriemia y la presencia de un foco cutáneo puede o no ser evidente en el momento del ingreso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99498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3 Marcador de contenido" descr="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8832850" cy="635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21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3 Marcador de contenido" descr="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783637" cy="650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88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3 Marcador de contenido" descr="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8709025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81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Diapositiva8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038225"/>
            <a:ext cx="638175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00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Diapositiva9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5817"/>
            <a:ext cx="8496944" cy="636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0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Diapositiva2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36" y="404664"/>
            <a:ext cx="8284936" cy="620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62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Diapositiva24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3720"/>
            <a:ext cx="8424936" cy="631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70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Diapositiva3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36" y="404664"/>
            <a:ext cx="8212928" cy="615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68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3 Marcador de contenido" descr="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90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3 Marcador de contenido" descr="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5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3 Marcador de contenido" descr="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41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260350"/>
            <a:ext cx="7543800" cy="1439863"/>
          </a:xfrm>
        </p:spPr>
        <p:txBody>
          <a:bodyPr lIns="0" rIns="0" bIns="0" anchor="b"/>
          <a:lstStyle/>
          <a:p>
            <a:pPr eaLnBrk="1" hangingPunct="1"/>
            <a:r>
              <a:rPr lang="es-ES_tradnl" sz="2200" b="1" dirty="0" smtClean="0">
                <a:solidFill>
                  <a:schemeClr val="tx1"/>
                </a:solidFill>
              </a:rPr>
              <a:t>Estudio de Sensibilidad de </a:t>
            </a:r>
            <a:br>
              <a:rPr lang="es-ES_tradnl" sz="2200" b="1" dirty="0" smtClean="0">
                <a:solidFill>
                  <a:schemeClr val="tx1"/>
                </a:solidFill>
              </a:rPr>
            </a:br>
            <a:r>
              <a:rPr lang="es-ES_tradnl" sz="2200" b="1" i="1" dirty="0" err="1" smtClean="0">
                <a:solidFill>
                  <a:schemeClr val="tx1"/>
                </a:solidFill>
              </a:rPr>
              <a:t>S.aureus</a:t>
            </a:r>
            <a:r>
              <a:rPr lang="es-ES_tradnl" sz="2200" b="1" dirty="0" smtClean="0">
                <a:solidFill>
                  <a:schemeClr val="tx1"/>
                </a:solidFill>
              </a:rPr>
              <a:t> de la comunidad </a:t>
            </a:r>
            <a:br>
              <a:rPr lang="es-ES_tradnl" sz="2200" b="1" dirty="0" smtClean="0">
                <a:solidFill>
                  <a:schemeClr val="tx1"/>
                </a:solidFill>
              </a:rPr>
            </a:br>
            <a:r>
              <a:rPr lang="es-ES_tradnl" sz="2200" b="1" dirty="0" smtClean="0">
                <a:solidFill>
                  <a:schemeClr val="tx1"/>
                </a:solidFill>
              </a:rPr>
              <a:t>Hospital del Ni</a:t>
            </a:r>
            <a:r>
              <a:rPr lang="es-ES_tradnl" sz="2200" b="1" dirty="0" smtClean="0">
                <a:solidFill>
                  <a:schemeClr val="tx1"/>
                </a:solidFill>
                <a:latin typeface="Comic Sans MS" pitchFamily="66" charset="0"/>
              </a:rPr>
              <a:t>ñ</a:t>
            </a:r>
            <a:r>
              <a:rPr lang="es-ES_tradnl" sz="2200" b="1" dirty="0" smtClean="0">
                <a:solidFill>
                  <a:schemeClr val="tx1"/>
                </a:solidFill>
              </a:rPr>
              <a:t>o Jes</a:t>
            </a:r>
            <a:r>
              <a:rPr lang="es-ES_tradnl" sz="2200" b="1" dirty="0" smtClean="0">
                <a:solidFill>
                  <a:schemeClr val="tx1"/>
                </a:solidFill>
                <a:latin typeface="Comic Sans MS" pitchFamily="66" charset="0"/>
              </a:rPr>
              <a:t>ú</a:t>
            </a:r>
            <a:r>
              <a:rPr lang="es-ES_tradnl" sz="2200" b="1" dirty="0" smtClean="0">
                <a:solidFill>
                  <a:schemeClr val="tx1"/>
                </a:solidFill>
              </a:rPr>
              <a:t>s -Tucum</a:t>
            </a:r>
            <a:r>
              <a:rPr lang="es-ES_tradnl" sz="2200" b="1" dirty="0" smtClean="0">
                <a:solidFill>
                  <a:schemeClr val="tx1"/>
                </a:solidFill>
                <a:latin typeface="Comic Sans MS" pitchFamily="66" charset="0"/>
              </a:rPr>
              <a:t>á</a:t>
            </a:r>
            <a:r>
              <a:rPr lang="es-ES_tradnl" sz="2200" b="1" dirty="0" smtClean="0">
                <a:solidFill>
                  <a:schemeClr val="tx1"/>
                </a:solidFill>
              </a:rPr>
              <a:t>n</a:t>
            </a:r>
            <a:r>
              <a:rPr lang="es-ES_tradnl" sz="2600" b="1" dirty="0" smtClean="0"/>
              <a:t> </a:t>
            </a:r>
          </a:p>
        </p:txBody>
      </p:sp>
      <p:graphicFrame>
        <p:nvGraphicFramePr>
          <p:cNvPr id="2050" name="Object 24"/>
          <p:cNvGraphicFramePr>
            <a:graphicFrameLocks noGrp="1" noChangeAspect="1"/>
          </p:cNvGraphicFramePr>
          <p:nvPr>
            <p:ph idx="4294967295"/>
          </p:nvPr>
        </p:nvGraphicFramePr>
        <p:xfrm>
          <a:off x="50800" y="1725613"/>
          <a:ext cx="9042400" cy="508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r:id="rId3" imgW="9047248" imgH="5084505" progId="Excel.Chart.8">
                  <p:embed/>
                </p:oleObj>
              </mc:Choice>
              <mc:Fallback>
                <p:oleObj r:id="rId3" imgW="9047248" imgH="5084505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" y="1725613"/>
                        <a:ext cx="9042400" cy="508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2" name="Oval 6"/>
          <p:cNvSpPr>
            <a:spLocks noChangeArrowheads="1"/>
          </p:cNvSpPr>
          <p:nvPr/>
        </p:nvSpPr>
        <p:spPr bwMode="auto">
          <a:xfrm>
            <a:off x="755650" y="2781300"/>
            <a:ext cx="914400" cy="2879725"/>
          </a:xfrm>
          <a:prstGeom prst="ellips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9142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Gráfico"/>
          <p:cNvGraphicFramePr>
            <a:graphicFrameLocks noGrp="1"/>
          </p:cNvGraphicFramePr>
          <p:nvPr/>
        </p:nvGraphicFramePr>
        <p:xfrm>
          <a:off x="467544" y="764703"/>
          <a:ext cx="8438934" cy="5811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4211" name="Rectang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AR" sz="3400" b="1" smtClean="0">
                <a:solidFill>
                  <a:schemeClr val="bg1"/>
                </a:solidFill>
              </a:rPr>
              <a:t>Resistencia del Estafilococo aureus</a:t>
            </a:r>
            <a:endParaRPr lang="es-ES" sz="3400" b="1" smtClean="0">
              <a:solidFill>
                <a:schemeClr val="bg1"/>
              </a:solidFill>
            </a:endParaRPr>
          </a:p>
        </p:txBody>
      </p:sp>
      <p:sp>
        <p:nvSpPr>
          <p:cNvPr id="94212" name="Rectangle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17813352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3600" b="1" dirty="0" smtClean="0">
                <a:solidFill>
                  <a:schemeClr val="tx1"/>
                </a:solidFill>
              </a:rPr>
              <a:t>Antibacterianos para estafilococo</a:t>
            </a:r>
            <a:endParaRPr lang="es-ES" sz="3600" b="1" dirty="0" smtClean="0">
              <a:solidFill>
                <a:schemeClr val="tx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 dirty="0" smtClean="0"/>
          </a:p>
          <a:p>
            <a:r>
              <a:rPr lang="es-AR" b="1" dirty="0" smtClean="0">
                <a:solidFill>
                  <a:schemeClr val="tx1"/>
                </a:solidFill>
              </a:rPr>
              <a:t>MSSA: </a:t>
            </a:r>
            <a:r>
              <a:rPr lang="es-AR" sz="2800" b="1" dirty="0" err="1" smtClean="0">
                <a:solidFill>
                  <a:schemeClr val="tx1"/>
                </a:solidFill>
              </a:rPr>
              <a:t>Cef</a:t>
            </a:r>
            <a:r>
              <a:rPr lang="es-AR" sz="2800" b="1" dirty="0" smtClean="0">
                <a:solidFill>
                  <a:schemeClr val="tx1"/>
                </a:solidFill>
              </a:rPr>
              <a:t>. 1º G, </a:t>
            </a:r>
            <a:r>
              <a:rPr lang="es-AR" sz="2800" b="1" dirty="0" err="1" smtClean="0">
                <a:solidFill>
                  <a:schemeClr val="tx1"/>
                </a:solidFill>
              </a:rPr>
              <a:t>Rifam</a:t>
            </a:r>
            <a:r>
              <a:rPr lang="es-AR" sz="2800" b="1" dirty="0" smtClean="0">
                <a:solidFill>
                  <a:schemeClr val="tx1"/>
                </a:solidFill>
              </a:rPr>
              <a:t>, </a:t>
            </a:r>
            <a:r>
              <a:rPr lang="es-AR" sz="2800" b="1" dirty="0" err="1" smtClean="0">
                <a:solidFill>
                  <a:schemeClr val="tx1"/>
                </a:solidFill>
              </a:rPr>
              <a:t>Tms</a:t>
            </a:r>
            <a:r>
              <a:rPr lang="es-AR" sz="2800" b="1" dirty="0" smtClean="0">
                <a:solidFill>
                  <a:schemeClr val="tx1"/>
                </a:solidFill>
              </a:rPr>
              <a:t>, </a:t>
            </a:r>
            <a:r>
              <a:rPr lang="es-AR" sz="2800" b="1" dirty="0" err="1" smtClean="0">
                <a:solidFill>
                  <a:schemeClr val="tx1"/>
                </a:solidFill>
              </a:rPr>
              <a:t>Macrólidos</a:t>
            </a:r>
            <a:r>
              <a:rPr lang="es-AR" sz="28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AR" b="1" dirty="0" err="1" smtClean="0">
                <a:solidFill>
                  <a:srgbClr val="0070C0"/>
                </a:solidFill>
              </a:rPr>
              <a:t>MRSAc</a:t>
            </a:r>
            <a:r>
              <a:rPr lang="es-AR" b="1" dirty="0" smtClean="0">
                <a:solidFill>
                  <a:srgbClr val="0070C0"/>
                </a:solidFill>
              </a:rPr>
              <a:t>: </a:t>
            </a:r>
            <a:r>
              <a:rPr lang="es-AR" b="1" dirty="0" err="1" smtClean="0">
                <a:solidFill>
                  <a:srgbClr val="0070C0"/>
                </a:solidFill>
              </a:rPr>
              <a:t>Clinda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Tms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Rifam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Cipro</a:t>
            </a:r>
            <a:r>
              <a:rPr lang="es-AR" b="1" dirty="0" smtClean="0">
                <a:solidFill>
                  <a:srgbClr val="0070C0"/>
                </a:solidFill>
              </a:rPr>
              <a:t>, Mino</a:t>
            </a:r>
          </a:p>
          <a:p>
            <a:r>
              <a:rPr lang="es-AR" b="1" dirty="0" err="1" smtClean="0">
                <a:solidFill>
                  <a:schemeClr val="tx1"/>
                </a:solidFill>
              </a:rPr>
              <a:t>MRSAh</a:t>
            </a:r>
            <a:r>
              <a:rPr lang="es-AR" b="1" dirty="0" smtClean="0">
                <a:solidFill>
                  <a:schemeClr val="tx1"/>
                </a:solidFill>
              </a:rPr>
              <a:t>: </a:t>
            </a:r>
            <a:r>
              <a:rPr lang="es-AR" sz="2800" b="1" dirty="0" smtClean="0">
                <a:solidFill>
                  <a:schemeClr val="tx1"/>
                </a:solidFill>
              </a:rPr>
              <a:t>Vancomicina</a:t>
            </a:r>
          </a:p>
          <a:p>
            <a:pPr>
              <a:buFontTx/>
              <a:buNone/>
            </a:pPr>
            <a:r>
              <a:rPr lang="es-AR" sz="2800" b="1" dirty="0" smtClean="0">
                <a:solidFill>
                  <a:schemeClr val="tx1"/>
                </a:solidFill>
              </a:rPr>
              <a:t>               Bacteriemia: </a:t>
            </a:r>
            <a:r>
              <a:rPr lang="es-AR" sz="2800" b="1" dirty="0" err="1" smtClean="0">
                <a:solidFill>
                  <a:schemeClr val="tx1"/>
                </a:solidFill>
              </a:rPr>
              <a:t>Daptomicina</a:t>
            </a:r>
            <a:endParaRPr lang="es-AR" sz="2800" b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s-AR" sz="2800" b="1" dirty="0" smtClean="0">
                <a:solidFill>
                  <a:schemeClr val="tx1"/>
                </a:solidFill>
              </a:rPr>
              <a:t>               Neumonías:  </a:t>
            </a:r>
            <a:r>
              <a:rPr lang="es-AR" sz="2800" b="1" dirty="0" err="1" smtClean="0">
                <a:solidFill>
                  <a:schemeClr val="tx1"/>
                </a:solidFill>
              </a:rPr>
              <a:t>Linesolid</a:t>
            </a:r>
            <a:endParaRPr lang="es-AR" sz="2800" b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s-AR" sz="2800" b="1" dirty="0" smtClean="0">
                <a:solidFill>
                  <a:schemeClr val="tx1"/>
                </a:solidFill>
              </a:rPr>
              <a:t>               Piel y P. Blandas: </a:t>
            </a:r>
            <a:r>
              <a:rPr lang="es-AR" sz="2800" b="1" dirty="0" err="1" smtClean="0">
                <a:solidFill>
                  <a:schemeClr val="tx1"/>
                </a:solidFill>
              </a:rPr>
              <a:t>Tigeciclina</a:t>
            </a:r>
            <a:endParaRPr lang="es-E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8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AR" sz="4000" b="1" dirty="0"/>
              <a:t>ESTAFILOCOCOS METI </a:t>
            </a:r>
            <a:r>
              <a:rPr lang="es-AR" sz="4000" b="1" dirty="0" smtClean="0"/>
              <a:t>R IH</a:t>
            </a:r>
            <a:r>
              <a:rPr lang="es-ES" sz="4000" b="1" dirty="0"/>
              <a:t/>
            </a:r>
            <a:br>
              <a:rPr lang="es-ES" sz="4000" b="1" dirty="0"/>
            </a:br>
            <a:endParaRPr lang="es-ES" sz="4000" b="1" dirty="0"/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3600" b="1" dirty="0"/>
              <a:t>VANCOMICINA TEICOPLAMINA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3600" b="1" dirty="0"/>
              <a:t>LINESOLID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3600" b="1" dirty="0"/>
              <a:t>DAPTOMICINA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sz="3600" b="1" dirty="0"/>
              <a:t>TIGECICLINA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3600" b="1" dirty="0"/>
              <a:t>CEFTAROLINA</a:t>
            </a:r>
          </a:p>
          <a:p>
            <a:pPr marL="342900" indent="-342900">
              <a:spcBef>
                <a:spcPct val="20000"/>
              </a:spcBef>
            </a:pPr>
            <a:endParaRPr lang="es-E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14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pPr eaLnBrk="1" hangingPunct="1"/>
            <a:r>
              <a:rPr lang="es-ES_tradnl" sz="3600" b="1" dirty="0" smtClean="0">
                <a:solidFill>
                  <a:schemeClr val="tx1"/>
                </a:solidFill>
              </a:rPr>
              <a:t>Caso Clínico 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9138"/>
            <a:ext cx="8507413" cy="37004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b="1" dirty="0" smtClean="0">
                <a:solidFill>
                  <a:schemeClr val="tx1"/>
                </a:solidFill>
              </a:rPr>
              <a:t>	</a:t>
            </a:r>
            <a:r>
              <a:rPr lang="es-ES_tradnl" sz="3600" b="1" dirty="0" smtClean="0">
                <a:solidFill>
                  <a:schemeClr val="tx1"/>
                </a:solidFill>
              </a:rPr>
              <a:t>Mujer, 17 años, consulta por lesión en la axila comienza  tres días antes de la consulta.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3600" b="1" dirty="0" smtClean="0">
                <a:solidFill>
                  <a:schemeClr val="tx1"/>
                </a:solidFill>
              </a:rPr>
              <a:t>	Refiere un episodio similar 6 meses antes, en esa oportunidad fue tratada con antibacterianos, no recuerda los mismos.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dirty="0" smtClean="0">
                <a:solidFill>
                  <a:schemeClr val="tx1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7186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0"/>
            <a:ext cx="4719637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98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600" b="1" dirty="0" smtClean="0">
                <a:solidFill>
                  <a:schemeClr val="tx1"/>
                </a:solidFill>
              </a:rPr>
              <a:t>Conducta inicial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Clr>
                <a:srgbClr val="FF6600"/>
              </a:buClr>
              <a:buFontTx/>
              <a:buAutoNum type="arabicPeriod"/>
            </a:pPr>
            <a:r>
              <a:rPr lang="es-ES_tradnl" b="1" dirty="0" smtClean="0">
                <a:solidFill>
                  <a:schemeClr val="tx1"/>
                </a:solidFill>
              </a:rPr>
              <a:t>Inicia tratamiento antibacteriano.</a:t>
            </a:r>
          </a:p>
          <a:p>
            <a:pPr marL="609600" indent="-609600" eaLnBrk="1" hangingPunct="1">
              <a:buClr>
                <a:srgbClr val="FF6600"/>
              </a:buClr>
              <a:buFontTx/>
              <a:buAutoNum type="arabicPeriod"/>
            </a:pPr>
            <a:r>
              <a:rPr lang="es-ES_tradnl" b="1" dirty="0" smtClean="0">
                <a:solidFill>
                  <a:schemeClr val="tx1"/>
                </a:solidFill>
              </a:rPr>
              <a:t>Realiza toma de muestra y espera los resultados.</a:t>
            </a:r>
          </a:p>
          <a:p>
            <a:pPr marL="609600" indent="-609600" eaLnBrk="1" hangingPunct="1">
              <a:buClr>
                <a:srgbClr val="FF6600"/>
              </a:buClr>
              <a:buFontTx/>
              <a:buAutoNum type="arabicPeriod"/>
            </a:pPr>
            <a:r>
              <a:rPr lang="es-ES_tradnl" b="1" dirty="0" smtClean="0">
                <a:solidFill>
                  <a:schemeClr val="tx1"/>
                </a:solidFill>
              </a:rPr>
              <a:t>Realiza toma de muestra e inicia tratamiento empírico.</a:t>
            </a:r>
          </a:p>
          <a:p>
            <a:pPr marL="609600" indent="-609600" eaLnBrk="1" hangingPunct="1">
              <a:buClr>
                <a:srgbClr val="FF6600"/>
              </a:buClr>
              <a:buFontTx/>
              <a:buAutoNum type="arabicPeriod"/>
            </a:pPr>
            <a:r>
              <a:rPr lang="es-ES_tradnl" b="1" dirty="0" smtClean="0">
                <a:solidFill>
                  <a:schemeClr val="tx1"/>
                </a:solidFill>
              </a:rPr>
              <a:t>Realiza tratamiento local con antibióticos tópicos</a:t>
            </a:r>
            <a:r>
              <a:rPr lang="es-ES_tradnl" b="1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43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S_tradnl" sz="3600" b="1" dirty="0"/>
              <a:t>Conducta inicial</a:t>
            </a:r>
          </a:p>
        </p:txBody>
      </p:sp>
      <p:sp>
        <p:nvSpPr>
          <p:cNvPr id="70659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s-ES_tradnl" sz="3200" b="1" dirty="0"/>
              <a:t>Inicia tratamiento antibacteriano.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s-ES_tradnl" sz="3200" b="1" dirty="0"/>
              <a:t>Realiza toma de muestra y espera los resultados.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s-ES_tradnl" sz="3200" b="1" dirty="0">
                <a:solidFill>
                  <a:srgbClr val="FF6600"/>
                </a:solidFill>
              </a:rPr>
              <a:t>Realiza toma de muestra e inicia tratamiento empírico.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s-ES_tradnl" sz="3200" b="1" dirty="0"/>
              <a:t>Realiza tratamiento local con antibióticos tópicos.</a:t>
            </a:r>
          </a:p>
        </p:txBody>
      </p:sp>
    </p:spTree>
    <p:extLst>
      <p:ext uri="{BB962C8B-B14F-4D97-AF65-F5344CB8AC3E}">
        <p14:creationId xmlns:p14="http://schemas.microsoft.com/office/powerpoint/2010/main" val="28622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Casos clínicos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13107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4651"/>
            <a:ext cx="453650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33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0648"/>
            <a:ext cx="4475820" cy="596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1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8345"/>
            <a:ext cx="7467914" cy="560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17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8027937" cy="6020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508104" y="5229200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err="1" smtClean="0">
                <a:solidFill>
                  <a:schemeClr val="tx1"/>
                </a:solidFill>
              </a:rPr>
              <a:t>Estafilo</a:t>
            </a:r>
            <a:r>
              <a:rPr lang="es-AR" b="1" dirty="0" smtClean="0">
                <a:solidFill>
                  <a:schemeClr val="tx1"/>
                </a:solidFill>
              </a:rPr>
              <a:t> </a:t>
            </a:r>
            <a:r>
              <a:rPr lang="es-AR" b="1" dirty="0" err="1" smtClean="0">
                <a:solidFill>
                  <a:schemeClr val="tx1"/>
                </a:solidFill>
              </a:rPr>
              <a:t>meti</a:t>
            </a:r>
            <a:r>
              <a:rPr lang="es-AR" b="1" dirty="0" smtClean="0">
                <a:solidFill>
                  <a:schemeClr val="tx1"/>
                </a:solidFill>
              </a:rPr>
              <a:t> s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8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16632"/>
            <a:ext cx="8676009" cy="650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1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595889" cy="5696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316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739905" cy="580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39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64704"/>
            <a:ext cx="662473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1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96752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7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693" y="1340768"/>
            <a:ext cx="6072675" cy="4554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24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8604001" cy="645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9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Paciente A. S.</a:t>
            </a:r>
            <a:endParaRPr lang="es-AR" b="1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Paciente varón, de 25 años. Consulta por dolor y edema de MII. También dolor en hombro y brazo izquierdo.</a:t>
            </a:r>
          </a:p>
          <a:p>
            <a:r>
              <a:rPr lang="es-AR" b="1" dirty="0" smtClean="0"/>
              <a:t>Su cuadro comienza una semana previa a esta consulta, con dolor en muslo izquierdo. Consultó en distintas oportunidades.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92850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Evolución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Ingresa a guardia con edema en MII en muslo.</a:t>
            </a:r>
          </a:p>
          <a:p>
            <a:r>
              <a:rPr lang="es-AR" b="1" dirty="0" smtClean="0"/>
              <a:t>Con fiebre, mal estado general.</a:t>
            </a:r>
          </a:p>
          <a:p>
            <a:r>
              <a:rPr lang="es-AR" b="1" dirty="0" smtClean="0"/>
              <a:t>Con parámetros de SIRS.</a:t>
            </a:r>
          </a:p>
          <a:p>
            <a:r>
              <a:rPr lang="es-AR" b="1" dirty="0" smtClean="0"/>
              <a:t>Se toma muestra de hemocultivos, se inicia </a:t>
            </a:r>
            <a:r>
              <a:rPr lang="es-AR" b="1" dirty="0" err="1" smtClean="0"/>
              <a:t>Clinda</a:t>
            </a:r>
            <a:r>
              <a:rPr lang="es-AR" b="1" dirty="0" smtClean="0"/>
              <a:t> + </a:t>
            </a:r>
            <a:r>
              <a:rPr lang="es-AR" b="1" dirty="0" err="1" smtClean="0"/>
              <a:t>Cipro</a:t>
            </a:r>
            <a:r>
              <a:rPr lang="es-AR" b="1" dirty="0" smtClean="0"/>
              <a:t>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1808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Evolución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Se recibe hemocultivo: + 2/2 </a:t>
            </a:r>
            <a:r>
              <a:rPr lang="es-AR" b="1" dirty="0" err="1" smtClean="0"/>
              <a:t>Estafilo</a:t>
            </a:r>
            <a:r>
              <a:rPr lang="es-AR" b="1" dirty="0" smtClean="0"/>
              <a:t> </a:t>
            </a:r>
            <a:r>
              <a:rPr lang="es-AR" b="1" dirty="0" err="1" smtClean="0"/>
              <a:t>Mrco</a:t>
            </a:r>
            <a:r>
              <a:rPr lang="es-AR" b="1" dirty="0" smtClean="0"/>
              <a:t>.</a:t>
            </a:r>
          </a:p>
          <a:p>
            <a:r>
              <a:rPr lang="es-AR" b="1" dirty="0" smtClean="0"/>
              <a:t>Se indica </a:t>
            </a:r>
            <a:r>
              <a:rPr lang="es-AR" b="1" dirty="0" err="1" smtClean="0"/>
              <a:t>Vanco</a:t>
            </a:r>
            <a:r>
              <a:rPr lang="es-AR" b="1" dirty="0" smtClean="0"/>
              <a:t> + TMSM</a:t>
            </a:r>
          </a:p>
          <a:p>
            <a:r>
              <a:rPr lang="es-AR" b="1" dirty="0" smtClean="0"/>
              <a:t>Empeora su disnea, se interna en UTI, se realiza TAC: imágenes de bronconeumonía.</a:t>
            </a:r>
          </a:p>
          <a:p>
            <a:r>
              <a:rPr lang="es-AR" b="1" dirty="0" smtClean="0"/>
              <a:t>Se cambia ATB: </a:t>
            </a:r>
            <a:r>
              <a:rPr lang="es-AR" b="1" dirty="0" err="1" smtClean="0"/>
              <a:t>Linesolid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59595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SANCHEZ ABEL 01 (2).ti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7175"/>
            <a:ext cx="487680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33600" y="257175"/>
            <a:ext cx="2222376" cy="219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803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7175"/>
            <a:ext cx="487680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33600" y="257175"/>
            <a:ext cx="2222376" cy="219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007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7175"/>
            <a:ext cx="487680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95736" y="257175"/>
            <a:ext cx="1944216" cy="147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2 Rectángulo"/>
          <p:cNvSpPr/>
          <p:nvPr/>
        </p:nvSpPr>
        <p:spPr>
          <a:xfrm>
            <a:off x="2195736" y="404664"/>
            <a:ext cx="216024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52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7175"/>
            <a:ext cx="487680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33600" y="257175"/>
            <a:ext cx="2294384" cy="219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088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7175"/>
            <a:ext cx="487680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133600" y="257175"/>
            <a:ext cx="2150368" cy="219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273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7175"/>
            <a:ext cx="487680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33600" y="257175"/>
            <a:ext cx="2222376" cy="219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67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7175"/>
            <a:ext cx="487680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133600" y="257175"/>
            <a:ext cx="2150368" cy="219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026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S</a:t>
            </a:r>
            <a:r>
              <a:rPr lang="es-AR" b="1" dirty="0" smtClean="0"/>
              <a:t>e realiza Cirugía</a:t>
            </a:r>
            <a:endParaRPr lang="es-AR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5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AR" sz="1400" b="1" dirty="0" smtClean="0">
                <a:solidFill>
                  <a:schemeClr val="tx1"/>
                </a:solidFill>
              </a:rPr>
              <a:t>Estreptococo sin problema de resistencia</a:t>
            </a:r>
          </a:p>
          <a:p>
            <a:r>
              <a:rPr lang="es-AR" sz="1400" b="1" dirty="0" smtClean="0">
                <a:solidFill>
                  <a:schemeClr val="tx1"/>
                </a:solidFill>
              </a:rPr>
              <a:t>Hay cepas de virulencia aumentada</a:t>
            </a:r>
            <a:endParaRPr lang="es-AR" sz="1400" b="1" dirty="0">
              <a:solidFill>
                <a:schemeClr val="tx1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erisipela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94465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5" y="144462"/>
            <a:ext cx="8699863" cy="652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28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8892033" cy="666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7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648519"/>
            <a:ext cx="8903849" cy="501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08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Elección de tratamiento</a:t>
            </a:r>
            <a:endParaRPr lang="es-AR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5607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solidFill>
                  <a:schemeClr val="tx1"/>
                </a:solidFill>
              </a:rPr>
              <a:t>Tratamiento empírico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Cobertura para Estreptococo:</a:t>
            </a:r>
          </a:p>
          <a:p>
            <a:pPr marL="11430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Penicilina y derivados</a:t>
            </a:r>
          </a:p>
          <a:p>
            <a:pPr marL="114300" indent="0">
              <a:buNone/>
            </a:pPr>
            <a:r>
              <a:rPr lang="es-AR" b="1" dirty="0" smtClean="0"/>
              <a:t>En formas graves agregar </a:t>
            </a:r>
            <a:r>
              <a:rPr lang="es-AR" b="1" dirty="0" smtClean="0">
                <a:solidFill>
                  <a:srgbClr val="0070C0"/>
                </a:solidFill>
              </a:rPr>
              <a:t>Clindamicina</a:t>
            </a:r>
            <a:r>
              <a:rPr lang="es-AR" b="1" dirty="0" smtClean="0"/>
              <a:t>    (</a:t>
            </a:r>
            <a:r>
              <a:rPr lang="es-AR" b="1" dirty="0" err="1" smtClean="0"/>
              <a:t>Inmunomodulador</a:t>
            </a:r>
            <a:r>
              <a:rPr lang="es-AR" b="1" dirty="0" smtClean="0"/>
              <a:t>)</a:t>
            </a:r>
          </a:p>
          <a:p>
            <a:r>
              <a:rPr lang="es-AR" b="1" dirty="0" smtClean="0"/>
              <a:t>Posibilidad de participación del Estafilococo:</a:t>
            </a:r>
          </a:p>
          <a:p>
            <a:pPr marL="11430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TMS, </a:t>
            </a:r>
            <a:r>
              <a:rPr lang="es-AR" b="1" dirty="0" err="1" smtClean="0">
                <a:solidFill>
                  <a:srgbClr val="0070C0"/>
                </a:solidFill>
              </a:rPr>
              <a:t>Rifampicina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Minociclina</a:t>
            </a:r>
            <a:r>
              <a:rPr lang="es-AR" b="1" dirty="0" smtClean="0">
                <a:solidFill>
                  <a:srgbClr val="0070C0"/>
                </a:solidFill>
              </a:rPr>
              <a:t>.</a:t>
            </a:r>
          </a:p>
          <a:p>
            <a:pPr marL="114300" indent="0">
              <a:buNone/>
            </a:pPr>
            <a:r>
              <a:rPr lang="es-AR" b="1" dirty="0" smtClean="0">
                <a:solidFill>
                  <a:schemeClr val="tx1"/>
                </a:solidFill>
              </a:rPr>
              <a:t>Tratamiento realizado: </a:t>
            </a:r>
          </a:p>
          <a:p>
            <a:pPr marL="11430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Ampicilina</a:t>
            </a:r>
            <a:r>
              <a:rPr lang="es-AR" b="1" dirty="0" smtClean="0">
                <a:solidFill>
                  <a:schemeClr val="tx1"/>
                </a:solidFill>
              </a:rPr>
              <a:t> 2 </a:t>
            </a:r>
            <a:r>
              <a:rPr lang="es-AR" b="1" dirty="0" err="1" smtClean="0">
                <a:solidFill>
                  <a:schemeClr val="tx1"/>
                </a:solidFill>
              </a:rPr>
              <a:t>grs</a:t>
            </a:r>
            <a:r>
              <a:rPr lang="es-AR" b="1" dirty="0" smtClean="0">
                <a:solidFill>
                  <a:schemeClr val="tx1"/>
                </a:solidFill>
              </a:rPr>
              <a:t> </a:t>
            </a:r>
            <a:r>
              <a:rPr lang="es-AR" b="1" dirty="0" err="1" smtClean="0">
                <a:solidFill>
                  <a:schemeClr val="tx1"/>
                </a:solidFill>
              </a:rPr>
              <a:t>e.v</a:t>
            </a:r>
            <a:r>
              <a:rPr lang="es-AR" b="1" dirty="0" smtClean="0">
                <a:solidFill>
                  <a:schemeClr val="tx1"/>
                </a:solidFill>
              </a:rPr>
              <a:t> cada 6 Hs. + </a:t>
            </a:r>
            <a:r>
              <a:rPr lang="es-AR" b="1" dirty="0" smtClean="0">
                <a:solidFill>
                  <a:srgbClr val="0070C0"/>
                </a:solidFill>
              </a:rPr>
              <a:t>Clindamicina </a:t>
            </a:r>
            <a:r>
              <a:rPr lang="es-AR" b="1" dirty="0" smtClean="0">
                <a:solidFill>
                  <a:schemeClr val="tx1"/>
                </a:solidFill>
              </a:rPr>
              <a:t>600 </a:t>
            </a:r>
            <a:r>
              <a:rPr lang="es-AR" b="1" dirty="0" err="1" smtClean="0">
                <a:solidFill>
                  <a:schemeClr val="tx1"/>
                </a:solidFill>
              </a:rPr>
              <a:t>e.v</a:t>
            </a:r>
            <a:r>
              <a:rPr lang="es-AR" b="1" dirty="0" smtClean="0">
                <a:solidFill>
                  <a:schemeClr val="tx1"/>
                </a:solidFill>
              </a:rPr>
              <a:t> cada 8 Hs. + </a:t>
            </a:r>
            <a:r>
              <a:rPr lang="es-AR" b="1" dirty="0" smtClean="0">
                <a:solidFill>
                  <a:srgbClr val="0070C0"/>
                </a:solidFill>
              </a:rPr>
              <a:t>TMS</a:t>
            </a:r>
            <a:r>
              <a:rPr lang="es-AR" b="1" dirty="0" smtClean="0">
                <a:solidFill>
                  <a:schemeClr val="tx1"/>
                </a:solidFill>
              </a:rPr>
              <a:t> 2 ampollas cada 12 hs </a:t>
            </a:r>
            <a:r>
              <a:rPr lang="es-AR" b="1" dirty="0" err="1" smtClean="0">
                <a:solidFill>
                  <a:schemeClr val="tx1"/>
                </a:solidFill>
              </a:rPr>
              <a:t>e.v</a:t>
            </a:r>
            <a:r>
              <a:rPr lang="es-AR" b="1" dirty="0" smtClean="0">
                <a:solidFill>
                  <a:schemeClr val="tx1"/>
                </a:solidFill>
              </a:rPr>
              <a:t>.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4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err="1" smtClean="0"/>
              <a:t>enterobacterias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16320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7737"/>
            <a:ext cx="8580636" cy="561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835696" y="260648"/>
            <a:ext cx="47525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PASOS DE LA RESISTENCIA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8248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 idx="4294967295"/>
          </p:nvPr>
        </p:nvSpPr>
        <p:spPr/>
        <p:txBody>
          <a:bodyPr lIns="0" rIns="0" bIns="0" anchor="b"/>
          <a:lstStyle/>
          <a:p>
            <a:r>
              <a:rPr lang="es-AR" b="1" i="1" u="sng" dirty="0"/>
              <a:t>Mecanismos de Resistencia</a:t>
            </a:r>
          </a:p>
        </p:txBody>
      </p:sp>
      <p:sp>
        <p:nvSpPr>
          <p:cNvPr id="24579" name="2 Marcador de contenido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273050" indent="-273050"/>
            <a:r>
              <a:rPr lang="es-AR" b="1" dirty="0"/>
              <a:t>Impermeabilidad</a:t>
            </a:r>
          </a:p>
          <a:p>
            <a:pPr marL="273050" indent="-273050"/>
            <a:r>
              <a:rPr lang="es-AR" b="1" dirty="0"/>
              <a:t>Eflujo</a:t>
            </a:r>
          </a:p>
          <a:p>
            <a:pPr marL="273050" indent="-273050"/>
            <a:r>
              <a:rPr lang="es-AR" b="1" dirty="0"/>
              <a:t>Alteración de sitio blanco</a:t>
            </a:r>
          </a:p>
          <a:p>
            <a:pPr marL="273050" indent="-273050"/>
            <a:r>
              <a:rPr lang="es-AR" b="1" dirty="0"/>
              <a:t>Inactivación enzimática </a:t>
            </a:r>
          </a:p>
          <a:p>
            <a:pPr marL="273050" indent="-273050">
              <a:buFontTx/>
              <a:buNone/>
            </a:pPr>
            <a:endParaRPr lang="es-AR" b="1" dirty="0"/>
          </a:p>
          <a:p>
            <a:pPr marL="273050" indent="-273050"/>
            <a:endParaRPr lang="es-AR" b="1" dirty="0"/>
          </a:p>
          <a:p>
            <a:pPr marL="273050" indent="-273050">
              <a:buFontTx/>
              <a:buNone/>
            </a:pPr>
            <a:r>
              <a:rPr lang="es-AR" b="1" i="1" dirty="0"/>
              <a:t>                                   </a:t>
            </a:r>
            <a:endParaRPr lang="es-AR" b="1" i="1" dirty="0" smtClean="0"/>
          </a:p>
          <a:p>
            <a:pPr marL="273050" indent="-273050">
              <a:buFontTx/>
              <a:buNone/>
            </a:pPr>
            <a:r>
              <a:rPr lang="es-AR" b="1" i="1" dirty="0"/>
              <a:t> </a:t>
            </a:r>
            <a:r>
              <a:rPr lang="es-AR" b="1" i="1" dirty="0" smtClean="0"/>
              <a:t>                                             </a:t>
            </a:r>
            <a:r>
              <a:rPr lang="es-AR" b="1" i="1" dirty="0"/>
              <a:t>Beta-</a:t>
            </a:r>
            <a:r>
              <a:rPr lang="es-AR" b="1" i="1" dirty="0" err="1"/>
              <a:t>lactamasas</a:t>
            </a:r>
            <a:endParaRPr lang="es-AR" b="1" i="1" dirty="0"/>
          </a:p>
        </p:txBody>
      </p:sp>
      <p:sp>
        <p:nvSpPr>
          <p:cNvPr id="5" name="4 Flecha abajo"/>
          <p:cNvSpPr/>
          <p:nvPr/>
        </p:nvSpPr>
        <p:spPr>
          <a:xfrm>
            <a:off x="4787900" y="3860800"/>
            <a:ext cx="1511300" cy="1081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751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err="1"/>
              <a:t>Betalactamasas</a:t>
            </a:r>
            <a:endParaRPr lang="es-ES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s-ES_tradnl" sz="2400" b="1" dirty="0">
                <a:solidFill>
                  <a:srgbClr val="0070C0"/>
                </a:solidFill>
              </a:rPr>
              <a:t>Espectro</a:t>
            </a:r>
          </a:p>
          <a:p>
            <a:pPr>
              <a:lnSpc>
                <a:spcPct val="90000"/>
              </a:lnSpc>
            </a:pPr>
            <a:r>
              <a:rPr lang="es-ES_tradnl" sz="2400" b="1" dirty="0" err="1"/>
              <a:t>Betalactamasas</a:t>
            </a:r>
            <a:r>
              <a:rPr lang="es-ES_tradnl" sz="2400" b="1" dirty="0"/>
              <a:t> de espectro reducido: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400" b="1" dirty="0"/>
              <a:t>	Afecta a penicilina.</a:t>
            </a:r>
          </a:p>
          <a:p>
            <a:pPr>
              <a:lnSpc>
                <a:spcPct val="90000"/>
              </a:lnSpc>
            </a:pPr>
            <a:r>
              <a:rPr lang="es-ES_tradnl" sz="2400" b="1" dirty="0" err="1"/>
              <a:t>Betalactamasas</a:t>
            </a:r>
            <a:r>
              <a:rPr lang="es-ES_tradnl" sz="2400" b="1" dirty="0"/>
              <a:t> de espectro ampliado (BLEA):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400" b="1" dirty="0"/>
              <a:t>	Afecta a ampicilina, </a:t>
            </a:r>
            <a:r>
              <a:rPr lang="es-ES_tradnl" sz="2400" b="1" dirty="0" err="1"/>
              <a:t>amoxicilina</a:t>
            </a:r>
            <a:r>
              <a:rPr lang="es-ES_tradnl" sz="2400" b="1" dirty="0"/>
              <a:t>, </a:t>
            </a:r>
            <a:r>
              <a:rPr lang="es-ES_tradnl" sz="2400" b="1" dirty="0" err="1"/>
              <a:t>cefalos</a:t>
            </a:r>
            <a:r>
              <a:rPr lang="es-ES_tradnl" sz="2400" b="1" dirty="0"/>
              <a:t> de 1º g.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400" b="1" dirty="0"/>
              <a:t>	No da resistencia para: Inhibidores de </a:t>
            </a:r>
            <a:r>
              <a:rPr lang="es-ES_tradnl" sz="2400" b="1" dirty="0" err="1"/>
              <a:t>betalactamasas</a:t>
            </a:r>
            <a:endParaRPr lang="es-ES_tradnl" sz="2400" b="1" dirty="0"/>
          </a:p>
          <a:p>
            <a:pPr>
              <a:lnSpc>
                <a:spcPct val="90000"/>
              </a:lnSpc>
            </a:pPr>
            <a:r>
              <a:rPr lang="es-ES_tradnl" sz="2400" b="1" dirty="0" err="1"/>
              <a:t>Betalactamasas</a:t>
            </a:r>
            <a:r>
              <a:rPr lang="es-ES_tradnl" sz="2400" b="1" dirty="0"/>
              <a:t> de espectro </a:t>
            </a:r>
            <a:r>
              <a:rPr lang="es-ES_tradnl" sz="2400" b="1" dirty="0" smtClean="0"/>
              <a:t>extendido </a:t>
            </a:r>
            <a:r>
              <a:rPr lang="es-ES_tradnl" sz="2400" b="1" dirty="0"/>
              <a:t>(BLEE):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400" b="1" dirty="0"/>
              <a:t>	Afecta a </a:t>
            </a:r>
            <a:r>
              <a:rPr lang="es-ES_tradnl" sz="2400" b="1" dirty="0" err="1"/>
              <a:t>betalactámicos</a:t>
            </a:r>
            <a:r>
              <a:rPr lang="es-ES_tradnl" sz="2400" b="1" dirty="0"/>
              <a:t> y a </a:t>
            </a:r>
            <a:r>
              <a:rPr lang="es-ES_tradnl" sz="2400" b="1" dirty="0" err="1"/>
              <a:t>cefalosporinas</a:t>
            </a:r>
            <a:r>
              <a:rPr lang="es-ES_tradnl" sz="2400" b="1" dirty="0"/>
              <a:t> de 3º generación.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400" b="1" dirty="0"/>
              <a:t>	No afecta a </a:t>
            </a:r>
            <a:r>
              <a:rPr lang="es-ES_tradnl" sz="2400" b="1" dirty="0" err="1"/>
              <a:t>Carbapenem</a:t>
            </a:r>
            <a:r>
              <a:rPr lang="es-ES_tradnl" sz="2400" b="1" dirty="0"/>
              <a:t>, ni tampoco a </a:t>
            </a:r>
            <a:r>
              <a:rPr lang="es-ES_tradnl" sz="2400" b="1" dirty="0" err="1"/>
              <a:t>Piper</a:t>
            </a:r>
            <a:r>
              <a:rPr lang="es-ES_tradnl" sz="2400" b="1" dirty="0"/>
              <a:t>-Tazo</a:t>
            </a:r>
          </a:p>
        </p:txBody>
      </p:sp>
    </p:spTree>
    <p:extLst>
      <p:ext uri="{BB962C8B-B14F-4D97-AF65-F5344CB8AC3E}">
        <p14:creationId xmlns:p14="http://schemas.microsoft.com/office/powerpoint/2010/main" val="47281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4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9128125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448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err="1" smtClean="0"/>
              <a:t>enterobacterias</a:t>
            </a:r>
            <a:endParaRPr lang="es-AR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Infección urinaria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4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000"/>
              <a:t>Informe de R  de E.Coli</a:t>
            </a:r>
            <a:br>
              <a:rPr lang="es-ES" sz="4000"/>
            </a:br>
            <a:r>
              <a:rPr lang="es-ES" sz="4000"/>
              <a:t>Red Whonet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8353425" cy="29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88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n 8" descr="fondo diapo stam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2725"/>
            <a:ext cx="9202738" cy="707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Marcador de texto 24"/>
          <p:cNvSpPr>
            <a:spLocks noGrp="1"/>
          </p:cNvSpPr>
          <p:nvPr>
            <p:ph type="body" idx="4294967295"/>
          </p:nvPr>
        </p:nvSpPr>
        <p:spPr>
          <a:xfrm>
            <a:off x="1514475" y="1643063"/>
            <a:ext cx="6959600" cy="342900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s-ES_tradnl" sz="1800">
                <a:solidFill>
                  <a:srgbClr val="005A9C"/>
                </a:solidFill>
              </a:rPr>
              <a:t>Perfil de resistencia de </a:t>
            </a:r>
            <a:r>
              <a:rPr lang="es-ES_tradnl" sz="1800" i="1">
                <a:solidFill>
                  <a:srgbClr val="005A9C"/>
                </a:solidFill>
              </a:rPr>
              <a:t>E. coli</a:t>
            </a:r>
            <a:r>
              <a:rPr lang="es-ES_tradnl" sz="1800">
                <a:solidFill>
                  <a:srgbClr val="005A9C"/>
                </a:solidFill>
              </a:rPr>
              <a:t> y </a:t>
            </a:r>
            <a:r>
              <a:rPr lang="es-ES_tradnl" sz="1800" i="1">
                <a:solidFill>
                  <a:srgbClr val="005A9C"/>
                </a:solidFill>
              </a:rPr>
              <a:t>K. pneumoniae</a:t>
            </a:r>
            <a:r>
              <a:rPr lang="es-ES_tradnl" sz="1800">
                <a:solidFill>
                  <a:srgbClr val="005A9C"/>
                </a:solidFill>
              </a:rPr>
              <a:t> de pacientes ambulatorios</a:t>
            </a:r>
          </a:p>
        </p:txBody>
      </p:sp>
      <p:sp>
        <p:nvSpPr>
          <p:cNvPr id="53252" name="Marcador de texto 25"/>
          <p:cNvSpPr>
            <a:spLocks noGrp="1"/>
          </p:cNvSpPr>
          <p:nvPr>
            <p:ph type="body" sz="quarter" idx="4294967295"/>
          </p:nvPr>
        </p:nvSpPr>
        <p:spPr>
          <a:xfrm>
            <a:off x="3441700" y="549275"/>
            <a:ext cx="5032375" cy="609600"/>
          </a:xfrm>
        </p:spPr>
        <p:txBody>
          <a:bodyPr anchor="b">
            <a:normAutofit/>
          </a:bodyPr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s-ES_tradnl" sz="3600">
                <a:solidFill>
                  <a:srgbClr val="747575"/>
                </a:solidFill>
              </a:rPr>
              <a:t>UROCULTIVO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-26988"/>
            <a:ext cx="2165350" cy="130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307" name="Rectangle 59"/>
          <p:cNvSpPr>
            <a:spLocks noChangeArrowheads="1"/>
          </p:cNvSpPr>
          <p:nvPr/>
        </p:nvSpPr>
        <p:spPr bwMode="auto">
          <a:xfrm>
            <a:off x="0" y="1639888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s-AR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9223" name="Object 2"/>
          <p:cNvGraphicFramePr>
            <a:graphicFrameLocks noChangeAspect="1"/>
          </p:cNvGraphicFramePr>
          <p:nvPr/>
        </p:nvGraphicFramePr>
        <p:xfrm>
          <a:off x="1108075" y="1887538"/>
          <a:ext cx="6964363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Gráfico" r:id="rId5" imgW="5588000" imgH="3225800" progId="Excel.Sheet.8">
                  <p:embed/>
                </p:oleObj>
              </mc:Choice>
              <mc:Fallback>
                <p:oleObj name="Gráfico" r:id="rId5" imgW="5588000" imgH="3225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1887538"/>
                        <a:ext cx="6964363" cy="434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1133475"/>
            <a:ext cx="6629400" cy="1524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63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Datos locales</a:t>
            </a:r>
            <a:endParaRPr lang="es-AR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652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8" y="764704"/>
            <a:ext cx="4913028" cy="323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24744"/>
            <a:ext cx="285750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043608" y="4869160"/>
            <a:ext cx="618127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Laboratorio de bacteriología Hospital centro de Salud Dr. Zenón J. Santillán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3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849"/>
            <a:ext cx="7776863" cy="653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06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48680"/>
            <a:ext cx="4657725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74" y="3933056"/>
            <a:ext cx="464820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31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Tratamiento</a:t>
            </a:r>
            <a:endParaRPr lang="es-AR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866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b="1" dirty="0" smtClean="0"/>
              <a:t>ANTIBACTERIANOS</a:t>
            </a:r>
            <a:r>
              <a:rPr lang="es-AR" dirty="0"/>
              <a:t/>
            </a:r>
            <a:br>
              <a:rPr lang="es-AR" dirty="0"/>
            </a:br>
            <a:r>
              <a:rPr lang="es-AR" b="1" dirty="0" smtClean="0"/>
              <a:t>Enterobacterias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b="1" dirty="0" err="1" smtClean="0"/>
              <a:t>Piperacilina-Tazobactam</a:t>
            </a:r>
            <a:r>
              <a:rPr lang="es-AR" b="1" dirty="0"/>
              <a:t>: sensibilidad adecuada.</a:t>
            </a:r>
          </a:p>
          <a:p>
            <a:r>
              <a:rPr lang="es-AR" b="1" dirty="0" err="1"/>
              <a:t>Amicacina</a:t>
            </a:r>
            <a:r>
              <a:rPr lang="es-AR" b="1" dirty="0"/>
              <a:t>: sensibilidad adecuada.</a:t>
            </a:r>
          </a:p>
          <a:p>
            <a:r>
              <a:rPr lang="es-AR" b="1" dirty="0" err="1"/>
              <a:t>Gentamicina</a:t>
            </a:r>
            <a:r>
              <a:rPr lang="es-AR" b="1" dirty="0"/>
              <a:t>: </a:t>
            </a:r>
            <a:r>
              <a:rPr lang="es-AR" b="1" dirty="0" err="1"/>
              <a:t>sensibilida</a:t>
            </a:r>
            <a:r>
              <a:rPr lang="es-AR" b="1" dirty="0"/>
              <a:t> que va disminuyendo.</a:t>
            </a:r>
          </a:p>
          <a:p>
            <a:r>
              <a:rPr lang="es-AR" b="1" dirty="0"/>
              <a:t>Ampicilina </a:t>
            </a:r>
            <a:r>
              <a:rPr lang="es-AR" b="1" dirty="0" err="1"/>
              <a:t>Sulbactam</a:t>
            </a:r>
            <a:r>
              <a:rPr lang="es-AR" b="1" dirty="0"/>
              <a:t>: sensibilidad disminuida</a:t>
            </a:r>
          </a:p>
          <a:p>
            <a:r>
              <a:rPr lang="es-AR" b="1" dirty="0" err="1"/>
              <a:t>Ciprofloxacina</a:t>
            </a:r>
            <a:r>
              <a:rPr lang="es-AR" b="1" dirty="0"/>
              <a:t>: sensibilidad que va disminuyendo, inductores de B. </a:t>
            </a:r>
            <a:r>
              <a:rPr lang="es-AR" b="1" dirty="0" err="1"/>
              <a:t>Lactamasas</a:t>
            </a:r>
            <a:r>
              <a:rPr lang="es-AR" b="1" dirty="0"/>
              <a:t>.</a:t>
            </a:r>
          </a:p>
          <a:p>
            <a:r>
              <a:rPr lang="es-AR" b="1" dirty="0" err="1"/>
              <a:t>Ceftriaxona</a:t>
            </a:r>
            <a:r>
              <a:rPr lang="es-AR" b="1" dirty="0"/>
              <a:t>: sensibilidad que va disminuyendo, inductores de B. </a:t>
            </a:r>
            <a:r>
              <a:rPr lang="es-AR" b="1" dirty="0" err="1"/>
              <a:t>Lactamasas</a:t>
            </a:r>
            <a:r>
              <a:rPr lang="es-AR" b="1" dirty="0"/>
              <a:t>.</a:t>
            </a:r>
          </a:p>
          <a:p>
            <a:r>
              <a:rPr lang="es-AR" b="1" dirty="0" err="1"/>
              <a:t>Carbapenem</a:t>
            </a:r>
            <a:r>
              <a:rPr lang="es-AR" b="1" dirty="0"/>
              <a:t>: reservado para </a:t>
            </a:r>
            <a:r>
              <a:rPr lang="es-AR" b="1" dirty="0" err="1"/>
              <a:t>enterobacterias</a:t>
            </a:r>
            <a:r>
              <a:rPr lang="es-AR" b="1" dirty="0"/>
              <a:t> resistentes.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784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Anaerobios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200" b="1" dirty="0" smtClean="0"/>
              <a:t>Metronidazol </a:t>
            </a:r>
            <a:r>
              <a:rPr lang="es-AR" sz="3200" b="1" dirty="0"/>
              <a:t>y </a:t>
            </a:r>
            <a:r>
              <a:rPr lang="es-AR" sz="3200" b="1" dirty="0" err="1"/>
              <a:t>Ornidazol</a:t>
            </a:r>
            <a:r>
              <a:rPr lang="es-AR" sz="3200" b="1" dirty="0"/>
              <a:t>: sensibilidad adecuada</a:t>
            </a:r>
          </a:p>
          <a:p>
            <a:r>
              <a:rPr lang="es-AR" sz="3200" b="1" dirty="0"/>
              <a:t>Ampicilina –</a:t>
            </a:r>
            <a:r>
              <a:rPr lang="es-AR" sz="3200" b="1" dirty="0" err="1"/>
              <a:t>Sulbactam</a:t>
            </a:r>
            <a:r>
              <a:rPr lang="es-AR" sz="3200" b="1" dirty="0"/>
              <a:t>: sensibilidad </a:t>
            </a:r>
            <a:r>
              <a:rPr lang="es-AR" sz="3200" b="1" dirty="0" smtClean="0"/>
              <a:t>adecuada</a:t>
            </a:r>
            <a:endParaRPr lang="es-AR" sz="3200" b="1" dirty="0"/>
          </a:p>
          <a:p>
            <a:r>
              <a:rPr lang="es-AR" sz="3200" b="1" dirty="0" err="1" smtClean="0"/>
              <a:t>Piperacilina-Tazobactam</a:t>
            </a:r>
            <a:r>
              <a:rPr lang="es-AR" sz="3200" b="1" dirty="0"/>
              <a:t>: sensibilidad adecuada</a:t>
            </a:r>
          </a:p>
          <a:p>
            <a:r>
              <a:rPr lang="es-AR" sz="3200" b="1" dirty="0"/>
              <a:t>Clindamicina: sensibilidad disminuida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8959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Septiembre 2014: </a:t>
            </a:r>
            <a:r>
              <a:rPr lang="es-AR" b="1" dirty="0" err="1" smtClean="0"/>
              <a:t>Urocultivo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Mas de 100 leuco x campo</a:t>
            </a:r>
          </a:p>
          <a:p>
            <a:r>
              <a:rPr lang="es-AR" b="1" dirty="0" err="1" smtClean="0">
                <a:solidFill>
                  <a:srgbClr val="FF0000"/>
                </a:solidFill>
              </a:rPr>
              <a:t>Klebsiella</a:t>
            </a:r>
            <a:r>
              <a:rPr lang="es-AR" b="1" dirty="0" smtClean="0">
                <a:solidFill>
                  <a:srgbClr val="FF0000"/>
                </a:solidFill>
              </a:rPr>
              <a:t> Productora de KPC</a:t>
            </a:r>
          </a:p>
          <a:p>
            <a:r>
              <a:rPr lang="es-AR" b="1" dirty="0" smtClean="0"/>
              <a:t>S.I. </a:t>
            </a:r>
            <a:r>
              <a:rPr lang="es-AR" b="1" dirty="0" err="1" smtClean="0"/>
              <a:t>amica</a:t>
            </a:r>
            <a:r>
              <a:rPr lang="es-AR" b="1" dirty="0" smtClean="0"/>
              <a:t>, </a:t>
            </a:r>
            <a:r>
              <a:rPr lang="es-AR" b="1" dirty="0" err="1" smtClean="0"/>
              <a:t>fosfo</a:t>
            </a:r>
            <a:endParaRPr lang="es-AR" b="1" dirty="0" smtClean="0"/>
          </a:p>
          <a:p>
            <a:r>
              <a:rPr lang="es-AR" b="1" dirty="0" smtClean="0"/>
              <a:t>R: </a:t>
            </a:r>
            <a:r>
              <a:rPr lang="es-AR" b="1" dirty="0" err="1" smtClean="0"/>
              <a:t>Cefalos</a:t>
            </a:r>
            <a:r>
              <a:rPr lang="es-AR" b="1" dirty="0" smtClean="0"/>
              <a:t> 1°, 2°, 3° y 4° generación.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</a:t>
            </a:r>
            <a:r>
              <a:rPr lang="es-AR" b="1" dirty="0" err="1" smtClean="0"/>
              <a:t>Cipro</a:t>
            </a:r>
            <a:r>
              <a:rPr lang="es-AR" b="1" dirty="0" smtClean="0"/>
              <a:t>, </a:t>
            </a:r>
            <a:r>
              <a:rPr lang="es-AR" b="1" dirty="0" err="1" smtClean="0"/>
              <a:t>Carbapenem</a:t>
            </a:r>
            <a:r>
              <a:rPr lang="es-AR" b="1" dirty="0" smtClean="0"/>
              <a:t>, </a:t>
            </a:r>
            <a:r>
              <a:rPr lang="es-AR" b="1" dirty="0" err="1" smtClean="0"/>
              <a:t>Nitrofuranos</a:t>
            </a:r>
            <a:endParaRPr lang="es-AR" b="1" dirty="0" smtClean="0"/>
          </a:p>
          <a:p>
            <a:r>
              <a:rPr lang="es-AR" b="1" dirty="0" smtClean="0"/>
              <a:t>S: </a:t>
            </a:r>
            <a:r>
              <a:rPr lang="es-AR" b="1" dirty="0" err="1" smtClean="0"/>
              <a:t>Colistina</a:t>
            </a:r>
            <a:r>
              <a:rPr lang="es-AR" b="1" dirty="0" smtClean="0"/>
              <a:t>: CIM 0,125  </a:t>
            </a:r>
            <a:r>
              <a:rPr lang="es-AR" b="1" dirty="0" smtClean="0">
                <a:solidFill>
                  <a:srgbClr val="0070C0"/>
                </a:solidFill>
              </a:rPr>
              <a:t>(S: - o = 2; R + 2)</a:t>
            </a:r>
          </a:p>
          <a:p>
            <a:pPr marL="0" indent="0">
              <a:buNone/>
            </a:pPr>
            <a:r>
              <a:rPr lang="es-AR" b="1" dirty="0">
                <a:solidFill>
                  <a:srgbClr val="0070C0"/>
                </a:solidFill>
              </a:rPr>
              <a:t> </a:t>
            </a:r>
            <a:r>
              <a:rPr lang="es-AR" b="1" dirty="0" smtClean="0">
                <a:solidFill>
                  <a:srgbClr val="0070C0"/>
                </a:solidFill>
              </a:rPr>
              <a:t>       </a:t>
            </a:r>
            <a:r>
              <a:rPr lang="es-AR" b="1" dirty="0" err="1" smtClean="0"/>
              <a:t>Tigeciclina</a:t>
            </a:r>
            <a:r>
              <a:rPr lang="es-AR" b="1" dirty="0" smtClean="0"/>
              <a:t>: CIM 0,25 </a:t>
            </a:r>
            <a:r>
              <a:rPr lang="es-AR" b="1" dirty="0" smtClean="0">
                <a:solidFill>
                  <a:srgbClr val="0070C0"/>
                </a:solidFill>
              </a:rPr>
              <a:t>(S: - o = 2; R + 4)</a:t>
            </a:r>
            <a:endParaRPr lang="es-A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55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892480" cy="652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848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20" y="476672"/>
            <a:ext cx="8811958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13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35" y="836712"/>
            <a:ext cx="835724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3579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53623"/>
            <a:ext cx="7704855" cy="550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5516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AR" altLang="es-AR"/>
          </a:p>
        </p:txBody>
      </p:sp>
      <p:pic>
        <p:nvPicPr>
          <p:cNvPr id="45064" name="Picture 8" descr="Imagen1LM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73"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3779838" y="369888"/>
            <a:ext cx="2486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AR" sz="3200" smtClean="0">
                <a:solidFill>
                  <a:srgbClr val="000000"/>
                </a:solidFill>
              </a:rPr>
              <a:t>Semmelweis</a:t>
            </a:r>
          </a:p>
        </p:txBody>
      </p:sp>
    </p:spTree>
    <p:extLst>
      <p:ext uri="{BB962C8B-B14F-4D97-AF65-F5344CB8AC3E}">
        <p14:creationId xmlns:p14="http://schemas.microsoft.com/office/powerpoint/2010/main" val="153811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41" y="836712"/>
            <a:ext cx="7849252" cy="4713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68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undición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  <a:fontScheme name="Fundición">
    <a:maj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微軟正黑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標楷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Fundición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75000"/>
              <a:satMod val="400000"/>
            </a:schemeClr>
          </a:gs>
          <a:gs pos="20000">
            <a:schemeClr val="phClr">
              <a:tint val="80000"/>
              <a:satMod val="355000"/>
            </a:schemeClr>
          </a:gs>
          <a:gs pos="100000">
            <a:schemeClr val="phClr">
              <a:tint val="95000"/>
              <a:shade val="55000"/>
              <a:satMod val="355000"/>
            </a:schemeClr>
          </a:gs>
        </a:gsLst>
        <a:path path="circle">
          <a:fillToRect l="67500" t="35000" r="32500" b="65000"/>
        </a:path>
      </a:gradFill>
      <a:blipFill>
        <a:blip xmlns:r="http://schemas.openxmlformats.org/officeDocument/2006/relationships" r:embed="rId1">
          <a:duotone>
            <a:schemeClr val="phClr">
              <a:shade val="30000"/>
              <a:satMod val="120000"/>
            </a:schemeClr>
            <a:schemeClr val="phClr">
              <a:tint val="70000"/>
              <a:satMod val="250000"/>
            </a:schemeClr>
          </a:duotone>
        </a:blip>
        <a:tile tx="0" ty="0" sx="50000" sy="50000" flip="none" algn="t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316</TotalTime>
  <Words>733</Words>
  <Application>Microsoft Office PowerPoint</Application>
  <PresentationFormat>Presentación en pantalla (4:3)</PresentationFormat>
  <Paragraphs>150</Paragraphs>
  <Slides>79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79</vt:i4>
      </vt:variant>
    </vt:vector>
  </HeadingPairs>
  <TitlesOfParts>
    <vt:vector size="96" baseType="lpstr">
      <vt:lpstr>Arial</vt:lpstr>
      <vt:lpstr>Arial Black</vt:lpstr>
      <vt:lpstr>Book Antiqua</vt:lpstr>
      <vt:lpstr>Calibri</vt:lpstr>
      <vt:lpstr>Century Gothic</vt:lpstr>
      <vt:lpstr>Comic Sans MS</vt:lpstr>
      <vt:lpstr>Rockwell</vt:lpstr>
      <vt:lpstr>Times New Roman</vt:lpstr>
      <vt:lpstr>Wingdings</vt:lpstr>
      <vt:lpstr>Boticario</vt:lpstr>
      <vt:lpstr>Radial</vt:lpstr>
      <vt:lpstr>Diseño predeterminado</vt:lpstr>
      <vt:lpstr>1_Tema de Office</vt:lpstr>
      <vt:lpstr>4_Tema de Office</vt:lpstr>
      <vt:lpstr>1_Radial</vt:lpstr>
      <vt:lpstr>Gráfico de Microsoft Excel</vt:lpstr>
      <vt:lpstr>Gráfico</vt:lpstr>
      <vt:lpstr>Resistencia bacteriana</vt:lpstr>
      <vt:lpstr>Presentación de PowerPoint</vt:lpstr>
      <vt:lpstr>estafilococo</vt:lpstr>
      <vt:lpstr>Estafilococo: patrones de resistencia</vt:lpstr>
      <vt:lpstr>Presentación de PowerPoint</vt:lpstr>
      <vt:lpstr> estafilococo mr de la comunidad</vt:lpstr>
      <vt:lpstr>Presentación de PowerPoint</vt:lpstr>
      <vt:lpstr>Gravedad del EMRco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Estudio de Sensibilidad de  S.aureus de la comunidad  Hospital del Niño Jesús -Tucumán </vt:lpstr>
      <vt:lpstr>Resistencia del Estafilococo aureus</vt:lpstr>
      <vt:lpstr>Antibacterianos para estafilococo</vt:lpstr>
      <vt:lpstr>Presentación de PowerPoint</vt:lpstr>
      <vt:lpstr>Caso Clínico </vt:lpstr>
      <vt:lpstr>Presentación de PowerPoint</vt:lpstr>
      <vt:lpstr>Conducta inicial</vt:lpstr>
      <vt:lpstr>Presentación de PowerPoint</vt:lpstr>
      <vt:lpstr>Casos clínicos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Paciente A. S.</vt:lpstr>
      <vt:lpstr>Evolución</vt:lpstr>
      <vt:lpstr>Evolución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 realiza Cirugía</vt:lpstr>
      <vt:lpstr>erisipela</vt:lpstr>
      <vt:lpstr>Presentación de PowerPoint</vt:lpstr>
      <vt:lpstr>Presentación de PowerPoint</vt:lpstr>
      <vt:lpstr>Presentación de PowerPoint</vt:lpstr>
      <vt:lpstr>Elección de tratamiento</vt:lpstr>
      <vt:lpstr>Tratamiento empírico</vt:lpstr>
      <vt:lpstr>enterobacterias</vt:lpstr>
      <vt:lpstr>Presentación de PowerPoint</vt:lpstr>
      <vt:lpstr>Mecanismos de Resistencia</vt:lpstr>
      <vt:lpstr>Betalactamasas</vt:lpstr>
      <vt:lpstr>Presentación de PowerPoint</vt:lpstr>
      <vt:lpstr>Presentación de PowerPoint</vt:lpstr>
      <vt:lpstr>enterobacterias</vt:lpstr>
      <vt:lpstr>Informe de R  de E.Coli Red Whonet</vt:lpstr>
      <vt:lpstr>Presentación de PowerPoint</vt:lpstr>
      <vt:lpstr>Datos locales</vt:lpstr>
      <vt:lpstr>Presentación de PowerPoint</vt:lpstr>
      <vt:lpstr>Presentación de PowerPoint</vt:lpstr>
      <vt:lpstr>Presentación de PowerPoint</vt:lpstr>
      <vt:lpstr>Tratamiento</vt:lpstr>
      <vt:lpstr> ANTIBACTERIANOS Enterobacterias </vt:lpstr>
      <vt:lpstr>Anaerobios </vt:lpstr>
      <vt:lpstr>Septiembre 2014: Urocultivo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Resistencia bacteriana</dc:title>
  <dc:creator>pc</dc:creator>
  <cp:lastModifiedBy>Full name</cp:lastModifiedBy>
  <cp:revision>62</cp:revision>
  <dcterms:created xsi:type="dcterms:W3CDTF">2014-10-04T21:02:38Z</dcterms:created>
  <dcterms:modified xsi:type="dcterms:W3CDTF">2018-10-20T15:40:15Z</dcterms:modified>
</cp:coreProperties>
</file>