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9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0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11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2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13.xml" ContentType="application/vnd.openxmlformats-officedocument.theme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14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theme/theme15.xml" ContentType="application/vnd.openxmlformats-officedocument.theme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theme/theme16.xml" ContentType="application/vnd.openxmlformats-officedocument.theme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theme/theme17.xml" ContentType="application/vnd.openxmlformats-officedocument.theme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theme/theme18.xml" ContentType="application/vnd.openxmlformats-officedocument.theme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theme/theme19.xml" ContentType="application/vnd.openxmlformats-officedocument.theme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theme/theme20.xml" ContentType="application/vnd.openxmlformats-officedocument.theme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theme/theme21.xml" ContentType="application/vnd.openxmlformats-officedocument.theme+xml"/>
  <Override PartName="/ppt/theme/theme2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3" r:id="rId8"/>
    <p:sldMasterId id="2147483745" r:id="rId9"/>
    <p:sldMasterId id="2147483757" r:id="rId10"/>
    <p:sldMasterId id="2147483769" r:id="rId11"/>
    <p:sldMasterId id="2147483782" r:id="rId12"/>
    <p:sldMasterId id="2147483795" r:id="rId13"/>
    <p:sldMasterId id="2147483807" r:id="rId14"/>
    <p:sldMasterId id="2147483897" r:id="rId15"/>
    <p:sldMasterId id="2147483909" r:id="rId16"/>
    <p:sldMasterId id="2147483921" r:id="rId17"/>
    <p:sldMasterId id="2147483933" r:id="rId18"/>
    <p:sldMasterId id="2147483947" r:id="rId19"/>
    <p:sldMasterId id="2147483961" r:id="rId20"/>
    <p:sldMasterId id="2147483973" r:id="rId21"/>
  </p:sldMasterIdLst>
  <p:notesMasterIdLst>
    <p:notesMasterId r:id="rId111"/>
  </p:notesMasterIdLst>
  <p:sldIdLst>
    <p:sldId id="316" r:id="rId22"/>
    <p:sldId id="446" r:id="rId23"/>
    <p:sldId id="376" r:id="rId24"/>
    <p:sldId id="317" r:id="rId25"/>
    <p:sldId id="258" r:id="rId26"/>
    <p:sldId id="385" r:id="rId27"/>
    <p:sldId id="406" r:id="rId28"/>
    <p:sldId id="295" r:id="rId29"/>
    <p:sldId id="286" r:id="rId30"/>
    <p:sldId id="311" r:id="rId31"/>
    <p:sldId id="313" r:id="rId32"/>
    <p:sldId id="315" r:id="rId33"/>
    <p:sldId id="387" r:id="rId34"/>
    <p:sldId id="402" r:id="rId35"/>
    <p:sldId id="404" r:id="rId36"/>
    <p:sldId id="389" r:id="rId37"/>
    <p:sldId id="391" r:id="rId38"/>
    <p:sldId id="394" r:id="rId39"/>
    <p:sldId id="396" r:id="rId40"/>
    <p:sldId id="398" r:id="rId41"/>
    <p:sldId id="400" r:id="rId42"/>
    <p:sldId id="270" r:id="rId43"/>
    <p:sldId id="271" r:id="rId44"/>
    <p:sldId id="272" r:id="rId45"/>
    <p:sldId id="273" r:id="rId46"/>
    <p:sldId id="269" r:id="rId47"/>
    <p:sldId id="259" r:id="rId48"/>
    <p:sldId id="280" r:id="rId49"/>
    <p:sldId id="293" r:id="rId50"/>
    <p:sldId id="367" r:id="rId51"/>
    <p:sldId id="369" r:id="rId52"/>
    <p:sldId id="372" r:id="rId53"/>
    <p:sldId id="374" r:id="rId54"/>
    <p:sldId id="294" r:id="rId55"/>
    <p:sldId id="299" r:id="rId56"/>
    <p:sldId id="300" r:id="rId57"/>
    <p:sldId id="377" r:id="rId58"/>
    <p:sldId id="380" r:id="rId59"/>
    <p:sldId id="382" r:id="rId60"/>
    <p:sldId id="408" r:id="rId61"/>
    <p:sldId id="410" r:id="rId62"/>
    <p:sldId id="284" r:id="rId63"/>
    <p:sldId id="296" r:id="rId64"/>
    <p:sldId id="261" r:id="rId65"/>
    <p:sldId id="354" r:id="rId66"/>
    <p:sldId id="356" r:id="rId67"/>
    <p:sldId id="448" r:id="rId68"/>
    <p:sldId id="450" r:id="rId69"/>
    <p:sldId id="266" r:id="rId70"/>
    <p:sldId id="297" r:id="rId71"/>
    <p:sldId id="302" r:id="rId72"/>
    <p:sldId id="303" r:id="rId73"/>
    <p:sldId id="288" r:id="rId74"/>
    <p:sldId id="290" r:id="rId75"/>
    <p:sldId id="292" r:id="rId76"/>
    <p:sldId id="352" r:id="rId77"/>
    <p:sldId id="432" r:id="rId78"/>
    <p:sldId id="433" r:id="rId79"/>
    <p:sldId id="434" r:id="rId80"/>
    <p:sldId id="435" r:id="rId81"/>
    <p:sldId id="436" r:id="rId82"/>
    <p:sldId id="437" r:id="rId83"/>
    <p:sldId id="438" r:id="rId84"/>
    <p:sldId id="439" r:id="rId85"/>
    <p:sldId id="333" r:id="rId86"/>
    <p:sldId id="334" r:id="rId87"/>
    <p:sldId id="335" r:id="rId88"/>
    <p:sldId id="336" r:id="rId89"/>
    <p:sldId id="337" r:id="rId90"/>
    <p:sldId id="338" r:id="rId91"/>
    <p:sldId id="339" r:id="rId92"/>
    <p:sldId id="340" r:id="rId93"/>
    <p:sldId id="341" r:id="rId94"/>
    <p:sldId id="342" r:id="rId95"/>
    <p:sldId id="343" r:id="rId96"/>
    <p:sldId id="344" r:id="rId97"/>
    <p:sldId id="362" r:id="rId98"/>
    <p:sldId id="364" r:id="rId99"/>
    <p:sldId id="452" r:id="rId100"/>
    <p:sldId id="366" r:id="rId101"/>
    <p:sldId id="443" r:id="rId102"/>
    <p:sldId id="445" r:id="rId103"/>
    <p:sldId id="358" r:id="rId104"/>
    <p:sldId id="441" r:id="rId105"/>
    <p:sldId id="360" r:id="rId106"/>
    <p:sldId id="454" r:id="rId107"/>
    <p:sldId id="305" r:id="rId108"/>
    <p:sldId id="455" r:id="rId109"/>
    <p:sldId id="349" r:id="rId1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92" autoAdjust="0"/>
  </p:normalViewPr>
  <p:slideViewPr>
    <p:cSldViewPr snapToGrid="0">
      <p:cViewPr varScale="1">
        <p:scale>
          <a:sx n="84" d="100"/>
          <a:sy n="84" d="100"/>
        </p:scale>
        <p:origin x="624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2" d="100"/>
        <a:sy n="52" d="100"/>
      </p:scale>
      <p:origin x="0" y="150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5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21.xml"/><Relationship Id="rId47" Type="http://schemas.openxmlformats.org/officeDocument/2006/relationships/slide" Target="slides/slide26.xml"/><Relationship Id="rId63" Type="http://schemas.openxmlformats.org/officeDocument/2006/relationships/slide" Target="slides/slide42.xml"/><Relationship Id="rId68" Type="http://schemas.openxmlformats.org/officeDocument/2006/relationships/slide" Target="slides/slide47.xml"/><Relationship Id="rId84" Type="http://schemas.openxmlformats.org/officeDocument/2006/relationships/slide" Target="slides/slide63.xml"/><Relationship Id="rId89" Type="http://schemas.openxmlformats.org/officeDocument/2006/relationships/slide" Target="slides/slide68.xml"/><Relationship Id="rId112" Type="http://schemas.openxmlformats.org/officeDocument/2006/relationships/presProps" Target="presProps.xml"/><Relationship Id="rId16" Type="http://schemas.openxmlformats.org/officeDocument/2006/relationships/slideMaster" Target="slideMasters/slideMaster16.xml"/><Relationship Id="rId107" Type="http://schemas.openxmlformats.org/officeDocument/2006/relationships/slide" Target="slides/slide8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3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53" Type="http://schemas.openxmlformats.org/officeDocument/2006/relationships/slide" Target="slides/slide32.xml"/><Relationship Id="rId58" Type="http://schemas.openxmlformats.org/officeDocument/2006/relationships/slide" Target="slides/slide37.xml"/><Relationship Id="rId66" Type="http://schemas.openxmlformats.org/officeDocument/2006/relationships/slide" Target="slides/slide45.xml"/><Relationship Id="rId74" Type="http://schemas.openxmlformats.org/officeDocument/2006/relationships/slide" Target="slides/slide53.xml"/><Relationship Id="rId79" Type="http://schemas.openxmlformats.org/officeDocument/2006/relationships/slide" Target="slides/slide58.xml"/><Relationship Id="rId87" Type="http://schemas.openxmlformats.org/officeDocument/2006/relationships/slide" Target="slides/slide66.xml"/><Relationship Id="rId102" Type="http://schemas.openxmlformats.org/officeDocument/2006/relationships/slide" Target="slides/slide81.xml"/><Relationship Id="rId110" Type="http://schemas.openxmlformats.org/officeDocument/2006/relationships/slide" Target="slides/slide89.xml"/><Relationship Id="rId11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0.xml"/><Relationship Id="rId82" Type="http://schemas.openxmlformats.org/officeDocument/2006/relationships/slide" Target="slides/slide61.xml"/><Relationship Id="rId90" Type="http://schemas.openxmlformats.org/officeDocument/2006/relationships/slide" Target="slides/slide69.xml"/><Relationship Id="rId95" Type="http://schemas.openxmlformats.org/officeDocument/2006/relationships/slide" Target="slides/slide74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56" Type="http://schemas.openxmlformats.org/officeDocument/2006/relationships/slide" Target="slides/slide35.xml"/><Relationship Id="rId64" Type="http://schemas.openxmlformats.org/officeDocument/2006/relationships/slide" Target="slides/slide43.xml"/><Relationship Id="rId69" Type="http://schemas.openxmlformats.org/officeDocument/2006/relationships/slide" Target="slides/slide48.xml"/><Relationship Id="rId77" Type="http://schemas.openxmlformats.org/officeDocument/2006/relationships/slide" Target="slides/slide56.xml"/><Relationship Id="rId100" Type="http://schemas.openxmlformats.org/officeDocument/2006/relationships/slide" Target="slides/slide79.xml"/><Relationship Id="rId105" Type="http://schemas.openxmlformats.org/officeDocument/2006/relationships/slide" Target="slides/slide84.xml"/><Relationship Id="rId113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0.xml"/><Relationship Id="rId72" Type="http://schemas.openxmlformats.org/officeDocument/2006/relationships/slide" Target="slides/slide51.xml"/><Relationship Id="rId80" Type="http://schemas.openxmlformats.org/officeDocument/2006/relationships/slide" Target="slides/slide59.xml"/><Relationship Id="rId85" Type="http://schemas.openxmlformats.org/officeDocument/2006/relationships/slide" Target="slides/slide64.xml"/><Relationship Id="rId93" Type="http://schemas.openxmlformats.org/officeDocument/2006/relationships/slide" Target="slides/slide72.xml"/><Relationship Id="rId98" Type="http://schemas.openxmlformats.org/officeDocument/2006/relationships/slide" Target="slides/slide77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4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46" Type="http://schemas.openxmlformats.org/officeDocument/2006/relationships/slide" Target="slides/slide25.xml"/><Relationship Id="rId59" Type="http://schemas.openxmlformats.org/officeDocument/2006/relationships/slide" Target="slides/slide38.xml"/><Relationship Id="rId67" Type="http://schemas.openxmlformats.org/officeDocument/2006/relationships/slide" Target="slides/slide46.xml"/><Relationship Id="rId103" Type="http://schemas.openxmlformats.org/officeDocument/2006/relationships/slide" Target="slides/slide82.xml"/><Relationship Id="rId108" Type="http://schemas.openxmlformats.org/officeDocument/2006/relationships/slide" Target="slides/slide87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0.xml"/><Relationship Id="rId54" Type="http://schemas.openxmlformats.org/officeDocument/2006/relationships/slide" Target="slides/slide33.xml"/><Relationship Id="rId62" Type="http://schemas.openxmlformats.org/officeDocument/2006/relationships/slide" Target="slides/slide41.xml"/><Relationship Id="rId70" Type="http://schemas.openxmlformats.org/officeDocument/2006/relationships/slide" Target="slides/slide49.xml"/><Relationship Id="rId75" Type="http://schemas.openxmlformats.org/officeDocument/2006/relationships/slide" Target="slides/slide54.xml"/><Relationship Id="rId83" Type="http://schemas.openxmlformats.org/officeDocument/2006/relationships/slide" Target="slides/slide62.xml"/><Relationship Id="rId88" Type="http://schemas.openxmlformats.org/officeDocument/2006/relationships/slide" Target="slides/slide67.xml"/><Relationship Id="rId91" Type="http://schemas.openxmlformats.org/officeDocument/2006/relationships/slide" Target="slides/slide70.xml"/><Relationship Id="rId96" Type="http://schemas.openxmlformats.org/officeDocument/2006/relationships/slide" Target="slides/slide75.xml"/><Relationship Id="rId11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49" Type="http://schemas.openxmlformats.org/officeDocument/2006/relationships/slide" Target="slides/slide28.xml"/><Relationship Id="rId57" Type="http://schemas.openxmlformats.org/officeDocument/2006/relationships/slide" Target="slides/slide36.xml"/><Relationship Id="rId106" Type="http://schemas.openxmlformats.org/officeDocument/2006/relationships/slide" Target="slides/slide85.xml"/><Relationship Id="rId114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0.xml"/><Relationship Id="rId44" Type="http://schemas.openxmlformats.org/officeDocument/2006/relationships/slide" Target="slides/slide23.xml"/><Relationship Id="rId52" Type="http://schemas.openxmlformats.org/officeDocument/2006/relationships/slide" Target="slides/slide31.xml"/><Relationship Id="rId60" Type="http://schemas.openxmlformats.org/officeDocument/2006/relationships/slide" Target="slides/slide39.xml"/><Relationship Id="rId65" Type="http://schemas.openxmlformats.org/officeDocument/2006/relationships/slide" Target="slides/slide44.xml"/><Relationship Id="rId73" Type="http://schemas.openxmlformats.org/officeDocument/2006/relationships/slide" Target="slides/slide52.xml"/><Relationship Id="rId78" Type="http://schemas.openxmlformats.org/officeDocument/2006/relationships/slide" Target="slides/slide57.xml"/><Relationship Id="rId81" Type="http://schemas.openxmlformats.org/officeDocument/2006/relationships/slide" Target="slides/slide60.xml"/><Relationship Id="rId86" Type="http://schemas.openxmlformats.org/officeDocument/2006/relationships/slide" Target="slides/slide65.xml"/><Relationship Id="rId94" Type="http://schemas.openxmlformats.org/officeDocument/2006/relationships/slide" Target="slides/slide73.xml"/><Relationship Id="rId99" Type="http://schemas.openxmlformats.org/officeDocument/2006/relationships/slide" Target="slides/slide78.xml"/><Relationship Id="rId101" Type="http://schemas.openxmlformats.org/officeDocument/2006/relationships/slide" Target="slides/slide8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8.xml"/><Relationship Id="rId109" Type="http://schemas.openxmlformats.org/officeDocument/2006/relationships/slide" Target="slides/slide88.xml"/><Relationship Id="rId34" Type="http://schemas.openxmlformats.org/officeDocument/2006/relationships/slide" Target="slides/slide13.xml"/><Relationship Id="rId50" Type="http://schemas.openxmlformats.org/officeDocument/2006/relationships/slide" Target="slides/slide29.xml"/><Relationship Id="rId55" Type="http://schemas.openxmlformats.org/officeDocument/2006/relationships/slide" Target="slides/slide34.xml"/><Relationship Id="rId76" Type="http://schemas.openxmlformats.org/officeDocument/2006/relationships/slide" Target="slides/slide55.xml"/><Relationship Id="rId97" Type="http://schemas.openxmlformats.org/officeDocument/2006/relationships/slide" Target="slides/slide76.xml"/><Relationship Id="rId104" Type="http://schemas.openxmlformats.org/officeDocument/2006/relationships/slide" Target="slides/slide83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0.xml"/><Relationship Id="rId92" Type="http://schemas.openxmlformats.org/officeDocument/2006/relationships/slide" Target="slides/slide7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9AC572-1D79-4014-B471-8574A5D18731}" type="datetimeFigureOut">
              <a:rPr lang="es-AR" smtClean="0"/>
              <a:t>30/11/2018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98EA15-F17B-4B32-80FC-BF4D04FB9CB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10919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6200" y="8869363"/>
            <a:ext cx="2971800" cy="279400"/>
          </a:xfrm>
          <a:noFill/>
        </p:spPr>
        <p:txBody>
          <a:bodyPr/>
          <a:lstStyle/>
          <a:p>
            <a:fld id="{920B4ED1-11F5-4EF6-804C-5B22930B73EB}" type="slidenum">
              <a:rPr lang="es-ES" smtClean="0">
                <a:solidFill>
                  <a:srgbClr val="000000"/>
                </a:solidFill>
                <a:latin typeface="Arial" pitchFamily="34" charset="0"/>
              </a:rPr>
              <a:pPr/>
              <a:t>79</a:t>
            </a:fld>
            <a:endParaRPr lang="es-E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6000" cy="3429000"/>
          </a:xfrm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1603375"/>
          </a:xfrm>
          <a:noFill/>
          <a:ln/>
        </p:spPr>
        <p:txBody>
          <a:bodyPr/>
          <a:lstStyle/>
          <a:p>
            <a:r>
              <a:rPr lang="en-US" sz="1400"/>
              <a:t>Laboratory:</a:t>
            </a:r>
          </a:p>
          <a:p>
            <a:r>
              <a:rPr lang="en-US" sz="1400"/>
              <a:t>Spontaneous pre-existing mutants prior to drug treatment.</a:t>
            </a:r>
          </a:p>
          <a:p>
            <a:r>
              <a:rPr lang="en-US" sz="1400"/>
              <a:t>These same mutants mix with others in the clinic-various levels of fitness-use of drug can select and enrich</a:t>
            </a:r>
          </a:p>
          <a:p>
            <a:r>
              <a:rPr lang="en-US" sz="1400"/>
              <a:t>But how it happens and which strains we can’t predict so clinic requires surveillance.</a:t>
            </a:r>
          </a:p>
          <a:p>
            <a:r>
              <a:rPr lang="en-US" sz="1400"/>
              <a:t>Today we’re talking about the laboratory studies.</a:t>
            </a:r>
          </a:p>
        </p:txBody>
      </p:sp>
    </p:spTree>
    <p:extLst>
      <p:ext uri="{BB962C8B-B14F-4D97-AF65-F5344CB8AC3E}">
        <p14:creationId xmlns:p14="http://schemas.microsoft.com/office/powerpoint/2010/main" val="2177796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D0A6A-638A-462E-81E3-F723757BAA93}" type="datetimeFigureOut">
              <a:rPr lang="es-ES" smtClean="0"/>
              <a:t>30/11/2018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06EE0-15B4-40F7-8BFA-10854DF633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9085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D0A6A-638A-462E-81E3-F723757BAA93}" type="datetimeFigureOut">
              <a:rPr lang="es-ES" smtClean="0"/>
              <a:t>30/11/2018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06EE0-15B4-40F7-8BFA-10854DF633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5618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49" y="1709926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49" y="458965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D0A6A-638A-462E-81E3-F723757BAA93}" type="datetimeFigureOut">
              <a:rPr lang="es-ES" smtClean="0"/>
              <a:t>30/11/2018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06EE0-15B4-40F7-8BFA-10854DF633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4655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D0A6A-638A-462E-81E3-F723757BAA93}" type="datetimeFigureOut">
              <a:rPr lang="es-ES" smtClean="0"/>
              <a:t>30/11/2018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06EE0-15B4-40F7-8BFA-10854DF633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9242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D0A6A-638A-462E-81E3-F723757BAA93}" type="datetimeFigureOut">
              <a:rPr lang="es-ES" smtClean="0"/>
              <a:t>30/11/2018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06EE0-15B4-40F7-8BFA-10854DF633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0189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D0A6A-638A-462E-81E3-F723757BAA93}" type="datetimeFigureOut">
              <a:rPr lang="es-ES" smtClean="0"/>
              <a:t>30/11/2018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06EE0-15B4-40F7-8BFA-10854DF633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5597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D0A6A-638A-462E-81E3-F723757BAA93}" type="datetimeFigureOut">
              <a:rPr lang="es-ES" smtClean="0"/>
              <a:t>30/11/2018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06EE0-15B4-40F7-8BFA-10854DF633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9937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612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D0A6A-638A-462E-81E3-F723757BAA93}" type="datetimeFigureOut">
              <a:rPr lang="es-ES" smtClean="0"/>
              <a:t>30/11/2018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06EE0-15B4-40F7-8BFA-10854DF633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4317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612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D0A6A-638A-462E-81E3-F723757BAA93}" type="datetimeFigureOut">
              <a:rPr lang="es-ES" smtClean="0"/>
              <a:t>30/11/2018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06EE0-15B4-40F7-8BFA-10854DF633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5390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D0A6A-638A-462E-81E3-F723757BAA93}" type="datetimeFigureOut">
              <a:rPr lang="es-ES" smtClean="0"/>
              <a:t>30/11/2018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06EE0-15B4-40F7-8BFA-10854DF633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1427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D0A6A-638A-462E-81E3-F723757BAA93}" type="datetimeFigureOut">
              <a:rPr lang="es-ES" smtClean="0"/>
              <a:t>30/11/2018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06EE0-15B4-40F7-8BFA-10854DF633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77997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 alt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FDE137-1F50-4665-A681-8D7EDE41C98A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34061796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 alt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53FEBB-BC15-467B-ABD1-15E463050B52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7808501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92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656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 alt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533C4D-3FA8-4E76-A151-37E7FEDEB9CC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8194896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 alt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 alt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4F2508-2849-4A89-9D9F-78809C214E70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11551257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7" y="365129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40319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40319" y="2505075"/>
            <a:ext cx="5158316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 alt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 alt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D7C890-4EEB-447E-A4AA-51D34447489D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8926950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 alt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 alt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E5BBAE-2D8C-4142-B38C-D2238CDBFAF0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2672259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 alt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 alt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2849AB-59D7-45CC-A718-0E3B413C7B2E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15543677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446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717" y="987612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446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 alt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 alt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B120A4-2008-4A33-BFD4-BC67FD2B802F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9552464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446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717" y="987612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446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 alt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 alt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7E5037-E197-4554-9494-497069539104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30527786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 alt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7F0216-590C-4E79-9609-AF686DD3DC92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18907328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824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824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 alt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56121C-197F-465E-ABCD-4A79A25473C0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16323515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>
                <a:solidFill>
                  <a:srgbClr val="564B3C"/>
                </a:solidFill>
              </a:rPr>
              <a:pPr/>
              <a:t>30/11/2018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0715" y="2942602"/>
            <a:ext cx="9530575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096869" y="2944634"/>
            <a:ext cx="1587131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283619" y="3136658"/>
            <a:ext cx="1213632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94106" y="3055625"/>
            <a:ext cx="926379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82435" y="4625268"/>
            <a:ext cx="1016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F5C142-8206-4F2E-BAE1-4F2E769E7365}" type="slidenum">
              <a:rPr lang="es-AR" smtClean="0">
                <a:solidFill>
                  <a:srgbClr val="93A299">
                    <a:lumMod val="50000"/>
                  </a:srgbClr>
                </a:solidFill>
              </a:rPr>
              <a:pPr/>
              <a:t>‹Nº›</a:t>
            </a:fld>
            <a:endParaRPr lang="es-AR">
              <a:solidFill>
                <a:srgbClr val="93A299">
                  <a:lumMod val="50000"/>
                </a:srgb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22429" y="4559469"/>
            <a:ext cx="9006888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8629" y="3139440"/>
            <a:ext cx="9014491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073" y="4648200"/>
            <a:ext cx="87376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6273" y="3227040"/>
            <a:ext cx="88392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7112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>
                <a:solidFill>
                  <a:srgbClr val="564B3C"/>
                </a:solidFill>
              </a:rPr>
              <a:pPr/>
              <a:t>30/11/2018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>
                <a:solidFill>
                  <a:srgbClr val="564B3C"/>
                </a:solidFill>
              </a:rPr>
              <a:pPr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2721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>
                <a:solidFill>
                  <a:srgbClr val="564B3C"/>
                </a:solidFill>
              </a:rPr>
              <a:pPr/>
              <a:t>30/11/2018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2636" y="2946400"/>
            <a:ext cx="11020213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56876" y="3048000"/>
            <a:ext cx="1071173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>
                <a:solidFill>
                  <a:srgbClr val="564B3C"/>
                </a:solidFill>
              </a:rPr>
              <a:pPr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941" y="3200403"/>
            <a:ext cx="102616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900661" y="4541713"/>
            <a:ext cx="1042416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1941" y="4607703"/>
            <a:ext cx="102616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01137" y="3124200"/>
            <a:ext cx="10423465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21290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2" y="408376"/>
            <a:ext cx="11014229" cy="103942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8171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>
                <a:solidFill>
                  <a:srgbClr val="564B3C"/>
                </a:solidFill>
              </a:rPr>
              <a:pPr/>
              <a:t>30/11/2018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>
                <a:solidFill>
                  <a:srgbClr val="564B3C"/>
                </a:solidFill>
              </a:rPr>
              <a:pPr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5768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2" y="408376"/>
            <a:ext cx="11014229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8172" y="1722438"/>
            <a:ext cx="5386917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8172" y="2438400"/>
            <a:ext cx="5386917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96" y="1722438"/>
            <a:ext cx="5389033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96" y="2438400"/>
            <a:ext cx="5389033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>
                <a:solidFill>
                  <a:srgbClr val="564B3C"/>
                </a:solidFill>
              </a:rPr>
              <a:pPr/>
              <a:t>30/11/2018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>
                <a:solidFill>
                  <a:srgbClr val="564B3C"/>
                </a:solidFill>
              </a:rPr>
              <a:pPr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3731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>
                <a:solidFill>
                  <a:srgbClr val="564B3C"/>
                </a:solidFill>
              </a:rPr>
              <a:pPr/>
              <a:t>30/11/2018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>
                <a:solidFill>
                  <a:srgbClr val="564B3C"/>
                </a:solidFill>
              </a:rPr>
              <a:pPr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2878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1" name="Rounded Rectangle 10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>
                <a:solidFill>
                  <a:srgbClr val="564B3C"/>
                </a:solidFill>
              </a:rPr>
              <a:pPr/>
              <a:t>30/11/2018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>
                <a:solidFill>
                  <a:srgbClr val="564B3C"/>
                </a:solidFill>
              </a:rPr>
              <a:pPr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0066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2" name="Rounded Rectangle 11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685800"/>
            <a:ext cx="6096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>
                <a:solidFill>
                  <a:srgbClr val="564B3C"/>
                </a:solidFill>
              </a:rPr>
              <a:pPr/>
              <a:t>30/11/2018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>
                <a:solidFill>
                  <a:srgbClr val="564B3C"/>
                </a:solidFill>
              </a:rPr>
              <a:pPr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6712" y="1505712"/>
            <a:ext cx="3622088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2256" y="1642472"/>
            <a:ext cx="3311005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5336" y="2971800"/>
            <a:ext cx="3064845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5336" y="1734312"/>
            <a:ext cx="3064845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2727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9" name="Rounded Rectangle 8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621437"/>
            <a:ext cx="103632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>
                <a:solidFill>
                  <a:srgbClr val="564B3C"/>
                </a:solidFill>
              </a:rPr>
              <a:pPr/>
              <a:t>30/11/2018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>
                <a:solidFill>
                  <a:srgbClr val="564B3C"/>
                </a:solidFill>
              </a:rPr>
              <a:pPr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14400" y="4953000"/>
            <a:ext cx="103632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6128" y="5029200"/>
            <a:ext cx="10134353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19200" y="5638800"/>
            <a:ext cx="9771352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07452" y="5074920"/>
            <a:ext cx="10594848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5052" y="5656749"/>
            <a:ext cx="9659648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105593"/>
            <a:ext cx="9771352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1046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>
                <a:solidFill>
                  <a:srgbClr val="564B3C"/>
                </a:solidFill>
              </a:rPr>
              <a:pPr/>
              <a:t>30/11/2018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>
                <a:solidFill>
                  <a:srgbClr val="564B3C"/>
                </a:solidFill>
              </a:rPr>
              <a:pPr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87326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148936" y="228600"/>
            <a:ext cx="247904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273762" y="351597"/>
            <a:ext cx="2229647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98103" y="395615"/>
            <a:ext cx="1980708" cy="578898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188"/>
            <a:ext cx="8229600" cy="57912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>
                <a:solidFill>
                  <a:srgbClr val="564B3C"/>
                </a:solidFill>
              </a:rPr>
              <a:pPr/>
              <a:t>30/11/2018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>
                <a:solidFill>
                  <a:srgbClr val="564B3C"/>
                </a:solidFill>
              </a:rPr>
              <a:pPr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23433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>
                <a:solidFill>
                  <a:srgbClr val="564B3C"/>
                </a:solidFill>
              </a:rPr>
              <a:pPr/>
              <a:t>30/11/2018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0713" y="2942602"/>
            <a:ext cx="9530575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096869" y="2944634"/>
            <a:ext cx="1587131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283619" y="3136658"/>
            <a:ext cx="1213632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94104" y="3055625"/>
            <a:ext cx="926379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82435" y="4625268"/>
            <a:ext cx="1016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F5C142-8206-4F2E-BAE1-4F2E769E7365}" type="slidenum">
              <a:rPr lang="es-AR" smtClean="0">
                <a:solidFill>
                  <a:srgbClr val="93A299">
                    <a:lumMod val="50000"/>
                  </a:srgbClr>
                </a:solidFill>
              </a:rPr>
              <a:pPr/>
              <a:t>‹Nº›</a:t>
            </a:fld>
            <a:endParaRPr lang="es-AR">
              <a:solidFill>
                <a:srgbClr val="93A299">
                  <a:lumMod val="50000"/>
                </a:srgb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22429" y="4559465"/>
            <a:ext cx="9006888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8629" y="3139440"/>
            <a:ext cx="9014491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073" y="4648200"/>
            <a:ext cx="87376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6273" y="3227040"/>
            <a:ext cx="88392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3945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>
                <a:solidFill>
                  <a:srgbClr val="564B3C"/>
                </a:solidFill>
              </a:rPr>
              <a:pPr/>
              <a:t>30/11/2018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>
                <a:solidFill>
                  <a:srgbClr val="564B3C"/>
                </a:solidFill>
              </a:rPr>
              <a:pPr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72549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>
                <a:solidFill>
                  <a:srgbClr val="564B3C"/>
                </a:solidFill>
              </a:rPr>
              <a:pPr/>
              <a:t>30/11/2018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2636" y="2946400"/>
            <a:ext cx="11020213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56876" y="3048000"/>
            <a:ext cx="1071173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>
                <a:solidFill>
                  <a:srgbClr val="564B3C"/>
                </a:solidFill>
              </a:rPr>
              <a:pPr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941" y="3200403"/>
            <a:ext cx="102616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900661" y="4541709"/>
            <a:ext cx="1042416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1941" y="4607699"/>
            <a:ext cx="102616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01136" y="3124200"/>
            <a:ext cx="10423465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04656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2" y="408376"/>
            <a:ext cx="11014229" cy="103942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8171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>
                <a:solidFill>
                  <a:srgbClr val="564B3C"/>
                </a:solidFill>
              </a:rPr>
              <a:pPr/>
              <a:t>30/11/2018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>
                <a:solidFill>
                  <a:srgbClr val="564B3C"/>
                </a:solidFill>
              </a:rPr>
              <a:pPr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27424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2" y="408376"/>
            <a:ext cx="11014229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8172" y="1722438"/>
            <a:ext cx="5386917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8172" y="2438400"/>
            <a:ext cx="5386917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93" y="1722438"/>
            <a:ext cx="5389033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93" y="2438400"/>
            <a:ext cx="5389033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>
                <a:solidFill>
                  <a:srgbClr val="564B3C"/>
                </a:solidFill>
              </a:rPr>
              <a:pPr/>
              <a:t>30/11/2018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>
                <a:solidFill>
                  <a:srgbClr val="564B3C"/>
                </a:solidFill>
              </a:rPr>
              <a:pPr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6856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>
                <a:solidFill>
                  <a:srgbClr val="564B3C"/>
                </a:solidFill>
              </a:rPr>
              <a:pPr/>
              <a:t>30/11/2018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>
                <a:solidFill>
                  <a:srgbClr val="564B3C"/>
                </a:solidFill>
              </a:rPr>
              <a:pPr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73648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1" name="Rounded Rectangle 10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>
                <a:solidFill>
                  <a:srgbClr val="564B3C"/>
                </a:solidFill>
              </a:rPr>
              <a:pPr/>
              <a:t>30/11/2018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>
                <a:solidFill>
                  <a:srgbClr val="564B3C"/>
                </a:solidFill>
              </a:rPr>
              <a:pPr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707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2" name="Rounded Rectangle 11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685800"/>
            <a:ext cx="6096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>
                <a:solidFill>
                  <a:srgbClr val="564B3C"/>
                </a:solidFill>
              </a:rPr>
              <a:pPr/>
              <a:t>30/11/2018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>
                <a:solidFill>
                  <a:srgbClr val="564B3C"/>
                </a:solidFill>
              </a:rPr>
              <a:pPr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6712" y="1505712"/>
            <a:ext cx="3622088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2256" y="1642472"/>
            <a:ext cx="3311005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5336" y="2971800"/>
            <a:ext cx="3064845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5336" y="1734312"/>
            <a:ext cx="3064845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79108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9" name="Rounded Rectangle 8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621437"/>
            <a:ext cx="103632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>
                <a:solidFill>
                  <a:srgbClr val="564B3C"/>
                </a:solidFill>
              </a:rPr>
              <a:pPr/>
              <a:t>30/11/2018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>
                <a:solidFill>
                  <a:srgbClr val="564B3C"/>
                </a:solidFill>
              </a:rPr>
              <a:pPr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14400" y="4953000"/>
            <a:ext cx="103632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6125" y="5029200"/>
            <a:ext cx="10134353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19200" y="5638800"/>
            <a:ext cx="9771352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07452" y="5074920"/>
            <a:ext cx="10594848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5052" y="5656745"/>
            <a:ext cx="9659648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105589"/>
            <a:ext cx="9771352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42342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>
                <a:solidFill>
                  <a:srgbClr val="564B3C"/>
                </a:solidFill>
              </a:rPr>
              <a:pPr/>
              <a:t>30/11/2018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>
                <a:solidFill>
                  <a:srgbClr val="564B3C"/>
                </a:solidFill>
              </a:rPr>
              <a:pPr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215325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148936" y="228600"/>
            <a:ext cx="247904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273759" y="351597"/>
            <a:ext cx="2229647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98103" y="395615"/>
            <a:ext cx="1980708" cy="578898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184"/>
            <a:ext cx="8229600" cy="57912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>
                <a:solidFill>
                  <a:srgbClr val="564B3C"/>
                </a:solidFill>
              </a:rPr>
              <a:pPr/>
              <a:t>30/11/2018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>
                <a:solidFill>
                  <a:srgbClr val="564B3C"/>
                </a:solidFill>
              </a:rPr>
              <a:pPr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26891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612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5520A5-3056-41F1-8027-42D42256C599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06942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455AD8-3597-4767-8E94-354E54801844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36503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708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3F33BA-8808-44C9-AAF8-50AE8D882530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21926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E4C942-8E3B-4167-91C3-6140019D12F3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27462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49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4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7E6202-0030-4501-879F-8FAA57D3C436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84148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640130-77AC-4A6C-A996-EF53E18B8AB6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65854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8290B7-490D-4583-B896-F321850D7AC7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55661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23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64654B-40E8-4DF2-B5A0-6C07B37A7481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32977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7DEDAC-19E5-48D3-AAB7-D402E3F6D277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90352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AEA49B-C00F-4201-8501-0D1B782FBECC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30141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37689F-CCF5-424B-BCCE-F28CD333E2BF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0290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60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5520A5-3056-41F1-8027-42D42256C599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16287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455AD8-3597-4767-8E94-354E54801844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58910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708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3F33BA-8808-44C9-AAF8-50AE8D882530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98196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E4C942-8E3B-4167-91C3-6140019D12F3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05158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48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48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7E6202-0030-4501-879F-8FAA57D3C436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44186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640130-77AC-4A6C-A996-EF53E18B8AB6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61594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8290B7-490D-4583-B896-F321850D7AC7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94314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228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64654B-40E8-4DF2-B5A0-6C07B37A7481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11260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7DEDAC-19E5-48D3-AAB7-D402E3F6D277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09117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AEA49B-C00F-4201-8501-0D1B782FBECC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98121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37689F-CCF5-424B-BCCE-F28CD333E2BF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90799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60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5363631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6178967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708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97200928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2497941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48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48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746999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1476952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928741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228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14681967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73238383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0260384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0368977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914400" y="609600"/>
            <a:ext cx="10363200" cy="54864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4297199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604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92C9-3F31-4FF4-BBDC-E9C09DDF504E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BF4A-3E97-4B47-9185-90AE361809A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23339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92C9-3F31-4FF4-BBDC-E9C09DDF504E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BF4A-3E97-4B47-9185-90AE361809A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6475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7079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92C9-3F31-4FF4-BBDC-E9C09DDF504E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BF4A-3E97-4B47-9185-90AE361809A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23226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92C9-3F31-4FF4-BBDC-E9C09DDF504E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BF4A-3E97-4B47-9185-90AE361809A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13071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48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92C9-3F31-4FF4-BBDC-E9C09DDF504E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BF4A-3E97-4B47-9185-90AE361809A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44439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92C9-3F31-4FF4-BBDC-E9C09DDF504E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BF4A-3E97-4B47-9185-90AE361809A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44639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92C9-3F31-4FF4-BBDC-E9C09DDF504E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BF4A-3E97-4B47-9185-90AE361809A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10076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228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92C9-3F31-4FF4-BBDC-E9C09DDF504E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BF4A-3E97-4B47-9185-90AE361809A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64107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92C9-3F31-4FF4-BBDC-E9C09DDF504E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BF4A-3E97-4B47-9185-90AE361809A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04761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92C9-3F31-4FF4-BBDC-E9C09DDF504E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BF4A-3E97-4B47-9185-90AE361809A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57186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814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814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92C9-3F31-4FF4-BBDC-E9C09DDF504E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BF4A-3E97-4B47-9185-90AE361809A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61264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>
                <a:solidFill>
                  <a:srgbClr val="564B3C"/>
                </a:solidFill>
              </a:rPr>
              <a:pPr/>
              <a:t>30/11/2018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0703" y="2942602"/>
            <a:ext cx="9530575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096869" y="2944634"/>
            <a:ext cx="1587131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283619" y="3136658"/>
            <a:ext cx="1213632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94094" y="3055625"/>
            <a:ext cx="926379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82435" y="4625268"/>
            <a:ext cx="1016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F5C142-8206-4F2E-BAE1-4F2E769E7365}" type="slidenum">
              <a:rPr lang="es-AR" smtClean="0">
                <a:solidFill>
                  <a:srgbClr val="93A299">
                    <a:lumMod val="50000"/>
                  </a:srgbClr>
                </a:solidFill>
              </a:rPr>
              <a:pPr/>
              <a:t>‹Nº›</a:t>
            </a:fld>
            <a:endParaRPr lang="es-AR">
              <a:solidFill>
                <a:srgbClr val="93A299">
                  <a:lumMod val="50000"/>
                </a:srgb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22429" y="4559451"/>
            <a:ext cx="9006888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8629" y="3139440"/>
            <a:ext cx="9014491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073" y="4648200"/>
            <a:ext cx="87376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6273" y="3227040"/>
            <a:ext cx="88392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33400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>
                <a:solidFill>
                  <a:srgbClr val="564B3C"/>
                </a:solidFill>
              </a:rPr>
              <a:pPr/>
              <a:t>30/11/2018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>
                <a:solidFill>
                  <a:srgbClr val="564B3C"/>
                </a:solidFill>
              </a:rPr>
              <a:pPr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16761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>
                <a:solidFill>
                  <a:srgbClr val="564B3C"/>
                </a:solidFill>
              </a:rPr>
              <a:pPr/>
              <a:t>30/11/2018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2636" y="2946400"/>
            <a:ext cx="11020213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56876" y="3048000"/>
            <a:ext cx="1071173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>
                <a:solidFill>
                  <a:srgbClr val="564B3C"/>
                </a:solidFill>
              </a:rPr>
              <a:pPr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941" y="3200403"/>
            <a:ext cx="102616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900661" y="4541695"/>
            <a:ext cx="1042416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1941" y="4607685"/>
            <a:ext cx="102616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01125" y="3124200"/>
            <a:ext cx="10423465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53170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2" y="408376"/>
            <a:ext cx="11014229" cy="103942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8171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>
                <a:solidFill>
                  <a:srgbClr val="564B3C"/>
                </a:solidFill>
              </a:rPr>
              <a:pPr/>
              <a:t>30/11/2018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>
                <a:solidFill>
                  <a:srgbClr val="564B3C"/>
                </a:solidFill>
              </a:rPr>
              <a:pPr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08991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2" y="408376"/>
            <a:ext cx="11014229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8172" y="1722438"/>
            <a:ext cx="5386917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8172" y="2438400"/>
            <a:ext cx="5386917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4" y="1722438"/>
            <a:ext cx="5389033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4" y="2438400"/>
            <a:ext cx="5389033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>
                <a:solidFill>
                  <a:srgbClr val="564B3C"/>
                </a:solidFill>
              </a:rPr>
              <a:pPr/>
              <a:t>30/11/2018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>
                <a:solidFill>
                  <a:srgbClr val="564B3C"/>
                </a:solidFill>
              </a:rPr>
              <a:pPr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68117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>
                <a:solidFill>
                  <a:srgbClr val="564B3C"/>
                </a:solidFill>
              </a:rPr>
              <a:pPr/>
              <a:t>30/11/2018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>
                <a:solidFill>
                  <a:srgbClr val="564B3C"/>
                </a:solidFill>
              </a:rPr>
              <a:pPr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35673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1" name="Rounded Rectangle 10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>
                <a:solidFill>
                  <a:srgbClr val="564B3C"/>
                </a:solidFill>
              </a:rPr>
              <a:pPr/>
              <a:t>30/11/2018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>
                <a:solidFill>
                  <a:srgbClr val="564B3C"/>
                </a:solidFill>
              </a:rPr>
              <a:pPr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99249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2" name="Rounded Rectangle 11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685800"/>
            <a:ext cx="6096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>
                <a:solidFill>
                  <a:srgbClr val="564B3C"/>
                </a:solidFill>
              </a:rPr>
              <a:pPr/>
              <a:t>30/11/2018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>
                <a:solidFill>
                  <a:srgbClr val="564B3C"/>
                </a:solidFill>
              </a:rPr>
              <a:pPr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6712" y="1505712"/>
            <a:ext cx="3622088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2256" y="1642472"/>
            <a:ext cx="3311005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5336" y="2971800"/>
            <a:ext cx="3064845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5336" y="1734312"/>
            <a:ext cx="3064845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01040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9" name="Rounded Rectangle 8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621437"/>
            <a:ext cx="103632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>
                <a:solidFill>
                  <a:srgbClr val="564B3C"/>
                </a:solidFill>
              </a:rPr>
              <a:pPr/>
              <a:t>30/11/2018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>
                <a:solidFill>
                  <a:srgbClr val="564B3C"/>
                </a:solidFill>
              </a:rPr>
              <a:pPr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14400" y="4953000"/>
            <a:ext cx="103632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6116" y="5029200"/>
            <a:ext cx="10134353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19200" y="5638800"/>
            <a:ext cx="9771352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07452" y="5074920"/>
            <a:ext cx="10594848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5052" y="5656731"/>
            <a:ext cx="9659648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105575"/>
            <a:ext cx="9771352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91575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>
                <a:solidFill>
                  <a:srgbClr val="564B3C"/>
                </a:solidFill>
              </a:rPr>
              <a:pPr/>
              <a:t>30/11/2018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>
                <a:solidFill>
                  <a:srgbClr val="564B3C"/>
                </a:solidFill>
              </a:rPr>
              <a:pPr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73592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148936" y="228600"/>
            <a:ext cx="247904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273750" y="351582"/>
            <a:ext cx="2229647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98103" y="395600"/>
            <a:ext cx="1980708" cy="578898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173"/>
            <a:ext cx="8229600" cy="57912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>
                <a:solidFill>
                  <a:srgbClr val="564B3C"/>
                </a:solidFill>
              </a:rPr>
              <a:pPr/>
              <a:t>30/11/2018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>
                <a:solidFill>
                  <a:srgbClr val="564B3C"/>
                </a:solidFill>
              </a:rPr>
              <a:pPr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886527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>
                <a:solidFill>
                  <a:srgbClr val="564B3C"/>
                </a:solidFill>
              </a:rPr>
              <a:pPr/>
              <a:t>30/11/2018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0697" y="2942602"/>
            <a:ext cx="9530575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096869" y="2944634"/>
            <a:ext cx="1587131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283619" y="3136658"/>
            <a:ext cx="1213632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94088" y="3055625"/>
            <a:ext cx="926379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82435" y="4625268"/>
            <a:ext cx="1016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F5C142-8206-4F2E-BAE1-4F2E769E7365}" type="slidenum">
              <a:rPr lang="es-AR" smtClean="0">
                <a:solidFill>
                  <a:srgbClr val="93A299">
                    <a:lumMod val="50000"/>
                  </a:srgbClr>
                </a:solidFill>
              </a:rPr>
              <a:pPr/>
              <a:t>‹Nº›</a:t>
            </a:fld>
            <a:endParaRPr lang="es-AR">
              <a:solidFill>
                <a:srgbClr val="93A299">
                  <a:lumMod val="50000"/>
                </a:srgb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22429" y="4559441"/>
            <a:ext cx="9006888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8629" y="3139440"/>
            <a:ext cx="9014491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073" y="4648200"/>
            <a:ext cx="87376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6273" y="3227040"/>
            <a:ext cx="88392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35186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>
                <a:solidFill>
                  <a:srgbClr val="564B3C"/>
                </a:solidFill>
              </a:rPr>
              <a:pPr/>
              <a:t>30/11/2018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>
                <a:solidFill>
                  <a:srgbClr val="564B3C"/>
                </a:solidFill>
              </a:rPr>
              <a:pPr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84720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>
                <a:solidFill>
                  <a:srgbClr val="564B3C"/>
                </a:solidFill>
              </a:rPr>
              <a:pPr/>
              <a:t>30/11/2018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2636" y="2946400"/>
            <a:ext cx="11020213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56876" y="3048000"/>
            <a:ext cx="1071173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>
                <a:solidFill>
                  <a:srgbClr val="564B3C"/>
                </a:solidFill>
              </a:rPr>
              <a:pPr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941" y="3200403"/>
            <a:ext cx="102616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900661" y="4541685"/>
            <a:ext cx="1042416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1941" y="4607675"/>
            <a:ext cx="102616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01120" y="3124200"/>
            <a:ext cx="10423465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53211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2" y="408376"/>
            <a:ext cx="11014229" cy="103942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8171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>
                <a:solidFill>
                  <a:srgbClr val="564B3C"/>
                </a:solidFill>
              </a:rPr>
              <a:pPr/>
              <a:t>30/11/2018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>
                <a:solidFill>
                  <a:srgbClr val="564B3C"/>
                </a:solidFill>
              </a:rPr>
              <a:pPr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52288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2" y="408376"/>
            <a:ext cx="11014229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8172" y="1722438"/>
            <a:ext cx="5386917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8172" y="2438400"/>
            <a:ext cx="5386917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77" y="1722438"/>
            <a:ext cx="5389033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77" y="2438400"/>
            <a:ext cx="5389033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>
                <a:solidFill>
                  <a:srgbClr val="564B3C"/>
                </a:solidFill>
              </a:rPr>
              <a:pPr/>
              <a:t>30/11/2018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>
                <a:solidFill>
                  <a:srgbClr val="564B3C"/>
                </a:solidFill>
              </a:rPr>
              <a:pPr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70222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>
                <a:solidFill>
                  <a:srgbClr val="564B3C"/>
                </a:solidFill>
              </a:rPr>
              <a:pPr/>
              <a:t>30/11/2018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>
                <a:solidFill>
                  <a:srgbClr val="564B3C"/>
                </a:solidFill>
              </a:rPr>
              <a:pPr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01307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1" name="Rounded Rectangle 10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>
                <a:solidFill>
                  <a:srgbClr val="564B3C"/>
                </a:solidFill>
              </a:rPr>
              <a:pPr/>
              <a:t>30/11/2018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>
                <a:solidFill>
                  <a:srgbClr val="564B3C"/>
                </a:solidFill>
              </a:rPr>
              <a:pPr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75121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2" name="Rounded Rectangle 11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685800"/>
            <a:ext cx="6096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>
                <a:solidFill>
                  <a:srgbClr val="564B3C"/>
                </a:solidFill>
              </a:rPr>
              <a:pPr/>
              <a:t>30/11/2018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>
                <a:solidFill>
                  <a:srgbClr val="564B3C"/>
                </a:solidFill>
              </a:rPr>
              <a:pPr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6712" y="1505712"/>
            <a:ext cx="3622088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2256" y="1642472"/>
            <a:ext cx="3311005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5336" y="2971800"/>
            <a:ext cx="3064845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5336" y="1734312"/>
            <a:ext cx="3064845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63332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9" name="Rounded Rectangle 8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621437"/>
            <a:ext cx="103632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>
                <a:solidFill>
                  <a:srgbClr val="564B3C"/>
                </a:solidFill>
              </a:rPr>
              <a:pPr/>
              <a:t>30/11/2018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>
                <a:solidFill>
                  <a:srgbClr val="564B3C"/>
                </a:solidFill>
              </a:rPr>
              <a:pPr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14400" y="4953000"/>
            <a:ext cx="103632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6109" y="5029200"/>
            <a:ext cx="10134353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19200" y="5638800"/>
            <a:ext cx="9771352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07452" y="5074920"/>
            <a:ext cx="10594848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5052" y="5656721"/>
            <a:ext cx="9659648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105565"/>
            <a:ext cx="9771352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28730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>
                <a:solidFill>
                  <a:srgbClr val="564B3C"/>
                </a:solidFill>
              </a:rPr>
              <a:pPr/>
              <a:t>30/11/2018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>
                <a:solidFill>
                  <a:srgbClr val="564B3C"/>
                </a:solidFill>
              </a:rPr>
              <a:pPr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65356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148936" y="228600"/>
            <a:ext cx="247904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273743" y="351573"/>
            <a:ext cx="2229647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98103" y="395591"/>
            <a:ext cx="1980708" cy="578898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163"/>
            <a:ext cx="8229600" cy="57912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0120-329C-4C95-A35C-76AB5ECAB8C0}" type="datetimeFigureOut">
              <a:rPr lang="es-AR" smtClean="0">
                <a:solidFill>
                  <a:srgbClr val="564B3C"/>
                </a:solidFill>
              </a:rPr>
              <a:pPr/>
              <a:t>30/11/2018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C142-8206-4F2E-BAE1-4F2E769E7365}" type="slidenum">
              <a:rPr lang="es-AR" smtClean="0">
                <a:solidFill>
                  <a:srgbClr val="564B3C"/>
                </a:solidFill>
              </a:rPr>
              <a:pPr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18396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584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7316370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3322700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7059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35438606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6694834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473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473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7534931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3955105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476649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20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04145100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06489114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3739474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32081743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914400" y="609600"/>
            <a:ext cx="10363200" cy="54864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9219525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578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009477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43649477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705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96452242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32664618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4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4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1504786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9937824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8662464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19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11260502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31306322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5787698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6249045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914400" y="609600"/>
            <a:ext cx="10363200" cy="54864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05862217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570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C47437-3F65-4145-B0A2-DB79A1732867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3098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5B9147-277F-4439-8BA3-F69D2C374F67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063955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704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DB68BE-814F-4BBE-84B1-F12DDB30D40B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92830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1937A2-AFA5-4FBE-BCF5-B8F84F5F2CEE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606216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464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464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742A89-FE64-4351-8537-B0091B6BD1A1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425767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878FD0-E433-46B5-AB89-AE17F6A1B3CA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325750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8823DC-814A-4CD3-81B5-62DD8EB9B903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147748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194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CE83FC-7F39-4602-BA65-F25CFA10D5B0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00334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39CD72-1978-4908-87E0-FC16D7C21DB7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51513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49EE20-9C73-48D3-A73C-8B0E075CDCD7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011380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E83F43-3C52-4A27-A890-1D036F6EEF13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498263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560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C47437-3F65-4145-B0A2-DB79A1732867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08234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5B9147-277F-4439-8BA3-F69D2C374F67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622979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703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DB68BE-814F-4BBE-84B1-F12DDB30D40B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8457871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1937A2-AFA5-4FBE-BCF5-B8F84F5F2CEE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32453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457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457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742A89-FE64-4351-8537-B0091B6BD1A1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07200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878FD0-E433-46B5-AB89-AE17F6A1B3CA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17706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8823DC-814A-4CD3-81B5-62DD8EB9B903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142929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184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CE83FC-7F39-4602-BA65-F25CFA10D5B0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6954464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39CD72-1978-4908-87E0-FC16D7C21DB7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287201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49EE20-9C73-48D3-A73C-8B0E075CDCD7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224419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AR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E83F43-3C52-4A27-A890-1D036F6EEF13}" type="slidenum">
              <a:rPr lang="es-ES" altLang="es-AR">
                <a:solidFill>
                  <a:srgbClr val="000000"/>
                </a:solidFill>
              </a:rPr>
              <a:pPr/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082706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500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92C9-3F31-4FF4-BBDC-E9C09DDF504E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BF4A-3E97-4B47-9185-90AE361809A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255306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92C9-3F31-4FF4-BBDC-E9C09DDF504E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BF4A-3E97-4B47-9185-90AE361809A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258511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7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92C9-3F31-4FF4-BBDC-E9C09DDF504E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BF4A-3E97-4B47-9185-90AE361809A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025814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92C9-3F31-4FF4-BBDC-E9C09DDF504E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BF4A-3E97-4B47-9185-90AE361809A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474206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417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417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92C9-3F31-4FF4-BBDC-E9C09DDF504E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BF4A-3E97-4B47-9185-90AE361809A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50968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92C9-3F31-4FF4-BBDC-E9C09DDF504E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BF4A-3E97-4B47-9185-90AE361809A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690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92C9-3F31-4FF4-BBDC-E9C09DDF504E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BF4A-3E97-4B47-9185-90AE361809A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58775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12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92C9-3F31-4FF4-BBDC-E9C09DDF504E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BF4A-3E97-4B47-9185-90AE361809A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854115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92C9-3F31-4FF4-BBDC-E9C09DDF504E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BF4A-3E97-4B47-9185-90AE361809A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898380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92C9-3F31-4FF4-BBDC-E9C09DDF504E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BF4A-3E97-4B47-9185-90AE361809A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093851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711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711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92C9-3F31-4FF4-BBDC-E9C09DDF504E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BF4A-3E97-4B47-9185-90AE361809A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542287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8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92C9-3F31-4FF4-BBDC-E9C09DDF504E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BF4A-3E97-4B47-9185-90AE361809A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312086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92C9-3F31-4FF4-BBDC-E9C09DDF504E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BF4A-3E97-4B47-9185-90AE361809A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36320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6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92C9-3F31-4FF4-BBDC-E9C09DDF504E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BF4A-3E97-4B47-9185-90AE361809A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530520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92C9-3F31-4FF4-BBDC-E9C09DDF504E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BF4A-3E97-4B47-9185-90AE361809A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579135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40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40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92C9-3F31-4FF4-BBDC-E9C09DDF504E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BF4A-3E97-4B47-9185-90AE361809A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147493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92C9-3F31-4FF4-BBDC-E9C09DDF504E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BF4A-3E97-4B47-9185-90AE361809A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816732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92C9-3F31-4FF4-BBDC-E9C09DDF504E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BF4A-3E97-4B47-9185-90AE361809A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881277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11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92C9-3F31-4FF4-BBDC-E9C09DDF504E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BF4A-3E97-4B47-9185-90AE361809A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858194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92C9-3F31-4FF4-BBDC-E9C09DDF504E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BF4A-3E97-4B47-9185-90AE361809A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610214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92C9-3F31-4FF4-BBDC-E9C09DDF504E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BF4A-3E97-4B47-9185-90AE361809A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155361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96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96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92C9-3F31-4FF4-BBDC-E9C09DDF504E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BF4A-3E97-4B47-9185-90AE361809A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962997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68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92C9-3F31-4FF4-BBDC-E9C09DDF504E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BF4A-3E97-4B47-9185-90AE361809A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423162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92C9-3F31-4FF4-BBDC-E9C09DDF504E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BF4A-3E97-4B47-9185-90AE361809A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361330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4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92C9-3F31-4FF4-BBDC-E9C09DDF504E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BF4A-3E97-4B47-9185-90AE361809A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214860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92C9-3F31-4FF4-BBDC-E9C09DDF504E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BF4A-3E97-4B47-9185-90AE361809A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769274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9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9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92C9-3F31-4FF4-BBDC-E9C09DDF504E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BF4A-3E97-4B47-9185-90AE361809A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28840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92C9-3F31-4FF4-BBDC-E9C09DDF504E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BF4A-3E97-4B47-9185-90AE361809A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657203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92C9-3F31-4FF4-BBDC-E9C09DDF504E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BF4A-3E97-4B47-9185-90AE361809A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514815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9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92C9-3F31-4FF4-BBDC-E9C09DDF504E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BF4A-3E97-4B47-9185-90AE361809A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218067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92C9-3F31-4FF4-BBDC-E9C09DDF504E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BF4A-3E97-4B47-9185-90AE361809A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512901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92C9-3F31-4FF4-BBDC-E9C09DDF504E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BF4A-3E97-4B47-9185-90AE361809A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874583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77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77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92C9-3F31-4FF4-BBDC-E9C09DDF504E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BF4A-3E97-4B47-9185-90AE361809A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965518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927100"/>
            <a:ext cx="11988800" cy="4495800"/>
            <a:chOff x="0" y="584"/>
            <a:chExt cx="5664" cy="2832"/>
          </a:xfrm>
        </p:grpSpPr>
        <p:sp>
          <p:nvSpPr>
            <p:cNvPr id="5" name="AutoShape 3"/>
            <p:cNvSpPr>
              <a:spLocks noChangeArrowheads="1"/>
            </p:cNvSpPr>
            <p:nvPr userDrawn="1"/>
          </p:nvSpPr>
          <p:spPr bwMode="auto">
            <a:xfrm>
              <a:off x="432" y="1304"/>
              <a:ext cx="4656" cy="2112"/>
            </a:xfrm>
            <a:prstGeom prst="roundRect">
              <a:avLst>
                <a:gd name="adj" fmla="val 1666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altLang="es-AR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blackWhite">
            <a:xfrm>
              <a:off x="144" y="584"/>
              <a:ext cx="4512" cy="624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altLang="es-AR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blackWhite">
            <a:xfrm>
              <a:off x="0" y="872"/>
              <a:ext cx="5664" cy="1152"/>
            </a:xfrm>
            <a:custGeom>
              <a:avLst/>
              <a:gdLst>
                <a:gd name="T0" fmla="*/ 0 w 4917"/>
                <a:gd name="T1" fmla="*/ 0 h 1000"/>
                <a:gd name="T2" fmla="*/ 5860 w 4917"/>
                <a:gd name="T3" fmla="*/ 0 h 1000"/>
                <a:gd name="T4" fmla="*/ 6524 w 4917"/>
                <a:gd name="T5" fmla="*/ 664 h 1000"/>
                <a:gd name="T6" fmla="*/ 5861 w 4917"/>
                <a:gd name="T7" fmla="*/ 1327 h 1000"/>
                <a:gd name="T8" fmla="*/ 0 w 4917"/>
                <a:gd name="T9" fmla="*/ 1327 h 1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7"/>
                <a:gd name="T16" fmla="*/ 0 h 1000"/>
                <a:gd name="T17" fmla="*/ 2459 w 4917"/>
                <a:gd name="T18" fmla="*/ 1000 h 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7" h="1000">
                  <a:moveTo>
                    <a:pt x="0" y="0"/>
                  </a:moveTo>
                  <a:lnTo>
                    <a:pt x="4416" y="0"/>
                  </a:lnTo>
                  <a:cubicBezTo>
                    <a:pt x="4693" y="0"/>
                    <a:pt x="4917" y="223"/>
                    <a:pt x="4917" y="500"/>
                  </a:cubicBezTo>
                  <a:cubicBezTo>
                    <a:pt x="4917" y="776"/>
                    <a:pt x="4693" y="999"/>
                    <a:pt x="4417" y="1000"/>
                  </a:cubicBezTo>
                  <a:lnTo>
                    <a:pt x="0" y="1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AR" smtClean="0">
                <a:solidFill>
                  <a:srgbClr val="000000"/>
                </a:solidFill>
              </a:endParaRPr>
            </a:p>
          </p:txBody>
        </p:sp>
        <p:sp>
          <p:nvSpPr>
            <p:cNvPr id="8" name="Line 6"/>
            <p:cNvSpPr>
              <a:spLocks noChangeShapeType="1"/>
            </p:cNvSpPr>
            <p:nvPr userDrawn="1"/>
          </p:nvSpPr>
          <p:spPr bwMode="auto">
            <a:xfrm>
              <a:off x="0" y="1928"/>
              <a:ext cx="5232" cy="0"/>
            </a:xfrm>
            <a:prstGeom prst="line">
              <a:avLst/>
            </a:prstGeom>
            <a:noFill/>
            <a:ln w="508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AR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5127" name="Rectangle 7"/>
          <p:cNvSpPr>
            <a:spLocks noGrp="1" noChangeArrowheads="1"/>
          </p:cNvSpPr>
          <p:nvPr>
            <p:ph type="ctrTitle"/>
          </p:nvPr>
        </p:nvSpPr>
        <p:spPr>
          <a:xfrm>
            <a:off x="304800" y="1427201"/>
            <a:ext cx="10769600" cy="1609725"/>
          </a:xfrm>
        </p:spPr>
        <p:txBody>
          <a:bodyPr/>
          <a:lstStyle>
            <a:lvl1pPr>
              <a:defRPr sz="4600"/>
            </a:lvl1pPr>
          </a:lstStyle>
          <a:p>
            <a:r>
              <a:rPr lang="es-ES"/>
              <a:t>Haga clic para cambiar el estilo de título	</a:t>
            </a:r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422400" y="3441700"/>
            <a:ext cx="8839200" cy="16764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714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53163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844800" cy="4714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1BE69-023D-43F3-910E-EEB0B1A922FB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790499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3D4946-7A22-436F-9904-4E4A3530F49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03833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4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40CC0C-D054-4DDD-9E07-A320AA7F0B65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85665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12800" y="1600200"/>
            <a:ext cx="51816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1816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18A5F-55F3-4ADD-B8FB-5D11F4FC6CF7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533822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9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9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06C900-1F13-43E7-8746-092BA64A0D55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492010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51998D-D07C-4C8E-81CF-40C6D27857C5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461292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7A9E0B-8CEC-4284-8757-1B11B1AEDB6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057084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9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8F3EBB-8252-4CAF-A9E3-4BE469003AAA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062358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00F0F-270F-4CCE-A4F6-87323C858654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187749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D76072-3005-431E-A3E9-6C6EF2EDC62E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693662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600046" y="228600"/>
            <a:ext cx="2779183" cy="57912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60353" y="228600"/>
            <a:ext cx="8136467" cy="57912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BF8576-F096-48D3-91B6-780539756CAA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766165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0380" y="228600"/>
            <a:ext cx="10687049" cy="914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812800" y="1600200"/>
            <a:ext cx="10566400" cy="4419600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29A913-7635-419C-AE4B-EB3DFB545A4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8173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0380" y="228600"/>
            <a:ext cx="10687049" cy="914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812800" y="1600200"/>
            <a:ext cx="5181600" cy="44196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181600" cy="44196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C613F8-F6A9-44C7-9500-94744B65164B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207794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927100"/>
            <a:ext cx="11988800" cy="4495800"/>
            <a:chOff x="0" y="584"/>
            <a:chExt cx="5664" cy="2832"/>
          </a:xfrm>
        </p:grpSpPr>
        <p:sp>
          <p:nvSpPr>
            <p:cNvPr id="5" name="AutoShape 3"/>
            <p:cNvSpPr>
              <a:spLocks noChangeArrowheads="1"/>
            </p:cNvSpPr>
            <p:nvPr userDrawn="1"/>
          </p:nvSpPr>
          <p:spPr bwMode="auto">
            <a:xfrm>
              <a:off x="432" y="1304"/>
              <a:ext cx="4656" cy="2112"/>
            </a:xfrm>
            <a:prstGeom prst="roundRect">
              <a:avLst>
                <a:gd name="adj" fmla="val 1666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altLang="es-AR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blackWhite">
            <a:xfrm>
              <a:off x="144" y="584"/>
              <a:ext cx="4512" cy="624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altLang="es-AR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blackWhite">
            <a:xfrm>
              <a:off x="0" y="872"/>
              <a:ext cx="5664" cy="1152"/>
            </a:xfrm>
            <a:custGeom>
              <a:avLst/>
              <a:gdLst>
                <a:gd name="T0" fmla="*/ 0 w 4917"/>
                <a:gd name="T1" fmla="*/ 0 h 1000"/>
                <a:gd name="T2" fmla="*/ 5860 w 4917"/>
                <a:gd name="T3" fmla="*/ 0 h 1000"/>
                <a:gd name="T4" fmla="*/ 6524 w 4917"/>
                <a:gd name="T5" fmla="*/ 664 h 1000"/>
                <a:gd name="T6" fmla="*/ 5861 w 4917"/>
                <a:gd name="T7" fmla="*/ 1327 h 1000"/>
                <a:gd name="T8" fmla="*/ 0 w 4917"/>
                <a:gd name="T9" fmla="*/ 1327 h 1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7"/>
                <a:gd name="T16" fmla="*/ 0 h 1000"/>
                <a:gd name="T17" fmla="*/ 2459 w 4917"/>
                <a:gd name="T18" fmla="*/ 1000 h 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7" h="1000">
                  <a:moveTo>
                    <a:pt x="0" y="0"/>
                  </a:moveTo>
                  <a:lnTo>
                    <a:pt x="4416" y="0"/>
                  </a:lnTo>
                  <a:cubicBezTo>
                    <a:pt x="4693" y="0"/>
                    <a:pt x="4917" y="223"/>
                    <a:pt x="4917" y="500"/>
                  </a:cubicBezTo>
                  <a:cubicBezTo>
                    <a:pt x="4917" y="776"/>
                    <a:pt x="4693" y="999"/>
                    <a:pt x="4417" y="1000"/>
                  </a:cubicBezTo>
                  <a:lnTo>
                    <a:pt x="0" y="1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AR" smtClean="0">
                <a:solidFill>
                  <a:srgbClr val="000000"/>
                </a:solidFill>
              </a:endParaRPr>
            </a:p>
          </p:txBody>
        </p:sp>
        <p:sp>
          <p:nvSpPr>
            <p:cNvPr id="8" name="Line 6"/>
            <p:cNvSpPr>
              <a:spLocks noChangeShapeType="1"/>
            </p:cNvSpPr>
            <p:nvPr userDrawn="1"/>
          </p:nvSpPr>
          <p:spPr bwMode="auto">
            <a:xfrm>
              <a:off x="0" y="1928"/>
              <a:ext cx="5232" cy="0"/>
            </a:xfrm>
            <a:prstGeom prst="line">
              <a:avLst/>
            </a:prstGeom>
            <a:noFill/>
            <a:ln w="508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AR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5127" name="Rectangle 7"/>
          <p:cNvSpPr>
            <a:spLocks noGrp="1" noChangeArrowheads="1"/>
          </p:cNvSpPr>
          <p:nvPr>
            <p:ph type="ctrTitle"/>
          </p:nvPr>
        </p:nvSpPr>
        <p:spPr>
          <a:xfrm>
            <a:off x="304800" y="1427201"/>
            <a:ext cx="10769600" cy="1609725"/>
          </a:xfrm>
        </p:spPr>
        <p:txBody>
          <a:bodyPr/>
          <a:lstStyle>
            <a:lvl1pPr>
              <a:defRPr sz="4600"/>
            </a:lvl1pPr>
          </a:lstStyle>
          <a:p>
            <a:r>
              <a:rPr lang="es-ES"/>
              <a:t>Haga clic para cambiar el estilo de título	</a:t>
            </a:r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422400" y="3441700"/>
            <a:ext cx="8839200" cy="16764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714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53163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844800" cy="4714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1BE69-023D-43F3-910E-EEB0B1A922FB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173391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3D4946-7A22-436F-9904-4E4A3530F49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724492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39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40CC0C-D054-4DDD-9E07-A320AA7F0B65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298048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12800" y="1600200"/>
            <a:ext cx="51816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1816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18A5F-55F3-4ADD-B8FB-5D11F4FC6CF7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4763796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93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93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06C900-1F13-43E7-8746-092BA64A0D55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13581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51998D-D07C-4C8E-81CF-40C6D27857C5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571739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7A9E0B-8CEC-4284-8757-1B11B1AEDB6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756495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8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8F3EBB-8252-4CAF-A9E3-4BE469003AAA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807262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00F0F-270F-4CCE-A4F6-87323C858654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239380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D76072-3005-431E-A3E9-6C6EF2EDC62E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473278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600043" y="228600"/>
            <a:ext cx="2779183" cy="57912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60353" y="228600"/>
            <a:ext cx="8136467" cy="57912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BF8576-F096-48D3-91B6-780539756CAA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034047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0377" y="228600"/>
            <a:ext cx="10687049" cy="914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812800" y="1600200"/>
            <a:ext cx="10566400" cy="4419600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29A913-7635-419C-AE4B-EB3DFB545A4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966253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0377" y="228600"/>
            <a:ext cx="10687049" cy="914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812800" y="1600200"/>
            <a:ext cx="5181600" cy="44196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181600" cy="44196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C613F8-F6A9-44C7-9500-94744B65164B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306831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4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6862-8077-4F8F-AAED-BB3E69799DC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11153-5B5E-4739-8DA4-3C7886CBF6E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432701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6862-8077-4F8F-AAED-BB3E69799DC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11153-5B5E-4739-8DA4-3C7886CBF6E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905062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2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6862-8077-4F8F-AAED-BB3E69799DC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11153-5B5E-4739-8DA4-3C7886CBF6E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29331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6862-8077-4F8F-AAED-BB3E69799DC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11153-5B5E-4739-8DA4-3C7886CBF6E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59082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81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81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6862-8077-4F8F-AAED-BB3E69799DC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11153-5B5E-4739-8DA4-3C7886CBF6E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114824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6862-8077-4F8F-AAED-BB3E69799DC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11153-5B5E-4739-8DA4-3C7886CBF6E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94974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6862-8077-4F8F-AAED-BB3E69799DC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11153-5B5E-4739-8DA4-3C7886CBF6E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166218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7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6862-8077-4F8F-AAED-BB3E69799DC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11153-5B5E-4739-8DA4-3C7886CBF6E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397378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6862-8077-4F8F-AAED-BB3E69799DC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11153-5B5E-4739-8DA4-3C7886CBF6E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371347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6862-8077-4F8F-AAED-BB3E69799DC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11153-5B5E-4739-8DA4-3C7886CBF6E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454938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5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5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6862-8077-4F8F-AAED-BB3E69799DC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11153-5B5E-4739-8DA4-3C7886CBF6E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592518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6862-8077-4F8F-AAED-BB3E69799DC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11153-5B5E-4739-8DA4-3C7886CBF6E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599809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6862-8077-4F8F-AAED-BB3E69799DC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11153-5B5E-4739-8DA4-3C7886CBF6E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820760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6862-8077-4F8F-AAED-BB3E69799DC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11153-5B5E-4739-8DA4-3C7886CBF6E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20790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6862-8077-4F8F-AAED-BB3E69799DC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11153-5B5E-4739-8DA4-3C7886CBF6E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466630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6862-8077-4F8F-AAED-BB3E69799DC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11153-5B5E-4739-8DA4-3C7886CBF6E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86752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6862-8077-4F8F-AAED-BB3E69799DC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11153-5B5E-4739-8DA4-3C7886CBF6E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5865240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6862-8077-4F8F-AAED-BB3E69799DC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11153-5B5E-4739-8DA4-3C7886CBF6E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984016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6862-8077-4F8F-AAED-BB3E69799DC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11153-5B5E-4739-8DA4-3C7886CBF6E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258717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6862-8077-4F8F-AAED-BB3E69799DC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11153-5B5E-4739-8DA4-3C7886CBF6E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335003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6862-8077-4F8F-AAED-BB3E69799DC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11153-5B5E-4739-8DA4-3C7886CBF6E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88943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6862-8077-4F8F-AAED-BB3E69799DC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11153-5B5E-4739-8DA4-3C7886CBF6E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686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hyperlink" Target="http://www.educarchile.cl/integracion/Planificaccion/planificaccion_detalle.asp?id_uc=29852" TargetMode="Externa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hyperlink" Target="http://www.educarchile.cl/integracion/Planificaccion/planificaccion_detalle.asp?id_uc=29852" TargetMode="Externa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Relationship Id="rId14" Type="http://schemas.openxmlformats.org/officeDocument/2006/relationships/hyperlink" Target="http://www.educarchile.cl/integracion/Planificaccion/planificaccion_detalle.asp?id_uc=29852" TargetMode="Externa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42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5" Type="http://schemas.openxmlformats.org/officeDocument/2006/relationships/slideLayout" Target="../slideLayouts/slideLayout140.xml"/><Relationship Id="rId10" Type="http://schemas.openxmlformats.org/officeDocument/2006/relationships/slideLayout" Target="../slideLayouts/slideLayout145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3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47.xml"/><Relationship Id="rId6" Type="http://schemas.openxmlformats.org/officeDocument/2006/relationships/slideLayout" Target="../slideLayouts/slideLayout152.xml"/><Relationship Id="rId11" Type="http://schemas.openxmlformats.org/officeDocument/2006/relationships/slideLayout" Target="../slideLayouts/slideLayout157.xml"/><Relationship Id="rId5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50.xml"/><Relationship Id="rId9" Type="http://schemas.openxmlformats.org/officeDocument/2006/relationships/slideLayout" Target="../slideLayouts/slideLayout155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5.xml"/><Relationship Id="rId3" Type="http://schemas.openxmlformats.org/officeDocument/2006/relationships/slideLayout" Target="../slideLayouts/slideLayout160.xml"/><Relationship Id="rId7" Type="http://schemas.openxmlformats.org/officeDocument/2006/relationships/slideLayout" Target="../slideLayouts/slideLayout164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9.xml"/><Relationship Id="rId1" Type="http://schemas.openxmlformats.org/officeDocument/2006/relationships/slideLayout" Target="../slideLayouts/slideLayout158.xml"/><Relationship Id="rId6" Type="http://schemas.openxmlformats.org/officeDocument/2006/relationships/slideLayout" Target="../slideLayouts/slideLayout163.xml"/><Relationship Id="rId11" Type="http://schemas.openxmlformats.org/officeDocument/2006/relationships/slideLayout" Target="../slideLayouts/slideLayout168.xml"/><Relationship Id="rId5" Type="http://schemas.openxmlformats.org/officeDocument/2006/relationships/slideLayout" Target="../slideLayouts/slideLayout162.xml"/><Relationship Id="rId10" Type="http://schemas.openxmlformats.org/officeDocument/2006/relationships/slideLayout" Target="../slideLayouts/slideLayout167.xml"/><Relationship Id="rId4" Type="http://schemas.openxmlformats.org/officeDocument/2006/relationships/slideLayout" Target="../slideLayouts/slideLayout161.xml"/><Relationship Id="rId9" Type="http://schemas.openxmlformats.org/officeDocument/2006/relationships/slideLayout" Target="../slideLayouts/slideLayout166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6.xml"/><Relationship Id="rId3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75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69.xml"/><Relationship Id="rId6" Type="http://schemas.openxmlformats.org/officeDocument/2006/relationships/slideLayout" Target="../slideLayouts/slideLayout174.xml"/><Relationship Id="rId11" Type="http://schemas.openxmlformats.org/officeDocument/2006/relationships/slideLayout" Target="../slideLayouts/slideLayout179.xml"/><Relationship Id="rId5" Type="http://schemas.openxmlformats.org/officeDocument/2006/relationships/slideLayout" Target="../slideLayouts/slideLayout173.xml"/><Relationship Id="rId10" Type="http://schemas.openxmlformats.org/officeDocument/2006/relationships/slideLayout" Target="../slideLayouts/slideLayout178.xml"/><Relationship Id="rId4" Type="http://schemas.openxmlformats.org/officeDocument/2006/relationships/slideLayout" Target="../slideLayouts/slideLayout172.xml"/><Relationship Id="rId9" Type="http://schemas.openxmlformats.org/officeDocument/2006/relationships/slideLayout" Target="../slideLayouts/slideLayout177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7.xml"/><Relationship Id="rId3" Type="http://schemas.openxmlformats.org/officeDocument/2006/relationships/slideLayout" Target="../slideLayouts/slideLayout182.xml"/><Relationship Id="rId7" Type="http://schemas.openxmlformats.org/officeDocument/2006/relationships/slideLayout" Target="../slideLayouts/slideLayout186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81.xml"/><Relationship Id="rId1" Type="http://schemas.openxmlformats.org/officeDocument/2006/relationships/slideLayout" Target="../slideLayouts/slideLayout180.xml"/><Relationship Id="rId6" Type="http://schemas.openxmlformats.org/officeDocument/2006/relationships/slideLayout" Target="../slideLayouts/slideLayout185.xml"/><Relationship Id="rId11" Type="http://schemas.openxmlformats.org/officeDocument/2006/relationships/slideLayout" Target="../slideLayouts/slideLayout190.xml"/><Relationship Id="rId5" Type="http://schemas.openxmlformats.org/officeDocument/2006/relationships/slideLayout" Target="../slideLayouts/slideLayout184.xml"/><Relationship Id="rId10" Type="http://schemas.openxmlformats.org/officeDocument/2006/relationships/slideLayout" Target="../slideLayouts/slideLayout189.xml"/><Relationship Id="rId4" Type="http://schemas.openxmlformats.org/officeDocument/2006/relationships/slideLayout" Target="../slideLayouts/slideLayout183.xml"/><Relationship Id="rId9" Type="http://schemas.openxmlformats.org/officeDocument/2006/relationships/slideLayout" Target="../slideLayouts/slideLayout188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8.xml"/><Relationship Id="rId13" Type="http://schemas.openxmlformats.org/officeDocument/2006/relationships/slideLayout" Target="../slideLayouts/slideLayout203.xml"/><Relationship Id="rId3" Type="http://schemas.openxmlformats.org/officeDocument/2006/relationships/slideLayout" Target="../slideLayouts/slideLayout193.xml"/><Relationship Id="rId7" Type="http://schemas.openxmlformats.org/officeDocument/2006/relationships/slideLayout" Target="../slideLayouts/slideLayout197.xml"/><Relationship Id="rId12" Type="http://schemas.openxmlformats.org/officeDocument/2006/relationships/slideLayout" Target="../slideLayouts/slideLayout202.xml"/><Relationship Id="rId2" Type="http://schemas.openxmlformats.org/officeDocument/2006/relationships/slideLayout" Target="../slideLayouts/slideLayout192.xml"/><Relationship Id="rId1" Type="http://schemas.openxmlformats.org/officeDocument/2006/relationships/slideLayout" Target="../slideLayouts/slideLayout191.xml"/><Relationship Id="rId6" Type="http://schemas.openxmlformats.org/officeDocument/2006/relationships/slideLayout" Target="../slideLayouts/slideLayout196.xml"/><Relationship Id="rId11" Type="http://schemas.openxmlformats.org/officeDocument/2006/relationships/slideLayout" Target="../slideLayouts/slideLayout201.xml"/><Relationship Id="rId5" Type="http://schemas.openxmlformats.org/officeDocument/2006/relationships/slideLayout" Target="../slideLayouts/slideLayout195.xml"/><Relationship Id="rId10" Type="http://schemas.openxmlformats.org/officeDocument/2006/relationships/slideLayout" Target="../slideLayouts/slideLayout200.xml"/><Relationship Id="rId4" Type="http://schemas.openxmlformats.org/officeDocument/2006/relationships/slideLayout" Target="../slideLayouts/slideLayout194.xml"/><Relationship Id="rId9" Type="http://schemas.openxmlformats.org/officeDocument/2006/relationships/slideLayout" Target="../slideLayouts/slideLayout199.xml"/><Relationship Id="rId14" Type="http://schemas.openxmlformats.org/officeDocument/2006/relationships/theme" Target="../theme/theme18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1.xml"/><Relationship Id="rId13" Type="http://schemas.openxmlformats.org/officeDocument/2006/relationships/slideLayout" Target="../slideLayouts/slideLayout216.xml"/><Relationship Id="rId3" Type="http://schemas.openxmlformats.org/officeDocument/2006/relationships/slideLayout" Target="../slideLayouts/slideLayout206.xml"/><Relationship Id="rId7" Type="http://schemas.openxmlformats.org/officeDocument/2006/relationships/slideLayout" Target="../slideLayouts/slideLayout210.xml"/><Relationship Id="rId12" Type="http://schemas.openxmlformats.org/officeDocument/2006/relationships/slideLayout" Target="../slideLayouts/slideLayout215.xml"/><Relationship Id="rId2" Type="http://schemas.openxmlformats.org/officeDocument/2006/relationships/slideLayout" Target="../slideLayouts/slideLayout205.xml"/><Relationship Id="rId1" Type="http://schemas.openxmlformats.org/officeDocument/2006/relationships/slideLayout" Target="../slideLayouts/slideLayout204.xml"/><Relationship Id="rId6" Type="http://schemas.openxmlformats.org/officeDocument/2006/relationships/slideLayout" Target="../slideLayouts/slideLayout209.xml"/><Relationship Id="rId11" Type="http://schemas.openxmlformats.org/officeDocument/2006/relationships/slideLayout" Target="../slideLayouts/slideLayout214.xml"/><Relationship Id="rId5" Type="http://schemas.openxmlformats.org/officeDocument/2006/relationships/slideLayout" Target="../slideLayouts/slideLayout208.xml"/><Relationship Id="rId10" Type="http://schemas.openxmlformats.org/officeDocument/2006/relationships/slideLayout" Target="../slideLayouts/slideLayout213.xml"/><Relationship Id="rId4" Type="http://schemas.openxmlformats.org/officeDocument/2006/relationships/slideLayout" Target="../slideLayouts/slideLayout207.xml"/><Relationship Id="rId9" Type="http://schemas.openxmlformats.org/officeDocument/2006/relationships/slideLayout" Target="../slideLayouts/slideLayout212.xml"/><Relationship Id="rId1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4.xml"/><Relationship Id="rId3" Type="http://schemas.openxmlformats.org/officeDocument/2006/relationships/slideLayout" Target="../slideLayouts/slideLayout219.xml"/><Relationship Id="rId7" Type="http://schemas.openxmlformats.org/officeDocument/2006/relationships/slideLayout" Target="../slideLayouts/slideLayout223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8.xml"/><Relationship Id="rId1" Type="http://schemas.openxmlformats.org/officeDocument/2006/relationships/slideLayout" Target="../slideLayouts/slideLayout217.xml"/><Relationship Id="rId6" Type="http://schemas.openxmlformats.org/officeDocument/2006/relationships/slideLayout" Target="../slideLayouts/slideLayout222.xml"/><Relationship Id="rId11" Type="http://schemas.openxmlformats.org/officeDocument/2006/relationships/slideLayout" Target="../slideLayouts/slideLayout227.xml"/><Relationship Id="rId5" Type="http://schemas.openxmlformats.org/officeDocument/2006/relationships/slideLayout" Target="../slideLayouts/slideLayout221.xml"/><Relationship Id="rId10" Type="http://schemas.openxmlformats.org/officeDocument/2006/relationships/slideLayout" Target="../slideLayouts/slideLayout226.xml"/><Relationship Id="rId4" Type="http://schemas.openxmlformats.org/officeDocument/2006/relationships/slideLayout" Target="../slideLayouts/slideLayout220.xml"/><Relationship Id="rId9" Type="http://schemas.openxmlformats.org/officeDocument/2006/relationships/slideLayout" Target="../slideLayouts/slideLayout225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5.xml"/><Relationship Id="rId3" Type="http://schemas.openxmlformats.org/officeDocument/2006/relationships/slideLayout" Target="../slideLayouts/slideLayout230.xml"/><Relationship Id="rId7" Type="http://schemas.openxmlformats.org/officeDocument/2006/relationships/slideLayout" Target="../slideLayouts/slideLayout234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9.xml"/><Relationship Id="rId1" Type="http://schemas.openxmlformats.org/officeDocument/2006/relationships/slideLayout" Target="../slideLayouts/slideLayout228.xml"/><Relationship Id="rId6" Type="http://schemas.openxmlformats.org/officeDocument/2006/relationships/slideLayout" Target="../slideLayouts/slideLayout233.xml"/><Relationship Id="rId11" Type="http://schemas.openxmlformats.org/officeDocument/2006/relationships/slideLayout" Target="../slideLayouts/slideLayout238.xml"/><Relationship Id="rId5" Type="http://schemas.openxmlformats.org/officeDocument/2006/relationships/slideLayout" Target="../slideLayouts/slideLayout232.xml"/><Relationship Id="rId10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31.xml"/><Relationship Id="rId9" Type="http://schemas.openxmlformats.org/officeDocument/2006/relationships/slideLayout" Target="../slideLayouts/slideLayout2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54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BD0A6A-638A-462E-81E3-F723757BAA93}" type="datetimeFigureOut">
              <a:rPr lang="es-ES" smtClean="0"/>
              <a:t>30/11/2018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54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54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E06EE0-15B4-40F7-8BFA-10854DF633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2489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E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ES"/>
              <a:t>Haga clic para modificar el estilo de texto del patrón</a:t>
            </a:r>
          </a:p>
          <a:p>
            <a:pPr lvl="1"/>
            <a:r>
              <a:rPr lang="es-ES_tradnl" altLang="es-ES"/>
              <a:t>Segundo nivel</a:t>
            </a:r>
          </a:p>
          <a:p>
            <a:pPr lvl="2"/>
            <a:r>
              <a:rPr lang="es-ES_tradnl" altLang="es-ES"/>
              <a:t>Tercer nivel</a:t>
            </a:r>
          </a:p>
          <a:p>
            <a:pPr lvl="3"/>
            <a:r>
              <a:rPr lang="es-ES_tradnl" altLang="es-ES"/>
              <a:t>Cuarto nivel</a:t>
            </a:r>
          </a:p>
          <a:p>
            <a:pPr lvl="4"/>
            <a:r>
              <a:rPr lang="es-ES_tradnl" altLang="es-E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_tradnl" alt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_tradnl" alt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C394E37-4694-4DA3-B1A4-9548BC7CFC0E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1094529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7" name="Rounded Rectangle 6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52602"/>
            <a:ext cx="109728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54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56E0120-329C-4C95-A35C-76AB5ECAB8C0}" type="datetimeFigureOut">
              <a:rPr lang="es-AR" smtClean="0">
                <a:solidFill>
                  <a:srgbClr val="564B3C"/>
                </a:solidFill>
              </a:rPr>
              <a:pPr/>
              <a:t>30/11/2018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54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54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1F5C142-8206-4F2E-BAE1-4F2E769E7365}" type="slidenum">
              <a:rPr lang="es-AR" smtClean="0">
                <a:solidFill>
                  <a:srgbClr val="564B3C"/>
                </a:solidFill>
              </a:rPr>
              <a:pPr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5760" y="278166"/>
            <a:ext cx="1146048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7153" y="372862"/>
            <a:ext cx="11174027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8172" y="408376"/>
            <a:ext cx="11014229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433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7" name="Rounded Rectangle 6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52602"/>
            <a:ext cx="109728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53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56E0120-329C-4C95-A35C-76AB5ECAB8C0}" type="datetimeFigureOut">
              <a:rPr lang="es-AR" smtClean="0">
                <a:solidFill>
                  <a:srgbClr val="564B3C"/>
                </a:solidFill>
              </a:rPr>
              <a:pPr/>
              <a:t>30/11/2018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539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53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1F5C142-8206-4F2E-BAE1-4F2E769E7365}" type="slidenum">
              <a:rPr lang="es-AR" smtClean="0">
                <a:solidFill>
                  <a:srgbClr val="564B3C"/>
                </a:solidFill>
              </a:rPr>
              <a:pPr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5760" y="278166"/>
            <a:ext cx="1146048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7153" y="372862"/>
            <a:ext cx="11174027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8172" y="408376"/>
            <a:ext cx="11014229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151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s-AR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s-AR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671FA84-7CCA-4D4A-96D4-9596C93EC749}" type="slidenum">
              <a:rPr lang="es-ES" altLang="es-A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AR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753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s-AR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s-AR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671FA84-7CCA-4D4A-96D4-9596C93EC749}" type="slidenum">
              <a:rPr lang="es-ES" altLang="es-A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AR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753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8"/>
          <p:cNvSpPr>
            <a:spLocks noChangeArrowheads="1"/>
          </p:cNvSpPr>
          <p:nvPr/>
        </p:nvSpPr>
        <p:spPr bwMode="auto">
          <a:xfrm>
            <a:off x="0" y="6477000"/>
            <a:ext cx="12192000" cy="381000"/>
          </a:xfrm>
          <a:prstGeom prst="rect">
            <a:avLst/>
          </a:prstGeom>
          <a:solidFill>
            <a:srgbClr val="FF7C0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AR" altLang="es-AR" smtClean="0">
              <a:solidFill>
                <a:srgbClr val="000000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AR" smtClean="0"/>
              <a:t>Click to edit Master text styles</a:t>
            </a:r>
          </a:p>
          <a:p>
            <a:pPr lvl="1"/>
            <a:r>
              <a:rPr lang="es-ES_tradnl" altLang="es-AR" smtClean="0"/>
              <a:t>Second level</a:t>
            </a:r>
          </a:p>
          <a:p>
            <a:pPr lvl="2"/>
            <a:r>
              <a:rPr lang="es-ES_tradnl" altLang="es-AR" smtClean="0"/>
              <a:t>Third level</a:t>
            </a:r>
          </a:p>
          <a:p>
            <a:pPr lvl="3"/>
            <a:r>
              <a:rPr lang="es-ES_tradnl" altLang="es-AR" smtClean="0"/>
              <a:t>Fourth level</a:t>
            </a:r>
          </a:p>
          <a:p>
            <a:pPr lvl="4"/>
            <a:r>
              <a:rPr lang="es-ES_tradnl" altLang="es-AR" smtClean="0"/>
              <a:t>Fifth level</a:t>
            </a:r>
          </a:p>
        </p:txBody>
      </p:sp>
      <p:sp>
        <p:nvSpPr>
          <p:cNvPr id="1028" name="Rectangle 14"/>
          <p:cNvSpPr>
            <a:spLocks noChangeArrowheads="1"/>
          </p:cNvSpPr>
          <p:nvPr/>
        </p:nvSpPr>
        <p:spPr bwMode="auto">
          <a:xfrm>
            <a:off x="406400" y="6477000"/>
            <a:ext cx="8432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altLang="es-AR" sz="1400" smtClean="0">
                <a:solidFill>
                  <a:srgbClr val="FFF1DD"/>
                </a:solidFill>
              </a:rPr>
              <a:t>Las bacterias: su caracterización y clasificación       NM4        Biología</a:t>
            </a:r>
          </a:p>
        </p:txBody>
      </p:sp>
      <p:pic>
        <p:nvPicPr>
          <p:cNvPr id="1029" name="Picture 15" descr="ir-a">
            <a:hlinkClick r:id="rId14"/>
          </p:cNvPr>
          <p:cNvPicPr preferRelativeResize="0"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0921" y="6477181"/>
            <a:ext cx="3079751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Rectangle 16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AR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04988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>
          <a:solidFill>
            <a:srgbClr val="FF66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>
          <a:solidFill>
            <a:srgbClr val="FF6600"/>
          </a:solidFill>
          <a:latin typeface="Arial" charset="0"/>
          <a:ea typeface="ＭＳ Ｐゴシック" pitchFamily="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>
          <a:solidFill>
            <a:srgbClr val="FF6600"/>
          </a:solidFill>
          <a:latin typeface="Arial" charset="0"/>
          <a:ea typeface="ＭＳ Ｐゴシック" pitchFamily="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>
          <a:solidFill>
            <a:srgbClr val="FF6600"/>
          </a:solidFill>
          <a:latin typeface="Arial" charset="0"/>
          <a:ea typeface="ＭＳ Ｐゴシック" pitchFamily="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>
          <a:solidFill>
            <a:srgbClr val="FF6600"/>
          </a:solidFill>
          <a:latin typeface="Arial" charset="0"/>
          <a:ea typeface="ＭＳ Ｐゴシック" pitchFamily="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000">
          <a:solidFill>
            <a:srgbClr val="FF6600"/>
          </a:solidFill>
          <a:latin typeface="Arial" charset="0"/>
          <a:ea typeface="ＭＳ Ｐゴシック" pitchFamily="1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3000">
          <a:solidFill>
            <a:srgbClr val="FF6600"/>
          </a:solidFill>
          <a:latin typeface="Arial" charset="0"/>
          <a:ea typeface="ＭＳ Ｐゴシック" pitchFamily="1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3000">
          <a:solidFill>
            <a:srgbClr val="FF6600"/>
          </a:solidFill>
          <a:latin typeface="Arial" charset="0"/>
          <a:ea typeface="ＭＳ Ｐゴシック" pitchFamily="1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3000">
          <a:solidFill>
            <a:srgbClr val="FF6600"/>
          </a:solidFill>
          <a:latin typeface="Arial" charset="0"/>
          <a:ea typeface="ＭＳ Ｐゴシック" pitchFamily="1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52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FB92C9-3F31-4FF4-BBDC-E9C09DDF504E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529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52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BBF4A-3E97-4B47-9185-90AE361809A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038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7" name="Rounded Rectangle 6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52602"/>
            <a:ext cx="109728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52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56E0120-329C-4C95-A35C-76AB5ECAB8C0}" type="datetimeFigureOut">
              <a:rPr lang="es-AR" smtClean="0">
                <a:solidFill>
                  <a:srgbClr val="564B3C"/>
                </a:solidFill>
              </a:rPr>
              <a:pPr/>
              <a:t>30/11/2018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52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52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1F5C142-8206-4F2E-BAE1-4F2E769E7365}" type="slidenum">
              <a:rPr lang="es-AR" smtClean="0">
                <a:solidFill>
                  <a:srgbClr val="564B3C"/>
                </a:solidFill>
              </a:rPr>
              <a:pPr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5760" y="278166"/>
            <a:ext cx="1146048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7153" y="372862"/>
            <a:ext cx="11174027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8172" y="408376"/>
            <a:ext cx="11014229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475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7" name="Rounded Rectangle 6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52602"/>
            <a:ext cx="109728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51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56E0120-329C-4C95-A35C-76AB5ECAB8C0}" type="datetimeFigureOut">
              <a:rPr lang="es-AR" smtClean="0">
                <a:solidFill>
                  <a:srgbClr val="564B3C"/>
                </a:solidFill>
              </a:rPr>
              <a:pPr/>
              <a:t>30/11/2018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51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51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1F5C142-8206-4F2E-BAE1-4F2E769E7365}" type="slidenum">
              <a:rPr lang="es-AR" smtClean="0">
                <a:solidFill>
                  <a:srgbClr val="564B3C"/>
                </a:solidFill>
              </a:rPr>
              <a:pPr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5760" y="278166"/>
            <a:ext cx="1146048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7153" y="372862"/>
            <a:ext cx="11174027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8172" y="408376"/>
            <a:ext cx="11014229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964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8"/>
          <p:cNvSpPr>
            <a:spLocks noChangeArrowheads="1"/>
          </p:cNvSpPr>
          <p:nvPr/>
        </p:nvSpPr>
        <p:spPr bwMode="auto">
          <a:xfrm>
            <a:off x="0" y="6477000"/>
            <a:ext cx="12192000" cy="381000"/>
          </a:xfrm>
          <a:prstGeom prst="rect">
            <a:avLst/>
          </a:prstGeom>
          <a:solidFill>
            <a:srgbClr val="FF7C0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AR" altLang="es-AR" smtClean="0">
              <a:solidFill>
                <a:srgbClr val="000000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AR" smtClean="0"/>
              <a:t>Click to edit Master text styles</a:t>
            </a:r>
          </a:p>
          <a:p>
            <a:pPr lvl="1"/>
            <a:r>
              <a:rPr lang="es-ES_tradnl" altLang="es-AR" smtClean="0"/>
              <a:t>Second level</a:t>
            </a:r>
          </a:p>
          <a:p>
            <a:pPr lvl="2"/>
            <a:r>
              <a:rPr lang="es-ES_tradnl" altLang="es-AR" smtClean="0"/>
              <a:t>Third level</a:t>
            </a:r>
          </a:p>
          <a:p>
            <a:pPr lvl="3"/>
            <a:r>
              <a:rPr lang="es-ES_tradnl" altLang="es-AR" smtClean="0"/>
              <a:t>Fourth level</a:t>
            </a:r>
          </a:p>
          <a:p>
            <a:pPr lvl="4"/>
            <a:r>
              <a:rPr lang="es-ES_tradnl" altLang="es-AR" smtClean="0"/>
              <a:t>Fifth level</a:t>
            </a:r>
          </a:p>
        </p:txBody>
      </p:sp>
      <p:sp>
        <p:nvSpPr>
          <p:cNvPr id="1028" name="Rectangle 14"/>
          <p:cNvSpPr>
            <a:spLocks noChangeArrowheads="1"/>
          </p:cNvSpPr>
          <p:nvPr/>
        </p:nvSpPr>
        <p:spPr bwMode="auto">
          <a:xfrm>
            <a:off x="406400" y="6477000"/>
            <a:ext cx="8432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altLang="es-AR" sz="1400" smtClean="0">
                <a:solidFill>
                  <a:srgbClr val="FFF1DD"/>
                </a:solidFill>
              </a:rPr>
              <a:t>Las bacterias: su caracterización y clasificación       NM4        Biología</a:t>
            </a:r>
          </a:p>
        </p:txBody>
      </p:sp>
      <p:pic>
        <p:nvPicPr>
          <p:cNvPr id="1029" name="Picture 15" descr="ir-a">
            <a:hlinkClick r:id="rId14"/>
          </p:cNvPr>
          <p:cNvPicPr preferRelativeResize="0"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0906" y="6477159"/>
            <a:ext cx="3079751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Rectangle 16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AR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46616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>
          <a:solidFill>
            <a:srgbClr val="FF66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>
          <a:solidFill>
            <a:srgbClr val="FF6600"/>
          </a:solidFill>
          <a:latin typeface="Arial" charset="0"/>
          <a:ea typeface="ＭＳ Ｐゴシック" pitchFamily="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>
          <a:solidFill>
            <a:srgbClr val="FF6600"/>
          </a:solidFill>
          <a:latin typeface="Arial" charset="0"/>
          <a:ea typeface="ＭＳ Ｐゴシック" pitchFamily="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>
          <a:solidFill>
            <a:srgbClr val="FF6600"/>
          </a:solidFill>
          <a:latin typeface="Arial" charset="0"/>
          <a:ea typeface="ＭＳ Ｐゴシック" pitchFamily="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>
          <a:solidFill>
            <a:srgbClr val="FF6600"/>
          </a:solidFill>
          <a:latin typeface="Arial" charset="0"/>
          <a:ea typeface="ＭＳ Ｐゴシック" pitchFamily="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000">
          <a:solidFill>
            <a:srgbClr val="FF6600"/>
          </a:solidFill>
          <a:latin typeface="Arial" charset="0"/>
          <a:ea typeface="ＭＳ Ｐゴシック" pitchFamily="1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3000">
          <a:solidFill>
            <a:srgbClr val="FF6600"/>
          </a:solidFill>
          <a:latin typeface="Arial" charset="0"/>
          <a:ea typeface="ＭＳ Ｐゴシック" pitchFamily="1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3000">
          <a:solidFill>
            <a:srgbClr val="FF6600"/>
          </a:solidFill>
          <a:latin typeface="Arial" charset="0"/>
          <a:ea typeface="ＭＳ Ｐゴシック" pitchFamily="1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3000">
          <a:solidFill>
            <a:srgbClr val="FF6600"/>
          </a:solidFill>
          <a:latin typeface="Arial" charset="0"/>
          <a:ea typeface="ＭＳ Ｐゴシック" pitchFamily="1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8"/>
          <p:cNvSpPr>
            <a:spLocks noChangeArrowheads="1"/>
          </p:cNvSpPr>
          <p:nvPr/>
        </p:nvSpPr>
        <p:spPr bwMode="auto">
          <a:xfrm>
            <a:off x="0" y="6477000"/>
            <a:ext cx="12192000" cy="381000"/>
          </a:xfrm>
          <a:prstGeom prst="rect">
            <a:avLst/>
          </a:prstGeom>
          <a:solidFill>
            <a:srgbClr val="FF7C0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AR" altLang="es-AR" smtClean="0">
              <a:solidFill>
                <a:srgbClr val="000000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AR" smtClean="0"/>
              <a:t>Click to edit Master text styles</a:t>
            </a:r>
          </a:p>
          <a:p>
            <a:pPr lvl="1"/>
            <a:r>
              <a:rPr lang="es-ES_tradnl" altLang="es-AR" smtClean="0"/>
              <a:t>Second level</a:t>
            </a:r>
          </a:p>
          <a:p>
            <a:pPr lvl="2"/>
            <a:r>
              <a:rPr lang="es-ES_tradnl" altLang="es-AR" smtClean="0"/>
              <a:t>Third level</a:t>
            </a:r>
          </a:p>
          <a:p>
            <a:pPr lvl="3"/>
            <a:r>
              <a:rPr lang="es-ES_tradnl" altLang="es-AR" smtClean="0"/>
              <a:t>Fourth level</a:t>
            </a:r>
          </a:p>
          <a:p>
            <a:pPr lvl="4"/>
            <a:r>
              <a:rPr lang="es-ES_tradnl" altLang="es-AR" smtClean="0"/>
              <a:t>Fifth level</a:t>
            </a:r>
          </a:p>
        </p:txBody>
      </p:sp>
      <p:sp>
        <p:nvSpPr>
          <p:cNvPr id="1028" name="Rectangle 14"/>
          <p:cNvSpPr>
            <a:spLocks noChangeArrowheads="1"/>
          </p:cNvSpPr>
          <p:nvPr/>
        </p:nvSpPr>
        <p:spPr bwMode="auto">
          <a:xfrm>
            <a:off x="406400" y="6477000"/>
            <a:ext cx="8432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altLang="es-AR" sz="1400" smtClean="0">
                <a:solidFill>
                  <a:srgbClr val="FFF1DD"/>
                </a:solidFill>
              </a:rPr>
              <a:t>Las bacterias: su caracterización y clasificación       NM4        Biología</a:t>
            </a:r>
          </a:p>
        </p:txBody>
      </p:sp>
      <p:pic>
        <p:nvPicPr>
          <p:cNvPr id="1029" name="Picture 15" descr="ir-a">
            <a:hlinkClick r:id="rId14"/>
          </p:cNvPr>
          <p:cNvPicPr preferRelativeResize="0"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0902" y="6477153"/>
            <a:ext cx="3079751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Rectangle 16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AR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17880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>
          <a:solidFill>
            <a:srgbClr val="FF66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>
          <a:solidFill>
            <a:srgbClr val="FF6600"/>
          </a:solidFill>
          <a:latin typeface="Arial" charset="0"/>
          <a:ea typeface="ＭＳ Ｐゴシック" pitchFamily="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>
          <a:solidFill>
            <a:srgbClr val="FF6600"/>
          </a:solidFill>
          <a:latin typeface="Arial" charset="0"/>
          <a:ea typeface="ＭＳ Ｐゴシック" pitchFamily="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>
          <a:solidFill>
            <a:srgbClr val="FF6600"/>
          </a:solidFill>
          <a:latin typeface="Arial" charset="0"/>
          <a:ea typeface="ＭＳ Ｐゴシック" pitchFamily="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>
          <a:solidFill>
            <a:srgbClr val="FF6600"/>
          </a:solidFill>
          <a:latin typeface="Arial" charset="0"/>
          <a:ea typeface="ＭＳ Ｐゴシック" pitchFamily="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000">
          <a:solidFill>
            <a:srgbClr val="FF6600"/>
          </a:solidFill>
          <a:latin typeface="Arial" charset="0"/>
          <a:ea typeface="ＭＳ Ｐゴシック" pitchFamily="1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3000">
          <a:solidFill>
            <a:srgbClr val="FF6600"/>
          </a:solidFill>
          <a:latin typeface="Arial" charset="0"/>
          <a:ea typeface="ＭＳ Ｐゴシック" pitchFamily="1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3000">
          <a:solidFill>
            <a:srgbClr val="FF6600"/>
          </a:solidFill>
          <a:latin typeface="Arial" charset="0"/>
          <a:ea typeface="ＭＳ Ｐゴシック" pitchFamily="1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3000">
          <a:solidFill>
            <a:srgbClr val="FF6600"/>
          </a:solidFill>
          <a:latin typeface="Arial" charset="0"/>
          <a:ea typeface="ＭＳ Ｐゴシック" pitchFamily="1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s-AR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s-AR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A12C5C0-0AAB-44CF-810A-B64573999EE7}" type="slidenum">
              <a:rPr lang="es-ES" altLang="es-A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AR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825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s-AR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s-AR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A12C5C0-0AAB-44CF-810A-B64573999EE7}" type="slidenum">
              <a:rPr lang="es-ES" altLang="es-A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AR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870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42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FB92C9-3F31-4FF4-BBDC-E9C09DDF504E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42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42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BBF4A-3E97-4B47-9185-90AE361809A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978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  <p:sldLayoutId id="2147483905" r:id="rId8"/>
    <p:sldLayoutId id="2147483906" r:id="rId9"/>
    <p:sldLayoutId id="2147483907" r:id="rId10"/>
    <p:sldLayoutId id="214748390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41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FB92C9-3F31-4FF4-BBDC-E9C09DDF504E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41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41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BBF4A-3E97-4B47-9185-90AE361809A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825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9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FB92C9-3F31-4FF4-BBDC-E9C09DDF504E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9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9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BBF4A-3E97-4B47-9185-90AE361809A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838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2" r:id="rId1"/>
    <p:sldLayoutId id="2147483923" r:id="rId2"/>
    <p:sldLayoutId id="2147483924" r:id="rId3"/>
    <p:sldLayoutId id="2147483925" r:id="rId4"/>
    <p:sldLayoutId id="2147483926" r:id="rId5"/>
    <p:sldLayoutId id="2147483927" r:id="rId6"/>
    <p:sldLayoutId id="2147483928" r:id="rId7"/>
    <p:sldLayoutId id="2147483929" r:id="rId8"/>
    <p:sldLayoutId id="2147483930" r:id="rId9"/>
    <p:sldLayoutId id="2147483931" r:id="rId10"/>
    <p:sldLayoutId id="214748393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52400"/>
            <a:ext cx="11582400" cy="6096000"/>
            <a:chOff x="0" y="96"/>
            <a:chExt cx="5472" cy="3840"/>
          </a:xfrm>
        </p:grpSpPr>
        <p:sp>
          <p:nvSpPr>
            <p:cNvPr id="1032" name="AutoShape 3"/>
            <p:cNvSpPr>
              <a:spLocks noChangeArrowheads="1"/>
            </p:cNvSpPr>
            <p:nvPr/>
          </p:nvSpPr>
          <p:spPr bwMode="auto">
            <a:xfrm>
              <a:off x="240" y="336"/>
              <a:ext cx="5232" cy="3600"/>
            </a:xfrm>
            <a:prstGeom prst="roundRect">
              <a:avLst>
                <a:gd name="adj" fmla="val 1372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altLang="es-AR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33" name="AutoShape 4"/>
            <p:cNvSpPr>
              <a:spLocks noChangeArrowheads="1"/>
            </p:cNvSpPr>
            <p:nvPr/>
          </p:nvSpPr>
          <p:spPr bwMode="blackWhite">
            <a:xfrm>
              <a:off x="0" y="96"/>
              <a:ext cx="5376" cy="768"/>
            </a:xfrm>
            <a:custGeom>
              <a:avLst/>
              <a:gdLst>
                <a:gd name="T0" fmla="*/ 0 w 7000"/>
                <a:gd name="T1" fmla="*/ 0 h 1000"/>
                <a:gd name="T2" fmla="*/ 3833 w 7000"/>
                <a:gd name="T3" fmla="*/ 0 h 1000"/>
                <a:gd name="T4" fmla="*/ 4129 w 7000"/>
                <a:gd name="T5" fmla="*/ 295 h 1000"/>
                <a:gd name="T6" fmla="*/ 3834 w 7000"/>
                <a:gd name="T7" fmla="*/ 590 h 1000"/>
                <a:gd name="T8" fmla="*/ 0 w 7000"/>
                <a:gd name="T9" fmla="*/ 590 h 1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00"/>
                <a:gd name="T16" fmla="*/ 0 h 1000"/>
                <a:gd name="T17" fmla="*/ 3500 w 7000"/>
                <a:gd name="T18" fmla="*/ 1000 h 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00" h="1000">
                  <a:moveTo>
                    <a:pt x="0" y="0"/>
                  </a:moveTo>
                  <a:lnTo>
                    <a:pt x="6499" y="0"/>
                  </a:lnTo>
                  <a:cubicBezTo>
                    <a:pt x="6776" y="0"/>
                    <a:pt x="7000" y="223"/>
                    <a:pt x="7000" y="500"/>
                  </a:cubicBezTo>
                  <a:cubicBezTo>
                    <a:pt x="7000" y="776"/>
                    <a:pt x="6776" y="999"/>
                    <a:pt x="6500" y="1000"/>
                  </a:cubicBezTo>
                  <a:lnTo>
                    <a:pt x="0" y="1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AR" smtClean="0">
                <a:solidFill>
                  <a:srgbClr val="000000"/>
                </a:solidFill>
              </a:endParaRPr>
            </a:p>
          </p:txBody>
        </p:sp>
        <p:sp>
          <p:nvSpPr>
            <p:cNvPr id="1034" name="Line 5"/>
            <p:cNvSpPr>
              <a:spLocks noChangeShapeType="1"/>
            </p:cNvSpPr>
            <p:nvPr/>
          </p:nvSpPr>
          <p:spPr bwMode="auto">
            <a:xfrm>
              <a:off x="0" y="768"/>
              <a:ext cx="508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AR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260380" y="228600"/>
            <a:ext cx="10687049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1600200"/>
            <a:ext cx="105664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B3B90C8-DAA8-4376-A2CB-2515DAF0884D}" type="slidenum">
              <a:rPr lang="es-E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774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  <p:sldLayoutId id="2147483945" r:id="rId12"/>
    <p:sldLayoutId id="2147483946" r:id="rId1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52400"/>
            <a:ext cx="11582400" cy="6096000"/>
            <a:chOff x="0" y="96"/>
            <a:chExt cx="5472" cy="3840"/>
          </a:xfrm>
        </p:grpSpPr>
        <p:sp>
          <p:nvSpPr>
            <p:cNvPr id="1032" name="AutoShape 3"/>
            <p:cNvSpPr>
              <a:spLocks noChangeArrowheads="1"/>
            </p:cNvSpPr>
            <p:nvPr/>
          </p:nvSpPr>
          <p:spPr bwMode="auto">
            <a:xfrm>
              <a:off x="240" y="336"/>
              <a:ext cx="5232" cy="3600"/>
            </a:xfrm>
            <a:prstGeom prst="roundRect">
              <a:avLst>
                <a:gd name="adj" fmla="val 1372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altLang="es-AR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33" name="AutoShape 4"/>
            <p:cNvSpPr>
              <a:spLocks noChangeArrowheads="1"/>
            </p:cNvSpPr>
            <p:nvPr/>
          </p:nvSpPr>
          <p:spPr bwMode="blackWhite">
            <a:xfrm>
              <a:off x="0" y="96"/>
              <a:ext cx="5376" cy="768"/>
            </a:xfrm>
            <a:custGeom>
              <a:avLst/>
              <a:gdLst>
                <a:gd name="T0" fmla="*/ 0 w 7000"/>
                <a:gd name="T1" fmla="*/ 0 h 1000"/>
                <a:gd name="T2" fmla="*/ 3833 w 7000"/>
                <a:gd name="T3" fmla="*/ 0 h 1000"/>
                <a:gd name="T4" fmla="*/ 4129 w 7000"/>
                <a:gd name="T5" fmla="*/ 295 h 1000"/>
                <a:gd name="T6" fmla="*/ 3834 w 7000"/>
                <a:gd name="T7" fmla="*/ 590 h 1000"/>
                <a:gd name="T8" fmla="*/ 0 w 7000"/>
                <a:gd name="T9" fmla="*/ 590 h 1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00"/>
                <a:gd name="T16" fmla="*/ 0 h 1000"/>
                <a:gd name="T17" fmla="*/ 3500 w 7000"/>
                <a:gd name="T18" fmla="*/ 1000 h 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00" h="1000">
                  <a:moveTo>
                    <a:pt x="0" y="0"/>
                  </a:moveTo>
                  <a:lnTo>
                    <a:pt x="6499" y="0"/>
                  </a:lnTo>
                  <a:cubicBezTo>
                    <a:pt x="6776" y="0"/>
                    <a:pt x="7000" y="223"/>
                    <a:pt x="7000" y="500"/>
                  </a:cubicBezTo>
                  <a:cubicBezTo>
                    <a:pt x="7000" y="776"/>
                    <a:pt x="6776" y="999"/>
                    <a:pt x="6500" y="1000"/>
                  </a:cubicBezTo>
                  <a:lnTo>
                    <a:pt x="0" y="1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AR" smtClean="0">
                <a:solidFill>
                  <a:srgbClr val="000000"/>
                </a:solidFill>
              </a:endParaRPr>
            </a:p>
          </p:txBody>
        </p:sp>
        <p:sp>
          <p:nvSpPr>
            <p:cNvPr id="1034" name="Line 5"/>
            <p:cNvSpPr>
              <a:spLocks noChangeShapeType="1"/>
            </p:cNvSpPr>
            <p:nvPr/>
          </p:nvSpPr>
          <p:spPr bwMode="auto">
            <a:xfrm>
              <a:off x="0" y="768"/>
              <a:ext cx="508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AR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260377" y="228600"/>
            <a:ext cx="10687049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1600200"/>
            <a:ext cx="105664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B3B90C8-DAA8-4376-A2CB-2515DAF0884D}" type="slidenum">
              <a:rPr lang="es-E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489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7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A96862-8077-4F8F-AAED-BB3E69799DC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7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7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311153-5B5E-4739-8DA4-3C7886CBF6E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692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2" r:id="rId1"/>
    <p:sldLayoutId id="2147483963" r:id="rId2"/>
    <p:sldLayoutId id="2147483964" r:id="rId3"/>
    <p:sldLayoutId id="2147483965" r:id="rId4"/>
    <p:sldLayoutId id="2147483966" r:id="rId5"/>
    <p:sldLayoutId id="2147483967" r:id="rId6"/>
    <p:sldLayoutId id="2147483968" r:id="rId7"/>
    <p:sldLayoutId id="2147483969" r:id="rId8"/>
    <p:sldLayoutId id="2147483970" r:id="rId9"/>
    <p:sldLayoutId id="2147483971" r:id="rId10"/>
    <p:sldLayoutId id="21474839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A96862-8077-4F8F-AAED-BB3E69799DC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30/11/2018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311153-5B5E-4739-8DA4-3C7886CBF6E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0144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75" r:id="rId2"/>
    <p:sldLayoutId id="2147483976" r:id="rId3"/>
    <p:sldLayoutId id="2147483977" r:id="rId4"/>
    <p:sldLayoutId id="2147483978" r:id="rId5"/>
    <p:sldLayoutId id="2147483979" r:id="rId6"/>
    <p:sldLayoutId id="2147483980" r:id="rId7"/>
    <p:sldLayoutId id="2147483981" r:id="rId8"/>
    <p:sldLayoutId id="2147483982" r:id="rId9"/>
    <p:sldLayoutId id="2147483983" r:id="rId10"/>
    <p:sldLayoutId id="214748398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0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4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5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34.emf"/><Relationship Id="rId4" Type="http://schemas.openxmlformats.org/officeDocument/2006/relationships/oleObject" Target="../embeddings/oleObject4.bin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wmf"/><Relationship Id="rId1" Type="http://schemas.openxmlformats.org/officeDocument/2006/relationships/slideLayout" Target="../slideLayouts/slideLayout29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wmf"/><Relationship Id="rId1" Type="http://schemas.openxmlformats.org/officeDocument/2006/relationships/slideLayout" Target="../slideLayouts/slideLayout40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40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0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64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33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emf"/><Relationship Id="rId4" Type="http://schemas.openxmlformats.org/officeDocument/2006/relationships/image" Target="../media/image67.pn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49" y="960896"/>
            <a:ext cx="10515600" cy="2076772"/>
          </a:xfrm>
        </p:spPr>
        <p:txBody>
          <a:bodyPr/>
          <a:lstStyle/>
          <a:p>
            <a:pPr algn="ctr"/>
            <a:r>
              <a:rPr lang="es-ES" b="1" dirty="0">
                <a:solidFill>
                  <a:srgbClr val="0070C0"/>
                </a:solidFill>
              </a:rPr>
              <a:t>Infecciones Odontógenas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49" y="3564611"/>
            <a:ext cx="10515600" cy="2525040"/>
          </a:xfrm>
        </p:spPr>
        <p:txBody>
          <a:bodyPr>
            <a:normAutofit/>
          </a:bodyPr>
          <a:lstStyle/>
          <a:p>
            <a:r>
              <a:rPr lang="es-ES" sz="4000" b="1" dirty="0"/>
              <a:t>           Dr. Guillermo A. Recúpero</a:t>
            </a:r>
          </a:p>
          <a:p>
            <a:r>
              <a:rPr lang="es-ES" sz="4000" b="1" dirty="0"/>
              <a:t>           San Miguel de Tucumán, </a:t>
            </a:r>
            <a:r>
              <a:rPr lang="es-ES" sz="4000" b="1" dirty="0" smtClean="0"/>
              <a:t>Mayo 2017</a:t>
            </a:r>
            <a:endParaRPr lang="es-ES" sz="4000" b="1" dirty="0"/>
          </a:p>
        </p:txBody>
      </p:sp>
    </p:spTree>
    <p:extLst>
      <p:ext uri="{BB962C8B-B14F-4D97-AF65-F5344CB8AC3E}">
        <p14:creationId xmlns:p14="http://schemas.microsoft.com/office/powerpoint/2010/main" val="185596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159" y="292207"/>
            <a:ext cx="3138677" cy="3516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184" y="778598"/>
            <a:ext cx="6385001" cy="3043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7785" y="3485584"/>
            <a:ext cx="4899608" cy="2851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8089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altLang="es-AR" b="1" dirty="0" smtClean="0">
                <a:latin typeface="Arial" charset="0"/>
              </a:rPr>
              <a:t>INTERROGANTES </a:t>
            </a:r>
            <a:r>
              <a:rPr lang="es-ES_tradnl" altLang="es-AR" b="1" dirty="0">
                <a:latin typeface="Arial" charset="0"/>
              </a:rPr>
              <a:t>INICIALES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70000"/>
              <a:buFont typeface="Wingdings" pitchFamily="2" charset="2"/>
              <a:buChar char="§"/>
            </a:pPr>
            <a:r>
              <a:rPr lang="es-ES_tradnl" altLang="es-AR" sz="3200" b="1" kern="0" dirty="0">
                <a:solidFill>
                  <a:srgbClr val="000000"/>
                </a:solidFill>
                <a:latin typeface="Arial" charset="0"/>
              </a:rPr>
              <a:t>¿Por qué la evolución es grave?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70000"/>
              <a:buFont typeface="Wingdings" pitchFamily="2" charset="2"/>
              <a:buChar char="§"/>
            </a:pPr>
            <a:r>
              <a:rPr lang="es-ES_tradnl" altLang="es-AR" sz="3200" b="1" kern="0" dirty="0">
                <a:solidFill>
                  <a:srgbClr val="000000"/>
                </a:solidFill>
                <a:latin typeface="Arial" charset="0"/>
              </a:rPr>
              <a:t>¿Hay variaciones  microbiológicas: Etiología o Resistencia?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70000"/>
              <a:buFont typeface="Wingdings" pitchFamily="2" charset="2"/>
              <a:buChar char="§"/>
            </a:pPr>
            <a:r>
              <a:rPr lang="es-ES_tradnl" altLang="es-AR" sz="3200" b="1" kern="0" dirty="0">
                <a:solidFill>
                  <a:srgbClr val="000000"/>
                </a:solidFill>
                <a:latin typeface="Arial" charset="0"/>
              </a:rPr>
              <a:t>¿Cuál es la conducta Inicial apropiada, con respecto a: Antibacterianos, Tratamiento Odontológico?</a:t>
            </a:r>
            <a:endParaRPr lang="es-ES" altLang="es-AR" sz="3200" b="1" kern="0" dirty="0">
              <a:solidFill>
                <a:srgbClr val="000000"/>
              </a:solidFill>
              <a:latin typeface="Arial" charset="0"/>
            </a:endParaRPr>
          </a:p>
          <a:p>
            <a:pPr marL="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04644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38200" y="365310"/>
            <a:ext cx="10515600" cy="5539729"/>
          </a:xfrm>
        </p:spPr>
        <p:txBody>
          <a:bodyPr>
            <a:normAutofit/>
          </a:bodyPr>
          <a:lstStyle/>
          <a:p>
            <a:pPr algn="ctr"/>
            <a:r>
              <a:rPr lang="es-ES" sz="7200" b="1" dirty="0"/>
              <a:t>Etiología</a:t>
            </a:r>
          </a:p>
        </p:txBody>
      </p:sp>
    </p:spTree>
    <p:extLst>
      <p:ext uri="{BB962C8B-B14F-4D97-AF65-F5344CB8AC3E}">
        <p14:creationId xmlns:p14="http://schemas.microsoft.com/office/powerpoint/2010/main" val="243524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2321" y="542447"/>
            <a:ext cx="8777011" cy="608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202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8933097"/>
              </p:ext>
            </p:extLst>
          </p:nvPr>
        </p:nvGraphicFramePr>
        <p:xfrm>
          <a:off x="1421400" y="430142"/>
          <a:ext cx="9777744" cy="59252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44963"/>
                <a:gridCol w="6432781"/>
              </a:tblGrid>
              <a:tr h="526283">
                <a:tc>
                  <a:txBody>
                    <a:bodyPr/>
                    <a:lstStyle/>
                    <a:p>
                      <a:r>
                        <a:rPr lang="es-AR" sz="2400" i="1" dirty="0" smtClean="0">
                          <a:solidFill>
                            <a:schemeClr val="bg1"/>
                          </a:solidFill>
                        </a:rPr>
                        <a:t>AEROBICOS</a:t>
                      </a:r>
                      <a:endParaRPr lang="es-AR" sz="2400" i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sz="2400" dirty="0"/>
                    </a:p>
                  </a:txBody>
                  <a:tcPr/>
                </a:tc>
              </a:tr>
              <a:tr h="526283"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COCOS GRAM +</a:t>
                      </a:r>
                      <a:endParaRPr lang="es-A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ESTAFILOCOCOS,</a:t>
                      </a:r>
                      <a:r>
                        <a:rPr lang="es-AR" sz="2400" b="1" baseline="0" dirty="0" smtClean="0"/>
                        <a:t> ESTREPTOCOCOS</a:t>
                      </a:r>
                      <a:endParaRPr lang="es-AR" sz="2400" b="1" dirty="0"/>
                    </a:p>
                  </a:txBody>
                  <a:tcPr/>
                </a:tc>
              </a:tr>
              <a:tr h="526283"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COCOS GRAM -</a:t>
                      </a:r>
                      <a:endParaRPr lang="es-A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NEISERIAS</a:t>
                      </a:r>
                      <a:r>
                        <a:rPr lang="es-AR" sz="2400" b="1" baseline="0" dirty="0" smtClean="0"/>
                        <a:t> (MENINGOCOCOC, GONOCOCO)</a:t>
                      </a:r>
                      <a:endParaRPr lang="es-AR" sz="2400" b="1" dirty="0"/>
                    </a:p>
                  </a:txBody>
                  <a:tcPr/>
                </a:tc>
              </a:tr>
              <a:tr h="526283"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BACILOS GRAM +</a:t>
                      </a:r>
                      <a:endParaRPr lang="es-A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BACILLUS, ACTNOMYCES</a:t>
                      </a:r>
                      <a:endParaRPr lang="es-AR" sz="2400" b="1" dirty="0"/>
                    </a:p>
                  </a:txBody>
                  <a:tcPr/>
                </a:tc>
              </a:tr>
              <a:tr h="908379"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BACILOS GRAM -</a:t>
                      </a:r>
                      <a:endParaRPr lang="es-A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ENTEROBACTERIAS (Coli, Klebsiella, Proteus), NO FERMENTADORES (Pseudomonas, Acinectobacter)</a:t>
                      </a:r>
                      <a:endParaRPr lang="es-AR" sz="2400" b="1" dirty="0"/>
                    </a:p>
                  </a:txBody>
                  <a:tcPr/>
                </a:tc>
              </a:tr>
              <a:tr h="526283">
                <a:tc>
                  <a:txBody>
                    <a:bodyPr/>
                    <a:lstStyle/>
                    <a:p>
                      <a:r>
                        <a:rPr lang="es-AR" sz="2400" b="1" dirty="0" smtClean="0">
                          <a:solidFill>
                            <a:srgbClr val="FF0000"/>
                          </a:solidFill>
                        </a:rPr>
                        <a:t>ANAERÓBICOS</a:t>
                      </a:r>
                      <a:endParaRPr lang="es-AR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sz="2400" dirty="0"/>
                    </a:p>
                  </a:txBody>
                  <a:tcPr/>
                </a:tc>
              </a:tr>
              <a:tr h="526283"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COCOS GRAM +</a:t>
                      </a:r>
                      <a:endParaRPr lang="es-A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PEPTOCOCOS, PEPTOESTREPTOCOCOS</a:t>
                      </a:r>
                      <a:endParaRPr lang="es-AR" sz="2400" b="1" dirty="0"/>
                    </a:p>
                  </a:txBody>
                  <a:tcPr/>
                </a:tc>
              </a:tr>
              <a:tr h="526283"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COCOS GRAM -</a:t>
                      </a:r>
                      <a:endParaRPr lang="es-A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VEILLONELLA</a:t>
                      </a:r>
                    </a:p>
                  </a:txBody>
                  <a:tcPr/>
                </a:tc>
              </a:tr>
              <a:tr h="526283"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BACILOS GRAM +</a:t>
                      </a:r>
                      <a:endParaRPr lang="es-A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CLOSTRIDIUM</a:t>
                      </a:r>
                    </a:p>
                  </a:txBody>
                  <a:tcPr/>
                </a:tc>
              </a:tr>
              <a:tr h="526283"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BACILOS GRAM -</a:t>
                      </a:r>
                      <a:endParaRPr lang="es-A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BACTEROIDES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953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651" y="404816"/>
            <a:ext cx="763270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051" y="1557341"/>
            <a:ext cx="9613900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4" name="1 Rectángulo"/>
          <p:cNvSpPr>
            <a:spLocks noChangeArrowheads="1"/>
          </p:cNvSpPr>
          <p:nvPr/>
        </p:nvSpPr>
        <p:spPr bwMode="auto">
          <a:xfrm>
            <a:off x="527051" y="6524780"/>
            <a:ext cx="11521016" cy="33337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AR" altLang="es-AR" sz="24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50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291756"/>
          </a:xfrm>
        </p:spPr>
        <p:txBody>
          <a:bodyPr>
            <a:normAutofit/>
          </a:bodyPr>
          <a:lstStyle/>
          <a:p>
            <a:pPr algn="ctr"/>
            <a:r>
              <a:rPr lang="es-ES" sz="7200" b="1" dirty="0"/>
              <a:t>Aspectos Microbiológicos</a:t>
            </a:r>
          </a:p>
        </p:txBody>
      </p:sp>
    </p:spTree>
    <p:extLst>
      <p:ext uri="{BB962C8B-B14F-4D97-AF65-F5344CB8AC3E}">
        <p14:creationId xmlns:p14="http://schemas.microsoft.com/office/powerpoint/2010/main" val="2842038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063552" y="332656"/>
            <a:ext cx="792088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3200" b="1" dirty="0"/>
              <a:t>Muestras representativas:</a:t>
            </a:r>
            <a:endParaRPr lang="es-AR" sz="3200" dirty="0"/>
          </a:p>
          <a:p>
            <a:endParaRPr lang="es-ES_tradnl" sz="3200" i="1" dirty="0"/>
          </a:p>
          <a:p>
            <a:r>
              <a:rPr lang="es-ES_tradnl" sz="3200" b="1" i="1" dirty="0"/>
              <a:t>Es importante documentar la infección, según la categorización clínica se tomarán muestra para cultivo.</a:t>
            </a:r>
          </a:p>
          <a:p>
            <a:endParaRPr lang="es-AR" sz="3200" b="1" dirty="0"/>
          </a:p>
          <a:p>
            <a:pPr lvl="0"/>
            <a:r>
              <a:rPr lang="es-AR" sz="3200" b="1" dirty="0"/>
              <a:t>Punción aspiración</a:t>
            </a:r>
          </a:p>
          <a:p>
            <a:pPr lvl="0"/>
            <a:r>
              <a:rPr lang="es-AR" sz="3200" b="1" dirty="0"/>
              <a:t>Muestras Quirúrgicas</a:t>
            </a:r>
          </a:p>
          <a:p>
            <a:pPr lvl="0"/>
            <a:r>
              <a:rPr lang="es-AR" sz="3200" b="1" dirty="0"/>
              <a:t>Cultivo de tejidos</a:t>
            </a:r>
          </a:p>
          <a:p>
            <a:pPr lvl="0"/>
            <a:r>
              <a:rPr lang="es-AR" sz="3200" b="1" dirty="0"/>
              <a:t>Hemocultivos</a:t>
            </a:r>
          </a:p>
        </p:txBody>
      </p:sp>
    </p:spTree>
    <p:extLst>
      <p:ext uri="{BB962C8B-B14F-4D97-AF65-F5344CB8AC3E}">
        <p14:creationId xmlns:p14="http://schemas.microsoft.com/office/powerpoint/2010/main" val="3645534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2" name="Object 4"/>
          <p:cNvGraphicFramePr>
            <a:graphicFrameLocks noChangeAspect="1"/>
          </p:cNvGraphicFramePr>
          <p:nvPr/>
        </p:nvGraphicFramePr>
        <p:xfrm>
          <a:off x="3133725" y="1128718"/>
          <a:ext cx="6230939" cy="490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3" name="Fotografía de Photo Editor" r:id="rId3" imgW="6230220" imgH="4904762" progId="MSPhotoEd.3">
                  <p:embed/>
                </p:oleObj>
              </mc:Choice>
              <mc:Fallback>
                <p:oleObj name="Fotografía de Photo Editor" r:id="rId3" imgW="6230220" imgH="4904762" progId="MSPhotoEd.3">
                  <p:embed/>
                  <p:pic>
                    <p:nvPicPr>
                      <p:cNvPr id="1229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3725" y="1128718"/>
                        <a:ext cx="6230939" cy="490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9905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6" name="Object 4"/>
          <p:cNvGraphicFramePr>
            <a:graphicFrameLocks noChangeAspect="1"/>
          </p:cNvGraphicFramePr>
          <p:nvPr/>
        </p:nvGraphicFramePr>
        <p:xfrm>
          <a:off x="2286003" y="1109666"/>
          <a:ext cx="7621588" cy="463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7" name="Fotografía de Photo Editor" r:id="rId3" imgW="7621064" imgH="4638095" progId="MSPhotoEd.3">
                  <p:embed/>
                </p:oleObj>
              </mc:Choice>
              <mc:Fallback>
                <p:oleObj name="Fotografía de Photo Editor" r:id="rId3" imgW="7621064" imgH="4638095" progId="MSPhotoEd.3">
                  <p:embed/>
                  <p:pic>
                    <p:nvPicPr>
                      <p:cNvPr id="1331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3" y="1109666"/>
                        <a:ext cx="7621588" cy="463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9492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40" name="Object 4"/>
          <p:cNvGraphicFramePr>
            <a:graphicFrameLocks noChangeAspect="1"/>
          </p:cNvGraphicFramePr>
          <p:nvPr/>
        </p:nvGraphicFramePr>
        <p:xfrm>
          <a:off x="2286003" y="904875"/>
          <a:ext cx="7621588" cy="504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1" name="Fotografía de Photo Editor" r:id="rId3" imgW="7621064" imgH="5047619" progId="MSPhotoEd.3">
                  <p:embed/>
                </p:oleObj>
              </mc:Choice>
              <mc:Fallback>
                <p:oleObj name="Fotografía de Photo Editor" r:id="rId3" imgW="7621064" imgH="5047619" progId="MSPhotoEd.3">
                  <p:embed/>
                  <p:pic>
                    <p:nvPicPr>
                      <p:cNvPr id="1434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3" y="904875"/>
                        <a:ext cx="7621588" cy="504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34356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7083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1" y="333379"/>
            <a:ext cx="5905500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15" y="1628783"/>
            <a:ext cx="12079817" cy="439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2" name="1 Rectángulo"/>
          <p:cNvSpPr>
            <a:spLocks noChangeArrowheads="1"/>
          </p:cNvSpPr>
          <p:nvPr/>
        </p:nvSpPr>
        <p:spPr bwMode="auto">
          <a:xfrm>
            <a:off x="431801" y="6524625"/>
            <a:ext cx="11616267" cy="217488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AR" altLang="es-AR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84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1" y="1090616"/>
            <a:ext cx="9715500" cy="467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1 Rectángulo"/>
          <p:cNvSpPr>
            <a:spLocks noChangeArrowheads="1"/>
          </p:cNvSpPr>
          <p:nvPr/>
        </p:nvSpPr>
        <p:spPr bwMode="auto">
          <a:xfrm>
            <a:off x="9552517" y="1090613"/>
            <a:ext cx="1151467" cy="1401762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AR" altLang="es-AR" sz="2400" smtClean="0">
              <a:solidFill>
                <a:srgbClr val="000000"/>
              </a:solidFill>
            </a:endParaRPr>
          </a:p>
        </p:txBody>
      </p:sp>
      <p:sp>
        <p:nvSpPr>
          <p:cNvPr id="34820" name="2 Rectángulo"/>
          <p:cNvSpPr>
            <a:spLocks noChangeArrowheads="1"/>
          </p:cNvSpPr>
          <p:nvPr/>
        </p:nvSpPr>
        <p:spPr bwMode="auto">
          <a:xfrm>
            <a:off x="431801" y="6524625"/>
            <a:ext cx="11616267" cy="217488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AR" altLang="es-AR" sz="24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073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b="1" dirty="0" smtClean="0">
                <a:solidFill>
                  <a:srgbClr val="0070C0"/>
                </a:solidFill>
              </a:rPr>
              <a:t>Muestras Bacteriológicas: Procesamiento</a:t>
            </a:r>
            <a:endParaRPr lang="es-AR" b="1" dirty="0">
              <a:solidFill>
                <a:srgbClr val="0070C0"/>
              </a:solidFill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 smtClean="0"/>
              <a:t>Examen Físico-Químico</a:t>
            </a:r>
          </a:p>
          <a:p>
            <a:r>
              <a:rPr lang="es-AR" dirty="0" smtClean="0"/>
              <a:t>Examen Bacteriológico</a:t>
            </a:r>
            <a:endParaRPr lang="es-AR" dirty="0"/>
          </a:p>
        </p:txBody>
      </p:sp>
      <p:sp>
        <p:nvSpPr>
          <p:cNvPr id="5" name="4 Pentágono"/>
          <p:cNvSpPr/>
          <p:nvPr/>
        </p:nvSpPr>
        <p:spPr>
          <a:xfrm>
            <a:off x="815413" y="3212976"/>
            <a:ext cx="2688299" cy="108012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prstClr val="white"/>
                </a:solidFill>
              </a:rPr>
              <a:t>EXAMEN DIRECTO</a:t>
            </a:r>
            <a:endParaRPr lang="es-AR" b="1" dirty="0">
              <a:solidFill>
                <a:prstClr val="white"/>
              </a:solidFill>
            </a:endParaRPr>
          </a:p>
        </p:txBody>
      </p:sp>
      <p:sp>
        <p:nvSpPr>
          <p:cNvPr id="6" name="5 Pentágono"/>
          <p:cNvSpPr/>
          <p:nvPr/>
        </p:nvSpPr>
        <p:spPr>
          <a:xfrm>
            <a:off x="3599725" y="3212976"/>
            <a:ext cx="2688299" cy="108012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prstClr val="white"/>
                </a:solidFill>
              </a:rPr>
              <a:t>CULTIVO</a:t>
            </a:r>
            <a:endParaRPr lang="es-AR" b="1" dirty="0">
              <a:solidFill>
                <a:prstClr val="white"/>
              </a:solidFill>
            </a:endParaRPr>
          </a:p>
        </p:txBody>
      </p:sp>
      <p:sp>
        <p:nvSpPr>
          <p:cNvPr id="7" name="6 Pentágono"/>
          <p:cNvSpPr/>
          <p:nvPr/>
        </p:nvSpPr>
        <p:spPr>
          <a:xfrm>
            <a:off x="3599725" y="4303676"/>
            <a:ext cx="2688299" cy="108012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prstClr val="white"/>
                </a:solidFill>
              </a:rPr>
              <a:t>I</a:t>
            </a:r>
            <a:r>
              <a:rPr lang="es-AR" b="1" dirty="0" smtClean="0">
                <a:solidFill>
                  <a:prstClr val="white"/>
                </a:solidFill>
              </a:rPr>
              <a:t>DENTIFICACIÓN</a:t>
            </a:r>
            <a:endParaRPr lang="es-AR" b="1" dirty="0">
              <a:solidFill>
                <a:prstClr val="white"/>
              </a:solidFill>
            </a:endParaRPr>
          </a:p>
        </p:txBody>
      </p:sp>
      <p:sp>
        <p:nvSpPr>
          <p:cNvPr id="8" name="7 Pentágono"/>
          <p:cNvSpPr/>
          <p:nvPr/>
        </p:nvSpPr>
        <p:spPr>
          <a:xfrm>
            <a:off x="6480045" y="3212976"/>
            <a:ext cx="2688299" cy="108012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prstClr val="white"/>
                </a:solidFill>
              </a:rPr>
              <a:t>SEROLOGIAS</a:t>
            </a:r>
            <a:endParaRPr lang="es-AR" b="1" dirty="0">
              <a:solidFill>
                <a:prstClr val="white"/>
              </a:solidFill>
            </a:endParaRPr>
          </a:p>
        </p:txBody>
      </p:sp>
      <p:sp>
        <p:nvSpPr>
          <p:cNvPr id="9" name="8 Pentágono"/>
          <p:cNvSpPr/>
          <p:nvPr/>
        </p:nvSpPr>
        <p:spPr>
          <a:xfrm>
            <a:off x="3599725" y="5373216"/>
            <a:ext cx="2688299" cy="108012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prstClr val="white"/>
                </a:solidFill>
              </a:rPr>
              <a:t>ANTIBIOGRAMA</a:t>
            </a:r>
            <a:endParaRPr lang="es-AR" b="1" dirty="0">
              <a:solidFill>
                <a:prstClr val="white"/>
              </a:solidFill>
            </a:endParaRPr>
          </a:p>
        </p:txBody>
      </p:sp>
      <p:sp>
        <p:nvSpPr>
          <p:cNvPr id="10" name="9 Pentágono"/>
          <p:cNvSpPr/>
          <p:nvPr/>
        </p:nvSpPr>
        <p:spPr>
          <a:xfrm>
            <a:off x="9264353" y="3212976"/>
            <a:ext cx="2688299" cy="108012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prstClr val="white"/>
                </a:solidFill>
              </a:rPr>
              <a:t>Ms MOLECURALES</a:t>
            </a:r>
            <a:endParaRPr lang="es-AR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436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Pentágono"/>
          <p:cNvSpPr/>
          <p:nvPr/>
        </p:nvSpPr>
        <p:spPr>
          <a:xfrm>
            <a:off x="2255573" y="2348880"/>
            <a:ext cx="4896544" cy="1224136"/>
          </a:xfrm>
          <a:prstGeom prst="homePlat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s-AR" sz="3200" b="1" kern="0" dirty="0" smtClean="0">
                <a:solidFill>
                  <a:prstClr val="white"/>
                </a:solidFill>
                <a:latin typeface="Calibri"/>
              </a:rPr>
              <a:t>ANTIBIOGRAMA</a:t>
            </a:r>
          </a:p>
        </p:txBody>
      </p:sp>
    </p:spTree>
    <p:extLst>
      <p:ext uri="{BB962C8B-B14F-4D97-AF65-F5344CB8AC3E}">
        <p14:creationId xmlns:p14="http://schemas.microsoft.com/office/powerpoint/2010/main" val="1851030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4800" b="1" dirty="0" err="1" smtClean="0"/>
              <a:t>aNTIBIOGRAMA</a:t>
            </a:r>
            <a:endParaRPr lang="es-AR" sz="48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/>
              <a:t>SENSIBILIDAD: Método de dilución</a:t>
            </a:r>
          </a:p>
          <a:p>
            <a:pPr marL="114300" indent="0">
              <a:buNone/>
            </a:pPr>
            <a:r>
              <a:rPr lang="es-AR" b="1" dirty="0"/>
              <a:t> </a:t>
            </a:r>
            <a:r>
              <a:rPr lang="es-AR" b="1" dirty="0" smtClean="0"/>
              <a:t>                          </a:t>
            </a:r>
            <a:r>
              <a:rPr lang="es-AR" b="1" dirty="0" smtClean="0">
                <a:solidFill>
                  <a:srgbClr val="0070C0"/>
                </a:solidFill>
              </a:rPr>
              <a:t>CIM:</a:t>
            </a:r>
            <a:r>
              <a:rPr lang="es-AR" b="1" dirty="0" smtClean="0"/>
              <a:t> Concentración Inhibitoria</a:t>
            </a:r>
          </a:p>
          <a:p>
            <a:pPr marL="114300" indent="0">
              <a:buNone/>
            </a:pPr>
            <a:r>
              <a:rPr lang="es-AR" b="1" dirty="0"/>
              <a:t> </a:t>
            </a:r>
            <a:r>
              <a:rPr lang="es-AR" b="1" dirty="0" smtClean="0"/>
              <a:t>                          Mínima.</a:t>
            </a:r>
          </a:p>
          <a:p>
            <a:pPr marL="114300" indent="0">
              <a:buNone/>
            </a:pPr>
            <a:endParaRPr lang="es-AR" b="1" dirty="0"/>
          </a:p>
          <a:p>
            <a:r>
              <a:rPr lang="es-AR" b="1" dirty="0" smtClean="0"/>
              <a:t>RESISTENCIA:   Gérmenes S o R</a:t>
            </a:r>
          </a:p>
          <a:p>
            <a:pPr marL="114300" indent="0">
              <a:buNone/>
            </a:pPr>
            <a:endParaRPr lang="es-AR" b="1" dirty="0" smtClean="0"/>
          </a:p>
          <a:p>
            <a:r>
              <a:rPr lang="es-AR" b="1" dirty="0" smtClean="0"/>
              <a:t>LECTURA INTERPRETADA DEL ANTIBIOGRAMA                                    Mecanismos de Resistencia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163311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/>
              <a:t>Método por difusión</a:t>
            </a:r>
            <a:endParaRPr lang="es-ES" b="1" dirty="0"/>
          </a:p>
        </p:txBody>
      </p:sp>
      <p:pic>
        <p:nvPicPr>
          <p:cNvPr id="15363" name="Picture 4" descr="DSC0007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072329" y="1600206"/>
            <a:ext cx="8045449" cy="4525963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826414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07988"/>
            <a:ext cx="11015133" cy="1039812"/>
          </a:xfrm>
        </p:spPr>
        <p:txBody>
          <a:bodyPr/>
          <a:lstStyle/>
          <a:p>
            <a:r>
              <a:rPr lang="es-AR" sz="3600" b="1" dirty="0"/>
              <a:t>Antibiograma E-TEST</a:t>
            </a:r>
            <a:endParaRPr lang="es-ES" sz="3600" b="1" dirty="0"/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56367" y="1628775"/>
            <a:ext cx="8051800" cy="452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124350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1617" y="1197137"/>
            <a:ext cx="6502400" cy="36814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3956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6807" y="318068"/>
            <a:ext cx="8632556" cy="6240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64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19" y="385983"/>
            <a:ext cx="8772040" cy="6158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866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46" y="257922"/>
            <a:ext cx="8818535" cy="6383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98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1915" y="403043"/>
            <a:ext cx="8947932" cy="6051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826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4815" y="201637"/>
            <a:ext cx="8771788" cy="644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466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6304" y="242947"/>
            <a:ext cx="8710047" cy="6139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79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783632" y="908720"/>
            <a:ext cx="748883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3200" b="1" u="sng" dirty="0"/>
              <a:t>CONDUCTA INFECTOLÓGICA</a:t>
            </a:r>
            <a:endParaRPr lang="es-AR" sz="3200" b="1" dirty="0"/>
          </a:p>
          <a:p>
            <a:r>
              <a:rPr lang="es-ES_tradnl" sz="3200" b="1" dirty="0"/>
              <a:t> </a:t>
            </a:r>
            <a:endParaRPr lang="es-AR" sz="3200" b="1" dirty="0"/>
          </a:p>
          <a:p>
            <a:pPr lvl="0"/>
            <a:r>
              <a:rPr lang="es-ES_tradnl" sz="3200" b="1" dirty="0"/>
              <a:t>Categorización Clínica</a:t>
            </a:r>
            <a:endParaRPr lang="es-AR" sz="3200" b="1" dirty="0"/>
          </a:p>
          <a:p>
            <a:pPr lvl="0"/>
            <a:r>
              <a:rPr lang="es-ES_tradnl" sz="3200" b="1" dirty="0"/>
              <a:t>Evaluación de Riesgo</a:t>
            </a:r>
            <a:endParaRPr lang="es-AR" sz="3200" b="1" dirty="0"/>
          </a:p>
          <a:p>
            <a:pPr lvl="0"/>
            <a:r>
              <a:rPr lang="es-ES_tradnl" sz="3200" b="1" dirty="0"/>
              <a:t>Aspectos Microbiológicos</a:t>
            </a:r>
            <a:endParaRPr lang="es-AR" sz="3200" b="1" dirty="0"/>
          </a:p>
          <a:p>
            <a:pPr lvl="0"/>
            <a:r>
              <a:rPr lang="es-ES_tradnl" sz="3200" b="1" dirty="0"/>
              <a:t>Tratamiento Odontológico y Antibacteriano</a:t>
            </a:r>
            <a:endParaRPr lang="es-AR" sz="3200" b="1" dirty="0"/>
          </a:p>
        </p:txBody>
      </p:sp>
    </p:spTree>
    <p:extLst>
      <p:ext uri="{BB962C8B-B14F-4D97-AF65-F5344CB8AC3E}">
        <p14:creationId xmlns:p14="http://schemas.microsoft.com/office/powerpoint/2010/main" val="1446434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313"/>
            <a:ext cx="10515600" cy="5446739"/>
          </a:xfrm>
        </p:spPr>
        <p:txBody>
          <a:bodyPr>
            <a:normAutofit/>
          </a:bodyPr>
          <a:lstStyle/>
          <a:p>
            <a:pPr algn="ctr"/>
            <a:r>
              <a:rPr lang="es-ES" sz="7200" b="1" dirty="0"/>
              <a:t>Categorización Clínica</a:t>
            </a:r>
          </a:p>
        </p:txBody>
      </p:sp>
    </p:spTree>
    <p:extLst>
      <p:ext uri="{BB962C8B-B14F-4D97-AF65-F5344CB8AC3E}">
        <p14:creationId xmlns:p14="http://schemas.microsoft.com/office/powerpoint/2010/main" val="173439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9187907"/>
              </p:ext>
            </p:extLst>
          </p:nvPr>
        </p:nvGraphicFramePr>
        <p:xfrm>
          <a:off x="1196527" y="341830"/>
          <a:ext cx="8826854" cy="6264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0617"/>
                <a:gridCol w="2753012"/>
                <a:gridCol w="5373225"/>
              </a:tblGrid>
              <a:tr h="526090"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>
                          <a:solidFill>
                            <a:schemeClr val="bg1"/>
                          </a:solidFill>
                        </a:rPr>
                        <a:t>FASE</a:t>
                      </a:r>
                      <a:endParaRPr lang="es-AR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TIPO DE INFECCIÓN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CLINICA</a:t>
                      </a:r>
                      <a:endParaRPr lang="es-AR" dirty="0"/>
                    </a:p>
                  </a:txBody>
                  <a:tcPr/>
                </a:tc>
              </a:tr>
              <a:tr h="614745">
                <a:tc>
                  <a:txBody>
                    <a:bodyPr/>
                    <a:lstStyle/>
                    <a:p>
                      <a:r>
                        <a:rPr lang="es-AR" b="1" dirty="0" smtClean="0"/>
                        <a:t>I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LEVE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Dolor espontáneo y a la percusión. Duradero, estable. Sin Trismus sin dolor facial.</a:t>
                      </a:r>
                      <a:endParaRPr lang="es-AR" b="1" dirty="0"/>
                    </a:p>
                  </a:txBody>
                  <a:tcPr/>
                </a:tc>
              </a:tr>
              <a:tr h="614745">
                <a:tc>
                  <a:txBody>
                    <a:bodyPr/>
                    <a:lstStyle/>
                    <a:p>
                      <a:r>
                        <a:rPr lang="es-AR" b="1" dirty="0" smtClean="0"/>
                        <a:t>II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MODERADA AFEBRIL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Se agrega </a:t>
                      </a:r>
                      <a:r>
                        <a:rPr lang="es-AR" b="1" dirty="0" err="1" smtClean="0"/>
                        <a:t>trismus</a:t>
                      </a:r>
                      <a:r>
                        <a:rPr lang="es-AR" b="1" dirty="0" smtClean="0"/>
                        <a:t> de intensidad variable.  Edema facial leve o moderado. Sin síntomas sistémicos.</a:t>
                      </a:r>
                      <a:endParaRPr lang="es-AR" b="1" dirty="0"/>
                    </a:p>
                  </a:txBody>
                  <a:tcPr/>
                </a:tc>
              </a:tr>
              <a:tr h="614745">
                <a:tc>
                  <a:txBody>
                    <a:bodyPr/>
                    <a:lstStyle/>
                    <a:p>
                      <a:r>
                        <a:rPr lang="es-AR" b="1" dirty="0" smtClean="0"/>
                        <a:t>III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MODERADA FEBRIL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Se agrega fiebre, malestar general, síndrome general infecciosos</a:t>
                      </a:r>
                      <a:endParaRPr lang="es-AR" b="1" dirty="0"/>
                    </a:p>
                  </a:txBody>
                  <a:tcPr/>
                </a:tc>
              </a:tr>
              <a:tr h="526090">
                <a:tc>
                  <a:txBody>
                    <a:bodyPr/>
                    <a:lstStyle/>
                    <a:p>
                      <a:r>
                        <a:rPr lang="es-AR" b="1" dirty="0" smtClean="0"/>
                        <a:t>IV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INFECCIÓN SEVERA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Se agrega SIRS o Sepsis</a:t>
                      </a:r>
                      <a:endParaRPr lang="es-AR" b="1" dirty="0"/>
                    </a:p>
                  </a:txBody>
                  <a:tcPr/>
                </a:tc>
              </a:tr>
              <a:tr h="1668592">
                <a:tc>
                  <a:txBody>
                    <a:bodyPr/>
                    <a:lstStyle/>
                    <a:p>
                      <a:r>
                        <a:rPr lang="es-AR" b="1" dirty="0" smtClean="0"/>
                        <a:t>V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CELULITIS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Celulitis maxilares.</a:t>
                      </a:r>
                      <a:r>
                        <a:rPr lang="es-AR" b="1" baseline="0" dirty="0" smtClean="0"/>
                        <a:t> Celulitis del espacio canino (Incisivos y caninos): edema de labio superior, fosa canina, espacios </a:t>
                      </a:r>
                      <a:r>
                        <a:rPr lang="es-AR" b="1" baseline="0" dirty="0" err="1" smtClean="0"/>
                        <a:t>periorbitarios</a:t>
                      </a:r>
                      <a:r>
                        <a:rPr lang="es-AR" b="1" baseline="0" dirty="0" smtClean="0"/>
                        <a:t>.</a:t>
                      </a:r>
                      <a:r>
                        <a:rPr lang="es-AR" b="1" dirty="0" smtClean="0"/>
                        <a:t> Del espacio </a:t>
                      </a:r>
                      <a:r>
                        <a:rPr lang="es-AR" b="1" dirty="0" err="1" smtClean="0"/>
                        <a:t>infratemporal</a:t>
                      </a:r>
                      <a:r>
                        <a:rPr lang="es-AR" b="1" dirty="0" smtClean="0"/>
                        <a:t> (Molar superior): región </a:t>
                      </a:r>
                      <a:r>
                        <a:rPr lang="es-AR" b="1" dirty="0" err="1" smtClean="0"/>
                        <a:t>preauricular</a:t>
                      </a:r>
                      <a:r>
                        <a:rPr lang="es-AR" b="1" dirty="0" smtClean="0"/>
                        <a:t>, arco cigomático y tejido orbitario.</a:t>
                      </a:r>
                      <a:r>
                        <a:rPr lang="es-AR" b="1" baseline="0" dirty="0" smtClean="0"/>
                        <a:t> C</a:t>
                      </a:r>
                      <a:r>
                        <a:rPr lang="es-AR" b="1" dirty="0" smtClean="0"/>
                        <a:t>elulitis temporal:</a:t>
                      </a:r>
                      <a:r>
                        <a:rPr lang="es-AR" b="1" baseline="0" dirty="0" smtClean="0"/>
                        <a:t> </a:t>
                      </a:r>
                      <a:r>
                        <a:rPr lang="es-AR" b="1" baseline="0" dirty="0" err="1" smtClean="0"/>
                        <a:t>infratemporal</a:t>
                      </a:r>
                      <a:r>
                        <a:rPr lang="es-AR" b="1" baseline="0" dirty="0" smtClean="0"/>
                        <a:t> y </a:t>
                      </a:r>
                      <a:r>
                        <a:rPr lang="es-AR" b="1" baseline="0" dirty="0" err="1" smtClean="0"/>
                        <a:t>maseterina</a:t>
                      </a:r>
                      <a:endParaRPr lang="es-AR" b="1" dirty="0"/>
                    </a:p>
                  </a:txBody>
                  <a:tcPr/>
                </a:tc>
              </a:tr>
              <a:tr h="878206">
                <a:tc>
                  <a:txBody>
                    <a:bodyPr/>
                    <a:lstStyle/>
                    <a:p>
                      <a:r>
                        <a:rPr lang="es-AR" b="1" dirty="0" smtClean="0"/>
                        <a:t>VI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EXTENSIÓN DIRECTA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Mediastinitis. Complicación intracraneal. Sinusitis maxilar (del 2° premolar). Angina de </a:t>
                      </a:r>
                      <a:r>
                        <a:rPr lang="es-AR" b="1" dirty="0" err="1" smtClean="0"/>
                        <a:t>Ludwing</a:t>
                      </a:r>
                      <a:r>
                        <a:rPr lang="es-AR" b="1" dirty="0" smtClean="0"/>
                        <a:t> espacio submaxilar, sublingual y </a:t>
                      </a:r>
                      <a:r>
                        <a:rPr lang="es-AR" b="1" dirty="0" err="1" smtClean="0"/>
                        <a:t>submental</a:t>
                      </a:r>
                      <a:r>
                        <a:rPr lang="es-AR" b="1" dirty="0" smtClean="0"/>
                        <a:t> bilateral</a:t>
                      </a:r>
                      <a:endParaRPr lang="es-AR" b="1" dirty="0"/>
                    </a:p>
                  </a:txBody>
                  <a:tcPr/>
                </a:tc>
              </a:tr>
              <a:tr h="526090">
                <a:tc>
                  <a:txBody>
                    <a:bodyPr/>
                    <a:lstStyle/>
                    <a:p>
                      <a:r>
                        <a:rPr lang="es-AR" b="1" dirty="0" smtClean="0"/>
                        <a:t>VII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DISEMINACIÓN HEMATÓGENA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Bacteriemias, Sepsis, Endocarditis, Focos secundarios.</a:t>
                      </a:r>
                      <a:endParaRPr lang="es-AR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244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9918536"/>
              </p:ext>
            </p:extLst>
          </p:nvPr>
        </p:nvGraphicFramePr>
        <p:xfrm>
          <a:off x="1196412" y="342014"/>
          <a:ext cx="10613878" cy="53921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459"/>
                <a:gridCol w="3310367"/>
                <a:gridCol w="6461052"/>
              </a:tblGrid>
              <a:tr h="1030029">
                <a:tc>
                  <a:txBody>
                    <a:bodyPr/>
                    <a:lstStyle/>
                    <a:p>
                      <a:pPr algn="ctr"/>
                      <a:r>
                        <a:rPr lang="es-AR" sz="2400" b="1" dirty="0" smtClean="0">
                          <a:solidFill>
                            <a:schemeClr val="bg1"/>
                          </a:solidFill>
                        </a:rPr>
                        <a:t>FASE</a:t>
                      </a:r>
                      <a:endParaRPr lang="es-AR" sz="2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400" dirty="0" smtClean="0"/>
                        <a:t>TIPO DE INFECCIÓN</a:t>
                      </a:r>
                      <a:endParaRPr lang="es-A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400" dirty="0" smtClean="0"/>
                        <a:t>CLINICA</a:t>
                      </a:r>
                      <a:endParaRPr lang="es-AR" sz="2400" dirty="0"/>
                    </a:p>
                  </a:txBody>
                  <a:tcPr/>
                </a:tc>
              </a:tr>
              <a:tr h="1253210">
                <a:tc>
                  <a:txBody>
                    <a:bodyPr/>
                    <a:lstStyle/>
                    <a:p>
                      <a:r>
                        <a:rPr lang="es-AR" sz="3200" b="1" dirty="0" smtClean="0"/>
                        <a:t>I</a:t>
                      </a:r>
                      <a:endParaRPr lang="es-AR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3200" b="1" dirty="0" smtClean="0"/>
                        <a:t>LEVE</a:t>
                      </a:r>
                      <a:endParaRPr lang="es-AR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3200" b="1" dirty="0" smtClean="0"/>
                        <a:t>Dolor espontáneo y a la percusión. Duradero, estable. Sin Trismus sin dolor facial.</a:t>
                      </a:r>
                      <a:endParaRPr lang="es-AR" sz="3200" b="1" dirty="0"/>
                    </a:p>
                  </a:txBody>
                  <a:tcPr/>
                </a:tc>
              </a:tr>
              <a:tr h="1253210">
                <a:tc>
                  <a:txBody>
                    <a:bodyPr/>
                    <a:lstStyle/>
                    <a:p>
                      <a:r>
                        <a:rPr lang="es-AR" sz="3200" b="1" dirty="0" smtClean="0"/>
                        <a:t>II</a:t>
                      </a:r>
                      <a:endParaRPr lang="es-AR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3200" b="1" dirty="0" smtClean="0"/>
                        <a:t>MODERADA AFEBRIL</a:t>
                      </a:r>
                      <a:endParaRPr lang="es-AR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3200" b="1" dirty="0" smtClean="0"/>
                        <a:t>Se agrega </a:t>
                      </a:r>
                      <a:r>
                        <a:rPr lang="es-AR" sz="3200" b="1" dirty="0" err="1" smtClean="0"/>
                        <a:t>trismus</a:t>
                      </a:r>
                      <a:r>
                        <a:rPr lang="es-AR" sz="3200" b="1" dirty="0" smtClean="0"/>
                        <a:t> de intensidad variable.  Edema facial leve o moderado. Sin síntomas sistémicos.</a:t>
                      </a:r>
                      <a:endParaRPr lang="es-AR" sz="3200" b="1" dirty="0"/>
                    </a:p>
                  </a:txBody>
                  <a:tcPr/>
                </a:tc>
              </a:tr>
              <a:tr h="1253210">
                <a:tc>
                  <a:txBody>
                    <a:bodyPr/>
                    <a:lstStyle/>
                    <a:p>
                      <a:r>
                        <a:rPr lang="es-AR" sz="3200" b="1" dirty="0" smtClean="0"/>
                        <a:t>III</a:t>
                      </a:r>
                      <a:endParaRPr lang="es-AR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3200" b="1" dirty="0" smtClean="0"/>
                        <a:t>MODERADA FEBRIL</a:t>
                      </a:r>
                      <a:endParaRPr lang="es-AR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3200" b="1" dirty="0" smtClean="0"/>
                        <a:t>Se agrega fiebre, malestar general, síndrome general infecciosos</a:t>
                      </a:r>
                      <a:endParaRPr lang="es-AR" sz="32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3412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1906304"/>
              </p:ext>
            </p:extLst>
          </p:nvPr>
        </p:nvGraphicFramePr>
        <p:xfrm>
          <a:off x="606753" y="358922"/>
          <a:ext cx="11135171" cy="41227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3837"/>
                <a:gridCol w="2501321"/>
                <a:gridCol w="7900013"/>
              </a:tblGrid>
              <a:tr h="526090"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>
                          <a:solidFill>
                            <a:schemeClr val="bg1"/>
                          </a:solidFill>
                        </a:rPr>
                        <a:t>FASE</a:t>
                      </a:r>
                      <a:endParaRPr lang="es-AR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TIPO DE INFECCIÓN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CLINICA</a:t>
                      </a:r>
                      <a:endParaRPr lang="es-AR" dirty="0"/>
                    </a:p>
                  </a:txBody>
                  <a:tcPr/>
                </a:tc>
              </a:tr>
              <a:tr h="526090">
                <a:tc>
                  <a:txBody>
                    <a:bodyPr/>
                    <a:lstStyle/>
                    <a:p>
                      <a:r>
                        <a:rPr lang="es-AR" sz="2800" b="1" dirty="0" smtClean="0"/>
                        <a:t>IV</a:t>
                      </a:r>
                      <a:endParaRPr lang="es-AR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2800" b="1" dirty="0" smtClean="0"/>
                        <a:t>INFECCIÓN SEVERA</a:t>
                      </a:r>
                      <a:endParaRPr lang="es-AR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2800" b="1" dirty="0" smtClean="0"/>
                        <a:t>Se agrega SIRS o Sepsis</a:t>
                      </a:r>
                      <a:endParaRPr lang="es-AR" sz="2800" b="1" dirty="0"/>
                    </a:p>
                  </a:txBody>
                  <a:tcPr/>
                </a:tc>
              </a:tr>
              <a:tr h="1668592">
                <a:tc>
                  <a:txBody>
                    <a:bodyPr/>
                    <a:lstStyle/>
                    <a:p>
                      <a:r>
                        <a:rPr lang="es-AR" sz="2800" b="1" dirty="0" smtClean="0"/>
                        <a:t>V</a:t>
                      </a:r>
                      <a:endParaRPr lang="es-AR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2800" b="1" dirty="0" smtClean="0"/>
                        <a:t>CELULITIS</a:t>
                      </a:r>
                      <a:endParaRPr lang="es-AR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2800" b="1" dirty="0" smtClean="0"/>
                        <a:t>Celulitis maxilares.</a:t>
                      </a:r>
                      <a:r>
                        <a:rPr lang="es-AR" sz="2800" b="1" baseline="0" dirty="0" smtClean="0"/>
                        <a:t> Celulitis del espacio canino (Incisivos y caninos): edema de labio superior, fosa canina, espacios </a:t>
                      </a:r>
                      <a:r>
                        <a:rPr lang="es-AR" sz="2800" b="1" baseline="0" dirty="0" err="1" smtClean="0"/>
                        <a:t>periorbitarios</a:t>
                      </a:r>
                      <a:r>
                        <a:rPr lang="es-AR" sz="2800" b="1" baseline="0" dirty="0" smtClean="0"/>
                        <a:t>.</a:t>
                      </a:r>
                      <a:r>
                        <a:rPr lang="es-AR" sz="2800" b="1" dirty="0" smtClean="0"/>
                        <a:t> Del espacio </a:t>
                      </a:r>
                      <a:r>
                        <a:rPr lang="es-AR" sz="2800" b="1" dirty="0" err="1" smtClean="0"/>
                        <a:t>infratemporal</a:t>
                      </a:r>
                      <a:r>
                        <a:rPr lang="es-AR" sz="2800" b="1" dirty="0" smtClean="0"/>
                        <a:t> (Molar superior): región </a:t>
                      </a:r>
                      <a:r>
                        <a:rPr lang="es-AR" sz="2800" b="1" dirty="0" err="1" smtClean="0"/>
                        <a:t>preauricular</a:t>
                      </a:r>
                      <a:r>
                        <a:rPr lang="es-AR" sz="2800" b="1" dirty="0" smtClean="0"/>
                        <a:t>, arco cigomático y tejido orbitario.</a:t>
                      </a:r>
                      <a:r>
                        <a:rPr lang="es-AR" sz="2800" b="1" baseline="0" dirty="0" smtClean="0"/>
                        <a:t> C</a:t>
                      </a:r>
                      <a:r>
                        <a:rPr lang="es-AR" sz="2800" b="1" dirty="0" smtClean="0"/>
                        <a:t>elulitis temporal:</a:t>
                      </a:r>
                      <a:r>
                        <a:rPr lang="es-AR" sz="2800" b="1" baseline="0" dirty="0" smtClean="0"/>
                        <a:t> </a:t>
                      </a:r>
                      <a:r>
                        <a:rPr lang="es-AR" sz="2800" b="1" baseline="0" dirty="0" err="1" smtClean="0"/>
                        <a:t>infratemporal</a:t>
                      </a:r>
                      <a:r>
                        <a:rPr lang="es-AR" sz="2800" b="1" baseline="0" dirty="0" smtClean="0"/>
                        <a:t> y </a:t>
                      </a:r>
                      <a:r>
                        <a:rPr lang="es-AR" sz="2800" b="1" baseline="0" dirty="0" err="1" smtClean="0"/>
                        <a:t>maseterina</a:t>
                      </a:r>
                      <a:endParaRPr lang="es-AR" sz="28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863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5500225"/>
              </p:ext>
            </p:extLst>
          </p:nvPr>
        </p:nvGraphicFramePr>
        <p:xfrm>
          <a:off x="1145160" y="359108"/>
          <a:ext cx="10425870" cy="59478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7537"/>
                <a:gridCol w="3251729"/>
                <a:gridCol w="6346604"/>
              </a:tblGrid>
              <a:tr h="613782"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>
                          <a:solidFill>
                            <a:schemeClr val="bg1"/>
                          </a:solidFill>
                        </a:rPr>
                        <a:t>FASE</a:t>
                      </a:r>
                      <a:endParaRPr lang="es-AR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TIPO DE INFECCIÓN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CLINICA</a:t>
                      </a:r>
                      <a:endParaRPr lang="es-AR" dirty="0"/>
                    </a:p>
                  </a:txBody>
                  <a:tcPr/>
                </a:tc>
              </a:tr>
              <a:tr h="3520500">
                <a:tc>
                  <a:txBody>
                    <a:bodyPr/>
                    <a:lstStyle/>
                    <a:p>
                      <a:r>
                        <a:rPr lang="es-AR" sz="3200" b="1" dirty="0" smtClean="0"/>
                        <a:t>VI</a:t>
                      </a:r>
                      <a:endParaRPr lang="es-AR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3200" b="1" dirty="0" smtClean="0"/>
                        <a:t>EXTENSIÓN DIRECTA</a:t>
                      </a:r>
                      <a:endParaRPr lang="es-AR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3200" b="1" dirty="0" smtClean="0"/>
                        <a:t>Mediastinitis. Complicación intracraneal. Sinusitis maxilar (del 2° premolar). Angina de </a:t>
                      </a:r>
                      <a:r>
                        <a:rPr lang="es-AR" sz="3200" b="1" dirty="0" err="1" smtClean="0"/>
                        <a:t>Ludwing</a:t>
                      </a:r>
                      <a:r>
                        <a:rPr lang="es-AR" sz="3200" b="1" dirty="0" smtClean="0"/>
                        <a:t> espacio submaxilar, sublingual y </a:t>
                      </a:r>
                      <a:r>
                        <a:rPr lang="es-AR" sz="3200" b="1" dirty="0" err="1" smtClean="0"/>
                        <a:t>submental</a:t>
                      </a:r>
                      <a:r>
                        <a:rPr lang="es-AR" sz="3200" b="1" dirty="0" smtClean="0"/>
                        <a:t> bilateral.</a:t>
                      </a:r>
                      <a:endParaRPr lang="es-AR" sz="3200" b="1" dirty="0"/>
                    </a:p>
                  </a:txBody>
                  <a:tcPr/>
                </a:tc>
              </a:tr>
              <a:tr h="1813591">
                <a:tc>
                  <a:txBody>
                    <a:bodyPr/>
                    <a:lstStyle/>
                    <a:p>
                      <a:r>
                        <a:rPr lang="es-AR" sz="3200" b="1" dirty="0" smtClean="0"/>
                        <a:t>VII</a:t>
                      </a:r>
                      <a:endParaRPr lang="es-AR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3200" b="1" dirty="0" smtClean="0"/>
                        <a:t>DISEMINACIÓN HEMATÓGENA</a:t>
                      </a:r>
                      <a:endParaRPr lang="es-AR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3200" b="1" dirty="0" smtClean="0"/>
                        <a:t>Bacteriemias, Sepsis, Endocarditis, Focos secundarios.</a:t>
                      </a:r>
                      <a:endParaRPr lang="es-AR" sz="32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0976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260760"/>
          </a:xfrm>
        </p:spPr>
        <p:txBody>
          <a:bodyPr>
            <a:normAutofit/>
          </a:bodyPr>
          <a:lstStyle/>
          <a:p>
            <a:pPr algn="ctr"/>
            <a:r>
              <a:rPr lang="es-ES" sz="7200" b="1" dirty="0"/>
              <a:t>Evaluación del Riesgo</a:t>
            </a:r>
          </a:p>
        </p:txBody>
      </p:sp>
    </p:spTree>
    <p:extLst>
      <p:ext uri="{BB962C8B-B14F-4D97-AF65-F5344CB8AC3E}">
        <p14:creationId xmlns:p14="http://schemas.microsoft.com/office/powerpoint/2010/main" val="337409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altLang="es-ES" sz="2400" b="1" dirty="0"/>
              <a:t>Infecciones Bacterianas de la Cavidad Oral</a:t>
            </a:r>
            <a:r>
              <a:rPr lang="es-AR" altLang="es-ES" sz="3200" b="1" dirty="0"/>
              <a:t> </a:t>
            </a:r>
            <a:br>
              <a:rPr lang="es-AR" altLang="es-ES" sz="3200" b="1" dirty="0"/>
            </a:br>
            <a:r>
              <a:rPr lang="es-AR" altLang="es-ES" sz="3200" b="1" dirty="0"/>
              <a:t>Evaluación del Riesgo</a:t>
            </a:r>
            <a:endParaRPr lang="es-ES_tradnl" altLang="es-ES" sz="3200" b="1" dirty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503339"/>
            <a:ext cx="10515600" cy="5052447"/>
          </a:xfrm>
        </p:spPr>
        <p:txBody>
          <a:bodyPr>
            <a:normAutofit fontScale="92500" lnSpcReduction="10000"/>
          </a:bodyPr>
          <a:lstStyle/>
          <a:p>
            <a:pPr marL="609600" indent="-609600">
              <a:lnSpc>
                <a:spcPct val="80000"/>
              </a:lnSpc>
              <a:buNone/>
            </a:pPr>
            <a:r>
              <a:rPr lang="es-AR" altLang="es-ES" sz="4000" b="1" dirty="0">
                <a:solidFill>
                  <a:schemeClr val="bg1"/>
                </a:solidFill>
              </a:rPr>
              <a:t>	</a:t>
            </a:r>
            <a:endParaRPr lang="es-AR" altLang="es-ES" sz="4000" b="1" dirty="0" smtClean="0">
              <a:solidFill>
                <a:schemeClr val="bg1"/>
              </a:solidFill>
            </a:endParaRPr>
          </a:p>
          <a:p>
            <a:pPr marL="609600" indent="-609600">
              <a:lnSpc>
                <a:spcPct val="80000"/>
              </a:lnSpc>
              <a:buNone/>
            </a:pPr>
            <a:r>
              <a:rPr lang="es-AR" altLang="es-ES" sz="4000" b="1" dirty="0" smtClean="0">
                <a:solidFill>
                  <a:srgbClr val="0070C0"/>
                </a:solidFill>
              </a:rPr>
              <a:t>Tipo </a:t>
            </a:r>
            <a:r>
              <a:rPr lang="es-AR" altLang="es-ES" sz="4000" b="1" dirty="0">
                <a:solidFill>
                  <a:srgbClr val="0070C0"/>
                </a:solidFill>
              </a:rPr>
              <a:t>de huésped:</a:t>
            </a:r>
            <a:r>
              <a:rPr lang="es-AR" altLang="es-ES" sz="4000" b="1" dirty="0"/>
              <a:t>      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es-AR" altLang="es-ES" sz="4000" b="1" dirty="0"/>
              <a:t> - Huésped Normal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es-AR" altLang="es-ES" sz="4000" b="1" dirty="0"/>
              <a:t> - Huésped inmunocomprometido </a:t>
            </a:r>
            <a:r>
              <a:rPr lang="es-AR" altLang="es-ES" sz="4000" b="1" dirty="0" smtClean="0"/>
              <a:t>o Comorbilidades</a:t>
            </a:r>
            <a:endParaRPr lang="es-AR" altLang="es-ES" sz="4000" b="1" dirty="0"/>
          </a:p>
          <a:p>
            <a:pPr marL="609600" indent="-609600">
              <a:lnSpc>
                <a:spcPct val="80000"/>
              </a:lnSpc>
            </a:pPr>
            <a:endParaRPr lang="es-AR" altLang="es-ES" sz="4000" b="1" dirty="0"/>
          </a:p>
          <a:p>
            <a:pPr marL="609600" indent="-609600">
              <a:lnSpc>
                <a:spcPct val="80000"/>
              </a:lnSpc>
              <a:buNone/>
            </a:pPr>
            <a:r>
              <a:rPr lang="es-AR" altLang="es-ES" sz="4000" b="1" dirty="0"/>
              <a:t>	</a:t>
            </a:r>
            <a:r>
              <a:rPr lang="es-AR" altLang="es-ES" sz="4000" b="1" dirty="0">
                <a:solidFill>
                  <a:srgbClr val="0070C0"/>
                </a:solidFill>
              </a:rPr>
              <a:t>Gravedad del compromiso sistémico:      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es-AR" altLang="es-ES" sz="4000" b="1" dirty="0"/>
              <a:t>Con signos de SIRS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es-AR" altLang="es-ES" sz="4000" b="1" dirty="0"/>
              <a:t>Sin signos de SIRS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es-AR" altLang="es-ES" b="1" dirty="0"/>
              <a:t>	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es-AR" altLang="es-ES" sz="1900" b="1" dirty="0"/>
              <a:t>	</a:t>
            </a:r>
            <a:endParaRPr lang="es-ES_tradnl" altLang="es-ES" sz="1900" b="1" dirty="0"/>
          </a:p>
        </p:txBody>
      </p:sp>
    </p:spTree>
    <p:extLst>
      <p:ext uri="{BB962C8B-B14F-4D97-AF65-F5344CB8AC3E}">
        <p14:creationId xmlns:p14="http://schemas.microsoft.com/office/powerpoint/2010/main" val="1366647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_tradnl" altLang="es-ES" b="1" dirty="0"/>
              <a:t>Infecciones Bacterianas de la Cavidad Oral</a:t>
            </a:r>
            <a:r>
              <a:rPr lang="es-AR" altLang="es-ES" sz="5400" b="1" dirty="0"/>
              <a:t> </a:t>
            </a:r>
            <a:br>
              <a:rPr lang="es-AR" altLang="es-ES" sz="5400" b="1" dirty="0"/>
            </a:br>
            <a:r>
              <a:rPr lang="es-AR" altLang="es-ES" sz="5400" b="1" dirty="0"/>
              <a:t>Evaluación del Riesgo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609600" indent="-609600">
              <a:lnSpc>
                <a:spcPct val="80000"/>
              </a:lnSpc>
              <a:buNone/>
            </a:pPr>
            <a:endParaRPr lang="es-AR" altLang="es-ES" b="1" dirty="0"/>
          </a:p>
          <a:p>
            <a:pPr marL="609600" indent="-609600">
              <a:lnSpc>
                <a:spcPct val="80000"/>
              </a:lnSpc>
              <a:buNone/>
            </a:pPr>
            <a:r>
              <a:rPr lang="es-AR" altLang="es-ES" b="1" dirty="0">
                <a:solidFill>
                  <a:srgbClr val="0070C0"/>
                </a:solidFill>
              </a:rPr>
              <a:t>Localización del proceso infeccioso: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es-AR" altLang="es-ES" b="1" dirty="0"/>
              <a:t>	I- Maxilares:  Espacio canino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es-AR" altLang="es-ES" b="1" dirty="0"/>
              <a:t>	                         Espacio bucal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es-AR" altLang="es-ES" b="1" dirty="0"/>
              <a:t>	II- Mandibulares: Primarios:      E. </a:t>
            </a:r>
            <a:r>
              <a:rPr lang="es-AR" altLang="es-ES" b="1" dirty="0" err="1"/>
              <a:t>Sumentoniano</a:t>
            </a:r>
            <a:endParaRPr lang="es-AR" altLang="es-ES" b="1" dirty="0"/>
          </a:p>
          <a:p>
            <a:pPr marL="609600" indent="-609600">
              <a:lnSpc>
                <a:spcPct val="80000"/>
              </a:lnSpc>
              <a:buNone/>
            </a:pPr>
            <a:r>
              <a:rPr lang="es-AR" altLang="es-ES" b="1" dirty="0"/>
              <a:t>	                                                         E. Sublingual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es-AR" altLang="es-ES" b="1" dirty="0"/>
              <a:t>	                                                         E. Submaxilar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es-AR" altLang="es-ES" b="1" dirty="0"/>
              <a:t>	                                 Secundarios:  </a:t>
            </a:r>
            <a:r>
              <a:rPr lang="es-AR" altLang="es-ES" b="1" dirty="0" err="1"/>
              <a:t>Maseterino</a:t>
            </a:r>
            <a:endParaRPr lang="es-AR" altLang="es-ES" b="1" dirty="0"/>
          </a:p>
          <a:p>
            <a:pPr marL="609600" indent="-609600">
              <a:lnSpc>
                <a:spcPct val="80000"/>
              </a:lnSpc>
              <a:buNone/>
            </a:pPr>
            <a:r>
              <a:rPr lang="es-AR" altLang="es-ES" b="1" dirty="0"/>
              <a:t>	                                                           Fosa </a:t>
            </a:r>
            <a:r>
              <a:rPr lang="es-AR" altLang="es-ES" b="1" dirty="0" err="1"/>
              <a:t>Térigomaxilar</a:t>
            </a:r>
            <a:endParaRPr lang="es-AR" altLang="es-ES" b="1" dirty="0"/>
          </a:p>
          <a:p>
            <a:pPr marL="609600" indent="-609600">
              <a:lnSpc>
                <a:spcPct val="80000"/>
              </a:lnSpc>
              <a:buNone/>
            </a:pPr>
            <a:r>
              <a:rPr lang="es-AR" altLang="es-ES" b="1" dirty="0"/>
              <a:t>	                                                           E. Temporal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0984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 fontAlgn="base">
              <a:lnSpc>
                <a:spcPct val="100000"/>
              </a:lnSpc>
              <a:spcAft>
                <a:spcPct val="0"/>
              </a:spcAft>
            </a:pPr>
            <a:r>
              <a:rPr lang="es-MX" altLang="es-AR" sz="3600" b="1" dirty="0" smtClean="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t>DISEMINACIÓN DE ABSCESOS</a:t>
            </a:r>
            <a:r>
              <a:rPr lang="es-ES" altLang="es-AR" sz="3600" u="sng" dirty="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t/>
            </a:r>
            <a:br>
              <a:rPr lang="es-ES" altLang="es-AR" sz="3600" u="sng" dirty="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</a:br>
            <a:endParaRPr lang="es-AR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811" y="1833721"/>
            <a:ext cx="6850380" cy="3893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833" y="1036051"/>
            <a:ext cx="9889649" cy="5621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19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Fig9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419105"/>
            <a:ext cx="11277600" cy="607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8534584" y="1524001"/>
            <a:ext cx="177163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s-MX" altLang="es-AR" sz="2400" b="1" u="sng" smtClean="0">
                <a:solidFill>
                  <a:srgbClr val="000004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Narrow" pitchFamily="34" charset="0"/>
              </a:rPr>
              <a:t>A. sublingual</a:t>
            </a:r>
            <a:endParaRPr kumimoji="1" lang="es-ES" altLang="es-AR" sz="2400" b="1" u="sng" smtClean="0">
              <a:solidFill>
                <a:srgbClr val="000004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128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Fig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482600"/>
            <a:ext cx="11277600" cy="5945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779" name="Rectangle 3"/>
          <p:cNvSpPr>
            <a:spLocks noChangeArrowheads="1"/>
          </p:cNvSpPr>
          <p:nvPr/>
        </p:nvSpPr>
        <p:spPr bwMode="auto">
          <a:xfrm>
            <a:off x="7112000" y="1143182"/>
            <a:ext cx="253146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s-MX" altLang="es-AR" sz="2400" b="1" u="sng" smtClean="0">
                <a:solidFill>
                  <a:srgbClr val="000004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Narrow" pitchFamily="34" charset="0"/>
              </a:rPr>
              <a:t>Abceso Submaxilar</a:t>
            </a:r>
            <a:endParaRPr kumimoji="1" lang="es-ES" altLang="es-AR" sz="2400" b="1" u="sng" smtClean="0">
              <a:solidFill>
                <a:srgbClr val="000004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4445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Image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85800"/>
            <a:ext cx="54864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87" name="Picture 3" descr="Image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685800"/>
            <a:ext cx="54864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1249415" y="1077362"/>
            <a:ext cx="4065009" cy="2351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" name="2 Rectángulo"/>
          <p:cNvSpPr/>
          <p:nvPr/>
        </p:nvSpPr>
        <p:spPr>
          <a:xfrm>
            <a:off x="6925904" y="1865014"/>
            <a:ext cx="4526733" cy="18921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3827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C0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85800"/>
            <a:ext cx="5562600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803" name="Picture 3" descr="C0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200" y="685800"/>
            <a:ext cx="5562600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2028032" y="1005065"/>
            <a:ext cx="3892991" cy="10320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" name="2 Rectángulo"/>
          <p:cNvSpPr/>
          <p:nvPr/>
        </p:nvSpPr>
        <p:spPr>
          <a:xfrm>
            <a:off x="7460145" y="1095469"/>
            <a:ext cx="4401745" cy="19012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53199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703641" y="1094637"/>
            <a:ext cx="8425705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228600" fontAlgn="base">
              <a:spcBef>
                <a:spcPct val="0"/>
              </a:spcBef>
              <a:spcAft>
                <a:spcPct val="0"/>
              </a:spcAft>
            </a:pPr>
            <a:r>
              <a:rPr lang="es-ES_tradnl" sz="2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Síndrome de Respuesta Inflamatoria Sistémica</a:t>
            </a:r>
          </a:p>
          <a:p>
            <a:pPr indent="228600" fontAlgn="base">
              <a:spcBef>
                <a:spcPct val="0"/>
              </a:spcBef>
              <a:spcAft>
                <a:spcPct val="0"/>
              </a:spcAft>
            </a:pPr>
            <a:endParaRPr lang="es-AR" sz="2800" dirty="0">
              <a:latin typeface="Arial" pitchFamily="34" charset="0"/>
              <a:cs typeface="Arial" pitchFamily="34" charset="0"/>
            </a:endParaRPr>
          </a:p>
          <a:p>
            <a:pPr indent="2206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sz="2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Temperatura + de 38ºC o - 36ºC</a:t>
            </a:r>
            <a:endParaRPr lang="es-AR" sz="2800" b="1" dirty="0">
              <a:latin typeface="Arial" pitchFamily="34" charset="0"/>
              <a:cs typeface="Arial" pitchFamily="34" charset="0"/>
            </a:endParaRPr>
          </a:p>
          <a:p>
            <a:pPr indent="2206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sz="2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Frecuencia cardíaca + 90/min..</a:t>
            </a:r>
            <a:endParaRPr lang="es-AR" sz="2800" b="1" dirty="0">
              <a:latin typeface="Arial" pitchFamily="34" charset="0"/>
              <a:cs typeface="Arial" pitchFamily="34" charset="0"/>
            </a:endParaRPr>
          </a:p>
          <a:p>
            <a:pPr indent="2206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sz="2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Frecuencia respiratoria + 20/min..</a:t>
            </a:r>
            <a:endParaRPr lang="es-AR" sz="2800" b="1" dirty="0">
              <a:latin typeface="Arial" pitchFamily="34" charset="0"/>
              <a:cs typeface="Arial" pitchFamily="34" charset="0"/>
            </a:endParaRPr>
          </a:p>
          <a:p>
            <a:pPr indent="2206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sz="2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Glóbulos blancos: + 12.000 o - 4000.</a:t>
            </a:r>
            <a:endParaRPr lang="es-ES_tradnl" sz="28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270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313"/>
            <a:ext cx="10515600" cy="5338251"/>
          </a:xfrm>
        </p:spPr>
        <p:txBody>
          <a:bodyPr>
            <a:normAutofit/>
          </a:bodyPr>
          <a:lstStyle/>
          <a:p>
            <a:pPr algn="ctr"/>
            <a:r>
              <a:rPr lang="es-ES" sz="7200" b="1" dirty="0"/>
              <a:t>Tratamiento Antibacteriano</a:t>
            </a:r>
          </a:p>
        </p:txBody>
      </p:sp>
    </p:spTree>
    <p:extLst>
      <p:ext uri="{BB962C8B-B14F-4D97-AF65-F5344CB8AC3E}">
        <p14:creationId xmlns:p14="http://schemas.microsoft.com/office/powerpoint/2010/main" val="1532552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>
                <a:solidFill>
                  <a:srgbClr val="0070C0"/>
                </a:solidFill>
              </a:rPr>
              <a:t>Objetivos del Tratamiento Antibacteriano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3600" b="1" dirty="0"/>
              <a:t>Detener la extensión local</a:t>
            </a:r>
          </a:p>
          <a:p>
            <a:r>
              <a:rPr lang="es-ES" sz="3600" b="1" dirty="0"/>
              <a:t>Disminuir el Inóculo Bacteriano</a:t>
            </a:r>
          </a:p>
          <a:p>
            <a:r>
              <a:rPr lang="es-ES" sz="3600" b="1" dirty="0"/>
              <a:t>Prevenir la diseminación hematógena</a:t>
            </a:r>
          </a:p>
          <a:p>
            <a:r>
              <a:rPr lang="es-ES" sz="3600" b="1" dirty="0"/>
              <a:t>Disminuir la Inflamación (Efecto </a:t>
            </a:r>
            <a:r>
              <a:rPr lang="es-ES" sz="3600" b="1" dirty="0" err="1"/>
              <a:t>Inmunomodulador</a:t>
            </a:r>
            <a:r>
              <a:rPr lang="es-ES" sz="36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71835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2032000" y="381191"/>
            <a:ext cx="8229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s-ES_tradnl" sz="4000" b="1">
                <a:solidFill>
                  <a:schemeClr val="tx2"/>
                </a:solidFill>
                <a:latin typeface="Univers" pitchFamily="34" charset="0"/>
              </a:rPr>
              <a:t>TRIANGULO DE DAVIS</a:t>
            </a:r>
            <a:endParaRPr lang="es-ES_tradnl" sz="3600">
              <a:solidFill>
                <a:schemeClr val="tx2"/>
              </a:solidFill>
              <a:latin typeface="Univers" pitchFamily="34" charset="0"/>
            </a:endParaRPr>
          </a:p>
        </p:txBody>
      </p:sp>
      <p:pic>
        <p:nvPicPr>
          <p:cNvPr id="6148" name="Picture 4" descr="marca-tinta-roja_3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701800" cy="1276350"/>
          </a:xfrm>
          <a:prstGeom prst="rect">
            <a:avLst/>
          </a:prstGeom>
          <a:noFill/>
        </p:spPr>
      </p:pic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1775884" y="1341438"/>
            <a:ext cx="8777816" cy="5027612"/>
            <a:chOff x="768" y="816"/>
            <a:chExt cx="4147" cy="3167"/>
          </a:xfrm>
        </p:grpSpPr>
        <p:sp>
          <p:nvSpPr>
            <p:cNvPr id="6151" name="AutoShape 7"/>
            <p:cNvSpPr>
              <a:spLocks noChangeArrowheads="1"/>
            </p:cNvSpPr>
            <p:nvPr/>
          </p:nvSpPr>
          <p:spPr bwMode="auto">
            <a:xfrm>
              <a:off x="1784" y="1223"/>
              <a:ext cx="2027" cy="2249"/>
            </a:xfrm>
            <a:prstGeom prst="triangle">
              <a:avLst>
                <a:gd name="adj" fmla="val 50000"/>
              </a:avLst>
            </a:prstGeom>
            <a:solidFill>
              <a:schemeClr val="tx2"/>
            </a:solidFill>
            <a:ln w="12700">
              <a:solidFill>
                <a:srgbClr val="993366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6152" name="Line 8"/>
            <p:cNvSpPr>
              <a:spLocks noChangeShapeType="1"/>
            </p:cNvSpPr>
            <p:nvPr/>
          </p:nvSpPr>
          <p:spPr bwMode="auto">
            <a:xfrm flipH="1" flipV="1">
              <a:off x="3072" y="1223"/>
              <a:ext cx="921" cy="2044"/>
            </a:xfrm>
            <a:prstGeom prst="line">
              <a:avLst/>
            </a:prstGeom>
            <a:noFill/>
            <a:ln w="9525">
              <a:solidFill>
                <a:srgbClr val="99336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6153" name="Line 9"/>
            <p:cNvSpPr>
              <a:spLocks noChangeShapeType="1"/>
            </p:cNvSpPr>
            <p:nvPr/>
          </p:nvSpPr>
          <p:spPr bwMode="auto">
            <a:xfrm>
              <a:off x="3256" y="1223"/>
              <a:ext cx="922" cy="2044"/>
            </a:xfrm>
            <a:prstGeom prst="line">
              <a:avLst/>
            </a:prstGeom>
            <a:noFill/>
            <a:ln w="9525">
              <a:solidFill>
                <a:srgbClr val="99336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6154" name="Line 10"/>
            <p:cNvSpPr>
              <a:spLocks noChangeShapeType="1"/>
            </p:cNvSpPr>
            <p:nvPr/>
          </p:nvSpPr>
          <p:spPr bwMode="auto">
            <a:xfrm flipV="1">
              <a:off x="1505" y="1223"/>
              <a:ext cx="1014" cy="2147"/>
            </a:xfrm>
            <a:prstGeom prst="line">
              <a:avLst/>
            </a:prstGeom>
            <a:noFill/>
            <a:ln w="9525">
              <a:solidFill>
                <a:srgbClr val="99336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6155" name="Line 11"/>
            <p:cNvSpPr>
              <a:spLocks noChangeShapeType="1"/>
            </p:cNvSpPr>
            <p:nvPr/>
          </p:nvSpPr>
          <p:spPr bwMode="auto">
            <a:xfrm flipH="1">
              <a:off x="1321" y="1223"/>
              <a:ext cx="1014" cy="2147"/>
            </a:xfrm>
            <a:prstGeom prst="line">
              <a:avLst/>
            </a:prstGeom>
            <a:noFill/>
            <a:ln w="9525">
              <a:solidFill>
                <a:srgbClr val="99336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6156" name="Line 12"/>
            <p:cNvSpPr>
              <a:spLocks noChangeShapeType="1"/>
            </p:cNvSpPr>
            <p:nvPr/>
          </p:nvSpPr>
          <p:spPr bwMode="auto">
            <a:xfrm>
              <a:off x="1782" y="3779"/>
              <a:ext cx="2027" cy="0"/>
            </a:xfrm>
            <a:prstGeom prst="line">
              <a:avLst/>
            </a:prstGeom>
            <a:noFill/>
            <a:ln w="9525">
              <a:solidFill>
                <a:srgbClr val="99336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6157" name="Line 13"/>
            <p:cNvSpPr>
              <a:spLocks noChangeShapeType="1"/>
            </p:cNvSpPr>
            <p:nvPr/>
          </p:nvSpPr>
          <p:spPr bwMode="auto">
            <a:xfrm flipH="1">
              <a:off x="1782" y="3983"/>
              <a:ext cx="2027" cy="0"/>
            </a:xfrm>
            <a:prstGeom prst="line">
              <a:avLst/>
            </a:prstGeom>
            <a:noFill/>
            <a:ln w="9525">
              <a:solidFill>
                <a:srgbClr val="99336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6158" name="WordArt 14"/>
            <p:cNvSpPr>
              <a:spLocks noChangeArrowheads="1" noChangeShapeType="1" noTextEdit="1"/>
            </p:cNvSpPr>
            <p:nvPr/>
          </p:nvSpPr>
          <p:spPr bwMode="auto">
            <a:xfrm rot="19085255">
              <a:off x="1784" y="2039"/>
              <a:ext cx="739" cy="486"/>
            </a:xfrm>
            <a:prstGeom prst="rect">
              <a:avLst/>
            </a:prstGeom>
          </p:spPr>
          <p:txBody>
            <a:bodyPr wrap="none" fromWordArt="1">
              <a:prstTxWarp prst="textSlantUp">
                <a:avLst>
                  <a:gd name="adj" fmla="val 55556"/>
                </a:avLst>
              </a:prstTxWarp>
            </a:bodyPr>
            <a:lstStyle/>
            <a:p>
              <a:pPr algn="ctr"/>
              <a:r>
                <a:rPr lang="es-AR" sz="3600" kern="10">
                  <a:ln w="9525">
                    <a:solidFill>
                      <a:srgbClr val="993366"/>
                    </a:solidFill>
                    <a:round/>
                    <a:headEnd/>
                    <a:tailEnd/>
                  </a:ln>
                  <a:solidFill>
                    <a:schemeClr val="tx2"/>
                  </a:solidFill>
                  <a:latin typeface="Arial Black"/>
                </a:rPr>
                <a:t>Resistencia</a:t>
              </a:r>
            </a:p>
          </p:txBody>
        </p:sp>
        <p:sp>
          <p:nvSpPr>
            <p:cNvPr id="6159" name="WordArt 15"/>
            <p:cNvSpPr>
              <a:spLocks noChangeArrowheads="1" noChangeShapeType="1" noTextEdit="1"/>
            </p:cNvSpPr>
            <p:nvPr/>
          </p:nvSpPr>
          <p:spPr bwMode="auto">
            <a:xfrm rot="-2489105">
              <a:off x="1413" y="1734"/>
              <a:ext cx="745" cy="486"/>
            </a:xfrm>
            <a:prstGeom prst="rect">
              <a:avLst/>
            </a:prstGeom>
          </p:spPr>
          <p:txBody>
            <a:bodyPr wrap="none" fromWordArt="1">
              <a:prstTxWarp prst="textSlantUp">
                <a:avLst>
                  <a:gd name="adj" fmla="val 55556"/>
                </a:avLst>
              </a:prstTxWarp>
            </a:bodyPr>
            <a:lstStyle/>
            <a:p>
              <a:pPr algn="ctr"/>
              <a:r>
                <a:rPr lang="es-AR" sz="3600" kern="10">
                  <a:ln w="9525">
                    <a:solidFill>
                      <a:srgbClr val="993366"/>
                    </a:solidFill>
                    <a:round/>
                    <a:headEnd/>
                    <a:tailEnd/>
                  </a:ln>
                  <a:solidFill>
                    <a:schemeClr val="tx2"/>
                  </a:solidFill>
                  <a:latin typeface="Arial Black"/>
                </a:rPr>
                <a:t>Sensibilidad</a:t>
              </a:r>
            </a:p>
          </p:txBody>
        </p:sp>
        <p:sp>
          <p:nvSpPr>
            <p:cNvPr id="6160" name="WordArt 16"/>
            <p:cNvSpPr>
              <a:spLocks noChangeArrowheads="1" noChangeShapeType="1" noTextEdit="1"/>
            </p:cNvSpPr>
            <p:nvPr/>
          </p:nvSpPr>
          <p:spPr bwMode="auto">
            <a:xfrm rot="5400000">
              <a:off x="3353" y="1615"/>
              <a:ext cx="728" cy="531"/>
            </a:xfrm>
            <a:prstGeom prst="rect">
              <a:avLst/>
            </a:prstGeom>
          </p:spPr>
          <p:txBody>
            <a:bodyPr wrap="none" fromWordArt="1">
              <a:prstTxWarp prst="textSlantUp">
                <a:avLst>
                  <a:gd name="adj" fmla="val 55556"/>
                </a:avLst>
              </a:prstTxWarp>
            </a:bodyPr>
            <a:lstStyle/>
            <a:p>
              <a:pPr algn="ctr"/>
              <a:r>
                <a:rPr lang="es-AR" sz="3600" kern="10">
                  <a:ln w="9525">
                    <a:solidFill>
                      <a:srgbClr val="993366"/>
                    </a:solidFill>
                    <a:round/>
                    <a:headEnd/>
                    <a:tailEnd/>
                  </a:ln>
                  <a:solidFill>
                    <a:schemeClr val="tx2"/>
                  </a:solidFill>
                  <a:latin typeface="Arial Black"/>
                </a:rPr>
                <a:t>Toxicidad</a:t>
              </a:r>
            </a:p>
          </p:txBody>
        </p:sp>
        <p:sp>
          <p:nvSpPr>
            <p:cNvPr id="6161" name="WordArt 17"/>
            <p:cNvSpPr>
              <a:spLocks noChangeArrowheads="1" noChangeShapeType="1" noTextEdit="1"/>
            </p:cNvSpPr>
            <p:nvPr/>
          </p:nvSpPr>
          <p:spPr bwMode="auto">
            <a:xfrm rot="4833795">
              <a:off x="2825" y="1776"/>
              <a:ext cx="1024" cy="530"/>
            </a:xfrm>
            <a:prstGeom prst="rect">
              <a:avLst/>
            </a:prstGeom>
          </p:spPr>
          <p:txBody>
            <a:bodyPr wrap="none" fromWordArt="1">
              <a:prstTxWarp prst="textSlantUp">
                <a:avLst>
                  <a:gd name="adj" fmla="val 55556"/>
                </a:avLst>
              </a:prstTxWarp>
            </a:bodyPr>
            <a:lstStyle/>
            <a:p>
              <a:pPr algn="ctr"/>
              <a:r>
                <a:rPr lang="es-AR" sz="3600" kern="10">
                  <a:ln w="9525">
                    <a:solidFill>
                      <a:srgbClr val="993366"/>
                    </a:solidFill>
                    <a:round/>
                    <a:headEnd/>
                    <a:tailEnd/>
                  </a:ln>
                  <a:solidFill>
                    <a:schemeClr val="tx2"/>
                  </a:solidFill>
                  <a:latin typeface="Arial Black"/>
                </a:rPr>
                <a:t>Farmacología</a:t>
              </a:r>
            </a:p>
          </p:txBody>
        </p:sp>
        <p:sp>
          <p:nvSpPr>
            <p:cNvPr id="6162" name="WordArt 18"/>
            <p:cNvSpPr>
              <a:spLocks noChangeArrowheads="1" noChangeShapeType="1" noTextEdit="1"/>
            </p:cNvSpPr>
            <p:nvPr/>
          </p:nvSpPr>
          <p:spPr bwMode="auto">
            <a:xfrm>
              <a:off x="2427" y="816"/>
              <a:ext cx="679" cy="18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s-AR" sz="3600" kern="10">
                  <a:ln w="9525">
                    <a:solidFill>
                      <a:srgbClr val="993366"/>
                    </a:solidFill>
                    <a:round/>
                    <a:headEnd/>
                    <a:tailEnd/>
                  </a:ln>
                  <a:solidFill>
                    <a:schemeClr val="tx2"/>
                  </a:solidFill>
                  <a:latin typeface="Arial Black"/>
                </a:rPr>
                <a:t>Antibiótico</a:t>
              </a:r>
            </a:p>
          </p:txBody>
        </p:sp>
        <p:sp>
          <p:nvSpPr>
            <p:cNvPr id="6163" name="WordArt 19"/>
            <p:cNvSpPr>
              <a:spLocks noChangeArrowheads="1" noChangeShapeType="1" noTextEdit="1"/>
            </p:cNvSpPr>
            <p:nvPr/>
          </p:nvSpPr>
          <p:spPr bwMode="auto">
            <a:xfrm>
              <a:off x="2335" y="3574"/>
              <a:ext cx="850" cy="18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s-AR" sz="3600" kern="10">
                  <a:ln w="9525">
                    <a:solidFill>
                      <a:srgbClr val="993366"/>
                    </a:solidFill>
                    <a:round/>
                    <a:headEnd/>
                    <a:tailEnd/>
                  </a:ln>
                  <a:solidFill>
                    <a:schemeClr val="tx2"/>
                  </a:solidFill>
                  <a:latin typeface="Arial Black"/>
                </a:rPr>
                <a:t>Infección</a:t>
              </a:r>
            </a:p>
          </p:txBody>
        </p:sp>
        <p:sp>
          <p:nvSpPr>
            <p:cNvPr id="6164" name="WordArt 20"/>
            <p:cNvSpPr>
              <a:spLocks noChangeArrowheads="1" noChangeShapeType="1" noTextEdit="1"/>
            </p:cNvSpPr>
            <p:nvPr/>
          </p:nvSpPr>
          <p:spPr bwMode="auto">
            <a:xfrm>
              <a:off x="2335" y="3779"/>
              <a:ext cx="898" cy="179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s-AR" sz="3600" kern="10">
                  <a:ln w="9525">
                    <a:solidFill>
                      <a:srgbClr val="993366"/>
                    </a:solidFill>
                    <a:round/>
                    <a:headEnd/>
                    <a:tailEnd/>
                  </a:ln>
                  <a:solidFill>
                    <a:schemeClr val="tx2"/>
                  </a:solidFill>
                  <a:latin typeface="Arial Black"/>
                </a:rPr>
                <a:t>Inmunidad</a:t>
              </a:r>
            </a:p>
          </p:txBody>
        </p:sp>
        <p:sp>
          <p:nvSpPr>
            <p:cNvPr id="6165" name="WordArt 21"/>
            <p:cNvSpPr>
              <a:spLocks noChangeArrowheads="1" noChangeShapeType="1" noTextEdit="1"/>
            </p:cNvSpPr>
            <p:nvPr/>
          </p:nvSpPr>
          <p:spPr bwMode="auto">
            <a:xfrm>
              <a:off x="768" y="3779"/>
              <a:ext cx="847" cy="179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s-AR" sz="3600" kern="10">
                  <a:ln w="9525">
                    <a:solidFill>
                      <a:srgbClr val="993366"/>
                    </a:solidFill>
                    <a:round/>
                    <a:headEnd/>
                    <a:tailEnd/>
                  </a:ln>
                  <a:solidFill>
                    <a:schemeClr val="tx2"/>
                  </a:solidFill>
                  <a:latin typeface="Arial Black"/>
                </a:rPr>
                <a:t>Microbio</a:t>
              </a:r>
            </a:p>
          </p:txBody>
        </p:sp>
        <p:sp>
          <p:nvSpPr>
            <p:cNvPr id="6166" name="WordArt 22"/>
            <p:cNvSpPr>
              <a:spLocks noChangeArrowheads="1" noChangeShapeType="1" noTextEdit="1"/>
            </p:cNvSpPr>
            <p:nvPr/>
          </p:nvSpPr>
          <p:spPr bwMode="auto">
            <a:xfrm>
              <a:off x="4178" y="3779"/>
              <a:ext cx="737" cy="179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s-AR" sz="3600" kern="10">
                  <a:ln w="9525">
                    <a:solidFill>
                      <a:srgbClr val="993366"/>
                    </a:solidFill>
                    <a:round/>
                    <a:headEnd/>
                    <a:tailEnd/>
                  </a:ln>
                  <a:solidFill>
                    <a:schemeClr val="tx2"/>
                  </a:solidFill>
                  <a:latin typeface="Arial Black"/>
                </a:rPr>
                <a:t>Paciente</a:t>
              </a:r>
            </a:p>
          </p:txBody>
        </p:sp>
      </p:grpSp>
      <p:sp>
        <p:nvSpPr>
          <p:cNvPr id="3" name="2 Rectángulo"/>
          <p:cNvSpPr/>
          <p:nvPr/>
        </p:nvSpPr>
        <p:spPr>
          <a:xfrm>
            <a:off x="3" y="81611"/>
            <a:ext cx="1775884" cy="12599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/>
              <a:t>INTERACCIONES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2872625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1026"/>
          <p:cNvSpPr txBox="1">
            <a:spLocks noChangeArrowheads="1"/>
          </p:cNvSpPr>
          <p:nvPr/>
        </p:nvSpPr>
        <p:spPr bwMode="auto">
          <a:xfrm>
            <a:off x="2133600" y="381003"/>
            <a:ext cx="84328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s-ES_tradnl" sz="4000" b="1">
                <a:solidFill>
                  <a:schemeClr val="folHlink"/>
                </a:solidFill>
                <a:latin typeface="Univers" pitchFamily="34" charset="0"/>
              </a:rPr>
              <a:t>PK/PD</a:t>
            </a:r>
            <a:r>
              <a:rPr lang="es-ES_tradnl" sz="4000" b="1">
                <a:solidFill>
                  <a:schemeClr val="tx2"/>
                </a:solidFill>
                <a:latin typeface="Univers" pitchFamily="34" charset="0"/>
              </a:rPr>
              <a:t>. INTERACCIONES FARMACODINAMICAS</a:t>
            </a:r>
            <a:endParaRPr lang="es-ES_tradnl" sz="3600">
              <a:solidFill>
                <a:schemeClr val="tx2"/>
              </a:solidFill>
              <a:latin typeface="Univers" pitchFamily="34" charset="0"/>
            </a:endParaRPr>
          </a:p>
        </p:txBody>
      </p:sp>
      <p:pic>
        <p:nvPicPr>
          <p:cNvPr id="11268" name="Picture 1028" descr="marca-tinta-roja_3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701800" cy="1276350"/>
          </a:xfrm>
          <a:prstGeom prst="rect">
            <a:avLst/>
          </a:prstGeom>
          <a:noFill/>
        </p:spPr>
      </p:pic>
      <p:graphicFrame>
        <p:nvGraphicFramePr>
          <p:cNvPr id="11269" name="Object 1029"/>
          <p:cNvGraphicFramePr>
            <a:graphicFrameLocks noChangeAspect="1"/>
          </p:cNvGraphicFramePr>
          <p:nvPr/>
        </p:nvGraphicFramePr>
        <p:xfrm>
          <a:off x="304800" y="1543050"/>
          <a:ext cx="11887200" cy="531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5" name="Diapositiva" r:id="rId4" imgW="5122012" imgH="3407297" progId="PowerPoint.Slide.8">
                  <p:embed/>
                </p:oleObj>
              </mc:Choice>
              <mc:Fallback>
                <p:oleObj name="Diapositiva" r:id="rId4" imgW="5122012" imgH="3407297" progId="PowerPoint.Slid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5330" t="18739" r="3857"/>
                      <a:stretch>
                        <a:fillRect/>
                      </a:stretch>
                    </p:blipFill>
                    <p:spPr bwMode="auto">
                      <a:xfrm>
                        <a:off x="304800" y="1543050"/>
                        <a:ext cx="11887200" cy="5314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1 Rectángulo redondeado"/>
          <p:cNvSpPr/>
          <p:nvPr/>
        </p:nvSpPr>
        <p:spPr>
          <a:xfrm>
            <a:off x="0" y="0"/>
            <a:ext cx="1701800" cy="12763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200" b="1" dirty="0" smtClean="0"/>
              <a:t>PK/PD</a:t>
            </a:r>
            <a:endParaRPr lang="es-AR" sz="3200" b="1" dirty="0"/>
          </a:p>
        </p:txBody>
      </p:sp>
    </p:spTree>
    <p:extLst>
      <p:ext uri="{BB962C8B-B14F-4D97-AF65-F5344CB8AC3E}">
        <p14:creationId xmlns:p14="http://schemas.microsoft.com/office/powerpoint/2010/main" val="3501433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AR" sz="3800" smtClean="0"/>
              <a:t>Gérmenes más resistentes</a:t>
            </a:r>
          </a:p>
        </p:txBody>
      </p:sp>
      <p:sp>
        <p:nvSpPr>
          <p:cNvPr id="102403" name="Freeform 3"/>
          <p:cNvSpPr>
            <a:spLocks/>
          </p:cNvSpPr>
          <p:nvPr/>
        </p:nvSpPr>
        <p:spPr bwMode="auto">
          <a:xfrm>
            <a:off x="3407835" y="2636838"/>
            <a:ext cx="2400300" cy="576262"/>
          </a:xfrm>
          <a:custGeom>
            <a:avLst/>
            <a:gdLst>
              <a:gd name="T0" fmla="*/ 0 w 2448"/>
              <a:gd name="T1" fmla="*/ 2147483647 h 1452"/>
              <a:gd name="T2" fmla="*/ 2147483647 w 2448"/>
              <a:gd name="T3" fmla="*/ 2147483647 h 1452"/>
              <a:gd name="T4" fmla="*/ 2147483647 w 2448"/>
              <a:gd name="T5" fmla="*/ 2147483647 h 1452"/>
              <a:gd name="T6" fmla="*/ 2147483647 w 2448"/>
              <a:gd name="T7" fmla="*/ 2147483647 h 1452"/>
              <a:gd name="T8" fmla="*/ 2147483647 w 2448"/>
              <a:gd name="T9" fmla="*/ 0 h 1452"/>
              <a:gd name="T10" fmla="*/ 2147483647 w 2448"/>
              <a:gd name="T11" fmla="*/ 2147483647 h 1452"/>
              <a:gd name="T12" fmla="*/ 2147483647 w 2448"/>
              <a:gd name="T13" fmla="*/ 2147483647 h 1452"/>
              <a:gd name="T14" fmla="*/ 2147483647 w 2448"/>
              <a:gd name="T15" fmla="*/ 2147483647 h 1452"/>
              <a:gd name="T16" fmla="*/ 2147483647 w 2448"/>
              <a:gd name="T17" fmla="*/ 2147483647 h 1452"/>
              <a:gd name="T18" fmla="*/ 2147483647 w 2448"/>
              <a:gd name="T19" fmla="*/ 2147483647 h 1452"/>
              <a:gd name="T20" fmla="*/ 2147483647 w 2448"/>
              <a:gd name="T21" fmla="*/ 2147483647 h 1452"/>
              <a:gd name="T22" fmla="*/ 2147483647 w 2448"/>
              <a:gd name="T23" fmla="*/ 2147483647 h 1452"/>
              <a:gd name="T24" fmla="*/ 2147483647 w 2448"/>
              <a:gd name="T25" fmla="*/ 2147483647 h 1452"/>
              <a:gd name="T26" fmla="*/ 0 w 2448"/>
              <a:gd name="T27" fmla="*/ 2147483647 h 145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448"/>
              <a:gd name="T43" fmla="*/ 0 h 1452"/>
              <a:gd name="T44" fmla="*/ 2448 w 2448"/>
              <a:gd name="T45" fmla="*/ 1452 h 145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448" h="1452">
                <a:moveTo>
                  <a:pt x="0" y="1452"/>
                </a:moveTo>
                <a:lnTo>
                  <a:pt x="136" y="998"/>
                </a:lnTo>
                <a:lnTo>
                  <a:pt x="499" y="272"/>
                </a:lnTo>
                <a:lnTo>
                  <a:pt x="680" y="46"/>
                </a:lnTo>
                <a:lnTo>
                  <a:pt x="817" y="0"/>
                </a:lnTo>
                <a:lnTo>
                  <a:pt x="1043" y="46"/>
                </a:lnTo>
                <a:lnTo>
                  <a:pt x="1315" y="227"/>
                </a:lnTo>
                <a:lnTo>
                  <a:pt x="1497" y="408"/>
                </a:lnTo>
                <a:lnTo>
                  <a:pt x="1724" y="681"/>
                </a:lnTo>
                <a:lnTo>
                  <a:pt x="1968" y="982"/>
                </a:lnTo>
                <a:lnTo>
                  <a:pt x="2177" y="1225"/>
                </a:lnTo>
                <a:lnTo>
                  <a:pt x="2404" y="1406"/>
                </a:lnTo>
                <a:lnTo>
                  <a:pt x="2448" y="1450"/>
                </a:lnTo>
                <a:lnTo>
                  <a:pt x="0" y="1452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mtClean="0">
              <a:solidFill>
                <a:srgbClr val="000000"/>
              </a:solidFill>
            </a:endParaRPr>
          </a:p>
        </p:txBody>
      </p:sp>
      <p:sp>
        <p:nvSpPr>
          <p:cNvPr id="52228" name="Freeform 4"/>
          <p:cNvSpPr>
            <a:spLocks/>
          </p:cNvSpPr>
          <p:nvPr/>
        </p:nvSpPr>
        <p:spPr bwMode="auto">
          <a:xfrm>
            <a:off x="2351647" y="2565400"/>
            <a:ext cx="7742767" cy="2565400"/>
          </a:xfrm>
          <a:custGeom>
            <a:avLst/>
            <a:gdLst>
              <a:gd name="T0" fmla="*/ 0 w 4037"/>
              <a:gd name="T1" fmla="*/ 2147483647 h 2071"/>
              <a:gd name="T2" fmla="*/ 2147483647 w 4037"/>
              <a:gd name="T3" fmla="*/ 2147483647 h 2071"/>
              <a:gd name="T4" fmla="*/ 2147483647 w 4037"/>
              <a:gd name="T5" fmla="*/ 2147483647 h 2071"/>
              <a:gd name="T6" fmla="*/ 2147483647 w 4037"/>
              <a:gd name="T7" fmla="*/ 2147483647 h 2071"/>
              <a:gd name="T8" fmla="*/ 2147483647 w 4037"/>
              <a:gd name="T9" fmla="*/ 2147483647 h 2071"/>
              <a:gd name="T10" fmla="*/ 2147483647 w 4037"/>
              <a:gd name="T11" fmla="*/ 2147483647 h 2071"/>
              <a:gd name="T12" fmla="*/ 2147483647 w 4037"/>
              <a:gd name="T13" fmla="*/ 2147483647 h 2071"/>
              <a:gd name="T14" fmla="*/ 2147483647 w 4037"/>
              <a:gd name="T15" fmla="*/ 2147483647 h 2071"/>
              <a:gd name="T16" fmla="*/ 2147483647 w 4037"/>
              <a:gd name="T17" fmla="*/ 2147483647 h 207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037"/>
              <a:gd name="T28" fmla="*/ 0 h 2071"/>
              <a:gd name="T29" fmla="*/ 4037 w 4037"/>
              <a:gd name="T30" fmla="*/ 2071 h 207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037" h="2071">
                <a:moveTo>
                  <a:pt x="0" y="2071"/>
                </a:moveTo>
                <a:cubicBezTo>
                  <a:pt x="49" y="1832"/>
                  <a:pt x="99" y="1594"/>
                  <a:pt x="182" y="1345"/>
                </a:cubicBezTo>
                <a:cubicBezTo>
                  <a:pt x="265" y="1096"/>
                  <a:pt x="386" y="786"/>
                  <a:pt x="499" y="574"/>
                </a:cubicBezTo>
                <a:cubicBezTo>
                  <a:pt x="612" y="362"/>
                  <a:pt x="741" y="150"/>
                  <a:pt x="862" y="75"/>
                </a:cubicBezTo>
                <a:cubicBezTo>
                  <a:pt x="983" y="0"/>
                  <a:pt x="1104" y="68"/>
                  <a:pt x="1225" y="121"/>
                </a:cubicBezTo>
                <a:cubicBezTo>
                  <a:pt x="1346" y="174"/>
                  <a:pt x="1399" y="197"/>
                  <a:pt x="1588" y="393"/>
                </a:cubicBezTo>
                <a:cubicBezTo>
                  <a:pt x="1777" y="589"/>
                  <a:pt x="2109" y="1073"/>
                  <a:pt x="2359" y="1300"/>
                </a:cubicBezTo>
                <a:cubicBezTo>
                  <a:pt x="2609" y="1527"/>
                  <a:pt x="2805" y="1625"/>
                  <a:pt x="3085" y="1753"/>
                </a:cubicBezTo>
                <a:cubicBezTo>
                  <a:pt x="3365" y="1881"/>
                  <a:pt x="3878" y="2018"/>
                  <a:pt x="4037" y="2071"/>
                </a:cubicBezTo>
              </a:path>
            </a:pathLst>
          </a:custGeom>
          <a:noFill/>
          <a:ln w="254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mtClean="0">
              <a:solidFill>
                <a:srgbClr val="000000"/>
              </a:solidFill>
            </a:endParaRPr>
          </a:p>
        </p:txBody>
      </p:sp>
      <p:sp>
        <p:nvSpPr>
          <p:cNvPr id="52229" name="Line 5"/>
          <p:cNvSpPr>
            <a:spLocks noChangeShapeType="1"/>
          </p:cNvSpPr>
          <p:nvPr/>
        </p:nvSpPr>
        <p:spPr bwMode="auto">
          <a:xfrm>
            <a:off x="2330451" y="2117728"/>
            <a:ext cx="0" cy="3032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mtClean="0">
              <a:solidFill>
                <a:srgbClr val="000000"/>
              </a:solidFill>
            </a:endParaRPr>
          </a:p>
        </p:txBody>
      </p:sp>
      <p:sp>
        <p:nvSpPr>
          <p:cNvPr id="52230" name="Text Box 6"/>
          <p:cNvSpPr txBox="1">
            <a:spLocks noChangeArrowheads="1"/>
          </p:cNvSpPr>
          <p:nvPr/>
        </p:nvSpPr>
        <p:spPr bwMode="auto">
          <a:xfrm>
            <a:off x="2133600" y="5329283"/>
            <a:ext cx="2696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s-ES_tradnl" altLang="es-AR" sz="1200" smtClean="0">
                <a:solidFill>
                  <a:srgbClr val="000000"/>
                </a:solidFill>
              </a:rPr>
              <a:t>0</a:t>
            </a:r>
            <a:endParaRPr lang="es-AR" altLang="es-AR" sz="1200" smtClean="0">
              <a:solidFill>
                <a:srgbClr val="000000"/>
              </a:solidFill>
            </a:endParaRPr>
          </a:p>
        </p:txBody>
      </p:sp>
      <p:sp>
        <p:nvSpPr>
          <p:cNvPr id="52231" name="Text Box 7"/>
          <p:cNvSpPr txBox="1">
            <a:spLocks noChangeArrowheads="1"/>
          </p:cNvSpPr>
          <p:nvPr/>
        </p:nvSpPr>
        <p:spPr bwMode="auto">
          <a:xfrm>
            <a:off x="5903386" y="5300708"/>
            <a:ext cx="2696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s-ES_tradnl" altLang="es-AR" sz="1200" smtClean="0">
                <a:solidFill>
                  <a:srgbClr val="000000"/>
                </a:solidFill>
              </a:rPr>
              <a:t>4</a:t>
            </a:r>
            <a:endParaRPr lang="es-AR" altLang="es-AR" sz="1200" smtClean="0">
              <a:solidFill>
                <a:srgbClr val="000000"/>
              </a:solidFill>
            </a:endParaRPr>
          </a:p>
        </p:txBody>
      </p:sp>
      <p:sp>
        <p:nvSpPr>
          <p:cNvPr id="52232" name="Line 8"/>
          <p:cNvSpPr>
            <a:spLocks noChangeShapeType="1"/>
          </p:cNvSpPr>
          <p:nvPr/>
        </p:nvSpPr>
        <p:spPr bwMode="auto">
          <a:xfrm>
            <a:off x="6117167" y="5149850"/>
            <a:ext cx="0" cy="523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mtClean="0">
              <a:solidFill>
                <a:srgbClr val="000000"/>
              </a:solidFill>
            </a:endParaRPr>
          </a:p>
        </p:txBody>
      </p:sp>
      <p:sp>
        <p:nvSpPr>
          <p:cNvPr id="52233" name="Line 9"/>
          <p:cNvSpPr>
            <a:spLocks noChangeShapeType="1"/>
          </p:cNvSpPr>
          <p:nvPr/>
        </p:nvSpPr>
        <p:spPr bwMode="auto">
          <a:xfrm>
            <a:off x="2330451" y="5149850"/>
            <a:ext cx="0" cy="523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mtClean="0">
              <a:solidFill>
                <a:srgbClr val="000000"/>
              </a:solidFill>
            </a:endParaRPr>
          </a:p>
        </p:txBody>
      </p:sp>
      <p:sp>
        <p:nvSpPr>
          <p:cNvPr id="52234" name="Line 10"/>
          <p:cNvSpPr>
            <a:spLocks noChangeShapeType="1"/>
          </p:cNvSpPr>
          <p:nvPr/>
        </p:nvSpPr>
        <p:spPr bwMode="auto">
          <a:xfrm>
            <a:off x="2245785" y="4525963"/>
            <a:ext cx="8466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mtClean="0">
              <a:solidFill>
                <a:srgbClr val="000000"/>
              </a:solidFill>
            </a:endParaRPr>
          </a:p>
        </p:txBody>
      </p:sp>
      <p:sp>
        <p:nvSpPr>
          <p:cNvPr id="52235" name="Line 11"/>
          <p:cNvSpPr>
            <a:spLocks noChangeShapeType="1"/>
          </p:cNvSpPr>
          <p:nvPr/>
        </p:nvSpPr>
        <p:spPr bwMode="auto">
          <a:xfrm>
            <a:off x="2245785" y="3344863"/>
            <a:ext cx="8466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mtClean="0">
              <a:solidFill>
                <a:srgbClr val="000000"/>
              </a:solidFill>
            </a:endParaRPr>
          </a:p>
        </p:txBody>
      </p:sp>
      <p:sp>
        <p:nvSpPr>
          <p:cNvPr id="52236" name="Line 12"/>
          <p:cNvSpPr>
            <a:spLocks noChangeShapeType="1"/>
          </p:cNvSpPr>
          <p:nvPr/>
        </p:nvSpPr>
        <p:spPr bwMode="auto">
          <a:xfrm>
            <a:off x="2245785" y="2668588"/>
            <a:ext cx="8466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mtClean="0">
              <a:solidFill>
                <a:srgbClr val="000000"/>
              </a:solidFill>
            </a:endParaRPr>
          </a:p>
        </p:txBody>
      </p:sp>
      <p:sp>
        <p:nvSpPr>
          <p:cNvPr id="52237" name="Line 13"/>
          <p:cNvSpPr>
            <a:spLocks noChangeShapeType="1"/>
          </p:cNvSpPr>
          <p:nvPr/>
        </p:nvSpPr>
        <p:spPr bwMode="auto">
          <a:xfrm>
            <a:off x="2245785" y="3959225"/>
            <a:ext cx="8466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mtClean="0">
              <a:solidFill>
                <a:srgbClr val="000000"/>
              </a:solidFill>
            </a:endParaRPr>
          </a:p>
        </p:txBody>
      </p:sp>
      <p:sp>
        <p:nvSpPr>
          <p:cNvPr id="102414" name="Text Box 14"/>
          <p:cNvSpPr txBox="1">
            <a:spLocks noChangeArrowheads="1"/>
          </p:cNvSpPr>
          <p:nvPr/>
        </p:nvSpPr>
        <p:spPr bwMode="auto">
          <a:xfrm>
            <a:off x="1295441" y="4222751"/>
            <a:ext cx="6591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s-ES_tradnl" altLang="es-AR" sz="1800" b="1" smtClean="0">
                <a:solidFill>
                  <a:srgbClr val="000000"/>
                </a:solidFill>
                <a:latin typeface="Times New Roman" pitchFamily="18" charset="0"/>
              </a:rPr>
              <a:t>CIM</a:t>
            </a:r>
            <a:endParaRPr lang="es-AR" altLang="es-AR" sz="1800" b="1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2415" name="Text Box 15"/>
          <p:cNvSpPr txBox="1">
            <a:spLocks noChangeArrowheads="1"/>
          </p:cNvSpPr>
          <p:nvPr/>
        </p:nvSpPr>
        <p:spPr bwMode="auto">
          <a:xfrm>
            <a:off x="6576514" y="1916153"/>
            <a:ext cx="2398183" cy="466725"/>
          </a:xfrm>
          <a:prstGeom prst="rect">
            <a:avLst/>
          </a:prstGeom>
          <a:solidFill>
            <a:srgbClr val="A1FDD3"/>
          </a:soli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s-ES_tradnl" altLang="es-AR" sz="2400" b="1" i="1" smtClean="0">
                <a:solidFill>
                  <a:srgbClr val="000000"/>
                </a:solidFill>
              </a:rPr>
              <a:t>ABC/CIM</a:t>
            </a:r>
            <a:endParaRPr lang="es-AR" altLang="es-AR" sz="2400" b="1" i="1" smtClean="0">
              <a:solidFill>
                <a:srgbClr val="000000"/>
              </a:solidFill>
            </a:endParaRPr>
          </a:p>
        </p:txBody>
      </p:sp>
      <p:sp>
        <p:nvSpPr>
          <p:cNvPr id="52240" name="Text Box 16"/>
          <p:cNvSpPr txBox="1">
            <a:spLocks noChangeArrowheads="1"/>
          </p:cNvSpPr>
          <p:nvPr/>
        </p:nvSpPr>
        <p:spPr bwMode="auto">
          <a:xfrm>
            <a:off x="9838268" y="5295944"/>
            <a:ext cx="2696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s-ES_tradnl" altLang="es-AR" sz="1200" smtClean="0">
                <a:solidFill>
                  <a:srgbClr val="000000"/>
                </a:solidFill>
              </a:rPr>
              <a:t>8</a:t>
            </a:r>
            <a:endParaRPr lang="es-AR" altLang="es-AR" sz="1200" smtClean="0">
              <a:solidFill>
                <a:srgbClr val="000000"/>
              </a:solidFill>
            </a:endParaRPr>
          </a:p>
        </p:txBody>
      </p:sp>
      <p:sp>
        <p:nvSpPr>
          <p:cNvPr id="52241" name="Line 17"/>
          <p:cNvSpPr>
            <a:spLocks noChangeShapeType="1"/>
          </p:cNvSpPr>
          <p:nvPr/>
        </p:nvSpPr>
        <p:spPr bwMode="auto">
          <a:xfrm>
            <a:off x="10143067" y="5167358"/>
            <a:ext cx="0" cy="52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mtClean="0">
              <a:solidFill>
                <a:srgbClr val="000000"/>
              </a:solidFill>
            </a:endParaRPr>
          </a:p>
        </p:txBody>
      </p:sp>
      <p:sp>
        <p:nvSpPr>
          <p:cNvPr id="52242" name="Line 18"/>
          <p:cNvSpPr>
            <a:spLocks noChangeShapeType="1"/>
          </p:cNvSpPr>
          <p:nvPr/>
        </p:nvSpPr>
        <p:spPr bwMode="auto">
          <a:xfrm>
            <a:off x="4061884" y="5157833"/>
            <a:ext cx="0" cy="52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mtClean="0">
              <a:solidFill>
                <a:srgbClr val="000000"/>
              </a:solidFill>
            </a:endParaRPr>
          </a:p>
        </p:txBody>
      </p:sp>
      <p:sp>
        <p:nvSpPr>
          <p:cNvPr id="52243" name="Line 19"/>
          <p:cNvSpPr>
            <a:spLocks noChangeShapeType="1"/>
          </p:cNvSpPr>
          <p:nvPr/>
        </p:nvSpPr>
        <p:spPr bwMode="auto">
          <a:xfrm>
            <a:off x="8089900" y="5157833"/>
            <a:ext cx="0" cy="52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mtClean="0">
              <a:solidFill>
                <a:srgbClr val="000000"/>
              </a:solidFill>
            </a:endParaRPr>
          </a:p>
        </p:txBody>
      </p:sp>
      <p:sp>
        <p:nvSpPr>
          <p:cNvPr id="102420" name="Line 20"/>
          <p:cNvSpPr>
            <a:spLocks noChangeShapeType="1"/>
          </p:cNvSpPr>
          <p:nvPr/>
        </p:nvSpPr>
        <p:spPr bwMode="auto">
          <a:xfrm rot="3920927">
            <a:off x="5967942" y="1996566"/>
            <a:ext cx="107950" cy="1388533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mtClean="0">
              <a:solidFill>
                <a:srgbClr val="000000"/>
              </a:solidFill>
            </a:endParaRPr>
          </a:p>
        </p:txBody>
      </p:sp>
      <p:sp>
        <p:nvSpPr>
          <p:cNvPr id="52245" name="Line 21"/>
          <p:cNvSpPr>
            <a:spLocks noChangeShapeType="1"/>
          </p:cNvSpPr>
          <p:nvPr/>
        </p:nvSpPr>
        <p:spPr bwMode="auto">
          <a:xfrm>
            <a:off x="2351648" y="5229225"/>
            <a:ext cx="864023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mtClean="0">
              <a:solidFill>
                <a:srgbClr val="000000"/>
              </a:solidFill>
            </a:endParaRPr>
          </a:p>
        </p:txBody>
      </p:sp>
      <p:sp>
        <p:nvSpPr>
          <p:cNvPr id="102422" name="Line 22"/>
          <p:cNvSpPr>
            <a:spLocks noChangeShapeType="1"/>
          </p:cNvSpPr>
          <p:nvPr/>
        </p:nvSpPr>
        <p:spPr bwMode="auto">
          <a:xfrm>
            <a:off x="2351620" y="4437063"/>
            <a:ext cx="844973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mtClean="0">
              <a:solidFill>
                <a:srgbClr val="000000"/>
              </a:solidFill>
            </a:endParaRPr>
          </a:p>
        </p:txBody>
      </p:sp>
      <p:sp>
        <p:nvSpPr>
          <p:cNvPr id="102423" name="Text Box 23"/>
          <p:cNvSpPr txBox="1">
            <a:spLocks noChangeArrowheads="1"/>
          </p:cNvSpPr>
          <p:nvPr/>
        </p:nvSpPr>
        <p:spPr bwMode="auto">
          <a:xfrm>
            <a:off x="1200152" y="5589633"/>
            <a:ext cx="10369549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s-ES_tradnl" altLang="es-AR" smtClean="0">
                <a:solidFill>
                  <a:srgbClr val="000000"/>
                </a:solidFill>
              </a:rPr>
              <a:t>Determinan menor exposición</a:t>
            </a:r>
          </a:p>
        </p:txBody>
      </p:sp>
    </p:spTree>
    <p:extLst>
      <p:ext uri="{BB962C8B-B14F-4D97-AF65-F5344CB8AC3E}">
        <p14:creationId xmlns:p14="http://schemas.microsoft.com/office/powerpoint/2010/main" val="1399580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4.0037E-6 L 2.77778E-7 -0.1759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24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80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1.80305E-7 L -0.00434 -0.18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24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" y="-9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3" grpId="0" animBg="1"/>
      <p:bldP spid="102414" grpId="0"/>
      <p:bldP spid="102415" grpId="0" animBg="1"/>
      <p:bldP spid="102420" grpId="0" animBg="1"/>
      <p:bldP spid="102422" grpId="0" animBg="1"/>
      <p:bldP spid="10242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719667" y="260350"/>
            <a:ext cx="10972800" cy="1143000"/>
          </a:xfrm>
        </p:spPr>
        <p:txBody>
          <a:bodyPr/>
          <a:lstStyle/>
          <a:p>
            <a:pPr eaLnBrk="1" hangingPunct="1"/>
            <a:r>
              <a:rPr lang="es-ES_tradnl" altLang="es-AR" sz="3800" smtClean="0"/>
              <a:t>Alteraciones farmacocinéticas</a:t>
            </a:r>
          </a:p>
        </p:txBody>
      </p:sp>
      <p:sp>
        <p:nvSpPr>
          <p:cNvPr id="104451" name="Freeform 3"/>
          <p:cNvSpPr>
            <a:spLocks/>
          </p:cNvSpPr>
          <p:nvPr/>
        </p:nvSpPr>
        <p:spPr bwMode="auto">
          <a:xfrm>
            <a:off x="3407861" y="3933825"/>
            <a:ext cx="2112433" cy="503238"/>
          </a:xfrm>
          <a:custGeom>
            <a:avLst/>
            <a:gdLst>
              <a:gd name="T0" fmla="*/ 0 w 2448"/>
              <a:gd name="T1" fmla="*/ 2147483647 h 1452"/>
              <a:gd name="T2" fmla="*/ 2147483647 w 2448"/>
              <a:gd name="T3" fmla="*/ 2147483647 h 1452"/>
              <a:gd name="T4" fmla="*/ 2147483647 w 2448"/>
              <a:gd name="T5" fmla="*/ 2147483647 h 1452"/>
              <a:gd name="T6" fmla="*/ 2147483647 w 2448"/>
              <a:gd name="T7" fmla="*/ 1915065624 h 1452"/>
              <a:gd name="T8" fmla="*/ 2147483647 w 2448"/>
              <a:gd name="T9" fmla="*/ 0 h 1452"/>
              <a:gd name="T10" fmla="*/ 2147483647 w 2448"/>
              <a:gd name="T11" fmla="*/ 1915065624 h 1452"/>
              <a:gd name="T12" fmla="*/ 2147483647 w 2448"/>
              <a:gd name="T13" fmla="*/ 2147483647 h 1452"/>
              <a:gd name="T14" fmla="*/ 2147483647 w 2448"/>
              <a:gd name="T15" fmla="*/ 2147483647 h 1452"/>
              <a:gd name="T16" fmla="*/ 2147483647 w 2448"/>
              <a:gd name="T17" fmla="*/ 2147483647 h 1452"/>
              <a:gd name="T18" fmla="*/ 2147483647 w 2448"/>
              <a:gd name="T19" fmla="*/ 2147483647 h 1452"/>
              <a:gd name="T20" fmla="*/ 2147483647 w 2448"/>
              <a:gd name="T21" fmla="*/ 2147483647 h 1452"/>
              <a:gd name="T22" fmla="*/ 2147483647 w 2448"/>
              <a:gd name="T23" fmla="*/ 2147483647 h 1452"/>
              <a:gd name="T24" fmla="*/ 2147483647 w 2448"/>
              <a:gd name="T25" fmla="*/ 2147483647 h 1452"/>
              <a:gd name="T26" fmla="*/ 0 w 2448"/>
              <a:gd name="T27" fmla="*/ 2147483647 h 145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448"/>
              <a:gd name="T43" fmla="*/ 0 h 1452"/>
              <a:gd name="T44" fmla="*/ 2448 w 2448"/>
              <a:gd name="T45" fmla="*/ 1452 h 145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448" h="1452">
                <a:moveTo>
                  <a:pt x="0" y="1452"/>
                </a:moveTo>
                <a:lnTo>
                  <a:pt x="136" y="998"/>
                </a:lnTo>
                <a:lnTo>
                  <a:pt x="499" y="272"/>
                </a:lnTo>
                <a:lnTo>
                  <a:pt x="680" y="46"/>
                </a:lnTo>
                <a:lnTo>
                  <a:pt x="817" y="0"/>
                </a:lnTo>
                <a:lnTo>
                  <a:pt x="1043" y="46"/>
                </a:lnTo>
                <a:lnTo>
                  <a:pt x="1315" y="227"/>
                </a:lnTo>
                <a:lnTo>
                  <a:pt x="1497" y="408"/>
                </a:lnTo>
                <a:lnTo>
                  <a:pt x="1724" y="681"/>
                </a:lnTo>
                <a:lnTo>
                  <a:pt x="1968" y="982"/>
                </a:lnTo>
                <a:lnTo>
                  <a:pt x="2177" y="1225"/>
                </a:lnTo>
                <a:lnTo>
                  <a:pt x="2404" y="1406"/>
                </a:lnTo>
                <a:lnTo>
                  <a:pt x="2448" y="1450"/>
                </a:lnTo>
                <a:lnTo>
                  <a:pt x="0" y="1452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mtClean="0">
              <a:solidFill>
                <a:srgbClr val="000000"/>
              </a:solidFill>
            </a:endParaRPr>
          </a:p>
        </p:txBody>
      </p:sp>
      <p:sp>
        <p:nvSpPr>
          <p:cNvPr id="104452" name="Freeform 4"/>
          <p:cNvSpPr>
            <a:spLocks/>
          </p:cNvSpPr>
          <p:nvPr/>
        </p:nvSpPr>
        <p:spPr bwMode="auto">
          <a:xfrm>
            <a:off x="2351644" y="2565400"/>
            <a:ext cx="7742767" cy="2565400"/>
          </a:xfrm>
          <a:custGeom>
            <a:avLst/>
            <a:gdLst>
              <a:gd name="T0" fmla="*/ 0 w 4037"/>
              <a:gd name="T1" fmla="*/ 2147483647 h 2071"/>
              <a:gd name="T2" fmla="*/ 2147483647 w 4037"/>
              <a:gd name="T3" fmla="*/ 2147483647 h 2071"/>
              <a:gd name="T4" fmla="*/ 2147483647 w 4037"/>
              <a:gd name="T5" fmla="*/ 2147483647 h 2071"/>
              <a:gd name="T6" fmla="*/ 2147483647 w 4037"/>
              <a:gd name="T7" fmla="*/ 2147483647 h 2071"/>
              <a:gd name="T8" fmla="*/ 2147483647 w 4037"/>
              <a:gd name="T9" fmla="*/ 2147483647 h 2071"/>
              <a:gd name="T10" fmla="*/ 2147483647 w 4037"/>
              <a:gd name="T11" fmla="*/ 2147483647 h 2071"/>
              <a:gd name="T12" fmla="*/ 2147483647 w 4037"/>
              <a:gd name="T13" fmla="*/ 2147483647 h 2071"/>
              <a:gd name="T14" fmla="*/ 2147483647 w 4037"/>
              <a:gd name="T15" fmla="*/ 2147483647 h 2071"/>
              <a:gd name="T16" fmla="*/ 2147483647 w 4037"/>
              <a:gd name="T17" fmla="*/ 2147483647 h 207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037"/>
              <a:gd name="T28" fmla="*/ 0 h 2071"/>
              <a:gd name="T29" fmla="*/ 4037 w 4037"/>
              <a:gd name="T30" fmla="*/ 2071 h 207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037" h="2071">
                <a:moveTo>
                  <a:pt x="0" y="2071"/>
                </a:moveTo>
                <a:cubicBezTo>
                  <a:pt x="49" y="1832"/>
                  <a:pt x="99" y="1594"/>
                  <a:pt x="182" y="1345"/>
                </a:cubicBezTo>
                <a:cubicBezTo>
                  <a:pt x="265" y="1096"/>
                  <a:pt x="386" y="786"/>
                  <a:pt x="499" y="574"/>
                </a:cubicBezTo>
                <a:cubicBezTo>
                  <a:pt x="612" y="362"/>
                  <a:pt x="741" y="150"/>
                  <a:pt x="862" y="75"/>
                </a:cubicBezTo>
                <a:cubicBezTo>
                  <a:pt x="983" y="0"/>
                  <a:pt x="1104" y="68"/>
                  <a:pt x="1225" y="121"/>
                </a:cubicBezTo>
                <a:cubicBezTo>
                  <a:pt x="1346" y="174"/>
                  <a:pt x="1399" y="197"/>
                  <a:pt x="1588" y="393"/>
                </a:cubicBezTo>
                <a:cubicBezTo>
                  <a:pt x="1777" y="589"/>
                  <a:pt x="2109" y="1073"/>
                  <a:pt x="2359" y="1300"/>
                </a:cubicBezTo>
                <a:cubicBezTo>
                  <a:pt x="2609" y="1527"/>
                  <a:pt x="2805" y="1625"/>
                  <a:pt x="3085" y="1753"/>
                </a:cubicBezTo>
                <a:cubicBezTo>
                  <a:pt x="3365" y="1881"/>
                  <a:pt x="3878" y="2018"/>
                  <a:pt x="4037" y="2071"/>
                </a:cubicBezTo>
              </a:path>
            </a:pathLst>
          </a:custGeom>
          <a:noFill/>
          <a:ln w="1905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mtClean="0">
              <a:solidFill>
                <a:srgbClr val="000000"/>
              </a:solidFill>
            </a:endParaRPr>
          </a:p>
        </p:txBody>
      </p:sp>
      <p:sp>
        <p:nvSpPr>
          <p:cNvPr id="53253" name="Line 5"/>
          <p:cNvSpPr>
            <a:spLocks noChangeShapeType="1"/>
          </p:cNvSpPr>
          <p:nvPr/>
        </p:nvSpPr>
        <p:spPr bwMode="auto">
          <a:xfrm>
            <a:off x="2330451" y="2117728"/>
            <a:ext cx="0" cy="3032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mtClean="0">
              <a:solidFill>
                <a:srgbClr val="000000"/>
              </a:solidFill>
            </a:endParaRPr>
          </a:p>
        </p:txBody>
      </p:sp>
      <p:sp>
        <p:nvSpPr>
          <p:cNvPr id="53254" name="Text Box 6"/>
          <p:cNvSpPr txBox="1">
            <a:spLocks noChangeArrowheads="1"/>
          </p:cNvSpPr>
          <p:nvPr/>
        </p:nvSpPr>
        <p:spPr bwMode="auto">
          <a:xfrm>
            <a:off x="2133600" y="5329279"/>
            <a:ext cx="2696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s-ES_tradnl" altLang="es-AR" sz="1200" smtClean="0">
                <a:solidFill>
                  <a:srgbClr val="000000"/>
                </a:solidFill>
              </a:rPr>
              <a:t>0</a:t>
            </a:r>
            <a:endParaRPr lang="es-AR" altLang="es-AR" sz="1200" smtClean="0">
              <a:solidFill>
                <a:srgbClr val="000000"/>
              </a:solidFill>
            </a:endParaRPr>
          </a:p>
        </p:txBody>
      </p:sp>
      <p:sp>
        <p:nvSpPr>
          <p:cNvPr id="53255" name="Text Box 7"/>
          <p:cNvSpPr txBox="1">
            <a:spLocks noChangeArrowheads="1"/>
          </p:cNvSpPr>
          <p:nvPr/>
        </p:nvSpPr>
        <p:spPr bwMode="auto">
          <a:xfrm>
            <a:off x="5903386" y="5300704"/>
            <a:ext cx="2696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s-ES_tradnl" altLang="es-AR" sz="1200" smtClean="0">
                <a:solidFill>
                  <a:srgbClr val="000000"/>
                </a:solidFill>
              </a:rPr>
              <a:t>4</a:t>
            </a:r>
            <a:endParaRPr lang="es-AR" altLang="es-AR" sz="1200" smtClean="0">
              <a:solidFill>
                <a:srgbClr val="000000"/>
              </a:solidFill>
            </a:endParaRPr>
          </a:p>
        </p:txBody>
      </p:sp>
      <p:sp>
        <p:nvSpPr>
          <p:cNvPr id="53256" name="Line 8"/>
          <p:cNvSpPr>
            <a:spLocks noChangeShapeType="1"/>
          </p:cNvSpPr>
          <p:nvPr/>
        </p:nvSpPr>
        <p:spPr bwMode="auto">
          <a:xfrm>
            <a:off x="6117167" y="5149850"/>
            <a:ext cx="0" cy="523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mtClean="0">
              <a:solidFill>
                <a:srgbClr val="000000"/>
              </a:solidFill>
            </a:endParaRPr>
          </a:p>
        </p:txBody>
      </p:sp>
      <p:sp>
        <p:nvSpPr>
          <p:cNvPr id="53257" name="Line 9"/>
          <p:cNvSpPr>
            <a:spLocks noChangeShapeType="1"/>
          </p:cNvSpPr>
          <p:nvPr/>
        </p:nvSpPr>
        <p:spPr bwMode="auto">
          <a:xfrm>
            <a:off x="2330451" y="5149850"/>
            <a:ext cx="0" cy="523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mtClean="0">
              <a:solidFill>
                <a:srgbClr val="000000"/>
              </a:solidFill>
            </a:endParaRPr>
          </a:p>
        </p:txBody>
      </p:sp>
      <p:sp>
        <p:nvSpPr>
          <p:cNvPr id="53258" name="Line 10"/>
          <p:cNvSpPr>
            <a:spLocks noChangeShapeType="1"/>
          </p:cNvSpPr>
          <p:nvPr/>
        </p:nvSpPr>
        <p:spPr bwMode="auto">
          <a:xfrm>
            <a:off x="2245785" y="4525963"/>
            <a:ext cx="8466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mtClean="0">
              <a:solidFill>
                <a:srgbClr val="000000"/>
              </a:solidFill>
            </a:endParaRPr>
          </a:p>
        </p:txBody>
      </p:sp>
      <p:sp>
        <p:nvSpPr>
          <p:cNvPr id="53259" name="Line 11"/>
          <p:cNvSpPr>
            <a:spLocks noChangeShapeType="1"/>
          </p:cNvSpPr>
          <p:nvPr/>
        </p:nvSpPr>
        <p:spPr bwMode="auto">
          <a:xfrm>
            <a:off x="2245785" y="3344863"/>
            <a:ext cx="8466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mtClean="0">
              <a:solidFill>
                <a:srgbClr val="000000"/>
              </a:solidFill>
            </a:endParaRPr>
          </a:p>
        </p:txBody>
      </p:sp>
      <p:sp>
        <p:nvSpPr>
          <p:cNvPr id="53260" name="Line 12"/>
          <p:cNvSpPr>
            <a:spLocks noChangeShapeType="1"/>
          </p:cNvSpPr>
          <p:nvPr/>
        </p:nvSpPr>
        <p:spPr bwMode="auto">
          <a:xfrm>
            <a:off x="2245785" y="2668588"/>
            <a:ext cx="8466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mtClean="0">
              <a:solidFill>
                <a:srgbClr val="000000"/>
              </a:solidFill>
            </a:endParaRPr>
          </a:p>
        </p:txBody>
      </p:sp>
      <p:sp>
        <p:nvSpPr>
          <p:cNvPr id="53261" name="Line 13"/>
          <p:cNvSpPr>
            <a:spLocks noChangeShapeType="1"/>
          </p:cNvSpPr>
          <p:nvPr/>
        </p:nvSpPr>
        <p:spPr bwMode="auto">
          <a:xfrm>
            <a:off x="2245785" y="3959225"/>
            <a:ext cx="8466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mtClean="0">
              <a:solidFill>
                <a:srgbClr val="000000"/>
              </a:solidFill>
            </a:endParaRPr>
          </a:p>
        </p:txBody>
      </p:sp>
      <p:sp>
        <p:nvSpPr>
          <p:cNvPr id="53262" name="Text Box 14"/>
          <p:cNvSpPr txBox="1">
            <a:spLocks noChangeArrowheads="1"/>
          </p:cNvSpPr>
          <p:nvPr/>
        </p:nvSpPr>
        <p:spPr bwMode="auto">
          <a:xfrm>
            <a:off x="1295438" y="4222751"/>
            <a:ext cx="6591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s-ES_tradnl" altLang="es-AR" sz="1800" b="1" smtClean="0">
                <a:solidFill>
                  <a:srgbClr val="000000"/>
                </a:solidFill>
                <a:latin typeface="Times New Roman" pitchFamily="18" charset="0"/>
              </a:rPr>
              <a:t>CIM</a:t>
            </a:r>
            <a:endParaRPr lang="es-AR" altLang="es-AR" sz="1800" b="1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4463" name="Text Box 15"/>
          <p:cNvSpPr txBox="1">
            <a:spLocks noChangeArrowheads="1"/>
          </p:cNvSpPr>
          <p:nvPr/>
        </p:nvSpPr>
        <p:spPr bwMode="auto">
          <a:xfrm>
            <a:off x="7632700" y="3213105"/>
            <a:ext cx="2398184" cy="466725"/>
          </a:xfrm>
          <a:prstGeom prst="rect">
            <a:avLst/>
          </a:prstGeom>
          <a:solidFill>
            <a:srgbClr val="A1FDD3"/>
          </a:soli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s-ES_tradnl" altLang="es-AR" sz="2400" b="1" i="1" smtClean="0">
                <a:solidFill>
                  <a:srgbClr val="000000"/>
                </a:solidFill>
              </a:rPr>
              <a:t>ABC/CIM</a:t>
            </a:r>
            <a:endParaRPr lang="es-AR" altLang="es-AR" sz="2400" b="1" i="1" smtClean="0">
              <a:solidFill>
                <a:srgbClr val="000000"/>
              </a:solidFill>
            </a:endParaRPr>
          </a:p>
        </p:txBody>
      </p:sp>
      <p:sp>
        <p:nvSpPr>
          <p:cNvPr id="53264" name="Text Box 16"/>
          <p:cNvSpPr txBox="1">
            <a:spLocks noChangeArrowheads="1"/>
          </p:cNvSpPr>
          <p:nvPr/>
        </p:nvSpPr>
        <p:spPr bwMode="auto">
          <a:xfrm>
            <a:off x="9838268" y="5295940"/>
            <a:ext cx="2696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s-ES_tradnl" altLang="es-AR" sz="1200" smtClean="0">
                <a:solidFill>
                  <a:srgbClr val="000000"/>
                </a:solidFill>
              </a:rPr>
              <a:t>8</a:t>
            </a:r>
            <a:endParaRPr lang="es-AR" altLang="es-AR" sz="1200" smtClean="0">
              <a:solidFill>
                <a:srgbClr val="000000"/>
              </a:solidFill>
            </a:endParaRPr>
          </a:p>
        </p:txBody>
      </p:sp>
      <p:sp>
        <p:nvSpPr>
          <p:cNvPr id="53265" name="Line 17"/>
          <p:cNvSpPr>
            <a:spLocks noChangeShapeType="1"/>
          </p:cNvSpPr>
          <p:nvPr/>
        </p:nvSpPr>
        <p:spPr bwMode="auto">
          <a:xfrm>
            <a:off x="10143067" y="5167354"/>
            <a:ext cx="0" cy="52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mtClean="0">
              <a:solidFill>
                <a:srgbClr val="000000"/>
              </a:solidFill>
            </a:endParaRPr>
          </a:p>
        </p:txBody>
      </p:sp>
      <p:sp>
        <p:nvSpPr>
          <p:cNvPr id="53266" name="Line 18"/>
          <p:cNvSpPr>
            <a:spLocks noChangeShapeType="1"/>
          </p:cNvSpPr>
          <p:nvPr/>
        </p:nvSpPr>
        <p:spPr bwMode="auto">
          <a:xfrm>
            <a:off x="4061884" y="5157829"/>
            <a:ext cx="0" cy="52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mtClean="0">
              <a:solidFill>
                <a:srgbClr val="000000"/>
              </a:solidFill>
            </a:endParaRPr>
          </a:p>
        </p:txBody>
      </p:sp>
      <p:sp>
        <p:nvSpPr>
          <p:cNvPr id="53267" name="Line 19"/>
          <p:cNvSpPr>
            <a:spLocks noChangeShapeType="1"/>
          </p:cNvSpPr>
          <p:nvPr/>
        </p:nvSpPr>
        <p:spPr bwMode="auto">
          <a:xfrm>
            <a:off x="8089900" y="5157829"/>
            <a:ext cx="0" cy="52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mtClean="0">
              <a:solidFill>
                <a:srgbClr val="000000"/>
              </a:solidFill>
            </a:endParaRPr>
          </a:p>
        </p:txBody>
      </p:sp>
      <p:sp>
        <p:nvSpPr>
          <p:cNvPr id="104468" name="Line 20"/>
          <p:cNvSpPr>
            <a:spLocks noChangeShapeType="1"/>
          </p:cNvSpPr>
          <p:nvPr/>
        </p:nvSpPr>
        <p:spPr bwMode="auto">
          <a:xfrm rot="3920927" flipV="1">
            <a:off x="6233876" y="2703253"/>
            <a:ext cx="287337" cy="2497667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mtClean="0">
              <a:solidFill>
                <a:srgbClr val="000000"/>
              </a:solidFill>
            </a:endParaRPr>
          </a:p>
        </p:txBody>
      </p:sp>
      <p:sp>
        <p:nvSpPr>
          <p:cNvPr id="53269" name="Line 21"/>
          <p:cNvSpPr>
            <a:spLocks noChangeShapeType="1"/>
          </p:cNvSpPr>
          <p:nvPr/>
        </p:nvSpPr>
        <p:spPr bwMode="auto">
          <a:xfrm>
            <a:off x="2351645" y="5229225"/>
            <a:ext cx="864023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mtClean="0">
              <a:solidFill>
                <a:srgbClr val="000000"/>
              </a:solidFill>
            </a:endParaRPr>
          </a:p>
        </p:txBody>
      </p:sp>
      <p:sp>
        <p:nvSpPr>
          <p:cNvPr id="53270" name="Line 22"/>
          <p:cNvSpPr>
            <a:spLocks noChangeShapeType="1"/>
          </p:cNvSpPr>
          <p:nvPr/>
        </p:nvSpPr>
        <p:spPr bwMode="auto">
          <a:xfrm>
            <a:off x="2351620" y="4437063"/>
            <a:ext cx="844973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mtClean="0">
              <a:solidFill>
                <a:srgbClr val="000000"/>
              </a:solidFill>
            </a:endParaRPr>
          </a:p>
        </p:txBody>
      </p:sp>
      <p:sp>
        <p:nvSpPr>
          <p:cNvPr id="104471" name="Text Box 23"/>
          <p:cNvSpPr txBox="1">
            <a:spLocks noChangeArrowheads="1"/>
          </p:cNvSpPr>
          <p:nvPr/>
        </p:nvSpPr>
        <p:spPr bwMode="auto">
          <a:xfrm>
            <a:off x="1102784" y="1412875"/>
            <a:ext cx="10369549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s-ES_tradnl" altLang="es-AR" smtClean="0">
                <a:solidFill>
                  <a:srgbClr val="000000"/>
                </a:solidFill>
              </a:rPr>
              <a:t>Determinan menor exposición</a:t>
            </a:r>
          </a:p>
        </p:txBody>
      </p:sp>
    </p:spTree>
    <p:extLst>
      <p:ext uri="{BB962C8B-B14F-4D97-AF65-F5344CB8AC3E}">
        <p14:creationId xmlns:p14="http://schemas.microsoft.com/office/powerpoint/2010/main" val="372864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87101E-6 L -0.00261 0.2011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" y="100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1" grpId="0" animBg="1"/>
      <p:bldP spid="104452" grpId="0" animBg="1"/>
      <p:bldP spid="104463" grpId="0" animBg="1"/>
      <p:bldP spid="104468" grpId="0" animBg="1"/>
      <p:bldP spid="104471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9215" y="247973"/>
            <a:ext cx="9536121" cy="640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999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6000" b="1" dirty="0"/>
              <a:t>Grupos de Gérmenes a Tratar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4800" b="1" dirty="0"/>
              <a:t>Estreptococos aeróbicos y anaeróbicos</a:t>
            </a:r>
          </a:p>
          <a:p>
            <a:r>
              <a:rPr lang="es-ES" sz="4800" b="1" dirty="0"/>
              <a:t>Anaeróbicos</a:t>
            </a:r>
          </a:p>
        </p:txBody>
      </p:sp>
    </p:spTree>
    <p:extLst>
      <p:ext uri="{BB962C8B-B14F-4D97-AF65-F5344CB8AC3E}">
        <p14:creationId xmlns:p14="http://schemas.microsoft.com/office/powerpoint/2010/main" val="196585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/>
              <a:t>ANTIBACTERIANOS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1" dirty="0">
                <a:solidFill>
                  <a:srgbClr val="0070C0"/>
                </a:solidFill>
              </a:rPr>
              <a:t>AMOXICILINA</a:t>
            </a:r>
          </a:p>
          <a:p>
            <a:r>
              <a:rPr lang="es-ES" b="1" dirty="0">
                <a:solidFill>
                  <a:srgbClr val="0070C0"/>
                </a:solidFill>
              </a:rPr>
              <a:t>AMOXICILINA/IBL</a:t>
            </a:r>
          </a:p>
          <a:p>
            <a:r>
              <a:rPr lang="es-ES" b="1" dirty="0">
                <a:solidFill>
                  <a:srgbClr val="0070C0"/>
                </a:solidFill>
              </a:rPr>
              <a:t>PIPERACILICINA/TAZOBACTAM</a:t>
            </a:r>
          </a:p>
          <a:p>
            <a:r>
              <a:rPr lang="es-ES" b="1" dirty="0">
                <a:solidFill>
                  <a:srgbClr val="0070C0"/>
                </a:solidFill>
              </a:rPr>
              <a:t>METRONIDAZOL</a:t>
            </a:r>
          </a:p>
          <a:p>
            <a:r>
              <a:rPr lang="es-ES" dirty="0"/>
              <a:t>AMINOGLUCÓSIDOS</a:t>
            </a:r>
          </a:p>
          <a:p>
            <a:r>
              <a:rPr lang="es-ES" dirty="0"/>
              <a:t>CARBAPENEM</a:t>
            </a:r>
          </a:p>
        </p:txBody>
      </p:sp>
    </p:spTree>
    <p:extLst>
      <p:ext uri="{BB962C8B-B14F-4D97-AF65-F5344CB8AC3E}">
        <p14:creationId xmlns:p14="http://schemas.microsoft.com/office/powerpoint/2010/main" val="319628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4426" y="348441"/>
            <a:ext cx="8384583" cy="6249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893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135560" y="1028343"/>
            <a:ext cx="7920880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3600" b="1" u="sng" dirty="0"/>
              <a:t>Infección Leve</a:t>
            </a:r>
            <a:endParaRPr lang="es-ES_tradnl" sz="3600" dirty="0"/>
          </a:p>
          <a:p>
            <a:endParaRPr lang="es-ES_tradnl" sz="2400" dirty="0"/>
          </a:p>
          <a:p>
            <a:r>
              <a:rPr lang="es-ES_tradnl" sz="2400" b="1" dirty="0"/>
              <a:t>Tratamiento oral, ambulatorio</a:t>
            </a:r>
            <a:endParaRPr lang="es-AR" sz="2400" b="1" dirty="0"/>
          </a:p>
          <a:p>
            <a:r>
              <a:rPr lang="es-ES_tradnl" sz="2400" b="1" dirty="0"/>
              <a:t>Amoxicilina/</a:t>
            </a:r>
            <a:r>
              <a:rPr lang="es-ES_tradnl" sz="2400" b="1" dirty="0" err="1"/>
              <a:t>Clavulánico</a:t>
            </a:r>
            <a:r>
              <a:rPr lang="es-ES_tradnl" sz="2400" b="1" dirty="0"/>
              <a:t>: 500 </a:t>
            </a:r>
            <a:r>
              <a:rPr lang="es-ES_tradnl" sz="2400" b="1" dirty="0" err="1"/>
              <a:t>mgrs</a:t>
            </a:r>
            <a:r>
              <a:rPr lang="es-ES_tradnl" sz="2400" b="1" dirty="0"/>
              <a:t> </a:t>
            </a:r>
            <a:endParaRPr lang="es-AR" sz="2400" b="1" dirty="0"/>
          </a:p>
          <a:p>
            <a:r>
              <a:rPr lang="es-ES_tradnl" sz="2400" b="1" dirty="0"/>
              <a:t>Alérgicos a Penicilina: Azitromicina 500 </a:t>
            </a:r>
            <a:r>
              <a:rPr lang="es-ES_tradnl" sz="2400" b="1" dirty="0" err="1"/>
              <a:t>mgrs</a:t>
            </a:r>
            <a:r>
              <a:rPr lang="es-ES_tradnl" sz="2400" b="1" dirty="0"/>
              <a:t> c/24 hs + Metronidazol 500 c/ 8 hs</a:t>
            </a:r>
            <a:endParaRPr lang="es-AR" sz="2400" b="1" dirty="0"/>
          </a:p>
          <a:p>
            <a:r>
              <a:rPr lang="es-MX" sz="2400" b="1" dirty="0"/>
              <a:t>La evolución cínica marcará el tiempo total de antibacterianos</a:t>
            </a:r>
            <a:endParaRPr lang="es-AR" sz="2400" b="1" dirty="0"/>
          </a:p>
          <a:p>
            <a:r>
              <a:rPr lang="es-MX" sz="2400" b="1" dirty="0"/>
              <a:t> </a:t>
            </a:r>
            <a:endParaRPr lang="es-AR" sz="2400" b="1" dirty="0"/>
          </a:p>
          <a:p>
            <a:r>
              <a:rPr lang="es-MX" sz="2400" b="1" i="1" u="sng" dirty="0"/>
              <a:t>Alternativa:</a:t>
            </a:r>
            <a:endParaRPr lang="es-AR" sz="2400" b="1" dirty="0"/>
          </a:p>
          <a:p>
            <a:r>
              <a:rPr lang="es-MX" sz="2400" b="1" i="1" u="sng" dirty="0"/>
              <a:t>Ante imposibilidad del paciente de adquirir los ATB y si en el hospital se les provee:</a:t>
            </a:r>
            <a:endParaRPr lang="es-AR" sz="2400" b="1" dirty="0"/>
          </a:p>
          <a:p>
            <a:r>
              <a:rPr lang="es-MX" sz="2400" b="1" dirty="0"/>
              <a:t>Amoxicilina 1 gr oral c/ 8 hs + Metronidazol 500 </a:t>
            </a:r>
            <a:r>
              <a:rPr lang="es-MX" sz="2400" b="1" dirty="0" err="1"/>
              <a:t>mgrs</a:t>
            </a:r>
            <a:r>
              <a:rPr lang="es-MX" sz="2400" b="1" dirty="0"/>
              <a:t>  oral c/ 8 hs.</a:t>
            </a:r>
            <a:endParaRPr lang="es-AR" sz="2400" b="1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861292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991544" y="335846"/>
            <a:ext cx="813690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200" b="1" u="sng" dirty="0"/>
              <a:t>Infección moderada </a:t>
            </a:r>
            <a:r>
              <a:rPr lang="es-MX" sz="3200" b="1" u="sng" dirty="0" err="1"/>
              <a:t>afebril</a:t>
            </a:r>
            <a:r>
              <a:rPr lang="es-MX" sz="3200" dirty="0"/>
              <a:t>: </a:t>
            </a:r>
          </a:p>
          <a:p>
            <a:pPr algn="ctr"/>
            <a:endParaRPr lang="es-AR" sz="3200" dirty="0"/>
          </a:p>
          <a:p>
            <a:r>
              <a:rPr lang="es-ES_tradnl" sz="3200" b="1" dirty="0"/>
              <a:t>Tratamiento oral, ambulatorio:</a:t>
            </a:r>
            <a:endParaRPr lang="es-AR" sz="3200" b="1" dirty="0"/>
          </a:p>
          <a:p>
            <a:r>
              <a:rPr lang="es-ES_tradnl" sz="3200" b="1" dirty="0"/>
              <a:t>Amoxicilina/</a:t>
            </a:r>
            <a:r>
              <a:rPr lang="es-ES_tradnl" sz="3200" b="1" dirty="0" err="1"/>
              <a:t>Clavulánico</a:t>
            </a:r>
            <a:r>
              <a:rPr lang="es-ES_tradnl" sz="3200" b="1" dirty="0"/>
              <a:t>: 1 gr cada 8 hs + Gentamicina 160 </a:t>
            </a:r>
            <a:r>
              <a:rPr lang="es-ES_tradnl" sz="3200" b="1" dirty="0" err="1"/>
              <a:t>mgrs</a:t>
            </a:r>
            <a:r>
              <a:rPr lang="es-ES_tradnl" sz="3200" b="1" dirty="0"/>
              <a:t> IM cada 24 hs.</a:t>
            </a:r>
            <a:endParaRPr lang="es-AR" sz="3200" b="1" dirty="0"/>
          </a:p>
          <a:p>
            <a:r>
              <a:rPr lang="es-ES_tradnl" sz="3200" b="1" dirty="0"/>
              <a:t> </a:t>
            </a:r>
            <a:endParaRPr lang="es-AR" sz="3200" b="1" dirty="0"/>
          </a:p>
          <a:p>
            <a:r>
              <a:rPr lang="es-MX" sz="3200" b="1" i="1" u="sng" dirty="0"/>
              <a:t>Alternativa:</a:t>
            </a:r>
            <a:endParaRPr lang="es-AR" sz="3200" b="1" dirty="0"/>
          </a:p>
          <a:p>
            <a:r>
              <a:rPr lang="es-MX" sz="3200" b="1" i="1" u="sng" dirty="0"/>
              <a:t>Ante imposibilidad del paciente de adquirir los ATB y si en el hospital se les provee:</a:t>
            </a:r>
            <a:endParaRPr lang="es-AR" sz="3200" b="1" dirty="0"/>
          </a:p>
          <a:p>
            <a:r>
              <a:rPr lang="es-MX" sz="3200" b="1" dirty="0"/>
              <a:t>Amoxicilina 1 gr oral c/ 8 hs + Gentamicina 160 </a:t>
            </a:r>
            <a:r>
              <a:rPr lang="es-MX" sz="3200" b="1" dirty="0" err="1"/>
              <a:t>mgrs</a:t>
            </a:r>
            <a:r>
              <a:rPr lang="es-MX" sz="3200" b="1" dirty="0"/>
              <a:t> IM + Metronidazol 500 </a:t>
            </a:r>
            <a:r>
              <a:rPr lang="es-MX" sz="3200" b="1" dirty="0" err="1"/>
              <a:t>mgrs</a:t>
            </a:r>
            <a:r>
              <a:rPr lang="es-MX" sz="3200" b="1" dirty="0"/>
              <a:t> oral c/ 8 hs.</a:t>
            </a:r>
            <a:endParaRPr lang="es-AR" sz="3200" b="1" dirty="0"/>
          </a:p>
        </p:txBody>
      </p:sp>
    </p:spTree>
    <p:extLst>
      <p:ext uri="{BB962C8B-B14F-4D97-AF65-F5344CB8AC3E}">
        <p14:creationId xmlns:p14="http://schemas.microsoft.com/office/powerpoint/2010/main" val="398908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/>
              <a:t>Paciente febril o </a:t>
            </a:r>
            <a:r>
              <a:rPr lang="es-AR" b="1" dirty="0" err="1"/>
              <a:t>Inf</a:t>
            </a:r>
            <a:r>
              <a:rPr lang="es-AR" b="1" dirty="0"/>
              <a:t>. Severa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AR" b="1" dirty="0"/>
              <a:t>INTERNACIÒN</a:t>
            </a:r>
          </a:p>
          <a:p>
            <a:endParaRPr lang="es-AR" b="1" dirty="0"/>
          </a:p>
          <a:p>
            <a:r>
              <a:rPr lang="es-AR" b="1" dirty="0" err="1"/>
              <a:t>Piperacilina</a:t>
            </a:r>
            <a:r>
              <a:rPr lang="es-AR" b="1" dirty="0"/>
              <a:t>- Tazobactam: 4,5 EV cada 8 hs</a:t>
            </a:r>
          </a:p>
          <a:p>
            <a:endParaRPr lang="es-AR" b="1" dirty="0"/>
          </a:p>
          <a:p>
            <a:r>
              <a:rPr lang="es-AR" b="1" dirty="0"/>
              <a:t>Puede ser requerido antibacterianos mas complejos en conjunto con Infectología.</a:t>
            </a:r>
          </a:p>
        </p:txBody>
      </p:sp>
    </p:spTree>
    <p:extLst>
      <p:ext uri="{BB962C8B-B14F-4D97-AF65-F5344CB8AC3E}">
        <p14:creationId xmlns:p14="http://schemas.microsoft.com/office/powerpoint/2010/main" val="40878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310"/>
            <a:ext cx="10515600" cy="5108023"/>
          </a:xfrm>
        </p:spPr>
        <p:txBody>
          <a:bodyPr>
            <a:normAutofit/>
          </a:bodyPr>
          <a:lstStyle/>
          <a:p>
            <a:pPr algn="ctr"/>
            <a:r>
              <a:rPr lang="es-ES" sz="7200" b="1" dirty="0">
                <a:solidFill>
                  <a:srgbClr val="0070C0"/>
                </a:solidFill>
              </a:rPr>
              <a:t>Profilaxis de Endocarditis</a:t>
            </a:r>
          </a:p>
        </p:txBody>
      </p:sp>
    </p:spTree>
    <p:extLst>
      <p:ext uri="{BB962C8B-B14F-4D97-AF65-F5344CB8AC3E}">
        <p14:creationId xmlns:p14="http://schemas.microsoft.com/office/powerpoint/2010/main" val="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139" y="1228725"/>
            <a:ext cx="9521825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965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557" y="325926"/>
            <a:ext cx="8450931" cy="6343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9061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5672" y="131838"/>
            <a:ext cx="8066639" cy="6735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736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137" y="310531"/>
            <a:ext cx="7758819" cy="6398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372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7543" y="529644"/>
            <a:ext cx="7209825" cy="5647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544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484" y="11263"/>
            <a:ext cx="6092981" cy="6641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5260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39" y="380330"/>
            <a:ext cx="11411100" cy="6017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442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425" y="332670"/>
            <a:ext cx="8618899" cy="6163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2836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063" y="714765"/>
            <a:ext cx="9912212" cy="540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854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863" y="1484252"/>
            <a:ext cx="9833932" cy="4410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076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372" y="745589"/>
            <a:ext cx="11145549" cy="554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75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5964" y="928691"/>
            <a:ext cx="9020175" cy="500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543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4064" y="1090616"/>
            <a:ext cx="8943975" cy="467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697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965" y="904955"/>
            <a:ext cx="9325635" cy="507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633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864" y="1033466"/>
            <a:ext cx="9096375" cy="479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84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4811" y="518932"/>
            <a:ext cx="8684436" cy="5550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196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884" y="911384"/>
            <a:ext cx="9463565" cy="518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464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126" y="815929"/>
            <a:ext cx="9979015" cy="5240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11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447" y="647120"/>
            <a:ext cx="10113148" cy="5568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370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5137" y="450166"/>
            <a:ext cx="9580915" cy="608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473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720"/>
            <a:ext cx="12192000" cy="67452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pic>
    </p:spTree>
    <p:extLst>
      <p:ext uri="{BB962C8B-B14F-4D97-AF65-F5344CB8AC3E}">
        <p14:creationId xmlns:p14="http://schemas.microsoft.com/office/powerpoint/2010/main" val="307221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pic>
    </p:spTree>
    <p:extLst>
      <p:ext uri="{BB962C8B-B14F-4D97-AF65-F5344CB8AC3E}">
        <p14:creationId xmlns:p14="http://schemas.microsoft.com/office/powerpoint/2010/main" val="4262185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260649"/>
            <a:ext cx="11811000" cy="1211263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¿</a:t>
            </a:r>
            <a:r>
              <a:rPr lang="en-US" b="1" dirty="0" err="1">
                <a:solidFill>
                  <a:schemeClr val="bg1"/>
                </a:solidFill>
              </a:rPr>
              <a:t>Cómo</a:t>
            </a:r>
            <a:r>
              <a:rPr lang="en-US" b="1" dirty="0">
                <a:solidFill>
                  <a:schemeClr val="bg1"/>
                </a:solidFill>
              </a:rPr>
              <a:t> se </a:t>
            </a:r>
            <a:r>
              <a:rPr lang="en-US" b="1" dirty="0" err="1">
                <a:solidFill>
                  <a:schemeClr val="bg1"/>
                </a:solidFill>
              </a:rPr>
              <a:t>selecciona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la </a:t>
            </a:r>
            <a:r>
              <a:rPr lang="en-US" b="1" dirty="0" err="1">
                <a:solidFill>
                  <a:schemeClr val="bg1"/>
                </a:solidFill>
              </a:rPr>
              <a:t>resistencia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antibiotica</a:t>
            </a:r>
            <a:r>
              <a:rPr lang="en-US" b="1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10191752" y="4941911"/>
            <a:ext cx="198754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 b="1" dirty="0">
                <a:solidFill>
                  <a:srgbClr val="C0504D"/>
                </a:solidFill>
                <a:latin typeface="VAG Round"/>
              </a:rPr>
              <a:t>La </a:t>
            </a:r>
            <a:r>
              <a:rPr lang="en-US" sz="1200" b="1" dirty="0" err="1">
                <a:solidFill>
                  <a:srgbClr val="C0504D"/>
                </a:solidFill>
                <a:latin typeface="VAG Round"/>
              </a:rPr>
              <a:t>presión</a:t>
            </a:r>
            <a:r>
              <a:rPr lang="en-US" sz="1200" b="1" dirty="0">
                <a:solidFill>
                  <a:srgbClr val="C0504D"/>
                </a:solidFill>
                <a:latin typeface="VAG Round"/>
              </a:rPr>
              <a:t> de </a:t>
            </a:r>
            <a:r>
              <a:rPr lang="en-US" sz="1200" b="1" dirty="0" err="1">
                <a:solidFill>
                  <a:srgbClr val="C0504D"/>
                </a:solidFill>
                <a:latin typeface="VAG Round"/>
              </a:rPr>
              <a:t>antimicrobianos</a:t>
            </a:r>
            <a:r>
              <a:rPr lang="en-US" sz="1200" b="1" dirty="0">
                <a:solidFill>
                  <a:srgbClr val="C0504D"/>
                </a:solidFill>
                <a:latin typeface="VAG Round"/>
              </a:rPr>
              <a:t> </a:t>
            </a:r>
            <a:r>
              <a:rPr lang="en-US" sz="1200" b="1" dirty="0" err="1">
                <a:solidFill>
                  <a:srgbClr val="C0504D"/>
                </a:solidFill>
                <a:latin typeface="VAG Round"/>
              </a:rPr>
              <a:t>enriquece</a:t>
            </a:r>
            <a:r>
              <a:rPr lang="en-US" sz="1200" b="1" dirty="0">
                <a:solidFill>
                  <a:srgbClr val="C0504D"/>
                </a:solidFill>
                <a:latin typeface="VAG Round"/>
              </a:rPr>
              <a:t> la </a:t>
            </a:r>
            <a:r>
              <a:rPr lang="en-US" sz="1200" b="1" dirty="0" err="1">
                <a:solidFill>
                  <a:srgbClr val="C0504D"/>
                </a:solidFill>
                <a:latin typeface="VAG Round"/>
              </a:rPr>
              <a:t>población</a:t>
            </a:r>
            <a:r>
              <a:rPr lang="en-US" sz="1200" b="1" dirty="0">
                <a:solidFill>
                  <a:srgbClr val="C0504D"/>
                </a:solidFill>
                <a:latin typeface="VAG Round"/>
              </a:rPr>
              <a:t> en el </a:t>
            </a:r>
            <a:r>
              <a:rPr lang="en-US" sz="1200" b="1" dirty="0" err="1">
                <a:solidFill>
                  <a:srgbClr val="C0504D"/>
                </a:solidFill>
                <a:latin typeface="VAG Round"/>
              </a:rPr>
              <a:t>clon</a:t>
            </a:r>
            <a:r>
              <a:rPr lang="en-US" sz="1200" b="1" dirty="0">
                <a:solidFill>
                  <a:srgbClr val="C0504D"/>
                </a:solidFill>
                <a:latin typeface="VAG Round"/>
              </a:rPr>
              <a:t> </a:t>
            </a:r>
            <a:r>
              <a:rPr lang="en-US" sz="1200" b="1" dirty="0" err="1">
                <a:solidFill>
                  <a:srgbClr val="C0504D"/>
                </a:solidFill>
                <a:latin typeface="VAG Round"/>
              </a:rPr>
              <a:t>resistente</a:t>
            </a:r>
            <a:r>
              <a:rPr lang="en-US" sz="1200" b="1" dirty="0">
                <a:solidFill>
                  <a:srgbClr val="C0504D"/>
                </a:solidFill>
                <a:latin typeface="VAG Round"/>
              </a:rPr>
              <a:t> </a:t>
            </a:r>
          </a:p>
        </p:txBody>
      </p:sp>
      <p:sp>
        <p:nvSpPr>
          <p:cNvPr id="26628" name="Text Box 5"/>
          <p:cNvSpPr txBox="1">
            <a:spLocks noChangeArrowheads="1"/>
          </p:cNvSpPr>
          <p:nvPr/>
        </p:nvSpPr>
        <p:spPr bwMode="auto">
          <a:xfrm>
            <a:off x="245549" y="1609725"/>
            <a:ext cx="451696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1">
                <a:solidFill>
                  <a:srgbClr val="C0504D"/>
                </a:solidFill>
                <a:latin typeface="Agency FB" pitchFamily="34" charset="0"/>
              </a:rPr>
              <a:t>Selección de la resistencia</a:t>
            </a:r>
          </a:p>
        </p:txBody>
      </p:sp>
      <p:sp>
        <p:nvSpPr>
          <p:cNvPr id="26629" name="Text Box 6"/>
          <p:cNvSpPr txBox="1">
            <a:spLocks noChangeArrowheads="1"/>
          </p:cNvSpPr>
          <p:nvPr/>
        </p:nvSpPr>
        <p:spPr bwMode="auto">
          <a:xfrm>
            <a:off x="5975351" y="1609725"/>
            <a:ext cx="25715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b="1">
                <a:solidFill>
                  <a:srgbClr val="C0504D"/>
                </a:solidFill>
                <a:latin typeface="Agency FB" pitchFamily="34" charset="0"/>
              </a:rPr>
              <a:t>Diseminación de la resistencia</a:t>
            </a:r>
          </a:p>
        </p:txBody>
      </p:sp>
      <p:sp>
        <p:nvSpPr>
          <p:cNvPr id="8202" name="Line 10"/>
          <p:cNvSpPr>
            <a:spLocks noChangeShapeType="1"/>
          </p:cNvSpPr>
          <p:nvPr/>
        </p:nvSpPr>
        <p:spPr bwMode="auto">
          <a:xfrm flipV="1">
            <a:off x="6347884" y="4221186"/>
            <a:ext cx="1092200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AR">
              <a:solidFill>
                <a:prstClr val="black"/>
              </a:solidFill>
            </a:endParaRPr>
          </a:p>
        </p:txBody>
      </p:sp>
      <p:sp>
        <p:nvSpPr>
          <p:cNvPr id="8203" name="Line 11"/>
          <p:cNvSpPr>
            <a:spLocks noChangeShapeType="1"/>
          </p:cNvSpPr>
          <p:nvPr/>
        </p:nvSpPr>
        <p:spPr bwMode="auto">
          <a:xfrm>
            <a:off x="6864351" y="3573463"/>
            <a:ext cx="546100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AR">
              <a:solidFill>
                <a:prstClr val="black"/>
              </a:solidFill>
            </a:endParaRPr>
          </a:p>
        </p:txBody>
      </p:sp>
      <p:sp>
        <p:nvSpPr>
          <p:cNvPr id="8204" name="Line 12"/>
          <p:cNvSpPr>
            <a:spLocks noChangeShapeType="1"/>
          </p:cNvSpPr>
          <p:nvPr/>
        </p:nvSpPr>
        <p:spPr bwMode="auto">
          <a:xfrm>
            <a:off x="3983582" y="4005263"/>
            <a:ext cx="960967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AR">
              <a:solidFill>
                <a:prstClr val="black"/>
              </a:solidFill>
            </a:endParaRPr>
          </a:p>
        </p:txBody>
      </p:sp>
      <p:sp>
        <p:nvSpPr>
          <p:cNvPr id="8205" name="Line 13"/>
          <p:cNvSpPr>
            <a:spLocks noChangeShapeType="1"/>
          </p:cNvSpPr>
          <p:nvPr/>
        </p:nvSpPr>
        <p:spPr bwMode="auto">
          <a:xfrm>
            <a:off x="9457267" y="4191000"/>
            <a:ext cx="774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AR">
              <a:solidFill>
                <a:prstClr val="black"/>
              </a:solidFill>
            </a:endParaRPr>
          </a:p>
        </p:txBody>
      </p:sp>
      <p:sp>
        <p:nvSpPr>
          <p:cNvPr id="8206" name="Text Box 14"/>
          <p:cNvSpPr txBox="1">
            <a:spLocks noChangeArrowheads="1"/>
          </p:cNvSpPr>
          <p:nvPr/>
        </p:nvSpPr>
        <p:spPr bwMode="auto">
          <a:xfrm>
            <a:off x="46582" y="5013348"/>
            <a:ext cx="203623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 b="1" dirty="0" err="1">
                <a:solidFill>
                  <a:srgbClr val="C0504D"/>
                </a:solidFill>
                <a:latin typeface="VAG Round"/>
              </a:rPr>
              <a:t>Población</a:t>
            </a:r>
            <a:r>
              <a:rPr lang="en-US" sz="1200" b="1" dirty="0">
                <a:solidFill>
                  <a:srgbClr val="C0504D"/>
                </a:solidFill>
                <a:latin typeface="VAG Round"/>
              </a:rPr>
              <a:t> </a:t>
            </a:r>
            <a:r>
              <a:rPr lang="en-US" sz="1200" b="1" dirty="0" err="1">
                <a:solidFill>
                  <a:srgbClr val="C0504D"/>
                </a:solidFill>
                <a:latin typeface="VAG Round"/>
              </a:rPr>
              <a:t>bacteriana</a:t>
            </a:r>
            <a:r>
              <a:rPr lang="en-US" sz="1200" b="1" dirty="0">
                <a:solidFill>
                  <a:srgbClr val="C0504D"/>
                </a:solidFill>
                <a:latin typeface="VAG Round"/>
              </a:rPr>
              <a:t> con </a:t>
            </a:r>
            <a:r>
              <a:rPr lang="en-US" sz="1200" b="1" dirty="0" err="1">
                <a:solidFill>
                  <a:srgbClr val="C0504D"/>
                </a:solidFill>
                <a:latin typeface="VAG Round"/>
              </a:rPr>
              <a:t>mutantes</a:t>
            </a:r>
            <a:r>
              <a:rPr lang="en-US" sz="1200" b="1" dirty="0">
                <a:solidFill>
                  <a:srgbClr val="C0504D"/>
                </a:solidFill>
                <a:latin typeface="VAG Round"/>
              </a:rPr>
              <a:t> </a:t>
            </a:r>
            <a:r>
              <a:rPr lang="en-US" sz="1200" b="1" dirty="0" err="1">
                <a:solidFill>
                  <a:srgbClr val="C0504D"/>
                </a:solidFill>
                <a:latin typeface="VAG Round"/>
              </a:rPr>
              <a:t>resistentes</a:t>
            </a:r>
            <a:r>
              <a:rPr lang="en-US" sz="1200" b="1" dirty="0">
                <a:solidFill>
                  <a:srgbClr val="C0504D"/>
                </a:solidFill>
                <a:latin typeface="VAG Round"/>
              </a:rPr>
              <a:t> </a:t>
            </a:r>
            <a:r>
              <a:rPr lang="en-US" sz="1200" b="1" dirty="0" err="1">
                <a:solidFill>
                  <a:srgbClr val="C0504D"/>
                </a:solidFill>
                <a:latin typeface="VAG Round"/>
              </a:rPr>
              <a:t>preexistentes</a:t>
            </a:r>
            <a:endParaRPr lang="en-US" sz="1200" b="1" dirty="0">
              <a:solidFill>
                <a:srgbClr val="C0504D"/>
              </a:solidFill>
              <a:latin typeface="VAG Round"/>
            </a:endParaRPr>
          </a:p>
        </p:txBody>
      </p:sp>
      <p:sp>
        <p:nvSpPr>
          <p:cNvPr id="8207" name="Text Box 15"/>
          <p:cNvSpPr txBox="1">
            <a:spLocks noChangeArrowheads="1"/>
          </p:cNvSpPr>
          <p:nvPr/>
        </p:nvSpPr>
        <p:spPr bwMode="auto">
          <a:xfrm>
            <a:off x="2734735" y="5013348"/>
            <a:ext cx="223943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 b="1" dirty="0">
                <a:solidFill>
                  <a:srgbClr val="C0504D"/>
                </a:solidFill>
                <a:latin typeface="VAG Round"/>
              </a:rPr>
              <a:t>Las </a:t>
            </a:r>
            <a:r>
              <a:rPr lang="en-US" sz="1200" b="1" dirty="0" err="1">
                <a:solidFill>
                  <a:srgbClr val="C0504D"/>
                </a:solidFill>
                <a:latin typeface="VAG Round"/>
              </a:rPr>
              <a:t>células</a:t>
            </a:r>
            <a:r>
              <a:rPr lang="en-US" sz="1200" b="1" dirty="0">
                <a:solidFill>
                  <a:srgbClr val="C0504D"/>
                </a:solidFill>
                <a:latin typeface="VAG Round"/>
              </a:rPr>
              <a:t> </a:t>
            </a:r>
            <a:r>
              <a:rPr lang="en-US" sz="1200" b="1" dirty="0" err="1">
                <a:solidFill>
                  <a:srgbClr val="C0504D"/>
                </a:solidFill>
                <a:latin typeface="VAG Round"/>
              </a:rPr>
              <a:t>sensibles</a:t>
            </a:r>
            <a:r>
              <a:rPr lang="en-US" sz="1200" b="1" dirty="0">
                <a:solidFill>
                  <a:srgbClr val="C0504D"/>
                </a:solidFill>
                <a:latin typeface="VAG Round"/>
              </a:rPr>
              <a:t> son </a:t>
            </a:r>
            <a:r>
              <a:rPr lang="en-US" sz="1200" b="1" dirty="0" err="1">
                <a:solidFill>
                  <a:srgbClr val="C0504D"/>
                </a:solidFill>
                <a:latin typeface="VAG Round"/>
              </a:rPr>
              <a:t>eliminadas</a:t>
            </a:r>
            <a:r>
              <a:rPr lang="en-US" sz="1200" b="1" dirty="0">
                <a:solidFill>
                  <a:srgbClr val="C0504D"/>
                </a:solidFill>
                <a:latin typeface="VAG Round"/>
              </a:rPr>
              <a:t> </a:t>
            </a:r>
            <a:r>
              <a:rPr lang="en-US" sz="1200" b="1" dirty="0" err="1">
                <a:solidFill>
                  <a:srgbClr val="C0504D"/>
                </a:solidFill>
                <a:latin typeface="VAG Round"/>
              </a:rPr>
              <a:t>pero</a:t>
            </a:r>
            <a:r>
              <a:rPr lang="en-US" sz="1200" b="1" dirty="0">
                <a:solidFill>
                  <a:srgbClr val="C0504D"/>
                </a:solidFill>
                <a:latin typeface="VAG Round"/>
              </a:rPr>
              <a:t> no </a:t>
            </a:r>
            <a:r>
              <a:rPr lang="en-US" sz="1200" b="1" dirty="0" err="1">
                <a:solidFill>
                  <a:srgbClr val="C0504D"/>
                </a:solidFill>
                <a:latin typeface="VAG Round"/>
              </a:rPr>
              <a:t>las</a:t>
            </a:r>
            <a:r>
              <a:rPr lang="en-US" sz="1200" b="1" dirty="0">
                <a:solidFill>
                  <a:srgbClr val="C0504D"/>
                </a:solidFill>
                <a:latin typeface="VAG Round"/>
              </a:rPr>
              <a:t> </a:t>
            </a:r>
            <a:r>
              <a:rPr lang="en-US" sz="1200" b="1" dirty="0" err="1">
                <a:solidFill>
                  <a:srgbClr val="C0504D"/>
                </a:solidFill>
                <a:latin typeface="VAG Round"/>
              </a:rPr>
              <a:t>mutantes</a:t>
            </a:r>
            <a:r>
              <a:rPr lang="en-US" sz="1200" b="1" dirty="0">
                <a:solidFill>
                  <a:srgbClr val="C0504D"/>
                </a:solidFill>
                <a:latin typeface="VAG Round"/>
              </a:rPr>
              <a:t> </a:t>
            </a:r>
            <a:r>
              <a:rPr lang="en-US" sz="1200" b="1" dirty="0" err="1">
                <a:solidFill>
                  <a:srgbClr val="C0504D"/>
                </a:solidFill>
                <a:latin typeface="VAG Round"/>
              </a:rPr>
              <a:t>resistentes</a:t>
            </a:r>
            <a:endParaRPr lang="en-US" sz="1200" b="1" dirty="0">
              <a:solidFill>
                <a:srgbClr val="C0504D"/>
              </a:solidFill>
              <a:latin typeface="VAG Round"/>
            </a:endParaRPr>
          </a:p>
        </p:txBody>
      </p:sp>
      <p:sp>
        <p:nvSpPr>
          <p:cNvPr id="8208" name="Text Box 16"/>
          <p:cNvSpPr txBox="1">
            <a:spLocks noChangeArrowheads="1"/>
          </p:cNvSpPr>
          <p:nvPr/>
        </p:nvSpPr>
        <p:spPr bwMode="auto">
          <a:xfrm>
            <a:off x="7611549" y="4943498"/>
            <a:ext cx="203623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 b="1" dirty="0">
                <a:solidFill>
                  <a:srgbClr val="C0504D"/>
                </a:solidFill>
                <a:latin typeface="VAG Round"/>
              </a:rPr>
              <a:t>El </a:t>
            </a:r>
            <a:r>
              <a:rPr lang="en-US" sz="1200" b="1" dirty="0" err="1">
                <a:solidFill>
                  <a:srgbClr val="C0504D"/>
                </a:solidFill>
                <a:latin typeface="VAG Round"/>
              </a:rPr>
              <a:t>clon</a:t>
            </a:r>
            <a:r>
              <a:rPr lang="en-US" sz="1200" b="1" dirty="0">
                <a:solidFill>
                  <a:srgbClr val="C0504D"/>
                </a:solidFill>
                <a:latin typeface="VAG Round"/>
              </a:rPr>
              <a:t> </a:t>
            </a:r>
            <a:r>
              <a:rPr lang="en-US" sz="1200" b="1" dirty="0" err="1">
                <a:solidFill>
                  <a:srgbClr val="C0504D"/>
                </a:solidFill>
                <a:latin typeface="VAG Round"/>
              </a:rPr>
              <a:t>resistente</a:t>
            </a:r>
            <a:r>
              <a:rPr lang="en-US" sz="1200" b="1" dirty="0">
                <a:solidFill>
                  <a:srgbClr val="C0504D"/>
                </a:solidFill>
                <a:latin typeface="VAG Round"/>
              </a:rPr>
              <a:t> se </a:t>
            </a:r>
            <a:r>
              <a:rPr lang="en-US" sz="1200" b="1" dirty="0" err="1">
                <a:solidFill>
                  <a:srgbClr val="C0504D"/>
                </a:solidFill>
                <a:latin typeface="VAG Round"/>
              </a:rPr>
              <a:t>mezcla</a:t>
            </a:r>
            <a:r>
              <a:rPr lang="en-US" sz="1200" b="1" dirty="0">
                <a:solidFill>
                  <a:srgbClr val="C0504D"/>
                </a:solidFill>
                <a:latin typeface="VAG Round"/>
              </a:rPr>
              <a:t> con el </a:t>
            </a:r>
            <a:r>
              <a:rPr lang="en-US" sz="1200" b="1" dirty="0" err="1">
                <a:solidFill>
                  <a:srgbClr val="C0504D"/>
                </a:solidFill>
                <a:latin typeface="VAG Round"/>
              </a:rPr>
              <a:t>resto</a:t>
            </a:r>
            <a:r>
              <a:rPr lang="en-US" sz="1200" b="1" dirty="0">
                <a:solidFill>
                  <a:srgbClr val="C0504D"/>
                </a:solidFill>
                <a:latin typeface="VAG Round"/>
              </a:rPr>
              <a:t> de la </a:t>
            </a:r>
            <a:r>
              <a:rPr lang="en-US" sz="1200" b="1" dirty="0" err="1">
                <a:solidFill>
                  <a:srgbClr val="C0504D"/>
                </a:solidFill>
                <a:latin typeface="VAG Round"/>
              </a:rPr>
              <a:t>población</a:t>
            </a:r>
            <a:r>
              <a:rPr lang="en-US" sz="1200" b="1" dirty="0">
                <a:solidFill>
                  <a:srgbClr val="C0504D"/>
                </a:solidFill>
                <a:latin typeface="VAG Round"/>
              </a:rPr>
              <a:t> sensible del </a:t>
            </a:r>
            <a:r>
              <a:rPr lang="en-US" sz="1200" b="1" dirty="0" err="1">
                <a:solidFill>
                  <a:srgbClr val="C0504D"/>
                </a:solidFill>
                <a:latin typeface="VAG Round"/>
              </a:rPr>
              <a:t>medio</a:t>
            </a:r>
            <a:endParaRPr lang="en-US" sz="1200" b="1" dirty="0">
              <a:solidFill>
                <a:srgbClr val="C0504D"/>
              </a:solidFill>
              <a:latin typeface="VAG Round"/>
            </a:endParaRPr>
          </a:p>
        </p:txBody>
      </p:sp>
      <p:sp>
        <p:nvSpPr>
          <p:cNvPr id="8209" name="Line 17"/>
          <p:cNvSpPr>
            <a:spLocks noChangeShapeType="1"/>
          </p:cNvSpPr>
          <p:nvPr/>
        </p:nvSpPr>
        <p:spPr bwMode="auto">
          <a:xfrm>
            <a:off x="2859617" y="2852761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AR">
              <a:solidFill>
                <a:prstClr val="black"/>
              </a:solidFill>
            </a:endParaRPr>
          </a:p>
        </p:txBody>
      </p:sp>
      <p:sp>
        <p:nvSpPr>
          <p:cNvPr id="8210" name="Text Box 18"/>
          <p:cNvSpPr txBox="1">
            <a:spLocks noChangeArrowheads="1"/>
          </p:cNvSpPr>
          <p:nvPr/>
        </p:nvSpPr>
        <p:spPr bwMode="auto">
          <a:xfrm>
            <a:off x="1841501" y="2565423"/>
            <a:ext cx="2254251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400" b="1">
                <a:solidFill>
                  <a:srgbClr val="C00000"/>
                </a:solidFill>
                <a:latin typeface="VAG Round"/>
              </a:rPr>
              <a:t>Presión con ATB</a:t>
            </a:r>
          </a:p>
        </p:txBody>
      </p:sp>
      <p:sp>
        <p:nvSpPr>
          <p:cNvPr id="8211" name="Line 19"/>
          <p:cNvSpPr>
            <a:spLocks noChangeShapeType="1"/>
          </p:cNvSpPr>
          <p:nvPr/>
        </p:nvSpPr>
        <p:spPr bwMode="auto">
          <a:xfrm flipH="1">
            <a:off x="10991851" y="2708298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AR">
              <a:solidFill>
                <a:prstClr val="black"/>
              </a:solidFill>
            </a:endParaRPr>
          </a:p>
        </p:txBody>
      </p:sp>
      <p:sp>
        <p:nvSpPr>
          <p:cNvPr id="8212" name="Text Box 20"/>
          <p:cNvSpPr txBox="1">
            <a:spLocks noChangeArrowheads="1"/>
          </p:cNvSpPr>
          <p:nvPr/>
        </p:nvSpPr>
        <p:spPr bwMode="auto">
          <a:xfrm>
            <a:off x="9715515" y="2330473"/>
            <a:ext cx="2317751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400" b="1">
                <a:solidFill>
                  <a:srgbClr val="C00000"/>
                </a:solidFill>
                <a:latin typeface="VAG Round"/>
              </a:rPr>
              <a:t>Presión con ATB</a:t>
            </a: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0" y="3068638"/>
            <a:ext cx="2641600" cy="1873250"/>
            <a:chOff x="0" y="1933"/>
            <a:chExt cx="1248" cy="1180"/>
          </a:xfrm>
        </p:grpSpPr>
        <p:sp>
          <p:nvSpPr>
            <p:cNvPr id="26723" name="Oval 22"/>
            <p:cNvSpPr>
              <a:spLocks noChangeArrowheads="1"/>
            </p:cNvSpPr>
            <p:nvPr/>
          </p:nvSpPr>
          <p:spPr bwMode="auto">
            <a:xfrm>
              <a:off x="204" y="2296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24" name="Oval 23"/>
            <p:cNvSpPr>
              <a:spLocks noChangeArrowheads="1"/>
            </p:cNvSpPr>
            <p:nvPr/>
          </p:nvSpPr>
          <p:spPr bwMode="auto">
            <a:xfrm>
              <a:off x="340" y="2069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25" name="Oval 24"/>
            <p:cNvSpPr>
              <a:spLocks noChangeArrowheads="1"/>
            </p:cNvSpPr>
            <p:nvPr/>
          </p:nvSpPr>
          <p:spPr bwMode="auto">
            <a:xfrm>
              <a:off x="567" y="2250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26" name="Oval 25"/>
            <p:cNvSpPr>
              <a:spLocks noChangeArrowheads="1"/>
            </p:cNvSpPr>
            <p:nvPr/>
          </p:nvSpPr>
          <p:spPr bwMode="auto">
            <a:xfrm>
              <a:off x="703" y="2160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27" name="Oval 26"/>
            <p:cNvSpPr>
              <a:spLocks noChangeArrowheads="1"/>
            </p:cNvSpPr>
            <p:nvPr/>
          </p:nvSpPr>
          <p:spPr bwMode="auto">
            <a:xfrm>
              <a:off x="385" y="2205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28" name="Oval 27"/>
            <p:cNvSpPr>
              <a:spLocks noChangeArrowheads="1"/>
            </p:cNvSpPr>
            <p:nvPr/>
          </p:nvSpPr>
          <p:spPr bwMode="auto">
            <a:xfrm>
              <a:off x="612" y="2341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29" name="Oval 28"/>
            <p:cNvSpPr>
              <a:spLocks noChangeArrowheads="1"/>
            </p:cNvSpPr>
            <p:nvPr/>
          </p:nvSpPr>
          <p:spPr bwMode="auto">
            <a:xfrm>
              <a:off x="612" y="2523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30" name="Oval 29"/>
            <p:cNvSpPr>
              <a:spLocks noChangeArrowheads="1"/>
            </p:cNvSpPr>
            <p:nvPr/>
          </p:nvSpPr>
          <p:spPr bwMode="auto">
            <a:xfrm>
              <a:off x="657" y="1978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31" name="Oval 30"/>
            <p:cNvSpPr>
              <a:spLocks noChangeArrowheads="1"/>
            </p:cNvSpPr>
            <p:nvPr/>
          </p:nvSpPr>
          <p:spPr bwMode="auto">
            <a:xfrm>
              <a:off x="839" y="2432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32" name="Oval 31"/>
            <p:cNvSpPr>
              <a:spLocks noChangeArrowheads="1"/>
            </p:cNvSpPr>
            <p:nvPr/>
          </p:nvSpPr>
          <p:spPr bwMode="auto">
            <a:xfrm>
              <a:off x="295" y="2477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33" name="Oval 32"/>
            <p:cNvSpPr>
              <a:spLocks noChangeArrowheads="1"/>
            </p:cNvSpPr>
            <p:nvPr/>
          </p:nvSpPr>
          <p:spPr bwMode="auto">
            <a:xfrm>
              <a:off x="793" y="2069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34" name="Oval 33"/>
            <p:cNvSpPr>
              <a:spLocks noChangeArrowheads="1"/>
            </p:cNvSpPr>
            <p:nvPr/>
          </p:nvSpPr>
          <p:spPr bwMode="auto">
            <a:xfrm>
              <a:off x="431" y="2568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35" name="Oval 34"/>
            <p:cNvSpPr>
              <a:spLocks noChangeArrowheads="1"/>
            </p:cNvSpPr>
            <p:nvPr/>
          </p:nvSpPr>
          <p:spPr bwMode="auto">
            <a:xfrm>
              <a:off x="884" y="2296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36" name="Oval 35"/>
            <p:cNvSpPr>
              <a:spLocks noChangeArrowheads="1"/>
            </p:cNvSpPr>
            <p:nvPr/>
          </p:nvSpPr>
          <p:spPr bwMode="auto">
            <a:xfrm>
              <a:off x="431" y="1978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37" name="Oval 36"/>
            <p:cNvSpPr>
              <a:spLocks noChangeArrowheads="1"/>
            </p:cNvSpPr>
            <p:nvPr/>
          </p:nvSpPr>
          <p:spPr bwMode="auto">
            <a:xfrm>
              <a:off x="158" y="2114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38" name="Oval 37"/>
            <p:cNvSpPr>
              <a:spLocks noChangeArrowheads="1"/>
            </p:cNvSpPr>
            <p:nvPr/>
          </p:nvSpPr>
          <p:spPr bwMode="auto">
            <a:xfrm>
              <a:off x="68" y="2387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39" name="Oval 38"/>
            <p:cNvSpPr>
              <a:spLocks noChangeArrowheads="1"/>
            </p:cNvSpPr>
            <p:nvPr/>
          </p:nvSpPr>
          <p:spPr bwMode="auto">
            <a:xfrm>
              <a:off x="68" y="2205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40" name="Oval 39"/>
            <p:cNvSpPr>
              <a:spLocks noChangeArrowheads="1"/>
            </p:cNvSpPr>
            <p:nvPr/>
          </p:nvSpPr>
          <p:spPr bwMode="auto">
            <a:xfrm>
              <a:off x="249" y="1933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41" name="Oval 40"/>
            <p:cNvSpPr>
              <a:spLocks noChangeArrowheads="1"/>
            </p:cNvSpPr>
            <p:nvPr/>
          </p:nvSpPr>
          <p:spPr bwMode="auto">
            <a:xfrm>
              <a:off x="521" y="2069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42" name="Oval 41"/>
            <p:cNvSpPr>
              <a:spLocks noChangeArrowheads="1"/>
            </p:cNvSpPr>
            <p:nvPr/>
          </p:nvSpPr>
          <p:spPr bwMode="auto">
            <a:xfrm>
              <a:off x="158" y="2477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43" name="Oval 42"/>
            <p:cNvSpPr>
              <a:spLocks noChangeArrowheads="1"/>
            </p:cNvSpPr>
            <p:nvPr/>
          </p:nvSpPr>
          <p:spPr bwMode="auto">
            <a:xfrm>
              <a:off x="295" y="2795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44" name="Oval 43"/>
            <p:cNvSpPr>
              <a:spLocks noChangeArrowheads="1"/>
            </p:cNvSpPr>
            <p:nvPr/>
          </p:nvSpPr>
          <p:spPr bwMode="auto">
            <a:xfrm>
              <a:off x="839" y="2523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45" name="Oval 44"/>
            <p:cNvSpPr>
              <a:spLocks noChangeArrowheads="1"/>
            </p:cNvSpPr>
            <p:nvPr/>
          </p:nvSpPr>
          <p:spPr bwMode="auto">
            <a:xfrm>
              <a:off x="612" y="2659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46" name="Oval 45"/>
            <p:cNvSpPr>
              <a:spLocks noChangeArrowheads="1"/>
            </p:cNvSpPr>
            <p:nvPr/>
          </p:nvSpPr>
          <p:spPr bwMode="auto">
            <a:xfrm>
              <a:off x="567" y="2432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47" name="Oval 46"/>
            <p:cNvSpPr>
              <a:spLocks noChangeArrowheads="1"/>
            </p:cNvSpPr>
            <p:nvPr/>
          </p:nvSpPr>
          <p:spPr bwMode="auto">
            <a:xfrm>
              <a:off x="0" y="2613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48" name="Oval 47"/>
            <p:cNvSpPr>
              <a:spLocks noChangeArrowheads="1"/>
            </p:cNvSpPr>
            <p:nvPr/>
          </p:nvSpPr>
          <p:spPr bwMode="auto">
            <a:xfrm>
              <a:off x="476" y="2704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49" name="Oval 48"/>
            <p:cNvSpPr>
              <a:spLocks noChangeArrowheads="1"/>
            </p:cNvSpPr>
            <p:nvPr/>
          </p:nvSpPr>
          <p:spPr bwMode="auto">
            <a:xfrm>
              <a:off x="68" y="2024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50" name="Oval 49"/>
            <p:cNvSpPr>
              <a:spLocks noChangeArrowheads="1"/>
            </p:cNvSpPr>
            <p:nvPr/>
          </p:nvSpPr>
          <p:spPr bwMode="auto">
            <a:xfrm>
              <a:off x="975" y="2659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51" name="Oval 50"/>
            <p:cNvSpPr>
              <a:spLocks noChangeArrowheads="1"/>
            </p:cNvSpPr>
            <p:nvPr/>
          </p:nvSpPr>
          <p:spPr bwMode="auto">
            <a:xfrm>
              <a:off x="793" y="2749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52" name="Oval 51"/>
            <p:cNvSpPr>
              <a:spLocks noChangeArrowheads="1"/>
            </p:cNvSpPr>
            <p:nvPr/>
          </p:nvSpPr>
          <p:spPr bwMode="auto">
            <a:xfrm>
              <a:off x="204" y="2659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</p:grpSp>
      <p:sp>
        <p:nvSpPr>
          <p:cNvPr id="8244" name="Oval 52"/>
          <p:cNvSpPr>
            <a:spLocks noChangeArrowheads="1"/>
          </p:cNvSpPr>
          <p:nvPr/>
        </p:nvSpPr>
        <p:spPr bwMode="auto">
          <a:xfrm>
            <a:off x="3215233" y="3716342"/>
            <a:ext cx="577849" cy="504825"/>
          </a:xfrm>
          <a:prstGeom prst="ellipse">
            <a:avLst/>
          </a:prstGeom>
          <a:gradFill rotWithShape="1">
            <a:gsLst>
              <a:gs pos="0">
                <a:srgbClr val="FF3300"/>
              </a:gs>
              <a:gs pos="100000">
                <a:srgbClr val="761800"/>
              </a:gs>
            </a:gsLst>
            <a:path path="rect">
              <a:fillToRect r="100000" b="100000"/>
            </a:path>
          </a:gradFill>
          <a:ln w="12700">
            <a:solidFill>
              <a:schemeClr val="tx1"/>
            </a:solidFill>
            <a:round/>
            <a:headEnd/>
            <a:tailEnd/>
          </a:ln>
        </p:spPr>
        <p:txBody>
          <a:bodyPr tIns="36000" anchor="ctr">
            <a:spAutoFit/>
          </a:bodyPr>
          <a:lstStyle/>
          <a:p>
            <a:endParaRPr lang="es-AR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8245" name="Oval 53"/>
          <p:cNvSpPr>
            <a:spLocks noChangeArrowheads="1"/>
          </p:cNvSpPr>
          <p:nvPr/>
        </p:nvSpPr>
        <p:spPr bwMode="auto">
          <a:xfrm>
            <a:off x="5135033" y="4006873"/>
            <a:ext cx="577851" cy="504825"/>
          </a:xfrm>
          <a:prstGeom prst="ellipse">
            <a:avLst/>
          </a:prstGeom>
          <a:gradFill rotWithShape="1">
            <a:gsLst>
              <a:gs pos="0">
                <a:srgbClr val="FF3300"/>
              </a:gs>
              <a:gs pos="100000">
                <a:srgbClr val="761800"/>
              </a:gs>
            </a:gsLst>
            <a:path path="rect">
              <a:fillToRect r="100000" b="100000"/>
            </a:path>
          </a:gradFill>
          <a:ln w="12700">
            <a:solidFill>
              <a:schemeClr val="tx1"/>
            </a:solidFill>
            <a:round/>
            <a:headEnd/>
            <a:tailEnd/>
          </a:ln>
        </p:spPr>
        <p:txBody>
          <a:bodyPr tIns="36000" anchor="ctr">
            <a:spAutoFit/>
          </a:bodyPr>
          <a:lstStyle/>
          <a:p>
            <a:endParaRPr lang="es-AR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8246" name="Oval 54"/>
          <p:cNvSpPr>
            <a:spLocks noChangeArrowheads="1"/>
          </p:cNvSpPr>
          <p:nvPr/>
        </p:nvSpPr>
        <p:spPr bwMode="auto">
          <a:xfrm>
            <a:off x="5520269" y="4078311"/>
            <a:ext cx="577851" cy="504825"/>
          </a:xfrm>
          <a:prstGeom prst="ellipse">
            <a:avLst/>
          </a:prstGeom>
          <a:gradFill rotWithShape="1">
            <a:gsLst>
              <a:gs pos="0">
                <a:srgbClr val="FF3300"/>
              </a:gs>
              <a:gs pos="100000">
                <a:srgbClr val="761800"/>
              </a:gs>
            </a:gsLst>
            <a:path path="rect">
              <a:fillToRect r="100000" b="100000"/>
            </a:path>
          </a:gradFill>
          <a:ln w="12700">
            <a:solidFill>
              <a:schemeClr val="tx1"/>
            </a:solidFill>
            <a:round/>
            <a:headEnd/>
            <a:tailEnd/>
          </a:ln>
        </p:spPr>
        <p:txBody>
          <a:bodyPr tIns="36000" anchor="ctr">
            <a:spAutoFit/>
          </a:bodyPr>
          <a:lstStyle/>
          <a:p>
            <a:endParaRPr lang="es-AR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8247" name="Oval 55"/>
          <p:cNvSpPr>
            <a:spLocks noChangeArrowheads="1"/>
          </p:cNvSpPr>
          <p:nvPr/>
        </p:nvSpPr>
        <p:spPr bwMode="auto">
          <a:xfrm>
            <a:off x="5039800" y="4222773"/>
            <a:ext cx="577849" cy="504825"/>
          </a:xfrm>
          <a:prstGeom prst="ellipse">
            <a:avLst/>
          </a:prstGeom>
          <a:gradFill rotWithShape="1">
            <a:gsLst>
              <a:gs pos="0">
                <a:srgbClr val="FF3300"/>
              </a:gs>
              <a:gs pos="100000">
                <a:srgbClr val="761800"/>
              </a:gs>
            </a:gsLst>
            <a:path path="rect">
              <a:fillToRect r="100000" b="100000"/>
            </a:path>
          </a:gradFill>
          <a:ln w="12700">
            <a:solidFill>
              <a:schemeClr val="tx1"/>
            </a:solidFill>
            <a:round/>
            <a:headEnd/>
            <a:tailEnd/>
          </a:ln>
        </p:spPr>
        <p:txBody>
          <a:bodyPr tIns="36000" anchor="ctr">
            <a:spAutoFit/>
          </a:bodyPr>
          <a:lstStyle/>
          <a:p>
            <a:endParaRPr lang="es-AR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8248" name="Oval 56"/>
          <p:cNvSpPr>
            <a:spLocks noChangeArrowheads="1"/>
          </p:cNvSpPr>
          <p:nvPr/>
        </p:nvSpPr>
        <p:spPr bwMode="auto">
          <a:xfrm>
            <a:off x="5712900" y="4222773"/>
            <a:ext cx="577849" cy="504825"/>
          </a:xfrm>
          <a:prstGeom prst="ellipse">
            <a:avLst/>
          </a:prstGeom>
          <a:gradFill rotWithShape="1">
            <a:gsLst>
              <a:gs pos="0">
                <a:srgbClr val="FF3300"/>
              </a:gs>
              <a:gs pos="100000">
                <a:srgbClr val="761800"/>
              </a:gs>
            </a:gsLst>
            <a:path path="rect">
              <a:fillToRect r="100000" b="100000"/>
            </a:path>
          </a:gradFill>
          <a:ln w="12700">
            <a:solidFill>
              <a:schemeClr val="tx1"/>
            </a:solidFill>
            <a:round/>
            <a:headEnd/>
            <a:tailEnd/>
          </a:ln>
        </p:spPr>
        <p:txBody>
          <a:bodyPr tIns="36000" anchor="ctr">
            <a:spAutoFit/>
          </a:bodyPr>
          <a:lstStyle/>
          <a:p>
            <a:endParaRPr lang="es-AR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8249" name="Oval 57"/>
          <p:cNvSpPr>
            <a:spLocks noChangeArrowheads="1"/>
          </p:cNvSpPr>
          <p:nvPr/>
        </p:nvSpPr>
        <p:spPr bwMode="auto">
          <a:xfrm>
            <a:off x="5327666" y="4365648"/>
            <a:ext cx="577849" cy="504825"/>
          </a:xfrm>
          <a:prstGeom prst="ellipse">
            <a:avLst/>
          </a:prstGeom>
          <a:gradFill rotWithShape="1">
            <a:gsLst>
              <a:gs pos="0">
                <a:srgbClr val="FF3300"/>
              </a:gs>
              <a:gs pos="100000">
                <a:srgbClr val="761800"/>
              </a:gs>
            </a:gsLst>
            <a:path path="rect">
              <a:fillToRect r="100000" b="100000"/>
            </a:path>
          </a:gradFill>
          <a:ln w="12700">
            <a:solidFill>
              <a:schemeClr val="tx1"/>
            </a:solidFill>
            <a:round/>
            <a:headEnd/>
            <a:tailEnd/>
          </a:ln>
        </p:spPr>
        <p:txBody>
          <a:bodyPr tIns="36000" anchor="ctr">
            <a:spAutoFit/>
          </a:bodyPr>
          <a:lstStyle/>
          <a:p>
            <a:endParaRPr lang="es-AR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8250" name="Oval 58"/>
          <p:cNvSpPr>
            <a:spLocks noChangeArrowheads="1"/>
          </p:cNvSpPr>
          <p:nvPr/>
        </p:nvSpPr>
        <p:spPr bwMode="auto">
          <a:xfrm>
            <a:off x="5298033" y="3932239"/>
            <a:ext cx="579967" cy="504825"/>
          </a:xfrm>
          <a:prstGeom prst="ellipse">
            <a:avLst/>
          </a:prstGeom>
          <a:gradFill rotWithShape="1">
            <a:gsLst>
              <a:gs pos="0">
                <a:srgbClr val="FF3300"/>
              </a:gs>
              <a:gs pos="100000">
                <a:srgbClr val="761800"/>
              </a:gs>
            </a:gsLst>
            <a:path path="rect">
              <a:fillToRect r="100000" b="100000"/>
            </a:path>
          </a:gradFill>
          <a:ln w="12700">
            <a:solidFill>
              <a:schemeClr val="tx1"/>
            </a:solidFill>
            <a:round/>
            <a:headEnd/>
            <a:tailEnd/>
          </a:ln>
        </p:spPr>
        <p:txBody>
          <a:bodyPr tIns="36000" anchor="ctr">
            <a:spAutoFit/>
          </a:bodyPr>
          <a:lstStyle/>
          <a:p>
            <a:endParaRPr lang="es-AR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8251" name="Oval 59"/>
          <p:cNvSpPr>
            <a:spLocks noChangeArrowheads="1"/>
          </p:cNvSpPr>
          <p:nvPr/>
        </p:nvSpPr>
        <p:spPr bwMode="auto">
          <a:xfrm>
            <a:off x="5808133" y="4006873"/>
            <a:ext cx="577851" cy="504825"/>
          </a:xfrm>
          <a:prstGeom prst="ellipse">
            <a:avLst/>
          </a:prstGeom>
          <a:gradFill rotWithShape="1">
            <a:gsLst>
              <a:gs pos="0">
                <a:srgbClr val="FF3300"/>
              </a:gs>
              <a:gs pos="100000">
                <a:srgbClr val="761800"/>
              </a:gs>
            </a:gsLst>
            <a:path path="rect">
              <a:fillToRect r="100000" b="100000"/>
            </a:path>
          </a:gradFill>
          <a:ln w="12700">
            <a:solidFill>
              <a:schemeClr val="tx1"/>
            </a:solidFill>
            <a:round/>
            <a:headEnd/>
            <a:tailEnd/>
          </a:ln>
        </p:spPr>
        <p:txBody>
          <a:bodyPr tIns="36000" anchor="ctr">
            <a:spAutoFit/>
          </a:bodyPr>
          <a:lstStyle/>
          <a:p>
            <a:endParaRPr lang="es-AR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8252" name="Oval 60"/>
          <p:cNvSpPr>
            <a:spLocks noChangeArrowheads="1"/>
          </p:cNvSpPr>
          <p:nvPr/>
        </p:nvSpPr>
        <p:spPr bwMode="auto">
          <a:xfrm>
            <a:off x="5232401" y="4581548"/>
            <a:ext cx="577851" cy="504825"/>
          </a:xfrm>
          <a:prstGeom prst="ellipse">
            <a:avLst/>
          </a:prstGeom>
          <a:gradFill rotWithShape="1">
            <a:gsLst>
              <a:gs pos="0">
                <a:srgbClr val="FF3300"/>
              </a:gs>
              <a:gs pos="100000">
                <a:srgbClr val="761800"/>
              </a:gs>
            </a:gsLst>
            <a:path path="rect">
              <a:fillToRect r="100000" b="100000"/>
            </a:path>
          </a:gradFill>
          <a:ln w="12700">
            <a:solidFill>
              <a:schemeClr val="tx1"/>
            </a:solidFill>
            <a:round/>
            <a:headEnd/>
            <a:tailEnd/>
          </a:ln>
        </p:spPr>
        <p:txBody>
          <a:bodyPr tIns="36000" anchor="ctr">
            <a:spAutoFit/>
          </a:bodyPr>
          <a:lstStyle/>
          <a:p>
            <a:endParaRPr lang="es-AR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8253" name="Oval 61"/>
          <p:cNvSpPr>
            <a:spLocks noChangeArrowheads="1"/>
          </p:cNvSpPr>
          <p:nvPr/>
        </p:nvSpPr>
        <p:spPr bwMode="auto">
          <a:xfrm>
            <a:off x="5712900" y="4438673"/>
            <a:ext cx="577849" cy="504825"/>
          </a:xfrm>
          <a:prstGeom prst="ellipse">
            <a:avLst/>
          </a:prstGeom>
          <a:gradFill rotWithShape="1">
            <a:gsLst>
              <a:gs pos="0">
                <a:srgbClr val="FF3300"/>
              </a:gs>
              <a:gs pos="100000">
                <a:srgbClr val="761800"/>
              </a:gs>
            </a:gsLst>
            <a:path path="rect">
              <a:fillToRect r="100000" b="100000"/>
            </a:path>
          </a:gradFill>
          <a:ln w="12700">
            <a:solidFill>
              <a:schemeClr val="tx1"/>
            </a:solidFill>
            <a:round/>
            <a:headEnd/>
            <a:tailEnd/>
          </a:ln>
        </p:spPr>
        <p:txBody>
          <a:bodyPr tIns="36000" anchor="ctr">
            <a:spAutoFit/>
          </a:bodyPr>
          <a:lstStyle/>
          <a:p>
            <a:endParaRPr lang="es-AR">
              <a:solidFill>
                <a:srgbClr val="FFFFFF"/>
              </a:solidFill>
              <a:cs typeface="Arial" pitchFamily="34" charset="0"/>
            </a:endParaRPr>
          </a:p>
        </p:txBody>
      </p:sp>
      <p:grpSp>
        <p:nvGrpSpPr>
          <p:cNvPr id="3" name="Group 62"/>
          <p:cNvGrpSpPr>
            <a:grpSpLocks/>
          </p:cNvGrpSpPr>
          <p:nvPr/>
        </p:nvGrpSpPr>
        <p:grpSpPr bwMode="auto">
          <a:xfrm>
            <a:off x="5209120" y="2636861"/>
            <a:ext cx="1921933" cy="1296987"/>
            <a:chOff x="2426" y="1661"/>
            <a:chExt cx="908" cy="817"/>
          </a:xfrm>
        </p:grpSpPr>
        <p:sp>
          <p:nvSpPr>
            <p:cNvPr id="26707" name="Oval 63"/>
            <p:cNvSpPr>
              <a:spLocks noChangeArrowheads="1"/>
            </p:cNvSpPr>
            <p:nvPr/>
          </p:nvSpPr>
          <p:spPr bwMode="auto">
            <a:xfrm>
              <a:off x="2698" y="1797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08" name="Oval 64"/>
            <p:cNvSpPr>
              <a:spLocks noChangeArrowheads="1"/>
            </p:cNvSpPr>
            <p:nvPr/>
          </p:nvSpPr>
          <p:spPr bwMode="auto">
            <a:xfrm>
              <a:off x="2743" y="1933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09" name="Oval 65"/>
            <p:cNvSpPr>
              <a:spLocks noChangeArrowheads="1"/>
            </p:cNvSpPr>
            <p:nvPr/>
          </p:nvSpPr>
          <p:spPr bwMode="auto">
            <a:xfrm>
              <a:off x="2562" y="2024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10" name="Oval 66"/>
            <p:cNvSpPr>
              <a:spLocks noChangeArrowheads="1"/>
            </p:cNvSpPr>
            <p:nvPr/>
          </p:nvSpPr>
          <p:spPr bwMode="auto">
            <a:xfrm>
              <a:off x="2789" y="1706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11" name="Oval 67"/>
            <p:cNvSpPr>
              <a:spLocks noChangeArrowheads="1"/>
            </p:cNvSpPr>
            <p:nvPr/>
          </p:nvSpPr>
          <p:spPr bwMode="auto">
            <a:xfrm>
              <a:off x="2516" y="1842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12" name="Oval 68"/>
            <p:cNvSpPr>
              <a:spLocks noChangeArrowheads="1"/>
            </p:cNvSpPr>
            <p:nvPr/>
          </p:nvSpPr>
          <p:spPr bwMode="auto">
            <a:xfrm>
              <a:off x="2426" y="2115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13" name="Oval 69"/>
            <p:cNvSpPr>
              <a:spLocks noChangeArrowheads="1"/>
            </p:cNvSpPr>
            <p:nvPr/>
          </p:nvSpPr>
          <p:spPr bwMode="auto">
            <a:xfrm>
              <a:off x="2426" y="1933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14" name="Oval 70"/>
            <p:cNvSpPr>
              <a:spLocks noChangeArrowheads="1"/>
            </p:cNvSpPr>
            <p:nvPr/>
          </p:nvSpPr>
          <p:spPr bwMode="auto">
            <a:xfrm>
              <a:off x="2607" y="1661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15" name="Oval 71"/>
            <p:cNvSpPr>
              <a:spLocks noChangeArrowheads="1"/>
            </p:cNvSpPr>
            <p:nvPr/>
          </p:nvSpPr>
          <p:spPr bwMode="auto">
            <a:xfrm>
              <a:off x="2426" y="1752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16" name="Oval 72"/>
            <p:cNvSpPr>
              <a:spLocks noChangeArrowheads="1"/>
            </p:cNvSpPr>
            <p:nvPr/>
          </p:nvSpPr>
          <p:spPr bwMode="auto">
            <a:xfrm>
              <a:off x="2880" y="1751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17" name="Oval 73"/>
            <p:cNvSpPr>
              <a:spLocks noChangeArrowheads="1"/>
            </p:cNvSpPr>
            <p:nvPr/>
          </p:nvSpPr>
          <p:spPr bwMode="auto">
            <a:xfrm>
              <a:off x="3016" y="1842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18" name="Oval 74"/>
            <p:cNvSpPr>
              <a:spLocks noChangeArrowheads="1"/>
            </p:cNvSpPr>
            <p:nvPr/>
          </p:nvSpPr>
          <p:spPr bwMode="auto">
            <a:xfrm>
              <a:off x="2789" y="1978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19" name="Oval 75"/>
            <p:cNvSpPr>
              <a:spLocks noChangeArrowheads="1"/>
            </p:cNvSpPr>
            <p:nvPr/>
          </p:nvSpPr>
          <p:spPr bwMode="auto">
            <a:xfrm>
              <a:off x="2880" y="2069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20" name="Oval 76"/>
            <p:cNvSpPr>
              <a:spLocks noChangeArrowheads="1"/>
            </p:cNvSpPr>
            <p:nvPr/>
          </p:nvSpPr>
          <p:spPr bwMode="auto">
            <a:xfrm>
              <a:off x="2631" y="2114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21" name="Oval 77"/>
            <p:cNvSpPr>
              <a:spLocks noChangeArrowheads="1"/>
            </p:cNvSpPr>
            <p:nvPr/>
          </p:nvSpPr>
          <p:spPr bwMode="auto">
            <a:xfrm>
              <a:off x="3061" y="1978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22" name="Oval 78"/>
            <p:cNvSpPr>
              <a:spLocks noChangeArrowheads="1"/>
            </p:cNvSpPr>
            <p:nvPr/>
          </p:nvSpPr>
          <p:spPr bwMode="auto">
            <a:xfrm>
              <a:off x="2835" y="2160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</p:grpSp>
      <p:grpSp>
        <p:nvGrpSpPr>
          <p:cNvPr id="4" name="Group 79"/>
          <p:cNvGrpSpPr>
            <a:grpSpLocks/>
          </p:cNvGrpSpPr>
          <p:nvPr/>
        </p:nvGrpSpPr>
        <p:grpSpPr bwMode="auto">
          <a:xfrm>
            <a:off x="7535336" y="3500441"/>
            <a:ext cx="1921933" cy="1296987"/>
            <a:chOff x="3560" y="2205"/>
            <a:chExt cx="908" cy="817"/>
          </a:xfrm>
        </p:grpSpPr>
        <p:sp>
          <p:nvSpPr>
            <p:cNvPr id="26682" name="Oval 80"/>
            <p:cNvSpPr>
              <a:spLocks noChangeArrowheads="1"/>
            </p:cNvSpPr>
            <p:nvPr/>
          </p:nvSpPr>
          <p:spPr bwMode="auto">
            <a:xfrm>
              <a:off x="3742" y="2704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FF3300"/>
                </a:gs>
                <a:gs pos="100000">
                  <a:srgbClr val="761800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683" name="Oval 81"/>
            <p:cNvSpPr>
              <a:spLocks noChangeArrowheads="1"/>
            </p:cNvSpPr>
            <p:nvPr/>
          </p:nvSpPr>
          <p:spPr bwMode="auto">
            <a:xfrm>
              <a:off x="3832" y="2341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684" name="Oval 82"/>
            <p:cNvSpPr>
              <a:spLocks noChangeArrowheads="1"/>
            </p:cNvSpPr>
            <p:nvPr/>
          </p:nvSpPr>
          <p:spPr bwMode="auto">
            <a:xfrm>
              <a:off x="3696" y="2568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685" name="Oval 83"/>
            <p:cNvSpPr>
              <a:spLocks noChangeArrowheads="1"/>
            </p:cNvSpPr>
            <p:nvPr/>
          </p:nvSpPr>
          <p:spPr bwMode="auto">
            <a:xfrm>
              <a:off x="3923" y="2250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686" name="Oval 84"/>
            <p:cNvSpPr>
              <a:spLocks noChangeArrowheads="1"/>
            </p:cNvSpPr>
            <p:nvPr/>
          </p:nvSpPr>
          <p:spPr bwMode="auto">
            <a:xfrm>
              <a:off x="3560" y="2659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687" name="Oval 85"/>
            <p:cNvSpPr>
              <a:spLocks noChangeArrowheads="1"/>
            </p:cNvSpPr>
            <p:nvPr/>
          </p:nvSpPr>
          <p:spPr bwMode="auto">
            <a:xfrm>
              <a:off x="3560" y="2477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688" name="Oval 86"/>
            <p:cNvSpPr>
              <a:spLocks noChangeArrowheads="1"/>
            </p:cNvSpPr>
            <p:nvPr/>
          </p:nvSpPr>
          <p:spPr bwMode="auto">
            <a:xfrm>
              <a:off x="3741" y="2205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689" name="Oval 87"/>
            <p:cNvSpPr>
              <a:spLocks noChangeArrowheads="1"/>
            </p:cNvSpPr>
            <p:nvPr/>
          </p:nvSpPr>
          <p:spPr bwMode="auto">
            <a:xfrm>
              <a:off x="3560" y="2296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690" name="Oval 88"/>
            <p:cNvSpPr>
              <a:spLocks noChangeArrowheads="1"/>
            </p:cNvSpPr>
            <p:nvPr/>
          </p:nvSpPr>
          <p:spPr bwMode="auto">
            <a:xfrm>
              <a:off x="4014" y="2295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691" name="Oval 89"/>
            <p:cNvSpPr>
              <a:spLocks noChangeArrowheads="1"/>
            </p:cNvSpPr>
            <p:nvPr/>
          </p:nvSpPr>
          <p:spPr bwMode="auto">
            <a:xfrm>
              <a:off x="4150" y="2386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692" name="Oval 90"/>
            <p:cNvSpPr>
              <a:spLocks noChangeArrowheads="1"/>
            </p:cNvSpPr>
            <p:nvPr/>
          </p:nvSpPr>
          <p:spPr bwMode="auto">
            <a:xfrm>
              <a:off x="3923" y="2522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693" name="Oval 91"/>
            <p:cNvSpPr>
              <a:spLocks noChangeArrowheads="1"/>
            </p:cNvSpPr>
            <p:nvPr/>
          </p:nvSpPr>
          <p:spPr bwMode="auto">
            <a:xfrm>
              <a:off x="4014" y="2613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694" name="Oval 92"/>
            <p:cNvSpPr>
              <a:spLocks noChangeArrowheads="1"/>
            </p:cNvSpPr>
            <p:nvPr/>
          </p:nvSpPr>
          <p:spPr bwMode="auto">
            <a:xfrm>
              <a:off x="3765" y="2658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695" name="Oval 93"/>
            <p:cNvSpPr>
              <a:spLocks noChangeArrowheads="1"/>
            </p:cNvSpPr>
            <p:nvPr/>
          </p:nvSpPr>
          <p:spPr bwMode="auto">
            <a:xfrm>
              <a:off x="4195" y="2522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696" name="Oval 94"/>
            <p:cNvSpPr>
              <a:spLocks noChangeArrowheads="1"/>
            </p:cNvSpPr>
            <p:nvPr/>
          </p:nvSpPr>
          <p:spPr bwMode="auto">
            <a:xfrm>
              <a:off x="3969" y="2704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697" name="Oval 95"/>
            <p:cNvSpPr>
              <a:spLocks noChangeArrowheads="1"/>
            </p:cNvSpPr>
            <p:nvPr/>
          </p:nvSpPr>
          <p:spPr bwMode="auto">
            <a:xfrm>
              <a:off x="3696" y="2342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FF3300"/>
                </a:gs>
                <a:gs pos="100000">
                  <a:srgbClr val="761800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698" name="Oval 96"/>
            <p:cNvSpPr>
              <a:spLocks noChangeArrowheads="1"/>
            </p:cNvSpPr>
            <p:nvPr/>
          </p:nvSpPr>
          <p:spPr bwMode="auto">
            <a:xfrm>
              <a:off x="3878" y="2387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FF3300"/>
                </a:gs>
                <a:gs pos="100000">
                  <a:srgbClr val="761800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699" name="Oval 97"/>
            <p:cNvSpPr>
              <a:spLocks noChangeArrowheads="1"/>
            </p:cNvSpPr>
            <p:nvPr/>
          </p:nvSpPr>
          <p:spPr bwMode="auto">
            <a:xfrm>
              <a:off x="3651" y="2478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FF3300"/>
                </a:gs>
                <a:gs pos="100000">
                  <a:srgbClr val="761800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00" name="Oval 98"/>
            <p:cNvSpPr>
              <a:spLocks noChangeArrowheads="1"/>
            </p:cNvSpPr>
            <p:nvPr/>
          </p:nvSpPr>
          <p:spPr bwMode="auto">
            <a:xfrm>
              <a:off x="3969" y="2478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FF3300"/>
                </a:gs>
                <a:gs pos="100000">
                  <a:srgbClr val="761800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01" name="Oval 99"/>
            <p:cNvSpPr>
              <a:spLocks noChangeArrowheads="1"/>
            </p:cNvSpPr>
            <p:nvPr/>
          </p:nvSpPr>
          <p:spPr bwMode="auto">
            <a:xfrm>
              <a:off x="3787" y="2568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FF3300"/>
                </a:gs>
                <a:gs pos="100000">
                  <a:srgbClr val="761800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02" name="Oval 100"/>
            <p:cNvSpPr>
              <a:spLocks noChangeArrowheads="1"/>
            </p:cNvSpPr>
            <p:nvPr/>
          </p:nvSpPr>
          <p:spPr bwMode="auto">
            <a:xfrm>
              <a:off x="3787" y="2296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FF3300"/>
                </a:gs>
                <a:gs pos="100000">
                  <a:srgbClr val="761800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03" name="Oval 101"/>
            <p:cNvSpPr>
              <a:spLocks noChangeArrowheads="1"/>
            </p:cNvSpPr>
            <p:nvPr/>
          </p:nvSpPr>
          <p:spPr bwMode="auto">
            <a:xfrm>
              <a:off x="4014" y="2342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FF3300"/>
                </a:gs>
                <a:gs pos="100000">
                  <a:srgbClr val="761800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04" name="Oval 102"/>
            <p:cNvSpPr>
              <a:spLocks noChangeArrowheads="1"/>
            </p:cNvSpPr>
            <p:nvPr/>
          </p:nvSpPr>
          <p:spPr bwMode="auto">
            <a:xfrm>
              <a:off x="3969" y="2614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FF3300"/>
                </a:gs>
                <a:gs pos="100000">
                  <a:srgbClr val="761800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05" name="Oval 103"/>
            <p:cNvSpPr>
              <a:spLocks noChangeArrowheads="1"/>
            </p:cNvSpPr>
            <p:nvPr/>
          </p:nvSpPr>
          <p:spPr bwMode="auto">
            <a:xfrm>
              <a:off x="3877" y="2477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06" name="Oval 104"/>
            <p:cNvSpPr>
              <a:spLocks noChangeArrowheads="1"/>
            </p:cNvSpPr>
            <p:nvPr/>
          </p:nvSpPr>
          <p:spPr bwMode="auto">
            <a:xfrm>
              <a:off x="3650" y="2386"/>
              <a:ext cx="273" cy="318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tIns="36000" anchor="ctr">
              <a:spAutoFit/>
            </a:bodyPr>
            <a:lstStyle/>
            <a:p>
              <a:endParaRPr lang="es-AR">
                <a:solidFill>
                  <a:srgbClr val="FFFFFF"/>
                </a:solidFill>
                <a:cs typeface="Arial" pitchFamily="34" charset="0"/>
              </a:endParaRPr>
            </a:p>
          </p:txBody>
        </p:sp>
      </p:grpSp>
      <p:sp>
        <p:nvSpPr>
          <p:cNvPr id="8297" name="Oval 105"/>
          <p:cNvSpPr>
            <a:spLocks noChangeArrowheads="1"/>
          </p:cNvSpPr>
          <p:nvPr/>
        </p:nvSpPr>
        <p:spPr bwMode="auto">
          <a:xfrm>
            <a:off x="10638369" y="4294211"/>
            <a:ext cx="577851" cy="504825"/>
          </a:xfrm>
          <a:prstGeom prst="ellipse">
            <a:avLst/>
          </a:prstGeom>
          <a:gradFill rotWithShape="1">
            <a:gsLst>
              <a:gs pos="0">
                <a:srgbClr val="FF3300"/>
              </a:gs>
              <a:gs pos="100000">
                <a:srgbClr val="761800"/>
              </a:gs>
            </a:gsLst>
            <a:path path="rect">
              <a:fillToRect r="100000" b="100000"/>
            </a:path>
          </a:gradFill>
          <a:ln w="12700">
            <a:solidFill>
              <a:srgbClr val="000080"/>
            </a:solidFill>
            <a:round/>
            <a:headEnd/>
            <a:tailEnd/>
          </a:ln>
        </p:spPr>
        <p:txBody>
          <a:bodyPr tIns="36000" anchor="ctr">
            <a:spAutoFit/>
          </a:bodyPr>
          <a:lstStyle/>
          <a:p>
            <a:endParaRPr lang="es-AR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8298" name="Oval 106"/>
          <p:cNvSpPr>
            <a:spLocks noChangeArrowheads="1"/>
          </p:cNvSpPr>
          <p:nvPr/>
        </p:nvSpPr>
        <p:spPr bwMode="auto">
          <a:xfrm>
            <a:off x="10828869" y="3717926"/>
            <a:ext cx="577851" cy="504825"/>
          </a:xfrm>
          <a:prstGeom prst="ellipse">
            <a:avLst/>
          </a:prstGeom>
          <a:gradFill rotWithShape="1">
            <a:gsLst>
              <a:gs pos="0">
                <a:srgbClr val="0066FF"/>
              </a:gs>
              <a:gs pos="100000">
                <a:srgbClr val="002F76"/>
              </a:gs>
            </a:gsLst>
            <a:path path="rect">
              <a:fillToRect r="100000" b="100000"/>
            </a:path>
          </a:gradFill>
          <a:ln w="12700">
            <a:solidFill>
              <a:srgbClr val="000080"/>
            </a:solidFill>
            <a:round/>
            <a:headEnd/>
            <a:tailEnd/>
          </a:ln>
        </p:spPr>
        <p:txBody>
          <a:bodyPr tIns="36000" anchor="ctr">
            <a:spAutoFit/>
          </a:bodyPr>
          <a:lstStyle/>
          <a:p>
            <a:endParaRPr lang="es-AR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8299" name="Oval 107"/>
          <p:cNvSpPr>
            <a:spLocks noChangeArrowheads="1"/>
          </p:cNvSpPr>
          <p:nvPr/>
        </p:nvSpPr>
        <p:spPr bwMode="auto">
          <a:xfrm>
            <a:off x="10541001" y="4078311"/>
            <a:ext cx="577851" cy="504825"/>
          </a:xfrm>
          <a:prstGeom prst="ellipse">
            <a:avLst/>
          </a:prstGeom>
          <a:gradFill rotWithShape="1">
            <a:gsLst>
              <a:gs pos="0">
                <a:srgbClr val="0066FF"/>
              </a:gs>
              <a:gs pos="100000">
                <a:srgbClr val="002F76"/>
              </a:gs>
            </a:gsLst>
            <a:path path="rect">
              <a:fillToRect r="100000" b="100000"/>
            </a:path>
          </a:gradFill>
          <a:ln w="12700">
            <a:solidFill>
              <a:srgbClr val="000080"/>
            </a:solidFill>
            <a:round/>
            <a:headEnd/>
            <a:tailEnd/>
          </a:ln>
        </p:spPr>
        <p:txBody>
          <a:bodyPr tIns="36000" anchor="ctr">
            <a:spAutoFit/>
          </a:bodyPr>
          <a:lstStyle/>
          <a:p>
            <a:endParaRPr lang="es-AR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8300" name="Oval 108"/>
          <p:cNvSpPr>
            <a:spLocks noChangeArrowheads="1"/>
          </p:cNvSpPr>
          <p:nvPr/>
        </p:nvSpPr>
        <p:spPr bwMode="auto">
          <a:xfrm>
            <a:off x="11021500" y="3573464"/>
            <a:ext cx="577849" cy="504825"/>
          </a:xfrm>
          <a:prstGeom prst="ellipse">
            <a:avLst/>
          </a:prstGeom>
          <a:gradFill rotWithShape="1">
            <a:gsLst>
              <a:gs pos="0">
                <a:srgbClr val="0066FF"/>
              </a:gs>
              <a:gs pos="100000">
                <a:srgbClr val="002F76"/>
              </a:gs>
            </a:gsLst>
            <a:path path="rect">
              <a:fillToRect r="100000" b="100000"/>
            </a:path>
          </a:gradFill>
          <a:ln w="12700">
            <a:solidFill>
              <a:srgbClr val="000080"/>
            </a:solidFill>
            <a:round/>
            <a:headEnd/>
            <a:tailEnd/>
          </a:ln>
        </p:spPr>
        <p:txBody>
          <a:bodyPr tIns="36000" anchor="ctr">
            <a:spAutoFit/>
          </a:bodyPr>
          <a:lstStyle/>
          <a:p>
            <a:endParaRPr lang="es-AR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8301" name="Oval 109"/>
          <p:cNvSpPr>
            <a:spLocks noChangeArrowheads="1"/>
          </p:cNvSpPr>
          <p:nvPr/>
        </p:nvSpPr>
        <p:spPr bwMode="auto">
          <a:xfrm>
            <a:off x="10223501" y="4221186"/>
            <a:ext cx="577851" cy="504825"/>
          </a:xfrm>
          <a:prstGeom prst="ellipse">
            <a:avLst/>
          </a:prstGeom>
          <a:solidFill>
            <a:srgbClr val="CC3300"/>
          </a:solidFill>
          <a:ln w="12700">
            <a:solidFill>
              <a:srgbClr val="000080"/>
            </a:solidFill>
            <a:round/>
            <a:headEnd/>
            <a:tailEnd/>
          </a:ln>
        </p:spPr>
        <p:txBody>
          <a:bodyPr tIns="36000" anchor="ctr">
            <a:spAutoFit/>
          </a:bodyPr>
          <a:lstStyle/>
          <a:p>
            <a:endParaRPr lang="es-AR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8302" name="Oval 110"/>
          <p:cNvSpPr>
            <a:spLocks noChangeArrowheads="1"/>
          </p:cNvSpPr>
          <p:nvPr/>
        </p:nvSpPr>
        <p:spPr bwMode="auto">
          <a:xfrm>
            <a:off x="10253133" y="3933833"/>
            <a:ext cx="577851" cy="504825"/>
          </a:xfrm>
          <a:prstGeom prst="ellipse">
            <a:avLst/>
          </a:prstGeom>
          <a:solidFill>
            <a:srgbClr val="CC3300"/>
          </a:solidFill>
          <a:ln w="12700">
            <a:solidFill>
              <a:srgbClr val="000080"/>
            </a:solidFill>
            <a:round/>
            <a:headEnd/>
            <a:tailEnd/>
          </a:ln>
        </p:spPr>
        <p:txBody>
          <a:bodyPr tIns="36000" anchor="ctr">
            <a:spAutoFit/>
          </a:bodyPr>
          <a:lstStyle/>
          <a:p>
            <a:endParaRPr lang="es-AR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8303" name="Oval 111"/>
          <p:cNvSpPr>
            <a:spLocks noChangeArrowheads="1"/>
          </p:cNvSpPr>
          <p:nvPr/>
        </p:nvSpPr>
        <p:spPr bwMode="auto">
          <a:xfrm>
            <a:off x="10636266" y="3502029"/>
            <a:ext cx="577849" cy="504825"/>
          </a:xfrm>
          <a:prstGeom prst="ellipse">
            <a:avLst/>
          </a:prstGeom>
          <a:solidFill>
            <a:srgbClr val="CC3300"/>
          </a:solidFill>
          <a:ln w="12700">
            <a:solidFill>
              <a:srgbClr val="000080"/>
            </a:solidFill>
            <a:round/>
            <a:headEnd/>
            <a:tailEnd/>
          </a:ln>
        </p:spPr>
        <p:txBody>
          <a:bodyPr tIns="36000" anchor="ctr">
            <a:spAutoFit/>
          </a:bodyPr>
          <a:lstStyle/>
          <a:p>
            <a:endParaRPr lang="es-AR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8304" name="Oval 112"/>
          <p:cNvSpPr>
            <a:spLocks noChangeArrowheads="1"/>
          </p:cNvSpPr>
          <p:nvPr/>
        </p:nvSpPr>
        <p:spPr bwMode="auto">
          <a:xfrm>
            <a:off x="10223501" y="3644908"/>
            <a:ext cx="577851" cy="504825"/>
          </a:xfrm>
          <a:prstGeom prst="ellipse">
            <a:avLst/>
          </a:prstGeom>
          <a:solidFill>
            <a:srgbClr val="CC3300"/>
          </a:solidFill>
          <a:ln w="12700">
            <a:solidFill>
              <a:srgbClr val="000080"/>
            </a:solidFill>
            <a:round/>
            <a:headEnd/>
            <a:tailEnd/>
          </a:ln>
        </p:spPr>
        <p:txBody>
          <a:bodyPr tIns="36000" anchor="ctr">
            <a:spAutoFit/>
          </a:bodyPr>
          <a:lstStyle/>
          <a:p>
            <a:endParaRPr lang="es-AR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8305" name="Oval 113"/>
          <p:cNvSpPr>
            <a:spLocks noChangeArrowheads="1"/>
          </p:cNvSpPr>
          <p:nvPr/>
        </p:nvSpPr>
        <p:spPr bwMode="auto">
          <a:xfrm>
            <a:off x="11184469" y="3644908"/>
            <a:ext cx="577851" cy="504825"/>
          </a:xfrm>
          <a:prstGeom prst="ellipse">
            <a:avLst/>
          </a:prstGeom>
          <a:solidFill>
            <a:srgbClr val="CC3300"/>
          </a:solidFill>
          <a:ln w="12700">
            <a:solidFill>
              <a:srgbClr val="000080"/>
            </a:solidFill>
            <a:round/>
            <a:headEnd/>
            <a:tailEnd/>
          </a:ln>
        </p:spPr>
        <p:txBody>
          <a:bodyPr tIns="36000" anchor="ctr">
            <a:spAutoFit/>
          </a:bodyPr>
          <a:lstStyle/>
          <a:p>
            <a:endParaRPr lang="es-AR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8306" name="Oval 114"/>
          <p:cNvSpPr>
            <a:spLocks noChangeArrowheads="1"/>
          </p:cNvSpPr>
          <p:nvPr/>
        </p:nvSpPr>
        <p:spPr bwMode="auto">
          <a:xfrm>
            <a:off x="11614166" y="3789370"/>
            <a:ext cx="577849" cy="504825"/>
          </a:xfrm>
          <a:prstGeom prst="ellipse">
            <a:avLst/>
          </a:prstGeom>
          <a:solidFill>
            <a:srgbClr val="CC3300"/>
          </a:solidFill>
          <a:ln w="12700">
            <a:solidFill>
              <a:srgbClr val="000080"/>
            </a:solidFill>
            <a:round/>
            <a:headEnd/>
            <a:tailEnd/>
          </a:ln>
        </p:spPr>
        <p:txBody>
          <a:bodyPr tIns="36000" anchor="ctr">
            <a:spAutoFit/>
          </a:bodyPr>
          <a:lstStyle/>
          <a:p>
            <a:endParaRPr lang="es-AR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8307" name="Oval 115"/>
          <p:cNvSpPr>
            <a:spLocks noChangeArrowheads="1"/>
          </p:cNvSpPr>
          <p:nvPr/>
        </p:nvSpPr>
        <p:spPr bwMode="auto">
          <a:xfrm>
            <a:off x="11021500" y="4005286"/>
            <a:ext cx="577849" cy="504825"/>
          </a:xfrm>
          <a:prstGeom prst="ellipse">
            <a:avLst/>
          </a:prstGeom>
          <a:gradFill rotWithShape="1">
            <a:gsLst>
              <a:gs pos="0">
                <a:srgbClr val="0066FF"/>
              </a:gs>
              <a:gs pos="100000">
                <a:srgbClr val="002F76"/>
              </a:gs>
            </a:gsLst>
            <a:path path="rect">
              <a:fillToRect r="100000" b="100000"/>
            </a:path>
          </a:gradFill>
          <a:ln w="12700">
            <a:solidFill>
              <a:srgbClr val="000080"/>
            </a:solidFill>
            <a:round/>
            <a:headEnd/>
            <a:tailEnd/>
          </a:ln>
        </p:spPr>
        <p:txBody>
          <a:bodyPr tIns="36000" anchor="ctr">
            <a:spAutoFit/>
          </a:bodyPr>
          <a:lstStyle/>
          <a:p>
            <a:endParaRPr lang="es-AR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8308" name="Oval 116"/>
          <p:cNvSpPr>
            <a:spLocks noChangeArrowheads="1"/>
          </p:cNvSpPr>
          <p:nvPr/>
        </p:nvSpPr>
        <p:spPr bwMode="auto">
          <a:xfrm>
            <a:off x="11214101" y="4149748"/>
            <a:ext cx="577851" cy="504825"/>
          </a:xfrm>
          <a:prstGeom prst="ellipse">
            <a:avLst/>
          </a:prstGeom>
          <a:solidFill>
            <a:srgbClr val="CC3300"/>
          </a:solidFill>
          <a:ln w="12700">
            <a:solidFill>
              <a:srgbClr val="000080"/>
            </a:solidFill>
            <a:round/>
            <a:headEnd/>
            <a:tailEnd/>
          </a:ln>
        </p:spPr>
        <p:txBody>
          <a:bodyPr tIns="36000" anchor="ctr">
            <a:spAutoFit/>
          </a:bodyPr>
          <a:lstStyle/>
          <a:p>
            <a:endParaRPr lang="es-AR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8309" name="Oval 117"/>
          <p:cNvSpPr>
            <a:spLocks noChangeArrowheads="1"/>
          </p:cNvSpPr>
          <p:nvPr/>
        </p:nvSpPr>
        <p:spPr bwMode="auto">
          <a:xfrm>
            <a:off x="10687066" y="4221186"/>
            <a:ext cx="577849" cy="504825"/>
          </a:xfrm>
          <a:prstGeom prst="ellipse">
            <a:avLst/>
          </a:prstGeom>
          <a:gradFill rotWithShape="1">
            <a:gsLst>
              <a:gs pos="0">
                <a:srgbClr val="0066FF"/>
              </a:gs>
              <a:gs pos="100000">
                <a:srgbClr val="002F76"/>
              </a:gs>
            </a:gsLst>
            <a:path path="rect">
              <a:fillToRect r="100000" b="100000"/>
            </a:path>
          </a:gradFill>
          <a:ln w="12700">
            <a:solidFill>
              <a:srgbClr val="000080"/>
            </a:solidFill>
            <a:round/>
            <a:headEnd/>
            <a:tailEnd/>
          </a:ln>
        </p:spPr>
        <p:txBody>
          <a:bodyPr tIns="36000" anchor="ctr">
            <a:spAutoFit/>
          </a:bodyPr>
          <a:lstStyle/>
          <a:p>
            <a:endParaRPr lang="es-AR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8310" name="Oval 118"/>
          <p:cNvSpPr>
            <a:spLocks noChangeArrowheads="1"/>
          </p:cNvSpPr>
          <p:nvPr/>
        </p:nvSpPr>
        <p:spPr bwMode="auto">
          <a:xfrm>
            <a:off x="11614166" y="4005286"/>
            <a:ext cx="577849" cy="504825"/>
          </a:xfrm>
          <a:prstGeom prst="ellipse">
            <a:avLst/>
          </a:prstGeom>
          <a:solidFill>
            <a:srgbClr val="CC3300"/>
          </a:solidFill>
          <a:ln w="12700">
            <a:solidFill>
              <a:srgbClr val="000080"/>
            </a:solidFill>
            <a:round/>
            <a:headEnd/>
            <a:tailEnd/>
          </a:ln>
        </p:spPr>
        <p:txBody>
          <a:bodyPr tIns="36000" anchor="ctr">
            <a:spAutoFit/>
          </a:bodyPr>
          <a:lstStyle/>
          <a:p>
            <a:endParaRPr lang="es-AR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8311" name="Oval 119"/>
          <p:cNvSpPr>
            <a:spLocks noChangeArrowheads="1"/>
          </p:cNvSpPr>
          <p:nvPr/>
        </p:nvSpPr>
        <p:spPr bwMode="auto">
          <a:xfrm>
            <a:off x="11089233" y="4292623"/>
            <a:ext cx="577849" cy="504825"/>
          </a:xfrm>
          <a:prstGeom prst="ellipse">
            <a:avLst/>
          </a:prstGeom>
          <a:solidFill>
            <a:srgbClr val="CC3300"/>
          </a:solidFill>
          <a:ln w="12700">
            <a:solidFill>
              <a:srgbClr val="000080"/>
            </a:solidFill>
            <a:round/>
            <a:headEnd/>
            <a:tailEnd/>
          </a:ln>
        </p:spPr>
        <p:txBody>
          <a:bodyPr tIns="36000" anchor="ctr">
            <a:spAutoFit/>
          </a:bodyPr>
          <a:lstStyle/>
          <a:p>
            <a:endParaRPr lang="es-AR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8312" name="Oval 120"/>
          <p:cNvSpPr>
            <a:spLocks noChangeArrowheads="1"/>
          </p:cNvSpPr>
          <p:nvPr/>
        </p:nvSpPr>
        <p:spPr bwMode="auto">
          <a:xfrm>
            <a:off x="10541001" y="3719520"/>
            <a:ext cx="577851" cy="504825"/>
          </a:xfrm>
          <a:prstGeom prst="ellipse">
            <a:avLst/>
          </a:prstGeom>
          <a:gradFill rotWithShape="1">
            <a:gsLst>
              <a:gs pos="0">
                <a:srgbClr val="FF3300"/>
              </a:gs>
              <a:gs pos="100000">
                <a:srgbClr val="761800"/>
              </a:gs>
            </a:gsLst>
            <a:path path="rect">
              <a:fillToRect r="100000" b="100000"/>
            </a:path>
          </a:gradFill>
          <a:ln w="12700">
            <a:solidFill>
              <a:srgbClr val="000080"/>
            </a:solidFill>
            <a:round/>
            <a:headEnd/>
            <a:tailEnd/>
          </a:ln>
        </p:spPr>
        <p:txBody>
          <a:bodyPr tIns="36000" anchor="ctr">
            <a:spAutoFit/>
          </a:bodyPr>
          <a:lstStyle/>
          <a:p>
            <a:endParaRPr lang="es-AR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8313" name="Oval 121"/>
          <p:cNvSpPr>
            <a:spLocks noChangeArrowheads="1"/>
          </p:cNvSpPr>
          <p:nvPr/>
        </p:nvSpPr>
        <p:spPr bwMode="auto">
          <a:xfrm>
            <a:off x="10926233" y="3790954"/>
            <a:ext cx="577851" cy="504825"/>
          </a:xfrm>
          <a:prstGeom prst="ellipse">
            <a:avLst/>
          </a:prstGeom>
          <a:gradFill rotWithShape="1">
            <a:gsLst>
              <a:gs pos="0">
                <a:srgbClr val="FF3300"/>
              </a:gs>
              <a:gs pos="100000">
                <a:srgbClr val="761800"/>
              </a:gs>
            </a:gsLst>
            <a:path path="rect">
              <a:fillToRect r="100000" b="100000"/>
            </a:path>
          </a:gradFill>
          <a:ln w="12700">
            <a:solidFill>
              <a:srgbClr val="000080"/>
            </a:solidFill>
            <a:round/>
            <a:headEnd/>
            <a:tailEnd/>
          </a:ln>
        </p:spPr>
        <p:txBody>
          <a:bodyPr tIns="36000" anchor="ctr">
            <a:spAutoFit/>
          </a:bodyPr>
          <a:lstStyle/>
          <a:p>
            <a:endParaRPr lang="es-AR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8314" name="Oval 122"/>
          <p:cNvSpPr>
            <a:spLocks noChangeArrowheads="1"/>
          </p:cNvSpPr>
          <p:nvPr/>
        </p:nvSpPr>
        <p:spPr bwMode="auto">
          <a:xfrm>
            <a:off x="10416133" y="3932239"/>
            <a:ext cx="577849" cy="504825"/>
          </a:xfrm>
          <a:prstGeom prst="ellipse">
            <a:avLst/>
          </a:prstGeom>
          <a:gradFill rotWithShape="1">
            <a:gsLst>
              <a:gs pos="0">
                <a:srgbClr val="FF3300"/>
              </a:gs>
              <a:gs pos="100000">
                <a:srgbClr val="761800"/>
              </a:gs>
            </a:gsLst>
            <a:path path="rect">
              <a:fillToRect r="100000" b="100000"/>
            </a:path>
          </a:gradFill>
          <a:ln w="12700">
            <a:solidFill>
              <a:srgbClr val="000080"/>
            </a:solidFill>
            <a:round/>
            <a:headEnd/>
            <a:tailEnd/>
          </a:ln>
        </p:spPr>
        <p:txBody>
          <a:bodyPr tIns="36000" anchor="ctr">
            <a:spAutoFit/>
          </a:bodyPr>
          <a:lstStyle/>
          <a:p>
            <a:endParaRPr lang="es-AR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8315" name="Oval 123"/>
          <p:cNvSpPr>
            <a:spLocks noChangeArrowheads="1"/>
          </p:cNvSpPr>
          <p:nvPr/>
        </p:nvSpPr>
        <p:spPr bwMode="auto">
          <a:xfrm>
            <a:off x="11118866" y="3935417"/>
            <a:ext cx="577849" cy="504825"/>
          </a:xfrm>
          <a:prstGeom prst="ellipse">
            <a:avLst/>
          </a:prstGeom>
          <a:gradFill rotWithShape="1">
            <a:gsLst>
              <a:gs pos="0">
                <a:srgbClr val="FF3300"/>
              </a:gs>
              <a:gs pos="100000">
                <a:srgbClr val="761800"/>
              </a:gs>
            </a:gsLst>
            <a:path path="rect">
              <a:fillToRect r="100000" b="100000"/>
            </a:path>
          </a:gradFill>
          <a:ln w="12700">
            <a:solidFill>
              <a:srgbClr val="000080"/>
            </a:solidFill>
            <a:round/>
            <a:headEnd/>
            <a:tailEnd/>
          </a:ln>
        </p:spPr>
        <p:txBody>
          <a:bodyPr tIns="36000" anchor="ctr">
            <a:spAutoFit/>
          </a:bodyPr>
          <a:lstStyle/>
          <a:p>
            <a:endParaRPr lang="es-AR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8316" name="Oval 124"/>
          <p:cNvSpPr>
            <a:spLocks noChangeArrowheads="1"/>
          </p:cNvSpPr>
          <p:nvPr/>
        </p:nvSpPr>
        <p:spPr bwMode="auto">
          <a:xfrm>
            <a:off x="10733633" y="4078311"/>
            <a:ext cx="577849" cy="504825"/>
          </a:xfrm>
          <a:prstGeom prst="ellipse">
            <a:avLst/>
          </a:prstGeom>
          <a:gradFill rotWithShape="1">
            <a:gsLst>
              <a:gs pos="0">
                <a:srgbClr val="FF3300"/>
              </a:gs>
              <a:gs pos="100000">
                <a:srgbClr val="761800"/>
              </a:gs>
            </a:gsLst>
            <a:path path="rect">
              <a:fillToRect r="100000" b="100000"/>
            </a:path>
          </a:gradFill>
          <a:ln w="12700">
            <a:solidFill>
              <a:srgbClr val="000080"/>
            </a:solidFill>
            <a:round/>
            <a:headEnd/>
            <a:tailEnd/>
          </a:ln>
        </p:spPr>
        <p:txBody>
          <a:bodyPr tIns="36000" anchor="ctr">
            <a:spAutoFit/>
          </a:bodyPr>
          <a:lstStyle/>
          <a:p>
            <a:endParaRPr lang="es-AR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8317" name="Oval 125"/>
          <p:cNvSpPr>
            <a:spLocks noChangeArrowheads="1"/>
          </p:cNvSpPr>
          <p:nvPr/>
        </p:nvSpPr>
        <p:spPr bwMode="auto">
          <a:xfrm>
            <a:off x="10704000" y="3644908"/>
            <a:ext cx="577849" cy="504825"/>
          </a:xfrm>
          <a:prstGeom prst="ellipse">
            <a:avLst/>
          </a:prstGeom>
          <a:gradFill rotWithShape="1">
            <a:gsLst>
              <a:gs pos="0">
                <a:srgbClr val="FF3300"/>
              </a:gs>
              <a:gs pos="100000">
                <a:srgbClr val="761800"/>
              </a:gs>
            </a:gsLst>
            <a:path path="rect">
              <a:fillToRect r="100000" b="100000"/>
            </a:path>
          </a:gradFill>
          <a:ln w="12700">
            <a:solidFill>
              <a:srgbClr val="000080"/>
            </a:solidFill>
            <a:round/>
            <a:headEnd/>
            <a:tailEnd/>
          </a:ln>
        </p:spPr>
        <p:txBody>
          <a:bodyPr tIns="36000" anchor="ctr">
            <a:spAutoFit/>
          </a:bodyPr>
          <a:lstStyle/>
          <a:p>
            <a:endParaRPr lang="es-AR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8318" name="Oval 126"/>
          <p:cNvSpPr>
            <a:spLocks noChangeArrowheads="1"/>
          </p:cNvSpPr>
          <p:nvPr/>
        </p:nvSpPr>
        <p:spPr bwMode="auto">
          <a:xfrm>
            <a:off x="11214101" y="3719520"/>
            <a:ext cx="577851" cy="504825"/>
          </a:xfrm>
          <a:prstGeom prst="ellipse">
            <a:avLst/>
          </a:prstGeom>
          <a:gradFill rotWithShape="1">
            <a:gsLst>
              <a:gs pos="0">
                <a:srgbClr val="FF3300"/>
              </a:gs>
              <a:gs pos="100000">
                <a:srgbClr val="761800"/>
              </a:gs>
            </a:gsLst>
            <a:path path="rect">
              <a:fillToRect r="100000" b="100000"/>
            </a:path>
          </a:gradFill>
          <a:ln w="12700">
            <a:solidFill>
              <a:srgbClr val="000080"/>
            </a:solidFill>
            <a:round/>
            <a:headEnd/>
            <a:tailEnd/>
          </a:ln>
        </p:spPr>
        <p:txBody>
          <a:bodyPr tIns="36000" anchor="ctr">
            <a:spAutoFit/>
          </a:bodyPr>
          <a:lstStyle/>
          <a:p>
            <a:endParaRPr lang="es-AR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8319" name="Oval 127"/>
          <p:cNvSpPr>
            <a:spLocks noChangeArrowheads="1"/>
          </p:cNvSpPr>
          <p:nvPr/>
        </p:nvSpPr>
        <p:spPr bwMode="auto">
          <a:xfrm>
            <a:off x="11089233" y="4148161"/>
            <a:ext cx="577849" cy="504825"/>
          </a:xfrm>
          <a:prstGeom prst="ellipse">
            <a:avLst/>
          </a:prstGeom>
          <a:gradFill rotWithShape="1">
            <a:gsLst>
              <a:gs pos="0">
                <a:srgbClr val="FF3300"/>
              </a:gs>
              <a:gs pos="100000">
                <a:srgbClr val="761800"/>
              </a:gs>
            </a:gsLst>
            <a:path path="rect">
              <a:fillToRect r="100000" b="100000"/>
            </a:path>
          </a:gradFill>
          <a:ln w="12700">
            <a:solidFill>
              <a:srgbClr val="000080"/>
            </a:solidFill>
            <a:round/>
            <a:headEnd/>
            <a:tailEnd/>
          </a:ln>
        </p:spPr>
        <p:txBody>
          <a:bodyPr tIns="36000" anchor="ctr">
            <a:spAutoFit/>
          </a:bodyPr>
          <a:lstStyle/>
          <a:p>
            <a:endParaRPr lang="es-AR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8320" name="Oval 128"/>
          <p:cNvSpPr>
            <a:spLocks noChangeArrowheads="1"/>
          </p:cNvSpPr>
          <p:nvPr/>
        </p:nvSpPr>
        <p:spPr bwMode="auto">
          <a:xfrm>
            <a:off x="10896601" y="3932239"/>
            <a:ext cx="577851" cy="504825"/>
          </a:xfrm>
          <a:prstGeom prst="ellipse">
            <a:avLst/>
          </a:prstGeom>
          <a:solidFill>
            <a:srgbClr val="CC3300"/>
          </a:solidFill>
          <a:ln w="12700">
            <a:solidFill>
              <a:srgbClr val="000080"/>
            </a:solidFill>
            <a:round/>
            <a:headEnd/>
            <a:tailEnd/>
          </a:ln>
        </p:spPr>
        <p:txBody>
          <a:bodyPr tIns="36000" anchor="ctr">
            <a:spAutoFit/>
          </a:bodyPr>
          <a:lstStyle/>
          <a:p>
            <a:endParaRPr lang="es-AR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8321" name="Oval 129"/>
          <p:cNvSpPr>
            <a:spLocks noChangeArrowheads="1"/>
          </p:cNvSpPr>
          <p:nvPr/>
        </p:nvSpPr>
        <p:spPr bwMode="auto">
          <a:xfrm>
            <a:off x="10443633" y="3789370"/>
            <a:ext cx="577851" cy="504825"/>
          </a:xfrm>
          <a:prstGeom prst="ellipse">
            <a:avLst/>
          </a:prstGeom>
          <a:gradFill rotWithShape="1">
            <a:gsLst>
              <a:gs pos="0">
                <a:srgbClr val="0066FF"/>
              </a:gs>
              <a:gs pos="100000">
                <a:srgbClr val="002F76"/>
              </a:gs>
            </a:gsLst>
            <a:path path="rect">
              <a:fillToRect r="100000" b="100000"/>
            </a:path>
          </a:gradFill>
          <a:ln w="12700">
            <a:solidFill>
              <a:srgbClr val="000080"/>
            </a:solidFill>
            <a:round/>
            <a:headEnd/>
            <a:tailEnd/>
          </a:ln>
        </p:spPr>
        <p:txBody>
          <a:bodyPr tIns="36000" anchor="ctr">
            <a:spAutoFit/>
          </a:bodyPr>
          <a:lstStyle/>
          <a:p>
            <a:endParaRPr lang="es-AR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8322" name="Text Box 130"/>
          <p:cNvSpPr txBox="1">
            <a:spLocks noChangeArrowheads="1"/>
          </p:cNvSpPr>
          <p:nvPr/>
        </p:nvSpPr>
        <p:spPr bwMode="auto">
          <a:xfrm>
            <a:off x="4943888" y="5013199"/>
            <a:ext cx="223943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 b="1" dirty="0">
                <a:solidFill>
                  <a:srgbClr val="C0504D"/>
                </a:solidFill>
                <a:latin typeface="VAG Round"/>
              </a:rPr>
              <a:t>Las </a:t>
            </a:r>
            <a:r>
              <a:rPr lang="en-US" sz="1200" b="1" dirty="0" err="1">
                <a:solidFill>
                  <a:srgbClr val="C0504D"/>
                </a:solidFill>
                <a:latin typeface="VAG Round"/>
              </a:rPr>
              <a:t>mutantes</a:t>
            </a:r>
            <a:r>
              <a:rPr lang="en-US" sz="1200" b="1" dirty="0">
                <a:solidFill>
                  <a:srgbClr val="C0504D"/>
                </a:solidFill>
                <a:latin typeface="VAG Round"/>
              </a:rPr>
              <a:t> </a:t>
            </a:r>
            <a:r>
              <a:rPr lang="en-US" sz="1200" b="1" dirty="0" err="1">
                <a:solidFill>
                  <a:srgbClr val="C0504D"/>
                </a:solidFill>
                <a:latin typeface="VAG Round"/>
              </a:rPr>
              <a:t>resistentes</a:t>
            </a:r>
            <a:r>
              <a:rPr lang="en-US" sz="1200" b="1" dirty="0">
                <a:solidFill>
                  <a:srgbClr val="C0504D"/>
                </a:solidFill>
                <a:latin typeface="VAG Round"/>
              </a:rPr>
              <a:t> se </a:t>
            </a:r>
            <a:r>
              <a:rPr lang="en-US" sz="1200" b="1" dirty="0" err="1">
                <a:solidFill>
                  <a:srgbClr val="C0504D"/>
                </a:solidFill>
                <a:latin typeface="VAG Round"/>
              </a:rPr>
              <a:t>reproducen</a:t>
            </a:r>
            <a:r>
              <a:rPr lang="en-US" sz="1200" b="1" dirty="0">
                <a:solidFill>
                  <a:srgbClr val="C0504D"/>
                </a:solidFill>
                <a:latin typeface="VAG Round"/>
              </a:rPr>
              <a:t> </a:t>
            </a:r>
            <a:r>
              <a:rPr lang="en-US" sz="1200" b="1" dirty="0" err="1">
                <a:solidFill>
                  <a:srgbClr val="C0504D"/>
                </a:solidFill>
                <a:latin typeface="VAG Round"/>
              </a:rPr>
              <a:t>ocupando</a:t>
            </a:r>
            <a:r>
              <a:rPr lang="en-US" sz="1200" b="1" dirty="0">
                <a:solidFill>
                  <a:srgbClr val="C0504D"/>
                </a:solidFill>
                <a:latin typeface="VAG Round"/>
              </a:rPr>
              <a:t> el </a:t>
            </a:r>
            <a:r>
              <a:rPr lang="en-US" sz="1200" b="1" dirty="0" err="1">
                <a:solidFill>
                  <a:srgbClr val="C0504D"/>
                </a:solidFill>
                <a:latin typeface="VAG Round"/>
              </a:rPr>
              <a:t>nicho</a:t>
            </a:r>
            <a:r>
              <a:rPr lang="en-US" sz="1200" b="1" dirty="0">
                <a:solidFill>
                  <a:srgbClr val="C0504D"/>
                </a:solidFill>
                <a:latin typeface="VAG Round"/>
              </a:rPr>
              <a:t> de </a:t>
            </a:r>
            <a:r>
              <a:rPr lang="en-US" sz="1200" b="1" dirty="0" err="1">
                <a:solidFill>
                  <a:srgbClr val="C0504D"/>
                </a:solidFill>
                <a:latin typeface="VAG Round"/>
              </a:rPr>
              <a:t>las</a:t>
            </a:r>
            <a:r>
              <a:rPr lang="en-US" sz="1200" b="1" dirty="0">
                <a:solidFill>
                  <a:srgbClr val="C0504D"/>
                </a:solidFill>
                <a:latin typeface="VAG Round"/>
              </a:rPr>
              <a:t> </a:t>
            </a:r>
            <a:r>
              <a:rPr lang="en-US" sz="1200" b="1" dirty="0" err="1">
                <a:solidFill>
                  <a:srgbClr val="C0504D"/>
                </a:solidFill>
                <a:latin typeface="VAG Round"/>
              </a:rPr>
              <a:t>sensibles</a:t>
            </a:r>
            <a:endParaRPr lang="en-US" sz="1200" b="1" dirty="0">
              <a:solidFill>
                <a:srgbClr val="C0504D"/>
              </a:solidFill>
              <a:latin typeface="VAG Round"/>
            </a:endParaRPr>
          </a:p>
        </p:txBody>
      </p:sp>
      <p:sp>
        <p:nvSpPr>
          <p:cNvPr id="8323" name="Oval 131"/>
          <p:cNvSpPr>
            <a:spLocks noChangeArrowheads="1"/>
          </p:cNvSpPr>
          <p:nvPr/>
        </p:nvSpPr>
        <p:spPr bwMode="auto">
          <a:xfrm>
            <a:off x="814933" y="3716342"/>
            <a:ext cx="577849" cy="504825"/>
          </a:xfrm>
          <a:prstGeom prst="ellipse">
            <a:avLst/>
          </a:prstGeom>
          <a:solidFill>
            <a:srgbClr val="FF33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tIns="36000" anchor="ctr">
            <a:spAutoFit/>
          </a:bodyPr>
          <a:lstStyle/>
          <a:p>
            <a:endParaRPr lang="es-AR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26681" name="3 CuadroTexto"/>
          <p:cNvSpPr txBox="1">
            <a:spLocks noChangeArrowheads="1"/>
          </p:cNvSpPr>
          <p:nvPr/>
        </p:nvSpPr>
        <p:spPr bwMode="auto">
          <a:xfrm>
            <a:off x="8953503" y="6581798"/>
            <a:ext cx="32385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AR" sz="1200" i="1">
                <a:solidFill>
                  <a:prstClr val="black"/>
                </a:solidFill>
              </a:rPr>
              <a:t>Gentileza Dr. Fernando Pasteran</a:t>
            </a:r>
          </a:p>
        </p:txBody>
      </p:sp>
      <p:sp>
        <p:nvSpPr>
          <p:cNvPr id="129" name="128 CuadroTexto"/>
          <p:cNvSpPr txBox="1"/>
          <p:nvPr/>
        </p:nvSpPr>
        <p:spPr>
          <a:xfrm>
            <a:off x="0" y="6119336"/>
            <a:ext cx="24475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b="1" dirty="0">
                <a:solidFill>
                  <a:prstClr val="black"/>
                </a:solidFill>
              </a:rPr>
              <a:t>Por transferencia de factores de R o por mutantes R</a:t>
            </a:r>
          </a:p>
        </p:txBody>
      </p:sp>
    </p:spTree>
    <p:extLst>
      <p:ext uri="{BB962C8B-B14F-4D97-AF65-F5344CB8AC3E}">
        <p14:creationId xmlns:p14="http://schemas.microsoft.com/office/powerpoint/2010/main" val="24980869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2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8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withGroup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withGroup">
                            <p:stCondLst>
                              <p:cond delay="750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83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withGroup">
                            <p:stCondLst>
                              <p:cond delay="8500"/>
                            </p:stCondLst>
                            <p:childTnLst>
                              <p:par>
                                <p:cTn id="8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withGroup">
                            <p:stCondLst>
                              <p:cond delay="9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withGroup">
                            <p:stCondLst>
                              <p:cond delay="11500"/>
                            </p:stCondLst>
                            <p:childTnLst>
                              <p:par>
                                <p:cTn id="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withGroup">
                            <p:stCondLst>
                              <p:cond delay="13500"/>
                            </p:stCondLst>
                            <p:childTnLst>
                              <p:par>
                                <p:cTn id="9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withGroup">
                            <p:stCondLst>
                              <p:cond delay="145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0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withGroup">
                            <p:stCondLst>
                              <p:cond delay="165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000"/>
                                        <p:tgtEl>
                                          <p:spTgt spid="8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000"/>
                                        <p:tgtEl>
                                          <p:spTgt spid="8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2000"/>
                                        <p:tgtEl>
                                          <p:spTgt spid="8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000"/>
                                        <p:tgtEl>
                                          <p:spTgt spid="8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000"/>
                                        <p:tgtEl>
                                          <p:spTgt spid="8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000"/>
                                        <p:tgtEl>
                                          <p:spTgt spid="8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8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000"/>
                                        <p:tgtEl>
                                          <p:spTgt spid="8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2000"/>
                                        <p:tgtEl>
                                          <p:spTgt spid="8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2000"/>
                                        <p:tgtEl>
                                          <p:spTgt spid="8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2000"/>
                                        <p:tgtEl>
                                          <p:spTgt spid="8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2000"/>
                                        <p:tgtEl>
                                          <p:spTgt spid="8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2000"/>
                                        <p:tgtEl>
                                          <p:spTgt spid="8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2000"/>
                                        <p:tgtEl>
                                          <p:spTgt spid="8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2000"/>
                                        <p:tgtEl>
                                          <p:spTgt spid="8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2000"/>
                                        <p:tgtEl>
                                          <p:spTgt spid="8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2000"/>
                                        <p:tgtEl>
                                          <p:spTgt spid="8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2000"/>
                                        <p:tgtEl>
                                          <p:spTgt spid="8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2000"/>
                                        <p:tgtEl>
                                          <p:spTgt spid="8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2000"/>
                                        <p:tgtEl>
                                          <p:spTgt spid="8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2000"/>
                                        <p:tgtEl>
                                          <p:spTgt spid="8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2000"/>
                                        <p:tgtEl>
                                          <p:spTgt spid="8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2000"/>
                                        <p:tgtEl>
                                          <p:spTgt spid="8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2000"/>
                                        <p:tgtEl>
                                          <p:spTgt spid="8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2000"/>
                                        <p:tgtEl>
                                          <p:spTgt spid="8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 nodeType="withGroup">
                            <p:stCondLst>
                              <p:cond delay="18500"/>
                            </p:stCondLst>
                            <p:childTnLst>
                              <p:par>
                                <p:cTn id="18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 nodeType="withGroup">
                            <p:stCondLst>
                              <p:cond delay="19500"/>
                            </p:stCondLst>
                            <p:childTnLst>
                              <p:par>
                                <p:cTn id="19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82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00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 nodeType="afterGroup">
                            <p:stCondLst>
                              <p:cond delay="20500"/>
                            </p:stCondLst>
                            <p:childTnLst>
                              <p:par>
                                <p:cTn id="20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2000"/>
                                        <p:tgtEl>
                                          <p:spTgt spid="83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 nodeType="afterGroup">
                            <p:stCondLst>
                              <p:cond delay="22500"/>
                            </p:stCondLst>
                            <p:childTnLst>
                              <p:par>
                                <p:cTn id="20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2000"/>
                                        <p:tgtEl>
                                          <p:spTgt spid="83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 nodeType="afterGroup">
                            <p:stCondLst>
                              <p:cond delay="24500"/>
                            </p:stCondLst>
                            <p:childTnLst>
                              <p:par>
                                <p:cTn id="20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2000"/>
                                        <p:tgtEl>
                                          <p:spTgt spid="83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 nodeType="afterGroup">
                            <p:stCondLst>
                              <p:cond delay="26500"/>
                            </p:stCondLst>
                            <p:childTnLst>
                              <p:par>
                                <p:cTn id="21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2000"/>
                                        <p:tgtEl>
                                          <p:spTgt spid="83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 nodeType="afterGroup">
                            <p:stCondLst>
                              <p:cond delay="28500"/>
                            </p:stCondLst>
                            <p:childTnLst>
                              <p:par>
                                <p:cTn id="21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2000"/>
                                        <p:tgtEl>
                                          <p:spTgt spid="83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 nodeType="afterGroup">
                            <p:stCondLst>
                              <p:cond delay="30500"/>
                            </p:stCondLst>
                            <p:childTnLst>
                              <p:par>
                                <p:cTn id="22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2000"/>
                                        <p:tgtEl>
                                          <p:spTgt spid="83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 nodeType="afterGroup">
                            <p:stCondLst>
                              <p:cond delay="32500"/>
                            </p:stCondLst>
                            <p:childTnLst>
                              <p:par>
                                <p:cTn id="22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2000"/>
                                        <p:tgtEl>
                                          <p:spTgt spid="83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/>
      <p:bldP spid="8202" grpId="0" animBg="1"/>
      <p:bldP spid="8203" grpId="0" animBg="1"/>
      <p:bldP spid="8204" grpId="0" animBg="1"/>
      <p:bldP spid="8205" grpId="0" animBg="1"/>
      <p:bldP spid="8206" grpId="0"/>
      <p:bldP spid="8207" grpId="0"/>
      <p:bldP spid="8208" grpId="0"/>
      <p:bldP spid="8209" grpId="0" animBg="1"/>
      <p:bldP spid="8210" grpId="0"/>
      <p:bldP spid="8211" grpId="0" animBg="1"/>
      <p:bldP spid="8212" grpId="0"/>
      <p:bldP spid="8244" grpId="0" animBg="1"/>
      <p:bldP spid="8245" grpId="0" animBg="1"/>
      <p:bldP spid="8246" grpId="0" animBg="1"/>
      <p:bldP spid="8247" grpId="0" animBg="1"/>
      <p:bldP spid="8248" grpId="0" animBg="1"/>
      <p:bldP spid="8249" grpId="0" animBg="1"/>
      <p:bldP spid="8250" grpId="0" animBg="1"/>
      <p:bldP spid="8251" grpId="0" animBg="1"/>
      <p:bldP spid="8252" grpId="0" animBg="1"/>
      <p:bldP spid="8253" grpId="0" animBg="1"/>
      <p:bldP spid="8297" grpId="0" animBg="1"/>
      <p:bldP spid="8298" grpId="0" animBg="1"/>
      <p:bldP spid="8299" grpId="0" animBg="1"/>
      <p:bldP spid="8300" grpId="0" animBg="1"/>
      <p:bldP spid="8301" grpId="0" animBg="1"/>
      <p:bldP spid="8301" grpId="1" animBg="1"/>
      <p:bldP spid="8302" grpId="0" animBg="1"/>
      <p:bldP spid="8302" grpId="1" animBg="1"/>
      <p:bldP spid="8303" grpId="0" animBg="1"/>
      <p:bldP spid="8303" grpId="1" animBg="1"/>
      <p:bldP spid="8304" grpId="0" animBg="1"/>
      <p:bldP spid="8304" grpId="1" animBg="1"/>
      <p:bldP spid="8305" grpId="0" animBg="1"/>
      <p:bldP spid="8306" grpId="0" animBg="1"/>
      <p:bldP spid="8307" grpId="0" animBg="1"/>
      <p:bldP spid="8308" grpId="0" animBg="1"/>
      <p:bldP spid="8309" grpId="0" animBg="1"/>
      <p:bldP spid="8310" grpId="0" animBg="1"/>
      <p:bldP spid="8310" grpId="1" animBg="1"/>
      <p:bldP spid="8311" grpId="0" animBg="1"/>
      <p:bldP spid="8311" grpId="1" animBg="1"/>
      <p:bldP spid="8312" grpId="0" animBg="1"/>
      <p:bldP spid="8313" grpId="0" animBg="1"/>
      <p:bldP spid="8314" grpId="0" animBg="1"/>
      <p:bldP spid="8315" grpId="0" animBg="1"/>
      <p:bldP spid="8316" grpId="0" animBg="1"/>
      <p:bldP spid="8317" grpId="0" animBg="1"/>
      <p:bldP spid="8318" grpId="0" animBg="1"/>
      <p:bldP spid="8319" grpId="0" animBg="1"/>
      <p:bldP spid="8320" grpId="0" animBg="1"/>
      <p:bldP spid="8320" grpId="1" animBg="1"/>
      <p:bldP spid="8321" grpId="0" animBg="1"/>
      <p:bldP spid="8322" grpId="0"/>
      <p:bldP spid="8323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 descr="Diapositiva33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49" y="404664"/>
            <a:ext cx="10950571" cy="6153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234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AR" sz="3600" b="1" dirty="0" smtClean="0">
                <a:solidFill>
                  <a:schemeClr val="tx1"/>
                </a:solidFill>
              </a:rPr>
              <a:t>Estafilococo: patrones de resistencia</a:t>
            </a:r>
            <a:endParaRPr lang="es-AR" sz="3600" b="1" dirty="0">
              <a:solidFill>
                <a:schemeClr val="tx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3200" b="1" dirty="0" smtClean="0"/>
              <a:t>Estafilococo Meticilino sensible (EMS).</a:t>
            </a:r>
          </a:p>
          <a:p>
            <a:r>
              <a:rPr lang="es-AR" sz="3200" b="1" dirty="0" smtClean="0"/>
              <a:t>Estafilococo Meticilino Resistente de la comunidad (EMR </a:t>
            </a:r>
            <a:r>
              <a:rPr lang="es-AR" sz="3200" b="1" dirty="0" err="1" smtClean="0"/>
              <a:t>co</a:t>
            </a:r>
            <a:r>
              <a:rPr lang="es-AR" sz="3200" b="1" dirty="0" smtClean="0"/>
              <a:t>).</a:t>
            </a:r>
          </a:p>
          <a:p>
            <a:r>
              <a:rPr lang="es-AR" sz="3200" b="1" dirty="0" smtClean="0"/>
              <a:t>Estafilococo Meticilino Resistente Intrahospitalario (EMR </a:t>
            </a:r>
            <a:r>
              <a:rPr lang="es-AR" sz="3200" b="1" dirty="0" err="1" smtClean="0"/>
              <a:t>ih</a:t>
            </a:r>
            <a:r>
              <a:rPr lang="es-AR" sz="3200" b="1" dirty="0" smtClean="0"/>
              <a:t>).</a:t>
            </a:r>
            <a:endParaRPr lang="es-AR" sz="3200" b="1" dirty="0"/>
          </a:p>
        </p:txBody>
      </p:sp>
    </p:spTree>
    <p:extLst>
      <p:ext uri="{BB962C8B-B14F-4D97-AF65-F5344CB8AC3E}">
        <p14:creationId xmlns:p14="http://schemas.microsoft.com/office/powerpoint/2010/main" val="1520074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3600" b="1" dirty="0" smtClean="0">
                <a:solidFill>
                  <a:schemeClr val="tx1"/>
                </a:solidFill>
              </a:rPr>
              <a:t>Antibacterianos para estafilococo</a:t>
            </a:r>
            <a:endParaRPr lang="es-ES" sz="3600" b="1" dirty="0" smtClean="0">
              <a:solidFill>
                <a:schemeClr val="tx1"/>
              </a:solidFill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AR" dirty="0" smtClean="0"/>
          </a:p>
          <a:p>
            <a:r>
              <a:rPr lang="es-AR" b="1" dirty="0" smtClean="0">
                <a:solidFill>
                  <a:schemeClr val="tx1"/>
                </a:solidFill>
              </a:rPr>
              <a:t>MSSA: </a:t>
            </a:r>
            <a:r>
              <a:rPr lang="es-AR" sz="2800" b="1" dirty="0" err="1" smtClean="0">
                <a:solidFill>
                  <a:schemeClr val="tx1"/>
                </a:solidFill>
              </a:rPr>
              <a:t>Cef</a:t>
            </a:r>
            <a:r>
              <a:rPr lang="es-AR" sz="2800" b="1" dirty="0" smtClean="0">
                <a:solidFill>
                  <a:schemeClr val="tx1"/>
                </a:solidFill>
              </a:rPr>
              <a:t>. 1º G, </a:t>
            </a:r>
            <a:r>
              <a:rPr lang="es-AR" sz="2800" b="1" dirty="0" err="1" smtClean="0">
                <a:solidFill>
                  <a:schemeClr val="tx1"/>
                </a:solidFill>
              </a:rPr>
              <a:t>Rifam</a:t>
            </a:r>
            <a:r>
              <a:rPr lang="es-AR" sz="2800" b="1" dirty="0" smtClean="0">
                <a:solidFill>
                  <a:schemeClr val="tx1"/>
                </a:solidFill>
              </a:rPr>
              <a:t>, </a:t>
            </a:r>
            <a:r>
              <a:rPr lang="es-AR" sz="2800" b="1" dirty="0" err="1" smtClean="0">
                <a:solidFill>
                  <a:schemeClr val="tx1"/>
                </a:solidFill>
              </a:rPr>
              <a:t>Tms</a:t>
            </a:r>
            <a:r>
              <a:rPr lang="es-AR" sz="2800" b="1" dirty="0" smtClean="0">
                <a:solidFill>
                  <a:schemeClr val="tx1"/>
                </a:solidFill>
              </a:rPr>
              <a:t>, </a:t>
            </a:r>
            <a:r>
              <a:rPr lang="es-AR" sz="2800" b="1" dirty="0" err="1" smtClean="0">
                <a:solidFill>
                  <a:schemeClr val="tx1"/>
                </a:solidFill>
              </a:rPr>
              <a:t>Macrólidos</a:t>
            </a:r>
            <a:r>
              <a:rPr lang="es-AR" sz="2800" b="1" dirty="0" smtClean="0">
                <a:solidFill>
                  <a:schemeClr val="tx1"/>
                </a:solidFill>
              </a:rPr>
              <a:t>.</a:t>
            </a:r>
          </a:p>
          <a:p>
            <a:r>
              <a:rPr lang="es-AR" b="1" dirty="0" err="1" smtClean="0">
                <a:solidFill>
                  <a:srgbClr val="0070C0"/>
                </a:solidFill>
              </a:rPr>
              <a:t>MRSAc</a:t>
            </a:r>
            <a:r>
              <a:rPr lang="es-AR" b="1" dirty="0" smtClean="0">
                <a:solidFill>
                  <a:srgbClr val="0070C0"/>
                </a:solidFill>
              </a:rPr>
              <a:t>: </a:t>
            </a:r>
            <a:r>
              <a:rPr lang="es-AR" b="1" dirty="0" err="1" smtClean="0">
                <a:solidFill>
                  <a:srgbClr val="0070C0"/>
                </a:solidFill>
              </a:rPr>
              <a:t>Clinda</a:t>
            </a:r>
            <a:r>
              <a:rPr lang="es-AR" b="1" dirty="0" smtClean="0">
                <a:solidFill>
                  <a:srgbClr val="0070C0"/>
                </a:solidFill>
              </a:rPr>
              <a:t>, </a:t>
            </a:r>
            <a:r>
              <a:rPr lang="es-AR" b="1" dirty="0" err="1" smtClean="0">
                <a:solidFill>
                  <a:srgbClr val="0070C0"/>
                </a:solidFill>
              </a:rPr>
              <a:t>Tms</a:t>
            </a:r>
            <a:r>
              <a:rPr lang="es-AR" b="1" dirty="0" smtClean="0">
                <a:solidFill>
                  <a:srgbClr val="0070C0"/>
                </a:solidFill>
              </a:rPr>
              <a:t>, </a:t>
            </a:r>
            <a:r>
              <a:rPr lang="es-AR" b="1" dirty="0" err="1" smtClean="0">
                <a:solidFill>
                  <a:srgbClr val="0070C0"/>
                </a:solidFill>
              </a:rPr>
              <a:t>Rifam</a:t>
            </a:r>
            <a:r>
              <a:rPr lang="es-AR" b="1" dirty="0" smtClean="0">
                <a:solidFill>
                  <a:srgbClr val="0070C0"/>
                </a:solidFill>
              </a:rPr>
              <a:t>, </a:t>
            </a:r>
            <a:r>
              <a:rPr lang="es-AR" b="1" dirty="0" err="1" smtClean="0">
                <a:solidFill>
                  <a:srgbClr val="0070C0"/>
                </a:solidFill>
              </a:rPr>
              <a:t>Cipro</a:t>
            </a:r>
            <a:r>
              <a:rPr lang="es-AR" b="1" dirty="0" smtClean="0">
                <a:solidFill>
                  <a:srgbClr val="0070C0"/>
                </a:solidFill>
              </a:rPr>
              <a:t>, Mino</a:t>
            </a:r>
          </a:p>
          <a:p>
            <a:r>
              <a:rPr lang="es-AR" b="1" dirty="0" err="1" smtClean="0">
                <a:solidFill>
                  <a:schemeClr val="tx1"/>
                </a:solidFill>
              </a:rPr>
              <a:t>MRSAh</a:t>
            </a:r>
            <a:r>
              <a:rPr lang="es-AR" b="1" dirty="0" smtClean="0">
                <a:solidFill>
                  <a:schemeClr val="tx1"/>
                </a:solidFill>
              </a:rPr>
              <a:t>: </a:t>
            </a:r>
            <a:r>
              <a:rPr lang="es-AR" sz="2800" b="1" dirty="0" smtClean="0">
                <a:solidFill>
                  <a:schemeClr val="tx1"/>
                </a:solidFill>
              </a:rPr>
              <a:t>Vancomicina</a:t>
            </a:r>
          </a:p>
          <a:p>
            <a:pPr>
              <a:buFontTx/>
              <a:buNone/>
            </a:pPr>
            <a:r>
              <a:rPr lang="es-AR" sz="2800" b="1" dirty="0" smtClean="0">
                <a:solidFill>
                  <a:schemeClr val="tx1"/>
                </a:solidFill>
              </a:rPr>
              <a:t>                      Bacteriemia: Daptomicina</a:t>
            </a:r>
          </a:p>
          <a:p>
            <a:pPr>
              <a:buFontTx/>
              <a:buNone/>
            </a:pPr>
            <a:r>
              <a:rPr lang="es-AR" sz="2800" b="1" dirty="0" smtClean="0">
                <a:solidFill>
                  <a:schemeClr val="tx1"/>
                </a:solidFill>
              </a:rPr>
              <a:t>                      Neumonías:  </a:t>
            </a:r>
            <a:r>
              <a:rPr lang="es-AR" sz="2800" b="1" dirty="0" err="1" smtClean="0">
                <a:solidFill>
                  <a:schemeClr val="tx1"/>
                </a:solidFill>
              </a:rPr>
              <a:t>Linesolid</a:t>
            </a:r>
            <a:endParaRPr lang="es-AR" sz="2800" b="1" dirty="0" smtClean="0">
              <a:solidFill>
                <a:schemeClr val="tx1"/>
              </a:solidFill>
            </a:endParaRPr>
          </a:p>
          <a:p>
            <a:pPr>
              <a:buFontTx/>
              <a:buNone/>
            </a:pPr>
            <a:r>
              <a:rPr lang="es-AR" sz="2800" b="1" dirty="0" smtClean="0">
                <a:solidFill>
                  <a:schemeClr val="tx1"/>
                </a:solidFill>
              </a:rPr>
              <a:t>                      Piel y P. Blandas: </a:t>
            </a:r>
            <a:r>
              <a:rPr lang="es-AR" sz="2800" b="1" dirty="0" err="1" smtClean="0">
                <a:solidFill>
                  <a:schemeClr val="tx1"/>
                </a:solidFill>
              </a:rPr>
              <a:t>Tigeciclina</a:t>
            </a:r>
            <a:endParaRPr lang="es-AR" sz="2800" b="1" dirty="0" smtClean="0">
              <a:solidFill>
                <a:schemeClr val="tx1"/>
              </a:solidFill>
            </a:endParaRPr>
          </a:p>
          <a:p>
            <a:pPr>
              <a:buFontTx/>
              <a:buNone/>
            </a:pPr>
            <a:r>
              <a:rPr lang="es-AR" sz="2800" b="1" dirty="0"/>
              <a:t> </a:t>
            </a:r>
            <a:r>
              <a:rPr lang="es-AR" sz="2800" b="1" dirty="0" smtClean="0"/>
              <a:t>                                                     </a:t>
            </a:r>
            <a:r>
              <a:rPr lang="es-AR" sz="2800" b="1" dirty="0" err="1" smtClean="0"/>
              <a:t>Ceftarolina</a:t>
            </a:r>
            <a:endParaRPr lang="es-ES" sz="28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091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0" y="837740"/>
            <a:ext cx="11440848" cy="5615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2447595" y="260648"/>
            <a:ext cx="6336704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b="1" dirty="0" smtClean="0"/>
              <a:t>PASOS DE LA RESISTENCIA</a:t>
            </a:r>
            <a:endParaRPr lang="es-AR" sz="2800" b="1" dirty="0"/>
          </a:p>
        </p:txBody>
      </p:sp>
    </p:spTree>
    <p:extLst>
      <p:ext uri="{BB962C8B-B14F-4D97-AF65-F5344CB8AC3E}">
        <p14:creationId xmlns:p14="http://schemas.microsoft.com/office/powerpoint/2010/main" val="3565684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3340" y="135811"/>
            <a:ext cx="11805719" cy="6640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4573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79" y="186"/>
            <a:ext cx="12170833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010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s-AR" b="1" dirty="0">
                <a:solidFill>
                  <a:schemeClr val="bg1"/>
                </a:solidFill>
              </a:rPr>
              <a:t>¿Cómo llegamos a esto?</a:t>
            </a:r>
          </a:p>
        </p:txBody>
      </p:sp>
      <p:pic>
        <p:nvPicPr>
          <p:cNvPr id="73730" name="Picture 2" descr="http://previews.123rf.com/images/davisales/davisales1109/davisales110900056/10554767-A-guy-grabbing-his-hair-with-angry-Stock-Vector-angry-man-fac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9403" y="1484784"/>
            <a:ext cx="4255652" cy="3152456"/>
          </a:xfrm>
          <a:prstGeom prst="rect">
            <a:avLst/>
          </a:prstGeom>
          <a:noFill/>
        </p:spPr>
      </p:pic>
      <p:sp>
        <p:nvSpPr>
          <p:cNvPr id="8" name="7 Rectángulo"/>
          <p:cNvSpPr/>
          <p:nvPr/>
        </p:nvSpPr>
        <p:spPr>
          <a:xfrm>
            <a:off x="5423925" y="3789043"/>
            <a:ext cx="6768075" cy="2456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Clr>
                <a:srgbClr val="0070C0"/>
              </a:buClr>
              <a:buFont typeface="Arial" pitchFamily="34" charset="0"/>
              <a:buChar char="•"/>
            </a:pPr>
            <a:r>
              <a:rPr lang="es-ES_tradnl" sz="2400" b="1" dirty="0">
                <a:solidFill>
                  <a:srgbClr val="C0504D"/>
                </a:solidFill>
              </a:rPr>
              <a:t>Prescriptores (médicos, odontólogos)</a:t>
            </a:r>
          </a:p>
          <a:p>
            <a:pPr>
              <a:lnSpc>
                <a:spcPct val="110000"/>
              </a:lnSpc>
              <a:buClr>
                <a:srgbClr val="0070C0"/>
              </a:buClr>
              <a:buFont typeface="Arial" pitchFamily="34" charset="0"/>
              <a:buChar char="•"/>
            </a:pPr>
            <a:r>
              <a:rPr lang="es-ES_tradnl" sz="2400" b="1" dirty="0">
                <a:solidFill>
                  <a:srgbClr val="C0504D"/>
                </a:solidFill>
              </a:rPr>
              <a:t>Dispensadores (farmacéuticos)</a:t>
            </a:r>
          </a:p>
          <a:p>
            <a:pPr>
              <a:lnSpc>
                <a:spcPct val="110000"/>
              </a:lnSpc>
              <a:buClr>
                <a:srgbClr val="0070C0"/>
              </a:buClr>
              <a:buFont typeface="Arial" pitchFamily="34" charset="0"/>
              <a:buChar char="•"/>
            </a:pPr>
            <a:r>
              <a:rPr lang="es-ES_tradnl" sz="2400" b="1" dirty="0">
                <a:solidFill>
                  <a:srgbClr val="C0504D"/>
                </a:solidFill>
              </a:rPr>
              <a:t>Microbiólogos</a:t>
            </a:r>
          </a:p>
          <a:p>
            <a:pPr>
              <a:lnSpc>
                <a:spcPct val="110000"/>
              </a:lnSpc>
              <a:buClr>
                <a:srgbClr val="0070C0"/>
              </a:buClr>
              <a:buFont typeface="Arial" pitchFamily="34" charset="0"/>
              <a:buChar char="•"/>
            </a:pPr>
            <a:r>
              <a:rPr lang="es-ES_tradnl" sz="2400" b="1" dirty="0">
                <a:solidFill>
                  <a:srgbClr val="C0504D"/>
                </a:solidFill>
              </a:rPr>
              <a:t>Población</a:t>
            </a:r>
          </a:p>
          <a:p>
            <a:pPr>
              <a:lnSpc>
                <a:spcPct val="110000"/>
              </a:lnSpc>
              <a:buClr>
                <a:srgbClr val="0070C0"/>
              </a:buClr>
              <a:buFont typeface="Arial" pitchFamily="34" charset="0"/>
              <a:buChar char="•"/>
            </a:pPr>
            <a:r>
              <a:rPr lang="es-ES_tradnl" sz="2400" b="1" dirty="0">
                <a:solidFill>
                  <a:srgbClr val="C0504D"/>
                </a:solidFill>
              </a:rPr>
              <a:t>Sistema de salud</a:t>
            </a:r>
          </a:p>
          <a:p>
            <a:pPr>
              <a:lnSpc>
                <a:spcPct val="110000"/>
              </a:lnSpc>
              <a:buClr>
                <a:srgbClr val="0070C0"/>
              </a:buClr>
              <a:buFont typeface="Arial" pitchFamily="34" charset="0"/>
              <a:buChar char="•"/>
            </a:pPr>
            <a:r>
              <a:rPr lang="es-ES_tradnl" sz="2400" b="1" dirty="0">
                <a:solidFill>
                  <a:srgbClr val="C0504D"/>
                </a:solidFill>
              </a:rPr>
              <a:t>Industria farmacéutica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5999989" y="2996955"/>
            <a:ext cx="42350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400" b="1" dirty="0">
                <a:solidFill>
                  <a:srgbClr val="C0504D"/>
                </a:solidFill>
              </a:rPr>
              <a:t>TODOS  SOMOS RESPONSABLES</a:t>
            </a:r>
          </a:p>
        </p:txBody>
      </p:sp>
    </p:spTree>
    <p:extLst>
      <p:ext uri="{BB962C8B-B14F-4D97-AF65-F5344CB8AC3E}">
        <p14:creationId xmlns:p14="http://schemas.microsoft.com/office/powerpoint/2010/main" val="426007281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3301" y="139486"/>
            <a:ext cx="8854699" cy="6641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915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0836" y="205041"/>
            <a:ext cx="2430635" cy="343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5" descr="Unos doctores lavándose las man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135" y="516047"/>
            <a:ext cx="5031855" cy="301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9" name="Picture 7" descr="https://upload.wikimedia.org/wikipedia/commons/f/fe/Yearly_mortality_rates_1841-1846_two_clinic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154" y="3401294"/>
            <a:ext cx="5060986" cy="3128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3516" y="2941784"/>
            <a:ext cx="5097101" cy="3791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1430448" y="117695"/>
            <a:ext cx="4164692" cy="2987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/>
              <a:t>HIGIENE DE MANOS SEMMELWEIS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3518158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2" y="170899"/>
            <a:ext cx="8280920" cy="6512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7752184" y="548680"/>
            <a:ext cx="1656184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MUCHAS GRACIAS</a:t>
            </a:r>
          </a:p>
        </p:txBody>
      </p:sp>
    </p:spTree>
    <p:extLst>
      <p:ext uri="{BB962C8B-B14F-4D97-AF65-F5344CB8AC3E}">
        <p14:creationId xmlns:p14="http://schemas.microsoft.com/office/powerpoint/2010/main" val="2808380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Boticario">
  <a:themeElements>
    <a:clrScheme name="Boticario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Boticario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oticari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Boticario">
  <a:themeElements>
    <a:clrScheme name="Boticario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Boticario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oticari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Blank Presentation">
  <a:themeElements>
    <a:clrScheme name="Blank Presentation 13">
      <a:dk1>
        <a:srgbClr val="000000"/>
      </a:dk1>
      <a:lt1>
        <a:srgbClr val="FFFFFF"/>
      </a:lt1>
      <a:dk2>
        <a:srgbClr val="000000"/>
      </a:dk2>
      <a:lt2>
        <a:srgbClr val="777777"/>
      </a:lt2>
      <a:accent1>
        <a:srgbClr val="FFFFF7"/>
      </a:accent1>
      <a:accent2>
        <a:srgbClr val="FF8000"/>
      </a:accent2>
      <a:accent3>
        <a:srgbClr val="FFFFFF"/>
      </a:accent3>
      <a:accent4>
        <a:srgbClr val="000000"/>
      </a:accent4>
      <a:accent5>
        <a:srgbClr val="FFFFFA"/>
      </a:accent5>
      <a:accent6>
        <a:srgbClr val="E77300"/>
      </a:accent6>
      <a:hlink>
        <a:srgbClr val="FF8000"/>
      </a:hlink>
      <a:folHlink>
        <a:srgbClr val="FF80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FF8000"/>
        </a:accent2>
        <a:accent3>
          <a:srgbClr val="FFFFFF"/>
        </a:accent3>
        <a:accent4>
          <a:srgbClr val="000000"/>
        </a:accent4>
        <a:accent5>
          <a:srgbClr val="FFFFFA"/>
        </a:accent5>
        <a:accent6>
          <a:srgbClr val="E77300"/>
        </a:accent6>
        <a:hlink>
          <a:srgbClr val="FF8000"/>
        </a:hlink>
        <a:folHlink>
          <a:srgbClr val="FF8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2_Boticario">
  <a:themeElements>
    <a:clrScheme name="Boticario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Boticario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oticari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3_Boticario">
  <a:themeElements>
    <a:clrScheme name="Boticario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Boticario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oticari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_Blank Presentation">
  <a:themeElements>
    <a:clrScheme name="Blank Presentation 13">
      <a:dk1>
        <a:srgbClr val="000000"/>
      </a:dk1>
      <a:lt1>
        <a:srgbClr val="FFFFFF"/>
      </a:lt1>
      <a:dk2>
        <a:srgbClr val="000000"/>
      </a:dk2>
      <a:lt2>
        <a:srgbClr val="777777"/>
      </a:lt2>
      <a:accent1>
        <a:srgbClr val="FFFFF7"/>
      </a:accent1>
      <a:accent2>
        <a:srgbClr val="FF8000"/>
      </a:accent2>
      <a:accent3>
        <a:srgbClr val="FFFFFF"/>
      </a:accent3>
      <a:accent4>
        <a:srgbClr val="000000"/>
      </a:accent4>
      <a:accent5>
        <a:srgbClr val="FFFFFA"/>
      </a:accent5>
      <a:accent6>
        <a:srgbClr val="E77300"/>
      </a:accent6>
      <a:hlink>
        <a:srgbClr val="FF8000"/>
      </a:hlink>
      <a:folHlink>
        <a:srgbClr val="FF80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FF8000"/>
        </a:accent2>
        <a:accent3>
          <a:srgbClr val="FFFFFF"/>
        </a:accent3>
        <a:accent4>
          <a:srgbClr val="000000"/>
        </a:accent4>
        <a:accent5>
          <a:srgbClr val="FFFFFA"/>
        </a:accent5>
        <a:accent6>
          <a:srgbClr val="E77300"/>
        </a:accent6>
        <a:hlink>
          <a:srgbClr val="FF8000"/>
        </a:hlink>
        <a:folHlink>
          <a:srgbClr val="FF8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2_Blank Presentation">
  <a:themeElements>
    <a:clrScheme name="Blank Presentation 13">
      <a:dk1>
        <a:srgbClr val="000000"/>
      </a:dk1>
      <a:lt1>
        <a:srgbClr val="FFFFFF"/>
      </a:lt1>
      <a:dk2>
        <a:srgbClr val="000000"/>
      </a:dk2>
      <a:lt2>
        <a:srgbClr val="777777"/>
      </a:lt2>
      <a:accent1>
        <a:srgbClr val="FFFFF7"/>
      </a:accent1>
      <a:accent2>
        <a:srgbClr val="FF8000"/>
      </a:accent2>
      <a:accent3>
        <a:srgbClr val="FFFFFF"/>
      </a:accent3>
      <a:accent4>
        <a:srgbClr val="000000"/>
      </a:accent4>
      <a:accent5>
        <a:srgbClr val="FFFFFA"/>
      </a:accent5>
      <a:accent6>
        <a:srgbClr val="E77300"/>
      </a:accent6>
      <a:hlink>
        <a:srgbClr val="FF8000"/>
      </a:hlink>
      <a:folHlink>
        <a:srgbClr val="FF80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FF8000"/>
        </a:accent2>
        <a:accent3>
          <a:srgbClr val="FFFFFF"/>
        </a:accent3>
        <a:accent4>
          <a:srgbClr val="000000"/>
        </a:accent4>
        <a:accent5>
          <a:srgbClr val="FFFFFA"/>
        </a:accent5>
        <a:accent6>
          <a:srgbClr val="E77300"/>
        </a:accent6>
        <a:hlink>
          <a:srgbClr val="FF8000"/>
        </a:hlink>
        <a:folHlink>
          <a:srgbClr val="FF8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3_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4_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5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7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8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Radial">
  <a:themeElements>
    <a:clrScheme name="Radial 1">
      <a:dk1>
        <a:srgbClr val="000000"/>
      </a:dk1>
      <a:lt1>
        <a:srgbClr val="FFFFFF"/>
      </a:lt1>
      <a:dk2>
        <a:srgbClr val="FFFFFF"/>
      </a:dk2>
      <a:lt2>
        <a:srgbClr val="669999"/>
      </a:lt2>
      <a:accent1>
        <a:srgbClr val="99CCFF"/>
      </a:accent1>
      <a:accent2>
        <a:srgbClr val="9999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8A8AE7"/>
      </a:accent6>
      <a:hlink>
        <a:srgbClr val="996666"/>
      </a:hlink>
      <a:folHlink>
        <a:srgbClr val="6666CC"/>
      </a:folHlink>
    </a:clrScheme>
    <a:fontScheme name="Rad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adial 1">
        <a:dk1>
          <a:srgbClr val="000000"/>
        </a:dk1>
        <a:lt1>
          <a:srgbClr val="FFFFFF"/>
        </a:lt1>
        <a:dk2>
          <a:srgbClr val="FFFFFF"/>
        </a:dk2>
        <a:lt2>
          <a:srgbClr val="669999"/>
        </a:lt2>
        <a:accent1>
          <a:srgbClr val="99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8A8AE7"/>
        </a:accent6>
        <a:hlink>
          <a:srgbClr val="996666"/>
        </a:hlink>
        <a:folHlink>
          <a:srgbClr val="66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2">
        <a:dk1>
          <a:srgbClr val="000000"/>
        </a:dk1>
        <a:lt1>
          <a:srgbClr val="FFFFFF"/>
        </a:lt1>
        <a:dk2>
          <a:srgbClr val="FFFFFF"/>
        </a:dk2>
        <a:lt2>
          <a:srgbClr val="817F3F"/>
        </a:lt2>
        <a:accent1>
          <a:srgbClr val="FFCC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8A00"/>
        </a:accent6>
        <a:hlink>
          <a:srgbClr val="996666"/>
        </a:hlink>
        <a:folHlink>
          <a:srgbClr val="C9450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3">
        <a:dk1>
          <a:srgbClr val="CC6600"/>
        </a:dk1>
        <a:lt1>
          <a:srgbClr val="FFFFFF"/>
        </a:lt1>
        <a:dk2>
          <a:srgbClr val="800000"/>
        </a:dk2>
        <a:lt2>
          <a:srgbClr val="FFFFFF"/>
        </a:lt2>
        <a:accent1>
          <a:srgbClr val="FF6600"/>
        </a:accent1>
        <a:accent2>
          <a:srgbClr val="33CCCC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2DB9B9"/>
        </a:accent6>
        <a:hlink>
          <a:srgbClr val="99FF3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4">
        <a:dk1>
          <a:srgbClr val="993300"/>
        </a:dk1>
        <a:lt1>
          <a:srgbClr val="FFFFFF"/>
        </a:lt1>
        <a:dk2>
          <a:srgbClr val="431A01"/>
        </a:dk2>
        <a:lt2>
          <a:srgbClr val="FFFFFF"/>
        </a:lt2>
        <a:accent1>
          <a:srgbClr val="FFCC00"/>
        </a:accent1>
        <a:accent2>
          <a:srgbClr val="FF9966"/>
        </a:accent2>
        <a:accent3>
          <a:srgbClr val="B0ABAA"/>
        </a:accent3>
        <a:accent4>
          <a:srgbClr val="DADADA"/>
        </a:accent4>
        <a:accent5>
          <a:srgbClr val="FFE2AA"/>
        </a:accent5>
        <a:accent6>
          <a:srgbClr val="E78A5C"/>
        </a:accent6>
        <a:hlink>
          <a:srgbClr val="FF66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5">
        <a:dk1>
          <a:srgbClr val="75878B"/>
        </a:dk1>
        <a:lt1>
          <a:srgbClr val="FFFFFF"/>
        </a:lt1>
        <a:dk2>
          <a:srgbClr val="260000"/>
        </a:dk2>
        <a:lt2>
          <a:srgbClr val="FFFFFF"/>
        </a:lt2>
        <a:accent1>
          <a:srgbClr val="0099CC"/>
        </a:accent1>
        <a:accent2>
          <a:srgbClr val="FF3300"/>
        </a:accent2>
        <a:accent3>
          <a:srgbClr val="ACAAAA"/>
        </a:accent3>
        <a:accent4>
          <a:srgbClr val="DADADA"/>
        </a:accent4>
        <a:accent5>
          <a:srgbClr val="AACAE2"/>
        </a:accent5>
        <a:accent6>
          <a:srgbClr val="E72D00"/>
        </a:accent6>
        <a:hlink>
          <a:srgbClr val="FFCC00"/>
        </a:hlink>
        <a:folHlink>
          <a:srgbClr val="CC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6">
        <a:dk1>
          <a:srgbClr val="666699"/>
        </a:dk1>
        <a:lt1>
          <a:srgbClr val="FFFFFF"/>
        </a:lt1>
        <a:dk2>
          <a:srgbClr val="000000"/>
        </a:dk2>
        <a:lt2>
          <a:srgbClr val="FFFFFF"/>
        </a:lt2>
        <a:accent1>
          <a:srgbClr val="9966FF"/>
        </a:accent1>
        <a:accent2>
          <a:srgbClr val="99CCFF"/>
        </a:accent2>
        <a:accent3>
          <a:srgbClr val="AAAAAA"/>
        </a:accent3>
        <a:accent4>
          <a:srgbClr val="DADADA"/>
        </a:accent4>
        <a:accent5>
          <a:srgbClr val="CAB8FF"/>
        </a:accent5>
        <a:accent6>
          <a:srgbClr val="8AB9E7"/>
        </a:accent6>
        <a:hlink>
          <a:srgbClr val="FFFFCC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7">
        <a:dk1>
          <a:srgbClr val="666699"/>
        </a:dk1>
        <a:lt1>
          <a:srgbClr val="FFFFFF"/>
        </a:lt1>
        <a:dk2>
          <a:srgbClr val="2A2A40"/>
        </a:dk2>
        <a:lt2>
          <a:srgbClr val="FFFFFF"/>
        </a:lt2>
        <a:accent1>
          <a:srgbClr val="006699"/>
        </a:accent1>
        <a:accent2>
          <a:srgbClr val="CC9900"/>
        </a:accent2>
        <a:accent3>
          <a:srgbClr val="ACACAF"/>
        </a:accent3>
        <a:accent4>
          <a:srgbClr val="DADADA"/>
        </a:accent4>
        <a:accent5>
          <a:srgbClr val="AAB8CA"/>
        </a:accent5>
        <a:accent6>
          <a:srgbClr val="B98A00"/>
        </a:accent6>
        <a:hlink>
          <a:srgbClr val="CC6600"/>
        </a:hlink>
        <a:folHlink>
          <a:srgbClr val="6C94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8">
        <a:dk1>
          <a:srgbClr val="BECBD8"/>
        </a:dk1>
        <a:lt1>
          <a:srgbClr val="FFFFFF"/>
        </a:lt1>
        <a:dk2>
          <a:srgbClr val="2B335B"/>
        </a:dk2>
        <a:lt2>
          <a:srgbClr val="FFFFFF"/>
        </a:lt2>
        <a:accent1>
          <a:srgbClr val="0099CC"/>
        </a:accent1>
        <a:accent2>
          <a:srgbClr val="B5DBE3"/>
        </a:accent2>
        <a:accent3>
          <a:srgbClr val="ACADB5"/>
        </a:accent3>
        <a:accent4>
          <a:srgbClr val="DADADA"/>
        </a:accent4>
        <a:accent5>
          <a:srgbClr val="AACAE2"/>
        </a:accent5>
        <a:accent6>
          <a:srgbClr val="A4C6CE"/>
        </a:accent6>
        <a:hlink>
          <a:srgbClr val="FFCC00"/>
        </a:hlink>
        <a:folHlink>
          <a:srgbClr val="586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9">
        <a:dk1>
          <a:srgbClr val="3333FF"/>
        </a:dk1>
        <a:lt1>
          <a:srgbClr val="FFFFFF"/>
        </a:lt1>
        <a:dk2>
          <a:srgbClr val="000099"/>
        </a:dk2>
        <a:lt2>
          <a:srgbClr val="FFFFFF"/>
        </a:lt2>
        <a:accent1>
          <a:srgbClr val="339966"/>
        </a:accent1>
        <a:accent2>
          <a:srgbClr val="9999FF"/>
        </a:accent2>
        <a:accent3>
          <a:srgbClr val="AAAACA"/>
        </a:accent3>
        <a:accent4>
          <a:srgbClr val="DADADA"/>
        </a:accent4>
        <a:accent5>
          <a:srgbClr val="ADCAB8"/>
        </a:accent5>
        <a:accent6>
          <a:srgbClr val="8A8AE7"/>
        </a:accent6>
        <a:hlink>
          <a:srgbClr val="FFFF99"/>
        </a:hlink>
        <a:folHlink>
          <a:srgbClr val="17A0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10">
        <a:dk1>
          <a:srgbClr val="808000"/>
        </a:dk1>
        <a:lt1>
          <a:srgbClr val="FFFFFF"/>
        </a:lt1>
        <a:dk2>
          <a:srgbClr val="354418"/>
        </a:dk2>
        <a:lt2>
          <a:srgbClr val="FFFFFF"/>
        </a:lt2>
        <a:accent1>
          <a:srgbClr val="60897C"/>
        </a:accent1>
        <a:accent2>
          <a:srgbClr val="99CC00"/>
        </a:accent2>
        <a:accent3>
          <a:srgbClr val="AEB0AB"/>
        </a:accent3>
        <a:accent4>
          <a:srgbClr val="DADADA"/>
        </a:accent4>
        <a:accent5>
          <a:srgbClr val="B6C4BF"/>
        </a:accent5>
        <a:accent6>
          <a:srgbClr val="8AB900"/>
        </a:accent6>
        <a:hlink>
          <a:srgbClr val="CCCC00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1_Radial">
  <a:themeElements>
    <a:clrScheme name="Radial 1">
      <a:dk1>
        <a:srgbClr val="000000"/>
      </a:dk1>
      <a:lt1>
        <a:srgbClr val="FFFFFF"/>
      </a:lt1>
      <a:dk2>
        <a:srgbClr val="FFFFFF"/>
      </a:dk2>
      <a:lt2>
        <a:srgbClr val="669999"/>
      </a:lt2>
      <a:accent1>
        <a:srgbClr val="99CCFF"/>
      </a:accent1>
      <a:accent2>
        <a:srgbClr val="9999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8A8AE7"/>
      </a:accent6>
      <a:hlink>
        <a:srgbClr val="996666"/>
      </a:hlink>
      <a:folHlink>
        <a:srgbClr val="6666CC"/>
      </a:folHlink>
    </a:clrScheme>
    <a:fontScheme name="Rad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adial 1">
        <a:dk1>
          <a:srgbClr val="000000"/>
        </a:dk1>
        <a:lt1>
          <a:srgbClr val="FFFFFF"/>
        </a:lt1>
        <a:dk2>
          <a:srgbClr val="FFFFFF"/>
        </a:dk2>
        <a:lt2>
          <a:srgbClr val="669999"/>
        </a:lt2>
        <a:accent1>
          <a:srgbClr val="99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8A8AE7"/>
        </a:accent6>
        <a:hlink>
          <a:srgbClr val="996666"/>
        </a:hlink>
        <a:folHlink>
          <a:srgbClr val="66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2">
        <a:dk1>
          <a:srgbClr val="000000"/>
        </a:dk1>
        <a:lt1>
          <a:srgbClr val="FFFFFF"/>
        </a:lt1>
        <a:dk2>
          <a:srgbClr val="FFFFFF"/>
        </a:dk2>
        <a:lt2>
          <a:srgbClr val="817F3F"/>
        </a:lt2>
        <a:accent1>
          <a:srgbClr val="FFCC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8A00"/>
        </a:accent6>
        <a:hlink>
          <a:srgbClr val="996666"/>
        </a:hlink>
        <a:folHlink>
          <a:srgbClr val="C9450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3">
        <a:dk1>
          <a:srgbClr val="CC6600"/>
        </a:dk1>
        <a:lt1>
          <a:srgbClr val="FFFFFF"/>
        </a:lt1>
        <a:dk2>
          <a:srgbClr val="800000"/>
        </a:dk2>
        <a:lt2>
          <a:srgbClr val="FFFFFF"/>
        </a:lt2>
        <a:accent1>
          <a:srgbClr val="FF6600"/>
        </a:accent1>
        <a:accent2>
          <a:srgbClr val="33CCCC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2DB9B9"/>
        </a:accent6>
        <a:hlink>
          <a:srgbClr val="99FF3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4">
        <a:dk1>
          <a:srgbClr val="993300"/>
        </a:dk1>
        <a:lt1>
          <a:srgbClr val="FFFFFF"/>
        </a:lt1>
        <a:dk2>
          <a:srgbClr val="431A01"/>
        </a:dk2>
        <a:lt2>
          <a:srgbClr val="FFFFFF"/>
        </a:lt2>
        <a:accent1>
          <a:srgbClr val="FFCC00"/>
        </a:accent1>
        <a:accent2>
          <a:srgbClr val="FF9966"/>
        </a:accent2>
        <a:accent3>
          <a:srgbClr val="B0ABAA"/>
        </a:accent3>
        <a:accent4>
          <a:srgbClr val="DADADA"/>
        </a:accent4>
        <a:accent5>
          <a:srgbClr val="FFE2AA"/>
        </a:accent5>
        <a:accent6>
          <a:srgbClr val="E78A5C"/>
        </a:accent6>
        <a:hlink>
          <a:srgbClr val="FF66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5">
        <a:dk1>
          <a:srgbClr val="75878B"/>
        </a:dk1>
        <a:lt1>
          <a:srgbClr val="FFFFFF"/>
        </a:lt1>
        <a:dk2>
          <a:srgbClr val="260000"/>
        </a:dk2>
        <a:lt2>
          <a:srgbClr val="FFFFFF"/>
        </a:lt2>
        <a:accent1>
          <a:srgbClr val="0099CC"/>
        </a:accent1>
        <a:accent2>
          <a:srgbClr val="FF3300"/>
        </a:accent2>
        <a:accent3>
          <a:srgbClr val="ACAAAA"/>
        </a:accent3>
        <a:accent4>
          <a:srgbClr val="DADADA"/>
        </a:accent4>
        <a:accent5>
          <a:srgbClr val="AACAE2"/>
        </a:accent5>
        <a:accent6>
          <a:srgbClr val="E72D00"/>
        </a:accent6>
        <a:hlink>
          <a:srgbClr val="FFCC00"/>
        </a:hlink>
        <a:folHlink>
          <a:srgbClr val="CC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6">
        <a:dk1>
          <a:srgbClr val="666699"/>
        </a:dk1>
        <a:lt1>
          <a:srgbClr val="FFFFFF"/>
        </a:lt1>
        <a:dk2>
          <a:srgbClr val="000000"/>
        </a:dk2>
        <a:lt2>
          <a:srgbClr val="FFFFFF"/>
        </a:lt2>
        <a:accent1>
          <a:srgbClr val="9966FF"/>
        </a:accent1>
        <a:accent2>
          <a:srgbClr val="99CCFF"/>
        </a:accent2>
        <a:accent3>
          <a:srgbClr val="AAAAAA"/>
        </a:accent3>
        <a:accent4>
          <a:srgbClr val="DADADA"/>
        </a:accent4>
        <a:accent5>
          <a:srgbClr val="CAB8FF"/>
        </a:accent5>
        <a:accent6>
          <a:srgbClr val="8AB9E7"/>
        </a:accent6>
        <a:hlink>
          <a:srgbClr val="FFFFCC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7">
        <a:dk1>
          <a:srgbClr val="666699"/>
        </a:dk1>
        <a:lt1>
          <a:srgbClr val="FFFFFF"/>
        </a:lt1>
        <a:dk2>
          <a:srgbClr val="2A2A40"/>
        </a:dk2>
        <a:lt2>
          <a:srgbClr val="FFFFFF"/>
        </a:lt2>
        <a:accent1>
          <a:srgbClr val="006699"/>
        </a:accent1>
        <a:accent2>
          <a:srgbClr val="CC9900"/>
        </a:accent2>
        <a:accent3>
          <a:srgbClr val="ACACAF"/>
        </a:accent3>
        <a:accent4>
          <a:srgbClr val="DADADA"/>
        </a:accent4>
        <a:accent5>
          <a:srgbClr val="AAB8CA"/>
        </a:accent5>
        <a:accent6>
          <a:srgbClr val="B98A00"/>
        </a:accent6>
        <a:hlink>
          <a:srgbClr val="CC6600"/>
        </a:hlink>
        <a:folHlink>
          <a:srgbClr val="6C94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8">
        <a:dk1>
          <a:srgbClr val="BECBD8"/>
        </a:dk1>
        <a:lt1>
          <a:srgbClr val="FFFFFF"/>
        </a:lt1>
        <a:dk2>
          <a:srgbClr val="2B335B"/>
        </a:dk2>
        <a:lt2>
          <a:srgbClr val="FFFFFF"/>
        </a:lt2>
        <a:accent1>
          <a:srgbClr val="0099CC"/>
        </a:accent1>
        <a:accent2>
          <a:srgbClr val="B5DBE3"/>
        </a:accent2>
        <a:accent3>
          <a:srgbClr val="ACADB5"/>
        </a:accent3>
        <a:accent4>
          <a:srgbClr val="DADADA"/>
        </a:accent4>
        <a:accent5>
          <a:srgbClr val="AACAE2"/>
        </a:accent5>
        <a:accent6>
          <a:srgbClr val="A4C6CE"/>
        </a:accent6>
        <a:hlink>
          <a:srgbClr val="FFCC00"/>
        </a:hlink>
        <a:folHlink>
          <a:srgbClr val="586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9">
        <a:dk1>
          <a:srgbClr val="3333FF"/>
        </a:dk1>
        <a:lt1>
          <a:srgbClr val="FFFFFF"/>
        </a:lt1>
        <a:dk2>
          <a:srgbClr val="000099"/>
        </a:dk2>
        <a:lt2>
          <a:srgbClr val="FFFFFF"/>
        </a:lt2>
        <a:accent1>
          <a:srgbClr val="339966"/>
        </a:accent1>
        <a:accent2>
          <a:srgbClr val="9999FF"/>
        </a:accent2>
        <a:accent3>
          <a:srgbClr val="AAAACA"/>
        </a:accent3>
        <a:accent4>
          <a:srgbClr val="DADADA"/>
        </a:accent4>
        <a:accent5>
          <a:srgbClr val="ADCAB8"/>
        </a:accent5>
        <a:accent6>
          <a:srgbClr val="8A8AE7"/>
        </a:accent6>
        <a:hlink>
          <a:srgbClr val="FFFF99"/>
        </a:hlink>
        <a:folHlink>
          <a:srgbClr val="17A0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10">
        <a:dk1>
          <a:srgbClr val="808000"/>
        </a:dk1>
        <a:lt1>
          <a:srgbClr val="FFFFFF"/>
        </a:lt1>
        <a:dk2>
          <a:srgbClr val="354418"/>
        </a:dk2>
        <a:lt2>
          <a:srgbClr val="FFFFFF"/>
        </a:lt2>
        <a:accent1>
          <a:srgbClr val="60897C"/>
        </a:accent1>
        <a:accent2>
          <a:srgbClr val="99CC00"/>
        </a:accent2>
        <a:accent3>
          <a:srgbClr val="AEB0AB"/>
        </a:accent3>
        <a:accent4>
          <a:srgbClr val="DADADA"/>
        </a:accent4>
        <a:accent5>
          <a:srgbClr val="B6C4BF"/>
        </a:accent5>
        <a:accent6>
          <a:srgbClr val="8AB900"/>
        </a:accent6>
        <a:hlink>
          <a:srgbClr val="CCCC00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9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10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540</TotalTime>
  <Words>985</Words>
  <Application>Microsoft Office PowerPoint</Application>
  <PresentationFormat>Panorámica</PresentationFormat>
  <Paragraphs>258</Paragraphs>
  <Slides>89</Slides>
  <Notes>1</Notes>
  <HiddenSlides>0</HiddenSlides>
  <MMClips>0</MMClips>
  <ScaleCrop>false</ScaleCrop>
  <HeadingPairs>
    <vt:vector size="8" baseType="variant">
      <vt:variant>
        <vt:lpstr>Fuentes usadas</vt:lpstr>
      </vt:variant>
      <vt:variant>
        <vt:i4>13</vt:i4>
      </vt:variant>
      <vt:variant>
        <vt:lpstr>Tema</vt:lpstr>
      </vt:variant>
      <vt:variant>
        <vt:i4>21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89</vt:i4>
      </vt:variant>
    </vt:vector>
  </HeadingPairs>
  <TitlesOfParts>
    <vt:vector size="125" baseType="lpstr">
      <vt:lpstr>ＭＳ Ｐゴシック</vt:lpstr>
      <vt:lpstr>Agency FB</vt:lpstr>
      <vt:lpstr>Arial</vt:lpstr>
      <vt:lpstr>Arial Black</vt:lpstr>
      <vt:lpstr>Arial Narrow</vt:lpstr>
      <vt:lpstr>Book Antiqua</vt:lpstr>
      <vt:lpstr>Calibri</vt:lpstr>
      <vt:lpstr>Calibri Light</vt:lpstr>
      <vt:lpstr>Century Gothic</vt:lpstr>
      <vt:lpstr>Times New Roman</vt:lpstr>
      <vt:lpstr>Univers</vt:lpstr>
      <vt:lpstr>VAG Round</vt:lpstr>
      <vt:lpstr>Wingdings</vt:lpstr>
      <vt:lpstr>Tema de Office</vt:lpstr>
      <vt:lpstr>Diseño predeterminado</vt:lpstr>
      <vt:lpstr>Boticario</vt:lpstr>
      <vt:lpstr>1_Boticario</vt:lpstr>
      <vt:lpstr>1_Diseño predeterminado</vt:lpstr>
      <vt:lpstr>2_Diseño predeterminado</vt:lpstr>
      <vt:lpstr>Blank Presentation</vt:lpstr>
      <vt:lpstr>1_Tema de Office</vt:lpstr>
      <vt:lpstr>2_Boticario</vt:lpstr>
      <vt:lpstr>3_Boticario</vt:lpstr>
      <vt:lpstr>1_Blank Presentation</vt:lpstr>
      <vt:lpstr>2_Blank Presentation</vt:lpstr>
      <vt:lpstr>3_Diseño predeterminado</vt:lpstr>
      <vt:lpstr>4_Diseño predeterminado</vt:lpstr>
      <vt:lpstr>5_Tema de Office</vt:lpstr>
      <vt:lpstr>7_Tema de Office</vt:lpstr>
      <vt:lpstr>8_Tema de Office</vt:lpstr>
      <vt:lpstr>Radial</vt:lpstr>
      <vt:lpstr>1_Radial</vt:lpstr>
      <vt:lpstr>9_Tema de Office</vt:lpstr>
      <vt:lpstr>10_Tema de Office</vt:lpstr>
      <vt:lpstr>Fotografía de Photo Editor</vt:lpstr>
      <vt:lpstr>Diapositiva</vt:lpstr>
      <vt:lpstr>Infecciones Odontógenas</vt:lpstr>
      <vt:lpstr>Presentación de PowerPoint</vt:lpstr>
      <vt:lpstr>INTERROGANTES INICIALES</vt:lpstr>
      <vt:lpstr>Etiología</vt:lpstr>
      <vt:lpstr>Presentación de PowerPoint</vt:lpstr>
      <vt:lpstr>Presentación de PowerPoint</vt:lpstr>
      <vt:lpstr>Presentación de PowerPoint</vt:lpstr>
      <vt:lpstr>Aspectos Microbiológicos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Muestras Bacteriológicas: Procesamiento</vt:lpstr>
      <vt:lpstr>Presentación de PowerPoint</vt:lpstr>
      <vt:lpstr>aNTIBIOGRAMA</vt:lpstr>
      <vt:lpstr>Método por difusión</vt:lpstr>
      <vt:lpstr>Antibiograma E-TEST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Categorización Clínica</vt:lpstr>
      <vt:lpstr>Presentación de PowerPoint</vt:lpstr>
      <vt:lpstr>Presentación de PowerPoint</vt:lpstr>
      <vt:lpstr>Presentación de PowerPoint</vt:lpstr>
      <vt:lpstr>Presentación de PowerPoint</vt:lpstr>
      <vt:lpstr>Evaluación del Riesgo</vt:lpstr>
      <vt:lpstr>Infecciones Bacterianas de la Cavidad Oral  Evaluación del Riesgo</vt:lpstr>
      <vt:lpstr>Infecciones Bacterianas de la Cavidad Oral  Evaluación del Riesgo</vt:lpstr>
      <vt:lpstr>DISEMINACIÓN DE ABSCESOS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Tratamiento Antibacteriano</vt:lpstr>
      <vt:lpstr>Objetivos del Tratamiento Antibacteriano</vt:lpstr>
      <vt:lpstr>Presentación de PowerPoint</vt:lpstr>
      <vt:lpstr>Presentación de PowerPoint</vt:lpstr>
      <vt:lpstr>Gérmenes más resistentes</vt:lpstr>
      <vt:lpstr>Alteraciones farmacocinéticas</vt:lpstr>
      <vt:lpstr>Presentación de PowerPoint</vt:lpstr>
      <vt:lpstr>Grupos de Gérmenes a Tratar</vt:lpstr>
      <vt:lpstr>ANTIBACTERIANOS</vt:lpstr>
      <vt:lpstr>Presentación de PowerPoint</vt:lpstr>
      <vt:lpstr>Presentación de PowerPoint</vt:lpstr>
      <vt:lpstr>Presentación de PowerPoint</vt:lpstr>
      <vt:lpstr>Paciente febril o Inf. Severa</vt:lpstr>
      <vt:lpstr>Profilaxis de Endocarditis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¿Cómo se selecciona  la resistencia antibiotica?</vt:lpstr>
      <vt:lpstr>Presentación de PowerPoint</vt:lpstr>
      <vt:lpstr>Estafilococo: patrones de resistencia</vt:lpstr>
      <vt:lpstr>Antibacterianos para estafilococo</vt:lpstr>
      <vt:lpstr>Presentación de PowerPoint</vt:lpstr>
      <vt:lpstr>Presentación de PowerPoint</vt:lpstr>
      <vt:lpstr>Presentación de PowerPoint</vt:lpstr>
      <vt:lpstr>¿Cómo llegamos a esto?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Cecilia</dc:creator>
  <cp:lastModifiedBy>Full name</cp:lastModifiedBy>
  <cp:revision>89</cp:revision>
  <cp:lastPrinted>2017-05-07T23:20:14Z</cp:lastPrinted>
  <dcterms:created xsi:type="dcterms:W3CDTF">2016-08-28T23:10:44Z</dcterms:created>
  <dcterms:modified xsi:type="dcterms:W3CDTF">2018-11-30T16:07:25Z</dcterms:modified>
</cp:coreProperties>
</file>