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  <p:sldMasterId id="2147483898" r:id="rId2"/>
  </p:sldMasterIdLst>
  <p:notesMasterIdLst>
    <p:notesMasterId r:id="rId76"/>
  </p:notesMasterIdLst>
  <p:sldIdLst>
    <p:sldId id="934" r:id="rId3"/>
    <p:sldId id="942" r:id="rId4"/>
    <p:sldId id="895" r:id="rId5"/>
    <p:sldId id="866" r:id="rId6"/>
    <p:sldId id="872" r:id="rId7"/>
    <p:sldId id="869" r:id="rId8"/>
    <p:sldId id="899" r:id="rId9"/>
    <p:sldId id="1005" r:id="rId10"/>
    <p:sldId id="1007" r:id="rId11"/>
    <p:sldId id="896" r:id="rId12"/>
    <p:sldId id="901" r:id="rId13"/>
    <p:sldId id="940" r:id="rId14"/>
    <p:sldId id="868" r:id="rId15"/>
    <p:sldId id="941" r:id="rId16"/>
    <p:sldId id="870" r:id="rId17"/>
    <p:sldId id="878" r:id="rId18"/>
    <p:sldId id="881" r:id="rId19"/>
    <p:sldId id="937" r:id="rId20"/>
    <p:sldId id="1002" r:id="rId21"/>
    <p:sldId id="957" r:id="rId22"/>
    <p:sldId id="939" r:id="rId23"/>
    <p:sldId id="958" r:id="rId24"/>
    <p:sldId id="943" r:id="rId25"/>
    <p:sldId id="832" r:id="rId26"/>
    <p:sldId id="833" r:id="rId27"/>
    <p:sldId id="904" r:id="rId28"/>
    <p:sldId id="944" r:id="rId29"/>
    <p:sldId id="945" r:id="rId30"/>
    <p:sldId id="950" r:id="rId31"/>
    <p:sldId id="835" r:id="rId32"/>
    <p:sldId id="1006" r:id="rId33"/>
    <p:sldId id="886" r:id="rId34"/>
    <p:sldId id="908" r:id="rId35"/>
    <p:sldId id="946" r:id="rId36"/>
    <p:sldId id="948" r:id="rId37"/>
    <p:sldId id="846" r:id="rId38"/>
    <p:sldId id="953" r:id="rId39"/>
    <p:sldId id="913" r:id="rId40"/>
    <p:sldId id="815" r:id="rId41"/>
    <p:sldId id="952" r:id="rId42"/>
    <p:sldId id="979" r:id="rId43"/>
    <p:sldId id="910" r:id="rId44"/>
    <p:sldId id="912" r:id="rId45"/>
    <p:sldId id="981" r:id="rId46"/>
    <p:sldId id="982" r:id="rId47"/>
    <p:sldId id="990" r:id="rId48"/>
    <p:sldId id="919" r:id="rId49"/>
    <p:sldId id="920" r:id="rId50"/>
    <p:sldId id="922" r:id="rId51"/>
    <p:sldId id="999" r:id="rId52"/>
    <p:sldId id="1000" r:id="rId53"/>
    <p:sldId id="1001" r:id="rId54"/>
    <p:sldId id="998" r:id="rId55"/>
    <p:sldId id="923" r:id="rId56"/>
    <p:sldId id="926" r:id="rId57"/>
    <p:sldId id="928" r:id="rId58"/>
    <p:sldId id="929" r:id="rId59"/>
    <p:sldId id="1003" r:id="rId60"/>
    <p:sldId id="1004" r:id="rId61"/>
    <p:sldId id="930" r:id="rId62"/>
    <p:sldId id="917" r:id="rId63"/>
    <p:sldId id="918" r:id="rId64"/>
    <p:sldId id="964" r:id="rId65"/>
    <p:sldId id="949" r:id="rId66"/>
    <p:sldId id="971" r:id="rId67"/>
    <p:sldId id="975" r:id="rId68"/>
    <p:sldId id="973" r:id="rId69"/>
    <p:sldId id="1008" r:id="rId70"/>
    <p:sldId id="1009" r:id="rId71"/>
    <p:sldId id="933" r:id="rId72"/>
    <p:sldId id="907" r:id="rId73"/>
    <p:sldId id="977" r:id="rId74"/>
    <p:sldId id="978" r:id="rId75"/>
  </p:sldIdLst>
  <p:sldSz cx="9144000" cy="6858000" type="screen4x3"/>
  <p:notesSz cx="6858000" cy="91440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mina Quercia" initials="RQ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FF0000"/>
    <a:srgbClr val="99FF66"/>
    <a:srgbClr val="FFFF99"/>
    <a:srgbClr val="FF99FF"/>
    <a:srgbClr val="000000"/>
    <a:srgbClr val="3399FF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504" autoAdjust="0"/>
    <p:restoredTop sz="95000" autoAdjust="0"/>
  </p:normalViewPr>
  <p:slideViewPr>
    <p:cSldViewPr>
      <p:cViewPr>
        <p:scale>
          <a:sx n="70" d="100"/>
          <a:sy n="70" d="100"/>
        </p:scale>
        <p:origin x="2676" y="9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68"/>
    </p:cViewPr>
  </p:sorterViewPr>
  <p:notesViewPr>
    <p:cSldViewPr>
      <p:cViewPr>
        <p:scale>
          <a:sx n="100" d="100"/>
          <a:sy n="100" d="100"/>
        </p:scale>
        <p:origin x="-864" y="3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H:\Resistencia\etravirina\etravirinagraficos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2" tx1="lt1" bg2="dk1" tx2="lt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Hoja2!$A$111</c:f>
              <c:strCache>
                <c:ptCount val="1"/>
                <c:pt idx="0">
                  <c:v>Highest</c:v>
                </c:pt>
              </c:strCache>
            </c:strRef>
          </c:tx>
          <c:spPr>
            <a:solidFill>
              <a:srgbClr val="33CC33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Hoja2!$B$110:$C$110</c:f>
              <c:strCache>
                <c:ptCount val="2"/>
                <c:pt idx="0">
                  <c:v>EFV</c:v>
                </c:pt>
                <c:pt idx="1">
                  <c:v>NVP</c:v>
                </c:pt>
              </c:strCache>
            </c:strRef>
          </c:cat>
          <c:val>
            <c:numRef>
              <c:f>Hoja2!$B$111:$C$111</c:f>
              <c:numCache>
                <c:formatCode>General</c:formatCode>
                <c:ptCount val="2"/>
                <c:pt idx="0">
                  <c:v>73.900000000000006</c:v>
                </c:pt>
                <c:pt idx="1">
                  <c:v>54.3</c:v>
                </c:pt>
              </c:numCache>
            </c:numRef>
          </c:val>
        </c:ser>
        <c:ser>
          <c:idx val="1"/>
          <c:order val="1"/>
          <c:tx>
            <c:strRef>
              <c:f>Hoja2!$A$112</c:f>
              <c:strCache>
                <c:ptCount val="1"/>
                <c:pt idx="0">
                  <c:v>Intermediate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ysClr val="windowText" lastClr="000000"/>
                </a:solidFill>
              </a:ln>
            </c:spPr>
          </c:dPt>
          <c:cat>
            <c:strRef>
              <c:f>Hoja2!$B$110:$C$110</c:f>
              <c:strCache>
                <c:ptCount val="2"/>
                <c:pt idx="0">
                  <c:v>EFV</c:v>
                </c:pt>
                <c:pt idx="1">
                  <c:v>NVP</c:v>
                </c:pt>
              </c:strCache>
            </c:strRef>
          </c:cat>
          <c:val>
            <c:numRef>
              <c:f>Hoja2!$B$112:$C$112</c:f>
              <c:numCache>
                <c:formatCode>General</c:formatCode>
                <c:ptCount val="2"/>
                <c:pt idx="0">
                  <c:v>18.3</c:v>
                </c:pt>
                <c:pt idx="1">
                  <c:v>45.7</c:v>
                </c:pt>
              </c:numCache>
            </c:numRef>
          </c:val>
        </c:ser>
        <c:ser>
          <c:idx val="2"/>
          <c:order val="2"/>
          <c:tx>
            <c:strRef>
              <c:f>Hoja2!$A$113</c:f>
              <c:strCache>
                <c:ptCount val="1"/>
                <c:pt idx="0">
                  <c:v>Reduced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Hoja2!$B$110:$C$110</c:f>
              <c:strCache>
                <c:ptCount val="2"/>
                <c:pt idx="0">
                  <c:v>EFV</c:v>
                </c:pt>
                <c:pt idx="1">
                  <c:v>NVP</c:v>
                </c:pt>
              </c:strCache>
            </c:strRef>
          </c:cat>
          <c:val>
            <c:numRef>
              <c:f>Hoja2!$B$113:$C$113</c:f>
              <c:numCache>
                <c:formatCode>General</c:formatCode>
                <c:ptCount val="2"/>
                <c:pt idx="0">
                  <c:v>7.8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8081456"/>
        <c:axId val="236981040"/>
      </c:barChart>
      <c:catAx>
        <c:axId val="238081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s-MX"/>
          </a:p>
        </c:txPr>
        <c:crossAx val="236981040"/>
        <c:crosses val="autoZero"/>
        <c:auto val="1"/>
        <c:lblAlgn val="ctr"/>
        <c:lblOffset val="100"/>
        <c:noMultiLvlLbl val="0"/>
      </c:catAx>
      <c:valAx>
        <c:axId val="23698104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3808145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02C01B-362D-4DA8-8FA6-212924BA8AAF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A65BF24-5B0B-493E-B83F-9A1A48F60370}">
      <dgm:prSet/>
      <dgm:spPr/>
      <dgm:t>
        <a:bodyPr/>
        <a:lstStyle/>
        <a:p>
          <a:pPr rtl="0"/>
          <a:r>
            <a:rPr lang="es-AR" dirty="0" smtClean="0"/>
            <a:t>1.  “</a:t>
          </a:r>
          <a:r>
            <a:rPr lang="es-AR" i="1" dirty="0" err="1" smtClean="0"/>
            <a:t>The</a:t>
          </a:r>
          <a:r>
            <a:rPr lang="es-AR" i="1" dirty="0" smtClean="0"/>
            <a:t> </a:t>
          </a:r>
          <a:r>
            <a:rPr lang="es-AR" i="1" dirty="0" err="1" smtClean="0"/>
            <a:t>goal</a:t>
          </a:r>
          <a:r>
            <a:rPr lang="es-AR" i="1" dirty="0" smtClean="0"/>
            <a:t> </a:t>
          </a:r>
          <a:r>
            <a:rPr lang="es-AR" i="1" dirty="0" err="1" smtClean="0"/>
            <a:t>is</a:t>
          </a:r>
          <a:r>
            <a:rPr lang="es-AR" i="1" dirty="0" smtClean="0"/>
            <a:t> </a:t>
          </a:r>
          <a:r>
            <a:rPr lang="es-AR" i="1" dirty="0" err="1" smtClean="0"/>
            <a:t>to</a:t>
          </a:r>
          <a:r>
            <a:rPr lang="es-AR" i="1" dirty="0" smtClean="0"/>
            <a:t> </a:t>
          </a:r>
          <a:r>
            <a:rPr lang="es-AR" i="1" dirty="0" err="1" smtClean="0"/>
            <a:t>establish</a:t>
          </a:r>
          <a:r>
            <a:rPr lang="es-AR" i="1" dirty="0" smtClean="0"/>
            <a:t> viral </a:t>
          </a:r>
          <a:r>
            <a:rPr lang="es-AR" i="1" dirty="0" err="1" smtClean="0"/>
            <a:t>supression</a:t>
          </a:r>
          <a:r>
            <a:rPr lang="es-AR" i="1" dirty="0" smtClean="0"/>
            <a:t>” </a:t>
          </a:r>
          <a:endParaRPr lang="es-AR" i="1" dirty="0"/>
        </a:p>
      </dgm:t>
    </dgm:pt>
    <dgm:pt modelId="{8942F61F-EA4B-48EE-986F-9A46270D6199}" type="parTrans" cxnId="{A60A1DC3-7D7A-4301-9FD6-1481BF392581}">
      <dgm:prSet/>
      <dgm:spPr/>
      <dgm:t>
        <a:bodyPr/>
        <a:lstStyle/>
        <a:p>
          <a:endParaRPr lang="es-AR"/>
        </a:p>
      </dgm:t>
    </dgm:pt>
    <dgm:pt modelId="{5252C2CC-0F7C-402A-A635-35F6C733DFF9}" type="sibTrans" cxnId="{A60A1DC3-7D7A-4301-9FD6-1481BF392581}">
      <dgm:prSet/>
      <dgm:spPr/>
      <dgm:t>
        <a:bodyPr/>
        <a:lstStyle/>
        <a:p>
          <a:endParaRPr lang="es-AR"/>
        </a:p>
      </dgm:t>
    </dgm:pt>
    <dgm:pt modelId="{5B680DA2-7F4D-473F-9E8D-C024FC155918}">
      <dgm:prSet custT="1"/>
      <dgm:spPr/>
      <dgm:t>
        <a:bodyPr/>
        <a:lstStyle/>
        <a:p>
          <a:pPr rtl="0"/>
          <a:r>
            <a:rPr lang="es-AR" sz="1200" i="1" dirty="0" smtClean="0"/>
            <a:t>(HIV-RNA </a:t>
          </a:r>
          <a:r>
            <a:rPr lang="es-AR" sz="1200" i="1" dirty="0" err="1" smtClean="0"/>
            <a:t>below</a:t>
          </a:r>
          <a:r>
            <a:rPr lang="es-AR" sz="1200" i="1" dirty="0" smtClean="0"/>
            <a:t> LLOD)  </a:t>
          </a:r>
          <a:r>
            <a:rPr lang="es-AR" sz="1500" b="1" i="1" dirty="0" smtClean="0"/>
            <a:t>A1</a:t>
          </a:r>
          <a:endParaRPr lang="es-AR" sz="1500" b="1" i="1" dirty="0"/>
        </a:p>
      </dgm:t>
    </dgm:pt>
    <dgm:pt modelId="{0DBC4631-EA4B-4ACF-B076-80F461AB1E1D}" type="parTrans" cxnId="{28626733-A955-4A41-887A-79235094AC46}">
      <dgm:prSet/>
      <dgm:spPr/>
      <dgm:t>
        <a:bodyPr/>
        <a:lstStyle/>
        <a:p>
          <a:endParaRPr lang="es-AR"/>
        </a:p>
      </dgm:t>
    </dgm:pt>
    <dgm:pt modelId="{AA60EB0C-B928-4785-AEA9-57D3CF94BAD0}" type="sibTrans" cxnId="{28626733-A955-4A41-887A-79235094AC46}">
      <dgm:prSet/>
      <dgm:spPr/>
      <dgm:t>
        <a:bodyPr/>
        <a:lstStyle/>
        <a:p>
          <a:endParaRPr lang="es-AR"/>
        </a:p>
      </dgm:t>
    </dgm:pt>
    <dgm:pt modelId="{47C8EB81-A444-4454-811B-75B40300E8DA}" type="pres">
      <dgm:prSet presAssocID="{DD02C01B-362D-4DA8-8FA6-212924BA8AA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3323499C-45D6-40FB-90E4-F555CB509BC5}" type="pres">
      <dgm:prSet presAssocID="{0A65BF24-5B0B-493E-B83F-9A1A48F60370}" presName="circle1" presStyleLbl="node1" presStyleIdx="0" presStyleCnt="2"/>
      <dgm:spPr>
        <a:solidFill>
          <a:srgbClr val="FFC000"/>
        </a:solidFill>
      </dgm:spPr>
      <dgm:t>
        <a:bodyPr/>
        <a:lstStyle/>
        <a:p>
          <a:endParaRPr lang="es-AR"/>
        </a:p>
      </dgm:t>
    </dgm:pt>
    <dgm:pt modelId="{5665B35A-4B73-4BD0-8296-B507B0134435}" type="pres">
      <dgm:prSet presAssocID="{0A65BF24-5B0B-493E-B83F-9A1A48F60370}" presName="space" presStyleCnt="0"/>
      <dgm:spPr/>
    </dgm:pt>
    <dgm:pt modelId="{02697C05-1FCE-4A13-BA69-BB72D432A029}" type="pres">
      <dgm:prSet presAssocID="{0A65BF24-5B0B-493E-B83F-9A1A48F60370}" presName="rect1" presStyleLbl="alignAcc1" presStyleIdx="0" presStyleCnt="2"/>
      <dgm:spPr/>
      <dgm:t>
        <a:bodyPr/>
        <a:lstStyle/>
        <a:p>
          <a:endParaRPr lang="es-AR"/>
        </a:p>
      </dgm:t>
    </dgm:pt>
    <dgm:pt modelId="{EE357A73-0DB0-4855-8FA5-2A32AE0224F1}" type="pres">
      <dgm:prSet presAssocID="{5B680DA2-7F4D-473F-9E8D-C024FC155918}" presName="vertSpace2" presStyleLbl="node1" presStyleIdx="0" presStyleCnt="2"/>
      <dgm:spPr/>
    </dgm:pt>
    <dgm:pt modelId="{BD051018-2A2E-4FF9-9C0C-A257595095FF}" type="pres">
      <dgm:prSet presAssocID="{5B680DA2-7F4D-473F-9E8D-C024FC155918}" presName="circle2" presStyleLbl="node1" presStyleIdx="1" presStyleCnt="2"/>
      <dgm:spPr/>
    </dgm:pt>
    <dgm:pt modelId="{D0964115-7A63-4C17-B999-ADAB5068324D}" type="pres">
      <dgm:prSet presAssocID="{5B680DA2-7F4D-473F-9E8D-C024FC155918}" presName="rect2" presStyleLbl="alignAcc1" presStyleIdx="1" presStyleCnt="2" custLinFactNeighborY="3683"/>
      <dgm:spPr/>
      <dgm:t>
        <a:bodyPr/>
        <a:lstStyle/>
        <a:p>
          <a:endParaRPr lang="es-AR"/>
        </a:p>
      </dgm:t>
    </dgm:pt>
    <dgm:pt modelId="{1310CA16-856D-44C8-8260-D68E37FFDA56}" type="pres">
      <dgm:prSet presAssocID="{0A65BF24-5B0B-493E-B83F-9A1A48F60370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177305A-80EE-44F3-984D-206F0ADC40A2}" type="pres">
      <dgm:prSet presAssocID="{5B680DA2-7F4D-473F-9E8D-C024FC155918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28626733-A955-4A41-887A-79235094AC46}" srcId="{DD02C01B-362D-4DA8-8FA6-212924BA8AAF}" destId="{5B680DA2-7F4D-473F-9E8D-C024FC155918}" srcOrd="1" destOrd="0" parTransId="{0DBC4631-EA4B-4ACF-B076-80F461AB1E1D}" sibTransId="{AA60EB0C-B928-4785-AEA9-57D3CF94BAD0}"/>
    <dgm:cxn modelId="{52F77056-E2EE-4A8E-A62C-7134B7A10F76}" type="presOf" srcId="{0A65BF24-5B0B-493E-B83F-9A1A48F60370}" destId="{02697C05-1FCE-4A13-BA69-BB72D432A029}" srcOrd="0" destOrd="0" presId="urn:microsoft.com/office/officeart/2005/8/layout/target3"/>
    <dgm:cxn modelId="{18F6AFC4-0384-41AD-88FB-65DD7133CF01}" type="presOf" srcId="{0A65BF24-5B0B-493E-B83F-9A1A48F60370}" destId="{1310CA16-856D-44C8-8260-D68E37FFDA56}" srcOrd="1" destOrd="0" presId="urn:microsoft.com/office/officeart/2005/8/layout/target3"/>
    <dgm:cxn modelId="{A60A1DC3-7D7A-4301-9FD6-1481BF392581}" srcId="{DD02C01B-362D-4DA8-8FA6-212924BA8AAF}" destId="{0A65BF24-5B0B-493E-B83F-9A1A48F60370}" srcOrd="0" destOrd="0" parTransId="{8942F61F-EA4B-48EE-986F-9A46270D6199}" sibTransId="{5252C2CC-0F7C-402A-A635-35F6C733DFF9}"/>
    <dgm:cxn modelId="{66FE105F-1D6B-41DD-A9E9-65DA0B832716}" type="presOf" srcId="{5B680DA2-7F4D-473F-9E8D-C024FC155918}" destId="{D0964115-7A63-4C17-B999-ADAB5068324D}" srcOrd="0" destOrd="0" presId="urn:microsoft.com/office/officeart/2005/8/layout/target3"/>
    <dgm:cxn modelId="{BE13615C-4211-49C1-8CCC-89C27FBB38DA}" type="presOf" srcId="{5B680DA2-7F4D-473F-9E8D-C024FC155918}" destId="{0177305A-80EE-44F3-984D-206F0ADC40A2}" srcOrd="1" destOrd="0" presId="urn:microsoft.com/office/officeart/2005/8/layout/target3"/>
    <dgm:cxn modelId="{70A2695A-640A-4FA5-B312-7D88692D09BE}" type="presOf" srcId="{DD02C01B-362D-4DA8-8FA6-212924BA8AAF}" destId="{47C8EB81-A444-4454-811B-75B40300E8DA}" srcOrd="0" destOrd="0" presId="urn:microsoft.com/office/officeart/2005/8/layout/target3"/>
    <dgm:cxn modelId="{A47373D3-2C58-4545-A070-1C5D64F5703F}" type="presParOf" srcId="{47C8EB81-A444-4454-811B-75B40300E8DA}" destId="{3323499C-45D6-40FB-90E4-F555CB509BC5}" srcOrd="0" destOrd="0" presId="urn:microsoft.com/office/officeart/2005/8/layout/target3"/>
    <dgm:cxn modelId="{705C17B1-FA11-4212-90D2-242D551D5563}" type="presParOf" srcId="{47C8EB81-A444-4454-811B-75B40300E8DA}" destId="{5665B35A-4B73-4BD0-8296-B507B0134435}" srcOrd="1" destOrd="0" presId="urn:microsoft.com/office/officeart/2005/8/layout/target3"/>
    <dgm:cxn modelId="{74DD417D-B930-4A27-8FE1-11E0426AA4E4}" type="presParOf" srcId="{47C8EB81-A444-4454-811B-75B40300E8DA}" destId="{02697C05-1FCE-4A13-BA69-BB72D432A029}" srcOrd="2" destOrd="0" presId="urn:microsoft.com/office/officeart/2005/8/layout/target3"/>
    <dgm:cxn modelId="{18203F0F-4C86-48F0-A3F2-7FB93BDE4789}" type="presParOf" srcId="{47C8EB81-A444-4454-811B-75B40300E8DA}" destId="{EE357A73-0DB0-4855-8FA5-2A32AE0224F1}" srcOrd="3" destOrd="0" presId="urn:microsoft.com/office/officeart/2005/8/layout/target3"/>
    <dgm:cxn modelId="{1A890297-222D-4F89-A061-D75B3B80B8DE}" type="presParOf" srcId="{47C8EB81-A444-4454-811B-75B40300E8DA}" destId="{BD051018-2A2E-4FF9-9C0C-A257595095FF}" srcOrd="4" destOrd="0" presId="urn:microsoft.com/office/officeart/2005/8/layout/target3"/>
    <dgm:cxn modelId="{1D079067-38A7-44B4-A381-B03A82862CEA}" type="presParOf" srcId="{47C8EB81-A444-4454-811B-75B40300E8DA}" destId="{D0964115-7A63-4C17-B999-ADAB5068324D}" srcOrd="5" destOrd="0" presId="urn:microsoft.com/office/officeart/2005/8/layout/target3"/>
    <dgm:cxn modelId="{0A6F6D8D-DEC9-49D5-8E48-1C25EEB3842E}" type="presParOf" srcId="{47C8EB81-A444-4454-811B-75B40300E8DA}" destId="{1310CA16-856D-44C8-8260-D68E37FFDA56}" srcOrd="6" destOrd="0" presId="urn:microsoft.com/office/officeart/2005/8/layout/target3"/>
    <dgm:cxn modelId="{3AA609A7-BB65-4841-838F-ECEAEA12B051}" type="presParOf" srcId="{47C8EB81-A444-4454-811B-75B40300E8DA}" destId="{0177305A-80EE-44F3-984D-206F0ADC40A2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97B6EC-D8CB-4BBC-BCC3-449CEC20089A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AR"/>
        </a:p>
      </dgm:t>
    </dgm:pt>
    <dgm:pt modelId="{4AF2E0FC-E4F9-4C0D-987B-1372F9362E2D}">
      <dgm:prSet/>
      <dgm:spPr/>
      <dgm:t>
        <a:bodyPr/>
        <a:lstStyle/>
        <a:p>
          <a:pPr rtl="0"/>
          <a:r>
            <a:rPr lang="es-AR" dirty="0" smtClean="0"/>
            <a:t>2.   “</a:t>
          </a:r>
          <a:r>
            <a:rPr lang="es-AR" i="1" dirty="0" smtClean="0"/>
            <a:t>A new </a:t>
          </a:r>
          <a:r>
            <a:rPr lang="es-AR" i="1" dirty="0" err="1" smtClean="0"/>
            <a:t>regimen</a:t>
          </a:r>
          <a:r>
            <a:rPr lang="es-AR" i="1" dirty="0" smtClean="0"/>
            <a:t> </a:t>
          </a:r>
          <a:r>
            <a:rPr lang="es-AR" i="1" dirty="0" err="1" smtClean="0"/>
            <a:t>should</a:t>
          </a:r>
          <a:r>
            <a:rPr lang="es-AR" i="1" dirty="0" smtClean="0"/>
            <a:t>  </a:t>
          </a:r>
          <a:r>
            <a:rPr lang="es-AR" i="1" dirty="0" err="1" smtClean="0"/>
            <a:t>include</a:t>
          </a:r>
          <a:r>
            <a:rPr lang="es-AR" i="1" dirty="0" smtClean="0"/>
            <a:t> at </a:t>
          </a:r>
          <a:r>
            <a:rPr lang="es-AR" i="1" dirty="0" err="1" smtClean="0"/>
            <a:t>least</a:t>
          </a:r>
          <a:r>
            <a:rPr lang="es-AR" i="1" dirty="0" smtClean="0"/>
            <a:t> 2, </a:t>
          </a:r>
          <a:r>
            <a:rPr lang="es-AR" i="1" dirty="0" err="1" smtClean="0"/>
            <a:t>preferably</a:t>
          </a:r>
          <a:r>
            <a:rPr lang="es-AR" i="1" dirty="0" smtClean="0"/>
            <a:t> 3</a:t>
          </a:r>
          <a:endParaRPr lang="es-AR" dirty="0"/>
        </a:p>
      </dgm:t>
    </dgm:pt>
    <dgm:pt modelId="{B7CD1A81-A9E0-404A-916D-9F3667EBCDED}" type="parTrans" cxnId="{F5AD4A53-D63A-4AAF-A9CC-C6A42073E5CB}">
      <dgm:prSet/>
      <dgm:spPr/>
      <dgm:t>
        <a:bodyPr/>
        <a:lstStyle/>
        <a:p>
          <a:endParaRPr lang="es-AR"/>
        </a:p>
      </dgm:t>
    </dgm:pt>
    <dgm:pt modelId="{162F32AC-551B-49F7-8276-B3CA7F043F64}" type="sibTrans" cxnId="{F5AD4A53-D63A-4AAF-A9CC-C6A42073E5CB}">
      <dgm:prSet/>
      <dgm:spPr/>
      <dgm:t>
        <a:bodyPr/>
        <a:lstStyle/>
        <a:p>
          <a:endParaRPr lang="es-AR"/>
        </a:p>
      </dgm:t>
    </dgm:pt>
    <dgm:pt modelId="{03173A93-E59C-4DC0-9D09-F5C1FCA8F919}">
      <dgm:prSet/>
      <dgm:spPr/>
      <dgm:t>
        <a:bodyPr/>
        <a:lstStyle/>
        <a:p>
          <a:pPr rtl="0"/>
          <a:r>
            <a:rPr lang="es-AR" i="1" dirty="0" err="1" smtClean="0"/>
            <a:t>fully</a:t>
          </a:r>
          <a:r>
            <a:rPr lang="es-AR" i="1" dirty="0" smtClean="0"/>
            <a:t>-active </a:t>
          </a:r>
          <a:r>
            <a:rPr lang="es-AR" i="1" dirty="0" err="1" smtClean="0"/>
            <a:t>agents</a:t>
          </a:r>
          <a:r>
            <a:rPr lang="es-AR" i="1" dirty="0" smtClean="0"/>
            <a:t> (*)”  </a:t>
          </a:r>
          <a:r>
            <a:rPr lang="es-AR" b="1" i="1" dirty="0" smtClean="0"/>
            <a:t>A1</a:t>
          </a:r>
          <a:endParaRPr lang="es-AR" b="1" i="1" dirty="0"/>
        </a:p>
      </dgm:t>
    </dgm:pt>
    <dgm:pt modelId="{4DBA8780-E25E-4570-97D0-16A85F1AC8F1}" type="parTrans" cxnId="{2C61E942-DE8D-44EC-B15E-CAFBCF7F3C84}">
      <dgm:prSet/>
      <dgm:spPr/>
      <dgm:t>
        <a:bodyPr/>
        <a:lstStyle/>
        <a:p>
          <a:endParaRPr lang="es-AR"/>
        </a:p>
      </dgm:t>
    </dgm:pt>
    <dgm:pt modelId="{8C21873A-8132-43B8-8449-4971F67CB956}" type="sibTrans" cxnId="{2C61E942-DE8D-44EC-B15E-CAFBCF7F3C84}">
      <dgm:prSet/>
      <dgm:spPr/>
      <dgm:t>
        <a:bodyPr/>
        <a:lstStyle/>
        <a:p>
          <a:endParaRPr lang="es-AR"/>
        </a:p>
      </dgm:t>
    </dgm:pt>
    <dgm:pt modelId="{867793DF-F467-4F39-9916-7D85409A913F}" type="pres">
      <dgm:prSet presAssocID="{3397B6EC-D8CB-4BBC-BCC3-449CEC20089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7B93A39D-E7ED-463A-BC4C-C2146571ED42}" type="pres">
      <dgm:prSet presAssocID="{4AF2E0FC-E4F9-4C0D-987B-1372F9362E2D}" presName="circle1" presStyleLbl="node1" presStyleIdx="0" presStyleCnt="2"/>
      <dgm:spPr>
        <a:solidFill>
          <a:srgbClr val="FFC000"/>
        </a:solidFill>
      </dgm:spPr>
      <dgm:t>
        <a:bodyPr/>
        <a:lstStyle/>
        <a:p>
          <a:endParaRPr lang="es-AR"/>
        </a:p>
      </dgm:t>
    </dgm:pt>
    <dgm:pt modelId="{62095F93-5414-4C7F-A868-A5D916854B00}" type="pres">
      <dgm:prSet presAssocID="{4AF2E0FC-E4F9-4C0D-987B-1372F9362E2D}" presName="space" presStyleCnt="0"/>
      <dgm:spPr/>
    </dgm:pt>
    <dgm:pt modelId="{F5C6F034-86BB-4DC0-8A3D-DCF67E698FC7}" type="pres">
      <dgm:prSet presAssocID="{4AF2E0FC-E4F9-4C0D-987B-1372F9362E2D}" presName="rect1" presStyleLbl="alignAcc1" presStyleIdx="0" presStyleCnt="2"/>
      <dgm:spPr/>
      <dgm:t>
        <a:bodyPr/>
        <a:lstStyle/>
        <a:p>
          <a:endParaRPr lang="es-AR"/>
        </a:p>
      </dgm:t>
    </dgm:pt>
    <dgm:pt modelId="{C1F339F9-080C-4432-AE07-AED455C56720}" type="pres">
      <dgm:prSet presAssocID="{03173A93-E59C-4DC0-9D09-F5C1FCA8F919}" presName="vertSpace2" presStyleLbl="node1" presStyleIdx="0" presStyleCnt="2"/>
      <dgm:spPr/>
    </dgm:pt>
    <dgm:pt modelId="{7668832B-8697-48CA-83AD-DCBBE87E8BC1}" type="pres">
      <dgm:prSet presAssocID="{03173A93-E59C-4DC0-9D09-F5C1FCA8F919}" presName="circle2" presStyleLbl="node1" presStyleIdx="1" presStyleCnt="2"/>
      <dgm:spPr/>
    </dgm:pt>
    <dgm:pt modelId="{00D3E069-76EF-47E0-BD67-534B47AA0F80}" type="pres">
      <dgm:prSet presAssocID="{03173A93-E59C-4DC0-9D09-F5C1FCA8F919}" presName="rect2" presStyleLbl="alignAcc1" presStyleIdx="1" presStyleCnt="2" custLinFactNeighborY="31983"/>
      <dgm:spPr/>
      <dgm:t>
        <a:bodyPr/>
        <a:lstStyle/>
        <a:p>
          <a:endParaRPr lang="es-AR"/>
        </a:p>
      </dgm:t>
    </dgm:pt>
    <dgm:pt modelId="{FFC5D96D-E00A-454D-B190-E5ED2119B5A2}" type="pres">
      <dgm:prSet presAssocID="{4AF2E0FC-E4F9-4C0D-987B-1372F9362E2D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3AF7CF2-A3DE-4854-B7C7-23539E57413C}" type="pres">
      <dgm:prSet presAssocID="{03173A93-E59C-4DC0-9D09-F5C1FCA8F919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F5AD4A53-D63A-4AAF-A9CC-C6A42073E5CB}" srcId="{3397B6EC-D8CB-4BBC-BCC3-449CEC20089A}" destId="{4AF2E0FC-E4F9-4C0D-987B-1372F9362E2D}" srcOrd="0" destOrd="0" parTransId="{B7CD1A81-A9E0-404A-916D-9F3667EBCDED}" sibTransId="{162F32AC-551B-49F7-8276-B3CA7F043F64}"/>
    <dgm:cxn modelId="{0CF531D6-E303-4887-8C5A-F238CBBBC701}" type="presOf" srcId="{3397B6EC-D8CB-4BBC-BCC3-449CEC20089A}" destId="{867793DF-F467-4F39-9916-7D85409A913F}" srcOrd="0" destOrd="0" presId="urn:microsoft.com/office/officeart/2005/8/layout/target3"/>
    <dgm:cxn modelId="{2C61E942-DE8D-44EC-B15E-CAFBCF7F3C84}" srcId="{3397B6EC-D8CB-4BBC-BCC3-449CEC20089A}" destId="{03173A93-E59C-4DC0-9D09-F5C1FCA8F919}" srcOrd="1" destOrd="0" parTransId="{4DBA8780-E25E-4570-97D0-16A85F1AC8F1}" sibTransId="{8C21873A-8132-43B8-8449-4971F67CB956}"/>
    <dgm:cxn modelId="{19237B47-93C3-4E68-BF47-1244D1B94603}" type="presOf" srcId="{03173A93-E59C-4DC0-9D09-F5C1FCA8F919}" destId="{00D3E069-76EF-47E0-BD67-534B47AA0F80}" srcOrd="0" destOrd="0" presId="urn:microsoft.com/office/officeart/2005/8/layout/target3"/>
    <dgm:cxn modelId="{A3CB0510-C739-4BD8-B2F5-4B75ACBD34A4}" type="presOf" srcId="{03173A93-E59C-4DC0-9D09-F5C1FCA8F919}" destId="{83AF7CF2-A3DE-4854-B7C7-23539E57413C}" srcOrd="1" destOrd="0" presId="urn:microsoft.com/office/officeart/2005/8/layout/target3"/>
    <dgm:cxn modelId="{B9013542-A66E-420C-BA3B-0E3FDEAA5F19}" type="presOf" srcId="{4AF2E0FC-E4F9-4C0D-987B-1372F9362E2D}" destId="{FFC5D96D-E00A-454D-B190-E5ED2119B5A2}" srcOrd="1" destOrd="0" presId="urn:microsoft.com/office/officeart/2005/8/layout/target3"/>
    <dgm:cxn modelId="{07E703A2-4BBE-4360-8350-5D677DAF5074}" type="presOf" srcId="{4AF2E0FC-E4F9-4C0D-987B-1372F9362E2D}" destId="{F5C6F034-86BB-4DC0-8A3D-DCF67E698FC7}" srcOrd="0" destOrd="0" presId="urn:microsoft.com/office/officeart/2005/8/layout/target3"/>
    <dgm:cxn modelId="{CCECDA36-DF1A-441E-A3E5-5D260AFE7204}" type="presParOf" srcId="{867793DF-F467-4F39-9916-7D85409A913F}" destId="{7B93A39D-E7ED-463A-BC4C-C2146571ED42}" srcOrd="0" destOrd="0" presId="urn:microsoft.com/office/officeart/2005/8/layout/target3"/>
    <dgm:cxn modelId="{57344CA5-A6D2-4EDE-AA54-CAACF5762C2F}" type="presParOf" srcId="{867793DF-F467-4F39-9916-7D85409A913F}" destId="{62095F93-5414-4C7F-A868-A5D916854B00}" srcOrd="1" destOrd="0" presId="urn:microsoft.com/office/officeart/2005/8/layout/target3"/>
    <dgm:cxn modelId="{532BBD59-386A-4A90-BCD3-2CF03BBCBC3E}" type="presParOf" srcId="{867793DF-F467-4F39-9916-7D85409A913F}" destId="{F5C6F034-86BB-4DC0-8A3D-DCF67E698FC7}" srcOrd="2" destOrd="0" presId="urn:microsoft.com/office/officeart/2005/8/layout/target3"/>
    <dgm:cxn modelId="{81F85E4E-95E6-413D-AB0F-0CEA9A968978}" type="presParOf" srcId="{867793DF-F467-4F39-9916-7D85409A913F}" destId="{C1F339F9-080C-4432-AE07-AED455C56720}" srcOrd="3" destOrd="0" presId="urn:microsoft.com/office/officeart/2005/8/layout/target3"/>
    <dgm:cxn modelId="{36FA351C-EE16-4E7A-A447-8CB6B9B58065}" type="presParOf" srcId="{867793DF-F467-4F39-9916-7D85409A913F}" destId="{7668832B-8697-48CA-83AD-DCBBE87E8BC1}" srcOrd="4" destOrd="0" presId="urn:microsoft.com/office/officeart/2005/8/layout/target3"/>
    <dgm:cxn modelId="{DB80365F-D2DC-44FF-8151-740AF8CA12AB}" type="presParOf" srcId="{867793DF-F467-4F39-9916-7D85409A913F}" destId="{00D3E069-76EF-47E0-BD67-534B47AA0F80}" srcOrd="5" destOrd="0" presId="urn:microsoft.com/office/officeart/2005/8/layout/target3"/>
    <dgm:cxn modelId="{9F0207AF-7521-4181-913B-9D04314E5144}" type="presParOf" srcId="{867793DF-F467-4F39-9916-7D85409A913F}" destId="{FFC5D96D-E00A-454D-B190-E5ED2119B5A2}" srcOrd="6" destOrd="0" presId="urn:microsoft.com/office/officeart/2005/8/layout/target3"/>
    <dgm:cxn modelId="{A5493BAA-37A5-4BFE-8F1F-26E0D14AC607}" type="presParOf" srcId="{867793DF-F467-4F39-9916-7D85409A913F}" destId="{83AF7CF2-A3DE-4854-B7C7-23539E57413C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5363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0"/>
            <a:r>
              <a:rPr lang="es-ES_tradnl" noProof="0"/>
              <a:t>Segundo nivel</a:t>
            </a:r>
          </a:p>
          <a:p>
            <a:pPr lvl="0"/>
            <a:r>
              <a:rPr lang="es-ES_tradnl" noProof="0"/>
              <a:t>Tercer nivel</a:t>
            </a:r>
          </a:p>
          <a:p>
            <a:pPr lvl="0"/>
            <a:r>
              <a:rPr lang="es-ES_tradnl" noProof="0"/>
              <a:t>Cuarto nivel</a:t>
            </a:r>
          </a:p>
          <a:p>
            <a:pPr lvl="0"/>
            <a:r>
              <a:rPr lang="es-ES_tradnl" noProof="0"/>
              <a:t>Quinto nivel</a:t>
            </a:r>
          </a:p>
        </p:txBody>
      </p:sp>
      <p:sp>
        <p:nvSpPr>
          <p:cNvPr id="1536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5367" name="Rectangle 7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fld id="{6EBE3CED-A80F-47B0-86C6-1511CC693448}" type="slidenum">
              <a:rPr lang="es-ES_tradnl" altLang="es-AR"/>
              <a:pPr>
                <a:defRPr/>
              </a:pPr>
              <a:t>‹Nº›</a:t>
            </a:fld>
            <a:endParaRPr lang="es-ES_tradnl" altLang="es-AR"/>
          </a:p>
        </p:txBody>
      </p:sp>
    </p:spTree>
    <p:extLst>
      <p:ext uri="{BB962C8B-B14F-4D97-AF65-F5344CB8AC3E}">
        <p14:creationId xmlns:p14="http://schemas.microsoft.com/office/powerpoint/2010/main" val="33869072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E444FD-845A-4BF4-A150-BA0910909686}" type="slidenum">
              <a:rPr lang="es-ES_tradnl" smtClean="0">
                <a:cs typeface="Arial" pitchFamily="34" charset="0"/>
              </a:rPr>
              <a:pPr/>
              <a:t>4</a:t>
            </a:fld>
            <a:endParaRPr lang="es-ES_tradnl" smtClean="0">
              <a:cs typeface="Arial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AR" smtClean="0"/>
          </a:p>
        </p:txBody>
      </p:sp>
    </p:spTree>
    <p:extLst>
      <p:ext uri="{BB962C8B-B14F-4D97-AF65-F5344CB8AC3E}">
        <p14:creationId xmlns:p14="http://schemas.microsoft.com/office/powerpoint/2010/main" val="3086860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B7C269-D92A-484B-91B3-5B70A1546FB4}" type="slidenum">
              <a:rPr lang="es-ES_tradnl" smtClean="0">
                <a:cs typeface="Arial" pitchFamily="34" charset="0"/>
              </a:rPr>
              <a:pPr/>
              <a:t>5</a:t>
            </a:fld>
            <a:endParaRPr lang="es-ES_tradnl" smtClean="0">
              <a:cs typeface="Arial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088809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CE3F19-0FCD-441F-8321-50DAD0693CF2}" type="slidenum">
              <a:rPr lang="es-ES_tradnl" smtClean="0">
                <a:cs typeface="Arial" pitchFamily="34" charset="0"/>
              </a:rPr>
              <a:pPr/>
              <a:t>6</a:t>
            </a:fld>
            <a:endParaRPr lang="es-ES_tradnl" smtClean="0">
              <a:cs typeface="Arial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AR" smtClean="0"/>
          </a:p>
        </p:txBody>
      </p:sp>
    </p:spTree>
    <p:extLst>
      <p:ext uri="{BB962C8B-B14F-4D97-AF65-F5344CB8AC3E}">
        <p14:creationId xmlns:p14="http://schemas.microsoft.com/office/powerpoint/2010/main" val="2292699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78CCA3-8E7A-47AA-8B40-5A9A527C2763}" type="slidenum">
              <a:rPr lang="es-ES_tradnl" smtClean="0">
                <a:cs typeface="Arial" pitchFamily="34" charset="0"/>
              </a:rPr>
              <a:pPr/>
              <a:t>10</a:t>
            </a:fld>
            <a:endParaRPr lang="es-ES_tradnl" smtClean="0">
              <a:cs typeface="Arial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AR" smtClean="0"/>
          </a:p>
        </p:txBody>
      </p:sp>
    </p:spTree>
    <p:extLst>
      <p:ext uri="{BB962C8B-B14F-4D97-AF65-F5344CB8AC3E}">
        <p14:creationId xmlns:p14="http://schemas.microsoft.com/office/powerpoint/2010/main" val="3811900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180D72-9B52-4C05-83CC-4E9D31EDF671}" type="slidenum">
              <a:rPr lang="es-ES_tradnl" smtClean="0">
                <a:cs typeface="Arial" pitchFamily="34" charset="0"/>
              </a:rPr>
              <a:pPr/>
              <a:t>13</a:t>
            </a:fld>
            <a:endParaRPr lang="es-ES_tradnl" smtClean="0">
              <a:cs typeface="Arial" pitchFamily="3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AR" smtClean="0"/>
          </a:p>
        </p:txBody>
      </p:sp>
    </p:spTree>
    <p:extLst>
      <p:ext uri="{BB962C8B-B14F-4D97-AF65-F5344CB8AC3E}">
        <p14:creationId xmlns:p14="http://schemas.microsoft.com/office/powerpoint/2010/main" val="2403170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 txBox="1">
            <a:spLocks noGrp="1" noChangeArrowheads="1"/>
          </p:cNvSpPr>
          <p:nvPr/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E7A6038-3441-4C4E-AC24-C1A1CC89BA32}" type="slidenum">
              <a:rPr lang="es-ES" altLang="fr-FR" b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algn="r" eaLnBrk="1">
                <a:lnSpc>
                  <a:spcPct val="95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15</a:t>
            </a:fld>
            <a:endParaRPr lang="es-ES" altLang="fr-FR" b="1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373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E2964C1-CCFE-421A-890A-B4B2A8396B01}" type="slidenum">
              <a:rPr lang="es-ES" altLang="fr-FR" b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algn="r" eaLnBrk="1">
                <a:lnSpc>
                  <a:spcPct val="95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15</a:t>
            </a:fld>
            <a:endParaRPr lang="es-ES" altLang="fr-FR" b="1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37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/>
        </p:spPr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189244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A43D35-FBB9-4A4B-BAD3-EACD49415093}" type="slidenum">
              <a:rPr lang="es-ES_tradnl" smtClean="0">
                <a:cs typeface="Arial" pitchFamily="34" charset="0"/>
              </a:rPr>
              <a:pPr/>
              <a:t>16</a:t>
            </a:fld>
            <a:endParaRPr lang="es-ES_tradnl" smtClean="0">
              <a:cs typeface="Arial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AR" smtClean="0"/>
          </a:p>
        </p:txBody>
      </p:sp>
    </p:spTree>
    <p:extLst>
      <p:ext uri="{BB962C8B-B14F-4D97-AF65-F5344CB8AC3E}">
        <p14:creationId xmlns:p14="http://schemas.microsoft.com/office/powerpoint/2010/main" val="42545847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C14A53-8CEE-42AA-A6AE-EEDA62C62201}" type="slidenum">
              <a:rPr lang="es-ES_tradnl" smtClean="0">
                <a:cs typeface="Arial" pitchFamily="34" charset="0"/>
              </a:rPr>
              <a:pPr/>
              <a:t>17</a:t>
            </a:fld>
            <a:endParaRPr lang="es-ES_tradnl" smtClean="0">
              <a:cs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AR" smtClean="0"/>
          </a:p>
        </p:txBody>
      </p:sp>
    </p:spTree>
    <p:extLst>
      <p:ext uri="{BB962C8B-B14F-4D97-AF65-F5344CB8AC3E}">
        <p14:creationId xmlns:p14="http://schemas.microsoft.com/office/powerpoint/2010/main" val="4285439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s-AR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161600A-10BD-4194-85EC-C320E0745452}" type="slidenum">
              <a:rPr lang="es-ES" altLang="es-AR" smtClean="0"/>
              <a:pPr/>
              <a:t>20</a:t>
            </a:fld>
            <a:endParaRPr lang="es-ES" altLang="es-AR" smtClean="0"/>
          </a:p>
        </p:txBody>
      </p:sp>
    </p:spTree>
    <p:extLst>
      <p:ext uri="{BB962C8B-B14F-4D97-AF65-F5344CB8AC3E}">
        <p14:creationId xmlns:p14="http://schemas.microsoft.com/office/powerpoint/2010/main" val="2160852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Genetic barrier to resistance: the number of HIV-1 mutations required for resistance to an ARV or ART regimen and the frequency at which resistance mutations develop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600" smtClean="0"/>
              <a:t>Low barrier: 1 mutation → resistance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600" smtClean="0"/>
              <a:t>Higher barrier: &gt; 1 mutation (accumulation) → resistance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7DB461-24E9-4B60-BEB3-F6676FE0FC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617819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Genetic barrier to resistance: the number of HIV-1 mutations required for resistance to an ARV or ART regimen and the frequency at which resistance mutations develop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600" smtClean="0"/>
              <a:t>Low barrier: 1 mutation → resistance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600" smtClean="0"/>
              <a:t>Higher barrier: &gt; 1 mutation (accumulation) → resistance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7DB461-24E9-4B60-BEB3-F6676FE0FC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929964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5E6291-511F-4F43-9E77-84B90170A6B2}" type="slidenum">
              <a:rPr lang="es-ES_tradnl" altLang="es-ES" smtClean="0">
                <a:cs typeface="Arial" pitchFamily="34" charset="0"/>
              </a:rPr>
              <a:pPr/>
              <a:t>30</a:t>
            </a:fld>
            <a:endParaRPr lang="es-ES_tradnl" altLang="es-ES" smtClean="0">
              <a:cs typeface="Arial" pitchFamily="34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s-AR" altLang="es-ES" smtClean="0"/>
              <a:t>  Se explicará la resistencia de alto nivel provocada por la K103N ( debido a </a:t>
            </a:r>
          </a:p>
          <a:p>
            <a:pPr eaLnBrk="1" hangingPunct="1"/>
            <a:r>
              <a:rPr lang="es-AR" altLang="es-ES" smtClean="0"/>
              <a:t>   la baja barrera genética de los INNTR)  y la resistencia cruzada que afectará  </a:t>
            </a:r>
          </a:p>
          <a:p>
            <a:pPr eaLnBrk="1" hangingPunct="1"/>
            <a:r>
              <a:rPr lang="es-AR" altLang="es-ES" smtClean="0"/>
              <a:t>  a todo el grupo. Si  emerge la Y181C  también comprome futuros INNTR </a:t>
            </a:r>
          </a:p>
          <a:p>
            <a:pPr eaLnBrk="1" hangingPunct="1"/>
            <a:r>
              <a:rPr lang="es-AR" altLang="es-ES" smtClean="0"/>
              <a:t>  como el TMC125.</a:t>
            </a:r>
          </a:p>
        </p:txBody>
      </p:sp>
    </p:spTree>
    <p:extLst>
      <p:ext uri="{BB962C8B-B14F-4D97-AF65-F5344CB8AC3E}">
        <p14:creationId xmlns:p14="http://schemas.microsoft.com/office/powerpoint/2010/main" val="4021404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DE5F75-5E04-49E0-977C-2BDCE8270A60}" type="slidenum">
              <a:rPr lang="es-ES_tradnl" smtClean="0">
                <a:cs typeface="Arial" pitchFamily="34" charset="0"/>
              </a:rPr>
              <a:pPr/>
              <a:t>32</a:t>
            </a:fld>
            <a:endParaRPr lang="es-ES_tradnl" smtClean="0">
              <a:cs typeface="Arial" pitchFamily="34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AR" smtClean="0"/>
          </a:p>
        </p:txBody>
      </p:sp>
    </p:spTree>
    <p:extLst>
      <p:ext uri="{BB962C8B-B14F-4D97-AF65-F5344CB8AC3E}">
        <p14:creationId xmlns:p14="http://schemas.microsoft.com/office/powerpoint/2010/main" val="10978179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8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AR" smtClean="0"/>
          </a:p>
        </p:txBody>
      </p:sp>
      <p:sp>
        <p:nvSpPr>
          <p:cNvPr id="80899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FCBE82-FCB2-4D67-B0C1-1E5082DA099C}" type="slidenum">
              <a:rPr lang="es-ES_tradnl" smtClean="0"/>
              <a:pPr/>
              <a:t>34</a:t>
            </a:fld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28100562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29D993-E3E0-47D4-8F34-C0795DC814F2}" type="slidenum">
              <a:rPr lang="es-ES_tradnl" altLang="es-ES" smtClean="0">
                <a:cs typeface="Arial" pitchFamily="34" charset="0"/>
              </a:rPr>
              <a:pPr/>
              <a:t>36</a:t>
            </a:fld>
            <a:endParaRPr lang="es-ES_tradnl" altLang="es-ES" smtClean="0">
              <a:cs typeface="Arial" pitchFamily="34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AR" altLang="es-ES" smtClean="0"/>
          </a:p>
        </p:txBody>
      </p:sp>
    </p:spTree>
    <p:extLst>
      <p:ext uri="{BB962C8B-B14F-4D97-AF65-F5344CB8AC3E}">
        <p14:creationId xmlns:p14="http://schemas.microsoft.com/office/powerpoint/2010/main" val="12849177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1B9DD4-0F48-464A-B541-C2FFF4E73ED9}" type="slidenum">
              <a:rPr lang="es-ES_tradnl" smtClean="0">
                <a:cs typeface="Arial" pitchFamily="34" charset="0"/>
              </a:rPr>
              <a:pPr/>
              <a:t>37</a:t>
            </a:fld>
            <a:endParaRPr lang="es-ES_tradnl" smtClean="0">
              <a:cs typeface="Arial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AR" smtClean="0"/>
          </a:p>
        </p:txBody>
      </p:sp>
    </p:spTree>
    <p:extLst>
      <p:ext uri="{BB962C8B-B14F-4D97-AF65-F5344CB8AC3E}">
        <p14:creationId xmlns:p14="http://schemas.microsoft.com/office/powerpoint/2010/main" val="3787948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smtClean="0"/>
              <a:t>M46I, V82A, L90M.</a:t>
            </a:r>
            <a:endParaRPr lang="es-AR" smtClean="0"/>
          </a:p>
        </p:txBody>
      </p:sp>
      <p:sp>
        <p:nvSpPr>
          <p:cNvPr id="61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F24B29-07F0-4530-86D3-4C3D7639F1A7}" type="slidenum">
              <a:rPr lang="es-A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s-AR" smtClean="0"/>
          </a:p>
        </p:txBody>
      </p:sp>
    </p:spTree>
    <p:extLst>
      <p:ext uri="{BB962C8B-B14F-4D97-AF65-F5344CB8AC3E}">
        <p14:creationId xmlns:p14="http://schemas.microsoft.com/office/powerpoint/2010/main" val="1019206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C7A996-4574-4D57-A80A-D49BA50156D6}" type="slidenum">
              <a:rPr lang="en-GB"/>
              <a:pPr/>
              <a:t>41</a:t>
            </a:fld>
            <a:endParaRPr lang="en-GB"/>
          </a:p>
        </p:txBody>
      </p:sp>
      <p:sp>
        <p:nvSpPr>
          <p:cNvPr id="33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>
                <a:latin typeface="Arial" pitchFamily="34" charset="0"/>
              </a:rPr>
              <a:t>ARTEMIS: Concentraciones plasmáticas de </a:t>
            </a:r>
            <a:r>
              <a:rPr lang="es-ES_tradnl" b="1" dirty="0" err="1">
                <a:latin typeface="Arial" pitchFamily="34" charset="0"/>
              </a:rPr>
              <a:t>PREZISTA</a:t>
            </a:r>
            <a:r>
              <a:rPr lang="es-ES_tradnl" b="1" dirty="0">
                <a:latin typeface="Arial" pitchFamily="34" charset="0"/>
              </a:rPr>
              <a:t> para </a:t>
            </a:r>
            <a:r>
              <a:rPr lang="es-ES_tradnl" b="1" dirty="0" err="1">
                <a:latin typeface="Arial" pitchFamily="34" charset="0"/>
              </a:rPr>
              <a:t>PREZISTA</a:t>
            </a:r>
            <a:r>
              <a:rPr lang="es-ES_tradnl" b="1" dirty="0">
                <a:latin typeface="Arial" pitchFamily="34" charset="0"/>
              </a:rPr>
              <a:t>/r 800/100mg </a:t>
            </a:r>
            <a:r>
              <a:rPr lang="es-ES_tradnl" b="1" dirty="0" err="1">
                <a:latin typeface="Arial" pitchFamily="34" charset="0"/>
              </a:rPr>
              <a:t>qd</a:t>
            </a:r>
            <a:endParaRPr lang="es-AR" dirty="0">
              <a:latin typeface="Arial" pitchFamily="34" charset="0"/>
            </a:endParaRPr>
          </a:p>
          <a:p>
            <a:r>
              <a:rPr lang="es-ES_tradnl" b="1" dirty="0">
                <a:latin typeface="Arial" pitchFamily="34" charset="0"/>
              </a:rPr>
              <a:t> </a:t>
            </a:r>
            <a:endParaRPr lang="es-AR" dirty="0">
              <a:latin typeface="Arial" pitchFamily="34" charset="0"/>
            </a:endParaRPr>
          </a:p>
          <a:p>
            <a:r>
              <a:rPr lang="es-ES_tradnl" b="1" dirty="0">
                <a:latin typeface="Arial" pitchFamily="34" charset="0"/>
              </a:rPr>
              <a:t>Punto clave</a:t>
            </a:r>
            <a:endParaRPr lang="es-AR" dirty="0">
              <a:latin typeface="Arial" pitchFamily="34" charset="0"/>
            </a:endParaRPr>
          </a:p>
          <a:p>
            <a:r>
              <a:rPr lang="es-ES_tradnl" dirty="0">
                <a:latin typeface="Arial" pitchFamily="34" charset="0"/>
              </a:rPr>
              <a:t>Con el régimen de dosis de una vez al día, los niveles valle de </a:t>
            </a:r>
            <a:r>
              <a:rPr lang="es-ES_tradnl" dirty="0" err="1">
                <a:latin typeface="Arial" pitchFamily="34" charset="0"/>
              </a:rPr>
              <a:t>PREZISTA</a:t>
            </a:r>
            <a:r>
              <a:rPr lang="es-ES_tradnl" dirty="0">
                <a:latin typeface="Arial" pitchFamily="34" charset="0"/>
              </a:rPr>
              <a:t> permanecen por encima de los niveles que son clínicamente efectivos en una población de pacientes </a:t>
            </a:r>
            <a:r>
              <a:rPr lang="es-ES_tradnl" dirty="0" err="1">
                <a:latin typeface="Arial" pitchFamily="34" charset="0"/>
              </a:rPr>
              <a:t>naive</a:t>
            </a:r>
            <a:r>
              <a:rPr lang="es-ES_tradnl" dirty="0">
                <a:latin typeface="Arial" pitchFamily="34" charset="0"/>
              </a:rPr>
              <a:t> al tratamiento (EC</a:t>
            </a:r>
            <a:r>
              <a:rPr lang="es-ES_tradnl" baseline="-25000" dirty="0">
                <a:latin typeface="Arial" pitchFamily="34" charset="0"/>
              </a:rPr>
              <a:t>50</a:t>
            </a:r>
            <a:r>
              <a:rPr lang="es-ES_tradnl" dirty="0">
                <a:latin typeface="Arial" pitchFamily="34" charset="0"/>
              </a:rPr>
              <a:t> para virus de tipo salvaje).</a:t>
            </a:r>
            <a:endParaRPr lang="es-AR" dirty="0">
              <a:latin typeface="Arial" pitchFamily="34" charset="0"/>
            </a:endParaRPr>
          </a:p>
          <a:p>
            <a:pPr>
              <a:spcAft>
                <a:spcPct val="20000"/>
              </a:spcAft>
            </a:pPr>
            <a:endParaRPr lang="en-US" b="1" dirty="0"/>
          </a:p>
          <a:p>
            <a:pPr>
              <a:spcAft>
                <a:spcPct val="20000"/>
              </a:spcAft>
            </a:pPr>
            <a:r>
              <a:rPr lang="en-US" dirty="0" err="1"/>
              <a:t>DeJesus</a:t>
            </a:r>
            <a:r>
              <a:rPr lang="en-US" dirty="0"/>
              <a:t> E, Ortiz R, </a:t>
            </a:r>
            <a:r>
              <a:rPr lang="en-US" dirty="0" err="1"/>
              <a:t>Khanlou</a:t>
            </a:r>
            <a:r>
              <a:rPr lang="en-US" dirty="0"/>
              <a:t> H et al. Efficacy and Safety of </a:t>
            </a:r>
            <a:r>
              <a:rPr lang="en-US" dirty="0" err="1"/>
              <a:t>Darunavir</a:t>
            </a:r>
            <a:r>
              <a:rPr lang="en-US" dirty="0"/>
              <a:t>/Ritonavir versus </a:t>
            </a:r>
            <a:r>
              <a:rPr lang="en-US" dirty="0" err="1"/>
              <a:t>Lopinavir</a:t>
            </a:r>
            <a:r>
              <a:rPr lang="en-US" dirty="0"/>
              <a:t>/Ritonavir in ARV Treatment-Naïve HIV-1-Infected </a:t>
            </a:r>
            <a:r>
              <a:rPr lang="en-US" dirty="0" err="1"/>
              <a:t>Pacientes</a:t>
            </a:r>
            <a:r>
              <a:rPr lang="en-US" dirty="0"/>
              <a:t> at </a:t>
            </a:r>
            <a:r>
              <a:rPr lang="en-US" dirty="0" err="1"/>
              <a:t>Semana</a:t>
            </a:r>
            <a:r>
              <a:rPr lang="en-US" dirty="0"/>
              <a:t> 48: ARTEMIS. 47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err="1"/>
              <a:t>Interscience</a:t>
            </a:r>
            <a:r>
              <a:rPr lang="en-US" dirty="0"/>
              <a:t> Conference on Antimicrobial Agents and Chemotherapy, Chicago, IL, USA; 17–20 September 2007. Presentation H-718b.</a:t>
            </a:r>
          </a:p>
          <a:p>
            <a:pPr>
              <a:spcAft>
                <a:spcPct val="200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8027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4AB58F-C207-47F9-BA24-17DC202772BF}" type="slidenum">
              <a:rPr lang="en-GB"/>
              <a:pPr/>
              <a:t>44</a:t>
            </a:fld>
            <a:endParaRPr lang="en-GB"/>
          </a:p>
        </p:txBody>
      </p:sp>
      <p:sp>
        <p:nvSpPr>
          <p:cNvPr id="503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03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271" y="4343145"/>
            <a:ext cx="5483460" cy="4115019"/>
          </a:xfrm>
        </p:spPr>
        <p:txBody>
          <a:bodyPr lIns="89970" tIns="44984" rIns="89970" bIns="44984"/>
          <a:lstStyle/>
          <a:p>
            <a:pPr defTabSz="895743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701289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3DA73D-7594-4D6A-A793-55EA6A00F322}" type="slidenum">
              <a:rPr lang="en-GB"/>
              <a:pPr/>
              <a:t>45</a:t>
            </a:fld>
            <a:endParaRPr lang="en-GB"/>
          </a:p>
        </p:txBody>
      </p:sp>
      <p:sp>
        <p:nvSpPr>
          <p:cNvPr id="485378" name="Rectangle 7"/>
          <p:cNvSpPr txBox="1">
            <a:spLocks noGrp="1" noChangeArrowheads="1"/>
          </p:cNvSpPr>
          <p:nvPr/>
        </p:nvSpPr>
        <p:spPr bwMode="auto">
          <a:xfrm>
            <a:off x="3885275" y="8684826"/>
            <a:ext cx="2971093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26" tIns="45563" rIns="91126" bIns="45563" anchor="b"/>
          <a:lstStyle/>
          <a:p>
            <a:pPr algn="r" defTabSz="912879"/>
            <a:fld id="{F7215CA7-7691-4AF8-A2AD-B247A2FFB93A}" type="slidenum">
              <a:rPr lang="en-GB" sz="1200">
                <a:ea typeface="MS PGothic" pitchFamily="34" charset="-128"/>
              </a:rPr>
              <a:pPr algn="r" defTabSz="912879"/>
              <a:t>45</a:t>
            </a:fld>
            <a:endParaRPr lang="en-GB" sz="1200" dirty="0">
              <a:ea typeface="MS PGothic" pitchFamily="34" charset="-128"/>
            </a:endParaRPr>
          </a:p>
        </p:txBody>
      </p:sp>
      <p:sp>
        <p:nvSpPr>
          <p:cNvPr id="485379" name="Rectangle 33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2038" y="460375"/>
            <a:ext cx="4783137" cy="3586163"/>
          </a:xfrm>
          <a:ln/>
        </p:spPr>
      </p:sp>
      <p:sp>
        <p:nvSpPr>
          <p:cNvPr id="485380" name="Rectangle 338"/>
          <p:cNvSpPr>
            <a:spLocks noGrp="1" noChangeArrowheads="1"/>
          </p:cNvSpPr>
          <p:nvPr>
            <p:ph type="body" idx="1"/>
          </p:nvPr>
        </p:nvSpPr>
        <p:spPr>
          <a:xfrm>
            <a:off x="972951" y="4493766"/>
            <a:ext cx="4859859" cy="4287575"/>
          </a:xfrm>
        </p:spPr>
        <p:txBody>
          <a:bodyPr lIns="91126" tIns="45563" rIns="91126" bIns="45563"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1601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BC657C-C611-4B4F-AB5F-2F5CA21D9FC9}" type="slidenum">
              <a:rPr lang="en-GB"/>
              <a:pPr/>
              <a:t>46</a:t>
            </a:fld>
            <a:endParaRPr lang="en-GB"/>
          </a:p>
        </p:txBody>
      </p:sp>
      <p:sp>
        <p:nvSpPr>
          <p:cNvPr id="513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13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>
                <a:latin typeface="Arial" pitchFamily="34" charset="0"/>
              </a:rPr>
              <a:t>Mediana, percentiles del 25% y 75%, y AUC</a:t>
            </a:r>
            <a:r>
              <a:rPr lang="es-ES_tradnl" b="1" baseline="-25000" dirty="0">
                <a:latin typeface="Arial" pitchFamily="34" charset="0"/>
              </a:rPr>
              <a:t>24h</a:t>
            </a:r>
            <a:r>
              <a:rPr lang="es-ES_tradnl" b="1" dirty="0">
                <a:latin typeface="Arial" pitchFamily="34" charset="0"/>
              </a:rPr>
              <a:t> mínima y máxima y C</a:t>
            </a:r>
            <a:r>
              <a:rPr lang="es-ES_tradnl" b="1" baseline="-25000" dirty="0">
                <a:latin typeface="Arial" pitchFamily="34" charset="0"/>
              </a:rPr>
              <a:t>0h</a:t>
            </a:r>
            <a:r>
              <a:rPr lang="es-ES_tradnl" b="1" dirty="0">
                <a:latin typeface="Arial" pitchFamily="34" charset="0"/>
              </a:rPr>
              <a:t> para </a:t>
            </a:r>
            <a:r>
              <a:rPr lang="es-ES_tradnl" b="1" dirty="0" err="1">
                <a:latin typeface="Arial" pitchFamily="34" charset="0"/>
              </a:rPr>
              <a:t>PREZISTA</a:t>
            </a:r>
            <a:endParaRPr lang="es-AR" dirty="0">
              <a:latin typeface="Arial" pitchFamily="34" charset="0"/>
            </a:endParaRPr>
          </a:p>
          <a:p>
            <a:r>
              <a:rPr lang="es-ES_tradnl" b="1" dirty="0">
                <a:latin typeface="Arial" pitchFamily="34" charset="0"/>
              </a:rPr>
              <a:t> </a:t>
            </a:r>
            <a:endParaRPr lang="es-AR" dirty="0">
              <a:latin typeface="Arial" pitchFamily="34" charset="0"/>
            </a:endParaRPr>
          </a:p>
          <a:p>
            <a:r>
              <a:rPr lang="es-ES_tradnl" b="1" dirty="0">
                <a:latin typeface="Arial" pitchFamily="34" charset="0"/>
              </a:rPr>
              <a:t>Puntos clave</a:t>
            </a:r>
            <a:endParaRPr lang="es-AR" dirty="0">
              <a:latin typeface="Arial" pitchFamily="34" charset="0"/>
            </a:endParaRPr>
          </a:p>
          <a:p>
            <a:r>
              <a:rPr lang="es-ES_tradnl" dirty="0">
                <a:latin typeface="Arial" pitchFamily="34" charset="0"/>
              </a:rPr>
              <a:t>De los 294 pacientes que recibieron </a:t>
            </a:r>
            <a:r>
              <a:rPr lang="es-ES_tradnl" dirty="0" err="1">
                <a:latin typeface="Arial" pitchFamily="34" charset="0"/>
              </a:rPr>
              <a:t>PREZISTA</a:t>
            </a:r>
            <a:r>
              <a:rPr lang="es-ES_tradnl" dirty="0">
                <a:latin typeface="Arial" pitchFamily="34" charset="0"/>
              </a:rPr>
              <a:t>/r 800/100 mg una vez al día, y 296 que recibieron </a:t>
            </a:r>
            <a:r>
              <a:rPr lang="es-ES_tradnl" dirty="0" err="1">
                <a:latin typeface="Arial" pitchFamily="34" charset="0"/>
              </a:rPr>
              <a:t>PREZISTA</a:t>
            </a:r>
            <a:r>
              <a:rPr lang="es-ES_tradnl" dirty="0">
                <a:latin typeface="Arial" pitchFamily="34" charset="0"/>
              </a:rPr>
              <a:t>/r 600/100 mg dos veces al día (ambos más un </a:t>
            </a:r>
            <a:r>
              <a:rPr lang="es-ES_tradnl" dirty="0" err="1">
                <a:latin typeface="Arial" pitchFamily="34" charset="0"/>
              </a:rPr>
              <a:t>OBR</a:t>
            </a:r>
            <a:r>
              <a:rPr lang="es-ES_tradnl" dirty="0">
                <a:latin typeface="Arial" pitchFamily="34" charset="0"/>
              </a:rPr>
              <a:t>), se dispuso de los datos </a:t>
            </a:r>
            <a:r>
              <a:rPr lang="es-ES_tradnl" dirty="0" err="1">
                <a:latin typeface="Arial" pitchFamily="34" charset="0"/>
              </a:rPr>
              <a:t>PK</a:t>
            </a:r>
            <a:r>
              <a:rPr lang="es-ES_tradnl" dirty="0">
                <a:latin typeface="Arial" pitchFamily="34" charset="0"/>
              </a:rPr>
              <a:t> de 280 y 278, respectivamente.</a:t>
            </a:r>
            <a:endParaRPr lang="es-AR" dirty="0">
              <a:latin typeface="Arial" pitchFamily="34" charset="0"/>
            </a:endParaRPr>
          </a:p>
          <a:p>
            <a:r>
              <a:rPr lang="es-ES_tradnl" dirty="0">
                <a:latin typeface="Arial" pitchFamily="34" charset="0"/>
              </a:rPr>
              <a:t>La mediana (rango) de C</a:t>
            </a:r>
            <a:r>
              <a:rPr lang="es-ES_tradnl" baseline="-25000" dirty="0">
                <a:latin typeface="Arial" pitchFamily="34" charset="0"/>
              </a:rPr>
              <a:t>0h</a:t>
            </a:r>
            <a:r>
              <a:rPr lang="es-ES_tradnl" dirty="0">
                <a:latin typeface="Arial" pitchFamily="34" charset="0"/>
              </a:rPr>
              <a:t> fue de 1,896 (184-7,881) </a:t>
            </a:r>
            <a:r>
              <a:rPr lang="es-ES_tradnl" dirty="0" err="1">
                <a:latin typeface="Arial" pitchFamily="34" charset="0"/>
              </a:rPr>
              <a:t>ng</a:t>
            </a:r>
            <a:r>
              <a:rPr lang="es-ES_tradnl" dirty="0">
                <a:latin typeface="Arial" pitchFamily="34" charset="0"/>
              </a:rPr>
              <a:t>/ml para </a:t>
            </a:r>
            <a:r>
              <a:rPr lang="es-ES_tradnl" dirty="0" err="1">
                <a:latin typeface="Arial" pitchFamily="34" charset="0"/>
              </a:rPr>
              <a:t>PREZISTA</a:t>
            </a:r>
            <a:r>
              <a:rPr lang="es-ES_tradnl" dirty="0">
                <a:latin typeface="Arial" pitchFamily="34" charset="0"/>
              </a:rPr>
              <a:t>/r una vez al día y 3,197 (250-11,865) </a:t>
            </a:r>
            <a:r>
              <a:rPr lang="es-ES_tradnl" dirty="0" err="1">
                <a:latin typeface="Arial" pitchFamily="34" charset="0"/>
              </a:rPr>
              <a:t>ng</a:t>
            </a:r>
            <a:r>
              <a:rPr lang="es-ES_tradnl" dirty="0">
                <a:latin typeface="Arial" pitchFamily="34" charset="0"/>
              </a:rPr>
              <a:t>/ml para </a:t>
            </a:r>
            <a:r>
              <a:rPr lang="es-ES_tradnl" dirty="0" err="1">
                <a:latin typeface="Arial" pitchFamily="34" charset="0"/>
              </a:rPr>
              <a:t>PREZISTA</a:t>
            </a:r>
            <a:r>
              <a:rPr lang="es-ES_tradnl" dirty="0">
                <a:latin typeface="Arial" pitchFamily="34" charset="0"/>
              </a:rPr>
              <a:t>/r dos veces al día. Los valores de la mediana de AUC</a:t>
            </a:r>
            <a:r>
              <a:rPr lang="es-ES_tradnl" baseline="-25000" dirty="0">
                <a:latin typeface="Arial" pitchFamily="34" charset="0"/>
              </a:rPr>
              <a:t>24h</a:t>
            </a:r>
            <a:r>
              <a:rPr lang="es-ES_tradnl" dirty="0">
                <a:latin typeface="Arial" pitchFamily="34" charset="0"/>
              </a:rPr>
              <a:t> (rango) respectivos fueron de 87,788 (45,456-236,920) </a:t>
            </a:r>
            <a:r>
              <a:rPr lang="es-ES_tradnl" dirty="0" err="1">
                <a:latin typeface="Arial" pitchFamily="34" charset="0"/>
              </a:rPr>
              <a:t>ng</a:t>
            </a:r>
            <a:r>
              <a:rPr lang="es-ES_tradnl" dirty="0">
                <a:latin typeface="Arial" pitchFamily="34" charset="0"/>
              </a:rPr>
              <a:t> • h/ml y 109,401 (48,934-323,820) </a:t>
            </a:r>
            <a:r>
              <a:rPr lang="es-ES_tradnl" dirty="0" err="1">
                <a:latin typeface="Arial" pitchFamily="34" charset="0"/>
              </a:rPr>
              <a:t>ng</a:t>
            </a:r>
            <a:r>
              <a:rPr lang="es-ES_tradnl" dirty="0">
                <a:latin typeface="Arial" pitchFamily="34" charset="0"/>
              </a:rPr>
              <a:t> • h/ml.</a:t>
            </a:r>
            <a:endParaRPr lang="es-AR" dirty="0">
              <a:latin typeface="Arial" pitchFamily="34" charset="0"/>
            </a:endParaRPr>
          </a:p>
          <a:p>
            <a:endParaRPr lang="en-GB" dirty="0"/>
          </a:p>
          <a:p>
            <a:pPr>
              <a:spcAft>
                <a:spcPts val="687"/>
              </a:spcAft>
            </a:pPr>
            <a:r>
              <a:rPr lang="en-GB" dirty="0" err="1"/>
              <a:t>Sekar</a:t>
            </a:r>
            <a:r>
              <a:rPr lang="en-GB" dirty="0"/>
              <a:t> V, De La Rosa G, Van de </a:t>
            </a:r>
            <a:r>
              <a:rPr lang="en-GB" dirty="0" err="1"/>
              <a:t>Casteele</a:t>
            </a:r>
            <a:r>
              <a:rPr lang="en-GB" dirty="0"/>
              <a:t> T, et al. Pharmacokinetic and </a:t>
            </a:r>
            <a:r>
              <a:rPr lang="en-GB" dirty="0" err="1"/>
              <a:t>pharmacodynamic</a:t>
            </a:r>
            <a:r>
              <a:rPr lang="en-GB" dirty="0"/>
              <a:t> analyses of once- and twice-daily </a:t>
            </a:r>
            <a:r>
              <a:rPr lang="en-GB" dirty="0" err="1"/>
              <a:t>darunavir</a:t>
            </a:r>
            <a:r>
              <a:rPr lang="en-GB" dirty="0"/>
              <a:t>/ritonavir in the ODIN trial. 10th International Congress on Drug Therapy in HIV Infection, Glasgow, UK, 7–11 November 2010. Poster P185</a:t>
            </a:r>
          </a:p>
          <a:p>
            <a:pPr>
              <a:spcAft>
                <a:spcPts val="687"/>
              </a:spcAft>
            </a:pPr>
            <a:endParaRPr lang="en-GB" dirty="0">
              <a:solidFill>
                <a:srgbClr val="3E841C"/>
              </a:solidFill>
            </a:endParaRPr>
          </a:p>
          <a:p>
            <a:pPr>
              <a:spcAft>
                <a:spcPts val="687"/>
              </a:spcAft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65435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altLang="es-AR" smtClean="0"/>
          </a:p>
        </p:txBody>
      </p:sp>
    </p:spTree>
    <p:extLst>
      <p:ext uri="{BB962C8B-B14F-4D97-AF65-F5344CB8AC3E}">
        <p14:creationId xmlns:p14="http://schemas.microsoft.com/office/powerpoint/2010/main" val="5127416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altLang="es-AR" dirty="0" smtClean="0"/>
          </a:p>
        </p:txBody>
      </p:sp>
    </p:spTree>
    <p:extLst>
      <p:ext uri="{BB962C8B-B14F-4D97-AF65-F5344CB8AC3E}">
        <p14:creationId xmlns:p14="http://schemas.microsoft.com/office/powerpoint/2010/main" val="14405109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altLang="es-AR" smtClean="0"/>
          </a:p>
        </p:txBody>
      </p:sp>
    </p:spTree>
    <p:extLst>
      <p:ext uri="{BB962C8B-B14F-4D97-AF65-F5344CB8AC3E}">
        <p14:creationId xmlns:p14="http://schemas.microsoft.com/office/powerpoint/2010/main" val="28098474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altLang="es-AR" smtClean="0"/>
          </a:p>
        </p:txBody>
      </p:sp>
    </p:spTree>
    <p:extLst>
      <p:ext uri="{BB962C8B-B14F-4D97-AF65-F5344CB8AC3E}">
        <p14:creationId xmlns:p14="http://schemas.microsoft.com/office/powerpoint/2010/main" val="20342966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3E267B1-2C75-4537-9933-93312D4B67F6}" type="slidenum">
              <a:rPr lang="en-US" altLang="en-US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altLang="en-US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927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C46E89-D133-46B0-98A2-BFA7F023093B}" type="slidenum">
              <a:rPr lang="en-US" altLang="en-US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altLang="en-US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6345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643A3C-2E5E-422C-8024-9F9B6E2559AE}" type="slidenum">
              <a:rPr lang="en-US" altLang="en-US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altLang="en-US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0943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altLang="es-AR" smtClean="0"/>
          </a:p>
        </p:txBody>
      </p:sp>
    </p:spTree>
    <p:extLst>
      <p:ext uri="{BB962C8B-B14F-4D97-AF65-F5344CB8AC3E}">
        <p14:creationId xmlns:p14="http://schemas.microsoft.com/office/powerpoint/2010/main" val="25696601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altLang="es-AR" smtClean="0"/>
          </a:p>
        </p:txBody>
      </p:sp>
    </p:spTree>
    <p:extLst>
      <p:ext uri="{BB962C8B-B14F-4D97-AF65-F5344CB8AC3E}">
        <p14:creationId xmlns:p14="http://schemas.microsoft.com/office/powerpoint/2010/main" val="6274908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altLang="es-AR" smtClean="0"/>
          </a:p>
        </p:txBody>
      </p:sp>
    </p:spTree>
    <p:extLst>
      <p:ext uri="{BB962C8B-B14F-4D97-AF65-F5344CB8AC3E}">
        <p14:creationId xmlns:p14="http://schemas.microsoft.com/office/powerpoint/2010/main" val="4976303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s-AR" altLang="es-AR" smtClean="0">
              <a:latin typeface="Arial" pitchFamily="34" charset="0"/>
            </a:endParaRPr>
          </a:p>
          <a:p>
            <a:pPr eaLnBrk="1" hangingPunct="1"/>
            <a:endParaRPr lang="es-ES" altLang="es-AR" smtClean="0"/>
          </a:p>
        </p:txBody>
      </p:sp>
    </p:spTree>
    <p:extLst>
      <p:ext uri="{BB962C8B-B14F-4D97-AF65-F5344CB8AC3E}">
        <p14:creationId xmlns:p14="http://schemas.microsoft.com/office/powerpoint/2010/main" val="1011327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ED31A-57DC-4CC6-9DFD-080B92657920}" type="slidenum">
              <a:rPr lang="es-ES_tradnl" smtClean="0">
                <a:cs typeface="Arial" pitchFamily="34" charset="0"/>
              </a:rPr>
              <a:pPr/>
              <a:t>60</a:t>
            </a:fld>
            <a:endParaRPr lang="es-ES_tradnl" smtClean="0">
              <a:cs typeface="Arial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AR" smtClean="0"/>
          </a:p>
        </p:txBody>
      </p:sp>
    </p:spTree>
    <p:extLst>
      <p:ext uri="{BB962C8B-B14F-4D97-AF65-F5344CB8AC3E}">
        <p14:creationId xmlns:p14="http://schemas.microsoft.com/office/powerpoint/2010/main" val="2360088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s-AR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FC6381D-37C9-4F51-AF95-B42B10A02663}" type="slidenum">
              <a:rPr lang="es-ES" altLang="es-AR" smtClean="0"/>
              <a:pPr/>
              <a:t>70</a:t>
            </a:fld>
            <a:endParaRPr lang="es-ES" altLang="es-AR" smtClean="0"/>
          </a:p>
        </p:txBody>
      </p:sp>
    </p:spTree>
    <p:extLst>
      <p:ext uri="{BB962C8B-B14F-4D97-AF65-F5344CB8AC3E}">
        <p14:creationId xmlns:p14="http://schemas.microsoft.com/office/powerpoint/2010/main" val="2189584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62D35-8ECC-4CB5-A07B-9362C76E80BA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3DD04-A4F2-4FCA-8D75-AF8826DF5B51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4ADCC-3EDF-48FB-A7FB-D8F0FF61DF7A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F3806-DE0E-4FDD-8C23-E4E4971DF0E5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4AFA8-6CC4-4C75-9B47-B6FC5E3C49E3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01AA5-C040-47C0-B0B5-8E2AEB312B1E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BEF84-D9EC-42C6-A6B5-B2FBE347060B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A5D7A-EE8B-4961-99AA-9D8A0B4D0CCA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F0E5B-88D5-4D13-9BC2-A027FCAD70B9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B247D-2007-440B-8833-76B584EC6102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ABB88-E4CE-467E-933E-33CE60B3B659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s-AR" noProof="0"/>
          </a:p>
        </p:txBody>
      </p:sp>
      <p:sp>
        <p:nvSpPr>
          <p:cNvPr id="4" name="3 Marcador de fecha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Marcador de pie de página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C3645-CC4C-441B-9419-31FC4A68FD40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  <p:transition spd="med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B6BEE-F2FB-4F5E-9BB6-CC51CC395E3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0B62D35-8ECC-4CB5-A07B-9362C76E80BA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B3DD04-A4F2-4FCA-8D75-AF8826DF5B51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pPr>
              <a:defRPr/>
            </a:pPr>
            <a:fld id="{9E84ADCC-3EDF-48FB-A7FB-D8F0FF61DF7A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>
              <a:defRPr/>
            </a:pPr>
            <a:fld id="{94DF3806-DE0E-4FDD-8C23-E4E4971DF0E5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274AFA8-6CC4-4C75-9B47-B6FC5E3C49E3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01AA5-C040-47C0-B0B5-8E2AEB312B1E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>
              <a:defRPr/>
            </a:pPr>
            <a:fld id="{290BEF84-D9EC-42C6-A6B5-B2FBE347060B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4C6A5D7A-EE8B-4961-99AA-9D8A0B4D0CCA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136F0E5B-88D5-4D13-9BC2-A027FCAD70B9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8B247D-2007-440B-8833-76B584EC6102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5ABB88-E4CE-467E-933E-33CE60B3B659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B6BEE-F2FB-4F5E-9BB6-CC51CC395E3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s-AR" noProof="0"/>
          </a:p>
        </p:txBody>
      </p:sp>
      <p:sp>
        <p:nvSpPr>
          <p:cNvPr id="4" name="3 Marcador de fecha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Marcador de pie de página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C3645-CC4C-441B-9419-31FC4A68FD40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1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292868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92869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92870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fld id="{C3A997CF-B2E3-4CAE-AEA4-91D0F4D39B2E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</p:sldLayoutIdLst>
  <p:transition spd="med"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3A997CF-B2E3-4CAE-AEA4-91D0F4D39B2E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19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2.png"/><Relationship Id="rId5" Type="http://schemas.openxmlformats.org/officeDocument/2006/relationships/image" Target="../media/image46.png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9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9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0.em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b="1" dirty="0" smtClean="0">
                <a:solidFill>
                  <a:srgbClr val="FFFF00"/>
                </a:solidFill>
              </a:rPr>
              <a:t>HIV: Curso de Resistencia</a:t>
            </a:r>
            <a:br>
              <a:rPr lang="es-AR" b="1" dirty="0" smtClean="0">
                <a:solidFill>
                  <a:srgbClr val="FFFF00"/>
                </a:solidFill>
              </a:rPr>
            </a:br>
            <a:r>
              <a:rPr lang="es-AR" sz="2400" b="1" dirty="0" err="1" smtClean="0">
                <a:solidFill>
                  <a:srgbClr val="FFFF00"/>
                </a:solidFill>
              </a:rPr>
              <a:t>Dra</a:t>
            </a:r>
            <a:r>
              <a:rPr lang="es-AR" sz="2400" b="1" dirty="0" smtClean="0">
                <a:solidFill>
                  <a:srgbClr val="FFFF00"/>
                </a:solidFill>
              </a:rPr>
              <a:t> Norma </a:t>
            </a:r>
            <a:r>
              <a:rPr lang="es-AR" sz="2400" b="1" dirty="0" err="1" smtClean="0">
                <a:solidFill>
                  <a:srgbClr val="FFFF00"/>
                </a:solidFill>
              </a:rPr>
              <a:t>Porteiro</a:t>
            </a:r>
            <a:r>
              <a:rPr lang="es-AR" sz="2400" b="1" dirty="0" smtClean="0">
                <a:solidFill>
                  <a:srgbClr val="FFFF00"/>
                </a:solidFill>
              </a:rPr>
              <a:t/>
            </a:r>
            <a:br>
              <a:rPr lang="es-AR" sz="2400" b="1" dirty="0" smtClean="0">
                <a:solidFill>
                  <a:srgbClr val="FFFF00"/>
                </a:solidFill>
              </a:rPr>
            </a:br>
            <a:r>
              <a:rPr lang="es-AR" sz="2400" b="1" dirty="0" smtClean="0">
                <a:solidFill>
                  <a:srgbClr val="FFFF00"/>
                </a:solidFill>
              </a:rPr>
              <a:t>Fundación IDEAA. Abril 12, 2019</a:t>
            </a:r>
            <a:endParaRPr lang="es-AR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Users\Norma\Desktop\2018\2018 FOTOS\fotos actuales\20180721_1515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15616" y="1882775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21696" y="3140968"/>
            <a:ext cx="3394720" cy="1361306"/>
          </a:xfrm>
        </p:spPr>
        <p:txBody>
          <a:bodyPr>
            <a:noAutofit/>
          </a:bodyPr>
          <a:lstStyle/>
          <a:p>
            <a:r>
              <a:rPr lang="es-AR" sz="3600" dirty="0" smtClean="0">
                <a:solidFill>
                  <a:srgbClr val="FFC000"/>
                </a:solidFill>
              </a:rPr>
              <a:t>De qué hablamos cuando hablamos de resistencia ?</a:t>
            </a:r>
            <a:endParaRPr lang="es-AR" sz="3600" dirty="0">
              <a:solidFill>
                <a:srgbClr val="FFC000"/>
              </a:solidFill>
            </a:endParaRPr>
          </a:p>
        </p:txBody>
      </p:sp>
      <p:pic>
        <p:nvPicPr>
          <p:cNvPr id="155652" name="Picture 4" descr="Resultado de imagen para monos rascandose la cabez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76872"/>
            <a:ext cx="4968552" cy="331236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white">
          <a:xfrm>
            <a:off x="0" y="0"/>
            <a:ext cx="7812088" cy="4806950"/>
          </a:xfrm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white">
          <a:xfrm>
            <a:off x="0" y="5041900"/>
            <a:ext cx="8027988" cy="18161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</p:pic>
      <p:sp>
        <p:nvSpPr>
          <p:cNvPr id="14340" name="Text Box 4"/>
          <p:cNvSpPr txBox="1">
            <a:spLocks noChangeArrowheads="1"/>
          </p:cNvSpPr>
          <p:nvPr/>
        </p:nvSpPr>
        <p:spPr bwMode="white">
          <a:xfrm rot="-5400000">
            <a:off x="6326982" y="2034381"/>
            <a:ext cx="4103688" cy="7016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s-ES" sz="2000" u="sng">
                <a:solidFill>
                  <a:schemeClr val="folHlink"/>
                </a:solidFill>
              </a:rPr>
              <a:t>ESTRUCTURA DEL VIRUS HIV</a:t>
            </a:r>
          </a:p>
          <a:p>
            <a:pPr algn="ctr"/>
            <a:r>
              <a:rPr lang="es-ES" sz="2000" u="sng">
                <a:solidFill>
                  <a:schemeClr val="folHlink"/>
                </a:solidFill>
              </a:rPr>
              <a:t>INTERACCIÓN CON LA CELULA</a:t>
            </a: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white">
          <a:xfrm rot="8168237">
            <a:off x="3276600" y="1484313"/>
            <a:ext cx="647700" cy="287337"/>
          </a:xfrm>
          <a:prstGeom prst="rightArrow">
            <a:avLst>
              <a:gd name="adj1" fmla="val 50000"/>
              <a:gd name="adj2" fmla="val 56354"/>
            </a:avLst>
          </a:prstGeom>
          <a:solidFill>
            <a:srgbClr val="FF0000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white">
          <a:xfrm>
            <a:off x="4129088" y="14319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"/>
              <a:t>4</a:t>
            </a:r>
          </a:p>
        </p:txBody>
      </p:sp>
      <p:pic>
        <p:nvPicPr>
          <p:cNvPr id="14343" name="Picture 7" descr="Anatomy of HI-Vir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0"/>
            <a:ext cx="1308100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8532813" cy="863600"/>
          </a:xfrm>
        </p:spPr>
        <p:txBody>
          <a:bodyPr>
            <a:normAutofit fontScale="90000"/>
          </a:bodyPr>
          <a:lstStyle/>
          <a:p>
            <a:r>
              <a:rPr lang="es-ES" sz="4000" b="1" smtClean="0">
                <a:solidFill>
                  <a:schemeClr val="folHlink"/>
                </a:solidFill>
              </a:rPr>
              <a:t>Resistencia Genotípica</a:t>
            </a:r>
            <a:r>
              <a:rPr lang="es-ES" sz="3600" b="1" smtClean="0">
                <a:solidFill>
                  <a:schemeClr val="folHlink"/>
                </a:solidFill>
              </a:rPr>
              <a:t/>
            </a:r>
            <a:br>
              <a:rPr lang="es-ES" sz="3600" b="1" smtClean="0">
                <a:solidFill>
                  <a:schemeClr val="folHlink"/>
                </a:solidFill>
              </a:rPr>
            </a:br>
            <a:endParaRPr lang="es-ES" sz="2400" b="1" smtClean="0">
              <a:solidFill>
                <a:schemeClr val="folHlink"/>
              </a:solidFill>
            </a:endParaRPr>
          </a:p>
        </p:txBody>
      </p:sp>
      <p:sp>
        <p:nvSpPr>
          <p:cNvPr id="27341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342033"/>
            <a:ext cx="8893175" cy="4967287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defRPr/>
            </a:pPr>
            <a:endParaRPr lang="es-ES" b="1" dirty="0" smtClean="0">
              <a:solidFill>
                <a:schemeClr val="accent1"/>
              </a:solidFill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s-ES" b="1" dirty="0" smtClean="0"/>
              <a:t>  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s-ES" sz="2400" b="1" i="1" dirty="0" smtClean="0">
                <a:latin typeface="Batang" pitchFamily="18" charset="-127"/>
                <a:ea typeface="Batang" pitchFamily="18" charset="-127"/>
              </a:rPr>
              <a:t>    </a:t>
            </a:r>
            <a:r>
              <a:rPr lang="es-ES" sz="2800" b="1" dirty="0" smtClean="0">
                <a:ea typeface="Batang" pitchFamily="18" charset="-127"/>
                <a:cs typeface="Aharoni" pitchFamily="2" charset="-79"/>
              </a:rPr>
              <a:t>Se basa en la selección de mutaciones de aminoácidos de las proteínas del virus codificados por el gen </a:t>
            </a:r>
            <a:r>
              <a:rPr lang="es-ES" sz="2800" b="1" dirty="0" err="1" smtClean="0">
                <a:solidFill>
                  <a:srgbClr val="FFFF00"/>
                </a:solidFill>
                <a:ea typeface="Batang" pitchFamily="18" charset="-127"/>
                <a:cs typeface="Aharoni" pitchFamily="2" charset="-79"/>
              </a:rPr>
              <a:t>pol</a:t>
            </a:r>
            <a:r>
              <a:rPr lang="es-ES" sz="2800" b="1" dirty="0" smtClean="0">
                <a:ea typeface="Batang" pitchFamily="18" charset="-127"/>
                <a:cs typeface="Aharoni" pitchFamily="2" charset="-79"/>
              </a:rPr>
              <a:t> y </a:t>
            </a:r>
            <a:r>
              <a:rPr lang="es-ES" sz="2800" b="1" dirty="0" err="1" smtClean="0">
                <a:solidFill>
                  <a:srgbClr val="FFFF00"/>
                </a:solidFill>
                <a:ea typeface="Batang" pitchFamily="18" charset="-127"/>
                <a:cs typeface="Aharoni" pitchFamily="2" charset="-79"/>
              </a:rPr>
              <a:t>env</a:t>
            </a:r>
            <a:r>
              <a:rPr lang="es-ES" sz="2800" b="1" dirty="0" smtClean="0">
                <a:ea typeface="Batang" pitchFamily="18" charset="-127"/>
              </a:rPr>
              <a:t>.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es-ES" u="sng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s-ES" u="sng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Mecanismos: </a:t>
            </a:r>
            <a:endParaRPr lang="es-ES" sz="2800" u="sng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endParaRPr lang="es-ES" sz="2800" u="sng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s-ES" dirty="0" smtClean="0"/>
              <a:t>Por </a:t>
            </a:r>
            <a:r>
              <a:rPr lang="es-ES" b="1" dirty="0" smtClean="0"/>
              <a:t>sustitución de AA </a:t>
            </a:r>
            <a:r>
              <a:rPr lang="es-ES" dirty="0" smtClean="0"/>
              <a:t>en distintas posiciones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  <a:defRPr/>
            </a:pPr>
            <a:endParaRPr lang="es-ES" sz="2800" dirty="0" smtClean="0"/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s-ES" sz="3600" dirty="0" smtClean="0"/>
              <a:t>                              </a:t>
            </a:r>
          </a:p>
          <a:p>
            <a:pPr>
              <a:lnSpc>
                <a:spcPct val="90000"/>
              </a:lnSpc>
              <a:defRPr/>
            </a:pPr>
            <a:endParaRPr lang="es-ES" sz="3600" dirty="0" smtClean="0">
              <a:solidFill>
                <a:srgbClr val="FF99FF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es-ES" dirty="0" smtClean="0">
              <a:solidFill>
                <a:srgbClr val="FF99FF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es-ES" sz="800" dirty="0" smtClean="0">
              <a:solidFill>
                <a:srgbClr val="FF99FF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es-ES" sz="800" dirty="0" smtClean="0">
              <a:solidFill>
                <a:srgbClr val="FF99FF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es-ES" sz="800" dirty="0" smtClean="0">
              <a:solidFill>
                <a:srgbClr val="FF99FF"/>
              </a:solidFill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endParaRPr lang="es-ES" sz="800" dirty="0" smtClean="0">
              <a:solidFill>
                <a:srgbClr val="FF99FF"/>
              </a:solidFill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endParaRPr lang="es-ES" sz="800" dirty="0" smtClean="0">
              <a:solidFill>
                <a:srgbClr val="FF99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>
          <a:xfrm>
            <a:off x="-263525" y="188913"/>
            <a:ext cx="9372600" cy="1433512"/>
          </a:xfrm>
        </p:spPr>
        <p:txBody>
          <a:bodyPr>
            <a:normAutofit fontScale="90000"/>
          </a:bodyPr>
          <a:lstStyle/>
          <a:p>
            <a:pPr marL="484188" eaLnBrk="1" hangingPunct="1"/>
            <a:r>
              <a:rPr lang="es-AR" sz="4000" b="1" dirty="0" smtClean="0">
                <a:solidFill>
                  <a:srgbClr val="FFFF00"/>
                </a:solidFill>
              </a:rPr>
              <a:t>Cuál es el nivel de </a:t>
            </a:r>
            <a:r>
              <a:rPr lang="es-AR" sz="4000" b="1" dirty="0" err="1" smtClean="0">
                <a:solidFill>
                  <a:srgbClr val="FFFF00"/>
                </a:solidFill>
              </a:rPr>
              <a:t>viremia</a:t>
            </a:r>
            <a:r>
              <a:rPr lang="es-AR" sz="4000" b="1" dirty="0" smtClean="0">
                <a:solidFill>
                  <a:srgbClr val="FFFF00"/>
                </a:solidFill>
              </a:rPr>
              <a:t> necesario </a:t>
            </a:r>
            <a:br>
              <a:rPr lang="es-AR" sz="4000" b="1" dirty="0" smtClean="0">
                <a:solidFill>
                  <a:srgbClr val="FFFF00"/>
                </a:solidFill>
              </a:rPr>
            </a:br>
            <a:r>
              <a:rPr lang="es-AR" sz="4000" b="1" dirty="0" smtClean="0">
                <a:solidFill>
                  <a:srgbClr val="FFFF00"/>
                </a:solidFill>
              </a:rPr>
              <a:t>para la selección de mutaciones?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900113" y="2924175"/>
            <a:ext cx="7631112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sz="4000" b="1" dirty="0" smtClean="0">
                <a:solidFill>
                  <a:schemeClr val="tx2"/>
                </a:solidFill>
              </a:rPr>
              <a:t>  </a:t>
            </a:r>
            <a:endParaRPr lang="es-ES" sz="6600" b="1" dirty="0" smtClean="0">
              <a:solidFill>
                <a:schemeClr val="accent1"/>
              </a:solidFill>
            </a:endParaRPr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white">
          <a:xfrm>
            <a:off x="5056188" y="52482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white">
          <a:xfrm>
            <a:off x="755650" y="20605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white">
          <a:xfrm>
            <a:off x="827088" y="3644900"/>
            <a:ext cx="7416800" cy="287338"/>
          </a:xfrm>
          <a:prstGeom prst="rect">
            <a:avLst/>
          </a:prstGeom>
          <a:solidFill>
            <a:srgbClr val="FFC000"/>
          </a:solidFill>
          <a:ln w="9525">
            <a:solidFill>
              <a:srgbClr val="FFC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7415" name="Rectangle 8"/>
          <p:cNvSpPr>
            <a:spLocks noChangeArrowheads="1"/>
          </p:cNvSpPr>
          <p:nvPr/>
        </p:nvSpPr>
        <p:spPr bwMode="white">
          <a:xfrm>
            <a:off x="2987675" y="3644900"/>
            <a:ext cx="1871663" cy="287338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17416" name="Rectangle 9"/>
          <p:cNvSpPr>
            <a:spLocks noChangeArrowheads="1"/>
          </p:cNvSpPr>
          <p:nvPr/>
        </p:nvSpPr>
        <p:spPr bwMode="white">
          <a:xfrm>
            <a:off x="5652121" y="3645024"/>
            <a:ext cx="3491880" cy="288801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17417" name="Rectangle 10"/>
          <p:cNvSpPr>
            <a:spLocks noChangeArrowheads="1"/>
          </p:cNvSpPr>
          <p:nvPr/>
        </p:nvSpPr>
        <p:spPr bwMode="white">
          <a:xfrm>
            <a:off x="2916238" y="3644900"/>
            <a:ext cx="73025" cy="287338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17418" name="AutoShape 11"/>
          <p:cNvSpPr>
            <a:spLocks noChangeArrowheads="1"/>
          </p:cNvSpPr>
          <p:nvPr/>
        </p:nvSpPr>
        <p:spPr bwMode="white">
          <a:xfrm>
            <a:off x="2843213" y="3357563"/>
            <a:ext cx="217487" cy="14446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17419" name="AutoShape 12"/>
          <p:cNvSpPr>
            <a:spLocks noChangeArrowheads="1"/>
          </p:cNvSpPr>
          <p:nvPr/>
        </p:nvSpPr>
        <p:spPr bwMode="white">
          <a:xfrm>
            <a:off x="5580063" y="3357563"/>
            <a:ext cx="217487" cy="14446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17420" name="Text Box 13"/>
          <p:cNvSpPr txBox="1">
            <a:spLocks noChangeArrowheads="1"/>
          </p:cNvSpPr>
          <p:nvPr/>
        </p:nvSpPr>
        <p:spPr bwMode="white">
          <a:xfrm>
            <a:off x="1619250" y="2852738"/>
            <a:ext cx="1654175" cy="46196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ES" sz="1600">
                <a:solidFill>
                  <a:srgbClr val="FF9900"/>
                </a:solidFill>
              </a:rPr>
              <a:t> </a:t>
            </a:r>
            <a:r>
              <a:rPr lang="es-ES" sz="2400" b="1"/>
              <a:t>&lt;50cp/ml </a:t>
            </a:r>
          </a:p>
        </p:txBody>
      </p:sp>
      <p:sp>
        <p:nvSpPr>
          <p:cNvPr id="17421" name="Text Box 14"/>
          <p:cNvSpPr txBox="1">
            <a:spLocks noChangeArrowheads="1"/>
          </p:cNvSpPr>
          <p:nvPr/>
        </p:nvSpPr>
        <p:spPr bwMode="white">
          <a:xfrm>
            <a:off x="4356100" y="2884488"/>
            <a:ext cx="1236663" cy="369887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ES" sz="1800" b="1"/>
              <a:t>200 cp/ml</a:t>
            </a:r>
          </a:p>
        </p:txBody>
      </p:sp>
      <p:sp>
        <p:nvSpPr>
          <p:cNvPr id="17422" name="Text Box 15"/>
          <p:cNvSpPr txBox="1">
            <a:spLocks noChangeArrowheads="1"/>
          </p:cNvSpPr>
          <p:nvPr/>
        </p:nvSpPr>
        <p:spPr bwMode="white">
          <a:xfrm>
            <a:off x="468313" y="4581525"/>
            <a:ext cx="2497137" cy="6461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s-ES" sz="1600" dirty="0"/>
          </a:p>
          <a:p>
            <a:pPr>
              <a:defRPr/>
            </a:pPr>
            <a:r>
              <a:rPr lang="es-ES" sz="2000" dirty="0">
                <a:solidFill>
                  <a:srgbClr val="33CC33"/>
                </a:solidFill>
              </a:rPr>
              <a:t>Supresión virológica</a:t>
            </a:r>
          </a:p>
        </p:txBody>
      </p:sp>
      <p:sp>
        <p:nvSpPr>
          <p:cNvPr id="17423" name="Text Box 16"/>
          <p:cNvSpPr txBox="1">
            <a:spLocks noChangeArrowheads="1"/>
          </p:cNvSpPr>
          <p:nvPr/>
        </p:nvSpPr>
        <p:spPr bwMode="white">
          <a:xfrm>
            <a:off x="2700338" y="4449763"/>
            <a:ext cx="1881187" cy="92392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endParaRPr lang="es-ES"/>
          </a:p>
          <a:p>
            <a:r>
              <a:rPr lang="es-ES" sz="4000">
                <a:solidFill>
                  <a:schemeClr val="tx2"/>
                </a:solidFill>
              </a:rPr>
              <a:t>       </a:t>
            </a:r>
            <a:r>
              <a:rPr lang="es-ES" sz="3200">
                <a:solidFill>
                  <a:srgbClr val="FFFF00"/>
                </a:solidFill>
              </a:rPr>
              <a:t>LLV</a:t>
            </a:r>
          </a:p>
        </p:txBody>
      </p:sp>
      <p:sp>
        <p:nvSpPr>
          <p:cNvPr id="17424" name="Rectangle 18"/>
          <p:cNvSpPr>
            <a:spLocks noChangeArrowheads="1"/>
          </p:cNvSpPr>
          <p:nvPr/>
        </p:nvSpPr>
        <p:spPr bwMode="white">
          <a:xfrm>
            <a:off x="4140200" y="3716338"/>
            <a:ext cx="144463" cy="144462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17425" name="Rectangle 20"/>
          <p:cNvSpPr>
            <a:spLocks noChangeArrowheads="1"/>
          </p:cNvSpPr>
          <p:nvPr/>
        </p:nvSpPr>
        <p:spPr bwMode="white">
          <a:xfrm>
            <a:off x="6516688" y="3716338"/>
            <a:ext cx="144462" cy="144462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17426" name="Rectangle 21"/>
          <p:cNvSpPr>
            <a:spLocks noChangeArrowheads="1"/>
          </p:cNvSpPr>
          <p:nvPr/>
        </p:nvSpPr>
        <p:spPr bwMode="white">
          <a:xfrm>
            <a:off x="2555875" y="3716338"/>
            <a:ext cx="144463" cy="14446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17427" name="Rectangle 26"/>
          <p:cNvSpPr>
            <a:spLocks noChangeArrowheads="1"/>
          </p:cNvSpPr>
          <p:nvPr/>
        </p:nvSpPr>
        <p:spPr bwMode="white">
          <a:xfrm>
            <a:off x="5651500" y="3644900"/>
            <a:ext cx="73025" cy="287338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17428" name="AutoShape 27"/>
          <p:cNvSpPr>
            <a:spLocks noChangeArrowheads="1"/>
          </p:cNvSpPr>
          <p:nvPr/>
        </p:nvSpPr>
        <p:spPr bwMode="white">
          <a:xfrm>
            <a:off x="107950" y="5300663"/>
            <a:ext cx="9036050" cy="288925"/>
          </a:xfrm>
          <a:prstGeom prst="rightArrow">
            <a:avLst>
              <a:gd name="adj1" fmla="val 50000"/>
              <a:gd name="adj2" fmla="val 530078"/>
            </a:avLst>
          </a:prstGeom>
          <a:gradFill rotWithShape="1">
            <a:gsLst>
              <a:gs pos="0">
                <a:srgbClr val="FF0000"/>
              </a:gs>
              <a:gs pos="50000">
                <a:srgbClr val="760000"/>
              </a:gs>
              <a:gs pos="100000">
                <a:srgbClr val="FF0000"/>
              </a:gs>
            </a:gsLst>
            <a:lin ang="5400000" scaled="1"/>
          </a:gra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17429" name="Text Box 28"/>
          <p:cNvSpPr txBox="1">
            <a:spLocks noChangeArrowheads="1"/>
          </p:cNvSpPr>
          <p:nvPr/>
        </p:nvSpPr>
        <p:spPr bwMode="white">
          <a:xfrm>
            <a:off x="971550" y="3573463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VIREMIA</a:t>
            </a:r>
          </a:p>
        </p:txBody>
      </p:sp>
      <p:sp>
        <p:nvSpPr>
          <p:cNvPr id="17430" name="AutoShape 29"/>
          <p:cNvSpPr>
            <a:spLocks noChangeArrowheads="1"/>
          </p:cNvSpPr>
          <p:nvPr/>
        </p:nvSpPr>
        <p:spPr bwMode="white">
          <a:xfrm>
            <a:off x="1979613" y="3716338"/>
            <a:ext cx="433387" cy="144462"/>
          </a:xfrm>
          <a:prstGeom prst="rightArrow">
            <a:avLst>
              <a:gd name="adj1" fmla="val 50000"/>
              <a:gd name="adj2" fmla="val 75000"/>
            </a:avLst>
          </a:prstGeom>
          <a:noFill/>
          <a:ln w="28575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17431" name="Text Box 14"/>
          <p:cNvSpPr txBox="1">
            <a:spLocks noChangeArrowheads="1"/>
          </p:cNvSpPr>
          <p:nvPr/>
        </p:nvSpPr>
        <p:spPr bwMode="white">
          <a:xfrm>
            <a:off x="6011863" y="2924175"/>
            <a:ext cx="3257550" cy="46196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ES" sz="1800" b="1"/>
              <a:t>500 cp/ml         </a:t>
            </a:r>
            <a:r>
              <a:rPr lang="es-ES" sz="2400" b="1"/>
              <a:t>&gt; </a:t>
            </a:r>
            <a:r>
              <a:rPr lang="es-ES" sz="1800" b="1" u="sng"/>
              <a:t>1000 cp/ml</a:t>
            </a:r>
          </a:p>
        </p:txBody>
      </p:sp>
      <p:sp>
        <p:nvSpPr>
          <p:cNvPr id="17432" name="Text Box 16"/>
          <p:cNvSpPr txBox="1">
            <a:spLocks noChangeArrowheads="1"/>
          </p:cNvSpPr>
          <p:nvPr/>
        </p:nvSpPr>
        <p:spPr bwMode="white">
          <a:xfrm>
            <a:off x="5889625" y="4365625"/>
            <a:ext cx="1851025" cy="922338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endParaRPr lang="es-ES"/>
          </a:p>
          <a:p>
            <a:r>
              <a:rPr lang="es-ES" sz="4000">
                <a:solidFill>
                  <a:schemeClr val="tx2"/>
                </a:solidFill>
              </a:rPr>
              <a:t>        </a:t>
            </a:r>
            <a:r>
              <a:rPr lang="es-ES" sz="3200" b="1">
                <a:solidFill>
                  <a:srgbClr val="FF0000"/>
                </a:solidFill>
              </a:rPr>
              <a:t>FV</a:t>
            </a:r>
          </a:p>
        </p:txBody>
      </p:sp>
      <p:sp>
        <p:nvSpPr>
          <p:cNvPr id="17433" name="Text Box 16"/>
          <p:cNvSpPr txBox="1">
            <a:spLocks noChangeArrowheads="1"/>
          </p:cNvSpPr>
          <p:nvPr/>
        </p:nvSpPr>
        <p:spPr bwMode="white">
          <a:xfrm>
            <a:off x="1547813" y="3429000"/>
            <a:ext cx="1325562" cy="92392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endParaRPr lang="es-ES"/>
          </a:p>
          <a:p>
            <a:r>
              <a:rPr lang="es-ES" sz="4000">
                <a:solidFill>
                  <a:schemeClr val="tx2"/>
                </a:solidFill>
              </a:rPr>
              <a:t>        </a:t>
            </a:r>
            <a:endParaRPr lang="es-ES" sz="3200">
              <a:solidFill>
                <a:srgbClr val="FFFF00"/>
              </a:solidFill>
            </a:endParaRPr>
          </a:p>
        </p:txBody>
      </p:sp>
      <p:sp>
        <p:nvSpPr>
          <p:cNvPr id="45" name="44 Sol"/>
          <p:cNvSpPr/>
          <p:nvPr/>
        </p:nvSpPr>
        <p:spPr>
          <a:xfrm>
            <a:off x="5867400" y="2205038"/>
            <a:ext cx="288925" cy="215900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47" name="46 Sol"/>
          <p:cNvSpPr/>
          <p:nvPr/>
        </p:nvSpPr>
        <p:spPr>
          <a:xfrm>
            <a:off x="6372225" y="2060575"/>
            <a:ext cx="287338" cy="215900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48" name="47 Sol"/>
          <p:cNvSpPr/>
          <p:nvPr/>
        </p:nvSpPr>
        <p:spPr>
          <a:xfrm>
            <a:off x="7092950" y="2060575"/>
            <a:ext cx="287338" cy="215900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49" name="48 Sol"/>
          <p:cNvSpPr/>
          <p:nvPr/>
        </p:nvSpPr>
        <p:spPr>
          <a:xfrm>
            <a:off x="7308850" y="1989138"/>
            <a:ext cx="287338" cy="2159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50" name="49 Sol"/>
          <p:cNvSpPr/>
          <p:nvPr/>
        </p:nvSpPr>
        <p:spPr>
          <a:xfrm>
            <a:off x="7524750" y="1989138"/>
            <a:ext cx="287338" cy="215900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51" name="50 Sol"/>
          <p:cNvSpPr/>
          <p:nvPr/>
        </p:nvSpPr>
        <p:spPr>
          <a:xfrm>
            <a:off x="7235825" y="1916113"/>
            <a:ext cx="288925" cy="217487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52" name="51 Sol"/>
          <p:cNvSpPr/>
          <p:nvPr/>
        </p:nvSpPr>
        <p:spPr>
          <a:xfrm>
            <a:off x="8316913" y="1916113"/>
            <a:ext cx="287337" cy="217487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53" name="52 Sol"/>
          <p:cNvSpPr/>
          <p:nvPr/>
        </p:nvSpPr>
        <p:spPr>
          <a:xfrm>
            <a:off x="8243888" y="2060575"/>
            <a:ext cx="288925" cy="2159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54" name="53 Sol"/>
          <p:cNvSpPr/>
          <p:nvPr/>
        </p:nvSpPr>
        <p:spPr>
          <a:xfrm>
            <a:off x="8532813" y="1916113"/>
            <a:ext cx="287337" cy="217487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55" name="54 Sol"/>
          <p:cNvSpPr/>
          <p:nvPr/>
        </p:nvSpPr>
        <p:spPr>
          <a:xfrm>
            <a:off x="8459788" y="2060575"/>
            <a:ext cx="288925" cy="215900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56" name="55 Sol"/>
          <p:cNvSpPr/>
          <p:nvPr/>
        </p:nvSpPr>
        <p:spPr>
          <a:xfrm>
            <a:off x="8604250" y="2060575"/>
            <a:ext cx="288925" cy="2159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57" name="56 Sol"/>
          <p:cNvSpPr/>
          <p:nvPr/>
        </p:nvSpPr>
        <p:spPr>
          <a:xfrm>
            <a:off x="8604250" y="1916113"/>
            <a:ext cx="288925" cy="217487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58" name="57 Sol"/>
          <p:cNvSpPr/>
          <p:nvPr/>
        </p:nvSpPr>
        <p:spPr>
          <a:xfrm>
            <a:off x="8532813" y="1700213"/>
            <a:ext cx="287337" cy="215900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59" name="58 Sol"/>
          <p:cNvSpPr/>
          <p:nvPr/>
        </p:nvSpPr>
        <p:spPr>
          <a:xfrm>
            <a:off x="8459788" y="2349500"/>
            <a:ext cx="288925" cy="2159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60" name="59 Sol"/>
          <p:cNvSpPr/>
          <p:nvPr/>
        </p:nvSpPr>
        <p:spPr>
          <a:xfrm>
            <a:off x="8316913" y="2276475"/>
            <a:ext cx="287337" cy="2159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61" name="60 Sol"/>
          <p:cNvSpPr/>
          <p:nvPr/>
        </p:nvSpPr>
        <p:spPr>
          <a:xfrm>
            <a:off x="8856663" y="2276475"/>
            <a:ext cx="287337" cy="2159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62" name="61 Sol"/>
          <p:cNvSpPr/>
          <p:nvPr/>
        </p:nvSpPr>
        <p:spPr>
          <a:xfrm>
            <a:off x="8604250" y="2276475"/>
            <a:ext cx="288925" cy="215900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cxnSp>
        <p:nvCxnSpPr>
          <p:cNvPr id="64" name="63 Conector recto"/>
          <p:cNvCxnSpPr/>
          <p:nvPr/>
        </p:nvCxnSpPr>
        <p:spPr>
          <a:xfrm>
            <a:off x="5580063" y="2060575"/>
            <a:ext cx="0" cy="3673475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3131840" y="1988840"/>
            <a:ext cx="298" cy="3600748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70 Elipse"/>
          <p:cNvSpPr/>
          <p:nvPr/>
        </p:nvSpPr>
        <p:spPr>
          <a:xfrm>
            <a:off x="7343775" y="2708275"/>
            <a:ext cx="1980753" cy="792733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65" name="64 Elipse"/>
          <p:cNvSpPr/>
          <p:nvPr/>
        </p:nvSpPr>
        <p:spPr>
          <a:xfrm>
            <a:off x="4140200" y="2708275"/>
            <a:ext cx="1800225" cy="720725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17455" name="AutoShape 12"/>
          <p:cNvSpPr>
            <a:spLocks noChangeArrowheads="1"/>
          </p:cNvSpPr>
          <p:nvPr/>
        </p:nvSpPr>
        <p:spPr bwMode="white">
          <a:xfrm flipH="1">
            <a:off x="5292725" y="1557338"/>
            <a:ext cx="647700" cy="43338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67" name="66 CuadroTexto"/>
          <p:cNvSpPr txBox="1">
            <a:spLocks noChangeArrowheads="1"/>
          </p:cNvSpPr>
          <p:nvPr/>
        </p:nvSpPr>
        <p:spPr bwMode="auto">
          <a:xfrm>
            <a:off x="5508625" y="3997325"/>
            <a:ext cx="4032250" cy="800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b="1"/>
              <a:t> </a:t>
            </a:r>
            <a:r>
              <a:rPr lang="es-AR" b="1" u="sng"/>
              <a:t>Recomendaciones para Genotipificación</a:t>
            </a:r>
          </a:p>
          <a:p>
            <a:r>
              <a:rPr lang="es-AR" b="1"/>
              <a:t>   Paciente con HIV-RNA &gt;1000 cp/ml (AI)</a:t>
            </a:r>
          </a:p>
          <a:p>
            <a:r>
              <a:rPr lang="es-AR" b="1"/>
              <a:t>   Paciente con HIV-RNA 500-1000 (BII)</a:t>
            </a:r>
          </a:p>
        </p:txBody>
      </p:sp>
      <p:sp>
        <p:nvSpPr>
          <p:cNvPr id="17457" name="71 Rectángulo"/>
          <p:cNvSpPr>
            <a:spLocks noChangeArrowheads="1"/>
          </p:cNvSpPr>
          <p:nvPr/>
        </p:nvSpPr>
        <p:spPr bwMode="auto">
          <a:xfrm>
            <a:off x="0" y="6211888"/>
            <a:ext cx="813752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    </a:t>
            </a:r>
            <a:r>
              <a:rPr lang="en-US" sz="1100"/>
              <a:t>Panel on Antiretroviral Guidelines for Adults and </a:t>
            </a:r>
          </a:p>
          <a:p>
            <a:r>
              <a:rPr lang="en-US" sz="1100"/>
              <a:t>     Adolescents. Guidelines for the use of antiretroviral agents in HIV-1-infected adults and adolescents. </a:t>
            </a:r>
          </a:p>
          <a:p>
            <a:r>
              <a:rPr lang="en-US" sz="1100"/>
              <a:t>     Department   of Health and Human Services.</a:t>
            </a:r>
            <a:r>
              <a:rPr lang="es-AR" sz="1100"/>
              <a:t>  http://aidsinfo.nih.gov/guidelines</a:t>
            </a:r>
          </a:p>
        </p:txBody>
      </p:sp>
      <p:sp>
        <p:nvSpPr>
          <p:cNvPr id="66" name="65 Elipse"/>
          <p:cNvSpPr/>
          <p:nvPr/>
        </p:nvSpPr>
        <p:spPr>
          <a:xfrm>
            <a:off x="5803900" y="2708275"/>
            <a:ext cx="1800225" cy="720725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65" grpId="0" animBg="1"/>
      <p:bldP spid="67" grpId="0" animBg="1"/>
      <p:bldP spid="6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8532813" cy="863600"/>
          </a:xfrm>
        </p:spPr>
        <p:txBody>
          <a:bodyPr>
            <a:normAutofit fontScale="90000"/>
          </a:bodyPr>
          <a:lstStyle/>
          <a:p>
            <a:r>
              <a:rPr lang="es-ES" sz="3600" b="1" smtClean="0">
                <a:solidFill>
                  <a:schemeClr val="folHlink"/>
                </a:solidFill>
              </a:rPr>
              <a:t>De  qué depende  la emergencia de  mutaciones?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idx="1"/>
          </p:nvPr>
        </p:nvSpPr>
        <p:spPr>
          <a:xfrm>
            <a:off x="251520" y="1844824"/>
            <a:ext cx="8568630" cy="4251176"/>
          </a:xfrm>
        </p:spPr>
        <p:txBody>
          <a:bodyPr/>
          <a:lstStyle/>
          <a:p>
            <a:r>
              <a:rPr lang="es-ES" sz="2400" b="1" dirty="0" smtClean="0"/>
              <a:t>De la ventaja </a:t>
            </a:r>
            <a:r>
              <a:rPr lang="es-ES" sz="2400" b="1" dirty="0" err="1" smtClean="0"/>
              <a:t>replicativa</a:t>
            </a:r>
            <a:r>
              <a:rPr lang="es-ES" sz="2400" b="1" dirty="0" smtClean="0"/>
              <a:t> dentro de la población viral. </a:t>
            </a:r>
          </a:p>
          <a:p>
            <a:r>
              <a:rPr lang="es-ES" sz="2400" b="1" dirty="0" smtClean="0"/>
              <a:t>De la prevalencia dentro de la población viral .</a:t>
            </a:r>
          </a:p>
          <a:p>
            <a:r>
              <a:rPr lang="es-ES" sz="2400" b="1" dirty="0" smtClean="0"/>
              <a:t>Del nivel de droga en sangre (AUC).</a:t>
            </a:r>
          </a:p>
          <a:p>
            <a:r>
              <a:rPr lang="es-ES" sz="2400" b="1" dirty="0" err="1" smtClean="0"/>
              <a:t>Cmin</a:t>
            </a:r>
            <a:r>
              <a:rPr lang="es-ES" sz="2400" b="1" dirty="0" smtClean="0"/>
              <a:t> de la droga en sangre.</a:t>
            </a:r>
          </a:p>
          <a:p>
            <a:endParaRPr lang="es-ES" sz="2400" b="1" dirty="0" smtClean="0"/>
          </a:p>
          <a:p>
            <a:pPr>
              <a:buFontTx/>
              <a:buNone/>
            </a:pPr>
            <a:r>
              <a:rPr lang="es-ES" dirty="0" smtClean="0"/>
              <a:t>         C min</a:t>
            </a:r>
          </a:p>
          <a:p>
            <a:pPr>
              <a:buFontTx/>
              <a:buNone/>
            </a:pPr>
            <a:r>
              <a:rPr lang="es-ES" dirty="0" smtClean="0"/>
              <a:t>         IC </a:t>
            </a:r>
            <a:r>
              <a:rPr lang="es-ES" sz="2000" dirty="0" smtClean="0"/>
              <a:t>50</a:t>
            </a:r>
            <a:r>
              <a:rPr lang="es-ES" dirty="0" smtClean="0"/>
              <a:t>  </a:t>
            </a:r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white">
          <a:xfrm>
            <a:off x="0" y="1700213"/>
            <a:ext cx="91440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white">
          <a:xfrm>
            <a:off x="2997200" y="4508500"/>
            <a:ext cx="6146800" cy="8318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s-ES" sz="2400"/>
              <a:t>=  </a:t>
            </a:r>
            <a:r>
              <a:rPr lang="es-ES" sz="2400" b="1"/>
              <a:t>Coc. de Inhibició</a:t>
            </a:r>
            <a:r>
              <a:rPr lang="es-ES" sz="2400"/>
              <a:t>n    = Mayor supresión </a:t>
            </a:r>
          </a:p>
          <a:p>
            <a:r>
              <a:rPr lang="es-ES" sz="2400"/>
              <a:t>                                          Viral                                                </a:t>
            </a:r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white">
          <a:xfrm>
            <a:off x="1331640" y="4581128"/>
            <a:ext cx="11525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white">
          <a:xfrm>
            <a:off x="2555776" y="4077072"/>
            <a:ext cx="144462" cy="360362"/>
          </a:xfrm>
          <a:prstGeom prst="upArrow">
            <a:avLst>
              <a:gd name="adj1" fmla="val 50000"/>
              <a:gd name="adj2" fmla="val 62363"/>
            </a:avLst>
          </a:prstGeom>
          <a:solidFill>
            <a:srgbClr val="FFFF99"/>
          </a:solidFill>
          <a:ln w="9525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white">
          <a:xfrm flipV="1">
            <a:off x="2555776" y="4724821"/>
            <a:ext cx="144462" cy="360363"/>
          </a:xfrm>
          <a:prstGeom prst="upArrow">
            <a:avLst>
              <a:gd name="adj1" fmla="val 50000"/>
              <a:gd name="adj2" fmla="val 62363"/>
            </a:avLst>
          </a:prstGeom>
          <a:solidFill>
            <a:srgbClr val="FFFF99"/>
          </a:solidFill>
          <a:ln w="9525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rot="10800000" wrap="none" anchor="ctr"/>
          <a:lstStyle/>
          <a:p>
            <a:pPr algn="ctr"/>
            <a:endParaRPr lang="es-AR"/>
          </a:p>
        </p:txBody>
      </p:sp>
      <p:sp>
        <p:nvSpPr>
          <p:cNvPr id="662538" name="Text Box 10"/>
          <p:cNvSpPr txBox="1">
            <a:spLocks noChangeArrowheads="1"/>
          </p:cNvSpPr>
          <p:nvPr/>
        </p:nvSpPr>
        <p:spPr bwMode="white">
          <a:xfrm>
            <a:off x="247650" y="5608638"/>
            <a:ext cx="8567738" cy="1016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1800" dirty="0">
                <a:solidFill>
                  <a:schemeClr val="tx1">
                    <a:lumMod val="95000"/>
                  </a:schemeClr>
                </a:solidFill>
                <a:latin typeface="Arial" charset="0"/>
                <a:cs typeface="Arial" charset="0"/>
              </a:rPr>
              <a:t>“</a:t>
            </a:r>
            <a:r>
              <a:rPr lang="es-ES" sz="2000" b="1" dirty="0">
                <a:solidFill>
                  <a:srgbClr val="FFFF00"/>
                </a:solidFill>
                <a:latin typeface="Arial" charset="0"/>
                <a:cs typeface="Arial" charset="0"/>
              </a:rPr>
              <a:t>La emergencia de mutaciones es un proceso lento, acumulativo , </a:t>
            </a:r>
          </a:p>
          <a:p>
            <a:pPr>
              <a:defRPr/>
            </a:pPr>
            <a:r>
              <a:rPr lang="es-ES" sz="2000" b="1" dirty="0">
                <a:solidFill>
                  <a:srgbClr val="FFFF00"/>
                </a:solidFill>
                <a:latin typeface="Arial" charset="0"/>
                <a:cs typeface="Arial" charset="0"/>
              </a:rPr>
              <a:t>Progresivo en el tiempo e irreversible  por el archivo de mutaciones </a:t>
            </a:r>
          </a:p>
          <a:p>
            <a:pPr>
              <a:defRPr/>
            </a:pPr>
            <a:r>
              <a:rPr lang="es-ES" sz="2000" b="1" dirty="0">
                <a:solidFill>
                  <a:srgbClr val="FFFF00"/>
                </a:solidFill>
                <a:latin typeface="Arial" charset="0"/>
                <a:cs typeface="Arial" charset="0"/>
              </a:rPr>
              <a:t>en el genoma viral  que emergerán ante la re-exposición a la droga”. </a:t>
            </a:r>
          </a:p>
        </p:txBody>
      </p:sp>
      <p:sp>
        <p:nvSpPr>
          <p:cNvPr id="15370" name="AutoShape 11"/>
          <p:cNvSpPr>
            <a:spLocks noChangeArrowheads="1"/>
          </p:cNvSpPr>
          <p:nvPr/>
        </p:nvSpPr>
        <p:spPr bwMode="white">
          <a:xfrm>
            <a:off x="6083300" y="4508500"/>
            <a:ext cx="144463" cy="360363"/>
          </a:xfrm>
          <a:prstGeom prst="upArrow">
            <a:avLst>
              <a:gd name="adj1" fmla="val 50000"/>
              <a:gd name="adj2" fmla="val 62363"/>
            </a:avLst>
          </a:prstGeom>
          <a:solidFill>
            <a:schemeClr val="folHlink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6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25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Cuáles son las condiciones necesarias para la selección de mutaciones ?</a:t>
            </a:r>
          </a:p>
        </p:txBody>
      </p:sp>
      <p:pic>
        <p:nvPicPr>
          <p:cNvPr id="125954" name="Picture 2" descr="Resultado de imagen para subibajas infantil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492896"/>
            <a:ext cx="4176464" cy="4176464"/>
          </a:xfrm>
          <a:prstGeom prst="rect">
            <a:avLst/>
          </a:prstGeom>
          <a:noFill/>
        </p:spPr>
      </p:pic>
      <p:pic>
        <p:nvPicPr>
          <p:cNvPr id="125956" name="Picture 4" descr="Resultado de imagen para virus HI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708920"/>
            <a:ext cx="2232248" cy="1489271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3923928" y="2564904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6000" dirty="0" smtClean="0">
                <a:solidFill>
                  <a:schemeClr val="bg1"/>
                </a:solidFill>
              </a:rPr>
              <a:t>+</a:t>
            </a:r>
            <a:endParaRPr lang="es-AR" sz="6000" dirty="0">
              <a:solidFill>
                <a:schemeClr val="bg1"/>
              </a:solidFill>
            </a:endParaRPr>
          </a:p>
        </p:txBody>
      </p:sp>
      <p:pic>
        <p:nvPicPr>
          <p:cNvPr id="125960" name="Picture 8" descr="Resultado de imagen para DROGAS ANTIRRETROVIRAL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916832"/>
            <a:ext cx="2592288" cy="1728192"/>
          </a:xfrm>
          <a:prstGeom prst="rect">
            <a:avLst/>
          </a:prstGeom>
          <a:noFill/>
        </p:spPr>
      </p:pic>
      <p:sp>
        <p:nvSpPr>
          <p:cNvPr id="13" name="12 Multiplicar"/>
          <p:cNvSpPr/>
          <p:nvPr/>
        </p:nvSpPr>
        <p:spPr>
          <a:xfrm>
            <a:off x="899592" y="2492896"/>
            <a:ext cx="1512168" cy="2088232"/>
          </a:xfrm>
          <a:prstGeom prst="mathMultiply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>
              <a:solidFill>
                <a:srgbClr val="33CC33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55576" y="4437112"/>
            <a:ext cx="1553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b="1" dirty="0" smtClean="0">
                <a:solidFill>
                  <a:srgbClr val="33CC33"/>
                </a:solidFill>
              </a:rPr>
              <a:t>NO RAM</a:t>
            </a:r>
            <a:r>
              <a:rPr lang="es-AR" b="1" dirty="0" smtClean="0">
                <a:solidFill>
                  <a:srgbClr val="33CC33"/>
                </a:solidFill>
              </a:rPr>
              <a:t>S</a:t>
            </a:r>
            <a:endParaRPr lang="es-AR" b="1" dirty="0">
              <a:solidFill>
                <a:srgbClr val="33CC33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5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Rectángulo"/>
          <p:cNvSpPr/>
          <p:nvPr/>
        </p:nvSpPr>
        <p:spPr>
          <a:xfrm>
            <a:off x="2843808" y="5373216"/>
            <a:ext cx="144016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Picture 2" descr="C:\Users\Norma\Desktop\2019 Janssen TUCU abril 12\sin presión I0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5379" y="188640"/>
            <a:ext cx="5024853" cy="7102845"/>
          </a:xfrm>
          <a:prstGeom prst="rect">
            <a:avLst/>
          </a:prstGeom>
          <a:noFill/>
        </p:spPr>
      </p:pic>
      <p:sp>
        <p:nvSpPr>
          <p:cNvPr id="12" name="11 Rectángulo"/>
          <p:cNvSpPr/>
          <p:nvPr/>
        </p:nvSpPr>
        <p:spPr>
          <a:xfrm>
            <a:off x="3419872" y="404664"/>
            <a:ext cx="144016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12 Rectángulo"/>
          <p:cNvSpPr/>
          <p:nvPr/>
        </p:nvSpPr>
        <p:spPr>
          <a:xfrm>
            <a:off x="3563888" y="404664"/>
            <a:ext cx="144016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14 Rectángulo"/>
          <p:cNvSpPr/>
          <p:nvPr/>
        </p:nvSpPr>
        <p:spPr>
          <a:xfrm>
            <a:off x="2411760" y="5805264"/>
            <a:ext cx="1584176" cy="122413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318466" name="Picture 2" descr="C:\Users\Norma\Desktop\2019 Janssen TUCU abril 12\sin presión I0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851639" cy="68580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2051720" y="188640"/>
            <a:ext cx="1440160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18467" name="Picture 3" descr="C:\Users\Norma\Desktop\2019 Janssen TUCU abril 12\sin presión II0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4851639" cy="6858000"/>
          </a:xfrm>
          <a:prstGeom prst="rect">
            <a:avLst/>
          </a:prstGeom>
          <a:noFill/>
        </p:spPr>
      </p:pic>
      <p:pic>
        <p:nvPicPr>
          <p:cNvPr id="318468" name="Picture 4" descr="C:\Users\Norma\Desktop\2019 Janssen TUCU abril 12\sin presión III0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92361" y="0"/>
            <a:ext cx="4851639" cy="6858000"/>
          </a:xfrm>
          <a:prstGeom prst="rect">
            <a:avLst/>
          </a:prstGeom>
          <a:noFill/>
        </p:spPr>
      </p:pic>
      <p:sp>
        <p:nvSpPr>
          <p:cNvPr id="8" name="7 Rectángulo redondeado"/>
          <p:cNvSpPr/>
          <p:nvPr/>
        </p:nvSpPr>
        <p:spPr>
          <a:xfrm>
            <a:off x="323528" y="2564904"/>
            <a:ext cx="2736304" cy="7200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8 Rectángulo redondeado"/>
          <p:cNvSpPr/>
          <p:nvPr/>
        </p:nvSpPr>
        <p:spPr>
          <a:xfrm>
            <a:off x="4355976" y="2348880"/>
            <a:ext cx="2736304" cy="7200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1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1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2"/>
          <p:cNvSpPr>
            <a:spLocks noChangeShapeType="1"/>
          </p:cNvSpPr>
          <p:nvPr/>
        </p:nvSpPr>
        <p:spPr bwMode="white">
          <a:xfrm>
            <a:off x="755650" y="1412875"/>
            <a:ext cx="0" cy="64770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white">
          <a:xfrm>
            <a:off x="6804025" y="4868863"/>
            <a:ext cx="2016125" cy="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79512" y="2132856"/>
          <a:ext cx="8640960" cy="363199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60"/>
                <a:gridCol w="3600400"/>
              </a:tblGrid>
              <a:tr h="658559">
                <a:tc>
                  <a:txBody>
                    <a:bodyPr/>
                    <a:lstStyle/>
                    <a:p>
                      <a:r>
                        <a:rPr lang="es-AR" dirty="0" smtClean="0"/>
                        <a:t>RESISTENCIA</a:t>
                      </a:r>
                      <a:r>
                        <a:rPr lang="es-AR" baseline="0" dirty="0" smtClean="0"/>
                        <a:t> GENOTÍPICA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RESISTENCIA</a:t>
                      </a:r>
                      <a:r>
                        <a:rPr lang="es-AR" baseline="0" dirty="0" smtClean="0"/>
                        <a:t> FENOTÍPICA</a:t>
                      </a:r>
                      <a:endParaRPr lang="es-AR" dirty="0"/>
                    </a:p>
                  </a:txBody>
                  <a:tcPr/>
                </a:tc>
              </a:tr>
              <a:tr h="381546">
                <a:tc>
                  <a:txBody>
                    <a:bodyPr/>
                    <a:lstStyle/>
                    <a:p>
                      <a:r>
                        <a:rPr lang="es-AR" dirty="0" smtClean="0"/>
                        <a:t>Identifica mutaciones de AA en las proteínas virales según cepa patrón (WT)</a:t>
                      </a:r>
                    </a:p>
                    <a:p>
                      <a:r>
                        <a:rPr lang="es-AR" dirty="0" smtClean="0"/>
                        <a:t>El comportamiento de la droga </a:t>
                      </a:r>
                      <a:r>
                        <a:rPr lang="es-AR" b="1" dirty="0" smtClean="0"/>
                        <a:t>se infiere según las bases de datos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Identifica </a:t>
                      </a:r>
                      <a:r>
                        <a:rPr lang="es-AR" b="1" dirty="0" smtClean="0"/>
                        <a:t>comportamiento de la droga frente a una determinada cepa viral                   ( </a:t>
                      </a:r>
                      <a:r>
                        <a:rPr lang="es-AR" b="1" dirty="0" err="1" smtClean="0"/>
                        <a:t>suceptibilidad</a:t>
                      </a:r>
                      <a:r>
                        <a:rPr lang="es-AR" b="1" dirty="0" smtClean="0"/>
                        <a:t>)</a:t>
                      </a:r>
                      <a:endParaRPr lang="es-AR" b="1" dirty="0"/>
                    </a:p>
                  </a:txBody>
                  <a:tcPr/>
                </a:tc>
              </a:tr>
              <a:tr h="381546">
                <a:tc>
                  <a:txBody>
                    <a:bodyPr/>
                    <a:lstStyle/>
                    <a:p>
                      <a:r>
                        <a:rPr lang="es-AR" dirty="0" smtClean="0"/>
                        <a:t>Tiene </a:t>
                      </a:r>
                      <a:r>
                        <a:rPr lang="es-AR" dirty="0" err="1" smtClean="0"/>
                        <a:t>LoD</a:t>
                      </a:r>
                      <a:r>
                        <a:rPr lang="es-AR" baseline="0" dirty="0" smtClean="0"/>
                        <a:t> (25%)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Tiene </a:t>
                      </a:r>
                      <a:r>
                        <a:rPr lang="es-AR" dirty="0" err="1" smtClean="0"/>
                        <a:t>LoD</a:t>
                      </a:r>
                      <a:r>
                        <a:rPr lang="es-AR" dirty="0" smtClean="0"/>
                        <a:t> (25%)</a:t>
                      </a:r>
                      <a:endParaRPr lang="es-AR" dirty="0"/>
                    </a:p>
                  </a:txBody>
                  <a:tcPr/>
                </a:tc>
              </a:tr>
              <a:tr h="381546">
                <a:tc>
                  <a:txBody>
                    <a:bodyPr/>
                    <a:lstStyle/>
                    <a:p>
                      <a:r>
                        <a:rPr lang="es-AR" dirty="0" smtClean="0"/>
                        <a:t>Es simple y </a:t>
                      </a:r>
                      <a:r>
                        <a:rPr lang="es-AR" dirty="0" err="1" smtClean="0"/>
                        <a:t>económina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Es cara y</a:t>
                      </a:r>
                      <a:r>
                        <a:rPr lang="es-AR" baseline="0" dirty="0" smtClean="0"/>
                        <a:t> engorrosa</a:t>
                      </a:r>
                      <a:endParaRPr lang="es-AR" dirty="0"/>
                    </a:p>
                  </a:txBody>
                  <a:tcPr/>
                </a:tc>
              </a:tr>
              <a:tr h="381546">
                <a:tc>
                  <a:txBody>
                    <a:bodyPr/>
                    <a:lstStyle/>
                    <a:p>
                      <a:r>
                        <a:rPr lang="es-AR" dirty="0" smtClean="0"/>
                        <a:t>No mide IC50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Mide IC50 </a:t>
                      </a:r>
                      <a:endParaRPr lang="es-AR" dirty="0"/>
                    </a:p>
                  </a:txBody>
                  <a:tcPr/>
                </a:tc>
              </a:tr>
              <a:tr h="381546">
                <a:tc>
                  <a:txBody>
                    <a:bodyPr/>
                    <a:lstStyle/>
                    <a:p>
                      <a:r>
                        <a:rPr lang="es-AR" dirty="0" smtClean="0"/>
                        <a:t>No mide interacción de mutaciones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Identifica</a:t>
                      </a:r>
                      <a:r>
                        <a:rPr lang="es-AR" baseline="0" dirty="0" smtClean="0"/>
                        <a:t> interacción de mutaciones 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solidFill>
                  <a:srgbClr val="FFC000"/>
                </a:solidFill>
              </a:rPr>
              <a:t>Resistencia genotípica y fenotípica </a:t>
            </a:r>
            <a:endParaRPr lang="es-AR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smtClean="0"/>
          </a:p>
        </p:txBody>
      </p:sp>
      <p:pic>
        <p:nvPicPr>
          <p:cNvPr id="25603" name="Picture 2" descr="Resultado de imagen para camin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5 CuadroTexto"/>
          <p:cNvSpPr txBox="1">
            <a:spLocks noChangeArrowheads="1"/>
          </p:cNvSpPr>
          <p:nvPr/>
        </p:nvSpPr>
        <p:spPr bwMode="auto">
          <a:xfrm>
            <a:off x="250825" y="476250"/>
            <a:ext cx="5257800" cy="193899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4000" dirty="0"/>
              <a:t>¿Cómo </a:t>
            </a:r>
            <a:r>
              <a:rPr lang="es-AR" sz="4000" dirty="0" smtClean="0"/>
              <a:t>se llega </a:t>
            </a:r>
            <a:r>
              <a:rPr lang="es-AR" sz="4000" dirty="0"/>
              <a:t>de </a:t>
            </a:r>
          </a:p>
          <a:p>
            <a:r>
              <a:rPr lang="es-AR" sz="4000" dirty="0"/>
              <a:t>las mutaciones </a:t>
            </a:r>
          </a:p>
          <a:p>
            <a:r>
              <a:rPr lang="es-AR" sz="4000" dirty="0"/>
              <a:t>al Fallo virológico?</a:t>
            </a:r>
            <a:endParaRPr lang="es-AR" sz="1800" dirty="0"/>
          </a:p>
        </p:txBody>
      </p:sp>
      <p:sp>
        <p:nvSpPr>
          <p:cNvPr id="7" name="6 Rectángulo"/>
          <p:cNvSpPr/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defRPr/>
            </a:pPr>
            <a:endParaRPr lang="es-AR" b="1">
              <a:latin typeface="Arial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108520" y="267494"/>
            <a:ext cx="8229600" cy="1399032"/>
          </a:xfrm>
        </p:spPr>
        <p:txBody>
          <a:bodyPr/>
          <a:lstStyle/>
          <a:p>
            <a:r>
              <a:rPr lang="es-AR" dirty="0" smtClean="0">
                <a:solidFill>
                  <a:srgbClr val="FFC000"/>
                </a:solidFill>
              </a:rPr>
              <a:t>Relación entre MAR e IC50</a:t>
            </a:r>
            <a:endParaRPr lang="es-AR" dirty="0">
              <a:solidFill>
                <a:srgbClr val="FFC000"/>
              </a:solidFill>
            </a:endParaRPr>
          </a:p>
        </p:txBody>
      </p:sp>
      <p:sp>
        <p:nvSpPr>
          <p:cNvPr id="149506" name="AutoShape 2" descr="Resultado de imagen para concentracion inhibitoria 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49508" name="AutoShape 4" descr="Resultado de imagen para concentracion inhibitoria 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49510" name="AutoShape 6" descr="Resultado de imagen para concentracion inhibitoria 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149512" name="Picture 8" descr="Resultado de imagen para concentracion inhibitoria 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53851"/>
            <a:ext cx="6858000" cy="5143501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4139952" y="6093296"/>
            <a:ext cx="2664296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4788024" y="4149080"/>
            <a:ext cx="1872208" cy="2160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2276475"/>
            <a:ext cx="7631112" cy="4114800"/>
          </a:xfrm>
        </p:spPr>
        <p:txBody>
          <a:bodyPr/>
          <a:lstStyle/>
          <a:p>
            <a:pPr>
              <a:buFontTx/>
              <a:buNone/>
            </a:pPr>
            <a:r>
              <a:rPr lang="es-ES" sz="4000" b="1" smtClean="0">
                <a:solidFill>
                  <a:schemeClr val="tx2"/>
                </a:solidFill>
              </a:rPr>
              <a:t>  </a:t>
            </a:r>
            <a:endParaRPr lang="es-ES" sz="6600" b="1" smtClean="0">
              <a:solidFill>
                <a:schemeClr val="accent1"/>
              </a:solidFill>
            </a:endParaRPr>
          </a:p>
        </p:txBody>
      </p:sp>
      <p:pic>
        <p:nvPicPr>
          <p:cNvPr id="22551" name="Picture 23" descr="Virco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101013" y="2133600"/>
            <a:ext cx="719137" cy="1008063"/>
          </a:xfrm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white">
          <a:xfrm>
            <a:off x="5056188" y="52482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endParaRPr lang="es-ES"/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white">
          <a:xfrm>
            <a:off x="0" y="1341438"/>
            <a:ext cx="91440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white">
          <a:xfrm>
            <a:off x="755650" y="20605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endParaRPr lang="es-ES"/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white">
          <a:xfrm>
            <a:off x="539750" y="5926138"/>
            <a:ext cx="4524375" cy="1570037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ES">
                <a:solidFill>
                  <a:srgbClr val="FF9900"/>
                </a:solidFill>
              </a:rPr>
              <a:t>* </a:t>
            </a:r>
            <a:r>
              <a:rPr lang="es-ES" sz="1100">
                <a:solidFill>
                  <a:srgbClr val="FF9900"/>
                </a:solidFill>
              </a:rPr>
              <a:t>CCO: CUT OFF CLINICOS</a:t>
            </a:r>
          </a:p>
          <a:p>
            <a:r>
              <a:rPr lang="es-ES" sz="1100"/>
              <a:t>   Son puntos de corte (FC) de máxima y mínima respuesta, basados  </a:t>
            </a:r>
          </a:p>
          <a:p>
            <a:r>
              <a:rPr lang="es-ES" sz="1100"/>
              <a:t>   en la respuesta virológica de pacientes tratados . </a:t>
            </a:r>
          </a:p>
          <a:p>
            <a:endParaRPr lang="es-ES" sz="1600"/>
          </a:p>
          <a:p>
            <a:endParaRPr lang="es-ES" sz="1600"/>
          </a:p>
          <a:p>
            <a:endParaRPr lang="es-ES"/>
          </a:p>
          <a:p>
            <a:endParaRPr lang="es-ES">
              <a:solidFill>
                <a:srgbClr val="FF9900"/>
              </a:solidFill>
            </a:endParaRP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white">
          <a:xfrm>
            <a:off x="684213" y="3644900"/>
            <a:ext cx="7559675" cy="287338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rgbClr val="004700"/>
              </a:gs>
            </a:gsLst>
            <a:lin ang="0" scaled="1"/>
          </a:gra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ES"/>
          </a:p>
        </p:txBody>
      </p:sp>
      <p:sp>
        <p:nvSpPr>
          <p:cNvPr id="634888" name="Rectangle 8"/>
          <p:cNvSpPr>
            <a:spLocks noChangeArrowheads="1"/>
          </p:cNvSpPr>
          <p:nvPr/>
        </p:nvSpPr>
        <p:spPr bwMode="white">
          <a:xfrm>
            <a:off x="2987675" y="3644900"/>
            <a:ext cx="2663825" cy="287338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AR">
              <a:latin typeface="Arial" charset="0"/>
              <a:cs typeface="Arial" charset="0"/>
            </a:endParaRP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white">
          <a:xfrm>
            <a:off x="5724525" y="3644900"/>
            <a:ext cx="2592388" cy="2873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white">
          <a:xfrm>
            <a:off x="2916238" y="3644900"/>
            <a:ext cx="73025" cy="287338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2539" name="AutoShape 11"/>
          <p:cNvSpPr>
            <a:spLocks noChangeArrowheads="1"/>
          </p:cNvSpPr>
          <p:nvPr/>
        </p:nvSpPr>
        <p:spPr bwMode="white">
          <a:xfrm>
            <a:off x="2843213" y="3357563"/>
            <a:ext cx="217487" cy="14446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2540" name="AutoShape 12"/>
          <p:cNvSpPr>
            <a:spLocks noChangeArrowheads="1"/>
          </p:cNvSpPr>
          <p:nvPr/>
        </p:nvSpPr>
        <p:spPr bwMode="white">
          <a:xfrm>
            <a:off x="5580063" y="3357563"/>
            <a:ext cx="217487" cy="14446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white">
          <a:xfrm>
            <a:off x="2484438" y="2924175"/>
            <a:ext cx="947737" cy="338138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" sz="1600">
                <a:solidFill>
                  <a:srgbClr val="FF9900"/>
                </a:solidFill>
              </a:rPr>
              <a:t>* CCO1 </a:t>
            </a:r>
          </a:p>
        </p:txBody>
      </p:sp>
      <p:sp>
        <p:nvSpPr>
          <p:cNvPr id="22542" name="Text Box 14"/>
          <p:cNvSpPr txBox="1">
            <a:spLocks noChangeArrowheads="1"/>
          </p:cNvSpPr>
          <p:nvPr/>
        </p:nvSpPr>
        <p:spPr bwMode="white">
          <a:xfrm>
            <a:off x="5292725" y="2997200"/>
            <a:ext cx="747713" cy="3365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" sz="1600">
                <a:solidFill>
                  <a:srgbClr val="FF9900"/>
                </a:solidFill>
              </a:rPr>
              <a:t>CCO2</a:t>
            </a:r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white">
          <a:xfrm>
            <a:off x="869950" y="3933825"/>
            <a:ext cx="1860550" cy="338138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" sz="1600">
                <a:solidFill>
                  <a:srgbClr val="00CC00"/>
                </a:solidFill>
              </a:rPr>
              <a:t>Máxima respuesta</a:t>
            </a:r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white">
          <a:xfrm>
            <a:off x="3400425" y="3933825"/>
            <a:ext cx="2008188" cy="338138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" sz="1600">
                <a:solidFill>
                  <a:schemeClr val="tx2"/>
                </a:solidFill>
              </a:rPr>
              <a:t>Respuesta reducida</a:t>
            </a:r>
          </a:p>
        </p:txBody>
      </p:sp>
      <p:sp>
        <p:nvSpPr>
          <p:cNvPr id="22545" name="Text Box 17"/>
          <p:cNvSpPr txBox="1">
            <a:spLocks noChangeArrowheads="1"/>
          </p:cNvSpPr>
          <p:nvPr/>
        </p:nvSpPr>
        <p:spPr bwMode="white">
          <a:xfrm>
            <a:off x="6032500" y="3933825"/>
            <a:ext cx="1919288" cy="338138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" sz="1600" b="1">
                <a:solidFill>
                  <a:srgbClr val="FF0000"/>
                </a:solidFill>
              </a:rPr>
              <a:t>Mínima respuesta</a:t>
            </a:r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white">
          <a:xfrm>
            <a:off x="4140200" y="3716338"/>
            <a:ext cx="144463" cy="14446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2547" name="AutoShape 19"/>
          <p:cNvSpPr>
            <a:spLocks noChangeArrowheads="1"/>
          </p:cNvSpPr>
          <p:nvPr/>
        </p:nvSpPr>
        <p:spPr bwMode="white">
          <a:xfrm>
            <a:off x="4067175" y="3068638"/>
            <a:ext cx="288925" cy="576262"/>
          </a:xfrm>
          <a:prstGeom prst="downArrow">
            <a:avLst>
              <a:gd name="adj1" fmla="val 9889"/>
              <a:gd name="adj2" fmla="val 50001"/>
            </a:avLst>
          </a:prstGeom>
          <a:solidFill>
            <a:schemeClr val="tx1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2548" name="Rectangle 20"/>
          <p:cNvSpPr>
            <a:spLocks noChangeArrowheads="1"/>
          </p:cNvSpPr>
          <p:nvPr/>
        </p:nvSpPr>
        <p:spPr bwMode="white">
          <a:xfrm>
            <a:off x="6516688" y="3716338"/>
            <a:ext cx="144462" cy="14446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2549" name="Rectangle 21"/>
          <p:cNvSpPr>
            <a:spLocks noChangeArrowheads="1"/>
          </p:cNvSpPr>
          <p:nvPr/>
        </p:nvSpPr>
        <p:spPr bwMode="white">
          <a:xfrm>
            <a:off x="2555875" y="3716338"/>
            <a:ext cx="144463" cy="14446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2550" name="Text Box 22"/>
          <p:cNvSpPr txBox="1">
            <a:spLocks noChangeArrowheads="1"/>
          </p:cNvSpPr>
          <p:nvPr/>
        </p:nvSpPr>
        <p:spPr bwMode="white">
          <a:xfrm>
            <a:off x="7077075" y="6381750"/>
            <a:ext cx="1408113" cy="274638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AR" sz="1200"/>
              <a:t>www.vircolab.com</a:t>
            </a:r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white">
          <a:xfrm>
            <a:off x="2987675" y="2527300"/>
            <a:ext cx="2693988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AR" sz="2000"/>
              <a:t>Muestra del paciente</a:t>
            </a:r>
          </a:p>
        </p:txBody>
      </p:sp>
      <p:sp>
        <p:nvSpPr>
          <p:cNvPr id="22553" name="Text Box 25"/>
          <p:cNvSpPr txBox="1">
            <a:spLocks noChangeArrowheads="1"/>
          </p:cNvSpPr>
          <p:nvPr/>
        </p:nvSpPr>
        <p:spPr bwMode="white">
          <a:xfrm>
            <a:off x="0" y="282575"/>
            <a:ext cx="8893175" cy="769938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s-AR" sz="4400" dirty="0">
                <a:solidFill>
                  <a:schemeClr val="folHlink"/>
                </a:solidFill>
              </a:rPr>
              <a:t> </a:t>
            </a:r>
            <a:r>
              <a:rPr lang="es-AR" sz="4400" b="1" dirty="0">
                <a:solidFill>
                  <a:srgbClr val="FFC000"/>
                </a:solidFill>
              </a:rPr>
              <a:t>Resistencia fenotípica</a:t>
            </a:r>
          </a:p>
        </p:txBody>
      </p:sp>
      <p:sp>
        <p:nvSpPr>
          <p:cNvPr id="22554" name="Rectangle 26"/>
          <p:cNvSpPr>
            <a:spLocks noChangeArrowheads="1"/>
          </p:cNvSpPr>
          <p:nvPr/>
        </p:nvSpPr>
        <p:spPr bwMode="white">
          <a:xfrm>
            <a:off x="5651500" y="3644900"/>
            <a:ext cx="73025" cy="287338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2555" name="AutoShape 27"/>
          <p:cNvSpPr>
            <a:spLocks noChangeArrowheads="1"/>
          </p:cNvSpPr>
          <p:nvPr/>
        </p:nvSpPr>
        <p:spPr bwMode="white">
          <a:xfrm>
            <a:off x="971600" y="5517232"/>
            <a:ext cx="7632700" cy="358775"/>
          </a:xfrm>
          <a:prstGeom prst="rightArrow">
            <a:avLst>
              <a:gd name="adj1" fmla="val 50000"/>
              <a:gd name="adj2" fmla="val 531858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2556" name="Text Box 28"/>
          <p:cNvSpPr txBox="1">
            <a:spLocks noChangeArrowheads="1"/>
          </p:cNvSpPr>
          <p:nvPr/>
        </p:nvSpPr>
        <p:spPr bwMode="white">
          <a:xfrm>
            <a:off x="1476375" y="3573463"/>
            <a:ext cx="488950" cy="36671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">
                <a:solidFill>
                  <a:schemeClr val="bg2"/>
                </a:solidFill>
              </a:rPr>
              <a:t>FC</a:t>
            </a:r>
          </a:p>
        </p:txBody>
      </p:sp>
      <p:sp>
        <p:nvSpPr>
          <p:cNvPr id="22557" name="AutoShape 29"/>
          <p:cNvSpPr>
            <a:spLocks noChangeArrowheads="1"/>
          </p:cNvSpPr>
          <p:nvPr/>
        </p:nvSpPr>
        <p:spPr bwMode="white">
          <a:xfrm>
            <a:off x="1979613" y="3716338"/>
            <a:ext cx="433387" cy="144462"/>
          </a:xfrm>
          <a:prstGeom prst="rightArrow">
            <a:avLst>
              <a:gd name="adj1" fmla="val 50000"/>
              <a:gd name="adj2" fmla="val 75000"/>
            </a:avLst>
          </a:prstGeom>
          <a:noFill/>
          <a:ln w="28575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2558" name="Text Box 30"/>
          <p:cNvSpPr txBox="1">
            <a:spLocks noChangeArrowheads="1"/>
          </p:cNvSpPr>
          <p:nvPr/>
        </p:nvSpPr>
        <p:spPr bwMode="auto">
          <a:xfrm>
            <a:off x="3132138" y="4652963"/>
            <a:ext cx="36718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000" b="1">
                <a:solidFill>
                  <a:srgbClr val="FF0000"/>
                </a:solidFill>
              </a:rPr>
              <a:t>FC</a:t>
            </a:r>
            <a:r>
              <a:rPr lang="es-ES" sz="1800" b="1"/>
              <a:t> </a:t>
            </a:r>
            <a:r>
              <a:rPr lang="es-ES" sz="1600" b="1"/>
              <a:t>= </a:t>
            </a:r>
            <a:r>
              <a:rPr lang="es-ES" sz="1600"/>
              <a:t>IC50  virus del paciente</a:t>
            </a:r>
          </a:p>
          <a:p>
            <a:r>
              <a:rPr lang="es-ES" sz="1600"/>
              <a:t>          IC50  Wild type (WT)  </a:t>
            </a:r>
          </a:p>
        </p:txBody>
      </p:sp>
      <p:sp>
        <p:nvSpPr>
          <p:cNvPr id="22559" name="Line 31"/>
          <p:cNvSpPr>
            <a:spLocks noChangeShapeType="1"/>
          </p:cNvSpPr>
          <p:nvPr/>
        </p:nvSpPr>
        <p:spPr bwMode="auto">
          <a:xfrm flipV="1">
            <a:off x="3708400" y="4941888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22560" name="31 CuadroTexto"/>
          <p:cNvSpPr txBox="1">
            <a:spLocks noChangeArrowheads="1"/>
          </p:cNvSpPr>
          <p:nvPr/>
        </p:nvSpPr>
        <p:spPr bwMode="auto">
          <a:xfrm>
            <a:off x="611188" y="2133600"/>
            <a:ext cx="7524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sz="2000" b="1">
                <a:solidFill>
                  <a:srgbClr val="FF0000"/>
                </a:solidFill>
              </a:rPr>
              <a:t>IC50 </a:t>
            </a:r>
            <a:r>
              <a:rPr lang="es-AR" sz="1600" b="1"/>
              <a:t>= concentración necesaria para suprimir el 50% de la replicación viral</a:t>
            </a:r>
          </a:p>
        </p:txBody>
      </p:sp>
      <p:sp>
        <p:nvSpPr>
          <p:cNvPr id="22561" name="32 CuadroTexto"/>
          <p:cNvSpPr txBox="1">
            <a:spLocks noChangeArrowheads="1"/>
          </p:cNvSpPr>
          <p:nvPr/>
        </p:nvSpPr>
        <p:spPr bwMode="auto">
          <a:xfrm>
            <a:off x="827088" y="3357563"/>
            <a:ext cx="15382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b="1"/>
              <a:t>IC 50  muy baja </a:t>
            </a:r>
          </a:p>
        </p:txBody>
      </p:sp>
      <p:sp>
        <p:nvSpPr>
          <p:cNvPr id="22562" name="33 CuadroTexto"/>
          <p:cNvSpPr txBox="1">
            <a:spLocks noChangeArrowheads="1"/>
          </p:cNvSpPr>
          <p:nvPr/>
        </p:nvSpPr>
        <p:spPr bwMode="auto">
          <a:xfrm>
            <a:off x="6084888" y="3284538"/>
            <a:ext cx="1487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b="1"/>
              <a:t>IC 50  muy alta </a:t>
            </a:r>
          </a:p>
        </p:txBody>
      </p:sp>
      <p:sp>
        <p:nvSpPr>
          <p:cNvPr id="22563" name="37 CuadroTexto"/>
          <p:cNvSpPr txBox="1">
            <a:spLocks noChangeArrowheads="1"/>
          </p:cNvSpPr>
          <p:nvPr/>
        </p:nvSpPr>
        <p:spPr bwMode="auto">
          <a:xfrm>
            <a:off x="323850" y="1412875"/>
            <a:ext cx="8302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sz="2000" i="1" dirty="0">
                <a:solidFill>
                  <a:srgbClr val="FFFF00"/>
                </a:solidFill>
              </a:rPr>
              <a:t>“</a:t>
            </a:r>
            <a:r>
              <a:rPr lang="es-AR" sz="2000" dirty="0"/>
              <a:t>Es la disminución de la </a:t>
            </a:r>
            <a:r>
              <a:rPr lang="es-AR" sz="2000" dirty="0" err="1">
                <a:solidFill>
                  <a:srgbClr val="FFFF00"/>
                </a:solidFill>
              </a:rPr>
              <a:t>suceptiblidad</a:t>
            </a:r>
            <a:r>
              <a:rPr lang="es-AR" sz="2000" dirty="0">
                <a:solidFill>
                  <a:srgbClr val="FFFF00"/>
                </a:solidFill>
              </a:rPr>
              <a:t> del virus frente a una droga ARV </a:t>
            </a:r>
          </a:p>
          <a:p>
            <a:r>
              <a:rPr lang="es-AR" sz="2000" dirty="0"/>
              <a:t>por aumento de la IC50 en relación a la cepa salvaje”</a:t>
            </a:r>
          </a:p>
        </p:txBody>
      </p:sp>
      <p:sp>
        <p:nvSpPr>
          <p:cNvPr id="36" name="35 Rectángulo redondeado"/>
          <p:cNvSpPr/>
          <p:nvPr/>
        </p:nvSpPr>
        <p:spPr>
          <a:xfrm>
            <a:off x="2987824" y="4437112"/>
            <a:ext cx="3456384" cy="10081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>
    <p:cut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252536" y="0"/>
            <a:ext cx="9396536" cy="1412776"/>
          </a:xfrm>
        </p:spPr>
        <p:txBody>
          <a:bodyPr>
            <a:normAutofit/>
          </a:bodyPr>
          <a:lstStyle/>
          <a:p>
            <a:r>
              <a:rPr lang="es-AR" sz="3600" dirty="0" smtClean="0">
                <a:solidFill>
                  <a:srgbClr val="FFC000"/>
                </a:solidFill>
              </a:rPr>
              <a:t>Impacto de las mutaciones en la IC 50</a:t>
            </a:r>
            <a:endParaRPr lang="es-AR" sz="3600" dirty="0">
              <a:solidFill>
                <a:srgbClr val="FFC000"/>
              </a:solidFill>
            </a:endParaRPr>
          </a:p>
        </p:txBody>
      </p:sp>
      <p:sp>
        <p:nvSpPr>
          <p:cNvPr id="154626" name="AutoShape 2" descr="Resultado de imagen para concentracion inhibitoria 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54628" name="AutoShape 4" descr="Resultado de imagen para concentracion inhibitoria 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54630" name="AutoShape 6" descr="Resultado de imagen para concentracion inhibitoria 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54632" name="AutoShape 8" descr="Resultado de imagen para concentracion inhibitoria 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54634" name="AutoShape 10" descr="Resultado de imagen para concentracion inhibitoria 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154636" name="Picture 12" descr="Resultado de imagen para monogram phenotypes HI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59068"/>
            <a:ext cx="7848872" cy="579893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AR" altLang="es-ES" b="1" smtClean="0">
                <a:solidFill>
                  <a:srgbClr val="FFFF00"/>
                </a:solidFill>
                <a:cs typeface="Arial" pitchFamily="34" charset="0"/>
              </a:rPr>
              <a:t>Tests de Fenotipificación </a:t>
            </a:r>
            <a:endParaRPr lang="es-AR" altLang="es-ES" smtClean="0"/>
          </a:p>
        </p:txBody>
      </p:sp>
      <p:sp>
        <p:nvSpPr>
          <p:cNvPr id="23554" name="1 Marcador de contenido"/>
          <p:cNvSpPr>
            <a:spLocks noGrp="1" noChangeArrowheads="1"/>
          </p:cNvSpPr>
          <p:nvPr>
            <p:ph idx="1"/>
          </p:nvPr>
        </p:nvSpPr>
        <p:spPr>
          <a:xfrm>
            <a:off x="539750" y="1412875"/>
            <a:ext cx="8226425" cy="4454525"/>
          </a:xfrm>
        </p:spPr>
        <p:txBody>
          <a:bodyPr/>
          <a:lstStyle/>
          <a:p>
            <a:pPr marL="0" indent="0">
              <a:buFontTx/>
              <a:buNone/>
            </a:pPr>
            <a:endParaRPr lang="es-AR" altLang="fr-FR" sz="2400" smtClean="0"/>
          </a:p>
          <a:p>
            <a:pPr marL="0" indent="0"/>
            <a:endParaRPr lang="es-AR" altLang="fr-FR" sz="2400" smtClean="0"/>
          </a:p>
          <a:p>
            <a:pPr marL="0" indent="0"/>
            <a:endParaRPr lang="fr-FR" altLang="fr-FR" sz="2400" smtClean="0"/>
          </a:p>
        </p:txBody>
      </p:sp>
      <p:pic>
        <p:nvPicPr>
          <p:cNvPr id="23555" name="Imagen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44675"/>
            <a:ext cx="91440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 bwMode="auto">
          <a:xfrm>
            <a:off x="0" y="2420938"/>
            <a:ext cx="9144000" cy="287337"/>
          </a:xfrm>
          <a:prstGeom prst="rect">
            <a:avLst/>
          </a:prstGeom>
          <a:noFill/>
          <a:ln w="38100" cap="flat" cmpd="sng" algn="ctr">
            <a:solidFill>
              <a:srgbClr val="33CC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defRPr/>
            </a:pPr>
            <a:endParaRPr lang="es-AR" b="1">
              <a:latin typeface="Arial" charset="0"/>
              <a:cs typeface="Arial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2267744" y="4797152"/>
            <a:ext cx="4392488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6 Rectángulo"/>
          <p:cNvSpPr/>
          <p:nvPr/>
        </p:nvSpPr>
        <p:spPr bwMode="auto">
          <a:xfrm>
            <a:off x="0" y="2132856"/>
            <a:ext cx="9144000" cy="28733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defRPr/>
            </a:pPr>
            <a:endParaRPr lang="es-AR" b="1">
              <a:latin typeface="Arial" charset="0"/>
              <a:cs typeface="Arial" charset="0"/>
            </a:endParaRPr>
          </a:p>
        </p:txBody>
      </p:sp>
      <p:sp>
        <p:nvSpPr>
          <p:cNvPr id="8" name="7 Rectángulo"/>
          <p:cNvSpPr/>
          <p:nvPr/>
        </p:nvSpPr>
        <p:spPr bwMode="auto">
          <a:xfrm>
            <a:off x="0" y="3429000"/>
            <a:ext cx="9144000" cy="287337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defRPr/>
            </a:pPr>
            <a:endParaRPr lang="es-AR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med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424862" cy="1150938"/>
          </a:xfrm>
        </p:spPr>
        <p:txBody>
          <a:bodyPr>
            <a:normAutofit fontScale="90000"/>
          </a:bodyPr>
          <a:lstStyle/>
          <a:p>
            <a:r>
              <a:rPr lang="es-AR" sz="4000" b="1" smtClean="0">
                <a:solidFill>
                  <a:schemeClr val="folHlink"/>
                </a:solidFill>
              </a:rPr>
              <a:t>Relación entre fold change (FC) </a:t>
            </a:r>
            <a:br>
              <a:rPr lang="es-AR" sz="4000" b="1" smtClean="0">
                <a:solidFill>
                  <a:schemeClr val="folHlink"/>
                </a:solidFill>
              </a:rPr>
            </a:br>
            <a:r>
              <a:rPr lang="es-AR" sz="4000" b="1" smtClean="0">
                <a:solidFill>
                  <a:schemeClr val="folHlink"/>
                </a:solidFill>
              </a:rPr>
              <a:t>y eficacia virológica</a:t>
            </a:r>
            <a:r>
              <a:rPr lang="es-AR" sz="3600" b="1" smtClean="0">
                <a:solidFill>
                  <a:schemeClr val="folHlink"/>
                </a:solidFill>
              </a:rPr>
              <a:t> </a:t>
            </a:r>
            <a:endParaRPr lang="es-ES" sz="3600" b="1" smtClean="0">
              <a:solidFill>
                <a:schemeClr val="folHlink"/>
              </a:solidFill>
            </a:endParaRPr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white">
          <a:xfrm>
            <a:off x="0" y="1628775"/>
            <a:ext cx="91440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white">
          <a:xfrm>
            <a:off x="250825" y="6340475"/>
            <a:ext cx="5580063" cy="49212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457200" indent="-457200"/>
            <a:r>
              <a:rPr lang="es-ES" sz="1200"/>
              <a:t>POWER 1,2,3.  Woodfall B, et al. Glasgow 2006.Abs PL5. 6.  </a:t>
            </a:r>
          </a:p>
          <a:p>
            <a:pPr marL="457200" indent="-457200"/>
            <a:endParaRPr lang="es-ES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white">
          <a:xfrm>
            <a:off x="1187450" y="24209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endParaRPr lang="es-ES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white">
          <a:xfrm>
            <a:off x="2051050" y="2781300"/>
            <a:ext cx="5545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white">
          <a:xfrm>
            <a:off x="2051050" y="2781300"/>
            <a:ext cx="0" cy="302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white">
          <a:xfrm>
            <a:off x="2339975" y="2781300"/>
            <a:ext cx="719138" cy="2087563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white">
          <a:xfrm>
            <a:off x="1187450" y="2852738"/>
            <a:ext cx="641350" cy="256381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"/>
              <a:t>0</a:t>
            </a:r>
          </a:p>
          <a:p>
            <a:pPr algn="ctr"/>
            <a:endParaRPr lang="es-ES"/>
          </a:p>
          <a:p>
            <a:pPr algn="ctr"/>
            <a:r>
              <a:rPr lang="es-ES"/>
              <a:t>- 0.5</a:t>
            </a:r>
          </a:p>
          <a:p>
            <a:pPr algn="ctr"/>
            <a:endParaRPr lang="es-ES"/>
          </a:p>
          <a:p>
            <a:pPr algn="ctr"/>
            <a:r>
              <a:rPr lang="es-ES"/>
              <a:t>- 1.5</a:t>
            </a:r>
          </a:p>
          <a:p>
            <a:pPr algn="ctr"/>
            <a:endParaRPr lang="es-ES"/>
          </a:p>
          <a:p>
            <a:pPr algn="ctr"/>
            <a:r>
              <a:rPr lang="es-ES"/>
              <a:t>- 2.0</a:t>
            </a:r>
          </a:p>
          <a:p>
            <a:pPr algn="ctr"/>
            <a:endParaRPr lang="es-ES"/>
          </a:p>
          <a:p>
            <a:pPr algn="ctr"/>
            <a:r>
              <a:rPr lang="es-ES"/>
              <a:t>- 2.5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white">
          <a:xfrm>
            <a:off x="3779838" y="2781300"/>
            <a:ext cx="720725" cy="11525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white">
          <a:xfrm>
            <a:off x="5148263" y="2781300"/>
            <a:ext cx="719137" cy="935038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white">
          <a:xfrm>
            <a:off x="1901825" y="2081213"/>
            <a:ext cx="3970338" cy="3079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ES"/>
              <a:t>         FC&lt;10                   10- 40                     &gt;40</a:t>
            </a: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white">
          <a:xfrm>
            <a:off x="1517650" y="2392363"/>
            <a:ext cx="4635500" cy="3365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ES" sz="1600"/>
              <a:t>             (N=225)             (N=65)              (N=48)   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white">
          <a:xfrm>
            <a:off x="-114300" y="1674813"/>
            <a:ext cx="245745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" sz="2000" u="sng"/>
              <a:t>FC basal para DRV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white">
          <a:xfrm rot="-5400000">
            <a:off x="-722313" y="3825876"/>
            <a:ext cx="3465513" cy="36671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s-ES" sz="1600"/>
              <a:t>Cambios en la CV a semana 24</a:t>
            </a:r>
            <a:r>
              <a:rPr lang="es-ES"/>
              <a:t> </a:t>
            </a: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white">
          <a:xfrm>
            <a:off x="2268538" y="4941888"/>
            <a:ext cx="704850" cy="36671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"/>
              <a:t>-2.08</a:t>
            </a:r>
          </a:p>
        </p:txBody>
      </p:sp>
      <p:sp>
        <p:nvSpPr>
          <p:cNvPr id="26641" name="Text Box 17"/>
          <p:cNvSpPr txBox="1">
            <a:spLocks noChangeArrowheads="1"/>
          </p:cNvSpPr>
          <p:nvPr/>
        </p:nvSpPr>
        <p:spPr bwMode="white">
          <a:xfrm>
            <a:off x="3708400" y="4005263"/>
            <a:ext cx="704850" cy="36671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"/>
              <a:t>-1.08</a:t>
            </a:r>
          </a:p>
        </p:txBody>
      </p:sp>
      <p:sp>
        <p:nvSpPr>
          <p:cNvPr id="26642" name="Text Box 18"/>
          <p:cNvSpPr txBox="1">
            <a:spLocks noChangeArrowheads="1"/>
          </p:cNvSpPr>
          <p:nvPr/>
        </p:nvSpPr>
        <p:spPr bwMode="white">
          <a:xfrm>
            <a:off x="5219700" y="3789363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ES"/>
              <a:t>0.76</a:t>
            </a:r>
          </a:p>
        </p:txBody>
      </p:sp>
      <p:sp>
        <p:nvSpPr>
          <p:cNvPr id="26643" name="Text Box 19"/>
          <p:cNvSpPr txBox="1">
            <a:spLocks noChangeArrowheads="1"/>
          </p:cNvSpPr>
          <p:nvPr/>
        </p:nvSpPr>
        <p:spPr bwMode="white">
          <a:xfrm>
            <a:off x="971550" y="5734050"/>
            <a:ext cx="5616575" cy="3079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s-ES"/>
              <a:t> CV&lt;50c/mL         50%                      25%                      13%</a:t>
            </a:r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white">
          <a:xfrm>
            <a:off x="684213" y="5734050"/>
            <a:ext cx="5472112" cy="4318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white">
          <a:xfrm>
            <a:off x="755650" y="1412875"/>
            <a:ext cx="0" cy="64770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28675" name="Line 3"/>
          <p:cNvSpPr>
            <a:spLocks noChangeShapeType="1"/>
          </p:cNvSpPr>
          <p:nvPr/>
        </p:nvSpPr>
        <p:spPr bwMode="white">
          <a:xfrm>
            <a:off x="6804025" y="4868863"/>
            <a:ext cx="2016125" cy="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276872"/>
            <a:ext cx="8820472" cy="1728192"/>
          </a:xfrm>
        </p:spPr>
        <p:txBody>
          <a:bodyPr>
            <a:normAutofit fontScale="90000"/>
          </a:bodyPr>
          <a:lstStyle/>
          <a:p>
            <a:r>
              <a:rPr lang="es-ES" sz="7300" b="1" dirty="0" smtClean="0">
                <a:solidFill>
                  <a:schemeClr val="folHlink"/>
                </a:solidFill>
              </a:rPr>
              <a:t>Nuestra realidad</a:t>
            </a:r>
            <a:br>
              <a:rPr lang="es-ES" sz="7300" b="1" dirty="0" smtClean="0">
                <a:solidFill>
                  <a:schemeClr val="folHlink"/>
                </a:solidFill>
              </a:rPr>
            </a:br>
            <a:endParaRPr lang="es-ES" sz="3600" b="1" dirty="0" smtClean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:\modelos TR\Alvarenga Ramona HC53172 pag3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0"/>
            <a:ext cx="6120680" cy="8418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1979712" y="4869160"/>
            <a:ext cx="4176464" cy="79208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169368"/>
            <a:ext cx="8229600" cy="4572000"/>
          </a:xfrm>
        </p:spPr>
        <p:txBody>
          <a:bodyPr/>
          <a:lstStyle/>
          <a:p>
            <a:r>
              <a:rPr lang="es-AR" sz="3200" b="1" dirty="0" smtClean="0"/>
              <a:t>Estrategias en pacientes con fallo a dos regímenes previos o más y con opciones de drogas activas.</a:t>
            </a:r>
          </a:p>
          <a:p>
            <a:endParaRPr lang="es-AR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/>
          </p:cNvSpPr>
          <p:nvPr/>
        </p:nvSpPr>
        <p:spPr>
          <a:xfrm>
            <a:off x="0" y="476250"/>
            <a:ext cx="7916863" cy="1076325"/>
          </a:xfrm>
          <a:prstGeom prst="rect">
            <a:avLst/>
          </a:prstGeom>
        </p:spPr>
        <p:txBody>
          <a:bodyPr lIns="82296" bIns="0">
            <a:normAutofit fontScale="92500" lnSpcReduction="20000"/>
          </a:bodyPr>
          <a:lstStyle/>
          <a:p>
            <a:pPr marL="374650" fontAlgn="auto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defRPr/>
            </a:pPr>
            <a:r>
              <a:rPr lang="es-AR" sz="2800" b="1" dirty="0">
                <a:solidFill>
                  <a:srgbClr val="FFC000"/>
                </a:solidFill>
                <a:latin typeface="+mn-lt"/>
                <a:cs typeface="+mn-cs"/>
              </a:rPr>
              <a:t>Estrategias en pacientes </a:t>
            </a:r>
            <a:r>
              <a:rPr lang="es-AR" sz="2800" b="1" dirty="0" smtClean="0">
                <a:solidFill>
                  <a:srgbClr val="FFC000"/>
                </a:solidFill>
                <a:latin typeface="+mn-lt"/>
                <a:cs typeface="+mn-cs"/>
              </a:rPr>
              <a:t>con </a:t>
            </a:r>
            <a:r>
              <a:rPr lang="es-AR" sz="2800" b="1" dirty="0">
                <a:solidFill>
                  <a:srgbClr val="FFC000"/>
                </a:solidFill>
                <a:latin typeface="+mn-lt"/>
                <a:cs typeface="+mn-cs"/>
              </a:rPr>
              <a:t>fallo a dos regímenes previos o más y con opciones </a:t>
            </a:r>
            <a:r>
              <a:rPr lang="es-AR" sz="2800" b="1" dirty="0" smtClean="0">
                <a:solidFill>
                  <a:srgbClr val="FFC000"/>
                </a:solidFill>
                <a:latin typeface="+mn-lt"/>
                <a:cs typeface="+mn-cs"/>
              </a:rPr>
              <a:t>de </a:t>
            </a:r>
            <a:r>
              <a:rPr lang="es-AR" sz="2800" b="1" dirty="0">
                <a:solidFill>
                  <a:srgbClr val="FFC000"/>
                </a:solidFill>
                <a:latin typeface="+mn-lt"/>
                <a:cs typeface="+mn-cs"/>
              </a:rPr>
              <a:t>drogas activas.</a:t>
            </a:r>
          </a:p>
        </p:txBody>
      </p:sp>
      <p:pic>
        <p:nvPicPr>
          <p:cNvPr id="33795" name="Picture 6" descr="Resultado de imagen para dhhs guidelines 20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1775" y="4929188"/>
            <a:ext cx="2562225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4 CuadroTexto"/>
          <p:cNvSpPr txBox="1">
            <a:spLocks noChangeArrowheads="1"/>
          </p:cNvSpPr>
          <p:nvPr/>
        </p:nvSpPr>
        <p:spPr bwMode="auto">
          <a:xfrm>
            <a:off x="179512" y="6165304"/>
            <a:ext cx="619268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AR" sz="1050" dirty="0" err="1"/>
              <a:t>Guidelines</a:t>
            </a:r>
            <a:r>
              <a:rPr lang="es-AR" sz="1050" dirty="0"/>
              <a:t> </a:t>
            </a:r>
            <a:r>
              <a:rPr lang="es-AR" sz="1050" dirty="0" err="1"/>
              <a:t>for</a:t>
            </a:r>
            <a:r>
              <a:rPr lang="es-AR" sz="1050" dirty="0"/>
              <a:t> </a:t>
            </a:r>
            <a:r>
              <a:rPr lang="es-AR" sz="1050" dirty="0" err="1"/>
              <a:t>the</a:t>
            </a:r>
            <a:r>
              <a:rPr lang="es-AR" sz="1050" dirty="0"/>
              <a:t> use of ART </a:t>
            </a:r>
            <a:r>
              <a:rPr lang="es-AR" sz="1050" dirty="0" err="1"/>
              <a:t>agents</a:t>
            </a:r>
            <a:r>
              <a:rPr lang="es-AR" sz="1050" dirty="0"/>
              <a:t> in </a:t>
            </a:r>
            <a:r>
              <a:rPr lang="es-AR" sz="1050" dirty="0" err="1"/>
              <a:t>Adults</a:t>
            </a:r>
            <a:r>
              <a:rPr lang="es-AR" sz="1050" dirty="0"/>
              <a:t> and </a:t>
            </a:r>
            <a:r>
              <a:rPr lang="es-AR" sz="1050" dirty="0" err="1"/>
              <a:t>Adolescents</a:t>
            </a:r>
            <a:r>
              <a:rPr lang="es-AR" sz="1050" dirty="0"/>
              <a:t>  living </a:t>
            </a:r>
            <a:r>
              <a:rPr lang="es-AR" sz="1050" dirty="0" err="1"/>
              <a:t>eith</a:t>
            </a:r>
            <a:r>
              <a:rPr lang="es-AR" sz="1050" dirty="0"/>
              <a:t> HIV. </a:t>
            </a:r>
          </a:p>
          <a:p>
            <a:r>
              <a:rPr lang="es-AR" sz="1050" dirty="0" err="1"/>
              <a:t>Downloaded</a:t>
            </a:r>
            <a:r>
              <a:rPr lang="es-AR" sz="1050" dirty="0"/>
              <a:t> </a:t>
            </a:r>
            <a:r>
              <a:rPr lang="es-AR" sz="1050" dirty="0" err="1"/>
              <a:t>from</a:t>
            </a:r>
            <a:r>
              <a:rPr lang="es-AR" sz="1050" dirty="0"/>
              <a:t>: </a:t>
            </a:r>
            <a:r>
              <a:rPr lang="es-AR" sz="1050" dirty="0" err="1"/>
              <a:t>https</a:t>
            </a:r>
            <a:r>
              <a:rPr lang="es-AR" sz="1050" dirty="0"/>
              <a:t>:/aidsinfo.noh.gov/</a:t>
            </a:r>
            <a:r>
              <a:rPr lang="es-AR" sz="1050" dirty="0" err="1"/>
              <a:t>guidelines</a:t>
            </a:r>
            <a:r>
              <a:rPr lang="es-AR" sz="1050" dirty="0"/>
              <a:t> </a:t>
            </a:r>
            <a:r>
              <a:rPr lang="es-AR" sz="1050" dirty="0" err="1"/>
              <a:t>on</a:t>
            </a:r>
            <a:r>
              <a:rPr lang="es-AR" sz="1050" dirty="0"/>
              <a:t> </a:t>
            </a:r>
            <a:r>
              <a:rPr lang="es-AR" sz="1050" dirty="0" err="1"/>
              <a:t>feb</a:t>
            </a:r>
            <a:r>
              <a:rPr lang="es-AR" sz="1050" dirty="0"/>
              <a:t> 14,2018.</a:t>
            </a:r>
          </a:p>
          <a:p>
            <a:r>
              <a:rPr lang="es-AR" sz="1050" dirty="0" err="1"/>
              <a:t>Last</a:t>
            </a:r>
            <a:r>
              <a:rPr lang="es-AR" sz="1050" dirty="0"/>
              <a:t> </a:t>
            </a:r>
            <a:r>
              <a:rPr lang="es-AR" sz="1050" dirty="0" err="1"/>
              <a:t>updated</a:t>
            </a:r>
            <a:r>
              <a:rPr lang="es-AR" sz="1050" dirty="0"/>
              <a:t>: </a:t>
            </a:r>
            <a:r>
              <a:rPr lang="es-AR" sz="1050" dirty="0" smtClean="0"/>
              <a:t>Oct,25,2018. </a:t>
            </a:r>
            <a:r>
              <a:rPr lang="es-AR" sz="1050" dirty="0" err="1"/>
              <a:t>Last</a:t>
            </a:r>
            <a:r>
              <a:rPr lang="es-AR" sz="1050" dirty="0"/>
              <a:t> </a:t>
            </a:r>
            <a:r>
              <a:rPr lang="es-AR" sz="1050" dirty="0" err="1"/>
              <a:t>reviewed</a:t>
            </a:r>
            <a:r>
              <a:rPr lang="es-AR" sz="1050" dirty="0"/>
              <a:t>: </a:t>
            </a:r>
            <a:r>
              <a:rPr lang="es-AR" sz="1050" dirty="0" err="1"/>
              <a:t>Oct</a:t>
            </a:r>
            <a:r>
              <a:rPr lang="es-AR" sz="1050" dirty="0"/>
              <a:t> </a:t>
            </a:r>
            <a:r>
              <a:rPr lang="es-AR" sz="1050" dirty="0" smtClean="0"/>
              <a:t>25,2018.  </a:t>
            </a:r>
            <a:endParaRPr lang="es-AR" sz="1050" dirty="0"/>
          </a:p>
        </p:txBody>
      </p:sp>
      <p:graphicFrame>
        <p:nvGraphicFramePr>
          <p:cNvPr id="14" name="13 Diagrama"/>
          <p:cNvGraphicFramePr/>
          <p:nvPr/>
        </p:nvGraphicFramePr>
        <p:xfrm>
          <a:off x="1931988" y="2073042"/>
          <a:ext cx="5303055" cy="707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5" name="14 Diagrama"/>
          <p:cNvGraphicFramePr/>
          <p:nvPr/>
        </p:nvGraphicFramePr>
        <p:xfrm>
          <a:off x="1936750" y="3081154"/>
          <a:ext cx="6733062" cy="707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9" name="8 CuadroTexto"/>
          <p:cNvSpPr txBox="1">
            <a:spLocks noChangeArrowheads="1"/>
          </p:cNvSpPr>
          <p:nvPr/>
        </p:nvSpPr>
        <p:spPr bwMode="auto">
          <a:xfrm>
            <a:off x="251520" y="4581128"/>
            <a:ext cx="3485249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s-AR" sz="1200" dirty="0">
                <a:latin typeface="Arial" charset="0"/>
                <a:cs typeface="Arial" charset="0"/>
              </a:rPr>
              <a:t>(*)</a:t>
            </a:r>
            <a:r>
              <a:rPr lang="es-AR" sz="1800" dirty="0">
                <a:latin typeface="Arial" charset="0"/>
                <a:cs typeface="Arial" charset="0"/>
              </a:rPr>
              <a:t> </a:t>
            </a:r>
            <a:r>
              <a:rPr lang="es-AR" sz="2000" b="1" dirty="0">
                <a:latin typeface="Arial" charset="0"/>
                <a:cs typeface="Arial" charset="0"/>
              </a:rPr>
              <a:t>“</a:t>
            </a:r>
            <a:r>
              <a:rPr lang="es-AR" b="1" dirty="0">
                <a:latin typeface="Arial" charset="0"/>
                <a:cs typeface="Arial" charset="0"/>
              </a:rPr>
              <a:t>Active </a:t>
            </a:r>
            <a:r>
              <a:rPr lang="es-AR" b="1" dirty="0" err="1">
                <a:latin typeface="Arial" charset="0"/>
                <a:cs typeface="Arial" charset="0"/>
              </a:rPr>
              <a:t>drug</a:t>
            </a:r>
            <a:r>
              <a:rPr lang="es-AR" b="1" dirty="0">
                <a:latin typeface="Arial" charset="0"/>
                <a:cs typeface="Arial" charset="0"/>
              </a:rPr>
              <a:t>= </a:t>
            </a:r>
            <a:r>
              <a:rPr lang="es-AR" b="1" dirty="0" err="1">
                <a:latin typeface="Arial" charset="0"/>
                <a:cs typeface="Arial" charset="0"/>
              </a:rPr>
              <a:t>is</a:t>
            </a:r>
            <a:r>
              <a:rPr lang="es-AR" b="1" dirty="0">
                <a:latin typeface="Arial" charset="0"/>
                <a:cs typeface="Arial" charset="0"/>
              </a:rPr>
              <a:t> </a:t>
            </a:r>
            <a:r>
              <a:rPr lang="es-AR" b="1" dirty="0" err="1">
                <a:latin typeface="Arial" charset="0"/>
                <a:cs typeface="Arial" charset="0"/>
              </a:rPr>
              <a:t>that</a:t>
            </a:r>
            <a:r>
              <a:rPr lang="es-AR" b="1" dirty="0">
                <a:latin typeface="Arial" charset="0"/>
                <a:cs typeface="Arial" charset="0"/>
              </a:rPr>
              <a:t>, </a:t>
            </a:r>
            <a:r>
              <a:rPr lang="es-AR" b="1" dirty="0" err="1">
                <a:latin typeface="Arial" charset="0"/>
                <a:cs typeface="Arial" charset="0"/>
              </a:rPr>
              <a:t>based</a:t>
            </a:r>
            <a:r>
              <a:rPr lang="es-AR" b="1" dirty="0">
                <a:latin typeface="Arial" charset="0"/>
                <a:cs typeface="Arial" charset="0"/>
              </a:rPr>
              <a:t> </a:t>
            </a:r>
            <a:r>
              <a:rPr lang="es-AR" b="1" dirty="0" err="1">
                <a:latin typeface="Arial" charset="0"/>
                <a:cs typeface="Arial" charset="0"/>
              </a:rPr>
              <a:t>on</a:t>
            </a:r>
            <a:r>
              <a:rPr lang="es-AR" b="1" dirty="0">
                <a:latin typeface="Arial" charset="0"/>
                <a:cs typeface="Arial" charset="0"/>
              </a:rPr>
              <a:t> </a:t>
            </a:r>
            <a:endParaRPr lang="es-AR" b="1" dirty="0" smtClean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s-AR" b="1" dirty="0" err="1" smtClean="0">
                <a:latin typeface="Arial" charset="0"/>
                <a:cs typeface="Arial" charset="0"/>
              </a:rPr>
              <a:t>cumulative</a:t>
            </a:r>
            <a:r>
              <a:rPr lang="es-AR" b="1" dirty="0" smtClean="0">
                <a:latin typeface="Arial" charset="0"/>
                <a:cs typeface="Arial" charset="0"/>
              </a:rPr>
              <a:t> GT </a:t>
            </a:r>
            <a:r>
              <a:rPr lang="es-AR" b="1" dirty="0" err="1" smtClean="0">
                <a:latin typeface="Arial" charset="0"/>
                <a:cs typeface="Arial" charset="0"/>
              </a:rPr>
              <a:t>or</a:t>
            </a:r>
            <a:r>
              <a:rPr lang="es-AR" b="1" dirty="0" smtClean="0">
                <a:latin typeface="Arial" charset="0"/>
                <a:cs typeface="Arial" charset="0"/>
              </a:rPr>
              <a:t> </a:t>
            </a:r>
            <a:r>
              <a:rPr lang="es-AR" b="1" dirty="0" err="1">
                <a:latin typeface="Arial" charset="0"/>
                <a:cs typeface="Arial" charset="0"/>
              </a:rPr>
              <a:t>history</a:t>
            </a:r>
            <a:r>
              <a:rPr lang="es-AR" b="1" dirty="0">
                <a:latin typeface="Arial" charset="0"/>
                <a:cs typeface="Arial" charset="0"/>
              </a:rPr>
              <a:t> are </a:t>
            </a:r>
            <a:r>
              <a:rPr lang="es-AR" b="1" dirty="0" err="1">
                <a:latin typeface="Arial" charset="0"/>
                <a:cs typeface="Arial" charset="0"/>
              </a:rPr>
              <a:t>expected</a:t>
            </a:r>
            <a:r>
              <a:rPr lang="es-AR" b="1" dirty="0">
                <a:latin typeface="Arial" charset="0"/>
                <a:cs typeface="Arial" charset="0"/>
              </a:rPr>
              <a:t> </a:t>
            </a:r>
            <a:endParaRPr lang="es-AR" b="1" dirty="0" smtClean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s-AR" b="1" dirty="0" err="1" smtClean="0">
                <a:latin typeface="Arial" charset="0"/>
                <a:cs typeface="Arial" charset="0"/>
              </a:rPr>
              <a:t>to</a:t>
            </a:r>
            <a:r>
              <a:rPr lang="es-AR" b="1" dirty="0" smtClean="0">
                <a:latin typeface="Arial" charset="0"/>
                <a:cs typeface="Arial" charset="0"/>
              </a:rPr>
              <a:t>  </a:t>
            </a:r>
            <a:r>
              <a:rPr lang="es-AR" b="1" dirty="0" err="1">
                <a:latin typeface="Arial" charset="0"/>
                <a:cs typeface="Arial" charset="0"/>
              </a:rPr>
              <a:t>have</a:t>
            </a:r>
            <a:r>
              <a:rPr lang="es-AR" b="1" dirty="0">
                <a:latin typeface="Arial" charset="0"/>
                <a:cs typeface="Arial" charset="0"/>
              </a:rPr>
              <a:t> antiviral </a:t>
            </a:r>
            <a:r>
              <a:rPr lang="es-AR" b="1" dirty="0" err="1">
                <a:latin typeface="Arial" charset="0"/>
                <a:cs typeface="Arial" charset="0"/>
              </a:rPr>
              <a:t>activity</a:t>
            </a:r>
            <a:r>
              <a:rPr lang="es-AR" b="1" dirty="0">
                <a:latin typeface="Arial" charset="0"/>
                <a:cs typeface="Arial" charset="0"/>
              </a:rPr>
              <a:t> </a:t>
            </a:r>
            <a:r>
              <a:rPr lang="es-AR" b="1" dirty="0" err="1" smtClean="0">
                <a:latin typeface="Arial" charset="0"/>
                <a:cs typeface="Arial" charset="0"/>
              </a:rPr>
              <a:t>equivalent</a:t>
            </a:r>
            <a:r>
              <a:rPr lang="es-AR" b="1" dirty="0" smtClean="0">
                <a:latin typeface="Arial" charset="0"/>
                <a:cs typeface="Arial" charset="0"/>
              </a:rPr>
              <a:t> </a:t>
            </a:r>
            <a:r>
              <a:rPr lang="es-AR" b="1" dirty="0" err="1">
                <a:latin typeface="Arial" charset="0"/>
                <a:cs typeface="Arial" charset="0"/>
              </a:rPr>
              <a:t>to</a:t>
            </a:r>
            <a:r>
              <a:rPr lang="es-AR" b="1" dirty="0">
                <a:latin typeface="Arial" charset="0"/>
                <a:cs typeface="Arial" charset="0"/>
              </a:rPr>
              <a:t> </a:t>
            </a:r>
            <a:endParaRPr lang="es-AR" b="1" dirty="0" smtClean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s-AR" b="1" dirty="0" err="1" smtClean="0">
                <a:latin typeface="Arial" charset="0"/>
                <a:cs typeface="Arial" charset="0"/>
              </a:rPr>
              <a:t>that</a:t>
            </a:r>
            <a:r>
              <a:rPr lang="es-AR" b="1" dirty="0" smtClean="0">
                <a:latin typeface="Arial" charset="0"/>
                <a:cs typeface="Arial" charset="0"/>
              </a:rPr>
              <a:t> </a:t>
            </a:r>
            <a:r>
              <a:rPr lang="es-AR" b="1" dirty="0" err="1">
                <a:latin typeface="Arial" charset="0"/>
                <a:cs typeface="Arial" charset="0"/>
              </a:rPr>
              <a:t>seen</a:t>
            </a:r>
            <a:r>
              <a:rPr lang="es-AR" b="1" dirty="0">
                <a:latin typeface="Arial" charset="0"/>
                <a:cs typeface="Arial" charset="0"/>
              </a:rPr>
              <a:t> </a:t>
            </a:r>
            <a:r>
              <a:rPr lang="es-AR" b="1" dirty="0" err="1">
                <a:latin typeface="Arial" charset="0"/>
                <a:cs typeface="Arial" charset="0"/>
              </a:rPr>
              <a:t>when</a:t>
            </a:r>
            <a:r>
              <a:rPr lang="es-AR" b="1" dirty="0">
                <a:latin typeface="Arial" charset="0"/>
                <a:cs typeface="Arial" charset="0"/>
              </a:rPr>
              <a:t> </a:t>
            </a:r>
            <a:r>
              <a:rPr lang="es-AR" b="1" dirty="0" err="1">
                <a:latin typeface="Arial" charset="0"/>
                <a:cs typeface="Arial" charset="0"/>
              </a:rPr>
              <a:t>there</a:t>
            </a:r>
            <a:r>
              <a:rPr lang="es-AR" b="1" dirty="0">
                <a:latin typeface="Arial" charset="0"/>
                <a:cs typeface="Arial" charset="0"/>
              </a:rPr>
              <a:t> </a:t>
            </a:r>
            <a:r>
              <a:rPr lang="es-AR" b="1" dirty="0" err="1">
                <a:latin typeface="Arial" charset="0"/>
                <a:cs typeface="Arial" charset="0"/>
              </a:rPr>
              <a:t>is</a:t>
            </a:r>
            <a:r>
              <a:rPr lang="es-AR" b="1" dirty="0">
                <a:latin typeface="Arial" charset="0"/>
                <a:cs typeface="Arial" charset="0"/>
              </a:rPr>
              <a:t> no </a:t>
            </a:r>
            <a:r>
              <a:rPr lang="es-AR" b="1" dirty="0" err="1">
                <a:latin typeface="Arial" charset="0"/>
                <a:cs typeface="Arial" charset="0"/>
              </a:rPr>
              <a:t>resistance</a:t>
            </a:r>
            <a:r>
              <a:rPr lang="es-AR" sz="1100" dirty="0">
                <a:latin typeface="Arial" charset="0"/>
                <a:cs typeface="Arial" charset="0"/>
              </a:rPr>
              <a:t>” </a:t>
            </a: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3865563" y="4640227"/>
          <a:ext cx="1643074" cy="130905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43074"/>
              </a:tblGrid>
              <a:tr h="394653"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Tenofovir</a:t>
                      </a:r>
                      <a:endParaRPr lang="es-A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94653"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Darunavir</a:t>
                      </a:r>
                      <a:r>
                        <a:rPr lang="es-AR" dirty="0" smtClean="0"/>
                        <a:t>/r</a:t>
                      </a:r>
                    </a:p>
                    <a:p>
                      <a:r>
                        <a:rPr lang="es-AR" dirty="0" err="1" smtClean="0"/>
                        <a:t>Etravirina</a:t>
                      </a:r>
                      <a:endParaRPr lang="es-AR" dirty="0" smtClean="0"/>
                    </a:p>
                    <a:p>
                      <a:r>
                        <a:rPr lang="es-AR" dirty="0" err="1" smtClean="0"/>
                        <a:t>Dolutegravir</a:t>
                      </a:r>
                      <a:endParaRPr lang="es-A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 descr="mk:@MSITStore:C:\Users\Ezequiel\Documents\Eze\Libros\Mandell_6_.chm::/127.0.0.1_3a800/mandell/home.mdconsult.com.online.uchc.edu/das/book/body/0/1259/f124001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es-ES" altLang="es-AR"/>
          </a:p>
        </p:txBody>
      </p:sp>
      <p:sp>
        <p:nvSpPr>
          <p:cNvPr id="23555" name="AutoShape 9" descr="mk:@MSITStore:C:\Users\Ezequiel\Documents\Eze\Libros\Mandell_6_.chm::/127.0.0.1_3a800/mandell/home.mdconsult.com.online.uchc.edu/das/book/body/0/1259/f124001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es-ES" altLang="es-AR"/>
          </a:p>
        </p:txBody>
      </p:sp>
      <p:pic>
        <p:nvPicPr>
          <p:cNvPr id="2355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1113"/>
            <a:ext cx="91440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287338" y="188913"/>
            <a:ext cx="684053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5904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altLang="es-AR" sz="2400" b="1" dirty="0" smtClean="0">
                <a:solidFill>
                  <a:srgbClr val="FB4747"/>
                </a:solidFill>
                <a:ea typeface="Microsoft YaHei" pitchFamily="34" charset="-122"/>
              </a:rPr>
              <a:t>Barrera </a:t>
            </a:r>
            <a:r>
              <a:rPr lang="es-ES" altLang="es-AR" sz="2400" b="1" dirty="0">
                <a:solidFill>
                  <a:srgbClr val="FB4747"/>
                </a:solidFill>
                <a:ea typeface="Microsoft YaHei" pitchFamily="34" charset="-122"/>
              </a:rPr>
              <a:t>genética</a:t>
            </a:r>
          </a:p>
        </p:txBody>
      </p:sp>
      <p:pic>
        <p:nvPicPr>
          <p:cNvPr id="23558" name="Picture 2" descr="https://img.medscapestatic.com/fullsize/migrated/451/678/a451678.fig1.jpg"/>
          <p:cNvPicPr>
            <a:picLocks noChangeAspect="1" noChangeArrowheads="1"/>
          </p:cNvPicPr>
          <p:nvPr/>
        </p:nvPicPr>
        <p:blipFill>
          <a:blip r:embed="rId4" cstate="print"/>
          <a:srcRect l="30972" t="5946" b="8179"/>
          <a:stretch>
            <a:fillRect/>
          </a:stretch>
        </p:blipFill>
        <p:spPr bwMode="auto">
          <a:xfrm>
            <a:off x="1259632" y="764704"/>
            <a:ext cx="7008813" cy="566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8 Rectángulo"/>
          <p:cNvSpPr>
            <a:spLocks noChangeArrowheads="1"/>
          </p:cNvSpPr>
          <p:nvPr/>
        </p:nvSpPr>
        <p:spPr bwMode="auto">
          <a:xfrm>
            <a:off x="5748338" y="6524625"/>
            <a:ext cx="2673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sz="1400">
                <a:latin typeface="Calibri" pitchFamily="34" charset="0"/>
              </a:rPr>
              <a:t>Kuritzkes  D et al. AIDS Read. 2003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Elipse"/>
          <p:cNvSpPr/>
          <p:nvPr/>
        </p:nvSpPr>
        <p:spPr>
          <a:xfrm>
            <a:off x="3275856" y="3329608"/>
            <a:ext cx="3096344" cy="352839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800" b="1" dirty="0" smtClean="0">
                <a:solidFill>
                  <a:schemeClr val="bg1"/>
                </a:solidFill>
              </a:rPr>
              <a:t>DTG</a:t>
            </a:r>
            <a:endParaRPr lang="es-AR" sz="4800" b="1" dirty="0">
              <a:solidFill>
                <a:schemeClr val="bg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399032"/>
          </a:xfrm>
        </p:spPr>
        <p:txBody>
          <a:bodyPr/>
          <a:lstStyle/>
          <a:p>
            <a:r>
              <a:rPr lang="es-AR" dirty="0" smtClean="0">
                <a:solidFill>
                  <a:srgbClr val="FFC000"/>
                </a:solidFill>
              </a:rPr>
              <a:t>Esquemas de 2da línea hoy </a:t>
            </a:r>
            <a:endParaRPr lang="es-AR" dirty="0">
              <a:solidFill>
                <a:srgbClr val="FFC000"/>
              </a:solidFill>
            </a:endParaRPr>
          </a:p>
        </p:txBody>
      </p:sp>
      <p:sp>
        <p:nvSpPr>
          <p:cNvPr id="4" name="3 Elipse"/>
          <p:cNvSpPr/>
          <p:nvPr/>
        </p:nvSpPr>
        <p:spPr>
          <a:xfrm>
            <a:off x="971600" y="2276872"/>
            <a:ext cx="3096344" cy="35283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b="1" dirty="0" smtClean="0">
                <a:solidFill>
                  <a:schemeClr val="bg1"/>
                </a:solidFill>
              </a:rPr>
              <a:t>TDF/TAF          </a:t>
            </a:r>
            <a:endParaRPr lang="es-AR" sz="4000" b="1" dirty="0">
              <a:solidFill>
                <a:schemeClr val="bg1"/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3275856" y="980728"/>
            <a:ext cx="3096344" cy="35283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800" b="1" dirty="0" smtClean="0">
                <a:solidFill>
                  <a:schemeClr val="bg1"/>
                </a:solidFill>
              </a:rPr>
              <a:t>ETR</a:t>
            </a:r>
            <a:endParaRPr lang="es-AR" sz="4800" b="1" dirty="0">
              <a:solidFill>
                <a:schemeClr val="bg1"/>
              </a:solidFill>
            </a:endParaRPr>
          </a:p>
        </p:txBody>
      </p:sp>
      <p:sp>
        <p:nvSpPr>
          <p:cNvPr id="6" name="5 Elipse"/>
          <p:cNvSpPr/>
          <p:nvPr/>
        </p:nvSpPr>
        <p:spPr>
          <a:xfrm>
            <a:off x="5724128" y="2060848"/>
            <a:ext cx="3096344" cy="352839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b="1" dirty="0" smtClean="0">
                <a:solidFill>
                  <a:schemeClr val="bg1"/>
                </a:solidFill>
              </a:rPr>
              <a:t>DRV/r/c</a:t>
            </a:r>
            <a:endParaRPr lang="es-AR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8800" dirty="0" smtClean="0"/>
              <a:t>Fallo a INTR</a:t>
            </a:r>
            <a:endParaRPr lang="es-AR" sz="8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12750" y="214313"/>
            <a:ext cx="8385175" cy="1214437"/>
          </a:xfrm>
        </p:spPr>
        <p:txBody>
          <a:bodyPr>
            <a:normAutofit fontScale="90000"/>
          </a:bodyPr>
          <a:lstStyle/>
          <a:p>
            <a:r>
              <a:rPr lang="es-ES" altLang="es-ES" sz="4000" smtClean="0">
                <a:solidFill>
                  <a:schemeClr val="folHlink"/>
                </a:solidFill>
                <a:cs typeface="Arial" pitchFamily="34" charset="0"/>
              </a:rPr>
              <a:t>Patrones de Resistencia a INTR:  fallo a Zidovudina</a:t>
            </a:r>
          </a:p>
        </p:txBody>
      </p:sp>
      <p:sp>
        <p:nvSpPr>
          <p:cNvPr id="37891" name="25 CuadroTexto"/>
          <p:cNvSpPr txBox="1">
            <a:spLocks noChangeArrowheads="1"/>
          </p:cNvSpPr>
          <p:nvPr/>
        </p:nvSpPr>
        <p:spPr bwMode="auto">
          <a:xfrm>
            <a:off x="723900" y="1822450"/>
            <a:ext cx="1978025" cy="523875"/>
          </a:xfrm>
          <a:prstGeom prst="rect">
            <a:avLst/>
          </a:prstGeom>
          <a:noFill/>
          <a:ln w="9525">
            <a:solidFill>
              <a:srgbClr val="33CC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AR" altLang="es-ES" sz="2800" b="1">
                <a:latin typeface="Times New Roman" pitchFamily="18" charset="0"/>
              </a:rPr>
              <a:t>AZT + 3TC</a:t>
            </a:r>
          </a:p>
        </p:txBody>
      </p:sp>
      <p:cxnSp>
        <p:nvCxnSpPr>
          <p:cNvPr id="37892" name="44 Conector recto de flecha"/>
          <p:cNvCxnSpPr>
            <a:cxnSpLocks noChangeShapeType="1"/>
            <a:stCxn id="37891" idx="3"/>
          </p:cNvCxnSpPr>
          <p:nvPr/>
        </p:nvCxnSpPr>
        <p:spPr bwMode="auto">
          <a:xfrm flipV="1">
            <a:off x="2701925" y="2068513"/>
            <a:ext cx="1725613" cy="1587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49" name="48 CuadroTexto">
            <a:extLst>
              <a:ext uri="{FF2B5EF4-FFF2-40B4-BE49-F238E27FC236}"/>
            </a:extLst>
          </p:cNvPr>
          <p:cNvSpPr txBox="1"/>
          <p:nvPr/>
        </p:nvSpPr>
        <p:spPr>
          <a:xfrm>
            <a:off x="4622800" y="1874838"/>
            <a:ext cx="1323975" cy="523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AR" sz="2800" b="1" dirty="0">
                <a:solidFill>
                  <a:srgbClr val="FF0000"/>
                </a:solidFill>
                <a:latin typeface="+mn-lt"/>
              </a:rPr>
              <a:t>M184V</a:t>
            </a:r>
          </a:p>
        </p:txBody>
      </p:sp>
      <p:cxnSp>
        <p:nvCxnSpPr>
          <p:cNvPr id="37894" name="50 Conector recto de flecha"/>
          <p:cNvCxnSpPr>
            <a:cxnSpLocks noChangeShapeType="1"/>
          </p:cNvCxnSpPr>
          <p:nvPr/>
        </p:nvCxnSpPr>
        <p:spPr bwMode="auto">
          <a:xfrm>
            <a:off x="1149350" y="2449513"/>
            <a:ext cx="0" cy="1871662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52" name="51 CuadroTexto">
            <a:extLst>
              <a:ext uri="{FF2B5EF4-FFF2-40B4-BE49-F238E27FC236}"/>
            </a:extLst>
          </p:cNvPr>
          <p:cNvSpPr txBox="1"/>
          <p:nvPr/>
        </p:nvSpPr>
        <p:spPr>
          <a:xfrm>
            <a:off x="673100" y="4437063"/>
            <a:ext cx="1176338" cy="523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AR" sz="2800" b="1" dirty="0">
                <a:solidFill>
                  <a:srgbClr val="FF0000"/>
                </a:solidFill>
                <a:latin typeface="+mn-lt"/>
              </a:rPr>
              <a:t>TAMS</a:t>
            </a:r>
          </a:p>
        </p:txBody>
      </p:sp>
      <p:sp>
        <p:nvSpPr>
          <p:cNvPr id="53" name="52 CuadroTexto">
            <a:extLst>
              <a:ext uri="{FF2B5EF4-FFF2-40B4-BE49-F238E27FC236}"/>
            </a:extLst>
          </p:cNvPr>
          <p:cNvSpPr txBox="1"/>
          <p:nvPr/>
        </p:nvSpPr>
        <p:spPr>
          <a:xfrm>
            <a:off x="2889250" y="4125913"/>
            <a:ext cx="6146800" cy="12001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AR" sz="2400" dirty="0">
                <a:latin typeface="+mn-lt"/>
              </a:rPr>
              <a:t>Vía 1 :   M41L,  T210W,  T215Y</a:t>
            </a:r>
          </a:p>
          <a:p>
            <a:pPr algn="ctr">
              <a:defRPr/>
            </a:pPr>
            <a:endParaRPr lang="es-AR" sz="2400" dirty="0">
              <a:latin typeface="+mn-lt"/>
            </a:endParaRPr>
          </a:p>
          <a:p>
            <a:pPr algn="ctr">
              <a:defRPr/>
            </a:pPr>
            <a:r>
              <a:rPr lang="es-AR" sz="2400" dirty="0">
                <a:latin typeface="+mn-lt"/>
              </a:rPr>
              <a:t>Vía 2 :   D67N, K70R, K219Q/E, T215F</a:t>
            </a:r>
          </a:p>
        </p:txBody>
      </p:sp>
      <p:cxnSp>
        <p:nvCxnSpPr>
          <p:cNvPr id="37897" name="11 Conector recto de flecha"/>
          <p:cNvCxnSpPr>
            <a:cxnSpLocks noChangeShapeType="1"/>
            <a:endCxn id="53" idx="1"/>
          </p:cNvCxnSpPr>
          <p:nvPr/>
        </p:nvCxnSpPr>
        <p:spPr bwMode="auto">
          <a:xfrm>
            <a:off x="1849438" y="4725988"/>
            <a:ext cx="1039812" cy="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37898" name="Flecha: hacia abajo 4"/>
          <p:cNvSpPr>
            <a:spLocks noChangeArrowheads="1"/>
          </p:cNvSpPr>
          <p:nvPr/>
        </p:nvSpPr>
        <p:spPr bwMode="auto">
          <a:xfrm>
            <a:off x="5843588" y="5362575"/>
            <a:ext cx="484187" cy="590550"/>
          </a:xfrm>
          <a:prstGeom prst="downArrow">
            <a:avLst>
              <a:gd name="adj1" fmla="val 50000"/>
              <a:gd name="adj2" fmla="val 50074"/>
            </a:avLst>
          </a:prstGeom>
          <a:solidFill>
            <a:srgbClr val="FF0000"/>
          </a:solidFill>
          <a:ln w="9525" algn="ctr">
            <a:solidFill>
              <a:srgbClr val="FFFF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es-ES" altLang="es-ES" b="1"/>
          </a:p>
        </p:txBody>
      </p:sp>
      <p:sp>
        <p:nvSpPr>
          <p:cNvPr id="37899" name="CuadroTexto 6"/>
          <p:cNvSpPr txBox="1">
            <a:spLocks noChangeArrowheads="1"/>
          </p:cNvSpPr>
          <p:nvPr/>
        </p:nvSpPr>
        <p:spPr bwMode="auto">
          <a:xfrm>
            <a:off x="3371850" y="5953125"/>
            <a:ext cx="5427663" cy="7080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altLang="es-ES" sz="2000" b="1">
                <a:solidFill>
                  <a:srgbClr val="FFFF00"/>
                </a:solidFill>
              </a:rPr>
              <a:t>Pérdida variable de susceptibilidad a NRTI ( TDF /ABC) según tipo y número de TAMs</a:t>
            </a:r>
            <a:endParaRPr lang="es-ES" altLang="es-ES" sz="2000" b="1">
              <a:solidFill>
                <a:srgbClr val="FFFF00"/>
              </a:solidFill>
            </a:endParaRPr>
          </a:p>
        </p:txBody>
      </p:sp>
      <p:sp>
        <p:nvSpPr>
          <p:cNvPr id="37900" name="Flecha: hacia abajo 8"/>
          <p:cNvSpPr>
            <a:spLocks noChangeArrowheads="1"/>
          </p:cNvSpPr>
          <p:nvPr/>
        </p:nvSpPr>
        <p:spPr bwMode="auto">
          <a:xfrm rot="-3428370">
            <a:off x="6350000" y="2065338"/>
            <a:ext cx="260350" cy="768350"/>
          </a:xfrm>
          <a:prstGeom prst="downArrow">
            <a:avLst>
              <a:gd name="adj1" fmla="val 50000"/>
              <a:gd name="adj2" fmla="val 50266"/>
            </a:avLst>
          </a:prstGeom>
          <a:solidFill>
            <a:srgbClr val="FF0000"/>
          </a:solidFill>
          <a:ln w="9525" algn="ctr">
            <a:solidFill>
              <a:srgbClr val="FFFF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es-ES" altLang="es-ES" b="1"/>
          </a:p>
        </p:txBody>
      </p:sp>
      <p:sp>
        <p:nvSpPr>
          <p:cNvPr id="37901" name="CuadroTexto 9"/>
          <p:cNvSpPr txBox="1">
            <a:spLocks noChangeArrowheads="1"/>
          </p:cNvSpPr>
          <p:nvPr/>
        </p:nvSpPr>
        <p:spPr bwMode="auto">
          <a:xfrm>
            <a:off x="7072313" y="2435225"/>
            <a:ext cx="1725612" cy="10144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altLang="es-ES" sz="2000"/>
              <a:t>Resistencia de alto nivel a 3TC/FTC</a:t>
            </a:r>
            <a:endParaRPr lang="es-ES" altLang="es-ES" sz="200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893175" cy="1296988"/>
          </a:xfrm>
        </p:spPr>
        <p:txBody>
          <a:bodyPr>
            <a:normAutofit fontScale="90000"/>
          </a:bodyPr>
          <a:lstStyle/>
          <a:p>
            <a:r>
              <a:rPr lang="es-ES" altLang="es-ES" sz="4000" smtClean="0">
                <a:solidFill>
                  <a:schemeClr val="folHlink"/>
                </a:solidFill>
                <a:cs typeface="Arial" pitchFamily="34" charset="0"/>
              </a:rPr>
              <a:t>Patrones de Resistencia a INTR:  </a:t>
            </a:r>
            <a:br>
              <a:rPr lang="es-ES" altLang="es-ES" sz="4000" smtClean="0">
                <a:solidFill>
                  <a:schemeClr val="folHlink"/>
                </a:solidFill>
                <a:cs typeface="Arial" pitchFamily="34" charset="0"/>
              </a:rPr>
            </a:br>
            <a:r>
              <a:rPr lang="es-ES" altLang="es-ES" sz="4000" smtClean="0">
                <a:solidFill>
                  <a:schemeClr val="folHlink"/>
                </a:solidFill>
                <a:cs typeface="Arial" pitchFamily="34" charset="0"/>
              </a:rPr>
              <a:t>fallo a Abacavir</a:t>
            </a:r>
          </a:p>
        </p:txBody>
      </p:sp>
      <p:sp>
        <p:nvSpPr>
          <p:cNvPr id="26" name="25 CuadroTexto">
            <a:extLst>
              <a:ext uri="{FF2B5EF4-FFF2-40B4-BE49-F238E27FC236}"/>
            </a:extLst>
          </p:cNvPr>
          <p:cNvSpPr txBox="1"/>
          <p:nvPr/>
        </p:nvSpPr>
        <p:spPr>
          <a:xfrm>
            <a:off x="696913" y="2070100"/>
            <a:ext cx="3130550" cy="523875"/>
          </a:xfrm>
          <a:prstGeom prst="rect">
            <a:avLst/>
          </a:prstGeom>
          <a:noFill/>
          <a:ln>
            <a:solidFill>
              <a:srgbClr val="33CC33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AR" sz="2800" b="1" dirty="0">
                <a:latin typeface="+mn-lt"/>
              </a:rPr>
              <a:t>3TC + ABACAVIR</a:t>
            </a:r>
          </a:p>
        </p:txBody>
      </p:sp>
      <p:cxnSp>
        <p:nvCxnSpPr>
          <p:cNvPr id="38916" name="44 Conector recto de flecha"/>
          <p:cNvCxnSpPr>
            <a:cxnSpLocks noChangeShapeType="1"/>
          </p:cNvCxnSpPr>
          <p:nvPr/>
        </p:nvCxnSpPr>
        <p:spPr bwMode="auto">
          <a:xfrm>
            <a:off x="3470275" y="2593975"/>
            <a:ext cx="936625" cy="10255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49" name="48 CuadroTexto">
            <a:extLst>
              <a:ext uri="{FF2B5EF4-FFF2-40B4-BE49-F238E27FC236}"/>
            </a:extLst>
          </p:cNvPr>
          <p:cNvSpPr txBox="1"/>
          <p:nvPr/>
        </p:nvSpPr>
        <p:spPr>
          <a:xfrm>
            <a:off x="696913" y="3862388"/>
            <a:ext cx="1323975" cy="523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AR" sz="2800" b="1" dirty="0">
                <a:solidFill>
                  <a:srgbClr val="FF0000"/>
                </a:solidFill>
                <a:latin typeface="+mn-lt"/>
              </a:rPr>
              <a:t>M184V</a:t>
            </a:r>
          </a:p>
        </p:txBody>
      </p:sp>
      <p:cxnSp>
        <p:nvCxnSpPr>
          <p:cNvPr id="38918" name="50 Conector recto de flecha"/>
          <p:cNvCxnSpPr>
            <a:cxnSpLocks noChangeShapeType="1"/>
          </p:cNvCxnSpPr>
          <p:nvPr/>
        </p:nvCxnSpPr>
        <p:spPr bwMode="auto">
          <a:xfrm>
            <a:off x="1355725" y="2744788"/>
            <a:ext cx="0" cy="100806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38919" name="51 CuadroTexto"/>
          <p:cNvSpPr txBox="1">
            <a:spLocks noChangeArrowheads="1"/>
          </p:cNvSpPr>
          <p:nvPr/>
        </p:nvSpPr>
        <p:spPr bwMode="auto">
          <a:xfrm>
            <a:off x="4451350" y="3265488"/>
            <a:ext cx="1512888" cy="9540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altLang="es-ES" sz="2800" b="1">
                <a:solidFill>
                  <a:srgbClr val="FF0000"/>
                </a:solidFill>
                <a:latin typeface="Times New Roman" pitchFamily="18" charset="0"/>
              </a:rPr>
              <a:t>L74V</a:t>
            </a:r>
          </a:p>
          <a:p>
            <a:pPr algn="ctr"/>
            <a:r>
              <a:rPr lang="es-AR" altLang="es-ES" sz="2800" b="1">
                <a:solidFill>
                  <a:srgbClr val="FF0000"/>
                </a:solidFill>
                <a:latin typeface="Times New Roman" pitchFamily="18" charset="0"/>
              </a:rPr>
              <a:t>Y115F</a:t>
            </a:r>
          </a:p>
        </p:txBody>
      </p:sp>
      <p:sp>
        <p:nvSpPr>
          <p:cNvPr id="38920" name="CuadroTexto 7"/>
          <p:cNvSpPr txBox="1">
            <a:spLocks noChangeArrowheads="1"/>
          </p:cNvSpPr>
          <p:nvPr/>
        </p:nvSpPr>
        <p:spPr bwMode="auto">
          <a:xfrm>
            <a:off x="536575" y="5373688"/>
            <a:ext cx="1725613" cy="101441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altLang="es-ES" sz="2000"/>
              <a:t>Resistencia de alto nivel a 3TC/FTC</a:t>
            </a:r>
            <a:endParaRPr lang="es-ES" altLang="es-ES" sz="2000"/>
          </a:p>
        </p:txBody>
      </p:sp>
      <p:sp>
        <p:nvSpPr>
          <p:cNvPr id="38921" name="Flecha: hacia abajo 1"/>
          <p:cNvSpPr>
            <a:spLocks noChangeArrowheads="1"/>
          </p:cNvSpPr>
          <p:nvPr/>
        </p:nvSpPr>
        <p:spPr bwMode="auto">
          <a:xfrm>
            <a:off x="1187450" y="4476750"/>
            <a:ext cx="336550" cy="787400"/>
          </a:xfrm>
          <a:prstGeom prst="downArrow">
            <a:avLst>
              <a:gd name="adj1" fmla="val 50000"/>
              <a:gd name="adj2" fmla="val 50020"/>
            </a:avLst>
          </a:prstGeom>
          <a:solidFill>
            <a:srgbClr val="FF0000"/>
          </a:solidFill>
          <a:ln w="9525" algn="ctr">
            <a:solidFill>
              <a:srgbClr val="FFFF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es-ES" altLang="es-ES" b="1"/>
          </a:p>
        </p:txBody>
      </p:sp>
      <p:sp>
        <p:nvSpPr>
          <p:cNvPr id="38922" name="Flecha: hacia abajo 2"/>
          <p:cNvSpPr>
            <a:spLocks noChangeArrowheads="1"/>
          </p:cNvSpPr>
          <p:nvPr/>
        </p:nvSpPr>
        <p:spPr bwMode="auto">
          <a:xfrm>
            <a:off x="7643813" y="3930650"/>
            <a:ext cx="338137" cy="1333500"/>
          </a:xfrm>
          <a:prstGeom prst="downArrow">
            <a:avLst>
              <a:gd name="adj1" fmla="val 50000"/>
              <a:gd name="adj2" fmla="val 50063"/>
            </a:avLst>
          </a:prstGeom>
          <a:solidFill>
            <a:srgbClr val="FF0000"/>
          </a:solidFill>
          <a:ln w="9525" algn="ctr">
            <a:solidFill>
              <a:srgbClr val="FFFF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es-ES" altLang="es-ES" b="1"/>
          </a:p>
        </p:txBody>
      </p:sp>
      <p:sp>
        <p:nvSpPr>
          <p:cNvPr id="38923" name="51 CuadroTexto"/>
          <p:cNvSpPr txBox="1">
            <a:spLocks noChangeArrowheads="1"/>
          </p:cNvSpPr>
          <p:nvPr/>
        </p:nvSpPr>
        <p:spPr bwMode="auto">
          <a:xfrm>
            <a:off x="7059613" y="3265488"/>
            <a:ext cx="1312862" cy="5238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altLang="es-ES" sz="2800" b="1">
                <a:solidFill>
                  <a:srgbClr val="FF0000"/>
                </a:solidFill>
                <a:latin typeface="Times New Roman" pitchFamily="18" charset="0"/>
              </a:rPr>
              <a:t>K65R</a:t>
            </a:r>
          </a:p>
        </p:txBody>
      </p:sp>
      <p:cxnSp>
        <p:nvCxnSpPr>
          <p:cNvPr id="38924" name="44 Conector recto de flecha"/>
          <p:cNvCxnSpPr>
            <a:cxnSpLocks noChangeShapeType="1"/>
          </p:cNvCxnSpPr>
          <p:nvPr/>
        </p:nvCxnSpPr>
        <p:spPr bwMode="auto">
          <a:xfrm>
            <a:off x="3873500" y="2332038"/>
            <a:ext cx="3938588" cy="8255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38925" name="Flecha: hacia abajo 15"/>
          <p:cNvSpPr>
            <a:spLocks noChangeArrowheads="1"/>
          </p:cNvSpPr>
          <p:nvPr/>
        </p:nvSpPr>
        <p:spPr bwMode="auto">
          <a:xfrm>
            <a:off x="5038725" y="4343400"/>
            <a:ext cx="325438" cy="920750"/>
          </a:xfrm>
          <a:prstGeom prst="downArrow">
            <a:avLst>
              <a:gd name="adj1" fmla="val 50000"/>
              <a:gd name="adj2" fmla="val 49905"/>
            </a:avLst>
          </a:prstGeom>
          <a:solidFill>
            <a:srgbClr val="FF0000"/>
          </a:solidFill>
          <a:ln w="9525" algn="ctr">
            <a:solidFill>
              <a:srgbClr val="FFFF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es-ES" altLang="es-ES" b="1"/>
          </a:p>
        </p:txBody>
      </p:sp>
      <p:sp>
        <p:nvSpPr>
          <p:cNvPr id="38926" name="CuadroTexto 16"/>
          <p:cNvSpPr txBox="1">
            <a:spLocks noChangeArrowheads="1"/>
          </p:cNvSpPr>
          <p:nvPr/>
        </p:nvSpPr>
        <p:spPr bwMode="auto">
          <a:xfrm>
            <a:off x="6950075" y="5384800"/>
            <a:ext cx="1725613" cy="10144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altLang="es-ES" sz="2000"/>
              <a:t>Sensibilidad reducida a TDF/ABV</a:t>
            </a:r>
            <a:endParaRPr lang="es-ES" altLang="es-ES" sz="2000"/>
          </a:p>
        </p:txBody>
      </p:sp>
      <p:sp>
        <p:nvSpPr>
          <p:cNvPr id="38927" name="CuadroTexto 17"/>
          <p:cNvSpPr txBox="1">
            <a:spLocks noChangeArrowheads="1"/>
          </p:cNvSpPr>
          <p:nvPr/>
        </p:nvSpPr>
        <p:spPr bwMode="auto">
          <a:xfrm>
            <a:off x="4406900" y="5384800"/>
            <a:ext cx="1724025" cy="10144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altLang="es-ES" sz="2000"/>
              <a:t>Sensibilidad reducida a ABV</a:t>
            </a:r>
            <a:endParaRPr lang="es-ES" altLang="es-ES" sz="200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223963"/>
          </a:xfrm>
        </p:spPr>
        <p:txBody>
          <a:bodyPr>
            <a:normAutofit fontScale="90000"/>
          </a:bodyPr>
          <a:lstStyle/>
          <a:p>
            <a:r>
              <a:rPr lang="es-ES" altLang="es-ES" sz="4000" smtClean="0">
                <a:solidFill>
                  <a:schemeClr val="folHlink"/>
                </a:solidFill>
              </a:rPr>
              <a:t>Patrones de Resistencia a INTR: fallo a Tenofovir</a:t>
            </a:r>
          </a:p>
        </p:txBody>
      </p:sp>
      <p:sp>
        <p:nvSpPr>
          <p:cNvPr id="26" name="25 CuadroTexto">
            <a:extLst>
              <a:ext uri="{FF2B5EF4-FFF2-40B4-BE49-F238E27FC236}"/>
            </a:extLst>
          </p:cNvPr>
          <p:cNvSpPr txBox="1"/>
          <p:nvPr/>
        </p:nvSpPr>
        <p:spPr>
          <a:xfrm>
            <a:off x="468313" y="1930400"/>
            <a:ext cx="4589462" cy="523875"/>
          </a:xfrm>
          <a:prstGeom prst="rect">
            <a:avLst/>
          </a:prstGeom>
          <a:noFill/>
          <a:ln>
            <a:solidFill>
              <a:srgbClr val="33CC33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AR" sz="2800" b="1" dirty="0">
                <a:latin typeface="+mn-lt"/>
              </a:rPr>
              <a:t>3TC / FTC + TENOFOVIR</a:t>
            </a:r>
          </a:p>
        </p:txBody>
      </p:sp>
      <p:sp>
        <p:nvSpPr>
          <p:cNvPr id="49" name="48 CuadroTexto">
            <a:extLst>
              <a:ext uri="{FF2B5EF4-FFF2-40B4-BE49-F238E27FC236}"/>
            </a:extLst>
          </p:cNvPr>
          <p:cNvSpPr txBox="1"/>
          <p:nvPr/>
        </p:nvSpPr>
        <p:spPr>
          <a:xfrm>
            <a:off x="763588" y="3544888"/>
            <a:ext cx="1520825" cy="523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AR" sz="2800" b="1" dirty="0">
                <a:solidFill>
                  <a:srgbClr val="FF0000"/>
                </a:solidFill>
                <a:latin typeface="+mn-lt"/>
              </a:rPr>
              <a:t>M184V/I</a:t>
            </a:r>
          </a:p>
        </p:txBody>
      </p:sp>
      <p:cxnSp>
        <p:nvCxnSpPr>
          <p:cNvPr id="39941" name="50 Conector recto de flecha"/>
          <p:cNvCxnSpPr>
            <a:cxnSpLocks noChangeShapeType="1"/>
          </p:cNvCxnSpPr>
          <p:nvPr/>
        </p:nvCxnSpPr>
        <p:spPr bwMode="auto">
          <a:xfrm>
            <a:off x="1476375" y="2554288"/>
            <a:ext cx="0" cy="9652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52" name="51 CuadroTexto">
            <a:extLst>
              <a:ext uri="{FF2B5EF4-FFF2-40B4-BE49-F238E27FC236}"/>
            </a:extLst>
          </p:cNvPr>
          <p:cNvSpPr txBox="1"/>
          <p:nvPr/>
        </p:nvSpPr>
        <p:spPr>
          <a:xfrm>
            <a:off x="4883150" y="3463925"/>
            <a:ext cx="1104900" cy="523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AR" sz="2800" b="1" dirty="0">
                <a:solidFill>
                  <a:srgbClr val="FF0000"/>
                </a:solidFill>
                <a:latin typeface="+mn-lt"/>
              </a:rPr>
              <a:t>K65R</a:t>
            </a:r>
          </a:p>
        </p:txBody>
      </p:sp>
      <p:cxnSp>
        <p:nvCxnSpPr>
          <p:cNvPr id="39943" name="20 Conector recto de flecha"/>
          <p:cNvCxnSpPr>
            <a:cxnSpLocks noChangeShapeType="1"/>
          </p:cNvCxnSpPr>
          <p:nvPr/>
        </p:nvCxnSpPr>
        <p:spPr bwMode="auto">
          <a:xfrm>
            <a:off x="4211638" y="2554288"/>
            <a:ext cx="1212850" cy="7588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39944" name="Flecha: hacia abajo 8"/>
          <p:cNvSpPr>
            <a:spLocks noChangeArrowheads="1"/>
          </p:cNvSpPr>
          <p:nvPr/>
        </p:nvSpPr>
        <p:spPr bwMode="auto">
          <a:xfrm>
            <a:off x="1308100" y="4216400"/>
            <a:ext cx="336550" cy="787400"/>
          </a:xfrm>
          <a:prstGeom prst="downArrow">
            <a:avLst>
              <a:gd name="adj1" fmla="val 50000"/>
              <a:gd name="adj2" fmla="val 50020"/>
            </a:avLst>
          </a:prstGeom>
          <a:solidFill>
            <a:srgbClr val="FF0000"/>
          </a:solidFill>
          <a:ln w="9525" algn="ctr">
            <a:solidFill>
              <a:srgbClr val="FFFF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es-ES" altLang="es-ES" b="1"/>
          </a:p>
        </p:txBody>
      </p:sp>
      <p:sp>
        <p:nvSpPr>
          <p:cNvPr id="39945" name="CuadroTexto 10"/>
          <p:cNvSpPr txBox="1">
            <a:spLocks noChangeArrowheads="1"/>
          </p:cNvSpPr>
          <p:nvPr/>
        </p:nvSpPr>
        <p:spPr bwMode="auto">
          <a:xfrm>
            <a:off x="661988" y="5173663"/>
            <a:ext cx="1724025" cy="101441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altLang="es-ES" sz="2000">
                <a:solidFill>
                  <a:srgbClr val="FFFF00"/>
                </a:solidFill>
              </a:rPr>
              <a:t>Resistencia de alto nivel a 3TC/FTC</a:t>
            </a:r>
            <a:endParaRPr lang="es-ES" altLang="es-ES" sz="2000">
              <a:solidFill>
                <a:srgbClr val="FFFF00"/>
              </a:solidFill>
            </a:endParaRPr>
          </a:p>
        </p:txBody>
      </p:sp>
      <p:sp>
        <p:nvSpPr>
          <p:cNvPr id="14" name="51 CuadroTexto">
            <a:extLst>
              <a:ext uri="{FF2B5EF4-FFF2-40B4-BE49-F238E27FC236}"/>
            </a:extLst>
          </p:cNvPr>
          <p:cNvSpPr txBox="1"/>
          <p:nvPr/>
        </p:nvSpPr>
        <p:spPr>
          <a:xfrm>
            <a:off x="7245350" y="3441700"/>
            <a:ext cx="1084263" cy="5222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AR" sz="2800" b="1" dirty="0">
                <a:solidFill>
                  <a:srgbClr val="FF0000"/>
                </a:solidFill>
                <a:latin typeface="+mn-lt"/>
              </a:rPr>
              <a:t>K70E</a:t>
            </a:r>
          </a:p>
        </p:txBody>
      </p:sp>
      <p:cxnSp>
        <p:nvCxnSpPr>
          <p:cNvPr id="39947" name="20 Conector recto de flecha"/>
          <p:cNvCxnSpPr>
            <a:cxnSpLocks noChangeShapeType="1"/>
          </p:cNvCxnSpPr>
          <p:nvPr/>
        </p:nvCxnSpPr>
        <p:spPr bwMode="auto">
          <a:xfrm>
            <a:off x="5267325" y="2432050"/>
            <a:ext cx="2455863" cy="884238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39948" name="Flecha: hacia abajo 18"/>
          <p:cNvSpPr>
            <a:spLocks noChangeArrowheads="1"/>
          </p:cNvSpPr>
          <p:nvPr/>
        </p:nvSpPr>
        <p:spPr bwMode="auto">
          <a:xfrm>
            <a:off x="5267325" y="4137025"/>
            <a:ext cx="312738" cy="866775"/>
          </a:xfrm>
          <a:prstGeom prst="downArrow">
            <a:avLst>
              <a:gd name="adj1" fmla="val 50000"/>
              <a:gd name="adj2" fmla="val 49927"/>
            </a:avLst>
          </a:prstGeom>
          <a:solidFill>
            <a:srgbClr val="FF0000"/>
          </a:solidFill>
          <a:ln w="9525" algn="ctr">
            <a:solidFill>
              <a:srgbClr val="FFFF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es-ES" altLang="es-ES" b="1"/>
          </a:p>
        </p:txBody>
      </p:sp>
      <p:sp>
        <p:nvSpPr>
          <p:cNvPr id="39949" name="CuadroTexto 20"/>
          <p:cNvSpPr txBox="1">
            <a:spLocks noChangeArrowheads="1"/>
          </p:cNvSpPr>
          <p:nvPr/>
        </p:nvSpPr>
        <p:spPr bwMode="auto">
          <a:xfrm>
            <a:off x="4641850" y="5191125"/>
            <a:ext cx="1725613" cy="10160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altLang="es-ES" sz="2000">
                <a:solidFill>
                  <a:srgbClr val="FFFF00"/>
                </a:solidFill>
              </a:rPr>
              <a:t>Sensibilidad reducida a TDF/ABV</a:t>
            </a:r>
            <a:endParaRPr lang="es-ES" altLang="es-ES" sz="2000">
              <a:solidFill>
                <a:srgbClr val="FFFF00"/>
              </a:solidFill>
            </a:endParaRPr>
          </a:p>
        </p:txBody>
      </p:sp>
      <p:sp>
        <p:nvSpPr>
          <p:cNvPr id="39950" name="CuadroTexto 21"/>
          <p:cNvSpPr txBox="1">
            <a:spLocks noChangeArrowheads="1"/>
          </p:cNvSpPr>
          <p:nvPr/>
        </p:nvSpPr>
        <p:spPr bwMode="auto">
          <a:xfrm>
            <a:off x="6924675" y="5191125"/>
            <a:ext cx="1725613" cy="132238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altLang="es-ES" sz="2000">
                <a:solidFill>
                  <a:srgbClr val="FFFF00"/>
                </a:solidFill>
              </a:rPr>
              <a:t>Sensibilidad reducida a TDF/ABV (LLR)</a:t>
            </a:r>
            <a:endParaRPr lang="es-ES" altLang="es-ES" sz="2000">
              <a:solidFill>
                <a:srgbClr val="FFFF00"/>
              </a:solidFill>
            </a:endParaRPr>
          </a:p>
        </p:txBody>
      </p:sp>
      <p:sp>
        <p:nvSpPr>
          <p:cNvPr id="39951" name="Flecha: hacia abajo 22"/>
          <p:cNvSpPr>
            <a:spLocks noChangeArrowheads="1"/>
          </p:cNvSpPr>
          <p:nvPr/>
        </p:nvSpPr>
        <p:spPr bwMode="auto">
          <a:xfrm>
            <a:off x="7631113" y="4144963"/>
            <a:ext cx="312737" cy="865187"/>
          </a:xfrm>
          <a:prstGeom prst="downArrow">
            <a:avLst>
              <a:gd name="adj1" fmla="val 50000"/>
              <a:gd name="adj2" fmla="val 49835"/>
            </a:avLst>
          </a:prstGeom>
          <a:solidFill>
            <a:srgbClr val="FF0000"/>
          </a:solidFill>
          <a:ln w="9525" algn="ctr">
            <a:solidFill>
              <a:srgbClr val="FFFF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es-ES" altLang="es-ES" b="1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8800" dirty="0" smtClean="0"/>
              <a:t>Fallo a INNTR</a:t>
            </a:r>
            <a:endParaRPr lang="es-AR" sz="8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223963"/>
          </a:xfrm>
        </p:spPr>
        <p:txBody>
          <a:bodyPr>
            <a:normAutofit fontScale="90000"/>
          </a:bodyPr>
          <a:lstStyle/>
          <a:p>
            <a:r>
              <a:rPr lang="es-ES" altLang="es-ES" sz="4000" dirty="0" smtClean="0">
                <a:solidFill>
                  <a:schemeClr val="folHlink"/>
                </a:solidFill>
              </a:rPr>
              <a:t>Patrones de Resistencia a INNTR: fallo a EFV</a:t>
            </a:r>
          </a:p>
        </p:txBody>
      </p:sp>
      <p:sp>
        <p:nvSpPr>
          <p:cNvPr id="26" name="25 CuadroTexto">
            <a:extLst>
              <a:ext uri="{FF2B5EF4-FFF2-40B4-BE49-F238E27FC236}"/>
            </a:extLst>
          </p:cNvPr>
          <p:cNvSpPr txBox="1"/>
          <p:nvPr/>
        </p:nvSpPr>
        <p:spPr>
          <a:xfrm>
            <a:off x="-36512" y="1988840"/>
            <a:ext cx="5328592" cy="523220"/>
          </a:xfrm>
          <a:prstGeom prst="rect">
            <a:avLst/>
          </a:prstGeom>
          <a:noFill/>
          <a:ln>
            <a:solidFill>
              <a:srgbClr val="33CC33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AR" sz="2800" b="1" dirty="0" smtClean="0">
                <a:latin typeface="+mn-lt"/>
              </a:rPr>
              <a:t>FTC/3TC/TDF  +  EFV/RPV</a:t>
            </a:r>
            <a:endParaRPr lang="es-AR" sz="2800" b="1" dirty="0">
              <a:latin typeface="+mn-lt"/>
            </a:endParaRPr>
          </a:p>
        </p:txBody>
      </p:sp>
      <p:sp>
        <p:nvSpPr>
          <p:cNvPr id="49" name="48 CuadroTexto">
            <a:extLst>
              <a:ext uri="{FF2B5EF4-FFF2-40B4-BE49-F238E27FC236}"/>
            </a:extLst>
          </p:cNvPr>
          <p:cNvSpPr txBox="1"/>
          <p:nvPr/>
        </p:nvSpPr>
        <p:spPr>
          <a:xfrm>
            <a:off x="763588" y="3544888"/>
            <a:ext cx="1520825" cy="523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AR" sz="2800" b="1" dirty="0">
                <a:solidFill>
                  <a:srgbClr val="FF0000"/>
                </a:solidFill>
                <a:latin typeface="+mn-lt"/>
              </a:rPr>
              <a:t>M184V/I</a:t>
            </a:r>
          </a:p>
        </p:txBody>
      </p:sp>
      <p:cxnSp>
        <p:nvCxnSpPr>
          <p:cNvPr id="39941" name="50 Conector recto de flecha"/>
          <p:cNvCxnSpPr>
            <a:cxnSpLocks noChangeShapeType="1"/>
          </p:cNvCxnSpPr>
          <p:nvPr/>
        </p:nvCxnSpPr>
        <p:spPr bwMode="auto">
          <a:xfrm>
            <a:off x="1476375" y="2554288"/>
            <a:ext cx="0" cy="9652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52" name="51 CuadroTexto">
            <a:extLst>
              <a:ext uri="{FF2B5EF4-FFF2-40B4-BE49-F238E27FC236}"/>
            </a:extLst>
          </p:cNvPr>
          <p:cNvSpPr txBox="1"/>
          <p:nvPr/>
        </p:nvSpPr>
        <p:spPr>
          <a:xfrm>
            <a:off x="3131840" y="3501008"/>
            <a:ext cx="1104900" cy="523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AR" sz="2800" b="1" dirty="0">
                <a:solidFill>
                  <a:srgbClr val="FF0000"/>
                </a:solidFill>
                <a:latin typeface="+mn-lt"/>
              </a:rPr>
              <a:t>K65R</a:t>
            </a:r>
          </a:p>
        </p:txBody>
      </p:sp>
      <p:cxnSp>
        <p:nvCxnSpPr>
          <p:cNvPr id="39943" name="20 Conector recto de flecha"/>
          <p:cNvCxnSpPr>
            <a:cxnSpLocks noChangeShapeType="1"/>
          </p:cNvCxnSpPr>
          <p:nvPr/>
        </p:nvCxnSpPr>
        <p:spPr bwMode="auto">
          <a:xfrm>
            <a:off x="2411760" y="2564904"/>
            <a:ext cx="1212850" cy="7588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39944" name="Flecha: hacia abajo 8"/>
          <p:cNvSpPr>
            <a:spLocks noChangeArrowheads="1"/>
          </p:cNvSpPr>
          <p:nvPr/>
        </p:nvSpPr>
        <p:spPr bwMode="auto">
          <a:xfrm>
            <a:off x="1308100" y="4216400"/>
            <a:ext cx="336550" cy="787400"/>
          </a:xfrm>
          <a:prstGeom prst="downArrow">
            <a:avLst>
              <a:gd name="adj1" fmla="val 50000"/>
              <a:gd name="adj2" fmla="val 50020"/>
            </a:avLst>
          </a:prstGeom>
          <a:solidFill>
            <a:srgbClr val="FF0000"/>
          </a:solidFill>
          <a:ln w="9525" algn="ctr">
            <a:solidFill>
              <a:srgbClr val="FFFF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es-ES" altLang="es-ES" b="1"/>
          </a:p>
        </p:txBody>
      </p:sp>
      <p:sp>
        <p:nvSpPr>
          <p:cNvPr id="39945" name="CuadroTexto 10"/>
          <p:cNvSpPr txBox="1">
            <a:spLocks noChangeArrowheads="1"/>
          </p:cNvSpPr>
          <p:nvPr/>
        </p:nvSpPr>
        <p:spPr bwMode="auto">
          <a:xfrm>
            <a:off x="661988" y="5173663"/>
            <a:ext cx="1724025" cy="101441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altLang="es-ES" sz="2000">
                <a:solidFill>
                  <a:srgbClr val="FFFF00"/>
                </a:solidFill>
              </a:rPr>
              <a:t>Resistencia de alto nivel a 3TC/FTC</a:t>
            </a:r>
            <a:endParaRPr lang="es-ES" altLang="es-ES" sz="2000">
              <a:solidFill>
                <a:srgbClr val="FFFF00"/>
              </a:solidFill>
            </a:endParaRPr>
          </a:p>
        </p:txBody>
      </p:sp>
      <p:sp>
        <p:nvSpPr>
          <p:cNvPr id="14" name="51 CuadroTexto">
            <a:extLst>
              <a:ext uri="{FF2B5EF4-FFF2-40B4-BE49-F238E27FC236}"/>
            </a:extLst>
          </p:cNvPr>
          <p:cNvSpPr txBox="1"/>
          <p:nvPr/>
        </p:nvSpPr>
        <p:spPr>
          <a:xfrm>
            <a:off x="4427984" y="3501008"/>
            <a:ext cx="1084263" cy="5222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AR" sz="2800" b="1" dirty="0">
                <a:solidFill>
                  <a:srgbClr val="FF0000"/>
                </a:solidFill>
                <a:latin typeface="+mn-lt"/>
              </a:rPr>
              <a:t>K70E</a:t>
            </a:r>
          </a:p>
        </p:txBody>
      </p:sp>
      <p:cxnSp>
        <p:nvCxnSpPr>
          <p:cNvPr id="39947" name="20 Conector recto de flecha"/>
          <p:cNvCxnSpPr>
            <a:cxnSpLocks noChangeShapeType="1"/>
          </p:cNvCxnSpPr>
          <p:nvPr/>
        </p:nvCxnSpPr>
        <p:spPr bwMode="auto">
          <a:xfrm>
            <a:off x="4283968" y="2564904"/>
            <a:ext cx="1368152" cy="576064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39948" name="Flecha: hacia abajo 18"/>
          <p:cNvSpPr>
            <a:spLocks noChangeArrowheads="1"/>
          </p:cNvSpPr>
          <p:nvPr/>
        </p:nvSpPr>
        <p:spPr bwMode="auto">
          <a:xfrm>
            <a:off x="3491880" y="4077072"/>
            <a:ext cx="312738" cy="866775"/>
          </a:xfrm>
          <a:prstGeom prst="downArrow">
            <a:avLst>
              <a:gd name="adj1" fmla="val 50000"/>
              <a:gd name="adj2" fmla="val 49927"/>
            </a:avLst>
          </a:prstGeom>
          <a:solidFill>
            <a:srgbClr val="FF0000"/>
          </a:solidFill>
          <a:ln w="9525" algn="ctr">
            <a:solidFill>
              <a:srgbClr val="FFFF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es-ES" altLang="es-ES" b="1"/>
          </a:p>
        </p:txBody>
      </p:sp>
      <p:sp>
        <p:nvSpPr>
          <p:cNvPr id="39949" name="CuadroTexto 20"/>
          <p:cNvSpPr txBox="1">
            <a:spLocks noChangeArrowheads="1"/>
          </p:cNvSpPr>
          <p:nvPr/>
        </p:nvSpPr>
        <p:spPr bwMode="auto">
          <a:xfrm>
            <a:off x="2843808" y="5085184"/>
            <a:ext cx="1725613" cy="10160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altLang="es-ES" sz="2000" dirty="0">
                <a:solidFill>
                  <a:srgbClr val="FFFF00"/>
                </a:solidFill>
              </a:rPr>
              <a:t>Sensibilidad reducida a TDF/ABV</a:t>
            </a:r>
            <a:endParaRPr lang="es-ES" altLang="es-ES" sz="2000" dirty="0">
              <a:solidFill>
                <a:srgbClr val="FFFF00"/>
              </a:solidFill>
            </a:endParaRPr>
          </a:p>
        </p:txBody>
      </p:sp>
      <p:sp>
        <p:nvSpPr>
          <p:cNvPr id="39950" name="CuadroTexto 21"/>
          <p:cNvSpPr txBox="1">
            <a:spLocks noChangeArrowheads="1"/>
          </p:cNvSpPr>
          <p:nvPr/>
        </p:nvSpPr>
        <p:spPr bwMode="auto">
          <a:xfrm>
            <a:off x="4860032" y="5085184"/>
            <a:ext cx="1725613" cy="10156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altLang="es-ES" sz="2000" dirty="0">
                <a:solidFill>
                  <a:srgbClr val="FFFF00"/>
                </a:solidFill>
              </a:rPr>
              <a:t>Sensibilidad reducida a </a:t>
            </a:r>
            <a:r>
              <a:rPr lang="es-AR" altLang="es-ES" sz="2000" dirty="0" smtClean="0">
                <a:solidFill>
                  <a:srgbClr val="FFFF00"/>
                </a:solidFill>
              </a:rPr>
              <a:t>TDF</a:t>
            </a:r>
            <a:endParaRPr lang="es-ES" altLang="es-ES" sz="2000" dirty="0">
              <a:solidFill>
                <a:srgbClr val="FFFF00"/>
              </a:solidFill>
            </a:endParaRPr>
          </a:p>
        </p:txBody>
      </p:sp>
      <p:sp>
        <p:nvSpPr>
          <p:cNvPr id="39951" name="Flecha: hacia abajo 22"/>
          <p:cNvSpPr>
            <a:spLocks noChangeArrowheads="1"/>
          </p:cNvSpPr>
          <p:nvPr/>
        </p:nvSpPr>
        <p:spPr bwMode="auto">
          <a:xfrm>
            <a:off x="4860032" y="4075981"/>
            <a:ext cx="312737" cy="865187"/>
          </a:xfrm>
          <a:prstGeom prst="downArrow">
            <a:avLst>
              <a:gd name="adj1" fmla="val 50000"/>
              <a:gd name="adj2" fmla="val 49835"/>
            </a:avLst>
          </a:prstGeom>
          <a:solidFill>
            <a:srgbClr val="FF0000"/>
          </a:solidFill>
          <a:ln w="9525" algn="ctr">
            <a:solidFill>
              <a:srgbClr val="FFFF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es-ES" altLang="es-ES" b="1"/>
          </a:p>
        </p:txBody>
      </p:sp>
      <p:sp>
        <p:nvSpPr>
          <p:cNvPr id="16" name="51 CuadroTexto">
            <a:extLst>
              <a:ext uri="{FF2B5EF4-FFF2-40B4-BE49-F238E27FC236}"/>
            </a:extLst>
          </p:cNvPr>
          <p:cNvSpPr txBox="1"/>
          <p:nvPr/>
        </p:nvSpPr>
        <p:spPr>
          <a:xfrm>
            <a:off x="5724128" y="2996952"/>
            <a:ext cx="1274708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AR" sz="2800" b="1" dirty="0" smtClean="0">
                <a:solidFill>
                  <a:srgbClr val="FF0000"/>
                </a:solidFill>
                <a:latin typeface="+mn-lt"/>
              </a:rPr>
              <a:t>K103N</a:t>
            </a:r>
            <a:endParaRPr lang="es-AR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CuadroTexto 21"/>
          <p:cNvSpPr txBox="1">
            <a:spLocks noChangeArrowheads="1"/>
          </p:cNvSpPr>
          <p:nvPr/>
        </p:nvSpPr>
        <p:spPr bwMode="auto">
          <a:xfrm>
            <a:off x="7164288" y="2969657"/>
            <a:ext cx="1725613" cy="1323439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ES" sz="2000" dirty="0" smtClean="0">
                <a:solidFill>
                  <a:srgbClr val="FFFF00"/>
                </a:solidFill>
              </a:rPr>
              <a:t>Alta Resistencia cruzada a EFV/NVP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 descr="mk:@MSITStore:C:\Users\Ezequiel\Documents\Eze\Libros\Mandell_6_.chm::/127.0.0.1_3a800/mandell/home.mdconsult.com.online.uchc.edu/das/book/body/0/1259/f124001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es-ES" altLang="es-AR"/>
          </a:p>
        </p:txBody>
      </p:sp>
      <p:sp>
        <p:nvSpPr>
          <p:cNvPr id="23555" name="AutoShape 9" descr="mk:@MSITStore:C:\Users\Ezequiel\Documents\Eze\Libros\Mandell_6_.chm::/127.0.0.1_3a800/mandell/home.mdconsult.com.online.uchc.edu/das/book/body/0/1259/f124001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es-ES" altLang="es-AR"/>
          </a:p>
        </p:txBody>
      </p:sp>
      <p:pic>
        <p:nvPicPr>
          <p:cNvPr id="2355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1113"/>
            <a:ext cx="91440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287338" y="188913"/>
            <a:ext cx="684053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5904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altLang="es-AR" sz="2400" b="1" dirty="0" smtClean="0">
                <a:solidFill>
                  <a:srgbClr val="FB4747"/>
                </a:solidFill>
                <a:ea typeface="Microsoft YaHei" pitchFamily="34" charset="-122"/>
              </a:rPr>
              <a:t>Barrera </a:t>
            </a:r>
            <a:r>
              <a:rPr lang="es-ES" altLang="es-AR" sz="2400" b="1" dirty="0">
                <a:solidFill>
                  <a:srgbClr val="FB4747"/>
                </a:solidFill>
                <a:ea typeface="Microsoft YaHei" pitchFamily="34" charset="-122"/>
              </a:rPr>
              <a:t>genética</a:t>
            </a:r>
          </a:p>
        </p:txBody>
      </p:sp>
      <p:pic>
        <p:nvPicPr>
          <p:cNvPr id="23558" name="Picture 2" descr="https://img.medscapestatic.com/fullsize/migrated/451/678/a451678.fig1.jpg"/>
          <p:cNvPicPr>
            <a:picLocks noChangeAspect="1" noChangeArrowheads="1"/>
          </p:cNvPicPr>
          <p:nvPr/>
        </p:nvPicPr>
        <p:blipFill>
          <a:blip r:embed="rId4" cstate="print"/>
          <a:srcRect l="30972" t="5946" b="8179"/>
          <a:stretch>
            <a:fillRect/>
          </a:stretch>
        </p:blipFill>
        <p:spPr bwMode="auto">
          <a:xfrm>
            <a:off x="1259632" y="764704"/>
            <a:ext cx="7008813" cy="566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8 Rectángulo"/>
          <p:cNvSpPr>
            <a:spLocks noChangeArrowheads="1"/>
          </p:cNvSpPr>
          <p:nvPr/>
        </p:nvSpPr>
        <p:spPr bwMode="auto">
          <a:xfrm>
            <a:off x="5748338" y="6524625"/>
            <a:ext cx="2673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sz="1400">
                <a:latin typeface="Calibri" pitchFamily="34" charset="0"/>
              </a:rPr>
              <a:t>Kuritzkes  D et al. AIDS Read. 2003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403648" y="4005064"/>
            <a:ext cx="962123" cy="30777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AR" dirty="0" err="1" smtClean="0">
                <a:solidFill>
                  <a:srgbClr val="FF0000"/>
                </a:solidFill>
              </a:rPr>
              <a:t>Rilpivirina</a:t>
            </a:r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403648" y="4437112"/>
            <a:ext cx="1000595" cy="30777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AR" dirty="0" err="1" smtClean="0">
                <a:solidFill>
                  <a:srgbClr val="FF0000"/>
                </a:solidFill>
              </a:rPr>
              <a:t>Doravirina</a:t>
            </a:r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563888" y="2348880"/>
            <a:ext cx="1011815" cy="30777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AR" b="1" dirty="0" err="1" smtClean="0">
                <a:solidFill>
                  <a:srgbClr val="FF0000"/>
                </a:solidFill>
              </a:rPr>
              <a:t>Etravirina</a:t>
            </a:r>
            <a:endParaRPr lang="es-A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648"/>
            <a:ext cx="8892480" cy="792088"/>
          </a:xfrm>
        </p:spPr>
        <p:txBody>
          <a:bodyPr>
            <a:normAutofit fontScale="90000"/>
          </a:bodyPr>
          <a:lstStyle/>
          <a:p>
            <a:r>
              <a:rPr lang="es-ES" altLang="es-ES" sz="3600" b="1" dirty="0" smtClean="0">
                <a:solidFill>
                  <a:srgbClr val="FFC000"/>
                </a:solidFill>
                <a:cs typeface="Arial" pitchFamily="34" charset="0"/>
              </a:rPr>
              <a:t>Mutaciones asociadas a Resistencia a INNTR</a:t>
            </a:r>
          </a:p>
        </p:txBody>
      </p:sp>
      <p:sp>
        <p:nvSpPr>
          <p:cNvPr id="41987" name="Text Box 149"/>
          <p:cNvSpPr txBox="1">
            <a:spLocks noChangeArrowheads="1"/>
          </p:cNvSpPr>
          <p:nvPr/>
        </p:nvSpPr>
        <p:spPr bwMode="white">
          <a:xfrm>
            <a:off x="4656138" y="6237288"/>
            <a:ext cx="3987800" cy="27622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AR" altLang="es-ES" sz="1200"/>
              <a:t>W</a:t>
            </a:r>
            <a:r>
              <a:rPr lang="es-ES" altLang="es-ES" sz="1200"/>
              <a:t>ensing et al. Topics in Antivir.Med. Vol 23 (4). Pág 134</a:t>
            </a:r>
          </a:p>
        </p:txBody>
      </p:sp>
      <p:pic>
        <p:nvPicPr>
          <p:cNvPr id="41988" name="Imagen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74625" y="2133600"/>
            <a:ext cx="9355138" cy="316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2987824" y="2780928"/>
            <a:ext cx="6156176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6 CuadroTexto"/>
          <p:cNvSpPr txBox="1"/>
          <p:nvPr/>
        </p:nvSpPr>
        <p:spPr>
          <a:xfrm>
            <a:off x="1898322" y="1052736"/>
            <a:ext cx="2668616" cy="307777"/>
          </a:xfrm>
          <a:prstGeom prst="rect">
            <a:avLst/>
          </a:prstGeom>
          <a:solidFill>
            <a:srgbClr val="FFFF00"/>
          </a:solidFill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rgbClr val="FF0000"/>
                </a:solidFill>
              </a:rPr>
              <a:t>100I, 101P, 181V/I,181C,230L, </a:t>
            </a:r>
            <a:endParaRPr lang="es-AR" dirty="0">
              <a:solidFill>
                <a:srgbClr val="FF0000"/>
              </a:solidFill>
            </a:endParaRPr>
          </a:p>
        </p:txBody>
      </p:sp>
      <p:cxnSp>
        <p:nvCxnSpPr>
          <p:cNvPr id="9" name="8 Conector angular"/>
          <p:cNvCxnSpPr/>
          <p:nvPr/>
        </p:nvCxnSpPr>
        <p:spPr>
          <a:xfrm rot="16200000" flipH="1">
            <a:off x="2015716" y="1520789"/>
            <a:ext cx="1296144" cy="1080120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490" name="Picture 2" descr="C:\Users\Norma\Desktop\2019 Janssen TUCU abril 12\sin presión I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0"/>
            <a:ext cx="6971348" cy="98543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1907704" y="4293096"/>
            <a:ext cx="5328592" cy="46085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6" name="5 Rectángulo redondeado"/>
          <p:cNvSpPr/>
          <p:nvPr/>
        </p:nvSpPr>
        <p:spPr>
          <a:xfrm>
            <a:off x="1691680" y="3717032"/>
            <a:ext cx="5544616" cy="2160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Line 2"/>
          <p:cNvSpPr>
            <a:spLocks noChangeShapeType="1"/>
          </p:cNvSpPr>
          <p:nvPr/>
        </p:nvSpPr>
        <p:spPr bwMode="white">
          <a:xfrm>
            <a:off x="755650" y="1412875"/>
            <a:ext cx="0" cy="64770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44035" name="Line 3"/>
          <p:cNvSpPr>
            <a:spLocks noChangeShapeType="1"/>
          </p:cNvSpPr>
          <p:nvPr/>
        </p:nvSpPr>
        <p:spPr bwMode="white">
          <a:xfrm>
            <a:off x="6804025" y="4868863"/>
            <a:ext cx="2016125" cy="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44036" name="Text Box 7"/>
          <p:cNvSpPr txBox="1">
            <a:spLocks noChangeArrowheads="1"/>
          </p:cNvSpPr>
          <p:nvPr/>
        </p:nvSpPr>
        <p:spPr bwMode="white">
          <a:xfrm>
            <a:off x="1979613" y="2349500"/>
            <a:ext cx="917575" cy="10064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solidFill>
                  <a:srgbClr val="FF0000"/>
                </a:solidFill>
              </a:rPr>
              <a:t>181I</a:t>
            </a:r>
          </a:p>
          <a:p>
            <a:pPr algn="ctr"/>
            <a:endParaRPr lang="es-ES_tradnl" sz="2000" b="1" dirty="0">
              <a:solidFill>
                <a:srgbClr val="FF0000"/>
              </a:solidFill>
            </a:endParaRPr>
          </a:p>
          <a:p>
            <a:pPr algn="ctr"/>
            <a:r>
              <a:rPr lang="es-ES_tradnl" sz="2000" b="1" dirty="0">
                <a:solidFill>
                  <a:srgbClr val="FF0000"/>
                </a:solidFill>
              </a:rPr>
              <a:t>  181V</a:t>
            </a:r>
            <a:endParaRPr lang="es-AR" sz="2000" b="1" dirty="0">
              <a:solidFill>
                <a:srgbClr val="FF0000"/>
              </a:solidFill>
            </a:endParaRPr>
          </a:p>
        </p:txBody>
      </p:sp>
      <p:sp>
        <p:nvSpPr>
          <p:cNvPr id="44037" name="Text Box 8"/>
          <p:cNvSpPr txBox="1">
            <a:spLocks noChangeArrowheads="1"/>
          </p:cNvSpPr>
          <p:nvPr/>
        </p:nvSpPr>
        <p:spPr bwMode="white">
          <a:xfrm>
            <a:off x="3059113" y="2349500"/>
            <a:ext cx="862012" cy="22256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_tradnl" sz="2000" dirty="0">
                <a:solidFill>
                  <a:srgbClr val="FF0000"/>
                </a:solidFill>
              </a:rPr>
              <a:t>101P</a:t>
            </a:r>
          </a:p>
          <a:p>
            <a:pPr algn="ctr"/>
            <a:endParaRPr lang="es-ES_tradnl" sz="2000" dirty="0">
              <a:solidFill>
                <a:srgbClr val="FF0000"/>
              </a:solidFill>
            </a:endParaRPr>
          </a:p>
          <a:p>
            <a:pPr algn="ctr"/>
            <a:r>
              <a:rPr lang="es-ES_tradnl" sz="2000" dirty="0">
                <a:solidFill>
                  <a:srgbClr val="FF0000"/>
                </a:solidFill>
              </a:rPr>
              <a:t>100I</a:t>
            </a:r>
          </a:p>
          <a:p>
            <a:pPr algn="ctr"/>
            <a:endParaRPr lang="es-ES_tradnl" sz="2000" dirty="0">
              <a:solidFill>
                <a:srgbClr val="FF0000"/>
              </a:solidFill>
            </a:endParaRPr>
          </a:p>
          <a:p>
            <a:pPr algn="ctr"/>
            <a:r>
              <a:rPr lang="es-ES_tradnl" sz="2000" dirty="0">
                <a:solidFill>
                  <a:srgbClr val="FF0000"/>
                </a:solidFill>
              </a:rPr>
              <a:t> 181C</a:t>
            </a:r>
          </a:p>
          <a:p>
            <a:pPr algn="ctr"/>
            <a:endParaRPr lang="es-ES_tradnl" sz="2000" dirty="0">
              <a:solidFill>
                <a:srgbClr val="FF0000"/>
              </a:solidFill>
            </a:endParaRPr>
          </a:p>
          <a:p>
            <a:pPr algn="ctr"/>
            <a:r>
              <a:rPr lang="es-ES_tradnl" sz="2000" dirty="0">
                <a:solidFill>
                  <a:srgbClr val="FF0000"/>
                </a:solidFill>
              </a:rPr>
              <a:t> 230L</a:t>
            </a:r>
            <a:endParaRPr lang="es-AR" sz="2000" dirty="0">
              <a:solidFill>
                <a:srgbClr val="FF0000"/>
              </a:solidFill>
            </a:endParaRPr>
          </a:p>
        </p:txBody>
      </p:sp>
      <p:sp>
        <p:nvSpPr>
          <p:cNvPr id="44038" name="Text Box 9"/>
          <p:cNvSpPr txBox="1">
            <a:spLocks noChangeArrowheads="1"/>
          </p:cNvSpPr>
          <p:nvPr/>
        </p:nvSpPr>
        <p:spPr bwMode="white">
          <a:xfrm>
            <a:off x="4067175" y="2349500"/>
            <a:ext cx="792163" cy="25304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_tradnl" sz="2000" dirty="0">
                <a:solidFill>
                  <a:srgbClr val="FFC000"/>
                </a:solidFill>
              </a:rPr>
              <a:t>138A</a:t>
            </a:r>
          </a:p>
          <a:p>
            <a:pPr algn="ctr"/>
            <a:endParaRPr lang="es-ES_tradnl" sz="2000" dirty="0">
              <a:solidFill>
                <a:srgbClr val="FFC000"/>
              </a:solidFill>
            </a:endParaRPr>
          </a:p>
          <a:p>
            <a:pPr algn="ctr"/>
            <a:r>
              <a:rPr lang="es-ES_tradnl" sz="2000" dirty="0">
                <a:solidFill>
                  <a:srgbClr val="FFC000"/>
                </a:solidFill>
              </a:rPr>
              <a:t>106I</a:t>
            </a:r>
          </a:p>
          <a:p>
            <a:pPr algn="ctr"/>
            <a:endParaRPr lang="es-ES_tradnl" sz="2000" dirty="0">
              <a:solidFill>
                <a:srgbClr val="FFC000"/>
              </a:solidFill>
            </a:endParaRPr>
          </a:p>
          <a:p>
            <a:pPr algn="ctr"/>
            <a:r>
              <a:rPr lang="es-ES_tradnl" sz="2000" dirty="0">
                <a:solidFill>
                  <a:srgbClr val="FFC000"/>
                </a:solidFill>
              </a:rPr>
              <a:t>190S</a:t>
            </a:r>
          </a:p>
          <a:p>
            <a:pPr algn="ctr"/>
            <a:endParaRPr lang="es-ES_tradnl" sz="2000" dirty="0">
              <a:solidFill>
                <a:srgbClr val="FFC000"/>
              </a:solidFill>
            </a:endParaRPr>
          </a:p>
          <a:p>
            <a:pPr algn="ctr"/>
            <a:r>
              <a:rPr lang="es-ES_tradnl" sz="2000" dirty="0">
                <a:solidFill>
                  <a:srgbClr val="FFC000"/>
                </a:solidFill>
              </a:rPr>
              <a:t>179F</a:t>
            </a:r>
          </a:p>
          <a:p>
            <a:pPr algn="ctr"/>
            <a:endParaRPr lang="es-AR" sz="2000" dirty="0">
              <a:solidFill>
                <a:srgbClr val="FFC000"/>
              </a:solidFill>
            </a:endParaRPr>
          </a:p>
        </p:txBody>
      </p:sp>
      <p:sp>
        <p:nvSpPr>
          <p:cNvPr id="44039" name="Text Box 10"/>
          <p:cNvSpPr txBox="1">
            <a:spLocks noChangeArrowheads="1"/>
          </p:cNvSpPr>
          <p:nvPr/>
        </p:nvSpPr>
        <p:spPr bwMode="white">
          <a:xfrm>
            <a:off x="5003800" y="2276475"/>
            <a:ext cx="792163" cy="40544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_tradnl" sz="2000" dirty="0">
                <a:solidFill>
                  <a:srgbClr val="FFFF99"/>
                </a:solidFill>
              </a:rPr>
              <a:t>90I</a:t>
            </a:r>
          </a:p>
          <a:p>
            <a:pPr algn="ctr"/>
            <a:endParaRPr lang="es-ES_tradnl" sz="2000" dirty="0">
              <a:solidFill>
                <a:srgbClr val="FFFF99"/>
              </a:solidFill>
            </a:endParaRPr>
          </a:p>
          <a:p>
            <a:pPr algn="ctr"/>
            <a:r>
              <a:rPr lang="es-ES_tradnl" sz="2000" dirty="0">
                <a:solidFill>
                  <a:srgbClr val="FFFF99"/>
                </a:solidFill>
              </a:rPr>
              <a:t>179D</a:t>
            </a:r>
          </a:p>
          <a:p>
            <a:pPr algn="ctr"/>
            <a:endParaRPr lang="es-ES_tradnl" sz="2000" dirty="0">
              <a:solidFill>
                <a:srgbClr val="FFFF99"/>
              </a:solidFill>
            </a:endParaRPr>
          </a:p>
          <a:p>
            <a:pPr algn="ctr"/>
            <a:r>
              <a:rPr lang="es-ES_tradnl" sz="2000" dirty="0">
                <a:solidFill>
                  <a:srgbClr val="FFFF99"/>
                </a:solidFill>
              </a:rPr>
              <a:t>101E</a:t>
            </a:r>
          </a:p>
          <a:p>
            <a:pPr algn="ctr"/>
            <a:endParaRPr lang="es-ES_tradnl" sz="2000" dirty="0">
              <a:solidFill>
                <a:srgbClr val="FFFF99"/>
              </a:solidFill>
            </a:endParaRPr>
          </a:p>
          <a:p>
            <a:pPr algn="ctr"/>
            <a:r>
              <a:rPr lang="es-ES_tradnl" sz="2000" dirty="0">
                <a:solidFill>
                  <a:srgbClr val="FFFF99"/>
                </a:solidFill>
              </a:rPr>
              <a:t>101H</a:t>
            </a:r>
          </a:p>
          <a:p>
            <a:pPr algn="ctr"/>
            <a:endParaRPr lang="es-ES_tradnl" sz="2000" dirty="0">
              <a:solidFill>
                <a:srgbClr val="FFFF99"/>
              </a:solidFill>
            </a:endParaRPr>
          </a:p>
          <a:p>
            <a:pPr algn="ctr"/>
            <a:r>
              <a:rPr lang="es-ES_tradnl" sz="2000" dirty="0">
                <a:solidFill>
                  <a:srgbClr val="FFFF99"/>
                </a:solidFill>
              </a:rPr>
              <a:t>98G</a:t>
            </a:r>
          </a:p>
          <a:p>
            <a:pPr algn="ctr"/>
            <a:endParaRPr lang="es-ES_tradnl" sz="2000" dirty="0">
              <a:solidFill>
                <a:srgbClr val="FFFF99"/>
              </a:solidFill>
            </a:endParaRPr>
          </a:p>
          <a:p>
            <a:pPr algn="ctr"/>
            <a:r>
              <a:rPr lang="es-ES_tradnl" sz="2000" dirty="0">
                <a:solidFill>
                  <a:srgbClr val="FFFF99"/>
                </a:solidFill>
              </a:rPr>
              <a:t>179T</a:t>
            </a:r>
          </a:p>
          <a:p>
            <a:pPr algn="ctr"/>
            <a:endParaRPr lang="es-ES_tradnl" sz="2000" dirty="0">
              <a:solidFill>
                <a:srgbClr val="FFFF99"/>
              </a:solidFill>
            </a:endParaRPr>
          </a:p>
          <a:p>
            <a:pPr algn="ctr"/>
            <a:r>
              <a:rPr lang="es-ES_tradnl" sz="2000" dirty="0">
                <a:solidFill>
                  <a:srgbClr val="FFFF99"/>
                </a:solidFill>
              </a:rPr>
              <a:t>190A</a:t>
            </a:r>
            <a:endParaRPr lang="es-AR" sz="2000" dirty="0">
              <a:solidFill>
                <a:srgbClr val="FFFF99"/>
              </a:solidFill>
            </a:endParaRPr>
          </a:p>
        </p:txBody>
      </p:sp>
      <p:sp>
        <p:nvSpPr>
          <p:cNvPr id="44040" name="Text Box 11"/>
          <p:cNvSpPr txBox="1">
            <a:spLocks noChangeArrowheads="1"/>
          </p:cNvSpPr>
          <p:nvPr/>
        </p:nvSpPr>
        <p:spPr bwMode="white">
          <a:xfrm>
            <a:off x="539750" y="404813"/>
            <a:ext cx="8567738" cy="70802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ES_tradnl" sz="4000" dirty="0" err="1">
                <a:solidFill>
                  <a:srgbClr val="FFC000"/>
                </a:solidFill>
              </a:rPr>
              <a:t>Etravirine</a:t>
            </a:r>
            <a:r>
              <a:rPr lang="es-ES_tradnl" sz="4000" dirty="0">
                <a:solidFill>
                  <a:srgbClr val="FFC000"/>
                </a:solidFill>
              </a:rPr>
              <a:t>: peso de las mutaciones </a:t>
            </a:r>
            <a:r>
              <a:rPr lang="es-ES_tradnl" dirty="0"/>
              <a:t>2008</a:t>
            </a:r>
            <a:endParaRPr lang="es-AR" dirty="0"/>
          </a:p>
        </p:txBody>
      </p:sp>
      <p:sp>
        <p:nvSpPr>
          <p:cNvPr id="44041" name="Line 12"/>
          <p:cNvSpPr>
            <a:spLocks noChangeShapeType="1"/>
          </p:cNvSpPr>
          <p:nvPr/>
        </p:nvSpPr>
        <p:spPr bwMode="white">
          <a:xfrm>
            <a:off x="1187450" y="2276475"/>
            <a:ext cx="58324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44042" name="AutoShape 13"/>
          <p:cNvSpPr>
            <a:spLocks noChangeArrowheads="1"/>
          </p:cNvSpPr>
          <p:nvPr/>
        </p:nvSpPr>
        <p:spPr bwMode="white">
          <a:xfrm>
            <a:off x="6011863" y="2708275"/>
            <a:ext cx="1081087" cy="187325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es-ES_tradnl" sz="2000"/>
              <a:t>Suma</a:t>
            </a:r>
            <a:endParaRPr lang="es-AR" sz="2000"/>
          </a:p>
        </p:txBody>
      </p:sp>
      <p:sp>
        <p:nvSpPr>
          <p:cNvPr id="44043" name="Text Box 14"/>
          <p:cNvSpPr txBox="1">
            <a:spLocks noChangeArrowheads="1"/>
          </p:cNvSpPr>
          <p:nvPr/>
        </p:nvSpPr>
        <p:spPr bwMode="white">
          <a:xfrm>
            <a:off x="7309595" y="3213100"/>
            <a:ext cx="1782859" cy="830997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_tradnl" sz="2800" dirty="0">
                <a:solidFill>
                  <a:srgbClr val="FFC000"/>
                </a:solidFill>
              </a:rPr>
              <a:t>Peso total</a:t>
            </a:r>
          </a:p>
          <a:p>
            <a:pPr algn="ctr"/>
            <a:r>
              <a:rPr lang="es-ES_tradnl" sz="2000" dirty="0">
                <a:solidFill>
                  <a:srgbClr val="FFC000"/>
                </a:solidFill>
              </a:rPr>
              <a:t>ponderado</a:t>
            </a:r>
            <a:endParaRPr lang="es-AR" sz="2000" dirty="0">
              <a:solidFill>
                <a:srgbClr val="FFC000"/>
              </a:solidFill>
            </a:endParaRPr>
          </a:p>
        </p:txBody>
      </p:sp>
      <p:sp>
        <p:nvSpPr>
          <p:cNvPr id="44044" name="Text Box 16"/>
          <p:cNvSpPr txBox="1">
            <a:spLocks noChangeArrowheads="1"/>
          </p:cNvSpPr>
          <p:nvPr/>
        </p:nvSpPr>
        <p:spPr bwMode="white">
          <a:xfrm>
            <a:off x="1476375" y="1149350"/>
            <a:ext cx="5362575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ES_tradnl" sz="2400" u="sng" dirty="0"/>
              <a:t>Peso individual para cada mutación</a:t>
            </a:r>
            <a:endParaRPr lang="es-AR" sz="2400" u="sng" dirty="0"/>
          </a:p>
        </p:txBody>
      </p:sp>
      <p:sp>
        <p:nvSpPr>
          <p:cNvPr id="44045" name="Text Box 17"/>
          <p:cNvSpPr txBox="1">
            <a:spLocks noChangeArrowheads="1"/>
          </p:cNvSpPr>
          <p:nvPr/>
        </p:nvSpPr>
        <p:spPr bwMode="white">
          <a:xfrm>
            <a:off x="2339975" y="1819275"/>
            <a:ext cx="3267075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s-ES_tradnl" sz="2000"/>
              <a:t>3             2.5           1.5      1</a:t>
            </a:r>
            <a:endParaRPr lang="es-AR" sz="2000"/>
          </a:p>
        </p:txBody>
      </p:sp>
      <p:sp>
        <p:nvSpPr>
          <p:cNvPr id="44046" name="Text Box 20"/>
          <p:cNvSpPr txBox="1">
            <a:spLocks noChangeArrowheads="1"/>
          </p:cNvSpPr>
          <p:nvPr/>
        </p:nvSpPr>
        <p:spPr bwMode="white">
          <a:xfrm>
            <a:off x="323850" y="6381750"/>
            <a:ext cx="4019550" cy="27622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_tradnl" sz="1200"/>
              <a:t>Análisis combinado de DUET-1 y DUET 2 a 24 semanas</a:t>
            </a:r>
            <a:endParaRPr lang="es-AR" sz="120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 descr="mk:@MSITStore:C:\Users\Ezequiel\Documents\Eze\Libros\Mandell_6_.chm::/127.0.0.1_3a800/mandell/home.mdconsult.com.online.uchc.edu/das/book/body/0/1259/f124001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es-ES" altLang="es-AR"/>
          </a:p>
        </p:txBody>
      </p:sp>
      <p:sp>
        <p:nvSpPr>
          <p:cNvPr id="13315" name="AutoShape 9" descr="mk:@MSITStore:C:\Users\Ezequiel\Documents\Eze\Libros\Mandell_6_.chm::/127.0.0.1_3a800/mandell/home.mdconsult.com.online.uchc.edu/das/book/body/0/1259/f124001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es-ES" altLang="es-AR"/>
          </a:p>
        </p:txBody>
      </p:sp>
      <p:pic>
        <p:nvPicPr>
          <p:cNvPr id="1331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113"/>
            <a:ext cx="91440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 Box 3"/>
          <p:cNvSpPr txBox="1">
            <a:spLocks noChangeArrowheads="1"/>
          </p:cNvSpPr>
          <p:nvPr/>
        </p:nvSpPr>
        <p:spPr bwMode="auto">
          <a:xfrm>
            <a:off x="287338" y="188913"/>
            <a:ext cx="684053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5904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altLang="es-AR" b="1">
                <a:solidFill>
                  <a:srgbClr val="003366"/>
                </a:solidFill>
                <a:ea typeface="Microsoft YaHei" pitchFamily="34" charset="-122"/>
              </a:rPr>
              <a:t>ETRAVIRINA/ </a:t>
            </a:r>
            <a:r>
              <a:rPr lang="es-ES" altLang="es-AR" b="1">
                <a:solidFill>
                  <a:srgbClr val="FB4747"/>
                </a:solidFill>
                <a:ea typeface="Microsoft YaHei" pitchFamily="34" charset="-122"/>
              </a:rPr>
              <a:t>Score genotípico</a:t>
            </a:r>
          </a:p>
        </p:txBody>
      </p:sp>
      <p:pic>
        <p:nvPicPr>
          <p:cNvPr id="13318" name="29 Imagen"/>
          <p:cNvPicPr>
            <a:picLocks noChangeAspect="1"/>
          </p:cNvPicPr>
          <p:nvPr/>
        </p:nvPicPr>
        <p:blipFill>
          <a:blip r:embed="rId3" cstate="print"/>
          <a:srcRect t="14055" b="22057"/>
          <a:stretch>
            <a:fillRect/>
          </a:stretch>
        </p:blipFill>
        <p:spPr bwMode="auto">
          <a:xfrm>
            <a:off x="2051720" y="764704"/>
            <a:ext cx="5040560" cy="572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80938"/>
            <a:ext cx="14732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CuadroTexto"/>
          <p:cNvSpPr txBox="1"/>
          <p:nvPr/>
        </p:nvSpPr>
        <p:spPr>
          <a:xfrm>
            <a:off x="2627784" y="2545159"/>
            <a:ext cx="442750" cy="30777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chemeClr val="bg1"/>
                </a:solidFill>
              </a:rPr>
              <a:t>0-2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707904" y="2348880"/>
            <a:ext cx="641522" cy="30777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chemeClr val="bg1"/>
                </a:solidFill>
              </a:rPr>
              <a:t>2- 3.5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4788024" y="2348880"/>
            <a:ext cx="442750" cy="30777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AR" dirty="0" smtClean="0">
                <a:solidFill>
                  <a:schemeClr val="bg1"/>
                </a:solidFill>
              </a:rPr>
              <a:t>&gt;4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56567" y="6536377"/>
            <a:ext cx="3057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err="1" smtClean="0"/>
              <a:t>Vingerhoets</a:t>
            </a:r>
            <a:r>
              <a:rPr lang="es-ES" sz="1200" dirty="0" smtClean="0"/>
              <a:t> et al. AIDS 2010, 24: 503-514</a:t>
            </a:r>
            <a:endParaRPr lang="es-MX" sz="12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1 Título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792163"/>
          </a:xfrm>
        </p:spPr>
        <p:txBody>
          <a:bodyPr>
            <a:normAutofit fontScale="90000"/>
          </a:bodyPr>
          <a:lstStyle/>
          <a:p>
            <a:r>
              <a:rPr lang="en-US" sz="3600" b="1" dirty="0" err="1" smtClean="0">
                <a:solidFill>
                  <a:srgbClr val="FFC000"/>
                </a:solidFill>
                <a:latin typeface="Arial" charset="0"/>
              </a:rPr>
              <a:t>Respuesta</a:t>
            </a:r>
            <a:r>
              <a:rPr lang="en-US" sz="3600" b="1" dirty="0" smtClean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en-US" sz="3600" b="1" dirty="0" err="1" smtClean="0">
                <a:solidFill>
                  <a:srgbClr val="FFC000"/>
                </a:solidFill>
                <a:latin typeface="Arial" charset="0"/>
              </a:rPr>
              <a:t>virológica</a:t>
            </a:r>
            <a:r>
              <a:rPr lang="en-US" sz="3600" b="1" dirty="0" smtClean="0">
                <a:solidFill>
                  <a:srgbClr val="FFC000"/>
                </a:solidFill>
                <a:latin typeface="Arial" charset="0"/>
              </a:rPr>
              <a:t> a ETV: EFV </a:t>
            </a:r>
            <a:r>
              <a:rPr lang="en-US" sz="3600" b="1" dirty="0" err="1" smtClean="0">
                <a:solidFill>
                  <a:srgbClr val="FFC000"/>
                </a:solidFill>
                <a:latin typeface="Arial" charset="0"/>
              </a:rPr>
              <a:t>vs</a:t>
            </a:r>
            <a:r>
              <a:rPr lang="en-US" sz="3600" b="1" dirty="0" smtClean="0">
                <a:solidFill>
                  <a:srgbClr val="FFC000"/>
                </a:solidFill>
                <a:latin typeface="Arial" charset="0"/>
              </a:rPr>
              <a:t> NVP</a:t>
            </a:r>
            <a:endParaRPr lang="es-AR" sz="3600" dirty="0" smtClean="0">
              <a:solidFill>
                <a:srgbClr val="FFC000"/>
              </a:solidFill>
            </a:endParaRPr>
          </a:p>
        </p:txBody>
      </p:sp>
      <p:sp>
        <p:nvSpPr>
          <p:cNvPr id="79874" name="6 Rectángulo"/>
          <p:cNvSpPr>
            <a:spLocks noChangeArrowheads="1"/>
          </p:cNvSpPr>
          <p:nvPr/>
        </p:nvSpPr>
        <p:spPr bwMode="auto">
          <a:xfrm>
            <a:off x="3865591" y="6242050"/>
            <a:ext cx="4229043" cy="46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endParaRPr lang="es-ES_tradnl" dirty="0"/>
          </a:p>
          <a:p>
            <a:pPr algn="ctr" eaLnBrk="0" hangingPunct="0"/>
            <a:r>
              <a:rPr lang="es-ES_tradnl" sz="1050" dirty="0"/>
              <a:t>Córdova, </a:t>
            </a:r>
            <a:r>
              <a:rPr lang="es-ES_tradnl" sz="1050" dirty="0" err="1"/>
              <a:t>Mingrone</a:t>
            </a:r>
            <a:r>
              <a:rPr lang="es-ES_tradnl" sz="1050" dirty="0"/>
              <a:t> H, </a:t>
            </a:r>
            <a:r>
              <a:rPr lang="es-ES_tradnl" sz="1050" dirty="0" err="1"/>
              <a:t>Porteiro</a:t>
            </a:r>
            <a:r>
              <a:rPr lang="es-ES_tradnl" sz="1050" dirty="0"/>
              <a:t> N ,y </a:t>
            </a:r>
            <a:r>
              <a:rPr lang="es-ES_tradnl" sz="1050" dirty="0" err="1"/>
              <a:t>Loiza</a:t>
            </a:r>
            <a:r>
              <a:rPr lang="es-ES_tradnl" sz="1050" dirty="0"/>
              <a:t> E. IAS 2009   MOPEB071</a:t>
            </a:r>
            <a:endParaRPr lang="es-ES" sz="1050" dirty="0"/>
          </a:p>
        </p:txBody>
      </p:sp>
      <p:graphicFrame>
        <p:nvGraphicFramePr>
          <p:cNvPr id="6" name="8 Gráfico"/>
          <p:cNvGraphicFramePr>
            <a:graphicFrameLocks noGrp="1"/>
          </p:cNvGraphicFramePr>
          <p:nvPr>
            <p:ph idx="1"/>
          </p:nvPr>
        </p:nvGraphicFramePr>
        <p:xfrm>
          <a:off x="683568" y="1412776"/>
          <a:ext cx="554461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9876" name="7 Rectángulo"/>
          <p:cNvSpPr>
            <a:spLocks noChangeArrowheads="1"/>
          </p:cNvSpPr>
          <p:nvPr/>
        </p:nvSpPr>
        <p:spPr bwMode="auto">
          <a:xfrm>
            <a:off x="6516688" y="1844675"/>
            <a:ext cx="431800" cy="215900"/>
          </a:xfrm>
          <a:prstGeom prst="rect">
            <a:avLst/>
          </a:prstGeom>
          <a:solidFill>
            <a:srgbClr val="33CC33"/>
          </a:solidFill>
          <a:ln w="9525" algn="ctr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endParaRPr lang="es-AR"/>
          </a:p>
        </p:txBody>
      </p:sp>
      <p:sp>
        <p:nvSpPr>
          <p:cNvPr id="79877" name="8 Rectángulo"/>
          <p:cNvSpPr>
            <a:spLocks noChangeArrowheads="1"/>
          </p:cNvSpPr>
          <p:nvPr/>
        </p:nvSpPr>
        <p:spPr bwMode="auto">
          <a:xfrm>
            <a:off x="6516688" y="2276475"/>
            <a:ext cx="431800" cy="2159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endParaRPr lang="es-AR"/>
          </a:p>
        </p:txBody>
      </p:sp>
      <p:sp>
        <p:nvSpPr>
          <p:cNvPr id="79878" name="9 Rectángulo"/>
          <p:cNvSpPr>
            <a:spLocks noChangeArrowheads="1"/>
          </p:cNvSpPr>
          <p:nvPr/>
        </p:nvSpPr>
        <p:spPr bwMode="auto">
          <a:xfrm>
            <a:off x="6516688" y="2708275"/>
            <a:ext cx="431800" cy="2159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 eaLnBrk="0" hangingPunct="0"/>
            <a:endParaRPr lang="es-AR"/>
          </a:p>
        </p:txBody>
      </p:sp>
      <p:sp>
        <p:nvSpPr>
          <p:cNvPr id="11" name="10 CuadroTexto"/>
          <p:cNvSpPr txBox="1"/>
          <p:nvPr/>
        </p:nvSpPr>
        <p:spPr>
          <a:xfrm>
            <a:off x="7019925" y="1773238"/>
            <a:ext cx="14414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s-AR" sz="2000" dirty="0">
                <a:latin typeface="+mj-lt"/>
              </a:rPr>
              <a:t>SENSIBLE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7019925" y="2205038"/>
            <a:ext cx="18970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s-AR" sz="2000" dirty="0">
                <a:latin typeface="+mj-lt"/>
              </a:rPr>
              <a:t>INTERMEDIO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7019925" y="2636838"/>
            <a:ext cx="17986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s-AR" sz="2000" dirty="0">
                <a:latin typeface="+mj-lt"/>
              </a:rPr>
              <a:t>RESISTENTE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979712" y="2708920"/>
            <a:ext cx="801823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s-AR" sz="2400" b="1" dirty="0" smtClean="0">
                <a:solidFill>
                  <a:schemeClr val="bg1"/>
                </a:solidFill>
              </a:rPr>
              <a:t>70%</a:t>
            </a:r>
            <a:endParaRPr lang="es-AR" sz="2400" b="1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051720" y="5373216"/>
            <a:ext cx="542136" cy="30777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AR" dirty="0" smtClean="0">
                <a:solidFill>
                  <a:schemeClr val="bg1"/>
                </a:solidFill>
              </a:rPr>
              <a:t>0-20</a:t>
            </a:r>
            <a:endParaRPr lang="es-A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9600" dirty="0" smtClean="0"/>
              <a:t>Fallo a IP/r</a:t>
            </a:r>
            <a:endParaRPr lang="es-AR" sz="96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134350" cy="1196975"/>
          </a:xfrm>
        </p:spPr>
        <p:txBody>
          <a:bodyPr>
            <a:normAutofit fontScale="90000"/>
          </a:bodyPr>
          <a:lstStyle/>
          <a:p>
            <a:r>
              <a:rPr lang="es-ES" altLang="es-ES" sz="4000" b="1" smtClean="0">
                <a:solidFill>
                  <a:schemeClr val="folHlink"/>
                </a:solidFill>
              </a:rPr>
              <a:t>Mecanismos de resistencia a</a:t>
            </a:r>
            <a:r>
              <a:rPr lang="es-ES_tradnl" altLang="es-ES" sz="4000" b="1" smtClean="0">
                <a:solidFill>
                  <a:schemeClr val="folHlink"/>
                </a:solidFill>
              </a:rPr>
              <a:t> IP</a:t>
            </a:r>
            <a:endParaRPr lang="es-ES" altLang="es-ES" sz="4000" b="1" smtClean="0">
              <a:solidFill>
                <a:schemeClr val="folHlink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-252413" y="1196975"/>
            <a:ext cx="4976813" cy="407035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endParaRPr lang="es-ES" altLang="es-ES" sz="3600" smtClean="0">
              <a:solidFill>
                <a:srgbClr val="99FF33"/>
              </a:solidFill>
            </a:endParaRPr>
          </a:p>
          <a:p>
            <a:pPr>
              <a:buFontTx/>
              <a:buNone/>
            </a:pPr>
            <a:endParaRPr lang="es-ES" altLang="es-ES" sz="3600" smtClean="0">
              <a:solidFill>
                <a:srgbClr val="FF99FF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s-ES" altLang="es-ES" sz="3600" smtClean="0"/>
              <a:t>   </a:t>
            </a:r>
            <a:r>
              <a:rPr lang="es-ES" altLang="es-ES" sz="2400" smtClean="0"/>
              <a:t>Sustitución de aminoácidos en distintos codones del gen de la proteasa que </a:t>
            </a:r>
            <a:r>
              <a:rPr lang="es-ES" altLang="es-ES" sz="2400" u="sng" smtClean="0"/>
              <a:t>por sumatoria</a:t>
            </a:r>
            <a:r>
              <a:rPr lang="es-ES" altLang="es-ES" sz="2400" smtClean="0"/>
              <a:t> producen cambios conformacionales en la misma,  impidiendo la unión del IP</a:t>
            </a:r>
          </a:p>
        </p:txBody>
      </p:sp>
      <p:pic>
        <p:nvPicPr>
          <p:cNvPr id="46084" name="Picture 4" descr="11f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925" y="1412875"/>
            <a:ext cx="3978275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AutoShape 6"/>
          <p:cNvSpPr>
            <a:spLocks noChangeArrowheads="1"/>
          </p:cNvSpPr>
          <p:nvPr/>
        </p:nvSpPr>
        <p:spPr bwMode="white">
          <a:xfrm>
            <a:off x="4284663" y="5157788"/>
            <a:ext cx="503237" cy="503237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s-AR" altLang="es-ES"/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white">
          <a:xfrm>
            <a:off x="1292225" y="6381750"/>
            <a:ext cx="2887663" cy="274638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AR" altLang="es-ES" sz="1200"/>
              <a:t>Clavel F. et al. NEJM 2004;350:1023-35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s-AR" sz="4000" b="1" dirty="0" smtClean="0">
                <a:solidFill>
                  <a:srgbClr val="FFC000"/>
                </a:solidFill>
              </a:rPr>
              <a:t>Tipos de mutaciones para IP</a:t>
            </a:r>
            <a:endParaRPr lang="es-ES" sz="4000" b="1" dirty="0" smtClean="0">
              <a:solidFill>
                <a:srgbClr val="FFC000"/>
              </a:solidFill>
            </a:endParaRPr>
          </a:p>
        </p:txBody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s-ES" sz="2400" b="1" u="sng" dirty="0" smtClean="0"/>
              <a:t>Mutaciones Primarias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s-ES" sz="1400" dirty="0" smtClean="0"/>
              <a:t> </a:t>
            </a:r>
            <a:r>
              <a:rPr lang="es-ES" sz="1600" dirty="0" smtClean="0"/>
              <a:t>-    Se seleccionan  tempranamente </a:t>
            </a:r>
            <a:r>
              <a:rPr lang="es-ES" sz="1000" dirty="0" smtClean="0"/>
              <a:t>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s-ES" sz="1600" dirty="0" smtClean="0"/>
              <a:t> -    Tienden a ubicarse en el sitio de unión a la droga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s-ES" sz="1600" dirty="0" smtClean="0"/>
              <a:t> -    Compromiso significativo de la susceptibilidad  a esa droga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s-ES" sz="1600" dirty="0" smtClean="0">
                <a:solidFill>
                  <a:srgbClr val="FF0000"/>
                </a:solidFill>
              </a:rPr>
              <a:t>   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s-ES" sz="1600" dirty="0" smtClean="0">
                <a:solidFill>
                  <a:srgbClr val="FF0000"/>
                </a:solidFill>
              </a:rPr>
              <a:t>       </a:t>
            </a:r>
            <a:r>
              <a:rPr lang="es-ES" sz="1800" b="1" dirty="0" smtClean="0">
                <a:solidFill>
                  <a:srgbClr val="FF0000"/>
                </a:solidFill>
              </a:rPr>
              <a:t>33F, 46I/L, 48V, 50L, 50V, 54V, 74P, 76V/A, 82A , 84A/C/V, 88D,90M            </a:t>
            </a:r>
            <a:r>
              <a:rPr lang="es-ES" sz="1800" dirty="0" smtClean="0"/>
              <a:t>( 0.5 a 2 puntos)</a:t>
            </a:r>
          </a:p>
          <a:p>
            <a:pPr>
              <a:lnSpc>
                <a:spcPct val="80000"/>
              </a:lnSpc>
              <a:defRPr/>
            </a:pPr>
            <a:endParaRPr lang="es-ES" sz="2400" b="1" u="sng" dirty="0" smtClean="0"/>
          </a:p>
          <a:p>
            <a:pPr>
              <a:lnSpc>
                <a:spcPct val="80000"/>
              </a:lnSpc>
              <a:defRPr/>
            </a:pPr>
            <a:r>
              <a:rPr lang="es-ES" sz="2400" b="1" u="sng" dirty="0" smtClean="0"/>
              <a:t>Mutaciones secundarias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s-ES" sz="2000" dirty="0" smtClean="0"/>
              <a:t> </a:t>
            </a:r>
            <a:r>
              <a:rPr lang="es-ES" sz="1600" dirty="0" smtClean="0"/>
              <a:t>-    Tienden a acumularse en genomas virales </a:t>
            </a:r>
            <a:r>
              <a:rPr lang="es-ES" sz="1600" u="sng" dirty="0" smtClean="0"/>
              <a:t>que ya contienen</a:t>
            </a:r>
            <a:r>
              <a:rPr lang="es-ES" sz="1600" dirty="0" smtClean="0"/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s-ES" sz="1600" dirty="0" smtClean="0"/>
              <a:t>      </a:t>
            </a:r>
            <a:r>
              <a:rPr lang="es-ES" sz="1600" u="sng" dirty="0" smtClean="0"/>
              <a:t>una o más mutaciones primarias</a:t>
            </a:r>
            <a:r>
              <a:rPr lang="es-ES" sz="1600" dirty="0" smtClean="0"/>
              <a:t>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s-ES" sz="1600" dirty="0" smtClean="0"/>
              <a:t> -    Por sí solas producen escaso o nulo efecto sobre el fenotipo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s-ES" sz="1600" dirty="0" smtClean="0"/>
              <a:t> -    Algunas representan  polimorfismos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s-ES" sz="1600" dirty="0" smtClean="0"/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s-ES" sz="1600" dirty="0" smtClean="0"/>
              <a:t>     </a:t>
            </a:r>
            <a:r>
              <a:rPr lang="es-ES" sz="1600" b="1" dirty="0" smtClean="0">
                <a:solidFill>
                  <a:srgbClr val="FFC000"/>
                </a:solidFill>
              </a:rPr>
              <a:t>10V,13V,15V,16E,20L,35D,36I,37D,41K,63P,89M,93L</a:t>
            </a:r>
            <a:r>
              <a:rPr lang="es-ES" sz="1800" b="1" dirty="0" smtClean="0">
                <a:solidFill>
                  <a:srgbClr val="FFC000"/>
                </a:solidFill>
              </a:rPr>
              <a:t>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s-ES" sz="1800" dirty="0" smtClean="0">
                <a:solidFill>
                  <a:srgbClr val="66CCFF"/>
                </a:solidFill>
              </a:rPr>
              <a:t>     </a:t>
            </a:r>
            <a:r>
              <a:rPr lang="es-ES" sz="1600" dirty="0" smtClean="0"/>
              <a:t>(de 0 a 0.25 puntos)</a:t>
            </a:r>
            <a:endParaRPr lang="es-ES" sz="1400" dirty="0" smtClean="0"/>
          </a:p>
          <a:p>
            <a:pPr>
              <a:lnSpc>
                <a:spcPct val="80000"/>
              </a:lnSpc>
              <a:buFontTx/>
              <a:buNone/>
              <a:defRPr/>
            </a:pPr>
            <a:endParaRPr lang="es-ES" sz="1600" dirty="0" smtClean="0">
              <a:solidFill>
                <a:srgbClr val="66CCFF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es-ES" sz="2000" dirty="0" smtClean="0">
              <a:solidFill>
                <a:schemeClr val="accent1"/>
              </a:solidFill>
            </a:endParaRP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white">
          <a:xfrm>
            <a:off x="7359650" y="6381750"/>
            <a:ext cx="1763713" cy="3048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s-ES"/>
              <a:t>Update IASUSA.org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7" descr="mk:@MSITStore:C:\Users\Ezequiel\Documents\Eze\Libros\Mandell_6_.chm::/127.0.0.1_3a800/mandell/home.mdconsult.com.online.uchc.edu/das/book/body/0/1259/f124001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es-ES" altLang="es-AR"/>
          </a:p>
        </p:txBody>
      </p:sp>
      <p:sp>
        <p:nvSpPr>
          <p:cNvPr id="32771" name="AutoShape 9" descr="mk:@MSITStore:C:\Users\Ezequiel\Documents\Eze\Libros\Mandell_6_.chm::/127.0.0.1_3a800/mandell/home.mdconsult.com.online.uchc.edu/das/book/body/0/1259/f124001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es-ES" altLang="es-AR"/>
          </a:p>
        </p:txBody>
      </p:sp>
      <p:pic>
        <p:nvPicPr>
          <p:cNvPr id="327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01775"/>
            <a:ext cx="9144000" cy="480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9788" y="6565900"/>
            <a:ext cx="43148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686800" cy="1361306"/>
          </a:xfrm>
        </p:spPr>
        <p:txBody>
          <a:bodyPr/>
          <a:lstStyle/>
          <a:p>
            <a:r>
              <a:rPr lang="es-AR" dirty="0" err="1" smtClean="0"/>
              <a:t>RAMs</a:t>
            </a:r>
            <a:r>
              <a:rPr lang="es-AR" dirty="0" smtClean="0"/>
              <a:t> asociadas a IP/r</a:t>
            </a:r>
            <a:endParaRPr lang="es-AR" dirty="0"/>
          </a:p>
        </p:txBody>
      </p:sp>
      <p:sp>
        <p:nvSpPr>
          <p:cNvPr id="14" name="13 Rectángulo redondeado"/>
          <p:cNvSpPr/>
          <p:nvPr/>
        </p:nvSpPr>
        <p:spPr>
          <a:xfrm>
            <a:off x="0" y="1772816"/>
            <a:ext cx="9144000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14 Rectángulo redondeado"/>
          <p:cNvSpPr/>
          <p:nvPr/>
        </p:nvSpPr>
        <p:spPr>
          <a:xfrm>
            <a:off x="35496" y="2780928"/>
            <a:ext cx="9144000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7 CuadroTexto"/>
          <p:cNvSpPr txBox="1">
            <a:spLocks noChangeArrowheads="1"/>
          </p:cNvSpPr>
          <p:nvPr/>
        </p:nvSpPr>
        <p:spPr bwMode="auto">
          <a:xfrm>
            <a:off x="250825" y="6237288"/>
            <a:ext cx="3429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s-AR" altLang="es-ES" sz="1200"/>
              <a:t>Colonno y col. J.Inf.Dis.; 2004 . 189: 1802-1810</a:t>
            </a:r>
          </a:p>
        </p:txBody>
      </p:sp>
      <p:sp>
        <p:nvSpPr>
          <p:cNvPr id="58372" name="9 CuadroTexto"/>
          <p:cNvSpPr txBox="1">
            <a:spLocks noChangeArrowheads="1"/>
          </p:cNvSpPr>
          <p:nvPr/>
        </p:nvSpPr>
        <p:spPr bwMode="auto">
          <a:xfrm>
            <a:off x="468313" y="2997200"/>
            <a:ext cx="1514475" cy="708025"/>
          </a:xfrm>
          <a:prstGeom prst="rect">
            <a:avLst/>
          </a:prstGeom>
          <a:noFill/>
          <a:ln w="9525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AR" altLang="es-ES" sz="4000" b="1" dirty="0">
                <a:latin typeface="Arial" charset="0"/>
                <a:cs typeface="Arial" charset="0"/>
              </a:rPr>
              <a:t>ATV/r</a:t>
            </a:r>
            <a:endParaRPr lang="fr-FR" altLang="es-ES" sz="4000" b="1" dirty="0">
              <a:latin typeface="Arial" charset="0"/>
              <a:cs typeface="Arial" charset="0"/>
            </a:endParaRPr>
          </a:p>
        </p:txBody>
      </p:sp>
      <p:sp>
        <p:nvSpPr>
          <p:cNvPr id="49157" name="1 CuadroTexto"/>
          <p:cNvSpPr txBox="1">
            <a:spLocks noChangeArrowheads="1"/>
          </p:cNvSpPr>
          <p:nvPr/>
        </p:nvSpPr>
        <p:spPr bwMode="auto">
          <a:xfrm>
            <a:off x="2527300" y="2765425"/>
            <a:ext cx="800100" cy="461963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s-AR" altLang="es-ES" sz="2400" b="1" dirty="0"/>
              <a:t>I50L</a:t>
            </a:r>
            <a:endParaRPr lang="fr-FR" altLang="es-ES" sz="2400" b="1" dirty="0"/>
          </a:p>
        </p:txBody>
      </p:sp>
      <p:sp>
        <p:nvSpPr>
          <p:cNvPr id="49158" name="5 Flecha derecha"/>
          <p:cNvSpPr>
            <a:spLocks noChangeArrowheads="1"/>
          </p:cNvSpPr>
          <p:nvPr/>
        </p:nvSpPr>
        <p:spPr bwMode="auto">
          <a:xfrm>
            <a:off x="3575050" y="3141663"/>
            <a:ext cx="1644650" cy="563562"/>
          </a:xfrm>
          <a:prstGeom prst="rightArrow">
            <a:avLst>
              <a:gd name="adj1" fmla="val 50000"/>
              <a:gd name="adj2" fmla="val 50057"/>
            </a:avLst>
          </a:prstGeom>
          <a:solidFill>
            <a:srgbClr val="FFC000"/>
          </a:solidFill>
          <a:ln w="9525" algn="ctr">
            <a:solidFill>
              <a:srgbClr val="FFC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fr-FR" altLang="es-ES" b="1"/>
          </a:p>
        </p:txBody>
      </p:sp>
      <p:sp>
        <p:nvSpPr>
          <p:cNvPr id="49159" name="3 CuadroTexto"/>
          <p:cNvSpPr txBox="1">
            <a:spLocks noChangeArrowheads="1"/>
          </p:cNvSpPr>
          <p:nvPr/>
        </p:nvSpPr>
        <p:spPr bwMode="auto">
          <a:xfrm>
            <a:off x="5230813" y="2687638"/>
            <a:ext cx="3779837" cy="1570037"/>
          </a:xfrm>
          <a:prstGeom prst="rect">
            <a:avLst/>
          </a:prstGeom>
          <a:noFill/>
          <a:ln w="9525">
            <a:solidFill>
              <a:srgbClr val="33CC3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AR" altLang="es-ES" sz="3200" b="1"/>
              <a:t>Aumenta la suceptibilidad al resto de  IP </a:t>
            </a:r>
            <a:endParaRPr lang="fr-FR" altLang="es-ES" sz="3200" b="1"/>
          </a:p>
        </p:txBody>
      </p:sp>
      <p:sp>
        <p:nvSpPr>
          <p:cNvPr id="49160" name="17 CuadroTexto"/>
          <p:cNvSpPr txBox="1">
            <a:spLocks noChangeArrowheads="1"/>
          </p:cNvSpPr>
          <p:nvPr/>
        </p:nvSpPr>
        <p:spPr bwMode="auto">
          <a:xfrm>
            <a:off x="2495550" y="3473450"/>
            <a:ext cx="955675" cy="461963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s-AR" altLang="es-ES" sz="2400" b="1" dirty="0"/>
              <a:t>N88S</a:t>
            </a:r>
            <a:endParaRPr lang="fr-FR" altLang="es-ES" sz="2400" b="1" dirty="0"/>
          </a:p>
        </p:txBody>
      </p:sp>
      <p:sp>
        <p:nvSpPr>
          <p:cNvPr id="49161" name="6 Abrir llave"/>
          <p:cNvSpPr>
            <a:spLocks/>
          </p:cNvSpPr>
          <p:nvPr/>
        </p:nvSpPr>
        <p:spPr bwMode="auto">
          <a:xfrm>
            <a:off x="1981200" y="2349500"/>
            <a:ext cx="862013" cy="2159000"/>
          </a:xfrm>
          <a:prstGeom prst="leftBrace">
            <a:avLst>
              <a:gd name="adj1" fmla="val 8325"/>
              <a:gd name="adj2" fmla="val 50000"/>
            </a:avLst>
          </a:prstGeom>
          <a:noFill/>
          <a:ln w="9525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fr-FR" altLang="es-ES" b="1"/>
          </a:p>
        </p:txBody>
      </p:sp>
      <p:sp>
        <p:nvSpPr>
          <p:cNvPr id="11" name="1 Título"/>
          <p:cNvSpPr>
            <a:spLocks noGrp="1" noChangeArrowheads="1"/>
          </p:cNvSpPr>
          <p:nvPr>
            <p:ph type="ctrTitle"/>
          </p:nvPr>
        </p:nvSpPr>
        <p:spPr>
          <a:xfrm>
            <a:off x="-972616" y="404664"/>
            <a:ext cx="9217024" cy="1470025"/>
          </a:xfrm>
        </p:spPr>
        <p:txBody>
          <a:bodyPr/>
          <a:lstStyle/>
          <a:p>
            <a:r>
              <a:rPr lang="es-ES" altLang="es-ES" sz="4000" b="1" dirty="0" smtClean="0">
                <a:solidFill>
                  <a:srgbClr val="FFC000"/>
                </a:solidFill>
              </a:rPr>
              <a:t>Resistencia a ATV/r en pacientes </a:t>
            </a:r>
            <a:r>
              <a:rPr lang="es-ES" altLang="es-ES" sz="4000" b="1" dirty="0" err="1" smtClean="0">
                <a:solidFill>
                  <a:srgbClr val="FFC000"/>
                </a:solidFill>
              </a:rPr>
              <a:t>naive</a:t>
            </a:r>
            <a:r>
              <a:rPr lang="es-ES" altLang="es-ES" sz="4000" b="1" dirty="0" smtClean="0">
                <a:solidFill>
                  <a:srgbClr val="FFC000"/>
                </a:solidFill>
              </a:rPr>
              <a:t> a IP</a:t>
            </a:r>
            <a:endParaRPr lang="es-AR" altLang="es-ES" sz="4000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Título"/>
          <p:cNvSpPr>
            <a:spLocks noGrp="1" noChangeArrowheads="1"/>
          </p:cNvSpPr>
          <p:nvPr>
            <p:ph type="title"/>
          </p:nvPr>
        </p:nvSpPr>
        <p:spPr>
          <a:xfrm>
            <a:off x="179512" y="267494"/>
            <a:ext cx="8964488" cy="1433314"/>
          </a:xfrm>
        </p:spPr>
        <p:txBody>
          <a:bodyPr/>
          <a:lstStyle/>
          <a:p>
            <a:r>
              <a:rPr lang="es-ES" altLang="es-ES" sz="4000" b="1" dirty="0" smtClean="0">
                <a:solidFill>
                  <a:srgbClr val="FFC000"/>
                </a:solidFill>
              </a:rPr>
              <a:t>Resistencia a DRV/r en pacientes </a:t>
            </a:r>
            <a:r>
              <a:rPr lang="es-ES" altLang="es-ES" sz="4000" b="1" dirty="0" err="1" smtClean="0">
                <a:solidFill>
                  <a:srgbClr val="FFC000"/>
                </a:solidFill>
              </a:rPr>
              <a:t>naive</a:t>
            </a:r>
            <a:r>
              <a:rPr lang="es-ES" altLang="es-ES" sz="4000" b="1" dirty="0" smtClean="0">
                <a:solidFill>
                  <a:srgbClr val="FFC000"/>
                </a:solidFill>
              </a:rPr>
              <a:t> a IP</a:t>
            </a:r>
            <a:endParaRPr lang="es-AR" altLang="es-ES" sz="4000" dirty="0" smtClean="0">
              <a:solidFill>
                <a:srgbClr val="FFC000"/>
              </a:solidFill>
            </a:endParaRPr>
          </a:p>
        </p:txBody>
      </p:sp>
      <p:pic>
        <p:nvPicPr>
          <p:cNvPr id="126978" name="Picture 2" descr="Resultado de imagen para signos de pregun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238" y="1841648"/>
            <a:ext cx="3240087" cy="461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5" name="Rectangle 3"/>
          <p:cNvSpPr>
            <a:spLocks noChangeArrowheads="1"/>
          </p:cNvSpPr>
          <p:nvPr/>
        </p:nvSpPr>
        <p:spPr bwMode="auto">
          <a:xfrm>
            <a:off x="485336" y="0"/>
            <a:ext cx="848281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buClr>
                <a:srgbClr val="3E841C"/>
              </a:buClr>
            </a:pP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Darunavir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 QD/BID?</a:t>
            </a:r>
            <a:r>
              <a:rPr lang="en-US" sz="2400" b="1" dirty="0" smtClean="0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Concentraciones</a:t>
            </a:r>
            <a:r>
              <a:rPr lang="en-US" sz="2400" b="1" dirty="0" smtClean="0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 </a:t>
            </a:r>
            <a:r>
              <a:rPr lang="en-US" sz="2400" b="1" dirty="0" err="1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plasmáticas</a:t>
            </a:r>
            <a:r>
              <a:rPr lang="en-US" sz="2400" b="1" dirty="0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 de </a:t>
            </a:r>
            <a:r>
              <a:rPr lang="en-US" sz="2400" b="1" dirty="0" err="1" smtClean="0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Darunavir</a:t>
            </a:r>
            <a:r>
              <a:rPr lang="en-US" sz="2400" b="1" dirty="0" smtClean="0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 800/r 100 </a:t>
            </a:r>
            <a:r>
              <a:rPr lang="en-US" sz="2400" b="1" dirty="0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mg </a:t>
            </a:r>
            <a:r>
              <a:rPr lang="en-US" sz="2400" b="1" dirty="0" err="1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una</a:t>
            </a:r>
            <a:r>
              <a:rPr lang="en-US" sz="2400" b="1" dirty="0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 </a:t>
            </a:r>
            <a:r>
              <a:rPr lang="en-US" sz="2400" b="1" dirty="0" err="1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vez</a:t>
            </a:r>
            <a:r>
              <a:rPr lang="en-US" sz="2400" b="1" dirty="0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 al </a:t>
            </a:r>
            <a:r>
              <a:rPr lang="en-US" sz="2400" b="1" dirty="0" err="1" smtClean="0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día</a:t>
            </a:r>
            <a:r>
              <a:rPr lang="en-US" sz="2400" b="1" dirty="0" smtClean="0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 en </a:t>
            </a:r>
            <a:r>
              <a:rPr lang="en-US" sz="2400" b="1" dirty="0" err="1" smtClean="0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pacientes</a:t>
            </a:r>
            <a:r>
              <a:rPr lang="en-US" sz="2400" b="1" dirty="0" smtClean="0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 NAÏVE: </a:t>
            </a:r>
            <a:r>
              <a:rPr lang="en-US" sz="2400" b="1" dirty="0" err="1" smtClean="0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estudio</a:t>
            </a:r>
            <a:r>
              <a:rPr lang="en-US" sz="2400" b="1" dirty="0" smtClean="0">
                <a:solidFill>
                  <a:srgbClr val="FFC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 ARTEMIS</a:t>
            </a:r>
            <a:endParaRPr lang="en-US" sz="2400" b="1" dirty="0">
              <a:solidFill>
                <a:srgbClr val="FFC000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  <a:sym typeface="Arial" pitchFamily="34" charset="0"/>
            </a:endParaRPr>
          </a:p>
        </p:txBody>
      </p:sp>
      <p:sp>
        <p:nvSpPr>
          <p:cNvPr id="330756" name="Rectangle 4"/>
          <p:cNvSpPr>
            <a:spLocks noChangeArrowheads="1"/>
          </p:cNvSpPr>
          <p:nvPr/>
        </p:nvSpPr>
        <p:spPr bwMode="auto">
          <a:xfrm>
            <a:off x="5076056" y="6381328"/>
            <a:ext cx="3794629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b">
            <a:spAutoFit/>
          </a:bodyPr>
          <a:lstStyle/>
          <a:p>
            <a:pPr marL="457200" indent="-457200" algn="r"/>
            <a:r>
              <a:rPr lang="en-US" sz="1100" dirty="0" err="1">
                <a:ea typeface="MS PGothic" pitchFamily="34" charset="-128"/>
                <a:sym typeface="Arial" pitchFamily="34" charset="0"/>
              </a:rPr>
              <a:t>DeJesus</a:t>
            </a:r>
            <a:r>
              <a:rPr lang="en-US" sz="1100" dirty="0">
                <a:ea typeface="MS PGothic" pitchFamily="34" charset="-128"/>
                <a:sym typeface="Arial" pitchFamily="34" charset="0"/>
              </a:rPr>
              <a:t> E, et al. 47th ICAAC 2007. Presentation H-718b 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xmlns="" id="{12264BCE-3CFE-4821-980E-237FE65F1BB2}"/>
              </a:ext>
            </a:extLst>
          </p:cNvPr>
          <p:cNvGrpSpPr/>
          <p:nvPr/>
        </p:nvGrpSpPr>
        <p:grpSpPr>
          <a:xfrm>
            <a:off x="1324952" y="937970"/>
            <a:ext cx="6649820" cy="5112935"/>
            <a:chOff x="2047956" y="1430339"/>
            <a:chExt cx="8866426" cy="5112935"/>
          </a:xfrm>
        </p:grpSpPr>
        <p:sp>
          <p:nvSpPr>
            <p:cNvPr id="330754" name="AutoShape 2"/>
            <p:cNvSpPr>
              <a:spLocks noChangeAspect="1" noChangeArrowheads="1" noTextEdit="1"/>
            </p:cNvSpPr>
            <p:nvPr/>
          </p:nvSpPr>
          <p:spPr bwMode="auto">
            <a:xfrm>
              <a:off x="2105026" y="1430339"/>
              <a:ext cx="8120063" cy="4854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57" name="Rectangle 5"/>
            <p:cNvSpPr>
              <a:spLocks noChangeArrowheads="1"/>
            </p:cNvSpPr>
            <p:nvPr/>
          </p:nvSpPr>
          <p:spPr bwMode="auto">
            <a:xfrm rot="16200000">
              <a:off x="565151" y="3292555"/>
              <a:ext cx="3540125" cy="574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buFont typeface="Arial" pitchFamily="34" charset="0"/>
                <a:buNone/>
              </a:pPr>
              <a:r>
                <a:rPr lang="en-US" sz="1400" b="1" dirty="0" err="1">
                  <a:ea typeface="MS PGothic" pitchFamily="34" charset="-128"/>
                  <a:sym typeface="Arial" pitchFamily="34" charset="0"/>
                </a:rPr>
                <a:t>Concentración</a:t>
              </a:r>
              <a:r>
                <a:rPr lang="en-US" sz="1400" b="1" dirty="0">
                  <a:ea typeface="MS PGothic" pitchFamily="34" charset="-128"/>
                  <a:sym typeface="Arial" pitchFamily="34" charset="0"/>
                </a:rPr>
                <a:t> </a:t>
              </a:r>
              <a:r>
                <a:rPr lang="en-US" sz="1400" b="1" dirty="0" err="1">
                  <a:ea typeface="MS PGothic" pitchFamily="34" charset="-128"/>
                  <a:sym typeface="Arial" pitchFamily="34" charset="0"/>
                </a:rPr>
                <a:t>plasmática</a:t>
              </a:r>
              <a:r>
                <a:rPr lang="en-US" sz="1400" b="1" dirty="0">
                  <a:ea typeface="MS PGothic" pitchFamily="34" charset="-128"/>
                  <a:sym typeface="Arial" pitchFamily="34" charset="0"/>
                </a:rPr>
                <a:t> de </a:t>
              </a:r>
              <a:r>
                <a:rPr lang="en-US" sz="1400" b="1" dirty="0" smtClean="0">
                  <a:ea typeface="MS PGothic" pitchFamily="34" charset="-128"/>
                  <a:sym typeface="Arial" pitchFamily="34" charset="0"/>
                </a:rPr>
                <a:t>PREZISTA (</a:t>
              </a:r>
              <a:r>
                <a:rPr lang="en-US" sz="1400" b="1" dirty="0" err="1">
                  <a:ea typeface="MS PGothic" pitchFamily="34" charset="-128"/>
                  <a:sym typeface="Arial" pitchFamily="34" charset="0"/>
                </a:rPr>
                <a:t>ng</a:t>
              </a:r>
              <a:r>
                <a:rPr lang="en-US" sz="1400" b="1" dirty="0">
                  <a:ea typeface="MS PGothic" pitchFamily="34" charset="-128"/>
                  <a:sym typeface="Arial" pitchFamily="34" charset="0"/>
                </a:rPr>
                <a:t>/ml)</a:t>
              </a:r>
            </a:p>
          </p:txBody>
        </p:sp>
        <p:sp>
          <p:nvSpPr>
            <p:cNvPr id="330758" name="Rectangle 6"/>
            <p:cNvSpPr>
              <a:spLocks noChangeArrowheads="1"/>
            </p:cNvSpPr>
            <p:nvPr/>
          </p:nvSpPr>
          <p:spPr bwMode="auto">
            <a:xfrm>
              <a:off x="4402138" y="5613401"/>
              <a:ext cx="404803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es-ES_tradnl" sz="1400" b="1" dirty="0"/>
                <a:t>Tiempo después de la dosis (horas)</a:t>
              </a:r>
              <a:endParaRPr lang="en-US" sz="1400" b="1" dirty="0">
                <a:ea typeface="MS PGothic" pitchFamily="34" charset="-128"/>
                <a:sym typeface="Arial" pitchFamily="34" charset="0"/>
              </a:endParaRPr>
            </a:p>
          </p:txBody>
        </p:sp>
        <p:sp>
          <p:nvSpPr>
            <p:cNvPr id="330759" name="Text Box 7"/>
            <p:cNvSpPr txBox="1">
              <a:spLocks noChangeArrowheads="1"/>
            </p:cNvSpPr>
            <p:nvPr/>
          </p:nvSpPr>
          <p:spPr bwMode="auto">
            <a:xfrm>
              <a:off x="2903720" y="5883276"/>
              <a:ext cx="4952638" cy="52322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  <a:buFont typeface="Arial" pitchFamily="34" charset="0"/>
                <a:buNone/>
              </a:pPr>
              <a:r>
                <a:rPr lang="es-ES_tradnl" sz="1400" b="1" dirty="0" err="1"/>
                <a:t>Subestudio</a:t>
              </a:r>
              <a:r>
                <a:rPr lang="es-ES_tradnl" sz="1400" b="1" dirty="0"/>
                <a:t> de </a:t>
              </a:r>
              <a:r>
                <a:rPr lang="es-ES_tradnl" sz="1400" b="1" dirty="0" err="1"/>
                <a:t>PK</a:t>
              </a:r>
              <a:r>
                <a:rPr lang="es-ES_tradnl" sz="1400" b="1" dirty="0"/>
                <a:t> - Datos de la Semana 4</a:t>
              </a:r>
              <a:r>
                <a:rPr lang="en-US" sz="1400" b="1" dirty="0">
                  <a:ea typeface="MS PGothic" pitchFamily="34" charset="-128"/>
                  <a:sym typeface="Arial" pitchFamily="34" charset="0"/>
                </a:rPr>
                <a:t/>
              </a:r>
              <a:br>
                <a:rPr lang="en-US" sz="1400" b="1" dirty="0">
                  <a:ea typeface="MS PGothic" pitchFamily="34" charset="-128"/>
                  <a:sym typeface="Arial" pitchFamily="34" charset="0"/>
                </a:rPr>
              </a:br>
              <a:r>
                <a:rPr lang="en-US" sz="1400" b="1" dirty="0">
                  <a:ea typeface="MS PGothic" pitchFamily="34" charset="-128"/>
                  <a:sym typeface="Arial" pitchFamily="34" charset="0"/>
                </a:rPr>
                <a:t>(media </a:t>
              </a:r>
              <a:r>
                <a:rPr lang="en-US" sz="1400" b="1" dirty="0">
                  <a:cs typeface="Arial" pitchFamily="34" charset="0"/>
                  <a:sym typeface="Arial" pitchFamily="34" charset="0"/>
                </a:rPr>
                <a:t>± SD; n</a:t>
              </a:r>
              <a:r>
                <a:rPr lang="en-US" sz="1400" b="1" dirty="0">
                  <a:ea typeface="MS PGothic" pitchFamily="34" charset="-128"/>
                  <a:sym typeface="Arial" pitchFamily="34" charset="0"/>
                </a:rPr>
                <a:t>=9)</a:t>
              </a:r>
            </a:p>
          </p:txBody>
        </p:sp>
        <p:sp>
          <p:nvSpPr>
            <p:cNvPr id="330760" name="Rectangle 8"/>
            <p:cNvSpPr>
              <a:spLocks noChangeArrowheads="1"/>
            </p:cNvSpPr>
            <p:nvPr/>
          </p:nvSpPr>
          <p:spPr bwMode="auto">
            <a:xfrm>
              <a:off x="3376612" y="4344988"/>
              <a:ext cx="4204569" cy="461665"/>
            </a:xfrm>
            <a:prstGeom prst="rect">
              <a:avLst/>
            </a:prstGeom>
            <a:noFill/>
            <a:ln w="317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>EC</a:t>
              </a:r>
              <a:r>
                <a:rPr lang="en-US" sz="1200" b="1" baseline="-25000" dirty="0">
                  <a:ea typeface="MS PGothic" pitchFamily="34" charset="-128"/>
                  <a:sym typeface="Arial" pitchFamily="34" charset="0"/>
                </a:rPr>
                <a:t>50</a:t>
              </a: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>= 55 </a:t>
              </a:r>
              <a:r>
                <a:rPr lang="en-US" sz="1200" b="1" dirty="0" err="1">
                  <a:ea typeface="MS PGothic" pitchFamily="34" charset="-128"/>
                  <a:sym typeface="Arial" pitchFamily="34" charset="0"/>
                </a:rPr>
                <a:t>ng</a:t>
              </a: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>/ml </a:t>
              </a:r>
              <a:r>
                <a:rPr lang="en-US" sz="1200" b="1" dirty="0" err="1">
                  <a:ea typeface="MS PGothic" pitchFamily="34" charset="-128"/>
                  <a:sym typeface="Arial" pitchFamily="34" charset="0"/>
                </a:rPr>
                <a:t>para</a:t>
              </a: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> virus de </a:t>
              </a:r>
              <a:r>
                <a:rPr lang="en-US" sz="1200" b="1" dirty="0" err="1">
                  <a:ea typeface="MS PGothic" pitchFamily="34" charset="-128"/>
                  <a:sym typeface="Arial" pitchFamily="34" charset="0"/>
                </a:rPr>
                <a:t>tipo</a:t>
              </a: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> </a:t>
              </a:r>
              <a:r>
                <a:rPr lang="en-US" sz="1200" b="1" dirty="0" err="1">
                  <a:ea typeface="MS PGothic" pitchFamily="34" charset="-128"/>
                  <a:sym typeface="Arial" pitchFamily="34" charset="0"/>
                </a:rPr>
                <a:t>salvaje</a:t>
              </a: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/>
              </a:r>
              <a:br>
                <a:rPr lang="en-US" sz="1200" b="1" dirty="0">
                  <a:ea typeface="MS PGothic" pitchFamily="34" charset="-128"/>
                  <a:sym typeface="Arial" pitchFamily="34" charset="0"/>
                </a:rPr>
              </a:b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>(</a:t>
              </a:r>
              <a:r>
                <a:rPr lang="en-US" sz="1200" b="1" dirty="0" err="1">
                  <a:ea typeface="MS PGothic" pitchFamily="34" charset="-128"/>
                  <a:sym typeface="Arial" pitchFamily="34" charset="0"/>
                </a:rPr>
                <a:t>ajustado</a:t>
              </a: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> </a:t>
              </a:r>
              <a:r>
                <a:rPr lang="en-US" sz="1200" b="1" dirty="0" err="1">
                  <a:ea typeface="MS PGothic" pitchFamily="34" charset="-128"/>
                  <a:sym typeface="Arial" pitchFamily="34" charset="0"/>
                </a:rPr>
                <a:t>por</a:t>
              </a: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> la </a:t>
              </a:r>
              <a:r>
                <a:rPr lang="en-US" sz="1200" b="1" dirty="0" err="1">
                  <a:ea typeface="MS PGothic" pitchFamily="34" charset="-128"/>
                  <a:sym typeface="Arial" pitchFamily="34" charset="0"/>
                </a:rPr>
                <a:t>unión</a:t>
              </a: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> a </a:t>
              </a:r>
              <a:r>
                <a:rPr lang="en-US" sz="1200" b="1" dirty="0" err="1">
                  <a:ea typeface="MS PGothic" pitchFamily="34" charset="-128"/>
                  <a:sym typeface="Arial" pitchFamily="34" charset="0"/>
                </a:rPr>
                <a:t>proteínas</a:t>
              </a: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>)</a:t>
              </a:r>
            </a:p>
          </p:txBody>
        </p:sp>
        <p:sp>
          <p:nvSpPr>
            <p:cNvPr id="330761" name="Rectangle 9"/>
            <p:cNvSpPr>
              <a:spLocks noChangeArrowheads="1"/>
            </p:cNvSpPr>
            <p:nvPr/>
          </p:nvSpPr>
          <p:spPr bwMode="auto">
            <a:xfrm>
              <a:off x="3182937" y="5386389"/>
              <a:ext cx="5827711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107950" algn="ctr"/>
                  <a:tab pos="806450" algn="ctr"/>
                  <a:tab pos="1519238" algn="ctr"/>
                  <a:tab pos="2247900" algn="ctr"/>
                  <a:tab pos="2960688" algn="ctr"/>
                  <a:tab pos="3673475" algn="ctr"/>
                  <a:tab pos="4308475" algn="l"/>
                  <a:tab pos="6170613" algn="ctr"/>
                </a:tabLst>
              </a:pPr>
              <a:r>
                <a:rPr lang="en-US" sz="1400" b="1">
                  <a:ea typeface="MS PGothic" pitchFamily="34" charset="-128"/>
                  <a:sym typeface="Arial" pitchFamily="34" charset="0"/>
                </a:rPr>
                <a:t>	0	4	8	12	16	20	24</a:t>
              </a:r>
            </a:p>
          </p:txBody>
        </p:sp>
        <p:sp>
          <p:nvSpPr>
            <p:cNvPr id="330762" name="Line 10"/>
            <p:cNvSpPr>
              <a:spLocks noChangeShapeType="1"/>
            </p:cNvSpPr>
            <p:nvPr/>
          </p:nvSpPr>
          <p:spPr bwMode="auto">
            <a:xfrm flipH="1" flipV="1">
              <a:off x="3314700" y="4375150"/>
              <a:ext cx="4243388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600"/>
            </a:p>
          </p:txBody>
        </p:sp>
        <p:sp>
          <p:nvSpPr>
            <p:cNvPr id="330763" name="Line 11"/>
            <p:cNvSpPr>
              <a:spLocks noChangeShapeType="1"/>
            </p:cNvSpPr>
            <p:nvPr/>
          </p:nvSpPr>
          <p:spPr bwMode="auto">
            <a:xfrm>
              <a:off x="3306764" y="1878013"/>
              <a:ext cx="1587" cy="33575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64" name="Line 12"/>
            <p:cNvSpPr>
              <a:spLocks noChangeShapeType="1"/>
            </p:cNvSpPr>
            <p:nvPr/>
          </p:nvSpPr>
          <p:spPr bwMode="auto">
            <a:xfrm>
              <a:off x="3228975" y="5235575"/>
              <a:ext cx="77788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65" name="Line 13"/>
            <p:cNvSpPr>
              <a:spLocks noChangeShapeType="1"/>
            </p:cNvSpPr>
            <p:nvPr/>
          </p:nvSpPr>
          <p:spPr bwMode="auto">
            <a:xfrm>
              <a:off x="3228975" y="4116389"/>
              <a:ext cx="77788" cy="158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66" name="Line 14"/>
            <p:cNvSpPr>
              <a:spLocks noChangeShapeType="1"/>
            </p:cNvSpPr>
            <p:nvPr/>
          </p:nvSpPr>
          <p:spPr bwMode="auto">
            <a:xfrm>
              <a:off x="3228975" y="2997200"/>
              <a:ext cx="77788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67" name="Line 15"/>
            <p:cNvSpPr>
              <a:spLocks noChangeShapeType="1"/>
            </p:cNvSpPr>
            <p:nvPr/>
          </p:nvSpPr>
          <p:spPr bwMode="auto">
            <a:xfrm>
              <a:off x="3228975" y="1878014"/>
              <a:ext cx="77788" cy="158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68" name="Line 16"/>
            <p:cNvSpPr>
              <a:spLocks noChangeShapeType="1"/>
            </p:cNvSpPr>
            <p:nvPr/>
          </p:nvSpPr>
          <p:spPr bwMode="auto">
            <a:xfrm>
              <a:off x="3306764" y="5235575"/>
              <a:ext cx="4264025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69" name="Line 17"/>
            <p:cNvSpPr>
              <a:spLocks noChangeShapeType="1"/>
            </p:cNvSpPr>
            <p:nvPr/>
          </p:nvSpPr>
          <p:spPr bwMode="auto">
            <a:xfrm flipV="1">
              <a:off x="3306764" y="5235576"/>
              <a:ext cx="1587" cy="857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70" name="Line 18"/>
            <p:cNvSpPr>
              <a:spLocks noChangeShapeType="1"/>
            </p:cNvSpPr>
            <p:nvPr/>
          </p:nvSpPr>
          <p:spPr bwMode="auto">
            <a:xfrm flipV="1">
              <a:off x="4024314" y="5235576"/>
              <a:ext cx="1587" cy="857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71" name="Line 19"/>
            <p:cNvSpPr>
              <a:spLocks noChangeShapeType="1"/>
            </p:cNvSpPr>
            <p:nvPr/>
          </p:nvSpPr>
          <p:spPr bwMode="auto">
            <a:xfrm flipV="1">
              <a:off x="4721225" y="5235576"/>
              <a:ext cx="1588" cy="857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72" name="Line 20"/>
            <p:cNvSpPr>
              <a:spLocks noChangeShapeType="1"/>
            </p:cNvSpPr>
            <p:nvPr/>
          </p:nvSpPr>
          <p:spPr bwMode="auto">
            <a:xfrm flipV="1">
              <a:off x="5438775" y="5235576"/>
              <a:ext cx="1588" cy="857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73" name="Line 21"/>
            <p:cNvSpPr>
              <a:spLocks noChangeShapeType="1"/>
            </p:cNvSpPr>
            <p:nvPr/>
          </p:nvSpPr>
          <p:spPr bwMode="auto">
            <a:xfrm flipV="1">
              <a:off x="6154739" y="5235576"/>
              <a:ext cx="1587" cy="857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74" name="Line 22"/>
            <p:cNvSpPr>
              <a:spLocks noChangeShapeType="1"/>
            </p:cNvSpPr>
            <p:nvPr/>
          </p:nvSpPr>
          <p:spPr bwMode="auto">
            <a:xfrm flipV="1">
              <a:off x="6853239" y="5235576"/>
              <a:ext cx="1587" cy="857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75" name="Line 23"/>
            <p:cNvSpPr>
              <a:spLocks noChangeShapeType="1"/>
            </p:cNvSpPr>
            <p:nvPr/>
          </p:nvSpPr>
          <p:spPr bwMode="auto">
            <a:xfrm flipV="1">
              <a:off x="7570789" y="5235576"/>
              <a:ext cx="1587" cy="857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76" name="Freeform 24"/>
            <p:cNvSpPr>
              <a:spLocks/>
            </p:cNvSpPr>
            <p:nvPr/>
          </p:nvSpPr>
          <p:spPr bwMode="auto">
            <a:xfrm>
              <a:off x="3306764" y="2325688"/>
              <a:ext cx="174625" cy="379412"/>
            </a:xfrm>
            <a:custGeom>
              <a:avLst/>
              <a:gdLst/>
              <a:ahLst/>
              <a:cxnLst>
                <a:cxn ang="0">
                  <a:pos x="0" y="239"/>
                </a:cxn>
                <a:cxn ang="0">
                  <a:pos x="24" y="174"/>
                </a:cxn>
                <a:cxn ang="0">
                  <a:pos x="49" y="108"/>
                </a:cxn>
                <a:cxn ang="0">
                  <a:pos x="85" y="43"/>
                </a:cxn>
                <a:cxn ang="0">
                  <a:pos x="110" y="0"/>
                </a:cxn>
              </a:cxnLst>
              <a:rect l="0" t="0" r="r" b="b"/>
              <a:pathLst>
                <a:path w="110" h="239">
                  <a:moveTo>
                    <a:pt x="0" y="239"/>
                  </a:moveTo>
                  <a:lnTo>
                    <a:pt x="24" y="174"/>
                  </a:lnTo>
                  <a:lnTo>
                    <a:pt x="49" y="108"/>
                  </a:lnTo>
                  <a:lnTo>
                    <a:pt x="85" y="43"/>
                  </a:lnTo>
                  <a:lnTo>
                    <a:pt x="110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77" name="Freeform 25"/>
            <p:cNvSpPr>
              <a:spLocks/>
            </p:cNvSpPr>
            <p:nvPr/>
          </p:nvSpPr>
          <p:spPr bwMode="auto">
            <a:xfrm>
              <a:off x="3481389" y="2239964"/>
              <a:ext cx="174625" cy="8572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24" y="32"/>
                </a:cxn>
                <a:cxn ang="0">
                  <a:pos x="49" y="11"/>
                </a:cxn>
                <a:cxn ang="0">
                  <a:pos x="110" y="0"/>
                </a:cxn>
              </a:cxnLst>
              <a:rect l="0" t="0" r="r" b="b"/>
              <a:pathLst>
                <a:path w="110" h="54">
                  <a:moveTo>
                    <a:pt x="0" y="54"/>
                  </a:moveTo>
                  <a:lnTo>
                    <a:pt x="24" y="32"/>
                  </a:lnTo>
                  <a:lnTo>
                    <a:pt x="49" y="11"/>
                  </a:lnTo>
                  <a:lnTo>
                    <a:pt x="110" y="0"/>
                  </a:lnTo>
                </a:path>
              </a:pathLst>
            </a:custGeom>
            <a:noFill/>
            <a:ln w="19050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78" name="Freeform 26"/>
            <p:cNvSpPr>
              <a:spLocks/>
            </p:cNvSpPr>
            <p:nvPr/>
          </p:nvSpPr>
          <p:spPr bwMode="auto">
            <a:xfrm>
              <a:off x="3656014" y="2222501"/>
              <a:ext cx="193675" cy="17463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61" y="0"/>
                </a:cxn>
                <a:cxn ang="0">
                  <a:pos x="122" y="0"/>
                </a:cxn>
              </a:cxnLst>
              <a:rect l="0" t="0" r="r" b="b"/>
              <a:pathLst>
                <a:path w="122" h="11">
                  <a:moveTo>
                    <a:pt x="0" y="11"/>
                  </a:moveTo>
                  <a:lnTo>
                    <a:pt x="61" y="0"/>
                  </a:lnTo>
                  <a:lnTo>
                    <a:pt x="122" y="0"/>
                  </a:lnTo>
                </a:path>
              </a:pathLst>
            </a:custGeom>
            <a:noFill/>
            <a:ln w="19050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79" name="Freeform 27"/>
            <p:cNvSpPr>
              <a:spLocks/>
            </p:cNvSpPr>
            <p:nvPr/>
          </p:nvSpPr>
          <p:spPr bwMode="auto">
            <a:xfrm>
              <a:off x="3849689" y="2222500"/>
              <a:ext cx="174625" cy="50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" y="11"/>
                </a:cxn>
                <a:cxn ang="0">
                  <a:pos x="73" y="22"/>
                </a:cxn>
                <a:cxn ang="0">
                  <a:pos x="110" y="32"/>
                </a:cxn>
              </a:cxnLst>
              <a:rect l="0" t="0" r="r" b="b"/>
              <a:pathLst>
                <a:path w="110" h="32">
                  <a:moveTo>
                    <a:pt x="0" y="0"/>
                  </a:moveTo>
                  <a:lnTo>
                    <a:pt x="49" y="11"/>
                  </a:lnTo>
                  <a:lnTo>
                    <a:pt x="73" y="22"/>
                  </a:lnTo>
                  <a:lnTo>
                    <a:pt x="110" y="32"/>
                  </a:lnTo>
                </a:path>
              </a:pathLst>
            </a:custGeom>
            <a:noFill/>
            <a:ln w="19050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80" name="Freeform 28"/>
            <p:cNvSpPr>
              <a:spLocks/>
            </p:cNvSpPr>
            <p:nvPr/>
          </p:nvSpPr>
          <p:spPr bwMode="auto">
            <a:xfrm>
              <a:off x="4024313" y="2273301"/>
              <a:ext cx="347662" cy="1047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7" y="33"/>
                </a:cxn>
                <a:cxn ang="0">
                  <a:pos x="219" y="66"/>
                </a:cxn>
              </a:cxnLst>
              <a:rect l="0" t="0" r="r" b="b"/>
              <a:pathLst>
                <a:path w="219" h="66">
                  <a:moveTo>
                    <a:pt x="0" y="0"/>
                  </a:moveTo>
                  <a:lnTo>
                    <a:pt x="97" y="33"/>
                  </a:lnTo>
                  <a:lnTo>
                    <a:pt x="219" y="66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81" name="Freeform 29"/>
            <p:cNvSpPr>
              <a:spLocks/>
            </p:cNvSpPr>
            <p:nvPr/>
          </p:nvSpPr>
          <p:spPr bwMode="auto">
            <a:xfrm>
              <a:off x="4371976" y="2378076"/>
              <a:ext cx="542925" cy="136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4" y="21"/>
                </a:cxn>
                <a:cxn ang="0">
                  <a:pos x="159" y="43"/>
                </a:cxn>
                <a:cxn ang="0">
                  <a:pos x="257" y="65"/>
                </a:cxn>
                <a:cxn ang="0">
                  <a:pos x="342" y="86"/>
                </a:cxn>
              </a:cxnLst>
              <a:rect l="0" t="0" r="r" b="b"/>
              <a:pathLst>
                <a:path w="342" h="86">
                  <a:moveTo>
                    <a:pt x="0" y="0"/>
                  </a:moveTo>
                  <a:lnTo>
                    <a:pt x="74" y="21"/>
                  </a:lnTo>
                  <a:lnTo>
                    <a:pt x="159" y="43"/>
                  </a:lnTo>
                  <a:lnTo>
                    <a:pt x="257" y="65"/>
                  </a:lnTo>
                  <a:lnTo>
                    <a:pt x="342" y="86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82" name="Freeform 30"/>
            <p:cNvSpPr>
              <a:spLocks/>
            </p:cNvSpPr>
            <p:nvPr/>
          </p:nvSpPr>
          <p:spPr bwMode="auto">
            <a:xfrm>
              <a:off x="4914901" y="2514600"/>
              <a:ext cx="523875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1" y="11"/>
                </a:cxn>
                <a:cxn ang="0">
                  <a:pos x="122" y="22"/>
                </a:cxn>
                <a:cxn ang="0">
                  <a:pos x="220" y="33"/>
                </a:cxn>
                <a:cxn ang="0">
                  <a:pos x="330" y="44"/>
                </a:cxn>
              </a:cxnLst>
              <a:rect l="0" t="0" r="r" b="b"/>
              <a:pathLst>
                <a:path w="330" h="44">
                  <a:moveTo>
                    <a:pt x="0" y="0"/>
                  </a:moveTo>
                  <a:lnTo>
                    <a:pt x="61" y="11"/>
                  </a:lnTo>
                  <a:lnTo>
                    <a:pt x="122" y="22"/>
                  </a:lnTo>
                  <a:lnTo>
                    <a:pt x="220" y="33"/>
                  </a:lnTo>
                  <a:lnTo>
                    <a:pt x="330" y="44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83" name="Freeform 31"/>
            <p:cNvSpPr>
              <a:spLocks/>
            </p:cNvSpPr>
            <p:nvPr/>
          </p:nvSpPr>
          <p:spPr bwMode="auto">
            <a:xfrm>
              <a:off x="5438776" y="2584451"/>
              <a:ext cx="2132013" cy="2397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2" y="11"/>
                </a:cxn>
                <a:cxn ang="0">
                  <a:pos x="268" y="32"/>
                </a:cxn>
                <a:cxn ang="0">
                  <a:pos x="427" y="54"/>
                </a:cxn>
                <a:cxn ang="0">
                  <a:pos x="610" y="65"/>
                </a:cxn>
                <a:cxn ang="0">
                  <a:pos x="989" y="108"/>
                </a:cxn>
                <a:cxn ang="0">
                  <a:pos x="1172" y="130"/>
                </a:cxn>
                <a:cxn ang="0">
                  <a:pos x="1343" y="151"/>
                </a:cxn>
              </a:cxnLst>
              <a:rect l="0" t="0" r="r" b="b"/>
              <a:pathLst>
                <a:path w="1343" h="151">
                  <a:moveTo>
                    <a:pt x="0" y="0"/>
                  </a:moveTo>
                  <a:lnTo>
                    <a:pt x="122" y="11"/>
                  </a:lnTo>
                  <a:lnTo>
                    <a:pt x="268" y="32"/>
                  </a:lnTo>
                  <a:lnTo>
                    <a:pt x="427" y="54"/>
                  </a:lnTo>
                  <a:lnTo>
                    <a:pt x="610" y="65"/>
                  </a:lnTo>
                  <a:lnTo>
                    <a:pt x="989" y="108"/>
                  </a:lnTo>
                  <a:lnTo>
                    <a:pt x="1172" y="130"/>
                  </a:lnTo>
                  <a:lnTo>
                    <a:pt x="1343" y="151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 dirty="0"/>
            </a:p>
          </p:txBody>
        </p:sp>
        <p:sp>
          <p:nvSpPr>
            <p:cNvPr id="330784" name="Line 32"/>
            <p:cNvSpPr>
              <a:spLocks noChangeShapeType="1"/>
            </p:cNvSpPr>
            <p:nvPr/>
          </p:nvSpPr>
          <p:spPr bwMode="auto">
            <a:xfrm flipV="1">
              <a:off x="3306764" y="2497138"/>
              <a:ext cx="1587" cy="2079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85" name="Line 33"/>
            <p:cNvSpPr>
              <a:spLocks noChangeShapeType="1"/>
            </p:cNvSpPr>
            <p:nvPr/>
          </p:nvSpPr>
          <p:spPr bwMode="auto">
            <a:xfrm>
              <a:off x="3248026" y="2497139"/>
              <a:ext cx="136525" cy="1587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86" name="Line 34"/>
            <p:cNvSpPr>
              <a:spLocks noChangeShapeType="1"/>
            </p:cNvSpPr>
            <p:nvPr/>
          </p:nvSpPr>
          <p:spPr bwMode="auto">
            <a:xfrm flipV="1">
              <a:off x="3481389" y="2154238"/>
              <a:ext cx="1587" cy="171450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87" name="Line 35"/>
            <p:cNvSpPr>
              <a:spLocks noChangeShapeType="1"/>
            </p:cNvSpPr>
            <p:nvPr/>
          </p:nvSpPr>
          <p:spPr bwMode="auto">
            <a:xfrm>
              <a:off x="3422651" y="2154239"/>
              <a:ext cx="136525" cy="1587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88" name="Line 36"/>
            <p:cNvSpPr>
              <a:spLocks noChangeShapeType="1"/>
            </p:cNvSpPr>
            <p:nvPr/>
          </p:nvSpPr>
          <p:spPr bwMode="auto">
            <a:xfrm flipV="1">
              <a:off x="3656014" y="2136775"/>
              <a:ext cx="1587" cy="1031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89" name="Line 37"/>
            <p:cNvSpPr>
              <a:spLocks noChangeShapeType="1"/>
            </p:cNvSpPr>
            <p:nvPr/>
          </p:nvSpPr>
          <p:spPr bwMode="auto">
            <a:xfrm>
              <a:off x="3597275" y="2136775"/>
              <a:ext cx="134938" cy="1588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90" name="Line 38"/>
            <p:cNvSpPr>
              <a:spLocks noChangeShapeType="1"/>
            </p:cNvSpPr>
            <p:nvPr/>
          </p:nvSpPr>
          <p:spPr bwMode="auto">
            <a:xfrm flipV="1">
              <a:off x="3849689" y="2101850"/>
              <a:ext cx="1587" cy="120650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91" name="Line 39"/>
            <p:cNvSpPr>
              <a:spLocks noChangeShapeType="1"/>
            </p:cNvSpPr>
            <p:nvPr/>
          </p:nvSpPr>
          <p:spPr bwMode="auto">
            <a:xfrm>
              <a:off x="3790951" y="2101850"/>
              <a:ext cx="136525" cy="1588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92" name="Line 40"/>
            <p:cNvSpPr>
              <a:spLocks noChangeShapeType="1"/>
            </p:cNvSpPr>
            <p:nvPr/>
          </p:nvSpPr>
          <p:spPr bwMode="auto">
            <a:xfrm flipV="1">
              <a:off x="4024314" y="2154238"/>
              <a:ext cx="1587" cy="119062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93" name="Line 41"/>
            <p:cNvSpPr>
              <a:spLocks noChangeShapeType="1"/>
            </p:cNvSpPr>
            <p:nvPr/>
          </p:nvSpPr>
          <p:spPr bwMode="auto">
            <a:xfrm>
              <a:off x="3965575" y="2154239"/>
              <a:ext cx="134938" cy="1587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94" name="Line 42"/>
            <p:cNvSpPr>
              <a:spLocks noChangeShapeType="1"/>
            </p:cNvSpPr>
            <p:nvPr/>
          </p:nvSpPr>
          <p:spPr bwMode="auto">
            <a:xfrm flipV="1">
              <a:off x="4371975" y="2257425"/>
              <a:ext cx="1588" cy="120650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95" name="Line 43"/>
            <p:cNvSpPr>
              <a:spLocks noChangeShapeType="1"/>
            </p:cNvSpPr>
            <p:nvPr/>
          </p:nvSpPr>
          <p:spPr bwMode="auto">
            <a:xfrm>
              <a:off x="4314825" y="2257425"/>
              <a:ext cx="134938" cy="1588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96" name="Line 44"/>
            <p:cNvSpPr>
              <a:spLocks noChangeShapeType="1"/>
            </p:cNvSpPr>
            <p:nvPr/>
          </p:nvSpPr>
          <p:spPr bwMode="auto">
            <a:xfrm flipV="1">
              <a:off x="4914900" y="2360614"/>
              <a:ext cx="1588" cy="153987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97" name="Line 45"/>
            <p:cNvSpPr>
              <a:spLocks noChangeShapeType="1"/>
            </p:cNvSpPr>
            <p:nvPr/>
          </p:nvSpPr>
          <p:spPr bwMode="auto">
            <a:xfrm>
              <a:off x="4856164" y="2360614"/>
              <a:ext cx="136525" cy="1587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98" name="Line 46"/>
            <p:cNvSpPr>
              <a:spLocks noChangeShapeType="1"/>
            </p:cNvSpPr>
            <p:nvPr/>
          </p:nvSpPr>
          <p:spPr bwMode="auto">
            <a:xfrm flipV="1">
              <a:off x="5438775" y="2428876"/>
              <a:ext cx="1588" cy="155575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799" name="Line 47"/>
            <p:cNvSpPr>
              <a:spLocks noChangeShapeType="1"/>
            </p:cNvSpPr>
            <p:nvPr/>
          </p:nvSpPr>
          <p:spPr bwMode="auto">
            <a:xfrm>
              <a:off x="5380039" y="2428875"/>
              <a:ext cx="136525" cy="1588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00" name="Line 48"/>
            <p:cNvSpPr>
              <a:spLocks noChangeShapeType="1"/>
            </p:cNvSpPr>
            <p:nvPr/>
          </p:nvSpPr>
          <p:spPr bwMode="auto">
            <a:xfrm flipV="1">
              <a:off x="7570789" y="2670175"/>
              <a:ext cx="1587" cy="153988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01" name="Line 49"/>
            <p:cNvSpPr>
              <a:spLocks noChangeShapeType="1"/>
            </p:cNvSpPr>
            <p:nvPr/>
          </p:nvSpPr>
          <p:spPr bwMode="auto">
            <a:xfrm>
              <a:off x="7512050" y="2670175"/>
              <a:ext cx="134938" cy="1588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02" name="Line 50"/>
            <p:cNvSpPr>
              <a:spLocks noChangeShapeType="1"/>
            </p:cNvSpPr>
            <p:nvPr/>
          </p:nvSpPr>
          <p:spPr bwMode="auto">
            <a:xfrm>
              <a:off x="3306764" y="2705101"/>
              <a:ext cx="1587" cy="377825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03" name="Line 51"/>
            <p:cNvSpPr>
              <a:spLocks noChangeShapeType="1"/>
            </p:cNvSpPr>
            <p:nvPr/>
          </p:nvSpPr>
          <p:spPr bwMode="auto">
            <a:xfrm>
              <a:off x="3248026" y="3082925"/>
              <a:ext cx="136525" cy="1588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04" name="Line 52"/>
            <p:cNvSpPr>
              <a:spLocks noChangeShapeType="1"/>
            </p:cNvSpPr>
            <p:nvPr/>
          </p:nvSpPr>
          <p:spPr bwMode="auto">
            <a:xfrm>
              <a:off x="3481389" y="2325688"/>
              <a:ext cx="1587" cy="292100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05" name="Line 53"/>
            <p:cNvSpPr>
              <a:spLocks noChangeShapeType="1"/>
            </p:cNvSpPr>
            <p:nvPr/>
          </p:nvSpPr>
          <p:spPr bwMode="auto">
            <a:xfrm>
              <a:off x="3422651" y="2617789"/>
              <a:ext cx="136525" cy="1587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06" name="Line 54"/>
            <p:cNvSpPr>
              <a:spLocks noChangeShapeType="1"/>
            </p:cNvSpPr>
            <p:nvPr/>
          </p:nvSpPr>
          <p:spPr bwMode="auto">
            <a:xfrm>
              <a:off x="3656014" y="2239963"/>
              <a:ext cx="1587" cy="138112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07" name="Line 55"/>
            <p:cNvSpPr>
              <a:spLocks noChangeShapeType="1"/>
            </p:cNvSpPr>
            <p:nvPr/>
          </p:nvSpPr>
          <p:spPr bwMode="auto">
            <a:xfrm>
              <a:off x="3597275" y="2378075"/>
              <a:ext cx="134938" cy="1588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08" name="Line 56"/>
            <p:cNvSpPr>
              <a:spLocks noChangeShapeType="1"/>
            </p:cNvSpPr>
            <p:nvPr/>
          </p:nvSpPr>
          <p:spPr bwMode="auto">
            <a:xfrm>
              <a:off x="3849689" y="2222501"/>
              <a:ext cx="1587" cy="155575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09" name="Line 57"/>
            <p:cNvSpPr>
              <a:spLocks noChangeShapeType="1"/>
            </p:cNvSpPr>
            <p:nvPr/>
          </p:nvSpPr>
          <p:spPr bwMode="auto">
            <a:xfrm>
              <a:off x="3790951" y="2378075"/>
              <a:ext cx="136525" cy="1588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10" name="Line 58"/>
            <p:cNvSpPr>
              <a:spLocks noChangeShapeType="1"/>
            </p:cNvSpPr>
            <p:nvPr/>
          </p:nvSpPr>
          <p:spPr bwMode="auto">
            <a:xfrm>
              <a:off x="4024314" y="2273300"/>
              <a:ext cx="1587" cy="173038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11" name="Line 59"/>
            <p:cNvSpPr>
              <a:spLocks noChangeShapeType="1"/>
            </p:cNvSpPr>
            <p:nvPr/>
          </p:nvSpPr>
          <p:spPr bwMode="auto">
            <a:xfrm>
              <a:off x="3965575" y="2446339"/>
              <a:ext cx="134938" cy="1587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12" name="Line 60"/>
            <p:cNvSpPr>
              <a:spLocks noChangeShapeType="1"/>
            </p:cNvSpPr>
            <p:nvPr/>
          </p:nvSpPr>
          <p:spPr bwMode="auto">
            <a:xfrm>
              <a:off x="4371975" y="2378076"/>
              <a:ext cx="1588" cy="188913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13" name="Line 61"/>
            <p:cNvSpPr>
              <a:spLocks noChangeShapeType="1"/>
            </p:cNvSpPr>
            <p:nvPr/>
          </p:nvSpPr>
          <p:spPr bwMode="auto">
            <a:xfrm>
              <a:off x="4314825" y="2566989"/>
              <a:ext cx="134938" cy="1587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14" name="Line 62"/>
            <p:cNvSpPr>
              <a:spLocks noChangeShapeType="1"/>
            </p:cNvSpPr>
            <p:nvPr/>
          </p:nvSpPr>
          <p:spPr bwMode="auto">
            <a:xfrm>
              <a:off x="4914900" y="2514600"/>
              <a:ext cx="1588" cy="241300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15" name="Line 63"/>
            <p:cNvSpPr>
              <a:spLocks noChangeShapeType="1"/>
            </p:cNvSpPr>
            <p:nvPr/>
          </p:nvSpPr>
          <p:spPr bwMode="auto">
            <a:xfrm>
              <a:off x="4856164" y="2755900"/>
              <a:ext cx="136525" cy="1588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16" name="Line 64"/>
            <p:cNvSpPr>
              <a:spLocks noChangeShapeType="1"/>
            </p:cNvSpPr>
            <p:nvPr/>
          </p:nvSpPr>
          <p:spPr bwMode="auto">
            <a:xfrm>
              <a:off x="5438775" y="2584451"/>
              <a:ext cx="1588" cy="239713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17" name="Line 65"/>
            <p:cNvSpPr>
              <a:spLocks noChangeShapeType="1"/>
            </p:cNvSpPr>
            <p:nvPr/>
          </p:nvSpPr>
          <p:spPr bwMode="auto">
            <a:xfrm>
              <a:off x="5380039" y="2824164"/>
              <a:ext cx="136525" cy="1587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18" name="Line 66"/>
            <p:cNvSpPr>
              <a:spLocks noChangeShapeType="1"/>
            </p:cNvSpPr>
            <p:nvPr/>
          </p:nvSpPr>
          <p:spPr bwMode="auto">
            <a:xfrm>
              <a:off x="7570789" y="2824163"/>
              <a:ext cx="1587" cy="207962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19" name="Line 67"/>
            <p:cNvSpPr>
              <a:spLocks noChangeShapeType="1"/>
            </p:cNvSpPr>
            <p:nvPr/>
          </p:nvSpPr>
          <p:spPr bwMode="auto">
            <a:xfrm>
              <a:off x="7512050" y="3032125"/>
              <a:ext cx="134938" cy="1588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20" name="Freeform 68"/>
            <p:cNvSpPr>
              <a:spLocks/>
            </p:cNvSpPr>
            <p:nvPr/>
          </p:nvSpPr>
          <p:spPr bwMode="auto">
            <a:xfrm>
              <a:off x="3248025" y="2652714"/>
              <a:ext cx="115888" cy="103187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73" y="33"/>
                </a:cxn>
                <a:cxn ang="0">
                  <a:pos x="37" y="65"/>
                </a:cxn>
                <a:cxn ang="0">
                  <a:pos x="0" y="33"/>
                </a:cxn>
                <a:cxn ang="0">
                  <a:pos x="37" y="0"/>
                </a:cxn>
              </a:cxnLst>
              <a:rect l="0" t="0" r="r" b="b"/>
              <a:pathLst>
                <a:path w="73" h="65">
                  <a:moveTo>
                    <a:pt x="37" y="0"/>
                  </a:moveTo>
                  <a:lnTo>
                    <a:pt x="73" y="33"/>
                  </a:lnTo>
                  <a:lnTo>
                    <a:pt x="37" y="65"/>
                  </a:lnTo>
                  <a:lnTo>
                    <a:pt x="0" y="33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>
                <a:lumMod val="20000"/>
                <a:lumOff val="80000"/>
              </a:schemeClr>
            </a:solidFill>
            <a:ln w="19050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21" name="Freeform 69"/>
            <p:cNvSpPr>
              <a:spLocks/>
            </p:cNvSpPr>
            <p:nvPr/>
          </p:nvSpPr>
          <p:spPr bwMode="auto">
            <a:xfrm>
              <a:off x="3422650" y="2273301"/>
              <a:ext cx="115888" cy="104775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73" y="33"/>
                </a:cxn>
                <a:cxn ang="0">
                  <a:pos x="37" y="66"/>
                </a:cxn>
                <a:cxn ang="0">
                  <a:pos x="0" y="33"/>
                </a:cxn>
                <a:cxn ang="0">
                  <a:pos x="37" y="0"/>
                </a:cxn>
              </a:cxnLst>
              <a:rect l="0" t="0" r="r" b="b"/>
              <a:pathLst>
                <a:path w="73" h="66">
                  <a:moveTo>
                    <a:pt x="37" y="0"/>
                  </a:moveTo>
                  <a:lnTo>
                    <a:pt x="73" y="33"/>
                  </a:lnTo>
                  <a:lnTo>
                    <a:pt x="37" y="66"/>
                  </a:lnTo>
                  <a:lnTo>
                    <a:pt x="0" y="33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>
                <a:lumMod val="20000"/>
                <a:lumOff val="80000"/>
              </a:schemeClr>
            </a:solidFill>
            <a:ln w="19050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22" name="Freeform 70"/>
            <p:cNvSpPr>
              <a:spLocks/>
            </p:cNvSpPr>
            <p:nvPr/>
          </p:nvSpPr>
          <p:spPr bwMode="auto">
            <a:xfrm>
              <a:off x="3597275" y="2187575"/>
              <a:ext cx="115888" cy="103188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73" y="33"/>
                </a:cxn>
                <a:cxn ang="0">
                  <a:pos x="37" y="65"/>
                </a:cxn>
                <a:cxn ang="0">
                  <a:pos x="0" y="33"/>
                </a:cxn>
                <a:cxn ang="0">
                  <a:pos x="37" y="0"/>
                </a:cxn>
              </a:cxnLst>
              <a:rect l="0" t="0" r="r" b="b"/>
              <a:pathLst>
                <a:path w="73" h="65">
                  <a:moveTo>
                    <a:pt x="37" y="0"/>
                  </a:moveTo>
                  <a:lnTo>
                    <a:pt x="73" y="33"/>
                  </a:lnTo>
                  <a:lnTo>
                    <a:pt x="37" y="65"/>
                  </a:lnTo>
                  <a:lnTo>
                    <a:pt x="0" y="33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>
                <a:lumMod val="20000"/>
                <a:lumOff val="80000"/>
              </a:schemeClr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23" name="Freeform 71"/>
            <p:cNvSpPr>
              <a:spLocks/>
            </p:cNvSpPr>
            <p:nvPr/>
          </p:nvSpPr>
          <p:spPr bwMode="auto">
            <a:xfrm>
              <a:off x="3790950" y="2170114"/>
              <a:ext cx="115888" cy="103187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73" y="33"/>
                </a:cxn>
                <a:cxn ang="0">
                  <a:pos x="37" y="65"/>
                </a:cxn>
                <a:cxn ang="0">
                  <a:pos x="0" y="33"/>
                </a:cxn>
                <a:cxn ang="0">
                  <a:pos x="37" y="0"/>
                </a:cxn>
              </a:cxnLst>
              <a:rect l="0" t="0" r="r" b="b"/>
              <a:pathLst>
                <a:path w="73" h="65">
                  <a:moveTo>
                    <a:pt x="37" y="0"/>
                  </a:moveTo>
                  <a:lnTo>
                    <a:pt x="73" y="33"/>
                  </a:lnTo>
                  <a:lnTo>
                    <a:pt x="37" y="65"/>
                  </a:lnTo>
                  <a:lnTo>
                    <a:pt x="0" y="33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>
                <a:lumMod val="20000"/>
                <a:lumOff val="80000"/>
              </a:schemeClr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24" name="Freeform 72"/>
            <p:cNvSpPr>
              <a:spLocks/>
            </p:cNvSpPr>
            <p:nvPr/>
          </p:nvSpPr>
          <p:spPr bwMode="auto">
            <a:xfrm>
              <a:off x="3965575" y="2222500"/>
              <a:ext cx="115888" cy="103188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73" y="32"/>
                </a:cxn>
                <a:cxn ang="0">
                  <a:pos x="37" y="65"/>
                </a:cxn>
                <a:cxn ang="0">
                  <a:pos x="0" y="32"/>
                </a:cxn>
                <a:cxn ang="0">
                  <a:pos x="37" y="0"/>
                </a:cxn>
              </a:cxnLst>
              <a:rect l="0" t="0" r="r" b="b"/>
              <a:pathLst>
                <a:path w="73" h="65">
                  <a:moveTo>
                    <a:pt x="37" y="0"/>
                  </a:moveTo>
                  <a:lnTo>
                    <a:pt x="73" y="32"/>
                  </a:lnTo>
                  <a:lnTo>
                    <a:pt x="37" y="65"/>
                  </a:lnTo>
                  <a:lnTo>
                    <a:pt x="0" y="3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>
                <a:lumMod val="20000"/>
                <a:lumOff val="80000"/>
              </a:schemeClr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25" name="Freeform 73"/>
            <p:cNvSpPr>
              <a:spLocks/>
            </p:cNvSpPr>
            <p:nvPr/>
          </p:nvSpPr>
          <p:spPr bwMode="auto">
            <a:xfrm>
              <a:off x="4314825" y="2325689"/>
              <a:ext cx="115888" cy="103187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73" y="33"/>
                </a:cxn>
                <a:cxn ang="0">
                  <a:pos x="36" y="65"/>
                </a:cxn>
                <a:cxn ang="0">
                  <a:pos x="0" y="33"/>
                </a:cxn>
                <a:cxn ang="0">
                  <a:pos x="36" y="0"/>
                </a:cxn>
              </a:cxnLst>
              <a:rect l="0" t="0" r="r" b="b"/>
              <a:pathLst>
                <a:path w="73" h="65">
                  <a:moveTo>
                    <a:pt x="36" y="0"/>
                  </a:moveTo>
                  <a:lnTo>
                    <a:pt x="73" y="33"/>
                  </a:lnTo>
                  <a:lnTo>
                    <a:pt x="36" y="65"/>
                  </a:lnTo>
                  <a:lnTo>
                    <a:pt x="0" y="33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bg1">
                <a:lumMod val="20000"/>
                <a:lumOff val="80000"/>
              </a:schemeClr>
            </a:solidFill>
            <a:ln w="19050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26" name="Freeform 74"/>
            <p:cNvSpPr>
              <a:spLocks/>
            </p:cNvSpPr>
            <p:nvPr/>
          </p:nvSpPr>
          <p:spPr bwMode="auto">
            <a:xfrm>
              <a:off x="4856164" y="2463800"/>
              <a:ext cx="117475" cy="103188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74" y="32"/>
                </a:cxn>
                <a:cxn ang="0">
                  <a:pos x="37" y="65"/>
                </a:cxn>
                <a:cxn ang="0">
                  <a:pos x="0" y="32"/>
                </a:cxn>
                <a:cxn ang="0">
                  <a:pos x="37" y="0"/>
                </a:cxn>
              </a:cxnLst>
              <a:rect l="0" t="0" r="r" b="b"/>
              <a:pathLst>
                <a:path w="74" h="65">
                  <a:moveTo>
                    <a:pt x="37" y="0"/>
                  </a:moveTo>
                  <a:lnTo>
                    <a:pt x="74" y="32"/>
                  </a:lnTo>
                  <a:lnTo>
                    <a:pt x="37" y="65"/>
                  </a:lnTo>
                  <a:lnTo>
                    <a:pt x="0" y="3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>
                <a:lumMod val="20000"/>
                <a:lumOff val="80000"/>
              </a:schemeClr>
            </a:solidFill>
            <a:ln w="19050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27" name="Freeform 75"/>
            <p:cNvSpPr>
              <a:spLocks/>
            </p:cNvSpPr>
            <p:nvPr/>
          </p:nvSpPr>
          <p:spPr bwMode="auto">
            <a:xfrm>
              <a:off x="5380039" y="2532064"/>
              <a:ext cx="115887" cy="103187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73" y="33"/>
                </a:cxn>
                <a:cxn ang="0">
                  <a:pos x="37" y="65"/>
                </a:cxn>
                <a:cxn ang="0">
                  <a:pos x="0" y="33"/>
                </a:cxn>
                <a:cxn ang="0">
                  <a:pos x="37" y="0"/>
                </a:cxn>
              </a:cxnLst>
              <a:rect l="0" t="0" r="r" b="b"/>
              <a:pathLst>
                <a:path w="73" h="65">
                  <a:moveTo>
                    <a:pt x="37" y="0"/>
                  </a:moveTo>
                  <a:lnTo>
                    <a:pt x="73" y="33"/>
                  </a:lnTo>
                  <a:lnTo>
                    <a:pt x="37" y="65"/>
                  </a:lnTo>
                  <a:lnTo>
                    <a:pt x="0" y="33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>
                <a:lumMod val="20000"/>
                <a:lumOff val="80000"/>
              </a:schemeClr>
            </a:solidFill>
            <a:ln w="19050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28" name="Freeform 76"/>
            <p:cNvSpPr>
              <a:spLocks/>
            </p:cNvSpPr>
            <p:nvPr/>
          </p:nvSpPr>
          <p:spPr bwMode="auto">
            <a:xfrm>
              <a:off x="7512050" y="2773364"/>
              <a:ext cx="115888" cy="103187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73" y="32"/>
                </a:cxn>
                <a:cxn ang="0">
                  <a:pos x="37" y="65"/>
                </a:cxn>
                <a:cxn ang="0">
                  <a:pos x="0" y="32"/>
                </a:cxn>
                <a:cxn ang="0">
                  <a:pos x="37" y="0"/>
                </a:cxn>
              </a:cxnLst>
              <a:rect l="0" t="0" r="r" b="b"/>
              <a:pathLst>
                <a:path w="73" h="65">
                  <a:moveTo>
                    <a:pt x="37" y="0"/>
                  </a:moveTo>
                  <a:lnTo>
                    <a:pt x="73" y="32"/>
                  </a:lnTo>
                  <a:lnTo>
                    <a:pt x="37" y="65"/>
                  </a:lnTo>
                  <a:lnTo>
                    <a:pt x="0" y="3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>
                <a:lumMod val="20000"/>
                <a:lumOff val="80000"/>
              </a:schemeClr>
            </a:solidFill>
            <a:ln w="19050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29" name="Rectangle 77"/>
            <p:cNvSpPr>
              <a:spLocks noChangeArrowheads="1"/>
            </p:cNvSpPr>
            <p:nvPr/>
          </p:nvSpPr>
          <p:spPr bwMode="auto">
            <a:xfrm>
              <a:off x="2965451" y="5097464"/>
              <a:ext cx="26502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400" b="1">
                  <a:ea typeface="MS PGothic" pitchFamily="34" charset="-128"/>
                  <a:sym typeface="Arial" pitchFamily="34" charset="0"/>
                </a:rPr>
                <a:t>10</a:t>
              </a:r>
            </a:p>
          </p:txBody>
        </p:sp>
        <p:sp>
          <p:nvSpPr>
            <p:cNvPr id="330830" name="Rectangle 78"/>
            <p:cNvSpPr>
              <a:spLocks noChangeArrowheads="1"/>
            </p:cNvSpPr>
            <p:nvPr/>
          </p:nvSpPr>
          <p:spPr bwMode="auto">
            <a:xfrm>
              <a:off x="2852739" y="3978276"/>
              <a:ext cx="39754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400" b="1">
                  <a:ea typeface="MS PGothic" pitchFamily="34" charset="-128"/>
                  <a:sym typeface="Arial" pitchFamily="34" charset="0"/>
                </a:rPr>
                <a:t>100</a:t>
              </a:r>
            </a:p>
          </p:txBody>
        </p:sp>
        <p:sp>
          <p:nvSpPr>
            <p:cNvPr id="330831" name="Rectangle 79"/>
            <p:cNvSpPr>
              <a:spLocks noChangeArrowheads="1"/>
            </p:cNvSpPr>
            <p:nvPr/>
          </p:nvSpPr>
          <p:spPr bwMode="auto">
            <a:xfrm>
              <a:off x="2657475" y="2859089"/>
              <a:ext cx="596317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400" b="1">
                  <a:ea typeface="MS PGothic" pitchFamily="34" charset="-128"/>
                  <a:sym typeface="Arial" pitchFamily="34" charset="0"/>
                </a:rPr>
                <a:t>1,000</a:t>
              </a:r>
            </a:p>
          </p:txBody>
        </p:sp>
        <p:sp>
          <p:nvSpPr>
            <p:cNvPr id="330832" name="Rectangle 80"/>
            <p:cNvSpPr>
              <a:spLocks noChangeArrowheads="1"/>
            </p:cNvSpPr>
            <p:nvPr/>
          </p:nvSpPr>
          <p:spPr bwMode="auto">
            <a:xfrm>
              <a:off x="2544763" y="1739901"/>
              <a:ext cx="728833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400" b="1">
                  <a:ea typeface="MS PGothic" pitchFamily="34" charset="-128"/>
                  <a:sym typeface="Arial" pitchFamily="34" charset="0"/>
                </a:rPr>
                <a:t>10,000</a:t>
              </a:r>
            </a:p>
          </p:txBody>
        </p:sp>
        <p:sp>
          <p:nvSpPr>
            <p:cNvPr id="330833" name="Text Box 81"/>
            <p:cNvSpPr txBox="1">
              <a:spLocks noChangeArrowheads="1"/>
            </p:cNvSpPr>
            <p:nvPr/>
          </p:nvSpPr>
          <p:spPr bwMode="auto">
            <a:xfrm>
              <a:off x="7763521" y="6081609"/>
              <a:ext cx="3150861" cy="46166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200" b="1" dirty="0" err="1">
                  <a:ea typeface="MS PGothic" pitchFamily="34" charset="-128"/>
                  <a:sym typeface="Arial" pitchFamily="34" charset="0"/>
                </a:rPr>
                <a:t>Población</a:t>
              </a: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> del </a:t>
              </a:r>
              <a:r>
                <a:rPr lang="en-US" sz="1200" b="1" dirty="0" err="1">
                  <a:ea typeface="MS PGothic" pitchFamily="34" charset="-128"/>
                  <a:sym typeface="Arial" pitchFamily="34" charset="0"/>
                </a:rPr>
                <a:t>estudio</a:t>
              </a: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> de </a:t>
              </a:r>
              <a:r>
                <a:rPr lang="en-US" sz="1200" b="1" dirty="0" err="1">
                  <a:ea typeface="MS PGothic" pitchFamily="34" charset="-128"/>
                  <a:sym typeface="Arial" pitchFamily="34" charset="0"/>
                </a:rPr>
                <a:t>PK</a:t>
              </a: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/>
              </a:r>
              <a:br>
                <a:rPr lang="en-US" sz="1200" b="1" dirty="0">
                  <a:ea typeface="MS PGothic" pitchFamily="34" charset="-128"/>
                  <a:sym typeface="Arial" pitchFamily="34" charset="0"/>
                </a:rPr>
              </a:b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> (</a:t>
              </a:r>
              <a:r>
                <a:rPr lang="en-US" sz="1200" b="1" dirty="0" err="1">
                  <a:ea typeface="MS PGothic" pitchFamily="34" charset="-128"/>
                  <a:sym typeface="Arial" pitchFamily="34" charset="0"/>
                </a:rPr>
                <a:t>mediana</a:t>
              </a: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>, </a:t>
              </a:r>
              <a:r>
                <a:rPr lang="en-US" sz="1200" b="1" dirty="0" err="1">
                  <a:ea typeface="MS PGothic" pitchFamily="34" charset="-128"/>
                  <a:sym typeface="Arial" pitchFamily="34" charset="0"/>
                </a:rPr>
                <a:t>IQR</a:t>
              </a: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>, </a:t>
              </a:r>
              <a:r>
                <a:rPr lang="en-US" sz="1200" b="1" dirty="0" err="1">
                  <a:ea typeface="MS PGothic" pitchFamily="34" charset="-128"/>
                  <a:sym typeface="Arial" pitchFamily="34" charset="0"/>
                </a:rPr>
                <a:t>rango</a:t>
              </a:r>
              <a:r>
                <a:rPr lang="en-US" sz="1200" b="1" dirty="0">
                  <a:ea typeface="MS PGothic" pitchFamily="34" charset="-128"/>
                  <a:sym typeface="Arial" pitchFamily="34" charset="0"/>
                </a:rPr>
                <a:t>; n=335)</a:t>
              </a:r>
            </a:p>
          </p:txBody>
        </p:sp>
        <p:sp>
          <p:nvSpPr>
            <p:cNvPr id="330834" name="Line 82"/>
            <p:cNvSpPr>
              <a:spLocks noChangeShapeType="1"/>
            </p:cNvSpPr>
            <p:nvPr/>
          </p:nvSpPr>
          <p:spPr bwMode="auto">
            <a:xfrm>
              <a:off x="8913814" y="3511550"/>
              <a:ext cx="130175" cy="0"/>
            </a:xfrm>
            <a:prstGeom prst="line">
              <a:avLst/>
            </a:prstGeom>
            <a:noFill/>
            <a:ln w="31750">
              <a:solidFill>
                <a:srgbClr val="000066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600"/>
            </a:p>
          </p:txBody>
        </p:sp>
        <p:sp>
          <p:nvSpPr>
            <p:cNvPr id="330835" name="Line 83"/>
            <p:cNvSpPr>
              <a:spLocks noChangeShapeType="1"/>
            </p:cNvSpPr>
            <p:nvPr/>
          </p:nvSpPr>
          <p:spPr bwMode="auto">
            <a:xfrm>
              <a:off x="8913814" y="2000250"/>
              <a:ext cx="130175" cy="0"/>
            </a:xfrm>
            <a:prstGeom prst="line">
              <a:avLst/>
            </a:prstGeom>
            <a:noFill/>
            <a:ln w="31750">
              <a:solidFill>
                <a:srgbClr val="000066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600"/>
            </a:p>
          </p:txBody>
        </p:sp>
        <p:sp>
          <p:nvSpPr>
            <p:cNvPr id="330836" name="Rectangle 84"/>
            <p:cNvSpPr>
              <a:spLocks noChangeArrowheads="1"/>
            </p:cNvSpPr>
            <p:nvPr/>
          </p:nvSpPr>
          <p:spPr bwMode="auto">
            <a:xfrm>
              <a:off x="8850313" y="2473117"/>
              <a:ext cx="265112" cy="338554"/>
            </a:xfrm>
            <a:prstGeom prst="rect">
              <a:avLst/>
            </a:prstGeom>
            <a:solidFill>
              <a:schemeClr val="bg1">
                <a:lumMod val="20000"/>
                <a:lumOff val="80000"/>
              </a:schemeClr>
            </a:solidFill>
            <a:ln w="317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 sz="1600"/>
            </a:p>
          </p:txBody>
        </p:sp>
        <p:sp>
          <p:nvSpPr>
            <p:cNvPr id="330837" name="Line 85"/>
            <p:cNvSpPr>
              <a:spLocks noChangeShapeType="1"/>
            </p:cNvSpPr>
            <p:nvPr/>
          </p:nvSpPr>
          <p:spPr bwMode="auto">
            <a:xfrm>
              <a:off x="8850313" y="2630488"/>
              <a:ext cx="265112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600"/>
            </a:p>
          </p:txBody>
        </p:sp>
        <p:sp>
          <p:nvSpPr>
            <p:cNvPr id="330838" name="Line 86"/>
            <p:cNvSpPr>
              <a:spLocks noChangeShapeType="1"/>
            </p:cNvSpPr>
            <p:nvPr/>
          </p:nvSpPr>
          <p:spPr bwMode="auto">
            <a:xfrm flipH="1">
              <a:off x="8464551" y="4373564"/>
              <a:ext cx="1063625" cy="15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600"/>
            </a:p>
          </p:txBody>
        </p:sp>
        <p:sp>
          <p:nvSpPr>
            <p:cNvPr id="330839" name="Freeform 87"/>
            <p:cNvSpPr>
              <a:spLocks/>
            </p:cNvSpPr>
            <p:nvPr/>
          </p:nvSpPr>
          <p:spPr bwMode="auto">
            <a:xfrm flipH="1">
              <a:off x="8902700" y="2795589"/>
              <a:ext cx="71438" cy="725487"/>
            </a:xfrm>
            <a:custGeom>
              <a:avLst/>
              <a:gdLst/>
              <a:ahLst/>
              <a:cxnLst>
                <a:cxn ang="0">
                  <a:pos x="0" y="911"/>
                </a:cxn>
                <a:cxn ang="0">
                  <a:pos x="0" y="889"/>
                </a:cxn>
                <a:cxn ang="0">
                  <a:pos x="0" y="856"/>
                </a:cxn>
                <a:cxn ang="0">
                  <a:pos x="0" y="802"/>
                </a:cxn>
                <a:cxn ang="0">
                  <a:pos x="0" y="748"/>
                </a:cxn>
                <a:cxn ang="0">
                  <a:pos x="0" y="607"/>
                </a:cxn>
                <a:cxn ang="0">
                  <a:pos x="0" y="455"/>
                </a:cxn>
                <a:cxn ang="0">
                  <a:pos x="0" y="303"/>
                </a:cxn>
                <a:cxn ang="0">
                  <a:pos x="0" y="162"/>
                </a:cxn>
                <a:cxn ang="0">
                  <a:pos x="0" y="108"/>
                </a:cxn>
                <a:cxn ang="0">
                  <a:pos x="0" y="65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h="911">
                  <a:moveTo>
                    <a:pt x="0" y="911"/>
                  </a:moveTo>
                  <a:lnTo>
                    <a:pt x="0" y="889"/>
                  </a:lnTo>
                  <a:lnTo>
                    <a:pt x="0" y="856"/>
                  </a:lnTo>
                  <a:lnTo>
                    <a:pt x="0" y="802"/>
                  </a:lnTo>
                  <a:lnTo>
                    <a:pt x="0" y="748"/>
                  </a:lnTo>
                  <a:lnTo>
                    <a:pt x="0" y="607"/>
                  </a:lnTo>
                  <a:lnTo>
                    <a:pt x="0" y="455"/>
                  </a:lnTo>
                  <a:lnTo>
                    <a:pt x="0" y="303"/>
                  </a:lnTo>
                  <a:lnTo>
                    <a:pt x="0" y="162"/>
                  </a:lnTo>
                  <a:lnTo>
                    <a:pt x="0" y="108"/>
                  </a:lnTo>
                  <a:lnTo>
                    <a:pt x="0" y="65"/>
                  </a:lnTo>
                  <a:lnTo>
                    <a:pt x="0" y="21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40" name="Rectangle 88"/>
            <p:cNvSpPr>
              <a:spLocks noChangeArrowheads="1"/>
            </p:cNvSpPr>
            <p:nvPr/>
          </p:nvSpPr>
          <p:spPr bwMode="auto">
            <a:xfrm>
              <a:off x="8963026" y="2755901"/>
              <a:ext cx="41275" cy="42863"/>
            </a:xfrm>
            <a:prstGeom prst="rect">
              <a:avLst/>
            </a:prstGeom>
            <a:solidFill>
              <a:srgbClr val="000080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41" name="Freeform 89"/>
            <p:cNvSpPr>
              <a:spLocks/>
            </p:cNvSpPr>
            <p:nvPr/>
          </p:nvSpPr>
          <p:spPr bwMode="auto">
            <a:xfrm>
              <a:off x="8974139" y="2014538"/>
              <a:ext cx="155575" cy="449262"/>
            </a:xfrm>
            <a:custGeom>
              <a:avLst/>
              <a:gdLst/>
              <a:ahLst/>
              <a:cxnLst>
                <a:cxn ang="0">
                  <a:pos x="0" y="911"/>
                </a:cxn>
                <a:cxn ang="0">
                  <a:pos x="0" y="889"/>
                </a:cxn>
                <a:cxn ang="0">
                  <a:pos x="0" y="856"/>
                </a:cxn>
                <a:cxn ang="0">
                  <a:pos x="0" y="802"/>
                </a:cxn>
                <a:cxn ang="0">
                  <a:pos x="0" y="748"/>
                </a:cxn>
                <a:cxn ang="0">
                  <a:pos x="0" y="607"/>
                </a:cxn>
                <a:cxn ang="0">
                  <a:pos x="0" y="455"/>
                </a:cxn>
                <a:cxn ang="0">
                  <a:pos x="0" y="303"/>
                </a:cxn>
                <a:cxn ang="0">
                  <a:pos x="0" y="162"/>
                </a:cxn>
                <a:cxn ang="0">
                  <a:pos x="0" y="108"/>
                </a:cxn>
                <a:cxn ang="0">
                  <a:pos x="0" y="65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h="911">
                  <a:moveTo>
                    <a:pt x="0" y="911"/>
                  </a:moveTo>
                  <a:lnTo>
                    <a:pt x="0" y="889"/>
                  </a:lnTo>
                  <a:lnTo>
                    <a:pt x="0" y="856"/>
                  </a:lnTo>
                  <a:lnTo>
                    <a:pt x="0" y="802"/>
                  </a:lnTo>
                  <a:lnTo>
                    <a:pt x="0" y="748"/>
                  </a:lnTo>
                  <a:lnTo>
                    <a:pt x="0" y="607"/>
                  </a:lnTo>
                  <a:lnTo>
                    <a:pt x="0" y="455"/>
                  </a:lnTo>
                  <a:lnTo>
                    <a:pt x="0" y="303"/>
                  </a:lnTo>
                  <a:lnTo>
                    <a:pt x="0" y="162"/>
                  </a:lnTo>
                  <a:lnTo>
                    <a:pt x="0" y="108"/>
                  </a:lnTo>
                  <a:lnTo>
                    <a:pt x="0" y="65"/>
                  </a:lnTo>
                  <a:lnTo>
                    <a:pt x="0" y="21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0842" name="Text Box 90"/>
            <p:cNvSpPr txBox="1">
              <a:spLocks noChangeArrowheads="1"/>
            </p:cNvSpPr>
            <p:nvPr/>
          </p:nvSpPr>
          <p:spPr bwMode="auto">
            <a:xfrm>
              <a:off x="8081963" y="5151438"/>
              <a:ext cx="1789112" cy="338554"/>
            </a:xfrm>
            <a:prstGeom prst="rect">
              <a:avLst/>
            </a:prstGeom>
            <a:noFill/>
            <a:ln w="3175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 typeface="Arial" pitchFamily="34" charset="0"/>
                <a:buNone/>
              </a:pPr>
              <a:r>
                <a:rPr lang="en-US" sz="1600" b="1" dirty="0" err="1">
                  <a:ea typeface="MS PGothic" pitchFamily="34" charset="-128"/>
                  <a:sym typeface="Arial" pitchFamily="34" charset="0"/>
                </a:rPr>
                <a:t>C</a:t>
              </a:r>
              <a:r>
                <a:rPr lang="en-US" sz="1600" b="1" baseline="-25000" dirty="0" err="1">
                  <a:ea typeface="MS PGothic" pitchFamily="34" charset="-128"/>
                  <a:sym typeface="Arial" pitchFamily="34" charset="0"/>
                </a:rPr>
                <a:t>valle</a:t>
              </a:r>
              <a:endParaRPr lang="en-US" sz="1600" b="1" baseline="-25000" dirty="0">
                <a:ea typeface="MS PGothic" pitchFamily="34" charset="-128"/>
                <a:sym typeface="Arial" pitchFamily="34" charset="0"/>
              </a:endParaRPr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 descr="mk:@MSITStore:C:\Users\Ezequiel\Documents\Eze\Libros\Mandell_6_.chm::/127.0.0.1_3a800/mandell/home.mdconsult.com.online.uchc.edu/das/book/body/0/1259/f124001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es-ES" altLang="es-AR"/>
          </a:p>
        </p:txBody>
      </p:sp>
      <p:sp>
        <p:nvSpPr>
          <p:cNvPr id="28675" name="AutoShape 9" descr="mk:@MSITStore:C:\Users\Ezequiel\Documents\Eze\Libros\Mandell_6_.chm::/127.0.0.1_3a800/mandell/home.mdconsult.com.online.uchc.edu/das/book/body/0/1259/f124001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es-ES" altLang="es-AR"/>
          </a:p>
        </p:txBody>
      </p:sp>
      <p:pic>
        <p:nvPicPr>
          <p:cNvPr id="2867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113"/>
            <a:ext cx="91440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 Box 3"/>
          <p:cNvSpPr txBox="1">
            <a:spLocks noChangeArrowheads="1"/>
          </p:cNvSpPr>
          <p:nvPr/>
        </p:nvSpPr>
        <p:spPr bwMode="auto">
          <a:xfrm>
            <a:off x="287338" y="188913"/>
            <a:ext cx="684053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5904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altLang="es-AR" b="1" dirty="0" smtClean="0">
                <a:solidFill>
                  <a:srgbClr val="003366"/>
                </a:solidFill>
                <a:ea typeface="Microsoft YaHei" pitchFamily="34" charset="-122"/>
              </a:rPr>
              <a:t>PACIENTES EXPERIMENTADOS SIN RAMS A DRV/r</a:t>
            </a:r>
            <a:endParaRPr lang="es-ES" altLang="es-AR" b="1" dirty="0">
              <a:solidFill>
                <a:srgbClr val="FB4747"/>
              </a:solidFill>
              <a:ea typeface="Microsoft YaHei" pitchFamily="34" charset="-122"/>
            </a:endParaRPr>
          </a:p>
        </p:txBody>
      </p:sp>
      <p:sp>
        <p:nvSpPr>
          <p:cNvPr id="28678" name="Title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¿</a:t>
            </a:r>
            <a:r>
              <a:rPr lang="en-US" sz="3200" b="1" dirty="0" err="1" smtClean="0"/>
              <a:t>Darunavir</a:t>
            </a:r>
            <a:r>
              <a:rPr lang="en-US" sz="3200" b="1" dirty="0" smtClean="0"/>
              <a:t> QD o BID?</a:t>
            </a:r>
          </a:p>
        </p:txBody>
      </p:sp>
      <p:sp>
        <p:nvSpPr>
          <p:cNvPr id="28679" name="Rectangle 5"/>
          <p:cNvSpPr txBox="1">
            <a:spLocks noChangeArrowheads="1"/>
          </p:cNvSpPr>
          <p:nvPr/>
        </p:nvSpPr>
        <p:spPr bwMode="auto">
          <a:xfrm>
            <a:off x="34925" y="1509713"/>
            <a:ext cx="9109075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800" b="1" dirty="0">
                <a:latin typeface="Calibri" pitchFamily="34" charset="0"/>
              </a:rPr>
              <a:t> </a:t>
            </a:r>
            <a:r>
              <a:rPr lang="es-ES_tradnl" sz="1800" b="1" dirty="0">
                <a:latin typeface="Calibri" pitchFamily="34" charset="0"/>
              </a:rPr>
              <a:t>ODIN (TMC114-C229) fue un estudio de fase </a:t>
            </a:r>
            <a:r>
              <a:rPr lang="es-ES_tradnl" sz="1800" b="1" dirty="0" err="1">
                <a:latin typeface="Calibri" pitchFamily="34" charset="0"/>
              </a:rPr>
              <a:t>IIIb</a:t>
            </a:r>
            <a:r>
              <a:rPr lang="es-ES_tradnl" sz="1800" b="1" dirty="0">
                <a:latin typeface="Calibri" pitchFamily="34" charset="0"/>
              </a:rPr>
              <a:t>, </a:t>
            </a:r>
            <a:r>
              <a:rPr lang="es-ES_tradnl" sz="1800" b="1" dirty="0" err="1">
                <a:latin typeface="Calibri" pitchFamily="34" charset="0"/>
              </a:rPr>
              <a:t>randomizado</a:t>
            </a:r>
            <a:r>
              <a:rPr lang="es-ES_tradnl" sz="1800" b="1" dirty="0">
                <a:latin typeface="Calibri" pitchFamily="34" charset="0"/>
              </a:rPr>
              <a:t> y abierto</a:t>
            </a:r>
            <a:r>
              <a:rPr lang="en-US" sz="1800" b="1" dirty="0">
                <a:latin typeface="Calibri" pitchFamily="34" charset="0"/>
              </a:rPr>
              <a:t> 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s-ES_tradnl" dirty="0">
                <a:latin typeface="Calibri" pitchFamily="34" charset="0"/>
              </a:rPr>
              <a:t>comparó la eficacia, seguridad y tolerabilidad en la Semana 48 en adultos </a:t>
            </a:r>
            <a:r>
              <a:rPr lang="es-ES_tradnl" u="sng" dirty="0">
                <a:latin typeface="Calibri" pitchFamily="34" charset="0"/>
              </a:rPr>
              <a:t>experimentados sin </a:t>
            </a:r>
            <a:r>
              <a:rPr lang="es-ES_tradnl" u="sng" dirty="0" err="1">
                <a:latin typeface="Calibri" pitchFamily="34" charset="0"/>
              </a:rPr>
              <a:t>RAMs</a:t>
            </a:r>
            <a:r>
              <a:rPr lang="es-ES_tradnl" u="sng" dirty="0">
                <a:latin typeface="Calibri" pitchFamily="34" charset="0"/>
              </a:rPr>
              <a:t> a </a:t>
            </a:r>
            <a:r>
              <a:rPr lang="es-ES_tradnl" u="sng" dirty="0" smtClean="0">
                <a:latin typeface="Calibri" pitchFamily="34" charset="0"/>
              </a:rPr>
              <a:t>DARUNAVIR</a:t>
            </a:r>
            <a:endParaRPr lang="en-US" u="sng" dirty="0">
              <a:latin typeface="Calibri" pitchFamily="34" charset="0"/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107950" y="5487988"/>
            <a:ext cx="91122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alibri" pitchFamily="34" charset="0"/>
                <a:ea typeface="ＭＳ Ｐゴシック" pitchFamily="34" charset="-128"/>
              </a:rPr>
              <a:t>*</a:t>
            </a:r>
            <a:r>
              <a:rPr lang="es-ES_tradnl" sz="1200">
                <a:latin typeface="Calibri" pitchFamily="34" charset="0"/>
              </a:rPr>
              <a:t> Las RAM a PREZISTA incluyen las siguientes mutaciones</a:t>
            </a:r>
            <a:r>
              <a:rPr lang="en-US" sz="1200">
                <a:latin typeface="Calibri" pitchFamily="34" charset="0"/>
                <a:ea typeface="ＭＳ Ｐゴシック" pitchFamily="34" charset="-128"/>
              </a:rPr>
              <a:t>: </a:t>
            </a:r>
            <a:r>
              <a:rPr lang="nn-NO" sz="1200">
                <a:latin typeface="Calibri" pitchFamily="34" charset="0"/>
                <a:ea typeface="ＭＳ Ｐゴシック" pitchFamily="34" charset="-128"/>
              </a:rPr>
              <a:t>V11I, V32I, L33F, I47V, I50V, I54L, I54M, T74P, L76V, I84V, L89V;</a:t>
            </a:r>
            <a:r>
              <a:rPr lang="en-US" sz="120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sz="1200" baseline="30000">
                <a:latin typeface="Calibri" pitchFamily="34" charset="0"/>
                <a:ea typeface="ＭＳ Ｐゴシック" pitchFamily="34" charset="-128"/>
              </a:rPr>
              <a:t>‡</a:t>
            </a:r>
            <a:r>
              <a:rPr lang="en-US" sz="1200">
                <a:latin typeface="Calibri" pitchFamily="34" charset="0"/>
                <a:ea typeface="ＭＳ Ｐゴシック" pitchFamily="34" charset="-128"/>
              </a:rPr>
              <a:t>I</a:t>
            </a:r>
            <a:r>
              <a:rPr lang="es-ES_tradnl" sz="1200">
                <a:latin typeface="Calibri" pitchFamily="34" charset="0"/>
              </a:rPr>
              <a:t> l OBR individualizado incluía </a:t>
            </a:r>
            <a:r>
              <a:rPr lang="en-US" sz="1200">
                <a:latin typeface="Calibri" pitchFamily="34" charset="0"/>
                <a:ea typeface="ＭＳ Ｐゴシック" pitchFamily="34" charset="-128"/>
                <a:sym typeface="Symbol" pitchFamily="18" charset="2"/>
              </a:rPr>
              <a:t>2 N(t)RTI</a:t>
            </a:r>
            <a:r>
              <a:rPr lang="en-US" sz="1200">
                <a:latin typeface="Calibri" pitchFamily="34" charset="0"/>
                <a:ea typeface="ＭＳ Ｐゴシック" pitchFamily="34" charset="-128"/>
              </a:rPr>
              <a:t> con base en los antecedentes de ARV y las pruebas de resistencia</a:t>
            </a:r>
            <a:endParaRPr lang="en-GB" sz="1200">
              <a:latin typeface="Calibri" pitchFamily="34" charset="0"/>
              <a:ea typeface="ＭＳ Ｐゴシック" pitchFamily="34" charset="-128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22238" y="2659063"/>
            <a:ext cx="8929687" cy="2789237"/>
            <a:chOff x="1987550" y="2668588"/>
            <a:chExt cx="8312151" cy="2788802"/>
          </a:xfrm>
        </p:grpSpPr>
        <p:sp>
          <p:nvSpPr>
            <p:cNvPr id="28683" name="Text Box 4"/>
            <p:cNvSpPr txBox="1">
              <a:spLocks noChangeArrowheads="1"/>
            </p:cNvSpPr>
            <p:nvPr/>
          </p:nvSpPr>
          <p:spPr bwMode="auto">
            <a:xfrm>
              <a:off x="6335714" y="3095626"/>
              <a:ext cx="3681554" cy="708025"/>
            </a:xfrm>
            <a:prstGeom prst="rect">
              <a:avLst/>
            </a:prstGeom>
            <a:solidFill>
              <a:srgbClr val="0099FF"/>
            </a:solidFill>
            <a:ln w="28575">
              <a:noFill/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DRV/r </a:t>
              </a:r>
              <a:r>
                <a:rPr lang="en-US" b="1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800/100mg </a:t>
              </a:r>
              <a:r>
                <a:rPr lang="en-US" b="1" dirty="0" err="1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qd</a:t>
              </a:r>
              <a:r>
                <a:rPr lang="en-US" b="1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 </a:t>
              </a:r>
              <a:br>
                <a:rPr lang="en-US" b="1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</a:br>
              <a:r>
                <a:rPr lang="en-US" b="1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 + </a:t>
              </a:r>
              <a:r>
                <a:rPr lang="en-GB" b="1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OBR (</a:t>
              </a:r>
              <a:r>
                <a:rPr lang="en-US" b="1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  <a:sym typeface="Symbol" pitchFamily="18" charset="2"/>
                </a:rPr>
                <a:t></a:t>
              </a:r>
              <a:r>
                <a:rPr lang="en-US" b="1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2 NRTI</a:t>
              </a:r>
              <a:r>
                <a:rPr lang="en-GB" b="1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)</a:t>
              </a:r>
              <a:r>
                <a:rPr lang="en-GB" b="1" baseline="30000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‡</a:t>
              </a:r>
              <a:r>
                <a:rPr lang="en-GB" b="1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 (N=294)</a:t>
              </a:r>
            </a:p>
          </p:txBody>
        </p:sp>
        <p:sp>
          <p:nvSpPr>
            <p:cNvPr id="28684" name="Text Box 5"/>
            <p:cNvSpPr txBox="1">
              <a:spLocks noChangeArrowheads="1"/>
            </p:cNvSpPr>
            <p:nvPr/>
          </p:nvSpPr>
          <p:spPr bwMode="auto">
            <a:xfrm>
              <a:off x="6346825" y="4010026"/>
              <a:ext cx="3670444" cy="708025"/>
            </a:xfrm>
            <a:prstGeom prst="rect">
              <a:avLst/>
            </a:prstGeom>
            <a:solidFill>
              <a:srgbClr val="3E841C"/>
            </a:solidFill>
            <a:ln w="28575">
              <a:noFill/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DRV/r </a:t>
              </a:r>
              <a:r>
                <a:rPr lang="en-US" b="1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600/100mg bid</a:t>
              </a:r>
            </a:p>
            <a:p>
              <a:pPr algn="ctr"/>
              <a:r>
                <a:rPr lang="en-US" b="1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+ </a:t>
              </a:r>
              <a:r>
                <a:rPr lang="en-GB" b="1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OBR (</a:t>
              </a:r>
              <a:r>
                <a:rPr lang="en-US" b="1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  <a:sym typeface="Symbol" pitchFamily="18" charset="2"/>
                </a:rPr>
                <a:t></a:t>
              </a:r>
              <a:r>
                <a:rPr lang="en-US" b="1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2 NRTI</a:t>
              </a:r>
              <a:r>
                <a:rPr lang="en-GB" b="1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)</a:t>
              </a:r>
              <a:r>
                <a:rPr lang="en-GB" b="1" baseline="30000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‡</a:t>
              </a:r>
              <a:r>
                <a:rPr lang="en-GB" b="1" dirty="0">
                  <a:solidFill>
                    <a:schemeClr val="bg1"/>
                  </a:solidFill>
                  <a:latin typeface="Calibri" pitchFamily="34" charset="0"/>
                  <a:ea typeface="ＭＳ Ｐゴシック" pitchFamily="34" charset="-128"/>
                </a:rPr>
                <a:t> (N=296)</a:t>
              </a:r>
              <a:endParaRPr lang="en-US" b="1" dirty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41" name="Rectangle 6"/>
            <p:cNvSpPr>
              <a:spLocks noChangeArrowheads="1"/>
            </p:cNvSpPr>
            <p:nvPr/>
          </p:nvSpPr>
          <p:spPr bwMode="auto">
            <a:xfrm>
              <a:off x="1987550" y="2809853"/>
              <a:ext cx="2383555" cy="245027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72000" tIns="72000" rIns="72000" bIns="72000">
              <a:spAutoFit/>
            </a:bodyPr>
            <a:lstStyle/>
            <a:p>
              <a:pPr marL="177800" indent="-177800" fontAlgn="auto">
                <a:lnSpc>
                  <a:spcPct val="90000"/>
                </a:lnSpc>
                <a:spcBef>
                  <a:spcPts val="0"/>
                </a:spcBef>
                <a:spcAft>
                  <a:spcPct val="20000"/>
                </a:spcAft>
                <a:buClr>
                  <a:srgbClr val="FFFF00"/>
                </a:buClr>
                <a:buFontTx/>
                <a:buChar char="•"/>
                <a:defRPr/>
              </a:pPr>
              <a:r>
                <a:rPr lang="en-GB" sz="1400" b="1" dirty="0" err="1">
                  <a:ea typeface="MS PGothic" pitchFamily="34" charset="-128"/>
                </a:rPr>
                <a:t>Pacientes</a:t>
              </a:r>
              <a:r>
                <a:rPr lang="en-GB" sz="1400" b="1" dirty="0">
                  <a:ea typeface="MS PGothic" pitchFamily="34" charset="-128"/>
                </a:rPr>
                <a:t> con </a:t>
              </a:r>
              <a:r>
                <a:rPr lang="en-GB" sz="1400" b="1" dirty="0" err="1">
                  <a:ea typeface="MS PGothic" pitchFamily="34" charset="-128"/>
                </a:rPr>
                <a:t>experiencia</a:t>
              </a:r>
              <a:r>
                <a:rPr lang="en-GB" sz="1400" b="1" dirty="0">
                  <a:ea typeface="MS PGothic" pitchFamily="34" charset="-128"/>
                </a:rPr>
                <a:t> a ARV, </a:t>
              </a:r>
              <a:r>
                <a:rPr lang="en-GB" sz="1400" b="1" dirty="0">
                  <a:ea typeface="MS PGothic" pitchFamily="34" charset="-128"/>
                  <a:sym typeface="Symbol" pitchFamily="18" charset="2"/>
                </a:rPr>
                <a:t></a:t>
              </a:r>
              <a:r>
                <a:rPr lang="en-GB" sz="1400" b="1" dirty="0">
                  <a:ea typeface="MS PGothic" pitchFamily="34" charset="-128"/>
                </a:rPr>
                <a:t>18 </a:t>
              </a:r>
              <a:r>
                <a:rPr lang="en-GB" sz="1400" b="1" dirty="0" err="1">
                  <a:ea typeface="MS PGothic" pitchFamily="34" charset="-128"/>
                </a:rPr>
                <a:t>años</a:t>
              </a:r>
              <a:r>
                <a:rPr lang="en-GB" sz="1400" b="1" dirty="0">
                  <a:ea typeface="MS PGothic" pitchFamily="34" charset="-128"/>
                </a:rPr>
                <a:t> de </a:t>
              </a:r>
              <a:r>
                <a:rPr lang="en-GB" sz="1400" b="1" dirty="0" err="1">
                  <a:ea typeface="MS PGothic" pitchFamily="34" charset="-128"/>
                </a:rPr>
                <a:t>edad</a:t>
              </a:r>
              <a:endParaRPr lang="en-GB" sz="1400" b="1" dirty="0">
                <a:ea typeface="MS PGothic" pitchFamily="34" charset="-128"/>
              </a:endParaRPr>
            </a:p>
            <a:p>
              <a:pPr marL="177800" indent="-177800" fontAlgn="auto">
                <a:lnSpc>
                  <a:spcPct val="90000"/>
                </a:lnSpc>
                <a:spcBef>
                  <a:spcPts val="0"/>
                </a:spcBef>
                <a:spcAft>
                  <a:spcPct val="20000"/>
                </a:spcAft>
                <a:buClr>
                  <a:srgbClr val="FFFF00"/>
                </a:buClr>
                <a:buFontTx/>
                <a:buChar char="•"/>
                <a:defRPr/>
              </a:pPr>
              <a:r>
                <a:rPr lang="en-GB" sz="1400" b="1" dirty="0" err="1">
                  <a:ea typeface="MS PGothic" pitchFamily="34" charset="-128"/>
                </a:rPr>
                <a:t>ARN</a:t>
              </a:r>
              <a:r>
                <a:rPr lang="en-GB" sz="1400" b="1" dirty="0">
                  <a:ea typeface="MS PGothic" pitchFamily="34" charset="-128"/>
                </a:rPr>
                <a:t> de VIH-1 </a:t>
              </a:r>
              <a:br>
                <a:rPr lang="en-GB" sz="1400" b="1" dirty="0">
                  <a:ea typeface="MS PGothic" pitchFamily="34" charset="-128"/>
                </a:rPr>
              </a:br>
              <a:r>
                <a:rPr lang="en-GB" sz="1400" b="1" dirty="0">
                  <a:ea typeface="MS PGothic" pitchFamily="34" charset="-128"/>
                </a:rPr>
                <a:t>&gt;1000 </a:t>
              </a:r>
              <a:r>
                <a:rPr lang="en-GB" sz="1400" b="1" dirty="0" err="1">
                  <a:ea typeface="MS PGothic" pitchFamily="34" charset="-128"/>
                </a:rPr>
                <a:t>copias</a:t>
              </a:r>
              <a:r>
                <a:rPr lang="en-GB" sz="1400" b="1" dirty="0">
                  <a:ea typeface="MS PGothic" pitchFamily="34" charset="-128"/>
                </a:rPr>
                <a:t>/ml</a:t>
              </a:r>
            </a:p>
            <a:p>
              <a:pPr marL="177800" indent="-177800" fontAlgn="auto">
                <a:lnSpc>
                  <a:spcPct val="90000"/>
                </a:lnSpc>
                <a:spcBef>
                  <a:spcPts val="0"/>
                </a:spcBef>
                <a:spcAft>
                  <a:spcPct val="20000"/>
                </a:spcAft>
                <a:buClr>
                  <a:srgbClr val="FFFF00"/>
                </a:buClr>
                <a:buFontTx/>
                <a:buChar char="•"/>
                <a:defRPr/>
              </a:pPr>
              <a:r>
                <a:rPr lang="en-GB" sz="1400" b="1" dirty="0" err="1">
                  <a:ea typeface="MS PGothic" pitchFamily="34" charset="-128"/>
                </a:rPr>
                <a:t>Recuento</a:t>
              </a:r>
              <a:r>
                <a:rPr lang="en-GB" sz="1400" b="1" dirty="0">
                  <a:ea typeface="MS PGothic" pitchFamily="34" charset="-128"/>
                </a:rPr>
                <a:t> de </a:t>
              </a:r>
              <a:r>
                <a:rPr lang="en-GB" sz="1400" b="1" dirty="0" err="1">
                  <a:ea typeface="MS PGothic" pitchFamily="34" charset="-128"/>
                </a:rPr>
                <a:t>células</a:t>
              </a:r>
              <a:r>
                <a:rPr lang="en-GB" sz="1400" b="1" dirty="0">
                  <a:ea typeface="MS PGothic" pitchFamily="34" charset="-128"/>
                </a:rPr>
                <a:t> CD4 &gt;50 </a:t>
              </a:r>
              <a:r>
                <a:rPr lang="en-GB" sz="1400" b="1" dirty="0" err="1">
                  <a:ea typeface="MS PGothic" pitchFamily="34" charset="-128"/>
                </a:rPr>
                <a:t>células</a:t>
              </a:r>
              <a:r>
                <a:rPr lang="en-GB" sz="1400" b="1" dirty="0">
                  <a:ea typeface="MS PGothic" pitchFamily="34" charset="-128"/>
                </a:rPr>
                <a:t>/mm</a:t>
              </a:r>
              <a:r>
                <a:rPr lang="en-GB" sz="1400" b="1" baseline="30000" dirty="0">
                  <a:ea typeface="MS PGothic" pitchFamily="34" charset="-128"/>
                </a:rPr>
                <a:t>3</a:t>
              </a:r>
            </a:p>
            <a:p>
              <a:pPr marL="177800" indent="-177800" fontAlgn="auto">
                <a:lnSpc>
                  <a:spcPct val="90000"/>
                </a:lnSpc>
                <a:spcBef>
                  <a:spcPts val="0"/>
                </a:spcBef>
                <a:spcAft>
                  <a:spcPct val="20000"/>
                </a:spcAft>
                <a:buClr>
                  <a:srgbClr val="FFFF00"/>
                </a:buClr>
                <a:buFontTx/>
                <a:buChar char="•"/>
                <a:defRPr/>
              </a:pPr>
              <a:r>
                <a:rPr lang="en-GB" sz="1400" b="1" dirty="0">
                  <a:ea typeface="MS PGothic" pitchFamily="34" charset="-128"/>
                </a:rPr>
                <a:t>Sin RAMs a </a:t>
              </a:r>
              <a:r>
                <a:rPr lang="en-GB" sz="1400" b="1" dirty="0" smtClean="0">
                  <a:ea typeface="MS PGothic" pitchFamily="34" charset="-128"/>
                </a:rPr>
                <a:t>DRV </a:t>
              </a:r>
              <a:r>
                <a:rPr lang="en-GB" sz="1400" b="1" dirty="0">
                  <a:ea typeface="MS PGothic" pitchFamily="34" charset="-128"/>
                </a:rPr>
                <a:t>en la </a:t>
              </a:r>
              <a:r>
                <a:rPr lang="en-GB" sz="1400" b="1" dirty="0" err="1">
                  <a:ea typeface="MS PGothic" pitchFamily="34" charset="-128"/>
                </a:rPr>
                <a:t>selección</a:t>
              </a:r>
              <a:r>
                <a:rPr lang="en-GB" sz="1400" b="1" dirty="0">
                  <a:ea typeface="MS PGothic" pitchFamily="34" charset="-128"/>
                </a:rPr>
                <a:t>*</a:t>
              </a:r>
            </a:p>
            <a:p>
              <a:pPr marL="177800" indent="-177800" fontAlgn="auto">
                <a:lnSpc>
                  <a:spcPct val="90000"/>
                </a:lnSpc>
                <a:spcBef>
                  <a:spcPts val="0"/>
                </a:spcBef>
                <a:spcAft>
                  <a:spcPct val="20000"/>
                </a:spcAft>
                <a:buClr>
                  <a:srgbClr val="FFFF00"/>
                </a:buClr>
                <a:buFontTx/>
                <a:buChar char="•"/>
                <a:defRPr/>
              </a:pPr>
              <a:r>
                <a:rPr lang="en-GB" sz="1400" b="1" dirty="0" err="1">
                  <a:ea typeface="MS PGothic" pitchFamily="34" charset="-128"/>
                </a:rPr>
                <a:t>HAART</a:t>
              </a:r>
              <a:r>
                <a:rPr lang="en-GB" sz="1400" b="1" dirty="0">
                  <a:ea typeface="MS PGothic" pitchFamily="34" charset="-128"/>
                </a:rPr>
                <a:t> </a:t>
              </a:r>
              <a:r>
                <a:rPr lang="en-GB" sz="1400" b="1" dirty="0" err="1">
                  <a:ea typeface="MS PGothic" pitchFamily="34" charset="-128"/>
                </a:rPr>
                <a:t>estable</a:t>
              </a:r>
              <a:r>
                <a:rPr lang="en-GB" sz="1400" b="1" dirty="0">
                  <a:ea typeface="MS PGothic" pitchFamily="34" charset="-128"/>
                </a:rPr>
                <a:t> </a:t>
              </a:r>
              <a:r>
                <a:rPr lang="en-GB" sz="1400" b="1" dirty="0" err="1">
                  <a:ea typeface="MS PGothic" pitchFamily="34" charset="-128"/>
                </a:rPr>
                <a:t>durante</a:t>
              </a:r>
              <a:r>
                <a:rPr lang="en-GB" sz="1400" b="1" dirty="0">
                  <a:ea typeface="MS PGothic" pitchFamily="34" charset="-128"/>
                </a:rPr>
                <a:t/>
              </a:r>
              <a:br>
                <a:rPr lang="en-GB" sz="1400" b="1" dirty="0">
                  <a:ea typeface="MS PGothic" pitchFamily="34" charset="-128"/>
                </a:rPr>
              </a:br>
              <a:r>
                <a:rPr lang="en-GB" sz="1400" b="1" dirty="0">
                  <a:ea typeface="MS PGothic" pitchFamily="34" charset="-128"/>
                  <a:sym typeface="Symbol" pitchFamily="18" charset="2"/>
                </a:rPr>
                <a:t></a:t>
              </a:r>
              <a:r>
                <a:rPr lang="en-GB" sz="1400" b="1" dirty="0">
                  <a:ea typeface="MS PGothic" pitchFamily="34" charset="-128"/>
                </a:rPr>
                <a:t>12 </a:t>
              </a:r>
              <a:r>
                <a:rPr lang="en-GB" sz="1400" b="1" dirty="0" err="1">
                  <a:ea typeface="MS PGothic" pitchFamily="34" charset="-128"/>
                </a:rPr>
                <a:t>semanas</a:t>
              </a:r>
              <a:endParaRPr lang="en-US" sz="1400" b="1" dirty="0">
                <a:ea typeface="MS PGothic" pitchFamily="34" charset="-128"/>
              </a:endParaRPr>
            </a:p>
          </p:txBody>
        </p:sp>
        <p:sp>
          <p:nvSpPr>
            <p:cNvPr id="28686" name="Rectangle 7"/>
            <p:cNvSpPr>
              <a:spLocks noChangeArrowheads="1"/>
            </p:cNvSpPr>
            <p:nvPr/>
          </p:nvSpPr>
          <p:spPr bwMode="auto">
            <a:xfrm>
              <a:off x="4676775" y="2925763"/>
              <a:ext cx="1428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latin typeface="Calibri" pitchFamily="34" charset="0"/>
                  <a:ea typeface="ＭＳ Ｐゴシック" pitchFamily="34" charset="-128"/>
                </a:rPr>
                <a:t>590 pacientes randomizados</a:t>
              </a:r>
              <a:endParaRPr lang="en-GB" sz="1400" b="1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28687" name="Text Box 9"/>
            <p:cNvSpPr txBox="1">
              <a:spLocks noChangeArrowheads="1"/>
            </p:cNvSpPr>
            <p:nvPr/>
          </p:nvSpPr>
          <p:spPr bwMode="auto">
            <a:xfrm>
              <a:off x="6221414" y="2668588"/>
              <a:ext cx="407828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600" b="1">
                  <a:latin typeface="Calibri" pitchFamily="34" charset="0"/>
                  <a:ea typeface="ＭＳ Ｐゴシック" pitchFamily="34" charset="-128"/>
                </a:rPr>
                <a:t>Fase de tratamiento (hasta 48 semanas)</a:t>
              </a:r>
            </a:p>
          </p:txBody>
        </p:sp>
        <p:cxnSp>
          <p:nvCxnSpPr>
            <p:cNvPr id="28688" name="AutoShape 10"/>
            <p:cNvCxnSpPr>
              <a:cxnSpLocks noChangeShapeType="1"/>
              <a:stCxn id="41" idx="3"/>
              <a:endCxn id="28683" idx="1"/>
            </p:cNvCxnSpPr>
            <p:nvPr/>
          </p:nvCxnSpPr>
          <p:spPr bwMode="auto">
            <a:xfrm flipV="1">
              <a:off x="4371105" y="3449639"/>
              <a:ext cx="1964609" cy="58535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8689" name="AutoShape 11"/>
            <p:cNvCxnSpPr>
              <a:cxnSpLocks noChangeShapeType="1"/>
              <a:stCxn id="41" idx="3"/>
              <a:endCxn id="28684" idx="1"/>
            </p:cNvCxnSpPr>
            <p:nvPr/>
          </p:nvCxnSpPr>
          <p:spPr bwMode="auto">
            <a:xfrm>
              <a:off x="4371105" y="4034989"/>
              <a:ext cx="1975720" cy="32905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8690" name="Rectangle 12"/>
            <p:cNvSpPr>
              <a:spLocks noChangeArrowheads="1"/>
            </p:cNvSpPr>
            <p:nvPr/>
          </p:nvSpPr>
          <p:spPr bwMode="auto">
            <a:xfrm>
              <a:off x="4440239" y="4287839"/>
              <a:ext cx="1781175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>
                  <a:latin typeface="Calibri" pitchFamily="34" charset="0"/>
                  <a:ea typeface="ＭＳ Ｐゴシック" pitchFamily="34" charset="-128"/>
                </a:rPr>
                <a:t>Pacientes estratificados por ARN de VIH-1 en la selección (</a:t>
              </a:r>
              <a:r>
                <a:rPr lang="en-GB" sz="1400">
                  <a:latin typeface="Calibri" pitchFamily="34" charset="0"/>
                  <a:ea typeface="ＭＳ Ｐゴシック" pitchFamily="34" charset="-128"/>
                  <a:sym typeface="Symbol" pitchFamily="18" charset="2"/>
                </a:rPr>
                <a:t>50.000, &gt;50.000 copias/ml)</a:t>
              </a:r>
            </a:p>
          </p:txBody>
        </p:sp>
      </p:grpSp>
      <p:sp>
        <p:nvSpPr>
          <p:cNvPr id="28682" name="Text Box 14"/>
          <p:cNvSpPr txBox="1">
            <a:spLocks noChangeArrowheads="1"/>
          </p:cNvSpPr>
          <p:nvPr/>
        </p:nvSpPr>
        <p:spPr bwMode="auto">
          <a:xfrm>
            <a:off x="5795963" y="6624638"/>
            <a:ext cx="31670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100">
                <a:latin typeface="Calibri" pitchFamily="34" charset="0"/>
              </a:rPr>
              <a:t>Cahn P, et al. AIDS 2011.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" descr="mk:@MSITStore:C:\Users\Ezequiel\Documents\Eze\Libros\Mandell_6_.chm::/127.0.0.1_3a800/mandell/home.mdconsult.com.online.uchc.edu/das/book/body/0/1259/f124001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es-ES" altLang="es-AR"/>
          </a:p>
        </p:txBody>
      </p:sp>
      <p:sp>
        <p:nvSpPr>
          <p:cNvPr id="29699" name="AutoShape 9" descr="mk:@MSITStore:C:\Users\Ezequiel\Documents\Eze\Libros\Mandell_6_.chm::/127.0.0.1_3a800/mandell/home.mdconsult.com.online.uchc.edu/das/book/body/0/1259/f124001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es-ES" altLang="es-AR"/>
          </a:p>
        </p:txBody>
      </p:sp>
      <p:pic>
        <p:nvPicPr>
          <p:cNvPr id="2970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113"/>
            <a:ext cx="91440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 Box 3"/>
          <p:cNvSpPr txBox="1">
            <a:spLocks noChangeArrowheads="1"/>
          </p:cNvSpPr>
          <p:nvPr/>
        </p:nvSpPr>
        <p:spPr bwMode="auto">
          <a:xfrm>
            <a:off x="287338" y="188913"/>
            <a:ext cx="684053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5904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altLang="es-AR" b="1">
                <a:solidFill>
                  <a:srgbClr val="003366"/>
                </a:solidFill>
                <a:ea typeface="Microsoft YaHei" pitchFamily="34" charset="-122"/>
              </a:rPr>
              <a:t>CASO CLINICO/ </a:t>
            </a:r>
            <a:r>
              <a:rPr lang="es-ES" altLang="es-AR" b="1">
                <a:solidFill>
                  <a:srgbClr val="FB4747"/>
                </a:solidFill>
                <a:ea typeface="Microsoft YaHei" pitchFamily="34" charset="-122"/>
              </a:rPr>
              <a:t>SIMPLIFICACIÓN</a:t>
            </a:r>
          </a:p>
        </p:txBody>
      </p:sp>
      <p:sp>
        <p:nvSpPr>
          <p:cNvPr id="29702" name="Title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smtClean="0"/>
              <a:t>¿Darunavir QD o BID?</a:t>
            </a:r>
          </a:p>
        </p:txBody>
      </p:sp>
      <p:sp>
        <p:nvSpPr>
          <p:cNvPr id="29703" name="Rectangle 5"/>
          <p:cNvSpPr txBox="1">
            <a:spLocks noChangeArrowheads="1"/>
          </p:cNvSpPr>
          <p:nvPr/>
        </p:nvSpPr>
        <p:spPr bwMode="auto">
          <a:xfrm>
            <a:off x="34925" y="1293813"/>
            <a:ext cx="9109075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b="1" dirty="0">
                <a:latin typeface="Calibri" pitchFamily="34" charset="0"/>
              </a:rPr>
              <a:t> </a:t>
            </a:r>
            <a:r>
              <a:rPr lang="es-ES_tradnl" sz="1600" b="1" dirty="0">
                <a:latin typeface="Calibri" pitchFamily="34" charset="0"/>
              </a:rPr>
              <a:t>ODIN (TMC114-C229) fue un estudio de fase </a:t>
            </a:r>
            <a:r>
              <a:rPr lang="es-ES_tradnl" sz="1600" b="1" dirty="0" err="1">
                <a:latin typeface="Calibri" pitchFamily="34" charset="0"/>
              </a:rPr>
              <a:t>IIIb</a:t>
            </a:r>
            <a:r>
              <a:rPr lang="es-ES_tradnl" sz="1600" b="1" dirty="0">
                <a:latin typeface="Calibri" pitchFamily="34" charset="0"/>
              </a:rPr>
              <a:t>, </a:t>
            </a:r>
            <a:r>
              <a:rPr lang="es-ES_tradnl" sz="1600" b="1" dirty="0" err="1">
                <a:latin typeface="Calibri" pitchFamily="34" charset="0"/>
              </a:rPr>
              <a:t>randomizado</a:t>
            </a:r>
            <a:r>
              <a:rPr lang="es-ES_tradnl" sz="1600" b="1" dirty="0">
                <a:latin typeface="Calibri" pitchFamily="34" charset="0"/>
              </a:rPr>
              <a:t> y abierto</a:t>
            </a:r>
            <a:r>
              <a:rPr lang="en-US" sz="1600" b="1" dirty="0">
                <a:latin typeface="Calibri" pitchFamily="34" charset="0"/>
              </a:rPr>
              <a:t> 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50825" y="1804988"/>
            <a:ext cx="8740775" cy="4719637"/>
            <a:chOff x="1927225" y="1536701"/>
            <a:chExt cx="8740775" cy="4719637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4132264" y="3813175"/>
              <a:ext cx="60325" cy="469900"/>
              <a:chOff x="1264" y="3032"/>
              <a:chExt cx="38" cy="238"/>
            </a:xfrm>
          </p:grpSpPr>
          <p:sp>
            <p:nvSpPr>
              <p:cNvPr id="29806" name="Line 3"/>
              <p:cNvSpPr>
                <a:spLocks noChangeShapeType="1"/>
              </p:cNvSpPr>
              <p:nvPr/>
            </p:nvSpPr>
            <p:spPr bwMode="auto">
              <a:xfrm>
                <a:off x="1282" y="3032"/>
                <a:ext cx="2" cy="238"/>
              </a:xfrm>
              <a:prstGeom prst="line">
                <a:avLst/>
              </a:prstGeom>
              <a:noFill/>
              <a:ln w="25400">
                <a:solidFill>
                  <a:srgbClr val="0099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9807" name="Line 4"/>
              <p:cNvSpPr>
                <a:spLocks noChangeShapeType="1"/>
              </p:cNvSpPr>
              <p:nvPr/>
            </p:nvSpPr>
            <p:spPr bwMode="auto">
              <a:xfrm>
                <a:off x="1264" y="3032"/>
                <a:ext cx="38" cy="0"/>
              </a:xfrm>
              <a:prstGeom prst="line">
                <a:avLst/>
              </a:prstGeom>
              <a:noFill/>
              <a:ln w="25400">
                <a:solidFill>
                  <a:srgbClr val="0099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9808" name="Line 5"/>
              <p:cNvSpPr>
                <a:spLocks noChangeShapeType="1"/>
              </p:cNvSpPr>
              <p:nvPr/>
            </p:nvSpPr>
            <p:spPr bwMode="auto">
              <a:xfrm>
                <a:off x="1264" y="3270"/>
                <a:ext cx="38" cy="0"/>
              </a:xfrm>
              <a:prstGeom prst="line">
                <a:avLst/>
              </a:prstGeom>
              <a:noFill/>
              <a:ln w="25400">
                <a:solidFill>
                  <a:srgbClr val="0099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</p:grpSp>
        <p:cxnSp>
          <p:nvCxnSpPr>
            <p:cNvPr id="29707" name="Straight Connector 30"/>
            <p:cNvCxnSpPr>
              <a:cxnSpLocks noChangeShapeType="1"/>
            </p:cNvCxnSpPr>
            <p:nvPr/>
          </p:nvCxnSpPr>
          <p:spPr bwMode="auto">
            <a:xfrm>
              <a:off x="2987675" y="5791200"/>
              <a:ext cx="6400800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08" name="Straight Connector 36"/>
            <p:cNvCxnSpPr>
              <a:cxnSpLocks noChangeShapeType="1"/>
            </p:cNvCxnSpPr>
            <p:nvPr/>
          </p:nvCxnSpPr>
          <p:spPr bwMode="auto">
            <a:xfrm rot="16200000" flipH="1">
              <a:off x="978695" y="3786982"/>
              <a:ext cx="4148137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9709" name="Text Box 4"/>
            <p:cNvSpPr txBox="1">
              <a:spLocks noChangeArrowheads="1"/>
            </p:cNvSpPr>
            <p:nvPr/>
          </p:nvSpPr>
          <p:spPr bwMode="auto">
            <a:xfrm>
              <a:off x="9551988" y="2436813"/>
              <a:ext cx="849312" cy="338554"/>
            </a:xfrm>
            <a:prstGeom prst="rect">
              <a:avLst/>
            </a:prstGeom>
            <a:noFill/>
            <a:ln w="38100">
              <a:solidFill>
                <a:srgbClr val="0099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600" b="1">
                  <a:latin typeface="Calibri" pitchFamily="34" charset="0"/>
                  <a:ea typeface="ＭＳ Ｐゴシック" pitchFamily="34" charset="-128"/>
                </a:rPr>
                <a:t>72.1%</a:t>
              </a:r>
            </a:p>
          </p:txBody>
        </p:sp>
        <p:sp>
          <p:nvSpPr>
            <p:cNvPr id="29710" name="Rectangle 8"/>
            <p:cNvSpPr>
              <a:spLocks noChangeArrowheads="1"/>
            </p:cNvSpPr>
            <p:nvPr/>
          </p:nvSpPr>
          <p:spPr bwMode="auto">
            <a:xfrm>
              <a:off x="3017838" y="5756276"/>
              <a:ext cx="100012" cy="106363"/>
            </a:xfrm>
            <a:prstGeom prst="rect">
              <a:avLst/>
            </a:prstGeom>
            <a:solidFill>
              <a:srgbClr val="0099F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 sz="2400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29711" name="Text Box 5"/>
            <p:cNvSpPr txBox="1">
              <a:spLocks noChangeArrowheads="1"/>
            </p:cNvSpPr>
            <p:nvPr/>
          </p:nvSpPr>
          <p:spPr bwMode="auto">
            <a:xfrm>
              <a:off x="9551988" y="2935288"/>
              <a:ext cx="850900" cy="338554"/>
            </a:xfrm>
            <a:prstGeom prst="rect">
              <a:avLst/>
            </a:prstGeom>
            <a:noFill/>
            <a:ln w="38100">
              <a:solidFill>
                <a:srgbClr val="3E841C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600" b="1">
                  <a:latin typeface="Calibri" pitchFamily="34" charset="0"/>
                  <a:ea typeface="ＭＳ Ｐゴシック" pitchFamily="34" charset="-128"/>
                </a:rPr>
                <a:t>70.9%</a:t>
              </a:r>
            </a:p>
          </p:txBody>
        </p:sp>
        <p:cxnSp>
          <p:nvCxnSpPr>
            <p:cNvPr id="29712" name="Straight Connector 31"/>
            <p:cNvCxnSpPr>
              <a:cxnSpLocks noChangeShapeType="1"/>
            </p:cNvCxnSpPr>
            <p:nvPr/>
          </p:nvCxnSpPr>
          <p:spPr bwMode="auto">
            <a:xfrm>
              <a:off x="7508875" y="3611563"/>
              <a:ext cx="317500" cy="0"/>
            </a:xfrm>
            <a:prstGeom prst="line">
              <a:avLst/>
            </a:prstGeom>
            <a:noFill/>
            <a:ln w="25400" algn="ctr">
              <a:solidFill>
                <a:srgbClr val="0099FF"/>
              </a:solidFill>
              <a:round/>
              <a:headEnd/>
              <a:tailEnd/>
            </a:ln>
          </p:spPr>
        </p:cxnSp>
        <p:cxnSp>
          <p:nvCxnSpPr>
            <p:cNvPr id="29713" name="Straight Connector 32"/>
            <p:cNvCxnSpPr>
              <a:cxnSpLocks noChangeShapeType="1"/>
            </p:cNvCxnSpPr>
            <p:nvPr/>
          </p:nvCxnSpPr>
          <p:spPr bwMode="auto">
            <a:xfrm>
              <a:off x="7515225" y="3903663"/>
              <a:ext cx="317500" cy="0"/>
            </a:xfrm>
            <a:prstGeom prst="line">
              <a:avLst/>
            </a:prstGeom>
            <a:noFill/>
            <a:ln w="25400" algn="ctr">
              <a:solidFill>
                <a:srgbClr val="3E841C"/>
              </a:solidFill>
              <a:round/>
              <a:headEnd/>
              <a:tailEnd/>
            </a:ln>
          </p:spPr>
        </p:cxnSp>
        <p:cxnSp>
          <p:nvCxnSpPr>
            <p:cNvPr id="29714" name="Straight Connector 39"/>
            <p:cNvCxnSpPr>
              <a:cxnSpLocks noChangeShapeType="1"/>
            </p:cNvCxnSpPr>
            <p:nvPr/>
          </p:nvCxnSpPr>
          <p:spPr bwMode="auto">
            <a:xfrm rot="5400000">
              <a:off x="3550444" y="5830094"/>
              <a:ext cx="61912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5" name="Straight Connector 40"/>
            <p:cNvCxnSpPr>
              <a:cxnSpLocks noChangeShapeType="1"/>
            </p:cNvCxnSpPr>
            <p:nvPr/>
          </p:nvCxnSpPr>
          <p:spPr bwMode="auto">
            <a:xfrm rot="5400000">
              <a:off x="4087019" y="5830094"/>
              <a:ext cx="61912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6" name="Straight Connector 41"/>
            <p:cNvCxnSpPr>
              <a:cxnSpLocks noChangeShapeType="1"/>
            </p:cNvCxnSpPr>
            <p:nvPr/>
          </p:nvCxnSpPr>
          <p:spPr bwMode="auto">
            <a:xfrm rot="5400000">
              <a:off x="4614069" y="5830094"/>
              <a:ext cx="61912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7" name="Straight Connector 44"/>
            <p:cNvCxnSpPr>
              <a:cxnSpLocks noChangeShapeType="1"/>
            </p:cNvCxnSpPr>
            <p:nvPr/>
          </p:nvCxnSpPr>
          <p:spPr bwMode="auto">
            <a:xfrm rot="5400000">
              <a:off x="6185694" y="5830094"/>
              <a:ext cx="61912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8" name="Straight Connector 46"/>
            <p:cNvCxnSpPr>
              <a:cxnSpLocks noChangeShapeType="1"/>
            </p:cNvCxnSpPr>
            <p:nvPr/>
          </p:nvCxnSpPr>
          <p:spPr bwMode="auto">
            <a:xfrm rot="5400000">
              <a:off x="7804944" y="5830094"/>
              <a:ext cx="61912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9" name="Straight Connector 47"/>
            <p:cNvCxnSpPr>
              <a:cxnSpLocks noChangeShapeType="1"/>
            </p:cNvCxnSpPr>
            <p:nvPr/>
          </p:nvCxnSpPr>
          <p:spPr bwMode="auto">
            <a:xfrm rot="5400000">
              <a:off x="9341644" y="5830094"/>
              <a:ext cx="61912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4" name="Group 20"/>
            <p:cNvGrpSpPr>
              <a:grpSpLocks/>
            </p:cNvGrpSpPr>
            <p:nvPr/>
          </p:nvGrpSpPr>
          <p:grpSpPr bwMode="auto">
            <a:xfrm>
              <a:off x="2959101" y="1727200"/>
              <a:ext cx="98425" cy="3257550"/>
              <a:chOff x="936" y="1088"/>
              <a:chExt cx="30" cy="2052"/>
            </a:xfrm>
          </p:grpSpPr>
          <p:cxnSp>
            <p:nvCxnSpPr>
              <p:cNvPr id="29801" name="Straight Connector 48"/>
              <p:cNvCxnSpPr>
                <a:cxnSpLocks noChangeShapeType="1"/>
              </p:cNvCxnSpPr>
              <p:nvPr/>
            </p:nvCxnSpPr>
            <p:spPr bwMode="auto">
              <a:xfrm>
                <a:off x="936" y="3140"/>
                <a:ext cx="30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9802" name="Straight Connector 49"/>
              <p:cNvCxnSpPr>
                <a:cxnSpLocks noChangeShapeType="1"/>
              </p:cNvCxnSpPr>
              <p:nvPr/>
            </p:nvCxnSpPr>
            <p:spPr bwMode="auto">
              <a:xfrm>
                <a:off x="936" y="2624"/>
                <a:ext cx="30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9803" name="Straight Connector 50"/>
              <p:cNvCxnSpPr>
                <a:cxnSpLocks noChangeShapeType="1"/>
              </p:cNvCxnSpPr>
              <p:nvPr/>
            </p:nvCxnSpPr>
            <p:spPr bwMode="auto">
              <a:xfrm>
                <a:off x="936" y="2114"/>
                <a:ext cx="30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9804" name="Straight Connector 51"/>
              <p:cNvCxnSpPr>
                <a:cxnSpLocks noChangeShapeType="1"/>
              </p:cNvCxnSpPr>
              <p:nvPr/>
            </p:nvCxnSpPr>
            <p:spPr bwMode="auto">
              <a:xfrm>
                <a:off x="936" y="1596"/>
                <a:ext cx="30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9805" name="Straight Connector 52"/>
              <p:cNvCxnSpPr>
                <a:cxnSpLocks noChangeShapeType="1"/>
              </p:cNvCxnSpPr>
              <p:nvPr/>
            </p:nvCxnSpPr>
            <p:spPr bwMode="auto">
              <a:xfrm>
                <a:off x="936" y="1088"/>
                <a:ext cx="30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9721" name="TextBox 53"/>
            <p:cNvSpPr txBox="1">
              <a:spLocks noChangeArrowheads="1"/>
            </p:cNvSpPr>
            <p:nvPr/>
          </p:nvSpPr>
          <p:spPr bwMode="auto">
            <a:xfrm>
              <a:off x="2490788" y="5622925"/>
              <a:ext cx="468312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GB" sz="1600">
                  <a:latin typeface="Calibri" pitchFamily="34" charset="0"/>
                  <a:ea typeface="ＭＳ Ｐゴシック" pitchFamily="34" charset="-128"/>
                </a:rPr>
                <a:t>0</a:t>
              </a:r>
            </a:p>
          </p:txBody>
        </p:sp>
        <p:sp>
          <p:nvSpPr>
            <p:cNvPr id="29722" name="TextBox 54"/>
            <p:cNvSpPr txBox="1">
              <a:spLocks noChangeArrowheads="1"/>
            </p:cNvSpPr>
            <p:nvPr/>
          </p:nvSpPr>
          <p:spPr bwMode="auto">
            <a:xfrm>
              <a:off x="2444750" y="4819650"/>
              <a:ext cx="51435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GB" sz="1600">
                  <a:latin typeface="Calibri" pitchFamily="34" charset="0"/>
                  <a:ea typeface="ＭＳ Ｐゴシック" pitchFamily="34" charset="-128"/>
                </a:rPr>
                <a:t>20</a:t>
              </a:r>
            </a:p>
          </p:txBody>
        </p:sp>
        <p:sp>
          <p:nvSpPr>
            <p:cNvPr id="29723" name="TextBox 55"/>
            <p:cNvSpPr txBox="1">
              <a:spLocks noChangeArrowheads="1"/>
            </p:cNvSpPr>
            <p:nvPr/>
          </p:nvSpPr>
          <p:spPr bwMode="auto">
            <a:xfrm>
              <a:off x="2444750" y="3997325"/>
              <a:ext cx="51435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GB" sz="1600">
                  <a:latin typeface="Calibri" pitchFamily="34" charset="0"/>
                  <a:ea typeface="ＭＳ Ｐゴシック" pitchFamily="34" charset="-128"/>
                </a:rPr>
                <a:t>40</a:t>
              </a:r>
            </a:p>
          </p:txBody>
        </p:sp>
        <p:sp>
          <p:nvSpPr>
            <p:cNvPr id="29724" name="TextBox 56"/>
            <p:cNvSpPr txBox="1">
              <a:spLocks noChangeArrowheads="1"/>
            </p:cNvSpPr>
            <p:nvPr/>
          </p:nvSpPr>
          <p:spPr bwMode="auto">
            <a:xfrm>
              <a:off x="2444750" y="3190875"/>
              <a:ext cx="51435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GB" sz="1600">
                  <a:latin typeface="Calibri" pitchFamily="34" charset="0"/>
                  <a:ea typeface="ＭＳ Ｐゴシック" pitchFamily="34" charset="-128"/>
                </a:rPr>
                <a:t>60</a:t>
              </a:r>
            </a:p>
          </p:txBody>
        </p:sp>
        <p:sp>
          <p:nvSpPr>
            <p:cNvPr id="29725" name="TextBox 57"/>
            <p:cNvSpPr txBox="1">
              <a:spLocks noChangeArrowheads="1"/>
            </p:cNvSpPr>
            <p:nvPr/>
          </p:nvSpPr>
          <p:spPr bwMode="auto">
            <a:xfrm>
              <a:off x="2444750" y="2368550"/>
              <a:ext cx="51435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GB" sz="1600">
                  <a:latin typeface="Calibri" pitchFamily="34" charset="0"/>
                  <a:ea typeface="ＭＳ Ｐゴシック" pitchFamily="34" charset="-128"/>
                </a:rPr>
                <a:t>80</a:t>
              </a:r>
            </a:p>
          </p:txBody>
        </p:sp>
        <p:sp>
          <p:nvSpPr>
            <p:cNvPr id="29726" name="TextBox 58"/>
            <p:cNvSpPr txBox="1">
              <a:spLocks noChangeArrowheads="1"/>
            </p:cNvSpPr>
            <p:nvPr/>
          </p:nvSpPr>
          <p:spPr bwMode="auto">
            <a:xfrm>
              <a:off x="2316164" y="1568450"/>
              <a:ext cx="642937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GB" sz="1600">
                  <a:latin typeface="Calibri" pitchFamily="34" charset="0"/>
                  <a:ea typeface="ＭＳ Ｐゴシック" pitchFamily="34" charset="-128"/>
                </a:rPr>
                <a:t>100</a:t>
              </a:r>
            </a:p>
          </p:txBody>
        </p:sp>
        <p:sp>
          <p:nvSpPr>
            <p:cNvPr id="29727" name="TextBox 59"/>
            <p:cNvSpPr txBox="1">
              <a:spLocks noChangeArrowheads="1"/>
            </p:cNvSpPr>
            <p:nvPr/>
          </p:nvSpPr>
          <p:spPr bwMode="auto">
            <a:xfrm>
              <a:off x="2914650" y="5918200"/>
              <a:ext cx="28575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600">
                  <a:latin typeface="Calibri" pitchFamily="34" charset="0"/>
                  <a:ea typeface="ＭＳ Ｐゴシック" pitchFamily="34" charset="-128"/>
                </a:rPr>
                <a:t>0</a:t>
              </a:r>
            </a:p>
          </p:txBody>
        </p:sp>
        <p:sp>
          <p:nvSpPr>
            <p:cNvPr id="29728" name="TextBox 60"/>
            <p:cNvSpPr txBox="1">
              <a:spLocks noChangeArrowheads="1"/>
            </p:cNvSpPr>
            <p:nvPr/>
          </p:nvSpPr>
          <p:spPr bwMode="auto">
            <a:xfrm>
              <a:off x="3438525" y="5918200"/>
              <a:ext cx="28575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600">
                  <a:latin typeface="Calibri" pitchFamily="34" charset="0"/>
                  <a:ea typeface="ＭＳ Ｐゴシック" pitchFamily="34" charset="-128"/>
                </a:rPr>
                <a:t>4</a:t>
              </a:r>
            </a:p>
          </p:txBody>
        </p:sp>
        <p:sp>
          <p:nvSpPr>
            <p:cNvPr id="29729" name="TextBox 61"/>
            <p:cNvSpPr txBox="1">
              <a:spLocks noChangeArrowheads="1"/>
            </p:cNvSpPr>
            <p:nvPr/>
          </p:nvSpPr>
          <p:spPr bwMode="auto">
            <a:xfrm>
              <a:off x="3975100" y="5918200"/>
              <a:ext cx="28575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600">
                  <a:latin typeface="Calibri" pitchFamily="34" charset="0"/>
                  <a:ea typeface="ＭＳ Ｐゴシック" pitchFamily="34" charset="-128"/>
                </a:rPr>
                <a:t>8</a:t>
              </a:r>
            </a:p>
          </p:txBody>
        </p:sp>
        <p:sp>
          <p:nvSpPr>
            <p:cNvPr id="29730" name="TextBox 62"/>
            <p:cNvSpPr txBox="1">
              <a:spLocks noChangeArrowheads="1"/>
            </p:cNvSpPr>
            <p:nvPr/>
          </p:nvSpPr>
          <p:spPr bwMode="auto">
            <a:xfrm>
              <a:off x="4416425" y="5918200"/>
              <a:ext cx="45720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600">
                  <a:latin typeface="Calibri" pitchFamily="34" charset="0"/>
                  <a:ea typeface="ＭＳ Ｐゴシック" pitchFamily="34" charset="-128"/>
                </a:rPr>
                <a:t>12</a:t>
              </a:r>
            </a:p>
          </p:txBody>
        </p:sp>
        <p:sp>
          <p:nvSpPr>
            <p:cNvPr id="29731" name="TextBox 64"/>
            <p:cNvSpPr txBox="1">
              <a:spLocks noChangeArrowheads="1"/>
            </p:cNvSpPr>
            <p:nvPr/>
          </p:nvSpPr>
          <p:spPr bwMode="auto">
            <a:xfrm>
              <a:off x="5988050" y="5918200"/>
              <a:ext cx="45720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600">
                  <a:latin typeface="Calibri" pitchFamily="34" charset="0"/>
                  <a:ea typeface="ＭＳ Ｐゴシック" pitchFamily="34" charset="-128"/>
                </a:rPr>
                <a:t>24</a:t>
              </a:r>
            </a:p>
          </p:txBody>
        </p:sp>
        <p:sp>
          <p:nvSpPr>
            <p:cNvPr id="29732" name="TextBox 65"/>
            <p:cNvSpPr txBox="1">
              <a:spLocks noChangeArrowheads="1"/>
            </p:cNvSpPr>
            <p:nvPr/>
          </p:nvSpPr>
          <p:spPr bwMode="auto">
            <a:xfrm>
              <a:off x="7607300" y="5918200"/>
              <a:ext cx="45720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600">
                  <a:latin typeface="Calibri" pitchFamily="34" charset="0"/>
                  <a:ea typeface="ＭＳ Ｐゴシック" pitchFamily="34" charset="-128"/>
                </a:rPr>
                <a:t>36</a:t>
              </a:r>
            </a:p>
          </p:txBody>
        </p:sp>
        <p:sp>
          <p:nvSpPr>
            <p:cNvPr id="29733" name="TextBox 67"/>
            <p:cNvSpPr txBox="1">
              <a:spLocks noChangeArrowheads="1"/>
            </p:cNvSpPr>
            <p:nvPr/>
          </p:nvSpPr>
          <p:spPr bwMode="auto">
            <a:xfrm>
              <a:off x="9144000" y="5918200"/>
              <a:ext cx="45720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600">
                  <a:latin typeface="Calibri" pitchFamily="34" charset="0"/>
                  <a:ea typeface="ＭＳ Ｐゴシック" pitchFamily="34" charset="-128"/>
                </a:rPr>
                <a:t>48</a:t>
              </a:r>
            </a:p>
          </p:txBody>
        </p:sp>
        <p:sp>
          <p:nvSpPr>
            <p:cNvPr id="29734" name="TextBox 69"/>
            <p:cNvSpPr txBox="1">
              <a:spLocks noChangeArrowheads="1"/>
            </p:cNvSpPr>
            <p:nvPr/>
          </p:nvSpPr>
          <p:spPr bwMode="auto">
            <a:xfrm rot="-5400000">
              <a:off x="14288" y="3449638"/>
              <a:ext cx="4406900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600">
                  <a:latin typeface="Calibri" pitchFamily="34" charset="0"/>
                  <a:ea typeface="ＭＳ Ｐゴシック" pitchFamily="34" charset="-128"/>
                </a:rPr>
                <a:t>Pacientes con ARN de VIH-1 &lt;50 copias/ml </a:t>
              </a:r>
              <a:br>
                <a:rPr lang="en-GB" sz="1600">
                  <a:latin typeface="Calibri" pitchFamily="34" charset="0"/>
                  <a:ea typeface="ＭＳ Ｐゴシック" pitchFamily="34" charset="-128"/>
                </a:rPr>
              </a:br>
              <a:r>
                <a:rPr lang="en-GB" sz="1600">
                  <a:latin typeface="Calibri" pitchFamily="34" charset="0"/>
                  <a:ea typeface="ＭＳ Ｐゴシック" pitchFamily="34" charset="-128"/>
                </a:rPr>
                <a:t>(% [IC 95%])</a:t>
              </a:r>
            </a:p>
          </p:txBody>
        </p:sp>
        <p:sp>
          <p:nvSpPr>
            <p:cNvPr id="29735" name="TextBox 70"/>
            <p:cNvSpPr txBox="1">
              <a:spLocks noChangeArrowheads="1"/>
            </p:cNvSpPr>
            <p:nvPr/>
          </p:nvSpPr>
          <p:spPr bwMode="auto">
            <a:xfrm>
              <a:off x="7835900" y="3392488"/>
              <a:ext cx="28321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600" dirty="0" smtClean="0">
                  <a:latin typeface="Calibri" pitchFamily="34" charset="0"/>
                  <a:ea typeface="ＭＳ Ｐゴシック" pitchFamily="34" charset="-128"/>
                </a:rPr>
                <a:t>DRV/r </a:t>
              </a:r>
              <a:r>
                <a:rPr lang="en-GB" sz="1600" dirty="0">
                  <a:latin typeface="Calibri" pitchFamily="34" charset="0"/>
                  <a:ea typeface="ＭＳ Ｐゴシック" pitchFamily="34" charset="-128"/>
                </a:rPr>
                <a:t>800/100mg </a:t>
              </a:r>
              <a:r>
                <a:rPr lang="en-GB" sz="1600" dirty="0" err="1">
                  <a:latin typeface="Calibri" pitchFamily="34" charset="0"/>
                  <a:ea typeface="ＭＳ Ｐゴシック" pitchFamily="34" charset="-128"/>
                </a:rPr>
                <a:t>qd</a:t>
              </a:r>
              <a:endParaRPr lang="en-GB" sz="1600" dirty="0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29736" name="TextBox 71"/>
            <p:cNvSpPr txBox="1">
              <a:spLocks noChangeArrowheads="1"/>
            </p:cNvSpPr>
            <p:nvPr/>
          </p:nvSpPr>
          <p:spPr bwMode="auto">
            <a:xfrm>
              <a:off x="7835900" y="3735388"/>
              <a:ext cx="28321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600" dirty="0" smtClean="0">
                  <a:latin typeface="Calibri" pitchFamily="34" charset="0"/>
                  <a:ea typeface="ＭＳ Ｐゴシック" pitchFamily="34" charset="-128"/>
                </a:rPr>
                <a:t>DRV/r </a:t>
              </a:r>
              <a:r>
                <a:rPr lang="en-GB" sz="1600" dirty="0">
                  <a:latin typeface="Calibri" pitchFamily="34" charset="0"/>
                  <a:ea typeface="ＭＳ Ｐゴシック" pitchFamily="34" charset="-128"/>
                </a:rPr>
                <a:t>600/100mg bid</a:t>
              </a:r>
            </a:p>
          </p:txBody>
        </p:sp>
        <p:sp>
          <p:nvSpPr>
            <p:cNvPr id="29737" name="Rectangle 4"/>
            <p:cNvSpPr>
              <a:spLocks noChangeArrowheads="1"/>
            </p:cNvSpPr>
            <p:nvPr/>
          </p:nvSpPr>
          <p:spPr bwMode="auto">
            <a:xfrm>
              <a:off x="5537200" y="4723368"/>
              <a:ext cx="4006850" cy="7386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en-US" sz="1400" b="1">
                  <a:latin typeface="Calibri" pitchFamily="34" charset="0"/>
                  <a:ea typeface="ＭＳ Ｐゴシック" pitchFamily="34" charset="-128"/>
                  <a:cs typeface="Times New Roman" pitchFamily="18" charset="0"/>
                </a:rPr>
                <a:t>Diferencia en la respuesta qd vs. bid:  </a:t>
              </a:r>
            </a:p>
            <a:p>
              <a:r>
                <a:rPr lang="en-GB" sz="1400" b="1">
                  <a:latin typeface="Calibri" pitchFamily="34" charset="0"/>
                  <a:ea typeface="ＭＳ Ｐゴシック" pitchFamily="34" charset="-128"/>
                  <a:cs typeface="Times New Roman" pitchFamily="18" charset="0"/>
                </a:rPr>
                <a:t>ITT: 72.1–70.9 = 1.2% (IC 95% = –6.1%, 8.5%)</a:t>
              </a:r>
            </a:p>
            <a:p>
              <a:r>
                <a:rPr lang="en-US" sz="1400" b="1">
                  <a:latin typeface="Calibri" pitchFamily="34" charset="0"/>
                  <a:ea typeface="ＭＳ Ｐゴシック" pitchFamily="34" charset="-128"/>
                  <a:cs typeface="Times New Roman" pitchFamily="18" charset="0"/>
                </a:rPr>
                <a:t>PP:  73.4</a:t>
              </a:r>
              <a:r>
                <a:rPr lang="en-GB" sz="1400" b="1">
                  <a:latin typeface="Calibri" pitchFamily="34" charset="0"/>
                  <a:ea typeface="ＭＳ Ｐゴシック" pitchFamily="34" charset="-128"/>
                  <a:cs typeface="Times New Roman" pitchFamily="18" charset="0"/>
                </a:rPr>
                <a:t>–</a:t>
              </a:r>
              <a:r>
                <a:rPr lang="en-US" sz="1400" b="1">
                  <a:latin typeface="Calibri" pitchFamily="34" charset="0"/>
                  <a:ea typeface="ＭＳ Ｐゴシック" pitchFamily="34" charset="-128"/>
                  <a:cs typeface="Times New Roman" pitchFamily="18" charset="0"/>
                </a:rPr>
                <a:t>72.5 = 0.9% (IC 95% = –6.7%, 8.4%)</a:t>
              </a:r>
              <a:r>
                <a:rPr lang="en-GB" sz="1400" b="1">
                  <a:latin typeface="Calibri" pitchFamily="34" charset="0"/>
                  <a:ea typeface="ＭＳ Ｐゴシック" pitchFamily="34" charset="-128"/>
                  <a:cs typeface="Times New Roman" pitchFamily="18" charset="0"/>
                </a:rPr>
                <a:t> </a:t>
              </a:r>
            </a:p>
          </p:txBody>
        </p:sp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3048000" y="2647951"/>
              <a:ext cx="6415088" cy="3152775"/>
              <a:chOff x="960" y="1668"/>
              <a:chExt cx="4041" cy="1986"/>
            </a:xfrm>
          </p:grpSpPr>
          <p:grpSp>
            <p:nvGrpSpPr>
              <p:cNvPr id="6" name="Group 45"/>
              <p:cNvGrpSpPr>
                <a:grpSpLocks/>
              </p:cNvGrpSpPr>
              <p:nvPr/>
            </p:nvGrpSpPr>
            <p:grpSpPr bwMode="auto">
              <a:xfrm>
                <a:off x="1304" y="3032"/>
                <a:ext cx="38" cy="238"/>
                <a:chOff x="1264" y="3032"/>
                <a:chExt cx="38" cy="238"/>
              </a:xfrm>
            </p:grpSpPr>
            <p:sp>
              <p:nvSpPr>
                <p:cNvPr id="29798" name="Line 46"/>
                <p:cNvSpPr>
                  <a:spLocks noChangeShapeType="1"/>
                </p:cNvSpPr>
                <p:nvPr/>
              </p:nvSpPr>
              <p:spPr bwMode="auto">
                <a:xfrm>
                  <a:off x="1282" y="3032"/>
                  <a:ext cx="2" cy="238"/>
                </a:xfrm>
                <a:prstGeom prst="line">
                  <a:avLst/>
                </a:prstGeom>
                <a:noFill/>
                <a:ln w="25400">
                  <a:solidFill>
                    <a:srgbClr val="0099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99" name="Line 47"/>
                <p:cNvSpPr>
                  <a:spLocks noChangeShapeType="1"/>
                </p:cNvSpPr>
                <p:nvPr/>
              </p:nvSpPr>
              <p:spPr bwMode="auto">
                <a:xfrm>
                  <a:off x="1264" y="3032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0099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800" name="Line 48"/>
                <p:cNvSpPr>
                  <a:spLocks noChangeShapeType="1"/>
                </p:cNvSpPr>
                <p:nvPr/>
              </p:nvSpPr>
              <p:spPr bwMode="auto">
                <a:xfrm>
                  <a:off x="1264" y="3270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0099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grpSp>
            <p:nvGrpSpPr>
              <p:cNvPr id="7" name="Group 49"/>
              <p:cNvGrpSpPr>
                <a:grpSpLocks/>
              </p:cNvGrpSpPr>
              <p:nvPr/>
            </p:nvGrpSpPr>
            <p:grpSpPr bwMode="auto">
              <a:xfrm>
                <a:off x="1972" y="2044"/>
                <a:ext cx="38" cy="290"/>
                <a:chOff x="1264" y="3032"/>
                <a:chExt cx="38" cy="238"/>
              </a:xfrm>
            </p:grpSpPr>
            <p:sp>
              <p:nvSpPr>
                <p:cNvPr id="29795" name="Line 50"/>
                <p:cNvSpPr>
                  <a:spLocks noChangeShapeType="1"/>
                </p:cNvSpPr>
                <p:nvPr/>
              </p:nvSpPr>
              <p:spPr bwMode="auto">
                <a:xfrm>
                  <a:off x="1282" y="3032"/>
                  <a:ext cx="2" cy="238"/>
                </a:xfrm>
                <a:prstGeom prst="line">
                  <a:avLst/>
                </a:prstGeom>
                <a:noFill/>
                <a:ln w="25400">
                  <a:solidFill>
                    <a:srgbClr val="0099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96" name="Line 51"/>
                <p:cNvSpPr>
                  <a:spLocks noChangeShapeType="1"/>
                </p:cNvSpPr>
                <p:nvPr/>
              </p:nvSpPr>
              <p:spPr bwMode="auto">
                <a:xfrm>
                  <a:off x="1264" y="3032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0099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97" name="Line 52"/>
                <p:cNvSpPr>
                  <a:spLocks noChangeShapeType="1"/>
                </p:cNvSpPr>
                <p:nvPr/>
              </p:nvSpPr>
              <p:spPr bwMode="auto">
                <a:xfrm>
                  <a:off x="1264" y="3270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0099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grpSp>
            <p:nvGrpSpPr>
              <p:cNvPr id="8" name="Group 53"/>
              <p:cNvGrpSpPr>
                <a:grpSpLocks/>
              </p:cNvGrpSpPr>
              <p:nvPr/>
            </p:nvGrpSpPr>
            <p:grpSpPr bwMode="auto">
              <a:xfrm>
                <a:off x="2962" y="1754"/>
                <a:ext cx="38" cy="276"/>
                <a:chOff x="1264" y="3032"/>
                <a:chExt cx="38" cy="238"/>
              </a:xfrm>
            </p:grpSpPr>
            <p:sp>
              <p:nvSpPr>
                <p:cNvPr id="29792" name="Line 54"/>
                <p:cNvSpPr>
                  <a:spLocks noChangeShapeType="1"/>
                </p:cNvSpPr>
                <p:nvPr/>
              </p:nvSpPr>
              <p:spPr bwMode="auto">
                <a:xfrm>
                  <a:off x="1282" y="3032"/>
                  <a:ext cx="2" cy="238"/>
                </a:xfrm>
                <a:prstGeom prst="line">
                  <a:avLst/>
                </a:prstGeom>
                <a:noFill/>
                <a:ln w="25400">
                  <a:solidFill>
                    <a:srgbClr val="0099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93" name="Line 55"/>
                <p:cNvSpPr>
                  <a:spLocks noChangeShapeType="1"/>
                </p:cNvSpPr>
                <p:nvPr/>
              </p:nvSpPr>
              <p:spPr bwMode="auto">
                <a:xfrm>
                  <a:off x="1264" y="3032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0099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94" name="Line 56"/>
                <p:cNvSpPr>
                  <a:spLocks noChangeShapeType="1"/>
                </p:cNvSpPr>
                <p:nvPr/>
              </p:nvSpPr>
              <p:spPr bwMode="auto">
                <a:xfrm>
                  <a:off x="1264" y="3270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0099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grpSp>
            <p:nvGrpSpPr>
              <p:cNvPr id="9" name="Group 57"/>
              <p:cNvGrpSpPr>
                <a:grpSpLocks/>
              </p:cNvGrpSpPr>
              <p:nvPr/>
            </p:nvGrpSpPr>
            <p:grpSpPr bwMode="auto">
              <a:xfrm>
                <a:off x="3982" y="1668"/>
                <a:ext cx="38" cy="268"/>
                <a:chOff x="1264" y="3032"/>
                <a:chExt cx="38" cy="238"/>
              </a:xfrm>
            </p:grpSpPr>
            <p:sp>
              <p:nvSpPr>
                <p:cNvPr id="29789" name="Line 58"/>
                <p:cNvSpPr>
                  <a:spLocks noChangeShapeType="1"/>
                </p:cNvSpPr>
                <p:nvPr/>
              </p:nvSpPr>
              <p:spPr bwMode="auto">
                <a:xfrm>
                  <a:off x="1282" y="3032"/>
                  <a:ext cx="2" cy="238"/>
                </a:xfrm>
                <a:prstGeom prst="line">
                  <a:avLst/>
                </a:prstGeom>
                <a:noFill/>
                <a:ln w="25400">
                  <a:solidFill>
                    <a:srgbClr val="0099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90" name="Line 59"/>
                <p:cNvSpPr>
                  <a:spLocks noChangeShapeType="1"/>
                </p:cNvSpPr>
                <p:nvPr/>
              </p:nvSpPr>
              <p:spPr bwMode="auto">
                <a:xfrm>
                  <a:off x="1264" y="3032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0099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91" name="Line 60"/>
                <p:cNvSpPr>
                  <a:spLocks noChangeShapeType="1"/>
                </p:cNvSpPr>
                <p:nvPr/>
              </p:nvSpPr>
              <p:spPr bwMode="auto">
                <a:xfrm>
                  <a:off x="1264" y="3270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0099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grpSp>
            <p:nvGrpSpPr>
              <p:cNvPr id="10" name="Group 61"/>
              <p:cNvGrpSpPr>
                <a:grpSpLocks/>
              </p:cNvGrpSpPr>
              <p:nvPr/>
            </p:nvGrpSpPr>
            <p:grpSpPr bwMode="auto">
              <a:xfrm>
                <a:off x="4948" y="1668"/>
                <a:ext cx="38" cy="268"/>
                <a:chOff x="1264" y="3032"/>
                <a:chExt cx="38" cy="238"/>
              </a:xfrm>
            </p:grpSpPr>
            <p:sp>
              <p:nvSpPr>
                <p:cNvPr id="29786" name="Line 62"/>
                <p:cNvSpPr>
                  <a:spLocks noChangeShapeType="1"/>
                </p:cNvSpPr>
                <p:nvPr/>
              </p:nvSpPr>
              <p:spPr bwMode="auto">
                <a:xfrm>
                  <a:off x="1282" y="3032"/>
                  <a:ext cx="2" cy="238"/>
                </a:xfrm>
                <a:prstGeom prst="line">
                  <a:avLst/>
                </a:prstGeom>
                <a:noFill/>
                <a:ln w="25400">
                  <a:solidFill>
                    <a:srgbClr val="0099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87" name="Line 63"/>
                <p:cNvSpPr>
                  <a:spLocks noChangeShapeType="1"/>
                </p:cNvSpPr>
                <p:nvPr/>
              </p:nvSpPr>
              <p:spPr bwMode="auto">
                <a:xfrm>
                  <a:off x="1264" y="3032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0099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88" name="Line 64"/>
                <p:cNvSpPr>
                  <a:spLocks noChangeShapeType="1"/>
                </p:cNvSpPr>
                <p:nvPr/>
              </p:nvSpPr>
              <p:spPr bwMode="auto">
                <a:xfrm>
                  <a:off x="1264" y="3270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0099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sp>
            <p:nvSpPr>
              <p:cNvPr id="29779" name="Freeform 19"/>
              <p:cNvSpPr>
                <a:spLocks/>
              </p:cNvSpPr>
              <p:nvPr/>
            </p:nvSpPr>
            <p:spPr bwMode="auto">
              <a:xfrm>
                <a:off x="960" y="1806"/>
                <a:ext cx="4016" cy="1848"/>
              </a:xfrm>
              <a:custGeom>
                <a:avLst/>
                <a:gdLst>
                  <a:gd name="T0" fmla="*/ 0 w 4016"/>
                  <a:gd name="T1" fmla="*/ 2933700 h 1848"/>
                  <a:gd name="T2" fmla="*/ 542925 w 4016"/>
                  <a:gd name="T3" fmla="*/ 2152650 h 1848"/>
                  <a:gd name="T4" fmla="*/ 1076325 w 4016"/>
                  <a:gd name="T5" fmla="*/ 1190625 h 1848"/>
                  <a:gd name="T6" fmla="*/ 1590675 w 4016"/>
                  <a:gd name="T7" fmla="*/ 628650 h 1848"/>
                  <a:gd name="T8" fmla="*/ 3162300 w 4016"/>
                  <a:gd name="T9" fmla="*/ 161925 h 1848"/>
                  <a:gd name="T10" fmla="*/ 4762501 w 4016"/>
                  <a:gd name="T11" fmla="*/ 0 h 1848"/>
                  <a:gd name="T12" fmla="*/ 6334124 w 4016"/>
                  <a:gd name="T13" fmla="*/ 9525 h 18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16"/>
                  <a:gd name="T22" fmla="*/ 0 h 1848"/>
                  <a:gd name="T23" fmla="*/ 4016 w 4016"/>
                  <a:gd name="T24" fmla="*/ 1848 h 18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16" h="1848">
                    <a:moveTo>
                      <a:pt x="0" y="1848"/>
                    </a:moveTo>
                    <a:lnTo>
                      <a:pt x="360" y="1347"/>
                    </a:lnTo>
                    <a:lnTo>
                      <a:pt x="704" y="744"/>
                    </a:lnTo>
                    <a:lnTo>
                      <a:pt x="1028" y="390"/>
                    </a:lnTo>
                    <a:lnTo>
                      <a:pt x="2018" y="96"/>
                    </a:lnTo>
                    <a:lnTo>
                      <a:pt x="3039" y="3"/>
                    </a:lnTo>
                    <a:lnTo>
                      <a:pt x="4016" y="0"/>
                    </a:lnTo>
                  </a:path>
                </a:pathLst>
              </a:custGeom>
              <a:noFill/>
              <a:ln w="25400" cap="sq" cmpd="sng" algn="ctr">
                <a:solidFill>
                  <a:srgbClr val="0099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9780" name="Rectangle 12"/>
              <p:cNvSpPr>
                <a:spLocks noChangeArrowheads="1"/>
              </p:cNvSpPr>
              <p:nvPr/>
            </p:nvSpPr>
            <p:spPr bwMode="auto">
              <a:xfrm>
                <a:off x="4938" y="1772"/>
                <a:ext cx="63" cy="67"/>
              </a:xfrm>
              <a:prstGeom prst="rect">
                <a:avLst/>
              </a:prstGeom>
              <a:solidFill>
                <a:srgbClr val="0099FF"/>
              </a:solidFill>
              <a:ln w="9525" algn="ctr">
                <a:solidFill>
                  <a:srgbClr val="0099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endParaRPr lang="en-US" sz="2400">
                  <a:latin typeface="Calibri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29781" name="Rectangle 11"/>
              <p:cNvSpPr>
                <a:spLocks noChangeArrowheads="1"/>
              </p:cNvSpPr>
              <p:nvPr/>
            </p:nvSpPr>
            <p:spPr bwMode="auto">
              <a:xfrm>
                <a:off x="3970" y="1775"/>
                <a:ext cx="63" cy="67"/>
              </a:xfrm>
              <a:prstGeom prst="rect">
                <a:avLst/>
              </a:prstGeom>
              <a:solidFill>
                <a:srgbClr val="0099FF"/>
              </a:solidFill>
              <a:ln w="9525" algn="ctr">
                <a:solidFill>
                  <a:srgbClr val="0099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endParaRPr lang="en-US" sz="2400">
                  <a:latin typeface="Calibri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29782" name="Rectangle 10"/>
              <p:cNvSpPr>
                <a:spLocks noChangeArrowheads="1"/>
              </p:cNvSpPr>
              <p:nvPr/>
            </p:nvSpPr>
            <p:spPr bwMode="auto">
              <a:xfrm>
                <a:off x="2951" y="1868"/>
                <a:ext cx="63" cy="67"/>
              </a:xfrm>
              <a:prstGeom prst="rect">
                <a:avLst/>
              </a:prstGeom>
              <a:solidFill>
                <a:srgbClr val="0099FF"/>
              </a:solidFill>
              <a:ln w="9525" algn="ctr">
                <a:solidFill>
                  <a:srgbClr val="0099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endParaRPr lang="en-US" sz="2400">
                  <a:latin typeface="Calibri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29783" name="Rectangle 9"/>
              <p:cNvSpPr>
                <a:spLocks noChangeArrowheads="1"/>
              </p:cNvSpPr>
              <p:nvPr/>
            </p:nvSpPr>
            <p:spPr bwMode="auto">
              <a:xfrm>
                <a:off x="1960" y="2165"/>
                <a:ext cx="63" cy="67"/>
              </a:xfrm>
              <a:prstGeom prst="rect">
                <a:avLst/>
              </a:prstGeom>
              <a:solidFill>
                <a:srgbClr val="0099FF"/>
              </a:solidFill>
              <a:ln w="9525" algn="ctr">
                <a:solidFill>
                  <a:srgbClr val="0099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endParaRPr lang="en-US" sz="2400">
                  <a:latin typeface="Calibri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29784" name="Rectangle 6"/>
              <p:cNvSpPr>
                <a:spLocks noChangeArrowheads="1"/>
              </p:cNvSpPr>
              <p:nvPr/>
            </p:nvSpPr>
            <p:spPr bwMode="auto">
              <a:xfrm>
                <a:off x="1629" y="2519"/>
                <a:ext cx="63" cy="67"/>
              </a:xfrm>
              <a:prstGeom prst="rect">
                <a:avLst/>
              </a:prstGeom>
              <a:solidFill>
                <a:srgbClr val="0099FF"/>
              </a:solidFill>
              <a:ln w="9525" algn="ctr">
                <a:solidFill>
                  <a:srgbClr val="0099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endParaRPr lang="en-US" sz="2400">
                  <a:latin typeface="Calibri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29785" name="Rectangle 7"/>
              <p:cNvSpPr>
                <a:spLocks noChangeArrowheads="1"/>
              </p:cNvSpPr>
              <p:nvPr/>
            </p:nvSpPr>
            <p:spPr bwMode="auto">
              <a:xfrm>
                <a:off x="1291" y="3125"/>
                <a:ext cx="63" cy="67"/>
              </a:xfrm>
              <a:prstGeom prst="rect">
                <a:avLst/>
              </a:prstGeom>
              <a:solidFill>
                <a:srgbClr val="0099FF"/>
              </a:solidFill>
              <a:ln w="9525" algn="ctr">
                <a:solidFill>
                  <a:srgbClr val="0099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endParaRPr lang="en-US" sz="2400">
                  <a:latin typeface="Calibri" pitchFamily="34" charset="0"/>
                  <a:ea typeface="ＭＳ Ｐゴシック" pitchFamily="34" charset="-128"/>
                </a:endParaRPr>
              </a:p>
            </p:txBody>
          </p:sp>
        </p:grpSp>
        <p:sp>
          <p:nvSpPr>
            <p:cNvPr id="29739" name="Rectangle 13"/>
            <p:cNvSpPr>
              <a:spLocks noChangeArrowheads="1"/>
            </p:cNvSpPr>
            <p:nvPr/>
          </p:nvSpPr>
          <p:spPr bwMode="auto">
            <a:xfrm>
              <a:off x="7629526" y="3556001"/>
              <a:ext cx="100013" cy="106363"/>
            </a:xfrm>
            <a:prstGeom prst="rect">
              <a:avLst/>
            </a:prstGeom>
            <a:solidFill>
              <a:srgbClr val="0099F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 sz="1600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29740" name="Rectangle 29"/>
            <p:cNvSpPr>
              <a:spLocks noChangeArrowheads="1"/>
            </p:cNvSpPr>
            <p:nvPr/>
          </p:nvSpPr>
          <p:spPr bwMode="auto">
            <a:xfrm>
              <a:off x="7629526" y="3844926"/>
              <a:ext cx="100013" cy="106363"/>
            </a:xfrm>
            <a:prstGeom prst="rect">
              <a:avLst/>
            </a:prstGeom>
            <a:solidFill>
              <a:srgbClr val="3E841C"/>
            </a:solidFill>
            <a:ln w="9525" algn="ctr">
              <a:solidFill>
                <a:srgbClr val="3E841C"/>
              </a:solidFill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 sz="1600">
                <a:latin typeface="Calibri" pitchFamily="34" charset="0"/>
                <a:ea typeface="ＭＳ Ｐゴシック" pitchFamily="34" charset="-128"/>
              </a:endParaRPr>
            </a:p>
          </p:txBody>
        </p:sp>
        <p:grpSp>
          <p:nvGrpSpPr>
            <p:cNvPr id="11" name="Group 74"/>
            <p:cNvGrpSpPr>
              <a:grpSpLocks/>
            </p:cNvGrpSpPr>
            <p:nvPr/>
          </p:nvGrpSpPr>
          <p:grpSpPr bwMode="auto">
            <a:xfrm>
              <a:off x="4068764" y="3976688"/>
              <a:ext cx="60325" cy="461962"/>
              <a:chOff x="1264" y="3032"/>
              <a:chExt cx="38" cy="238"/>
            </a:xfrm>
          </p:grpSpPr>
          <p:sp>
            <p:nvSpPr>
              <p:cNvPr id="29771" name="Line 75"/>
              <p:cNvSpPr>
                <a:spLocks noChangeShapeType="1"/>
              </p:cNvSpPr>
              <p:nvPr/>
            </p:nvSpPr>
            <p:spPr bwMode="auto">
              <a:xfrm>
                <a:off x="1282" y="3032"/>
                <a:ext cx="2" cy="238"/>
              </a:xfrm>
              <a:prstGeom prst="line">
                <a:avLst/>
              </a:prstGeom>
              <a:noFill/>
              <a:ln w="25400">
                <a:solidFill>
                  <a:srgbClr val="3E841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9772" name="Line 76"/>
              <p:cNvSpPr>
                <a:spLocks noChangeShapeType="1"/>
              </p:cNvSpPr>
              <p:nvPr/>
            </p:nvSpPr>
            <p:spPr bwMode="auto">
              <a:xfrm>
                <a:off x="1264" y="3032"/>
                <a:ext cx="38" cy="0"/>
              </a:xfrm>
              <a:prstGeom prst="line">
                <a:avLst/>
              </a:prstGeom>
              <a:noFill/>
              <a:ln w="25400">
                <a:solidFill>
                  <a:srgbClr val="3E841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9773" name="Line 77"/>
              <p:cNvSpPr>
                <a:spLocks noChangeShapeType="1"/>
              </p:cNvSpPr>
              <p:nvPr/>
            </p:nvSpPr>
            <p:spPr bwMode="auto">
              <a:xfrm>
                <a:off x="1264" y="3270"/>
                <a:ext cx="38" cy="0"/>
              </a:xfrm>
              <a:prstGeom prst="line">
                <a:avLst/>
              </a:prstGeom>
              <a:noFill/>
              <a:ln w="25400">
                <a:solidFill>
                  <a:srgbClr val="3E841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</p:grpSp>
        <p:grpSp>
          <p:nvGrpSpPr>
            <p:cNvPr id="12" name="Group 78"/>
            <p:cNvGrpSpPr>
              <a:grpSpLocks/>
            </p:cNvGrpSpPr>
            <p:nvPr/>
          </p:nvGrpSpPr>
          <p:grpSpPr bwMode="auto">
            <a:xfrm>
              <a:off x="3048001" y="2689226"/>
              <a:ext cx="6353175" cy="3121025"/>
              <a:chOff x="960" y="1694"/>
              <a:chExt cx="4002" cy="1966"/>
            </a:xfrm>
          </p:grpSpPr>
          <p:sp>
            <p:nvSpPr>
              <p:cNvPr id="29744" name="Freeform 27"/>
              <p:cNvSpPr>
                <a:spLocks/>
              </p:cNvSpPr>
              <p:nvPr/>
            </p:nvSpPr>
            <p:spPr bwMode="auto">
              <a:xfrm>
                <a:off x="960" y="1836"/>
                <a:ext cx="3977" cy="1824"/>
              </a:xfrm>
              <a:custGeom>
                <a:avLst/>
                <a:gdLst>
                  <a:gd name="T0" fmla="*/ 0 w 3977"/>
                  <a:gd name="T1" fmla="*/ 2895600 h 1824"/>
                  <a:gd name="T2" fmla="*/ 523875 w 3977"/>
                  <a:gd name="T3" fmla="*/ 2162174 h 1824"/>
                  <a:gd name="T4" fmla="*/ 1057275 w 3977"/>
                  <a:gd name="T5" fmla="*/ 1314450 h 1824"/>
                  <a:gd name="T6" fmla="*/ 1581150 w 3977"/>
                  <a:gd name="T7" fmla="*/ 695325 h 1824"/>
                  <a:gd name="T8" fmla="*/ 3152774 w 3977"/>
                  <a:gd name="T9" fmla="*/ 47625 h 1824"/>
                  <a:gd name="T10" fmla="*/ 4743449 w 3977"/>
                  <a:gd name="T11" fmla="*/ 9525 h 1824"/>
                  <a:gd name="T12" fmla="*/ 6324600 w 3977"/>
                  <a:gd name="T13" fmla="*/ 0 h 18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77"/>
                  <a:gd name="T22" fmla="*/ 0 h 1824"/>
                  <a:gd name="T23" fmla="*/ 3977 w 3977"/>
                  <a:gd name="T24" fmla="*/ 1824 h 18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77" h="1824">
                    <a:moveTo>
                      <a:pt x="0" y="1824"/>
                    </a:moveTo>
                    <a:lnTo>
                      <a:pt x="323" y="1362"/>
                    </a:lnTo>
                    <a:lnTo>
                      <a:pt x="659" y="828"/>
                    </a:lnTo>
                    <a:lnTo>
                      <a:pt x="989" y="438"/>
                    </a:lnTo>
                    <a:lnTo>
                      <a:pt x="1979" y="30"/>
                    </a:lnTo>
                    <a:lnTo>
                      <a:pt x="2981" y="6"/>
                    </a:lnTo>
                    <a:lnTo>
                      <a:pt x="3977" y="0"/>
                    </a:lnTo>
                  </a:path>
                </a:pathLst>
              </a:custGeom>
              <a:noFill/>
              <a:ln w="25400" cap="flat" cmpd="sng" algn="ctr">
                <a:solidFill>
                  <a:srgbClr val="3E841C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s-AR"/>
              </a:p>
            </p:txBody>
          </p:sp>
          <p:grpSp>
            <p:nvGrpSpPr>
              <p:cNvPr id="13" name="Group 80"/>
              <p:cNvGrpSpPr>
                <a:grpSpLocks/>
              </p:cNvGrpSpPr>
              <p:nvPr/>
            </p:nvGrpSpPr>
            <p:grpSpPr bwMode="auto">
              <a:xfrm>
                <a:off x="1265" y="3092"/>
                <a:ext cx="38" cy="222"/>
                <a:chOff x="1264" y="3032"/>
                <a:chExt cx="38" cy="238"/>
              </a:xfrm>
            </p:grpSpPr>
            <p:sp>
              <p:nvSpPr>
                <p:cNvPr id="29768" name="Line 81"/>
                <p:cNvSpPr>
                  <a:spLocks noChangeShapeType="1"/>
                </p:cNvSpPr>
                <p:nvPr/>
              </p:nvSpPr>
              <p:spPr bwMode="auto">
                <a:xfrm>
                  <a:off x="1282" y="3032"/>
                  <a:ext cx="2" cy="238"/>
                </a:xfrm>
                <a:prstGeom prst="line">
                  <a:avLst/>
                </a:prstGeom>
                <a:noFill/>
                <a:ln w="25400">
                  <a:solidFill>
                    <a:srgbClr val="3E841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69" name="Line 82"/>
                <p:cNvSpPr>
                  <a:spLocks noChangeShapeType="1"/>
                </p:cNvSpPr>
                <p:nvPr/>
              </p:nvSpPr>
              <p:spPr bwMode="auto">
                <a:xfrm>
                  <a:off x="1264" y="3032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3E841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70" name="Line 83"/>
                <p:cNvSpPr>
                  <a:spLocks noChangeShapeType="1"/>
                </p:cNvSpPr>
                <p:nvPr/>
              </p:nvSpPr>
              <p:spPr bwMode="auto">
                <a:xfrm>
                  <a:off x="1264" y="3270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3E841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grpSp>
            <p:nvGrpSpPr>
              <p:cNvPr id="14" name="Group 84"/>
              <p:cNvGrpSpPr>
                <a:grpSpLocks/>
              </p:cNvGrpSpPr>
              <p:nvPr/>
            </p:nvGrpSpPr>
            <p:grpSpPr bwMode="auto">
              <a:xfrm>
                <a:off x="2923" y="1730"/>
                <a:ext cx="38" cy="262"/>
                <a:chOff x="1264" y="3032"/>
                <a:chExt cx="38" cy="238"/>
              </a:xfrm>
            </p:grpSpPr>
            <p:sp>
              <p:nvSpPr>
                <p:cNvPr id="29765" name="Line 85"/>
                <p:cNvSpPr>
                  <a:spLocks noChangeShapeType="1"/>
                </p:cNvSpPr>
                <p:nvPr/>
              </p:nvSpPr>
              <p:spPr bwMode="auto">
                <a:xfrm>
                  <a:off x="1282" y="3032"/>
                  <a:ext cx="2" cy="238"/>
                </a:xfrm>
                <a:prstGeom prst="line">
                  <a:avLst/>
                </a:prstGeom>
                <a:noFill/>
                <a:ln w="25400">
                  <a:solidFill>
                    <a:srgbClr val="3E841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66" name="Line 86"/>
                <p:cNvSpPr>
                  <a:spLocks noChangeShapeType="1"/>
                </p:cNvSpPr>
                <p:nvPr/>
              </p:nvSpPr>
              <p:spPr bwMode="auto">
                <a:xfrm>
                  <a:off x="1264" y="3032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3E841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67" name="Line 87"/>
                <p:cNvSpPr>
                  <a:spLocks noChangeShapeType="1"/>
                </p:cNvSpPr>
                <p:nvPr/>
              </p:nvSpPr>
              <p:spPr bwMode="auto">
                <a:xfrm>
                  <a:off x="1264" y="3270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3E841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grpSp>
            <p:nvGrpSpPr>
              <p:cNvPr id="15" name="Group 88"/>
              <p:cNvGrpSpPr>
                <a:grpSpLocks/>
              </p:cNvGrpSpPr>
              <p:nvPr/>
            </p:nvGrpSpPr>
            <p:grpSpPr bwMode="auto">
              <a:xfrm>
                <a:off x="1935" y="2114"/>
                <a:ext cx="38" cy="294"/>
                <a:chOff x="1264" y="3032"/>
                <a:chExt cx="38" cy="238"/>
              </a:xfrm>
            </p:grpSpPr>
            <p:sp>
              <p:nvSpPr>
                <p:cNvPr id="29762" name="Line 89"/>
                <p:cNvSpPr>
                  <a:spLocks noChangeShapeType="1"/>
                </p:cNvSpPr>
                <p:nvPr/>
              </p:nvSpPr>
              <p:spPr bwMode="auto">
                <a:xfrm>
                  <a:off x="1282" y="3032"/>
                  <a:ext cx="2" cy="238"/>
                </a:xfrm>
                <a:prstGeom prst="line">
                  <a:avLst/>
                </a:prstGeom>
                <a:noFill/>
                <a:ln w="25400">
                  <a:solidFill>
                    <a:srgbClr val="3E841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63" name="Line 90"/>
                <p:cNvSpPr>
                  <a:spLocks noChangeShapeType="1"/>
                </p:cNvSpPr>
                <p:nvPr/>
              </p:nvSpPr>
              <p:spPr bwMode="auto">
                <a:xfrm>
                  <a:off x="1264" y="3032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3E841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64" name="Line 91"/>
                <p:cNvSpPr>
                  <a:spLocks noChangeShapeType="1"/>
                </p:cNvSpPr>
                <p:nvPr/>
              </p:nvSpPr>
              <p:spPr bwMode="auto">
                <a:xfrm>
                  <a:off x="1264" y="3270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3E841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grpSp>
            <p:nvGrpSpPr>
              <p:cNvPr id="16" name="Group 92"/>
              <p:cNvGrpSpPr>
                <a:grpSpLocks/>
              </p:cNvGrpSpPr>
              <p:nvPr/>
            </p:nvGrpSpPr>
            <p:grpSpPr bwMode="auto">
              <a:xfrm>
                <a:off x="3945" y="1706"/>
                <a:ext cx="38" cy="262"/>
                <a:chOff x="1264" y="3032"/>
                <a:chExt cx="38" cy="238"/>
              </a:xfrm>
            </p:grpSpPr>
            <p:sp>
              <p:nvSpPr>
                <p:cNvPr id="29759" name="Line 93"/>
                <p:cNvSpPr>
                  <a:spLocks noChangeShapeType="1"/>
                </p:cNvSpPr>
                <p:nvPr/>
              </p:nvSpPr>
              <p:spPr bwMode="auto">
                <a:xfrm>
                  <a:off x="1282" y="3032"/>
                  <a:ext cx="2" cy="238"/>
                </a:xfrm>
                <a:prstGeom prst="line">
                  <a:avLst/>
                </a:prstGeom>
                <a:noFill/>
                <a:ln w="25400">
                  <a:solidFill>
                    <a:srgbClr val="3E841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60" name="Line 94"/>
                <p:cNvSpPr>
                  <a:spLocks noChangeShapeType="1"/>
                </p:cNvSpPr>
                <p:nvPr/>
              </p:nvSpPr>
              <p:spPr bwMode="auto">
                <a:xfrm>
                  <a:off x="1264" y="3032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3E841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61" name="Line 95"/>
                <p:cNvSpPr>
                  <a:spLocks noChangeShapeType="1"/>
                </p:cNvSpPr>
                <p:nvPr/>
              </p:nvSpPr>
              <p:spPr bwMode="auto">
                <a:xfrm>
                  <a:off x="1264" y="3270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3E841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grpSp>
            <p:nvGrpSpPr>
              <p:cNvPr id="17" name="Group 96"/>
              <p:cNvGrpSpPr>
                <a:grpSpLocks/>
              </p:cNvGrpSpPr>
              <p:nvPr/>
            </p:nvGrpSpPr>
            <p:grpSpPr bwMode="auto">
              <a:xfrm>
                <a:off x="4913" y="1694"/>
                <a:ext cx="38" cy="266"/>
                <a:chOff x="1264" y="3032"/>
                <a:chExt cx="38" cy="238"/>
              </a:xfrm>
            </p:grpSpPr>
            <p:sp>
              <p:nvSpPr>
                <p:cNvPr id="29756" name="Line 97"/>
                <p:cNvSpPr>
                  <a:spLocks noChangeShapeType="1"/>
                </p:cNvSpPr>
                <p:nvPr/>
              </p:nvSpPr>
              <p:spPr bwMode="auto">
                <a:xfrm>
                  <a:off x="1282" y="3032"/>
                  <a:ext cx="2" cy="238"/>
                </a:xfrm>
                <a:prstGeom prst="line">
                  <a:avLst/>
                </a:prstGeom>
                <a:noFill/>
                <a:ln w="25400">
                  <a:solidFill>
                    <a:srgbClr val="3E841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57" name="Line 98"/>
                <p:cNvSpPr>
                  <a:spLocks noChangeShapeType="1"/>
                </p:cNvSpPr>
                <p:nvPr/>
              </p:nvSpPr>
              <p:spPr bwMode="auto">
                <a:xfrm>
                  <a:off x="1264" y="3032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3E841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9758" name="Line 99"/>
                <p:cNvSpPr>
                  <a:spLocks noChangeShapeType="1"/>
                </p:cNvSpPr>
                <p:nvPr/>
              </p:nvSpPr>
              <p:spPr bwMode="auto">
                <a:xfrm>
                  <a:off x="1264" y="3270"/>
                  <a:ext cx="38" cy="0"/>
                </a:xfrm>
                <a:prstGeom prst="line">
                  <a:avLst/>
                </a:prstGeom>
                <a:noFill/>
                <a:ln w="25400">
                  <a:solidFill>
                    <a:srgbClr val="3E841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sp>
            <p:nvSpPr>
              <p:cNvPr id="29750" name="Rectangle 24"/>
              <p:cNvSpPr>
                <a:spLocks noChangeArrowheads="1"/>
              </p:cNvSpPr>
              <p:nvPr/>
            </p:nvSpPr>
            <p:spPr bwMode="auto">
              <a:xfrm>
                <a:off x="2912" y="1833"/>
                <a:ext cx="63" cy="67"/>
              </a:xfrm>
              <a:prstGeom prst="rect">
                <a:avLst/>
              </a:prstGeom>
              <a:solidFill>
                <a:srgbClr val="3E841C"/>
              </a:solidFill>
              <a:ln w="9525" algn="ctr">
                <a:solidFill>
                  <a:srgbClr val="3E841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endParaRPr lang="en-US" sz="2400">
                  <a:latin typeface="Calibri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29751" name="Rectangle 25"/>
              <p:cNvSpPr>
                <a:spLocks noChangeArrowheads="1"/>
              </p:cNvSpPr>
              <p:nvPr/>
            </p:nvSpPr>
            <p:spPr bwMode="auto">
              <a:xfrm>
                <a:off x="3931" y="1809"/>
                <a:ext cx="63" cy="67"/>
              </a:xfrm>
              <a:prstGeom prst="rect">
                <a:avLst/>
              </a:prstGeom>
              <a:solidFill>
                <a:srgbClr val="3E841C"/>
              </a:solidFill>
              <a:ln w="9525" algn="ctr">
                <a:solidFill>
                  <a:srgbClr val="3E841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endParaRPr lang="en-US" sz="2400">
                  <a:latin typeface="Calibri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29752" name="Rectangle 26"/>
              <p:cNvSpPr>
                <a:spLocks noChangeArrowheads="1"/>
              </p:cNvSpPr>
              <p:nvPr/>
            </p:nvSpPr>
            <p:spPr bwMode="auto">
              <a:xfrm>
                <a:off x="4899" y="1801"/>
                <a:ext cx="63" cy="67"/>
              </a:xfrm>
              <a:prstGeom prst="rect">
                <a:avLst/>
              </a:prstGeom>
              <a:solidFill>
                <a:srgbClr val="3E841C"/>
              </a:solidFill>
              <a:ln w="9525" algn="ctr">
                <a:solidFill>
                  <a:srgbClr val="3E841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endParaRPr lang="en-US" sz="2400">
                  <a:latin typeface="Calibri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29753" name="Rectangle 23"/>
              <p:cNvSpPr>
                <a:spLocks noChangeArrowheads="1"/>
              </p:cNvSpPr>
              <p:nvPr/>
            </p:nvSpPr>
            <p:spPr bwMode="auto">
              <a:xfrm>
                <a:off x="1921" y="2233"/>
                <a:ext cx="63" cy="67"/>
              </a:xfrm>
              <a:prstGeom prst="rect">
                <a:avLst/>
              </a:prstGeom>
              <a:solidFill>
                <a:srgbClr val="3E841C"/>
              </a:solidFill>
              <a:ln w="9525" algn="ctr">
                <a:solidFill>
                  <a:srgbClr val="3E841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endParaRPr lang="en-US" sz="2400">
                  <a:latin typeface="Calibri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29754" name="Rectangle 22"/>
              <p:cNvSpPr>
                <a:spLocks noChangeArrowheads="1"/>
              </p:cNvSpPr>
              <p:nvPr/>
            </p:nvSpPr>
            <p:spPr bwMode="auto">
              <a:xfrm>
                <a:off x="1589" y="2625"/>
                <a:ext cx="63" cy="67"/>
              </a:xfrm>
              <a:prstGeom prst="rect">
                <a:avLst/>
              </a:prstGeom>
              <a:solidFill>
                <a:srgbClr val="3E841C"/>
              </a:solidFill>
              <a:ln w="9525" algn="ctr">
                <a:solidFill>
                  <a:srgbClr val="3E841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endParaRPr lang="en-US" sz="2400">
                  <a:latin typeface="Calibri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29755" name="Rectangle 21"/>
              <p:cNvSpPr>
                <a:spLocks noChangeArrowheads="1"/>
              </p:cNvSpPr>
              <p:nvPr/>
            </p:nvSpPr>
            <p:spPr bwMode="auto">
              <a:xfrm>
                <a:off x="1252" y="3177"/>
                <a:ext cx="63" cy="67"/>
              </a:xfrm>
              <a:prstGeom prst="rect">
                <a:avLst/>
              </a:prstGeom>
              <a:solidFill>
                <a:srgbClr val="3E841C"/>
              </a:solidFill>
              <a:ln w="9525" algn="ctr">
                <a:solidFill>
                  <a:srgbClr val="3E841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endParaRPr lang="en-US" sz="2400">
                  <a:latin typeface="Calibri" pitchFamily="34" charset="0"/>
                  <a:ea typeface="ＭＳ Ｐゴシック" pitchFamily="34" charset="-128"/>
                </a:endParaRPr>
              </a:p>
            </p:txBody>
          </p:sp>
        </p:grpSp>
        <p:sp>
          <p:nvSpPr>
            <p:cNvPr id="29743" name="Rectangle 20"/>
            <p:cNvSpPr>
              <a:spLocks noChangeArrowheads="1"/>
            </p:cNvSpPr>
            <p:nvPr/>
          </p:nvSpPr>
          <p:spPr bwMode="auto">
            <a:xfrm>
              <a:off x="3001963" y="5754688"/>
              <a:ext cx="100012" cy="106362"/>
            </a:xfrm>
            <a:prstGeom prst="rect">
              <a:avLst/>
            </a:prstGeom>
            <a:solidFill>
              <a:srgbClr val="3E841C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en-US" sz="2400">
                <a:latin typeface="Calibri" pitchFamily="34" charset="0"/>
                <a:ea typeface="ＭＳ Ｐゴシック" pitchFamily="34" charset="-128"/>
              </a:endParaRPr>
            </a:p>
          </p:txBody>
        </p:sp>
      </p:grpSp>
      <p:sp>
        <p:nvSpPr>
          <p:cNvPr id="113" name="Text Box 108"/>
          <p:cNvSpPr txBox="1">
            <a:spLocks noChangeArrowheads="1"/>
          </p:cNvSpPr>
          <p:nvPr/>
        </p:nvSpPr>
        <p:spPr bwMode="auto">
          <a:xfrm>
            <a:off x="4932040" y="6597650"/>
            <a:ext cx="31670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100" dirty="0"/>
              <a:t>Cahn P, et al. 17th CROI 2010. Abstract 57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90" name="Rectangle 49"/>
          <p:cNvSpPr>
            <a:spLocks noGrp="1" noChangeArrowheads="1"/>
          </p:cNvSpPr>
          <p:nvPr>
            <p:ph type="title" idx="4294967295"/>
          </p:nvPr>
        </p:nvSpPr>
        <p:spPr>
          <a:xfrm>
            <a:off x="337625" y="194995"/>
            <a:ext cx="8219049" cy="881063"/>
          </a:xfrm>
        </p:spPr>
        <p:txBody>
          <a:bodyPr>
            <a:noAutofit/>
          </a:bodyPr>
          <a:lstStyle/>
          <a:p>
            <a:r>
              <a:rPr lang="en-GB" sz="3000" b="1" dirty="0">
                <a:solidFill>
                  <a:schemeClr val="tx1"/>
                </a:solidFill>
                <a:latin typeface="+mn-lt"/>
              </a:rPr>
              <a:t>ODIN: </a:t>
            </a:r>
            <a:r>
              <a:rPr lang="es-ES_tradnl" sz="3000" b="1" dirty="0">
                <a:solidFill>
                  <a:schemeClr val="tx1"/>
                </a:solidFill>
                <a:latin typeface="+mn-lt"/>
              </a:rPr>
              <a:t>tasas de respuesta virológica por factores de resistencia basales </a:t>
            </a:r>
            <a:r>
              <a:rPr lang="en-GB" sz="3000" b="1" dirty="0">
                <a:solidFill>
                  <a:schemeClr val="tx1"/>
                </a:solidFill>
                <a:latin typeface="+mn-lt"/>
              </a:rPr>
              <a:t>(ITT-TLOVR)</a:t>
            </a:r>
          </a:p>
        </p:txBody>
      </p:sp>
      <p:sp>
        <p:nvSpPr>
          <p:cNvPr id="502791" name="TextBox 68"/>
          <p:cNvSpPr txBox="1">
            <a:spLocks noChangeArrowheads="1"/>
          </p:cNvSpPr>
          <p:nvPr/>
        </p:nvSpPr>
        <p:spPr bwMode="auto">
          <a:xfrm>
            <a:off x="2070699" y="5554907"/>
            <a:ext cx="19645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400" dirty="0"/>
              <a:t>Cantidad de PI utilizados previamente</a:t>
            </a:r>
            <a:endParaRPr lang="en-GB" sz="1400" dirty="0">
              <a:ea typeface="MS PGothic" pitchFamily="34" charset="-128"/>
            </a:endParaRPr>
          </a:p>
        </p:txBody>
      </p:sp>
      <p:sp>
        <p:nvSpPr>
          <p:cNvPr id="502843" name="TextBox 68"/>
          <p:cNvSpPr txBox="1">
            <a:spLocks noChangeArrowheads="1"/>
          </p:cNvSpPr>
          <p:nvPr/>
        </p:nvSpPr>
        <p:spPr bwMode="auto">
          <a:xfrm>
            <a:off x="3797309" y="5498637"/>
            <a:ext cx="2153327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1400" dirty="0"/>
              <a:t>Número de mutaciones primarias </a:t>
            </a:r>
            <a:br>
              <a:rPr lang="es-ES_tradnl" sz="1400" dirty="0"/>
            </a:br>
            <a:r>
              <a:rPr lang="es-ES_tradnl" sz="1400" dirty="0"/>
              <a:t>de PI en el basal</a:t>
            </a:r>
            <a:endParaRPr lang="en-GB" sz="1400" dirty="0">
              <a:ea typeface="MS PGothic" pitchFamily="34" charset="-128"/>
            </a:endParaRPr>
          </a:p>
        </p:txBody>
      </p:sp>
      <p:sp>
        <p:nvSpPr>
          <p:cNvPr id="502870" name="TextBox 68"/>
          <p:cNvSpPr txBox="1">
            <a:spLocks noChangeArrowheads="1"/>
          </p:cNvSpPr>
          <p:nvPr/>
        </p:nvSpPr>
        <p:spPr bwMode="auto">
          <a:xfrm>
            <a:off x="5838405" y="5554908"/>
            <a:ext cx="2064121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1400" dirty="0"/>
              <a:t>Número de NRTI activos en el OBR</a:t>
            </a:r>
            <a:endParaRPr lang="en-GB" sz="1400" dirty="0">
              <a:ea typeface="MS PGothic" pitchFamily="34" charset="-128"/>
            </a:endParaRPr>
          </a:p>
        </p:txBody>
      </p:sp>
      <p:sp>
        <p:nvSpPr>
          <p:cNvPr id="502901" name="Rectangle 146"/>
          <p:cNvSpPr>
            <a:spLocks noChangeArrowheads="1"/>
          </p:cNvSpPr>
          <p:nvPr/>
        </p:nvSpPr>
        <p:spPr bwMode="auto">
          <a:xfrm>
            <a:off x="4857705" y="6090993"/>
            <a:ext cx="320632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1100" dirty="0">
                <a:ea typeface="MS PGothic" pitchFamily="34" charset="-128"/>
              </a:rPr>
              <a:t>*</a:t>
            </a:r>
            <a:r>
              <a:rPr lang="es-ES_tradnl" sz="1100" dirty="0"/>
              <a:t> Diferencia porcentual en la respuesta </a:t>
            </a:r>
            <a:r>
              <a:rPr lang="en-GB" sz="1100" dirty="0">
                <a:ea typeface="MS PGothic" pitchFamily="34" charset="-128"/>
              </a:rPr>
              <a:t>(IC 95%)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35E7D18-214C-4731-A4AF-4DEFFA1315AA}"/>
              </a:ext>
            </a:extLst>
          </p:cNvPr>
          <p:cNvGrpSpPr/>
          <p:nvPr/>
        </p:nvGrpSpPr>
        <p:grpSpPr>
          <a:xfrm>
            <a:off x="1154222" y="1154235"/>
            <a:ext cx="6770579" cy="4412705"/>
            <a:chOff x="1538963" y="1365250"/>
            <a:chExt cx="9027438" cy="4603440"/>
          </a:xfrm>
        </p:grpSpPr>
        <p:sp>
          <p:nvSpPr>
            <p:cNvPr id="502786" name="Line 27"/>
            <p:cNvSpPr>
              <a:spLocks noChangeShapeType="1"/>
            </p:cNvSpPr>
            <p:nvPr/>
          </p:nvSpPr>
          <p:spPr bwMode="auto">
            <a:xfrm flipV="1">
              <a:off x="10363200" y="5627689"/>
              <a:ext cx="0" cy="777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787" name="Rectangle 46"/>
            <p:cNvSpPr>
              <a:spLocks noChangeArrowheads="1"/>
            </p:cNvSpPr>
            <p:nvPr/>
          </p:nvSpPr>
          <p:spPr bwMode="auto">
            <a:xfrm>
              <a:off x="4538664" y="3365500"/>
              <a:ext cx="382587" cy="2273300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788" name="Rectangle 47"/>
            <p:cNvSpPr>
              <a:spLocks noChangeArrowheads="1"/>
            </p:cNvSpPr>
            <p:nvPr/>
          </p:nvSpPr>
          <p:spPr bwMode="auto">
            <a:xfrm>
              <a:off x="3162300" y="2720976"/>
              <a:ext cx="381000" cy="2917825"/>
            </a:xfrm>
            <a:prstGeom prst="rect">
              <a:avLst/>
            </a:prstGeom>
            <a:solidFill>
              <a:srgbClr val="3399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789" name="Rectangle 48"/>
            <p:cNvSpPr>
              <a:spLocks noChangeArrowheads="1"/>
            </p:cNvSpPr>
            <p:nvPr/>
          </p:nvSpPr>
          <p:spPr bwMode="auto">
            <a:xfrm>
              <a:off x="4041775" y="3325814"/>
              <a:ext cx="381000" cy="2312987"/>
            </a:xfrm>
            <a:prstGeom prst="rect">
              <a:avLst/>
            </a:prstGeom>
            <a:solidFill>
              <a:srgbClr val="3399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792" name="TextBox 69"/>
            <p:cNvSpPr txBox="1">
              <a:spLocks noChangeArrowheads="1"/>
            </p:cNvSpPr>
            <p:nvPr/>
          </p:nvSpPr>
          <p:spPr bwMode="auto">
            <a:xfrm rot="16200000">
              <a:off x="-238125" y="3343952"/>
              <a:ext cx="4333875" cy="779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600" dirty="0" err="1">
                  <a:ea typeface="MS PGothic" pitchFamily="34" charset="-128"/>
                </a:rPr>
                <a:t>Pacientes</a:t>
              </a:r>
              <a:r>
                <a:rPr lang="en-GB" sz="1600" dirty="0">
                  <a:ea typeface="MS PGothic" pitchFamily="34" charset="-128"/>
                </a:rPr>
                <a:t> con </a:t>
              </a:r>
              <a:r>
                <a:rPr lang="en-GB" sz="1600" dirty="0" err="1">
                  <a:ea typeface="MS PGothic" pitchFamily="34" charset="-128"/>
                </a:rPr>
                <a:t>ARN</a:t>
              </a:r>
              <a:r>
                <a:rPr lang="en-GB" sz="1600" dirty="0">
                  <a:ea typeface="MS PGothic" pitchFamily="34" charset="-128"/>
                </a:rPr>
                <a:t> de VIH-1 </a:t>
              </a:r>
              <a:br>
                <a:rPr lang="en-GB" sz="1600" dirty="0">
                  <a:ea typeface="MS PGothic" pitchFamily="34" charset="-128"/>
                </a:rPr>
              </a:br>
              <a:r>
                <a:rPr lang="en-GB" sz="1600" dirty="0">
                  <a:ea typeface="MS PGothic" pitchFamily="34" charset="-128"/>
                </a:rPr>
                <a:t>&lt;50 </a:t>
              </a:r>
              <a:r>
                <a:rPr lang="en-GB" sz="1600" dirty="0" err="1">
                  <a:ea typeface="MS PGothic" pitchFamily="34" charset="-128"/>
                </a:rPr>
                <a:t>copias</a:t>
              </a:r>
              <a:r>
                <a:rPr lang="en-GB" sz="1600" dirty="0">
                  <a:ea typeface="MS PGothic" pitchFamily="34" charset="-128"/>
                </a:rPr>
                <a:t>/ml (%)*</a:t>
              </a:r>
            </a:p>
          </p:txBody>
        </p:sp>
        <p:sp>
          <p:nvSpPr>
            <p:cNvPr id="502793" name="Rectangle 13"/>
            <p:cNvSpPr>
              <a:spLocks noChangeArrowheads="1"/>
            </p:cNvSpPr>
            <p:nvPr/>
          </p:nvSpPr>
          <p:spPr bwMode="auto">
            <a:xfrm>
              <a:off x="3641726" y="1454151"/>
              <a:ext cx="157163" cy="125413"/>
            </a:xfrm>
            <a:prstGeom prst="rect">
              <a:avLst/>
            </a:prstGeom>
            <a:solidFill>
              <a:srgbClr val="0099F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fr-FR" sz="1400" b="1">
                <a:ea typeface="MS PGothic" pitchFamily="34" charset="-128"/>
              </a:endParaRPr>
            </a:p>
          </p:txBody>
        </p:sp>
        <p:sp>
          <p:nvSpPr>
            <p:cNvPr id="502794" name="TextBox 70"/>
            <p:cNvSpPr txBox="1">
              <a:spLocks noChangeArrowheads="1"/>
            </p:cNvSpPr>
            <p:nvPr/>
          </p:nvSpPr>
          <p:spPr bwMode="auto">
            <a:xfrm>
              <a:off x="3789363" y="1365250"/>
              <a:ext cx="2457450" cy="545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400" dirty="0" smtClean="0">
                  <a:ea typeface="MS PGothic" pitchFamily="34" charset="-128"/>
                </a:rPr>
                <a:t>DRV/r </a:t>
              </a:r>
              <a:r>
                <a:rPr lang="en-GB" sz="1400" dirty="0">
                  <a:ea typeface="MS PGothic" pitchFamily="34" charset="-128"/>
                </a:rPr>
                <a:t>800/100mg </a:t>
              </a:r>
              <a:r>
                <a:rPr lang="en-GB" sz="1400" dirty="0" err="1">
                  <a:ea typeface="MS PGothic" pitchFamily="34" charset="-128"/>
                </a:rPr>
                <a:t>qd</a:t>
              </a:r>
              <a:endParaRPr lang="en-GB" sz="1400" dirty="0">
                <a:ea typeface="MS PGothic" pitchFamily="34" charset="-128"/>
              </a:endParaRPr>
            </a:p>
          </p:txBody>
        </p:sp>
        <p:sp>
          <p:nvSpPr>
            <p:cNvPr id="502795" name="TextBox 71"/>
            <p:cNvSpPr txBox="1">
              <a:spLocks noChangeArrowheads="1"/>
            </p:cNvSpPr>
            <p:nvPr/>
          </p:nvSpPr>
          <p:spPr bwMode="auto">
            <a:xfrm>
              <a:off x="6530975" y="1365250"/>
              <a:ext cx="2973388" cy="321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400" dirty="0" smtClean="0">
                  <a:ea typeface="MS PGothic" pitchFamily="34" charset="-128"/>
                </a:rPr>
                <a:t>DRV/r </a:t>
              </a:r>
              <a:r>
                <a:rPr lang="en-GB" sz="1400" dirty="0">
                  <a:ea typeface="MS PGothic" pitchFamily="34" charset="-128"/>
                </a:rPr>
                <a:t>600/100mg bid</a:t>
              </a:r>
            </a:p>
          </p:txBody>
        </p:sp>
        <p:sp>
          <p:nvSpPr>
            <p:cNvPr id="502796" name="Rectangle 13"/>
            <p:cNvSpPr>
              <a:spLocks noChangeArrowheads="1"/>
            </p:cNvSpPr>
            <p:nvPr/>
          </p:nvSpPr>
          <p:spPr bwMode="auto">
            <a:xfrm>
              <a:off x="6364288" y="1455738"/>
              <a:ext cx="157162" cy="125412"/>
            </a:xfrm>
            <a:prstGeom prst="rect">
              <a:avLst/>
            </a:prstGeom>
            <a:solidFill>
              <a:srgbClr val="339933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algn="r" eaLnBrk="0" hangingPunct="0"/>
              <a:endParaRPr lang="fr-FR" sz="1400" b="1">
                <a:ea typeface="MS PGothic" pitchFamily="34" charset="-128"/>
              </a:endParaRPr>
            </a:p>
          </p:txBody>
        </p:sp>
        <p:sp>
          <p:nvSpPr>
            <p:cNvPr id="502797" name="Rectangle 58"/>
            <p:cNvSpPr>
              <a:spLocks noChangeArrowheads="1"/>
            </p:cNvSpPr>
            <p:nvPr/>
          </p:nvSpPr>
          <p:spPr bwMode="auto">
            <a:xfrm>
              <a:off x="2778126" y="2644776"/>
              <a:ext cx="384175" cy="2994025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798" name="Rectangle 60"/>
            <p:cNvSpPr>
              <a:spLocks noChangeArrowheads="1"/>
            </p:cNvSpPr>
            <p:nvPr/>
          </p:nvSpPr>
          <p:spPr bwMode="auto">
            <a:xfrm>
              <a:off x="3657601" y="3271838"/>
              <a:ext cx="384175" cy="2366962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799" name="Rectangle 61"/>
            <p:cNvSpPr>
              <a:spLocks noChangeArrowheads="1"/>
            </p:cNvSpPr>
            <p:nvPr/>
          </p:nvSpPr>
          <p:spPr bwMode="auto">
            <a:xfrm>
              <a:off x="4083050" y="2736850"/>
              <a:ext cx="706438" cy="290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800" name="Rectangle 62"/>
            <p:cNvSpPr>
              <a:spLocks noChangeArrowheads="1"/>
            </p:cNvSpPr>
            <p:nvPr/>
          </p:nvSpPr>
          <p:spPr bwMode="auto">
            <a:xfrm>
              <a:off x="4911725" y="3332164"/>
              <a:ext cx="381000" cy="2306637"/>
            </a:xfrm>
            <a:prstGeom prst="rect">
              <a:avLst/>
            </a:prstGeom>
            <a:solidFill>
              <a:srgbClr val="3399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801" name="Line 63"/>
            <p:cNvSpPr>
              <a:spLocks noChangeShapeType="1"/>
            </p:cNvSpPr>
            <p:nvPr/>
          </p:nvSpPr>
          <p:spPr bwMode="auto">
            <a:xfrm>
              <a:off x="2640013" y="1997076"/>
              <a:ext cx="0" cy="36417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02" name="Line 64"/>
            <p:cNvSpPr>
              <a:spLocks noChangeShapeType="1"/>
            </p:cNvSpPr>
            <p:nvPr/>
          </p:nvSpPr>
          <p:spPr bwMode="auto">
            <a:xfrm>
              <a:off x="2574925" y="5638800"/>
              <a:ext cx="650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03" name="Line 65"/>
            <p:cNvSpPr>
              <a:spLocks noChangeShapeType="1"/>
            </p:cNvSpPr>
            <p:nvPr/>
          </p:nvSpPr>
          <p:spPr bwMode="auto">
            <a:xfrm>
              <a:off x="2574925" y="4911725"/>
              <a:ext cx="650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04" name="Line 66"/>
            <p:cNvSpPr>
              <a:spLocks noChangeShapeType="1"/>
            </p:cNvSpPr>
            <p:nvPr/>
          </p:nvSpPr>
          <p:spPr bwMode="auto">
            <a:xfrm>
              <a:off x="2574925" y="4184650"/>
              <a:ext cx="650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05" name="Line 67"/>
            <p:cNvSpPr>
              <a:spLocks noChangeShapeType="1"/>
            </p:cNvSpPr>
            <p:nvPr/>
          </p:nvSpPr>
          <p:spPr bwMode="auto">
            <a:xfrm>
              <a:off x="2574925" y="3451225"/>
              <a:ext cx="650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06" name="Line 68"/>
            <p:cNvSpPr>
              <a:spLocks noChangeShapeType="1"/>
            </p:cNvSpPr>
            <p:nvPr/>
          </p:nvSpPr>
          <p:spPr bwMode="auto">
            <a:xfrm>
              <a:off x="2574925" y="2724150"/>
              <a:ext cx="650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07" name="Line 69"/>
            <p:cNvSpPr>
              <a:spLocks noChangeShapeType="1"/>
            </p:cNvSpPr>
            <p:nvPr/>
          </p:nvSpPr>
          <p:spPr bwMode="auto">
            <a:xfrm>
              <a:off x="2578100" y="1997075"/>
              <a:ext cx="76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08" name="Line 70"/>
            <p:cNvSpPr>
              <a:spLocks noChangeShapeType="1"/>
            </p:cNvSpPr>
            <p:nvPr/>
          </p:nvSpPr>
          <p:spPr bwMode="auto">
            <a:xfrm flipV="1">
              <a:off x="2640013" y="5638801"/>
              <a:ext cx="0" cy="666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09" name="Rectangle 71"/>
            <p:cNvSpPr>
              <a:spLocks noChangeArrowheads="1"/>
            </p:cNvSpPr>
            <p:nvPr/>
          </p:nvSpPr>
          <p:spPr bwMode="auto">
            <a:xfrm>
              <a:off x="2769854" y="2397125"/>
              <a:ext cx="397547" cy="19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200">
                  <a:ea typeface="MS PGothic" pitchFamily="34" charset="-128"/>
                </a:rPr>
                <a:t>82.2</a:t>
              </a:r>
            </a:p>
          </p:txBody>
        </p:sp>
        <p:sp>
          <p:nvSpPr>
            <p:cNvPr id="502810" name="Rectangle 72"/>
            <p:cNvSpPr>
              <a:spLocks noChangeArrowheads="1"/>
            </p:cNvSpPr>
            <p:nvPr/>
          </p:nvSpPr>
          <p:spPr bwMode="auto">
            <a:xfrm>
              <a:off x="2359026" y="5519739"/>
              <a:ext cx="162437" cy="272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700">
                  <a:ea typeface="MS PGothic" pitchFamily="34" charset="-128"/>
                </a:rPr>
                <a:t>0</a:t>
              </a:r>
              <a:endParaRPr lang="en-GB" sz="2400">
                <a:ea typeface="MS PGothic" pitchFamily="34" charset="-128"/>
              </a:endParaRPr>
            </a:p>
          </p:txBody>
        </p:sp>
        <p:sp>
          <p:nvSpPr>
            <p:cNvPr id="502811" name="Rectangle 73"/>
            <p:cNvSpPr>
              <a:spLocks noChangeArrowheads="1"/>
            </p:cNvSpPr>
            <p:nvPr/>
          </p:nvSpPr>
          <p:spPr bwMode="auto">
            <a:xfrm>
              <a:off x="2241551" y="4792664"/>
              <a:ext cx="324875" cy="272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700">
                  <a:ea typeface="MS PGothic" pitchFamily="34" charset="-128"/>
                </a:rPr>
                <a:t>20</a:t>
              </a:r>
              <a:endParaRPr lang="en-GB" sz="2400">
                <a:ea typeface="MS PGothic" pitchFamily="34" charset="-128"/>
              </a:endParaRPr>
            </a:p>
          </p:txBody>
        </p:sp>
        <p:sp>
          <p:nvSpPr>
            <p:cNvPr id="502812" name="Rectangle 74"/>
            <p:cNvSpPr>
              <a:spLocks noChangeArrowheads="1"/>
            </p:cNvSpPr>
            <p:nvPr/>
          </p:nvSpPr>
          <p:spPr bwMode="auto">
            <a:xfrm>
              <a:off x="2241551" y="4065589"/>
              <a:ext cx="324875" cy="272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700">
                  <a:ea typeface="MS PGothic" pitchFamily="34" charset="-128"/>
                </a:rPr>
                <a:t>40</a:t>
              </a:r>
              <a:endParaRPr lang="en-GB" sz="2400">
                <a:ea typeface="MS PGothic" pitchFamily="34" charset="-128"/>
              </a:endParaRPr>
            </a:p>
          </p:txBody>
        </p:sp>
        <p:sp>
          <p:nvSpPr>
            <p:cNvPr id="502813" name="Rectangle 75"/>
            <p:cNvSpPr>
              <a:spLocks noChangeArrowheads="1"/>
            </p:cNvSpPr>
            <p:nvPr/>
          </p:nvSpPr>
          <p:spPr bwMode="auto">
            <a:xfrm>
              <a:off x="2241551" y="3332163"/>
              <a:ext cx="324875" cy="272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700">
                  <a:ea typeface="MS PGothic" pitchFamily="34" charset="-128"/>
                </a:rPr>
                <a:t>60</a:t>
              </a:r>
              <a:endParaRPr lang="en-GB" sz="2400">
                <a:ea typeface="MS PGothic" pitchFamily="34" charset="-128"/>
              </a:endParaRPr>
            </a:p>
          </p:txBody>
        </p:sp>
        <p:sp>
          <p:nvSpPr>
            <p:cNvPr id="502814" name="Rectangle 76"/>
            <p:cNvSpPr>
              <a:spLocks noChangeArrowheads="1"/>
            </p:cNvSpPr>
            <p:nvPr/>
          </p:nvSpPr>
          <p:spPr bwMode="auto">
            <a:xfrm>
              <a:off x="2241551" y="2605088"/>
              <a:ext cx="324875" cy="272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700">
                  <a:ea typeface="MS PGothic" pitchFamily="34" charset="-128"/>
                </a:rPr>
                <a:t>80</a:t>
              </a:r>
              <a:endParaRPr lang="en-GB" sz="2400">
                <a:ea typeface="MS PGothic" pitchFamily="34" charset="-128"/>
              </a:endParaRPr>
            </a:p>
          </p:txBody>
        </p:sp>
        <p:sp>
          <p:nvSpPr>
            <p:cNvPr id="502815" name="Rectangle 77"/>
            <p:cNvSpPr>
              <a:spLocks noChangeArrowheads="1"/>
            </p:cNvSpPr>
            <p:nvPr/>
          </p:nvSpPr>
          <p:spPr bwMode="auto">
            <a:xfrm>
              <a:off x="2124076" y="1878013"/>
              <a:ext cx="487313" cy="272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700">
                  <a:ea typeface="MS PGothic" pitchFamily="34" charset="-128"/>
                </a:rPr>
                <a:t>100</a:t>
              </a:r>
              <a:endParaRPr lang="en-GB" sz="2400">
                <a:ea typeface="MS PGothic" pitchFamily="34" charset="-128"/>
              </a:endParaRPr>
            </a:p>
          </p:txBody>
        </p:sp>
        <p:sp>
          <p:nvSpPr>
            <p:cNvPr id="502816" name="Rectangle 78"/>
            <p:cNvSpPr>
              <a:spLocks noChangeArrowheads="1"/>
            </p:cNvSpPr>
            <p:nvPr/>
          </p:nvSpPr>
          <p:spPr bwMode="auto">
            <a:xfrm>
              <a:off x="3106739" y="5711826"/>
              <a:ext cx="151752" cy="256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600">
                  <a:ea typeface="MS PGothic" pitchFamily="34" charset="-128"/>
                </a:rPr>
                <a:t>0</a:t>
              </a:r>
            </a:p>
          </p:txBody>
        </p:sp>
        <p:sp>
          <p:nvSpPr>
            <p:cNvPr id="502817" name="Rectangle 79"/>
            <p:cNvSpPr>
              <a:spLocks noChangeArrowheads="1"/>
            </p:cNvSpPr>
            <p:nvPr/>
          </p:nvSpPr>
          <p:spPr bwMode="auto">
            <a:xfrm>
              <a:off x="3951288" y="5711826"/>
              <a:ext cx="151752" cy="256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600">
                  <a:ea typeface="MS PGothic" pitchFamily="34" charset="-128"/>
                </a:rPr>
                <a:t>1</a:t>
              </a:r>
            </a:p>
          </p:txBody>
        </p:sp>
        <p:sp>
          <p:nvSpPr>
            <p:cNvPr id="502818" name="Rectangle 80"/>
            <p:cNvSpPr>
              <a:spLocks noChangeArrowheads="1"/>
            </p:cNvSpPr>
            <p:nvPr/>
          </p:nvSpPr>
          <p:spPr bwMode="auto">
            <a:xfrm>
              <a:off x="4794251" y="5711826"/>
              <a:ext cx="301365" cy="256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600">
                  <a:ea typeface="MS PGothic" pitchFamily="34" charset="-128"/>
                  <a:cs typeface="Arial" pitchFamily="34" charset="0"/>
                </a:rPr>
                <a:t>≥2</a:t>
              </a:r>
            </a:p>
          </p:txBody>
        </p:sp>
        <p:sp>
          <p:nvSpPr>
            <p:cNvPr id="502819" name="Rectangle 81"/>
            <p:cNvSpPr>
              <a:spLocks noChangeArrowheads="1"/>
            </p:cNvSpPr>
            <p:nvPr/>
          </p:nvSpPr>
          <p:spPr bwMode="auto">
            <a:xfrm>
              <a:off x="3157204" y="2473325"/>
              <a:ext cx="397547" cy="19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200">
                  <a:ea typeface="MS PGothic" pitchFamily="34" charset="-128"/>
                </a:rPr>
                <a:t>79.6</a:t>
              </a:r>
            </a:p>
          </p:txBody>
        </p:sp>
        <p:sp>
          <p:nvSpPr>
            <p:cNvPr id="502820" name="Rectangle 82"/>
            <p:cNvSpPr>
              <a:spLocks noChangeArrowheads="1"/>
            </p:cNvSpPr>
            <p:nvPr/>
          </p:nvSpPr>
          <p:spPr bwMode="auto">
            <a:xfrm>
              <a:off x="3647742" y="3025775"/>
              <a:ext cx="397547" cy="19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200">
                  <a:ea typeface="MS PGothic" pitchFamily="34" charset="-128"/>
                </a:rPr>
                <a:t>64.9</a:t>
              </a:r>
            </a:p>
          </p:txBody>
        </p:sp>
        <p:sp>
          <p:nvSpPr>
            <p:cNvPr id="502821" name="Rectangle 83"/>
            <p:cNvSpPr>
              <a:spLocks noChangeArrowheads="1"/>
            </p:cNvSpPr>
            <p:nvPr/>
          </p:nvSpPr>
          <p:spPr bwMode="auto">
            <a:xfrm>
              <a:off x="4035091" y="3076575"/>
              <a:ext cx="397547" cy="19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200">
                  <a:ea typeface="MS PGothic" pitchFamily="34" charset="-128"/>
                </a:rPr>
                <a:t>63.6</a:t>
              </a:r>
            </a:p>
          </p:txBody>
        </p:sp>
        <p:sp>
          <p:nvSpPr>
            <p:cNvPr id="502822" name="Rectangle 84"/>
            <p:cNvSpPr>
              <a:spLocks noChangeArrowheads="1"/>
            </p:cNvSpPr>
            <p:nvPr/>
          </p:nvSpPr>
          <p:spPr bwMode="auto">
            <a:xfrm>
              <a:off x="4527216" y="3114675"/>
              <a:ext cx="397547" cy="19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200">
                  <a:ea typeface="MS PGothic" pitchFamily="34" charset="-128"/>
                </a:rPr>
                <a:t>62.4</a:t>
              </a:r>
            </a:p>
          </p:txBody>
        </p:sp>
        <p:sp>
          <p:nvSpPr>
            <p:cNvPr id="502823" name="Rectangle 85"/>
            <p:cNvSpPr>
              <a:spLocks noChangeArrowheads="1"/>
            </p:cNvSpPr>
            <p:nvPr/>
          </p:nvSpPr>
          <p:spPr bwMode="auto">
            <a:xfrm>
              <a:off x="4908216" y="3076575"/>
              <a:ext cx="397547" cy="19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200">
                  <a:ea typeface="MS PGothic" pitchFamily="34" charset="-128"/>
                </a:rPr>
                <a:t>63.4</a:t>
              </a:r>
            </a:p>
          </p:txBody>
        </p:sp>
        <p:sp>
          <p:nvSpPr>
            <p:cNvPr id="502824" name="TextBox 22"/>
            <p:cNvSpPr txBox="1">
              <a:spLocks noChangeArrowheads="1"/>
            </p:cNvSpPr>
            <p:nvPr/>
          </p:nvSpPr>
          <p:spPr bwMode="auto">
            <a:xfrm>
              <a:off x="2827339" y="5172076"/>
              <a:ext cx="1050925" cy="41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109/</a:t>
              </a:r>
              <a:b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</a:br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137</a:t>
              </a:r>
            </a:p>
          </p:txBody>
        </p:sp>
        <p:sp>
          <p:nvSpPr>
            <p:cNvPr id="502825" name="TextBox 23"/>
            <p:cNvSpPr txBox="1">
              <a:spLocks noChangeArrowheads="1"/>
            </p:cNvSpPr>
            <p:nvPr/>
          </p:nvSpPr>
          <p:spPr bwMode="auto">
            <a:xfrm>
              <a:off x="3284539" y="5172076"/>
              <a:ext cx="1143000" cy="41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48/</a:t>
              </a:r>
              <a:b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</a:br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74</a:t>
              </a:r>
            </a:p>
          </p:txBody>
        </p:sp>
        <p:sp>
          <p:nvSpPr>
            <p:cNvPr id="502826" name="TextBox 24"/>
            <p:cNvSpPr txBox="1">
              <a:spLocks noChangeArrowheads="1"/>
            </p:cNvSpPr>
            <p:nvPr/>
          </p:nvSpPr>
          <p:spPr bwMode="auto">
            <a:xfrm>
              <a:off x="4240213" y="5172076"/>
              <a:ext cx="971551" cy="41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53/</a:t>
              </a:r>
              <a:b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</a:br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85</a:t>
              </a:r>
            </a:p>
          </p:txBody>
        </p:sp>
        <p:sp>
          <p:nvSpPr>
            <p:cNvPr id="502827" name="TextBox 26"/>
            <p:cNvSpPr txBox="1">
              <a:spLocks noChangeArrowheads="1"/>
            </p:cNvSpPr>
            <p:nvPr/>
          </p:nvSpPr>
          <p:spPr bwMode="auto">
            <a:xfrm>
              <a:off x="3662363" y="5172076"/>
              <a:ext cx="1143000" cy="41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49/</a:t>
              </a:r>
              <a:b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</a:br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77</a:t>
              </a:r>
            </a:p>
          </p:txBody>
        </p:sp>
        <p:sp>
          <p:nvSpPr>
            <p:cNvPr id="502828" name="TextBox 28"/>
            <p:cNvSpPr txBox="1">
              <a:spLocks noChangeArrowheads="1"/>
            </p:cNvSpPr>
            <p:nvPr/>
          </p:nvSpPr>
          <p:spPr bwMode="auto">
            <a:xfrm>
              <a:off x="4610100" y="5172076"/>
              <a:ext cx="973139" cy="41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52/</a:t>
              </a:r>
              <a:b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</a:br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82</a:t>
              </a:r>
            </a:p>
          </p:txBody>
        </p:sp>
        <p:sp>
          <p:nvSpPr>
            <p:cNvPr id="502829" name="TextBox 25"/>
            <p:cNvSpPr txBox="1">
              <a:spLocks noChangeArrowheads="1"/>
            </p:cNvSpPr>
            <p:nvPr/>
          </p:nvSpPr>
          <p:spPr bwMode="auto">
            <a:xfrm>
              <a:off x="2444751" y="5172076"/>
              <a:ext cx="1049339" cy="41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111/</a:t>
              </a:r>
              <a:b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</a:br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135</a:t>
              </a:r>
            </a:p>
          </p:txBody>
        </p:sp>
        <p:sp>
          <p:nvSpPr>
            <p:cNvPr id="502830" name="Line 93"/>
            <p:cNvSpPr>
              <a:spLocks noChangeShapeType="1"/>
            </p:cNvSpPr>
            <p:nvPr/>
          </p:nvSpPr>
          <p:spPr bwMode="auto">
            <a:xfrm flipV="1">
              <a:off x="2965450" y="2298700"/>
              <a:ext cx="0" cy="777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31" name="Line 96"/>
            <p:cNvSpPr>
              <a:spLocks noChangeShapeType="1"/>
            </p:cNvSpPr>
            <p:nvPr/>
          </p:nvSpPr>
          <p:spPr bwMode="auto">
            <a:xfrm flipV="1">
              <a:off x="3375025" y="2298700"/>
              <a:ext cx="0" cy="777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32" name="Line 97"/>
            <p:cNvSpPr>
              <a:spLocks noChangeShapeType="1"/>
            </p:cNvSpPr>
            <p:nvPr/>
          </p:nvSpPr>
          <p:spPr bwMode="auto">
            <a:xfrm>
              <a:off x="2963863" y="2298700"/>
              <a:ext cx="4111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33" name="Text Box 98"/>
            <p:cNvSpPr txBox="1">
              <a:spLocks noChangeArrowheads="1"/>
            </p:cNvSpPr>
            <p:nvPr/>
          </p:nvSpPr>
          <p:spPr bwMode="auto">
            <a:xfrm>
              <a:off x="2635251" y="2047875"/>
              <a:ext cx="1101725" cy="385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900">
                  <a:ea typeface="MS PGothic" pitchFamily="34" charset="-128"/>
                </a:rPr>
                <a:t>2.7 (–6.7, 12.0)</a:t>
              </a:r>
            </a:p>
          </p:txBody>
        </p:sp>
        <p:sp>
          <p:nvSpPr>
            <p:cNvPr id="502834" name="Line 106"/>
            <p:cNvSpPr>
              <a:spLocks noChangeShapeType="1"/>
            </p:cNvSpPr>
            <p:nvPr/>
          </p:nvSpPr>
          <p:spPr bwMode="auto">
            <a:xfrm flipV="1">
              <a:off x="3857625" y="2801939"/>
              <a:ext cx="0" cy="777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35" name="Line 107"/>
            <p:cNvSpPr>
              <a:spLocks noChangeShapeType="1"/>
            </p:cNvSpPr>
            <p:nvPr/>
          </p:nvSpPr>
          <p:spPr bwMode="auto">
            <a:xfrm flipV="1">
              <a:off x="4267200" y="2801939"/>
              <a:ext cx="0" cy="777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36" name="Line 108"/>
            <p:cNvSpPr>
              <a:spLocks noChangeShapeType="1"/>
            </p:cNvSpPr>
            <p:nvPr/>
          </p:nvSpPr>
          <p:spPr bwMode="auto">
            <a:xfrm>
              <a:off x="3856038" y="2801938"/>
              <a:ext cx="4111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37" name="Text Box 109"/>
            <p:cNvSpPr txBox="1">
              <a:spLocks noChangeArrowheads="1"/>
            </p:cNvSpPr>
            <p:nvPr/>
          </p:nvSpPr>
          <p:spPr bwMode="auto">
            <a:xfrm>
              <a:off x="3513139" y="2551113"/>
              <a:ext cx="1101725" cy="385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900">
                  <a:ea typeface="MS PGothic" pitchFamily="34" charset="-128"/>
                </a:rPr>
                <a:t>1.2 (–14.2, 16.6)</a:t>
              </a:r>
            </a:p>
          </p:txBody>
        </p:sp>
        <p:sp>
          <p:nvSpPr>
            <p:cNvPr id="502838" name="Line 111"/>
            <p:cNvSpPr>
              <a:spLocks noChangeShapeType="1"/>
            </p:cNvSpPr>
            <p:nvPr/>
          </p:nvSpPr>
          <p:spPr bwMode="auto">
            <a:xfrm flipV="1">
              <a:off x="4683125" y="2955925"/>
              <a:ext cx="0" cy="777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39" name="Line 112"/>
            <p:cNvSpPr>
              <a:spLocks noChangeShapeType="1"/>
            </p:cNvSpPr>
            <p:nvPr/>
          </p:nvSpPr>
          <p:spPr bwMode="auto">
            <a:xfrm flipV="1">
              <a:off x="5091113" y="2955925"/>
              <a:ext cx="0" cy="777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40" name="Line 113"/>
            <p:cNvSpPr>
              <a:spLocks noChangeShapeType="1"/>
            </p:cNvSpPr>
            <p:nvPr/>
          </p:nvSpPr>
          <p:spPr bwMode="auto">
            <a:xfrm>
              <a:off x="4681538" y="2955925"/>
              <a:ext cx="4111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41" name="Text Box 114"/>
            <p:cNvSpPr txBox="1">
              <a:spLocks noChangeArrowheads="1"/>
            </p:cNvSpPr>
            <p:nvPr/>
          </p:nvSpPr>
          <p:spPr bwMode="auto">
            <a:xfrm>
              <a:off x="4352927" y="2705100"/>
              <a:ext cx="1101725" cy="385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900">
                  <a:ea typeface="MS PGothic" pitchFamily="34" charset="-128"/>
                </a:rPr>
                <a:t>–1.1 (–15.8, 13.7)</a:t>
              </a:r>
            </a:p>
          </p:txBody>
        </p:sp>
        <p:sp>
          <p:nvSpPr>
            <p:cNvPr id="502842" name="Rectangle 4"/>
            <p:cNvSpPr>
              <a:spLocks noChangeArrowheads="1"/>
            </p:cNvSpPr>
            <p:nvPr/>
          </p:nvSpPr>
          <p:spPr bwMode="auto">
            <a:xfrm>
              <a:off x="6985000" y="2857500"/>
              <a:ext cx="381000" cy="2781300"/>
            </a:xfrm>
            <a:prstGeom prst="rect">
              <a:avLst/>
            </a:prstGeom>
            <a:solidFill>
              <a:srgbClr val="3399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844" name="TextBox 28"/>
            <p:cNvSpPr txBox="1">
              <a:spLocks noChangeArrowheads="1"/>
            </p:cNvSpPr>
            <p:nvPr/>
          </p:nvSpPr>
          <p:spPr bwMode="auto">
            <a:xfrm>
              <a:off x="6686551" y="5172076"/>
              <a:ext cx="973139" cy="41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35/</a:t>
              </a:r>
              <a:b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</a:br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46</a:t>
              </a:r>
            </a:p>
          </p:txBody>
        </p:sp>
        <p:sp>
          <p:nvSpPr>
            <p:cNvPr id="502845" name="Rectangle 3"/>
            <p:cNvSpPr>
              <a:spLocks noChangeArrowheads="1"/>
            </p:cNvSpPr>
            <p:nvPr/>
          </p:nvSpPr>
          <p:spPr bwMode="auto">
            <a:xfrm>
              <a:off x="6107113" y="3143250"/>
              <a:ext cx="381000" cy="2495550"/>
            </a:xfrm>
            <a:prstGeom prst="rect">
              <a:avLst/>
            </a:prstGeom>
            <a:solidFill>
              <a:srgbClr val="3399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846" name="Rectangle 6"/>
            <p:cNvSpPr>
              <a:spLocks noChangeArrowheads="1"/>
            </p:cNvSpPr>
            <p:nvPr/>
          </p:nvSpPr>
          <p:spPr bwMode="auto">
            <a:xfrm>
              <a:off x="5722939" y="3101976"/>
              <a:ext cx="384175" cy="2536825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847" name="Rectangle 8"/>
            <p:cNvSpPr>
              <a:spLocks noChangeArrowheads="1"/>
            </p:cNvSpPr>
            <p:nvPr/>
          </p:nvSpPr>
          <p:spPr bwMode="auto">
            <a:xfrm>
              <a:off x="6026151" y="5711826"/>
              <a:ext cx="151752" cy="256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600">
                  <a:ea typeface="MS PGothic" pitchFamily="34" charset="-128"/>
                </a:rPr>
                <a:t>0</a:t>
              </a:r>
            </a:p>
          </p:txBody>
        </p:sp>
        <p:sp>
          <p:nvSpPr>
            <p:cNvPr id="502848" name="Rectangle 9"/>
            <p:cNvSpPr>
              <a:spLocks noChangeArrowheads="1"/>
            </p:cNvSpPr>
            <p:nvPr/>
          </p:nvSpPr>
          <p:spPr bwMode="auto">
            <a:xfrm>
              <a:off x="5725779" y="2851149"/>
              <a:ext cx="397547" cy="19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200">
                  <a:ea typeface="MS PGothic" pitchFamily="34" charset="-128"/>
                </a:rPr>
                <a:t>70.9</a:t>
              </a:r>
            </a:p>
          </p:txBody>
        </p:sp>
        <p:sp>
          <p:nvSpPr>
            <p:cNvPr id="502849" name="Rectangle 10"/>
            <p:cNvSpPr>
              <a:spLocks noChangeArrowheads="1"/>
            </p:cNvSpPr>
            <p:nvPr/>
          </p:nvSpPr>
          <p:spPr bwMode="auto">
            <a:xfrm>
              <a:off x="6094079" y="2889250"/>
              <a:ext cx="397547" cy="19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200">
                  <a:ea typeface="MS PGothic" pitchFamily="34" charset="-128"/>
                </a:rPr>
                <a:t>70.0</a:t>
              </a:r>
            </a:p>
          </p:txBody>
        </p:sp>
        <p:sp>
          <p:nvSpPr>
            <p:cNvPr id="502850" name="Rectangle 11"/>
            <p:cNvSpPr>
              <a:spLocks noChangeArrowheads="1"/>
            </p:cNvSpPr>
            <p:nvPr/>
          </p:nvSpPr>
          <p:spPr bwMode="auto">
            <a:xfrm>
              <a:off x="6600826" y="2787650"/>
              <a:ext cx="384175" cy="2851150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851" name="Rectangle 12"/>
            <p:cNvSpPr>
              <a:spLocks noChangeArrowheads="1"/>
            </p:cNvSpPr>
            <p:nvPr/>
          </p:nvSpPr>
          <p:spPr bwMode="auto">
            <a:xfrm>
              <a:off x="6856415" y="5711826"/>
              <a:ext cx="301365" cy="256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600">
                  <a:ea typeface="MS PGothic" pitchFamily="34" charset="-128"/>
                  <a:cs typeface="Arial" pitchFamily="34" charset="0"/>
                </a:rPr>
                <a:t>≥1</a:t>
              </a:r>
            </a:p>
          </p:txBody>
        </p:sp>
        <p:sp>
          <p:nvSpPr>
            <p:cNvPr id="502852" name="Rectangle 13"/>
            <p:cNvSpPr>
              <a:spLocks noChangeArrowheads="1"/>
            </p:cNvSpPr>
            <p:nvPr/>
          </p:nvSpPr>
          <p:spPr bwMode="auto">
            <a:xfrm>
              <a:off x="6583029" y="2536825"/>
              <a:ext cx="397547" cy="19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200">
                  <a:ea typeface="MS PGothic" pitchFamily="34" charset="-128"/>
                </a:rPr>
                <a:t>78.7</a:t>
              </a:r>
            </a:p>
          </p:txBody>
        </p:sp>
        <p:sp>
          <p:nvSpPr>
            <p:cNvPr id="502853" name="Rectangle 14"/>
            <p:cNvSpPr>
              <a:spLocks noChangeArrowheads="1"/>
            </p:cNvSpPr>
            <p:nvPr/>
          </p:nvSpPr>
          <p:spPr bwMode="auto">
            <a:xfrm>
              <a:off x="6975141" y="2609850"/>
              <a:ext cx="397547" cy="19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200">
                  <a:ea typeface="MS PGothic" pitchFamily="34" charset="-128"/>
                </a:rPr>
                <a:t>76.1</a:t>
              </a:r>
            </a:p>
          </p:txBody>
        </p:sp>
        <p:sp>
          <p:nvSpPr>
            <p:cNvPr id="502854" name="TextBox 22"/>
            <p:cNvSpPr txBox="1">
              <a:spLocks noChangeArrowheads="1"/>
            </p:cNvSpPr>
            <p:nvPr/>
          </p:nvSpPr>
          <p:spPr bwMode="auto">
            <a:xfrm>
              <a:off x="5626101" y="5172076"/>
              <a:ext cx="574675" cy="41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175/</a:t>
              </a:r>
              <a:b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</a:br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247</a:t>
              </a:r>
            </a:p>
          </p:txBody>
        </p:sp>
        <p:sp>
          <p:nvSpPr>
            <p:cNvPr id="502855" name="TextBox 25"/>
            <p:cNvSpPr txBox="1">
              <a:spLocks noChangeArrowheads="1"/>
            </p:cNvSpPr>
            <p:nvPr/>
          </p:nvSpPr>
          <p:spPr bwMode="auto">
            <a:xfrm>
              <a:off x="5959475" y="5172076"/>
              <a:ext cx="668339" cy="41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175/</a:t>
              </a:r>
              <a:b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</a:br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250</a:t>
              </a:r>
            </a:p>
          </p:txBody>
        </p:sp>
        <p:sp>
          <p:nvSpPr>
            <p:cNvPr id="502856" name="TextBox 24"/>
            <p:cNvSpPr txBox="1">
              <a:spLocks noChangeArrowheads="1"/>
            </p:cNvSpPr>
            <p:nvPr/>
          </p:nvSpPr>
          <p:spPr bwMode="auto">
            <a:xfrm>
              <a:off x="6308725" y="5172076"/>
              <a:ext cx="971551" cy="41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37/</a:t>
              </a:r>
              <a:b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</a:br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47</a:t>
              </a:r>
            </a:p>
          </p:txBody>
        </p:sp>
        <p:sp>
          <p:nvSpPr>
            <p:cNvPr id="502857" name="Line 116"/>
            <p:cNvSpPr>
              <a:spLocks noChangeShapeType="1"/>
            </p:cNvSpPr>
            <p:nvPr/>
          </p:nvSpPr>
          <p:spPr bwMode="auto">
            <a:xfrm flipV="1">
              <a:off x="5894388" y="2690814"/>
              <a:ext cx="0" cy="777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58" name="Line 117"/>
            <p:cNvSpPr>
              <a:spLocks noChangeShapeType="1"/>
            </p:cNvSpPr>
            <p:nvPr/>
          </p:nvSpPr>
          <p:spPr bwMode="auto">
            <a:xfrm flipV="1">
              <a:off x="6303963" y="2690814"/>
              <a:ext cx="0" cy="777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59" name="Line 118"/>
            <p:cNvSpPr>
              <a:spLocks noChangeShapeType="1"/>
            </p:cNvSpPr>
            <p:nvPr/>
          </p:nvSpPr>
          <p:spPr bwMode="auto">
            <a:xfrm>
              <a:off x="5892801" y="2690813"/>
              <a:ext cx="4111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60" name="Text Box 119"/>
            <p:cNvSpPr txBox="1">
              <a:spLocks noChangeArrowheads="1"/>
            </p:cNvSpPr>
            <p:nvPr/>
          </p:nvSpPr>
          <p:spPr bwMode="auto">
            <a:xfrm>
              <a:off x="5564189" y="2439988"/>
              <a:ext cx="1101725" cy="385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900">
                  <a:ea typeface="MS PGothic" pitchFamily="34" charset="-128"/>
                </a:rPr>
                <a:t>0.9 (–7.2, 8.9)</a:t>
              </a:r>
            </a:p>
          </p:txBody>
        </p:sp>
        <p:sp>
          <p:nvSpPr>
            <p:cNvPr id="502861" name="Line 121"/>
            <p:cNvSpPr>
              <a:spLocks noChangeShapeType="1"/>
            </p:cNvSpPr>
            <p:nvPr/>
          </p:nvSpPr>
          <p:spPr bwMode="auto">
            <a:xfrm flipV="1">
              <a:off x="6772275" y="2378075"/>
              <a:ext cx="0" cy="777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62" name="Line 122"/>
            <p:cNvSpPr>
              <a:spLocks noChangeShapeType="1"/>
            </p:cNvSpPr>
            <p:nvPr/>
          </p:nvSpPr>
          <p:spPr bwMode="auto">
            <a:xfrm flipV="1">
              <a:off x="7181850" y="2378075"/>
              <a:ext cx="0" cy="777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63" name="Line 123"/>
            <p:cNvSpPr>
              <a:spLocks noChangeShapeType="1"/>
            </p:cNvSpPr>
            <p:nvPr/>
          </p:nvSpPr>
          <p:spPr bwMode="auto">
            <a:xfrm>
              <a:off x="6770688" y="2378075"/>
              <a:ext cx="4111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64" name="Text Box 124"/>
            <p:cNvSpPr txBox="1">
              <a:spLocks noChangeArrowheads="1"/>
            </p:cNvSpPr>
            <p:nvPr/>
          </p:nvSpPr>
          <p:spPr bwMode="auto">
            <a:xfrm>
              <a:off x="6442076" y="2127250"/>
              <a:ext cx="1101725" cy="385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900">
                  <a:ea typeface="MS PGothic" pitchFamily="34" charset="-128"/>
                </a:rPr>
                <a:t>2.6 (–14.6, 19.9)</a:t>
              </a:r>
            </a:p>
          </p:txBody>
        </p:sp>
        <p:sp>
          <p:nvSpPr>
            <p:cNvPr id="502865" name="Rectangle 21"/>
            <p:cNvSpPr>
              <a:spLocks noChangeArrowheads="1"/>
            </p:cNvSpPr>
            <p:nvPr/>
          </p:nvSpPr>
          <p:spPr bwMode="auto">
            <a:xfrm>
              <a:off x="7773989" y="2430464"/>
              <a:ext cx="384175" cy="3222625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866" name="TextBox 25"/>
            <p:cNvSpPr txBox="1">
              <a:spLocks noChangeArrowheads="1"/>
            </p:cNvSpPr>
            <p:nvPr/>
          </p:nvSpPr>
          <p:spPr bwMode="auto">
            <a:xfrm>
              <a:off x="7454900" y="5172076"/>
              <a:ext cx="1017588" cy="41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17/</a:t>
              </a:r>
              <a:b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</a:br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19</a:t>
              </a:r>
            </a:p>
          </p:txBody>
        </p:sp>
        <p:sp>
          <p:nvSpPr>
            <p:cNvPr id="502867" name="Rectangle 23"/>
            <p:cNvSpPr>
              <a:spLocks noChangeArrowheads="1"/>
            </p:cNvSpPr>
            <p:nvPr/>
          </p:nvSpPr>
          <p:spPr bwMode="auto">
            <a:xfrm>
              <a:off x="9898063" y="3232150"/>
              <a:ext cx="381000" cy="2420938"/>
            </a:xfrm>
            <a:prstGeom prst="rect">
              <a:avLst/>
            </a:prstGeom>
            <a:solidFill>
              <a:srgbClr val="3399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868" name="TextBox 28"/>
            <p:cNvSpPr txBox="1">
              <a:spLocks noChangeArrowheads="1"/>
            </p:cNvSpPr>
            <p:nvPr/>
          </p:nvSpPr>
          <p:spPr bwMode="auto">
            <a:xfrm>
              <a:off x="9623426" y="5172076"/>
              <a:ext cx="942975" cy="41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127/</a:t>
              </a:r>
              <a:b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</a:br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194</a:t>
              </a:r>
            </a:p>
          </p:txBody>
        </p:sp>
        <p:sp>
          <p:nvSpPr>
            <p:cNvPr id="502869" name="Rectangle 22"/>
            <p:cNvSpPr>
              <a:spLocks noChangeArrowheads="1"/>
            </p:cNvSpPr>
            <p:nvPr/>
          </p:nvSpPr>
          <p:spPr bwMode="auto">
            <a:xfrm>
              <a:off x="9021763" y="2801938"/>
              <a:ext cx="381000" cy="2851150"/>
            </a:xfrm>
            <a:prstGeom prst="rect">
              <a:avLst/>
            </a:prstGeom>
            <a:solidFill>
              <a:srgbClr val="3399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871" name="Rectangle 25"/>
            <p:cNvSpPr>
              <a:spLocks noChangeArrowheads="1"/>
            </p:cNvSpPr>
            <p:nvPr/>
          </p:nvSpPr>
          <p:spPr bwMode="auto">
            <a:xfrm>
              <a:off x="8724900" y="3365500"/>
              <a:ext cx="711200" cy="2273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872" name="Rectangle 28"/>
            <p:cNvSpPr>
              <a:spLocks noChangeArrowheads="1"/>
            </p:cNvSpPr>
            <p:nvPr/>
          </p:nvSpPr>
          <p:spPr bwMode="auto">
            <a:xfrm>
              <a:off x="8639176" y="2786064"/>
              <a:ext cx="384175" cy="2860675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873" name="Rectangle 29"/>
            <p:cNvSpPr>
              <a:spLocks noChangeArrowheads="1"/>
            </p:cNvSpPr>
            <p:nvPr/>
          </p:nvSpPr>
          <p:spPr bwMode="auto">
            <a:xfrm>
              <a:off x="9517064" y="3151188"/>
              <a:ext cx="382587" cy="2501900"/>
            </a:xfrm>
            <a:prstGeom prst="rect">
              <a:avLst/>
            </a:prstGeom>
            <a:solidFill>
              <a:srgbClr val="0099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874" name="Rectangle 30"/>
            <p:cNvSpPr>
              <a:spLocks noChangeArrowheads="1"/>
            </p:cNvSpPr>
            <p:nvPr/>
          </p:nvSpPr>
          <p:spPr bwMode="auto">
            <a:xfrm>
              <a:off x="8154988" y="2332038"/>
              <a:ext cx="381000" cy="3321050"/>
            </a:xfrm>
            <a:prstGeom prst="rect">
              <a:avLst/>
            </a:prstGeom>
            <a:solidFill>
              <a:srgbClr val="3399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400">
                <a:ea typeface="MS PGothic" pitchFamily="34" charset="-128"/>
              </a:endParaRPr>
            </a:p>
          </p:txBody>
        </p:sp>
        <p:sp>
          <p:nvSpPr>
            <p:cNvPr id="502875" name="Rectangle 31"/>
            <p:cNvSpPr>
              <a:spLocks noChangeArrowheads="1"/>
            </p:cNvSpPr>
            <p:nvPr/>
          </p:nvSpPr>
          <p:spPr bwMode="auto">
            <a:xfrm>
              <a:off x="7765716" y="2170113"/>
              <a:ext cx="397547" cy="19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200">
                  <a:ea typeface="MS PGothic" pitchFamily="34" charset="-128"/>
                </a:rPr>
                <a:t>89.5</a:t>
              </a:r>
            </a:p>
          </p:txBody>
        </p:sp>
        <p:sp>
          <p:nvSpPr>
            <p:cNvPr id="502876" name="Rectangle 32"/>
            <p:cNvSpPr>
              <a:spLocks noChangeArrowheads="1"/>
            </p:cNvSpPr>
            <p:nvPr/>
          </p:nvSpPr>
          <p:spPr bwMode="auto">
            <a:xfrm>
              <a:off x="8146716" y="2081213"/>
              <a:ext cx="397547" cy="19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200">
                  <a:ea typeface="MS PGothic" pitchFamily="34" charset="-128"/>
                </a:rPr>
                <a:t>93.3</a:t>
              </a:r>
            </a:p>
          </p:txBody>
        </p:sp>
        <p:sp>
          <p:nvSpPr>
            <p:cNvPr id="502877" name="Rectangle 33"/>
            <p:cNvSpPr>
              <a:spLocks noChangeArrowheads="1"/>
            </p:cNvSpPr>
            <p:nvPr/>
          </p:nvSpPr>
          <p:spPr bwMode="auto">
            <a:xfrm>
              <a:off x="8627729" y="2538413"/>
              <a:ext cx="397547" cy="19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200">
                  <a:ea typeface="MS PGothic" pitchFamily="34" charset="-128"/>
                </a:rPr>
                <a:t>79.2</a:t>
              </a:r>
            </a:p>
          </p:txBody>
        </p:sp>
        <p:sp>
          <p:nvSpPr>
            <p:cNvPr id="502878" name="Rectangle 34"/>
            <p:cNvSpPr>
              <a:spLocks noChangeArrowheads="1"/>
            </p:cNvSpPr>
            <p:nvPr/>
          </p:nvSpPr>
          <p:spPr bwMode="auto">
            <a:xfrm>
              <a:off x="9015078" y="2570163"/>
              <a:ext cx="397547" cy="19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200">
                  <a:ea typeface="MS PGothic" pitchFamily="34" charset="-128"/>
                </a:rPr>
                <a:t>78.7</a:t>
              </a:r>
            </a:p>
          </p:txBody>
        </p:sp>
        <p:sp>
          <p:nvSpPr>
            <p:cNvPr id="502879" name="Rectangle 35"/>
            <p:cNvSpPr>
              <a:spLocks noChangeArrowheads="1"/>
            </p:cNvSpPr>
            <p:nvPr/>
          </p:nvSpPr>
          <p:spPr bwMode="auto">
            <a:xfrm>
              <a:off x="9505616" y="2900363"/>
              <a:ext cx="397547" cy="19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200">
                  <a:ea typeface="MS PGothic" pitchFamily="34" charset="-128"/>
                </a:rPr>
                <a:t>68.3</a:t>
              </a:r>
            </a:p>
          </p:txBody>
        </p:sp>
        <p:sp>
          <p:nvSpPr>
            <p:cNvPr id="502880" name="Rectangle 36"/>
            <p:cNvSpPr>
              <a:spLocks noChangeArrowheads="1"/>
            </p:cNvSpPr>
            <p:nvPr/>
          </p:nvSpPr>
          <p:spPr bwMode="auto">
            <a:xfrm>
              <a:off x="9886616" y="2976563"/>
              <a:ext cx="397547" cy="19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200">
                  <a:ea typeface="MS PGothic" pitchFamily="34" charset="-128"/>
                </a:rPr>
                <a:t>65.5</a:t>
              </a:r>
            </a:p>
          </p:txBody>
        </p:sp>
        <p:sp>
          <p:nvSpPr>
            <p:cNvPr id="502881" name="Rectangle 37"/>
            <p:cNvSpPr>
              <a:spLocks noChangeArrowheads="1"/>
            </p:cNvSpPr>
            <p:nvPr/>
          </p:nvSpPr>
          <p:spPr bwMode="auto">
            <a:xfrm>
              <a:off x="8107363" y="5711826"/>
              <a:ext cx="151752" cy="256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600">
                  <a:ea typeface="MS PGothic" pitchFamily="34" charset="-128"/>
                </a:rPr>
                <a:t>0</a:t>
              </a:r>
            </a:p>
          </p:txBody>
        </p:sp>
        <p:sp>
          <p:nvSpPr>
            <p:cNvPr id="502882" name="Rectangle 38"/>
            <p:cNvSpPr>
              <a:spLocks noChangeArrowheads="1"/>
            </p:cNvSpPr>
            <p:nvPr/>
          </p:nvSpPr>
          <p:spPr bwMode="auto">
            <a:xfrm>
              <a:off x="8994776" y="5711826"/>
              <a:ext cx="151752" cy="256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600">
                  <a:ea typeface="MS PGothic" pitchFamily="34" charset="-128"/>
                </a:rPr>
                <a:t>1</a:t>
              </a:r>
            </a:p>
          </p:txBody>
        </p:sp>
        <p:sp>
          <p:nvSpPr>
            <p:cNvPr id="502883" name="Rectangle 39"/>
            <p:cNvSpPr>
              <a:spLocks noChangeArrowheads="1"/>
            </p:cNvSpPr>
            <p:nvPr/>
          </p:nvSpPr>
          <p:spPr bwMode="auto">
            <a:xfrm>
              <a:off x="9764714" y="5711826"/>
              <a:ext cx="301365" cy="256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600">
                  <a:ea typeface="MS PGothic" pitchFamily="34" charset="-128"/>
                  <a:cs typeface="Arial" pitchFamily="34" charset="0"/>
                </a:rPr>
                <a:t>≥2</a:t>
              </a:r>
            </a:p>
          </p:txBody>
        </p:sp>
        <p:sp>
          <p:nvSpPr>
            <p:cNvPr id="502884" name="TextBox 22"/>
            <p:cNvSpPr txBox="1">
              <a:spLocks noChangeArrowheads="1"/>
            </p:cNvSpPr>
            <p:nvPr/>
          </p:nvSpPr>
          <p:spPr bwMode="auto">
            <a:xfrm>
              <a:off x="7827964" y="5172076"/>
              <a:ext cx="1019175" cy="41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14/</a:t>
              </a:r>
              <a:b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</a:br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15</a:t>
              </a:r>
            </a:p>
          </p:txBody>
        </p:sp>
        <p:sp>
          <p:nvSpPr>
            <p:cNvPr id="502885" name="TextBox 23"/>
            <p:cNvSpPr txBox="1">
              <a:spLocks noChangeArrowheads="1"/>
            </p:cNvSpPr>
            <p:nvPr/>
          </p:nvSpPr>
          <p:spPr bwMode="auto">
            <a:xfrm>
              <a:off x="8283576" y="5172076"/>
              <a:ext cx="1108075" cy="41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42/</a:t>
              </a:r>
              <a:b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</a:br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53</a:t>
              </a:r>
            </a:p>
          </p:txBody>
        </p:sp>
        <p:sp>
          <p:nvSpPr>
            <p:cNvPr id="502886" name="TextBox 24"/>
            <p:cNvSpPr txBox="1">
              <a:spLocks noChangeArrowheads="1"/>
            </p:cNvSpPr>
            <p:nvPr/>
          </p:nvSpPr>
          <p:spPr bwMode="auto">
            <a:xfrm>
              <a:off x="9255125" y="5172076"/>
              <a:ext cx="941388" cy="41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149/</a:t>
              </a:r>
              <a:b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</a:br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218</a:t>
              </a:r>
            </a:p>
          </p:txBody>
        </p:sp>
        <p:sp>
          <p:nvSpPr>
            <p:cNvPr id="502887" name="TextBox 26"/>
            <p:cNvSpPr txBox="1">
              <a:spLocks noChangeArrowheads="1"/>
            </p:cNvSpPr>
            <p:nvPr/>
          </p:nvSpPr>
          <p:spPr bwMode="auto">
            <a:xfrm>
              <a:off x="8659814" y="5172076"/>
              <a:ext cx="1108075" cy="41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59/</a:t>
              </a:r>
              <a:b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</a:br>
              <a:r>
                <a:rPr lang="en-GB" sz="1000" b="1">
                  <a:solidFill>
                    <a:schemeClr val="bg1"/>
                  </a:solidFill>
                  <a:ea typeface="MS PGothic" pitchFamily="34" charset="-128"/>
                </a:rPr>
                <a:t>75</a:t>
              </a:r>
            </a:p>
          </p:txBody>
        </p:sp>
        <p:sp>
          <p:nvSpPr>
            <p:cNvPr id="502888" name="Line 126"/>
            <p:cNvSpPr>
              <a:spLocks noChangeShapeType="1"/>
            </p:cNvSpPr>
            <p:nvPr/>
          </p:nvSpPr>
          <p:spPr bwMode="auto">
            <a:xfrm flipV="1">
              <a:off x="7931150" y="1970089"/>
              <a:ext cx="0" cy="777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89" name="Line 127"/>
            <p:cNvSpPr>
              <a:spLocks noChangeShapeType="1"/>
            </p:cNvSpPr>
            <p:nvPr/>
          </p:nvSpPr>
          <p:spPr bwMode="auto">
            <a:xfrm flipV="1">
              <a:off x="8340725" y="1970089"/>
              <a:ext cx="0" cy="777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90" name="Line 128"/>
            <p:cNvSpPr>
              <a:spLocks noChangeShapeType="1"/>
            </p:cNvSpPr>
            <p:nvPr/>
          </p:nvSpPr>
          <p:spPr bwMode="auto">
            <a:xfrm>
              <a:off x="7929563" y="1970088"/>
              <a:ext cx="4111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91" name="Text Box 129"/>
            <p:cNvSpPr txBox="1">
              <a:spLocks noChangeArrowheads="1"/>
            </p:cNvSpPr>
            <p:nvPr/>
          </p:nvSpPr>
          <p:spPr bwMode="auto">
            <a:xfrm>
              <a:off x="7600951" y="1719263"/>
              <a:ext cx="1101725" cy="385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900">
                  <a:ea typeface="MS PGothic" pitchFamily="34" charset="-128"/>
                </a:rPr>
                <a:t>–3.9 (–23.8, 16.1)</a:t>
              </a:r>
            </a:p>
          </p:txBody>
        </p:sp>
        <p:sp>
          <p:nvSpPr>
            <p:cNvPr id="502892" name="Line 131"/>
            <p:cNvSpPr>
              <a:spLocks noChangeShapeType="1"/>
            </p:cNvSpPr>
            <p:nvPr/>
          </p:nvSpPr>
          <p:spPr bwMode="auto">
            <a:xfrm flipV="1">
              <a:off x="8818563" y="2405064"/>
              <a:ext cx="0" cy="777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93" name="Line 132"/>
            <p:cNvSpPr>
              <a:spLocks noChangeShapeType="1"/>
            </p:cNvSpPr>
            <p:nvPr/>
          </p:nvSpPr>
          <p:spPr bwMode="auto">
            <a:xfrm flipV="1">
              <a:off x="9228138" y="2405064"/>
              <a:ext cx="0" cy="777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94" name="Line 133"/>
            <p:cNvSpPr>
              <a:spLocks noChangeShapeType="1"/>
            </p:cNvSpPr>
            <p:nvPr/>
          </p:nvSpPr>
          <p:spPr bwMode="auto">
            <a:xfrm>
              <a:off x="8816976" y="2405063"/>
              <a:ext cx="4111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95" name="Text Box 134"/>
            <p:cNvSpPr txBox="1">
              <a:spLocks noChangeArrowheads="1"/>
            </p:cNvSpPr>
            <p:nvPr/>
          </p:nvSpPr>
          <p:spPr bwMode="auto">
            <a:xfrm>
              <a:off x="8488364" y="2154238"/>
              <a:ext cx="1101725" cy="385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900">
                  <a:ea typeface="MS PGothic" pitchFamily="34" charset="-128"/>
                </a:rPr>
                <a:t>0.6 (–13.9, 15.1)</a:t>
              </a:r>
            </a:p>
          </p:txBody>
        </p:sp>
        <p:sp>
          <p:nvSpPr>
            <p:cNvPr id="502896" name="Line 136"/>
            <p:cNvSpPr>
              <a:spLocks noChangeShapeType="1"/>
            </p:cNvSpPr>
            <p:nvPr/>
          </p:nvSpPr>
          <p:spPr bwMode="auto">
            <a:xfrm flipV="1">
              <a:off x="9701213" y="2768600"/>
              <a:ext cx="0" cy="777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97" name="Line 137"/>
            <p:cNvSpPr>
              <a:spLocks noChangeShapeType="1"/>
            </p:cNvSpPr>
            <p:nvPr/>
          </p:nvSpPr>
          <p:spPr bwMode="auto">
            <a:xfrm flipV="1">
              <a:off x="10110788" y="2768600"/>
              <a:ext cx="0" cy="777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98" name="Line 138"/>
            <p:cNvSpPr>
              <a:spLocks noChangeShapeType="1"/>
            </p:cNvSpPr>
            <p:nvPr/>
          </p:nvSpPr>
          <p:spPr bwMode="auto">
            <a:xfrm>
              <a:off x="9699626" y="2768600"/>
              <a:ext cx="4111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899" name="Text Box 139"/>
            <p:cNvSpPr txBox="1">
              <a:spLocks noChangeArrowheads="1"/>
            </p:cNvSpPr>
            <p:nvPr/>
          </p:nvSpPr>
          <p:spPr bwMode="auto">
            <a:xfrm>
              <a:off x="9371014" y="2517775"/>
              <a:ext cx="1101725" cy="385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900">
                  <a:ea typeface="MS PGothic" pitchFamily="34" charset="-128"/>
                </a:rPr>
                <a:t>2.9 (–6.2, 12.0)</a:t>
              </a:r>
            </a:p>
          </p:txBody>
        </p:sp>
        <p:sp>
          <p:nvSpPr>
            <p:cNvPr id="502900" name="Line 86"/>
            <p:cNvSpPr>
              <a:spLocks noChangeShapeType="1"/>
            </p:cNvSpPr>
            <p:nvPr/>
          </p:nvSpPr>
          <p:spPr bwMode="auto">
            <a:xfrm flipV="1">
              <a:off x="2627313" y="5635626"/>
              <a:ext cx="7734300" cy="31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902" name="Line 63"/>
            <p:cNvSpPr>
              <a:spLocks noChangeShapeType="1"/>
            </p:cNvSpPr>
            <p:nvPr/>
          </p:nvSpPr>
          <p:spPr bwMode="auto">
            <a:xfrm>
              <a:off x="5513388" y="2057401"/>
              <a:ext cx="0" cy="36417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903" name="Line 63"/>
            <p:cNvSpPr>
              <a:spLocks noChangeShapeType="1"/>
            </p:cNvSpPr>
            <p:nvPr/>
          </p:nvSpPr>
          <p:spPr bwMode="auto">
            <a:xfrm>
              <a:off x="7581900" y="2054226"/>
              <a:ext cx="0" cy="36417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1" name="Footer Placeholder 6">
            <a:extLst>
              <a:ext uri="{FF2B5EF4-FFF2-40B4-BE49-F238E27FC236}">
                <a16:creationId xmlns:a16="http://schemas.microsoft.com/office/drawing/2014/main" xmlns="" id="{F9DCFC0C-A148-41BB-8F34-1411A67EF327}"/>
              </a:ext>
            </a:extLst>
          </p:cNvPr>
          <p:cNvSpPr txBox="1">
            <a:spLocks/>
          </p:cNvSpPr>
          <p:nvPr/>
        </p:nvSpPr>
        <p:spPr>
          <a:xfrm>
            <a:off x="0" y="6298783"/>
            <a:ext cx="65151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s-AR" sz="1050" dirty="0">
                <a:solidFill>
                  <a:srgbClr val="FFFFFF"/>
                </a:solidFill>
                <a:latin typeface="Arial"/>
              </a:rPr>
              <a:t>CONFIDENTIAL - JANSSEN LATINOAMERICA SUR - VERSION ENERO 2018</a:t>
            </a:r>
            <a:endParaRPr lang="es-ES" sz="105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121 Rectángulo redondeado"/>
          <p:cNvSpPr/>
          <p:nvPr/>
        </p:nvSpPr>
        <p:spPr>
          <a:xfrm>
            <a:off x="5724128" y="1412776"/>
            <a:ext cx="792088" cy="4032448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-73856" y="262694"/>
            <a:ext cx="8822319" cy="1078074"/>
          </a:xfrm>
        </p:spPr>
        <p:txBody>
          <a:bodyPr>
            <a:normAutofit/>
          </a:bodyPr>
          <a:lstStyle/>
          <a:p>
            <a:pPr algn="ctr"/>
            <a:r>
              <a:rPr lang="en-GB" sz="3000" b="1" dirty="0">
                <a:solidFill>
                  <a:schemeClr val="tx1"/>
                </a:solidFill>
                <a:latin typeface="+mn-lt"/>
              </a:rPr>
              <a:t>ODIN: </a:t>
            </a:r>
            <a:r>
              <a:rPr lang="en-GB" sz="3000" b="1" dirty="0" err="1">
                <a:solidFill>
                  <a:schemeClr val="tx1"/>
                </a:solidFill>
                <a:latin typeface="+mn-lt"/>
              </a:rPr>
              <a:t>Resumen</a:t>
            </a:r>
            <a:r>
              <a:rPr lang="en-GB" sz="3000" b="1" dirty="0">
                <a:solidFill>
                  <a:schemeClr val="tx1"/>
                </a:solidFill>
                <a:latin typeface="+mn-lt"/>
              </a:rPr>
              <a:t> de </a:t>
            </a:r>
            <a:r>
              <a:rPr lang="en-GB" sz="3000" b="1" dirty="0" err="1">
                <a:solidFill>
                  <a:schemeClr val="tx1"/>
                </a:solidFill>
                <a:latin typeface="+mn-lt"/>
              </a:rPr>
              <a:t>resistencia</a:t>
            </a:r>
            <a:endParaRPr lang="en-GB" sz="30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84443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603850"/>
              </p:ext>
            </p:extLst>
          </p:nvPr>
        </p:nvGraphicFramePr>
        <p:xfrm>
          <a:off x="1076179" y="1266728"/>
          <a:ext cx="6820836" cy="4980432"/>
        </p:xfrm>
        <a:graphic>
          <a:graphicData uri="http://schemas.openxmlformats.org/drawingml/2006/table">
            <a:tbl>
              <a:tblPr/>
              <a:tblGrid>
                <a:gridCol w="36573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17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17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329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Número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de 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pacientes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, n (%)</a:t>
                      </a:r>
                    </a:p>
                  </a:txBody>
                  <a:tcPr marL="68580" marR="68580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DRV/r 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800/100mg </a:t>
                      </a:r>
                      <a:b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</a:b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una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vez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al 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día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(N=294)</a:t>
                      </a:r>
                    </a:p>
                  </a:txBody>
                  <a:tcPr marL="68580" marR="6858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DRV/r 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600/100mg dos 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veces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al 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día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(N=296)</a:t>
                      </a:r>
                    </a:p>
                  </a:txBody>
                  <a:tcPr marL="68580" marR="6858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6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Fallos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virológicos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68580" marR="6858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65 (22.1)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54 (18.2)</a:t>
                      </a:r>
                      <a:r>
                        <a:rPr kumimoji="0" lang="en-GB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‡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8518">
                <a:tc>
                  <a:txBody>
                    <a:bodyPr/>
                    <a:lstStyle/>
                    <a:p>
                      <a:pPr marL="266700" marR="0" lvl="0" indent="-47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Nunca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se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suprimió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68580" marR="6858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54 (18.4)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43 (14.5)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5127">
                <a:tc>
                  <a:txBody>
                    <a:bodyPr/>
                    <a:lstStyle/>
                    <a:p>
                      <a:pPr marL="261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Rebotes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68580" marR="6858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11 (3.7)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11 (3.7)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51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Genotipos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emparejados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en el basal/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punto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final</a:t>
                      </a:r>
                    </a:p>
                  </a:txBody>
                  <a:tcPr marL="68580" marR="6858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60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42 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5840">
                <a:tc>
                  <a:txBody>
                    <a:bodyPr/>
                    <a:lstStyle/>
                    <a:p>
                      <a:pPr marL="261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Desarrollo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de RAM a PI primarias</a:t>
                      </a:r>
                      <a:r>
                        <a:rPr kumimoji="0" lang="en-GB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1</a:t>
                      </a:r>
                      <a:r>
                        <a:rPr kumimoji="0" 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§</a:t>
                      </a:r>
                      <a:r>
                        <a:rPr kumimoji="0" lang="en-GB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(1.7)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0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5127">
                <a:tc>
                  <a:txBody>
                    <a:bodyPr/>
                    <a:lstStyle/>
                    <a:p>
                      <a:pPr marL="261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Desarrollo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de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cualquier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RAM a PI</a:t>
                      </a:r>
                      <a:r>
                        <a:rPr kumimoji="0" lang="en-GB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7 (11.7)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4 (9.5)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6467">
                <a:tc>
                  <a:txBody>
                    <a:bodyPr/>
                    <a:lstStyle/>
                    <a:p>
                      <a:pPr marL="2667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Desarrollo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de RAM a NRTI</a:t>
                      </a:r>
                      <a:r>
                        <a:rPr kumimoji="0" lang="en-GB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4 (6.7)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3 (7.1)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51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Fenotipos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emparejados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en el basal/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punto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final</a:t>
                      </a:r>
                    </a:p>
                  </a:txBody>
                  <a:tcPr marL="68580" marR="6858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59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41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6467">
                <a:tc>
                  <a:txBody>
                    <a:bodyPr/>
                    <a:lstStyle/>
                    <a:p>
                      <a:pPr marL="261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Pérdida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de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susceptibilidad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a DRV/r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68580" marR="6858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1 (1.7)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0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5127">
                <a:tc>
                  <a:txBody>
                    <a:bodyPr/>
                    <a:lstStyle/>
                    <a:p>
                      <a:pPr marL="261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Pérdida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de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susceptibilidad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a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cualquier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PI</a:t>
                      </a:r>
                    </a:p>
                  </a:txBody>
                  <a:tcPr marL="68580" marR="6858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2 (3.4)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0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37059">
                <a:tc>
                  <a:txBody>
                    <a:bodyPr/>
                    <a:lstStyle/>
                    <a:p>
                      <a:pPr marL="261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Pérdida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de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susceptibilidad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a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cualquier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NRTI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en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OBR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68580" marR="6858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7 (11.9)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4 (9.8)</a:t>
                      </a:r>
                    </a:p>
                  </a:txBody>
                  <a:tcPr marL="68580" marR="6858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484423" name="Rectangle 71"/>
          <p:cNvSpPr>
            <a:spLocks noChangeArrowheads="1"/>
          </p:cNvSpPr>
          <p:nvPr/>
        </p:nvSpPr>
        <p:spPr bwMode="auto">
          <a:xfrm>
            <a:off x="5551573" y="6153980"/>
            <a:ext cx="3429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GB" sz="1100">
                <a:ea typeface="MS PGothic" pitchFamily="34" charset="-128"/>
                <a:cs typeface="Arial" pitchFamily="34" charset="0"/>
              </a:rPr>
              <a:t>1. Johnson VA, et al. Top HIV Med 2008;16:138–45.</a:t>
            </a:r>
          </a:p>
        </p:txBody>
      </p:sp>
      <p:sp>
        <p:nvSpPr>
          <p:cNvPr id="484444" name="Text Box 92"/>
          <p:cNvSpPr txBox="1">
            <a:spLocks noChangeArrowheads="1"/>
          </p:cNvSpPr>
          <p:nvPr/>
        </p:nvSpPr>
        <p:spPr bwMode="auto">
          <a:xfrm>
            <a:off x="6292857" y="6348535"/>
            <a:ext cx="237529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100" dirty="0"/>
              <a:t>Cahn P, et al. 17th CROI 2010. Abstract 57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9FAD8BF5-08C2-412C-A27F-1DF7E6067197}"/>
              </a:ext>
            </a:extLst>
          </p:cNvPr>
          <p:cNvSpPr txBox="1">
            <a:spLocks/>
          </p:cNvSpPr>
          <p:nvPr/>
        </p:nvSpPr>
        <p:spPr>
          <a:xfrm>
            <a:off x="0" y="6298783"/>
            <a:ext cx="65151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s-AR" sz="1050" dirty="0">
                <a:solidFill>
                  <a:srgbClr val="FFFFFF"/>
                </a:solidFill>
                <a:latin typeface="Arial"/>
              </a:rPr>
              <a:t>CONFIDENTIAL - JANSSEN LATINOAMERICA SUR - VERSION ENERO 2018</a:t>
            </a:r>
            <a:endParaRPr lang="es-ES" sz="105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827584" y="5085184"/>
            <a:ext cx="7416824" cy="360040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00929" y="1"/>
            <a:ext cx="8292905" cy="1325563"/>
          </a:xfrm>
        </p:spPr>
        <p:txBody>
          <a:bodyPr>
            <a:noAutofit/>
          </a:bodyPr>
          <a:lstStyle/>
          <a:p>
            <a:r>
              <a:rPr lang="en-GB" sz="2800" b="1" dirty="0" err="1" smtClean="0">
                <a:solidFill>
                  <a:srgbClr val="FFC000"/>
                </a:solidFill>
                <a:latin typeface="+mn-lt"/>
              </a:rPr>
              <a:t>Mediana</a:t>
            </a:r>
            <a:r>
              <a:rPr lang="en-GB" sz="2800" b="1" dirty="0">
                <a:solidFill>
                  <a:srgbClr val="FFC000"/>
                </a:solidFill>
                <a:latin typeface="+mn-lt"/>
              </a:rPr>
              <a:t>, percentiles </a:t>
            </a:r>
            <a:r>
              <a:rPr lang="en-GB" sz="2800" b="1" dirty="0">
                <a:solidFill>
                  <a:srgbClr val="FFC000"/>
                </a:solidFill>
              </a:rPr>
              <a:t>25%  y 75% </a:t>
            </a:r>
            <a:r>
              <a:rPr lang="en-GB" sz="2800" b="1" dirty="0">
                <a:solidFill>
                  <a:srgbClr val="FFC000"/>
                </a:solidFill>
                <a:latin typeface="+mn-lt"/>
              </a:rPr>
              <a:t>, y AUC</a:t>
            </a:r>
            <a:r>
              <a:rPr lang="en-GB" sz="2800" b="1" baseline="-25000" dirty="0">
                <a:solidFill>
                  <a:srgbClr val="FFC000"/>
                </a:solidFill>
                <a:latin typeface="+mn-lt"/>
              </a:rPr>
              <a:t>24h</a:t>
            </a:r>
            <a:r>
              <a:rPr lang="en-GB" sz="28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rgbClr val="FFC000"/>
                </a:solidFill>
                <a:latin typeface="+mn-lt"/>
              </a:rPr>
              <a:t>mínima</a:t>
            </a:r>
            <a:r>
              <a:rPr lang="en-GB" sz="2800" b="1" dirty="0">
                <a:solidFill>
                  <a:srgbClr val="FFC000"/>
                </a:solidFill>
                <a:latin typeface="+mn-lt"/>
              </a:rPr>
              <a:t> y </a:t>
            </a:r>
            <a:r>
              <a:rPr lang="en-GB" sz="2800" b="1" dirty="0" err="1">
                <a:solidFill>
                  <a:srgbClr val="FFC000"/>
                </a:solidFill>
                <a:latin typeface="+mn-lt"/>
              </a:rPr>
              <a:t>máxima</a:t>
            </a:r>
            <a:r>
              <a:rPr lang="en-GB" sz="2800" b="1" dirty="0">
                <a:solidFill>
                  <a:srgbClr val="FFC000"/>
                </a:solidFill>
                <a:latin typeface="+mn-lt"/>
              </a:rPr>
              <a:t> y C</a:t>
            </a:r>
            <a:r>
              <a:rPr lang="en-GB" sz="2800" b="1" baseline="-25000" dirty="0">
                <a:solidFill>
                  <a:srgbClr val="FFC000"/>
                </a:solidFill>
                <a:latin typeface="+mn-lt"/>
              </a:rPr>
              <a:t>0h</a:t>
            </a:r>
            <a:r>
              <a:rPr lang="en-GB" sz="2800" b="1" dirty="0">
                <a:solidFill>
                  <a:srgbClr val="FFC000"/>
                </a:solidFill>
                <a:latin typeface="+mn-lt"/>
              </a:rPr>
              <a:t> de </a:t>
            </a:r>
            <a:r>
              <a:rPr lang="en-GB" sz="2800" b="1" dirty="0" err="1" smtClean="0">
                <a:solidFill>
                  <a:srgbClr val="FFC000"/>
                </a:solidFill>
                <a:latin typeface="+mn-lt"/>
              </a:rPr>
              <a:t>Darunavir</a:t>
            </a:r>
            <a:endParaRPr lang="en-GB" sz="28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512003" name="Text Box 3"/>
          <p:cNvSpPr txBox="1">
            <a:spLocks noChangeArrowheads="1"/>
          </p:cNvSpPr>
          <p:nvPr/>
        </p:nvSpPr>
        <p:spPr bwMode="auto">
          <a:xfrm>
            <a:off x="6267450" y="5207000"/>
            <a:ext cx="165735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 dirty="0" smtClean="0"/>
              <a:t>DRV/r </a:t>
            </a:r>
            <a:r>
              <a:rPr lang="en-GB" sz="1400" dirty="0"/>
              <a:t/>
            </a:r>
            <a:br>
              <a:rPr lang="en-GB" sz="1400" dirty="0"/>
            </a:br>
            <a:r>
              <a:rPr lang="en-GB" sz="1400" dirty="0"/>
              <a:t>800/100mg </a:t>
            </a:r>
            <a:r>
              <a:rPr lang="en-GB" sz="1400" dirty="0" err="1"/>
              <a:t>qd</a:t>
            </a:r>
            <a:r>
              <a:rPr lang="en-GB" sz="1400" dirty="0"/>
              <a:t> </a:t>
            </a:r>
            <a:br>
              <a:rPr lang="en-GB" sz="1400" dirty="0"/>
            </a:br>
            <a:r>
              <a:rPr lang="en-GB" sz="1400" dirty="0"/>
              <a:t>(n=280)</a:t>
            </a:r>
          </a:p>
        </p:txBody>
      </p:sp>
      <p:sp>
        <p:nvSpPr>
          <p:cNvPr id="512004" name="Line 4"/>
          <p:cNvSpPr>
            <a:spLocks noChangeShapeType="1"/>
          </p:cNvSpPr>
          <p:nvPr/>
        </p:nvSpPr>
        <p:spPr bwMode="auto">
          <a:xfrm>
            <a:off x="4058841" y="3111502"/>
            <a:ext cx="0" cy="1928813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05" name="Line 5"/>
          <p:cNvSpPr>
            <a:spLocks noChangeShapeType="1"/>
          </p:cNvSpPr>
          <p:nvPr/>
        </p:nvSpPr>
        <p:spPr bwMode="auto">
          <a:xfrm>
            <a:off x="3839767" y="3105150"/>
            <a:ext cx="4393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06" name="Line 6"/>
          <p:cNvSpPr>
            <a:spLocks noChangeShapeType="1"/>
          </p:cNvSpPr>
          <p:nvPr/>
        </p:nvSpPr>
        <p:spPr bwMode="auto">
          <a:xfrm>
            <a:off x="3850481" y="3092452"/>
            <a:ext cx="0" cy="60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07" name="Line 7"/>
          <p:cNvSpPr>
            <a:spLocks noChangeShapeType="1"/>
          </p:cNvSpPr>
          <p:nvPr/>
        </p:nvSpPr>
        <p:spPr bwMode="auto">
          <a:xfrm>
            <a:off x="4274344" y="3090865"/>
            <a:ext cx="0" cy="58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08" name="Line 8"/>
          <p:cNvSpPr>
            <a:spLocks noChangeShapeType="1"/>
          </p:cNvSpPr>
          <p:nvPr/>
        </p:nvSpPr>
        <p:spPr bwMode="auto">
          <a:xfrm>
            <a:off x="3844530" y="5037138"/>
            <a:ext cx="4393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09" name="Line 9"/>
          <p:cNvSpPr>
            <a:spLocks noChangeShapeType="1"/>
          </p:cNvSpPr>
          <p:nvPr/>
        </p:nvSpPr>
        <p:spPr bwMode="auto">
          <a:xfrm>
            <a:off x="3855244" y="4994275"/>
            <a:ext cx="0" cy="58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10" name="Line 10"/>
          <p:cNvSpPr>
            <a:spLocks noChangeShapeType="1"/>
          </p:cNvSpPr>
          <p:nvPr/>
        </p:nvSpPr>
        <p:spPr bwMode="auto">
          <a:xfrm>
            <a:off x="4276725" y="4992690"/>
            <a:ext cx="0" cy="58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11" name="Line 11"/>
          <p:cNvSpPr>
            <a:spLocks noChangeShapeType="1"/>
          </p:cNvSpPr>
          <p:nvPr/>
        </p:nvSpPr>
        <p:spPr bwMode="auto">
          <a:xfrm>
            <a:off x="2932510" y="2217740"/>
            <a:ext cx="0" cy="2808287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12" name="Line 12"/>
          <p:cNvSpPr>
            <a:spLocks noChangeShapeType="1"/>
          </p:cNvSpPr>
          <p:nvPr/>
        </p:nvSpPr>
        <p:spPr bwMode="auto">
          <a:xfrm>
            <a:off x="2711054" y="2214563"/>
            <a:ext cx="4381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13" name="Line 13"/>
          <p:cNvSpPr>
            <a:spLocks noChangeShapeType="1"/>
          </p:cNvSpPr>
          <p:nvPr/>
        </p:nvSpPr>
        <p:spPr bwMode="auto">
          <a:xfrm>
            <a:off x="2721769" y="2201865"/>
            <a:ext cx="0" cy="60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14" name="Line 14"/>
          <p:cNvSpPr>
            <a:spLocks noChangeShapeType="1"/>
          </p:cNvSpPr>
          <p:nvPr/>
        </p:nvSpPr>
        <p:spPr bwMode="auto">
          <a:xfrm>
            <a:off x="3144441" y="2200275"/>
            <a:ext cx="0" cy="58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15" name="Line 15"/>
          <p:cNvSpPr>
            <a:spLocks noChangeShapeType="1"/>
          </p:cNvSpPr>
          <p:nvPr/>
        </p:nvSpPr>
        <p:spPr bwMode="auto">
          <a:xfrm>
            <a:off x="2715816" y="5011738"/>
            <a:ext cx="4381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16" name="Line 16"/>
          <p:cNvSpPr>
            <a:spLocks noChangeShapeType="1"/>
          </p:cNvSpPr>
          <p:nvPr/>
        </p:nvSpPr>
        <p:spPr bwMode="auto">
          <a:xfrm>
            <a:off x="2726531" y="4968875"/>
            <a:ext cx="0" cy="58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17" name="Line 17"/>
          <p:cNvSpPr>
            <a:spLocks noChangeShapeType="1"/>
          </p:cNvSpPr>
          <p:nvPr/>
        </p:nvSpPr>
        <p:spPr bwMode="auto">
          <a:xfrm>
            <a:off x="3149204" y="4967290"/>
            <a:ext cx="0" cy="58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18" name="Text Box 18"/>
          <p:cNvSpPr txBox="1">
            <a:spLocks noChangeArrowheads="1"/>
          </p:cNvSpPr>
          <p:nvPr/>
        </p:nvSpPr>
        <p:spPr bwMode="auto">
          <a:xfrm>
            <a:off x="2120505" y="4213225"/>
            <a:ext cx="6548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/>
              <a:t>109,401</a:t>
            </a:r>
          </a:p>
        </p:txBody>
      </p:sp>
      <p:sp>
        <p:nvSpPr>
          <p:cNvPr id="512019" name="Line 19"/>
          <p:cNvSpPr>
            <a:spLocks noChangeShapeType="1"/>
          </p:cNvSpPr>
          <p:nvPr/>
        </p:nvSpPr>
        <p:spPr bwMode="auto">
          <a:xfrm>
            <a:off x="2120504" y="5143502"/>
            <a:ext cx="2494359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20" name="Line 20"/>
          <p:cNvSpPr>
            <a:spLocks noChangeShapeType="1"/>
          </p:cNvSpPr>
          <p:nvPr/>
        </p:nvSpPr>
        <p:spPr bwMode="auto">
          <a:xfrm flipV="1">
            <a:off x="2127649" y="2460625"/>
            <a:ext cx="1190" cy="26987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21" name="Line 21"/>
          <p:cNvSpPr>
            <a:spLocks noChangeShapeType="1"/>
          </p:cNvSpPr>
          <p:nvPr/>
        </p:nvSpPr>
        <p:spPr bwMode="auto">
          <a:xfrm>
            <a:off x="2083595" y="4991100"/>
            <a:ext cx="5000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22" name="Line 22"/>
          <p:cNvSpPr>
            <a:spLocks noChangeShapeType="1"/>
          </p:cNvSpPr>
          <p:nvPr/>
        </p:nvSpPr>
        <p:spPr bwMode="auto">
          <a:xfrm>
            <a:off x="2083595" y="4470400"/>
            <a:ext cx="5000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23" name="Line 23"/>
          <p:cNvSpPr>
            <a:spLocks noChangeShapeType="1"/>
          </p:cNvSpPr>
          <p:nvPr/>
        </p:nvSpPr>
        <p:spPr bwMode="auto">
          <a:xfrm>
            <a:off x="2083595" y="3979863"/>
            <a:ext cx="5000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24" name="Line 24"/>
          <p:cNvSpPr>
            <a:spLocks noChangeShapeType="1"/>
          </p:cNvSpPr>
          <p:nvPr/>
        </p:nvSpPr>
        <p:spPr bwMode="auto">
          <a:xfrm>
            <a:off x="2083595" y="3482975"/>
            <a:ext cx="5000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25" name="Line 25"/>
          <p:cNvSpPr>
            <a:spLocks noChangeShapeType="1"/>
          </p:cNvSpPr>
          <p:nvPr/>
        </p:nvSpPr>
        <p:spPr bwMode="auto">
          <a:xfrm>
            <a:off x="2083595" y="2982913"/>
            <a:ext cx="5000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26" name="Line 26"/>
          <p:cNvSpPr>
            <a:spLocks noChangeShapeType="1"/>
          </p:cNvSpPr>
          <p:nvPr/>
        </p:nvSpPr>
        <p:spPr bwMode="auto">
          <a:xfrm>
            <a:off x="2083595" y="2474913"/>
            <a:ext cx="5000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27" name="Text Box 27"/>
          <p:cNvSpPr txBox="1">
            <a:spLocks noChangeArrowheads="1"/>
          </p:cNvSpPr>
          <p:nvPr/>
        </p:nvSpPr>
        <p:spPr bwMode="auto">
          <a:xfrm>
            <a:off x="1493044" y="2317750"/>
            <a:ext cx="6191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400"/>
              <a:t>300,000</a:t>
            </a:r>
          </a:p>
        </p:txBody>
      </p:sp>
      <p:sp>
        <p:nvSpPr>
          <p:cNvPr id="512028" name="Text Box 28"/>
          <p:cNvSpPr txBox="1">
            <a:spLocks noChangeArrowheads="1"/>
          </p:cNvSpPr>
          <p:nvPr/>
        </p:nvSpPr>
        <p:spPr bwMode="auto">
          <a:xfrm>
            <a:off x="1493044" y="2824165"/>
            <a:ext cx="6191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400"/>
              <a:t>250,000</a:t>
            </a:r>
          </a:p>
        </p:txBody>
      </p:sp>
      <p:sp>
        <p:nvSpPr>
          <p:cNvPr id="512029" name="Text Box 29"/>
          <p:cNvSpPr txBox="1">
            <a:spLocks noChangeArrowheads="1"/>
          </p:cNvSpPr>
          <p:nvPr/>
        </p:nvSpPr>
        <p:spPr bwMode="auto">
          <a:xfrm>
            <a:off x="1493044" y="3325813"/>
            <a:ext cx="6191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400"/>
              <a:t>200,000</a:t>
            </a:r>
          </a:p>
        </p:txBody>
      </p:sp>
      <p:sp>
        <p:nvSpPr>
          <p:cNvPr id="512030" name="Text Box 30"/>
          <p:cNvSpPr txBox="1">
            <a:spLocks noChangeArrowheads="1"/>
          </p:cNvSpPr>
          <p:nvPr/>
        </p:nvSpPr>
        <p:spPr bwMode="auto">
          <a:xfrm>
            <a:off x="1493044" y="3822700"/>
            <a:ext cx="6191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400"/>
              <a:t>150,000</a:t>
            </a:r>
          </a:p>
        </p:txBody>
      </p:sp>
      <p:sp>
        <p:nvSpPr>
          <p:cNvPr id="512031" name="Text Box 31"/>
          <p:cNvSpPr txBox="1">
            <a:spLocks noChangeArrowheads="1"/>
          </p:cNvSpPr>
          <p:nvPr/>
        </p:nvSpPr>
        <p:spPr bwMode="auto">
          <a:xfrm>
            <a:off x="1493044" y="4313238"/>
            <a:ext cx="6191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400"/>
              <a:t>100,000</a:t>
            </a:r>
          </a:p>
        </p:txBody>
      </p:sp>
      <p:sp>
        <p:nvSpPr>
          <p:cNvPr id="512032" name="Text Box 32"/>
          <p:cNvSpPr txBox="1">
            <a:spLocks noChangeArrowheads="1"/>
          </p:cNvSpPr>
          <p:nvPr/>
        </p:nvSpPr>
        <p:spPr bwMode="auto">
          <a:xfrm>
            <a:off x="1493044" y="4837113"/>
            <a:ext cx="6191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400"/>
              <a:t>50,000</a:t>
            </a:r>
          </a:p>
        </p:txBody>
      </p:sp>
      <p:sp>
        <p:nvSpPr>
          <p:cNvPr id="512033" name="Text Box 33"/>
          <p:cNvSpPr txBox="1">
            <a:spLocks noChangeArrowheads="1"/>
          </p:cNvSpPr>
          <p:nvPr/>
        </p:nvSpPr>
        <p:spPr bwMode="auto">
          <a:xfrm rot="16200000">
            <a:off x="353815" y="3708500"/>
            <a:ext cx="20415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400" dirty="0"/>
              <a:t>AUC</a:t>
            </a:r>
            <a:r>
              <a:rPr lang="en-GB" sz="1400" baseline="-25000" dirty="0"/>
              <a:t>24h</a:t>
            </a:r>
            <a:r>
              <a:rPr lang="en-GB" sz="1400" dirty="0"/>
              <a:t> (</a:t>
            </a:r>
            <a:r>
              <a:rPr lang="en-GB" sz="1400" dirty="0" err="1"/>
              <a:t>ng</a:t>
            </a:r>
            <a:r>
              <a:rPr lang="en-GB" sz="1400" dirty="0" err="1">
                <a:cs typeface="Arial" pitchFamily="34" charset="0"/>
              </a:rPr>
              <a:t>•</a:t>
            </a:r>
            <a:r>
              <a:rPr lang="en-GB" sz="1400" dirty="0" err="1"/>
              <a:t>h</a:t>
            </a:r>
            <a:r>
              <a:rPr lang="en-GB" sz="1400" dirty="0"/>
              <a:t>/ml)</a:t>
            </a:r>
          </a:p>
        </p:txBody>
      </p:sp>
      <p:sp>
        <p:nvSpPr>
          <p:cNvPr id="512034" name="Text Box 34"/>
          <p:cNvSpPr txBox="1">
            <a:spLocks noChangeArrowheads="1"/>
          </p:cNvSpPr>
          <p:nvPr/>
        </p:nvSpPr>
        <p:spPr bwMode="auto">
          <a:xfrm>
            <a:off x="2105025" y="5207000"/>
            <a:ext cx="165735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 dirty="0" smtClean="0"/>
              <a:t>DRV/r </a:t>
            </a:r>
            <a:r>
              <a:rPr lang="en-GB" sz="1400" dirty="0"/>
              <a:t/>
            </a:r>
            <a:br>
              <a:rPr lang="en-GB" sz="1400" dirty="0"/>
            </a:br>
            <a:r>
              <a:rPr lang="en-GB" sz="1400" dirty="0"/>
              <a:t>600/100mg bid </a:t>
            </a:r>
            <a:br>
              <a:rPr lang="en-GB" sz="1400" dirty="0"/>
            </a:br>
            <a:r>
              <a:rPr lang="en-GB" sz="1400" dirty="0"/>
              <a:t>(n=278)</a:t>
            </a:r>
          </a:p>
        </p:txBody>
      </p:sp>
      <p:sp>
        <p:nvSpPr>
          <p:cNvPr id="512035" name="Text Box 35"/>
          <p:cNvSpPr txBox="1">
            <a:spLocks noChangeArrowheads="1"/>
          </p:cNvSpPr>
          <p:nvPr/>
        </p:nvSpPr>
        <p:spPr bwMode="auto">
          <a:xfrm>
            <a:off x="3238500" y="5207000"/>
            <a:ext cx="165735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 dirty="0" smtClean="0"/>
              <a:t>DRV/r </a:t>
            </a:r>
            <a:r>
              <a:rPr lang="en-GB" sz="1400" dirty="0"/>
              <a:t/>
            </a:r>
            <a:br>
              <a:rPr lang="en-GB" sz="1400" dirty="0"/>
            </a:br>
            <a:r>
              <a:rPr lang="en-GB" sz="1400" dirty="0"/>
              <a:t>800/100mg </a:t>
            </a:r>
            <a:r>
              <a:rPr lang="en-GB" sz="1400" dirty="0" err="1"/>
              <a:t>qd</a:t>
            </a:r>
            <a:r>
              <a:rPr lang="en-GB" sz="1400" dirty="0"/>
              <a:t> </a:t>
            </a:r>
            <a:br>
              <a:rPr lang="en-GB" sz="1400" dirty="0"/>
            </a:br>
            <a:r>
              <a:rPr lang="en-GB" sz="1400" dirty="0"/>
              <a:t>(n=280)</a:t>
            </a:r>
          </a:p>
        </p:txBody>
      </p:sp>
      <p:sp>
        <p:nvSpPr>
          <p:cNvPr id="512036" name="Line 36"/>
          <p:cNvSpPr>
            <a:spLocks noChangeShapeType="1"/>
          </p:cNvSpPr>
          <p:nvPr/>
        </p:nvSpPr>
        <p:spPr bwMode="auto">
          <a:xfrm>
            <a:off x="7087791" y="3198813"/>
            <a:ext cx="0" cy="18542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37" name="Line 37"/>
          <p:cNvSpPr>
            <a:spLocks noChangeShapeType="1"/>
          </p:cNvSpPr>
          <p:nvPr/>
        </p:nvSpPr>
        <p:spPr bwMode="auto">
          <a:xfrm>
            <a:off x="6868716" y="3186113"/>
            <a:ext cx="4381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38" name="Line 38"/>
          <p:cNvSpPr>
            <a:spLocks noChangeShapeType="1"/>
          </p:cNvSpPr>
          <p:nvPr/>
        </p:nvSpPr>
        <p:spPr bwMode="auto">
          <a:xfrm>
            <a:off x="6879431" y="3171827"/>
            <a:ext cx="0" cy="60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39" name="Line 39"/>
          <p:cNvSpPr>
            <a:spLocks noChangeShapeType="1"/>
          </p:cNvSpPr>
          <p:nvPr/>
        </p:nvSpPr>
        <p:spPr bwMode="auto">
          <a:xfrm>
            <a:off x="7302104" y="3170240"/>
            <a:ext cx="0" cy="58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40" name="Line 40"/>
          <p:cNvSpPr>
            <a:spLocks noChangeShapeType="1"/>
          </p:cNvSpPr>
          <p:nvPr/>
        </p:nvSpPr>
        <p:spPr bwMode="auto">
          <a:xfrm>
            <a:off x="6873479" y="5049838"/>
            <a:ext cx="4381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41" name="Line 41"/>
          <p:cNvSpPr>
            <a:spLocks noChangeShapeType="1"/>
          </p:cNvSpPr>
          <p:nvPr/>
        </p:nvSpPr>
        <p:spPr bwMode="auto">
          <a:xfrm>
            <a:off x="6884194" y="5006977"/>
            <a:ext cx="0" cy="60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42" name="Line 42"/>
          <p:cNvSpPr>
            <a:spLocks noChangeShapeType="1"/>
          </p:cNvSpPr>
          <p:nvPr/>
        </p:nvSpPr>
        <p:spPr bwMode="auto">
          <a:xfrm>
            <a:off x="7306866" y="5005390"/>
            <a:ext cx="0" cy="58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43" name="Line 43"/>
          <p:cNvSpPr>
            <a:spLocks noChangeShapeType="1"/>
          </p:cNvSpPr>
          <p:nvPr/>
        </p:nvSpPr>
        <p:spPr bwMode="auto">
          <a:xfrm>
            <a:off x="5961460" y="2230440"/>
            <a:ext cx="0" cy="2808287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44" name="Line 44"/>
          <p:cNvSpPr>
            <a:spLocks noChangeShapeType="1"/>
          </p:cNvSpPr>
          <p:nvPr/>
        </p:nvSpPr>
        <p:spPr bwMode="auto">
          <a:xfrm>
            <a:off x="5738813" y="2228850"/>
            <a:ext cx="43934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45" name="Line 45"/>
          <p:cNvSpPr>
            <a:spLocks noChangeShapeType="1"/>
          </p:cNvSpPr>
          <p:nvPr/>
        </p:nvSpPr>
        <p:spPr bwMode="auto">
          <a:xfrm>
            <a:off x="5749529" y="2214565"/>
            <a:ext cx="0" cy="60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46" name="Line 46"/>
          <p:cNvSpPr>
            <a:spLocks noChangeShapeType="1"/>
          </p:cNvSpPr>
          <p:nvPr/>
        </p:nvSpPr>
        <p:spPr bwMode="auto">
          <a:xfrm>
            <a:off x="6173391" y="2212977"/>
            <a:ext cx="0" cy="60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47" name="Line 47"/>
          <p:cNvSpPr>
            <a:spLocks noChangeShapeType="1"/>
          </p:cNvSpPr>
          <p:nvPr/>
        </p:nvSpPr>
        <p:spPr bwMode="auto">
          <a:xfrm>
            <a:off x="5743575" y="5024438"/>
            <a:ext cx="43934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48" name="Line 48"/>
          <p:cNvSpPr>
            <a:spLocks noChangeShapeType="1"/>
          </p:cNvSpPr>
          <p:nvPr/>
        </p:nvSpPr>
        <p:spPr bwMode="auto">
          <a:xfrm>
            <a:off x="5754291" y="4981575"/>
            <a:ext cx="0" cy="58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49" name="Line 49"/>
          <p:cNvSpPr>
            <a:spLocks noChangeShapeType="1"/>
          </p:cNvSpPr>
          <p:nvPr/>
        </p:nvSpPr>
        <p:spPr bwMode="auto">
          <a:xfrm>
            <a:off x="6178154" y="4979990"/>
            <a:ext cx="0" cy="58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50" name="Text Box 50"/>
          <p:cNvSpPr txBox="1">
            <a:spLocks noChangeArrowheads="1"/>
          </p:cNvSpPr>
          <p:nvPr/>
        </p:nvSpPr>
        <p:spPr bwMode="auto">
          <a:xfrm>
            <a:off x="5200651" y="4137025"/>
            <a:ext cx="654844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/>
              <a:t>3,197</a:t>
            </a:r>
          </a:p>
        </p:txBody>
      </p:sp>
      <p:sp>
        <p:nvSpPr>
          <p:cNvPr id="512051" name="Line 51"/>
          <p:cNvSpPr>
            <a:spLocks noChangeShapeType="1"/>
          </p:cNvSpPr>
          <p:nvPr/>
        </p:nvSpPr>
        <p:spPr bwMode="auto">
          <a:xfrm>
            <a:off x="5148264" y="5157790"/>
            <a:ext cx="249436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52" name="Line 52"/>
          <p:cNvSpPr>
            <a:spLocks noChangeShapeType="1"/>
          </p:cNvSpPr>
          <p:nvPr/>
        </p:nvSpPr>
        <p:spPr bwMode="auto">
          <a:xfrm>
            <a:off x="5113736" y="5083175"/>
            <a:ext cx="488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53" name="Line 53"/>
          <p:cNvSpPr>
            <a:spLocks noChangeShapeType="1"/>
          </p:cNvSpPr>
          <p:nvPr/>
        </p:nvSpPr>
        <p:spPr bwMode="auto">
          <a:xfrm>
            <a:off x="5113736" y="4598988"/>
            <a:ext cx="488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54" name="Line 54"/>
          <p:cNvSpPr>
            <a:spLocks noChangeShapeType="1"/>
          </p:cNvSpPr>
          <p:nvPr/>
        </p:nvSpPr>
        <p:spPr bwMode="auto">
          <a:xfrm>
            <a:off x="5113736" y="4110038"/>
            <a:ext cx="488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55" name="Line 55"/>
          <p:cNvSpPr>
            <a:spLocks noChangeShapeType="1"/>
          </p:cNvSpPr>
          <p:nvPr/>
        </p:nvSpPr>
        <p:spPr bwMode="auto">
          <a:xfrm>
            <a:off x="5113736" y="3640138"/>
            <a:ext cx="488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56" name="Line 56"/>
          <p:cNvSpPr>
            <a:spLocks noChangeShapeType="1"/>
          </p:cNvSpPr>
          <p:nvPr/>
        </p:nvSpPr>
        <p:spPr bwMode="auto">
          <a:xfrm>
            <a:off x="5113736" y="3160713"/>
            <a:ext cx="488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57" name="Line 57"/>
          <p:cNvSpPr>
            <a:spLocks noChangeShapeType="1"/>
          </p:cNvSpPr>
          <p:nvPr/>
        </p:nvSpPr>
        <p:spPr bwMode="auto">
          <a:xfrm>
            <a:off x="5113736" y="2657475"/>
            <a:ext cx="488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58" name="Text Box 58"/>
          <p:cNvSpPr txBox="1">
            <a:spLocks noChangeArrowheads="1"/>
          </p:cNvSpPr>
          <p:nvPr/>
        </p:nvSpPr>
        <p:spPr bwMode="auto">
          <a:xfrm>
            <a:off x="4524376" y="2501900"/>
            <a:ext cx="6179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400"/>
              <a:t>10,000</a:t>
            </a:r>
          </a:p>
        </p:txBody>
      </p:sp>
      <p:sp>
        <p:nvSpPr>
          <p:cNvPr id="512059" name="Text Box 59"/>
          <p:cNvSpPr txBox="1">
            <a:spLocks noChangeArrowheads="1"/>
          </p:cNvSpPr>
          <p:nvPr/>
        </p:nvSpPr>
        <p:spPr bwMode="auto">
          <a:xfrm>
            <a:off x="4524376" y="3008313"/>
            <a:ext cx="6179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400"/>
              <a:t>8,000</a:t>
            </a:r>
          </a:p>
        </p:txBody>
      </p:sp>
      <p:sp>
        <p:nvSpPr>
          <p:cNvPr id="512060" name="Text Box 60"/>
          <p:cNvSpPr txBox="1">
            <a:spLocks noChangeArrowheads="1"/>
          </p:cNvSpPr>
          <p:nvPr/>
        </p:nvSpPr>
        <p:spPr bwMode="auto">
          <a:xfrm>
            <a:off x="4524376" y="3486150"/>
            <a:ext cx="6179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400"/>
              <a:t>6,000</a:t>
            </a:r>
          </a:p>
        </p:txBody>
      </p:sp>
      <p:sp>
        <p:nvSpPr>
          <p:cNvPr id="512061" name="Text Box 61"/>
          <p:cNvSpPr txBox="1">
            <a:spLocks noChangeArrowheads="1"/>
          </p:cNvSpPr>
          <p:nvPr/>
        </p:nvSpPr>
        <p:spPr bwMode="auto">
          <a:xfrm>
            <a:off x="4524376" y="3954463"/>
            <a:ext cx="6179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400"/>
              <a:t>4,000</a:t>
            </a:r>
          </a:p>
        </p:txBody>
      </p:sp>
      <p:sp>
        <p:nvSpPr>
          <p:cNvPr id="512062" name="Text Box 62"/>
          <p:cNvSpPr txBox="1">
            <a:spLocks noChangeArrowheads="1"/>
          </p:cNvSpPr>
          <p:nvPr/>
        </p:nvSpPr>
        <p:spPr bwMode="auto">
          <a:xfrm>
            <a:off x="4524376" y="4441825"/>
            <a:ext cx="6179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400"/>
              <a:t>2,000</a:t>
            </a:r>
          </a:p>
        </p:txBody>
      </p:sp>
      <p:sp>
        <p:nvSpPr>
          <p:cNvPr id="512063" name="Text Box 63"/>
          <p:cNvSpPr txBox="1">
            <a:spLocks noChangeArrowheads="1"/>
          </p:cNvSpPr>
          <p:nvPr/>
        </p:nvSpPr>
        <p:spPr bwMode="auto">
          <a:xfrm>
            <a:off x="4524376" y="4929188"/>
            <a:ext cx="61793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400"/>
              <a:t>0</a:t>
            </a:r>
          </a:p>
        </p:txBody>
      </p:sp>
      <p:sp>
        <p:nvSpPr>
          <p:cNvPr id="512064" name="Text Box 64"/>
          <p:cNvSpPr txBox="1">
            <a:spLocks noChangeArrowheads="1"/>
          </p:cNvSpPr>
          <p:nvPr/>
        </p:nvSpPr>
        <p:spPr bwMode="auto">
          <a:xfrm rot="16200000">
            <a:off x="3561359" y="3516413"/>
            <a:ext cx="20415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 dirty="0"/>
              <a:t>C</a:t>
            </a:r>
            <a:r>
              <a:rPr lang="en-GB" sz="1400" baseline="-25000" dirty="0"/>
              <a:t>0h</a:t>
            </a:r>
            <a:r>
              <a:rPr lang="en-GB" sz="1400" dirty="0"/>
              <a:t> (</a:t>
            </a:r>
            <a:r>
              <a:rPr lang="en-GB" sz="1400" dirty="0" err="1"/>
              <a:t>ng</a:t>
            </a:r>
            <a:r>
              <a:rPr lang="en-GB" sz="1400" dirty="0"/>
              <a:t>/ml)</a:t>
            </a:r>
          </a:p>
        </p:txBody>
      </p:sp>
      <p:sp>
        <p:nvSpPr>
          <p:cNvPr id="512065" name="Text Box 65"/>
          <p:cNvSpPr txBox="1">
            <a:spLocks noChangeArrowheads="1"/>
          </p:cNvSpPr>
          <p:nvPr/>
        </p:nvSpPr>
        <p:spPr bwMode="auto">
          <a:xfrm>
            <a:off x="5132786" y="5207000"/>
            <a:ext cx="165854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 dirty="0" smtClean="0"/>
              <a:t>DRV/r </a:t>
            </a:r>
            <a:r>
              <a:rPr lang="en-GB" sz="1400" dirty="0"/>
              <a:t/>
            </a:r>
            <a:br>
              <a:rPr lang="en-GB" sz="1400" dirty="0"/>
            </a:br>
            <a:r>
              <a:rPr lang="en-GB" sz="1400" dirty="0"/>
              <a:t>600/100mg bid </a:t>
            </a:r>
            <a:br>
              <a:rPr lang="en-GB" sz="1400" dirty="0"/>
            </a:br>
            <a:r>
              <a:rPr lang="en-GB" sz="1400" dirty="0"/>
              <a:t>(n=278)</a:t>
            </a:r>
          </a:p>
        </p:txBody>
      </p:sp>
      <p:sp>
        <p:nvSpPr>
          <p:cNvPr id="512066" name="Line 66"/>
          <p:cNvSpPr>
            <a:spLocks noChangeShapeType="1"/>
          </p:cNvSpPr>
          <p:nvPr/>
        </p:nvSpPr>
        <p:spPr bwMode="auto">
          <a:xfrm flipV="1">
            <a:off x="5157788" y="2203452"/>
            <a:ext cx="1191" cy="2962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67" name="Line 67"/>
          <p:cNvSpPr>
            <a:spLocks noChangeShapeType="1"/>
          </p:cNvSpPr>
          <p:nvPr/>
        </p:nvSpPr>
        <p:spPr bwMode="auto">
          <a:xfrm>
            <a:off x="5113736" y="2217738"/>
            <a:ext cx="488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068" name="Text Box 68"/>
          <p:cNvSpPr txBox="1">
            <a:spLocks noChangeArrowheads="1"/>
          </p:cNvSpPr>
          <p:nvPr/>
        </p:nvSpPr>
        <p:spPr bwMode="auto">
          <a:xfrm>
            <a:off x="4524376" y="2060575"/>
            <a:ext cx="6179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400"/>
              <a:t>12,000</a:t>
            </a:r>
          </a:p>
        </p:txBody>
      </p:sp>
      <p:sp>
        <p:nvSpPr>
          <p:cNvPr id="512069" name="Rectangle 69"/>
          <p:cNvSpPr>
            <a:spLocks noChangeArrowheads="1"/>
          </p:cNvSpPr>
          <p:nvPr/>
        </p:nvSpPr>
        <p:spPr bwMode="auto">
          <a:xfrm>
            <a:off x="6867525" y="4422775"/>
            <a:ext cx="442913" cy="357188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070" name="Rectangle 70"/>
          <p:cNvSpPr>
            <a:spLocks noChangeArrowheads="1"/>
          </p:cNvSpPr>
          <p:nvPr/>
        </p:nvSpPr>
        <p:spPr bwMode="auto">
          <a:xfrm>
            <a:off x="6866336" y="4598988"/>
            <a:ext cx="444103" cy="49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071" name="Rectangle 71"/>
          <p:cNvSpPr>
            <a:spLocks noChangeArrowheads="1"/>
          </p:cNvSpPr>
          <p:nvPr/>
        </p:nvSpPr>
        <p:spPr bwMode="auto">
          <a:xfrm>
            <a:off x="5738812" y="4098927"/>
            <a:ext cx="444104" cy="384175"/>
          </a:xfrm>
          <a:prstGeom prst="rect">
            <a:avLst/>
          </a:prstGeom>
          <a:solidFill>
            <a:srgbClr val="00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072" name="Rectangle 72"/>
          <p:cNvSpPr>
            <a:spLocks noChangeArrowheads="1"/>
          </p:cNvSpPr>
          <p:nvPr/>
        </p:nvSpPr>
        <p:spPr bwMode="auto">
          <a:xfrm>
            <a:off x="5737623" y="4292602"/>
            <a:ext cx="445294" cy="492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073" name="Text Box 73"/>
          <p:cNvSpPr txBox="1">
            <a:spLocks noChangeArrowheads="1"/>
          </p:cNvSpPr>
          <p:nvPr/>
        </p:nvSpPr>
        <p:spPr bwMode="auto">
          <a:xfrm>
            <a:off x="6326982" y="4443413"/>
            <a:ext cx="65603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/>
              <a:t>1,896</a:t>
            </a:r>
          </a:p>
        </p:txBody>
      </p:sp>
      <p:sp>
        <p:nvSpPr>
          <p:cNvPr id="512074" name="Rectangle 74"/>
          <p:cNvSpPr>
            <a:spLocks noChangeArrowheads="1"/>
          </p:cNvSpPr>
          <p:nvPr/>
        </p:nvSpPr>
        <p:spPr bwMode="auto">
          <a:xfrm>
            <a:off x="3838575" y="4387850"/>
            <a:ext cx="444104" cy="395288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075" name="Rectangle 75"/>
          <p:cNvSpPr>
            <a:spLocks noChangeArrowheads="1"/>
          </p:cNvSpPr>
          <p:nvPr/>
        </p:nvSpPr>
        <p:spPr bwMode="auto">
          <a:xfrm>
            <a:off x="3837386" y="4586288"/>
            <a:ext cx="445294" cy="49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076" name="Rectangle 76"/>
          <p:cNvSpPr>
            <a:spLocks noChangeArrowheads="1"/>
          </p:cNvSpPr>
          <p:nvPr/>
        </p:nvSpPr>
        <p:spPr bwMode="auto">
          <a:xfrm>
            <a:off x="2711053" y="4178300"/>
            <a:ext cx="442913" cy="387350"/>
          </a:xfrm>
          <a:prstGeom prst="rect">
            <a:avLst/>
          </a:prstGeom>
          <a:solidFill>
            <a:srgbClr val="00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077" name="Rectangle 77"/>
          <p:cNvSpPr>
            <a:spLocks noChangeArrowheads="1"/>
          </p:cNvSpPr>
          <p:nvPr/>
        </p:nvSpPr>
        <p:spPr bwMode="auto">
          <a:xfrm>
            <a:off x="2709862" y="4371977"/>
            <a:ext cx="444104" cy="492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078" name="Text Box 78"/>
          <p:cNvSpPr txBox="1">
            <a:spLocks noChangeArrowheads="1"/>
          </p:cNvSpPr>
          <p:nvPr/>
        </p:nvSpPr>
        <p:spPr bwMode="auto">
          <a:xfrm>
            <a:off x="3270647" y="4427538"/>
            <a:ext cx="6560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/>
              <a:t>87,788</a:t>
            </a:r>
          </a:p>
        </p:txBody>
      </p:sp>
      <p:sp>
        <p:nvSpPr>
          <p:cNvPr id="80" name="Text Box 4">
            <a:extLst>
              <a:ext uri="{FF2B5EF4-FFF2-40B4-BE49-F238E27FC236}">
                <a16:creationId xmlns:a16="http://schemas.microsoft.com/office/drawing/2014/main" xmlns="" id="{E96DA692-2E6C-4BCF-8DA3-D83469FE5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6381328"/>
            <a:ext cx="295232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100" dirty="0" err="1"/>
              <a:t>Sekar</a:t>
            </a:r>
            <a:r>
              <a:rPr lang="en-GB" sz="1100" dirty="0"/>
              <a:t> V, et, al.HIV10 2010. Poster P185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525"/>
            <a:ext cx="9142413" cy="728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85750" y="214313"/>
            <a:ext cx="6205538" cy="293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3555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s-ES" altLang="es-AR" sz="1500" b="1">
                <a:solidFill>
                  <a:schemeClr val="bg1"/>
                </a:solidFill>
              </a:rPr>
              <a:t>BITERAPIA </a:t>
            </a:r>
            <a:r>
              <a:rPr lang="es-ES" altLang="es-AR" sz="1500">
                <a:solidFill>
                  <a:schemeClr val="bg1"/>
                </a:solidFill>
              </a:rPr>
              <a:t>/</a:t>
            </a:r>
            <a:r>
              <a:rPr lang="es-ES" altLang="es-AR" sz="1600" b="1">
                <a:solidFill>
                  <a:srgbClr val="009999"/>
                </a:solidFill>
              </a:rPr>
              <a:t>ESQUEMAS DE SEGUNDA LÍNEA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60350" y="1385888"/>
            <a:ext cx="8426450" cy="836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8454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2000" b="1">
              <a:solidFill>
                <a:srgbClr val="FF950E"/>
              </a:solidFill>
            </a:endParaRPr>
          </a:p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</p:txBody>
      </p:sp>
      <p:sp>
        <p:nvSpPr>
          <p:cNvPr id="7" name="6 Rectángulo">
            <a:extLst>
              <a:ext uri="{FF2B5EF4-FFF2-40B4-BE49-F238E27FC236}"/>
            </a:extLst>
          </p:cNvPr>
          <p:cNvSpPr/>
          <p:nvPr/>
        </p:nvSpPr>
        <p:spPr>
          <a:xfrm>
            <a:off x="0" y="1857375"/>
            <a:ext cx="9144000" cy="2428875"/>
          </a:xfrm>
          <a:prstGeom prst="rect">
            <a:avLst/>
          </a:prstGeom>
          <a:solidFill>
            <a:srgbClr val="FFC00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s-AR" sz="2800" b="1" dirty="0">
                <a:solidFill>
                  <a:schemeClr val="bg1"/>
                </a:solidFill>
                <a:latin typeface="Arial" charset="0"/>
              </a:rPr>
              <a:t>Biterapia en esquemas de segunda </a:t>
            </a:r>
            <a:r>
              <a:rPr lang="es-AR" sz="2800" b="1" dirty="0" smtClean="0">
                <a:solidFill>
                  <a:schemeClr val="bg1"/>
                </a:solidFill>
                <a:latin typeface="Arial" charset="0"/>
              </a:rPr>
              <a:t>línea?</a:t>
            </a:r>
            <a:endParaRPr lang="es-AR" sz="2800" b="1" dirty="0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es-AR" sz="2800" b="1" dirty="0">
                <a:solidFill>
                  <a:schemeClr val="bg1"/>
                </a:solidFill>
                <a:latin typeface="Arial" charset="0"/>
              </a:rPr>
              <a:t>¿Qué dicen las guías?</a:t>
            </a:r>
            <a:endParaRPr lang="es-ES_tradnl" sz="2800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32775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188" y="3500438"/>
            <a:ext cx="1785937" cy="178593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525"/>
            <a:ext cx="9142413" cy="728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260350" y="195263"/>
            <a:ext cx="6205538" cy="293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3555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s-ES" altLang="es-AR" sz="1500" b="1">
                <a:solidFill>
                  <a:schemeClr val="bg1"/>
                </a:solidFill>
              </a:rPr>
              <a:t>BITERAPIA/ </a:t>
            </a:r>
            <a:r>
              <a:rPr lang="es-ES" altLang="es-AR" sz="1500" b="1">
                <a:solidFill>
                  <a:srgbClr val="009999"/>
                </a:solidFill>
              </a:rPr>
              <a:t>ESQUEMAS DE SEGUNDA LÍNEA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60350" y="1385888"/>
            <a:ext cx="8426450" cy="836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8454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</p:txBody>
      </p:sp>
      <p:sp>
        <p:nvSpPr>
          <p:cNvPr id="13" name="12 Rectángulo">
            <a:extLst>
              <a:ext uri="{FF2B5EF4-FFF2-40B4-BE49-F238E27FC236}"/>
            </a:extLst>
          </p:cNvPr>
          <p:cNvSpPr/>
          <p:nvPr/>
        </p:nvSpPr>
        <p:spPr>
          <a:xfrm>
            <a:off x="571500" y="1285875"/>
            <a:ext cx="7991475" cy="142875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A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Luego de un fallo virológico a un esquema de primera línea, el nuevo régimen debería contener </a:t>
            </a:r>
            <a:r>
              <a:rPr lang="es-AR" sz="2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al menos dos</a:t>
            </a:r>
            <a:r>
              <a:rPr lang="es-A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y preferentemente 3 drogas activas</a:t>
            </a:r>
            <a:r>
              <a:rPr lang="es-A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A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31 CuadroTexto">
            <a:extLst>
              <a:ext uri="{FF2B5EF4-FFF2-40B4-BE49-F238E27FC236}"/>
            </a:extLst>
          </p:cNvPr>
          <p:cNvSpPr txBox="1"/>
          <p:nvPr/>
        </p:nvSpPr>
        <p:spPr>
          <a:xfrm>
            <a:off x="2411413" y="3284538"/>
            <a:ext cx="6072187" cy="2308324"/>
          </a:xfrm>
          <a:prstGeom prst="rect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AR" altLang="es-AR" sz="1600" dirty="0"/>
              <a:t>“</a:t>
            </a:r>
            <a:r>
              <a:rPr lang="es-AR" altLang="es-AR" sz="2400" dirty="0">
                <a:latin typeface="Arial" pitchFamily="34" charset="0"/>
                <a:cs typeface="Arial" pitchFamily="34" charset="0"/>
              </a:rPr>
              <a:t>Si se cuenta con varias opciones, los criterios de  elección del esquema deben incluir la </a:t>
            </a:r>
            <a:r>
              <a:rPr lang="es-AR" altLang="es-AR" sz="2400" b="1" dirty="0">
                <a:latin typeface="Arial" pitchFamily="34" charset="0"/>
                <a:cs typeface="Arial" pitchFamily="34" charset="0"/>
              </a:rPr>
              <a:t>simplicidad del régimen, evaluación de riesgo de toxicidades, de interacciones medicamentosas y futura terapia de rescate</a:t>
            </a:r>
            <a:r>
              <a:rPr lang="es-AR" altLang="es-AR" sz="2400" dirty="0">
                <a:latin typeface="Arial" pitchFamily="34" charset="0"/>
                <a:cs typeface="Arial" pitchFamily="34" charset="0"/>
              </a:rPr>
              <a:t>”.</a:t>
            </a:r>
            <a:endParaRPr lang="es-AR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38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8" y="3214688"/>
            <a:ext cx="1747837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3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4076700"/>
            <a:ext cx="1500187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4" name="14 Rectángulo"/>
          <p:cNvSpPr>
            <a:spLocks noChangeArrowheads="1"/>
          </p:cNvSpPr>
          <p:nvPr/>
        </p:nvSpPr>
        <p:spPr bwMode="auto">
          <a:xfrm>
            <a:off x="571500" y="785813"/>
            <a:ext cx="288925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s-ES" altLang="es-AR" sz="2000" b="1">
                <a:solidFill>
                  <a:srgbClr val="FF950E"/>
                </a:solidFill>
              </a:rPr>
              <a:t>¿Qué dicen las guías?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525"/>
            <a:ext cx="9142413" cy="728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260350" y="195263"/>
            <a:ext cx="7312025" cy="447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3555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s-ES" altLang="es-AR" sz="1500" b="1" dirty="0">
                <a:solidFill>
                  <a:schemeClr val="bg1"/>
                </a:solidFill>
              </a:rPr>
              <a:t>BITERAPIA </a:t>
            </a:r>
            <a:r>
              <a:rPr lang="es-ES" altLang="es-AR" sz="1500" dirty="0">
                <a:solidFill>
                  <a:schemeClr val="bg1"/>
                </a:solidFill>
              </a:rPr>
              <a:t>/</a:t>
            </a:r>
            <a:r>
              <a:rPr lang="es-ES" altLang="es-AR" sz="1600" b="1" dirty="0">
                <a:solidFill>
                  <a:srgbClr val="009999"/>
                </a:solidFill>
              </a:rPr>
              <a:t>ESQUEMAS DE SEGUNDA LÍNEA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60350" y="1385888"/>
            <a:ext cx="8426450" cy="836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8454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</p:txBody>
      </p:sp>
      <p:sp>
        <p:nvSpPr>
          <p:cNvPr id="35846" name="39 Rectángulo"/>
          <p:cNvSpPr>
            <a:spLocks noChangeArrowheads="1"/>
          </p:cNvSpPr>
          <p:nvPr/>
        </p:nvSpPr>
        <p:spPr bwMode="auto">
          <a:xfrm>
            <a:off x="611188" y="981075"/>
            <a:ext cx="288925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s-ES" altLang="es-AR" sz="2000" b="1">
                <a:solidFill>
                  <a:srgbClr val="FF950E"/>
                </a:solidFill>
              </a:rPr>
              <a:t>¿Qué dicen las guías?</a:t>
            </a:r>
          </a:p>
        </p:txBody>
      </p:sp>
      <p:pic>
        <p:nvPicPr>
          <p:cNvPr id="3584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50" y="6286500"/>
            <a:ext cx="47244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143250"/>
            <a:ext cx="18573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9" name="34 CuadroTexto"/>
          <p:cNvSpPr txBox="1">
            <a:spLocks noChangeArrowheads="1"/>
          </p:cNvSpPr>
          <p:nvPr/>
        </p:nvSpPr>
        <p:spPr bwMode="auto">
          <a:xfrm>
            <a:off x="7858125" y="6357938"/>
            <a:ext cx="15001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AR" altLang="es-AR" b="1" dirty="0"/>
              <a:t>2016-2017</a:t>
            </a:r>
          </a:p>
        </p:txBody>
      </p:sp>
      <p:cxnSp>
        <p:nvCxnSpPr>
          <p:cNvPr id="15" name="14 Conector recto"/>
          <p:cNvCxnSpPr/>
          <p:nvPr/>
        </p:nvCxnSpPr>
        <p:spPr>
          <a:xfrm rot="5400000">
            <a:off x="2177257" y="3893344"/>
            <a:ext cx="2216150" cy="158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rot="5400000">
            <a:off x="3465513" y="3892550"/>
            <a:ext cx="2214562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rot="5400000">
            <a:off x="5894388" y="3892550"/>
            <a:ext cx="2214562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2143125" y="3571875"/>
            <a:ext cx="6643688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rot="5400000">
            <a:off x="2178844" y="3893344"/>
            <a:ext cx="2216150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Rectángulo"/>
          <p:cNvSpPr/>
          <p:nvPr/>
        </p:nvSpPr>
        <p:spPr>
          <a:xfrm>
            <a:off x="2143125" y="2786063"/>
            <a:ext cx="6643688" cy="2214562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 dirty="0"/>
          </a:p>
        </p:txBody>
      </p:sp>
      <p:sp>
        <p:nvSpPr>
          <p:cNvPr id="35860" name="26 CuadroTexto"/>
          <p:cNvSpPr txBox="1">
            <a:spLocks noChangeArrowheads="1"/>
          </p:cNvSpPr>
          <p:nvPr/>
        </p:nvSpPr>
        <p:spPr bwMode="auto">
          <a:xfrm>
            <a:off x="2071688" y="2714625"/>
            <a:ext cx="1285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b="1"/>
              <a:t>Escenario Clínico</a:t>
            </a:r>
          </a:p>
        </p:txBody>
      </p:sp>
      <p:sp>
        <p:nvSpPr>
          <p:cNvPr id="35861" name="27 CuadroTexto"/>
          <p:cNvSpPr txBox="1">
            <a:spLocks noChangeArrowheads="1"/>
          </p:cNvSpPr>
          <p:nvPr/>
        </p:nvSpPr>
        <p:spPr bwMode="auto">
          <a:xfrm>
            <a:off x="3286125" y="2714625"/>
            <a:ext cx="13573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b="1"/>
              <a:t>Régimen inicial en fallo</a:t>
            </a:r>
          </a:p>
        </p:txBody>
      </p:sp>
      <p:sp>
        <p:nvSpPr>
          <p:cNvPr id="35862" name="28 CuadroTexto"/>
          <p:cNvSpPr txBox="1">
            <a:spLocks noChangeArrowheads="1"/>
          </p:cNvSpPr>
          <p:nvPr/>
        </p:nvSpPr>
        <p:spPr bwMode="auto">
          <a:xfrm>
            <a:off x="4643438" y="2857500"/>
            <a:ext cx="23574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b="1"/>
              <a:t>Régimen</a:t>
            </a:r>
            <a:r>
              <a:rPr lang="es-AR"/>
              <a:t> </a:t>
            </a:r>
            <a:r>
              <a:rPr lang="es-AR" b="1"/>
              <a:t>de rescate</a:t>
            </a:r>
          </a:p>
        </p:txBody>
      </p:sp>
      <p:sp>
        <p:nvSpPr>
          <p:cNvPr id="35863" name="29 CuadroTexto"/>
          <p:cNvSpPr txBox="1">
            <a:spLocks noChangeArrowheads="1"/>
          </p:cNvSpPr>
          <p:nvPr/>
        </p:nvSpPr>
        <p:spPr bwMode="auto">
          <a:xfrm>
            <a:off x="7072313" y="2857500"/>
            <a:ext cx="157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b="1"/>
              <a:t>Alternativa</a:t>
            </a:r>
          </a:p>
        </p:txBody>
      </p:sp>
      <p:sp>
        <p:nvSpPr>
          <p:cNvPr id="35864" name="30 CuadroTexto"/>
          <p:cNvSpPr txBox="1">
            <a:spLocks noChangeArrowheads="1"/>
          </p:cNvSpPr>
          <p:nvPr/>
        </p:nvSpPr>
        <p:spPr bwMode="auto">
          <a:xfrm>
            <a:off x="2214563" y="3571875"/>
            <a:ext cx="9286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b="1"/>
              <a:t>Primer Fallo</a:t>
            </a:r>
          </a:p>
        </p:txBody>
      </p:sp>
      <p:sp>
        <p:nvSpPr>
          <p:cNvPr id="35865" name="31 CuadroTexto"/>
          <p:cNvSpPr txBox="1">
            <a:spLocks noChangeArrowheads="1"/>
          </p:cNvSpPr>
          <p:nvPr/>
        </p:nvSpPr>
        <p:spPr bwMode="auto">
          <a:xfrm>
            <a:off x="3286125" y="3571875"/>
            <a:ext cx="12144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b="1"/>
              <a:t>1INNTR+</a:t>
            </a:r>
          </a:p>
          <a:p>
            <a:pPr algn="ctr"/>
            <a:r>
              <a:rPr lang="es-AR" b="1"/>
              <a:t>2INTRs</a:t>
            </a:r>
          </a:p>
        </p:txBody>
      </p:sp>
      <p:sp>
        <p:nvSpPr>
          <p:cNvPr id="35866" name="32 CuadroTexto"/>
          <p:cNvSpPr txBox="1">
            <a:spLocks noChangeArrowheads="1"/>
          </p:cNvSpPr>
          <p:nvPr/>
        </p:nvSpPr>
        <p:spPr bwMode="auto">
          <a:xfrm>
            <a:off x="4572000" y="3571875"/>
            <a:ext cx="2286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s-AR" b="1" dirty="0"/>
              <a:t>IP/r + 1 ó 2 </a:t>
            </a:r>
            <a:r>
              <a:rPr lang="es-AR" b="1" dirty="0" err="1"/>
              <a:t>INTRs</a:t>
            </a:r>
            <a:endParaRPr lang="es-AR" b="1" dirty="0"/>
          </a:p>
          <a:p>
            <a:r>
              <a:rPr lang="es-AR" b="1" dirty="0"/>
              <a:t>(activos)</a:t>
            </a:r>
          </a:p>
          <a:p>
            <a:pPr>
              <a:buFont typeface="Wingdings" pitchFamily="2" charset="2"/>
              <a:buChar char="§"/>
            </a:pPr>
            <a:r>
              <a:rPr lang="es-AR" b="1" dirty="0">
                <a:solidFill>
                  <a:srgbClr val="FFC000"/>
                </a:solidFill>
              </a:rPr>
              <a:t>IP/r + 1 INSTI</a:t>
            </a:r>
          </a:p>
          <a:p>
            <a:pPr>
              <a:buFont typeface="Wingdings" pitchFamily="2" charset="2"/>
              <a:buChar char="§"/>
            </a:pPr>
            <a:r>
              <a:rPr lang="es-AR" b="1" dirty="0">
                <a:solidFill>
                  <a:srgbClr val="FFC000"/>
                </a:solidFill>
              </a:rPr>
              <a:t>IP/r + ETV </a:t>
            </a:r>
            <a:r>
              <a:rPr lang="es-AR" b="1" dirty="0"/>
              <a:t>(según score genotípico)</a:t>
            </a:r>
            <a:r>
              <a:rPr lang="es-AR" dirty="0"/>
              <a:t>.</a:t>
            </a:r>
          </a:p>
          <a:p>
            <a:endParaRPr lang="es-AR" dirty="0"/>
          </a:p>
        </p:txBody>
      </p:sp>
      <p:sp>
        <p:nvSpPr>
          <p:cNvPr id="35867" name="33 CuadroTexto"/>
          <p:cNvSpPr txBox="1">
            <a:spLocks noChangeArrowheads="1"/>
          </p:cNvSpPr>
          <p:nvPr/>
        </p:nvSpPr>
        <p:spPr bwMode="auto">
          <a:xfrm>
            <a:off x="7000875" y="3571875"/>
            <a:ext cx="157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b="1"/>
              <a:t>MVC (R5+)</a:t>
            </a:r>
          </a:p>
        </p:txBody>
      </p:sp>
      <p:sp>
        <p:nvSpPr>
          <p:cNvPr id="29" name="28 Rectángulo redondeado"/>
          <p:cNvSpPr/>
          <p:nvPr/>
        </p:nvSpPr>
        <p:spPr>
          <a:xfrm>
            <a:off x="4499992" y="2708920"/>
            <a:ext cx="2592288" cy="2376264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525"/>
            <a:ext cx="9142413" cy="728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260350" y="195263"/>
            <a:ext cx="7312025" cy="447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3555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s-ES" altLang="es-AR" sz="1500" b="1">
                <a:solidFill>
                  <a:schemeClr val="bg1"/>
                </a:solidFill>
              </a:rPr>
              <a:t>BITERAPIA </a:t>
            </a:r>
            <a:r>
              <a:rPr lang="es-ES" altLang="es-AR" sz="1500">
                <a:solidFill>
                  <a:schemeClr val="bg1"/>
                </a:solidFill>
              </a:rPr>
              <a:t>/</a:t>
            </a:r>
            <a:r>
              <a:rPr lang="es-ES" altLang="es-AR" sz="1600" b="1">
                <a:solidFill>
                  <a:srgbClr val="009999"/>
                </a:solidFill>
              </a:rPr>
              <a:t>ESQUEMAS DE SEGUNDA LÍNEA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60350" y="1385888"/>
            <a:ext cx="8426450" cy="836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8454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</p:txBody>
      </p:sp>
      <p:pic>
        <p:nvPicPr>
          <p:cNvPr id="3584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50" y="6286500"/>
            <a:ext cx="47244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143250"/>
            <a:ext cx="18573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9" name="34 CuadroTexto"/>
          <p:cNvSpPr txBox="1">
            <a:spLocks noChangeArrowheads="1"/>
          </p:cNvSpPr>
          <p:nvPr/>
        </p:nvSpPr>
        <p:spPr bwMode="auto">
          <a:xfrm>
            <a:off x="7858125" y="6357938"/>
            <a:ext cx="15001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AR" altLang="es-AR" b="1" dirty="0"/>
              <a:t>2016-2017</a:t>
            </a:r>
          </a:p>
        </p:txBody>
      </p:sp>
      <p:cxnSp>
        <p:nvCxnSpPr>
          <p:cNvPr id="15" name="14 Conector recto"/>
          <p:cNvCxnSpPr/>
          <p:nvPr/>
        </p:nvCxnSpPr>
        <p:spPr>
          <a:xfrm rot="5400000">
            <a:off x="2177257" y="3893344"/>
            <a:ext cx="2216150" cy="158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rot="5400000">
            <a:off x="3465513" y="3892550"/>
            <a:ext cx="2214562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rot="5400000">
            <a:off x="5894388" y="3892550"/>
            <a:ext cx="2214562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2143125" y="3571875"/>
            <a:ext cx="6643688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rot="5400000">
            <a:off x="2178844" y="3893344"/>
            <a:ext cx="2216150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Rectángulo"/>
          <p:cNvSpPr/>
          <p:nvPr/>
        </p:nvSpPr>
        <p:spPr>
          <a:xfrm>
            <a:off x="2143125" y="2786063"/>
            <a:ext cx="6643688" cy="2214562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 dirty="0"/>
          </a:p>
        </p:txBody>
      </p:sp>
      <p:sp>
        <p:nvSpPr>
          <p:cNvPr id="35860" name="26 CuadroTexto"/>
          <p:cNvSpPr txBox="1">
            <a:spLocks noChangeArrowheads="1"/>
          </p:cNvSpPr>
          <p:nvPr/>
        </p:nvSpPr>
        <p:spPr bwMode="auto">
          <a:xfrm>
            <a:off x="2071688" y="2714625"/>
            <a:ext cx="1285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b="1"/>
              <a:t>Escenario Clínico</a:t>
            </a:r>
          </a:p>
        </p:txBody>
      </p:sp>
      <p:sp>
        <p:nvSpPr>
          <p:cNvPr id="35861" name="27 CuadroTexto"/>
          <p:cNvSpPr txBox="1">
            <a:spLocks noChangeArrowheads="1"/>
          </p:cNvSpPr>
          <p:nvPr/>
        </p:nvSpPr>
        <p:spPr bwMode="auto">
          <a:xfrm>
            <a:off x="3286125" y="2714625"/>
            <a:ext cx="13573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b="1"/>
              <a:t>Régimen inicial en fallo</a:t>
            </a:r>
          </a:p>
        </p:txBody>
      </p:sp>
      <p:sp>
        <p:nvSpPr>
          <p:cNvPr id="35862" name="28 CuadroTexto"/>
          <p:cNvSpPr txBox="1">
            <a:spLocks noChangeArrowheads="1"/>
          </p:cNvSpPr>
          <p:nvPr/>
        </p:nvSpPr>
        <p:spPr bwMode="auto">
          <a:xfrm>
            <a:off x="4643438" y="2857500"/>
            <a:ext cx="23574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b="1" dirty="0"/>
              <a:t>Régimen</a:t>
            </a:r>
            <a:r>
              <a:rPr lang="es-AR" dirty="0"/>
              <a:t> </a:t>
            </a:r>
            <a:r>
              <a:rPr lang="es-AR" b="1" dirty="0"/>
              <a:t>de rescate</a:t>
            </a:r>
          </a:p>
        </p:txBody>
      </p:sp>
      <p:sp>
        <p:nvSpPr>
          <p:cNvPr id="35863" name="29 CuadroTexto"/>
          <p:cNvSpPr txBox="1">
            <a:spLocks noChangeArrowheads="1"/>
          </p:cNvSpPr>
          <p:nvPr/>
        </p:nvSpPr>
        <p:spPr bwMode="auto">
          <a:xfrm>
            <a:off x="7072313" y="2857500"/>
            <a:ext cx="157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b="1"/>
              <a:t>Alternativa</a:t>
            </a:r>
          </a:p>
        </p:txBody>
      </p:sp>
      <p:sp>
        <p:nvSpPr>
          <p:cNvPr id="35864" name="30 CuadroTexto"/>
          <p:cNvSpPr txBox="1">
            <a:spLocks noChangeArrowheads="1"/>
          </p:cNvSpPr>
          <p:nvPr/>
        </p:nvSpPr>
        <p:spPr bwMode="auto">
          <a:xfrm>
            <a:off x="2214563" y="3571875"/>
            <a:ext cx="9286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b="1"/>
              <a:t>Primer Fallo</a:t>
            </a:r>
          </a:p>
        </p:txBody>
      </p:sp>
      <p:sp>
        <p:nvSpPr>
          <p:cNvPr id="35865" name="31 CuadroTexto"/>
          <p:cNvSpPr txBox="1">
            <a:spLocks noChangeArrowheads="1"/>
          </p:cNvSpPr>
          <p:nvPr/>
        </p:nvSpPr>
        <p:spPr bwMode="auto">
          <a:xfrm>
            <a:off x="3286125" y="3571875"/>
            <a:ext cx="12144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b="1"/>
              <a:t>1INNTR+</a:t>
            </a:r>
          </a:p>
          <a:p>
            <a:pPr algn="ctr"/>
            <a:r>
              <a:rPr lang="es-AR" b="1"/>
              <a:t>2INTRs</a:t>
            </a:r>
          </a:p>
        </p:txBody>
      </p:sp>
      <p:sp>
        <p:nvSpPr>
          <p:cNvPr id="35866" name="32 CuadroTexto"/>
          <p:cNvSpPr txBox="1">
            <a:spLocks noChangeArrowheads="1"/>
          </p:cNvSpPr>
          <p:nvPr/>
        </p:nvSpPr>
        <p:spPr bwMode="auto">
          <a:xfrm>
            <a:off x="4572000" y="3571875"/>
            <a:ext cx="2286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s-AR" b="1" dirty="0"/>
              <a:t>IP/r + 1 ó 2 </a:t>
            </a:r>
            <a:r>
              <a:rPr lang="es-AR" b="1" dirty="0" err="1"/>
              <a:t>INTRs</a:t>
            </a:r>
            <a:endParaRPr lang="es-AR" b="1" dirty="0"/>
          </a:p>
          <a:p>
            <a:r>
              <a:rPr lang="es-AR" b="1" dirty="0"/>
              <a:t>(activos)</a:t>
            </a:r>
          </a:p>
          <a:p>
            <a:pPr>
              <a:buFont typeface="Wingdings" pitchFamily="2" charset="2"/>
              <a:buChar char="§"/>
            </a:pPr>
            <a:r>
              <a:rPr lang="es-AR" b="1" dirty="0">
                <a:solidFill>
                  <a:srgbClr val="FFC000"/>
                </a:solidFill>
              </a:rPr>
              <a:t>IP/r + 1 INSTI</a:t>
            </a:r>
          </a:p>
          <a:p>
            <a:pPr>
              <a:buFont typeface="Wingdings" pitchFamily="2" charset="2"/>
              <a:buChar char="§"/>
            </a:pPr>
            <a:r>
              <a:rPr lang="es-AR" b="1" dirty="0">
                <a:solidFill>
                  <a:srgbClr val="FFC000"/>
                </a:solidFill>
              </a:rPr>
              <a:t>IP/r + ETV </a:t>
            </a:r>
            <a:r>
              <a:rPr lang="es-AR" b="1" dirty="0"/>
              <a:t>(según score genotípico)</a:t>
            </a:r>
            <a:r>
              <a:rPr lang="es-AR" dirty="0"/>
              <a:t>.</a:t>
            </a:r>
          </a:p>
          <a:p>
            <a:endParaRPr lang="es-AR" dirty="0"/>
          </a:p>
        </p:txBody>
      </p:sp>
      <p:sp>
        <p:nvSpPr>
          <p:cNvPr id="35867" name="33 CuadroTexto"/>
          <p:cNvSpPr txBox="1">
            <a:spLocks noChangeArrowheads="1"/>
          </p:cNvSpPr>
          <p:nvPr/>
        </p:nvSpPr>
        <p:spPr bwMode="auto">
          <a:xfrm>
            <a:off x="7000875" y="3571875"/>
            <a:ext cx="157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b="1"/>
              <a:t>MVC (R5+)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4716016" y="1916832"/>
            <a:ext cx="20681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 smtClean="0"/>
              <a:t>IP/r + INSTI</a:t>
            </a:r>
            <a:endParaRPr lang="es-AR" sz="2800" b="1" dirty="0"/>
          </a:p>
        </p:txBody>
      </p:sp>
      <p:sp>
        <p:nvSpPr>
          <p:cNvPr id="30" name="29 Rectángulo redondeado"/>
          <p:cNvSpPr/>
          <p:nvPr/>
        </p:nvSpPr>
        <p:spPr>
          <a:xfrm>
            <a:off x="4499992" y="2708920"/>
            <a:ext cx="2592288" cy="2376264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522288" y="669925"/>
            <a:ext cx="8153400" cy="110331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err="1" smtClean="0"/>
              <a:t>Dolutegravir</a:t>
            </a:r>
            <a:r>
              <a:rPr lang="en-US" sz="2800" b="1" dirty="0" smtClean="0"/>
              <a:t> plus </a:t>
            </a:r>
            <a:r>
              <a:rPr lang="en-US" sz="2800" b="1" dirty="0" err="1" smtClean="0"/>
              <a:t>Darunavir</a:t>
            </a:r>
            <a:r>
              <a:rPr lang="en-US" sz="2800" b="1" dirty="0" smtClean="0"/>
              <a:t>/r in Highly </a:t>
            </a:r>
            <a:r>
              <a:rPr lang="en-US" sz="2800" b="1" dirty="0" err="1" smtClean="0"/>
              <a:t>cART</a:t>
            </a:r>
            <a:r>
              <a:rPr lang="en-US" sz="2800" b="1" dirty="0" smtClean="0"/>
              <a:t>-Experienced Subjects</a:t>
            </a:r>
            <a:endParaRPr lang="en-US" altLang="en-US" sz="2800" dirty="0" smtClean="0"/>
          </a:p>
        </p:txBody>
      </p:sp>
      <p:pic>
        <p:nvPicPr>
          <p:cNvPr id="4198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1113"/>
            <a:ext cx="91440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 Box 3"/>
          <p:cNvSpPr txBox="1">
            <a:spLocks noChangeArrowheads="1"/>
          </p:cNvSpPr>
          <p:nvPr/>
        </p:nvSpPr>
        <p:spPr bwMode="auto">
          <a:xfrm>
            <a:off x="287338" y="188913"/>
            <a:ext cx="684053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5904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altLang="es-AR" b="1" dirty="0" smtClean="0">
                <a:solidFill>
                  <a:srgbClr val="003366"/>
                </a:solidFill>
                <a:ea typeface="Microsoft YaHei" pitchFamily="34" charset="-122"/>
              </a:rPr>
              <a:t>DRV/r </a:t>
            </a:r>
            <a:r>
              <a:rPr lang="es-ES" altLang="es-AR" b="1" dirty="0">
                <a:solidFill>
                  <a:srgbClr val="003366"/>
                </a:solidFill>
                <a:ea typeface="Microsoft YaHei" pitchFamily="34" charset="-122"/>
              </a:rPr>
              <a:t>+ DTG </a:t>
            </a:r>
            <a:endParaRPr lang="es-ES" altLang="es-AR" b="1" dirty="0">
              <a:solidFill>
                <a:srgbClr val="FB4747"/>
              </a:solidFill>
              <a:ea typeface="Microsoft YaHei" pitchFamily="34" charset="-122"/>
            </a:endParaRPr>
          </a:p>
        </p:txBody>
      </p:sp>
      <p:pic>
        <p:nvPicPr>
          <p:cNvPr id="41989" name="Picture 2" descr="HIV4"/>
          <p:cNvPicPr>
            <a:picLocks noChangeAspect="1" noChangeArrowheads="1"/>
          </p:cNvPicPr>
          <p:nvPr/>
        </p:nvPicPr>
        <p:blipFill>
          <a:blip r:embed="rId4" cstate="print"/>
          <a:srcRect b="52000"/>
          <a:stretch>
            <a:fillRect/>
          </a:stretch>
        </p:blipFill>
        <p:spPr bwMode="auto">
          <a:xfrm>
            <a:off x="512763" y="1773238"/>
            <a:ext cx="8380412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6 Rectángulo"/>
          <p:cNvSpPr>
            <a:spLocks noChangeArrowheads="1"/>
          </p:cNvSpPr>
          <p:nvPr/>
        </p:nvSpPr>
        <p:spPr bwMode="auto">
          <a:xfrm>
            <a:off x="3779838" y="6475413"/>
            <a:ext cx="5292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AR" sz="1600">
                <a:latin typeface="Calibri" pitchFamily="34" charset="0"/>
              </a:rPr>
              <a:t>Capetti et al. BMC Infectious Diseases (2017) 17:658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xfrm>
            <a:off x="522288" y="669925"/>
            <a:ext cx="8153400" cy="110331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err="1" smtClean="0">
                <a:solidFill>
                  <a:srgbClr val="FFC000"/>
                </a:solidFill>
              </a:rPr>
              <a:t>Darunavir</a:t>
            </a:r>
            <a:r>
              <a:rPr lang="en-US" sz="2800" b="1" dirty="0" smtClean="0">
                <a:solidFill>
                  <a:srgbClr val="FFC000"/>
                </a:solidFill>
              </a:rPr>
              <a:t>/r plus </a:t>
            </a:r>
            <a:r>
              <a:rPr lang="en-US" sz="2800" b="1" dirty="0" err="1" smtClean="0">
                <a:solidFill>
                  <a:srgbClr val="FFC000"/>
                </a:solidFill>
              </a:rPr>
              <a:t>Dolutegravir</a:t>
            </a:r>
            <a:r>
              <a:rPr lang="en-US" sz="2800" b="1" dirty="0" smtClean="0">
                <a:solidFill>
                  <a:srgbClr val="FFC000"/>
                </a:solidFill>
              </a:rPr>
              <a:t> in Highly </a:t>
            </a:r>
            <a:r>
              <a:rPr lang="en-US" sz="2800" b="1" dirty="0" err="1" smtClean="0">
                <a:solidFill>
                  <a:srgbClr val="FFC000"/>
                </a:solidFill>
              </a:rPr>
              <a:t>cART</a:t>
            </a:r>
            <a:r>
              <a:rPr lang="en-US" sz="2800" b="1" dirty="0" smtClean="0">
                <a:solidFill>
                  <a:srgbClr val="FFC000"/>
                </a:solidFill>
              </a:rPr>
              <a:t>-Experienced Subjects</a:t>
            </a:r>
            <a:endParaRPr lang="en-US" altLang="en-US" sz="2800" dirty="0" smtClean="0">
              <a:solidFill>
                <a:srgbClr val="FFC000"/>
              </a:solidFill>
            </a:endParaRPr>
          </a:p>
        </p:txBody>
      </p:sp>
      <p:pic>
        <p:nvPicPr>
          <p:cNvPr id="4096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1113"/>
            <a:ext cx="91440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Text Box 3"/>
          <p:cNvSpPr txBox="1">
            <a:spLocks noChangeArrowheads="1"/>
          </p:cNvSpPr>
          <p:nvPr/>
        </p:nvSpPr>
        <p:spPr bwMode="auto">
          <a:xfrm>
            <a:off x="287338" y="188913"/>
            <a:ext cx="684053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5904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altLang="es-AR" b="1" dirty="0" smtClean="0">
                <a:solidFill>
                  <a:srgbClr val="003366"/>
                </a:solidFill>
                <a:ea typeface="Microsoft YaHei" pitchFamily="34" charset="-122"/>
              </a:rPr>
              <a:t>DRV/r </a:t>
            </a:r>
            <a:r>
              <a:rPr lang="es-ES" altLang="es-AR" b="1" dirty="0">
                <a:solidFill>
                  <a:srgbClr val="003366"/>
                </a:solidFill>
                <a:ea typeface="Microsoft YaHei" pitchFamily="34" charset="-122"/>
              </a:rPr>
              <a:t>+ DTG </a:t>
            </a:r>
            <a:r>
              <a:rPr lang="es-ES" altLang="es-AR" b="1" dirty="0" smtClean="0">
                <a:solidFill>
                  <a:srgbClr val="003366"/>
                </a:solidFill>
                <a:ea typeface="Microsoft YaHei" pitchFamily="34" charset="-122"/>
              </a:rPr>
              <a:t> </a:t>
            </a:r>
            <a:endParaRPr lang="es-ES" altLang="es-AR" b="1" dirty="0">
              <a:solidFill>
                <a:srgbClr val="FB4747"/>
              </a:solidFill>
              <a:ea typeface="Microsoft YaHei" pitchFamily="34" charset="-122"/>
            </a:endParaRPr>
          </a:p>
        </p:txBody>
      </p:sp>
      <p:pic>
        <p:nvPicPr>
          <p:cNvPr id="40965" name="Picture 4" descr="HIV2"/>
          <p:cNvPicPr>
            <a:picLocks noChangeAspect="1" noChangeArrowheads="1"/>
          </p:cNvPicPr>
          <p:nvPr/>
        </p:nvPicPr>
        <p:blipFill>
          <a:blip r:embed="rId4" cstate="print"/>
          <a:srcRect t="1804" b="48578"/>
          <a:stretch>
            <a:fillRect/>
          </a:stretch>
        </p:blipFill>
        <p:spPr bwMode="auto">
          <a:xfrm>
            <a:off x="1301750" y="1916113"/>
            <a:ext cx="7015163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6" name="22 Rectángulo"/>
          <p:cNvSpPr>
            <a:spLocks noChangeArrowheads="1"/>
          </p:cNvSpPr>
          <p:nvPr/>
        </p:nvSpPr>
        <p:spPr bwMode="auto">
          <a:xfrm>
            <a:off x="3779838" y="6475413"/>
            <a:ext cx="5292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AR" dirty="0" err="1">
                <a:latin typeface="Calibri" pitchFamily="34" charset="0"/>
              </a:rPr>
              <a:t>Capetti</a:t>
            </a:r>
            <a:r>
              <a:rPr lang="es-AR" dirty="0">
                <a:latin typeface="Calibri" pitchFamily="34" charset="0"/>
              </a:rPr>
              <a:t> et al. BMC </a:t>
            </a:r>
            <a:r>
              <a:rPr lang="es-AR" dirty="0" err="1">
                <a:latin typeface="Calibri" pitchFamily="34" charset="0"/>
              </a:rPr>
              <a:t>Infectious</a:t>
            </a:r>
            <a:r>
              <a:rPr lang="es-AR" dirty="0">
                <a:latin typeface="Calibri" pitchFamily="34" charset="0"/>
              </a:rPr>
              <a:t> </a:t>
            </a:r>
            <a:r>
              <a:rPr lang="es-AR" dirty="0" err="1">
                <a:latin typeface="Calibri" pitchFamily="34" charset="0"/>
              </a:rPr>
              <a:t>Diseases</a:t>
            </a:r>
            <a:r>
              <a:rPr lang="es-AR" dirty="0">
                <a:latin typeface="Calibri" pitchFamily="34" charset="0"/>
              </a:rPr>
              <a:t> (2017) 17:658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1259632" y="4365104"/>
            <a:ext cx="5040560" cy="2880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Rectángulo redondeado"/>
          <p:cNvSpPr/>
          <p:nvPr/>
        </p:nvSpPr>
        <p:spPr>
          <a:xfrm>
            <a:off x="1259632" y="5661248"/>
            <a:ext cx="5040560" cy="2880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>
          <a:xfrm>
            <a:off x="522288" y="669925"/>
            <a:ext cx="8153400" cy="110331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err="1" smtClean="0">
                <a:solidFill>
                  <a:srgbClr val="FFC000"/>
                </a:solidFill>
              </a:rPr>
              <a:t>Dolutegravir</a:t>
            </a:r>
            <a:r>
              <a:rPr lang="en-US" sz="2800" b="1" dirty="0" smtClean="0">
                <a:solidFill>
                  <a:srgbClr val="FFC000"/>
                </a:solidFill>
              </a:rPr>
              <a:t> plus </a:t>
            </a:r>
            <a:r>
              <a:rPr lang="en-US" sz="2800" b="1" dirty="0" err="1" smtClean="0">
                <a:solidFill>
                  <a:srgbClr val="FFC000"/>
                </a:solidFill>
              </a:rPr>
              <a:t>Darunavir</a:t>
            </a:r>
            <a:r>
              <a:rPr lang="en-US" sz="2800" b="1" dirty="0" smtClean="0">
                <a:solidFill>
                  <a:srgbClr val="FFC000"/>
                </a:solidFill>
              </a:rPr>
              <a:t>/r in Highly </a:t>
            </a:r>
            <a:r>
              <a:rPr lang="en-US" sz="2800" b="1" dirty="0" err="1" smtClean="0">
                <a:solidFill>
                  <a:srgbClr val="FFC000"/>
                </a:solidFill>
              </a:rPr>
              <a:t>cART</a:t>
            </a:r>
            <a:r>
              <a:rPr lang="en-US" sz="2800" b="1" dirty="0" smtClean="0">
                <a:solidFill>
                  <a:srgbClr val="FFC000"/>
                </a:solidFill>
              </a:rPr>
              <a:t>-Experienced Subjects</a:t>
            </a:r>
            <a:endParaRPr lang="en-US" altLang="en-US" sz="2800" dirty="0" smtClean="0">
              <a:solidFill>
                <a:srgbClr val="FFC000"/>
              </a:solidFill>
            </a:endParaRPr>
          </a:p>
        </p:txBody>
      </p:sp>
      <p:pic>
        <p:nvPicPr>
          <p:cNvPr id="430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Text Box 3"/>
          <p:cNvSpPr txBox="1">
            <a:spLocks noChangeArrowheads="1"/>
          </p:cNvSpPr>
          <p:nvPr/>
        </p:nvSpPr>
        <p:spPr bwMode="auto">
          <a:xfrm>
            <a:off x="287338" y="188913"/>
            <a:ext cx="684053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5904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altLang="es-AR" b="1" dirty="0">
                <a:solidFill>
                  <a:srgbClr val="003366"/>
                </a:solidFill>
                <a:ea typeface="Microsoft YaHei" pitchFamily="34" charset="-122"/>
              </a:rPr>
              <a:t>DRV </a:t>
            </a:r>
            <a:r>
              <a:rPr lang="es-ES" altLang="es-AR" b="1" dirty="0" smtClean="0">
                <a:solidFill>
                  <a:srgbClr val="003366"/>
                </a:solidFill>
                <a:ea typeface="Microsoft YaHei" pitchFamily="34" charset="-122"/>
              </a:rPr>
              <a:t>/r + </a:t>
            </a:r>
            <a:r>
              <a:rPr lang="es-ES" altLang="es-AR" b="1" dirty="0">
                <a:solidFill>
                  <a:srgbClr val="003366"/>
                </a:solidFill>
                <a:ea typeface="Microsoft YaHei" pitchFamily="34" charset="-122"/>
              </a:rPr>
              <a:t>DTG </a:t>
            </a:r>
            <a:endParaRPr lang="es-ES" altLang="es-AR" b="1" dirty="0">
              <a:solidFill>
                <a:srgbClr val="FB4747"/>
              </a:solidFill>
              <a:ea typeface="Microsoft YaHei" pitchFamily="34" charset="-122"/>
            </a:endParaRPr>
          </a:p>
        </p:txBody>
      </p:sp>
      <p:pic>
        <p:nvPicPr>
          <p:cNvPr id="43013" name="Picture 2" descr="HIV5"/>
          <p:cNvPicPr>
            <a:picLocks noChangeAspect="1" noChangeArrowheads="1"/>
          </p:cNvPicPr>
          <p:nvPr/>
        </p:nvPicPr>
        <p:blipFill>
          <a:blip r:embed="rId4" cstate="print"/>
          <a:srcRect t="58838"/>
          <a:stretch>
            <a:fillRect/>
          </a:stretch>
        </p:blipFill>
        <p:spPr bwMode="auto">
          <a:xfrm>
            <a:off x="275970" y="1772816"/>
            <a:ext cx="8688643" cy="4751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4" name="7 Rectángulo"/>
          <p:cNvSpPr>
            <a:spLocks noChangeArrowheads="1"/>
          </p:cNvSpPr>
          <p:nvPr/>
        </p:nvSpPr>
        <p:spPr bwMode="auto">
          <a:xfrm>
            <a:off x="3779838" y="6475413"/>
            <a:ext cx="5292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AR" dirty="0" err="1">
                <a:latin typeface="Calibri" pitchFamily="34" charset="0"/>
              </a:rPr>
              <a:t>Capetti</a:t>
            </a:r>
            <a:r>
              <a:rPr lang="es-AR" dirty="0">
                <a:latin typeface="Calibri" pitchFamily="34" charset="0"/>
              </a:rPr>
              <a:t> et al. BMC </a:t>
            </a:r>
            <a:r>
              <a:rPr lang="es-AR" dirty="0" err="1">
                <a:latin typeface="Calibri" pitchFamily="34" charset="0"/>
              </a:rPr>
              <a:t>Infectious</a:t>
            </a:r>
            <a:r>
              <a:rPr lang="es-AR" dirty="0">
                <a:latin typeface="Calibri" pitchFamily="34" charset="0"/>
              </a:rPr>
              <a:t> </a:t>
            </a:r>
            <a:r>
              <a:rPr lang="es-AR" dirty="0" err="1">
                <a:latin typeface="Calibri" pitchFamily="34" charset="0"/>
              </a:rPr>
              <a:t>Diseases</a:t>
            </a:r>
            <a:r>
              <a:rPr lang="es-AR" dirty="0">
                <a:latin typeface="Calibri" pitchFamily="34" charset="0"/>
              </a:rPr>
              <a:t> (2017) 17:658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3419872" y="2852936"/>
            <a:ext cx="360040" cy="22322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525"/>
            <a:ext cx="9142413" cy="728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260350" y="195263"/>
            <a:ext cx="7954963" cy="161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3555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s-ES" altLang="es-AR" sz="1500" b="1">
                <a:solidFill>
                  <a:srgbClr val="FFFFFF"/>
                </a:solidFill>
              </a:rPr>
              <a:t>BITERAPIA</a:t>
            </a:r>
            <a:r>
              <a:rPr lang="es-ES" altLang="es-AR" sz="1500">
                <a:solidFill>
                  <a:srgbClr val="FFFFFF"/>
                </a:solidFill>
              </a:rPr>
              <a:t> /</a:t>
            </a:r>
            <a:r>
              <a:rPr lang="es-ES" altLang="es-AR" sz="1500" b="1">
                <a:solidFill>
                  <a:srgbClr val="009999"/>
                </a:solidFill>
              </a:rPr>
              <a:t>ESQUEMAS DE SEGUNDA LÍNEA: </a:t>
            </a:r>
            <a:r>
              <a:rPr lang="es-ES" altLang="es-AR" sz="2000" b="1">
                <a:solidFill>
                  <a:srgbClr val="009999"/>
                </a:solidFill>
              </a:rPr>
              <a:t>COHORTE HOSPITAL MUÑIZ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260350" y="1385888"/>
            <a:ext cx="8426450" cy="836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8454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2000" b="1">
              <a:solidFill>
                <a:srgbClr val="FF950E"/>
              </a:solidFill>
            </a:endParaRPr>
          </a:p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0350" y="2201863"/>
            <a:ext cx="8426450" cy="288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5188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</p:txBody>
      </p:sp>
      <p:pic>
        <p:nvPicPr>
          <p:cNvPr id="15" name="Picture 10">
            <a:extLst>
              <a:ext uri="{FF2B5EF4-FFF2-40B4-BE49-F238E27FC236}"/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571875" y="4000500"/>
            <a:ext cx="1585913" cy="17668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87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25" y="6286500"/>
            <a:ext cx="292417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63" y="6000750"/>
            <a:ext cx="225742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143250"/>
            <a:ext cx="91440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1071563"/>
            <a:ext cx="9144000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525"/>
            <a:ext cx="9142413" cy="728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260350" y="195263"/>
            <a:ext cx="7954963" cy="161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3555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s-ES" altLang="es-AR" sz="1500" b="1">
                <a:solidFill>
                  <a:srgbClr val="FFFFFF"/>
                </a:solidFill>
              </a:rPr>
              <a:t>BITERAPIA</a:t>
            </a:r>
            <a:r>
              <a:rPr lang="es-ES" altLang="es-AR" sz="1500">
                <a:solidFill>
                  <a:srgbClr val="FFFFFF"/>
                </a:solidFill>
              </a:rPr>
              <a:t> /</a:t>
            </a:r>
            <a:r>
              <a:rPr lang="es-ES" altLang="es-AR" sz="1500" b="1">
                <a:solidFill>
                  <a:srgbClr val="009999"/>
                </a:solidFill>
              </a:rPr>
              <a:t>ESQUEMAS DE SEGUNDA LÍNEA: </a:t>
            </a:r>
            <a:r>
              <a:rPr lang="es-ES" altLang="es-AR" sz="2000" b="1">
                <a:solidFill>
                  <a:srgbClr val="009999"/>
                </a:solidFill>
              </a:rPr>
              <a:t>COHORTE HOSPITAL MUÑIZ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260350" y="1385888"/>
            <a:ext cx="8426450" cy="836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8454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2000" b="1">
              <a:solidFill>
                <a:srgbClr val="FF950E"/>
              </a:solidFill>
            </a:endParaRPr>
          </a:p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260350" y="2201863"/>
            <a:ext cx="8426450" cy="288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5188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</p:txBody>
      </p:sp>
      <p:pic>
        <p:nvPicPr>
          <p:cNvPr id="409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38" y="6286500"/>
            <a:ext cx="292417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75" y="6000750"/>
            <a:ext cx="225742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14500" y="1071563"/>
            <a:ext cx="557212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525"/>
            <a:ext cx="9142413" cy="728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260350" y="195263"/>
            <a:ext cx="8026400" cy="233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3555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s-ES" altLang="es-AR" sz="1500" b="1">
                <a:solidFill>
                  <a:srgbClr val="FFFFFF"/>
                </a:solidFill>
              </a:rPr>
              <a:t>BITERAPIA</a:t>
            </a:r>
            <a:r>
              <a:rPr lang="es-ES" altLang="es-AR" sz="1500">
                <a:solidFill>
                  <a:srgbClr val="FFFFFF"/>
                </a:solidFill>
              </a:rPr>
              <a:t>/</a:t>
            </a:r>
            <a:r>
              <a:rPr lang="es-ES" altLang="es-AR" sz="1500" b="1">
                <a:solidFill>
                  <a:srgbClr val="009999"/>
                </a:solidFill>
              </a:rPr>
              <a:t>ESQUEMAS DE SEGUNDA LÍNEA: </a:t>
            </a:r>
            <a:r>
              <a:rPr lang="es-ES" altLang="es-AR" sz="2000" b="1">
                <a:solidFill>
                  <a:srgbClr val="009999"/>
                </a:solidFill>
              </a:rPr>
              <a:t>COHORTE HOSPITAL MUÑIZ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717550" y="1268413"/>
            <a:ext cx="8426450" cy="836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8454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s-AR" altLang="es-AR" sz="2000" b="1">
                <a:solidFill>
                  <a:srgbClr val="FF950E"/>
                </a:solidFill>
              </a:rPr>
              <a:t>Resultados:</a:t>
            </a:r>
            <a:endParaRPr lang="es-AR" altLang="es-AR">
              <a:solidFill>
                <a:srgbClr val="FFFFFF"/>
              </a:solidFill>
            </a:endParaRPr>
          </a:p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2000" b="1">
              <a:solidFill>
                <a:srgbClr val="FF950E"/>
              </a:solidFill>
            </a:endParaRPr>
          </a:p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260350" y="2201863"/>
            <a:ext cx="8426450" cy="288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5188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</p:txBody>
      </p:sp>
      <p:pic>
        <p:nvPicPr>
          <p:cNvPr id="440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75" y="6286500"/>
            <a:ext cx="292417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813" y="2214563"/>
            <a:ext cx="7497762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0813" y="6000750"/>
            <a:ext cx="225742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525"/>
            <a:ext cx="9142413" cy="728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285750" y="195263"/>
            <a:ext cx="8026400" cy="233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3555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s-ES" altLang="es-AR" sz="1500" b="1">
                <a:solidFill>
                  <a:srgbClr val="FFFFFF"/>
                </a:solidFill>
              </a:rPr>
              <a:t>Biterapia /</a:t>
            </a:r>
            <a:r>
              <a:rPr lang="es-ES" altLang="es-AR" sz="1600" b="1">
                <a:solidFill>
                  <a:srgbClr val="009999"/>
                </a:solidFill>
              </a:rPr>
              <a:t>ESQUEMAS DE SEGUNDA LÍNEA: </a:t>
            </a:r>
            <a:r>
              <a:rPr lang="es-ES" altLang="es-AR" sz="2000" b="1">
                <a:solidFill>
                  <a:srgbClr val="009999"/>
                </a:solidFill>
              </a:rPr>
              <a:t>COHORTE HOSPITAL MUÑIZ 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260350" y="1385888"/>
            <a:ext cx="8426450" cy="836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8454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s-ES" altLang="es-AR" sz="2000" b="1">
                <a:solidFill>
                  <a:srgbClr val="FF950E"/>
                </a:solidFill>
              </a:rPr>
              <a:t>Conclusiones:</a:t>
            </a:r>
          </a:p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260350" y="2201863"/>
            <a:ext cx="8426450" cy="288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5188" rIns="81639" bIns="40820"/>
          <a:lstStyle/>
          <a:p>
            <a:pPr defTabSz="407988" eaLnBrk="1">
              <a:lnSpc>
                <a:spcPct val="93000"/>
              </a:lnSpc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endParaRPr lang="es-ES" altLang="es-AR" sz="1600">
              <a:solidFill>
                <a:srgbClr val="000000"/>
              </a:solidFill>
            </a:endParaRPr>
          </a:p>
        </p:txBody>
      </p:sp>
      <p:pic>
        <p:nvPicPr>
          <p:cNvPr id="460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75" y="6286500"/>
            <a:ext cx="292417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8" name="5 Marcador de contenido"/>
          <p:cNvSpPr>
            <a:spLocks noGrp="1"/>
          </p:cNvSpPr>
          <p:nvPr>
            <p:ph idx="1"/>
          </p:nvPr>
        </p:nvSpPr>
        <p:spPr>
          <a:xfrm>
            <a:off x="500063" y="2143125"/>
            <a:ext cx="8229600" cy="3000375"/>
          </a:xfrm>
          <a:ln w="28575">
            <a:solidFill>
              <a:srgbClr val="0070C0"/>
            </a:solidFill>
          </a:ln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es-AR" altLang="es-AR" sz="240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s-AR" altLang="es-AR" sz="2000" smtClean="0">
                <a:latin typeface="Arial" pitchFamily="34" charset="0"/>
                <a:cs typeface="Arial" pitchFamily="34" charset="0"/>
              </a:rPr>
              <a:t>Luego de un fallo virológico a un esquema de 1ª línea basado en un INNTR, </a:t>
            </a:r>
            <a:r>
              <a:rPr lang="es-AR" altLang="es-AR" sz="2000" b="1" smtClean="0">
                <a:latin typeface="Arial" pitchFamily="34" charset="0"/>
                <a:cs typeface="Arial" pitchFamily="34" charset="0"/>
              </a:rPr>
              <a:t>un régimen ARV con dos drogas completamente activas</a:t>
            </a:r>
            <a:r>
              <a:rPr lang="es-AR" altLang="es-AR" sz="2000" smtClean="0">
                <a:latin typeface="Arial" pitchFamily="34" charset="0"/>
                <a:cs typeface="Arial" pitchFamily="34" charset="0"/>
              </a:rPr>
              <a:t> que incluían un IP/r </a:t>
            </a:r>
            <a:r>
              <a:rPr lang="es-AR" altLang="es-AR" sz="2000" b="1" smtClean="0">
                <a:latin typeface="Arial" pitchFamily="34" charset="0"/>
                <a:cs typeface="Arial" pitchFamily="34" charset="0"/>
              </a:rPr>
              <a:t>fue no inferior a un esquema con tres o más drogas activas</a:t>
            </a:r>
            <a:r>
              <a:rPr lang="es-AR" altLang="es-AR" sz="2000" smtClean="0">
                <a:latin typeface="Arial" pitchFamily="34" charset="0"/>
                <a:cs typeface="Arial" pitchFamily="34" charset="0"/>
              </a:rPr>
              <a:t> en la semana 96.</a:t>
            </a:r>
          </a:p>
          <a:p>
            <a:pPr algn="just" eaLnBrk="1" hangingPunct="1">
              <a:lnSpc>
                <a:spcPct val="90000"/>
              </a:lnSpc>
              <a:buFont typeface="Arial" pitchFamily="34" charset="0"/>
              <a:buNone/>
            </a:pPr>
            <a:endParaRPr lang="es-AR" altLang="es-AR" sz="200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s-AR" altLang="es-AR" sz="2000" smtClean="0">
                <a:latin typeface="Arial" pitchFamily="34" charset="0"/>
                <a:cs typeface="Arial" pitchFamily="34" charset="0"/>
              </a:rPr>
              <a:t>El uso de menor número de drogas activas en este escenario </a:t>
            </a:r>
            <a:r>
              <a:rPr lang="es-AR" altLang="es-AR" sz="2000" b="1" smtClean="0">
                <a:latin typeface="Arial" pitchFamily="34" charset="0"/>
                <a:cs typeface="Arial" pitchFamily="34" charset="0"/>
              </a:rPr>
              <a:t>puede reducir toxicidades y costos, sin afectar la eficacia virológica a largo plazo.</a:t>
            </a:r>
          </a:p>
        </p:txBody>
      </p:sp>
      <p:pic>
        <p:nvPicPr>
          <p:cNvPr id="4608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13" y="6000750"/>
            <a:ext cx="225742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Elipse"/>
          <p:cNvSpPr/>
          <p:nvPr/>
        </p:nvSpPr>
        <p:spPr>
          <a:xfrm>
            <a:off x="3275856" y="3329608"/>
            <a:ext cx="3096344" cy="352839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800" b="1" dirty="0" smtClean="0">
                <a:solidFill>
                  <a:schemeClr val="bg1"/>
                </a:solidFill>
              </a:rPr>
              <a:t>DTG</a:t>
            </a:r>
            <a:endParaRPr lang="es-AR" sz="4800" b="1" dirty="0">
              <a:solidFill>
                <a:schemeClr val="bg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399032"/>
          </a:xfrm>
        </p:spPr>
        <p:txBody>
          <a:bodyPr/>
          <a:lstStyle/>
          <a:p>
            <a:r>
              <a:rPr lang="es-AR" dirty="0" smtClean="0">
                <a:solidFill>
                  <a:srgbClr val="FFC000"/>
                </a:solidFill>
              </a:rPr>
              <a:t>Esquemas de 2da línea hoy </a:t>
            </a:r>
            <a:endParaRPr lang="es-AR" dirty="0">
              <a:solidFill>
                <a:srgbClr val="FFC000"/>
              </a:solidFill>
            </a:endParaRPr>
          </a:p>
        </p:txBody>
      </p:sp>
      <p:sp>
        <p:nvSpPr>
          <p:cNvPr id="4" name="3 Elipse"/>
          <p:cNvSpPr/>
          <p:nvPr/>
        </p:nvSpPr>
        <p:spPr>
          <a:xfrm>
            <a:off x="971600" y="2276872"/>
            <a:ext cx="3096344" cy="35283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b="1" dirty="0" smtClean="0">
                <a:solidFill>
                  <a:schemeClr val="bg1"/>
                </a:solidFill>
              </a:rPr>
              <a:t>TDF/TAF          </a:t>
            </a:r>
            <a:endParaRPr lang="es-AR" sz="4000" b="1" dirty="0">
              <a:solidFill>
                <a:schemeClr val="bg1"/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3275856" y="980728"/>
            <a:ext cx="3096344" cy="35283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800" b="1" dirty="0" smtClean="0">
                <a:solidFill>
                  <a:schemeClr val="bg1"/>
                </a:solidFill>
              </a:rPr>
              <a:t>ETR</a:t>
            </a:r>
            <a:endParaRPr lang="es-AR" sz="4800" b="1" dirty="0">
              <a:solidFill>
                <a:schemeClr val="bg1"/>
              </a:solidFill>
            </a:endParaRPr>
          </a:p>
        </p:txBody>
      </p:sp>
      <p:sp>
        <p:nvSpPr>
          <p:cNvPr id="6" name="5 Elipse"/>
          <p:cNvSpPr/>
          <p:nvPr/>
        </p:nvSpPr>
        <p:spPr>
          <a:xfrm>
            <a:off x="5724128" y="2060848"/>
            <a:ext cx="3096344" cy="352839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b="1" dirty="0" smtClean="0">
                <a:solidFill>
                  <a:schemeClr val="bg1"/>
                </a:solidFill>
              </a:rPr>
              <a:t>DRV/r/c</a:t>
            </a:r>
            <a:endParaRPr lang="es-AR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>
                <a:solidFill>
                  <a:srgbClr val="FFC000"/>
                </a:solidFill>
              </a:rPr>
              <a:t>Para terminar…</a:t>
            </a:r>
            <a:endParaRPr lang="es-AR" dirty="0">
              <a:solidFill>
                <a:srgbClr val="FFC000"/>
              </a:solidFill>
            </a:endParaRPr>
          </a:p>
        </p:txBody>
      </p:sp>
      <p:pic>
        <p:nvPicPr>
          <p:cNvPr id="156674" name="Picture 2" descr="Resultado de imagen para perro cansad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73170"/>
            <a:ext cx="6696744" cy="502255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Line 2"/>
          <p:cNvSpPr>
            <a:spLocks noChangeShapeType="1"/>
          </p:cNvSpPr>
          <p:nvPr/>
        </p:nvSpPr>
        <p:spPr bwMode="white">
          <a:xfrm>
            <a:off x="755650" y="1412875"/>
            <a:ext cx="0" cy="64770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48131" name="Line 3"/>
          <p:cNvSpPr>
            <a:spLocks noChangeShapeType="1"/>
          </p:cNvSpPr>
          <p:nvPr/>
        </p:nvSpPr>
        <p:spPr bwMode="white">
          <a:xfrm>
            <a:off x="6804025" y="4868863"/>
            <a:ext cx="2016125" cy="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>
          <a:xfrm>
            <a:off x="827584" y="2636912"/>
            <a:ext cx="7772400" cy="1143000"/>
          </a:xfrm>
        </p:spPr>
        <p:txBody>
          <a:bodyPr>
            <a:noAutofit/>
          </a:bodyPr>
          <a:lstStyle/>
          <a:p>
            <a:r>
              <a:rPr lang="es-ES" sz="8800" b="1" dirty="0" smtClean="0">
                <a:solidFill>
                  <a:schemeClr val="folHlink"/>
                </a:solidFill>
              </a:rPr>
              <a:t>Recordar!! </a:t>
            </a:r>
            <a:br>
              <a:rPr lang="es-ES" sz="8800" b="1" dirty="0" smtClean="0">
                <a:solidFill>
                  <a:schemeClr val="folHlink"/>
                </a:solidFill>
              </a:rPr>
            </a:br>
            <a:endParaRPr lang="es-ES" sz="8800" b="1" dirty="0" smtClean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539552" y="941983"/>
            <a:ext cx="8080375" cy="7588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800" b="1" dirty="0" smtClean="0">
                <a:solidFill>
                  <a:srgbClr val="FFC000"/>
                </a:solidFill>
                <a:latin typeface="+mn-lt"/>
              </a:rPr>
              <a:t>Opciones que </a:t>
            </a:r>
            <a:r>
              <a:rPr lang="es-ES" sz="2800" b="1" dirty="0" smtClean="0">
                <a:solidFill>
                  <a:srgbClr val="FF0000"/>
                </a:solidFill>
                <a:latin typeface="+mn-lt"/>
              </a:rPr>
              <a:t>NO DEBEN USARSE NUNCA </a:t>
            </a:r>
            <a:r>
              <a:rPr lang="es-ES" sz="2800" b="1" dirty="0" smtClean="0">
                <a:solidFill>
                  <a:srgbClr val="FFC000"/>
                </a:solidFill>
                <a:latin typeface="+mn-lt"/>
              </a:rPr>
              <a:t>EN PACIENTES EXPERIMENTADOS (con fallo previo)</a:t>
            </a:r>
            <a:endParaRPr lang="es-ES" sz="28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683568" y="2132261"/>
            <a:ext cx="7992888" cy="3600995"/>
          </a:xfrm>
          <a:solidFill>
            <a:srgbClr val="FFC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AR" sz="20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AR" sz="2000" u="sng" dirty="0" smtClean="0"/>
              <a:t>NO RECOMENDADOS</a:t>
            </a:r>
            <a:r>
              <a:rPr lang="es-AR" sz="2000" dirty="0" smtClean="0"/>
              <a:t>: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AR" sz="2000" dirty="0" smtClean="0"/>
              <a:t>IP o DTG </a:t>
            </a:r>
            <a:r>
              <a:rPr lang="es-AR" sz="2000" dirty="0" err="1" smtClean="0"/>
              <a:t>monoterapia</a:t>
            </a:r>
            <a:r>
              <a:rPr lang="es-AR" sz="2000" dirty="0" smtClean="0"/>
              <a:t> (mayor fallo virológico)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AR" sz="2000" dirty="0" smtClean="0"/>
              <a:t>ATV/r + RAL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AR" sz="2000" dirty="0" smtClean="0"/>
              <a:t>DRV/R + RAL 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AR" sz="2000" dirty="0" smtClean="0"/>
              <a:t>3TC + DRV/r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AR" sz="2000" dirty="0" smtClean="0"/>
              <a:t>IP + MVC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AR" sz="2000" dirty="0" smtClean="0"/>
              <a:t>RAL + MVC</a:t>
            </a:r>
            <a:endParaRPr lang="es-ES_tradnl" sz="2000" dirty="0" smtClean="0"/>
          </a:p>
        </p:txBody>
      </p:sp>
      <p:pic>
        <p:nvPicPr>
          <p:cNvPr id="4403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Text Box 3"/>
          <p:cNvSpPr txBox="1">
            <a:spLocks noChangeArrowheads="1"/>
          </p:cNvSpPr>
          <p:nvPr/>
        </p:nvSpPr>
        <p:spPr bwMode="auto">
          <a:xfrm>
            <a:off x="287338" y="188913"/>
            <a:ext cx="684053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5904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altLang="es-AR" sz="1800" b="1" dirty="0" smtClean="0">
                <a:solidFill>
                  <a:srgbClr val="FB4747"/>
                </a:solidFill>
                <a:ea typeface="Microsoft YaHei" pitchFamily="34" charset="-122"/>
              </a:rPr>
              <a:t>Pacientes </a:t>
            </a:r>
            <a:r>
              <a:rPr lang="es-ES" altLang="es-AR" sz="1800" b="1" dirty="0">
                <a:solidFill>
                  <a:srgbClr val="FB4747"/>
                </a:solidFill>
                <a:ea typeface="Microsoft YaHei" pitchFamily="34" charset="-122"/>
              </a:rPr>
              <a:t>experimentados</a:t>
            </a:r>
          </a:p>
        </p:txBody>
      </p:sp>
      <p:sp>
        <p:nvSpPr>
          <p:cNvPr id="44038" name="Rectangle 4"/>
          <p:cNvSpPr>
            <a:spLocks noChangeArrowheads="1"/>
          </p:cNvSpPr>
          <p:nvPr/>
        </p:nvSpPr>
        <p:spPr bwMode="auto">
          <a:xfrm>
            <a:off x="6484938" y="6505575"/>
            <a:ext cx="21193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1400">
                <a:latin typeface="Calibri" pitchFamily="34" charset="0"/>
              </a:rPr>
              <a:t>DHHS HIV Guidelines 2018</a:t>
            </a:r>
            <a:endParaRPr lang="es-AR" sz="1400">
              <a:latin typeface="Calibri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467544" y="2276872"/>
            <a:ext cx="7992888" cy="3456384"/>
          </a:xfrm>
          <a:solidFill>
            <a:srgbClr val="FFC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s-ES_tradnl" sz="2000" b="1" dirty="0" smtClean="0"/>
              <a:t>      INSTI:  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ES_tradnl" sz="2000" b="1" dirty="0" smtClean="0"/>
              <a:t>FTC/TAF/EVG/</a:t>
            </a:r>
            <a:r>
              <a:rPr lang="es-ES_tradnl" sz="2000" b="1" dirty="0" err="1" smtClean="0"/>
              <a:t>cob</a:t>
            </a:r>
            <a:r>
              <a:rPr lang="es-ES_tradnl" sz="2000" dirty="0" err="1" smtClean="0"/>
              <a:t>i</a:t>
            </a:r>
            <a:r>
              <a:rPr lang="es-ES_tradnl" sz="2000" dirty="0" smtClean="0"/>
              <a:t>: en pacientes con M184V (</a:t>
            </a:r>
            <a:r>
              <a:rPr lang="es-ES_tradnl" sz="2000" dirty="0" err="1" smtClean="0"/>
              <a:t>Perez</a:t>
            </a:r>
            <a:r>
              <a:rPr lang="es-ES_tradnl" sz="2000" dirty="0" smtClean="0"/>
              <a:t> Valero I AIDS 2018) 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s-AR" sz="2000" b="1" dirty="0" smtClean="0"/>
              <a:t>FTC/TAF/BIC</a:t>
            </a:r>
            <a:r>
              <a:rPr lang="es-AR" sz="2000" dirty="0" smtClean="0"/>
              <a:t>: Estudios en curso.</a:t>
            </a:r>
          </a:p>
          <a:p>
            <a:pPr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endParaRPr lang="es-AR" sz="2000" dirty="0" smtClean="0"/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s-AR" sz="2000" b="1" dirty="0" smtClean="0"/>
              <a:t>      IP/r :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s-AR" sz="2000" b="1" dirty="0" smtClean="0"/>
              <a:t>      FTC/TAF/DRV/c</a:t>
            </a:r>
            <a:r>
              <a:rPr lang="es-AR" sz="2000" dirty="0" smtClean="0"/>
              <a:t>: aprobado para su uso en pacientes </a:t>
            </a:r>
            <a:r>
              <a:rPr lang="es-AR" sz="2000" dirty="0" err="1" smtClean="0"/>
              <a:t>naive</a:t>
            </a:r>
            <a:r>
              <a:rPr lang="es-AR" sz="2000" dirty="0" smtClean="0"/>
              <a:t> y en pacientes experimentados sin mutaciones para DRV </a:t>
            </a:r>
            <a:r>
              <a:rPr lang="es-AR" sz="1800" i="1" dirty="0" smtClean="0"/>
              <a:t>(</a:t>
            </a:r>
            <a:r>
              <a:rPr lang="es-AR" sz="1800" i="1" dirty="0" err="1" smtClean="0"/>
              <a:t>Orkin</a:t>
            </a:r>
            <a:r>
              <a:rPr lang="es-AR" sz="1800" i="1" dirty="0" smtClean="0"/>
              <a:t> C. </a:t>
            </a:r>
            <a:r>
              <a:rPr lang="es-AR" sz="1800" i="1" dirty="0" err="1" smtClean="0"/>
              <a:t>Lancet</a:t>
            </a:r>
            <a:r>
              <a:rPr lang="es-AR" sz="1800" i="1" dirty="0" smtClean="0"/>
              <a:t> HIV 2018). </a:t>
            </a:r>
          </a:p>
        </p:txBody>
      </p:sp>
      <p:pic>
        <p:nvPicPr>
          <p:cNvPr id="4505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113"/>
            <a:ext cx="91440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0" name="Text Box 3"/>
          <p:cNvSpPr txBox="1">
            <a:spLocks noChangeArrowheads="1"/>
          </p:cNvSpPr>
          <p:nvPr/>
        </p:nvSpPr>
        <p:spPr bwMode="auto">
          <a:xfrm>
            <a:off x="287338" y="188913"/>
            <a:ext cx="684053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5904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altLang="es-AR" b="1" dirty="0" smtClean="0">
                <a:solidFill>
                  <a:srgbClr val="003366"/>
                </a:solidFill>
                <a:ea typeface="Microsoft YaHei" pitchFamily="34" charset="-122"/>
              </a:rPr>
              <a:t> </a:t>
            </a:r>
            <a:r>
              <a:rPr lang="es-ES" altLang="es-AR" b="1" dirty="0">
                <a:solidFill>
                  <a:srgbClr val="FB4747"/>
                </a:solidFill>
                <a:ea typeface="Microsoft YaHei" pitchFamily="34" charset="-122"/>
              </a:rPr>
              <a:t>Pacientes experimentados</a:t>
            </a:r>
          </a:p>
        </p:txBody>
      </p:sp>
      <p:sp>
        <p:nvSpPr>
          <p:cNvPr id="45061" name="7 Rectángulo"/>
          <p:cNvSpPr>
            <a:spLocks noChangeArrowheads="1"/>
          </p:cNvSpPr>
          <p:nvPr/>
        </p:nvSpPr>
        <p:spPr bwMode="auto">
          <a:xfrm>
            <a:off x="107950" y="890588"/>
            <a:ext cx="889158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sz="2800" dirty="0">
                <a:solidFill>
                  <a:srgbClr val="FFC000"/>
                </a:solidFill>
                <a:latin typeface="Calibri" pitchFamily="34" charset="0"/>
              </a:rPr>
              <a:t>¿Es posible el uso de regímenes de 1 solo comprimido en pacientes con fallo previo?</a:t>
            </a: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Resultado de imagen para caras de agotamien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24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1416"/>
            <a:ext cx="8229600" cy="4572000"/>
          </a:xfrm>
        </p:spPr>
        <p:txBody>
          <a:bodyPr>
            <a:normAutofit/>
          </a:bodyPr>
          <a:lstStyle/>
          <a:p>
            <a:r>
              <a:rPr lang="es-AR" sz="8000" dirty="0" smtClean="0"/>
              <a:t> Análisis de TR</a:t>
            </a:r>
            <a:endParaRPr lang="es-AR" sz="80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AutoShape 2" descr="data:image/jpeg;base64,/9j/4AAQSkZJRgABAQEAZABkAAD/2wBDAAgGBgcGBQgHBwcJCQgKDBQNDAsLDBkSEw8UHRofHh0aHBwgJC4nICIsIxwcKDcpLDAxNDQ0Hyc5PTgyPC4zNDL/2wBDAQkJCQwLDBgNDRgyIRwhMjIyMjIyMjIyMjIyMjIyMjIyMjIyMjIyMjIyMjIyMjIyMjIyMjIyMjIyMjIyMjIyMjL/wAARCARxAz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nNE8Frqy+Ywc5z0rpI/hRHIBhX/X/ABrpPASKLUcD/JNelWyLt6Co17ladjxkfCKM87X/AFpw+EMf91vyr24KMdBRgelGvcenY8TX4QxejflTh8IIv7rf9817XRRbzDTseLj4Qw5+435U4fCGHP3G/KvZh1pcCi3cL9jxv/hUFt/zzP5VIvwhth/yyP5V7CKcBmiyFzHkA+EVp3gz+FTL8JbEDm3B/CvWdopGGKfKHMeaaV8LNOg1KGaWBTHGwYj1xXpijaoAGAO1IoGKdTQm7hRRRTEFFFFABRRRQAUUUUAFFFFABRRRQAUUUUAFFFFABRRRQAUUUUAFFFFABRRRQAUUUUAFFFFABRRRQAUUUhzjjGfegBaKKKACiiigAooooAKKKKACiiigAooooAKKKKACiiigAooooAKKKKACiiigAooooAKKKKACiiigAooooAKKKKACiiigAooooAKKKKACiiigAooooAKKKKACiiigAooooATNFGOaQ1IC5ozSUUrsBc0hooo1AKUUYpapAFFFFMDyjwGuLUH3/qa9Itvu15t4E/49B/nua9ItjxUlFsdKKB0ooAKKKKAFHWlpB1paAFpR0pKM07EjqaOTSk0AUwFooooAKKKKACiiigAooooAKKKKACiiigAooooAKKKKACiiigAooooAKKKKACiiigAooooAKKKKACiiigAooooAKKKKACiiigAooooAKKKKACiiigAooooAKKKKACiiigAooooAKKKKACiiigAooooAKKKKACiiigAooooAKKKKACiiigAooooAKKKKACiiigAooooAKKKKACiiikAUUUh7UALRRRRcBDSU49KbUtDClFJQMilcBcUUZzRTELnnFFJjnNLVgFFFFAHk/gT/AI9fx/qa9HtuleceBP8Aj0GK9HtulSUWx2paRaWgAopM0ooAUdaWkHWl70wClopCe3rTJADc3sKfSAYFLQAUUUUAFFFFABRRRQAUUUUAFFFFABRRRQAUUUUAFFFFABRRRQAUUUUAFFFFABRRRQAUUUUAFFFFABRRRQAUUUUAFFFFABRRRQAUUUUAFFFFABRRRQAUUUUAFFFFABRRRQAUUUUAFFFFABRRRQAUUUUAFFFFABRRRSAKKKKYBRRRQAUUUUAFFFFABRRRQAUUUUgCkNLRTAKKKKEAUGiipAKKKKACjNFNNDAXNJRRUvYYUUUUooAoooqhDh0oooqwCiiigDyjwKwNtxnGe/1Nei233a848B/8eo+v9TXo9twKkotr0p1IvSloAKKTNA6UAOHWlptLupoB2cUi8nNMJycVKuAMUyRaKTPuKUHIoAKKKTI9aAFopM+4paACijNGaACikzS5oAKKiS4ied4VkQyJgsgYEjPTI7VLQAUUZFFABRRSE0ALRRmkJoAWiiigAooooAKKKKACiiigAooooAKKKKACiiigAooooAKKKKACiiigAooooAKKKKACiiigAooooAKKKKACiiigAooooAKKKKACiiigAooooAKKKKACiiigAoo5ooAKKKKACiiigAooooAKKKKLAFFFFABRRRQAUUUUAFFFFKwBRRRRYApMUtFIBMUEZpaQmgBMUUE0UlYAopcUUWsAuaKb/EKdVIAooopgeSeA/wDj2/H+pr0i26CvNvAI/wBG/E/zNelWwwBUlFsdKKQHiloAKKKKAHZpjHApRWdreqRaNpNxfzfMsS8IDguTwFHuSQKaEZfjL7VD4V1jUIJ3jFtp11IgjJDGTy2CnIPQc/UkHI215W1kz/D6XX38Q38GombyooPtWxJDvGAq/e3YyeD29Bx6h4klkn+EeqzTEGWbRZWYgcFmhP8AU15Rb+D4bn4cHxLa5GoWk5eXjcrxKRkbegxnd0OcHNMRs+Jdb1W4+Evhi+muZUupdRMTyqxVpEVJwCx4zkKpPqea7zUZ5YvhDJOJHEo0YNvDfNnyuufWuG8X38/in4S6RqUMSl7C9Q3wjXCx7Y5I2bA6Ll1PHQH2q9f+P9Al+Fx05LljevYLZ+QYmyHChGycYAHJznntk8UwItK8XXHh74SpfGYy6hdXklvamUF/myevPOFRj+A9aseHvh5c6zpEOq65r+qG7vR56rbXGNqMNwDb1JzycgYA6DgZrHuPDGoXnwV06aGIieC5e+MITJeFi4GB64ZX9wKnXxN4O8UeDrG31y7ntLrTYFQIgc7yFADKVU7gducdetIDq9V0u68LfCzUrU6pc3dzEjOLl3YNy4IAySRgYHX1NcD4XttN1TRIL3VviL/Z148kga0kvkRkCuyrkM2eQAfxrT8PH/ixOr89ZHA74OUH8xXO+F7f4aS6BCfElxcjVC8nnLH9qCbd7bB8g2/c29KAOm+Ld3f2mpaBZafeXW6SBo8QSsGlJKqMYPU9j61d1DxlJrvwbuNSjlkhvI3hgmkVgD5gdNzDB6Ec/ifSoPiBJFN488ECJi0RmgdDyCVaePHXnpXNeO9DuPCWq6tBaxsNK1lFaMhidjpIrkcehzgEdHwDkUAb/wAQtTvrH4d+EpILueO4kjjMjpIQWxBk5IOTzzU3hnSdJOp6ZMPiTHeXQdJPsKXiFpG4OzbvJPcYxVH4lAr8PPB6YJPkoAP+2Iqz4Wh+F8er6ZJY3N02rh4xGrC62+ceO42HknrxQB6Fpfh65stV+2zXO4gFSIycOBkAkHnJBy3JyQDwBg8Z8bNRu7G20dbS7ktnkMxJWXYDjZ1OR0znk8c16uOleRfG5RLJoEOAGkM6hmGQMmIdO/X1H1FAF/4i+NdGm8Iyw6N4hsJ7ySWMKtneo0gGckgK2eg/Wsrx/qF3Z/CTwxPFd3Eczi3MkiSsHYfZnJy2cnnB/Cq3xE8CeHfDXhyO7022uEuZLlIVZ7hmCggk8E+imk+JUgh+DvhdWPISE4zyQLV84z9aYFnxVf33hvxF4Y12W7uH0+a2iE0CStu3KAJDt6NlXBAxyVPqK3vidrt3HpmnaTpLM15qco2eU+GKKV4DdiWKDJ4xnip/Gehrq3wyjZYGnubO2iuIQnLAqo3YH8WVLDHf64rifAv2rxd41sLy6JNto1lEhLHduKAheexLFnz/ALOOeyA9n022ex0q0tHkaaSCFI2cnJchQM8+uK4L4jSeLZftsOmEW2iwWDXU11G+1iU3F03A7gSAMAY75bBIFvxT4H1/Xdca903xZd6XAUVfs8TTBQQOT8kyjn/drQ1XTrjSfhTqtndXsl7cwaRcK9zJndIfLbk5JP6mgCv8Krme78H+bcTyTP8AaXG6Rix6DjJruK4L4RLjwUfe7l/pXe0PcAooooAKKKKACiiigAooooAKKKKACiiigAooooAKKKKACiiigAooooAKKKKACkxzmlooAKKKKACiiigAooooAKKKKACiiigAooooAKKKKACiiigAooooAKKKKACiiigAooooAKKKKACiiigAooooAKKKKACiiigAooooAKKKKQBRRRQAUUUmcUgE706m06iICGjFBpRyKLAJS0UU0AUUUUwPI/AGfs/4n+Zr0q36V5r4AObb8T/M16VbDgVJRaUcUtA6UuKAEpRRilpgISMVBcadaajB5V9aQXUOQ3lzxh1yO+DmpwNxwPxqYcCmSV5rK3nsXspLeKS2dPLaFkBQpjBUjpjHGKhttI0+zsGsbawtYbR926COJVjbd97KgY55zxV6igChZaNp+m2rWun2FraW7klooIVRWJ4JIAAJwBVKPwf4cgnE8WgaWsoOQwtEBBznI465FblFACY4xWHP4M8NXVy9xPoGmyTOxZ3a2QlieSTxya3aKAKJ0jT/AOzv7O+w2xsdu37N5S+XjOcbemM1nDwR4VBz/wAIzo2Qcg/YYs/+g1v0UAZtxoelXM1tcXWm2U0trjyJJIFJiwQRtJHy4IB49Kox3HhfxhCUV9L1mG3cZUhJ1RuQD3wTg/lWhrtk+o6Df2UaqzzwPGFY4DZGME+h6Vz99L4kntNb/shGgcadE2niZE+S5/eeYnPBHEXXIyx5x0ANy80bSL+CGC/02zuoYTiKOa3V1j442qRxwAOKqx+E/C9rKlxDoOkwyxMHSVLONSh7EEDisTSNA1Gx8M/2ebic7r6OT90ZYikRKGRQzyu/98klu5wOlPuNGvW0Sx0t472TThfSx3KJdOJja5k8v94G3kA+XnB3EYHIyCAdoGHHNUdQ0rTNUeKS/sLS6aDJia4gV/LJIyRkcdB09K5610a6lm8N3OqLLNcWcUwMiSMDGzhdoYKRuO0YJOeefeorea/Q6/D5sgttOjmSKczBjI0i+bgnOQYwUUZ9e/WgDotWstJvLIjV7W2ubaJvM23MQkVSMjOCD6nn3pLvRdGvrSG0vdOsri2hA8qGaBWWPAwNoIwOK43Q7LXBod99ma++zz21nLaia5ZpvNI3TnczFgDwPvY4OOOTsapo15c+IG1BTen7PLZ/Zgl0yR48wiYmMEKfkPO4E46Y4wAdWgjVREgChQAFAxgfSsWSTwz4PhDSPpWjR3DYBOy3WRh+WSKwdRM8HjrSdk155txqJRwJz5f2dbV22FAQPvnOcemTyuet1CF5YEEaF2E0TYBxwJFJ/TNAE9re2t9ax3NpPHPBIodJIm3KwPOQR1ouoYLy3lt7iNZIJUMckbjhlIwQQexBrk9a07WL7xnp88DyRWNoI5BJ8zK7FyJECoy7W2fxSB1w3yhSDuvR6W7eJdUaUTPa3tuFMizyoIcKq7AN23J5bcgUjkHPWgDa07T7HTbcW+n2kFrBksI4Iwi5PfAGKuVjeF7BdL8N6fYhJUaGEJIsjsxD4y3LckZJrZoAKKKKACiiigAooooAKKKKACiiigAooooAKKKKACiiigAooooAKKKKACiiigAooooAKKKKAEyM4paZ5S+YH53AEDn1xn+Qp9ABRRRQAUUUUAFFFFABRRRQAUUUUAFFFFABRRRQAUUU1EVAQoxk5PNADqKKKACiiigAooooAKKKKACiiigAooooAKKKKACiiigAooooAKKKKTAKQilopANFOpvU0tCQAaB0opaFuAUUUVQBRRRQB5J8P8fZ/wAT/M16VbdBXmvgAZt/xP8AM16Xaj5RUlFkUpBpKdQAUh6UtNGWYCqEx6Lhc9zXB6zq3ibWfFtzoHh67g02KxjV7q+liEvLAEKAQR0PQ4zg8jGD35OFzXmDXD+BfH2rXtxp15Jo+rNE7XUSGURMDklvQAu5x1xjANAja8P3ni/T/EDaRr0bajaNHvj1SGFUUNz8rYx6enUjk9tK28aaRdaFf6zHJMbOxlMU5MJDBgFOAOp+8ORXnXhSKX/hYemS6fY6xb6OwmWJr3efM2owLEnsSVxn1HfOM+21CXS/BviTw3caXqJ1Oe785US1Yr5ZVAWJAOAoj699y4zk4APQtR8UNPqHhebT9TNvY6k7ExtbFmnXKADO0lOp646jnineIviFo2kXNxpi3Mj36xPuaKIulu+Pl3nGBliq9+WAOM1yYt7gQ/DRTazYiRmk/dH5DmE/N6d+voar2d1FoH/CX6NqWjTNqWozytbbYi5ulfIUDCnCjJfP+23GRggHXaB42htvh9ba54lv1R3eZTI0YUybXYABV9hj8K0fD/jjSPFmmXM2kXDi5hjLSQSpiSM9sjkH8CRXmZsNQj8AeEr4W+oG3sri6e5jtoA0qBpyVcI4KnAU43Aj5ueK3dJjg1PxFqusadc6/fCLTpEN9cpFHBOxXAj2LEhJB5yMcpz2yAdd8P8AWL7X/B1nqN9N5tzI0qu+1VB2uyjgcdhUg1af/hYLaV/aUfkix877H5DbgdwG8vt247YznnpXnvgv4i2nhrwtaaTc6Frss8LSl3gtkKfNIzDG5wehHaum02X7f8WVv1gnjjn0EOBIuCNzxkA9s9eMnpQBdn+K/g+C4ghOqMXlJGBbyfKOeSNuQOD+XpWnr/jXQPDmnQ32pX6JDcJviCAs0i4ByAB05HPTketeb2lmYvgvrZW2JuJL0MymIk58yMA4xngD9KZqlrcaV4k8Pazetd6fp50qC3/tGKFH+zvsb5Sro4XBPXAOHOD94UAenWPjbw3qWjz6pbarA1pb7fPZgVMe44G5SMjJ4HHPbNUtD+JHhPxBfixsNVRrl2KpHJG8Zfr03AA9Dx14PHFedRWNrqWi+IdQi0nXL+1mkj/fERQG42s2JY0ji7HnDKQcnIznB4Xubp/Eei2+nap/wkFtFIUkN1phEtiin7hlIJ3DcSDux8mMDIBAOn1DWPE9r41v9Jj1u38i3sG1Uf6CvMXmECH73XA+/wD+O1zNp4+8QyactqkUEbROk8rpbqqSQTPCqBVwAWLTPk8D5etezvp1lJcNcvawtcPF5LSmMbimc7SccjPaq/8Awj2jBQo0qxChVXH2dMYU5UdOgPI9DQBoBVWMKqhVAwAOMCvKdC1vx14nutTGn6lp8MdpOYgJofdsdFOeAK9XPSvHPA/hC01yXXJNQ+3QMt0QhikaLOSST70Ab/hPxks1jq99r8MUUumSrFPqEFs2yZSSoAxkswI5AGMMpwM4HXS+J9Hij0t3uyF1QqLPELnzN2MdB8v3h97HWvMNJtbhfhR4l0yKKVpLa8by4xHmQpmNsnHLdG59BgcACo49ctNcn8B22mebPFp7QxXUghfbHIPLGzcRgsNpzj0z3oA6/RvFF3J448RWGoXcK6bpyGRXYKgiUBSSzegB6n0rT074h+E9V1T+zbPV45LvfsCGKRQW/uhmUAk9hnmvNpdO1HVNa8fwwW0sk8vES+WR5gEykgZ6/KuPf8cVnWeNeOgWNvqGqXF5BMm6zWwgiNgFP3mdQPlyCepJ4JGRwAesaj8SPCGlagbG81qFLlWKFUjeQBgcFSVUgEHgjOR3xXR291Be2sdzbSrLBKodJEOQwPIIrwbVpoND8Qa61tfzaRLPu36Xf2onjv8AJZsRsRgZYqOQfvfeIzj1vwD9qPgrTze6db6fOd5NvbwiJAN7bW2D7pYYYj1Y8DoADI1nxrqVn4k0/S7fSJYYZ75bZrq7i+SVSygmPDDnk8n8q1tbfxZDdPNpVxoUWnJEGY3ySl1IzuJKsBjGMfjWX46jY674UZVbampIWIGeNy0vxR1Oe18K/YLWJ5LjU5ltFKjIQHliw7g424/2qAJPh/4j13xLHeXepR2QsUfyrWa2jdfOKkhz8zH5emOB1I6g07xd4ov7HXdL8PaK1p/aeoBmzcqzLEoBIJC4zna+P93pWrM9l4M8JiSK3nktbCFVEcW0yPyBnkgEknJJI7muA8S3UVr8RPC/je5ZoNIkslVndSTCdkuN+3IB/fj/AL5P4gHXeCfE97rc2qabqkUCalpc5imNuCI3G5lVhnpyjcZPY8ZwOvrzj4bpLfa94l18RMtnf3O22ZkK+YqtId2D2wy8+pI7HHo9ABRRRQAUUUUAFFFFABRRRQAUUUUAFFFFABRRRQAUUUUAFFFFABRRRQAUUUUAFFFFABRRRQAUUUUAFFFFABRRRQAUUUUAFFFFABRRRQAUUUUAFFFFABRRRQAUUUUgCiiimAUUUUAFFFFABRRRQAUUUUAFFFFABRRRQA3PPNLkUY5oxQAtFFFJAFFFFMAooooA8l+H/wDx7/8AAj/M16Xb9K80+H4P2c/7x/ma9Lt/u1JRYp1IBxS0AITgU9Fwv1pijc/sKmqiRDgDnpXL618Q/Cfh6/ksdW1QW1xHjcrW8pAyARyFIPBHeuoPSvJtQvtRsvirrTad4eOtubeIPD58cWwbI/my/X0/GgDt7Hxx4Z1LTLzUbXVI5LazhNxOfLcMkYGd+wjcRgHBA5xxWf8A8LS8GBtv9qyA+9lOP/ZK88ikE6fEG/urcabf/wBlyh9LVB+6BTAbeOCSU9OSSec1N4N07xfceFbabR9O8J3NgZJhHJqEEjzkiVw2SCBgMGA9gKAPSNV+IPhbR7C2u73VI0S6hWeFAjF3jb7rFcZUHsWx0I7VLpfjbw5rGk3Wp2OoLJbWkRmnxEwaNACSduMkYB6A5xxXH+INI1aHxTHqfh6bRLrVrWwjV9Ln2l4wCfmQEjC84GSuBnnmsmXUrVpPE8eo6DLpOvT6HceaRcs8chEYJwudqnHORngHk0AejzeNvDcGgQ63LqSR6fMWEUrRuC5UkHCkbuoPbtUWheO/DHiMSHTNSSV4lZ2VkZCFHUgMBnGRnGeorzaDTJ9R8BeFZ7C9sl1W1kumtrK7lVRdHzzwAT8xBUAducZANaljqFxP4y0Obxd4S+wazl47e6t59qNhSvKKWVh8wXljjfQB04+LPgh13LrDMM44s5+v/fFbVl4s0O/0CbXLa936bAGMkxiddu0ZPykBvTtz2rgvFenWMXxX8LW0dlbpDIvzxLEoVuX6jGD0q18WNQTRfDNpo9jDbWyajPtkYjYiIuCx46HcUyQDxnigDu9E17S/EVibzSrjz7cOULeWyYYYJGGAPcfnVfTPFWh6zqN1p9heebdWmfOjaJ024OCQWABGe4z29RXnvw51DTdO8aapoelXTz6ZcxC4tmk3Z8xVG8DIB53Hr2jArmdPW/0nVtV8W2cUs66fqrwzQpJtDRNu3Z9eSvGOpB/hyAD2ay8WaDqEmqJb36Z0osL1pEaNYcFwSWYAEAxvyCR8tZafE/wXJe/Y/wC2ollzg74ZFUe5YqFA984rxgahJLYeO7izY+VfajCRgcvG091Io+h+Xj3xXsVx4f8ADY8BQW98ltBp8VvG5uiqqU4B37iOpOMk9cnPWgDc1LxdoOj3a2moanDbztEsoRgclCSAeB3Kn8qdpninRNZuXttO1CO4mRd7KoPAyB3HuK8f8Vrcr8QtAj8M28GtSro0AtI7wiRJ0/0j5mLMoJ25OcjkfhXc+Bh4p+3XZ8Q+FdK0ePygI5bJIwZG3D5Ttkc4+uKAOo13xPo/huOF9WuzbrNny/3TvuxjP3QfUVR0vx74X1m7W0stUVp3O1UkhkjLH0G9Rn/649RXLfFiRo9S8JlLcXMgv8pbcDzmDR4TnjnpyO9Y2pSPqPjXwvbX3huLw6FuvMjdSHacqyYXKKMDOBznG8HjHIB6Hc+OPDNvcT2sur26XELmORCGyrA8g8U+HxhoJ0ifUm1CL7LBKI5JFDNtJIC9BnJyO3evIYRr0vjvxQ2ieG9P1pvtsgdLtUIiw2ARvdRzg9K6HXBq8fwn1T+29BsdFvHvYlWC0VAroHjIY7GYZzu754oA7qy8deF9Qu4rW21SNppSFjV43TcT0ALKASfSp9c8XeH/AA6wGrajHbPt37CrM23JAbaoJxw3PsfSvKdV0fV/Fuh6Rplj4Y/soxbN+okhQybNpYkBTjkP1J+UV1Gj2VtqfxZ8Ry6hbxyPbRQxW8cyB8gqu5h2yNq+48w+pyAdlovijQ/EKM+lX8VxsUMygFWVT0JVgCAexxzVFviH4URiraxECDz+7f8A+J6e9cXqDf2P8c9It9Jt44obuAC4jhUIG3LKWzjjpHG31FY/g+5ks9Dv5B4OXWIzdOz3DFDtwiZXBUnAxnA9aAPVZfGPh2GxgvZNTg+zT7vKkAJDbfvdB2yKit/HPhi6uo7aDVoHmkdY0QK2SzNtUdO5rnPhhpWn3fglPtKWt6HneQq8GRESqjaNw9ADkdcjk9ag+E+lWU2gXdxPZwSTJqLeXI8YLJhI8bSeRgigD03gik2j0paKAEAA6CloooAKKKKACiiigAooooAKKKKACiiigAooooAKKKKACiiigAooooAKKKKACiiigAooooAKKKKACiiigAooooAKKKKACiiigAooooAKKKKACiiigAooooAKKKKACiiigAooooAKKKKACiiigAooooAKKKKACiiigAooooAKQ0tFABRRRQAneloooAKKKKAPJfh6T9nOf7x/ma9Mt/u15n8PebY/U/zNemW/3akosZFIT6UuOKFGWz2FMCRF2rTqKKZIHkVhW3hqG08T32upPM093EsbRsV2LgKOMAH+EdTW4TgZrkZviFYQXpRrG+bT1ufsj6mEX7Ok2cbT827G75c7cZ9uaAC68A2tze67dfbbhG1i2aCVQFIjyFGV4zn5c8561i2/wmeyhWGz8X69bRISVjin2KpPJIAwOpNdxFrenTapLpkV9ayX8SB5LZJVMiKcYJXOQOR+Y9s0/wDhMfDvlPL/AG9pZRArM32yPChvu5O7v29aAMO/+HSXZ067t9Xv7XVrKBbc3yyFnnRRj5xkcn1BGc4ORjBafDeGKDU2u9VvL2/1C1ktXu5mBKI4wdoOT6dSRwMYrpZvEOk214tnPqljHdMyqsDzorsWztAUnPODj1xxVaPxXpx1PWbKdjbDSFia4uJ2VIsSKSMNu7Ywcgc0AYMvwys5/Dem6U1/dx3GmvJJbX0JCSKXfeenbOOmD8o5qTS/h+9trltq+q61e6rc23+oEp2pHkEE4yfX16jPPbpLvXbO10G41lZFuLOG2a63QOreYgUt8pzg5AOOce9YEvxDhDW4tfD+t3xmsor3/RYY22I4yAQZB8wHUDPsTQBb1TwfHqni3SvEDXbxyaeMLCFBD9ep/wCBGo9S8EQ6t4zs/EF3dyOlrH5a2ZUGNuH5Ofd8/wDAR6Vvadqlrq2n29/ZSiW2uIxJG4B5H+e1ZeqeMdO0i9ktrlLgpbxrLd3Ece6O1Rs7WkOc4JUj5Q2OpwOaAKuoeCLS68R6XrVnINPmsWO5LeJQJlz90+nG4f8AAjUmj+D4NKtdUtZZBeW+o3DzSRSxrtXcMEY7jgdf8auDxPZHU2swsxQP5IugmYTMM5i3f3xjnIxk4zuyAaV4mtdXnEMcFzA7q0sH2iEqJ4gVHmIeQQdw4OGGRkCgDn9D+GGm6RZazYzXEl5a6mkcbo6hfLCFipU/3stnPqAaor8KXZbezuvEepXOkwSB0smYrjGcAsG6fRRjtjqO0s/EWl39ldXtveRPa2ryRzTAnapT7/PcD1HFRJ4o0uTTYtSjllksZIvOFwtvIUEfPzE7eBx3xQBgeIfhyut6/Bq9trF3pc0NqlrH9l+Uqql8YYEEcORx2q54a8HX2ganJd3PibVNUjeEx+TeTO6qcg7gGYjPGPxNdNa3cd5bxXEJJikUMpKlSQRnoeR+NT0Ac94h8LR+INR0e8e6eE6ZcrcKqqCHIZWwc9PuCk1/wtHruraPqD3Dwy6ZMZUVQCHBZSQf++Bz2roqKAPOrj4WytrWoalZeJtRsHvZ3mkFszR/eYnGVYZAz3q2/wAO57jw7daReeI9RvBPKkomuWMjR7ew3MeK7qigCvZWosrC3tVJZYY1jBPcKAM/pXJ+I/AP9ra0Na0zVbnSdSMYjeWEZDqOORkHOMDrjgccV2lFAHJeGfBCaDfzand6hc6lqc67HuZz244AJJ7DgnoOKu+FvDCeF9Nmsorl7gSTtNvdcYyAMe/SugooA5zwj4UXwnor6bDdGdWlMm90x1AGOvt+tS+FfDY8MabLZLcm4WS4abcUC4yAMdfb9a3qKACiiigAooooAKKKKACiiigAooooAKKKKACiiigAooooAKKKKACiiigAooooAKKKKACiiigAooooAKKKKACiiigAooooAKKKKACiiigAooooAKKKKACiiigAooooAKKKKACiiigAooooAKKKKACiiigAooooAKKKKACiiikAUUUUwCiiikgCiijFGoBRSZ4paYBRRRQB5N8Pf+Pb8T/M16ZB0FeafD3/AI9T/vH+Zr0yD7tSUSE/nUyrtXFMRctntUtNCYUUUUxCMMqa8mvPCPiD+35rix0tLG+kuxMNVsb8x2xTcCd9uSSzkDDDG1mJJPJz6y3CmvOF+IGrwQvqNxpllJpa6rLpwWK4YXDFXZQQrDaxwOm716YoApp4b8SS+LLO4n0qGK2ttXe5M8DQIjxt0YKoDk4PzFjkmmaV4H1G10PTbefSLf7TFot7BKcxlhcyMpjyQeeN4B6DJ55rsl8caHJey2q3Erskjwq6W8jJLIud0aMFIZxjoMk9s4NUdG8dQ6nYaZfTrBZRXVvczyxyNIxQQlQSrbApXBySce2eTQBwMWi6ncX99oKaNBeXv9iafaymaZEWzbZgsxydwypztyfkGAc1q6t4K8RSareXdvAZoorqylCiWIPdrFbGNtu8Mu5XJOJAAeT1wa7QeNfDcdtc6g935EcSo08k1tJGwRmAR8MoYplgN3QZ6iq+ofEHSrXy1hWeaf7ZFazW7W00csW/kMUKFuQCVBA3YOCTxQBn2PhvVIvhn4g0/wCyTR6hqEN48VrLcxOVeRCFXKKka5ODgcAnrVLTrPxR4evLGe28NvfEaPa2sg+2QxiORFAYElieD3AI4712Gua8dHudKhFusv2+5Fvkybdme44Ofpx9a53TPiBe3lvpN/c6HFDpmo3bWazxXhkaFw7IC6mNQAWUgHPcZoAs6B4duNHk8P282lR3Ulrbz+bqImA+zu53MioeWDEkZ7Baj8ZaXq2rtJaWmlzPIArWd5HdokCScc3EbH5wpG4fI/0Brq7DVrLVDcixuEn+yztbTFP+Wcq43IfcZFc4/jaWHwfe67PpgjltnIFsZz+8X5WDBtvQowfhTjn0zQBmy+HNWk1UWkNtPb2aX7X7SGaJrV2yXBVB+93M5G5T8g5IzhRTLbw9rOoXWoSwQahodzc2TQyXN1crcqsjSKxECrIWRAA+MMn3lOPlGOgfX9WeO+ms9Ht7iGzxuU3hWWQ+UkhCr5ZGfnwMsMkdqWHxfZs+pTTFYLCysoL03Lk8pIHblccYCepzmgDEHg7xBPC9nJqmlxWcV1FKsKaZIIpwkaBQyi4ztBVflzyU5yDip7HRNeXQdC0m6jg8r7UzahsUALCu5lTBc53OEBI7EjAFXbTxfPdaFZXTaTLBqV3dtZLYyycxyrvJ3OB93YhfIB47GrsOtahbvdJqWlSAwwiVZbHdcJJkkbF+UNvBHTHTnPoAb4AHQClrm7vxdbWXhO016eJ/9LgjkhtR/rHd03BB6nGSfQKT0FQN4xys1yliRYWiwNeXEku3y/MVWO0YO7YrqzZI4PGaAOrorjrHx1HqOs/Y7W1jlhE0sUhS5UzxLGWUytCORGWXAYEk7l4GcVYj8aRz2d9LFp1wk1vqCafFDcDymldxGVYg8qpEgbkZwM4zxQB1NFYQ1q8S0u5Z7WztzZMRctLdkRIAivuD7Pu4bkkLjBrMufGl3baVPqcuhzx2trZC9uWd8YQ78KmRhnCruKnbjcATk8AHYUUyKQSxJIpyrAEH2p9ABRRRQAUUUUAFFFFABRRRQAUUUUAFFFFABRRRQAUUUUAFFFFABRRRQAUUUUAFFFFABRRRQAUUUUAFFFFABRRRQAUUUUAFFFFABRRRQAUUUUAFFFFABRRRQAUUUUAFFFFABRRRQAUUUUmAc0UUUIAooopgFFFFABRRRQAUUUUAFFFFIAooopgGaKTGOaXNK4Cd6O9GO9J+NCAdRSZ4ozRdALRRRTAKKKKAPKPh6P8ARTj+8f5mvSYTkBa81+Hny2hPbJ/ma9Ms1LLvIwO1Sii0owAKdRiiqJCiiigBG+6a5Pw74K07Rnurq5trG4vpr6a5jujbL5iB23BQxGeM+tdY3SvI7XxlrU+oxiz1M3t4NTaGTSRbKT9m3ff3hfl4/iY4GfzANK2+HepReJotUuNSs5YodQe93C3YTyBs/Kzl8ALnAUAD+j7b4c3TeHrDSLvUIfLtLS8tQ8KHP75kKtyf4dpyO/HSrcfxLt7jW5NJislNx589uqi6VnV4lZiZFAOxW2EDknPUCqtt47ms9P06+1YSFpNCF+8cIXbKxaNQQMAhju4GcDJ64oAp6J8KrnTFuXlvLUyytbACJZipWKdJST5kjfM2zHAAHbir+s+BNTvPEOoaxZalaxTTXdjdQxzQsyg26OMNgjgs6njsuO/FeL4w2c7Lb2+ltc373MFvHBbXcUiuZVdlw4bbkeXgg4AJHJFWrjx1eXk2mrZWYt3/ALak027jldW3FF5Ct6ZOd3t70AdFrujT6re6RNHNHGtldCeRWUksoxwPT61ymj+ANcto9IsL7VbN9K0y9+3JDDC6ySSbmcbmLYwHckcY9cnBF7x94sv/AAvqOjNbI0lpIlxNeRIilzFEI2baSRghS569qpWXxINtpVxfXoingfWLq0t5zKkMaxI3yFmY+ncAk0AdrpdvqVubz+0LiCbfdO9v5Ue3ZCcbVb1Yc5PeuU1L4fT6gS0l+WjGkG0S3yQi3XlPF5/X+45X14HoKVviajwxy2mi3FwpsBfuRKq7I/MZPx5XjHUc0TfFC1tLK6mvtKntZY0geCKSeP8Af+aCVUNnCsACTngAE54oA1JdH16C31C30y6s7drpkKXUgZ2hxEkZIj4BPyEj5gMkdcYNO58ELPLeWpeJtMvIbO1eFmYSeTBvJAYHqSyj2G72qxoHjuPxDZR3Fnpc8n+nfY5RBKkyxcbvMLoSpTBHIPerGu6rfWPiLQ44XhWwmMn2tXA3MN0cabT/AL8qn6ZoAyk8EXOmzSnRr8RRx3MV7ZR3JecRThGjl3liWZXjbb1+U8jmuisbC/GrXOoX90cSxrDDZRuWiiVSSW5A3OSeuBwAK4228bX+reJ7yysphHYfbLeCGRY13hS0qO2SCDkxEjrwRW1Prd/p+v3ujSSi4Cw21zBOyKGCSTeU6MAMdRkEAde+OQCxL4XaXQbCyN48d7Z6e1nHLFjaS0aqSQQePkHoQCeeTVAeEbxbK90xrmGax1FIBdl/lcFFWOTbgYIaNFAHG08/NSv4xaP4kf2E81oLMRLDt81PONwVMmSuc7AigZwBucDJ7WNOudc1rTG1a1vYEaS4JtbVlURmFXxiRsF9xCt8ynC7uhxyAQWng66t7ywRZLL7PZ6lNqAmEP79w5kIjPYY8wgtk7gOgzV278NS3Fvr0ReCRNUvYrjypNwGxY4UZCw5Vj5TYYcqWBGStaTX93FrRguYoI7JbZ5llEpZiVK53AqAoAb1OfauZHi3U7261OKCKK2jkWzXTGmiYlhNLLEZXXIyP3ZcLx8uO54ALtj4RFvoNxpbx2gguLtJZIotzLsQp8pLcyEiMBixGSSfarGraDc6lrENxcxQ3lhb7Wt7V7h4kVxnLuqqRIegAbIGOByTWVeeINW0+6j0e51K1N3JdMBcpYyMzQLGr7UiTdmX5v8Ad2qTjtV1PEGpLo2kXPmWNy9zeJbTTx70zmUoQsZXIbAOQSNpBHOKAOuTIVQ2A2Omc07cPWuBHiy6Pil7efUrC0Vb9bSLSJogLmaM4XzlO7JBJ3D5cbV9eiteeNotRv7a1vNO1RrWJVYixMAWZyNoyZTu2qfMYcHBUDJagDvQQehzS1y/hPVr3UJtQgubu21GK2lCx6haReXFISPmjxub5kI5IOPmHcGuooAKKKKACiiigAooooAKKKKACiiigAooooAKKKKACiiigAooooAKKKKACiiigAooooAKKKKACiiigAooooAKKKKACiiigAooooAKKKKACiiigAooooAKKKKACiiigAooooAKKKKSAKKKKACiiimAUUUUAFFFFABRRRQAUGiikwCiiigBCaSiipQAOtOpMUtUgCik6DijNJgLRRRVAFFFFAHkfw/YtAIl6sxAHpya9ZhjEcSoOgFeafCuwL2z3j/dDELn6mvTqENhRRRQIKKKKAGuMoRkjI6g4rO0bSLTQ7OS1tC/lvK0p3tk7mPNaR6V4gIfsPg6TxLbXt7Hra6mI4B9rkK3GZFBjMZba3BY4AycUAehW/gHSLe/t7tZb1ltnleCFp8xx+YCHAHvuPvz1o/4V/o8lsttdPc3CJp401d8gBEAYMoyoHIKrg9eO9c3eeNPEB8XNp9stt9gkvWsEmNm5jRvu58zzFLMGPzLtC8YDZ5rG07xr4k0/wAH6DFZLLqF5cw3NxJJJA9xIESXC7t0i5GTgtkkDGAe4B3q+AtIFxFdz3F5c3UNzFdLNPMCQ0QZUG0ALjDNnAyxOSSeaf8A8IPpybmtp7qCb+0n1RZFdWImf73DKRt9sd6w/EupTa14P8NXLGS0XUdRtEnWGdlIRzhgGU9/XNUbjULrwVqXiO30uaW4s7W0huY47yaSZYpGkAZAWOeVJbg/hxigDv7zQ7O/1jT9SmLtNYLMkS5G0iQANuGOeAO9YsXw80q2Fn9juLu1ezu3uoGiZDsLqFK4ZCNu0AdM+9c34k8beJvDKnethey2cAmvltrSQom5jtBcuojBXAGPMbIyRggm5L4+1TT9Rkh1GCySGzvZ478oGzFb4QwSct/FvHODnoAKANq3+H+l29s9uJ7xw9ibAs0i58syNJ/d65YjPsOKW8+H+kX3nNK1zveK3RHVwGhMOdjpx8rckE85BxXLSeOfFKrcOy6PE1lp9ve3UbwSEkyYzGD5mBjnnnp3zXoel3d7dqtxNHbpaSQRyRBWYyAkZYNxjHTFAGXZeELewWIR6tqzOl417JIbkAzMRgq4UBfLAAwgAAwKt634es9ehkiupZ1D20ltmJ8Moco24cfeBjUist31SLxjqUb6ootzphmtkMWI7dt5G5vm+Y9yeOOOKxbOO82SGx1HVxpciW0DX11OxM8ryxgyQCTLICpYZ+6Sy7QcZIBuf8IPpyXAuLW7vbeZEt1QxNGdvkhwmAyEZPmNnPt0q/F4atVmnuZ5bi5vZzF5t1KU3ssTbkXAUKq5z0AzuOa5iWC6/tHUdFjvNSltrKQS28CX7pcXRaNWaPz2cPhCwb72cOo6AZyEub/UdHiWTVdVudTSweK30qxmaK4S4WZ4mkldTtIBUJufKZRjgk4oA7qPwnYCwa2aSeSVrsXhuyV87zBKJRhsYwCAMY6cU1vCNqyS232y7GmzTm4k0/KGF2Z97AkqX2liTtDAdRjBxWJLNfIY9akvbqK8i1a3sGtjMfIZDIkT/u+AchmlBxuHHOOKdqMniEXfi2yivhPcvpsDaesCCEQtI1wgA3PgvlVJYkZOBxQB193pltfuftMYljaCS3eJgCro+3cCPouPxNZDeBtFjubi6s7VLKeaKGMNaxRoIzHI0iuo24yWIJzkNsUEYFVfCk32XW9Q0i4F79thggmY3F810jI28BlLYKn5TuGB1HWuwoA5xvCamWO6XU9QF+kzyi73x7zuRUKlQnllcKvBXqM/e5qeLwxaw6dZ2SzXBS2uvtm8sC0ku8yMWOOdzMScY9sVuUUAc+nhaFNUa6F5emJpzcm3aQNGXPuRvwCN23dtzyBxw+68NR3mk32ny3l3tvZ2lllUpvALA7OVI27VCcg8D15rdooAztL0yTTVaNr+e5iwAiSpEojx1x5aL1989K0aKKACiiigAooooAKKKKACiiigAooooAKKKKACiiigAooooAKKKKACiiigAooooAKKKKACiiigCIPIbnZ5eIwud+ep9MVLRiigAooooAKKKKACiiigAooooAKKKKACiiigAooooAKKKKACiiigAooooAKKKKACiiigAooooAKKKKACiiigAooooAKKKKTAKKKKLgNoooqBi5paaOtOqkIQnigUYo6HFAC0UUVQBRRRQBx/w4t/I8J2+V2liSfzNdhWD4QQJ4ZswP7mf1reoe42FFFFAgooooAa+NhzjHvXN2um+Dv7VR7Oz0L+0Q29Wihh83cOcggZzXSscLmvGvC/hu/1yHTry3j0eOztdT+0NeIGN2+xuYycY29vvenFAHpVvonh6W7bULaw06W584yfaEiRmWTIyd3Y8DOPaoG8F+HHsYrJtLha2ikaWOIk4QscsF54U91HynoRjivOtEa8sbPw89rrd2seq6ldWctshUIiF3ztyMhwRu3ZznjpxTrLxR4kvvD+sXc9+1g+j2a2TztExRrkSkSSMAD8wRVJ4wm/Jxk4APTtQ0jRLuztbHUrOyktUkVbeCdFKbsEAKp4zgtgDtUSeH/Dtlp9xbppenW1nKv79FgREdVyfm45x19uteXWevXOoxaGk9zLMkfiSBPMnkjuVwYn4WYKA3IBxgFc4JORUia9Nd+H9RuZvFUk2otYXz32kvbCSOLaHCqTtHlFDgEtkP0A5oA9MvvC/h/Wpze3unWt480PlGRl3B0OCPYn0PUA4HBqW58OaNem6+0afbym7VFnLLzKEOVye+MCvItZ8Z32nW9mLPVZbd7KwsWWMyRxRSl1QkhNhMq4POSgX36Ha03V9VfVra+bWruSOXxVc6YbV2QwiECVgAMZz8qjk9BwAeaAPRptB0i5NyZbGB/tUSxTcffRein2FR2UOg2+r3DWb2a6g8SQzJHIC+xMhQVznjNZcVze3XhLWpdL1ZNYvh9pW0kWNYwkgBCRnoCVOASevesrRrnwdJbaNaW62txq0DxsY7bH2mCUf6ySXGGXktvLYzkg5JwQDpLn/hHdSuZ4pbu0knuoDZyKtyA7xsTlBg5HU9OapadonhPMltZSw3IeLa8RvnnG0EHO0ucYIHPUcYNcv4Q1TTtukW8mo+DjJ5ca+Sjj7YGxwpBb/WZxn3zxUmkabfQ6Z4VupdO0NbXfasZ4IitwmU+UgnuWKhsZ4ZvXgA6L+yPCM1lDpa3FsVSbKFb9vP8AMPB/eB95J6HnJHHSnSeCvCt88d2lu8e2NbdWs76aBNqscLiNwD8zH3ya47wPqenRwWFtLe+FUn+1yr5U0qfbdxmbHyk/ezjHfkVa0SV9G02wSQoNN1W8hMXBLLdi4GVzjADKuR/tK3cjIB2raJodtqCaxMsaywqFEss7bFIAUMQTtL4wu8jdjjOOKmuLDSLwXd7KtvPFd26Q3Du+5HhQuQOuMAu/Pv7DHCaVLo8Rjm1t7WO0Gq6sI2vWAh8/7SdoJbjcV34z23YrOt7/AEy8uQJ0sIdBXU1k1B7GYyWEmYGClvlChPMVN3VSwGe9AHpGg6Zoml2rS6SYzHKfnuDcGZnx0BkYkkDnAzx2rVur21sYvNu7mKCPON8rhRnGep+hrzTVrnw7dDVJfDclhKn2WNdQayIZCxmj8nJX5Sceb74PNbHxDmgt28Pm4m0uKMXzsX1UgW4/0eUfNk/7XHvigDsjf2YhWY3UIib7r7xtP0NCX1pLC80d1C8SffdXBVfqe3WvFZpbCO+0ieSfwwtt/a10xlVgunk/ZUGOeAck5wfv5PfFdTcX9pf+H4NL0210vVBfXR+0QaE0ZjaFNhkyWZVz80aHLA4kHtQB6HJd28TbZJ40bG7DMAcetH2y2xu8+PGM53DFefNDp+v+C7RtQ0yM31pd2un3AvIkeVWW4jRgW5GGBLcEgh++afqWixnxq9npuh6JOkWmRv5V3GERC0smSoVG67eenUe9AHoJljAyXUD1zxSJPFJ9yVG/3TmvMtGl060s9Hl1KRWsYdL1RbhJ13om25gDxqvOUUgqq8/KFFafgiHRJ9WutTs20q31CWHamnWUkLG2g3DlhGMlmYKWJyAQFHTJAO+opB0FLQAUUUUAFFFFABRRRQAUUUUAFFFFABRRRQAUUUUAFFFFABRRRQAUhz2paKAOBl1Hxz/wk8mkJd+HgfsxulZrOcgJv2gHEvX3xU2ofEWxjs9QNmkwmjguGsbm4gIt7uWFGZ1U5B+UqQc7c4OCa6A6QT4qGtef8v2L7IYdn+3u3bs/hjFccnwrjha9VL+1EU0U6Rt/ZkXngyqw+eY5Zgu44C7ewzjigDrND1+LUYNPgmbGoz2Ed5IiROECsB0Y5HU9NxNbtYelaVf6dcW8b6kJbGCxjtxb/Z1X94uB5m7OeQMbenvW5QAUUUUAFFFFABRRRQAUUUUAFFFFABRRRQAUUUUAFFFFABRRRQAUUUUAFFFFABRRRQgCiiikgCiiimAUUUUAFFFFABRRRSuAUmKWii1wEPSkp1NNSxoKKKKkApc0lFOIhRS0gpatAIeOaWkbgc0tCAKKKKYGL4VUJ4asQOnl5raFZHhldnhrTh/07qf0rXFD3YMKKKKACiiigAqjpuqWOq2YurKYSwliobaV5HHQgGrrfdNeRaL4Wvbi60uLVNIle0htLnesyZXzCcLkH2Jx+FAHrLhTyANw5HFczpMugeFrSbTYryeRkvFimaYPNK88oDLuYDLEgg5/M15ld6Br7WGnmfTr26u49PSPy5rVp0Zg5+UOrK8LD+9kcdx327vQr2PVNSFpos0Tvq1hMDFCdhiVE34bofn3E/XJzmgD0nTZtJuoXWwEBjtrh4Ssce0JKhIYAY6g55FNurvSLLUYrefyY7vUdyIvlZabYuSCQOcDPWvOY9Nu9KmWa30a622viGaZ1gt8uYDny2UDkrgED8veki0S8l1PwzfSaRdADUbtrgSQEvGjbjFuxnADsGHpjNAHpFlNpGtWEd/bpBPbzxbA7w4LJn7pDDOM9jVz7NaDH7mHiQyD5B9/u31689a8cg0TUINItV1fRtTu4zozRW0cCMTb3PmMckfwNyDvI6cc4q3f+G9SurS+lu9Onnv4NIslhkALEzj/AFmwj7zDHP196APW44YIVIijRASWIVcZPc1gy+JfDdjdXczTxoYpPJurtLdzFG4wNskwXYpGQCGbjvSaNHHFrWqyG11CO6MNsJp7gnyZSEODFyemSG4HPrWLaz3ml+HLvSD4dkn1ATzLFA0LfZ7oPIWEry4KAFTuYEhs54zgUAbktz4fsb+RRpj/AGmBhukt9Klk2sQG++kZGcMO/etWW4sbeW0spTGjyttt4tvUou7jjjAGa5SUSxa5qDtrGv2gadcW9npqywkCNATuNu/BKn+LgDtWj4i0251TVtES3nu7ZEllaS5tQu6MGMgcspAyeOlAEt3deF9Kd7i4isYZYblIMrbAyecwDKqgLuLEMCMZP5VNHr2iS2E8ivtitZUSSF7Z0kjkYqUHlMobcSy7eMkkYrmodJvNG1/7bMuoalaw3zF5pYxJLta2iUSBUUbsEMvyjIyetU9d0+fWPEf9sJpN42npHBb/AGhA8N1E6s7/AGhEKbnCbguCOdzcEdQDq5Nb8OvYSiQAxCdY5bZ7KTeJX+ZQYim7LZBHHOc0tvrXh2ZJrVNibXjtpbeW1aJlL/cVkZQQD2yMVyD6drV/eyJbteNCL2zaHVriwSK7O0PvDrsUMqZGCyD77DnrWtqXhu6tLm0vGu7zVLy51GyWaSSNB5UMTuwwEUAAF2JJyeaANiy1zw/LcNpNpbyrICpe3/s2aMJu+6WBQBQcHBOM4q3cXui3xv4bn7PcHTQHuEki3+UCu4HBHdfSsiwtri18d+KL+W1m+zPaWflOFJ80oJtwX1IyOPcVzKaT4isbd76eyikl1Oyu0uUgV2kWWRWljD+gU5jBA43gelAHocNlpF5p1u0dnaS2jKJIQYV2gNzkAjjOaqWWo+HIrO/vbM2kUGnSSxXUkcWwRMgBkB47YGceg9Ki8M36PpFhYGC9imgtUWQXFlNEMqoBG5lCk59D2NcpDpGoRahLa/YJJLTWb24S83L8kaR3cjgt7SxOy5/2VoA7iz1PStTlaK1kimkaGG8ZfLPKPny3OR32HHcbag0/X9C1S+jSzuoJrqWJ2TCkMyJIUbkjs4YY9ia5rQVudD1mO6vrC7W3udEs4EeK3eTZLEZN8bKgLKcOvUAHB78DJ0bwnqq28A8trbUILN7m1mdSVjla6lkEb/VX2so7Ej0NAHbjU/DbWbuptngIuCwWAtkI4WbgLk4fbn1NR6LqPhifUzBpMdvHe+SZCqWhiYx5XnJUZGSv5iuU8NJqWmW1tqF1ot/vjh1eV7VELSAyXcbxp6FmAJHOCBnpzXTeGoEBmuLzz5NWux5lzM1pLCqqPuxoXUYVQcAdScseSaAOpooooAKKKKACiiigAooooAKKKKACiiigAooooAKKKKACiiigAooooAKKKKAPM9O1/WLzxfqFncT689vFqbQR/YrS3NtHGGxiV2XePcqc454PR1p8UJrzUPsNvoqTXErXEcMcV3vO+FS5WQ7NgJUcbWc5K5C5rt9L0Kz0iW/ktfN3X1y11NvfPztjOPQcdK5sfCvw6uwRyakgjM3lqLx9say5Dqqn5VB3N0GTk5JoAs6J4sude0s6lY6Q5tWnjiiZpwCysQHkII4Vcn1zg4xXWr0rn7TwZpOnmVbL7RbQyXENx5EUu1FePGNo7A4G4d66EDAoAKKKKACiiigAooooAKKKKACiiigAooooAKKKKACiiigAooooAKKKKACiiigAooooAKKKKQBRRRTAKKKKACiiigAooopWAKKKKACk60vWgUmgG4pRig9KSp2AOM0vFJmjNO6sADrTs02ihMBTzS0UVSAKKKKYGV4a3HwzpRYgk2cRJXp9wVq1leGjnwvpJ7/Yoen+4K1aACiiigAooooAa+Qh29a4S1+I/mx213NoN7DplxcLbJemSNl3ltoyoO7rnt2713jfdPevLLP4YXVjDpN9b/ZU1q21FJrmX7VMySQAnKqCMK2Mc7R3GeaAO2j8Y+G5tRu9Oj1e2e8sld7iENlkCcP9cYOcdMGk0/xn4a1VbtrHWLWdbOLzrhlbiNMZ3E+g7+nevPbj4d6nptleST3CT2dlDdSxObqeWSTKNtAh4RG5+Yjfu9OSakg8F6x4l8L6YLhtPsIoNJWK18vezysxjkAmBHygeWAQC3LMfagDvrPxn4Zv9Omv7XWbR7WGRY5Zd+AjMQq7s9Mkjnp+VVtG8baRr2uXWmWLtIYIRMJsDZKvGdo6/LuXOQOoxmsOTwfrep6jLqOoJplu8stoj2lu7uhiimSRyWKDJIUgLtx0561t6dot5Y+NNU1MJbfYbyCJY9rkOjIAApXbjB55B7DigCrceO0tr2+i/se9ks7Cbyrq8j2lIjkc7c7j1zwP6VrDxXoA1K105tTgF5dAGGEk5fKhgB74IOPcetcvd+F/FRm12zs5NIjsdXuTM1zK0jyxKcDAjCgE4HQsPrVS68C65L4hsZIpIGsLG7tJIZDcuhMMQUFTGq7TIMN87EkhsfKOgB0Gm/Efw3eaO2qTXq2Vutw1vi4I3F+owBnORz6464roodW0y5nighvbZ5pYBcpGJBuaI9JAvXbk9eleZx+A/EVtBZmNLV5LC6umVFu2j8+OYg5DeW2wr0xg556cCut8LeH7vQBaW0lvpxgis2R7lSxnEhkLmMFh/qhu4569hQBPfeKksdWe1bTL17OKaKCe+TZ5UMkm3aCN24/fXJCkDP1wWPiuK61KO1k029tYLhnWzuZ1QJdFQWOwBi33VLAsBkAke9TUNI1fUPESzXVrBdadBcRy2kTXzRKhAGXZFiO9gckBmIGBjB5pthouqvfaPDe29tDa6IXaGaGYsbjMTRLlCo2/KxLc9cYyOQAXh4t0+XQ7nV7VLi7top1hQRKA07sVUBAxHVnA5xU39vSjQ5tRm0i+tpY2CJaTtF5kjEgLgq7L8zEAZb61X1nQptQsryM2drd776G6S3uJHVJAgj4JXocoeoYdMgg1QtPDF3NcWks1vBp9pHqB1E2dtJlQwiVEU4AHLbpDgYyB1PJALUfjW2CTzXFhfW1qsBuLaeRFIuowVG6MBieS6YDBT8w464lj8X2y6bqd1qVld6dJpsIubi2uNjOIirFXBRmBB2OBznKnjpnPg03xKEgMcOnw3Om2RtrdzOZEuWLRnJ+UFBtjI74LHrty1HTvC+q2883kWMFlYXt3by3FrLePcsojLM7bm4O8+Wm3OABnjOAAalj46sbqaAzWN9a2k7vDFeTqvlPMgYvFwxYFdsgyVCkocE8Z09H8QnVrlo/7K1C1hZPNguLiJRHOmQAVIYlTyDtYKcHOODjnn8P6vrNxINcskfa1yltcx3QWO1SQFQyxqAWbacEsSQScEVP4X8N3emarBOdNtNOhgsvss32ecym8kypWQkgdArct8x8w54HIB2+0Y6Um0elOooAbtHpRtB7U6igBNo9KMDOaWigAooooAKKKKACiiigAooooAKKKKACiiigAooooAKKKKACiiigAooooAKKKKACiiigAooooAKKKKACiiigAooooAKKKKACiiigAooooAKKKKACiiigAooooAKKKKACiiigAooooAKKKKVwCiiimAUUUUAFFFFABRRRQAUUUUAFFFFK4De9FLijFIBMUEHNL70DmhIBo6YpcYpaMUrAB+7Sik9qWqQBRRRTAyvDbI/hrSmiO6M2cO0+o2CtWsfwrn/hEtG3dfsMGf++BWxQAUUUUAFFFFACbh0oyP8iucuPAPhS5ne4m0KzeV2LOxTliepP51yU0PwkW/NpKukR3CSGJkZmQBgSCDyB1BoA9Q4x7UcVyY+HHg1l3DQ7fBHZnx/OmH4Y+DchhoqqV6FZ5B/JqAOvyp7ijco7iuGtvAPgO7ubmCCxWSa1cRzKt3PmNiAwB+f0INLd/D3wLZrH9psxAJXEUfmahMm9yeFGZOSewoA7jj0o4HpXGf8Ks8Gnn+zbjPtqFyP8A2pSH4VeDT1066/8ABndf/HKAO04/yKOPT9K4v/hVPg3/AKB13/4M7r/45S/8Kp8HH/mH3f8A4M7r/wCOUAdnxRxXGf8ACqfBw5/s+7/8Gd1/8co/4VX4PXkafd/+DO6/+OUAdnx6fpRx6Vxn/Cq/B4GTYXf/AIM7r/45Sf8ACqvBwH/IPu+f+ondf/HKAO04o4rim+FHg/A/0C7/APBnc/8Axyqv/CtPAv202Igl+1+WJTD/AGrceZsJxu2+ZnGRjNAHf5GaOPSuFl+FfgqGJpZbS5SMdWbU7gAfiZKF+E3g6RQVs7wg8gjUrj/4ugDutwPGaNwrg7j4WeDLO2luJ47uGGNS8kkmpzKqKOSSS/AAqH/hXXgaOwF+XmWzZQ4uG1SXyyp6HcXxg+tAHoRYDqaNw59q81s/Bnw7v5xBZagtzNjcI4dXZ2x9A5qGPw38NJH2JrUDOxAwNaySeg43/wCc0AeobhjOeKNy+orzzUPA/gjR4Uk1K+exjfIRrnVHjVvplgDUp8EeDIdRi0172VL6VN8dqdScSOvJyF3ZI+Vuf9k0Ad9ketGR6iuOPwy8O4zi/wCP+n2T/GmxfDnwzcIHia9dD/Et9IR+YNAHZ7h60bh61xUnw68Nxuis14CxwoN7ICT+fNNtfAHhW/iZ7aa6mRXKM0WoOwDA4IyG6j0oA7fNLmuM/wCFX+HMk/8AEx54/wCP+X/Gl/4Vh4c/6iP/AIHy/wDxVAHY5HrRuB6HNcafhh4dx11L/wAGE3/xVQz/AA48M2yp5tzqMQdtiltTlXJPQD5utAHcbhRkVw8nw58OQYMt7qkYJ4LarMuT/wB9U1Pht4enX91f6y6dDs1eYj/0L6fnQB3WRRkVwp+H2gebGn9sa0Hlz5a/2xMC2OuBu5x7UL8PdBknkhXV9cMsQG9F1iYsgPIyN3GRzQB3W4ZxmjcPWuIl+H2j26h5Na16HJChm1mYc9hndUp+Hmn9TrXiT/wcz/8AxVAHZ5oyK43/AIQKyC5/4SDxMAehGtT4x/31Sf8ACB2WAf8AhIPFGD3/ALbn/wDiqAOzzRXFnwPYKyK3iTxMDJwgOtzjd9Pm5qUeAbQD/kP+J/8AwdT/APxVAHX0m4eorin8GaYkPmv4m8RLF3c67OB+e6pP+EBtCePEPigZ7f23P/8AFUAdjketGR61xjfD+2PTxH4qHuNan/xpv/CvYM4/4SnxXjH/AEF5OPegDtcijcBXFf8ACv49u1fFPisAjGf7Wf8AqKkh8B7Nxj8WeKfmG07tR34x6blODQB2OQaNw4561ycfhG5iOU8XeIwSe80L8Dj+KI1L/wAIreMGJ8YeIAG64a27/wDbGgDp8ilyK5xfDl/ECf8AhMNc9SWS0P8AOCnDQdSx/wAjhrX/AH5sv/kegDoMj1pa57+w9SyR/wAJhrOev+qs/wD5Hpv9iakVBHjDWsZxkQ2Z/wDbegDo80ZrA/4R/UyP+Rw1v/v1Zf8AyPTToGq9vGOsj/thZ/8AxigDoc0Vzf8Awj2t7uPGeq7fQ2tpn8/JqL/hHvEPbxpqP42Vr/8AG6AOpzRmuUbw74lJynja8A97C2P/ALJUbeHfFmRt8dTj13aZbnj8higDr80ZrkP+Ee8XbePHMmcdTpcHX8ulRv4e8bZ/d+O0A/29GiJ/RhQB2WR60ZFcWfD3js9PHluProkf/wAcpP8AhH/Hn/Q92v8A4I0/+OUrgdtRXFf8I/48z/yPdp/4Ik/+OUf8I/48/wCh7tf/AARJ/wDHaYHaZHrRketcV/wj3jw/8z5aj/uBp/8AHKD4e8en/me7X/wSJ/8AHKAO2zRmuG/4R/x8P+Z7s/8AwSp/8XR/YHxA4/4rizP00Vf/AIugDuaTIHeuG/sH4hZ48b2R/wC4Mv8A8XS/2D8QRjPjSxOP+oQo/wDZqkDuM80ua4c6J4+OMeL9P47DTBz+tSLo/j3HzeKrEn/sHAf1oA7TNFcYNJ8dd/FFj/4Lx/jQdJ8c9vE9h+Ngv+NFwOzorjBpPjvPPiiwx7acP8aP7J8dn/mZ7D/wXj/Gi4HZ0Vx39k+Of+hnsf8AwAX/ABo/snx3jjxPYD/uHg/1qgOxorjRpHjzv4p0/H/YOH+NB0rx5njxNpw/7h3/ANlQB2WaK4z+yvH46eJtKPs2mnH6PSf2X8QRnHiTRz/vaa39JBQB2maQEHpXHDTfiAOf+Eh0Q89P7Of/AOOUg034ggY/4SHRD2505/8A45SA7LcPWlzXFjTviGrEjXdBPpu0+Tj8pK6HRItYhsWXW7q0ubrzCVe1haJAmBgYJJznPekBpd80uaSjFACDrS96QdaXHOaFsAY5oI5ozSdTQAuKWg9KKaAKKKKYGV4bVk8MaSrY3CzhBx0+4K1ayvDSlfDOkg44s4c4/wBwVq0AFFFFABRRRQAhwBk9K8KVdUPhDxVcxXFi+krqlz9ojdf3rZkXO1iCFwCMHBwRXuxGRimeVHtK7V2nqMdaAPD9a1W5i1VrWPXW0iystPtZdPEt5MpaFowN+yMEStuyvPXGBnqLfifWbu18SXLz+ILr/RYLbNja3clrMHcJ8yI0ZjlyS3yt34OOh9iNrAxQmJCU+6SoOPpStbQu6u0asy9CVBIoA8t8QanqLadr0lprUmmB9ZhtjLcCVlhU20R2kpzCC7D5hjnIyN1c1f6kbzS9Nt7m+1YRWfiCCGa8OomeAK6szGOXarEqFDDcCU3jB7V7wbeIhgUUh+WBGQ31pv2S38vy/Jj8v+5tGPyoA8W8W+Jp7XXbibT9ZvYbi1vordbWfUGAfAG7ECoAVOQdzMSecDpTtTvtVXwt4s8Rxa/qkN5pWtzwWsQuSYUUSoo3J3GG6HIGBgdc+ztaW7li0MbFhg5UHI9/yFBtYCjIYkKOcsu0YY+pHegDyuPVxd+KL5r/AMTahY6rDra2dpp0TkxPCGXaGiGA29Wcl85HB52jNHRdd1bUvFEMn/CRRx3q6q8EtlJeSfNErENGLdYyoIA4ct259vYvssBnE5iQyjgPtG786PssHnecYkMvTftG786AOH+IOrxWEmlafPqN1YJemZjNDeC0jARQfnm2sy9cAKOSecAVw7eKNVvvCWnGXxA6/vbk7Vu2tZbpEI2BbnYV3AkcNjIIz1r3CW1hnULLGjgHIDKDj86ZJYWksXlSW0Lx5zsaMEZ+mKAPGtS8V3F94c0i5/t26igMNw7JLdCymuNsuwbZ1XynZeBtJUnOTyatQ+I11i60+LV/E+paXYGyW4t5hKLd7l9xXJKjDdxt6NwcZIr1ySxtZkRJbeKRUOVDoCB9KJbG0uFRZreKURnKB0DbfpnpQB49D4g1XUorEeK9cvPD9t/ZrTQXEWYDdTeaQrEjhjsCExdSX6cgVevtavbO6urn+1p5mXwzFJ9sjtPLd3aYgSCNvukg9D0644r1OWytp9vnQRy7Tld6htp9s9Kc1rAzMxiQsy7CSoyR6H2oA8Nm1i51Hw14rtF1iW/s47OGVM3gucOWUkbwo9wVHHp61Z1DxBeJcfY7fxTDaWtnYwPZXU+pCFZyyNmTiN/PAZSu3j7nfkj2VNOskQolpAqFdhURjBX0x6UjaXYOsSvZwMsQxGDGp2fTjigDyLxPr11dW+tWGq6+lrJDokLWsEboseoSyRt5gCsAzKSAoHGA2eOa6jUCV+CcIJ5/sm3GRx/AldxNYWlywae2hlYAqGeMMQD1HI6U42sDQeQYkMOMeWVG3HpigDyDStN1Cx8U+DP7RttGijnWRoJNLszHMdsOf3rM3OcjkDk54543dJ0PR5PijrVv/ZdiYLe1t3iiNuhWNjg7lGMA8dRXoTWluzRM0MZaLmMlR8nbj0pVtYFnadYkWVwAzhQGbHTJ70AecfF+yl1PTtLsLeMPPcTSJGvYsUwB+eK5a3vJdS8Y6X4ogMwa5E8ECsMHdFYMWOPeR2H/AAHPevb5LWCZ43kiR2jO5CyglT6imR6fZwmMxW0KGMkptQDYT1x6ZoA8p03xdcasPBukQ+IHe7vftMeo+Q6mVR5blS3BKsMZHTpWPomuvp3grQooNZmtYrm/uhdCOSKNY1VwAGlf/UjlXPBLF+OoFe2R6XYQuskVnbxurFlZYlBBIxnOPSmHRtNMYT7DbbA28DyVwG9enXgUAeQW2pXmtReBtR1K/aRm1eaESlkUMFJ2knAGWwF6DII4ya0I9entLXS7L7emm2mpatdxT3cKxRFQp3AA7doLH5c43EkHPBr1L+y7DZGn2K32xv5iDylwrZzuHHBzzmlbTbJ7c272sLQk5MbRgqT64xjNAHl9p4n1q90+0t4NYkZH8Sf2fBqESRlri12MQ3KlGPQ7guDx71VPijXo9Bu7d9bBe31+508PLLFDcXEMZACxuy+WH7ktj2IOK9bXT7NUjRbWFUiO6NRGAEPqPSmS6Vp80DwSWVu8MjmR4zEpV2P8RGOT70Aee+HPEV7rfh20nbxUbVl1sWyyz20TPcpjItsg7GY5x5igZK9OtXPilcQ29t4WluZY44o/ENq8jyMFVFCyElieAAB+lduul2CQRwLZwLFE2+NFjACN/eAxwffrT7mxtb2NY7q2hnRW3BZYwwB5GeR15P50Acd4q1rwdqvhe/1CWTR9cj0xPNEYkSdUdvlTcATjcePzrCn0jUPC/gOy0uz0+6kfVJy+qnT7bLRIwHmCNVwFOAqD0GTXo6aJpaQSQLp1oIZceZGIF2vg5GRjBwau7BnPegDxHSkMPwz0bXbaCQSaJqhlK4wZYWlw6qfTDAE/7JHPftfBtzZQWNzruoTW9vNr+pObdpmCNIuSkMYzjJ2rwB1zXYrptlHZNZJaQJaMpVoFiUIQeoK4xg5OfrVe80S0u4bKExokVnMk0KLEmFKfdAyDt444wccZwTQBzPxOuIYNC0wzuiIdVtss5wAA24kk9AACfwq3rGq6Nr2gX7WHiZEjso2nnm028Usi7W++V3EDAJ9fl46V0d5ptlqVv9nvrSG6h3bvLnjDrn1wfrUFv4f0eziuIrXSrGCO5QRzrFboolUZ4YAfMOTwfU0AebXUMUng74faZcjy7C+a3E8KEosrGMMsbYPOSScdyoNYtlFbXuuWfh5vn8KnXbxShkxGSkamOMc8pvJOMEEnqTzXs82j6bcaeunTWFtLYqoRbZ4laMKOg2kYwOKil8PaNNpq6dJpVk1ihytsbdPLX6LjAoA8o8PEG/8ADkK5a3ttYvorYE7tiLswFPp147dK9etL+y1G0FzZXUFzbsSBLDIHQ44PI49qiXRNLiFt5enWq/ZMm2xCv7nPXZx8v4YqPRNDttD0wWNvkx+Y8pyAPmdixwAAAATgADAAAoA8U8Clbq70K31yB5tElluJNM+RfINz5r7jIDySCCq54+7gcmvStRtWh+JOgztczyLPFdbYXI2QhUQfKAO+ec5NdC3hzRGsI7BtJsTZRPvjt/s6eWjZJyFxgHJJz71caxtZLiK4eCNpoVZYpCg3IGxkKcZGcDOPQUAePbI5tWt9bd5Tq8ni77EJVdsmBWIMeOmwKO3oMk1cjtrDTvGmg3+lyzz21/dTxy3/ANraWW5bbgxyIwACq2MdcY6DrXof/CJ6H/wkDa6dNgOpMoUzkc8dGA6Bu27GccZ4ptr4Q0Gx1ubWLXTIYr+b70qjp6lR0UnuQAT3oA8UhuptD8M6o0il9N1uSaBV2giO5jbeCe+HTI6E5XnjmvcfD91bPpFnbRTxtNDaw+ZGrAsuUGMjtkc1C/hPQ30aXSX0+FtPlkMjwHJBYtknrkHPpRpHhm00nWtR1SEkS3qQxbAMKiRLtUepPJ59MccZIB5Xrutf8Ix8Ttf19I1YwvHbsnTeXtCyA4HA3wrz+OKf4X+0/wDCqPFV3bX9zZz2VzdyO0AQGZo4FyGJUkAlckrtPPUc16Zf+CPD+qSXz3tgJmvpIpbjMrje0Ywh4PGASMDg55zU8fhbSItP1SwS0ItdVllmvI/Nc+a8gw5znK5HYYoA8+1z7Tc6V4C0dd9413BumtXuGgjuFjhQku4ywxnd0OeeMiubl8Yvb+Bf7Am1KS1v3+0u0dw7M6xpkRW8UmW3MzbQDnhQ3AyufYtQ8IaJquk2umXlkZLW1CiBRK6tGFGBh1IYccdasJ4d0uPQX0OO0RNNeFoGgQlQUYYIyOeQTk5z70Aeb/brS10zwL4shuFkjgSPTL+YZxtZNrFz1wjhvxNWNJ8Ja5q/gqK5tdQ/sy61C9k1WRWXeWLfNECc8HcEYkcjkV31z4a0q78OjQJ7UvpgjSIQ+a4IVMbfmB3cbRznPFaNrbRWdtHbwrtijUIi56ADAH5CgB0KNHEiMxYqoBY9T71JRRQAUUUUAFFFFABRRRQAUlLR3pMAooopgFFFFABRRRSYCY5opaKSQDaWlxRilYBtGKWihIBaKKKpAFFFFMAooopAFFFFMAooopMBuKXFA60tKyAbilBpT0ptJ6bAFHekGelLTQBSikI4pwoQCGlooprcAooopgZfhw58NaXxj/RIv/QBWpWV4cbf4b01sY/0aMY+iitWh7gFFFFABRRRQAE4GabvB6HI9aVuVOOteA+de6No+tscyaVrct1bFQMiG5UsyE+zrxwOo5IGKAPfgwIyDxRuHrXmVn4j1KC08Q28d0ipp2k2L2g2DKO8bFj05/g/yabdeIPEl9qmopZa5p2mW+mWVtMxvLcFZmkXJ3Nn5QDjOB3HrwAenbxz14pQQa8S1HxPfaP408WvpqbrzUJdKt4ZIwHEZaCRiyqxUMcLgAkZJBPpWja+N/FCKuh3kZh1K6vYreDUbmGKPyQ4Y4eFXcbsIQozyDnPynIB65uH+RSbxnFeR33jLxRYDUNEjurW71K1voYBfxRRgvHJGXwkLuodwVwRu7+26pLfV7vVL3ww2oXP2q7h1SRJd9s9tJERGh2umcbhuP8AeX0J60AeriRSM54p24V48+ra/qs3hjVrzUbZ7C81pFhs4I9rRbWdeXz8wwGBBHB24Pan+FvHHinV9es55oX/ALKvbh4fLa0REjTLAbZBIWLjA3ArjhuvBAB69kZxnmjcD05rh/Gms6va3ltZaNqEUFyYnmeBLQ3E8iggDCnCKo+bJZhnt6Vz2j+K/Fniy/sLLT7yy08zaMl5NJLbmQlxPJGxUZGN2wHByACepwaAPWdw9aQOpGQePavKtH8a+IPFqaVZ6bcWen3zWM19czSxb4nCztCqqM5GShY+mRzWx8Pbl5/hJbXNxOQxiumeVmJIHmSck+w/lQB3nmL17etO3DGc14RYahq9jp/hTTbyWZ4LvUrG+tbgZG+N/wDWRMc4bazr7nOSOldR/wAJnqy7AZotzeLzpAxGObfnj68fe6/nQB6eSKRWDdDXn9rruv6hf/2jFqWlWmkLqZsjaXTYMig7flkx/rCeQuO+M8ZPN6d4m1eysLXTtNaU3d7qN4xk8kzsEj2/KqkgEncD14A6c5pgey7gTjNG4A4zXmFj4s8T63eafocK2+n6jtmlurqaLKyRxkKBGuThyWBZT0A98VTtNe1nXfFXg6RrryN0t1BLGgJjkeIfvHxnDBlICj+E5IzSA9bDAjI6UAg9K8h0jXtWji07RdLuIYbrVdWvVFzMjTCNIk38BmJJOQPTjgDtW0LxNqtrp1ppVvclL26vrqWa5+zSXG1VPISMbiRuJ55AC++QAezkgDNN8xQM5GPWud0LWb7U/DEtxqFq1pdRB42yCN5XjeAQCAeuD05HOK8g0Brx7Xw7MkepWV1c38cY1Wa7cwTZZsRiMZ5IAHIAOOSBmgD6D3D1pC4HU9Oa8qPhPTpvitPojS332FtGW/2C8kBExnZSQc5xjt0rb+ITyWcXhOOCR0DeILSJsMRvXD/K3qOOhoA7vcKTeuQM8npXlP8AwmviRb25vDJYNplr4hbSmhEbCR0LhRzkjKgjnjJJyPlwc+08R6/oOneKtdikgn0zTvEF59ohmZjLMpdUCoeiBcgjr1PHHIB7PuUdT7Ubh/kV49NqOpyC6+wyRxXS+MjbRb2cxn5TjeNxJGcEhcDjjFJqXirV11XT9A1hbabULHxFYRSXNsZI45I5kkZSFDg7gF5DZXnoaAPYtw9falzXkOkeKNd0zT9ellniv7iXX5NNsllMhVLgnHUsdsA4wg9+eRWjqHjrXPDen61b6pBZXWpaZHBcrLbqyxzxPIildhbKuATznHQ9iCAemZGaXrXluseLfGGjzCG8TS7cwQmeWcWk8sEpJJWMMp/d/KMbm6nnGK9F0i9OpaRZ3zRrGbiFJdiyBwNyg8MOGHPUdaALtFFFABRRRQAUUUUAFFFIelABuHrRkGvn6fV5bHSbzUxc+Kn1KK9PkzpcyiyQBwcOzny+mQQcjJGRiuz1H4oz2GqXUFrYw3lrp8gguNjP508gwJBEAm0bGznceex9QD0/NICDXndx8Rrm38Wx6U1jbLBLdLarHLK0VwQWx54DLtaPsADuPaq0PjeTS/D8l3a2ksqyapdQPPfXsssUOxjyzhGZVOMBQMD6c0Aem5FLXmcXjfVNXk8NXNrHbW8F7evBMsd2sok29cEIeMZI5U54IHJq5ZfEZrnxBHph0+BUluntlZb3zJFweGZVTaAc9N+cdeeoB6BRXn2k/ES+1G20e+m0JINP1S5+zRSC93urZPJTyx8vB5z26cjNnSvHN5qcMWpLo6LoUkkyfbhd5KLESGdk2jCna3Qk/KfbIB3FISB1Nee+HvifHresWVi+nxwre7vKaO5MjRkAlRIuwAbgMjBb3xzTdb1650f4i6tctJPNZ2Hhdr4WYnKxs6yuc46biFA3YJoA9EyB3pcg152vj7Vri3WNtCSylvNNkvbKQ3gkGFBOWATjjDDr1AOCSBn3nxVk0LStHiu7S2udSurJbqTdeiFPLK/KxbZje7BhsAIGDk45IB6pRXn9l8R5dYXSf7E0Ka+kv4nldPtCJ5ISQI+SeCAT1B54wOeFtfiJdTSW00mhmPTLjUBp4uxdbsSEgAldnTnr6j6EgHf0ZArzpPiZONJ1HVpvD0sWnWYKi4a7TbLL5ioEAPI4O7djAANYOo/F27vvDepzaZZxW13ZtCXmju0njVHbGRx8xzhSMcbwexoA9i5znIxRuHrXnHiT4oyeGb82l3oil0gjlkX+0IlkywzhEPzOBggsBjI7Dmqtz431mKTxhLcWlxBZ6bEssMkM0O+LhdoGVYEupL8qdvQ89AD1KivPrv4iz2ttdT2OhXWp2OnRj7fexzxqInChmXBxuIBGccDvinX/AMRp4L7UYbDw/PfwafFHPcTpcogSNow+4hvbsMk4PpQB39FVrC8S/wBPtrtAQlxEsqhhggMMjP51ZoAKKKKACiiigAooopMBM460oIPSmMu9Spzg+hxTlGBiktgFooNFADe9OpO9LQAUdqKKYBRRRTAKKKKACiiigAooopMAoopCaQCnpSYNLSE0ANA5zSAFW68elOHWgjnNC1AdSHtSZ5p1CAaCcYp1IRS01uAUUUUwMnw0pTw3p6nqIF/kK1hWP4Y/5FvTxnP7lefwrYFN7g9wooopAFFFFACHJBx1rIbw1pDaXLpp063+xSv5kkBQFWbIOSPXIBrYooA5698FeHdSuYp73RrO4kijEaNImcKBgD8B09KxfHWnaHpmn2+sXPhqy1K5t5IoIhKRGSCdoBbacgcYByK7uuM+Jbf8U/Zpx+81G3T/AMfz/SgDJuodau5NRe4+GdpOdQ2C6LatEfO2DCZyvYE46YzUENpq8OiyaMnwtsxp0r73g/taIqWz94/LnPTnrxXp/aqGsXzabpVzeJEJTDGXCFwuce54obtqNK7sjzh9N1IaMNJ/4VNZNZbvMMS6rCPnxjduxndjjOc44zinWcOuabFaQ2fwmhiS0laaHZrUI2yEYLdMkkADn2rU1DxNNqWhahFG4RlSNlubORxwZFGAcA557cHn3rWm8RXllFei4sUaW2hWZI4p/vgnGMkAZH61HPE3+rVLfp93+Zx0Wn6vDqjanH8ILdLzzRMJV1qAEOOcjjA/DHSnW1rrlnrB1e3+EMCXzMW80a1ASpPBKgjCkg9QK6i18ZSXMMoitYZZRLFFE6ykROXzySVyANp7Gpb7xLqWm25a90yKIicRecblfKKkEhh/ETkY27f5U+dCeHmnZnM6sniHX5reXV/hSl01vnYW1uE8HqCONw9jxT9O/wCEh0h0msPheIJ0iNup/tuEkRb2faD/ALzE+1dJZeKpLmK1le2jWKW7a0eRZCQGxlSOOh98YqNNXm1HU9EleGeBLhrgoqzkK6BflZlxznqPTg+1HOtweHqJ6r+v6RycumatcafZ2dx8J0e2si7QRLrkR2liSwPTcDk5ByDnpWlZXviix0b+yoPhkY7Pa6+SutQFTvJLdeeSx/Out0HVrvVrQ3U1pHBbsP3ZEpZmwSDkYGBx+NUYdYmTwne6z5v7yYySQB+VT+FB244B/E0OVifYz5uXre3zOeuDrksGm23/AArEvDprRtaBtYgUxFMYwQc8Y79cDNVjo902ry6ofhjKL15luBKNZix5obIfaHwDnk4HNbNhqc//AAjmtWj3rXFzaws63CPkkMmRgg9QciqWk3t7DqGmMZtWjS4AEpv3DRS/LwI8ZIPPHT3PGKn2qvY2+qS112/HS5Tj026h8Qf22vwwdNRMhl8xdVhxvJPzbN23ccn5sZzSy6TdXVilhL8M5TbJM06sNYiDo7csVYOGGeOhxW3ptlf65Zrrceq3UN28hMcPmEQKqtgKUHXIHP1+la9lLNb+J7yxd5WingW6QO5bafuEDPQcA49TVKV7GUqVm1fVbnH3Ghy3OmWmnyfDKRLazLNbrBqsUTITwTvVwxJGM5PJHerJtLtV0tV+G1yg0ty9n5eqQr5RJBPR+ckc5zn869IApaoxPLpdIluNPW0f4cXnkJO9wo/tZA4kb7xDCQMM+mce1RvoRfS4tPb4a3n2aGVpYgurJvjZsbiriTcAcDgHHTivVcUmKAPP7S71Ww0U6TafDq6hsfLaPyo76EZUjB53ZJI75zVAxXQ0mw0wfDbUfsenzLcWka6lHmOQEkHO/JPzN1OOa9PxRtFAHnf9raqNfGt/8K91L+0Ps/2QzC+j5iDbtu3dj7xJzjPv2pNW1XU9ZazN98PNUmNldJd25F7GuyVM7WOGGep4ORzXopGaAAKAPK2MrW80L/DbV/LmvzqUirfpk3OQd+RIPQcDjjpSTEy6TqWlv8N9aaz1O5a7u4xeKPMlZlYtuEmVyVHAIHHSvVcUYFAHkt20N7a3FvP8NteZJ71r+QLdY/0ggqXBWQEcdgQPbvTbSK0sra3hT4beISIL4aijGUM5uBnDs3mZb7x4PHPTmvXMUYoA8icW0seqQS/D3xI8GpzfaLiJpAU83JJdR5mUYk8lSM8DsKWOKyTS7vTz8PPErx3bo9xLJKGlmKHK7pPM3EAjOM456cmvXMCjb9fzoA8o1byNb1Br268D+Ko7h4xDK9vL5Pnx/wB2QJINw5+vAGa6Cz8WXFjZQWtv4I8QxwwosccYgjAVQMAD5+3Su32/WjAoA5IeNbojnwd4kH/bvH/8XSjxrcc58H+Jf/AaPn/x+uswPSlwKAORPjW6x/yJ/iXtj/R4+f8AyJS/8JtMvB8IeJv/AAFj/wDjldbiigDkT45kHXwh4n/8A0/+OUf8J1Jt3f8ACIeKD7CzT/45XXYpNoznmgDkD4+devg7xVn0+wp/8cpv/CfSH/mTfFf/AIAp/wDF12OKMCgDymSfTpfDV74ek8G+MWsb2QySj7Mm/JbccHfwMgDFMuxp2oak9+/hjxxD5zIbm2hi8uK4K4CmRQ/JAUd/wya9Z2ijaKAPJJdP0q41WS7fQPGot7i4+1S6eI/9FebO4uyZyST15x+QqeTS9MawitodJ8Y2kkNzLdRXVvDsljaQ5cAjsenSvVMD3/OlxQB5bBpulWq6cIdI8WJLZ3pvTcG3zJPIcbjKxBzuAAOMH6VHa6XptrqVveR2HjFvs1w1xBbPADFGW5KhcdCe556c16Dr15LY6LdXMB2yRrlTjPOa5nStd1GXULVP7UttRjk3NOsVoYvIUAnklj0JAz3weOeJc0tGawoTnHmW3+RmWlhpllo2jaZHpPinyNIuvtcDG0G5myxw3HI+c9AOlQ2el6RZXyXX9leLJoYJZJrezmtd8ELPncVUAH+Ink+tdVaeMYZ508y1kitpciKYurbyO20HI4zS23ik38MjxWc0aFHaKYfvFJXscdD3wcelHPHuP6vV7HL6NFp2hXkFyln42uUt1YW1rcQO0MAbP3UAHQEgZzx+FSasdK1fVb++n0bxasl9pZ0qVYtPIURMSdwypIb5j3xz0roV8UyW1pp8bW0l5ez2qzuI1CZBHJAzyTyQB6Uv/CR3TeI47T7I4tHs1nKlcSrknJIBzx0xjOaOeIewqdjmmbSTLp7NpHi//QdPbT41/s1sGNl2Fj8v3sdxge1Zy2WnwrZPBH47hvLWPyFvI9PZZTB1ETYj2lR2+XI5rvIPFayTSxT6dc2zCAzxCUAF1HXI7H2NFv4rgmuY0mtZ7eGWEzRySdGAAJ6dBjufQ+2TnQvYVOxzOn6hpunatbagNP8AGU0sFk1mPtOnXEoYM4dnJKFixIHfAGAAK5rQLKFFt5NZtfFo+zag17FZR6XK0G8fcc4iLZxngN+XNelW3i21kKtPbzWsUkTTwySLxIigE4x35qxpniMahem0ksbm0kMYliaYDbIhOMjBzkcZBx1HvRzITozSbtscajaCnhm50NbDxcLeeYz+aNJnEsblgwKMIsAggEcfnVe6tdO1LQNR0zUbnxtePqBjLz3GlXBEewgqFQRBFGRzgZOeT0x6sKdiqMzyDUtG0rVbvUZ7i88YKupRQrexxaJMonaJQoJJgJHTOBgZPpxVy703Sb062r3fidLbWIEjuIBoNxlWUKA6t5ORwuMHI5PtXqeKMUAeV6hpei3Mt0Le98TWNlfbft9pDotz5c5UAbhmA7GIUbivXirDf8I5C+vyebrsS6zax2zqNHuv3SpEYwVzFzwe/cV6XtFGKAOLsfHXhfStNtbI3d/ttYkhDPpdyCdoCjP7v2p8nxU8HQuEk1KdGIzhtPuAf/RddjtGaNopAcUfi34JXrrEg+tjcf8AxFQ/8Ln8AA4/4SBc/wDXrP8A/EV3e0UbRTA4T/hc/wAP/wDoYU/8BZv/AIinj4xeAW6eIY+mebeUf+yV3G0UYFAHD/8AC4fAW0t/wkMWBz/qJc/ltpw+L3gMoW/4SKAAdQY5AfyK5rtcc0u2lcDjR8WPArLkeI7QcZwQwP5YzTh8VPA+0n/hJLLH1P8AhXYbRSEDNIDkv+Fn+CP+hlsOf9v/AOtTh8T/AARj/kZtP/7+V1W0E8gflTtox0H5UAcl/wALP8Ef9DLp/wD38o/4Wf4J/wChlsP+/ldR5MWT+7Tn/ZFIbaAnJhjJ6fdFJNAcv/wtDwPn/kZbD/v5Sn4n+CcZHiWwI9n/APrV0ws7bP8Ax7xf98Cg2Vrn/j2h/wC/YpgcyPij4IPTxLYf990f8LQ8E5/5GWw/7+V0v2Cz/wCfSD/v2P8ACkbTLBvvWVufrEv+FNgc6vxL8GMOPEVkfox/wp4+JHg84x4gs+f9o/4VuHR9Mbrp1ofrCp/pTToeknrplkf+3dP8KAMf/hYnhHH/ACH7M/Rj/hW5p2p2eq2ourGdZ4SSA69MjrUH9haR0/sqx/8AAdP8K5/4ZoI/Ce0DA+1TYA7fOaAOyozR2pp60gFozRRikAHpSUHgUA0XATnPQYpwpKXNNAIRS4ozQDQAlOoopoAooopgY/hgbfDliPSIVsCsfwv/AMi3Y85/dCtgU3uD3CiiikAUUUUAFFFFABXGfErP9h2HTnU7cD67jXZ1xvxIydH0wDqdVth/49QB2I6VU1Gxh1Kwls7gMYpBg7TgjnIwatjpVHV786dpc90E3mNeFzjJ6Dn60na2o4puSUdzHPhGwkSdJZ7uQzoqyM02WIVgw57dAPpTj4Ws2t7mOSa5l+0KiF5ZclFU5UA49cVkXF7qaz6h/aDosyaYZMW0rqn3zg9cgjBGc9uopb7Wb+TSLmGzVRDa2SG4maRvM3Og+4fUZyc9faobjbY7vZ19LS3t+n/ANdPClkq3H766aScxsZXl3MrJnawOODzTX8JWbom6e7M6y+b9o8396Tt24Jx0x29azLvxfNprLB5ERS3gjkcySEvNlQTtC524z1bH5c1av/E9/A17Lb2cDW9l5bSmSQhnDqDgYHB578f0LxRHs8TpruX18LWa6Tcad5k7RTy+czM4Zw+QchiM9R71YOiwG506YGRTYqyRqCMEFdpz+FZt34ivUe8ntbOOSyscCcs5DscAkLxjgEdetVb7xq1pqAiWCIIApEUsnlyyhl3ZTPyfmw6HpReBPJXf9f15HRaZpkWlabFYQF2ij3YLnJ+Zsn+ZrLtvDEb2Mdhdl2trW7M0KKww6nkKwx0BJGPaqkutPYaneGG3klea+itgst2SoJj3fKMEL06Dr1p03i2aytWa7toFnW8NqdspEYwobcWxnuBjBNNyj1BU6/2d3r/X3l+bwvZNcXEsQe3Fxam2kSEKqlSc7sY+971Ha+FbW3uLeV7u8uRbAeTHNLlEIGAcADpUmi+IotY064ucIvkMyuUYspwM5BIBxg+lZ9nq95Bp1g4j+03+qytIqSSFUjGM9cEhQoHGO9K0VZgniNYt/wBW/wAixJ4Qs3mc/absWsknmPZCX9yzZB6Yz1GcZ9at2mnz/wDCQXepTptUotvAqkH5ByWP1P8AKsHStZu7dJ4/Ka5vbrU5kSOW5JSPGMjcQSFHoB+FRQXl3NdDz5J4mOtpE0YuGIA2crnuvfGMe1HMlYt0q+vM+h34I6UtYPhyaYrfW00pkNtdvGrMcnYcMuT34b9K3qtO6uck48srBRRRTJCiiigAooooAKKKKACiiigAooooAKKKKACiiigAooooAKKKKACiiigAooooAKKKKAKGq2H9paZPaF9glXG7GcVmyeH43udOmWRV+xKynCDMmV28n9au69dy2WjXFxAQJUA2kjPORXM6dr1/JqlqiajbX9uwZ7oJalDCoU98/wB7A7/TnIym43szppQrODcHpqW7Lwc9pKgbUWe3jzsVIESQcY5ccn9OQKbbeD5Irvz5NRViqOqhLdUZsqV+cj72M5qxB4zsZLhUkhlhjcMVkdlI+UE8gHIyBxxRH4pivLS5mgt5o1WGR45gvmISoJ52nAPHRsenWi0EW5Ym7b/Igu/CM9zbWcA1CICC2W3IktQ4bH8Sgn5TUp8LTx3NvLDqMqbLIWcpC/Oy8/MrZ+VueDzSr4oW2Syt3gmurua1W5PlIqlgepC568E4GaefEVwNcWD7JL9la1Ex/dHzF6nJGc47YxnNCUBXr7evYpWPgue0nErX8Lbbd4RstQmdwxuPzcnnnPWrt14XN6NOjmugYrW3kglVY8eaHTYcc/LTofFaSSzRy6fd2zx27XIWYKCUHtng+x9DT7XxRBPcrDLZ3Vsrwm4SaZFCMoGexJ6c0RVOwSniZO/6FWLw1fyWRsr/AFXzbVYGgRIodh5xhmOTuwAOMf8A15dC8NzaXdedLdQShY/LURWqxk9PmLcknA9cU+DxVbuPMuLS6tYmhadJZkG1lHXoTzgg4qfTfEUd/em1e0ubaXyhKomVRuXvjBPI4z9RjPOC1O6sS3X5WraddjbWnU1e1OrU5gooooAKKKKACiijvQAUUd6KQBRRRTATHNLRRSsAUhpaKQCcUtIRQKSeoCDrS4poPPSnUIAHWg0UdqEwFoooqwCiiikAjdK5H4b/APIpqfW4m/8AQzXXHpXH/DL/AJE6P/r5m/8AQzSA7HtTTTqSgBKKKM0gDtRRjiikMKMUClzTWwhKWkpR0prcBaKQ8ClpoAooopgZHhnjw9Zf9c61xWN4X/5F6z/651sim9we4UUUUgCiiigAooooAK4/4hAtY6Io6trVoB/31XYVyHj7/VeHf+w9Z/8AoRoA64dKq6hZwX9lLa3KkxSDDAHB/A1brF8UyPH4bvXjd0cIMFWKkcjuKT2Kgm5JIrQ+FLGJZ/3t1KZ4vJd5p2kJXOerUXXhKwunYtJcxh41jkWKUqJAowN2OuMVQ1LxhNp+pXNotmjraBC48zMkgYDkAZ24yPvYzkYqzeeI763a6aLT43gtrhYWJl+ZtwXGBjAOXHf+dS3F6HSoYjR338x1z4P067kmZ5LxBMqrIiTkK20bQSOh/lVyTw9aT2t5BI0uy7KmT5ueAAMenAFZcmtT3PlRXEBhmi1COBxBOcNnJ64Bx7H86ni8TXD3MVqbELcPfNalDIRhFXcXBxzkYIHoetK8BONdK19v6uT3fhWyvLiWRprpEm2+dEkuEkwABkfh2qO78H6bdySh5LlIZmDSwRy4Rvw7fhTY/FDvp9jcm0UG5vBbFfN+6OeQcc9OlZ761d6rNpVwsH2exlvNsbrcMGkADAhlAHB9DnpQ3C1xxjiOrta/4f8ADG62gWjzCUtKGF0LrqPvhdoHTpjtTLjw5aXAcmSZJGuPtKyI2Cj4A446cDg1kabrdxBb20dvaPcPdXM0S/aLwsQV77ivT2xwM9elOn8bra20ZuoIILhp5IGEk5Ea+WQGbdtyRkjHHcUc0LahyYhSsmbthpMVhZPaiSadZGZpHncuzk9ck9u2BxWXbaAZdOtrW6mljksJW+zzwuN23PBOQR04IIqax8TRaj4Zn1aJEAiRyUDhhlR2PcH+tZ88GpnRLS5F7dsjRGe5S2GZpXbBVUzwoBPTgYHpTbRMY1Lu7tqXB4SsxapFHd3ayxztcJOsg8xGbBPbBHHcGprfwzY2oTEs5K3X2vLuMmTG0k8dMc1zctvc33hyDWpNXvxduyIy2100cX+s2cqMDdjr7g+lXprCRdZtdBXU9QFu0TXMkjzkySHOAu70GOlTeO9jV06mzn3v8tzc0Gynsbe4a6Kme5uHnYKchc9Fz7ACtncB1rjbiK+0LR5LqS+a7axufOjHmnLxEgFJPfBPPPNN1HxOlnqFxfMy/ZbfbaR+ZJsjMpBdyxAJAUAA8HvTUlFWMnQnUk5LX0+X+Z2uRRketcfYeN4tTAS0jgmnFwkDrHOSo3AkMG29PlPBAPH5yweKbtzB52mRoj3ZtHK3G4q/sNoyPfj8e9OcSPq9S2x1RZc4zS7hnGa4q08SanbaWZ7i1F3LJfNbRqkgDc7jj7oHGAASRnOTjpUz+IXsL28lubaYTrFB/o3nBlDv2XjH1PtSVSLQ3hqibR1+R60Vzdzq159n23djNayLcQoGgmDK+5h0YqD7EYH9aiXX7q2i1W5uIY/KtpQgzKAFOFyCSAMc59ecelPnQlQk1c6jcPWjNcRN4rlv4rKSzXDfbkiYRSZSUFSeCQDjp2FXJfED3EggkguLa5gvIYpFikUghydpLEcr6jg0e0iN4aotzrKWuaHiaTz3RbBzAl4LNpRIOGJxnb6dPzGM1UTx5Ztqa2hjCq0/k7jIM9cBivZSSOf0FHPESw9V3sjrsikJFYupXcsmr6fp0btGJS0spU4bavIH4msTSb+4vryeKfVdUSQXLRokNorRABuMv5RA98t6Uc6vYI0JOPMztc4pN64zuG317Vyrx6l/wkiaZ/bV4IXtWm3rHFuB37cA7OmD6UyFdU1Zr+6t9UaD7PO0NvCiqI/lPJc4yc/pjilz+Q3Qtq5K3z67HXg06sGGe8ttfiguZg8V1BlUA4SRMbsH0Of0rdU5FWncxlFxt5i0UUUCCiiigAooooAKKKKACiiigDP1ewGp6XNZmUxCUAbwM45zWbdeHILq706cSLELQOrKqD96GQr17dc96ueIr2XT9DubqFlWRANpYZHUdq53TdevX1CFDqFvf2xV3uHS3MXkKFJB6njIx+dZycb2Z00oVXDmg9Nf+CX7HwtLaYRr9WhRCkYS1jWQZHUvg5POeAOlVB4LkkaaS41BTI0MkSmK2WEtuUrl9p+fAOe3NWrfxlZSuvnRSW8TI8iu5DfKoJOQpJBwDx7Uh8UfaNLu7mG2mi2WzzwysodG2jPY4B6cEjNK1OxX+1JttW+4j1DwlPeWlvAL9AI7ZYD5lsHBIH315BQ/Q+lPn8KyvOjRalLEhsBYyEJ85Az8ysCNp59D2qWTxOtsbeAW091cPbiZvKVec+gzyeDwPzpD4guF1427WM/2P7KJiRHl175I6/7OMdadoAvrHTzKlp4Ou4GkL6hbndaSWw8u0CY3cBjhuT0/Krtz4Ya8Fqkt0BFFZvaOBH8z7l27gc8fkafD4oiJuFntLi3kit2uQkigFkH48H2NLa+KIJ5mWa2uLVRbm5DzoADGO4wT6ii1MJPEfcQf8I/qM9jJY3uqeZAYfKRYoAmDxhiepxjp09c1Lofh6bSrlpZZ7WX5dg8qzSE9epIJJ/z+BF4rtmLme1urVRCZ0MyACRR124PUZHHvVrS9dj1G4a3a2ntZgnmhJ1AJTpkYJHXikowTREnWs7rQ2F4p1NXkU6tTnCiiigAooooAKKKKACiiigAooooAKKKKACkyKWkxUgJSikpRSV7gJRRSgUkACgiloqgCiiimAUUUUAI3SuM+F/8AyJMPX/j5n6/9dWrsXJ2nHWuR+GHzeCID2+1XWMf9fElIDsM0ZoxSUtQFNJQTzRQxoKKKKQwpM80tBAyKBBSgikooT1AU9KWjqKKtCCiiimBjeFwB4ds8HPyVs1jeFv8AkXbP/crZpvcbCiiikIKKKKACiiigArkPHx/deHf+w9Zf+hmuvrjvH7EL4bH97X7Mf+PE/wBKAOw7VU1Cxj1GyltJ8+VIMNt4P51c7Vma7eXVjpFzPZQefcqn7tNpbLdMlRyQM5wP060m9NQvy6lC78J6feTTSytcAzMHZUlIXcOhx0z9asyaFazQTxSGQpPOs8mGAO5duMe3yiuP1LxFrsnhi/k/tHTI5raaMTSQQyxyRxsQACknKHPc9RngHmruseKdZ0m5nkB02a2sY4jdRJFK0jFgCSGB2xjngNkkD3FSuXcPrcv5np/X6HRf8I/Z+e0x8wu1ytyfm43qOPw5qVdHtV1ZtT2MbgpsOW4xx29eAM1iN4mv4r99NlS2+2tqawQhY2ANuw37iN2SwQMCRxnHHUUsPiXUJdKvLkpbCSLVxZIAjYMZlRMn5vvYYn06cUe6J4hvW/kW08K2MU8EivdbYZvPijMxKK2Qen4Dr+HU0tt4TsLeaGSKS62wymWOEynYrE5OBXOa14i1e+067u7XyoNLW6W3jdGZZwVcAuSDja2MY4POc9QJNO8RahbRTLEi3Ek2v3NoFuJXICAtgAnO37o9hzgei90f1yd7cz/q51EHh6ztWt2jEhNvI8se4g/M4we1RSeFrJ3Vw86SpPJcJIkmGV3+92xj2rCk8XatbwyadPHYtrYuTbhoo5WhA2CRX2DLnAYAqDkkHkCug0PVru80mWfUIBFPA7I5WJ0V8AHcqv8ANgg9/Q1XuvQFiZN3UiaPSLaLSJdNUSeTKjo259zHcME59az4/D7zafYLdzyw3dpCYRNbyFSy4AJz6EAH2rLttY1WLRdJEEsM2qawXnjlud3kxKRvxtU5wFKgAEc88Vmr4oey0zUILu/jt7q51Wa1W4luAY7UBV3MC5HyjJwB3YdMkhOSuL6w46JnYx6FYxaOmloJFtlYOPn+Ytv3nJPvS6roVtqk0MzvPFcQg+VLBIUZc9fr0HH+NcT9rurz4aJrH9q3ovbYSgtFcldzeacB8dcDGB6VvS2k2inSbuDUb2czXaRSrdXLSKyyDGAOmQdpH40rp9AWIle6fmWrnwxGulrpNorm1uJt93JJMS7Dgtz3JwB7Vc/4Ru0+wR2o81fKmM6Sb8uJMk7s9+vetpeRTqvlRr7WbtqYkXh22jaNy88kqXH2nzHfJZ9uOfb26Ui+G7NUiUNNiO9N8PmGTISTg8dPmPFblFLlj2F7SfcwF8L2ymMebcGOO7F2iblwHwfbODmpL7w3Z6hLdSTGUG5CBijYK7PulfStuijkiP21S97mB/wjNu8jSy3F1JO8sUryu4yfLOVGAAoH0GT6mi48MwXEs7NcXSrLOlwFUrhJFAGRlcnp0OR7Vv0UcqBVZrZnNHwjasxc3N7vM4uN/mLneBjPT9OnFPTwtbK5lea4kna4juHldhukKfdBwMbfYAV0VFChFdBuvVf2jFXw/AkbKHmO69+29R9/IOOnTj/69V4vCsMdwrpd3iQrObjyFlCqWJzyQNxX/ZJxXRUUckd7C9rPuYt/YztrGn39sufK3RSqe6N3/AjP4mrGmaXFpsUqRGRhLK0rFyCcn6DpWlRTSSJc5Nct9DN/stP7ZGpFn8wQGDZkbcFt2emc/jWddeF1ma5WK+uoLe6YvPAhUqxPXBIyue+DzXR0UnFMpVZrZmDDp9x/b6TSR7bO0txHb85JZvvH16ADmt1RgUtFNKxMpOVrhRRRTJCiiigAooooAKKKKACiiigDL17TpNW0eeyinEDy4AkKbwuCD0yPSqF54cW7vrSdXSKOKOSKVBH80quu372ePXvV/X5rqDSJDYyLFcs8ccbsm4KWdVzjv1rJHiBzcac8kn2eIJcfbVdMbWjUZ6jgfxA9xz0NZy5b6jVeUNE/6Ymn+Frm0YRvqCG3SNkj8u1RZBkYBLnJJA/P9KqJ4MugtwZdQgMs1s1uGhtBHnIwWYBvmrY0/wARG9uLWKbT7izF3CZYDMVO4DHynBOGwQcemfSkvr6RNcFr59xFF9nD/wCjweYS24jn5W4xScIpWNPrVRa338kZ2p+E7q/SJEv4VVYFhIltQ+Cv8SnOV/CluvC17JcAw6l5cZsfsj5hyx+U/NnPrtOPYjPNbEWorBd2lq5uJPtSyMkssYTlcHaRgckZI4/hNZQ8VL588jWt4wW1SaO3VUJkDSMi7eckt8uATgAj3p8sb3GsVNK1ytZ+DryAzs+oW7GWze2xHahAM9DweffPWr03hmSfYstz+6XTzZEKpzk4+br7Djmmr4kmgu9RFzayD7OsCxWyFWeR5M/dOcHnA68bW7VLJ4q8mBzLpl0LtJ0hNorRtId/3WHzY2nB5JHQjtS5IbCeLm3dshXw/qdxYT2WoaoJoHh8uMRwBdhBGGPrjA+tT6BoFxpc0ktzcW8pKBFENqkWPU5HJpx8TOtruOmXP2w3H2dbNWjLl9u/ru242kNnPT3pX8RzCGAro181zKzg2p8tHQIcM5LOF28jBBOdw98HLC9xPESkmr6M3l4pcis6DWLS40g6mJQtsqM7swxs253BvQggg/SsW58V3CaVfXB0e7tJYrR7mD7Xs2yKO52sSMZUkHBweM9K0ckZNpK51YYHoaNwzjPNc/8A2pcxeCZdUlVxcpZvPiUKPmClhwMis+y8QefdaYtjqsOotPJtuoY9jmJdhJbKfdwcA5z1xwSKTlYXMkdjRmsOHxGs1/8AZxZXawMSkN20P7qVsZwOcgdcEgA44PK5qS+KWlsL+eKwvIIobWS4hupYleOVVGQVAfvwQH2Eg9qfMh3OnpM1hN4iaO+isxpt9P8AdWa4hjQpCxAIDjdu6EH5QcZGcc1Xt/FMzwXkkmj6huinEUMCxqZJTtyQPnwPXLFRgjnNLnQX1OlyKWudPiqL7JbTLp188tw7xLaqi+akiqWKtltoPGM5xyCTjJA/iuH7DFcW+nX91NKzILWGNRKpQ4cEMQBtPB554xnIo5l3C6Oiorn5PFdmDCLeG6u/MRZGFtCWaFDn5nHUcqeBluDxxW3bzx3Nuk0TB45FDKw6EEZBp3QXJaKKKYxO9B60tIakBKd2pBS0IBtFLSUtgHUUDpRTAKKKTvRcBaKKKAGtyMVx/wALjnwFat63N5n/AMCZa7HFcd8K/wDkn1n/ANfN5/6VS0AdiaOtLRQAmKQ06kxSYCUUUVOowoPNFHemrgFFFHektxjqKKK1JCiiigDE8Kf8i7aD0T1rbFYnhP8A5F21yMfLW2Kb3B7hRRRSAKKKKACiiigArjvH43f8IyuSCdetcY9tx/oa7GuP8eDdN4WH/Uetz/47JQB146VU1KxttSsZbS7UtDIMMASD19RVsdK53xtdXdn4WvJ7ObyXjCkuM7gMj7uOhpSdkTJpJtgvg3SBZ3dsy3Eq3QQSyS3DvIwQ5UbicjFQ3fgfSL+R5LkXblwu8fanAdlUKGcZwzYHcHuetZ954r1iG+ns7azhnmskjE6JBM3nOyBsIVBCDngv1/Cl1HxZq1tb6nfRWVqLPT2j8xZi4kYNHGxXgYBBfrz9O9L3TLmpnSf2NZHWE1UxZu1i8oP/ALOc/nyefestvBukNfteE3Ibz/tQjFw/lLLu3F9mducjuPX8Kc3ivUGj1C/tba2bTtOmMMyuzec7KFLbewwWx3z7VmQa9fwa7rl0zeeA1pb2cBldY90uMccgHByxI65wfRNx6j5obHQT+CNHubyS4ZblRJIJTClwyxeZ3cIDtDHucZNWIvC+mwNG6pIpS/e/XMh/1zZ3H6HceKy7rxRqunRahFd2du93ZRJcsYNxR4SQGPPRgMnqelQXniOXUb2xe2JFl/bMdpFJFI6GQiJ2fcONyZwAOhxnkYo90d4LobV94U0y/Nw0omWSaYTmSOZkdHCBAUYcrwB0q7pmlW2k2ZtIPNdWYs7TSM7ux6lmYkk/Ws/w1rOo6yk09xbW8VskjxoUZi7FW4OCMAYx3OfaqNpZJ4lOo3Ut7qNsVvGt0+y3bxYSPKgYBxySzevIz0GGmugJxtddSaDwrFNottp+ozyFrNyLa4tZWhkROgwy4IO3g881oaV4d03SbWS2ghZ1kkMp+0N5jFiACcnn+Ec5rgIPtR+HsWrHVtUN3c3RhZjePhVE7L8ozwcKM+vPrWnrYuvDkOo2lpqeo3KTaRdXA86bzHt5EUbXDHkA5wOeoqHJJ7Ee0ja7R1K+GdNTw4+hBZBZMCCN/wAxy27731p2o6ZcXt7pSxlBZWsvnS8/MzKPkUDHTJyef4feuP8ADtlPqscXnT+KIHe1Li5mvCYHYrjIGc/xbh9BXYeEtSl1fwzZX0/+ukQiQ+rKSrH8SCapO5cZKWljbUYFLRRVmoUUUUAFFFFABRRRQAUUUUAFFFFABRRRQAUUUUAFFFFABRRRQAUUUUAFFFFABRRRQAUUUUAUtQtjd2yorbSsscnTP3HDY6jrjFY974VtbvXv7TOQJIXhuYiMiUFSoOc/LgEjpzkelX/EE13BpDtYSpDdNLFHHI6bwpaRV5Hcc/8A1xWcmvtJNayzN9miS3uHu43XGxoygOcjOBkkHjIIPeodupnJxvZkmmaHewXlvLqGoLdraI0dsFh2EA8bmOTubHHYdT34fqek6nLrCX+m6pb2n7gQuk1qZd2GJyDvXHWpLDXXuruCC5sJrM3MRlgMrKdwGMqcE4bBBx6e4IFXUNQuz4laxS7nggS0SYeRbiQsxdwc/KcDCij3R+6kP1DQbvV9C+xahfq1zuyLm2h8sqCNp2gk4O0sM575qO88MNJdzT2tz9mJs4beABNxjaKQurdeRnHH15q7BqX2W5tLG4knmkuVkeOaWIR5KkfJjg7sEkcchSazYvFTPdXEv2e5eNbSKaK2RFLSF5GVdrbuS2AcHGARkjnD0G7dRh8LX12t5JqGowTXdx5LI8driOJ4ixHys7ZByARkdTzzxZg8O3K2kIuLi2a4W6juHNvbCJCqHhAuSfxJNRx+JLiK61I3NpMDCYUhtFKM7u+eA2cHPHJOBg9hU0vitYIcTaddC8+0rbfZEaNnJYEq4O7btIBOSR0I4IIotFk+4OvNBuZLmS8tLtIbsXPnxNJHvQAxrGVZQRkHbngjtUF34f1GaK1n+12lxqMKurSXVoHjZWIOAgKkYKjHOfU8k1abxG62oLaXdC9acwLZ7oy5baGzu3bcbSDnPt1pp8SSbIUTSrx72TeWs8xq8aq2CxLMBtJxggnOfrhcsR2jYuLpEf8AYUmlyEmOWJopGjVUJ3A7iAAACck9KyptA1a/tbuLUdQtpGkspbSFobYpt8wAFmyxyflHTHetiDWLWfRzqiyAWqxmR3P8O3O4HryCCCPWsi68WTw6VfXDaVdWs8Nq1xCl1sxIo75VjjbkFgcEA8ZoaQS5bamnd6W1z4Yn0kSbXks2thJjoSm3OP1qvdaG06aTskRGsZ1kZgvLgIykfjupk2r3kHgmfVpI1S8jsnuNsqgKGCkjIDHjp36Vl6Z4nku9Qs4rXWNP1Tzm2zw26ANCNpJbIY9DgEEfxDnPFErdRNxLll4ZntL+CTfYmKGV38xbRfNkU52qWPQqT94cnA6cmq0nhK6nNwXmtYmks5rZnt4ShnZxgPIAcEj6ZyTyBxWpB4kjmv1t2s7uKGRikF1JGPLlYc8YOQMA4LAA9j0zXPivzdPvrqOxvLeKG2eeG5mhDRyqoPICtn0O07SQeKn3bFabIi1Pw3dahchhJbptMRjuUQpPDtIyAwPzA4PB4BbPIGKdfeHru6nZnlilt/tYuDbNuUSqF27W5wcHB9DjkdMXX8Q7NSSyTT72cblSW5hjUxxMRkBvm3dwcgEDIyRVO18WtcWlxOdJvy6XJt44EjUvIf8AvraMYOSTjj3AqXGDsHu7DNN8M3VnNYSTzW7G3upbhhBF5aEPGUCquTgDPqeBUlvomoWExmtpbeVjNcuUlBUESuHHIzypAz6jPSpv+EstjaW8y2l40s7vGtsIsyq6AllYA4B49ce9OHiiB7GG5htL2aSUsBaxwfvVKkK+4EgDaT689s9aq0LitFGdc+FLueV55ZLK8nktUiaS5t/uSjOZFA7Hcfl46DmunsLc2llDb5U+UiplVCjgY4A6fSsebxZZpHC9vBd3iSIsjG2gLeVGwyHccEcA8YLe1blvMlxAk0bq8cgDKy9CD0qklfQaSJaKKKsoKQ0tJjNSAUtJS4oATNBFIOtOoWwBSGlpKAFooopgFFFJnmkAlcd8LP8Akn1l/wBfF2f/ACZlrsc1yHwuXb8P7Ef9Nrr/ANKJKFsB2NGaKQ9aAFoo7U2huwBR3oxxSc5qGNC0UmT0xQM96EwYtKOtJSjrVLcQtFFFWAUUUUAYnhTjw/agcgL19a26w/CZJ8O2hI/h/rW5Te43uFFFFIQUUUUAFFFFABXJeOcibwwR1Gtwn/yHLXW1ynjX/j58Lf8AYch/9Fy0AdUOlU9S0+DVLCWzukLwSgB1DFSec9R9Ku1la/fS6fpE91DNDC8S7t80ZdcZGRgEEk9Bz1IpO1tRS0V2U5vCWkzyRySxSkrGkbkTuPNVBhd+D8xwOp5Pepp/D2m3Npf28kTCG+dWnAkIGVCqMf3eFXp6Vzjahq06aHPrFlbpPLqA8tAjoUTAAJG84bOeDkdOM1Si1XU9X1Hw7qFw9stnc3Uht4YQwdQMj5zkhjj6YNK6MHUgun9f0zqrnwlpN5dPPLA58wgyRiVgkhHQsucGprnw3p10dQ86BmGoeWbgeYwzsACkYPykYHT0rCs/EutN/Z19cpYf2df3X2ZIkDCWLJYAlicH7vIwO/4S6R4o1HVLy0shHbfaInuF1EKrYjCOUTbzwWPY56N6Um4lc0GbFh4csLBLlI45JDcrtmeeVpHcYxjcT0x2pIfDemW1nYWkUDLFYz/aIBuOQ/zck9/vHr61gr40vY7TQLq4hh2Xtrc3F0sanI8qPcAmTx+OarJf6zdeJvC8+pfYhFcedLELUuMAwsdrAn5sZXn17d6LxQnUh0/rb/M7HTNMtdKtnt7NNqM7SEMxPzE5NR6ZpjafPfhdv2e5nNwgBOVZgNwP4jdn3PpXIaJrWryWWl2OlpYwl9Pa5Y3IlcKVcqQCWyRkjqfxp8PjjVdQS0WxtYEke0W4lLwTTZYsQFCx8qOM5OeuO1HPEI1IWR0beFNKGgxaOYpBZRuZFAkO4MWLZz16saZH4U0mKG9i8uWT7ZAbeZ5JGZjGQcqCeg57VV1zVrmXwvabUktbrUZIbYqQVaEyEBvcYG7B+lYXxAvEtBYabb3S2n2eJ7vcZdmNikRKCSBy3HJxgHOOtDcUOUoxV7HbPZyWui/YtN2pJHB5VuZWOFwMAk4J44pdF06LRtHtdOiPyQIFz/ePUn8Tk/jXJ61fWGr+GdN1JmmnvZoitrb28joZZjgMpxjgMvPpg1S1Hww+leCJbu4vr19Qt4y+5bpwoYkcdeQMDr7+uKTaWtgc7apbI9J8xMgbgCenvTq4M2p8Ojw5cWs1yUnvFhmWSVpMiVPVj0BRfzruk+6KtO5pGVx1FFFMoKKKKACiiigAooooAKKKKACiiigAooooAKKKKACiiigAooooAKKKKACiiigAooooAqahaC9t0iLFQsscmQP7jq2Px24rKufDVtdancXrs2y5tZLe4iGcSBto3ex2rj349KseJJruLRm+wTrBcvNDGkjKGC7pUXkHqMH/AAqjBr37yCe5ZoIo7W4e7iZT8jxtHnqM4GWx2III4IqdLmcuW+pPp2h3dvfpdahqTXxgVktl8kR+WpxksQTvbAHPHfjmmanoWoXGtNqWn6qtm72ywOpthJkKzMDknj73pU1jrk097DbXenzWZuELweYyncB1BweGAK8e/U4OKOo3l2/imWyGo31rbJZRSqtpbJIS7PICTmNz0UegodhvlLF3oE2p6QllqN+ZrgPlriOMRnaSQwAB4yjMuR655ptz4bd7y6uILoW5kt4IoQkQxEYnLKeuCMkDGB0qzbX62s1pZyz3M5njkdbi4RUJ2kZVgFXBw3Hy9FP40oPEazXlzLsu3UW9vIluFjw3mO6qVIOctgZDEAcd84HYHy31Ij4UuLm2uxqGoJc3c7xyJK1sBGjJnb+7JIIweRnn1zjC2nhGWGC1ElzbCaG/W7drezESsqqQEChuOCeSTyTSx+JJLWXUpr+KSJIniSK3JTdll5+bOMd8k4AB6VN/wl9uIImNrO00tytqkMbRuWYqWBBDbdpAPOe3Ipe6SuRomutCuJblrq2vBBcifzo3aLcoBjVGUrkZB257c1n3nhCa8gjla7gm1ERvHJPeWonQhmz8qbgF2knGD04Oa1P7dfaqfYLgXbSmIW3ylshQ24sG2hcEHOe4HU4ph8RnaiJpt5JdEMz2q+WsiKrFSx3OFwSOME57dKPdKfLYsjR4ToUmlFQIXiaNvLVY87gcnCgAEkk8YrMm8Pajf2d7DqWoxzPLZyWkTQ2/lhQ/3mI3HcxwO4HHua1odZtJtHbU0kzaqjOzbTlQudwx1yCCMeorJ1LxLPb6RfzJYz2t3FavPEtyqkMB3wr/AMJZcjIPoKbsJ8ttTSvdMN34bn0rzdrSWpt/Mx0JXbnFR3WlNcPpTpIiyWUocsVyWXy2Qj82B/CobzUbm38GzahlluY7Myguq53Bc5wCV9+DWTpfiJb3UrCGx12HVfNZluYowh8oBCd2U6YbaDnP3qT5eoNxuXNP8M3VpqaTSTWJt4mYxiKxVJmznbvck5wO4Cknk+lVv+ETv5IryKa9tEE1pNbobW18rJcYDSANhiPYCtiLxDA9zDFJBcwxTvsguJEASVsE4GCSOASCQAR0JqtceI1l0e7vYkubaKO1e4iuWjV1ZQv3gA2CQcHa20n8yIahYdojb7QLy61NZ45bWKIvGzSeR/pChCDtVwRwdvcH7xHSq8vhnUPMYw3cBjF690sUsTFGDg5VwGGSCcg9OOh7bB1j/TWto7eeURuI5JY0BWNiAQCM56MDwMDviqOn+JnurWeWSyuNy3klskccRJO0nrzgYAOSSBnj0oahpcLRZHpPhy6057czXEMvlTzSkxQ7FIkHQAk4wf0x70Q6BqVj89hd24kM1y7CaJiMSvvGMNwQQPr7cEXV8SWskEDxw3MkksjxLCkeXDoSGU9hgg8k496SPxJbTW8UsMN1K8hkAhSE+YpRtr5B44Jx157ZotAEolC48OalJK0yXdpJPLbJE8tzaKxWVesigcc8/J0zj8ektIfs9tHCMYRQowoXgDHQcD8Ky38S2exHhjublTEsx8iBm2IwyCRjOcduvtWtbzx3MCTROHjdQysOhBGRWiSKViUUUUVQwooopAJjmloopAIKWk70tCAKSl70UAFFFFABSHrS0UANNcn8Nf8AkQtP/wB+f/0c9dY3auV+G3/IhaZ1/wCWp5/66vQB1lFFFAAaSg0lJsaCiiioGFFIKWiO1xBSjrSUoq0xC0UUVSYBRRRTAxPCX/ItWn+7/WtsVieEgR4ass90rbpvcHuFFFFIAooooAKKQnApokBHBFAD65HxzFqUj6HNp2my35s9QW6kjjZQcKjjv7tXXdqQgHmgDj/+Es8RdP8AhCr3/wACY6z9X1PVNatRb3/gS+miRxIFF4q5bkdiOxPWu93qOuKcvzDNANX0PNYpLu3EJj8A6gfJn+0Rg34bD4xnlv06e1QxJcQ3yXsfw71BZkm85MX64RjnJC7sAc5xjHPT09RI44603dk4pWQuVdjzK1e6s9Q/tCH4daiJgxZEN8hSNmySyoW2qeeoA61atdY1S01G6vofh3qEVxdbRM63MXzYzzjdjPJ6Yz37Y9FxS4osHKjyiyWWxuI5ovh1rBaFpDHvvUcKHBVlCl8bcHpjH40+0llsrm3uYfh3r3nWzO8LNdRts3KVKjL8LgkAdBXqG8ZxkcnA/wA/hQzbR0zRZC5I9jzaxvptMkgktfh9r6tDb/ZELXEZ2xltxH+s9e/WqjtvtLa3X4eeIYlt08pGiuI1Zk67GYSZIzzgn+ter4pDgdaLIXIux5tqmuanfaKbCDwJrlv5YU27KIP3ToQUIG/oCBxxxmnx61Ouo3GoTeANfkup1RXLeTIoCjgLmT5R6469a9G3CjAFFkVyrseUTrDPHFH/AMIL4qRIWkaMRtGm0uQW5EvTj8KtJqDJo8+knwT4se0uCTJvMbPzjoTL7D9fWvTRg0HAo5UTyR7Hm15rd/fX2ku3g3xJHaafIZfKEELM7hdqf8tRgDLHv1HHetseNrwDA8E+KP8AvxB/8errzgUdqLFJWORHje8x/wAiT4o/78Qf/HqP+E2vP+hJ8Uf9+Lf/AOPV1uRSjFMZyP8Awm95/wBCT4o/78W//wAepD44ux/zJPij/vxb/wDx6uwxRQBxx8dXYOD4J8U/+A8H/wAepv8Awn9xx/xRPivB7i0hP8pa7LAowKAOJPxElXOfBPi7j009Tn8pKd/wsIbgo8JeKycAn/iWYxk4xy1dptFG0ZzQBxifEKNkVm8K+LEJ7HSnOPyNSDx/bMrN/YHiYEfwnRpyT+S4/wD111+0UYxQByy+OrJiM6T4iXjPOiXPHt9ypl8aaex5sddX3OiXf9I66TFJigDAXxjph62utj66Jef/ABql/wCEw0v/AJ99a/8ABJef/Gq38UUAYP8AwmGmD/l31n/wSXn/AMapP+Ew0v8A599a/wDBJef/ABqt/FGKAMD/AITHS/8An31r/wAEl5/8apreNdIQ4aLV1Pvot5/8aroaQqDQBzR8faAOr6kPrpN3/wDGqafiH4cX709+v10u6H/tOun2ijaPSgDlW+JPhZSA17dLn1065H/tOoW+KngxBl9YZR/tWk4/9krsNozRtFAHGN8WfA6kBteRSem63lH/ALJQPi34EIz/AMJFb/jHJ/8AE12IVc96dgUAcaPix4EI/wCRktPyf/Cl/wCFr+BP+hls/wDx7/Cux2ijaKAOEvfiV4DvoFifxNagLKkg2huqMGH8PqBWbdeMvh1d391dyeJIc3Nq1rLGC21lbAJxt4bAAz6V6btHvRgelKyJcU9zzi1+IPgeK9iubnxdBcyQRtFEXUjaGIyeF5b5QM/oKJfiB4EOsSapF4tiilkgS3ZVUldqszDqp5y5/SvRvLUnJUZ+lNMMZ6xqfqBRZDsjzXVfHPgDWtNWyvfFMTDdkuisrEEFSOF4yrFfxpG8aeBZb25uoPE8URmjt0UJC2I/JZmXHy+rAEeg969J+yW5GDDGfqopv2G1PW3iP1QUWQcqPNZPFXga6Ez3XiiOWeSSOYuYG2hkXAwpXGOuQfWnx+IfBP8AojHxJAZIbxbtykOxXYRlNoXbwvOe5z3Nejf2fZ4x9lg/79j/AAoGn2Y/5dYf+/YoshciODvfF/hSaY3Nr4nt4LsSGSJ2hZ1GUVCGXjcPlB6g+9UrjVfCM8q3UPiS1lu8sJJr63a6DKWL7QDjbtJIXHAHGK9K+wWf/PrB/wB+x/hSf2fZ/wDPrB/37H+FHKh8qOM/4SjwWNAbR/7ZjW3aExFgGDc9Wzt69+nWsy88S+Hb+yvIL/xfZmWa2ktomFsVWNXxklc5Y8DuBxgDvXo39n2f/PrB/wB+xR/Z9n/z6Qf9+x/hRZA4pnFar428I33h6401PE9lC8sBiErqzBcjGccZ+maiuPGXg+e60uRfFenRmxcsdxHzgoyYznjrnv0ruf7Nsc5+x2//AH6X/Cg6ZYE5Nlb/APfpf8KOVMTimedWHiLwba3iSjxVoPlQkmJY440kIxgB3Oc49V2/41W1fwtcQ30U/jXQUM9rLbo1sqw53qAXlAchyMcYCjk+temnStOPWxtT/wBsV/wpP7H0w/8AMPtP+/C/4VLpx2DlVrHB3eveGb7VFuV8YeH0hJQht8YnTaQdqybh8pxyCCeTzjFVTqugosyw+NvDr/6ZNdRx3Dq8eJCSQ6iUbipJweOO2a9F/sXSiMHTbM/WBf8ACk/sTSv+gZZ/+A6f4UeziHKjjNH1rwppvk7/ABdoMgjknkQJdRRj94c4xuwMcgCq8Or6FYqHsPG/hpLhpZ2cz3Mbrtlk8zhRIMEZxnv+Vd3/AGHpP/QMsv8Avwn+FA0PSR00yz/78L/hR7OIcqOFudX0KS58yPxx4XcSRIkzXUkEj7l4LqRIAMjHBBAIzXR23jTwfbwJEvinQgqAKuL+EcD2DYrX/sTSv+gbZ/8AfhP8KP7E0r/oGWX/AIDp/hVKKQ7Izx468Inp4p0Q/wDcQi/+Ko/4Trwj/wBDTon/AIMIv/iqut4e0ZyC2k2Jx0zbp/hTP+EY0A5zomnc9f8ARU/wpjIV8Z+F3A2+JNIbPTF7Gc/+PVIvivw68ImTXdMaInAdbtCpP1zTW8I+G2GDoGlkf9ecf+FMPgzwu33vDmkH62MX/wATSAtJ4h0WRyiatYswAOFuFJwenerP9o2Wzf8Aa4Nn97zBj/PIrI/4Qbwnnnwvop/7cIv/AImnf8IR4T/6FjRf/ACL/wCJoA2RNEWb94vAyeelPWRHUMrBlPcVhDwP4TBJ/wCEY0Xn/pwi/wDiaX/hB/Cf/Qr6L/4L4v8A4mhKwG7kUZFYX/CEeE/+hX0X/wAF8X/xNH/CD+E/+hX0X/wXxf8AxNDA3cijcB1IrC/4Qfwn/wBCxov/AIL4v/iaP+EH8Jf9Cvov/gBF/wDE0AbuRRuFYH/CC+Ec5/4RjRs+1jH/APE00+AvCJ/5lnSB9LOMf0oQG+5G01yvw0Jb4d6MxILGJixHqXYn9atr4B8IqwYeG9LBHI/0VP8ACtqysbXTbSO0sreO3toxhIo12qo9h2oYFiiiiiwAelNxTqKTQDaKKKhpDQgHXNGMUYGc0uM0lHQA6UA0UU1oA6ikpa0QgooopgYvhQFfDViD18utqsXwqCPDOn7uvkg1tUPcbCiiigQUUUUAI3SvBLVrqw0Hw7otwqm11Kaz1CzcqCqsWAljI9mdG5H8R5Jr3p0WRGRgCrDBBGQRVBtA0l7a0t3061MFmyvbRmJdsTL0KjGBj2oA87n8W+I0t7rxHHdxHT4NUFiNHFsDK4DhDtkz/rDnO3HaopvFnipI77U/t9mLO116XTUtjbfM6rIQCWB44wMYz1Oegrvm8H+H21/+3DpcB1Lj99z1HRtudu7/AGsZ965/xZDY6SNP0q08Owag2qag1z5LXZgUzj5i5ODk98dKAOJ8QC80y28Y6taqZrW9uLzS7uPH3WaNRC49977TnjB49T0+g+Jbq0sXtFmiW007wzb3SDYPlcR8kn04HHsatPB4gex1CzbwHZmDUXeS6T+3MeYzABjny8jgDpjpWbfeHb7UVshd/Diwk+xQi3gP9ukERgYVWITLgdt2cHkc0ANPi3xBqUSpbatY6b9l0aLUbq4urcskhcZxww2LjHIBOQeKi1fxHd6Nda5rVr5M99/ZtjiREPlFnbGecfLycZ7kZqa98PahqEGnQ3fw6s5I9OiENuDr7DbGMYRjs+deBw2R19TV2Wy1q5lvHm+H2nv9shS3nRtaDI8afdG0x7Rj2APA9KAM+Pxh4ttoZdOvYY4r24ure2tLq6jjQxmXccyRpI/AC8c857dKnv8AxX4k0ZdU0ea+0261SKS2W1uSghL+ceVERbDuNpwoYEjPpgttND1Cz0O60aD4c2Ys7o5nQ66Wdz/vlC2R2547YpLfw/fQaJNo6fDm2+wzSCSRW10s7MMYO8ruyOMc0AZ8+v6jqUGi2+sgS31t4ks0eGW2e2miVw+0uiuV5wSpDMpHXmor7W9c1g+H9Rub+3+wT+JYoIrKGJkkj2SNgu275htVsqRjlWHoNS10O/s7S2toPhwqx214l9HnXtzecowrFjy2Bxgkj2qNvDdwda/tcfDUrei4W6DrrwUeaDndtB29cEjGD3zQA3RfG/i/Vdctrkacz6NcXvkHbbARxR79oYTeaSzDuNgGQcVofFAmXUPDVt9mubtZ7mQNaW9wYWuAEB2hgRg8Z6jpUEGk3tvrx1uL4Zxx6huLhhq8ewMRgsE+6GP94DPJ55NXb2XXtT1Kw1C8+H0r3Onsz2zjWoxsYjBOAcHI9aAMTw5oNjqa+Ilv1v4LGzeNotLlv5zJayrGSzFw/wAwbdwNxHH0rf8AhXo8Efhi01ljO+oXSyJNI9zI6solYDCMSq8KvQCooG1m31HU71Ph5crPqaqt2y6zERIFXaPlLYXgkZXFS6TfeIdB0yHTdP8Ah7cxWkIPlodXhcjLEnlmJPJPU0AczeeI9b0zxbrjaRJFvvtes9Lj+1Kzxx/uZM8Aj+ILnFWbvXPEd9DcadcXdm2pWGu2tvBcJEyROSSRvQMSR0yBg4P41Y/su8N5JdH4a3ple/TUmb+3oz/pC7trgeZgY3H5fu+3AqwbfUXuZ7kfDi/86e8jvZGGtQjM0f3W4k4xnoOD3FAFDUvE+qSXF74f1n7PNd2WrabD58DSRJIJzuxtUggqFJ6kHIGDjJqW/iPXvD1t4p10XNrLo1nr06zW0iMZ3BkQHy23YAClcDH94mtm4067vNTn1Gf4c3zXc9xb3Mj/ANsQjMkAIiOBJgYBPA4Peqo8Ouut/wBrj4b3/wBsNybpj/bcRRpS27cU8zbwTnpQBl3N5qksS/2dKbeV/G89uu2aQhiA2C+WPyfKSUGB0IA6Vu3njLXxb6xrNm1iulaReGzmgmDCWZo2USlSCQuWJC55wASOxju9EuL2xms5vh7qHlS6g+pHbrUSkXDAhnBEnHBPA456ZovdEm1HVV1K6+Hd884KMw/tmIJIUxtLKJMNjA6jnHOaALEHirxVqUut3Ol29k1jps0qbLhXWWQ+UCibc4BVzljn5gcDGOdDwX4l1bVtUubHV57VZ4oVkNp9mlguIjnB3BxtZeRhlJ7dc5qpHBqEdtqlv/wry7aHVJHlu0bVYCJGYYY/f44HbFQaDYX3hu7kutP+H+oC4kjETSS6xDIdg6AbnwPr1PfNAHpo6UVyJ8S+KAP+REu/w1G2/wDi6afE/igD/kQ70/TULb/4qgDsKK40+K/Eq/f8BaljuReW5/8AZ6Q+MtdVsHwJrGOxE1uc/wDj9AHZ0Vxp8aauFz/wguvkDOcGD/45SL441Ekf8UR4iAxkny4T+X7ygDs6K44+Ob0DnwV4lzj/AJ4Q/wDxylHjm7zj/hCvE5HqLeH/AOO0AdhRXI/8Jzc558F+KB7/AGaH/wCO0HxzcdvBnig/S2h/+O0AddRXI/8ACcz/APQneJx/27Rf/HaP+E5n/wChO8T/APgNF/8AHaAOuorkv+E3n/6E7xP/AOA0X/x2l/4Teb/oT/E3/gNF/wDHKAOsorlP+E1mA58JeJR/26x//HKafHEgIH/CJeJjnuLNMf8AodAHW1l+IpZIPDeqSxMyulpKyspIIIQkEEVjnxwVHPhbxL9BYg/+zVWv/F0WoafcWk/hbxQIbiJ4pCLDkKwwcfN6E0AcRos89trHhr7JdeK1uLmWP7Q2p3EptJkKfvPL3HBPPy/hjnGdux+LttdeIrXT2jtFju7lbWOETMbqNmOFd12BNpOOAxIz+Vp9Z054NJgPhjxYE0xka3/4lpP3V2jPrxVC0Gi2VzDImi+NVtoZzPFZNaSeSjkAZwOSOBgZIHPHJyAXtC+Jkmt+Io9LNhBG8sjRGBbr/SbZl3ZEqOqgkhScIWIweoBNZOl/EZtH8LaKotJ5Guop5Y5dU1FpDIVmZfKEvlkvJgZG5VABXng0tjbaDp99ZTrpPjeaOxcvaW8thK0cJPphQzf8CJxUcdjoUFpbQWmm+ObUwW723mJpjEyRM7OVZWjK8M5IIUEcc8CgDobTxXrN7r9vJbWStZS6OL77ILlXdiT1UhdrN2C7wpBySOBVfS/ikmox37JZ2sjWmnTagUtr0y7RGAfLc+WFVjkfdLjr7Zznj0QwxwR6L41igWxfT5Ik0xiJoXJJDFkJByc5UqaiitNHQyF9P8dyF7B9NJfTTxAwxtAEeBjqCOSeuaAN+P4hXUBhfU9Ea3gudObULd4LkTMwVdxQqVXB4HfHzDOOQLH/AAmmoWemS6lqugtb6etol3FcRXYlDbiAsbZVdrYKk9V68k9cG5Oh3UNjDcaB4weGzsG09U/syQB42UKS2FzuwOoI5qBI9G8uZLvTvHF6r2a2MYm01wIYlYMAoRFGcgfM2ScDJoA6Pwj8RLPxXqkumxpCk6wfaAYLnzlKZAIJ2qQwJA6Y9Caz9Q8XS6D4x8U3F1NNLY6dZWsht/M+Vd7YJA7HnPvTdI1TTtJvmvmtvGl7cGEQKbnSpNsaAg4CpGq54HJBJx1qhrH/AAjmsXGtS3ln4vhbWoIoLhV0mUBVjOVKfujjPfOfwoA0tf8AHWrWOj64v2FLHUdPWGQP53moEkYAdUHzDIBGMehp2v8AxRtfDuo/2bcWe66hije6U3ITYWVTtTIy5wc9unvWfqt54U1iTV2ul8Sw/wBpwRwzn+yZ9qCM5Uj90TnPXOR9Kq3154XvLp7wa/r9pdXMMcF7LDpMytcBBgOP3PyPjjcvTJwBxQB1cnjp21O4trPSJ7mK2t0uZ7gTIixRtHvBIJyfTAz07VFpfj6a9vdKju9DvLG01Tizu2kSRXIGeQDuUHsSOcj61iTa/wCE7ZtdvrS/1OS61GyW2EUmnXG3KRlVwTFnJzyTWV4c1Dw5Da6Lca1rWqTT6dFut7JtNm8q2lYEMQUi+cDkDJIAoA6Kb4qLa6Rb6nNoN9HFeFPsgeaL9+CDuYHd8qg7Rk/e3jA64qyfE271SLSZtF0uZvNvvs08DyxZZgqsEBzjkNnd04qtcal4Ll0LSdOj1rUo59KQLaXP9mTswwADuUxbWBAGRioJb7wv9ktAniXWPtdvem++0yaXcPlyMYC+XtVRxhRwPSgDqB8RIR4sTQJ9MmhllnNurtcRMxPGCYwxdQQQQSBkVmaR4y1jUtOt57oS2Rk1xLNHURyeYpLbo8Z4I24Ld+1Y0UvhOPU7a9j8Qal5dtfNeRQNo0uNzElgxEQZvbnj3PNTWd54Ts44Yhr+otBDqo1SJH0mcFW+bKkiPkHd17YoA6X/AIWNAGmu5NKvY9DhuWtpdVaSMxqwYJkqDuC5PUjuM4OQGzfEYQz3RXRL57G01BrC4vA8exZAwXhd249R27jnJxXNF/CbS/ZD4j1A6M139sbTjpsu13zu2l/LyVyAdp9KnlvPB7aXqlidculXUdTOotKdPmHltuViq/Jj+Hr70AetjpRXJD4leEgv/IWA9jbyj/2Wj/hZvhHGf7WA5xjyJP8A4mgDraK5Q/EnwiFDHWoQD6o4P8qQ/EzwaM51+1yO2G/woA6yiuS/4Wd4L/6GG0/8e/woHxO8Fn/mYbT/AMe/woA62iuT/wCFm+DP+hgtP/Hv8KX/AIWZ4M/6GC1/8e/woA6uiuT/AOFmeDP+hgtf/Hv8KQ/E3wYBz4hsx9S3+FIDraK5H/hZ3gz/AKGKyHPcn/CpF+JPg19uPEumgscYacA5+h6UIDqqK5hfiJ4QcMV8S6VhSQSbpBj8zTx4+8JM2B4m0jOcc3iD+ZouB0lFc3/wn3hIEZ8S6TySB/pae/v7f5zUg8deEyAT4m0YZ9b6Mf8As1K9wOgorAHjjwmenifRv/A6L/4qnDxt4UPTxNo3/gfF/wDFVQG7RWD/AMJv4U/6GfRf/A+L/wCKo/4Tfwp/0M+i/wDgfF/8VQBvUVhf8Jt4Vx/yM2jf+B8X/wAVWxbXEV3bxzwSJJDIodHRgyspGQQR1FAEtFFFIAoooouAlFJ3oqdEACg0Cg0LYAoopaB3DBpaO1FUhBRRRTAyvDn/ACLunf8AXBf5Vq1k+GQR4Y0zd1+zJ/IVrUPcAooooAKKKKACiiigArj/ABUM+NfBv/X1P/6JNdhXJ+Iv+R68HD/prd/+iDQB1fasfxBqsml2aNBGGuJn8qLcjOobBOSF5IAB4HJrYPSqOp6Va6rbiG6ViFYOjKxVkYfxKRyDyeRSeq0Kg4qSctjiNS1PV9Vs7Szctb3BulieSNJbdJiVO0ru+YLwcjnkDnFXk8S3y6r9nMUAtI5ltXX5nk3Fgu8uuUA5ztOD9DwNyDw1YwLEF89zHOJw8szOxcDAySc4xUP/AAh+nC8N0Gugxn+0eX9oYxiTdu3bM4yT3qeWSeh1e1oNctitD4gu5J7eya2j+2NePBIqk4WNRkuP+Alfzqjput3kNvawW1uJZLm6njHnzscFT/eweOvGK6ZNFs49Wl1RU/0qRNjNnjHHb8B+VQw+HrKCS2eMPm3keRMvn5m659qdmSqlFaW/4fUwm8ZTC6kRbMyxQy+RIsYkaQkcMy4UjGexIJxUy+JNSZRMbCAWgvfsjMsx3nLYDAEcdR3P4YzWk/hTT3vzd7rhN0glaBJ2WFnBzuKA7Sc9eOe9TL4es1tTbqZRGbkXRxIQd+4N+WQOKXvdxudC2kf6+8pW2tahJr39lvYwEJ808sU7MIlxkZyg5PHAPen3Mr3niiCzDSJBa25uG2yEb3J2gEdwBk/Uj0pbPwlZWN+l5DcXyurFin2pwjk/3lBw3XuKsT2DRa/HqUWGEkJt5lZ8AAHcrAY9cg+x9qXvWIbp8z5e34nHaFbzXc9vcSNr0n+kf61L0+RgNxlSc44GRjvTYIZb7WL6OVvEbob+SIS2l0RDEu7+Lc3GPYHjpXSweDrK3uElhvtVj2OHEaX0ixnBzgoCFwe/HNa9lpsGn+f5O4+fM077jn5m6/hxSjB6XZtVxMHKTgt9jkbq6vLMa1pCXUzzyyxmzdpW3/vCMqD2C9iPetjTlk0/xLLpxlllgltEmXzJCxVlwh688jB+taF1otnc6pb6jIjfaIBhSDgH0z64ycVHbafOdeudRuAo/diCAA5OzqSfQk/oKai0zKVSEo2XbX10/wAjZXpS0g6UtaHMFFFFABRRRQAUUUUAGKKKKACjFFFABRRRQAUUUUAFFFFABRRRQAUYoooAKKKKACiiigAooooA5zxZqNxptpaSW9ytt5lyEkkZN2FKtk49uv4VmaV4imjnvWu9Rhv7GCDzDPFB5QDZ+7jPJIzXQazpTaobHEyxC3uVnIKbt+Afl6jrn3qhc+GPtN/fSGdYoLq3ETRxxYZSOQwbPqOhFZtTvdHXTnR5OWe//B+/8SC28bWMsczNFKpjgM4AdH3AHGOG+9k4wcfXinXHiRpdEurqK3uLVkjR45ZEDqwYgcYOCeemaLbwxdLaXEVxqSOzxeXG8dqibP8AaOOSe3UcfnUEXhCdbS+ie+txJdKqgxWwRRhgSSARknH/AOul747Ya/zRan8V29vqElh9luZ5YY1ebylBYAgEkJnccZGcDuKYniWQalqUctjcmG0iWRFjiy7ZJA4B/i6j6HOKi1bwjcapcv8A6dCsDhQN1srSRYGCUbqM/wCcjin3nhe4uJ9QaK/WOO7hijwUyylCMEnPPf8AP2FF5glh7avf/gf8Esf8JVbJbX0stncxPZhGkhZV3YY4B64/PGKfF4nth9qFxa3Vt9miEx81V+dT6YPXkdcdRWWPBt0bHUIXv7ffdxxLmO32Kmw56A+lXtR8NPfT38ouI1FzbLEgKZ2Mrbgx9RntReoLlw97X/rT/gj18WWvlXDT2l1BLEqnyZFG589AuDgn8eKv6XrUOoSzQNDJb3MOC8MuNwU9G4JGDWRceHdSv7OeK/1VJHJjaALbgJGV7kZ+bPetHQ9Hl04SyXEkEksh6wwLGAv4Dk5oi582uxM1R5XZ6/Py/wCCbXFLim4pea1OYXFGKbuNLQAuBRikooAXFFFFABiiiigAoxRRQAUUUUAGKaYo2+8in6inUUgIvs8B48mP/vkUw2FmylTaQEEYwYx/hUw606kBTbSdOf7+n2rfWFT/AEpn9h6Sf+YXZf8AgOn+FXgaWgDP/sPSc5/suy/8B0/wpf7C0g/8wqx/8B0/wq/RVIDP/sLR/wDoFWP/AIDp/hR/YWj/APQKsf8AwHT/AArQooAz/wCwtH/6BVj/AOA6f4Uf2Fo//QKsf/AdP8K0KKAMi+0TSEsLhv7LsQRGxyLdOOPpUHgj/kQvDuev9mW3/opa0dYx/Yt9k4/0eTn0+U1n+C8DwRoIBBA063Ax/wBc1oA3aKKMUtQCiiihgJjmkPWnUmKTASgUYo570LzAKUCkpR0pRAWikJxSiqQBRRRTAyvDeD4a0sg5BtIiD/wEVq1j+FV2eEtGXGB9hh6f7grYoAKKKKACiiigAooooAK5PxHj/hOvBuf+e13/AOk7V1lcn4jG7x14O5xia7P/AJLsP8/SgDrD0rM1jUWsIE8tA0sr7E3AkA4Jycc9u1adUr/TbfUYljnDfIwdWRyrKw7giple2hULcy5tjAm1fVJI7QRxJFKZ/LfcGVJARwQSM49e4q7JrF7GL2X7HGYLVimWlClj8vrwAM5P6VOfD9qbdYvMnBWXzRIJDv3YxnNSyaPbTWlzbSbzHcyGR/m5ycdPToKyUJp7mzqUnZW/q5mReIZfs9xJNFF/o4SR2Rmx5ZPJGR259qlk1N7kO0P+pW7jgRkcgscjd26c4/CrMGgWcKXKbp5BdJ5cvmSliRgjqeR17VJDotpBZQ2cYcRxSCVSWyxYHOSfrRy1AcqS2Rk3Wr3sllqT+SscNs7RiRZSrEggDtxwTk/Spr3Wby3nuVht4ZI7aNHdpHIJBHTgdf8A69XzodqbS7tcyeXdSNLJ83OTjOPTpTptFtpmumZpM3MaxyYbHC9MfnRy1e/9a/8AABSo31Wn/Df8Ex7/AMVG2unijiiYRKjOjOd7bhnCgAjp64rS1S8b7LbRwllN1Ise8HBRTyT9cfzpk/hmyuHdjJcoJECSLHMVDgYAz+XarOoWHnwW/kgCS3kWSMZwCR2PsRkU1Gpyu7BypNrlRgX1zdHXrqFTqUkSIm1LRgNpxznNTahDcoumvHe38ZnljhdWlAwCpznj73FaNxoFvc3j3f2m8hlkADeTOUBwMDpVmTS4ZYbWOSSV/szrIrM+SxA7nvU8krO5TrU7xt0Wpz180tprSWj3eqvAtsJN8RLsWLnrhemP6VNYXd4+n29zJPIwF9sUPjc0bEKA+O4JzW8LCL+0Wv8AJ80xCHnGNoJP581RbSPJEEFtjyPtX2iUMeeucD/gWKHCcXcFVptKLX9dTbXpTqYp47U8V0HKFFFFABRRRQAUUUUAFFFFABRRRQAUUUUAFFFFABRRRQAUUUUAFFFFABRRRQAUUUUAFFFFAGbrN21lpVxcIwVkTKkjIz2rn7DXLs6hGkuoW11b+U0twyQlfIULxk5Oecccd639V099RjhiEwSNZlkkVk3B1H8PUY5/lTr3T47vT57QERiVNu5QOPQ1lJTcrpm0JQUbNatlCDxHC0oFzazWkbxNMJJsAbVGST6cc1JB4hhnEjva3EVukZkE7AbGUe4PH0NQpod45ee51ES3SxmOBxCFWLPU7c/N+NQWvhu8thdst/Es8sYRHjtQgGD1YZ+bsO3epvVLtQsydfEXn2c8qWtxEFt2mjldcow7cg4z7VWk8RXFrcRiSCS4QWazSeVHg7j+OAMDP40Q+FZEiuw94he4CqTFF5a7QwLcA/eIGM9qku/D15Pe3EkWpLDDOixMghBOwDGAc9evNQ3Wtc0X1dPy/wCG/wCCTtrkZurZ94itjbNcSmQche39asadrseoXTW32W4gkCeYBKoG5c4yMGql14bE8V1GlwEWWCOGIbM+WFOfXnJFW9I0g6csjyPA8rHGYoVjAHHHHv71cXU5rPYyl7HkutylrGrzW+prZQXdtaAReY8s67gecBQMjnvSWevzRad5t3C9xcNMyRLbR4Mqj+IAnp71dbR1k1C9upHjczxrHGGjB8vAI79azpPDEogs1iuYGaCMowmgDowJySB1z+NZy9spNouPsXFRf9f09C83iW2FnDKsM8kkxYLCq5fK/ezzgY+tB1kzNZNEHhE255EmTBVV65yeOe/NUr7w3cXEEUENzarAsZBSS1GN56uCMYNWIdCuYEXZeguln9nVmTPzE5LYJ6dOPaqUqt9US1RtdMkj8RQTlgttdgFC8TeVkSgDPyke3TOM1DaeJMadHLdW032iV28uKNPmdR/EBnoARk1Ws/DF3bm9ke8hDXEDQhYYiiAnqxGevA5GO/rSXfhy+ufsq/arYxw24i2GIlQ394c+mBzmlzVUr2KUcPe19DSbxJafZrWaKOeYXIYxrGmWO3rxTv8AhILVrKGeOOeR5s7IUTMhIODx7Y9aistIe0lhfzUYQ2ohQY6Pn5m/Gqg0PULd7aSyu7dZYoPKZpYiwyTksvIpc1fsLlo7XL3/AAk9i9nHPAs1wzgkRQplxg4OR2weK07O7hvbVLiFsxuMjjFc9f8Ahy6ubpZ1uLZpDCsbNPDuOR/EACMd/wA66Cxs47K0jt4lVUQYAUYFaU5VG/eRnUVNRTi9SzRRRW5iFFFFABRRRQAUUUUAFFFFIBo606mjrSk4pK4C0UUU7gFFFFMAooooAo60SNDv9vX7PJj/AL5NVPCi7fCejgMGAsoQCBjI2LT/ABRIIfCesSnOEsZm4PPCGn+HUEfhzTEH8NpEv5IKANOiiigAoopDSYC03GM06kPWkAgPHNKCKbjjFC0DHEUCjNJk0LcQvelooqrAFFFFAGR4VG3wlowzk/YYOf8AgArXrF8Ivv8ABuhOerafAfzjWtqgAooooAKKKKACiiigArltfQt448JkAfLJdE/9+SP611Nc3rK58a+GTzx9q6f9cxQB0Z6Vja7qFzp6WjW0aSPPcpDhyQADnn+VbXaqd7p0F8bczbv3EyzJg4+YZxn1HNHoVBpSTlsc1L4nvLVprWW2ie9SdYQ0ZZo/mXdnH3jj0qaHxFeCSFLmyKj7SsEkmyRV2v8AdYbgD1ypHqRWlc+G9PunmkkEnmSyLLvWQgo6jAK46cUq+HrRdNksS8zxSMGZnkLOSMYO4854HNRaXc6OejZWiY/9qXV7d6RMVkiSe5m8tUkK7o1HBcd89cdOlIniW+OnC8MVmizz+Rb75CNz5YEkdT0+6uTwa3/7FtN1iQrKLIEQAHAAxtwfXiqj+FdOfT4LL9+sdvK00TJKyurksSQw/wB4/nRaQlUpO11/Wv8AwDLj8U3rWsZ+yQeeb82h3MyIcLndyMr2zkHpR/bVzcXNtbXEXk3UOorDIsUxCspQkH3BHOKdqHhFBFa21k0wiN5587tcMHGV2llbrnp+Nadr4asbaOFVMzNFP9oDvIWZnxjLE9eKVpvqW5UFql/X3mavia/2i5axhFqLw2rDzSXb5tu4cY46/wCFJF4snnvIxHZbraS58hdoYv1xvzt24/Gtj/hHrL7J9nzJ5f2j7T97nfnP5ZqCHwrY298LqGW7TEnmiFbhvKDZznZnHWhKd1dk89C3w6j9Rlkl1bTrJZHjRy00mxsFgmMDI7ZIz69K5KbWr6xn1cTzzGC4lmgt3BJMMigkAZ7EHjHcCux1Cxmk1LTry3KlrdmWVWON0bDB/EEA/hUT+GtOuLS6tpUZ0uJ2nck5KuepX0/+uaJRk9mOjVpQspK/f7zBfWbnSJVnvJXeC709Xtw7ZBlVRlfYnIPfrVe7a+spNJtLm61V2a3Z5haEtIXzn34HT8q6q78PWN7FYxTq7LZkGIA4zjHB9RwM1ZbS7d9Riv23edEhReeMH2pOEu5SxFNa8vf/AIBy9nd6pBYadd3clyv+m+UUnG1mjf5RuHcg12kf3aytSsZ729sVxH9mil86UnOWZcbAP1J+layDAq4prQwqzU7NKzHUUUVRiFFFFABRRRQAUUUUAFFFFABRRRQAUUUUAFFFFABRRRQAUUUUAFFFFABRRRQAUUUUAc94o1KXTba0MV0tsJZxG8hUNtXHJx7VlaZ4oZBqU019FqFpaxLIJoohGcn+HrjnpXRarpf9pSWbebs+zTibBXdux261n3PhhLu71GRpgsN7EqFFiAZSuMHPfp0IrOSle6OunKj7NRmtf+D9+xVtPHVhdJdFYmzBH5mElSTcMgYypODyuQcYzTZvFX2vQ7u9toZrdYQpSfCyo2WwcEHBx39M96dH4Rmaxu4LrUFaWeNY0kgtlh2YIP8ACcnJAyM4IqMeDrhtMv7Z9Ri826CLujtFRFCsDnYG5JxjOaX7wbWHLsniu2TVX05La4meNgsjR7SR0yQudxAzzgdvcVDF4luUu9VWbT5mjtCmxYwC7ZxxjPcHP0FRX/g976/lk+3AQSyCRg0IaVPUJJncvt6VLf8Ahi7uX1MRaiEivgh2GPJVlCjrnkHbz9aG5glh9Pl38v8Agjo/GNrJZ3lx9lmDWjIkkQZWOWOABg4zn1xR/wAJhbRw3r3Nld272qK5ikVQ0m7OAvPXI746jrVePwhcrZXsLX8O+5aFtyW2wIUOeAGxz/nNWdR8Lvf3d9OLoJ58SLFhTmN0OQxOeRntSvUBrDX/AK8v+CI/i+K3t55bvTL62eNkVUkVQZS3TaScHABJ6Y9609H1qHVlmCxPFLCwV45MZGRweCeOv5Gsq58M3uoWjrqGqmWcSLJCREBHGVzjK985Oa0tC0d9NhkM8kEkzkZaG3WIBR0GB+P500581nsRNUeR8u/zNgYPOKXFIBgUtanMGB6UYHpSGjNAC4HpRgelFFABRRRQAUUUUAFFFFABRRRQAUUUUAFFFFK4BRSUtJAFFFFMAooopgFFFFAGJ4yYR+CNec5wunXBOP8Arm1W9DXZoWnjGALaP/0EVQ8c/wDJP/En/YLuf/RTVpaN/wAgPT/+vaP/ANBFAF2iiilcAoooouAUlKelNzSAUUEUoopoBB1paTFLSAKKKKoAooooAw/BmP8AhB/D/wD2Drf/ANFrW5WF4Lbd4F8Pt66bbH/yEtbtABRRRQAUUUUAFFFFABXO6x/yOfhr6XX/AKAtdFXJeLJNRstc0TU7HSbnUlthOrxQMqtl1UD7xAoA6w9KwPEmr3umf2cljDDLLd3a2+JiQvKsc5HI5A7HjPFZh8aa0Bn/AIQPXP8AvuD/AOOVSvfEN/qElrJP4E8QlrWUTRlGgGHAI/56c8E0NXJkm9ivr+qX8Fp4k8ydoLm2srUs8E7hQ7H5tgz8oz3AyRjOav6p4o1e0u9ZW1trQ2uk+WZGmZg0gZAcKR0PJ5PtWdeag1/HqP2vwF4lH29YxOEeH5ghyuP3ox+FZ87SXut6he6h4N8SyQ3LxyJFD5a7lWMKVkAlAYZUEfWo965lKM76f1/Wh0a+IJYL3Wr5YpWggazeRXkdwIWUbmROgIBJOBzjuai1DxHNevZSQ7ktjrsdlC0cjIXwrb2bacMpIICnjgE+1RtVjdNSR/AvirbqSBLhVSEfKE2DaRKNvHcc03+07UWOn2a+A/FKQ2EyTwBIYBh1BAJxLyTkk56k07Mrln3LF/4i1a70jX5Wt4oLKylltxJFcPHOWVwAQVHA2nOQc+1WtX8U6lZXeow2tnbSR6fBFM7SSMGbfkAYA57/AJe4rLe/t5NN1DT/APhCPFvkahO9xOBHACXYgnB83jkCnXmoxXcmpNP4J8W7tRijin2xwfdTO3H73g/MaVpEuNS2j/rX/gGhe+M9RF/LBYaWZxBFE8ieXK7uXXdtUohC4B6sRmtTxHqLrptjbRmaF9SuI7bejGOSJW5Yg9Q20EexOe2K5O5ms7q9W6fwT4zR9qJIsXlosoQYUOBNzgVb1zxDdalZQiHwZ4lS5tZVuLdngh2h16bsS52nkH607NLUpKdncj1RpJfFuqQTXOvGCGKIxx6bM42ZXkkA45qjLf6jc2vhFbu91BluUuWnOnSsJJFUApnZ1I4B/GteHxB5GqXmor4J8WefdoiS5hgK4UYGB5vFVLO+t7E6YYvBPi5jpqSpblooDgSfez+95NTyPuZ+ynff+rlmI6vZaFband3N6kdnf5ZLhjvltWYD5/UjOeewI96V7y+nstd8QRXVz5UNyos4hMwjZYThuOmHO4HjPHtVi+8UyalYz2Vx4J8VGKZCjYggBwe4Pm8H0PY1m3Wqyv4cj0O08GeKIrT5Y5C0EW/ysgtgiX7xx196bTNHCXRnotpMtzaxTqMLIgcA9sjNTiuSg8YSxxKo8I+I0UAAJ9lj4HpxJUn/AAmcvfwr4iHr/oiH/wBnqzRHU0Vyx8ZvgEeFvER5x/x6L/8AF0q+MyRlvDXiJfb7Dn+TGgZ1FFcz/wAJmg6+H/EP/guageM484Og+IAPX+zZD/KgDpqK5seMoM86Nryjpk6XL/QU4+MLQddN1wf9wm4P8koA6KiufXxfYkEmy1pf+4NdH09I/elHjDTT/wAuutf+CS8/+NUAb9FYH/CYab/z6a3/AOCO8/8AjVA8Yacf+XTW/wDwR3n/AMaoA36KwP8AhMNN/wCfXW//AASXn/xqj/hMNN/59da/8El5/wDGqAN+isD/AIS/Tf8An11r/wAEl5/8apP+Ey0z/n11r6/2Jef/ABqgDoKK5uTxvpEYy0erIP8Aa0W8H/tKmv470WJN8i6qqnkE6NeAf+iqAOmorlD8RvDgPzT349jpV0P/AGnTR8SvC+dpvLoH3065H/tOgDraK41vin4PQkPqzIRz89pOv80ph+LXgdfva/CPrDKP/ZaAO1orih8XPAZ/5mS1H1R//iaX/hbXgT/oZLT/AL5f/wCJoA7SiuL/AOFteBP+hltP++X/AMKP+FteBP8AoZLT8n/+JoA7SiuL/wCFteBP+hktPyf/AOJpP+FueBP+hktf++X/APiaANLxNqV9YTaZFYJ5ss87gw4H70LG8hQE9CQmAfWq8XiVTqVyylnslsYJo0VQXMjySJtHvlVGM8H0rGvPiR4Avb6xu38TW4azkaRAFfBLIyc/L6Mazf8AhLvh5Hf391D4pgh+1eWwRI2AjdHL7h8uDljuIxySc9aj3rmbUr3R6BYaobu6ltZrWa0uYkVzFKVO5CSAQVJB5BHqMehFUZZrqTWbxDf3sEMXlqi29sJATtycny255Hf0rnNP+Ivge0uZby58WWtzdyxrG8ghZFCqSQFXaccsSeTUUnxF8LLfXM1r40sYEmYMVa1ZyCAB144wBTs2U+bQ6+bW4dPiuo7r7QzWdoLlpGQAzLznaBj5sjpgcsPWox4gWDzA1vcvO86xQ22xQ+4xLIVzu24AySSR6c8Z5S58eeBtQn06aXxXbfaLY4kMcbgSjKkjGOMsinvwMd6iuvGfgm6umurbxbawXaXX2mF2hZ1QmIREFeMggE9RyRRqD5jro/EW0OJLW4M7zmOK12qsnCKWzuYLgE9c4ORjORmWPxJDcRI1vbXMsxeSNoEUF1dCAynLBRjPXOD68jPEXHiDwTdR7x4pt5btZpJUkuoTKvzgBgUwMqMDHIxgelaOleL/AAVpggEXiO3k2iXcQhALOyscADAA24AHbFC5hLmOkh8Sx3VlbXFnYXdy0/mfuYwgZNjbW3bmC8HjgnPbNSy+IY44xJHYX0yiNZZSkQXyQRnDBiDux1UZYccciuOtvEHh2wtIIbHxZbRzxmXdI9qzhlkff93IwR2OahuNU8IytDs8R2kh8pIpJruzFxKSoA3q7DhiBzkMM4OOuS8gXNY9GuNQhgsPtZ3PGQuwIMlyxAUD3JIH41jXniKX7LIsNhdQ3qSRI0EojLIJH2q3D7SDyBhuo5xWfeeNPCdzppto9fhiddjRv5bHaykMpI28jIHHFZqeKfDLtNNdeKLeW7keFmaOF0URxSb1ULk45Lcknr7Yodxu51ut6hLp+hC5MyQOHhV5ZQNqBpFViRnHAJ71laZ4kWbUHVNVtdRsI7d5Z7mJNgtyCuAxBI5G4+vFVdR8eeD9QtkgXxFaoVnhlztY/ckV8dO+3H41n6t4o8F6lfPJN4mtI4JLGWzljAIZg5UhgcdsHsev5jTJalfQ60eJbSOCWa5juLaJLdrkNLH9+JcZYAEnjcvBAPI4psuvK9sJPLntW863TEsW7cJJFUYKtg5z1B46kVxFn4h8J28FyjeLNDgeSA28MtvaRxso4+Z9+7ceOnA65Ho+21zwuUKT+MfD6SGW2cJbbYYQsMnmfdLnDNjGc9hUvmK1O2i8SW9xK4t7e7lhWR4vPSAlC6Z3L69QRkjBOACSajsPEZudMtbhrG6aadC/lxREgAYydxwMc8ZOT2BrkrXW/D66yl1J408N/Z0uXlJjMcUsgYNhHffhgNw5xzt7c1GmraEiWSr448MyJbQ/Zykzo67AeCo80APgYyQR7cmleZL5kdsfE1kzwpAtxO81utyixQMxMbHAJ9O/WmzeKtNjUOjSzKsK3EhijLeXGwyGb0zg8deDxxXL6Jq/hjTLq3nl8ZaBKsOnx2ICXka5CMSGOX7gj8c/SqsWp6JZN/xLvHvh+HzbWG3nZ7mJmUxqVDx/OACQejA9AfanzS6od5Hbz+IrK3uHjfzDFGQss6rmOIkAjce3Uc9BnnvWuCCMivOZdW8Kvfyn/hKvCsllPL5kyXE0LyHP3lDb8YOO4OMn2x048b+E14PijRQfQ38X/wAVVq/UpX6nQUVh/wDCZ+FsZ/4SXRsdf+P6L/4qmp428Kyvsj8TaMzei38RP/oVMZvUZrH/AOEr8PYz/bul/wDgZH/jSjxR4fbka5ph/wC3uP8AxpMDWFLWWPEeiFlRdY08s3RRdJk/rUw1nTCcf2jaZxnHnr/jSAu96WqqahZSAsl5bsB1Kyg4pV1CzYEi7tzg4OJBQloBZzRUSTxO2FkRj7MDUmeeooAWimrIrjKsD9DTqYBRSZ96WmBz/jv/AJJ94k/7Bdz/AOimrT0f/kC2H/XvH/6CKyvHvPw98R8kH+zLnp/1zatXSP8AkD2WOnkJj/vkUAXaKKKQBRRRSAD0pKD0o6UALRmik6GgAzS03vR0IFJPUBT0paKKsAooooAwvBgx4H8Pj/qG23/opa3axfCGP+EM0LHH/Eut+P8AtmtbVABRRRQAVU1G7ms7GW4gs5ryRFytvAVDyc9BuIH5mrMm4xsEOGxwfQ02IN5YEhy4HJHrQByx8XasqknwRrxwcY3W3/x6mf8ACZarnnwPr4Hb/j3P/tWt7XNWi0LR59SmRnjh25VcZOWC/wBawbXx0G1WwsdQ0e90/wDtBSbWWYoUkIAJHDZHBHXuRQAo8Z6hkhvBPiMEeiQEf+jaD42uwefBXib3xbwnH/kXmty117SbzU7nTrXUbWa9tRmeCOUM8frkDkYOAfqKrR+K9Gu4L59O1SxvZLGJpJo4LhHKgAnk5wOnUnH0oAzf+E2uf+hM8T/+A0X/AMdpf+E2uP8AoTfE/wBPs0X/AMdq5F4y0RdN068vtRsrEX6BoUnuo/m+jBtrYz2JFC+MNLbxRL4faZEvI4w+XkQK5IyUX5txcDBIxwCDQBT/AOE2uCP+RN8T/wDgNF/8dpD42uAf+RM8Tn6WsX/x2ta28U6FeW91cWus6dNDaY+0SJcoViz0LHOADg9fQ1JY69pWqyTR6dqVldyQf61ILhXKdhkA8fjQBif8Jvc4/wCRL8Uf+A0P/wAdoHje5/6EvxQP+3aH/wCO1v2et6XqMcz2Oo2d0sB2ytBOriM9w2Dx+NO07VbDV4DcabfW15AG2GS2mEigjGRlSRnnpQBz/wDwm1zg/wDFG+J//AaLn/yLS/8ACbXH/QneJj/27Rf/AByt2XWdNg1KLTZdRs47+Ybo7V51ErjnkJnJ6Hp6UPrWmx6oumNqNmuoOu5LQzqJWHJyEzkjj07GgDBPje5x/wAiZ4n/APAaL/47R/wm1weP+EN8T4/69Yv/AI5W+us6c+ptpov7Q36r5jWomXzVX1KZzj3oTWNOk1GXTkv7Vr6Jd0lssqmVRxyVzkDnuKAML/hNbj/oT/Ev/gLH/wDHKUeNZv8AoUPEo/7dY/8A45W8mq2Et/LYR3tq15CoeW3WVTIi+pXOQPc1QsvE9lLoEOsaiyaTBKxXF9MibDuKgFtxXJxxg96AM7/hN5sn/ikPE3/gJH/8cpf+E2lz/wAij4mH/bmn/wAXWjceKNLt9esdGa4Q3t4HMaBhxtAbnngsOR64J7VoQajaXNxPbwXUMk9uQs8aSBmjJ5AYDkE+9AHPf8Js/A/4RTxKP+3Jf/i6d/wmjf8AQr+JP/AEf/FVcufFNhDq9hpsZNzLeTyW++3ZWWCRFDFZOcg4I4wffFV/EHi+PQdVs9NXSdS1C6vEZ40s1jPC9c7nU9OaAI/+E0J/5ljxIP8Atx/+ypR4z558N+Ix/wBuB/xqvN8QrBdKtby20+/vJLi5NobWCJRNFLjJRg7AZHTgkE9Kv6F4tt9burmzayvNPvrbDSWt6irJtIBDDazDHPrnjp0oAi/4TJB18PeIB/24N/jS/wDCZJ/0L/iD/wAF7U+TxhZR+MF8MtDOl7JHvjlZV8pztLbAd2d2Ax5AHB5qHwt440/xbd6hb2VrdwtYlPMM6oA4YuAV2sf+eZ647UAP/wCEyT/oX/EP/guageMkP/Mv+If/AAXtWpq+s2Wh6XcajqMpgtLcBpJNjPtBIA+VQT1PYVeDDaCe/TnrQBzv/CYr/wBC/wCIf/Be1H/CYr/0L/iD/wAF7Van8R2qvqcNrHcXt1puz7Ra20ZMmXGVC5wrEjng8dDg1qwTCeCOTY6F1DbH4ZcjoR6+tAGB/wAJiuM/8I/4g/8ABe1NPjSMdfD3iL8NNc10m714A9aXdyRjGPWgDmT41ixn/hH/ABEP+4ZJQPG0OM/2J4h/8FMv+FdNkd+Mdazo9btZPEEuiASfa44BcHK/LsJxwfXNAGWvja1ON2keIFz/ANQef+imnf8ACaWP/QL8Qf8Agluf/jdXdR8S6PpF9aWN/qFvBd3ciRwW5O6Ry7bV+UZIBPG48epqDVPGGi6NdvbX1zJHJGgkk2W0siopIALFFIXkjr6j1oAhHjOwJGdO14fXRLr/AON07/hMNO72Wudf+gJef/G60bXWrG91W60yCXfdWio0yhSAquMqQehz7Umt65p/h6x+2ajMYoN6puCliWY4AwKAKI8Y6aTzaa4Prol5/wDGqcPF2mH/AJdda/8ABHef/GqkPifTF1C+sWuh51hGJrv5GCW6EFgXcjaOAe/aq1n450C9juJIr4rHb25upGmgliHlDq43KMr7jNAEv/CXab/z661/4I7z/wCNUo8XaYB/x661/wCCO8/+NVDB450Ce0u7tbx1gtUSSUyW0qEI5wjAMoLA8EEZ4I/F2n+NtC1TUodPtbqX7XMpeKKa1mhMi4JyN6gEcHp6GgCX/hL9M/59ta/8Ed5/8apP+Ev009LbWce+iXg/9pVuscLmsCLxpoNxpF3qkV9mzs5BFO5hcFGOMDaVyc7h0B60AKfGOlgcw6uPro12P/aVMPjbR1+8uqL9dIuh/wC06ZdeOfDtm9slxqSq9zCk8SiKQko/3SQFJXOR1xTtU8ceG9Du4rTUtWt7eeVBIiEEkoc4PAPBwfyoAP8AhOtCBAaS/GfXTLkf+06jb4geGgcNeXCn0axnH/sla1trNjdavcaXHOGvbZFkliCt8qtgg5xg5z2NaO0UAcofiL4UUEtqLqB13Wkw/wDZKYfiP4O/i1aMZ7NBID/6DXXbRRtGKAOOPxJ8DBtr65ZIfR1K/wAxTR8S/AbEg6/p/B/iBH9K7LYKXGKAOO/4WR4BP/MwaZ+f/wBamj4jeAWH/Ie0zHuf/rV2eKXFAHFN8Qvh6Rzrmk/jj/CkHxB+HmM/23pP14/wrtcCkaNG+8oNAHF/8LB+HfH/ABO9J/If4UH4g/Dzg/23pOPw/wAK7E28JHMSH/gIphsLRvvWsJ+sYNAHIn4gfDwD/kNaT/3yP8KkHjfwE3TVtK/FR/hXTHSdOJybG2z1z5K/4VGdC0k9dNsz9YF/woA54+MPARP/ACE9JJPqF/wo/wCEr8BE4OpaPkdiF/wroP7B0f8A6BVj/wCA6f4Uf2Bo/wD0CrH/AMB0/wAKAOfHiXwA5z9u0Qk+yf4Uv/CQfD//AJ/NE/75T/Cug/sHR/8AoFWP/gOn+FJ/YOj/APQKsf8AwHT/AAoA58698P8AODd6Hk/7Kf4Uv9veAB/y96J/3yn+Fb/9gaP/ANAqy/8AAdf8KP7A0f8A6BVl/wCA6f4UAc+fEXw9Xhr7QR9RGP6U1vEfw6XhtR8PqevJiFdF/YOjn/mFWP8A4Dp/hR/wj+jf9Amx/wDAdP8ACgDnD4l+HIBJ1Tw6P+BxUf8ACSfDfj/ia+Gv+/kNdGfD+jHrpNj/AOAyf4U0+HNEPXR7A/8Absn+FAGB/wAJF8Odu7+0/DYHqZIab/wkXw3z/wAhTwx/39grf/4RrQv+gNp//gKn+FL/AMIzoP8A0BdO/wDAWP8AwoA506z8M3XJ1HwqR7zW9J/anwxI5v8Awl68zW1dEfDGgHromm/+Akf+FJ/wi+gf9APTf/ASP/CpA5w3/wALj1vPBx+slr/jTWuvhURzceDD9Xta6T/hGPD5/wCYHpn/AICR/wCFOHhnQQMDRNN/8BI/8KEBy/2j4UH703gv8WtaTzPhL/z18Ff99WldT/wjWhH/AJgunf8AgLH/AIUv/CNaEP8AmC6d/wCAkf8AhTWwHKF/hGeS/gnP+9a0bvhH/f8ABP8A31a11f8AwjWhf9AXTv8AwFj/AMKP+Ea0L/oC6d/4Cx/4UAcoH+EY6N4J/O0pwPwmIyP+EKP0NpXTnwvoDDnRNNP/AG6R/wCFN/4RPw7/ANAHTM+v2SP/AApgc2E+FTYGzwbycDi19/8AA/kasQ6b8NLl1SGz8KSueixx25J/IVtHwj4bJJOgaWT72cf/AMTTf+EM8L/9C5pH/gDF/wDE0AUh4a8ClwF0bw9vxlcWsOfr0roLea1SALDLD5aDaNjDAAwMcVlf8IR4U/6FnRv/AAAi/wDiaT/hBvCWc/8ACMaL/wCC+L/4mkBuGaIdZFHOOvenBlIyGBFYI8DeEh/zK+i/+C+L/wCJo/4Qbwl/0K+if+C+L/4mi4G9uHrQGBHBrB/4Qbwl/wBCvov/AIL4v/ia244khjWONQiKAFVRgADoAKQElNNLmkpMBRS5po60gz3p7IB9FJmjJ7UALRSdRS1QBRRRQBheDk2eDdDHHFhB0JI+4PUk1u1j+F+PCulDsLWNR+CgVsUdQCiiigAooooA5/xrp95qnhG/srCEzXMoQIgYKTh1J5JA6A965OHwLe6R4l0O601byWF7aeK9nurlZ2tGZPlMe9sr8xP3M8D359MooA8c0jwL4h8u0s7vT54WsklIma+t0gdmDLhTFF5xDbudxGATzkAVY0Xwv4mjjkgl0cwQxaXNbRfaXtXYOyABY3iAYqSB9/0656+t0UAeMX3hPxNDptolvoMs039jx2jhJrWRfMA5SRZe2e6E9T161oT+HddhvLgDw/HcG40BLNHR4/LimWNgVYFg2DgKCOxAzjOPV8UmKAPINP8ACviKSDUPN0WeES6L9kiR3tUzJvB2KIsADHQtzxyRwKmufAutG9mWysI7aGbwvFZOVlVFa5EoLodpzkoMbuh9a9axRQB5BdeFtW1XSL82vhNNLuF02G0G65RXuSkquyBQxj2kKQGcZOcEYJFdJ4I0a8tdTv76bTL6xjkhjiUXj2wZyueiQIAoHQEkk+grutvGMmlAxQB5B4m8P6/e63rEsOgyyNLeQzJPA8BjeJAgBLSDzN/y8quFHPXJ3QXXhfXf+EjKWmhz/wDIWF6JJ2iktyN2TIJ1KTof9jDdMcg17LtFG0ZzzQB41YeGdbj8V2Cx6HdJHbaobqSW5aF41Qscuk8ZWQnB4jYMOm7NSaT4a1qKfQNMfQJor3TtVN1e6xujMdzFlujbtzFhsBGMjH1x7DtFJsHv+dAHlHhjQdQtb/TbS98LSfbrG+muJtXknCptYnaVKtmQkbRtYcd6zbLwzrdp4e8LRXPh+5lks4rtdsKwySRSvKSoYSt5aqV534Y/Tv7VtFG0YxQB4zo/hjWLaw8JCTSpobqCLUYZpAFzbPIx8l2IP3QDkEdB0qtpPg7XJo4Le2sdQ0rU7SzuYftb/Z4oQ7oyrho1Lygsd2TyvJznr7dsFGwZ70AeRaHolymveEhD4On0xtPLx392UjAkby8bsqSzAnJ3HHLHHeul8SaLqWpfEHQ7i0e7treG3lEl5bojGIkHgb1ZQT06dD9K7naM570m0Z70Aec6v4INpb6Np2ly6kV/tP7TcXYlDTISpBkyRgdB2x7Vd8KeH7vQ/GOu/aGv72OSK38jUL198kmA29dwAGASOMDoOvWu52A0u0ZzzQB5D4z8P+IX8dT69pFjJI1ktvJCQm4SnDKwUdyNwY+wIqhN4T1fTrnUJbfSrme2tZNIdQihnnEEbiXb6tuYZ+pr2zYKXaD60XA8R8Q6JqmvWfj3Ux4eu45r1LBtOSeFTLmPcrsoBODtPQHOGwfSoPGOg6nqGv6s1j4euiJbW1WweOxVtgCEnDM37krjbhBk4weOa902Dn3o2A0AeR6xoNybzx/FaaFN5uoW8clnJHbYWTKr5ihsfeZzuI7kEntVHW9GuhcatBeeG73ULu7022j0m4jgEgtZBEFbc3/LLDjPPUAjvz7SIwPWjy1x3/OgDyG+8H3l7Lr0upadLeX0OjWyW0zRFg9wE+Yp2Lbl7c8471Q8UaHqczWLDSL2e4/su2iQNppuV3qOR5isrQNk8nOevrXt+0UbQaAOV0aCJPEvmTaZfw6gumRLLcuxa3xkZRSTy4PU4z7msPVNTn0H4k3eoPomtX1tJYJCr2Fk0wDbgTkjA7evpXo20UBQD3oA8/8AFSvrdp4T1O10i7Wdtas5JFktSJoYgzE+YACVUdTngVj+J7fUbTxD4tEekXt7/bdnbRWUlvBvRWRSpDN0Tls5JA4NermMHrmkMakHOefQ0Aea2dzceFPE/iLUb3TtSntlgsIRJDAWEhCbWZScAgHqQeK0/inY3mp+DPs1jBcTTPdw8W8TOyjdy2B0x612c1nb3KBJ4klUMHCuoIDA5Bwe4OD+FShAPU0AeY6LFceFF1vw9qWk3eq2Jia5huIrJ5ftqsCWikwCu8nIGTz37ZyraDVPEFjrdxc6ZqFnfnTfs9nYrp8kMEMKup8tXcDe5wOBjuBx09j8se/50hiVjk+mKAPGb22vtXGqXtrpepxRx6DZ2RglspUdpRNuO1CuWwM9BjitoaVq0PizwfLqMtxqNmkMpOLTy1snES4LFOOTgDd0IOPUem7BQI1FAGZoWt2/iHRo9Stop4o3Z02Tx7HVkYowI9QykfhXhVho+utp66Y9jfLaaixu5y1u6iLyJLk7W443BY8ZxnjFfQcFnb2sCwQRJFEvRI1Cgc56CpDGp60AeN69Ps8K2+lPpN9a38ukWypcwWBdrshR/o7MELJgr65GM46Awa1bajp+r3rvHqtrd3FnafYoLO2M8VzIiBXifKkFQc5BI6gkHC17ZsFGwYxzQB5/4UivR8SNdku7bym+w2isVUhN/lgsqHGCAfQ4GOlehUgUA5paACiiigAooooAKKKKACiiigAooooAKKKKACiiigAooooAKKKKACiiigAooooAKKKKACiikNSAUCgUpo6ANHWnUlBNJPQA70tIKWqQBRRR3pgFFFFK4BRRRSAKKKKACkNLSGgAooopALScUZpKEAvFLTeKUUX1AWijFFUAUUUUwMTwln/hFdNyc4gUZrbFYvhUg+GNPx/zxFbVD3B7hRRRQAUUUUAUdY1W30TSp9Rug5ghALCNctyQBgfU1laN4y0zWtSbTo0u7W9EQmEF5btE7x/3lz1HP8/Sk8e29xd+CdSgtYZJp2CbI4kLMcSKeAOT0rntQ8IXCeHdT1K51C/1fVBpE9tbRPHGoTMZwqoijLZyM8nnpQB6HvXHX9Kp3ur2OnS2kd1OUe7mEEACM29yCQOAccA8njivL5vDZstA8IJLpl/Ppkkv2jWraKKWWUymFVUsi5bapGCoHAUADoKoNoDS2GlfatFv30ePV5fIt3tZZZIbNlT5WUKWxuXoQcccmgD2vzFwTngdT6UGRQMk8Yz0rw230TXj43gu7iC+W8/toNLLHp0rbrff94zlxH5JHRQCwwPlOKdo2m6vF46tNQNhdRPLfymVlsbgOqEnaZJnOxwR028DnOKAPcd4PQ0m9eOevTIrwTS9J8SW2pQ3WmWeoLqUy3KNPcWc8EwcqwQzyHMLjdtP8XTPB4q54C0vXbPxfpV0tveQiRJV1PfZTx7gFOPOeRyrsWIKlMnH90cUAevHW7IeIhohkb7d9l+17Nhx5W7ZnPTO7jHWp7/UrXTtNudQupdlraxNLLIFLbVUZJwOvArzvxjp2oXHjPVJ4LG6mgk8Lvbq8ULMGk8/OwEDBYj+Ec1iXHh29sTq0VjpuobL3wYxmGyR/MvCcFTnP7zHG3qPSgD16PVLSbS01GORmtXhE6sEbJQruztxnp2xmq9p4i0u9vRZQ3DfaTareeW8TpiFujEkAD6HkdxXmsfh680a5gOlWepQrd+HZftWfNkDXBTI3A5w+cAKMHsBjior7TbYavFPr+k6zNaJoMCo1tBMSZwBhcqMB+uN/GSM44yAerz6vZWt39mmlZJfIe4/1bFRGuNxLYwOo4zmpLLULXUbKG8s5lmt5l3RyKDhh6ivKdMsfEV7bRW2uQXUkp8N3SsvlsG8zzwYgzL1fYF+Xrw2epFUNMsoJLfSotci1FPDUWmlpxEkyqt8XIkEmz5x8pGOi54HWgD2wOp6GkMsY6sB9a8o07RdR1y08M2OtR6m9pi8EyuzxsYwUMQkYYIBAGAcEjHpise1TUl+Jn2iSG+luH1Vg0LpMlxHbFiqydWjNuOFzwT6igD3KigdKKACiiigAooooAKKKKACiiigAooooAKKKKACiiigAooooAKKKKACiiigAooooAKgu7210+2e5vbmG2t0wXlmcIq5OOSeBzU9cf8AFDj4easxJA2xf+jUoA37DxBo2qzNDp2rWN5Kq72S3uEkIXOMkKTxnjNXw6nofavEbn+29H8TWM1zp9mdTTSbmfSjo9sUSeVYm/dzKSWfA5wOpZcd60dJ1/UJLd5rTxTZTyjTpp7pJr43DQkJxJ5YhHlBW6gnoe5AoA9ZuLu3tLd7i5njhgjBZ5JG2qoHUkngU9JY5EV0cMrAFWXkEHoa8U03xDf31vrtlJqsl5HHpe4qJY7qNpA4UusgwVyCP3TKCM5NTeKPE+oaTcq6a40aJawmGG1miDQtsQsXhkC+buz/AAscd9vWgD2NbmB5ZIlmQyR4LoGGVz0yO2afvXOM8+leN/2q+l6545v4tYnhuha2ksR8kSud4GSIT97YXVR/dD4OaZB4s1Y+G/Eklrq8ky20EDwy+dFcGNmZd+HRdpznkcgdO1AHtBYDqcUbh615JrfiDxB4cl8S2Vpqs1xJb20E0E12iSNC0kiKzYVQCAGJAxgY9Mgxa34svdHt5I9G8UJq1q13BFLNvieazRlkLfvcCJdzIFBbIHP4AHsAZScA8+lRQ3ltcb/Injl2PsfYwba3ocdDXEfDrWtT1NtWtr5meG0mVIHlubeaXJ3bkcwkjK7R1wefbjndMvdRhtI7bTr97M33iieCeVER22FcnG8EA8cHHUDqOKAPXS6jqcfWjevrXjmtTX10tjaXWuTXJsvF8NjFP5cQfGxWViPLIMiZbnAB5yDwKr3fj3xMt3e3NtNk2mqNaC2M1nFA6qxAjYSESiRgGO4HBIOFx0APbAwPejcK8lk8R+Jx4a8V67/ba+RYXtxa2UUdtGW+WdQGLEEHC/KBjuScnFTXXifW9OuNTshrkd8E0VNRjvFhj2xuzqNq4UArj5hnJwwyT3APVCwGcnGO5o3CvJdb8QeKtKvNI0j7fd3N1dQSXbXFpaW6NMSDtijWUhcJjcxGWKkdMlg7w7rl1rGr6Vrup6ibXbo1zPP5bxNEFjnRT8wDDawGTg5BHBA4oA9Y3LjOfemGeISLGZFDvnapPLY649a8g0Hxf4nv/EGhafdX10kesCdvNktbdAUWNnjeBRlwvC8y5zzjvitY6k2i2PgW/ljN68dlqVwqlQZF2Q7hGhxxkcdyaAPa9woyK8z0nX/EiXPhq6vtYtL221xWZ7aO2CC3+TcBGwOSRkZ3Z+6elRaR4p8RvN4ev7m/imtdVu5bZrX7MqhAjlQwbrn5Tnt0/EA9SooHQUUAFFFFABRRRQAUUUUAFIRS0UrAFFFFCAKQUtFDQBRRRTQBRRRQAUZoopMAooooAKKO9FIBO9BpaQmhgRRCUA+awJycYGOM8fpj8qkooqR2AdaMUoo6U1sISlBpOaUUJALRSUtUAUUUUwMTwoMeGbEf9MhW3WL4VXb4csge0f8AjW0Kb3B7iDPcEfWloopAFFFFABRjFFFACFQRjFcpq76hd+NbLSLXVbnT7dtPmuXNtHCzMyyRqBmRG4w5rrK5WdwfirZoPvLok7fnPEP6UAWR4d1MD/kb9Z/GGz/+R6DoOojr4u1n/v1Zj/2hXQnpXHeNtT+xz6bbtqMljFcGTe6y+SDtXPMmCV9BgHJOKG7ClLlV2Wn0a/SWOP8A4TTVFkfOxGhs8tjrgeRk8Up0HWc8eMtU6f8APtaf/Ga5LTLuS+v/AAdqF/qEpkkS5XeXCgsrYUdOrbgp9cCoNN8Uu+pWE0niGQ2101ybuN5EzFGEcr8oB8sjAP3iePTio5zGNdPV/wBaHZN4e10g48Z6jn3s7X/41Tf+Ef8AEPJHjW+x/wBeNt/8brkLbxDcf2HrN4niWV5PL221tJJFJPEpdV8xlG0AnK4zgKGJNE3iS+g0TxMbLWnuxZwQPDOkyTFHZsNh1QZ9MYOPanzoftopXOtPh7xITgeNbr/wX22f/QKT/hHvE5J2+Npz/wBw2D/CsO/1bUdFTxBZ/wBtXLeSbUwXEyRs8bSk7uSFUDjqeBUVpr+oR6dqtzFqj3sGlXMM2UkWUyxEYkjLhFBxyQQMgjrjknON1UnY2bjSPElu0Xm+PhEJpBHEJNNgG9j0UZ6ng8e1Pbw74x7eOuP9rSIif5isxtRvr620i/nlwt9ra+TGyAhYArhQMjqQuS3qcg4xWv4Pkvr/AO3X91qU88f2mWGOA7diKH4OQM57den50cw1UTdkVV0Xxa0rQjx9EZgu5k/siLcAc4ON3Tg1V+w+KWjuZY/iPYGO1JE7f2REwiI67j5ny4HrVq11RdP0nxJr0scYuFu5Y+VIz5Z8uNCevp+LE96xfBytaau2nanZXUMeo2pSRb6IYuZVLFtvJyCrng88cijm1Qva6pE6Sa+77E+Kujs+cBRpkJOfoJatix8X/ZVuj8R9O+zNjEv9jx7Dk4GD5uOvFS6Hpmn/APCd+IEFjahLVbVoFEK4iYqxJXjgnjpWdp8Eyazb+FY1Kw2GoSXo4yBAMPGP++n/ADWpUmJVH1NSDSPGtzGJIPH9lJGc4ZNFQg468iWpf+Ef8dn/AJnu1/8ABGn/AMdq54ZUW2r6/ZQwlbWO7WVH3ZG+RAzqPocH/geO1dOKtamsXdXOM/4R/wAd4/5Hu1/8Eaf/AB2k/wCEf8eY48dWn/gkX/45XaUUxnE/8I748x/yPltn/sCJ/wDHKafD3j//AKHu0P8A3BUH/s9dxRQBw/8Awj/xB/6Hmz/8Eyf/ABdH9gfEEHnxvZMPT+x1H/s9dxRQBxC6H8QR18ZWLfXSV/8Ai6d/Yvj/AJ/4q7T/APwVj/4qu1ooA4r+xviBn/ka9Ox/2DR/8VTl0fx6PveKbA/TTwP612dFAHHHSPHeOPE9hn/sHj/GgaR467+KLH/wXj/GuxooA4/+yPHX/Qz2P/gAP8aP7I8df9DRY/8AgvH+NdhRQBxp0jx728U6f+Ong/1pBpHj3HPifTSf+wd/9lXZ0UAcX/ZHj8f8zRpjfXTf8Gpf7L+IIJx4j0cj305v/i67OigDixp3xEB/5D2hH66c/wD8cpfsHxFBz/bugH2/s+T/AOOV2dFAHG/YviNx/wATnw6cethLz/5EpJLD4gyxGKW/8Lyoeqy2EzA/+RK7OigDizp/j5pY5GuvChkjzsY6fOSueuP3vFNi0rxzC7vFP4QjeQYdl02YFvr+95rtqKAOHTRvG0SOscng5FcYcLpcwDD3/e80kui+NZ5FklfwdI6gBWfTJiQB0H+truaKAOGfTPGssskkknhF5ZE2OzafNll44P7zkcD8qSLRvF0MbxxxeEBG6gFBYyqCAc8jdyK1dfjun1OyeyLG4t4ZriOISbFmKtGNjHB6qxGcHBOazLHWnkvdSvbRtxu7i3t4FlYlI38sbtwHTGTkccjGc1LkRzq9iX7H40Z2ea18LStIoWU7ZVLrjocg8fn6e4bFpviK3s3s7bRPCcVq+S8KvIqMSe4EeK3dK1C5nubuzvPJM1sy/vIVKq4Zc9CTg9eMnt61ztpE97e6nI+l3N5tvpI1db0oFAwMAFh9aLj5ldF6wt/E2m2Yt7XRfDkMa8IkF3JEg/4CITSJba+uzb4Y8NgpKZlI1GQYkPVx/o33j61Yn1ye1mvNOWKJbqPyRaByxDiQ7QWHXCsGzjsPeqelatezrNb2UcYma8u8tcTSSKFjkxkZJPJZcKCFHOOmKd0JzSEn07Vb23mt7jwj4Xnhnk82aOTUXZZH/vMDa8njqeaVtK1V9QXUG8IeGDfJwtydQcyL6Yb7LkVS0PxBfnT44YxvupZrmR3lWWYRqszKFG0ZPPA6AAe4FasXiDU764htra0it52t2mkF5vXYRJs4GMkHBIJxxg47UuZBzoyNd8PeI9W8N6ho9povh/TlvW8ySSLUZD85YMzlRbjLEjrnNXItH1SK3uII/B3heOK5JNxGl+yrLnruAtcH8c1ag8SX+pOI9Ns4fNjtYbmYXEhVSZFJVFIB5wDkkYHHBpbrxNextcta6a9wLQ7ZYo1d5JG2BiqFVK5+YDk9R2HNPmRSkiDUNO1nVYYodR8JeGryOI5jSfUXkVD04Btajn0/VZZbR5PCHh6R7Mf6MRqLZhHov+j8DgcdOlb+qam9lDbrCivcXUohhWQlV3FS2W9gFP16cZzXOa3rWoTPZ2JQQTHUo7WfyZ2VZAY/MG1wAyg98YIIxyDyXE5WI7TR73T5EuLPwN4ahmjZnjkivcMGYYJB+z5GRwfalstL1LT1thaeCNEhNs0jwMmonMRcYfafJyNwwDjtWn4wuntrbTFH2tlmvVjkSzdlkddjtgFSD/COhFZ2m6x9gutQYDUIbaC3jcWmoys8pLMRvUsWOztyTyDx6pySFza2IrDStQ0zU5r+y8A6Lb3cvDTRX6qx9cfuuM98Yz3zUqWmpxR2kaeBtPVbJ2mtlXUFAidsklfk45JrSTxLdbbsHT2lkgjWRRB5jBtzYxygbIGDwpyCCAelR2/iI6kbMp5TBr/7PutbrcuRGzndlc9iCpA7GlzofMiQaz4pA58KxdO2pJ/8TTv7Y8Unp4Vi/wDBkn/xNR2/iia7u57OK2thdRRGU273RWVBkYMiFAVBzjI3DPtzVeTxZcWEVpFcw2nnSWiznzLzBl4PCKELFsLk5UDnAJwcHOg5kW/7Z8Ubsf8ACKx/+DJP/iad/bHij/oVE/8ABkn/AMTUdz4onijvJ7exV7e0s0vJHlnKZVlZtoAVskBat/2zeSvK1rYebDC6JJmXD5ZVb5V2kHAcE5I70KavYd0VxrHinPPhaLH/AGEk/wDiaa2s+KgePCaMP+wlGP8A2Wo4/GlpJqH2USWvFz9m2/aP3obfszs29O/Xpz7V1I5HNVdPYE09jlm17xYOng0t9NUi/qKQa94rwQfBjD/uKQ/4V1eKMUxnIv4g8WhTt8Eu3HQapDmmjxH4t/i8CXGM9tUt/wDGuxxRigDkB4j8V5/5EW6x/wBhK2/+KoHiTxWQc+BLsH/sJW3/AMVXXUYpXA5P/hIvFP8A0It3/wCDK2/+Ko/4SPxV/wBCLd/+DK2/+KrraKLgcl/wkfir/oRLv/wZW3/xVB8R+Kf+hEu//Blbf/FV1tFFwOSPiTxSMf8AFB3vv/xMbXj/AMfpD4l8UBc/8IJffhqFsf8A2euupMUAcefFPiRW58C6lj2u7Y/+z+9IfFfiEA7vAurE/wCzcW/T/v5XY7RnNG0elDA4e98f6hptnJd33g3WILaIZklaSAhR+EhNdrBKJoElAIDqGAPuK5j4lYX4d6y392JT+TrXSWa7LOFeOEUcfSi4ExoFKelNzUtALSGlNJSY0FFFFTcYUA8c0UVSYrBSikpR0qkIMiloxRVAFFFFAGJ4Uz/wjtpn+5W2KxPCjbvD9qefu1t03uD3CiiikAUUUUAFFFFABXISOD8YIUBJKaC5I9M3CY/9BP5V19caBn4yS8H5dATJ+tw2P5GgDsuoqKa2gnZDNDHIUOVLqDtPqKlooArfYLTEQ+yw4iO6MeWPkPqOOKrXVrpNtA8t3b2cUKnczyooUE8ZJPHPArSPSuI8a6gZb/TtHiikutzfarq1gALtEpG3I/ulvz20m7IibUY3Ny4/4R6whV50022juEKqZBGgkXg45xkdP0qK3vfC1yDbW1xpEolKxGON423ckquB16EgexrmIZotQ+GmqW93APtenWk0DLKg3xEIdp9jt28+oq7c6Klz8PIHsrZFv1tIbiJ4YxvMiKGBHq3XH1qebyM+e70XQ6qRNLmuZbWVLWS4lRWkiYKWdQeCV6kA0lrHpdxbNJaxWrwTLsZo1Xa6j5cHHUAcfhXEw6k91Y6lrlsxS71OSPT7ENxtIG0t/wB9b2I9ErS0q3vP+EoudOh1KaOw0u3tgsAUENlWHJ6446fT0xRF3KU07aHUSCwRoIJEgBTmGNgARtHVR7D0p1r9jCulqIVCud6xYADdTnHfnP41n3fhuzvdZt9UkaQXEGMbSMNjOM8e/wCg9Kfo/hyz0Wa5lt2kZrhtzb9uF5zgYAwP8KrW5avckj0W1F5dzshdLpleSGQBo96jG4DHBIA/IVektoZZI3khjdozlGZQSp9vSpscUUxpWIUtoY5ZJUhjWSXHmOFALY6ZPekFpALhp1hjEzrtZwo3EemanooGZ+laVFpcU6xsztPO88rt1Z26n2HQY9q0BRRQAUUUUAFFFFABRRRQAUUUUAFFFFABRRRQAUUUUAFFFFABRRRQAUUUUAFFFFABRRRQAUUUhOKAK7W0T3cdyR+9RGRSCeAxBP8A6Cv5VQbw9p7R3kawtGt5KJpfLcod4x8wII2ngcis/wAQpdDWLC4s2nae2t55xbxvgT4aIFCDwchiB6HHNVoPEJxcPalXmvr+O3tRKSVRjbo5DAcjAV8gd+OKm66kcybsdBpmk2+lRSJB5rGR98kksjSO7dMlmJJrPl8KafJdTTrcalAZnMjrBqE0SFj1O1WA/SrOlajcXU17Z3Xkm4tWUF4c7XDDcpwTkehGT0z3rkdPWS5n1SSbR73UWXUrhFlS8CDaJDhQpcdB7fTNF0JtaHZS6NaS3VpdyIzz2isImZyeoxzzyfc1X/4RuxCgRG4hImknDxTsrbpDlufQk9OnA9KguNbmt7i7sPKQXKSQpaj5iHWTgMfXBWQnHZapabrF7NbCG0hhSV57tt9zI7KEilCk9ySdw9hz7Al0NuKL0HhLTbe2t7e2+0wC3MhSSK5dX+diWUtnJGecHPb0rQttItbSeKaJCrxW4t1+Y/cBz+fvXH+G9f1A6NbWsIE12zXE0skqyShF8+RVX5QT2IycAbe9ay+IdTvNWSwtLS3ic2KXT/ai6lGLspXGMkcdeKV4iUotIuzeFtPnt1t9k0cYtxat5UzIZIhjCsRyen6n1IqeXQbeWV5CZ1R2RnhjlKo5QYGQPYAEdwBnOKzo/Ed9qDsumWKSPDaxXMizS7N5kUlY0OOvHU8cj3p1x4ku45p3isHlt7ZtkiJFI8jHALBdqlcjJGM8kdec0e6UmjavtOiv4VjlLKUcPG6HDIw6EHt6e4JHQ1S/4R2xzC8iyPLFd/bfMZ/maXaVyfUYOMcAAAdqk1bVHsBawwRrJc3c3kwhiQobazZYgE4wp/HA965/VtW1C4vNOtdvkSx6ottciGdlWRfJ8wYOAcEEZHUEY5HJLpA3FbnT3mn29/LaSTq261nE8ZDY+YKy8+vDHj3qG50S1urua5dX8yaFYHKtjCqxZcehBY8isrxhcyW8ekKpvDHLe7JY7Riski+TIdoKkHqB0I6VT0nVpoZ9Q2x38VvEkXl2uoyF5t7Mw3A5Y7Dle5OQePUbTFdG6ugQ5maS4u5JJVRTI0xDAIcrjGAOTk8ZPfPFJHoFql0t1K80lz54nMjvyzBCg4AAxtJ4qjF4lu5FulFgJZYY45ENu7yI+5iuM7AcjGTgHg0ltr41F7IjymJvmgJtLremRCz4b5QT6bSAc4PSpbhYLxNBNBgWS3lkmnl+zBhAsjjEYI2nkDJ4OOSf5VXXwvCIpUW7uh50At5iWXMkYztGQOMBiMrj8+aqL4mmuI72KNbWG5htmm8mS4ImjAxguhQEdeoyMjGeQajl8Wz2MKRTW9s9ylmt1In2r5nXkfKAuT90csFGTgE4OC8AvE1h4ctBaXVuXmZbq1W0lYuM7FUqMccHDHmh/D8Lykie6SNmjeSFJcK5QADPGRwoBwRnHNVb7xJcW9vfXUOm+bbWdus7u02wsNpZlUYOWAA4OB8w564sHWrtnke3sPOt45EjdhJh/mCkkLjBADjPzDofbJ7lx+6SR6EkcwZbm4WFZzcCBWCpvJLHPG4gkkkZxntWuvSuSj8cWM2opao0Dlrk25RbgeavzFQxTH3Scd84IOK61TkVat0GmnsLRRRTuMKKKKACiiikAgoNA60tNbAFFFFIAooopoAooopgcj8Tzj4ba4ScD7P/AOzCupgG2CMdMKBXJ/FX/kmOv/KG/wBG6H/eFdgoGKkAooopO4CUUUVFnuMKKDSGkxi0U0dKUc0021cBaUUlKKqO5LFopD0pRWgBRRRQBh+Fc/2Fbf7tblYfhT/kB2/+7W4Kb3G9wooopCCiiigAooooAK46LP8AwuS8GOP+Efg/9KJa7GuQj/5K7fH00G3/APR89AHX0jMAOaD0rj/F19Hb6tpdve6lPYWEiyu8sMhQl1C7QW/hGNxz7Y4zyN2JlKx1FnfWt/E0tpcRzxq7IWjbcAwOCOO4NSeXCJjN5aCUgKX2jcR2GfSvKLO7Y6Dpdul7cRtJNdElLprYSuJMAMyqz554QDkmtDR5tS8RQ6HbyareQrLZ3Mk720m1pQkqovzEZzyOevX1qeYyVba6PRPs1sRKvkR4l/1g2D5+3PrT1WOONY1VVQDCqBgAegFeew+ID5hsX1Fvtp18xeV5h3CHzcAY7LjAqOGa+MM+qf2vfbrfXBbLAZP3TRtKqlSPox6njHFLnQOqux6ClpaRpGsdvEqxElFWMDYT1IHY8mnLHbxTPKqRrLJgOwXBbHTNeYjxHcS+JoPs+qTsZdU+yvBJOqkR7ypxCoOF4IDFt3Tjrja0m91OTWo9HnuZN9jNPLOzOcyQ8eUCe+d/fsvOTRzIaqxvax2VnfWd/CJ7O5huIiSokikDLkHBGR6EEVZ3A15poct5qlhoVqNQubZLpr3zXgKqzBJOOxA/L1rqPGN/qGn6BcS2FuXPlvvmEwRoRtPzAEfMc9uKrmVrlKd032OjyKiuLuC1QPcSxxIWVd0jBRliABk9ySAPc1naJdX91p6vqFn9ll4AAmEm4YHzEgDGeeK4yznv5dD0/VLrVriVrnVIbdYWC7NouAMDjO7g856D2pcw5TSR6Qrg0u4GvNrm6bTL3xO8OpSxS/arZZJHkVjFE4iDShSP4QxAOMYA9Khu/EFxZ6V4hOnaxLqNpa2qTQ3RkVmSQnlA6jBzz246dqXOktSfao9P3DOKQOrDIORXn1/qF7op1iGTV72YQ2sMqytEkjq7PtO1flHOcYzgVS0/xDqTafrky38k6aV5FwoMsbll+YyIXQYOQp+h7nFHOg9qv6+Z6a0iqOTjPApVYEV5y+q3epJp2ovKPIu9fSK3QorL5CBwpXcMgkqST17A4ra8JvqF9caje3epSyxR3tzbRW+1QqospCnOMk4AH0pqSew1UTdjqTPGsuwuN5GQuecev6ineYK4G4YXuheK76aNPtH2mS03Y6RxkBR646sfdjUdpNokviDQv+EfNgzqshuzZFCNuwZ8wpx1Pc9SKXOJ1f6+Z6F5i7c5pBKpGQeK8YjhlPgyO6fTLKC1aba2qphrmPMu3cAMHIOBwxP611GvQT2OtapbxEoNbgijiYHq4YI4x2IR9xPHH0o5yVWdr2O+e4jRVJcDccLk4yfQU4SoSQGGQMke1cFqckkC38lgRHb6HZi3gkChtk7bckAgjKptHT+Mj1qfdeQ6h4Ymnu3mnnMgkfYqZRlDbMDqBxjvwDT5tSvaeR3NFIOgpao1CiiigAooooAKKKKACiiigAooooAKKKKACiiigAooooAqNBFJdpckZmjRo1OegYqT+qrVE+H9PNrd26QNFHdTm4cxuVKyHHzKR90/KDx3+prP8QRXja3ZTWDSme3t5plgjcKLjDRgxnPHIJwT0OD2qvb+IfM897GRDJfaitvbtIu5Y28hHbcAQcgK4xnO7iour7GblG+qOh03S7fSbYxQeY25tzySyF3kbplmPJPA/KshvBtk0s0iXuqQebK8zLb30kS7mJY8KQOp71d0fUbi6lvrW7aF57OYRNJChVHyivwCTg/NgjJ6e9crpNo11LqcsmjSX7LqNyomNyFIAc4XBI+lDfYbaulY7CTRraTUbW+ZSZ7ZCiM3zZB7n364P+03rVKXwrZSWscEU11D5c0kokgnMb5dtzDcuOCT+gqNtblt7u60+RY1uEnhjtgFY7o5OjEZ7bZc/wC5VPTNVvrq1htrE28FzLLduWmV5V2xzFMAbwckkd8DnjpgbQm4lweDtMSwt7S3a8tRb+YI5Le5eOTDsWYFgeRuOeehAxV+DQrW21EXsIdZRapaAFsqI1JI49eT+lcb4d8Q3sWj2dlHIGuSLieSV7ea64+0SKqhY+ecHknjGMGtpdf1S91UWFtHbWsn9nR3jG5jdtrl2UrjKnHy9f0ovG1xqUbXL0vhWxm2fNOgESwSCKTaJo1IIV/UdvoSOhIqaTw7bvffalmuo8yLK0McxETuowCV7+/Y4Gc4FZo8R394866fDag2trFcSid/9YXUsEByAvCn5jnr04Jp83iG8F1cSQQeZb28wiaJbaR5JMY3FWHy5GTgd8ZyKLoaa6GzqGmxahCqOXR43WSOSM4dGHcH8wfUEg9apJ4cso/sju8zy210bsSyPlnkKMhLHv8AK2MdAAAOBUuras1k9lbwhDc3sxhiMmdi4UsxPrgKeB19utYF7qd9d6jploziOSDVDBdCCVkWTbD5o5ByF2kEqT1wDkZouhSaR1F5psN/NZzSlw1pL50e1sAttK8+owxqC50S3ubm5mZ5Fe5iSJypHAQsyleOCC5/SsrxZM8c2jxBrvy5rorJHaymN3GxuMqQe2etU9P1GWwuNXMEd55cUcHk2t/PJI/mOzruDEuQjHaOM8q3Hqm49Qco3szcHh9DHc+ZeXsk9xs3TmUBl2HK7QAFXnngc55zSQeHLSC5W4aWaWf7SbppJCCXfyzFyAAANp6ACqaa7qkdvdebpbvLCEZGjjlCSBmwQAV3ZXqQAcgjHtFaeITqMthzCz/bnt3a2nLIcQO+SvX22tjnnng0m4D0L6+HINhSa4uLiLyHt1WXYdiNjIBChicADJJ6VXbwlBKkim+vsTQrDNh0HmKucZwnHBI4xkdaoXfiTUX0zUwsUEN1HYy3MahmEsRXGAyOoyRnqMgkY44Jfd+Kb3T4GDW1tJLBaC6mTzyWcc5CgKdowudzYGeOmSFeF9he7sbb6DBJZXds8khF3AIJX4DY27cjjGcGo28PxtLuW7uUiMscrQowCsyAAcgbsfKuQDg4PHJqpqfiG8tIr64gsEe1sohK7vNgyDbuKqMdcevHT14m/tnUJrsmzsIp7JJUikk8/EnONzBcYwuRn5snnjjl+7cE1sTReH4oZonS4uRFFM06QblEYZiSegzjLE4zWyowK5ODxiJ9UihS3je2lm8lSshMq8kBymMbSR2OQCCQOcdYvSqjboUrdBaKKKqwwooooYBRRRQAgpaO9FC2AKKKKACiiimAUUUUAcb8VgT8LvEGOv2b/wBmFdiK5D4qc/DDXv8Ar3H/AKEtdeKkBaTFLRQAnGKSijrSYBRRijFRYY0L1pcHtS0VVtBhSikpRQhMU9KKQ8ilq0IKKKKYGF4U/wCQJAB0xW7WD4V/5A8R9q3qb3G9wooopCCiiigAooooAK5G3Ofi7f8A/YCth/5HmrrScCuOs23/ABe1TpldHtk4/wCusp/DrQB2Xas++1DT7Sa2hvZI1eeQLCrDO5u386vnpXEeKLQHxz4XkEk++WWVdgmYKNkTOMAHAycA+owDSbsRNtK6Oy8qBtmYkO05XKjg+opEit4sGOONcZ+6oGMnJ/M15lpWpXEt/pE0d/dya3Nd+XqNo0jFY4huz+76KAQvPHem6NrE48TwF9SuLl55pleJLpyygAnD27L8hGOqkH3I4qeYj2i7Hpxt7UymQwxGQkEsUGeOnPtxSiC3CFRDFtZ9xAUYLZ6/XNeRR67d+XeT22qys8+m3UzKL1pmSRY2Zc5VVjcZ+6g4xjpitezN1dapb2b6zqQiuNBjvJCtzg7wcZBwdvfJHJxyTzk5vIXtk+h6K1ravIZHt4mckNuKAnI6H6iniOFJWkEaCRgAWCjJ/GvM/wC1zPfadHqmvXFha3GhQXEjpN5e6UknOexOO2CcY6Eg2dNuNV13+yrC91C7szPpj3Ext2CSOvmKEbd1U4wcj1I7mjm8ilVT2R6CltbRbPLgiTZnbtQDbnrj0zT5FjkjZJFVkYYYMMgivL9F1jV7vWrVm1KJriS5MdxatcuzBATkeQIyI8DkNuGccnmp9Hvr82+g6qdTupJL+7kt5Y3k3R7BI3AXGA3y9evbOBTv5Aqi7HpShQoCgAYwMCq0sVlBbEyRwxww5m5UAIRzu9u/Nea6Lr93eeJbIHUnf7a1wksBvRI+xUYqfJCgRHIGMHJHWrI1nVZdL1WOeeQy6Lptz57DAEs2XCZBHzDYm70+bmlzB7VHfQxafeJ9riigkW6jUmTYP3qEcZOORimyW2m2lp9ne3t47eVwPL8sbWJ9se35D2rj9Fl1DUPEGn2J1G4is4tGs7tljC/vZC7ZySOAQq5x2rY1JjL450i2lwIUt5Zowf4n+7+YBP5/SncbmrXsTT+IvCpmljn1PSjK37uQPKhJwfunPv2p9vqvhhLySwhu9LW6c+S9uroHfbkbSvU9xj61zvhawvp5LuVU01rMX8okWe2LS8EZw2cD8RWdaaBfa/DrtlF9iS0l1WbzLlt32iPDA/JxgdB1I6mlzPQhTbtpud9DPpF7GUhe0mSxl2EIVIgkUdOPukD9DT9LvdLvIZG0u4tZo9292t2DKS3OePXrnvXGeJbS6g1m+tbdQBrdrHDGzE7WlVgrbsdAEbOe/PpWvFB9h8b2Nvaj92dNKS8fwow2n8CcfjQnrqVz66o200a3W7u5yGdLtVEsDBTGSM/NjGckHB57DjirNvp1naMzW1pBCzAAlIwuR6cCrQ6UVZqVf7PtPsn2T7LD9m/55bBt656dOtPe2hkkjd4Y2aPlGZQSv09OlT0UBYrNY2zQyRNbxGOUlpEKDDk9SfXpVWTSUk1WC8cgrbRFIIwuBGT95vrgADpgZ9TWnRigTVxBS0UUDCiiigAooooAKKKKACiiigAooooAKKKKACiiigAooooAqG1ia8FyUPmrGYw2T0JBI/MCqb6BprQ3MP2YJHczedJsYoQ+ANwIOVPHUY/U1j66t4PEsVzZNI09rZNKsCtgTjeMxnr1GQD2OD7FketSyu4sPkfUL5UjklUkR/6OjHK5HPykYJHPXpzN1czur2OjsdNt9NtvJt1KryWJcszk9yzElj7k1lf8IbpAnlmT7bGZZHlcR30yqWYksdocDqT2q3ot3dXH263u2SSa0uPJMiJs8wbEcHGTg4fH4dulczoltJci/caPaXo+3TAyyyhWHznjGw9PrQ2h6XR10mk2jX8N+0Ra4gjZEdmJwD/M9Rn3PqapTeF9PmtY7VVnjSOSSRWiuJI2zISzjKsCQSc4zjpUEmt3EV/NprpELj7VFHAqg4aFxu3HnqAknoPl96zdI1W7uEh0yxa3t59s9xI8sTzLt890UD94DkkEnnHYYyML3Q5omsfCWlizt7aJJ4Eg37WguHjfDNuZSwOSCcnBq7baLZWt8LyCHZKLZLUbWIAiUkqoHQYLGuU07Wr620+wsLYHzFskuJJDbPc7i5bAwrDH3T1PoBzV5db1q8v3gtjZ24j0+G6YTQO53vv+X764Hy9+frngvESlE0rnwppd2YzJFKFWJYXVJnRZoxwFkAI3gc9c9TUknhqyl1IXzG43ZDNCtw4hZh0Yxg7SeByR2GelZ51rVbo3T2Z0+GO0iidxchvnZk3kZBGxQCBuIPOeOKY3ia8bUZhDHut4bjyDGLGZy2GAZvOHyL34I7cnnhXiVdG7qWlQ6pbCGYyIVYMkkLlHjYd1Ycg/41Vg8PWNt9jx5rvazGdXeUs7uylCXJ5Y4J6+g9BRrGqz2l1p9jbKn2m+laNJJFLJHtQuWIBBPTAGR1FYd1e3t/qmlWs8qI1vqTxT+UGVJikRlU43dMfwnPzeoHI3ELo6e706C9ubSeYPvtZDJEQcAEqRz69TUNxodpc3F5MwffdRxxyYbH3CSpHcEFic/SsPxnCtxd6NayW91dRySvugtpvKaTCdM71/VhVLS786FHq4gguoYo5LdIbK5la4eNpDjfwzkqSynapJ+U8AnFDa6kuSvZnRL4bgFnc273V47XO3fcecRKu37uGHTGO3ck9zToPDltBNHOzzS3C3DXJklfJdzGY+eMY2nGAAKzbfxFqT2t7/AKFK7QLG6TmwnjVwzENiNvmJUDJAPII6Gm2+stqN9pXmNDIwu5kLws6A7YmPKHlTzja2fX0qXKFirxL/APwi9q1vLBNPeTQvbPaqksu7ZG+AQMc9AOTk+9RT+Eraa3lga7vTHPCsU6rKF84KMAkgZ6cHBAI4OaxrzxVqD6JqsokgguLewkuDGInSaBl6jD8NjkBhxkDsataj4putLV1Y2sjW1ss06hZHZzjLfdBEY44LZ/DFJShcPdN6fQ4LnTbyxleVku4/Llk3fMRsCZzjrgZ+uajbw/C10JftFyI/NWc26uBGzqAATxu6AZGcZGcdao6xrt9p1rqV7HBbNaaeu9w7tvkwgZlAAwCAeuT9OMmxDq2oXNzLJa20EllFcGBwXKycHDPzwAvp1IGR1Aq7xvoC5SaDw9Bb3MUiXF15MUzzx2/mfu1ds5PHJHzEhSSozwOBjZUYFcdaeL7i71K3VLZHtbmbykVUkEkQ5xIxK7SDheBjG7qa7FeRTTXQaaa0FooopjCiijpQAUUUUAFFFFABRRRTQBRRRTAKKKKAOR+Jyh/h1rCMcK0aqx9AXXNdaOlcp8SufAd+uAdzwLg+8yCurXIHNSAtFFFACEUlOpDQAlFFFSxoKKKKBh2pRSUoFCJDv7UtIeRS1aAKKKKYGF4VGNGhB9K3aw/C3/IIi+lblN7je4UUUUhBRRRQAUUUUABri9NO74ta2egTTrdMf8CY/wBa7Q9K4vSwf+Fra82PlNnbjP4UAdpSEZ7UtFADPLTfv2jdjGcc4rF1TxNoeh3pg1C9jt7gxCQqUYnYSQDwPUEVu1wWsWeo3fxMK6ddC0kGkITM8HmqR5zfLg9+c/hSehnNuK0Rtv4u8OwWsM5voxBOpaNljYhhuwTwPWrlvrul3X2Rre7ilW73LAyfMGK9RkdMe9cpqlnq7+KdKht7u2F2lgwe4mtsxscgMdoIxk+9Ov8Aw/PofhNrjzEuL+yujfq0aGNSdw3LgEnG0nOPrjgCpu7manNt3WxvSRaK2uX2oSShp7S0WG5jYZSOPJcEjHXgn8K2IpYJ40uIyrK6BlfHJU8ivPrWO6v9IisrhJBd+IL555g/3ktQQcZ7DYqKB/tjoa1fBdpJLdave3F3eSGHU7uCKGSYmNE3jop+gA7AdAMnLTuXGWtrHVhrZLvbhBcOpJO3kqCOp/4EPzpLeWzvVZ4THII5HQnb911Yq36giqcnh7T5daGrSRM12E8vJY7dvP8AD0PX+XpU2k6PZ6LbvBZoyI772y2SWwAT+lMtXLYtogciJAdxbIUdT3+tO8iMhwUXD/e+UfNxjn14qSimURJBFGQUjRSFCghQMKOg+lVr7TIr25s7htyzWkhkidTjBKlSD6ggnI+lXqKAIo4I4lKxxqoY5IUYyfWljhjhDCONU3MWbaMZJ6k+9SUUARvDHIysyKzIcqSM4PtVOLTIotUn1D53nlRY8schUXsvpzyfetCigAooooAKKKKACiiigAooooAKKKKACiiigAooooAKKKKACiiigAooooAKKKKACiiigCt5UP2g3BjTzQuzfgZ25zjPp3qu2k6fJBJB9jh8t5DKwCgfOf4uOje45rn9bt7lvFCXdk0hurWzMqRLJsEw3kNGxPGCCcZ4Bwe1N/ttmkjFozRf2neACZ1B8oCBHYEEY3YUrzwD9MGOYz5lezOptbWCzh8m3jVF6kKOpPc+p+tUW8P6W3mAWwUOxZtjMvJ6ng980zQ7q6uY7yG7mjnltLloPOjXYJMBWzgE4I3bT7g1ieH7JrmzmlbSdOnBu5h50z4cgSsOnlnp9fyobKvqjqGsbQ3qXzRJ9ojQoshHKqe1V30TTnjgjNquyJiyDJAyxyw9wT1HQ8elZn9sXMWpS6W5V7s3iCIKMf6OwL7iPZVkTPqB9KpR3+p3klrpunTwafMtr9raR7YSJIGZlChQR3wxIOenrmndCbRvS+H9Mlhgj+yoiwgLGUJQhc525Ug49uhqzDpdlDM8sdsiO8KQEqMfu1ztX6Dcfzrjk1fVvsGmWemnyzFp0NxLIlusu8uCAMM64UFCTjJOe2MmzNq2uXr3JtLm1tBBYQ3RV7cy5dw525DYI+Xtk+nXgvESkrbHQT+H9MuJopJLWMtGoUAZAZQOAwH3gOwOcU59EsZNQW9MZMmQxXewQsMEMUztLDA5xmsaTVdWu5pJ7W6sLS0s/K81LkE+aWVXYF8/IuGABAPIP0qH/hItSl1gtEu2xju/szo1qSCA2wv5u4AHPIG08cck8TeI+ZHS6hplrqVuIrqMsAdysjFHQ9Mqw5B+hqGLRbCEWojhC/ZZGkiIY5DspVmJzySGPXNVdd1G8gnsdOsWiiur93VZ5kLrEFUsSVyNx4xjI9e2Kw5bq+1HV9Fhmkh3W+oywy7UO2VkjLbhzx8uRjs3OSBTurg2rnWXNhbXV1bXMyZltWZojuPykjB6e1QS6JZXEt5M8bM14iJLhzghM7SOflI3HkYPT0rF8VoZNZ0CNrX7WrTSj7PkASfuyecnHGM8+lU7S+l0dNaeKzNsfOhjhtDukCO4C7vl4IOQdq+nqaG11FzK+pvp4W05bKa1ZbhzMVLzyTu02V+6fMJ3Ajtzxmi28NabZpAFWWR4WZ/MnmaV3Zl2EuzEluOOe1ZFv4i1j7FewSQBr6LyzFP9jdEYOW/5ZFt7FQpJAPPbvT7bV5b270tphBNcK06O0QkiwVQE5jbBRjkfK2cdc1m3CxV4l2HwdpkNvdQM15NBcQNbmOe7kkWONgAVQE/IMAdMdB6UyfwXp10w82W/KfZ1geP7ZIElAXaGcZwzYPU+g64FYWoeINXn8MauLqSO2uVtnmjCW81vJGoIBAJLB+Djepxkj5ecVpXviO+02VFKxTLbxKbhY7aZvMYryA4ysXUHDEkg/jRePNqF4m5caFZ3OlXenTec9vdp5cxMp3kbAn3uucKOahfwzYS6suoObncrB/JE7eSXHRzHnaWGBzjtVPUtc1G0jv7mKO0+zWEg8xX3b5V2KxC8gKfmHJzn0HWpbXWL69na5gjtjp8dw9q6OSspZX2M4OduMggL1PByD8tO8L2QJxJrfwtp9vqCXam4PlyNLFC87NFG7ZyyoTgHk/TJxW4OBXJad4sub68tilhM1rcsFGLSdTEOfnLsoRgeBgdM9TXWqcitI26DVuguaKTFLQhhSUtFACDrQetJRS6AKKWkpaadwCiiigAoooqgCiiikwOV+IcbTeDZ4kGWkurRAPUm5iH9a6lelc942XPhxB66jYf+lcNdEOlIAooooAKQ0Cg0AJQcUGkwKTGhR0ooo7UnqMKUUlL0oiJi0UUVaEFFFFMDD8Ln/iURfStysTwwMaTF9K26b3G9wooopCCiiigAooooAD0rjdLH/F0tdP8A06QD9BXZHpXH6X/yUzXj6W0H/oIoA7Cq73tsl2lq8yLO8bSLGTyVBAJ+gyPzqc9K4/xS0w1G4EZPGi3ZGM5DZTH8uPxpN2InLlVzrwynuKrTX9pBd29tLOiT3JYQox5faMnH0FefQ293pkNhc6YbqS+vdGkdt7lwZVWMpgN3GSAPwqvpX2NvFfht7Ge6mkZZmu/PLlVk8nnG7gNnggegqXJmbrPselWl7a3trFdW06SwSrvSRTwy+oqcsncj8a800qz/ALWudFsri5uxAdBEjeXO65IdOpB69Oe+PwrLm1CTUdC06O7ubxbpNMLw7bp4w8m5kUqEBaST5RkFh/Mg5vIftvI9eBXsfaoY7y1kvJrVJkaeJQ0kYPKg5wSPfBrzm5vtSSy0+SK6mkOu6bDbhg7fJc5QFsj7vyu547pS69PNpqeLFhvLpTa2Vj5bG4fI5YZHPBOOT370+YPaeR6aWUd6z11zTXVGF7CVeNpUOeGRfvMPUD1rD8Q2smk+ANUS1muZpPIdjJI5dzu+8c9RwT06Vh+IXgg1SSO3C7F8OXJhXP8ACMYwPp/nilKVkOVRrZHaWfiXRr+4W3tdTtZZmztjWQbjjk4HephrFgbOW7+1R/Z4SRJJnhCOufSvObbULDV9N8JafpjfaNQtp7aWcwqf3aonzljjp/P8qtX1jcr4pl8PJHu0+/vI9RkXZlWjAPmhie29UPHqB3o5hKpLseiWt5b3aM9vKsig4JXscA/yIP41YrktL+T4gayiD5TbW5fH97Bxx9M/5FdaKpGkZXQUUUUygooooAKKKKACiiigAooooAKKKKACiiigAooooAKKKKACiiigAooooAKKKKACiiigAo6UUjdKAK5hh+0+dtXztm3d3xnOPzqs+k6dJbPbNawmGSUzOm3gued3sc4rD1lbxfE63VkZGmtbMS+SmP36bzuj59eMH1A98wvrU81xBDp8hjbUrvi4KbvKQQLIflPfA289CfwqeZEcyudVa2ttZW6W9rEkUKcBEHArPl8N6NIWZrKPLEsSGIOT170aJeXFzb3Ud06zTWk7wtMi7RJgA5x2xuwfcGsXQbSS6sS0mmafcQtczZmkkIkI81gePLPQdPm5x2pNg5K6R1Bs7Y3q3nkobkRmMSEfMFJyR9M1XutE0y9ihiurSKWOIFUVxxg9V9weOOnArIGs3ov20t2U3hv1RCq4H2cgyBiP90Mmf7w/CoU1DULmez03TporWSKxju5HeLzBIGJUIBkYGVPOfT60XQXRtXGg6VcxwRTWkRWBBHGOmE4+X3HHQ8VYOm2e6Y+Qg8+NYZMcbkAOB+G49PWuNXV9VWx0+z015IzDp0EzulqJg5YHaDllwvyk56nPbHNi81rW5hez2dxa2y2lhFd+U8XmbmZXYoWyOPkxkc/SjmXYOZHRy6Bpc9zFPJZxNNHtwTxnb93I/iwemc4pzaLYPeJdNAnnhg4yTtDAYDbc43cDnGeOtZL6hq15cyXFpdWVvZ2pjEkM6EmUlVdsv/ANrgDAPIOfSqyeINSm1kvGrfYEujavEbQkEB9hfzc4znnGMY4680XiNNHSXmmWt/Gi3UW/YwZCGKsjeqkcg8npTItHsLdbZY7dUFqzNCATwzAhj7k7m69yTVPW7+9jurHTrB4oZ7wv/pEi7xGqrk4T+IngYyO55xisRri+1PWdHWV4M291LFLiMlXeNeXHzcZBOBzgnqaOZA2jrZbO1mure4mRWntyzRMeqbhg/pxUE2lWF0bpmi3/AGnaspEhG7Z06Hgj1H9KwvFaeZq2hRfZWuw0k3+jqwUyERkgZJAGOvPpVG0v5NEtNY8q3e1l8+KOG1k3ziJmUAOdpJIPXap6g85OaTkr6i5lc6ceH9P+yPamGVlZxIZGncylgAA3mE7wcADOaINB0+DywkBLR7yGkdnYlxhizMSWJAxk1gxeI9ZOn3cYtjJdwtHtuTp8sUbK5bkQuwdiu3kBucg561PZ61LeXOms4tp5ys43Q74/mULkbG5Un+62SPU1LlDsDkjQXwppMdpNbtFNJBNEYWSW6kYLGcZVcsdo4H3cdKbP4V0263eaLlldVR1+1ShX2gAMQGwWAA+Y88A5zzXN3/ibVX8PauXuLeG6jtzKirBLBLDhgCCH4bAON4IGe2DWpqPiS+068WMG2kSBU86NIJXZywGTuXKxDk/eznjkZFLmjcOZG7No9nNZ3VrLGzxXXMwLnL/Kq8n6KoqL/hHbBtSW/ZHMiyeaE81vLEmMbwmdu73x+tUr3W76H7fNHHbLa2E6pJuJZ5FKIxxjAU/P3zn070+z1fUL+4M9tDA1itxJbMhyJSVJG8HpjIPGOmDntT5op+YJplq28Oada3Uc6RuTExaFHkZkhJ6lFJwvUjjoCQOCa2BXIab4uuL68tD9kLWt2QEEcEuYhgkMzldjA8dMY9WrrlORmrTT2KTT2FoopDTGLRSdqAaLgFBoB5oNK2gCCilxRQAtFFHeqAKKKKYBRRRQBz/jAj+x7UHvqmnj/wAm4q3xXOeMwf7LsCD/AMxfT/8A0qjrox0qQFooxRQAhpKU0lKQ0FFFFQwEI4xQBx60A5NA4zVDFoopRRETAdaWiirQgooopgYnhk50qLHpW3WH4Z/5BcX0rcpvcb3CiiikIKKKKACiiigAPSuQ0nn4keIMjkW8H/oIrrzXIaQf+LleIR/07wH/AMd/+tQB19IVzS0UAMK9eKoXWr6dYyypc3KRvDEJpAQflQnG76Z4rRPQ/SvPvFlvLJqOuusUhB0qJVKqfmPmE496luxnUk4q6R1Nj4k0bUboWtnqEMs5BIQZBIHXGae2uaYmmy6i93GtnEdrykEBTkDB4z1I/MVzAuF1nVPD0WnQyu9ofMuJzCyrEmz7pJA+92x6Go00q5HigaR5bf2bHeNqTOwwuNownvh8nHp/u0JshVG+h2gv7U3/ANh83/SfK84ptPCZxknGBz/I1Ydo0XLEBe+RXn9559/bLqcRubWS/wBVhhUpuVkhQlR6Y53N6fNjkcnsZ9Es7zRv7KuRJLbGNYzuc7yBjGW65469aabNFJvoSXN5p88EcMs0TR3gKIrHiQbSxH/fIJqXT7GKwsIbSFpGihUInmNubA6AnvWanhHRljtI/soK2hJgB/hy4f8AHlR17ZHc1uAYFBS8xNtGwelOopjKFlpcNld3V0uWnun3SyPjccDCrwB8oHAH17kk36KKACiiigAooooAKKKKACiiigAooooAKKKKACiiigAooooAKKKKACiiigAooooAKKKKACiiigAoNFIelAFUwQC8+07V85k8vd3Kg5x/Oqr6Jpc1s1u1rE0RlMxX0kPO4HqDz+p9aw9YS7TxVJe2BY3FpYpJ5QxidPMbdGfqBwRyCB1GQasGtTy3FnBZSrEmqajKDOUyyIse/AB43nGOQcfN1qLq9mZ8yudhaWVtp9stvawpDCucIowOTk/mazW8NaNK7ObUgsxLFZXUZJ56GnaBe3F5bXCXLiV7e5kg84IF80KeuBwDzg9sqemayNAsFubISPpOnTK08uZ5SPMI81s8eX2wMc+lNvUq+qOk+w2v24XxjX7SI/K8zvtznH51XudF027WFZrdSIVKIMkfKeqnB5BxyDkVlprN79ufS2+a8F9tBC/8u2BJuwP9k7M8fNVddSvr65t9OsriGzMenR3Ukhh3hi+QAFyMKCpz654xjNK6FzRNmfw9pU8Ucb2yKIovIAV2X93/AHDgjK+xyKsNpVk4uB5C/wCkwiGUDI3RjIC8dANx6Vxya5qcdpa21oZES302GVnihRwXZfvNvYYQbT0568jHNi81zWXstTvYLiGJbLS47sIsYcPIUZiCT/D8uODnkcjHJdWDmR0cnh/TJrpLiS1BkTZk7yA237u5c4bHbOcUp0LTWvvthhLS7xIF81vL3jo2zO3d/tYz71lyajqMtxcXCajZW1payRIYpkwGyqs25ycjIbC4HBGTnpVeLXdRnvftKSeXbC9a2aCSAbdqyeWT5mQd+Qz+mCBjIyVeI00dHf6XaalEqXKMdh3I0cjRup9QykEfgaZb6TY232dYoAv2cs0fJ4LZ3HryTk5J65qtq91etc2en2NxDbS3O9mlkTeQqYyFXIBbLDr2BrHtpNR1PUrDzLmD/R5Jo5v3G5JWjdVLL8w2nBx32nPWndIHKzOknsbS4vbS7lQNNbMzQsWPykqVPHQ8E1FPo9lcNdFoyGudhkZXYElfukYIwRxyMHjr0xh+KpZo9Y0RYbI3295c2gZV83Ef+1xx159Kp2Wp3Fnban5Vu9jdSXUcKWbjzhbOyD5sKcEEfNtU4yMZGTSclfUnmV7HRDw5p32doSkx3SCUytcO0ocYAYOTuBAGOvTI6E5IvD+mxhQsRdl8zmSRnLFwAxYk/MSB37CsV9d1qKzlt1VZbgSxot39kKAKwJY+SzBnZdp4XswIzgiiLWbiW8sHk8meaOG68zaskJJXZgFXI2k5GQwOOx9YbiVdGn/wi2mtZzWr/aJIpYTb7XuHJSPj5V546Dkc8DJNPuPDFjdBvMe7KSBd6i5cBioADEA8twvJ9B6VzOqa5qreG9UFxdJHOsCyr5MEtvJH8yhlBJw2M4DA9T0I66d/ruq2F1lZ7N7a2Eazxm0mLSE4yfNB2R/eGAd3qTzinzR5rBdG9JpFrJbXUDLIUumDy/OckhVUc9uEFQjw7Yf2gLvbLlZPOWLzT5Yk/vhOmep+pJqjc6pq63V1JC1kLO0u1hkRoXMkiskZ4IYBSC56g546UljrWp6hcre262p0kzvb+WylZiVdlLhi2MZH3duffPFO8L3BOJetPDdhaXUc6LKfJZmgjklLJAT12A9OpHsCQMCtkdK5HS/E1/e3lmz26taX5HlKlrKhgUoWBaRvlkzjtt698c9cpyuapWvoNW6C0UUUxiGkpTSUnoAoozSUGlfQBaSlFB60+gC0CgdKKYBRRRVAFFFJmlcDmfGxP2HSh2Os2Gf+/wCh/pXTL0rmfGXzQaMgwS2r2nUZ6Pu/pXSKxIpXQD6QUmaUUr6gJSMQoyTgUtFSNBR2pO9LSv3GAoo+tIDmqWggxz14pelJmlB45FOIh3aikBzS1YBRRRQBieGf+QZGPatusLwz/wAg6Ot2m9xvcKKKKQgooooAKKKKAA1x+k4HxM8Qev2a3/lXYVxuj8/FDxLj+G1tf5NQB2VUjqVqNV/szzT9rEP2jy9p+5u25zjHXtnNXe1cPrUGoHxlqMtjFIZToWyJlGMv5rYAPQH0+tBnUk4q6O2LqOpphlj2ZBz9BXls7LFpF5JpEt0AmkXP9pGcyjZJ5Y24LDAfdnpjgH1FWNKIi1HTzpL3zuLR/wC1zO0hCZjymQ5wG34xs5x7c1PML2vkej21zBcwRTRMSkiB0ypU4IyMg8j8ak3JnqM/5NebWenDWLvRLO9e8EY8PJK/lzPGd/yqMkYyeSec8isbV557nSNL897xbp9HWS3JkmKzSbWJCImAZMcksxABGRxyN2F7Xuj2Mlcc/wAqrxahay3s1mkoNxCqtImD8obOD6c4Ned3c2pR2elfZbiVn13TobUMzE7JxtJcnP8AcaQ8d1p3iCaa0/4SdIZpwlrY2ixjzG4JJHHPU45pcw3U8j0oMrdGz9KXINZNtps+m6I1tp8xe4wWSS7LSfOeSW5Bx7CsjwnJrkt7qJvZrR7dbuRX8tHDCQbfuksQF9sVVyubbTc63cOmaz4Nd0u5FqYb2JvtRcQAnBk2Z3YB9MH8q5yW2GoeP7iOW4uljtbeGdYo5iqlwx+8O456Hr3rltKlheXwPdXd1ITcS3KeZJK3zsrNsA5/vED3GAcip5vImVRrZHre9c470u9fWvJtOvmk1TS/Lv7yTxC2qSLfWxkcxpCGcPlTwFChcYzgkfhPpoMsdvqx1G7aZtbNqVFyxj2byCu3OO/PenzA6nkeol1HftmjevrXk1lrEUvi+zMGoXQlfUZI5IpbxnJ/2doUKAMMAuT09q3NEN7Pr8OlzzzFNFaZpXMh/e7z+53f8ALHv0pcwe08jt7O/tb+1iurWdJYJRlHXo3+cGluL22tEV55QgZ1Rc92Y4A/E15xp0Nxq2n+E7GTVLiKG7s7jz2hdleQDYQN2eCDjnnoR3rqNaLHxV4chYZhLzvgjOZBH8v44LH8KfMNVLq5u2t/a3olNvMsghlaGTH8LjqPwqlc+JtFtLt7W41K3imQ4ZXfGOnX8x+dcp4c8T6NpX9tQ399HC/9qXLgEE/LvxngexqD+ydQ1zV/EMNtLYpbSXKxy/aLcyOCEX7pztHHqDU8z0IdRtK2538V/azXU1tHOjzwBTKg6ruGRn61FHremzW8FxFeRPFPJ5UTKch3yRge+VP5VxXiOCfRLtJLUyynULD+zo1Rgr+cCNp3Z6kZGexWnanChFzaQeYieHtNcq8TlT5zxfKR6FVyeucsDxxmrsftH2O7a7gWdIWlUSOCVU98Yz/MGpgc1529s9vpnhe6e7urm6utRt5maeQttLx4dV9FwOnv7nPoafdFMuMr3Q6iiimWFFFFABRRRQAUUUUAFFFFABRRRQAUUUUAFFFFABRRSHpQBW8m3S4afYomK7C+OSAScfTJNVm0jTZbZ7drSAwPIZGXbxvJyT7HNYGrR3ieK573T1Z7m0sI38kY/wBIQyPmPJ6E7eD6gdsiqOjatKDZ21lMkUep6peSGVlyxQbnAQHjccr1zgA8dKnmM+Y7e2tLeytkt7aFIoVGFRFwB3rNfw5orFmfT4csclsY56//AF6dol9Pe21ys7LI9vcyW/mKMB9p4OOxwcH3B6VhaBpFrdWKSvo2lzq08uZ5ADIR5jdtnX05obRR1X2K1F6L7yE+1eX5Xm4+bZnO36ZqvcaLpl2lulxYwypAuyNXTIVeBj6cDisqLWr1tS/sxmiNyb5k+70twu/d6ZwQv1PTioLbVLu+misbSWCzMenRXBYx5BZ+ANvGEG09DnkYxg5HJE8yNq40HSbwQefZQuIUCR5HRB0X3HHTpUsmmWE0V3HJbRlbqHyZwR99MEbT7YY/nXJwa5qEdvDa2assdtp0EhKW6uAzLnLkuvy4GOPfntVm617Vf7N1O9jkgjWx09LoKE3hnKFsE55XA7dcjmhSQcyN6XQdLnvEupbKMzrswx/2MlMjoduTjOcU5tE01tRF61ohuAwcEkkBgMbgDxnHfGaoPqN+8s9wt3ZwW8MsKBJVwG3BCwZ88E7wFwOuOueKcOv6lcSrNHGRD9tMLBoRsEYkMed24HfuXPp8wXGQTU3ii7o6G+0y01BEF1CGMbbo3DFWQ4xlWBBBx6EU2Kws7NIUihWJIVZYwOwPX+War6jcXxvrSztJYYfNDvJI8Zc7VAGFGQMksvJ7KeOQRkWk2o6nqNi809sTbtcLIBbEhzHIF3L83ynH1xz60+ZCbOhnsbW4vbe6liDz2pZoiWIKFhtPHTketQy6Pp9wblngybllaUhiCSuNpBHQjA5FYnid511nR44LEXxPnE2xdVDgKO7ccZzVOz1K5srfUQkQtbiS9SEWpUzC2ZkU5wv3gQchV4zgZ60m1fUlyV7WOh/4RvTvsJtPKfYX80yGaQy+ZjG8SZ3hscZznHFOj8P6bEsSCAt5ayLukkZy3mYD7iSdxOB1zWU+qa4LB44kEs3nKgvPsbqqoVyX8ksGcgjGAf4gexFNt9Wurm7sn/cXM6212f3ayR7mR41C4Y/ITnkEHBxj3hyh2HeJof8ACL6X9kmtnSWSOaLyT5tw7lU67VJJIHAwB6Us3hfTrp2eYXLbwu4C5kCkqAAxAbBYAD5uvFcxq2u6qvh/U4p7+BLtLZJtqW8lvNGCQGABYgjPRwfbB61rX2tarZXblZbV4Ldo0miFrKzOWC5/eZ2ofmBC4bjHPPC5oc1rBdG82lWhiuImQlLhw8mWOSwCgHOc9FX8qrr4fsFv1uxHIGSQzJGJG8sSEYLBM4zjP4kngk5oSaprD31xJDJYLY214kDI8LGR1ITOG3AAguecHp2puna7qWosupQpbNpLTSQmMoRKioxUy7t2CMqfl25ww545q8WxpxNGy8PWNhdLNFHJ8m7yo2lZki3ddik4X8O3A4JrY7VymkeIdUv7y0klt1eyvVDIsdpKjW4KlgXkb5XHQZAHJHUV1a9KtWeiHGzWgClpAeaCaa2GGKTFO7UlACUUUEVO6GApaQUtNCEpR1oHWjvQAtFB6UgqnuAtFFFIDmfF5G7QUJxu1iDjPXG4/wBK6UdK5bxkQLnwwMcnWosf9+pT/SupH3aNAEoooqbAFFFGaWgwoopM4pMYvWijNIKqyYgxS98UUAURELxS0gApa0AKKKKAMPw0MadHW5WH4cP+gRitym9xvcKKKKQgooooAKKKKACuN0Pj4n+LPa2sf/QZK7KuN0Hn4oeMB/07af8A+gzUAdieBTWZc8049K4nWNPe/wDGF95sd08MekAxBCwQybpBjA4ZsEcHOOCOQDQyZS5eh1V9a219YXFncpvgnjZHXJG4EcjI9qqjUdK0uJ7V51iSytw7bgxCRgYB3Hr09Sa89vE1M2+lveyvDbHTUXdPbTzfvMnIwjBlkxt5OfQA1Y1C3vH0rVBcRzyzHSbYFmiIYsGzz1+YcZGTzmobt0MXUdrpHoVtqtndyKkJly0YlG+B0BUnA5YDnjp1xzjBq2Ch5x1rze7E9s2rRwiZFj0eHYFDgAk5OPQ5z055qGRJdOubqGGPUGgk0OCdxFM4YyM5ViGOcHbgnj8KOYpVe6PTsr/kVDdXltZQCWdwkZdUztJ5YhQOPcivLNDhn1CPXNPsr6QiWzFxamN5VG4MSpBlYk8jBYYU89K1YL+fUtGfX5Wmh+36naQxR7iVSFJkU8cdTv3evA5A5bloHtOyPRfMTOM8/SqFxrOm2slzHLcqrW0BuJhgnZGM8nA9jx1OD6Vz3hez+061rWoTTXbyRahNbRxvMxjVMKeEJx36+3tVbUmI0LxrJOv70eaM/wAWzyF2c+mCfxJ70XKc3a9jqU1rTJILS4S6RoruTyoGAPzvzwOPY/lVOLxb4dmu0tY7+Mzu4RE2NyxP0+tcUlncaZrXh+zRVOnXE6XcI6+W5T94v0JO4duTWp4EtdTn0i3uYdTRbLzpC9t9mBLfMej7uOx6e1SpNuxnGpKTtb+tDrRrGl/2c+oi4T7KGKNLtPUHbjGM9eKsWt1a30bvbsHWORo3+Ugq6nBBB75rz9baeTxuPDkayNYw3x1SRi/G0qSFYd1Ep4H0/u89DoBI8WeJUjIEHmW7DHTzDF836bM007lqd3Zo6YRIOiL1z07+tL5a5J2jJ6mnjpRVmthgjUEEKMgYHsKqX+nR3/keYCDDKsyMpwVZT6+hGQfYmr1FArEBtYTndDGSepKjmpFjVCSFAJOSQMZp9FFhjGiRiCyAkHIyOlIYYyGBjUhuoI69uakooAoTaXBcXtrcSpn7LkxIcbVY4G76gAgduavKMClooCwUUUUAFFFFABRRRQAUUUUAFFFFABRRRQAUUUUAFFFFABRRSHpQBVMVv9qeTagnZArMPvFRkgHvjlqhGnabPAYRa20kIkLFNilQ+eTj1znP41zmpLcw+Lb2+tNzTWVjbu0KIGaaNnn3oM9/lBHuPc1W0DUpZRbQW1wlvFfX99LuZAXdRIWULnjJDBuR0U96hSuzPmXU7WC3htYUigiWKJBhUjXAHfgCs8aFo2Wb+zrYNnJIQZ656/jS6LezXdlMbkhniuJYfMC7RIFcgHH04PuDWRoemW7WcMsmk6ecks0z4Mn3jyRs6/jTcir6o6P7JbreG7EKC5MflmTHzbc5x9M84qvJpOmyeQJLOJhAoSLKA7QOg+nA4rJh1u7fUo9LJQ3S3b+a23gW4AdWx7hkXPqTVOx1S+uybaKe3sYoNKguVJiBUu4bORxiNQo4GOvXtRzIlyR0E+i6XdiET2cEgiULGCvRR0HuParElhaSxzxvAhS4UJKuPvDGMH8K41vEOpW0Jt7O1uHitLKEiSJYWRWKbiZN7qQuMDj0PPpevdZ1RdI1PVIZ7eOO1t1kjjEYf5/LVyGOeV+boMH36UrroPmRvSaLpst2l1LYwGdcYcqM8dPrjtnpSf2Jpn9oC9+wwfat24SbBkNgjd9cEjPvVGTULsPPcve2ttbQ3EUYSVQFIbZkFifvEvhenJAwao23iK/nktZl2iKa9MJjeIBQm8ptDbuXBGeM5xjAPRc0WNNaHRXunWeoKgu4FkCHcu7+E4xx6U6KztLXyxDCkYiQomBgAMQSP0BqpqFxetqNnZWk0UIlSR3dot7YXaMLyAOWzzngH61j2ct9qepadLPNCTCLhZFWHKs0coTcuTwT264565p3VwbVzpJILd7mK5kVfNiDBGPYHGf5Cq0mk2M5uTJbq/2llaXBPzMoAU9eCAByMHisnXnnTWrBYNNGok285NuzqoODF83zccZx/wACrOstRubK2v1jj+yzzaisIt2QzLaExKx4X72RlgBxl/rUcy6oTkr2OkPh/TTam3NsuPM84NubeJP74bO4HtnOccZxQmiabEFRYAcJInzszlhIQXySfmyQM5yeKyH1TXFsdsSLM5uQhuVtWUxxbQd/lMQX5+Xg/wAQOODTItXu5prd4/s11cLZ3hysLRZkjeMKuGOUznkHuOwqXKNh3Rqnw3pLWk9q9s0kc8flOJZnkOz+6CSSBxnAxTp/Dem3ZkM0UziUASL9pkCkgABsbsbsAfN1461y2ratq0ui3dvLqMUdyqRSMq2ssEqKWAYD5sfeK/MCRjI5yDWne61qllf/ACz28sEM0MMkAtJMtvKgky52qcuCF54x68ClHmtYOZHQjTbZQ4EXEkomfk8uMYPX/ZH5VWi0DT4r/wC2LbyeYGLqhlYxqxBBYITtBOTyB3rMOp6017PMs9ithb3q25iMDeYykqGO/fgH5hj5exz1pbDXNUvo11UJbJpbNKrQlD50apuG/dnDZKfdC9GHPHNKUbheOxqWeg2NjOJbeNwVXaitM7JGPREJKp0HQCtUcDmuV0jXNUur+2N1EGtrtdypHZSobbgsN8jHa4wNuQBzjjnA6rtVxa6DVugd6DRQetF9Bi0maD0pO1DYBRRR2pdAAUGiihPQYUopBS0xC0gIoNIKbeoDqTNLSZoYHJeNf+Qj4R/7Dsf/AKInrrK5PxnzqXhH0/txM/8AfieusB4pJ3AKKKBSvrYAoopKl6FC0cGkoqb2dwEPAOOtKvQUtJjFUhADinA5pOKWqWggIzS0UVoAUUUUAYfhwf6ClblYnhz/AI8Urbpsb3CiiikIKKKKACiiigAPSuL8Pkn4oeMcjpb6eB/3zLXaVxfhwFviZ4zftssE/KNz/wCzUAdmelMJUDJFPb7tcZ4kiujqbvH5pRolCqUkOTznYyHg/Ufn0qJycVoi6cOeXLc6/KenNKWTHUVwWrtdySzeWlzHNHBGVUmR26DO3bheDkEn0qfVp4le7e5a5W58tTbFS+wptGSCOOpOc+1Z+2fY2WGvbXc7Xgcmo1uIXuJIVyZEALfKcc9Oelchc3bwNq0LfaDJNbRGEKGbI28kYzjnvxT76WU2epFWlBFpb4xkEE9SKHW8gWGu1d/1p/mdjlBzijcp6CuKvf8AiVm/jhe7aI2aSPtmbcDuwWBOccZyR6Gq+nC6lg1S0hmYv5UU0IV3UdSflLknsAecdKHWadrCWHur3O4nuoLWMPK2xSwUHBPJqumn2yapLqCIwuJYlidgx2sFJIyOmRk8+9cy921zpq6qZWjW8u4UjBf5QgOB9M8/pWrotss9/fXbXEsjJO8IUOdijjjHrVRqOT2JlRSV29Ub2FwOKCVXt2rmtXm1WPXbCOB7QLI7iFWLZb5Mndj8ateI7ia28M3M7yLHKsa7mU4AOR39KbnvpsSqfw67mnNd20MgieRVlZCwB/ujqfwzUGlW1laQO1ody3EjTtIW3GRm5Jz/AC9sVi31vFayJZtcTmP7FcTsWlO44ZD94fWsuO5sBpWkma6mj0xkbzJUmYL53TaSDkYIOAOKj2tnqjRYdSje/wDWp324UbwO9cJHI1xNo1pc3NwsdxPMsQaQo7oFJHuelMN9GdL0+CW6mcSzzRo32hlDFWwFJUFmPoPaj26te39f0x/Vnff+tf8AI74sMdaiN1ALkWxkHnFN4TnO31rirTVZ4NBstUila4VWlt3wxYdSFz/wIAc88+tXZJPsV61q1y3mRaU8rbpOSd3XH1zzR7fTYX1fXc63zFAznpVWfU7O2geeadEiRtrMfX096o6XGbfRBNFLLcSSoJgZH3ZYqOB6DjpWFdSW0XhzS3EzW5L7luVjV0jkIOd4yM5JI47inKo1sTGmm7X62Ort9Tsru3M8FzG8S53NnG3Hr6VFaa1p17KY7a7jkcc7QeT9PWuT+2yX2k6rxDdIoQyXVsnl+YBgkHI6hf5/nNJrlhqOvaZBZ7SYnDiXgKyleg7j8an2z3Nfqy1tfr8jrvt9r9n+0eenk5xvzxnOP5077TCZjCHHmBQxXvgniuWSGU67/ZYBWCC4+25boVPOB/wI0twZJ4or5XlgkvL5EV42wfKGVX6gj5ueOR6Ue2dm7EOirpXOpiuYpZZI0kVmjOHA6r9anrBhjNt4hihiZ3UWfzljknDAAse56/rW6Olawk5LUxnHltYWiiirJCiiigAooooAKKKKACiiigAooooAKKKKACiigjNAFR47aGZ7lgkckihGkJwWVckDPoNzH8arHStLmtBbmyt3g3mQLsGAx5JHoeT+dZmvpJd6raW0cCXAhVp5InYAMD8o6gjrn8qrRJeaSbewjMNvLf3Ekh2DcIlxnC9OffB+lYe0SbVtDdUU4p31OogghtoUhgjWOJR8qIAAB9KopoelRyq6adbLIjb1IjAIOc5+tYY1q/WzeCOXzp/tRhikIVWkUDJIB4LDp/jTE17UZLKIRbpp5J3UYVBIEXGRjO0n3Hr0o9tHcPq0+6Oo+yWqXrXYhQXDoI2lxyy5yB+dVZNC0ud7ZpLOJ/sqhIsjooGAvuB6HPPPWsa31Se7/s+OcrIrySSs7xgFET19DnPIqDSry6g+xyRzxmO+u3LwhOcc7iTnOeKXto3tYf1SVnf+t/8AI6CbQ9KvJImuLKGVoVCrkdFHQEdx6A5qzNptpc29zDLArR3C7ZR2cbduD+Arko9YvA7myTdPeTSSFtoY+WuFGASATx610WhXt1eaX516AJNzDK4wQO/BIqo1IS0QqmHlTXMx0ui6ZLqUd89nH9ojwVfpyMAEgcEjHBPTtTo9E01NQN8lrGLjO4N2Dd2A6A++M1xcjG6tGnfTlL3lxtjvm2tsJbHA+9xj2rVm1fV1uHjsI2kggbyQzIp8xl4OSWGOfQGs1Xj1RbwjWzOj1DS7LVYRHdxb9pypDFWU98Ecj8DSw6daW7QGCFYxBG0cYUkAK2CeOnJA61zs2vX7agvlukdoZVjVtgkRjwDlgcg59jRPq9zHNdzWlujTyXHkIeC5VByQCRu+lP20OhP1aR0zWsMl3FdMv76NGRTuPCtjIxnB+6PyqpJodhMt4JIWxdyLLJ+8b74AAYc/KcKPu4rAk1DUNQ0y2hN0gluLnyspEUIAwTkZ4III49ualm1vUku7dYZIngadYNwhIDnox3EjHOeBn60e1gL6rI0v+EX0s6eLLypQolMwmW4kEwkPG8Sbt4OOM56cVLF4f023EaLB8qRSQ4eRm3LIQX3ZPzElRycmse81vVjFcXNlLarGlx9niikjLNI3A65HGefpVh9W1G4meaC4sbe0ScQoLjI80jg4bPBznHHapVWmw+rStdk8fhHSo7a5hEdxItygR2mupJHCg5CqzMSoB5wDin3PhLTruV5JvtJ3hSVFzIF3KAA+3djdgAbutUYde1K8vEe1t99mZhHgRliRnBbdnjFdYhyoJrWDhN3RnUpOHxFH+y4FSVVQgSTCdvmPLgqQfzUcVTh8M2EGoi9SKTesjypEZm8pHYYZlTO0EgnOB3Pqa3MUYquRXuRZGNpvhux0u4E0H2glVKRrJcO6RKTnCKxIUdBx2AHQVsY4oNLTS1AKaacelNoYBRRR2qXuMKD0oFB9Ke6BgKKKKlaaAAp2RTaXrWiYgPSgUGkzSe4CnpRR1FGKYHJeMjnV/CK4/wCYyGz9IJR/WutHSuR8YZ/tzwko6f2rnj/rjIP611tLYAoo70tTa4xKMUYookMMUYFJS1Lt2AKKKKa2AKUU2nDmqjuJi0UUVoIKKKKAMTw7/wAeSVt1ieHf+PJK26b3G9wooopCCiiigAooooADXHeHAP8AhYPjMgfxWQ/8g/8A167GuQ8ODPj7xmcY/fWY/wDJdT/WgDrm6VRm1KyiuZbd5P30UPnugQkhOeeBz0PA5q8elcJq+mqfFuoXH2Sdmk04+RIsUjL5u1weRxnbxj9MkUm7ETk1sdjDPHcwR3Ee7bIodd6lTgjIyCAQeeh5pl1bwXttJbzKTG42sAcHFcBHb282pabb6tbX0ix6HAzwxJKWV8t1VOc8Hr396l0fTdQv9V06PVku1ij07eUBK5KzMY1dh947MHaT1Uk9alyvo0TGs7ppf1/TPQEVEVVA4AAFODIfSvL9Gt9Wi8UafctHcRRzXUwkR4Z9+0hiBK7HawzjGABxmrOg2F3at4cuz9rSaaadbneX5TLbVI6AdDz1o5vIPa3eqPRyU344zUc88NtbyXMrBYokZ3YAnCgZPSvLtBW+l8TWTzfaBa3j3MU6sZ933WwkrsQpbI4CgYx9KuwnV7mw1V7pLhI9I02e1hYBkMknzjeD/Edipz2LZHWjm8iVVT6HolvcQ3FvFPC26KVQ6EgjIIyOD0qdWU9DXB6Rps1/4ksGupL3yYNHs5QvmOitKHc/NjqehIPXjNXfHEXiA6fOdOntVsfKUSIUkNwX3dUKngfd7HvTvpc059L2OvPriql3qFrZNAtxJsM8gjjBUnLHtwOPxqC0OpxaKx1V7Z7xVcs1qrKmOcYDEnpXC6fbXFppfhq7F1fNcXl5EJvNmdvlXdtXBOAP596GxSnynodveWt6rtbypIqO0bFTnDKcMD7g1LlACMDjtivLYHS0tLy0imuIo01UrqgSaTfBakvtfBOVDEYLDkjknHNWo7mWWG4i069vl0V9StIrW4E7ZIZiJQjnkqDgd+QetTzdxe10vY9JBXHGD24o2qTyoPtjpXnd3dPotz4gsBcX5sozabGa8YGEyFt7GYhmVeBnrjPGM0zTb+7TS9SnN3dNFpt7HcKi3Mjkw5yy5c5ZSuSM8dDxQ5Lawe1s9j0C4vbS1kginkVHuJPLiUj77YJwPwBNTgKT0HpXCwyXscOiXE91c79R1FrgJ9ob5Y3UlU6/dAwdvQE1o+C0kutPl1GS+u53lkkiCyTl0UK5Hyg9D71SlrYFUvKxsX/iDStMdo7y8SFlKqcqeCwJUdOuFJx7VnWPiHwzDBPFb6lB5UatM6knCqWAJ+m5h+dHhX97Z6jJLl5TqExk3ddw2jH4AAD2Arlt8Y+Ed5OeV8xgSGH/AD3A6/gPyqG+onVkldef4HbWniPQ7q2mmttRtnigUvKVb7gHUkdh71aa70+KS3LyQo1w2Ic4Bc+1c/pPh7UW1abUtalsZRLaG1MUERVWUtn5gfbj3z2rB0W92XGNWZ0j8Lwyb2cgFmYkID6jYvy9ycfi77XQ+eR6FDfWdxdXMMLq81uQkwUcqSNwBP0IP40ttc2t7B5lsyPGjFOB91lOCPbBGK4Zba9S50HT5rq5tZtUN1c33kylWDFQ2AeoK8LnHAHFb2hq8PiXXLaMH7OjQuBjjzGQ7/xOAT7nPeqTT0aBVHfY3IbJIrya65MsoAJY5wAOAPQdT9SatikFLTSsahRRRTAKKKKACiiigAooooAKKKKACiiigAooooAKKKKAKy/Z2u3K7PPVQG6bgM/njrUc9vZ6gmJo4Z0Vj94BgCDg/qK5W+N1a+JtU1OzUyGzSHz4lXc00RViyqP73CEfQjvUfhy7luba1gs7pYILm8v52cKNzqJzgLnIGS+c4PAPHpF1tYlVHc6ybTbOW3S3ktImhXohQYH0FVpLTR7lIrZ47R1jOI0yvB9hRot7Lf6UZZyJGWaWLcoGHCSMoYY9QAfxrK0GyaSzsJzo2meWY0bzxJmXGBhseX97p/F+NJ22sV7SSe5utp1gVUNaQ4CGIfIPunqo9qZbaVp1pMZre0gjcjGUQA4rBk1m7lEmmyGM3MLz/atyggwquRkdPmDx/wDj1Uri+vLrQb9ElhhgttIjcwxoMktGxPsq4G0YxyD6cF49hOq7bnUy6Jpk9vHbvZwmNPuAKOM9cfWrqW8ccIhRAsYG0KowAMdK4fUfE+pabHcLBZXbQWdrGRNEsIhjbywxMpd1IUAj7o4AJyeg07vVNVW01W/WVIo7VUMVu0WWLbEZgx7j5gBjB69eKLxWqH7Rtas3Tpln9mhtzbp5MLBo1I4UjoaYdH09rz7YbWMz5zuI7+v196zFv7ySaS4W8it4I75bYQzLt3DIU89SzE/KOB09c1lWXiy/n1DTw8E0cN3dNEDLGixMnzbRG27czjAJ4OcNwMVPuN7D9o+50iaFp0d6bsWyiXO7OTgH1x0B+gqteaPpnl21lLZSPG8rMrRuwCEjkkg5A7fjVi/mu31K1tbadIVeOSR2Me5jjaABnjq2Tx+VZFhLcaxqek3c7RExwTnAiBUusioXUk8ZHT0Hfk0mobJD9rK+5rtomniO1QwhVtX8yIByMHuevPTvmoovDmmJcrcx2yrIs3mqQ54bn3x+FV9Zto7rWbKKWwhvEFvMSkuMD5oueQf8msex1WXTLB4IUaB5tVe3jh8sy/ZwE3sqqp+bIViMcAv6A0Wh1Qvay7nSroFgixgQsBFMbhMyscPzz1560yHw9p9vfNeJCfOLl+XYruPUhc4FY769q6xxRKVYm8MckotH81YQgbIhJ3E5YAkA9zg8UDVbtphPH9lurtdOnIZFZFaRZAAvJ+Xkcg8g8ZpP2aWw/ay7s2bfw/ptrd/ao4P3oYsMuSFJ6kAnA/D1rYVl6ZGa4efVNZuLYQR38EVwJrZiHs3jlCu4UgoWHAbHIJBAYe9WrrW7+21GMpd289obqG2KR2shGWZVbMudqsGY4HPYeuGpRjKyRMqnNq2dfuFLmuSGrawbiW5E1p9jj1AWnleS28qZFTdu3dcseMU+11nVJIRq0othpjpI4twD5qKqkq2/OGJ28rtGN3U4OaU03YXMjqc0tcxo2q6tc3yi8EL288W9BDaSx+Sc5ALvw/y45AHIJxgjHTDpVp3BO4ppMUtFAxDSYpTRml1ABSHrRRS6DCilxxSUtdGAvagUdqM1XUQGkxTqKbQCdqSlPSkzgUmByvixS2ueFf8AZ1Ek/wDftq6odK5jxRzrfhn1+3t/6LauoxxRuAlKDSdsUAYqb2YxSabmlooGJnNFLSZ9qh6iFo6UmfajrT6DF7UoNJRVRYh1FFFaiCiiigDE8O/8eMdbdYvh4f6En0rapvcb3CiiikIKKKKACiiigAPSuW8ODPizxfIM7Tewrn3FtFkfrXU1zPhQ7tT8Uk4J/tgjI9reCgDpqQhepobOOOtc5fQ+KGutTayvdNWJ4EWyjkjbMcgbLM5+hx6ZC9OQQDVXTLZdWOpeWftJh8gtuONgYsBjpnJPNXcA8gVyXiXVr7TX8P2/2qSH7ZcNDdS2dsZXwIJH+RMOfvIOxIFUrTxfqenWsw1DT7m6ZXkeFiggmliMqxxDyz/EzMAPu8DJC5xQFjutv0o2+wridY8eyaNcy/abOJIbPzvtSlyWbbEsi+WcAHIYD5sc5HHUyR/EWxmlgtoo4pLua4W3CLcDYrMhYAvjk5BXaoYhgOxBoA7ILz0pcD0rjZfiJZW/2aS4tJIYp4BcAO6iXy/J81nVP41UfKSpJBzxgE1Z8M+ONO8VXN1a2bx+dbxRTP5UqyLtfOBuH8QIOR06YJzmgDqcqPakLoBkkY9a4nT/ABvJLa2ouLGWRtlgLmeMhQHutqqVXuAzDPcehqHRvGlze6XpgvLeVLm6tracToEKyiSdYiQuflBLAj/ZYfxZAAO9yKCoNcNb+L7+SHR47jTbi1urxEljVgjLcDy3ZlyD8hyqn2Dr74l0fx3JfWFhPLpUwjma2hmnjIMccs0auvBOdvzoCecFwOcHAB2YUZ6ClwPQVxtp8QIp57GGfSrqze9WOSBbh41MqO2B5eGIcqCHZQchSOCflrQ1jxjZaNrVlpdwo8668sJmZFLF5AgCqTuYjJJwOg7nAIB0OAfSgKB2HPtXEXXju5trtJjoV99gNvNJGV8tnuSssUabAG4z5mcNjIYVDqvxDe20y9mOl3di0Dz24mlEcoE0cbSYCh+RtRjkkDjFAHeFVxkgflS7QBgCuC1L4i+Vot7dQ2F1bBDcRW1w8aSrNJC+xgqBwSDhsZK/dPfGWN8SvtRdNN0a6naK/is5C0sQ2lpjEcrvyrZHAYAnIPQMQAdvBYx291cTxgqZyGdQRtLAY3Y9SMZ+gqyEXbt2jHpiuIsfiZp2oSXcdraSzvCpeJILiCZ5lDqnCLISpy64D7evscK/xR0aPV59NlRkkhWQMyzQuRJGhd08tX3gjawyVAJGAeRQB2+BSFEOcopz1461x+m+L9Qu77XludDu4P7NtYZ4rTajTylxISAVdlYnYMDg5yOe0WsfEbTrKDUoYzLHe20cUkStBv8AOEkbSAoN6hgFRyfmH3evIyAdm0Ybnau4dCR0qtp2nRabFJHDuIkleZ2c5ZmY5Jz/AJ4Arij8RbyBp7ibw9eva2/2zzkhMRdFt5FUvkyAEYJyoydw4yOa3tT8T/2fJZzRW8t3bXNpJOiQR5ldg8KoFBIHPm9D7e9Ara3Okorj7v4h6dp+nXN1e2d7A1tbyTTQFFLr5bojL97BOZIyOcEMCDVh/H/h9UuNt/DJNFKYo7eORWluXAHESZy3zHb9QfTNAzqKK4a1+ILGbUUuND1Lz7e4ZRZxxJ50cKwxOzyZk2/ekwNpO4FcA840JPHukxXV4si3K2lnGJJr4RboVyiuFO3LglWBBKgHOAScAgHU0VgW/imGXStQvZrG8tXsEZ7i1mVRKgCbxwGKnKkY59jgg4xrn4gxWc1i82nXUdpdXUkDSyp5bQIkRkMjKTnBHzAcHbkkZGKAO4orkP8AhYNjuEB03VVvmIC2Jtv3xBR3VuDtwwjbHPB+9jnFtPGdm505lsdRMF5tBnNuRHbs52qsjE9S3y/LuweuBzQB0lFcre+ONOt7ayuEc7J0aVgV3GNVBDKcHhwwIwe6MOoqTUPFRi0CDU7SyuG+0TxwxLLCykBpAodh1AIOR3PHrQB01Fc9B4w0yWF5nF1FCCvlO9s+LhWZVV4sA7wS6jjnkHABBMmpeKtP0nyFu1uRLLA1x5cdu7skalQ7MFBxt3gnvwcZPFAG7RXJaX44s7y8a3mDoZLuS2tZUicxzFV3gB8Y3Fdxxn+E+oq//wAJfpYkETNcrOZhAIGtJRIXKGQfJtzgorHJ4G05xigDeormX8e6BGX8y6mRUiSd3ktJkVYmJCyElR8hIPzdOKtP4s0mJpFlnkQoWGWt5AHKuqEIduHO5lXC5JJwOaANyiucbxvoSvLHJeMkkKl542tpQ0Cg43SArlF92wDVbS/HenXn2hZyIZYbmWArGGlUBJmiV2ZVwgYrxux1xk0AdMtvGszzLGokfAdwOWA6ZPtVZtIsJLdLd7C2aFGLqhiUhWJySBjg8/rWdJ4t01kuPss6SvEHI3rIkb7XCNtk2lWwxAO3OD1xg09fF2jt5m25ZggJ3CCQiTDhD5Z2/vMMwX5M8kDqRksBsJDHHEsSIqxqMBVGAB9Kpx6FpUMiSR6ZZJIh3K4gXKn1Bxmqdl4kg1HVPslqu+L7O0xlbKlWWQoyMhGQQQc55B4xxS2viaynso55BLG7RJIY/IkOdxAwh2/PywGVz1HrRYDRawtnMzNbRF5k2SnaMuuMYPqKgn0PTbkRiWxt2ESeXGTGMquMYHHTFVn8V6MieY19GqAMzswYCJVYoxk4+QBgyktjBBz0qC+8ZaXZWk86u9x5LFGWGNm3ESCNgpxhirNggZI9KVkBpzaRYTypLLZW8kkYAVmjBIxyPwp0unW00NxFLBG8dxzMpHEnAHP4AD8KyofGGklp1mvYA8LsHEZZgqiRo8sSo2/MpBzwCOpHNXbbX9PvrkW9tcLJKQ+MK2Dsba2DjBweDjoaLICQ6RZNffbmtYTcjpIV5HGM/XHGaWPSLGK8e7S0iWdskuF5yep/Gr2eKKnlQFLUNJs9URVvbdJQhypPBXpnBHIzj8aeljBGY2jiRDEhij2rjahxkD/vlfyq32pKdkBE1ujTrMyAuqsgbuASCR+g/KqMugafNb3UEluGjupfOlG5uXwBuBzlTgDpitWkxSaTAxH8K6TLp0Ni1mohibehjdkdWOQWDg7gxHU5yalXw7pixeWLOPy/s5ttmTgxk5IPPOT3681r0YpciAwE8JaTFY3FmtvJ5VwV8wtPIznacqA5YsACMgA4HbFEvhLSZriS4e3fzHIJxPIAGBBDAA4DfKPmHPvya36SnyK4rIzRo9osTxCM7HuPtDDceX3B89f7wBqvbeF9NtL6S7ihk3vu+R5naNN33iqElVz3wB3rZPWlFJRVx2RkaV4a0/R7h57VZvMZPLBluJJAiZztUMxCj2GOlbAooq7AFIaWkPFLoAvamml7UlJgFFFFLZDF7UlFLigA7UCiko2EKaBRRmn1ADSUuaQ0NdRo5bxQQNf8LjPJvnA/79NXUjpXJ+Ksf8JP4R3HA+3y/wDoh66wdKWogoooo1GgooPWiobAKSlopNMYh6UoooppagFKKSlHSrQhaKKK0EFFFFAGN4fH+gpWzWN4fGLJPpWzTe43uFFFFIQUUUUAFFFFACMcCvPrK/8AEWhatrqx+Ery+hu9Re5jnjuYlUrsRBwTnomfxr0E9K4PTJvFPiO41W4svENvYW1tqNxZxwvpqzHEb7c7t46/SgCz/wAJd4kzj/hA9RA9ftcP+NL/AMJX4i/6EfUP/AqOpTofjQdPGVpj/sDL/wDHawbq48cWurNaNrRa0WaOB79dKgMau+3aNvn7+rqOF7igC/dazrF5eWN5P4E1BprKRpYD9rQbWZGQnA4PysRznrVTU7vUdWNw134A1KQzwC3fF8q5QNuGMMMHPORg9OasofEcryxx+O7F5IshlXRwTkMUIA8zkhwV4/iBHWq8N34inu5IU8cWDIoj2SLpcbeazFxsVRKW3Dy36jsf7rYAMybTp5bEWsngPWZhveRpJNVLPIzoFYu5fc3AA5PG0YPGaSS0vnSPd4K8QGeKV5I7htZbzVLLsID+ZkLjjGQPTBrSW+18tcq3j2wj+zyJEzPo64YugdduJecgk/gfrUiXHiGS9gs4/iDpLTzhWij/ALJQs4ZSy4Am7qpI9QDjocAGOtncxRxwt4D1y4toQu23n1USRnajIMqz4Pytj8BnOBjT03V9Y0gSNB4E12R5FVS8+oJKwVRwAWY46n8+eakk1DXobQ3TfEDRPIBxvfTAozs8z/nr/cBbP93noM0/UrrxdpiQNdeKNFWCcPi4OnbUQKhcsxM44wp6buvTAJoAzYZbm3jKL8O9ZCubXIF4hP8AoxUw/wAXYgH3psFxJbfZtnw88QL9lt4baHNyh2xxSCRB/rOoZQffpV1dZ8SmewhXxd4cma/do7dl0+Ta7KN3US/3SD+P41JFrfiJoIJ4/GPhKSG4lW3hdrRwJJSAQoPnckgggDqCD3oAyrcm3a2m/wCEC8USvaqi2/m3SuYgquoUZk4GJG+vGegp9kY9PFusPgTxX5dvJHMkXmoyF0QIjMPM+YhQBzx8oJyRV0+KdeNtPcp4w8FPDbsqzOsL4UtnAJ87qSGx64OM84dP4n8R2/2wSeKPBCfYnVLotFN+4LNtG/8Ae/L83HPTvQBXN6MwIPA3ioQxRwxmI+WUIhIaPIMh5BAyRgnHORwZr3VDf6ib9/BXi6G5YRKzwxwjcInLx5/e9mJOOh7g4GGS+L/EEEV5K3ijwQyWQDXOyGdjEGYKM4l4ySB9asx6/wCLnS3aTWfCEJuriS2tllhlBndHKEJiY55HTryAcGgCqLiDKFvBfjJxEpWKNxEVjBkSQhR53Tci/QDA4wKXUJ7XU7V7e68CeLHjeeS4YKkK/O8bIx/1391iP/1VfstY8W6ncz21jrvg25ntz++jiimdo+SPmxLxyCOfSoY9f8XPJDFJq/hG2nuJ5reCKeKUPM8UhRtgEvPI6deRnB4oApXRsb3Sv7Nn8CeLDahpn2iOEHMrFn587PJJpuLcziZ/BvjOSVWUxyOIWZAsolABMvI3KMbs4AwMCrs3iPxdbeIl0K41XwpBevAk8Sy28yiUMzqAv73LH92xIA4GKl/t7xQfthHiHwVtsTi8O2X/AEft8/735eQev9DQBWt78Wzo0fgzxaRGqrEhgt9sahlYDiUFgCijnPAx3qrKNPmefd4G8WiOZp5XjCRhS8wYSE4lyc7mIGcAnIwQMa76v4tSW0jfW/ByyXg3WsZjmDTjAOUHmfNwQePUU2w13xZqd7NaWGqeFLmWFA8hhjmdVyzLgsHxnKnIoAbZ6/8A2fe3l6vhPxdNc3aoJZJLWJiwQHaAFcAdTWLHY6FHFGh8D+LC6Qywec1spcLI7Med/UZYA9QHI7mt99Y8WQxNNLrHg5IVj80uxlACbtu7O/7ueM+vFSNqvi9HtUbUvCIe7BNsuZgZ+N3yfN83GDxng0AZL3OmyRX1tL4V8WeTexXML/6CPlW4ffKAQc8sSe+MntVu51bT7hLUHQPFUf2OIRRMmnyAgB43B/76iTr1AIPWrtvqfi67mmgtb7wncTQ482OJ5WZM9MgHIzg/l3qIa34pMkMTX3hWOSdisUcjTI8uM52qxBP3T9QOOOaAKMsuhSyQmfw94lk8q4e5LNps2JXkOW3gLhlyqnGMZVfSlt4/CsWhw6TDoWvwRRn5LhdJuvPjbdv3CUIW3biTkd60Idb8UymELdeFSZZnt0HnygvImd6AEcsNrcDPQ/WrUl94xQfMfDK/ME5mmHzNgAdOuWX65HrQBkLJocd1dXkS+KEu7zcLib+xrks4KouCPIwBiNcYxjn1qneaN4R1AeXc2/iZ4BkLH/ZV7lARjaH8nftHZC20YGAMDHSy33jCFXaU+G0WNQz7pphtHvx7Gm/2l4sEkyF/DYaDHmgyzDZkZBPy9+v0oAoWs/h+30u/sFh18x3yMkz/ANh3SHDLt4VIAo454XrycmodXi8Na3FHFdw+IhGkrOVTRrobg0BgZTmE/KUJ6YOe4rUGp+LWuZLdP7AeWMqHVTOSu4EjOF4HHU/1xU/neNj0j8PdSP8AWTf4UAYkP/CPwa3FrEv/AAklzfxbcTT6RdHIVJEAIWADAErngAknJJqslt4ZjeKSI6+HiKOjnQpmYMjh1Ic25YDcOgOD6ZJJ6CW88ZwyQxyR+HQ877IwZZ/mbaWx93+6pNSGXxwBjyPD3bnzZ/8A4mgDk7ix8Fu18QniCH7XOZ5GTS7r5SVkBVd0J2rmaR8D+Jjzjitu68U+HLixtrR7nWES3lhlG3SrkFjGysobMR4yozjHStLzfGyqP9E8Pscf8/Mw/wDaZ/nSi48Z5z/Z2gsPa+mGP/IX9KAOZtNY8LW6QRvqusSx2wiS2V9NmXyUjdXC8QjPKKCTkkKO/NN1rxDpGreIbeaDVdRs7cWE1vJNDZShjveMlQGjODhSQwHBA+h6lL3xe4BGlaGVIH/MSmGPzg+lFvqXii5ijmh0rQpYpFDI66vLhh6j/RqAOMx4KFhBYR61qkcUV3LdIUtpAyl4miwG8rICqxx3yBkmpdKn8MWOqwX0uv3ErxOkwRdOaNTKsUkJY4j6FJOnUEdTmuz+2+LOg0XRM9f+QvL/API1R3Gq+JrWB559J0KKJMbnfWJQBnj/AJ9qAOP1CLwhqUE8b65eoZtLh0tmW1fIjjctuHyY3HJ9vaqMlnoPneaniu4DxyySRSvpzM4zIk0YZtoZ9ksank42jbgda9Ah1HxTOm5NE0bGSPm1SZSMHHQ23qDz3608XviwnA0XReP+ovL/API1AHBXLaNeiVrvxdPI9/AttqpOmsFuYhuwqAKPKxvYZBbg85PNU7Kx8MadNcmHxVJ9nvpjLqMR018ToJXkjVSR+7xvZWPO4dAteiJq/iNrv7IdK0QXGzzPLGrS52Zxu/49umana98UA/8AIE0o/TVX/wDjFAHmOl+JNPfUbizu9TntdMhEi2/nWwdQDMkg2svzuDsPLKu0YBDHmtJ9f05tOubJ/G8TW4MYs4zpTgRIkgYLIQQZPlVUPKgjOQc13Jv/ABQp/wCQBpzf7uqsf5wimPqnipAMeGrJ/XbquMfnFQBxnh3XfDGh3kk0viqC5+SVYwti8W0SSmU5A4PzM3QDjHpmqaaxpAgtftXjazuLrTVQac40ySNYyMbvMUN+8yoC4yoHXrzXaxeIvEk4kMPhm2m8tzG4j1VGww6g/LwfY08a94p2nPg45HpqcVAHBy3vhVhPH/wl9r5epQGHVw1m+bgGR5CYiCPKOZZBzuwCO4yY5L/w/wDa9RuI/GmmR/aDvgVLGRQCJ1mUyIHCOV2bdwVWOeT2rvz4g8ThM/8ACFTse4TUYP6kVA3inxIsqxt4Iu97AlVXUrYkgdf4x0yPzoA4yC78KR6fr9sfGNi7atE8ZYW7Dy9088p78/6/Hb7ue9M0LxraR6oRJ4ltoreG3nS2WWxCi3zMpAYq580lBncNvABb5iQOk1L4j32jEDVPDElnuxjz9Ws065xyZB1wfyqTTPiDqeso76Z4TmvAoBJg1OzcAZYDOJPVT+RoA1B8R/CAAzrtr+Tc/pSn4keD8Z/t62x9G/wqE+IvEp5PgHUPbOoWh/8AalZkfjy8uNWl0qPwhJLqES7pLVdTs2kUcdV8zI6jt3pWGbP/AAsnwbg/8VBaDHqSP5inD4j+Dicf8JFYZz082s1vEOt4Ab4dXzD/AK+LU4/8fqM6/qWRu+G9/k9MPan/ANmosFzZT4h+EXUEeItPAPI3TAfzqRPHvhOQ4XxJpf43SD+tc8daufvN8NL3r6W5598NQdaxw3w3vuv/AD7Qn+tIR0n/AAnHhYnA8SaT+N5H/jUg8Z+Fv+hl0f8A8Dov/iq5cazCT/yTe+Hv9jiqlqPjHRdIER1LwQ9l5pxH9pjgj8w8ZC7iMnkUAdqfGfhbH/IyaP8A+B0X/wAVSDxn4W7+JdHz/wBf0X/xVcyNYtyAR8Ob7B6H7JF/jSf2zDz/AMW3v/8AwDi/xpgdN/wmnhYnH/CS6Nn/AK/ov/iqd/wmXhgf8zHpH/gdF/8AFVyZ1638zYfhtqBPTH2ODPr607+2rY/80w1M/Sxg/wDiqNgOp/4TLwxkD/hItIJ/6/ov/iqcPGPhj/oYtIH/AG+x/wDxVccdZsmOD8LtQY5xkWFuefxamNq+mk/N8KNSY+v9m2x/9moA7dPFnhx/u6/pbfS8jP8AWlbxR4fXrrmmD63cf+NcL/aWkMw3fCTVAB3/ALKt+P8Ax6m/2nogzn4R6mff+yLb/wCKpAd6viXQWGV1vTSPUXSf408a/ox6atYH6XKf415//aOhMw3fCPVeP+oPbf8AxVJ9t8PEZ/4VFquOvGi2x/8AZ6APQv7d0j/oK2P/AIEJ/jR/bukY/wCQrY/+BCf41599u8OBv+SRap7f8SO2/wDi6X+0PD2cf8Kj1XP/AGBLb/4uhoD0D+3NI/6Ctj/4EJ/jS/25pH/QVsf/AAIT/GuAF74e6/8ACo9V/wDBLa//ABdIb7w8CQPhJqvrgaLbf/F+1KwHf/29o+cf2rY5/wCvhP8AGj+3dIzj+1bHP/Xwn+NefNd+HGGD8JNX/HRbb/4uo2uPDRPzfCPVx/u6Lb/0enYD0ca1pR6anZn6Tr/jTk1bTpPu39q2PSZT/WvL3m8K8E/CPWwfbRYf/i6Yw8HySYk+Euur7/2Mn/sr0AeqDVLAnAvrbPp5q/41Os8b42yK2emDXkgg8Ek/N8LNcTjOf7FPofQn0x+P1NSDTvAPVvh5rS8ZydGnoA67xK+7xf4OCkEG+n6H0tZDXWr0rzjw/D4HtPEmnrY+GrzTNRlZxayXOnTQ5IjcsAzjH3AfzFekDpQwDBowaWkJoASijNFQ0MSkOfSloNZvYYh6UKcjmjHFHegBc04cik7UorSO4mLRRRWogooooAxvD/8Ax5r9K2axvD//AB5JWzTe43uFFFFIQUUUUAFFFFACHpXIfD9QLPXmAwG16/PX0lI/pXXnpXJfD/8A48Nb/wCw9qH/AKPagDrTWJdaNHctPMDEJHu4bhXMYLL5ZjyoPv5ZHturbYZXFcbrVvq7219PYG9hntkupbaOLAEsuE8vIx8wJ3EDvz1oApW3gGS2bUwLyOUXCskPnGdmQNKHOf3uFPyqA0YQ5AbrwGx+ArmGJgdRilLJCpeWNw4MZmJKyK4dTmYYbJbCkEncTWnb/b5b+5W4TUROLsnZg/Z/JE8YTacYz5YycZIJfPQAVje6nKPJaLVVjijQXM3kMpJ88bgmBlsKDyB90ggnsALd+EL+aPy01WIRiWGbLxSbmZIDE24o6kgnY2ARnDKchuLK+FJBaabC12M2dzHM7qhUsFtjDwc/Kcndnt+tY9pBrhks40XUY7aV0EsjoEl2G4lJ3EDIOwrnGMZyMHov9o6iNWjtri8vkuLdrIRxRxjaUedkYy4BxlAPvYHGV5JoA0L/AMIXmoW9uZL6OK4tlMamFpYFceUFBYxOrn5xuxuxtJXg/MJPEfg99X8O2umQXiW32e2lgDlCRhoGizyc4+YHr261X1q71E+Kry1srm9V4bC1lt4YY90RkeaVSZDg4BCgHkcBj/DkMkt9dsrePyLjUZVmtw0isq/uT50Y2psQlSI2kHQkgZ60AX7/AMKSXdxcPHeCNJnlJUKSVV7ZIeOeoK5/T3qtp3gp7S60u4e78z7Fdm4IeSaXf/o5hwGkdiOWyOcAADkjJq48RvpUEouL9poDM0aiMKZcTKEV9yKWwm7suQcnkZqUnVrj7Us8uprIzO0yrb/u4gtwgjEZ2fNmMN0zkckZNADdL8J37w6RNqMtrH9iitQsMcGGHl7mIZiTk5K47DDEfeqXTPBc+k301xHfNKuXKC4mlkzunEv3WbamdoB2j5jk8dKpalqus2rXtml9fhbO8t4WvFt0JkFxcREIg2nLJGzL0/jU4JPDhN4hLALFdPA0ghkujAFuEgE8oDABcltoQYxnDFiM0AWP+EPv2e9Z72MvdmXLl32LulWRdsX3FICAMQMscsSTxU9x4SuLkzK12m25SeKVkyskKSXBlyhH8WGx0HIDdsG7fXOpQ+HoBbLeTXMkiJ5pjCOq7s7nwrY+UAHCE5PRckrkaTceJrqKG5u5NQQoLRTA1uiCQtIVlZsoG+7jpgDrQBt+HtAbRYI42ljk2yXcjMq43edP5g/IYB/CqEfhK4g1O2ulu41MdzNN8pYbhJcvMVZTlX+VgBkAqw3A1F4XXU5fE9zdXxvWV9Ltd5uIfLVZt8pdFwoBAyPXr1PZtnceIJ9TtVu45hDa3P2Z2Nuv74qsxM4+XgMBDgjgEstAEuueE5tW1y7vBcRpBdWEFmxXIlj8udpSyHkZOcD0IB7YqkfA93JdXks12n+kIisEkaMqROJA0ewL5ZzyCATuAJ3ZNPsbnxLFdWkd1cahKFt7OQlrRAsrySHzxIVQBNihcD5cZydxotp9fijsYlS9XyYbGNbc22UlDYE5dmXKsq7v4lxtHXOCAWl8LXw1GG5a7t5VUWu/MaqUMTFmxheQQcDGzBJPOcVb0DQJtK1Q3Ti0C/YIbQrAmCzxlyznjvuHHOPU1yg1PxHP4ms7TdeXUcYsri4jkslTyXfz94B2AhfkA3c49euer0ifVBbXhuLq7uGFvHInnWHlMshViyqQBv528YyOhJzwAYsnhLUIjFLJ9lukRbS1EAU/MqXiyszZ4HydRz90nmiy8C3dt9oBvIpEuvm2oGUWhNzLOTD1xneq9uUBz2EltceKF1WyjnurgWywWssjyWwUSvI7+ah2xHAUbQOUxgFmIyazZ9b8SRXdlZXt1e263l5FGbqO0XaEaG4ZhFuiUg5jQlWViufvNnNAHU6F4aGjXcFwPI3C3khkMa7S5aTeD0571jaZ4Els75rmWe1mdnjaNhH8y4vprk4J5GVlC/UelTWGqeIri5t/tAuYnUwKIPsmFuEd8SO5xlCqgHqMHqDkCqz6r4gttOujd3FyN9jZ3Ala2WNo5ZN/mxqxjKqQEUjepwWwTyKAH3Pge8kkcW91FAkjzDMYCGENM8gdPkLBsOB8rITsU7uBSxeEZ7NILUadpd7KWv5me6QmNXmnVlJ4O47DgjjO3GQBSWuv67P4hsLd1eGNxF+5niCmeNo0aRyoUlWV2YcNtG3BHINauqXl2dbS3W9miAuIAtqlsWDx7lLuXA4HOOoA24PLCgDPl8GXKWxED2rz/b/tMnmbf36eUUUMzRvyCc8q3fGM5CTeE9SEkZt4dNdDHbidpQDIxjiK7VLRMowdpDFeRkYXrWZa+JdR1OUxnU3RIp7ObfGihtrSyRyqQoICgqoIy208Mx6DU8LeJ73VvE13ZSSiWzFr50blVVlkEhV046bQVBUkkHqecUAQ2vgzU4ltd8tpHLFFArTpIzSKY4ZIsj5Bn7ytzjuMdy238C3b6tptxcx6etlbSReZZRlniOyCdDIMqBuZpk7DAjByTiq2neNL66l1Blv4ZVtVW5aNo0VxEsxEy7FZiCseBgksGxnG7FWF8U6odXtIZJlRpvImNs0SKywzT7Bn5i5wrIuQqgN/ETlQAbmoaJdXGj6NaeTZzvZyRNNHcMwjcLGykDCnPJyMjHH4HFsvDN5F4h0+GW7kGnwILqeCJWES3EbHy1ViAGTbJ07eQh4qlJ4nudOsUkbU/J+0Nbxq74ZQ32XeVDSMApZgP7zMc/KTyHHxfd3MCPbX9vLczQxS3NjEjb4opLZHM6kMSiKxGDjHJHJZSADc1bw/f3urS3cMNixLr5cpcLIECgEEmJm7seGAx25Obnh/w/Jol45VbeO3extYTHDkAzRmTzHIwOoZOevy89BWFoniTUptX0zTluYZh5EJngcKZDEYAxmzvLZ8xgMldp5Gd1P1jxrcaf43g0mKa3aNplhkt3iwxDQtICCGLklgq5Ee3kgEtwADVsvDfkW8MlzDZy3sLQbLgjc0apGiuAxGRnDjtkNz1rI0/wAMahaahpiS2kLLBFCvmwToPI8vGQN0ZYhyCcKRnLBsYydHw34kudV8L32pEpqM9vuxHabCJGEatsQq7g5JwM4POCM1l2eu3utappEcep21zam/UNcWQZY5D9mmdojtkIO1lXI91BHByAWJ/Cl4boPBBbq62toEbzMETrKWlfpkEqR8w5PTsKzT4c8RSQalBLpkO6VLg+Yk6lJ5DMkicNlsFcqNxOCGGFXAOx4p8QeRrOl2WnXivqMFxLLNZqxLMgtJmXcgOWQsYxnpuAGc9IoPF2oarqsVnpl1pRiZ9jXHltKFxAsh4DjnLAdeKAMq08N+J0ZHlidHmZxC5uFk/s4i7ll8zaTht0bIPlyflCkYyasReHtct/DxH2MSXkj3JuE85d0qNdqwAbcMkw7tuSAOhwCRVu28bahP4j03T/JtQl0Id8eUWTDwmQuuZd5AOBgRkfK3zdguq6ykXjeKxt9c3X5kjP2GSdIoo49hJXaTmV33HG3OMLnGPmAJPCumavb6ybi+sJLWEW8qJ5ksbkF5t4HycDC44AABzjiqkei69HZXdu1veSagxZRfC6iEUjSTK6yDGJMRAcqcYAKruzms8eINZ/4RvW7mz1BpEg0GO/e5dA/lXRSVpYwMjB+VTjnZ3HPPXvd36eINFhF0n2We3kaSPZ8zOFByWzyMnpgd+TQBzNhb6mniKCwm027nube2tWmn+0IViP2qUvKSWBIkCEgAEgfKQM1ZsNF1aQ3UF1pt1D++iWWY3KBbofaFd3G1ixG0Mfm2kB9gHFXtX1bULHxJNFbygo8VrDCjQlo4ZJ5XXzJMMNw+TGOMkqARkkroPibUtb1VLPbZxLBG73BEbEygTSxK0fzfKrGLdznjjn7wAKWqWl3pfg/xh+5No0kk80M6Mq71ZRhgQcgjkcgc5I7VmapYa1dacn2HQb6KOR5wLRp4y8ZMMaKzETBVywkYN85B5wGbI6CfxLffa5wDpqwGeS3igmLCVSkiRl2xkFMuCRgYVkOSTgQ3HizUotM1G6VLFxpsd680i7ys3kBcbBn5eWIYEnBUjJoAzLrQ/Eb6VdvaxXEd/cfawJDOFYBogsag7uMsARgjDc8Ek1q+D7TV0VJdUgeJg8u1WjEexdkKr8olkxko5+9yckgE1Tu/HV5a3Lw3EUEUcPlxTTqGChni8zcrHoF6bSCTtfpwKsR+K9QW60WyWOGZrwRwySPG3ySG2MuWbgf3flGeD1HSgC5q8D3ukeMbC1hZr24tnEcfGZN9sETGexZWHpkN71DfaLdTeLL3VI458YsEgdJioISZjN8oIBwp5z24FV9N8QavIbe2k+zPqFy6oJXJEKjyfN4Uc7sEdT6kcDbVm38X3c19pn+hQi0vrmO2AEzGSNntftGTxggfdx7g+1Ayl4K03XbG+nk1hrklomEhlDYZ/NYj5jM4bAzyFT5WUc4ws9pZalDpMVlFpMB1KCa4Md3eY8uOT59s6kBixbcMjg4LZIxzevvEl1DrE1pDFaNDBNFbvumIl3yLuVtuOEHHPOcP0281E1HU5Phzpl811MdQuhZlpbdYt582WMEKHUIDtcjkUhmQ3h/V73VLKFv7Qj0TzkaZftciSAi2kDksGDbS5hGMn5ldhgNkwmx8ZREXMCXcmoNpohIe4KqJhbZ3jLbCDL8u3arBju3bBit6TX9U0bTmlvbSaZIra6vJTeSxLcLDCEOMQr5ZYljjBUYwScjBq6j4v1LTtQt47yzhRIZpTei2kMoaJbZ5QEyoO8FOnf5em75WIzNG8Na5cva2er3t7/ZiSu5WCa4t3Y+WvDEyu7AuSQCQMq2PlIzHrGm+Kpmv5rV9SNy9gYUVLh4/Lb7MDuBD+W37zgDCuGJOdoFa9r8QJbpharp6i+ZomijbzPmjkRnBC7N5ICEHC7eQd2M4nk8ei2jN1PYf6FHaieV45GZi32fzti/KF3Y42llY5BxjGQRR8R2+sapHPLaR6vDGs0rxQxyyRPcBY4ggVkbMZZg23epUfMWAJFbGt6TearrGluiQokVrcebJc263CKzGHC7cjk7W5/2T61Z0fxRFf2d1Ldxiz+zRrPKXLhRGylg2XVTxtftjC5zzWdb+M726ngto9Hj+1y3q2qh7iSNObd5i2WiDceWV+7g5BB7CdegyO50nUbXxNoz2Ut/9ltDFbSIJH8p4hGfnKgrH1ODkOcgEBRk1Si0nXLWBdPNxrEtnNJbyXEzXkhmXMUjPtcZdR5ixAhBwCexJrWTxRd3M+ktDZRJa3k0UTObnMgd4TNtCFMMNuOQ2fbAqt4l8QX+mX+oiCW5jisrNLhdlqsqAnzMmRjyq/IOQRxmmhDbWGaGC1fVEm+2ve2q20sqgSuyj5uhPPlh93PTdwOas+IF1l/EML2bXccMEcDWvkE+VJK0rLMJh0KrGFIzjGWK5bGHrPqL/ABBfTHvz9liso70R+RHkF5HQpnGcYUe9WNV8VnSLy4W5091s4IpH87cwaUpE0hCArtbhGHD7sg5XHNAFOz0W+svAN/p9nJcR6hctc7JZG3OjyOQHJzzgEN1p2h2WtHVba4up7mC1Q3UQswAIliRwkIK46si7859QMA7ast4i1VbbjQ1a7BkZojdFE8tFUlld0XJy6qAQBnPzYG6o7nxtaWenWl7NaSrFPIqEBgWUG2NxnHfhSMdz+NAFXVIfEN9d6xp8Us8dqzBrefy4ypV440EfzA7lVvNduP7uTgkFNNttak1Kdnk1C2sku52WDEaq6ReWkQzsyEcBjgc4wOm7NyLxPqcssFr/AMI/Kt3M2ArzFYwNhbO5lBJGMEAHBI6jmkk8YiLTTq502Z9MitxPcTJIpeL915vKEjdgFRwc5YcY5pAV9NutYhsNXvGGpXaraJJDHMgile4Ct5ixqyjapxGACMZBPOeYtOfV9RuFs5b/AFe3gQSSvcG32M3EWwFngX+IynAGeOflwKuXfi6W20yW6n0W8QRyMkgbKKEEe/cHYAAHO3J2jd1IGDVnW/ETaQ1rcm3VtPFrNdXb7xvijjCkFQOG5bGM9859S4GVbPql94j0eS8S/UxSu0kXkYhjBt8Bt+wcliwIycEkc4Bqxfyam1/d3ETXltBbySNMYLVWluIo4QRHGWUnJkkYjrnYQOta9jrSzreLcwC2ntNrTRmUEBWTcDu4HTIPup+pzoPFU9zFbiHRp5LiecxRoHAUYiEu4sQOMHGQCM4wSDmjcCxql3qtnoFldQpLPdxPCbiCKMFpwflZQMcZJzngDvwDWJeX3ibTktpobWbUbz+0RbziO3CLNGbZmX5tmUiEx2hz0HUnnN5fGE76hJss/wDQ02MGHzM6m2eYj73ByFGef1yJ7bxRcXE1rGdCv40kKB3yjeUXwVBCtzhWRmxkDcOWwcF2BBp97rc+swQu1z+6meK6SS2VYjEiMFlDBeWeTawAbG0kYBBNUzqWqm8vZGkvRdQpdKIfs22OFBOixMH2HOY8Pkl/4iF42i3aeOBJ5Uc+mTCU2VtdMUkQrmdykSDLdWYfQZ5NXYvFMRjZJLC6juFLIYvlPzh0QIGLYyTIhByBg9sEUagYU2o6wbL7fHcX/nRxzQR/6OzKxJiIdwIl4ALEHaOB/Fg56HwhqN3qOnXRvXkeaG7ki3SxGNivBUkbF/hYHO0ZBB71nr42toFu1mtp2FlbJc3Mx8uJEWR2VAdz5GQpPPGMH2F3Q/Ep1nUhbx2rwR+RI7LKPmDpKYyMgkEZBP5dKAOlpDS0UAcj4lH/ABW3gr/r8uv/AEllrrR0rlPEYP8Awmng4jkC6uif/AaT/GurHSiwAOtB60tJilbQBKQ0tFTJDEpDTqTrWbQxaKKQ9apgLSik7UVaEx1FFFaCCiiigDF8PHNilbVYvh4/6CnGDW1Te43uFFFFIQUUUUAFFFFACHpXJ/D/AP5B2tf9h3UP/Sh66xvumuQ+HPOi6oS24nWb4k4xkmZqAOvb7tef6t44u7WRby1tVbT4TqKz7yPMkNqj5AGfly6HB5OAMgZ49AYblI559KzJPDejS3M1xLptrJNMrLI7wqxYMNrDkdxwfXvQBi6p4y/sWOI6hZhM362UrRy5EeYDMXHAJAAIxgE1e0PX5dXvbi2kshbtHa29znzN2RKHODwMEFPfrVybw5pM+qLqctjE96mNszLkqQCA2Om7BxnGccZqLRfDdloclzLblmluQokYoi5C5wMIoHG5u3f0AoAybXxfPP8AYidInzc28Vyywh5vLjkfCElUPO0O2Dj7vU5OGQ6vBe63ItxpMUF/bOqo0vzTCMz+WGAKjCtyQVZh1BwRit2fw3pNw1k0lmubLAt9pK7AOg46jgHByMgHqKS28NaTaXdzdQWoSW5dZJPnYruU7gQpOF+b5jgDJ5OTQBz8fii4uL+IW+mQQXRure1uRNIQ4jYO2MbQcjkjI2nccE0208dyX1ytrBpebiRrbYHnKoVmWRg27ZzgRHO0EHIwTW7B4S0S2haKKz2q1wtzzK5IdW3Lgk5Cgk4UfLyRjBIqC18C+H7K+jvYLSYXEbI6s13M2CiuqcFiMKsjgDoAcDGBgAo2PjZdQkAttPkaKGCKa9lMgAtw+7gDHz7dhz0GCMZrQ0DxDJrW/wAzTLm1HlRzxvJG+x1cEgbmUDcMcgZHIIJBqePwrosNxazx2KLJartjIJxjnG4Zw+MnBbO3c2MZNJa+FdHshGILeVRHOLhM3Eh2sAQAMt9wAnCfdHYCgDJ1uz1lNWs49PvbCC1vLkBo5tP80oyo0m8sHUE5jAHHHB5xTE8XXdpb3El7pwc77gWwhkG6by7gQqpGMAsXjA5Oc846V1U1jb3FxbzyqzSW7F4juICkqVJx0PBI59apTeG9LuLdoJbdijRyxnErA7ZWDvgg5BLAHPUY4NAGInjZTFprvaLG97dta/PNtUkSKgKEqA2d2QG2nAI+8MVJoXjO01/WbnT7eIgxo7K+4nhX2fMMDaW+8Bk5HoQQNBfCOkLHaR7LpktZGlQPeStvYsHPmZb958wBw+QMcYqxY+HtO06/mvbaOVJpc5BmdkXLbmCKTtQFuSFAyeTQBzdh40mnvGtWtVuFSUiWeMbNqm8ktlATLEnKZJyOh6cCry+Jrm48t4bHy7aW6WGGd2DCVfNMbYAIKk4LDrkdcc4vxeEdEgMpjsyplILnzn5xM047/wDPR2b8cdOKIPCWj213JcxwzeY83nANcSMiNv3napbCgsScAAZoAzv+E0ibUrTT47N2ury1triBS+FYzeYdpIBxtSGRie4GByQKxLL4oW0S6XbaulvFe3aq0sayLGYt8pRAFJJfp8209ie4FdDH4B0GITlUvPMlVFEpvZS8SoSUEbbsxgbmA244JHQ1Yh8G6NbGz8iO5jFoFCKt1JhwrFl8wbvn2sSRuzjNAGbPrFpoviKTSLHQyNltDczzwbUVI2kaMEqOTjaW45xnHIAMSeN5H8+caZOLaJrqNBuQtcGGeOHcnzYUbnbhgOg5A66V14StL7xWdauJpyRbRQLCkjIvySPJlsHDAlhwR/D71bi8K6TDbxwJA4jjaVlHmtwZJRM/Oe7qD7dKAMS38bSNHfy3eiT2kdpDPJukuISsjQuEkUHf8oyVwWwOvpUMPjO21jSrLUodBmvZg1xMiwvDKIGh+UsJN2OQ+AVOTuIOOa6N/DWmvE8e2ZQzStuSZlIaSQSsQQeDvUEelJa+H7XTRvsmmE4EpWSaV5fmkILEgnnJUHGfYYFACWOu22pLdyWiSSQ24T94q5Em5A+FHXO1h+ePWufsfiHHqtjHJYaPdXlzLPJAtvbXED8oquSZBJsHyuDjOQeOtbWn+FbG18LPoE6ia2mikjuMDZv353Ywcgc4HOQAOeKlsfC+nafdi5jNw8oZmDTTF+WVUPX/AGUQY6DHHegDMj8XPd67p9pY6dM9lcz+TJfMU2BvIaXYBu3buF5xt5IzkVZvPFllp+s3VhcRTKlratdz3PylI0AJJI3b8AA87ducDOTVmHwpplve291EsymCbz0jEp2eZ5Xk7ivc7OPzPUkldT8KaTrE6SahC1wqlmETN8uWjMbE465RiMdOScZ5oAxrLx/p+q2Zl061nvLnzjCtpbyQu7fLuzuEmzG3n72e2M8VLfeOdLsI7qea3uzbQCQeeiKVeWOMyPEBuDBwisfmAHykZzxWiPCWnKAyyXKzh94nEnzj935eBxgDb2x1Jb73NQ3HgfRbq2mtpY5Tbyq4MW/hWePymcHGQxTIznuT1JNAFebxekNpI/8AZGoteIXD2IEfmoqKjlyQ5TbiSM8En5gME5FPh8X2banp2nXEE8NxqFuJrchkKyNs8wooB38Lk7ioXjGckCr194X0+/lmlczRyzbw7xPtJDxrGw+hCL+IyOahHg7S1vra7Q3CPbv5kYWTADeV5OemfucdevPXmgCtB4ysJJTDNb3dtcM0IjimjCtIkrsqOvzEbflYnkEBTkdKk1bxZa6TeRWr2V7cSyS/Z4xbxqQ0pXciZZgMsA2M8DaclcjM/wDYe/XrK8kEfkafC0dqozu3MACxPThQQP8AearN34fsb64t55hKXt7tbxMOQPMVCg49ME8UAQ23iCyu/MKLIDEINysgz++ClOn1AP0qjZ+KILu0026m027hW+2gu0Q2xFm2oGYHnLcDbnGQTgc1fTwxYx3ImSS5XmJmQSYVzGMIW4yeMcZxwD1qCLwbpkLQlHuP3RhK5cH/AFTbkGSM4z2zzjnnmgCppPjC0v0uMW7RSQ7iYEVmdv8ASJIVI+UD5mjz14zzjqbtv4h0uWWKG3SVnZl3BbdgIi0jx/McYB3o6kcnIPbmkt/B+m2k809u88csqqpZSvygTPMMDGPvyP25BxVi18NafaSSSR+bvlEfmMX+8UleUMe2S8jk+uaAH6bqVhqs0k9orvt+UT+SQrAEggNjBwQQR29ORV6K0toUCwwRxqCSAiADJ6n9TVKy0K2sLuW5iklMsqqrMwXOFOcEhct1PLEn3rTAwMUARC1gEolEUYkVdgcKMhfTPp7VG+nWctwLiS1gaYHIkaMFh+PWrVFAFcWVssUkQt4hHKSZECDDk9cjvmpPIjLKxRdyZ2nHI+lSUUAQSWlvMHEsETh1CuGQHcBnAPqOT+dLHawREGKGNCECDaoGFHQfQelTUUAU5NMspJZpXs4GkmXZK5jUmRcYwxxyOBwfSiPTrOK2FslrCsAQoIhGNoU9RjHQ1cpMUAUpNLsJ51nlsrd5lQxiR4lLBCMFc4zjk8e9A0mw+0R3H2G286PGyXy13LjgYOMjiruKWgDMbQ9KNr9lOm2n2fdv8ryV25xjOMdcE/nUwsLVirm2iBR96nYMhtu3PTrt4+nFW6KBlQ6daNdi6a1hNyB/rjGCw4I69ehI/E1J9lgWGOEQoIoypRAowu3BGB7YGKnpD2pDIZbeKYnzIlfKFCWAPynGR9DgVBHpVjHs8uzgTy38xSsYG1sbdw4644z6VexzQBTEZy6HpaspXTLNSrBgRCvBAwD09OKVdC0xSCNNtAQu3IgUcbduOnTaSPpxWiRxQOlAinDplnbQNDBaQxxP99EjUBu3Ixg1FFoumwSCSHT7aJ1YOGjiVTuClAeB12sV+hrQxzS45qQM8aRp6zQy/YLXzYceW4hXMeBgbTjjA447VLJYW8wmElvE4uE8ubKA+YuCNreo5PHvVs0DpQtwKwsrcXhu/IjFyYxCZQo3FAchc4zjJJx6k1FLpNhNM80llA8j53M0aknK7TnPX5ePpxV4jJpaAMi58O6ZdWMlo9jB5UgYH5AeWG0nnrxgfhTYPDWlwC3L2UM0kESRpJKgYjamzd6AlflJAyRx0rZpDQBmWeiafp5VrWzjjdOVYDLd+MnnGDgDPA4qJvDWkPNHJJptu/lReVGjoGRV2leFPyg7flzjO04zjitelpAYD+D9FawSyax3wI5fEkzuWJ6hyTl1I4KsSCAARgAC9d6NZXwtxdW8cgg3BFxhdpUqVI6FSDypyDgccDGjSUNgZtlollp9jJZ28B8iQkyLLI0pfIwQS5JIxgYPGBiqmn+E9K0yaOW2in3xtuRpruWXBwVz87HJwxB9QFHRRje7UlK+gzD/AOEU0hrnzmtDv8oREiZwCoRoxkbsE7GIyeefpiQ+GtN/tCC+EMyzwKqoFuZFjO3O0tGG2sRnqwJ6egrZpDTewjAh8H6NBFcRJaSbLiJIX3XEjEIjMyBSWJXazEjGMcY6DE8XhjS4o7NBbO32OUzRM8zu289WZicue/zZ5APYVs0ooVwMBvCGk7LtY4JIjdrEkjx3EisBGxZCpDfKQzEgjBzyc1LpHhjTtEl8yyjmDYZd0tw8rYZtxGWJ6tk8+praopgFIaU9KSgDlNdJ/wCE18JgKSDNdZPHH7hvx611Y6Vy2tgHxz4VOeAbvv1PlD/E11IouAZ5pc0mKSkAd6DilxSEelDWg0FIeKXtTWFZyXVDHDpSUZx6UlJ7AOpRim54pRyKuL0EKKWkFLWiEFFFFMDG8P8A/HklbNY3h/8A481rZpvcb3CiiikIKKKKACiiigBrjKEA4OPSuP8AhoWbw3eO/wB99Tu2bjHJlJNdi33TivMfBPi7RtA0Sey1Ka4hufts8hQWU74DOT1VCP1oA9Pork/+Fk+F8/8AH5df+C65/wDjdNPxM8K/8/11/wCC65/+N0AddRXHt8UPCSnDajcD66fc/wDxumH4q+D1HOqSj62NwP8A2SgDs6K41vip4MX72tBfrbTD/wBko/4Wr4KyR/bsWf8ArjL/APE0AdlRXHD4p+CmJH/CQWw47q4/pT/+Fn+Cu/iOz/8AHv8ACgDrqK5L/hZ3gv8A6GGz/Nv8KP8AhZ/gr/oYrP8ANv8ACgDraK5L/hZ3gr/oYbT/AMe/wpD8T/BQ/wCZis/zb/CgDf1fU4dH0ya+uA5iiA3BFyeSAMD6moNR1uPT4rcpbXF3cXLbYLa3C+ZJxkkb2UAAZJJI/PisVvid4IcFT4jsjntk/wCFZupePfBt3c2d1a+K7CC5tGYqZELqysMMpHHsQQRggdQSCAdMninS447I39wdOmvJTBDBeDynaQcFRnhuTjIJU8YJyKjbxhof9tT6auo25mtYJZ7pvMXbbLGUDeYc/Ly/0+VgSCK4jUtf8L6rZ3Fvc+PbB/tdtJa3bMigiN2z+6AICEAkAkOfu5yRzHFqvhaKWNk8caKYraCaO2SRQSDJPHKDIfM+fHlhTjaTkknNAHft4y8MpYW98/iDTEtbnIhme6RVkwQGwSecZGfTPOKvxavp0+o3GnxX0D3tsFM1urgyRhhkFl6jIrzPU7/wnrFhqUM/jfRknv4LiF3i2oqmQRAEKXzwsIzz8xYnI6VoaX4i8Lafrt7fnxpo7RXW79ws6qoJYENguQpABB2hd2ctkjgA7AeLfDjX4sF13TWvDL5It1ukMhfpt2g5z7VY/t/RzNdQDVbLzrQA3Efnruhz03jPy5yOtcHa3/g+HUo7xfGeifJCqbFnjXJFx5xb7/U4weM9/aoEn8PtNcNeeN9BnjnJDKbxQCPMRx+78zYvCsGIUE5DEk9AD0G313TbiCW4S9g8iJS5mLgIUCqxcHoV2up3dORUVx4q0G302LUX1iyNpMWWGVJlcTFc5VMZ3kYPC5PFcXcy+EpdQ1i8g8ZaPFJqKorbr6NlTYI9gHzggfK+QpXO4d1FRT3eh3GlG1Hi3w2ZJ45EnZ7xJNgYJypLZJHlck4556jkA9Kku7aKRI5J40kcZVWYAkZA4/EgfiKoTeJ9EhmET6raK5dYgDKOXZ2QKPU7o3GOuUb0Ncl4svvD/iOyjgtfGmj2QKsksi3kZfacMNp3DaQ6Ic56AjvVOKTw9Dc/af8AhKfD0jNaWcLbruMBpIZnlkc/Nxu8w/TPegD0HTdZ07V7Yz6few3MYxuMbZKEgMAw6qcEHBweamjv7SbzvKuYZPIfy5djg7GwDtb0OCDj0IrhtC1Twxo7iX/hKNCIOnWtoSl7GMvF5hLn5uh3j34NUre+8Pi8luLnxT4bZZUgTat5Fg+XN5u7AIXnJ4AyMcs3GAD0hLu2e1F0k8bW5TzBKGBQrjO7PTGOc037fabYG+1Q4uOYDvH73jPy/wB7jniuGXWfD0Hhb+zbfxVoHmCUyAveQsjL5xkKYbIHy8ZwcZzjgVkaVHp1pdW83/CR+HGEU0zyst0jMqNctORg5X+LbwFKkbtxztAB6VZ6vYX9vFcW13FJFMzLGwON5XIIAPJI2t+Rq15q+YEGScZ6Hj6+nX/OK8rtdN06GCCOHxJocsbKsbYvE+ULO8u9Op3EPg4ZcbAckDFa01vpbW7G21XSC5F4xRbxYxJJLOkoO4Z2n5ME4POOCARQB3C31u94bVZVM4QSFf8AZJIznp1BH4VY3r6+9eb2NiYb3Tru51zRHNo5b7PHIixkNI5bO1QCyo67WCrllOQA1WppbS58X3d3HcaK0DNaf6TNcL5g8tixCjBBz06rg8/N0oA77zFOQDzUMF7b3MTyRSBlR2jY4PDKcEfmK4OwtLNElW+vdE8v9xGGFyjeescocu4CKASOdvzct96s/WNLN3o2o2FnqPh6Pz2vDDIbldwMzhlc/uyQRyu1f7oO7kBQD06G5jmViu9drMh8yNk5BwcbgMj3HB7UrXUKXCW7SASujSKp6lVKgn8Cy/nXlt5on2nw7q9oNW0MXk8t3Naym6B8ppp/MB3EcfKFGQOoNdF4ght9Xv7aWzutJm2W00EkU1ztL72iYAFQxAPlsh46PnnGCAdjJNHFG7vIqKg3MWOAo9T6CqVhrlhqMjR28r7xGsm2WF4yUYkBgGAyCQeRXMS6Va6p4W1vSZL2w0/+0t+xbOYSpCCiqOMLnJXJAx94jJ6mbUItS1K0YyjSokHklIBcFhOVlV3UvtGFZVAAwc7ueOKAOw8xB/FQZEAJLDA5JrzbS/BlxHqU13fS6fcRyqixQmTeIsXkszRqCMYCOqj/AHSMAVHp3gXUdxa8eymwYAgEhO1Fv5Z3XpwDC6rgehHSgD03zEzjPNR3F5b2sBmuJkiiBALucAEkAc/UgV58nhTWYdTjmMzNbqSsaRToFtQLl5c7XRhypT7uD8gU8AYevgyaLw3BA1lbXN0u57gM+fOYXCSBSxH90SLzwM4oA72O8t5pJ445kZ7dwkoB+4xUMAfQ7WU/QioV1ewawnvluUNtbmUSyc4Qxkhwe/BVh+FcTqPh/UNS0q4tI7PddLd3m1p2xHmSXfGzH723yyo3RsHXGB6Dau7S61Lw54lhtBIs12s8VsHVoW3+UsffkAupIb0IIJBBoA6feP8AIqCPULSW5e2juI2nQkNGD8wwFJ49g6Z/3h61zGn+Hp7bxEdSMah5L64eSUSZZoWQBF+mQDt6DrVbWdG1ae81C7tLaKaVkuVtGecp5bvDAqsCpDLzG4ypBG4Y7mgDr59Rs7eSKOa5ijeb/Vhmxv5A4/Ej86nEiY+8K860jw5q1tfxu1vMkEV2ZUVpI/lQrbggKpwMmOQlf9rvkmpRoGorZ6l51lczX0s07m7iulJnja4V41VWbBAjAG1toG0qDhsgA7ye7t7cR+dMkfmOI03HG5j0A96kBB6dPWuQ0zTdWi8MaVaTRAXUV4rzoJiSsQlLAZZm5A2jaGIHQEgUnhDQ7/R55o7hGW2bT7QBWl35uAJPObqeTmPLd8deKAOnt9SsbuZ4ba8gmlRQzJHIGKgkqCce6sPwNTh1wORz0ryvRPBuq6fcxziwngltmtFhb7SvzD7bK9wcB8EeU/APYnAySK6HwtpWr2WtXt1fpchpFcySGXdFO5kO1kTzGxhR/dTggYPZMDq49U0+a2FzFfW0luZPKEqyqV37tu3PTO4hcepxVoOuOTj615RpXhXxJHDaWt5GVs7e/XU1CSoC0v2jGxuSCixfvB/tEdxitldK1m8tYLLUrPUWit0O6SO/CNcN9oVgVKyBgQi5BO3hscHihAd9uAPJpsdzBMCYpkcBihKnOGBII+oII/CvLNW8P+IdS07xDbNp98019DKqIbz9222ZfKAzMQPkHZEHzYOecas+l69+5jRb2OTzbhrRxckrDIbhijTAPl18og7cngMD8xFMD0HcMj39qatxCzMFkUlfvAHp16/kfyrlfC+malYyG41F7t7iZroyme7aVQvnkw7V3EL+7I6AcEA9AKpWul3rKlsulSw3CaxNdC+fZtSI3DvxzubdGdmMdG7YpWA7cuu4DPNKJEAyWA+teYWmj65e2E8epz6zJEr20siQyvE32jzAJfLcTFygBJ2jbGMKVGQasWEPiRtWLXEd+0MtzbTlZN22Mh381QWc8ABPuqqnsDyaLAejiVG6MDxmlLqBknjrXnmhWet6dqOhR+TeNDHYW9rcQOzJHCqxfMwO4ox3hVwFV8n723Iq3q48Qx61qVxpsly/+iOsKNGVSIhMqy5YxuSxxztbPUlRTA7jeo6mk8xM43DPpXCRR6nFpLRyT608QMpiMKFbhpBsZFBcsSM+Z/rDt4wRtxmyE1i2W4khjvC/myNIXVHk2F4OVPIP7veQoyMjpkYAB2W9eueKXcv+RXAsviOSCb7O1+III5HsRMuHkIaMR+aMbm6SHDckHLDNXtKudWTX9Ta9S+mtd7iPdAYxGu8BAoGVcEMSGDZwPmUHaBNrAdlSGlHSigBtBoopNAFKKSgGhKwDqKTNGaYC0UZozVAFFFFIDk9YLf8ACwPDEZOR5V6+MdMKgzn0+b9RXWDpXJ6wm74i+Fx2S2vpCfoIV/8AZ66sdKQC0YoooASkNLSdaQBTW606gipcRibaKU+tJRYYY4xS0UopoTFooorQQUUUUAYvh45skzW1WNoH/HmtbNN7je4UUUUhBRRRQAUUUUABGRg0UUUAGM0mBS0UAIRxRilooATAo20tFACYFLiiigAooooAKMYoooAMU0opGCAR706igCNoImGGjQ/VRTPsdsf+XeL1+4KnooArmxtD1tYT/wBsxSHTrJutpB/37H+FWaKAKZ0nTj1sLU/9sV/wph0PST10uyP/AG7p/hV+igCh/Yek8/8AErsuev8Ao6f4Uf2HpH/QKsf/AAHT/Cr9FAGf/YWj/wDQKsf/AAHT/Cg6DpBP/IKsf/AdP8K0KKAMs+HNEJydG08k+tsn+FMbwt4fbltD00k/9Osf+Fa9FAGKfCPhtgQ3h/SiD1Bsoz/SmnwZ4XOM+G9HOOn+gxf/ABNblFAGD/whPhT/AKFnR/8AwBi/+Jo/4QjwoOnhnRh/24xf/E1vUUAYP/CFeFSMf8Ixo2P+vCL/AOJpf+EL8Lf9Czo//gDF/wDE1u0UAYX/AAhPhU9fDWj/APgDF/8AE0n/AAhPhX/oWtH4/wCnGP8A+JreooA55vAnhNhg+GtJ/wDAOP8AwpjfD/wiww3hrSyP+vZB/SukooA5c/Dnwa3Xw1puf+uApp+G3g0/8y7Yf9+q6qigDk/+FaeDcY/4R6zH0B/xo/4Vn4NP/Mv2vp1b/GusooA5QfDXweOmg235t/jR/wAK08HHroNt+bf411dFAHJN8M/BrDB0G3x/vN/jTW+F3gx+uhQfhI4/9mrr6KAOMPwr8FNwdEX8LiUf+zUg+FXgtcbdFxg7si6m6+v367MjigD1oA4//hV/hDKt/ZswK8qRfXAx9PnpR8MvCQJI0+4BPXGoXHP/AJErr8UhoA5MfDbwt/z5XX/gxuf/AI5S/wDCuPC+P+PK6P8A3Ebj/wCLrqxSgUAckfhv4XI/487r8NSuf/i6afhr4ZxgW98uOhGpXGf/AEOuu70uKAON/wCFa+HQRgakP+4ncf8AxdA+G2iL9y51hPTbq1wMf+P12JWlA4oA5A/DrSioA1DXlx0xq8//AMVSH4d2Hykax4iBXoRrE/H0+auwxS0Ach/wgFtnP9veJBxjjV5v8aUeAbcDH/CQ+J//AAby/wCNddRQByX/AAgVv/0MPib/AMG8tB8BQEf8jD4m/wDBvL/jXW0UgOQ/4QGEHI8ReJv/AAbS/wCNIfAEROf+El8T59tVkrsKKYHIr4EEfTxN4l54OdSLfzHFSDwWw6eJ/Ef43oP81rqqKAOYHg51P/Iy+ID/ANva/wDxFJ/wh7DH/FS+IPb/AEtf/iK6ikNIDmv+ESfGP+Ek8QY/6/F/+Jpf+ERbOf8AhJPEH/gYP/ia6XtSUgOaPhBzyPEviAH/AK+1/wDiKb/wiM4PHinXwD/03jP8466gUh60dAOZHhO6HTxX4gyP+msJ/nHSnwneH/mbdfH/AAO3/wDjNdIOtOoQHNHwtfA5Hi3Xvpm2/wDjNIPC9/28X6+Pxtf/AIxXTUUAc8PDupgADxfrQ+sVmf8A2hQfDupk5PjDXM+0dmP/AG3roaKoDA/4R/U8f8jfrX/fqz/+R6P+Ef1Pt4v1r/v1Z/8AyPW/RQBz1r4Ykh1u21S71rUb+a2jkjiW4ECqofbuz5ca5+6vX0roRRRUgJSikPSgUX1AKKDSUgCiiihjQUUuKQ0wClpAKd2oQmFFFFUAUUUUAYvh4/6ElbVY+gf8eS1sU3uN7hRRRSEFFFFABRRRQAUUUUAFFFFABRRRQAUUUUAFFFFABRRRQAUUUUAFFFFABRRRQAUUUUAFFFFABRRRQAUUUUAFFFFABRRRQAUUUUAFFFFABRRRQAUUUUAFFFFABRRRQAUUUUAFFFFABRRRQAUUUUAFFFFABRRRQAUUUUAFFFFABRRRQAUUUUgCiiimAUUUUAFFFFKwCGiloxSaASg0tFFtACjNFIaAFooooAKKKKYBRRRRYAoooosAh6UCloxStqAmaQ0uKOlLUBKKXFJSs7jF7UlLijFVYQlKOlGKWhIAoooqgCiiigDH0D/jyWtisbw+c2SVs03uN7hRRRSEFFFFABRRRQAUUUUAFFFFABRRRQAUUUUAFFFFABRRRQAUUUUAFFFFABRRRQAUUUUAFFFFABRRRQAUUUUAFFFFABRRRQAUUUUAFFFFABRRRQAUUUUAFFFFABRRRQAUUUUAFFFFABRRRQAUUUUAFFFFABR3oooAKKKKACiiigAooooAKKKKACiiigAooooAKKKKACijNITSbAXNIaB1oPWpewC0UUUwA0Uh6UChALRRRVWAKKKKACiiigAozRSHpSbAMiijHFJUgLSUtIeTmgB1IaQkkUU7gOopBS0XAKKrNcOt5DAIXZXDEyDGFxjrk55z2zVmqAKKKKAMbw7/AMeCfStmsfw9zYJWxTY3uFFFFIQUUUUAFFFFABRRRQAUUUUAFFFFABRRRQAUUUUAFFFFABRRRQAUUUUAFFFFABRRRQAUUUUAFFFFABRRRQAUUUUAFFFFABRRRQAUUUUAFFFFABRRRQAUUUUAFFFFABRRRQAUUUUAFFFFABRRRQAUUUUAFFFFABRRRQAUUUUAFFFFABRRRQAUUUUAFFFFABRRRSYBSGl7UnWgAoPWgdaDSewBSUUUgHdqQCloqrXAKKDQKQBRRRTAKKKKGAUUUUgCm06kxQAlLiijNKwBjigDAxS0UwCikpaaYCcDk4FAIPSgjIxTY41iQIowo6CmA+iiigDG8PHNglbNY3h0f8S9K2abG9wooopCCiiigAooooAKKKKACiiigAooooAKKKKACiiigAooooAKKKKACiiigAooooAKKKKACiiigAooooAKKKKACiiigAooooAKKKKACiiigAooooAKKKKACiiigAooooAKKKKACiiigAooooAKKKKACiiigAooooAKKKKACiiigAooooAKKKKACiiigAoo70UAFIaWigApDQaAKkBaDRQaOgDaUUUCgBaKQ9KBTuAtAoPSkFD3AWiikJpALRRQKbAKKDwKBSAKSikzSAKXNFJ3pDHdqTIoPSkqhAKdTacKEAUUUVQBRRRQBj+HRjTkrYrI8Pf8g1K16b3G9wooopCCiiigAooooAKKKKACiiigAooooAKKKKACiiigAooooAKKKKACiiigAooooAKKKKACiiqWpalDpdm1zP8AcXAwCASSQO/1oAu0U1XDgEHg06gAooooAKKKKACiiigAooooAKKKKACiiigAooooAKKKKACiiigAooooAKKKKACiiigAooooAKKKKACiiigAooooAKKKKACiiigAooopAHeijvRQgCiiihgFFFFIBuKXpS0YpWAbRzTqM0WATtQKM0U7gBPFHakxS0uoC5opMUtMApDQelA5o30AO1LSZozQmAhFKKKTPNLqAUUUUr2GBPFHvRRUjDNFFGfrVJCClFAFLVpWEFFFFMAooooAx/Dv/ILjrYrH8Oc6VEfatgUMbCiiigQUUUUAFFFFABRRRQAUUUUAFFFFABRRRQAUUUUAFFFFABRRRQAUUUUAFFFFABRRRQAVz/iSeP8A0e3ILMRJOQpIIVUIz/306D8a326c1wt5ILzxXqbyxOY0W309JM4X5z5ki59gASf9oYoGjb0i8kXxBqWmSrjylhmjbPBDIFIA7YZCf+BV0Fcvbsi/Ei4jyfMbS0c89R5hA/ka6igGFFFFAgooooAKKKKACiiigAooooAKKKKACiiigAooooAKKKKACiiigAooooAKKKKACiiigAooooAKKKKACiiigAooooAKKKKACiiigA70UUUtgCiiihgFFFFIAoooFABTTTqQ9aT2AKKWinYBO1AoNKKLagFFFAoYAelIKWigBMUUtJ0oegBSUuKMVNgEoFFFQ1qUFFFITg4p3AXNFNyMdfypR0p3YrCjrS0mcUvfOKpCDvS0UVQBRRRTAxvDX/IIirZrE8M8aXHzW3Te43uFFFFIQUmR60tZ0+mXMszPHrN/ApIxHGsJVeMcboyfzNAGjkUhYA4JFZJ0e9x/yMeqD/tnbf8AxmmnRb4j/kZtWB9RHa//ABmgDYyPWlyKxDoV+Sf+Kp1cD0EVp/8AGKj/AOEe1L/ocNc/79Wf/wAj0Ab2QaMisIeH9RH/ADNutH/tlZ//ABinjQr8f8zTq5+sVp/8YoA28ijIrHGi3w/5mXVT/wBsrX/4zSjR70Y/4qLUz9Y7b/4zQBr5pCQOprJOlX45Gv6gfrFb/wBIqP7N1HHy67d/jDCf/ZKANbcPWjcPWsY6Zq+ePEE4Hvaxf4VE2la8T8viRwPeyjNAG9uHrRuHrXP/ANk+Ie3if/yQjo/sjxF/0M//AJIR/wCNAHQbh60bh61z/wDZHiL/AKGf/wAkI/8AGj+yPEX/AEM//khH/jQB0NJkVz40jxDnnxMD/wBuEf8AjThpWvj/AJmJDx/z4L/jQBvZoyDWMNP1wYzrduw/2rHr7ffpwttdQg/2rYt7Gxbn8pKANjNFcY194ytZ1S4+wMu7loNOkdSvzdD52c8Dtxmo18V3qblub6K1lXBaKbQ7jco5weJCMHHX/A0BY7K5mS3tpJpWCxxqWYnsB1rlfD8PmNYs4IdzLqEikZ5fAXJ9cE/lWLrfiyS50lrdNdsNt1tjZ/7KnTy0P3ny0nQAMcUzT9bktVN3Nrul2k1woVBNpc/+rQYUA+dt4zk49TQO2h18kUcfja0nyBJNYSx49Qrxkf8AobVuMwVSScADJrzO68Uytrel3EHiTRpEbzoTMunSbI8qH+bM/Odgxir7eKLjzDFL458JRt/dlsXQn87qgGb2o397Y3ljdB0OnyzrDMhTHlh8hX3eu/APb5vxG6HXoTz6Vx9/p3iTWtDniGu6JcW9xCQDb6XIC3HG1vtRA571l2F5r/iwSac+oacsUUMb3IfS5RksM+UcXHOOc+4/GgR6MGVjwQcHFLmvNnn1vwRNHb3Gp6eukTvIY7g6fIyWzAFvLI87IXA45PfoOmxaXvjDUQ0sE2lRW+BsludPlQvkZyF84nHTrjPagDsMj1pa5X7F4yhkEq6zpMwB5hk090Uj2YSEg/XP0NU7XX/Ej6iNPv00/T7pyREJbd2SbGfuOJME4GcHBwenXAB21FYZHigZxNpB9P3Uo/8AZqYx8XA/KdEI9xKKAN+iuez4w/6gf/kWjPjD/qB/+RaAOhorns+MP+oH/wCRaereK9vzR6MT7PKP6UAb1FYkUviYZ8230lyem2aRcf8AjpqQz+IB/wAuWmf+Bcn/AMboA16KyvtGv/8AQO00/wDb9IP/AGjTDdeIe2l6X+OpSf8AxigDYorH+0+I/wDoFaV/4MpP/jFBuvEWONK0zPvqL/8AxmgDYorJFxr+Pm03Tc47X79f+/NP+0a3x/xLrD3/ANNf/wCNUAadFZhuNa/hsLAn/r9f/wCNUGfXO2n6f/4Gv/8AGqANOis5Z9YI5sbH8Lxz/wC0qXztX/58rH/wMf8A+NUAaFFZ3n6x/wA+Nj/4GP8A/GqPO1j/AJ8bH/wMf/41QBo0Vn+fq/8Az42P/gY//wAaoM+rBc/YbMn0F039Y6ANCiss3urA8aVGR6/agP8A2WmPqOrJn/iSM/8AuXKf1xQBr0VjHVNXH/MAl/8AAmP/ABqCTW9bQgL4Vu5eeqXUAA/NxQB0FFcy/iLX1PHgnU3Hqt3af1lFN/4SXX/+hG1b/wADLP8A+PUAdRRXLr4m10j/AJEnVSfa6s//AI9S/wDCS62OvgnVx9LmzP8A7XpAdPRXK/8ACVav/wBCXrJ9lmtDj/yNSjxXqxH/ACJOu/8Afy1/+PUAdR3pa4+48cXVpA89x4P8QxxoNzNttiFH/f6kXx3dMiuPBXichumIIP8A49QgOxorjv8AhO7r/oSPFX/gNB/8dpknj+5jRmPgrxQABklreH/47QwO0oriYviBdT28csXgvxMyyIGVltoiOR7yg9/ai2+Ikl3bpPb+DvE0sTgMrxwQFSD6fvaQHa0CuGufiXDYbWvvDWvWqOdqtPHAgJ9BmXk54qxZfEGPUreO5s/D2uT28jlBLFBG6jDFScrIcgEc459uuADsqDXO2XiwXUbPPomt2ZH8E1izE/8AfG4frUknimJGwul6u6+q6fKP5gUAb1FZH/CR2fGbfUx/3DLn/wCN0n/CSWOD+41P/wAFVz/8bpgbFFY3/CS2X/Pvqn/gquv/AI3R/wAJLZf8++q/+Cm6/wDjdCA2aKxx4ksT/wAsNTH10u5H/tOlHiOzLYEGp/jpdyP/AGnQgNeisr+37QkgQaj+OnXH/wARR/b1qWx5N/8AX+z58f8AoFMDVorMXXLVsfur4ZOBmwnH80px1m2GP3V7z/04zH/2WpA0c0VmjWrXdzFff+AE/wD8RS/21a/88r3/AMAZ/wD4igC/RVD+2bb/AJ5X3/gBP/8AEUn9sWv/ADyvv/AGf/4ik0M0KQiq1rfxXbssSzjb18y3eP8A9CAzVnPzVDATbSge9LRVAwp1Np1OKsIKKKKsAooooAxfDR/4lcdbVYvhsY01K2qb3G9wooopCCiiigCtf39rplhPfXs6QW0CF5JXOAoHc1mWfi7Q75bpob9R9ki86cSo0RSPGd5DgHbjv0ql43urKLSY4NSmubWznmQSX0BUC1KkOrsWBABZVXkY5rkjf397pmoSxXcV/JcNbafp2twwfZ5JRLJtlAdOoT725cDOcdKAPT7e7hubaO4jcGKRBIrYIypGQeelSGWMDJdcYz17f5Bryq+1W21DUntbjU7+316bWUtUtYLuWH7NbiUdUVguJIVLhiCSZB2UYlguZ9XTTta+2363Oo6/5VnELqRY47eKRg48sHaQ0UDZznliep5APUQ6k4ByaZHcwStIscyO0bBJArZKMQGwfQ4YH6EHvXkVl4gfW/Fej3NtqDpHd6mwYHVHbbEEb9zJAFESZwuBlnz174NN1CDTJtGvrjWvsdvf6pfXV40+oOyukbOsUWC5G7Dplep2c8qBQB7B5iZxuGfShZEblWyPWvMtIkuPFF3a7tV1CO1vJb3UvLguXiYwB1hhj4OVVlJfgjBHY8iromqXureIreMX0b3cV7IrwxapcM0EEblTHLarGUB28bpGyWOd3RQAerhlboQadWdpSWxilurW7luo7qUyh3lLqOAuE9F+XoOM59a0aACikyKNwoAWiiigAooooAKKM0UAFFZ2qXOqQQg6ZZW91Lk5SWcxfTB2n29KyxrPiQRK7eFwWPVI7+M4/MD9KAOkOKy9Yls1t9k8rI84MUYh4mc9wh9f5Vlv4j1xVcP4Q1AnbkCO4gOT6ff4qnZ6jcxAvJ4f11rx8F7ny4ST7D95gL6DH5mlcZSms9Z1/wAQx2N/cxxWkcTMY41xKqMcfO3K7yBxtAIGfWuzg0myhhVBAr7RjMo3t+ZrD0zUbXSLZ1Ol6rAuTJLPcQ7ixJ5ZipPufQe1aEHizQ5ovNGp26xZxvkcKvbueO4pg2Zur6dZ/wDCV+HAtvbqDLOHTYPnHkt+fPNbsmh6VKMPplmwxgZhXj9Kz7uOG+8SaHcRvvWFbiZGQgqflCZz/wADPSt/NAM5u98EaJcnfBZCxmAx51ifIfH1XH59R2rU0jRrTRbeSG1VwJZDK7O5dmYgZJJ+n0qzdXH2eEvgE9uvWm3E7xWjP+7EgXueAf8ACgRJPbw3MLRTxJLG3VHUEH8DUo6VQjvGeaRHITa6qAR6+lSG/jWZYiGBZtikrgM2M4H5daLMC2SO9c342VU8N3F4p2XFmVuIZBwY2Ug59xjgjoataobmC9juo5pTGkZZoUICkLyc/n+lY812PFGtwWtrIJNJtZPNuJBzHMy4xGP72GKk9u3PYGjsIiWiRiNpKgkelPrM/tbMEzpGhaOHzQu/qB1BIHUVVvPEQsZmhljhWUoHjVpsb/bOOvB9veiwjdorHk1iUXF1FGkLG32EjeckNjGccj64NQz6reQBo2MEk6zquyFTuZCAcKCfvDnk8YFOwG7ketAZW6EH6Vz0tzqN39iiSVrbz3kjkYBSQFHBGVPJxSWmoXX9n24upUaYW++SUNtTrgc9245HAyD0osB0XFLUVvJ5sKPnO4Z61LSAKKKKACiiigAoxRRQAUUUUAFFFFABRRRQAdBSbl9aGztOOteZ20a6l4c1/wASanqmp2Yiurs20ttfTokUMRKKREH2Mcoc5U7jn1oA9NBB6UmRnHevPdS8fX2lW4iW0tZry10+O7u0ln2s7Fc7FRFYrnn5nAGSMZByJ77xRqen+JdSnvBGmkW9vBb28IYbpruQ7gAduc4OCM4ACtzuO0A7yiuL0Lxnfa3JqlpBYWkt7aQpND5Vy/kyhy4VSzRgqQUIJ2kHGfauyjYsgJxn2oAdSEZpaKAMy301dKtrgWUaZllaUrtVACx5+6Bn8eTgZPesW0u/EK65aw3FzZPBKGkltxbMskEeDtLPvK53YBAzntwCa2dY1RrKOOC2iE19cHbBEc4JHVmI6KOprLeyi0jSWll1ZbOZj5lzeOExIxHff0HXABGKkaJW8I6W0UsUa3EAmlaZvJuHXDscsRzxyScdOenAqn4dtH0/xRq9nFfXktvDDCTFPOZPmYE7gD93gY4wD3B7VrCL+0bw29n43v7iXaWZI0gJAHBPMZAGSO3tVaKxvbHxvcWUmu6kpvYEeO4Cwbn25+UgxEHGGwQBx17UBY6fxSQPC9+WYgCLkgc9RUstnHqGmW0UssiKAj5ilMecY4OOo9Qf54NVvEkDL4O1JQzSulo7ZcDLFVzyBj07VSYaVf2OlSX07IZbRGVWkKoRtHGM4B+btgnHsKAK2qaHo+k2LLbSanFcyZ8qO2vZmldsjplj3I9q37KO8uNCSK/OLqSLbIQMckYzwT7f/WqNPDWhxxMqaVa4bkkRAsSe+eueBVDQ9lvrd7Y2D3MmmwxrnzDuSKU8lEY/N90qSOg3LjuAgJfBt6974VszN/rYl8hwTnBU45Pc4ANV/DYuNQ8OX1ubh45POuIUlj4aIEnG36buPoKTwg3ly69bkj91qcrIv91WPA+nBpvguZxFrKHZ5UOp3CAjOeG7/hj9aLajK2jw6KLtNK1XTbKPWIz5Y8+JXa5wM70YjJzh2wfmwDkcZrrbOytLGExWdtDbx7slIYwgz64HsBWB4ivNDutIuUuL2ITRxl0MLhpYmHIK7TkH8RmtnRnupNGs2vk2XRhXzQeu7HOfQ+3bpQIvDrS8UUlAh1GaKQ9aYC0UdqKYBSYFLRSATAo2ilop3ATAoIpaKQDcUYpx6U2lYAoooqGx2Eo70tJnFS3qAtFB6iitAClwfWkp1UhBRRRVAFFFFAGJ4b405K26xfDmf7PWtqm9xvca+7HyjJyKUZxzS0UhBRRRQAhGaYY+CBxkVS1zV49D0ifUZbee4WLb+5t1DSOWYKAoJAJyR3qL+37b7ZpdsgaVtSjeWFo8YCKoJY89DuUDGeSKAKmm+E7bT7u3nku729+zKy2yXcokWDcckrxkt23ElgCRnBNdBtHpVZNRtJY3kjuoHSM4dhICFPofSmDVtPYIRe2xDv5anzVwzf3RzyeRxQBZ8mPIJRSQcg46HGM0eRFgDy1wDkDHQ+tRG+t1uhbNPEJiNwjLDcR9OtR6jqKadZtcOrP0VI0GWkckBVHbJJA5IHuBzQBa8tM52jOMZ9qRYIldnWNQ7Y3MBycdM1zN743hs5NUb+ydSmstLYrdXkIh8tCEV2wDIGO0MM/L61sSaxCulpfRJJcCSLzoYohmSVcAjapxzgj86AKWoeD9I1O7+0XKXocgLi31G4gUAf7Mbqv6VW/4V/oA6DVv/B1ef/Ha6EXSZQMQjMMhG4b349qyF8WaZNcW8cEjzLPey6eHVCFSeMMWVt2D/AwBAIyKAK48CaIBgPq4H/YavP8A47Tv+EH0gAgTazg/9Ru8/wDjtdCj7j9Oo9KfQBzn/CFaX2utcH01y8/+O0f8IVpvQX2vL9NcvP8A47XR0UAcyfA+nkcan4hH01y7/wDjlMPgSyzxq/iMf9xu6/8Ai66migDkz4Csz01vxKO3Gt3H/wAXTT8P7TH/ACMHigfTW5//AIquuooA4/8A4V5a/wDQx+Kf/B1N/jTl+H9uj7x4h8T59DrExH5E111FAHKjwPCDn+3/ABH+OqSGpR4PUAj+39f/APA9v8K6WigDnk8KbOV13XPxvM/zFRy+D4p+ZdW1SQ/7cyN/7LXS0UAcFN4HthrkEMWp6pAJYJnaS3nWJwwaPoVUY+8fyrUm8O6+j5sfFt6kYUAJcQQynP8AvbP6Z96tmZn8cRw5BEenu2MHI3SKPp/B+lb1AziZ9P8AFcAVZNRuLvLZLwvboAM85VoT2yOp6VWuYvEUkZVpdWfChgpW1cZ49YR2J/Ku+IyKNooDQ4Jo/EbZeIa0Tv6H7Ep4xz/qsdPftUUNr4ymu4Q39owgSDfJLJYkFef7sZI/I9eleg4xyKxY9TuDcCOVhzctDtWIgYGcHcTgHHbqeKAujNbwzrN4x+2+I7l4iCBGIYCORgA/uxkdcjHPHTHN+Dw7Nb2wgj1W8VFQooWK3XAOM4xF7f8A66ni1Ro7cFlaQpEZZSzDIUEjOAOTwfypq6zLcOiW6w4klkiRmYnBUNyR9V9elOwXD+xJQro2p3bRtH5e0xwcDGOMR/XjpVfVPC0Orpi6vrwsF2hkMasOMHBCehP+QKsTXs0yhHEZjYQOcZHDtgjIPsPzpq3l26ky3EcGTKuSgABRsDknuKBHHeJL6z0XUJbNrvUrmSSJGuCs0ScDhF+597jPb9a6TS9Mi1O1j1Jby8VrgBjvWMnA6EZT9RjIxXIrbWfijxVLeXBJtY5UMiMcPgrt3cdEJUdeen4dYLuWK/hCXu+3jVMqihVKZO5woB+XgDJPGD6jABpjQyCCNQuhgkj93AcE+n7unLo0ikEaldDHT93Bx/5DrVByAfWlpAZ0WmzRIEXUroKOwSED/wBAp4srkf8AMTuse6xf/EVeooApfZLjoNRufqVj/wDiKhks9UP+q1baP9u3Vv5YrTooAxHsPEBU+Xrlurdi1huH/oYqo2meMSBs8S6YvrnR2Of/ACPXTUUAcv8A2X40/wCho0r/AMErf/JFH9meNM8+J9KPt/YzD/24rqKKAOZ/s7xmB/yMmkf+CZ//AJIp32Dxj28QaN+Ojyf/ACTXSUUAc39j8Z4/5Dmh/wDgol/+SaPsfjQDH9t6CfrpE3/yTXSUUAUtNi1KO2xqlza3FxuPz2sDQpt7fKzuc/jV2iigBG+6cDNcjafD+xt47a3m1HVLuztm3JZ3FwDCx6/MqqNwzzhsjNdfVFtZ0xXZG1G0DqcFTMoIPp1oAxdT8FWuqzXTS3+oRRXUyTywwyqqmRUVAfu5Iwg+UkrnnGeanvfClvfTXMj3N0pmuYrtNpT9xPGqqrplc5wgyDkdeOTW4sySAlGVgPQ57A/1FPRw67lII7EUAY9toP2SykhS8vJZpJxcSXEsw8yRgwbaSAAF4C7QAApIFWI31hYwGtbJm7n7Qy5P02HH51pUUAZxl1jtY2X43j//ABujzdZ/58rH/wADH/8AjVaNFAHL6noN1qt0tzPZwJMqeXui1KRcrnOOIv5U218Mw2mGTw9pTyAY82e7eWQ/VmiJ/WuqooAyIIdQtUK2+labEOwjuWA/SKo57O9uLy2u5dM0957diY5PtbgrkEHH7vnr0NbdFSBi6omp3OmXcH2S12yQOmRdHPKkdDHg/jWV4akvr/wnp5/s/T7iHyQB5twwBxx08s+ldcVBGOagsbKDTrGGztlKwwoEQEkkAe5607Aczc6Fd3Mhc6PZocYCw6xPCvfskYH6VoQrrlnCIbbR9IjiX7qJfuoH5QVu4oNJjucD4bn1ptV19oLDTnY3eH3X0i7WBPAPknP6fStLSNN17TLW6gOnaVOLi5lnkL37jJc5xjyD2/Pk+1R+AjJINflkXCyazcNGSPvJxg/r/OuxoQM577NqnmLINA0QOp3BheNkH1H7irAn8QAf8gvTR7fb3/8AjNbGKD1oEYb33iFWAGh2r+pXUP8AGMVC+p+I93HhpCPUain/AMTXRYpDSewHMtrfidCR/wAIdK/uuow4P5kVGfEHikKSPBFyTzx/aVvn/wBCrrKKYHIHxL4qH/MhXp/7iVr/APF0n/CTeK/+if33/gytf/i67Cin1A4//hJ/Fn/RPr7/AMGdp/8AF0o8TeKj18A34/7iNof/AGpXX0UwORj8R+Jmf974G1FV/wBm+tGP/o0U8eI/EI27vA2qjnnF7aHj/v7zXVYpakDmT4j1nHPgvWs+gns/5+fS/wDCTap38Ga9+D2Z/wDa9dLikwKYHN/8JLqRGP8AhDNf/FrP/wCP1s6dczXlms89jcWTsTmC4KF1+uxmX8jVvFKBilYBuKMU6kqWgEpMc0tNB5IqXZjF5z7UtFFDVhgOtKaSlHSrWwmLRSD0NLViCiiigDF8O/8AHiorarG8O/8AHgtbNN7je4UUUUhBRSE4HAya5q68e+H7K5ltrm5ullico4Gn3DDIOOCEII9waAJfEFnfXuseHhbxO1rDetPdsGACqsMgXIJ5+dl6A9M9q4r/AIR3xBpH9qRW9sb63tYFstPMqebut5p98w2FxuKIEUAkA7R24rqG+I/hUZP2y7yP+obc/wDxukHxH8Knn7bd8H/oHXP/AMboA5238P3b3OoD+wrlINQubO0ZJ4oEAtUYvI5CEDDDK7eoyvvi7eeE1mfUXttJjje91S2VT5ar5NrGY97D03bJORgncuelap+IvhYD/j7vP/Bfc/8Axumn4meE15N7dj66dc//ABugDN0nw/cXcts2pWV59vivHu5riVIQFZJdy7ZNhZlbOFAIwgZSV4B39Vs4rrxhoXm7z9lgurqJA3HmDyowxHfCyuB6Z7VQHxQ8HAFl1Obg4ObG4/8AiKim+I3gWaaK4n1GIzQ7vKkktJNyZGDtJTIyOuOooAo6H4Djv9POoa3NqsU9/cSXV3p4vXS3O6QkK8YOCNu0Ec5xRa6DcSac4vtK33Gpa0zSkxrmC1SUFFY/3CkEQx33DjrWqPih4LOFGuwg+8cg/wDZaX/hZfgoH/kYbUH33f4UAY9l4bmgi8OzHS8X02pSahqN00YaSIFZX2luoyzKoAz3qPS9KSJfCGj2Nn9nlt5zquoxt8rwExyL8wODgyOVXrxGcZAzW5/wszwSRj/hIrT82/wpkfxE8CJNJLHr1kskmN7qCC2OBk45oA6HSZop7c3S6fLYPcSM0kU8apIzD5dzAE5JCjv0xWjkVxUnj/4fzOZJdY02RjwWePJ/PbUZ8c/Dg9dS0g/WIf8AxNAHc5pc1wp8bfDgcHUdHH1iH/xNIPGHw0ckf2loIPuEH9KAO7yKTcPWuH/4Sv4aH/mJeHfzi/wpR4o+Gh/5ifhwfVohQB2+R60ZFcZ/wkvw2HI1Xwz/AN/YakTxL8PCcLq/hnP/AF8QD+tAHYZpCQOtcqPEHgEkY1fw3n/r5g/xpTr3gJhzq3hs/wDbxB/jQB1O4UBgehz9K5U6x4AJBOp+G8joftEH+NN/tX4en/l/8MH/ALbQf40AdbmkyM4rkWv/AIct9678LH6yW9Rm7+GhGGuPCeB6vbUAb6ac6+In1IuNrW4h25PY56dB35759q09w9a4sXHwyY4E3hEn0DW1PU/Dh/u/8Iq2fT7PQB2WaTIzjvXJ+T8Pv+eXhn/vmCpFt/AmTth8OZ74WCgDpywI6iqP9nR7hl5SPM80qW4Le/c/TpWUIfBQwPL0D/vmGl8rwbjO3Qvr+6oAtSQ6asLeZI4jgch8s4zuPIIH3hn1yKj1GCP+09LlSWK3QTNI48o5lJXAGRgD72fmz2rBuNG8Kz3NxIkukoJUZSPtC45GAQAcDHJ/GnnRPCskgeafSnVf4VuMA9OD8340wOqjWxmtPNFuhjXI2mHJG046Y9RWf/bFkhkkaykRYZHWR3jRdirty5ychfnHv7VjW3hjwivBntpIxnCi7IOdxPUPz1x+FMfwN4NuGG5x94lgmoyjcPTAekB0jaglvE7CylVFkZThVHOBg9e+Rjv64rTVlKgkYJ7HqK4ZPhz4RIOZbolu66rP/wDHPwq1H8PPCWQqR3ufQaxdf0loA7LIpc1yX/CuvDPAEWpcdP8Aib3fH/kWpV8A6EmNh1Vcems3g/8AatAHT5FLmuaHgfR0B2z6wnrt1u8H/tWj/hCtMx8t5rg9xrl5/wDHaAOkyKXNcw3grT93GpeIB7DXLv8A+OUw+CNPPTVPEX4a5df/ABygDqcijIrlv+EH0/H/ACF/EX/g7uv/AIugeBrD/oL+I/8AweXX/wAXQB1JIFAZT0Irm08GWaOrDVdfJU5AbV7gj8QX5q4nh+ONgV1HVMj+9eMw655B60AbAYHoc0ZFZ6aW0bMV1C9+Y5O51bH0yvFO+wSng6jd/wDkP/4mgC/mjNUPsVxj5dUux/wGL/4ik+w3J66tef8AfEP/AMboAv5FLUEETQxBZJ5JiD9+QKD/AOOgD9KmzQAHpXCx6XZX3xMvUfTbN7K002MMptlP76SQkk8ckrGPpj357s8iq6WdvFNLLHBGskxBlcIAXIGBk9+BjmgDzG31m4l0+01+5lW1jtoNR1FoolVVaNCIodwxltydD3C8YqCTWde8M6DLY2sF4IdIsYo2uUihMbXRjWRzM8sgITLrkKuepz2r0qTQNHl8sSaXZuI4Ps6K0CkLFx8gGPu8Dikl8P6RNqS6jLp1s94uCJmiUsCOh6dRgc9aAH2q3xuvPuLlDbvCgW3EWCknO5t+eQeOMcY6nNaGQehquLSKNZzAohknO95EUZLYA3cjBOFA5z0FUG0m9YceIdTT6R239YaANjIoyKxho1//ANDNqv8A36tf/jNL/Yt9/wBDNqv/AH6tf/jNAGxmkyBWR/Y19/0Muqn/ALZ2v/xmnDSr7B/4qDUSfeO3/wDjVIDV3DOMilrI/su/B/5D18eO8Vv1/wC/dJ/ZepA5/t+7P1gh/wDiKEBsUVi/2Xq/OPEE4+trF/8AE1GdL1zJx4ik/wDAOL/CmBvUxxu49vXFYP8AZXiA9PE2PrYR0o0nxEDk+JgfY2Cf41IGjpWmW+kWgtrZXEYJbLsWYk9yTyavZrBGmeIAc/8ACQoR6fYF/wDiqcuna+Bzr0R+tiv9GpgbuaaWHPPQZNYp0/Xs8a7B/wCAA/8Aiqa1j4hJBXXbMf8AcP8A/tlFwN3IxSVjLa+Ih/zF9NPH/QOf/wCPU1rTxTj5NZ0gH/a0qQ/+3ApMDdorn/sniz/oNaL/AOCiX/5JpPsni/8A6Dmh/wDgmm/+SqAOhornvsnjD/oOaH/4Jpv/AJKo+yeMP+g5of8A4Jpv/kqmB0NFc/8AZPFw663on4aPL/8AJNC2nizPza3op9hpMo/9uaYHQUVhiDxQFwdR0hmz1/s+RRj/AL/GgxeKAxP23R2X/r0lH6+YaTA3KKwtvigdJ9Hb/tjKP/Zqa/8AwlgPyHRSPdZR/Wi4G/RXPFvF4GcaIcdQBLWxp5vDZp/aAgFzk7/I3bOvGM89MUgLBpADSmkzUtagBFJ3pc0VL0eg0IQc8UtFFU0AUUdadTSEwoooqwCiiigDG8Oj/QFrZrG8O5/s9c1s03uN7hRRRSEFJgUtFABiuZ8T6NFfXemzBLjzPtKJK0Mjr+6AdsHaQMZxyfWumpCATmgDjb6+1LTZm/0g29hHdGJWlTCrEsQI+fYxGWJ+Zsg4AyCcmF9d1OLWLK1mn8sSywRSx+SRgPCSXBZckGQhQTtww27Sa7fYKQxKfX/PtQB5zpWp+I10fw0rzXLNcTW1pdebb5kANsXkZmIzneAMnp3yTxo22u6g+qW1vdXlvA062/2a2dSjz/uw8zD5Tu+8wwNu0pzwa7bYKNgoA8/t9b1i5tbMXFzOrPa6Tcu8cSqQ88riVfun5cIvHUZ5JBqx4k16e016Oxl1AWMby2BtBjabstcYmUE/eCoFyFxgNluCBXcbAOlAjUUAcHa+KLtrW5mn1OxAgEYvAHGbEtMFYMCuE2qWzvJIK55FZh8U6ja3WpXDanaSW0UNrIbkSGNXhdrnaUMh8pHbbENxwrHvyuPQNTuZ7KFJILeKXdKkZDyFMbmCjopz1qh/bk0Wp/Y7jTZ9gkWNrqFleGNmGV3MSrc5A4U4JGcA5oA5lvFk8UayXOqWumwTEl727XEayC2gdYtrPhSzSO23PRGA5O6p28UavHe2QkWGN57loHtpI2Hl4sBcYJALZ8wEcA/KcYzyeg0bxLp+vPdR2u7fbokpDFSCj52MCpOM7G4OCMcgZGYJdeubeK9lu7O2iS0uYrdn+1HBMnlfMTsGABKCTz938aYFXQ/EMureGNQ1FZYWeEyBHeRGjBWNTkyRFlZck5K8gcEbgc81L4t1K70S51a1ubQfYrO/uDFJGkqzGJYSi7o3KMMsRuB9sAg46uz8TJc6mlj9kj8t7pbZLiGYPE7GB5TtOByAgB/3xz1pY/EcTXd3ZQ29uj2zS+b51xsVY0KgsflOASx7Y+U88UgMW88UGKTUNgtA9ut0WtWiXfbpEilZWAP3D15xxJH0wdzW8Q293fambOfTRbWzSxRXOxZIUCi1y74IztaWTPI4GCRitdfFdgLazu5VtoxepKN3nCVf3bBSA0YYMDnjp2BAPAmj8Qw/2re6a9gUMDwxRtuBWcOY1bbxxsMi5B7FfwAMJ70/8ILr+opd6bdXFs8ogvLaICEYC7SBk9O+Cec44rH1vxDeafaPb21to19Mks229W3iSB1jhR9rCSZAOXYEh2IEbHHp11j4us721lbyrdJFnlt1tRPmV2SRo1G3b/EVBAJwM89Kfoniay1mdbRLSOONSQjIwZPMUAlQQBgjIODg+oHGQDH8UzPbaZZ3Gmafo9vK9lPeyC4tBOMRxq2xdpUEknGemOcVjahqsthos6Cy0KTVIb3yy62KKjxfZluCdryqFC7wpJfoCQCcCuwtvF9hem0HlxmefUJrAwGYFkCNKpYr1wRFnGO49KaPEsdxp7zf2Xumazt723iZ1HnNKSqKGIABDALn/aX1oA5K7vmN7pN8un6abNpNsmnW1gpmmb7A1xgMTjBJAC4zkLzyRWt4XuE1jQ9Tmv8AQbKCe3UPETaRoWVo9y/KHfpzyW5BBwK6vUry30gWs76e8sk08VsGijB8ouwUFm7KC369KW+vBprW9rZWcTz3TMdpPlxqoGWdyAcDoOh5Ye5oA422n26lpAuNL0V9Pu7iKyZfsY80yNaefv35xjPy7dvvmp9YNlY6hqMv9kaEbKxRgbV7YfabhxA0wMZ6DIGAMHO1jkbcVvxeJrFdNN5fWxt/KeRtsa/aAEjwDKDGD8u1lOSAQGxjtT/+Ej0F5ridn/eWySl5ntXA2x437XK4bG4fdJz2zQBystiF+yWUeleE5r+6uHhScafiHAt/NBC7iSeCPvDI546VnancadC90zeHdDgtjYF7Vm05GLTi3M3EnzKSNp+R1XjDBj0rt38RaDpsYkMMlvbwrLI7CykUQbAu4su3K8SDkjkfhUl7qvh+wuWN0iLLtaOSQWruEVVBbcwUgIFcck7RnrwaAOMuLXRba51LULnwz4dGnWqXIjt2skWXfC6oWkYqQFbJYbVyFIJ3ZxVvTNN0qe6js7jwv4cEsbTG5m/s8RARoImBVHUtnbMB82OV3DggHphrWiw30omSNJ5Hkjdktnb5VYRkuwXAGcA7jjgH6WtM1LRrm7Nnp6DfF5mClsyodrBX2uVCthsA4J560AcJp9tpt7cxQN4X8PBxqEUTuumiMPDJGzjarpnPHU4BwTgA8XtO0vRru3sbk+FdANpJHBHL5lrH53mSRo+VAj2kAPz06E8YwdxtUisdWvLWXSLO1tbSNLue7adVVYi0gRyNvby2OO3rU39teHookvTEVMRKBjYyeZGFAySuzcqgOvJAGGHrQBjaBonh/VRcC88JaBFKkcU6rDZo4CSLkA5QZIwfY1kRWuiX17FaR+D9AR54bW7SVLeIgQyuVCnMZG/5T2wc9eK7m11qwuLTU7mCCRUsS0cuYthbYufl9RjoaztN16wSee3uNI/s6cQpeEKI3DqzbUPychiegI+mcHABk65pPhTSbyGEeEdDmRnhWQi0UNH5sgjVjiIqB1OWYZIIFZnhDw94d1zUb2C88OaOY47O3lULZIpDPLcK3IHTEaV2U+o+GdQmtppls7iWRvKjeSDcytv2hWJX5Dv4wcZbjrRba54ftUhnjEVs9zEu3ZFywCs4TKjBYKWYKMnGSM5oA5D/AIR/wydOs79fA2lytdWpuxDECT5YCHAAjwW/eYxwOBzyKpWejeFHvLix/wCEOsrma2M0ksiRYxCLqaFAoVTvYCMkg4HA5yeO5g1Pwvqpsrdo7V2EayW8M1vzGCpYYBHynau4DqQM9MGlGoeFp7OK+zp8kIl/dN5AJLufMygxkljl8jryfU0AcdBovge+a7trbwnZf2hasUmt5HK+W5laNASoP3gruMAnbg45pbHw74S1B4DD4QsQhjheZjO42+ZK8Q2jb82ChPO3g1263vh29ujah7CWS/2SkFFInOwMpJxhm2KCB12rnGBmqovdM0/UJbC08POYIZIoZrmGOARRlm3oCC4Y4Z88KcFiR3oA5XRvC3he48MtqN14csWlN9NbII2ZVIFy0KHOeAAFycH1xngIfCXhqLUvJvPDNrbZMSCIneSWmeMNuzypVVPY8+tdk154Yijv7Iy6ZHFEWmu4m2Kikt8zvnjO4jJPOSM9aitH8JW1pZvBPpqQsQtu/mLyUfPBPJYOxz3yTnk0AcVb6B4Kup7aObwxHaNLBbXO4XDFfLmWXAYgjkeW2ceo5NWH8H+FYhaMfCzxPdSJ5OL+YZBiZyQFbcSNhBAUkZB+7kjp1vvCUetWVpBJZvfmRbKJYXDGJoVkKo2D8u3Mgwe5xTz4X8LiAWptkXFyH2i5YSeYUwELbs4KHGzO3acYxQBz9r4R8JyaTfanLp1xHBAomVRqM6EKYUkOSZQoPzHkkD3FVoPD3hub7OkWhXzTzXJt0U6tdKgxB52SS3Iwdo4OTjtzXVpP4V07Qpk+2af/AGXJiCXzrpXjbESjYWc4J8tRxnoM96j0zQ/DFlq/lWc4bURiUxSajJLKPkKb9rOT9xtufTHoMAHEXGmaDPNoMmn6VcpaahfwW87zajclwJLfzsBQ/HDLzk8hhjoTZu9F8N6fr95Zz2E7Ri4tra0U6ncIWkkjdzkmT5s7cAAE5I4546GXSfDNpq1tINMvmOlPCqyRSymG3dUCoWXfhiEK5OCdpGauatpHhy/E+oTs7O0u6Sa1vZI23RgxH5kYEY3FWA9eRmgDirOx8N3M/wBok0bVI9Lm+yMk41KcGETxBhv/AHvYlVOOhZcZyasrpXhyd2ij0TW3n8u2nVRqsoBin3BWJMwxtKMCO3bNdDZ+H/Bllq8aQSqbrT4QTE1/JIkCxKEUuhYqCqvgFhkZ/GtHSNE8PRGFtOPnGVvtEcwuGl3CP5Au8k5Rd5wmdoJJAzzQBwpg0CS6urPToNcuLm1kMYgj12T5is6xMv8ArcI3zqQGI4YdDkVK1poyWl1dfZ/FaRRrJ5TDVpD9o2SiFgq+b/eYfexkHNdSnh3wyJ5ClxcRTTCW2SM38iFMy5IiXcNp8xMgrg8cHFWV8O+HoXvVMhCM5eaNrtisRaQSMQC2Ey4BIGPSgDnbPRdMm1G309LzxVBdNPJE8R1iQ+QEjVyx+c8HzIxkZ5de1Z8tl9jn1KS4uvFqRW0rRRW1vqrvNPjyFVl/eY+YzHAPOMZwcg9VNNpPh7WL/wASajdfLdW4EbwwSSKkKBnYllBGTgnPHCLjpV3S00LxEk9/ZO86i6O9yHT96rRN/EBkZijxjjA96AOC1XzNP0e6mtz40OoQ280stvJq24WoQfK8n7z5lJKn5CSRu9KfEYYIFe51DxbMhuLvfPBqjBIIYbgxF3DSZOOOFySASFHSuta38OeKLiWMm8SW7t281Xilt/PhbywQN6jcMqgyOmSON5zabw/oBEumvnM8FyXTzG+5JKHlOe2XYfTtQBxjyaQovJ21fxh9it4p5kvBqzCKcRSLG6rl8gh2C5YKpwTnHNakOj2knhYa4NY8XCERGcQ/2qS7AejbthU4yG3bcHOcc1p2HhWGKZDPdxqpSdYBaSuinzJlmyikttIMYPBI64wBtrZl0extdJNkzMsTzrJuOMmUyhwcYx98jjGO3SkwPPNPvNK1V7T7Fq/jWWK5VWeVNQVlh3TNCNzBiD86kfLuyCCOAa1tMtE1LVvsVtrHixbcwySx3kt4PLmCsi5Q7SWB3dTjgZxhgT0Vh4P0jTlkaFpz5pDOzyk5xM02c/77NVux0Cz0y7S4hklzHC8MSvISkaM4cgD6gck5xxmmBwDapDa289zcal4wjtobi5glkSdZPLSB1RpT8v3Pm578EAGty0gtLzWX06LxH4mDLuVJ2nAimdCVdFbbyykHPA6HGcHG3J4Y0i+0q6tB5v2W/E5fa+CROQ0mMjIyRn8TU9noFhY3jXEEkijfJL5YYbA0jFnY4GWySTgkgZOKAORmvNHgkvVm8V+Jols/ODyvJ8jNEpaRFOzDMqqTgdQDjODi3BBazSRRjxN4pj8wIGLtxEzKGVHby8KxDA4PqPUZnbwJZzRXw1e6lljuLq6eFEbasX2lTGe2S21yuSSOcjmtFvD+kya1O0U0q3arHcTRRlQ3K+XG27bvXiLAAYD5Tx1yAY6pYGyhvYvEviuSKc/ugiM7ONu7cFERO3HfpnjrxUWpTQ6bb3UieK9fdreF5mD7QG2xebhWMBU/LjPPGe54rpLXwvFYxYtdQu4pt5YzqsO4ghQQR5e3+BecZOOtJqPhSx1OCSGaa6AdJUZlk+b95EImOSCc7Rxnv69KAMGVYYLa4u7jxj4iht7WOSSZpIkRkVApJ2mDJGHU/j37SSS29pbGaTxr4kRQHZle0iLoqYLMym2yqjcOSMcj1rau/DdpLZ3Ed7e3Mn2pWikldkVm8zy17KBn92gHHOT1Jql4p0GXUbK6htLsQPexywSO84QASIkeApRt33FOMqc55GaAEvrWXS43uLvxrrEMKwvM7slqcIu3Jx9nI4z+tUpZ50uYVHi3XxF5c0ssstpbR+UsezdlTa5B+dSM4yD17HpdZ0C11zT57O6kmSKa2ktm8tgDtfbk9Dz8ox9TUGpeG7PUZZ5ZpJleWKSMlCBt3CLkcdR5KkZ4657YAMyJWlO1PGevFwxRkNnb7kICk7h9myow6nJwMMD3qK3nju5Yki8ca4DMwWMvZ2yK5KlxhmtgOVBI9QK0YNFgsba4uNT1NpLu4ik+0XJCRD5ljUlV5CgCNcDJHJJzmh/CdvLBYRLd3CiynSZGVsHcsBhHP0bP1FAGU00sklult4w12UzTrBxa2o2FkLhmzbghSF4Pv7U9PtDfZ8+OtSUzY2A29qVJKb9u7yBk7QWxwcc44NLYeCZbPaJdX3uksU0ZjtljCuiNGeB1UowGOoIJyQcCOPwj9sG2318NYxAp5UUSt/pSRfZyzNk5AUf6vj5l5PGKTYElpYa1f27yWvjy8cDGWbT7cYyoYcGMcEEH8azLifXY59PgtvHE1w97cLCv/EqhJUMjyK56fKVQ4IznH1x11noSW0l8XlaRbuOOMjlcBU2dc59T7ZHpWNa+C5I73T7651Bbi6s54trLB5YeGKKWOOMjcRuzMzFu5/hA4pXAxNU1LxJp2vDS28XhXCQuXbRFZP3pdVwRICeYm4A7jGeatxTeIpXjSL4haa7OqMANDzgMxVd3735csCozjJGOtb9/4Z+1eKotaW7ZFWOFHh8vO7y2kIIORgnzWzwegrOsvBE9nqlrdxX9o8KCMTLNYK8jFJGcFH3fLncB0P3cjBNO4FHU5/FGlzR283jjT3uHlhjEKaJlh5sojUn99wNxPXrg4yafHN4ikt5J1+IWk+TGJCz/ANi/KBG21znzuik4PoeK19X8K3F9rqala6itrHI1qbyN4PN8xbeXzECHcNhJLAk7u2ACKo6n4KvrrSY7G11eCEGC4t7l5LUuXSV1c7RvG0jGO+c9BRcCt53iHzJk/wCFhaXmESF86NwPLYLJz538LEA+hIB5qUReLZbczQeNtOnUSiFguigFX3BSDmYYIPY81WtPC+tveahayS20eniK8itUnt1lG6edZTvw3zrgdCEIz3PNdFo3h+bS/D0OmyXhlaK4Ewf52AUShwi72ZsADHLH+lFwMSxbxJqc0sFh8QNHupYv9YsekAleSOcTeoI+oIqKK58ST3slnb+PtEkuY/vxDSssPn8voJf7/wAv146119npzWz2eZFP2e3MR2pjcSV5/wDHenvXN2/hrVLbWbUGe3lsbWCZYX8vDKzXMcoV8k7iVQLkDgqT1IAEwKEuoeJLdC0vj7w2iee1vubT8DzFOGQnzeCDwR61W1LX9f0pLk3Pjnw4HtWVJ1+wEmMscDcPM4Gfyp8/wukvLa6W71UNPdvctI0XmxIPOlEh+VJBvAG4bWOOQe2DrxeDLmCe+khvoVS5uEuPLVGCs6zrKGIzgNhApKgbiSxyaLoDMOq+LIpLCK48WeGbe4vgDbwy2hDyZ9B5vPPHGak0/VPFer3E9vp3irwtdywECVYI2fZn1w3B4PHtWtF4XurfVBdRXMBV7Wyt5RJGSc28jNlef4gxGD04POMVo2Oizadb6dHbywBrW2W3dvLP7wbkLnAPUhWxnPLZPcFXAy/sfxDx/wAhbQf/AAFk/wAaX7J8QO+qaH+FvJ/jXYdqKm4GToUOuwxSjXLmynkLfuzaoygDvnPetUk5FFBzkdKVxoWkIyKWjsaoAA6UuRSA5o6U0IXv0paQUtUAUUUUAY/h7/jwWtisjw/zp6mtem9xvcKKKKQgooooAKKKKACiiigAooooAKKKKAIbm3S5iEb5wHR+DjlWDD9QKrnTo2aRjuzJMkz4bGWXbj/0EZ9avUUAZel6NHpWRFNO6bEjVZHyFVchQB079fvHjJOBh76PBL54ct+/uY7p8HHzps2/h+7X64rRooAxbnw5bXF5LeB5orl5UmWWNhujdEKBlyCOVLKQcgg1GvhqKLZJb3NzBdBpGa5RkLvvIL5ypHJUduMDGK3qKAOfs/C8Wm2UFtYXl3bpCZiGUo7P5r+Y2S6t/Eaq6hY6JDciW/u5klt7iPUHlMhRYyFCAuyjaEPl8g8cZ7cdSelcj4m8PX2rRa6IHG280+O2jiLgLIymQkN8uVHzgcH1oAu2/hy2s7d7cX121g8ssr2snleXmR2djnZv+8xYfNxx6UuneGrPTbr7VG8kswj8pGk2/KvoAoUZ9zk9QMAnPNf8I/rh1HUnmN3Kp89hMt3DEk6OxKx48tn+QBR8xxwMcFhSabpXiO3eyM1mzxXDFZVW4RTaqJw/zgEqSVyv7sY3dgDmgDf02w0SWG2tbK9E32O9mvlCSqWDtLKHzx90O0i/VcdjVkeGdP8A+JP805/spPLhHmYDr8uA/wDe+ZEb6qK5Kz8MarY290ZLAzeZHPj7LJEs2ftryhQWGDujdTg5B2kHG7NbUen6tH4NsbeSAyXcUqTT2sbjdKgk3GPJbaDtxkbthPyg7TQBrf2fo8jz6bbRW8EglivpordFQl/M3K7AD+IxEZPXBqSWCz1r7Le2t7lreR/KuLZ1YZ5V1zgg8gg+hHYiuD07w1rlrr5muLSWTzooPJulnQm0AuZZjGQWyQI2WMYyONv3STUdj4f8R2EtnEdLnMdvctIrQTwgY+2vKzZLZw0RRQAATlgxUdQDp5PBWhX1tvk33TSPLOksixStul2lmUMhUE7QQQBjnHFXJfCenvaSwl5wjecflYAq0jBiRxwQVBHYfjWZa6NqZ1drm9glaNLXT0gY3H3ZFdjOeD1xsyf4skc5NYVho3iS03vd2mo3CQTxfaIftMX+nKHc/u/n5wzKx37CyjZggAAA7SPR7e4juZ1l+3GfzUlWcoY5shY2RgFxj90oOB6+tY3/AAjdhpWlWWkX2sGCGa3uYrgvKitcvLiSU5ZeRgOeMEAZ96lg07V7TwBGtvYTJqtrK9zBZvdbiW80sEaTdhgVJBye/rzXPyeGfEstrapdfabiTzbq3uCt3tWS3W3ljgJG/GWYoxPXccnGAAAdhHoGm3E908N5K7uXSUJIpCF3EvHHB6HnsR9aisbVtIvYpL+9gith58NuklyrEl2EmBlF5CoTjJ4zycZORomjapZavZXyWt3bxzXf+lRPOG2wCzVQCu9l/wBaq9DnI9KTWdLv7rxlYXUGmX8gt71pXuBdDyhF9ldAFQtw29sZ25HPrmgDX1K20DV5NSt7jVos6nbRadJHHcoCMiR0C995WRm75ABAxRceDLG4tBb+bJHtdpElgSKOSN2VV3owQFGAXgjB5xyABXMT+FdTjeS90+K5h1FXnngmkvHKLI1qiqzKWK4MgIHBAAxjFJo2heJY9U0VbuW8OnRXzTzDzpIyMQE/PumkLJ5uwYzjIb5cHJAO6i0K3hsNRtBNMUvmdpHcj5S67TjgfXnPWsyXwRpJafyQ9v5trDbyLDtQMI33q5Cgc5yM8cZ6VzWl6D4kkzb39xqAtpZoGudk00LZ+cyFZPtDsP4c7di8rgdRW/oWk3Vr4rkup4rnDaPaQiV5i+ZEeTep+Y84Kckc5Y55bIAQeB4Leexmt7+SNrd98jIgV3O4sVDrhgpbght4K5HBJYra+CRZappt1DqM0a2cCRMsa7HuNoIVXIOGTknaQTnBDADFc2NP8TMNYjeXUYRfiKRf3kz+Q3nneufNyQEKg+V5eVI2jcOLdra+IYtVsLyWPUpTFapAtm13IqFhvzIzl2U5U8iRS4whDEg0Aa58GXX22yn/ALZ3JaqqojwlufKMT4+fChlOeACG5JYcVJJ4OdFtJrLUTDfWYiFvNJCHQFYmiyyZBbKu3RgQcc4yDyEU/irRJdQupZbqaOOa2FjbSSSAXEkyvE8eZWLEhmifBwAVJUAE56zxHpmqP4XNna3d/JdRadNsltp2iklnVBsO5SCSWGeoz0PGQQC1B4ZkGurqE2oefbptkWAxkETKgj35DbAMA8BAcn72PlqWbw1a3Oo3d6xge5luIJo5GgBaHyinG7OcEp6jrWDPb69DZWsDf2i1u7l7l45C0it5UbjnO7b5m8bV46KRsyKk0vR9RutSupNTk1KB51jeWRXEQJ8iFSAVJC/OHzsPVRyRyQCC+8AyxxamLe5a5huHd4YXDMU86ZZJdwZ9jDO4gBV4wCWIybF34Mv763kE+qW7T6gJotSZLYqrxSBFYQjcdjhY1AJLDOSR0FNefxL9gt5kju21kxKiI4C23NuGYy8Y/wBaCPlIYZGPlyKpQw6vZ3N3cW41QJJNAzNOjFpAInLKWwzKBIRztYDG3GzoAa1l4IlsbyzuY9RDPbavc6iA8JIZZldSmd33gH4b/wAd54tXmgahPr63SXtsmnm4S7kRoS0pdYzHgEnAHQ5IPpT766v4pdIeRNQhtpYm+0/ZolmeOXC7A4Ck45f7o6gZ4q1obajL9qbUZJM7o1jjdFAH7mMsRgc/OX7kcYoAwP8AhE9ZttMgW2u7QXUExKLI8/liMxKhAIfePmXIG7ChivvWnYeHbqy12K5jmRbNECmPe7GTEaIAQxIH3c7lwSMA5ANU1uddQaGVM8cct3HFcxi3UKkJtCxJ+X5cSgDOcZGPaqmj3mv+ZaWrtfxRhLZYzPaNhsf60MQnB4ZQWKjhSN2TQBe1nw7rN4mo2+m39vbwXkizrKzyrLC+Nr42Ebgdq4z9054bgCu/g7USLiD7XaiFnu5InKsWJnuUnAI7bQhXg89eOlZum654la8tba4uL2W6bRbK7e3azVVFzI7h1lZU+Rflxg4wATnI5tWupeJm0K1kuZruG8nN4CWsiTGwk2w/KsTHbtBbBHOevQUAWm8I6m8c8P2i0CKs4gmXd5jmS4WYeZxx93BxnJJPfAuaVo+q6VFGyi0uJt05lElw42h2Ur820ljhOThcnJAHQZGr6lr+nWWrGyF+90TO9vtt2cM4hjMap+7bcC27A4HXJGMU671LWEjeS1hubiZrd5QzWhIQmGLBQ7fUsduTnGOpGQC/b+Ep4b57mSa2ZmaYxkoSRvvGuOPopA+oqjB4J1FFu1eW1ZXaQxsrlC+64WUMdq5DAKeSXyzZwOQa+pa34hZNUksLi8+zwWl5cWcpsxmdo4YDGpBT/no8wHAJ2Ec4zWp4pu9YtJNJu7GGea5W3uW+zxqwSabycojD3bOM/wA6ANWy8Pw/2CmnapDb3ATzQwVAq7XLcfKFBO1sE4GTk4Ga1LWzt7KNltYo41YgkKMAkKF/koH4VxY13UjOSdQuF0lpGxfpaZbIiX5QNh48zPO3r8vXg1r7WtdtNDvLsCeK9LoTB5YZ2c28HyxoQQ/zFv3e5ScnByCKANJvBs8AtGtrgPJBbIjLdXEsql0licbC5bYp8tgcf7HB2jFa08FanFBd+ddW6yXFxczkRNkfvblJgvzoRjClTlT16Vf8U6pqeniwazuPL3qd8Qi3SOS8YG1SDvIDPlAwY54zis+xu9ZsbCIPfzsLnz2JkiUi2X7Uihh8uTiORj8xI+TIwOKAHw+ENRgazCvYILe4aWNNoIjLSq5IHlhSTtB+QRkMDyQeLuqeF573xK+om20+4UizMcs5YS2/kzF3C/KRyG4I2nOc5GKoyeJL2103cL4Tl2kW1meEK1xiVAuFHUhWYZAwdu7GOlaDVdQbU5bOTUXtlS9VoYWj3NcB7+RWwTztCALhegOTxgEAsWXgvU7OzuCJrX7e0bMs+7/WzCVZY2kxGGIyvOWbG5sdakh8GXUN/ZXMzW1y0KwyM7EBo5/NeSaRcxscOX6ArkZBOMYv6xqOpQeITDa3DJawwW8rRCIHzGefYw3EcDaDwO+D9cceIb67W4B1mG3lR3a4iEak6eEuUVd/pujLEluDgsPloA0rbwvcw6ktzJb2csiC2WG681jJAqKA6ICvAJB5BBO8g8ACsqz8HXclhbKbSzgs5IbU3NijH/SmVZN7OGTGcvGfmBLeXhv4SLvjHVrvTJrKWy1y1s3+xXMqrcRmQXbr5ZRFUMPmJY9ASRkDFQaF4r1bUvGV1p1zbiO3V54/JzEDCEKhH4kMh3ck7kUfOuOnzAFuLwzOt9bTzWkDywi3EVw1yS9ukbZaNRsA988bv4vujMmr+Hru98VjUYreFg8VpFHdCQpJbeVNJJIen8SuFGM5PDDbmsmXxtqNvHrCCWxN1ZnUmSGb5NoiZPJL85AO7k9D6jrWbeePNfh0nTJIUWW4CzPcM1vEizskgQRjM4VeoyUMnJXAHSlqB1fhGyvlkvLvUWuWeGRrG0D7kQ28bkowRgDuO7azHO7y1I45OJp/hjVDeGKexkisnktnmD3KsHaN5vMbAJOGDRkZJYgAMQRitXw7rt3qXiKSKbVNNmjZLllsraNhLBtmRAJCWOTgnPyqMk4yOmZL4r1xby98iexFtZSzySq0Ls0iJcmIIrFxsO0cnBGegxQmB0Npp1/D4Ws7Bt32qK5iJUSZIjWcNjOenlr06nGKwH8L6pHeQE2k1xbRw6fI6tdhi9xHI/mnLN1CFeTwRgDpgVNV8ca7o0zxeUl6Ybi4kd47dER40cKIMtKNrYIO4ByNy/Kc8308Wa44uZJLvR7OH7Xdx273UDhUS3ZlYOfM+ZmGDkAbQrHDUAO0zw/qw02WO8j1AXEklvHdmS+BS5KzKZZkAOVUru4JDFcKV+Vagj8O6zY6NemG3ujeTteAgXW5ihuQ0IXMgGRFuwMj0JGTV+28R6nCmoXd3cWJs0S6eEGJ8xmN1A3Ov3l+boEzxnvgVZfGGuQ6HeXOzT5Lmxhu55maNkWRYfLYBVDtt3K5HzNxkEjqtMCLT9M1tbJE/s3U4mSaeKAS3aboYnMbKWIkwV4ZcDcQcDGBmkXTNenn1GNoNUgleZxLcreAC4ja5Qp5JV8rtiDDGFxkjnJrQl8YXNvPqc7ixa2tUudtsWZZkMDhC0h5wjZ3A7eFwfmzUN74v1Kw0W6laXTZru2Mrs0cUoUxoqMRsJ4Pz7cs6jOCAc4pagZHimz8WwaVHFpcOpSFHvvJ+zzl3B8zMJZjIuBjkE7z/DtHfWtbHWrfwHqqWtvPBqE2oXU8Ua8SeW9yz9nTkoeMOp5HI61maz4z1i00HV7uOS3KM91BbFcGW3eOF5QzcYKgKFwRnLKSecV1umeIpL/WrvS5rZLee0ZxOpkyQpZRC2QMYkXccdiuOtJgctaQ+KP7Nsfk1X5GaS6VnMTtCZB+7UGSVhJwzA7+FyMjKhYkk1q70m8Nhb69HMYT5lxPcGZZ8zKR5CiVSP3fmD5SjDKgnIBHqAUccUbBjHb2pcwHm0uja3qXgi6tbttTlum0++EMcjvEXd+IlcCV93GcB2bgjPI429euHgh01I7fXJI2t5G8mykPnAqqFd53Z64BOT8xG7Klq67aB2pPLUkNj5h0Pf8AzxQ5AebanH4sj1q4lhe9cfYpUVYRLtMn2UFTnfs5lJxtQHIOWGVBfr9h4hs0nt9LuNTa2F0ZQ7NLO7fuQ2ARKjBfMB/i2hiARtzj0fYCCPUYp2wEH3GKaAwdBN1bpHDew3DXE4RnleMDLCCPcWwSASwbpkZBFb2PagIFORTqAEwPSgjnpSmgUANxS0UUgDA9KTGKdSHrQwE7UUZoqW7IYlBPNGRSAgtUoYopaaeGpwOatLQA6UZyKB1pTTQmKKKavU/WnVYhCcA4GTRxjpS0UAY/h7/kHpWxWR4e/wCQcprXoe43uFFFFAgooooAKKKKACiiigAooooAKKKKACiiigAooooAKKzdQ1yx0r/j8laNQjSM4idlRR1ZmAIUD1OKSbXbG3uvs8srK+9IyfJcoGbG0F9u0E5HU9xQBp0VWur63solluZkiRpEiDMcZd2CqPqWIA+tUdc8TaT4ciil1e/gs45SVRpScEgZNAGvgelIQD1AqtcX0No0Ynljj8xtiBmwWOCcD14BP0B98ZDeNvDq6RJqh1e0FlHII3mL4AYgED1OQQ3uOelAHQYHoKXAqBLuKQxhJEYyoXQKc7lGMkeo+Yc+4pv26EoXWRWQP5e4Hjdu24/M4oAs4HpRgelU5NStoIJ5priGOO3yZmZ8BBjPPpxzSXGqWlq7JNcwRssTTsJHC7Yx1c+i+/19KALuK47x/dalb22kwaXNdRzXd+IStrJGkkg8qRsBpFKj7oPPpXQSa3p0GpxaZNfWseoTIXitWmUSuvPIXOSOD+R9Klnls3t0vJ/KMUQ85ZHxhOPvAnpwevvQBwcHiq/0vUrTSbq4td6zW9tLa6hcK1/K0xQl12AIyrvIyByEbpjnSn8Q6kPhpceIJkt4LuezEtotuxOC6Dy+WH3tzZxgjtz1Ozp1zoXiIpq1gbK9KExrdRqrspHVd3UHvj396ub9OdpNOH2Vjbqhe3+U+Uv8BK9h8pxx24oA5nw54l1HU9YjtHit5LL/AEmOKYMTLILeRYmkPG3DM3Tj9Kzdb8aastvrNpY2qJf6e7I6r98eZII7bZkFd753Ybjjoc13NlHpzW0V3Yx2xhZCYpYAuCjHd8rLxgnnrz1qNxpmIpGFqq3kqMjHb+/kA3KVP8TAICD1+UY6cAHntn8QNXtzeGZbO/ihF3duyPsZLeGRYgFwuCzMJCM4znPA4rQuvGOtP4Y8TTGG3tbvT7BLmG5tn81EaRGYIdy4LKArehDqcDOK7WLRdMjWUJYWqCZSsoEK/OCSSDxyCST+NCaTplpYSWcdjaRWTgtJCsKrGcjByAMUAeeR+KNW0/XbbTZ9WkvYZhYzPO6wo8DTOQYn2pgqRggYDYJww6h6fE2/n1230WDTrN7q8aNrWdppEh2OrsCd0YY5CcEDDZzxjnsdMj8NyQBdLi0lofNWT/RljK7+drfL/FwcHr6VDfeC/D1zHEgsLe12y+YPs0SIGYA8MuMOOScEH16jNAHLaT8T7rVGjddHgS2W4tYZ2F4WYefK8SlfkAIDJknI4PSrEPxHmnjRjplupuoFuLJRebncGZYcPGE3Bud2AGzhlGSprq9M8M6NpFhDZ21hD5cW3DSKHYlGLKxY5JILEg9s8YqRfDmhf6So0jTj9ox9oAtk/e85+bjnkZ570AcBqHj3UHublo0tBDFZ2kq+S7Fkke68h+XjBHG4YKgjHqeOo8M+LJ/EN5texgt4Jbb7VbMLtXkaPzGQb4iAyk7c55XnGcitZfD2iIoQaRp4AQRjFsgAUNvCjjoGAbHrg9ans9H0zT5pZbPT7W2lmJMjQwqhfnPJA55J69zQBwcvjy+s9N0K9cR3BuILxpoVKo0kkTqgUN2IJIP5cnircHxEuZ2lhh0CWa6t/MeaCGVy20FcbV8vdvO8fK6p+oJ6pPD2hHzyNJ07E6mKci2T96CclW45+bsc80j+GtA27G0fTtpLMQbZMZbBJxjvtH5D0oAXW9Sms9FW+tYJXlM1uoiCgOweVFKjcQA2GI5IANc6fE+p3F+0IsptPBvLaBYrpY2kCyKxLfI7A8gY5zwa6yDTLG2thbQ2lvFCJPO8pIgq792/dgDru5z6042FnJKZXt4WlZlcuYxuLLwpz6jse1AHO6J4mXVbgRRzFnsYGGpKkJbbMH8sKAuccxynaOcbTWrDqN1J4nmsXiiFoLRZ43UnexLEHcCMD6c/XsL9vY21tNPJDBFHJO++VkjCmRgAAWI6nAAyewp5tIPtZuvLHnmPyy/fbnOPzoA5LW/EdxYRahqX22K1s9OuPJdJLOVhJhFdt7KCyD5jhguOh+YEVauPGMMMd3Nb2VxdwWxnTzIkIBki4ZSSAB8wZQc8lPQg1d1bwlo2uSySX9u8qyxmOSNZ5ESQEEZZVYKxAPDEZGBgjAxJJ4Z0mSa6leBj9pBEq+c4jOcZIXO1WOBkgAnvQBmy65Da3F/LHpiNqEMchn2SjMkcSo+FcgZP78YBwASeR3dc+Lo9PaaW8t9tuS/2d0bJkYRLKEIx95hnAGelaF94X0nUNzXELktIZX2zyLvJVVZWww3KQigoflOORVTUvCNpqGpW1zvZY1uUuZoWZ3WR40Kx4BbagGfmwPmAANAEDeMFhtru4uNNnjjg81FHmKWkkjKgoB05LEAk/wALdsEzWXi+xv8Aw1f61CqSQ2SyNL5UyOjbE3nD5A6EcnGM89KLPwbp8MmovcvPcPfvMZAZ5AirI24hF3YQgBfmUA/LnitCPw7YJo0+lN9oltZ1dZfOuZJJHDAg5kYls4PBzkYGOlAHO/8ACw7VrGW7gsJbhIfNMnlSoy7Y4FnLKc4OVkVR/te3NQax8SbKzS9t7aLffJZS3MKO6tytv56l1ByqkZUdyVPGME7cXgbRYYLuHbdzLdpIkxuLyWVn3oI2+Z2JyVVR17DFQXPw88P3crPLFdkNG8ZjF5KI9rR+U2F3YBKYGQM8CgBLnxrZ2kcoltpjNC03nJlF8tYthLsScKpEsTZz0cE1nR/Eazkknn2BbOO0hn3s6bRvuHh3eZvKbBs3Z9PU/KNqz8LpHquq39xMDNetGFaBTGY40ACDO4ktwMtxnAGOKLPwVo2nXDXFpDJFO6hWlEhLN+8eQk5zklpHJ9jjpxQBDqfiaW107Rb2z0ya8bUZljFtGyCQAxO/BLBOCoyScYyfSnL4y0tnhgbzI7qc26x2zgbmM2cDrg7Skm4ZyNje2bz+GtPNlptoglij02RJLXZIQYyqFBz/ABfKxBBznPOarR+GII/EFjqO2Bo7CzNra7oy0qk4BJck5woIHGfnbnk0AUNQ8Saha6rrax29s1ho8EdxPuLCR0ZWZtpHAICnGRz7dafbeK3m1PUNPazKS211HFC/VJozKkbEH+8pcEj/AGl9TWpc+GdOuru5uZBNuuvK+0IspCyiP7oYDqOuR0OSDkGlk8M6dLJFIyyBo7z7apWQr+898dV4HynjgHtQBDpmuPf69fWYt1FnCB9nulbImZTslX6owAPbmoT4wsmvdVtI7W6lbTQBIYgh8yQ4AjUbs7ySANwUE5wTg4uWXhjStNuILiytlt5oY2i3xgBpFbBO84yxyoOTznvyaZL4V06ee4ml8yR5wclyG25ZXwCRkjcikKcqOmMcUAZt548tLLRv7Sl0zUdsazPcQrEjPbiIDcXw+MHK42k5DA9MkXz4m09EiZ/OAmkmRR5RYkxttI2jJOT0AznIqlrnguK98Mahpllcvby3NvNCshwF/eYyCAOF+UcADv6mrM/g/TrwDznuCg85kQSfKjSsGcgY5+YZGc4yfU0ART+NLC00t766s9RgMSs88LWjGSBV2lmfbkBQrBuvIBxk8U6XxVpryskSO8cUixpcNE3kM5kEZVXCn5lJxjHXIzw2LB8Jaa2nXli3meTdwzQyhdqDbIqq2AoAHCDt6nqTSDwnZqoiFxdi2WUzLbrLhA5kEhPAycsM8k4ycYqQGR+K9MklmVEujsG5D9kkHnEOIzsyPm+YqMjjkYJFaWl6pY61Zm6syzxiR4m8yJkZXRirKQwBBBBFZ934fhiskNmrtPbhvJUyYzulSRucHndGO2Kd4W0ObRdLMFxdmeV555pNv3d0krSHqMkjdj8Ogp7gbL21vIVZ4ImKvvUsgOG9R7+9I9pbSpskt4nXfv2sgI3Zzn6571LnmloQERt4WVlaGMqwYMCoIIPXP170wWdqsZjW2hEZXaVEYwRgDGPTAA/AVPnmkI5pO/QDKt9At7bVbjUA00ks6lWWR9ygEgkDPOOBwScdBgcVONH04Qxw/wBn2vlxMWjTyVwp9QMcGr+aSk+gGeNE0wSSSLp1qHlj8uRhEuXX+6eOR7Gi30qCCe5nYGWa4kV3eUKT8uNijAHC4498nqa0KKTbAKO1Heil0GL2opKKpiF7UCjtSUAOozSZpKdwHUh60ZpDSb0AKKKKV7oYUHpQaD0qb6WAO1JR2oHSpaSGFN2/Nupw5opIBp+9k9KXtQVDU4datXYgFL2oHWg1ohMAMGlo7UVQBRRRQBj+Hf8AkHLWxWP4dOdNQ1sUPcb3CiiigQUUUUAFFFFABRRRQAUUUUAFFFFABRRRQAUUUUAc/q0Gr/2i0un2tnMj2phUzylQjk5yw2ncvTpz1qhB4TltreKNb27fyJrbaBOVSVI1iDF16Ena36V19FAHL+J9B1DVntZrW4h/0eeCRIpIz8hWZGZw24chFIAx03DPzVH4k0zVtSQPYpJBeJBNDbXEV20YhdmTa7qDh1+XJUg9MYOSa6yjFAHOa1DP9rs3WxS+cWtxEiuuU81lUru4IUMFdSf9rHese00fVre6t9VexkmvUkJljaWNFceUyKI1BKoqk4wcnDMcseD3WBS4oAwdP0hrOXTZGt4BNBYm3mkiUDJxHgDPOPkOM9KqWOh3FvbW1n5McNqmoz3MkceADHvdogAuMHJRv+A4PWupoxQB55feDLu68B+I9HWwshNdXNxJYxBUCIGOEI4wpx7cZNbOu+HpNW03XkkginmubUwWaShSFwhKnnod7tz7CuqoxQByF/pF43iFbiC3uHDXUUxmMqGCONVAYFDlmc/NjA44O4dDHa6Tqn/CEWdtNH9ouYrlbj7PIQuYln8xYsk4yqbVGeMqM4Fdnis7XL59L0HUL+NBJJbW0kyoejFVLAHH0oA4i40zxPc+IRqf2G5+zRX1tcLC72yTsipcK65jIDKpkjIV2PGTnJxVVfDnib+2Ybm4tZ5NPNtZpdW0d0qvKyQTBgDuH3ZHQ5yM4yM4rpzrF5p2tGym+03B+zb1eSJFimffGvyFMsADJyCp7YPBzNfeJrvT7OWebTYx5UUkzgzlcqhT7uUBOQ56gcrjpyADm9F8P6/ZvoEVxBOv2W3s42linGIVSICSNgJBuG8HOEYHcpz8o22p7LX5dA8O2kOmXcNxYFPtBa5iAbFrKhwQ5yN7J+YPY415fEV5c2159ltUgVXkgiuZt5RXSYRbnGFGM5bAbovUZpb271TS7hUW5S9MiRYWVVjKMZkRiWA+6Q/A2kjaeWzgAGBPoOuWsHk28NxJZfaVlkjM7SyOfIGSCZkP+szn5vvfNjFXrGy1uPxJpjypdvbxQgXEs05x/qQvGJCrfODkFM5+bdjAMyeMwrzCSzl82ORYfKjLSh38+aJtu1Cx4hZunTjGam07xbc6rcTW8GjTxSwRxvMt0xhZQ8kiA7Sucfui2TglWHGeKAJV8D6Omo2t8I5RNbbfLIfjiRpAT6nLt+BxTtf0p7vXPDd7FAzmzv3eVw3CRm3mGSM/3ig6Z5qvb+KrkT6XbX9ikZvViVZ1kYI7sjMQhZQDjb90kN1wDioLS/8AGH9sQQXOnwiyZ3Elw7KpVRcOFwAeSYVQ/V89ttAGlYWEdrqN/qr2LRzSyi3jARcrCCBnjsWLOT1xjPSqHh2yubfUk+0WMkU0KXKXN0UVROzyhlII+9kKW9s44ORS+LfGdv4dkt7X7RZRXUjxswupljCwmQK7AEjJxnHYAFjwMHZ1m+u7GO2ktooHjkuoYpmlcgqryIhwAOT83cjHXnpQByEkV9dWUkF5YmW9a+vUluXgMwt4zJhCsYzljF5e0nGADknlTYsNCuTrEEeLhES4laa4O4NNbtCERBIMEMCV4HI8s+1dNqN1c297Bb2cCTTSxyzsrPs3BAAFB7Es6DODgZ46Vg6fq2vatZRJY6hpMk7ySOl8bGT7PJEqpwieblvnfG8MQQpwOlAEGl6BcQ+EbGCVL0XFpqzTLH9okBKG+L5f5v3g2HPz59am1CzDatd6lqOl3F7bSJJbxW6weaxVQoTAHTJM+GOOHAJFVrjxfqdpZwa08Nm2myRrutyWSRW+zefu8wsRjPy428A5zxiobjx7d6Npd62pRRXd5BMoRYLZrfeggM75jkcsuESQBs4JxxwaAKyxaxo99aXUum3eo3cBV5Y0hLYjWyAykg6s0qldpJHz/d6NXR2WiPY69pzAXBRdMmink85ynmboegJwrHDnIxnmsmTxR4kN4dKgtrVtQ3QStcrZyywwwSxzMNyK+4kNDsySoO8cDpVvUfFV9DbCa1n0z7NDZxTXWoTq3kxmRWZXC7wxX5ANuc/vlOflIIBT0OybTYY4bvz4rxvEFwbETyMZJIi7ZIJOWBhDNk56Z6810Pi6C+udDkjsidxyHAUt/CwU4HJAYozAZyqkYPQ1I9ZvJ9R04y2sEQGyK4E0Eu9ZHjVhtbbtTBbBDctnGRgbrMHiQXng06zbxjz2Voo4myA1wHMQTPoZRt/GgDN8MW+pWdxqlzNHcWumMmYbaUmSUShpCzj5QSCnl4AzyOKx7XRHTULa6nsZotNmkRbjTktpHRFSGbbJJ8oDuzMNxCnBCct96uk8R6lrunXOkwae2ng39wLXfcRO2x/KkcthXGV/d4x75zST+JprLWVtJkhdJLqK0jAV0LuyB2YOQUOFLHZkHCHknAIAzQdPvLaLSbm7lvxKNMKSwSyFhG2YyMjn95jIzk5waj8K2E9vLeah5E1vDNbxRx2JRg3ybsyOzYUyNuwccfKMk0+88ZjT9EsdUuLB/KuFmd0R8tGsaO4wMDcW2AAcfe60l74x/s2S8guILZri3tDcvEk5OzlAEJ28539QD0xgcZAMrRLS5spLYQ27OHihDT/YnglOJogfPByJJMbjvBGMMfQ1csJ/ElyJhPdXMTzOnCwcwAzKDtDQgcIWBJZ+FBB7mzqnjUaSlpLc6fIIZpzHI7CRPKRY2kaTDxjICoTx/wDWotfGX25FaCyDpJPdxBld3BEEojDDZGx+bIPbHqaAM22uvFMelsJrm9klmijJkmgSNoCZirEYjxny/mOVbGMgBeKZY3niy4vka5mnNvCLXCRWeFuN91Ijli8YbKxCNjt2gH5hhTg9x9qIsPtTptIj8wrkjHGccgH8xXMXnj+0h8OTatb2b3PlWn2iSHLJyCg2BiuCfn6j29eACx4Zv9VuNRvodRM8qpho5DBtjGS3yrlVYYAGVYEj+8wPGLq0viSzg0G6t4hdfZ4pZEtokkDyMLSTasnODlsDGOuO9dJH4jD3S2jWrfa/t8lo0Yf7qqu/zCcdPLKNj1cD3M/h3Xk8Q2VzcLaTWxguZLYxzFd25Dg5wSBz2yelAHFJ4s1o6QrCdyZLvy4bhFRvMOz/AFe7ZtJ34ACqzH7uAQTVTxFrN+3hXU9QTVp7MyW8jxeU52yM1nAyhT1HJZhjphq7HWPFS6Sl/LJFapBassQe6vVt/OmKb/LTcME7SCMkZJ7YJrQk1eU6zJpcFi7SLam4WWRtkbncBsBAJyM8nH584AMDUtbvtLJt7rVobdEkdPtssA2u4iiZI8DuzSOcD5iEwDnk5GoeO7u1vNaiW+tRLbWk7RRTosZWZNuBsyXwRvb5sEryBgZPXab4iW806/1K5jtoLGzMii4inaVXEf8ArGHyLwpBXpyVb2zOfEWnfOFNy0kbMhjSzmeRSFVj8oTP3WXB75AHJoAw4te1GPxlHowu7efaVWaF1UP5fk7jMAHLcyEDlQuOAciqU+q2i+KNZiXWJDrSX8Mdjp41BwHTyYGI8ndtKkmTLbeOeeK686taR2l9fSkJb2YLPLnIKCNX3fkaxb/xpHpUlu+r6bNYWkhWN7iZlHluYmkIx/EFVcMwyATxkAkAHNL49axFtBPe29qTdz+YblwVaM3rxcNLID8qqWIG4Ljoq4BuQeMtTuLlrW3v9KluD5QkhWFi9m73KRGOQeYCWAY5HB3A9qv3Xi7TP7E1S9v9MYyafaLdG2MfmFopULoc7cDO1lPYFDk4wTfsrHTNI8RrDDBevdagryl55pJUjClTtQuSFGWB2r6DsBgAwP8AhPNTjguQ1tbtNaeYAmCDfMl21vsj5+VvkUkfNgyp/wACZc+MdUnivEjurO0a3vrZWcR+Yohe78k/MJPTg7gjAq+FGdw27bXBc6lFGPDUwtkuXX7dmIrGzH5XAzvG/wCU9ON6574hsddgnj1b7b4ZfT5Ypo4pUkML/aZnIKJlGILZdM56b6TAfB4inOpWdqdQ0yEmCAtaT7jcTl0ZiyfNwOOPlbOxs4xmtDwzrsl/aMuovCl55vlrGqhd37tJMKN7hvlbdlWPBHvUN5rukWmn3mrTWDf8S2UW4M0ccD5YKflaUqFXEnUlRjNW9GurGZxbJpv9nzJGtwkTiLO18jcvlsw7EHB9PWi4GNqeu6xD43tYLSBn0qB0t7tgpKl5RkEt0BT9zweolb0BpvgnV77UdXvYrq6eaOLS9NlVGOcPIkhdvqxA/KuzNrE24lFO4gsMDBIxyfXoPyFJDZ28JZo4UjZlCkooUlR0HHYdvSgDzzRb7VU0azvJJ9Ud73SPtLPcTo6tITF80YGSo/eHHsenFWW8V6pdqyW9zpayySkQRI7M8YF2kIEvJJDfNnAGCGA+7k9ybG1MQi8iPywnlhdowF44HoOB+QrM0/wvYabfXF3G0kskzM/7/a20s4c4OMn5gMbicYAGAKQGDP4h1qGRmVbZzFb3oMQUgTSxzRohG45H3/u574z0p1/4k1CbwJqWpW0qQ39vI0QMSEFWDhcFZVAVsHkHK56Ejmurk0qwuAwms4JM7s741b72N3Ud8DNCaZYx2rWqWkK27ElohGoQknJyMY60MDjF8TatZzz2rwXTzveR2sMd8sbSR5heQswtwQyEJwBk5JzgYqS78cvYtBdXNqn2F7Xzi0Zd2Z/JMxRCFK7to4VihIOc9Aewl06znZmmtoZC5UsWQHJHQ/Udj2pg0jTlnSZbG282MBUk8pdygAqADjjgkfQ0roDlbHxZql5PbWSWlp9smuAhLu8aqhiMmcFd2flx0AIIINI/jS6lW2S1trZnndYRJ5kkgWYRmSVCiKWO0bR9S2cbeetg0uytirQWkERVt42RgYbGM/XHH0pkmjadLF5T2Nq0fmGXaYFI3nq2MdTk89eadwOci8TX17qujGCO2j0+6uFikIlLSEtatOFxtxjG3oc9+hxXYAg9Ko/2Npy3aXQsbYXEf3JfJXevG3g4yODj6cVdjjSKNY41CoowFAwAPSpuA8dKWm5pRTTASlpDSjpSVrgJRWNrGvSaVPbwQ6TqGoyTK7gWaxnYFKjJ3uv94dM1Y0/WbXUbC3vIyYlncxiOYbXV1JDIR/eBVgQPQ9aNRmjRUPnDeqllBYZAJ6in+YC23IDAZweuKWtgH0VQv9YsNMktoru7hhmupBFbxO3zysSBhV6t1GcdOpwKuhiRnilbQY40lU73U7exltIp2ZZLuXyYVEbPubBP8IOBgE5OAKiv9atNNmhhufPMswZo44LaSZiFxk4RWIHzD86TTT0A0eKKjhmWeJJFDBWAIDKVPIzyDyPxqSk2Avak6daM80HmnsAo606mA5p9aRYmFFFFWIKKKKAMjw6P+JYla9ZHhw50pK16HuN7hRRRQIKKKKACiiigAooooAKKKKACiiigAooooAKKKKACiiigAooooAKKKKACiiigAooooAKayh1KkAgjBBp1FAGbHoWmQrKkenWarKhR1FumGU9QeORx0py6RYJB5C2FqIMMPKEKhcMQW4xjkgE/StCigCgdJsRJNMtja+dMCJH8lcyA4yCcZIOB19KhTw7pEdpLarplr9nlILxmNSHwQRkY5wQMentWrRQBgv4T0x2u1eANb3EEdv8AZwAqIqM7ArgAhtzsc5znpUsXhfR4ru1uY9OgSa1TZE6jBA5IBx97BJIznBYkckk7NFAGNB4X0e31CC9isUSeBCkZDHCj/dzjIzgHGQMgcVs4oooAq3thb38HlXEQdNyOAezKwZTx6EA/hUR0q2aIxMjFDOLggux+cMHB6/3gDjpx0q/RQBl6rosGrhVuN+wxyQyqrFfMikXDISMEDhTkcgqKoyeC9Hl09LCRb54ElMqltRuC4JXYRvL7tpXgpnb14roqKAMGbwfo1zdvPPZmQPE0RiMr+UqlPLJWPO1W2fJuAB28ZpdP8KaZpyyiOKaYzB1ma6uJJ2kVgoKsXYkjCKAOw+prdooA51PBumpBDEpu0aGTzIpVu5PMT935eA27ONvGOn480s/g7S57SO2Vbq3SOZZ1a3uXjZXWIRA7gc8IAPwFdDRQBinw7a/aobgy3bNDsIV7l2R2RSqs65wzYPJPUgE5IBC2Hh+zstKsrFIy0VpIJlGcbpMlix9fmJbHrWzRQBRu9Mt764sprhCzWU/2iEhsYfYyZ9/lduPemT6PbXLq0qMStwlyCHI+dQAD+QHFaNFAGEvhew8mW3lRp7V1mVbefDIglJLgcZwckYzwDgYHFMn8J2l2Qbq4u5yLdrZPMkB2IWRjwBgnKKckE8V0FFAGPJoEVxc2dxeXE91JZytLCZQgALRtGchVGQVc9aisfC1npkUcdhLPbCIzbShU4ErBmGGB4yox6YrdooAxpLDV3m2HULRrNjhkazbzCnQjeJAuffbj2pmoeF7DU9F/sq480232b7LhXw2z5T19fkWtyigDJi8P2cXiGTW1803ckPksC+UAyMkL2Y7UBPooFRWmiS6TBcR6XcpGbm7lu5TcRGX5pG3MFwy45+tbdFAHNX3hQapb30N1f3CLfIUukt1RY5MpsyA6sVO0AZB7DvWr/Zif2mt9uk8xYDAFyNu0kHPrnI/+tWhRQBiXWhK+gSaXbuyR/ZWt1XcEDZUgZIGVI65XH9KraXoN4i3U2pXDvcztIMpKr7VZI14IjQZzGDwoHJ69a6SigDHudBiuNF1HTPNkEd9CYnbjIBjEeR+C5+tZzeEzf3c95qN08pvLYW9zbEK8SoUw6RlhuVWJbJGCeM9BjqaKAORbwJbyaRq9jLezvJqdqlnJcEKGWJFKooAGONzc45zW1f6W9zcR3cM7w3EMEsUZCqwBcD5sHqRtBweDWpRQBgReHJLeWFIdQdbJPJZ4DGpZ2jAAO/qM7UJGP4T6mpLfw9HBbWkBmdxDePeOSB++kYuxz6AO+4Y/uituikBhXehTOt29rdxxTT3K3P76ASx5EaptZSQSPlzkFTnvjIMGg+G/7Hu0w7NBb23kRFmyXLuZJGI7DJAC9BgjpiukxmjFC0AKKKKYBRRRSABRRRSAbRRRUDFBpKKKGxAaKKKOowNL2pDRmmtwCiilAoSEc7rGhSazrVo7XF/aQ28Ev721ufK3MzIQp2nJ+6TyMfnXI+KfCF3GsVjpGjzXNounTW6SK8LyNLIxZhI07fKCcHeqsxJPTivT6TFDlYDxvxAhi0S+0+50dLjUJkskSfzLd5IG2xjyWBfzM7g5AUEHzPTJrZ0vw5rEPiaI3sN5NNHqM1zJegQLF5bBiuH2mUnDKmztjqAFz6E+nWcl0l09tC1wnCymMF1HoDjIqwFApt3QzN1q0NzaQeXCJJUurdxwMqomQsR+AJ/CqHjOyuL7Roo4LNr2NLqGW5tUIBmiVwWUZIB7HBPOCO9dEVzxQRx3qE2gPPYtDmudZ0i7TRGtrFdXkuVhkjQGGL7LtDFckLmVA2B3IOAa0PGWmpe3Fk0+m6zdxxxyhDpV0YmDkoQGwy9dowSSARzjv2QUDHtQVBo5ru4zN0KK/i0OwTVGDX626C4IbOZNozyOvPetKjvikIqdAF4pMn0o7mlob7AA4OKd2pvQ/WnCtIiYtFJnnFLWggooooAx/Dg/4lMdbArI8Of8giP8a1xQwYUUUUAFFFFABRRRQAUUUUAFFFFABRRRQAUUUUAFFFFABRRRQAUUUUAFFFFABRRRQAUUUUAFFFFABRRRQAUUUUAFFFFABRRRQAUUUUAFFFFABRRRQAUUUUAFFFFABRRRQAUUUUAFFFFABRRRQAUUUUAFFFFABRRRQAUUUUAFFFFABRRRQAUUUUmAUUUUIAo70UUMAPSkFLRSASkpaQ0nsMKKXFJUMAooooe4wo7UUUIApR0pKXpVLQTEoooo0BBRRRS2GFFFFLoAUCkpalAJRRQBzQAUtJRnmjYAzzilpO9OArSDuSwA5paTPNLWgBRRRQBkeHB/xJ4vxrXFZHhz/kDxfjWuKGDCiiigAooooAKKKKACiiigAooooAKKKKACiiigAooooAKKKKACiiigAooooAKKKKACiiigAooooAKKKKACiiigAooooAKKKKACiiigAooooAKKKKACiiigAooooAKKKKACiiigAooooAKKKKACiiigAooooAKKKKACiiigAooooAKKKKACiiigAooooAKKKKAA0lLSYqWAmKKWjFSwEFHelAoPWhrQBMUYp1JTaQCUopMU6kkA2inYoxRYY2loxS4p2ENpD6UpoAqWlcdwoxRRRYAoooqAEpM80tJjLVAxDkH2pR0o70op21AAeaWiitIiHUUUVsIKKKKAMnw4P+JLB9DWsKyvDv8AyBLf6GtUUMGFFFFABRRRQAUUUUAFFFFABRRRQAUUUUAFFFFACDPcYpaKKACiiigAooooAKKKKACiiigAooooAKKKKACiiigAooooAKKKKACiiigAooooAKKKKACiiigAooooAKKKKACiiigAooooAKKKKACiiigAooooAKKKKACiiigAooooAKKKKACiiigAooooAKKKKACiiigAoooosAlJilpRUAApKWimAUnFB4pKGAvFLSYpaACikpRQAUUUUANop1IetJoBKKXFFTYY2looqRiUUZ5xSd8VHUB1JR3o71bAKUdaaPvGnAc1URMdRRRWogooooAyvDv/ACA7f6GtUVleHR/xI7b/AHa1aGDCiiigAooooAKKKKACiiigAooooAKKKKACiiigAooooAKKKKACiiigAooooAKKKKACiiigAooooAKKKKACiiigAooooAKKKKACiiigAooooAKKKKACkGe9LRQAUUUUAFFFFABRRRQAUUUUAFFFFABRRRQAUUUUAFFFFABRRRQAUUUUAFFFFABRRRSAKKKKYBRRRSYBRQaQUgDHNLRSE0ALSUdqQUALRmjFGKQBmlpKXtTQDe9OoxR0oWgCGjBozRSAADQaM0UXuAneloIpKAA0ClPSkqJXuNCUdTS0g9am1hi0nejNKKb1AKUUlKBWidtBMWiiirEFFFFAGZoAxotrj+7WnWboP/IDsz6xg1pUPcAooooAKKKKACiiigAooooAKKKKACiiigAooooAKKKKACiiigAooooAKKKKACiiigAooooAKKKKACiiigAooooAKKKKACiiigAooooAKKKKACiiigAooooAKKKKACiiigAooooATIziloxRQAUUUUAFFFFABRRRQAUUUUAFFFFABRRRQAUUUUAFFFFIAooopgFIetLRSYCDtS0UUgCkpaKbQCdqSnU0ipdwFyKOtJSimAhpRQRRQtwDvQaU0mKOoCCloAxQRSsACg0UhoABQaB1pTR0ATNFFFZ31GNoFLihRU7sYUd6QZzg0uKp9wFowfWilFXDUTFooorQQUUUUAZfh1t3h7Tz/wBMFH6VqVwnhvxppyaPbW7LM7RLsZ4wrLwT3B9q3F8YaYc589frET/Kk2kOzN+iuePjLSwMgXB+kRqNvG+mqcCC8bjORGP8aOZBZnS0VzB8c6WOsV1/37H+NJ/wnemdoLw/SNf/AIqi6CzOoorlv+E803IH2W8/74T/AOKpP+E7sd+37Bf4xndtjx/6Hmi6CzOqorl/+E60/P8Ax6Xv12p/8VSf8J1YYz9jvfptT/4qi6CzOporlv8AhO7DnFlff98x/wDxdH/Cd2BGfsN9/wB8p/8AF0XQWZ1NFcsfHVlx/wAS+/5/2Y//AIugeObIj/jwvvyj/wDi6OZBZnU0Vy6+OLQ/8w3UB9RF/wDF04eNLUgf8S+9yfUxD/2pRzILM6aiubHjG3b7un3f4vCP/alPHiuJullN7/vYf/i6LoLM6GiuePipO1jKef8AntD/APF0v/CUKfu2Ex/7axf/ABdF0FmdBRWB/wAJNx/yD5vwliP/ALNTW8Tvzs0udvrLGP5MaLoLM6GiudXxNOxx/ZUn4TLmph4iY4xptwf+Bx//ABVFwsblFYi6/K3/ADDZh/20T/Gj+3Zz002Q/SVP8aLhY26Kxf7cnx/yDZf+/qf40DW7ntpcp/7bJ/jRcLG1RWJ/bd2eBpTn/tun+NKNYvun9kSE/wDXeP8AxouFjaorGGr3x/5hLDn/AJ+Y/wDGnf2nqB6aV+dylFwsa9FZK3+pFv8AkEnb6/aEp/27Uf8AoEt+M6UwsadFZv2zUv8AoF49vPWgXupd9KP/AH/WgRpUVmG+1Af8wvH1uFFIb7UMf8gz87haVwsalFZJ1DUgf+QYn0+0rn+VIdR1LtpaDPTN0v8AhRcdjXorJ/tDUcY/s+HP/X0P/iaX7dqn/QPtcf8AX3/9hTCxq0Vm/a9TPSwtj/29n/4ik+1ar/0D7YfW6P8A8RRcVjTorL+2arzjTrYnti7/APsKT7brH/QKg/C7/wDsKLjsatFZP23WP+gTCP8At7H/AMTQb3WAONIiP0ux/wDE0XCxrUVkfbtaI/5A0I/7fB/8TQL3Wuh0mAcf8/n/ANhSuKxr0Vk/a9Zxzptt/wCBZH/slH2vWCf+QZb/APgX/wDYU7jsa1FZBvdZ7aTD/wCBY/8Aiab9u1v/AKA8X/gUP8KVwsbNFY327W+2kQ/+BQ/wpRea2eumW4/7eP8A61F0FjYorIF1rfH/ABL7f/v/AP8A1qDc62f+YfbD/t4P/wATRcLGvRWP9o13/nxtf+/5/wAKUXOt/wDQPtf/AAIP+FFwsa9FZH2jXP8Anwtf+/5/wo+0a5/z4Wv/AH+P+FFxGvRWR9o1z/nxtf8Av8f8KQ3Guj/lxtT/ANtj/hRcDYorENzr+eNOtcf9d/8A61NN14hBz/Z1sfbz6LjsbtFYYu/EB4OnWgP/AF3P+FP+067jmzswf+ux/wAKLhY2aKxftOvf9A61/wC/5/wo+06/n/kHWmP+u5/wouFjaorDNz4ix/yDrPP/AF3P+FAuvEX/AEDLQ/8Abwf8KLhY3KKxBdeIe+m2n/gQf8KQ3XiEH/kG2f8A4EH/AOJpNhY3KKw/tXiD/oHWf/gQf/iaBceISf8AjxsgP+uzH+lK4WNzIpO9Ywn1/P8Ax52Pt++b/Cjzdf4Jt7Ae3mOf6UXCxtUhrH87XO8Nj+DSf/E0faNa5/c2X5yf/E0OWgWNiisfz9bI+5Yj8JP8KPN1w9Fsf++ZP8KVwsbA60uaxhJrhP8Ay4f98SU4PrQ6myPuIpP5Zp3Cxr0hrIL6z2ez/GCT/Gk8zWs/fssf9cZP8aOYLGuOtOzWKZNc7NYn/thL/jTDL4g7HTz/ANsZf8aVwsbmaOtYXm+Ij2078Y5aTzfEnQLpv/fElLm8h8pu4orC8zxN2TTPyko3+JDyf7NHsUko5uyDlN2isQHxLj/WaXn/AK5S/wCNBPiMdZNM/wC/Mv8AjQBtdqBWE3/CS4z5ulgY7wS//FU1m8SqoPm6Z9BbzH/2ap6hY3+9LXN+f4k/566dn1+xT/8AxVH2nxEq48/Tt3/XjP8A/FVTHY6QdadXM/a/EGeLjTvf/Q5//iqPtPiPdj7RpmT2NnOD/wChVexLR0pYA4zzS1nWCagwD380DN2EETIP/HiSa0aaEFFFJmmB4Z4H/wCQY/8AvH+ZrppOgoorCRrHcib+tMNFFSURHr+NB6iiigaFoX7p+tFFAMkHQU7vRRQIctP7UUUDFXrUyUUUgJkqdeh+goopgWV6VZTqtFFNEMuxdRVhetFFMksL1FS0UVS3Ex3an9qKKtCF70d6KKYBRRRQAdqQd6KKAFooopANbqKcOlFFNAL2pveiimIO9FFFSAClPQ0UUDI27VEOv40UUMCPvSN1ooqWMV/9T+FRRfeFFFIENk+9TD9yiigGPi+4al/hFFFAIilp8H3B9aKKBky96Q0UUhMB2pw70UUEiNUB60UUDQg60NRRTW4yI0DpRRTEVm6ig9BRRQgG9xR2P1oopslDG6UR/eP0NFFMotQf8fkf/XOP+Yq9H92L/dT+lFFAixD0P1/oKlooqkIXtSDvRRQAtFFFACHpQKKKACloooGFB7UUUAIaKKKBC9qKKKACjvRRQAneloooGIKXtRRQAHpSUUUCD/CloooAKB1oooAT1rhfHn/H5Zf9c3/mtFFDA5AdaXvRRSQxsv8AqmrEb7x+tFF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84324" name="AutoShape 4" descr="data:image/jpeg;base64,/9j/4AAQSkZJRgABAQEAZABkAAD/2wBDAAgGBgcGBQgHBwcJCQgKDBQNDAsLDBkSEw8UHRofHh0aHBwgJC4nICIsIxwcKDcpLDAxNDQ0Hyc5PTgyPC4zNDL/2wBDAQkJCQwLDBgNDRgyIRwhMjIyMjIyMjIyMjIyMjIyMjIyMjIyMjIyMjIyMjIyMjIyMjIyMjIyMjIyMjIyMjIyMjL/wAARCARxAz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nNE8Frqy+Ywc5z0rpI/hRHIBhX/X/ABrpPASKLUcD/JNelWyLt6Co17ladjxkfCKM87X/AFpw+EMf91vyr24KMdBRgelGvcenY8TX4QxejflTh8IIv7rf9817XRRbzDTseLj4Qw5+435U4fCGHP3G/KvZh1pcCi3cL9jxv/hUFt/zzP5VIvwhth/yyP5V7CKcBmiyFzHkA+EVp3gz+FTL8JbEDm3B/CvWdopGGKfKHMeaaV8LNOg1KGaWBTHGwYj1xXpijaoAGAO1IoGKdTQm7hRRRTEFFFFABRRRQAUUUUAFFFFABRRRQAUUUUAFFFFABRRRQAUUUUAFFFFABRRRQAUUUUAFFFFABRRRQAUUUhzjjGfegBaKKKACiiigAooooAKKKKACiiigAooooAKKKKACiiigAooooAKKKKACiiigAooooAKKKKACiiigAooooAKKKKACiiigAooooAKKKKACiiigAooooAKKKKACiiigAooooATNFGOaQ1IC5ozSUUrsBc0hooo1AKUUYpapAFFFFMDyjwGuLUH3/qa9Itvu15t4E/49B/nua9ItjxUlFsdKKB0ooAKKKKAFHWlpB1paAFpR0pKM07EjqaOTSk0AUwFooooAKKKKACiiigAooooAKKKKACiiigAooooAKKKKACiiigAooooAKKKKACiiigAooooAKKKKACiiigAooooAKKKKACiiigAooooAKKKKACiiigAooooAKKKKACiiigAooooAKKKKACiiigAooooAKKKKACiiigAooooAKKKKACiiigAooooAKKKKACiiigAooooAKKKKACiiikAUUUh7UALRRRRcBDSU49KbUtDClFJQMilcBcUUZzRTELnnFFJjnNLVgFFFFAHk/gT/AI9fx/qa9HtuleceBP8Aj0GK9HtulSUWx2paRaWgAopM0ooAUdaWkHWl70wClopCe3rTJADc3sKfSAYFLQAUUUUAFFFFABRRRQAUUUUAFFFFABRRRQAUUUUAFFFFABRRRQAUUUUAFFFFABRRRQAUUUUAFFFFABRRRQAUUUUAFFFFABRRRQAUUUUAFFFFABRRRQAUUUUAFFFFABRRRQAUUUUAFFFFABRRRQAUUUUAFFFFABRRRSAKKKKYBRRRQAUUUUAFFFFABRRRQAUUUUgCkNLRTAKKKKEAUGiipAKKKKACjNFNNDAXNJRRUvYYUUUUooAoooqhDh0oooqwCiiigDyjwKwNtxnGe/1Nei233a848B/8eo+v9TXo9twKkotr0p1IvSloAKKTNA6UAOHWlptLupoB2cUi8nNMJycVKuAMUyRaKTPuKUHIoAKKKTI9aAFopM+4paACijNGaACikzS5oAKKiS4ied4VkQyJgsgYEjPTI7VLQAUUZFFABRRSE0ALRRmkJoAWiiigAooooAKKKKACiiigAooooAKKKKACiiigAooooAKKKKACiiigAooooAKKKKACiiigAooooAKKKKACiiigAooooAKKKKACiiigAooooAKKKKACiiigAoo5ooAKKKKACiiigAooooAKKKKLAFFFFABRRRQAUUUUAFFFFKwBRRRRYApMUtFIBMUEZpaQmgBMUUE0UlYAopcUUWsAuaKb/EKdVIAooopgeSeA/wDj2/H+pr0i26CvNvAI/wBG/E/zNelWwwBUlFsdKKQHiloAKKKKAHZpjHApRWdreqRaNpNxfzfMsS8IDguTwFHuSQKaEZfjL7VD4V1jUIJ3jFtp11IgjJDGTy2CnIPQc/UkHI215W1kz/D6XX38Q38GombyooPtWxJDvGAq/e3YyeD29Bx6h4klkn+EeqzTEGWbRZWYgcFmhP8AU15Rb+D4bn4cHxLa5GoWk5eXjcrxKRkbegxnd0OcHNMRs+Jdb1W4+Evhi+muZUupdRMTyqxVpEVJwCx4zkKpPqea7zUZ5YvhDJOJHEo0YNvDfNnyuufWuG8X38/in4S6RqUMSl7C9Q3wjXCx7Y5I2bA6Ll1PHQH2q9f+P9Al+Fx05LljevYLZ+QYmyHChGycYAHJznntk8UwItK8XXHh74SpfGYy6hdXklvamUF/myevPOFRj+A9aseHvh5c6zpEOq65r+qG7vR56rbXGNqMNwDb1JzycgYA6DgZrHuPDGoXnwV06aGIieC5e+MITJeFi4GB64ZX9wKnXxN4O8UeDrG31y7ntLrTYFQIgc7yFADKVU7gducdetIDq9V0u68LfCzUrU6pc3dzEjOLl3YNy4IAySRgYHX1NcD4XttN1TRIL3VviL/Z148kga0kvkRkCuyrkM2eQAfxrT8PH/ixOr89ZHA74OUH8xXO+F7f4aS6BCfElxcjVC8nnLH9qCbd7bB8g2/c29KAOm+Ld3f2mpaBZafeXW6SBo8QSsGlJKqMYPU9j61d1DxlJrvwbuNSjlkhvI3hgmkVgD5gdNzDB6Ec/ifSoPiBJFN488ECJi0RmgdDyCVaePHXnpXNeO9DuPCWq6tBaxsNK1lFaMhidjpIrkcehzgEdHwDkUAb/wAQtTvrH4d+EpILueO4kjjMjpIQWxBk5IOTzzU3hnSdJOp6ZMPiTHeXQdJPsKXiFpG4OzbvJPcYxVH4lAr8PPB6YJPkoAP+2Iqz4Wh+F8er6ZJY3N02rh4xGrC62+ceO42HknrxQB6Fpfh65stV+2zXO4gFSIycOBkAkHnJBy3JyQDwBg8Z8bNRu7G20dbS7ktnkMxJWXYDjZ1OR0znk8c16uOleRfG5RLJoEOAGkM6hmGQMmIdO/X1H1FAF/4i+NdGm8Iyw6N4hsJ7ySWMKtneo0gGckgK2eg/Wsrx/qF3Z/CTwxPFd3Eczi3MkiSsHYfZnJy2cnnB/Cq3xE8CeHfDXhyO7022uEuZLlIVZ7hmCggk8E+imk+JUgh+DvhdWPISE4zyQLV84z9aYFnxVf33hvxF4Y12W7uH0+a2iE0CStu3KAJDt6NlXBAxyVPqK3vidrt3HpmnaTpLM15qco2eU+GKKV4DdiWKDJ4xnip/Gehrq3wyjZYGnubO2iuIQnLAqo3YH8WVLDHf64rifAv2rxd41sLy6JNto1lEhLHduKAheexLFnz/ALOOeyA9n022ex0q0tHkaaSCFI2cnJchQM8+uK4L4jSeLZftsOmEW2iwWDXU11G+1iU3F03A7gSAMAY75bBIFvxT4H1/Xdca903xZd6XAUVfs8TTBQQOT8kyjn/drQ1XTrjSfhTqtndXsl7cwaRcK9zJndIfLbk5JP6mgCv8Krme78H+bcTyTP8AaXG6Rix6DjJruK4L4RLjwUfe7l/pXe0PcAooooAKKKKACiiigAooooAKKKKACiiigAooooAKKKKACiiigAooooAKKKKACkxzmlooAKKKKACiiigAooooAKKKKACiiigAooooAKKKKACiiigAooooAKKKKACiiigAooooAKKKKACiiigAooooAKKKKACiiigAooooAKKKKQBRRRQAUUUmcUgE706m06iICGjFBpRyKLAJS0UU0AUUUUwPI/AGfs/4n+Zr0q36V5r4AObb8T/M16VbDgVJRaUcUtA6UuKAEpRRilpgISMVBcadaajB5V9aQXUOQ3lzxh1yO+DmpwNxwPxqYcCmSV5rK3nsXspLeKS2dPLaFkBQpjBUjpjHGKhttI0+zsGsbawtYbR926COJVjbd97KgY55zxV6igChZaNp+m2rWun2FraW7klooIVRWJ4JIAAJwBVKPwf4cgnE8WgaWsoOQwtEBBznI465FblFACY4xWHP4M8NXVy9xPoGmyTOxZ3a2QlieSTxya3aKAKJ0jT/AOzv7O+w2xsdu37N5S+XjOcbemM1nDwR4VBz/wAIzo2Qcg/YYs/+g1v0UAZtxoelXM1tcXWm2U0trjyJJIFJiwQRtJHy4IB49Kox3HhfxhCUV9L1mG3cZUhJ1RuQD3wTg/lWhrtk+o6Df2UaqzzwPGFY4DZGME+h6Vz99L4kntNb/shGgcadE2niZE+S5/eeYnPBHEXXIyx5x0ANy80bSL+CGC/02zuoYTiKOa3V1j442qRxwAOKqx+E/C9rKlxDoOkwyxMHSVLONSh7EEDisTSNA1Gx8M/2ebic7r6OT90ZYikRKGRQzyu/98klu5wOlPuNGvW0Sx0t472TThfSx3KJdOJja5k8v94G3kA+XnB3EYHIyCAdoGHHNUdQ0rTNUeKS/sLS6aDJia4gV/LJIyRkcdB09K5610a6lm8N3OqLLNcWcUwMiSMDGzhdoYKRuO0YJOeefeorea/Q6/D5sgttOjmSKczBjI0i+bgnOQYwUUZ9e/WgDotWstJvLIjV7W2ubaJvM23MQkVSMjOCD6nn3pLvRdGvrSG0vdOsri2hA8qGaBWWPAwNoIwOK43Q7LXBod99ma++zz21nLaia5ZpvNI3TnczFgDwPvY4OOOTsapo15c+IG1BTen7PLZ/Zgl0yR48wiYmMEKfkPO4E46Y4wAdWgjVREgChQAFAxgfSsWSTwz4PhDSPpWjR3DYBOy3WRh+WSKwdRM8HjrSdk155txqJRwJz5f2dbV22FAQPvnOcemTyuet1CF5YEEaF2E0TYBxwJFJ/TNAE9re2t9ax3NpPHPBIodJIm3KwPOQR1ouoYLy3lt7iNZIJUMckbjhlIwQQexBrk9a07WL7xnp88DyRWNoI5BJ8zK7FyJECoy7W2fxSB1w3yhSDuvR6W7eJdUaUTPa3tuFMizyoIcKq7AN23J5bcgUjkHPWgDa07T7HTbcW+n2kFrBksI4Iwi5PfAGKuVjeF7BdL8N6fYhJUaGEJIsjsxD4y3LckZJrZoAKKKKACiiigAooooAKKKKACiiigAooooAKKKKACiiigAooooAKKKKACiiigAooooAKKKKAEyM4paZ5S+YH53AEDn1xn+Qp9ABRRRQAUUUUAFFFFABRRRQAUUUUAFFFFABRRRQAUUU1EVAQoxk5PNADqKKKACiiigAooooAKKKKACiiigAooooAKKKKACiiigAooooAKKKKTAKQilopANFOpvU0tCQAaB0opaFuAUUUVQBRRRQB5J8P8fZ/wAT/M16VbdBXmvgAZt/xP8AM16Xaj5RUlFkUpBpKdQAUh6UtNGWYCqEx6Lhc9zXB6zq3ibWfFtzoHh67g02KxjV7q+liEvLAEKAQR0PQ4zg8jGD35OFzXmDXD+BfH2rXtxp15Jo+rNE7XUSGURMDklvQAu5x1xjANAja8P3ni/T/EDaRr0bajaNHvj1SGFUUNz8rYx6enUjk9tK28aaRdaFf6zHJMbOxlMU5MJDBgFOAOp+8ORXnXhSKX/hYemS6fY6xb6OwmWJr3efM2owLEnsSVxn1HfOM+21CXS/BviTw3caXqJ1Oe785US1Yr5ZVAWJAOAoj699y4zk4APQtR8UNPqHhebT9TNvY6k7ExtbFmnXKADO0lOp646jnineIviFo2kXNxpi3Mj36xPuaKIulu+Pl3nGBliq9+WAOM1yYt7gQ/DRTazYiRmk/dH5DmE/N6d+voar2d1FoH/CX6NqWjTNqWozytbbYi5ulfIUDCnCjJfP+23GRggHXaB42htvh9ba54lv1R3eZTI0YUybXYABV9hj8K0fD/jjSPFmmXM2kXDi5hjLSQSpiSM9sjkH8CRXmZsNQj8AeEr4W+oG3sri6e5jtoA0qBpyVcI4KnAU43Aj5ueK3dJjg1PxFqusadc6/fCLTpEN9cpFHBOxXAj2LEhJB5yMcpz2yAdd8P8AWL7X/B1nqN9N5tzI0qu+1VB2uyjgcdhUg1af/hYLaV/aUfkix877H5DbgdwG8vt247YznnpXnvgv4i2nhrwtaaTc6Frss8LSl3gtkKfNIzDG5wehHaum02X7f8WVv1gnjjn0EOBIuCNzxkA9s9eMnpQBdn+K/g+C4ghOqMXlJGBbyfKOeSNuQOD+XpWnr/jXQPDmnQ32pX6JDcJviCAs0i4ByAB05HPTketeb2lmYvgvrZW2JuJL0MymIk58yMA4xngD9KZqlrcaV4k8Pazetd6fp50qC3/tGKFH+zvsb5Sro4XBPXAOHOD94UAenWPjbw3qWjz6pbarA1pb7fPZgVMe44G5SMjJ4HHPbNUtD+JHhPxBfixsNVRrl2KpHJG8Zfr03AA9Dx14PHFedRWNrqWi+IdQi0nXL+1mkj/fERQG42s2JY0ji7HnDKQcnIznB4Xubp/Eei2+nap/wkFtFIUkN1phEtiin7hlIJ3DcSDux8mMDIBAOn1DWPE9r41v9Jj1u38i3sG1Uf6CvMXmECH73XA+/wD+O1zNp4+8QyactqkUEbROk8rpbqqSQTPCqBVwAWLTPk8D5etezvp1lJcNcvawtcPF5LSmMbimc7SccjPaq/8Awj2jBQo0qxChVXH2dMYU5UdOgPI9DQBoBVWMKqhVAwAOMCvKdC1vx14nutTGn6lp8MdpOYgJofdsdFOeAK9XPSvHPA/hC01yXXJNQ+3QMt0QhikaLOSST70Ab/hPxks1jq99r8MUUumSrFPqEFs2yZSSoAxkswI5AGMMpwM4HXS+J9Hij0t3uyF1QqLPELnzN2MdB8v3h97HWvMNJtbhfhR4l0yKKVpLa8by4xHmQpmNsnHLdG59BgcACo49ctNcn8B22mebPFp7QxXUghfbHIPLGzcRgsNpzj0z3oA6/RvFF3J448RWGoXcK6bpyGRXYKgiUBSSzegB6n0rT074h+E9V1T+zbPV45LvfsCGKRQW/uhmUAk9hnmvNpdO1HVNa8fwwW0sk8vES+WR5gEykgZ6/KuPf8cVnWeNeOgWNvqGqXF5BMm6zWwgiNgFP3mdQPlyCepJ4JGRwAesaj8SPCGlagbG81qFLlWKFUjeQBgcFSVUgEHgjOR3xXR291Be2sdzbSrLBKodJEOQwPIIrwbVpoND8Qa61tfzaRLPu36Xf2onjv8AJZsRsRgZYqOQfvfeIzj1vwD9qPgrTze6db6fOd5NvbwiJAN7bW2D7pYYYj1Y8DoADI1nxrqVn4k0/S7fSJYYZ75bZrq7i+SVSygmPDDnk8n8q1tbfxZDdPNpVxoUWnJEGY3ySl1IzuJKsBjGMfjWX46jY674UZVbampIWIGeNy0vxR1Oe18K/YLWJ5LjU5ltFKjIQHliw7g424/2qAJPh/4j13xLHeXepR2QsUfyrWa2jdfOKkhz8zH5emOB1I6g07xd4ov7HXdL8PaK1p/aeoBmzcqzLEoBIJC4zna+P93pWrM9l4M8JiSK3nktbCFVEcW0yPyBnkgEknJJI7muA8S3UVr8RPC/je5ZoNIkslVndSTCdkuN+3IB/fj/AL5P4gHXeCfE97rc2qabqkUCalpc5imNuCI3G5lVhnpyjcZPY8ZwOvrzj4bpLfa94l18RMtnf3O22ZkK+YqtId2D2wy8+pI7HHo9ABRRRQAUUUUAFFFFABRRRQAUUUUAFFFFABRRRQAUUUUAFFFFABRRRQAUUUUAFFFFABRRRQAUUUUAFFFFABRRRQAUUUUAFFFFABRRRQAUUUUAFFFFABRRRQAUUUUgCiiimAUUUUAFFFFABRRRQAUUUUAFFFFABRRRQA3PPNLkUY5oxQAtFFFJAFFFFMAooooA8l+H/wDx7/8AAj/M16Xb9K80+H4P2c/7x/ma9Lt/u1JRYp1IBxS0AITgU9Fwv1pijc/sKmqiRDgDnpXL618Q/Cfh6/ksdW1QW1xHjcrW8pAyARyFIPBHeuoPSvJtQvtRsvirrTad4eOtubeIPD58cWwbI/my/X0/GgDt7Hxx4Z1LTLzUbXVI5LazhNxOfLcMkYGd+wjcRgHBA5xxWf8A8LS8GBtv9qyA+9lOP/ZK88ikE6fEG/urcabf/wBlyh9LVB+6BTAbeOCSU9OSSec1N4N07xfceFbabR9O8J3NgZJhHJqEEjzkiVw2SCBgMGA9gKAPSNV+IPhbR7C2u73VI0S6hWeFAjF3jb7rFcZUHsWx0I7VLpfjbw5rGk3Wp2OoLJbWkRmnxEwaNACSduMkYB6A5xxXH+INI1aHxTHqfh6bRLrVrWwjV9Ln2l4wCfmQEjC84GSuBnnmsmXUrVpPE8eo6DLpOvT6HceaRcs8chEYJwudqnHORngHk0AejzeNvDcGgQ63LqSR6fMWEUrRuC5UkHCkbuoPbtUWheO/DHiMSHTNSSV4lZ2VkZCFHUgMBnGRnGeorzaDTJ9R8BeFZ7C9sl1W1kumtrK7lVRdHzzwAT8xBUAducZANaljqFxP4y0Obxd4S+wazl47e6t59qNhSvKKWVh8wXljjfQB04+LPgh13LrDMM44s5+v/fFbVl4s0O/0CbXLa936bAGMkxiddu0ZPykBvTtz2rgvFenWMXxX8LW0dlbpDIvzxLEoVuX6jGD0q18WNQTRfDNpo9jDbWyajPtkYjYiIuCx46HcUyQDxnigDu9E17S/EVibzSrjz7cOULeWyYYYJGGAPcfnVfTPFWh6zqN1p9heebdWmfOjaJ024OCQWABGe4z29RXnvw51DTdO8aapoelXTz6ZcxC4tmk3Z8xVG8DIB53Hr2jArmdPW/0nVtV8W2cUs66fqrwzQpJtDRNu3Z9eSvGOpB/hyAD2ay8WaDqEmqJb36Z0osL1pEaNYcFwSWYAEAxvyCR8tZafE/wXJe/Y/wC2ollzg74ZFUe5YqFA984rxgahJLYeO7izY+VfajCRgcvG091Io+h+Xj3xXsVx4f8ADY8BQW98ltBp8VvG5uiqqU4B37iOpOMk9cnPWgDc1LxdoOj3a2moanDbztEsoRgclCSAeB3Kn8qdpninRNZuXttO1CO4mRd7KoPAyB3HuK8f8Vrcr8QtAj8M28GtSro0AtI7wiRJ0/0j5mLMoJ25OcjkfhXc+Bh4p+3XZ8Q+FdK0ePygI5bJIwZG3D5Ttkc4+uKAOo13xPo/huOF9WuzbrNny/3TvuxjP3QfUVR0vx74X1m7W0stUVp3O1UkhkjLH0G9Rn/649RXLfFiRo9S8JlLcXMgv8pbcDzmDR4TnjnpyO9Y2pSPqPjXwvbX3huLw6FuvMjdSHacqyYXKKMDOBznG8HjHIB6Hc+OPDNvcT2sur26XELmORCGyrA8g8U+HxhoJ0ifUm1CL7LBKI5JFDNtJIC9BnJyO3evIYRr0vjvxQ2ieG9P1pvtsgdLtUIiw2ARvdRzg9K6HXBq8fwn1T+29BsdFvHvYlWC0VAroHjIY7GYZzu754oA7qy8deF9Qu4rW21SNppSFjV43TcT0ALKASfSp9c8XeH/AA6wGrajHbPt37CrM23JAbaoJxw3PsfSvKdV0fV/Fuh6Rplj4Y/soxbN+okhQybNpYkBTjkP1J+UV1Gj2VtqfxZ8Ry6hbxyPbRQxW8cyB8gqu5h2yNq+48w+pyAdlovijQ/EKM+lX8VxsUMygFWVT0JVgCAexxzVFviH4URiraxECDz+7f8A+J6e9cXqDf2P8c9It9Jt44obuAC4jhUIG3LKWzjjpHG31FY/g+5ks9Dv5B4OXWIzdOz3DFDtwiZXBUnAxnA9aAPVZfGPh2GxgvZNTg+zT7vKkAJDbfvdB2yKit/HPhi6uo7aDVoHmkdY0QK2SzNtUdO5rnPhhpWn3fglPtKWt6HneQq8GRESqjaNw9ADkdcjk9ag+E+lWU2gXdxPZwSTJqLeXI8YLJhI8bSeRgigD03gik2j0paKAEAA6CloooAKKKKACiiigAooooAKKKKACiiigAooooAKKKKACiiigAooooAKKKKACiiigAooooAKKKKACiiigAooooAKKKKACiiigAooooAKKKKACiiigAooooAKKKKACiiigAooooAKKKKACiiigAooooAKKKKACiiigAooooAKQ0tFABRRRQAneloooAKKKKAPJfh6T9nOf7x/ma9Mt/u15n8PebY/U/zNemW/3akosZFIT6UuOKFGWz2FMCRF2rTqKKZIHkVhW3hqG08T32upPM093EsbRsV2LgKOMAH+EdTW4TgZrkZviFYQXpRrG+bT1ufsj6mEX7Ok2cbT827G75c7cZ9uaAC68A2tze67dfbbhG1i2aCVQFIjyFGV4zn5c8561i2/wmeyhWGz8X69bRISVjin2KpPJIAwOpNdxFrenTapLpkV9ayX8SB5LZJVMiKcYJXOQOR+Y9s0/wDhMfDvlPL/AG9pZRArM32yPChvu5O7v29aAMO/+HSXZ067t9Xv7XVrKBbc3yyFnnRRj5xkcn1BGc4ORjBafDeGKDU2u9VvL2/1C1ktXu5mBKI4wdoOT6dSRwMYrpZvEOk214tnPqljHdMyqsDzorsWztAUnPODj1xxVaPxXpx1PWbKdjbDSFia4uJ2VIsSKSMNu7Ywcgc0AYMvwys5/Dem6U1/dx3GmvJJbX0JCSKXfeenbOOmD8o5qTS/h+9trltq+q61e6rc23+oEp2pHkEE4yfX16jPPbpLvXbO10G41lZFuLOG2a63QOreYgUt8pzg5AOOce9YEvxDhDW4tfD+t3xmsor3/RYY22I4yAQZB8wHUDPsTQBb1TwfHqni3SvEDXbxyaeMLCFBD9ep/wCBGo9S8EQ6t4zs/EF3dyOlrH5a2ZUGNuH5Ofd8/wDAR6Vvadqlrq2n29/ZSiW2uIxJG4B5H+e1ZeqeMdO0i9ktrlLgpbxrLd3Ece6O1Rs7WkOc4JUj5Q2OpwOaAKuoeCLS68R6XrVnINPmsWO5LeJQJlz90+nG4f8AAjUmj+D4NKtdUtZZBeW+o3DzSRSxrtXcMEY7jgdf8auDxPZHU2swsxQP5IugmYTMM5i3f3xjnIxk4zuyAaV4mtdXnEMcFzA7q0sH2iEqJ4gVHmIeQQdw4OGGRkCgDn9D+GGm6RZazYzXEl5a6mkcbo6hfLCFipU/3stnPqAaor8KXZbezuvEepXOkwSB0smYrjGcAsG6fRRjtjqO0s/EWl39ldXtveRPa2ryRzTAnapT7/PcD1HFRJ4o0uTTYtSjllksZIvOFwtvIUEfPzE7eBx3xQBgeIfhyut6/Bq9trF3pc0NqlrH9l+Uqql8YYEEcORx2q54a8HX2ganJd3PibVNUjeEx+TeTO6qcg7gGYjPGPxNdNa3cd5bxXEJJikUMpKlSQRnoeR+NT0Ac94h8LR+INR0e8e6eE6ZcrcKqqCHIZWwc9PuCk1/wtHruraPqD3Dwy6ZMZUVQCHBZSQf++Bz2roqKAPOrj4WytrWoalZeJtRsHvZ3mkFszR/eYnGVYZAz3q2/wAO57jw7daReeI9RvBPKkomuWMjR7ew3MeK7qigCvZWosrC3tVJZYY1jBPcKAM/pXJ+I/AP9ra0Na0zVbnSdSMYjeWEZDqOORkHOMDrjgccV2lFAHJeGfBCaDfzand6hc6lqc67HuZz244AJJ7DgnoOKu+FvDCeF9Nmsorl7gSTtNvdcYyAMe/SugooA5zwj4UXwnor6bDdGdWlMm90x1AGOvt+tS+FfDY8MabLZLcm4WS4abcUC4yAMdfb9a3qKACiiigAooooAKKKKACiiigAooooAKKKKACiiigAooooAKKKKACiiigAooooAKKKKACiiigAooooAKKKKACiiigAooooAKKKKACiiigAooooAKKKKACiiigAooooAKKKKACiiigAooooAKKKKACiiigAooooAKKKKACiiikAUUUUwCiiikgCiijFGoBRSZ4paYBRRRQB5N8Pf+Pb8T/M16ZB0FeafD3/AI9T/vH+Zr0yD7tSUSE/nUyrtXFMRctntUtNCYUUUUxCMMqa8mvPCPiD+35rix0tLG+kuxMNVsb8x2xTcCd9uSSzkDDDG1mJJPJz6y3CmvOF+IGrwQvqNxpllJpa6rLpwWK4YXDFXZQQrDaxwOm716YoApp4b8SS+LLO4n0qGK2ttXe5M8DQIjxt0YKoDk4PzFjkmmaV4H1G10PTbefSLf7TFot7BKcxlhcyMpjyQeeN4B6DJ55rsl8caHJey2q3Erskjwq6W8jJLIud0aMFIZxjoMk9s4NUdG8dQ6nYaZfTrBZRXVvczyxyNIxQQlQSrbApXBySce2eTQBwMWi6ncX99oKaNBeXv9iafaymaZEWzbZgsxydwypztyfkGAc1q6t4K8RSareXdvAZoorqylCiWIPdrFbGNtu8Mu5XJOJAAeT1wa7QeNfDcdtc6g935EcSo08k1tJGwRmAR8MoYplgN3QZ6iq+ofEHSrXy1hWeaf7ZFazW7W00csW/kMUKFuQCVBA3YOCTxQBn2PhvVIvhn4g0/wCyTR6hqEN48VrLcxOVeRCFXKKka5ODgcAnrVLTrPxR4evLGe28NvfEaPa2sg+2QxiORFAYElieD3AI4712Gua8dHudKhFusv2+5Fvkybdme44Ofpx9a53TPiBe3lvpN/c6HFDpmo3bWazxXhkaFw7IC6mNQAWUgHPcZoAs6B4duNHk8P282lR3Ulrbz+bqImA+zu53MioeWDEkZ7Baj8ZaXq2rtJaWmlzPIArWd5HdokCScc3EbH5wpG4fI/0Brq7DVrLVDcixuEn+yztbTFP+Wcq43IfcZFc4/jaWHwfe67PpgjltnIFsZz+8X5WDBtvQowfhTjn0zQBmy+HNWk1UWkNtPb2aX7X7SGaJrV2yXBVB+93M5G5T8g5IzhRTLbw9rOoXWoSwQahodzc2TQyXN1crcqsjSKxECrIWRAA+MMn3lOPlGOgfX9WeO+ms9Ht7iGzxuU3hWWQ+UkhCr5ZGfnwMsMkdqWHxfZs+pTTFYLCysoL03Lk8pIHblccYCepzmgDEHg7xBPC9nJqmlxWcV1FKsKaZIIpwkaBQyi4ztBVflzyU5yDip7HRNeXQdC0m6jg8r7UzahsUALCu5lTBc53OEBI7EjAFXbTxfPdaFZXTaTLBqV3dtZLYyycxyrvJ3OB93YhfIB47GrsOtahbvdJqWlSAwwiVZbHdcJJkkbF+UNvBHTHTnPoAb4AHQClrm7vxdbWXhO016eJ/9LgjkhtR/rHd03BB6nGSfQKT0FQN4xys1yliRYWiwNeXEku3y/MVWO0YO7YrqzZI4PGaAOrorjrHx1HqOs/Y7W1jlhE0sUhS5UzxLGWUytCORGWXAYEk7l4GcVYj8aRz2d9LFp1wk1vqCafFDcDymldxGVYg8qpEgbkZwM4zxQB1NFYQ1q8S0u5Z7WztzZMRctLdkRIAivuD7Pu4bkkLjBrMufGl3baVPqcuhzx2trZC9uWd8YQ78KmRhnCruKnbjcATk8AHYUUyKQSxJIpyrAEH2p9ABRRRQAUUUUAFFFFABRRRQAUUUUAFFFFABRRRQAUUUUAFFFFABRRRQAUUUUAFFFFABRRRQAUUUUAFFFFABRRRQAUUUUAFFFFABRRRQAUUUUAFFFFABRRRQAUUUUAFFFFABRRRQAUUUUmAc0UUUIAooopgFFFFABRRRQAUUUUAFFFFIAooopgGaKTGOaXNK4Cd6O9GO9J+NCAdRSZ4ozRdALRRRTAKKKKAPKPh6P8ARTj+8f5mvSYTkBa81+Hny2hPbJ/ma9Ms1LLvIwO1Sii0owAKdRiiqJCiiigBG+6a5Pw74K07Rnurq5trG4vpr6a5jujbL5iB23BQxGeM+tdY3SvI7XxlrU+oxiz1M3t4NTaGTSRbKT9m3ff3hfl4/iY4GfzANK2+HepReJotUuNSs5YodQe93C3YTyBs/Kzl8ALnAUAD+j7b4c3TeHrDSLvUIfLtLS8tQ8KHP75kKtyf4dpyO/HSrcfxLt7jW5NJislNx589uqi6VnV4lZiZFAOxW2EDknPUCqtt47ms9P06+1YSFpNCF+8cIXbKxaNQQMAhju4GcDJ64oAp6J8KrnTFuXlvLUyytbACJZipWKdJST5kjfM2zHAAHbir+s+BNTvPEOoaxZalaxTTXdjdQxzQsyg26OMNgjgs6njsuO/FeL4w2c7Lb2+ltc373MFvHBbXcUiuZVdlw4bbkeXgg4AJHJFWrjx1eXk2mrZWYt3/ALak027jldW3FF5Ct6ZOd3t70AdFrujT6re6RNHNHGtldCeRWUksoxwPT61ymj+ANcto9IsL7VbN9K0y9+3JDDC6ySSbmcbmLYwHckcY9cnBF7x94sv/AAvqOjNbI0lpIlxNeRIilzFEI2baSRghS569qpWXxINtpVxfXoingfWLq0t5zKkMaxI3yFmY+ncAk0AdrpdvqVubz+0LiCbfdO9v5Ue3ZCcbVb1Yc5PeuU1L4fT6gS0l+WjGkG0S3yQi3XlPF5/X+45X14HoKVviajwxy2mi3FwpsBfuRKq7I/MZPx5XjHUc0TfFC1tLK6mvtKntZY0geCKSeP8Af+aCVUNnCsACTngAE54oA1JdH16C31C30y6s7drpkKXUgZ2hxEkZIj4BPyEj5gMkdcYNO58ELPLeWpeJtMvIbO1eFmYSeTBvJAYHqSyj2G72qxoHjuPxDZR3Fnpc8n+nfY5RBKkyxcbvMLoSpTBHIPerGu6rfWPiLQ44XhWwmMn2tXA3MN0cabT/AL8qn6ZoAyk8EXOmzSnRr8RRx3MV7ZR3JecRThGjl3liWZXjbb1+U8jmuisbC/GrXOoX90cSxrDDZRuWiiVSSW5A3OSeuBwAK4228bX+reJ7yysphHYfbLeCGRY13hS0qO2SCDkxEjrwRW1Prd/p+v3ujSSi4Cw21zBOyKGCSTeU6MAMdRkEAde+OQCxL4XaXQbCyN48d7Z6e1nHLFjaS0aqSQQePkHoQCeeTVAeEbxbK90xrmGax1FIBdl/lcFFWOTbgYIaNFAHG08/NSv4xaP4kf2E81oLMRLDt81PONwVMmSuc7AigZwBucDJ7WNOudc1rTG1a1vYEaS4JtbVlURmFXxiRsF9xCt8ynC7uhxyAQWng66t7ywRZLL7PZ6lNqAmEP79w5kIjPYY8wgtk7gOgzV278NS3Fvr0ReCRNUvYrjypNwGxY4UZCw5Vj5TYYcqWBGStaTX93FrRguYoI7JbZ5llEpZiVK53AqAoAb1OfauZHi3U7261OKCKK2jkWzXTGmiYlhNLLEZXXIyP3ZcLx8uO54ALtj4RFvoNxpbx2gguLtJZIotzLsQp8pLcyEiMBixGSSfarGraDc6lrENxcxQ3lhb7Wt7V7h4kVxnLuqqRIegAbIGOByTWVeeINW0+6j0e51K1N3JdMBcpYyMzQLGr7UiTdmX5v8Ad2qTjtV1PEGpLo2kXPmWNy9zeJbTTx70zmUoQsZXIbAOQSNpBHOKAOuTIVQ2A2Omc07cPWuBHiy6Pil7efUrC0Vb9bSLSJogLmaM4XzlO7JBJ3D5cbV9eiteeNotRv7a1vNO1RrWJVYixMAWZyNoyZTu2qfMYcHBUDJagDvQQehzS1y/hPVr3UJtQgubu21GK2lCx6haReXFISPmjxub5kI5IOPmHcGuooAKKKKACiiigAooooAKKKKACiiigAooooAKKKKACiiigAooooAKKKKACiiigAooooAKKKKACiiigAooooAKKKKACiiigAooooAKKKKACiiigAooooAKKKKACiiigAooooAKKKKSAKKKKACiiimAUUUUAFFFFABRRRQAUGiikwCiiigBCaSiipQAOtOpMUtUgCik6DijNJgLRRRVAFFFFAHkfw/YtAIl6sxAHpya9ZhjEcSoOgFeafCuwL2z3j/dDELn6mvTqENhRRRQIKKKKAGuMoRkjI6g4rO0bSLTQ7OS1tC/lvK0p3tk7mPNaR6V4gIfsPg6TxLbXt7Hra6mI4B9rkK3GZFBjMZba3BY4AycUAehW/gHSLe/t7tZb1ltnleCFp8xx+YCHAHvuPvz1o/4V/o8lsttdPc3CJp401d8gBEAYMoyoHIKrg9eO9c3eeNPEB8XNp9stt9gkvWsEmNm5jRvu58zzFLMGPzLtC8YDZ5rG07xr4k0/wAH6DFZLLqF5cw3NxJJJA9xIESXC7t0i5GTgtkkDGAe4B3q+AtIFxFdz3F5c3UNzFdLNPMCQ0QZUG0ALjDNnAyxOSSeaf8A8IPpybmtp7qCb+0n1RZFdWImf73DKRt9sd6w/EupTa14P8NXLGS0XUdRtEnWGdlIRzhgGU9/XNUbjULrwVqXiO30uaW4s7W0huY47yaSZYpGkAZAWOeVJbg/hxigDv7zQ7O/1jT9SmLtNYLMkS5G0iQANuGOeAO9YsXw80q2Fn9juLu1ezu3uoGiZDsLqFK4ZCNu0AdM+9c34k8beJvDKnethey2cAmvltrSQom5jtBcuojBXAGPMbIyRggm5L4+1TT9Rkh1GCySGzvZ478oGzFb4QwSct/FvHODnoAKANq3+H+l29s9uJ7xw9ibAs0i58syNJ/d65YjPsOKW8+H+kX3nNK1zveK3RHVwGhMOdjpx8rckE85BxXLSeOfFKrcOy6PE1lp9ve3UbwSEkyYzGD5mBjnnnp3zXoel3d7dqtxNHbpaSQRyRBWYyAkZYNxjHTFAGXZeELewWIR6tqzOl417JIbkAzMRgq4UBfLAAwgAAwKt634es9ehkiupZ1D20ltmJ8Moco24cfeBjUist31SLxjqUb6ootzphmtkMWI7dt5G5vm+Y9yeOOOKxbOO82SGx1HVxpciW0DX11OxM8ryxgyQCTLICpYZ+6Sy7QcZIBuf8IPpyXAuLW7vbeZEt1QxNGdvkhwmAyEZPmNnPt0q/F4atVmnuZ5bi5vZzF5t1KU3ssTbkXAUKq5z0AzuOa5iWC6/tHUdFjvNSltrKQS28CX7pcXRaNWaPz2cPhCwb72cOo6AZyEub/UdHiWTVdVudTSweK30qxmaK4S4WZ4mkldTtIBUJufKZRjgk4oA7qPwnYCwa2aSeSVrsXhuyV87zBKJRhsYwCAMY6cU1vCNqyS232y7GmzTm4k0/KGF2Z97AkqX2liTtDAdRjBxWJLNfIY9akvbqK8i1a3sGtjMfIZDIkT/u+AchmlBxuHHOOKdqMniEXfi2yivhPcvpsDaesCCEQtI1wgA3PgvlVJYkZOBxQB193pltfuftMYljaCS3eJgCro+3cCPouPxNZDeBtFjubi6s7VLKeaKGMNaxRoIzHI0iuo24yWIJzkNsUEYFVfCk32XW9Q0i4F79thggmY3F810jI28BlLYKn5TuGB1HWuwoA5xvCamWO6XU9QF+kzyi73x7zuRUKlQnllcKvBXqM/e5qeLwxaw6dZ2SzXBS2uvtm8sC0ku8yMWOOdzMScY9sVuUUAc+nhaFNUa6F5emJpzcm3aQNGXPuRvwCN23dtzyBxw+68NR3mk32ny3l3tvZ2lllUpvALA7OVI27VCcg8D15rdooAztL0yTTVaNr+e5iwAiSpEojx1x5aL1989K0aKKACiiigAooooAKKKKACiiigAooooAKKKKACiiigAooooAKKKKACiiigAooooAKKKKACiiigCIPIbnZ5eIwud+ep9MVLRiigAooooAKKKKACiiigAooooAKKKKACiiigAooooAKKKKACiiigAooooAKKKKACiiigAooooAKKKKACiiigAooooAKKKKTAKKKKLgNoooqBi5paaOtOqkIQnigUYo6HFAC0UUVQBRRRQBx/w4t/I8J2+V2liSfzNdhWD4QQJ4ZswP7mf1reoe42FFFFAgooooAa+NhzjHvXN2um+Dv7VR7Oz0L+0Q29Wihh83cOcggZzXSscLmvGvC/hu/1yHTry3j0eOztdT+0NeIGN2+xuYycY29vvenFAHpVvonh6W7bULaw06W584yfaEiRmWTIyd3Y8DOPaoG8F+HHsYrJtLha2ikaWOIk4QscsF54U91HynoRjivOtEa8sbPw89rrd2seq6ldWctshUIiF3ztyMhwRu3ZznjpxTrLxR4kvvD+sXc9+1g+j2a2TztExRrkSkSSMAD8wRVJ4wm/Jxk4APTtQ0jRLuztbHUrOyktUkVbeCdFKbsEAKp4zgtgDtUSeH/Dtlp9xbppenW1nKv79FgREdVyfm45x19uteXWevXOoxaGk9zLMkfiSBPMnkjuVwYn4WYKA3IBxgFc4JORUia9Nd+H9RuZvFUk2otYXz32kvbCSOLaHCqTtHlFDgEtkP0A5oA9MvvC/h/Wpze3unWt480PlGRl3B0OCPYn0PUA4HBqW58OaNem6+0afbym7VFnLLzKEOVye+MCvItZ8Z32nW9mLPVZbd7KwsWWMyRxRSl1QkhNhMq4POSgX36Ha03V9VfVra+bWruSOXxVc6YbV2QwiECVgAMZz8qjk9BwAeaAPRptB0i5NyZbGB/tUSxTcffRein2FR2UOg2+r3DWb2a6g8SQzJHIC+xMhQVznjNZcVze3XhLWpdL1ZNYvh9pW0kWNYwkgBCRnoCVOASevesrRrnwdJbaNaW62txq0DxsY7bH2mCUf6ySXGGXktvLYzkg5JwQDpLn/hHdSuZ4pbu0knuoDZyKtyA7xsTlBg5HU9OapadonhPMltZSw3IeLa8RvnnG0EHO0ucYIHPUcYNcv4Q1TTtukW8mo+DjJ5ca+Sjj7YGxwpBb/WZxn3zxUmkabfQ6Z4VupdO0NbXfasZ4IitwmU+UgnuWKhsZ4ZvXgA6L+yPCM1lDpa3FsVSbKFb9vP8AMPB/eB95J6HnJHHSnSeCvCt88d2lu8e2NbdWs76aBNqscLiNwD8zH3ya47wPqenRwWFtLe+FUn+1yr5U0qfbdxmbHyk/ezjHfkVa0SV9G02wSQoNN1W8hMXBLLdi4GVzjADKuR/tK3cjIB2raJodtqCaxMsaywqFEss7bFIAUMQTtL4wu8jdjjOOKmuLDSLwXd7KtvPFd26Q3Du+5HhQuQOuMAu/Pv7DHCaVLo8Rjm1t7WO0Gq6sI2vWAh8/7SdoJbjcV34z23YrOt7/AEy8uQJ0sIdBXU1k1B7GYyWEmYGClvlChPMVN3VSwGe9AHpGg6Zoml2rS6SYzHKfnuDcGZnx0BkYkkDnAzx2rVur21sYvNu7mKCPON8rhRnGep+hrzTVrnw7dDVJfDclhKn2WNdQayIZCxmj8nJX5Sceb74PNbHxDmgt28Pm4m0uKMXzsX1UgW4/0eUfNk/7XHvigDsjf2YhWY3UIib7r7xtP0NCX1pLC80d1C8SffdXBVfqe3WvFZpbCO+0ieSfwwtt/a10xlVgunk/ZUGOeAck5wfv5PfFdTcX9pf+H4NL0210vVBfXR+0QaE0ZjaFNhkyWZVz80aHLA4kHtQB6HJd28TbZJ40bG7DMAcetH2y2xu8+PGM53DFefNDp+v+C7RtQ0yM31pd2un3AvIkeVWW4jRgW5GGBLcEgh++afqWixnxq9npuh6JOkWmRv5V3GERC0smSoVG67eenUe9AHoJljAyXUD1zxSJPFJ9yVG/3TmvMtGl060s9Hl1KRWsYdL1RbhJ13om25gDxqvOUUgqq8/KFFafgiHRJ9WutTs20q31CWHamnWUkLG2g3DlhGMlmYKWJyAQFHTJAO+opB0FLQAUUUUAFFFFABRRRQAUUUUAFFFFABRRRQAUUUUAFFFFABRRRQAUhz2paKAOBl1Hxz/wk8mkJd+HgfsxulZrOcgJv2gHEvX3xU2ofEWxjs9QNmkwmjguGsbm4gIt7uWFGZ1U5B+UqQc7c4OCa6A6QT4qGtef8v2L7IYdn+3u3bs/hjFccnwrjha9VL+1EU0U6Rt/ZkXngyqw+eY5Zgu44C7ewzjigDrND1+LUYNPgmbGoz2Ed5IiROECsB0Y5HU9NxNbtYelaVf6dcW8b6kJbGCxjtxb/Z1X94uB5m7OeQMbenvW5QAUUUUAFFFFABRRRQAUUUUAFFFFABRRRQAUUUUAFFFFABRRRQAUUUUAFFFFABRRRQgCiiikgCiiimAUUUUAFFFFABRRRSuAUmKWii1wEPSkp1NNSxoKKKKkApc0lFOIhRS0gpatAIeOaWkbgc0tCAKKKKYGL4VUJ4asQOnl5raFZHhldnhrTh/07qf0rXFD3YMKKKKACiiigAqjpuqWOq2YurKYSwliobaV5HHQgGrrfdNeRaL4Wvbi60uLVNIle0htLnesyZXzCcLkH2Jx+FAHrLhTyANw5HFczpMugeFrSbTYryeRkvFimaYPNK88oDLuYDLEgg5/M15ld6Br7WGnmfTr26u49PSPy5rVp0Zg5+UOrK8LD+9kcdx327vQr2PVNSFpos0Tvq1hMDFCdhiVE34bofn3E/XJzmgD0nTZtJuoXWwEBjtrh4Ssce0JKhIYAY6g55FNurvSLLUYrefyY7vUdyIvlZabYuSCQOcDPWvOY9Nu9KmWa30a622viGaZ1gt8uYDny2UDkrgED8veki0S8l1PwzfSaRdADUbtrgSQEvGjbjFuxnADsGHpjNAHpFlNpGtWEd/bpBPbzxbA7w4LJn7pDDOM9jVz7NaDH7mHiQyD5B9/u31689a8cg0TUINItV1fRtTu4zozRW0cCMTb3PmMckfwNyDvI6cc4q3f+G9SurS+lu9Onnv4NIslhkALEzj/AFmwj7zDHP196APW44YIVIijRASWIVcZPc1gy+JfDdjdXczTxoYpPJurtLdzFG4wNskwXYpGQCGbjvSaNHHFrWqyG11CO6MNsJp7gnyZSEODFyemSG4HPrWLaz3ml+HLvSD4dkn1ATzLFA0LfZ7oPIWEry4KAFTuYEhs54zgUAbktz4fsb+RRpj/AGmBhukt9Klk2sQG++kZGcMO/etWW4sbeW0spTGjyttt4tvUou7jjjAGa5SUSxa5qDtrGv2gadcW9npqywkCNATuNu/BKn+LgDtWj4i0251TVtES3nu7ZEllaS5tQu6MGMgcspAyeOlAEt3deF9Kd7i4isYZYblIMrbAyecwDKqgLuLEMCMZP5VNHr2iS2E8ivtitZUSSF7Z0kjkYqUHlMobcSy7eMkkYrmodJvNG1/7bMuoalaw3zF5pYxJLta2iUSBUUbsEMvyjIyetU9d0+fWPEf9sJpN42npHBb/AGhA8N1E6s7/AGhEKbnCbguCOdzcEdQDq5Nb8OvYSiQAxCdY5bZ7KTeJX+ZQYim7LZBHHOc0tvrXh2ZJrVNibXjtpbeW1aJlL/cVkZQQD2yMVyD6drV/eyJbteNCL2zaHVriwSK7O0PvDrsUMqZGCyD77DnrWtqXhu6tLm0vGu7zVLy51GyWaSSNB5UMTuwwEUAAF2JJyeaANiy1zw/LcNpNpbyrICpe3/s2aMJu+6WBQBQcHBOM4q3cXui3xv4bn7PcHTQHuEki3+UCu4HBHdfSsiwtri18d+KL+W1m+zPaWflOFJ80oJtwX1IyOPcVzKaT4isbd76eyikl1Oyu0uUgV2kWWRWljD+gU5jBA43gelAHocNlpF5p1u0dnaS2jKJIQYV2gNzkAjjOaqWWo+HIrO/vbM2kUGnSSxXUkcWwRMgBkB47YGceg9Ki8M36PpFhYGC9imgtUWQXFlNEMqoBG5lCk59D2NcpDpGoRahLa/YJJLTWb24S83L8kaR3cjgt7SxOy5/2VoA7iz1PStTlaK1kimkaGG8ZfLPKPny3OR32HHcbag0/X9C1S+jSzuoJrqWJ2TCkMyJIUbkjs4YY9ia5rQVudD1mO6vrC7W3udEs4EeK3eTZLEZN8bKgLKcOvUAHB78DJ0bwnqq28A8trbUILN7m1mdSVjla6lkEb/VX2so7Ej0NAHbjU/DbWbuptngIuCwWAtkI4WbgLk4fbn1NR6LqPhifUzBpMdvHe+SZCqWhiYx5XnJUZGSv5iuU8NJqWmW1tqF1ot/vjh1eV7VELSAyXcbxp6FmAJHOCBnpzXTeGoEBmuLzz5NWux5lzM1pLCqqPuxoXUYVQcAdScseSaAOpooooAKKKKACiiigAooooAKKKKACiiigAooooAKKKKACiiigAooooAKKKKAPM9O1/WLzxfqFncT689vFqbQR/YrS3NtHGGxiV2XePcqc454PR1p8UJrzUPsNvoqTXErXEcMcV3vO+FS5WQ7NgJUcbWc5K5C5rt9L0Kz0iW/ktfN3X1y11NvfPztjOPQcdK5sfCvw6uwRyakgjM3lqLx9say5Dqqn5VB3N0GTk5JoAs6J4sude0s6lY6Q5tWnjiiZpwCysQHkII4Vcn1zg4xXWr0rn7TwZpOnmVbL7RbQyXENx5EUu1FePGNo7A4G4d66EDAoAKKKKACiiigAooooAKKKKACiiigAooooAKKKKACiiigAooooAKKKKACiiigAooooAKKKKQBRRRTAKKKKACiiigAooopWAKKKKACk60vWgUmgG4pRig9KSp2AOM0vFJmjNO6sADrTs02ihMBTzS0UVSAKKKKYGV4a3HwzpRYgk2cRJXp9wVq1leGjnwvpJ7/Yoen+4K1aACiiigAooooAa+Qh29a4S1+I/mx213NoN7DplxcLbJemSNl3ltoyoO7rnt2713jfdPevLLP4YXVjDpN9b/ZU1q21FJrmX7VMySQAnKqCMK2Mc7R3GeaAO2j8Y+G5tRu9Oj1e2e8sld7iENlkCcP9cYOcdMGk0/xn4a1VbtrHWLWdbOLzrhlbiNMZ3E+g7+nevPbj4d6nptleST3CT2dlDdSxObqeWSTKNtAh4RG5+Yjfu9OSakg8F6x4l8L6YLhtPsIoNJWK18vezysxjkAmBHygeWAQC3LMfagDvrPxn4Zv9Omv7XWbR7WGRY5Zd+AjMQq7s9Mkjnp+VVtG8baRr2uXWmWLtIYIRMJsDZKvGdo6/LuXOQOoxmsOTwfrep6jLqOoJplu8stoj2lu7uhiimSRyWKDJIUgLtx0561t6dot5Y+NNU1MJbfYbyCJY9rkOjIAApXbjB55B7DigCrceO0tr2+i/se9ks7Cbyrq8j2lIjkc7c7j1zwP6VrDxXoA1K105tTgF5dAGGEk5fKhgB74IOPcetcvd+F/FRm12zs5NIjsdXuTM1zK0jyxKcDAjCgE4HQsPrVS68C65L4hsZIpIGsLG7tJIZDcuhMMQUFTGq7TIMN87EkhsfKOgB0Gm/Efw3eaO2qTXq2Vutw1vi4I3F+owBnORz6464roodW0y5nighvbZ5pYBcpGJBuaI9JAvXbk9eleZx+A/EVtBZmNLV5LC6umVFu2j8+OYg5DeW2wr0xg556cCut8LeH7vQBaW0lvpxgis2R7lSxnEhkLmMFh/qhu4569hQBPfeKksdWe1bTL17OKaKCe+TZ5UMkm3aCN24/fXJCkDP1wWPiuK61KO1k029tYLhnWzuZ1QJdFQWOwBi33VLAsBkAke9TUNI1fUPESzXVrBdadBcRy2kTXzRKhAGXZFiO9gckBmIGBjB5pthouqvfaPDe29tDa6IXaGaGYsbjMTRLlCo2/KxLc9cYyOQAXh4t0+XQ7nV7VLi7top1hQRKA07sVUBAxHVnA5xU39vSjQ5tRm0i+tpY2CJaTtF5kjEgLgq7L8zEAZb61X1nQptQsryM2drd776G6S3uJHVJAgj4JXocoeoYdMgg1QtPDF3NcWks1vBp9pHqB1E2dtJlQwiVEU4AHLbpDgYyB1PJALUfjW2CTzXFhfW1qsBuLaeRFIuowVG6MBieS6YDBT8w464lj8X2y6bqd1qVld6dJpsIubi2uNjOIirFXBRmBB2OBznKnjpnPg03xKEgMcOnw3Om2RtrdzOZEuWLRnJ+UFBtjI74LHrty1HTvC+q2883kWMFlYXt3by3FrLePcsojLM7bm4O8+Wm3OABnjOAAalj46sbqaAzWN9a2k7vDFeTqvlPMgYvFwxYFdsgyVCkocE8Z09H8QnVrlo/7K1C1hZPNguLiJRHOmQAVIYlTyDtYKcHOODjnn8P6vrNxINcskfa1yltcx3QWO1SQFQyxqAWbacEsSQScEVP4X8N3emarBOdNtNOhgsvss32ecym8kypWQkgdArct8x8w54HIB2+0Y6Um0elOooAbtHpRtB7U6igBNo9KMDOaWigAooooAKKKKACiiigAooooAKKKKACiiigAooooAKKKKACiiigAooooAKKKKACiiigAooooAKKKKACiiigAooooAKKKKACiiigAooooAKKKKACiiigAooooAKKKKACiiigAooooAKKKKVwCiiimAUUUUAFFFFABRRRQAUUUUAFFFFK4De9FLijFIBMUEHNL70DmhIBo6YpcYpaMUrAB+7Sik9qWqQBRRRTAyvDbI/hrSmiO6M2cO0+o2CtWsfwrn/hEtG3dfsMGf++BWxQAUUUUAFFFFACbh0oyP8iucuPAPhS5ne4m0KzeV2LOxTliepP51yU0PwkW/NpKukR3CSGJkZmQBgSCDyB1BoA9Q4x7UcVyY+HHg1l3DQ7fBHZnx/OmH4Y+DchhoqqV6FZ5B/JqAOvyp7ijco7iuGtvAPgO7ubmCCxWSa1cRzKt3PmNiAwB+f0INLd/D3wLZrH9psxAJXEUfmahMm9yeFGZOSewoA7jj0o4HpXGf8Ks8Gnn+zbjPtqFyP8A2pSH4VeDT1066/8ABndf/HKAO04/yKOPT9K4v/hVPg3/AKB13/4M7r/45S/8Kp8HH/mH3f8A4M7r/wCOUAdnxRxXGf8ACqfBw5/s+7/8Gd1/8co/4VX4PXkafd/+DO6/+OUAdnx6fpRx6Vxn/Cq/B4GTYXf/AIM7r/45Sf8ACqvBwH/IPu+f+ondf/HKAO04o4rim+FHg/A/0C7/APBnc/8Axyqv/CtPAv202Igl+1+WJTD/AGrceZsJxu2+ZnGRjNAHf5GaOPSuFl+FfgqGJpZbS5SMdWbU7gAfiZKF+E3g6RQVs7wg8gjUrj/4ugDutwPGaNwrg7j4WeDLO2luJ47uGGNS8kkmpzKqKOSSS/AAqH/hXXgaOwF+XmWzZQ4uG1SXyyp6HcXxg+tAHoRYDqaNw59q81s/Bnw7v5xBZagtzNjcI4dXZ2x9A5qGPw38NJH2JrUDOxAwNaySeg43/wCc0AeobhjOeKNy+orzzUPA/gjR4Uk1K+exjfIRrnVHjVvplgDUp8EeDIdRi0172VL6VN8dqdScSOvJyF3ZI+Vuf9k0Ad9ketGR6iuOPwy8O4zi/wCP+n2T/GmxfDnwzcIHia9dD/Et9IR+YNAHZ7h60bh61xUnw68Nxuis14CxwoN7ICT+fNNtfAHhW/iZ7aa6mRXKM0WoOwDA4IyG6j0oA7fNLmuM/wCFX+HMk/8AEx54/wCP+X/Gl/4Vh4c/6iP/AIHy/wDxVAHY5HrRuB6HNcafhh4dx11L/wAGE3/xVQz/AA48M2yp5tzqMQdtiltTlXJPQD5utAHcbhRkVw8nw58OQYMt7qkYJ4LarMuT/wB9U1Pht4enX91f6y6dDs1eYj/0L6fnQB3WRRkVwp+H2gebGn9sa0Hlz5a/2xMC2OuBu5x7UL8PdBknkhXV9cMsQG9F1iYsgPIyN3GRzQB3W4ZxmjcPWuIl+H2j26h5Na16HJChm1mYc9hndUp+Hmn9TrXiT/wcz/8AxVAHZ5oyK43/AIQKyC5/4SDxMAehGtT4x/31Sf8ACB2WAf8AhIPFGD3/ALbn/wDiqAOzzRXFnwPYKyK3iTxMDJwgOtzjd9Pm5qUeAbQD/kP+J/8AwdT/APxVAHX0m4eorin8GaYkPmv4m8RLF3c67OB+e6pP+EBtCePEPigZ7f23P/8AFUAdjketGR61xjfD+2PTxH4qHuNan/xpv/CvYM4/4SnxXjH/AEF5OPegDtcijcBXFf8ACv49u1fFPisAjGf7Wf8AqKkh8B7Nxj8WeKfmG07tR34x6blODQB2OQaNw4561ycfhG5iOU8XeIwSe80L8Dj+KI1L/wAIreMGJ8YeIAG64a27/wDbGgDp8ilyK5xfDl/ECf8AhMNc9SWS0P8AOCnDQdSx/wAjhrX/AH5sv/kegDoMj1pa57+w9SyR/wAJhrOev+qs/wD5Hpv9iakVBHjDWsZxkQ2Z/wDbegDo80ZrA/4R/UyP+Rw1v/v1Zf8AyPTToGq9vGOsj/thZ/8AxigDoc0Vzf8Awj2t7uPGeq7fQ2tpn8/JqL/hHvEPbxpqP42Vr/8AG6AOpzRmuUbw74lJynja8A97C2P/ALJUbeHfFmRt8dTj13aZbnj8higDr80ZrkP+Ee8XbePHMmcdTpcHX8ulRv4e8bZ/d+O0A/29GiJ/RhQB2WR60ZFcWfD3js9PHluProkf/wAcpP8AhH/Hn/Q92v8A4I0/+OUrgdtRXFf8I/48z/yPdp/4Ik/+OUf8I/48/wCh7tf/AARJ/wDHaYHaZHrRketcV/wj3jw/8z5aj/uBp/8AHKD4e8en/me7X/wSJ/8AHKAO2zRmuG/4R/x8P+Z7s/8AwSp/8XR/YHxA4/4rizP00Vf/AIugDuaTIHeuG/sH4hZ48b2R/wC4Mv8A8XS/2D8QRjPjSxOP+oQo/wDZqkDuM80ua4c6J4+OMeL9P47DTBz+tSLo/j3HzeKrEn/sHAf1oA7TNFcYNJ8dd/FFj/4Lx/jQdJ8c9vE9h+Ngv+NFwOzorjBpPjvPPiiwx7acP8aP7J8dn/mZ7D/wXj/Gi4HZ0Vx39k+Of+hnsf8AwAX/ABo/snx3jjxPYD/uHg/1qgOxorjRpHjzv4p0/H/YOH+NB0rx5njxNpw/7h3/ANlQB2WaK4z+yvH46eJtKPs2mnH6PSf2X8QRnHiTRz/vaa39JBQB2maQEHpXHDTfiAOf+Eh0Q89P7Of/AOOUg034ggY/4SHRD2505/8A45SA7LcPWlzXFjTviGrEjXdBPpu0+Tj8pK6HRItYhsWXW7q0ubrzCVe1haJAmBgYJJznPekBpd80uaSjFACDrS96QdaXHOaFsAY5oI5ozSdTQAuKWg9KKaAKKKKYGV4bVk8MaSrY3CzhBx0+4K1ayvDSlfDOkg44s4c4/wBwVq0AFFFFABRRRQAhwBk9K8KVdUPhDxVcxXFi+krqlz9ojdf3rZkXO1iCFwCMHBwRXuxGRimeVHtK7V2nqMdaAPD9a1W5i1VrWPXW0iystPtZdPEt5MpaFowN+yMEStuyvPXGBnqLfifWbu18SXLz+ILr/RYLbNja3clrMHcJ8yI0ZjlyS3yt34OOh9iNrAxQmJCU+6SoOPpStbQu6u0asy9CVBIoA8t8QanqLadr0lprUmmB9ZhtjLcCVlhU20R2kpzCC7D5hjnIyN1c1f6kbzS9Nt7m+1YRWfiCCGa8OomeAK6szGOXarEqFDDcCU3jB7V7wbeIhgUUh+WBGQ31pv2S38vy/Jj8v+5tGPyoA8W8W+Jp7XXbibT9ZvYbi1vordbWfUGAfAG7ECoAVOQdzMSecDpTtTvtVXwt4s8Rxa/qkN5pWtzwWsQuSYUUSoo3J3GG6HIGBgdc+ztaW7li0MbFhg5UHI9/yFBtYCjIYkKOcsu0YY+pHegDyuPVxd+KL5r/AMTahY6rDra2dpp0TkxPCGXaGiGA29Wcl85HB52jNHRdd1bUvFEMn/CRRx3q6q8EtlJeSfNErENGLdYyoIA4ct259vYvssBnE5iQyjgPtG786PssHnecYkMvTftG786AOH+IOrxWEmlafPqN1YJemZjNDeC0jARQfnm2sy9cAKOSecAVw7eKNVvvCWnGXxA6/vbk7Vu2tZbpEI2BbnYV3AkcNjIIz1r3CW1hnULLGjgHIDKDj86ZJYWksXlSW0Lx5zsaMEZ+mKAPGtS8V3F94c0i5/t26igMNw7JLdCymuNsuwbZ1XynZeBtJUnOTyatQ+I11i60+LV/E+paXYGyW4t5hKLd7l9xXJKjDdxt6NwcZIr1ySxtZkRJbeKRUOVDoCB9KJbG0uFRZreKURnKB0DbfpnpQB49D4g1XUorEeK9cvPD9t/ZrTQXEWYDdTeaQrEjhjsCExdSX6cgVevtavbO6urn+1p5mXwzFJ9sjtPLd3aYgSCNvukg9D0644r1OWytp9vnQRy7Tld6htp9s9Kc1rAzMxiQsy7CSoyR6H2oA8Nm1i51Hw14rtF1iW/s47OGVM3gucOWUkbwo9wVHHp61Z1DxBeJcfY7fxTDaWtnYwPZXU+pCFZyyNmTiN/PAZSu3j7nfkj2VNOskQolpAqFdhURjBX0x6UjaXYOsSvZwMsQxGDGp2fTjigDyLxPr11dW+tWGq6+lrJDokLWsEboseoSyRt5gCsAzKSAoHGA2eOa6jUCV+CcIJ5/sm3GRx/AldxNYWlywae2hlYAqGeMMQD1HI6U42sDQeQYkMOMeWVG3HpigDyDStN1Cx8U+DP7RttGijnWRoJNLszHMdsOf3rM3OcjkDk54543dJ0PR5PijrVv/ZdiYLe1t3iiNuhWNjg7lGMA8dRXoTWluzRM0MZaLmMlR8nbj0pVtYFnadYkWVwAzhQGbHTJ70AecfF+yl1PTtLsLeMPPcTSJGvYsUwB+eK5a3vJdS8Y6X4ogMwa5E8ECsMHdFYMWOPeR2H/AAHPevb5LWCZ43kiR2jO5CyglT6imR6fZwmMxW0KGMkptQDYT1x6ZoA8p03xdcasPBukQ+IHe7vftMeo+Q6mVR5blS3BKsMZHTpWPomuvp3grQooNZmtYrm/uhdCOSKNY1VwAGlf/UjlXPBLF+OoFe2R6XYQuskVnbxurFlZYlBBIxnOPSmHRtNMYT7DbbA28DyVwG9enXgUAeQW2pXmtReBtR1K/aRm1eaESlkUMFJ2knAGWwF6DII4ya0I9entLXS7L7emm2mpatdxT3cKxRFQp3AA7doLH5c43EkHPBr1L+y7DZGn2K32xv5iDylwrZzuHHBzzmlbTbJ7c272sLQk5MbRgqT64xjNAHl9p4n1q90+0t4NYkZH8Sf2fBqESRlri12MQ3KlGPQ7guDx71VPijXo9Bu7d9bBe31+508PLLFDcXEMZACxuy+WH7ktj2IOK9bXT7NUjRbWFUiO6NRGAEPqPSmS6Vp80DwSWVu8MjmR4zEpV2P8RGOT70Aee+HPEV7rfh20nbxUbVl1sWyyz20TPcpjItsg7GY5x5igZK9OtXPilcQ29t4WluZY44o/ENq8jyMFVFCyElieAAB+lduul2CQRwLZwLFE2+NFjACN/eAxwffrT7mxtb2NY7q2hnRW3BZYwwB5GeR15P50Acd4q1rwdqvhe/1CWTR9cj0xPNEYkSdUdvlTcATjcePzrCn0jUPC/gOy0uz0+6kfVJy+qnT7bLRIwHmCNVwFOAqD0GTXo6aJpaQSQLp1oIZceZGIF2vg5GRjBwau7BnPegDxHSkMPwz0bXbaCQSaJqhlK4wZYWlw6qfTDAE/7JHPftfBtzZQWNzruoTW9vNr+pObdpmCNIuSkMYzjJ2rwB1zXYrptlHZNZJaQJaMpVoFiUIQeoK4xg5OfrVe80S0u4bKExokVnMk0KLEmFKfdAyDt444wccZwTQBzPxOuIYNC0wzuiIdVtss5wAA24kk9AACfwq3rGq6Nr2gX7WHiZEjso2nnm028Usi7W++V3EDAJ9fl46V0d5ptlqVv9nvrSG6h3bvLnjDrn1wfrUFv4f0eziuIrXSrGCO5QRzrFboolUZ4YAfMOTwfU0AebXUMUng74faZcjy7C+a3E8KEosrGMMsbYPOSScdyoNYtlFbXuuWfh5vn8KnXbxShkxGSkamOMc8pvJOMEEnqTzXs82j6bcaeunTWFtLYqoRbZ4laMKOg2kYwOKil8PaNNpq6dJpVk1ihytsbdPLX6LjAoA8o8PEG/8ADkK5a3ttYvorYE7tiLswFPp147dK9etL+y1G0FzZXUFzbsSBLDIHQ44PI49qiXRNLiFt5enWq/ZMm2xCv7nPXZx8v4YqPRNDttD0wWNvkx+Y8pyAPmdixwAAAATgADAAAoA8U8Clbq70K31yB5tElluJNM+RfINz5r7jIDySCCq54+7gcmvStRtWh+JOgztczyLPFdbYXI2QhUQfKAO+ec5NdC3hzRGsI7BtJsTZRPvjt/s6eWjZJyFxgHJJz71caxtZLiK4eCNpoVZYpCg3IGxkKcZGcDOPQUAePbI5tWt9bd5Tq8ni77EJVdsmBWIMeOmwKO3oMk1cjtrDTvGmg3+lyzz21/dTxy3/ANraWW5bbgxyIwACq2MdcY6DrXof/CJ6H/wkDa6dNgOpMoUzkc8dGA6Bu27GccZ4ptr4Q0Gx1ubWLXTIYr+b70qjp6lR0UnuQAT3oA8UhuptD8M6o0il9N1uSaBV2giO5jbeCe+HTI6E5XnjmvcfD91bPpFnbRTxtNDaw+ZGrAsuUGMjtkc1C/hPQ30aXSX0+FtPlkMjwHJBYtknrkHPpRpHhm00nWtR1SEkS3qQxbAMKiRLtUepPJ59MccZIB5Xrutf8Ix8Ttf19I1YwvHbsnTeXtCyA4HA3wrz+OKf4X+0/wDCqPFV3bX9zZz2VzdyO0AQGZo4FyGJUkAlckrtPPUc16Zf+CPD+qSXz3tgJmvpIpbjMrje0Ywh4PGASMDg55zU8fhbSItP1SwS0ItdVllmvI/Nc+a8gw5znK5HYYoA8+1z7Tc6V4C0dd9413BumtXuGgjuFjhQku4ywxnd0OeeMiubl8Yvb+Bf7Am1KS1v3+0u0dw7M6xpkRW8UmW3MzbQDnhQ3AyufYtQ8IaJquk2umXlkZLW1CiBRK6tGFGBh1IYccdasJ4d0uPQX0OO0RNNeFoGgQlQUYYIyOeQTk5z70Aeb/brS10zwL4shuFkjgSPTL+YZxtZNrFz1wjhvxNWNJ8Ja5q/gqK5tdQ/sy61C9k1WRWXeWLfNECc8HcEYkcjkV31z4a0q78OjQJ7UvpgjSIQ+a4IVMbfmB3cbRznPFaNrbRWdtHbwrtijUIi56ADAH5CgB0KNHEiMxYqoBY9T71JRRQAUUUUAFFFFABRRRQAUlLR3pMAooopgFFFFABRRRSYCY5opaKSQDaWlxRilYBtGKWihIBaKKKpAFFFFMAooopAFFFFMAooopMBuKXFA60tKyAbilBpT0ptJ6bAFHekGelLTQBSikI4pwoQCGlooprcAooopgZfhw58NaXxj/RIv/QBWpWV4cbf4b01sY/0aMY+iitWh7gFFFFABRRRQAE4GabvB6HI9aVuVOOteA+de6No+tscyaVrct1bFQMiG5UsyE+zrxwOo5IGKAPfgwIyDxRuHrXmVn4j1KC08Q28d0ipp2k2L2g2DKO8bFj05/g/yabdeIPEl9qmopZa5p2mW+mWVtMxvLcFZmkXJ3Nn5QDjOB3HrwAenbxz14pQQa8S1HxPfaP408WvpqbrzUJdKt4ZIwHEZaCRiyqxUMcLgAkZJBPpWja+N/FCKuh3kZh1K6vYreDUbmGKPyQ4Y4eFXcbsIQozyDnPynIB65uH+RSbxnFeR33jLxRYDUNEjurW71K1voYBfxRRgvHJGXwkLuodwVwRu7+26pLfV7vVL3ww2oXP2q7h1SRJd9s9tJERGh2umcbhuP8AeX0J60AeriRSM54p24V48+ra/qs3hjVrzUbZ7C81pFhs4I9rRbWdeXz8wwGBBHB24Pan+FvHHinV9es55oX/ALKvbh4fLa0REjTLAbZBIWLjA3ArjhuvBAB69kZxnmjcD05rh/Gms6va3ltZaNqEUFyYnmeBLQ3E8iggDCnCKo+bJZhnt6Vz2j+K/Fniy/sLLT7yy08zaMl5NJLbmQlxPJGxUZGN2wHByACepwaAPWdw9aQOpGQePavKtH8a+IPFqaVZ6bcWen3zWM19czSxb4nCztCqqM5GShY+mRzWx8Pbl5/hJbXNxOQxiumeVmJIHmSck+w/lQB3nmL17etO3DGc14RYahq9jp/hTTbyWZ4LvUrG+tbgZG+N/wDWRMc4bazr7nOSOldR/wAJnqy7AZotzeLzpAxGObfnj68fe6/nQB6eSKRWDdDXn9rruv6hf/2jFqWlWmkLqZsjaXTYMig7flkx/rCeQuO+M8ZPN6d4m1eysLXTtNaU3d7qN4xk8kzsEj2/KqkgEncD14A6c5pgey7gTjNG4A4zXmFj4s8T63eafocK2+n6jtmlurqaLKyRxkKBGuThyWBZT0A98VTtNe1nXfFXg6RrryN0t1BLGgJjkeIfvHxnDBlICj+E5IzSA9bDAjI6UAg9K8h0jXtWji07RdLuIYbrVdWvVFzMjTCNIk38BmJJOQPTjgDtW0LxNqtrp1ppVvclL26vrqWa5+zSXG1VPISMbiRuJ55AC++QAezkgDNN8xQM5GPWud0LWb7U/DEtxqFq1pdRB42yCN5XjeAQCAeuD05HOK8g0Brx7Xw7MkepWV1c38cY1Wa7cwTZZsRiMZ5IAHIAOOSBmgD6D3D1pC4HU9Oa8qPhPTpvitPojS332FtGW/2C8kBExnZSQc5xjt0rb+ITyWcXhOOCR0DeILSJsMRvXD/K3qOOhoA7vcKTeuQM8npXlP8AwmviRb25vDJYNplr4hbSmhEbCR0LhRzkjKgjnjJJyPlwc+08R6/oOneKtdikgn0zTvEF59ohmZjLMpdUCoeiBcgjr1PHHIB7PuUdT7Ubh/kV49NqOpyC6+wyRxXS+MjbRb2cxn5TjeNxJGcEhcDjjFJqXirV11XT9A1hbabULHxFYRSXNsZI45I5kkZSFDg7gF5DZXnoaAPYtw9falzXkOkeKNd0zT9ellniv7iXX5NNsllMhVLgnHUsdsA4wg9+eRWjqHjrXPDen61b6pBZXWpaZHBcrLbqyxzxPIildhbKuATznHQ9iCAemZGaXrXluseLfGGjzCG8TS7cwQmeWcWk8sEpJJWMMp/d/KMbm6nnGK9F0i9OpaRZ3zRrGbiFJdiyBwNyg8MOGHPUdaALtFFFABRRRQAUUUUAFFFIelABuHrRkGvn6fV5bHSbzUxc+Kn1KK9PkzpcyiyQBwcOzny+mQQcjJGRiuz1H4oz2GqXUFrYw3lrp8gguNjP508gwJBEAm0bGznceex9QD0/NICDXndx8Rrm38Wx6U1jbLBLdLarHLK0VwQWx54DLtaPsADuPaq0PjeTS/D8l3a2ksqyapdQPPfXsssUOxjyzhGZVOMBQMD6c0Aem5FLXmcXjfVNXk8NXNrHbW8F7evBMsd2sok29cEIeMZI5U54IHJq5ZfEZrnxBHph0+BUluntlZb3zJFweGZVTaAc9N+cdeeoB6BRXn2k/ES+1G20e+m0JINP1S5+zRSC93urZPJTyx8vB5z26cjNnSvHN5qcMWpLo6LoUkkyfbhd5KLESGdk2jCna3Qk/KfbIB3FISB1Nee+HvifHresWVi+nxwre7vKaO5MjRkAlRIuwAbgMjBb3xzTdb1650f4i6tctJPNZ2Hhdr4WYnKxs6yuc46biFA3YJoA9EyB3pcg152vj7Vri3WNtCSylvNNkvbKQ3gkGFBOWATjjDDr1AOCSBn3nxVk0LStHiu7S2udSurJbqTdeiFPLK/KxbZje7BhsAIGDk45IB6pRXn9l8R5dYXSf7E0Ka+kv4nldPtCJ5ISQI+SeCAT1B54wOeFtfiJdTSW00mhmPTLjUBp4uxdbsSEgAldnTnr6j6EgHf0ZArzpPiZONJ1HVpvD0sWnWYKi4a7TbLL5ioEAPI4O7djAANYOo/F27vvDepzaZZxW13ZtCXmju0njVHbGRx8xzhSMcbwexoA9i5znIxRuHrXnHiT4oyeGb82l3oil0gjlkX+0IlkywzhEPzOBggsBjI7Dmqtz431mKTxhLcWlxBZ6bEssMkM0O+LhdoGVYEupL8qdvQ89AD1KivPrv4iz2ttdT2OhXWp2OnRj7fexzxqInChmXBxuIBGccDvinX/AMRp4L7UYbDw/PfwafFHPcTpcogSNow+4hvbsMk4PpQB39FVrC8S/wBPtrtAQlxEsqhhggMMjP51ZoAKKKKACiiigAooopMBM460oIPSmMu9Spzg+hxTlGBiktgFooNFADe9OpO9LQAUdqKKYBRRRTAKKKKACiiigAooopMAoopCaQCnpSYNLSE0ANA5zSAFW68elOHWgjnNC1AdSHtSZ5p1CAaCcYp1IRS01uAUUUUwMnw0pTw3p6nqIF/kK1hWP4Y/5FvTxnP7lefwrYFN7g9wooopAFFFFACHJBx1rIbw1pDaXLpp063+xSv5kkBQFWbIOSPXIBrYooA5698FeHdSuYp73RrO4kijEaNImcKBgD8B09KxfHWnaHpmn2+sXPhqy1K5t5IoIhKRGSCdoBbacgcYByK7uuM+Jbf8U/Zpx+81G3T/AMfz/SgDJuodau5NRe4+GdpOdQ2C6LatEfO2DCZyvYE46YzUENpq8OiyaMnwtsxp0r73g/taIqWz94/LnPTnrxXp/aqGsXzabpVzeJEJTDGXCFwuce54obtqNK7sjzh9N1IaMNJ/4VNZNZbvMMS6rCPnxjduxndjjOc44zinWcOuabFaQ2fwmhiS0laaHZrUI2yEYLdMkkADn2rU1DxNNqWhahFG4RlSNlubORxwZFGAcA557cHn3rWm8RXllFei4sUaW2hWZI4p/vgnGMkAZH61HPE3+rVLfp93+Zx0Wn6vDqjanH8ILdLzzRMJV1qAEOOcjjA/DHSnW1rrlnrB1e3+EMCXzMW80a1ASpPBKgjCkg9QK6i18ZSXMMoitYZZRLFFE6ykROXzySVyANp7Gpb7xLqWm25a90yKIicRecblfKKkEhh/ETkY27f5U+dCeHmnZnM6sniHX5reXV/hSl01vnYW1uE8HqCONw9jxT9O/wCEh0h0msPheIJ0iNup/tuEkRb2faD/ALzE+1dJZeKpLmK1le2jWKW7a0eRZCQGxlSOOh98YqNNXm1HU9EleGeBLhrgoqzkK6BflZlxznqPTg+1HOtweHqJ6r+v6RycumatcafZ2dx8J0e2si7QRLrkR2liSwPTcDk5ByDnpWlZXviix0b+yoPhkY7Pa6+SutQFTvJLdeeSx/Out0HVrvVrQ3U1pHBbsP3ZEpZmwSDkYGBx+NUYdYmTwne6z5v7yYySQB+VT+FB244B/E0OVifYz5uXre3zOeuDrksGm23/AArEvDprRtaBtYgUxFMYwQc8Y79cDNVjo902ry6ofhjKL15luBKNZix5obIfaHwDnk4HNbNhqc//AAjmtWj3rXFzaws63CPkkMmRgg9QciqWk3t7DqGmMZtWjS4AEpv3DRS/LwI8ZIPPHT3PGKn2qvY2+qS112/HS5Tj026h8Qf22vwwdNRMhl8xdVhxvJPzbN23ccn5sZzSy6TdXVilhL8M5TbJM06sNYiDo7csVYOGGeOhxW3ptlf65Zrrceq3UN28hMcPmEQKqtgKUHXIHP1+la9lLNb+J7yxd5WingW6QO5bafuEDPQcA49TVKV7GUqVm1fVbnH3Ghy3OmWmnyfDKRLazLNbrBqsUTITwTvVwxJGM5PJHerJtLtV0tV+G1yg0ty9n5eqQr5RJBPR+ckc5zn869IApaoxPLpdIluNPW0f4cXnkJO9wo/tZA4kb7xDCQMM+mce1RvoRfS4tPb4a3n2aGVpYgurJvjZsbiriTcAcDgHHTivVcUmKAPP7S71Ww0U6TafDq6hsfLaPyo76EZUjB53ZJI75zVAxXQ0mw0wfDbUfsenzLcWka6lHmOQEkHO/JPzN1OOa9PxRtFAHnf9raqNfGt/8K91L+0Ps/2QzC+j5iDbtu3dj7xJzjPv2pNW1XU9ZazN98PNUmNldJd25F7GuyVM7WOGGep4ORzXopGaAAKAPK2MrW80L/DbV/LmvzqUirfpk3OQd+RIPQcDjjpSTEy6TqWlv8N9aaz1O5a7u4xeKPMlZlYtuEmVyVHAIHHSvVcUYFAHkt20N7a3FvP8NteZJ71r+QLdY/0ggqXBWQEcdgQPbvTbSK0sra3hT4beISIL4aijGUM5uBnDs3mZb7x4PHPTmvXMUYoA8icW0seqQS/D3xI8GpzfaLiJpAU83JJdR5mUYk8lSM8DsKWOKyTS7vTz8PPErx3bo9xLJKGlmKHK7pPM3EAjOM456cmvXMCjb9fzoA8o1byNb1Br268D+Ko7h4xDK9vL5Pnx/wB2QJINw5+vAGa6Cz8WXFjZQWtv4I8QxwwosccYgjAVQMAD5+3Su32/WjAoA5IeNbojnwd4kH/bvH/8XSjxrcc58H+Jf/AaPn/x+uswPSlwKAORPjW6x/yJ/iXtj/R4+f8AyJS/8JtMvB8IeJv/AAFj/wDjldbiigDkT45kHXwh4n/8A0/+OUf8J1Jt3f8ACIeKD7CzT/45XXYpNoznmgDkD4+devg7xVn0+wp/8cpv/CfSH/mTfFf/AIAp/wDF12OKMCgDymSfTpfDV74ek8G+MWsb2QySj7Mm/JbccHfwMgDFMuxp2oak9+/hjxxD5zIbm2hi8uK4K4CmRQ/JAUd/wya9Z2ijaKAPJJdP0q41WS7fQPGot7i4+1S6eI/9FebO4uyZyST15x+QqeTS9MawitodJ8Y2kkNzLdRXVvDsljaQ5cAjsenSvVMD3/OlxQB5bBpulWq6cIdI8WJLZ3pvTcG3zJPIcbjKxBzuAAOMH6VHa6XptrqVveR2HjFvs1w1xBbPADFGW5KhcdCe556c16Dr15LY6LdXMB2yRrlTjPOa5nStd1GXULVP7UttRjk3NOsVoYvIUAnklj0JAz3weOeJc0tGawoTnHmW3+RmWlhpllo2jaZHpPinyNIuvtcDG0G5myxw3HI+c9AOlQ2el6RZXyXX9leLJoYJZJrezmtd8ELPncVUAH+Ink+tdVaeMYZ508y1kitpciKYurbyO20HI4zS23ik38MjxWc0aFHaKYfvFJXscdD3wcelHPHuP6vV7HL6NFp2hXkFyln42uUt1YW1rcQO0MAbP3UAHQEgZzx+FSasdK1fVb++n0bxasl9pZ0qVYtPIURMSdwypIb5j3xz0roV8UyW1pp8bW0l5ez2qzuI1CZBHJAzyTyQB6Uv/CR3TeI47T7I4tHs1nKlcSrknJIBzx0xjOaOeIewqdjmmbSTLp7NpHi//QdPbT41/s1sGNl2Fj8v3sdxge1Zy2WnwrZPBH47hvLWPyFvI9PZZTB1ETYj2lR2+XI5rvIPFayTSxT6dc2zCAzxCUAF1HXI7H2NFv4rgmuY0mtZ7eGWEzRySdGAAJ6dBjufQ+2TnQvYVOxzOn6hpunatbagNP8AGU0sFk1mPtOnXEoYM4dnJKFixIHfAGAAK5rQLKFFt5NZtfFo+zag17FZR6XK0G8fcc4iLZxngN+XNelW3i21kKtPbzWsUkTTwySLxIigE4x35qxpniMahem0ksbm0kMYliaYDbIhOMjBzkcZBx1HvRzITozSbtscajaCnhm50NbDxcLeeYz+aNJnEsblgwKMIsAggEcfnVe6tdO1LQNR0zUbnxtePqBjLz3GlXBEewgqFQRBFGRzgZOeT0x6sKdiqMzyDUtG0rVbvUZ7i88YKupRQrexxaJMonaJQoJJgJHTOBgZPpxVy703Sb062r3fidLbWIEjuIBoNxlWUKA6t5ORwuMHI5PtXqeKMUAeV6hpei3Mt0Le98TWNlfbft9pDotz5c5UAbhmA7GIUbivXirDf8I5C+vyebrsS6zax2zqNHuv3SpEYwVzFzwe/cV6XtFGKAOLsfHXhfStNtbI3d/ttYkhDPpdyCdoCjP7v2p8nxU8HQuEk1KdGIzhtPuAf/RddjtGaNopAcUfi34JXrrEg+tjcf8AxFQ/8Ln8AA4/4SBc/wDXrP8A/EV3e0UbRTA4T/hc/wAP/wDoYU/8BZv/AIinj4xeAW6eIY+mebeUf+yV3G0UYFAHD/8AC4fAW0t/wkMWBz/qJc/ltpw+L3gMoW/4SKAAdQY5AfyK5rtcc0u2lcDjR8WPArLkeI7QcZwQwP5YzTh8VPA+0n/hJLLH1P8AhXYbRSEDNIDkv+Fn+CP+hlsOf9v/AOtTh8T/AARj/kZtP/7+V1W0E8gflTtox0H5UAcl/wALP8Ef9DLp/wD38o/4Wf4J/wChlsP+/ldR5MWT+7Tn/ZFIbaAnJhjJ6fdFJNAcv/wtDwPn/kZbD/v5Sn4n+CcZHiWwI9n/APrV0ws7bP8Ax7xf98Cg2Vrn/j2h/wC/YpgcyPij4IPTxLYf990f8LQ8E5/5GWw/7+V0v2Cz/wCfSD/v2P8ACkbTLBvvWVufrEv+FNgc6vxL8GMOPEVkfox/wp4+JHg84x4gs+f9o/4VuHR9Mbrp1ofrCp/pTToeknrplkf+3dP8KAMf/hYnhHH/ACH7M/Rj/hW5p2p2eq2ourGdZ4SSA69MjrUH9haR0/sqx/8AAdP8K5/4ZoI/Ce0DA+1TYA7fOaAOyozR2pp60gFozRRikAHpSUHgUA0XATnPQYpwpKXNNAIRS4ozQDQAlOoopoAooopgY/hgbfDliPSIVsCsfwv/AMi3Y85/dCtgU3uD3CiiikAUUUUAFFFFABXGfErP9h2HTnU7cD67jXZ1xvxIydH0wDqdVth/49QB2I6VU1Gxh1Kwls7gMYpBg7TgjnIwatjpVHV786dpc90E3mNeFzjJ6Dn60na2o4puSUdzHPhGwkSdJZ7uQzoqyM02WIVgw57dAPpTj4Ws2t7mOSa5l+0KiF5ZclFU5UA49cVkXF7qaz6h/aDosyaYZMW0rqn3zg9cgjBGc9uopb7Wb+TSLmGzVRDa2SG4maRvM3Og+4fUZyc9faobjbY7vZ19LS3t+n/ANdPClkq3H766aScxsZXl3MrJnawOODzTX8JWbom6e7M6y+b9o8396Tt24Jx0x29azLvxfNprLB5ERS3gjkcySEvNlQTtC524z1bH5c1av/E9/A17Lb2cDW9l5bSmSQhnDqDgYHB578f0LxRHs8TpruX18LWa6Tcad5k7RTy+czM4Zw+QchiM9R71YOiwG506YGRTYqyRqCMEFdpz+FZt34ivUe8ntbOOSyscCcs5DscAkLxjgEdetVb7xq1pqAiWCIIApEUsnlyyhl3ZTPyfmw6HpReBPJXf9f15HRaZpkWlabFYQF2ij3YLnJ+Zsn+ZrLtvDEb2Mdhdl2trW7M0KKww6nkKwx0BJGPaqkutPYaneGG3klea+itgst2SoJj3fKMEL06Dr1p03i2aytWa7toFnW8NqdspEYwobcWxnuBjBNNyj1BU6/2d3r/X3l+bwvZNcXEsQe3Fxam2kSEKqlSc7sY+971Ha+FbW3uLeV7u8uRbAeTHNLlEIGAcADpUmi+IotY064ucIvkMyuUYspwM5BIBxg+lZ9nq95Bp1g4j+03+qytIqSSFUjGM9cEhQoHGO9K0VZgniNYt/wBW/wAixJ4Qs3mc/absWsknmPZCX9yzZB6Yz1GcZ9at2mnz/wDCQXepTptUotvAqkH5ByWP1P8AKsHStZu7dJ4/Ka5vbrU5kSOW5JSPGMjcQSFHoB+FRQXl3NdDz5J4mOtpE0YuGIA2crnuvfGMe1HMlYt0q+vM+h34I6UtYPhyaYrfW00pkNtdvGrMcnYcMuT34b9K3qtO6uck48srBRRRTJCiiigAooooAKKKKACiiigAooooAKKKKACiiigAooooAKKKKACiiigAooooAKKKKAKGq2H9paZPaF9glXG7GcVmyeH43udOmWRV+xKynCDMmV28n9au69dy2WjXFxAQJUA2kjPORXM6dr1/JqlqiajbX9uwZ7oJalDCoU98/wB7A7/TnIym43szppQrODcHpqW7Lwc9pKgbUWe3jzsVIESQcY5ccn9OQKbbeD5Irvz5NRViqOqhLdUZsqV+cj72M5qxB4zsZLhUkhlhjcMVkdlI+UE8gHIyBxxRH4pivLS5mgt5o1WGR45gvmISoJ52nAPHRsenWi0EW5Ym7b/Igu/CM9zbWcA1CICC2W3IktQ4bH8Sgn5TUp8LTx3NvLDqMqbLIWcpC/Oy8/MrZ+VueDzSr4oW2Syt3gmurua1W5PlIqlgepC568E4GaefEVwNcWD7JL9la1Ex/dHzF6nJGc47YxnNCUBXr7evYpWPgue0nErX8Lbbd4RstQmdwxuPzcnnnPWrt14XN6NOjmugYrW3kglVY8eaHTYcc/LTofFaSSzRy6fd2zx27XIWYKCUHtng+x9DT7XxRBPcrDLZ3Vsrwm4SaZFCMoGexJ6c0RVOwSniZO/6FWLw1fyWRsr/AFXzbVYGgRIodh5xhmOTuwAOMf8A15dC8NzaXdedLdQShY/LURWqxk9PmLcknA9cU+DxVbuPMuLS6tYmhadJZkG1lHXoTzgg4qfTfEUd/em1e0ubaXyhKomVRuXvjBPI4z9RjPOC1O6sS3X5WraddjbWnU1e1OrU5gooooAKKKKACiijvQAUUd6KQBRRRTATHNLRRSsAUhpaKQCcUtIRQKSeoCDrS4poPPSnUIAHWg0UdqEwFoooqwCiiikAjdK5H4b/APIpqfW4m/8AQzXXHpXH/DL/AJE6P/r5m/8AQzSA7HtTTTqSgBKKKM0gDtRRjiikMKMUClzTWwhKWkpR0prcBaKQ8ClpoAooopgZHhnjw9Zf9c61xWN4X/5F6z/651sim9we4UUUUgCiiigAooooAK4/4hAtY6Io6trVoB/31XYVyHj7/VeHf+w9Z/8AoRoA64dKq6hZwX9lLa3KkxSDDAHB/A1brF8UyPH4bvXjd0cIMFWKkcjuKT2Kgm5JIrQ+FLGJZ/3t1KZ4vJd5p2kJXOerUXXhKwunYtJcxh41jkWKUqJAowN2OuMVQ1LxhNp+pXNotmjraBC48zMkgYDkAZ24yPvYzkYqzeeI763a6aLT43gtrhYWJl+ZtwXGBjAOXHf+dS3F6HSoYjR338x1z4P067kmZ5LxBMqrIiTkK20bQSOh/lVyTw9aT2t5BI0uy7KmT5ueAAMenAFZcmtT3PlRXEBhmi1COBxBOcNnJ64Bx7H86ni8TXD3MVqbELcPfNalDIRhFXcXBxzkYIHoetK8BONdK19v6uT3fhWyvLiWRprpEm2+dEkuEkwABkfh2qO78H6bdySh5LlIZmDSwRy4Rvw7fhTY/FDvp9jcm0UG5vBbFfN+6OeQcc9OlZ761d6rNpVwsH2exlvNsbrcMGkADAhlAHB9DnpQ3C1xxjiOrta/4f8ADG62gWjzCUtKGF0LrqPvhdoHTpjtTLjw5aXAcmSZJGuPtKyI2Cj4A446cDg1kabrdxBb20dvaPcPdXM0S/aLwsQV77ivT2xwM9elOn8bra20ZuoIILhp5IGEk5Ea+WQGbdtyRkjHHcUc0LahyYhSsmbthpMVhZPaiSadZGZpHncuzk9ck9u2BxWXbaAZdOtrW6mljksJW+zzwuN23PBOQR04IIqax8TRaj4Zn1aJEAiRyUDhhlR2PcH+tZ88GpnRLS5F7dsjRGe5S2GZpXbBVUzwoBPTgYHpTbRMY1Lu7tqXB4SsxapFHd3ayxztcJOsg8xGbBPbBHHcGprfwzY2oTEs5K3X2vLuMmTG0k8dMc1zctvc33hyDWpNXvxduyIy2100cX+s2cqMDdjr7g+lXprCRdZtdBXU9QFu0TXMkjzkySHOAu70GOlTeO9jV06mzn3v8tzc0Gynsbe4a6Kme5uHnYKchc9Fz7ACtncB1rjbiK+0LR5LqS+a7axufOjHmnLxEgFJPfBPPPNN1HxOlnqFxfMy/ZbfbaR+ZJsjMpBdyxAJAUAA8HvTUlFWMnQnUk5LX0+X+Z2uRRketcfYeN4tTAS0jgmnFwkDrHOSo3AkMG29PlPBAPH5yweKbtzB52mRoj3ZtHK3G4q/sNoyPfj8e9OcSPq9S2x1RZc4zS7hnGa4q08SanbaWZ7i1F3LJfNbRqkgDc7jj7oHGAASRnOTjpUz+IXsL28lubaYTrFB/o3nBlDv2XjH1PtSVSLQ3hqibR1+R60Vzdzq159n23djNayLcQoGgmDK+5h0YqD7EYH9aiXX7q2i1W5uIY/KtpQgzKAFOFyCSAMc59ecelPnQlQk1c6jcPWjNcRN4rlv4rKSzXDfbkiYRSZSUFSeCQDjp2FXJfED3EggkguLa5gvIYpFikUghydpLEcr6jg0e0iN4aotzrKWuaHiaTz3RbBzAl4LNpRIOGJxnb6dPzGM1UTx5Ztqa2hjCq0/k7jIM9cBivZSSOf0FHPESw9V3sjrsikJFYupXcsmr6fp0btGJS0spU4bavIH4msTSb+4vryeKfVdUSQXLRokNorRABuMv5RA98t6Uc6vYI0JOPMztc4pN64zuG317Vyrx6l/wkiaZ/bV4IXtWm3rHFuB37cA7OmD6UyFdU1Zr+6t9UaD7PO0NvCiqI/lPJc4yc/pjilz+Q3Qtq5K3z67HXg06sGGe8ttfiguZg8V1BlUA4SRMbsH0Of0rdU5FWncxlFxt5i0UUUCCiiigAooooAKKKKACiiigDP1ewGp6XNZmUxCUAbwM45zWbdeHILq706cSLELQOrKqD96GQr17dc96ueIr2XT9DubqFlWRANpYZHUdq53TdevX1CFDqFvf2xV3uHS3MXkKFJB6njIx+dZycb2Z00oVXDmg9Nf+CX7HwtLaYRr9WhRCkYS1jWQZHUvg5POeAOlVB4LkkaaS41BTI0MkSmK2WEtuUrl9p+fAOe3NWrfxlZSuvnRSW8TI8iu5DfKoJOQpJBwDx7Uh8UfaNLu7mG2mi2WzzwysodG2jPY4B6cEjNK1OxX+1JttW+4j1DwlPeWlvAL9AI7ZYD5lsHBIH315BQ/Q+lPn8KyvOjRalLEhsBYyEJ85Az8ysCNp59D2qWTxOtsbeAW091cPbiZvKVec+gzyeDwPzpD4guF1427WM/2P7KJiRHl175I6/7OMdadoAvrHTzKlp4Ou4GkL6hbndaSWw8u0CY3cBjhuT0/Krtz4Ya8Fqkt0BFFZvaOBH8z7l27gc8fkafD4oiJuFntLi3kit2uQkigFkH48H2NLa+KIJ5mWa2uLVRbm5DzoADGO4wT6ii1MJPEfcQf8I/qM9jJY3uqeZAYfKRYoAmDxhiepxjp09c1Lofh6bSrlpZZ7WX5dg8qzSE9epIJJ/z+BF4rtmLme1urVRCZ0MyACRR124PUZHHvVrS9dj1G4a3a2ntZgnmhJ1AJTpkYJHXikowTREnWs7rQ2F4p1NXkU6tTnCiiigAooooAKKKKACiiigAooooAKKKKACkyKWkxUgJSikpRSV7gJRRSgUkACgiloqgCiiimAUUUUAI3SuM+F/8AyJMPX/j5n6/9dWrsXJ2nHWuR+GHzeCID2+1XWMf9fElIDsM0ZoxSUtQFNJQTzRQxoKKKKQwpM80tBAyKBBSgikooT1AU9KWjqKKtCCiiimBjeFwB4ds8HPyVs1jeFv8AkXbP/crZpvcbCiiikIKKKKACiiigArkPHx/deHf+w9Zf+hmuvrjvH7EL4bH97X7Mf+PE/wBKAOw7VU1Cxj1GyltJ8+VIMNt4P51c7Vma7eXVjpFzPZQefcqn7tNpbLdMlRyQM5wP060m9NQvy6lC78J6feTTSytcAzMHZUlIXcOhx0z9asyaFazQTxSGQpPOs8mGAO5duMe3yiuP1LxFrsnhi/k/tHTI5raaMTSQQyxyRxsQACknKHPc9RngHmruseKdZ0m5nkB02a2sY4jdRJFK0jFgCSGB2xjngNkkD3FSuXcPrcv5np/X6HRf8I/Z+e0x8wu1ytyfm43qOPw5qVdHtV1ZtT2MbgpsOW4xx29eAM1iN4mv4r99NlS2+2tqawQhY2ANuw37iN2SwQMCRxnHHUUsPiXUJdKvLkpbCSLVxZIAjYMZlRMn5vvYYn06cUe6J4hvW/kW08K2MU8EivdbYZvPijMxKK2Qen4Dr+HU0tt4TsLeaGSKS62wymWOEynYrE5OBXOa14i1e+067u7XyoNLW6W3jdGZZwVcAuSDja2MY4POc9QJNO8RahbRTLEi3Ek2v3NoFuJXICAtgAnO37o9hzgei90f1yd7cz/q51EHh6ztWt2jEhNvI8se4g/M4we1RSeFrJ3Vw86SpPJcJIkmGV3+92xj2rCk8XatbwyadPHYtrYuTbhoo5WhA2CRX2DLnAYAqDkkHkCug0PVru80mWfUIBFPA7I5WJ0V8AHcqv8ANgg9/Q1XuvQFiZN3UiaPSLaLSJdNUSeTKjo259zHcME59az4/D7zafYLdzyw3dpCYRNbyFSy4AJz6EAH2rLttY1WLRdJEEsM2qawXnjlud3kxKRvxtU5wFKgAEc88Vmr4oey0zUILu/jt7q51Wa1W4luAY7UBV3MC5HyjJwB3YdMkhOSuL6w46JnYx6FYxaOmloJFtlYOPn+Ytv3nJPvS6roVtqk0MzvPFcQg+VLBIUZc9fr0HH+NcT9rurz4aJrH9q3ovbYSgtFcldzeacB8dcDGB6VvS2k2inSbuDUb2czXaRSrdXLSKyyDGAOmQdpH40rp9AWIle6fmWrnwxGulrpNorm1uJt93JJMS7Dgtz3JwB7Vc/4Ru0+wR2o81fKmM6Sb8uJMk7s9+vetpeRTqvlRr7WbtqYkXh22jaNy88kqXH2nzHfJZ9uOfb26Ui+G7NUiUNNiO9N8PmGTISTg8dPmPFblFLlj2F7SfcwF8L2ymMebcGOO7F2iblwHwfbODmpL7w3Z6hLdSTGUG5CBijYK7PulfStuijkiP21S97mB/wjNu8jSy3F1JO8sUryu4yfLOVGAAoH0GT6mi48MwXEs7NcXSrLOlwFUrhJFAGRlcnp0OR7Vv0UcqBVZrZnNHwjasxc3N7vM4uN/mLneBjPT9OnFPTwtbK5lea4kna4juHldhukKfdBwMbfYAV0VFChFdBuvVf2jFXw/AkbKHmO69+29R9/IOOnTj/69V4vCsMdwrpd3iQrObjyFlCqWJzyQNxX/ZJxXRUUckd7C9rPuYt/YztrGn39sufK3RSqe6N3/AjP4mrGmaXFpsUqRGRhLK0rFyCcn6DpWlRTSSJc5Nct9DN/stP7ZGpFn8wQGDZkbcFt2emc/jWddeF1ma5WK+uoLe6YvPAhUqxPXBIyue+DzXR0UnFMpVZrZmDDp9x/b6TSR7bO0txHb85JZvvH16ADmt1RgUtFNKxMpOVrhRRRTJCiiigAooooAKKKKACiiigDL17TpNW0eeyinEDy4AkKbwuCD0yPSqF54cW7vrSdXSKOKOSKVBH80quu372ePXvV/X5rqDSJDYyLFcs8ccbsm4KWdVzjv1rJHiBzcac8kn2eIJcfbVdMbWjUZ6jgfxA9xz0NZy5b6jVeUNE/6Ymn+Frm0YRvqCG3SNkj8u1RZBkYBLnJJA/P9KqJ4MugtwZdQgMs1s1uGhtBHnIwWYBvmrY0/wARG9uLWKbT7izF3CZYDMVO4DHynBOGwQcemfSkvr6RNcFr59xFF9nD/wCjweYS24jn5W4xScIpWNPrVRa338kZ2p+E7q/SJEv4VVYFhIltQ+Cv8SnOV/CluvC17JcAw6l5cZsfsj5hyx+U/NnPrtOPYjPNbEWorBd2lq5uJPtSyMkssYTlcHaRgckZI4/hNZQ8VL588jWt4wW1SaO3VUJkDSMi7eckt8uATgAj3p8sb3GsVNK1ytZ+DryAzs+oW7GWze2xHahAM9DweffPWr03hmSfYstz+6XTzZEKpzk4+br7Djmmr4kmgu9RFzayD7OsCxWyFWeR5M/dOcHnA68bW7VLJ4q8mBzLpl0LtJ0hNorRtId/3WHzY2nB5JHQjtS5IbCeLm3dshXw/qdxYT2WoaoJoHh8uMRwBdhBGGPrjA+tT6BoFxpc0ktzcW8pKBFENqkWPU5HJpx8TOtruOmXP2w3H2dbNWjLl9u/ru242kNnPT3pX8RzCGAro181zKzg2p8tHQIcM5LOF28jBBOdw98HLC9xPESkmr6M3l4pcis6DWLS40g6mJQtsqM7swxs253BvQggg/SsW58V3CaVfXB0e7tJYrR7mD7Xs2yKO52sSMZUkHBweM9K0ckZNpK51YYHoaNwzjPNc/8A2pcxeCZdUlVxcpZvPiUKPmClhwMis+y8QefdaYtjqsOotPJtuoY9jmJdhJbKfdwcA5z1xwSKTlYXMkdjRmsOHxGs1/8AZxZXawMSkN20P7qVsZwOcgdcEgA44PK5qS+KWlsL+eKwvIIobWS4hupYleOVVGQVAfvwQH2Eg9qfMh3OnpM1hN4iaO+isxpt9P8AdWa4hjQpCxAIDjdu6EH5QcZGcc1Xt/FMzwXkkmj6huinEUMCxqZJTtyQPnwPXLFRgjnNLnQX1OlyKWudPiqL7JbTLp188tw7xLaqi+akiqWKtltoPGM5xyCTjJA/iuH7DFcW+nX91NKzILWGNRKpQ4cEMQBtPB554xnIo5l3C6Oiorn5PFdmDCLeG6u/MRZGFtCWaFDn5nHUcqeBluDxxW3bzx3Nuk0TB45FDKw6EEZBp3QXJaKKKYxO9B60tIakBKd2pBS0IBtFLSUtgHUUDpRTAKKKTvRcBaKKKAGtyMVx/wALjnwFat63N5n/AMCZa7HFcd8K/wDkn1n/ANfN5/6VS0AdiaOtLRQAmKQ06kxSYCUUUVOowoPNFHemrgFFFHektxjqKKK1JCiiigDE8Kf8i7aD0T1rbFYnhP8A5F21yMfLW2Kb3B7hRRRSAKKKKACiiigArjvH43f8IyuSCdetcY9tx/oa7GuP8eDdN4WH/Uetz/47JQB146VU1KxttSsZbS7UtDIMMASD19RVsdK53xtdXdn4WvJ7ObyXjCkuM7gMj7uOhpSdkTJpJtgvg3SBZ3dsy3Eq3QQSyS3DvIwQ5UbicjFQ3fgfSL+R5LkXblwu8fanAdlUKGcZwzYHcHuetZ954r1iG+ns7azhnmskjE6JBM3nOyBsIVBCDngv1/Cl1HxZq1tb6nfRWVqLPT2j8xZi4kYNHGxXgYBBfrz9O9L3TLmpnSf2NZHWE1UxZu1i8oP/ALOc/nyefestvBukNfteE3Ibz/tQjFw/lLLu3F9mducjuPX8Kc3ivUGj1C/tba2bTtOmMMyuzec7KFLbewwWx3z7VmQa9fwa7rl0zeeA1pb2cBldY90uMccgHByxI65wfRNx6j5obHQT+CNHubyS4ZblRJIJTClwyxeZ3cIDtDHucZNWIvC+mwNG6pIpS/e/XMh/1zZ3H6HceKy7rxRqunRahFd2du93ZRJcsYNxR4SQGPPRgMnqelQXniOXUb2xe2JFl/bMdpFJFI6GQiJ2fcONyZwAOhxnkYo90d4LobV94U0y/Nw0omWSaYTmSOZkdHCBAUYcrwB0q7pmlW2k2ZtIPNdWYs7TSM7ux6lmYkk/Ws/w1rOo6yk09xbW8VskjxoUZi7FW4OCMAYx3OfaqNpZJ4lOo3Ut7qNsVvGt0+y3bxYSPKgYBxySzevIz0GGmugJxtddSaDwrFNottp+ozyFrNyLa4tZWhkROgwy4IO3g881oaV4d03SbWS2ghZ1kkMp+0N5jFiACcnn+Ec5rgIPtR+HsWrHVtUN3c3RhZjePhVE7L8ozwcKM+vPrWnrYuvDkOo2lpqeo3KTaRdXA86bzHt5EUbXDHkA5wOeoqHJJ7Ee0ja7R1K+GdNTw4+hBZBZMCCN/wAxy27731p2o6ZcXt7pSxlBZWsvnS8/MzKPkUDHTJyef4feuP8ADtlPqscXnT+KIHe1Li5mvCYHYrjIGc/xbh9BXYeEtSl1fwzZX0/+ukQiQ+rKSrH8SCapO5cZKWljbUYFLRRVmoUUUUAFFFFABRRRQAUUUUAFFFFABRRRQAUUUUAFFFFABRRRQAUUUUAFFFFABRRRQAUUUUAUtQtjd2yorbSsscnTP3HDY6jrjFY974VtbvXv7TOQJIXhuYiMiUFSoOc/LgEjpzkelX/EE13BpDtYSpDdNLFHHI6bwpaRV5Hcc/8A1xWcmvtJNayzN9miS3uHu43XGxoygOcjOBkkHjIIPeodupnJxvZkmmaHewXlvLqGoLdraI0dsFh2EA8bmOTubHHYdT34fqek6nLrCX+m6pb2n7gQuk1qZd2GJyDvXHWpLDXXuruCC5sJrM3MRlgMrKdwGMqcE4bBBx6e4IFXUNQuz4laxS7nggS0SYeRbiQsxdwc/KcDCij3R+6kP1DQbvV9C+xahfq1zuyLm2h8sqCNp2gk4O0sM575qO88MNJdzT2tz9mJs4beABNxjaKQurdeRnHH15q7BqX2W5tLG4knmkuVkeOaWIR5KkfJjg7sEkcchSazYvFTPdXEv2e5eNbSKaK2RFLSF5GVdrbuS2AcHGARkjnD0G7dRh8LX12t5JqGowTXdx5LI8driOJ4ixHys7ZByARkdTzzxZg8O3K2kIuLi2a4W6juHNvbCJCqHhAuSfxJNRx+JLiK61I3NpMDCYUhtFKM7u+eA2cHPHJOBg9hU0vitYIcTaddC8+0rbfZEaNnJYEq4O7btIBOSR0I4IIotFk+4OvNBuZLmS8tLtIbsXPnxNJHvQAxrGVZQRkHbngjtUF34f1GaK1n+12lxqMKurSXVoHjZWIOAgKkYKjHOfU8k1abxG62oLaXdC9acwLZ7oy5baGzu3bcbSDnPt1pp8SSbIUTSrx72TeWs8xq8aq2CxLMBtJxggnOfrhcsR2jYuLpEf8AYUmlyEmOWJopGjVUJ3A7iAAACck9KyptA1a/tbuLUdQtpGkspbSFobYpt8wAFmyxyflHTHetiDWLWfRzqiyAWqxmR3P8O3O4HryCCCPWsi68WTw6VfXDaVdWs8Nq1xCl1sxIo75VjjbkFgcEA8ZoaQS5bamnd6W1z4Yn0kSbXks2thJjoSm3OP1qvdaG06aTskRGsZ1kZgvLgIykfjupk2r3kHgmfVpI1S8jsnuNsqgKGCkjIDHjp36Vl6Z4nku9Qs4rXWNP1Tzm2zw26ANCNpJbIY9DgEEfxDnPFErdRNxLll4ZntL+CTfYmKGV38xbRfNkU52qWPQqT94cnA6cmq0nhK6nNwXmtYmks5rZnt4ShnZxgPIAcEj6ZyTyBxWpB4kjmv1t2s7uKGRikF1JGPLlYc8YOQMA4LAA9j0zXPivzdPvrqOxvLeKG2eeG5mhDRyqoPICtn0O07SQeKn3bFabIi1Pw3dahchhJbptMRjuUQpPDtIyAwPzA4PB4BbPIGKdfeHru6nZnlilt/tYuDbNuUSqF27W5wcHB9DjkdMXX8Q7NSSyTT72cblSW5hjUxxMRkBvm3dwcgEDIyRVO18WtcWlxOdJvy6XJt44EjUvIf8AvraMYOSTjj3AqXGDsHu7DNN8M3VnNYSTzW7G3upbhhBF5aEPGUCquTgDPqeBUlvomoWExmtpbeVjNcuUlBUESuHHIzypAz6jPSpv+EstjaW8y2l40s7vGtsIsyq6AllYA4B49ce9OHiiB7GG5htL2aSUsBaxwfvVKkK+4EgDaT689s9aq0LitFGdc+FLueV55ZLK8nktUiaS5t/uSjOZFA7Hcfl46DmunsLc2llDb5U+UiplVCjgY4A6fSsebxZZpHC9vBd3iSIsjG2gLeVGwyHccEcA8YLe1blvMlxAk0bq8cgDKy9CD0qklfQaSJaKKKsoKQ0tJjNSAUtJS4oATNBFIOtOoWwBSGlpKAFooopgFFFJnmkAlcd8LP8Akn1l/wBfF2f/ACZlrsc1yHwuXb8P7Ef9Nrr/ANKJKFsB2NGaKQ9aAFoo7U2huwBR3oxxSc5qGNC0UmT0xQM96EwYtKOtJSjrVLcQtFFFWAUUUUAYnhTjw/agcgL19a26w/CZJ8O2hI/h/rW5Te43uFFFFIQUUUUAFFFFABXJeOcibwwR1Gtwn/yHLXW1ynjX/j58Lf8AYch/9Fy0AdUOlU9S0+DVLCWzukLwSgB1DFSec9R9Ku1la/fS6fpE91DNDC8S7t80ZdcZGRgEEk9Bz1IpO1tRS0V2U5vCWkzyRySxSkrGkbkTuPNVBhd+D8xwOp5Pepp/D2m3Npf28kTCG+dWnAkIGVCqMf3eFXp6Vzjahq06aHPrFlbpPLqA8tAjoUTAAJG84bOeDkdOM1Si1XU9X1Hw7qFw9stnc3Uht4YQwdQMj5zkhjj6YNK6MHUgun9f0zqrnwlpN5dPPLA58wgyRiVgkhHQsucGprnw3p10dQ86BmGoeWbgeYwzsACkYPykYHT0rCs/EutN/Z19cpYf2df3X2ZIkDCWLJYAlicH7vIwO/4S6R4o1HVLy0shHbfaInuF1EKrYjCOUTbzwWPY56N6Um4lc0GbFh4csLBLlI45JDcrtmeeVpHcYxjcT0x2pIfDemW1nYWkUDLFYz/aIBuOQ/zck9/vHr61gr40vY7TQLq4hh2Xtrc3F0sanI8qPcAmTx+OarJf6zdeJvC8+pfYhFcedLELUuMAwsdrAn5sZXn17d6LxQnUh0/rb/M7HTNMtdKtnt7NNqM7SEMxPzE5NR6ZpjafPfhdv2e5nNwgBOVZgNwP4jdn3PpXIaJrWryWWl2OlpYwl9Pa5Y3IlcKVcqQCWyRkjqfxp8PjjVdQS0WxtYEke0W4lLwTTZYsQFCx8qOM5OeuO1HPEI1IWR0beFNKGgxaOYpBZRuZFAkO4MWLZz16saZH4U0mKG9i8uWT7ZAbeZ5JGZjGQcqCeg57VV1zVrmXwvabUktbrUZIbYqQVaEyEBvcYG7B+lYXxAvEtBYabb3S2n2eJ7vcZdmNikRKCSBy3HJxgHOOtDcUOUoxV7HbPZyWui/YtN2pJHB5VuZWOFwMAk4J44pdF06LRtHtdOiPyQIFz/ePUn8Tk/jXJ61fWGr+GdN1JmmnvZoitrb28joZZjgMpxjgMvPpg1S1Hww+leCJbu4vr19Qt4y+5bpwoYkcdeQMDr7+uKTaWtgc7apbI9J8xMgbgCenvTq4M2p8Ojw5cWs1yUnvFhmWSVpMiVPVj0BRfzruk+6KtO5pGVx1FFFMoKKKKACiiigAooooAKKKKACiiigAooooAKKKKACiiigAooooAKKKKACiiigAooooAqahaC9t0iLFQsscmQP7jq2Px24rKufDVtdancXrs2y5tZLe4iGcSBto3ex2rj349KseJJruLRm+wTrBcvNDGkjKGC7pUXkHqMH/AAqjBr37yCe5ZoIo7W4e7iZT8jxtHnqM4GWx2III4IqdLmcuW+pPp2h3dvfpdahqTXxgVktl8kR+WpxksQTvbAHPHfjmmanoWoXGtNqWn6qtm72ywOpthJkKzMDknj73pU1jrk097DbXenzWZuELweYyncB1BweGAK8e/U4OKOo3l2/imWyGo31rbJZRSqtpbJIS7PICTmNz0UegodhvlLF3oE2p6QllqN+ZrgPlriOMRnaSQwAB4yjMuR655ptz4bd7y6uILoW5kt4IoQkQxEYnLKeuCMkDGB0qzbX62s1pZyz3M5njkdbi4RUJ2kZVgFXBw3Hy9FP40oPEazXlzLsu3UW9vIluFjw3mO6qVIOctgZDEAcd84HYHy31Ij4UuLm2uxqGoJc3c7xyJK1sBGjJnb+7JIIweRnn1zjC2nhGWGC1ElzbCaG/W7drezESsqqQEChuOCeSTyTSx+JJLWXUpr+KSJIniSK3JTdll5+bOMd8k4AB6VN/wl9uIImNrO00tytqkMbRuWYqWBBDbdpAPOe3Ipe6SuRomutCuJblrq2vBBcifzo3aLcoBjVGUrkZB257c1n3nhCa8gjla7gm1ERvHJPeWonQhmz8qbgF2knGD04Oa1P7dfaqfYLgXbSmIW3ylshQ24sG2hcEHOe4HU4ph8RnaiJpt5JdEMz2q+WsiKrFSx3OFwSOME57dKPdKfLYsjR4ToUmlFQIXiaNvLVY87gcnCgAEkk8YrMm8Pajf2d7DqWoxzPLZyWkTQ2/lhQ/3mI3HcxwO4HHua1odZtJtHbU0kzaqjOzbTlQudwx1yCCMeorJ1LxLPb6RfzJYz2t3FavPEtyqkMB3wr/AMJZcjIPoKbsJ8ttTSvdMN34bn0rzdrSWpt/Mx0JXbnFR3WlNcPpTpIiyWUocsVyWXy2Qj82B/CobzUbm38GzahlluY7Myguq53Bc5wCV9+DWTpfiJb3UrCGx12HVfNZluYowh8oBCd2U6YbaDnP3qT5eoNxuXNP8M3VpqaTSTWJt4mYxiKxVJmznbvck5wO4Cknk+lVv+ETv5IryKa9tEE1pNbobW18rJcYDSANhiPYCtiLxDA9zDFJBcwxTvsguJEASVsE4GCSOASCQAR0JqtceI1l0e7vYkubaKO1e4iuWjV1ZQv3gA2CQcHa20n8yIahYdojb7QLy61NZ45bWKIvGzSeR/pChCDtVwRwdvcH7xHSq8vhnUPMYw3cBjF690sUsTFGDg5VwGGSCcg9OOh7bB1j/TWto7eeURuI5JY0BWNiAQCM56MDwMDviqOn+JnurWeWSyuNy3klskccRJO0nrzgYAOSSBnj0oahpcLRZHpPhy6057czXEMvlTzSkxQ7FIkHQAk4wf0x70Q6BqVj89hd24kM1y7CaJiMSvvGMNwQQPr7cEXV8SWskEDxw3MkksjxLCkeXDoSGU9hgg8k496SPxJbTW8UsMN1K8hkAhSE+YpRtr5B44Jx157ZotAEolC48OalJK0yXdpJPLbJE8tzaKxWVesigcc8/J0zj8ektIfs9tHCMYRQowoXgDHQcD8Ky38S2exHhjublTEsx8iBm2IwyCRjOcduvtWtbzx3MCTROHjdQysOhBGRWiSKViUUUUVQwooopAJjmloopAIKWk70tCAKSl70UAFFFFABSHrS0UANNcn8Nf8AkQtP/wB+f/0c9dY3auV+G3/IhaZ1/wCWp5/66vQB1lFFFAAaSg0lJsaCiiioGFFIKWiO1xBSjrSUoq0xC0UUVSYBRRRTAxPCX/ItWn+7/WtsVieEgR4ass90rbpvcHuFFFFIAooooAKKQnApokBHBFAD65HxzFqUj6HNp2my35s9QW6kjjZQcKjjv7tXXdqQgHmgDj/+Es8RdP8AhCr3/wACY6z9X1PVNatRb3/gS+miRxIFF4q5bkdiOxPWu93qOuKcvzDNANX0PNYpLu3EJj8A6gfJn+0Rg34bD4xnlv06e1QxJcQ3yXsfw71BZkm85MX64RjnJC7sAc5xjHPT09RI44603dk4pWQuVdjzK1e6s9Q/tCH4daiJgxZEN8hSNmySyoW2qeeoA61atdY1S01G6vofh3qEVxdbRM63MXzYzzjdjPJ6Yz37Y9FxS4osHKjyiyWWxuI5ovh1rBaFpDHvvUcKHBVlCl8bcHpjH40+0llsrm3uYfh3r3nWzO8LNdRts3KVKjL8LgkAdBXqG8ZxkcnA/wA/hQzbR0zRZC5I9jzaxvptMkgktfh9r6tDb/ZELXEZ2xltxH+s9e/WqjtvtLa3X4eeIYlt08pGiuI1Zk67GYSZIzzgn+ter4pDgdaLIXIux5tqmuanfaKbCDwJrlv5YU27KIP3ToQUIG/oCBxxxmnx61Ouo3GoTeANfkup1RXLeTIoCjgLmT5R6469a9G3CjAFFkVyrseUTrDPHFH/AMIL4qRIWkaMRtGm0uQW5EvTj8KtJqDJo8+knwT4se0uCTJvMbPzjoTL7D9fWvTRg0HAo5UTyR7Hm15rd/fX2ku3g3xJHaafIZfKEELM7hdqf8tRgDLHv1HHetseNrwDA8E+KP8AvxB/8errzgUdqLFJWORHje8x/wAiT4o/78Qf/HqP+E2vP+hJ8Uf9+Lf/AOPV1uRSjFMZyP8Awm95/wBCT4o/78W//wAepD44ux/zJPij/vxb/wDx6uwxRQBxx8dXYOD4J8U/+A8H/wAepv8Awn9xx/xRPivB7i0hP8pa7LAowKAOJPxElXOfBPi7j009Tn8pKd/wsIbgo8JeKycAn/iWYxk4xy1dptFG0ZzQBxifEKNkVm8K+LEJ7HSnOPyNSDx/bMrN/YHiYEfwnRpyT+S4/wD111+0UYxQByy+OrJiM6T4iXjPOiXPHt9ypl8aaex5sddX3OiXf9I66TFJigDAXxjph62utj66Jef/ABql/wCEw0v/AJ99a/8ABJef/Gq38UUAYP8AwmGmD/l31n/wSXn/AMapP+Ew0v8A599a/wDBJef/ABqt/FGKAMD/AITHS/8An31r/wAEl5/8apreNdIQ4aLV1Pvot5/8aroaQqDQBzR8faAOr6kPrpN3/wDGqafiH4cX709+v10u6H/tOun2ijaPSgDlW+JPhZSA17dLn1065H/tOoW+KngxBl9YZR/tWk4/9krsNozRtFAHGN8WfA6kBteRSem63lH/ALJQPi34EIz/AMJFb/jHJ/8AE12IVc96dgUAcaPix4EI/wCRktPyf/Cl/wCFr+BP+hls/wDx7/Cux2ijaKAOEvfiV4DvoFifxNagLKkg2huqMGH8PqBWbdeMvh1d391dyeJIc3Nq1rLGC21lbAJxt4bAAz6V6btHvRgelKyJcU9zzi1+IPgeK9iubnxdBcyQRtFEXUjaGIyeF5b5QM/oKJfiB4EOsSapF4tiilkgS3ZVUldqszDqp5y5/SvRvLUnJUZ+lNMMZ6xqfqBRZDsjzXVfHPgDWtNWyvfFMTDdkuisrEEFSOF4yrFfxpG8aeBZb25uoPE8URmjt0UJC2I/JZmXHy+rAEeg969J+yW5GDDGfqopv2G1PW3iP1QUWQcqPNZPFXga6Ez3XiiOWeSSOYuYG2hkXAwpXGOuQfWnx+IfBP8AojHxJAZIbxbtykOxXYRlNoXbwvOe5z3Nejf2fZ4x9lg/79j/AAoGn2Y/5dYf+/YoshciODvfF/hSaY3Nr4nt4LsSGSJ2hZ1GUVCGXjcPlB6g+9UrjVfCM8q3UPiS1lu8sJJr63a6DKWL7QDjbtJIXHAHGK9K+wWf/PrB/wB+x/hSf2fZ/wDPrB/37H+FHKh8qOM/4SjwWNAbR/7ZjW3aExFgGDc9Wzt69+nWsy88S+Hb+yvIL/xfZmWa2ktomFsVWNXxklc5Y8DuBxgDvXo39n2f/PrB/wB+xR/Z9n/z6Qf9+x/hRZA4pnFar428I33h6401PE9lC8sBiErqzBcjGccZ+maiuPGXg+e60uRfFenRmxcsdxHzgoyYznjrnv0ruf7Nsc5+x2//AH6X/Cg6ZYE5Nlb/APfpf8KOVMTimedWHiLwba3iSjxVoPlQkmJY440kIxgB3Oc49V2/41W1fwtcQ30U/jXQUM9rLbo1sqw53qAXlAchyMcYCjk+temnStOPWxtT/wBsV/wpP7H0w/8AMPtP+/C/4VLpx2DlVrHB3eveGb7VFuV8YeH0hJQht8YnTaQdqybh8pxyCCeTzjFVTqugosyw+NvDr/6ZNdRx3Dq8eJCSQ6iUbipJweOO2a9F/sXSiMHTbM/WBf8ACk/sTSv+gZZ/+A6f4UeziHKjjNH1rwppvk7/ABdoMgjknkQJdRRj94c4xuwMcgCq8Or6FYqHsPG/hpLhpZ2cz3Mbrtlk8zhRIMEZxnv+Vd3/AGHpP/QMsv8Avwn+FA0PSR00yz/78L/hR7OIcqOFudX0KS58yPxx4XcSRIkzXUkEj7l4LqRIAMjHBBAIzXR23jTwfbwJEvinQgqAKuL+EcD2DYrX/sTSv+gbZ/8AfhP8KP7E0r/oGWX/AIDp/hVKKQ7Izx468Inp4p0Q/wDcQi/+Ko/4Trwj/wBDTon/AIMIv/iqut4e0ZyC2k2Jx0zbp/hTP+EY0A5zomnc9f8ARU/wpjIV8Z+F3A2+JNIbPTF7Gc/+PVIvivw68ImTXdMaInAdbtCpP1zTW8I+G2GDoGlkf9ecf+FMPgzwu33vDmkH62MX/wATSAtJ4h0WRyiatYswAOFuFJwenerP9o2Wzf8Aa4Nn97zBj/PIrI/4Qbwnnnwvop/7cIv/AImnf8IR4T/6FjRf/ACL/wCJoA2RNEWb94vAyeelPWRHUMrBlPcVhDwP4TBJ/wCEY0Xn/pwi/wDiaX/hB/Cf/Qr6L/4L4v8A4mhKwG7kUZFYX/CEeE/+hX0X/wAF8X/xNH/CD+E/+hX0X/wXxf8AxNDA3cijcB1IrC/4Qfwn/wBCxov/AIL4v/iaP+EH8Jf9Cvov/gBF/wDE0AbuRRuFYH/CC+Ec5/4RjRs+1jH/APE00+AvCJ/5lnSB9LOMf0oQG+5G01yvw0Jb4d6MxILGJixHqXYn9atr4B8IqwYeG9LBHI/0VP8ACtqysbXTbSO0sreO3toxhIo12qo9h2oYFiiiiiwAelNxTqKTQDaKKKhpDQgHXNGMUYGc0uM0lHQA6UA0UU1oA6ikpa0QgooopgYvhQFfDViD18utqsXwqCPDOn7uvkg1tUPcbCiiigQUUUUAI3SvBLVrqw0Hw7otwqm11Kaz1CzcqCqsWAljI9mdG5H8R5Jr3p0WRGRgCrDBBGQRVBtA0l7a0t3061MFmyvbRmJdsTL0KjGBj2oA87n8W+I0t7rxHHdxHT4NUFiNHFsDK4DhDtkz/rDnO3HaopvFnipI77U/t9mLO116XTUtjbfM6rIQCWB44wMYz1Oegrvm8H+H21/+3DpcB1Lj99z1HRtudu7/AGsZ965/xZDY6SNP0q08Owag2qag1z5LXZgUzj5i5ODk98dKAOJ8QC80y28Y6taqZrW9uLzS7uPH3WaNRC49977TnjB49T0+g+Jbq0sXtFmiW007wzb3SDYPlcR8kn04HHsatPB4gex1CzbwHZmDUXeS6T+3MeYzABjny8jgDpjpWbfeHb7UVshd/Diwk+xQi3gP9ukERgYVWITLgdt2cHkc0ANPi3xBqUSpbatY6b9l0aLUbq4urcskhcZxww2LjHIBOQeKi1fxHd6Nda5rVr5M99/ZtjiREPlFnbGecfLycZ7kZqa98PahqEGnQ3fw6s5I9OiENuDr7DbGMYRjs+deBw2R19TV2Wy1q5lvHm+H2nv9shS3nRtaDI8afdG0x7Rj2APA9KAM+Pxh4ttoZdOvYY4r24ure2tLq6jjQxmXccyRpI/AC8c857dKnv8AxX4k0ZdU0ea+0261SKS2W1uSghL+ceVERbDuNpwoYEjPpgttND1Cz0O60aD4c2Ys7o5nQ66Wdz/vlC2R2547YpLfw/fQaJNo6fDm2+wzSCSRW10s7MMYO8ruyOMc0AZ8+v6jqUGi2+sgS31t4ks0eGW2e2miVw+0uiuV5wSpDMpHXmor7W9c1g+H9Rub+3+wT+JYoIrKGJkkj2SNgu275htVsqRjlWHoNS10O/s7S2toPhwqx214l9HnXtzecowrFjy2Bxgkj2qNvDdwda/tcfDUrei4W6DrrwUeaDndtB29cEjGD3zQA3RfG/i/Vdctrkacz6NcXvkHbbARxR79oYTeaSzDuNgGQcVofFAmXUPDVt9mubtZ7mQNaW9wYWuAEB2hgRg8Z6jpUEGk3tvrx1uL4Zxx6huLhhq8ewMRgsE+6GP94DPJ55NXb2XXtT1Kw1C8+H0r3Onsz2zjWoxsYjBOAcHI9aAMTw5oNjqa+Ilv1v4LGzeNotLlv5zJayrGSzFw/wAwbdwNxHH0rf8AhXo8Efhi01ljO+oXSyJNI9zI6solYDCMSq8KvQCooG1m31HU71Ph5crPqaqt2y6zERIFXaPlLYXgkZXFS6TfeIdB0yHTdP8Ah7cxWkIPlodXhcjLEnlmJPJPU0AczeeI9b0zxbrjaRJFvvtes9Lj+1Kzxx/uZM8Aj+ILnFWbvXPEd9DcadcXdm2pWGu2tvBcJEyROSSRvQMSR0yBg4P41Y/su8N5JdH4a3ple/TUmb+3oz/pC7trgeZgY3H5fu+3AqwbfUXuZ7kfDi/86e8jvZGGtQjM0f3W4k4xnoOD3FAFDUvE+qSXF74f1n7PNd2WrabD58DSRJIJzuxtUggqFJ6kHIGDjJqW/iPXvD1t4p10XNrLo1nr06zW0iMZ3BkQHy23YAClcDH94mtm4067vNTn1Gf4c3zXc9xb3Mj/ANsQjMkAIiOBJgYBPA4Peqo8Ouut/wBrj4b3/wBsNybpj/bcRRpS27cU8zbwTnpQBl3N5qksS/2dKbeV/G89uu2aQhiA2C+WPyfKSUGB0IA6Vu3njLXxb6xrNm1iulaReGzmgmDCWZo2USlSCQuWJC55wASOxju9EuL2xms5vh7qHlS6g+pHbrUSkXDAhnBEnHBPA456ZovdEm1HVV1K6+Hd884KMw/tmIJIUxtLKJMNjA6jnHOaALEHirxVqUut3Ol29k1jps0qbLhXWWQ+UCibc4BVzljn5gcDGOdDwX4l1bVtUubHV57VZ4oVkNp9mlguIjnB3BxtZeRhlJ7dc5qpHBqEdtqlv/wry7aHVJHlu0bVYCJGYYY/f44HbFQaDYX3hu7kutP+H+oC4kjETSS6xDIdg6AbnwPr1PfNAHpo6UVyJ8S+KAP+REu/w1G2/wDi6afE/igD/kQ70/TULb/4qgDsKK40+K/Eq/f8BaljuReW5/8AZ6Q+MtdVsHwJrGOxE1uc/wDj9AHZ0Vxp8aauFz/wguvkDOcGD/45SL441Ekf8UR4iAxkny4T+X7ygDs6K44+Ob0DnwV4lzj/AJ4Q/wDxylHjm7zj/hCvE5HqLeH/AOO0AdhRXI/8Jzc558F+KB7/AGaH/wCO0HxzcdvBnig/S2h/+O0AddRXI/8ACcz/APQneJx/27Rf/HaP+E5n/wChO8T/APgNF/8AHaAOuorkv+E3n/6E7xP/AOA0X/x2l/4Teb/oT/E3/gNF/wDHKAOsorlP+E1mA58JeJR/26x//HKafHEgIH/CJeJjnuLNMf8AodAHW1l+IpZIPDeqSxMyulpKyspIIIQkEEVjnxwVHPhbxL9BYg/+zVWv/F0WoafcWk/hbxQIbiJ4pCLDkKwwcfN6E0AcRos89trHhr7JdeK1uLmWP7Q2p3EptJkKfvPL3HBPPy/hjnGdux+LttdeIrXT2jtFju7lbWOETMbqNmOFd12BNpOOAxIz+Vp9Z054NJgPhjxYE0xka3/4lpP3V2jPrxVC0Gi2VzDImi+NVtoZzPFZNaSeSjkAZwOSOBgZIHPHJyAXtC+Jkmt+Io9LNhBG8sjRGBbr/SbZl3ZEqOqgkhScIWIweoBNZOl/EZtH8LaKotJ5Guop5Y5dU1FpDIVmZfKEvlkvJgZG5VABXng0tjbaDp99ZTrpPjeaOxcvaW8thK0cJPphQzf8CJxUcdjoUFpbQWmm+ObUwW723mJpjEyRM7OVZWjK8M5IIUEcc8CgDobTxXrN7r9vJbWStZS6OL77ILlXdiT1UhdrN2C7wpBySOBVfS/ikmox37JZ2sjWmnTagUtr0y7RGAfLc+WFVjkfdLjr7Zznj0QwxwR6L41igWxfT5Ik0xiJoXJJDFkJByc5UqaiitNHQyF9P8dyF7B9NJfTTxAwxtAEeBjqCOSeuaAN+P4hXUBhfU9Ea3gudObULd4LkTMwVdxQqVXB4HfHzDOOQLH/AAmmoWemS6lqugtb6etol3FcRXYlDbiAsbZVdrYKk9V68k9cG5Oh3UNjDcaB4weGzsG09U/syQB42UKS2FzuwOoI5qBI9G8uZLvTvHF6r2a2MYm01wIYlYMAoRFGcgfM2ScDJoA6Pwj8RLPxXqkumxpCk6wfaAYLnzlKZAIJ2qQwJA6Y9Caz9Q8XS6D4x8U3F1NNLY6dZWsht/M+Vd7YJA7HnPvTdI1TTtJvmvmtvGl7cGEQKbnSpNsaAg4CpGq54HJBJx1qhrH/AAjmsXGtS3ln4vhbWoIoLhV0mUBVjOVKfujjPfOfwoA0tf8AHWrWOj64v2FLHUdPWGQP53moEkYAdUHzDIBGMehp2v8AxRtfDuo/2bcWe66hije6U3ITYWVTtTIy5wc9unvWfqt54U1iTV2ul8Sw/wBpwRwzn+yZ9qCM5Uj90TnPXOR9Kq3154XvLp7wa/r9pdXMMcF7LDpMytcBBgOP3PyPjjcvTJwBxQB1cnjp21O4trPSJ7mK2t0uZ7gTIixRtHvBIJyfTAz07VFpfj6a9vdKju9DvLG01Tizu2kSRXIGeQDuUHsSOcj61iTa/wCE7ZtdvrS/1OS61GyW2EUmnXG3KRlVwTFnJzyTWV4c1Dw5Da6Lca1rWqTT6dFut7JtNm8q2lYEMQUi+cDkDJIAoA6Kb4qLa6Rb6nNoN9HFeFPsgeaL9+CDuYHd8qg7Rk/e3jA64qyfE271SLSZtF0uZvNvvs08DyxZZgqsEBzjkNnd04qtcal4Ll0LSdOj1rUo59KQLaXP9mTswwADuUxbWBAGRioJb7wv9ktAniXWPtdvem++0yaXcPlyMYC+XtVRxhRwPSgDqB8RIR4sTQJ9MmhllnNurtcRMxPGCYwxdQQQQSBkVmaR4y1jUtOt57oS2Rk1xLNHURyeYpLbo8Z4I24Ld+1Y0UvhOPU7a9j8Qal5dtfNeRQNo0uNzElgxEQZvbnj3PNTWd54Ts44Yhr+otBDqo1SJH0mcFW+bKkiPkHd17YoA6X/AIWNAGmu5NKvY9DhuWtpdVaSMxqwYJkqDuC5PUjuM4OQGzfEYQz3RXRL57G01BrC4vA8exZAwXhd249R27jnJxXNF/CbS/ZD4j1A6M139sbTjpsu13zu2l/LyVyAdp9KnlvPB7aXqlidculXUdTOotKdPmHltuViq/Jj+Hr70AetjpRXJD4leEgv/IWA9jbyj/2Wj/hZvhHGf7WA5xjyJP8A4mgDraK5Q/EnwiFDHWoQD6o4P8qQ/EzwaM51+1yO2G/woA6yiuS/4Wd4L/6GG0/8e/woHxO8Fn/mYbT/AMe/woA62iuT/wCFm+DP+hgtP/Hv8KX/AIWZ4M/6GC1/8e/woA6uiuT/AOFmeDP+hgtf/Hv8KQ/E3wYBz4hsx9S3+FIDraK5H/hZ3gz/AKGKyHPcn/CpF+JPg19uPEumgscYacA5+h6UIDqqK5hfiJ4QcMV8S6VhSQSbpBj8zTx4+8JM2B4m0jOcc3iD+ZouB0lFc3/wn3hIEZ8S6TySB/pae/v7f5zUg8deEyAT4m0YZ9b6Mf8As1K9wOgorAHjjwmenifRv/A6L/4qnDxt4UPTxNo3/gfF/wDFVQG7RWD/AMJv4U/6GfRf/A+L/wCKo/4Tfwp/0M+i/wDgfF/8VQBvUVhf8Jt4Vx/yM2jf+B8X/wAVWxbXEV3bxzwSJJDIodHRgyspGQQR1FAEtFFFIAoooouAlFJ3oqdEACg0Cg0LYAoopaB3DBpaO1FUhBRRRTAyvDn/ACLunf8AXBf5Vq1k+GQR4Y0zd1+zJ/IVrUPcAooooAKKKKACiiigArj/ABUM+NfBv/X1P/6JNdhXJ+Iv+R68HD/prd/+iDQB1fasfxBqsml2aNBGGuJn8qLcjOobBOSF5IAB4HJrYPSqOp6Va6rbiG6ViFYOjKxVkYfxKRyDyeRSeq0Kg4qSctjiNS1PV9Vs7Szctb3BulieSNJbdJiVO0ru+YLwcjnkDnFXk8S3y6r9nMUAtI5ltXX5nk3Fgu8uuUA5ztOD9DwNyDw1YwLEF89zHOJw8szOxcDAySc4xUP/AAh+nC8N0Gugxn+0eX9oYxiTdu3bM4yT3qeWSeh1e1oNctitD4gu5J7eya2j+2NePBIqk4WNRkuP+Alfzqjput3kNvawW1uJZLm6njHnzscFT/eweOvGK6ZNFs49Wl1RU/0qRNjNnjHHb8B+VQw+HrKCS2eMPm3keRMvn5m659qdmSqlFaW/4fUwm8ZTC6kRbMyxQy+RIsYkaQkcMy4UjGexIJxUy+JNSZRMbCAWgvfsjMsx3nLYDAEcdR3P4YzWk/hTT3vzd7rhN0glaBJ2WFnBzuKA7Sc9eOe9TL4es1tTbqZRGbkXRxIQd+4N+WQOKXvdxudC2kf6+8pW2tahJr39lvYwEJ808sU7MIlxkZyg5PHAPen3Mr3niiCzDSJBa25uG2yEb3J2gEdwBk/Uj0pbPwlZWN+l5DcXyurFin2pwjk/3lBw3XuKsT2DRa/HqUWGEkJt5lZ8AAHcrAY9cg+x9qXvWIbp8z5e34nHaFbzXc9vcSNr0n+kf61L0+RgNxlSc44GRjvTYIZb7WL6OVvEbob+SIS2l0RDEu7+Lc3GPYHjpXSweDrK3uElhvtVj2OHEaX0ixnBzgoCFwe/HNa9lpsGn+f5O4+fM077jn5m6/hxSjB6XZtVxMHKTgt9jkbq6vLMa1pCXUzzyyxmzdpW3/vCMqD2C9iPetjTlk0/xLLpxlllgltEmXzJCxVlwh688jB+taF1otnc6pb6jIjfaIBhSDgH0z64ycVHbafOdeudRuAo/diCAA5OzqSfQk/oKai0zKVSEo2XbX10/wAjZXpS0g6UtaHMFFFFABRRRQAUUUUAGKKKKACjFFFABRRRQAUUUUAFFFFABRRRQAUYoooAKKKKACiiigAooooA5zxZqNxptpaSW9ytt5lyEkkZN2FKtk49uv4VmaV4imjnvWu9Rhv7GCDzDPFB5QDZ+7jPJIzXQazpTaobHEyxC3uVnIKbt+Afl6jrn3qhc+GPtN/fSGdYoLq3ETRxxYZSOQwbPqOhFZtTvdHXTnR5OWe//B+/8SC28bWMsczNFKpjgM4AdH3AHGOG+9k4wcfXinXHiRpdEurqK3uLVkjR45ZEDqwYgcYOCeemaLbwxdLaXEVxqSOzxeXG8dqibP8AaOOSe3UcfnUEXhCdbS+ie+txJdKqgxWwRRhgSSARknH/AOul747Ya/zRan8V29vqElh9luZ5YY1ebylBYAgEkJnccZGcDuKYniWQalqUctjcmG0iWRFjiy7ZJA4B/i6j6HOKi1bwjcapcv8A6dCsDhQN1srSRYGCUbqM/wCcjin3nhe4uJ9QaK/WOO7hijwUyylCMEnPPf8AP2FF5glh7avf/gf8Esf8JVbJbX0stncxPZhGkhZV3YY4B64/PGKfF4nth9qFxa3Vt9miEx81V+dT6YPXkdcdRWWPBt0bHUIXv7ffdxxLmO32Kmw56A+lXtR8NPfT38ouI1FzbLEgKZ2Mrbgx9RntReoLlw97X/rT/gj18WWvlXDT2l1BLEqnyZFG589AuDgn8eKv6XrUOoSzQNDJb3MOC8MuNwU9G4JGDWRceHdSv7OeK/1VJHJjaALbgJGV7kZ+bPetHQ9Hl04SyXEkEksh6wwLGAv4Dk5oi582uxM1R5XZ6/Py/wCCbXFLim4pea1OYXFGKbuNLQAuBRikooAXFFFFABiiiigAoxRRQAUUUUAGKaYo2+8in6inUUgIvs8B48mP/vkUw2FmylTaQEEYwYx/hUw606kBTbSdOf7+n2rfWFT/AEpn9h6Sf+YXZf8AgOn+FXgaWgDP/sPSc5/suy/8B0/wpf7C0g/8wqx/8B0/wq/RVIDP/sLR/wDoFWP/AIDp/hR/YWj/APQKsf8AwHT/AArQooAz/wCwtH/6BVj/AOA6f4Uf2Fo//QKsf/AdP8K0KKAMi+0TSEsLhv7LsQRGxyLdOOPpUHgj/kQvDuev9mW3/opa0dYx/Yt9k4/0eTn0+U1n+C8DwRoIBBA063Ax/wBc1oA3aKKMUtQCiiihgJjmkPWnUmKTASgUYo570LzAKUCkpR0pRAWikJxSiqQBRRRTAyvDeD4a0sg5BtIiD/wEVq1j+FV2eEtGXGB9hh6f7grYoAKKKKACiiigAooooAK5PxHj/hOvBuf+e13/AOk7V1lcn4jG7x14O5xia7P/AJLsP8/SgDrD0rM1jUWsIE8tA0sr7E3AkA4Jycc9u1adUr/TbfUYljnDfIwdWRyrKw7giple2hULcy5tjAm1fVJI7QRxJFKZ/LfcGVJARwQSM49e4q7JrF7GL2X7HGYLVimWlClj8vrwAM5P6VOfD9qbdYvMnBWXzRIJDv3YxnNSyaPbTWlzbSbzHcyGR/m5ycdPToKyUJp7mzqUnZW/q5mReIZfs9xJNFF/o4SR2Rmx5ZPJGR259qlk1N7kO0P+pW7jgRkcgscjd26c4/CrMGgWcKXKbp5BdJ5cvmSliRgjqeR17VJDotpBZQ2cYcRxSCVSWyxYHOSfrRy1AcqS2Rk3Wr3sllqT+SscNs7RiRZSrEggDtxwTk/Spr3Wby3nuVht4ZI7aNHdpHIJBHTgdf8A69XzodqbS7tcyeXdSNLJ83OTjOPTpTptFtpmumZpM3MaxyYbHC9MfnRy1e/9a/8AABSo31Wn/Df8Ex7/AMVG2unijiiYRKjOjOd7bhnCgAjp64rS1S8b7LbRwllN1Ise8HBRTyT9cfzpk/hmyuHdjJcoJECSLHMVDgYAz+XarOoWHnwW/kgCS3kWSMZwCR2PsRkU1Gpyu7BypNrlRgX1zdHXrqFTqUkSIm1LRgNpxznNTahDcoumvHe38ZnljhdWlAwCpznj73FaNxoFvc3j3f2m8hlkADeTOUBwMDpVmTS4ZYbWOSSV/szrIrM+SxA7nvU8krO5TrU7xt0Wpz180tprSWj3eqvAtsJN8RLsWLnrhemP6VNYXd4+n29zJPIwF9sUPjc0bEKA+O4JzW8LCL+0Wv8AJ80xCHnGNoJP581RbSPJEEFtjyPtX2iUMeeucD/gWKHCcXcFVptKLX9dTbXpTqYp47U8V0HKFFFFABRRRQAUUUUAFFFFABRRRQAUUUUAFFFFABRRRQAUUUUAFFFFABRRRQAUUUUAFFFFAGbrN21lpVxcIwVkTKkjIz2rn7DXLs6hGkuoW11b+U0twyQlfIULxk5Oecccd639V099RjhiEwSNZlkkVk3B1H8PUY5/lTr3T47vT57QERiVNu5QOPQ1lJTcrpm0JQUbNatlCDxHC0oFzazWkbxNMJJsAbVGST6cc1JB4hhnEjva3EVukZkE7AbGUe4PH0NQpod45ee51ES3SxmOBxCFWLPU7c/N+NQWvhu8thdst/Es8sYRHjtQgGD1YZ+bsO3epvVLtQsydfEXn2c8qWtxEFt2mjldcow7cg4z7VWk8RXFrcRiSCS4QWazSeVHg7j+OAMDP40Q+FZEiuw94he4CqTFF5a7QwLcA/eIGM9qku/D15Pe3EkWpLDDOixMghBOwDGAc9evNQ3Wtc0X1dPy/wCG/wCCTtrkZurZ94itjbNcSmQche39asadrseoXTW32W4gkCeYBKoG5c4yMGql14bE8V1GlwEWWCOGIbM+WFOfXnJFW9I0g6csjyPA8rHGYoVjAHHHHv71cXU5rPYyl7HkutylrGrzW+prZQXdtaAReY8s67gecBQMjnvSWevzRad5t3C9xcNMyRLbR4Mqj+IAnp71dbR1k1C9upHjczxrHGGjB8vAI79azpPDEogs1iuYGaCMowmgDowJySB1z+NZy9spNouPsXFRf9f09C83iW2FnDKsM8kkxYLCq5fK/ezzgY+tB1kzNZNEHhE255EmTBVV65yeOe/NUr7w3cXEEUENzarAsZBSS1GN56uCMYNWIdCuYEXZeguln9nVmTPzE5LYJ6dOPaqUqt9US1RtdMkj8RQTlgttdgFC8TeVkSgDPyke3TOM1DaeJMadHLdW032iV28uKNPmdR/EBnoARk1Ws/DF3bm9ke8hDXEDQhYYiiAnqxGevA5GO/rSXfhy+ufsq/arYxw24i2GIlQ394c+mBzmlzVUr2KUcPe19DSbxJafZrWaKOeYXIYxrGmWO3rxTv8AhILVrKGeOOeR5s7IUTMhIODx7Y9aistIe0lhfzUYQ2ohQY6Pn5m/Gqg0PULd7aSyu7dZYoPKZpYiwyTksvIpc1fsLlo7XL3/AAk9i9nHPAs1wzgkRQplxg4OR2weK07O7hvbVLiFsxuMjjFc9f8Ahy6ubpZ1uLZpDCsbNPDuOR/EACMd/wA66Cxs47K0jt4lVUQYAUYFaU5VG/eRnUVNRTi9SzRRRW5iFFFFABRRRQAUUUUAFFFFIBo606mjrSk4pK4C0UUU7gFFFFMAooooAo60SNDv9vX7PJj/AL5NVPCi7fCejgMGAsoQCBjI2LT/ABRIIfCesSnOEsZm4PPCGn+HUEfhzTEH8NpEv5IKANOiiigAoopDSYC03GM06kPWkAgPHNKCKbjjFC0DHEUCjNJk0LcQvelooqrAFFFFAGR4VG3wlowzk/YYOf8AgArXrF8Ivv8ABuhOerafAfzjWtqgAooooAKKKKACiiigArltfQt448JkAfLJdE/9+SP611Nc3rK58a+GTzx9q6f9cxQB0Z6Vja7qFzp6WjW0aSPPcpDhyQADnn+VbXaqd7p0F8bczbv3EyzJg4+YZxn1HNHoVBpSTlsc1L4nvLVprWW2ie9SdYQ0ZZo/mXdnH3jj0qaHxFeCSFLmyKj7SsEkmyRV2v8AdYbgD1ypHqRWlc+G9PunmkkEnmSyLLvWQgo6jAK46cUq+HrRdNksS8zxSMGZnkLOSMYO4854HNRaXc6OejZWiY/9qXV7d6RMVkiSe5m8tUkK7o1HBcd89cdOlIniW+OnC8MVmizz+Rb75CNz5YEkdT0+6uTwa3/7FtN1iQrKLIEQAHAAxtwfXiqj+FdOfT4LL9+sdvK00TJKyurksSQw/wB4/nRaQlUpO11/Wv8AwDLj8U3rWsZ+yQeeb82h3MyIcLndyMr2zkHpR/bVzcXNtbXEXk3UOorDIsUxCspQkH3BHOKdqHhFBFa21k0wiN5587tcMHGV2llbrnp+Nadr4asbaOFVMzNFP9oDvIWZnxjLE9eKVpvqW5UFql/X3mavia/2i5axhFqLw2rDzSXb5tu4cY46/wCFJF4snnvIxHZbraS58hdoYv1xvzt24/Gtj/hHrL7J9nzJ5f2j7T97nfnP5ZqCHwrY298LqGW7TEnmiFbhvKDZznZnHWhKd1dk89C3w6j9Rlkl1bTrJZHjRy00mxsFgmMDI7ZIz69K5KbWr6xn1cTzzGC4lmgt3BJMMigkAZ7EHjHcCux1Cxmk1LTry3KlrdmWVWON0bDB/EEA/hUT+GtOuLS6tpUZ0uJ2nck5KuepX0/+uaJRk9mOjVpQspK/f7zBfWbnSJVnvJXeC709Xtw7ZBlVRlfYnIPfrVe7a+spNJtLm61V2a3Z5haEtIXzn34HT8q6q78PWN7FYxTq7LZkGIA4zjHB9RwM1ZbS7d9Riv23edEhReeMH2pOEu5SxFNa8vf/AIBy9nd6pBYadd3clyv+m+UUnG1mjf5RuHcg12kf3aytSsZ729sVxH9mil86UnOWZcbAP1J+layDAq4prQwqzU7NKzHUUUVRiFFFFABRRRQAUUUUAFFFFABRRRQAUUUUAFFFFABRRRQAUUUUAFFFFABRRRQAUUUUAc94o1KXTba0MV0tsJZxG8hUNtXHJx7VlaZ4oZBqU019FqFpaxLIJoohGcn+HrjnpXRarpf9pSWbebs+zTibBXdux261n3PhhLu71GRpgsN7EqFFiAZSuMHPfp0IrOSle6OunKj7NRmtf+D9+xVtPHVhdJdFYmzBH5mElSTcMgYypODyuQcYzTZvFX2vQ7u9toZrdYQpSfCyo2WwcEHBx39M96dH4Rmaxu4LrUFaWeNY0kgtlh2YIP8ACcnJAyM4IqMeDrhtMv7Z9Ri826CLujtFRFCsDnYG5JxjOaX7wbWHLsniu2TVX05La4meNgsjR7SR0yQudxAzzgdvcVDF4luUu9VWbT5mjtCmxYwC7ZxxjPcHP0FRX/g976/lk+3AQSyCRg0IaVPUJJncvt6VLf8Ahi7uX1MRaiEivgh2GPJVlCjrnkHbz9aG5glh9Pl38v8Agjo/GNrJZ3lx9lmDWjIkkQZWOWOABg4zn1xR/wAJhbRw3r3Nld272qK5ikVQ0m7OAvPXI746jrVePwhcrZXsLX8O+5aFtyW2wIUOeAGxz/nNWdR8Lvf3d9OLoJ58SLFhTmN0OQxOeRntSvUBrDX/AK8v+CI/i+K3t55bvTL62eNkVUkVQZS3TaScHABJ6Y9609H1qHVlmCxPFLCwV45MZGRweCeOv5Gsq58M3uoWjrqGqmWcSLJCREBHGVzjK985Oa0tC0d9NhkM8kEkzkZaG3WIBR0GB+P500581nsRNUeR8u/zNgYPOKXFIBgUtanMGB6UYHpSGjNAC4HpRgelFFABRRRQAUUUUAFFFFABRRRQAUUUUAFFFFK4BRSUtJAFFFFMAooopgFFFFAGJ4yYR+CNec5wunXBOP8Arm1W9DXZoWnjGALaP/0EVQ8c/wDJP/En/YLuf/RTVpaN/wAgPT/+vaP/ANBFAF2iiilcAoooouAUlKelNzSAUUEUoopoBB1paTFLSAKKKKoAooooAw/BmP8AhB/D/wD2Drf/ANFrW5WF4Lbd4F8Pt66bbH/yEtbtABRRRQAUUUUAFFFFABXO6x/yOfhr6XX/AKAtdFXJeLJNRstc0TU7HSbnUlthOrxQMqtl1UD7xAoA6w9KwPEmr3umf2cljDDLLd3a2+JiQvKsc5HI5A7HjPFZh8aa0Bn/AIQPXP8AvuD/AOOVSvfEN/qElrJP4E8QlrWUTRlGgGHAI/56c8E0NXJkm9ivr+qX8Fp4k8ydoLm2srUs8E7hQ7H5tgz8oz3AyRjOav6p4o1e0u9ZW1trQ2uk+WZGmZg0gZAcKR0PJ5PtWdeag1/HqP2vwF4lH29YxOEeH5ghyuP3ox+FZ87SXut6he6h4N8SyQ3LxyJFD5a7lWMKVkAlAYZUEfWo965lKM76f1/Wh0a+IJYL3Wr5YpWggazeRXkdwIWUbmROgIBJOBzjuai1DxHNevZSQ7ktjrsdlC0cjIXwrb2bacMpIICnjgE+1RtVjdNSR/AvirbqSBLhVSEfKE2DaRKNvHcc03+07UWOn2a+A/FKQ2EyTwBIYBh1BAJxLyTkk56k07Mrln3LF/4i1a70jX5Wt4oLKylltxJFcPHOWVwAQVHA2nOQc+1WtX8U6lZXeow2tnbSR6fBFM7SSMGbfkAYA57/AJe4rLe/t5NN1DT/APhCPFvkahO9xOBHACXYgnB83jkCnXmoxXcmpNP4J8W7tRijin2xwfdTO3H73g/MaVpEuNS2j/rX/gGhe+M9RF/LBYaWZxBFE8ieXK7uXXdtUohC4B6sRmtTxHqLrptjbRmaF9SuI7bejGOSJW5Yg9Q20EexOe2K5O5ms7q9W6fwT4zR9qJIsXlosoQYUOBNzgVb1zxDdalZQiHwZ4lS5tZVuLdngh2h16bsS52nkH607NLUpKdncj1RpJfFuqQTXOvGCGKIxx6bM42ZXkkA45qjLf6jc2vhFbu91BluUuWnOnSsJJFUApnZ1I4B/GteHxB5GqXmor4J8WefdoiS5hgK4UYGB5vFVLO+t7E6YYvBPi5jpqSpblooDgSfez+95NTyPuZ+ynff+rlmI6vZaFband3N6kdnf5ZLhjvltWYD5/UjOeewI96V7y+nstd8QRXVz5UNyos4hMwjZYThuOmHO4HjPHtVi+8UyalYz2Vx4J8VGKZCjYggBwe4Pm8H0PY1m3Wqyv4cj0O08GeKIrT5Y5C0EW/ysgtgiX7xx196bTNHCXRnotpMtzaxTqMLIgcA9sjNTiuSg8YSxxKo8I+I0UAAJ9lj4HpxJUn/AAmcvfwr4iHr/oiH/wBnqzRHU0Vyx8ZvgEeFvER5x/x6L/8AF0q+MyRlvDXiJfb7Dn+TGgZ1FFcz/wAJmg6+H/EP/guageM484Og+IAPX+zZD/KgDpqK5seMoM86Nryjpk6XL/QU4+MLQddN1wf9wm4P8koA6KiufXxfYkEmy1pf+4NdH09I/elHjDTT/wAuutf+CS8/+NUAb9FYH/CYab/z6a3/AOCO8/8AjVA8Yacf+XTW/wDwR3n/AMaoA36KwP8AhMNN/wCfXW//AASXn/xqj/hMNN/59da/8El5/wDGqAN+isD/AIS/Tf8An11r/wAEl5/8apP+Ey0z/n11r6/2Jef/ABqgDoKK5uTxvpEYy0erIP8Aa0W8H/tKmv470WJN8i6qqnkE6NeAf+iqAOmorlD8RvDgPzT349jpV0P/AGnTR8SvC+dpvLoH3065H/tOgDraK41vin4PQkPqzIRz89pOv80ph+LXgdfva/CPrDKP/ZaAO1orih8XPAZ/5mS1H1R//iaX/hbXgT/oZLT/AL5f/wCJoA7SiuL/AOFteBP+hltP++X/AMKP+FteBP8AoZLT8n/+JoA7SiuL/wCFteBP+hktPyf/AOJpP+FueBP+hktf++X/APiaANLxNqV9YTaZFYJ5ss87gw4H70LG8hQE9CQmAfWq8XiVTqVyylnslsYJo0VQXMjySJtHvlVGM8H0rGvPiR4Avb6xu38TW4azkaRAFfBLIyc/L6Mazf8AhLvh5Hf391D4pgh+1eWwRI2AjdHL7h8uDljuIxySc9aj3rmbUr3R6BYaobu6ltZrWa0uYkVzFKVO5CSAQVJB5BHqMehFUZZrqTWbxDf3sEMXlqi29sJATtycny255Hf0rnNP+Ivge0uZby58WWtzdyxrG8ghZFCqSQFXaccsSeTUUnxF8LLfXM1r40sYEmYMVa1ZyCAB144wBTs2U+bQ6+bW4dPiuo7r7QzWdoLlpGQAzLznaBj5sjpgcsPWox4gWDzA1vcvO86xQ22xQ+4xLIVzu24AySSR6c8Z5S58eeBtQn06aXxXbfaLY4kMcbgSjKkjGOMsinvwMd6iuvGfgm6umurbxbawXaXX2mF2hZ1QmIREFeMggE9RyRRqD5jro/EW0OJLW4M7zmOK12qsnCKWzuYLgE9c4ORjORmWPxJDcRI1vbXMsxeSNoEUF1dCAynLBRjPXOD68jPEXHiDwTdR7x4pt5btZpJUkuoTKvzgBgUwMqMDHIxgelaOleL/AAVpggEXiO3k2iXcQhALOyscADAA24AHbFC5hLmOkh8Sx3VlbXFnYXdy0/mfuYwgZNjbW3bmC8HjgnPbNSy+IY44xJHYX0yiNZZSkQXyQRnDBiDux1UZYccciuOtvEHh2wtIIbHxZbRzxmXdI9qzhlkff93IwR2OahuNU8IytDs8R2kh8pIpJruzFxKSoA3q7DhiBzkMM4OOuS8gXNY9GuNQhgsPtZ3PGQuwIMlyxAUD3JIH41jXniKX7LIsNhdQ3qSRI0EojLIJH2q3D7SDyBhuo5xWfeeNPCdzppto9fhiddjRv5bHaykMpI28jIHHFZqeKfDLtNNdeKLeW7keFmaOF0URxSb1ULk45Lcknr7Yodxu51ut6hLp+hC5MyQOHhV5ZQNqBpFViRnHAJ71laZ4kWbUHVNVtdRsI7d5Z7mJNgtyCuAxBI5G4+vFVdR8eeD9QtkgXxFaoVnhlztY/ckV8dO+3H41n6t4o8F6lfPJN4mtI4JLGWzljAIZg5UhgcdsHsev5jTJalfQ60eJbSOCWa5juLaJLdrkNLH9+JcZYAEnjcvBAPI4psuvK9sJPLntW863TEsW7cJJFUYKtg5z1B46kVxFn4h8J28FyjeLNDgeSA28MtvaRxso4+Z9+7ceOnA65Ho+21zwuUKT+MfD6SGW2cJbbYYQsMnmfdLnDNjGc9hUvmK1O2i8SW9xK4t7e7lhWR4vPSAlC6Z3L69QRkjBOACSajsPEZudMtbhrG6aadC/lxREgAYydxwMc8ZOT2BrkrXW/D66yl1J408N/Z0uXlJjMcUsgYNhHffhgNw5xzt7c1GmraEiWSr448MyJbQ/Zykzo67AeCo80APgYyQR7cmleZL5kdsfE1kzwpAtxO81utyixQMxMbHAJ9O/WmzeKtNjUOjSzKsK3EhijLeXGwyGb0zg8deDxxXL6Jq/hjTLq3nl8ZaBKsOnx2ICXka5CMSGOX7gj8c/SqsWp6JZN/xLvHvh+HzbWG3nZ7mJmUxqVDx/OACQejA9AfanzS6od5Hbz+IrK3uHjfzDFGQss6rmOIkAjce3Uc9BnnvWuCCMivOZdW8Kvfyn/hKvCsllPL5kyXE0LyHP3lDb8YOO4OMn2x048b+E14PijRQfQ38X/wAVVq/UpX6nQUVh/wDCZ+FsZ/4SXRsdf+P6L/4qmp428Kyvsj8TaMzei38RP/oVMZvUZrH/AOEr8PYz/bul/wDgZH/jSjxR4fbka5ph/wC3uP8AxpMDWFLWWPEeiFlRdY08s3RRdJk/rUw1nTCcf2jaZxnHnr/jSAu96WqqahZSAsl5bsB1Kyg4pV1CzYEi7tzg4OJBQloBZzRUSTxO2FkRj7MDUmeeooAWimrIrjKsD9DTqYBRSZ96WmBz/jv/AJJ94k/7Bdz/AOimrT0f/kC2H/XvH/6CKyvHvPw98R8kH+zLnp/1zatXSP8AkD2WOnkJj/vkUAXaKKKQBRRRSAD0pKD0o6UALRmik6GgAzS03vR0IFJPUBT0paKKsAooooAwvBgx4H8Pj/qG23/opa3axfCGP+EM0LHH/Eut+P8AtmtbVABRRRQAVU1G7ms7GW4gs5ryRFytvAVDyc9BuIH5mrMm4xsEOGxwfQ02IN5YEhy4HJHrQByx8XasqknwRrxwcY3W3/x6mf8ACZarnnwPr4Hb/j3P/tWt7XNWi0LR59SmRnjh25VcZOWC/wBawbXx0G1WwsdQ0e90/wDtBSbWWYoUkIAJHDZHBHXuRQAo8Z6hkhvBPiMEeiQEf+jaD42uwefBXib3xbwnH/kXmty117SbzU7nTrXUbWa9tRmeCOUM8frkDkYOAfqKrR+K9Gu4L59O1SxvZLGJpJo4LhHKgAnk5wOnUnH0oAzf+E2uf+hM8T/+A0X/AMdpf+E2uP8AoTfE/wBPs0X/AMdq5F4y0RdN068vtRsrEX6BoUnuo/m+jBtrYz2JFC+MNLbxRL4faZEvI4w+XkQK5IyUX5txcDBIxwCDQBT/AOE2uCP+RN8T/wDgNF/8dpD42uAf+RM8Tn6WsX/x2ta28U6FeW91cWus6dNDaY+0SJcoViz0LHOADg9fQ1JY69pWqyTR6dqVldyQf61ILhXKdhkA8fjQBif8Jvc4/wCRL8Uf+A0P/wAdoHje5/6EvxQP+3aH/wCO1v2et6XqMcz2Oo2d0sB2ytBOriM9w2Dx+NO07VbDV4DcabfW15AG2GS2mEigjGRlSRnnpQBz/wDwm1zg/wDFG+J//AaLn/yLS/8ACbXH/QneJj/27Rf/AByt2XWdNg1KLTZdRs47+Ybo7V51ErjnkJnJ6Hp6UPrWmx6oumNqNmuoOu5LQzqJWHJyEzkjj07GgDBPje5x/wAiZ4n/APAaL/47R/wm1weP+EN8T4/69Yv/AI5W+us6c+ptpov7Q36r5jWomXzVX1KZzj3oTWNOk1GXTkv7Vr6Jd0lssqmVRxyVzkDnuKAML/hNbj/oT/Ev/gLH/wDHKUeNZv8AoUPEo/7dY/8A45W8mq2Et/LYR3tq15CoeW3WVTIi+pXOQPc1QsvE9lLoEOsaiyaTBKxXF9MibDuKgFtxXJxxg96AM7/hN5sn/ikPE3/gJH/8cpf+E2lz/wAij4mH/bmn/wAXWjceKNLt9esdGa4Q3t4HMaBhxtAbnngsOR64J7VoQajaXNxPbwXUMk9uQs8aSBmjJ5AYDkE+9AHPf8Js/A/4RTxKP+3Jf/i6d/wmjf8AQr+JP/AEf/FVcufFNhDq9hpsZNzLeTyW++3ZWWCRFDFZOcg4I4wffFV/EHi+PQdVs9NXSdS1C6vEZ40s1jPC9c7nU9OaAI/+E0J/5ljxIP8Atx/+ypR4z558N+Ix/wBuB/xqvN8QrBdKtby20+/vJLi5NobWCJRNFLjJRg7AZHTgkE9Kv6F4tt9burmzayvNPvrbDSWt6irJtIBDDazDHPrnjp0oAi/4TJB18PeIB/24N/jS/wDCZJ/0L/iD/wAF7U+TxhZR+MF8MtDOl7JHvjlZV8pztLbAd2d2Ax5AHB5qHwt440/xbd6hb2VrdwtYlPMM6oA4YuAV2sf+eZ647UAP/wCEyT/oX/EP/guageMkP/Mv+If/AAXtWpq+s2Wh6XcajqMpgtLcBpJNjPtBIA+VQT1PYVeDDaCe/TnrQBzv/CYr/wBC/wCIf/Be1H/CYr/0L/iD/wAF7Van8R2qvqcNrHcXt1puz7Ra20ZMmXGVC5wrEjng8dDg1qwTCeCOTY6F1DbH4ZcjoR6+tAGB/wAJiuM/8I/4g/8ABe1NPjSMdfD3iL8NNc10m714A9aXdyRjGPWgDmT41ixn/hH/ABEP+4ZJQPG0OM/2J4h/8FMv+FdNkd+Mdazo9btZPEEuiASfa44BcHK/LsJxwfXNAGWvja1ON2keIFz/ANQef+imnf8ACaWP/QL8Qf8Agluf/jdXdR8S6PpF9aWN/qFvBd3ciRwW5O6Ry7bV+UZIBPG48epqDVPGGi6NdvbX1zJHJGgkk2W0siopIALFFIXkjr6j1oAhHjOwJGdO14fXRLr/AON07/hMNO72Wudf+gJef/G60bXWrG91W60yCXfdWio0yhSAquMqQehz7Umt65p/h6x+2ajMYoN6puCliWY4AwKAKI8Y6aTzaa4Prol5/wDGqcPF2mH/AJdda/8ABHef/GqkPifTF1C+sWuh51hGJrv5GCW6EFgXcjaOAe/aq1n450C9juJIr4rHb25upGmgliHlDq43KMr7jNAEv/CXab/z661/4I7z/wCNUo8XaYB/x661/wCCO8/+NVDB450Ce0u7tbx1gtUSSUyW0qEI5wjAMoLA8EEZ4I/F2n+NtC1TUodPtbqX7XMpeKKa1mhMi4JyN6gEcHp6GgCX/hL9M/59ta/8Ed5/8apP+Ev009LbWce+iXg/9pVuscLmsCLxpoNxpF3qkV9mzs5BFO5hcFGOMDaVyc7h0B60AKfGOlgcw6uPro12P/aVMPjbR1+8uqL9dIuh/wC06ZdeOfDtm9slxqSq9zCk8SiKQko/3SQFJXOR1xTtU8ceG9Du4rTUtWt7eeVBIiEEkoc4PAPBwfyoAP8AhOtCBAaS/GfXTLkf+06jb4geGgcNeXCn0axnH/sla1trNjdavcaXHOGvbZFkliCt8qtgg5xg5z2NaO0UAcofiL4UUEtqLqB13Wkw/wDZKYfiP4O/i1aMZ7NBID/6DXXbRRtGKAOOPxJ8DBtr65ZIfR1K/wAxTR8S/AbEg6/p/B/iBH9K7LYKXGKAOO/4WR4BP/MwaZ+f/wBamj4jeAWH/Ie0zHuf/rV2eKXFAHFN8Qvh6Rzrmk/jj/CkHxB+HmM/23pP14/wrtcCkaNG+8oNAHF/8LB+HfH/ABO9J/If4UH4g/Dzg/23pOPw/wAK7E28JHMSH/gIphsLRvvWsJ+sYNAHIn4gfDwD/kNaT/3yP8KkHjfwE3TVtK/FR/hXTHSdOJybG2z1z5K/4VGdC0k9dNsz9YF/woA54+MPARP/ACE9JJPqF/wo/wCEr8BE4OpaPkdiF/wroP7B0f8A6BVj/wCA6f4Uf2Bo/wD0CrH/AMB0/wAKAOfHiXwA5z9u0Qk+yf4Uv/CQfD//AJ/NE/75T/Cug/sHR/8AoFWP/gOn+FJ/YOj/APQKsf8AwHT/AAoA58698P8AODd6Hk/7Kf4Uv9veAB/y96J/3yn+Fb/9gaP/ANAqy/8AAdf8KP7A0f8A6BVl/wCA6f4UAc+fEXw9Xhr7QR9RGP6U1vEfw6XhtR8PqevJiFdF/YOjn/mFWP8A4Dp/hR/wj+jf9Amx/wDAdP8ACgDnD4l+HIBJ1Tw6P+BxUf8ACSfDfj/ia+Gv+/kNdGfD+jHrpNj/AOAyf4U0+HNEPXR7A/8Absn+FAGB/wAJF8Odu7+0/DYHqZIab/wkXw3z/wAhTwx/39grf/4RrQv+gNp//gKn+FL/AMIzoP8A0BdO/wDAWP8AwoA506z8M3XJ1HwqR7zW9J/anwxI5v8Awl68zW1dEfDGgHromm/+Akf+FJ/wi+gf9APTf/ASP/CpA5w3/wALj1vPBx+slr/jTWuvhURzceDD9Xta6T/hGPD5/wCYHpn/AICR/wCFOHhnQQMDRNN/8BI/8KEBy/2j4UH703gv8WtaTzPhL/z18Ff99WldT/wjWhH/AJgunf8AgLH/AIUv/CNaEP8AmC6d/wCAkf8AhTWwHKF/hGeS/gnP+9a0bvhH/f8ABP8A31a11f8AwjWhf9AXTv8AwFj/AMKP+Ea0L/oC6d/4Cx/4UAcoH+EY6N4J/O0pwPwmIyP+EKP0NpXTnwvoDDnRNNP/AG6R/wCFN/4RPw7/ANAHTM+v2SP/AApgc2E+FTYGzwbycDi19/8AA/kasQ6b8NLl1SGz8KSueixx25J/IVtHwj4bJJOgaWT72cf/AMTTf+EM8L/9C5pH/gDF/wDE0AUh4a8ClwF0bw9vxlcWsOfr0roLea1SALDLD5aDaNjDAAwMcVlf8IR4U/6FnRv/AAAi/wDiaT/hBvCWc/8ACMaL/wCC+L/4mkBuGaIdZFHOOvenBlIyGBFYI8DeEh/zK+i/+C+L/wCJo/4Qbwl/0K+if+C+L/4mi4G9uHrQGBHBrB/4Qbwl/wBCvov/AIL4v/ia244khjWONQiKAFVRgADoAKQElNNLmkpMBRS5po60gz3p7IB9FJmjJ7UALRSdRS1QBRRRQBheDk2eDdDHHFhB0JI+4PUk1u1j+F+PCulDsLWNR+CgVsUdQCiiigAooooA5/xrp95qnhG/srCEzXMoQIgYKTh1J5JA6A965OHwLe6R4l0O601byWF7aeK9nurlZ2tGZPlMe9sr8xP3M8D359MooA8c0jwL4h8u0s7vT54WsklIma+t0gdmDLhTFF5xDbudxGATzkAVY0Xwv4mjjkgl0cwQxaXNbRfaXtXYOyABY3iAYqSB9/0656+t0UAeMX3hPxNDptolvoMs039jx2jhJrWRfMA5SRZe2e6E9T161oT+HddhvLgDw/HcG40BLNHR4/LimWNgVYFg2DgKCOxAzjOPV8UmKAPINP8ACviKSDUPN0WeES6L9kiR3tUzJvB2KIsADHQtzxyRwKmufAutG9mWysI7aGbwvFZOVlVFa5EoLodpzkoMbuh9a9axRQB5BdeFtW1XSL82vhNNLuF02G0G65RXuSkquyBQxj2kKQGcZOcEYJFdJ4I0a8tdTv76bTL6xjkhjiUXj2wZyueiQIAoHQEkk+grutvGMmlAxQB5B4m8P6/e63rEsOgyyNLeQzJPA8BjeJAgBLSDzN/y8quFHPXJ3QXXhfXf+EjKWmhz/wDIWF6JJ2iktyN2TIJ1KTof9jDdMcg17LtFG0ZzzQB41YeGdbj8V2Cx6HdJHbaobqSW5aF41Qscuk8ZWQnB4jYMOm7NSaT4a1qKfQNMfQJor3TtVN1e6xujMdzFlujbtzFhsBGMjH1x7DtFJsHv+dAHlHhjQdQtb/TbS98LSfbrG+muJtXknCptYnaVKtmQkbRtYcd6zbLwzrdp4e8LRXPh+5lks4rtdsKwySRSvKSoYSt5aqV534Y/Tv7VtFG0YxQB4zo/hjWLaw8JCTSpobqCLUYZpAFzbPIx8l2IP3QDkEdB0qtpPg7XJo4Le2sdQ0rU7SzuYftb/Z4oQ7oyrho1Lygsd2TyvJznr7dsFGwZ70AeRaHolymveEhD4On0xtPLx392UjAkby8bsqSzAnJ3HHLHHeul8SaLqWpfEHQ7i0e7treG3lEl5bojGIkHgb1ZQT06dD9K7naM570m0Z70Aec6v4INpb6Np2ly6kV/tP7TcXYlDTISpBkyRgdB2x7Vd8KeH7vQ/GOu/aGv72OSK38jUL198kmA29dwAGASOMDoOvWu52A0u0ZzzQB5D4z8P+IX8dT69pFjJI1ktvJCQm4SnDKwUdyNwY+wIqhN4T1fTrnUJbfSrme2tZNIdQihnnEEbiXb6tuYZ+pr2zYKXaD60XA8R8Q6JqmvWfj3Ux4eu45r1LBtOSeFTLmPcrsoBODtPQHOGwfSoPGOg6nqGv6s1j4euiJbW1WweOxVtgCEnDM37krjbhBk4weOa902Dn3o2A0AeR6xoNybzx/FaaFN5uoW8clnJHbYWTKr5ihsfeZzuI7kEntVHW9GuhcatBeeG73ULu7022j0m4jgEgtZBEFbc3/LLDjPPUAjvz7SIwPWjy1x3/OgDyG+8H3l7Lr0upadLeX0OjWyW0zRFg9wE+Yp2Lbl7c8471Q8UaHqczWLDSL2e4/su2iQNppuV3qOR5isrQNk8nOevrXt+0UbQaAOV0aCJPEvmTaZfw6gumRLLcuxa3xkZRSTy4PU4z7msPVNTn0H4k3eoPomtX1tJYJCr2Fk0wDbgTkjA7evpXo20UBQD3oA8/8AFSvrdp4T1O10i7Wdtas5JFktSJoYgzE+YACVUdTngVj+J7fUbTxD4tEekXt7/bdnbRWUlvBvRWRSpDN0Tls5JA4NermMHrmkMakHOefQ0Aea2dzceFPE/iLUb3TtSntlgsIRJDAWEhCbWZScAgHqQeK0/inY3mp+DPs1jBcTTPdw8W8TOyjdy2B0x612c1nb3KBJ4klUMHCuoIDA5Bwe4OD+FShAPU0AeY6LFceFF1vw9qWk3eq2Jia5huIrJ5ftqsCWikwCu8nIGTz37ZyraDVPEFjrdxc6ZqFnfnTfs9nYrp8kMEMKup8tXcDe5wOBjuBx09j8se/50hiVjk+mKAPGb22vtXGqXtrpepxRx6DZ2RglspUdpRNuO1CuWwM9BjitoaVq0PizwfLqMtxqNmkMpOLTy1snES4LFOOTgDd0IOPUem7BQI1FAGZoWt2/iHRo9Stop4o3Z02Tx7HVkYowI9QykfhXhVho+utp66Y9jfLaaixu5y1u6iLyJLk7W443BY8ZxnjFfQcFnb2sCwQRJFEvRI1Cgc56CpDGp60AeN69Ps8K2+lPpN9a38ukWypcwWBdrshR/o7MELJgr65GM46Awa1bajp+r3rvHqtrd3FnafYoLO2M8VzIiBXifKkFQc5BI6gkHC17ZsFGwYxzQB5/4UivR8SNdku7bym+w2isVUhN/lgsqHGCAfQ4GOlehUgUA5paACiiigAooooAKKKKACiiigAooooAKKKKACiiigAooooAKKKKACiiigAooooAKKKKACiikNSAUCgUpo6ANHWnUlBNJPQA70tIKWqQBRRR3pgFFFFK4BRRRSAKKKKACkNLSGgAooopALScUZpKEAvFLTeKUUX1AWijFFUAUUUUwMTwln/hFdNyc4gUZrbFYvhUg+GNPx/zxFbVD3B7hRRRQAUUUUAUdY1W30TSp9Rug5ghALCNctyQBgfU1laN4y0zWtSbTo0u7W9EQmEF5btE7x/3lz1HP8/Sk8e29xd+CdSgtYZJp2CbI4kLMcSKeAOT0rntQ8IXCeHdT1K51C/1fVBpE9tbRPHGoTMZwqoijLZyM8nnpQB6HvXHX9Kp3ur2OnS2kd1OUe7mEEACM29yCQOAccA8njivL5vDZstA8IJLpl/Ppkkv2jWraKKWWUymFVUsi5bapGCoHAUADoKoNoDS2GlfatFv30ePV5fIt3tZZZIbNlT5WUKWxuXoQcccmgD2vzFwTngdT6UGRQMk8Yz0rw230TXj43gu7iC+W8/toNLLHp0rbrff94zlxH5JHRQCwwPlOKdo2m6vF46tNQNhdRPLfymVlsbgOqEnaZJnOxwR028DnOKAPcd4PQ0m9eOevTIrwTS9J8SW2pQ3WmWeoLqUy3KNPcWc8EwcqwQzyHMLjdtP8XTPB4q54C0vXbPxfpV0tveQiRJV1PfZTx7gFOPOeRyrsWIKlMnH90cUAevHW7IeIhohkb7d9l+17Nhx5W7ZnPTO7jHWp7/UrXTtNudQupdlraxNLLIFLbVUZJwOvArzvxjp2oXHjPVJ4LG6mgk8Lvbq8ULMGk8/OwEDBYj+Ec1iXHh29sTq0VjpuobL3wYxmGyR/MvCcFTnP7zHG3qPSgD16PVLSbS01GORmtXhE6sEbJQruztxnp2xmq9p4i0u9vRZQ3DfaTareeW8TpiFujEkAD6HkdxXmsfh680a5gOlWepQrd+HZftWfNkDXBTI3A5w+cAKMHsBjior7TbYavFPr+k6zNaJoMCo1tBMSZwBhcqMB+uN/GSM44yAerz6vZWt39mmlZJfIe4/1bFRGuNxLYwOo4zmpLLULXUbKG8s5lmt5l3RyKDhh6ivKdMsfEV7bRW2uQXUkp8N3SsvlsG8zzwYgzL1fYF+Xrw2epFUNMsoJLfSotci1FPDUWmlpxEkyqt8XIkEmz5x8pGOi54HWgD2wOp6GkMsY6sB9a8o07RdR1y08M2OtR6m9pi8EyuzxsYwUMQkYYIBAGAcEjHpise1TUl+Jn2iSG+luH1Vg0LpMlxHbFiqydWjNuOFzwT6igD3KigdKKACiiigAooooAKKKKACiiigAooooAKKKKACiiigAooooAKKKKACiiigAooooAKgu7210+2e5vbmG2t0wXlmcIq5OOSeBzU9cf8AFDj4easxJA2xf+jUoA37DxBo2qzNDp2rWN5Kq72S3uEkIXOMkKTxnjNXw6nofavEbn+29H8TWM1zp9mdTTSbmfSjo9sUSeVYm/dzKSWfA5wOpZcd60dJ1/UJLd5rTxTZTyjTpp7pJr43DQkJxJ5YhHlBW6gnoe5AoA9ZuLu3tLd7i5njhgjBZ5JG2qoHUkngU9JY5EV0cMrAFWXkEHoa8U03xDf31vrtlJqsl5HHpe4qJY7qNpA4UusgwVyCP3TKCM5NTeKPE+oaTcq6a40aJawmGG1miDQtsQsXhkC+buz/AAscd9vWgD2NbmB5ZIlmQyR4LoGGVz0yO2afvXOM8+leN/2q+l6545v4tYnhuha2ksR8kSud4GSIT97YXVR/dD4OaZB4s1Y+G/Eklrq8ky20EDwy+dFcGNmZd+HRdpznkcgdO1AHtBYDqcUbh615JrfiDxB4cl8S2Vpqs1xJb20E0E12iSNC0kiKzYVQCAGJAxgY9Mgxa34svdHt5I9G8UJq1q13BFLNvieazRlkLfvcCJdzIFBbIHP4AHsAZScA8+lRQ3ltcb/Injl2PsfYwba3ocdDXEfDrWtT1NtWtr5meG0mVIHlubeaXJ3bkcwkjK7R1wefbjndMvdRhtI7bTr97M33iieCeVER22FcnG8EA8cHHUDqOKAPXS6jqcfWjevrXjmtTX10tjaXWuTXJsvF8NjFP5cQfGxWViPLIMiZbnAB5yDwKr3fj3xMt3e3NtNk2mqNaC2M1nFA6qxAjYSESiRgGO4HBIOFx0APbAwPejcK8lk8R+Jx4a8V67/ba+RYXtxa2UUdtGW+WdQGLEEHC/KBjuScnFTXXifW9OuNTshrkd8E0VNRjvFhj2xuzqNq4UArj5hnJwwyT3APVCwGcnGO5o3CvJdb8QeKtKvNI0j7fd3N1dQSXbXFpaW6NMSDtijWUhcJjcxGWKkdMlg7w7rl1rGr6Vrup6ibXbo1zPP5bxNEFjnRT8wDDawGTg5BHBA4oA9Y3LjOfemGeISLGZFDvnapPLY649a8g0Hxf4nv/EGhafdX10kesCdvNktbdAUWNnjeBRlwvC8y5zzjvitY6k2i2PgW/ljN68dlqVwqlQZF2Q7hGhxxkcdyaAPa9woyK8z0nX/EiXPhq6vtYtL221xWZ7aO2CC3+TcBGwOSRkZ3Z+6elRaR4p8RvN4ev7m/imtdVu5bZrX7MqhAjlQwbrn5Tnt0/EA9SooHQUUAFFFFABRRRQAUUUUAFIRS0UrAFFFFCAKQUtFDQBRRRTQBRRRQAUZoopMAooooAKKO9FIBO9BpaQmhgRRCUA+awJycYGOM8fpj8qkooqR2AdaMUoo6U1sISlBpOaUUJALRSUtUAUUUUwMTwoMeGbEf9MhW3WL4VXb4csge0f8AjW0Kb3B7iDPcEfWloopAFFFFABRjFFFACFQRjFcpq76hd+NbLSLXVbnT7dtPmuXNtHCzMyyRqBmRG4w5rrK5WdwfirZoPvLok7fnPEP6UAWR4d1MD/kb9Z/GGz/+R6DoOojr4u1n/v1Zj/2hXQnpXHeNtT+xz6bbtqMljFcGTe6y+SDtXPMmCV9BgHJOKG7ClLlV2Wn0a/SWOP8A4TTVFkfOxGhs8tjrgeRk8Up0HWc8eMtU6f8APtaf/Ga5LTLuS+v/AAdqF/qEpkkS5XeXCgsrYUdOrbgp9cCoNN8Uu+pWE0niGQ2101ybuN5EzFGEcr8oB8sjAP3iePTio5zGNdPV/wBaHZN4e10g48Z6jn3s7X/41Tf+Ef8AEPJHjW+x/wBeNt/8brkLbxDcf2HrN4niWV5PL221tJJFJPEpdV8xlG0AnK4zgKGJNE3iS+g0TxMbLWnuxZwQPDOkyTFHZsNh1QZ9MYOPanzoftopXOtPh7xITgeNbr/wX22f/QKT/hHvE5J2+Npz/wBw2D/CsO/1bUdFTxBZ/wBtXLeSbUwXEyRs8bSk7uSFUDjqeBUVpr+oR6dqtzFqj3sGlXMM2UkWUyxEYkjLhFBxyQQMgjrjknON1UnY2bjSPElu0Xm+PhEJpBHEJNNgG9j0UZ6ng8e1Pbw74x7eOuP9rSIif5isxtRvr620i/nlwt9ra+TGyAhYArhQMjqQuS3qcg4xWv4Pkvr/AO3X91qU88f2mWGOA7diKH4OQM57den50cw1UTdkVV0Xxa0rQjx9EZgu5k/siLcAc4ON3Tg1V+w+KWjuZY/iPYGO1JE7f2REwiI67j5ny4HrVq11RdP0nxJr0scYuFu5Y+VIz5Z8uNCevp+LE96xfBytaau2nanZXUMeo2pSRb6IYuZVLFtvJyCrng88cijm1Qva6pE6Sa+77E+Kujs+cBRpkJOfoJatix8X/ZVuj8R9O+zNjEv9jx7Dk4GD5uOvFS6Hpmn/APCd+IEFjahLVbVoFEK4iYqxJXjgnjpWdp8Eyazb+FY1Kw2GoSXo4yBAMPGP++n/ADWpUmJVH1NSDSPGtzGJIPH9lJGc4ZNFQg468iWpf+Ef8dn/AJnu1/8ABGn/AMdq54ZUW2r6/ZQwlbWO7WVH3ZG+RAzqPocH/geO1dOKtamsXdXOM/4R/wAd4/5Hu1/8Eaf/AB2k/wCEf8eY48dWn/gkX/45XaUUxnE/8I748x/yPltn/sCJ/wDHKafD3j//AKHu0P8A3BUH/s9dxRQBw/8Awj/xB/6Hmz/8Eyf/ABdH9gfEEHnxvZMPT+x1H/s9dxRQBxC6H8QR18ZWLfXSV/8Ai6d/Yvj/AJ/4q7T/APwVj/4qu1ooA4r+xviBn/ka9Ox/2DR/8VTl0fx6PveKbA/TTwP612dFAHHHSPHeOPE9hn/sHj/GgaR467+KLH/wXj/GuxooA4/+yPHX/Qz2P/gAP8aP7I8df9DRY/8AgvH+NdhRQBxp0jx728U6f+Ong/1pBpHj3HPifTSf+wd/9lXZ0UAcX/ZHj8f8zRpjfXTf8Gpf7L+IIJx4j0cj305v/i67OigDixp3xEB/5D2hH66c/wD8cpfsHxFBz/bugH2/s+T/AOOV2dFAHG/YviNx/wATnw6cethLz/5EpJLD4gyxGKW/8Lyoeqy2EzA/+RK7OigDizp/j5pY5GuvChkjzsY6fOSueuP3vFNi0rxzC7vFP4QjeQYdl02YFvr+95rtqKAOHTRvG0SOscng5FcYcLpcwDD3/e80kui+NZ5FklfwdI6gBWfTJiQB0H+truaKAOGfTPGssskkknhF5ZE2OzafNll44P7zkcD8qSLRvF0MbxxxeEBG6gFBYyqCAc8jdyK1dfjun1OyeyLG4t4ZriOISbFmKtGNjHB6qxGcHBOazLHWnkvdSvbRtxu7i3t4FlYlI38sbtwHTGTkccjGc1LkRzq9iX7H40Z2ea18LStIoWU7ZVLrjocg8fn6e4bFpviK3s3s7bRPCcVq+S8KvIqMSe4EeK3dK1C5nubuzvPJM1sy/vIVKq4Zc9CTg9eMnt61ztpE97e6nI+l3N5tvpI1db0oFAwMAFh9aLj5ldF6wt/E2m2Yt7XRfDkMa8IkF3JEg/4CITSJba+uzb4Y8NgpKZlI1GQYkPVx/o33j61Yn1ye1mvNOWKJbqPyRaByxDiQ7QWHXCsGzjsPeqelatezrNb2UcYma8u8tcTSSKFjkxkZJPJZcKCFHOOmKd0JzSEn07Vb23mt7jwj4Xnhnk82aOTUXZZH/vMDa8njqeaVtK1V9QXUG8IeGDfJwtydQcyL6Yb7LkVS0PxBfnT44YxvupZrmR3lWWYRqszKFG0ZPPA6AAe4FasXiDU764htra0it52t2mkF5vXYRJs4GMkHBIJxxg47UuZBzoyNd8PeI9W8N6ho9povh/TlvW8ySSLUZD85YMzlRbjLEjrnNXItH1SK3uII/B3heOK5JNxGl+yrLnruAtcH8c1ag8SX+pOI9Ns4fNjtYbmYXEhVSZFJVFIB5wDkkYHHBpbrxNextcta6a9wLQ7ZYo1d5JG2BiqFVK5+YDk9R2HNPmRSkiDUNO1nVYYodR8JeGryOI5jSfUXkVD04Btajn0/VZZbR5PCHh6R7Mf6MRqLZhHov+j8DgcdOlb+qam9lDbrCivcXUohhWQlV3FS2W9gFP16cZzXOa3rWoTPZ2JQQTHUo7WfyZ2VZAY/MG1wAyg98YIIxyDyXE5WI7TR73T5EuLPwN4ahmjZnjkivcMGYYJB+z5GRwfalstL1LT1thaeCNEhNs0jwMmonMRcYfafJyNwwDjtWn4wuntrbTFH2tlmvVjkSzdlkddjtgFSD/COhFZ2m6x9gutQYDUIbaC3jcWmoys8pLMRvUsWOztyTyDx6pySFza2IrDStQ0zU5r+y8A6Lb3cvDTRX6qx9cfuuM98Yz3zUqWmpxR2kaeBtPVbJ2mtlXUFAidsklfk45JrSTxLdbbsHT2lkgjWRRB5jBtzYxygbIGDwpyCCAelR2/iI6kbMp5TBr/7PutbrcuRGzndlc9iCpA7GlzofMiQaz4pA58KxdO2pJ/8TTv7Y8Unp4Vi/wDBkn/xNR2/iia7u57OK2thdRRGU273RWVBkYMiFAVBzjI3DPtzVeTxZcWEVpFcw2nnSWiznzLzBl4PCKELFsLk5UDnAJwcHOg5kW/7Z8Ubsf8ACKx/+DJP/iad/bHij/oVE/8ABkn/AMTUdz4onijvJ7exV7e0s0vJHlnKZVlZtoAVskBat/2zeSvK1rYebDC6JJmXD5ZVb5V2kHAcE5I70KavYd0VxrHinPPhaLH/AGEk/wDiaa2s+KgePCaMP+wlGP8A2Wo4/GlpJqH2USWvFz9m2/aP3obfszs29O/Xpz7V1I5HNVdPYE09jlm17xYOng0t9NUi/qKQa94rwQfBjD/uKQ/4V1eKMUxnIv4g8WhTt8Eu3HQapDmmjxH4t/i8CXGM9tUt/wDGuxxRigDkB4j8V5/5EW6x/wBhK2/+KoHiTxWQc+BLsH/sJW3/AMVXXUYpXA5P/hIvFP8A0It3/wCDK2/+Ko/4SPxV/wBCLd/+DK2/+KrraKLgcl/wkfir/oRLv/wZW3/xVB8R+Kf+hEu//Blbf/FV1tFFwOSPiTxSMf8AFB3vv/xMbXj/AMfpD4l8UBc/8IJffhqFsf8A2euupMUAcefFPiRW58C6lj2u7Y/+z+9IfFfiEA7vAurE/wCzcW/T/v5XY7RnNG0elDA4e98f6hptnJd33g3WILaIZklaSAhR+EhNdrBKJoElAIDqGAPuK5j4lYX4d6y392JT+TrXSWa7LOFeOEUcfSi4ExoFKelNzUtALSGlNJSY0FFFFTcYUA8c0UVSYrBSikpR0qkIMiloxRVAFFFFAGJ4Uz/wjtpn+5W2KxPCjbvD9qefu1t03uD3CiiikAUUUUAFFFFABXISOD8YIUBJKaC5I9M3CY/9BP5V19caBn4yS8H5dATJ+tw2P5GgDsuoqKa2gnZDNDHIUOVLqDtPqKlooArfYLTEQ+yw4iO6MeWPkPqOOKrXVrpNtA8t3b2cUKnczyooUE8ZJPHPArSPSuI8a6gZb/TtHiikutzfarq1gALtEpG3I/ulvz20m7IibUY3Ny4/4R6whV50022juEKqZBGgkXg45xkdP0qK3vfC1yDbW1xpEolKxGON423ckquB16EgexrmIZotQ+GmqW93APtenWk0DLKg3xEIdp9jt28+oq7c6Klz8PIHsrZFv1tIbiJ4YxvMiKGBHq3XH1qebyM+e70XQ6qRNLmuZbWVLWS4lRWkiYKWdQeCV6kA0lrHpdxbNJaxWrwTLsZo1Xa6j5cHHUAcfhXEw6k91Y6lrlsxS71OSPT7ENxtIG0t/wB9b2I9ErS0q3vP+EoudOh1KaOw0u3tgsAUENlWHJ6446fT0xRF3KU07aHUSCwRoIJEgBTmGNgARtHVR7D0p1r9jCulqIVCud6xYADdTnHfnP41n3fhuzvdZt9UkaQXEGMbSMNjOM8e/wCg9Kfo/hyz0Wa5lt2kZrhtzb9uF5zgYAwP8KrW5avckj0W1F5dzshdLpleSGQBo96jG4DHBIA/IVektoZZI3khjdozlGZQSp9vSpscUUxpWIUtoY5ZJUhjWSXHmOFALY6ZPekFpALhp1hjEzrtZwo3EemanooGZ+laVFpcU6xsztPO88rt1Z26n2HQY9q0BRRQAUUUUAFFFFABRRRQAUUUUAFFFFABRRRQAUUUUAFFFFABRRRQAUUUUAFFFFABRRRQAUUUhOKAK7W0T3cdyR+9RGRSCeAxBP8A6Cv5VQbw9p7R3kawtGt5KJpfLcod4x8wII2ngcis/wAQpdDWLC4s2nae2t55xbxvgT4aIFCDwchiB6HHNVoPEJxcPalXmvr+O3tRKSVRjbo5DAcjAV8gd+OKm66kcybsdBpmk2+lRSJB5rGR98kksjSO7dMlmJJrPl8KafJdTTrcalAZnMjrBqE0SFj1O1WA/SrOlajcXU17Z3Xkm4tWUF4c7XDDcpwTkehGT0z3rkdPWS5n1SSbR73UWXUrhFlS8CDaJDhQpcdB7fTNF0JtaHZS6NaS3VpdyIzz2isImZyeoxzzyfc1X/4RuxCgRG4hImknDxTsrbpDlufQk9OnA9KguNbmt7i7sPKQXKSQpaj5iHWTgMfXBWQnHZapabrF7NbCG0hhSV57tt9zI7KEilCk9ySdw9hz7Al0NuKL0HhLTbe2t7e2+0wC3MhSSK5dX+diWUtnJGecHPb0rQttItbSeKaJCrxW4t1+Y/cBz+fvXH+G9f1A6NbWsIE12zXE0skqyShF8+RVX5QT2IycAbe9ay+IdTvNWSwtLS3ic2KXT/ai6lGLspXGMkcdeKV4iUotIuzeFtPnt1t9k0cYtxat5UzIZIhjCsRyen6n1IqeXQbeWV5CZ1R2RnhjlKo5QYGQPYAEdwBnOKzo/Ed9qDsumWKSPDaxXMizS7N5kUlY0OOvHU8cj3p1x4ku45p3isHlt7ZtkiJFI8jHALBdqlcjJGM8kdec0e6UmjavtOiv4VjlLKUcPG6HDIw6EHt6e4JHQ1S/4R2xzC8iyPLFd/bfMZ/maXaVyfUYOMcAAAdqk1bVHsBawwRrJc3c3kwhiQobazZYgE4wp/HA965/VtW1C4vNOtdvkSx6ottciGdlWRfJ8wYOAcEEZHUEY5HJLpA3FbnT3mn29/LaSTq261nE8ZDY+YKy8+vDHj3qG50S1urua5dX8yaFYHKtjCqxZcehBY8isrxhcyW8ekKpvDHLe7JY7Riski+TIdoKkHqB0I6VT0nVpoZ9Q2x38VvEkXl2uoyF5t7Mw3A5Y7Dle5OQePUbTFdG6ugQ5maS4u5JJVRTI0xDAIcrjGAOTk8ZPfPFJHoFql0t1K80lz54nMjvyzBCg4AAxtJ4qjF4lu5FulFgJZYY45ENu7yI+5iuM7AcjGTgHg0ltr41F7IjymJvmgJtLremRCz4b5QT6bSAc4PSpbhYLxNBNBgWS3lkmnl+zBhAsjjEYI2nkDJ4OOSf5VXXwvCIpUW7uh50At5iWXMkYztGQOMBiMrj8+aqL4mmuI72KNbWG5htmm8mS4ImjAxguhQEdeoyMjGeQajl8Wz2MKRTW9s9ylmt1In2r5nXkfKAuT90csFGTgE4OC8AvE1h4ctBaXVuXmZbq1W0lYuM7FUqMccHDHmh/D8Lykie6SNmjeSFJcK5QADPGRwoBwRnHNVb7xJcW9vfXUOm+bbWdus7u02wsNpZlUYOWAA4OB8w564sHWrtnke3sPOt45EjdhJh/mCkkLjBADjPzDofbJ7lx+6SR6EkcwZbm4WFZzcCBWCpvJLHPG4gkkkZxntWuvSuSj8cWM2opao0Dlrk25RbgeavzFQxTH3Scd84IOK61TkVat0GmnsLRRRTuMKKKKACiiikAgoNA60tNbAFFFFIAooopoAooopgcj8Tzj4ba4ScD7P/AOzCupgG2CMdMKBXJ/FX/kmOv/KG/wBG6H/eFdgoGKkAooopO4CUUUVFnuMKKDSGkxi0U0dKUc0021cBaUUlKKqO5LFopD0pRWgBRRRQBh+Fc/2Fbf7tblYfhT/kB2/+7W4Kb3G9wooopCCiiigAooooAK46LP8AwuS8GOP+Efg/9KJa7GuQj/5K7fH00G3/APR89AHX0jMAOaD0rj/F19Hb6tpdve6lPYWEiyu8sMhQl1C7QW/hGNxz7Y4zyN2JlKx1FnfWt/E0tpcRzxq7IWjbcAwOCOO4NSeXCJjN5aCUgKX2jcR2GfSvKLO7Y6Dpdul7cRtJNdElLprYSuJMAMyqz554QDkmtDR5tS8RQ6HbyareQrLZ3Mk720m1pQkqovzEZzyOevX1qeYyVba6PRPs1sRKvkR4l/1g2D5+3PrT1WOONY1VVQDCqBgAegFeew+ID5hsX1Fvtp18xeV5h3CHzcAY7LjAqOGa+MM+qf2vfbrfXBbLAZP3TRtKqlSPox6njHFLnQOqux6ClpaRpGsdvEqxElFWMDYT1IHY8mnLHbxTPKqRrLJgOwXBbHTNeYjxHcS+JoPs+qTsZdU+yvBJOqkR7ypxCoOF4IDFt3Tjrja0m91OTWo9HnuZN9jNPLOzOcyQ8eUCe+d/fsvOTRzIaqxvax2VnfWd/CJ7O5huIiSokikDLkHBGR6EEVZ3A15poct5qlhoVqNQubZLpr3zXgKqzBJOOxA/L1rqPGN/qGn6BcS2FuXPlvvmEwRoRtPzAEfMc9uKrmVrlKd032OjyKiuLuC1QPcSxxIWVd0jBRliABk9ySAPc1naJdX91p6vqFn9ll4AAmEm4YHzEgDGeeK4yznv5dD0/VLrVriVrnVIbdYWC7NouAMDjO7g856D2pcw5TSR6Qrg0u4GvNrm6bTL3xO8OpSxS/arZZJHkVjFE4iDShSP4QxAOMYA9Khu/EFxZ6V4hOnaxLqNpa2qTQ3RkVmSQnlA6jBzz246dqXOktSfao9P3DOKQOrDIORXn1/qF7op1iGTV72YQ2sMqytEkjq7PtO1flHOcYzgVS0/xDqTafrky38k6aV5FwoMsbll+YyIXQYOQp+h7nFHOg9qv6+Z6a0iqOTjPApVYEV5y+q3epJp2ovKPIu9fSK3QorL5CBwpXcMgkqST17A4ra8JvqF9caje3epSyxR3tzbRW+1QqospCnOMk4AH0pqSew1UTdjqTPGsuwuN5GQuecev6ineYK4G4YXuheK76aNPtH2mS03Y6RxkBR646sfdjUdpNokviDQv+EfNgzqshuzZFCNuwZ8wpx1Pc9SKXOJ1f6+Z6F5i7c5pBKpGQeK8YjhlPgyO6fTLKC1aba2qphrmPMu3cAMHIOBwxP611GvQT2OtapbxEoNbgijiYHq4YI4x2IR9xPHH0o5yVWdr2O+e4jRVJcDccLk4yfQU4SoSQGGQMke1cFqckkC38lgRHb6HZi3gkChtk7bckAgjKptHT+Mj1qfdeQ6h4Ymnu3mnnMgkfYqZRlDbMDqBxjvwDT5tSvaeR3NFIOgpao1CiiigAooooAKKKKACiiigAooooAKKKKACiiigAooooAqNBFJdpckZmjRo1OegYqT+qrVE+H9PNrd26QNFHdTm4cxuVKyHHzKR90/KDx3+prP8QRXja3ZTWDSme3t5plgjcKLjDRgxnPHIJwT0OD2qvb+IfM897GRDJfaitvbtIu5Y28hHbcAQcgK4xnO7iour7GblG+qOh03S7fSbYxQeY25tzySyF3kbplmPJPA/KshvBtk0s0iXuqQebK8zLb30kS7mJY8KQOp71d0fUbi6lvrW7aF57OYRNJChVHyivwCTg/NgjJ6e9crpNo11LqcsmjSX7LqNyomNyFIAc4XBI+lDfYbaulY7CTRraTUbW+ZSZ7ZCiM3zZB7n364P+03rVKXwrZSWscEU11D5c0kokgnMb5dtzDcuOCT+gqNtblt7u60+RY1uEnhjtgFY7o5OjEZ7bZc/wC5VPTNVvrq1htrE28FzLLduWmV5V2xzFMAbwckkd8DnjpgbQm4lweDtMSwt7S3a8tRb+YI5Le5eOTDsWYFgeRuOeehAxV+DQrW21EXsIdZRapaAFsqI1JI49eT+lcb4d8Q3sWj2dlHIGuSLieSV7ea64+0SKqhY+ecHknjGMGtpdf1S91UWFtHbWsn9nR3jG5jdtrl2UrjKnHy9f0ovG1xqUbXL0vhWxm2fNOgESwSCKTaJo1IIV/UdvoSOhIqaTw7bvffalmuo8yLK0McxETuowCV7+/Y4Gc4FZo8R394866fDag2trFcSid/9YXUsEByAvCn5jnr04Jp83iG8F1cSQQeZb28wiaJbaR5JMY3FWHy5GTgd8ZyKLoaa6GzqGmxahCqOXR43WSOSM4dGHcH8wfUEg9apJ4cso/sju8zy210bsSyPlnkKMhLHv8AK2MdAAAOBUuras1k9lbwhDc3sxhiMmdi4UsxPrgKeB19utYF7qd9d6jploziOSDVDBdCCVkWTbD5o5ByF2kEqT1wDkZouhSaR1F5psN/NZzSlw1pL50e1sAttK8+owxqC50S3ubm5mZ5Fe5iSJypHAQsyleOCC5/SsrxZM8c2jxBrvy5rorJHaymN3GxuMqQe2etU9P1GWwuNXMEd55cUcHk2t/PJI/mOzruDEuQjHaOM8q3Hqm49Qco3szcHh9DHc+ZeXsk9xs3TmUBl2HK7QAFXnngc55zSQeHLSC5W4aWaWf7SbppJCCXfyzFyAAANp6ACqaa7qkdvdebpbvLCEZGjjlCSBmwQAV3ZXqQAcgjHtFaeITqMthzCz/bnt3a2nLIcQO+SvX22tjnnng0m4D0L6+HINhSa4uLiLyHt1WXYdiNjIBChicADJJ6VXbwlBKkim+vsTQrDNh0HmKucZwnHBI4xkdaoXfiTUX0zUwsUEN1HYy3MahmEsRXGAyOoyRnqMgkY44Jfd+Kb3T4GDW1tJLBaC6mTzyWcc5CgKdowudzYGeOmSFeF9he7sbb6DBJZXds8khF3AIJX4DY27cjjGcGo28PxtLuW7uUiMscrQowCsyAAcgbsfKuQDg4PHJqpqfiG8tIr64gsEe1sohK7vNgyDbuKqMdcevHT14m/tnUJrsmzsIp7JJUikk8/EnONzBcYwuRn5snnjjl+7cE1sTReH4oZonS4uRFFM06QblEYZiSegzjLE4zWyowK5ODxiJ9UihS3je2lm8lSshMq8kBymMbSR2OQCCQOcdYvSqjboUrdBaKKKqwwooooYBRRRQAgpaO9FC2AKKKKACiiimAUUUUAcb8VgT8LvEGOv2b/wBmFdiK5D4qc/DDXv8Ar3H/AKEtdeKkBaTFLRQAnGKSijrSYBRRijFRYY0L1pcHtS0VVtBhSikpRQhMU9KKQ8ilq0IKKKKYGF4U/wCQJAB0xW7WD4V/5A8R9q3qb3G9wooopCCiiigAooooAK5G3Ofi7f8A/YCth/5HmrrScCuOs23/ABe1TpldHtk4/wCusp/DrQB2Xas++1DT7Sa2hvZI1eeQLCrDO5u386vnpXEeKLQHxz4XkEk++WWVdgmYKNkTOMAHAycA+owDSbsRNtK6Oy8qBtmYkO05XKjg+opEit4sGOONcZ+6oGMnJ/M15lpWpXEt/pE0d/dya3Nd+XqNo0jFY4huz+76KAQvPHem6NrE48TwF9SuLl55pleJLpyygAnD27L8hGOqkH3I4qeYj2i7Hpxt7UymQwxGQkEsUGeOnPtxSiC3CFRDFtZ9xAUYLZ6/XNeRR67d+XeT22qys8+m3UzKL1pmSRY2Zc5VVjcZ+6g4xjpitezN1dapb2b6zqQiuNBjvJCtzg7wcZBwdvfJHJxyTzk5vIXtk+h6K1ravIZHt4mckNuKAnI6H6iniOFJWkEaCRgAWCjJ/GvM/wC1zPfadHqmvXFha3GhQXEjpN5e6UknOexOO2CcY6Eg2dNuNV13+yrC91C7szPpj3Ext2CSOvmKEbd1U4wcj1I7mjm8ilVT2R6CltbRbPLgiTZnbtQDbnrj0zT5FjkjZJFVkYYYMMgivL9F1jV7vWrVm1KJriS5MdxatcuzBATkeQIyI8DkNuGccnmp9Hvr82+g6qdTupJL+7kt5Y3k3R7BI3AXGA3y9evbOBTv5Aqi7HpShQoCgAYwMCq0sVlBbEyRwxww5m5UAIRzu9u/Nea6Lr93eeJbIHUnf7a1wksBvRI+xUYqfJCgRHIGMHJHWrI1nVZdL1WOeeQy6Lptz57DAEs2XCZBHzDYm70+bmlzB7VHfQxafeJ9riigkW6jUmTYP3qEcZOORimyW2m2lp9ne3t47eVwPL8sbWJ9se35D2rj9Fl1DUPEGn2J1G4is4tGs7tljC/vZC7ZySOAQq5x2rY1JjL450i2lwIUt5Zowf4n+7+YBP5/SncbmrXsTT+IvCpmljn1PSjK37uQPKhJwfunPv2p9vqvhhLySwhu9LW6c+S9uroHfbkbSvU9xj61zvhawvp5LuVU01rMX8okWe2LS8EZw2cD8RWdaaBfa/DrtlF9iS0l1WbzLlt32iPDA/JxgdB1I6mlzPQhTbtpud9DPpF7GUhe0mSxl2EIVIgkUdOPukD9DT9LvdLvIZG0u4tZo9292t2DKS3OePXrnvXGeJbS6g1m+tbdQBrdrHDGzE7WlVgrbsdAEbOe/PpWvFB9h8b2Nvaj92dNKS8fwow2n8CcfjQnrqVz66o200a3W7u5yGdLtVEsDBTGSM/NjGckHB57DjirNvp1naMzW1pBCzAAlIwuR6cCrQ6UVZqVf7PtPsn2T7LD9m/55bBt656dOtPe2hkkjd4Y2aPlGZQSv09OlT0UBYrNY2zQyRNbxGOUlpEKDDk9SfXpVWTSUk1WC8cgrbRFIIwuBGT95vrgADpgZ9TWnRigTVxBS0UUDCiiigAooooAKKKKACiiigAooooAKKKKACiiigAooooAqG1ia8FyUPmrGYw2T0JBI/MCqb6BprQ3MP2YJHczedJsYoQ+ANwIOVPHUY/U1j66t4PEsVzZNI09rZNKsCtgTjeMxnr1GQD2OD7FketSyu4sPkfUL5UjklUkR/6OjHK5HPykYJHPXpzN1czur2OjsdNt9NtvJt1KryWJcszk9yzElj7k1lf8IbpAnlmT7bGZZHlcR30yqWYksdocDqT2q3ot3dXH263u2SSa0uPJMiJs8wbEcHGTg4fH4dulczoltJci/caPaXo+3TAyyyhWHznjGw9PrQ2h6XR10mk2jX8N+0Ra4gjZEdmJwD/M9Rn3PqapTeF9PmtY7VVnjSOSSRWiuJI2zISzjKsCQSc4zjpUEmt3EV/NprpELj7VFHAqg4aFxu3HnqAknoPl96zdI1W7uEh0yxa3t59s9xI8sTzLt890UD94DkkEnnHYYyML3Q5omsfCWlizt7aJJ4Eg37WguHjfDNuZSwOSCcnBq7baLZWt8LyCHZKLZLUbWIAiUkqoHQYLGuU07Wr620+wsLYHzFskuJJDbPc7i5bAwrDH3T1PoBzV5db1q8v3gtjZ24j0+G6YTQO53vv+X764Hy9+frngvESlE0rnwppd2YzJFKFWJYXVJnRZoxwFkAI3gc9c9TUknhqyl1IXzG43ZDNCtw4hZh0Yxg7SeByR2GelZ51rVbo3T2Z0+GO0iidxchvnZk3kZBGxQCBuIPOeOKY3ia8bUZhDHut4bjyDGLGZy2GAZvOHyL34I7cnnhXiVdG7qWlQ6pbCGYyIVYMkkLlHjYd1Ycg/41Vg8PWNt9jx5rvazGdXeUs7uylCXJ5Y4J6+g9BRrGqz2l1p9jbKn2m+laNJJFLJHtQuWIBBPTAGR1FYd1e3t/qmlWs8qI1vqTxT+UGVJikRlU43dMfwnPzeoHI3ELo6e706C9ubSeYPvtZDJEQcAEqRz69TUNxodpc3F5MwffdRxxyYbH3CSpHcEFic/SsPxnCtxd6NayW91dRySvugtpvKaTCdM71/VhVLS786FHq4gguoYo5LdIbK5la4eNpDjfwzkqSynapJ+U8AnFDa6kuSvZnRL4bgFnc273V47XO3fcecRKu37uGHTGO3ck9zToPDltBNHOzzS3C3DXJklfJdzGY+eMY2nGAAKzbfxFqT2t7/AKFK7QLG6TmwnjVwzENiNvmJUDJAPII6Gm2+stqN9pXmNDIwu5kLws6A7YmPKHlTzja2fX0qXKFirxL/APwi9q1vLBNPeTQvbPaqksu7ZG+AQMc9AOTk+9RT+Eraa3lga7vTHPCsU6rKF84KMAkgZ6cHBAI4OaxrzxVqD6JqsokgguLewkuDGInSaBl6jD8NjkBhxkDsataj4putLV1Y2sjW1ss06hZHZzjLfdBEY44LZ/DFJShcPdN6fQ4LnTbyxleVku4/Llk3fMRsCZzjrgZ+uajbw/C10JftFyI/NWc26uBGzqAATxu6AZGcZGcdao6xrt9p1rqV7HBbNaaeu9w7tvkwgZlAAwCAeuT9OMmxDq2oXNzLJa20EllFcGBwXKycHDPzwAvp1IGR1Aq7xvoC5SaDw9Bb3MUiXF15MUzzx2/mfu1ds5PHJHzEhSSozwOBjZUYFcdaeL7i71K3VLZHtbmbykVUkEkQ5xIxK7SDheBjG7qa7FeRTTXQaaa0FooopjCiijpQAUUUUAFFFFABRRRTQBRRRTAKKKKAOR+Jyh/h1rCMcK0aqx9AXXNdaOlcp8SufAd+uAdzwLg+8yCurXIHNSAtFFFACEUlOpDQAlFFFSxoKKKKBh2pRSUoFCJDv7UtIeRS1aAKKKKYGF4VGNGhB9K3aw/C3/IIi+lblN7je4UUUUhBRRRQAUUUUABri9NO74ta2egTTrdMf8CY/wBa7Q9K4vSwf+Fra82PlNnbjP4UAdpSEZ7UtFADPLTfv2jdjGcc4rF1TxNoeh3pg1C9jt7gxCQqUYnYSQDwPUEVu1wWsWeo3fxMK6ddC0kGkITM8HmqR5zfLg9+c/hSehnNuK0Rtv4u8OwWsM5voxBOpaNljYhhuwTwPWrlvrul3X2Rre7ilW73LAyfMGK9RkdMe9cpqlnq7+KdKht7u2F2lgwe4mtsxscgMdoIxk+9Ov8Aw/PofhNrjzEuL+yujfq0aGNSdw3LgEnG0nOPrjgCpu7manNt3WxvSRaK2uX2oSShp7S0WG5jYZSOPJcEjHXgn8K2IpYJ40uIyrK6BlfHJU8ivPrWO6v9IisrhJBd+IL555g/3ktQQcZ7DYqKB/tjoa1fBdpJLdave3F3eSGHU7uCKGSYmNE3jop+gA7AdAMnLTuXGWtrHVhrZLvbhBcOpJO3kqCOp/4EPzpLeWzvVZ4THII5HQnb911Yq36giqcnh7T5daGrSRM12E8vJY7dvP8AD0PX+XpU2k6PZ6LbvBZoyI772y2SWwAT+lMtXLYtogciJAdxbIUdT3+tO8iMhwUXD/e+UfNxjn14qSimURJBFGQUjRSFCghQMKOg+lVr7TIr25s7htyzWkhkidTjBKlSD6ggnI+lXqKAIo4I4lKxxqoY5IUYyfWljhjhDCONU3MWbaMZJ6k+9SUUARvDHIysyKzIcqSM4PtVOLTIotUn1D53nlRY8schUXsvpzyfetCigAooooAKKKKACiiigAooooAKKKKACiiigAooooAKKKKACiiigAooooAKKKKACiiigCt5UP2g3BjTzQuzfgZ25zjPp3qu2k6fJBJB9jh8t5DKwCgfOf4uOje45rn9bt7lvFCXdk0hurWzMqRLJsEw3kNGxPGCCcZ4Bwe1N/ttmkjFozRf2neACZ1B8oCBHYEEY3YUrzwD9MGOYz5lezOptbWCzh8m3jVF6kKOpPc+p+tUW8P6W3mAWwUOxZtjMvJ6ng980zQ7q6uY7yG7mjnltLloPOjXYJMBWzgE4I3bT7g1ieH7JrmzmlbSdOnBu5h50z4cgSsOnlnp9fyobKvqjqGsbQ3qXzRJ9ojQoshHKqe1V30TTnjgjNquyJiyDJAyxyw9wT1HQ8elZn9sXMWpS6W5V7s3iCIKMf6OwL7iPZVkTPqB9KpR3+p3klrpunTwafMtr9raR7YSJIGZlChQR3wxIOenrmndCbRvS+H9Mlhgj+yoiwgLGUJQhc525Ug49uhqzDpdlDM8sdsiO8KQEqMfu1ztX6Dcfzrjk1fVvsGmWemnyzFp0NxLIlusu8uCAMM64UFCTjJOe2MmzNq2uXr3JtLm1tBBYQ3RV7cy5dw525DYI+Xtk+nXgvESkrbHQT+H9MuJopJLWMtGoUAZAZQOAwH3gOwOcU59EsZNQW9MZMmQxXewQsMEMUztLDA5xmsaTVdWu5pJ7W6sLS0s/K81LkE+aWVXYF8/IuGABAPIP0qH/hItSl1gtEu2xju/szo1qSCA2wv5u4AHPIG08cck8TeI+ZHS6hplrqVuIrqMsAdysjFHQ9Mqw5B+hqGLRbCEWojhC/ZZGkiIY5DspVmJzySGPXNVdd1G8gnsdOsWiiur93VZ5kLrEFUsSVyNx4xjI9e2Kw5bq+1HV9Fhmkh3W+oywy7UO2VkjLbhzx8uRjs3OSBTurg2rnWXNhbXV1bXMyZltWZojuPykjB6e1QS6JZXEt5M8bM14iJLhzghM7SOflI3HkYPT0rF8VoZNZ0CNrX7WrTSj7PkASfuyecnHGM8+lU7S+l0dNaeKzNsfOhjhtDukCO4C7vl4IOQdq+nqaG11FzK+pvp4W05bKa1ZbhzMVLzyTu02V+6fMJ3Ajtzxmi28NabZpAFWWR4WZ/MnmaV3Zl2EuzEluOOe1ZFv4i1j7FewSQBr6LyzFP9jdEYOW/5ZFt7FQpJAPPbvT7bV5b270tphBNcK06O0QkiwVQE5jbBRjkfK2cdc1m3CxV4l2HwdpkNvdQM15NBcQNbmOe7kkWONgAVQE/IMAdMdB6UyfwXp10w82W/KfZ1geP7ZIElAXaGcZwzYPU+g64FYWoeINXn8MauLqSO2uVtnmjCW81vJGoIBAJLB+Djepxkj5ecVpXviO+02VFKxTLbxKbhY7aZvMYryA4ysXUHDEkg/jRePNqF4m5caFZ3OlXenTec9vdp5cxMp3kbAn3uucKOahfwzYS6suoObncrB/JE7eSXHRzHnaWGBzjtVPUtc1G0jv7mKO0+zWEg8xX3b5V2KxC8gKfmHJzn0HWpbXWL69na5gjtjp8dw9q6OSspZX2M4OduMggL1PByD8tO8L2QJxJrfwtp9vqCXam4PlyNLFC87NFG7ZyyoTgHk/TJxW4OBXJad4sub68tilhM1rcsFGLSdTEOfnLsoRgeBgdM9TXWqcitI26DVuguaKTFLQhhSUtFACDrQetJRS6AKKWkpaadwCiiigAoooqgCiiikwOV+IcbTeDZ4kGWkurRAPUm5iH9a6lelc942XPhxB66jYf+lcNdEOlIAooooAKQ0Cg0AJQcUGkwKTGhR0ooo7UnqMKUUlL0oiJi0UUVaEFFFFMDD8Ln/iURfStysTwwMaTF9K26b3G9wooopCCiiigAooooAD0rjdLH/F0tdP8A06QD9BXZHpXH6X/yUzXj6W0H/oIoA7Cq73tsl2lq8yLO8bSLGTyVBAJ+gyPzqc9K4/xS0w1G4EZPGi3ZGM5DZTH8uPxpN2InLlVzrwynuKrTX9pBd29tLOiT3JYQox5faMnH0FefQ293pkNhc6YbqS+vdGkdt7lwZVWMpgN3GSAPwqvpX2NvFfht7Ge6mkZZmu/PLlVk8nnG7gNnggegqXJmbrPselWl7a3trFdW06SwSrvSRTwy+oqcsncj8a800qz/ALWudFsri5uxAdBEjeXO65IdOpB69Oe+PwrLm1CTUdC06O7ubxbpNMLw7bp4w8m5kUqEBaST5RkFh/Mg5vIftvI9eBXsfaoY7y1kvJrVJkaeJQ0kYPKg5wSPfBrzm5vtSSy0+SK6mkOu6bDbhg7fJc5QFsj7vyu547pS69PNpqeLFhvLpTa2Vj5bG4fI5YZHPBOOT370+YPaeR6aWUd6z11zTXVGF7CVeNpUOeGRfvMPUD1rD8Q2smk+ANUS1muZpPIdjJI5dzu+8c9RwT06Vh+IXgg1SSO3C7F8OXJhXP8ACMYwPp/nilKVkOVRrZHaWfiXRr+4W3tdTtZZmztjWQbjjk4HephrFgbOW7+1R/Z4SRJJnhCOufSvObbULDV9N8JafpjfaNQtp7aWcwqf3aonzljjp/P8qtX1jcr4pl8PJHu0+/vI9RkXZlWjAPmhie29UPHqB3o5hKpLseiWt5b3aM9vKsig4JXscA/yIP41YrktL+T4gayiD5TbW5fH97Bxx9M/5FdaKpGkZXQUUUUygooooAKKKKACiiigAooooAKKKKACiiigAooooAKKKKACiiigAooooAKKKKACiiigAo6UUjdKAK5hh+0+dtXztm3d3xnOPzqs+k6dJbPbNawmGSUzOm3gued3sc4rD1lbxfE63VkZGmtbMS+SmP36bzuj59eMH1A98wvrU81xBDp8hjbUrvi4KbvKQQLIflPfA289CfwqeZEcyudVa2ttZW6W9rEkUKcBEHArPl8N6NIWZrKPLEsSGIOT170aJeXFzb3Ud06zTWk7wtMi7RJgA5x2xuwfcGsXQbSS6sS0mmafcQtczZmkkIkI81gePLPQdPm5x2pNg5K6R1Bs7Y3q3nkobkRmMSEfMFJyR9M1XutE0y9ihiurSKWOIFUVxxg9V9weOOnArIGs3ov20t2U3hv1RCq4H2cgyBiP90Mmf7w/CoU1DULmez03TporWSKxju5HeLzBIGJUIBkYGVPOfT60XQXRtXGg6VcxwRTWkRWBBHGOmE4+X3HHQ8VYOm2e6Y+Qg8+NYZMcbkAOB+G49PWuNXV9VWx0+z015IzDp0EzulqJg5YHaDllwvyk56nPbHNi81rW5hez2dxa2y2lhFd+U8XmbmZXYoWyOPkxkc/SjmXYOZHRy6Bpc9zFPJZxNNHtwTxnb93I/iwemc4pzaLYPeJdNAnnhg4yTtDAYDbc43cDnGeOtZL6hq15cyXFpdWVvZ2pjEkM6EmUlVdsv/ANrgDAPIOfSqyeINSm1kvGrfYEujavEbQkEB9hfzc4znnGMY4680XiNNHSXmmWt/Gi3UW/YwZCGKsjeqkcg8npTItHsLdbZY7dUFqzNCATwzAhj7k7m69yTVPW7+9jurHTrB4oZ7wv/pEi7xGqrk4T+IngYyO55xisRri+1PWdHWV4M291LFLiMlXeNeXHzcZBOBzgnqaOZA2jrZbO1mure4mRWntyzRMeqbhg/pxUE2lWF0bpmi3/AGnaspEhG7Z06Hgj1H9KwvFaeZq2hRfZWuw0k3+jqwUyERkgZJAGOvPpVG0v5NEtNY8q3e1l8+KOG1k3ziJmUAOdpJIPXap6g85OaTkr6i5lc6ceH9P+yPamGVlZxIZGncylgAA3mE7wcADOaINB0+DywkBLR7yGkdnYlxhizMSWJAxk1gxeI9ZOn3cYtjJdwtHtuTp8sUbK5bkQuwdiu3kBucg561PZ61LeXOms4tp5ys43Q74/mULkbG5Un+62SPU1LlDsDkjQXwppMdpNbtFNJBNEYWSW6kYLGcZVcsdo4H3cdKbP4V0263eaLlldVR1+1ShX2gAMQGwWAA+Y88A5zzXN3/ibVX8PauXuLeG6jtzKirBLBLDhgCCH4bAON4IGe2DWpqPiS+068WMG2kSBU86NIJXZywGTuXKxDk/eznjkZFLmjcOZG7No9nNZ3VrLGzxXXMwLnL/Kq8n6KoqL/hHbBtSW/ZHMiyeaE81vLEmMbwmdu73x+tUr3W76H7fNHHbLa2E6pJuJZ5FKIxxjAU/P3zn070+z1fUL+4M9tDA1itxJbMhyJSVJG8HpjIPGOmDntT5op+YJplq28Oada3Uc6RuTExaFHkZkhJ6lFJwvUjjoCQOCa2BXIab4uuL68tD9kLWt2QEEcEuYhgkMzldjA8dMY9WrrlORmrTT2KTT2FoopDTGLRSdqAaLgFBoB5oNK2gCCilxRQAtFFHeqAKKKKYBRRRQBz/jAj+x7UHvqmnj/wAm4q3xXOeMwf7LsCD/AMxfT/8A0qjrox0qQFooxRQAhpKU0lKQ0FFFFQwEI4xQBx60A5NA4zVDFoopRRETAdaWiirQgooopgYnhk50qLHpW3WH4Z/5BcX0rcpvcb3CiiikIKKKKACiiigAPSuQ0nn4keIMjkW8H/oIrrzXIaQf+LleIR/07wH/AMd/+tQB19IVzS0UAMK9eKoXWr6dYyypc3KRvDEJpAQflQnG76Z4rRPQ/SvPvFlvLJqOuusUhB0qJVKqfmPmE496luxnUk4q6R1Nj4k0bUboWtnqEMs5BIQZBIHXGae2uaYmmy6i93GtnEdrykEBTkDB4z1I/MVzAuF1nVPD0WnQyu9ofMuJzCyrEmz7pJA+92x6Go00q5HigaR5bf2bHeNqTOwwuNownvh8nHp/u0JshVG+h2gv7U3/ANh83/SfK84ptPCZxknGBz/I1Ydo0XLEBe+RXn9559/bLqcRubWS/wBVhhUpuVkhQlR6Y53N6fNjkcnsZ9Es7zRv7KuRJLbGNYzuc7yBjGW65469aabNFJvoSXN5p88EcMs0TR3gKIrHiQbSxH/fIJqXT7GKwsIbSFpGihUInmNubA6AnvWanhHRljtI/soK2hJgB/hy4f8AHlR17ZHc1uAYFBS8xNtGwelOopjKFlpcNld3V0uWnun3SyPjccDCrwB8oHAH17kk36KKACiiigAooooAKKKKACiiigAooooAKKKKACiiigAooooAKKKKACiiigAooooAKKKKACiiigAoNFIelAFUwQC8+07V85k8vd3Kg5x/Oqr6Jpc1s1u1rE0RlMxX0kPO4HqDz+p9aw9YS7TxVJe2BY3FpYpJ5QxidPMbdGfqBwRyCB1GQasGtTy3FnBZSrEmqajKDOUyyIse/AB43nGOQcfN1qLq9mZ8yudhaWVtp9stvawpDCucIowOTk/mazW8NaNK7ObUgsxLFZXUZJ56GnaBe3F5bXCXLiV7e5kg84IF80KeuBwDzg9sqemayNAsFubISPpOnTK08uZ5SPMI81s8eX2wMc+lNvUq+qOk+w2v24XxjX7SI/K8zvtznH51XudF027WFZrdSIVKIMkfKeqnB5BxyDkVlprN79ufS2+a8F9tBC/8u2BJuwP9k7M8fNVddSvr65t9OsriGzMenR3Ukhh3hi+QAFyMKCpz654xjNK6FzRNmfw9pU8Ucb2yKIovIAV2X93/AHDgjK+xyKsNpVk4uB5C/wCkwiGUDI3RjIC8dANx6Vxya5qcdpa21oZES302GVnihRwXZfvNvYYQbT0568jHNi81zWXstTvYLiGJbLS47sIsYcPIUZiCT/D8uODnkcjHJdWDmR0cnh/TJrpLiS1BkTZk7yA237u5c4bHbOcUp0LTWvvthhLS7xIF81vL3jo2zO3d/tYz71lyajqMtxcXCajZW1payRIYpkwGyqs25ycjIbC4HBGTnpVeLXdRnvftKSeXbC9a2aCSAbdqyeWT5mQd+Qz+mCBjIyVeI00dHf6XaalEqXKMdh3I0cjRup9QykEfgaZb6TY232dYoAv2cs0fJ4LZ3HryTk5J65qtq91etc2en2NxDbS3O9mlkTeQqYyFXIBbLDr2BrHtpNR1PUrDzLmD/R5Jo5v3G5JWjdVLL8w2nBx32nPWndIHKzOknsbS4vbS7lQNNbMzQsWPykqVPHQ8E1FPo9lcNdFoyGudhkZXYElfukYIwRxyMHjr0xh+KpZo9Y0RYbI3295c2gZV83Ef+1xx159Kp2Wp3Fnban5Vu9jdSXUcKWbjzhbOyD5sKcEEfNtU4yMZGTSclfUnmV7HRDw5p32doSkx3SCUytcO0ocYAYOTuBAGOvTI6E5IvD+mxhQsRdl8zmSRnLFwAxYk/MSB37CsV9d1qKzlt1VZbgSxot39kKAKwJY+SzBnZdp4XswIzgiiLWbiW8sHk8meaOG68zaskJJXZgFXI2k5GQwOOx9YbiVdGn/wi2mtZzWr/aJIpYTb7XuHJSPj5V546Dkc8DJNPuPDFjdBvMe7KSBd6i5cBioADEA8twvJ9B6VzOqa5qreG9UFxdJHOsCyr5MEtvJH8yhlBJw2M4DA9T0I66d/ruq2F1lZ7N7a2Eazxm0mLSE4yfNB2R/eGAd3qTzinzR5rBdG9JpFrJbXUDLIUumDy/OckhVUc9uEFQjw7Yf2gLvbLlZPOWLzT5Yk/vhOmep+pJqjc6pq63V1JC1kLO0u1hkRoXMkiskZ4IYBSC56g546UljrWp6hcre262p0kzvb+WylZiVdlLhi2MZH3duffPFO8L3BOJetPDdhaXUc6LKfJZmgjklLJAT12A9OpHsCQMCtkdK5HS/E1/e3lmz26taX5HlKlrKhgUoWBaRvlkzjtt698c9cpyuapWvoNW6C0UUUxiGkpTSUnoAoozSUGlfQBaSlFB60+gC0CgdKKYBRRRVAFFFJmlcDmfGxP2HSh2Os2Gf+/wCh/pXTL0rmfGXzQaMgwS2r2nUZ6Pu/pXSKxIpXQD6QUmaUUr6gJSMQoyTgUtFSNBR2pO9LSv3GAoo+tIDmqWggxz14pelJmlB45FOIh3aikBzS1YBRRRQBieGf+QZGPatusLwz/wAg6Ot2m9xvcKKKKQgooooAKKKKAA1x+k4HxM8Qev2a3/lXYVxuj8/FDxLj+G1tf5NQB2VUjqVqNV/szzT9rEP2jy9p+5u25zjHXtnNXe1cPrUGoHxlqMtjFIZToWyJlGMv5rYAPQH0+tBnUk4q6O2LqOpphlj2ZBz9BXls7LFpF5JpEt0AmkXP9pGcyjZJ5Y24LDAfdnpjgH1FWNKIi1HTzpL3zuLR/wC1zO0hCZjymQ5wG34xs5x7c1PML2vkej21zBcwRTRMSkiB0ypU4IyMg8j8ak3JnqM/5NebWenDWLvRLO9e8EY8PJK/lzPGd/yqMkYyeSec8isbV557nSNL897xbp9HWS3JkmKzSbWJCImAZMcksxABGRxyN2F7Xuj2Mlcc/wAqrxahay3s1mkoNxCqtImD8obOD6c4Ned3c2pR2elfZbiVn13TobUMzE7JxtJcnP8AcaQ8d1p3iCaa0/4SdIZpwlrY2ixjzG4JJHHPU45pcw3U8j0oMrdGz9KXINZNtps+m6I1tp8xe4wWSS7LSfOeSW5Bx7CsjwnJrkt7qJvZrR7dbuRX8tHDCQbfuksQF9sVVyubbTc63cOmaz4Nd0u5FqYb2JvtRcQAnBk2Z3YB9MH8q5yW2GoeP7iOW4uljtbeGdYo5iqlwx+8O456Hr3rltKlheXwPdXd1ITcS3KeZJK3zsrNsA5/vED3GAcip5vImVRrZHre9c470u9fWvJtOvmk1TS/Lv7yTxC2qSLfWxkcxpCGcPlTwFChcYzgkfhPpoMsdvqx1G7aZtbNqVFyxj2byCu3OO/PenzA6nkeol1HftmjevrXk1lrEUvi+zMGoXQlfUZI5IpbxnJ/2doUKAMMAuT09q3NEN7Pr8OlzzzFNFaZpXMh/e7z+53f8ALHv0pcwe08jt7O/tb+1iurWdJYJRlHXo3+cGluL22tEV55QgZ1Rc92Y4A/E15xp0Nxq2n+E7GTVLiKG7s7jz2hdleQDYQN2eCDjnnoR3rqNaLHxV4chYZhLzvgjOZBH8v44LH8KfMNVLq5u2t/a3olNvMsghlaGTH8LjqPwqlc+JtFtLt7W41K3imQ4ZXfGOnX8x+dcp4c8T6NpX9tQ399HC/9qXLgEE/LvxngexqD+ydQ1zV/EMNtLYpbSXKxy/aLcyOCEX7pztHHqDU8z0IdRtK2538V/azXU1tHOjzwBTKg6ruGRn61FHremzW8FxFeRPFPJ5UTKch3yRge+VP5VxXiOCfRLtJLUyynULD+zo1Rgr+cCNp3Z6kZGexWnanChFzaQeYieHtNcq8TlT5zxfKR6FVyeucsDxxmrsftH2O7a7gWdIWlUSOCVU98Yz/MGpgc1529s9vpnhe6e7urm6utRt5maeQttLx4dV9FwOnv7nPoafdFMuMr3Q6iiimWFFFFABRRRQAUUUUAFFFFABRRRQAUUUUAFFFFABRRSHpQBW8m3S4afYomK7C+OSAScfTJNVm0jTZbZ7drSAwPIZGXbxvJyT7HNYGrR3ieK573T1Z7m0sI38kY/wBIQyPmPJ6E7eD6gdsiqOjatKDZ21lMkUep6peSGVlyxQbnAQHjccr1zgA8dKnmM+Y7e2tLeytkt7aFIoVGFRFwB3rNfw5orFmfT4csclsY56//AF6dol9Pe21ys7LI9vcyW/mKMB9p4OOxwcH3B6VhaBpFrdWKSvo2lzq08uZ5ADIR5jdtnX05obRR1X2K1F6L7yE+1eX5Xm4+bZnO36ZqvcaLpl2lulxYwypAuyNXTIVeBj6cDisqLWr1tS/sxmiNyb5k+70twu/d6ZwQv1PTioLbVLu+misbSWCzMenRXBYx5BZ+ANvGEG09DnkYxg5HJE8yNq40HSbwQefZQuIUCR5HRB0X3HHTpUsmmWE0V3HJbRlbqHyZwR99MEbT7YY/nXJwa5qEdvDa2assdtp0EhKW6uAzLnLkuvy4GOPfntVm617Vf7N1O9jkgjWx09LoKE3hnKFsE55XA7dcjmhSQcyN6XQdLnvEupbKMzrswx/2MlMjoduTjOcU5tE01tRF61ohuAwcEkkBgMbgDxnHfGaoPqN+8s9wt3ZwW8MsKBJVwG3BCwZ88E7wFwOuOueKcOv6lcSrNHGRD9tMLBoRsEYkMed24HfuXPp8wXGQTU3ii7o6G+0y01BEF1CGMbbo3DFWQ4xlWBBBx6EU2Kws7NIUihWJIVZYwOwPX+War6jcXxvrSztJYYfNDvJI8Zc7VAGFGQMksvJ7KeOQRkWk2o6nqNi809sTbtcLIBbEhzHIF3L83ynH1xz60+ZCbOhnsbW4vbe6liDz2pZoiWIKFhtPHTketQy6Pp9wblngybllaUhiCSuNpBHQjA5FYnid511nR44LEXxPnE2xdVDgKO7ccZzVOz1K5srfUQkQtbiS9SEWpUzC2ZkU5wv3gQchV4zgZ60m1fUlyV7WOh/4RvTvsJtPKfYX80yGaQy+ZjG8SZ3hscZznHFOj8P6bEsSCAt5ayLukkZy3mYD7iSdxOB1zWU+qa4LB44kEs3nKgvPsbqqoVyX8ksGcgjGAf4gexFNt9Wurm7sn/cXM6212f3ayR7mR41C4Y/ITnkEHBxj3hyh2HeJof8ACL6X9kmtnSWSOaLyT5tw7lU67VJJIHAwB6Us3hfTrp2eYXLbwu4C5kCkqAAxAbBYAD5uvFcxq2u6qvh/U4p7+BLtLZJtqW8lvNGCQGABYgjPRwfbB61rX2tarZXblZbV4Ldo0miFrKzOWC5/eZ2ofmBC4bjHPPC5oc1rBdG82lWhiuImQlLhw8mWOSwCgHOc9FX8qrr4fsFv1uxHIGSQzJGJG8sSEYLBM4zjP4kngk5oSaprD31xJDJYLY214kDI8LGR1ITOG3AAguecHp2puna7qWosupQpbNpLTSQmMoRKioxUy7t2CMqfl25ww545q8WxpxNGy8PWNhdLNFHJ8m7yo2lZki3ddik4X8O3A4JrY7VymkeIdUv7y0klt1eyvVDIsdpKjW4KlgXkb5XHQZAHJHUV1a9KtWeiHGzWgClpAeaCaa2GGKTFO7UlACUUUEVO6GApaQUtNCEpR1oHWjvQAtFB6UgqnuAtFFFIDmfF5G7QUJxu1iDjPXG4/wBK6UdK5bxkQLnwwMcnWosf9+pT/SupH3aNAEoooqbAFFFGaWgwoopM4pMYvWijNIKqyYgxS98UUAURELxS0gApa0AKKKKAMPw0MadHW5WH4cP+gRitym9xvcKKKKQgooooAKKKKACuN0Pj4n+LPa2sf/QZK7KuN0Hn4oeMB/07af8A+gzUAdieBTWZc8049K4nWNPe/wDGF95sd08MekAxBCwQybpBjA4ZsEcHOOCOQDQyZS5eh1V9a219YXFncpvgnjZHXJG4EcjI9qqjUdK0uJ7V51iSytw7bgxCRgYB3Hr09Sa89vE1M2+lveyvDbHTUXdPbTzfvMnIwjBlkxt5OfQA1Y1C3vH0rVBcRzyzHSbYFmiIYsGzz1+YcZGTzmobt0MXUdrpHoVtqtndyKkJly0YlG+B0BUnA5YDnjp1xzjBq2Ch5x1rze7E9s2rRwiZFj0eHYFDgAk5OPQ5z055qGRJdOubqGGPUGgk0OCdxFM4YyM5ViGOcHbgnj8KOYpVe6PTsr/kVDdXltZQCWdwkZdUztJ5YhQOPcivLNDhn1CPXNPsr6QiWzFxamN5VG4MSpBlYk8jBYYU89K1YL+fUtGfX5Wmh+36naQxR7iVSFJkU8cdTv3evA5A5bloHtOyPRfMTOM8/SqFxrOm2slzHLcqrW0BuJhgnZGM8nA9jx1OD6Vz3hez+061rWoTTXbyRahNbRxvMxjVMKeEJx36+3tVbUmI0LxrJOv70eaM/wAWzyF2c+mCfxJ70XKc3a9jqU1rTJILS4S6RoruTyoGAPzvzwOPY/lVOLxb4dmu0tY7+Mzu4RE2NyxP0+tcUlncaZrXh+zRVOnXE6XcI6+W5T94v0JO4duTWp4EtdTn0i3uYdTRbLzpC9t9mBLfMej7uOx6e1SpNuxnGpKTtb+tDrRrGl/2c+oi4T7KGKNLtPUHbjGM9eKsWt1a30bvbsHWORo3+Ugq6nBBB75rz9baeTxuPDkayNYw3x1SRi/G0qSFYd1Ep4H0/u89DoBI8WeJUjIEHmW7DHTzDF836bM007lqd3Zo6YRIOiL1z07+tL5a5J2jJ6mnjpRVmthgjUEEKMgYHsKqX+nR3/keYCDDKsyMpwVZT6+hGQfYmr1FArEBtYTndDGSepKjmpFjVCSFAJOSQMZp9FFhjGiRiCyAkHIyOlIYYyGBjUhuoI69uakooAoTaXBcXtrcSpn7LkxIcbVY4G76gAgduavKMClooCwUUUUAFFFFABRRRQAUUUUAFFFFABRRRQAUUUUAFFFFABRRSHpQBVMVv9qeTagnZArMPvFRkgHvjlqhGnabPAYRa20kIkLFNilQ+eTj1znP41zmpLcw+Lb2+tNzTWVjbu0KIGaaNnn3oM9/lBHuPc1W0DUpZRbQW1wlvFfX99LuZAXdRIWULnjJDBuR0U96hSuzPmXU7WC3htYUigiWKJBhUjXAHfgCs8aFo2Wb+zrYNnJIQZ656/jS6LezXdlMbkhniuJYfMC7RIFcgHH04PuDWRoemW7WcMsmk6ecks0z4Mn3jyRs6/jTcir6o6P7JbreG7EKC5MflmTHzbc5x9M84qvJpOmyeQJLOJhAoSLKA7QOg+nA4rJh1u7fUo9LJQ3S3b+a23gW4AdWx7hkXPqTVOx1S+uybaKe3sYoNKguVJiBUu4bORxiNQo4GOvXtRzIlyR0E+i6XdiET2cEgiULGCvRR0HuParElhaSxzxvAhS4UJKuPvDGMH8K41vEOpW0Jt7O1uHitLKEiSJYWRWKbiZN7qQuMDj0PPpevdZ1RdI1PVIZ7eOO1t1kjjEYf5/LVyGOeV+boMH36UrroPmRvSaLpst2l1LYwGdcYcqM8dPrjtnpSf2Jpn9oC9+wwfat24SbBkNgjd9cEjPvVGTULsPPcve2ttbQ3EUYSVQFIbZkFifvEvhenJAwao23iK/nktZl2iKa9MJjeIBQm8ptDbuXBGeM5xjAPRc0WNNaHRXunWeoKgu4FkCHcu7+E4xx6U6KztLXyxDCkYiQomBgAMQSP0BqpqFxetqNnZWk0UIlSR3dot7YXaMLyAOWzzngH61j2ct9qepadLPNCTCLhZFWHKs0coTcuTwT264565p3VwbVzpJILd7mK5kVfNiDBGPYHGf5Cq0mk2M5uTJbq/2llaXBPzMoAU9eCAByMHisnXnnTWrBYNNGok285NuzqoODF83zccZx/wACrOstRubK2v1jj+yzzaisIt2QzLaExKx4X72RlgBxl/rUcy6oTkr2OkPh/TTam3NsuPM84NubeJP74bO4HtnOccZxQmiabEFRYAcJInzszlhIQXySfmyQM5yeKyH1TXFsdsSLM5uQhuVtWUxxbQd/lMQX5+Xg/wAQOODTItXu5prd4/s11cLZ3hysLRZkjeMKuGOUznkHuOwqXKNh3Rqnw3pLWk9q9s0kc8flOJZnkOz+6CSSBxnAxTp/Dem3ZkM0UziUASL9pkCkgABsbsbsAfN1461y2ratq0ui3dvLqMUdyqRSMq2ssEqKWAYD5sfeK/MCRjI5yDWne61qllf/ACz28sEM0MMkAtJMtvKgky52qcuCF54x68ClHmtYOZHQjTbZQ4EXEkomfk8uMYPX/ZH5VWi0DT4r/wC2LbyeYGLqhlYxqxBBYITtBOTyB3rMOp6017PMs9ithb3q25iMDeYykqGO/fgH5hj5exz1pbDXNUvo11UJbJpbNKrQlD50apuG/dnDZKfdC9GHPHNKUbheOxqWeg2NjOJbeNwVXaitM7JGPREJKp0HQCtUcDmuV0jXNUur+2N1EGtrtdypHZSobbgsN8jHa4wNuQBzjjnA6rtVxa6DVugd6DRQetF9Bi0maD0pO1DYBRRR2pdAAUGiihPQYUopBS0xC0gIoNIKbeoDqTNLSZoYHJeNf+Qj4R/7Dsf/AKInrrK5PxnzqXhH0/txM/8AfieusB4pJ3AKKKBSvrYAoopKl6FC0cGkoqb2dwEPAOOtKvQUtJjFUhADinA5pOKWqWggIzS0UVoAUUUUAYfhwf6ClblYnhz/AI8Urbpsb3CiiikIKKKKACiiigAPSuL8Pkn4oeMcjpb6eB/3zLXaVxfhwFviZ4zftssE/KNz/wCzUAdmelMJUDJFPb7tcZ4kiujqbvH5pRolCqUkOTznYyHg/Ufn0qJycVoi6cOeXLc6/KenNKWTHUVwWrtdySzeWlzHNHBGVUmR26DO3bheDkEn0qfVp4le7e5a5W58tTbFS+wptGSCOOpOc+1Z+2fY2WGvbXc7Xgcmo1uIXuJIVyZEALfKcc9Oelchc3bwNq0LfaDJNbRGEKGbI28kYzjnvxT76WU2epFWlBFpb4xkEE9SKHW8gWGu1d/1p/mdjlBzijcp6CuKvf8AiVm/jhe7aI2aSPtmbcDuwWBOccZyR6Gq+nC6lg1S0hmYv5UU0IV3UdSflLknsAecdKHWadrCWHur3O4nuoLWMPK2xSwUHBPJqumn2yapLqCIwuJYlidgx2sFJIyOmRk8+9cy921zpq6qZWjW8u4UjBf5QgOB9M8/pWrotss9/fXbXEsjJO8IUOdijjjHrVRqOT2JlRSV29Ub2FwOKCVXt2rmtXm1WPXbCOB7QLI7iFWLZb5Mndj8ateI7ia28M3M7yLHKsa7mU4AOR39KbnvpsSqfw67mnNd20MgieRVlZCwB/ujqfwzUGlW1laQO1ody3EjTtIW3GRm5Jz/AC9sVi31vFayJZtcTmP7FcTsWlO44ZD94fWsuO5sBpWkma6mj0xkbzJUmYL53TaSDkYIOAOKj2tnqjRYdSje/wDWp324UbwO9cJHI1xNo1pc3NwsdxPMsQaQo7oFJHuelMN9GdL0+CW6mcSzzRo32hlDFWwFJUFmPoPaj26te39f0x/Vnff+tf8AI74sMdaiN1ALkWxkHnFN4TnO31rirTVZ4NBstUila4VWlt3wxYdSFz/wIAc88+tXZJPsV61q1y3mRaU8rbpOSd3XH1zzR7fTYX1fXc63zFAznpVWfU7O2geeadEiRtrMfX096o6XGbfRBNFLLcSSoJgZH3ZYqOB6DjpWFdSW0XhzS3EzW5L7luVjV0jkIOd4yM5JI47inKo1sTGmm7X62Ort9Tsru3M8FzG8S53NnG3Hr6VFaa1p17KY7a7jkcc7QeT9PWuT+2yX2k6rxDdIoQyXVsnl+YBgkHI6hf5/nNJrlhqOvaZBZ7SYnDiXgKyleg7j8an2z3Nfqy1tfr8jrvt9r9n+0eenk5xvzxnOP5077TCZjCHHmBQxXvgniuWSGU67/ZYBWCC4+25boVPOB/wI0twZJ4or5XlgkvL5EV42wfKGVX6gj5ueOR6Ue2dm7EOirpXOpiuYpZZI0kVmjOHA6r9anrBhjNt4hihiZ3UWfzljknDAAse56/rW6Olawk5LUxnHltYWiiirJCiiigAooooAKKKKACiiigAooooAKKKKACiigjNAFR47aGZ7lgkckihGkJwWVckDPoNzH8arHStLmtBbmyt3g3mQLsGAx5JHoeT+dZmvpJd6raW0cCXAhVp5InYAMD8o6gjrn8qrRJeaSbewjMNvLf3Ekh2DcIlxnC9OffB+lYe0SbVtDdUU4p31OogghtoUhgjWOJR8qIAAB9KopoelRyq6adbLIjb1IjAIOc5+tYY1q/WzeCOXzp/tRhikIVWkUDJIB4LDp/jTE17UZLKIRbpp5J3UYVBIEXGRjO0n3Hr0o9tHcPq0+6Oo+yWqXrXYhQXDoI2lxyy5yB+dVZNC0ud7ZpLOJ/sqhIsjooGAvuB6HPPPWsa31Se7/s+OcrIrySSs7xgFET19DnPIqDSry6g+xyRzxmO+u3LwhOcc7iTnOeKXto3tYf1SVnf+t/8AI6CbQ9KvJImuLKGVoVCrkdFHQEdx6A5qzNptpc29zDLArR3C7ZR2cbduD+Arko9YvA7myTdPeTSSFtoY+WuFGASATx610WhXt1eaX516AJNzDK4wQO/BIqo1IS0QqmHlTXMx0ui6ZLqUd89nH9ojwVfpyMAEgcEjHBPTtTo9E01NQN8lrGLjO4N2Dd2A6A++M1xcjG6tGnfTlL3lxtjvm2tsJbHA+9xj2rVm1fV1uHjsI2kggbyQzIp8xl4OSWGOfQGs1Xj1RbwjWzOj1DS7LVYRHdxb9pypDFWU98Ecj8DSw6daW7QGCFYxBG0cYUkAK2CeOnJA61zs2vX7agvlukdoZVjVtgkRjwDlgcg59jRPq9zHNdzWlujTyXHkIeC5VByQCRu+lP20OhP1aR0zWsMl3FdMv76NGRTuPCtjIxnB+6PyqpJodhMt4JIWxdyLLJ+8b74AAYc/KcKPu4rAk1DUNQ0y2hN0gluLnyspEUIAwTkZ4III49ualm1vUku7dYZIngadYNwhIDnox3EjHOeBn60e1gL6rI0v+EX0s6eLLypQolMwmW4kEwkPG8Sbt4OOM56cVLF4f023EaLB8qRSQ4eRm3LIQX3ZPzElRycmse81vVjFcXNlLarGlx9niikjLNI3A65HGefpVh9W1G4meaC4sbe0ScQoLjI80jg4bPBznHHapVWmw+rStdk8fhHSo7a5hEdxItygR2mupJHCg5CqzMSoB5wDin3PhLTruV5JvtJ3hSVFzIF3KAA+3djdgAbutUYde1K8vEe1t99mZhHgRliRnBbdnjFdYhyoJrWDhN3RnUpOHxFH+y4FSVVQgSTCdvmPLgqQfzUcVTh8M2EGoi9SKTesjypEZm8pHYYZlTO0EgnOB3Pqa3MUYquRXuRZGNpvhux0u4E0H2glVKRrJcO6RKTnCKxIUdBx2AHQVsY4oNLTS1AKaacelNoYBRRR2qXuMKD0oFB9Ke6BgKKKKlaaAAp2RTaXrWiYgPSgUGkzSe4CnpRR1FGKYHJeMjnV/CK4/wCYyGz9IJR/WutHSuR8YZ/tzwko6f2rnj/rjIP611tLYAoo70tTa4xKMUYookMMUYFJS1Lt2AKKKKa2AKUU2nDmqjuJi0UUVoIKKKKAMTw7/wAeSVt1ieHf+PJK26b3G9wooopCCiiigAooooADXHeHAP8AhYPjMgfxWQ/8g/8A167GuQ8ODPj7xmcY/fWY/wDJdT/WgDrm6VRm1KyiuZbd5P30UPnugQkhOeeBz0PA5q8elcJq+mqfFuoXH2Sdmk04+RIsUjL5u1weRxnbxj9MkUm7ETk1sdjDPHcwR3Ee7bIodd6lTgjIyCAQeeh5pl1bwXttJbzKTG42sAcHFcBHb282pabb6tbX0ix6HAzwxJKWV8t1VOc8Hr396l0fTdQv9V06PVku1ij07eUBK5KzMY1dh947MHaT1Uk9alyvo0TGs7ppf1/TPQEVEVVA4AAFODIfSvL9Gt9Wi8UafctHcRRzXUwkR4Z9+0hiBK7HawzjGABxmrOg2F3at4cuz9rSaaadbneX5TLbVI6AdDz1o5vIPa3eqPRyU344zUc88NtbyXMrBYokZ3YAnCgZPSvLtBW+l8TWTzfaBa3j3MU6sZ933WwkrsQpbI4CgYx9KuwnV7mw1V7pLhI9I02e1hYBkMknzjeD/Edipz2LZHWjm8iVVT6HolvcQ3FvFPC26KVQ6EgjIIyOD0qdWU9DXB6Rps1/4ksGupL3yYNHs5QvmOitKHc/NjqehIPXjNXfHEXiA6fOdOntVsfKUSIUkNwX3dUKngfd7HvTvpc059L2OvPriql3qFrZNAtxJsM8gjjBUnLHtwOPxqC0OpxaKx1V7Z7xVcs1qrKmOcYDEnpXC6fbXFppfhq7F1fNcXl5EJvNmdvlXdtXBOAP596GxSnynodveWt6rtbypIqO0bFTnDKcMD7g1LlACMDjtivLYHS0tLy0imuIo01UrqgSaTfBakvtfBOVDEYLDkjknHNWo7mWWG4i069vl0V9StIrW4E7ZIZiJQjnkqDgd+QetTzdxe10vY9JBXHGD24o2qTyoPtjpXnd3dPotz4gsBcX5sozabGa8YGEyFt7GYhmVeBnrjPGM0zTb+7TS9SnN3dNFpt7HcKi3Mjkw5yy5c5ZSuSM8dDxQ5Lawe1s9j0C4vbS1kginkVHuJPLiUj77YJwPwBNTgKT0HpXCwyXscOiXE91c79R1FrgJ9ob5Y3UlU6/dAwdvQE1o+C0kutPl1GS+u53lkkiCyTl0UK5Hyg9D71SlrYFUvKxsX/iDStMdo7y8SFlKqcqeCwJUdOuFJx7VnWPiHwzDBPFb6lB5UatM6knCqWAJ+m5h+dHhX97Z6jJLl5TqExk3ddw2jH4AAD2Arlt8Y+Ed5OeV8xgSGH/AD3A6/gPyqG+onVkldef4HbWniPQ7q2mmttRtnigUvKVb7gHUkdh71aa70+KS3LyQo1w2Ic4Bc+1c/pPh7UW1abUtalsZRLaG1MUERVWUtn5gfbj3z2rB0W92XGNWZ0j8Lwyb2cgFmYkID6jYvy9ycfi77XQ+eR6FDfWdxdXMMLq81uQkwUcqSNwBP0IP40ttc2t7B5lsyPGjFOB91lOCPbBGK4Zba9S50HT5rq5tZtUN1c33kylWDFQ2AeoK8LnHAHFb2hq8PiXXLaMH7OjQuBjjzGQ7/xOAT7nPeqTT0aBVHfY3IbJIrya65MsoAJY5wAOAPQdT9SatikFLTSsahRRRTAKKKKACiiigAooooAKKKKACiiigAooooAKKKKAKy/Z2u3K7PPVQG6bgM/njrUc9vZ6gmJo4Z0Vj94BgCDg/qK5W+N1a+JtU1OzUyGzSHz4lXc00RViyqP73CEfQjvUfhy7luba1gs7pYILm8v52cKNzqJzgLnIGS+c4PAPHpF1tYlVHc6ybTbOW3S3ktImhXohQYH0FVpLTR7lIrZ47R1jOI0yvB9hRot7Lf6UZZyJGWaWLcoGHCSMoYY9QAfxrK0GyaSzsJzo2meWY0bzxJmXGBhseX97p/F+NJ22sV7SSe5utp1gVUNaQ4CGIfIPunqo9qZbaVp1pMZre0gjcjGUQA4rBk1m7lEmmyGM3MLz/atyggwquRkdPmDx/wDj1Uri+vLrQb9ElhhgttIjcwxoMktGxPsq4G0YxyD6cF49hOq7bnUy6Jpk9vHbvZwmNPuAKOM9cfWrqW8ccIhRAsYG0KowAMdK4fUfE+pabHcLBZXbQWdrGRNEsIhjbywxMpd1IUAj7o4AJyeg07vVNVW01W/WVIo7VUMVu0WWLbEZgx7j5gBjB69eKLxWqH7Rtas3Tpln9mhtzbp5MLBo1I4UjoaYdH09rz7YbWMz5zuI7+v196zFv7ySaS4W8it4I75bYQzLt3DIU89SzE/KOB09c1lWXiy/n1DTw8E0cN3dNEDLGixMnzbRG27czjAJ4OcNwMVPuN7D9o+50iaFp0d6bsWyiXO7OTgH1x0B+gqteaPpnl21lLZSPG8rMrRuwCEjkkg5A7fjVi/mu31K1tbadIVeOSR2Me5jjaABnjq2Tx+VZFhLcaxqek3c7RExwTnAiBUusioXUk8ZHT0Hfk0mobJD9rK+5rtomniO1QwhVtX8yIByMHuevPTvmoovDmmJcrcx2yrIs3mqQ54bn3x+FV9Zto7rWbKKWwhvEFvMSkuMD5oueQf8msex1WXTLB4IUaB5tVe3jh8sy/ZwE3sqqp+bIViMcAv6A0Wh1Qvay7nSroFgixgQsBFMbhMyscPzz1560yHw9p9vfNeJCfOLl+XYruPUhc4FY769q6xxRKVYm8MckotH81YQgbIhJ3E5YAkA9zg8UDVbtphPH9lurtdOnIZFZFaRZAAvJ+Xkcg8g8ZpP2aWw/ay7s2bfw/ptrd/ao4P3oYsMuSFJ6kAnA/D1rYVl6ZGa4efVNZuLYQR38EVwJrZiHs3jlCu4UgoWHAbHIJBAYe9WrrW7+21GMpd289obqG2KR2shGWZVbMudqsGY4HPYeuGpRjKyRMqnNq2dfuFLmuSGrawbiW5E1p9jj1AWnleS28qZFTdu3dcseMU+11nVJIRq0othpjpI4twD5qKqkq2/OGJ28rtGN3U4OaU03YXMjqc0tcxo2q6tc3yi8EL288W9BDaSx+Sc5ALvw/y45AHIJxgjHTDpVp3BO4ppMUtFAxDSYpTRml1ABSHrRRS6DCilxxSUtdGAvagUdqM1XUQGkxTqKbQCdqSlPSkzgUmByvixS2ueFf8AZ1Ek/wDftq6odK5jxRzrfhn1+3t/6LauoxxRuAlKDSdsUAYqb2YxSabmlooGJnNFLSZ9qh6iFo6UmfajrT6DF7UoNJRVRYh1FFFaiCiiigDE8O/8eMdbdYvh4f6En0rapvcb3CiiikIKKKKACiiigAPSuW8ODPizxfIM7Tewrn3FtFkfrXU1zPhQ7tT8Uk4J/tgjI9reCgDpqQhepobOOOtc5fQ+KGutTayvdNWJ4EWyjkjbMcgbLM5+hx6ZC9OQQDVXTLZdWOpeWftJh8gtuONgYsBjpnJPNXcA8gVyXiXVr7TX8P2/2qSH7ZcNDdS2dsZXwIJH+RMOfvIOxIFUrTxfqenWsw1DT7m6ZXkeFiggmliMqxxDyz/EzMAPu8DJC5xQFjutv0o2+wridY8eyaNcy/abOJIbPzvtSlyWbbEsi+WcAHIYD5sc5HHUyR/EWxmlgtoo4pLua4W3CLcDYrMhYAvjk5BXaoYhgOxBoA7ILz0pcD0rjZfiJZW/2aS4tJIYp4BcAO6iXy/J81nVP41UfKSpJBzxgE1Z8M+ONO8VXN1a2bx+dbxRTP5UqyLtfOBuH8QIOR06YJzmgDqcqPakLoBkkY9a4nT/ABvJLa2ouLGWRtlgLmeMhQHutqqVXuAzDPcehqHRvGlze6XpgvLeVLm6tracToEKyiSdYiQuflBLAj/ZYfxZAAO9yKCoNcNb+L7+SHR47jTbi1urxEljVgjLcDy3ZlyD8hyqn2Dr74l0fx3JfWFhPLpUwjma2hmnjIMccs0auvBOdvzoCecFwOcHAB2YUZ6ClwPQVxtp8QIp57GGfSrqze9WOSBbh41MqO2B5eGIcqCHZQchSOCflrQ1jxjZaNrVlpdwo8668sJmZFLF5AgCqTuYjJJwOg7nAIB0OAfSgKB2HPtXEXXju5trtJjoV99gNvNJGV8tnuSssUabAG4z5mcNjIYVDqvxDe20y9mOl3di0Dz24mlEcoE0cbSYCh+RtRjkkDjFAHeFVxkgflS7QBgCuC1L4i+Vot7dQ2F1bBDcRW1w8aSrNJC+xgqBwSDhsZK/dPfGWN8SvtRdNN0a6naK/is5C0sQ2lpjEcrvyrZHAYAnIPQMQAdvBYx291cTxgqZyGdQRtLAY3Y9SMZ+gqyEXbt2jHpiuIsfiZp2oSXcdraSzvCpeJILiCZ5lDqnCLISpy64D7evscK/xR0aPV59NlRkkhWQMyzQuRJGhd08tX3gjawyVAJGAeRQB2+BSFEOcopz1461x+m+L9Qu77XludDu4P7NtYZ4rTajTylxISAVdlYnYMDg5yOe0WsfEbTrKDUoYzLHe20cUkStBv8AOEkbSAoN6hgFRyfmH3evIyAdm0Ybnau4dCR0qtp2nRabFJHDuIkleZ2c5ZmY5Jz/AJ4Arij8RbyBp7ibw9eva2/2zzkhMRdFt5FUvkyAEYJyoydw4yOa3tT8T/2fJZzRW8t3bXNpJOiQR5ldg8KoFBIHPm9D7e9Ara3Okorj7v4h6dp+nXN1e2d7A1tbyTTQFFLr5bojL97BOZIyOcEMCDVh/H/h9UuNt/DJNFKYo7eORWluXAHESZy3zHb9QfTNAzqKK4a1+ILGbUUuND1Lz7e4ZRZxxJ50cKwxOzyZk2/ekwNpO4FcA840JPHukxXV4si3K2lnGJJr4RboVyiuFO3LglWBBKgHOAScAgHU0VgW/imGXStQvZrG8tXsEZ7i1mVRKgCbxwGKnKkY59jgg4xrn4gxWc1i82nXUdpdXUkDSyp5bQIkRkMjKTnBHzAcHbkkZGKAO4orkP8AhYNjuEB03VVvmIC2Jtv3xBR3VuDtwwjbHPB+9jnFtPGdm505lsdRMF5tBnNuRHbs52qsjE9S3y/LuweuBzQB0lFcre+ONOt7ayuEc7J0aVgV3GNVBDKcHhwwIwe6MOoqTUPFRi0CDU7SyuG+0TxwxLLCykBpAodh1AIOR3PHrQB01Fc9B4w0yWF5nF1FCCvlO9s+LhWZVV4sA7wS6jjnkHABBMmpeKtP0nyFu1uRLLA1x5cdu7skalQ7MFBxt3gnvwcZPFAG7RXJaX44s7y8a3mDoZLuS2tZUicxzFV3gB8Y3Fdxxn+E+oq//wAJfpYkETNcrOZhAIGtJRIXKGQfJtzgorHJ4G05xigDeormX8e6BGX8y6mRUiSd3ktJkVYmJCyElR8hIPzdOKtP4s0mJpFlnkQoWGWt5AHKuqEIduHO5lXC5JJwOaANyiucbxvoSvLHJeMkkKl542tpQ0Cg43SArlF92wDVbS/HenXn2hZyIZYbmWArGGlUBJmiV2ZVwgYrxux1xk0AdMtvGszzLGokfAdwOWA6ZPtVZtIsJLdLd7C2aFGLqhiUhWJySBjg8/rWdJ4t01kuPss6SvEHI3rIkb7XCNtk2lWwxAO3OD1xg09fF2jt5m25ZggJ3CCQiTDhD5Z2/vMMwX5M8kDqRksBsJDHHEsSIqxqMBVGAB9Kpx6FpUMiSR6ZZJIh3K4gXKn1Bxmqdl4kg1HVPslqu+L7O0xlbKlWWQoyMhGQQQc55B4xxS2viaynso55BLG7RJIY/IkOdxAwh2/PywGVz1HrRYDRawtnMzNbRF5k2SnaMuuMYPqKgn0PTbkRiWxt2ESeXGTGMquMYHHTFVn8V6MieY19GqAMzswYCJVYoxk4+QBgyktjBBz0qC+8ZaXZWk86u9x5LFGWGNm3ESCNgpxhirNggZI9KVkBpzaRYTypLLZW8kkYAVmjBIxyPwp0unW00NxFLBG8dxzMpHEnAHP4AD8KyofGGklp1mvYA8LsHEZZgqiRo8sSo2/MpBzwCOpHNXbbX9PvrkW9tcLJKQ+MK2Dsba2DjBweDjoaLICQ6RZNffbmtYTcjpIV5HGM/XHGaWPSLGK8e7S0iWdskuF5yep/Gr2eKKnlQFLUNJs9URVvbdJQhypPBXpnBHIzj8aeljBGY2jiRDEhij2rjahxkD/vlfyq32pKdkBE1ujTrMyAuqsgbuASCR+g/KqMugafNb3UEluGjupfOlG5uXwBuBzlTgDpitWkxSaTAxH8K6TLp0Ni1mohibehjdkdWOQWDg7gxHU5yalXw7pixeWLOPy/s5ttmTgxk5IPPOT3681r0YpciAwE8JaTFY3FmtvJ5VwV8wtPIznacqA5YsACMgA4HbFEvhLSZriS4e3fzHIJxPIAGBBDAA4DfKPmHPvya36SnyK4rIzRo9osTxCM7HuPtDDceX3B89f7wBqvbeF9NtL6S7ihk3vu+R5naNN33iqElVz3wB3rZPWlFJRVx2RkaV4a0/R7h57VZvMZPLBluJJAiZztUMxCj2GOlbAooq7AFIaWkPFLoAvamml7UlJgFFFFLZDF7UlFLigA7UCiko2EKaBRRmn1ADSUuaQ0NdRo5bxQQNf8LjPJvnA/79NXUjpXJ+Ksf8JP4R3HA+3y/wDoh66wdKWogoooo1GgooPWiobAKSlopNMYh6UoooppagFKKSlHSrQhaKKK0EFFFFAGN4fH+gpWzWN4fGLJPpWzTe43uFFFFIQUUUUAFFFFACMcCvPrK/8AEWhatrqx+Ery+hu9Re5jnjuYlUrsRBwTnomfxr0E9K4PTJvFPiO41W4svENvYW1tqNxZxwvpqzHEb7c7t46/SgCz/wAJd4kzj/hA9RA9ftcP+NL/AMJX4i/6EfUP/AqOpTofjQdPGVpj/sDL/wDHawbq48cWurNaNrRa0WaOB79dKgMau+3aNvn7+rqOF7igC/dazrF5eWN5P4E1BprKRpYD9rQbWZGQnA4PysRznrVTU7vUdWNw134A1KQzwC3fF8q5QNuGMMMHPORg9OasofEcryxx+O7F5IshlXRwTkMUIA8zkhwV4/iBHWq8N34inu5IU8cWDIoj2SLpcbeazFxsVRKW3Dy36jsf7rYAMybTp5bEWsngPWZhveRpJNVLPIzoFYu5fc3AA5PG0YPGaSS0vnSPd4K8QGeKV5I7htZbzVLLsID+ZkLjjGQPTBrSW+18tcq3j2wj+zyJEzPo64YugdduJecgk/gfrUiXHiGS9gs4/iDpLTzhWij/ALJQs4ZSy4Am7qpI9QDjocAGOtncxRxwt4D1y4toQu23n1USRnajIMqz4Pytj8BnOBjT03V9Y0gSNB4E12R5FVS8+oJKwVRwAWY46n8+eakk1DXobQ3TfEDRPIBxvfTAozs8z/nr/cBbP93noM0/UrrxdpiQNdeKNFWCcPi4OnbUQKhcsxM44wp6buvTAJoAzYZbm3jKL8O9ZCubXIF4hP8AoxUw/wAXYgH3psFxJbfZtnw88QL9lt4baHNyh2xxSCRB/rOoZQffpV1dZ8SmewhXxd4cma/do7dl0+Ta7KN3US/3SD+P41JFrfiJoIJ4/GPhKSG4lW3hdrRwJJSAQoPnckgggDqCD3oAyrcm3a2m/wCEC8USvaqi2/m3SuYgquoUZk4GJG+vGegp9kY9PFusPgTxX5dvJHMkXmoyF0QIjMPM+YhQBzx8oJyRV0+KdeNtPcp4w8FPDbsqzOsL4UtnAJ87qSGx64OM84dP4n8R2/2wSeKPBCfYnVLotFN+4LNtG/8Ae/L83HPTvQBXN6MwIPA3ioQxRwxmI+WUIhIaPIMh5BAyRgnHORwZr3VDf6ib9/BXi6G5YRKzwxwjcInLx5/e9mJOOh7g4GGS+L/EEEV5K3ijwQyWQDXOyGdjEGYKM4l4ySB9asx6/wCLnS3aTWfCEJuriS2tllhlBndHKEJiY55HTryAcGgCqLiDKFvBfjJxEpWKNxEVjBkSQhR53Tci/QDA4wKXUJ7XU7V7e68CeLHjeeS4YKkK/O8bIx/1391iP/1VfstY8W6ncz21jrvg25ntz++jiimdo+SPmxLxyCOfSoY9f8XPJDFJq/hG2nuJ5reCKeKUPM8UhRtgEvPI6deRnB4oApXRsb3Sv7Nn8CeLDahpn2iOEHMrFn587PJJpuLcziZ/BvjOSVWUxyOIWZAsolABMvI3KMbs4AwMCrs3iPxdbeIl0K41XwpBevAk8Sy28yiUMzqAv73LH92xIA4GKl/t7xQfthHiHwVtsTi8O2X/AEft8/735eQev9DQBWt78Wzo0fgzxaRGqrEhgt9sahlYDiUFgCijnPAx3qrKNPmefd4G8WiOZp5XjCRhS8wYSE4lyc7mIGcAnIwQMa76v4tSW0jfW/ByyXg3WsZjmDTjAOUHmfNwQePUU2w13xZqd7NaWGqeFLmWFA8hhjmdVyzLgsHxnKnIoAbZ6/8A2fe3l6vhPxdNc3aoJZJLWJiwQHaAFcAdTWLHY6FHFGh8D+LC6Qywec1spcLI7Med/UZYA9QHI7mt99Y8WQxNNLrHg5IVj80uxlACbtu7O/7ueM+vFSNqvi9HtUbUvCIe7BNsuZgZ+N3yfN83GDxng0AZL3OmyRX1tL4V8WeTexXML/6CPlW4ffKAQc8sSe+MntVu51bT7hLUHQPFUf2OIRRMmnyAgB43B/76iTr1AIPWrtvqfi67mmgtb7wncTQ482OJ5WZM9MgHIzg/l3qIa34pMkMTX3hWOSdisUcjTI8uM52qxBP3T9QOOOaAKMsuhSyQmfw94lk8q4e5LNps2JXkOW3gLhlyqnGMZVfSlt4/CsWhw6TDoWvwRRn5LhdJuvPjbdv3CUIW3biTkd60Idb8UymELdeFSZZnt0HnygvImd6AEcsNrcDPQ/WrUl94xQfMfDK/ME5mmHzNgAdOuWX65HrQBkLJocd1dXkS+KEu7zcLib+xrks4KouCPIwBiNcYxjn1qneaN4R1AeXc2/iZ4BkLH/ZV7lARjaH8nftHZC20YGAMDHSy33jCFXaU+G0WNQz7pphtHvx7Gm/2l4sEkyF/DYaDHmgyzDZkZBPy9+v0oAoWs/h+30u/sFh18x3yMkz/ANh3SHDLt4VIAo454XrycmodXi8Na3FHFdw+IhGkrOVTRrobg0BgZTmE/KUJ6YOe4rUGp+LWuZLdP7AeWMqHVTOSu4EjOF4HHU/1xU/neNj0j8PdSP8AWTf4UAYkP/CPwa3FrEv/AAklzfxbcTT6RdHIVJEAIWADAErngAknJJqslt4ZjeKSI6+HiKOjnQpmYMjh1Ic25YDcOgOD6ZJJ6CW88ZwyQxyR+HQ877IwZZ/mbaWx93+6pNSGXxwBjyPD3bnzZ/8A4mgDk7ix8Fu18QniCH7XOZ5GTS7r5SVkBVd0J2rmaR8D+Jjzjitu68U+HLixtrR7nWES3lhlG3SrkFjGysobMR4yozjHStLzfGyqP9E8Pscf8/Mw/wDaZ/nSi48Z5z/Z2gsPa+mGP/IX9KAOZtNY8LW6QRvqusSx2wiS2V9NmXyUjdXC8QjPKKCTkkKO/NN1rxDpGreIbeaDVdRs7cWE1vJNDZShjveMlQGjODhSQwHBA+h6lL3xe4BGlaGVIH/MSmGPzg+lFvqXii5ijmh0rQpYpFDI66vLhh6j/RqAOMx4KFhBYR61qkcUV3LdIUtpAyl4miwG8rICqxx3yBkmpdKn8MWOqwX0uv3ErxOkwRdOaNTKsUkJY4j6FJOnUEdTmuz+2+LOg0XRM9f+QvL/API1R3Gq+JrWB559J0KKJMbnfWJQBnj/AJ9qAOP1CLwhqUE8b65eoZtLh0tmW1fIjjctuHyY3HJ9vaqMlnoPneaniu4DxyySRSvpzM4zIk0YZtoZ9ksank42jbgda9Ah1HxTOm5NE0bGSPm1SZSMHHQ23qDz3608XviwnA0XReP+ovL/API1AHBXLaNeiVrvxdPI9/AttqpOmsFuYhuwqAKPKxvYZBbg85PNU7Kx8MadNcmHxVJ9nvpjLqMR018ToJXkjVSR+7xvZWPO4dAteiJq/iNrv7IdK0QXGzzPLGrS52Zxu/49umana98UA/8AIE0o/TVX/wDjFAHmOl+JNPfUbizu9TntdMhEi2/nWwdQDMkg2svzuDsPLKu0YBDHmtJ9f05tOubJ/G8TW4MYs4zpTgRIkgYLIQQZPlVUPKgjOQc13Jv/ABQp/wCQBpzf7uqsf5wimPqnipAMeGrJ/XbquMfnFQBxnh3XfDGh3kk0viqC5+SVYwti8W0SSmU5A4PzM3QDjHpmqaaxpAgtftXjazuLrTVQac40ySNYyMbvMUN+8yoC4yoHXrzXaxeIvEk4kMPhm2m8tzG4j1VGww6g/LwfY08a94p2nPg45HpqcVAHBy3vhVhPH/wl9r5epQGHVw1m+bgGR5CYiCPKOZZBzuwCO4yY5L/w/wDa9RuI/GmmR/aDvgVLGRQCJ1mUyIHCOV2bdwVWOeT2rvz4g8ThM/8ACFTse4TUYP6kVA3inxIsqxt4Iu97AlVXUrYkgdf4x0yPzoA4yC78KR6fr9sfGNi7atE8ZYW7Dy9088p78/6/Hb7ue9M0LxraR6oRJ4ltoreG3nS2WWxCi3zMpAYq580lBncNvABb5iQOk1L4j32jEDVPDElnuxjz9Ws065xyZB1wfyqTTPiDqeso76Z4TmvAoBJg1OzcAZYDOJPVT+RoA1B8R/CAAzrtr+Tc/pSn4keD8Z/t62x9G/wqE+IvEp5PgHUPbOoWh/8AalZkfjy8uNWl0qPwhJLqES7pLVdTs2kUcdV8zI6jt3pWGbP/AAsnwbg/8VBaDHqSP5inD4j+Dicf8JFYZz082s1vEOt4Ab4dXzD/AK+LU4/8fqM6/qWRu+G9/k9MPan/ANmosFzZT4h+EXUEeItPAPI3TAfzqRPHvhOQ4XxJpf43SD+tc8daufvN8NL3r6W5598NQdaxw3w3vuv/AD7Qn+tIR0n/AAnHhYnA8SaT+N5H/jUg8Z+Fv+hl0f8A8Dov/iq5cazCT/yTe+Hv9jiqlqPjHRdIER1LwQ9l5pxH9pjgj8w8ZC7iMnkUAdqfGfhbH/IyaP8A+B0X/wAVSDxn4W7+JdHz/wBf0X/xVcyNYtyAR8Ob7B6H7JF/jSf2zDz/AMW3v/8AwDi/xpgdN/wmnhYnH/CS6Nn/AK/ov/iqd/wmXhgf8zHpH/gdF/8AFVyZ1638zYfhtqBPTH2ODPr607+2rY/80w1M/Sxg/wDiqNgOp/4TLwxkD/hItIJ/6/ov/iqcPGPhj/oYtIH/AG+x/wDxVccdZsmOD8LtQY5xkWFuefxamNq+mk/N8KNSY+v9m2x/9moA7dPFnhx/u6/pbfS8jP8AWlbxR4fXrrmmD63cf+NcL/aWkMw3fCTVAB3/ALKt+P8Ax6m/2nogzn4R6mff+yLb/wCKpAd6viXQWGV1vTSPUXSf408a/ox6atYH6XKf415//aOhMw3fCPVeP+oPbf8AxVJ9t8PEZ/4VFquOvGi2x/8AZ6APQv7d0j/oK2P/AIEJ/jR/bukY/wCQrY/+BCf41599u8OBv+SRap7f8SO2/wDi6X+0PD2cf8Kj1XP/AGBLb/4uhoD0D+3NI/6Ctj/4EJ/jS/25pH/QVsf/AAIT/GuAF74e6/8ACo9V/wDBLa//ABdIb7w8CQPhJqvrgaLbf/F+1KwHf/29o+cf2rY5/wCvhP8AGj+3dIzj+1bHP/Xwn+NefNd+HGGD8JNX/HRbb/4uo2uPDRPzfCPVx/u6Lb/0enYD0ca1pR6anZn6Tr/jTk1bTpPu39q2PSZT/WvL3m8K8E/CPWwfbRYf/i6Yw8HySYk+Euur7/2Mn/sr0AeqDVLAnAvrbPp5q/41Os8b42yK2emDXkgg8Ek/N8LNcTjOf7FPofQn0x+P1NSDTvAPVvh5rS8ZydGnoA67xK+7xf4OCkEG+n6H0tZDXWr0rzjw/D4HtPEmnrY+GrzTNRlZxayXOnTQ5IjcsAzjH3AfzFekDpQwDBowaWkJoASijNFQ0MSkOfSloNZvYYh6UKcjmjHFHegBc04cik7UorSO4mLRRRWogooooAxvD/8Ax5r9K2axvD//AB5JWzTe43uFFFFIQUUUUAFFFFACHpXIfD9QLPXmAwG16/PX0lI/pXXnpXJfD/8A48Nb/wCw9qH/AKPagDrTWJdaNHctPMDEJHu4bhXMYLL5ZjyoPv5ZHturbYZXFcbrVvq7219PYG9hntkupbaOLAEsuE8vIx8wJ3EDvz1oApW3gGS2bUwLyOUXCskPnGdmQNKHOf3uFPyqA0YQ5AbrwGx+ArmGJgdRilLJCpeWNw4MZmJKyK4dTmYYbJbCkEncTWnb/b5b+5W4TUROLsnZg/Z/JE8YTacYz5YycZIJfPQAVje6nKPJaLVVjijQXM3kMpJ88bgmBlsKDyB90ggnsALd+EL+aPy01WIRiWGbLxSbmZIDE24o6kgnY2ARnDKchuLK+FJBaabC12M2dzHM7qhUsFtjDwc/Kcndnt+tY9pBrhks40XUY7aV0EsjoEl2G4lJ3EDIOwrnGMZyMHov9o6iNWjtri8vkuLdrIRxRxjaUedkYy4BxlAPvYHGV5JoA0L/AMIXmoW9uZL6OK4tlMamFpYFceUFBYxOrn5xuxuxtJXg/MJPEfg99X8O2umQXiW32e2lgDlCRhoGizyc4+YHr261X1q71E+Kry1srm9V4bC1lt4YY90RkeaVSZDg4BCgHkcBj/DkMkt9dsrePyLjUZVmtw0isq/uT50Y2psQlSI2kHQkgZ60AX7/AMKSXdxcPHeCNJnlJUKSVV7ZIeOeoK5/T3qtp3gp7S60u4e78z7Fdm4IeSaXf/o5hwGkdiOWyOcAADkjJq48RvpUEouL9poDM0aiMKZcTKEV9yKWwm7suQcnkZqUnVrj7Us8uprIzO0yrb/u4gtwgjEZ2fNmMN0zkckZNADdL8J37w6RNqMtrH9iitQsMcGGHl7mIZiTk5K47DDEfeqXTPBc+k301xHfNKuXKC4mlkzunEv3WbamdoB2j5jk8dKpalqus2rXtml9fhbO8t4WvFt0JkFxcREIg2nLJGzL0/jU4JPDhN4hLALFdPA0ghkujAFuEgE8oDABcltoQYxnDFiM0AWP+EPv2e9Z72MvdmXLl32LulWRdsX3FICAMQMscsSTxU9x4SuLkzK12m25SeKVkyskKSXBlyhH8WGx0HIDdsG7fXOpQ+HoBbLeTXMkiJ5pjCOq7s7nwrY+UAHCE5PRckrkaTceJrqKG5u5NQQoLRTA1uiCQtIVlZsoG+7jpgDrQBt+HtAbRYI42ljk2yXcjMq43edP5g/IYB/CqEfhK4g1O2ulu41MdzNN8pYbhJcvMVZTlX+VgBkAqw3A1F4XXU5fE9zdXxvWV9Ltd5uIfLVZt8pdFwoBAyPXr1PZtnceIJ9TtVu45hDa3P2Z2Nuv74qsxM4+XgMBDgjgEstAEuueE5tW1y7vBcRpBdWEFmxXIlj8udpSyHkZOcD0IB7YqkfA93JdXks12n+kIisEkaMqROJA0ewL5ZzyCATuAJ3ZNPsbnxLFdWkd1cahKFt7OQlrRAsrySHzxIVQBNihcD5cZydxotp9fijsYlS9XyYbGNbc22UlDYE5dmXKsq7v4lxtHXOCAWl8LXw1GG5a7t5VUWu/MaqUMTFmxheQQcDGzBJPOcVb0DQJtK1Q3Ti0C/YIbQrAmCzxlyznjvuHHOPU1yg1PxHP4ms7TdeXUcYsri4jkslTyXfz94B2AhfkA3c49euer0ifVBbXhuLq7uGFvHInnWHlMshViyqQBv528YyOhJzwAYsnhLUIjFLJ9lukRbS1EAU/MqXiyszZ4HydRz90nmiy8C3dt9oBvIpEuvm2oGUWhNzLOTD1xneq9uUBz2EltceKF1WyjnurgWywWssjyWwUSvI7+ah2xHAUbQOUxgFmIyazZ9b8SRXdlZXt1e263l5FGbqO0XaEaG4ZhFuiUg5jQlWViufvNnNAHU6F4aGjXcFwPI3C3khkMa7S5aTeD0571jaZ4Els75rmWe1mdnjaNhH8y4vprk4J5GVlC/UelTWGqeIri5t/tAuYnUwKIPsmFuEd8SO5xlCqgHqMHqDkCqz6r4gttOujd3FyN9jZ3Ala2WNo5ZN/mxqxjKqQEUjepwWwTyKAH3Pge8kkcW91FAkjzDMYCGENM8gdPkLBsOB8rITsU7uBSxeEZ7NILUadpd7KWv5me6QmNXmnVlJ4O47DgjjO3GQBSWuv67P4hsLd1eGNxF+5niCmeNo0aRyoUlWV2YcNtG3BHINauqXl2dbS3W9miAuIAtqlsWDx7lLuXA4HOOoA24PLCgDPl8GXKWxED2rz/b/tMnmbf36eUUUMzRvyCc8q3fGM5CTeE9SEkZt4dNdDHbidpQDIxjiK7VLRMowdpDFeRkYXrWZa+JdR1OUxnU3RIp7ObfGihtrSyRyqQoICgqoIy208Mx6DU8LeJ73VvE13ZSSiWzFr50blVVlkEhV046bQVBUkkHqecUAQ2vgzU4ltd8tpHLFFArTpIzSKY4ZIsj5Bn7ytzjuMdy238C3b6tptxcx6etlbSReZZRlniOyCdDIMqBuZpk7DAjByTiq2neNL66l1Blv4ZVtVW5aNo0VxEsxEy7FZiCseBgksGxnG7FWF8U6odXtIZJlRpvImNs0SKywzT7Bn5i5wrIuQqgN/ETlQAbmoaJdXGj6NaeTZzvZyRNNHcMwjcLGykDCnPJyMjHH4HFsvDN5F4h0+GW7kGnwILqeCJWES3EbHy1ViAGTbJ07eQh4qlJ4nudOsUkbU/J+0Nbxq74ZQ32XeVDSMApZgP7zMc/KTyHHxfd3MCPbX9vLczQxS3NjEjb4opLZHM6kMSiKxGDjHJHJZSADc1bw/f3urS3cMNixLr5cpcLIECgEEmJm7seGAx25Obnh/w/Jol45VbeO3extYTHDkAzRmTzHIwOoZOevy89BWFoniTUptX0zTluYZh5EJngcKZDEYAxmzvLZ8xgMldp5Gd1P1jxrcaf43g0mKa3aNplhkt3iwxDQtICCGLklgq5Ee3kgEtwADVsvDfkW8MlzDZy3sLQbLgjc0apGiuAxGRnDjtkNz1rI0/wAMahaahpiS2kLLBFCvmwToPI8vGQN0ZYhyCcKRnLBsYydHw34kudV8L32pEpqM9vuxHabCJGEatsQq7g5JwM4POCM1l2eu3utappEcep21zam/UNcWQZY5D9mmdojtkIO1lXI91BHByAWJ/Cl4boPBBbq62toEbzMETrKWlfpkEqR8w5PTsKzT4c8RSQalBLpkO6VLg+Yk6lJ5DMkicNlsFcqNxOCGGFXAOx4p8QeRrOl2WnXivqMFxLLNZqxLMgtJmXcgOWQsYxnpuAGc9IoPF2oarqsVnpl1pRiZ9jXHltKFxAsh4DjnLAdeKAMq08N+J0ZHlidHmZxC5uFk/s4i7ll8zaTht0bIPlyflCkYyasReHtct/DxH2MSXkj3JuE85d0qNdqwAbcMkw7tuSAOhwCRVu28bahP4j03T/JtQl0Id8eUWTDwmQuuZd5AOBgRkfK3zdguq6ykXjeKxt9c3X5kjP2GSdIoo49hJXaTmV33HG3OMLnGPmAJPCumavb6ybi+sJLWEW8qJ5ksbkF5t4HycDC44AABzjiqkei69HZXdu1veSagxZRfC6iEUjSTK6yDGJMRAcqcYAKruzms8eINZ/4RvW7mz1BpEg0GO/e5dA/lXRSVpYwMjB+VTjnZ3HPPXvd36eINFhF0n2We3kaSPZ8zOFByWzyMnpgd+TQBzNhb6mniKCwm027nube2tWmn+0IViP2qUvKSWBIkCEgAEgfKQM1ZsNF1aQ3UF1pt1D++iWWY3KBbofaFd3G1ixG0Mfm2kB9gHFXtX1bULHxJNFbygo8VrDCjQlo4ZJ5XXzJMMNw+TGOMkqARkkroPibUtb1VLPbZxLBG73BEbEygTSxK0fzfKrGLdznjjn7wAKWqWl3pfg/xh+5No0kk80M6Mq71ZRhgQcgjkcgc5I7VmapYa1dacn2HQb6KOR5wLRp4y8ZMMaKzETBVywkYN85B5wGbI6CfxLffa5wDpqwGeS3igmLCVSkiRl2xkFMuCRgYVkOSTgQ3HizUotM1G6VLFxpsd680i7ys3kBcbBn5eWIYEnBUjJoAzLrQ/Eb6VdvaxXEd/cfawJDOFYBogsag7uMsARgjDc8Ek1q+D7TV0VJdUgeJg8u1WjEexdkKr8olkxko5+9yckgE1Tu/HV5a3Lw3EUEUcPlxTTqGChni8zcrHoF6bSCTtfpwKsR+K9QW60WyWOGZrwRwySPG3ySG2MuWbgf3flGeD1HSgC5q8D3ukeMbC1hZr24tnEcfGZN9sETGexZWHpkN71DfaLdTeLL3VI458YsEgdJioISZjN8oIBwp5z24FV9N8QavIbe2k+zPqFy6oJXJEKjyfN4Uc7sEdT6kcDbVm38X3c19pn+hQi0vrmO2AEzGSNntftGTxggfdx7g+1Ayl4K03XbG+nk1hrklomEhlDYZ/NYj5jM4bAzyFT5WUc4ws9pZalDpMVlFpMB1KCa4Md3eY8uOT59s6kBixbcMjg4LZIxzevvEl1DrE1pDFaNDBNFbvumIl3yLuVtuOEHHPOcP0281E1HU5Phzpl811MdQuhZlpbdYt582WMEKHUIDtcjkUhmQ3h/V73VLKFv7Qj0TzkaZftciSAi2kDksGDbS5hGMn5ldhgNkwmx8ZREXMCXcmoNpohIe4KqJhbZ3jLbCDL8u3arBju3bBit6TX9U0bTmlvbSaZIra6vJTeSxLcLDCEOMQr5ZYljjBUYwScjBq6j4v1LTtQt47yzhRIZpTei2kMoaJbZ5QEyoO8FOnf5em75WIzNG8Na5cva2er3t7/ZiSu5WCa4t3Y+WvDEyu7AuSQCQMq2PlIzHrGm+Kpmv5rV9SNy9gYUVLh4/Lb7MDuBD+W37zgDCuGJOdoFa9r8QJbpharp6i+ZomijbzPmjkRnBC7N5ICEHC7eQd2M4nk8ei2jN1PYf6FHaieV45GZi32fzti/KF3Y42llY5BxjGQRR8R2+sapHPLaR6vDGs0rxQxyyRPcBY4ggVkbMZZg23epUfMWAJFbGt6TearrGluiQokVrcebJc263CKzGHC7cjk7W5/2T61Z0fxRFf2d1Ldxiz+zRrPKXLhRGylg2XVTxtftjC5zzWdb+M726ngto9Hj+1y3q2qh7iSNObd5i2WiDceWV+7g5BB7CdegyO50nUbXxNoz2Ut/9ltDFbSIJH8p4hGfnKgrH1ODkOcgEBRk1Si0nXLWBdPNxrEtnNJbyXEzXkhmXMUjPtcZdR5ixAhBwCexJrWTxRd3M+ktDZRJa3k0UTObnMgd4TNtCFMMNuOQ2fbAqt4l8QX+mX+oiCW5jisrNLhdlqsqAnzMmRjyq/IOQRxmmhDbWGaGC1fVEm+2ve2q20sqgSuyj5uhPPlh93PTdwOas+IF1l/EML2bXccMEcDWvkE+VJK0rLMJh0KrGFIzjGWK5bGHrPqL/ABBfTHvz9liso70R+RHkF5HQpnGcYUe9WNV8VnSLy4W5091s4IpH87cwaUpE0hCArtbhGHD7sg5XHNAFOz0W+svAN/p9nJcR6hctc7JZG3OjyOQHJzzgEN1p2h2WtHVba4up7mC1Q3UQswAIliRwkIK46si7859QMA7ast4i1VbbjQ1a7BkZojdFE8tFUlld0XJy6qAQBnPzYG6o7nxtaWenWl7NaSrFPIqEBgWUG2NxnHfhSMdz+NAFXVIfEN9d6xp8Us8dqzBrefy4ypV440EfzA7lVvNduP7uTgkFNNttak1Kdnk1C2sku52WDEaq6ReWkQzsyEcBjgc4wOm7NyLxPqcssFr/AMI/Kt3M2ArzFYwNhbO5lBJGMEAHBI6jmkk8YiLTTq502Z9MitxPcTJIpeL915vKEjdgFRwc5YcY5pAV9NutYhsNXvGGpXaraJJDHMgile4Ct5ixqyjapxGACMZBPOeYtOfV9RuFs5b/AFe3gQSSvcG32M3EWwFngX+IynAGeOflwKuXfi6W20yW6n0W8QRyMkgbKKEEe/cHYAAHO3J2jd1IGDVnW/ETaQ1rcm3VtPFrNdXb7xvijjCkFQOG5bGM9859S4GVbPql94j0eS8S/UxSu0kXkYhjBt8Bt+wcliwIycEkc4Bqxfyam1/d3ETXltBbySNMYLVWluIo4QRHGWUnJkkYjrnYQOta9jrSzreLcwC2ntNrTRmUEBWTcDu4HTIPup+pzoPFU9zFbiHRp5LiecxRoHAUYiEu4sQOMHGQCM4wSDmjcCxql3qtnoFldQpLPdxPCbiCKMFpwflZQMcZJzngDvwDWJeX3ibTktpobWbUbz+0RbziO3CLNGbZmX5tmUiEx2hz0HUnnN5fGE76hJss/wDQ02MGHzM6m2eYj73ByFGef1yJ7bxRcXE1rGdCv40kKB3yjeUXwVBCtzhWRmxkDcOWwcF2BBp97rc+swQu1z+6meK6SS2VYjEiMFlDBeWeTawAbG0kYBBNUzqWqm8vZGkvRdQpdKIfs22OFBOixMH2HOY8Pkl/4iF42i3aeOBJ5Uc+mTCU2VtdMUkQrmdykSDLdWYfQZ5NXYvFMRjZJLC6juFLIYvlPzh0QIGLYyTIhByBg9sEUagYU2o6wbL7fHcX/nRxzQR/6OzKxJiIdwIl4ALEHaOB/Fg56HwhqN3qOnXRvXkeaG7ki3SxGNivBUkbF/hYHO0ZBB71nr42toFu1mtp2FlbJc3Mx8uJEWR2VAdz5GQpPPGMH2F3Q/Ep1nUhbx2rwR+RI7LKPmDpKYyMgkEZBP5dKAOlpDS0UAcj4lH/ABW3gr/r8uv/AEllrrR0rlPEYP8Awmng4jkC6uif/AaT/GurHSiwAOtB60tJilbQBKQ0tFTJDEpDTqTrWbQxaKKQ9apgLSik7UVaEx1FFFaCCiiigDF8PHNilbVYvh4/6CnGDW1Te43uFFFFIQUUUUAFFFFACHpXJ/D/AP5B2tf9h3UP/Sh66xvumuQ+HPOi6oS24nWb4k4xkmZqAOvb7tef6t44u7WRby1tVbT4TqKz7yPMkNqj5AGfly6HB5OAMgZ49AYblI559KzJPDejS3M1xLptrJNMrLI7wqxYMNrDkdxwfXvQBi6p4y/sWOI6hZhM362UrRy5EeYDMXHAJAAIxgE1e0PX5dXvbi2kshbtHa29znzN2RKHODwMEFPfrVybw5pM+qLqctjE96mNszLkqQCA2Om7BxnGccZqLRfDdloclzLblmluQokYoi5C5wMIoHG5u3f0AoAybXxfPP8AYidInzc28Vyywh5vLjkfCElUPO0O2Dj7vU5OGQ6vBe63ItxpMUF/bOqo0vzTCMz+WGAKjCtyQVZh1BwRit2fw3pNw1k0lmubLAt9pK7AOg46jgHByMgHqKS28NaTaXdzdQWoSW5dZJPnYruU7gQpOF+b5jgDJ5OTQBz8fii4uL+IW+mQQXRure1uRNIQ4jYO2MbQcjkjI2nccE0208dyX1ytrBpebiRrbYHnKoVmWRg27ZzgRHO0EHIwTW7B4S0S2haKKz2q1wtzzK5IdW3Lgk5Cgk4UfLyRjBIqC18C+H7K+jvYLSYXEbI6s13M2CiuqcFiMKsjgDoAcDGBgAo2PjZdQkAttPkaKGCKa9lMgAtw+7gDHz7dhz0GCMZrQ0DxDJrW/wAzTLm1HlRzxvJG+x1cEgbmUDcMcgZHIIJBqePwrosNxazx2KLJartjIJxjnG4Zw+MnBbO3c2MZNJa+FdHshGILeVRHOLhM3Eh2sAQAMt9wAnCfdHYCgDJ1uz1lNWs49PvbCC1vLkBo5tP80oyo0m8sHUE5jAHHHB5xTE8XXdpb3El7pwc77gWwhkG6by7gQqpGMAsXjA5Oc846V1U1jb3FxbzyqzSW7F4juICkqVJx0PBI59apTeG9LuLdoJbdijRyxnErA7ZWDvgg5BLAHPUY4NAGInjZTFprvaLG97dta/PNtUkSKgKEqA2d2QG2nAI+8MVJoXjO01/WbnT7eIgxo7K+4nhX2fMMDaW+8Bk5HoQQNBfCOkLHaR7LpktZGlQPeStvYsHPmZb958wBw+QMcYqxY+HtO06/mvbaOVJpc5BmdkXLbmCKTtQFuSFAyeTQBzdh40mnvGtWtVuFSUiWeMbNqm8ktlATLEnKZJyOh6cCry+Jrm48t4bHy7aW6WGGd2DCVfNMbYAIKk4LDrkdcc4vxeEdEgMpjsyplILnzn5xM047/wDPR2b8cdOKIPCWj213JcxwzeY83nANcSMiNv3napbCgsScAAZoAzv+E0ibUrTT47N2ury1triBS+FYzeYdpIBxtSGRie4GByQKxLL4oW0S6XbaulvFe3aq0sayLGYt8pRAFJJfp8209ie4FdDH4B0GITlUvPMlVFEpvZS8SoSUEbbsxgbmA244JHQ1Yh8G6NbGz8iO5jFoFCKt1JhwrFl8wbvn2sSRuzjNAGbPrFpoviKTSLHQyNltDczzwbUVI2kaMEqOTjaW45xnHIAMSeN5H8+caZOLaJrqNBuQtcGGeOHcnzYUbnbhgOg5A66V14StL7xWdauJpyRbRQLCkjIvySPJlsHDAlhwR/D71bi8K6TDbxwJA4jjaVlHmtwZJRM/Oe7qD7dKAMS38bSNHfy3eiT2kdpDPJukuISsjQuEkUHf8oyVwWwOvpUMPjO21jSrLUodBmvZg1xMiwvDKIGh+UsJN2OQ+AVOTuIOOa6N/DWmvE8e2ZQzStuSZlIaSQSsQQeDvUEelJa+H7XTRvsmmE4EpWSaV5fmkILEgnnJUHGfYYFACWOu22pLdyWiSSQ24T94q5Em5A+FHXO1h+ePWufsfiHHqtjHJYaPdXlzLPJAtvbXED8oquSZBJsHyuDjOQeOtbWn+FbG18LPoE6ia2mikjuMDZv353Ywcgc4HOQAOeKlsfC+nafdi5jNw8oZmDTTF+WVUPX/AGUQY6DHHegDMj8XPd67p9pY6dM9lcz+TJfMU2BvIaXYBu3buF5xt5IzkVZvPFllp+s3VhcRTKlratdz3PylI0AJJI3b8AA87ducDOTVmHwpplve291EsymCbz0jEp2eZ5Xk7ivc7OPzPUkldT8KaTrE6SahC1wqlmETN8uWjMbE465RiMdOScZ5oAxrLx/p+q2Zl061nvLnzjCtpbyQu7fLuzuEmzG3n72e2M8VLfeOdLsI7qea3uzbQCQeeiKVeWOMyPEBuDBwisfmAHykZzxWiPCWnKAyyXKzh94nEnzj935eBxgDb2x1Jb73NQ3HgfRbq2mtpY5Tbyq4MW/hWePymcHGQxTIznuT1JNAFebxekNpI/8AZGoteIXD2IEfmoqKjlyQ5TbiSM8En5gME5FPh8X2banp2nXEE8NxqFuJrchkKyNs8wooB38Lk7ioXjGckCr194X0+/lmlczRyzbw7xPtJDxrGw+hCL+IyOahHg7S1vra7Q3CPbv5kYWTADeV5OemfucdevPXmgCtB4ysJJTDNb3dtcM0IjimjCtIkrsqOvzEbflYnkEBTkdKk1bxZa6TeRWr2V7cSyS/Z4xbxqQ0pXciZZgMsA2M8DaclcjM/wDYe/XrK8kEfkafC0dqozu3MACxPThQQP8AearN34fsb64t55hKXt7tbxMOQPMVCg49ME8UAQ23iCyu/MKLIDEINysgz++ClOn1AP0qjZ+KILu0026m027hW+2gu0Q2xFm2oGYHnLcDbnGQTgc1fTwxYx3ImSS5XmJmQSYVzGMIW4yeMcZxwD1qCLwbpkLQlHuP3RhK5cH/AFTbkGSM4z2zzjnnmgCppPjC0v0uMW7RSQ7iYEVmdv8ASJIVI+UD5mjz14zzjqbtv4h0uWWKG3SVnZl3BbdgIi0jx/McYB3o6kcnIPbmkt/B+m2k809u88csqqpZSvygTPMMDGPvyP25BxVi18NafaSSSR+bvlEfmMX+8UleUMe2S8jk+uaAH6bqVhqs0k9orvt+UT+SQrAEggNjBwQQR29ORV6K0toUCwwRxqCSAiADJ6n9TVKy0K2sLuW5iklMsqqrMwXOFOcEhct1PLEn3rTAwMUARC1gEolEUYkVdgcKMhfTPp7VG+nWctwLiS1gaYHIkaMFh+PWrVFAFcWVssUkQt4hHKSZECDDk9cjvmpPIjLKxRdyZ2nHI+lSUUAQSWlvMHEsETh1CuGQHcBnAPqOT+dLHawREGKGNCECDaoGFHQfQelTUUAU5NMspJZpXs4GkmXZK5jUmRcYwxxyOBwfSiPTrOK2FslrCsAQoIhGNoU9RjHQ1cpMUAUpNLsJ51nlsrd5lQxiR4lLBCMFc4zjk8e9A0mw+0R3H2G286PGyXy13LjgYOMjiruKWgDMbQ9KNr9lOm2n2fdv8ryV25xjOMdcE/nUwsLVirm2iBR96nYMhtu3PTrt4+nFW6KBlQ6daNdi6a1hNyB/rjGCw4I69ehI/E1J9lgWGOEQoIoypRAowu3BGB7YGKnpD2pDIZbeKYnzIlfKFCWAPynGR9DgVBHpVjHs8uzgTy38xSsYG1sbdw4644z6VexzQBTEZy6HpaspXTLNSrBgRCvBAwD09OKVdC0xSCNNtAQu3IgUcbduOnTaSPpxWiRxQOlAinDplnbQNDBaQxxP99EjUBu3Ixg1FFoumwSCSHT7aJ1YOGjiVTuClAeB12sV+hrQxzS45qQM8aRp6zQy/YLXzYceW4hXMeBgbTjjA447VLJYW8wmElvE4uE8ubKA+YuCNreo5PHvVs0DpQtwKwsrcXhu/IjFyYxCZQo3FAchc4zjJJx6k1FLpNhNM80llA8j53M0aknK7TnPX5ePpxV4jJpaAMi58O6ZdWMlo9jB5UgYH5AeWG0nnrxgfhTYPDWlwC3L2UM0kESRpJKgYjamzd6AlflJAyRx0rZpDQBmWeiafp5VrWzjjdOVYDLd+MnnGDgDPA4qJvDWkPNHJJptu/lReVGjoGRV2leFPyg7flzjO04zjitelpAYD+D9FawSyax3wI5fEkzuWJ6hyTl1I4KsSCAARgAC9d6NZXwtxdW8cgg3BFxhdpUqVI6FSDypyDgccDGjSUNgZtlollp9jJZ28B8iQkyLLI0pfIwQS5JIxgYPGBiqmn+E9K0yaOW2in3xtuRpruWXBwVz87HJwxB9QFHRRje7UlK+gzD/AOEU0hrnzmtDv8oREiZwCoRoxkbsE7GIyeefpiQ+GtN/tCC+EMyzwKqoFuZFjO3O0tGG2sRnqwJ6egrZpDTewjAh8H6NBFcRJaSbLiJIX3XEjEIjMyBSWJXazEjGMcY6DE8XhjS4o7NBbO32OUzRM8zu289WZicue/zZ5APYVs0ooVwMBvCGk7LtY4JIjdrEkjx3EisBGxZCpDfKQzEgjBzyc1LpHhjTtEl8yyjmDYZd0tw8rYZtxGWJ6tk8+praopgFIaU9KSgDlNdJ/wCE18JgKSDNdZPHH7hvx611Y6Vy2tgHxz4VOeAbvv1PlD/E11IouAZ5pc0mKSkAd6DilxSEelDWg0FIeKXtTWFZyXVDHDpSUZx6UlJ7AOpRim54pRyKuL0EKKWkFLWiEFFFFMDG8P8A/HklbNY3h/8A481rZpvcb3CiiikIKKKKACiiigBrjKEA4OPSuP8AhoWbw3eO/wB99Tu2bjHJlJNdi33TivMfBPi7RtA0Sey1Ka4hufts8hQWU74DOT1VCP1oA9Pork/+Fk+F8/8AH5df+C65/wDjdNPxM8K/8/11/wCC65/+N0AddRXHt8UPCSnDajcD66fc/wDxumH4q+D1HOqSj62NwP8A2SgDs6K41vip4MX72tBfrbTD/wBko/4Wr4KyR/bsWf8ArjL/APE0AdlRXHD4p+CmJH/CQWw47q4/pT/+Fn+Cu/iOz/8AHv8ACgDrqK5L/hZ3gv8A6GGz/Nv8KP8AhZ/gr/oYrP8ANv8ACgDraK5L/hZ3gr/oYbT/AMe/wpD8T/BQ/wCZis/zb/CgDf1fU4dH0ya+uA5iiA3BFyeSAMD6moNR1uPT4rcpbXF3cXLbYLa3C+ZJxkkb2UAAZJJI/PisVvid4IcFT4jsjntk/wCFZupePfBt3c2d1a+K7CC5tGYqZELqysMMpHHsQQRggdQSCAdMninS447I39wdOmvJTBDBeDynaQcFRnhuTjIJU8YJyKjbxhof9tT6auo25mtYJZ7pvMXbbLGUDeYc/Ly/0+VgSCK4jUtf8L6rZ3Fvc+PbB/tdtJa3bMigiN2z+6AICEAkAkOfu5yRzHFqvhaKWNk8caKYraCaO2SRQSDJPHKDIfM+fHlhTjaTkknNAHft4y8MpYW98/iDTEtbnIhme6RVkwQGwSecZGfTPOKvxavp0+o3GnxX0D3tsFM1urgyRhhkFl6jIrzPU7/wnrFhqUM/jfRknv4LiF3i2oqmQRAEKXzwsIzz8xYnI6VoaX4i8Lafrt7fnxpo7RXW79ws6qoJYENguQpABB2hd2ctkjgA7AeLfDjX4sF13TWvDL5It1ukMhfpt2g5z7VY/t/RzNdQDVbLzrQA3Efnruhz03jPy5yOtcHa3/g+HUo7xfGeifJCqbFnjXJFx5xb7/U4weM9/aoEn8PtNcNeeN9BnjnJDKbxQCPMRx+78zYvCsGIUE5DEk9AD0G313TbiCW4S9g8iJS5mLgIUCqxcHoV2up3dORUVx4q0G302LUX1iyNpMWWGVJlcTFc5VMZ3kYPC5PFcXcy+EpdQ1i8g8ZaPFJqKorbr6NlTYI9gHzggfK+QpXO4d1FRT3eh3GlG1Hi3w2ZJ45EnZ7xJNgYJypLZJHlck4556jkA9Kku7aKRI5J40kcZVWYAkZA4/EgfiKoTeJ9EhmET6raK5dYgDKOXZ2QKPU7o3GOuUb0Ncl4svvD/iOyjgtfGmj2QKsksi3kZfacMNp3DaQ6Ic56AjvVOKTw9Dc/af8AhKfD0jNaWcLbruMBpIZnlkc/Nxu8w/TPegD0HTdZ07V7Yz6few3MYxuMbZKEgMAw6qcEHBweamjv7SbzvKuYZPIfy5djg7GwDtb0OCDj0IrhtC1Twxo7iX/hKNCIOnWtoSl7GMvF5hLn5uh3j34NUre+8Pi8luLnxT4bZZUgTat5Fg+XN5u7AIXnJ4AyMcs3GAD0hLu2e1F0k8bW5TzBKGBQrjO7PTGOc037fabYG+1Q4uOYDvH73jPy/wB7jniuGXWfD0Hhb+zbfxVoHmCUyAveQsjL5xkKYbIHy8ZwcZzjgVkaVHp1pdW83/CR+HGEU0zyst0jMqNctORg5X+LbwFKkbtxztAB6VZ6vYX9vFcW13FJFMzLGwON5XIIAPJI2t+Rq15q+YEGScZ6Hj6+nX/OK8rtdN06GCCOHxJocsbKsbYvE+ULO8u9Op3EPg4ZcbAckDFa01vpbW7G21XSC5F4xRbxYxJJLOkoO4Z2n5ME4POOCARQB3C31u94bVZVM4QSFf8AZJIznp1BH4VY3r6+9eb2NiYb3Tru51zRHNo5b7PHIixkNI5bO1QCyo67WCrllOQA1WppbS58X3d3HcaK0DNaf6TNcL5g8tixCjBBz06rg8/N0oA77zFOQDzUMF7b3MTyRSBlR2jY4PDKcEfmK4OwtLNElW+vdE8v9xGGFyjeescocu4CKASOdvzct96s/WNLN3o2o2FnqPh6Pz2vDDIbldwMzhlc/uyQRyu1f7oO7kBQD06G5jmViu9drMh8yNk5BwcbgMj3HB7UrXUKXCW7SASujSKp6lVKgn8Cy/nXlt5on2nw7q9oNW0MXk8t3Naym6B8ppp/MB3EcfKFGQOoNdF4ght9Xv7aWzutJm2W00EkU1ztL72iYAFQxAPlsh46PnnGCAdjJNHFG7vIqKg3MWOAo9T6CqVhrlhqMjR28r7xGsm2WF4yUYkBgGAyCQeRXMS6Va6p4W1vSZL2w0/+0t+xbOYSpCCiqOMLnJXJAx94jJ6mbUItS1K0YyjSokHklIBcFhOVlV3UvtGFZVAAwc7ueOKAOw8xB/FQZEAJLDA5JrzbS/BlxHqU13fS6fcRyqixQmTeIsXkszRqCMYCOqj/AHSMAVHp3gXUdxa8eymwYAgEhO1Fv5Z3XpwDC6rgehHSgD03zEzjPNR3F5b2sBmuJkiiBALucAEkAc/UgV58nhTWYdTjmMzNbqSsaRToFtQLl5c7XRhypT7uD8gU8AYevgyaLw3BA1lbXN0u57gM+fOYXCSBSxH90SLzwM4oA72O8t5pJ445kZ7dwkoB+4xUMAfQ7WU/QioV1ewawnvluUNtbmUSyc4Qxkhwe/BVh+FcTqPh/UNS0q4tI7PddLd3m1p2xHmSXfGzH723yyo3RsHXGB6Dau7S61Lw54lhtBIs12s8VsHVoW3+UsffkAupIb0IIJBBoA6feP8AIqCPULSW5e2juI2nQkNGD8wwFJ49g6Z/3h61zGn+Hp7bxEdSMah5L64eSUSZZoWQBF+mQDt6DrVbWdG1ae81C7tLaKaVkuVtGecp5bvDAqsCpDLzG4ypBG4Y7mgDr59Rs7eSKOa5ijeb/Vhmxv5A4/Ej86nEiY+8K860jw5q1tfxu1vMkEV2ZUVpI/lQrbggKpwMmOQlf9rvkmpRoGorZ6l51lczX0s07m7iulJnja4V41VWbBAjAG1toG0qDhsgA7ye7t7cR+dMkfmOI03HG5j0A96kBB6dPWuQ0zTdWi8MaVaTRAXUV4rzoJiSsQlLAZZm5A2jaGIHQEgUnhDQ7/R55o7hGW2bT7QBWl35uAJPObqeTmPLd8deKAOnt9SsbuZ4ba8gmlRQzJHIGKgkqCce6sPwNTh1wORz0ryvRPBuq6fcxziwngltmtFhb7SvzD7bK9wcB8EeU/APYnAySK6HwtpWr2WtXt1fpchpFcySGXdFO5kO1kTzGxhR/dTggYPZMDq49U0+a2FzFfW0luZPKEqyqV37tu3PTO4hcepxVoOuOTj615RpXhXxJHDaWt5GVs7e/XU1CSoC0v2jGxuSCixfvB/tEdxitldK1m8tYLLUrPUWit0O6SO/CNcN9oVgVKyBgQi5BO3hscHihAd9uAPJpsdzBMCYpkcBihKnOGBII+oII/CvLNW8P+IdS07xDbNp98019DKqIbz9222ZfKAzMQPkHZEHzYOecas+l69+5jRb2OTzbhrRxckrDIbhijTAPl18og7cngMD8xFMD0HcMj39qatxCzMFkUlfvAHp16/kfyrlfC+malYyG41F7t7iZroyme7aVQvnkw7V3EL+7I6AcEA9AKpWul3rKlsulSw3CaxNdC+fZtSI3DvxzubdGdmMdG7YpWA7cuu4DPNKJEAyWA+teYWmj65e2E8epz6zJEr20siQyvE32jzAJfLcTFygBJ2jbGMKVGQasWEPiRtWLXEd+0MtzbTlZN22Mh381QWc8ABPuqqnsDyaLAejiVG6MDxmlLqBknjrXnmhWet6dqOhR+TeNDHYW9rcQOzJHCqxfMwO4ox3hVwFV8n723Iq3q48Qx61qVxpsly/+iOsKNGVSIhMqy5YxuSxxztbPUlRTA7jeo6mk8xM43DPpXCRR6nFpLRyT608QMpiMKFbhpBsZFBcsSM+Z/rDt4wRtxmyE1i2W4khjvC/myNIXVHk2F4OVPIP7veQoyMjpkYAB2W9eueKXcv+RXAsviOSCb7O1+III5HsRMuHkIaMR+aMbm6SHDckHLDNXtKudWTX9Ta9S+mtd7iPdAYxGu8BAoGVcEMSGDZwPmUHaBNrAdlSGlHSigBtBoopNAFKKSgGhKwDqKTNGaYC0UZozVAFFFFIDk9YLf8ACwPDEZOR5V6+MdMKgzn0+b9RXWDpXJ6wm74i+Fx2S2vpCfoIV/8AZ66sdKQC0YoooASkNLSdaQBTW606gipcRibaKU+tJRYYY4xS0UopoTFooorQQUUUUAYvh45skzW1WNoH/HmtbNN7je4UUUUhBRRRQAUUUUABGRg0UUUAGM0mBS0UAIRxRilooATAo20tFACYFLiiigAooooAKMYoooAMU0opGCAR706igCNoImGGjQ/VRTPsdsf+XeL1+4KnooArmxtD1tYT/wBsxSHTrJutpB/37H+FWaKAKZ0nTj1sLU/9sV/wph0PST10uyP/AG7p/hV+igCh/Yek8/8AErsuev8Ao6f4Uf2HpH/QKsf/AAHT/Cr9FAGf/YWj/wDQKsf/AAHT/Cg6DpBP/IKsf/AdP8K0KKAMs+HNEJydG08k+tsn+FMbwt4fbltD00k/9Osf+Fa9FAGKfCPhtgQ3h/SiD1Bsoz/SmnwZ4XOM+G9HOOn+gxf/ABNblFAGD/whPhT/AKFnR/8AwBi/+Jo/4QjwoOnhnRh/24xf/E1vUUAYP/CFeFSMf8Ixo2P+vCL/AOJpf+EL8Lf9Czo//gDF/wDE1u0UAYX/AAhPhU9fDWj/APgDF/8AE0n/AAhPhX/oWtH4/wCnGP8A+JreooA55vAnhNhg+GtJ/wDAOP8AwpjfD/wiww3hrSyP+vZB/SukooA5c/Dnwa3Xw1puf+uApp+G3g0/8y7Yf9+q6qigDk/+FaeDcY/4R6zH0B/xo/4Vn4NP/Mv2vp1b/GusooA5QfDXweOmg235t/jR/wAK08HHroNt+bf411dFAHJN8M/BrDB0G3x/vN/jTW+F3gx+uhQfhI4/9mrr6KAOMPwr8FNwdEX8LiUf+zUg+FXgtcbdFxg7si6m6+v367MjigD1oA4//hV/hDKt/ZswK8qRfXAx9PnpR8MvCQJI0+4BPXGoXHP/AJErr8UhoA5MfDbwt/z5XX/gxuf/AI5S/wDCuPC+P+PK6P8A3Ebj/wCLrqxSgUAckfhv4XI/487r8NSuf/i6afhr4ZxgW98uOhGpXGf/AEOuu70uKAON/wCFa+HQRgakP+4ncf8AxdA+G2iL9y51hPTbq1wMf+P12JWlA4oA5A/DrSioA1DXlx0xq8//AMVSH4d2Hykax4iBXoRrE/H0+auwxS0Ach/wgFtnP9veJBxjjV5v8aUeAbcDH/CQ+J//AAby/wCNddRQByX/AAgVv/0MPib/AMG8tB8BQEf8jD4m/wDBvL/jXW0UgOQ/4QGEHI8ReJv/AAbS/wCNIfAEROf+El8T59tVkrsKKYHIr4EEfTxN4l54OdSLfzHFSDwWw6eJ/Ef43oP81rqqKAOYHg51P/Iy+ID/ANva/wDxFJ/wh7DH/FS+IPb/AEtf/iK6ikNIDmv+ESfGP+Ek8QY/6/F/+Jpf+ERbOf8AhJPEH/gYP/ia6XtSUgOaPhBzyPEviAH/AK+1/wDiKb/wiM4PHinXwD/03jP8466gUh60dAOZHhO6HTxX4gyP+msJ/nHSnwneH/mbdfH/AAO3/wDjNdIOtOoQHNHwtfA5Hi3Xvpm2/wDjNIPC9/28X6+Pxtf/AIxXTUUAc8PDupgADxfrQ+sVmf8A2hQfDupk5PjDXM+0dmP/AG3roaKoDA/4R/U8f8jfrX/fqz/+R6P+Ef1Pt4v1r/v1Z/8AyPW/RQBz1r4Ykh1u21S71rUb+a2jkjiW4ECqofbuz5ca5+6vX0roRRRUgJSikPSgUX1AKKDSUgCiiihjQUUuKQ0wClpAKd2oQmFFFFUAUUUUAYvh4/6ElbVY+gf8eS1sU3uN7hRRRSEFFFFABRRRQAUUUUAFFFFABRRRQAUUUUAFFFFABRRRQAUUUUAFFFFABRRRQAUUUUAFFFFABRRRQAUUUUAFFFFABRRRQAUUUUAFFFFABRRRQAUUUUAFFFFABRRRQAUUUUAFFFFABRRRQAUUUUAFFFFABRRRQAUUUUAFFFFABRRRQAUUUUgCiiimAUUUUAFFFFKwCGiloxSaASg0tFFtACjNFIaAFooooAKKKKYBRRRRYAoooosAh6UCloxStqAmaQ0uKOlLUBKKXFJSs7jF7UlLijFVYQlKOlGKWhIAoooqgCiiigDH0D/jyWtisbw+c2SVs03uN7hRRRSEFFFFABRRRQAUUUUAFFFFABRRRQAUUUUAFFFFABRRRQAUUUUAFFFFABRRRQAUUUUAFFFFABRRRQAUUUUAFFFFABRRRQAUUUUAFFFFABRRRQAUUUUAFFFFABRRRQAUUUUAFFFFABRRRQAUUUUAFFFFABR3oooAKKKKACiiigAooooAKKKKACiiigAooooAKKKKACijNITSbAXNIaB1oPWpewC0UUUwA0Uh6UChALRRRVWAKKKKACiiigAozRSHpSbAMiijHFJUgLSUtIeTmgB1IaQkkUU7gOopBS0XAKKrNcOt5DAIXZXDEyDGFxjrk55z2zVmqAKKKKAMbw7/AMeCfStmsfw9zYJWxTY3uFFFFIQUUUUAFFFFABRRRQAUUUUAFFFFABRRRQAUUUUAFFFFABRRRQAUUUUAFFFFABRRRQAUUUUAFFFFABRRRQAUUUUAFFFFABRRRQAUUUUAFFFFABRRRQAUUUUAFFFFABRRRQAUUUUAFFFFABRRRQAUUUUAFFFFABRRRQAUUUUAFFFFABRRRQAUUUUAFFFFABRRRSYBSGl7UnWgAoPWgdaDSewBSUUUgHdqQCloqrXAKKDQKQBRRRTAKKKKGAUUUUgCm06kxQAlLiijNKwBjigDAxS0UwCikpaaYCcDk4FAIPSgjIxTY41iQIowo6CmA+iiigDG8PHNglbNY3h0f8S9K2abG9wooopCCiiigAooooAKKKKACiiigAooooAKKKKACiiigAooooAKKKKACiiigAooooAKKKKACiiigAooooAKKKKACiiigAooooAKKKKACiiigAooooAKKKKACiiigAooooAKKKKACiiigAooooAKKKKACiiigAooooAKKKKACiiigAooooAKKKKACiiigAoo70UAFIaWigApDQaAKkBaDRQaOgDaUUUCgBaKQ9KBTuAtAoPSkFD3AWiikJpALRRQKbAKKDwKBSAKSikzSAKXNFJ3pDHdqTIoPSkqhAKdTacKEAUUUVQBRRRQBj+HRjTkrYrI8Pf8g1K16b3G9wooopCCiiigAooooAKKKKACiiigAooooAKKKKACiiigAooooAKKKKACiiigAooooAKKKKACiiqWpalDpdm1zP8AcXAwCASSQO/1oAu0U1XDgEHg06gAooooAKKKKACiiigAooooAKKKKACiiigAooooAKKKKACiiigAooooAKKKKACiiigAooooAKKKKACiiigAooooAKKKKACiiigAooopAHeijvRQgCiiihgFFFFIBuKXpS0YpWAbRzTqM0WATtQKM0U7gBPFHakxS0uoC5opMUtMApDQelA5o30AO1LSZozQmAhFKKKTPNLqAUUUUr2GBPFHvRRUjDNFFGfrVJCClFAFLVpWEFFFFMAooooAx/Dv/ILjrYrH8Oc6VEfatgUMbCiiigQUUUUAFFFFABRRRQAUUUUAFFFFABRRRQAUUUUAFFFFABRRRQAUUUUAFFFFABRRRQAVz/iSeP8A0e3ILMRJOQpIIVUIz/306D8a326c1wt5ILzxXqbyxOY0W309JM4X5z5ki59gASf9oYoGjb0i8kXxBqWmSrjylhmjbPBDIFIA7YZCf+BV0Fcvbsi/Ei4jyfMbS0c89R5hA/ka6igGFFFFAgooooAKKKKACiiigAooooAKKKKACiiigAooooAKKKKACiiigAooooAKKKKACiiigAooooAKKKKACiiigAooooAKKKKACiiigA70UUUtgCiiihgFFFFIAoooFABTTTqQ9aT2AKKWinYBO1AoNKKLagFFFAoYAelIKWigBMUUtJ0oegBSUuKMVNgEoFFFQ1qUFFFITg4p3AXNFNyMdfypR0p3YrCjrS0mcUvfOKpCDvS0UVQBRRRTAxvDX/IIirZrE8M8aXHzW3Te43uFFFFIQUmR60tZ0+mXMszPHrN/ApIxHGsJVeMcboyfzNAGjkUhYA4JFZJ0e9x/yMeqD/tnbf8AxmmnRb4j/kZtWB9RHa//ABmgDYyPWlyKxDoV+Sf+Kp1cD0EVp/8AGKj/AOEe1L/ocNc/79Wf/wAj0Ab2QaMisIeH9RH/ADNutH/tlZ//ABinjQr8f8zTq5+sVp/8YoA28ijIrHGi3w/5mXVT/wBsrX/4zSjR70Y/4qLUz9Y7b/4zQBr5pCQOprJOlX45Gv6gfrFb/wBIqP7N1HHy67d/jDCf/ZKANbcPWjcPWsY6Zq+ePEE4Hvaxf4VE2la8T8viRwPeyjNAG9uHrRuHrXP/ANk+Ie3if/yQjo/sjxF/0M//AJIR/wCNAHQbh60bh61z/wDZHiL/AKGf/wAkI/8AGj+yPEX/AEM//khH/jQB0NJkVz40jxDnnxMD/wBuEf8AjThpWvj/AJmJDx/z4L/jQBvZoyDWMNP1wYzrduw/2rHr7ffpwttdQg/2rYt7Gxbn8pKANjNFcY194ytZ1S4+wMu7loNOkdSvzdD52c8Dtxmo18V3qblub6K1lXBaKbQ7jco5weJCMHHX/A0BY7K5mS3tpJpWCxxqWYnsB1rlfD8PmNYs4IdzLqEikZ5fAXJ9cE/lWLrfiyS50lrdNdsNt1tjZ/7KnTy0P3ny0nQAMcUzT9bktVN3Nrul2k1woVBNpc/+rQYUA+dt4zk49TQO2h18kUcfja0nyBJNYSx49Qrxkf8AobVuMwVSScADJrzO68Uytrel3EHiTRpEbzoTMunSbI8qH+bM/Odgxir7eKLjzDFL458JRt/dlsXQn87qgGb2o397Y3ljdB0OnyzrDMhTHlh8hX3eu/APb5vxG6HXoTz6Vx9/p3iTWtDniGu6JcW9xCQDb6XIC3HG1vtRA571l2F5r/iwSac+oacsUUMb3IfS5RksM+UcXHOOc+4/GgR6MGVjwQcHFLmvNnn1vwRNHb3Gp6eukTvIY7g6fIyWzAFvLI87IXA45PfoOmxaXvjDUQ0sE2lRW+BsludPlQvkZyF84nHTrjPagDsMj1pa5X7F4yhkEq6zpMwB5hk090Uj2YSEg/XP0NU7XX/Ej6iNPv00/T7pyREJbd2SbGfuOJME4GcHBwenXAB21FYZHigZxNpB9P3Uo/8AZqYx8XA/KdEI9xKKAN+iuez4w/6gf/kWjPjD/qB/+RaAOhorns+MP+oH/wCRaereK9vzR6MT7PKP6UAb1FYkUviYZ8230lyem2aRcf8AjpqQz+IB/wAuWmf+Bcn/AMboA16KyvtGv/8AQO00/wDb9IP/AGjTDdeIe2l6X+OpSf8AxigDYorH+0+I/wDoFaV/4MpP/jFBuvEWONK0zPvqL/8AxmgDYorJFxr+Pm03Tc47X79f+/NP+0a3x/xLrD3/ANNf/wCNUAadFZhuNa/hsLAn/r9f/wCNUGfXO2n6f/4Gv/8AGqANOis5Z9YI5sbH8Lxz/wC0qXztX/58rH/wMf8A+NUAaFFZ3n6x/wA+Nj/4GP8A/GqPO1j/AJ8bH/wMf/41QBo0Vn+fq/8Az42P/gY//wAaoM+rBc/YbMn0F039Y6ANCiss3urA8aVGR6/agP8A2WmPqOrJn/iSM/8AuXKf1xQBr0VjHVNXH/MAl/8AAmP/ABqCTW9bQgL4Vu5eeqXUAA/NxQB0FFcy/iLX1PHgnU3Hqt3af1lFN/4SXX/+hG1b/wADLP8A+PUAdRRXLr4m10j/AJEnVSfa6s//AI9S/wDCS62OvgnVx9LmzP8A7XpAdPRXK/8ACVav/wBCXrJ9lmtDj/yNSjxXqxH/ACJOu/8Afy1/+PUAdR3pa4+48cXVpA89x4P8QxxoNzNttiFH/f6kXx3dMiuPBXichumIIP8A49QgOxorjv8AhO7r/oSPFX/gNB/8dpknj+5jRmPgrxQABklreH/47QwO0oriYviBdT28csXgvxMyyIGVltoiOR7yg9/ai2+Ikl3bpPb+DvE0sTgMrxwQFSD6fvaQHa0CuGufiXDYbWvvDWvWqOdqtPHAgJ9BmXk54qxZfEGPUreO5s/D2uT28jlBLFBG6jDFScrIcgEc459uuADsqDXO2XiwXUbPPomt2ZH8E1izE/8AfG4frUknimJGwul6u6+q6fKP5gUAb1FZH/CR2fGbfUx/3DLn/wCN0n/CSWOD+41P/wAFVz/8bpgbFFY3/CS2X/Pvqn/gquv/AI3R/wAJLZf8++q/+Cm6/wDjdCA2aKxx4ksT/wAsNTH10u5H/tOlHiOzLYEGp/jpdyP/AGnQgNeisr+37QkgQaj+OnXH/wARR/b1qWx5N/8AX+z58f8AoFMDVorMXXLVsfur4ZOBmwnH80px1m2GP3V7z/04zH/2WpA0c0VmjWrXdzFff+AE/wD8RS/21a/88r3/AMAZ/wD4igC/RVD+2bb/AJ5X3/gBP/8AEUn9sWv/ADyvv/AGf/4ik0M0KQiq1rfxXbssSzjb18y3eP8A9CAzVnPzVDATbSge9LRVAwp1Np1OKsIKKKKsAooooAxfDR/4lcdbVYvhsY01K2qb3G9wooopCCiiigCtf39rplhPfXs6QW0CF5JXOAoHc1mWfi7Q75bpob9R9ki86cSo0RSPGd5DgHbjv0ql43urKLSY4NSmubWznmQSX0BUC1KkOrsWBABZVXkY5rkjf397pmoSxXcV/JcNbafp2twwfZ5JRLJtlAdOoT725cDOcdKAPT7e7hubaO4jcGKRBIrYIypGQeelSGWMDJdcYz17f5Bryq+1W21DUntbjU7+316bWUtUtYLuWH7NbiUdUVguJIVLhiCSZB2UYlguZ9XTTta+2363Oo6/5VnELqRY47eKRg48sHaQ0UDZznliep5APUQ6k4ByaZHcwStIscyO0bBJArZKMQGwfQ4YH6EHvXkVl4gfW/Fej3NtqDpHd6mwYHVHbbEEb9zJAFESZwuBlnz174NN1CDTJtGvrjWvsdvf6pfXV40+oOyukbOsUWC5G7Dplep2c8qBQB7B5iZxuGfShZEblWyPWvMtIkuPFF3a7tV1CO1vJb3UvLguXiYwB1hhj4OVVlJfgjBHY8iromqXureIreMX0b3cV7IrwxapcM0EEblTHLarGUB28bpGyWOd3RQAerhlboQadWdpSWxilurW7luo7qUyh3lLqOAuE9F+XoOM59a0aACikyKNwoAWiiigAooooAKKM0UAFFZ2qXOqQQg6ZZW91Lk5SWcxfTB2n29KyxrPiQRK7eFwWPVI7+M4/MD9KAOkOKy9Yls1t9k8rI84MUYh4mc9wh9f5Vlv4j1xVcP4Q1AnbkCO4gOT6ff4qnZ6jcxAvJ4f11rx8F7ny4ST7D95gL6DH5mlcZSms9Z1/wAQx2N/cxxWkcTMY41xKqMcfO3K7yBxtAIGfWuzg0myhhVBAr7RjMo3t+ZrD0zUbXSLZ1Ol6rAuTJLPcQ7ixJ5ZipPufQe1aEHizQ5ovNGp26xZxvkcKvbueO4pg2Zur6dZ/wDCV+HAtvbqDLOHTYPnHkt+fPNbsmh6VKMPplmwxgZhXj9Kz7uOG+8SaHcRvvWFbiZGQgqflCZz/wADPSt/NAM5u98EaJcnfBZCxmAx51ifIfH1XH59R2rU0jRrTRbeSG1VwJZDK7O5dmYgZJJ+n0qzdXH2eEvgE9uvWm3E7xWjP+7EgXueAf8ACgRJPbw3MLRTxJLG3VHUEH8DUo6VQjvGeaRHITa6qAR6+lSG/jWZYiGBZtikrgM2M4H5daLMC2SO9c342VU8N3F4p2XFmVuIZBwY2Ug59xjgjoataobmC9juo5pTGkZZoUICkLyc/n+lY812PFGtwWtrIJNJtZPNuJBzHMy4xGP72GKk9u3PYGjsIiWiRiNpKgkelPrM/tbMEzpGhaOHzQu/qB1BIHUVVvPEQsZmhljhWUoHjVpsb/bOOvB9veiwjdorHk1iUXF1FGkLG32EjeckNjGccj64NQz6reQBo2MEk6zquyFTuZCAcKCfvDnk8YFOwG7ketAZW6EH6Vz0tzqN39iiSVrbz3kjkYBSQFHBGVPJxSWmoXX9n24upUaYW++SUNtTrgc9245HAyD0osB0XFLUVvJ5sKPnO4Z61LSAKKKKACiiigAoxRRQAUUUUAFFFFABRRRQAdBSbl9aGztOOteZ20a6l4c1/wASanqmp2Yiurs20ttfTokUMRKKREH2Mcoc5U7jn1oA9NBB6UmRnHevPdS8fX2lW4iW0tZry10+O7u0ln2s7Fc7FRFYrnn5nAGSMZByJ77xRqen+JdSnvBGmkW9vBb28IYbpruQ7gAduc4OCM4ACtzuO0A7yiuL0Lxnfa3JqlpBYWkt7aQpND5Vy/kyhy4VSzRgqQUIJ2kHGfauyjYsgJxn2oAdSEZpaKAMy301dKtrgWUaZllaUrtVACx5+6Bn8eTgZPesW0u/EK65aw3FzZPBKGkltxbMskEeDtLPvK53YBAzntwCa2dY1RrKOOC2iE19cHbBEc4JHVmI6KOprLeyi0jSWll1ZbOZj5lzeOExIxHff0HXABGKkaJW8I6W0UsUa3EAmlaZvJuHXDscsRzxyScdOenAqn4dtH0/xRq9nFfXktvDDCTFPOZPmYE7gD93gY4wD3B7VrCL+0bw29n43v7iXaWZI0gJAHBPMZAGSO3tVaKxvbHxvcWUmu6kpvYEeO4Cwbn25+UgxEHGGwQBx17UBY6fxSQPC9+WYgCLkgc9RUstnHqGmW0UssiKAj5ilMecY4OOo9Qf54NVvEkDL4O1JQzSulo7ZcDLFVzyBj07VSYaVf2OlSX07IZbRGVWkKoRtHGM4B+btgnHsKAK2qaHo+k2LLbSanFcyZ8qO2vZmldsjplj3I9q37KO8uNCSK/OLqSLbIQMckYzwT7f/WqNPDWhxxMqaVa4bkkRAsSe+eueBVDQ9lvrd7Y2D3MmmwxrnzDuSKU8lEY/N90qSOg3LjuAgJfBt6974VszN/rYl8hwTnBU45Pc4ANV/DYuNQ8OX1ubh45POuIUlj4aIEnG36buPoKTwg3ly69bkj91qcrIv91WPA+nBpvguZxFrKHZ5UOp3CAjOeG7/hj9aLajK2jw6KLtNK1XTbKPWIz5Y8+JXa5wM70YjJzh2wfmwDkcZrrbOytLGExWdtDbx7slIYwgz64HsBWB4ivNDutIuUuL2ITRxl0MLhpYmHIK7TkH8RmtnRnupNGs2vk2XRhXzQeu7HOfQ+3bpQIvDrS8UUlAh1GaKQ9aYC0UdqKYBSYFLRSATAo2ilop3ATAoIpaKQDcUYpx6U2lYAoooqGx2Eo70tJnFS3qAtFB6iitAClwfWkp1UhBRRRVAFFFFAGJ4b405K26xfDmf7PWtqm9xvca+7HyjJyKUZxzS0UhBRRRQAhGaYY+CBxkVS1zV49D0ifUZbee4WLb+5t1DSOWYKAoJAJyR3qL+37b7ZpdsgaVtSjeWFo8YCKoJY89DuUDGeSKAKmm+E7bT7u3nku729+zKy2yXcokWDcckrxkt23ElgCRnBNdBtHpVZNRtJY3kjuoHSM4dhICFPofSmDVtPYIRe2xDv5anzVwzf3RzyeRxQBZ8mPIJRSQcg46HGM0eRFgDy1wDkDHQ+tRG+t1uhbNPEJiNwjLDcR9OtR6jqKadZtcOrP0VI0GWkckBVHbJJA5IHuBzQBa8tM52jOMZ9qRYIldnWNQ7Y3MBycdM1zN743hs5NUb+ydSmstLYrdXkIh8tCEV2wDIGO0MM/L61sSaxCulpfRJJcCSLzoYohmSVcAjapxzgj86AKWoeD9I1O7+0XKXocgLi31G4gUAf7Mbqv6VW/4V/oA6DVv/B1ef/Ha6EXSZQMQjMMhG4b349qyF8WaZNcW8cEjzLPey6eHVCFSeMMWVt2D/AwBAIyKAK48CaIBgPq4H/YavP8A47Tv+EH0gAgTazg/9Ru8/wDjtdCj7j9Oo9KfQBzn/CFaX2utcH01y8/+O0f8IVpvQX2vL9NcvP8A47XR0UAcyfA+nkcan4hH01y7/wDjlMPgSyzxq/iMf9xu6/8Ai66migDkz4Csz01vxKO3Gt3H/wAXTT8P7TH/ACMHigfTW5//AIquuooA4/8A4V5a/wDQx+Kf/B1N/jTl+H9uj7x4h8T59DrExH5E111FAHKjwPCDn+3/ABH+OqSGpR4PUAj+39f/APA9v8K6WigDnk8KbOV13XPxvM/zFRy+D4p+ZdW1SQ/7cyN/7LXS0UAcFN4HthrkEMWp6pAJYJnaS3nWJwwaPoVUY+8fyrUm8O6+j5sfFt6kYUAJcQQynP8AvbP6Z96tmZn8cRw5BEenu2MHI3SKPp/B+lb1AziZ9P8AFcAVZNRuLvLZLwvboAM85VoT2yOp6VWuYvEUkZVpdWfChgpW1cZ49YR2J/Ku+IyKNooDQ4Jo/EbZeIa0Tv6H7Ep4xz/qsdPftUUNr4ymu4Q39owgSDfJLJYkFef7sZI/I9eleg4xyKxY9TuDcCOVhzctDtWIgYGcHcTgHHbqeKAujNbwzrN4x+2+I7l4iCBGIYCORgA/uxkdcjHPHTHN+Dw7Nb2wgj1W8VFQooWK3XAOM4xF7f8A66ni1Ro7cFlaQpEZZSzDIUEjOAOTwfypq6zLcOiW6w4klkiRmYnBUNyR9V9elOwXD+xJQro2p3bRtH5e0xwcDGOMR/XjpVfVPC0Orpi6vrwsF2hkMasOMHBCehP+QKsTXs0yhHEZjYQOcZHDtgjIPsPzpq3l26ky3EcGTKuSgABRsDknuKBHHeJL6z0XUJbNrvUrmSSJGuCs0ScDhF+597jPb9a6TS9Mi1O1j1Jby8VrgBjvWMnA6EZT9RjIxXIrbWfijxVLeXBJtY5UMiMcPgrt3cdEJUdeen4dYLuWK/hCXu+3jVMqihVKZO5woB+XgDJPGD6jABpjQyCCNQuhgkj93AcE+n7unLo0ikEaldDHT93Bx/5DrVByAfWlpAZ0WmzRIEXUroKOwSED/wBAp4srkf8AMTuse6xf/EVeooApfZLjoNRufqVj/wDiKhks9UP+q1baP9u3Vv5YrTooAxHsPEBU+Xrlurdi1huH/oYqo2meMSBs8S6YvrnR2Of/ACPXTUUAcv8A2X40/wCho0r/AMErf/JFH9meNM8+J9KPt/YzD/24rqKKAOZ/s7xmB/yMmkf+CZ//AJIp32Dxj28QaN+Ojyf/ACTXSUUAc39j8Z4/5Dmh/wDgol/+SaPsfjQDH9t6CfrpE3/yTXSUUAUtNi1KO2xqlza3FxuPz2sDQpt7fKzuc/jV2iigBG+6cDNcjafD+xt47a3m1HVLuztm3JZ3FwDCx6/MqqNwzzhsjNdfVFtZ0xXZG1G0DqcFTMoIPp1oAxdT8FWuqzXTS3+oRRXUyTywwyqqmRUVAfu5Iwg+UkrnnGeanvfClvfTXMj3N0pmuYrtNpT9xPGqqrplc5wgyDkdeOTW4sySAlGVgPQ57A/1FPRw67lII7EUAY9toP2SykhS8vJZpJxcSXEsw8yRgwbaSAAF4C7QAApIFWI31hYwGtbJm7n7Qy5P02HH51pUUAZxl1jtY2X43j//ABujzdZ/58rH/wADH/8AjVaNFAHL6noN1qt0tzPZwJMqeXui1KRcrnOOIv5U218Mw2mGTw9pTyAY82e7eWQ/VmiJ/WuqooAyIIdQtUK2+labEOwjuWA/SKo57O9uLy2u5dM0957diY5PtbgrkEHH7vnr0NbdFSBi6omp3OmXcH2S12yQOmRdHPKkdDHg/jWV4akvr/wnp5/s/T7iHyQB5twwBxx08s+ldcVBGOagsbKDTrGGztlKwwoEQEkkAe5607Aczc6Fd3Mhc6PZocYCw6xPCvfskYH6VoQrrlnCIbbR9IjiX7qJfuoH5QVu4oNJjucD4bn1ptV19oLDTnY3eH3X0i7WBPAPknP6fStLSNN17TLW6gOnaVOLi5lnkL37jJc5xjyD2/Pk+1R+AjJINflkXCyazcNGSPvJxg/r/OuxoQM577NqnmLINA0QOp3BheNkH1H7irAn8QAf8gvTR7fb3/8AjNbGKD1oEYb33iFWAGh2r+pXUP8AGMVC+p+I93HhpCPUain/AMTXRYpDSewHMtrfidCR/wAIdK/uuow4P5kVGfEHikKSPBFyTzx/aVvn/wBCrrKKYHIHxL4qH/MhXp/7iVr/APF0n/CTeK/+if33/gytf/i67Cin1A4//hJ/Fn/RPr7/AMGdp/8AF0o8TeKj18A34/7iNof/AGpXX0UwORj8R+Jmf974G1FV/wBm+tGP/o0U8eI/EI27vA2qjnnF7aHj/v7zXVYpakDmT4j1nHPgvWs+gns/5+fS/wDCTap38Ga9+D2Z/wDa9dLikwKYHN/8JLqRGP8AhDNf/FrP/wCP1s6dczXlms89jcWTsTmC4KF1+uxmX8jVvFKBilYBuKMU6kqWgEpMc0tNB5IqXZjF5z7UtFFDVhgOtKaSlHSrWwmLRSD0NLViCiiigDF8O/8AHiorarG8O/8AHgtbNN7je4UUUUhBRSE4HAya5q68e+H7K5ltrm5ullico4Gn3DDIOOCEII9waAJfEFnfXuseHhbxO1rDetPdsGACqsMgXIJ5+dl6A9M9q4r/AIR3xBpH9qRW9sb63tYFstPMqebut5p98w2FxuKIEUAkA7R24rqG+I/hUZP2y7yP+obc/wDxukHxH8Knn7bd8H/oHXP/AMboA5238P3b3OoD+wrlINQubO0ZJ4oEAtUYvI5CEDDDK7eoyvvi7eeE1mfUXttJjje91S2VT5ar5NrGY97D03bJORgncuelap+IvhYD/j7vP/Bfc/8Axumn4meE15N7dj66dc//ABugDN0nw/cXcts2pWV59vivHu5riVIQFZJdy7ZNhZlbOFAIwgZSV4B39Vs4rrxhoXm7z9lgurqJA3HmDyowxHfCyuB6Z7VQHxQ8HAFl1Obg4ObG4/8AiKim+I3gWaaK4n1GIzQ7vKkktJNyZGDtJTIyOuOooAo6H4Djv9POoa3NqsU9/cSXV3p4vXS3O6QkK8YOCNu0Ec5xRa6DcSac4vtK33Gpa0zSkxrmC1SUFFY/3CkEQx33DjrWqPih4LOFGuwg+8cg/wDZaX/hZfgoH/kYbUH33f4UAY9l4bmgi8OzHS8X02pSahqN00YaSIFZX2luoyzKoAz3qPS9KSJfCGj2Nn9nlt5zquoxt8rwExyL8wODgyOVXrxGcZAzW5/wszwSRj/hIrT82/wpkfxE8CJNJLHr1kskmN7qCC2OBk45oA6HSZop7c3S6fLYPcSM0kU8apIzD5dzAE5JCjv0xWjkVxUnj/4fzOZJdY02RjwWePJ/PbUZ8c/Dg9dS0g/WIf8AxNAHc5pc1wp8bfDgcHUdHH1iH/xNIPGHw0ckf2loIPuEH9KAO7yKTcPWuH/4Sv4aH/mJeHfzi/wpR4o+Gh/5ifhwfVohQB2+R60ZFcZ/wkvw2HI1Xwz/AN/YakTxL8PCcLq/hnP/AF8QD+tAHYZpCQOtcqPEHgEkY1fw3n/r5g/xpTr3gJhzq3hs/wDbxB/jQB1O4UBgehz9K5U6x4AJBOp+G8joftEH+NN/tX4en/l/8MH/ALbQf40AdbmkyM4rkWv/AIct9678LH6yW9Rm7+GhGGuPCeB6vbUAb6ac6+In1IuNrW4h25PY56dB35759q09w9a4sXHwyY4E3hEn0DW1PU/Dh/u/8Iq2fT7PQB2WaTIzjvXJ+T8Pv+eXhn/vmCpFt/AmTth8OZ74WCgDpywI6iqP9nR7hl5SPM80qW4Le/c/TpWUIfBQwPL0D/vmGl8rwbjO3Qvr+6oAtSQ6asLeZI4jgch8s4zuPIIH3hn1yKj1GCP+09LlSWK3QTNI48o5lJXAGRgD72fmz2rBuNG8Kz3NxIkukoJUZSPtC45GAQAcDHJ/GnnRPCskgeafSnVf4VuMA9OD8340wOqjWxmtPNFuhjXI2mHJG046Y9RWf/bFkhkkaykRYZHWR3jRdirty5ychfnHv7VjW3hjwivBntpIxnCi7IOdxPUPz1x+FMfwN4NuGG5x94lgmoyjcPTAekB0jaglvE7CylVFkZThVHOBg9e+Rjv64rTVlKgkYJ7HqK4ZPhz4RIOZbolu66rP/wDHPwq1H8PPCWQqR3ufQaxdf0loA7LIpc1yX/CuvDPAEWpcdP8Aib3fH/kWpV8A6EmNh1Vcems3g/8AatAHT5FLmuaHgfR0B2z6wnrt1u8H/tWj/hCtMx8t5rg9xrl5/wDHaAOkyKXNcw3grT93GpeIB7DXLv8A+OUw+CNPPTVPEX4a5df/ABygDqcijIrlv+EH0/H/ACF/EX/g7uv/AIugeBrD/oL+I/8AweXX/wAXQB1JIFAZT0Irm08GWaOrDVdfJU5AbV7gj8QX5q4nh+ONgV1HVMj+9eMw655B60AbAYHoc0ZFZ6aW0bMV1C9+Y5O51bH0yvFO+wSng6jd/wDkP/4mgC/mjNUPsVxj5dUux/wGL/4ik+w3J66tef8AfEP/AMboAv5FLUEETQxBZJ5JiD9+QKD/AOOgD9KmzQAHpXCx6XZX3xMvUfTbN7K002MMptlP76SQkk8ckrGPpj357s8iq6WdvFNLLHBGskxBlcIAXIGBk9+BjmgDzG31m4l0+01+5lW1jtoNR1FoolVVaNCIodwxltydD3C8YqCTWde8M6DLY2sF4IdIsYo2uUihMbXRjWRzM8sgITLrkKuepz2r0qTQNHl8sSaXZuI4Ps6K0CkLFx8gGPu8Dikl8P6RNqS6jLp1s94uCJmiUsCOh6dRgc9aAH2q3xuvPuLlDbvCgW3EWCknO5t+eQeOMcY6nNaGQehquLSKNZzAohknO95EUZLYA3cjBOFA5z0FUG0m9YceIdTT6R239YaANjIoyKxho1//ANDNqv8A36tf/jNL/Yt9/wBDNqv/AH6tf/jNAGxmkyBWR/Y19/0Muqn/ALZ2v/xmnDSr7B/4qDUSfeO3/wDjVIDV3DOMilrI/su/B/5D18eO8Vv1/wC/dJ/ZepA5/t+7P1gh/wDiKEBsUVi/2Xq/OPEE4+trF/8AE1GdL1zJx4ik/wDAOL/CmBvUxxu49vXFYP8AZXiA9PE2PrYR0o0nxEDk+JgfY2Cf41IGjpWmW+kWgtrZXEYJbLsWYk9yTyavZrBGmeIAc/8ACQoR6fYF/wDiqcuna+Bzr0R+tiv9GpgbuaaWHPPQZNYp0/Xs8a7B/wCAA/8Aiqa1j4hJBXXbMf8AcP8A/tlFwN3IxSVjLa+Ih/zF9NPH/QOf/wCPU1rTxTj5NZ0gH/a0qQ/+3ApMDdorn/sniz/oNaL/AOCiX/5JpPsni/8A6Dmh/wDgmm/+SqAOhornvsnjD/oOaH/4Jpv/AJKo+yeMP+g5of8A4Jpv/kqmB0NFc/8AZPFw663on4aPL/8AJNC2nizPza3op9hpMo/9uaYHQUVhiDxQFwdR0hmz1/s+RRj/AL/GgxeKAxP23R2X/r0lH6+YaTA3KKwtvigdJ9Hb/tjKP/Zqa/8AwlgPyHRSPdZR/Wi4G/RXPFvF4GcaIcdQBLWxp5vDZp/aAgFzk7/I3bOvGM89MUgLBpADSmkzUtagBFJ3pc0VL0eg0IQc8UtFFU0AUUdadTSEwoooqwCiiigDG8Oj/QFrZrG8O5/s9c1s03uN7hRRRSEFJgUtFABiuZ8T6NFfXemzBLjzPtKJK0Mjr+6AdsHaQMZxyfWumpCATmgDjb6+1LTZm/0g29hHdGJWlTCrEsQI+fYxGWJ+Zsg4AyCcmF9d1OLWLK1mn8sSywRSx+SRgPCSXBZckGQhQTtww27Sa7fYKQxKfX/PtQB5zpWp+I10fw0rzXLNcTW1pdebb5kANsXkZmIzneAMnp3yTxo22u6g+qW1vdXlvA062/2a2dSjz/uw8zD5Tu+8wwNu0pzwa7bYKNgoA8/t9b1i5tbMXFzOrPa6Tcu8cSqQ88riVfun5cIvHUZ5JBqx4k16e016Oxl1AWMby2BtBjabstcYmUE/eCoFyFxgNluCBXcbAOlAjUUAcHa+KLtrW5mn1OxAgEYvAHGbEtMFYMCuE2qWzvJIK55FZh8U6ja3WpXDanaSW0UNrIbkSGNXhdrnaUMh8pHbbENxwrHvyuPQNTuZ7KFJILeKXdKkZDyFMbmCjopz1qh/bk0Wp/Y7jTZ9gkWNrqFleGNmGV3MSrc5A4U4JGcA5oA5lvFk8UayXOqWumwTEl727XEayC2gdYtrPhSzSO23PRGA5O6p28UavHe2QkWGN57loHtpI2Hl4sBcYJALZ8wEcA/KcYzyeg0bxLp+vPdR2u7fbokpDFSCj52MCpOM7G4OCMcgZGYJdeubeK9lu7O2iS0uYrdn+1HBMnlfMTsGABKCTz938aYFXQ/EMureGNQ1FZYWeEyBHeRGjBWNTkyRFlZck5K8gcEbgc81L4t1K70S51a1ubQfYrO/uDFJGkqzGJYSi7o3KMMsRuB9sAg46uz8TJc6mlj9kj8t7pbZLiGYPE7GB5TtOByAgB/3xz1pY/EcTXd3ZQ29uj2zS+b51xsVY0KgsflOASx7Y+U88UgMW88UGKTUNgtA9ut0WtWiXfbpEilZWAP3D15xxJH0wdzW8Q293fambOfTRbWzSxRXOxZIUCi1y74IztaWTPI4GCRitdfFdgLazu5VtoxepKN3nCVf3bBSA0YYMDnjp2BAPAmj8Qw/2re6a9gUMDwxRtuBWcOY1bbxxsMi5B7FfwAMJ70/8ILr+opd6bdXFs8ogvLaICEYC7SBk9O+Cec44rH1vxDeafaPb21to19Mks229W3iSB1jhR9rCSZAOXYEh2IEbHHp11j4us721lbyrdJFnlt1tRPmV2SRo1G3b/EVBAJwM89Kfoniay1mdbRLSOONSQjIwZPMUAlQQBgjIODg+oHGQDH8UzPbaZZ3Gmafo9vK9lPeyC4tBOMRxq2xdpUEknGemOcVjahqsthos6Cy0KTVIb3yy62KKjxfZluCdryqFC7wpJfoCQCcCuwtvF9hem0HlxmefUJrAwGYFkCNKpYr1wRFnGO49KaPEsdxp7zf2Xumazt723iZ1HnNKSqKGIABDALn/aX1oA5K7vmN7pN8un6abNpNsmnW1gpmmb7A1xgMTjBJAC4zkLzyRWt4XuE1jQ9Tmv8AQbKCe3UPETaRoWVo9y/KHfpzyW5BBwK6vUry30gWs76e8sk08VsGijB8ouwUFm7KC369KW+vBprW9rZWcTz3TMdpPlxqoGWdyAcDoOh5Ye5oA422n26lpAuNL0V9Pu7iKyZfsY80yNaefv35xjPy7dvvmp9YNlY6hqMv9kaEbKxRgbV7YfabhxA0wMZ6DIGAMHO1jkbcVvxeJrFdNN5fWxt/KeRtsa/aAEjwDKDGD8u1lOSAQGxjtT/+Ej0F5ridn/eWySl5ntXA2x437XK4bG4fdJz2zQBystiF+yWUeleE5r+6uHhScafiHAt/NBC7iSeCPvDI546VnancadC90zeHdDgtjYF7Vm05GLTi3M3EnzKSNp+R1XjDBj0rt38RaDpsYkMMlvbwrLI7CykUQbAu4su3K8SDkjkfhUl7qvh+wuWN0iLLtaOSQWruEVVBbcwUgIFcck7RnrwaAOMuLXRba51LULnwz4dGnWqXIjt2skWXfC6oWkYqQFbJYbVyFIJ3ZxVvTNN0qe6js7jwv4cEsbTG5m/s8RARoImBVHUtnbMB82OV3DggHphrWiw30omSNJ5Hkjdktnb5VYRkuwXAGcA7jjgH6WtM1LRrm7Nnp6DfF5mClsyodrBX2uVCthsA4J560AcJp9tpt7cxQN4X8PBxqEUTuumiMPDJGzjarpnPHU4BwTgA8XtO0vRru3sbk+FdANpJHBHL5lrH53mSRo+VAj2kAPz06E8YwdxtUisdWvLWXSLO1tbSNLue7adVVYi0gRyNvby2OO3rU39teHookvTEVMRKBjYyeZGFAySuzcqgOvJAGGHrQBjaBonh/VRcC88JaBFKkcU6rDZo4CSLkA5QZIwfY1kRWuiX17FaR+D9AR54bW7SVLeIgQyuVCnMZG/5T2wc9eK7m11qwuLTU7mCCRUsS0cuYthbYufl9RjoaztN16wSee3uNI/s6cQpeEKI3DqzbUPychiegI+mcHABk65pPhTSbyGEeEdDmRnhWQi0UNH5sgjVjiIqB1OWYZIIFZnhDw94d1zUb2C88OaOY47O3lULZIpDPLcK3IHTEaV2U+o+GdQmtppls7iWRvKjeSDcytv2hWJX5Dv4wcZbjrRba54ftUhnjEVs9zEu3ZFywCs4TKjBYKWYKMnGSM5oA5D/AIR/wydOs79fA2lytdWpuxDECT5YCHAAjwW/eYxwOBzyKpWejeFHvLix/wCEOsrma2M0ksiRYxCLqaFAoVTvYCMkg4HA5yeO5g1Pwvqpsrdo7V2EayW8M1vzGCpYYBHynau4DqQM9MGlGoeFp7OK+zp8kIl/dN5AJLufMygxkljl8jryfU0AcdBovge+a7trbwnZf2hasUmt5HK+W5laNASoP3gruMAnbg45pbHw74S1B4DD4QsQhjheZjO42+ZK8Q2jb82ChPO3g1263vh29ujah7CWS/2SkFFInOwMpJxhm2KCB12rnGBmqovdM0/UJbC08POYIZIoZrmGOARRlm3oCC4Y4Z88KcFiR3oA5XRvC3he48MtqN14csWlN9NbII2ZVIFy0KHOeAAFycH1xngIfCXhqLUvJvPDNrbZMSCIneSWmeMNuzypVVPY8+tdk154Yijv7Iy6ZHFEWmu4m2Kikt8zvnjO4jJPOSM9aitH8JW1pZvBPpqQsQtu/mLyUfPBPJYOxz3yTnk0AcVb6B4Kup7aObwxHaNLBbXO4XDFfLmWXAYgjkeW2ceo5NWH8H+FYhaMfCzxPdSJ5OL+YZBiZyQFbcSNhBAUkZB+7kjp1vvCUetWVpBJZvfmRbKJYXDGJoVkKo2D8u3Mgwe5xTz4X8LiAWptkXFyH2i5YSeYUwELbs4KHGzO3acYxQBz9r4R8JyaTfanLp1xHBAomVRqM6EKYUkOSZQoPzHkkD3FVoPD3hub7OkWhXzTzXJt0U6tdKgxB52SS3Iwdo4OTjtzXVpP4V07Qpk+2af/AGXJiCXzrpXjbESjYWc4J8tRxnoM96j0zQ/DFlq/lWc4bURiUxSajJLKPkKb9rOT9xtufTHoMAHEXGmaDPNoMmn6VcpaahfwW87zajclwJLfzsBQ/HDLzk8hhjoTZu9F8N6fr95Zz2E7Ri4tra0U6ncIWkkjdzkmT5s7cAAE5I4546GXSfDNpq1tINMvmOlPCqyRSymG3dUCoWXfhiEK5OCdpGauatpHhy/E+oTs7O0u6Sa1vZI23RgxH5kYEY3FWA9eRmgDirOx8N3M/wBok0bVI9Lm+yMk41KcGETxBhv/AHvYlVOOhZcZyasrpXhyd2ij0TW3n8u2nVRqsoBin3BWJMwxtKMCO3bNdDZ+H/Bllq8aQSqbrT4QTE1/JIkCxKEUuhYqCqvgFhkZ/GtHSNE8PRGFtOPnGVvtEcwuGl3CP5Au8k5Rd5wmdoJJAzzQBwpg0CS6urPToNcuLm1kMYgj12T5is6xMv8ArcI3zqQGI4YdDkVK1poyWl1dfZ/FaRRrJ5TDVpD9o2SiFgq+b/eYfexkHNdSnh3wyJ5ClxcRTTCW2SM38iFMy5IiXcNp8xMgrg8cHFWV8O+HoXvVMhCM5eaNrtisRaQSMQC2Ey4BIGPSgDnbPRdMm1G309LzxVBdNPJE8R1iQ+QEjVyx+c8HzIxkZ5de1Z8tl9jn1KS4uvFqRW0rRRW1vqrvNPjyFVl/eY+YzHAPOMZwcg9VNNpPh7WL/wASajdfLdW4EbwwSSKkKBnYllBGTgnPHCLjpV3S00LxEk9/ZO86i6O9yHT96rRN/EBkZijxjjA96AOC1XzNP0e6mtz40OoQ280stvJq24WoQfK8n7z5lJKn5CSRu9KfEYYIFe51DxbMhuLvfPBqjBIIYbgxF3DSZOOOFySASFHSuta38OeKLiWMm8SW7t281Xilt/PhbywQN6jcMqgyOmSON5zabw/oBEumvnM8FyXTzG+5JKHlOe2XYfTtQBxjyaQovJ21fxh9it4p5kvBqzCKcRSLG6rl8gh2C5YKpwTnHNakOj2knhYa4NY8XCERGcQ/2qS7AejbthU4yG3bcHOcc1p2HhWGKZDPdxqpSdYBaSuinzJlmyikttIMYPBI64wBtrZl0extdJNkzMsTzrJuOMmUyhwcYx98jjGO3SkwPPNPvNK1V7T7Fq/jWWK5VWeVNQVlh3TNCNzBiD86kfLuyCCOAa1tMtE1LVvsVtrHixbcwySx3kt4PLmCsi5Q7SWB3dTjgZxhgT0Vh4P0jTlkaFpz5pDOzyk5xM02c/77NVux0Cz0y7S4hklzHC8MSvISkaM4cgD6gck5xxmmBwDapDa289zcal4wjtobi5glkSdZPLSB1RpT8v3Pm578EAGty0gtLzWX06LxH4mDLuVJ2nAimdCVdFbbyykHPA6HGcHG3J4Y0i+0q6tB5v2W/E5fa+CROQ0mMjIyRn8TU9noFhY3jXEEkijfJL5YYbA0jFnY4GWySTgkgZOKAORmvNHgkvVm8V+Jols/ODyvJ8jNEpaRFOzDMqqTgdQDjODi3BBazSRRjxN4pj8wIGLtxEzKGVHby8KxDA4PqPUZnbwJZzRXw1e6lljuLq6eFEbasX2lTGe2S21yuSSOcjmtFvD+kya1O0U0q3arHcTRRlQ3K+XG27bvXiLAAYD5Tx1yAY6pYGyhvYvEviuSKc/ugiM7ONu7cFERO3HfpnjrxUWpTQ6bb3UieK9fdreF5mD7QG2xebhWMBU/LjPPGe54rpLXwvFYxYtdQu4pt5YzqsO4ghQQR5e3+BecZOOtJqPhSx1OCSGaa6AdJUZlk+b95EImOSCc7Rxnv69KAMGVYYLa4u7jxj4iht7WOSSZpIkRkVApJ2mDJGHU/j37SSS29pbGaTxr4kRQHZle0iLoqYLMym2yqjcOSMcj1rau/DdpLZ3Ed7e3Mn2pWikldkVm8zy17KBn92gHHOT1Jql4p0GXUbK6htLsQPexywSO84QASIkeApRt33FOMqc55GaAEvrWXS43uLvxrrEMKwvM7slqcIu3Jx9nI4z+tUpZ50uYVHi3XxF5c0ssstpbR+UsezdlTa5B+dSM4yD17HpdZ0C11zT57O6kmSKa2ktm8tgDtfbk9Dz8ox9TUGpeG7PUZZ5ZpJleWKSMlCBt3CLkcdR5KkZ4657YAMyJWlO1PGevFwxRkNnb7kICk7h9myow6nJwMMD3qK3nju5Yki8ca4DMwWMvZ2yK5KlxhmtgOVBI9QK0YNFgsba4uNT1NpLu4ik+0XJCRD5ljUlV5CgCNcDJHJJzmh/CdvLBYRLd3CiynSZGVsHcsBhHP0bP1FAGU00sklult4w12UzTrBxa2o2FkLhmzbghSF4Pv7U9PtDfZ8+OtSUzY2A29qVJKb9u7yBk7QWxwcc44NLYeCZbPaJdX3uksU0ZjtljCuiNGeB1UowGOoIJyQcCOPwj9sG2318NYxAp5UUSt/pSRfZyzNk5AUf6vj5l5PGKTYElpYa1f27yWvjy8cDGWbT7cYyoYcGMcEEH8azLifXY59PgtvHE1w97cLCv/EqhJUMjyK56fKVQ4IznH1x11noSW0l8XlaRbuOOMjlcBU2dc59T7ZHpWNa+C5I73T7651Bbi6s54trLB5YeGKKWOOMjcRuzMzFu5/hA4pXAxNU1LxJp2vDS28XhXCQuXbRFZP3pdVwRICeYm4A7jGeatxTeIpXjSL4haa7OqMANDzgMxVd3735csCozjJGOtb9/4Z+1eKotaW7ZFWOFHh8vO7y2kIIORgnzWzwegrOsvBE9nqlrdxX9o8KCMTLNYK8jFJGcFH3fLncB0P3cjBNO4FHU5/FGlzR283jjT3uHlhjEKaJlh5sojUn99wNxPXrg4yafHN4ikt5J1+IWk+TGJCz/ANi/KBG21znzuik4PoeK19X8K3F9rqala6itrHI1qbyN4PN8xbeXzECHcNhJLAk7u2ACKo6n4KvrrSY7G11eCEGC4t7l5LUuXSV1c7RvG0jGO+c9BRcCt53iHzJk/wCFhaXmESF86NwPLYLJz538LEA+hIB5qUReLZbczQeNtOnUSiFguigFX3BSDmYYIPY81WtPC+tveahayS20eniK8itUnt1lG6edZTvw3zrgdCEIz3PNdFo3h+bS/D0OmyXhlaK4Ewf52AUShwi72ZsADHLH+lFwMSxbxJqc0sFh8QNHupYv9YsekAleSOcTeoI+oIqKK58ST3slnb+PtEkuY/vxDSssPn8voJf7/wAv146119npzWz2eZFP2e3MR2pjcSV5/wDHenvXN2/hrVLbWbUGe3lsbWCZYX8vDKzXMcoV8k7iVQLkDgqT1IAEwKEuoeJLdC0vj7w2iee1vubT8DzFOGQnzeCDwR61W1LX9f0pLk3Pjnw4HtWVJ1+wEmMscDcPM4Gfyp8/wukvLa6W71UNPdvctI0XmxIPOlEh+VJBvAG4bWOOQe2DrxeDLmCe+khvoVS5uEuPLVGCs6zrKGIzgNhApKgbiSxyaLoDMOq+LIpLCK48WeGbe4vgDbwy2hDyZ9B5vPPHGak0/VPFer3E9vp3irwtdywECVYI2fZn1w3B4PHtWtF4XurfVBdRXMBV7Wyt5RJGSc28jNlef4gxGD04POMVo2Oizadb6dHbywBrW2W3dvLP7wbkLnAPUhWxnPLZPcFXAy/sfxDx/wAhbQf/AAFk/wAaX7J8QO+qaH+FvJ/jXYdqKm4GToUOuwxSjXLmynkLfuzaoygDvnPetUk5FFBzkdKVxoWkIyKWjsaoAA6UuRSA5o6U0IXv0paQUtUAUUUUAY/h7/jwWtisjw/zp6mtem9xvcKKKKQgooooAKKKKACiiigAooooAKKKKAIbm3S5iEb5wHR+DjlWDD9QKrnTo2aRjuzJMkz4bGWXbj/0EZ9avUUAZel6NHpWRFNO6bEjVZHyFVchQB079fvHjJOBh76PBL54ct+/uY7p8HHzps2/h+7X64rRooAxbnw5bXF5LeB5orl5UmWWNhujdEKBlyCOVLKQcgg1GvhqKLZJb3NzBdBpGa5RkLvvIL5ypHJUduMDGK3qKAOfs/C8Wm2UFtYXl3bpCZiGUo7P5r+Y2S6t/Eaq6hY6JDciW/u5klt7iPUHlMhRYyFCAuyjaEPl8g8cZ7cdSelcj4m8PX2rRa6IHG280+O2jiLgLIymQkN8uVHzgcH1oAu2/hy2s7d7cX121g8ssr2snleXmR2djnZv+8xYfNxx6UuneGrPTbr7VG8kswj8pGk2/KvoAoUZ9zk9QMAnPNf8I/rh1HUnmN3Kp89hMt3DEk6OxKx48tn+QBR8xxwMcFhSabpXiO3eyM1mzxXDFZVW4RTaqJw/zgEqSVyv7sY3dgDmgDf02w0SWG2tbK9E32O9mvlCSqWDtLKHzx90O0i/VcdjVkeGdP8A+JP805/spPLhHmYDr8uA/wDe+ZEb6qK5Kz8MarY290ZLAzeZHPj7LJEs2ftryhQWGDujdTg5B2kHG7NbUen6tH4NsbeSAyXcUqTT2sbjdKgk3GPJbaDtxkbthPyg7TQBrf2fo8jz6bbRW8EglivpordFQl/M3K7AD+IxEZPXBqSWCz1r7Le2t7lreR/KuLZ1YZ5V1zgg8gg+hHYiuD07w1rlrr5muLSWTzooPJulnQm0AuZZjGQWyQI2WMYyONv3STUdj4f8R2EtnEdLnMdvctIrQTwgY+2vKzZLZw0RRQAATlgxUdQDp5PBWhX1tvk33TSPLOksixStul2lmUMhUE7QQQBjnHFXJfCenvaSwl5wjecflYAq0jBiRxwQVBHYfjWZa6NqZ1drm9glaNLXT0gY3H3ZFdjOeD1xsyf4skc5NYVho3iS03vd2mo3CQTxfaIftMX+nKHc/u/n5wzKx37CyjZggAAA7SPR7e4juZ1l+3GfzUlWcoY5shY2RgFxj90oOB6+tY3/AAjdhpWlWWkX2sGCGa3uYrgvKitcvLiSU5ZeRgOeMEAZ96lg07V7TwBGtvYTJqtrK9zBZvdbiW80sEaTdhgVJBye/rzXPyeGfEstrapdfabiTzbq3uCt3tWS3W3ljgJG/GWYoxPXccnGAAAdhHoGm3E908N5K7uXSUJIpCF3EvHHB6HnsR9aisbVtIvYpL+9gith58NuklyrEl2EmBlF5CoTjJ4zycZORomjapZavZXyWt3bxzXf+lRPOG2wCzVQCu9l/wBaq9DnI9KTWdLv7rxlYXUGmX8gt71pXuBdDyhF9ldAFQtw29sZ25HPrmgDX1K20DV5NSt7jVos6nbRadJHHcoCMiR0C995WRm75ABAxRceDLG4tBb+bJHtdpElgSKOSN2VV3owQFGAXgjB5xyABXMT+FdTjeS90+K5h1FXnngmkvHKLI1qiqzKWK4MgIHBAAxjFJo2heJY9U0VbuW8OnRXzTzDzpIyMQE/PumkLJ5uwYzjIb5cHJAO6i0K3hsNRtBNMUvmdpHcj5S67TjgfXnPWsyXwRpJafyQ9v5trDbyLDtQMI33q5Cgc5yM8cZ6VzWl6D4kkzb39xqAtpZoGudk00LZ+cyFZPtDsP4c7di8rgdRW/oWk3Vr4rkup4rnDaPaQiV5i+ZEeTep+Y84Kckc5Y55bIAQeB4Leexmt7+SNrd98jIgV3O4sVDrhgpbght4K5HBJYra+CRZappt1DqM0a2cCRMsa7HuNoIVXIOGTknaQTnBDADFc2NP8TMNYjeXUYRfiKRf3kz+Q3nneufNyQEKg+V5eVI2jcOLdra+IYtVsLyWPUpTFapAtm13IqFhvzIzl2U5U8iRS4whDEg0Aa58GXX22yn/ALZ3JaqqojwlufKMT4+fChlOeACG5JYcVJJ4OdFtJrLUTDfWYiFvNJCHQFYmiyyZBbKu3RgQcc4yDyEU/irRJdQupZbqaOOa2FjbSSSAXEkyvE8eZWLEhmifBwAVJUAE56zxHpmqP4XNna3d/JdRadNsltp2iklnVBsO5SCSWGeoz0PGQQC1B4ZkGurqE2oefbptkWAxkETKgj35DbAMA8BAcn72PlqWbw1a3Oo3d6xge5luIJo5GgBaHyinG7OcEp6jrWDPb69DZWsDf2i1u7l7l45C0it5UbjnO7b5m8bV46KRsyKk0vR9RutSupNTk1KB51jeWRXEQJ8iFSAVJC/OHzsPVRyRyQCC+8AyxxamLe5a5huHd4YXDMU86ZZJdwZ9jDO4gBV4wCWIybF34Mv763kE+qW7T6gJotSZLYqrxSBFYQjcdjhY1AJLDOSR0FNefxL9gt5kju21kxKiI4C23NuGYy8Y/wBaCPlIYZGPlyKpQw6vZ3N3cW41QJJNAzNOjFpAInLKWwzKBIRztYDG3GzoAa1l4IlsbyzuY9RDPbavc6iA8JIZZldSmd33gH4b/wAd54tXmgahPr63SXtsmnm4S7kRoS0pdYzHgEnAHQ5IPpT766v4pdIeRNQhtpYm+0/ZolmeOXC7A4Ck45f7o6gZ4q1obajL9qbUZJM7o1jjdFAH7mMsRgc/OX7kcYoAwP8AhE9ZttMgW2u7QXUExKLI8/liMxKhAIfePmXIG7ChivvWnYeHbqy12K5jmRbNECmPe7GTEaIAQxIH3c7lwSMA5ANU1uddQaGVM8cct3HFcxi3UKkJtCxJ+X5cSgDOcZGPaqmj3mv+ZaWrtfxRhLZYzPaNhsf60MQnB4ZQWKjhSN2TQBe1nw7rN4mo2+m39vbwXkizrKzyrLC+Nr42Ebgdq4z9054bgCu/g7USLiD7XaiFnu5InKsWJnuUnAI7bQhXg89eOlZum654la8tba4uL2W6bRbK7e3azVVFzI7h1lZU+Rflxg4wATnI5tWupeJm0K1kuZruG8nN4CWsiTGwk2w/KsTHbtBbBHOevQUAWm8I6m8c8P2i0CKs4gmXd5jmS4WYeZxx93BxnJJPfAuaVo+q6VFGyi0uJt05lElw42h2Ur820ljhOThcnJAHQZGr6lr+nWWrGyF+90TO9vtt2cM4hjMap+7bcC27A4HXJGMU671LWEjeS1hubiZrd5QzWhIQmGLBQ7fUsduTnGOpGQC/b+Ep4b57mSa2ZmaYxkoSRvvGuOPopA+oqjB4J1FFu1eW1ZXaQxsrlC+64WUMdq5DAKeSXyzZwOQa+pa34hZNUksLi8+zwWl5cWcpsxmdo4YDGpBT/no8wHAJ2Ec4zWp4pu9YtJNJu7GGea5W3uW+zxqwSabycojD3bOM/wA6ANWy8Pw/2CmnapDb3ATzQwVAq7XLcfKFBO1sE4GTk4Ga1LWzt7KNltYo41YgkKMAkKF/koH4VxY13UjOSdQuF0lpGxfpaZbIiX5QNh48zPO3r8vXg1r7WtdtNDvLsCeK9LoTB5YZ2c28HyxoQQ/zFv3e5ScnByCKANJvBs8AtGtrgPJBbIjLdXEsql0licbC5bYp8tgcf7HB2jFa08FanFBd+ddW6yXFxczkRNkfvblJgvzoRjClTlT16Vf8U6pqeniwazuPL3qd8Qi3SOS8YG1SDvIDPlAwY54zis+xu9ZsbCIPfzsLnz2JkiUi2X7Uihh8uTiORj8xI+TIwOKAHw+ENRgazCvYILe4aWNNoIjLSq5IHlhSTtB+QRkMDyQeLuqeF573xK+om20+4UizMcs5YS2/kzF3C/KRyG4I2nOc5GKoyeJL2103cL4Tl2kW1meEK1xiVAuFHUhWYZAwdu7GOlaDVdQbU5bOTUXtlS9VoYWj3NcB7+RWwTztCALhegOTxgEAsWXgvU7OzuCJrX7e0bMs+7/WzCVZY2kxGGIyvOWbG5sdakh8GXUN/ZXMzW1y0KwyM7EBo5/NeSaRcxscOX6ArkZBOMYv6xqOpQeITDa3DJawwW8rRCIHzGefYw3EcDaDwO+D9cceIb67W4B1mG3lR3a4iEak6eEuUVd/pujLEluDgsPloA0rbwvcw6ktzJb2csiC2WG681jJAqKA6ICvAJB5BBO8g8ACsqz8HXclhbKbSzgs5IbU3NijH/SmVZN7OGTGcvGfmBLeXhv4SLvjHVrvTJrKWy1y1s3+xXMqrcRmQXbr5ZRFUMPmJY9ASRkDFQaF4r1bUvGV1p1zbiO3V54/JzEDCEKhH4kMh3ck7kUfOuOnzAFuLwzOt9bTzWkDywi3EVw1yS9ukbZaNRsA988bv4vujMmr+Hru98VjUYreFg8VpFHdCQpJbeVNJJIen8SuFGM5PDDbmsmXxtqNvHrCCWxN1ZnUmSGb5NoiZPJL85AO7k9D6jrWbeePNfh0nTJIUWW4CzPcM1vEizskgQRjM4VeoyUMnJXAHSlqB1fhGyvlkvLvUWuWeGRrG0D7kQ28bkowRgDuO7azHO7y1I45OJp/hjVDeGKexkisnktnmD3KsHaN5vMbAJOGDRkZJYgAMQRitXw7rt3qXiKSKbVNNmjZLllsraNhLBtmRAJCWOTgnPyqMk4yOmZL4r1xby98iexFtZSzySq0Ls0iJcmIIrFxsO0cnBGegxQmB0Npp1/D4Ws7Bt32qK5iJUSZIjWcNjOenlr06nGKwH8L6pHeQE2k1xbRw6fI6tdhi9xHI/mnLN1CFeTwRgDpgVNV8ca7o0zxeUl6Ybi4kd47dER40cKIMtKNrYIO4ByNy/Kc8308Wa44uZJLvR7OH7Xdx273UDhUS3ZlYOfM+ZmGDkAbQrHDUAO0zw/qw02WO8j1AXEklvHdmS+BS5KzKZZkAOVUru4JDFcKV+Vagj8O6zY6NemG3ujeTteAgXW5ihuQ0IXMgGRFuwMj0JGTV+28R6nCmoXd3cWJs0S6eEGJ8xmN1A3Ov3l+boEzxnvgVZfGGuQ6HeXOzT5Lmxhu55maNkWRYfLYBVDtt3K5HzNxkEjqtMCLT9M1tbJE/s3U4mSaeKAS3aboYnMbKWIkwV4ZcDcQcDGBmkXTNenn1GNoNUgleZxLcreAC4ja5Qp5JV8rtiDDGFxkjnJrQl8YXNvPqc7ixa2tUudtsWZZkMDhC0h5wjZ3A7eFwfmzUN74v1Kw0W6laXTZru2Mrs0cUoUxoqMRsJ4Pz7cs6jOCAc4pagZHimz8WwaVHFpcOpSFHvvJ+zzl3B8zMJZjIuBjkE7z/DtHfWtbHWrfwHqqWtvPBqE2oXU8Ua8SeW9yz9nTkoeMOp5HI61maz4z1i00HV7uOS3KM91BbFcGW3eOF5QzcYKgKFwRnLKSecV1umeIpL/WrvS5rZLee0ZxOpkyQpZRC2QMYkXccdiuOtJgctaQ+KP7Nsfk1X5GaS6VnMTtCZB+7UGSVhJwzA7+FyMjKhYkk1q70m8Nhb69HMYT5lxPcGZZ8zKR5CiVSP3fmD5SjDKgnIBHqAUccUbBjHb2pcwHm0uja3qXgi6tbttTlum0++EMcjvEXd+IlcCV93GcB2bgjPI429euHgh01I7fXJI2t5G8mykPnAqqFd53Z64BOT8xG7Klq67aB2pPLUkNj5h0Pf8AzxQ5AebanH4sj1q4lhe9cfYpUVYRLtMn2UFTnfs5lJxtQHIOWGVBfr9h4hs0nt9LuNTa2F0ZQ7NLO7fuQ2ARKjBfMB/i2hiARtzj0fYCCPUYp2wEH3GKaAwdBN1bpHDew3DXE4RnleMDLCCPcWwSASwbpkZBFb2PagIFORTqAEwPSgjnpSmgUANxS0UUgDA9KTGKdSHrQwE7UUZoqW7IYlBPNGRSAgtUoYopaaeGpwOatLQA6UZyKB1pTTQmKKKavU/WnVYhCcA4GTRxjpS0UAY/h7/kHpWxWR4e/wCQcprXoe43uFFFFAgooooAKKKKACiiigAooooAKKKKACiiigAooooAKKzdQ1yx0r/j8laNQjSM4idlRR1ZmAIUD1OKSbXbG3uvs8srK+9IyfJcoGbG0F9u0E5HU9xQBp0VWur63solluZkiRpEiDMcZd2CqPqWIA+tUdc8TaT4ciil1e/gs45SVRpScEgZNAGvgelIQD1AqtcX0No0Ynljj8xtiBmwWOCcD14BP0B98ZDeNvDq6RJqh1e0FlHII3mL4AYgED1OQQ3uOelAHQYHoKXAqBLuKQxhJEYyoXQKc7lGMkeo+Yc+4pv26EoXWRWQP5e4Hjdu24/M4oAs4HpRgelU5NStoIJ5priGOO3yZmZ8BBjPPpxzSXGqWlq7JNcwRssTTsJHC7Yx1c+i+/19KALuK47x/dalb22kwaXNdRzXd+IStrJGkkg8qRsBpFKj7oPPpXQSa3p0GpxaZNfWseoTIXitWmUSuvPIXOSOD+R9Klnls3t0vJ/KMUQ85ZHxhOPvAnpwevvQBwcHiq/0vUrTSbq4td6zW9tLa6hcK1/K0xQl12AIyrvIyByEbpjnSn8Q6kPhpceIJkt4LuezEtotuxOC6Dy+WH3tzZxgjtz1Ozp1zoXiIpq1gbK9KExrdRqrspHVd3UHvj396ub9OdpNOH2Vjbqhe3+U+Uv8BK9h8pxx24oA5nw54l1HU9YjtHit5LL/AEmOKYMTLILeRYmkPG3DM3Tj9Kzdb8aastvrNpY2qJf6e7I6r98eZII7bZkFd753Ybjjoc13NlHpzW0V3Yx2xhZCYpYAuCjHd8rLxgnnrz1qNxpmIpGFqq3kqMjHb+/kA3KVP8TAICD1+UY6cAHntn8QNXtzeGZbO/ihF3duyPsZLeGRYgFwuCzMJCM4znPA4rQuvGOtP4Y8TTGG3tbvT7BLmG5tn81EaRGYIdy4LKArehDqcDOK7WLRdMjWUJYWqCZSsoEK/OCSSDxyCST+NCaTplpYSWcdjaRWTgtJCsKrGcjByAMUAeeR+KNW0/XbbTZ9WkvYZhYzPO6wo8DTOQYn2pgqRggYDYJww6h6fE2/n1230WDTrN7q8aNrWdppEh2OrsCd0YY5CcEDDZzxjnsdMj8NyQBdLi0lofNWT/RljK7+drfL/FwcHr6VDfeC/D1zHEgsLe12y+YPs0SIGYA8MuMOOScEH16jNAHLaT8T7rVGjddHgS2W4tYZ2F4WYefK8SlfkAIDJknI4PSrEPxHmnjRjplupuoFuLJRebncGZYcPGE3Bud2AGzhlGSprq9M8M6NpFhDZ21hD5cW3DSKHYlGLKxY5JILEg9s8YqRfDmhf6So0jTj9ox9oAtk/e85+bjnkZ570AcBqHj3UHublo0tBDFZ2kq+S7Fkke68h+XjBHG4YKgjHqeOo8M+LJ/EN5texgt4Jbb7VbMLtXkaPzGQb4iAyk7c55XnGcitZfD2iIoQaRp4AQRjFsgAUNvCjjoGAbHrg9ans9H0zT5pZbPT7W2lmJMjQwqhfnPJA55J69zQBwcvjy+s9N0K9cR3BuILxpoVKo0kkTqgUN2IJIP5cnircHxEuZ2lhh0CWa6t/MeaCGVy20FcbV8vdvO8fK6p+oJ6pPD2hHzyNJ07E6mKci2T96CclW45+bsc80j+GtA27G0fTtpLMQbZMZbBJxjvtH5D0oAXW9Sms9FW+tYJXlM1uoiCgOweVFKjcQA2GI5IANc6fE+p3F+0IsptPBvLaBYrpY2kCyKxLfI7A8gY5zwa6yDTLG2thbQ2lvFCJPO8pIgq792/dgDru5z6042FnJKZXt4WlZlcuYxuLLwpz6jse1AHO6J4mXVbgRRzFnsYGGpKkJbbMH8sKAuccxynaOcbTWrDqN1J4nmsXiiFoLRZ43UnexLEHcCMD6c/XsL9vY21tNPJDBFHJO++VkjCmRgAAWI6nAAyewp5tIPtZuvLHnmPyy/fbnOPzoA5LW/EdxYRahqX22K1s9OuPJdJLOVhJhFdt7KCyD5jhguOh+YEVauPGMMMd3Nb2VxdwWxnTzIkIBki4ZSSAB8wZQc8lPQg1d1bwlo2uSySX9u8qyxmOSNZ5ESQEEZZVYKxAPDEZGBgjAxJJ4Z0mSa6leBj9pBEq+c4jOcZIXO1WOBkgAnvQBmy65Da3F/LHpiNqEMchn2SjMkcSo+FcgZP78YBwASeR3dc+Lo9PaaW8t9tuS/2d0bJkYRLKEIx95hnAGelaF94X0nUNzXELktIZX2zyLvJVVZWww3KQigoflOORVTUvCNpqGpW1zvZY1uUuZoWZ3WR40Kx4BbagGfmwPmAANAEDeMFhtru4uNNnjjg81FHmKWkkjKgoB05LEAk/wALdsEzWXi+xv8Aw1f61CqSQ2SyNL5UyOjbE3nD5A6EcnGM89KLPwbp8MmovcvPcPfvMZAZ5AirI24hF3YQgBfmUA/LnitCPw7YJo0+lN9oltZ1dZfOuZJJHDAg5kYls4PBzkYGOlAHO/8ACw7VrGW7gsJbhIfNMnlSoy7Y4FnLKc4OVkVR/te3NQax8SbKzS9t7aLffJZS3MKO6tytv56l1ByqkZUdyVPGME7cXgbRYYLuHbdzLdpIkxuLyWVn3oI2+Z2JyVVR17DFQXPw88P3crPLFdkNG8ZjF5KI9rR+U2F3YBKYGQM8CgBLnxrZ2kcoltpjNC03nJlF8tYthLsScKpEsTZz0cE1nR/Eazkknn2BbOO0hn3s6bRvuHh3eZvKbBs3Z9PU/KNqz8LpHquq39xMDNetGFaBTGY40ACDO4ktwMtxnAGOKLPwVo2nXDXFpDJFO6hWlEhLN+8eQk5zklpHJ9jjpxQBDqfiaW107Rb2z0ya8bUZljFtGyCQAxO/BLBOCoyScYyfSnL4y0tnhgbzI7qc26x2zgbmM2cDrg7Skm4ZyNje2bz+GtPNlptoglij02RJLXZIQYyqFBz/ABfKxBBznPOarR+GII/EFjqO2Bo7CzNra7oy0qk4BJck5woIHGfnbnk0AUNQ8Saha6rrax29s1ho8EdxPuLCR0ZWZtpHAICnGRz7dafbeK3m1PUNPazKS211HFC/VJozKkbEH+8pcEj/AGl9TWpc+GdOuru5uZBNuuvK+0IspCyiP7oYDqOuR0OSDkGlk8M6dLJFIyyBo7z7apWQr+898dV4HynjgHtQBDpmuPf69fWYt1FnCB9nulbImZTslX6owAPbmoT4wsmvdVtI7W6lbTQBIYgh8yQ4AjUbs7ySANwUE5wTg4uWXhjStNuILiytlt5oY2i3xgBpFbBO84yxyoOTznvyaZL4V06ee4ml8yR5wclyG25ZXwCRkjcikKcqOmMcUAZt548tLLRv7Sl0zUdsazPcQrEjPbiIDcXw+MHK42k5DA9MkXz4m09EiZ/OAmkmRR5RYkxttI2jJOT0AznIqlrnguK98Mahpllcvby3NvNCshwF/eYyCAOF+UcADv6mrM/g/TrwDznuCg85kQSfKjSsGcgY5+YZGc4yfU0ART+NLC00t766s9RgMSs88LWjGSBV2lmfbkBQrBuvIBxk8U6XxVpryskSO8cUixpcNE3kM5kEZVXCn5lJxjHXIzw2LB8Jaa2nXli3meTdwzQyhdqDbIqq2AoAHCDt6nqTSDwnZqoiFxdi2WUzLbrLhA5kEhPAycsM8k4ycYqQGR+K9MklmVEujsG5D9kkHnEOIzsyPm+YqMjjkYJFaWl6pY61Zm6syzxiR4m8yJkZXRirKQwBBBBFZ934fhiskNmrtPbhvJUyYzulSRucHndGO2Kd4W0ObRdLMFxdmeV555pNv3d0krSHqMkjdj8Ogp7gbL21vIVZ4ImKvvUsgOG9R7+9I9pbSpskt4nXfv2sgI3Zzn6571LnmloQERt4WVlaGMqwYMCoIIPXP170wWdqsZjW2hEZXaVEYwRgDGPTAA/AVPnmkI5pO/QDKt9At7bVbjUA00ks6lWWR9ygEgkDPOOBwScdBgcVONH04Qxw/wBn2vlxMWjTyVwp9QMcGr+aSk+gGeNE0wSSSLp1qHlj8uRhEuXX+6eOR7Gi30qCCe5nYGWa4kV3eUKT8uNijAHC4498nqa0KKTbAKO1Heil0GL2opKKpiF7UCjtSUAOozSZpKdwHUh60ZpDSb0AKKKKV7oYUHpQaD0qb6WAO1JR2oHSpaSGFN2/Nupw5opIBp+9k9KXtQVDU4datXYgFL2oHWg1ohMAMGlo7UVQBRRRQBj+Hf8AkHLWxWP4dOdNQ1sUPcb3CiiigQUUUUAFFFFABRRRQAUUUUAFFFFABRRRQAUUUUAc/q0Gr/2i0un2tnMj2phUzylQjk5yw2ncvTpz1qhB4TltreKNb27fyJrbaBOVSVI1iDF16Ena36V19FAHL+J9B1DVntZrW4h/0eeCRIpIz8hWZGZw24chFIAx03DPzVH4k0zVtSQPYpJBeJBNDbXEV20YhdmTa7qDh1+XJUg9MYOSa6yjFAHOa1DP9rs3WxS+cWtxEiuuU81lUru4IUMFdSf9rHese00fVre6t9VexkmvUkJljaWNFceUyKI1BKoqk4wcnDMcseD3WBS4oAwdP0hrOXTZGt4BNBYm3mkiUDJxHgDPOPkOM9KqWOh3FvbW1n5McNqmoz3MkceADHvdogAuMHJRv+A4PWupoxQB55feDLu68B+I9HWwshNdXNxJYxBUCIGOEI4wpx7cZNbOu+HpNW03XkkginmubUwWaShSFwhKnnod7tz7CuqoxQByF/pF43iFbiC3uHDXUUxmMqGCONVAYFDlmc/NjA44O4dDHa6Tqn/CEWdtNH9ouYrlbj7PIQuYln8xYsk4yqbVGeMqM4Fdnis7XL59L0HUL+NBJJbW0kyoejFVLAHH0oA4i40zxPc+IRqf2G5+zRX1tcLC72yTsipcK65jIDKpkjIV2PGTnJxVVfDnib+2Ybm4tZ5NPNtZpdW0d0qvKyQTBgDuH3ZHQ5yM4yM4rpzrF5p2tGym+03B+zb1eSJFimffGvyFMsADJyCp7YPBzNfeJrvT7OWebTYx5UUkzgzlcqhT7uUBOQ56gcrjpyADm9F8P6/ZvoEVxBOv2W3s42linGIVSICSNgJBuG8HOEYHcpz8o22p7LX5dA8O2kOmXcNxYFPtBa5iAbFrKhwQ5yN7J+YPY415fEV5c2159ltUgVXkgiuZt5RXSYRbnGFGM5bAbovUZpb271TS7hUW5S9MiRYWVVjKMZkRiWA+6Q/A2kjaeWzgAGBPoOuWsHk28NxJZfaVlkjM7SyOfIGSCZkP+szn5vvfNjFXrGy1uPxJpjypdvbxQgXEs05x/qQvGJCrfODkFM5+bdjAMyeMwrzCSzl82ORYfKjLSh38+aJtu1Cx4hZunTjGam07xbc6rcTW8GjTxSwRxvMt0xhZQ8kiA7Sucfui2TglWHGeKAJV8D6Omo2t8I5RNbbfLIfjiRpAT6nLt+BxTtf0p7vXPDd7FAzmzv3eVw3CRm3mGSM/3ig6Z5qvb+KrkT6XbX9ikZvViVZ1kYI7sjMQhZQDjb90kN1wDioLS/8AGH9sQQXOnwiyZ3Elw7KpVRcOFwAeSYVQ/V89ttAGlYWEdrqN/qr2LRzSyi3jARcrCCBnjsWLOT1xjPSqHh2yubfUk+0WMkU0KXKXN0UVROzyhlII+9kKW9s44ORS+LfGdv4dkt7X7RZRXUjxswupljCwmQK7AEjJxnHYAFjwMHZ1m+u7GO2ktooHjkuoYpmlcgqryIhwAOT83cjHXnpQByEkV9dWUkF5YmW9a+vUluXgMwt4zJhCsYzljF5e0nGADknlTYsNCuTrEEeLhES4laa4O4NNbtCERBIMEMCV4HI8s+1dNqN1c297Bb2cCTTSxyzsrPs3BAAFB7Es6DODgZ46Vg6fq2vatZRJY6hpMk7ySOl8bGT7PJEqpwieblvnfG8MQQpwOlAEGl6BcQ+EbGCVL0XFpqzTLH9okBKG+L5f5v3g2HPz59am1CzDatd6lqOl3F7bSJJbxW6weaxVQoTAHTJM+GOOHAJFVrjxfqdpZwa08Nm2myRrutyWSRW+zefu8wsRjPy428A5zxiobjx7d6Npd62pRRXd5BMoRYLZrfeggM75jkcsuESQBs4JxxwaAKyxaxo99aXUum3eo3cBV5Y0hLYjWyAykg6s0qldpJHz/d6NXR2WiPY69pzAXBRdMmink85ynmboegJwrHDnIxnmsmTxR4kN4dKgtrVtQ3QStcrZyywwwSxzMNyK+4kNDsySoO8cDpVvUfFV9DbCa1n0z7NDZxTXWoTq3kxmRWZXC7wxX5ANuc/vlOflIIBT0OybTYY4bvz4rxvEFwbETyMZJIi7ZIJOWBhDNk56Z6810Pi6C+udDkjsidxyHAUt/CwU4HJAYozAZyqkYPQ1I9ZvJ9R04y2sEQGyK4E0Eu9ZHjVhtbbtTBbBDctnGRgbrMHiQXng06zbxjz2Voo4myA1wHMQTPoZRt/GgDN8MW+pWdxqlzNHcWumMmYbaUmSUShpCzj5QSCnl4AzyOKx7XRHTULa6nsZotNmkRbjTktpHRFSGbbJJ8oDuzMNxCnBCct96uk8R6lrunXOkwae2ng39wLXfcRO2x/KkcthXGV/d4x75zST+JprLWVtJkhdJLqK0jAV0LuyB2YOQUOFLHZkHCHknAIAzQdPvLaLSbm7lvxKNMKSwSyFhG2YyMjn95jIzk5waj8K2E9vLeah5E1vDNbxRx2JRg3ybsyOzYUyNuwccfKMk0+88ZjT9EsdUuLB/KuFmd0R8tGsaO4wMDcW2AAcfe60l74x/s2S8guILZri3tDcvEk5OzlAEJ28539QD0xgcZAMrRLS5spLYQ27OHihDT/YnglOJogfPByJJMbjvBGMMfQ1csJ/ElyJhPdXMTzOnCwcwAzKDtDQgcIWBJZ+FBB7mzqnjUaSlpLc6fIIZpzHI7CRPKRY2kaTDxjICoTx/wDWotfGX25FaCyDpJPdxBld3BEEojDDZGx+bIPbHqaAM22uvFMelsJrm9klmijJkmgSNoCZirEYjxny/mOVbGMgBeKZY3niy4vka5mnNvCLXCRWeFuN91Ijli8YbKxCNjt2gH5hhTg9x9qIsPtTptIj8wrkjHGccgH8xXMXnj+0h8OTatb2b3PlWn2iSHLJyCg2BiuCfn6j29eACx4Zv9VuNRvodRM8qpho5DBtjGS3yrlVYYAGVYEj+8wPGLq0viSzg0G6t4hdfZ4pZEtokkDyMLSTasnODlsDGOuO9dJH4jD3S2jWrfa/t8lo0Yf7qqu/zCcdPLKNj1cD3M/h3Xk8Q2VzcLaTWxguZLYxzFd25Dg5wSBz2yelAHFJ4s1o6QrCdyZLvy4bhFRvMOz/AFe7ZtJ34ACqzH7uAQTVTxFrN+3hXU9QTVp7MyW8jxeU52yM1nAyhT1HJZhjphq7HWPFS6Sl/LJFapBassQe6vVt/OmKb/LTcME7SCMkZJ7YJrQk1eU6zJpcFi7SLam4WWRtkbncBsBAJyM8nH584AMDUtbvtLJt7rVobdEkdPtssA2u4iiZI8DuzSOcD5iEwDnk5GoeO7u1vNaiW+tRLbWk7RRTosZWZNuBsyXwRvb5sEryBgZPXab4iW806/1K5jtoLGzMii4inaVXEf8ArGHyLwpBXpyVb2zOfEWnfOFNy0kbMhjSzmeRSFVj8oTP3WXB75AHJoAw4te1GPxlHowu7efaVWaF1UP5fk7jMAHLcyEDlQuOAciqU+q2i+KNZiXWJDrSX8Mdjp41BwHTyYGI8ndtKkmTLbeOeeK686taR2l9fSkJb2YLPLnIKCNX3fkaxb/xpHpUlu+r6bNYWkhWN7iZlHluYmkIx/EFVcMwyATxkAkAHNL49axFtBPe29qTdz+YblwVaM3rxcNLID8qqWIG4Ljoq4BuQeMtTuLlrW3v9KluD5QkhWFi9m73KRGOQeYCWAY5HB3A9qv3Xi7TP7E1S9v9MYyafaLdG2MfmFopULoc7cDO1lPYFDk4wTfsrHTNI8RrDDBevdagryl55pJUjClTtQuSFGWB2r6DsBgAwP8AhPNTjguQ1tbtNaeYAmCDfMl21vsj5+VvkUkfNgyp/wACZc+MdUnivEjurO0a3vrZWcR+Yohe78k/MJPTg7gjAq+FGdw27bXBc6lFGPDUwtkuXX7dmIrGzH5XAzvG/wCU9ON6574hsddgnj1b7b4ZfT5Ypo4pUkML/aZnIKJlGILZdM56b6TAfB4inOpWdqdQ0yEmCAtaT7jcTl0ZiyfNwOOPlbOxs4xmtDwzrsl/aMuovCl55vlrGqhd37tJMKN7hvlbdlWPBHvUN5rukWmn3mrTWDf8S2UW4M0ccD5YKflaUqFXEnUlRjNW9GurGZxbJpv9nzJGtwkTiLO18jcvlsw7EHB9PWi4GNqeu6xD43tYLSBn0qB0t7tgpKl5RkEt0BT9zweolb0BpvgnV77UdXvYrq6eaOLS9NlVGOcPIkhdvqxA/KuzNrE24lFO4gsMDBIxyfXoPyFJDZ28JZo4UjZlCkooUlR0HHYdvSgDzzRb7VU0azvJJ9Ud73SPtLPcTo6tITF80YGSo/eHHsenFWW8V6pdqyW9zpayySkQRI7M8YF2kIEvJJDfNnAGCGA+7k9ybG1MQi8iPywnlhdowF44HoOB+QrM0/wvYabfXF3G0kskzM/7/a20s4c4OMn5gMbicYAGAKQGDP4h1qGRmVbZzFb3oMQUgTSxzRohG45H3/u574z0p1/4k1CbwJqWpW0qQ39vI0QMSEFWDhcFZVAVsHkHK56Ejmurk0qwuAwms4JM7s741b72N3Ud8DNCaZYx2rWqWkK27ElohGoQknJyMY60MDjF8TatZzz2rwXTzveR2sMd8sbSR5heQswtwQyEJwBk5JzgYqS78cvYtBdXNqn2F7Xzi0Zd2Z/JMxRCFK7to4VihIOc9Aewl06znZmmtoZC5UsWQHJHQ/Udj2pg0jTlnSZbG282MBUk8pdygAqADjjgkfQ0roDlbHxZql5PbWSWlp9smuAhLu8aqhiMmcFd2flx0AIIINI/jS6lW2S1trZnndYRJ5kkgWYRmSVCiKWO0bR9S2cbeetg0uytirQWkERVt42RgYbGM/XHH0pkmjadLF5T2Nq0fmGXaYFI3nq2MdTk89eadwOci8TX17qujGCO2j0+6uFikIlLSEtatOFxtxjG3oc9+hxXYAg9Ko/2Npy3aXQsbYXEf3JfJXevG3g4yODj6cVdjjSKNY41CoowFAwAPSpuA8dKWm5pRTTASlpDSjpSVrgJRWNrGvSaVPbwQ6TqGoyTK7gWaxnYFKjJ3uv94dM1Y0/WbXUbC3vIyYlncxiOYbXV1JDIR/eBVgQPQ9aNRmjRUPnDeqllBYZAJ6in+YC23IDAZweuKWtgH0VQv9YsNMktoru7hhmupBFbxO3zysSBhV6t1GcdOpwKuhiRnilbQY40lU73U7exltIp2ZZLuXyYVEbPubBP8IOBgE5OAKiv9atNNmhhufPMswZo44LaSZiFxk4RWIHzD86TTT0A0eKKjhmWeJJFDBWAIDKVPIzyDyPxqSk2Avak6daM80HmnsAo606mA5p9aRYmFFFFWIKKKKAMjw6P+JYla9ZHhw50pK16HuN7hRRRQIKKKKACiiigAooooAKKKKACiiigAooooAKKKKACiiigAooooAKKKKACiiigAooooAKayh1KkAgjBBp1FAGbHoWmQrKkenWarKhR1FumGU9QeORx0py6RYJB5C2FqIMMPKEKhcMQW4xjkgE/StCigCgdJsRJNMtja+dMCJH8lcyA4yCcZIOB19KhTw7pEdpLarplr9nlILxmNSHwQRkY5wQMentWrRQBgv4T0x2u1eANb3EEdv8AZwAqIqM7ArgAhtzsc5znpUsXhfR4ru1uY9OgSa1TZE6jBA5IBx97BJIznBYkckk7NFAGNB4X0e31CC9isUSeBCkZDHCj/dzjIzgHGQMgcVs4oooAq3thb38HlXEQdNyOAezKwZTx6EA/hUR0q2aIxMjFDOLggux+cMHB6/3gDjpx0q/RQBl6rosGrhVuN+wxyQyqrFfMikXDISMEDhTkcgqKoyeC9Hl09LCRb54ElMqltRuC4JXYRvL7tpXgpnb14roqKAMGbwfo1zdvPPZmQPE0RiMr+UqlPLJWPO1W2fJuAB28ZpdP8KaZpyyiOKaYzB1ma6uJJ2kVgoKsXYkjCKAOw+prdooA51PBumpBDEpu0aGTzIpVu5PMT935eA27ONvGOn480s/g7S57SO2Vbq3SOZZ1a3uXjZXWIRA7gc8IAPwFdDRQBinw7a/aobgy3bNDsIV7l2R2RSqs65wzYPJPUgE5IBC2Hh+zstKsrFIy0VpIJlGcbpMlix9fmJbHrWzRQBRu9Mt764sprhCzWU/2iEhsYfYyZ9/lduPemT6PbXLq0qMStwlyCHI+dQAD+QHFaNFAGEvhew8mW3lRp7V1mVbefDIglJLgcZwckYzwDgYHFMn8J2l2Qbq4u5yLdrZPMkB2IWRjwBgnKKckE8V0FFAGPJoEVxc2dxeXE91JZytLCZQgALRtGchVGQVc9aisfC1npkUcdhLPbCIzbShU4ErBmGGB4yox6YrdooAxpLDV3m2HULRrNjhkazbzCnQjeJAuffbj2pmoeF7DU9F/sq480232b7LhXw2z5T19fkWtyigDJi8P2cXiGTW1803ckPksC+UAyMkL2Y7UBPooFRWmiS6TBcR6XcpGbm7lu5TcRGX5pG3MFwy45+tbdFAHNX3hQapb30N1f3CLfIUukt1RY5MpsyA6sVO0AZB7DvWr/Zif2mt9uk8xYDAFyNu0kHPrnI/+tWhRQBiXWhK+gSaXbuyR/ZWt1XcEDZUgZIGVI65XH9KraXoN4i3U2pXDvcztIMpKr7VZI14IjQZzGDwoHJ69a6SigDHudBiuNF1HTPNkEd9CYnbjIBjEeR+C5+tZzeEzf3c95qN08pvLYW9zbEK8SoUw6RlhuVWJbJGCeM9BjqaKAORbwJbyaRq9jLezvJqdqlnJcEKGWJFKooAGONzc45zW1f6W9zcR3cM7w3EMEsUZCqwBcD5sHqRtBweDWpRQBgReHJLeWFIdQdbJPJZ4DGpZ2jAAO/qM7UJGP4T6mpLfw9HBbWkBmdxDePeOSB++kYuxz6AO+4Y/uituikBhXehTOt29rdxxTT3K3P76ASx5EaptZSQSPlzkFTnvjIMGg+G/7Hu0w7NBb23kRFmyXLuZJGI7DJAC9BgjpiukxmjFC0AKKKKYBRRRSABRRRSAbRRRUDFBpKKKGxAaKKKOowNL2pDRmmtwCiilAoSEc7rGhSazrVo7XF/aQ28Ev721ufK3MzIQp2nJ+6TyMfnXI+KfCF3GsVjpGjzXNounTW6SK8LyNLIxZhI07fKCcHeqsxJPTivT6TFDlYDxvxAhi0S+0+50dLjUJkskSfzLd5IG2xjyWBfzM7g5AUEHzPTJrZ0vw5rEPiaI3sN5NNHqM1zJegQLF5bBiuH2mUnDKmztjqAFz6E+nWcl0l09tC1wnCymMF1HoDjIqwFApt3QzN1q0NzaQeXCJJUurdxwMqomQsR+AJ/CqHjOyuL7Roo4LNr2NLqGW5tUIBmiVwWUZIB7HBPOCO9dEVzxQRx3qE2gPPYtDmudZ0i7TRGtrFdXkuVhkjQGGL7LtDFckLmVA2B3IOAa0PGWmpe3Fk0+m6zdxxxyhDpV0YmDkoQGwy9dowSSARzjv2QUDHtQVBo5ru4zN0KK/i0OwTVGDX626C4IbOZNozyOvPetKjvikIqdAF4pMn0o7mlob7AA4OKd2pvQ/WnCtIiYtFJnnFLWggooooAx/Dg/4lMdbArI8Of8giP8a1xQwYUUUUAFFFFABRRRQAUUUUAFFFFABRRRQAUUUUAFFFFABRRRQAUUUUAFFFFABRRRQAUUUUAFFFFABRRRQAUUUUAFFFFABRRRQAUUUUAFFFFABRRRQAUUUUAFFFFABRRRQAUUUUAFFFFABRRRQAUUUUAFFFFABRRRQAUUUUAFFFFABRRRQAUUUUmAUUUUIAo70UUMAPSkFLRSASkpaQ0nsMKKXFJUMAooooe4wo7UUUIApR0pKXpVLQTEoooo0BBRRRS2GFFFFLoAUCkpalAJRRQBzQAUtJRnmjYAzzilpO9OArSDuSwA5paTPNLWgBRRRQBkeHB/xJ4vxrXFZHhz/kDxfjWuKGDCiiigAooooAKKKKACiiigAooooAKKKKACiiigAooooAKKKKACiiigAooooAKKKKACiiigAooooAKKKKACiiigAooooAKKKKACiiigAooooAKKKKACiiigAooooAKKKKACiiigAooooAKKKKACiiigAooooAKKKKACiiigAooooAKKKKACiiigAooooAKKKKAA0lLSYqWAmKKWjFSwEFHelAoPWhrQBMUYp1JTaQCUopMU6kkA2inYoxRYY2loxS4p2ENpD6UpoAqWlcdwoxRRRYAoooqAEpM80tJjLVAxDkH2pR0o70op21AAeaWiitIiHUUUVsIKKKKAMnw4P+JLB9DWsKyvDv8AyBLf6GtUUMGFFFFABRRRQAUUUUAFFFFABRRRQAUUUUAFFFFACDPcYpaKKACiiigAooooAKKKKACiiigAooooAKKKKACiiigAooooAKKKKACiiigAooooAKKKKACiiigAooooAKKKKACiiigAooooAKKKKACiiigAooooAKKKKACiiigAooooAKKKKACiiigAooooAKKKKACiiigAoooosAlJilpRUAApKWimAUnFB4pKGAvFLSYpaACikpRQAUUUUANop1IetJoBKKXFFTYY2looqRiUUZ5xSd8VHUB1JR3o71bAKUdaaPvGnAc1URMdRRRWogooooAyvDv/ACA7f6GtUVleHR/xI7b/AHa1aGDCiiigAooooAKKKKACiiigAooooAKKKKACiiigAooooAKKKKACiiigAooooAKKKKACiiigAooooAKKKKACiiigAooooAKKKKACiiigAooooAKKKKACkGe9LRQAUUUUAFFFFABRRRQAUUUUAFFFFABRRRQAUUUUAFFFFABRRRQAUUUUAFFFFABRRRSAKKKKYBRRRSYBRQaQUgDHNLRSE0ALSUdqQUALRmjFGKQBmlpKXtTQDe9OoxR0oWgCGjBozRSAADQaM0UXuAneloIpKAA0ClPSkqJXuNCUdTS0g9am1hi0nejNKKb1AKUUlKBWidtBMWiiirEFFFFAGZoAxotrj+7WnWboP/IDsz6xg1pUPcAooooAKKKKACiiigAooooAKKKKACiiigAooooAKKKKACiiigAooooAKKKKACiiigAooooAKKKKACiiigAooooAKKKKACiiigAooooAKKKKACiiigAooooAKKKKACiiigAooooATIziloxRQAUUUUAFFFFABRRRQAUUUUAFFFFABRRRQAUUUUAFFFFIAooopgFIetLRSYCDtS0UUgCkpaKbQCdqSnU0ipdwFyKOtJSimAhpRQRRQtwDvQaU0mKOoCCloAxQRSsACg0UhoABQaB1pTR0ATNFFFZ31GNoFLihRU7sYUd6QZzg0uKp9wFowfWilFXDUTFooorQQUUUUAZfh1t3h7Tz/wBMFH6VqVwnhvxppyaPbW7LM7RLsZ4wrLwT3B9q3F8YaYc589frET/Kk2kOzN+iuePjLSwMgXB+kRqNvG+mqcCC8bjORGP8aOZBZnS0VzB8c6WOsV1/37H+NJ/wnemdoLw/SNf/AIqi6CzOoorlv+E803IH2W8/74T/AOKpP+E7sd+37Bf4xndtjx/6Hmi6CzOqorl/+E60/P8Ax6Xv12p/8VSf8J1YYz9jvfptT/4qi6CzOporlv8AhO7DnFlff98x/wDxdH/Cd2BGfsN9/wB8p/8AF0XQWZ1NFcsfHVlx/wAS+/5/2Y//AIugeObIj/jwvvyj/wDi6OZBZnU0Vy6+OLQ/8w3UB9RF/wDF04eNLUgf8S+9yfUxD/2pRzILM6aiubHjG3b7un3f4vCP/alPHiuJullN7/vYf/i6LoLM6GiuePipO1jKef8AntD/APF0v/CUKfu2Ex/7axf/ABdF0FmdBRWB/wAJNx/yD5vwliP/ALNTW8Tvzs0udvrLGP5MaLoLM6GiudXxNOxx/ZUn4TLmph4iY4xptwf+Bx//ABVFwsblFYi6/K3/ADDZh/20T/Gj+3Zz002Q/SVP8aLhY26Kxf7cnx/yDZf+/qf40DW7ntpcp/7bJ/jRcLG1RWJ/bd2eBpTn/tun+NKNYvun9kSE/wDXeP8AxouFjaorGGr3x/5hLDn/AJ+Y/wDGnf2nqB6aV+dylFwsa9FZK3+pFv8AkEnb6/aEp/27Uf8AoEt+M6UwsadFZv2zUv8AoF49vPWgXupd9KP/AH/WgRpUVmG+1Af8wvH1uFFIb7UMf8gz87haVwsalFZJ1DUgf+QYn0+0rn+VIdR1LtpaDPTN0v8AhRcdjXorJ/tDUcY/s+HP/X0P/iaX7dqn/QPtcf8AX3/9hTCxq0Vm/a9TPSwtj/29n/4ik+1ar/0D7YfW6P8A8RRcVjTorL+2arzjTrYnti7/APsKT7brH/QKg/C7/wDsKLjsatFZP23WP+gTCP8At7H/AMTQb3WAONIiP0ux/wDE0XCxrUVkfbtaI/5A0I/7fB/8TQL3Wuh0mAcf8/n/ANhSuKxr0Vk/a9Zxzptt/wCBZH/slH2vWCf+QZb/APgX/wDYU7jsa1FZBvdZ7aTD/wCBY/8Aiab9u1v/AKA8X/gUP8KVwsbNFY327W+2kQ/+BQ/wpRea2eumW4/7eP8A61F0FjYorIF1rfH/ABL7f/v/AP8A1qDc62f+YfbD/t4P/wATRcLGvRWP9o13/nxtf+/5/wAKUXOt/wDQPtf/AAIP+FFwsa9FZH2jXP8Anwtf+/5/wo+0a5/z4Wv/AH+P+FFxGvRWR9o1z/nxtf8Av8f8KQ3Guj/lxtT/ANtj/hRcDYorENzr+eNOtcf9d/8A61NN14hBz/Z1sfbz6LjsbtFYYu/EB4OnWgP/AF3P+FP+067jmzswf+ux/wAKLhY2aKxftOvf9A61/wC/5/wo+06/n/kHWmP+u5/wouFjaorDNz4ix/yDrPP/AF3P+FAuvEX/AEDLQ/8Abwf8KLhY3KKxBdeIe+m2n/gQf8KQ3XiEH/kG2f8A4EH/AOJpNhY3KKw/tXiD/oHWf/gQf/iaBceISf8AjxsgP+uzH+lK4WNzIpO9Ywn1/P8Ax52Pt++b/Cjzdf4Jt7Ae3mOf6UXCxtUhrH87XO8Nj+DSf/E0faNa5/c2X5yf/E0OWgWNiisfz9bI+5Yj8JP8KPN1w9Fsf++ZP8KVwsbA60uaxhJrhP8Ay4f98SU4PrQ6myPuIpP5Zp3Cxr0hrIL6z2ez/GCT/Gk8zWs/fssf9cZP8aOYLGuOtOzWKZNc7NYn/thL/jTDL4g7HTz/ANsZf8aVwsbmaOtYXm+Ij2078Y5aTzfEnQLpv/fElLm8h8pu4orC8zxN2TTPyko3+JDyf7NHsUko5uyDlN2isQHxLj/WaXn/AK5S/wCNBPiMdZNM/wC/Mv8AjQBtdqBWE3/CS4z5ulgY7wS//FU1m8SqoPm6Z9BbzH/2ap6hY3+9LXN+f4k/566dn1+xT/8AxVH2nxEq48/Tt3/XjP8A/FVTHY6QdadXM/a/EGeLjTvf/Q5//iqPtPiPdj7RpmT2NnOD/wChVexLR0pYA4zzS1nWCagwD380DN2EETIP/HiSa0aaEFFFJmmB4Z4H/wCQY/8AvH+ZrppOgoorCRrHcib+tMNFFSURHr+NB6iiigaFoX7p+tFFAMkHQU7vRRQIctP7UUUDFXrUyUUUgJkqdeh+goopgWV6VZTqtFFNEMuxdRVhetFFMksL1FS0UVS3Ex3an9qKKtCF70d6KKYBRRRQAdqQd6KKAFooopANbqKcOlFFNAL2pveiimIO9FFFSAClPQ0UUDI27VEOv40UUMCPvSN1ooqWMV/9T+FRRfeFFFIENk+9TD9yiigGPi+4al/hFFFAIilp8H3B9aKKBky96Q0UUhMB2pw70UUEiNUB60UUDQg60NRRTW4yI0DpRRTEVm6ig9BRRQgG9xR2P1oopslDG6UR/eP0NFFMotQf8fkf/XOP+Yq9H92L/dT+lFFAixD0P1/oKlooqkIXtSDvRRQAtFFFACHpQKKKACloooGFB7UUUAIaKKKBC9qKKKACjvRRQAneloooGIKXtRRQAHpSUUUCD/CloooAKB1oooAT1rhfHn/H5Zf9c3/mtFFDA5AdaXvRRSQxsv8AqmrEb7x+tFF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graphicFrame>
        <p:nvGraphicFramePr>
          <p:cNvPr id="184325" name="Object 5"/>
          <p:cNvGraphicFramePr>
            <a:graphicFrameLocks noChangeAspect="1"/>
          </p:cNvGraphicFramePr>
          <p:nvPr/>
        </p:nvGraphicFramePr>
        <p:xfrm>
          <a:off x="0" y="0"/>
          <a:ext cx="4788024" cy="6775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7" name="Acrobat Document" r:id="rId3" imgW="5667208" imgH="8019948" progId="AcroExch.Document.DC">
                  <p:embed/>
                </p:oleObj>
              </mc:Choice>
              <mc:Fallback>
                <p:oleObj name="Acrobat Document" r:id="rId3" imgW="5667208" imgH="8019948" progId="AcroExch.Document.DC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4788024" cy="67757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5004048" y="260648"/>
            <a:ext cx="29666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600" dirty="0" smtClean="0"/>
              <a:t>HC: 104654</a:t>
            </a:r>
          </a:p>
          <a:p>
            <a:r>
              <a:rPr lang="es-AR" sz="1600" dirty="0" smtClean="0"/>
              <a:t>ARV: </a:t>
            </a:r>
            <a:r>
              <a:rPr lang="es-AR" sz="1600" b="1" dirty="0" smtClean="0"/>
              <a:t>3TC/AZT, NVP</a:t>
            </a:r>
          </a:p>
          <a:p>
            <a:r>
              <a:rPr lang="es-AR" sz="1600" dirty="0" smtClean="0"/>
              <a:t>NAIVE A IP</a:t>
            </a:r>
          </a:p>
          <a:p>
            <a:r>
              <a:rPr lang="es-AR" sz="1600" dirty="0" smtClean="0"/>
              <a:t>MAR: 74V, 184V,  103N, </a:t>
            </a:r>
            <a:r>
              <a:rPr lang="es-AR" sz="1600" b="1" dirty="0" smtClean="0">
                <a:solidFill>
                  <a:srgbClr val="FF0000"/>
                </a:solidFill>
              </a:rPr>
              <a:t>100I,</a:t>
            </a:r>
            <a:r>
              <a:rPr lang="es-AR" sz="1600" dirty="0" smtClean="0"/>
              <a:t> </a:t>
            </a:r>
          </a:p>
          <a:p>
            <a:endParaRPr lang="es-AR" sz="16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AutoShape 2" descr="data:image/jpeg;base64,/9j/4AAQSkZJRgABAQEAZABkAAD/2wBDAAgGBgcGBQgHBwcJCQgKDBQNDAsLDBkSEw8UHRofHh0aHBwgJC4nICIsIxwcKDcpLDAxNDQ0Hyc5PTgyPC4zNDL/2wBDAQkJCQwLDBgNDRgyIRwhMjIyMjIyMjIyMjIyMjIyMjIyMjIyMjIyMjIyMjIyMjIyMjIyMjIyMjIyMjIyMjIyMjL/wAARCARxAz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nNE8Frqy+Ywc5z0rpI/hRHIBhX/X/ABrpPASKLUcD/JNelWyLt6Co17ladjxkfCKM87X/AFpw+EMf91vyr24KMdBRgelGvcenY8TX4QxejflTh8IIv7rf9817XRRbzDTseLj4Qw5+435U4fCGHP3G/KvZh1pcCi3cL9jxv/hUFt/zzP5VIvwhth/yyP5V7CKcBmiyFzHkA+EVp3gz+FTL8JbEDm3B/CvWdopGGKfKHMeaaV8LNOg1KGaWBTHGwYj1xXpijaoAGAO1IoGKdTQm7hRRRTEFFFFABRRRQAUUUUAFFFFABRRRQAUUUUAFFFFABRRRQAUUUUAFFFFABRRRQAUUUUAFFFFABRRRQAUUUhzjjGfegBaKKKACiiigAooooAKKKKACiiigAooooAKKKKACiiigAooooAKKKKACiiigAooooAKKKKACiiigAooooAKKKKACiiigAooooAKKKKACiiigAooooAKKKKACiiigAooooATNFGOaQ1IC5ozSUUrsBc0hooo1AKUUYpapAFFFFMDyjwGuLUH3/qa9Itvu15t4E/49B/nua9ItjxUlFsdKKB0ooAKKKKAFHWlpB1paAFpR0pKM07EjqaOTSk0AUwFooooAKKKKACiiigAooooAKKKKACiiigAooooAKKKKACiiigAooooAKKKKACiiigAooooAKKKKACiiigAooooAKKKKACiiigAooooAKKKKACiiigAooooAKKKKACiiigAooooAKKKKACiiigAooooAKKKKACiiigAooooAKKKKACiiigAooooAKKKKACiiigAooooAKKKKACiiikAUUUh7UALRRRRcBDSU49KbUtDClFJQMilcBcUUZzRTELnnFFJjnNLVgFFFFAHk/gT/AI9fx/qa9HtuleceBP8Aj0GK9HtulSUWx2paRaWgAopM0ooAUdaWkHWl70wClopCe3rTJADc3sKfSAYFLQAUUUUAFFFFABRRRQAUUUUAFFFFABRRRQAUUUUAFFFFABRRRQAUUUUAFFFFABRRRQAUUUUAFFFFABRRRQAUUUUAFFFFABRRRQAUUUUAFFFFABRRRQAUUUUAFFFFABRRRQAUUUUAFFFFABRRRQAUUUUAFFFFABRRRSAKKKKYBRRRQAUUUUAFFFFABRRRQAUUUUgCkNLRTAKKKKEAUGiipAKKKKACjNFNNDAXNJRRUvYYUUUUooAoooqhDh0oooqwCiiigDyjwKwNtxnGe/1Nei233a848B/8eo+v9TXo9twKkotr0p1IvSloAKKTNA6UAOHWlptLupoB2cUi8nNMJycVKuAMUyRaKTPuKUHIoAKKKTI9aAFopM+4paACijNGaACikzS5oAKKiS4ied4VkQyJgsgYEjPTI7VLQAUUZFFABRRSE0ALRRmkJoAWiiigAooooAKKKKACiiigAooooAKKKKACiiigAooooAKKKKACiiigAooooAKKKKACiiigAooooAKKKKACiiigAooooAKKKKACiiigAooooAKKKKACiiigAoo5ooAKKKKACiiigAooooAKKKKLAFFFFABRRRQAUUUUAFFFFKwBRRRRYApMUtFIBMUEZpaQmgBMUUE0UlYAopcUUWsAuaKb/EKdVIAooopgeSeA/wDj2/H+pr0i26CvNvAI/wBG/E/zNelWwwBUlFsdKKQHiloAKKKKAHZpjHApRWdreqRaNpNxfzfMsS8IDguTwFHuSQKaEZfjL7VD4V1jUIJ3jFtp11IgjJDGTy2CnIPQc/UkHI215W1kz/D6XX38Q38GombyooPtWxJDvGAq/e3YyeD29Bx6h4klkn+EeqzTEGWbRZWYgcFmhP8AU15Rb+D4bn4cHxLa5GoWk5eXjcrxKRkbegxnd0OcHNMRs+Jdb1W4+Evhi+muZUupdRMTyqxVpEVJwCx4zkKpPqea7zUZ5YvhDJOJHEo0YNvDfNnyuufWuG8X38/in4S6RqUMSl7C9Q3wjXCx7Y5I2bA6Ll1PHQH2q9f+P9Al+Fx05LljevYLZ+QYmyHChGycYAHJznntk8UwItK8XXHh74SpfGYy6hdXklvamUF/myevPOFRj+A9aseHvh5c6zpEOq65r+qG7vR56rbXGNqMNwDb1JzycgYA6DgZrHuPDGoXnwV06aGIieC5e+MITJeFi4GB64ZX9wKnXxN4O8UeDrG31y7ntLrTYFQIgc7yFADKVU7gducdetIDq9V0u68LfCzUrU6pc3dzEjOLl3YNy4IAySRgYHX1NcD4XttN1TRIL3VviL/Z148kga0kvkRkCuyrkM2eQAfxrT8PH/ixOr89ZHA74OUH8xXO+F7f4aS6BCfElxcjVC8nnLH9qCbd7bB8g2/c29KAOm+Ld3f2mpaBZafeXW6SBo8QSsGlJKqMYPU9j61d1DxlJrvwbuNSjlkhvI3hgmkVgD5gdNzDB6Ec/ifSoPiBJFN488ECJi0RmgdDyCVaePHXnpXNeO9DuPCWq6tBaxsNK1lFaMhidjpIrkcehzgEdHwDkUAb/wAQtTvrH4d+EpILueO4kjjMjpIQWxBk5IOTzzU3hnSdJOp6ZMPiTHeXQdJPsKXiFpG4OzbvJPcYxVH4lAr8PPB6YJPkoAP+2Iqz4Wh+F8er6ZJY3N02rh4xGrC62+ceO42HknrxQB6Fpfh65stV+2zXO4gFSIycOBkAkHnJBy3JyQDwBg8Z8bNRu7G20dbS7ktnkMxJWXYDjZ1OR0znk8c16uOleRfG5RLJoEOAGkM6hmGQMmIdO/X1H1FAF/4i+NdGm8Iyw6N4hsJ7ySWMKtneo0gGckgK2eg/Wsrx/qF3Z/CTwxPFd3Eczi3MkiSsHYfZnJy2cnnB/Cq3xE8CeHfDXhyO7022uEuZLlIVZ7hmCggk8E+imk+JUgh+DvhdWPISE4zyQLV84z9aYFnxVf33hvxF4Y12W7uH0+a2iE0CStu3KAJDt6NlXBAxyVPqK3vidrt3HpmnaTpLM15qco2eU+GKKV4DdiWKDJ4xnip/Gehrq3wyjZYGnubO2iuIQnLAqo3YH8WVLDHf64rifAv2rxd41sLy6JNto1lEhLHduKAheexLFnz/ALOOeyA9n022ex0q0tHkaaSCFI2cnJchQM8+uK4L4jSeLZftsOmEW2iwWDXU11G+1iU3F03A7gSAMAY75bBIFvxT4H1/Xdca903xZd6XAUVfs8TTBQQOT8kyjn/drQ1XTrjSfhTqtndXsl7cwaRcK9zJndIfLbk5JP6mgCv8Krme78H+bcTyTP8AaXG6Rix6DjJruK4L4RLjwUfe7l/pXe0PcAooooAKKKKACiiigAooooAKKKKACiiigAooooAKKKKACiiigAooooAKKKKACkxzmlooAKKKKACiiigAooooAKKKKACiiigAooooAKKKKACiiigAooooAKKKKACiiigAooooAKKKKACiiigAooooAKKKKACiiigAooooAKKKKQBRRRQAUUUmcUgE706m06iICGjFBpRyKLAJS0UU0AUUUUwPI/AGfs/4n+Zr0q36V5r4AObb8T/M16VbDgVJRaUcUtA6UuKAEpRRilpgISMVBcadaajB5V9aQXUOQ3lzxh1yO+DmpwNxwPxqYcCmSV5rK3nsXspLeKS2dPLaFkBQpjBUjpjHGKhttI0+zsGsbawtYbR926COJVjbd97KgY55zxV6igChZaNp+m2rWun2FraW7klooIVRWJ4JIAAJwBVKPwf4cgnE8WgaWsoOQwtEBBznI465FblFACY4xWHP4M8NXVy9xPoGmyTOxZ3a2QlieSTxya3aKAKJ0jT/AOzv7O+w2xsdu37N5S+XjOcbemM1nDwR4VBz/wAIzo2Qcg/YYs/+g1v0UAZtxoelXM1tcXWm2U0trjyJJIFJiwQRtJHy4IB49Kox3HhfxhCUV9L1mG3cZUhJ1RuQD3wTg/lWhrtk+o6Df2UaqzzwPGFY4DZGME+h6Vz99L4kntNb/shGgcadE2niZE+S5/eeYnPBHEXXIyx5x0ANy80bSL+CGC/02zuoYTiKOa3V1j442qRxwAOKqx+E/C9rKlxDoOkwyxMHSVLONSh7EEDisTSNA1Gx8M/2ebic7r6OT90ZYikRKGRQzyu/98klu5wOlPuNGvW0Sx0t472TThfSx3KJdOJja5k8v94G3kA+XnB3EYHIyCAdoGHHNUdQ0rTNUeKS/sLS6aDJia4gV/LJIyRkcdB09K5610a6lm8N3OqLLNcWcUwMiSMDGzhdoYKRuO0YJOeefeorea/Q6/D5sgttOjmSKczBjI0i+bgnOQYwUUZ9e/WgDotWstJvLIjV7W2ubaJvM23MQkVSMjOCD6nn3pLvRdGvrSG0vdOsri2hA8qGaBWWPAwNoIwOK43Q7LXBod99ma++zz21nLaia5ZpvNI3TnczFgDwPvY4OOOTsapo15c+IG1BTen7PLZ/Zgl0yR48wiYmMEKfkPO4E46Y4wAdWgjVREgChQAFAxgfSsWSTwz4PhDSPpWjR3DYBOy3WRh+WSKwdRM8HjrSdk155txqJRwJz5f2dbV22FAQPvnOcemTyuet1CF5YEEaF2E0TYBxwJFJ/TNAE9re2t9ax3NpPHPBIodJIm3KwPOQR1ouoYLy3lt7iNZIJUMckbjhlIwQQexBrk9a07WL7xnp88DyRWNoI5BJ8zK7FyJECoy7W2fxSB1w3yhSDuvR6W7eJdUaUTPa3tuFMizyoIcKq7AN23J5bcgUjkHPWgDa07T7HTbcW+n2kFrBksI4Iwi5PfAGKuVjeF7BdL8N6fYhJUaGEJIsjsxD4y3LckZJrZoAKKKKACiiigAooooAKKKKACiiigAooooAKKKKACiiigAooooAKKKKACiiigAooooAKKKKAEyM4paZ5S+YH53AEDn1xn+Qp9ABRRRQAUUUUAFFFFABRRRQAUUUUAFFFFABRRRQAUUU1EVAQoxk5PNADqKKKACiiigAooooAKKKKACiiigAooooAKKKKACiiigAooooAKKKKTAKQilopANFOpvU0tCQAaB0opaFuAUUUVQBRRRQB5J8P8fZ/wAT/M16VbdBXmvgAZt/xP8AM16Xaj5RUlFkUpBpKdQAUh6UtNGWYCqEx6Lhc9zXB6zq3ibWfFtzoHh67g02KxjV7q+liEvLAEKAQR0PQ4zg8jGD35OFzXmDXD+BfH2rXtxp15Jo+rNE7XUSGURMDklvQAu5x1xjANAja8P3ni/T/EDaRr0bajaNHvj1SGFUUNz8rYx6enUjk9tK28aaRdaFf6zHJMbOxlMU5MJDBgFOAOp+8ORXnXhSKX/hYemS6fY6xb6OwmWJr3efM2owLEnsSVxn1HfOM+21CXS/BviTw3caXqJ1Oe785US1Yr5ZVAWJAOAoj699y4zk4APQtR8UNPqHhebT9TNvY6k7ExtbFmnXKADO0lOp646jnineIviFo2kXNxpi3Mj36xPuaKIulu+Pl3nGBliq9+WAOM1yYt7gQ/DRTazYiRmk/dH5DmE/N6d+voar2d1FoH/CX6NqWjTNqWozytbbYi5ulfIUDCnCjJfP+23GRggHXaB42htvh9ba54lv1R3eZTI0YUybXYABV9hj8K0fD/jjSPFmmXM2kXDi5hjLSQSpiSM9sjkH8CRXmZsNQj8AeEr4W+oG3sri6e5jtoA0qBpyVcI4KnAU43Aj5ueK3dJjg1PxFqusadc6/fCLTpEN9cpFHBOxXAj2LEhJB5yMcpz2yAdd8P8AWL7X/B1nqN9N5tzI0qu+1VB2uyjgcdhUg1af/hYLaV/aUfkix877H5DbgdwG8vt247YznnpXnvgv4i2nhrwtaaTc6Frss8LSl3gtkKfNIzDG5wehHaum02X7f8WVv1gnjjn0EOBIuCNzxkA9s9eMnpQBdn+K/g+C4ghOqMXlJGBbyfKOeSNuQOD+XpWnr/jXQPDmnQ32pX6JDcJviCAs0i4ByAB05HPTketeb2lmYvgvrZW2JuJL0MymIk58yMA4xngD9KZqlrcaV4k8Pazetd6fp50qC3/tGKFH+zvsb5Sro4XBPXAOHOD94UAenWPjbw3qWjz6pbarA1pb7fPZgVMe44G5SMjJ4HHPbNUtD+JHhPxBfixsNVRrl2KpHJG8Zfr03AA9Dx14PHFedRWNrqWi+IdQi0nXL+1mkj/fERQG42s2JY0ji7HnDKQcnIznB4Xubp/Eei2+nap/wkFtFIUkN1phEtiin7hlIJ3DcSDux8mMDIBAOn1DWPE9r41v9Jj1u38i3sG1Uf6CvMXmECH73XA+/wD+O1zNp4+8QyactqkUEbROk8rpbqqSQTPCqBVwAWLTPk8D5etezvp1lJcNcvawtcPF5LSmMbimc7SccjPaq/8Awj2jBQo0qxChVXH2dMYU5UdOgPI9DQBoBVWMKqhVAwAOMCvKdC1vx14nutTGn6lp8MdpOYgJofdsdFOeAK9XPSvHPA/hC01yXXJNQ+3QMt0QhikaLOSST70Ab/hPxks1jq99r8MUUumSrFPqEFs2yZSSoAxkswI5AGMMpwM4HXS+J9Hij0t3uyF1QqLPELnzN2MdB8v3h97HWvMNJtbhfhR4l0yKKVpLa8by4xHmQpmNsnHLdG59BgcACo49ctNcn8B22mebPFp7QxXUghfbHIPLGzcRgsNpzj0z3oA6/RvFF3J448RWGoXcK6bpyGRXYKgiUBSSzegB6n0rT074h+E9V1T+zbPV45LvfsCGKRQW/uhmUAk9hnmvNpdO1HVNa8fwwW0sk8vES+WR5gEykgZ6/KuPf8cVnWeNeOgWNvqGqXF5BMm6zWwgiNgFP3mdQPlyCepJ4JGRwAesaj8SPCGlagbG81qFLlWKFUjeQBgcFSVUgEHgjOR3xXR291Be2sdzbSrLBKodJEOQwPIIrwbVpoND8Qa61tfzaRLPu36Xf2onjv8AJZsRsRgZYqOQfvfeIzj1vwD9qPgrTze6db6fOd5NvbwiJAN7bW2D7pYYYj1Y8DoADI1nxrqVn4k0/S7fSJYYZ75bZrq7i+SVSygmPDDnk8n8q1tbfxZDdPNpVxoUWnJEGY3ySl1IzuJKsBjGMfjWX46jY674UZVbampIWIGeNy0vxR1Oe18K/YLWJ5LjU5ltFKjIQHliw7g424/2qAJPh/4j13xLHeXepR2QsUfyrWa2jdfOKkhz8zH5emOB1I6g07xd4ov7HXdL8PaK1p/aeoBmzcqzLEoBIJC4zna+P93pWrM9l4M8JiSK3nktbCFVEcW0yPyBnkgEknJJI7muA8S3UVr8RPC/je5ZoNIkslVndSTCdkuN+3IB/fj/AL5P4gHXeCfE97rc2qabqkUCalpc5imNuCI3G5lVhnpyjcZPY8ZwOvrzj4bpLfa94l18RMtnf3O22ZkK+YqtId2D2wy8+pI7HHo9ABRRRQAUUUUAFFFFABRRRQAUUUUAFFFFABRRRQAUUUUAFFFFABRRRQAUUUUAFFFFABRRRQAUUUUAFFFFABRRRQAUUUUAFFFFABRRRQAUUUUAFFFFABRRRQAUUUUgCiiimAUUUUAFFFFABRRRQAUUUUAFFFFABRRRQA3PPNLkUY5oxQAtFFFJAFFFFMAooooA8l+H/wDx7/8AAj/M16Xb9K80+H4P2c/7x/ma9Lt/u1JRYp1IBxS0AITgU9Fwv1pijc/sKmqiRDgDnpXL618Q/Cfh6/ksdW1QW1xHjcrW8pAyARyFIPBHeuoPSvJtQvtRsvirrTad4eOtubeIPD58cWwbI/my/X0/GgDt7Hxx4Z1LTLzUbXVI5LazhNxOfLcMkYGd+wjcRgHBA5xxWf8A8LS8GBtv9qyA+9lOP/ZK88ikE6fEG/urcabf/wBlyh9LVB+6BTAbeOCSU9OSSec1N4N07xfceFbabR9O8J3NgZJhHJqEEjzkiVw2SCBgMGA9gKAPSNV+IPhbR7C2u73VI0S6hWeFAjF3jb7rFcZUHsWx0I7VLpfjbw5rGk3Wp2OoLJbWkRmnxEwaNACSduMkYB6A5xxXH+INI1aHxTHqfh6bRLrVrWwjV9Ln2l4wCfmQEjC84GSuBnnmsmXUrVpPE8eo6DLpOvT6HceaRcs8chEYJwudqnHORngHk0AejzeNvDcGgQ63LqSR6fMWEUrRuC5UkHCkbuoPbtUWheO/DHiMSHTNSSV4lZ2VkZCFHUgMBnGRnGeorzaDTJ9R8BeFZ7C9sl1W1kumtrK7lVRdHzzwAT8xBUAducZANaljqFxP4y0Obxd4S+wazl47e6t59qNhSvKKWVh8wXljjfQB04+LPgh13LrDMM44s5+v/fFbVl4s0O/0CbXLa936bAGMkxiddu0ZPykBvTtz2rgvFenWMXxX8LW0dlbpDIvzxLEoVuX6jGD0q18WNQTRfDNpo9jDbWyajPtkYjYiIuCx46HcUyQDxnigDu9E17S/EVibzSrjz7cOULeWyYYYJGGAPcfnVfTPFWh6zqN1p9heebdWmfOjaJ024OCQWABGe4z29RXnvw51DTdO8aapoelXTz6ZcxC4tmk3Z8xVG8DIB53Hr2jArmdPW/0nVtV8W2cUs66fqrwzQpJtDRNu3Z9eSvGOpB/hyAD2ay8WaDqEmqJb36Z0osL1pEaNYcFwSWYAEAxvyCR8tZafE/wXJe/Y/wC2ollzg74ZFUe5YqFA984rxgahJLYeO7izY+VfajCRgcvG091Io+h+Xj3xXsVx4f8ADY8BQW98ltBp8VvG5uiqqU4B37iOpOMk9cnPWgDc1LxdoOj3a2moanDbztEsoRgclCSAeB3Kn8qdpninRNZuXttO1CO4mRd7KoPAyB3HuK8f8Vrcr8QtAj8M28GtSro0AtI7wiRJ0/0j5mLMoJ25OcjkfhXc+Bh4p+3XZ8Q+FdK0ePygI5bJIwZG3D5Ttkc4+uKAOo13xPo/huOF9WuzbrNny/3TvuxjP3QfUVR0vx74X1m7W0stUVp3O1UkhkjLH0G9Rn/649RXLfFiRo9S8JlLcXMgv8pbcDzmDR4TnjnpyO9Y2pSPqPjXwvbX3huLw6FuvMjdSHacqyYXKKMDOBznG8HjHIB6Hc+OPDNvcT2sur26XELmORCGyrA8g8U+HxhoJ0ifUm1CL7LBKI5JFDNtJIC9BnJyO3evIYRr0vjvxQ2ieG9P1pvtsgdLtUIiw2ARvdRzg9K6HXBq8fwn1T+29BsdFvHvYlWC0VAroHjIY7GYZzu754oA7qy8deF9Qu4rW21SNppSFjV43TcT0ALKASfSp9c8XeH/AA6wGrajHbPt37CrM23JAbaoJxw3PsfSvKdV0fV/Fuh6Rplj4Y/soxbN+okhQybNpYkBTjkP1J+UV1Gj2VtqfxZ8Ry6hbxyPbRQxW8cyB8gqu5h2yNq+48w+pyAdlovijQ/EKM+lX8VxsUMygFWVT0JVgCAexxzVFviH4URiraxECDz+7f8A+J6e9cXqDf2P8c9It9Jt44obuAC4jhUIG3LKWzjjpHG31FY/g+5ks9Dv5B4OXWIzdOz3DFDtwiZXBUnAxnA9aAPVZfGPh2GxgvZNTg+zT7vKkAJDbfvdB2yKit/HPhi6uo7aDVoHmkdY0QK2SzNtUdO5rnPhhpWn3fglPtKWt6HneQq8GRESqjaNw9ADkdcjk9ag+E+lWU2gXdxPZwSTJqLeXI8YLJhI8bSeRgigD03gik2j0paKAEAA6CloooAKKKKACiiigAooooAKKKKACiiigAooooAKKKKACiiigAooooAKKKKACiiigAooooAKKKKACiiigAooooAKKKKACiiigAooooAKKKKACiiigAooooAKKKKACiiigAooooAKKKKACiiigAooooAKKKKACiiigAooooAKQ0tFABRRRQAneloooAKKKKAPJfh6T9nOf7x/ma9Mt/u15n8PebY/U/zNemW/3akosZFIT6UuOKFGWz2FMCRF2rTqKKZIHkVhW3hqG08T32upPM093EsbRsV2LgKOMAH+EdTW4TgZrkZviFYQXpRrG+bT1ufsj6mEX7Ok2cbT827G75c7cZ9uaAC68A2tze67dfbbhG1i2aCVQFIjyFGV4zn5c8561i2/wmeyhWGz8X69bRISVjin2KpPJIAwOpNdxFrenTapLpkV9ayX8SB5LZJVMiKcYJXOQOR+Y9s0/wDhMfDvlPL/AG9pZRArM32yPChvu5O7v29aAMO/+HSXZ067t9Xv7XVrKBbc3yyFnnRRj5xkcn1BGc4ORjBafDeGKDU2u9VvL2/1C1ktXu5mBKI4wdoOT6dSRwMYrpZvEOk214tnPqljHdMyqsDzorsWztAUnPODj1xxVaPxXpx1PWbKdjbDSFia4uJ2VIsSKSMNu7Ywcgc0AYMvwys5/Dem6U1/dx3GmvJJbX0JCSKXfeenbOOmD8o5qTS/h+9trltq+q61e6rc23+oEp2pHkEE4yfX16jPPbpLvXbO10G41lZFuLOG2a63QOreYgUt8pzg5AOOce9YEvxDhDW4tfD+t3xmsor3/RYY22I4yAQZB8wHUDPsTQBb1TwfHqni3SvEDXbxyaeMLCFBD9ep/wCBGo9S8EQ6t4zs/EF3dyOlrH5a2ZUGNuH5Ofd8/wDAR6Vvadqlrq2n29/ZSiW2uIxJG4B5H+e1ZeqeMdO0i9ktrlLgpbxrLd3Ece6O1Rs7WkOc4JUj5Q2OpwOaAKuoeCLS68R6XrVnINPmsWO5LeJQJlz90+nG4f8AAjUmj+D4NKtdUtZZBeW+o3DzSRSxrtXcMEY7jgdf8auDxPZHU2swsxQP5IugmYTMM5i3f3xjnIxk4zuyAaV4mtdXnEMcFzA7q0sH2iEqJ4gVHmIeQQdw4OGGRkCgDn9D+GGm6RZazYzXEl5a6mkcbo6hfLCFipU/3stnPqAaor8KXZbezuvEepXOkwSB0smYrjGcAsG6fRRjtjqO0s/EWl39ldXtveRPa2ryRzTAnapT7/PcD1HFRJ4o0uTTYtSjllksZIvOFwtvIUEfPzE7eBx3xQBgeIfhyut6/Bq9trF3pc0NqlrH9l+Uqql8YYEEcORx2q54a8HX2ganJd3PibVNUjeEx+TeTO6qcg7gGYjPGPxNdNa3cd5bxXEJJikUMpKlSQRnoeR+NT0Ac94h8LR+INR0e8e6eE6ZcrcKqqCHIZWwc9PuCk1/wtHruraPqD3Dwy6ZMZUVQCHBZSQf++Bz2roqKAPOrj4WytrWoalZeJtRsHvZ3mkFszR/eYnGVYZAz3q2/wAO57jw7daReeI9RvBPKkomuWMjR7ew3MeK7qigCvZWosrC3tVJZYY1jBPcKAM/pXJ+I/AP9ra0Na0zVbnSdSMYjeWEZDqOORkHOMDrjgccV2lFAHJeGfBCaDfzand6hc6lqc67HuZz244AJJ7DgnoOKu+FvDCeF9Nmsorl7gSTtNvdcYyAMe/SugooA5zwj4UXwnor6bDdGdWlMm90x1AGOvt+tS+FfDY8MabLZLcm4WS4abcUC4yAMdfb9a3qKACiiigAooooAKKKKACiiigAooooAKKKKACiiigAooooAKKKKACiiigAooooAKKKKACiiigAooooAKKKKACiiigAooooAKKKKACiiigAooooAKKKKACiiigAooooAKKKKACiiigAooooAKKKKACiiigAooooAKKKKACiiikAUUUUwCiiikgCiijFGoBRSZ4paYBRRRQB5N8Pf+Pb8T/M16ZB0FeafD3/AI9T/vH+Zr0yD7tSUSE/nUyrtXFMRctntUtNCYUUUUxCMMqa8mvPCPiD+35rix0tLG+kuxMNVsb8x2xTcCd9uSSzkDDDG1mJJPJz6y3CmvOF+IGrwQvqNxpllJpa6rLpwWK4YXDFXZQQrDaxwOm716YoApp4b8SS+LLO4n0qGK2ttXe5M8DQIjxt0YKoDk4PzFjkmmaV4H1G10PTbefSLf7TFot7BKcxlhcyMpjyQeeN4B6DJ55rsl8caHJey2q3Erskjwq6W8jJLIud0aMFIZxjoMk9s4NUdG8dQ6nYaZfTrBZRXVvczyxyNIxQQlQSrbApXBySce2eTQBwMWi6ncX99oKaNBeXv9iafaymaZEWzbZgsxydwypztyfkGAc1q6t4K8RSareXdvAZoorqylCiWIPdrFbGNtu8Mu5XJOJAAeT1wa7QeNfDcdtc6g935EcSo08k1tJGwRmAR8MoYplgN3QZ6iq+ofEHSrXy1hWeaf7ZFazW7W00csW/kMUKFuQCVBA3YOCTxQBn2PhvVIvhn4g0/wCyTR6hqEN48VrLcxOVeRCFXKKka5ODgcAnrVLTrPxR4evLGe28NvfEaPa2sg+2QxiORFAYElieD3AI4712Gua8dHudKhFusv2+5Fvkybdme44Ofpx9a53TPiBe3lvpN/c6HFDpmo3bWazxXhkaFw7IC6mNQAWUgHPcZoAs6B4duNHk8P282lR3Ulrbz+bqImA+zu53MioeWDEkZ7Baj8ZaXq2rtJaWmlzPIArWd5HdokCScc3EbH5wpG4fI/0Brq7DVrLVDcixuEn+yztbTFP+Wcq43IfcZFc4/jaWHwfe67PpgjltnIFsZz+8X5WDBtvQowfhTjn0zQBmy+HNWk1UWkNtPb2aX7X7SGaJrV2yXBVB+93M5G5T8g5IzhRTLbw9rOoXWoSwQahodzc2TQyXN1crcqsjSKxECrIWRAA+MMn3lOPlGOgfX9WeO+ms9Ht7iGzxuU3hWWQ+UkhCr5ZGfnwMsMkdqWHxfZs+pTTFYLCysoL03Lk8pIHblccYCepzmgDEHg7xBPC9nJqmlxWcV1FKsKaZIIpwkaBQyi4ztBVflzyU5yDip7HRNeXQdC0m6jg8r7UzahsUALCu5lTBc53OEBI7EjAFXbTxfPdaFZXTaTLBqV3dtZLYyycxyrvJ3OB93YhfIB47GrsOtahbvdJqWlSAwwiVZbHdcJJkkbF+UNvBHTHTnPoAb4AHQClrm7vxdbWXhO016eJ/9LgjkhtR/rHd03BB6nGSfQKT0FQN4xys1yliRYWiwNeXEku3y/MVWO0YO7YrqzZI4PGaAOrorjrHx1HqOs/Y7W1jlhE0sUhS5UzxLGWUytCORGWXAYEk7l4GcVYj8aRz2d9LFp1wk1vqCafFDcDymldxGVYg8qpEgbkZwM4zxQB1NFYQ1q8S0u5Z7WztzZMRctLdkRIAivuD7Pu4bkkLjBrMufGl3baVPqcuhzx2trZC9uWd8YQ78KmRhnCruKnbjcATk8AHYUUyKQSxJIpyrAEH2p9ABRRRQAUUUUAFFFFABRRRQAUUUUAFFFFABRRRQAUUUUAFFFFABRRRQAUUUUAFFFFABRRRQAUUUUAFFFFABRRRQAUUUUAFFFFABRRRQAUUUUAFFFFABRRRQAUUUUAFFFFABRRRQAUUUUmAc0UUUIAooopgFFFFABRRRQAUUUUAFFFFIAooopgGaKTGOaXNK4Cd6O9GO9J+NCAdRSZ4ozRdALRRRTAKKKKAPKPh6P8ARTj+8f5mvSYTkBa81+Hny2hPbJ/ma9Ms1LLvIwO1Sii0owAKdRiiqJCiiigBG+6a5Pw74K07Rnurq5trG4vpr6a5jujbL5iB23BQxGeM+tdY3SvI7XxlrU+oxiz1M3t4NTaGTSRbKT9m3ff3hfl4/iY4GfzANK2+HepReJotUuNSs5YodQe93C3YTyBs/Kzl8ALnAUAD+j7b4c3TeHrDSLvUIfLtLS8tQ8KHP75kKtyf4dpyO/HSrcfxLt7jW5NJislNx589uqi6VnV4lZiZFAOxW2EDknPUCqtt47ms9P06+1YSFpNCF+8cIXbKxaNQQMAhju4GcDJ64oAp6J8KrnTFuXlvLUyytbACJZipWKdJST5kjfM2zHAAHbir+s+BNTvPEOoaxZalaxTTXdjdQxzQsyg26OMNgjgs6njsuO/FeL4w2c7Lb2+ltc373MFvHBbXcUiuZVdlw4bbkeXgg4AJHJFWrjx1eXk2mrZWYt3/ALak027jldW3FF5Ct6ZOd3t70AdFrujT6re6RNHNHGtldCeRWUksoxwPT61ymj+ANcto9IsL7VbN9K0y9+3JDDC6ySSbmcbmLYwHckcY9cnBF7x94sv/AAvqOjNbI0lpIlxNeRIilzFEI2baSRghS569qpWXxINtpVxfXoingfWLq0t5zKkMaxI3yFmY+ncAk0AdrpdvqVubz+0LiCbfdO9v5Ue3ZCcbVb1Yc5PeuU1L4fT6gS0l+WjGkG0S3yQi3XlPF5/X+45X14HoKVviajwxy2mi3FwpsBfuRKq7I/MZPx5XjHUc0TfFC1tLK6mvtKntZY0geCKSeP8Af+aCVUNnCsACTngAE54oA1JdH16C31C30y6s7drpkKXUgZ2hxEkZIj4BPyEj5gMkdcYNO58ELPLeWpeJtMvIbO1eFmYSeTBvJAYHqSyj2G72qxoHjuPxDZR3Fnpc8n+nfY5RBKkyxcbvMLoSpTBHIPerGu6rfWPiLQ44XhWwmMn2tXA3MN0cabT/AL8qn6ZoAyk8EXOmzSnRr8RRx3MV7ZR3JecRThGjl3liWZXjbb1+U8jmuisbC/GrXOoX90cSxrDDZRuWiiVSSW5A3OSeuBwAK4228bX+reJ7yysphHYfbLeCGRY13hS0qO2SCDkxEjrwRW1Prd/p+v3ujSSi4Cw21zBOyKGCSTeU6MAMdRkEAde+OQCxL4XaXQbCyN48d7Z6e1nHLFjaS0aqSQQePkHoQCeeTVAeEbxbK90xrmGax1FIBdl/lcFFWOTbgYIaNFAHG08/NSv4xaP4kf2E81oLMRLDt81PONwVMmSuc7AigZwBucDJ7WNOudc1rTG1a1vYEaS4JtbVlURmFXxiRsF9xCt8ynC7uhxyAQWng66t7ywRZLL7PZ6lNqAmEP79w5kIjPYY8wgtk7gOgzV278NS3Fvr0ReCRNUvYrjypNwGxY4UZCw5Vj5TYYcqWBGStaTX93FrRguYoI7JbZ5llEpZiVK53AqAoAb1OfauZHi3U7261OKCKK2jkWzXTGmiYlhNLLEZXXIyP3ZcLx8uO54ALtj4RFvoNxpbx2gguLtJZIotzLsQp8pLcyEiMBixGSSfarGraDc6lrENxcxQ3lhb7Wt7V7h4kVxnLuqqRIegAbIGOByTWVeeINW0+6j0e51K1N3JdMBcpYyMzQLGr7UiTdmX5v8Ad2qTjtV1PEGpLo2kXPmWNy9zeJbTTx70zmUoQsZXIbAOQSNpBHOKAOuTIVQ2A2Omc07cPWuBHiy6Pil7efUrC0Vb9bSLSJogLmaM4XzlO7JBJ3D5cbV9eiteeNotRv7a1vNO1RrWJVYixMAWZyNoyZTu2qfMYcHBUDJagDvQQehzS1y/hPVr3UJtQgubu21GK2lCx6haReXFISPmjxub5kI5IOPmHcGuooAKKKKACiiigAooooAKKKKACiiigAooooAKKKKACiiigAooooAKKKKACiiigAooooAKKKKACiiigAooooAKKKKACiiigAooooAKKKKACiiigAooooAKKKKACiiigAooooAKKKKSAKKKKACiiimAUUUUAFFFFABRRRQAUGiikwCiiigBCaSiipQAOtOpMUtUgCik6DijNJgLRRRVAFFFFAHkfw/YtAIl6sxAHpya9ZhjEcSoOgFeafCuwL2z3j/dDELn6mvTqENhRRRQIKKKKAGuMoRkjI6g4rO0bSLTQ7OS1tC/lvK0p3tk7mPNaR6V4gIfsPg6TxLbXt7Hra6mI4B9rkK3GZFBjMZba3BY4AycUAehW/gHSLe/t7tZb1ltnleCFp8xx+YCHAHvuPvz1o/4V/o8lsttdPc3CJp401d8gBEAYMoyoHIKrg9eO9c3eeNPEB8XNp9stt9gkvWsEmNm5jRvu58zzFLMGPzLtC8YDZ5rG07xr4k0/wAH6DFZLLqF5cw3NxJJJA9xIESXC7t0i5GTgtkkDGAe4B3q+AtIFxFdz3F5c3UNzFdLNPMCQ0QZUG0ALjDNnAyxOSSeaf8A8IPpybmtp7qCb+0n1RZFdWImf73DKRt9sd6w/EupTa14P8NXLGS0XUdRtEnWGdlIRzhgGU9/XNUbjULrwVqXiO30uaW4s7W0huY47yaSZYpGkAZAWOeVJbg/hxigDv7zQ7O/1jT9SmLtNYLMkS5G0iQANuGOeAO9YsXw80q2Fn9juLu1ezu3uoGiZDsLqFK4ZCNu0AdM+9c34k8beJvDKnethey2cAmvltrSQom5jtBcuojBXAGPMbIyRggm5L4+1TT9Rkh1GCySGzvZ478oGzFb4QwSct/FvHODnoAKANq3+H+l29s9uJ7xw9ibAs0i58syNJ/d65YjPsOKW8+H+kX3nNK1zveK3RHVwGhMOdjpx8rckE85BxXLSeOfFKrcOy6PE1lp9ve3UbwSEkyYzGD5mBjnnnp3zXoel3d7dqtxNHbpaSQRyRBWYyAkZYNxjHTFAGXZeELewWIR6tqzOl417JIbkAzMRgq4UBfLAAwgAAwKt634es9ehkiupZ1D20ltmJ8Moco24cfeBjUist31SLxjqUb6ootzphmtkMWI7dt5G5vm+Y9yeOOOKxbOO82SGx1HVxpciW0DX11OxM8ryxgyQCTLICpYZ+6Sy7QcZIBuf8IPpyXAuLW7vbeZEt1QxNGdvkhwmAyEZPmNnPt0q/F4atVmnuZ5bi5vZzF5t1KU3ssTbkXAUKq5z0AzuOa5iWC6/tHUdFjvNSltrKQS28CX7pcXRaNWaPz2cPhCwb72cOo6AZyEub/UdHiWTVdVudTSweK30qxmaK4S4WZ4mkldTtIBUJufKZRjgk4oA7qPwnYCwa2aSeSVrsXhuyV87zBKJRhsYwCAMY6cU1vCNqyS232y7GmzTm4k0/KGF2Z97AkqX2liTtDAdRjBxWJLNfIY9akvbqK8i1a3sGtjMfIZDIkT/u+AchmlBxuHHOOKdqMniEXfi2yivhPcvpsDaesCCEQtI1wgA3PgvlVJYkZOBxQB193pltfuftMYljaCS3eJgCro+3cCPouPxNZDeBtFjubi6s7VLKeaKGMNaxRoIzHI0iuo24yWIJzkNsUEYFVfCk32XW9Q0i4F79thggmY3F810jI28BlLYKn5TuGB1HWuwoA5xvCamWO6XU9QF+kzyi73x7zuRUKlQnllcKvBXqM/e5qeLwxaw6dZ2SzXBS2uvtm8sC0ku8yMWOOdzMScY9sVuUUAc+nhaFNUa6F5emJpzcm3aQNGXPuRvwCN23dtzyBxw+68NR3mk32ny3l3tvZ2lllUpvALA7OVI27VCcg8D15rdooAztL0yTTVaNr+e5iwAiSpEojx1x5aL1989K0aKKACiiigAooooAKKKKACiiigAooooAKKKKACiiigAooooAKKKKACiiigAooooAKKKKACiiigCIPIbnZ5eIwud+ep9MVLRiigAooooAKKKKACiiigAooooAKKKKACiiigAooooAKKKKACiiigAooooAKKKKACiiigAooooAKKKKACiiigAooooAKKKKTAKKKKLgNoooqBi5paaOtOqkIQnigUYo6HFAC0UUVQBRRRQBx/w4t/I8J2+V2liSfzNdhWD4QQJ4ZswP7mf1reoe42FFFFAgooooAa+NhzjHvXN2um+Dv7VR7Oz0L+0Q29Wihh83cOcggZzXSscLmvGvC/hu/1yHTry3j0eOztdT+0NeIGN2+xuYycY29vvenFAHpVvonh6W7bULaw06W584yfaEiRmWTIyd3Y8DOPaoG8F+HHsYrJtLha2ikaWOIk4QscsF54U91HynoRjivOtEa8sbPw89rrd2seq6ldWctshUIiF3ztyMhwRu3ZznjpxTrLxR4kvvD+sXc9+1g+j2a2TztExRrkSkSSMAD8wRVJ4wm/Jxk4APTtQ0jRLuztbHUrOyktUkVbeCdFKbsEAKp4zgtgDtUSeH/Dtlp9xbppenW1nKv79FgREdVyfm45x19uteXWevXOoxaGk9zLMkfiSBPMnkjuVwYn4WYKA3IBxgFc4JORUia9Nd+H9RuZvFUk2otYXz32kvbCSOLaHCqTtHlFDgEtkP0A5oA9MvvC/h/Wpze3unWt480PlGRl3B0OCPYn0PUA4HBqW58OaNem6+0afbym7VFnLLzKEOVye+MCvItZ8Z32nW9mLPVZbd7KwsWWMyRxRSl1QkhNhMq4POSgX36Ha03V9VfVra+bWruSOXxVc6YbV2QwiECVgAMZz8qjk9BwAeaAPRptB0i5NyZbGB/tUSxTcffRein2FR2UOg2+r3DWb2a6g8SQzJHIC+xMhQVznjNZcVze3XhLWpdL1ZNYvh9pW0kWNYwkgBCRnoCVOASevesrRrnwdJbaNaW62txq0DxsY7bH2mCUf6ySXGGXktvLYzkg5JwQDpLn/hHdSuZ4pbu0knuoDZyKtyA7xsTlBg5HU9OapadonhPMltZSw3IeLa8RvnnG0EHO0ucYIHPUcYNcv4Q1TTtukW8mo+DjJ5ca+Sjj7YGxwpBb/WZxn3zxUmkabfQ6Z4VupdO0NbXfasZ4IitwmU+UgnuWKhsZ4ZvXgA6L+yPCM1lDpa3FsVSbKFb9vP8AMPB/eB95J6HnJHHSnSeCvCt88d2lu8e2NbdWs76aBNqscLiNwD8zH3ya47wPqenRwWFtLe+FUn+1yr5U0qfbdxmbHyk/ezjHfkVa0SV9G02wSQoNN1W8hMXBLLdi4GVzjADKuR/tK3cjIB2raJodtqCaxMsaywqFEss7bFIAUMQTtL4wu8jdjjOOKmuLDSLwXd7KtvPFd26Q3Du+5HhQuQOuMAu/Pv7DHCaVLo8Rjm1t7WO0Gq6sI2vWAh8/7SdoJbjcV34z23YrOt7/AEy8uQJ0sIdBXU1k1B7GYyWEmYGClvlChPMVN3VSwGe9AHpGg6Zoml2rS6SYzHKfnuDcGZnx0BkYkkDnAzx2rVur21sYvNu7mKCPON8rhRnGep+hrzTVrnw7dDVJfDclhKn2WNdQayIZCxmj8nJX5Sceb74PNbHxDmgt28Pm4m0uKMXzsX1UgW4/0eUfNk/7XHvigDsjf2YhWY3UIib7r7xtP0NCX1pLC80d1C8SffdXBVfqe3WvFZpbCO+0ieSfwwtt/a10xlVgunk/ZUGOeAck5wfv5PfFdTcX9pf+H4NL0210vVBfXR+0QaE0ZjaFNhkyWZVz80aHLA4kHtQB6HJd28TbZJ40bG7DMAcetH2y2xu8+PGM53DFefNDp+v+C7RtQ0yM31pd2un3AvIkeVWW4jRgW5GGBLcEgh++afqWixnxq9npuh6JOkWmRv5V3GERC0smSoVG67eenUe9AHoJljAyXUD1zxSJPFJ9yVG/3TmvMtGl060s9Hl1KRWsYdL1RbhJ13om25gDxqvOUUgqq8/KFFafgiHRJ9WutTs20q31CWHamnWUkLG2g3DlhGMlmYKWJyAQFHTJAO+opB0FLQAUUUUAFFFFABRRRQAUUUUAFFFFABRRRQAUUUUAFFFFABRRRQAUhz2paKAOBl1Hxz/wk8mkJd+HgfsxulZrOcgJv2gHEvX3xU2ofEWxjs9QNmkwmjguGsbm4gIt7uWFGZ1U5B+UqQc7c4OCa6A6QT4qGtef8v2L7IYdn+3u3bs/hjFccnwrjha9VL+1EU0U6Rt/ZkXngyqw+eY5Zgu44C7ewzjigDrND1+LUYNPgmbGoz2Ed5IiROECsB0Y5HU9NxNbtYelaVf6dcW8b6kJbGCxjtxb/Z1X94uB5m7OeQMbenvW5QAUUUUAFFFFABRRRQAUUUUAFFFFABRRRQAUUUUAFFFFABRRRQAUUUUAFFFFABRRRQgCiiikgCiiimAUUUUAFFFFABRRRSuAUmKWii1wEPSkp1NNSxoKKKKkApc0lFOIhRS0gpatAIeOaWkbgc0tCAKKKKYGL4VUJ4asQOnl5raFZHhldnhrTh/07qf0rXFD3YMKKKKACiiigAqjpuqWOq2YurKYSwliobaV5HHQgGrrfdNeRaL4Wvbi60uLVNIle0htLnesyZXzCcLkH2Jx+FAHrLhTyANw5HFczpMugeFrSbTYryeRkvFimaYPNK88oDLuYDLEgg5/M15ld6Br7WGnmfTr26u49PSPy5rVp0Zg5+UOrK8LD+9kcdx327vQr2PVNSFpos0Tvq1hMDFCdhiVE34bofn3E/XJzmgD0nTZtJuoXWwEBjtrh4Ssce0JKhIYAY6g55FNurvSLLUYrefyY7vUdyIvlZabYuSCQOcDPWvOY9Nu9KmWa30a622viGaZ1gt8uYDny2UDkrgED8veki0S8l1PwzfSaRdADUbtrgSQEvGjbjFuxnADsGHpjNAHpFlNpGtWEd/bpBPbzxbA7w4LJn7pDDOM9jVz7NaDH7mHiQyD5B9/u31689a8cg0TUINItV1fRtTu4zozRW0cCMTb3PmMckfwNyDvI6cc4q3f+G9SurS+lu9Onnv4NIslhkALEzj/AFmwj7zDHP196APW44YIVIijRASWIVcZPc1gy+JfDdjdXczTxoYpPJurtLdzFG4wNskwXYpGQCGbjvSaNHHFrWqyG11CO6MNsJp7gnyZSEODFyemSG4HPrWLaz3ml+HLvSD4dkn1ATzLFA0LfZ7oPIWEry4KAFTuYEhs54zgUAbktz4fsb+RRpj/AGmBhukt9Klk2sQG++kZGcMO/etWW4sbeW0spTGjyttt4tvUou7jjjAGa5SUSxa5qDtrGv2gadcW9npqywkCNATuNu/BKn+LgDtWj4i0251TVtES3nu7ZEllaS5tQu6MGMgcspAyeOlAEt3deF9Kd7i4isYZYblIMrbAyecwDKqgLuLEMCMZP5VNHr2iS2E8ivtitZUSSF7Z0kjkYqUHlMobcSy7eMkkYrmodJvNG1/7bMuoalaw3zF5pYxJLta2iUSBUUbsEMvyjIyetU9d0+fWPEf9sJpN42npHBb/AGhA8N1E6s7/AGhEKbnCbguCOdzcEdQDq5Nb8OvYSiQAxCdY5bZ7KTeJX+ZQYim7LZBHHOc0tvrXh2ZJrVNibXjtpbeW1aJlL/cVkZQQD2yMVyD6drV/eyJbteNCL2zaHVriwSK7O0PvDrsUMqZGCyD77DnrWtqXhu6tLm0vGu7zVLy51GyWaSSNB5UMTuwwEUAAF2JJyeaANiy1zw/LcNpNpbyrICpe3/s2aMJu+6WBQBQcHBOM4q3cXui3xv4bn7PcHTQHuEki3+UCu4HBHdfSsiwtri18d+KL+W1m+zPaWflOFJ80oJtwX1IyOPcVzKaT4isbd76eyikl1Oyu0uUgV2kWWRWljD+gU5jBA43gelAHocNlpF5p1u0dnaS2jKJIQYV2gNzkAjjOaqWWo+HIrO/vbM2kUGnSSxXUkcWwRMgBkB47YGceg9Ki8M36PpFhYGC9imgtUWQXFlNEMqoBG5lCk59D2NcpDpGoRahLa/YJJLTWb24S83L8kaR3cjgt7SxOy5/2VoA7iz1PStTlaK1kimkaGG8ZfLPKPny3OR32HHcbag0/X9C1S+jSzuoJrqWJ2TCkMyJIUbkjs4YY9ia5rQVudD1mO6vrC7W3udEs4EeK3eTZLEZN8bKgLKcOvUAHB78DJ0bwnqq28A8trbUILN7m1mdSVjla6lkEb/VX2so7Ej0NAHbjU/DbWbuptngIuCwWAtkI4WbgLk4fbn1NR6LqPhifUzBpMdvHe+SZCqWhiYx5XnJUZGSv5iuU8NJqWmW1tqF1ot/vjh1eV7VELSAyXcbxp6FmAJHOCBnpzXTeGoEBmuLzz5NWux5lzM1pLCqqPuxoXUYVQcAdScseSaAOpooooAKKKKACiiigAooooAKKKKACiiigAooooAKKKKACiiigAooooAKKKKAPM9O1/WLzxfqFncT689vFqbQR/YrS3NtHGGxiV2XePcqc454PR1p8UJrzUPsNvoqTXErXEcMcV3vO+FS5WQ7NgJUcbWc5K5C5rt9L0Kz0iW/ktfN3X1y11NvfPztjOPQcdK5sfCvw6uwRyakgjM3lqLx9say5Dqqn5VB3N0GTk5JoAs6J4sude0s6lY6Q5tWnjiiZpwCysQHkII4Vcn1zg4xXWr0rn7TwZpOnmVbL7RbQyXENx5EUu1FePGNo7A4G4d66EDAoAKKKKACiiigAooooAKKKKACiiigAooooAKKKKACiiigAooooAKKKKACiiigAooooAKKKKQBRRRTAKKKKACiiigAooopWAKKKKACk60vWgUmgG4pRig9KSp2AOM0vFJmjNO6sADrTs02ihMBTzS0UVSAKKKKYGV4a3HwzpRYgk2cRJXp9wVq1leGjnwvpJ7/Yoen+4K1aACiiigAooooAa+Qh29a4S1+I/mx213NoN7DplxcLbJemSNl3ltoyoO7rnt2713jfdPevLLP4YXVjDpN9b/ZU1q21FJrmX7VMySQAnKqCMK2Mc7R3GeaAO2j8Y+G5tRu9Oj1e2e8sld7iENlkCcP9cYOcdMGk0/xn4a1VbtrHWLWdbOLzrhlbiNMZ3E+g7+nevPbj4d6nptleST3CT2dlDdSxObqeWSTKNtAh4RG5+Yjfu9OSakg8F6x4l8L6YLhtPsIoNJWK18vezysxjkAmBHygeWAQC3LMfagDvrPxn4Zv9Omv7XWbR7WGRY5Zd+AjMQq7s9Mkjnp+VVtG8baRr2uXWmWLtIYIRMJsDZKvGdo6/LuXOQOoxmsOTwfrep6jLqOoJplu8stoj2lu7uhiimSRyWKDJIUgLtx0561t6dot5Y+NNU1MJbfYbyCJY9rkOjIAApXbjB55B7DigCrceO0tr2+i/se9ks7Cbyrq8j2lIjkc7c7j1zwP6VrDxXoA1K105tTgF5dAGGEk5fKhgB74IOPcetcvd+F/FRm12zs5NIjsdXuTM1zK0jyxKcDAjCgE4HQsPrVS68C65L4hsZIpIGsLG7tJIZDcuhMMQUFTGq7TIMN87EkhsfKOgB0Gm/Efw3eaO2qTXq2Vutw1vi4I3F+owBnORz6464roodW0y5nighvbZ5pYBcpGJBuaI9JAvXbk9eleZx+A/EVtBZmNLV5LC6umVFu2j8+OYg5DeW2wr0xg556cCut8LeH7vQBaW0lvpxgis2R7lSxnEhkLmMFh/qhu4569hQBPfeKksdWe1bTL17OKaKCe+TZ5UMkm3aCN24/fXJCkDP1wWPiuK61KO1k029tYLhnWzuZ1QJdFQWOwBi33VLAsBkAke9TUNI1fUPESzXVrBdadBcRy2kTXzRKhAGXZFiO9gckBmIGBjB5pthouqvfaPDe29tDa6IXaGaGYsbjMTRLlCo2/KxLc9cYyOQAXh4t0+XQ7nV7VLi7top1hQRKA07sVUBAxHVnA5xU39vSjQ5tRm0i+tpY2CJaTtF5kjEgLgq7L8zEAZb61X1nQptQsryM2drd776G6S3uJHVJAgj4JXocoeoYdMgg1QtPDF3NcWks1vBp9pHqB1E2dtJlQwiVEU4AHLbpDgYyB1PJALUfjW2CTzXFhfW1qsBuLaeRFIuowVG6MBieS6YDBT8w464lj8X2y6bqd1qVld6dJpsIubi2uNjOIirFXBRmBB2OBznKnjpnPg03xKEgMcOnw3Om2RtrdzOZEuWLRnJ+UFBtjI74LHrty1HTvC+q2883kWMFlYXt3by3FrLePcsojLM7bm4O8+Wm3OABnjOAAalj46sbqaAzWN9a2k7vDFeTqvlPMgYvFwxYFdsgyVCkocE8Z09H8QnVrlo/7K1C1hZPNguLiJRHOmQAVIYlTyDtYKcHOODjnn8P6vrNxINcskfa1yltcx3QWO1SQFQyxqAWbacEsSQScEVP4X8N3emarBOdNtNOhgsvss32ecym8kypWQkgdArct8x8w54HIB2+0Y6Um0elOooAbtHpRtB7U6igBNo9KMDOaWigAooooAKKKKACiiigAooooAKKKKACiiigAooooAKKKKACiiigAooooAKKKKACiiigAooooAKKKKACiiigAooooAKKKKACiiigAooooAKKKKACiiigAooooAKKKKACiiigAooooAKKKKVwCiiimAUUUUAFFFFABRRRQAUUUUAFFFFK4De9FLijFIBMUEHNL70DmhIBo6YpcYpaMUrAB+7Sik9qWqQBRRRTAyvDbI/hrSmiO6M2cO0+o2CtWsfwrn/hEtG3dfsMGf++BWxQAUUUUAFFFFACbh0oyP8iucuPAPhS5ne4m0KzeV2LOxTliepP51yU0PwkW/NpKukR3CSGJkZmQBgSCDyB1BoA9Q4x7UcVyY+HHg1l3DQ7fBHZnx/OmH4Y+DchhoqqV6FZ5B/JqAOvyp7ijco7iuGtvAPgO7ubmCCxWSa1cRzKt3PmNiAwB+f0INLd/D3wLZrH9psxAJXEUfmahMm9yeFGZOSewoA7jj0o4HpXGf8Ks8Gnn+zbjPtqFyP8A2pSH4VeDT1066/8ABndf/HKAO04/yKOPT9K4v/hVPg3/AKB13/4M7r/45S/8Kp8HH/mH3f8A4M7r/wCOUAdnxRxXGf8ACqfBw5/s+7/8Gd1/8co/4VX4PXkafd/+DO6/+OUAdnx6fpRx6Vxn/Cq/B4GTYXf/AIM7r/45Sf8ACqvBwH/IPu+f+ondf/HKAO04o4rim+FHg/A/0C7/APBnc/8Axyqv/CtPAv202Igl+1+WJTD/AGrceZsJxu2+ZnGRjNAHf5GaOPSuFl+FfgqGJpZbS5SMdWbU7gAfiZKF+E3g6RQVs7wg8gjUrj/4ugDutwPGaNwrg7j4WeDLO2luJ47uGGNS8kkmpzKqKOSSS/AAqH/hXXgaOwF+XmWzZQ4uG1SXyyp6HcXxg+tAHoRYDqaNw59q81s/Bnw7v5xBZagtzNjcI4dXZ2x9A5qGPw38NJH2JrUDOxAwNaySeg43/wCc0AeobhjOeKNy+orzzUPA/gjR4Uk1K+exjfIRrnVHjVvplgDUp8EeDIdRi0172VL6VN8dqdScSOvJyF3ZI+Vuf9k0Ad9ketGR6iuOPwy8O4zi/wCP+n2T/GmxfDnwzcIHia9dD/Et9IR+YNAHZ7h60bh61xUnw68Nxuis14CxwoN7ICT+fNNtfAHhW/iZ7aa6mRXKM0WoOwDA4IyG6j0oA7fNLmuM/wCFX+HMk/8AEx54/wCP+X/Gl/4Vh4c/6iP/AIHy/wDxVAHY5HrRuB6HNcafhh4dx11L/wAGE3/xVQz/AA48M2yp5tzqMQdtiltTlXJPQD5utAHcbhRkVw8nw58OQYMt7qkYJ4LarMuT/wB9U1Pht4enX91f6y6dDs1eYj/0L6fnQB3WRRkVwp+H2gebGn9sa0Hlz5a/2xMC2OuBu5x7UL8PdBknkhXV9cMsQG9F1iYsgPIyN3GRzQB3W4ZxmjcPWuIl+H2j26h5Na16HJChm1mYc9hndUp+Hmn9TrXiT/wcz/8AxVAHZ5oyK43/AIQKyC5/4SDxMAehGtT4x/31Sf8ACB2WAf8AhIPFGD3/ALbn/wDiqAOzzRXFnwPYKyK3iTxMDJwgOtzjd9Pm5qUeAbQD/kP+J/8AwdT/APxVAHX0m4eorin8GaYkPmv4m8RLF3c67OB+e6pP+EBtCePEPigZ7f23P/8AFUAdjketGR61xjfD+2PTxH4qHuNan/xpv/CvYM4/4SnxXjH/AEF5OPegDtcijcBXFf8ACv49u1fFPisAjGf7Wf8AqKkh8B7Nxj8WeKfmG07tR34x6blODQB2OQaNw4561ycfhG5iOU8XeIwSe80L8Dj+KI1L/wAIreMGJ8YeIAG64a27/wDbGgDp8ilyK5xfDl/ECf8AhMNc9SWS0P8AOCnDQdSx/wAjhrX/AH5sv/kegDoMj1pa57+w9SyR/wAJhrOev+qs/wD5Hpv9iakVBHjDWsZxkQ2Z/wDbegDo80ZrA/4R/UyP+Rw1v/v1Zf8AyPTToGq9vGOsj/thZ/8AxigDoc0Vzf8Awj2t7uPGeq7fQ2tpn8/JqL/hHvEPbxpqP42Vr/8AG6AOpzRmuUbw74lJynja8A97C2P/ALJUbeHfFmRt8dTj13aZbnj8higDr80ZrkP+Ee8XbePHMmcdTpcHX8ulRv4e8bZ/d+O0A/29GiJ/RhQB2WR60ZFcWfD3js9PHluProkf/wAcpP8AhH/Hn/Q92v8A4I0/+OUrgdtRXFf8I/48z/yPdp/4Ik/+OUf8I/48/wCh7tf/AARJ/wDHaYHaZHrRketcV/wj3jw/8z5aj/uBp/8AHKD4e8en/me7X/wSJ/8AHKAO2zRmuG/4R/x8P+Z7s/8AwSp/8XR/YHxA4/4rizP00Vf/AIugDuaTIHeuG/sH4hZ48b2R/wC4Mv8A8XS/2D8QRjPjSxOP+oQo/wDZqkDuM80ua4c6J4+OMeL9P47DTBz+tSLo/j3HzeKrEn/sHAf1oA7TNFcYNJ8dd/FFj/4Lx/jQdJ8c9vE9h+Ngv+NFwOzorjBpPjvPPiiwx7acP8aP7J8dn/mZ7D/wXj/Gi4HZ0Vx39k+Of+hnsf8AwAX/ABo/snx3jjxPYD/uHg/1qgOxorjRpHjzv4p0/H/YOH+NB0rx5njxNpw/7h3/ANlQB2WaK4z+yvH46eJtKPs2mnH6PSf2X8QRnHiTRz/vaa39JBQB2maQEHpXHDTfiAOf+Eh0Q89P7Of/AOOUg034ggY/4SHRD2505/8A45SA7LcPWlzXFjTviGrEjXdBPpu0+Tj8pK6HRItYhsWXW7q0ubrzCVe1haJAmBgYJJznPekBpd80uaSjFACDrS96QdaXHOaFsAY5oI5ozSdTQAuKWg9KKaAKKKKYGV4bVk8MaSrY3CzhBx0+4K1ayvDSlfDOkg44s4c4/wBwVq0AFFFFABRRRQAhwBk9K8KVdUPhDxVcxXFi+krqlz9ojdf3rZkXO1iCFwCMHBwRXuxGRimeVHtK7V2nqMdaAPD9a1W5i1VrWPXW0iystPtZdPEt5MpaFowN+yMEStuyvPXGBnqLfifWbu18SXLz+ILr/RYLbNja3clrMHcJ8yI0ZjlyS3yt34OOh9iNrAxQmJCU+6SoOPpStbQu6u0asy9CVBIoA8t8QanqLadr0lprUmmB9ZhtjLcCVlhU20R2kpzCC7D5hjnIyN1c1f6kbzS9Nt7m+1YRWfiCCGa8OomeAK6szGOXarEqFDDcCU3jB7V7wbeIhgUUh+WBGQ31pv2S38vy/Jj8v+5tGPyoA8W8W+Jp7XXbibT9ZvYbi1vordbWfUGAfAG7ECoAVOQdzMSecDpTtTvtVXwt4s8Rxa/qkN5pWtzwWsQuSYUUSoo3J3GG6HIGBgdc+ztaW7li0MbFhg5UHI9/yFBtYCjIYkKOcsu0YY+pHegDyuPVxd+KL5r/AMTahY6rDra2dpp0TkxPCGXaGiGA29Wcl85HB52jNHRdd1bUvFEMn/CRRx3q6q8EtlJeSfNErENGLdYyoIA4ct259vYvssBnE5iQyjgPtG786PssHnecYkMvTftG786AOH+IOrxWEmlafPqN1YJemZjNDeC0jARQfnm2sy9cAKOSecAVw7eKNVvvCWnGXxA6/vbk7Vu2tZbpEI2BbnYV3AkcNjIIz1r3CW1hnULLGjgHIDKDj86ZJYWksXlSW0Lx5zsaMEZ+mKAPGtS8V3F94c0i5/t26igMNw7JLdCymuNsuwbZ1XynZeBtJUnOTyatQ+I11i60+LV/E+paXYGyW4t5hKLd7l9xXJKjDdxt6NwcZIr1ySxtZkRJbeKRUOVDoCB9KJbG0uFRZreKURnKB0DbfpnpQB49D4g1XUorEeK9cvPD9t/ZrTQXEWYDdTeaQrEjhjsCExdSX6cgVevtavbO6urn+1p5mXwzFJ9sjtPLd3aYgSCNvukg9D0644r1OWytp9vnQRy7Tld6htp9s9Kc1rAzMxiQsy7CSoyR6H2oA8Nm1i51Hw14rtF1iW/s47OGVM3gucOWUkbwo9wVHHp61Z1DxBeJcfY7fxTDaWtnYwPZXU+pCFZyyNmTiN/PAZSu3j7nfkj2VNOskQolpAqFdhURjBX0x6UjaXYOsSvZwMsQxGDGp2fTjigDyLxPr11dW+tWGq6+lrJDokLWsEboseoSyRt5gCsAzKSAoHGA2eOa6jUCV+CcIJ5/sm3GRx/AldxNYWlywae2hlYAqGeMMQD1HI6U42sDQeQYkMOMeWVG3HpigDyDStN1Cx8U+DP7RttGijnWRoJNLszHMdsOf3rM3OcjkDk54543dJ0PR5PijrVv/ZdiYLe1t3iiNuhWNjg7lGMA8dRXoTWluzRM0MZaLmMlR8nbj0pVtYFnadYkWVwAzhQGbHTJ70AecfF+yl1PTtLsLeMPPcTSJGvYsUwB+eK5a3vJdS8Y6X4ogMwa5E8ECsMHdFYMWOPeR2H/AAHPevb5LWCZ43kiR2jO5CyglT6imR6fZwmMxW0KGMkptQDYT1x6ZoA8p03xdcasPBukQ+IHe7vftMeo+Q6mVR5blS3BKsMZHTpWPomuvp3grQooNZmtYrm/uhdCOSKNY1VwAGlf/UjlXPBLF+OoFe2R6XYQuskVnbxurFlZYlBBIxnOPSmHRtNMYT7DbbA28DyVwG9enXgUAeQW2pXmtReBtR1K/aRm1eaESlkUMFJ2knAGWwF6DII4ya0I9entLXS7L7emm2mpatdxT3cKxRFQp3AA7doLH5c43EkHPBr1L+y7DZGn2K32xv5iDylwrZzuHHBzzmlbTbJ7c272sLQk5MbRgqT64xjNAHl9p4n1q90+0t4NYkZH8Sf2fBqESRlri12MQ3KlGPQ7guDx71VPijXo9Bu7d9bBe31+508PLLFDcXEMZACxuy+WH7ktj2IOK9bXT7NUjRbWFUiO6NRGAEPqPSmS6Vp80DwSWVu8MjmR4zEpV2P8RGOT70Aee+HPEV7rfh20nbxUbVl1sWyyz20TPcpjItsg7GY5x5igZK9OtXPilcQ29t4WluZY44o/ENq8jyMFVFCyElieAAB+lduul2CQRwLZwLFE2+NFjACN/eAxwffrT7mxtb2NY7q2hnRW3BZYwwB5GeR15P50Acd4q1rwdqvhe/1CWTR9cj0xPNEYkSdUdvlTcATjcePzrCn0jUPC/gOy0uz0+6kfVJy+qnT7bLRIwHmCNVwFOAqD0GTXo6aJpaQSQLp1oIZceZGIF2vg5GRjBwau7BnPegDxHSkMPwz0bXbaCQSaJqhlK4wZYWlw6qfTDAE/7JHPftfBtzZQWNzruoTW9vNr+pObdpmCNIuSkMYzjJ2rwB1zXYrptlHZNZJaQJaMpVoFiUIQeoK4xg5OfrVe80S0u4bKExokVnMk0KLEmFKfdAyDt444wccZwTQBzPxOuIYNC0wzuiIdVtss5wAA24kk9AACfwq3rGq6Nr2gX7WHiZEjso2nnm028Usi7W++V3EDAJ9fl46V0d5ptlqVv9nvrSG6h3bvLnjDrn1wfrUFv4f0eziuIrXSrGCO5QRzrFboolUZ4YAfMOTwfU0AebXUMUng74faZcjy7C+a3E8KEosrGMMsbYPOSScdyoNYtlFbXuuWfh5vn8KnXbxShkxGSkamOMc8pvJOMEEnqTzXs82j6bcaeunTWFtLYqoRbZ4laMKOg2kYwOKil8PaNNpq6dJpVk1ihytsbdPLX6LjAoA8o8PEG/8ADkK5a3ttYvorYE7tiLswFPp147dK9etL+y1G0FzZXUFzbsSBLDIHQ44PI49qiXRNLiFt5enWq/ZMm2xCv7nPXZx8v4YqPRNDttD0wWNvkx+Y8pyAPmdixwAAAATgADAAAoA8U8Clbq70K31yB5tElluJNM+RfINz5r7jIDySCCq54+7gcmvStRtWh+JOgztczyLPFdbYXI2QhUQfKAO+ec5NdC3hzRGsI7BtJsTZRPvjt/s6eWjZJyFxgHJJz71caxtZLiK4eCNpoVZYpCg3IGxkKcZGcDOPQUAePbI5tWt9bd5Tq8ni77EJVdsmBWIMeOmwKO3oMk1cjtrDTvGmg3+lyzz21/dTxy3/ANraWW5bbgxyIwACq2MdcY6DrXof/CJ6H/wkDa6dNgOpMoUzkc8dGA6Bu27GccZ4ptr4Q0Gx1ubWLXTIYr+b70qjp6lR0UnuQAT3oA8UhuptD8M6o0il9N1uSaBV2giO5jbeCe+HTI6E5XnjmvcfD91bPpFnbRTxtNDaw+ZGrAsuUGMjtkc1C/hPQ30aXSX0+FtPlkMjwHJBYtknrkHPpRpHhm00nWtR1SEkS3qQxbAMKiRLtUepPJ59MccZIB5Xrutf8Ix8Ttf19I1YwvHbsnTeXtCyA4HA3wrz+OKf4X+0/wDCqPFV3bX9zZz2VzdyO0AQGZo4FyGJUkAlckrtPPUc16Zf+CPD+qSXz3tgJmvpIpbjMrje0Ywh4PGASMDg55zU8fhbSItP1SwS0ItdVllmvI/Nc+a8gw5znK5HYYoA8+1z7Tc6V4C0dd9413BumtXuGgjuFjhQku4ywxnd0OeeMiubl8Yvb+Bf7Am1KS1v3+0u0dw7M6xpkRW8UmW3MzbQDnhQ3AyufYtQ8IaJquk2umXlkZLW1CiBRK6tGFGBh1IYccdasJ4d0uPQX0OO0RNNeFoGgQlQUYYIyOeQTk5z70Aeb/brS10zwL4shuFkjgSPTL+YZxtZNrFz1wjhvxNWNJ8Ja5q/gqK5tdQ/sy61C9k1WRWXeWLfNECc8HcEYkcjkV31z4a0q78OjQJ7UvpgjSIQ+a4IVMbfmB3cbRznPFaNrbRWdtHbwrtijUIi56ADAH5CgB0KNHEiMxYqoBY9T71JRRQAUUUUAFFFFABRRRQAUlLR3pMAooopgFFFFABRRRSYCY5opaKSQDaWlxRilYBtGKWihIBaKKKpAFFFFMAooopAFFFFMAooopMBuKXFA60tKyAbilBpT0ptJ6bAFHekGelLTQBSikI4pwoQCGlooprcAooopgZfhw58NaXxj/RIv/QBWpWV4cbf4b01sY/0aMY+iitWh7gFFFFABRRRQAE4GabvB6HI9aVuVOOteA+de6No+tscyaVrct1bFQMiG5UsyE+zrxwOo5IGKAPfgwIyDxRuHrXmVn4j1KC08Q28d0ipp2k2L2g2DKO8bFj05/g/yabdeIPEl9qmopZa5p2mW+mWVtMxvLcFZmkXJ3Nn5QDjOB3HrwAenbxz14pQQa8S1HxPfaP408WvpqbrzUJdKt4ZIwHEZaCRiyqxUMcLgAkZJBPpWja+N/FCKuh3kZh1K6vYreDUbmGKPyQ4Y4eFXcbsIQozyDnPynIB65uH+RSbxnFeR33jLxRYDUNEjurW71K1voYBfxRRgvHJGXwkLuodwVwRu7+26pLfV7vVL3ww2oXP2q7h1SRJd9s9tJERGh2umcbhuP8AeX0J60AeriRSM54p24V48+ra/qs3hjVrzUbZ7C81pFhs4I9rRbWdeXz8wwGBBHB24Pan+FvHHinV9es55oX/ALKvbh4fLa0REjTLAbZBIWLjA3ArjhuvBAB69kZxnmjcD05rh/Gms6va3ltZaNqEUFyYnmeBLQ3E8iggDCnCKo+bJZhnt6Vz2j+K/Fniy/sLLT7yy08zaMl5NJLbmQlxPJGxUZGN2wHByACepwaAPWdw9aQOpGQePavKtH8a+IPFqaVZ6bcWen3zWM19czSxb4nCztCqqM5GShY+mRzWx8Pbl5/hJbXNxOQxiumeVmJIHmSck+w/lQB3nmL17etO3DGc14RYahq9jp/hTTbyWZ4LvUrG+tbgZG+N/wDWRMc4bazr7nOSOldR/wAJnqy7AZotzeLzpAxGObfnj68fe6/nQB6eSKRWDdDXn9rruv6hf/2jFqWlWmkLqZsjaXTYMig7flkx/rCeQuO+M8ZPN6d4m1eysLXTtNaU3d7qN4xk8kzsEj2/KqkgEncD14A6c5pgey7gTjNG4A4zXmFj4s8T63eafocK2+n6jtmlurqaLKyRxkKBGuThyWBZT0A98VTtNe1nXfFXg6RrryN0t1BLGgJjkeIfvHxnDBlICj+E5IzSA9bDAjI6UAg9K8h0jXtWji07RdLuIYbrVdWvVFzMjTCNIk38BmJJOQPTjgDtW0LxNqtrp1ppVvclL26vrqWa5+zSXG1VPISMbiRuJ55AC++QAezkgDNN8xQM5GPWud0LWb7U/DEtxqFq1pdRB42yCN5XjeAQCAeuD05HOK8g0Brx7Xw7MkepWV1c38cY1Wa7cwTZZsRiMZ5IAHIAOOSBmgD6D3D1pC4HU9Oa8qPhPTpvitPojS332FtGW/2C8kBExnZSQc5xjt0rb+ITyWcXhOOCR0DeILSJsMRvXD/K3qOOhoA7vcKTeuQM8npXlP8AwmviRb25vDJYNplr4hbSmhEbCR0LhRzkjKgjnjJJyPlwc+08R6/oOneKtdikgn0zTvEF59ohmZjLMpdUCoeiBcgjr1PHHIB7PuUdT7Ubh/kV49NqOpyC6+wyRxXS+MjbRb2cxn5TjeNxJGcEhcDjjFJqXirV11XT9A1hbabULHxFYRSXNsZI45I5kkZSFDg7gF5DZXnoaAPYtw9falzXkOkeKNd0zT9ellniv7iXX5NNsllMhVLgnHUsdsA4wg9+eRWjqHjrXPDen61b6pBZXWpaZHBcrLbqyxzxPIildhbKuATznHQ9iCAemZGaXrXluseLfGGjzCG8TS7cwQmeWcWk8sEpJJWMMp/d/KMbm6nnGK9F0i9OpaRZ3zRrGbiFJdiyBwNyg8MOGHPUdaALtFFFABRRRQAUUUUAFFFIelABuHrRkGvn6fV5bHSbzUxc+Kn1KK9PkzpcyiyQBwcOzny+mQQcjJGRiuz1H4oz2GqXUFrYw3lrp8gguNjP508gwJBEAm0bGznceex9QD0/NICDXndx8Rrm38Wx6U1jbLBLdLarHLK0VwQWx54DLtaPsADuPaq0PjeTS/D8l3a2ksqyapdQPPfXsssUOxjyzhGZVOMBQMD6c0Aem5FLXmcXjfVNXk8NXNrHbW8F7evBMsd2sok29cEIeMZI5U54IHJq5ZfEZrnxBHph0+BUluntlZb3zJFweGZVTaAc9N+cdeeoB6BRXn2k/ES+1G20e+m0JINP1S5+zRSC93urZPJTyx8vB5z26cjNnSvHN5qcMWpLo6LoUkkyfbhd5KLESGdk2jCna3Qk/KfbIB3FISB1Nee+HvifHresWVi+nxwre7vKaO5MjRkAlRIuwAbgMjBb3xzTdb1650f4i6tctJPNZ2Hhdr4WYnKxs6yuc46biFA3YJoA9EyB3pcg152vj7Vri3WNtCSylvNNkvbKQ3gkGFBOWATjjDDr1AOCSBn3nxVk0LStHiu7S2udSurJbqTdeiFPLK/KxbZje7BhsAIGDk45IB6pRXn9l8R5dYXSf7E0Ka+kv4nldPtCJ5ISQI+SeCAT1B54wOeFtfiJdTSW00mhmPTLjUBp4uxdbsSEgAldnTnr6j6EgHf0ZArzpPiZONJ1HVpvD0sWnWYKi4a7TbLL5ioEAPI4O7djAANYOo/F27vvDepzaZZxW13ZtCXmju0njVHbGRx8xzhSMcbwexoA9i5znIxRuHrXnHiT4oyeGb82l3oil0gjlkX+0IlkywzhEPzOBggsBjI7Dmqtz431mKTxhLcWlxBZ6bEssMkM0O+LhdoGVYEupL8qdvQ89AD1KivPrv4iz2ttdT2OhXWp2OnRj7fexzxqInChmXBxuIBGccDvinX/AMRp4L7UYbDw/PfwafFHPcTpcogSNow+4hvbsMk4PpQB39FVrC8S/wBPtrtAQlxEsqhhggMMjP51ZoAKKKKACiiigAooopMBM460oIPSmMu9Spzg+hxTlGBiktgFooNFADe9OpO9LQAUdqKKYBRRRTAKKKKACiiigAooopMAoopCaQCnpSYNLSE0ANA5zSAFW68elOHWgjnNC1AdSHtSZ5p1CAaCcYp1IRS01uAUUUUwMnw0pTw3p6nqIF/kK1hWP4Y/5FvTxnP7lefwrYFN7g9wooopAFFFFACHJBx1rIbw1pDaXLpp063+xSv5kkBQFWbIOSPXIBrYooA5698FeHdSuYp73RrO4kijEaNImcKBgD8B09KxfHWnaHpmn2+sXPhqy1K5t5IoIhKRGSCdoBbacgcYByK7uuM+Jbf8U/Zpx+81G3T/AMfz/SgDJuodau5NRe4+GdpOdQ2C6LatEfO2DCZyvYE46YzUENpq8OiyaMnwtsxp0r73g/taIqWz94/LnPTnrxXp/aqGsXzabpVzeJEJTDGXCFwuce54obtqNK7sjzh9N1IaMNJ/4VNZNZbvMMS6rCPnxjduxndjjOc44zinWcOuabFaQ2fwmhiS0laaHZrUI2yEYLdMkkADn2rU1DxNNqWhahFG4RlSNlubORxwZFGAcA557cHn3rWm8RXllFei4sUaW2hWZI4p/vgnGMkAZH61HPE3+rVLfp93+Zx0Wn6vDqjanH8ILdLzzRMJV1qAEOOcjjA/DHSnW1rrlnrB1e3+EMCXzMW80a1ASpPBKgjCkg9QK6i18ZSXMMoitYZZRLFFE6ykROXzySVyANp7Gpb7xLqWm25a90yKIicRecblfKKkEhh/ETkY27f5U+dCeHmnZnM6sniHX5reXV/hSl01vnYW1uE8HqCONw9jxT9O/wCEh0h0msPheIJ0iNup/tuEkRb2faD/ALzE+1dJZeKpLmK1le2jWKW7a0eRZCQGxlSOOh98YqNNXm1HU9EleGeBLhrgoqzkK6BflZlxznqPTg+1HOtweHqJ6r+v6RycumatcafZ2dx8J0e2si7QRLrkR2liSwPTcDk5ByDnpWlZXviix0b+yoPhkY7Pa6+SutQFTvJLdeeSx/Out0HVrvVrQ3U1pHBbsP3ZEpZmwSDkYGBx+NUYdYmTwne6z5v7yYySQB+VT+FB244B/E0OVifYz5uXre3zOeuDrksGm23/AArEvDprRtaBtYgUxFMYwQc8Y79cDNVjo902ry6ofhjKL15luBKNZix5obIfaHwDnk4HNbNhqc//AAjmtWj3rXFzaws63CPkkMmRgg9QciqWk3t7DqGmMZtWjS4AEpv3DRS/LwI8ZIPPHT3PGKn2qvY2+qS112/HS5Tj026h8Qf22vwwdNRMhl8xdVhxvJPzbN23ccn5sZzSy6TdXVilhL8M5TbJM06sNYiDo7csVYOGGeOhxW3ptlf65Zrrceq3UN28hMcPmEQKqtgKUHXIHP1+la9lLNb+J7yxd5WingW6QO5bafuEDPQcA49TVKV7GUqVm1fVbnH3Ghy3OmWmnyfDKRLazLNbrBqsUTITwTvVwxJGM5PJHerJtLtV0tV+G1yg0ty9n5eqQr5RJBPR+ckc5zn869IApaoxPLpdIluNPW0f4cXnkJO9wo/tZA4kb7xDCQMM+mce1RvoRfS4tPb4a3n2aGVpYgurJvjZsbiriTcAcDgHHTivVcUmKAPP7S71Ww0U6TafDq6hsfLaPyo76EZUjB53ZJI75zVAxXQ0mw0wfDbUfsenzLcWka6lHmOQEkHO/JPzN1OOa9PxRtFAHnf9raqNfGt/8K91L+0Ps/2QzC+j5iDbtu3dj7xJzjPv2pNW1XU9ZazN98PNUmNldJd25F7GuyVM7WOGGep4ORzXopGaAAKAPK2MrW80L/DbV/LmvzqUirfpk3OQd+RIPQcDjjpSTEy6TqWlv8N9aaz1O5a7u4xeKPMlZlYtuEmVyVHAIHHSvVcUYFAHkt20N7a3FvP8NteZJ71r+QLdY/0ggqXBWQEcdgQPbvTbSK0sra3hT4beISIL4aijGUM5uBnDs3mZb7x4PHPTmvXMUYoA8icW0seqQS/D3xI8GpzfaLiJpAU83JJdR5mUYk8lSM8DsKWOKyTS7vTz8PPErx3bo9xLJKGlmKHK7pPM3EAjOM456cmvXMCjb9fzoA8o1byNb1Br268D+Ko7h4xDK9vL5Pnx/wB2QJINw5+vAGa6Cz8WXFjZQWtv4I8QxwwosccYgjAVQMAD5+3Su32/WjAoA5IeNbojnwd4kH/bvH/8XSjxrcc58H+Jf/AaPn/x+uswPSlwKAORPjW6x/yJ/iXtj/R4+f8AyJS/8JtMvB8IeJv/AAFj/wDjldbiigDkT45kHXwh4n/8A0/+OUf8J1Jt3f8ACIeKD7CzT/45XXYpNoznmgDkD4+devg7xVn0+wp/8cpv/CfSH/mTfFf/AIAp/wDF12OKMCgDymSfTpfDV74ek8G+MWsb2QySj7Mm/JbccHfwMgDFMuxp2oak9+/hjxxD5zIbm2hi8uK4K4CmRQ/JAUd/wya9Z2ijaKAPJJdP0q41WS7fQPGot7i4+1S6eI/9FebO4uyZyST15x+QqeTS9MawitodJ8Y2kkNzLdRXVvDsljaQ5cAjsenSvVMD3/OlxQB5bBpulWq6cIdI8WJLZ3pvTcG3zJPIcbjKxBzuAAOMH6VHa6XptrqVveR2HjFvs1w1xBbPADFGW5KhcdCe556c16Dr15LY6LdXMB2yRrlTjPOa5nStd1GXULVP7UttRjk3NOsVoYvIUAnklj0JAz3weOeJc0tGawoTnHmW3+RmWlhpllo2jaZHpPinyNIuvtcDG0G5myxw3HI+c9AOlQ2el6RZXyXX9leLJoYJZJrezmtd8ELPncVUAH+Ink+tdVaeMYZ508y1kitpciKYurbyO20HI4zS23ik38MjxWc0aFHaKYfvFJXscdD3wcelHPHuP6vV7HL6NFp2hXkFyln42uUt1YW1rcQO0MAbP3UAHQEgZzx+FSasdK1fVb++n0bxasl9pZ0qVYtPIURMSdwypIb5j3xz0roV8UyW1pp8bW0l5ez2qzuI1CZBHJAzyTyQB6Uv/CR3TeI47T7I4tHs1nKlcSrknJIBzx0xjOaOeIewqdjmmbSTLp7NpHi//QdPbT41/s1sGNl2Fj8v3sdxge1Zy2WnwrZPBH47hvLWPyFvI9PZZTB1ETYj2lR2+XI5rvIPFayTSxT6dc2zCAzxCUAF1HXI7H2NFv4rgmuY0mtZ7eGWEzRySdGAAJ6dBjufQ+2TnQvYVOxzOn6hpunatbagNP8AGU0sFk1mPtOnXEoYM4dnJKFixIHfAGAAK5rQLKFFt5NZtfFo+zag17FZR6XK0G8fcc4iLZxngN+XNelW3i21kKtPbzWsUkTTwySLxIigE4x35qxpniMahem0ksbm0kMYliaYDbIhOMjBzkcZBx1HvRzITozSbtscajaCnhm50NbDxcLeeYz+aNJnEsblgwKMIsAggEcfnVe6tdO1LQNR0zUbnxtePqBjLz3GlXBEewgqFQRBFGRzgZOeT0x6sKdiqMzyDUtG0rVbvUZ7i88YKupRQrexxaJMonaJQoJJgJHTOBgZPpxVy703Sb062r3fidLbWIEjuIBoNxlWUKA6t5ORwuMHI5PtXqeKMUAeV6hpei3Mt0Le98TWNlfbft9pDotz5c5UAbhmA7GIUbivXirDf8I5C+vyebrsS6zax2zqNHuv3SpEYwVzFzwe/cV6XtFGKAOLsfHXhfStNtbI3d/ttYkhDPpdyCdoCjP7v2p8nxU8HQuEk1KdGIzhtPuAf/RddjtGaNopAcUfi34JXrrEg+tjcf8AxFQ/8Ln8AA4/4SBc/wDXrP8A/EV3e0UbRTA4T/hc/wAP/wDoYU/8BZv/AIinj4xeAW6eIY+mebeUf+yV3G0UYFAHD/8AC4fAW0t/wkMWBz/qJc/ltpw+L3gMoW/4SKAAdQY5AfyK5rtcc0u2lcDjR8WPArLkeI7QcZwQwP5YzTh8VPA+0n/hJLLH1P8AhXYbRSEDNIDkv+Fn+CP+hlsOf9v/AOtTh8T/AARj/kZtP/7+V1W0E8gflTtox0H5UAcl/wALP8Ef9DLp/wD38o/4Wf4J/wChlsP+/ldR5MWT+7Tn/ZFIbaAnJhjJ6fdFJNAcv/wtDwPn/kZbD/v5Sn4n+CcZHiWwI9n/APrV0ws7bP8Ax7xf98Cg2Vrn/j2h/wC/YpgcyPij4IPTxLYf990f8LQ8E5/5GWw/7+V0v2Cz/wCfSD/v2P8ACkbTLBvvWVufrEv+FNgc6vxL8GMOPEVkfox/wp4+JHg84x4gs+f9o/4VuHR9Mbrp1ofrCp/pTToeknrplkf+3dP8KAMf/hYnhHH/ACH7M/Rj/hW5p2p2eq2ourGdZ4SSA69MjrUH9haR0/sqx/8AAdP8K5/4ZoI/Ce0DA+1TYA7fOaAOyozR2pp60gFozRRikAHpSUHgUA0XATnPQYpwpKXNNAIRS4ozQDQAlOoopoAooopgY/hgbfDliPSIVsCsfwv/AMi3Y85/dCtgU3uD3CiiikAUUUUAFFFFABXGfErP9h2HTnU7cD67jXZ1xvxIydH0wDqdVth/49QB2I6VU1Gxh1Kwls7gMYpBg7TgjnIwatjpVHV786dpc90E3mNeFzjJ6Dn60na2o4puSUdzHPhGwkSdJZ7uQzoqyM02WIVgw57dAPpTj4Ws2t7mOSa5l+0KiF5ZclFU5UA49cVkXF7qaz6h/aDosyaYZMW0rqn3zg9cgjBGc9uopb7Wb+TSLmGzVRDa2SG4maRvM3Og+4fUZyc9faobjbY7vZ19LS3t+n/ANdPClkq3H766aScxsZXl3MrJnawOODzTX8JWbom6e7M6y+b9o8396Tt24Jx0x29azLvxfNprLB5ERS3gjkcySEvNlQTtC524z1bH5c1av/E9/A17Lb2cDW9l5bSmSQhnDqDgYHB578f0LxRHs8TpruX18LWa6Tcad5k7RTy+czM4Zw+QchiM9R71YOiwG506YGRTYqyRqCMEFdpz+FZt34ivUe8ntbOOSyscCcs5DscAkLxjgEdetVb7xq1pqAiWCIIApEUsnlyyhl3ZTPyfmw6HpReBPJXf9f15HRaZpkWlabFYQF2ij3YLnJ+Zsn+ZrLtvDEb2Mdhdl2trW7M0KKww6nkKwx0BJGPaqkutPYaneGG3klea+itgst2SoJj3fKMEL06Dr1p03i2aytWa7toFnW8NqdspEYwobcWxnuBjBNNyj1BU6/2d3r/X3l+bwvZNcXEsQe3Fxam2kSEKqlSc7sY+971Ha+FbW3uLeV7u8uRbAeTHNLlEIGAcADpUmi+IotY064ucIvkMyuUYspwM5BIBxg+lZ9nq95Bp1g4j+03+qytIqSSFUjGM9cEhQoHGO9K0VZgniNYt/wBW/wAixJ4Qs3mc/absWsknmPZCX9yzZB6Yz1GcZ9at2mnz/wDCQXepTptUotvAqkH5ByWP1P8AKsHStZu7dJ4/Ka5vbrU5kSOW5JSPGMjcQSFHoB+FRQXl3NdDz5J4mOtpE0YuGIA2crnuvfGMe1HMlYt0q+vM+h34I6UtYPhyaYrfW00pkNtdvGrMcnYcMuT34b9K3qtO6uck48srBRRRTJCiiigAooooAKKKKACiiigAooooAKKKKACiiigAooooAKKKKACiiigAooooAKKKKAKGq2H9paZPaF9glXG7GcVmyeH43udOmWRV+xKynCDMmV28n9au69dy2WjXFxAQJUA2kjPORXM6dr1/JqlqiajbX9uwZ7oJalDCoU98/wB7A7/TnIym43szppQrODcHpqW7Lwc9pKgbUWe3jzsVIESQcY5ccn9OQKbbeD5Irvz5NRViqOqhLdUZsqV+cj72M5qxB4zsZLhUkhlhjcMVkdlI+UE8gHIyBxxRH4pivLS5mgt5o1WGR45gvmISoJ52nAPHRsenWi0EW5Ym7b/Igu/CM9zbWcA1CICC2W3IktQ4bH8Sgn5TUp8LTx3NvLDqMqbLIWcpC/Oy8/MrZ+VueDzSr4oW2Syt3gmurua1W5PlIqlgepC568E4GaefEVwNcWD7JL9la1Ex/dHzF6nJGc47YxnNCUBXr7evYpWPgue0nErX8Lbbd4RstQmdwxuPzcnnnPWrt14XN6NOjmugYrW3kglVY8eaHTYcc/LTofFaSSzRy6fd2zx27XIWYKCUHtng+x9DT7XxRBPcrDLZ3Vsrwm4SaZFCMoGexJ6c0RVOwSniZO/6FWLw1fyWRsr/AFXzbVYGgRIodh5xhmOTuwAOMf8A15dC8NzaXdedLdQShY/LURWqxk9PmLcknA9cU+DxVbuPMuLS6tYmhadJZkG1lHXoTzgg4qfTfEUd/em1e0ubaXyhKomVRuXvjBPI4z9RjPOC1O6sS3X5WraddjbWnU1e1OrU5gooooAKKKKACiijvQAUUd6KQBRRRTATHNLRRSsAUhpaKQCcUtIRQKSeoCDrS4poPPSnUIAHWg0UdqEwFoooqwCiiikAjdK5H4b/APIpqfW4m/8AQzXXHpXH/DL/AJE6P/r5m/8AQzSA7HtTTTqSgBKKKM0gDtRRjiikMKMUClzTWwhKWkpR0prcBaKQ8ClpoAooopgZHhnjw9Zf9c61xWN4X/5F6z/651sim9we4UUUUgCiiigAooooAK4/4hAtY6Io6trVoB/31XYVyHj7/VeHf+w9Z/8AoRoA64dKq6hZwX9lLa3KkxSDDAHB/A1brF8UyPH4bvXjd0cIMFWKkcjuKT2Kgm5JIrQ+FLGJZ/3t1KZ4vJd5p2kJXOerUXXhKwunYtJcxh41jkWKUqJAowN2OuMVQ1LxhNp+pXNotmjraBC48zMkgYDkAZ24yPvYzkYqzeeI763a6aLT43gtrhYWJl+ZtwXGBjAOXHf+dS3F6HSoYjR338x1z4P067kmZ5LxBMqrIiTkK20bQSOh/lVyTw9aT2t5BI0uy7KmT5ueAAMenAFZcmtT3PlRXEBhmi1COBxBOcNnJ64Bx7H86ni8TXD3MVqbELcPfNalDIRhFXcXBxzkYIHoetK8BONdK19v6uT3fhWyvLiWRprpEm2+dEkuEkwABkfh2qO78H6bdySh5LlIZmDSwRy4Rvw7fhTY/FDvp9jcm0UG5vBbFfN+6OeQcc9OlZ761d6rNpVwsH2exlvNsbrcMGkADAhlAHB9DnpQ3C1xxjiOrta/4f8ADG62gWjzCUtKGF0LrqPvhdoHTpjtTLjw5aXAcmSZJGuPtKyI2Cj4A446cDg1kabrdxBb20dvaPcPdXM0S/aLwsQV77ivT2xwM9elOn8bra20ZuoIILhp5IGEk5Ea+WQGbdtyRkjHHcUc0LahyYhSsmbthpMVhZPaiSadZGZpHncuzk9ck9u2BxWXbaAZdOtrW6mljksJW+zzwuN23PBOQR04IIqax8TRaj4Zn1aJEAiRyUDhhlR2PcH+tZ88GpnRLS5F7dsjRGe5S2GZpXbBVUzwoBPTgYHpTbRMY1Lu7tqXB4SsxapFHd3ayxztcJOsg8xGbBPbBHHcGprfwzY2oTEs5K3X2vLuMmTG0k8dMc1zctvc33hyDWpNXvxduyIy2100cX+s2cqMDdjr7g+lXprCRdZtdBXU9QFu0TXMkjzkySHOAu70GOlTeO9jV06mzn3v8tzc0Gynsbe4a6Kme5uHnYKchc9Fz7ACtncB1rjbiK+0LR5LqS+a7axufOjHmnLxEgFJPfBPPPNN1HxOlnqFxfMy/ZbfbaR+ZJsjMpBdyxAJAUAA8HvTUlFWMnQnUk5LX0+X+Z2uRRketcfYeN4tTAS0jgmnFwkDrHOSo3AkMG29PlPBAPH5yweKbtzB52mRoj3ZtHK3G4q/sNoyPfj8e9OcSPq9S2x1RZc4zS7hnGa4q08SanbaWZ7i1F3LJfNbRqkgDc7jj7oHGAASRnOTjpUz+IXsL28lubaYTrFB/o3nBlDv2XjH1PtSVSLQ3hqibR1+R60Vzdzq159n23djNayLcQoGgmDK+5h0YqD7EYH9aiXX7q2i1W5uIY/KtpQgzKAFOFyCSAMc59ecelPnQlQk1c6jcPWjNcRN4rlv4rKSzXDfbkiYRSZSUFSeCQDjp2FXJfED3EggkguLa5gvIYpFikUghydpLEcr6jg0e0iN4aotzrKWuaHiaTz3RbBzAl4LNpRIOGJxnb6dPzGM1UTx5Ztqa2hjCq0/k7jIM9cBivZSSOf0FHPESw9V3sjrsikJFYupXcsmr6fp0btGJS0spU4bavIH4msTSb+4vryeKfVdUSQXLRokNorRABuMv5RA98t6Uc6vYI0JOPMztc4pN64zuG317Vyrx6l/wkiaZ/bV4IXtWm3rHFuB37cA7OmD6UyFdU1Zr+6t9UaD7PO0NvCiqI/lPJc4yc/pjilz+Q3Qtq5K3z67HXg06sGGe8ttfiguZg8V1BlUA4SRMbsH0Of0rdU5FWncxlFxt5i0UUUCCiiigAooooAKKKKACiiigDP1ewGp6XNZmUxCUAbwM45zWbdeHILq706cSLELQOrKqD96GQr17dc96ueIr2XT9DubqFlWRANpYZHUdq53TdevX1CFDqFvf2xV3uHS3MXkKFJB6njIx+dZycb2Z00oVXDmg9Nf+CX7HwtLaYRr9WhRCkYS1jWQZHUvg5POeAOlVB4LkkaaS41BTI0MkSmK2WEtuUrl9p+fAOe3NWrfxlZSuvnRSW8TI8iu5DfKoJOQpJBwDx7Uh8UfaNLu7mG2mi2WzzwysodG2jPY4B6cEjNK1OxX+1JttW+4j1DwlPeWlvAL9AI7ZYD5lsHBIH315BQ/Q+lPn8KyvOjRalLEhsBYyEJ85Az8ysCNp59D2qWTxOtsbeAW091cPbiZvKVec+gzyeDwPzpD4guF1427WM/2P7KJiRHl175I6/7OMdadoAvrHTzKlp4Ou4GkL6hbndaSWw8u0CY3cBjhuT0/Krtz4Ya8Fqkt0BFFZvaOBH8z7l27gc8fkafD4oiJuFntLi3kit2uQkigFkH48H2NLa+KIJ5mWa2uLVRbm5DzoADGO4wT6ii1MJPEfcQf8I/qM9jJY3uqeZAYfKRYoAmDxhiepxjp09c1Lofh6bSrlpZZ7WX5dg8qzSE9epIJJ/z+BF4rtmLme1urVRCZ0MyACRR124PUZHHvVrS9dj1G4a3a2ntZgnmhJ1AJTpkYJHXikowTREnWs7rQ2F4p1NXkU6tTnCiiigAooooAKKKKACiiigAooooAKKKKACkyKWkxUgJSikpRSV7gJRRSgUkACgiloqgCiiimAUUUUAI3SuM+F/8AyJMPX/j5n6/9dWrsXJ2nHWuR+GHzeCID2+1XWMf9fElIDsM0ZoxSUtQFNJQTzRQxoKKKKQwpM80tBAyKBBSgikooT1AU9KWjqKKtCCiiimBjeFwB4ds8HPyVs1jeFv8AkXbP/crZpvcbCiiikIKKKKACiiigArkPHx/deHf+w9Zf+hmuvrjvH7EL4bH97X7Mf+PE/wBKAOw7VU1Cxj1GyltJ8+VIMNt4P51c7Vma7eXVjpFzPZQefcqn7tNpbLdMlRyQM5wP060m9NQvy6lC78J6feTTSytcAzMHZUlIXcOhx0z9asyaFazQTxSGQpPOs8mGAO5duMe3yiuP1LxFrsnhi/k/tHTI5raaMTSQQyxyRxsQACknKHPc9RngHmruseKdZ0m5nkB02a2sY4jdRJFK0jFgCSGB2xjngNkkD3FSuXcPrcv5np/X6HRf8I/Z+e0x8wu1ytyfm43qOPw5qVdHtV1ZtT2MbgpsOW4xx29eAM1iN4mv4r99NlS2+2tqawQhY2ANuw37iN2SwQMCRxnHHUUsPiXUJdKvLkpbCSLVxZIAjYMZlRMn5vvYYn06cUe6J4hvW/kW08K2MU8EivdbYZvPijMxKK2Qen4Dr+HU0tt4TsLeaGSKS62wymWOEynYrE5OBXOa14i1e+067u7XyoNLW6W3jdGZZwVcAuSDja2MY4POc9QJNO8RahbRTLEi3Ek2v3NoFuJXICAtgAnO37o9hzgei90f1yd7cz/q51EHh6ztWt2jEhNvI8se4g/M4we1RSeFrJ3Vw86SpPJcJIkmGV3+92xj2rCk8XatbwyadPHYtrYuTbhoo5WhA2CRX2DLnAYAqDkkHkCug0PVru80mWfUIBFPA7I5WJ0V8AHcqv8ANgg9/Q1XuvQFiZN3UiaPSLaLSJdNUSeTKjo259zHcME59az4/D7zafYLdzyw3dpCYRNbyFSy4AJz6EAH2rLttY1WLRdJEEsM2qawXnjlud3kxKRvxtU5wFKgAEc88Vmr4oey0zUILu/jt7q51Wa1W4luAY7UBV3MC5HyjJwB3YdMkhOSuL6w46JnYx6FYxaOmloJFtlYOPn+Ytv3nJPvS6roVtqk0MzvPFcQg+VLBIUZc9fr0HH+NcT9rurz4aJrH9q3ovbYSgtFcldzeacB8dcDGB6VvS2k2inSbuDUb2czXaRSrdXLSKyyDGAOmQdpH40rp9AWIle6fmWrnwxGulrpNorm1uJt93JJMS7Dgtz3JwB7Vc/4Ru0+wR2o81fKmM6Sb8uJMk7s9+vetpeRTqvlRr7WbtqYkXh22jaNy88kqXH2nzHfJZ9uOfb26Ui+G7NUiUNNiO9N8PmGTISTg8dPmPFblFLlj2F7SfcwF8L2ymMebcGOO7F2iblwHwfbODmpL7w3Z6hLdSTGUG5CBijYK7PulfStuijkiP21S97mB/wjNu8jSy3F1JO8sUryu4yfLOVGAAoH0GT6mi48MwXEs7NcXSrLOlwFUrhJFAGRlcnp0OR7Vv0UcqBVZrZnNHwjasxc3N7vM4uN/mLneBjPT9OnFPTwtbK5lea4kna4juHldhukKfdBwMbfYAV0VFChFdBuvVf2jFXw/AkbKHmO69+29R9/IOOnTj/69V4vCsMdwrpd3iQrObjyFlCqWJzyQNxX/ZJxXRUUckd7C9rPuYt/YztrGn39sufK3RSqe6N3/AjP4mrGmaXFpsUqRGRhLK0rFyCcn6DpWlRTSSJc5Nct9DN/stP7ZGpFn8wQGDZkbcFt2emc/jWddeF1ma5WK+uoLe6YvPAhUqxPXBIyue+DzXR0UnFMpVZrZmDDp9x/b6TSR7bO0txHb85JZvvH16ADmt1RgUtFNKxMpOVrhRRRTJCiiigAooooAKKKKACiiigDL17TpNW0eeyinEDy4AkKbwuCD0yPSqF54cW7vrSdXSKOKOSKVBH80quu372ePXvV/X5rqDSJDYyLFcs8ccbsm4KWdVzjv1rJHiBzcac8kn2eIJcfbVdMbWjUZ6jgfxA9xz0NZy5b6jVeUNE/6Ymn+Frm0YRvqCG3SNkj8u1RZBkYBLnJJA/P9KqJ4MugtwZdQgMs1s1uGhtBHnIwWYBvmrY0/wARG9uLWKbT7izF3CZYDMVO4DHynBOGwQcemfSkvr6RNcFr59xFF9nD/wCjweYS24jn5W4xScIpWNPrVRa338kZ2p+E7q/SJEv4VVYFhIltQ+Cv8SnOV/CluvC17JcAw6l5cZsfsj5hyx+U/NnPrtOPYjPNbEWorBd2lq5uJPtSyMkssYTlcHaRgckZI4/hNZQ8VL588jWt4wW1SaO3VUJkDSMi7eckt8uATgAj3p8sb3GsVNK1ytZ+DryAzs+oW7GWze2xHahAM9DweffPWr03hmSfYstz+6XTzZEKpzk4+br7Djmmr4kmgu9RFzayD7OsCxWyFWeR5M/dOcHnA68bW7VLJ4q8mBzLpl0LtJ0hNorRtId/3WHzY2nB5JHQjtS5IbCeLm3dshXw/qdxYT2WoaoJoHh8uMRwBdhBGGPrjA+tT6BoFxpc0ktzcW8pKBFENqkWPU5HJpx8TOtruOmXP2w3H2dbNWjLl9u/ru242kNnPT3pX8RzCGAro181zKzg2p8tHQIcM5LOF28jBBOdw98HLC9xPESkmr6M3l4pcis6DWLS40g6mJQtsqM7swxs253BvQggg/SsW58V3CaVfXB0e7tJYrR7mD7Xs2yKO52sSMZUkHBweM9K0ckZNpK51YYHoaNwzjPNc/8A2pcxeCZdUlVxcpZvPiUKPmClhwMis+y8QefdaYtjqsOotPJtuoY9jmJdhJbKfdwcA5z1xwSKTlYXMkdjRmsOHxGs1/8AZxZXawMSkN20P7qVsZwOcgdcEgA44PK5qS+KWlsL+eKwvIIobWS4hupYleOVVGQVAfvwQH2Eg9qfMh3OnpM1hN4iaO+isxpt9P8AdWa4hjQpCxAIDjdu6EH5QcZGcc1Xt/FMzwXkkmj6huinEUMCxqZJTtyQPnwPXLFRgjnNLnQX1OlyKWudPiqL7JbTLp188tw7xLaqi+akiqWKtltoPGM5xyCTjJA/iuH7DFcW+nX91NKzILWGNRKpQ4cEMQBtPB554xnIo5l3C6Oiorn5PFdmDCLeG6u/MRZGFtCWaFDn5nHUcqeBluDxxW3bzx3Nuk0TB45FDKw6EEZBp3QXJaKKKYxO9B60tIakBKd2pBS0IBtFLSUtgHUUDpRTAKKKTvRcBaKKKAGtyMVx/wALjnwFat63N5n/AMCZa7HFcd8K/wDkn1n/ANfN5/6VS0AdiaOtLRQAmKQ06kxSYCUUUVOowoPNFHemrgFFFHektxjqKKK1JCiiigDE8Kf8i7aD0T1rbFYnhP8A5F21yMfLW2Kb3B7hRRRSAKKKKACiiigArjvH43f8IyuSCdetcY9tx/oa7GuP8eDdN4WH/Uetz/47JQB146VU1KxttSsZbS7UtDIMMASD19RVsdK53xtdXdn4WvJ7ObyXjCkuM7gMj7uOhpSdkTJpJtgvg3SBZ3dsy3Eq3QQSyS3DvIwQ5UbicjFQ3fgfSL+R5LkXblwu8fanAdlUKGcZwzYHcHuetZ954r1iG+ns7azhnmskjE6JBM3nOyBsIVBCDngv1/Cl1HxZq1tb6nfRWVqLPT2j8xZi4kYNHGxXgYBBfrz9O9L3TLmpnSf2NZHWE1UxZu1i8oP/ALOc/nyefestvBukNfteE3Ibz/tQjFw/lLLu3F9mducjuPX8Kc3ivUGj1C/tba2bTtOmMMyuzec7KFLbewwWx3z7VmQa9fwa7rl0zeeA1pb2cBldY90uMccgHByxI65wfRNx6j5obHQT+CNHubyS4ZblRJIJTClwyxeZ3cIDtDHucZNWIvC+mwNG6pIpS/e/XMh/1zZ3H6HceKy7rxRqunRahFd2du93ZRJcsYNxR4SQGPPRgMnqelQXniOXUb2xe2JFl/bMdpFJFI6GQiJ2fcONyZwAOhxnkYo90d4LobV94U0y/Nw0omWSaYTmSOZkdHCBAUYcrwB0q7pmlW2k2ZtIPNdWYs7TSM7ux6lmYkk/Ws/w1rOo6yk09xbW8VskjxoUZi7FW4OCMAYx3OfaqNpZJ4lOo3Ut7qNsVvGt0+y3bxYSPKgYBxySzevIz0GGmugJxtddSaDwrFNottp+ozyFrNyLa4tZWhkROgwy4IO3g881oaV4d03SbWS2ghZ1kkMp+0N5jFiACcnn+Ec5rgIPtR+HsWrHVtUN3c3RhZjePhVE7L8ozwcKM+vPrWnrYuvDkOo2lpqeo3KTaRdXA86bzHt5EUbXDHkA5wOeoqHJJ7Ee0ja7R1K+GdNTw4+hBZBZMCCN/wAxy27731p2o6ZcXt7pSxlBZWsvnS8/MzKPkUDHTJyef4feuP8ADtlPqscXnT+KIHe1Li5mvCYHYrjIGc/xbh9BXYeEtSl1fwzZX0/+ukQiQ+rKSrH8SCapO5cZKWljbUYFLRRVmoUUUUAFFFFABRRRQAUUUUAFFFFABRRRQAUUUUAFFFFABRRRQAUUUUAFFFFABRRRQAUUUUAUtQtjd2yorbSsscnTP3HDY6jrjFY974VtbvXv7TOQJIXhuYiMiUFSoOc/LgEjpzkelX/EE13BpDtYSpDdNLFHHI6bwpaRV5Hcc/8A1xWcmvtJNayzN9miS3uHu43XGxoygOcjOBkkHjIIPeodupnJxvZkmmaHewXlvLqGoLdraI0dsFh2EA8bmOTubHHYdT34fqek6nLrCX+m6pb2n7gQuk1qZd2GJyDvXHWpLDXXuruCC5sJrM3MRlgMrKdwGMqcE4bBBx6e4IFXUNQuz4laxS7nggS0SYeRbiQsxdwc/KcDCij3R+6kP1DQbvV9C+xahfq1zuyLm2h8sqCNp2gk4O0sM575qO88MNJdzT2tz9mJs4beABNxjaKQurdeRnHH15q7BqX2W5tLG4knmkuVkeOaWIR5KkfJjg7sEkcchSazYvFTPdXEv2e5eNbSKaK2RFLSF5GVdrbuS2AcHGARkjnD0G7dRh8LX12t5JqGowTXdx5LI8driOJ4ixHys7ZByARkdTzzxZg8O3K2kIuLi2a4W6juHNvbCJCqHhAuSfxJNRx+JLiK61I3NpMDCYUhtFKM7u+eA2cHPHJOBg9hU0vitYIcTaddC8+0rbfZEaNnJYEq4O7btIBOSR0I4IIotFk+4OvNBuZLmS8tLtIbsXPnxNJHvQAxrGVZQRkHbngjtUF34f1GaK1n+12lxqMKurSXVoHjZWIOAgKkYKjHOfU8k1abxG62oLaXdC9acwLZ7oy5baGzu3bcbSDnPt1pp8SSbIUTSrx72TeWs8xq8aq2CxLMBtJxggnOfrhcsR2jYuLpEf8AYUmlyEmOWJopGjVUJ3A7iAAACck9KyptA1a/tbuLUdQtpGkspbSFobYpt8wAFmyxyflHTHetiDWLWfRzqiyAWqxmR3P8O3O4HryCCCPWsi68WTw6VfXDaVdWs8Nq1xCl1sxIo75VjjbkFgcEA8ZoaQS5bamnd6W1z4Yn0kSbXks2thJjoSm3OP1qvdaG06aTskRGsZ1kZgvLgIykfjupk2r3kHgmfVpI1S8jsnuNsqgKGCkjIDHjp36Vl6Z4nku9Qs4rXWNP1Tzm2zw26ANCNpJbIY9DgEEfxDnPFErdRNxLll4ZntL+CTfYmKGV38xbRfNkU52qWPQqT94cnA6cmq0nhK6nNwXmtYmks5rZnt4ShnZxgPIAcEj6ZyTyBxWpB4kjmv1t2s7uKGRikF1JGPLlYc8YOQMA4LAA9j0zXPivzdPvrqOxvLeKG2eeG5mhDRyqoPICtn0O07SQeKn3bFabIi1Pw3dahchhJbptMRjuUQpPDtIyAwPzA4PB4BbPIGKdfeHru6nZnlilt/tYuDbNuUSqF27W5wcHB9DjkdMXX8Q7NSSyTT72cblSW5hjUxxMRkBvm3dwcgEDIyRVO18WtcWlxOdJvy6XJt44EjUvIf8AvraMYOSTjj3AqXGDsHu7DNN8M3VnNYSTzW7G3upbhhBF5aEPGUCquTgDPqeBUlvomoWExmtpbeVjNcuUlBUESuHHIzypAz6jPSpv+EstjaW8y2l40s7vGtsIsyq6AllYA4B49ce9OHiiB7GG5htL2aSUsBaxwfvVKkK+4EgDaT689s9aq0LitFGdc+FLueV55ZLK8nktUiaS5t/uSjOZFA7Hcfl46DmunsLc2llDb5U+UiplVCjgY4A6fSsebxZZpHC9vBd3iSIsjG2gLeVGwyHccEcA8YLe1blvMlxAk0bq8cgDKy9CD0qklfQaSJaKKKsoKQ0tJjNSAUtJS4oATNBFIOtOoWwBSGlpKAFooopgFFFJnmkAlcd8LP8Akn1l/wBfF2f/ACZlrsc1yHwuXb8P7Ef9Nrr/ANKJKFsB2NGaKQ9aAFoo7U2huwBR3oxxSc5qGNC0UmT0xQM96EwYtKOtJSjrVLcQtFFFWAUUUUAYnhTjw/agcgL19a26w/CZJ8O2hI/h/rW5Te43uFFFFIQUUUUAFFFFABXJeOcibwwR1Gtwn/yHLXW1ynjX/j58Lf8AYch/9Fy0AdUOlU9S0+DVLCWzukLwSgB1DFSec9R9Ku1la/fS6fpE91DNDC8S7t80ZdcZGRgEEk9Bz1IpO1tRS0V2U5vCWkzyRySxSkrGkbkTuPNVBhd+D8xwOp5Pepp/D2m3Npf28kTCG+dWnAkIGVCqMf3eFXp6Vzjahq06aHPrFlbpPLqA8tAjoUTAAJG84bOeDkdOM1Si1XU9X1Hw7qFw9stnc3Uht4YQwdQMj5zkhjj6YNK6MHUgun9f0zqrnwlpN5dPPLA58wgyRiVgkhHQsucGprnw3p10dQ86BmGoeWbgeYwzsACkYPykYHT0rCs/EutN/Z19cpYf2df3X2ZIkDCWLJYAlicH7vIwO/4S6R4o1HVLy0shHbfaInuF1EKrYjCOUTbzwWPY56N6Um4lc0GbFh4csLBLlI45JDcrtmeeVpHcYxjcT0x2pIfDemW1nYWkUDLFYz/aIBuOQ/zck9/vHr61gr40vY7TQLq4hh2Xtrc3F0sanI8qPcAmTx+OarJf6zdeJvC8+pfYhFcedLELUuMAwsdrAn5sZXn17d6LxQnUh0/rb/M7HTNMtdKtnt7NNqM7SEMxPzE5NR6ZpjafPfhdv2e5nNwgBOVZgNwP4jdn3PpXIaJrWryWWl2OlpYwl9Pa5Y3IlcKVcqQCWyRkjqfxp8PjjVdQS0WxtYEke0W4lLwTTZYsQFCx8qOM5OeuO1HPEI1IWR0beFNKGgxaOYpBZRuZFAkO4MWLZz16saZH4U0mKG9i8uWT7ZAbeZ5JGZjGQcqCeg57VV1zVrmXwvabUktbrUZIbYqQVaEyEBvcYG7B+lYXxAvEtBYabb3S2n2eJ7vcZdmNikRKCSBy3HJxgHOOtDcUOUoxV7HbPZyWui/YtN2pJHB5VuZWOFwMAk4J44pdF06LRtHtdOiPyQIFz/ePUn8Tk/jXJ61fWGr+GdN1JmmnvZoitrb28joZZjgMpxjgMvPpg1S1Hww+leCJbu4vr19Qt4y+5bpwoYkcdeQMDr7+uKTaWtgc7apbI9J8xMgbgCenvTq4M2p8Ojw5cWs1yUnvFhmWSVpMiVPVj0BRfzruk+6KtO5pGVx1FFFMoKKKKACiiigAooooAKKKKACiiigAooooAKKKKACiiigAooooAKKKKACiiigAooooAqahaC9t0iLFQsscmQP7jq2Px24rKufDVtdancXrs2y5tZLe4iGcSBto3ex2rj349KseJJruLRm+wTrBcvNDGkjKGC7pUXkHqMH/AAqjBr37yCe5ZoIo7W4e7iZT8jxtHnqM4GWx2III4IqdLmcuW+pPp2h3dvfpdahqTXxgVktl8kR+WpxksQTvbAHPHfjmmanoWoXGtNqWn6qtm72ywOpthJkKzMDknj73pU1jrk097DbXenzWZuELweYyncB1BweGAK8e/U4OKOo3l2/imWyGo31rbJZRSqtpbJIS7PICTmNz0UegodhvlLF3oE2p6QllqN+ZrgPlriOMRnaSQwAB4yjMuR655ptz4bd7y6uILoW5kt4IoQkQxEYnLKeuCMkDGB0qzbX62s1pZyz3M5njkdbi4RUJ2kZVgFXBw3Hy9FP40oPEazXlzLsu3UW9vIluFjw3mO6qVIOctgZDEAcd84HYHy31Ij4UuLm2uxqGoJc3c7xyJK1sBGjJnb+7JIIweRnn1zjC2nhGWGC1ElzbCaG/W7drezESsqqQEChuOCeSTyTSx+JJLWXUpr+KSJIniSK3JTdll5+bOMd8k4AB6VN/wl9uIImNrO00tytqkMbRuWYqWBBDbdpAPOe3Ipe6SuRomutCuJblrq2vBBcifzo3aLcoBjVGUrkZB257c1n3nhCa8gjla7gm1ERvHJPeWonQhmz8qbgF2knGD04Oa1P7dfaqfYLgXbSmIW3ylshQ24sG2hcEHOe4HU4ph8RnaiJpt5JdEMz2q+WsiKrFSx3OFwSOME57dKPdKfLYsjR4ToUmlFQIXiaNvLVY87gcnCgAEkk8YrMm8Pajf2d7DqWoxzPLZyWkTQ2/lhQ/3mI3HcxwO4HHua1odZtJtHbU0kzaqjOzbTlQudwx1yCCMeorJ1LxLPb6RfzJYz2t3FavPEtyqkMB3wr/AMJZcjIPoKbsJ8ttTSvdMN34bn0rzdrSWpt/Mx0JXbnFR3WlNcPpTpIiyWUocsVyWXy2Qj82B/CobzUbm38GzahlluY7Myguq53Bc5wCV9+DWTpfiJb3UrCGx12HVfNZluYowh8oBCd2U6YbaDnP3qT5eoNxuXNP8M3VpqaTSTWJt4mYxiKxVJmznbvck5wO4Cknk+lVv+ETv5IryKa9tEE1pNbobW18rJcYDSANhiPYCtiLxDA9zDFJBcwxTvsguJEASVsE4GCSOASCQAR0JqtceI1l0e7vYkubaKO1e4iuWjV1ZQv3gA2CQcHa20n8yIahYdojb7QLy61NZ45bWKIvGzSeR/pChCDtVwRwdvcH7xHSq8vhnUPMYw3cBjF690sUsTFGDg5VwGGSCcg9OOh7bB1j/TWto7eeURuI5JY0BWNiAQCM56MDwMDviqOn+JnurWeWSyuNy3klskccRJO0nrzgYAOSSBnj0oahpcLRZHpPhy6057czXEMvlTzSkxQ7FIkHQAk4wf0x70Q6BqVj89hd24kM1y7CaJiMSvvGMNwQQPr7cEXV8SWskEDxw3MkksjxLCkeXDoSGU9hgg8k496SPxJbTW8UsMN1K8hkAhSE+YpRtr5B44Jx157ZotAEolC48OalJK0yXdpJPLbJE8tzaKxWVesigcc8/J0zj8ektIfs9tHCMYRQowoXgDHQcD8Ky38S2exHhjublTEsx8iBm2IwyCRjOcduvtWtbzx3MCTROHjdQysOhBGRWiSKViUUUUVQwooopAJjmloopAIKWk70tCAKSl70UAFFFFABSHrS0UANNcn8Nf8AkQtP/wB+f/0c9dY3auV+G3/IhaZ1/wCWp5/66vQB1lFFFAAaSg0lJsaCiiioGFFIKWiO1xBSjrSUoq0xC0UUVSYBRRRTAxPCX/ItWn+7/WtsVieEgR4ass90rbpvcHuFFFFIAooooAKKQnApokBHBFAD65HxzFqUj6HNp2my35s9QW6kjjZQcKjjv7tXXdqQgHmgDj/+Es8RdP8AhCr3/wACY6z9X1PVNatRb3/gS+miRxIFF4q5bkdiOxPWu93qOuKcvzDNANX0PNYpLu3EJj8A6gfJn+0Rg34bD4xnlv06e1QxJcQ3yXsfw71BZkm85MX64RjnJC7sAc5xjHPT09RI44603dk4pWQuVdjzK1e6s9Q/tCH4daiJgxZEN8hSNmySyoW2qeeoA61atdY1S01G6vofh3qEVxdbRM63MXzYzzjdjPJ6Yz37Y9FxS4osHKjyiyWWxuI5ovh1rBaFpDHvvUcKHBVlCl8bcHpjH40+0llsrm3uYfh3r3nWzO8LNdRts3KVKjL8LgkAdBXqG8ZxkcnA/wA/hQzbR0zRZC5I9jzaxvptMkgktfh9r6tDb/ZELXEZ2xltxH+s9e/WqjtvtLa3X4eeIYlt08pGiuI1Zk67GYSZIzzgn+ter4pDgdaLIXIux5tqmuanfaKbCDwJrlv5YU27KIP3ToQUIG/oCBxxxmnx61Ouo3GoTeANfkup1RXLeTIoCjgLmT5R6469a9G3CjAFFkVyrseUTrDPHFH/AMIL4qRIWkaMRtGm0uQW5EvTj8KtJqDJo8+knwT4se0uCTJvMbPzjoTL7D9fWvTRg0HAo5UTyR7Hm15rd/fX2ku3g3xJHaafIZfKEELM7hdqf8tRgDLHv1HHetseNrwDA8E+KP8AvxB/8errzgUdqLFJWORHje8x/wAiT4o/78Qf/HqP+E2vP+hJ8Uf9+Lf/AOPV1uRSjFMZyP8Awm95/wBCT4o/78W//wAepD44ux/zJPij/vxb/wDx6uwxRQBxx8dXYOD4J8U/+A8H/wAepv8Awn9xx/xRPivB7i0hP8pa7LAowKAOJPxElXOfBPi7j009Tn8pKd/wsIbgo8JeKycAn/iWYxk4xy1dptFG0ZzQBxifEKNkVm8K+LEJ7HSnOPyNSDx/bMrN/YHiYEfwnRpyT+S4/wD111+0UYxQByy+OrJiM6T4iXjPOiXPHt9ypl8aaex5sddX3OiXf9I66TFJigDAXxjph62utj66Jef/ABql/wCEw0v/AJ99a/8ABJef/Gq38UUAYP8AwmGmD/l31n/wSXn/AMapP+Ew0v8A599a/wDBJef/ABqt/FGKAMD/AITHS/8An31r/wAEl5/8apreNdIQ4aLV1Pvot5/8aroaQqDQBzR8faAOr6kPrpN3/wDGqafiH4cX709+v10u6H/tOun2ijaPSgDlW+JPhZSA17dLn1065H/tOoW+KngxBl9YZR/tWk4/9krsNozRtFAHGN8WfA6kBteRSem63lH/ALJQPi34EIz/AMJFb/jHJ/8AE12IVc96dgUAcaPix4EI/wCRktPyf/Cl/wCFr+BP+hls/wDx7/Cux2ijaKAOEvfiV4DvoFifxNagLKkg2huqMGH8PqBWbdeMvh1d391dyeJIc3Nq1rLGC21lbAJxt4bAAz6V6btHvRgelKyJcU9zzi1+IPgeK9iubnxdBcyQRtFEXUjaGIyeF5b5QM/oKJfiB4EOsSapF4tiilkgS3ZVUldqszDqp5y5/SvRvLUnJUZ+lNMMZ6xqfqBRZDsjzXVfHPgDWtNWyvfFMTDdkuisrEEFSOF4yrFfxpG8aeBZb25uoPE8URmjt0UJC2I/JZmXHy+rAEeg969J+yW5GDDGfqopv2G1PW3iP1QUWQcqPNZPFXga6Ez3XiiOWeSSOYuYG2hkXAwpXGOuQfWnx+IfBP8AojHxJAZIbxbtykOxXYRlNoXbwvOe5z3Nejf2fZ4x9lg/79j/AAoGn2Y/5dYf+/YoshciODvfF/hSaY3Nr4nt4LsSGSJ2hZ1GUVCGXjcPlB6g+9UrjVfCM8q3UPiS1lu8sJJr63a6DKWL7QDjbtJIXHAHGK9K+wWf/PrB/wB+x/hSf2fZ/wDPrB/37H+FHKh8qOM/4SjwWNAbR/7ZjW3aExFgGDc9Wzt69+nWsy88S+Hb+yvIL/xfZmWa2ktomFsVWNXxklc5Y8DuBxgDvXo39n2f/PrB/wB+xR/Z9n/z6Qf9+x/hRZA4pnFar428I33h6401PE9lC8sBiErqzBcjGccZ+maiuPGXg+e60uRfFenRmxcsdxHzgoyYznjrnv0ruf7Nsc5+x2//AH6X/Cg6ZYE5Nlb/APfpf8KOVMTimedWHiLwba3iSjxVoPlQkmJY440kIxgB3Oc49V2/41W1fwtcQ30U/jXQUM9rLbo1sqw53qAXlAchyMcYCjk+temnStOPWxtT/wBsV/wpP7H0w/8AMPtP+/C/4VLpx2DlVrHB3eveGb7VFuV8YeH0hJQht8YnTaQdqybh8pxyCCeTzjFVTqugosyw+NvDr/6ZNdRx3Dq8eJCSQ6iUbipJweOO2a9F/sXSiMHTbM/WBf8ACk/sTSv+gZZ/+A6f4UeziHKjjNH1rwppvk7/ABdoMgjknkQJdRRj94c4xuwMcgCq8Or6FYqHsPG/hpLhpZ2cz3Mbrtlk8zhRIMEZxnv+Vd3/AGHpP/QMsv8Avwn+FA0PSR00yz/78L/hR7OIcqOFudX0KS58yPxx4XcSRIkzXUkEj7l4LqRIAMjHBBAIzXR23jTwfbwJEvinQgqAKuL+EcD2DYrX/sTSv+gbZ/8AfhP8KP7E0r/oGWX/AIDp/hVKKQ7Izx468Inp4p0Q/wDcQi/+Ko/4Trwj/wBDTon/AIMIv/iqut4e0ZyC2k2Jx0zbp/hTP+EY0A5zomnc9f8ARU/wpjIV8Z+F3A2+JNIbPTF7Gc/+PVIvivw68ImTXdMaInAdbtCpP1zTW8I+G2GDoGlkf9ecf+FMPgzwu33vDmkH62MX/wATSAtJ4h0WRyiatYswAOFuFJwenerP9o2Wzf8Aa4Nn97zBj/PIrI/4Qbwnnnwvop/7cIv/AImnf8IR4T/6FjRf/ACL/wCJoA2RNEWb94vAyeelPWRHUMrBlPcVhDwP4TBJ/wCEY0Xn/pwi/wDiaX/hB/Cf/Qr6L/4L4v8A4mhKwG7kUZFYX/CEeE/+hX0X/wAF8X/xNH/CD+E/+hX0X/wXxf8AxNDA3cijcB1IrC/4Qfwn/wBCxov/AIL4v/iaP+EH8Jf9Cvov/gBF/wDE0AbuRRuFYH/CC+Ec5/4RjRs+1jH/APE00+AvCJ/5lnSB9LOMf0oQG+5G01yvw0Jb4d6MxILGJixHqXYn9atr4B8IqwYeG9LBHI/0VP8ACtqysbXTbSO0sreO3toxhIo12qo9h2oYFiiiiiwAelNxTqKTQDaKKKhpDQgHXNGMUYGc0uM0lHQA6UA0UU1oA6ikpa0QgooopgYvhQFfDViD18utqsXwqCPDOn7uvkg1tUPcbCiiigQUUUUAI3SvBLVrqw0Hw7otwqm11Kaz1CzcqCqsWAljI9mdG5H8R5Jr3p0WRGRgCrDBBGQRVBtA0l7a0t3061MFmyvbRmJdsTL0KjGBj2oA87n8W+I0t7rxHHdxHT4NUFiNHFsDK4DhDtkz/rDnO3HaopvFnipI77U/t9mLO116XTUtjbfM6rIQCWB44wMYz1Oegrvm8H+H21/+3DpcB1Lj99z1HRtudu7/AGsZ965/xZDY6SNP0q08Owag2qag1z5LXZgUzj5i5ODk98dKAOJ8QC80y28Y6taqZrW9uLzS7uPH3WaNRC49977TnjB49T0+g+Jbq0sXtFmiW007wzb3SDYPlcR8kn04HHsatPB4gex1CzbwHZmDUXeS6T+3MeYzABjny8jgDpjpWbfeHb7UVshd/Diwk+xQi3gP9ukERgYVWITLgdt2cHkc0ANPi3xBqUSpbatY6b9l0aLUbq4urcskhcZxww2LjHIBOQeKi1fxHd6Nda5rVr5M99/ZtjiREPlFnbGecfLycZ7kZqa98PahqEGnQ3fw6s5I9OiENuDr7DbGMYRjs+deBw2R19TV2Wy1q5lvHm+H2nv9shS3nRtaDI8afdG0x7Rj2APA9KAM+Pxh4ttoZdOvYY4r24ure2tLq6jjQxmXccyRpI/AC8c857dKnv8AxX4k0ZdU0ea+0261SKS2W1uSghL+ceVERbDuNpwoYEjPpgttND1Cz0O60aD4c2Ys7o5nQ66Wdz/vlC2R2547YpLfw/fQaJNo6fDm2+wzSCSRW10s7MMYO8ruyOMc0AZ8+v6jqUGi2+sgS31t4ks0eGW2e2miVw+0uiuV5wSpDMpHXmor7W9c1g+H9Rub+3+wT+JYoIrKGJkkj2SNgu275htVsqRjlWHoNS10O/s7S2toPhwqx214l9HnXtzecowrFjy2Bxgkj2qNvDdwda/tcfDUrei4W6DrrwUeaDndtB29cEjGD3zQA3RfG/i/Vdctrkacz6NcXvkHbbARxR79oYTeaSzDuNgGQcVofFAmXUPDVt9mubtZ7mQNaW9wYWuAEB2hgRg8Z6jpUEGk3tvrx1uL4Zxx6huLhhq8ewMRgsE+6GP94DPJ55NXb2XXtT1Kw1C8+H0r3Onsz2zjWoxsYjBOAcHI9aAMTw5oNjqa+Ilv1v4LGzeNotLlv5zJayrGSzFw/wAwbdwNxHH0rf8AhXo8Efhi01ljO+oXSyJNI9zI6solYDCMSq8KvQCooG1m31HU71Ph5crPqaqt2y6zERIFXaPlLYXgkZXFS6TfeIdB0yHTdP8Ah7cxWkIPlodXhcjLEnlmJPJPU0AczeeI9b0zxbrjaRJFvvtes9Lj+1Kzxx/uZM8Aj+ILnFWbvXPEd9DcadcXdm2pWGu2tvBcJEyROSSRvQMSR0yBg4P41Y/su8N5JdH4a3ple/TUmb+3oz/pC7trgeZgY3H5fu+3AqwbfUXuZ7kfDi/86e8jvZGGtQjM0f3W4k4xnoOD3FAFDUvE+qSXF74f1n7PNd2WrabD58DSRJIJzuxtUggqFJ6kHIGDjJqW/iPXvD1t4p10XNrLo1nr06zW0iMZ3BkQHy23YAClcDH94mtm4067vNTn1Gf4c3zXc9xb3Mj/ANsQjMkAIiOBJgYBPA4Peqo8Ouut/wBrj4b3/wBsNybpj/bcRRpS27cU8zbwTnpQBl3N5qksS/2dKbeV/G89uu2aQhiA2C+WPyfKSUGB0IA6Vu3njLXxb6xrNm1iulaReGzmgmDCWZo2USlSCQuWJC55wASOxju9EuL2xms5vh7qHlS6g+pHbrUSkXDAhnBEnHBPA456ZovdEm1HVV1K6+Hd884KMw/tmIJIUxtLKJMNjA6jnHOaALEHirxVqUut3Ol29k1jps0qbLhXWWQ+UCibc4BVzljn5gcDGOdDwX4l1bVtUubHV57VZ4oVkNp9mlguIjnB3BxtZeRhlJ7dc5qpHBqEdtqlv/wry7aHVJHlu0bVYCJGYYY/f44HbFQaDYX3hu7kutP+H+oC4kjETSS6xDIdg6AbnwPr1PfNAHpo6UVyJ8S+KAP+REu/w1G2/wDi6afE/igD/kQ70/TULb/4qgDsKK40+K/Eq/f8BaljuReW5/8AZ6Q+MtdVsHwJrGOxE1uc/wDj9AHZ0Vxp8aauFz/wguvkDOcGD/45SL441Ekf8UR4iAxkny4T+X7ygDs6K44+Ob0DnwV4lzj/AJ4Q/wDxylHjm7zj/hCvE5HqLeH/AOO0AdhRXI/8Jzc558F+KB7/AGaH/wCO0HxzcdvBnig/S2h/+O0AddRXI/8ACcz/APQneJx/27Rf/HaP+E5n/wChO8T/APgNF/8AHaAOuorkv+E3n/6E7xP/AOA0X/x2l/4Teb/oT/E3/gNF/wDHKAOsorlP+E1mA58JeJR/26x//HKafHEgIH/CJeJjnuLNMf8AodAHW1l+IpZIPDeqSxMyulpKyspIIIQkEEVjnxwVHPhbxL9BYg/+zVWv/F0WoafcWk/hbxQIbiJ4pCLDkKwwcfN6E0AcRos89trHhr7JdeK1uLmWP7Q2p3EptJkKfvPL3HBPPy/hjnGdux+LttdeIrXT2jtFju7lbWOETMbqNmOFd12BNpOOAxIz+Vp9Z054NJgPhjxYE0xka3/4lpP3V2jPrxVC0Gi2VzDImi+NVtoZzPFZNaSeSjkAZwOSOBgZIHPHJyAXtC+Jkmt+Io9LNhBG8sjRGBbr/SbZl3ZEqOqgkhScIWIweoBNZOl/EZtH8LaKotJ5Guop5Y5dU1FpDIVmZfKEvlkvJgZG5VABXng0tjbaDp99ZTrpPjeaOxcvaW8thK0cJPphQzf8CJxUcdjoUFpbQWmm+ObUwW723mJpjEyRM7OVZWjK8M5IIUEcc8CgDobTxXrN7r9vJbWStZS6OL77ILlXdiT1UhdrN2C7wpBySOBVfS/ikmox37JZ2sjWmnTagUtr0y7RGAfLc+WFVjkfdLjr7Zznj0QwxwR6L41igWxfT5Ik0xiJoXJJDFkJByc5UqaiitNHQyF9P8dyF7B9NJfTTxAwxtAEeBjqCOSeuaAN+P4hXUBhfU9Ea3gudObULd4LkTMwVdxQqVXB4HfHzDOOQLH/AAmmoWemS6lqugtb6etol3FcRXYlDbiAsbZVdrYKk9V68k9cG5Oh3UNjDcaB4weGzsG09U/syQB42UKS2FzuwOoI5qBI9G8uZLvTvHF6r2a2MYm01wIYlYMAoRFGcgfM2ScDJoA6Pwj8RLPxXqkumxpCk6wfaAYLnzlKZAIJ2qQwJA6Y9Caz9Q8XS6D4x8U3F1NNLY6dZWsht/M+Vd7YJA7HnPvTdI1TTtJvmvmtvGl7cGEQKbnSpNsaAg4CpGq54HJBJx1qhrH/AAjmsXGtS3ln4vhbWoIoLhV0mUBVjOVKfujjPfOfwoA0tf8AHWrWOj64v2FLHUdPWGQP53moEkYAdUHzDIBGMehp2v8AxRtfDuo/2bcWe66hije6U3ITYWVTtTIy5wc9unvWfqt54U1iTV2ul8Sw/wBpwRwzn+yZ9qCM5Uj90TnPXOR9Kq3154XvLp7wa/r9pdXMMcF7LDpMytcBBgOP3PyPjjcvTJwBxQB1cnjp21O4trPSJ7mK2t0uZ7gTIixRtHvBIJyfTAz07VFpfj6a9vdKju9DvLG01Tizu2kSRXIGeQDuUHsSOcj61iTa/wCE7ZtdvrS/1OS61GyW2EUmnXG3KRlVwTFnJzyTWV4c1Dw5Da6Lca1rWqTT6dFut7JtNm8q2lYEMQUi+cDkDJIAoA6Kb4qLa6Rb6nNoN9HFeFPsgeaL9+CDuYHd8qg7Rk/e3jA64qyfE271SLSZtF0uZvNvvs08DyxZZgqsEBzjkNnd04qtcal4Ll0LSdOj1rUo59KQLaXP9mTswwADuUxbWBAGRioJb7wv9ktAniXWPtdvem++0yaXcPlyMYC+XtVRxhRwPSgDqB8RIR4sTQJ9MmhllnNurtcRMxPGCYwxdQQQQSBkVmaR4y1jUtOt57oS2Rk1xLNHURyeYpLbo8Z4I24Ld+1Y0UvhOPU7a9j8Qal5dtfNeRQNo0uNzElgxEQZvbnj3PNTWd54Ts44Yhr+otBDqo1SJH0mcFW+bKkiPkHd17YoA6X/AIWNAGmu5NKvY9DhuWtpdVaSMxqwYJkqDuC5PUjuM4OQGzfEYQz3RXRL57G01BrC4vA8exZAwXhd249R27jnJxXNF/CbS/ZD4j1A6M139sbTjpsu13zu2l/LyVyAdp9KnlvPB7aXqlidculXUdTOotKdPmHltuViq/Jj+Hr70AetjpRXJD4leEgv/IWA9jbyj/2Wj/hZvhHGf7WA5xjyJP8A4mgDraK5Q/EnwiFDHWoQD6o4P8qQ/EzwaM51+1yO2G/woA6yiuS/4Wd4L/6GG0/8e/woHxO8Fn/mYbT/AMe/woA62iuT/wCFm+DP+hgtP/Hv8KX/AIWZ4M/6GC1/8e/woA6uiuT/AOFmeDP+hgtf/Hv8KQ/E3wYBz4hsx9S3+FIDraK5H/hZ3gz/AKGKyHPcn/CpF+JPg19uPEumgscYacA5+h6UIDqqK5hfiJ4QcMV8S6VhSQSbpBj8zTx4+8JM2B4m0jOcc3iD+ZouB0lFc3/wn3hIEZ8S6TySB/pae/v7f5zUg8deEyAT4m0YZ9b6Mf8As1K9wOgorAHjjwmenifRv/A6L/4qnDxt4UPTxNo3/gfF/wDFVQG7RWD/AMJv4U/6GfRf/A+L/wCKo/4Tfwp/0M+i/wDgfF/8VQBvUVhf8Jt4Vx/yM2jf+B8X/wAVWxbXEV3bxzwSJJDIodHRgyspGQQR1FAEtFFFIAoooouAlFJ3oqdEACg0Cg0LYAoopaB3DBpaO1FUhBRRRTAyvDn/ACLunf8AXBf5Vq1k+GQR4Y0zd1+zJ/IVrUPcAooooAKKKKACiiigArj/ABUM+NfBv/X1P/6JNdhXJ+Iv+R68HD/prd/+iDQB1fasfxBqsml2aNBGGuJn8qLcjOobBOSF5IAB4HJrYPSqOp6Va6rbiG6ViFYOjKxVkYfxKRyDyeRSeq0Kg4qSctjiNS1PV9Vs7Szctb3BulieSNJbdJiVO0ru+YLwcjnkDnFXk8S3y6r9nMUAtI5ltXX5nk3Fgu8uuUA5ztOD9DwNyDw1YwLEF89zHOJw8szOxcDAySc4xUP/AAh+nC8N0Gugxn+0eX9oYxiTdu3bM4yT3qeWSeh1e1oNctitD4gu5J7eya2j+2NePBIqk4WNRkuP+Alfzqjput3kNvawW1uJZLm6njHnzscFT/eweOvGK6ZNFs49Wl1RU/0qRNjNnjHHb8B+VQw+HrKCS2eMPm3keRMvn5m659qdmSqlFaW/4fUwm8ZTC6kRbMyxQy+RIsYkaQkcMy4UjGexIJxUy+JNSZRMbCAWgvfsjMsx3nLYDAEcdR3P4YzWk/hTT3vzd7rhN0glaBJ2WFnBzuKA7Sc9eOe9TL4es1tTbqZRGbkXRxIQd+4N+WQOKXvdxudC2kf6+8pW2tahJr39lvYwEJ808sU7MIlxkZyg5PHAPen3Mr3niiCzDSJBa25uG2yEb3J2gEdwBk/Uj0pbPwlZWN+l5DcXyurFin2pwjk/3lBw3XuKsT2DRa/HqUWGEkJt5lZ8AAHcrAY9cg+x9qXvWIbp8z5e34nHaFbzXc9vcSNr0n+kf61L0+RgNxlSc44GRjvTYIZb7WL6OVvEbob+SIS2l0RDEu7+Lc3GPYHjpXSweDrK3uElhvtVj2OHEaX0ixnBzgoCFwe/HNa9lpsGn+f5O4+fM077jn5m6/hxSjB6XZtVxMHKTgt9jkbq6vLMa1pCXUzzyyxmzdpW3/vCMqD2C9iPetjTlk0/xLLpxlllgltEmXzJCxVlwh688jB+taF1otnc6pb6jIjfaIBhSDgH0z64ycVHbafOdeudRuAo/diCAA5OzqSfQk/oKai0zKVSEo2XbX10/wAjZXpS0g6UtaHMFFFFABRRRQAUUUUAGKKKKACjFFFABRRRQAUUUUAFFFFABRRRQAUYoooAKKKKACiiigAooooA5zxZqNxptpaSW9ytt5lyEkkZN2FKtk49uv4VmaV4imjnvWu9Rhv7GCDzDPFB5QDZ+7jPJIzXQazpTaobHEyxC3uVnIKbt+Afl6jrn3qhc+GPtN/fSGdYoLq3ETRxxYZSOQwbPqOhFZtTvdHXTnR5OWe//B+/8SC28bWMsczNFKpjgM4AdH3AHGOG+9k4wcfXinXHiRpdEurqK3uLVkjR45ZEDqwYgcYOCeemaLbwxdLaXEVxqSOzxeXG8dqibP8AaOOSe3UcfnUEXhCdbS+ie+txJdKqgxWwRRhgSSARknH/AOul747Ya/zRan8V29vqElh9luZ5YY1ebylBYAgEkJnccZGcDuKYniWQalqUctjcmG0iWRFjiy7ZJA4B/i6j6HOKi1bwjcapcv8A6dCsDhQN1srSRYGCUbqM/wCcjin3nhe4uJ9QaK/WOO7hijwUyylCMEnPPf8AP2FF5glh7avf/gf8Esf8JVbJbX0stncxPZhGkhZV3YY4B64/PGKfF4nth9qFxa3Vt9miEx81V+dT6YPXkdcdRWWPBt0bHUIXv7ffdxxLmO32Kmw56A+lXtR8NPfT38ouI1FzbLEgKZ2Mrbgx9RntReoLlw97X/rT/gj18WWvlXDT2l1BLEqnyZFG589AuDgn8eKv6XrUOoSzQNDJb3MOC8MuNwU9G4JGDWRceHdSv7OeK/1VJHJjaALbgJGV7kZ+bPetHQ9Hl04SyXEkEksh6wwLGAv4Dk5oi582uxM1R5XZ6/Py/wCCbXFLim4pea1OYXFGKbuNLQAuBRikooAXFFFFABiiiigAoxRRQAUUUUAGKaYo2+8in6inUUgIvs8B48mP/vkUw2FmylTaQEEYwYx/hUw606kBTbSdOf7+n2rfWFT/AEpn9h6Sf+YXZf8AgOn+FXgaWgDP/sPSc5/suy/8B0/wpf7C0g/8wqx/8B0/wq/RVIDP/sLR/wDoFWP/AIDp/hR/YWj/APQKsf8AwHT/AArQooAz/wCwtH/6BVj/AOA6f4Uf2Fo//QKsf/AdP8K0KKAMi+0TSEsLhv7LsQRGxyLdOOPpUHgj/kQvDuev9mW3/opa0dYx/Yt9k4/0eTn0+U1n+C8DwRoIBBA063Ax/wBc1oA3aKKMUtQCiiihgJjmkPWnUmKTASgUYo570LzAKUCkpR0pRAWikJxSiqQBRRRTAyvDeD4a0sg5BtIiD/wEVq1j+FV2eEtGXGB9hh6f7grYoAKKKKACiiigAooooAK5PxHj/hOvBuf+e13/AOk7V1lcn4jG7x14O5xia7P/AJLsP8/SgDrD0rM1jUWsIE8tA0sr7E3AkA4Jycc9u1adUr/TbfUYljnDfIwdWRyrKw7giple2hULcy5tjAm1fVJI7QRxJFKZ/LfcGVJARwQSM49e4q7JrF7GL2X7HGYLVimWlClj8vrwAM5P6VOfD9qbdYvMnBWXzRIJDv3YxnNSyaPbTWlzbSbzHcyGR/m5ycdPToKyUJp7mzqUnZW/q5mReIZfs9xJNFF/o4SR2Rmx5ZPJGR259qlk1N7kO0P+pW7jgRkcgscjd26c4/CrMGgWcKXKbp5BdJ5cvmSliRgjqeR17VJDotpBZQ2cYcRxSCVSWyxYHOSfrRy1AcqS2Rk3Wr3sllqT+SscNs7RiRZSrEggDtxwTk/Spr3Wby3nuVht4ZI7aNHdpHIJBHTgdf8A69XzodqbS7tcyeXdSNLJ83OTjOPTpTptFtpmumZpM3MaxyYbHC9MfnRy1e/9a/8AABSo31Wn/Df8Ex7/AMVG2unijiiYRKjOjOd7bhnCgAjp64rS1S8b7LbRwllN1Ise8HBRTyT9cfzpk/hmyuHdjJcoJECSLHMVDgYAz+XarOoWHnwW/kgCS3kWSMZwCR2PsRkU1Gpyu7BypNrlRgX1zdHXrqFTqUkSIm1LRgNpxznNTahDcoumvHe38ZnljhdWlAwCpznj73FaNxoFvc3j3f2m8hlkADeTOUBwMDpVmTS4ZYbWOSSV/szrIrM+SxA7nvU8krO5TrU7xt0Wpz180tprSWj3eqvAtsJN8RLsWLnrhemP6VNYXd4+n29zJPIwF9sUPjc0bEKA+O4JzW8LCL+0Wv8AJ80xCHnGNoJP581RbSPJEEFtjyPtX2iUMeeucD/gWKHCcXcFVptKLX9dTbXpTqYp47U8V0HKFFFFABRRRQAUUUUAFFFFABRRRQAUUUUAFFFFABRRRQAUUUUAFFFFABRRRQAUUUUAFFFFAGbrN21lpVxcIwVkTKkjIz2rn7DXLs6hGkuoW11b+U0twyQlfIULxk5Oecccd639V099RjhiEwSNZlkkVk3B1H8PUY5/lTr3T47vT57QERiVNu5QOPQ1lJTcrpm0JQUbNatlCDxHC0oFzazWkbxNMJJsAbVGST6cc1JB4hhnEjva3EVukZkE7AbGUe4PH0NQpod45ee51ES3SxmOBxCFWLPU7c/N+NQWvhu8thdst/Es8sYRHjtQgGD1YZ+bsO3epvVLtQsydfEXn2c8qWtxEFt2mjldcow7cg4z7VWk8RXFrcRiSCS4QWazSeVHg7j+OAMDP40Q+FZEiuw94he4CqTFF5a7QwLcA/eIGM9qku/D15Pe3EkWpLDDOixMghBOwDGAc9evNQ3Wtc0X1dPy/wCG/wCCTtrkZurZ94itjbNcSmQche39asadrseoXTW32W4gkCeYBKoG5c4yMGql14bE8V1GlwEWWCOGIbM+WFOfXnJFW9I0g6csjyPA8rHGYoVjAHHHHv71cXU5rPYyl7HkutylrGrzW+prZQXdtaAReY8s67gecBQMjnvSWevzRad5t3C9xcNMyRLbR4Mqj+IAnp71dbR1k1C9upHjczxrHGGjB8vAI79azpPDEogs1iuYGaCMowmgDowJySB1z+NZy9spNouPsXFRf9f09C83iW2FnDKsM8kkxYLCq5fK/ezzgY+tB1kzNZNEHhE255EmTBVV65yeOe/NUr7w3cXEEUENzarAsZBSS1GN56uCMYNWIdCuYEXZeguln9nVmTPzE5LYJ6dOPaqUqt9US1RtdMkj8RQTlgttdgFC8TeVkSgDPyke3TOM1DaeJMadHLdW032iV28uKNPmdR/EBnoARk1Ws/DF3bm9ke8hDXEDQhYYiiAnqxGevA5GO/rSXfhy+ufsq/arYxw24i2GIlQ394c+mBzmlzVUr2KUcPe19DSbxJafZrWaKOeYXIYxrGmWO3rxTv8AhILVrKGeOOeR5s7IUTMhIODx7Y9aistIe0lhfzUYQ2ohQY6Pn5m/Gqg0PULd7aSyu7dZYoPKZpYiwyTksvIpc1fsLlo7XL3/AAk9i9nHPAs1wzgkRQplxg4OR2weK07O7hvbVLiFsxuMjjFc9f8Ahy6ubpZ1uLZpDCsbNPDuOR/EACMd/wA66Cxs47K0jt4lVUQYAUYFaU5VG/eRnUVNRTi9SzRRRW5iFFFFABRRRQAUUUUAFFFFIBo606mjrSk4pK4C0UUU7gFFFFMAooooAo60SNDv9vX7PJj/AL5NVPCi7fCejgMGAsoQCBjI2LT/ABRIIfCesSnOEsZm4PPCGn+HUEfhzTEH8NpEv5IKANOiiigAoopDSYC03GM06kPWkAgPHNKCKbjjFC0DHEUCjNJk0LcQvelooqrAFFFFAGR4VG3wlowzk/YYOf8AgArXrF8Ivv8ABuhOerafAfzjWtqgAooooAKKKKACiiigArltfQt448JkAfLJdE/9+SP611Nc3rK58a+GTzx9q6f9cxQB0Z6Vja7qFzp6WjW0aSPPcpDhyQADnn+VbXaqd7p0F8bczbv3EyzJg4+YZxn1HNHoVBpSTlsc1L4nvLVprWW2ie9SdYQ0ZZo/mXdnH3jj0qaHxFeCSFLmyKj7SsEkmyRV2v8AdYbgD1ypHqRWlc+G9PunmkkEnmSyLLvWQgo6jAK46cUq+HrRdNksS8zxSMGZnkLOSMYO4854HNRaXc6OejZWiY/9qXV7d6RMVkiSe5m8tUkK7o1HBcd89cdOlIniW+OnC8MVmizz+Rb75CNz5YEkdT0+6uTwa3/7FtN1iQrKLIEQAHAAxtwfXiqj+FdOfT4LL9+sdvK00TJKyurksSQw/wB4/nRaQlUpO11/Wv8AwDLj8U3rWsZ+yQeeb82h3MyIcLndyMr2zkHpR/bVzcXNtbXEXk3UOorDIsUxCspQkH3BHOKdqHhFBFa21k0wiN5587tcMHGV2llbrnp+Nadr4asbaOFVMzNFP9oDvIWZnxjLE9eKVpvqW5UFql/X3mavia/2i5axhFqLw2rDzSXb5tu4cY46/wCFJF4snnvIxHZbraS58hdoYv1xvzt24/Gtj/hHrL7J9nzJ5f2j7T97nfnP5ZqCHwrY298LqGW7TEnmiFbhvKDZznZnHWhKd1dk89C3w6j9Rlkl1bTrJZHjRy00mxsFgmMDI7ZIz69K5KbWr6xn1cTzzGC4lmgt3BJMMigkAZ7EHjHcCux1Cxmk1LTry3KlrdmWVWON0bDB/EEA/hUT+GtOuLS6tpUZ0uJ2nck5KuepX0/+uaJRk9mOjVpQspK/f7zBfWbnSJVnvJXeC709Xtw7ZBlVRlfYnIPfrVe7a+spNJtLm61V2a3Z5haEtIXzn34HT8q6q78PWN7FYxTq7LZkGIA4zjHB9RwM1ZbS7d9Riv23edEhReeMH2pOEu5SxFNa8vf/AIBy9nd6pBYadd3clyv+m+UUnG1mjf5RuHcg12kf3aytSsZ729sVxH9mil86UnOWZcbAP1J+layDAq4prQwqzU7NKzHUUUVRiFFFFABRRRQAUUUUAFFFFABRRRQAUUUUAFFFFABRRRQAUUUUAFFFFABRRRQAUUUUAc94o1KXTba0MV0tsJZxG8hUNtXHJx7VlaZ4oZBqU019FqFpaxLIJoohGcn+HrjnpXRarpf9pSWbebs+zTibBXdux261n3PhhLu71GRpgsN7EqFFiAZSuMHPfp0IrOSle6OunKj7NRmtf+D9+xVtPHVhdJdFYmzBH5mElSTcMgYypODyuQcYzTZvFX2vQ7u9toZrdYQpSfCyo2WwcEHBx39M96dH4Rmaxu4LrUFaWeNY0kgtlh2YIP8ACcnJAyM4IqMeDrhtMv7Z9Ri826CLujtFRFCsDnYG5JxjOaX7wbWHLsniu2TVX05La4meNgsjR7SR0yQudxAzzgdvcVDF4luUu9VWbT5mjtCmxYwC7ZxxjPcHP0FRX/g976/lk+3AQSyCRg0IaVPUJJncvt6VLf8Ahi7uX1MRaiEivgh2GPJVlCjrnkHbz9aG5glh9Pl38v8Agjo/GNrJZ3lx9lmDWjIkkQZWOWOABg4zn1xR/wAJhbRw3r3Nld272qK5ikVQ0m7OAvPXI746jrVePwhcrZXsLX8O+5aFtyW2wIUOeAGxz/nNWdR8Lvf3d9OLoJ58SLFhTmN0OQxOeRntSvUBrDX/AK8v+CI/i+K3t55bvTL62eNkVUkVQZS3TaScHABJ6Y9609H1qHVlmCxPFLCwV45MZGRweCeOv5Gsq58M3uoWjrqGqmWcSLJCREBHGVzjK985Oa0tC0d9NhkM8kEkzkZaG3WIBR0GB+P500581nsRNUeR8u/zNgYPOKXFIBgUtanMGB6UYHpSGjNAC4HpRgelFFABRRRQAUUUUAFFFFABRRRQAUUUUAFFFFK4BRSUtJAFFFFMAooopgFFFFAGJ4yYR+CNec5wunXBOP8Arm1W9DXZoWnjGALaP/0EVQ8c/wDJP/En/YLuf/RTVpaN/wAgPT/+vaP/ANBFAF2iiilcAoooouAUlKelNzSAUUEUoopoBB1paTFLSAKKKKoAooooAw/BmP8AhB/D/wD2Drf/ANFrW5WF4Lbd4F8Pt66bbH/yEtbtABRRRQAUUUUAFFFFABXO6x/yOfhr6XX/AKAtdFXJeLJNRstc0TU7HSbnUlthOrxQMqtl1UD7xAoA6w9KwPEmr3umf2cljDDLLd3a2+JiQvKsc5HI5A7HjPFZh8aa0Bn/AIQPXP8AvuD/AOOVSvfEN/qElrJP4E8QlrWUTRlGgGHAI/56c8E0NXJkm9ivr+qX8Fp4k8ydoLm2srUs8E7hQ7H5tgz8oz3AyRjOav6p4o1e0u9ZW1trQ2uk+WZGmZg0gZAcKR0PJ5PtWdeag1/HqP2vwF4lH29YxOEeH5ghyuP3ox+FZ87SXut6he6h4N8SyQ3LxyJFD5a7lWMKVkAlAYZUEfWo965lKM76f1/Wh0a+IJYL3Wr5YpWggazeRXkdwIWUbmROgIBJOBzjuai1DxHNevZSQ7ktjrsdlC0cjIXwrb2bacMpIICnjgE+1RtVjdNSR/AvirbqSBLhVSEfKE2DaRKNvHcc03+07UWOn2a+A/FKQ2EyTwBIYBh1BAJxLyTkk56k07Mrln3LF/4i1a70jX5Wt4oLKylltxJFcPHOWVwAQVHA2nOQc+1WtX8U6lZXeow2tnbSR6fBFM7SSMGbfkAYA57/AJe4rLe/t5NN1DT/APhCPFvkahO9xOBHACXYgnB83jkCnXmoxXcmpNP4J8W7tRijin2xwfdTO3H73g/MaVpEuNS2j/rX/gGhe+M9RF/LBYaWZxBFE8ieXK7uXXdtUohC4B6sRmtTxHqLrptjbRmaF9SuI7bejGOSJW5Yg9Q20EexOe2K5O5ms7q9W6fwT4zR9qJIsXlosoQYUOBNzgVb1zxDdalZQiHwZ4lS5tZVuLdngh2h16bsS52nkH607NLUpKdncj1RpJfFuqQTXOvGCGKIxx6bM42ZXkkA45qjLf6jc2vhFbu91BluUuWnOnSsJJFUApnZ1I4B/GteHxB5GqXmor4J8WefdoiS5hgK4UYGB5vFVLO+t7E6YYvBPi5jpqSpblooDgSfez+95NTyPuZ+ynff+rlmI6vZaFband3N6kdnf5ZLhjvltWYD5/UjOeewI96V7y+nstd8QRXVz5UNyos4hMwjZYThuOmHO4HjPHtVi+8UyalYz2Vx4J8VGKZCjYggBwe4Pm8H0PY1m3Wqyv4cj0O08GeKIrT5Y5C0EW/ysgtgiX7xx196bTNHCXRnotpMtzaxTqMLIgcA9sjNTiuSg8YSxxKo8I+I0UAAJ9lj4HpxJUn/AAmcvfwr4iHr/oiH/wBnqzRHU0Vyx8ZvgEeFvER5x/x6L/8AF0q+MyRlvDXiJfb7Dn+TGgZ1FFcz/wAJmg6+H/EP/guageM484Og+IAPX+zZD/KgDpqK5seMoM86Nryjpk6XL/QU4+MLQddN1wf9wm4P8koA6KiufXxfYkEmy1pf+4NdH09I/elHjDTT/wAuutf+CS8/+NUAb9FYH/CYab/z6a3/AOCO8/8AjVA8Yacf+XTW/wDwR3n/AMaoA36KwP8AhMNN/wCfXW//AASXn/xqj/hMNN/59da/8El5/wDGqAN+isD/AIS/Tf8An11r/wAEl5/8apP+Ey0z/n11r6/2Jef/ABqgDoKK5uTxvpEYy0erIP8Aa0W8H/tKmv470WJN8i6qqnkE6NeAf+iqAOmorlD8RvDgPzT349jpV0P/AGnTR8SvC+dpvLoH3065H/tOgDraK41vin4PQkPqzIRz89pOv80ph+LXgdfva/CPrDKP/ZaAO1orih8XPAZ/5mS1H1R//iaX/hbXgT/oZLT/AL5f/wCJoA7SiuL/AOFteBP+hltP++X/AMKP+FteBP8AoZLT8n/+JoA7SiuL/wCFteBP+hktPyf/AOJpP+FueBP+hktf++X/APiaANLxNqV9YTaZFYJ5ss87gw4H70LG8hQE9CQmAfWq8XiVTqVyylnslsYJo0VQXMjySJtHvlVGM8H0rGvPiR4Avb6xu38TW4azkaRAFfBLIyc/L6Mazf8AhLvh5Hf391D4pgh+1eWwRI2AjdHL7h8uDljuIxySc9aj3rmbUr3R6BYaobu6ltZrWa0uYkVzFKVO5CSAQVJB5BHqMehFUZZrqTWbxDf3sEMXlqi29sJATtycny255Hf0rnNP+Ivge0uZby58WWtzdyxrG8ghZFCqSQFXaccsSeTUUnxF8LLfXM1r40sYEmYMVa1ZyCAB144wBTs2U+bQ6+bW4dPiuo7r7QzWdoLlpGQAzLznaBj5sjpgcsPWox4gWDzA1vcvO86xQ22xQ+4xLIVzu24AySSR6c8Z5S58eeBtQn06aXxXbfaLY4kMcbgSjKkjGOMsinvwMd6iuvGfgm6umurbxbawXaXX2mF2hZ1QmIREFeMggE9RyRRqD5jro/EW0OJLW4M7zmOK12qsnCKWzuYLgE9c4ORjORmWPxJDcRI1vbXMsxeSNoEUF1dCAynLBRjPXOD68jPEXHiDwTdR7x4pt5btZpJUkuoTKvzgBgUwMqMDHIxgelaOleL/AAVpggEXiO3k2iXcQhALOyscADAA24AHbFC5hLmOkh8Sx3VlbXFnYXdy0/mfuYwgZNjbW3bmC8HjgnPbNSy+IY44xJHYX0yiNZZSkQXyQRnDBiDux1UZYccciuOtvEHh2wtIIbHxZbRzxmXdI9qzhlkff93IwR2OahuNU8IytDs8R2kh8pIpJruzFxKSoA3q7DhiBzkMM4OOuS8gXNY9GuNQhgsPtZ3PGQuwIMlyxAUD3JIH41jXniKX7LIsNhdQ3qSRI0EojLIJH2q3D7SDyBhuo5xWfeeNPCdzppto9fhiddjRv5bHaykMpI28jIHHFZqeKfDLtNNdeKLeW7keFmaOF0URxSb1ULk45Lcknr7Yodxu51ut6hLp+hC5MyQOHhV5ZQNqBpFViRnHAJ71laZ4kWbUHVNVtdRsI7d5Z7mJNgtyCuAxBI5G4+vFVdR8eeD9QtkgXxFaoVnhlztY/ckV8dO+3H41n6t4o8F6lfPJN4mtI4JLGWzljAIZg5UhgcdsHsev5jTJalfQ60eJbSOCWa5juLaJLdrkNLH9+JcZYAEnjcvBAPI4psuvK9sJPLntW863TEsW7cJJFUYKtg5z1B46kVxFn4h8J28FyjeLNDgeSA28MtvaRxso4+Z9+7ceOnA65Ho+21zwuUKT+MfD6SGW2cJbbYYQsMnmfdLnDNjGc9hUvmK1O2i8SW9xK4t7e7lhWR4vPSAlC6Z3L69QRkjBOACSajsPEZudMtbhrG6aadC/lxREgAYydxwMc8ZOT2BrkrXW/D66yl1J408N/Z0uXlJjMcUsgYNhHffhgNw5xzt7c1GmraEiWSr448MyJbQ/Zykzo67AeCo80APgYyQR7cmleZL5kdsfE1kzwpAtxO81utyixQMxMbHAJ9O/WmzeKtNjUOjSzKsK3EhijLeXGwyGb0zg8deDxxXL6Jq/hjTLq3nl8ZaBKsOnx2ICXka5CMSGOX7gj8c/SqsWp6JZN/xLvHvh+HzbWG3nZ7mJmUxqVDx/OACQejA9AfanzS6od5Hbz+IrK3uHjfzDFGQss6rmOIkAjce3Uc9BnnvWuCCMivOZdW8Kvfyn/hKvCsllPL5kyXE0LyHP3lDb8YOO4OMn2x048b+E14PijRQfQ38X/wAVVq/UpX6nQUVh/wDCZ+FsZ/4SXRsdf+P6L/4qmp428Kyvsj8TaMzei38RP/oVMZvUZrH/AOEr8PYz/bul/wDgZH/jSjxR4fbka5ph/wC3uP8AxpMDWFLWWPEeiFlRdY08s3RRdJk/rUw1nTCcf2jaZxnHnr/jSAu96WqqahZSAsl5bsB1Kyg4pV1CzYEi7tzg4OJBQloBZzRUSTxO2FkRj7MDUmeeooAWimrIrjKsD9DTqYBRSZ96WmBz/jv/AJJ94k/7Bdz/AOimrT0f/kC2H/XvH/6CKyvHvPw98R8kH+zLnp/1zatXSP8AkD2WOnkJj/vkUAXaKKKQBRRRSAD0pKD0o6UALRmik6GgAzS03vR0IFJPUBT0paKKsAooooAwvBgx4H8Pj/qG23/opa3axfCGP+EM0LHH/Eut+P8AtmtbVABRRRQAVU1G7ms7GW4gs5ryRFytvAVDyc9BuIH5mrMm4xsEOGxwfQ02IN5YEhy4HJHrQByx8XasqknwRrxwcY3W3/x6mf8ACZarnnwPr4Hb/j3P/tWt7XNWi0LR59SmRnjh25VcZOWC/wBawbXx0G1WwsdQ0e90/wDtBSbWWYoUkIAJHDZHBHXuRQAo8Z6hkhvBPiMEeiQEf+jaD42uwefBXib3xbwnH/kXmty117SbzU7nTrXUbWa9tRmeCOUM8frkDkYOAfqKrR+K9Gu4L59O1SxvZLGJpJo4LhHKgAnk5wOnUnH0oAzf+E2uf+hM8T/+A0X/AMdpf+E2uP8AoTfE/wBPs0X/AMdq5F4y0RdN068vtRsrEX6BoUnuo/m+jBtrYz2JFC+MNLbxRL4faZEvI4w+XkQK5IyUX5txcDBIxwCDQBT/AOE2uCP+RN8T/wDgNF/8dpD42uAf+RM8Tn6WsX/x2ta28U6FeW91cWus6dNDaY+0SJcoViz0LHOADg9fQ1JY69pWqyTR6dqVldyQf61ILhXKdhkA8fjQBif8Jvc4/wCRL8Uf+A0P/wAdoHje5/6EvxQP+3aH/wCO1v2et6XqMcz2Oo2d0sB2ytBOriM9w2Dx+NO07VbDV4DcabfW15AG2GS2mEigjGRlSRnnpQBz/wDwm1zg/wDFG+J//AaLn/yLS/8ACbXH/QneJj/27Rf/AByt2XWdNg1KLTZdRs47+Ybo7V51ErjnkJnJ6Hp6UPrWmx6oumNqNmuoOu5LQzqJWHJyEzkjj07GgDBPje5x/wAiZ4n/APAaL/47R/wm1weP+EN8T4/69Yv/AI5W+us6c+ptpov7Q36r5jWomXzVX1KZzj3oTWNOk1GXTkv7Vr6Jd0lssqmVRxyVzkDnuKAML/hNbj/oT/Ev/gLH/wDHKUeNZv8AoUPEo/7dY/8A45W8mq2Et/LYR3tq15CoeW3WVTIi+pXOQPc1QsvE9lLoEOsaiyaTBKxXF9MibDuKgFtxXJxxg96AM7/hN5sn/ikPE3/gJH/8cpf+E2lz/wAij4mH/bmn/wAXWjceKNLt9esdGa4Q3t4HMaBhxtAbnngsOR64J7VoQajaXNxPbwXUMk9uQs8aSBmjJ5AYDkE+9AHPf8Js/A/4RTxKP+3Jf/i6d/wmjf8AQr+JP/AEf/FVcufFNhDq9hpsZNzLeTyW++3ZWWCRFDFZOcg4I4wffFV/EHi+PQdVs9NXSdS1C6vEZ40s1jPC9c7nU9OaAI/+E0J/5ljxIP8Atx/+ypR4z558N+Ix/wBuB/xqvN8QrBdKtby20+/vJLi5NobWCJRNFLjJRg7AZHTgkE9Kv6F4tt9burmzayvNPvrbDSWt6irJtIBDDazDHPrnjp0oAi/4TJB18PeIB/24N/jS/wDCZJ/0L/iD/wAF7U+TxhZR+MF8MtDOl7JHvjlZV8pztLbAd2d2Ax5AHB5qHwt440/xbd6hb2VrdwtYlPMM6oA4YuAV2sf+eZ647UAP/wCEyT/oX/EP/guageMkP/Mv+If/AAXtWpq+s2Wh6XcajqMpgtLcBpJNjPtBIA+VQT1PYVeDDaCe/TnrQBzv/CYr/wBC/wCIf/Be1H/CYr/0L/iD/wAF7Van8R2qvqcNrHcXt1puz7Ra20ZMmXGVC5wrEjng8dDg1qwTCeCOTY6F1DbH4ZcjoR6+tAGB/wAJiuM/8I/4g/8ABe1NPjSMdfD3iL8NNc10m714A9aXdyRjGPWgDmT41ixn/hH/ABEP+4ZJQPG0OM/2J4h/8FMv+FdNkd+Mdazo9btZPEEuiASfa44BcHK/LsJxwfXNAGWvja1ON2keIFz/ANQef+imnf8ACaWP/QL8Qf8Agluf/jdXdR8S6PpF9aWN/qFvBd3ciRwW5O6Ry7bV+UZIBPG48epqDVPGGi6NdvbX1zJHJGgkk2W0siopIALFFIXkjr6j1oAhHjOwJGdO14fXRLr/AON07/hMNO72Wudf+gJef/G60bXWrG91W60yCXfdWio0yhSAquMqQehz7Umt65p/h6x+2ajMYoN6puCliWY4AwKAKI8Y6aTzaa4Prol5/wDGqcPF2mH/AJdda/8ABHef/GqkPifTF1C+sWuh51hGJrv5GCW6EFgXcjaOAe/aq1n450C9juJIr4rHb25upGmgliHlDq43KMr7jNAEv/CXab/z661/4I7z/wCNUo8XaYB/x661/wCCO8/+NVDB450Ce0u7tbx1gtUSSUyW0qEI5wjAMoLA8EEZ4I/F2n+NtC1TUodPtbqX7XMpeKKa1mhMi4JyN6gEcHp6GgCX/hL9M/59ta/8Ed5/8apP+Ev009LbWce+iXg/9pVuscLmsCLxpoNxpF3qkV9mzs5BFO5hcFGOMDaVyc7h0B60AKfGOlgcw6uPro12P/aVMPjbR1+8uqL9dIuh/wC06ZdeOfDtm9slxqSq9zCk8SiKQko/3SQFJXOR1xTtU8ceG9Du4rTUtWt7eeVBIiEEkoc4PAPBwfyoAP8AhOtCBAaS/GfXTLkf+06jb4geGgcNeXCn0axnH/sla1trNjdavcaXHOGvbZFkliCt8qtgg5xg5z2NaO0UAcofiL4UUEtqLqB13Wkw/wDZKYfiP4O/i1aMZ7NBID/6DXXbRRtGKAOOPxJ8DBtr65ZIfR1K/wAxTR8S/AbEg6/p/B/iBH9K7LYKXGKAOO/4WR4BP/MwaZ+f/wBamj4jeAWH/Ie0zHuf/rV2eKXFAHFN8Qvh6Rzrmk/jj/CkHxB+HmM/23pP14/wrtcCkaNG+8oNAHF/8LB+HfH/ABO9J/If4UH4g/Dzg/23pOPw/wAK7E28JHMSH/gIphsLRvvWsJ+sYNAHIn4gfDwD/kNaT/3yP8KkHjfwE3TVtK/FR/hXTHSdOJybG2z1z5K/4VGdC0k9dNsz9YF/woA54+MPARP/ACE9JJPqF/wo/wCEr8BE4OpaPkdiF/wroP7B0f8A6BVj/wCA6f4Uf2Bo/wD0CrH/AMB0/wAKAOfHiXwA5z9u0Qk+yf4Uv/CQfD//AJ/NE/75T/Cug/sHR/8AoFWP/gOn+FJ/YOj/APQKsf8AwHT/AAoA58698P8AODd6Hk/7Kf4Uv9veAB/y96J/3yn+Fb/9gaP/ANAqy/8AAdf8KP7A0f8A6BVl/wCA6f4UAc+fEXw9Xhr7QR9RGP6U1vEfw6XhtR8PqevJiFdF/YOjn/mFWP8A4Dp/hR/wj+jf9Amx/wDAdP8ACgDnD4l+HIBJ1Tw6P+BxUf8ACSfDfj/ia+Gv+/kNdGfD+jHrpNj/AOAyf4U0+HNEPXR7A/8Absn+FAGB/wAJF8Odu7+0/DYHqZIab/wkXw3z/wAhTwx/39grf/4RrQv+gNp//gKn+FL/AMIzoP8A0BdO/wDAWP8AwoA506z8M3XJ1HwqR7zW9J/anwxI5v8Awl68zW1dEfDGgHromm/+Akf+FJ/wi+gf9APTf/ASP/CpA5w3/wALj1vPBx+slr/jTWuvhURzceDD9Xta6T/hGPD5/wCYHpn/AICR/wCFOHhnQQMDRNN/8BI/8KEBy/2j4UH703gv8WtaTzPhL/z18Ff99WldT/wjWhH/AJgunf8AgLH/AIUv/CNaEP8AmC6d/wCAkf8AhTWwHKF/hGeS/gnP+9a0bvhH/f8ABP8A31a11f8AwjWhf9AXTv8AwFj/AMKP+Ea0L/oC6d/4Cx/4UAcoH+EY6N4J/O0pwPwmIyP+EKP0NpXTnwvoDDnRNNP/AG6R/wCFN/4RPw7/ANAHTM+v2SP/AApgc2E+FTYGzwbycDi19/8AA/kasQ6b8NLl1SGz8KSueixx25J/IVtHwj4bJJOgaWT72cf/AMTTf+EM8L/9C5pH/gDF/wDE0AUh4a8ClwF0bw9vxlcWsOfr0roLea1SALDLD5aDaNjDAAwMcVlf8IR4U/6FnRv/AAAi/wDiaT/hBvCWc/8ACMaL/wCC+L/4mkBuGaIdZFHOOvenBlIyGBFYI8DeEh/zK+i/+C+L/wCJo/4Qbwl/0K+if+C+L/4mi4G9uHrQGBHBrB/4Qbwl/wBCvov/AIL4v/ia244khjWONQiKAFVRgADoAKQElNNLmkpMBRS5po60gz3p7IB9FJmjJ7UALRSdRS1QBRRRQBheDk2eDdDHHFhB0JI+4PUk1u1j+F+PCulDsLWNR+CgVsUdQCiiigAooooA5/xrp95qnhG/srCEzXMoQIgYKTh1J5JA6A965OHwLe6R4l0O601byWF7aeK9nurlZ2tGZPlMe9sr8xP3M8D359MooA8c0jwL4h8u0s7vT54WsklIma+t0gdmDLhTFF5xDbudxGATzkAVY0Xwv4mjjkgl0cwQxaXNbRfaXtXYOyABY3iAYqSB9/0656+t0UAeMX3hPxNDptolvoMs039jx2jhJrWRfMA5SRZe2e6E9T161oT+HddhvLgDw/HcG40BLNHR4/LimWNgVYFg2DgKCOxAzjOPV8UmKAPINP8ACviKSDUPN0WeES6L9kiR3tUzJvB2KIsADHQtzxyRwKmufAutG9mWysI7aGbwvFZOVlVFa5EoLodpzkoMbuh9a9axRQB5BdeFtW1XSL82vhNNLuF02G0G65RXuSkquyBQxj2kKQGcZOcEYJFdJ4I0a8tdTv76bTL6xjkhjiUXj2wZyueiQIAoHQEkk+grutvGMmlAxQB5B4m8P6/e63rEsOgyyNLeQzJPA8BjeJAgBLSDzN/y8quFHPXJ3QXXhfXf+EjKWmhz/wDIWF6JJ2iktyN2TIJ1KTof9jDdMcg17LtFG0ZzzQB41YeGdbj8V2Cx6HdJHbaobqSW5aF41Qscuk8ZWQnB4jYMOm7NSaT4a1qKfQNMfQJor3TtVN1e6xujMdzFlujbtzFhsBGMjH1x7DtFJsHv+dAHlHhjQdQtb/TbS98LSfbrG+muJtXknCptYnaVKtmQkbRtYcd6zbLwzrdp4e8LRXPh+5lks4rtdsKwySRSvKSoYSt5aqV534Y/Tv7VtFG0YxQB4zo/hjWLaw8JCTSpobqCLUYZpAFzbPIx8l2IP3QDkEdB0qtpPg7XJo4Le2sdQ0rU7SzuYftb/Z4oQ7oyrho1Lygsd2TyvJznr7dsFGwZ70AeRaHolymveEhD4On0xtPLx392UjAkby8bsqSzAnJ3HHLHHeul8SaLqWpfEHQ7i0e7treG3lEl5bojGIkHgb1ZQT06dD9K7naM570m0Z70Aec6v4INpb6Np2ly6kV/tP7TcXYlDTISpBkyRgdB2x7Vd8KeH7vQ/GOu/aGv72OSK38jUL198kmA29dwAGASOMDoOvWu52A0u0ZzzQB5D4z8P+IX8dT69pFjJI1ktvJCQm4SnDKwUdyNwY+wIqhN4T1fTrnUJbfSrme2tZNIdQihnnEEbiXb6tuYZ+pr2zYKXaD60XA8R8Q6JqmvWfj3Ux4eu45r1LBtOSeFTLmPcrsoBODtPQHOGwfSoPGOg6nqGv6s1j4euiJbW1WweOxVtgCEnDM37krjbhBk4weOa902Dn3o2A0AeR6xoNybzx/FaaFN5uoW8clnJHbYWTKr5ihsfeZzuI7kEntVHW9GuhcatBeeG73ULu7022j0m4jgEgtZBEFbc3/LLDjPPUAjvz7SIwPWjy1x3/OgDyG+8H3l7Lr0upadLeX0OjWyW0zRFg9wE+Yp2Lbl7c8471Q8UaHqczWLDSL2e4/su2iQNppuV3qOR5isrQNk8nOevrXt+0UbQaAOV0aCJPEvmTaZfw6gumRLLcuxa3xkZRSTy4PU4z7msPVNTn0H4k3eoPomtX1tJYJCr2Fk0wDbgTkjA7evpXo20UBQD3oA8/8AFSvrdp4T1O10i7Wdtas5JFktSJoYgzE+YACVUdTngVj+J7fUbTxD4tEekXt7/bdnbRWUlvBvRWRSpDN0Tls5JA4NermMHrmkMakHOefQ0Aea2dzceFPE/iLUb3TtSntlgsIRJDAWEhCbWZScAgHqQeK0/inY3mp+DPs1jBcTTPdw8W8TOyjdy2B0x612c1nb3KBJ4klUMHCuoIDA5Bwe4OD+FShAPU0AeY6LFceFF1vw9qWk3eq2Jia5huIrJ5ftqsCWikwCu8nIGTz37ZyraDVPEFjrdxc6ZqFnfnTfs9nYrp8kMEMKup8tXcDe5wOBjuBx09j8se/50hiVjk+mKAPGb22vtXGqXtrpepxRx6DZ2RglspUdpRNuO1CuWwM9BjitoaVq0PizwfLqMtxqNmkMpOLTy1snES4LFOOTgDd0IOPUem7BQI1FAGZoWt2/iHRo9Stop4o3Z02Tx7HVkYowI9QykfhXhVho+utp66Y9jfLaaixu5y1u6iLyJLk7W443BY8ZxnjFfQcFnb2sCwQRJFEvRI1Cgc56CpDGp60AeN69Ps8K2+lPpN9a38ukWypcwWBdrshR/o7MELJgr65GM46Awa1bajp+r3rvHqtrd3FnafYoLO2M8VzIiBXifKkFQc5BI6gkHC17ZsFGwYxzQB5/4UivR8SNdku7bym+w2isVUhN/lgsqHGCAfQ4GOlehUgUA5paACiiigAooooAKKKKACiiigAooooAKKKKACiiigAooooAKKKKACiiigAooooAKKKKACiikNSAUCgUpo6ANHWnUlBNJPQA70tIKWqQBRRR3pgFFFFK4BRRRSAKKKKACkNLSGgAooopALScUZpKEAvFLTeKUUX1AWijFFUAUUUUwMTwln/hFdNyc4gUZrbFYvhUg+GNPx/zxFbVD3B7hRRRQAUUUUAUdY1W30TSp9Rug5ghALCNctyQBgfU1laN4y0zWtSbTo0u7W9EQmEF5btE7x/3lz1HP8/Sk8e29xd+CdSgtYZJp2CbI4kLMcSKeAOT0rntQ8IXCeHdT1K51C/1fVBpE9tbRPHGoTMZwqoijLZyM8nnpQB6HvXHX9Kp3ur2OnS2kd1OUe7mEEACM29yCQOAccA8njivL5vDZstA8IJLpl/Ppkkv2jWraKKWWUymFVUsi5bapGCoHAUADoKoNoDS2GlfatFv30ePV5fIt3tZZZIbNlT5WUKWxuXoQcccmgD2vzFwTngdT6UGRQMk8Yz0rw230TXj43gu7iC+W8/toNLLHp0rbrff94zlxH5JHRQCwwPlOKdo2m6vF46tNQNhdRPLfymVlsbgOqEnaZJnOxwR028DnOKAPcd4PQ0m9eOevTIrwTS9J8SW2pQ3WmWeoLqUy3KNPcWc8EwcqwQzyHMLjdtP8XTPB4q54C0vXbPxfpV0tveQiRJV1PfZTx7gFOPOeRyrsWIKlMnH90cUAevHW7IeIhohkb7d9l+17Nhx5W7ZnPTO7jHWp7/UrXTtNudQupdlraxNLLIFLbVUZJwOvArzvxjp2oXHjPVJ4LG6mgk8Lvbq8ULMGk8/OwEDBYj+Ec1iXHh29sTq0VjpuobL3wYxmGyR/MvCcFTnP7zHG3qPSgD16PVLSbS01GORmtXhE6sEbJQruztxnp2xmq9p4i0u9vRZQ3DfaTareeW8TpiFujEkAD6HkdxXmsfh680a5gOlWepQrd+HZftWfNkDXBTI3A5w+cAKMHsBjior7TbYavFPr+k6zNaJoMCo1tBMSZwBhcqMB+uN/GSM44yAerz6vZWt39mmlZJfIe4/1bFRGuNxLYwOo4zmpLLULXUbKG8s5lmt5l3RyKDhh6ivKdMsfEV7bRW2uQXUkp8N3SsvlsG8zzwYgzL1fYF+Xrw2epFUNMsoJLfSotci1FPDUWmlpxEkyqt8XIkEmz5x8pGOi54HWgD2wOp6GkMsY6sB9a8o07RdR1y08M2OtR6m9pi8EyuzxsYwUMQkYYIBAGAcEjHpise1TUl+Jn2iSG+luH1Vg0LpMlxHbFiqydWjNuOFzwT6igD3KigdKKACiiigAooooAKKKKACiiigAooooAKKKKACiiigAooooAKKKKACiiigAooooAKgu7210+2e5vbmG2t0wXlmcIq5OOSeBzU9cf8AFDj4easxJA2xf+jUoA37DxBo2qzNDp2rWN5Kq72S3uEkIXOMkKTxnjNXw6nofavEbn+29H8TWM1zp9mdTTSbmfSjo9sUSeVYm/dzKSWfA5wOpZcd60dJ1/UJLd5rTxTZTyjTpp7pJr43DQkJxJ5YhHlBW6gnoe5AoA9ZuLu3tLd7i5njhgjBZ5JG2qoHUkngU9JY5EV0cMrAFWXkEHoa8U03xDf31vrtlJqsl5HHpe4qJY7qNpA4UusgwVyCP3TKCM5NTeKPE+oaTcq6a40aJawmGG1miDQtsQsXhkC+buz/AAscd9vWgD2NbmB5ZIlmQyR4LoGGVz0yO2afvXOM8+leN/2q+l6545v4tYnhuha2ksR8kSud4GSIT97YXVR/dD4OaZB4s1Y+G/Eklrq8ky20EDwy+dFcGNmZd+HRdpznkcgdO1AHtBYDqcUbh615JrfiDxB4cl8S2Vpqs1xJb20E0E12iSNC0kiKzYVQCAGJAxgY9Mgxa34svdHt5I9G8UJq1q13BFLNvieazRlkLfvcCJdzIFBbIHP4AHsAZScA8+lRQ3ltcb/Injl2PsfYwba3ocdDXEfDrWtT1NtWtr5meG0mVIHlubeaXJ3bkcwkjK7R1wefbjndMvdRhtI7bTr97M33iieCeVER22FcnG8EA8cHHUDqOKAPXS6jqcfWjevrXjmtTX10tjaXWuTXJsvF8NjFP5cQfGxWViPLIMiZbnAB5yDwKr3fj3xMt3e3NtNk2mqNaC2M1nFA6qxAjYSESiRgGO4HBIOFx0APbAwPejcK8lk8R+Jx4a8V67/ba+RYXtxa2UUdtGW+WdQGLEEHC/KBjuScnFTXXifW9OuNTshrkd8E0VNRjvFhj2xuzqNq4UArj5hnJwwyT3APVCwGcnGO5o3CvJdb8QeKtKvNI0j7fd3N1dQSXbXFpaW6NMSDtijWUhcJjcxGWKkdMlg7w7rl1rGr6Vrup6ibXbo1zPP5bxNEFjnRT8wDDawGTg5BHBA4oA9Y3LjOfemGeISLGZFDvnapPLY649a8g0Hxf4nv/EGhafdX10kesCdvNktbdAUWNnjeBRlwvC8y5zzjvitY6k2i2PgW/ljN68dlqVwqlQZF2Q7hGhxxkcdyaAPa9woyK8z0nX/EiXPhq6vtYtL221xWZ7aO2CC3+TcBGwOSRkZ3Z+6elRaR4p8RvN4ev7m/imtdVu5bZrX7MqhAjlQwbrn5Tnt0/EA9SooHQUUAFFFFABRRRQAUUUUAFIRS0UrAFFFFCAKQUtFDQBRRRTQBRRRQAUZoopMAooooAKKO9FIBO9BpaQmhgRRCUA+awJycYGOM8fpj8qkooqR2AdaMUoo6U1sISlBpOaUUJALRSUtUAUUUUwMTwoMeGbEf9MhW3WL4VXb4csge0f8AjW0Kb3B7iDPcEfWloopAFFFFABRjFFFACFQRjFcpq76hd+NbLSLXVbnT7dtPmuXNtHCzMyyRqBmRG4w5rrK5WdwfirZoPvLok7fnPEP6UAWR4d1MD/kb9Z/GGz/+R6DoOojr4u1n/v1Zj/2hXQnpXHeNtT+xz6bbtqMljFcGTe6y+SDtXPMmCV9BgHJOKG7ClLlV2Wn0a/SWOP8A4TTVFkfOxGhs8tjrgeRk8Up0HWc8eMtU6f8APtaf/Ga5LTLuS+v/AAdqF/qEpkkS5XeXCgsrYUdOrbgp9cCoNN8Uu+pWE0niGQ2101ybuN5EzFGEcr8oB8sjAP3iePTio5zGNdPV/wBaHZN4e10g48Z6jn3s7X/41Tf+Ef8AEPJHjW+x/wBeNt/8brkLbxDcf2HrN4niWV5PL221tJJFJPEpdV8xlG0AnK4zgKGJNE3iS+g0TxMbLWnuxZwQPDOkyTFHZsNh1QZ9MYOPanzoftopXOtPh7xITgeNbr/wX22f/QKT/hHvE5J2+Npz/wBw2D/CsO/1bUdFTxBZ/wBtXLeSbUwXEyRs8bSk7uSFUDjqeBUVpr+oR6dqtzFqj3sGlXMM2UkWUyxEYkjLhFBxyQQMgjrjknON1UnY2bjSPElu0Xm+PhEJpBHEJNNgG9j0UZ6ng8e1Pbw74x7eOuP9rSIif5isxtRvr620i/nlwt9ra+TGyAhYArhQMjqQuS3qcg4xWv4Pkvr/AO3X91qU88f2mWGOA7diKH4OQM57den50cw1UTdkVV0Xxa0rQjx9EZgu5k/siLcAc4ON3Tg1V+w+KWjuZY/iPYGO1JE7f2REwiI67j5ny4HrVq11RdP0nxJr0scYuFu5Y+VIz5Z8uNCevp+LE96xfBytaau2nanZXUMeo2pSRb6IYuZVLFtvJyCrng88cijm1Qva6pE6Sa+77E+Kujs+cBRpkJOfoJatix8X/ZVuj8R9O+zNjEv9jx7Dk4GD5uOvFS6Hpmn/APCd+IEFjahLVbVoFEK4iYqxJXjgnjpWdp8Eyazb+FY1Kw2GoSXo4yBAMPGP++n/ADWpUmJVH1NSDSPGtzGJIPH9lJGc4ZNFQg468iWpf+Ef8dn/AJnu1/8ABGn/AMdq54ZUW2r6/ZQwlbWO7WVH3ZG+RAzqPocH/geO1dOKtamsXdXOM/4R/wAd4/5Hu1/8Eaf/AB2k/wCEf8eY48dWn/gkX/45XaUUxnE/8I748x/yPltn/sCJ/wDHKafD3j//AKHu0P8A3BUH/s9dxRQBw/8Awj/xB/6Hmz/8Eyf/ABdH9gfEEHnxvZMPT+x1H/s9dxRQBxC6H8QR18ZWLfXSV/8Ai6d/Yvj/AJ/4q7T/APwVj/4qu1ooA4r+xviBn/ka9Ox/2DR/8VTl0fx6PveKbA/TTwP612dFAHHHSPHeOPE9hn/sHj/GgaR467+KLH/wXj/GuxooA4/+yPHX/Qz2P/gAP8aP7I8df9DRY/8AgvH+NdhRQBxp0jx728U6f+Ong/1pBpHj3HPifTSf+wd/9lXZ0UAcX/ZHj8f8zRpjfXTf8Gpf7L+IIJx4j0cj305v/i67OigDixp3xEB/5D2hH66c/wD8cpfsHxFBz/bugH2/s+T/AOOV2dFAHG/YviNx/wATnw6cethLz/5EpJLD4gyxGKW/8Lyoeqy2EzA/+RK7OigDizp/j5pY5GuvChkjzsY6fOSueuP3vFNi0rxzC7vFP4QjeQYdl02YFvr+95rtqKAOHTRvG0SOscng5FcYcLpcwDD3/e80kui+NZ5FklfwdI6gBWfTJiQB0H+truaKAOGfTPGssskkknhF5ZE2OzafNll44P7zkcD8qSLRvF0MbxxxeEBG6gFBYyqCAc8jdyK1dfjun1OyeyLG4t4ZriOISbFmKtGNjHB6qxGcHBOazLHWnkvdSvbRtxu7i3t4FlYlI38sbtwHTGTkccjGc1LkRzq9iX7H40Z2ea18LStIoWU7ZVLrjocg8fn6e4bFpviK3s3s7bRPCcVq+S8KvIqMSe4EeK3dK1C5nubuzvPJM1sy/vIVKq4Zc9CTg9eMnt61ztpE97e6nI+l3N5tvpI1db0oFAwMAFh9aLj5ldF6wt/E2m2Yt7XRfDkMa8IkF3JEg/4CITSJba+uzb4Y8NgpKZlI1GQYkPVx/o33j61Yn1ye1mvNOWKJbqPyRaByxDiQ7QWHXCsGzjsPeqelatezrNb2UcYma8u8tcTSSKFjkxkZJPJZcKCFHOOmKd0JzSEn07Vb23mt7jwj4Xnhnk82aOTUXZZH/vMDa8njqeaVtK1V9QXUG8IeGDfJwtydQcyL6Yb7LkVS0PxBfnT44YxvupZrmR3lWWYRqszKFG0ZPPA6AAe4FasXiDU764htra0it52t2mkF5vXYRJs4GMkHBIJxxg47UuZBzoyNd8PeI9W8N6ho9povh/TlvW8ySSLUZD85YMzlRbjLEjrnNXItH1SK3uII/B3heOK5JNxGl+yrLnruAtcH8c1ag8SX+pOI9Ns4fNjtYbmYXEhVSZFJVFIB5wDkkYHHBpbrxNextcta6a9wLQ7ZYo1d5JG2BiqFVK5+YDk9R2HNPmRSkiDUNO1nVYYodR8JeGryOI5jSfUXkVD04Btajn0/VZZbR5PCHh6R7Mf6MRqLZhHov+j8DgcdOlb+qam9lDbrCivcXUohhWQlV3FS2W9gFP16cZzXOa3rWoTPZ2JQQTHUo7WfyZ2VZAY/MG1wAyg98YIIxyDyXE5WI7TR73T5EuLPwN4ahmjZnjkivcMGYYJB+z5GRwfalstL1LT1thaeCNEhNs0jwMmonMRcYfafJyNwwDjtWn4wuntrbTFH2tlmvVjkSzdlkddjtgFSD/COhFZ2m6x9gutQYDUIbaC3jcWmoys8pLMRvUsWOztyTyDx6pySFza2IrDStQ0zU5r+y8A6Lb3cvDTRX6qx9cfuuM98Yz3zUqWmpxR2kaeBtPVbJ2mtlXUFAidsklfk45JrSTxLdbbsHT2lkgjWRRB5jBtzYxygbIGDwpyCCAelR2/iI6kbMp5TBr/7PutbrcuRGzndlc9iCpA7GlzofMiQaz4pA58KxdO2pJ/8TTv7Y8Unp4Vi/wDBkn/xNR2/iia7u57OK2thdRRGU273RWVBkYMiFAVBzjI3DPtzVeTxZcWEVpFcw2nnSWiznzLzBl4PCKELFsLk5UDnAJwcHOg5kW/7Z8Ubsf8ACKx/+DJP/iad/bHij/oVE/8ABkn/AMTUdz4onijvJ7exV7e0s0vJHlnKZVlZtoAVskBat/2zeSvK1rYebDC6JJmXD5ZVb5V2kHAcE5I70KavYd0VxrHinPPhaLH/AGEk/wDiaa2s+KgePCaMP+wlGP8A2Wo4/GlpJqH2USWvFz9m2/aP3obfszs29O/Xpz7V1I5HNVdPYE09jlm17xYOng0t9NUi/qKQa94rwQfBjD/uKQ/4V1eKMUxnIv4g8WhTt8Eu3HQapDmmjxH4t/i8CXGM9tUt/wDGuxxRigDkB4j8V5/5EW6x/wBhK2/+KoHiTxWQc+BLsH/sJW3/AMVXXUYpXA5P/hIvFP8A0It3/wCDK2/+Ko/4SPxV/wBCLd/+DK2/+KrraKLgcl/wkfir/oRLv/wZW3/xVB8R+Kf+hEu//Blbf/FV1tFFwOSPiTxSMf8AFB3vv/xMbXj/AMfpD4l8UBc/8IJffhqFsf8A2euupMUAcefFPiRW58C6lj2u7Y/+z+9IfFfiEA7vAurE/wCzcW/T/v5XY7RnNG0elDA4e98f6hptnJd33g3WILaIZklaSAhR+EhNdrBKJoElAIDqGAPuK5j4lYX4d6y392JT+TrXSWa7LOFeOEUcfSi4ExoFKelNzUtALSGlNJSY0FFFFTcYUA8c0UVSYrBSikpR0qkIMiloxRVAFFFFAGJ4Uz/wjtpn+5W2KxPCjbvD9qefu1t03uD3CiiikAUUUUAFFFFABXISOD8YIUBJKaC5I9M3CY/9BP5V19caBn4yS8H5dATJ+tw2P5GgDsuoqKa2gnZDNDHIUOVLqDtPqKlooArfYLTEQ+yw4iO6MeWPkPqOOKrXVrpNtA8t3b2cUKnczyooUE8ZJPHPArSPSuI8a6gZb/TtHiikutzfarq1gALtEpG3I/ulvz20m7IibUY3Ny4/4R6whV50022juEKqZBGgkXg45xkdP0qK3vfC1yDbW1xpEolKxGON423ckquB16EgexrmIZotQ+GmqW93APtenWk0DLKg3xEIdp9jt28+oq7c6Klz8PIHsrZFv1tIbiJ4YxvMiKGBHq3XH1qebyM+e70XQ6qRNLmuZbWVLWS4lRWkiYKWdQeCV6kA0lrHpdxbNJaxWrwTLsZo1Xa6j5cHHUAcfhXEw6k91Y6lrlsxS71OSPT7ENxtIG0t/wB9b2I9ErS0q3vP+EoudOh1KaOw0u3tgsAUENlWHJ6446fT0xRF3KU07aHUSCwRoIJEgBTmGNgARtHVR7D0p1r9jCulqIVCud6xYADdTnHfnP41n3fhuzvdZt9UkaQXEGMbSMNjOM8e/wCg9Kfo/hyz0Wa5lt2kZrhtzb9uF5zgYAwP8KrW5avckj0W1F5dzshdLpleSGQBo96jG4DHBIA/IVektoZZI3khjdozlGZQSp9vSpscUUxpWIUtoY5ZJUhjWSXHmOFALY6ZPekFpALhp1hjEzrtZwo3EemanooGZ+laVFpcU6xsztPO88rt1Z26n2HQY9q0BRRQAUUUUAFFFFABRRRQAUUUUAFFFFABRRRQAUUUUAFFFFABRRRQAUUUUAFFFFABRRRQAUUUhOKAK7W0T3cdyR+9RGRSCeAxBP8A6Cv5VQbw9p7R3kawtGt5KJpfLcod4x8wII2ngcis/wAQpdDWLC4s2nae2t55xbxvgT4aIFCDwchiB6HHNVoPEJxcPalXmvr+O3tRKSVRjbo5DAcjAV8gd+OKm66kcybsdBpmk2+lRSJB5rGR98kksjSO7dMlmJJrPl8KafJdTTrcalAZnMjrBqE0SFj1O1WA/SrOlajcXU17Z3Xkm4tWUF4c7XDDcpwTkehGT0z3rkdPWS5n1SSbR73UWXUrhFlS8CDaJDhQpcdB7fTNF0JtaHZS6NaS3VpdyIzz2isImZyeoxzzyfc1X/4RuxCgRG4hImknDxTsrbpDlufQk9OnA9KguNbmt7i7sPKQXKSQpaj5iHWTgMfXBWQnHZapabrF7NbCG0hhSV57tt9zI7KEilCk9ySdw9hz7Al0NuKL0HhLTbe2t7e2+0wC3MhSSK5dX+diWUtnJGecHPb0rQttItbSeKaJCrxW4t1+Y/cBz+fvXH+G9f1A6NbWsIE12zXE0skqyShF8+RVX5QT2IycAbe9ay+IdTvNWSwtLS3ic2KXT/ai6lGLspXGMkcdeKV4iUotIuzeFtPnt1t9k0cYtxat5UzIZIhjCsRyen6n1IqeXQbeWV5CZ1R2RnhjlKo5QYGQPYAEdwBnOKzo/Ed9qDsumWKSPDaxXMizS7N5kUlY0OOvHU8cj3p1x4ku45p3isHlt7ZtkiJFI8jHALBdqlcjJGM8kdec0e6UmjavtOiv4VjlLKUcPG6HDIw6EHt6e4JHQ1S/4R2xzC8iyPLFd/bfMZ/maXaVyfUYOMcAAAdqk1bVHsBawwRrJc3c3kwhiQobazZYgE4wp/HA965/VtW1C4vNOtdvkSx6ottciGdlWRfJ8wYOAcEEZHUEY5HJLpA3FbnT3mn29/LaSTq261nE8ZDY+YKy8+vDHj3qG50S1urua5dX8yaFYHKtjCqxZcehBY8isrxhcyW8ekKpvDHLe7JY7Riski+TIdoKkHqB0I6VT0nVpoZ9Q2x38VvEkXl2uoyF5t7Mw3A5Y7Dle5OQePUbTFdG6ugQ5maS4u5JJVRTI0xDAIcrjGAOTk8ZPfPFJHoFql0t1K80lz54nMjvyzBCg4AAxtJ4qjF4lu5FulFgJZYY45ENu7yI+5iuM7AcjGTgHg0ltr41F7IjymJvmgJtLremRCz4b5QT6bSAc4PSpbhYLxNBNBgWS3lkmnl+zBhAsjjEYI2nkDJ4OOSf5VXXwvCIpUW7uh50At5iWXMkYztGQOMBiMrj8+aqL4mmuI72KNbWG5htmm8mS4ImjAxguhQEdeoyMjGeQajl8Wz2MKRTW9s9ylmt1In2r5nXkfKAuT90csFGTgE4OC8AvE1h4ctBaXVuXmZbq1W0lYuM7FUqMccHDHmh/D8Lykie6SNmjeSFJcK5QADPGRwoBwRnHNVb7xJcW9vfXUOm+bbWdus7u02wsNpZlUYOWAA4OB8w564sHWrtnke3sPOt45EjdhJh/mCkkLjBADjPzDofbJ7lx+6SR6EkcwZbm4WFZzcCBWCpvJLHPG4gkkkZxntWuvSuSj8cWM2opao0Dlrk25RbgeavzFQxTH3Scd84IOK61TkVat0GmnsLRRRTuMKKKKACiiikAgoNA60tNbAFFFFIAooopoAooopgcj8Tzj4ba4ScD7P/AOzCupgG2CMdMKBXJ/FX/kmOv/KG/wBG6H/eFdgoGKkAooopO4CUUUVFnuMKKDSGkxi0U0dKUc0021cBaUUlKKqO5LFopD0pRWgBRRRQBh+Fc/2Fbf7tblYfhT/kB2/+7W4Kb3G9wooopCCiiigAooooAK46LP8AwuS8GOP+Efg/9KJa7GuQj/5K7fH00G3/APR89AHX0jMAOaD0rj/F19Hb6tpdve6lPYWEiyu8sMhQl1C7QW/hGNxz7Y4zyN2JlKx1FnfWt/E0tpcRzxq7IWjbcAwOCOO4NSeXCJjN5aCUgKX2jcR2GfSvKLO7Y6Dpdul7cRtJNdElLprYSuJMAMyqz554QDkmtDR5tS8RQ6HbyareQrLZ3Mk720m1pQkqovzEZzyOevX1qeYyVba6PRPs1sRKvkR4l/1g2D5+3PrT1WOONY1VVQDCqBgAegFeew+ID5hsX1Fvtp18xeV5h3CHzcAY7LjAqOGa+MM+qf2vfbrfXBbLAZP3TRtKqlSPox6njHFLnQOqux6ClpaRpGsdvEqxElFWMDYT1IHY8mnLHbxTPKqRrLJgOwXBbHTNeYjxHcS+JoPs+qTsZdU+yvBJOqkR7ypxCoOF4IDFt3Tjrja0m91OTWo9HnuZN9jNPLOzOcyQ8eUCe+d/fsvOTRzIaqxvax2VnfWd/CJ7O5huIiSokikDLkHBGR6EEVZ3A15poct5qlhoVqNQubZLpr3zXgKqzBJOOxA/L1rqPGN/qGn6BcS2FuXPlvvmEwRoRtPzAEfMc9uKrmVrlKd032OjyKiuLuC1QPcSxxIWVd0jBRliABk9ySAPc1naJdX91p6vqFn9ll4AAmEm4YHzEgDGeeK4yznv5dD0/VLrVriVrnVIbdYWC7NouAMDjO7g856D2pcw5TSR6Qrg0u4GvNrm6bTL3xO8OpSxS/arZZJHkVjFE4iDShSP4QxAOMYA9Khu/EFxZ6V4hOnaxLqNpa2qTQ3RkVmSQnlA6jBzz246dqXOktSfao9P3DOKQOrDIORXn1/qF7op1iGTV72YQ2sMqytEkjq7PtO1flHOcYzgVS0/xDqTafrky38k6aV5FwoMsbll+YyIXQYOQp+h7nFHOg9qv6+Z6a0iqOTjPApVYEV5y+q3epJp2ovKPIu9fSK3QorL5CBwpXcMgkqST17A4ra8JvqF9caje3epSyxR3tzbRW+1QqospCnOMk4AH0pqSew1UTdjqTPGsuwuN5GQuecev6ineYK4G4YXuheK76aNPtH2mS03Y6RxkBR646sfdjUdpNokviDQv+EfNgzqshuzZFCNuwZ8wpx1Pc9SKXOJ1f6+Z6F5i7c5pBKpGQeK8YjhlPgyO6fTLKC1aba2qphrmPMu3cAMHIOBwxP611GvQT2OtapbxEoNbgijiYHq4YI4x2IR9xPHH0o5yVWdr2O+e4jRVJcDccLk4yfQU4SoSQGGQMke1cFqckkC38lgRHb6HZi3gkChtk7bckAgjKptHT+Mj1qfdeQ6h4Ymnu3mnnMgkfYqZRlDbMDqBxjvwDT5tSvaeR3NFIOgpao1CiiigAooooAKKKKACiiigAooooAKKKKACiiigAooooAqNBFJdpckZmjRo1OegYqT+qrVE+H9PNrd26QNFHdTm4cxuVKyHHzKR90/KDx3+prP8QRXja3ZTWDSme3t5plgjcKLjDRgxnPHIJwT0OD2qvb+IfM897GRDJfaitvbtIu5Y28hHbcAQcgK4xnO7iour7GblG+qOh03S7fSbYxQeY25tzySyF3kbplmPJPA/KshvBtk0s0iXuqQebK8zLb30kS7mJY8KQOp71d0fUbi6lvrW7aF57OYRNJChVHyivwCTg/NgjJ6e9crpNo11LqcsmjSX7LqNyomNyFIAc4XBI+lDfYbaulY7CTRraTUbW+ZSZ7ZCiM3zZB7n364P+03rVKXwrZSWscEU11D5c0kokgnMb5dtzDcuOCT+gqNtblt7u60+RY1uEnhjtgFY7o5OjEZ7bZc/wC5VPTNVvrq1htrE28FzLLduWmV5V2xzFMAbwckkd8DnjpgbQm4lweDtMSwt7S3a8tRb+YI5Le5eOTDsWYFgeRuOeehAxV+DQrW21EXsIdZRapaAFsqI1JI49eT+lcb4d8Q3sWj2dlHIGuSLieSV7ea64+0SKqhY+ecHknjGMGtpdf1S91UWFtHbWsn9nR3jG5jdtrl2UrjKnHy9f0ovG1xqUbXL0vhWxm2fNOgESwSCKTaJo1IIV/UdvoSOhIqaTw7bvffalmuo8yLK0McxETuowCV7+/Y4Gc4FZo8R394866fDag2trFcSid/9YXUsEByAvCn5jnr04Jp83iG8F1cSQQeZb28wiaJbaR5JMY3FWHy5GTgd8ZyKLoaa6GzqGmxahCqOXR43WSOSM4dGHcH8wfUEg9apJ4cso/sju8zy210bsSyPlnkKMhLHv8AK2MdAAAOBUuras1k9lbwhDc3sxhiMmdi4UsxPrgKeB19utYF7qd9d6jploziOSDVDBdCCVkWTbD5o5ByF2kEqT1wDkZouhSaR1F5psN/NZzSlw1pL50e1sAttK8+owxqC50S3ubm5mZ5Fe5iSJypHAQsyleOCC5/SsrxZM8c2jxBrvy5rorJHaymN3GxuMqQe2etU9P1GWwuNXMEd55cUcHk2t/PJI/mOzruDEuQjHaOM8q3Hqm49Qco3szcHh9DHc+ZeXsk9xs3TmUBl2HK7QAFXnngc55zSQeHLSC5W4aWaWf7SbppJCCXfyzFyAAANp6ACqaa7qkdvdebpbvLCEZGjjlCSBmwQAV3ZXqQAcgjHtFaeITqMthzCz/bnt3a2nLIcQO+SvX22tjnnng0m4D0L6+HINhSa4uLiLyHt1WXYdiNjIBChicADJJ6VXbwlBKkim+vsTQrDNh0HmKucZwnHBI4xkdaoXfiTUX0zUwsUEN1HYy3MahmEsRXGAyOoyRnqMgkY44Jfd+Kb3T4GDW1tJLBaC6mTzyWcc5CgKdowudzYGeOmSFeF9he7sbb6DBJZXds8khF3AIJX4DY27cjjGcGo28PxtLuW7uUiMscrQowCsyAAcgbsfKuQDg4PHJqpqfiG8tIr64gsEe1sohK7vNgyDbuKqMdcevHT14m/tnUJrsmzsIp7JJUikk8/EnONzBcYwuRn5snnjjl+7cE1sTReH4oZonS4uRFFM06QblEYZiSegzjLE4zWyowK5ODxiJ9UihS3je2lm8lSshMq8kBymMbSR2OQCCQOcdYvSqjboUrdBaKKKqwwooooYBRRRQAgpaO9FC2AKKKKACiiimAUUUUAcb8VgT8LvEGOv2b/wBmFdiK5D4qc/DDXv8Ar3H/AKEtdeKkBaTFLRQAnGKSijrSYBRRijFRYY0L1pcHtS0VVtBhSikpRQhMU9KKQ8ilq0IKKKKYGF4U/wCQJAB0xW7WD4V/5A8R9q3qb3G9wooopCCiiigAooooAK5G3Ofi7f8A/YCth/5HmrrScCuOs23/ABe1TpldHtk4/wCusp/DrQB2Xas++1DT7Sa2hvZI1eeQLCrDO5u386vnpXEeKLQHxz4XkEk++WWVdgmYKNkTOMAHAycA+owDSbsRNtK6Oy8qBtmYkO05XKjg+opEit4sGOONcZ+6oGMnJ/M15lpWpXEt/pE0d/dya3Nd+XqNo0jFY4huz+76KAQvPHem6NrE48TwF9SuLl55pleJLpyygAnD27L8hGOqkH3I4qeYj2i7Hpxt7UymQwxGQkEsUGeOnPtxSiC3CFRDFtZ9xAUYLZ6/XNeRR67d+XeT22qys8+m3UzKL1pmSRY2Zc5VVjcZ+6g4xjpitezN1dapb2b6zqQiuNBjvJCtzg7wcZBwdvfJHJxyTzk5vIXtk+h6K1ravIZHt4mckNuKAnI6H6iniOFJWkEaCRgAWCjJ/GvM/wC1zPfadHqmvXFha3GhQXEjpN5e6UknOexOO2CcY6Eg2dNuNV13+yrC91C7szPpj3Ext2CSOvmKEbd1U4wcj1I7mjm8ilVT2R6CltbRbPLgiTZnbtQDbnrj0zT5FjkjZJFVkYYYMMgivL9F1jV7vWrVm1KJriS5MdxatcuzBATkeQIyI8DkNuGccnmp9Hvr82+g6qdTupJL+7kt5Y3k3R7BI3AXGA3y9evbOBTv5Aqi7HpShQoCgAYwMCq0sVlBbEyRwxww5m5UAIRzu9u/Nea6Lr93eeJbIHUnf7a1wksBvRI+xUYqfJCgRHIGMHJHWrI1nVZdL1WOeeQy6Lptz57DAEs2XCZBHzDYm70+bmlzB7VHfQxafeJ9riigkW6jUmTYP3qEcZOORimyW2m2lp9ne3t47eVwPL8sbWJ9se35D2rj9Fl1DUPEGn2J1G4is4tGs7tljC/vZC7ZySOAQq5x2rY1JjL450i2lwIUt5Zowf4n+7+YBP5/SncbmrXsTT+IvCpmljn1PSjK37uQPKhJwfunPv2p9vqvhhLySwhu9LW6c+S9uroHfbkbSvU9xj61zvhawvp5LuVU01rMX8okWe2LS8EZw2cD8RWdaaBfa/DrtlF9iS0l1WbzLlt32iPDA/JxgdB1I6mlzPQhTbtpud9DPpF7GUhe0mSxl2EIVIgkUdOPukD9DT9LvdLvIZG0u4tZo9292t2DKS3OePXrnvXGeJbS6g1m+tbdQBrdrHDGzE7WlVgrbsdAEbOe/PpWvFB9h8b2Nvaj92dNKS8fwow2n8CcfjQnrqVz66o200a3W7u5yGdLtVEsDBTGSM/NjGckHB57DjirNvp1naMzW1pBCzAAlIwuR6cCrQ6UVZqVf7PtPsn2T7LD9m/55bBt656dOtPe2hkkjd4Y2aPlGZQSv09OlT0UBYrNY2zQyRNbxGOUlpEKDDk9SfXpVWTSUk1WC8cgrbRFIIwuBGT95vrgADpgZ9TWnRigTVxBS0UUDCiiigAooooAKKKKACiiigAooooAKKKKACiiigAooooAqG1ia8FyUPmrGYw2T0JBI/MCqb6BprQ3MP2YJHczedJsYoQ+ANwIOVPHUY/U1j66t4PEsVzZNI09rZNKsCtgTjeMxnr1GQD2OD7FketSyu4sPkfUL5UjklUkR/6OjHK5HPykYJHPXpzN1czur2OjsdNt9NtvJt1KryWJcszk9yzElj7k1lf8IbpAnlmT7bGZZHlcR30yqWYksdocDqT2q3ot3dXH263u2SSa0uPJMiJs8wbEcHGTg4fH4dulczoltJci/caPaXo+3TAyyyhWHznjGw9PrQ2h6XR10mk2jX8N+0Ra4gjZEdmJwD/M9Rn3PqapTeF9PmtY7VVnjSOSSRWiuJI2zISzjKsCQSc4zjpUEmt3EV/NprpELj7VFHAqg4aFxu3HnqAknoPl96zdI1W7uEh0yxa3t59s9xI8sTzLt890UD94DkkEnnHYYyML3Q5omsfCWlizt7aJJ4Eg37WguHjfDNuZSwOSCcnBq7baLZWt8LyCHZKLZLUbWIAiUkqoHQYLGuU07Wr620+wsLYHzFskuJJDbPc7i5bAwrDH3T1PoBzV5db1q8v3gtjZ24j0+G6YTQO53vv+X764Hy9+frngvESlE0rnwppd2YzJFKFWJYXVJnRZoxwFkAI3gc9c9TUknhqyl1IXzG43ZDNCtw4hZh0Yxg7SeByR2GelZ51rVbo3T2Z0+GO0iidxchvnZk3kZBGxQCBuIPOeOKY3ia8bUZhDHut4bjyDGLGZy2GAZvOHyL34I7cnnhXiVdG7qWlQ6pbCGYyIVYMkkLlHjYd1Ycg/41Vg8PWNt9jx5rvazGdXeUs7uylCXJ5Y4J6+g9BRrGqz2l1p9jbKn2m+laNJJFLJHtQuWIBBPTAGR1FYd1e3t/qmlWs8qI1vqTxT+UGVJikRlU43dMfwnPzeoHI3ELo6e706C9ubSeYPvtZDJEQcAEqRz69TUNxodpc3F5MwffdRxxyYbH3CSpHcEFic/SsPxnCtxd6NayW91dRySvugtpvKaTCdM71/VhVLS786FHq4gguoYo5LdIbK5la4eNpDjfwzkqSynapJ+U8AnFDa6kuSvZnRL4bgFnc273V47XO3fcecRKu37uGHTGO3ck9zToPDltBNHOzzS3C3DXJklfJdzGY+eMY2nGAAKzbfxFqT2t7/AKFK7QLG6TmwnjVwzENiNvmJUDJAPII6Gm2+stqN9pXmNDIwu5kLws6A7YmPKHlTzja2fX0qXKFirxL/APwi9q1vLBNPeTQvbPaqksu7ZG+AQMc9AOTk+9RT+Eraa3lga7vTHPCsU6rKF84KMAkgZ6cHBAI4OaxrzxVqD6JqsokgguLewkuDGInSaBl6jD8NjkBhxkDsataj4putLV1Y2sjW1ss06hZHZzjLfdBEY44LZ/DFJShcPdN6fQ4LnTbyxleVku4/Llk3fMRsCZzjrgZ+uajbw/C10JftFyI/NWc26uBGzqAATxu6AZGcZGcdao6xrt9p1rqV7HBbNaaeu9w7tvkwgZlAAwCAeuT9OMmxDq2oXNzLJa20EllFcGBwXKycHDPzwAvp1IGR1Aq7xvoC5SaDw9Bb3MUiXF15MUzzx2/mfu1ds5PHJHzEhSSozwOBjZUYFcdaeL7i71K3VLZHtbmbykVUkEkQ5xIxK7SDheBjG7qa7FeRTTXQaaa0FooopjCiijpQAUUUUAFFFFABRRRTQBRRRTAKKKKAOR+Jyh/h1rCMcK0aqx9AXXNdaOlcp8SufAd+uAdzwLg+8yCurXIHNSAtFFFACEUlOpDQAlFFFSxoKKKKBh2pRSUoFCJDv7UtIeRS1aAKKKKYGF4VGNGhB9K3aw/C3/IIi+lblN7je4UUUUhBRRRQAUUUUABri9NO74ta2egTTrdMf8CY/wBa7Q9K4vSwf+Fra82PlNnbjP4UAdpSEZ7UtFADPLTfv2jdjGcc4rF1TxNoeh3pg1C9jt7gxCQqUYnYSQDwPUEVu1wWsWeo3fxMK6ddC0kGkITM8HmqR5zfLg9+c/hSehnNuK0Rtv4u8OwWsM5voxBOpaNljYhhuwTwPWrlvrul3X2Rre7ilW73LAyfMGK9RkdMe9cpqlnq7+KdKht7u2F2lgwe4mtsxscgMdoIxk+9Ov8Aw/PofhNrjzEuL+yujfq0aGNSdw3LgEnG0nOPrjgCpu7manNt3WxvSRaK2uX2oSShp7S0WG5jYZSOPJcEjHXgn8K2IpYJ40uIyrK6BlfHJU8ivPrWO6v9IisrhJBd+IL555g/3ktQQcZ7DYqKB/tjoa1fBdpJLdave3F3eSGHU7uCKGSYmNE3jop+gA7AdAMnLTuXGWtrHVhrZLvbhBcOpJO3kqCOp/4EPzpLeWzvVZ4THII5HQnb911Yq36giqcnh7T5daGrSRM12E8vJY7dvP8AD0PX+XpU2k6PZ6LbvBZoyI772y2SWwAT+lMtXLYtogciJAdxbIUdT3+tO8iMhwUXD/e+UfNxjn14qSimURJBFGQUjRSFCghQMKOg+lVr7TIr25s7htyzWkhkidTjBKlSD6ggnI+lXqKAIo4I4lKxxqoY5IUYyfWljhjhDCONU3MWbaMZJ6k+9SUUARvDHIysyKzIcqSM4PtVOLTIotUn1D53nlRY8schUXsvpzyfetCigAooooAKKKKACiiigAooooAKKKKACiiigAooooAKKKKACiiigAooooAKKKKACiiigCt5UP2g3BjTzQuzfgZ25zjPp3qu2k6fJBJB9jh8t5DKwCgfOf4uOje45rn9bt7lvFCXdk0hurWzMqRLJsEw3kNGxPGCCcZ4Bwe1N/ttmkjFozRf2neACZ1B8oCBHYEEY3YUrzwD9MGOYz5lezOptbWCzh8m3jVF6kKOpPc+p+tUW8P6W3mAWwUOxZtjMvJ6ng980zQ7q6uY7yG7mjnltLloPOjXYJMBWzgE4I3bT7g1ieH7JrmzmlbSdOnBu5h50z4cgSsOnlnp9fyobKvqjqGsbQ3qXzRJ9ojQoshHKqe1V30TTnjgjNquyJiyDJAyxyw9wT1HQ8elZn9sXMWpS6W5V7s3iCIKMf6OwL7iPZVkTPqB9KpR3+p3klrpunTwafMtr9raR7YSJIGZlChQR3wxIOenrmndCbRvS+H9Mlhgj+yoiwgLGUJQhc525Ug49uhqzDpdlDM8sdsiO8KQEqMfu1ztX6Dcfzrjk1fVvsGmWemnyzFp0NxLIlusu8uCAMM64UFCTjJOe2MmzNq2uXr3JtLm1tBBYQ3RV7cy5dw525DYI+Xtk+nXgvESkrbHQT+H9MuJopJLWMtGoUAZAZQOAwH3gOwOcU59EsZNQW9MZMmQxXewQsMEMUztLDA5xmsaTVdWu5pJ7W6sLS0s/K81LkE+aWVXYF8/IuGABAPIP0qH/hItSl1gtEu2xju/szo1qSCA2wv5u4AHPIG08cck8TeI+ZHS6hplrqVuIrqMsAdysjFHQ9Mqw5B+hqGLRbCEWojhC/ZZGkiIY5DspVmJzySGPXNVdd1G8gnsdOsWiiur93VZ5kLrEFUsSVyNx4xjI9e2Kw5bq+1HV9Fhmkh3W+oywy7UO2VkjLbhzx8uRjs3OSBTurg2rnWXNhbXV1bXMyZltWZojuPykjB6e1QS6JZXEt5M8bM14iJLhzghM7SOflI3HkYPT0rF8VoZNZ0CNrX7WrTSj7PkASfuyecnHGM8+lU7S+l0dNaeKzNsfOhjhtDukCO4C7vl4IOQdq+nqaG11FzK+pvp4W05bKa1ZbhzMVLzyTu02V+6fMJ3Ajtzxmi28NabZpAFWWR4WZ/MnmaV3Zl2EuzEluOOe1ZFv4i1j7FewSQBr6LyzFP9jdEYOW/5ZFt7FQpJAPPbvT7bV5b270tphBNcK06O0QkiwVQE5jbBRjkfK2cdc1m3CxV4l2HwdpkNvdQM15NBcQNbmOe7kkWONgAVQE/IMAdMdB6UyfwXp10w82W/KfZ1geP7ZIElAXaGcZwzYPU+g64FYWoeINXn8MauLqSO2uVtnmjCW81vJGoIBAJLB+Djepxkj5ecVpXviO+02VFKxTLbxKbhY7aZvMYryA4ysXUHDEkg/jRePNqF4m5caFZ3OlXenTec9vdp5cxMp3kbAn3uucKOahfwzYS6suoObncrB/JE7eSXHRzHnaWGBzjtVPUtc1G0jv7mKO0+zWEg8xX3b5V2KxC8gKfmHJzn0HWpbXWL69na5gjtjp8dw9q6OSspZX2M4OduMggL1PByD8tO8L2QJxJrfwtp9vqCXam4PlyNLFC87NFG7ZyyoTgHk/TJxW4OBXJad4sub68tilhM1rcsFGLSdTEOfnLsoRgeBgdM9TXWqcitI26DVuguaKTFLQhhSUtFACDrQetJRS6AKKWkpaadwCiiigAoooqgCiiikwOV+IcbTeDZ4kGWkurRAPUm5iH9a6lelc942XPhxB66jYf+lcNdEOlIAooooAKQ0Cg0AJQcUGkwKTGhR0ooo7UnqMKUUlL0oiJi0UUVaEFFFFMDD8Ln/iURfStysTwwMaTF9K26b3G9wooopCCiiigAooooAD0rjdLH/F0tdP8A06QD9BXZHpXH6X/yUzXj6W0H/oIoA7Cq73tsl2lq8yLO8bSLGTyVBAJ+gyPzqc9K4/xS0w1G4EZPGi3ZGM5DZTH8uPxpN2InLlVzrwynuKrTX9pBd29tLOiT3JYQox5faMnH0FefQ293pkNhc6YbqS+vdGkdt7lwZVWMpgN3GSAPwqvpX2NvFfht7Ge6mkZZmu/PLlVk8nnG7gNnggegqXJmbrPselWl7a3trFdW06SwSrvSRTwy+oqcsncj8a800qz/ALWudFsri5uxAdBEjeXO65IdOpB69Oe+PwrLm1CTUdC06O7ubxbpNMLw7bp4w8m5kUqEBaST5RkFh/Mg5vIftvI9eBXsfaoY7y1kvJrVJkaeJQ0kYPKg5wSPfBrzm5vtSSy0+SK6mkOu6bDbhg7fJc5QFsj7vyu547pS69PNpqeLFhvLpTa2Vj5bG4fI5YZHPBOOT370+YPaeR6aWUd6z11zTXVGF7CVeNpUOeGRfvMPUD1rD8Q2smk+ANUS1muZpPIdjJI5dzu+8c9RwT06Vh+IXgg1SSO3C7F8OXJhXP8ACMYwPp/nilKVkOVRrZHaWfiXRr+4W3tdTtZZmztjWQbjjk4HephrFgbOW7+1R/Z4SRJJnhCOufSvObbULDV9N8JafpjfaNQtp7aWcwqf3aonzljjp/P8qtX1jcr4pl8PJHu0+/vI9RkXZlWjAPmhie29UPHqB3o5hKpLseiWt5b3aM9vKsig4JXscA/yIP41YrktL+T4gayiD5TbW5fH97Bxx9M/5FdaKpGkZXQUUUUygooooAKKKKACiiigAooooAKKKKACiiigAooooAKKKKACiiigAooooAKKKKACiiigAo6UUjdKAK5hh+0+dtXztm3d3xnOPzqs+k6dJbPbNawmGSUzOm3gued3sc4rD1lbxfE63VkZGmtbMS+SmP36bzuj59eMH1A98wvrU81xBDp8hjbUrvi4KbvKQQLIflPfA289CfwqeZEcyudVa2ttZW6W9rEkUKcBEHArPl8N6NIWZrKPLEsSGIOT170aJeXFzb3Ud06zTWk7wtMi7RJgA5x2xuwfcGsXQbSS6sS0mmafcQtczZmkkIkI81gePLPQdPm5x2pNg5K6R1Bs7Y3q3nkobkRmMSEfMFJyR9M1XutE0y9ihiurSKWOIFUVxxg9V9weOOnArIGs3ov20t2U3hv1RCq4H2cgyBiP90Mmf7w/CoU1DULmez03TporWSKxju5HeLzBIGJUIBkYGVPOfT60XQXRtXGg6VcxwRTWkRWBBHGOmE4+X3HHQ8VYOm2e6Y+Qg8+NYZMcbkAOB+G49PWuNXV9VWx0+z015IzDp0EzulqJg5YHaDllwvyk56nPbHNi81rW5hez2dxa2y2lhFd+U8XmbmZXYoWyOPkxkc/SjmXYOZHRy6Bpc9zFPJZxNNHtwTxnb93I/iwemc4pzaLYPeJdNAnnhg4yTtDAYDbc43cDnGeOtZL6hq15cyXFpdWVvZ2pjEkM6EmUlVdsv/ANrgDAPIOfSqyeINSm1kvGrfYEujavEbQkEB9hfzc4znnGMY4680XiNNHSXmmWt/Gi3UW/YwZCGKsjeqkcg8npTItHsLdbZY7dUFqzNCATwzAhj7k7m69yTVPW7+9jurHTrB4oZ7wv/pEi7xGqrk4T+IngYyO55xisRri+1PWdHWV4M291LFLiMlXeNeXHzcZBOBzgnqaOZA2jrZbO1mure4mRWntyzRMeqbhg/pxUE2lWF0bpmi3/AGnaspEhG7Z06Hgj1H9KwvFaeZq2hRfZWuw0k3+jqwUyERkgZJAGOvPpVG0v5NEtNY8q3e1l8+KOG1k3ziJmUAOdpJIPXap6g85OaTkr6i5lc6ceH9P+yPamGVlZxIZGncylgAA3mE7wcADOaINB0+DywkBLR7yGkdnYlxhizMSWJAxk1gxeI9ZOn3cYtjJdwtHtuTp8sUbK5bkQuwdiu3kBucg561PZ61LeXOms4tp5ys43Q74/mULkbG5Un+62SPU1LlDsDkjQXwppMdpNbtFNJBNEYWSW6kYLGcZVcsdo4H3cdKbP4V0263eaLlldVR1+1ShX2gAMQGwWAA+Y88A5zzXN3/ibVX8PauXuLeG6jtzKirBLBLDhgCCH4bAON4IGe2DWpqPiS+068WMG2kSBU86NIJXZywGTuXKxDk/eznjkZFLmjcOZG7No9nNZ3VrLGzxXXMwLnL/Kq8n6KoqL/hHbBtSW/ZHMiyeaE81vLEmMbwmdu73x+tUr3W76H7fNHHbLa2E6pJuJZ5FKIxxjAU/P3zn070+z1fUL+4M9tDA1itxJbMhyJSVJG8HpjIPGOmDntT5op+YJplq28Oada3Uc6RuTExaFHkZkhJ6lFJwvUjjoCQOCa2BXIab4uuL68tD9kLWt2QEEcEuYhgkMzldjA8dMY9WrrlORmrTT2KTT2FoopDTGLRSdqAaLgFBoB5oNK2gCCilxRQAtFFHeqAKKKKYBRRRQBz/jAj+x7UHvqmnj/wAm4q3xXOeMwf7LsCD/AMxfT/8A0qjrox0qQFooxRQAhpKU0lKQ0FFFFQwEI4xQBx60A5NA4zVDFoopRRETAdaWiirQgooopgYnhk50qLHpW3WH4Z/5BcX0rcpvcb3CiiikIKKKKACiiigAPSuQ0nn4keIMjkW8H/oIrrzXIaQf+LleIR/07wH/AMd/+tQB19IVzS0UAMK9eKoXWr6dYyypc3KRvDEJpAQflQnG76Z4rRPQ/SvPvFlvLJqOuusUhB0qJVKqfmPmE496luxnUk4q6R1Nj4k0bUboWtnqEMs5BIQZBIHXGae2uaYmmy6i93GtnEdrykEBTkDB4z1I/MVzAuF1nVPD0WnQyu9ofMuJzCyrEmz7pJA+92x6Go00q5HigaR5bf2bHeNqTOwwuNownvh8nHp/u0JshVG+h2gv7U3/ANh83/SfK84ptPCZxknGBz/I1Ydo0XLEBe+RXn9559/bLqcRubWS/wBVhhUpuVkhQlR6Y53N6fNjkcnsZ9Es7zRv7KuRJLbGNYzuc7yBjGW65469aabNFJvoSXN5p88EcMs0TR3gKIrHiQbSxH/fIJqXT7GKwsIbSFpGihUInmNubA6AnvWanhHRljtI/soK2hJgB/hy4f8AHlR17ZHc1uAYFBS8xNtGwelOopjKFlpcNld3V0uWnun3SyPjccDCrwB8oHAH17kk36KKACiiigAooooAKKKKACiiigAooooAKKKKACiiigAooooAKKKKACiiigAooooAKKKKACiiigAoNFIelAFUwQC8+07V85k8vd3Kg5x/Oqr6Jpc1s1u1rE0RlMxX0kPO4HqDz+p9aw9YS7TxVJe2BY3FpYpJ5QxidPMbdGfqBwRyCB1GQasGtTy3FnBZSrEmqajKDOUyyIse/AB43nGOQcfN1qLq9mZ8yudhaWVtp9stvawpDCucIowOTk/mazW8NaNK7ObUgsxLFZXUZJ56GnaBe3F5bXCXLiV7e5kg84IF80KeuBwDzg9sqemayNAsFubISPpOnTK08uZ5SPMI81s8eX2wMc+lNvUq+qOk+w2v24XxjX7SI/K8zvtznH51XudF027WFZrdSIVKIMkfKeqnB5BxyDkVlprN79ufS2+a8F9tBC/8u2BJuwP9k7M8fNVddSvr65t9OsriGzMenR3Ukhh3hi+QAFyMKCpz654xjNK6FzRNmfw9pU8Ucb2yKIovIAV2X93/AHDgjK+xyKsNpVk4uB5C/wCkwiGUDI3RjIC8dANx6Vxya5qcdpa21oZES302GVnihRwXZfvNvYYQbT0568jHNi81zWXstTvYLiGJbLS47sIsYcPIUZiCT/D8uODnkcjHJdWDmR0cnh/TJrpLiS1BkTZk7yA237u5c4bHbOcUp0LTWvvthhLS7xIF81vL3jo2zO3d/tYz71lyajqMtxcXCajZW1payRIYpkwGyqs25ycjIbC4HBGTnpVeLXdRnvftKSeXbC9a2aCSAbdqyeWT5mQd+Qz+mCBjIyVeI00dHf6XaalEqXKMdh3I0cjRup9QykEfgaZb6TY232dYoAv2cs0fJ4LZ3HryTk5J65qtq91etc2en2NxDbS3O9mlkTeQqYyFXIBbLDr2BrHtpNR1PUrDzLmD/R5Jo5v3G5JWjdVLL8w2nBx32nPWndIHKzOknsbS4vbS7lQNNbMzQsWPykqVPHQ8E1FPo9lcNdFoyGudhkZXYElfukYIwRxyMHjr0xh+KpZo9Y0RYbI3295c2gZV83Ef+1xx159Kp2Wp3Fnban5Vu9jdSXUcKWbjzhbOyD5sKcEEfNtU4yMZGTSclfUnmV7HRDw5p32doSkx3SCUytcO0ocYAYOTuBAGOvTI6E5IvD+mxhQsRdl8zmSRnLFwAxYk/MSB37CsV9d1qKzlt1VZbgSxot39kKAKwJY+SzBnZdp4XswIzgiiLWbiW8sHk8meaOG68zaskJJXZgFXI2k5GQwOOx9YbiVdGn/wi2mtZzWr/aJIpYTb7XuHJSPj5V546Dkc8DJNPuPDFjdBvMe7KSBd6i5cBioADEA8twvJ9B6VzOqa5qreG9UFxdJHOsCyr5MEtvJH8yhlBJw2M4DA9T0I66d/ruq2F1lZ7N7a2Eazxm0mLSE4yfNB2R/eGAd3qTzinzR5rBdG9JpFrJbXUDLIUumDy/OckhVUc9uEFQjw7Yf2gLvbLlZPOWLzT5Yk/vhOmep+pJqjc6pq63V1JC1kLO0u1hkRoXMkiskZ4IYBSC56g546UljrWp6hcre262p0kzvb+WylZiVdlLhi2MZH3duffPFO8L3BOJetPDdhaXUc6LKfJZmgjklLJAT12A9OpHsCQMCtkdK5HS/E1/e3lmz26taX5HlKlrKhgUoWBaRvlkzjtt698c9cpyuapWvoNW6C0UUUxiGkpTSUnoAoozSUGlfQBaSlFB60+gC0CgdKKYBRRRVAFFFJmlcDmfGxP2HSh2Os2Gf+/wCh/pXTL0rmfGXzQaMgwS2r2nUZ6Pu/pXSKxIpXQD6QUmaUUr6gJSMQoyTgUtFSNBR2pO9LSv3GAoo+tIDmqWggxz14pelJmlB45FOIh3aikBzS1YBRRRQBieGf+QZGPatusLwz/wAg6Ot2m9xvcKKKKQgooooAKKKKAA1x+k4HxM8Qev2a3/lXYVxuj8/FDxLj+G1tf5NQB2VUjqVqNV/szzT9rEP2jy9p+5u25zjHXtnNXe1cPrUGoHxlqMtjFIZToWyJlGMv5rYAPQH0+tBnUk4q6O2LqOpphlj2ZBz9BXls7LFpF5JpEt0AmkXP9pGcyjZJ5Y24LDAfdnpjgH1FWNKIi1HTzpL3zuLR/wC1zO0hCZjymQ5wG34xs5x7c1PML2vkej21zBcwRTRMSkiB0ypU4IyMg8j8ak3JnqM/5NebWenDWLvRLO9e8EY8PJK/lzPGd/yqMkYyeSec8isbV557nSNL897xbp9HWS3JkmKzSbWJCImAZMcksxABGRxyN2F7Xuj2Mlcc/wAqrxahay3s1mkoNxCqtImD8obOD6c4Ned3c2pR2elfZbiVn13TobUMzE7JxtJcnP8AcaQ8d1p3iCaa0/4SdIZpwlrY2ixjzG4JJHHPU45pcw3U8j0oMrdGz9KXINZNtps+m6I1tp8xe4wWSS7LSfOeSW5Bx7CsjwnJrkt7qJvZrR7dbuRX8tHDCQbfuksQF9sVVyubbTc63cOmaz4Nd0u5FqYb2JvtRcQAnBk2Z3YB9MH8q5yW2GoeP7iOW4uljtbeGdYo5iqlwx+8O456Hr3rltKlheXwPdXd1ITcS3KeZJK3zsrNsA5/vED3GAcip5vImVRrZHre9c470u9fWvJtOvmk1TS/Lv7yTxC2qSLfWxkcxpCGcPlTwFChcYzgkfhPpoMsdvqx1G7aZtbNqVFyxj2byCu3OO/PenzA6nkeol1HftmjevrXk1lrEUvi+zMGoXQlfUZI5IpbxnJ/2doUKAMMAuT09q3NEN7Pr8OlzzzFNFaZpXMh/e7z+53f8ALHv0pcwe08jt7O/tb+1iurWdJYJRlHXo3+cGluL22tEV55QgZ1Rc92Y4A/E15xp0Nxq2n+E7GTVLiKG7s7jz2hdleQDYQN2eCDjnnoR3rqNaLHxV4chYZhLzvgjOZBH8v44LH8KfMNVLq5u2t/a3olNvMsghlaGTH8LjqPwqlc+JtFtLt7W41K3imQ4ZXfGOnX8x+dcp4c8T6NpX9tQ399HC/9qXLgEE/LvxngexqD+ydQ1zV/EMNtLYpbSXKxy/aLcyOCEX7pztHHqDU8z0IdRtK2538V/azXU1tHOjzwBTKg6ruGRn61FHremzW8FxFeRPFPJ5UTKch3yRge+VP5VxXiOCfRLtJLUyynULD+zo1Rgr+cCNp3Z6kZGexWnanChFzaQeYieHtNcq8TlT5zxfKR6FVyeucsDxxmrsftH2O7a7gWdIWlUSOCVU98Yz/MGpgc1529s9vpnhe6e7urm6utRt5maeQttLx4dV9FwOnv7nPoafdFMuMr3Q6iiimWFFFFABRRRQAUUUUAFFFFABRRRQAUUUUAFFFFABRRSHpQBW8m3S4afYomK7C+OSAScfTJNVm0jTZbZ7drSAwPIZGXbxvJyT7HNYGrR3ieK573T1Z7m0sI38kY/wBIQyPmPJ6E7eD6gdsiqOjatKDZ21lMkUep6peSGVlyxQbnAQHjccr1zgA8dKnmM+Y7e2tLeytkt7aFIoVGFRFwB3rNfw5orFmfT4csclsY56//AF6dol9Pe21ys7LI9vcyW/mKMB9p4OOxwcH3B6VhaBpFrdWKSvo2lzq08uZ5ADIR5jdtnX05obRR1X2K1F6L7yE+1eX5Xm4+bZnO36ZqvcaLpl2lulxYwypAuyNXTIVeBj6cDisqLWr1tS/sxmiNyb5k+70twu/d6ZwQv1PTioLbVLu+misbSWCzMenRXBYx5BZ+ANvGEG09DnkYxg5HJE8yNq40HSbwQefZQuIUCR5HRB0X3HHTpUsmmWE0V3HJbRlbqHyZwR99MEbT7YY/nXJwa5qEdvDa2assdtp0EhKW6uAzLnLkuvy4GOPfntVm617Vf7N1O9jkgjWx09LoKE3hnKFsE55XA7dcjmhSQcyN6XQdLnvEupbKMzrswx/2MlMjoduTjOcU5tE01tRF61ohuAwcEkkBgMbgDxnHfGaoPqN+8s9wt3ZwW8MsKBJVwG3BCwZ88E7wFwOuOueKcOv6lcSrNHGRD9tMLBoRsEYkMed24HfuXPp8wXGQTU3ii7o6G+0y01BEF1CGMbbo3DFWQ4xlWBBBx6EU2Kws7NIUihWJIVZYwOwPX+War6jcXxvrSztJYYfNDvJI8Zc7VAGFGQMksvJ7KeOQRkWk2o6nqNi809sTbtcLIBbEhzHIF3L83ynH1xz60+ZCbOhnsbW4vbe6liDz2pZoiWIKFhtPHTketQy6Pp9wblngybllaUhiCSuNpBHQjA5FYnid511nR44LEXxPnE2xdVDgKO7ccZzVOz1K5srfUQkQtbiS9SEWpUzC2ZkU5wv3gQchV4zgZ60m1fUlyV7WOh/4RvTvsJtPKfYX80yGaQy+ZjG8SZ3hscZznHFOj8P6bEsSCAt5ayLukkZy3mYD7iSdxOB1zWU+qa4LB44kEs3nKgvPsbqqoVyX8ksGcgjGAf4gexFNt9Wurm7sn/cXM6212f3ayR7mR41C4Y/ITnkEHBxj3hyh2HeJof8ACL6X9kmtnSWSOaLyT5tw7lU67VJJIHAwB6Us3hfTrp2eYXLbwu4C5kCkqAAxAbBYAD5uvFcxq2u6qvh/U4p7+BLtLZJtqW8lvNGCQGABYgjPRwfbB61rX2tarZXblZbV4Ldo0miFrKzOWC5/eZ2ofmBC4bjHPPC5oc1rBdG82lWhiuImQlLhw8mWOSwCgHOc9FX8qrr4fsFv1uxHIGSQzJGJG8sSEYLBM4zjP4kngk5oSaprD31xJDJYLY214kDI8LGR1ITOG3AAguecHp2puna7qWosupQpbNpLTSQmMoRKioxUy7t2CMqfl25ww545q8WxpxNGy8PWNhdLNFHJ8m7yo2lZki3ddik4X8O3A4JrY7VymkeIdUv7y0klt1eyvVDIsdpKjW4KlgXkb5XHQZAHJHUV1a9KtWeiHGzWgClpAeaCaa2GGKTFO7UlACUUUEVO6GApaQUtNCEpR1oHWjvQAtFB6UgqnuAtFFFIDmfF5G7QUJxu1iDjPXG4/wBK6UdK5bxkQLnwwMcnWosf9+pT/SupH3aNAEoooqbAFFFGaWgwoopM4pMYvWijNIKqyYgxS98UUAURELxS0gApa0AKKKKAMPw0MadHW5WH4cP+gRitym9xvcKKKKQgooooAKKKKACuN0Pj4n+LPa2sf/QZK7KuN0Hn4oeMB/07af8A+gzUAdieBTWZc8049K4nWNPe/wDGF95sd08MekAxBCwQybpBjA4ZsEcHOOCOQDQyZS5eh1V9a219YXFncpvgnjZHXJG4EcjI9qqjUdK0uJ7V51iSytw7bgxCRgYB3Hr09Sa89vE1M2+lveyvDbHTUXdPbTzfvMnIwjBlkxt5OfQA1Y1C3vH0rVBcRzyzHSbYFmiIYsGzz1+YcZGTzmobt0MXUdrpHoVtqtndyKkJly0YlG+B0BUnA5YDnjp1xzjBq2Ch5x1rze7E9s2rRwiZFj0eHYFDgAk5OPQ5z055qGRJdOubqGGPUGgk0OCdxFM4YyM5ViGOcHbgnj8KOYpVe6PTsr/kVDdXltZQCWdwkZdUztJ5YhQOPcivLNDhn1CPXNPsr6QiWzFxamN5VG4MSpBlYk8jBYYU89K1YL+fUtGfX5Wmh+36naQxR7iVSFJkU8cdTv3evA5A5bloHtOyPRfMTOM8/SqFxrOm2slzHLcqrW0BuJhgnZGM8nA9jx1OD6Vz3hez+061rWoTTXbyRahNbRxvMxjVMKeEJx36+3tVbUmI0LxrJOv70eaM/wAWzyF2c+mCfxJ70XKc3a9jqU1rTJILS4S6RoruTyoGAPzvzwOPY/lVOLxb4dmu0tY7+Mzu4RE2NyxP0+tcUlncaZrXh+zRVOnXE6XcI6+W5T94v0JO4duTWp4EtdTn0i3uYdTRbLzpC9t9mBLfMej7uOx6e1SpNuxnGpKTtb+tDrRrGl/2c+oi4T7KGKNLtPUHbjGM9eKsWt1a30bvbsHWORo3+Ugq6nBBB75rz9baeTxuPDkayNYw3x1SRi/G0qSFYd1Ep4H0/u89DoBI8WeJUjIEHmW7DHTzDF836bM007lqd3Zo6YRIOiL1z07+tL5a5J2jJ6mnjpRVmthgjUEEKMgYHsKqX+nR3/keYCDDKsyMpwVZT6+hGQfYmr1FArEBtYTndDGSepKjmpFjVCSFAJOSQMZp9FFhjGiRiCyAkHIyOlIYYyGBjUhuoI69uakooAoTaXBcXtrcSpn7LkxIcbVY4G76gAgduavKMClooCwUUUUAFFFFABRRRQAUUUUAFFFFABRRRQAUUUUAFFFFABRRSHpQBVMVv9qeTagnZArMPvFRkgHvjlqhGnabPAYRa20kIkLFNilQ+eTj1znP41zmpLcw+Lb2+tNzTWVjbu0KIGaaNnn3oM9/lBHuPc1W0DUpZRbQW1wlvFfX99LuZAXdRIWULnjJDBuR0U96hSuzPmXU7WC3htYUigiWKJBhUjXAHfgCs8aFo2Wb+zrYNnJIQZ656/jS6LezXdlMbkhniuJYfMC7RIFcgHH04PuDWRoemW7WcMsmk6ecks0z4Mn3jyRs6/jTcir6o6P7JbreG7EKC5MflmTHzbc5x9M84qvJpOmyeQJLOJhAoSLKA7QOg+nA4rJh1u7fUo9LJQ3S3b+a23gW4AdWx7hkXPqTVOx1S+uybaKe3sYoNKguVJiBUu4bORxiNQo4GOvXtRzIlyR0E+i6XdiET2cEgiULGCvRR0HuParElhaSxzxvAhS4UJKuPvDGMH8K41vEOpW0Jt7O1uHitLKEiSJYWRWKbiZN7qQuMDj0PPpevdZ1RdI1PVIZ7eOO1t1kjjEYf5/LVyGOeV+boMH36UrroPmRvSaLpst2l1LYwGdcYcqM8dPrjtnpSf2Jpn9oC9+wwfat24SbBkNgjd9cEjPvVGTULsPPcve2ttbQ3EUYSVQFIbZkFifvEvhenJAwao23iK/nktZl2iKa9MJjeIBQm8ptDbuXBGeM5xjAPRc0WNNaHRXunWeoKgu4FkCHcu7+E4xx6U6KztLXyxDCkYiQomBgAMQSP0BqpqFxetqNnZWk0UIlSR3dot7YXaMLyAOWzzngH61j2ct9qepadLPNCTCLhZFWHKs0coTcuTwT264565p3VwbVzpJILd7mK5kVfNiDBGPYHGf5Cq0mk2M5uTJbq/2llaXBPzMoAU9eCAByMHisnXnnTWrBYNNGok285NuzqoODF83zccZx/wACrOstRubK2v1jj+yzzaisIt2QzLaExKx4X72RlgBxl/rUcy6oTkr2OkPh/TTam3NsuPM84NubeJP74bO4HtnOccZxQmiabEFRYAcJInzszlhIQXySfmyQM5yeKyH1TXFsdsSLM5uQhuVtWUxxbQd/lMQX5+Xg/wAQOODTItXu5prd4/s11cLZ3hysLRZkjeMKuGOUznkHuOwqXKNh3Rqnw3pLWk9q9s0kc8flOJZnkOz+6CSSBxnAxTp/Dem3ZkM0UziUASL9pkCkgABsbsbsAfN1461y2ratq0ui3dvLqMUdyqRSMq2ssEqKWAYD5sfeK/MCRjI5yDWne61qllf/ACz28sEM0MMkAtJMtvKgky52qcuCF54x68ClHmtYOZHQjTbZQ4EXEkomfk8uMYPX/ZH5VWi0DT4r/wC2LbyeYGLqhlYxqxBBYITtBOTyB3rMOp6017PMs9ithb3q25iMDeYykqGO/fgH5hj5exz1pbDXNUvo11UJbJpbNKrQlD50apuG/dnDZKfdC9GHPHNKUbheOxqWeg2NjOJbeNwVXaitM7JGPREJKp0HQCtUcDmuV0jXNUur+2N1EGtrtdypHZSobbgsN8jHa4wNuQBzjjnA6rtVxa6DVugd6DRQetF9Bi0maD0pO1DYBRRR2pdAAUGiihPQYUopBS0xC0gIoNIKbeoDqTNLSZoYHJeNf+Qj4R/7Dsf/AKInrrK5PxnzqXhH0/txM/8AfieusB4pJ3AKKKBSvrYAoopKl6FC0cGkoqb2dwEPAOOtKvQUtJjFUhADinA5pOKWqWggIzS0UVoAUUUUAYfhwf6ClblYnhz/AI8Urbpsb3CiiikIKKKKACiiigAPSuL8Pkn4oeMcjpb6eB/3zLXaVxfhwFviZ4zftssE/KNz/wCzUAdmelMJUDJFPb7tcZ4kiujqbvH5pRolCqUkOTznYyHg/Ufn0qJycVoi6cOeXLc6/KenNKWTHUVwWrtdySzeWlzHNHBGVUmR26DO3bheDkEn0qfVp4le7e5a5W58tTbFS+wptGSCOOpOc+1Z+2fY2WGvbXc7Xgcmo1uIXuJIVyZEALfKcc9Oelchc3bwNq0LfaDJNbRGEKGbI28kYzjnvxT76WU2epFWlBFpb4xkEE9SKHW8gWGu1d/1p/mdjlBzijcp6CuKvf8AiVm/jhe7aI2aSPtmbcDuwWBOccZyR6Gq+nC6lg1S0hmYv5UU0IV3UdSflLknsAecdKHWadrCWHur3O4nuoLWMPK2xSwUHBPJqumn2yapLqCIwuJYlidgx2sFJIyOmRk8+9cy921zpq6qZWjW8u4UjBf5QgOB9M8/pWrotss9/fXbXEsjJO8IUOdijjjHrVRqOT2JlRSV29Ub2FwOKCVXt2rmtXm1WPXbCOB7QLI7iFWLZb5Mndj8ateI7ia28M3M7yLHKsa7mU4AOR39KbnvpsSqfw67mnNd20MgieRVlZCwB/ujqfwzUGlW1laQO1ody3EjTtIW3GRm5Jz/AC9sVi31vFayJZtcTmP7FcTsWlO44ZD94fWsuO5sBpWkma6mj0xkbzJUmYL53TaSDkYIOAOKj2tnqjRYdSje/wDWp324UbwO9cJHI1xNo1pc3NwsdxPMsQaQo7oFJHuelMN9GdL0+CW6mcSzzRo32hlDFWwFJUFmPoPaj26te39f0x/Vnff+tf8AI74sMdaiN1ALkWxkHnFN4TnO31rirTVZ4NBstUila4VWlt3wxYdSFz/wIAc88+tXZJPsV61q1y3mRaU8rbpOSd3XH1zzR7fTYX1fXc63zFAznpVWfU7O2geeadEiRtrMfX096o6XGbfRBNFLLcSSoJgZH3ZYqOB6DjpWFdSW0XhzS3EzW5L7luVjV0jkIOd4yM5JI47inKo1sTGmm7X62Ort9Tsru3M8FzG8S53NnG3Hr6VFaa1p17KY7a7jkcc7QeT9PWuT+2yX2k6rxDdIoQyXVsnl+YBgkHI6hf5/nNJrlhqOvaZBZ7SYnDiXgKyleg7j8an2z3Nfqy1tfr8jrvt9r9n+0eenk5xvzxnOP5077TCZjCHHmBQxXvgniuWSGU67/ZYBWCC4+25boVPOB/wI0twZJ4or5XlgkvL5EV42wfKGVX6gj5ueOR6Ue2dm7EOirpXOpiuYpZZI0kVmjOHA6r9anrBhjNt4hihiZ3UWfzljknDAAse56/rW6Olawk5LUxnHltYWiiirJCiiigAooooAKKKKACiiigAooooAKKKKACiigjNAFR47aGZ7lgkckihGkJwWVckDPoNzH8arHStLmtBbmyt3g3mQLsGAx5JHoeT+dZmvpJd6raW0cCXAhVp5InYAMD8o6gjrn8qrRJeaSbewjMNvLf3Ekh2DcIlxnC9OffB+lYe0SbVtDdUU4p31OogghtoUhgjWOJR8qIAAB9KopoelRyq6adbLIjb1IjAIOc5+tYY1q/WzeCOXzp/tRhikIVWkUDJIB4LDp/jTE17UZLKIRbpp5J3UYVBIEXGRjO0n3Hr0o9tHcPq0+6Oo+yWqXrXYhQXDoI2lxyy5yB+dVZNC0ud7ZpLOJ/sqhIsjooGAvuB6HPPPWsa31Se7/s+OcrIrySSs7xgFET19DnPIqDSry6g+xyRzxmO+u3LwhOcc7iTnOeKXto3tYf1SVnf+t/8AI6CbQ9KvJImuLKGVoVCrkdFHQEdx6A5qzNptpc29zDLArR3C7ZR2cbduD+Arko9YvA7myTdPeTSSFtoY+WuFGASATx610WhXt1eaX516AJNzDK4wQO/BIqo1IS0QqmHlTXMx0ui6ZLqUd89nH9ojwVfpyMAEgcEjHBPTtTo9E01NQN8lrGLjO4N2Dd2A6A++M1xcjG6tGnfTlL3lxtjvm2tsJbHA+9xj2rVm1fV1uHjsI2kggbyQzIp8xl4OSWGOfQGs1Xj1RbwjWzOj1DS7LVYRHdxb9pypDFWU98Ecj8DSw6daW7QGCFYxBG0cYUkAK2CeOnJA61zs2vX7agvlukdoZVjVtgkRjwDlgcg59jRPq9zHNdzWlujTyXHkIeC5VByQCRu+lP20OhP1aR0zWsMl3FdMv76NGRTuPCtjIxnB+6PyqpJodhMt4JIWxdyLLJ+8b74AAYc/KcKPu4rAk1DUNQ0y2hN0gluLnyspEUIAwTkZ4III49ualm1vUku7dYZIngadYNwhIDnox3EjHOeBn60e1gL6rI0v+EX0s6eLLypQolMwmW4kEwkPG8Sbt4OOM56cVLF4f023EaLB8qRSQ4eRm3LIQX3ZPzElRycmse81vVjFcXNlLarGlx9niikjLNI3A65HGefpVh9W1G4meaC4sbe0ScQoLjI80jg4bPBznHHapVWmw+rStdk8fhHSo7a5hEdxItygR2mupJHCg5CqzMSoB5wDin3PhLTruV5JvtJ3hSVFzIF3KAA+3djdgAbutUYde1K8vEe1t99mZhHgRliRnBbdnjFdYhyoJrWDhN3RnUpOHxFH+y4FSVVQgSTCdvmPLgqQfzUcVTh8M2EGoi9SKTesjypEZm8pHYYZlTO0EgnOB3Pqa3MUYquRXuRZGNpvhux0u4E0H2glVKRrJcO6RKTnCKxIUdBx2AHQVsY4oNLTS1AKaacelNoYBRRR2qXuMKD0oFB9Ke6BgKKKKlaaAAp2RTaXrWiYgPSgUGkzSe4CnpRR1FGKYHJeMjnV/CK4/wCYyGz9IJR/WutHSuR8YZ/tzwko6f2rnj/rjIP611tLYAoo70tTa4xKMUYookMMUYFJS1Lt2AKKKKa2AKUU2nDmqjuJi0UUVoIKKKKAMTw7/wAeSVt1ieHf+PJK26b3G9wooopCCiiigAooooADXHeHAP8AhYPjMgfxWQ/8g/8A167GuQ8ODPj7xmcY/fWY/wDJdT/WgDrm6VRm1KyiuZbd5P30UPnugQkhOeeBz0PA5q8elcJq+mqfFuoXH2Sdmk04+RIsUjL5u1weRxnbxj9MkUm7ETk1sdjDPHcwR3Ee7bIodd6lTgjIyCAQeeh5pl1bwXttJbzKTG42sAcHFcBHb282pabb6tbX0ix6HAzwxJKWV8t1VOc8Hr396l0fTdQv9V06PVku1ij07eUBK5KzMY1dh947MHaT1Uk9alyvo0TGs7ppf1/TPQEVEVVA4AAFODIfSvL9Gt9Wi8UafctHcRRzXUwkR4Z9+0hiBK7HawzjGABxmrOg2F3at4cuz9rSaaadbneX5TLbVI6AdDz1o5vIPa3eqPRyU344zUc88NtbyXMrBYokZ3YAnCgZPSvLtBW+l8TWTzfaBa3j3MU6sZ933WwkrsQpbI4CgYx9KuwnV7mw1V7pLhI9I02e1hYBkMknzjeD/Edipz2LZHWjm8iVVT6HolvcQ3FvFPC26KVQ6EgjIIyOD0qdWU9DXB6Rps1/4ksGupL3yYNHs5QvmOitKHc/NjqehIPXjNXfHEXiA6fOdOntVsfKUSIUkNwX3dUKngfd7HvTvpc059L2OvPriql3qFrZNAtxJsM8gjjBUnLHtwOPxqC0OpxaKx1V7Z7xVcs1qrKmOcYDEnpXC6fbXFppfhq7F1fNcXl5EJvNmdvlXdtXBOAP596GxSnynodveWt6rtbypIqO0bFTnDKcMD7g1LlACMDjtivLYHS0tLy0imuIo01UrqgSaTfBakvtfBOVDEYLDkjknHNWo7mWWG4i069vl0V9StIrW4E7ZIZiJQjnkqDgd+QetTzdxe10vY9JBXHGD24o2qTyoPtjpXnd3dPotz4gsBcX5sozabGa8YGEyFt7GYhmVeBnrjPGM0zTb+7TS9SnN3dNFpt7HcKi3Mjkw5yy5c5ZSuSM8dDxQ5Lawe1s9j0C4vbS1kginkVHuJPLiUj77YJwPwBNTgKT0HpXCwyXscOiXE91c79R1FrgJ9ob5Y3UlU6/dAwdvQE1o+C0kutPl1GS+u53lkkiCyTl0UK5Hyg9D71SlrYFUvKxsX/iDStMdo7y8SFlKqcqeCwJUdOuFJx7VnWPiHwzDBPFb6lB5UatM6knCqWAJ+m5h+dHhX97Z6jJLl5TqExk3ddw2jH4AAD2Arlt8Y+Ed5OeV8xgSGH/AD3A6/gPyqG+onVkldef4HbWniPQ7q2mmttRtnigUvKVb7gHUkdh71aa70+KS3LyQo1w2Ic4Bc+1c/pPh7UW1abUtalsZRLaG1MUERVWUtn5gfbj3z2rB0W92XGNWZ0j8Lwyb2cgFmYkID6jYvy9ycfi77XQ+eR6FDfWdxdXMMLq81uQkwUcqSNwBP0IP40ttc2t7B5lsyPGjFOB91lOCPbBGK4Zba9S50HT5rq5tZtUN1c33kylWDFQ2AeoK8LnHAHFb2hq8PiXXLaMH7OjQuBjjzGQ7/xOAT7nPeqTT0aBVHfY3IbJIrya65MsoAJY5wAOAPQdT9SatikFLTSsahRRRTAKKKKACiiigAooooAKKKKACiiigAooooAKKKKAKy/Z2u3K7PPVQG6bgM/njrUc9vZ6gmJo4Z0Vj94BgCDg/qK5W+N1a+JtU1OzUyGzSHz4lXc00RViyqP73CEfQjvUfhy7luba1gs7pYILm8v52cKNzqJzgLnIGS+c4PAPHpF1tYlVHc6ybTbOW3S3ktImhXohQYH0FVpLTR7lIrZ47R1jOI0yvB9hRot7Lf6UZZyJGWaWLcoGHCSMoYY9QAfxrK0GyaSzsJzo2meWY0bzxJmXGBhseX97p/F+NJ22sV7SSe5utp1gVUNaQ4CGIfIPunqo9qZbaVp1pMZre0gjcjGUQA4rBk1m7lEmmyGM3MLz/atyggwquRkdPmDx/wDj1Uri+vLrQb9ElhhgttIjcwxoMktGxPsq4G0YxyD6cF49hOq7bnUy6Jpk9vHbvZwmNPuAKOM9cfWrqW8ccIhRAsYG0KowAMdK4fUfE+pabHcLBZXbQWdrGRNEsIhjbywxMpd1IUAj7o4AJyeg07vVNVW01W/WVIo7VUMVu0WWLbEZgx7j5gBjB69eKLxWqH7Rtas3Tpln9mhtzbp5MLBo1I4UjoaYdH09rz7YbWMz5zuI7+v196zFv7ySaS4W8it4I75bYQzLt3DIU89SzE/KOB09c1lWXiy/n1DTw8E0cN3dNEDLGixMnzbRG27czjAJ4OcNwMVPuN7D9o+50iaFp0d6bsWyiXO7OTgH1x0B+gqteaPpnl21lLZSPG8rMrRuwCEjkkg5A7fjVi/mu31K1tbadIVeOSR2Me5jjaABnjq2Tx+VZFhLcaxqek3c7RExwTnAiBUusioXUk8ZHT0Hfk0mobJD9rK+5rtomniO1QwhVtX8yIByMHuevPTvmoovDmmJcrcx2yrIs3mqQ54bn3x+FV9Zto7rWbKKWwhvEFvMSkuMD5oueQf8msex1WXTLB4IUaB5tVe3jh8sy/ZwE3sqqp+bIViMcAv6A0Wh1Qvay7nSroFgixgQsBFMbhMyscPzz1560yHw9p9vfNeJCfOLl+XYruPUhc4FY769q6xxRKVYm8MckotH81YQgbIhJ3E5YAkA9zg8UDVbtphPH9lurtdOnIZFZFaRZAAvJ+Xkcg8g8ZpP2aWw/ay7s2bfw/ptrd/ao4P3oYsMuSFJ6kAnA/D1rYVl6ZGa4efVNZuLYQR38EVwJrZiHs3jlCu4UgoWHAbHIJBAYe9WrrW7+21GMpd289obqG2KR2shGWZVbMudqsGY4HPYeuGpRjKyRMqnNq2dfuFLmuSGrawbiW5E1p9jj1AWnleS28qZFTdu3dcseMU+11nVJIRq0othpjpI4twD5qKqkq2/OGJ28rtGN3U4OaU03YXMjqc0tcxo2q6tc3yi8EL288W9BDaSx+Sc5ALvw/y45AHIJxgjHTDpVp3BO4ppMUtFAxDSYpTRml1ABSHrRRS6DCilxxSUtdGAvagUdqM1XUQGkxTqKbQCdqSlPSkzgUmByvixS2ueFf8AZ1Ek/wDftq6odK5jxRzrfhn1+3t/6LauoxxRuAlKDSdsUAYqb2YxSabmlooGJnNFLSZ9qh6iFo6UmfajrT6DF7UoNJRVRYh1FFFaiCiiigDE8O/8eMdbdYvh4f6En0rapvcb3CiiikIKKKKACiiigAPSuW8ODPizxfIM7Tewrn3FtFkfrXU1zPhQ7tT8Uk4J/tgjI9reCgDpqQhepobOOOtc5fQ+KGutTayvdNWJ4EWyjkjbMcgbLM5+hx6ZC9OQQDVXTLZdWOpeWftJh8gtuONgYsBjpnJPNXcA8gVyXiXVr7TX8P2/2qSH7ZcNDdS2dsZXwIJH+RMOfvIOxIFUrTxfqenWsw1DT7m6ZXkeFiggmliMqxxDyz/EzMAPu8DJC5xQFjutv0o2+wridY8eyaNcy/abOJIbPzvtSlyWbbEsi+WcAHIYD5sc5HHUyR/EWxmlgtoo4pLua4W3CLcDYrMhYAvjk5BXaoYhgOxBoA7ILz0pcD0rjZfiJZW/2aS4tJIYp4BcAO6iXy/J81nVP41UfKSpJBzxgE1Z8M+ONO8VXN1a2bx+dbxRTP5UqyLtfOBuH8QIOR06YJzmgDqcqPakLoBkkY9a4nT/ABvJLa2ouLGWRtlgLmeMhQHutqqVXuAzDPcehqHRvGlze6XpgvLeVLm6tracToEKyiSdYiQuflBLAj/ZYfxZAAO9yKCoNcNb+L7+SHR47jTbi1urxEljVgjLcDy3ZlyD8hyqn2Dr74l0fx3JfWFhPLpUwjma2hmnjIMccs0auvBOdvzoCecFwOcHAB2YUZ6ClwPQVxtp8QIp57GGfSrqze9WOSBbh41MqO2B5eGIcqCHZQchSOCflrQ1jxjZaNrVlpdwo8668sJmZFLF5AgCqTuYjJJwOg7nAIB0OAfSgKB2HPtXEXXju5trtJjoV99gNvNJGV8tnuSssUabAG4z5mcNjIYVDqvxDe20y9mOl3di0Dz24mlEcoE0cbSYCh+RtRjkkDjFAHeFVxkgflS7QBgCuC1L4i+Vot7dQ2F1bBDcRW1w8aSrNJC+xgqBwSDhsZK/dPfGWN8SvtRdNN0a6naK/is5C0sQ2lpjEcrvyrZHAYAnIPQMQAdvBYx291cTxgqZyGdQRtLAY3Y9SMZ+gqyEXbt2jHpiuIsfiZp2oSXcdraSzvCpeJILiCZ5lDqnCLISpy64D7evscK/xR0aPV59NlRkkhWQMyzQuRJGhd08tX3gjawyVAJGAeRQB2+BSFEOcopz1461x+m+L9Qu77XludDu4P7NtYZ4rTajTylxISAVdlYnYMDg5yOe0WsfEbTrKDUoYzLHe20cUkStBv8AOEkbSAoN6hgFRyfmH3evIyAdm0Ybnau4dCR0qtp2nRabFJHDuIkleZ2c5ZmY5Jz/AJ4Arij8RbyBp7ibw9eva2/2zzkhMRdFt5FUvkyAEYJyoydw4yOa3tT8T/2fJZzRW8t3bXNpJOiQR5ldg8KoFBIHPm9D7e9Ara3Okorj7v4h6dp+nXN1e2d7A1tbyTTQFFLr5bojL97BOZIyOcEMCDVh/H/h9UuNt/DJNFKYo7eORWluXAHESZy3zHb9QfTNAzqKK4a1+ILGbUUuND1Lz7e4ZRZxxJ50cKwxOzyZk2/ekwNpO4FcA840JPHukxXV4si3K2lnGJJr4RboVyiuFO3LglWBBKgHOAScAgHU0VgW/imGXStQvZrG8tXsEZ7i1mVRKgCbxwGKnKkY59jgg4xrn4gxWc1i82nXUdpdXUkDSyp5bQIkRkMjKTnBHzAcHbkkZGKAO4orkP8AhYNjuEB03VVvmIC2Jtv3xBR3VuDtwwjbHPB+9jnFtPGdm505lsdRMF5tBnNuRHbs52qsjE9S3y/LuweuBzQB0lFcre+ONOt7ayuEc7J0aVgV3GNVBDKcHhwwIwe6MOoqTUPFRi0CDU7SyuG+0TxwxLLCykBpAodh1AIOR3PHrQB01Fc9B4w0yWF5nF1FCCvlO9s+LhWZVV4sA7wS6jjnkHABBMmpeKtP0nyFu1uRLLA1x5cdu7skalQ7MFBxt3gnvwcZPFAG7RXJaX44s7y8a3mDoZLuS2tZUicxzFV3gB8Y3Fdxxn+E+oq//wAJfpYkETNcrOZhAIGtJRIXKGQfJtzgorHJ4G05xigDeormX8e6BGX8y6mRUiSd3ktJkVYmJCyElR8hIPzdOKtP4s0mJpFlnkQoWGWt5AHKuqEIduHO5lXC5JJwOaANyiucbxvoSvLHJeMkkKl542tpQ0Cg43SArlF92wDVbS/HenXn2hZyIZYbmWArGGlUBJmiV2ZVwgYrxux1xk0AdMtvGszzLGokfAdwOWA6ZPtVZtIsJLdLd7C2aFGLqhiUhWJySBjg8/rWdJ4t01kuPss6SvEHI3rIkb7XCNtk2lWwxAO3OD1xg09fF2jt5m25ZggJ3CCQiTDhD5Z2/vMMwX5M8kDqRksBsJDHHEsSIqxqMBVGAB9Kpx6FpUMiSR6ZZJIh3K4gXKn1Bxmqdl4kg1HVPslqu+L7O0xlbKlWWQoyMhGQQQc55B4xxS2viaynso55BLG7RJIY/IkOdxAwh2/PywGVz1HrRYDRawtnMzNbRF5k2SnaMuuMYPqKgn0PTbkRiWxt2ESeXGTGMquMYHHTFVn8V6MieY19GqAMzswYCJVYoxk4+QBgyktjBBz0qC+8ZaXZWk86u9x5LFGWGNm3ESCNgpxhirNggZI9KVkBpzaRYTypLLZW8kkYAVmjBIxyPwp0unW00NxFLBG8dxzMpHEnAHP4AD8KyofGGklp1mvYA8LsHEZZgqiRo8sSo2/MpBzwCOpHNXbbX9PvrkW9tcLJKQ+MK2Dsba2DjBweDjoaLICQ6RZNffbmtYTcjpIV5HGM/XHGaWPSLGK8e7S0iWdskuF5yep/Gr2eKKnlQFLUNJs9URVvbdJQhypPBXpnBHIzj8aeljBGY2jiRDEhij2rjahxkD/vlfyq32pKdkBE1ujTrMyAuqsgbuASCR+g/KqMugafNb3UEluGjupfOlG5uXwBuBzlTgDpitWkxSaTAxH8K6TLp0Ni1mohibehjdkdWOQWDg7gxHU5yalXw7pixeWLOPy/s5ttmTgxk5IPPOT3681r0YpciAwE8JaTFY3FmtvJ5VwV8wtPIznacqA5YsACMgA4HbFEvhLSZriS4e3fzHIJxPIAGBBDAA4DfKPmHPvya36SnyK4rIzRo9osTxCM7HuPtDDceX3B89f7wBqvbeF9NtL6S7ihk3vu+R5naNN33iqElVz3wB3rZPWlFJRVx2RkaV4a0/R7h57VZvMZPLBluJJAiZztUMxCj2GOlbAooq7AFIaWkPFLoAvamml7UlJgFFFFLZDF7UlFLigA7UCiko2EKaBRRmn1ADSUuaQ0NdRo5bxQQNf8LjPJvnA/79NXUjpXJ+Ksf8JP4R3HA+3y/wDoh66wdKWogoooo1GgooPWiobAKSlopNMYh6UoooppagFKKSlHSrQhaKKK0EFFFFAGN4fH+gpWzWN4fGLJPpWzTe43uFFFFIQUUUUAFFFFACMcCvPrK/8AEWhatrqx+Ery+hu9Re5jnjuYlUrsRBwTnomfxr0E9K4PTJvFPiO41W4svENvYW1tqNxZxwvpqzHEb7c7t46/SgCz/wAJd4kzj/hA9RA9ftcP+NL/AMJX4i/6EfUP/AqOpTofjQdPGVpj/sDL/wDHawbq48cWurNaNrRa0WaOB79dKgMau+3aNvn7+rqOF7igC/dazrF5eWN5P4E1BprKRpYD9rQbWZGQnA4PysRznrVTU7vUdWNw134A1KQzwC3fF8q5QNuGMMMHPORg9OasofEcryxx+O7F5IshlXRwTkMUIA8zkhwV4/iBHWq8N34inu5IU8cWDIoj2SLpcbeazFxsVRKW3Dy36jsf7rYAMybTp5bEWsngPWZhveRpJNVLPIzoFYu5fc3AA5PG0YPGaSS0vnSPd4K8QGeKV5I7htZbzVLLsID+ZkLjjGQPTBrSW+18tcq3j2wj+zyJEzPo64YugdduJecgk/gfrUiXHiGS9gs4/iDpLTzhWij/ALJQs4ZSy4Am7qpI9QDjocAGOtncxRxwt4D1y4toQu23n1USRnajIMqz4Pytj8BnOBjT03V9Y0gSNB4E12R5FVS8+oJKwVRwAWY46n8+eakk1DXobQ3TfEDRPIBxvfTAozs8z/nr/cBbP93noM0/UrrxdpiQNdeKNFWCcPi4OnbUQKhcsxM44wp6buvTAJoAzYZbm3jKL8O9ZCubXIF4hP8AoxUw/wAXYgH3psFxJbfZtnw88QL9lt4baHNyh2xxSCRB/rOoZQffpV1dZ8SmewhXxd4cma/do7dl0+Ta7KN3US/3SD+P41JFrfiJoIJ4/GPhKSG4lW3hdrRwJJSAQoPnckgggDqCD3oAyrcm3a2m/wCEC8USvaqi2/m3SuYgquoUZk4GJG+vGegp9kY9PFusPgTxX5dvJHMkXmoyF0QIjMPM+YhQBzx8oJyRV0+KdeNtPcp4w8FPDbsqzOsL4UtnAJ87qSGx64OM84dP4n8R2/2wSeKPBCfYnVLotFN+4LNtG/8Ae/L83HPTvQBXN6MwIPA3ioQxRwxmI+WUIhIaPIMh5BAyRgnHORwZr3VDf6ib9/BXi6G5YRKzwxwjcInLx5/e9mJOOh7g4GGS+L/EEEV5K3ijwQyWQDXOyGdjEGYKM4l4ySB9asx6/wCLnS3aTWfCEJuriS2tllhlBndHKEJiY55HTryAcGgCqLiDKFvBfjJxEpWKNxEVjBkSQhR53Tci/QDA4wKXUJ7XU7V7e68CeLHjeeS4YKkK/O8bIx/1391iP/1VfstY8W6ncz21jrvg25ntz++jiimdo+SPmxLxyCOfSoY9f8XPJDFJq/hG2nuJ5reCKeKUPM8UhRtgEvPI6deRnB4oApXRsb3Sv7Nn8CeLDahpn2iOEHMrFn587PJJpuLcziZ/BvjOSVWUxyOIWZAsolABMvI3KMbs4AwMCrs3iPxdbeIl0K41XwpBevAk8Sy28yiUMzqAv73LH92xIA4GKl/t7xQfthHiHwVtsTi8O2X/AEft8/735eQev9DQBWt78Wzo0fgzxaRGqrEhgt9sahlYDiUFgCijnPAx3qrKNPmefd4G8WiOZp5XjCRhS8wYSE4lyc7mIGcAnIwQMa76v4tSW0jfW/ByyXg3WsZjmDTjAOUHmfNwQePUU2w13xZqd7NaWGqeFLmWFA8hhjmdVyzLgsHxnKnIoAbZ6/8A2fe3l6vhPxdNc3aoJZJLWJiwQHaAFcAdTWLHY6FHFGh8D+LC6Qywec1spcLI7Med/UZYA9QHI7mt99Y8WQxNNLrHg5IVj80uxlACbtu7O/7ueM+vFSNqvi9HtUbUvCIe7BNsuZgZ+N3yfN83GDxng0AZL3OmyRX1tL4V8WeTexXML/6CPlW4ffKAQc8sSe+MntVu51bT7hLUHQPFUf2OIRRMmnyAgB43B/76iTr1AIPWrtvqfi67mmgtb7wncTQ482OJ5WZM9MgHIzg/l3qIa34pMkMTX3hWOSdisUcjTI8uM52qxBP3T9QOOOaAKMsuhSyQmfw94lk8q4e5LNps2JXkOW3gLhlyqnGMZVfSlt4/CsWhw6TDoWvwRRn5LhdJuvPjbdv3CUIW3biTkd60Idb8UymELdeFSZZnt0HnygvImd6AEcsNrcDPQ/WrUl94xQfMfDK/ME5mmHzNgAdOuWX65HrQBkLJocd1dXkS+KEu7zcLib+xrks4KouCPIwBiNcYxjn1qneaN4R1AeXc2/iZ4BkLH/ZV7lARjaH8nftHZC20YGAMDHSy33jCFXaU+G0WNQz7pphtHvx7Gm/2l4sEkyF/DYaDHmgyzDZkZBPy9+v0oAoWs/h+30u/sFh18x3yMkz/ANh3SHDLt4VIAo454XrycmodXi8Na3FHFdw+IhGkrOVTRrobg0BgZTmE/KUJ6YOe4rUGp+LWuZLdP7AeWMqHVTOSu4EjOF4HHU/1xU/neNj0j8PdSP8AWTf4UAYkP/CPwa3FrEv/AAklzfxbcTT6RdHIVJEAIWADAErngAknJJqslt4ZjeKSI6+HiKOjnQpmYMjh1Ic25YDcOgOD6ZJJ6CW88ZwyQxyR+HQ877IwZZ/mbaWx93+6pNSGXxwBjyPD3bnzZ/8A4mgDk7ix8Fu18QniCH7XOZ5GTS7r5SVkBVd0J2rmaR8D+Jjzjitu68U+HLixtrR7nWES3lhlG3SrkFjGysobMR4yozjHStLzfGyqP9E8Pscf8/Mw/wDaZ/nSi48Z5z/Z2gsPa+mGP/IX9KAOZtNY8LW6QRvqusSx2wiS2V9NmXyUjdXC8QjPKKCTkkKO/NN1rxDpGreIbeaDVdRs7cWE1vJNDZShjveMlQGjODhSQwHBA+h6lL3xe4BGlaGVIH/MSmGPzg+lFvqXii5ijmh0rQpYpFDI66vLhh6j/RqAOMx4KFhBYR61qkcUV3LdIUtpAyl4miwG8rICqxx3yBkmpdKn8MWOqwX0uv3ErxOkwRdOaNTKsUkJY4j6FJOnUEdTmuz+2+LOg0XRM9f+QvL/API1R3Gq+JrWB559J0KKJMbnfWJQBnj/AJ9qAOP1CLwhqUE8b65eoZtLh0tmW1fIjjctuHyY3HJ9vaqMlnoPneaniu4DxyySRSvpzM4zIk0YZtoZ9ksank42jbgda9Ah1HxTOm5NE0bGSPm1SZSMHHQ23qDz3608XviwnA0XReP+ovL/API1AHBXLaNeiVrvxdPI9/AttqpOmsFuYhuwqAKPKxvYZBbg85PNU7Kx8MadNcmHxVJ9nvpjLqMR018ToJXkjVSR+7xvZWPO4dAteiJq/iNrv7IdK0QXGzzPLGrS52Zxu/49umana98UA/8AIE0o/TVX/wDjFAHmOl+JNPfUbizu9TntdMhEi2/nWwdQDMkg2svzuDsPLKu0YBDHmtJ9f05tOubJ/G8TW4MYs4zpTgRIkgYLIQQZPlVUPKgjOQc13Jv/ABQp/wCQBpzf7uqsf5wimPqnipAMeGrJ/XbquMfnFQBxnh3XfDGh3kk0viqC5+SVYwti8W0SSmU5A4PzM3QDjHpmqaaxpAgtftXjazuLrTVQac40ySNYyMbvMUN+8yoC4yoHXrzXaxeIvEk4kMPhm2m8tzG4j1VGww6g/LwfY08a94p2nPg45HpqcVAHBy3vhVhPH/wl9r5epQGHVw1m+bgGR5CYiCPKOZZBzuwCO4yY5L/w/wDa9RuI/GmmR/aDvgVLGRQCJ1mUyIHCOV2bdwVWOeT2rvz4g8ThM/8ACFTse4TUYP6kVA3inxIsqxt4Iu97AlVXUrYkgdf4x0yPzoA4yC78KR6fr9sfGNi7atE8ZYW7Dy9088p78/6/Hb7ue9M0LxraR6oRJ4ltoreG3nS2WWxCi3zMpAYq580lBncNvABb5iQOk1L4j32jEDVPDElnuxjz9Ws065xyZB1wfyqTTPiDqeso76Z4TmvAoBJg1OzcAZYDOJPVT+RoA1B8R/CAAzrtr+Tc/pSn4keD8Z/t62x9G/wqE+IvEp5PgHUPbOoWh/8AalZkfjy8uNWl0qPwhJLqES7pLVdTs2kUcdV8zI6jt3pWGbP/AAsnwbg/8VBaDHqSP5inD4j+Dicf8JFYZz082s1vEOt4Ab4dXzD/AK+LU4/8fqM6/qWRu+G9/k9MPan/ANmosFzZT4h+EXUEeItPAPI3TAfzqRPHvhOQ4XxJpf43SD+tc8daufvN8NL3r6W5598NQdaxw3w3vuv/AD7Qn+tIR0n/AAnHhYnA8SaT+N5H/jUg8Z+Fv+hl0f8A8Dov/iq5cazCT/yTe+Hv9jiqlqPjHRdIER1LwQ9l5pxH9pjgj8w8ZC7iMnkUAdqfGfhbH/IyaP8A+B0X/wAVSDxn4W7+JdHz/wBf0X/xVcyNYtyAR8Ob7B6H7JF/jSf2zDz/AMW3v/8AwDi/xpgdN/wmnhYnH/CS6Nn/AK/ov/iqd/wmXhgf8zHpH/gdF/8AFVyZ1638zYfhtqBPTH2ODPr607+2rY/80w1M/Sxg/wDiqNgOp/4TLwxkD/hItIJ/6/ov/iqcPGPhj/oYtIH/AG+x/wDxVccdZsmOD8LtQY5xkWFuefxamNq+mk/N8KNSY+v9m2x/9moA7dPFnhx/u6/pbfS8jP8AWlbxR4fXrrmmD63cf+NcL/aWkMw3fCTVAB3/ALKt+P8Ax6m/2nogzn4R6mff+yLb/wCKpAd6viXQWGV1vTSPUXSf408a/ox6atYH6XKf415//aOhMw3fCPVeP+oPbf8AxVJ9t8PEZ/4VFquOvGi2x/8AZ6APQv7d0j/oK2P/AIEJ/jR/bukY/wCQrY/+BCf41599u8OBv+SRap7f8SO2/wDi6X+0PD2cf8Kj1XP/AGBLb/4uhoD0D+3NI/6Ctj/4EJ/jS/25pH/QVsf/AAIT/GuAF74e6/8ACo9V/wDBLa//ABdIb7w8CQPhJqvrgaLbf/F+1KwHf/29o+cf2rY5/wCvhP8AGj+3dIzj+1bHP/Xwn+NefNd+HGGD8JNX/HRbb/4uo2uPDRPzfCPVx/u6Lb/0enYD0ca1pR6anZn6Tr/jTk1bTpPu39q2PSZT/WvL3m8K8E/CPWwfbRYf/i6Yw8HySYk+Euur7/2Mn/sr0AeqDVLAnAvrbPp5q/41Os8b42yK2emDXkgg8Ek/N8LNcTjOf7FPofQn0x+P1NSDTvAPVvh5rS8ZydGnoA67xK+7xf4OCkEG+n6H0tZDXWr0rzjw/D4HtPEmnrY+GrzTNRlZxayXOnTQ5IjcsAzjH3AfzFekDpQwDBowaWkJoASijNFQ0MSkOfSloNZvYYh6UKcjmjHFHegBc04cik7UorSO4mLRRRWogooooAxvD/8Ax5r9K2axvD//AB5JWzTe43uFFFFIQUUUUAFFFFACHpXIfD9QLPXmAwG16/PX0lI/pXXnpXJfD/8A48Nb/wCw9qH/AKPagDrTWJdaNHctPMDEJHu4bhXMYLL5ZjyoPv5ZHturbYZXFcbrVvq7219PYG9hntkupbaOLAEsuE8vIx8wJ3EDvz1oApW3gGS2bUwLyOUXCskPnGdmQNKHOf3uFPyqA0YQ5AbrwGx+ArmGJgdRilLJCpeWNw4MZmJKyK4dTmYYbJbCkEncTWnb/b5b+5W4TUROLsnZg/Z/JE8YTacYz5YycZIJfPQAVje6nKPJaLVVjijQXM3kMpJ88bgmBlsKDyB90ggnsALd+EL+aPy01WIRiWGbLxSbmZIDE24o6kgnY2ARnDKchuLK+FJBaabC12M2dzHM7qhUsFtjDwc/Kcndnt+tY9pBrhks40XUY7aV0EsjoEl2G4lJ3EDIOwrnGMZyMHov9o6iNWjtri8vkuLdrIRxRxjaUedkYy4BxlAPvYHGV5JoA0L/AMIXmoW9uZL6OK4tlMamFpYFceUFBYxOrn5xuxuxtJXg/MJPEfg99X8O2umQXiW32e2lgDlCRhoGizyc4+YHr261X1q71E+Kry1srm9V4bC1lt4YY90RkeaVSZDg4BCgHkcBj/DkMkt9dsrePyLjUZVmtw0isq/uT50Y2psQlSI2kHQkgZ60AX7/AMKSXdxcPHeCNJnlJUKSVV7ZIeOeoK5/T3qtp3gp7S60u4e78z7Fdm4IeSaXf/o5hwGkdiOWyOcAADkjJq48RvpUEouL9poDM0aiMKZcTKEV9yKWwm7suQcnkZqUnVrj7Us8uprIzO0yrb/u4gtwgjEZ2fNmMN0zkckZNADdL8J37w6RNqMtrH9iitQsMcGGHl7mIZiTk5K47DDEfeqXTPBc+k301xHfNKuXKC4mlkzunEv3WbamdoB2j5jk8dKpalqus2rXtml9fhbO8t4WvFt0JkFxcREIg2nLJGzL0/jU4JPDhN4hLALFdPA0ghkujAFuEgE8oDABcltoQYxnDFiM0AWP+EPv2e9Z72MvdmXLl32LulWRdsX3FICAMQMscsSTxU9x4SuLkzK12m25SeKVkyskKSXBlyhH8WGx0HIDdsG7fXOpQ+HoBbLeTXMkiJ5pjCOq7s7nwrY+UAHCE5PRckrkaTceJrqKG5u5NQQoLRTA1uiCQtIVlZsoG+7jpgDrQBt+HtAbRYI42ljk2yXcjMq43edP5g/IYB/CqEfhK4g1O2ulu41MdzNN8pYbhJcvMVZTlX+VgBkAqw3A1F4XXU5fE9zdXxvWV9Ltd5uIfLVZt8pdFwoBAyPXr1PZtnceIJ9TtVu45hDa3P2Z2Nuv74qsxM4+XgMBDgjgEstAEuueE5tW1y7vBcRpBdWEFmxXIlj8udpSyHkZOcD0IB7YqkfA93JdXks12n+kIisEkaMqROJA0ewL5ZzyCATuAJ3ZNPsbnxLFdWkd1cahKFt7OQlrRAsrySHzxIVQBNihcD5cZydxotp9fijsYlS9XyYbGNbc22UlDYE5dmXKsq7v4lxtHXOCAWl8LXw1GG5a7t5VUWu/MaqUMTFmxheQQcDGzBJPOcVb0DQJtK1Q3Ti0C/YIbQrAmCzxlyznjvuHHOPU1yg1PxHP4ms7TdeXUcYsri4jkslTyXfz94B2AhfkA3c49euer0ifVBbXhuLq7uGFvHInnWHlMshViyqQBv528YyOhJzwAYsnhLUIjFLJ9lukRbS1EAU/MqXiyszZ4HydRz90nmiy8C3dt9oBvIpEuvm2oGUWhNzLOTD1xneq9uUBz2EltceKF1WyjnurgWywWssjyWwUSvI7+ah2xHAUbQOUxgFmIyazZ9b8SRXdlZXt1e263l5FGbqO0XaEaG4ZhFuiUg5jQlWViufvNnNAHU6F4aGjXcFwPI3C3khkMa7S5aTeD0571jaZ4Els75rmWe1mdnjaNhH8y4vprk4J5GVlC/UelTWGqeIri5t/tAuYnUwKIPsmFuEd8SO5xlCqgHqMHqDkCqz6r4gttOujd3FyN9jZ3Ala2WNo5ZN/mxqxjKqQEUjepwWwTyKAH3Pge8kkcW91FAkjzDMYCGENM8gdPkLBsOB8rITsU7uBSxeEZ7NILUadpd7KWv5me6QmNXmnVlJ4O47DgjjO3GQBSWuv67P4hsLd1eGNxF+5niCmeNo0aRyoUlWV2YcNtG3BHINauqXl2dbS3W9miAuIAtqlsWDx7lLuXA4HOOoA24PLCgDPl8GXKWxED2rz/b/tMnmbf36eUUUMzRvyCc8q3fGM5CTeE9SEkZt4dNdDHbidpQDIxjiK7VLRMowdpDFeRkYXrWZa+JdR1OUxnU3RIp7ObfGihtrSyRyqQoICgqoIy208Mx6DU8LeJ73VvE13ZSSiWzFr50blVVlkEhV046bQVBUkkHqecUAQ2vgzU4ltd8tpHLFFArTpIzSKY4ZIsj5Bn7ytzjuMdy238C3b6tptxcx6etlbSReZZRlniOyCdDIMqBuZpk7DAjByTiq2neNL66l1Blv4ZVtVW5aNo0VxEsxEy7FZiCseBgksGxnG7FWF8U6odXtIZJlRpvImNs0SKywzT7Bn5i5wrIuQqgN/ETlQAbmoaJdXGj6NaeTZzvZyRNNHcMwjcLGykDCnPJyMjHH4HFsvDN5F4h0+GW7kGnwILqeCJWES3EbHy1ViAGTbJ07eQh4qlJ4nudOsUkbU/J+0Nbxq74ZQ32XeVDSMApZgP7zMc/KTyHHxfd3MCPbX9vLczQxS3NjEjb4opLZHM6kMSiKxGDjHJHJZSADc1bw/f3urS3cMNixLr5cpcLIECgEEmJm7seGAx25Obnh/w/Jol45VbeO3extYTHDkAzRmTzHIwOoZOevy89BWFoniTUptX0zTluYZh5EJngcKZDEYAxmzvLZ8xgMldp5Gd1P1jxrcaf43g0mKa3aNplhkt3iwxDQtICCGLklgq5Ee3kgEtwADVsvDfkW8MlzDZy3sLQbLgjc0apGiuAxGRnDjtkNz1rI0/wAMahaahpiS2kLLBFCvmwToPI8vGQN0ZYhyCcKRnLBsYydHw34kudV8L32pEpqM9vuxHabCJGEatsQq7g5JwM4POCM1l2eu3utappEcep21zam/UNcWQZY5D9mmdojtkIO1lXI91BHByAWJ/Cl4boPBBbq62toEbzMETrKWlfpkEqR8w5PTsKzT4c8RSQalBLpkO6VLg+Yk6lJ5DMkicNlsFcqNxOCGGFXAOx4p8QeRrOl2WnXivqMFxLLNZqxLMgtJmXcgOWQsYxnpuAGc9IoPF2oarqsVnpl1pRiZ9jXHltKFxAsh4DjnLAdeKAMq08N+J0ZHlidHmZxC5uFk/s4i7ll8zaTht0bIPlyflCkYyasReHtct/DxH2MSXkj3JuE85d0qNdqwAbcMkw7tuSAOhwCRVu28bahP4j03T/JtQl0Id8eUWTDwmQuuZd5AOBgRkfK3zdguq6ykXjeKxt9c3X5kjP2GSdIoo49hJXaTmV33HG3OMLnGPmAJPCumavb6ybi+sJLWEW8qJ5ksbkF5t4HycDC44AABzjiqkei69HZXdu1veSagxZRfC6iEUjSTK6yDGJMRAcqcYAKruzms8eINZ/4RvW7mz1BpEg0GO/e5dA/lXRSVpYwMjB+VTjnZ3HPPXvd36eINFhF0n2We3kaSPZ8zOFByWzyMnpgd+TQBzNhb6mniKCwm027nube2tWmn+0IViP2qUvKSWBIkCEgAEgfKQM1ZsNF1aQ3UF1pt1D++iWWY3KBbofaFd3G1ixG0Mfm2kB9gHFXtX1bULHxJNFbygo8VrDCjQlo4ZJ5XXzJMMNw+TGOMkqARkkroPibUtb1VLPbZxLBG73BEbEygTSxK0fzfKrGLdznjjn7wAKWqWl3pfg/xh+5No0kk80M6Mq71ZRhgQcgjkcgc5I7VmapYa1dacn2HQb6KOR5wLRp4y8ZMMaKzETBVywkYN85B5wGbI6CfxLffa5wDpqwGeS3igmLCVSkiRl2xkFMuCRgYVkOSTgQ3HizUotM1G6VLFxpsd680i7ys3kBcbBn5eWIYEnBUjJoAzLrQ/Eb6VdvaxXEd/cfawJDOFYBogsag7uMsARgjDc8Ek1q+D7TV0VJdUgeJg8u1WjEexdkKr8olkxko5+9yckgE1Tu/HV5a3Lw3EUEUcPlxTTqGChni8zcrHoF6bSCTtfpwKsR+K9QW60WyWOGZrwRwySPG3ySG2MuWbgf3flGeD1HSgC5q8D3ukeMbC1hZr24tnEcfGZN9sETGexZWHpkN71DfaLdTeLL3VI458YsEgdJioISZjN8oIBwp5z24FV9N8QavIbe2k+zPqFy6oJXJEKjyfN4Uc7sEdT6kcDbVm38X3c19pn+hQi0vrmO2AEzGSNntftGTxggfdx7g+1Ayl4K03XbG+nk1hrklomEhlDYZ/NYj5jM4bAzyFT5WUc4ws9pZalDpMVlFpMB1KCa4Md3eY8uOT59s6kBixbcMjg4LZIxzevvEl1DrE1pDFaNDBNFbvumIl3yLuVtuOEHHPOcP0281E1HU5Phzpl811MdQuhZlpbdYt582WMEKHUIDtcjkUhmQ3h/V73VLKFv7Qj0TzkaZftciSAi2kDksGDbS5hGMn5ldhgNkwmx8ZREXMCXcmoNpohIe4KqJhbZ3jLbCDL8u3arBju3bBit6TX9U0bTmlvbSaZIra6vJTeSxLcLDCEOMQr5ZYljjBUYwScjBq6j4v1LTtQt47yzhRIZpTei2kMoaJbZ5QEyoO8FOnf5em75WIzNG8Na5cva2er3t7/ZiSu5WCa4t3Y+WvDEyu7AuSQCQMq2PlIzHrGm+Kpmv5rV9SNy9gYUVLh4/Lb7MDuBD+W37zgDCuGJOdoFa9r8QJbpharp6i+ZomijbzPmjkRnBC7N5ICEHC7eQd2M4nk8ei2jN1PYf6FHaieV45GZi32fzti/KF3Y42llY5BxjGQRR8R2+sapHPLaR6vDGs0rxQxyyRPcBY4ggVkbMZZg23epUfMWAJFbGt6TearrGluiQokVrcebJc263CKzGHC7cjk7W5/2T61Z0fxRFf2d1Ldxiz+zRrPKXLhRGylg2XVTxtftjC5zzWdb+M726ngto9Hj+1y3q2qh7iSNObd5i2WiDceWV+7g5BB7CdegyO50nUbXxNoz2Ut/9ltDFbSIJH8p4hGfnKgrH1ODkOcgEBRk1Si0nXLWBdPNxrEtnNJbyXEzXkhmXMUjPtcZdR5ixAhBwCexJrWTxRd3M+ktDZRJa3k0UTObnMgd4TNtCFMMNuOQ2fbAqt4l8QX+mX+oiCW5jisrNLhdlqsqAnzMmRjyq/IOQRxmmhDbWGaGC1fVEm+2ve2q20sqgSuyj5uhPPlh93PTdwOas+IF1l/EML2bXccMEcDWvkE+VJK0rLMJh0KrGFIzjGWK5bGHrPqL/ABBfTHvz9liso70R+RHkF5HQpnGcYUe9WNV8VnSLy4W5091s4IpH87cwaUpE0hCArtbhGHD7sg5XHNAFOz0W+svAN/p9nJcR6hctc7JZG3OjyOQHJzzgEN1p2h2WtHVba4up7mC1Q3UQswAIliRwkIK46si7859QMA7ast4i1VbbjQ1a7BkZojdFE8tFUlld0XJy6qAQBnPzYG6o7nxtaWenWl7NaSrFPIqEBgWUG2NxnHfhSMdz+NAFXVIfEN9d6xp8Us8dqzBrefy4ypV440EfzA7lVvNduP7uTgkFNNttak1Kdnk1C2sku52WDEaq6ReWkQzsyEcBjgc4wOm7NyLxPqcssFr/AMI/Kt3M2ArzFYwNhbO5lBJGMEAHBI6jmkk8YiLTTq502Z9MitxPcTJIpeL915vKEjdgFRwc5YcY5pAV9NutYhsNXvGGpXaraJJDHMgile4Ct5ixqyjapxGACMZBPOeYtOfV9RuFs5b/AFe3gQSSvcG32M3EWwFngX+IynAGeOflwKuXfi6W20yW6n0W8QRyMkgbKKEEe/cHYAAHO3J2jd1IGDVnW/ETaQ1rcm3VtPFrNdXb7xvijjCkFQOG5bGM9859S4GVbPql94j0eS8S/UxSu0kXkYhjBt8Bt+wcliwIycEkc4Bqxfyam1/d3ETXltBbySNMYLVWluIo4QRHGWUnJkkYjrnYQOta9jrSzreLcwC2ntNrTRmUEBWTcDu4HTIPup+pzoPFU9zFbiHRp5LiecxRoHAUYiEu4sQOMHGQCM4wSDmjcCxql3qtnoFldQpLPdxPCbiCKMFpwflZQMcZJzngDvwDWJeX3ibTktpobWbUbz+0RbziO3CLNGbZmX5tmUiEx2hz0HUnnN5fGE76hJss/wDQ02MGHzM6m2eYj73ByFGef1yJ7bxRcXE1rGdCv40kKB3yjeUXwVBCtzhWRmxkDcOWwcF2BBp97rc+swQu1z+6meK6SS2VYjEiMFlDBeWeTawAbG0kYBBNUzqWqm8vZGkvRdQpdKIfs22OFBOixMH2HOY8Pkl/4iF42i3aeOBJ5Uc+mTCU2VtdMUkQrmdykSDLdWYfQZ5NXYvFMRjZJLC6juFLIYvlPzh0QIGLYyTIhByBg9sEUagYU2o6wbL7fHcX/nRxzQR/6OzKxJiIdwIl4ALEHaOB/Fg56HwhqN3qOnXRvXkeaG7ki3SxGNivBUkbF/hYHO0ZBB71nr42toFu1mtp2FlbJc3Mx8uJEWR2VAdz5GQpPPGMH2F3Q/Ep1nUhbx2rwR+RI7LKPmDpKYyMgkEZBP5dKAOlpDS0UAcj4lH/ABW3gr/r8uv/AEllrrR0rlPEYP8Awmng4jkC6uif/AaT/GurHSiwAOtB60tJilbQBKQ0tFTJDEpDTqTrWbQxaKKQ9apgLSik7UVaEx1FFFaCCiiigDF8PHNilbVYvh4/6CnGDW1Te43uFFFFIQUUUUAFFFFACHpXJ/D/AP5B2tf9h3UP/Sh66xvumuQ+HPOi6oS24nWb4k4xkmZqAOvb7tef6t44u7WRby1tVbT4TqKz7yPMkNqj5AGfly6HB5OAMgZ49AYblI559KzJPDejS3M1xLptrJNMrLI7wqxYMNrDkdxwfXvQBi6p4y/sWOI6hZhM362UrRy5EeYDMXHAJAAIxgE1e0PX5dXvbi2kshbtHa29znzN2RKHODwMEFPfrVybw5pM+qLqctjE96mNszLkqQCA2Om7BxnGccZqLRfDdloclzLblmluQokYoi5C5wMIoHG5u3f0AoAybXxfPP8AYidInzc28Vyywh5vLjkfCElUPO0O2Dj7vU5OGQ6vBe63ItxpMUF/bOqo0vzTCMz+WGAKjCtyQVZh1BwRit2fw3pNw1k0lmubLAt9pK7AOg46jgHByMgHqKS28NaTaXdzdQWoSW5dZJPnYruU7gQpOF+b5jgDJ5OTQBz8fii4uL+IW+mQQXRure1uRNIQ4jYO2MbQcjkjI2nccE0208dyX1ytrBpebiRrbYHnKoVmWRg27ZzgRHO0EHIwTW7B4S0S2haKKz2q1wtzzK5IdW3Lgk5Cgk4UfLyRjBIqC18C+H7K+jvYLSYXEbI6s13M2CiuqcFiMKsjgDoAcDGBgAo2PjZdQkAttPkaKGCKa9lMgAtw+7gDHz7dhz0GCMZrQ0DxDJrW/wAzTLm1HlRzxvJG+x1cEgbmUDcMcgZHIIJBqePwrosNxazx2KLJartjIJxjnG4Zw+MnBbO3c2MZNJa+FdHshGILeVRHOLhM3Eh2sAQAMt9wAnCfdHYCgDJ1uz1lNWs49PvbCC1vLkBo5tP80oyo0m8sHUE5jAHHHB5xTE8XXdpb3El7pwc77gWwhkG6by7gQqpGMAsXjA5Oc846V1U1jb3FxbzyqzSW7F4juICkqVJx0PBI59apTeG9LuLdoJbdijRyxnErA7ZWDvgg5BLAHPUY4NAGInjZTFprvaLG97dta/PNtUkSKgKEqA2d2QG2nAI+8MVJoXjO01/WbnT7eIgxo7K+4nhX2fMMDaW+8Bk5HoQQNBfCOkLHaR7LpktZGlQPeStvYsHPmZb958wBw+QMcYqxY+HtO06/mvbaOVJpc5BmdkXLbmCKTtQFuSFAyeTQBzdh40mnvGtWtVuFSUiWeMbNqm8ktlATLEnKZJyOh6cCry+Jrm48t4bHy7aW6WGGd2DCVfNMbYAIKk4LDrkdcc4vxeEdEgMpjsyplILnzn5xM047/wDPR2b8cdOKIPCWj213JcxwzeY83nANcSMiNv3napbCgsScAAZoAzv+E0ibUrTT47N2ury1triBS+FYzeYdpIBxtSGRie4GByQKxLL4oW0S6XbaulvFe3aq0sayLGYt8pRAFJJfp8209ie4FdDH4B0GITlUvPMlVFEpvZS8SoSUEbbsxgbmA244JHQ1Yh8G6NbGz8iO5jFoFCKt1JhwrFl8wbvn2sSRuzjNAGbPrFpoviKTSLHQyNltDczzwbUVI2kaMEqOTjaW45xnHIAMSeN5H8+caZOLaJrqNBuQtcGGeOHcnzYUbnbhgOg5A66V14StL7xWdauJpyRbRQLCkjIvySPJlsHDAlhwR/D71bi8K6TDbxwJA4jjaVlHmtwZJRM/Oe7qD7dKAMS38bSNHfy3eiT2kdpDPJukuISsjQuEkUHf8oyVwWwOvpUMPjO21jSrLUodBmvZg1xMiwvDKIGh+UsJN2OQ+AVOTuIOOa6N/DWmvE8e2ZQzStuSZlIaSQSsQQeDvUEelJa+H7XTRvsmmE4EpWSaV5fmkILEgnnJUHGfYYFACWOu22pLdyWiSSQ24T94q5Em5A+FHXO1h+ePWufsfiHHqtjHJYaPdXlzLPJAtvbXED8oquSZBJsHyuDjOQeOtbWn+FbG18LPoE6ia2mikjuMDZv353Ywcgc4HOQAOeKlsfC+nafdi5jNw8oZmDTTF+WVUPX/AGUQY6DHHegDMj8XPd67p9pY6dM9lcz+TJfMU2BvIaXYBu3buF5xt5IzkVZvPFllp+s3VhcRTKlratdz3PylI0AJJI3b8AA87ducDOTVmHwpplve291EsymCbz0jEp2eZ5Xk7ivc7OPzPUkldT8KaTrE6SahC1wqlmETN8uWjMbE465RiMdOScZ5oAxrLx/p+q2Zl061nvLnzjCtpbyQu7fLuzuEmzG3n72e2M8VLfeOdLsI7qea3uzbQCQeeiKVeWOMyPEBuDBwisfmAHykZzxWiPCWnKAyyXKzh94nEnzj935eBxgDb2x1Jb73NQ3HgfRbq2mtpY5Tbyq4MW/hWePymcHGQxTIznuT1JNAFebxekNpI/8AZGoteIXD2IEfmoqKjlyQ5TbiSM8En5gME5FPh8X2banp2nXEE8NxqFuJrchkKyNs8wooB38Lk7ioXjGckCr194X0+/lmlczRyzbw7xPtJDxrGw+hCL+IyOahHg7S1vra7Q3CPbv5kYWTADeV5OemfucdevPXmgCtB4ysJJTDNb3dtcM0IjimjCtIkrsqOvzEbflYnkEBTkdKk1bxZa6TeRWr2V7cSyS/Z4xbxqQ0pXciZZgMsA2M8DaclcjM/wDYe/XrK8kEfkafC0dqozu3MACxPThQQP8AearN34fsb64t55hKXt7tbxMOQPMVCg49ME8UAQ23iCyu/MKLIDEINysgz++ClOn1AP0qjZ+KILu0026m027hW+2gu0Q2xFm2oGYHnLcDbnGQTgc1fTwxYx3ImSS5XmJmQSYVzGMIW4yeMcZxwD1qCLwbpkLQlHuP3RhK5cH/AFTbkGSM4z2zzjnnmgCppPjC0v0uMW7RSQ7iYEVmdv8ASJIVI+UD5mjz14zzjqbtv4h0uWWKG3SVnZl3BbdgIi0jx/McYB3o6kcnIPbmkt/B+m2k809u88csqqpZSvygTPMMDGPvyP25BxVi18NafaSSSR+bvlEfmMX+8UleUMe2S8jk+uaAH6bqVhqs0k9orvt+UT+SQrAEggNjBwQQR29ORV6K0toUCwwRxqCSAiADJ6n9TVKy0K2sLuW5iklMsqqrMwXOFOcEhct1PLEn3rTAwMUARC1gEolEUYkVdgcKMhfTPp7VG+nWctwLiS1gaYHIkaMFh+PWrVFAFcWVssUkQt4hHKSZECDDk9cjvmpPIjLKxRdyZ2nHI+lSUUAQSWlvMHEsETh1CuGQHcBnAPqOT+dLHawREGKGNCECDaoGFHQfQelTUUAU5NMspJZpXs4GkmXZK5jUmRcYwxxyOBwfSiPTrOK2FslrCsAQoIhGNoU9RjHQ1cpMUAUpNLsJ51nlsrd5lQxiR4lLBCMFc4zjk8e9A0mw+0R3H2G286PGyXy13LjgYOMjiruKWgDMbQ9KNr9lOm2n2fdv8ryV25xjOMdcE/nUwsLVirm2iBR96nYMhtu3PTrt4+nFW6KBlQ6daNdi6a1hNyB/rjGCw4I69ehI/E1J9lgWGOEQoIoypRAowu3BGB7YGKnpD2pDIZbeKYnzIlfKFCWAPynGR9DgVBHpVjHs8uzgTy38xSsYG1sbdw4644z6VexzQBTEZy6HpaspXTLNSrBgRCvBAwD09OKVdC0xSCNNtAQu3IgUcbduOnTaSPpxWiRxQOlAinDplnbQNDBaQxxP99EjUBu3Ixg1FFoumwSCSHT7aJ1YOGjiVTuClAeB12sV+hrQxzS45qQM8aRp6zQy/YLXzYceW4hXMeBgbTjjA447VLJYW8wmElvE4uE8ubKA+YuCNreo5PHvVs0DpQtwKwsrcXhu/IjFyYxCZQo3FAchc4zjJJx6k1FLpNhNM80llA8j53M0aknK7TnPX5ePpxV4jJpaAMi58O6ZdWMlo9jB5UgYH5AeWG0nnrxgfhTYPDWlwC3L2UM0kESRpJKgYjamzd6AlflJAyRx0rZpDQBmWeiafp5VrWzjjdOVYDLd+MnnGDgDPA4qJvDWkPNHJJptu/lReVGjoGRV2leFPyg7flzjO04zjitelpAYD+D9FawSyax3wI5fEkzuWJ6hyTl1I4KsSCAARgAC9d6NZXwtxdW8cgg3BFxhdpUqVI6FSDypyDgccDGjSUNgZtlollp9jJZ28B8iQkyLLI0pfIwQS5JIxgYPGBiqmn+E9K0yaOW2in3xtuRpruWXBwVz87HJwxB9QFHRRje7UlK+gzD/AOEU0hrnzmtDv8oREiZwCoRoxkbsE7GIyeefpiQ+GtN/tCC+EMyzwKqoFuZFjO3O0tGG2sRnqwJ6egrZpDTewjAh8H6NBFcRJaSbLiJIX3XEjEIjMyBSWJXazEjGMcY6DE8XhjS4o7NBbO32OUzRM8zu289WZicue/zZ5APYVs0ooVwMBvCGk7LtY4JIjdrEkjx3EisBGxZCpDfKQzEgjBzyc1LpHhjTtEl8yyjmDYZd0tw8rYZtxGWJ6tk8+praopgFIaU9KSgDlNdJ/wCE18JgKSDNdZPHH7hvx611Y6Vy2tgHxz4VOeAbvv1PlD/E11IouAZ5pc0mKSkAd6DilxSEelDWg0FIeKXtTWFZyXVDHDpSUZx6UlJ7AOpRim54pRyKuL0EKKWkFLWiEFFFFMDG8P8A/HklbNY3h/8A481rZpvcb3CiiikIKKKKACiiigBrjKEA4OPSuP8AhoWbw3eO/wB99Tu2bjHJlJNdi33TivMfBPi7RtA0Sey1Ka4hufts8hQWU74DOT1VCP1oA9Pork/+Fk+F8/8AH5df+C65/wDjdNPxM8K/8/11/wCC65/+N0AddRXHt8UPCSnDajcD66fc/wDxumH4q+D1HOqSj62NwP8A2SgDs6K41vip4MX72tBfrbTD/wBko/4Wr4KyR/bsWf8ArjL/APE0AdlRXHD4p+CmJH/CQWw47q4/pT/+Fn+Cu/iOz/8AHv8ACgDrqK5L/hZ3gv8A6GGz/Nv8KP8AhZ/gr/oYrP8ANv8ACgDraK5L/hZ3gr/oYbT/AMe/wpD8T/BQ/wCZis/zb/CgDf1fU4dH0ya+uA5iiA3BFyeSAMD6moNR1uPT4rcpbXF3cXLbYLa3C+ZJxkkb2UAAZJJI/PisVvid4IcFT4jsjntk/wCFZupePfBt3c2d1a+K7CC5tGYqZELqysMMpHHsQQRggdQSCAdMninS447I39wdOmvJTBDBeDynaQcFRnhuTjIJU8YJyKjbxhof9tT6auo25mtYJZ7pvMXbbLGUDeYc/Ly/0+VgSCK4jUtf8L6rZ3Fvc+PbB/tdtJa3bMigiN2z+6AICEAkAkOfu5yRzHFqvhaKWNk8caKYraCaO2SRQSDJPHKDIfM+fHlhTjaTkknNAHft4y8MpYW98/iDTEtbnIhme6RVkwQGwSecZGfTPOKvxavp0+o3GnxX0D3tsFM1urgyRhhkFl6jIrzPU7/wnrFhqUM/jfRknv4LiF3i2oqmQRAEKXzwsIzz8xYnI6VoaX4i8Lafrt7fnxpo7RXW79ws6qoJYENguQpABB2hd2ctkjgA7AeLfDjX4sF13TWvDL5It1ukMhfpt2g5z7VY/t/RzNdQDVbLzrQA3Efnruhz03jPy5yOtcHa3/g+HUo7xfGeifJCqbFnjXJFx5xb7/U4weM9/aoEn8PtNcNeeN9BnjnJDKbxQCPMRx+78zYvCsGIUE5DEk9AD0G313TbiCW4S9g8iJS5mLgIUCqxcHoV2up3dORUVx4q0G302LUX1iyNpMWWGVJlcTFc5VMZ3kYPC5PFcXcy+EpdQ1i8g8ZaPFJqKorbr6NlTYI9gHzggfK+QpXO4d1FRT3eh3GlG1Hi3w2ZJ45EnZ7xJNgYJypLZJHlck4556jkA9Kku7aKRI5J40kcZVWYAkZA4/EgfiKoTeJ9EhmET6raK5dYgDKOXZ2QKPU7o3GOuUb0Ncl4svvD/iOyjgtfGmj2QKsksi3kZfacMNp3DaQ6Ic56AjvVOKTw9Dc/af8AhKfD0jNaWcLbruMBpIZnlkc/Nxu8w/TPegD0HTdZ07V7Yz6few3MYxuMbZKEgMAw6qcEHBweamjv7SbzvKuYZPIfy5djg7GwDtb0OCDj0IrhtC1Twxo7iX/hKNCIOnWtoSl7GMvF5hLn5uh3j34NUre+8Pi8luLnxT4bZZUgTat5Fg+XN5u7AIXnJ4AyMcs3GAD0hLu2e1F0k8bW5TzBKGBQrjO7PTGOc037fabYG+1Q4uOYDvH73jPy/wB7jniuGXWfD0Hhb+zbfxVoHmCUyAveQsjL5xkKYbIHy8ZwcZzjgVkaVHp1pdW83/CR+HGEU0zyst0jMqNctORg5X+LbwFKkbtxztAB6VZ6vYX9vFcW13FJFMzLGwON5XIIAPJI2t+Rq15q+YEGScZ6Hj6+nX/OK8rtdN06GCCOHxJocsbKsbYvE+ULO8u9Op3EPg4ZcbAckDFa01vpbW7G21XSC5F4xRbxYxJJLOkoO4Z2n5ME4POOCARQB3C31u94bVZVM4QSFf8AZJIznp1BH4VY3r6+9eb2NiYb3Tru51zRHNo5b7PHIixkNI5bO1QCyo67WCrllOQA1WppbS58X3d3HcaK0DNaf6TNcL5g8tixCjBBz06rg8/N0oA77zFOQDzUMF7b3MTyRSBlR2jY4PDKcEfmK4OwtLNElW+vdE8v9xGGFyjeescocu4CKASOdvzct96s/WNLN3o2o2FnqPh6Pz2vDDIbldwMzhlc/uyQRyu1f7oO7kBQD06G5jmViu9drMh8yNk5BwcbgMj3HB7UrXUKXCW7SASujSKp6lVKgn8Cy/nXlt5on2nw7q9oNW0MXk8t3Naym6B8ppp/MB3EcfKFGQOoNdF4ght9Xv7aWzutJm2W00EkU1ztL72iYAFQxAPlsh46PnnGCAdjJNHFG7vIqKg3MWOAo9T6CqVhrlhqMjR28r7xGsm2WF4yUYkBgGAyCQeRXMS6Va6p4W1vSZL2w0/+0t+xbOYSpCCiqOMLnJXJAx94jJ6mbUItS1K0YyjSokHklIBcFhOVlV3UvtGFZVAAwc7ueOKAOw8xB/FQZEAJLDA5JrzbS/BlxHqU13fS6fcRyqixQmTeIsXkszRqCMYCOqj/AHSMAVHp3gXUdxa8eymwYAgEhO1Fv5Z3XpwDC6rgehHSgD03zEzjPNR3F5b2sBmuJkiiBALucAEkAc/UgV58nhTWYdTjmMzNbqSsaRToFtQLl5c7XRhypT7uD8gU8AYevgyaLw3BA1lbXN0u57gM+fOYXCSBSxH90SLzwM4oA72O8t5pJ445kZ7dwkoB+4xUMAfQ7WU/QioV1ewawnvluUNtbmUSyc4Qxkhwe/BVh+FcTqPh/UNS0q4tI7PddLd3m1p2xHmSXfGzH723yyo3RsHXGB6Dau7S61Lw54lhtBIs12s8VsHVoW3+UsffkAupIb0IIJBBoA6feP8AIqCPULSW5e2juI2nQkNGD8wwFJ49g6Z/3h61zGn+Hp7bxEdSMah5L64eSUSZZoWQBF+mQDt6DrVbWdG1ae81C7tLaKaVkuVtGecp5bvDAqsCpDLzG4ypBG4Y7mgDr59Rs7eSKOa5ijeb/Vhmxv5A4/Ej86nEiY+8K860jw5q1tfxu1vMkEV2ZUVpI/lQrbggKpwMmOQlf9rvkmpRoGorZ6l51lczX0s07m7iulJnja4V41VWbBAjAG1toG0qDhsgA7ye7t7cR+dMkfmOI03HG5j0A96kBB6dPWuQ0zTdWi8MaVaTRAXUV4rzoJiSsQlLAZZm5A2jaGIHQEgUnhDQ7/R55o7hGW2bT7QBWl35uAJPObqeTmPLd8deKAOnt9SsbuZ4ba8gmlRQzJHIGKgkqCce6sPwNTh1wORz0ryvRPBuq6fcxziwngltmtFhb7SvzD7bK9wcB8EeU/APYnAySK6HwtpWr2WtXt1fpchpFcySGXdFO5kO1kTzGxhR/dTggYPZMDq49U0+a2FzFfW0luZPKEqyqV37tu3PTO4hcepxVoOuOTj615RpXhXxJHDaWt5GVs7e/XU1CSoC0v2jGxuSCixfvB/tEdxitldK1m8tYLLUrPUWit0O6SO/CNcN9oVgVKyBgQi5BO3hscHihAd9uAPJpsdzBMCYpkcBihKnOGBII+oII/CvLNW8P+IdS07xDbNp98019DKqIbz9222ZfKAzMQPkHZEHzYOecas+l69+5jRb2OTzbhrRxckrDIbhijTAPl18og7cngMD8xFMD0HcMj39qatxCzMFkUlfvAHp16/kfyrlfC+malYyG41F7t7iZroyme7aVQvnkw7V3EL+7I6AcEA9AKpWul3rKlsulSw3CaxNdC+fZtSI3DvxzubdGdmMdG7YpWA7cuu4DPNKJEAyWA+teYWmj65e2E8epz6zJEr20siQyvE32jzAJfLcTFygBJ2jbGMKVGQasWEPiRtWLXEd+0MtzbTlZN22Mh381QWc8ABPuqqnsDyaLAejiVG6MDxmlLqBknjrXnmhWet6dqOhR+TeNDHYW9rcQOzJHCqxfMwO4ox3hVwFV8n723Iq3q48Qx61qVxpsly/+iOsKNGVSIhMqy5YxuSxxztbPUlRTA7jeo6mk8xM43DPpXCRR6nFpLRyT608QMpiMKFbhpBsZFBcsSM+Z/rDt4wRtxmyE1i2W4khjvC/myNIXVHk2F4OVPIP7veQoyMjpkYAB2W9eueKXcv+RXAsviOSCb7O1+III5HsRMuHkIaMR+aMbm6SHDckHLDNXtKudWTX9Ta9S+mtd7iPdAYxGu8BAoGVcEMSGDZwPmUHaBNrAdlSGlHSigBtBoopNAFKKSgGhKwDqKTNGaYC0UZozVAFFFFIDk9YLf8ACwPDEZOR5V6+MdMKgzn0+b9RXWDpXJ6wm74i+Fx2S2vpCfoIV/8AZ66sdKQC0YoooASkNLSdaQBTW606gipcRibaKU+tJRYYY4xS0UopoTFooorQQUUUUAYvh45skzW1WNoH/HmtbNN7je4UUUUhBRRRQAUUUUABGRg0UUUAGM0mBS0UAIRxRilooATAo20tFACYFLiiigAooooAKMYoooAMU0opGCAR706igCNoImGGjQ/VRTPsdsf+XeL1+4KnooArmxtD1tYT/wBsxSHTrJutpB/37H+FWaKAKZ0nTj1sLU/9sV/wph0PST10uyP/AG7p/hV+igCh/Yek8/8AErsuev8Ao6f4Uf2HpH/QKsf/AAHT/Cr9FAGf/YWj/wDQKsf/AAHT/Cg6DpBP/IKsf/AdP8K0KKAMs+HNEJydG08k+tsn+FMbwt4fbltD00k/9Osf+Fa9FAGKfCPhtgQ3h/SiD1Bsoz/SmnwZ4XOM+G9HOOn+gxf/ABNblFAGD/whPhT/AKFnR/8AwBi/+Jo/4QjwoOnhnRh/24xf/E1vUUAYP/CFeFSMf8Ixo2P+vCL/AOJpf+EL8Lf9Czo//gDF/wDE1u0UAYX/AAhPhU9fDWj/APgDF/8AE0n/AAhPhX/oWtH4/wCnGP8A+JreooA55vAnhNhg+GtJ/wDAOP8AwpjfD/wiww3hrSyP+vZB/SukooA5c/Dnwa3Xw1puf+uApp+G3g0/8y7Yf9+q6qigDk/+FaeDcY/4R6zH0B/xo/4Vn4NP/Mv2vp1b/GusooA5QfDXweOmg235t/jR/wAK08HHroNt+bf411dFAHJN8M/BrDB0G3x/vN/jTW+F3gx+uhQfhI4/9mrr6KAOMPwr8FNwdEX8LiUf+zUg+FXgtcbdFxg7si6m6+v367MjigD1oA4//hV/hDKt/ZswK8qRfXAx9PnpR8MvCQJI0+4BPXGoXHP/AJErr8UhoA5MfDbwt/z5XX/gxuf/AI5S/wDCuPC+P+PK6P8A3Ebj/wCLrqxSgUAckfhv4XI/487r8NSuf/i6afhr4ZxgW98uOhGpXGf/AEOuu70uKAON/wCFa+HQRgakP+4ncf8AxdA+G2iL9y51hPTbq1wMf+P12JWlA4oA5A/DrSioA1DXlx0xq8//AMVSH4d2Hykax4iBXoRrE/H0+auwxS0Ach/wgFtnP9veJBxjjV5v8aUeAbcDH/CQ+J//AAby/wCNddRQByX/AAgVv/0MPib/AMG8tB8BQEf8jD4m/wDBvL/jXW0UgOQ/4QGEHI8ReJv/AAbS/wCNIfAEROf+El8T59tVkrsKKYHIr4EEfTxN4l54OdSLfzHFSDwWw6eJ/Ef43oP81rqqKAOYHg51P/Iy+ID/ANva/wDxFJ/wh7DH/FS+IPb/AEtf/iK6ikNIDmv+ESfGP+Ek8QY/6/F/+Jpf+ERbOf8AhJPEH/gYP/ia6XtSUgOaPhBzyPEviAH/AK+1/wDiKb/wiM4PHinXwD/03jP8466gUh60dAOZHhO6HTxX4gyP+msJ/nHSnwneH/mbdfH/AAO3/wDjNdIOtOoQHNHwtfA5Hi3Xvpm2/wDjNIPC9/28X6+Pxtf/AIxXTUUAc8PDupgADxfrQ+sVmf8A2hQfDupk5PjDXM+0dmP/AG3roaKoDA/4R/U8f8jfrX/fqz/+R6P+Ef1Pt4v1r/v1Z/8AyPW/RQBz1r4Ykh1u21S71rUb+a2jkjiW4ECqofbuz5ca5+6vX0roRRRUgJSikPSgUX1AKKDSUgCiiihjQUUuKQ0wClpAKd2oQmFFFFUAUUUUAYvh4/6ElbVY+gf8eS1sU3uN7hRRRSEFFFFABRRRQAUUUUAFFFFABRRRQAUUUUAFFFFABRRRQAUUUUAFFFFABRRRQAUUUUAFFFFABRRRQAUUUUAFFFFABRRRQAUUUUAFFFFABRRRQAUUUUAFFFFABRRRQAUUUUAFFFFABRRRQAUUUUAFFFFABRRRQAUUUUAFFFFABRRRQAUUUUgCiiimAUUUUAFFFFKwCGiloxSaASg0tFFtACjNFIaAFooooAKKKKYBRRRRYAoooosAh6UCloxStqAmaQ0uKOlLUBKKXFJSs7jF7UlLijFVYQlKOlGKWhIAoooqgCiiigDH0D/jyWtisbw+c2SVs03uN7hRRRSEFFFFABRRRQAUUUUAFFFFABRRRQAUUUUAFFFFABRRRQAUUUUAFFFFABRRRQAUUUUAFFFFABRRRQAUUUUAFFFFABRRRQAUUUUAFFFFABRRRQAUUUUAFFFFABRRRQAUUUUAFFFFABRRRQAUUUUAFFFFABR3oooAKKKKACiiigAooooAKKKKACiiigAooooAKKKKACijNITSbAXNIaB1oPWpewC0UUUwA0Uh6UChALRRRVWAKKKKACiiigAozRSHpSbAMiijHFJUgLSUtIeTmgB1IaQkkUU7gOopBS0XAKKrNcOt5DAIXZXDEyDGFxjrk55z2zVmqAKKKKAMbw7/AMeCfStmsfw9zYJWxTY3uFFFFIQUUUUAFFFFABRRRQAUUUUAFFFFABRRRQAUUUUAFFFFABRRRQAUUUUAFFFFABRRRQAUUUUAFFFFABRRRQAUUUUAFFFFABRRRQAUUUUAFFFFABRRRQAUUUUAFFFFABRRRQAUUUUAFFFFABRRRQAUUUUAFFFFABRRRQAUUUUAFFFFABRRRQAUUUUAFFFFABRRRSYBSGl7UnWgAoPWgdaDSewBSUUUgHdqQCloqrXAKKDQKQBRRRTAKKKKGAUUUUgCm06kxQAlLiijNKwBjigDAxS0UwCikpaaYCcDk4FAIPSgjIxTY41iQIowo6CmA+iiigDG8PHNglbNY3h0f8S9K2abG9wooopCCiiigAooooAKKKKACiiigAooooAKKKKACiiigAooooAKKKKACiiigAooooAKKKKACiiigAooooAKKKKACiiigAooooAKKKKACiiigAooooAKKKKACiiigAooooAKKKKACiiigAooooAKKKKACiiigAooooAKKKKACiiigAooooAKKKKACiiigAoo70UAFIaWigApDQaAKkBaDRQaOgDaUUUCgBaKQ9KBTuAtAoPSkFD3AWiikJpALRRQKbAKKDwKBSAKSikzSAKXNFJ3pDHdqTIoPSkqhAKdTacKEAUUUVQBRRRQBj+HRjTkrYrI8Pf8g1K16b3G9wooopCCiiigAooooAKKKKACiiigAooooAKKKKACiiigAooooAKKKKACiiigAooooAKKKKACiiqWpalDpdm1zP8AcXAwCASSQO/1oAu0U1XDgEHg06gAooooAKKKKACiiigAooooAKKKKACiiigAooooAKKKKACiiigAooooAKKKKACiiigAooooAKKKKACiiigAooooAKKKKACiiigAooopAHeijvRQgCiiihgFFFFIBuKXpS0YpWAbRzTqM0WATtQKM0U7gBPFHakxS0uoC5opMUtMApDQelA5o30AO1LSZozQmAhFKKKTPNLqAUUUUr2GBPFHvRRUjDNFFGfrVJCClFAFLVpWEFFFFMAooooAx/Dv/ILjrYrH8Oc6VEfatgUMbCiiigQUUUUAFFFFABRRRQAUUUUAFFFFABRRRQAUUUUAFFFFABRRRQAUUUUAFFFFABRRRQAVz/iSeP8A0e3ILMRJOQpIIVUIz/306D8a326c1wt5ILzxXqbyxOY0W309JM4X5z5ki59gASf9oYoGjb0i8kXxBqWmSrjylhmjbPBDIFIA7YZCf+BV0Fcvbsi/Ei4jyfMbS0c89R5hA/ka6igGFFFFAgooooAKKKKACiiigAooooAKKKKACiiigAooooAKKKKACiiigAooooAKKKKACiiigAooooAKKKKACiiigAooooAKKKKACiiigA70UUUtgCiiihgFFFFIAoooFABTTTqQ9aT2AKKWinYBO1AoNKKLagFFFAoYAelIKWigBMUUtJ0oegBSUuKMVNgEoFFFQ1qUFFFITg4p3AXNFNyMdfypR0p3YrCjrS0mcUvfOKpCDvS0UVQBRRRTAxvDX/IIirZrE8M8aXHzW3Te43uFFFFIQUmR60tZ0+mXMszPHrN/ApIxHGsJVeMcboyfzNAGjkUhYA4JFZJ0e9x/yMeqD/tnbf8AxmmnRb4j/kZtWB9RHa//ABmgDYyPWlyKxDoV+Sf+Kp1cD0EVp/8AGKj/AOEe1L/ocNc/79Wf/wAj0Ab2QaMisIeH9RH/ADNutH/tlZ//ABinjQr8f8zTq5+sVp/8YoA28ijIrHGi3w/5mXVT/wBsrX/4zSjR70Y/4qLUz9Y7b/4zQBr5pCQOprJOlX45Gv6gfrFb/wBIqP7N1HHy67d/jDCf/ZKANbcPWjcPWsY6Zq+ePEE4Hvaxf4VE2la8T8viRwPeyjNAG9uHrRuHrXP/ANk+Ie3if/yQjo/sjxF/0M//AJIR/wCNAHQbh60bh61z/wDZHiL/AKGf/wAkI/8AGj+yPEX/AEM//khH/jQB0NJkVz40jxDnnxMD/wBuEf8AjThpWvj/AJmJDx/z4L/jQBvZoyDWMNP1wYzrduw/2rHr7ffpwttdQg/2rYt7Gxbn8pKANjNFcY194ytZ1S4+wMu7loNOkdSvzdD52c8Dtxmo18V3qblub6K1lXBaKbQ7jco5weJCMHHX/A0BY7K5mS3tpJpWCxxqWYnsB1rlfD8PmNYs4IdzLqEikZ5fAXJ9cE/lWLrfiyS50lrdNdsNt1tjZ/7KnTy0P3ny0nQAMcUzT9bktVN3Nrul2k1woVBNpc/+rQYUA+dt4zk49TQO2h18kUcfja0nyBJNYSx49Qrxkf8AobVuMwVSScADJrzO68Uytrel3EHiTRpEbzoTMunSbI8qH+bM/Odgxir7eKLjzDFL458JRt/dlsXQn87qgGb2o397Y3ljdB0OnyzrDMhTHlh8hX3eu/APb5vxG6HXoTz6Vx9/p3iTWtDniGu6JcW9xCQDb6XIC3HG1vtRA571l2F5r/iwSac+oacsUUMb3IfS5RksM+UcXHOOc+4/GgR6MGVjwQcHFLmvNnn1vwRNHb3Gp6eukTvIY7g6fIyWzAFvLI87IXA45PfoOmxaXvjDUQ0sE2lRW+BsludPlQvkZyF84nHTrjPagDsMj1pa5X7F4yhkEq6zpMwB5hk090Uj2YSEg/XP0NU7XX/Ej6iNPv00/T7pyREJbd2SbGfuOJME4GcHBwenXAB21FYZHigZxNpB9P3Uo/8AZqYx8XA/KdEI9xKKAN+iuez4w/6gf/kWjPjD/qB/+RaAOhorns+MP+oH/wCRaereK9vzR6MT7PKP6UAb1FYkUviYZ8230lyem2aRcf8AjpqQz+IB/wAuWmf+Bcn/AMboA16KyvtGv/8AQO00/wDb9IP/AGjTDdeIe2l6X+OpSf8AxigDYorH+0+I/wDoFaV/4MpP/jFBuvEWONK0zPvqL/8AxmgDYorJFxr+Pm03Tc47X79f+/NP+0a3x/xLrD3/ANNf/wCNUAadFZhuNa/hsLAn/r9f/wCNUGfXO2n6f/4Gv/8AGqANOis5Z9YI5sbH8Lxz/wC0qXztX/58rH/wMf8A+NUAaFFZ3n6x/wA+Nj/4GP8A/GqPO1j/AJ8bH/wMf/41QBo0Vn+fq/8Az42P/gY//wAaoM+rBc/YbMn0F039Y6ANCiss3urA8aVGR6/agP8A2WmPqOrJn/iSM/8AuXKf1xQBr0VjHVNXH/MAl/8AAmP/ABqCTW9bQgL4Vu5eeqXUAA/NxQB0FFcy/iLX1PHgnU3Hqt3af1lFN/4SXX/+hG1b/wADLP8A+PUAdRRXLr4m10j/AJEnVSfa6s//AI9S/wDCS62OvgnVx9LmzP8A7XpAdPRXK/8ACVav/wBCXrJ9lmtDj/yNSjxXqxH/ACJOu/8Afy1/+PUAdR3pa4+48cXVpA89x4P8QxxoNzNttiFH/f6kXx3dMiuPBXichumIIP8A49QgOxorjv8AhO7r/oSPFX/gNB/8dpknj+5jRmPgrxQABklreH/47QwO0oriYviBdT28csXgvxMyyIGVltoiOR7yg9/ai2+Ikl3bpPb+DvE0sTgMrxwQFSD6fvaQHa0CuGufiXDYbWvvDWvWqOdqtPHAgJ9BmXk54qxZfEGPUreO5s/D2uT28jlBLFBG6jDFScrIcgEc459uuADsqDXO2XiwXUbPPomt2ZH8E1izE/8AfG4frUknimJGwul6u6+q6fKP5gUAb1FZH/CR2fGbfUx/3DLn/wCN0n/CSWOD+41P/wAFVz/8bpgbFFY3/CS2X/Pvqn/gquv/AI3R/wAJLZf8++q/+Cm6/wDjdCA2aKxx4ksT/wAsNTH10u5H/tOlHiOzLYEGp/jpdyP/AGnQgNeisr+37QkgQaj+OnXH/wARR/b1qWx5N/8AX+z58f8AoFMDVorMXXLVsfur4ZOBmwnH80px1m2GP3V7z/04zH/2WpA0c0VmjWrXdzFff+AE/wD8RS/21a/88r3/AMAZ/wD4igC/RVD+2bb/AJ5X3/gBP/8AEUn9sWv/ADyvv/AGf/4ik0M0KQiq1rfxXbssSzjb18y3eP8A9CAzVnPzVDATbSge9LRVAwp1Np1OKsIKKKKsAooooAxfDR/4lcdbVYvhsY01K2qb3G9wooopCCiiigCtf39rplhPfXs6QW0CF5JXOAoHc1mWfi7Q75bpob9R9ki86cSo0RSPGd5DgHbjv0ql43urKLSY4NSmubWznmQSX0BUC1KkOrsWBABZVXkY5rkjf397pmoSxXcV/JcNbafp2twwfZ5JRLJtlAdOoT725cDOcdKAPT7e7hubaO4jcGKRBIrYIypGQeelSGWMDJdcYz17f5Bryq+1W21DUntbjU7+316bWUtUtYLuWH7NbiUdUVguJIVLhiCSZB2UYlguZ9XTTta+2363Oo6/5VnELqRY47eKRg48sHaQ0UDZznliep5APUQ6k4ByaZHcwStIscyO0bBJArZKMQGwfQ4YH6EHvXkVl4gfW/Fej3NtqDpHd6mwYHVHbbEEb9zJAFESZwuBlnz174NN1CDTJtGvrjWvsdvf6pfXV40+oOyukbOsUWC5G7Dplep2c8qBQB7B5iZxuGfShZEblWyPWvMtIkuPFF3a7tV1CO1vJb3UvLguXiYwB1hhj4OVVlJfgjBHY8iromqXureIreMX0b3cV7IrwxapcM0EEblTHLarGUB28bpGyWOd3RQAerhlboQadWdpSWxilurW7luo7qUyh3lLqOAuE9F+XoOM59a0aACikyKNwoAWiiigAooooAKKM0UAFFZ2qXOqQQg6ZZW91Lk5SWcxfTB2n29KyxrPiQRK7eFwWPVI7+M4/MD9KAOkOKy9Yls1t9k8rI84MUYh4mc9wh9f5Vlv4j1xVcP4Q1AnbkCO4gOT6ff4qnZ6jcxAvJ4f11rx8F7ny4ST7D95gL6DH5mlcZSms9Z1/wAQx2N/cxxWkcTMY41xKqMcfO3K7yBxtAIGfWuzg0myhhVBAr7RjMo3t+ZrD0zUbXSLZ1Ol6rAuTJLPcQ7ixJ5ZipPufQe1aEHizQ5ovNGp26xZxvkcKvbueO4pg2Zur6dZ/wDCV+HAtvbqDLOHTYPnHkt+fPNbsmh6VKMPplmwxgZhXj9Kz7uOG+8SaHcRvvWFbiZGQgqflCZz/wADPSt/NAM5u98EaJcnfBZCxmAx51ifIfH1XH59R2rU0jRrTRbeSG1VwJZDK7O5dmYgZJJ+n0qzdXH2eEvgE9uvWm3E7xWjP+7EgXueAf8ACgRJPbw3MLRTxJLG3VHUEH8DUo6VQjvGeaRHITa6qAR6+lSG/jWZYiGBZtikrgM2M4H5daLMC2SO9c342VU8N3F4p2XFmVuIZBwY2Ug59xjgjoataobmC9juo5pTGkZZoUICkLyc/n+lY812PFGtwWtrIJNJtZPNuJBzHMy4xGP72GKk9u3PYGjsIiWiRiNpKgkelPrM/tbMEzpGhaOHzQu/qB1BIHUVVvPEQsZmhljhWUoHjVpsb/bOOvB9veiwjdorHk1iUXF1FGkLG32EjeckNjGccj64NQz6reQBo2MEk6zquyFTuZCAcKCfvDnk8YFOwG7ketAZW6EH6Vz0tzqN39iiSVrbz3kjkYBSQFHBGVPJxSWmoXX9n24upUaYW++SUNtTrgc9245HAyD0osB0XFLUVvJ5sKPnO4Z61LSAKKKKACiiigAoxRRQAUUUUAFFFFABRRRQAdBSbl9aGztOOteZ20a6l4c1/wASanqmp2Yiurs20ttfTokUMRKKREH2Mcoc5U7jn1oA9NBB6UmRnHevPdS8fX2lW4iW0tZry10+O7u0ln2s7Fc7FRFYrnn5nAGSMZByJ77xRqen+JdSnvBGmkW9vBb28IYbpruQ7gAduc4OCM4ACtzuO0A7yiuL0Lxnfa3JqlpBYWkt7aQpND5Vy/kyhy4VSzRgqQUIJ2kHGfauyjYsgJxn2oAdSEZpaKAMy301dKtrgWUaZllaUrtVACx5+6Bn8eTgZPesW0u/EK65aw3FzZPBKGkltxbMskEeDtLPvK53YBAzntwCa2dY1RrKOOC2iE19cHbBEc4JHVmI6KOprLeyi0jSWll1ZbOZj5lzeOExIxHff0HXABGKkaJW8I6W0UsUa3EAmlaZvJuHXDscsRzxyScdOenAqn4dtH0/xRq9nFfXktvDDCTFPOZPmYE7gD93gY4wD3B7VrCL+0bw29n43v7iXaWZI0gJAHBPMZAGSO3tVaKxvbHxvcWUmu6kpvYEeO4Cwbn25+UgxEHGGwQBx17UBY6fxSQPC9+WYgCLkgc9RUstnHqGmW0UssiKAj5ilMecY4OOo9Qf54NVvEkDL4O1JQzSulo7ZcDLFVzyBj07VSYaVf2OlSX07IZbRGVWkKoRtHGM4B+btgnHsKAK2qaHo+k2LLbSanFcyZ8qO2vZmldsjplj3I9q37KO8uNCSK/OLqSLbIQMckYzwT7f/WqNPDWhxxMqaVa4bkkRAsSe+eueBVDQ9lvrd7Y2D3MmmwxrnzDuSKU8lEY/N90qSOg3LjuAgJfBt6974VszN/rYl8hwTnBU45Pc4ANV/DYuNQ8OX1ubh45POuIUlj4aIEnG36buPoKTwg3ly69bkj91qcrIv91WPA+nBpvguZxFrKHZ5UOp3CAjOeG7/hj9aLajK2jw6KLtNK1XTbKPWIz5Y8+JXa5wM70YjJzh2wfmwDkcZrrbOytLGExWdtDbx7slIYwgz64HsBWB4ivNDutIuUuL2ITRxl0MLhpYmHIK7TkH8RmtnRnupNGs2vk2XRhXzQeu7HOfQ+3bpQIvDrS8UUlAh1GaKQ9aYC0UdqKYBSYFLRSATAo2ilop3ATAoIpaKQDcUYpx6U2lYAoooqGx2Eo70tJnFS3qAtFB6iitAClwfWkp1UhBRRRVAFFFFAGJ4b405K26xfDmf7PWtqm9xvca+7HyjJyKUZxzS0UhBRRRQAhGaYY+CBxkVS1zV49D0ifUZbee4WLb+5t1DSOWYKAoJAJyR3qL+37b7ZpdsgaVtSjeWFo8YCKoJY89DuUDGeSKAKmm+E7bT7u3nku729+zKy2yXcokWDcckrxkt23ElgCRnBNdBtHpVZNRtJY3kjuoHSM4dhICFPofSmDVtPYIRe2xDv5anzVwzf3RzyeRxQBZ8mPIJRSQcg46HGM0eRFgDy1wDkDHQ+tRG+t1uhbNPEJiNwjLDcR9OtR6jqKadZtcOrP0VI0GWkckBVHbJJA5IHuBzQBa8tM52jOMZ9qRYIldnWNQ7Y3MBycdM1zN743hs5NUb+ydSmstLYrdXkIh8tCEV2wDIGO0MM/L61sSaxCulpfRJJcCSLzoYohmSVcAjapxzgj86AKWoeD9I1O7+0XKXocgLi31G4gUAf7Mbqv6VW/4V/oA6DVv/B1ef/Ha6EXSZQMQjMMhG4b349qyF8WaZNcW8cEjzLPey6eHVCFSeMMWVt2D/AwBAIyKAK48CaIBgPq4H/YavP8A47Tv+EH0gAgTazg/9Ru8/wDjtdCj7j9Oo9KfQBzn/CFaX2utcH01y8/+O0f8IVpvQX2vL9NcvP8A47XR0UAcyfA+nkcan4hH01y7/wDjlMPgSyzxq/iMf9xu6/8Ai66migDkz4Csz01vxKO3Gt3H/wAXTT8P7TH/ACMHigfTW5//AIquuooA4/8A4V5a/wDQx+Kf/B1N/jTl+H9uj7x4h8T59DrExH5E111FAHKjwPCDn+3/ABH+OqSGpR4PUAj+39f/APA9v8K6WigDnk8KbOV13XPxvM/zFRy+D4p+ZdW1SQ/7cyN/7LXS0UAcFN4HthrkEMWp6pAJYJnaS3nWJwwaPoVUY+8fyrUm8O6+j5sfFt6kYUAJcQQynP8AvbP6Z96tmZn8cRw5BEenu2MHI3SKPp/B+lb1AziZ9P8AFcAVZNRuLvLZLwvboAM85VoT2yOp6VWuYvEUkZVpdWfChgpW1cZ49YR2J/Ku+IyKNooDQ4Jo/EbZeIa0Tv6H7Ep4xz/qsdPftUUNr4ymu4Q39owgSDfJLJYkFef7sZI/I9eleg4xyKxY9TuDcCOVhzctDtWIgYGcHcTgHHbqeKAujNbwzrN4x+2+I7l4iCBGIYCORgA/uxkdcjHPHTHN+Dw7Nb2wgj1W8VFQooWK3XAOM4xF7f8A66ni1Ro7cFlaQpEZZSzDIUEjOAOTwfypq6zLcOiW6w4klkiRmYnBUNyR9V9elOwXD+xJQro2p3bRtH5e0xwcDGOMR/XjpVfVPC0Orpi6vrwsF2hkMasOMHBCehP+QKsTXs0yhHEZjYQOcZHDtgjIPsPzpq3l26ky3EcGTKuSgABRsDknuKBHHeJL6z0XUJbNrvUrmSSJGuCs0ScDhF+597jPb9a6TS9Mi1O1j1Jby8VrgBjvWMnA6EZT9RjIxXIrbWfijxVLeXBJtY5UMiMcPgrt3cdEJUdeen4dYLuWK/hCXu+3jVMqihVKZO5woB+XgDJPGD6jABpjQyCCNQuhgkj93AcE+n7unLo0ikEaldDHT93Bx/5DrVByAfWlpAZ0WmzRIEXUroKOwSED/wBAp4srkf8AMTuse6xf/EVeooApfZLjoNRufqVj/wDiKhks9UP+q1baP9u3Vv5YrTooAxHsPEBU+Xrlurdi1huH/oYqo2meMSBs8S6YvrnR2Of/ACPXTUUAcv8A2X40/wCho0r/AMErf/JFH9meNM8+J9KPt/YzD/24rqKKAOZ/s7xmB/yMmkf+CZ//AJIp32Dxj28QaN+Ojyf/ACTXSUUAc39j8Z4/5Dmh/wDgol/+SaPsfjQDH9t6CfrpE3/yTXSUUAUtNi1KO2xqlza3FxuPz2sDQpt7fKzuc/jV2iigBG+6cDNcjafD+xt47a3m1HVLuztm3JZ3FwDCx6/MqqNwzzhsjNdfVFtZ0xXZG1G0DqcFTMoIPp1oAxdT8FWuqzXTS3+oRRXUyTywwyqqmRUVAfu5Iwg+UkrnnGeanvfClvfTXMj3N0pmuYrtNpT9xPGqqrplc5wgyDkdeOTW4sySAlGVgPQ57A/1FPRw67lII7EUAY9toP2SykhS8vJZpJxcSXEsw8yRgwbaSAAF4C7QAApIFWI31hYwGtbJm7n7Qy5P02HH51pUUAZxl1jtY2X43j//ABujzdZ/58rH/wADH/8AjVaNFAHL6noN1qt0tzPZwJMqeXui1KRcrnOOIv5U218Mw2mGTw9pTyAY82e7eWQ/VmiJ/WuqooAyIIdQtUK2+labEOwjuWA/SKo57O9uLy2u5dM0957diY5PtbgrkEHH7vnr0NbdFSBi6omp3OmXcH2S12yQOmRdHPKkdDHg/jWV4akvr/wnp5/s/T7iHyQB5twwBxx08s+ldcVBGOagsbKDTrGGztlKwwoEQEkkAe5607Aczc6Fd3Mhc6PZocYCw6xPCvfskYH6VoQrrlnCIbbR9IjiX7qJfuoH5QVu4oNJjucD4bn1ptV19oLDTnY3eH3X0i7WBPAPknP6fStLSNN17TLW6gOnaVOLi5lnkL37jJc5xjyD2/Pk+1R+AjJINflkXCyazcNGSPvJxg/r/OuxoQM577NqnmLINA0QOp3BheNkH1H7irAn8QAf8gvTR7fb3/8AjNbGKD1oEYb33iFWAGh2r+pXUP8AGMVC+p+I93HhpCPUain/AMTXRYpDSewHMtrfidCR/wAIdK/uuow4P5kVGfEHikKSPBFyTzx/aVvn/wBCrrKKYHIHxL4qH/MhXp/7iVr/APF0n/CTeK/+if33/gytf/i67Cin1A4//hJ/Fn/RPr7/AMGdp/8AF0o8TeKj18A34/7iNof/AGpXX0UwORj8R+Jmf974G1FV/wBm+tGP/o0U8eI/EI27vA2qjnnF7aHj/v7zXVYpakDmT4j1nHPgvWs+gns/5+fS/wDCTap38Ga9+D2Z/wDa9dLikwKYHN/8JLqRGP8AhDNf/FrP/wCP1s6dczXlms89jcWTsTmC4KF1+uxmX8jVvFKBilYBuKMU6kqWgEpMc0tNB5IqXZjF5z7UtFFDVhgOtKaSlHSrWwmLRSD0NLViCiiigDF8O/8AHiorarG8O/8AHgtbNN7je4UUUUhBRSE4HAya5q68e+H7K5ltrm5ullico4Gn3DDIOOCEII9waAJfEFnfXuseHhbxO1rDetPdsGACqsMgXIJ5+dl6A9M9q4r/AIR3xBpH9qRW9sb63tYFstPMqebut5p98w2FxuKIEUAkA7R24rqG+I/hUZP2y7yP+obc/wDxukHxH8Knn7bd8H/oHXP/AMboA5238P3b3OoD+wrlINQubO0ZJ4oEAtUYvI5CEDDDK7eoyvvi7eeE1mfUXttJjje91S2VT5ar5NrGY97D03bJORgncuelap+IvhYD/j7vP/Bfc/8Axumn4meE15N7dj66dc//ABugDN0nw/cXcts2pWV59vivHu5riVIQFZJdy7ZNhZlbOFAIwgZSV4B39Vs4rrxhoXm7z9lgurqJA3HmDyowxHfCyuB6Z7VQHxQ8HAFl1Obg4ObG4/8AiKim+I3gWaaK4n1GIzQ7vKkktJNyZGDtJTIyOuOooAo6H4Djv9POoa3NqsU9/cSXV3p4vXS3O6QkK8YOCNu0Ec5xRa6DcSac4vtK33Gpa0zSkxrmC1SUFFY/3CkEQx33DjrWqPih4LOFGuwg+8cg/wDZaX/hZfgoH/kYbUH33f4UAY9l4bmgi8OzHS8X02pSahqN00YaSIFZX2luoyzKoAz3qPS9KSJfCGj2Nn9nlt5zquoxt8rwExyL8wODgyOVXrxGcZAzW5/wszwSRj/hIrT82/wpkfxE8CJNJLHr1kskmN7qCC2OBk45oA6HSZop7c3S6fLYPcSM0kU8apIzD5dzAE5JCjv0xWjkVxUnj/4fzOZJdY02RjwWePJ/PbUZ8c/Dg9dS0g/WIf8AxNAHc5pc1wp8bfDgcHUdHH1iH/xNIPGHw0ckf2loIPuEH9KAO7yKTcPWuH/4Sv4aH/mJeHfzi/wpR4o+Gh/5ifhwfVohQB2+R60ZFcZ/wkvw2HI1Xwz/AN/YakTxL8PCcLq/hnP/AF8QD+tAHYZpCQOtcqPEHgEkY1fw3n/r5g/xpTr3gJhzq3hs/wDbxB/jQB1O4UBgehz9K5U6x4AJBOp+G8joftEH+NN/tX4en/l/8MH/ALbQf40AdbmkyM4rkWv/AIct9678LH6yW9Rm7+GhGGuPCeB6vbUAb6ac6+In1IuNrW4h25PY56dB35759q09w9a4sXHwyY4E3hEn0DW1PU/Dh/u/8Iq2fT7PQB2WaTIzjvXJ+T8Pv+eXhn/vmCpFt/AmTth8OZ74WCgDpywI6iqP9nR7hl5SPM80qW4Le/c/TpWUIfBQwPL0D/vmGl8rwbjO3Qvr+6oAtSQ6asLeZI4jgch8s4zuPIIH3hn1yKj1GCP+09LlSWK3QTNI48o5lJXAGRgD72fmz2rBuNG8Kz3NxIkukoJUZSPtC45GAQAcDHJ/GnnRPCskgeafSnVf4VuMA9OD8340wOqjWxmtPNFuhjXI2mHJG046Y9RWf/bFkhkkaykRYZHWR3jRdirty5ychfnHv7VjW3hjwivBntpIxnCi7IOdxPUPz1x+FMfwN4NuGG5x94lgmoyjcPTAekB0jaglvE7CylVFkZThVHOBg9e+Rjv64rTVlKgkYJ7HqK4ZPhz4RIOZbolu66rP/wDHPwq1H8PPCWQqR3ufQaxdf0loA7LIpc1yX/CuvDPAEWpcdP8Aib3fH/kWpV8A6EmNh1Vcems3g/8AatAHT5FLmuaHgfR0B2z6wnrt1u8H/tWj/hCtMx8t5rg9xrl5/wDHaAOkyKXNcw3grT93GpeIB7DXLv8A+OUw+CNPPTVPEX4a5df/ABygDqcijIrlv+EH0/H/ACF/EX/g7uv/AIugeBrD/oL+I/8AweXX/wAXQB1JIFAZT0Irm08GWaOrDVdfJU5AbV7gj8QX5q4nh+ONgV1HVMj+9eMw655B60AbAYHoc0ZFZ6aW0bMV1C9+Y5O51bH0yvFO+wSng6jd/wDkP/4mgC/mjNUPsVxj5dUux/wGL/4ik+w3J66tef8AfEP/AMboAv5FLUEETQxBZJ5JiD9+QKD/AOOgD9KmzQAHpXCx6XZX3xMvUfTbN7K002MMptlP76SQkk8ckrGPpj357s8iq6WdvFNLLHBGskxBlcIAXIGBk9+BjmgDzG31m4l0+01+5lW1jtoNR1FoolVVaNCIodwxltydD3C8YqCTWde8M6DLY2sF4IdIsYo2uUihMbXRjWRzM8sgITLrkKuepz2r0qTQNHl8sSaXZuI4Ps6K0CkLFx8gGPu8Dikl8P6RNqS6jLp1s94uCJmiUsCOh6dRgc9aAH2q3xuvPuLlDbvCgW3EWCknO5t+eQeOMcY6nNaGQehquLSKNZzAohknO95EUZLYA3cjBOFA5z0FUG0m9YceIdTT6R239YaANjIoyKxho1//ANDNqv8A36tf/jNL/Yt9/wBDNqv/AH6tf/jNAGxmkyBWR/Y19/0Muqn/ALZ2v/xmnDSr7B/4qDUSfeO3/wDjVIDV3DOMilrI/su/B/5D18eO8Vv1/wC/dJ/ZepA5/t+7P1gh/wDiKEBsUVi/2Xq/OPEE4+trF/8AE1GdL1zJx4ik/wDAOL/CmBvUxxu49vXFYP8AZXiA9PE2PrYR0o0nxEDk+JgfY2Cf41IGjpWmW+kWgtrZXEYJbLsWYk9yTyavZrBGmeIAc/8ACQoR6fYF/wDiqcuna+Bzr0R+tiv9GpgbuaaWHPPQZNYp0/Xs8a7B/wCAA/8Aiqa1j4hJBXXbMf8AcP8A/tlFwN3IxSVjLa+Ih/zF9NPH/QOf/wCPU1rTxTj5NZ0gH/a0qQ/+3ApMDdorn/sniz/oNaL/AOCiX/5JpPsni/8A6Dmh/wDgmm/+SqAOhornvsnjD/oOaH/4Jpv/AJKo+yeMP+g5of8A4Jpv/kqmB0NFc/8AZPFw663on4aPL/8AJNC2nizPza3op9hpMo/9uaYHQUVhiDxQFwdR0hmz1/s+RRj/AL/GgxeKAxP23R2X/r0lH6+YaTA3KKwtvigdJ9Hb/tjKP/Zqa/8AwlgPyHRSPdZR/Wi4G/RXPFvF4GcaIcdQBLWxp5vDZp/aAgFzk7/I3bOvGM89MUgLBpADSmkzUtagBFJ3pc0VL0eg0IQc8UtFFU0AUUdadTSEwoooqwCiiigDG8Oj/QFrZrG8O5/s9c1s03uN7hRRRSEFJgUtFABiuZ8T6NFfXemzBLjzPtKJK0Mjr+6AdsHaQMZxyfWumpCATmgDjb6+1LTZm/0g29hHdGJWlTCrEsQI+fYxGWJ+Zsg4AyCcmF9d1OLWLK1mn8sSywRSx+SRgPCSXBZckGQhQTtww27Sa7fYKQxKfX/PtQB5zpWp+I10fw0rzXLNcTW1pdebb5kANsXkZmIzneAMnp3yTxo22u6g+qW1vdXlvA062/2a2dSjz/uw8zD5Tu+8wwNu0pzwa7bYKNgoA8/t9b1i5tbMXFzOrPa6Tcu8cSqQ88riVfun5cIvHUZ5JBqx4k16e016Oxl1AWMby2BtBjabstcYmUE/eCoFyFxgNluCBXcbAOlAjUUAcHa+KLtrW5mn1OxAgEYvAHGbEtMFYMCuE2qWzvJIK55FZh8U6ja3WpXDanaSW0UNrIbkSGNXhdrnaUMh8pHbbENxwrHvyuPQNTuZ7KFJILeKXdKkZDyFMbmCjopz1qh/bk0Wp/Y7jTZ9gkWNrqFleGNmGV3MSrc5A4U4JGcA5oA5lvFk8UayXOqWumwTEl727XEayC2gdYtrPhSzSO23PRGA5O6p28UavHe2QkWGN57loHtpI2Hl4sBcYJALZ8wEcA/KcYzyeg0bxLp+vPdR2u7fbokpDFSCj52MCpOM7G4OCMcgZGYJdeubeK9lu7O2iS0uYrdn+1HBMnlfMTsGABKCTz938aYFXQ/EMureGNQ1FZYWeEyBHeRGjBWNTkyRFlZck5K8gcEbgc81L4t1K70S51a1ubQfYrO/uDFJGkqzGJYSi7o3KMMsRuB9sAg46uz8TJc6mlj9kj8t7pbZLiGYPE7GB5TtOByAgB/3xz1pY/EcTXd3ZQ29uj2zS+b51xsVY0KgsflOASx7Y+U88UgMW88UGKTUNgtA9ut0WtWiXfbpEilZWAP3D15xxJH0wdzW8Q293fambOfTRbWzSxRXOxZIUCi1y74IztaWTPI4GCRitdfFdgLazu5VtoxepKN3nCVf3bBSA0YYMDnjp2BAPAmj8Qw/2re6a9gUMDwxRtuBWcOY1bbxxsMi5B7FfwAMJ70/8ILr+opd6bdXFs8ogvLaICEYC7SBk9O+Cec44rH1vxDeafaPb21to19Mks229W3iSB1jhR9rCSZAOXYEh2IEbHHp11j4us721lbyrdJFnlt1tRPmV2SRo1G3b/EVBAJwM89Kfoniay1mdbRLSOONSQjIwZPMUAlQQBgjIODg+oHGQDH8UzPbaZZ3Gmafo9vK9lPeyC4tBOMRxq2xdpUEknGemOcVjahqsthos6Cy0KTVIb3yy62KKjxfZluCdryqFC7wpJfoCQCcCuwtvF9hem0HlxmefUJrAwGYFkCNKpYr1wRFnGO49KaPEsdxp7zf2Xumazt723iZ1HnNKSqKGIABDALn/aX1oA5K7vmN7pN8un6abNpNsmnW1gpmmb7A1xgMTjBJAC4zkLzyRWt4XuE1jQ9Tmv8AQbKCe3UPETaRoWVo9y/KHfpzyW5BBwK6vUry30gWs76e8sk08VsGijB8ouwUFm7KC369KW+vBprW9rZWcTz3TMdpPlxqoGWdyAcDoOh5Ye5oA422n26lpAuNL0V9Pu7iKyZfsY80yNaefv35xjPy7dvvmp9YNlY6hqMv9kaEbKxRgbV7YfabhxA0wMZ6DIGAMHO1jkbcVvxeJrFdNN5fWxt/KeRtsa/aAEjwDKDGD8u1lOSAQGxjtT/+Ej0F5ridn/eWySl5ntXA2x437XK4bG4fdJz2zQBystiF+yWUeleE5r+6uHhScafiHAt/NBC7iSeCPvDI546VnancadC90zeHdDgtjYF7Vm05GLTi3M3EnzKSNp+R1XjDBj0rt38RaDpsYkMMlvbwrLI7CykUQbAu4su3K8SDkjkfhUl7qvh+wuWN0iLLtaOSQWruEVVBbcwUgIFcck7RnrwaAOMuLXRba51LULnwz4dGnWqXIjt2skWXfC6oWkYqQFbJYbVyFIJ3ZxVvTNN0qe6js7jwv4cEsbTG5m/s8RARoImBVHUtnbMB82OV3DggHphrWiw30omSNJ5Hkjdktnb5VYRkuwXAGcA7jjgH6WtM1LRrm7Nnp6DfF5mClsyodrBX2uVCthsA4J560AcJp9tpt7cxQN4X8PBxqEUTuumiMPDJGzjarpnPHU4BwTgA8XtO0vRru3sbk+FdANpJHBHL5lrH53mSRo+VAj2kAPz06E8YwdxtUisdWvLWXSLO1tbSNLue7adVVYi0gRyNvby2OO3rU39teHookvTEVMRKBjYyeZGFAySuzcqgOvJAGGHrQBjaBonh/VRcC88JaBFKkcU6rDZo4CSLkA5QZIwfY1kRWuiX17FaR+D9AR54bW7SVLeIgQyuVCnMZG/5T2wc9eK7m11qwuLTU7mCCRUsS0cuYthbYufl9RjoaztN16wSee3uNI/s6cQpeEKI3DqzbUPychiegI+mcHABk65pPhTSbyGEeEdDmRnhWQi0UNH5sgjVjiIqB1OWYZIIFZnhDw94d1zUb2C88OaOY47O3lULZIpDPLcK3IHTEaV2U+o+GdQmtppls7iWRvKjeSDcytv2hWJX5Dv4wcZbjrRba54ftUhnjEVs9zEu3ZFywCs4TKjBYKWYKMnGSM5oA5D/AIR/wydOs79fA2lytdWpuxDECT5YCHAAjwW/eYxwOBzyKpWejeFHvLix/wCEOsrma2M0ksiRYxCLqaFAoVTvYCMkg4HA5yeO5g1Pwvqpsrdo7V2EayW8M1vzGCpYYBHynau4DqQM9MGlGoeFp7OK+zp8kIl/dN5AJLufMygxkljl8jryfU0AcdBovge+a7trbwnZf2hasUmt5HK+W5laNASoP3gruMAnbg45pbHw74S1B4DD4QsQhjheZjO42+ZK8Q2jb82ChPO3g1263vh29ujah7CWS/2SkFFInOwMpJxhm2KCB12rnGBmqovdM0/UJbC08POYIZIoZrmGOARRlm3oCC4Y4Z88KcFiR3oA5XRvC3he48MtqN14csWlN9NbII2ZVIFy0KHOeAAFycH1xngIfCXhqLUvJvPDNrbZMSCIneSWmeMNuzypVVPY8+tdk154Yijv7Iy6ZHFEWmu4m2Kikt8zvnjO4jJPOSM9aitH8JW1pZvBPpqQsQtu/mLyUfPBPJYOxz3yTnk0AcVb6B4Kup7aObwxHaNLBbXO4XDFfLmWXAYgjkeW2ceo5NWH8H+FYhaMfCzxPdSJ5OL+YZBiZyQFbcSNhBAUkZB+7kjp1vvCUetWVpBJZvfmRbKJYXDGJoVkKo2D8u3Mgwe5xTz4X8LiAWptkXFyH2i5YSeYUwELbs4KHGzO3acYxQBz9r4R8JyaTfanLp1xHBAomVRqM6EKYUkOSZQoPzHkkD3FVoPD3hub7OkWhXzTzXJt0U6tdKgxB52SS3Iwdo4OTjtzXVpP4V07Qpk+2af/AGXJiCXzrpXjbESjYWc4J8tRxnoM96j0zQ/DFlq/lWc4bURiUxSajJLKPkKb9rOT9xtufTHoMAHEXGmaDPNoMmn6VcpaahfwW87zajclwJLfzsBQ/HDLzk8hhjoTZu9F8N6fr95Zz2E7Ri4tra0U6ncIWkkjdzkmT5s7cAAE5I4546GXSfDNpq1tINMvmOlPCqyRSymG3dUCoWXfhiEK5OCdpGauatpHhy/E+oTs7O0u6Sa1vZI23RgxH5kYEY3FWA9eRmgDirOx8N3M/wBok0bVI9Lm+yMk41KcGETxBhv/AHvYlVOOhZcZyasrpXhyd2ij0TW3n8u2nVRqsoBin3BWJMwxtKMCO3bNdDZ+H/Bllq8aQSqbrT4QTE1/JIkCxKEUuhYqCqvgFhkZ/GtHSNE8PRGFtOPnGVvtEcwuGl3CP5Au8k5Rd5wmdoJJAzzQBwpg0CS6urPToNcuLm1kMYgj12T5is6xMv8ArcI3zqQGI4YdDkVK1poyWl1dfZ/FaRRrJ5TDVpD9o2SiFgq+b/eYfexkHNdSnh3wyJ5ClxcRTTCW2SM38iFMy5IiXcNp8xMgrg8cHFWV8O+HoXvVMhCM5eaNrtisRaQSMQC2Ey4BIGPSgDnbPRdMm1G309LzxVBdNPJE8R1iQ+QEjVyx+c8HzIxkZ5de1Z8tl9jn1KS4uvFqRW0rRRW1vqrvNPjyFVl/eY+YzHAPOMZwcg9VNNpPh7WL/wASajdfLdW4EbwwSSKkKBnYllBGTgnPHCLjpV3S00LxEk9/ZO86i6O9yHT96rRN/EBkZijxjjA96AOC1XzNP0e6mtz40OoQ280stvJq24WoQfK8n7z5lJKn5CSRu9KfEYYIFe51DxbMhuLvfPBqjBIIYbgxF3DSZOOOFySASFHSuta38OeKLiWMm8SW7t281Xilt/PhbywQN6jcMqgyOmSON5zabw/oBEumvnM8FyXTzG+5JKHlOe2XYfTtQBxjyaQovJ21fxh9it4p5kvBqzCKcRSLG6rl8gh2C5YKpwTnHNakOj2knhYa4NY8XCERGcQ/2qS7AejbthU4yG3bcHOcc1p2HhWGKZDPdxqpSdYBaSuinzJlmyikttIMYPBI64wBtrZl0extdJNkzMsTzrJuOMmUyhwcYx98jjGO3SkwPPNPvNK1V7T7Fq/jWWK5VWeVNQVlh3TNCNzBiD86kfLuyCCOAa1tMtE1LVvsVtrHixbcwySx3kt4PLmCsi5Q7SWB3dTjgZxhgT0Vh4P0jTlkaFpz5pDOzyk5xM02c/77NVux0Cz0y7S4hklzHC8MSvISkaM4cgD6gck5xxmmBwDapDa289zcal4wjtobi5glkSdZPLSB1RpT8v3Pm578EAGty0gtLzWX06LxH4mDLuVJ2nAimdCVdFbbyykHPA6HGcHG3J4Y0i+0q6tB5v2W/E5fa+CROQ0mMjIyRn8TU9noFhY3jXEEkijfJL5YYbA0jFnY4GWySTgkgZOKAORmvNHgkvVm8V+Jols/ODyvJ8jNEpaRFOzDMqqTgdQDjODi3BBazSRRjxN4pj8wIGLtxEzKGVHby8KxDA4PqPUZnbwJZzRXw1e6lljuLq6eFEbasX2lTGe2S21yuSSOcjmtFvD+kya1O0U0q3arHcTRRlQ3K+XG27bvXiLAAYD5Tx1yAY6pYGyhvYvEviuSKc/ugiM7ONu7cFERO3HfpnjrxUWpTQ6bb3UieK9fdreF5mD7QG2xebhWMBU/LjPPGe54rpLXwvFYxYtdQu4pt5YzqsO4ghQQR5e3+BecZOOtJqPhSx1OCSGaa6AdJUZlk+b95EImOSCc7Rxnv69KAMGVYYLa4u7jxj4iht7WOSSZpIkRkVApJ2mDJGHU/j37SSS29pbGaTxr4kRQHZle0iLoqYLMym2yqjcOSMcj1rau/DdpLZ3Ed7e3Mn2pWikldkVm8zy17KBn92gHHOT1Jql4p0GXUbK6htLsQPexywSO84QASIkeApRt33FOMqc55GaAEvrWXS43uLvxrrEMKwvM7slqcIu3Jx9nI4z+tUpZ50uYVHi3XxF5c0ssstpbR+UsezdlTa5B+dSM4yD17HpdZ0C11zT57O6kmSKa2ktm8tgDtfbk9Dz8ox9TUGpeG7PUZZ5ZpJleWKSMlCBt3CLkcdR5KkZ4657YAMyJWlO1PGevFwxRkNnb7kICk7h9myow6nJwMMD3qK3nju5Yki8ca4DMwWMvZ2yK5KlxhmtgOVBI9QK0YNFgsba4uNT1NpLu4ik+0XJCRD5ljUlV5CgCNcDJHJJzmh/CdvLBYRLd3CiynSZGVsHcsBhHP0bP1FAGU00sklult4w12UzTrBxa2o2FkLhmzbghSF4Pv7U9PtDfZ8+OtSUzY2A29qVJKb9u7yBk7QWxwcc44NLYeCZbPaJdX3uksU0ZjtljCuiNGeB1UowGOoIJyQcCOPwj9sG2318NYxAp5UUSt/pSRfZyzNk5AUf6vj5l5PGKTYElpYa1f27yWvjy8cDGWbT7cYyoYcGMcEEH8azLifXY59PgtvHE1w97cLCv/EqhJUMjyK56fKVQ4IznH1x11noSW0l8XlaRbuOOMjlcBU2dc59T7ZHpWNa+C5I73T7651Bbi6s54trLB5YeGKKWOOMjcRuzMzFu5/hA4pXAxNU1LxJp2vDS28XhXCQuXbRFZP3pdVwRICeYm4A7jGeatxTeIpXjSL4haa7OqMANDzgMxVd3735csCozjJGOtb9/4Z+1eKotaW7ZFWOFHh8vO7y2kIIORgnzWzwegrOsvBE9nqlrdxX9o8KCMTLNYK8jFJGcFH3fLncB0P3cjBNO4FHU5/FGlzR283jjT3uHlhjEKaJlh5sojUn99wNxPXrg4yafHN4ikt5J1+IWk+TGJCz/ANi/KBG21znzuik4PoeK19X8K3F9rqala6itrHI1qbyN4PN8xbeXzECHcNhJLAk7u2ACKo6n4KvrrSY7G11eCEGC4t7l5LUuXSV1c7RvG0jGO+c9BRcCt53iHzJk/wCFhaXmESF86NwPLYLJz538LEA+hIB5qUReLZbczQeNtOnUSiFguigFX3BSDmYYIPY81WtPC+tveahayS20eniK8itUnt1lG6edZTvw3zrgdCEIz3PNdFo3h+bS/D0OmyXhlaK4Ewf52AUShwi72ZsADHLH+lFwMSxbxJqc0sFh8QNHupYv9YsekAleSOcTeoI+oIqKK58ST3slnb+PtEkuY/vxDSssPn8voJf7/wAv146119npzWz2eZFP2e3MR2pjcSV5/wDHenvXN2/hrVLbWbUGe3lsbWCZYX8vDKzXMcoV8k7iVQLkDgqT1IAEwKEuoeJLdC0vj7w2iee1vubT8DzFOGQnzeCDwR61W1LX9f0pLk3Pjnw4HtWVJ1+wEmMscDcPM4Gfyp8/wukvLa6W71UNPdvctI0XmxIPOlEh+VJBvAG4bWOOQe2DrxeDLmCe+khvoVS5uEuPLVGCs6zrKGIzgNhApKgbiSxyaLoDMOq+LIpLCK48WeGbe4vgDbwy2hDyZ9B5vPPHGak0/VPFer3E9vp3irwtdywECVYI2fZn1w3B4PHtWtF4XurfVBdRXMBV7Wyt5RJGSc28jNlef4gxGD04POMVo2Oizadb6dHbywBrW2W3dvLP7wbkLnAPUhWxnPLZPcFXAy/sfxDx/wAhbQf/AAFk/wAaX7J8QO+qaH+FvJ/jXYdqKm4GToUOuwxSjXLmynkLfuzaoygDvnPetUk5FFBzkdKVxoWkIyKWjsaoAA6UuRSA5o6U0IXv0paQUtUAUUUUAY/h7/jwWtisjw/zp6mtem9xvcKKKKQgooooAKKKKACiiigAooooAKKKKAIbm3S5iEb5wHR+DjlWDD9QKrnTo2aRjuzJMkz4bGWXbj/0EZ9avUUAZel6NHpWRFNO6bEjVZHyFVchQB079fvHjJOBh76PBL54ct+/uY7p8HHzps2/h+7X64rRooAxbnw5bXF5LeB5orl5UmWWNhujdEKBlyCOVLKQcgg1GvhqKLZJb3NzBdBpGa5RkLvvIL5ypHJUduMDGK3qKAOfs/C8Wm2UFtYXl3bpCZiGUo7P5r+Y2S6t/Eaq6hY6JDciW/u5klt7iPUHlMhRYyFCAuyjaEPl8g8cZ7cdSelcj4m8PX2rRa6IHG280+O2jiLgLIymQkN8uVHzgcH1oAu2/hy2s7d7cX121g8ssr2snleXmR2djnZv+8xYfNxx6UuneGrPTbr7VG8kswj8pGk2/KvoAoUZ9zk9QMAnPNf8I/rh1HUnmN3Kp89hMt3DEk6OxKx48tn+QBR8xxwMcFhSabpXiO3eyM1mzxXDFZVW4RTaqJw/zgEqSVyv7sY3dgDmgDf02w0SWG2tbK9E32O9mvlCSqWDtLKHzx90O0i/VcdjVkeGdP8A+JP805/spPLhHmYDr8uA/wDe+ZEb6qK5Kz8MarY290ZLAzeZHPj7LJEs2ftryhQWGDujdTg5B2kHG7NbUen6tH4NsbeSAyXcUqTT2sbjdKgk3GPJbaDtxkbthPyg7TQBrf2fo8jz6bbRW8EglivpordFQl/M3K7AD+IxEZPXBqSWCz1r7Le2t7lreR/KuLZ1YZ5V1zgg8gg+hHYiuD07w1rlrr5muLSWTzooPJulnQm0AuZZjGQWyQI2WMYyONv3STUdj4f8R2EtnEdLnMdvctIrQTwgY+2vKzZLZw0RRQAATlgxUdQDp5PBWhX1tvk33TSPLOksixStul2lmUMhUE7QQQBjnHFXJfCenvaSwl5wjecflYAq0jBiRxwQVBHYfjWZa6NqZ1drm9glaNLXT0gY3H3ZFdjOeD1xsyf4skc5NYVho3iS03vd2mo3CQTxfaIftMX+nKHc/u/n5wzKx37CyjZggAAA7SPR7e4juZ1l+3GfzUlWcoY5shY2RgFxj90oOB6+tY3/AAjdhpWlWWkX2sGCGa3uYrgvKitcvLiSU5ZeRgOeMEAZ96lg07V7TwBGtvYTJqtrK9zBZvdbiW80sEaTdhgVJBye/rzXPyeGfEstrapdfabiTzbq3uCt3tWS3W3ljgJG/GWYoxPXccnGAAAdhHoGm3E908N5K7uXSUJIpCF3EvHHB6HnsR9aisbVtIvYpL+9gith58NuklyrEl2EmBlF5CoTjJ4zycZORomjapZavZXyWt3bxzXf+lRPOG2wCzVQCu9l/wBaq9DnI9KTWdLv7rxlYXUGmX8gt71pXuBdDyhF9ldAFQtw29sZ25HPrmgDX1K20DV5NSt7jVos6nbRadJHHcoCMiR0C995WRm75ABAxRceDLG4tBb+bJHtdpElgSKOSN2VV3owQFGAXgjB5xyABXMT+FdTjeS90+K5h1FXnngmkvHKLI1qiqzKWK4MgIHBAAxjFJo2heJY9U0VbuW8OnRXzTzDzpIyMQE/PumkLJ5uwYzjIb5cHJAO6i0K3hsNRtBNMUvmdpHcj5S67TjgfXnPWsyXwRpJafyQ9v5trDbyLDtQMI33q5Cgc5yM8cZ6VzWl6D4kkzb39xqAtpZoGudk00LZ+cyFZPtDsP4c7di8rgdRW/oWk3Vr4rkup4rnDaPaQiV5i+ZEeTep+Y84Kckc5Y55bIAQeB4Leexmt7+SNrd98jIgV3O4sVDrhgpbght4K5HBJYra+CRZappt1DqM0a2cCRMsa7HuNoIVXIOGTknaQTnBDADFc2NP8TMNYjeXUYRfiKRf3kz+Q3nneufNyQEKg+V5eVI2jcOLdra+IYtVsLyWPUpTFapAtm13IqFhvzIzl2U5U8iRS4whDEg0Aa58GXX22yn/ALZ3JaqqojwlufKMT4+fChlOeACG5JYcVJJ4OdFtJrLUTDfWYiFvNJCHQFYmiyyZBbKu3RgQcc4yDyEU/irRJdQupZbqaOOa2FjbSSSAXEkyvE8eZWLEhmifBwAVJUAE56zxHpmqP4XNna3d/JdRadNsltp2iklnVBsO5SCSWGeoz0PGQQC1B4ZkGurqE2oefbptkWAxkETKgj35DbAMA8BAcn72PlqWbw1a3Oo3d6xge5luIJo5GgBaHyinG7OcEp6jrWDPb69DZWsDf2i1u7l7l45C0it5UbjnO7b5m8bV46KRsyKk0vR9RutSupNTk1KB51jeWRXEQJ8iFSAVJC/OHzsPVRyRyQCC+8AyxxamLe5a5huHd4YXDMU86ZZJdwZ9jDO4gBV4wCWIybF34Mv763kE+qW7T6gJotSZLYqrxSBFYQjcdjhY1AJLDOSR0FNefxL9gt5kju21kxKiI4C23NuGYy8Y/wBaCPlIYZGPlyKpQw6vZ3N3cW41QJJNAzNOjFpAInLKWwzKBIRztYDG3GzoAa1l4IlsbyzuY9RDPbavc6iA8JIZZldSmd33gH4b/wAd54tXmgahPr63SXtsmnm4S7kRoS0pdYzHgEnAHQ5IPpT766v4pdIeRNQhtpYm+0/ZolmeOXC7A4Ck45f7o6gZ4q1obajL9qbUZJM7o1jjdFAH7mMsRgc/OX7kcYoAwP8AhE9ZttMgW2u7QXUExKLI8/liMxKhAIfePmXIG7ChivvWnYeHbqy12K5jmRbNECmPe7GTEaIAQxIH3c7lwSMA5ANU1uddQaGVM8cct3HFcxi3UKkJtCxJ+X5cSgDOcZGPaqmj3mv+ZaWrtfxRhLZYzPaNhsf60MQnB4ZQWKjhSN2TQBe1nw7rN4mo2+m39vbwXkizrKzyrLC+Nr42Ebgdq4z9054bgCu/g7USLiD7XaiFnu5InKsWJnuUnAI7bQhXg89eOlZum654la8tba4uL2W6bRbK7e3azVVFzI7h1lZU+Rflxg4wATnI5tWupeJm0K1kuZruG8nN4CWsiTGwk2w/KsTHbtBbBHOevQUAWm8I6m8c8P2i0CKs4gmXd5jmS4WYeZxx93BxnJJPfAuaVo+q6VFGyi0uJt05lElw42h2Ur820ljhOThcnJAHQZGr6lr+nWWrGyF+90TO9vtt2cM4hjMap+7bcC27A4HXJGMU671LWEjeS1hubiZrd5QzWhIQmGLBQ7fUsduTnGOpGQC/b+Ep4b57mSa2ZmaYxkoSRvvGuOPopA+oqjB4J1FFu1eW1ZXaQxsrlC+64WUMdq5DAKeSXyzZwOQa+pa34hZNUksLi8+zwWl5cWcpsxmdo4YDGpBT/no8wHAJ2Ec4zWp4pu9YtJNJu7GGea5W3uW+zxqwSabycojD3bOM/wA6ANWy8Pw/2CmnapDb3ATzQwVAq7XLcfKFBO1sE4GTk4Ga1LWzt7KNltYo41YgkKMAkKF/koH4VxY13UjOSdQuF0lpGxfpaZbIiX5QNh48zPO3r8vXg1r7WtdtNDvLsCeK9LoTB5YZ2c28HyxoQQ/zFv3e5ScnByCKANJvBs8AtGtrgPJBbIjLdXEsql0licbC5bYp8tgcf7HB2jFa08FanFBd+ddW6yXFxczkRNkfvblJgvzoRjClTlT16Vf8U6pqeniwazuPL3qd8Qi3SOS8YG1SDvIDPlAwY54zis+xu9ZsbCIPfzsLnz2JkiUi2X7Uihh8uTiORj8xI+TIwOKAHw+ENRgazCvYILe4aWNNoIjLSq5IHlhSTtB+QRkMDyQeLuqeF573xK+om20+4UizMcs5YS2/kzF3C/KRyG4I2nOc5GKoyeJL2103cL4Tl2kW1meEK1xiVAuFHUhWYZAwdu7GOlaDVdQbU5bOTUXtlS9VoYWj3NcB7+RWwTztCALhegOTxgEAsWXgvU7OzuCJrX7e0bMs+7/WzCVZY2kxGGIyvOWbG5sdakh8GXUN/ZXMzW1y0KwyM7EBo5/NeSaRcxscOX6ArkZBOMYv6xqOpQeITDa3DJawwW8rRCIHzGefYw3EcDaDwO+D9cceIb67W4B1mG3lR3a4iEak6eEuUVd/pujLEluDgsPloA0rbwvcw6ktzJb2csiC2WG681jJAqKA6ICvAJB5BBO8g8ACsqz8HXclhbKbSzgs5IbU3NijH/SmVZN7OGTGcvGfmBLeXhv4SLvjHVrvTJrKWy1y1s3+xXMqrcRmQXbr5ZRFUMPmJY9ASRkDFQaF4r1bUvGV1p1zbiO3V54/JzEDCEKhH4kMh3ck7kUfOuOnzAFuLwzOt9bTzWkDywi3EVw1yS9ukbZaNRsA988bv4vujMmr+Hru98VjUYreFg8VpFHdCQpJbeVNJJIen8SuFGM5PDDbmsmXxtqNvHrCCWxN1ZnUmSGb5NoiZPJL85AO7k9D6jrWbeePNfh0nTJIUWW4CzPcM1vEizskgQRjM4VeoyUMnJXAHSlqB1fhGyvlkvLvUWuWeGRrG0D7kQ28bkowRgDuO7azHO7y1I45OJp/hjVDeGKexkisnktnmD3KsHaN5vMbAJOGDRkZJYgAMQRitXw7rt3qXiKSKbVNNmjZLllsraNhLBtmRAJCWOTgnPyqMk4yOmZL4r1xby98iexFtZSzySq0Ls0iJcmIIrFxsO0cnBGegxQmB0Npp1/D4Ws7Bt32qK5iJUSZIjWcNjOenlr06nGKwH8L6pHeQE2k1xbRw6fI6tdhi9xHI/mnLN1CFeTwRgDpgVNV8ca7o0zxeUl6Ybi4kd47dER40cKIMtKNrYIO4ByNy/Kc8308Wa44uZJLvR7OH7Xdx273UDhUS3ZlYOfM+ZmGDkAbQrHDUAO0zw/qw02WO8j1AXEklvHdmS+BS5KzKZZkAOVUru4JDFcKV+Vagj8O6zY6NemG3ujeTteAgXW5ihuQ0IXMgGRFuwMj0JGTV+28R6nCmoXd3cWJs0S6eEGJ8xmN1A3Ov3l+boEzxnvgVZfGGuQ6HeXOzT5Lmxhu55maNkWRYfLYBVDtt3K5HzNxkEjqtMCLT9M1tbJE/s3U4mSaeKAS3aboYnMbKWIkwV4ZcDcQcDGBmkXTNenn1GNoNUgleZxLcreAC4ja5Qp5JV8rtiDDGFxkjnJrQl8YXNvPqc7ixa2tUudtsWZZkMDhC0h5wjZ3A7eFwfmzUN74v1Kw0W6laXTZru2Mrs0cUoUxoqMRsJ4Pz7cs6jOCAc4pagZHimz8WwaVHFpcOpSFHvvJ+zzl3B8zMJZjIuBjkE7z/DtHfWtbHWrfwHqqWtvPBqE2oXU8Ua8SeW9yz9nTkoeMOp5HI61maz4z1i00HV7uOS3KM91BbFcGW3eOF5QzcYKgKFwRnLKSecV1umeIpL/WrvS5rZLee0ZxOpkyQpZRC2QMYkXccdiuOtJgctaQ+KP7Nsfk1X5GaS6VnMTtCZB+7UGSVhJwzA7+FyMjKhYkk1q70m8Nhb69HMYT5lxPcGZZ8zKR5CiVSP3fmD5SjDKgnIBHqAUccUbBjHb2pcwHm0uja3qXgi6tbttTlum0++EMcjvEXd+IlcCV93GcB2bgjPI429euHgh01I7fXJI2t5G8mykPnAqqFd53Z64BOT8xG7Klq67aB2pPLUkNj5h0Pf8AzxQ5AebanH4sj1q4lhe9cfYpUVYRLtMn2UFTnfs5lJxtQHIOWGVBfr9h4hs0nt9LuNTa2F0ZQ7NLO7fuQ2ARKjBfMB/i2hiARtzj0fYCCPUYp2wEH3GKaAwdBN1bpHDew3DXE4RnleMDLCCPcWwSASwbpkZBFb2PagIFORTqAEwPSgjnpSmgUANxS0UUgDA9KTGKdSHrQwE7UUZoqW7IYlBPNGRSAgtUoYopaaeGpwOatLQA6UZyKB1pTTQmKKKavU/WnVYhCcA4GTRxjpS0UAY/h7/kHpWxWR4e/wCQcprXoe43uFFFFAgooooAKKKKACiiigAooooAKKKKACiiigAooooAKKzdQ1yx0r/j8laNQjSM4idlRR1ZmAIUD1OKSbXbG3uvs8srK+9IyfJcoGbG0F9u0E5HU9xQBp0VWur63solluZkiRpEiDMcZd2CqPqWIA+tUdc8TaT4ciil1e/gs45SVRpScEgZNAGvgelIQD1AqtcX0No0Ynljj8xtiBmwWOCcD14BP0B98ZDeNvDq6RJqh1e0FlHII3mL4AYgED1OQQ3uOelAHQYHoKXAqBLuKQxhJEYyoXQKc7lGMkeo+Yc+4pv26EoXWRWQP5e4Hjdu24/M4oAs4HpRgelU5NStoIJ5priGOO3yZmZ8BBjPPpxzSXGqWlq7JNcwRssTTsJHC7Yx1c+i+/19KALuK47x/dalb22kwaXNdRzXd+IStrJGkkg8qRsBpFKj7oPPpXQSa3p0GpxaZNfWseoTIXitWmUSuvPIXOSOD+R9Klnls3t0vJ/KMUQ85ZHxhOPvAnpwevvQBwcHiq/0vUrTSbq4td6zW9tLa6hcK1/K0xQl12AIyrvIyByEbpjnSn8Q6kPhpceIJkt4LuezEtotuxOC6Dy+WH3tzZxgjtz1Ozp1zoXiIpq1gbK9KExrdRqrspHVd3UHvj396ub9OdpNOH2Vjbqhe3+U+Uv8BK9h8pxx24oA5nw54l1HU9YjtHit5LL/AEmOKYMTLILeRYmkPG3DM3Tj9Kzdb8aastvrNpY2qJf6e7I6r98eZII7bZkFd753Ybjjoc13NlHpzW0V3Yx2xhZCYpYAuCjHd8rLxgnnrz1qNxpmIpGFqq3kqMjHb+/kA3KVP8TAICD1+UY6cAHntn8QNXtzeGZbO/ihF3duyPsZLeGRYgFwuCzMJCM4znPA4rQuvGOtP4Y8TTGG3tbvT7BLmG5tn81EaRGYIdy4LKArehDqcDOK7WLRdMjWUJYWqCZSsoEK/OCSSDxyCST+NCaTplpYSWcdjaRWTgtJCsKrGcjByAMUAeeR+KNW0/XbbTZ9WkvYZhYzPO6wo8DTOQYn2pgqRggYDYJww6h6fE2/n1230WDTrN7q8aNrWdppEh2OrsCd0YY5CcEDDZzxjnsdMj8NyQBdLi0lofNWT/RljK7+drfL/FwcHr6VDfeC/D1zHEgsLe12y+YPs0SIGYA8MuMOOScEH16jNAHLaT8T7rVGjddHgS2W4tYZ2F4WYefK8SlfkAIDJknI4PSrEPxHmnjRjplupuoFuLJRebncGZYcPGE3Bud2AGzhlGSprq9M8M6NpFhDZ21hD5cW3DSKHYlGLKxY5JILEg9s8YqRfDmhf6So0jTj9ox9oAtk/e85+bjnkZ570AcBqHj3UHublo0tBDFZ2kq+S7Fkke68h+XjBHG4YKgjHqeOo8M+LJ/EN5texgt4Jbb7VbMLtXkaPzGQb4iAyk7c55XnGcitZfD2iIoQaRp4AQRjFsgAUNvCjjoGAbHrg9ans9H0zT5pZbPT7W2lmJMjQwqhfnPJA55J69zQBwcvjy+s9N0K9cR3BuILxpoVKo0kkTqgUN2IJIP5cnircHxEuZ2lhh0CWa6t/MeaCGVy20FcbV8vdvO8fK6p+oJ6pPD2hHzyNJ07E6mKci2T96CclW45+bsc80j+GtA27G0fTtpLMQbZMZbBJxjvtH5D0oAXW9Sms9FW+tYJXlM1uoiCgOweVFKjcQA2GI5IANc6fE+p3F+0IsptPBvLaBYrpY2kCyKxLfI7A8gY5zwa6yDTLG2thbQ2lvFCJPO8pIgq792/dgDru5z6042FnJKZXt4WlZlcuYxuLLwpz6jse1AHO6J4mXVbgRRzFnsYGGpKkJbbMH8sKAuccxynaOcbTWrDqN1J4nmsXiiFoLRZ43UnexLEHcCMD6c/XsL9vY21tNPJDBFHJO++VkjCmRgAAWI6nAAyewp5tIPtZuvLHnmPyy/fbnOPzoA5LW/EdxYRahqX22K1s9OuPJdJLOVhJhFdt7KCyD5jhguOh+YEVauPGMMMd3Nb2VxdwWxnTzIkIBki4ZSSAB8wZQc8lPQg1d1bwlo2uSySX9u8qyxmOSNZ5ESQEEZZVYKxAPDEZGBgjAxJJ4Z0mSa6leBj9pBEq+c4jOcZIXO1WOBkgAnvQBmy65Da3F/LHpiNqEMchn2SjMkcSo+FcgZP78YBwASeR3dc+Lo9PaaW8t9tuS/2d0bJkYRLKEIx95hnAGelaF94X0nUNzXELktIZX2zyLvJVVZWww3KQigoflOORVTUvCNpqGpW1zvZY1uUuZoWZ3WR40Kx4BbagGfmwPmAANAEDeMFhtru4uNNnjjg81FHmKWkkjKgoB05LEAk/wALdsEzWXi+xv8Aw1f61CqSQ2SyNL5UyOjbE3nD5A6EcnGM89KLPwbp8MmovcvPcPfvMZAZ5AirI24hF3YQgBfmUA/LnitCPw7YJo0+lN9oltZ1dZfOuZJJHDAg5kYls4PBzkYGOlAHO/8ACw7VrGW7gsJbhIfNMnlSoy7Y4FnLKc4OVkVR/te3NQax8SbKzS9t7aLffJZS3MKO6tytv56l1ByqkZUdyVPGME7cXgbRYYLuHbdzLdpIkxuLyWVn3oI2+Z2JyVVR17DFQXPw88P3crPLFdkNG8ZjF5KI9rR+U2F3YBKYGQM8CgBLnxrZ2kcoltpjNC03nJlF8tYthLsScKpEsTZz0cE1nR/Eazkknn2BbOO0hn3s6bRvuHh3eZvKbBs3Z9PU/KNqz8LpHquq39xMDNetGFaBTGY40ACDO4ktwMtxnAGOKLPwVo2nXDXFpDJFO6hWlEhLN+8eQk5zklpHJ9jjpxQBDqfiaW107Rb2z0ya8bUZljFtGyCQAxO/BLBOCoyScYyfSnL4y0tnhgbzI7qc26x2zgbmM2cDrg7Skm4ZyNje2bz+GtPNlptoglij02RJLXZIQYyqFBz/ABfKxBBznPOarR+GII/EFjqO2Bo7CzNra7oy0qk4BJck5woIHGfnbnk0AUNQ8Saha6rrax29s1ho8EdxPuLCR0ZWZtpHAICnGRz7dafbeK3m1PUNPazKS211HFC/VJozKkbEH+8pcEj/AGl9TWpc+GdOuru5uZBNuuvK+0IspCyiP7oYDqOuR0OSDkGlk8M6dLJFIyyBo7z7apWQr+898dV4HynjgHtQBDpmuPf69fWYt1FnCB9nulbImZTslX6owAPbmoT4wsmvdVtI7W6lbTQBIYgh8yQ4AjUbs7ySANwUE5wTg4uWXhjStNuILiytlt5oY2i3xgBpFbBO84yxyoOTznvyaZL4V06ee4ml8yR5wclyG25ZXwCRkjcikKcqOmMcUAZt548tLLRv7Sl0zUdsazPcQrEjPbiIDcXw+MHK42k5DA9MkXz4m09EiZ/OAmkmRR5RYkxttI2jJOT0AznIqlrnguK98Mahpllcvby3NvNCshwF/eYyCAOF+UcADv6mrM/g/TrwDznuCg85kQSfKjSsGcgY5+YZGc4yfU0ART+NLC00t766s9RgMSs88LWjGSBV2lmfbkBQrBuvIBxk8U6XxVpryskSO8cUixpcNE3kM5kEZVXCn5lJxjHXIzw2LB8Jaa2nXli3meTdwzQyhdqDbIqq2AoAHCDt6nqTSDwnZqoiFxdi2WUzLbrLhA5kEhPAycsM8k4ycYqQGR+K9MklmVEujsG5D9kkHnEOIzsyPm+YqMjjkYJFaWl6pY61Zm6syzxiR4m8yJkZXRirKQwBBBBFZ934fhiskNmrtPbhvJUyYzulSRucHndGO2Kd4W0ObRdLMFxdmeV555pNv3d0krSHqMkjdj8Ogp7gbL21vIVZ4ImKvvUsgOG9R7+9I9pbSpskt4nXfv2sgI3Zzn6571LnmloQERt4WVlaGMqwYMCoIIPXP170wWdqsZjW2hEZXaVEYwRgDGPTAA/AVPnmkI5pO/QDKt9At7bVbjUA00ks6lWWR9ygEgkDPOOBwScdBgcVONH04Qxw/wBn2vlxMWjTyVwp9QMcGr+aSk+gGeNE0wSSSLp1qHlj8uRhEuXX+6eOR7Gi30qCCe5nYGWa4kV3eUKT8uNijAHC4498nqa0KKTbAKO1Heil0GL2opKKpiF7UCjtSUAOozSZpKdwHUh60ZpDSb0AKKKKV7oYUHpQaD0qb6WAO1JR2oHSpaSGFN2/Nupw5opIBp+9k9KXtQVDU4datXYgFL2oHWg1ohMAMGlo7UVQBRRRQBj+Hf8AkHLWxWP4dOdNQ1sUPcb3CiiigQUUUUAFFFFABRRRQAUUUUAFFFFABRRRQAUUUUAc/q0Gr/2i0un2tnMj2phUzylQjk5yw2ncvTpz1qhB4TltreKNb27fyJrbaBOVSVI1iDF16Ena36V19FAHL+J9B1DVntZrW4h/0eeCRIpIz8hWZGZw24chFIAx03DPzVH4k0zVtSQPYpJBeJBNDbXEV20YhdmTa7qDh1+XJUg9MYOSa6yjFAHOa1DP9rs3WxS+cWtxEiuuU81lUru4IUMFdSf9rHese00fVre6t9VexkmvUkJljaWNFceUyKI1BKoqk4wcnDMcseD3WBS4oAwdP0hrOXTZGt4BNBYm3mkiUDJxHgDPOPkOM9KqWOh3FvbW1n5McNqmoz3MkceADHvdogAuMHJRv+A4PWupoxQB55feDLu68B+I9HWwshNdXNxJYxBUCIGOEI4wpx7cZNbOu+HpNW03XkkginmubUwWaShSFwhKnnod7tz7CuqoxQByF/pF43iFbiC3uHDXUUxmMqGCONVAYFDlmc/NjA44O4dDHa6Tqn/CEWdtNH9ouYrlbj7PIQuYln8xYsk4yqbVGeMqM4Fdnis7XL59L0HUL+NBJJbW0kyoejFVLAHH0oA4i40zxPc+IRqf2G5+zRX1tcLC72yTsipcK65jIDKpkjIV2PGTnJxVVfDnib+2Ybm4tZ5NPNtZpdW0d0qvKyQTBgDuH3ZHQ5yM4yM4rpzrF5p2tGym+03B+zb1eSJFimffGvyFMsADJyCp7YPBzNfeJrvT7OWebTYx5UUkzgzlcqhT7uUBOQ56gcrjpyADm9F8P6/ZvoEVxBOv2W3s42linGIVSICSNgJBuG8HOEYHcpz8o22p7LX5dA8O2kOmXcNxYFPtBa5iAbFrKhwQ5yN7J+YPY415fEV5c2159ltUgVXkgiuZt5RXSYRbnGFGM5bAbovUZpb271TS7hUW5S9MiRYWVVjKMZkRiWA+6Q/A2kjaeWzgAGBPoOuWsHk28NxJZfaVlkjM7SyOfIGSCZkP+szn5vvfNjFXrGy1uPxJpjypdvbxQgXEs05x/qQvGJCrfODkFM5+bdjAMyeMwrzCSzl82ORYfKjLSh38+aJtu1Cx4hZunTjGam07xbc6rcTW8GjTxSwRxvMt0xhZQ8kiA7Sucfui2TglWHGeKAJV8D6Omo2t8I5RNbbfLIfjiRpAT6nLt+BxTtf0p7vXPDd7FAzmzv3eVw3CRm3mGSM/3ig6Z5qvb+KrkT6XbX9ikZvViVZ1kYI7sjMQhZQDjb90kN1wDioLS/8AGH9sQQXOnwiyZ3Elw7KpVRcOFwAeSYVQ/V89ttAGlYWEdrqN/qr2LRzSyi3jARcrCCBnjsWLOT1xjPSqHh2yubfUk+0WMkU0KXKXN0UVROzyhlII+9kKW9s44ORS+LfGdv4dkt7X7RZRXUjxswupljCwmQK7AEjJxnHYAFjwMHZ1m+u7GO2ktooHjkuoYpmlcgqryIhwAOT83cjHXnpQByEkV9dWUkF5YmW9a+vUluXgMwt4zJhCsYzljF5e0nGADknlTYsNCuTrEEeLhES4laa4O4NNbtCERBIMEMCV4HI8s+1dNqN1c297Bb2cCTTSxyzsrPs3BAAFB7Es6DODgZ46Vg6fq2vatZRJY6hpMk7ySOl8bGT7PJEqpwieblvnfG8MQQpwOlAEGl6BcQ+EbGCVL0XFpqzTLH9okBKG+L5f5v3g2HPz59am1CzDatd6lqOl3F7bSJJbxW6weaxVQoTAHTJM+GOOHAJFVrjxfqdpZwa08Nm2myRrutyWSRW+zefu8wsRjPy428A5zxiobjx7d6Npd62pRRXd5BMoRYLZrfeggM75jkcsuESQBs4JxxwaAKyxaxo99aXUum3eo3cBV5Y0hLYjWyAykg6s0qldpJHz/d6NXR2WiPY69pzAXBRdMmink85ynmboegJwrHDnIxnmsmTxR4kN4dKgtrVtQ3QStcrZyywwwSxzMNyK+4kNDsySoO8cDpVvUfFV9DbCa1n0z7NDZxTXWoTq3kxmRWZXC7wxX5ANuc/vlOflIIBT0OybTYY4bvz4rxvEFwbETyMZJIi7ZIJOWBhDNk56Z6810Pi6C+udDkjsidxyHAUt/CwU4HJAYozAZyqkYPQ1I9ZvJ9R04y2sEQGyK4E0Eu9ZHjVhtbbtTBbBDctnGRgbrMHiQXng06zbxjz2Voo4myA1wHMQTPoZRt/GgDN8MW+pWdxqlzNHcWumMmYbaUmSUShpCzj5QSCnl4AzyOKx7XRHTULa6nsZotNmkRbjTktpHRFSGbbJJ8oDuzMNxCnBCct96uk8R6lrunXOkwae2ng39wLXfcRO2x/KkcthXGV/d4x75zST+JprLWVtJkhdJLqK0jAV0LuyB2YOQUOFLHZkHCHknAIAzQdPvLaLSbm7lvxKNMKSwSyFhG2YyMjn95jIzk5waj8K2E9vLeah5E1vDNbxRx2JRg3ybsyOzYUyNuwccfKMk0+88ZjT9EsdUuLB/KuFmd0R8tGsaO4wMDcW2AAcfe60l74x/s2S8guILZri3tDcvEk5OzlAEJ28539QD0xgcZAMrRLS5spLYQ27OHihDT/YnglOJogfPByJJMbjvBGMMfQ1csJ/ElyJhPdXMTzOnCwcwAzKDtDQgcIWBJZ+FBB7mzqnjUaSlpLc6fIIZpzHI7CRPKRY2kaTDxjICoTx/wDWotfGX25FaCyDpJPdxBld3BEEojDDZGx+bIPbHqaAM22uvFMelsJrm9klmijJkmgSNoCZirEYjxny/mOVbGMgBeKZY3niy4vka5mnNvCLXCRWeFuN91Ijli8YbKxCNjt2gH5hhTg9x9qIsPtTptIj8wrkjHGccgH8xXMXnj+0h8OTatb2b3PlWn2iSHLJyCg2BiuCfn6j29eACx4Zv9VuNRvodRM8qpho5DBtjGS3yrlVYYAGVYEj+8wPGLq0viSzg0G6t4hdfZ4pZEtokkDyMLSTasnODlsDGOuO9dJH4jD3S2jWrfa/t8lo0Yf7qqu/zCcdPLKNj1cD3M/h3Xk8Q2VzcLaTWxguZLYxzFd25Dg5wSBz2yelAHFJ4s1o6QrCdyZLvy4bhFRvMOz/AFe7ZtJ34ACqzH7uAQTVTxFrN+3hXU9QTVp7MyW8jxeU52yM1nAyhT1HJZhjphq7HWPFS6Sl/LJFapBassQe6vVt/OmKb/LTcME7SCMkZJ7YJrQk1eU6zJpcFi7SLam4WWRtkbncBsBAJyM8nH584AMDUtbvtLJt7rVobdEkdPtssA2u4iiZI8DuzSOcD5iEwDnk5GoeO7u1vNaiW+tRLbWk7RRTosZWZNuBsyXwRvb5sEryBgZPXab4iW806/1K5jtoLGzMii4inaVXEf8ArGHyLwpBXpyVb2zOfEWnfOFNy0kbMhjSzmeRSFVj8oTP3WXB75AHJoAw4te1GPxlHowu7efaVWaF1UP5fk7jMAHLcyEDlQuOAciqU+q2i+KNZiXWJDrSX8Mdjp41BwHTyYGI8ndtKkmTLbeOeeK686taR2l9fSkJb2YLPLnIKCNX3fkaxb/xpHpUlu+r6bNYWkhWN7iZlHluYmkIx/EFVcMwyATxkAkAHNL49axFtBPe29qTdz+YblwVaM3rxcNLID8qqWIG4Ljoq4BuQeMtTuLlrW3v9KluD5QkhWFi9m73KRGOQeYCWAY5HB3A9qv3Xi7TP7E1S9v9MYyafaLdG2MfmFopULoc7cDO1lPYFDk4wTfsrHTNI8RrDDBevdagryl55pJUjClTtQuSFGWB2r6DsBgAwP8AhPNTjguQ1tbtNaeYAmCDfMl21vsj5+VvkUkfNgyp/wACZc+MdUnivEjurO0a3vrZWcR+Yohe78k/MJPTg7gjAq+FGdw27bXBc6lFGPDUwtkuXX7dmIrGzH5XAzvG/wCU9ON6574hsddgnj1b7b4ZfT5Ypo4pUkML/aZnIKJlGILZdM56b6TAfB4inOpWdqdQ0yEmCAtaT7jcTl0ZiyfNwOOPlbOxs4xmtDwzrsl/aMuovCl55vlrGqhd37tJMKN7hvlbdlWPBHvUN5rukWmn3mrTWDf8S2UW4M0ccD5YKflaUqFXEnUlRjNW9GurGZxbJpv9nzJGtwkTiLO18jcvlsw7EHB9PWi4GNqeu6xD43tYLSBn0qB0t7tgpKl5RkEt0BT9zweolb0BpvgnV77UdXvYrq6eaOLS9NlVGOcPIkhdvqxA/KuzNrE24lFO4gsMDBIxyfXoPyFJDZ28JZo4UjZlCkooUlR0HHYdvSgDzzRb7VU0azvJJ9Ud73SPtLPcTo6tITF80YGSo/eHHsenFWW8V6pdqyW9zpayySkQRI7M8YF2kIEvJJDfNnAGCGA+7k9ybG1MQi8iPywnlhdowF44HoOB+QrM0/wvYabfXF3G0kskzM/7/a20s4c4OMn5gMbicYAGAKQGDP4h1qGRmVbZzFb3oMQUgTSxzRohG45H3/u574z0p1/4k1CbwJqWpW0qQ39vI0QMSEFWDhcFZVAVsHkHK56Ejmurk0qwuAwms4JM7s741b72N3Ud8DNCaZYx2rWqWkK27ElohGoQknJyMY60MDjF8TatZzz2rwXTzveR2sMd8sbSR5heQswtwQyEJwBk5JzgYqS78cvYtBdXNqn2F7Xzi0Zd2Z/JMxRCFK7to4VihIOc9Aewl06znZmmtoZC5UsWQHJHQ/Udj2pg0jTlnSZbG282MBUk8pdygAqADjjgkfQ0roDlbHxZql5PbWSWlp9smuAhLu8aqhiMmcFd2flx0AIIINI/jS6lW2S1trZnndYRJ5kkgWYRmSVCiKWO0bR9S2cbeetg0uytirQWkERVt42RgYbGM/XHH0pkmjadLF5T2Nq0fmGXaYFI3nq2MdTk89eadwOci8TX17qujGCO2j0+6uFikIlLSEtatOFxtxjG3oc9+hxXYAg9Ko/2Npy3aXQsbYXEf3JfJXevG3g4yODj6cVdjjSKNY41CoowFAwAPSpuA8dKWm5pRTTASlpDSjpSVrgJRWNrGvSaVPbwQ6TqGoyTK7gWaxnYFKjJ3uv94dM1Y0/WbXUbC3vIyYlncxiOYbXV1JDIR/eBVgQPQ9aNRmjRUPnDeqllBYZAJ6in+YC23IDAZweuKWtgH0VQv9YsNMktoru7hhmupBFbxO3zysSBhV6t1GcdOpwKuhiRnilbQY40lU73U7exltIp2ZZLuXyYVEbPubBP8IOBgE5OAKiv9atNNmhhufPMswZo44LaSZiFxk4RWIHzD86TTT0A0eKKjhmWeJJFDBWAIDKVPIzyDyPxqSk2Avak6daM80HmnsAo606mA5p9aRYmFFFFWIKKKKAMjw6P+JYla9ZHhw50pK16HuN7hRRRQIKKKKACiiigAooooAKKKKACiiigAooooAKKKKACiiigAooooAKKKKACiiigAooooAKayh1KkAgjBBp1FAGbHoWmQrKkenWarKhR1FumGU9QeORx0py6RYJB5C2FqIMMPKEKhcMQW4xjkgE/StCigCgdJsRJNMtja+dMCJH8lcyA4yCcZIOB19KhTw7pEdpLarplr9nlILxmNSHwQRkY5wQMentWrRQBgv4T0x2u1eANb3EEdv8AZwAqIqM7ArgAhtzsc5znpUsXhfR4ru1uY9OgSa1TZE6jBA5IBx97BJIznBYkckk7NFAGNB4X0e31CC9isUSeBCkZDHCj/dzjIzgHGQMgcVs4oooAq3thb38HlXEQdNyOAezKwZTx6EA/hUR0q2aIxMjFDOLggux+cMHB6/3gDjpx0q/RQBl6rosGrhVuN+wxyQyqrFfMikXDISMEDhTkcgqKoyeC9Hl09LCRb54ElMqltRuC4JXYRvL7tpXgpnb14roqKAMGbwfo1zdvPPZmQPE0RiMr+UqlPLJWPO1W2fJuAB28ZpdP8KaZpyyiOKaYzB1ma6uJJ2kVgoKsXYkjCKAOw+prdooA51PBumpBDEpu0aGTzIpVu5PMT935eA27ONvGOn480s/g7S57SO2Vbq3SOZZ1a3uXjZXWIRA7gc8IAPwFdDRQBinw7a/aobgy3bNDsIV7l2R2RSqs65wzYPJPUgE5IBC2Hh+zstKsrFIy0VpIJlGcbpMlix9fmJbHrWzRQBRu9Mt764sprhCzWU/2iEhsYfYyZ9/lduPemT6PbXLq0qMStwlyCHI+dQAD+QHFaNFAGEvhew8mW3lRp7V1mVbefDIglJLgcZwckYzwDgYHFMn8J2l2Qbq4u5yLdrZPMkB2IWRjwBgnKKckE8V0FFAGPJoEVxc2dxeXE91JZytLCZQgALRtGchVGQVc9aisfC1npkUcdhLPbCIzbShU4ErBmGGB4yox6YrdooAxpLDV3m2HULRrNjhkazbzCnQjeJAuffbj2pmoeF7DU9F/sq480232b7LhXw2z5T19fkWtyigDJi8P2cXiGTW1803ckPksC+UAyMkL2Y7UBPooFRWmiS6TBcR6XcpGbm7lu5TcRGX5pG3MFwy45+tbdFAHNX3hQapb30N1f3CLfIUukt1RY5MpsyA6sVO0AZB7DvWr/Zif2mt9uk8xYDAFyNu0kHPrnI/+tWhRQBiXWhK+gSaXbuyR/ZWt1XcEDZUgZIGVI65XH9KraXoN4i3U2pXDvcztIMpKr7VZI14IjQZzGDwoHJ69a6SigDHudBiuNF1HTPNkEd9CYnbjIBjEeR+C5+tZzeEzf3c95qN08pvLYW9zbEK8SoUw6RlhuVWJbJGCeM9BjqaKAORbwJbyaRq9jLezvJqdqlnJcEKGWJFKooAGONzc45zW1f6W9zcR3cM7w3EMEsUZCqwBcD5sHqRtBweDWpRQBgReHJLeWFIdQdbJPJZ4DGpZ2jAAO/qM7UJGP4T6mpLfw9HBbWkBmdxDePeOSB++kYuxz6AO+4Y/uituikBhXehTOt29rdxxTT3K3P76ASx5EaptZSQSPlzkFTnvjIMGg+G/7Hu0w7NBb23kRFmyXLuZJGI7DJAC9BgjpiukxmjFC0AKKKKYBRRRSABRRRSAbRRRUDFBpKKKGxAaKKKOowNL2pDRmmtwCiilAoSEc7rGhSazrVo7XF/aQ28Ev721ufK3MzIQp2nJ+6TyMfnXI+KfCF3GsVjpGjzXNounTW6SK8LyNLIxZhI07fKCcHeqsxJPTivT6TFDlYDxvxAhi0S+0+50dLjUJkskSfzLd5IG2xjyWBfzM7g5AUEHzPTJrZ0vw5rEPiaI3sN5NNHqM1zJegQLF5bBiuH2mUnDKmztjqAFz6E+nWcl0l09tC1wnCymMF1HoDjIqwFApt3QzN1q0NzaQeXCJJUurdxwMqomQsR+AJ/CqHjOyuL7Roo4LNr2NLqGW5tUIBmiVwWUZIB7HBPOCO9dEVzxQRx3qE2gPPYtDmudZ0i7TRGtrFdXkuVhkjQGGL7LtDFckLmVA2B3IOAa0PGWmpe3Fk0+m6zdxxxyhDpV0YmDkoQGwy9dowSSARzjv2QUDHtQVBo5ru4zN0KK/i0OwTVGDX626C4IbOZNozyOvPetKjvikIqdAF4pMn0o7mlob7AA4OKd2pvQ/WnCtIiYtFJnnFLWggooooAx/Dg/4lMdbArI8Of8giP8a1xQwYUUUUAFFFFABRRRQAUUUUAFFFFABRRRQAUUUUAFFFFABRRRQAUUUUAFFFFABRRRQAUUUUAFFFFABRRRQAUUUUAFFFFABRRRQAUUUUAFFFFABRRRQAUUUUAFFFFABRRRQAUUUUAFFFFABRRRQAUUUUAFFFFABRRRQAUUUUAFFFFABRRRQAUUUUmAUUUUIAo70UUMAPSkFLRSASkpaQ0nsMKKXFJUMAooooe4wo7UUUIApR0pKXpVLQTEoooo0BBRRRS2GFFFFLoAUCkpalAJRRQBzQAUtJRnmjYAzzilpO9OArSDuSwA5paTPNLWgBRRRQBkeHB/xJ4vxrXFZHhz/kDxfjWuKGDCiiigAooooAKKKKACiiigAooooAKKKKACiiigAooooAKKKKACiiigAooooAKKKKACiiigAooooAKKKKACiiigAooooAKKKKACiiigAooooAKKKKACiiigAooooAKKKKACiiigAooooAKKKKACiiigAooooAKKKKACiiigAooooAKKKKACiiigAooooAKKKKAA0lLSYqWAmKKWjFSwEFHelAoPWhrQBMUYp1JTaQCUopMU6kkA2inYoxRYY2loxS4p2ENpD6UpoAqWlcdwoxRRRYAoooqAEpM80tJjLVAxDkH2pR0o70op21AAeaWiitIiHUUUVsIKKKKAMnw4P+JLB9DWsKyvDv8AyBLf6GtUUMGFFFFABRRRQAUUUUAFFFFABRRRQAUUUUAFFFFACDPcYpaKKACiiigAooooAKKKKACiiigAooooAKKKKACiiigAooooAKKKKACiiigAooooAKKKKACiiigAooooAKKKKACiiigAooooAKKKKACiiigAooooAKKKKACiiigAooooAKKKKACiiigAooooAKKKKACiiigAoooosAlJilpRUAApKWimAUnFB4pKGAvFLSYpaACikpRQAUUUUANop1IetJoBKKXFFTYY2looqRiUUZ5xSd8VHUB1JR3o71bAKUdaaPvGnAc1URMdRRRWogooooAyvDv/ACA7f6GtUVleHR/xI7b/AHa1aGDCiiigAooooAKKKKACiiigAooooAKKKKACiiigAooooAKKKKACiiigAooooAKKKKACiiigAooooAKKKKACiiigAooooAKKKKACiiigAooooAKKKKACkGe9LRQAUUUUAFFFFABRRRQAUUUUAFFFFABRRRQAUUUUAFFFFABRRRQAUUUUAFFFFABRRRSAKKKKYBRRRSYBRQaQUgDHNLRSE0ALSUdqQUALRmjFGKQBmlpKXtTQDe9OoxR0oWgCGjBozRSAADQaM0UXuAneloIpKAA0ClPSkqJXuNCUdTS0g9am1hi0nejNKKb1AKUUlKBWidtBMWiiirEFFFFAGZoAxotrj+7WnWboP/IDsz6xg1pUPcAooooAKKKKACiiigAooooAKKKKACiiigAooooAKKKKACiiigAooooAKKKKACiiigAooooAKKKKACiiigAooooAKKKKACiiigAooooAKKKKACiiigAooooAKKKKACiiigAooooATIziloxRQAUUUUAFFFFABRRRQAUUUUAFFFFABRRRQAUUUUAFFFFIAooopgFIetLRSYCDtS0UUgCkpaKbQCdqSnU0ipdwFyKOtJSimAhpRQRRQtwDvQaU0mKOoCCloAxQRSsACg0UhoABQaB1pTR0ATNFFFZ31GNoFLihRU7sYUd6QZzg0uKp9wFowfWilFXDUTFooorQQUUUUAZfh1t3h7Tz/wBMFH6VqVwnhvxppyaPbW7LM7RLsZ4wrLwT3B9q3F8YaYc589frET/Kk2kOzN+iuePjLSwMgXB+kRqNvG+mqcCC8bjORGP8aOZBZnS0VzB8c6WOsV1/37H+NJ/wnemdoLw/SNf/AIqi6CzOoorlv+E803IH2W8/74T/AOKpP+E7sd+37Bf4xndtjx/6Hmi6CzOqorl/+E60/P8Ax6Xv12p/8VSf8J1YYz9jvfptT/4qi6CzOporlv8AhO7DnFlff98x/wDxdH/Cd2BGfsN9/wB8p/8AF0XQWZ1NFcsfHVlx/wAS+/5/2Y//AIugeObIj/jwvvyj/wDi6OZBZnU0Vy6+OLQ/8w3UB9RF/wDF04eNLUgf8S+9yfUxD/2pRzILM6aiubHjG3b7un3f4vCP/alPHiuJullN7/vYf/i6LoLM6GiuePipO1jKef8AntD/APF0v/CUKfu2Ex/7axf/ABdF0FmdBRWB/wAJNx/yD5vwliP/ALNTW8Tvzs0udvrLGP5MaLoLM6GiudXxNOxx/ZUn4TLmph4iY4xptwf+Bx//ABVFwsblFYi6/K3/ADDZh/20T/Gj+3Zz002Q/SVP8aLhY26Kxf7cnx/yDZf+/qf40DW7ntpcp/7bJ/jRcLG1RWJ/bd2eBpTn/tun+NKNYvun9kSE/wDXeP8AxouFjaorGGr3x/5hLDn/AJ+Y/wDGnf2nqB6aV+dylFwsa9FZK3+pFv8AkEnb6/aEp/27Uf8AoEt+M6UwsadFZv2zUv8AoF49vPWgXupd9KP/AH/WgRpUVmG+1Af8wvH1uFFIb7UMf8gz87haVwsalFZJ1DUgf+QYn0+0rn+VIdR1LtpaDPTN0v8AhRcdjXorJ/tDUcY/s+HP/X0P/iaX7dqn/QPtcf8AX3/9hTCxq0Vm/a9TPSwtj/29n/4ik+1ar/0D7YfW6P8A8RRcVjTorL+2arzjTrYnti7/APsKT7brH/QKg/C7/wDsKLjsatFZP23WP+gTCP8At7H/AMTQb3WAONIiP0ux/wDE0XCxrUVkfbtaI/5A0I/7fB/8TQL3Wuh0mAcf8/n/ANhSuKxr0Vk/a9Zxzptt/wCBZH/slH2vWCf+QZb/APgX/wDYU7jsa1FZBvdZ7aTD/wCBY/8Aiab9u1v/AKA8X/gUP8KVwsbNFY327W+2kQ/+BQ/wpRea2eumW4/7eP8A61F0FjYorIF1rfH/ABL7f/v/AP8A1qDc62f+YfbD/t4P/wATRcLGvRWP9o13/nxtf+/5/wAKUXOt/wDQPtf/AAIP+FFwsa9FZH2jXP8Anwtf+/5/wo+0a5/z4Wv/AH+P+FFxGvRWR9o1z/nxtf8Av8f8KQ3Guj/lxtT/ANtj/hRcDYorENzr+eNOtcf9d/8A61NN14hBz/Z1sfbz6LjsbtFYYu/EB4OnWgP/AF3P+FP+067jmzswf+ux/wAKLhY2aKxftOvf9A61/wC/5/wo+06/n/kHWmP+u5/wouFjaorDNz4ix/yDrPP/AF3P+FAuvEX/AEDLQ/8Abwf8KLhY3KKxBdeIe+m2n/gQf8KQ3XiEH/kG2f8A4EH/AOJpNhY3KKw/tXiD/oHWf/gQf/iaBceISf8AjxsgP+uzH+lK4WNzIpO9Ywn1/P8Ax52Pt++b/Cjzdf4Jt7Ae3mOf6UXCxtUhrH87XO8Nj+DSf/E0faNa5/c2X5yf/E0OWgWNiisfz9bI+5Yj8JP8KPN1w9Fsf++ZP8KVwsbA60uaxhJrhP8Ay4f98SU4PrQ6myPuIpP5Zp3Cxr0hrIL6z2ez/GCT/Gk8zWs/fssf9cZP8aOYLGuOtOzWKZNc7NYn/thL/jTDL4g7HTz/ANsZf8aVwsbmaOtYXm+Ij2078Y5aTzfEnQLpv/fElLm8h8pu4orC8zxN2TTPyko3+JDyf7NHsUko5uyDlN2isQHxLj/WaXn/AK5S/wCNBPiMdZNM/wC/Mv8AjQBtdqBWE3/CS4z5ulgY7wS//FU1m8SqoPm6Z9BbzH/2ap6hY3+9LXN+f4k/566dn1+xT/8AxVH2nxEq48/Tt3/XjP8A/FVTHY6QdadXM/a/EGeLjTvf/Q5//iqPtPiPdj7RpmT2NnOD/wChVexLR0pYA4zzS1nWCagwD380DN2EETIP/HiSa0aaEFFFJmmB4Z4H/wCQY/8AvH+ZrppOgoorCRrHcib+tMNFFSURHr+NB6iiigaFoX7p+tFFAMkHQU7vRRQIctP7UUUDFXrUyUUUgJkqdeh+goopgWV6VZTqtFFNEMuxdRVhetFFMksL1FS0UVS3Ex3an9qKKtCF70d6KKYBRRRQAdqQd6KKAFooopANbqKcOlFFNAL2pveiimIO9FFFSAClPQ0UUDI27VEOv40UUMCPvSN1ooqWMV/9T+FRRfeFFFIENk+9TD9yiigGPi+4al/hFFFAIilp8H3B9aKKBky96Q0UUhMB2pw70UUEiNUB60UUDQg60NRRTW4yI0DpRRTEVm6ig9BRRQgG9xR2P1oopslDG6UR/eP0NFFMotQf8fkf/XOP+Yq9H92L/dT+lFFAixD0P1/oKlooqkIXtSDvRRQAtFFFACHpQKKKACloooGFB7UUUAIaKKKBC9qKKKACjvRRQAneloooGIKXtRRQAHpSUUUCD/CloooAKB1oooAT1rhfHn/H5Zf9c3/mtFFDA5AdaXvRRSQxsv8AqmrEb7x+tFF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84324" name="AutoShape 4" descr="data:image/jpeg;base64,/9j/4AAQSkZJRgABAQEAZABkAAD/2wBDAAgGBgcGBQgHBwcJCQgKDBQNDAsLDBkSEw8UHRofHh0aHBwgJC4nICIsIxwcKDcpLDAxNDQ0Hyc5PTgyPC4zNDL/2wBDAQkJCQwLDBgNDRgyIRwhMjIyMjIyMjIyMjIyMjIyMjIyMjIyMjIyMjIyMjIyMjIyMjIyMjIyMjIyMjIyMjIyMjL/wAARCARxAz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nNE8Frqy+Ywc5z0rpI/hRHIBhX/X/ABrpPASKLUcD/JNelWyLt6Co17ladjxkfCKM87X/AFpw+EMf91vyr24KMdBRgelGvcenY8TX4QxejflTh8IIv7rf9817XRRbzDTseLj4Qw5+435U4fCGHP3G/KvZh1pcCi3cL9jxv/hUFt/zzP5VIvwhth/yyP5V7CKcBmiyFzHkA+EVp3gz+FTL8JbEDm3B/CvWdopGGKfKHMeaaV8LNOg1KGaWBTHGwYj1xXpijaoAGAO1IoGKdTQm7hRRRTEFFFFABRRRQAUUUUAFFFFABRRRQAUUUUAFFFFABRRRQAUUUUAFFFFABRRRQAUUUUAFFFFABRRRQAUUUhzjjGfegBaKKKACiiigAooooAKKKKACiiigAooooAKKKKACiiigAooooAKKKKACiiigAooooAKKKKACiiigAooooAKKKKACiiigAooooAKKKKACiiigAooooAKKKKACiiigAooooATNFGOaQ1IC5ozSUUrsBc0hooo1AKUUYpapAFFFFMDyjwGuLUH3/qa9Itvu15t4E/49B/nua9ItjxUlFsdKKB0ooAKKKKAFHWlpB1paAFpR0pKM07EjqaOTSk0AUwFooooAKKKKACiiigAooooAKKKKACiiigAooooAKKKKACiiigAooooAKKKKACiiigAooooAKKKKACiiigAooooAKKKKACiiigAooooAKKKKACiiigAooooAKKKKACiiigAooooAKKKKACiiigAooooAKKKKACiiigAooooAKKKKACiiigAooooAKKKKACiiigAooooAKKKKACiiikAUUUh7UALRRRRcBDSU49KbUtDClFJQMilcBcUUZzRTELnnFFJjnNLVgFFFFAHk/gT/AI9fx/qa9HtuleceBP8Aj0GK9HtulSUWx2paRaWgAopM0ooAUdaWkHWl70wClopCe3rTJADc3sKfSAYFLQAUUUUAFFFFABRRRQAUUUUAFFFFABRRRQAUUUUAFFFFABRRRQAUUUUAFFFFABRRRQAUUUUAFFFFABRRRQAUUUUAFFFFABRRRQAUUUUAFFFFABRRRQAUUUUAFFFFABRRRQAUUUUAFFFFABRRRQAUUUUAFFFFABRRRSAKKKKYBRRRQAUUUUAFFFFABRRRQAUUUUgCkNLRTAKKKKEAUGiipAKKKKACjNFNNDAXNJRRUvYYUUUUooAoooqhDh0oooqwCiiigDyjwKwNtxnGe/1Nei233a848B/8eo+v9TXo9twKkotr0p1IvSloAKKTNA6UAOHWlptLupoB2cUi8nNMJycVKuAMUyRaKTPuKUHIoAKKKTI9aAFopM+4paACijNGaACikzS5oAKKiS4ied4VkQyJgsgYEjPTI7VLQAUUZFFABRRSE0ALRRmkJoAWiiigAooooAKKKKACiiigAooooAKKKKACiiigAooooAKKKKACiiigAooooAKKKKACiiigAooooAKKKKACiiigAooooAKKKKACiiigAooooAKKKKACiiigAoo5ooAKKKKACiiigAooooAKKKKLAFFFFABRRRQAUUUUAFFFFKwBRRRRYApMUtFIBMUEZpaQmgBMUUE0UlYAopcUUWsAuaKb/EKdVIAooopgeSeA/wDj2/H+pr0i26CvNvAI/wBG/E/zNelWwwBUlFsdKKQHiloAKKKKAHZpjHApRWdreqRaNpNxfzfMsS8IDguTwFHuSQKaEZfjL7VD4V1jUIJ3jFtp11IgjJDGTy2CnIPQc/UkHI215W1kz/D6XX38Q38GombyooPtWxJDvGAq/e3YyeD29Bx6h4klkn+EeqzTEGWbRZWYgcFmhP8AU15Rb+D4bn4cHxLa5GoWk5eXjcrxKRkbegxnd0OcHNMRs+Jdb1W4+Evhi+muZUupdRMTyqxVpEVJwCx4zkKpPqea7zUZ5YvhDJOJHEo0YNvDfNnyuufWuG8X38/in4S6RqUMSl7C9Q3wjXCx7Y5I2bA6Ll1PHQH2q9f+P9Al+Fx05LljevYLZ+QYmyHChGycYAHJznntk8UwItK8XXHh74SpfGYy6hdXklvamUF/myevPOFRj+A9aseHvh5c6zpEOq65r+qG7vR56rbXGNqMNwDb1JzycgYA6DgZrHuPDGoXnwV06aGIieC5e+MITJeFi4GB64ZX9wKnXxN4O8UeDrG31y7ntLrTYFQIgc7yFADKVU7gducdetIDq9V0u68LfCzUrU6pc3dzEjOLl3YNy4IAySRgYHX1NcD4XttN1TRIL3VviL/Z148kga0kvkRkCuyrkM2eQAfxrT8PH/ixOr89ZHA74OUH8xXO+F7f4aS6BCfElxcjVC8nnLH9qCbd7bB8g2/c29KAOm+Ld3f2mpaBZafeXW6SBo8QSsGlJKqMYPU9j61d1DxlJrvwbuNSjlkhvI3hgmkVgD5gdNzDB6Ec/ifSoPiBJFN488ECJi0RmgdDyCVaePHXnpXNeO9DuPCWq6tBaxsNK1lFaMhidjpIrkcehzgEdHwDkUAb/wAQtTvrH4d+EpILueO4kjjMjpIQWxBk5IOTzzU3hnSdJOp6ZMPiTHeXQdJPsKXiFpG4OzbvJPcYxVH4lAr8PPB6YJPkoAP+2Iqz4Wh+F8er6ZJY3N02rh4xGrC62+ceO42HknrxQB6Fpfh65stV+2zXO4gFSIycOBkAkHnJBy3JyQDwBg8Z8bNRu7G20dbS7ktnkMxJWXYDjZ1OR0znk8c16uOleRfG5RLJoEOAGkM6hmGQMmIdO/X1H1FAF/4i+NdGm8Iyw6N4hsJ7ySWMKtneo0gGckgK2eg/Wsrx/qF3Z/CTwxPFd3Eczi3MkiSsHYfZnJy2cnnB/Cq3xE8CeHfDXhyO7022uEuZLlIVZ7hmCggk8E+imk+JUgh+DvhdWPISE4zyQLV84z9aYFnxVf33hvxF4Y12W7uH0+a2iE0CStu3KAJDt6NlXBAxyVPqK3vidrt3HpmnaTpLM15qco2eU+GKKV4DdiWKDJ4xnip/Gehrq3wyjZYGnubO2iuIQnLAqo3YH8WVLDHf64rifAv2rxd41sLy6JNto1lEhLHduKAheexLFnz/ALOOeyA9n022ex0q0tHkaaSCFI2cnJchQM8+uK4L4jSeLZftsOmEW2iwWDXU11G+1iU3F03A7gSAMAY75bBIFvxT4H1/Xdca903xZd6XAUVfs8TTBQQOT8kyjn/drQ1XTrjSfhTqtndXsl7cwaRcK9zJndIfLbk5JP6mgCv8Krme78H+bcTyTP8AaXG6Rix6DjJruK4L4RLjwUfe7l/pXe0PcAooooAKKKKACiiigAooooAKKKKACiiigAooooAKKKKACiiigAooooAKKKKACkxzmlooAKKKKACiiigAooooAKKKKACiiigAooooAKKKKACiiigAooooAKKKKACiiigAooooAKKKKACiiigAooooAKKKKACiiigAooooAKKKKQBRRRQAUUUmcUgE706m06iICGjFBpRyKLAJS0UU0AUUUUwPI/AGfs/4n+Zr0q36V5r4AObb8T/M16VbDgVJRaUcUtA6UuKAEpRRilpgISMVBcadaajB5V9aQXUOQ3lzxh1yO+DmpwNxwPxqYcCmSV5rK3nsXspLeKS2dPLaFkBQpjBUjpjHGKhttI0+zsGsbawtYbR926COJVjbd97KgY55zxV6igChZaNp+m2rWun2FraW7klooIVRWJ4JIAAJwBVKPwf4cgnE8WgaWsoOQwtEBBznI465FblFACY4xWHP4M8NXVy9xPoGmyTOxZ3a2QlieSTxya3aKAKJ0jT/AOzv7O+w2xsdu37N5S+XjOcbemM1nDwR4VBz/wAIzo2Qcg/YYs/+g1v0UAZtxoelXM1tcXWm2U0trjyJJIFJiwQRtJHy4IB49Kox3HhfxhCUV9L1mG3cZUhJ1RuQD3wTg/lWhrtk+o6Df2UaqzzwPGFY4DZGME+h6Vz99L4kntNb/shGgcadE2niZE+S5/eeYnPBHEXXIyx5x0ANy80bSL+CGC/02zuoYTiKOa3V1j442qRxwAOKqx+E/C9rKlxDoOkwyxMHSVLONSh7EEDisTSNA1Gx8M/2ebic7r6OT90ZYikRKGRQzyu/98klu5wOlPuNGvW0Sx0t472TThfSx3KJdOJja5k8v94G3kA+XnB3EYHIyCAdoGHHNUdQ0rTNUeKS/sLS6aDJia4gV/LJIyRkcdB09K5610a6lm8N3OqLLNcWcUwMiSMDGzhdoYKRuO0YJOeefeorea/Q6/D5sgttOjmSKczBjI0i+bgnOQYwUUZ9e/WgDotWstJvLIjV7W2ubaJvM23MQkVSMjOCD6nn3pLvRdGvrSG0vdOsri2hA8qGaBWWPAwNoIwOK43Q7LXBod99ma++zz21nLaia5ZpvNI3TnczFgDwPvY4OOOTsapo15c+IG1BTen7PLZ/Zgl0yR48wiYmMEKfkPO4E46Y4wAdWgjVREgChQAFAxgfSsWSTwz4PhDSPpWjR3DYBOy3WRh+WSKwdRM8HjrSdk155txqJRwJz5f2dbV22FAQPvnOcemTyuet1CF5YEEaF2E0TYBxwJFJ/TNAE9re2t9ax3NpPHPBIodJIm3KwPOQR1ouoYLy3lt7iNZIJUMckbjhlIwQQexBrk9a07WL7xnp88DyRWNoI5BJ8zK7FyJECoy7W2fxSB1w3yhSDuvR6W7eJdUaUTPa3tuFMizyoIcKq7AN23J5bcgUjkHPWgDa07T7HTbcW+n2kFrBksI4Iwi5PfAGKuVjeF7BdL8N6fYhJUaGEJIsjsxD4y3LckZJrZoAKKKKACiiigAooooAKKKKACiiigAooooAKKKKACiiigAooooAKKKKACiiigAooooAKKKKAEyM4paZ5S+YH53AEDn1xn+Qp9ABRRRQAUUUUAFFFFABRRRQAUUUUAFFFFABRRRQAUUU1EVAQoxk5PNADqKKKACiiigAooooAKKKKACiiigAooooAKKKKACiiigAooooAKKKKTAKQilopANFOpvU0tCQAaB0opaFuAUUUVQBRRRQB5J8P8fZ/wAT/M16VbdBXmvgAZt/xP8AM16Xaj5RUlFkUpBpKdQAUh6UtNGWYCqEx6Lhc9zXB6zq3ibWfFtzoHh67g02KxjV7q+liEvLAEKAQR0PQ4zg8jGD35OFzXmDXD+BfH2rXtxp15Jo+rNE7XUSGURMDklvQAu5x1xjANAja8P3ni/T/EDaRr0bajaNHvj1SGFUUNz8rYx6enUjk9tK28aaRdaFf6zHJMbOxlMU5MJDBgFOAOp+8ORXnXhSKX/hYemS6fY6xb6OwmWJr3efM2owLEnsSVxn1HfOM+21CXS/BviTw3caXqJ1Oe785US1Yr5ZVAWJAOAoj699y4zk4APQtR8UNPqHhebT9TNvY6k7ExtbFmnXKADO0lOp646jnineIviFo2kXNxpi3Mj36xPuaKIulu+Pl3nGBliq9+WAOM1yYt7gQ/DRTazYiRmk/dH5DmE/N6d+voar2d1FoH/CX6NqWjTNqWozytbbYi5ulfIUDCnCjJfP+23GRggHXaB42htvh9ba54lv1R3eZTI0YUybXYABV9hj8K0fD/jjSPFmmXM2kXDi5hjLSQSpiSM9sjkH8CRXmZsNQj8AeEr4W+oG3sri6e5jtoA0qBpyVcI4KnAU43Aj5ueK3dJjg1PxFqusadc6/fCLTpEN9cpFHBOxXAj2LEhJB5yMcpz2yAdd8P8AWL7X/B1nqN9N5tzI0qu+1VB2uyjgcdhUg1af/hYLaV/aUfkix877H5DbgdwG8vt247YznnpXnvgv4i2nhrwtaaTc6Frss8LSl3gtkKfNIzDG5wehHaum02X7f8WVv1gnjjn0EOBIuCNzxkA9s9eMnpQBdn+K/g+C4ghOqMXlJGBbyfKOeSNuQOD+XpWnr/jXQPDmnQ32pX6JDcJviCAs0i4ByAB05HPTketeb2lmYvgvrZW2JuJL0MymIk58yMA4xngD9KZqlrcaV4k8Pazetd6fp50qC3/tGKFH+zvsb5Sro4XBPXAOHOD94UAenWPjbw3qWjz6pbarA1pb7fPZgVMe44G5SMjJ4HHPbNUtD+JHhPxBfixsNVRrl2KpHJG8Zfr03AA9Dx14PHFedRWNrqWi+IdQi0nXL+1mkj/fERQG42s2JY0ji7HnDKQcnIznB4Xubp/Eei2+nap/wkFtFIUkN1phEtiin7hlIJ3DcSDux8mMDIBAOn1DWPE9r41v9Jj1u38i3sG1Uf6CvMXmECH73XA+/wD+O1zNp4+8QyactqkUEbROk8rpbqqSQTPCqBVwAWLTPk8D5etezvp1lJcNcvawtcPF5LSmMbimc7SccjPaq/8Awj2jBQo0qxChVXH2dMYU5UdOgPI9DQBoBVWMKqhVAwAOMCvKdC1vx14nutTGn6lp8MdpOYgJofdsdFOeAK9XPSvHPA/hC01yXXJNQ+3QMt0QhikaLOSST70Ab/hPxks1jq99r8MUUumSrFPqEFs2yZSSoAxkswI5AGMMpwM4HXS+J9Hij0t3uyF1QqLPELnzN2MdB8v3h97HWvMNJtbhfhR4l0yKKVpLa8by4xHmQpmNsnHLdG59BgcACo49ctNcn8B22mebPFp7QxXUghfbHIPLGzcRgsNpzj0z3oA6/RvFF3J448RWGoXcK6bpyGRXYKgiUBSSzegB6n0rT074h+E9V1T+zbPV45LvfsCGKRQW/uhmUAk9hnmvNpdO1HVNa8fwwW0sk8vES+WR5gEykgZ6/KuPf8cVnWeNeOgWNvqGqXF5BMm6zWwgiNgFP3mdQPlyCepJ4JGRwAesaj8SPCGlagbG81qFLlWKFUjeQBgcFSVUgEHgjOR3xXR291Be2sdzbSrLBKodJEOQwPIIrwbVpoND8Qa61tfzaRLPu36Xf2onjv8AJZsRsRgZYqOQfvfeIzj1vwD9qPgrTze6db6fOd5NvbwiJAN7bW2D7pYYYj1Y8DoADI1nxrqVn4k0/S7fSJYYZ75bZrq7i+SVSygmPDDnk8n8q1tbfxZDdPNpVxoUWnJEGY3ySl1IzuJKsBjGMfjWX46jY674UZVbampIWIGeNy0vxR1Oe18K/YLWJ5LjU5ltFKjIQHliw7g424/2qAJPh/4j13xLHeXepR2QsUfyrWa2jdfOKkhz8zH5emOB1I6g07xd4ov7HXdL8PaK1p/aeoBmzcqzLEoBIJC4zna+P93pWrM9l4M8JiSK3nktbCFVEcW0yPyBnkgEknJJI7muA8S3UVr8RPC/je5ZoNIkslVndSTCdkuN+3IB/fj/AL5P4gHXeCfE97rc2qabqkUCalpc5imNuCI3G5lVhnpyjcZPY8ZwOvrzj4bpLfa94l18RMtnf3O22ZkK+YqtId2D2wy8+pI7HHo9ABRRRQAUUUUAFFFFABRRRQAUUUUAFFFFABRRRQAUUUUAFFFFABRRRQAUUUUAFFFFABRRRQAUUUUAFFFFABRRRQAUUUUAFFFFABRRRQAUUUUAFFFFABRRRQAUUUUgCiiimAUUUUAFFFFABRRRQAUUUUAFFFFABRRRQA3PPNLkUY5oxQAtFFFJAFFFFMAooooA8l+H/wDx7/8AAj/M16Xb9K80+H4P2c/7x/ma9Lt/u1JRYp1IBxS0AITgU9Fwv1pijc/sKmqiRDgDnpXL618Q/Cfh6/ksdW1QW1xHjcrW8pAyARyFIPBHeuoPSvJtQvtRsvirrTad4eOtubeIPD58cWwbI/my/X0/GgDt7Hxx4Z1LTLzUbXVI5LazhNxOfLcMkYGd+wjcRgHBA5xxWf8A8LS8GBtv9qyA+9lOP/ZK88ikE6fEG/urcabf/wBlyh9LVB+6BTAbeOCSU9OSSec1N4N07xfceFbabR9O8J3NgZJhHJqEEjzkiVw2SCBgMGA9gKAPSNV+IPhbR7C2u73VI0S6hWeFAjF3jb7rFcZUHsWx0I7VLpfjbw5rGk3Wp2OoLJbWkRmnxEwaNACSduMkYB6A5xxXH+INI1aHxTHqfh6bRLrVrWwjV9Ln2l4wCfmQEjC84GSuBnnmsmXUrVpPE8eo6DLpOvT6HceaRcs8chEYJwudqnHORngHk0AejzeNvDcGgQ63LqSR6fMWEUrRuC5UkHCkbuoPbtUWheO/DHiMSHTNSSV4lZ2VkZCFHUgMBnGRnGeorzaDTJ9R8BeFZ7C9sl1W1kumtrK7lVRdHzzwAT8xBUAducZANaljqFxP4y0Obxd4S+wazl47e6t59qNhSvKKWVh8wXljjfQB04+LPgh13LrDMM44s5+v/fFbVl4s0O/0CbXLa936bAGMkxiddu0ZPykBvTtz2rgvFenWMXxX8LW0dlbpDIvzxLEoVuX6jGD0q18WNQTRfDNpo9jDbWyajPtkYjYiIuCx46HcUyQDxnigDu9E17S/EVibzSrjz7cOULeWyYYYJGGAPcfnVfTPFWh6zqN1p9heebdWmfOjaJ024OCQWABGe4z29RXnvw51DTdO8aapoelXTz6ZcxC4tmk3Z8xVG8DIB53Hr2jArmdPW/0nVtV8W2cUs66fqrwzQpJtDRNu3Z9eSvGOpB/hyAD2ay8WaDqEmqJb36Z0osL1pEaNYcFwSWYAEAxvyCR8tZafE/wXJe/Y/wC2ollzg74ZFUe5YqFA984rxgahJLYeO7izY+VfajCRgcvG091Io+h+Xj3xXsVx4f8ADY8BQW98ltBp8VvG5uiqqU4B37iOpOMk9cnPWgDc1LxdoOj3a2moanDbztEsoRgclCSAeB3Kn8qdpninRNZuXttO1CO4mRd7KoPAyB3HuK8f8Vrcr8QtAj8M28GtSro0AtI7wiRJ0/0j5mLMoJ25OcjkfhXc+Bh4p+3XZ8Q+FdK0ePygI5bJIwZG3D5Ttkc4+uKAOo13xPo/huOF9WuzbrNny/3TvuxjP3QfUVR0vx74X1m7W0stUVp3O1UkhkjLH0G9Rn/649RXLfFiRo9S8JlLcXMgv8pbcDzmDR4TnjnpyO9Y2pSPqPjXwvbX3huLw6FuvMjdSHacqyYXKKMDOBznG8HjHIB6Hc+OPDNvcT2sur26XELmORCGyrA8g8U+HxhoJ0ifUm1CL7LBKI5JFDNtJIC9BnJyO3evIYRr0vjvxQ2ieG9P1pvtsgdLtUIiw2ARvdRzg9K6HXBq8fwn1T+29BsdFvHvYlWC0VAroHjIY7GYZzu754oA7qy8deF9Qu4rW21SNppSFjV43TcT0ALKASfSp9c8XeH/AA6wGrajHbPt37CrM23JAbaoJxw3PsfSvKdV0fV/Fuh6Rplj4Y/soxbN+okhQybNpYkBTjkP1J+UV1Gj2VtqfxZ8Ry6hbxyPbRQxW8cyB8gqu5h2yNq+48w+pyAdlovijQ/EKM+lX8VxsUMygFWVT0JVgCAexxzVFviH4URiraxECDz+7f8A+J6e9cXqDf2P8c9It9Jt44obuAC4jhUIG3LKWzjjpHG31FY/g+5ks9Dv5B4OXWIzdOz3DFDtwiZXBUnAxnA9aAPVZfGPh2GxgvZNTg+zT7vKkAJDbfvdB2yKit/HPhi6uo7aDVoHmkdY0QK2SzNtUdO5rnPhhpWn3fglPtKWt6HneQq8GRESqjaNw9ADkdcjk9ag+E+lWU2gXdxPZwSTJqLeXI8YLJhI8bSeRgigD03gik2j0paKAEAA6CloooAKKKKACiiigAooooAKKKKACiiigAooooAKKKKACiiigAooooAKKKKACiiigAooooAKKKKACiiigAooooAKKKKACiiigAooooAKKKKACiiigAooooAKKKKACiiigAooooAKKKKACiiigAooooAKKKKACiiigAooooAKQ0tFABRRRQAneloooAKKKKAPJfh6T9nOf7x/ma9Mt/u15n8PebY/U/zNemW/3akosZFIT6UuOKFGWz2FMCRF2rTqKKZIHkVhW3hqG08T32upPM093EsbRsV2LgKOMAH+EdTW4TgZrkZviFYQXpRrG+bT1ufsj6mEX7Ok2cbT827G75c7cZ9uaAC68A2tze67dfbbhG1i2aCVQFIjyFGV4zn5c8561i2/wmeyhWGz8X69bRISVjin2KpPJIAwOpNdxFrenTapLpkV9ayX8SB5LZJVMiKcYJXOQOR+Y9s0/wDhMfDvlPL/AG9pZRArM32yPChvu5O7v29aAMO/+HSXZ067t9Xv7XVrKBbc3yyFnnRRj5xkcn1BGc4ORjBafDeGKDU2u9VvL2/1C1ktXu5mBKI4wdoOT6dSRwMYrpZvEOk214tnPqljHdMyqsDzorsWztAUnPODj1xxVaPxXpx1PWbKdjbDSFia4uJ2VIsSKSMNu7Ywcgc0AYMvwys5/Dem6U1/dx3GmvJJbX0JCSKXfeenbOOmD8o5qTS/h+9trltq+q61e6rc23+oEp2pHkEE4yfX16jPPbpLvXbO10G41lZFuLOG2a63QOreYgUt8pzg5AOOce9YEvxDhDW4tfD+t3xmsor3/RYY22I4yAQZB8wHUDPsTQBb1TwfHqni3SvEDXbxyaeMLCFBD9ep/wCBGo9S8EQ6t4zs/EF3dyOlrH5a2ZUGNuH5Ofd8/wDAR6Vvadqlrq2n29/ZSiW2uIxJG4B5H+e1ZeqeMdO0i9ktrlLgpbxrLd3Ece6O1Rs7WkOc4JUj5Q2OpwOaAKuoeCLS68R6XrVnINPmsWO5LeJQJlz90+nG4f8AAjUmj+D4NKtdUtZZBeW+o3DzSRSxrtXcMEY7jgdf8auDxPZHU2swsxQP5IugmYTMM5i3f3xjnIxk4zuyAaV4mtdXnEMcFzA7q0sH2iEqJ4gVHmIeQQdw4OGGRkCgDn9D+GGm6RZazYzXEl5a6mkcbo6hfLCFipU/3stnPqAaor8KXZbezuvEepXOkwSB0smYrjGcAsG6fRRjtjqO0s/EWl39ldXtveRPa2ryRzTAnapT7/PcD1HFRJ4o0uTTYtSjllksZIvOFwtvIUEfPzE7eBx3xQBgeIfhyut6/Bq9trF3pc0NqlrH9l+Uqql8YYEEcORx2q54a8HX2ganJd3PibVNUjeEx+TeTO6qcg7gGYjPGPxNdNa3cd5bxXEJJikUMpKlSQRnoeR+NT0Ac94h8LR+INR0e8e6eE6ZcrcKqqCHIZWwc9PuCk1/wtHruraPqD3Dwy6ZMZUVQCHBZSQf++Bz2roqKAPOrj4WytrWoalZeJtRsHvZ3mkFszR/eYnGVYZAz3q2/wAO57jw7daReeI9RvBPKkomuWMjR7ew3MeK7qigCvZWosrC3tVJZYY1jBPcKAM/pXJ+I/AP9ra0Na0zVbnSdSMYjeWEZDqOORkHOMDrjgccV2lFAHJeGfBCaDfzand6hc6lqc67HuZz244AJJ7DgnoOKu+FvDCeF9Nmsorl7gSTtNvdcYyAMe/SugooA5zwj4UXwnor6bDdGdWlMm90x1AGOvt+tS+FfDY8MabLZLcm4WS4abcUC4yAMdfb9a3qKACiiigAooooAKKKKACiiigAooooAKKKKACiiigAooooAKKKKACiiigAooooAKKKKACiiigAooooAKKKKACiiigAooooAKKKKACiiigAooooAKKKKACiiigAooooAKKKKACiiigAooooAKKKKACiiigAooooAKKKKACiiikAUUUUwCiiikgCiijFGoBRSZ4paYBRRRQB5N8Pf+Pb8T/M16ZB0FeafD3/AI9T/vH+Zr0yD7tSUSE/nUyrtXFMRctntUtNCYUUUUxCMMqa8mvPCPiD+35rix0tLG+kuxMNVsb8x2xTcCd9uSSzkDDDG1mJJPJz6y3CmvOF+IGrwQvqNxpllJpa6rLpwWK4YXDFXZQQrDaxwOm716YoApp4b8SS+LLO4n0qGK2ttXe5M8DQIjxt0YKoDk4PzFjkmmaV4H1G10PTbefSLf7TFot7BKcxlhcyMpjyQeeN4B6DJ55rsl8caHJey2q3Erskjwq6W8jJLIud0aMFIZxjoMk9s4NUdG8dQ6nYaZfTrBZRXVvczyxyNIxQQlQSrbApXBySce2eTQBwMWi6ncX99oKaNBeXv9iafaymaZEWzbZgsxydwypztyfkGAc1q6t4K8RSareXdvAZoorqylCiWIPdrFbGNtu8Mu5XJOJAAeT1wa7QeNfDcdtc6g935EcSo08k1tJGwRmAR8MoYplgN3QZ6iq+ofEHSrXy1hWeaf7ZFazW7W00csW/kMUKFuQCVBA3YOCTxQBn2PhvVIvhn4g0/wCyTR6hqEN48VrLcxOVeRCFXKKka5ODgcAnrVLTrPxR4evLGe28NvfEaPa2sg+2QxiORFAYElieD3AI4712Gua8dHudKhFusv2+5Fvkybdme44Ofpx9a53TPiBe3lvpN/c6HFDpmo3bWazxXhkaFw7IC6mNQAWUgHPcZoAs6B4duNHk8P282lR3Ulrbz+bqImA+zu53MioeWDEkZ7Baj8ZaXq2rtJaWmlzPIArWd5HdokCScc3EbH5wpG4fI/0Brq7DVrLVDcixuEn+yztbTFP+Wcq43IfcZFc4/jaWHwfe67PpgjltnIFsZz+8X5WDBtvQowfhTjn0zQBmy+HNWk1UWkNtPb2aX7X7SGaJrV2yXBVB+93M5G5T8g5IzhRTLbw9rOoXWoSwQahodzc2TQyXN1crcqsjSKxECrIWRAA+MMn3lOPlGOgfX9WeO+ms9Ht7iGzxuU3hWWQ+UkhCr5ZGfnwMsMkdqWHxfZs+pTTFYLCysoL03Lk8pIHblccYCepzmgDEHg7xBPC9nJqmlxWcV1FKsKaZIIpwkaBQyi4ztBVflzyU5yDip7HRNeXQdC0m6jg8r7UzahsUALCu5lTBc53OEBI7EjAFXbTxfPdaFZXTaTLBqV3dtZLYyycxyrvJ3OB93YhfIB47GrsOtahbvdJqWlSAwwiVZbHdcJJkkbF+UNvBHTHTnPoAb4AHQClrm7vxdbWXhO016eJ/9LgjkhtR/rHd03BB6nGSfQKT0FQN4xys1yliRYWiwNeXEku3y/MVWO0YO7YrqzZI4PGaAOrorjrHx1HqOs/Y7W1jlhE0sUhS5UzxLGWUytCORGWXAYEk7l4GcVYj8aRz2d9LFp1wk1vqCafFDcDymldxGVYg8qpEgbkZwM4zxQB1NFYQ1q8S0u5Z7WztzZMRctLdkRIAivuD7Pu4bkkLjBrMufGl3baVPqcuhzx2trZC9uWd8YQ78KmRhnCruKnbjcATk8AHYUUyKQSxJIpyrAEH2p9ABRRRQAUUUUAFFFFABRRRQAUUUUAFFFFABRRRQAUUUUAFFFFABRRRQAUUUUAFFFFABRRRQAUUUUAFFFFABRRRQAUUUUAFFFFABRRRQAUUUUAFFFFABRRRQAUUUUAFFFFABRRRQAUUUUmAc0UUUIAooopgFFFFABRRRQAUUUUAFFFFIAooopgGaKTGOaXNK4Cd6O9GO9J+NCAdRSZ4ozRdALRRRTAKKKKAPKPh6P8ARTj+8f5mvSYTkBa81+Hny2hPbJ/ma9Ms1LLvIwO1Sii0owAKdRiiqJCiiigBG+6a5Pw74K07Rnurq5trG4vpr6a5jujbL5iB23BQxGeM+tdY3SvI7XxlrU+oxiz1M3t4NTaGTSRbKT9m3ff3hfl4/iY4GfzANK2+HepReJotUuNSs5YodQe93C3YTyBs/Kzl8ALnAUAD+j7b4c3TeHrDSLvUIfLtLS8tQ8KHP75kKtyf4dpyO/HSrcfxLt7jW5NJislNx589uqi6VnV4lZiZFAOxW2EDknPUCqtt47ms9P06+1YSFpNCF+8cIXbKxaNQQMAhju4GcDJ64oAp6J8KrnTFuXlvLUyytbACJZipWKdJST5kjfM2zHAAHbir+s+BNTvPEOoaxZalaxTTXdjdQxzQsyg26OMNgjgs6njsuO/FeL4w2c7Lb2+ltc373MFvHBbXcUiuZVdlw4bbkeXgg4AJHJFWrjx1eXk2mrZWYt3/ALak027jldW3FF5Ct6ZOd3t70AdFrujT6re6RNHNHGtldCeRWUksoxwPT61ymj+ANcto9IsL7VbN9K0y9+3JDDC6ySSbmcbmLYwHckcY9cnBF7x94sv/AAvqOjNbI0lpIlxNeRIilzFEI2baSRghS569qpWXxINtpVxfXoingfWLq0t5zKkMaxI3yFmY+ncAk0AdrpdvqVubz+0LiCbfdO9v5Ue3ZCcbVb1Yc5PeuU1L4fT6gS0l+WjGkG0S3yQi3XlPF5/X+45X14HoKVviajwxy2mi3FwpsBfuRKq7I/MZPx5XjHUc0TfFC1tLK6mvtKntZY0geCKSeP8Af+aCVUNnCsACTngAE54oA1JdH16C31C30y6s7drpkKXUgZ2hxEkZIj4BPyEj5gMkdcYNO58ELPLeWpeJtMvIbO1eFmYSeTBvJAYHqSyj2G72qxoHjuPxDZR3Fnpc8n+nfY5RBKkyxcbvMLoSpTBHIPerGu6rfWPiLQ44XhWwmMn2tXA3MN0cabT/AL8qn6ZoAyk8EXOmzSnRr8RRx3MV7ZR3JecRThGjl3liWZXjbb1+U8jmuisbC/GrXOoX90cSxrDDZRuWiiVSSW5A3OSeuBwAK4228bX+reJ7yysphHYfbLeCGRY13hS0qO2SCDkxEjrwRW1Prd/p+v3ujSSi4Cw21zBOyKGCSTeU6MAMdRkEAde+OQCxL4XaXQbCyN48d7Z6e1nHLFjaS0aqSQQePkHoQCeeTVAeEbxbK90xrmGax1FIBdl/lcFFWOTbgYIaNFAHG08/NSv4xaP4kf2E81oLMRLDt81PONwVMmSuc7AigZwBucDJ7WNOudc1rTG1a1vYEaS4JtbVlURmFXxiRsF9xCt8ynC7uhxyAQWng66t7ywRZLL7PZ6lNqAmEP79w5kIjPYY8wgtk7gOgzV278NS3Fvr0ReCRNUvYrjypNwGxY4UZCw5Vj5TYYcqWBGStaTX93FrRguYoI7JbZ5llEpZiVK53AqAoAb1OfauZHi3U7261OKCKK2jkWzXTGmiYlhNLLEZXXIyP3ZcLx8uO54ALtj4RFvoNxpbx2gguLtJZIotzLsQp8pLcyEiMBixGSSfarGraDc6lrENxcxQ3lhb7Wt7V7h4kVxnLuqqRIegAbIGOByTWVeeINW0+6j0e51K1N3JdMBcpYyMzQLGr7UiTdmX5v8Ad2qTjtV1PEGpLo2kXPmWNy9zeJbTTx70zmUoQsZXIbAOQSNpBHOKAOuTIVQ2A2Omc07cPWuBHiy6Pil7efUrC0Vb9bSLSJogLmaM4XzlO7JBJ3D5cbV9eiteeNotRv7a1vNO1RrWJVYixMAWZyNoyZTu2qfMYcHBUDJagDvQQehzS1y/hPVr3UJtQgubu21GK2lCx6haReXFISPmjxub5kI5IOPmHcGuooAKKKKACiiigAooooAKKKKACiiigAooooAKKKKACiiigAooooAKKKKACiiigAooooAKKKKACiiigAooooAKKKKACiiigAooooAKKKKACiiigAooooAKKKKACiiigAooooAKKKKSAKKKKACiiimAUUUUAFFFFABRRRQAUGiikwCiiigBCaSiipQAOtOpMUtUgCik6DijNJgLRRRVAFFFFAHkfw/YtAIl6sxAHpya9ZhjEcSoOgFeafCuwL2z3j/dDELn6mvTqENhRRRQIKKKKAGuMoRkjI6g4rO0bSLTQ7OS1tC/lvK0p3tk7mPNaR6V4gIfsPg6TxLbXt7Hra6mI4B9rkK3GZFBjMZba3BY4AycUAehW/gHSLe/t7tZb1ltnleCFp8xx+YCHAHvuPvz1o/4V/o8lsttdPc3CJp401d8gBEAYMoyoHIKrg9eO9c3eeNPEB8XNp9stt9gkvWsEmNm5jRvu58zzFLMGPzLtC8YDZ5rG07xr4k0/wAH6DFZLLqF5cw3NxJJJA9xIESXC7t0i5GTgtkkDGAe4B3q+AtIFxFdz3F5c3UNzFdLNPMCQ0QZUG0ALjDNnAyxOSSeaf8A8IPpybmtp7qCb+0n1RZFdWImf73DKRt9sd6w/EupTa14P8NXLGS0XUdRtEnWGdlIRzhgGU9/XNUbjULrwVqXiO30uaW4s7W0huY47yaSZYpGkAZAWOeVJbg/hxigDv7zQ7O/1jT9SmLtNYLMkS5G0iQANuGOeAO9YsXw80q2Fn9juLu1ezu3uoGiZDsLqFK4ZCNu0AdM+9c34k8beJvDKnethey2cAmvltrSQom5jtBcuojBXAGPMbIyRggm5L4+1TT9Rkh1GCySGzvZ478oGzFb4QwSct/FvHODnoAKANq3+H+l29s9uJ7xw9ibAs0i58syNJ/d65YjPsOKW8+H+kX3nNK1zveK3RHVwGhMOdjpx8rckE85BxXLSeOfFKrcOy6PE1lp9ve3UbwSEkyYzGD5mBjnnnp3zXoel3d7dqtxNHbpaSQRyRBWYyAkZYNxjHTFAGXZeELewWIR6tqzOl417JIbkAzMRgq4UBfLAAwgAAwKt634es9ehkiupZ1D20ltmJ8Moco24cfeBjUist31SLxjqUb6ootzphmtkMWI7dt5G5vm+Y9yeOOOKxbOO82SGx1HVxpciW0DX11OxM8ryxgyQCTLICpYZ+6Sy7QcZIBuf8IPpyXAuLW7vbeZEt1QxNGdvkhwmAyEZPmNnPt0q/F4atVmnuZ5bi5vZzF5t1KU3ssTbkXAUKq5z0AzuOa5iWC6/tHUdFjvNSltrKQS28CX7pcXRaNWaPz2cPhCwb72cOo6AZyEub/UdHiWTVdVudTSweK30qxmaK4S4WZ4mkldTtIBUJufKZRjgk4oA7qPwnYCwa2aSeSVrsXhuyV87zBKJRhsYwCAMY6cU1vCNqyS232y7GmzTm4k0/KGF2Z97AkqX2liTtDAdRjBxWJLNfIY9akvbqK8i1a3sGtjMfIZDIkT/u+AchmlBxuHHOOKdqMniEXfi2yivhPcvpsDaesCCEQtI1wgA3PgvlVJYkZOBxQB193pltfuftMYljaCS3eJgCro+3cCPouPxNZDeBtFjubi6s7VLKeaKGMNaxRoIzHI0iuo24yWIJzkNsUEYFVfCk32XW9Q0i4F79thggmY3F810jI28BlLYKn5TuGB1HWuwoA5xvCamWO6XU9QF+kzyi73x7zuRUKlQnllcKvBXqM/e5qeLwxaw6dZ2SzXBS2uvtm8sC0ku8yMWOOdzMScY9sVuUUAc+nhaFNUa6F5emJpzcm3aQNGXPuRvwCN23dtzyBxw+68NR3mk32ny3l3tvZ2lllUpvALA7OVI27VCcg8D15rdooAztL0yTTVaNr+e5iwAiSpEojx1x5aL1989K0aKKACiiigAooooAKKKKACiiigAooooAKKKKACiiigAooooAKKKKACiiigAooooAKKKKACiiigCIPIbnZ5eIwud+ep9MVLRiigAooooAKKKKACiiigAooooAKKKKACiiigAooooAKKKKACiiigAooooAKKKKACiiigAooooAKKKKACiiigAooooAKKKKTAKKKKLgNoooqBi5paaOtOqkIQnigUYo6HFAC0UUVQBRRRQBx/w4t/I8J2+V2liSfzNdhWD4QQJ4ZswP7mf1reoe42FFFFAgooooAa+NhzjHvXN2um+Dv7VR7Oz0L+0Q29Wihh83cOcggZzXSscLmvGvC/hu/1yHTry3j0eOztdT+0NeIGN2+xuYycY29vvenFAHpVvonh6W7bULaw06W584yfaEiRmWTIyd3Y8DOPaoG8F+HHsYrJtLha2ikaWOIk4QscsF54U91HynoRjivOtEa8sbPw89rrd2seq6ldWctshUIiF3ztyMhwRu3ZznjpxTrLxR4kvvD+sXc9+1g+j2a2TztExRrkSkSSMAD8wRVJ4wm/Jxk4APTtQ0jRLuztbHUrOyktUkVbeCdFKbsEAKp4zgtgDtUSeH/Dtlp9xbppenW1nKv79FgREdVyfm45x19uteXWevXOoxaGk9zLMkfiSBPMnkjuVwYn4WYKA3IBxgFc4JORUia9Nd+H9RuZvFUk2otYXz32kvbCSOLaHCqTtHlFDgEtkP0A5oA9MvvC/h/Wpze3unWt480PlGRl3B0OCPYn0PUA4HBqW58OaNem6+0afbym7VFnLLzKEOVye+MCvItZ8Z32nW9mLPVZbd7KwsWWMyRxRSl1QkhNhMq4POSgX36Ha03V9VfVra+bWruSOXxVc6YbV2QwiECVgAMZz8qjk9BwAeaAPRptB0i5NyZbGB/tUSxTcffRein2FR2UOg2+r3DWb2a6g8SQzJHIC+xMhQVznjNZcVze3XhLWpdL1ZNYvh9pW0kWNYwkgBCRnoCVOASevesrRrnwdJbaNaW62txq0DxsY7bH2mCUf6ySXGGXktvLYzkg5JwQDpLn/hHdSuZ4pbu0knuoDZyKtyA7xsTlBg5HU9OapadonhPMltZSw3IeLa8RvnnG0EHO0ucYIHPUcYNcv4Q1TTtukW8mo+DjJ5ca+Sjj7YGxwpBb/WZxn3zxUmkabfQ6Z4VupdO0NbXfasZ4IitwmU+UgnuWKhsZ4ZvXgA6L+yPCM1lDpa3FsVSbKFb9vP8AMPB/eB95J6HnJHHSnSeCvCt88d2lu8e2NbdWs76aBNqscLiNwD8zH3ya47wPqenRwWFtLe+FUn+1yr5U0qfbdxmbHyk/ezjHfkVa0SV9G02wSQoNN1W8hMXBLLdi4GVzjADKuR/tK3cjIB2raJodtqCaxMsaywqFEss7bFIAUMQTtL4wu8jdjjOOKmuLDSLwXd7KtvPFd26Q3Du+5HhQuQOuMAu/Pv7DHCaVLo8Rjm1t7WO0Gq6sI2vWAh8/7SdoJbjcV34z23YrOt7/AEy8uQJ0sIdBXU1k1B7GYyWEmYGClvlChPMVN3VSwGe9AHpGg6Zoml2rS6SYzHKfnuDcGZnx0BkYkkDnAzx2rVur21sYvNu7mKCPON8rhRnGep+hrzTVrnw7dDVJfDclhKn2WNdQayIZCxmj8nJX5Sceb74PNbHxDmgt28Pm4m0uKMXzsX1UgW4/0eUfNk/7XHvigDsjf2YhWY3UIib7r7xtP0NCX1pLC80d1C8SffdXBVfqe3WvFZpbCO+0ieSfwwtt/a10xlVgunk/ZUGOeAck5wfv5PfFdTcX9pf+H4NL0210vVBfXR+0QaE0ZjaFNhkyWZVz80aHLA4kHtQB6HJd28TbZJ40bG7DMAcetH2y2xu8+PGM53DFefNDp+v+C7RtQ0yM31pd2un3AvIkeVWW4jRgW5GGBLcEgh++afqWixnxq9npuh6JOkWmRv5V3GERC0smSoVG67eenUe9AHoJljAyXUD1zxSJPFJ9yVG/3TmvMtGl060s9Hl1KRWsYdL1RbhJ13om25gDxqvOUUgqq8/KFFafgiHRJ9WutTs20q31CWHamnWUkLG2g3DlhGMlmYKWJyAQFHTJAO+opB0FLQAUUUUAFFFFABRRRQAUUUUAFFFFABRRRQAUUUUAFFFFABRRRQAUhz2paKAOBl1Hxz/wk8mkJd+HgfsxulZrOcgJv2gHEvX3xU2ofEWxjs9QNmkwmjguGsbm4gIt7uWFGZ1U5B+UqQc7c4OCa6A6QT4qGtef8v2L7IYdn+3u3bs/hjFccnwrjha9VL+1EU0U6Rt/ZkXngyqw+eY5Zgu44C7ewzjigDrND1+LUYNPgmbGoz2Ed5IiROECsB0Y5HU9NxNbtYelaVf6dcW8b6kJbGCxjtxb/Z1X94uB5m7OeQMbenvW5QAUUUUAFFFFABRRRQAUUUUAFFFFABRRRQAUUUUAFFFFABRRRQAUUUUAFFFFABRRRQgCiiikgCiiimAUUUUAFFFFABRRRSuAUmKWii1wEPSkp1NNSxoKKKKkApc0lFOIhRS0gpatAIeOaWkbgc0tCAKKKKYGL4VUJ4asQOnl5raFZHhldnhrTh/07qf0rXFD3YMKKKKACiiigAqjpuqWOq2YurKYSwliobaV5HHQgGrrfdNeRaL4Wvbi60uLVNIle0htLnesyZXzCcLkH2Jx+FAHrLhTyANw5HFczpMugeFrSbTYryeRkvFimaYPNK88oDLuYDLEgg5/M15ld6Br7WGnmfTr26u49PSPy5rVp0Zg5+UOrK8LD+9kcdx327vQr2PVNSFpos0Tvq1hMDFCdhiVE34bofn3E/XJzmgD0nTZtJuoXWwEBjtrh4Ssce0JKhIYAY6g55FNurvSLLUYrefyY7vUdyIvlZabYuSCQOcDPWvOY9Nu9KmWa30a622viGaZ1gt8uYDny2UDkrgED8veki0S8l1PwzfSaRdADUbtrgSQEvGjbjFuxnADsGHpjNAHpFlNpGtWEd/bpBPbzxbA7w4LJn7pDDOM9jVz7NaDH7mHiQyD5B9/u31689a8cg0TUINItV1fRtTu4zozRW0cCMTb3PmMckfwNyDvI6cc4q3f+G9SurS+lu9Onnv4NIslhkALEzj/AFmwj7zDHP196APW44YIVIijRASWIVcZPc1gy+JfDdjdXczTxoYpPJurtLdzFG4wNskwXYpGQCGbjvSaNHHFrWqyG11CO6MNsJp7gnyZSEODFyemSG4HPrWLaz3ml+HLvSD4dkn1ATzLFA0LfZ7oPIWEry4KAFTuYEhs54zgUAbktz4fsb+RRpj/AGmBhukt9Klk2sQG++kZGcMO/etWW4sbeW0spTGjyttt4tvUou7jjjAGa5SUSxa5qDtrGv2gadcW9npqywkCNATuNu/BKn+LgDtWj4i0251TVtES3nu7ZEllaS5tQu6MGMgcspAyeOlAEt3deF9Kd7i4isYZYblIMrbAyecwDKqgLuLEMCMZP5VNHr2iS2E8ivtitZUSSF7Z0kjkYqUHlMobcSy7eMkkYrmodJvNG1/7bMuoalaw3zF5pYxJLta2iUSBUUbsEMvyjIyetU9d0+fWPEf9sJpN42npHBb/AGhA8N1E6s7/AGhEKbnCbguCOdzcEdQDq5Nb8OvYSiQAxCdY5bZ7KTeJX+ZQYim7LZBHHOc0tvrXh2ZJrVNibXjtpbeW1aJlL/cVkZQQD2yMVyD6drV/eyJbteNCL2zaHVriwSK7O0PvDrsUMqZGCyD77DnrWtqXhu6tLm0vGu7zVLy51GyWaSSNB5UMTuwwEUAAF2JJyeaANiy1zw/LcNpNpbyrICpe3/s2aMJu+6WBQBQcHBOM4q3cXui3xv4bn7PcHTQHuEki3+UCu4HBHdfSsiwtri18d+KL+W1m+zPaWflOFJ80oJtwX1IyOPcVzKaT4isbd76eyikl1Oyu0uUgV2kWWRWljD+gU5jBA43gelAHocNlpF5p1u0dnaS2jKJIQYV2gNzkAjjOaqWWo+HIrO/vbM2kUGnSSxXUkcWwRMgBkB47YGceg9Ki8M36PpFhYGC9imgtUWQXFlNEMqoBG5lCk59D2NcpDpGoRahLa/YJJLTWb24S83L8kaR3cjgt7SxOy5/2VoA7iz1PStTlaK1kimkaGG8ZfLPKPny3OR32HHcbag0/X9C1S+jSzuoJrqWJ2TCkMyJIUbkjs4YY9ia5rQVudD1mO6vrC7W3udEs4EeK3eTZLEZN8bKgLKcOvUAHB78DJ0bwnqq28A8trbUILN7m1mdSVjla6lkEb/VX2so7Ej0NAHbjU/DbWbuptngIuCwWAtkI4WbgLk4fbn1NR6LqPhifUzBpMdvHe+SZCqWhiYx5XnJUZGSv5iuU8NJqWmW1tqF1ot/vjh1eV7VELSAyXcbxp6FmAJHOCBnpzXTeGoEBmuLzz5NWux5lzM1pLCqqPuxoXUYVQcAdScseSaAOpooooAKKKKACiiigAooooAKKKKACiiigAooooAKKKKACiiigAooooAKKKKAPM9O1/WLzxfqFncT689vFqbQR/YrS3NtHGGxiV2XePcqc454PR1p8UJrzUPsNvoqTXErXEcMcV3vO+FS5WQ7NgJUcbWc5K5C5rt9L0Kz0iW/ktfN3X1y11NvfPztjOPQcdK5sfCvw6uwRyakgjM3lqLx9say5Dqqn5VB3N0GTk5JoAs6J4sude0s6lY6Q5tWnjiiZpwCysQHkII4Vcn1zg4xXWr0rn7TwZpOnmVbL7RbQyXENx5EUu1FePGNo7A4G4d66EDAoAKKKKACiiigAooooAKKKKACiiigAooooAKKKKACiiigAooooAKKKKACiiigAooooAKKKKQBRRRTAKKKKACiiigAooopWAKKKKACk60vWgUmgG4pRig9KSp2AOM0vFJmjNO6sADrTs02ihMBTzS0UVSAKKKKYGV4a3HwzpRYgk2cRJXp9wVq1leGjnwvpJ7/Yoen+4K1aACiiigAooooAa+Qh29a4S1+I/mx213NoN7DplxcLbJemSNl3ltoyoO7rnt2713jfdPevLLP4YXVjDpN9b/ZU1q21FJrmX7VMySQAnKqCMK2Mc7R3GeaAO2j8Y+G5tRu9Oj1e2e8sld7iENlkCcP9cYOcdMGk0/xn4a1VbtrHWLWdbOLzrhlbiNMZ3E+g7+nevPbj4d6nptleST3CT2dlDdSxObqeWSTKNtAh4RG5+Yjfu9OSakg8F6x4l8L6YLhtPsIoNJWK18vezysxjkAmBHygeWAQC3LMfagDvrPxn4Zv9Omv7XWbR7WGRY5Zd+AjMQq7s9Mkjnp+VVtG8baRr2uXWmWLtIYIRMJsDZKvGdo6/LuXOQOoxmsOTwfrep6jLqOoJplu8stoj2lu7uhiimSRyWKDJIUgLtx0561t6dot5Y+NNU1MJbfYbyCJY9rkOjIAApXbjB55B7DigCrceO0tr2+i/se9ks7Cbyrq8j2lIjkc7c7j1zwP6VrDxXoA1K105tTgF5dAGGEk5fKhgB74IOPcetcvd+F/FRm12zs5NIjsdXuTM1zK0jyxKcDAjCgE4HQsPrVS68C65L4hsZIpIGsLG7tJIZDcuhMMQUFTGq7TIMN87EkhsfKOgB0Gm/Efw3eaO2qTXq2Vutw1vi4I3F+owBnORz6464roodW0y5nighvbZ5pYBcpGJBuaI9JAvXbk9eleZx+A/EVtBZmNLV5LC6umVFu2j8+OYg5DeW2wr0xg556cCut8LeH7vQBaW0lvpxgis2R7lSxnEhkLmMFh/qhu4569hQBPfeKksdWe1bTL17OKaKCe+TZ5UMkm3aCN24/fXJCkDP1wWPiuK61KO1k029tYLhnWzuZ1QJdFQWOwBi33VLAsBkAke9TUNI1fUPESzXVrBdadBcRy2kTXzRKhAGXZFiO9gckBmIGBjB5pthouqvfaPDe29tDa6IXaGaGYsbjMTRLlCo2/KxLc9cYyOQAXh4t0+XQ7nV7VLi7top1hQRKA07sVUBAxHVnA5xU39vSjQ5tRm0i+tpY2CJaTtF5kjEgLgq7L8zEAZb61X1nQptQsryM2drd776G6S3uJHVJAgj4JXocoeoYdMgg1QtPDF3NcWks1vBp9pHqB1E2dtJlQwiVEU4AHLbpDgYyB1PJALUfjW2CTzXFhfW1qsBuLaeRFIuowVG6MBieS6YDBT8w464lj8X2y6bqd1qVld6dJpsIubi2uNjOIirFXBRmBB2OBznKnjpnPg03xKEgMcOnw3Om2RtrdzOZEuWLRnJ+UFBtjI74LHrty1HTvC+q2883kWMFlYXt3by3FrLePcsojLM7bm4O8+Wm3OABnjOAAalj46sbqaAzWN9a2k7vDFeTqvlPMgYvFwxYFdsgyVCkocE8Z09H8QnVrlo/7K1C1hZPNguLiJRHOmQAVIYlTyDtYKcHOODjnn8P6vrNxINcskfa1yltcx3QWO1SQFQyxqAWbacEsSQScEVP4X8N3emarBOdNtNOhgsvss32ecym8kypWQkgdArct8x8w54HIB2+0Y6Um0elOooAbtHpRtB7U6igBNo9KMDOaWigAooooAKKKKACiiigAooooAKKKKACiiigAooooAKKKKACiiigAooooAKKKKACiiigAooooAKKKKACiiigAooooAKKKKACiiigAooooAKKKKACiiigAooooAKKKKACiiigAooooAKKKKVwCiiimAUUUUAFFFFABRRRQAUUUUAFFFFK4De9FLijFIBMUEHNL70DmhIBo6YpcYpaMUrAB+7Sik9qWqQBRRRTAyvDbI/hrSmiO6M2cO0+o2CtWsfwrn/hEtG3dfsMGf++BWxQAUUUUAFFFFACbh0oyP8iucuPAPhS5ne4m0KzeV2LOxTliepP51yU0PwkW/NpKukR3CSGJkZmQBgSCDyB1BoA9Q4x7UcVyY+HHg1l3DQ7fBHZnx/OmH4Y+DchhoqqV6FZ5B/JqAOvyp7ijco7iuGtvAPgO7ubmCCxWSa1cRzKt3PmNiAwB+f0INLd/D3wLZrH9psxAJXEUfmahMm9yeFGZOSewoA7jj0o4HpXGf8Ks8Gnn+zbjPtqFyP8A2pSH4VeDT1066/8ABndf/HKAO04/yKOPT9K4v/hVPg3/AKB13/4M7r/45S/8Kp8HH/mH3f8A4M7r/wCOUAdnxRxXGf8ACqfBw5/s+7/8Gd1/8co/4VX4PXkafd/+DO6/+OUAdnx6fpRx6Vxn/Cq/B4GTYXf/AIM7r/45Sf8ACqvBwH/IPu+f+ondf/HKAO04o4rim+FHg/A/0C7/APBnc/8Axyqv/CtPAv202Igl+1+WJTD/AGrceZsJxu2+ZnGRjNAHf5GaOPSuFl+FfgqGJpZbS5SMdWbU7gAfiZKF+E3g6RQVs7wg8gjUrj/4ugDutwPGaNwrg7j4WeDLO2luJ47uGGNS8kkmpzKqKOSSS/AAqH/hXXgaOwF+XmWzZQ4uG1SXyyp6HcXxg+tAHoRYDqaNw59q81s/Bnw7v5xBZagtzNjcI4dXZ2x9A5qGPw38NJH2JrUDOxAwNaySeg43/wCc0AeobhjOeKNy+orzzUPA/gjR4Uk1K+exjfIRrnVHjVvplgDUp8EeDIdRi0172VL6VN8dqdScSOvJyF3ZI+Vuf9k0Ad9ketGR6iuOPwy8O4zi/wCP+n2T/GmxfDnwzcIHia9dD/Et9IR+YNAHZ7h60bh61xUnw68Nxuis14CxwoN7ICT+fNNtfAHhW/iZ7aa6mRXKM0WoOwDA4IyG6j0oA7fNLmuM/wCFX+HMk/8AEx54/wCP+X/Gl/4Vh4c/6iP/AIHy/wDxVAHY5HrRuB6HNcafhh4dx11L/wAGE3/xVQz/AA48M2yp5tzqMQdtiltTlXJPQD5utAHcbhRkVw8nw58OQYMt7qkYJ4LarMuT/wB9U1Pht4enX91f6y6dDs1eYj/0L6fnQB3WRRkVwp+H2gebGn9sa0Hlz5a/2xMC2OuBu5x7UL8PdBknkhXV9cMsQG9F1iYsgPIyN3GRzQB3W4ZxmjcPWuIl+H2j26h5Na16HJChm1mYc9hndUp+Hmn9TrXiT/wcz/8AxVAHZ5oyK43/AIQKyC5/4SDxMAehGtT4x/31Sf8ACB2WAf8AhIPFGD3/ALbn/wDiqAOzzRXFnwPYKyK3iTxMDJwgOtzjd9Pm5qUeAbQD/kP+J/8AwdT/APxVAHX0m4eorin8GaYkPmv4m8RLF3c67OB+e6pP+EBtCePEPigZ7f23P/8AFUAdjketGR61xjfD+2PTxH4qHuNan/xpv/CvYM4/4SnxXjH/AEF5OPegDtcijcBXFf8ACv49u1fFPisAjGf7Wf8AqKkh8B7Nxj8WeKfmG07tR34x6blODQB2OQaNw4561ycfhG5iOU8XeIwSe80L8Dj+KI1L/wAIreMGJ8YeIAG64a27/wDbGgDp8ilyK5xfDl/ECf8AhMNc9SWS0P8AOCnDQdSx/wAjhrX/AH5sv/kegDoMj1pa57+w9SyR/wAJhrOev+qs/wD5Hpv9iakVBHjDWsZxkQ2Z/wDbegDo80ZrA/4R/UyP+Rw1v/v1Zf8AyPTToGq9vGOsj/thZ/8AxigDoc0Vzf8Awj2t7uPGeq7fQ2tpn8/JqL/hHvEPbxpqP42Vr/8AG6AOpzRmuUbw74lJynja8A97C2P/ALJUbeHfFmRt8dTj13aZbnj8higDr80ZrkP+Ee8XbePHMmcdTpcHX8ulRv4e8bZ/d+O0A/29GiJ/RhQB2WR60ZFcWfD3js9PHluProkf/wAcpP8AhH/Hn/Q92v8A4I0/+OUrgdtRXFf8I/48z/yPdp/4Ik/+OUf8I/48/wCh7tf/AARJ/wDHaYHaZHrRketcV/wj3jw/8z5aj/uBp/8AHKD4e8en/me7X/wSJ/8AHKAO2zRmuG/4R/x8P+Z7s/8AwSp/8XR/YHxA4/4rizP00Vf/AIugDuaTIHeuG/sH4hZ48b2R/wC4Mv8A8XS/2D8QRjPjSxOP+oQo/wDZqkDuM80ua4c6J4+OMeL9P47DTBz+tSLo/j3HzeKrEn/sHAf1oA7TNFcYNJ8dd/FFj/4Lx/jQdJ8c9vE9h+Ngv+NFwOzorjBpPjvPPiiwx7acP8aP7J8dn/mZ7D/wXj/Gi4HZ0Vx39k+Of+hnsf8AwAX/ABo/snx3jjxPYD/uHg/1qgOxorjRpHjzv4p0/H/YOH+NB0rx5njxNpw/7h3/ANlQB2WaK4z+yvH46eJtKPs2mnH6PSf2X8QRnHiTRz/vaa39JBQB2maQEHpXHDTfiAOf+Eh0Q89P7Of/AOOUg034ggY/4SHRD2505/8A45SA7LcPWlzXFjTviGrEjXdBPpu0+Tj8pK6HRItYhsWXW7q0ubrzCVe1haJAmBgYJJznPekBpd80uaSjFACDrS96QdaXHOaFsAY5oI5ozSdTQAuKWg9KKaAKKKKYGV4bVk8MaSrY3CzhBx0+4K1ayvDSlfDOkg44s4c4/wBwVq0AFFFFABRRRQAhwBk9K8KVdUPhDxVcxXFi+krqlz9ojdf3rZkXO1iCFwCMHBwRXuxGRimeVHtK7V2nqMdaAPD9a1W5i1VrWPXW0iystPtZdPEt5MpaFowN+yMEStuyvPXGBnqLfifWbu18SXLz+ILr/RYLbNja3clrMHcJ8yI0ZjlyS3yt34OOh9iNrAxQmJCU+6SoOPpStbQu6u0asy9CVBIoA8t8QanqLadr0lprUmmB9ZhtjLcCVlhU20R2kpzCC7D5hjnIyN1c1f6kbzS9Nt7m+1YRWfiCCGa8OomeAK6szGOXarEqFDDcCU3jB7V7wbeIhgUUh+WBGQ31pv2S38vy/Jj8v+5tGPyoA8W8W+Jp7XXbibT9ZvYbi1vordbWfUGAfAG7ECoAVOQdzMSecDpTtTvtVXwt4s8Rxa/qkN5pWtzwWsQuSYUUSoo3J3GG6HIGBgdc+ztaW7li0MbFhg5UHI9/yFBtYCjIYkKOcsu0YY+pHegDyuPVxd+KL5r/AMTahY6rDra2dpp0TkxPCGXaGiGA29Wcl85HB52jNHRdd1bUvFEMn/CRRx3q6q8EtlJeSfNErENGLdYyoIA4ct259vYvssBnE5iQyjgPtG786PssHnecYkMvTftG786AOH+IOrxWEmlafPqN1YJemZjNDeC0jARQfnm2sy9cAKOSecAVw7eKNVvvCWnGXxA6/vbk7Vu2tZbpEI2BbnYV3AkcNjIIz1r3CW1hnULLGjgHIDKDj86ZJYWksXlSW0Lx5zsaMEZ+mKAPGtS8V3F94c0i5/t26igMNw7JLdCymuNsuwbZ1XynZeBtJUnOTyatQ+I11i60+LV/E+paXYGyW4t5hKLd7l9xXJKjDdxt6NwcZIr1ySxtZkRJbeKRUOVDoCB9KJbG0uFRZreKURnKB0DbfpnpQB49D4g1XUorEeK9cvPD9t/ZrTQXEWYDdTeaQrEjhjsCExdSX6cgVevtavbO6urn+1p5mXwzFJ9sjtPLd3aYgSCNvukg9D0644r1OWytp9vnQRy7Tld6htp9s9Kc1rAzMxiQsy7CSoyR6H2oA8Nm1i51Hw14rtF1iW/s47OGVM3gucOWUkbwo9wVHHp61Z1DxBeJcfY7fxTDaWtnYwPZXU+pCFZyyNmTiN/PAZSu3j7nfkj2VNOskQolpAqFdhURjBX0x6UjaXYOsSvZwMsQxGDGp2fTjigDyLxPr11dW+tWGq6+lrJDokLWsEboseoSyRt5gCsAzKSAoHGA2eOa6jUCV+CcIJ5/sm3GRx/AldxNYWlywae2hlYAqGeMMQD1HI6U42sDQeQYkMOMeWVG3HpigDyDStN1Cx8U+DP7RttGijnWRoJNLszHMdsOf3rM3OcjkDk54543dJ0PR5PijrVv/ZdiYLe1t3iiNuhWNjg7lGMA8dRXoTWluzRM0MZaLmMlR8nbj0pVtYFnadYkWVwAzhQGbHTJ70AecfF+yl1PTtLsLeMPPcTSJGvYsUwB+eK5a3vJdS8Y6X4ogMwa5E8ECsMHdFYMWOPeR2H/AAHPevb5LWCZ43kiR2jO5CyglT6imR6fZwmMxW0KGMkptQDYT1x6ZoA8p03xdcasPBukQ+IHe7vftMeo+Q6mVR5blS3BKsMZHTpWPomuvp3grQooNZmtYrm/uhdCOSKNY1VwAGlf/UjlXPBLF+OoFe2R6XYQuskVnbxurFlZYlBBIxnOPSmHRtNMYT7DbbA28DyVwG9enXgUAeQW2pXmtReBtR1K/aRm1eaESlkUMFJ2knAGWwF6DII4ya0I9entLXS7L7emm2mpatdxT3cKxRFQp3AA7doLH5c43EkHPBr1L+y7DZGn2K32xv5iDylwrZzuHHBzzmlbTbJ7c272sLQk5MbRgqT64xjNAHl9p4n1q90+0t4NYkZH8Sf2fBqESRlri12MQ3KlGPQ7guDx71VPijXo9Bu7d9bBe31+508PLLFDcXEMZACxuy+WH7ktj2IOK9bXT7NUjRbWFUiO6NRGAEPqPSmS6Vp80DwSWVu8MjmR4zEpV2P8RGOT70Aee+HPEV7rfh20nbxUbVl1sWyyz20TPcpjItsg7GY5x5igZK9OtXPilcQ29t4WluZY44o/ENq8jyMFVFCyElieAAB+lduul2CQRwLZwLFE2+NFjACN/eAxwffrT7mxtb2NY7q2hnRW3BZYwwB5GeR15P50Acd4q1rwdqvhe/1CWTR9cj0xPNEYkSdUdvlTcATjcePzrCn0jUPC/gOy0uz0+6kfVJy+qnT7bLRIwHmCNVwFOAqD0GTXo6aJpaQSQLp1oIZceZGIF2vg5GRjBwau7BnPegDxHSkMPwz0bXbaCQSaJqhlK4wZYWlw6qfTDAE/7JHPftfBtzZQWNzruoTW9vNr+pObdpmCNIuSkMYzjJ2rwB1zXYrptlHZNZJaQJaMpVoFiUIQeoK4xg5OfrVe80S0u4bKExokVnMk0KLEmFKfdAyDt444wccZwTQBzPxOuIYNC0wzuiIdVtss5wAA24kk9AACfwq3rGq6Nr2gX7WHiZEjso2nnm028Usi7W++V3EDAJ9fl46V0d5ptlqVv9nvrSG6h3bvLnjDrn1wfrUFv4f0eziuIrXSrGCO5QRzrFboolUZ4YAfMOTwfU0AebXUMUng74faZcjy7C+a3E8KEosrGMMsbYPOSScdyoNYtlFbXuuWfh5vn8KnXbxShkxGSkamOMc8pvJOMEEnqTzXs82j6bcaeunTWFtLYqoRbZ4laMKOg2kYwOKil8PaNNpq6dJpVk1ihytsbdPLX6LjAoA8o8PEG/8ADkK5a3ttYvorYE7tiLswFPp147dK9etL+y1G0FzZXUFzbsSBLDIHQ44PI49qiXRNLiFt5enWq/ZMm2xCv7nPXZx8v4YqPRNDttD0wWNvkx+Y8pyAPmdixwAAAATgADAAAoA8U8Clbq70K31yB5tElluJNM+RfINz5r7jIDySCCq54+7gcmvStRtWh+JOgztczyLPFdbYXI2QhUQfKAO+ec5NdC3hzRGsI7BtJsTZRPvjt/s6eWjZJyFxgHJJz71caxtZLiK4eCNpoVZYpCg3IGxkKcZGcDOPQUAePbI5tWt9bd5Tq8ni77EJVdsmBWIMeOmwKO3oMk1cjtrDTvGmg3+lyzz21/dTxy3/ANraWW5bbgxyIwACq2MdcY6DrXof/CJ6H/wkDa6dNgOpMoUzkc8dGA6Bu27GccZ4ptr4Q0Gx1ubWLXTIYr+b70qjp6lR0UnuQAT3oA8UhuptD8M6o0il9N1uSaBV2giO5jbeCe+HTI6E5XnjmvcfD91bPpFnbRTxtNDaw+ZGrAsuUGMjtkc1C/hPQ30aXSX0+FtPlkMjwHJBYtknrkHPpRpHhm00nWtR1SEkS3qQxbAMKiRLtUepPJ59MccZIB5Xrutf8Ix8Ttf19I1YwvHbsnTeXtCyA4HA3wrz+OKf4X+0/wDCqPFV3bX9zZz2VzdyO0AQGZo4FyGJUkAlckrtPPUc16Zf+CPD+qSXz3tgJmvpIpbjMrje0Ywh4PGASMDg55zU8fhbSItP1SwS0ItdVllmvI/Nc+a8gw5znK5HYYoA8+1z7Tc6V4C0dd9413BumtXuGgjuFjhQku4ywxnd0OeeMiubl8Yvb+Bf7Am1KS1v3+0u0dw7M6xpkRW8UmW3MzbQDnhQ3AyufYtQ8IaJquk2umXlkZLW1CiBRK6tGFGBh1IYccdasJ4d0uPQX0OO0RNNeFoGgQlQUYYIyOeQTk5z70Aeb/brS10zwL4shuFkjgSPTL+YZxtZNrFz1wjhvxNWNJ8Ja5q/gqK5tdQ/sy61C9k1WRWXeWLfNECc8HcEYkcjkV31z4a0q78OjQJ7UvpgjSIQ+a4IVMbfmB3cbRznPFaNrbRWdtHbwrtijUIi56ADAH5CgB0KNHEiMxYqoBY9T71JRRQAUUUUAFFFFABRRRQAUlLR3pMAooopgFFFFABRRRSYCY5opaKSQDaWlxRilYBtGKWihIBaKKKpAFFFFMAooopAFFFFMAooopMBuKXFA60tKyAbilBpT0ptJ6bAFHekGelLTQBSikI4pwoQCGlooprcAooopgZfhw58NaXxj/RIv/QBWpWV4cbf4b01sY/0aMY+iitWh7gFFFFABRRRQAE4GabvB6HI9aVuVOOteA+de6No+tscyaVrct1bFQMiG5UsyE+zrxwOo5IGKAPfgwIyDxRuHrXmVn4j1KC08Q28d0ipp2k2L2g2DKO8bFj05/g/yabdeIPEl9qmopZa5p2mW+mWVtMxvLcFZmkXJ3Nn5QDjOB3HrwAenbxz14pQQa8S1HxPfaP408WvpqbrzUJdKt4ZIwHEZaCRiyqxUMcLgAkZJBPpWja+N/FCKuh3kZh1K6vYreDUbmGKPyQ4Y4eFXcbsIQozyDnPynIB65uH+RSbxnFeR33jLxRYDUNEjurW71K1voYBfxRRgvHJGXwkLuodwVwRu7+26pLfV7vVL3ww2oXP2q7h1SRJd9s9tJERGh2umcbhuP8AeX0J60AeriRSM54p24V48+ra/qs3hjVrzUbZ7C81pFhs4I9rRbWdeXz8wwGBBHB24Pan+FvHHinV9es55oX/ALKvbh4fLa0REjTLAbZBIWLjA3ArjhuvBAB69kZxnmjcD05rh/Gms6va3ltZaNqEUFyYnmeBLQ3E8iggDCnCKo+bJZhnt6Vz2j+K/Fniy/sLLT7yy08zaMl5NJLbmQlxPJGxUZGN2wHByACepwaAPWdw9aQOpGQePavKtH8a+IPFqaVZ6bcWen3zWM19czSxb4nCztCqqM5GShY+mRzWx8Pbl5/hJbXNxOQxiumeVmJIHmSck+w/lQB3nmL17etO3DGc14RYahq9jp/hTTbyWZ4LvUrG+tbgZG+N/wDWRMc4bazr7nOSOldR/wAJnqy7AZotzeLzpAxGObfnj68fe6/nQB6eSKRWDdDXn9rruv6hf/2jFqWlWmkLqZsjaXTYMig7flkx/rCeQuO+M8ZPN6d4m1eysLXTtNaU3d7qN4xk8kzsEj2/KqkgEncD14A6c5pgey7gTjNG4A4zXmFj4s8T63eafocK2+n6jtmlurqaLKyRxkKBGuThyWBZT0A98VTtNe1nXfFXg6RrryN0t1BLGgJjkeIfvHxnDBlICj+E5IzSA9bDAjI6UAg9K8h0jXtWji07RdLuIYbrVdWvVFzMjTCNIk38BmJJOQPTjgDtW0LxNqtrp1ppVvclL26vrqWa5+zSXG1VPISMbiRuJ55AC++QAezkgDNN8xQM5GPWud0LWb7U/DEtxqFq1pdRB42yCN5XjeAQCAeuD05HOK8g0Brx7Xw7MkepWV1c38cY1Wa7cwTZZsRiMZ5IAHIAOOSBmgD6D3D1pC4HU9Oa8qPhPTpvitPojS332FtGW/2C8kBExnZSQc5xjt0rb+ITyWcXhOOCR0DeILSJsMRvXD/K3qOOhoA7vcKTeuQM8npXlP8AwmviRb25vDJYNplr4hbSmhEbCR0LhRzkjKgjnjJJyPlwc+08R6/oOneKtdikgn0zTvEF59ohmZjLMpdUCoeiBcgjr1PHHIB7PuUdT7Ubh/kV49NqOpyC6+wyRxXS+MjbRb2cxn5TjeNxJGcEhcDjjFJqXirV11XT9A1hbabULHxFYRSXNsZI45I5kkZSFDg7gF5DZXnoaAPYtw9falzXkOkeKNd0zT9ellniv7iXX5NNsllMhVLgnHUsdsA4wg9+eRWjqHjrXPDen61b6pBZXWpaZHBcrLbqyxzxPIildhbKuATznHQ9iCAemZGaXrXluseLfGGjzCG8TS7cwQmeWcWk8sEpJJWMMp/d/KMbm6nnGK9F0i9OpaRZ3zRrGbiFJdiyBwNyg8MOGHPUdaALtFFFABRRRQAUUUUAFFFIelABuHrRkGvn6fV5bHSbzUxc+Kn1KK9PkzpcyiyQBwcOzny+mQQcjJGRiuz1H4oz2GqXUFrYw3lrp8gguNjP508gwJBEAm0bGznceex9QD0/NICDXndx8Rrm38Wx6U1jbLBLdLarHLK0VwQWx54DLtaPsADuPaq0PjeTS/D8l3a2ksqyapdQPPfXsssUOxjyzhGZVOMBQMD6c0Aem5FLXmcXjfVNXk8NXNrHbW8F7evBMsd2sok29cEIeMZI5U54IHJq5ZfEZrnxBHph0+BUluntlZb3zJFweGZVTaAc9N+cdeeoB6BRXn2k/ES+1G20e+m0JINP1S5+zRSC93urZPJTyx8vB5z26cjNnSvHN5qcMWpLo6LoUkkyfbhd5KLESGdk2jCna3Qk/KfbIB3FISB1Nee+HvifHresWVi+nxwre7vKaO5MjRkAlRIuwAbgMjBb3xzTdb1650f4i6tctJPNZ2Hhdr4WYnKxs6yuc46biFA3YJoA9EyB3pcg152vj7Vri3WNtCSylvNNkvbKQ3gkGFBOWATjjDDr1AOCSBn3nxVk0LStHiu7S2udSurJbqTdeiFPLK/KxbZje7BhsAIGDk45IB6pRXn9l8R5dYXSf7E0Ka+kv4nldPtCJ5ISQI+SeCAT1B54wOeFtfiJdTSW00mhmPTLjUBp4uxdbsSEgAldnTnr6j6EgHf0ZArzpPiZONJ1HVpvD0sWnWYKi4a7TbLL5ioEAPI4O7djAANYOo/F27vvDepzaZZxW13ZtCXmju0njVHbGRx8xzhSMcbwexoA9i5znIxRuHrXnHiT4oyeGb82l3oil0gjlkX+0IlkywzhEPzOBggsBjI7Dmqtz431mKTxhLcWlxBZ6bEssMkM0O+LhdoGVYEupL8qdvQ89AD1KivPrv4iz2ttdT2OhXWp2OnRj7fexzxqInChmXBxuIBGccDvinX/AMRp4L7UYbDw/PfwafFHPcTpcogSNow+4hvbsMk4PpQB39FVrC8S/wBPtrtAQlxEsqhhggMMjP51ZoAKKKKACiiigAooopMBM460oIPSmMu9Spzg+hxTlGBiktgFooNFADe9OpO9LQAUdqKKYBRRRTAKKKKACiiigAooopMAoopCaQCnpSYNLSE0ANA5zSAFW68elOHWgjnNC1AdSHtSZ5p1CAaCcYp1IRS01uAUUUUwMnw0pTw3p6nqIF/kK1hWP4Y/5FvTxnP7lefwrYFN7g9wooopAFFFFACHJBx1rIbw1pDaXLpp063+xSv5kkBQFWbIOSPXIBrYooA5698FeHdSuYp73RrO4kijEaNImcKBgD8B09KxfHWnaHpmn2+sXPhqy1K5t5IoIhKRGSCdoBbacgcYByK7uuM+Jbf8U/Zpx+81G3T/AMfz/SgDJuodau5NRe4+GdpOdQ2C6LatEfO2DCZyvYE46YzUENpq8OiyaMnwtsxp0r73g/taIqWz94/LnPTnrxXp/aqGsXzabpVzeJEJTDGXCFwuce54obtqNK7sjzh9N1IaMNJ/4VNZNZbvMMS6rCPnxjduxndjjOc44zinWcOuabFaQ2fwmhiS0laaHZrUI2yEYLdMkkADn2rU1DxNNqWhahFG4RlSNlubORxwZFGAcA557cHn3rWm8RXllFei4sUaW2hWZI4p/vgnGMkAZH61HPE3+rVLfp93+Zx0Wn6vDqjanH8ILdLzzRMJV1qAEOOcjjA/DHSnW1rrlnrB1e3+EMCXzMW80a1ASpPBKgjCkg9QK6i18ZSXMMoitYZZRLFFE6ykROXzySVyANp7Gpb7xLqWm25a90yKIicRecblfKKkEhh/ETkY27f5U+dCeHmnZnM6sniHX5reXV/hSl01vnYW1uE8HqCONw9jxT9O/wCEh0h0msPheIJ0iNup/tuEkRb2faD/ALzE+1dJZeKpLmK1le2jWKW7a0eRZCQGxlSOOh98YqNNXm1HU9EleGeBLhrgoqzkK6BflZlxznqPTg+1HOtweHqJ6r+v6RycumatcafZ2dx8J0e2si7QRLrkR2liSwPTcDk5ByDnpWlZXviix0b+yoPhkY7Pa6+SutQFTvJLdeeSx/Out0HVrvVrQ3U1pHBbsP3ZEpZmwSDkYGBx+NUYdYmTwne6z5v7yYySQB+VT+FB244B/E0OVifYz5uXre3zOeuDrksGm23/AArEvDprRtaBtYgUxFMYwQc8Y79cDNVjo902ry6ofhjKL15luBKNZix5obIfaHwDnk4HNbNhqc//AAjmtWj3rXFzaws63CPkkMmRgg9QciqWk3t7DqGmMZtWjS4AEpv3DRS/LwI8ZIPPHT3PGKn2qvY2+qS112/HS5Tj026h8Qf22vwwdNRMhl8xdVhxvJPzbN23ccn5sZzSy6TdXVilhL8M5TbJM06sNYiDo7csVYOGGeOhxW3ptlf65Zrrceq3UN28hMcPmEQKqtgKUHXIHP1+la9lLNb+J7yxd5WingW6QO5bafuEDPQcA49TVKV7GUqVm1fVbnH3Ghy3OmWmnyfDKRLazLNbrBqsUTITwTvVwxJGM5PJHerJtLtV0tV+G1yg0ty9n5eqQr5RJBPR+ckc5zn869IApaoxPLpdIluNPW0f4cXnkJO9wo/tZA4kb7xDCQMM+mce1RvoRfS4tPb4a3n2aGVpYgurJvjZsbiriTcAcDgHHTivVcUmKAPP7S71Ww0U6TafDq6hsfLaPyo76EZUjB53ZJI75zVAxXQ0mw0wfDbUfsenzLcWka6lHmOQEkHO/JPzN1OOa9PxRtFAHnf9raqNfGt/8K91L+0Ps/2QzC+j5iDbtu3dj7xJzjPv2pNW1XU9ZazN98PNUmNldJd25F7GuyVM7WOGGep4ORzXopGaAAKAPK2MrW80L/DbV/LmvzqUirfpk3OQd+RIPQcDjjpSTEy6TqWlv8N9aaz1O5a7u4xeKPMlZlYtuEmVyVHAIHHSvVcUYFAHkt20N7a3FvP8NteZJ71r+QLdY/0ggqXBWQEcdgQPbvTbSK0sra3hT4beISIL4aijGUM5uBnDs3mZb7x4PHPTmvXMUYoA8icW0seqQS/D3xI8GpzfaLiJpAU83JJdR5mUYk8lSM8DsKWOKyTS7vTz8PPErx3bo9xLJKGlmKHK7pPM3EAjOM456cmvXMCjb9fzoA8o1byNb1Br268D+Ko7h4xDK9vL5Pnx/wB2QJINw5+vAGa6Cz8WXFjZQWtv4I8QxwwosccYgjAVQMAD5+3Su32/WjAoA5IeNbojnwd4kH/bvH/8XSjxrcc58H+Jf/AaPn/x+uswPSlwKAORPjW6x/yJ/iXtj/R4+f8AyJS/8JtMvB8IeJv/AAFj/wDjldbiigDkT45kHXwh4n/8A0/+OUf8J1Jt3f8ACIeKD7CzT/45XXYpNoznmgDkD4+devg7xVn0+wp/8cpv/CfSH/mTfFf/AIAp/wDF12OKMCgDymSfTpfDV74ek8G+MWsb2QySj7Mm/JbccHfwMgDFMuxp2oak9+/hjxxD5zIbm2hi8uK4K4CmRQ/JAUd/wya9Z2ijaKAPJJdP0q41WS7fQPGot7i4+1S6eI/9FebO4uyZyST15x+QqeTS9MawitodJ8Y2kkNzLdRXVvDsljaQ5cAjsenSvVMD3/OlxQB5bBpulWq6cIdI8WJLZ3pvTcG3zJPIcbjKxBzuAAOMH6VHa6XptrqVveR2HjFvs1w1xBbPADFGW5KhcdCe556c16Dr15LY6LdXMB2yRrlTjPOa5nStd1GXULVP7UttRjk3NOsVoYvIUAnklj0JAz3weOeJc0tGawoTnHmW3+RmWlhpllo2jaZHpPinyNIuvtcDG0G5myxw3HI+c9AOlQ2el6RZXyXX9leLJoYJZJrezmtd8ELPncVUAH+Ink+tdVaeMYZ508y1kitpciKYurbyO20HI4zS23ik38MjxWc0aFHaKYfvFJXscdD3wcelHPHuP6vV7HL6NFp2hXkFyln42uUt1YW1rcQO0MAbP3UAHQEgZzx+FSasdK1fVb++n0bxasl9pZ0qVYtPIURMSdwypIb5j3xz0roV8UyW1pp8bW0l5ez2qzuI1CZBHJAzyTyQB6Uv/CR3TeI47T7I4tHs1nKlcSrknJIBzx0xjOaOeIewqdjmmbSTLp7NpHi//QdPbT41/s1sGNl2Fj8v3sdxge1Zy2WnwrZPBH47hvLWPyFvI9PZZTB1ETYj2lR2+XI5rvIPFayTSxT6dc2zCAzxCUAF1HXI7H2NFv4rgmuY0mtZ7eGWEzRySdGAAJ6dBjufQ+2TnQvYVOxzOn6hpunatbagNP8AGU0sFk1mPtOnXEoYM4dnJKFixIHfAGAAK5rQLKFFt5NZtfFo+zag17FZR6XK0G8fcc4iLZxngN+XNelW3i21kKtPbzWsUkTTwySLxIigE4x35qxpniMahem0ksbm0kMYliaYDbIhOMjBzkcZBx1HvRzITozSbtscajaCnhm50NbDxcLeeYz+aNJnEsblgwKMIsAggEcfnVe6tdO1LQNR0zUbnxtePqBjLz3GlXBEewgqFQRBFGRzgZOeT0x6sKdiqMzyDUtG0rVbvUZ7i88YKupRQrexxaJMonaJQoJJgJHTOBgZPpxVy703Sb062r3fidLbWIEjuIBoNxlWUKA6t5ORwuMHI5PtXqeKMUAeV6hpei3Mt0Le98TWNlfbft9pDotz5c5UAbhmA7GIUbivXirDf8I5C+vyebrsS6zax2zqNHuv3SpEYwVzFzwe/cV6XtFGKAOLsfHXhfStNtbI3d/ttYkhDPpdyCdoCjP7v2p8nxU8HQuEk1KdGIzhtPuAf/RddjtGaNopAcUfi34JXrrEg+tjcf8AxFQ/8Ln8AA4/4SBc/wDXrP8A/EV3e0UbRTA4T/hc/wAP/wDoYU/8BZv/AIinj4xeAW6eIY+mebeUf+yV3G0UYFAHD/8AC4fAW0t/wkMWBz/qJc/ltpw+L3gMoW/4SKAAdQY5AfyK5rtcc0u2lcDjR8WPArLkeI7QcZwQwP5YzTh8VPA+0n/hJLLH1P8AhXYbRSEDNIDkv+Fn+CP+hlsOf9v/AOtTh8T/AARj/kZtP/7+V1W0E8gflTtox0H5UAcl/wALP8Ef9DLp/wD38o/4Wf4J/wChlsP+/ldR5MWT+7Tn/ZFIbaAnJhjJ6fdFJNAcv/wtDwPn/kZbD/v5Sn4n+CcZHiWwI9n/APrV0ws7bP8Ax7xf98Cg2Vrn/j2h/wC/YpgcyPij4IPTxLYf990f8LQ8E5/5GWw/7+V0v2Cz/wCfSD/v2P8ACkbTLBvvWVufrEv+FNgc6vxL8GMOPEVkfox/wp4+JHg84x4gs+f9o/4VuHR9Mbrp1ofrCp/pTToeknrplkf+3dP8KAMf/hYnhHH/ACH7M/Rj/hW5p2p2eq2ourGdZ4SSA69MjrUH9haR0/sqx/8AAdP8K5/4ZoI/Ce0DA+1TYA7fOaAOyozR2pp60gFozRRikAHpSUHgUA0XATnPQYpwpKXNNAIRS4ozQDQAlOoopoAooopgY/hgbfDliPSIVsCsfwv/AMi3Y85/dCtgU3uD3CiiikAUUUUAFFFFABXGfErP9h2HTnU7cD67jXZ1xvxIydH0wDqdVth/49QB2I6VU1Gxh1Kwls7gMYpBg7TgjnIwatjpVHV786dpc90E3mNeFzjJ6Dn60na2o4puSUdzHPhGwkSdJZ7uQzoqyM02WIVgw57dAPpTj4Ws2t7mOSa5l+0KiF5ZclFU5UA49cVkXF7qaz6h/aDosyaYZMW0rqn3zg9cgjBGc9uopb7Wb+TSLmGzVRDa2SG4maRvM3Og+4fUZyc9faobjbY7vZ19LS3t+n/ANdPClkq3H766aScxsZXl3MrJnawOODzTX8JWbom6e7M6y+b9o8396Tt24Jx0x29azLvxfNprLB5ERS3gjkcySEvNlQTtC524z1bH5c1av/E9/A17Lb2cDW9l5bSmSQhnDqDgYHB578f0LxRHs8TpruX18LWa6Tcad5k7RTy+czM4Zw+QchiM9R71YOiwG506YGRTYqyRqCMEFdpz+FZt34ivUe8ntbOOSyscCcs5DscAkLxjgEdetVb7xq1pqAiWCIIApEUsnlyyhl3ZTPyfmw6HpReBPJXf9f15HRaZpkWlabFYQF2ij3YLnJ+Zsn+ZrLtvDEb2Mdhdl2trW7M0KKww6nkKwx0BJGPaqkutPYaneGG3klea+itgst2SoJj3fKMEL06Dr1p03i2aytWa7toFnW8NqdspEYwobcWxnuBjBNNyj1BU6/2d3r/X3l+bwvZNcXEsQe3Fxam2kSEKqlSc7sY+971Ha+FbW3uLeV7u8uRbAeTHNLlEIGAcADpUmi+IotY064ucIvkMyuUYspwM5BIBxg+lZ9nq95Bp1g4j+03+qytIqSSFUjGM9cEhQoHGO9K0VZgniNYt/wBW/wAixJ4Qs3mc/absWsknmPZCX9yzZB6Yz1GcZ9at2mnz/wDCQXepTptUotvAqkH5ByWP1P8AKsHStZu7dJ4/Ka5vbrU5kSOW5JSPGMjcQSFHoB+FRQXl3NdDz5J4mOtpE0YuGIA2crnuvfGMe1HMlYt0q+vM+h34I6UtYPhyaYrfW00pkNtdvGrMcnYcMuT34b9K3qtO6uck48srBRRRTJCiiigAooooAKKKKACiiigAooooAKKKKACiiigAooooAKKKKACiiigAooooAKKKKAKGq2H9paZPaF9glXG7GcVmyeH43udOmWRV+xKynCDMmV28n9au69dy2WjXFxAQJUA2kjPORXM6dr1/JqlqiajbX9uwZ7oJalDCoU98/wB7A7/TnIym43szppQrODcHpqW7Lwc9pKgbUWe3jzsVIESQcY5ccn9OQKbbeD5Irvz5NRViqOqhLdUZsqV+cj72M5qxB4zsZLhUkhlhjcMVkdlI+UE8gHIyBxxRH4pivLS5mgt5o1WGR45gvmISoJ52nAPHRsenWi0EW5Ym7b/Igu/CM9zbWcA1CICC2W3IktQ4bH8Sgn5TUp8LTx3NvLDqMqbLIWcpC/Oy8/MrZ+VueDzSr4oW2Syt3gmurua1W5PlIqlgepC568E4GaefEVwNcWD7JL9la1Ex/dHzF6nJGc47YxnNCUBXr7evYpWPgue0nErX8Lbbd4RstQmdwxuPzcnnnPWrt14XN6NOjmugYrW3kglVY8eaHTYcc/LTofFaSSzRy6fd2zx27XIWYKCUHtng+x9DT7XxRBPcrDLZ3Vsrwm4SaZFCMoGexJ6c0RVOwSniZO/6FWLw1fyWRsr/AFXzbVYGgRIodh5xhmOTuwAOMf8A15dC8NzaXdedLdQShY/LURWqxk9PmLcknA9cU+DxVbuPMuLS6tYmhadJZkG1lHXoTzgg4qfTfEUd/em1e0ubaXyhKomVRuXvjBPI4z9RjPOC1O6sS3X5WraddjbWnU1e1OrU5gooooAKKKKACiijvQAUUd6KQBRRRTATHNLRRSsAUhpaKQCcUtIRQKSeoCDrS4poPPSnUIAHWg0UdqEwFoooqwCiiikAjdK5H4b/APIpqfW4m/8AQzXXHpXH/DL/AJE6P/r5m/8AQzSA7HtTTTqSgBKKKM0gDtRRjiikMKMUClzTWwhKWkpR0prcBaKQ8ClpoAooopgZHhnjw9Zf9c61xWN4X/5F6z/651sim9we4UUUUgCiiigAooooAK4/4hAtY6Io6trVoB/31XYVyHj7/VeHf+w9Z/8AoRoA64dKq6hZwX9lLa3KkxSDDAHB/A1brF8UyPH4bvXjd0cIMFWKkcjuKT2Kgm5JIrQ+FLGJZ/3t1KZ4vJd5p2kJXOerUXXhKwunYtJcxh41jkWKUqJAowN2OuMVQ1LxhNp+pXNotmjraBC48zMkgYDkAZ24yPvYzkYqzeeI763a6aLT43gtrhYWJl+ZtwXGBjAOXHf+dS3F6HSoYjR338x1z4P067kmZ5LxBMqrIiTkK20bQSOh/lVyTw9aT2t5BI0uy7KmT5ueAAMenAFZcmtT3PlRXEBhmi1COBxBOcNnJ64Bx7H86ni8TXD3MVqbELcPfNalDIRhFXcXBxzkYIHoetK8BONdK19v6uT3fhWyvLiWRprpEm2+dEkuEkwABkfh2qO78H6bdySh5LlIZmDSwRy4Rvw7fhTY/FDvp9jcm0UG5vBbFfN+6OeQcc9OlZ761d6rNpVwsH2exlvNsbrcMGkADAhlAHB9DnpQ3C1xxjiOrta/4f8ADG62gWjzCUtKGF0LrqPvhdoHTpjtTLjw5aXAcmSZJGuPtKyI2Cj4A446cDg1kabrdxBb20dvaPcPdXM0S/aLwsQV77ivT2xwM9elOn8bra20ZuoIILhp5IGEk5Ea+WQGbdtyRkjHHcUc0LahyYhSsmbthpMVhZPaiSadZGZpHncuzk9ck9u2BxWXbaAZdOtrW6mljksJW+zzwuN23PBOQR04IIqax8TRaj4Zn1aJEAiRyUDhhlR2PcH+tZ88GpnRLS5F7dsjRGe5S2GZpXbBVUzwoBPTgYHpTbRMY1Lu7tqXB4SsxapFHd3ayxztcJOsg8xGbBPbBHHcGprfwzY2oTEs5K3X2vLuMmTG0k8dMc1zctvc33hyDWpNXvxduyIy2100cX+s2cqMDdjr7g+lXprCRdZtdBXU9QFu0TXMkjzkySHOAu70GOlTeO9jV06mzn3v8tzc0Gynsbe4a6Kme5uHnYKchc9Fz7ACtncB1rjbiK+0LR5LqS+a7axufOjHmnLxEgFJPfBPPPNN1HxOlnqFxfMy/ZbfbaR+ZJsjMpBdyxAJAUAA8HvTUlFWMnQnUk5LX0+X+Z2uRRketcfYeN4tTAS0jgmnFwkDrHOSo3AkMG29PlPBAPH5yweKbtzB52mRoj3ZtHK3G4q/sNoyPfj8e9OcSPq9S2x1RZc4zS7hnGa4q08SanbaWZ7i1F3LJfNbRqkgDc7jj7oHGAASRnOTjpUz+IXsL28lubaYTrFB/o3nBlDv2XjH1PtSVSLQ3hqibR1+R60Vzdzq159n23djNayLcQoGgmDK+5h0YqD7EYH9aiXX7q2i1W5uIY/KtpQgzKAFOFyCSAMc59ecelPnQlQk1c6jcPWjNcRN4rlv4rKSzXDfbkiYRSZSUFSeCQDjp2FXJfED3EggkguLa5gvIYpFikUghydpLEcr6jg0e0iN4aotzrKWuaHiaTz3RbBzAl4LNpRIOGJxnb6dPzGM1UTx5Ztqa2hjCq0/k7jIM9cBivZSSOf0FHPESw9V3sjrsikJFYupXcsmr6fp0btGJS0spU4bavIH4msTSb+4vryeKfVdUSQXLRokNorRABuMv5RA98t6Uc6vYI0JOPMztc4pN64zuG317Vyrx6l/wkiaZ/bV4IXtWm3rHFuB37cA7OmD6UyFdU1Zr+6t9UaD7PO0NvCiqI/lPJc4yc/pjilz+Q3Qtq5K3z67HXg06sGGe8ttfiguZg8V1BlUA4SRMbsH0Of0rdU5FWncxlFxt5i0UUUCCiiigAooooAKKKKACiiigDP1ewGp6XNZmUxCUAbwM45zWbdeHILq706cSLELQOrKqD96GQr17dc96ueIr2XT9DubqFlWRANpYZHUdq53TdevX1CFDqFvf2xV3uHS3MXkKFJB6njIx+dZycb2Z00oVXDmg9Nf+CX7HwtLaYRr9WhRCkYS1jWQZHUvg5POeAOlVB4LkkaaS41BTI0MkSmK2WEtuUrl9p+fAOe3NWrfxlZSuvnRSW8TI8iu5DfKoJOQpJBwDx7Uh8UfaNLu7mG2mi2WzzwysodG2jPY4B6cEjNK1OxX+1JttW+4j1DwlPeWlvAL9AI7ZYD5lsHBIH315BQ/Q+lPn8KyvOjRalLEhsBYyEJ85Az8ysCNp59D2qWTxOtsbeAW091cPbiZvKVec+gzyeDwPzpD4guF1427WM/2P7KJiRHl175I6/7OMdadoAvrHTzKlp4Ou4GkL6hbndaSWw8u0CY3cBjhuT0/Krtz4Ya8Fqkt0BFFZvaOBH8z7l27gc8fkafD4oiJuFntLi3kit2uQkigFkH48H2NLa+KIJ5mWa2uLVRbm5DzoADGO4wT6ii1MJPEfcQf8I/qM9jJY3uqeZAYfKRYoAmDxhiepxjp09c1Lofh6bSrlpZZ7WX5dg8qzSE9epIJJ/z+BF4rtmLme1urVRCZ0MyACRR124PUZHHvVrS9dj1G4a3a2ntZgnmhJ1AJTpkYJHXikowTREnWs7rQ2F4p1NXkU6tTnCiiigAooooAKKKKACiiigAooooAKKKKACkyKWkxUgJSikpRSV7gJRRSgUkACgiloqgCiiimAUUUUAI3SuM+F/8AyJMPX/j5n6/9dWrsXJ2nHWuR+GHzeCID2+1XWMf9fElIDsM0ZoxSUtQFNJQTzRQxoKKKKQwpM80tBAyKBBSgikooT1AU9KWjqKKtCCiiimBjeFwB4ds8HPyVs1jeFv8AkXbP/crZpvcbCiiikIKKKKACiiigArkPHx/deHf+w9Zf+hmuvrjvH7EL4bH97X7Mf+PE/wBKAOw7VU1Cxj1GyltJ8+VIMNt4P51c7Vma7eXVjpFzPZQefcqn7tNpbLdMlRyQM5wP060m9NQvy6lC78J6feTTSytcAzMHZUlIXcOhx0z9asyaFazQTxSGQpPOs8mGAO5duMe3yiuP1LxFrsnhi/k/tHTI5raaMTSQQyxyRxsQACknKHPc9RngHmruseKdZ0m5nkB02a2sY4jdRJFK0jFgCSGB2xjngNkkD3FSuXcPrcv5np/X6HRf8I/Z+e0x8wu1ytyfm43qOPw5qVdHtV1ZtT2MbgpsOW4xx29eAM1iN4mv4r99NlS2+2tqawQhY2ANuw37iN2SwQMCRxnHHUUsPiXUJdKvLkpbCSLVxZIAjYMZlRMn5vvYYn06cUe6J4hvW/kW08K2MU8EivdbYZvPijMxKK2Qen4Dr+HU0tt4TsLeaGSKS62wymWOEynYrE5OBXOa14i1e+067u7XyoNLW6W3jdGZZwVcAuSDja2MY4POc9QJNO8RahbRTLEi3Ek2v3NoFuJXICAtgAnO37o9hzgei90f1yd7cz/q51EHh6ztWt2jEhNvI8se4g/M4we1RSeFrJ3Vw86SpPJcJIkmGV3+92xj2rCk8XatbwyadPHYtrYuTbhoo5WhA2CRX2DLnAYAqDkkHkCug0PVru80mWfUIBFPA7I5WJ0V8AHcqv8ANgg9/Q1XuvQFiZN3UiaPSLaLSJdNUSeTKjo259zHcME59az4/D7zafYLdzyw3dpCYRNbyFSy4AJz6EAH2rLttY1WLRdJEEsM2qawXnjlud3kxKRvxtU5wFKgAEc88Vmr4oey0zUILu/jt7q51Wa1W4luAY7UBV3MC5HyjJwB3YdMkhOSuL6w46JnYx6FYxaOmloJFtlYOPn+Ytv3nJPvS6roVtqk0MzvPFcQg+VLBIUZc9fr0HH+NcT9rurz4aJrH9q3ovbYSgtFcldzeacB8dcDGB6VvS2k2inSbuDUb2czXaRSrdXLSKyyDGAOmQdpH40rp9AWIle6fmWrnwxGulrpNorm1uJt93JJMS7Dgtz3JwB7Vc/4Ru0+wR2o81fKmM6Sb8uJMk7s9+vetpeRTqvlRr7WbtqYkXh22jaNy88kqXH2nzHfJZ9uOfb26Ui+G7NUiUNNiO9N8PmGTISTg8dPmPFblFLlj2F7SfcwF8L2ymMebcGOO7F2iblwHwfbODmpL7w3Z6hLdSTGUG5CBijYK7PulfStuijkiP21S97mB/wjNu8jSy3F1JO8sUryu4yfLOVGAAoH0GT6mi48MwXEs7NcXSrLOlwFUrhJFAGRlcnp0OR7Vv0UcqBVZrZnNHwjasxc3N7vM4uN/mLneBjPT9OnFPTwtbK5lea4kna4juHldhukKfdBwMbfYAV0VFChFdBuvVf2jFXw/AkbKHmO69+29R9/IOOnTj/69V4vCsMdwrpd3iQrObjyFlCqWJzyQNxX/ZJxXRUUckd7C9rPuYt/YztrGn39sufK3RSqe6N3/AjP4mrGmaXFpsUqRGRhLK0rFyCcn6DpWlRTSSJc5Nct9DN/stP7ZGpFn8wQGDZkbcFt2emc/jWddeF1ma5WK+uoLe6YvPAhUqxPXBIyue+DzXR0UnFMpVZrZmDDp9x/b6TSR7bO0txHb85JZvvH16ADmt1RgUtFNKxMpOVrhRRRTJCiiigAooooAKKKKACiiigDL17TpNW0eeyinEDy4AkKbwuCD0yPSqF54cW7vrSdXSKOKOSKVBH80quu372ePXvV/X5rqDSJDYyLFcs8ccbsm4KWdVzjv1rJHiBzcac8kn2eIJcfbVdMbWjUZ6jgfxA9xz0NZy5b6jVeUNE/6Ymn+Frm0YRvqCG3SNkj8u1RZBkYBLnJJA/P9KqJ4MugtwZdQgMs1s1uGhtBHnIwWYBvmrY0/wARG9uLWKbT7izF3CZYDMVO4DHynBOGwQcemfSkvr6RNcFr59xFF9nD/wCjweYS24jn5W4xScIpWNPrVRa338kZ2p+E7q/SJEv4VVYFhIltQ+Cv8SnOV/CluvC17JcAw6l5cZsfsj5hyx+U/NnPrtOPYjPNbEWorBd2lq5uJPtSyMkssYTlcHaRgckZI4/hNZQ8VL588jWt4wW1SaO3VUJkDSMi7eckt8uATgAj3p8sb3GsVNK1ytZ+DryAzs+oW7GWze2xHahAM9DweffPWr03hmSfYstz+6XTzZEKpzk4+br7Djmmr4kmgu9RFzayD7OsCxWyFWeR5M/dOcHnA68bW7VLJ4q8mBzLpl0LtJ0hNorRtId/3WHzY2nB5JHQjtS5IbCeLm3dshXw/qdxYT2WoaoJoHh8uMRwBdhBGGPrjA+tT6BoFxpc0ktzcW8pKBFENqkWPU5HJpx8TOtruOmXP2w3H2dbNWjLl9u/ru242kNnPT3pX8RzCGAro181zKzg2p8tHQIcM5LOF28jBBOdw98HLC9xPESkmr6M3l4pcis6DWLS40g6mJQtsqM7swxs253BvQggg/SsW58V3CaVfXB0e7tJYrR7mD7Xs2yKO52sSMZUkHBweM9K0ckZNpK51YYHoaNwzjPNc/8A2pcxeCZdUlVxcpZvPiUKPmClhwMis+y8QefdaYtjqsOotPJtuoY9jmJdhJbKfdwcA5z1xwSKTlYXMkdjRmsOHxGs1/8AZxZXawMSkN20P7qVsZwOcgdcEgA44PK5qS+KWlsL+eKwvIIobWS4hupYleOVVGQVAfvwQH2Eg9qfMh3OnpM1hN4iaO+isxpt9P8AdWa4hjQpCxAIDjdu6EH5QcZGcc1Xt/FMzwXkkmj6huinEUMCxqZJTtyQPnwPXLFRgjnNLnQX1OlyKWudPiqL7JbTLp188tw7xLaqi+akiqWKtltoPGM5xyCTjJA/iuH7DFcW+nX91NKzILWGNRKpQ4cEMQBtPB554xnIo5l3C6Oiorn5PFdmDCLeG6u/MRZGFtCWaFDn5nHUcqeBluDxxW3bzx3Nuk0TB45FDKw6EEZBp3QXJaKKKYxO9B60tIakBKd2pBS0IBtFLSUtgHUUDpRTAKKKTvRcBaKKKAGtyMVx/wALjnwFat63N5n/AMCZa7HFcd8K/wDkn1n/ANfN5/6VS0AdiaOtLRQAmKQ06kxSYCUUUVOowoPNFHemrgFFFHektxjqKKK1JCiiigDE8Kf8i7aD0T1rbFYnhP8A5F21yMfLW2Kb3B7hRRRSAKKKKACiiigArjvH43f8IyuSCdetcY9tx/oa7GuP8eDdN4WH/Uetz/47JQB146VU1KxttSsZbS7UtDIMMASD19RVsdK53xtdXdn4WvJ7ObyXjCkuM7gMj7uOhpSdkTJpJtgvg3SBZ3dsy3Eq3QQSyS3DvIwQ5UbicjFQ3fgfSL+R5LkXblwu8fanAdlUKGcZwzYHcHuetZ954r1iG+ns7azhnmskjE6JBM3nOyBsIVBCDngv1/Cl1HxZq1tb6nfRWVqLPT2j8xZi4kYNHGxXgYBBfrz9O9L3TLmpnSf2NZHWE1UxZu1i8oP/ALOc/nyefestvBukNfteE3Ibz/tQjFw/lLLu3F9mducjuPX8Kc3ivUGj1C/tba2bTtOmMMyuzec7KFLbewwWx3z7VmQa9fwa7rl0zeeA1pb2cBldY90uMccgHByxI65wfRNx6j5obHQT+CNHubyS4ZblRJIJTClwyxeZ3cIDtDHucZNWIvC+mwNG6pIpS/e/XMh/1zZ3H6HceKy7rxRqunRahFd2du93ZRJcsYNxR4SQGPPRgMnqelQXniOXUb2xe2JFl/bMdpFJFI6GQiJ2fcONyZwAOhxnkYo90d4LobV94U0y/Nw0omWSaYTmSOZkdHCBAUYcrwB0q7pmlW2k2ZtIPNdWYs7TSM7ux6lmYkk/Ws/w1rOo6yk09xbW8VskjxoUZi7FW4OCMAYx3OfaqNpZJ4lOo3Ut7qNsVvGt0+y3bxYSPKgYBxySzevIz0GGmugJxtddSaDwrFNottp+ozyFrNyLa4tZWhkROgwy4IO3g881oaV4d03SbWS2ghZ1kkMp+0N5jFiACcnn+Ec5rgIPtR+HsWrHVtUN3c3RhZjePhVE7L8ozwcKM+vPrWnrYuvDkOo2lpqeo3KTaRdXA86bzHt5EUbXDHkA5wOeoqHJJ7Ee0ja7R1K+GdNTw4+hBZBZMCCN/wAxy27731p2o6ZcXt7pSxlBZWsvnS8/MzKPkUDHTJyef4feuP8ADtlPqscXnT+KIHe1Li5mvCYHYrjIGc/xbh9BXYeEtSl1fwzZX0/+ukQiQ+rKSrH8SCapO5cZKWljbUYFLRRVmoUUUUAFFFFABRRRQAUUUUAFFFFABRRRQAUUUUAFFFFABRRRQAUUUUAFFFFABRRRQAUUUUAUtQtjd2yorbSsscnTP3HDY6jrjFY974VtbvXv7TOQJIXhuYiMiUFSoOc/LgEjpzkelX/EE13BpDtYSpDdNLFHHI6bwpaRV5Hcc/8A1xWcmvtJNayzN9miS3uHu43XGxoygOcjOBkkHjIIPeodupnJxvZkmmaHewXlvLqGoLdraI0dsFh2EA8bmOTubHHYdT34fqek6nLrCX+m6pb2n7gQuk1qZd2GJyDvXHWpLDXXuruCC5sJrM3MRlgMrKdwGMqcE4bBBx6e4IFXUNQuz4laxS7nggS0SYeRbiQsxdwc/KcDCij3R+6kP1DQbvV9C+xahfq1zuyLm2h8sqCNp2gk4O0sM575qO88MNJdzT2tz9mJs4beABNxjaKQurdeRnHH15q7BqX2W5tLG4knmkuVkeOaWIR5KkfJjg7sEkcchSazYvFTPdXEv2e5eNbSKaK2RFLSF5GVdrbuS2AcHGARkjnD0G7dRh8LX12t5JqGowTXdx5LI8driOJ4ixHys7ZByARkdTzzxZg8O3K2kIuLi2a4W6juHNvbCJCqHhAuSfxJNRx+JLiK61I3NpMDCYUhtFKM7u+eA2cHPHJOBg9hU0vitYIcTaddC8+0rbfZEaNnJYEq4O7btIBOSR0I4IIotFk+4OvNBuZLmS8tLtIbsXPnxNJHvQAxrGVZQRkHbngjtUF34f1GaK1n+12lxqMKurSXVoHjZWIOAgKkYKjHOfU8k1abxG62oLaXdC9acwLZ7oy5baGzu3bcbSDnPt1pp8SSbIUTSrx72TeWs8xq8aq2CxLMBtJxggnOfrhcsR2jYuLpEf8AYUmlyEmOWJopGjVUJ3A7iAAACck9KyptA1a/tbuLUdQtpGkspbSFobYpt8wAFmyxyflHTHetiDWLWfRzqiyAWqxmR3P8O3O4HryCCCPWsi68WTw6VfXDaVdWs8Nq1xCl1sxIo75VjjbkFgcEA8ZoaQS5bamnd6W1z4Yn0kSbXks2thJjoSm3OP1qvdaG06aTskRGsZ1kZgvLgIykfjupk2r3kHgmfVpI1S8jsnuNsqgKGCkjIDHjp36Vl6Z4nku9Qs4rXWNP1Tzm2zw26ANCNpJbIY9DgEEfxDnPFErdRNxLll4ZntL+CTfYmKGV38xbRfNkU52qWPQqT94cnA6cmq0nhK6nNwXmtYmks5rZnt4ShnZxgPIAcEj6ZyTyBxWpB4kjmv1t2s7uKGRikF1JGPLlYc8YOQMA4LAA9j0zXPivzdPvrqOxvLeKG2eeG5mhDRyqoPICtn0O07SQeKn3bFabIi1Pw3dahchhJbptMRjuUQpPDtIyAwPzA4PB4BbPIGKdfeHru6nZnlilt/tYuDbNuUSqF27W5wcHB9DjkdMXX8Q7NSSyTT72cblSW5hjUxxMRkBvm3dwcgEDIyRVO18WtcWlxOdJvy6XJt44EjUvIf8AvraMYOSTjj3AqXGDsHu7DNN8M3VnNYSTzW7G3upbhhBF5aEPGUCquTgDPqeBUlvomoWExmtpbeVjNcuUlBUESuHHIzypAz6jPSpv+EstjaW8y2l40s7vGtsIsyq6AllYA4B49ce9OHiiB7GG5htL2aSUsBaxwfvVKkK+4EgDaT689s9aq0LitFGdc+FLueV55ZLK8nktUiaS5t/uSjOZFA7Hcfl46DmunsLc2llDb5U+UiplVCjgY4A6fSsebxZZpHC9vBd3iSIsjG2gLeVGwyHccEcA8YLe1blvMlxAk0bq8cgDKy9CD0qklfQaSJaKKKsoKQ0tJjNSAUtJS4oATNBFIOtOoWwBSGlpKAFooopgFFFJnmkAlcd8LP8Akn1l/wBfF2f/ACZlrsc1yHwuXb8P7Ef9Nrr/ANKJKFsB2NGaKQ9aAFoo7U2huwBR3oxxSc5qGNC0UmT0xQM96EwYtKOtJSjrVLcQtFFFWAUUUUAYnhTjw/agcgL19a26w/CZJ8O2hI/h/rW5Te43uFFFFIQUUUUAFFFFABXJeOcibwwR1Gtwn/yHLXW1ynjX/j58Lf8AYch/9Fy0AdUOlU9S0+DVLCWzukLwSgB1DFSec9R9Ku1la/fS6fpE91DNDC8S7t80ZdcZGRgEEk9Bz1IpO1tRS0V2U5vCWkzyRySxSkrGkbkTuPNVBhd+D8xwOp5Pepp/D2m3Npf28kTCG+dWnAkIGVCqMf3eFXp6Vzjahq06aHPrFlbpPLqA8tAjoUTAAJG84bOeDkdOM1Si1XU9X1Hw7qFw9stnc3Uht4YQwdQMj5zkhjj6YNK6MHUgun9f0zqrnwlpN5dPPLA58wgyRiVgkhHQsucGprnw3p10dQ86BmGoeWbgeYwzsACkYPykYHT0rCs/EutN/Z19cpYf2df3X2ZIkDCWLJYAlicH7vIwO/4S6R4o1HVLy0shHbfaInuF1EKrYjCOUTbzwWPY56N6Um4lc0GbFh4csLBLlI45JDcrtmeeVpHcYxjcT0x2pIfDemW1nYWkUDLFYz/aIBuOQ/zck9/vHr61gr40vY7TQLq4hh2Xtrc3F0sanI8qPcAmTx+OarJf6zdeJvC8+pfYhFcedLELUuMAwsdrAn5sZXn17d6LxQnUh0/rb/M7HTNMtdKtnt7NNqM7SEMxPzE5NR6ZpjafPfhdv2e5nNwgBOVZgNwP4jdn3PpXIaJrWryWWl2OlpYwl9Pa5Y3IlcKVcqQCWyRkjqfxp8PjjVdQS0WxtYEke0W4lLwTTZYsQFCx8qOM5OeuO1HPEI1IWR0beFNKGgxaOYpBZRuZFAkO4MWLZz16saZH4U0mKG9i8uWT7ZAbeZ5JGZjGQcqCeg57VV1zVrmXwvabUktbrUZIbYqQVaEyEBvcYG7B+lYXxAvEtBYabb3S2n2eJ7vcZdmNikRKCSBy3HJxgHOOtDcUOUoxV7HbPZyWui/YtN2pJHB5VuZWOFwMAk4J44pdF06LRtHtdOiPyQIFz/ePUn8Tk/jXJ61fWGr+GdN1JmmnvZoitrb28joZZjgMpxjgMvPpg1S1Hww+leCJbu4vr19Qt4y+5bpwoYkcdeQMDr7+uKTaWtgc7apbI9J8xMgbgCenvTq4M2p8Ojw5cWs1yUnvFhmWSVpMiVPVj0BRfzruk+6KtO5pGVx1FFFMoKKKKACiiigAooooAKKKKACiiigAooooAKKKKACiiigAooooAKKKKACiiigAooooAqahaC9t0iLFQsscmQP7jq2Px24rKufDVtdancXrs2y5tZLe4iGcSBto3ex2rj349KseJJruLRm+wTrBcvNDGkjKGC7pUXkHqMH/AAqjBr37yCe5ZoIo7W4e7iZT8jxtHnqM4GWx2III4IqdLmcuW+pPp2h3dvfpdahqTXxgVktl8kR+WpxksQTvbAHPHfjmmanoWoXGtNqWn6qtm72ywOpthJkKzMDknj73pU1jrk097DbXenzWZuELweYyncB1BweGAK8e/U4OKOo3l2/imWyGo31rbJZRSqtpbJIS7PICTmNz0UegodhvlLF3oE2p6QllqN+ZrgPlriOMRnaSQwAB4yjMuR655ptz4bd7y6uILoW5kt4IoQkQxEYnLKeuCMkDGB0qzbX62s1pZyz3M5njkdbi4RUJ2kZVgFXBw3Hy9FP40oPEazXlzLsu3UW9vIluFjw3mO6qVIOctgZDEAcd84HYHy31Ij4UuLm2uxqGoJc3c7xyJK1sBGjJnb+7JIIweRnn1zjC2nhGWGC1ElzbCaG/W7drezESsqqQEChuOCeSTyTSx+JJLWXUpr+KSJIniSK3JTdll5+bOMd8k4AB6VN/wl9uIImNrO00tytqkMbRuWYqWBBDbdpAPOe3Ipe6SuRomutCuJblrq2vBBcifzo3aLcoBjVGUrkZB257c1n3nhCa8gjla7gm1ERvHJPeWonQhmz8qbgF2knGD04Oa1P7dfaqfYLgXbSmIW3ylshQ24sG2hcEHOe4HU4ph8RnaiJpt5JdEMz2q+WsiKrFSx3OFwSOME57dKPdKfLYsjR4ToUmlFQIXiaNvLVY87gcnCgAEkk8YrMm8Pajf2d7DqWoxzPLZyWkTQ2/lhQ/3mI3HcxwO4HHua1odZtJtHbU0kzaqjOzbTlQudwx1yCCMeorJ1LxLPb6RfzJYz2t3FavPEtyqkMB3wr/AMJZcjIPoKbsJ8ttTSvdMN34bn0rzdrSWpt/Mx0JXbnFR3WlNcPpTpIiyWUocsVyWXy2Qj82B/CobzUbm38GzahlluY7Myguq53Bc5wCV9+DWTpfiJb3UrCGx12HVfNZluYowh8oBCd2U6YbaDnP3qT5eoNxuXNP8M3VpqaTSTWJt4mYxiKxVJmznbvck5wO4Cknk+lVv+ETv5IryKa9tEE1pNbobW18rJcYDSANhiPYCtiLxDA9zDFJBcwxTvsguJEASVsE4GCSOASCQAR0JqtceI1l0e7vYkubaKO1e4iuWjV1ZQv3gA2CQcHa20n8yIahYdojb7QLy61NZ45bWKIvGzSeR/pChCDtVwRwdvcH7xHSq8vhnUPMYw3cBjF690sUsTFGDg5VwGGSCcg9OOh7bB1j/TWto7eeURuI5JY0BWNiAQCM56MDwMDviqOn+JnurWeWSyuNy3klskccRJO0nrzgYAOSSBnj0oahpcLRZHpPhy6057czXEMvlTzSkxQ7FIkHQAk4wf0x70Q6BqVj89hd24kM1y7CaJiMSvvGMNwQQPr7cEXV8SWskEDxw3MkksjxLCkeXDoSGU9hgg8k496SPxJbTW8UsMN1K8hkAhSE+YpRtr5B44Jx157ZotAEolC48OalJK0yXdpJPLbJE8tzaKxWVesigcc8/J0zj8ektIfs9tHCMYRQowoXgDHQcD8Ky38S2exHhjublTEsx8iBm2IwyCRjOcduvtWtbzx3MCTROHjdQysOhBGRWiSKViUUUUVQwooopAJjmloopAIKWk70tCAKSl70UAFFFFABSHrS0UANNcn8Nf8AkQtP/wB+f/0c9dY3auV+G3/IhaZ1/wCWp5/66vQB1lFFFAAaSg0lJsaCiiioGFFIKWiO1xBSjrSUoq0xC0UUVSYBRRRTAxPCX/ItWn+7/WtsVieEgR4ass90rbpvcHuFFFFIAooooAKKQnApokBHBFAD65HxzFqUj6HNp2my35s9QW6kjjZQcKjjv7tXXdqQgHmgDj/+Es8RdP8AhCr3/wACY6z9X1PVNatRb3/gS+miRxIFF4q5bkdiOxPWu93qOuKcvzDNANX0PNYpLu3EJj8A6gfJn+0Rg34bD4xnlv06e1QxJcQ3yXsfw71BZkm85MX64RjnJC7sAc5xjHPT09RI44603dk4pWQuVdjzK1e6s9Q/tCH4daiJgxZEN8hSNmySyoW2qeeoA61atdY1S01G6vofh3qEVxdbRM63MXzYzzjdjPJ6Yz37Y9FxS4osHKjyiyWWxuI5ovh1rBaFpDHvvUcKHBVlCl8bcHpjH40+0llsrm3uYfh3r3nWzO8LNdRts3KVKjL8LgkAdBXqG8ZxkcnA/wA/hQzbR0zRZC5I9jzaxvptMkgktfh9r6tDb/ZELXEZ2xltxH+s9e/WqjtvtLa3X4eeIYlt08pGiuI1Zk67GYSZIzzgn+ter4pDgdaLIXIux5tqmuanfaKbCDwJrlv5YU27KIP3ToQUIG/oCBxxxmnx61Ouo3GoTeANfkup1RXLeTIoCjgLmT5R6469a9G3CjAFFkVyrseUTrDPHFH/AMIL4qRIWkaMRtGm0uQW5EvTj8KtJqDJo8+knwT4se0uCTJvMbPzjoTL7D9fWvTRg0HAo5UTyR7Hm15rd/fX2ku3g3xJHaafIZfKEELM7hdqf8tRgDLHv1HHetseNrwDA8E+KP8AvxB/8errzgUdqLFJWORHje8x/wAiT4o/78Qf/HqP+E2vP+hJ8Uf9+Lf/AOPV1uRSjFMZyP8Awm95/wBCT4o/78W//wAepD44ux/zJPij/vxb/wDx6uwxRQBxx8dXYOD4J8U/+A8H/wAepv8Awn9xx/xRPivB7i0hP8pa7LAowKAOJPxElXOfBPi7j009Tn8pKd/wsIbgo8JeKycAn/iWYxk4xy1dptFG0ZzQBxifEKNkVm8K+LEJ7HSnOPyNSDx/bMrN/YHiYEfwnRpyT+S4/wD111+0UYxQByy+OrJiM6T4iXjPOiXPHt9ypl8aaex5sddX3OiXf9I66TFJigDAXxjph62utj66Jef/ABql/wCEw0v/AJ99a/8ABJef/Gq38UUAYP8AwmGmD/l31n/wSXn/AMapP+Ew0v8A599a/wDBJef/ABqt/FGKAMD/AITHS/8An31r/wAEl5/8apreNdIQ4aLV1Pvot5/8aroaQqDQBzR8faAOr6kPrpN3/wDGqafiH4cX709+v10u6H/tOun2ijaPSgDlW+JPhZSA17dLn1065H/tOoW+KngxBl9YZR/tWk4/9krsNozRtFAHGN8WfA6kBteRSem63lH/ALJQPi34EIz/AMJFb/jHJ/8AE12IVc96dgUAcaPix4EI/wCRktPyf/Cl/wCFr+BP+hls/wDx7/Cux2ijaKAOEvfiV4DvoFifxNagLKkg2huqMGH8PqBWbdeMvh1d391dyeJIc3Nq1rLGC21lbAJxt4bAAz6V6btHvRgelKyJcU9zzi1+IPgeK9iubnxdBcyQRtFEXUjaGIyeF5b5QM/oKJfiB4EOsSapF4tiilkgS3ZVUldqszDqp5y5/SvRvLUnJUZ+lNMMZ6xqfqBRZDsjzXVfHPgDWtNWyvfFMTDdkuisrEEFSOF4yrFfxpG8aeBZb25uoPE8URmjt0UJC2I/JZmXHy+rAEeg969J+yW5GDDGfqopv2G1PW3iP1QUWQcqPNZPFXga6Ez3XiiOWeSSOYuYG2hkXAwpXGOuQfWnx+IfBP8AojHxJAZIbxbtykOxXYRlNoXbwvOe5z3Nejf2fZ4x9lg/79j/AAoGn2Y/5dYf+/YoshciODvfF/hSaY3Nr4nt4LsSGSJ2hZ1GUVCGXjcPlB6g+9UrjVfCM8q3UPiS1lu8sJJr63a6DKWL7QDjbtJIXHAHGK9K+wWf/PrB/wB+x/hSf2fZ/wDPrB/37H+FHKh8qOM/4SjwWNAbR/7ZjW3aExFgGDc9Wzt69+nWsy88S+Hb+yvIL/xfZmWa2ktomFsVWNXxklc5Y8DuBxgDvXo39n2f/PrB/wB+xR/Z9n/z6Qf9+x/hRZA4pnFar428I33h6401PE9lC8sBiErqzBcjGccZ+maiuPGXg+e60uRfFenRmxcsdxHzgoyYznjrnv0ruf7Nsc5+x2//AH6X/Cg6ZYE5Nlb/APfpf8KOVMTimedWHiLwba3iSjxVoPlQkmJY440kIxgB3Oc49V2/41W1fwtcQ30U/jXQUM9rLbo1sqw53qAXlAchyMcYCjk+temnStOPWxtT/wBsV/wpP7H0w/8AMPtP+/C/4VLpx2DlVrHB3eveGb7VFuV8YeH0hJQht8YnTaQdqybh8pxyCCeTzjFVTqugosyw+NvDr/6ZNdRx3Dq8eJCSQ6iUbipJweOO2a9F/sXSiMHTbM/WBf8ACk/sTSv+gZZ/+A6f4UeziHKjjNH1rwppvk7/ABdoMgjknkQJdRRj94c4xuwMcgCq8Or6FYqHsPG/hpLhpZ2cz3Mbrtlk8zhRIMEZxnv+Vd3/AGHpP/QMsv8Avwn+FA0PSR00yz/78L/hR7OIcqOFudX0KS58yPxx4XcSRIkzXUkEj7l4LqRIAMjHBBAIzXR23jTwfbwJEvinQgqAKuL+EcD2DYrX/sTSv+gbZ/8AfhP8KP7E0r/oGWX/AIDp/hVKKQ7Izx468Inp4p0Q/wDcQi/+Ko/4Trwj/wBDTon/AIMIv/iqut4e0ZyC2k2Jx0zbp/hTP+EY0A5zomnc9f8ARU/wpjIV8Z+F3A2+JNIbPTF7Gc/+PVIvivw68ImTXdMaInAdbtCpP1zTW8I+G2GDoGlkf9ecf+FMPgzwu33vDmkH62MX/wATSAtJ4h0WRyiatYswAOFuFJwenerP9o2Wzf8Aa4Nn97zBj/PIrI/4Qbwnnnwvop/7cIv/AImnf8IR4T/6FjRf/ACL/wCJoA2RNEWb94vAyeelPWRHUMrBlPcVhDwP4TBJ/wCEY0Xn/pwi/wDiaX/hB/Cf/Qr6L/4L4v8A4mhKwG7kUZFYX/CEeE/+hX0X/wAF8X/xNH/CD+E/+hX0X/wXxf8AxNDA3cijcB1IrC/4Qfwn/wBCxov/AIL4v/iaP+EH8Jf9Cvov/gBF/wDE0AbuRRuFYH/CC+Ec5/4RjRs+1jH/APE00+AvCJ/5lnSB9LOMf0oQG+5G01yvw0Jb4d6MxILGJixHqXYn9atr4B8IqwYeG9LBHI/0VP8ACtqysbXTbSO0sreO3toxhIo12qo9h2oYFiiiiiwAelNxTqKTQDaKKKhpDQgHXNGMUYGc0uM0lHQA6UA0UU1oA6ikpa0QgooopgYvhQFfDViD18utqsXwqCPDOn7uvkg1tUPcbCiiigQUUUUAI3SvBLVrqw0Hw7otwqm11Kaz1CzcqCqsWAljI9mdG5H8R5Jr3p0WRGRgCrDBBGQRVBtA0l7a0t3061MFmyvbRmJdsTL0KjGBj2oA87n8W+I0t7rxHHdxHT4NUFiNHFsDK4DhDtkz/rDnO3HaopvFnipI77U/t9mLO116XTUtjbfM6rIQCWB44wMYz1Oegrvm8H+H21/+3DpcB1Lj99z1HRtudu7/AGsZ965/xZDY6SNP0q08Owag2qag1z5LXZgUzj5i5ODk98dKAOJ8QC80y28Y6taqZrW9uLzS7uPH3WaNRC49977TnjB49T0+g+Jbq0sXtFmiW007wzb3SDYPlcR8kn04HHsatPB4gex1CzbwHZmDUXeS6T+3MeYzABjny8jgDpjpWbfeHb7UVshd/Diwk+xQi3gP9ukERgYVWITLgdt2cHkc0ANPi3xBqUSpbatY6b9l0aLUbq4urcskhcZxww2LjHIBOQeKi1fxHd6Nda5rVr5M99/ZtjiREPlFnbGecfLycZ7kZqa98PahqEGnQ3fw6s5I9OiENuDr7DbGMYRjs+deBw2R19TV2Wy1q5lvHm+H2nv9shS3nRtaDI8afdG0x7Rj2APA9KAM+Pxh4ttoZdOvYY4r24ure2tLq6jjQxmXccyRpI/AC8c857dKnv8AxX4k0ZdU0ea+0261SKS2W1uSghL+ceVERbDuNpwoYEjPpgttND1Cz0O60aD4c2Ys7o5nQ66Wdz/vlC2R2547YpLfw/fQaJNo6fDm2+wzSCSRW10s7MMYO8ruyOMc0AZ8+v6jqUGi2+sgS31t4ks0eGW2e2miVw+0uiuV5wSpDMpHXmor7W9c1g+H9Rub+3+wT+JYoIrKGJkkj2SNgu275htVsqRjlWHoNS10O/s7S2toPhwqx214l9HnXtzecowrFjy2Bxgkj2qNvDdwda/tcfDUrei4W6DrrwUeaDndtB29cEjGD3zQA3RfG/i/Vdctrkacz6NcXvkHbbARxR79oYTeaSzDuNgGQcVofFAmXUPDVt9mubtZ7mQNaW9wYWuAEB2hgRg8Z6jpUEGk3tvrx1uL4Zxx6huLhhq8ewMRgsE+6GP94DPJ55NXb2XXtT1Kw1C8+H0r3Onsz2zjWoxsYjBOAcHI9aAMTw5oNjqa+Ilv1v4LGzeNotLlv5zJayrGSzFw/wAwbdwNxHH0rf8AhXo8Efhi01ljO+oXSyJNI9zI6solYDCMSq8KvQCooG1m31HU71Ph5crPqaqt2y6zERIFXaPlLYXgkZXFS6TfeIdB0yHTdP8Ah7cxWkIPlodXhcjLEnlmJPJPU0AczeeI9b0zxbrjaRJFvvtes9Lj+1Kzxx/uZM8Aj+ILnFWbvXPEd9DcadcXdm2pWGu2tvBcJEyROSSRvQMSR0yBg4P41Y/su8N5JdH4a3ple/TUmb+3oz/pC7trgeZgY3H5fu+3AqwbfUXuZ7kfDi/86e8jvZGGtQjM0f3W4k4xnoOD3FAFDUvE+qSXF74f1n7PNd2WrabD58DSRJIJzuxtUggqFJ6kHIGDjJqW/iPXvD1t4p10XNrLo1nr06zW0iMZ3BkQHy23YAClcDH94mtm4067vNTn1Gf4c3zXc9xb3Mj/ANsQjMkAIiOBJgYBPA4Peqo8Ouut/wBrj4b3/wBsNybpj/bcRRpS27cU8zbwTnpQBl3N5qksS/2dKbeV/G89uu2aQhiA2C+WPyfKSUGB0IA6Vu3njLXxb6xrNm1iulaReGzmgmDCWZo2USlSCQuWJC55wASOxju9EuL2xms5vh7qHlS6g+pHbrUSkXDAhnBEnHBPA456ZovdEm1HVV1K6+Hd884KMw/tmIJIUxtLKJMNjA6jnHOaALEHirxVqUut3Ol29k1jps0qbLhXWWQ+UCibc4BVzljn5gcDGOdDwX4l1bVtUubHV57VZ4oVkNp9mlguIjnB3BxtZeRhlJ7dc5qpHBqEdtqlv/wry7aHVJHlu0bVYCJGYYY/f44HbFQaDYX3hu7kutP+H+oC4kjETSS6xDIdg6AbnwPr1PfNAHpo6UVyJ8S+KAP+REu/w1G2/wDi6afE/igD/kQ70/TULb/4qgDsKK40+K/Eq/f8BaljuReW5/8AZ6Q+MtdVsHwJrGOxE1uc/wDj9AHZ0Vxp8aauFz/wguvkDOcGD/45SL441Ekf8UR4iAxkny4T+X7ygDs6K44+Ob0DnwV4lzj/AJ4Q/wDxylHjm7zj/hCvE5HqLeH/AOO0AdhRXI/8Jzc558F+KB7/AGaH/wCO0HxzcdvBnig/S2h/+O0AddRXI/8ACcz/APQneJx/27Rf/HaP+E5n/wChO8T/APgNF/8AHaAOuorkv+E3n/6E7xP/AOA0X/x2l/4Teb/oT/E3/gNF/wDHKAOsorlP+E1mA58JeJR/26x//HKafHEgIH/CJeJjnuLNMf8AodAHW1l+IpZIPDeqSxMyulpKyspIIIQkEEVjnxwVHPhbxL9BYg/+zVWv/F0WoafcWk/hbxQIbiJ4pCLDkKwwcfN6E0AcRos89trHhr7JdeK1uLmWP7Q2p3EptJkKfvPL3HBPPy/hjnGdux+LttdeIrXT2jtFju7lbWOETMbqNmOFd12BNpOOAxIz+Vp9Z054NJgPhjxYE0xka3/4lpP3V2jPrxVC0Gi2VzDImi+NVtoZzPFZNaSeSjkAZwOSOBgZIHPHJyAXtC+Jkmt+Io9LNhBG8sjRGBbr/SbZl3ZEqOqgkhScIWIweoBNZOl/EZtH8LaKotJ5Guop5Y5dU1FpDIVmZfKEvlkvJgZG5VABXng0tjbaDp99ZTrpPjeaOxcvaW8thK0cJPphQzf8CJxUcdjoUFpbQWmm+ObUwW723mJpjEyRM7OVZWjK8M5IIUEcc8CgDobTxXrN7r9vJbWStZS6OL77ILlXdiT1UhdrN2C7wpBySOBVfS/ikmox37JZ2sjWmnTagUtr0y7RGAfLc+WFVjkfdLjr7Zznj0QwxwR6L41igWxfT5Ik0xiJoXJJDFkJByc5UqaiitNHQyF9P8dyF7B9NJfTTxAwxtAEeBjqCOSeuaAN+P4hXUBhfU9Ea3gudObULd4LkTMwVdxQqVXB4HfHzDOOQLH/AAmmoWemS6lqugtb6etol3FcRXYlDbiAsbZVdrYKk9V68k9cG5Oh3UNjDcaB4weGzsG09U/syQB42UKS2FzuwOoI5qBI9G8uZLvTvHF6r2a2MYm01wIYlYMAoRFGcgfM2ScDJoA6Pwj8RLPxXqkumxpCk6wfaAYLnzlKZAIJ2qQwJA6Y9Caz9Q8XS6D4x8U3F1NNLY6dZWsht/M+Vd7YJA7HnPvTdI1TTtJvmvmtvGl7cGEQKbnSpNsaAg4CpGq54HJBJx1qhrH/AAjmsXGtS3ln4vhbWoIoLhV0mUBVjOVKfujjPfOfwoA0tf8AHWrWOj64v2FLHUdPWGQP53moEkYAdUHzDIBGMehp2v8AxRtfDuo/2bcWe66hije6U3ITYWVTtTIy5wc9unvWfqt54U1iTV2ul8Sw/wBpwRwzn+yZ9qCM5Uj90TnPXOR9Kq3154XvLp7wa/r9pdXMMcF7LDpMytcBBgOP3PyPjjcvTJwBxQB1cnjp21O4trPSJ7mK2t0uZ7gTIixRtHvBIJyfTAz07VFpfj6a9vdKju9DvLG01Tizu2kSRXIGeQDuUHsSOcj61iTa/wCE7ZtdvrS/1OS61GyW2EUmnXG3KRlVwTFnJzyTWV4c1Dw5Da6Lca1rWqTT6dFut7JtNm8q2lYEMQUi+cDkDJIAoA6Kb4qLa6Rb6nNoN9HFeFPsgeaL9+CDuYHd8qg7Rk/e3jA64qyfE271SLSZtF0uZvNvvs08DyxZZgqsEBzjkNnd04qtcal4Ll0LSdOj1rUo59KQLaXP9mTswwADuUxbWBAGRioJb7wv9ktAniXWPtdvem++0yaXcPlyMYC+XtVRxhRwPSgDqB8RIR4sTQJ9MmhllnNurtcRMxPGCYwxdQQQQSBkVmaR4y1jUtOt57oS2Rk1xLNHURyeYpLbo8Z4I24Ld+1Y0UvhOPU7a9j8Qal5dtfNeRQNo0uNzElgxEQZvbnj3PNTWd54Ts44Yhr+otBDqo1SJH0mcFW+bKkiPkHd17YoA6X/AIWNAGmu5NKvY9DhuWtpdVaSMxqwYJkqDuC5PUjuM4OQGzfEYQz3RXRL57G01BrC4vA8exZAwXhd249R27jnJxXNF/CbS/ZD4j1A6M139sbTjpsu13zu2l/LyVyAdp9KnlvPB7aXqlidculXUdTOotKdPmHltuViq/Jj+Hr70AetjpRXJD4leEgv/IWA9jbyj/2Wj/hZvhHGf7WA5xjyJP8A4mgDraK5Q/EnwiFDHWoQD6o4P8qQ/EzwaM51+1yO2G/woA6yiuS/4Wd4L/6GG0/8e/woHxO8Fn/mYbT/AMe/woA62iuT/wCFm+DP+hgtP/Hv8KX/AIWZ4M/6GC1/8e/woA6uiuT/AOFmeDP+hgtf/Hv8KQ/E3wYBz4hsx9S3+FIDraK5H/hZ3gz/AKGKyHPcn/CpF+JPg19uPEumgscYacA5+h6UIDqqK5hfiJ4QcMV8S6VhSQSbpBj8zTx4+8JM2B4m0jOcc3iD+ZouB0lFc3/wn3hIEZ8S6TySB/pae/v7f5zUg8deEyAT4m0YZ9b6Mf8As1K9wOgorAHjjwmenifRv/A6L/4qnDxt4UPTxNo3/gfF/wDFVQG7RWD/AMJv4U/6GfRf/A+L/wCKo/4Tfwp/0M+i/wDgfF/8VQBvUVhf8Jt4Vx/yM2jf+B8X/wAVWxbXEV3bxzwSJJDIodHRgyspGQQR1FAEtFFFIAoooouAlFJ3oqdEACg0Cg0LYAoopaB3DBpaO1FUhBRRRTAyvDn/ACLunf8AXBf5Vq1k+GQR4Y0zd1+zJ/IVrUPcAooooAKKKKACiiigArj/ABUM+NfBv/X1P/6JNdhXJ+Iv+R68HD/prd/+iDQB1fasfxBqsml2aNBGGuJn8qLcjOobBOSF5IAB4HJrYPSqOp6Va6rbiG6ViFYOjKxVkYfxKRyDyeRSeq0Kg4qSctjiNS1PV9Vs7Szctb3BulieSNJbdJiVO0ru+YLwcjnkDnFXk8S3y6r9nMUAtI5ltXX5nk3Fgu8uuUA5ztOD9DwNyDw1YwLEF89zHOJw8szOxcDAySc4xUP/AAh+nC8N0Gugxn+0eX9oYxiTdu3bM4yT3qeWSeh1e1oNctitD4gu5J7eya2j+2NePBIqk4WNRkuP+Alfzqjput3kNvawW1uJZLm6njHnzscFT/eweOvGK6ZNFs49Wl1RU/0qRNjNnjHHb8B+VQw+HrKCS2eMPm3keRMvn5m659qdmSqlFaW/4fUwm8ZTC6kRbMyxQy+RIsYkaQkcMy4UjGexIJxUy+JNSZRMbCAWgvfsjMsx3nLYDAEcdR3P4YzWk/hTT3vzd7rhN0glaBJ2WFnBzuKA7Sc9eOe9TL4es1tTbqZRGbkXRxIQd+4N+WQOKXvdxudC2kf6+8pW2tahJr39lvYwEJ808sU7MIlxkZyg5PHAPen3Mr3niiCzDSJBa25uG2yEb3J2gEdwBk/Uj0pbPwlZWN+l5DcXyurFin2pwjk/3lBw3XuKsT2DRa/HqUWGEkJt5lZ8AAHcrAY9cg+x9qXvWIbp8z5e34nHaFbzXc9vcSNr0n+kf61L0+RgNxlSc44GRjvTYIZb7WL6OVvEbob+SIS2l0RDEu7+Lc3GPYHjpXSweDrK3uElhvtVj2OHEaX0ixnBzgoCFwe/HNa9lpsGn+f5O4+fM077jn5m6/hxSjB6XZtVxMHKTgt9jkbq6vLMa1pCXUzzyyxmzdpW3/vCMqD2C9iPetjTlk0/xLLpxlllgltEmXzJCxVlwh688jB+taF1otnc6pb6jIjfaIBhSDgH0z64ycVHbafOdeudRuAo/diCAA5OzqSfQk/oKai0zKVSEo2XbX10/wAjZXpS0g6UtaHMFFFFABRRRQAUUUUAGKKKKACjFFFABRRRQAUUUUAFFFFABRRRQAUYoooAKKKKACiiigAooooA5zxZqNxptpaSW9ytt5lyEkkZN2FKtk49uv4VmaV4imjnvWu9Rhv7GCDzDPFB5QDZ+7jPJIzXQazpTaobHEyxC3uVnIKbt+Afl6jrn3qhc+GPtN/fSGdYoLq3ETRxxYZSOQwbPqOhFZtTvdHXTnR5OWe//B+/8SC28bWMsczNFKpjgM4AdH3AHGOG+9k4wcfXinXHiRpdEurqK3uLVkjR45ZEDqwYgcYOCeemaLbwxdLaXEVxqSOzxeXG8dqibP8AaOOSe3UcfnUEXhCdbS+ie+txJdKqgxWwRRhgSSARknH/AOul747Ya/zRan8V29vqElh9luZ5YY1ebylBYAgEkJnccZGcDuKYniWQalqUctjcmG0iWRFjiy7ZJA4B/i6j6HOKi1bwjcapcv8A6dCsDhQN1srSRYGCUbqM/wCcjin3nhe4uJ9QaK/WOO7hijwUyylCMEnPPf8AP2FF5glh7avf/gf8Esf8JVbJbX0stncxPZhGkhZV3YY4B64/PGKfF4nth9qFxa3Vt9miEx81V+dT6YPXkdcdRWWPBt0bHUIXv7ffdxxLmO32Kmw56A+lXtR8NPfT38ouI1FzbLEgKZ2Mrbgx9RntReoLlw97X/rT/gj18WWvlXDT2l1BLEqnyZFG589AuDgn8eKv6XrUOoSzQNDJb3MOC8MuNwU9G4JGDWRceHdSv7OeK/1VJHJjaALbgJGV7kZ+bPetHQ9Hl04SyXEkEksh6wwLGAv4Dk5oi582uxM1R5XZ6/Py/wCCbXFLim4pea1OYXFGKbuNLQAuBRikooAXFFFFABiiiigAoxRRQAUUUUAGKaYo2+8in6inUUgIvs8B48mP/vkUw2FmylTaQEEYwYx/hUw606kBTbSdOf7+n2rfWFT/AEpn9h6Sf+YXZf8AgOn+FXgaWgDP/sPSc5/suy/8B0/wpf7C0g/8wqx/8B0/wq/RVIDP/sLR/wDoFWP/AIDp/hR/YWj/APQKsf8AwHT/AArQooAz/wCwtH/6BVj/AOA6f4Uf2Fo//QKsf/AdP8K0KKAMi+0TSEsLhv7LsQRGxyLdOOPpUHgj/kQvDuev9mW3/opa0dYx/Yt9k4/0eTn0+U1n+C8DwRoIBBA063Ax/wBc1oA3aKKMUtQCiiihgJjmkPWnUmKTASgUYo570LzAKUCkpR0pRAWikJxSiqQBRRRTAyvDeD4a0sg5BtIiD/wEVq1j+FV2eEtGXGB9hh6f7grYoAKKKKACiiigAooooAK5PxHj/hOvBuf+e13/AOk7V1lcn4jG7x14O5xia7P/AJLsP8/SgDrD0rM1jUWsIE8tA0sr7E3AkA4Jycc9u1adUr/TbfUYljnDfIwdWRyrKw7giple2hULcy5tjAm1fVJI7QRxJFKZ/LfcGVJARwQSM49e4q7JrF7GL2X7HGYLVimWlClj8vrwAM5P6VOfD9qbdYvMnBWXzRIJDv3YxnNSyaPbTWlzbSbzHcyGR/m5ycdPToKyUJp7mzqUnZW/q5mReIZfs9xJNFF/o4SR2Rmx5ZPJGR259qlk1N7kO0P+pW7jgRkcgscjd26c4/CrMGgWcKXKbp5BdJ5cvmSliRgjqeR17VJDotpBZQ2cYcRxSCVSWyxYHOSfrRy1AcqS2Rk3Wr3sllqT+SscNs7RiRZSrEggDtxwTk/Spr3Wby3nuVht4ZI7aNHdpHIJBHTgdf8A69XzodqbS7tcyeXdSNLJ83OTjOPTpTptFtpmumZpM3MaxyYbHC9MfnRy1e/9a/8AABSo31Wn/Df8Ex7/AMVG2unijiiYRKjOjOd7bhnCgAjp64rS1S8b7LbRwllN1Ise8HBRTyT9cfzpk/hmyuHdjJcoJECSLHMVDgYAz+XarOoWHnwW/kgCS3kWSMZwCR2PsRkU1Gpyu7BypNrlRgX1zdHXrqFTqUkSIm1LRgNpxznNTahDcoumvHe38ZnljhdWlAwCpznj73FaNxoFvc3j3f2m8hlkADeTOUBwMDpVmTS4ZYbWOSSV/szrIrM+SxA7nvU8krO5TrU7xt0Wpz180tprSWj3eqvAtsJN8RLsWLnrhemP6VNYXd4+n29zJPIwF9sUPjc0bEKA+O4JzW8LCL+0Wv8AJ80xCHnGNoJP581RbSPJEEFtjyPtX2iUMeeucD/gWKHCcXcFVptKLX9dTbXpTqYp47U8V0HKFFFFABRRRQAUUUUAFFFFABRRRQAUUUUAFFFFABRRRQAUUUUAFFFFABRRRQAUUUUAFFFFAGbrN21lpVxcIwVkTKkjIz2rn7DXLs6hGkuoW11b+U0twyQlfIULxk5Oecccd639V099RjhiEwSNZlkkVk3B1H8PUY5/lTr3T47vT57QERiVNu5QOPQ1lJTcrpm0JQUbNatlCDxHC0oFzazWkbxNMJJsAbVGST6cc1JB4hhnEjva3EVukZkE7AbGUe4PH0NQpod45ee51ES3SxmOBxCFWLPU7c/N+NQWvhu8thdst/Es8sYRHjtQgGD1YZ+bsO3epvVLtQsydfEXn2c8qWtxEFt2mjldcow7cg4z7VWk8RXFrcRiSCS4QWazSeVHg7j+OAMDP40Q+FZEiuw94he4CqTFF5a7QwLcA/eIGM9qku/D15Pe3EkWpLDDOixMghBOwDGAc9evNQ3Wtc0X1dPy/wCG/wCCTtrkZurZ94itjbNcSmQche39asadrseoXTW32W4gkCeYBKoG5c4yMGql14bE8V1GlwEWWCOGIbM+WFOfXnJFW9I0g6csjyPA8rHGYoVjAHHHHv71cXU5rPYyl7HkutylrGrzW+prZQXdtaAReY8s67gecBQMjnvSWevzRad5t3C9xcNMyRLbR4Mqj+IAnp71dbR1k1C9upHjczxrHGGjB8vAI79azpPDEogs1iuYGaCMowmgDowJySB1z+NZy9spNouPsXFRf9f09C83iW2FnDKsM8kkxYLCq5fK/ezzgY+tB1kzNZNEHhE255EmTBVV65yeOe/NUr7w3cXEEUENzarAsZBSS1GN56uCMYNWIdCuYEXZeguln9nVmTPzE5LYJ6dOPaqUqt9US1RtdMkj8RQTlgttdgFC8TeVkSgDPyke3TOM1DaeJMadHLdW032iV28uKNPmdR/EBnoARk1Ws/DF3bm9ke8hDXEDQhYYiiAnqxGevA5GO/rSXfhy+ufsq/arYxw24i2GIlQ394c+mBzmlzVUr2KUcPe19DSbxJafZrWaKOeYXIYxrGmWO3rxTv8AhILVrKGeOOeR5s7IUTMhIODx7Y9aistIe0lhfzUYQ2ohQY6Pn5m/Gqg0PULd7aSyu7dZYoPKZpYiwyTksvIpc1fsLlo7XL3/AAk9i9nHPAs1wzgkRQplxg4OR2weK07O7hvbVLiFsxuMjjFc9f8Ahy6ubpZ1uLZpDCsbNPDuOR/EACMd/wA66Cxs47K0jt4lVUQYAUYFaU5VG/eRnUVNRTi9SzRRRW5iFFFFABRRRQAUUUUAFFFFIBo606mjrSk4pK4C0UUU7gFFFFMAooooAo60SNDv9vX7PJj/AL5NVPCi7fCejgMGAsoQCBjI2LT/ABRIIfCesSnOEsZm4PPCGn+HUEfhzTEH8NpEv5IKANOiiigAoopDSYC03GM06kPWkAgPHNKCKbjjFC0DHEUCjNJk0LcQvelooqrAFFFFAGR4VG3wlowzk/YYOf8AgArXrF8Ivv8ABuhOerafAfzjWtqgAooooAKKKKACiiigArltfQt448JkAfLJdE/9+SP611Nc3rK58a+GTzx9q6f9cxQB0Z6Vja7qFzp6WjW0aSPPcpDhyQADnn+VbXaqd7p0F8bczbv3EyzJg4+YZxn1HNHoVBpSTlsc1L4nvLVprWW2ie9SdYQ0ZZo/mXdnH3jj0qaHxFeCSFLmyKj7SsEkmyRV2v8AdYbgD1ypHqRWlc+G9PunmkkEnmSyLLvWQgo6jAK46cUq+HrRdNksS8zxSMGZnkLOSMYO4854HNRaXc6OejZWiY/9qXV7d6RMVkiSe5m8tUkK7o1HBcd89cdOlIniW+OnC8MVmizz+Rb75CNz5YEkdT0+6uTwa3/7FtN1iQrKLIEQAHAAxtwfXiqj+FdOfT4LL9+sdvK00TJKyurksSQw/wB4/nRaQlUpO11/Wv8AwDLj8U3rWsZ+yQeeb82h3MyIcLndyMr2zkHpR/bVzcXNtbXEXk3UOorDIsUxCspQkH3BHOKdqHhFBFa21k0wiN5587tcMHGV2llbrnp+Nadr4asbaOFVMzNFP9oDvIWZnxjLE9eKVpvqW5UFql/X3mavia/2i5axhFqLw2rDzSXb5tu4cY46/wCFJF4snnvIxHZbraS58hdoYv1xvzt24/Gtj/hHrL7J9nzJ5f2j7T97nfnP5ZqCHwrY298LqGW7TEnmiFbhvKDZznZnHWhKd1dk89C3w6j9Rlkl1bTrJZHjRy00mxsFgmMDI7ZIz69K5KbWr6xn1cTzzGC4lmgt3BJMMigkAZ7EHjHcCux1Cxmk1LTry3KlrdmWVWON0bDB/EEA/hUT+GtOuLS6tpUZ0uJ2nck5KuepX0/+uaJRk9mOjVpQspK/f7zBfWbnSJVnvJXeC709Xtw7ZBlVRlfYnIPfrVe7a+spNJtLm61V2a3Z5haEtIXzn34HT8q6q78PWN7FYxTq7LZkGIA4zjHB9RwM1ZbS7d9Riv23edEhReeMH2pOEu5SxFNa8vf/AIBy9nd6pBYadd3clyv+m+UUnG1mjf5RuHcg12kf3aytSsZ729sVxH9mil86UnOWZcbAP1J+layDAq4prQwqzU7NKzHUUUVRiFFFFABRRRQAUUUUAFFFFABRRRQAUUUUAFFFFABRRRQAUUUUAFFFFABRRRQAUUUUAc94o1KXTba0MV0tsJZxG8hUNtXHJx7VlaZ4oZBqU019FqFpaxLIJoohGcn+HrjnpXRarpf9pSWbebs+zTibBXdux261n3PhhLu71GRpgsN7EqFFiAZSuMHPfp0IrOSle6OunKj7NRmtf+D9+xVtPHVhdJdFYmzBH5mElSTcMgYypODyuQcYzTZvFX2vQ7u9toZrdYQpSfCyo2WwcEHBx39M96dH4Rmaxu4LrUFaWeNY0kgtlh2YIP8ACcnJAyM4IqMeDrhtMv7Z9Ri826CLujtFRFCsDnYG5JxjOaX7wbWHLsniu2TVX05La4meNgsjR7SR0yQudxAzzgdvcVDF4luUu9VWbT5mjtCmxYwC7ZxxjPcHP0FRX/g976/lk+3AQSyCRg0IaVPUJJncvt6VLf8Ahi7uX1MRaiEivgh2GPJVlCjrnkHbz9aG5glh9Pl38v8Agjo/GNrJZ3lx9lmDWjIkkQZWOWOABg4zn1xR/wAJhbRw3r3Nld272qK5ikVQ0m7OAvPXI746jrVePwhcrZXsLX8O+5aFtyW2wIUOeAGxz/nNWdR8Lvf3d9OLoJ58SLFhTmN0OQxOeRntSvUBrDX/AK8v+CI/i+K3t55bvTL62eNkVUkVQZS3TaScHABJ6Y9609H1qHVlmCxPFLCwV45MZGRweCeOv5Gsq58M3uoWjrqGqmWcSLJCREBHGVzjK985Oa0tC0d9NhkM8kEkzkZaG3WIBR0GB+P500581nsRNUeR8u/zNgYPOKXFIBgUtanMGB6UYHpSGjNAC4HpRgelFFABRRRQAUUUUAFFFFABRRRQAUUUUAFFFFK4BRSUtJAFFFFMAooopgFFFFAGJ4yYR+CNec5wunXBOP8Arm1W9DXZoWnjGALaP/0EVQ8c/wDJP/En/YLuf/RTVpaN/wAgPT/+vaP/ANBFAF2iiilcAoooouAUlKelNzSAUUEUoopoBB1paTFLSAKKKKoAooooAw/BmP8AhB/D/wD2Drf/ANFrW5WF4Lbd4F8Pt66bbH/yEtbtABRRRQAUUUUAFFFFABXO6x/yOfhr6XX/AKAtdFXJeLJNRstc0TU7HSbnUlthOrxQMqtl1UD7xAoA6w9KwPEmr3umf2cljDDLLd3a2+JiQvKsc5HI5A7HjPFZh8aa0Bn/AIQPXP8AvuD/AOOVSvfEN/qElrJP4E8QlrWUTRlGgGHAI/56c8E0NXJkm9ivr+qX8Fp4k8ydoLm2srUs8E7hQ7H5tgz8oz3AyRjOav6p4o1e0u9ZW1trQ2uk+WZGmZg0gZAcKR0PJ5PtWdeag1/HqP2vwF4lH29YxOEeH5ghyuP3ox+FZ87SXut6he6h4N8SyQ3LxyJFD5a7lWMKVkAlAYZUEfWo965lKM76f1/Wh0a+IJYL3Wr5YpWggazeRXkdwIWUbmROgIBJOBzjuai1DxHNevZSQ7ktjrsdlC0cjIXwrb2bacMpIICnjgE+1RtVjdNSR/AvirbqSBLhVSEfKE2DaRKNvHcc03+07UWOn2a+A/FKQ2EyTwBIYBh1BAJxLyTkk56k07Mrln3LF/4i1a70jX5Wt4oLKylltxJFcPHOWVwAQVHA2nOQc+1WtX8U6lZXeow2tnbSR6fBFM7SSMGbfkAYA57/AJe4rLe/t5NN1DT/APhCPFvkahO9xOBHACXYgnB83jkCnXmoxXcmpNP4J8W7tRijin2xwfdTO3H73g/MaVpEuNS2j/rX/gGhe+M9RF/LBYaWZxBFE8ieXK7uXXdtUohC4B6sRmtTxHqLrptjbRmaF9SuI7bejGOSJW5Yg9Q20EexOe2K5O5ms7q9W6fwT4zR9qJIsXlosoQYUOBNzgVb1zxDdalZQiHwZ4lS5tZVuLdngh2h16bsS52nkH607NLUpKdncj1RpJfFuqQTXOvGCGKIxx6bM42ZXkkA45qjLf6jc2vhFbu91BluUuWnOnSsJJFUApnZ1I4B/GteHxB5GqXmor4J8WefdoiS5hgK4UYGB5vFVLO+t7E6YYvBPi5jpqSpblooDgSfez+95NTyPuZ+ynff+rlmI6vZaFband3N6kdnf5ZLhjvltWYD5/UjOeewI96V7y+nstd8QRXVz5UNyos4hMwjZYThuOmHO4HjPHtVi+8UyalYz2Vx4J8VGKZCjYggBwe4Pm8H0PY1m3Wqyv4cj0O08GeKIrT5Y5C0EW/ysgtgiX7xx196bTNHCXRnotpMtzaxTqMLIgcA9sjNTiuSg8YSxxKo8I+I0UAAJ9lj4HpxJUn/AAmcvfwr4iHr/oiH/wBnqzRHU0Vyx8ZvgEeFvER5x/x6L/8AF0q+MyRlvDXiJfb7Dn+TGgZ1FFcz/wAJmg6+H/EP/guageM484Og+IAPX+zZD/KgDpqK5seMoM86Nryjpk6XL/QU4+MLQddN1wf9wm4P8koA6KiufXxfYkEmy1pf+4NdH09I/elHjDTT/wAuutf+CS8/+NUAb9FYH/CYab/z6a3/AOCO8/8AjVA8Yacf+XTW/wDwR3n/AMaoA36KwP8AhMNN/wCfXW//AASXn/xqj/hMNN/59da/8El5/wDGqAN+isD/AIS/Tf8An11r/wAEl5/8apP+Ey0z/n11r6/2Jef/ABqgDoKK5uTxvpEYy0erIP8Aa0W8H/tKmv470WJN8i6qqnkE6NeAf+iqAOmorlD8RvDgPzT349jpV0P/AGnTR8SvC+dpvLoH3065H/tOgDraK41vin4PQkPqzIRz89pOv80ph+LXgdfva/CPrDKP/ZaAO1orih8XPAZ/5mS1H1R//iaX/hbXgT/oZLT/AL5f/wCJoA7SiuL/AOFteBP+hltP++X/AMKP+FteBP8AoZLT8n/+JoA7SiuL/wCFteBP+hktPyf/AOJpP+FueBP+hktf++X/APiaANLxNqV9YTaZFYJ5ss87gw4H70LG8hQE9CQmAfWq8XiVTqVyylnslsYJo0VQXMjySJtHvlVGM8H0rGvPiR4Avb6xu38TW4azkaRAFfBLIyc/L6Mazf8AhLvh5Hf391D4pgh+1eWwRI2AjdHL7h8uDljuIxySc9aj3rmbUr3R6BYaobu6ltZrWa0uYkVzFKVO5CSAQVJB5BHqMehFUZZrqTWbxDf3sEMXlqi29sJATtycny255Hf0rnNP+Ivge0uZby58WWtzdyxrG8ghZFCqSQFXaccsSeTUUnxF8LLfXM1r40sYEmYMVa1ZyCAB144wBTs2U+bQ6+bW4dPiuo7r7QzWdoLlpGQAzLznaBj5sjpgcsPWox4gWDzA1vcvO86xQ22xQ+4xLIVzu24AySSR6c8Z5S58eeBtQn06aXxXbfaLY4kMcbgSjKkjGOMsinvwMd6iuvGfgm6umurbxbawXaXX2mF2hZ1QmIREFeMggE9RyRRqD5jro/EW0OJLW4M7zmOK12qsnCKWzuYLgE9c4ORjORmWPxJDcRI1vbXMsxeSNoEUF1dCAynLBRjPXOD68jPEXHiDwTdR7x4pt5btZpJUkuoTKvzgBgUwMqMDHIxgelaOleL/AAVpggEXiO3k2iXcQhALOyscADAA24AHbFC5hLmOkh8Sx3VlbXFnYXdy0/mfuYwgZNjbW3bmC8HjgnPbNSy+IY44xJHYX0yiNZZSkQXyQRnDBiDux1UZYccciuOtvEHh2wtIIbHxZbRzxmXdI9qzhlkff93IwR2OahuNU8IytDs8R2kh8pIpJruzFxKSoA3q7DhiBzkMM4OOuS8gXNY9GuNQhgsPtZ3PGQuwIMlyxAUD3JIH41jXniKX7LIsNhdQ3qSRI0EojLIJH2q3D7SDyBhuo5xWfeeNPCdzppto9fhiddjRv5bHaykMpI28jIHHFZqeKfDLtNNdeKLeW7keFmaOF0URxSb1ULk45Lcknr7Yodxu51ut6hLp+hC5MyQOHhV5ZQNqBpFViRnHAJ71laZ4kWbUHVNVtdRsI7d5Z7mJNgtyCuAxBI5G4+vFVdR8eeD9QtkgXxFaoVnhlztY/ckV8dO+3H41n6t4o8F6lfPJN4mtI4JLGWzljAIZg5UhgcdsHsev5jTJalfQ60eJbSOCWa5juLaJLdrkNLH9+JcZYAEnjcvBAPI4psuvK9sJPLntW863TEsW7cJJFUYKtg5z1B46kVxFn4h8J28FyjeLNDgeSA28MtvaRxso4+Z9+7ceOnA65Ho+21zwuUKT+MfD6SGW2cJbbYYQsMnmfdLnDNjGc9hUvmK1O2i8SW9xK4t7e7lhWR4vPSAlC6Z3L69QRkjBOACSajsPEZudMtbhrG6aadC/lxREgAYydxwMc8ZOT2BrkrXW/D66yl1J408N/Z0uXlJjMcUsgYNhHffhgNw5xzt7c1GmraEiWSr448MyJbQ/Zykzo67AeCo80APgYyQR7cmleZL5kdsfE1kzwpAtxO81utyixQMxMbHAJ9O/WmzeKtNjUOjSzKsK3EhijLeXGwyGb0zg8deDxxXL6Jq/hjTLq3nl8ZaBKsOnx2ICXka5CMSGOX7gj8c/SqsWp6JZN/xLvHvh+HzbWG3nZ7mJmUxqVDx/OACQejA9AfanzS6od5Hbz+IrK3uHjfzDFGQss6rmOIkAjce3Uc9BnnvWuCCMivOZdW8Kvfyn/hKvCsllPL5kyXE0LyHP3lDb8YOO4OMn2x048b+E14PijRQfQ38X/wAVVq/UpX6nQUVh/wDCZ+FsZ/4SXRsdf+P6L/4qmp428Kyvsj8TaMzei38RP/oVMZvUZrH/AOEr8PYz/bul/wDgZH/jSjxR4fbka5ph/wC3uP8AxpMDWFLWWPEeiFlRdY08s3RRdJk/rUw1nTCcf2jaZxnHnr/jSAu96WqqahZSAsl5bsB1Kyg4pV1CzYEi7tzg4OJBQloBZzRUSTxO2FkRj7MDUmeeooAWimrIrjKsD9DTqYBRSZ96WmBz/jv/AJJ94k/7Bdz/AOimrT0f/kC2H/XvH/6CKyvHvPw98R8kH+zLnp/1zatXSP8AkD2WOnkJj/vkUAXaKKKQBRRRSAD0pKD0o6UALRmik6GgAzS03vR0IFJPUBT0paKKsAooooAwvBgx4H8Pj/qG23/opa3axfCGP+EM0LHH/Eut+P8AtmtbVABRRRQAVU1G7ms7GW4gs5ryRFytvAVDyc9BuIH5mrMm4xsEOGxwfQ02IN5YEhy4HJHrQByx8XasqknwRrxwcY3W3/x6mf8ACZarnnwPr4Hb/j3P/tWt7XNWi0LR59SmRnjh25VcZOWC/wBawbXx0G1WwsdQ0e90/wDtBSbWWYoUkIAJHDZHBHXuRQAo8Z6hkhvBPiMEeiQEf+jaD42uwefBXib3xbwnH/kXmty117SbzU7nTrXUbWa9tRmeCOUM8frkDkYOAfqKrR+K9Gu4L59O1SxvZLGJpJo4LhHKgAnk5wOnUnH0oAzf+E2uf+hM8T/+A0X/AMdpf+E2uP8AoTfE/wBPs0X/AMdq5F4y0RdN068vtRsrEX6BoUnuo/m+jBtrYz2JFC+MNLbxRL4faZEvI4w+XkQK5IyUX5txcDBIxwCDQBT/AOE2uCP+RN8T/wDgNF/8dpD42uAf+RM8Tn6WsX/x2ta28U6FeW91cWus6dNDaY+0SJcoViz0LHOADg9fQ1JY69pWqyTR6dqVldyQf61ILhXKdhkA8fjQBif8Jvc4/wCRL8Uf+A0P/wAdoHje5/6EvxQP+3aH/wCO1v2et6XqMcz2Oo2d0sB2ytBOriM9w2Dx+NO07VbDV4DcabfW15AG2GS2mEigjGRlSRnnpQBz/wDwm1zg/wDFG+J//AaLn/yLS/8ACbXH/QneJj/27Rf/AByt2XWdNg1KLTZdRs47+Ybo7V51ErjnkJnJ6Hp6UPrWmx6oumNqNmuoOu5LQzqJWHJyEzkjj07GgDBPje5x/wAiZ4n/APAaL/47R/wm1weP+EN8T4/69Yv/AI5W+us6c+ptpov7Q36r5jWomXzVX1KZzj3oTWNOk1GXTkv7Vr6Jd0lssqmVRxyVzkDnuKAML/hNbj/oT/Ev/gLH/wDHKUeNZv8AoUPEo/7dY/8A45W8mq2Et/LYR3tq15CoeW3WVTIi+pXOQPc1QsvE9lLoEOsaiyaTBKxXF9MibDuKgFtxXJxxg96AM7/hN5sn/ikPE3/gJH/8cpf+E2lz/wAij4mH/bmn/wAXWjceKNLt9esdGa4Q3t4HMaBhxtAbnngsOR64J7VoQajaXNxPbwXUMk9uQs8aSBmjJ5AYDkE+9AHPf8Js/A/4RTxKP+3Jf/i6d/wmjf8AQr+JP/AEf/FVcufFNhDq9hpsZNzLeTyW++3ZWWCRFDFZOcg4I4wffFV/EHi+PQdVs9NXSdS1C6vEZ40s1jPC9c7nU9OaAI/+E0J/5ljxIP8Atx/+ypR4z558N+Ix/wBuB/xqvN8QrBdKtby20+/vJLi5NobWCJRNFLjJRg7AZHTgkE9Kv6F4tt9burmzayvNPvrbDSWt6irJtIBDDazDHPrnjp0oAi/4TJB18PeIB/24N/jS/wDCZJ/0L/iD/wAF7U+TxhZR+MF8MtDOl7JHvjlZV8pztLbAd2d2Ax5AHB5qHwt440/xbd6hb2VrdwtYlPMM6oA4YuAV2sf+eZ647UAP/wCEyT/oX/EP/guageMkP/Mv+If/AAXtWpq+s2Wh6XcajqMpgtLcBpJNjPtBIA+VQT1PYVeDDaCe/TnrQBzv/CYr/wBC/wCIf/Be1H/CYr/0L/iD/wAF7Van8R2qvqcNrHcXt1puz7Ra20ZMmXGVC5wrEjng8dDg1qwTCeCOTY6F1DbH4ZcjoR6+tAGB/wAJiuM/8I/4g/8ABe1NPjSMdfD3iL8NNc10m714A9aXdyRjGPWgDmT41ixn/hH/ABEP+4ZJQPG0OM/2J4h/8FMv+FdNkd+Mdazo9btZPEEuiASfa44BcHK/LsJxwfXNAGWvja1ON2keIFz/ANQef+imnf8ACaWP/QL8Qf8Agluf/jdXdR8S6PpF9aWN/qFvBd3ciRwW5O6Ry7bV+UZIBPG48epqDVPGGi6NdvbX1zJHJGgkk2W0siopIALFFIXkjr6j1oAhHjOwJGdO14fXRLr/AON07/hMNO72Wudf+gJef/G60bXWrG91W60yCXfdWio0yhSAquMqQehz7Umt65p/h6x+2ajMYoN6puCliWY4AwKAKI8Y6aTzaa4Prol5/wDGqcPF2mH/AJdda/8ABHef/GqkPifTF1C+sWuh51hGJrv5GCW6EFgXcjaOAe/aq1n450C9juJIr4rHb25upGmgliHlDq43KMr7jNAEv/CXab/z661/4I7z/wCNUo8XaYB/x661/wCCO8/+NVDB450Ce0u7tbx1gtUSSUyW0qEI5wjAMoLA8EEZ4I/F2n+NtC1TUodPtbqX7XMpeKKa1mhMi4JyN6gEcHp6GgCX/hL9M/59ta/8Ed5/8apP+Ev009LbWce+iXg/9pVuscLmsCLxpoNxpF3qkV9mzs5BFO5hcFGOMDaVyc7h0B60AKfGOlgcw6uPro12P/aVMPjbR1+8uqL9dIuh/wC06ZdeOfDtm9slxqSq9zCk8SiKQko/3SQFJXOR1xTtU8ceG9Du4rTUtWt7eeVBIiEEkoc4PAPBwfyoAP8AhOtCBAaS/GfXTLkf+06jb4geGgcNeXCn0axnH/sla1trNjdavcaXHOGvbZFkliCt8qtgg5xg5z2NaO0UAcofiL4UUEtqLqB13Wkw/wDZKYfiP4O/i1aMZ7NBID/6DXXbRRtGKAOOPxJ8DBtr65ZIfR1K/wAxTR8S/AbEg6/p/B/iBH9K7LYKXGKAOO/4WR4BP/MwaZ+f/wBamj4jeAWH/Ie0zHuf/rV2eKXFAHFN8Qvh6Rzrmk/jj/CkHxB+HmM/23pP14/wrtcCkaNG+8oNAHF/8LB+HfH/ABO9J/If4UH4g/Dzg/23pOPw/wAK7E28JHMSH/gIphsLRvvWsJ+sYNAHIn4gfDwD/kNaT/3yP8KkHjfwE3TVtK/FR/hXTHSdOJybG2z1z5K/4VGdC0k9dNsz9YF/woA54+MPARP/ACE9JJPqF/wo/wCEr8BE4OpaPkdiF/wroP7B0f8A6BVj/wCA6f4Uf2Bo/wD0CrH/AMB0/wAKAOfHiXwA5z9u0Qk+yf4Uv/CQfD//AJ/NE/75T/Cug/sHR/8AoFWP/gOn+FJ/YOj/APQKsf8AwHT/AAoA58698P8AODd6Hk/7Kf4Uv9veAB/y96J/3yn+Fb/9gaP/ANAqy/8AAdf8KP7A0f8A6BVl/wCA6f4UAc+fEXw9Xhr7QR9RGP6U1vEfw6XhtR8PqevJiFdF/YOjn/mFWP8A4Dp/hR/wj+jf9Amx/wDAdP8ACgDnD4l+HIBJ1Tw6P+BxUf8ACSfDfj/ia+Gv+/kNdGfD+jHrpNj/AOAyf4U0+HNEPXR7A/8Absn+FAGB/wAJF8Odu7+0/DYHqZIab/wkXw3z/wAhTwx/39grf/4RrQv+gNp//gKn+FL/AMIzoP8A0BdO/wDAWP8AwoA506z8M3XJ1HwqR7zW9J/anwxI5v8Awl68zW1dEfDGgHromm/+Akf+FJ/wi+gf9APTf/ASP/CpA5w3/wALj1vPBx+slr/jTWuvhURzceDD9Xta6T/hGPD5/wCYHpn/AICR/wCFOHhnQQMDRNN/8BI/8KEBy/2j4UH703gv8WtaTzPhL/z18Ff99WldT/wjWhH/AJgunf8AgLH/AIUv/CNaEP8AmC6d/wCAkf8AhTWwHKF/hGeS/gnP+9a0bvhH/f8ABP8A31a11f8AwjWhf9AXTv8AwFj/AMKP+Ea0L/oC6d/4Cx/4UAcoH+EY6N4J/O0pwPwmIyP+EKP0NpXTnwvoDDnRNNP/AG6R/wCFN/4RPw7/ANAHTM+v2SP/AApgc2E+FTYGzwbycDi19/8AA/kasQ6b8NLl1SGz8KSueixx25J/IVtHwj4bJJOgaWT72cf/AMTTf+EM8L/9C5pH/gDF/wDE0AUh4a8ClwF0bw9vxlcWsOfr0roLea1SALDLD5aDaNjDAAwMcVlf8IR4U/6FnRv/AAAi/wDiaT/hBvCWc/8ACMaL/wCC+L/4mkBuGaIdZFHOOvenBlIyGBFYI8DeEh/zK+i/+C+L/wCJo/4Qbwl/0K+if+C+L/4mi4G9uHrQGBHBrB/4Qbwl/wBCvov/AIL4v/ia244khjWONQiKAFVRgADoAKQElNNLmkpMBRS5po60gz3p7IB9FJmjJ7UALRSdRS1QBRRRQBheDk2eDdDHHFhB0JI+4PUk1u1j+F+PCulDsLWNR+CgVsUdQCiiigAooooA5/xrp95qnhG/srCEzXMoQIgYKTh1J5JA6A965OHwLe6R4l0O601byWF7aeK9nurlZ2tGZPlMe9sr8xP3M8D359MooA8c0jwL4h8u0s7vT54WsklIma+t0gdmDLhTFF5xDbudxGATzkAVY0Xwv4mjjkgl0cwQxaXNbRfaXtXYOyABY3iAYqSB9/0656+t0UAeMX3hPxNDptolvoMs039jx2jhJrWRfMA5SRZe2e6E9T161oT+HddhvLgDw/HcG40BLNHR4/LimWNgVYFg2DgKCOxAzjOPV8UmKAPINP8ACviKSDUPN0WeES6L9kiR3tUzJvB2KIsADHQtzxyRwKmufAutG9mWysI7aGbwvFZOVlVFa5EoLodpzkoMbuh9a9axRQB5BdeFtW1XSL82vhNNLuF02G0G65RXuSkquyBQxj2kKQGcZOcEYJFdJ4I0a8tdTv76bTL6xjkhjiUXj2wZyueiQIAoHQEkk+grutvGMmlAxQB5B4m8P6/e63rEsOgyyNLeQzJPA8BjeJAgBLSDzN/y8quFHPXJ3QXXhfXf+EjKWmhz/wDIWF6JJ2iktyN2TIJ1KTof9jDdMcg17LtFG0ZzzQB41YeGdbj8V2Cx6HdJHbaobqSW5aF41Qscuk8ZWQnB4jYMOm7NSaT4a1qKfQNMfQJor3TtVN1e6xujMdzFlujbtzFhsBGMjH1x7DtFJsHv+dAHlHhjQdQtb/TbS98LSfbrG+muJtXknCptYnaVKtmQkbRtYcd6zbLwzrdp4e8LRXPh+5lks4rtdsKwySRSvKSoYSt5aqV534Y/Tv7VtFG0YxQB4zo/hjWLaw8JCTSpobqCLUYZpAFzbPIx8l2IP3QDkEdB0qtpPg7XJo4Le2sdQ0rU7SzuYftb/Z4oQ7oyrho1Lygsd2TyvJznr7dsFGwZ70AeRaHolymveEhD4On0xtPLx392UjAkby8bsqSzAnJ3HHLHHeul8SaLqWpfEHQ7i0e7treG3lEl5bojGIkHgb1ZQT06dD9K7naM570m0Z70Aec6v4INpb6Np2ly6kV/tP7TcXYlDTISpBkyRgdB2x7Vd8KeH7vQ/GOu/aGv72OSK38jUL198kmA29dwAGASOMDoOvWu52A0u0ZzzQB5D4z8P+IX8dT69pFjJI1ktvJCQm4SnDKwUdyNwY+wIqhN4T1fTrnUJbfSrme2tZNIdQihnnEEbiXb6tuYZ+pr2zYKXaD60XA8R8Q6JqmvWfj3Ux4eu45r1LBtOSeFTLmPcrsoBODtPQHOGwfSoPGOg6nqGv6s1j4euiJbW1WweOxVtgCEnDM37krjbhBk4weOa902Dn3o2A0AeR6xoNybzx/FaaFN5uoW8clnJHbYWTKr5ihsfeZzuI7kEntVHW9GuhcatBeeG73ULu7022j0m4jgEgtZBEFbc3/LLDjPPUAjvz7SIwPWjy1x3/OgDyG+8H3l7Lr0upadLeX0OjWyW0zRFg9wE+Yp2Lbl7c8471Q8UaHqczWLDSL2e4/su2iQNppuV3qOR5isrQNk8nOevrXt+0UbQaAOV0aCJPEvmTaZfw6gumRLLcuxa3xkZRSTy4PU4z7msPVNTn0H4k3eoPomtX1tJYJCr2Fk0wDbgTkjA7evpXo20UBQD3oA8/8AFSvrdp4T1O10i7Wdtas5JFktSJoYgzE+YACVUdTngVj+J7fUbTxD4tEekXt7/bdnbRWUlvBvRWRSpDN0Tls5JA4NermMHrmkMakHOefQ0Aea2dzceFPE/iLUb3TtSntlgsIRJDAWEhCbWZScAgHqQeK0/inY3mp+DPs1jBcTTPdw8W8TOyjdy2B0x612c1nb3KBJ4klUMHCuoIDA5Bwe4OD+FShAPU0AeY6LFceFF1vw9qWk3eq2Jia5huIrJ5ftqsCWikwCu8nIGTz37ZyraDVPEFjrdxc6ZqFnfnTfs9nYrp8kMEMKup8tXcDe5wOBjuBx09j8se/50hiVjk+mKAPGb22vtXGqXtrpepxRx6DZ2RglspUdpRNuO1CuWwM9BjitoaVq0PizwfLqMtxqNmkMpOLTy1snES4LFOOTgDd0IOPUem7BQI1FAGZoWt2/iHRo9Stop4o3Z02Tx7HVkYowI9QykfhXhVho+utp66Y9jfLaaixu5y1u6iLyJLk7W443BY8ZxnjFfQcFnb2sCwQRJFEvRI1Cgc56CpDGp60AeN69Ps8K2+lPpN9a38ukWypcwWBdrshR/o7MELJgr65GM46Awa1bajp+r3rvHqtrd3FnafYoLO2M8VzIiBXifKkFQc5BI6gkHC17ZsFGwYxzQB5/4UivR8SNdku7bym+w2isVUhN/lgsqHGCAfQ4GOlehUgUA5paACiiigAooooAKKKKACiiigAooooAKKKKACiiigAooooAKKKKACiiigAooooAKKKKACiikNSAUCgUpo6ANHWnUlBNJPQA70tIKWqQBRRR3pgFFFFK4BRRRSAKKKKACkNLSGgAooopALScUZpKEAvFLTeKUUX1AWijFFUAUUUUwMTwln/hFdNyc4gUZrbFYvhUg+GNPx/zxFbVD3B7hRRRQAUUUUAUdY1W30TSp9Rug5ghALCNctyQBgfU1laN4y0zWtSbTo0u7W9EQmEF5btE7x/3lz1HP8/Sk8e29xd+CdSgtYZJp2CbI4kLMcSKeAOT0rntQ8IXCeHdT1K51C/1fVBpE9tbRPHGoTMZwqoijLZyM8nnpQB6HvXHX9Kp3ur2OnS2kd1OUe7mEEACM29yCQOAccA8njivL5vDZstA8IJLpl/Ppkkv2jWraKKWWUymFVUsi5bapGCoHAUADoKoNoDS2GlfatFv30ePV5fIt3tZZZIbNlT5WUKWxuXoQcccmgD2vzFwTngdT6UGRQMk8Yz0rw230TXj43gu7iC+W8/toNLLHp0rbrff94zlxH5JHRQCwwPlOKdo2m6vF46tNQNhdRPLfymVlsbgOqEnaZJnOxwR028DnOKAPcd4PQ0m9eOevTIrwTS9J8SW2pQ3WmWeoLqUy3KNPcWc8EwcqwQzyHMLjdtP8XTPB4q54C0vXbPxfpV0tveQiRJV1PfZTx7gFOPOeRyrsWIKlMnH90cUAevHW7IeIhohkb7d9l+17Nhx5W7ZnPTO7jHWp7/UrXTtNudQupdlraxNLLIFLbVUZJwOvArzvxjp2oXHjPVJ4LG6mgk8Lvbq8ULMGk8/OwEDBYj+Ec1iXHh29sTq0VjpuobL3wYxmGyR/MvCcFTnP7zHG3qPSgD16PVLSbS01GORmtXhE6sEbJQruztxnp2xmq9p4i0u9vRZQ3DfaTareeW8TpiFujEkAD6HkdxXmsfh680a5gOlWepQrd+HZftWfNkDXBTI3A5w+cAKMHsBjior7TbYavFPr+k6zNaJoMCo1tBMSZwBhcqMB+uN/GSM44yAerz6vZWt39mmlZJfIe4/1bFRGuNxLYwOo4zmpLLULXUbKG8s5lmt5l3RyKDhh6ivKdMsfEV7bRW2uQXUkp8N3SsvlsG8zzwYgzL1fYF+Xrw2epFUNMsoJLfSotci1FPDUWmlpxEkyqt8XIkEmz5x8pGOi54HWgD2wOp6GkMsY6sB9a8o07RdR1y08M2OtR6m9pi8EyuzxsYwUMQkYYIBAGAcEjHpise1TUl+Jn2iSG+luH1Vg0LpMlxHbFiqydWjNuOFzwT6igD3KigdKKACiiigAooooAKKKKACiiigAooooAKKKKACiiigAooooAKKKKACiiigAooooAKgu7210+2e5vbmG2t0wXlmcIq5OOSeBzU9cf8AFDj4easxJA2xf+jUoA37DxBo2qzNDp2rWN5Kq72S3uEkIXOMkKTxnjNXw6nofavEbn+29H8TWM1zp9mdTTSbmfSjo9sUSeVYm/dzKSWfA5wOpZcd60dJ1/UJLd5rTxTZTyjTpp7pJr43DQkJxJ5YhHlBW6gnoe5AoA9ZuLu3tLd7i5njhgjBZ5JG2qoHUkngU9JY5EV0cMrAFWXkEHoa8U03xDf31vrtlJqsl5HHpe4qJY7qNpA4UusgwVyCP3TKCM5NTeKPE+oaTcq6a40aJawmGG1miDQtsQsXhkC+buz/AAscd9vWgD2NbmB5ZIlmQyR4LoGGVz0yO2afvXOM8+leN/2q+l6545v4tYnhuha2ksR8kSud4GSIT97YXVR/dD4OaZB4s1Y+G/Eklrq8ky20EDwy+dFcGNmZd+HRdpznkcgdO1AHtBYDqcUbh615JrfiDxB4cl8S2Vpqs1xJb20E0E12iSNC0kiKzYVQCAGJAxgY9Mgxa34svdHt5I9G8UJq1q13BFLNvieazRlkLfvcCJdzIFBbIHP4AHsAZScA8+lRQ3ltcb/Injl2PsfYwba3ocdDXEfDrWtT1NtWtr5meG0mVIHlubeaXJ3bkcwkjK7R1wefbjndMvdRhtI7bTr97M33iieCeVER22FcnG8EA8cHHUDqOKAPXS6jqcfWjevrXjmtTX10tjaXWuTXJsvF8NjFP5cQfGxWViPLIMiZbnAB5yDwKr3fj3xMt3e3NtNk2mqNaC2M1nFA6qxAjYSESiRgGO4HBIOFx0APbAwPejcK8lk8R+Jx4a8V67/ba+RYXtxa2UUdtGW+WdQGLEEHC/KBjuScnFTXXifW9OuNTshrkd8E0VNRjvFhj2xuzqNq4UArj5hnJwwyT3APVCwGcnGO5o3CvJdb8QeKtKvNI0j7fd3N1dQSXbXFpaW6NMSDtijWUhcJjcxGWKkdMlg7w7rl1rGr6Vrup6ibXbo1zPP5bxNEFjnRT8wDDawGTg5BHBA4oA9Y3LjOfemGeISLGZFDvnapPLY649a8g0Hxf4nv/EGhafdX10kesCdvNktbdAUWNnjeBRlwvC8y5zzjvitY6k2i2PgW/ljN68dlqVwqlQZF2Q7hGhxxkcdyaAPa9woyK8z0nX/EiXPhq6vtYtL221xWZ7aO2CC3+TcBGwOSRkZ3Z+6elRaR4p8RvN4ev7m/imtdVu5bZrX7MqhAjlQwbrn5Tnt0/EA9SooHQUUAFFFFABRRRQAUUUUAFIRS0UrAFFFFCAKQUtFDQBRRRTQBRRRQAUZoopMAooooAKKO9FIBO9BpaQmhgRRCUA+awJycYGOM8fpj8qkooqR2AdaMUoo6U1sISlBpOaUUJALRSUtUAUUUUwMTwoMeGbEf9MhW3WL4VXb4csge0f8AjW0Kb3B7iDPcEfWloopAFFFFABRjFFFACFQRjFcpq76hd+NbLSLXVbnT7dtPmuXNtHCzMyyRqBmRG4w5rrK5WdwfirZoPvLok7fnPEP6UAWR4d1MD/kb9Z/GGz/+R6DoOojr4u1n/v1Zj/2hXQnpXHeNtT+xz6bbtqMljFcGTe6y+SDtXPMmCV9BgHJOKG7ClLlV2Wn0a/SWOP8A4TTVFkfOxGhs8tjrgeRk8Up0HWc8eMtU6f8APtaf/Ga5LTLuS+v/AAdqF/qEpkkS5XeXCgsrYUdOrbgp9cCoNN8Uu+pWE0niGQ2101ybuN5EzFGEcr8oB8sjAP3iePTio5zGNdPV/wBaHZN4e10g48Z6jn3s7X/41Tf+Ef8AEPJHjW+x/wBeNt/8brkLbxDcf2HrN4niWV5PL221tJJFJPEpdV8xlG0AnK4zgKGJNE3iS+g0TxMbLWnuxZwQPDOkyTFHZsNh1QZ9MYOPanzoftopXOtPh7xITgeNbr/wX22f/QKT/hHvE5J2+Npz/wBw2D/CsO/1bUdFTxBZ/wBtXLeSbUwXEyRs8bSk7uSFUDjqeBUVpr+oR6dqtzFqj3sGlXMM2UkWUyxEYkjLhFBxyQQMgjrjknON1UnY2bjSPElu0Xm+PhEJpBHEJNNgG9j0UZ6ng8e1Pbw74x7eOuP9rSIif5isxtRvr620i/nlwt9ra+TGyAhYArhQMjqQuS3qcg4xWv4Pkvr/AO3X91qU88f2mWGOA7diKH4OQM57den50cw1UTdkVV0Xxa0rQjx9EZgu5k/siLcAc4ON3Tg1V+w+KWjuZY/iPYGO1JE7f2REwiI67j5ny4HrVq11RdP0nxJr0scYuFu5Y+VIz5Z8uNCevp+LE96xfBytaau2nanZXUMeo2pSRb6IYuZVLFtvJyCrng88cijm1Qva6pE6Sa+77E+Kujs+cBRpkJOfoJatix8X/ZVuj8R9O+zNjEv9jx7Dk4GD5uOvFS6Hpmn/APCd+IEFjahLVbVoFEK4iYqxJXjgnjpWdp8Eyazb+FY1Kw2GoSXo4yBAMPGP++n/ADWpUmJVH1NSDSPGtzGJIPH9lJGc4ZNFQg468iWpf+Ef8dn/AJnu1/8ABGn/AMdq54ZUW2r6/ZQwlbWO7WVH3ZG+RAzqPocH/geO1dOKtamsXdXOM/4R/wAd4/5Hu1/8Eaf/AB2k/wCEf8eY48dWn/gkX/45XaUUxnE/8I748x/yPltn/sCJ/wDHKafD3j//AKHu0P8A3BUH/s9dxRQBw/8Awj/xB/6Hmz/8Eyf/ABdH9gfEEHnxvZMPT+x1H/s9dxRQBxC6H8QR18ZWLfXSV/8Ai6d/Yvj/AJ/4q7T/APwVj/4qu1ooA4r+xviBn/ka9Ox/2DR/8VTl0fx6PveKbA/TTwP612dFAHHHSPHeOPE9hn/sHj/GgaR467+KLH/wXj/GuxooA4/+yPHX/Qz2P/gAP8aP7I8df9DRY/8AgvH+NdhRQBxp0jx728U6f+Ong/1pBpHj3HPifTSf+wd/9lXZ0UAcX/ZHj8f8zRpjfXTf8Gpf7L+IIJx4j0cj305v/i67OigDixp3xEB/5D2hH66c/wD8cpfsHxFBz/bugH2/s+T/AOOV2dFAHG/YviNx/wATnw6cethLz/5EpJLD4gyxGKW/8Lyoeqy2EzA/+RK7OigDizp/j5pY5GuvChkjzsY6fOSueuP3vFNi0rxzC7vFP4QjeQYdl02YFvr+95rtqKAOHTRvG0SOscng5FcYcLpcwDD3/e80kui+NZ5FklfwdI6gBWfTJiQB0H+truaKAOGfTPGssskkknhF5ZE2OzafNll44P7zkcD8qSLRvF0MbxxxeEBG6gFBYyqCAc8jdyK1dfjun1OyeyLG4t4ZriOISbFmKtGNjHB6qxGcHBOazLHWnkvdSvbRtxu7i3t4FlYlI38sbtwHTGTkccjGc1LkRzq9iX7H40Z2ea18LStIoWU7ZVLrjocg8fn6e4bFpviK3s3s7bRPCcVq+S8KvIqMSe4EeK3dK1C5nubuzvPJM1sy/vIVKq4Zc9CTg9eMnt61ztpE97e6nI+l3N5tvpI1db0oFAwMAFh9aLj5ldF6wt/E2m2Yt7XRfDkMa8IkF3JEg/4CITSJba+uzb4Y8NgpKZlI1GQYkPVx/o33j61Yn1ye1mvNOWKJbqPyRaByxDiQ7QWHXCsGzjsPeqelatezrNb2UcYma8u8tcTSSKFjkxkZJPJZcKCFHOOmKd0JzSEn07Vb23mt7jwj4Xnhnk82aOTUXZZH/vMDa8njqeaVtK1V9QXUG8IeGDfJwtydQcyL6Yb7LkVS0PxBfnT44YxvupZrmR3lWWYRqszKFG0ZPPA6AAe4FasXiDU764htra0it52t2mkF5vXYRJs4GMkHBIJxxg47UuZBzoyNd8PeI9W8N6ho9povh/TlvW8ySSLUZD85YMzlRbjLEjrnNXItH1SK3uII/B3heOK5JNxGl+yrLnruAtcH8c1ag8SX+pOI9Ns4fNjtYbmYXEhVSZFJVFIB5wDkkYHHBpbrxNextcta6a9wLQ7ZYo1d5JG2BiqFVK5+YDk9R2HNPmRSkiDUNO1nVYYodR8JeGryOI5jSfUXkVD04Btajn0/VZZbR5PCHh6R7Mf6MRqLZhHov+j8DgcdOlb+qam9lDbrCivcXUohhWQlV3FS2W9gFP16cZzXOa3rWoTPZ2JQQTHUo7WfyZ2VZAY/MG1wAyg98YIIxyDyXE5WI7TR73T5EuLPwN4ahmjZnjkivcMGYYJB+z5GRwfalstL1LT1thaeCNEhNs0jwMmonMRcYfafJyNwwDjtWn4wuntrbTFH2tlmvVjkSzdlkddjtgFSD/COhFZ2m6x9gutQYDUIbaC3jcWmoys8pLMRvUsWOztyTyDx6pySFza2IrDStQ0zU5r+y8A6Lb3cvDTRX6qx9cfuuM98Yz3zUqWmpxR2kaeBtPVbJ2mtlXUFAidsklfk45JrSTxLdbbsHT2lkgjWRRB5jBtzYxygbIGDwpyCCAelR2/iI6kbMp5TBr/7PutbrcuRGzndlc9iCpA7GlzofMiQaz4pA58KxdO2pJ/8TTv7Y8Unp4Vi/wDBkn/xNR2/iia7u57OK2thdRRGU273RWVBkYMiFAVBzjI3DPtzVeTxZcWEVpFcw2nnSWiznzLzBl4PCKELFsLk5UDnAJwcHOg5kW/7Z8Ubsf8ACKx/+DJP/iad/bHij/oVE/8ABkn/AMTUdz4onijvJ7exV7e0s0vJHlnKZVlZtoAVskBat/2zeSvK1rYebDC6JJmXD5ZVb5V2kHAcE5I70KavYd0VxrHinPPhaLH/AGEk/wDiaa2s+KgePCaMP+wlGP8A2Wo4/GlpJqH2USWvFz9m2/aP3obfszs29O/Xpz7V1I5HNVdPYE09jlm17xYOng0t9NUi/qKQa94rwQfBjD/uKQ/4V1eKMUxnIv4g8WhTt8Eu3HQapDmmjxH4t/i8CXGM9tUt/wDGuxxRigDkB4j8V5/5EW6x/wBhK2/+KoHiTxWQc+BLsH/sJW3/AMVXXUYpXA5P/hIvFP8A0It3/wCDK2/+Ko/4SPxV/wBCLd/+DK2/+KrraKLgcl/wkfir/oRLv/wZW3/xVB8R+Kf+hEu//Blbf/FV1tFFwOSPiTxSMf8AFB3vv/xMbXj/AMfpD4l8UBc/8IJffhqFsf8A2euupMUAcefFPiRW58C6lj2u7Y/+z+9IfFfiEA7vAurE/wCzcW/T/v5XY7RnNG0elDA4e98f6hptnJd33g3WILaIZklaSAhR+EhNdrBKJoElAIDqGAPuK5j4lYX4d6y392JT+TrXSWa7LOFeOEUcfSi4ExoFKelNzUtALSGlNJSY0FFFFTcYUA8c0UVSYrBSikpR0qkIMiloxRVAFFFFAGJ4Uz/wjtpn+5W2KxPCjbvD9qefu1t03uD3CiiikAUUUUAFFFFABXISOD8YIUBJKaC5I9M3CY/9BP5V19caBn4yS8H5dATJ+tw2P5GgDsuoqKa2gnZDNDHIUOVLqDtPqKlooArfYLTEQ+yw4iO6MeWPkPqOOKrXVrpNtA8t3b2cUKnczyooUE8ZJPHPArSPSuI8a6gZb/TtHiikutzfarq1gALtEpG3I/ulvz20m7IibUY3Ny4/4R6whV50022juEKqZBGgkXg45xkdP0qK3vfC1yDbW1xpEolKxGON423ckquB16EgexrmIZotQ+GmqW93APtenWk0DLKg3xEIdp9jt28+oq7c6Klz8PIHsrZFv1tIbiJ4YxvMiKGBHq3XH1qebyM+e70XQ6qRNLmuZbWVLWS4lRWkiYKWdQeCV6kA0lrHpdxbNJaxWrwTLsZo1Xa6j5cHHUAcfhXEw6k91Y6lrlsxS71OSPT7ENxtIG0t/wB9b2I9ErS0q3vP+EoudOh1KaOw0u3tgsAUENlWHJ6446fT0xRF3KU07aHUSCwRoIJEgBTmGNgARtHVR7D0p1r9jCulqIVCud6xYADdTnHfnP41n3fhuzvdZt9UkaQXEGMbSMNjOM8e/wCg9Kfo/hyz0Wa5lt2kZrhtzb9uF5zgYAwP8KrW5avckj0W1F5dzshdLpleSGQBo96jG4DHBIA/IVektoZZI3khjdozlGZQSp9vSpscUUxpWIUtoY5ZJUhjWSXHmOFALY6ZPekFpALhp1hjEzrtZwo3EemanooGZ+laVFpcU6xsztPO88rt1Z26n2HQY9q0BRRQAUUUUAFFFFABRRRQAUUUUAFFFFABRRRQAUUUUAFFFFABRRRQAUUUUAFFFFABRRRQAUUUhOKAK7W0T3cdyR+9RGRSCeAxBP8A6Cv5VQbw9p7R3kawtGt5KJpfLcod4x8wII2ngcis/wAQpdDWLC4s2nae2t55xbxvgT4aIFCDwchiB6HHNVoPEJxcPalXmvr+O3tRKSVRjbo5DAcjAV8gd+OKm66kcybsdBpmk2+lRSJB5rGR98kksjSO7dMlmJJrPl8KafJdTTrcalAZnMjrBqE0SFj1O1WA/SrOlajcXU17Z3Xkm4tWUF4c7XDDcpwTkehGT0z3rkdPWS5n1SSbR73UWXUrhFlS8CDaJDhQpcdB7fTNF0JtaHZS6NaS3VpdyIzz2isImZyeoxzzyfc1X/4RuxCgRG4hImknDxTsrbpDlufQk9OnA9KguNbmt7i7sPKQXKSQpaj5iHWTgMfXBWQnHZapabrF7NbCG0hhSV57tt9zI7KEilCk9ySdw9hz7Al0NuKL0HhLTbe2t7e2+0wC3MhSSK5dX+diWUtnJGecHPb0rQttItbSeKaJCrxW4t1+Y/cBz+fvXH+G9f1A6NbWsIE12zXE0skqyShF8+RVX5QT2IycAbe9ay+IdTvNWSwtLS3ic2KXT/ai6lGLspXGMkcdeKV4iUotIuzeFtPnt1t9k0cYtxat5UzIZIhjCsRyen6n1IqeXQbeWV5CZ1R2RnhjlKo5QYGQPYAEdwBnOKzo/Ed9qDsumWKSPDaxXMizS7N5kUlY0OOvHU8cj3p1x4ku45p3isHlt7ZtkiJFI8jHALBdqlcjJGM8kdec0e6UmjavtOiv4VjlLKUcPG6HDIw6EHt6e4JHQ1S/4R2xzC8iyPLFd/bfMZ/maXaVyfUYOMcAAAdqk1bVHsBawwRrJc3c3kwhiQobazZYgE4wp/HA965/VtW1C4vNOtdvkSx6ottciGdlWRfJ8wYOAcEEZHUEY5HJLpA3FbnT3mn29/LaSTq261nE8ZDY+YKy8+vDHj3qG50S1urua5dX8yaFYHKtjCqxZcehBY8isrxhcyW8ekKpvDHLe7JY7Riski+TIdoKkHqB0I6VT0nVpoZ9Q2x38VvEkXl2uoyF5t7Mw3A5Y7Dle5OQePUbTFdG6ugQ5maS4u5JJVRTI0xDAIcrjGAOTk8ZPfPFJHoFql0t1K80lz54nMjvyzBCg4AAxtJ4qjF4lu5FulFgJZYY45ENu7yI+5iuM7AcjGTgHg0ltr41F7IjymJvmgJtLremRCz4b5QT6bSAc4PSpbhYLxNBNBgWS3lkmnl+zBhAsjjEYI2nkDJ4OOSf5VXXwvCIpUW7uh50At5iWXMkYztGQOMBiMrj8+aqL4mmuI72KNbWG5htmm8mS4ImjAxguhQEdeoyMjGeQajl8Wz2MKRTW9s9ylmt1In2r5nXkfKAuT90csFGTgE4OC8AvE1h4ctBaXVuXmZbq1W0lYuM7FUqMccHDHmh/D8Lykie6SNmjeSFJcK5QADPGRwoBwRnHNVb7xJcW9vfXUOm+bbWdus7u02wsNpZlUYOWAA4OB8w564sHWrtnke3sPOt45EjdhJh/mCkkLjBADjPzDofbJ7lx+6SR6EkcwZbm4WFZzcCBWCpvJLHPG4gkkkZxntWuvSuSj8cWM2opao0Dlrk25RbgeavzFQxTH3Scd84IOK61TkVat0GmnsLRRRTuMKKKKACiiikAgoNA60tNbAFFFFIAooopoAooopgcj8Tzj4ba4ScD7P/AOzCupgG2CMdMKBXJ/FX/kmOv/KG/wBG6H/eFdgoGKkAooopO4CUUUVFnuMKKDSGkxi0U0dKUc0021cBaUUlKKqO5LFopD0pRWgBRRRQBh+Fc/2Fbf7tblYfhT/kB2/+7W4Kb3G9wooopCCiiigAooooAK46LP8AwuS8GOP+Efg/9KJa7GuQj/5K7fH00G3/APR89AHX0jMAOaD0rj/F19Hb6tpdve6lPYWEiyu8sMhQl1C7QW/hGNxz7Y4zyN2JlKx1FnfWt/E0tpcRzxq7IWjbcAwOCOO4NSeXCJjN5aCUgKX2jcR2GfSvKLO7Y6Dpdul7cRtJNdElLprYSuJMAMyqz554QDkmtDR5tS8RQ6HbyareQrLZ3Mk720m1pQkqovzEZzyOevX1qeYyVba6PRPs1sRKvkR4l/1g2D5+3PrT1WOONY1VVQDCqBgAegFeew+ID5hsX1Fvtp18xeV5h3CHzcAY7LjAqOGa+MM+qf2vfbrfXBbLAZP3TRtKqlSPox6njHFLnQOqux6ClpaRpGsdvEqxElFWMDYT1IHY8mnLHbxTPKqRrLJgOwXBbHTNeYjxHcS+JoPs+qTsZdU+yvBJOqkR7ypxCoOF4IDFt3Tjrja0m91OTWo9HnuZN9jNPLOzOcyQ8eUCe+d/fsvOTRzIaqxvax2VnfWd/CJ7O5huIiSokikDLkHBGR6EEVZ3A15poct5qlhoVqNQubZLpr3zXgKqzBJOOxA/L1rqPGN/qGn6BcS2FuXPlvvmEwRoRtPzAEfMc9uKrmVrlKd032OjyKiuLuC1QPcSxxIWVd0jBRliABk9ySAPc1naJdX91p6vqFn9ll4AAmEm4YHzEgDGeeK4yznv5dD0/VLrVriVrnVIbdYWC7NouAMDjO7g856D2pcw5TSR6Qrg0u4GvNrm6bTL3xO8OpSxS/arZZJHkVjFE4iDShSP4QxAOMYA9Khu/EFxZ6V4hOnaxLqNpa2qTQ3RkVmSQnlA6jBzz246dqXOktSfao9P3DOKQOrDIORXn1/qF7op1iGTV72YQ2sMqytEkjq7PtO1flHOcYzgVS0/xDqTafrky38k6aV5FwoMsbll+YyIXQYOQp+h7nFHOg9qv6+Z6a0iqOTjPApVYEV5y+q3epJp2ovKPIu9fSK3QorL5CBwpXcMgkqST17A4ra8JvqF9caje3epSyxR3tzbRW+1QqospCnOMk4AH0pqSew1UTdjqTPGsuwuN5GQuecev6ineYK4G4YXuheK76aNPtH2mS03Y6RxkBR646sfdjUdpNokviDQv+EfNgzqshuzZFCNuwZ8wpx1Pc9SKXOJ1f6+Z6F5i7c5pBKpGQeK8YjhlPgyO6fTLKC1aba2qphrmPMu3cAMHIOBwxP611GvQT2OtapbxEoNbgijiYHq4YI4x2IR9xPHH0o5yVWdr2O+e4jRVJcDccLk4yfQU4SoSQGGQMke1cFqckkC38lgRHb6HZi3gkChtk7bckAgjKptHT+Mj1qfdeQ6h4Ymnu3mnnMgkfYqZRlDbMDqBxjvwDT5tSvaeR3NFIOgpao1CiiigAooooAKKKKACiiigAooooAKKKKACiiigAooooAqNBFJdpckZmjRo1OegYqT+qrVE+H9PNrd26QNFHdTm4cxuVKyHHzKR90/KDx3+prP8QRXja3ZTWDSme3t5plgjcKLjDRgxnPHIJwT0OD2qvb+IfM897GRDJfaitvbtIu5Y28hHbcAQcgK4xnO7iour7GblG+qOh03S7fSbYxQeY25tzySyF3kbplmPJPA/KshvBtk0s0iXuqQebK8zLb30kS7mJY8KQOp71d0fUbi6lvrW7aF57OYRNJChVHyivwCTg/NgjJ6e9crpNo11LqcsmjSX7LqNyomNyFIAc4XBI+lDfYbaulY7CTRraTUbW+ZSZ7ZCiM3zZB7n364P+03rVKXwrZSWscEU11D5c0kokgnMb5dtzDcuOCT+gqNtblt7u60+RY1uEnhjtgFY7o5OjEZ7bZc/wC5VPTNVvrq1htrE28FzLLduWmV5V2xzFMAbwckkd8DnjpgbQm4lweDtMSwt7S3a8tRb+YI5Le5eOTDsWYFgeRuOeehAxV+DQrW21EXsIdZRapaAFsqI1JI49eT+lcb4d8Q3sWj2dlHIGuSLieSV7ea64+0SKqhY+ecHknjGMGtpdf1S91UWFtHbWsn9nR3jG5jdtrl2UrjKnHy9f0ovG1xqUbXL0vhWxm2fNOgESwSCKTaJo1IIV/UdvoSOhIqaTw7bvffalmuo8yLK0McxETuowCV7+/Y4Gc4FZo8R394866fDag2trFcSid/9YXUsEByAvCn5jnr04Jp83iG8F1cSQQeZb28wiaJbaR5JMY3FWHy5GTgd8ZyKLoaa6GzqGmxahCqOXR43WSOSM4dGHcH8wfUEg9apJ4cso/sju8zy210bsSyPlnkKMhLHv8AK2MdAAAOBUuras1k9lbwhDc3sxhiMmdi4UsxPrgKeB19utYF7qd9d6jploziOSDVDBdCCVkWTbD5o5ByF2kEqT1wDkZouhSaR1F5psN/NZzSlw1pL50e1sAttK8+owxqC50S3ubm5mZ5Fe5iSJypHAQsyleOCC5/SsrxZM8c2jxBrvy5rorJHaymN3GxuMqQe2etU9P1GWwuNXMEd55cUcHk2t/PJI/mOzruDEuQjHaOM8q3Hqm49Qco3szcHh9DHc+ZeXsk9xs3TmUBl2HK7QAFXnngc55zSQeHLSC5W4aWaWf7SbppJCCXfyzFyAAANp6ACqaa7qkdvdebpbvLCEZGjjlCSBmwQAV3ZXqQAcgjHtFaeITqMthzCz/bnt3a2nLIcQO+SvX22tjnnng0m4D0L6+HINhSa4uLiLyHt1WXYdiNjIBChicADJJ6VXbwlBKkim+vsTQrDNh0HmKucZwnHBI4xkdaoXfiTUX0zUwsUEN1HYy3MahmEsRXGAyOoyRnqMgkY44Jfd+Kb3T4GDW1tJLBaC6mTzyWcc5CgKdowudzYGeOmSFeF9he7sbb6DBJZXds8khF3AIJX4DY27cjjGcGo28PxtLuW7uUiMscrQowCsyAAcgbsfKuQDg4PHJqpqfiG8tIr64gsEe1sohK7vNgyDbuKqMdcevHT14m/tnUJrsmzsIp7JJUikk8/EnONzBcYwuRn5snnjjl+7cE1sTReH4oZonS4uRFFM06QblEYZiSegzjLE4zWyowK5ODxiJ9UihS3je2lm8lSshMq8kBymMbSR2OQCCQOcdYvSqjboUrdBaKKKqwwooooYBRRRQAgpaO9FC2AKKKKACiiimAUUUUAcb8VgT8LvEGOv2b/wBmFdiK5D4qc/DDXv8Ar3H/AKEtdeKkBaTFLRQAnGKSijrSYBRRijFRYY0L1pcHtS0VVtBhSikpRQhMU9KKQ8ilq0IKKKKYGF4U/wCQJAB0xW7WD4V/5A8R9q3qb3G9wooopCCiiigAooooAK5G3Ofi7f8A/YCth/5HmrrScCuOs23/ABe1TpldHtk4/wCusp/DrQB2Xas++1DT7Sa2hvZI1eeQLCrDO5u386vnpXEeKLQHxz4XkEk++WWVdgmYKNkTOMAHAycA+owDSbsRNtK6Oy8qBtmYkO05XKjg+opEit4sGOONcZ+6oGMnJ/M15lpWpXEt/pE0d/dya3Nd+XqNo0jFY4huz+76KAQvPHem6NrE48TwF9SuLl55pleJLpyygAnD27L8hGOqkH3I4qeYj2i7Hpxt7UymQwxGQkEsUGeOnPtxSiC3CFRDFtZ9xAUYLZ6/XNeRR67d+XeT22qys8+m3UzKL1pmSRY2Zc5VVjcZ+6g4xjpitezN1dapb2b6zqQiuNBjvJCtzg7wcZBwdvfJHJxyTzk5vIXtk+h6K1ravIZHt4mckNuKAnI6H6iniOFJWkEaCRgAWCjJ/GvM/wC1zPfadHqmvXFha3GhQXEjpN5e6UknOexOO2CcY6Eg2dNuNV13+yrC91C7szPpj3Ext2CSOvmKEbd1U4wcj1I7mjm8ilVT2R6CltbRbPLgiTZnbtQDbnrj0zT5FjkjZJFVkYYYMMgivL9F1jV7vWrVm1KJriS5MdxatcuzBATkeQIyI8DkNuGccnmp9Hvr82+g6qdTupJL+7kt5Y3k3R7BI3AXGA3y9evbOBTv5Aqi7HpShQoCgAYwMCq0sVlBbEyRwxww5m5UAIRzu9u/Nea6Lr93eeJbIHUnf7a1wksBvRI+xUYqfJCgRHIGMHJHWrI1nVZdL1WOeeQy6Lptz57DAEs2XCZBHzDYm70+bmlzB7VHfQxafeJ9riigkW6jUmTYP3qEcZOORimyW2m2lp9ne3t47eVwPL8sbWJ9se35D2rj9Fl1DUPEGn2J1G4is4tGs7tljC/vZC7ZySOAQq5x2rY1JjL450i2lwIUt5Zowf4n+7+YBP5/SncbmrXsTT+IvCpmljn1PSjK37uQPKhJwfunPv2p9vqvhhLySwhu9LW6c+S9uroHfbkbSvU9xj61zvhawvp5LuVU01rMX8okWe2LS8EZw2cD8RWdaaBfa/DrtlF9iS0l1WbzLlt32iPDA/JxgdB1I6mlzPQhTbtpud9DPpF7GUhe0mSxl2EIVIgkUdOPukD9DT9LvdLvIZG0u4tZo9292t2DKS3OePXrnvXGeJbS6g1m+tbdQBrdrHDGzE7WlVgrbsdAEbOe/PpWvFB9h8b2Nvaj92dNKS8fwow2n8CcfjQnrqVz66o200a3W7u5yGdLtVEsDBTGSM/NjGckHB57DjirNvp1naMzW1pBCzAAlIwuR6cCrQ6UVZqVf7PtPsn2T7LD9m/55bBt656dOtPe2hkkjd4Y2aPlGZQSv09OlT0UBYrNY2zQyRNbxGOUlpEKDDk9SfXpVWTSUk1WC8cgrbRFIIwuBGT95vrgADpgZ9TWnRigTVxBS0UUDCiiigAooooAKKKKACiiigAooooAKKKKACiiigAooooAqG1ia8FyUPmrGYw2T0JBI/MCqb6BprQ3MP2YJHczedJsYoQ+ANwIOVPHUY/U1j66t4PEsVzZNI09rZNKsCtgTjeMxnr1GQD2OD7FketSyu4sPkfUL5UjklUkR/6OjHK5HPykYJHPXpzN1czur2OjsdNt9NtvJt1KryWJcszk9yzElj7k1lf8IbpAnlmT7bGZZHlcR30yqWYksdocDqT2q3ot3dXH263u2SSa0uPJMiJs8wbEcHGTg4fH4dulczoltJci/caPaXo+3TAyyyhWHznjGw9PrQ2h6XR10mk2jX8N+0Ra4gjZEdmJwD/M9Rn3PqapTeF9PmtY7VVnjSOSSRWiuJI2zISzjKsCQSc4zjpUEmt3EV/NprpELj7VFHAqg4aFxu3HnqAknoPl96zdI1W7uEh0yxa3t59s9xI8sTzLt890UD94DkkEnnHYYyML3Q5omsfCWlizt7aJJ4Eg37WguHjfDNuZSwOSCcnBq7baLZWt8LyCHZKLZLUbWIAiUkqoHQYLGuU07Wr620+wsLYHzFskuJJDbPc7i5bAwrDH3T1PoBzV5db1q8v3gtjZ24j0+G6YTQO53vv+X764Hy9+frngvESlE0rnwppd2YzJFKFWJYXVJnRZoxwFkAI3gc9c9TUknhqyl1IXzG43ZDNCtw4hZh0Yxg7SeByR2GelZ51rVbo3T2Z0+GO0iidxchvnZk3kZBGxQCBuIPOeOKY3ia8bUZhDHut4bjyDGLGZy2GAZvOHyL34I7cnnhXiVdG7qWlQ6pbCGYyIVYMkkLlHjYd1Ycg/41Vg8PWNt9jx5rvazGdXeUs7uylCXJ5Y4J6+g9BRrGqz2l1p9jbKn2m+laNJJFLJHtQuWIBBPTAGR1FYd1e3t/qmlWs8qI1vqTxT+UGVJikRlU43dMfwnPzeoHI3ELo6e706C9ubSeYPvtZDJEQcAEqRz69TUNxodpc3F5MwffdRxxyYbH3CSpHcEFic/SsPxnCtxd6NayW91dRySvugtpvKaTCdM71/VhVLS786FHq4gguoYo5LdIbK5la4eNpDjfwzkqSynapJ+U8AnFDa6kuSvZnRL4bgFnc273V47XO3fcecRKu37uGHTGO3ck9zToPDltBNHOzzS3C3DXJklfJdzGY+eMY2nGAAKzbfxFqT2t7/AKFK7QLG6TmwnjVwzENiNvmJUDJAPII6Gm2+stqN9pXmNDIwu5kLws6A7YmPKHlTzja2fX0qXKFirxL/APwi9q1vLBNPeTQvbPaqksu7ZG+AQMc9AOTk+9RT+Eraa3lga7vTHPCsU6rKF84KMAkgZ6cHBAI4OaxrzxVqD6JqsokgguLewkuDGInSaBl6jD8NjkBhxkDsataj4putLV1Y2sjW1ss06hZHZzjLfdBEY44LZ/DFJShcPdN6fQ4LnTbyxleVku4/Llk3fMRsCZzjrgZ+uajbw/C10JftFyI/NWc26uBGzqAATxu6AZGcZGcdao6xrt9p1rqV7HBbNaaeu9w7tvkwgZlAAwCAeuT9OMmxDq2oXNzLJa20EllFcGBwXKycHDPzwAvp1IGR1Aq7xvoC5SaDw9Bb3MUiXF15MUzzx2/mfu1ds5PHJHzEhSSozwOBjZUYFcdaeL7i71K3VLZHtbmbykVUkEkQ5xIxK7SDheBjG7qa7FeRTTXQaaa0FooopjCiijpQAUUUUAFFFFABRRRTQBRRRTAKKKKAOR+Jyh/h1rCMcK0aqx9AXXNdaOlcp8SufAd+uAdzwLg+8yCurXIHNSAtFFFACEUlOpDQAlFFFSxoKKKKBh2pRSUoFCJDv7UtIeRS1aAKKKKYGF4VGNGhB9K3aw/C3/IIi+lblN7je4UUUUhBRRRQAUUUUABri9NO74ta2egTTrdMf8CY/wBa7Q9K4vSwf+Fra82PlNnbjP4UAdpSEZ7UtFADPLTfv2jdjGcc4rF1TxNoeh3pg1C9jt7gxCQqUYnYSQDwPUEVu1wWsWeo3fxMK6ddC0kGkITM8HmqR5zfLg9+c/hSehnNuK0Rtv4u8OwWsM5voxBOpaNljYhhuwTwPWrlvrul3X2Rre7ilW73LAyfMGK9RkdMe9cpqlnq7+KdKht7u2F2lgwe4mtsxscgMdoIxk+9Ov8Aw/PofhNrjzEuL+yujfq0aGNSdw3LgEnG0nOPrjgCpu7manNt3WxvSRaK2uX2oSShp7S0WG5jYZSOPJcEjHXgn8K2IpYJ40uIyrK6BlfHJU8ivPrWO6v9IisrhJBd+IL555g/3ktQQcZ7DYqKB/tjoa1fBdpJLdave3F3eSGHU7uCKGSYmNE3jop+gA7AdAMnLTuXGWtrHVhrZLvbhBcOpJO3kqCOp/4EPzpLeWzvVZ4THII5HQnb911Yq36giqcnh7T5daGrSRM12E8vJY7dvP8AD0PX+XpU2k6PZ6LbvBZoyI772y2SWwAT+lMtXLYtogciJAdxbIUdT3+tO8iMhwUXD/e+UfNxjn14qSimURJBFGQUjRSFCghQMKOg+lVr7TIr25s7htyzWkhkidTjBKlSD6ggnI+lXqKAIo4I4lKxxqoY5IUYyfWljhjhDCONU3MWbaMZJ6k+9SUUARvDHIysyKzIcqSM4PtVOLTIotUn1D53nlRY8schUXsvpzyfetCigAooooAKKKKACiiigAooooAKKKKACiiigAooooAKKKKACiiigAooooAKKKKACiiigCt5UP2g3BjTzQuzfgZ25zjPp3qu2k6fJBJB9jh8t5DKwCgfOf4uOje45rn9bt7lvFCXdk0hurWzMqRLJsEw3kNGxPGCCcZ4Bwe1N/ttmkjFozRf2neACZ1B8oCBHYEEY3YUrzwD9MGOYz5lezOptbWCzh8m3jVF6kKOpPc+p+tUW8P6W3mAWwUOxZtjMvJ6ng980zQ7q6uY7yG7mjnltLloPOjXYJMBWzgE4I3bT7g1ieH7JrmzmlbSdOnBu5h50z4cgSsOnlnp9fyobKvqjqGsbQ3qXzRJ9ojQoshHKqe1V30TTnjgjNquyJiyDJAyxyw9wT1HQ8elZn9sXMWpS6W5V7s3iCIKMf6OwL7iPZVkTPqB9KpR3+p3klrpunTwafMtr9raR7YSJIGZlChQR3wxIOenrmndCbRvS+H9Mlhgj+yoiwgLGUJQhc525Ug49uhqzDpdlDM8sdsiO8KQEqMfu1ztX6Dcfzrjk1fVvsGmWemnyzFp0NxLIlusu8uCAMM64UFCTjJOe2MmzNq2uXr3JtLm1tBBYQ3RV7cy5dw525DYI+Xtk+nXgvESkrbHQT+H9MuJopJLWMtGoUAZAZQOAwH3gOwOcU59EsZNQW9MZMmQxXewQsMEMUztLDA5xmsaTVdWu5pJ7W6sLS0s/K81LkE+aWVXYF8/IuGABAPIP0qH/hItSl1gtEu2xju/szo1qSCA2wv5u4AHPIG08cck8TeI+ZHS6hplrqVuIrqMsAdysjFHQ9Mqw5B+hqGLRbCEWojhC/ZZGkiIY5DspVmJzySGPXNVdd1G8gnsdOsWiiur93VZ5kLrEFUsSVyNx4xjI9e2Kw5bq+1HV9Fhmkh3W+oywy7UO2VkjLbhzx8uRjs3OSBTurg2rnWXNhbXV1bXMyZltWZojuPykjB6e1QS6JZXEt5M8bM14iJLhzghM7SOflI3HkYPT0rF8VoZNZ0CNrX7WrTSj7PkASfuyecnHGM8+lU7S+l0dNaeKzNsfOhjhtDukCO4C7vl4IOQdq+nqaG11FzK+pvp4W05bKa1ZbhzMVLzyTu02V+6fMJ3Ajtzxmi28NabZpAFWWR4WZ/MnmaV3Zl2EuzEluOOe1ZFv4i1j7FewSQBr6LyzFP9jdEYOW/5ZFt7FQpJAPPbvT7bV5b270tphBNcK06O0QkiwVQE5jbBRjkfK2cdc1m3CxV4l2HwdpkNvdQM15NBcQNbmOe7kkWONgAVQE/IMAdMdB6UyfwXp10w82W/KfZ1geP7ZIElAXaGcZwzYPU+g64FYWoeINXn8MauLqSO2uVtnmjCW81vJGoIBAJLB+Djepxkj5ecVpXviO+02VFKxTLbxKbhY7aZvMYryA4ysXUHDEkg/jRePNqF4m5caFZ3OlXenTec9vdp5cxMp3kbAn3uucKOahfwzYS6suoObncrB/JE7eSXHRzHnaWGBzjtVPUtc1G0jv7mKO0+zWEg8xX3b5V2KxC8gKfmHJzn0HWpbXWL69na5gjtjp8dw9q6OSspZX2M4OduMggL1PByD8tO8L2QJxJrfwtp9vqCXam4PlyNLFC87NFG7ZyyoTgHk/TJxW4OBXJad4sub68tilhM1rcsFGLSdTEOfnLsoRgeBgdM9TXWqcitI26DVuguaKTFLQhhSUtFACDrQetJRS6AKKWkpaadwCiiigAoooqgCiiikwOV+IcbTeDZ4kGWkurRAPUm5iH9a6lelc942XPhxB66jYf+lcNdEOlIAooooAKQ0Cg0AJQcUGkwKTGhR0ooo7UnqMKUUlL0oiJi0UUVaEFFFFMDD8Ln/iURfStysTwwMaTF9K26b3G9wooopCCiiigAooooAD0rjdLH/F0tdP8A06QD9BXZHpXH6X/yUzXj6W0H/oIoA7Cq73tsl2lq8yLO8bSLGTyVBAJ+gyPzqc9K4/xS0w1G4EZPGi3ZGM5DZTH8uPxpN2InLlVzrwynuKrTX9pBd29tLOiT3JYQox5faMnH0FefQ293pkNhc6YbqS+vdGkdt7lwZVWMpgN3GSAPwqvpX2NvFfht7Ge6mkZZmu/PLlVk8nnG7gNnggegqXJmbrPselWl7a3trFdW06SwSrvSRTwy+oqcsncj8a800qz/ALWudFsri5uxAdBEjeXO65IdOpB69Oe+PwrLm1CTUdC06O7ubxbpNMLw7bp4w8m5kUqEBaST5RkFh/Mg5vIftvI9eBXsfaoY7y1kvJrVJkaeJQ0kYPKg5wSPfBrzm5vtSSy0+SK6mkOu6bDbhg7fJc5QFsj7vyu547pS69PNpqeLFhvLpTa2Vj5bG4fI5YZHPBOOT370+YPaeR6aWUd6z11zTXVGF7CVeNpUOeGRfvMPUD1rD8Q2smk+ANUS1muZpPIdjJI5dzu+8c9RwT06Vh+IXgg1SSO3C7F8OXJhXP8ACMYwPp/nilKVkOVRrZHaWfiXRr+4W3tdTtZZmztjWQbjjk4HephrFgbOW7+1R/Z4SRJJnhCOufSvObbULDV9N8JafpjfaNQtp7aWcwqf3aonzljjp/P8qtX1jcr4pl8PJHu0+/vI9RkXZlWjAPmhie29UPHqB3o5hKpLseiWt5b3aM9vKsig4JXscA/yIP41YrktL+T4gayiD5TbW5fH97Bxx9M/5FdaKpGkZXQUUUUygooooAKKKKACiiigAooooAKKKKACiiigAooooAKKKKACiiigAooooAKKKKACiiigAo6UUjdKAK5hh+0+dtXztm3d3xnOPzqs+k6dJbPbNawmGSUzOm3gued3sc4rD1lbxfE63VkZGmtbMS+SmP36bzuj59eMH1A98wvrU81xBDp8hjbUrvi4KbvKQQLIflPfA289CfwqeZEcyudVa2ttZW6W9rEkUKcBEHArPl8N6NIWZrKPLEsSGIOT170aJeXFzb3Ud06zTWk7wtMi7RJgA5x2xuwfcGsXQbSS6sS0mmafcQtczZmkkIkI81gePLPQdPm5x2pNg5K6R1Bs7Y3q3nkobkRmMSEfMFJyR9M1XutE0y9ihiurSKWOIFUVxxg9V9weOOnArIGs3ov20t2U3hv1RCq4H2cgyBiP90Mmf7w/CoU1DULmez03TporWSKxju5HeLzBIGJUIBkYGVPOfT60XQXRtXGg6VcxwRTWkRWBBHGOmE4+X3HHQ8VYOm2e6Y+Qg8+NYZMcbkAOB+G49PWuNXV9VWx0+z015IzDp0EzulqJg5YHaDllwvyk56nPbHNi81rW5hez2dxa2y2lhFd+U8XmbmZXYoWyOPkxkc/SjmXYOZHRy6Bpc9zFPJZxNNHtwTxnb93I/iwemc4pzaLYPeJdNAnnhg4yTtDAYDbc43cDnGeOtZL6hq15cyXFpdWVvZ2pjEkM6EmUlVdsv/ANrgDAPIOfSqyeINSm1kvGrfYEujavEbQkEB9hfzc4znnGMY4680XiNNHSXmmWt/Gi3UW/YwZCGKsjeqkcg8npTItHsLdbZY7dUFqzNCATwzAhj7k7m69yTVPW7+9jurHTrB4oZ7wv/pEi7xGqrk4T+IngYyO55xisRri+1PWdHWV4M291LFLiMlXeNeXHzcZBOBzgnqaOZA2jrZbO1mure4mRWntyzRMeqbhg/pxUE2lWF0bpmi3/AGnaspEhG7Z06Hgj1H9KwvFaeZq2hRfZWuw0k3+jqwUyERkgZJAGOvPpVG0v5NEtNY8q3e1l8+KOG1k3ziJmUAOdpJIPXap6g85OaTkr6i5lc6ceH9P+yPamGVlZxIZGncylgAA3mE7wcADOaINB0+DywkBLR7yGkdnYlxhizMSWJAxk1gxeI9ZOn3cYtjJdwtHtuTp8sUbK5bkQuwdiu3kBucg561PZ61LeXOms4tp5ys43Q74/mULkbG5Un+62SPU1LlDsDkjQXwppMdpNbtFNJBNEYWSW6kYLGcZVcsdo4H3cdKbP4V0263eaLlldVR1+1ShX2gAMQGwWAA+Y88A5zzXN3/ibVX8PauXuLeG6jtzKirBLBLDhgCCH4bAON4IGe2DWpqPiS+068WMG2kSBU86NIJXZywGTuXKxDk/eznjkZFLmjcOZG7No9nNZ3VrLGzxXXMwLnL/Kq8n6KoqL/hHbBtSW/ZHMiyeaE81vLEmMbwmdu73x+tUr3W76H7fNHHbLa2E6pJuJZ5FKIxxjAU/P3zn070+z1fUL+4M9tDA1itxJbMhyJSVJG8HpjIPGOmDntT5op+YJplq28Oada3Uc6RuTExaFHkZkhJ6lFJwvUjjoCQOCa2BXIab4uuL68tD9kLWt2QEEcEuYhgkMzldjA8dMY9WrrlORmrTT2KTT2FoopDTGLRSdqAaLgFBoB5oNK2gCCilxRQAtFFHeqAKKKKYBRRRQBz/jAj+x7UHvqmnj/wAm4q3xXOeMwf7LsCD/AMxfT/8A0qjrox0qQFooxRQAhpKU0lKQ0FFFFQwEI4xQBx60A5NA4zVDFoopRRETAdaWiirQgooopgYnhk50qLHpW3WH4Z/5BcX0rcpvcb3CiiikIKKKKACiiigAPSuQ0nn4keIMjkW8H/oIrrzXIaQf+LleIR/07wH/AMd/+tQB19IVzS0UAMK9eKoXWr6dYyypc3KRvDEJpAQflQnG76Z4rRPQ/SvPvFlvLJqOuusUhB0qJVKqfmPmE496luxnUk4q6R1Nj4k0bUboWtnqEMs5BIQZBIHXGae2uaYmmy6i93GtnEdrykEBTkDB4z1I/MVzAuF1nVPD0WnQyu9ofMuJzCyrEmz7pJA+92x6Go00q5HigaR5bf2bHeNqTOwwuNownvh8nHp/u0JshVG+h2gv7U3/ANh83/SfK84ptPCZxknGBz/I1Ydo0XLEBe+RXn9559/bLqcRubWS/wBVhhUpuVkhQlR6Y53N6fNjkcnsZ9Es7zRv7KuRJLbGNYzuc7yBjGW65469aabNFJvoSXN5p88EcMs0TR3gKIrHiQbSxH/fIJqXT7GKwsIbSFpGihUInmNubA6AnvWanhHRljtI/soK2hJgB/hy4f8AHlR17ZHc1uAYFBS8xNtGwelOopjKFlpcNld3V0uWnun3SyPjccDCrwB8oHAH17kk36KKACiiigAooooAKKKKACiiigAooooAKKKKACiiigAooooAKKKKACiiigAooooAKKKKACiiigAoNFIelAFUwQC8+07V85k8vd3Kg5x/Oqr6Jpc1s1u1rE0RlMxX0kPO4HqDz+p9aw9YS7TxVJe2BY3FpYpJ5QxidPMbdGfqBwRyCB1GQasGtTy3FnBZSrEmqajKDOUyyIse/AB43nGOQcfN1qLq9mZ8yudhaWVtp9stvawpDCucIowOTk/mazW8NaNK7ObUgsxLFZXUZJ56GnaBe3F5bXCXLiV7e5kg84IF80KeuBwDzg9sqemayNAsFubISPpOnTK08uZ5SPMI81s8eX2wMc+lNvUq+qOk+w2v24XxjX7SI/K8zvtznH51XudF027WFZrdSIVKIMkfKeqnB5BxyDkVlprN79ufS2+a8F9tBC/8u2BJuwP9k7M8fNVddSvr65t9OsriGzMenR3Ukhh3hi+QAFyMKCpz654xjNK6FzRNmfw9pU8Ucb2yKIovIAV2X93/AHDgjK+xyKsNpVk4uB5C/wCkwiGUDI3RjIC8dANx6Vxya5qcdpa21oZES302GVnihRwXZfvNvYYQbT0568jHNi81zWXstTvYLiGJbLS47sIsYcPIUZiCT/D8uODnkcjHJdWDmR0cnh/TJrpLiS1BkTZk7yA237u5c4bHbOcUp0LTWvvthhLS7xIF81vL3jo2zO3d/tYz71lyajqMtxcXCajZW1payRIYpkwGyqs25ycjIbC4HBGTnpVeLXdRnvftKSeXbC9a2aCSAbdqyeWT5mQd+Qz+mCBjIyVeI00dHf6XaalEqXKMdh3I0cjRup9QykEfgaZb6TY232dYoAv2cs0fJ4LZ3HryTk5J65qtq91etc2en2NxDbS3O9mlkTeQqYyFXIBbLDr2BrHtpNR1PUrDzLmD/R5Jo5v3G5JWjdVLL8w2nBx32nPWndIHKzOknsbS4vbS7lQNNbMzQsWPykqVPHQ8E1FPo9lcNdFoyGudhkZXYElfukYIwRxyMHjr0xh+KpZo9Y0RYbI3295c2gZV83Ef+1xx159Kp2Wp3Fnban5Vu9jdSXUcKWbjzhbOyD5sKcEEfNtU4yMZGTSclfUnmV7HRDw5p32doSkx3SCUytcO0ocYAYOTuBAGOvTI6E5IvD+mxhQsRdl8zmSRnLFwAxYk/MSB37CsV9d1qKzlt1VZbgSxot39kKAKwJY+SzBnZdp4XswIzgiiLWbiW8sHk8meaOG68zaskJJXZgFXI2k5GQwOOx9YbiVdGn/wi2mtZzWr/aJIpYTb7XuHJSPj5V546Dkc8DJNPuPDFjdBvMe7KSBd6i5cBioADEA8twvJ9B6VzOqa5qreG9UFxdJHOsCyr5MEtvJH8yhlBJw2M4DA9T0I66d/ruq2F1lZ7N7a2Eazxm0mLSE4yfNB2R/eGAd3qTzinzR5rBdG9JpFrJbXUDLIUumDy/OckhVUc9uEFQjw7Yf2gLvbLlZPOWLzT5Yk/vhOmep+pJqjc6pq63V1JC1kLO0u1hkRoXMkiskZ4IYBSC56g546UljrWp6hcre262p0kzvb+WylZiVdlLhi2MZH3duffPFO8L3BOJetPDdhaXUc6LKfJZmgjklLJAT12A9OpHsCQMCtkdK5HS/E1/e3lmz26taX5HlKlrKhgUoWBaRvlkzjtt698c9cpyuapWvoNW6C0UUUxiGkpTSUnoAoozSUGlfQBaSlFB60+gC0CgdKKYBRRRVAFFFJmlcDmfGxP2HSh2Os2Gf+/wCh/pXTL0rmfGXzQaMgwS2r2nUZ6Pu/pXSKxIpXQD6QUmaUUr6gJSMQoyTgUtFSNBR2pO9LSv3GAoo+tIDmqWggxz14pelJmlB45FOIh3aikBzS1YBRRRQBieGf+QZGPatusLwz/wAg6Ot2m9xvcKKKKQgooooAKKKKAA1x+k4HxM8Qev2a3/lXYVxuj8/FDxLj+G1tf5NQB2VUjqVqNV/szzT9rEP2jy9p+5u25zjHXtnNXe1cPrUGoHxlqMtjFIZToWyJlGMv5rYAPQH0+tBnUk4q6O2LqOpphlj2ZBz9BXls7LFpF5JpEt0AmkXP9pGcyjZJ5Y24LDAfdnpjgH1FWNKIi1HTzpL3zuLR/wC1zO0hCZjymQ5wG34xs5x7c1PML2vkej21zBcwRTRMSkiB0ypU4IyMg8j8ak3JnqM/5NebWenDWLvRLO9e8EY8PJK/lzPGd/yqMkYyeSec8isbV557nSNL897xbp9HWS3JkmKzSbWJCImAZMcksxABGRxyN2F7Xuj2Mlcc/wAqrxahay3s1mkoNxCqtImD8obOD6c4Ned3c2pR2elfZbiVn13TobUMzE7JxtJcnP8AcaQ8d1p3iCaa0/4SdIZpwlrY2ixjzG4JJHHPU45pcw3U8j0oMrdGz9KXINZNtps+m6I1tp8xe4wWSS7LSfOeSW5Bx7CsjwnJrkt7qJvZrR7dbuRX8tHDCQbfuksQF9sVVyubbTc63cOmaz4Nd0u5FqYb2JvtRcQAnBk2Z3YB9MH8q5yW2GoeP7iOW4uljtbeGdYo5iqlwx+8O456Hr3rltKlheXwPdXd1ITcS3KeZJK3zsrNsA5/vED3GAcip5vImVRrZHre9c470u9fWvJtOvmk1TS/Lv7yTxC2qSLfWxkcxpCGcPlTwFChcYzgkfhPpoMsdvqx1G7aZtbNqVFyxj2byCu3OO/PenzA6nkeol1HftmjevrXk1lrEUvi+zMGoXQlfUZI5IpbxnJ/2doUKAMMAuT09q3NEN7Pr8OlzzzFNFaZpXMh/e7z+53f8ALHv0pcwe08jt7O/tb+1iurWdJYJRlHXo3+cGluL22tEV55QgZ1Rc92Y4A/E15xp0Nxq2n+E7GTVLiKG7s7jz2hdleQDYQN2eCDjnnoR3rqNaLHxV4chYZhLzvgjOZBH8v44LH8KfMNVLq5u2t/a3olNvMsghlaGTH8LjqPwqlc+JtFtLt7W41K3imQ4ZXfGOnX8x+dcp4c8T6NpX9tQ399HC/9qXLgEE/LvxngexqD+ydQ1zV/EMNtLYpbSXKxy/aLcyOCEX7pztHHqDU8z0IdRtK2538V/azXU1tHOjzwBTKg6ruGRn61FHremzW8FxFeRPFPJ5UTKch3yRge+VP5VxXiOCfRLtJLUyynULD+zo1Rgr+cCNp3Z6kZGexWnanChFzaQeYieHtNcq8TlT5zxfKR6FVyeucsDxxmrsftH2O7a7gWdIWlUSOCVU98Yz/MGpgc1529s9vpnhe6e7urm6utRt5maeQttLx4dV9FwOnv7nPoafdFMuMr3Q6iiimWFFFFABRRRQAUUUUAFFFFABRRRQAUUUUAFFFFABRRSHpQBW8m3S4afYomK7C+OSAScfTJNVm0jTZbZ7drSAwPIZGXbxvJyT7HNYGrR3ieK573T1Z7m0sI38kY/wBIQyPmPJ6E7eD6gdsiqOjatKDZ21lMkUep6peSGVlyxQbnAQHjccr1zgA8dKnmM+Y7e2tLeytkt7aFIoVGFRFwB3rNfw5orFmfT4csclsY56//AF6dol9Pe21ys7LI9vcyW/mKMB9p4OOxwcH3B6VhaBpFrdWKSvo2lzq08uZ5ADIR5jdtnX05obRR1X2K1F6L7yE+1eX5Xm4+bZnO36ZqvcaLpl2lulxYwypAuyNXTIVeBj6cDisqLWr1tS/sxmiNyb5k+70twu/d6ZwQv1PTioLbVLu+misbSWCzMenRXBYx5BZ+ANvGEG09DnkYxg5HJE8yNq40HSbwQefZQuIUCR5HRB0X3HHTpUsmmWE0V3HJbRlbqHyZwR99MEbT7YY/nXJwa5qEdvDa2assdtp0EhKW6uAzLnLkuvy4GOPfntVm617Vf7N1O9jkgjWx09LoKE3hnKFsE55XA7dcjmhSQcyN6XQdLnvEupbKMzrswx/2MlMjoduTjOcU5tE01tRF61ohuAwcEkkBgMbgDxnHfGaoPqN+8s9wt3ZwW8MsKBJVwG3BCwZ88E7wFwOuOueKcOv6lcSrNHGRD9tMLBoRsEYkMed24HfuXPp8wXGQTU3ii7o6G+0y01BEF1CGMbbo3DFWQ4xlWBBBx6EU2Kws7NIUihWJIVZYwOwPX+War6jcXxvrSztJYYfNDvJI8Zc7VAGFGQMksvJ7KeOQRkWk2o6nqNi809sTbtcLIBbEhzHIF3L83ynH1xz60+ZCbOhnsbW4vbe6liDz2pZoiWIKFhtPHTketQy6Pp9wblngybllaUhiCSuNpBHQjA5FYnid511nR44LEXxPnE2xdVDgKO7ccZzVOz1K5srfUQkQtbiS9SEWpUzC2ZkU5wv3gQchV4zgZ60m1fUlyV7WOh/4RvTvsJtPKfYX80yGaQy+ZjG8SZ3hscZznHFOj8P6bEsSCAt5ayLukkZy3mYD7iSdxOB1zWU+qa4LB44kEs3nKgvPsbqqoVyX8ksGcgjGAf4gexFNt9Wurm7sn/cXM6212f3ayR7mR41C4Y/ITnkEHBxj3hyh2HeJof8ACL6X9kmtnSWSOaLyT5tw7lU67VJJIHAwB6Us3hfTrp2eYXLbwu4C5kCkqAAxAbBYAD5uvFcxq2u6qvh/U4p7+BLtLZJtqW8lvNGCQGABYgjPRwfbB61rX2tarZXblZbV4Ldo0miFrKzOWC5/eZ2ofmBC4bjHPPC5oc1rBdG82lWhiuImQlLhw8mWOSwCgHOc9FX8qrr4fsFv1uxHIGSQzJGJG8sSEYLBM4zjP4kngk5oSaprD31xJDJYLY214kDI8LGR1ITOG3AAguecHp2puna7qWosupQpbNpLTSQmMoRKioxUy7t2CMqfl25ww545q8WxpxNGy8PWNhdLNFHJ8m7yo2lZki3ddik4X8O3A4JrY7VymkeIdUv7y0klt1eyvVDIsdpKjW4KlgXkb5XHQZAHJHUV1a9KtWeiHGzWgClpAeaCaa2GGKTFO7UlACUUUEVO6GApaQUtNCEpR1oHWjvQAtFB6UgqnuAtFFFIDmfF5G7QUJxu1iDjPXG4/wBK6UdK5bxkQLnwwMcnWosf9+pT/SupH3aNAEoooqbAFFFGaWgwoopM4pMYvWijNIKqyYgxS98UUAURELxS0gApa0AKKKKAMPw0MadHW5WH4cP+gRitym9xvcKKKKQgooooAKKKKACuN0Pj4n+LPa2sf/QZK7KuN0Hn4oeMB/07af8A+gzUAdieBTWZc8049K4nWNPe/wDGF95sd08MekAxBCwQybpBjA4ZsEcHOOCOQDQyZS5eh1V9a219YXFncpvgnjZHXJG4EcjI9qqjUdK0uJ7V51iSytw7bgxCRgYB3Hr09Sa89vE1M2+lveyvDbHTUXdPbTzfvMnIwjBlkxt5OfQA1Y1C3vH0rVBcRzyzHSbYFmiIYsGzz1+YcZGTzmobt0MXUdrpHoVtqtndyKkJly0YlG+B0BUnA5YDnjp1xzjBq2Ch5x1rze7E9s2rRwiZFj0eHYFDgAk5OPQ5z055qGRJdOubqGGPUGgk0OCdxFM4YyM5ViGOcHbgnj8KOYpVe6PTsr/kVDdXltZQCWdwkZdUztJ5YhQOPcivLNDhn1CPXNPsr6QiWzFxamN5VG4MSpBlYk8jBYYU89K1YL+fUtGfX5Wmh+36naQxR7iVSFJkU8cdTv3evA5A5bloHtOyPRfMTOM8/SqFxrOm2slzHLcqrW0BuJhgnZGM8nA9jx1OD6Vz3hez+061rWoTTXbyRahNbRxvMxjVMKeEJx36+3tVbUmI0LxrJOv70eaM/wAWzyF2c+mCfxJ70XKc3a9jqU1rTJILS4S6RoruTyoGAPzvzwOPY/lVOLxb4dmu0tY7+Mzu4RE2NyxP0+tcUlncaZrXh+zRVOnXE6XcI6+W5T94v0JO4duTWp4EtdTn0i3uYdTRbLzpC9t9mBLfMej7uOx6e1SpNuxnGpKTtb+tDrRrGl/2c+oi4T7KGKNLtPUHbjGM9eKsWt1a30bvbsHWORo3+Ugq6nBBB75rz9baeTxuPDkayNYw3x1SRi/G0qSFYd1Ep4H0/u89DoBI8WeJUjIEHmW7DHTzDF836bM007lqd3Zo6YRIOiL1z07+tL5a5J2jJ6mnjpRVmthgjUEEKMgYHsKqX+nR3/keYCDDKsyMpwVZT6+hGQfYmr1FArEBtYTndDGSepKjmpFjVCSFAJOSQMZp9FFhjGiRiCyAkHIyOlIYYyGBjUhuoI69uakooAoTaXBcXtrcSpn7LkxIcbVY4G76gAgduavKMClooCwUUUUAFFFFABRRRQAUUUUAFFFFABRRRQAUUUUAFFFFABRRSHpQBVMVv9qeTagnZArMPvFRkgHvjlqhGnabPAYRa20kIkLFNilQ+eTj1znP41zmpLcw+Lb2+tNzTWVjbu0KIGaaNnn3oM9/lBHuPc1W0DUpZRbQW1wlvFfX99LuZAXdRIWULnjJDBuR0U96hSuzPmXU7WC3htYUigiWKJBhUjXAHfgCs8aFo2Wb+zrYNnJIQZ656/jS6LezXdlMbkhniuJYfMC7RIFcgHH04PuDWRoemW7WcMsmk6ecks0z4Mn3jyRs6/jTcir6o6P7JbreG7EKC5MflmTHzbc5x9M84qvJpOmyeQJLOJhAoSLKA7QOg+nA4rJh1u7fUo9LJQ3S3b+a23gW4AdWx7hkXPqTVOx1S+uybaKe3sYoNKguVJiBUu4bORxiNQo4GOvXtRzIlyR0E+i6XdiET2cEgiULGCvRR0HuParElhaSxzxvAhS4UJKuPvDGMH8K41vEOpW0Jt7O1uHitLKEiSJYWRWKbiZN7qQuMDj0PPpevdZ1RdI1PVIZ7eOO1t1kjjEYf5/LVyGOeV+boMH36UrroPmRvSaLpst2l1LYwGdcYcqM8dPrjtnpSf2Jpn9oC9+wwfat24SbBkNgjd9cEjPvVGTULsPPcve2ttbQ3EUYSVQFIbZkFifvEvhenJAwao23iK/nktZl2iKa9MJjeIBQm8ptDbuXBGeM5xjAPRc0WNNaHRXunWeoKgu4FkCHcu7+E4xx6U6KztLXyxDCkYiQomBgAMQSP0BqpqFxetqNnZWk0UIlSR3dot7YXaMLyAOWzzngH61j2ct9qepadLPNCTCLhZFWHKs0coTcuTwT264565p3VwbVzpJILd7mK5kVfNiDBGPYHGf5Cq0mk2M5uTJbq/2llaXBPzMoAU9eCAByMHisnXnnTWrBYNNGok285NuzqoODF83zccZx/wACrOstRubK2v1jj+yzzaisIt2QzLaExKx4X72RlgBxl/rUcy6oTkr2OkPh/TTam3NsuPM84NubeJP74bO4HtnOccZxQmiabEFRYAcJInzszlhIQXySfmyQM5yeKyH1TXFsdsSLM5uQhuVtWUxxbQd/lMQX5+Xg/wAQOODTItXu5prd4/s11cLZ3hysLRZkjeMKuGOUznkHuOwqXKNh3Rqnw3pLWk9q9s0kc8flOJZnkOz+6CSSBxnAxTp/Dem3ZkM0UziUASL9pkCkgABsbsbsAfN1461y2ratq0ui3dvLqMUdyqRSMq2ssEqKWAYD5sfeK/MCRjI5yDWne61qllf/ACz28sEM0MMkAtJMtvKgky52qcuCF54x68ClHmtYOZHQjTbZQ4EXEkomfk8uMYPX/ZH5VWi0DT4r/wC2LbyeYGLqhlYxqxBBYITtBOTyB3rMOp6017PMs9ithb3q25iMDeYykqGO/fgH5hj5exz1pbDXNUvo11UJbJpbNKrQlD50apuG/dnDZKfdC9GHPHNKUbheOxqWeg2NjOJbeNwVXaitM7JGPREJKp0HQCtUcDmuV0jXNUur+2N1EGtrtdypHZSobbgsN8jHa4wNuQBzjjnA6rtVxa6DVugd6DRQetF9Bi0maD0pO1DYBRRR2pdAAUGiihPQYUopBS0xC0gIoNIKbeoDqTNLSZoYHJeNf+Qj4R/7Dsf/AKInrrK5PxnzqXhH0/txM/8AfieusB4pJ3AKKKBSvrYAoopKl6FC0cGkoqb2dwEPAOOtKvQUtJjFUhADinA5pOKWqWggIzS0UVoAUUUUAYfhwf6ClblYnhz/AI8Urbpsb3CiiikIKKKKACiiigAPSuL8Pkn4oeMcjpb6eB/3zLXaVxfhwFviZ4zftssE/KNz/wCzUAdmelMJUDJFPb7tcZ4kiujqbvH5pRolCqUkOTznYyHg/Ufn0qJycVoi6cOeXLc6/KenNKWTHUVwWrtdySzeWlzHNHBGVUmR26DO3bheDkEn0qfVp4le7e5a5W58tTbFS+wptGSCOOpOc+1Z+2fY2WGvbXc7Xgcmo1uIXuJIVyZEALfKcc9Oelchc3bwNq0LfaDJNbRGEKGbI28kYzjnvxT76WU2epFWlBFpb4xkEE9SKHW8gWGu1d/1p/mdjlBzijcp6CuKvf8AiVm/jhe7aI2aSPtmbcDuwWBOccZyR6Gq+nC6lg1S0hmYv5UU0IV3UdSflLknsAecdKHWadrCWHur3O4nuoLWMPK2xSwUHBPJqumn2yapLqCIwuJYlidgx2sFJIyOmRk8+9cy921zpq6qZWjW8u4UjBf5QgOB9M8/pWrotss9/fXbXEsjJO8IUOdijjjHrVRqOT2JlRSV29Ub2FwOKCVXt2rmtXm1WPXbCOB7QLI7iFWLZb5Mndj8ateI7ia28M3M7yLHKsa7mU4AOR39KbnvpsSqfw67mnNd20MgieRVlZCwB/ujqfwzUGlW1laQO1ody3EjTtIW3GRm5Jz/AC9sVi31vFayJZtcTmP7FcTsWlO44ZD94fWsuO5sBpWkma6mj0xkbzJUmYL53TaSDkYIOAOKj2tnqjRYdSje/wDWp324UbwO9cJHI1xNo1pc3NwsdxPMsQaQo7oFJHuelMN9GdL0+CW6mcSzzRo32hlDFWwFJUFmPoPaj26te39f0x/Vnff+tf8AI74sMdaiN1ALkWxkHnFN4TnO31rirTVZ4NBstUila4VWlt3wxYdSFz/wIAc88+tXZJPsV61q1y3mRaU8rbpOSd3XH1zzR7fTYX1fXc63zFAznpVWfU7O2geeadEiRtrMfX096o6XGbfRBNFLLcSSoJgZH3ZYqOB6DjpWFdSW0XhzS3EzW5L7luVjV0jkIOd4yM5JI47inKo1sTGmm7X62Ort9Tsru3M8FzG8S53NnG3Hr6VFaa1p17KY7a7jkcc7QeT9PWuT+2yX2k6rxDdIoQyXVsnl+YBgkHI6hf5/nNJrlhqOvaZBZ7SYnDiXgKyleg7j8an2z3Nfqy1tfr8jrvt9r9n+0eenk5xvzxnOP5077TCZjCHHmBQxXvgniuWSGU67/ZYBWCC4+25boVPOB/wI0twZJ4or5XlgkvL5EV42wfKGVX6gj5ueOR6Ue2dm7EOirpXOpiuYpZZI0kVmjOHA6r9anrBhjNt4hihiZ3UWfzljknDAAse56/rW6Olawk5LUxnHltYWiiirJCiiigAooooAKKKKACiiigAooooAKKKKACiigjNAFR47aGZ7lgkckihGkJwWVckDPoNzH8arHStLmtBbmyt3g3mQLsGAx5JHoeT+dZmvpJd6raW0cCXAhVp5InYAMD8o6gjrn8qrRJeaSbewjMNvLf3Ekh2DcIlxnC9OffB+lYe0SbVtDdUU4p31OogghtoUhgjWOJR8qIAAB9KopoelRyq6adbLIjb1IjAIOc5+tYY1q/WzeCOXzp/tRhikIVWkUDJIB4LDp/jTE17UZLKIRbpp5J3UYVBIEXGRjO0n3Hr0o9tHcPq0+6Oo+yWqXrXYhQXDoI2lxyy5yB+dVZNC0ud7ZpLOJ/sqhIsjooGAvuB6HPPPWsa31Se7/s+OcrIrySSs7xgFET19DnPIqDSry6g+xyRzxmO+u3LwhOcc7iTnOeKXto3tYf1SVnf+t/8AI6CbQ9KvJImuLKGVoVCrkdFHQEdx6A5qzNptpc29zDLArR3C7ZR2cbduD+Arko9YvA7myTdPeTSSFtoY+WuFGASATx610WhXt1eaX516AJNzDK4wQO/BIqo1IS0QqmHlTXMx0ui6ZLqUd89nH9ojwVfpyMAEgcEjHBPTtTo9E01NQN8lrGLjO4N2Dd2A6A++M1xcjG6tGnfTlL3lxtjvm2tsJbHA+9xj2rVm1fV1uHjsI2kggbyQzIp8xl4OSWGOfQGs1Xj1RbwjWzOj1DS7LVYRHdxb9pypDFWU98Ecj8DSw6daW7QGCFYxBG0cYUkAK2CeOnJA61zs2vX7agvlukdoZVjVtgkRjwDlgcg59jRPq9zHNdzWlujTyXHkIeC5VByQCRu+lP20OhP1aR0zWsMl3FdMv76NGRTuPCtjIxnB+6PyqpJodhMt4JIWxdyLLJ+8b74AAYc/KcKPu4rAk1DUNQ0y2hN0gluLnyspEUIAwTkZ4III49ualm1vUku7dYZIngadYNwhIDnox3EjHOeBn60e1gL6rI0v+EX0s6eLLypQolMwmW4kEwkPG8Sbt4OOM56cVLF4f023EaLB8qRSQ4eRm3LIQX3ZPzElRycmse81vVjFcXNlLarGlx9niikjLNI3A65HGefpVh9W1G4meaC4sbe0ScQoLjI80jg4bPBznHHapVWmw+rStdk8fhHSo7a5hEdxItygR2mupJHCg5CqzMSoB5wDin3PhLTruV5JvtJ3hSVFzIF3KAA+3djdgAbutUYde1K8vEe1t99mZhHgRliRnBbdnjFdYhyoJrWDhN3RnUpOHxFH+y4FSVVQgSTCdvmPLgqQfzUcVTh8M2EGoi9SKTesjypEZm8pHYYZlTO0EgnOB3Pqa3MUYquRXuRZGNpvhux0u4E0H2glVKRrJcO6RKTnCKxIUdBx2AHQVsY4oNLTS1AKaacelNoYBRRR2qXuMKD0oFB9Ke6BgKKKKlaaAAp2RTaXrWiYgPSgUGkzSe4CnpRR1FGKYHJeMjnV/CK4/wCYyGz9IJR/WutHSuR8YZ/tzwko6f2rnj/rjIP611tLYAoo70tTa4xKMUYookMMUYFJS1Lt2AKKKKa2AKUU2nDmqjuJi0UUVoIKKKKAMTw7/wAeSVt1ieHf+PJK26b3G9wooopCCiiigAooooADXHeHAP8AhYPjMgfxWQ/8g/8A167GuQ8ODPj7xmcY/fWY/wDJdT/WgDrm6VRm1KyiuZbd5P30UPnugQkhOeeBz0PA5q8elcJq+mqfFuoXH2Sdmk04+RIsUjL5u1weRxnbxj9MkUm7ETk1sdjDPHcwR3Ee7bIodd6lTgjIyCAQeeh5pl1bwXttJbzKTG42sAcHFcBHb282pabb6tbX0ix6HAzwxJKWV8t1VOc8Hr396l0fTdQv9V06PVku1ij07eUBK5KzMY1dh947MHaT1Uk9alyvo0TGs7ppf1/TPQEVEVVA4AAFODIfSvL9Gt9Wi8UafctHcRRzXUwkR4Z9+0hiBK7HawzjGABxmrOg2F3at4cuz9rSaaadbneX5TLbVI6AdDz1o5vIPa3eqPRyU344zUc88NtbyXMrBYokZ3YAnCgZPSvLtBW+l8TWTzfaBa3j3MU6sZ933WwkrsQpbI4CgYx9KuwnV7mw1V7pLhI9I02e1hYBkMknzjeD/Edipz2LZHWjm8iVVT6HolvcQ3FvFPC26KVQ6EgjIIyOD0qdWU9DXB6Rps1/4ksGupL3yYNHs5QvmOitKHc/NjqehIPXjNXfHEXiA6fOdOntVsfKUSIUkNwX3dUKngfd7HvTvpc059L2OvPriql3qFrZNAtxJsM8gjjBUnLHtwOPxqC0OpxaKx1V7Z7xVcs1qrKmOcYDEnpXC6fbXFppfhq7F1fNcXl5EJvNmdvlXdtXBOAP596GxSnynodveWt6rtbypIqO0bFTnDKcMD7g1LlACMDjtivLYHS0tLy0imuIo01UrqgSaTfBakvtfBOVDEYLDkjknHNWo7mWWG4i069vl0V9StIrW4E7ZIZiJQjnkqDgd+QetTzdxe10vY9JBXHGD24o2qTyoPtjpXnd3dPotz4gsBcX5sozabGa8YGEyFt7GYhmVeBnrjPGM0zTb+7TS9SnN3dNFpt7HcKi3Mjkw5yy5c5ZSuSM8dDxQ5Lawe1s9j0C4vbS1kginkVHuJPLiUj77YJwPwBNTgKT0HpXCwyXscOiXE91c79R1FrgJ9ob5Y3UlU6/dAwdvQE1o+C0kutPl1GS+u53lkkiCyTl0UK5Hyg9D71SlrYFUvKxsX/iDStMdo7y8SFlKqcqeCwJUdOuFJx7VnWPiHwzDBPFb6lB5UatM6knCqWAJ+m5h+dHhX97Z6jJLl5TqExk3ddw2jH4AAD2Arlt8Y+Ed5OeV8xgSGH/AD3A6/gPyqG+onVkldef4HbWniPQ7q2mmttRtnigUvKVb7gHUkdh71aa70+KS3LyQo1w2Ic4Bc+1c/pPh7UW1abUtalsZRLaG1MUERVWUtn5gfbj3z2rB0W92XGNWZ0j8Lwyb2cgFmYkID6jYvy9ycfi77XQ+eR6FDfWdxdXMMLq81uQkwUcqSNwBP0IP40ttc2t7B5lsyPGjFOB91lOCPbBGK4Zba9S50HT5rq5tZtUN1c33kylWDFQ2AeoK8LnHAHFb2hq8PiXXLaMH7OjQuBjjzGQ7/xOAT7nPeqTT0aBVHfY3IbJIrya65MsoAJY5wAOAPQdT9SatikFLTSsahRRRTAKKKKACiiigAooooAKKKKACiiigAooooAKKKKAKy/Z2u3K7PPVQG6bgM/njrUc9vZ6gmJo4Z0Vj94BgCDg/qK5W+N1a+JtU1OzUyGzSHz4lXc00RViyqP73CEfQjvUfhy7luba1gs7pYILm8v52cKNzqJzgLnIGS+c4PAPHpF1tYlVHc6ybTbOW3S3ktImhXohQYH0FVpLTR7lIrZ47R1jOI0yvB9hRot7Lf6UZZyJGWaWLcoGHCSMoYY9QAfxrK0GyaSzsJzo2meWY0bzxJmXGBhseX97p/F+NJ22sV7SSe5utp1gVUNaQ4CGIfIPunqo9qZbaVp1pMZre0gjcjGUQA4rBk1m7lEmmyGM3MLz/atyggwquRkdPmDx/wDj1Uri+vLrQb9ElhhgttIjcwxoMktGxPsq4G0YxyD6cF49hOq7bnUy6Jpk9vHbvZwmNPuAKOM9cfWrqW8ccIhRAsYG0KowAMdK4fUfE+pabHcLBZXbQWdrGRNEsIhjbywxMpd1IUAj7o4AJyeg07vVNVW01W/WVIo7VUMVu0WWLbEZgx7j5gBjB69eKLxWqH7Rtas3Tpln9mhtzbp5MLBo1I4UjoaYdH09rz7YbWMz5zuI7+v196zFv7ySaS4W8it4I75bYQzLt3DIU89SzE/KOB09c1lWXiy/n1DTw8E0cN3dNEDLGixMnzbRG27czjAJ4OcNwMVPuN7D9o+50iaFp0d6bsWyiXO7OTgH1x0B+gqteaPpnl21lLZSPG8rMrRuwCEjkkg5A7fjVi/mu31K1tbadIVeOSR2Me5jjaABnjq2Tx+VZFhLcaxqek3c7RExwTnAiBUusioXUk8ZHT0Hfk0mobJD9rK+5rtomniO1QwhVtX8yIByMHuevPTvmoovDmmJcrcx2yrIs3mqQ54bn3x+FV9Zto7rWbKKWwhvEFvMSkuMD5oueQf8msex1WXTLB4IUaB5tVe3jh8sy/ZwE3sqqp+bIViMcAv6A0Wh1Qvay7nSroFgixgQsBFMbhMyscPzz1560yHw9p9vfNeJCfOLl+XYruPUhc4FY769q6xxRKVYm8MckotH81YQgbIhJ3E5YAkA9zg8UDVbtphPH9lurtdOnIZFZFaRZAAvJ+Xkcg8g8ZpP2aWw/ay7s2bfw/ptrd/ao4P3oYsMuSFJ6kAnA/D1rYVl6ZGa4efVNZuLYQR38EVwJrZiHs3jlCu4UgoWHAbHIJBAYe9WrrW7+21GMpd289obqG2KR2shGWZVbMudqsGY4HPYeuGpRjKyRMqnNq2dfuFLmuSGrawbiW5E1p9jj1AWnleS28qZFTdu3dcseMU+11nVJIRq0othpjpI4twD5qKqkq2/OGJ28rtGN3U4OaU03YXMjqc0tcxo2q6tc3yi8EL288W9BDaSx+Sc5ALvw/y45AHIJxgjHTDpVp3BO4ppMUtFAxDSYpTRml1ABSHrRRS6DCilxxSUtdGAvagUdqM1XUQGkxTqKbQCdqSlPSkzgUmByvixS2ueFf8AZ1Ek/wDftq6odK5jxRzrfhn1+3t/6LauoxxRuAlKDSdsUAYqb2YxSabmlooGJnNFLSZ9qh6iFo6UmfajrT6DF7UoNJRVRYh1FFFaiCiiigDE8O/8eMdbdYvh4f6En0rapvcb3CiiikIKKKKACiiigAPSuW8ODPizxfIM7Tewrn3FtFkfrXU1zPhQ7tT8Uk4J/tgjI9reCgDpqQhepobOOOtc5fQ+KGutTayvdNWJ4EWyjkjbMcgbLM5+hx6ZC9OQQDVXTLZdWOpeWftJh8gtuONgYsBjpnJPNXcA8gVyXiXVr7TX8P2/2qSH7ZcNDdS2dsZXwIJH+RMOfvIOxIFUrTxfqenWsw1DT7m6ZXkeFiggmliMqxxDyz/EzMAPu8DJC5xQFjutv0o2+wridY8eyaNcy/abOJIbPzvtSlyWbbEsi+WcAHIYD5sc5HHUyR/EWxmlgtoo4pLua4W3CLcDYrMhYAvjk5BXaoYhgOxBoA7ILz0pcD0rjZfiJZW/2aS4tJIYp4BcAO6iXy/J81nVP41UfKSpJBzxgE1Z8M+ONO8VXN1a2bx+dbxRTP5UqyLtfOBuH8QIOR06YJzmgDqcqPakLoBkkY9a4nT/ABvJLa2ouLGWRtlgLmeMhQHutqqVXuAzDPcehqHRvGlze6XpgvLeVLm6tracToEKyiSdYiQuflBLAj/ZYfxZAAO9yKCoNcNb+L7+SHR47jTbi1urxEljVgjLcDy3ZlyD8hyqn2Dr74l0fx3JfWFhPLpUwjma2hmnjIMccs0auvBOdvzoCecFwOcHAB2YUZ6ClwPQVxtp8QIp57GGfSrqze9WOSBbh41MqO2B5eGIcqCHZQchSOCflrQ1jxjZaNrVlpdwo8668sJmZFLF5AgCqTuYjJJwOg7nAIB0OAfSgKB2HPtXEXXju5trtJjoV99gNvNJGV8tnuSssUabAG4z5mcNjIYVDqvxDe20y9mOl3di0Dz24mlEcoE0cbSYCh+RtRjkkDjFAHeFVxkgflS7QBgCuC1L4i+Vot7dQ2F1bBDcRW1w8aSrNJC+xgqBwSDhsZK/dPfGWN8SvtRdNN0a6naK/is5C0sQ2lpjEcrvyrZHAYAnIPQMQAdvBYx291cTxgqZyGdQRtLAY3Y9SMZ+gqyEXbt2jHpiuIsfiZp2oSXcdraSzvCpeJILiCZ5lDqnCLISpy64D7evscK/xR0aPV59NlRkkhWQMyzQuRJGhd08tX3gjawyVAJGAeRQB2+BSFEOcopz1461x+m+L9Qu77XludDu4P7NtYZ4rTajTylxISAVdlYnYMDg5yOe0WsfEbTrKDUoYzLHe20cUkStBv8AOEkbSAoN6hgFRyfmH3evIyAdm0Ybnau4dCR0qtp2nRabFJHDuIkleZ2c5ZmY5Jz/AJ4Arij8RbyBp7ibw9eva2/2zzkhMRdFt5FUvkyAEYJyoydw4yOa3tT8T/2fJZzRW8t3bXNpJOiQR5ldg8KoFBIHPm9D7e9Ara3Okorj7v4h6dp+nXN1e2d7A1tbyTTQFFLr5bojL97BOZIyOcEMCDVh/H/h9UuNt/DJNFKYo7eORWluXAHESZy3zHb9QfTNAzqKK4a1+ILGbUUuND1Lz7e4ZRZxxJ50cKwxOzyZk2/ekwNpO4FcA840JPHukxXV4si3K2lnGJJr4RboVyiuFO3LglWBBKgHOAScAgHU0VgW/imGXStQvZrG8tXsEZ7i1mVRKgCbxwGKnKkY59jgg4xrn4gxWc1i82nXUdpdXUkDSyp5bQIkRkMjKTnBHzAcHbkkZGKAO4orkP8AhYNjuEB03VVvmIC2Jtv3xBR3VuDtwwjbHPB+9jnFtPGdm505lsdRMF5tBnNuRHbs52qsjE9S3y/LuweuBzQB0lFcre+ONOt7ayuEc7J0aVgV3GNVBDKcHhwwIwe6MOoqTUPFRi0CDU7SyuG+0TxwxLLCykBpAodh1AIOR3PHrQB01Fc9B4w0yWF5nF1FCCvlO9s+LhWZVV4sA7wS6jjnkHABBMmpeKtP0nyFu1uRLLA1x5cdu7skalQ7MFBxt3gnvwcZPFAG7RXJaX44s7y8a3mDoZLuS2tZUicxzFV3gB8Y3Fdxxn+E+oq//wAJfpYkETNcrOZhAIGtJRIXKGQfJtzgorHJ4G05xigDeormX8e6BGX8y6mRUiSd3ktJkVYmJCyElR8hIPzdOKtP4s0mJpFlnkQoWGWt5AHKuqEIduHO5lXC5JJwOaANyiucbxvoSvLHJeMkkKl542tpQ0Cg43SArlF92wDVbS/HenXn2hZyIZYbmWArGGlUBJmiV2ZVwgYrxux1xk0AdMtvGszzLGokfAdwOWA6ZPtVZtIsJLdLd7C2aFGLqhiUhWJySBjg8/rWdJ4t01kuPss6SvEHI3rIkb7XCNtk2lWwxAO3OD1xg09fF2jt5m25ZggJ3CCQiTDhD5Z2/vMMwX5M8kDqRksBsJDHHEsSIqxqMBVGAB9Kpx6FpUMiSR6ZZJIh3K4gXKn1Bxmqdl4kg1HVPslqu+L7O0xlbKlWWQoyMhGQQQc55B4xxS2viaynso55BLG7RJIY/IkOdxAwh2/PywGVz1HrRYDRawtnMzNbRF5k2SnaMuuMYPqKgn0PTbkRiWxt2ESeXGTGMquMYHHTFVn8V6MieY19GqAMzswYCJVYoxk4+QBgyktjBBz0qC+8ZaXZWk86u9x5LFGWGNm3ESCNgpxhirNggZI9KVkBpzaRYTypLLZW8kkYAVmjBIxyPwp0unW00NxFLBG8dxzMpHEnAHP4AD8KyofGGklp1mvYA8LsHEZZgqiRo8sSo2/MpBzwCOpHNXbbX9PvrkW9tcLJKQ+MK2Dsba2DjBweDjoaLICQ6RZNffbmtYTcjpIV5HGM/XHGaWPSLGK8e7S0iWdskuF5yep/Gr2eKKnlQFLUNJs9URVvbdJQhypPBXpnBHIzj8aeljBGY2jiRDEhij2rjahxkD/vlfyq32pKdkBE1ujTrMyAuqsgbuASCR+g/KqMugafNb3UEluGjupfOlG5uXwBuBzlTgDpitWkxSaTAxH8K6TLp0Ni1mohibehjdkdWOQWDg7gxHU5yalXw7pixeWLOPy/s5ttmTgxk5IPPOT3681r0YpciAwE8JaTFY3FmtvJ5VwV8wtPIznacqA5YsACMgA4HbFEvhLSZriS4e3fzHIJxPIAGBBDAA4DfKPmHPvya36SnyK4rIzRo9osTxCM7HuPtDDceX3B89f7wBqvbeF9NtL6S7ihk3vu+R5naNN33iqElVz3wB3rZPWlFJRVx2RkaV4a0/R7h57VZvMZPLBluJJAiZztUMxCj2GOlbAooq7AFIaWkPFLoAvamml7UlJgFFFFLZDF7UlFLigA7UCiko2EKaBRRmn1ADSUuaQ0NdRo5bxQQNf8LjPJvnA/79NXUjpXJ+Ksf8JP4R3HA+3y/wDoh66wdKWogoooo1GgooPWiobAKSlopNMYh6UoooppagFKKSlHSrQhaKKK0EFFFFAGN4fH+gpWzWN4fGLJPpWzTe43uFFFFIQUUUUAFFFFACMcCvPrK/8AEWhatrqx+Ery+hu9Re5jnjuYlUrsRBwTnomfxr0E9K4PTJvFPiO41W4svENvYW1tqNxZxwvpqzHEb7c7t46/SgCz/wAJd4kzj/hA9RA9ftcP+NL/AMJX4i/6EfUP/AqOpTofjQdPGVpj/sDL/wDHawbq48cWurNaNrRa0WaOB79dKgMau+3aNvn7+rqOF7igC/dazrF5eWN5P4E1BprKRpYD9rQbWZGQnA4PysRznrVTU7vUdWNw134A1KQzwC3fF8q5QNuGMMMHPORg9OasofEcryxx+O7F5IshlXRwTkMUIA8zkhwV4/iBHWq8N34inu5IU8cWDIoj2SLpcbeazFxsVRKW3Dy36jsf7rYAMybTp5bEWsngPWZhveRpJNVLPIzoFYu5fc3AA5PG0YPGaSS0vnSPd4K8QGeKV5I7htZbzVLLsID+ZkLjjGQPTBrSW+18tcq3j2wj+zyJEzPo64YugdduJecgk/gfrUiXHiGS9gs4/iDpLTzhWij/ALJQs4ZSy4Am7qpI9QDjocAGOtncxRxwt4D1y4toQu23n1USRnajIMqz4Pytj8BnOBjT03V9Y0gSNB4E12R5FVS8+oJKwVRwAWY46n8+eakk1DXobQ3TfEDRPIBxvfTAozs8z/nr/cBbP93noM0/UrrxdpiQNdeKNFWCcPi4OnbUQKhcsxM44wp6buvTAJoAzYZbm3jKL8O9ZCubXIF4hP8AoxUw/wAXYgH3psFxJbfZtnw88QL9lt4baHNyh2xxSCRB/rOoZQffpV1dZ8SmewhXxd4cma/do7dl0+Ta7KN3US/3SD+P41JFrfiJoIJ4/GPhKSG4lW3hdrRwJJSAQoPnckgggDqCD3oAyrcm3a2m/wCEC8USvaqi2/m3SuYgquoUZk4GJG+vGegp9kY9PFusPgTxX5dvJHMkXmoyF0QIjMPM+YhQBzx8oJyRV0+KdeNtPcp4w8FPDbsqzOsL4UtnAJ87qSGx64OM84dP4n8R2/2wSeKPBCfYnVLotFN+4LNtG/8Ae/L83HPTvQBXN6MwIPA3ioQxRwxmI+WUIhIaPIMh5BAyRgnHORwZr3VDf6ib9/BXi6G5YRKzwxwjcInLx5/e9mJOOh7g4GGS+L/EEEV5K3ijwQyWQDXOyGdjEGYKM4l4ySB9asx6/wCLnS3aTWfCEJuriS2tllhlBndHKEJiY55HTryAcGgCqLiDKFvBfjJxEpWKNxEVjBkSQhR53Tci/QDA4wKXUJ7XU7V7e68CeLHjeeS4YKkK/O8bIx/1391iP/1VfstY8W6ncz21jrvg25ntz++jiimdo+SPmxLxyCOfSoY9f8XPJDFJq/hG2nuJ5reCKeKUPM8UhRtgEvPI6deRnB4oApXRsb3Sv7Nn8CeLDahpn2iOEHMrFn587PJJpuLcziZ/BvjOSVWUxyOIWZAsolABMvI3KMbs4AwMCrs3iPxdbeIl0K41XwpBevAk8Sy28yiUMzqAv73LH92xIA4GKl/t7xQfthHiHwVtsTi8O2X/AEft8/735eQev9DQBWt78Wzo0fgzxaRGqrEhgt9sahlYDiUFgCijnPAx3qrKNPmefd4G8WiOZp5XjCRhS8wYSE4lyc7mIGcAnIwQMa76v4tSW0jfW/ByyXg3WsZjmDTjAOUHmfNwQePUU2w13xZqd7NaWGqeFLmWFA8hhjmdVyzLgsHxnKnIoAbZ6/8A2fe3l6vhPxdNc3aoJZJLWJiwQHaAFcAdTWLHY6FHFGh8D+LC6Qywec1spcLI7Med/UZYA9QHI7mt99Y8WQxNNLrHg5IVj80uxlACbtu7O/7ueM+vFSNqvi9HtUbUvCIe7BNsuZgZ+N3yfN83GDxng0AZL3OmyRX1tL4V8WeTexXML/6CPlW4ffKAQc8sSe+MntVu51bT7hLUHQPFUf2OIRRMmnyAgB43B/76iTr1AIPWrtvqfi67mmgtb7wncTQ482OJ5WZM9MgHIzg/l3qIa34pMkMTX3hWOSdisUcjTI8uM52qxBP3T9QOOOaAKMsuhSyQmfw94lk8q4e5LNps2JXkOW3gLhlyqnGMZVfSlt4/CsWhw6TDoWvwRRn5LhdJuvPjbdv3CUIW3biTkd60Idb8UymELdeFSZZnt0HnygvImd6AEcsNrcDPQ/WrUl94xQfMfDK/ME5mmHzNgAdOuWX65HrQBkLJocd1dXkS+KEu7zcLib+xrks4KouCPIwBiNcYxjn1qneaN4R1AeXc2/iZ4BkLH/ZV7lARjaH8nftHZC20YGAMDHSy33jCFXaU+G0WNQz7pphtHvx7Gm/2l4sEkyF/DYaDHmgyzDZkZBPy9+v0oAoWs/h+30u/sFh18x3yMkz/ANh3SHDLt4VIAo454XrycmodXi8Na3FHFdw+IhGkrOVTRrobg0BgZTmE/KUJ6YOe4rUGp+LWuZLdP7AeWMqHVTOSu4EjOF4HHU/1xU/neNj0j8PdSP8AWTf4UAYkP/CPwa3FrEv/AAklzfxbcTT6RdHIVJEAIWADAErngAknJJqslt4ZjeKSI6+HiKOjnQpmYMjh1Ic25YDcOgOD6ZJJ6CW88ZwyQxyR+HQ877IwZZ/mbaWx93+6pNSGXxwBjyPD3bnzZ/8A4mgDk7ix8Fu18QniCH7XOZ5GTS7r5SVkBVd0J2rmaR8D+Jjzjitu68U+HLixtrR7nWES3lhlG3SrkFjGysobMR4yozjHStLzfGyqP9E8Pscf8/Mw/wDaZ/nSi48Z5z/Z2gsPa+mGP/IX9KAOZtNY8LW6QRvqusSx2wiS2V9NmXyUjdXC8QjPKKCTkkKO/NN1rxDpGreIbeaDVdRs7cWE1vJNDZShjveMlQGjODhSQwHBA+h6lL3xe4BGlaGVIH/MSmGPzg+lFvqXii5ijmh0rQpYpFDI66vLhh6j/RqAOMx4KFhBYR61qkcUV3LdIUtpAyl4miwG8rICqxx3yBkmpdKn8MWOqwX0uv3ErxOkwRdOaNTKsUkJY4j6FJOnUEdTmuz+2+LOg0XRM9f+QvL/API1R3Gq+JrWB559J0KKJMbnfWJQBnj/AJ9qAOP1CLwhqUE8b65eoZtLh0tmW1fIjjctuHyY3HJ9vaqMlnoPneaniu4DxyySRSvpzM4zIk0YZtoZ9ksank42jbgda9Ah1HxTOm5NE0bGSPm1SZSMHHQ23qDz3608XviwnA0XReP+ovL/API1AHBXLaNeiVrvxdPI9/AttqpOmsFuYhuwqAKPKxvYZBbg85PNU7Kx8MadNcmHxVJ9nvpjLqMR018ToJXkjVSR+7xvZWPO4dAteiJq/iNrv7IdK0QXGzzPLGrS52Zxu/49umana98UA/8AIE0o/TVX/wDjFAHmOl+JNPfUbizu9TntdMhEi2/nWwdQDMkg2svzuDsPLKu0YBDHmtJ9f05tOubJ/G8TW4MYs4zpTgRIkgYLIQQZPlVUPKgjOQc13Jv/ABQp/wCQBpzf7uqsf5wimPqnipAMeGrJ/XbquMfnFQBxnh3XfDGh3kk0viqC5+SVYwti8W0SSmU5A4PzM3QDjHpmqaaxpAgtftXjazuLrTVQac40ySNYyMbvMUN+8yoC4yoHXrzXaxeIvEk4kMPhm2m8tzG4j1VGww6g/LwfY08a94p2nPg45HpqcVAHBy3vhVhPH/wl9r5epQGHVw1m+bgGR5CYiCPKOZZBzuwCO4yY5L/w/wDa9RuI/GmmR/aDvgVLGRQCJ1mUyIHCOV2bdwVWOeT2rvz4g8ThM/8ACFTse4TUYP6kVA3inxIsqxt4Iu97AlVXUrYkgdf4x0yPzoA4yC78KR6fr9sfGNi7atE8ZYW7Dy9088p78/6/Hb7ue9M0LxraR6oRJ4ltoreG3nS2WWxCi3zMpAYq580lBncNvABb5iQOk1L4j32jEDVPDElnuxjz9Ws065xyZB1wfyqTTPiDqeso76Z4TmvAoBJg1OzcAZYDOJPVT+RoA1B8R/CAAzrtr+Tc/pSn4keD8Z/t62x9G/wqE+IvEp5PgHUPbOoWh/8AalZkfjy8uNWl0qPwhJLqES7pLVdTs2kUcdV8zI6jt3pWGbP/AAsnwbg/8VBaDHqSP5inD4j+Dicf8JFYZz082s1vEOt4Ab4dXzD/AK+LU4/8fqM6/qWRu+G9/k9MPan/ANmosFzZT4h+EXUEeItPAPI3TAfzqRPHvhOQ4XxJpf43SD+tc8daufvN8NL3r6W5598NQdaxw3w3vuv/AD7Qn+tIR0n/AAnHhYnA8SaT+N5H/jUg8Z+Fv+hl0f8A8Dov/iq5cazCT/yTe+Hv9jiqlqPjHRdIER1LwQ9l5pxH9pjgj8w8ZC7iMnkUAdqfGfhbH/IyaP8A+B0X/wAVSDxn4W7+JdHz/wBf0X/xVcyNYtyAR8Ob7B6H7JF/jSf2zDz/AMW3v/8AwDi/xpgdN/wmnhYnH/CS6Nn/AK/ov/iqd/wmXhgf8zHpH/gdF/8AFVyZ1638zYfhtqBPTH2ODPr607+2rY/80w1M/Sxg/wDiqNgOp/4TLwxkD/hItIJ/6/ov/iqcPGPhj/oYtIH/AG+x/wDxVccdZsmOD8LtQY5xkWFuefxamNq+mk/N8KNSY+v9m2x/9moA7dPFnhx/u6/pbfS8jP8AWlbxR4fXrrmmD63cf+NcL/aWkMw3fCTVAB3/ALKt+P8Ax6m/2nogzn4R6mff+yLb/wCKpAd6viXQWGV1vTSPUXSf408a/ox6atYH6XKf415//aOhMw3fCPVeP+oPbf8AxVJ9t8PEZ/4VFquOvGi2x/8AZ6APQv7d0j/oK2P/AIEJ/jR/bukY/wCQrY/+BCf41599u8OBv+SRap7f8SO2/wDi6X+0PD2cf8Kj1XP/AGBLb/4uhoD0D+3NI/6Ctj/4EJ/jS/25pH/QVsf/AAIT/GuAF74e6/8ACo9V/wDBLa//ABdIb7w8CQPhJqvrgaLbf/F+1KwHf/29o+cf2rY5/wCvhP8AGj+3dIzj+1bHP/Xwn+NefNd+HGGD8JNX/HRbb/4uo2uPDRPzfCPVx/u6Lb/0enYD0ca1pR6anZn6Tr/jTk1bTpPu39q2PSZT/WvL3m8K8E/CPWwfbRYf/i6Yw8HySYk+Euur7/2Mn/sr0AeqDVLAnAvrbPp5q/41Os8b42yK2emDXkgg8Ek/N8LNcTjOf7FPofQn0x+P1NSDTvAPVvh5rS8ZydGnoA67xK+7xf4OCkEG+n6H0tZDXWr0rzjw/D4HtPEmnrY+GrzTNRlZxayXOnTQ5IjcsAzjH3AfzFekDpQwDBowaWkJoASijNFQ0MSkOfSloNZvYYh6UKcjmjHFHegBc04cik7UorSO4mLRRRWogooooAxvD/8Ax5r9K2axvD//AB5JWzTe43uFFFFIQUUUUAFFFFACHpXIfD9QLPXmAwG16/PX0lI/pXXnpXJfD/8A48Nb/wCw9qH/AKPagDrTWJdaNHctPMDEJHu4bhXMYLL5ZjyoPv5ZHturbYZXFcbrVvq7219PYG9hntkupbaOLAEsuE8vIx8wJ3EDvz1oApW3gGS2bUwLyOUXCskPnGdmQNKHOf3uFPyqA0YQ5AbrwGx+ArmGJgdRilLJCpeWNw4MZmJKyK4dTmYYbJbCkEncTWnb/b5b+5W4TUROLsnZg/Z/JE8YTacYz5YycZIJfPQAVje6nKPJaLVVjijQXM3kMpJ88bgmBlsKDyB90ggnsALd+EL+aPy01WIRiWGbLxSbmZIDE24o6kgnY2ARnDKchuLK+FJBaabC12M2dzHM7qhUsFtjDwc/Kcndnt+tY9pBrhks40XUY7aV0EsjoEl2G4lJ3EDIOwrnGMZyMHov9o6iNWjtri8vkuLdrIRxRxjaUedkYy4BxlAPvYHGV5JoA0L/AMIXmoW9uZL6OK4tlMamFpYFceUFBYxOrn5xuxuxtJXg/MJPEfg99X8O2umQXiW32e2lgDlCRhoGizyc4+YHr261X1q71E+Kry1srm9V4bC1lt4YY90RkeaVSZDg4BCgHkcBj/DkMkt9dsrePyLjUZVmtw0isq/uT50Y2psQlSI2kHQkgZ60AX7/AMKSXdxcPHeCNJnlJUKSVV7ZIeOeoK5/T3qtp3gp7S60u4e78z7Fdm4IeSaXf/o5hwGkdiOWyOcAADkjJq48RvpUEouL9poDM0aiMKZcTKEV9yKWwm7suQcnkZqUnVrj7Us8uprIzO0yrb/u4gtwgjEZ2fNmMN0zkckZNADdL8J37w6RNqMtrH9iitQsMcGGHl7mIZiTk5K47DDEfeqXTPBc+k301xHfNKuXKC4mlkzunEv3WbamdoB2j5jk8dKpalqus2rXtml9fhbO8t4WvFt0JkFxcREIg2nLJGzL0/jU4JPDhN4hLALFdPA0ghkujAFuEgE8oDABcltoQYxnDFiM0AWP+EPv2e9Z72MvdmXLl32LulWRdsX3FICAMQMscsSTxU9x4SuLkzK12m25SeKVkyskKSXBlyhH8WGx0HIDdsG7fXOpQ+HoBbLeTXMkiJ5pjCOq7s7nwrY+UAHCE5PRckrkaTceJrqKG5u5NQQoLRTA1uiCQtIVlZsoG+7jpgDrQBt+HtAbRYI42ljk2yXcjMq43edP5g/IYB/CqEfhK4g1O2ulu41MdzNN8pYbhJcvMVZTlX+VgBkAqw3A1F4XXU5fE9zdXxvWV9Ltd5uIfLVZt8pdFwoBAyPXr1PZtnceIJ9TtVu45hDa3P2Z2Nuv74qsxM4+XgMBDgjgEstAEuueE5tW1y7vBcRpBdWEFmxXIlj8udpSyHkZOcD0IB7YqkfA93JdXks12n+kIisEkaMqROJA0ewL5ZzyCATuAJ3ZNPsbnxLFdWkd1cahKFt7OQlrRAsrySHzxIVQBNihcD5cZydxotp9fijsYlS9XyYbGNbc22UlDYE5dmXKsq7v4lxtHXOCAWl8LXw1GG5a7t5VUWu/MaqUMTFmxheQQcDGzBJPOcVb0DQJtK1Q3Ti0C/YIbQrAmCzxlyznjvuHHOPU1yg1PxHP4ms7TdeXUcYsri4jkslTyXfz94B2AhfkA3c49euer0ifVBbXhuLq7uGFvHInnWHlMshViyqQBv528YyOhJzwAYsnhLUIjFLJ9lukRbS1EAU/MqXiyszZ4HydRz90nmiy8C3dt9oBvIpEuvm2oGUWhNzLOTD1xneq9uUBz2EltceKF1WyjnurgWywWssjyWwUSvI7+ah2xHAUbQOUxgFmIyazZ9b8SRXdlZXt1e263l5FGbqO0XaEaG4ZhFuiUg5jQlWViufvNnNAHU6F4aGjXcFwPI3C3khkMa7S5aTeD0571jaZ4Els75rmWe1mdnjaNhH8y4vprk4J5GVlC/UelTWGqeIri5t/tAuYnUwKIPsmFuEd8SO5xlCqgHqMHqDkCqz6r4gttOujd3FyN9jZ3Ala2WNo5ZN/mxqxjKqQEUjepwWwTyKAH3Pge8kkcW91FAkjzDMYCGENM8gdPkLBsOB8rITsU7uBSxeEZ7NILUadpd7KWv5me6QmNXmnVlJ4O47DgjjO3GQBSWuv67P4hsLd1eGNxF+5niCmeNo0aRyoUlWV2YcNtG3BHINauqXl2dbS3W9miAuIAtqlsWDx7lLuXA4HOOoA24PLCgDPl8GXKWxED2rz/b/tMnmbf36eUUUMzRvyCc8q3fGM5CTeE9SEkZt4dNdDHbidpQDIxjiK7VLRMowdpDFeRkYXrWZa+JdR1OUxnU3RIp7ObfGihtrSyRyqQoICgqoIy208Mx6DU8LeJ73VvE13ZSSiWzFr50blVVlkEhV046bQVBUkkHqecUAQ2vgzU4ltd8tpHLFFArTpIzSKY4ZIsj5Bn7ytzjuMdy238C3b6tptxcx6etlbSReZZRlniOyCdDIMqBuZpk7DAjByTiq2neNL66l1Blv4ZVtVW5aNo0VxEsxEy7FZiCseBgksGxnG7FWF8U6odXtIZJlRpvImNs0SKywzT7Bn5i5wrIuQqgN/ETlQAbmoaJdXGj6NaeTZzvZyRNNHcMwjcLGykDCnPJyMjHH4HFsvDN5F4h0+GW7kGnwILqeCJWES3EbHy1ViAGTbJ07eQh4qlJ4nudOsUkbU/J+0Nbxq74ZQ32XeVDSMApZgP7zMc/KTyHHxfd3MCPbX9vLczQxS3NjEjb4opLZHM6kMSiKxGDjHJHJZSADc1bw/f3urS3cMNixLr5cpcLIECgEEmJm7seGAx25Obnh/w/Jol45VbeO3extYTHDkAzRmTzHIwOoZOevy89BWFoniTUptX0zTluYZh5EJngcKZDEYAxmzvLZ8xgMldp5Gd1P1jxrcaf43g0mKa3aNplhkt3iwxDQtICCGLklgq5Ee3kgEtwADVsvDfkW8MlzDZy3sLQbLgjc0apGiuAxGRnDjtkNz1rI0/wAMahaahpiS2kLLBFCvmwToPI8vGQN0ZYhyCcKRnLBsYydHw34kudV8L32pEpqM9vuxHabCJGEatsQq7g5JwM4POCM1l2eu3utappEcep21zam/UNcWQZY5D9mmdojtkIO1lXI91BHByAWJ/Cl4boPBBbq62toEbzMETrKWlfpkEqR8w5PTsKzT4c8RSQalBLpkO6VLg+Yk6lJ5DMkicNlsFcqNxOCGGFXAOx4p8QeRrOl2WnXivqMFxLLNZqxLMgtJmXcgOWQsYxnpuAGc9IoPF2oarqsVnpl1pRiZ9jXHltKFxAsh4DjnLAdeKAMq08N+J0ZHlidHmZxC5uFk/s4i7ll8zaTht0bIPlyflCkYyasReHtct/DxH2MSXkj3JuE85d0qNdqwAbcMkw7tuSAOhwCRVu28bahP4j03T/JtQl0Id8eUWTDwmQuuZd5AOBgRkfK3zdguq6ykXjeKxt9c3X5kjP2GSdIoo49hJXaTmV33HG3OMLnGPmAJPCumavb6ybi+sJLWEW8qJ5ksbkF5t4HycDC44AABzjiqkei69HZXdu1veSagxZRfC6iEUjSTK6yDGJMRAcqcYAKruzms8eINZ/4RvW7mz1BpEg0GO/e5dA/lXRSVpYwMjB+VTjnZ3HPPXvd36eINFhF0n2We3kaSPZ8zOFByWzyMnpgd+TQBzNhb6mniKCwm027nube2tWmn+0IViP2qUvKSWBIkCEgAEgfKQM1ZsNF1aQ3UF1pt1D++iWWY3KBbofaFd3G1ixG0Mfm2kB9gHFXtX1bULHxJNFbygo8VrDCjQlo4ZJ5XXzJMMNw+TGOMkqARkkroPibUtb1VLPbZxLBG73BEbEygTSxK0fzfKrGLdznjjn7wAKWqWl3pfg/xh+5No0kk80M6Mq71ZRhgQcgjkcgc5I7VmapYa1dacn2HQb6KOR5wLRp4y8ZMMaKzETBVywkYN85B5wGbI6CfxLffa5wDpqwGeS3igmLCVSkiRl2xkFMuCRgYVkOSTgQ3HizUotM1G6VLFxpsd680i7ys3kBcbBn5eWIYEnBUjJoAzLrQ/Eb6VdvaxXEd/cfawJDOFYBogsag7uMsARgjDc8Ek1q+D7TV0VJdUgeJg8u1WjEexdkKr8olkxko5+9yckgE1Tu/HV5a3Lw3EUEUcPlxTTqGChni8zcrHoF6bSCTtfpwKsR+K9QW60WyWOGZrwRwySPG3ySG2MuWbgf3flGeD1HSgC5q8D3ukeMbC1hZr24tnEcfGZN9sETGexZWHpkN71DfaLdTeLL3VI458YsEgdJioISZjN8oIBwp5z24FV9N8QavIbe2k+zPqFy6oJXJEKjyfN4Uc7sEdT6kcDbVm38X3c19pn+hQi0vrmO2AEzGSNntftGTxggfdx7g+1Ayl4K03XbG+nk1hrklomEhlDYZ/NYj5jM4bAzyFT5WUc4ws9pZalDpMVlFpMB1KCa4Md3eY8uOT59s6kBixbcMjg4LZIxzevvEl1DrE1pDFaNDBNFbvumIl3yLuVtuOEHHPOcP0281E1HU5Phzpl811MdQuhZlpbdYt582WMEKHUIDtcjkUhmQ3h/V73VLKFv7Qj0TzkaZftciSAi2kDksGDbS5hGMn5ldhgNkwmx8ZREXMCXcmoNpohIe4KqJhbZ3jLbCDL8u3arBju3bBit6TX9U0bTmlvbSaZIra6vJTeSxLcLDCEOMQr5ZYljjBUYwScjBq6j4v1LTtQt47yzhRIZpTei2kMoaJbZ5QEyoO8FOnf5em75WIzNG8Na5cva2er3t7/ZiSu5WCa4t3Y+WvDEyu7AuSQCQMq2PlIzHrGm+Kpmv5rV9SNy9gYUVLh4/Lb7MDuBD+W37zgDCuGJOdoFa9r8QJbpharp6i+ZomijbzPmjkRnBC7N5ICEHC7eQd2M4nk8ei2jN1PYf6FHaieV45GZi32fzti/KF3Y42llY5BxjGQRR8R2+sapHPLaR6vDGs0rxQxyyRPcBY4ggVkbMZZg23epUfMWAJFbGt6TearrGluiQokVrcebJc263CKzGHC7cjk7W5/2T61Z0fxRFf2d1Ldxiz+zRrPKXLhRGylg2XVTxtftjC5zzWdb+M726ngto9Hj+1y3q2qh7iSNObd5i2WiDceWV+7g5BB7CdegyO50nUbXxNoz2Ut/9ltDFbSIJH8p4hGfnKgrH1ODkOcgEBRk1Si0nXLWBdPNxrEtnNJbyXEzXkhmXMUjPtcZdR5ixAhBwCexJrWTxRd3M+ktDZRJa3k0UTObnMgd4TNtCFMMNuOQ2fbAqt4l8QX+mX+oiCW5jisrNLhdlqsqAnzMmRjyq/IOQRxmmhDbWGaGC1fVEm+2ve2q20sqgSuyj5uhPPlh93PTdwOas+IF1l/EML2bXccMEcDWvkE+VJK0rLMJh0KrGFIzjGWK5bGHrPqL/ABBfTHvz9liso70R+RHkF5HQpnGcYUe9WNV8VnSLy4W5091s4IpH87cwaUpE0hCArtbhGHD7sg5XHNAFOz0W+svAN/p9nJcR6hctc7JZG3OjyOQHJzzgEN1p2h2WtHVba4up7mC1Q3UQswAIliRwkIK46si7859QMA7ast4i1VbbjQ1a7BkZojdFE8tFUlld0XJy6qAQBnPzYG6o7nxtaWenWl7NaSrFPIqEBgWUG2NxnHfhSMdz+NAFXVIfEN9d6xp8Us8dqzBrefy4ypV440EfzA7lVvNduP7uTgkFNNttak1Kdnk1C2sku52WDEaq6ReWkQzsyEcBjgc4wOm7NyLxPqcssFr/AMI/Kt3M2ArzFYwNhbO5lBJGMEAHBI6jmkk8YiLTTq502Z9MitxPcTJIpeL915vKEjdgFRwc5YcY5pAV9NutYhsNXvGGpXaraJJDHMgile4Ct5ixqyjapxGACMZBPOeYtOfV9RuFs5b/AFe3gQSSvcG32M3EWwFngX+IynAGeOflwKuXfi6W20yW6n0W8QRyMkgbKKEEe/cHYAAHO3J2jd1IGDVnW/ETaQ1rcm3VtPFrNdXb7xvijjCkFQOG5bGM9859S4GVbPql94j0eS8S/UxSu0kXkYhjBt8Bt+wcliwIycEkc4Bqxfyam1/d3ETXltBbySNMYLVWluIo4QRHGWUnJkkYjrnYQOta9jrSzreLcwC2ntNrTRmUEBWTcDu4HTIPup+pzoPFU9zFbiHRp5LiecxRoHAUYiEu4sQOMHGQCM4wSDmjcCxql3qtnoFldQpLPdxPCbiCKMFpwflZQMcZJzngDvwDWJeX3ibTktpobWbUbz+0RbziO3CLNGbZmX5tmUiEx2hz0HUnnN5fGE76hJss/wDQ02MGHzM6m2eYj73ByFGef1yJ7bxRcXE1rGdCv40kKB3yjeUXwVBCtzhWRmxkDcOWwcF2BBp97rc+swQu1z+6meK6SS2VYjEiMFlDBeWeTawAbG0kYBBNUzqWqm8vZGkvRdQpdKIfs22OFBOixMH2HOY8Pkl/4iF42i3aeOBJ5Uc+mTCU2VtdMUkQrmdykSDLdWYfQZ5NXYvFMRjZJLC6juFLIYvlPzh0QIGLYyTIhByBg9sEUagYU2o6wbL7fHcX/nRxzQR/6OzKxJiIdwIl4ALEHaOB/Fg56HwhqN3qOnXRvXkeaG7ki3SxGNivBUkbF/hYHO0ZBB71nr42toFu1mtp2FlbJc3Mx8uJEWR2VAdz5GQpPPGMH2F3Q/Ep1nUhbx2rwR+RI7LKPmDpKYyMgkEZBP5dKAOlpDS0UAcj4lH/ABW3gr/r8uv/AEllrrR0rlPEYP8Awmng4jkC6uif/AaT/GurHSiwAOtB60tJilbQBKQ0tFTJDEpDTqTrWbQxaKKQ9apgLSik7UVaEx1FFFaCCiiigDF8PHNilbVYvh4/6CnGDW1Te43uFFFFIQUUUUAFFFFACHpXJ/D/AP5B2tf9h3UP/Sh66xvumuQ+HPOi6oS24nWb4k4xkmZqAOvb7tef6t44u7WRby1tVbT4TqKz7yPMkNqj5AGfly6HB5OAMgZ49AYblI559KzJPDejS3M1xLptrJNMrLI7wqxYMNrDkdxwfXvQBi6p4y/sWOI6hZhM362UrRy5EeYDMXHAJAAIxgE1e0PX5dXvbi2kshbtHa29znzN2RKHODwMEFPfrVybw5pM+qLqctjE96mNszLkqQCA2Om7BxnGccZqLRfDdloclzLblmluQokYoi5C5wMIoHG5u3f0AoAybXxfPP8AYidInzc28Vyywh5vLjkfCElUPO0O2Dj7vU5OGQ6vBe63ItxpMUF/bOqo0vzTCMz+WGAKjCtyQVZh1BwRit2fw3pNw1k0lmubLAt9pK7AOg46jgHByMgHqKS28NaTaXdzdQWoSW5dZJPnYruU7gQpOF+b5jgDJ5OTQBz8fii4uL+IW+mQQXRure1uRNIQ4jYO2MbQcjkjI2nccE0208dyX1ytrBpebiRrbYHnKoVmWRg27ZzgRHO0EHIwTW7B4S0S2haKKz2q1wtzzK5IdW3Lgk5Cgk4UfLyRjBIqC18C+H7K+jvYLSYXEbI6s13M2CiuqcFiMKsjgDoAcDGBgAo2PjZdQkAttPkaKGCKa9lMgAtw+7gDHz7dhz0GCMZrQ0DxDJrW/wAzTLm1HlRzxvJG+x1cEgbmUDcMcgZHIIJBqePwrosNxazx2KLJartjIJxjnG4Zw+MnBbO3c2MZNJa+FdHshGILeVRHOLhM3Eh2sAQAMt9wAnCfdHYCgDJ1uz1lNWs49PvbCC1vLkBo5tP80oyo0m8sHUE5jAHHHB5xTE8XXdpb3El7pwc77gWwhkG6by7gQqpGMAsXjA5Oc846V1U1jb3FxbzyqzSW7F4juICkqVJx0PBI59apTeG9LuLdoJbdijRyxnErA7ZWDvgg5BLAHPUY4NAGInjZTFprvaLG97dta/PNtUkSKgKEqA2d2QG2nAI+8MVJoXjO01/WbnT7eIgxo7K+4nhX2fMMDaW+8Bk5HoQQNBfCOkLHaR7LpktZGlQPeStvYsHPmZb958wBw+QMcYqxY+HtO06/mvbaOVJpc5BmdkXLbmCKTtQFuSFAyeTQBzdh40mnvGtWtVuFSUiWeMbNqm8ktlATLEnKZJyOh6cCry+Jrm48t4bHy7aW6WGGd2DCVfNMbYAIKk4LDrkdcc4vxeEdEgMpjsyplILnzn5xM047/wDPR2b8cdOKIPCWj213JcxwzeY83nANcSMiNv3napbCgsScAAZoAzv+E0ibUrTT47N2ury1triBS+FYzeYdpIBxtSGRie4GByQKxLL4oW0S6XbaulvFe3aq0sayLGYt8pRAFJJfp8209ie4FdDH4B0GITlUvPMlVFEpvZS8SoSUEbbsxgbmA244JHQ1Yh8G6NbGz8iO5jFoFCKt1JhwrFl8wbvn2sSRuzjNAGbPrFpoviKTSLHQyNltDczzwbUVI2kaMEqOTjaW45xnHIAMSeN5H8+caZOLaJrqNBuQtcGGeOHcnzYUbnbhgOg5A66V14StL7xWdauJpyRbRQLCkjIvySPJlsHDAlhwR/D71bi8K6TDbxwJA4jjaVlHmtwZJRM/Oe7qD7dKAMS38bSNHfy3eiT2kdpDPJukuISsjQuEkUHf8oyVwWwOvpUMPjO21jSrLUodBmvZg1xMiwvDKIGh+UsJN2OQ+AVOTuIOOa6N/DWmvE8e2ZQzStuSZlIaSQSsQQeDvUEelJa+H7XTRvsmmE4EpWSaV5fmkILEgnnJUHGfYYFACWOu22pLdyWiSSQ24T94q5Em5A+FHXO1h+ePWufsfiHHqtjHJYaPdXlzLPJAtvbXED8oquSZBJsHyuDjOQeOtbWn+FbG18LPoE6ia2mikjuMDZv353Ywcgc4HOQAOeKlsfC+nafdi5jNw8oZmDTTF+WVUPX/AGUQY6DHHegDMj8XPd67p9pY6dM9lcz+TJfMU2BvIaXYBu3buF5xt5IzkVZvPFllp+s3VhcRTKlratdz3PylI0AJJI3b8AA87ducDOTVmHwpplve291EsymCbz0jEp2eZ5Xk7ivc7OPzPUkldT8KaTrE6SahC1wqlmETN8uWjMbE465RiMdOScZ5oAxrLx/p+q2Zl061nvLnzjCtpbyQu7fLuzuEmzG3n72e2M8VLfeOdLsI7qea3uzbQCQeeiKVeWOMyPEBuDBwisfmAHykZzxWiPCWnKAyyXKzh94nEnzj935eBxgDb2x1Jb73NQ3HgfRbq2mtpY5Tbyq4MW/hWePymcHGQxTIznuT1JNAFebxekNpI/8AZGoteIXD2IEfmoqKjlyQ5TbiSM8En5gME5FPh8X2banp2nXEE8NxqFuJrchkKyNs8wooB38Lk7ioXjGckCr194X0+/lmlczRyzbw7xPtJDxrGw+hCL+IyOahHg7S1vra7Q3CPbv5kYWTADeV5OemfucdevPXmgCtB4ysJJTDNb3dtcM0IjimjCtIkrsqOvzEbflYnkEBTkdKk1bxZa6TeRWr2V7cSyS/Z4xbxqQ0pXciZZgMsA2M8DaclcjM/wDYe/XrK8kEfkafC0dqozu3MACxPThQQP8AearN34fsb64t55hKXt7tbxMOQPMVCg49ME8UAQ23iCyu/MKLIDEINysgz++ClOn1AP0qjZ+KILu0026m027hW+2gu0Q2xFm2oGYHnLcDbnGQTgc1fTwxYx3ImSS5XmJmQSYVzGMIW4yeMcZxwD1qCLwbpkLQlHuP3RhK5cH/AFTbkGSM4z2zzjnnmgCppPjC0v0uMW7RSQ7iYEVmdv8ASJIVI+UD5mjz14zzjqbtv4h0uWWKG3SVnZl3BbdgIi0jx/McYB3o6kcnIPbmkt/B+m2k809u88csqqpZSvygTPMMDGPvyP25BxVi18NafaSSSR+bvlEfmMX+8UleUMe2S8jk+uaAH6bqVhqs0k9orvt+UT+SQrAEggNjBwQQR29ORV6K0toUCwwRxqCSAiADJ6n9TVKy0K2sLuW5iklMsqqrMwXOFOcEhct1PLEn3rTAwMUARC1gEolEUYkVdgcKMhfTPp7VG+nWctwLiS1gaYHIkaMFh+PWrVFAFcWVssUkQt4hHKSZECDDk9cjvmpPIjLKxRdyZ2nHI+lSUUAQSWlvMHEsETh1CuGQHcBnAPqOT+dLHawREGKGNCECDaoGFHQfQelTUUAU5NMspJZpXs4GkmXZK5jUmRcYwxxyOBwfSiPTrOK2FslrCsAQoIhGNoU9RjHQ1cpMUAUpNLsJ51nlsrd5lQxiR4lLBCMFc4zjk8e9A0mw+0R3H2G286PGyXy13LjgYOMjiruKWgDMbQ9KNr9lOm2n2fdv8ryV25xjOMdcE/nUwsLVirm2iBR96nYMhtu3PTrt4+nFW6KBlQ6daNdi6a1hNyB/rjGCw4I69ehI/E1J9lgWGOEQoIoypRAowu3BGB7YGKnpD2pDIZbeKYnzIlfKFCWAPynGR9DgVBHpVjHs8uzgTy38xSsYG1sbdw4644z6VexzQBTEZy6HpaspXTLNSrBgRCvBAwD09OKVdC0xSCNNtAQu3IgUcbduOnTaSPpxWiRxQOlAinDplnbQNDBaQxxP99EjUBu3Ixg1FFoumwSCSHT7aJ1YOGjiVTuClAeB12sV+hrQxzS45qQM8aRp6zQy/YLXzYceW4hXMeBgbTjjA447VLJYW8wmElvE4uE8ubKA+YuCNreo5PHvVs0DpQtwKwsrcXhu/IjFyYxCZQo3FAchc4zjJJx6k1FLpNhNM80llA8j53M0aknK7TnPX5ePpxV4jJpaAMi58O6ZdWMlo9jB5UgYH5AeWG0nnrxgfhTYPDWlwC3L2UM0kESRpJKgYjamzd6AlflJAyRx0rZpDQBmWeiafp5VrWzjjdOVYDLd+MnnGDgDPA4qJvDWkPNHJJptu/lReVGjoGRV2leFPyg7flzjO04zjitelpAYD+D9FawSyax3wI5fEkzuWJ6hyTl1I4KsSCAARgAC9d6NZXwtxdW8cgg3BFxhdpUqVI6FSDypyDgccDGjSUNgZtlollp9jJZ28B8iQkyLLI0pfIwQS5JIxgYPGBiqmn+E9K0yaOW2in3xtuRpruWXBwVz87HJwxB9QFHRRje7UlK+gzD/AOEU0hrnzmtDv8oREiZwCoRoxkbsE7GIyeefpiQ+GtN/tCC+EMyzwKqoFuZFjO3O0tGG2sRnqwJ6egrZpDTewjAh8H6NBFcRJaSbLiJIX3XEjEIjMyBSWJXazEjGMcY6DE8XhjS4o7NBbO32OUzRM8zu289WZicue/zZ5APYVs0ooVwMBvCGk7LtY4JIjdrEkjx3EisBGxZCpDfKQzEgjBzyc1LpHhjTtEl8yyjmDYZd0tw8rYZtxGWJ6tk8+praopgFIaU9KSgDlNdJ/wCE18JgKSDNdZPHH7hvx611Y6Vy2tgHxz4VOeAbvv1PlD/E11IouAZ5pc0mKSkAd6DilxSEelDWg0FIeKXtTWFZyXVDHDpSUZx6UlJ7AOpRim54pRyKuL0EKKWkFLWiEFFFFMDG8P8A/HklbNY3h/8A481rZpvcb3CiiikIKKKKACiiigBrjKEA4OPSuP8AhoWbw3eO/wB99Tu2bjHJlJNdi33TivMfBPi7RtA0Sey1Ka4hufts8hQWU74DOT1VCP1oA9Pork/+Fk+F8/8AH5df+C65/wDjdNPxM8K/8/11/wCC65/+N0AddRXHt8UPCSnDajcD66fc/wDxumH4q+D1HOqSj62NwP8A2SgDs6K41vip4MX72tBfrbTD/wBko/4Wr4KyR/bsWf8ArjL/APE0AdlRXHD4p+CmJH/CQWw47q4/pT/+Fn+Cu/iOz/8AHv8ACgDrqK5L/hZ3gv8A6GGz/Nv8KP8AhZ/gr/oYrP8ANv8ACgDraK5L/hZ3gr/oYbT/AMe/wpD8T/BQ/wCZis/zb/CgDf1fU4dH0ya+uA5iiA3BFyeSAMD6moNR1uPT4rcpbXF3cXLbYLa3C+ZJxkkb2UAAZJJI/PisVvid4IcFT4jsjntk/wCFZupePfBt3c2d1a+K7CC5tGYqZELqysMMpHHsQQRggdQSCAdMninS447I39wdOmvJTBDBeDynaQcFRnhuTjIJU8YJyKjbxhof9tT6auo25mtYJZ7pvMXbbLGUDeYc/Ly/0+VgSCK4jUtf8L6rZ3Fvc+PbB/tdtJa3bMigiN2z+6AICEAkAkOfu5yRzHFqvhaKWNk8caKYraCaO2SRQSDJPHKDIfM+fHlhTjaTkknNAHft4y8MpYW98/iDTEtbnIhme6RVkwQGwSecZGfTPOKvxavp0+o3GnxX0D3tsFM1urgyRhhkFl6jIrzPU7/wnrFhqUM/jfRknv4LiF3i2oqmQRAEKXzwsIzz8xYnI6VoaX4i8Lafrt7fnxpo7RXW79ws6qoJYENguQpABB2hd2ctkjgA7AeLfDjX4sF13TWvDL5It1ukMhfpt2g5z7VY/t/RzNdQDVbLzrQA3Efnruhz03jPy5yOtcHa3/g+HUo7xfGeifJCqbFnjXJFx5xb7/U4weM9/aoEn8PtNcNeeN9BnjnJDKbxQCPMRx+78zYvCsGIUE5DEk9AD0G313TbiCW4S9g8iJS5mLgIUCqxcHoV2up3dORUVx4q0G302LUX1iyNpMWWGVJlcTFc5VMZ3kYPC5PFcXcy+EpdQ1i8g8ZaPFJqKorbr6NlTYI9gHzggfK+QpXO4d1FRT3eh3GlG1Hi3w2ZJ45EnZ7xJNgYJypLZJHlck4556jkA9Kku7aKRI5J40kcZVWYAkZA4/EgfiKoTeJ9EhmET6raK5dYgDKOXZ2QKPU7o3GOuUb0Ncl4svvD/iOyjgtfGmj2QKsksi3kZfacMNp3DaQ6Ic56AjvVOKTw9Dc/af8AhKfD0jNaWcLbruMBpIZnlkc/Nxu8w/TPegD0HTdZ07V7Yz6few3MYxuMbZKEgMAw6qcEHBweamjv7SbzvKuYZPIfy5djg7GwDtb0OCDj0IrhtC1Twxo7iX/hKNCIOnWtoSl7GMvF5hLn5uh3j34NUre+8Pi8luLnxT4bZZUgTat5Fg+XN5u7AIXnJ4AyMcs3GAD0hLu2e1F0k8bW5TzBKGBQrjO7PTGOc037fabYG+1Q4uOYDvH73jPy/wB7jniuGXWfD0Hhb+zbfxVoHmCUyAveQsjL5xkKYbIHy8ZwcZzjgVkaVHp1pdW83/CR+HGEU0zyst0jMqNctORg5X+LbwFKkbtxztAB6VZ6vYX9vFcW13FJFMzLGwON5XIIAPJI2t+Rq15q+YEGScZ6Hj6+nX/OK8rtdN06GCCOHxJocsbKsbYvE+ULO8u9Op3EPg4ZcbAckDFa01vpbW7G21XSC5F4xRbxYxJJLOkoO4Z2n5ME4POOCARQB3C31u94bVZVM4QSFf8AZJIznp1BH4VY3r6+9eb2NiYb3Tru51zRHNo5b7PHIixkNI5bO1QCyo67WCrllOQA1WppbS58X3d3HcaK0DNaf6TNcL5g8tixCjBBz06rg8/N0oA77zFOQDzUMF7b3MTyRSBlR2jY4PDKcEfmK4OwtLNElW+vdE8v9xGGFyjeescocu4CKASOdvzct96s/WNLN3o2o2FnqPh6Pz2vDDIbldwMzhlc/uyQRyu1f7oO7kBQD06G5jmViu9drMh8yNk5BwcbgMj3HB7UrXUKXCW7SASujSKp6lVKgn8Cy/nXlt5on2nw7q9oNW0MXk8t3Naym6B8ppp/MB3EcfKFGQOoNdF4ght9Xv7aWzutJm2W00EkU1ztL72iYAFQxAPlsh46PnnGCAdjJNHFG7vIqKg3MWOAo9T6CqVhrlhqMjR28r7xGsm2WF4yUYkBgGAyCQeRXMS6Va6p4W1vSZL2w0/+0t+xbOYSpCCiqOMLnJXJAx94jJ6mbUItS1K0YyjSokHklIBcFhOVlV3UvtGFZVAAwc7ueOKAOw8xB/FQZEAJLDA5JrzbS/BlxHqU13fS6fcRyqixQmTeIsXkszRqCMYCOqj/AHSMAVHp3gXUdxa8eymwYAgEhO1Fv5Z3XpwDC6rgehHSgD03zEzjPNR3F5b2sBmuJkiiBALucAEkAc/UgV58nhTWYdTjmMzNbqSsaRToFtQLl5c7XRhypT7uD8gU8AYevgyaLw3BA1lbXN0u57gM+fOYXCSBSxH90SLzwM4oA72O8t5pJ445kZ7dwkoB+4xUMAfQ7WU/QioV1ewawnvluUNtbmUSyc4Qxkhwe/BVh+FcTqPh/UNS0q4tI7PddLd3m1p2xHmSXfGzH723yyo3RsHXGB6Dau7S61Lw54lhtBIs12s8VsHVoW3+UsffkAupIb0IIJBBoA6feP8AIqCPULSW5e2juI2nQkNGD8wwFJ49g6Z/3h61zGn+Hp7bxEdSMah5L64eSUSZZoWQBF+mQDt6DrVbWdG1ae81C7tLaKaVkuVtGecp5bvDAqsCpDLzG4ypBG4Y7mgDr59Rs7eSKOa5ijeb/Vhmxv5A4/Ej86nEiY+8K860jw5q1tfxu1vMkEV2ZUVpI/lQrbggKpwMmOQlf9rvkmpRoGorZ6l51lczX0s07m7iulJnja4V41VWbBAjAG1toG0qDhsgA7ye7t7cR+dMkfmOI03HG5j0A96kBB6dPWuQ0zTdWi8MaVaTRAXUV4rzoJiSsQlLAZZm5A2jaGIHQEgUnhDQ7/R55o7hGW2bT7QBWl35uAJPObqeTmPLd8deKAOnt9SsbuZ4ba8gmlRQzJHIGKgkqCce6sPwNTh1wORz0ryvRPBuq6fcxziwngltmtFhb7SvzD7bK9wcB8EeU/APYnAySK6HwtpWr2WtXt1fpchpFcySGXdFO5kO1kTzGxhR/dTggYPZMDq49U0+a2FzFfW0luZPKEqyqV37tu3PTO4hcepxVoOuOTj615RpXhXxJHDaWt5GVs7e/XU1CSoC0v2jGxuSCixfvB/tEdxitldK1m8tYLLUrPUWit0O6SO/CNcN9oVgVKyBgQi5BO3hscHihAd9uAPJpsdzBMCYpkcBihKnOGBII+oII/CvLNW8P+IdS07xDbNp98019DKqIbz9222ZfKAzMQPkHZEHzYOecas+l69+5jRb2OTzbhrRxckrDIbhijTAPl18og7cngMD8xFMD0HcMj39qatxCzMFkUlfvAHp16/kfyrlfC+malYyG41F7t7iZroyme7aVQvnkw7V3EL+7I6AcEA9AKpWul3rKlsulSw3CaxNdC+fZtSI3DvxzubdGdmMdG7YpWA7cuu4DPNKJEAyWA+teYWmj65e2E8epz6zJEr20siQyvE32jzAJfLcTFygBJ2jbGMKVGQasWEPiRtWLXEd+0MtzbTlZN22Mh381QWc8ABPuqqnsDyaLAejiVG6MDxmlLqBknjrXnmhWet6dqOhR+TeNDHYW9rcQOzJHCqxfMwO4ox3hVwFV8n723Iq3q48Qx61qVxpsly/+iOsKNGVSIhMqy5YxuSxxztbPUlRTA7jeo6mk8xM43DPpXCRR6nFpLRyT608QMpiMKFbhpBsZFBcsSM+Z/rDt4wRtxmyE1i2W4khjvC/myNIXVHk2F4OVPIP7veQoyMjpkYAB2W9eueKXcv+RXAsviOSCb7O1+III5HsRMuHkIaMR+aMbm6SHDckHLDNXtKudWTX9Ta9S+mtd7iPdAYxGu8BAoGVcEMSGDZwPmUHaBNrAdlSGlHSigBtBoopNAFKKSgGhKwDqKTNGaYC0UZozVAFFFFIDk9YLf8ACwPDEZOR5V6+MdMKgzn0+b9RXWDpXJ6wm74i+Fx2S2vpCfoIV/8AZ66sdKQC0YoooASkNLSdaQBTW606gipcRibaKU+tJRYYY4xS0UopoTFooorQQUUUUAYvh45skzW1WNoH/HmtbNN7je4UUUUhBRRRQAUUUUABGRg0UUUAGM0mBS0UAIRxRilooATAo20tFACYFLiiigAooooAKMYoooAMU0opGCAR706igCNoImGGjQ/VRTPsdsf+XeL1+4KnooArmxtD1tYT/wBsxSHTrJutpB/37H+FWaKAKZ0nTj1sLU/9sV/wph0PST10uyP/AG7p/hV+igCh/Yek8/8AErsuev8Ao6f4Uf2HpH/QKsf/AAHT/Cr9FAGf/YWj/wDQKsf/AAHT/Cg6DpBP/IKsf/AdP8K0KKAMs+HNEJydG08k+tsn+FMbwt4fbltD00k/9Osf+Fa9FAGKfCPhtgQ3h/SiD1Bsoz/SmnwZ4XOM+G9HOOn+gxf/ABNblFAGD/whPhT/AKFnR/8AwBi/+Jo/4QjwoOnhnRh/24xf/E1vUUAYP/CFeFSMf8Ixo2P+vCL/AOJpf+EL8Lf9Czo//gDF/wDE1u0UAYX/AAhPhU9fDWj/APgDF/8AE0n/AAhPhX/oWtH4/wCnGP8A+JreooA55vAnhNhg+GtJ/wDAOP8AwpjfD/wiww3hrSyP+vZB/SukooA5c/Dnwa3Xw1puf+uApp+G3g0/8y7Yf9+q6qigDk/+FaeDcY/4R6zH0B/xo/4Vn4NP/Mv2vp1b/GusooA5QfDXweOmg235t/jR/wAK08HHroNt+bf411dFAHJN8M/BrDB0G3x/vN/jTW+F3gx+uhQfhI4/9mrr6KAOMPwr8FNwdEX8LiUf+zUg+FXgtcbdFxg7si6m6+v367MjigD1oA4//hV/hDKt/ZswK8qRfXAx9PnpR8MvCQJI0+4BPXGoXHP/AJErr8UhoA5MfDbwt/z5XX/gxuf/AI5S/wDCuPC+P+PK6P8A3Ebj/wCLrqxSgUAckfhv4XI/487r8NSuf/i6afhr4ZxgW98uOhGpXGf/AEOuu70uKAON/wCFa+HQRgakP+4ncf8AxdA+G2iL9y51hPTbq1wMf+P12JWlA4oA5A/DrSioA1DXlx0xq8//AMVSH4d2Hykax4iBXoRrE/H0+auwxS0Ach/wgFtnP9veJBxjjV5v8aUeAbcDH/CQ+J//AAby/wCNddRQByX/AAgVv/0MPib/AMG8tB8BQEf8jD4m/wDBvL/jXW0UgOQ/4QGEHI8ReJv/AAbS/wCNIfAEROf+El8T59tVkrsKKYHIr4EEfTxN4l54OdSLfzHFSDwWw6eJ/Ef43oP81rqqKAOYHg51P/Iy+ID/ANva/wDxFJ/wh7DH/FS+IPb/AEtf/iK6ikNIDmv+ESfGP+Ek8QY/6/F/+Jpf+ERbOf8AhJPEH/gYP/ia6XtSUgOaPhBzyPEviAH/AK+1/wDiKb/wiM4PHinXwD/03jP8466gUh60dAOZHhO6HTxX4gyP+msJ/nHSnwneH/mbdfH/AAO3/wDjNdIOtOoQHNHwtfA5Hi3Xvpm2/wDjNIPC9/28X6+Pxtf/AIxXTUUAc8PDupgADxfrQ+sVmf8A2hQfDupk5PjDXM+0dmP/AG3roaKoDA/4R/U8f8jfrX/fqz/+R6P+Ef1Pt4v1r/v1Z/8AyPW/RQBz1r4Ykh1u21S71rUb+a2jkjiW4ECqofbuz5ca5+6vX0roRRRUgJSikPSgUX1AKKDSUgCiiihjQUUuKQ0wClpAKd2oQmFFFFUAUUUUAYvh4/6ElbVY+gf8eS1sU3uN7hRRRSEFFFFABRRRQAUUUUAFFFFABRRRQAUUUUAFFFFABRRRQAUUUUAFFFFABRRRQAUUUUAFFFFABRRRQAUUUUAFFFFABRRRQAUUUUAFFFFABRRRQAUUUUAFFFFABRRRQAUUUUAFFFFABRRRQAUUUUAFFFFABRRRQAUUUUAFFFFABRRRQAUUUUgCiiimAUUUUAFFFFKwCGiloxSaASg0tFFtACjNFIaAFooooAKKKKYBRRRRYAoooosAh6UCloxStqAmaQ0uKOlLUBKKXFJSs7jF7UlLijFVYQlKOlGKWhIAoooqgCiiigDH0D/jyWtisbw+c2SVs03uN7hRRRSEFFFFABRRRQAUUUUAFFFFABRRRQAUUUUAFFFFABRRRQAUUUUAFFFFABRRRQAUUUUAFFFFABRRRQAUUUUAFFFFABRRRQAUUUUAFFFFABRRRQAUUUUAFFFFABRRRQAUUUUAFFFFABRRRQAUUUUAFFFFABR3oooAKKKKACiiigAooooAKKKKACiiigAooooAKKKKACijNITSbAXNIaB1oPWpewC0UUUwA0Uh6UChALRRRVWAKKKKACiiigAozRSHpSbAMiijHFJUgLSUtIeTmgB1IaQkkUU7gOopBS0XAKKrNcOt5DAIXZXDEyDGFxjrk55z2zVmqAKKKKAMbw7/AMeCfStmsfw9zYJWxTY3uFFFFIQUUUUAFFFFABRRRQAUUUUAFFFFABRRRQAUUUUAFFFFABRRRQAUUUUAFFFFABRRRQAUUUUAFFFFABRRRQAUUUUAFFFFABRRRQAUUUUAFFFFABRRRQAUUUUAFFFFABRRRQAUUUUAFFFFABRRRQAUUUUAFFFFABRRRQAUUUUAFFFFABRRRQAUUUUAFFFFABRRRSYBSGl7UnWgAoPWgdaDSewBSUUUgHdqQCloqrXAKKDQKQBRRRTAKKKKGAUUUUgCm06kxQAlLiijNKwBjigDAxS0UwCikpaaYCcDk4FAIPSgjIxTY41iQIowo6CmA+iiigDG8PHNglbNY3h0f8S9K2abG9wooopCCiiigAooooAKKKKACiiigAooooAKKKKACiiigAooooAKKKKACiiigAooooAKKKKACiiigAooooAKKKKACiiigAooooAKKKKACiiigAooooAKKKKACiiigAooooAKKKKACiiigAooooAKKKKACiiigAooooAKKKKACiiigAooooAKKKKACiiigAoo70UAFIaWigApDQaAKkBaDRQaOgDaUUUCgBaKQ9KBTuAtAoPSkFD3AWiikJpALRRQKbAKKDwKBSAKSikzSAKXNFJ3pDHdqTIoPSkqhAKdTacKEAUUUVQBRRRQBj+HRjTkrYrI8Pf8g1K16b3G9wooopCCiiigAooooAKKKKACiiigAooooAKKKKACiiigAooooAKKKKACiiigAooooAKKKKACiiqWpalDpdm1zP8AcXAwCASSQO/1oAu0U1XDgEHg06gAooooAKKKKACiiigAooooAKKKKACiiigAooooAKKKKACiiigAooooAKKKKACiiigAooooAKKKKACiiigAooooAKKKKACiiigAooopAHeijvRQgCiiihgFFFFIBuKXpS0YpWAbRzTqM0WATtQKM0U7gBPFHakxS0uoC5opMUtMApDQelA5o30AO1LSZozQmAhFKKKTPNLqAUUUUr2GBPFHvRRUjDNFFGfrVJCClFAFLVpWEFFFFMAooooAx/Dv/ILjrYrH8Oc6VEfatgUMbCiiigQUUUUAFFFFABRRRQAUUUUAFFFFABRRRQAUUUUAFFFFABRRRQAUUUUAFFFFABRRRQAVz/iSeP8A0e3ILMRJOQpIIVUIz/306D8a326c1wt5ILzxXqbyxOY0W309JM4X5z5ki59gASf9oYoGjb0i8kXxBqWmSrjylhmjbPBDIFIA7YZCf+BV0Fcvbsi/Ei4jyfMbS0c89R5hA/ka6igGFFFFAgooooAKKKKACiiigAooooAKKKKACiiigAooooAKKKKACiiigAooooAKKKKACiiigAooooAKKKKACiiigAooooAKKKKACiiigA70UUUtgCiiihgFFFFIAoooFABTTTqQ9aT2AKKWinYBO1AoNKKLagFFFAoYAelIKWigBMUUtJ0oegBSUuKMVNgEoFFFQ1qUFFFITg4p3AXNFNyMdfypR0p3YrCjrS0mcUvfOKpCDvS0UVQBRRRTAxvDX/IIirZrE8M8aXHzW3Te43uFFFFIQUmR60tZ0+mXMszPHrN/ApIxHGsJVeMcboyfzNAGjkUhYA4JFZJ0e9x/yMeqD/tnbf8AxmmnRb4j/kZtWB9RHa//ABmgDYyPWlyKxDoV+Sf+Kp1cD0EVp/8AGKj/AOEe1L/ocNc/79Wf/wAj0Ab2QaMisIeH9RH/ADNutH/tlZ//ABinjQr8f8zTq5+sVp/8YoA28ijIrHGi3w/5mXVT/wBsrX/4zSjR70Y/4qLUz9Y7b/4zQBr5pCQOprJOlX45Gv6gfrFb/wBIqP7N1HHy67d/jDCf/ZKANbcPWjcPWsY6Zq+ePEE4Hvaxf4VE2la8T8viRwPeyjNAG9uHrRuHrXP/ANk+Ie3if/yQjo/sjxF/0M//AJIR/wCNAHQbh60bh61z/wDZHiL/AKGf/wAkI/8AGj+yPEX/AEM//khH/jQB0NJkVz40jxDnnxMD/wBuEf8AjThpWvj/AJmJDx/z4L/jQBvZoyDWMNP1wYzrduw/2rHr7ffpwttdQg/2rYt7Gxbn8pKANjNFcY194ytZ1S4+wMu7loNOkdSvzdD52c8Dtxmo18V3qblub6K1lXBaKbQ7jco5weJCMHHX/A0BY7K5mS3tpJpWCxxqWYnsB1rlfD8PmNYs4IdzLqEikZ5fAXJ9cE/lWLrfiyS50lrdNdsNt1tjZ/7KnTy0P3ny0nQAMcUzT9bktVN3Nrul2k1woVBNpc/+rQYUA+dt4zk49TQO2h18kUcfja0nyBJNYSx49Qrxkf8AobVuMwVSScADJrzO68Uytrel3EHiTRpEbzoTMunSbI8qH+bM/Odgxir7eKLjzDFL458JRt/dlsXQn87qgGb2o397Y3ljdB0OnyzrDMhTHlh8hX3eu/APb5vxG6HXoTz6Vx9/p3iTWtDniGu6JcW9xCQDb6XIC3HG1vtRA571l2F5r/iwSac+oacsUUMb3IfS5RksM+UcXHOOc+4/GgR6MGVjwQcHFLmvNnn1vwRNHb3Gp6eukTvIY7g6fIyWzAFvLI87IXA45PfoOmxaXvjDUQ0sE2lRW+BsludPlQvkZyF84nHTrjPagDsMj1pa5X7F4yhkEq6zpMwB5hk090Uj2YSEg/XP0NU7XX/Ej6iNPv00/T7pyREJbd2SbGfuOJME4GcHBwenXAB21FYZHigZxNpB9P3Uo/8AZqYx8XA/KdEI9xKKAN+iuez4w/6gf/kWjPjD/qB/+RaAOhorns+MP+oH/wCRaereK9vzR6MT7PKP6UAb1FYkUviYZ8230lyem2aRcf8AjpqQz+IB/wAuWmf+Bcn/AMboA16KyvtGv/8AQO00/wDb9IP/AGjTDdeIe2l6X+OpSf8AxigDYorH+0+I/wDoFaV/4MpP/jFBuvEWONK0zPvqL/8AxmgDYorJFxr+Pm03Tc47X79f+/NP+0a3x/xLrD3/ANNf/wCNUAadFZhuNa/hsLAn/r9f/wCNUGfXO2n6f/4Gv/8AGqANOis5Z9YI5sbH8Lxz/wC0qXztX/58rH/wMf8A+NUAaFFZ3n6x/wA+Nj/4GP8A/GqPO1j/AJ8bH/wMf/41QBo0Vn+fq/8Az42P/gY//wAaoM+rBc/YbMn0F039Y6ANCiss3urA8aVGR6/agP8A2WmPqOrJn/iSM/8AuXKf1xQBr0VjHVNXH/MAl/8AAmP/ABqCTW9bQgL4Vu5eeqXUAA/NxQB0FFcy/iLX1PHgnU3Hqt3af1lFN/4SXX/+hG1b/wADLP8A+PUAdRRXLr4m10j/AJEnVSfa6s//AI9S/wDCS62OvgnVx9LmzP8A7XpAdPRXK/8ACVav/wBCXrJ9lmtDj/yNSjxXqxH/ACJOu/8Afy1/+PUAdR3pa4+48cXVpA89x4P8QxxoNzNttiFH/f6kXx3dMiuPBXichumIIP8A49QgOxorjv8AhO7r/oSPFX/gNB/8dpknj+5jRmPgrxQABklreH/47QwO0oriYviBdT28csXgvxMyyIGVltoiOR7yg9/ai2+Ikl3bpPb+DvE0sTgMrxwQFSD6fvaQHa0CuGufiXDYbWvvDWvWqOdqtPHAgJ9BmXk54qxZfEGPUreO5s/D2uT28jlBLFBG6jDFScrIcgEc459uuADsqDXO2XiwXUbPPomt2ZH8E1izE/8AfG4frUknimJGwul6u6+q6fKP5gUAb1FZH/CR2fGbfUx/3DLn/wCN0n/CSWOD+41P/wAFVz/8bpgbFFY3/CS2X/Pvqn/gquv/AI3R/wAJLZf8++q/+Cm6/wDjdCA2aKxx4ksT/wAsNTH10u5H/tOlHiOzLYEGp/jpdyP/AGnQgNeisr+37QkgQaj+OnXH/wARR/b1qWx5N/8AX+z58f8AoFMDVorMXXLVsfur4ZOBmwnH80px1m2GP3V7z/04zH/2WpA0c0VmjWrXdzFff+AE/wD8RS/21a/88r3/AMAZ/wD4igC/RVD+2bb/AJ5X3/gBP/8AEUn9sWv/ADyvv/AGf/4ik0M0KQiq1rfxXbssSzjb18y3eP8A9CAzVnPzVDATbSge9LRVAwp1Np1OKsIKKKKsAooooAxfDR/4lcdbVYvhsY01K2qb3G9wooopCCiiigCtf39rplhPfXs6QW0CF5JXOAoHc1mWfi7Q75bpob9R9ki86cSo0RSPGd5DgHbjv0ql43urKLSY4NSmubWznmQSX0BUC1KkOrsWBABZVXkY5rkjf397pmoSxXcV/JcNbafp2twwfZ5JRLJtlAdOoT725cDOcdKAPT7e7hubaO4jcGKRBIrYIypGQeelSGWMDJdcYz17f5Bryq+1W21DUntbjU7+316bWUtUtYLuWH7NbiUdUVguJIVLhiCSZB2UYlguZ9XTTta+2363Oo6/5VnELqRY47eKRg48sHaQ0UDZznliep5APUQ6k4ByaZHcwStIscyO0bBJArZKMQGwfQ4YH6EHvXkVl4gfW/Fej3NtqDpHd6mwYHVHbbEEb9zJAFESZwuBlnz174NN1CDTJtGvrjWvsdvf6pfXV40+oOyukbOsUWC5G7Dplep2c8qBQB7B5iZxuGfShZEblWyPWvMtIkuPFF3a7tV1CO1vJb3UvLguXiYwB1hhj4OVVlJfgjBHY8iromqXureIreMX0b3cV7IrwxapcM0EEblTHLarGUB28bpGyWOd3RQAerhlboQadWdpSWxilurW7luo7qUyh3lLqOAuE9F+XoOM59a0aACikyKNwoAWiiigAooooAKKM0UAFFZ2qXOqQQg6ZZW91Lk5SWcxfTB2n29KyxrPiQRK7eFwWPVI7+M4/MD9KAOkOKy9Yls1t9k8rI84MUYh4mc9wh9f5Vlv4j1xVcP4Q1AnbkCO4gOT6ff4qnZ6jcxAvJ4f11rx8F7ny4ST7D95gL6DH5mlcZSms9Z1/wAQx2N/cxxWkcTMY41xKqMcfO3K7yBxtAIGfWuzg0myhhVBAr7RjMo3t+ZrD0zUbXSLZ1Ol6rAuTJLPcQ7ixJ5ZipPufQe1aEHizQ5ovNGp26xZxvkcKvbueO4pg2Zur6dZ/wDCV+HAtvbqDLOHTYPnHkt+fPNbsmh6VKMPplmwxgZhXj9Kz7uOG+8SaHcRvvWFbiZGQgqflCZz/wADPSt/NAM5u98EaJcnfBZCxmAx51ifIfH1XH59R2rU0jRrTRbeSG1VwJZDK7O5dmYgZJJ+n0qzdXH2eEvgE9uvWm3E7xWjP+7EgXueAf8ACgRJPbw3MLRTxJLG3VHUEH8DUo6VQjvGeaRHITa6qAR6+lSG/jWZYiGBZtikrgM2M4H5daLMC2SO9c342VU8N3F4p2XFmVuIZBwY2Ug59xjgjoataobmC9juo5pTGkZZoUICkLyc/n+lY812PFGtwWtrIJNJtZPNuJBzHMy4xGP72GKk9u3PYGjsIiWiRiNpKgkelPrM/tbMEzpGhaOHzQu/qB1BIHUVVvPEQsZmhljhWUoHjVpsb/bOOvB9veiwjdorHk1iUXF1FGkLG32EjeckNjGccj64NQz6reQBo2MEk6zquyFTuZCAcKCfvDnk8YFOwG7ketAZW6EH6Vz0tzqN39iiSVrbz3kjkYBSQFHBGVPJxSWmoXX9n24upUaYW++SUNtTrgc9245HAyD0osB0XFLUVvJ5sKPnO4Z61LSAKKKKACiiigAoxRRQAUUUUAFFFFABRRRQAdBSbl9aGztOOteZ20a6l4c1/wASanqmp2Yiurs20ttfTokUMRKKREH2Mcoc5U7jn1oA9NBB6UmRnHevPdS8fX2lW4iW0tZry10+O7u0ln2s7Fc7FRFYrnn5nAGSMZByJ77xRqen+JdSnvBGmkW9vBb28IYbpruQ7gAduc4OCM4ACtzuO0A7yiuL0Lxnfa3JqlpBYWkt7aQpND5Vy/kyhy4VSzRgqQUIJ2kHGfauyjYsgJxn2oAdSEZpaKAMy301dKtrgWUaZllaUrtVACx5+6Bn8eTgZPesW0u/EK65aw3FzZPBKGkltxbMskEeDtLPvK53YBAzntwCa2dY1RrKOOC2iE19cHbBEc4JHVmI6KOprLeyi0jSWll1ZbOZj5lzeOExIxHff0HXABGKkaJW8I6W0UsUa3EAmlaZvJuHXDscsRzxyScdOenAqn4dtH0/xRq9nFfXktvDDCTFPOZPmYE7gD93gY4wD3B7VrCL+0bw29n43v7iXaWZI0gJAHBPMZAGSO3tVaKxvbHxvcWUmu6kpvYEeO4Cwbn25+UgxEHGGwQBx17UBY6fxSQPC9+WYgCLkgc9RUstnHqGmW0UssiKAj5ilMecY4OOo9Qf54NVvEkDL4O1JQzSulo7ZcDLFVzyBj07VSYaVf2OlSX07IZbRGVWkKoRtHGM4B+btgnHsKAK2qaHo+k2LLbSanFcyZ8qO2vZmldsjplj3I9q37KO8uNCSK/OLqSLbIQMckYzwT7f/WqNPDWhxxMqaVa4bkkRAsSe+eueBVDQ9lvrd7Y2D3MmmwxrnzDuSKU8lEY/N90qSOg3LjuAgJfBt6974VszN/rYl8hwTnBU45Pc4ANV/DYuNQ8OX1ubh45POuIUlj4aIEnG36buPoKTwg3ly69bkj91qcrIv91WPA+nBpvguZxFrKHZ5UOp3CAjOeG7/hj9aLajK2jw6KLtNK1XTbKPWIz5Y8+JXa5wM70YjJzh2wfmwDkcZrrbOytLGExWdtDbx7slIYwgz64HsBWB4ivNDutIuUuL2ITRxl0MLhpYmHIK7TkH8RmtnRnupNGs2vk2XRhXzQeu7HOfQ+3bpQIvDrS8UUlAh1GaKQ9aYC0UdqKYBSYFLRSATAo2ilop3ATAoIpaKQDcUYpx6U2lYAoooqGx2Eo70tJnFS3qAtFB6iitAClwfWkp1UhBRRRVAFFFFAGJ4b405K26xfDmf7PWtqm9xvca+7HyjJyKUZxzS0UhBRRRQAhGaYY+CBxkVS1zV49D0ifUZbee4WLb+5t1DSOWYKAoJAJyR3qL+37b7ZpdsgaVtSjeWFo8YCKoJY89DuUDGeSKAKmm+E7bT7u3nku729+zKy2yXcokWDcckrxkt23ElgCRnBNdBtHpVZNRtJY3kjuoHSM4dhICFPofSmDVtPYIRe2xDv5anzVwzf3RzyeRxQBZ8mPIJRSQcg46HGM0eRFgDy1wDkDHQ+tRG+t1uhbNPEJiNwjLDcR9OtR6jqKadZtcOrP0VI0GWkckBVHbJJA5IHuBzQBa8tM52jOMZ9qRYIldnWNQ7Y3MBycdM1zN743hs5NUb+ydSmstLYrdXkIh8tCEV2wDIGO0MM/L61sSaxCulpfRJJcCSLzoYohmSVcAjapxzgj86AKWoeD9I1O7+0XKXocgLi31G4gUAf7Mbqv6VW/4V/oA6DVv/B1ef/Ha6EXSZQMQjMMhG4b349qyF8WaZNcW8cEjzLPey6eHVCFSeMMWVt2D/AwBAIyKAK48CaIBgPq4H/YavP8A47Tv+EH0gAgTazg/9Ru8/wDjtdCj7j9Oo9KfQBzn/CFaX2utcH01y8/+O0f8IVpvQX2vL9NcvP8A47XR0UAcyfA+nkcan4hH01y7/wDjlMPgSyzxq/iMf9xu6/8Ai66migDkz4Csz01vxKO3Gt3H/wAXTT8P7TH/ACMHigfTW5//AIquuooA4/8A4V5a/wDQx+Kf/B1N/jTl+H9uj7x4h8T59DrExH5E111FAHKjwPCDn+3/ABH+OqSGpR4PUAj+39f/APA9v8K6WigDnk8KbOV13XPxvM/zFRy+D4p+ZdW1SQ/7cyN/7LXS0UAcFN4HthrkEMWp6pAJYJnaS3nWJwwaPoVUY+8fyrUm8O6+j5sfFt6kYUAJcQQynP8AvbP6Z96tmZn8cRw5BEenu2MHI3SKPp/B+lb1AziZ9P8AFcAVZNRuLvLZLwvboAM85VoT2yOp6VWuYvEUkZVpdWfChgpW1cZ49YR2J/Ku+IyKNooDQ4Jo/EbZeIa0Tv6H7Ep4xz/qsdPftUUNr4ymu4Q39owgSDfJLJYkFef7sZI/I9eleg4xyKxY9TuDcCOVhzctDtWIgYGcHcTgHHbqeKAujNbwzrN4x+2+I7l4iCBGIYCORgA/uxkdcjHPHTHN+Dw7Nb2wgj1W8VFQooWK3XAOM4xF7f8A66ni1Ro7cFlaQpEZZSzDIUEjOAOTwfypq6zLcOiW6w4klkiRmYnBUNyR9V9elOwXD+xJQro2p3bRtH5e0xwcDGOMR/XjpVfVPC0Orpi6vrwsF2hkMasOMHBCehP+QKsTXs0yhHEZjYQOcZHDtgjIPsPzpq3l26ky3EcGTKuSgABRsDknuKBHHeJL6z0XUJbNrvUrmSSJGuCs0ScDhF+597jPb9a6TS9Mi1O1j1Jby8VrgBjvWMnA6EZT9RjIxXIrbWfijxVLeXBJtY5UMiMcPgrt3cdEJUdeen4dYLuWK/hCXu+3jVMqihVKZO5woB+XgDJPGD6jABpjQyCCNQuhgkj93AcE+n7unLo0ikEaldDHT93Bx/5DrVByAfWlpAZ0WmzRIEXUroKOwSED/wBAp4srkf8AMTuse6xf/EVeooApfZLjoNRufqVj/wDiKhks9UP+q1baP9u3Vv5YrTooAxHsPEBU+Xrlurdi1huH/oYqo2meMSBs8S6YvrnR2Of/ACPXTUUAcv8A2X40/wCho0r/AMErf/JFH9meNM8+J9KPt/YzD/24rqKKAOZ/s7xmB/yMmkf+CZ//AJIp32Dxj28QaN+Ojyf/ACTXSUUAc39j8Z4/5Dmh/wDgol/+SaPsfjQDH9t6CfrpE3/yTXSUUAUtNi1KO2xqlza3FxuPz2sDQpt7fKzuc/jV2iigBG+6cDNcjafD+xt47a3m1HVLuztm3JZ3FwDCx6/MqqNwzzhsjNdfVFtZ0xXZG1G0DqcFTMoIPp1oAxdT8FWuqzXTS3+oRRXUyTywwyqqmRUVAfu5Iwg+UkrnnGeanvfClvfTXMj3N0pmuYrtNpT9xPGqqrplc5wgyDkdeOTW4sySAlGVgPQ57A/1FPRw67lII7EUAY9toP2SykhS8vJZpJxcSXEsw8yRgwbaSAAF4C7QAApIFWI31hYwGtbJm7n7Qy5P02HH51pUUAZxl1jtY2X43j//ABujzdZ/58rH/wADH/8AjVaNFAHL6noN1qt0tzPZwJMqeXui1KRcrnOOIv5U218Mw2mGTw9pTyAY82e7eWQ/VmiJ/WuqooAyIIdQtUK2+labEOwjuWA/SKo57O9uLy2u5dM0957diY5PtbgrkEHH7vnr0NbdFSBi6omp3OmXcH2S12yQOmRdHPKkdDHg/jWV4akvr/wnp5/s/T7iHyQB5twwBxx08s+ldcVBGOagsbKDTrGGztlKwwoEQEkkAe5607Aczc6Fd3Mhc6PZocYCw6xPCvfskYH6VoQrrlnCIbbR9IjiX7qJfuoH5QVu4oNJjucD4bn1ptV19oLDTnY3eH3X0i7WBPAPknP6fStLSNN17TLW6gOnaVOLi5lnkL37jJc5xjyD2/Pk+1R+AjJINflkXCyazcNGSPvJxg/r/OuxoQM577NqnmLINA0QOp3BheNkH1H7irAn8QAf8gvTR7fb3/8AjNbGKD1oEYb33iFWAGh2r+pXUP8AGMVC+p+I93HhpCPUain/AMTXRYpDSewHMtrfidCR/wAIdK/uuow4P5kVGfEHikKSPBFyTzx/aVvn/wBCrrKKYHIHxL4qH/MhXp/7iVr/APF0n/CTeK/+if33/gytf/i67Cin1A4//hJ/Fn/RPr7/AMGdp/8AF0o8TeKj18A34/7iNof/AGpXX0UwORj8R+Jmf974G1FV/wBm+tGP/o0U8eI/EI27vA2qjnnF7aHj/v7zXVYpakDmT4j1nHPgvWs+gns/5+fS/wDCTap38Ga9+D2Z/wDa9dLikwKYHN/8JLqRGP8AhDNf/FrP/wCP1s6dczXlms89jcWTsTmC4KF1+uxmX8jVvFKBilYBuKMU6kqWgEpMc0tNB5IqXZjF5z7UtFFDVhgOtKaSlHSrWwmLRSD0NLViCiiigDF8O/8AHiorarG8O/8AHgtbNN7je4UUUUhBRSE4HAya5q68e+H7K5ltrm5ullico4Gn3DDIOOCEII9waAJfEFnfXuseHhbxO1rDetPdsGACqsMgXIJ5+dl6A9M9q4r/AIR3xBpH9qRW9sb63tYFstPMqebut5p98w2FxuKIEUAkA7R24rqG+I/hUZP2y7yP+obc/wDxukHxH8Knn7bd8H/oHXP/AMboA5238P3b3OoD+wrlINQubO0ZJ4oEAtUYvI5CEDDDK7eoyvvi7eeE1mfUXttJjje91S2VT5ar5NrGY97D03bJORgncuelap+IvhYD/j7vP/Bfc/8Axumn4meE15N7dj66dc//ABugDN0nw/cXcts2pWV59vivHu5riVIQFZJdy7ZNhZlbOFAIwgZSV4B39Vs4rrxhoXm7z9lgurqJA3HmDyowxHfCyuB6Z7VQHxQ8HAFl1Obg4ObG4/8AiKim+I3gWaaK4n1GIzQ7vKkktJNyZGDtJTIyOuOooAo6H4Djv9POoa3NqsU9/cSXV3p4vXS3O6QkK8YOCNu0Ec5xRa6DcSac4vtK33Gpa0zSkxrmC1SUFFY/3CkEQx33DjrWqPih4LOFGuwg+8cg/wDZaX/hZfgoH/kYbUH33f4UAY9l4bmgi8OzHS8X02pSahqN00YaSIFZX2luoyzKoAz3qPS9KSJfCGj2Nn9nlt5zquoxt8rwExyL8wODgyOVXrxGcZAzW5/wszwSRj/hIrT82/wpkfxE8CJNJLHr1kskmN7qCC2OBk45oA6HSZop7c3S6fLYPcSM0kU8apIzD5dzAE5JCjv0xWjkVxUnj/4fzOZJdY02RjwWePJ/PbUZ8c/Dg9dS0g/WIf8AxNAHc5pc1wp8bfDgcHUdHH1iH/xNIPGHw0ckf2loIPuEH9KAO7yKTcPWuH/4Sv4aH/mJeHfzi/wpR4o+Gh/5ifhwfVohQB2+R60ZFcZ/wkvw2HI1Xwz/AN/YakTxL8PCcLq/hnP/AF8QD+tAHYZpCQOtcqPEHgEkY1fw3n/r5g/xpTr3gJhzq3hs/wDbxB/jQB1O4UBgehz9K5U6x4AJBOp+G8joftEH+NN/tX4en/l/8MH/ALbQf40AdbmkyM4rkWv/AIct9678LH6yW9Rm7+GhGGuPCeB6vbUAb6ac6+In1IuNrW4h25PY56dB35759q09w9a4sXHwyY4E3hEn0DW1PU/Dh/u/8Iq2fT7PQB2WaTIzjvXJ+T8Pv+eXhn/vmCpFt/AmTth8OZ74WCgDpywI6iqP9nR7hl5SPM80qW4Le/c/TpWUIfBQwPL0D/vmGl8rwbjO3Qvr+6oAtSQ6asLeZI4jgch8s4zuPIIH3hn1yKj1GCP+09LlSWK3QTNI48o5lJXAGRgD72fmz2rBuNG8Kz3NxIkukoJUZSPtC45GAQAcDHJ/GnnRPCskgeafSnVf4VuMA9OD8340wOqjWxmtPNFuhjXI2mHJG046Y9RWf/bFkhkkaykRYZHWR3jRdirty5ychfnHv7VjW3hjwivBntpIxnCi7IOdxPUPz1x+FMfwN4NuGG5x94lgmoyjcPTAekB0jaglvE7CylVFkZThVHOBg9e+Rjv64rTVlKgkYJ7HqK4ZPhz4RIOZbolu66rP/wDHPwq1H8PPCWQqR3ufQaxdf0loA7LIpc1yX/CuvDPAEWpcdP8Aib3fH/kWpV8A6EmNh1Vcems3g/8AatAHT5FLmuaHgfR0B2z6wnrt1u8H/tWj/hCtMx8t5rg9xrl5/wDHaAOkyKXNcw3grT93GpeIB7DXLv8A+OUw+CNPPTVPEX4a5df/ABygDqcijIrlv+EH0/H/ACF/EX/g7uv/AIugeBrD/oL+I/8AweXX/wAXQB1JIFAZT0Irm08GWaOrDVdfJU5AbV7gj8QX5q4nh+ONgV1HVMj+9eMw655B60AbAYHoc0ZFZ6aW0bMV1C9+Y5O51bH0yvFO+wSng6jd/wDkP/4mgC/mjNUPsVxj5dUux/wGL/4ik+w3J66tef8AfEP/AMboAv5FLUEETQxBZJ5JiD9+QKD/AOOgD9KmzQAHpXCx6XZX3xMvUfTbN7K002MMptlP76SQkk8ckrGPpj357s8iq6WdvFNLLHBGskxBlcIAXIGBk9+BjmgDzG31m4l0+01+5lW1jtoNR1FoolVVaNCIodwxltydD3C8YqCTWde8M6DLY2sF4IdIsYo2uUihMbXRjWRzM8sgITLrkKuepz2r0qTQNHl8sSaXZuI4Ps6K0CkLFx8gGPu8Dikl8P6RNqS6jLp1s94uCJmiUsCOh6dRgc9aAH2q3xuvPuLlDbvCgW3EWCknO5t+eQeOMcY6nNaGQehquLSKNZzAohknO95EUZLYA3cjBOFA5z0FUG0m9YceIdTT6R239YaANjIoyKxho1//ANDNqv8A36tf/jNL/Yt9/wBDNqv/AH6tf/jNAGxmkyBWR/Y19/0Muqn/ALZ2v/xmnDSr7B/4qDUSfeO3/wDjVIDV3DOMilrI/su/B/5D18eO8Vv1/wC/dJ/ZepA5/t+7P1gh/wDiKEBsUVi/2Xq/OPEE4+trF/8AE1GdL1zJx4ik/wDAOL/CmBvUxxu49vXFYP8AZXiA9PE2PrYR0o0nxEDk+JgfY2Cf41IGjpWmW+kWgtrZXEYJbLsWYk9yTyavZrBGmeIAc/8ACQoR6fYF/wDiqcuna+Bzr0R+tiv9GpgbuaaWHPPQZNYp0/Xs8a7B/wCAA/8Aiqa1j4hJBXXbMf8AcP8A/tlFwN3IxSVjLa+Ih/zF9NPH/QOf/wCPU1rTxTj5NZ0gH/a0qQ/+3ApMDdorn/sniz/oNaL/AOCiX/5JpPsni/8A6Dmh/wDgmm/+SqAOhornvsnjD/oOaH/4Jpv/AJKo+yeMP+g5of8A4Jpv/kqmB0NFc/8AZPFw663on4aPL/8AJNC2nizPza3op9hpMo/9uaYHQUVhiDxQFwdR0hmz1/s+RRj/AL/GgxeKAxP23R2X/r0lH6+YaTA3KKwtvigdJ9Hb/tjKP/Zqa/8AwlgPyHRSPdZR/Wi4G/RXPFvF4GcaIcdQBLWxp5vDZp/aAgFzk7/I3bOvGM89MUgLBpADSmkzUtagBFJ3pc0VL0eg0IQc8UtFFU0AUUdadTSEwoooqwCiiigDG8Oj/QFrZrG8O5/s9c1s03uN7hRRRSEFJgUtFABiuZ8T6NFfXemzBLjzPtKJK0Mjr+6AdsHaQMZxyfWumpCATmgDjb6+1LTZm/0g29hHdGJWlTCrEsQI+fYxGWJ+Zsg4AyCcmF9d1OLWLK1mn8sSywRSx+SRgPCSXBZckGQhQTtww27Sa7fYKQxKfX/PtQB5zpWp+I10fw0rzXLNcTW1pdebb5kANsXkZmIzneAMnp3yTxo22u6g+qW1vdXlvA062/2a2dSjz/uw8zD5Tu+8wwNu0pzwa7bYKNgoA8/t9b1i5tbMXFzOrPa6Tcu8cSqQ88riVfun5cIvHUZ5JBqx4k16e016Oxl1AWMby2BtBjabstcYmUE/eCoFyFxgNluCBXcbAOlAjUUAcHa+KLtrW5mn1OxAgEYvAHGbEtMFYMCuE2qWzvJIK55FZh8U6ja3WpXDanaSW0UNrIbkSGNXhdrnaUMh8pHbbENxwrHvyuPQNTuZ7KFJILeKXdKkZDyFMbmCjopz1qh/bk0Wp/Y7jTZ9gkWNrqFleGNmGV3MSrc5A4U4JGcA5oA5lvFk8UayXOqWumwTEl727XEayC2gdYtrPhSzSO23PRGA5O6p28UavHe2QkWGN57loHtpI2Hl4sBcYJALZ8wEcA/KcYzyeg0bxLp+vPdR2u7fbokpDFSCj52MCpOM7G4OCMcgZGYJdeubeK9lu7O2iS0uYrdn+1HBMnlfMTsGABKCTz938aYFXQ/EMureGNQ1FZYWeEyBHeRGjBWNTkyRFlZck5K8gcEbgc81L4t1K70S51a1ubQfYrO/uDFJGkqzGJYSi7o3KMMsRuB9sAg46uz8TJc6mlj9kj8t7pbZLiGYPE7GB5TtOByAgB/3xz1pY/EcTXd3ZQ29uj2zS+b51xsVY0KgsflOASx7Y+U88UgMW88UGKTUNgtA9ut0WtWiXfbpEilZWAP3D15xxJH0wdzW8Q293fambOfTRbWzSxRXOxZIUCi1y74IztaWTPI4GCRitdfFdgLazu5VtoxepKN3nCVf3bBSA0YYMDnjp2BAPAmj8Qw/2re6a9gUMDwxRtuBWcOY1bbxxsMi5B7FfwAMJ70/8ILr+opd6bdXFs8ogvLaICEYC7SBk9O+Cec44rH1vxDeafaPb21to19Mks229W3iSB1jhR9rCSZAOXYEh2IEbHHp11j4us721lbyrdJFnlt1tRPmV2SRo1G3b/EVBAJwM89Kfoniay1mdbRLSOONSQjIwZPMUAlQQBgjIODg+oHGQDH8UzPbaZZ3Gmafo9vK9lPeyC4tBOMRxq2xdpUEknGemOcVjahqsthos6Cy0KTVIb3yy62KKjxfZluCdryqFC7wpJfoCQCcCuwtvF9hem0HlxmefUJrAwGYFkCNKpYr1wRFnGO49KaPEsdxp7zf2Xumazt723iZ1HnNKSqKGIABDALn/aX1oA5K7vmN7pN8un6abNpNsmnW1gpmmb7A1xgMTjBJAC4zkLzyRWt4XuE1jQ9Tmv8AQbKCe3UPETaRoWVo9y/KHfpzyW5BBwK6vUry30gWs76e8sk08VsGijB8ouwUFm7KC369KW+vBprW9rZWcTz3TMdpPlxqoGWdyAcDoOh5Ye5oA422n26lpAuNL0V9Pu7iKyZfsY80yNaefv35xjPy7dvvmp9YNlY6hqMv9kaEbKxRgbV7YfabhxA0wMZ6DIGAMHO1jkbcVvxeJrFdNN5fWxt/KeRtsa/aAEjwDKDGD8u1lOSAQGxjtT/+Ej0F5ridn/eWySl5ntXA2x437XK4bG4fdJz2zQBystiF+yWUeleE5r+6uHhScafiHAt/NBC7iSeCPvDI546VnancadC90zeHdDgtjYF7Vm05GLTi3M3EnzKSNp+R1XjDBj0rt38RaDpsYkMMlvbwrLI7CykUQbAu4su3K8SDkjkfhUl7qvh+wuWN0iLLtaOSQWruEVVBbcwUgIFcck7RnrwaAOMuLXRba51LULnwz4dGnWqXIjt2skWXfC6oWkYqQFbJYbVyFIJ3ZxVvTNN0qe6js7jwv4cEsbTG5m/s8RARoImBVHUtnbMB82OV3DggHphrWiw30omSNJ5Hkjdktnb5VYRkuwXAGcA7jjgH6WtM1LRrm7Nnp6DfF5mClsyodrBX2uVCthsA4J560AcJp9tpt7cxQN4X8PBxqEUTuumiMPDJGzjarpnPHU4BwTgA8XtO0vRru3sbk+FdANpJHBHL5lrH53mSRo+VAj2kAPz06E8YwdxtUisdWvLWXSLO1tbSNLue7adVVYi0gRyNvby2OO3rU39teHookvTEVMRKBjYyeZGFAySuzcqgOvJAGGHrQBjaBonh/VRcC88JaBFKkcU6rDZo4CSLkA5QZIwfY1kRWuiX17FaR+D9AR54bW7SVLeIgQyuVCnMZG/5T2wc9eK7m11qwuLTU7mCCRUsS0cuYthbYufl9RjoaztN16wSee3uNI/s6cQpeEKI3DqzbUPychiegI+mcHABk65pPhTSbyGEeEdDmRnhWQi0UNH5sgjVjiIqB1OWYZIIFZnhDw94d1zUb2C88OaOY47O3lULZIpDPLcK3IHTEaV2U+o+GdQmtppls7iWRvKjeSDcytv2hWJX5Dv4wcZbjrRba54ftUhnjEVs9zEu3ZFywCs4TKjBYKWYKMnGSM5oA5D/AIR/wydOs79fA2lytdWpuxDECT5YCHAAjwW/eYxwOBzyKpWejeFHvLix/wCEOsrma2M0ksiRYxCLqaFAoVTvYCMkg4HA5yeO5g1Pwvqpsrdo7V2EayW8M1vzGCpYYBHynau4DqQM9MGlGoeFp7OK+zp8kIl/dN5AJLufMygxkljl8jryfU0AcdBovge+a7trbwnZf2hasUmt5HK+W5laNASoP3gruMAnbg45pbHw74S1B4DD4QsQhjheZjO42+ZK8Q2jb82ChPO3g1263vh29ujah7CWS/2SkFFInOwMpJxhm2KCB12rnGBmqovdM0/UJbC08POYIZIoZrmGOARRlm3oCC4Y4Z88KcFiR3oA5XRvC3he48MtqN14csWlN9NbII2ZVIFy0KHOeAAFycH1xngIfCXhqLUvJvPDNrbZMSCIneSWmeMNuzypVVPY8+tdk154Yijv7Iy6ZHFEWmu4m2Kikt8zvnjO4jJPOSM9aitH8JW1pZvBPpqQsQtu/mLyUfPBPJYOxz3yTnk0AcVb6B4Kup7aObwxHaNLBbXO4XDFfLmWXAYgjkeW2ceo5NWH8H+FYhaMfCzxPdSJ5OL+YZBiZyQFbcSNhBAUkZB+7kjp1vvCUetWVpBJZvfmRbKJYXDGJoVkKo2D8u3Mgwe5xTz4X8LiAWptkXFyH2i5YSeYUwELbs4KHGzO3acYxQBz9r4R8JyaTfanLp1xHBAomVRqM6EKYUkOSZQoPzHkkD3FVoPD3hub7OkWhXzTzXJt0U6tdKgxB52SS3Iwdo4OTjtzXVpP4V07Qpk+2af/AGXJiCXzrpXjbESjYWc4J8tRxnoM96j0zQ/DFlq/lWc4bURiUxSajJLKPkKb9rOT9xtufTHoMAHEXGmaDPNoMmn6VcpaahfwW87zajclwJLfzsBQ/HDLzk8hhjoTZu9F8N6fr95Zz2E7Ri4tra0U6ncIWkkjdzkmT5s7cAAE5I4546GXSfDNpq1tINMvmOlPCqyRSymG3dUCoWXfhiEK5OCdpGauatpHhy/E+oTs7O0u6Sa1vZI23RgxH5kYEY3FWA9eRmgDirOx8N3M/wBok0bVI9Lm+yMk41KcGETxBhv/AHvYlVOOhZcZyasrpXhyd2ij0TW3n8u2nVRqsoBin3BWJMwxtKMCO3bNdDZ+H/Bllq8aQSqbrT4QTE1/JIkCxKEUuhYqCqvgFhkZ/GtHSNE8PRGFtOPnGVvtEcwuGl3CP5Au8k5Rd5wmdoJJAzzQBwpg0CS6urPToNcuLm1kMYgj12T5is6xMv8ArcI3zqQGI4YdDkVK1poyWl1dfZ/FaRRrJ5TDVpD9o2SiFgq+b/eYfexkHNdSnh3wyJ5ClxcRTTCW2SM38iFMy5IiXcNp8xMgrg8cHFWV8O+HoXvVMhCM5eaNrtisRaQSMQC2Ey4BIGPSgDnbPRdMm1G309LzxVBdNPJE8R1iQ+QEjVyx+c8HzIxkZ5de1Z8tl9jn1KS4uvFqRW0rRRW1vqrvNPjyFVl/eY+YzHAPOMZwcg9VNNpPh7WL/wASajdfLdW4EbwwSSKkKBnYllBGTgnPHCLjpV3S00LxEk9/ZO86i6O9yHT96rRN/EBkZijxjjA96AOC1XzNP0e6mtz40OoQ280stvJq24WoQfK8n7z5lJKn5CSRu9KfEYYIFe51DxbMhuLvfPBqjBIIYbgxF3DSZOOOFySASFHSuta38OeKLiWMm8SW7t281Xilt/PhbywQN6jcMqgyOmSON5zabw/oBEumvnM8FyXTzG+5JKHlOe2XYfTtQBxjyaQovJ21fxh9it4p5kvBqzCKcRSLG6rl8gh2C5YKpwTnHNakOj2knhYa4NY8XCERGcQ/2qS7AejbthU4yG3bcHOcc1p2HhWGKZDPdxqpSdYBaSuinzJlmyikttIMYPBI64wBtrZl0extdJNkzMsTzrJuOMmUyhwcYx98jjGO3SkwPPNPvNK1V7T7Fq/jWWK5VWeVNQVlh3TNCNzBiD86kfLuyCCOAa1tMtE1LVvsVtrHixbcwySx3kt4PLmCsi5Q7SWB3dTjgZxhgT0Vh4P0jTlkaFpz5pDOzyk5xM02c/77NVux0Cz0y7S4hklzHC8MSvISkaM4cgD6gck5xxmmBwDapDa289zcal4wjtobi5glkSdZPLSB1RpT8v3Pm578EAGty0gtLzWX06LxH4mDLuVJ2nAimdCVdFbbyykHPA6HGcHG3J4Y0i+0q6tB5v2W/E5fa+CROQ0mMjIyRn8TU9noFhY3jXEEkijfJL5YYbA0jFnY4GWySTgkgZOKAORmvNHgkvVm8V+Jols/ODyvJ8jNEpaRFOzDMqqTgdQDjODi3BBazSRRjxN4pj8wIGLtxEzKGVHby8KxDA4PqPUZnbwJZzRXw1e6lljuLq6eFEbasX2lTGe2S21yuSSOcjmtFvD+kya1O0U0q3arHcTRRlQ3K+XG27bvXiLAAYD5Tx1yAY6pYGyhvYvEviuSKc/ugiM7ONu7cFERO3HfpnjrxUWpTQ6bb3UieK9fdreF5mD7QG2xebhWMBU/LjPPGe54rpLXwvFYxYtdQu4pt5YzqsO4ghQQR5e3+BecZOOtJqPhSx1OCSGaa6AdJUZlk+b95EImOSCc7Rxnv69KAMGVYYLa4u7jxj4iht7WOSSZpIkRkVApJ2mDJGHU/j37SSS29pbGaTxr4kRQHZle0iLoqYLMym2yqjcOSMcj1rau/DdpLZ3Ed7e3Mn2pWikldkVm8zy17KBn92gHHOT1Jql4p0GXUbK6htLsQPexywSO84QASIkeApRt33FOMqc55GaAEvrWXS43uLvxrrEMKwvM7slqcIu3Jx9nI4z+tUpZ50uYVHi3XxF5c0ssstpbR+UsezdlTa5B+dSM4yD17HpdZ0C11zT57O6kmSKa2ktm8tgDtfbk9Dz8ox9TUGpeG7PUZZ5ZpJleWKSMlCBt3CLkcdR5KkZ4657YAMyJWlO1PGevFwxRkNnb7kICk7h9myow6nJwMMD3qK3nju5Yki8ca4DMwWMvZ2yK5KlxhmtgOVBI9QK0YNFgsba4uNT1NpLu4ik+0XJCRD5ljUlV5CgCNcDJHJJzmh/CdvLBYRLd3CiynSZGVsHcsBhHP0bP1FAGU00sklult4w12UzTrBxa2o2FkLhmzbghSF4Pv7U9PtDfZ8+OtSUzY2A29qVJKb9u7yBk7QWxwcc44NLYeCZbPaJdX3uksU0ZjtljCuiNGeB1UowGOoIJyQcCOPwj9sG2318NYxAp5UUSt/pSRfZyzNk5AUf6vj5l5PGKTYElpYa1f27yWvjy8cDGWbT7cYyoYcGMcEEH8azLifXY59PgtvHE1w97cLCv/EqhJUMjyK56fKVQ4IznH1x11noSW0l8XlaRbuOOMjlcBU2dc59T7ZHpWNa+C5I73T7651Bbi6s54trLB5YeGKKWOOMjcRuzMzFu5/hA4pXAxNU1LxJp2vDS28XhXCQuXbRFZP3pdVwRICeYm4A7jGeatxTeIpXjSL4haa7OqMANDzgMxVd3735csCozjJGOtb9/4Z+1eKotaW7ZFWOFHh8vO7y2kIIORgnzWzwegrOsvBE9nqlrdxX9o8KCMTLNYK8jFJGcFH3fLncB0P3cjBNO4FHU5/FGlzR283jjT3uHlhjEKaJlh5sojUn99wNxPXrg4yafHN4ikt5J1+IWk+TGJCz/ANi/KBG21znzuik4PoeK19X8K3F9rqala6itrHI1qbyN4PN8xbeXzECHcNhJLAk7u2ACKo6n4KvrrSY7G11eCEGC4t7l5LUuXSV1c7RvG0jGO+c9BRcCt53iHzJk/wCFhaXmESF86NwPLYLJz538LEA+hIB5qUReLZbczQeNtOnUSiFguigFX3BSDmYYIPY81WtPC+tveahayS20eniK8itUnt1lG6edZTvw3zrgdCEIz3PNdFo3h+bS/D0OmyXhlaK4Ewf52AUShwi72ZsADHLH+lFwMSxbxJqc0sFh8QNHupYv9YsekAleSOcTeoI+oIqKK58ST3slnb+PtEkuY/vxDSssPn8voJf7/wAv146119npzWz2eZFP2e3MR2pjcSV5/wDHenvXN2/hrVLbWbUGe3lsbWCZYX8vDKzXMcoV8k7iVQLkDgqT1IAEwKEuoeJLdC0vj7w2iee1vubT8DzFOGQnzeCDwR61W1LX9f0pLk3Pjnw4HtWVJ1+wEmMscDcPM4Gfyp8/wukvLa6W71UNPdvctI0XmxIPOlEh+VJBvAG4bWOOQe2DrxeDLmCe+khvoVS5uEuPLVGCs6zrKGIzgNhApKgbiSxyaLoDMOq+LIpLCK48WeGbe4vgDbwy2hDyZ9B5vPPHGak0/VPFer3E9vp3irwtdywECVYI2fZn1w3B4PHtWtF4XurfVBdRXMBV7Wyt5RJGSc28jNlef4gxGD04POMVo2Oizadb6dHbywBrW2W3dvLP7wbkLnAPUhWxnPLZPcFXAy/sfxDx/wAhbQf/AAFk/wAaX7J8QO+qaH+FvJ/jXYdqKm4GToUOuwxSjXLmynkLfuzaoygDvnPetUk5FFBzkdKVxoWkIyKWjsaoAA6UuRSA5o6U0IXv0paQUtUAUUUUAY/h7/jwWtisjw/zp6mtem9xvcKKKKQgooooAKKKKACiiigAooooAKKKKAIbm3S5iEb5wHR+DjlWDD9QKrnTo2aRjuzJMkz4bGWXbj/0EZ9avUUAZel6NHpWRFNO6bEjVZHyFVchQB079fvHjJOBh76PBL54ct+/uY7p8HHzps2/h+7X64rRooAxbnw5bXF5LeB5orl5UmWWNhujdEKBlyCOVLKQcgg1GvhqKLZJb3NzBdBpGa5RkLvvIL5ypHJUduMDGK3qKAOfs/C8Wm2UFtYXl3bpCZiGUo7P5r+Y2S6t/Eaq6hY6JDciW/u5klt7iPUHlMhRYyFCAuyjaEPl8g8cZ7cdSelcj4m8PX2rRa6IHG280+O2jiLgLIymQkN8uVHzgcH1oAu2/hy2s7d7cX121g8ssr2snleXmR2djnZv+8xYfNxx6UuneGrPTbr7VG8kswj8pGk2/KvoAoUZ9zk9QMAnPNf8I/rh1HUnmN3Kp89hMt3DEk6OxKx48tn+QBR8xxwMcFhSabpXiO3eyM1mzxXDFZVW4RTaqJw/zgEqSVyv7sY3dgDmgDf02w0SWG2tbK9E32O9mvlCSqWDtLKHzx90O0i/VcdjVkeGdP8A+JP805/spPLhHmYDr8uA/wDe+ZEb6qK5Kz8MarY290ZLAzeZHPj7LJEs2ftryhQWGDujdTg5B2kHG7NbUen6tH4NsbeSAyXcUqTT2sbjdKgk3GPJbaDtxkbthPyg7TQBrf2fo8jz6bbRW8EglivpordFQl/M3K7AD+IxEZPXBqSWCz1r7Le2t7lreR/KuLZ1YZ5V1zgg8gg+hHYiuD07w1rlrr5muLSWTzooPJulnQm0AuZZjGQWyQI2WMYyONv3STUdj4f8R2EtnEdLnMdvctIrQTwgY+2vKzZLZw0RRQAATlgxUdQDp5PBWhX1tvk33TSPLOksixStul2lmUMhUE7QQQBjnHFXJfCenvaSwl5wjecflYAq0jBiRxwQVBHYfjWZa6NqZ1drm9glaNLXT0gY3H3ZFdjOeD1xsyf4skc5NYVho3iS03vd2mo3CQTxfaIftMX+nKHc/u/n5wzKx37CyjZggAAA7SPR7e4juZ1l+3GfzUlWcoY5shY2RgFxj90oOB6+tY3/AAjdhpWlWWkX2sGCGa3uYrgvKitcvLiSU5ZeRgOeMEAZ96lg07V7TwBGtvYTJqtrK9zBZvdbiW80sEaTdhgVJBye/rzXPyeGfEstrapdfabiTzbq3uCt3tWS3W3ljgJG/GWYoxPXccnGAAAdhHoGm3E908N5K7uXSUJIpCF3EvHHB6HnsR9aisbVtIvYpL+9gith58NuklyrEl2EmBlF5CoTjJ4zycZORomjapZavZXyWt3bxzXf+lRPOG2wCzVQCu9l/wBaq9DnI9KTWdLv7rxlYXUGmX8gt71pXuBdDyhF9ldAFQtw29sZ25HPrmgDX1K20DV5NSt7jVos6nbRadJHHcoCMiR0C995WRm75ABAxRceDLG4tBb+bJHtdpElgSKOSN2VV3owQFGAXgjB5xyABXMT+FdTjeS90+K5h1FXnngmkvHKLI1qiqzKWK4MgIHBAAxjFJo2heJY9U0VbuW8OnRXzTzDzpIyMQE/PumkLJ5uwYzjIb5cHJAO6i0K3hsNRtBNMUvmdpHcj5S67TjgfXnPWsyXwRpJafyQ9v5trDbyLDtQMI33q5Cgc5yM8cZ6VzWl6D4kkzb39xqAtpZoGudk00LZ+cyFZPtDsP4c7di8rgdRW/oWk3Vr4rkup4rnDaPaQiV5i+ZEeTep+Y84Kckc5Y55bIAQeB4Leexmt7+SNrd98jIgV3O4sVDrhgpbght4K5HBJYra+CRZappt1DqM0a2cCRMsa7HuNoIVXIOGTknaQTnBDADFc2NP8TMNYjeXUYRfiKRf3kz+Q3nneufNyQEKg+V5eVI2jcOLdra+IYtVsLyWPUpTFapAtm13IqFhvzIzl2U5U8iRS4whDEg0Aa58GXX22yn/ALZ3JaqqojwlufKMT4+fChlOeACG5JYcVJJ4OdFtJrLUTDfWYiFvNJCHQFYmiyyZBbKu3RgQcc4yDyEU/irRJdQupZbqaOOa2FjbSSSAXEkyvE8eZWLEhmifBwAVJUAE56zxHpmqP4XNna3d/JdRadNsltp2iklnVBsO5SCSWGeoz0PGQQC1B4ZkGurqE2oefbptkWAxkETKgj35DbAMA8BAcn72PlqWbw1a3Oo3d6xge5luIJo5GgBaHyinG7OcEp6jrWDPb69DZWsDf2i1u7l7l45C0it5UbjnO7b5m8bV46KRsyKk0vR9RutSupNTk1KB51jeWRXEQJ8iFSAVJC/OHzsPVRyRyQCC+8AyxxamLe5a5huHd4YXDMU86ZZJdwZ9jDO4gBV4wCWIybF34Mv763kE+qW7T6gJotSZLYqrxSBFYQjcdjhY1AJLDOSR0FNefxL9gt5kju21kxKiI4C23NuGYy8Y/wBaCPlIYZGPlyKpQw6vZ3N3cW41QJJNAzNOjFpAInLKWwzKBIRztYDG3GzoAa1l4IlsbyzuY9RDPbavc6iA8JIZZldSmd33gH4b/wAd54tXmgahPr63SXtsmnm4S7kRoS0pdYzHgEnAHQ5IPpT766v4pdIeRNQhtpYm+0/ZolmeOXC7A4Ck45f7o6gZ4q1obajL9qbUZJM7o1jjdFAH7mMsRgc/OX7kcYoAwP8AhE9ZttMgW2u7QXUExKLI8/liMxKhAIfePmXIG7ChivvWnYeHbqy12K5jmRbNECmPe7GTEaIAQxIH3c7lwSMA5ANU1uddQaGVM8cct3HFcxi3UKkJtCxJ+X5cSgDOcZGPaqmj3mv+ZaWrtfxRhLZYzPaNhsf60MQnB4ZQWKjhSN2TQBe1nw7rN4mo2+m39vbwXkizrKzyrLC+Nr42Ebgdq4z9054bgCu/g7USLiD7XaiFnu5InKsWJnuUnAI7bQhXg89eOlZum654la8tba4uL2W6bRbK7e3azVVFzI7h1lZU+Rflxg4wATnI5tWupeJm0K1kuZruG8nN4CWsiTGwk2w/KsTHbtBbBHOevQUAWm8I6m8c8P2i0CKs4gmXd5jmS4WYeZxx93BxnJJPfAuaVo+q6VFGyi0uJt05lElw42h2Ur820ljhOThcnJAHQZGr6lr+nWWrGyF+90TO9vtt2cM4hjMap+7bcC27A4HXJGMU671LWEjeS1hubiZrd5QzWhIQmGLBQ7fUsduTnGOpGQC/b+Ep4b57mSa2ZmaYxkoSRvvGuOPopA+oqjB4J1FFu1eW1ZXaQxsrlC+64WUMdq5DAKeSXyzZwOQa+pa34hZNUksLi8+zwWl5cWcpsxmdo4YDGpBT/no8wHAJ2Ec4zWp4pu9YtJNJu7GGea5W3uW+zxqwSabycojD3bOM/wA6ANWy8Pw/2CmnapDb3ATzQwVAq7XLcfKFBO1sE4GTk4Ga1LWzt7KNltYo41YgkKMAkKF/koH4VxY13UjOSdQuF0lpGxfpaZbIiX5QNh48zPO3r8vXg1r7WtdtNDvLsCeK9LoTB5YZ2c28HyxoQQ/zFv3e5ScnByCKANJvBs8AtGtrgPJBbIjLdXEsql0licbC5bYp8tgcf7HB2jFa08FanFBd+ddW6yXFxczkRNkfvblJgvzoRjClTlT16Vf8U6pqeniwazuPL3qd8Qi3SOS8YG1SDvIDPlAwY54zis+xu9ZsbCIPfzsLnz2JkiUi2X7Uihh8uTiORj8xI+TIwOKAHw+ENRgazCvYILe4aWNNoIjLSq5IHlhSTtB+QRkMDyQeLuqeF573xK+om20+4UizMcs5YS2/kzF3C/KRyG4I2nOc5GKoyeJL2103cL4Tl2kW1meEK1xiVAuFHUhWYZAwdu7GOlaDVdQbU5bOTUXtlS9VoYWj3NcB7+RWwTztCALhegOTxgEAsWXgvU7OzuCJrX7e0bMs+7/WzCVZY2kxGGIyvOWbG5sdakh8GXUN/ZXMzW1y0KwyM7EBo5/NeSaRcxscOX6ArkZBOMYv6xqOpQeITDa3DJawwW8rRCIHzGefYw3EcDaDwO+D9cceIb67W4B1mG3lR3a4iEak6eEuUVd/pujLEluDgsPloA0rbwvcw6ktzJb2csiC2WG681jJAqKA6ICvAJB5BBO8g8ACsqz8HXclhbKbSzgs5IbU3NijH/SmVZN7OGTGcvGfmBLeXhv4SLvjHVrvTJrKWy1y1s3+xXMqrcRmQXbr5ZRFUMPmJY9ASRkDFQaF4r1bUvGV1p1zbiO3V54/JzEDCEKhH4kMh3ck7kUfOuOnzAFuLwzOt9bTzWkDywi3EVw1yS9ukbZaNRsA988bv4vujMmr+Hru98VjUYreFg8VpFHdCQpJbeVNJJIen8SuFGM5PDDbmsmXxtqNvHrCCWxN1ZnUmSGb5NoiZPJL85AO7k9D6jrWbeePNfh0nTJIUWW4CzPcM1vEizskgQRjM4VeoyUMnJXAHSlqB1fhGyvlkvLvUWuWeGRrG0D7kQ28bkowRgDuO7azHO7y1I45OJp/hjVDeGKexkisnktnmD3KsHaN5vMbAJOGDRkZJYgAMQRitXw7rt3qXiKSKbVNNmjZLllsraNhLBtmRAJCWOTgnPyqMk4yOmZL4r1xby98iexFtZSzySq0Ls0iJcmIIrFxsO0cnBGegxQmB0Npp1/D4Ws7Bt32qK5iJUSZIjWcNjOenlr06nGKwH8L6pHeQE2k1xbRw6fI6tdhi9xHI/mnLN1CFeTwRgDpgVNV8ca7o0zxeUl6Ybi4kd47dER40cKIMtKNrYIO4ByNy/Kc8308Wa44uZJLvR7OH7Xdx273UDhUS3ZlYOfM+ZmGDkAbQrHDUAO0zw/qw02WO8j1AXEklvHdmS+BS5KzKZZkAOVUru4JDFcKV+Vagj8O6zY6NemG3ujeTteAgXW5ihuQ0IXMgGRFuwMj0JGTV+28R6nCmoXd3cWJs0S6eEGJ8xmN1A3Ov3l+boEzxnvgVZfGGuQ6HeXOzT5Lmxhu55maNkWRYfLYBVDtt3K5HzNxkEjqtMCLT9M1tbJE/s3U4mSaeKAS3aboYnMbKWIkwV4ZcDcQcDGBmkXTNenn1GNoNUgleZxLcreAC4ja5Qp5JV8rtiDDGFxkjnJrQl8YXNvPqc7ixa2tUudtsWZZkMDhC0h5wjZ3A7eFwfmzUN74v1Kw0W6laXTZru2Mrs0cUoUxoqMRsJ4Pz7cs6jOCAc4pagZHimz8WwaVHFpcOpSFHvvJ+zzl3B8zMJZjIuBjkE7z/DtHfWtbHWrfwHqqWtvPBqE2oXU8Ua8SeW9yz9nTkoeMOp5HI61maz4z1i00HV7uOS3KM91BbFcGW3eOF5QzcYKgKFwRnLKSecV1umeIpL/WrvS5rZLee0ZxOpkyQpZRC2QMYkXccdiuOtJgctaQ+KP7Nsfk1X5GaS6VnMTtCZB+7UGSVhJwzA7+FyMjKhYkk1q70m8Nhb69HMYT5lxPcGZZ8zKR5CiVSP3fmD5SjDKgnIBHqAUccUbBjHb2pcwHm0uja3qXgi6tbttTlum0++EMcjvEXd+IlcCV93GcB2bgjPI429euHgh01I7fXJI2t5G8mykPnAqqFd53Z64BOT8xG7Klq67aB2pPLUkNj5h0Pf8AzxQ5AebanH4sj1q4lhe9cfYpUVYRLtMn2UFTnfs5lJxtQHIOWGVBfr9h4hs0nt9LuNTa2F0ZQ7NLO7fuQ2ARKjBfMB/i2hiARtzj0fYCCPUYp2wEH3GKaAwdBN1bpHDew3DXE4RnleMDLCCPcWwSASwbpkZBFb2PagIFORTqAEwPSgjnpSmgUANxS0UUgDA9KTGKdSHrQwE7UUZoqW7IYlBPNGRSAgtUoYopaaeGpwOatLQA6UZyKB1pTTQmKKKavU/WnVYhCcA4GTRxjpS0UAY/h7/kHpWxWR4e/wCQcprXoe43uFFFFAgooooAKKKKACiiigAooooAKKKKACiiigAooooAKKzdQ1yx0r/j8laNQjSM4idlRR1ZmAIUD1OKSbXbG3uvs8srK+9IyfJcoGbG0F9u0E5HU9xQBp0VWur63solluZkiRpEiDMcZd2CqPqWIA+tUdc8TaT4ciil1e/gs45SVRpScEgZNAGvgelIQD1AqtcX0No0Ynljj8xtiBmwWOCcD14BP0B98ZDeNvDq6RJqh1e0FlHII3mL4AYgED1OQQ3uOelAHQYHoKXAqBLuKQxhJEYyoXQKc7lGMkeo+Yc+4pv26EoXWRWQP5e4Hjdu24/M4oAs4HpRgelU5NStoIJ5priGOO3yZmZ8BBjPPpxzSXGqWlq7JNcwRssTTsJHC7Yx1c+i+/19KALuK47x/dalb22kwaXNdRzXd+IStrJGkkg8qRsBpFKj7oPPpXQSa3p0GpxaZNfWseoTIXitWmUSuvPIXOSOD+R9Klnls3t0vJ/KMUQ85ZHxhOPvAnpwevvQBwcHiq/0vUrTSbq4td6zW9tLa6hcK1/K0xQl12AIyrvIyByEbpjnSn8Q6kPhpceIJkt4LuezEtotuxOC6Dy+WH3tzZxgjtz1Ozp1zoXiIpq1gbK9KExrdRqrspHVd3UHvj396ub9OdpNOH2Vjbqhe3+U+Uv8BK9h8pxx24oA5nw54l1HU9YjtHit5LL/AEmOKYMTLILeRYmkPG3DM3Tj9Kzdb8aastvrNpY2qJf6e7I6r98eZII7bZkFd753Ybjjoc13NlHpzW0V3Yx2xhZCYpYAuCjHd8rLxgnnrz1qNxpmIpGFqq3kqMjHb+/kA3KVP8TAICD1+UY6cAHntn8QNXtzeGZbO/ihF3duyPsZLeGRYgFwuCzMJCM4znPA4rQuvGOtP4Y8TTGG3tbvT7BLmG5tn81EaRGYIdy4LKArehDqcDOK7WLRdMjWUJYWqCZSsoEK/OCSSDxyCST+NCaTplpYSWcdjaRWTgtJCsKrGcjByAMUAeeR+KNW0/XbbTZ9WkvYZhYzPO6wo8DTOQYn2pgqRggYDYJww6h6fE2/n1230WDTrN7q8aNrWdppEh2OrsCd0YY5CcEDDZzxjnsdMj8NyQBdLi0lofNWT/RljK7+drfL/FwcHr6VDfeC/D1zHEgsLe12y+YPs0SIGYA8MuMOOScEH16jNAHLaT8T7rVGjddHgS2W4tYZ2F4WYefK8SlfkAIDJknI4PSrEPxHmnjRjplupuoFuLJRebncGZYcPGE3Bud2AGzhlGSprq9M8M6NpFhDZ21hD5cW3DSKHYlGLKxY5JILEg9s8YqRfDmhf6So0jTj9ox9oAtk/e85+bjnkZ570AcBqHj3UHublo0tBDFZ2kq+S7Fkke68h+XjBHG4YKgjHqeOo8M+LJ/EN5texgt4Jbb7VbMLtXkaPzGQb4iAyk7c55XnGcitZfD2iIoQaRp4AQRjFsgAUNvCjjoGAbHrg9ans9H0zT5pZbPT7W2lmJMjQwqhfnPJA55J69zQBwcvjy+s9N0K9cR3BuILxpoVKo0kkTqgUN2IJIP5cnircHxEuZ2lhh0CWa6t/MeaCGVy20FcbV8vdvO8fK6p+oJ6pPD2hHzyNJ07E6mKci2T96CclW45+bsc80j+GtA27G0fTtpLMQbZMZbBJxjvtH5D0oAXW9Sms9FW+tYJXlM1uoiCgOweVFKjcQA2GI5IANc6fE+p3F+0IsptPBvLaBYrpY2kCyKxLfI7A8gY5zwa6yDTLG2thbQ2lvFCJPO8pIgq792/dgDru5z6042FnJKZXt4WlZlcuYxuLLwpz6jse1AHO6J4mXVbgRRzFnsYGGpKkJbbMH8sKAuccxynaOcbTWrDqN1J4nmsXiiFoLRZ43UnexLEHcCMD6c/XsL9vY21tNPJDBFHJO++VkjCmRgAAWI6nAAyewp5tIPtZuvLHnmPyy/fbnOPzoA5LW/EdxYRahqX22K1s9OuPJdJLOVhJhFdt7KCyD5jhguOh+YEVauPGMMMd3Nb2VxdwWxnTzIkIBki4ZSSAB8wZQc8lPQg1d1bwlo2uSySX9u8qyxmOSNZ5ESQEEZZVYKxAPDEZGBgjAxJJ4Z0mSa6leBj9pBEq+c4jOcZIXO1WOBkgAnvQBmy65Da3F/LHpiNqEMchn2SjMkcSo+FcgZP78YBwASeR3dc+Lo9PaaW8t9tuS/2d0bJkYRLKEIx95hnAGelaF94X0nUNzXELktIZX2zyLvJVVZWww3KQigoflOORVTUvCNpqGpW1zvZY1uUuZoWZ3WR40Kx4BbagGfmwPmAANAEDeMFhtru4uNNnjjg81FHmKWkkjKgoB05LEAk/wALdsEzWXi+xv8Aw1f61CqSQ2SyNL5UyOjbE3nD5A6EcnGM89KLPwbp8MmovcvPcPfvMZAZ5AirI24hF3YQgBfmUA/LnitCPw7YJo0+lN9oltZ1dZfOuZJJHDAg5kYls4PBzkYGOlAHO/8ACw7VrGW7gsJbhIfNMnlSoy7Y4FnLKc4OVkVR/te3NQax8SbKzS9t7aLffJZS3MKO6tytv56l1ByqkZUdyVPGME7cXgbRYYLuHbdzLdpIkxuLyWVn3oI2+Z2JyVVR17DFQXPw88P3crPLFdkNG8ZjF5KI9rR+U2F3YBKYGQM8CgBLnxrZ2kcoltpjNC03nJlF8tYthLsScKpEsTZz0cE1nR/Eazkknn2BbOO0hn3s6bRvuHh3eZvKbBs3Z9PU/KNqz8LpHquq39xMDNetGFaBTGY40ACDO4ktwMtxnAGOKLPwVo2nXDXFpDJFO6hWlEhLN+8eQk5zklpHJ9jjpxQBDqfiaW107Rb2z0ya8bUZljFtGyCQAxO/BLBOCoyScYyfSnL4y0tnhgbzI7qc26x2zgbmM2cDrg7Skm4ZyNje2bz+GtPNlptoglij02RJLXZIQYyqFBz/ABfKxBBznPOarR+GII/EFjqO2Bo7CzNra7oy0qk4BJck5woIHGfnbnk0AUNQ8Saha6rrax29s1ho8EdxPuLCR0ZWZtpHAICnGRz7dafbeK3m1PUNPazKS211HFC/VJozKkbEH+8pcEj/AGl9TWpc+GdOuru5uZBNuuvK+0IspCyiP7oYDqOuR0OSDkGlk8M6dLJFIyyBo7z7apWQr+898dV4HynjgHtQBDpmuPf69fWYt1FnCB9nulbImZTslX6owAPbmoT4wsmvdVtI7W6lbTQBIYgh8yQ4AjUbs7ySANwUE5wTg4uWXhjStNuILiytlt5oY2i3xgBpFbBO84yxyoOTznvyaZL4V06ee4ml8yR5wclyG25ZXwCRkjcikKcqOmMcUAZt548tLLRv7Sl0zUdsazPcQrEjPbiIDcXw+MHK42k5DA9MkXz4m09EiZ/OAmkmRR5RYkxttI2jJOT0AznIqlrnguK98Mahpllcvby3NvNCshwF/eYyCAOF+UcADv6mrM/g/TrwDznuCg85kQSfKjSsGcgY5+YZGc4yfU0ART+NLC00t766s9RgMSs88LWjGSBV2lmfbkBQrBuvIBxk8U6XxVpryskSO8cUixpcNE3kM5kEZVXCn5lJxjHXIzw2LB8Jaa2nXli3meTdwzQyhdqDbIqq2AoAHCDt6nqTSDwnZqoiFxdi2WUzLbrLhA5kEhPAycsM8k4ycYqQGR+K9MklmVEujsG5D9kkHnEOIzsyPm+YqMjjkYJFaWl6pY61Zm6syzxiR4m8yJkZXRirKQwBBBBFZ934fhiskNmrtPbhvJUyYzulSRucHndGO2Kd4W0ObRdLMFxdmeV555pNv3d0krSHqMkjdj8Ogp7gbL21vIVZ4ImKvvUsgOG9R7+9I9pbSpskt4nXfv2sgI3Zzn6571LnmloQERt4WVlaGMqwYMCoIIPXP170wWdqsZjW2hEZXaVEYwRgDGPTAA/AVPnmkI5pO/QDKt9At7bVbjUA00ks6lWWR9ygEgkDPOOBwScdBgcVONH04Qxw/wBn2vlxMWjTyVwp9QMcGr+aSk+gGeNE0wSSSLp1qHlj8uRhEuXX+6eOR7Gi30qCCe5nYGWa4kV3eUKT8uNijAHC4498nqa0KKTbAKO1Heil0GL2opKKpiF7UCjtSUAOozSZpKdwHUh60ZpDSb0AKKKKV7oYUHpQaD0qb6WAO1JR2oHSpaSGFN2/Nupw5opIBp+9k9KXtQVDU4datXYgFL2oHWg1ohMAMGlo7UVQBRRRQBj+Hf8AkHLWxWP4dOdNQ1sUPcb3CiiigQUUUUAFFFFABRRRQAUUUUAFFFFABRRRQAUUUUAc/q0Gr/2i0un2tnMj2phUzylQjk5yw2ncvTpz1qhB4TltreKNb27fyJrbaBOVSVI1iDF16Ena36V19FAHL+J9B1DVntZrW4h/0eeCRIpIz8hWZGZw24chFIAx03DPzVH4k0zVtSQPYpJBeJBNDbXEV20YhdmTa7qDh1+XJUg9MYOSa6yjFAHOa1DP9rs3WxS+cWtxEiuuU81lUru4IUMFdSf9rHese00fVre6t9VexkmvUkJljaWNFceUyKI1BKoqk4wcnDMcseD3WBS4oAwdP0hrOXTZGt4BNBYm3mkiUDJxHgDPOPkOM9KqWOh3FvbW1n5McNqmoz3MkceADHvdogAuMHJRv+A4PWupoxQB55feDLu68B+I9HWwshNdXNxJYxBUCIGOEI4wpx7cZNbOu+HpNW03XkkginmubUwWaShSFwhKnnod7tz7CuqoxQByF/pF43iFbiC3uHDXUUxmMqGCONVAYFDlmc/NjA44O4dDHa6Tqn/CEWdtNH9ouYrlbj7PIQuYln8xYsk4yqbVGeMqM4Fdnis7XL59L0HUL+NBJJbW0kyoejFVLAHH0oA4i40zxPc+IRqf2G5+zRX1tcLC72yTsipcK65jIDKpkjIV2PGTnJxVVfDnib+2Ybm4tZ5NPNtZpdW0d0qvKyQTBgDuH3ZHQ5yM4yM4rpzrF5p2tGym+03B+zb1eSJFimffGvyFMsADJyCp7YPBzNfeJrvT7OWebTYx5UUkzgzlcqhT7uUBOQ56gcrjpyADm9F8P6/ZvoEVxBOv2W3s42linGIVSICSNgJBuG8HOEYHcpz8o22p7LX5dA8O2kOmXcNxYFPtBa5iAbFrKhwQ5yN7J+YPY415fEV5c2159ltUgVXkgiuZt5RXSYRbnGFGM5bAbovUZpb271TS7hUW5S9MiRYWVVjKMZkRiWA+6Q/A2kjaeWzgAGBPoOuWsHk28NxJZfaVlkjM7SyOfIGSCZkP+szn5vvfNjFXrGy1uPxJpjypdvbxQgXEs05x/qQvGJCrfODkFM5+bdjAMyeMwrzCSzl82ORYfKjLSh38+aJtu1Cx4hZunTjGam07xbc6rcTW8GjTxSwRxvMt0xhZQ8kiA7Sucfui2TglWHGeKAJV8D6Omo2t8I5RNbbfLIfjiRpAT6nLt+BxTtf0p7vXPDd7FAzmzv3eVw3CRm3mGSM/3ig6Z5qvb+KrkT6XbX9ikZvViVZ1kYI7sjMQhZQDjb90kN1wDioLS/8AGH9sQQXOnwiyZ3Elw7KpVRcOFwAeSYVQ/V89ttAGlYWEdrqN/qr2LRzSyi3jARcrCCBnjsWLOT1xjPSqHh2yubfUk+0WMkU0KXKXN0UVROzyhlII+9kKW9s44ORS+LfGdv4dkt7X7RZRXUjxswupljCwmQK7AEjJxnHYAFjwMHZ1m+u7GO2ktooHjkuoYpmlcgqryIhwAOT83cjHXnpQByEkV9dWUkF5YmW9a+vUluXgMwt4zJhCsYzljF5e0nGADknlTYsNCuTrEEeLhES4laa4O4NNbtCERBIMEMCV4HI8s+1dNqN1c297Bb2cCTTSxyzsrPs3BAAFB7Es6DODgZ46Vg6fq2vatZRJY6hpMk7ySOl8bGT7PJEqpwieblvnfG8MQQpwOlAEGl6BcQ+EbGCVL0XFpqzTLH9okBKG+L5f5v3g2HPz59am1CzDatd6lqOl3F7bSJJbxW6weaxVQoTAHTJM+GOOHAJFVrjxfqdpZwa08Nm2myRrutyWSRW+zefu8wsRjPy428A5zxiobjx7d6Npd62pRRXd5BMoRYLZrfeggM75jkcsuESQBs4JxxwaAKyxaxo99aXUum3eo3cBV5Y0hLYjWyAykg6s0qldpJHz/d6NXR2WiPY69pzAXBRdMmink85ynmboegJwrHDnIxnmsmTxR4kN4dKgtrVtQ3QStcrZyywwwSxzMNyK+4kNDsySoO8cDpVvUfFV9DbCa1n0z7NDZxTXWoTq3kxmRWZXC7wxX5ANuc/vlOflIIBT0OybTYY4bvz4rxvEFwbETyMZJIi7ZIJOWBhDNk56Z6810Pi6C+udDkjsidxyHAUt/CwU4HJAYozAZyqkYPQ1I9ZvJ9R04y2sEQGyK4E0Eu9ZHjVhtbbtTBbBDctnGRgbrMHiQXng06zbxjz2Voo4myA1wHMQTPoZRt/GgDN8MW+pWdxqlzNHcWumMmYbaUmSUShpCzj5QSCnl4AzyOKx7XRHTULa6nsZotNmkRbjTktpHRFSGbbJJ8oDuzMNxCnBCct96uk8R6lrunXOkwae2ng39wLXfcRO2x/KkcthXGV/d4x75zST+JprLWVtJkhdJLqK0jAV0LuyB2YOQUOFLHZkHCHknAIAzQdPvLaLSbm7lvxKNMKSwSyFhG2YyMjn95jIzk5waj8K2E9vLeah5E1vDNbxRx2JRg3ybsyOzYUyNuwccfKMk0+88ZjT9EsdUuLB/KuFmd0R8tGsaO4wMDcW2AAcfe60l74x/s2S8guILZri3tDcvEk5OzlAEJ28539QD0xgcZAMrRLS5spLYQ27OHihDT/YnglOJogfPByJJMbjvBGMMfQ1csJ/ElyJhPdXMTzOnCwcwAzKDtDQgcIWBJZ+FBB7mzqnjUaSlpLc6fIIZpzHI7CRPKRY2kaTDxjICoTx/wDWotfGX25FaCyDpJPdxBld3BEEojDDZGx+bIPbHqaAM22uvFMelsJrm9klmijJkmgSNoCZirEYjxny/mOVbGMgBeKZY3niy4vka5mnNvCLXCRWeFuN91Ijli8YbKxCNjt2gH5hhTg9x9qIsPtTptIj8wrkjHGccgH8xXMXnj+0h8OTatb2b3PlWn2iSHLJyCg2BiuCfn6j29eACx4Zv9VuNRvodRM8qpho5DBtjGS3yrlVYYAGVYEj+8wPGLq0viSzg0G6t4hdfZ4pZEtokkDyMLSTasnODlsDGOuO9dJH4jD3S2jWrfa/t8lo0Yf7qqu/zCcdPLKNj1cD3M/h3Xk8Q2VzcLaTWxguZLYxzFd25Dg5wSBz2yelAHFJ4s1o6QrCdyZLvy4bhFRvMOz/AFe7ZtJ34ACqzH7uAQTVTxFrN+3hXU9QTVp7MyW8jxeU52yM1nAyhT1HJZhjphq7HWPFS6Sl/LJFapBassQe6vVt/OmKb/LTcME7SCMkZJ7YJrQk1eU6zJpcFi7SLam4WWRtkbncBsBAJyM8nH584AMDUtbvtLJt7rVobdEkdPtssA2u4iiZI8DuzSOcD5iEwDnk5GoeO7u1vNaiW+tRLbWk7RRTosZWZNuBsyXwRvb5sEryBgZPXab4iW806/1K5jtoLGzMii4inaVXEf8ArGHyLwpBXpyVb2zOfEWnfOFNy0kbMhjSzmeRSFVj8oTP3WXB75AHJoAw4te1GPxlHowu7efaVWaF1UP5fk7jMAHLcyEDlQuOAciqU+q2i+KNZiXWJDrSX8Mdjp41BwHTyYGI8ndtKkmTLbeOeeK686taR2l9fSkJb2YLPLnIKCNX3fkaxb/xpHpUlu+r6bNYWkhWN7iZlHluYmkIx/EFVcMwyATxkAkAHNL49axFtBPe29qTdz+YblwVaM3rxcNLID8qqWIG4Ljoq4BuQeMtTuLlrW3v9KluD5QkhWFi9m73KRGOQeYCWAY5HB3A9qv3Xi7TP7E1S9v9MYyafaLdG2MfmFopULoc7cDO1lPYFDk4wTfsrHTNI8RrDDBevdagryl55pJUjClTtQuSFGWB2r6DsBgAwP8AhPNTjguQ1tbtNaeYAmCDfMl21vsj5+VvkUkfNgyp/wACZc+MdUnivEjurO0a3vrZWcR+Yohe78k/MJPTg7gjAq+FGdw27bXBc6lFGPDUwtkuXX7dmIrGzH5XAzvG/wCU9ON6574hsddgnj1b7b4ZfT5Ypo4pUkML/aZnIKJlGILZdM56b6TAfB4inOpWdqdQ0yEmCAtaT7jcTl0ZiyfNwOOPlbOxs4xmtDwzrsl/aMuovCl55vlrGqhd37tJMKN7hvlbdlWPBHvUN5rukWmn3mrTWDf8S2UW4M0ccD5YKflaUqFXEnUlRjNW9GurGZxbJpv9nzJGtwkTiLO18jcvlsw7EHB9PWi4GNqeu6xD43tYLSBn0qB0t7tgpKl5RkEt0BT9zweolb0BpvgnV77UdXvYrq6eaOLS9NlVGOcPIkhdvqxA/KuzNrE24lFO4gsMDBIxyfXoPyFJDZ28JZo4UjZlCkooUlR0HHYdvSgDzzRb7VU0azvJJ9Ud73SPtLPcTo6tITF80YGSo/eHHsenFWW8V6pdqyW9zpayySkQRI7M8YF2kIEvJJDfNnAGCGA+7k9ybG1MQi8iPywnlhdowF44HoOB+QrM0/wvYabfXF3G0kskzM/7/a20s4c4OMn5gMbicYAGAKQGDP4h1qGRmVbZzFb3oMQUgTSxzRohG45H3/u574z0p1/4k1CbwJqWpW0qQ39vI0QMSEFWDhcFZVAVsHkHK56Ejmurk0qwuAwms4JM7s741b72N3Ud8DNCaZYx2rWqWkK27ElohGoQknJyMY60MDjF8TatZzz2rwXTzveR2sMd8sbSR5heQswtwQyEJwBk5JzgYqS78cvYtBdXNqn2F7Xzi0Zd2Z/JMxRCFK7to4VihIOc9Aewl06znZmmtoZC5UsWQHJHQ/Udj2pg0jTlnSZbG282MBUk8pdygAqADjjgkfQ0roDlbHxZql5PbWSWlp9smuAhLu8aqhiMmcFd2flx0AIIINI/jS6lW2S1trZnndYRJ5kkgWYRmSVCiKWO0bR9S2cbeetg0uytirQWkERVt42RgYbGM/XHH0pkmjadLF5T2Nq0fmGXaYFI3nq2MdTk89eadwOci8TX17qujGCO2j0+6uFikIlLSEtatOFxtxjG3oc9+hxXYAg9Ko/2Npy3aXQsbYXEf3JfJXevG3g4yODj6cVdjjSKNY41CoowFAwAPSpuA8dKWm5pRTTASlpDSjpSVrgJRWNrGvSaVPbwQ6TqGoyTK7gWaxnYFKjJ3uv94dM1Y0/WbXUbC3vIyYlncxiOYbXV1JDIR/eBVgQPQ9aNRmjRUPnDeqllBYZAJ6in+YC23IDAZweuKWtgH0VQv9YsNMktoru7hhmupBFbxO3zysSBhV6t1GcdOpwKuhiRnilbQY40lU73U7exltIp2ZZLuXyYVEbPubBP8IOBgE5OAKiv9atNNmhhufPMswZo44LaSZiFxk4RWIHzD86TTT0A0eKKjhmWeJJFDBWAIDKVPIzyDyPxqSk2Avak6daM80HmnsAo606mA5p9aRYmFFFFWIKKKKAMjw6P+JYla9ZHhw50pK16HuN7hRRRQIKKKKACiiigAooooAKKKKACiiigAooooAKKKKACiiigAooooAKKKKACiiigAooooAKayh1KkAgjBBp1FAGbHoWmQrKkenWarKhR1FumGU9QeORx0py6RYJB5C2FqIMMPKEKhcMQW4xjkgE/StCigCgdJsRJNMtja+dMCJH8lcyA4yCcZIOB19KhTw7pEdpLarplr9nlILxmNSHwQRkY5wQMentWrRQBgv4T0x2u1eANb3EEdv8AZwAqIqM7ArgAhtzsc5znpUsXhfR4ru1uY9OgSa1TZE6jBA5IBx97BJIznBYkckk7NFAGNB4X0e31CC9isUSeBCkZDHCj/dzjIzgHGQMgcVs4oooAq3thb38HlXEQdNyOAezKwZTx6EA/hUR0q2aIxMjFDOLggux+cMHB6/3gDjpx0q/RQBl6rosGrhVuN+wxyQyqrFfMikXDISMEDhTkcgqKoyeC9Hl09LCRb54ElMqltRuC4JXYRvL7tpXgpnb14roqKAMGbwfo1zdvPPZmQPE0RiMr+UqlPLJWPO1W2fJuAB28ZpdP8KaZpyyiOKaYzB1ma6uJJ2kVgoKsXYkjCKAOw+prdooA51PBumpBDEpu0aGTzIpVu5PMT935eA27ONvGOn480s/g7S57SO2Vbq3SOZZ1a3uXjZXWIRA7gc8IAPwFdDRQBinw7a/aobgy3bNDsIV7l2R2RSqs65wzYPJPUgE5IBC2Hh+zstKsrFIy0VpIJlGcbpMlix9fmJbHrWzRQBRu9Mt764sprhCzWU/2iEhsYfYyZ9/lduPemT6PbXLq0qMStwlyCHI+dQAD+QHFaNFAGEvhew8mW3lRp7V1mVbefDIglJLgcZwckYzwDgYHFMn8J2l2Qbq4u5yLdrZPMkB2IWRjwBgnKKckE8V0FFAGPJoEVxc2dxeXE91JZytLCZQgALRtGchVGQVc9aisfC1npkUcdhLPbCIzbShU4ErBmGGB4yox6YrdooAxpLDV3m2HULRrNjhkazbzCnQjeJAuffbj2pmoeF7DU9F/sq480232b7LhXw2z5T19fkWtyigDJi8P2cXiGTW1803ckPksC+UAyMkL2Y7UBPooFRWmiS6TBcR6XcpGbm7lu5TcRGX5pG3MFwy45+tbdFAHNX3hQapb30N1f3CLfIUukt1RY5MpsyA6sVO0AZB7DvWr/Zif2mt9uk8xYDAFyNu0kHPrnI/+tWhRQBiXWhK+gSaXbuyR/ZWt1XcEDZUgZIGVI65XH9KraXoN4i3U2pXDvcztIMpKr7VZI14IjQZzGDwoHJ69a6SigDHudBiuNF1HTPNkEd9CYnbjIBjEeR+C5+tZzeEzf3c95qN08pvLYW9zbEK8SoUw6RlhuVWJbJGCeM9BjqaKAORbwJbyaRq9jLezvJqdqlnJcEKGWJFKooAGONzc45zW1f6W9zcR3cM7w3EMEsUZCqwBcD5sHqRtBweDWpRQBgReHJLeWFIdQdbJPJZ4DGpZ2jAAO/qM7UJGP4T6mpLfw9HBbWkBmdxDePeOSB++kYuxz6AO+4Y/uituikBhXehTOt29rdxxTT3K3P76ASx5EaptZSQSPlzkFTnvjIMGg+G/7Hu0w7NBb23kRFmyXLuZJGI7DJAC9BgjpiukxmjFC0AKKKKYBRRRSABRRRSAbRRRUDFBpKKKGxAaKKKOowNL2pDRmmtwCiilAoSEc7rGhSazrVo7XF/aQ28Ev721ufK3MzIQp2nJ+6TyMfnXI+KfCF3GsVjpGjzXNounTW6SK8LyNLIxZhI07fKCcHeqsxJPTivT6TFDlYDxvxAhi0S+0+50dLjUJkskSfzLd5IG2xjyWBfzM7g5AUEHzPTJrZ0vw5rEPiaI3sN5NNHqM1zJegQLF5bBiuH2mUnDKmztjqAFz6E+nWcl0l09tC1wnCymMF1HoDjIqwFApt3QzN1q0NzaQeXCJJUurdxwMqomQsR+AJ/CqHjOyuL7Roo4LNr2NLqGW5tUIBmiVwWUZIB7HBPOCO9dEVzxQRx3qE2gPPYtDmudZ0i7TRGtrFdXkuVhkjQGGL7LtDFckLmVA2B3IOAa0PGWmpe3Fk0+m6zdxxxyhDpV0YmDkoQGwy9dowSSARzjv2QUDHtQVBo5ru4zN0KK/i0OwTVGDX626C4IbOZNozyOvPetKjvikIqdAF4pMn0o7mlob7AA4OKd2pvQ/WnCtIiYtFJnnFLWggooooAx/Dg/4lMdbArI8Of8giP8a1xQwYUUUUAFFFFABRRRQAUUUUAFFFFABRRRQAUUUUAFFFFABRRRQAUUUUAFFFFABRRRQAUUUUAFFFFABRRRQAUUUUAFFFFABRRRQAUUUUAFFFFABRRRQAUUUUAFFFFABRRRQAUUUUAFFFFABRRRQAUUUUAFFFFABRRRQAUUUUAFFFFABRRRQAUUUUmAUUUUIAo70UUMAPSkFLRSASkpaQ0nsMKKXFJUMAooooe4wo7UUUIApR0pKXpVLQTEoooo0BBRRRS2GFFFFLoAUCkpalAJRRQBzQAUtJRnmjYAzzilpO9OArSDuSwA5paTPNLWgBRRRQBkeHB/xJ4vxrXFZHhz/kDxfjWuKGDCiiigAooooAKKKKACiiigAooooAKKKKACiiigAooooAKKKKACiiigAooooAKKKKACiiigAooooAKKKKACiiigAooooAKKKKACiiigAooooAKKKKACiiigAooooAKKKKACiiigAooooAKKKKACiiigAooooAKKKKACiiigAooooAKKKKACiiigAooooAKKKKAA0lLSYqWAmKKWjFSwEFHelAoPWhrQBMUYp1JTaQCUopMU6kkA2inYoxRYY2loxS4p2ENpD6UpoAqWlcdwoxRRRYAoooqAEpM80tJjLVAxDkH2pR0o70op21AAeaWiitIiHUUUVsIKKKKAMnw4P+JLB9DWsKyvDv8AyBLf6GtUUMGFFFFABRRRQAUUUUAFFFFABRRRQAUUUUAFFFFACDPcYpaKKACiiigAooooAKKKKACiiigAooooAKKKKACiiigAooooAKKKKACiiigAooooAKKKKACiiigAooooAKKKKACiiigAooooAKKKKACiiigAooooAKKKKACiiigAooooAKKKKACiiigAooooAKKKKACiiigAoooosAlJilpRUAApKWimAUnFB4pKGAvFLSYpaACikpRQAUUUUANop1IetJoBKKXFFTYY2looqRiUUZ5xSd8VHUB1JR3o71bAKUdaaPvGnAc1URMdRRRWogooooAyvDv/ACA7f6GtUVleHR/xI7b/AHa1aGDCiiigAooooAKKKKACiiigAooooAKKKKACiiigAooooAKKKKACiiigAooooAKKKKACiiigAooooAKKKKACiiigAooooAKKKKACiiigAooooAKKKKACkGe9LRQAUUUUAFFFFABRRRQAUUUUAFFFFABRRRQAUUUUAFFFFABRRRQAUUUUAFFFFABRRRSAKKKKYBRRRSYBRQaQUgDHNLRSE0ALSUdqQUALRmjFGKQBmlpKXtTQDe9OoxR0oWgCGjBozRSAADQaM0UXuAneloIpKAA0ClPSkqJXuNCUdTS0g9am1hi0nejNKKb1AKUUlKBWidtBMWiiirEFFFFAGZoAxotrj+7WnWboP/IDsz6xg1pUPcAooooAKKKKACiiigAooooAKKKKACiiigAooooAKKKKACiiigAooooAKKKKACiiigAooooAKKKKACiiigAooooAKKKKACiiigAooooAKKKKACiiigAooooAKKKKACiiigAooooATIziloxRQAUUUUAFFFFABRRRQAUUUUAFFFFABRRRQAUUUUAFFFFIAooopgFIetLRSYCDtS0UUgCkpaKbQCdqSnU0ipdwFyKOtJSimAhpRQRRQtwDvQaU0mKOoCCloAxQRSsACg0UhoABQaB1pTR0ATNFFFZ31GNoFLihRU7sYUd6QZzg0uKp9wFowfWilFXDUTFooorQQUUUUAZfh1t3h7Tz/wBMFH6VqVwnhvxppyaPbW7LM7RLsZ4wrLwT3B9q3F8YaYc589frET/Kk2kOzN+iuePjLSwMgXB+kRqNvG+mqcCC8bjORGP8aOZBZnS0VzB8c6WOsV1/37H+NJ/wnemdoLw/SNf/AIqi6CzOoorlv+E803IH2W8/74T/AOKpP+E7sd+37Bf4xndtjx/6Hmi6CzOqorl/+E60/P8Ax6Xv12p/8VSf8J1YYz9jvfptT/4qi6CzOporlv8AhO7DnFlff98x/wDxdH/Cd2BGfsN9/wB8p/8AF0XQWZ1NFcsfHVlx/wAS+/5/2Y//AIugeObIj/jwvvyj/wDi6OZBZnU0Vy6+OLQ/8w3UB9RF/wDF04eNLUgf8S+9yfUxD/2pRzILM6aiubHjG3b7un3f4vCP/alPHiuJullN7/vYf/i6LoLM6GiuePipO1jKef8AntD/APF0v/CUKfu2Ex/7axf/ABdF0FmdBRWB/wAJNx/yD5vwliP/ALNTW8Tvzs0udvrLGP5MaLoLM6GiudXxNOxx/ZUn4TLmph4iY4xptwf+Bx//ABVFwsblFYi6/K3/ADDZh/20T/Gj+3Zz002Q/SVP8aLhY26Kxf7cnx/yDZf+/qf40DW7ntpcp/7bJ/jRcLG1RWJ/bd2eBpTn/tun+NKNYvun9kSE/wDXeP8AxouFjaorGGr3x/5hLDn/AJ+Y/wDGnf2nqB6aV+dylFwsa9FZK3+pFv8AkEnb6/aEp/27Uf8AoEt+M6UwsadFZv2zUv8AoF49vPWgXupd9KP/AH/WgRpUVmG+1Af8wvH1uFFIb7UMf8gz87haVwsalFZJ1DUgf+QYn0+0rn+VIdR1LtpaDPTN0v8AhRcdjXorJ/tDUcY/s+HP/X0P/iaX7dqn/QPtcf8AX3/9hTCxq0Vm/a9TPSwtj/29n/4ik+1ar/0D7YfW6P8A8RRcVjTorL+2arzjTrYnti7/APsKT7brH/QKg/C7/wDsKLjsatFZP23WP+gTCP8At7H/AMTQb3WAONIiP0ux/wDE0XCxrUVkfbtaI/5A0I/7fB/8TQL3Wuh0mAcf8/n/ANhSuKxr0Vk/a9Zxzptt/wCBZH/slH2vWCf+QZb/APgX/wDYU7jsa1FZBvdZ7aTD/wCBY/8Aiab9u1v/AKA8X/gUP8KVwsbNFY327W+2kQ/+BQ/wpRea2eumW4/7eP8A61F0FjYorIF1rfH/ABL7f/v/AP8A1qDc62f+YfbD/t4P/wATRcLGvRWP9o13/nxtf+/5/wAKUXOt/wDQPtf/AAIP+FFwsa9FZH2jXP8Anwtf+/5/wo+0a5/z4Wv/AH+P+FFxGvRWR9o1z/nxtf8Av8f8KQ3Guj/lxtT/ANtj/hRcDYorENzr+eNOtcf9d/8A61NN14hBz/Z1sfbz6LjsbtFYYu/EB4OnWgP/AF3P+FP+067jmzswf+ux/wAKLhY2aKxftOvf9A61/wC/5/wo+06/n/kHWmP+u5/wouFjaorDNz4ix/yDrPP/AF3P+FAuvEX/AEDLQ/8Abwf8KLhY3KKxBdeIe+m2n/gQf8KQ3XiEH/kG2f8A4EH/AOJpNhY3KKw/tXiD/oHWf/gQf/iaBceISf8AjxsgP+uzH+lK4WNzIpO9Ywn1/P8Ax52Pt++b/Cjzdf4Jt7Ae3mOf6UXCxtUhrH87XO8Nj+DSf/E0faNa5/c2X5yf/E0OWgWNiisfz9bI+5Yj8JP8KPN1w9Fsf++ZP8KVwsbA60uaxhJrhP8Ay4f98SU4PrQ6myPuIpP5Zp3Cxr0hrIL6z2ez/GCT/Gk8zWs/fssf9cZP8aOYLGuOtOzWKZNc7NYn/thL/jTDL4g7HTz/ANsZf8aVwsbmaOtYXm+Ij2078Y5aTzfEnQLpv/fElLm8h8pu4orC8zxN2TTPyko3+JDyf7NHsUko5uyDlN2isQHxLj/WaXn/AK5S/wCNBPiMdZNM/wC/Mv8AjQBtdqBWE3/CS4z5ulgY7wS//FU1m8SqoPm6Z9BbzH/2ap6hY3+9LXN+f4k/566dn1+xT/8AxVH2nxEq48/Tt3/XjP8A/FVTHY6QdadXM/a/EGeLjTvf/Q5//iqPtPiPdj7RpmT2NnOD/wChVexLR0pYA4zzS1nWCagwD380DN2EETIP/HiSa0aaEFFFJmmB4Z4H/wCQY/8AvH+ZrppOgoorCRrHcib+tMNFFSURHr+NB6iiigaFoX7p+tFFAMkHQU7vRRQIctP7UUUDFXrUyUUUgJkqdeh+goopgWV6VZTqtFFNEMuxdRVhetFFMksL1FS0UVS3Ex3an9qKKtCF70d6KKYBRRRQAdqQd6KKAFooopANbqKcOlFFNAL2pveiimIO9FFFSAClPQ0UUDI27VEOv40UUMCPvSN1ooqWMV/9T+FRRfeFFFIENk+9TD9yiigGPi+4al/hFFFAIilp8H3B9aKKBky96Q0UUhMB2pw70UUEiNUB60UUDQg60NRRTW4yI0DpRRTEVm6ig9BRRQgG9xR2P1oopslDG6UR/eP0NFFMotQf8fkf/XOP+Yq9H92L/dT+lFFAixD0P1/oKlooqkIXtSDvRRQAtFFFACHpQKKKACloooGFB7UUUAIaKKKBC9qKKKACjvRRQAneloooGIKXtRRQAHpSUUUCD/CloooAKB1oooAT1rhfHn/H5Zf9c3/mtFFDA5AdaXvRRSQxsv8AqmrEb7x+tFF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graphicFrame>
        <p:nvGraphicFramePr>
          <p:cNvPr id="184325" name="Object 5"/>
          <p:cNvGraphicFramePr>
            <a:graphicFrameLocks noChangeAspect="1"/>
          </p:cNvGraphicFramePr>
          <p:nvPr/>
        </p:nvGraphicFramePr>
        <p:xfrm>
          <a:off x="0" y="0"/>
          <a:ext cx="4788024" cy="6775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68" name="Acrobat Document" r:id="rId3" imgW="5667208" imgH="8019948" progId="AcroExch.Document.DC">
                  <p:embed/>
                </p:oleObj>
              </mc:Choice>
              <mc:Fallback>
                <p:oleObj name="Acrobat Document" r:id="rId3" imgW="5667208" imgH="8019948" progId="AcroExch.Document.DC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4788024" cy="67757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5004048" y="260648"/>
            <a:ext cx="29089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600" dirty="0" smtClean="0"/>
              <a:t>HC: 104654</a:t>
            </a:r>
          </a:p>
          <a:p>
            <a:r>
              <a:rPr lang="es-AR" sz="1600" dirty="0" smtClean="0"/>
              <a:t>ARV: </a:t>
            </a:r>
            <a:r>
              <a:rPr lang="es-AR" sz="1600" b="1" dirty="0" smtClean="0"/>
              <a:t>3TC/AZT, NVP</a:t>
            </a:r>
          </a:p>
          <a:p>
            <a:r>
              <a:rPr lang="es-AR" sz="1600" dirty="0" smtClean="0"/>
              <a:t>NAIVE A IP</a:t>
            </a:r>
          </a:p>
          <a:p>
            <a:r>
              <a:rPr lang="es-AR" sz="1600" dirty="0" smtClean="0"/>
              <a:t>MAR: 74V, 184V,  103N, </a:t>
            </a:r>
            <a:r>
              <a:rPr lang="es-AR" sz="1600" b="1" dirty="0" smtClean="0">
                <a:solidFill>
                  <a:srgbClr val="FF0000"/>
                </a:solidFill>
              </a:rPr>
              <a:t>100I</a:t>
            </a:r>
          </a:p>
          <a:p>
            <a:endParaRPr lang="es-AR" sz="1600" dirty="0"/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4932040" y="1744214"/>
          <a:ext cx="4032448" cy="1900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1008112"/>
                <a:gridCol w="1008112"/>
                <a:gridCol w="1008112"/>
              </a:tblGrid>
              <a:tr h="380162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HIV/DB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ANRS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REGA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TDF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AZT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XTC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ETR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I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7 Rectángulo redondeado"/>
          <p:cNvSpPr/>
          <p:nvPr/>
        </p:nvSpPr>
        <p:spPr>
          <a:xfrm>
            <a:off x="4644008" y="3212976"/>
            <a:ext cx="4499992" cy="576064"/>
          </a:xfrm>
          <a:prstGeom prst="roundRect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2273" name="Object 1"/>
          <p:cNvGraphicFramePr>
            <a:graphicFrameLocks noChangeAspect="1"/>
          </p:cNvGraphicFramePr>
          <p:nvPr/>
        </p:nvGraphicFramePr>
        <p:xfrm>
          <a:off x="0" y="0"/>
          <a:ext cx="4846141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75" name="Acrobat Document" r:id="rId3" imgW="5667208" imgH="8019948" progId="AcroExch.Document.DC">
                  <p:embed/>
                </p:oleObj>
              </mc:Choice>
              <mc:Fallback>
                <p:oleObj name="Acrobat Document" r:id="rId3" imgW="5667208" imgH="8019948" progId="AcroExch.Document.DC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4846141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5004048" y="188640"/>
            <a:ext cx="35954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600" dirty="0" smtClean="0"/>
              <a:t>HC: 65327</a:t>
            </a:r>
          </a:p>
          <a:p>
            <a:r>
              <a:rPr lang="es-AR" sz="1600" dirty="0" smtClean="0"/>
              <a:t>ARV: 3TC/AZT, EFV</a:t>
            </a:r>
          </a:p>
          <a:p>
            <a:r>
              <a:rPr lang="es-AR" sz="1600" dirty="0" smtClean="0"/>
              <a:t>NAIVE a IP</a:t>
            </a:r>
          </a:p>
          <a:p>
            <a:r>
              <a:rPr lang="es-AR" sz="1600" dirty="0" smtClean="0"/>
              <a:t>MAR: 184V, M41L, 215Y, 103N, </a:t>
            </a:r>
            <a:r>
              <a:rPr lang="es-AR" sz="1600" b="1" dirty="0" smtClean="0">
                <a:solidFill>
                  <a:srgbClr val="FF0000"/>
                </a:solidFill>
              </a:rPr>
              <a:t>101P</a:t>
            </a:r>
          </a:p>
          <a:p>
            <a:endParaRPr lang="es-AR" sz="1600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4932040" y="1600198"/>
          <a:ext cx="4032448" cy="1900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1008112"/>
                <a:gridCol w="1008112"/>
                <a:gridCol w="1008112"/>
              </a:tblGrid>
              <a:tr h="380162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HIV/DB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ANRS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REGA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TDF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AZT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I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XTC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ETR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I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6 Rectángulo redondeado"/>
          <p:cNvSpPr/>
          <p:nvPr/>
        </p:nvSpPr>
        <p:spPr>
          <a:xfrm>
            <a:off x="4644008" y="3068960"/>
            <a:ext cx="4499992" cy="576064"/>
          </a:xfrm>
          <a:prstGeom prst="roundRect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AutoShape 2" descr="data:image/jpeg;base64,/9j/4AAQSkZJRgABAQEAZABkAAD/2wBDAAgGBgcGBQgHBwcJCQgKDBQNDAsLDBkSEw8UHRofHh0aHBwgJC4nICIsIxwcKDcpLDAxNDQ0Hyc5PTgyPC4zNDL/2wBDAQkJCQwLDBgNDRgyIRwhMjIyMjIyMjIyMjIyMjIyMjIyMjIyMjIyMjIyMjIyMjIyMjIyMjIyMjIyMjIyMjIyMjL/wAARCARxAz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nNE8Frqy+Ywc5z0rpI/hRHIBhX/X/ABrpPASKLUcD/JNelWyLt6Co17ladjxkfCKM87X/AFpw+EMf91vyr24KMdBRgelGvcenY8TX4QxejflTh8IIv7rf9817XRRbzDTseLj4Qw5+435U4fCGHP3G/KvZh1pcCi3cL9jxv/hUFt/zzP5VIvwhth/yyP5V7CKcBmiyFzHkA+EVp3gz+FTL8JbEDm3B/CvWdopGGKfKHMeaaV8LNOg1KGaWBTHGwYj1xXpijaoAGAO1IoGKdTQm7hRRRTEFFFFABRRRQAUUUUAFFFFABRRRQAUUUUAFFFFABRRRQAUUUUAFFFFABRRRQAUUUUAFFFFABRRRQAUUUhzjjGfegBaKKKACiiigAooooAKKKKACiiigAooooAKKKKACiiigAooooAKKKKACiiigAooooAKKKKACiiigAooooAKKKKACiiigAooooAKKKKACiiigAooooAKKKKACiiigAooooATNFGOaQ1IC5ozSUUrsBc0hooo1AKUUYpapAFFFFMDyjwGuLUH3/qa9Itvu15t4E/49B/nua9ItjxUlFsdKKB0ooAKKKKAFHWlpB1paAFpR0pKM07EjqaOTSk0AUwFooooAKKKKACiiigAooooAKKKKACiiigAooooAKKKKACiiigAooooAKKKKACiiigAooooAKKKKACiiigAooooAKKKKACiiigAooooAKKKKACiiigAooooAKKKKACiiigAooooAKKKKACiiigAooooAKKKKACiiigAooooAKKKKACiiigAooooAKKKKACiiigAooooAKKKKACiiikAUUUh7UALRRRRcBDSU49KbUtDClFJQMilcBcUUZzRTELnnFFJjnNLVgFFFFAHk/gT/AI9fx/qa9HtuleceBP8Aj0GK9HtulSUWx2paRaWgAopM0ooAUdaWkHWl70wClopCe3rTJADc3sKfSAYFLQAUUUUAFFFFABRRRQAUUUUAFFFFABRRRQAUUUUAFFFFABRRRQAUUUUAFFFFABRRRQAUUUUAFFFFABRRRQAUUUUAFFFFABRRRQAUUUUAFFFFABRRRQAUUUUAFFFFABRRRQAUUUUAFFFFABRRRQAUUUUAFFFFABRRRSAKKKKYBRRRQAUUUUAFFFFABRRRQAUUUUgCkNLRTAKKKKEAUGiipAKKKKACjNFNNDAXNJRRUvYYUUUUooAoooqhDh0oooqwCiiigDyjwKwNtxnGe/1Nei233a848B/8eo+v9TXo9twKkotr0p1IvSloAKKTNA6UAOHWlptLupoB2cUi8nNMJycVKuAMUyRaKTPuKUHIoAKKKTI9aAFopM+4paACijNGaACikzS5oAKKiS4ied4VkQyJgsgYEjPTI7VLQAUUZFFABRRSE0ALRRmkJoAWiiigAooooAKKKKACiiigAooooAKKKKACiiigAooooAKKKKACiiigAooooAKKKKACiiigAooooAKKKKACiiigAooooAKKKKACiiigAooooAKKKKACiiigAoo5ooAKKKKACiiigAooooAKKKKLAFFFFABRRRQAUUUUAFFFFKwBRRRRYApMUtFIBMUEZpaQmgBMUUE0UlYAopcUUWsAuaKb/EKdVIAooopgeSeA/wDj2/H+pr0i26CvNvAI/wBG/E/zNelWwwBUlFsdKKQHiloAKKKKAHZpjHApRWdreqRaNpNxfzfMsS8IDguTwFHuSQKaEZfjL7VD4V1jUIJ3jFtp11IgjJDGTy2CnIPQc/UkHI215W1kz/D6XX38Q38GombyooPtWxJDvGAq/e3YyeD29Bx6h4klkn+EeqzTEGWbRZWYgcFmhP8AU15Rb+D4bn4cHxLa5GoWk5eXjcrxKRkbegxnd0OcHNMRs+Jdb1W4+Evhi+muZUupdRMTyqxVpEVJwCx4zkKpPqea7zUZ5YvhDJOJHEo0YNvDfNnyuufWuG8X38/in4S6RqUMSl7C9Q3wjXCx7Y5I2bA6Ll1PHQH2q9f+P9Al+Fx05LljevYLZ+QYmyHChGycYAHJznntk8UwItK8XXHh74SpfGYy6hdXklvamUF/myevPOFRj+A9aseHvh5c6zpEOq65r+qG7vR56rbXGNqMNwDb1JzycgYA6DgZrHuPDGoXnwV06aGIieC5e+MITJeFi4GB64ZX9wKnXxN4O8UeDrG31y7ntLrTYFQIgc7yFADKVU7gducdetIDq9V0u68LfCzUrU6pc3dzEjOLl3YNy4IAySRgYHX1NcD4XttN1TRIL3VviL/Z148kga0kvkRkCuyrkM2eQAfxrT8PH/ixOr89ZHA74OUH8xXO+F7f4aS6BCfElxcjVC8nnLH9qCbd7bB8g2/c29KAOm+Ld3f2mpaBZafeXW6SBo8QSsGlJKqMYPU9j61d1DxlJrvwbuNSjlkhvI3hgmkVgD5gdNzDB6Ec/ifSoPiBJFN488ECJi0RmgdDyCVaePHXnpXNeO9DuPCWq6tBaxsNK1lFaMhidjpIrkcehzgEdHwDkUAb/wAQtTvrH4d+EpILueO4kjjMjpIQWxBk5IOTzzU3hnSdJOp6ZMPiTHeXQdJPsKXiFpG4OzbvJPcYxVH4lAr8PPB6YJPkoAP+2Iqz4Wh+F8er6ZJY3N02rh4xGrC62+ceO42HknrxQB6Fpfh65stV+2zXO4gFSIycOBkAkHnJBy3JyQDwBg8Z8bNRu7G20dbS7ktnkMxJWXYDjZ1OR0znk8c16uOleRfG5RLJoEOAGkM6hmGQMmIdO/X1H1FAF/4i+NdGm8Iyw6N4hsJ7ySWMKtneo0gGckgK2eg/Wsrx/qF3Z/CTwxPFd3Eczi3MkiSsHYfZnJy2cnnB/Cq3xE8CeHfDXhyO7022uEuZLlIVZ7hmCggk8E+imk+JUgh+DvhdWPISE4zyQLV84z9aYFnxVf33hvxF4Y12W7uH0+a2iE0CStu3KAJDt6NlXBAxyVPqK3vidrt3HpmnaTpLM15qco2eU+GKKV4DdiWKDJ4xnip/Gehrq3wyjZYGnubO2iuIQnLAqo3YH8WVLDHf64rifAv2rxd41sLy6JNto1lEhLHduKAheexLFnz/ALOOeyA9n022ex0q0tHkaaSCFI2cnJchQM8+uK4L4jSeLZftsOmEW2iwWDXU11G+1iU3F03A7gSAMAY75bBIFvxT4H1/Xdca903xZd6XAUVfs8TTBQQOT8kyjn/drQ1XTrjSfhTqtndXsl7cwaRcK9zJndIfLbk5JP6mgCv8Krme78H+bcTyTP8AaXG6Rix6DjJruK4L4RLjwUfe7l/pXe0PcAooooAKKKKACiiigAooooAKKKKACiiigAooooAKKKKACiiigAooooAKKKKACkxzmlooAKKKKACiiigAooooAKKKKACiiigAooooAKKKKACiiigAooooAKKKKACiiigAooooAKKKKACiiigAooooAKKKKACiiigAooooAKKKKQBRRRQAUUUmcUgE706m06iICGjFBpRyKLAJS0UU0AUUUUwPI/AGfs/4n+Zr0q36V5r4AObb8T/M16VbDgVJRaUcUtA6UuKAEpRRilpgISMVBcadaajB5V9aQXUOQ3lzxh1yO+DmpwNxwPxqYcCmSV5rK3nsXspLeKS2dPLaFkBQpjBUjpjHGKhttI0+zsGsbawtYbR926COJVjbd97KgY55zxV6igChZaNp+m2rWun2FraW7klooIVRWJ4JIAAJwBVKPwf4cgnE8WgaWsoOQwtEBBznI465FblFACY4xWHP4M8NXVy9xPoGmyTOxZ3a2QlieSTxya3aKAKJ0jT/AOzv7O+w2xsdu37N5S+XjOcbemM1nDwR4VBz/wAIzo2Qcg/YYs/+g1v0UAZtxoelXM1tcXWm2U0trjyJJIFJiwQRtJHy4IB49Kox3HhfxhCUV9L1mG3cZUhJ1RuQD3wTg/lWhrtk+o6Df2UaqzzwPGFY4DZGME+h6Vz99L4kntNb/shGgcadE2niZE+S5/eeYnPBHEXXIyx5x0ANy80bSL+CGC/02zuoYTiKOa3V1j442qRxwAOKqx+E/C9rKlxDoOkwyxMHSVLONSh7EEDisTSNA1Gx8M/2ebic7r6OT90ZYikRKGRQzyu/98klu5wOlPuNGvW0Sx0t472TThfSx3KJdOJja5k8v94G3kA+XnB3EYHIyCAdoGHHNUdQ0rTNUeKS/sLS6aDJia4gV/LJIyRkcdB09K5610a6lm8N3OqLLNcWcUwMiSMDGzhdoYKRuO0YJOeefeorea/Q6/D5sgttOjmSKczBjI0i+bgnOQYwUUZ9e/WgDotWstJvLIjV7W2ubaJvM23MQkVSMjOCD6nn3pLvRdGvrSG0vdOsri2hA8qGaBWWPAwNoIwOK43Q7LXBod99ma++zz21nLaia5ZpvNI3TnczFgDwPvY4OOOTsapo15c+IG1BTen7PLZ/Zgl0yR48wiYmMEKfkPO4E46Y4wAdWgjVREgChQAFAxgfSsWSTwz4PhDSPpWjR3DYBOy3WRh+WSKwdRM8HjrSdk155txqJRwJz5f2dbV22FAQPvnOcemTyuet1CF5YEEaF2E0TYBxwJFJ/TNAE9re2t9ax3NpPHPBIodJIm3KwPOQR1ouoYLy3lt7iNZIJUMckbjhlIwQQexBrk9a07WL7xnp88DyRWNoI5BJ8zK7FyJECoy7W2fxSB1w3yhSDuvR6W7eJdUaUTPa3tuFMizyoIcKq7AN23J5bcgUjkHPWgDa07T7HTbcW+n2kFrBksI4Iwi5PfAGKuVjeF7BdL8N6fYhJUaGEJIsjsxD4y3LckZJrZoAKKKKACiiigAooooAKKKKACiiigAooooAKKKKACiiigAooooAKKKKACiiigAooooAKKKKAEyM4paZ5S+YH53AEDn1xn+Qp9ABRRRQAUUUUAFFFFABRRRQAUUUUAFFFFABRRRQAUUU1EVAQoxk5PNADqKKKACiiigAooooAKKKKACiiigAooooAKKKKACiiigAooooAKKKKTAKQilopANFOpvU0tCQAaB0opaFuAUUUVQBRRRQB5J8P8fZ/wAT/M16VbdBXmvgAZt/xP8AM16Xaj5RUlFkUpBpKdQAUh6UtNGWYCqEx6Lhc9zXB6zq3ibWfFtzoHh67g02KxjV7q+liEvLAEKAQR0PQ4zg8jGD35OFzXmDXD+BfH2rXtxp15Jo+rNE7XUSGURMDklvQAu5x1xjANAja8P3ni/T/EDaRr0bajaNHvj1SGFUUNz8rYx6enUjk9tK28aaRdaFf6zHJMbOxlMU5MJDBgFOAOp+8ORXnXhSKX/hYemS6fY6xb6OwmWJr3efM2owLEnsSVxn1HfOM+21CXS/BviTw3caXqJ1Oe785US1Yr5ZVAWJAOAoj699y4zk4APQtR8UNPqHhebT9TNvY6k7ExtbFmnXKADO0lOp646jnineIviFo2kXNxpi3Mj36xPuaKIulu+Pl3nGBliq9+WAOM1yYt7gQ/DRTazYiRmk/dH5DmE/N6d+voar2d1FoH/CX6NqWjTNqWozytbbYi5ulfIUDCnCjJfP+23GRggHXaB42htvh9ba54lv1R3eZTI0YUybXYABV9hj8K0fD/jjSPFmmXM2kXDi5hjLSQSpiSM9sjkH8CRXmZsNQj8AeEr4W+oG3sri6e5jtoA0qBpyVcI4KnAU43Aj5ueK3dJjg1PxFqusadc6/fCLTpEN9cpFHBOxXAj2LEhJB5yMcpz2yAdd8P8AWL7X/B1nqN9N5tzI0qu+1VB2uyjgcdhUg1af/hYLaV/aUfkix877H5DbgdwG8vt247YznnpXnvgv4i2nhrwtaaTc6Frss8LSl3gtkKfNIzDG5wehHaum02X7f8WVv1gnjjn0EOBIuCNzxkA9s9eMnpQBdn+K/g+C4ghOqMXlJGBbyfKOeSNuQOD+XpWnr/jXQPDmnQ32pX6JDcJviCAs0i4ByAB05HPTketeb2lmYvgvrZW2JuJL0MymIk58yMA4xngD9KZqlrcaV4k8Pazetd6fp50qC3/tGKFH+zvsb5Sro4XBPXAOHOD94UAenWPjbw3qWjz6pbarA1pb7fPZgVMe44G5SMjJ4HHPbNUtD+JHhPxBfixsNVRrl2KpHJG8Zfr03AA9Dx14PHFedRWNrqWi+IdQi0nXL+1mkj/fERQG42s2JY0ji7HnDKQcnIznB4Xubp/Eei2+nap/wkFtFIUkN1phEtiin7hlIJ3DcSDux8mMDIBAOn1DWPE9r41v9Jj1u38i3sG1Uf6CvMXmECH73XA+/wD+O1zNp4+8QyactqkUEbROk8rpbqqSQTPCqBVwAWLTPk8D5etezvp1lJcNcvawtcPF5LSmMbimc7SccjPaq/8Awj2jBQo0qxChVXH2dMYU5UdOgPI9DQBoBVWMKqhVAwAOMCvKdC1vx14nutTGn6lp8MdpOYgJofdsdFOeAK9XPSvHPA/hC01yXXJNQ+3QMt0QhikaLOSST70Ab/hPxks1jq99r8MUUumSrFPqEFs2yZSSoAxkswI5AGMMpwM4HXS+J9Hij0t3uyF1QqLPELnzN2MdB8v3h97HWvMNJtbhfhR4l0yKKVpLa8by4xHmQpmNsnHLdG59BgcACo49ctNcn8B22mebPFp7QxXUghfbHIPLGzcRgsNpzj0z3oA6/RvFF3J448RWGoXcK6bpyGRXYKgiUBSSzegB6n0rT074h+E9V1T+zbPV45LvfsCGKRQW/uhmUAk9hnmvNpdO1HVNa8fwwW0sk8vES+WR5gEykgZ6/KuPf8cVnWeNeOgWNvqGqXF5BMm6zWwgiNgFP3mdQPlyCepJ4JGRwAesaj8SPCGlagbG81qFLlWKFUjeQBgcFSVUgEHgjOR3xXR291Be2sdzbSrLBKodJEOQwPIIrwbVpoND8Qa61tfzaRLPu36Xf2onjv8AJZsRsRgZYqOQfvfeIzj1vwD9qPgrTze6db6fOd5NvbwiJAN7bW2D7pYYYj1Y8DoADI1nxrqVn4k0/S7fSJYYZ75bZrq7i+SVSygmPDDnk8n8q1tbfxZDdPNpVxoUWnJEGY3ySl1IzuJKsBjGMfjWX46jY674UZVbampIWIGeNy0vxR1Oe18K/YLWJ5LjU5ltFKjIQHliw7g424/2qAJPh/4j13xLHeXepR2QsUfyrWa2jdfOKkhz8zH5emOB1I6g07xd4ov7HXdL8PaK1p/aeoBmzcqzLEoBIJC4zna+P93pWrM9l4M8JiSK3nktbCFVEcW0yPyBnkgEknJJI7muA8S3UVr8RPC/je5ZoNIkslVndSTCdkuN+3IB/fj/AL5P4gHXeCfE97rc2qabqkUCalpc5imNuCI3G5lVhnpyjcZPY8ZwOvrzj4bpLfa94l18RMtnf3O22ZkK+YqtId2D2wy8+pI7HHo9ABRRRQAUUUUAFFFFABRRRQAUUUUAFFFFABRRRQAUUUUAFFFFABRRRQAUUUUAFFFFABRRRQAUUUUAFFFFABRRRQAUUUUAFFFFABRRRQAUUUUAFFFFABRRRQAUUUUgCiiimAUUUUAFFFFABRRRQAUUUUAFFFFABRRRQA3PPNLkUY5oxQAtFFFJAFFFFMAooooA8l+H/wDx7/8AAj/M16Xb9K80+H4P2c/7x/ma9Lt/u1JRYp1IBxS0AITgU9Fwv1pijc/sKmqiRDgDnpXL618Q/Cfh6/ksdW1QW1xHjcrW8pAyARyFIPBHeuoPSvJtQvtRsvirrTad4eOtubeIPD58cWwbI/my/X0/GgDt7Hxx4Z1LTLzUbXVI5LazhNxOfLcMkYGd+wjcRgHBA5xxWf8A8LS8GBtv9qyA+9lOP/ZK88ikE6fEG/urcabf/wBlyh9LVB+6BTAbeOCSU9OSSec1N4N07xfceFbabR9O8J3NgZJhHJqEEjzkiVw2SCBgMGA9gKAPSNV+IPhbR7C2u73VI0S6hWeFAjF3jb7rFcZUHsWx0I7VLpfjbw5rGk3Wp2OoLJbWkRmnxEwaNACSduMkYB6A5xxXH+INI1aHxTHqfh6bRLrVrWwjV9Ln2l4wCfmQEjC84GSuBnnmsmXUrVpPE8eo6DLpOvT6HceaRcs8chEYJwudqnHORngHk0AejzeNvDcGgQ63LqSR6fMWEUrRuC5UkHCkbuoPbtUWheO/DHiMSHTNSSV4lZ2VkZCFHUgMBnGRnGeorzaDTJ9R8BeFZ7C9sl1W1kumtrK7lVRdHzzwAT8xBUAducZANaljqFxP4y0Obxd4S+wazl47e6t59qNhSvKKWVh8wXljjfQB04+LPgh13LrDMM44s5+v/fFbVl4s0O/0CbXLa936bAGMkxiddu0ZPykBvTtz2rgvFenWMXxX8LW0dlbpDIvzxLEoVuX6jGD0q18WNQTRfDNpo9jDbWyajPtkYjYiIuCx46HcUyQDxnigDu9E17S/EVibzSrjz7cOULeWyYYYJGGAPcfnVfTPFWh6zqN1p9heebdWmfOjaJ024OCQWABGe4z29RXnvw51DTdO8aapoelXTz6ZcxC4tmk3Z8xVG8DIB53Hr2jArmdPW/0nVtV8W2cUs66fqrwzQpJtDRNu3Z9eSvGOpB/hyAD2ay8WaDqEmqJb36Z0osL1pEaNYcFwSWYAEAxvyCR8tZafE/wXJe/Y/wC2ollzg74ZFUe5YqFA984rxgahJLYeO7izY+VfajCRgcvG091Io+h+Xj3xXsVx4f8ADY8BQW98ltBp8VvG5uiqqU4B37iOpOMk9cnPWgDc1LxdoOj3a2moanDbztEsoRgclCSAeB3Kn8qdpninRNZuXttO1CO4mRd7KoPAyB3HuK8f8Vrcr8QtAj8M28GtSro0AtI7wiRJ0/0j5mLMoJ25OcjkfhXc+Bh4p+3XZ8Q+FdK0ePygI5bJIwZG3D5Ttkc4+uKAOo13xPo/huOF9WuzbrNny/3TvuxjP3QfUVR0vx74X1m7W0stUVp3O1UkhkjLH0G9Rn/649RXLfFiRo9S8JlLcXMgv8pbcDzmDR4TnjnpyO9Y2pSPqPjXwvbX3huLw6FuvMjdSHacqyYXKKMDOBznG8HjHIB6Hc+OPDNvcT2sur26XELmORCGyrA8g8U+HxhoJ0ifUm1CL7LBKI5JFDNtJIC9BnJyO3evIYRr0vjvxQ2ieG9P1pvtsgdLtUIiw2ARvdRzg9K6HXBq8fwn1T+29BsdFvHvYlWC0VAroHjIY7GYZzu754oA7qy8deF9Qu4rW21SNppSFjV43TcT0ALKASfSp9c8XeH/AA6wGrajHbPt37CrM23JAbaoJxw3PsfSvKdV0fV/Fuh6Rplj4Y/soxbN+okhQybNpYkBTjkP1J+UV1Gj2VtqfxZ8Ry6hbxyPbRQxW8cyB8gqu5h2yNq+48w+pyAdlovijQ/EKM+lX8VxsUMygFWVT0JVgCAexxzVFviH4URiraxECDz+7f8A+J6e9cXqDf2P8c9It9Jt44obuAC4jhUIG3LKWzjjpHG31FY/g+5ks9Dv5B4OXWIzdOz3DFDtwiZXBUnAxnA9aAPVZfGPh2GxgvZNTg+zT7vKkAJDbfvdB2yKit/HPhi6uo7aDVoHmkdY0QK2SzNtUdO5rnPhhpWn3fglPtKWt6HneQq8GRESqjaNw9ADkdcjk9ag+E+lWU2gXdxPZwSTJqLeXI8YLJhI8bSeRgigD03gik2j0paKAEAA6CloooAKKKKACiiigAooooAKKKKACiiigAooooAKKKKACiiigAooooAKKKKACiiigAooooAKKKKACiiigAooooAKKKKACiiigAooooAKKKKACiiigAooooAKKKKACiiigAooooAKKKKACiiigAooooAKKKKACiiigAooooAKQ0tFABRRRQAneloooAKKKKAPJfh6T9nOf7x/ma9Mt/u15n8PebY/U/zNemW/3akosZFIT6UuOKFGWz2FMCRF2rTqKKZIHkVhW3hqG08T32upPM093EsbRsV2LgKOMAH+EdTW4TgZrkZviFYQXpRrG+bT1ufsj6mEX7Ok2cbT827G75c7cZ9uaAC68A2tze67dfbbhG1i2aCVQFIjyFGV4zn5c8561i2/wmeyhWGz8X69bRISVjin2KpPJIAwOpNdxFrenTapLpkV9ayX8SB5LZJVMiKcYJXOQOR+Y9s0/wDhMfDvlPL/AG9pZRArM32yPChvu5O7v29aAMO/+HSXZ067t9Xv7XVrKBbc3yyFnnRRj5xkcn1BGc4ORjBafDeGKDU2u9VvL2/1C1ktXu5mBKI4wdoOT6dSRwMYrpZvEOk214tnPqljHdMyqsDzorsWztAUnPODj1xxVaPxXpx1PWbKdjbDSFia4uJ2VIsSKSMNu7Ywcgc0AYMvwys5/Dem6U1/dx3GmvJJbX0JCSKXfeenbOOmD8o5qTS/h+9trltq+q61e6rc23+oEp2pHkEE4yfX16jPPbpLvXbO10G41lZFuLOG2a63QOreYgUt8pzg5AOOce9YEvxDhDW4tfD+t3xmsor3/RYY22I4yAQZB8wHUDPsTQBb1TwfHqni3SvEDXbxyaeMLCFBD9ep/wCBGo9S8EQ6t4zs/EF3dyOlrH5a2ZUGNuH5Ofd8/wDAR6Vvadqlrq2n29/ZSiW2uIxJG4B5H+e1ZeqeMdO0i9ktrlLgpbxrLd3Ece6O1Rs7WkOc4JUj5Q2OpwOaAKuoeCLS68R6XrVnINPmsWO5LeJQJlz90+nG4f8AAjUmj+D4NKtdUtZZBeW+o3DzSRSxrtXcMEY7jgdf8auDxPZHU2swsxQP5IugmYTMM5i3f3xjnIxk4zuyAaV4mtdXnEMcFzA7q0sH2iEqJ4gVHmIeQQdw4OGGRkCgDn9D+GGm6RZazYzXEl5a6mkcbo6hfLCFipU/3stnPqAaor8KXZbezuvEepXOkwSB0smYrjGcAsG6fRRjtjqO0s/EWl39ldXtveRPa2ryRzTAnapT7/PcD1HFRJ4o0uTTYtSjllksZIvOFwtvIUEfPzE7eBx3xQBgeIfhyut6/Bq9trF3pc0NqlrH9l+Uqql8YYEEcORx2q54a8HX2ganJd3PibVNUjeEx+TeTO6qcg7gGYjPGPxNdNa3cd5bxXEJJikUMpKlSQRnoeR+NT0Ac94h8LR+INR0e8e6eE6ZcrcKqqCHIZWwc9PuCk1/wtHruraPqD3Dwy6ZMZUVQCHBZSQf++Bz2roqKAPOrj4WytrWoalZeJtRsHvZ3mkFszR/eYnGVYZAz3q2/wAO57jw7daReeI9RvBPKkomuWMjR7ew3MeK7qigCvZWosrC3tVJZYY1jBPcKAM/pXJ+I/AP9ra0Na0zVbnSdSMYjeWEZDqOORkHOMDrjgccV2lFAHJeGfBCaDfzand6hc6lqc67HuZz244AJJ7DgnoOKu+FvDCeF9Nmsorl7gSTtNvdcYyAMe/SugooA5zwj4UXwnor6bDdGdWlMm90x1AGOvt+tS+FfDY8MabLZLcm4WS4abcUC4yAMdfb9a3qKACiiigAooooAKKKKACiiigAooooAKKKKACiiigAooooAKKKKACiiigAooooAKKKKACiiigAooooAKKKKACiiigAooooAKKKKACiiigAooooAKKKKACiiigAooooAKKKKACiiigAooooAKKKKACiiigAooooAKKKKACiiikAUUUUwCiiikgCiijFGoBRSZ4paYBRRRQB5N8Pf+Pb8T/M16ZB0FeafD3/AI9T/vH+Zr0yD7tSUSE/nUyrtXFMRctntUtNCYUUUUxCMMqa8mvPCPiD+35rix0tLG+kuxMNVsb8x2xTcCd9uSSzkDDDG1mJJPJz6y3CmvOF+IGrwQvqNxpllJpa6rLpwWK4YXDFXZQQrDaxwOm716YoApp4b8SS+LLO4n0qGK2ttXe5M8DQIjxt0YKoDk4PzFjkmmaV4H1G10PTbefSLf7TFot7BKcxlhcyMpjyQeeN4B6DJ55rsl8caHJey2q3Erskjwq6W8jJLIud0aMFIZxjoMk9s4NUdG8dQ6nYaZfTrBZRXVvczyxyNIxQQlQSrbApXBySce2eTQBwMWi6ncX99oKaNBeXv9iafaymaZEWzbZgsxydwypztyfkGAc1q6t4K8RSareXdvAZoorqylCiWIPdrFbGNtu8Mu5XJOJAAeT1wa7QeNfDcdtc6g935EcSo08k1tJGwRmAR8MoYplgN3QZ6iq+ofEHSrXy1hWeaf7ZFazW7W00csW/kMUKFuQCVBA3YOCTxQBn2PhvVIvhn4g0/wCyTR6hqEN48VrLcxOVeRCFXKKka5ODgcAnrVLTrPxR4evLGe28NvfEaPa2sg+2QxiORFAYElieD3AI4712Gua8dHudKhFusv2+5Fvkybdme44Ofpx9a53TPiBe3lvpN/c6HFDpmo3bWazxXhkaFw7IC6mNQAWUgHPcZoAs6B4duNHk8P282lR3Ulrbz+bqImA+zu53MioeWDEkZ7Baj8ZaXq2rtJaWmlzPIArWd5HdokCScc3EbH5wpG4fI/0Brq7DVrLVDcixuEn+yztbTFP+Wcq43IfcZFc4/jaWHwfe67PpgjltnIFsZz+8X5WDBtvQowfhTjn0zQBmy+HNWk1UWkNtPb2aX7X7SGaJrV2yXBVB+93M5G5T8g5IzhRTLbw9rOoXWoSwQahodzc2TQyXN1crcqsjSKxECrIWRAA+MMn3lOPlGOgfX9WeO+ms9Ht7iGzxuU3hWWQ+UkhCr5ZGfnwMsMkdqWHxfZs+pTTFYLCysoL03Lk8pIHblccYCepzmgDEHg7xBPC9nJqmlxWcV1FKsKaZIIpwkaBQyi4ztBVflzyU5yDip7HRNeXQdC0m6jg8r7UzahsUALCu5lTBc53OEBI7EjAFXbTxfPdaFZXTaTLBqV3dtZLYyycxyrvJ3OB93YhfIB47GrsOtahbvdJqWlSAwwiVZbHdcJJkkbF+UNvBHTHTnPoAb4AHQClrm7vxdbWXhO016eJ/9LgjkhtR/rHd03BB6nGSfQKT0FQN4xys1yliRYWiwNeXEku3y/MVWO0YO7YrqzZI4PGaAOrorjrHx1HqOs/Y7W1jlhE0sUhS5UzxLGWUytCORGWXAYEk7l4GcVYj8aRz2d9LFp1wk1vqCafFDcDymldxGVYg8qpEgbkZwM4zxQB1NFYQ1q8S0u5Z7WztzZMRctLdkRIAivuD7Pu4bkkLjBrMufGl3baVPqcuhzx2trZC9uWd8YQ78KmRhnCruKnbjcATk8AHYUUyKQSxJIpyrAEH2p9ABRRRQAUUUUAFFFFABRRRQAUUUUAFFFFABRRRQAUUUUAFFFFABRRRQAUUUUAFFFFABRRRQAUUUUAFFFFABRRRQAUUUUAFFFFABRRRQAUUUUAFFFFABRRRQAUUUUAFFFFABRRRQAUUUUmAc0UUUIAooopgFFFFABRRRQAUUUUAFFFFIAooopgGaKTGOaXNK4Cd6O9GO9J+NCAdRSZ4ozRdALRRRTAKKKKAPKPh6P8ARTj+8f5mvSYTkBa81+Hny2hPbJ/ma9Ms1LLvIwO1Sii0owAKdRiiqJCiiigBG+6a5Pw74K07Rnurq5trG4vpr6a5jujbL5iB23BQxGeM+tdY3SvI7XxlrU+oxiz1M3t4NTaGTSRbKT9m3ff3hfl4/iY4GfzANK2+HepReJotUuNSs5YodQe93C3YTyBs/Kzl8ALnAUAD+j7b4c3TeHrDSLvUIfLtLS8tQ8KHP75kKtyf4dpyO/HSrcfxLt7jW5NJislNx589uqi6VnV4lZiZFAOxW2EDknPUCqtt47ms9P06+1YSFpNCF+8cIXbKxaNQQMAhju4GcDJ64oAp6J8KrnTFuXlvLUyytbACJZipWKdJST5kjfM2zHAAHbir+s+BNTvPEOoaxZalaxTTXdjdQxzQsyg26OMNgjgs6njsuO/FeL4w2c7Lb2+ltc373MFvHBbXcUiuZVdlw4bbkeXgg4AJHJFWrjx1eXk2mrZWYt3/ALak027jldW3FF5Ct6ZOd3t70AdFrujT6re6RNHNHGtldCeRWUksoxwPT61ymj+ANcto9IsL7VbN9K0y9+3JDDC6ySSbmcbmLYwHckcY9cnBF7x94sv/AAvqOjNbI0lpIlxNeRIilzFEI2baSRghS569qpWXxINtpVxfXoingfWLq0t5zKkMaxI3yFmY+ncAk0AdrpdvqVubz+0LiCbfdO9v5Ue3ZCcbVb1Yc5PeuU1L4fT6gS0l+WjGkG0S3yQi3XlPF5/X+45X14HoKVviajwxy2mi3FwpsBfuRKq7I/MZPx5XjHUc0TfFC1tLK6mvtKntZY0geCKSeP8Af+aCVUNnCsACTngAE54oA1JdH16C31C30y6s7drpkKXUgZ2hxEkZIj4BPyEj5gMkdcYNO58ELPLeWpeJtMvIbO1eFmYSeTBvJAYHqSyj2G72qxoHjuPxDZR3Fnpc8n+nfY5RBKkyxcbvMLoSpTBHIPerGu6rfWPiLQ44XhWwmMn2tXA3MN0cabT/AL8qn6ZoAyk8EXOmzSnRr8RRx3MV7ZR3JecRThGjl3liWZXjbb1+U8jmuisbC/GrXOoX90cSxrDDZRuWiiVSSW5A3OSeuBwAK4228bX+reJ7yysphHYfbLeCGRY13hS0qO2SCDkxEjrwRW1Prd/p+v3ujSSi4Cw21zBOyKGCSTeU6MAMdRkEAde+OQCxL4XaXQbCyN48d7Z6e1nHLFjaS0aqSQQePkHoQCeeTVAeEbxbK90xrmGax1FIBdl/lcFFWOTbgYIaNFAHG08/NSv4xaP4kf2E81oLMRLDt81PONwVMmSuc7AigZwBucDJ7WNOudc1rTG1a1vYEaS4JtbVlURmFXxiRsF9xCt8ynC7uhxyAQWng66t7ywRZLL7PZ6lNqAmEP79w5kIjPYY8wgtk7gOgzV278NS3Fvr0ReCRNUvYrjypNwGxY4UZCw5Vj5TYYcqWBGStaTX93FrRguYoI7JbZ5llEpZiVK53AqAoAb1OfauZHi3U7261OKCKK2jkWzXTGmiYlhNLLEZXXIyP3ZcLx8uO54ALtj4RFvoNxpbx2gguLtJZIotzLsQp8pLcyEiMBixGSSfarGraDc6lrENxcxQ3lhb7Wt7V7h4kVxnLuqqRIegAbIGOByTWVeeINW0+6j0e51K1N3JdMBcpYyMzQLGr7UiTdmX5v8Ad2qTjtV1PEGpLo2kXPmWNy9zeJbTTx70zmUoQsZXIbAOQSNpBHOKAOuTIVQ2A2Omc07cPWuBHiy6Pil7efUrC0Vb9bSLSJogLmaM4XzlO7JBJ3D5cbV9eiteeNotRv7a1vNO1RrWJVYixMAWZyNoyZTu2qfMYcHBUDJagDvQQehzS1y/hPVr3UJtQgubu21GK2lCx6haReXFISPmjxub5kI5IOPmHcGuooAKKKKACiiigAooooAKKKKACiiigAooooAKKKKACiiigAooooAKKKKACiiigAooooAKKKKACiiigAooooAKKKKACiiigAooooAKKKKACiiigAooooAKKKKACiiigAooooAKKKKSAKKKKACiiimAUUUUAFFFFABRRRQAUGiikwCiiigBCaSiipQAOtOpMUtUgCik6DijNJgLRRRVAFFFFAHkfw/YtAIl6sxAHpya9ZhjEcSoOgFeafCuwL2z3j/dDELn6mvTqENhRRRQIKKKKAGuMoRkjI6g4rO0bSLTQ7OS1tC/lvK0p3tk7mPNaR6V4gIfsPg6TxLbXt7Hra6mI4B9rkK3GZFBjMZba3BY4AycUAehW/gHSLe/t7tZb1ltnleCFp8xx+YCHAHvuPvz1o/4V/o8lsttdPc3CJp401d8gBEAYMoyoHIKrg9eO9c3eeNPEB8XNp9stt9gkvWsEmNm5jRvu58zzFLMGPzLtC8YDZ5rG07xr4k0/wAH6DFZLLqF5cw3NxJJJA9xIESXC7t0i5GTgtkkDGAe4B3q+AtIFxFdz3F5c3UNzFdLNPMCQ0QZUG0ALjDNnAyxOSSeaf8A8IPpybmtp7qCb+0n1RZFdWImf73DKRt9sd6w/EupTa14P8NXLGS0XUdRtEnWGdlIRzhgGU9/XNUbjULrwVqXiO30uaW4s7W0huY47yaSZYpGkAZAWOeVJbg/hxigDv7zQ7O/1jT9SmLtNYLMkS5G0iQANuGOeAO9YsXw80q2Fn9juLu1ezu3uoGiZDsLqFK4ZCNu0AdM+9c34k8beJvDKnethey2cAmvltrSQom5jtBcuojBXAGPMbIyRggm5L4+1TT9Rkh1GCySGzvZ478oGzFb4QwSct/FvHODnoAKANq3+H+l29s9uJ7xw9ibAs0i58syNJ/d65YjPsOKW8+H+kX3nNK1zveK3RHVwGhMOdjpx8rckE85BxXLSeOfFKrcOy6PE1lp9ve3UbwSEkyYzGD5mBjnnnp3zXoel3d7dqtxNHbpaSQRyRBWYyAkZYNxjHTFAGXZeELewWIR6tqzOl417JIbkAzMRgq4UBfLAAwgAAwKt634es9ehkiupZ1D20ltmJ8Moco24cfeBjUist31SLxjqUb6ootzphmtkMWI7dt5G5vm+Y9yeOOOKxbOO82SGx1HVxpciW0DX11OxM8ryxgyQCTLICpYZ+6Sy7QcZIBuf8IPpyXAuLW7vbeZEt1QxNGdvkhwmAyEZPmNnPt0q/F4atVmnuZ5bi5vZzF5t1KU3ssTbkXAUKq5z0AzuOa5iWC6/tHUdFjvNSltrKQS28CX7pcXRaNWaPz2cPhCwb72cOo6AZyEub/UdHiWTVdVudTSweK30qxmaK4S4WZ4mkldTtIBUJufKZRjgk4oA7qPwnYCwa2aSeSVrsXhuyV87zBKJRhsYwCAMY6cU1vCNqyS232y7GmzTm4k0/KGF2Z97AkqX2liTtDAdRjBxWJLNfIY9akvbqK8i1a3sGtjMfIZDIkT/u+AchmlBxuHHOOKdqMniEXfi2yivhPcvpsDaesCCEQtI1wgA3PgvlVJYkZOBxQB193pltfuftMYljaCS3eJgCro+3cCPouPxNZDeBtFjubi6s7VLKeaKGMNaxRoIzHI0iuo24yWIJzkNsUEYFVfCk32XW9Q0i4F79thggmY3F810jI28BlLYKn5TuGB1HWuwoA5xvCamWO6XU9QF+kzyi73x7zuRUKlQnllcKvBXqM/e5qeLwxaw6dZ2SzXBS2uvtm8sC0ku8yMWOOdzMScY9sVuUUAc+nhaFNUa6F5emJpzcm3aQNGXPuRvwCN23dtzyBxw+68NR3mk32ny3l3tvZ2lllUpvALA7OVI27VCcg8D15rdooAztL0yTTVaNr+e5iwAiSpEojx1x5aL1989K0aKKACiiigAooooAKKKKACiiigAooooAKKKKACiiigAooooAKKKKACiiigAooooAKKKKACiiigCIPIbnZ5eIwud+ep9MVLRiigAooooAKKKKACiiigAooooAKKKKACiiigAooooAKKKKACiiigAooooAKKKKACiiigAooooAKKKKACiiigAooooAKKKKTAKKKKLgNoooqBi5paaOtOqkIQnigUYo6HFAC0UUVQBRRRQBx/w4t/I8J2+V2liSfzNdhWD4QQJ4ZswP7mf1reoe42FFFFAgooooAa+NhzjHvXN2um+Dv7VR7Oz0L+0Q29Wihh83cOcggZzXSscLmvGvC/hu/1yHTry3j0eOztdT+0NeIGN2+xuYycY29vvenFAHpVvonh6W7bULaw06W584yfaEiRmWTIyd3Y8DOPaoG8F+HHsYrJtLha2ikaWOIk4QscsF54U91HynoRjivOtEa8sbPw89rrd2seq6ldWctshUIiF3ztyMhwRu3ZznjpxTrLxR4kvvD+sXc9+1g+j2a2TztExRrkSkSSMAD8wRVJ4wm/Jxk4APTtQ0jRLuztbHUrOyktUkVbeCdFKbsEAKp4zgtgDtUSeH/Dtlp9xbppenW1nKv79FgREdVyfm45x19uteXWevXOoxaGk9zLMkfiSBPMnkjuVwYn4WYKA3IBxgFc4JORUia9Nd+H9RuZvFUk2otYXz32kvbCSOLaHCqTtHlFDgEtkP0A5oA9MvvC/h/Wpze3unWt480PlGRl3B0OCPYn0PUA4HBqW58OaNem6+0afbym7VFnLLzKEOVye+MCvItZ8Z32nW9mLPVZbd7KwsWWMyRxRSl1QkhNhMq4POSgX36Ha03V9VfVra+bWruSOXxVc6YbV2QwiECVgAMZz8qjk9BwAeaAPRptB0i5NyZbGB/tUSxTcffRein2FR2UOg2+r3DWb2a6g8SQzJHIC+xMhQVznjNZcVze3XhLWpdL1ZNYvh9pW0kWNYwkgBCRnoCVOASevesrRrnwdJbaNaW62txq0DxsY7bH2mCUf6ySXGGXktvLYzkg5JwQDpLn/hHdSuZ4pbu0knuoDZyKtyA7xsTlBg5HU9OapadonhPMltZSw3IeLa8RvnnG0EHO0ucYIHPUcYNcv4Q1TTtukW8mo+DjJ5ca+Sjj7YGxwpBb/WZxn3zxUmkabfQ6Z4VupdO0NbXfasZ4IitwmU+UgnuWKhsZ4ZvXgA6L+yPCM1lDpa3FsVSbKFb9vP8AMPB/eB95J6HnJHHSnSeCvCt88d2lu8e2NbdWs76aBNqscLiNwD8zH3ya47wPqenRwWFtLe+FUn+1yr5U0qfbdxmbHyk/ezjHfkVa0SV9G02wSQoNN1W8hMXBLLdi4GVzjADKuR/tK3cjIB2raJodtqCaxMsaywqFEss7bFIAUMQTtL4wu8jdjjOOKmuLDSLwXd7KtvPFd26Q3Du+5HhQuQOuMAu/Pv7DHCaVLo8Rjm1t7WO0Gq6sI2vWAh8/7SdoJbjcV34z23YrOt7/AEy8uQJ0sIdBXU1k1B7GYyWEmYGClvlChPMVN3VSwGe9AHpGg6Zoml2rS6SYzHKfnuDcGZnx0BkYkkDnAzx2rVur21sYvNu7mKCPON8rhRnGep+hrzTVrnw7dDVJfDclhKn2WNdQayIZCxmj8nJX5Sceb74PNbHxDmgt28Pm4m0uKMXzsX1UgW4/0eUfNk/7XHvigDsjf2YhWY3UIib7r7xtP0NCX1pLC80d1C8SffdXBVfqe3WvFZpbCO+0ieSfwwtt/a10xlVgunk/ZUGOeAck5wfv5PfFdTcX9pf+H4NL0210vVBfXR+0QaE0ZjaFNhkyWZVz80aHLA4kHtQB6HJd28TbZJ40bG7DMAcetH2y2xu8+PGM53DFefNDp+v+C7RtQ0yM31pd2un3AvIkeVWW4jRgW5GGBLcEgh++afqWixnxq9npuh6JOkWmRv5V3GERC0smSoVG67eenUe9AHoJljAyXUD1zxSJPFJ9yVG/3TmvMtGl060s9Hl1KRWsYdL1RbhJ13om25gDxqvOUUgqq8/KFFafgiHRJ9WutTs20q31CWHamnWUkLG2g3DlhGMlmYKWJyAQFHTJAO+opB0FLQAUUUUAFFFFABRRRQAUUUUAFFFFABRRRQAUUUUAFFFFABRRRQAUhz2paKAOBl1Hxz/wk8mkJd+HgfsxulZrOcgJv2gHEvX3xU2ofEWxjs9QNmkwmjguGsbm4gIt7uWFGZ1U5B+UqQc7c4OCa6A6QT4qGtef8v2L7IYdn+3u3bs/hjFccnwrjha9VL+1EU0U6Rt/ZkXngyqw+eY5Zgu44C7ewzjigDrND1+LUYNPgmbGoz2Ed5IiROECsB0Y5HU9NxNbtYelaVf6dcW8b6kJbGCxjtxb/Z1X94uB5m7OeQMbenvW5QAUUUUAFFFFABRRRQAUUUUAFFFFABRRRQAUUUUAFFFFABRRRQAUUUUAFFFFABRRRQgCiiikgCiiimAUUUUAFFFFABRRRSuAUmKWii1wEPSkp1NNSxoKKKKkApc0lFOIhRS0gpatAIeOaWkbgc0tCAKKKKYGL4VUJ4asQOnl5raFZHhldnhrTh/07qf0rXFD3YMKKKKACiiigAqjpuqWOq2YurKYSwliobaV5HHQgGrrfdNeRaL4Wvbi60uLVNIle0htLnesyZXzCcLkH2Jx+FAHrLhTyANw5HFczpMugeFrSbTYryeRkvFimaYPNK88oDLuYDLEgg5/M15ld6Br7WGnmfTr26u49PSPy5rVp0Zg5+UOrK8LD+9kcdx327vQr2PVNSFpos0Tvq1hMDFCdhiVE34bofn3E/XJzmgD0nTZtJuoXWwEBjtrh4Ssce0JKhIYAY6g55FNurvSLLUYrefyY7vUdyIvlZabYuSCQOcDPWvOY9Nu9KmWa30a622viGaZ1gt8uYDny2UDkrgED8veki0S8l1PwzfSaRdADUbtrgSQEvGjbjFuxnADsGHpjNAHpFlNpGtWEd/bpBPbzxbA7w4LJn7pDDOM9jVz7NaDH7mHiQyD5B9/u31689a8cg0TUINItV1fRtTu4zozRW0cCMTb3PmMckfwNyDvI6cc4q3f+G9SurS+lu9Onnv4NIslhkALEzj/AFmwj7zDHP196APW44YIVIijRASWIVcZPc1gy+JfDdjdXczTxoYpPJurtLdzFG4wNskwXYpGQCGbjvSaNHHFrWqyG11CO6MNsJp7gnyZSEODFyemSG4HPrWLaz3ml+HLvSD4dkn1ATzLFA0LfZ7oPIWEry4KAFTuYEhs54zgUAbktz4fsb+RRpj/AGmBhukt9Klk2sQG++kZGcMO/etWW4sbeW0spTGjyttt4tvUou7jjjAGa5SUSxa5qDtrGv2gadcW9npqywkCNATuNu/BKn+LgDtWj4i0251TVtES3nu7ZEllaS5tQu6MGMgcspAyeOlAEt3deF9Kd7i4isYZYblIMrbAyecwDKqgLuLEMCMZP5VNHr2iS2E8ivtitZUSSF7Z0kjkYqUHlMobcSy7eMkkYrmodJvNG1/7bMuoalaw3zF5pYxJLta2iUSBUUbsEMvyjIyetU9d0+fWPEf9sJpN42npHBb/AGhA8N1E6s7/AGhEKbnCbguCOdzcEdQDq5Nb8OvYSiQAxCdY5bZ7KTeJX+ZQYim7LZBHHOc0tvrXh2ZJrVNibXjtpbeW1aJlL/cVkZQQD2yMVyD6drV/eyJbteNCL2zaHVriwSK7O0PvDrsUMqZGCyD77DnrWtqXhu6tLm0vGu7zVLy51GyWaSSNB5UMTuwwEUAAF2JJyeaANiy1zw/LcNpNpbyrICpe3/s2aMJu+6WBQBQcHBOM4q3cXui3xv4bn7PcHTQHuEki3+UCu4HBHdfSsiwtri18d+KL+W1m+zPaWflOFJ80oJtwX1IyOPcVzKaT4isbd76eyikl1Oyu0uUgV2kWWRWljD+gU5jBA43gelAHocNlpF5p1u0dnaS2jKJIQYV2gNzkAjjOaqWWo+HIrO/vbM2kUGnSSxXUkcWwRMgBkB47YGceg9Ki8M36PpFhYGC9imgtUWQXFlNEMqoBG5lCk59D2NcpDpGoRahLa/YJJLTWb24S83L8kaR3cjgt7SxOy5/2VoA7iz1PStTlaK1kimkaGG8ZfLPKPny3OR32HHcbag0/X9C1S+jSzuoJrqWJ2TCkMyJIUbkjs4YY9ia5rQVudD1mO6vrC7W3udEs4EeK3eTZLEZN8bKgLKcOvUAHB78DJ0bwnqq28A8trbUILN7m1mdSVjla6lkEb/VX2so7Ej0NAHbjU/DbWbuptngIuCwWAtkI4WbgLk4fbn1NR6LqPhifUzBpMdvHe+SZCqWhiYx5XnJUZGSv5iuU8NJqWmW1tqF1ot/vjh1eV7VELSAyXcbxp6FmAJHOCBnpzXTeGoEBmuLzz5NWux5lzM1pLCqqPuxoXUYVQcAdScseSaAOpooooAKKKKACiiigAooooAKKKKACiiigAooooAKKKKACiiigAooooAKKKKAPM9O1/WLzxfqFncT689vFqbQR/YrS3NtHGGxiV2XePcqc454PR1p8UJrzUPsNvoqTXErXEcMcV3vO+FS5WQ7NgJUcbWc5K5C5rt9L0Kz0iW/ktfN3X1y11NvfPztjOPQcdK5sfCvw6uwRyakgjM3lqLx9say5Dqqn5VB3N0GTk5JoAs6J4sude0s6lY6Q5tWnjiiZpwCysQHkII4Vcn1zg4xXWr0rn7TwZpOnmVbL7RbQyXENx5EUu1FePGNo7A4G4d66EDAoAKKKKACiiigAooooAKKKKACiiigAooooAKKKKACiiigAooooAKKKKACiiigAooooAKKKKQBRRRTAKKKKACiiigAooopWAKKKKACk60vWgUmgG4pRig9KSp2AOM0vFJmjNO6sADrTs02ihMBTzS0UVSAKKKKYGV4a3HwzpRYgk2cRJXp9wVq1leGjnwvpJ7/Yoen+4K1aACiiigAooooAa+Qh29a4S1+I/mx213NoN7DplxcLbJemSNl3ltoyoO7rnt2713jfdPevLLP4YXVjDpN9b/ZU1q21FJrmX7VMySQAnKqCMK2Mc7R3GeaAO2j8Y+G5tRu9Oj1e2e8sld7iENlkCcP9cYOcdMGk0/xn4a1VbtrHWLWdbOLzrhlbiNMZ3E+g7+nevPbj4d6nptleST3CT2dlDdSxObqeWSTKNtAh4RG5+Yjfu9OSakg8F6x4l8L6YLhtPsIoNJWK18vezysxjkAmBHygeWAQC3LMfagDvrPxn4Zv9Omv7XWbR7WGRY5Zd+AjMQq7s9Mkjnp+VVtG8baRr2uXWmWLtIYIRMJsDZKvGdo6/LuXOQOoxmsOTwfrep6jLqOoJplu8stoj2lu7uhiimSRyWKDJIUgLtx0561t6dot5Y+NNU1MJbfYbyCJY9rkOjIAApXbjB55B7DigCrceO0tr2+i/se9ks7Cbyrq8j2lIjkc7c7j1zwP6VrDxXoA1K105tTgF5dAGGEk5fKhgB74IOPcetcvd+F/FRm12zs5NIjsdXuTM1zK0jyxKcDAjCgE4HQsPrVS68C65L4hsZIpIGsLG7tJIZDcuhMMQUFTGq7TIMN87EkhsfKOgB0Gm/Efw3eaO2qTXq2Vutw1vi4I3F+owBnORz6464roodW0y5nighvbZ5pYBcpGJBuaI9JAvXbk9eleZx+A/EVtBZmNLV5LC6umVFu2j8+OYg5DeW2wr0xg556cCut8LeH7vQBaW0lvpxgis2R7lSxnEhkLmMFh/qhu4569hQBPfeKksdWe1bTL17OKaKCe+TZ5UMkm3aCN24/fXJCkDP1wWPiuK61KO1k029tYLhnWzuZ1QJdFQWOwBi33VLAsBkAke9TUNI1fUPESzXVrBdadBcRy2kTXzRKhAGXZFiO9gckBmIGBjB5pthouqvfaPDe29tDa6IXaGaGYsbjMTRLlCo2/KxLc9cYyOQAXh4t0+XQ7nV7VLi7top1hQRKA07sVUBAxHVnA5xU39vSjQ5tRm0i+tpY2CJaTtF5kjEgLgq7L8zEAZb61X1nQptQsryM2drd776G6S3uJHVJAgj4JXocoeoYdMgg1QtPDF3NcWks1vBp9pHqB1E2dtJlQwiVEU4AHLbpDgYyB1PJALUfjW2CTzXFhfW1qsBuLaeRFIuowVG6MBieS6YDBT8w464lj8X2y6bqd1qVld6dJpsIubi2uNjOIirFXBRmBB2OBznKnjpnPg03xKEgMcOnw3Om2RtrdzOZEuWLRnJ+UFBtjI74LHrty1HTvC+q2883kWMFlYXt3by3FrLePcsojLM7bm4O8+Wm3OABnjOAAalj46sbqaAzWN9a2k7vDFeTqvlPMgYvFwxYFdsgyVCkocE8Z09H8QnVrlo/7K1C1hZPNguLiJRHOmQAVIYlTyDtYKcHOODjnn8P6vrNxINcskfa1yltcx3QWO1SQFQyxqAWbacEsSQScEVP4X8N3emarBOdNtNOhgsvss32ecym8kypWQkgdArct8x8w54HIB2+0Y6Um0elOooAbtHpRtB7U6igBNo9KMDOaWigAooooAKKKKACiiigAooooAKKKKACiiigAooooAKKKKACiiigAooooAKKKKACiiigAooooAKKKKACiiigAooooAKKKKACiiigAooooAKKKKACiiigAooooAKKKKACiiigAooooAKKKKVwCiiimAUUUUAFFFFABRRRQAUUUUAFFFFK4De9FLijFIBMUEHNL70DmhIBo6YpcYpaMUrAB+7Sik9qWqQBRRRTAyvDbI/hrSmiO6M2cO0+o2CtWsfwrn/hEtG3dfsMGf++BWxQAUUUUAFFFFACbh0oyP8iucuPAPhS5ne4m0KzeV2LOxTliepP51yU0PwkW/NpKukR3CSGJkZmQBgSCDyB1BoA9Q4x7UcVyY+HHg1l3DQ7fBHZnx/OmH4Y+DchhoqqV6FZ5B/JqAOvyp7ijco7iuGtvAPgO7ubmCCxWSa1cRzKt3PmNiAwB+f0INLd/D3wLZrH9psxAJXEUfmahMm9yeFGZOSewoA7jj0o4HpXGf8Ks8Gnn+zbjPtqFyP8A2pSH4VeDT1066/8ABndf/HKAO04/yKOPT9K4v/hVPg3/AKB13/4M7r/45S/8Kp8HH/mH3f8A4M7r/wCOUAdnxRxXGf8ACqfBw5/s+7/8Gd1/8co/4VX4PXkafd/+DO6/+OUAdnx6fpRx6Vxn/Cq/B4GTYXf/AIM7r/45Sf8ACqvBwH/IPu+f+ondf/HKAO04o4rim+FHg/A/0C7/APBnc/8Axyqv/CtPAv202Igl+1+WJTD/AGrceZsJxu2+ZnGRjNAHf5GaOPSuFl+FfgqGJpZbS5SMdWbU7gAfiZKF+E3g6RQVs7wg8gjUrj/4ugDutwPGaNwrg7j4WeDLO2luJ47uGGNS8kkmpzKqKOSSS/AAqH/hXXgaOwF+XmWzZQ4uG1SXyyp6HcXxg+tAHoRYDqaNw59q81s/Bnw7v5xBZagtzNjcI4dXZ2x9A5qGPw38NJH2JrUDOxAwNaySeg43/wCc0AeobhjOeKNy+orzzUPA/gjR4Uk1K+exjfIRrnVHjVvplgDUp8EeDIdRi0172VL6VN8dqdScSOvJyF3ZI+Vuf9k0Ad9ketGR6iuOPwy8O4zi/wCP+n2T/GmxfDnwzcIHia9dD/Et9IR+YNAHZ7h60bh61xUnw68Nxuis14CxwoN7ICT+fNNtfAHhW/iZ7aa6mRXKM0WoOwDA4IyG6j0oA7fNLmuM/wCFX+HMk/8AEx54/wCP+X/Gl/4Vh4c/6iP/AIHy/wDxVAHY5HrRuB6HNcafhh4dx11L/wAGE3/xVQz/AA48M2yp5tzqMQdtiltTlXJPQD5utAHcbhRkVw8nw58OQYMt7qkYJ4LarMuT/wB9U1Pht4enX91f6y6dDs1eYj/0L6fnQB3WRRkVwp+H2gebGn9sa0Hlz5a/2xMC2OuBu5x7UL8PdBknkhXV9cMsQG9F1iYsgPIyN3GRzQB3W4ZxmjcPWuIl+H2j26h5Na16HJChm1mYc9hndUp+Hmn9TrXiT/wcz/8AxVAHZ5oyK43/AIQKyC5/4SDxMAehGtT4x/31Sf8ACB2WAf8AhIPFGD3/ALbn/wDiqAOzzRXFnwPYKyK3iTxMDJwgOtzjd9Pm5qUeAbQD/kP+J/8AwdT/APxVAHX0m4eorin8GaYkPmv4m8RLF3c67OB+e6pP+EBtCePEPigZ7f23P/8AFUAdjketGR61xjfD+2PTxH4qHuNan/xpv/CvYM4/4SnxXjH/AEF5OPegDtcijcBXFf8ACv49u1fFPisAjGf7Wf8AqKkh8B7Nxj8WeKfmG07tR34x6blODQB2OQaNw4561ycfhG5iOU8XeIwSe80L8Dj+KI1L/wAIreMGJ8YeIAG64a27/wDbGgDp8ilyK5xfDl/ECf8AhMNc9SWS0P8AOCnDQdSx/wAjhrX/AH5sv/kegDoMj1pa57+w9SyR/wAJhrOev+qs/wD5Hpv9iakVBHjDWsZxkQ2Z/wDbegDo80ZrA/4R/UyP+Rw1v/v1Zf8AyPTToGq9vGOsj/thZ/8AxigDoc0Vzf8Awj2t7uPGeq7fQ2tpn8/JqL/hHvEPbxpqP42Vr/8AG6AOpzRmuUbw74lJynja8A97C2P/ALJUbeHfFmRt8dTj13aZbnj8higDr80ZrkP+Ee8XbePHMmcdTpcHX8ulRv4e8bZ/d+O0A/29GiJ/RhQB2WR60ZFcWfD3js9PHluProkf/wAcpP8AhH/Hn/Q92v8A4I0/+OUrgdtRXFf8I/48z/yPdp/4Ik/+OUf8I/48/wCh7tf/AARJ/wDHaYHaZHrRketcV/wj3jw/8z5aj/uBp/8AHKD4e8en/me7X/wSJ/8AHKAO2zRmuG/4R/x8P+Z7s/8AwSp/8XR/YHxA4/4rizP00Vf/AIugDuaTIHeuG/sH4hZ48b2R/wC4Mv8A8XS/2D8QRjPjSxOP+oQo/wDZqkDuM80ua4c6J4+OMeL9P47DTBz+tSLo/j3HzeKrEn/sHAf1oA7TNFcYNJ8dd/FFj/4Lx/jQdJ8c9vE9h+Ngv+NFwOzorjBpPjvPPiiwx7acP8aP7J8dn/mZ7D/wXj/Gi4HZ0Vx39k+Of+hnsf8AwAX/ABo/snx3jjxPYD/uHg/1qgOxorjRpHjzv4p0/H/YOH+NB0rx5njxNpw/7h3/ANlQB2WaK4z+yvH46eJtKPs2mnH6PSf2X8QRnHiTRz/vaa39JBQB2maQEHpXHDTfiAOf+Eh0Q89P7Of/AOOUg034ggY/4SHRD2505/8A45SA7LcPWlzXFjTviGrEjXdBPpu0+Tj8pK6HRItYhsWXW7q0ubrzCVe1haJAmBgYJJznPekBpd80uaSjFACDrS96QdaXHOaFsAY5oI5ozSdTQAuKWg9KKaAKKKKYGV4bVk8MaSrY3CzhBx0+4K1ayvDSlfDOkg44s4c4/wBwVq0AFFFFABRRRQAhwBk9K8KVdUPhDxVcxXFi+krqlz9ojdf3rZkXO1iCFwCMHBwRXuxGRimeVHtK7V2nqMdaAPD9a1W5i1VrWPXW0iystPtZdPEt5MpaFowN+yMEStuyvPXGBnqLfifWbu18SXLz+ILr/RYLbNja3clrMHcJ8yI0ZjlyS3yt34OOh9iNrAxQmJCU+6SoOPpStbQu6u0asy9CVBIoA8t8QanqLadr0lprUmmB9ZhtjLcCVlhU20R2kpzCC7D5hjnIyN1c1f6kbzS9Nt7m+1YRWfiCCGa8OomeAK6szGOXarEqFDDcCU3jB7V7wbeIhgUUh+WBGQ31pv2S38vy/Jj8v+5tGPyoA8W8W+Jp7XXbibT9ZvYbi1vordbWfUGAfAG7ECoAVOQdzMSecDpTtTvtVXwt4s8Rxa/qkN5pWtzwWsQuSYUUSoo3J3GG6HIGBgdc+ztaW7li0MbFhg5UHI9/yFBtYCjIYkKOcsu0YY+pHegDyuPVxd+KL5r/AMTahY6rDra2dpp0TkxPCGXaGiGA29Wcl85HB52jNHRdd1bUvFEMn/CRRx3q6q8EtlJeSfNErENGLdYyoIA4ct259vYvssBnE5iQyjgPtG786PssHnecYkMvTftG786AOH+IOrxWEmlafPqN1YJemZjNDeC0jARQfnm2sy9cAKOSecAVw7eKNVvvCWnGXxA6/vbk7Vu2tZbpEI2BbnYV3AkcNjIIz1r3CW1hnULLGjgHIDKDj86ZJYWksXlSW0Lx5zsaMEZ+mKAPGtS8V3F94c0i5/t26igMNw7JLdCymuNsuwbZ1XynZeBtJUnOTyatQ+I11i60+LV/E+paXYGyW4t5hKLd7l9xXJKjDdxt6NwcZIr1ySxtZkRJbeKRUOVDoCB9KJbG0uFRZreKURnKB0DbfpnpQB49D4g1XUorEeK9cvPD9t/ZrTQXEWYDdTeaQrEjhjsCExdSX6cgVevtavbO6urn+1p5mXwzFJ9sjtPLd3aYgSCNvukg9D0644r1OWytp9vnQRy7Tld6htp9s9Kc1rAzMxiQsy7CSoyR6H2oA8Nm1i51Hw14rtF1iW/s47OGVM3gucOWUkbwo9wVHHp61Z1DxBeJcfY7fxTDaWtnYwPZXU+pCFZyyNmTiN/PAZSu3j7nfkj2VNOskQolpAqFdhURjBX0x6UjaXYOsSvZwMsQxGDGp2fTjigDyLxPr11dW+tWGq6+lrJDokLWsEboseoSyRt5gCsAzKSAoHGA2eOa6jUCV+CcIJ5/sm3GRx/AldxNYWlywae2hlYAqGeMMQD1HI6U42sDQeQYkMOMeWVG3HpigDyDStN1Cx8U+DP7RttGijnWRoJNLszHMdsOf3rM3OcjkDk54543dJ0PR5PijrVv/ZdiYLe1t3iiNuhWNjg7lGMA8dRXoTWluzRM0MZaLmMlR8nbj0pVtYFnadYkWVwAzhQGbHTJ70AecfF+yl1PTtLsLeMPPcTSJGvYsUwB+eK5a3vJdS8Y6X4ogMwa5E8ECsMHdFYMWOPeR2H/AAHPevb5LWCZ43kiR2jO5CyglT6imR6fZwmMxW0KGMkptQDYT1x6ZoA8p03xdcasPBukQ+IHe7vftMeo+Q6mVR5blS3BKsMZHTpWPomuvp3grQooNZmtYrm/uhdCOSKNY1VwAGlf/UjlXPBLF+OoFe2R6XYQuskVnbxurFlZYlBBIxnOPSmHRtNMYT7DbbA28DyVwG9enXgUAeQW2pXmtReBtR1K/aRm1eaESlkUMFJ2knAGWwF6DII4ya0I9entLXS7L7emm2mpatdxT3cKxRFQp3AA7doLH5c43EkHPBr1L+y7DZGn2K32xv5iDylwrZzuHHBzzmlbTbJ7c272sLQk5MbRgqT64xjNAHl9p4n1q90+0t4NYkZH8Sf2fBqESRlri12MQ3KlGPQ7guDx71VPijXo9Bu7d9bBe31+508PLLFDcXEMZACxuy+WH7ktj2IOK9bXT7NUjRbWFUiO6NRGAEPqPSmS6Vp80DwSWVu8MjmR4zEpV2P8RGOT70Aee+HPEV7rfh20nbxUbVl1sWyyz20TPcpjItsg7GY5x5igZK9OtXPilcQ29t4WluZY44o/ENq8jyMFVFCyElieAAB+lduul2CQRwLZwLFE2+NFjACN/eAxwffrT7mxtb2NY7q2hnRW3BZYwwB5GeR15P50Acd4q1rwdqvhe/1CWTR9cj0xPNEYkSdUdvlTcATjcePzrCn0jUPC/gOy0uz0+6kfVJy+qnT7bLRIwHmCNVwFOAqD0GTXo6aJpaQSQLp1oIZceZGIF2vg5GRjBwau7BnPegDxHSkMPwz0bXbaCQSaJqhlK4wZYWlw6qfTDAE/7JHPftfBtzZQWNzruoTW9vNr+pObdpmCNIuSkMYzjJ2rwB1zXYrptlHZNZJaQJaMpVoFiUIQeoK4xg5OfrVe80S0u4bKExokVnMk0KLEmFKfdAyDt444wccZwTQBzPxOuIYNC0wzuiIdVtss5wAA24kk9AACfwq3rGq6Nr2gX7WHiZEjso2nnm028Usi7W++V3EDAJ9fl46V0d5ptlqVv9nvrSG6h3bvLnjDrn1wfrUFv4f0eziuIrXSrGCO5QRzrFboolUZ4YAfMOTwfU0AebXUMUng74faZcjy7C+a3E8KEosrGMMsbYPOSScdyoNYtlFbXuuWfh5vn8KnXbxShkxGSkamOMc8pvJOMEEnqTzXs82j6bcaeunTWFtLYqoRbZ4laMKOg2kYwOKil8PaNNpq6dJpVk1ihytsbdPLX6LjAoA8o8PEG/8ADkK5a3ttYvorYE7tiLswFPp147dK9etL+y1G0FzZXUFzbsSBLDIHQ44PI49qiXRNLiFt5enWq/ZMm2xCv7nPXZx8v4YqPRNDttD0wWNvkx+Y8pyAPmdixwAAAATgADAAAoA8U8Clbq70K31yB5tElluJNM+RfINz5r7jIDySCCq54+7gcmvStRtWh+JOgztczyLPFdbYXI2QhUQfKAO+ec5NdC3hzRGsI7BtJsTZRPvjt/s6eWjZJyFxgHJJz71caxtZLiK4eCNpoVZYpCg3IGxkKcZGcDOPQUAePbI5tWt9bd5Tq8ni77EJVdsmBWIMeOmwKO3oMk1cjtrDTvGmg3+lyzz21/dTxy3/ANraWW5bbgxyIwACq2MdcY6DrXof/CJ6H/wkDa6dNgOpMoUzkc8dGA6Bu27GccZ4ptr4Q0Gx1ubWLXTIYr+b70qjp6lR0UnuQAT3oA8UhuptD8M6o0il9N1uSaBV2giO5jbeCe+HTI6E5XnjmvcfD91bPpFnbRTxtNDaw+ZGrAsuUGMjtkc1C/hPQ30aXSX0+FtPlkMjwHJBYtknrkHPpRpHhm00nWtR1SEkS3qQxbAMKiRLtUepPJ59MccZIB5Xrutf8Ix8Ttf19I1YwvHbsnTeXtCyA4HA3wrz+OKf4X+0/wDCqPFV3bX9zZz2VzdyO0AQGZo4FyGJUkAlckrtPPUc16Zf+CPD+qSXz3tgJmvpIpbjMrje0Ywh4PGASMDg55zU8fhbSItP1SwS0ItdVllmvI/Nc+a8gw5znK5HYYoA8+1z7Tc6V4C0dd9413BumtXuGgjuFjhQku4ywxnd0OeeMiubl8Yvb+Bf7Am1KS1v3+0u0dw7M6xpkRW8UmW3MzbQDnhQ3AyufYtQ8IaJquk2umXlkZLW1CiBRK6tGFGBh1IYccdasJ4d0uPQX0OO0RNNeFoGgQlQUYYIyOeQTk5z70Aeb/brS10zwL4shuFkjgSPTL+YZxtZNrFz1wjhvxNWNJ8Ja5q/gqK5tdQ/sy61C9k1WRWXeWLfNECc8HcEYkcjkV31z4a0q78OjQJ7UvpgjSIQ+a4IVMbfmB3cbRznPFaNrbRWdtHbwrtijUIi56ADAH5CgB0KNHEiMxYqoBY9T71JRRQAUUUUAFFFFABRRRQAUlLR3pMAooopgFFFFABRRRSYCY5opaKSQDaWlxRilYBtGKWihIBaKKKpAFFFFMAooopAFFFFMAooopMBuKXFA60tKyAbilBpT0ptJ6bAFHekGelLTQBSikI4pwoQCGlooprcAooopgZfhw58NaXxj/RIv/QBWpWV4cbf4b01sY/0aMY+iitWh7gFFFFABRRRQAE4GabvB6HI9aVuVOOteA+de6No+tscyaVrct1bFQMiG5UsyE+zrxwOo5IGKAPfgwIyDxRuHrXmVn4j1KC08Q28d0ipp2k2L2g2DKO8bFj05/g/yabdeIPEl9qmopZa5p2mW+mWVtMxvLcFZmkXJ3Nn5QDjOB3HrwAenbxz14pQQa8S1HxPfaP408WvpqbrzUJdKt4ZIwHEZaCRiyqxUMcLgAkZJBPpWja+N/FCKuh3kZh1K6vYreDUbmGKPyQ4Y4eFXcbsIQozyDnPynIB65uH+RSbxnFeR33jLxRYDUNEjurW71K1voYBfxRRgvHJGXwkLuodwVwRu7+26pLfV7vVL3ww2oXP2q7h1SRJd9s9tJERGh2umcbhuP8AeX0J60AeriRSM54p24V48+ra/qs3hjVrzUbZ7C81pFhs4I9rRbWdeXz8wwGBBHB24Pan+FvHHinV9es55oX/ALKvbh4fLa0REjTLAbZBIWLjA3ArjhuvBAB69kZxnmjcD05rh/Gms6va3ltZaNqEUFyYnmeBLQ3E8iggDCnCKo+bJZhnt6Vz2j+K/Fniy/sLLT7yy08zaMl5NJLbmQlxPJGxUZGN2wHByACepwaAPWdw9aQOpGQePavKtH8a+IPFqaVZ6bcWen3zWM19czSxb4nCztCqqM5GShY+mRzWx8Pbl5/hJbXNxOQxiumeVmJIHmSck+w/lQB3nmL17etO3DGc14RYahq9jp/hTTbyWZ4LvUrG+tbgZG+N/wDWRMc4bazr7nOSOldR/wAJnqy7AZotzeLzpAxGObfnj68fe6/nQB6eSKRWDdDXn9rruv6hf/2jFqWlWmkLqZsjaXTYMig7flkx/rCeQuO+M8ZPN6d4m1eysLXTtNaU3d7qN4xk8kzsEj2/KqkgEncD14A6c5pgey7gTjNG4A4zXmFj4s8T63eafocK2+n6jtmlurqaLKyRxkKBGuThyWBZT0A98VTtNe1nXfFXg6RrryN0t1BLGgJjkeIfvHxnDBlICj+E5IzSA9bDAjI6UAg9K8h0jXtWji07RdLuIYbrVdWvVFzMjTCNIk38BmJJOQPTjgDtW0LxNqtrp1ppVvclL26vrqWa5+zSXG1VPISMbiRuJ55AC++QAezkgDNN8xQM5GPWud0LWb7U/DEtxqFq1pdRB42yCN5XjeAQCAeuD05HOK8g0Brx7Xw7MkepWV1c38cY1Wa7cwTZZsRiMZ5IAHIAOOSBmgD6D3D1pC4HU9Oa8qPhPTpvitPojS332FtGW/2C8kBExnZSQc5xjt0rb+ITyWcXhOOCR0DeILSJsMRvXD/K3qOOhoA7vcKTeuQM8npXlP8AwmviRb25vDJYNplr4hbSmhEbCR0LhRzkjKgjnjJJyPlwc+08R6/oOneKtdikgn0zTvEF59ohmZjLMpdUCoeiBcgjr1PHHIB7PuUdT7Ubh/kV49NqOpyC6+wyRxXS+MjbRb2cxn5TjeNxJGcEhcDjjFJqXirV11XT9A1hbabULHxFYRSXNsZI45I5kkZSFDg7gF5DZXnoaAPYtw9falzXkOkeKNd0zT9ellniv7iXX5NNsllMhVLgnHUsdsA4wg9+eRWjqHjrXPDen61b6pBZXWpaZHBcrLbqyxzxPIildhbKuATznHQ9iCAemZGaXrXluseLfGGjzCG8TS7cwQmeWcWk8sEpJJWMMp/d/KMbm6nnGK9F0i9OpaRZ3zRrGbiFJdiyBwNyg8MOGHPUdaALtFFFABRRRQAUUUUAFFFIelABuHrRkGvn6fV5bHSbzUxc+Kn1KK9PkzpcyiyQBwcOzny+mQQcjJGRiuz1H4oz2GqXUFrYw3lrp8gguNjP508gwJBEAm0bGznceex9QD0/NICDXndx8Rrm38Wx6U1jbLBLdLarHLK0VwQWx54DLtaPsADuPaq0PjeTS/D8l3a2ksqyapdQPPfXsssUOxjyzhGZVOMBQMD6c0Aem5FLXmcXjfVNXk8NXNrHbW8F7evBMsd2sok29cEIeMZI5U54IHJq5ZfEZrnxBHph0+BUluntlZb3zJFweGZVTaAc9N+cdeeoB6BRXn2k/ES+1G20e+m0JINP1S5+zRSC93urZPJTyx8vB5z26cjNnSvHN5qcMWpLo6LoUkkyfbhd5KLESGdk2jCna3Qk/KfbIB3FISB1Nee+HvifHresWVi+nxwre7vKaO5MjRkAlRIuwAbgMjBb3xzTdb1650f4i6tctJPNZ2Hhdr4WYnKxs6yuc46biFA3YJoA9EyB3pcg152vj7Vri3WNtCSylvNNkvbKQ3gkGFBOWATjjDDr1AOCSBn3nxVk0LStHiu7S2udSurJbqTdeiFPLK/KxbZje7BhsAIGDk45IB6pRXn9l8R5dYXSf7E0Ka+kv4nldPtCJ5ISQI+SeCAT1B54wOeFtfiJdTSW00mhmPTLjUBp4uxdbsSEgAldnTnr6j6EgHf0ZArzpPiZONJ1HVpvD0sWnWYKi4a7TbLL5ioEAPI4O7djAANYOo/F27vvDepzaZZxW13ZtCXmju0njVHbGRx8xzhSMcbwexoA9i5znIxRuHrXnHiT4oyeGb82l3oil0gjlkX+0IlkywzhEPzOBggsBjI7Dmqtz431mKTxhLcWlxBZ6bEssMkM0O+LhdoGVYEupL8qdvQ89AD1KivPrv4iz2ttdT2OhXWp2OnRj7fexzxqInChmXBxuIBGccDvinX/AMRp4L7UYbDw/PfwafFHPcTpcogSNow+4hvbsMk4PpQB39FVrC8S/wBPtrtAQlxEsqhhggMMjP51ZoAKKKKACiiigAooopMBM460oIPSmMu9Spzg+hxTlGBiktgFooNFADe9OpO9LQAUdqKKYBRRRTAKKKKACiiigAooopMAoopCaQCnpSYNLSE0ANA5zSAFW68elOHWgjnNC1AdSHtSZ5p1CAaCcYp1IRS01uAUUUUwMnw0pTw3p6nqIF/kK1hWP4Y/5FvTxnP7lefwrYFN7g9wooopAFFFFACHJBx1rIbw1pDaXLpp063+xSv5kkBQFWbIOSPXIBrYooA5698FeHdSuYp73RrO4kijEaNImcKBgD8B09KxfHWnaHpmn2+sXPhqy1K5t5IoIhKRGSCdoBbacgcYByK7uuM+Jbf8U/Zpx+81G3T/AMfz/SgDJuodau5NRe4+GdpOdQ2C6LatEfO2DCZyvYE46YzUENpq8OiyaMnwtsxp0r73g/taIqWz94/LnPTnrxXp/aqGsXzabpVzeJEJTDGXCFwuce54obtqNK7sjzh9N1IaMNJ/4VNZNZbvMMS6rCPnxjduxndjjOc44zinWcOuabFaQ2fwmhiS0laaHZrUI2yEYLdMkkADn2rU1DxNNqWhahFG4RlSNlubORxwZFGAcA557cHn3rWm8RXllFei4sUaW2hWZI4p/vgnGMkAZH61HPE3+rVLfp93+Zx0Wn6vDqjanH8ILdLzzRMJV1qAEOOcjjA/DHSnW1rrlnrB1e3+EMCXzMW80a1ASpPBKgjCkg9QK6i18ZSXMMoitYZZRLFFE6ykROXzySVyANp7Gpb7xLqWm25a90yKIicRecblfKKkEhh/ETkY27f5U+dCeHmnZnM6sniHX5reXV/hSl01vnYW1uE8HqCONw9jxT9O/wCEh0h0msPheIJ0iNup/tuEkRb2faD/ALzE+1dJZeKpLmK1le2jWKW7a0eRZCQGxlSOOh98YqNNXm1HU9EleGeBLhrgoqzkK6BflZlxznqPTg+1HOtweHqJ6r+v6RycumatcafZ2dx8J0e2si7QRLrkR2liSwPTcDk5ByDnpWlZXviix0b+yoPhkY7Pa6+SutQFTvJLdeeSx/Out0HVrvVrQ3U1pHBbsP3ZEpZmwSDkYGBx+NUYdYmTwne6z5v7yYySQB+VT+FB244B/E0OVifYz5uXre3zOeuDrksGm23/AArEvDprRtaBtYgUxFMYwQc8Y79cDNVjo902ry6ofhjKL15luBKNZix5obIfaHwDnk4HNbNhqc//AAjmtWj3rXFzaws63CPkkMmRgg9QciqWk3t7DqGmMZtWjS4AEpv3DRS/LwI8ZIPPHT3PGKn2qvY2+qS112/HS5Tj026h8Qf22vwwdNRMhl8xdVhxvJPzbN23ccn5sZzSy6TdXVilhL8M5TbJM06sNYiDo7csVYOGGeOhxW3ptlf65Zrrceq3UN28hMcPmEQKqtgKUHXIHP1+la9lLNb+J7yxd5WingW6QO5bafuEDPQcA49TVKV7GUqVm1fVbnH3Ghy3OmWmnyfDKRLazLNbrBqsUTITwTvVwxJGM5PJHerJtLtV0tV+G1yg0ty9n5eqQr5RJBPR+ckc5zn869IApaoxPLpdIluNPW0f4cXnkJO9wo/tZA4kb7xDCQMM+mce1RvoRfS4tPb4a3n2aGVpYgurJvjZsbiriTcAcDgHHTivVcUmKAPP7S71Ww0U6TafDq6hsfLaPyo76EZUjB53ZJI75zVAxXQ0mw0wfDbUfsenzLcWka6lHmOQEkHO/JPzN1OOa9PxRtFAHnf9raqNfGt/8K91L+0Ps/2QzC+j5iDbtu3dj7xJzjPv2pNW1XU9ZazN98PNUmNldJd25F7GuyVM7WOGGep4ORzXopGaAAKAPK2MrW80L/DbV/LmvzqUirfpk3OQd+RIPQcDjjpSTEy6TqWlv8N9aaz1O5a7u4xeKPMlZlYtuEmVyVHAIHHSvVcUYFAHkt20N7a3FvP8NteZJ71r+QLdY/0ggqXBWQEcdgQPbvTbSK0sra3hT4beISIL4aijGUM5uBnDs3mZb7x4PHPTmvXMUYoA8icW0seqQS/D3xI8GpzfaLiJpAU83JJdR5mUYk8lSM8DsKWOKyTS7vTz8PPErx3bo9xLJKGlmKHK7pPM3EAjOM456cmvXMCjb9fzoA8o1byNb1Br268D+Ko7h4xDK9vL5Pnx/wB2QJINw5+vAGa6Cz8WXFjZQWtv4I8QxwwosccYgjAVQMAD5+3Su32/WjAoA5IeNbojnwd4kH/bvH/8XSjxrcc58H+Jf/AaPn/x+uswPSlwKAORPjW6x/yJ/iXtj/R4+f8AyJS/8JtMvB8IeJv/AAFj/wDjldbiigDkT45kHXwh4n/8A0/+OUf8J1Jt3f8ACIeKD7CzT/45XXYpNoznmgDkD4+devg7xVn0+wp/8cpv/CfSH/mTfFf/AIAp/wDF12OKMCgDymSfTpfDV74ek8G+MWsb2QySj7Mm/JbccHfwMgDFMuxp2oak9+/hjxxD5zIbm2hi8uK4K4CmRQ/JAUd/wya9Z2ijaKAPJJdP0q41WS7fQPGot7i4+1S6eI/9FebO4uyZyST15x+QqeTS9MawitodJ8Y2kkNzLdRXVvDsljaQ5cAjsenSvVMD3/OlxQB5bBpulWq6cIdI8WJLZ3pvTcG3zJPIcbjKxBzuAAOMH6VHa6XptrqVveR2HjFvs1w1xBbPADFGW5KhcdCe556c16Dr15LY6LdXMB2yRrlTjPOa5nStd1GXULVP7UttRjk3NOsVoYvIUAnklj0JAz3weOeJc0tGawoTnHmW3+RmWlhpllo2jaZHpPinyNIuvtcDG0G5myxw3HI+c9AOlQ2el6RZXyXX9leLJoYJZJrezmtd8ELPncVUAH+Ink+tdVaeMYZ508y1kitpciKYurbyO20HI4zS23ik38MjxWc0aFHaKYfvFJXscdD3wcelHPHuP6vV7HL6NFp2hXkFyln42uUt1YW1rcQO0MAbP3UAHQEgZzx+FSasdK1fVb++n0bxasl9pZ0qVYtPIURMSdwypIb5j3xz0roV8UyW1pp8bW0l5ez2qzuI1CZBHJAzyTyQB6Uv/CR3TeI47T7I4tHs1nKlcSrknJIBzx0xjOaOeIewqdjmmbSTLp7NpHi//QdPbT41/s1sGNl2Fj8v3sdxge1Zy2WnwrZPBH47hvLWPyFvI9PZZTB1ETYj2lR2+XI5rvIPFayTSxT6dc2zCAzxCUAF1HXI7H2NFv4rgmuY0mtZ7eGWEzRySdGAAJ6dBjufQ+2TnQvYVOxzOn6hpunatbagNP8AGU0sFk1mPtOnXEoYM4dnJKFixIHfAGAAK5rQLKFFt5NZtfFo+zag17FZR6XK0G8fcc4iLZxngN+XNelW3i21kKtPbzWsUkTTwySLxIigE4x35qxpniMahem0ksbm0kMYliaYDbIhOMjBzkcZBx1HvRzITozSbtscajaCnhm50NbDxcLeeYz+aNJnEsblgwKMIsAggEcfnVe6tdO1LQNR0zUbnxtePqBjLz3GlXBEewgqFQRBFGRzgZOeT0x6sKdiqMzyDUtG0rVbvUZ7i88YKupRQrexxaJMonaJQoJJgJHTOBgZPpxVy703Sb062r3fidLbWIEjuIBoNxlWUKA6t5ORwuMHI5PtXqeKMUAeV6hpei3Mt0Le98TWNlfbft9pDotz5c5UAbhmA7GIUbivXirDf8I5C+vyebrsS6zax2zqNHuv3SpEYwVzFzwe/cV6XtFGKAOLsfHXhfStNtbI3d/ttYkhDPpdyCdoCjP7v2p8nxU8HQuEk1KdGIzhtPuAf/RddjtGaNopAcUfi34JXrrEg+tjcf8AxFQ/8Ln8AA4/4SBc/wDXrP8A/EV3e0UbRTA4T/hc/wAP/wDoYU/8BZv/AIinj4xeAW6eIY+mebeUf+yV3G0UYFAHD/8AC4fAW0t/wkMWBz/qJc/ltpw+L3gMoW/4SKAAdQY5AfyK5rtcc0u2lcDjR8WPArLkeI7QcZwQwP5YzTh8VPA+0n/hJLLH1P8AhXYbRSEDNIDkv+Fn+CP+hlsOf9v/AOtTh8T/AARj/kZtP/7+V1W0E8gflTtox0H5UAcl/wALP8Ef9DLp/wD38o/4Wf4J/wChlsP+/ldR5MWT+7Tn/ZFIbaAnJhjJ6fdFJNAcv/wtDwPn/kZbD/v5Sn4n+CcZHiWwI9n/APrV0ws7bP8Ax7xf98Cg2Vrn/j2h/wC/YpgcyPij4IPTxLYf990f8LQ8E5/5GWw/7+V0v2Cz/wCfSD/v2P8ACkbTLBvvWVufrEv+FNgc6vxL8GMOPEVkfox/wp4+JHg84x4gs+f9o/4VuHR9Mbrp1ofrCp/pTToeknrplkf+3dP8KAMf/hYnhHH/ACH7M/Rj/hW5p2p2eq2ourGdZ4SSA69MjrUH9haR0/sqx/8AAdP8K5/4ZoI/Ce0DA+1TYA7fOaAOyozR2pp60gFozRRikAHpSUHgUA0XATnPQYpwpKXNNAIRS4ozQDQAlOoopoAooopgY/hgbfDliPSIVsCsfwv/AMi3Y85/dCtgU3uD3CiiikAUUUUAFFFFABXGfErP9h2HTnU7cD67jXZ1xvxIydH0wDqdVth/49QB2I6VU1Gxh1Kwls7gMYpBg7TgjnIwatjpVHV786dpc90E3mNeFzjJ6Dn60na2o4puSUdzHPhGwkSdJZ7uQzoqyM02WIVgw57dAPpTj4Ws2t7mOSa5l+0KiF5ZclFU5UA49cVkXF7qaz6h/aDosyaYZMW0rqn3zg9cgjBGc9uopb7Wb+TSLmGzVRDa2SG4maRvM3Og+4fUZyc9faobjbY7vZ19LS3t+n/ANdPClkq3H766aScxsZXl3MrJnawOODzTX8JWbom6e7M6y+b9o8396Tt24Jx0x29azLvxfNprLB5ERS3gjkcySEvNlQTtC524z1bH5c1av/E9/A17Lb2cDW9l5bSmSQhnDqDgYHB578f0LxRHs8TpruX18LWa6Tcad5k7RTy+czM4Zw+QchiM9R71YOiwG506YGRTYqyRqCMEFdpz+FZt34ivUe8ntbOOSyscCcs5DscAkLxjgEdetVb7xq1pqAiWCIIApEUsnlyyhl3ZTPyfmw6HpReBPJXf9f15HRaZpkWlabFYQF2ij3YLnJ+Zsn+ZrLtvDEb2Mdhdl2trW7M0KKww6nkKwx0BJGPaqkutPYaneGG3klea+itgst2SoJj3fKMEL06Dr1p03i2aytWa7toFnW8NqdspEYwobcWxnuBjBNNyj1BU6/2d3r/X3l+bwvZNcXEsQe3Fxam2kSEKqlSc7sY+971Ha+FbW3uLeV7u8uRbAeTHNLlEIGAcADpUmi+IotY064ucIvkMyuUYspwM5BIBxg+lZ9nq95Bp1g4j+03+qytIqSSFUjGM9cEhQoHGO9K0VZgniNYt/wBW/wAixJ4Qs3mc/absWsknmPZCX9yzZB6Yz1GcZ9at2mnz/wDCQXepTptUotvAqkH5ByWP1P8AKsHStZu7dJ4/Ka5vbrU5kSOW5JSPGMjcQSFHoB+FRQXl3NdDz5J4mOtpE0YuGIA2crnuvfGMe1HMlYt0q+vM+h34I6UtYPhyaYrfW00pkNtdvGrMcnYcMuT34b9K3qtO6uck48srBRRRTJCiiigAooooAKKKKACiiigAooooAKKKKACiiigAooooAKKKKACiiigAooooAKKKKAKGq2H9paZPaF9glXG7GcVmyeH43udOmWRV+xKynCDMmV28n9au69dy2WjXFxAQJUA2kjPORXM6dr1/JqlqiajbX9uwZ7oJalDCoU98/wB7A7/TnIym43szppQrODcHpqW7Lwc9pKgbUWe3jzsVIESQcY5ccn9OQKbbeD5Irvz5NRViqOqhLdUZsqV+cj72M5qxB4zsZLhUkhlhjcMVkdlI+UE8gHIyBxxRH4pivLS5mgt5o1WGR45gvmISoJ52nAPHRsenWi0EW5Ym7b/Igu/CM9zbWcA1CICC2W3IktQ4bH8Sgn5TUp8LTx3NvLDqMqbLIWcpC/Oy8/MrZ+VueDzSr4oW2Syt3gmurua1W5PlIqlgepC568E4GaefEVwNcWD7JL9la1Ex/dHzF6nJGc47YxnNCUBXr7evYpWPgue0nErX8Lbbd4RstQmdwxuPzcnnnPWrt14XN6NOjmugYrW3kglVY8eaHTYcc/LTofFaSSzRy6fd2zx27XIWYKCUHtng+x9DT7XxRBPcrDLZ3Vsrwm4SaZFCMoGexJ6c0RVOwSniZO/6FWLw1fyWRsr/AFXzbVYGgRIodh5xhmOTuwAOMf8A15dC8NzaXdedLdQShY/LURWqxk9PmLcknA9cU+DxVbuPMuLS6tYmhadJZkG1lHXoTzgg4qfTfEUd/em1e0ubaXyhKomVRuXvjBPI4z9RjPOC1O6sS3X5WraddjbWnU1e1OrU5gooooAKKKKACiijvQAUUd6KQBRRRTATHNLRRSsAUhpaKQCcUtIRQKSeoCDrS4poPPSnUIAHWg0UdqEwFoooqwCiiikAjdK5H4b/APIpqfW4m/8AQzXXHpXH/DL/AJE6P/r5m/8AQzSA7HtTTTqSgBKKKM0gDtRRjiikMKMUClzTWwhKWkpR0prcBaKQ8ClpoAooopgZHhnjw9Zf9c61xWN4X/5F6z/651sim9we4UUUUgCiiigAooooAK4/4hAtY6Io6trVoB/31XYVyHj7/VeHf+w9Z/8AoRoA64dKq6hZwX9lLa3KkxSDDAHB/A1brF8UyPH4bvXjd0cIMFWKkcjuKT2Kgm5JIrQ+FLGJZ/3t1KZ4vJd5p2kJXOerUXXhKwunYtJcxh41jkWKUqJAowN2OuMVQ1LxhNp+pXNotmjraBC48zMkgYDkAZ24yPvYzkYqzeeI763a6aLT43gtrhYWJl+ZtwXGBjAOXHf+dS3F6HSoYjR338x1z4P067kmZ5LxBMqrIiTkK20bQSOh/lVyTw9aT2t5BI0uy7KmT5ueAAMenAFZcmtT3PlRXEBhmi1COBxBOcNnJ64Bx7H86ni8TXD3MVqbELcPfNalDIRhFXcXBxzkYIHoetK8BONdK19v6uT3fhWyvLiWRprpEm2+dEkuEkwABkfh2qO78H6bdySh5LlIZmDSwRy4Rvw7fhTY/FDvp9jcm0UG5vBbFfN+6OeQcc9OlZ761d6rNpVwsH2exlvNsbrcMGkADAhlAHB9DnpQ3C1xxjiOrta/4f8ADG62gWjzCUtKGF0LrqPvhdoHTpjtTLjw5aXAcmSZJGuPtKyI2Cj4A446cDg1kabrdxBb20dvaPcPdXM0S/aLwsQV77ivT2xwM9elOn8bra20ZuoIILhp5IGEk5Ea+WQGbdtyRkjHHcUc0LahyYhSsmbthpMVhZPaiSadZGZpHncuzk9ck9u2BxWXbaAZdOtrW6mljksJW+zzwuN23PBOQR04IIqax8TRaj4Zn1aJEAiRyUDhhlR2PcH+tZ88GpnRLS5F7dsjRGe5S2GZpXbBVUzwoBPTgYHpTbRMY1Lu7tqXB4SsxapFHd3ayxztcJOsg8xGbBPbBHHcGprfwzY2oTEs5K3X2vLuMmTG0k8dMc1zctvc33hyDWpNXvxduyIy2100cX+s2cqMDdjr7g+lXprCRdZtdBXU9QFu0TXMkjzkySHOAu70GOlTeO9jV06mzn3v8tzc0Gynsbe4a6Kme5uHnYKchc9Fz7ACtncB1rjbiK+0LR5LqS+a7axufOjHmnLxEgFJPfBPPPNN1HxOlnqFxfMy/ZbfbaR+ZJsjMpBdyxAJAUAA8HvTUlFWMnQnUk5LX0+X+Z2uRRketcfYeN4tTAS0jgmnFwkDrHOSo3AkMG29PlPBAPH5yweKbtzB52mRoj3ZtHK3G4q/sNoyPfj8e9OcSPq9S2x1RZc4zS7hnGa4q08SanbaWZ7i1F3LJfNbRqkgDc7jj7oHGAASRnOTjpUz+IXsL28lubaYTrFB/o3nBlDv2XjH1PtSVSLQ3hqibR1+R60Vzdzq159n23djNayLcQoGgmDK+5h0YqD7EYH9aiXX7q2i1W5uIY/KtpQgzKAFOFyCSAMc59ecelPnQlQk1c6jcPWjNcRN4rlv4rKSzXDfbkiYRSZSUFSeCQDjp2FXJfED3EggkguLa5gvIYpFikUghydpLEcr6jg0e0iN4aotzrKWuaHiaTz3RbBzAl4LNpRIOGJxnb6dPzGM1UTx5Ztqa2hjCq0/k7jIM9cBivZSSOf0FHPESw9V3sjrsikJFYupXcsmr6fp0btGJS0spU4bavIH4msTSb+4vryeKfVdUSQXLRokNorRABuMv5RA98t6Uc6vYI0JOPMztc4pN64zuG317Vyrx6l/wkiaZ/bV4IXtWm3rHFuB37cA7OmD6UyFdU1Zr+6t9UaD7PO0NvCiqI/lPJc4yc/pjilz+Q3Qtq5K3z67HXg06sGGe8ttfiguZg8V1BlUA4SRMbsH0Of0rdU5FWncxlFxt5i0UUUCCiiigAooooAKKKKACiiigDP1ewGp6XNZmUxCUAbwM45zWbdeHILq706cSLELQOrKqD96GQr17dc96ueIr2XT9DubqFlWRANpYZHUdq53TdevX1CFDqFvf2xV3uHS3MXkKFJB6njIx+dZycb2Z00oVXDmg9Nf+CX7HwtLaYRr9WhRCkYS1jWQZHUvg5POeAOlVB4LkkaaS41BTI0MkSmK2WEtuUrl9p+fAOe3NWrfxlZSuvnRSW8TI8iu5DfKoJOQpJBwDx7Uh8UfaNLu7mG2mi2WzzwysodG2jPY4B6cEjNK1OxX+1JttW+4j1DwlPeWlvAL9AI7ZYD5lsHBIH315BQ/Q+lPn8KyvOjRalLEhsBYyEJ85Az8ysCNp59D2qWTxOtsbeAW091cPbiZvKVec+gzyeDwPzpD4guF1427WM/2P7KJiRHl175I6/7OMdadoAvrHTzKlp4Ou4GkL6hbndaSWw8u0CY3cBjhuT0/Krtz4Ya8Fqkt0BFFZvaOBH8z7l27gc8fkafD4oiJuFntLi3kit2uQkigFkH48H2NLa+KIJ5mWa2uLVRbm5DzoADGO4wT6ii1MJPEfcQf8I/qM9jJY3uqeZAYfKRYoAmDxhiepxjp09c1Lofh6bSrlpZZ7WX5dg8qzSE9epIJJ/z+BF4rtmLme1urVRCZ0MyACRR124PUZHHvVrS9dj1G4a3a2ntZgnmhJ1AJTpkYJHXikowTREnWs7rQ2F4p1NXkU6tTnCiiigAooooAKKKKACiiigAooooAKKKKACkyKWkxUgJSikpRSV7gJRRSgUkACgiloqgCiiimAUUUUAI3SuM+F/8AyJMPX/j5n6/9dWrsXJ2nHWuR+GHzeCID2+1XWMf9fElIDsM0ZoxSUtQFNJQTzRQxoKKKKQwpM80tBAyKBBSgikooT1AU9KWjqKKtCCiiimBjeFwB4ds8HPyVs1jeFv8AkXbP/crZpvcbCiiikIKKKKACiiigArkPHx/deHf+w9Zf+hmuvrjvH7EL4bH97X7Mf+PE/wBKAOw7VU1Cxj1GyltJ8+VIMNt4P51c7Vma7eXVjpFzPZQefcqn7tNpbLdMlRyQM5wP060m9NQvy6lC78J6feTTSytcAzMHZUlIXcOhx0z9asyaFazQTxSGQpPOs8mGAO5duMe3yiuP1LxFrsnhi/k/tHTI5raaMTSQQyxyRxsQACknKHPc9RngHmruseKdZ0m5nkB02a2sY4jdRJFK0jFgCSGB2xjngNkkD3FSuXcPrcv5np/X6HRf8I/Z+e0x8wu1ytyfm43qOPw5qVdHtV1ZtT2MbgpsOW4xx29eAM1iN4mv4r99NlS2+2tqawQhY2ANuw37iN2SwQMCRxnHHUUsPiXUJdKvLkpbCSLVxZIAjYMZlRMn5vvYYn06cUe6J4hvW/kW08K2MU8EivdbYZvPijMxKK2Qen4Dr+HU0tt4TsLeaGSKS62wymWOEynYrE5OBXOa14i1e+067u7XyoNLW6W3jdGZZwVcAuSDja2MY4POc9QJNO8RahbRTLEi3Ek2v3NoFuJXICAtgAnO37o9hzgei90f1yd7cz/q51EHh6ztWt2jEhNvI8se4g/M4we1RSeFrJ3Vw86SpPJcJIkmGV3+92xj2rCk8XatbwyadPHYtrYuTbhoo5WhA2CRX2DLnAYAqDkkHkCug0PVru80mWfUIBFPA7I5WJ0V8AHcqv8ANgg9/Q1XuvQFiZN3UiaPSLaLSJdNUSeTKjo259zHcME59az4/D7zafYLdzyw3dpCYRNbyFSy4AJz6EAH2rLttY1WLRdJEEsM2qawXnjlud3kxKRvxtU5wFKgAEc88Vmr4oey0zUILu/jt7q51Wa1W4luAY7UBV3MC5HyjJwB3YdMkhOSuL6w46JnYx6FYxaOmloJFtlYOPn+Ytv3nJPvS6roVtqk0MzvPFcQg+VLBIUZc9fr0HH+NcT9rurz4aJrH9q3ovbYSgtFcldzeacB8dcDGB6VvS2k2inSbuDUb2czXaRSrdXLSKyyDGAOmQdpH40rp9AWIle6fmWrnwxGulrpNorm1uJt93JJMS7Dgtz3JwB7Vc/4Ru0+wR2o81fKmM6Sb8uJMk7s9+vetpeRTqvlRr7WbtqYkXh22jaNy88kqXH2nzHfJZ9uOfb26Ui+G7NUiUNNiO9N8PmGTISTg8dPmPFblFLlj2F7SfcwF8L2ymMebcGOO7F2iblwHwfbODmpL7w3Z6hLdSTGUG5CBijYK7PulfStuijkiP21S97mB/wjNu8jSy3F1JO8sUryu4yfLOVGAAoH0GT6mi48MwXEs7NcXSrLOlwFUrhJFAGRlcnp0OR7Vv0UcqBVZrZnNHwjasxc3N7vM4uN/mLneBjPT9OnFPTwtbK5lea4kna4juHldhukKfdBwMbfYAV0VFChFdBuvVf2jFXw/AkbKHmO69+29R9/IOOnTj/69V4vCsMdwrpd3iQrObjyFlCqWJzyQNxX/ZJxXRUUckd7C9rPuYt/YztrGn39sufK3RSqe6N3/AjP4mrGmaXFpsUqRGRhLK0rFyCcn6DpWlRTSSJc5Nct9DN/stP7ZGpFn8wQGDZkbcFt2emc/jWddeF1ma5WK+uoLe6YvPAhUqxPXBIyue+DzXR0UnFMpVZrZmDDp9x/b6TSR7bO0txHb85JZvvH16ADmt1RgUtFNKxMpOVrhRRRTJCiiigAooooAKKKKACiiigDL17TpNW0eeyinEDy4AkKbwuCD0yPSqF54cW7vrSdXSKOKOSKVBH80quu372ePXvV/X5rqDSJDYyLFcs8ccbsm4KWdVzjv1rJHiBzcac8kn2eIJcfbVdMbWjUZ6jgfxA9xz0NZy5b6jVeUNE/6Ymn+Frm0YRvqCG3SNkj8u1RZBkYBLnJJA/P9KqJ4MugtwZdQgMs1s1uGhtBHnIwWYBvmrY0/wARG9uLWKbT7izF3CZYDMVO4DHynBOGwQcemfSkvr6RNcFr59xFF9nD/wCjweYS24jn5W4xScIpWNPrVRa338kZ2p+E7q/SJEv4VVYFhIltQ+Cv8SnOV/CluvC17JcAw6l5cZsfsj5hyx+U/NnPrtOPYjPNbEWorBd2lq5uJPtSyMkssYTlcHaRgckZI4/hNZQ8VL588jWt4wW1SaO3VUJkDSMi7eckt8uATgAj3p8sb3GsVNK1ytZ+DryAzs+oW7GWze2xHahAM9DweffPWr03hmSfYstz+6XTzZEKpzk4+br7Djmmr4kmgu9RFzayD7OsCxWyFWeR5M/dOcHnA68bW7VLJ4q8mBzLpl0LtJ0hNorRtId/3WHzY2nB5JHQjtS5IbCeLm3dshXw/qdxYT2WoaoJoHh8uMRwBdhBGGPrjA+tT6BoFxpc0ktzcW8pKBFENqkWPU5HJpx8TOtruOmXP2w3H2dbNWjLl9u/ru242kNnPT3pX8RzCGAro181zKzg2p8tHQIcM5LOF28jBBOdw98HLC9xPESkmr6M3l4pcis6DWLS40g6mJQtsqM7swxs253BvQggg/SsW58V3CaVfXB0e7tJYrR7mD7Xs2yKO52sSMZUkHBweM9K0ckZNpK51YYHoaNwzjPNc/8A2pcxeCZdUlVxcpZvPiUKPmClhwMis+y8QefdaYtjqsOotPJtuoY9jmJdhJbKfdwcA5z1xwSKTlYXMkdjRmsOHxGs1/8AZxZXawMSkN20P7qVsZwOcgdcEgA44PK5qS+KWlsL+eKwvIIobWS4hupYleOVVGQVAfvwQH2Eg9qfMh3OnpM1hN4iaO+isxpt9P8AdWa4hjQpCxAIDjdu6EH5QcZGcc1Xt/FMzwXkkmj6huinEUMCxqZJTtyQPnwPXLFRgjnNLnQX1OlyKWudPiqL7JbTLp188tw7xLaqi+akiqWKtltoPGM5xyCTjJA/iuH7DFcW+nX91NKzILWGNRKpQ4cEMQBtPB554xnIo5l3C6Oiorn5PFdmDCLeG6u/MRZGFtCWaFDn5nHUcqeBluDxxW3bzx3Nuk0TB45FDKw6EEZBp3QXJaKKKYxO9B60tIakBKd2pBS0IBtFLSUtgHUUDpRTAKKKTvRcBaKKKAGtyMVx/wALjnwFat63N5n/AMCZa7HFcd8K/wDkn1n/ANfN5/6VS0AdiaOtLRQAmKQ06kxSYCUUUVOowoPNFHemrgFFFHektxjqKKK1JCiiigDE8Kf8i7aD0T1rbFYnhP8A5F21yMfLW2Kb3B7hRRRSAKKKKACiiigArjvH43f8IyuSCdetcY9tx/oa7GuP8eDdN4WH/Uetz/47JQB146VU1KxttSsZbS7UtDIMMASD19RVsdK53xtdXdn4WvJ7ObyXjCkuM7gMj7uOhpSdkTJpJtgvg3SBZ3dsy3Eq3QQSyS3DvIwQ5UbicjFQ3fgfSL+R5LkXblwu8fanAdlUKGcZwzYHcHuetZ954r1iG+ns7azhnmskjE6JBM3nOyBsIVBCDngv1/Cl1HxZq1tb6nfRWVqLPT2j8xZi4kYNHGxXgYBBfrz9O9L3TLmpnSf2NZHWE1UxZu1i8oP/ALOc/nyefestvBukNfteE3Ibz/tQjFw/lLLu3F9mducjuPX8Kc3ivUGj1C/tba2bTtOmMMyuzec7KFLbewwWx3z7VmQa9fwa7rl0zeeA1pb2cBldY90uMccgHByxI65wfRNx6j5obHQT+CNHubyS4ZblRJIJTClwyxeZ3cIDtDHucZNWIvC+mwNG6pIpS/e/XMh/1zZ3H6HceKy7rxRqunRahFd2du93ZRJcsYNxR4SQGPPRgMnqelQXniOXUb2xe2JFl/bMdpFJFI6GQiJ2fcONyZwAOhxnkYo90d4LobV94U0y/Nw0omWSaYTmSOZkdHCBAUYcrwB0q7pmlW2k2ZtIPNdWYs7TSM7ux6lmYkk/Ws/w1rOo6yk09xbW8VskjxoUZi7FW4OCMAYx3OfaqNpZJ4lOo3Ut7qNsVvGt0+y3bxYSPKgYBxySzevIz0GGmugJxtddSaDwrFNottp+ozyFrNyLa4tZWhkROgwy4IO3g881oaV4d03SbWS2ghZ1kkMp+0N5jFiACcnn+Ec5rgIPtR+HsWrHVtUN3c3RhZjePhVE7L8ozwcKM+vPrWnrYuvDkOo2lpqeo3KTaRdXA86bzHt5EUbXDHkA5wOeoqHJJ7Ee0ja7R1K+GdNTw4+hBZBZMCCN/wAxy27731p2o6ZcXt7pSxlBZWsvnS8/MzKPkUDHTJyef4feuP8ADtlPqscXnT+KIHe1Li5mvCYHYrjIGc/xbh9BXYeEtSl1fwzZX0/+ukQiQ+rKSrH8SCapO5cZKWljbUYFLRRVmoUUUUAFFFFABRRRQAUUUUAFFFFABRRRQAUUUUAFFFFABRRRQAUUUUAFFFFABRRRQAUUUUAUtQtjd2yorbSsscnTP3HDY6jrjFY974VtbvXv7TOQJIXhuYiMiUFSoOc/LgEjpzkelX/EE13BpDtYSpDdNLFHHI6bwpaRV5Hcc/8A1xWcmvtJNayzN9miS3uHu43XGxoygOcjOBkkHjIIPeodupnJxvZkmmaHewXlvLqGoLdraI0dsFh2EA8bmOTubHHYdT34fqek6nLrCX+m6pb2n7gQuk1qZd2GJyDvXHWpLDXXuruCC5sJrM3MRlgMrKdwGMqcE4bBBx6e4IFXUNQuz4laxS7nggS0SYeRbiQsxdwc/KcDCij3R+6kP1DQbvV9C+xahfq1zuyLm2h8sqCNp2gk4O0sM575qO88MNJdzT2tz9mJs4beABNxjaKQurdeRnHH15q7BqX2W5tLG4knmkuVkeOaWIR5KkfJjg7sEkcchSazYvFTPdXEv2e5eNbSKaK2RFLSF5GVdrbuS2AcHGARkjnD0G7dRh8LX12t5JqGowTXdx5LI8driOJ4ixHys7ZByARkdTzzxZg8O3K2kIuLi2a4W6juHNvbCJCqHhAuSfxJNRx+JLiK61I3NpMDCYUhtFKM7u+eA2cHPHJOBg9hU0vitYIcTaddC8+0rbfZEaNnJYEq4O7btIBOSR0I4IIotFk+4OvNBuZLmS8tLtIbsXPnxNJHvQAxrGVZQRkHbngjtUF34f1GaK1n+12lxqMKurSXVoHjZWIOAgKkYKjHOfU8k1abxG62oLaXdC9acwLZ7oy5baGzu3bcbSDnPt1pp8SSbIUTSrx72TeWs8xq8aq2CxLMBtJxggnOfrhcsR2jYuLpEf8AYUmlyEmOWJopGjVUJ3A7iAAACck9KyptA1a/tbuLUdQtpGkspbSFobYpt8wAFmyxyflHTHetiDWLWfRzqiyAWqxmR3P8O3O4HryCCCPWsi68WTw6VfXDaVdWs8Nq1xCl1sxIo75VjjbkFgcEA8ZoaQS5bamnd6W1z4Yn0kSbXks2thJjoSm3OP1qvdaG06aTskRGsZ1kZgvLgIykfjupk2r3kHgmfVpI1S8jsnuNsqgKGCkjIDHjp36Vl6Z4nku9Qs4rXWNP1Tzm2zw26ANCNpJbIY9DgEEfxDnPFErdRNxLll4ZntL+CTfYmKGV38xbRfNkU52qWPQqT94cnA6cmq0nhK6nNwXmtYmks5rZnt4ShnZxgPIAcEj6ZyTyBxWpB4kjmv1t2s7uKGRikF1JGPLlYc8YOQMA4LAA9j0zXPivzdPvrqOxvLeKG2eeG5mhDRyqoPICtn0O07SQeKn3bFabIi1Pw3dahchhJbptMRjuUQpPDtIyAwPzA4PB4BbPIGKdfeHru6nZnlilt/tYuDbNuUSqF27W5wcHB9DjkdMXX8Q7NSSyTT72cblSW5hjUxxMRkBvm3dwcgEDIyRVO18WtcWlxOdJvy6XJt44EjUvIf8AvraMYOSTjj3AqXGDsHu7DNN8M3VnNYSTzW7G3upbhhBF5aEPGUCquTgDPqeBUlvomoWExmtpbeVjNcuUlBUESuHHIzypAz6jPSpv+EstjaW8y2l40s7vGtsIsyq6AllYA4B49ce9OHiiB7GG5htL2aSUsBaxwfvVKkK+4EgDaT689s9aq0LitFGdc+FLueV55ZLK8nktUiaS5t/uSjOZFA7Hcfl46DmunsLc2llDb5U+UiplVCjgY4A6fSsebxZZpHC9vBd3iSIsjG2gLeVGwyHccEcA8YLe1blvMlxAk0bq8cgDKy9CD0qklfQaSJaKKKsoKQ0tJjNSAUtJS4oATNBFIOtOoWwBSGlpKAFooopgFFFJnmkAlcd8LP8Akn1l/wBfF2f/ACZlrsc1yHwuXb8P7Ef9Nrr/ANKJKFsB2NGaKQ9aAFoo7U2huwBR3oxxSc5qGNC0UmT0xQM96EwYtKOtJSjrVLcQtFFFWAUUUUAYnhTjw/agcgL19a26w/CZJ8O2hI/h/rW5Te43uFFFFIQUUUUAFFFFABXJeOcibwwR1Gtwn/yHLXW1ynjX/j58Lf8AYch/9Fy0AdUOlU9S0+DVLCWzukLwSgB1DFSec9R9Ku1la/fS6fpE91DNDC8S7t80ZdcZGRgEEk9Bz1IpO1tRS0V2U5vCWkzyRySxSkrGkbkTuPNVBhd+D8xwOp5Pepp/D2m3Npf28kTCG+dWnAkIGVCqMf3eFXp6Vzjahq06aHPrFlbpPLqA8tAjoUTAAJG84bOeDkdOM1Si1XU9X1Hw7qFw9stnc3Uht4YQwdQMj5zkhjj6YNK6MHUgun9f0zqrnwlpN5dPPLA58wgyRiVgkhHQsucGprnw3p10dQ86BmGoeWbgeYwzsACkYPykYHT0rCs/EutN/Z19cpYf2df3X2ZIkDCWLJYAlicH7vIwO/4S6R4o1HVLy0shHbfaInuF1EKrYjCOUTbzwWPY56N6Um4lc0GbFh4csLBLlI45JDcrtmeeVpHcYxjcT0x2pIfDemW1nYWkUDLFYz/aIBuOQ/zck9/vHr61gr40vY7TQLq4hh2Xtrc3F0sanI8qPcAmTx+OarJf6zdeJvC8+pfYhFcedLELUuMAwsdrAn5sZXn17d6LxQnUh0/rb/M7HTNMtdKtnt7NNqM7SEMxPzE5NR6ZpjafPfhdv2e5nNwgBOVZgNwP4jdn3PpXIaJrWryWWl2OlpYwl9Pa5Y3IlcKVcqQCWyRkjqfxp8PjjVdQS0WxtYEke0W4lLwTTZYsQFCx8qOM5OeuO1HPEI1IWR0beFNKGgxaOYpBZRuZFAkO4MWLZz16saZH4U0mKG9i8uWT7ZAbeZ5JGZjGQcqCeg57VV1zVrmXwvabUktbrUZIbYqQVaEyEBvcYG7B+lYXxAvEtBYabb3S2n2eJ7vcZdmNikRKCSBy3HJxgHOOtDcUOUoxV7HbPZyWui/YtN2pJHB5VuZWOFwMAk4J44pdF06LRtHtdOiPyQIFz/ePUn8Tk/jXJ61fWGr+GdN1JmmnvZoitrb28joZZjgMpxjgMvPpg1S1Hww+leCJbu4vr19Qt4y+5bpwoYkcdeQMDr7+uKTaWtgc7apbI9J8xMgbgCenvTq4M2p8Ojw5cWs1yUnvFhmWSVpMiVPVj0BRfzruk+6KtO5pGVx1FFFMoKKKKACiiigAooooAKKKKACiiigAooooAKKKKACiiigAooooAKKKKACiiigAooooAqahaC9t0iLFQsscmQP7jq2Px24rKufDVtdancXrs2y5tZLe4iGcSBto3ex2rj349KseJJruLRm+wTrBcvNDGkjKGC7pUXkHqMH/AAqjBr37yCe5ZoIo7W4e7iZT8jxtHnqM4GWx2III4IqdLmcuW+pPp2h3dvfpdahqTXxgVktl8kR+WpxksQTvbAHPHfjmmanoWoXGtNqWn6qtm72ywOpthJkKzMDknj73pU1jrk097DbXenzWZuELweYyncB1BweGAK8e/U4OKOo3l2/imWyGo31rbJZRSqtpbJIS7PICTmNz0UegodhvlLF3oE2p6QllqN+ZrgPlriOMRnaSQwAB4yjMuR655ptz4bd7y6uILoW5kt4IoQkQxEYnLKeuCMkDGB0qzbX62s1pZyz3M5njkdbi4RUJ2kZVgFXBw3Hy9FP40oPEazXlzLsu3UW9vIluFjw3mO6qVIOctgZDEAcd84HYHy31Ij4UuLm2uxqGoJc3c7xyJK1sBGjJnb+7JIIweRnn1zjC2nhGWGC1ElzbCaG/W7drezESsqqQEChuOCeSTyTSx+JJLWXUpr+KSJIniSK3JTdll5+bOMd8k4AB6VN/wl9uIImNrO00tytqkMbRuWYqWBBDbdpAPOe3Ipe6SuRomutCuJblrq2vBBcifzo3aLcoBjVGUrkZB257c1n3nhCa8gjla7gm1ERvHJPeWonQhmz8qbgF2knGD04Oa1P7dfaqfYLgXbSmIW3ylshQ24sG2hcEHOe4HU4ph8RnaiJpt5JdEMz2q+WsiKrFSx3OFwSOME57dKPdKfLYsjR4ToUmlFQIXiaNvLVY87gcnCgAEkk8YrMm8Pajf2d7DqWoxzPLZyWkTQ2/lhQ/3mI3HcxwO4HHua1odZtJtHbU0kzaqjOzbTlQudwx1yCCMeorJ1LxLPb6RfzJYz2t3FavPEtyqkMB3wr/AMJZcjIPoKbsJ8ttTSvdMN34bn0rzdrSWpt/Mx0JXbnFR3WlNcPpTpIiyWUocsVyWXy2Qj82B/CobzUbm38GzahlluY7Myguq53Bc5wCV9+DWTpfiJb3UrCGx12HVfNZluYowh8oBCd2U6YbaDnP3qT5eoNxuXNP8M3VpqaTSTWJt4mYxiKxVJmznbvck5wO4Cknk+lVv+ETv5IryKa9tEE1pNbobW18rJcYDSANhiPYCtiLxDA9zDFJBcwxTvsguJEASVsE4GCSOASCQAR0JqtceI1l0e7vYkubaKO1e4iuWjV1ZQv3gA2CQcHa20n8yIahYdojb7QLy61NZ45bWKIvGzSeR/pChCDtVwRwdvcH7xHSq8vhnUPMYw3cBjF690sUsTFGDg5VwGGSCcg9OOh7bB1j/TWto7eeURuI5JY0BWNiAQCM56MDwMDviqOn+JnurWeWSyuNy3klskccRJO0nrzgYAOSSBnj0oahpcLRZHpPhy6057czXEMvlTzSkxQ7FIkHQAk4wf0x70Q6BqVj89hd24kM1y7CaJiMSvvGMNwQQPr7cEXV8SWskEDxw3MkksjxLCkeXDoSGU9hgg8k496SPxJbTW8UsMN1K8hkAhSE+YpRtr5B44Jx157ZotAEolC48OalJK0yXdpJPLbJE8tzaKxWVesigcc8/J0zj8ektIfs9tHCMYRQowoXgDHQcD8Ky38S2exHhjublTEsx8iBm2IwyCRjOcduvtWtbzx3MCTROHjdQysOhBGRWiSKViUUUUVQwooopAJjmloopAIKWk70tCAKSl70UAFFFFABSHrS0UANNcn8Nf8AkQtP/wB+f/0c9dY3auV+G3/IhaZ1/wCWp5/66vQB1lFFFAAaSg0lJsaCiiioGFFIKWiO1xBSjrSUoq0xC0UUVSYBRRRTAxPCX/ItWn+7/WtsVieEgR4ass90rbpvcHuFFFFIAooooAKKQnApokBHBFAD65HxzFqUj6HNp2my35s9QW6kjjZQcKjjv7tXXdqQgHmgDj/+Es8RdP8AhCr3/wACY6z9X1PVNatRb3/gS+miRxIFF4q5bkdiOxPWu93qOuKcvzDNANX0PNYpLu3EJj8A6gfJn+0Rg34bD4xnlv06e1QxJcQ3yXsfw71BZkm85MX64RjnJC7sAc5xjHPT09RI44603dk4pWQuVdjzK1e6s9Q/tCH4daiJgxZEN8hSNmySyoW2qeeoA61atdY1S01G6vofh3qEVxdbRM63MXzYzzjdjPJ6Yz37Y9FxS4osHKjyiyWWxuI5ovh1rBaFpDHvvUcKHBVlCl8bcHpjH40+0llsrm3uYfh3r3nWzO8LNdRts3KVKjL8LgkAdBXqG8ZxkcnA/wA/hQzbR0zRZC5I9jzaxvptMkgktfh9r6tDb/ZELXEZ2xltxH+s9e/WqjtvtLa3X4eeIYlt08pGiuI1Zk67GYSZIzzgn+ter4pDgdaLIXIux5tqmuanfaKbCDwJrlv5YU27KIP3ToQUIG/oCBxxxmnx61Ouo3GoTeANfkup1RXLeTIoCjgLmT5R6469a9G3CjAFFkVyrseUTrDPHFH/AMIL4qRIWkaMRtGm0uQW5EvTj8KtJqDJo8+knwT4se0uCTJvMbPzjoTL7D9fWvTRg0HAo5UTyR7Hm15rd/fX2ku3g3xJHaafIZfKEELM7hdqf8tRgDLHv1HHetseNrwDA8E+KP8AvxB/8errzgUdqLFJWORHje8x/wAiT4o/78Qf/HqP+E2vP+hJ8Uf9+Lf/AOPV1uRSjFMZyP8Awm95/wBCT4o/78W//wAepD44ux/zJPij/vxb/wDx6uwxRQBxx8dXYOD4J8U/+A8H/wAepv8Awn9xx/xRPivB7i0hP8pa7LAowKAOJPxElXOfBPi7j009Tn8pKd/wsIbgo8JeKycAn/iWYxk4xy1dptFG0ZzQBxifEKNkVm8K+LEJ7HSnOPyNSDx/bMrN/YHiYEfwnRpyT+S4/wD111+0UYxQByy+OrJiM6T4iXjPOiXPHt9ypl8aaex5sddX3OiXf9I66TFJigDAXxjph62utj66Jef/ABql/wCEw0v/AJ99a/8ABJef/Gq38UUAYP8AwmGmD/l31n/wSXn/AMapP+Ew0v8A599a/wDBJef/ABqt/FGKAMD/AITHS/8An31r/wAEl5/8apreNdIQ4aLV1Pvot5/8aroaQqDQBzR8faAOr6kPrpN3/wDGqafiH4cX709+v10u6H/tOun2ijaPSgDlW+JPhZSA17dLn1065H/tOoW+KngxBl9YZR/tWk4/9krsNozRtFAHGN8WfA6kBteRSem63lH/ALJQPi34EIz/AMJFb/jHJ/8AE12IVc96dgUAcaPix4EI/wCRktPyf/Cl/wCFr+BP+hls/wDx7/Cux2ijaKAOEvfiV4DvoFifxNagLKkg2huqMGH8PqBWbdeMvh1d391dyeJIc3Nq1rLGC21lbAJxt4bAAz6V6btHvRgelKyJcU9zzi1+IPgeK9iubnxdBcyQRtFEXUjaGIyeF5b5QM/oKJfiB4EOsSapF4tiilkgS3ZVUldqszDqp5y5/SvRvLUnJUZ+lNMMZ6xqfqBRZDsjzXVfHPgDWtNWyvfFMTDdkuisrEEFSOF4yrFfxpG8aeBZb25uoPE8URmjt0UJC2I/JZmXHy+rAEeg969J+yW5GDDGfqopv2G1PW3iP1QUWQcqPNZPFXga6Ez3XiiOWeSSOYuYG2hkXAwpXGOuQfWnx+IfBP8AojHxJAZIbxbtykOxXYRlNoXbwvOe5z3Nejf2fZ4x9lg/79j/AAoGn2Y/5dYf+/YoshciODvfF/hSaY3Nr4nt4LsSGSJ2hZ1GUVCGXjcPlB6g+9UrjVfCM8q3UPiS1lu8sJJr63a6DKWL7QDjbtJIXHAHGK9K+wWf/PrB/wB+x/hSf2fZ/wDPrB/37H+FHKh8qOM/4SjwWNAbR/7ZjW3aExFgGDc9Wzt69+nWsy88S+Hb+yvIL/xfZmWa2ktomFsVWNXxklc5Y8DuBxgDvXo39n2f/PrB/wB+xR/Z9n/z6Qf9+x/hRZA4pnFar428I33h6401PE9lC8sBiErqzBcjGccZ+maiuPGXg+e60uRfFenRmxcsdxHzgoyYznjrnv0ruf7Nsc5+x2//AH6X/Cg6ZYE5Nlb/APfpf8KOVMTimedWHiLwba3iSjxVoPlQkmJY440kIxgB3Oc49V2/41W1fwtcQ30U/jXQUM9rLbo1sqw53qAXlAchyMcYCjk+temnStOPWxtT/wBsV/wpP7H0w/8AMPtP+/C/4VLpx2DlVrHB3eveGb7VFuV8YeH0hJQht8YnTaQdqybh8pxyCCeTzjFVTqugosyw+NvDr/6ZNdRx3Dq8eJCSQ6iUbipJweOO2a9F/sXSiMHTbM/WBf8ACk/sTSv+gZZ/+A6f4UeziHKjjNH1rwppvk7/ABdoMgjknkQJdRRj94c4xuwMcgCq8Or6FYqHsPG/hpLhpZ2cz3Mbrtlk8zhRIMEZxnv+Vd3/AGHpP/QMsv8Avwn+FA0PSR00yz/78L/hR7OIcqOFudX0KS58yPxx4XcSRIkzXUkEj7l4LqRIAMjHBBAIzXR23jTwfbwJEvinQgqAKuL+EcD2DYrX/sTSv+gbZ/8AfhP8KP7E0r/oGWX/AIDp/hVKKQ7Izx468Inp4p0Q/wDcQi/+Ko/4Trwj/wBDTon/AIMIv/iqut4e0ZyC2k2Jx0zbp/hTP+EY0A5zomnc9f8ARU/wpjIV8Z+F3A2+JNIbPTF7Gc/+PVIvivw68ImTXdMaInAdbtCpP1zTW8I+G2GDoGlkf9ecf+FMPgzwu33vDmkH62MX/wATSAtJ4h0WRyiatYswAOFuFJwenerP9o2Wzf8Aa4Nn97zBj/PIrI/4Qbwnnnwvop/7cIv/AImnf8IR4T/6FjRf/ACL/wCJoA2RNEWb94vAyeelPWRHUMrBlPcVhDwP4TBJ/wCEY0Xn/pwi/wDiaX/hB/Cf/Qr6L/4L4v8A4mhKwG7kUZFYX/CEeE/+hX0X/wAF8X/xNH/CD+E/+hX0X/wXxf8AxNDA3cijcB1IrC/4Qfwn/wBCxov/AIL4v/iaP+EH8Jf9Cvov/gBF/wDE0AbuRRuFYH/CC+Ec5/4RjRs+1jH/APE00+AvCJ/5lnSB9LOMf0oQG+5G01yvw0Jb4d6MxILGJixHqXYn9atr4B8IqwYeG9LBHI/0VP8ACtqysbXTbSO0sreO3toxhIo12qo9h2oYFiiiiiwAelNxTqKTQDaKKKhpDQgHXNGMUYGc0uM0lHQA6UA0UU1oA6ikpa0QgooopgYvhQFfDViD18utqsXwqCPDOn7uvkg1tUPcbCiiigQUUUUAI3SvBLVrqw0Hw7otwqm11Kaz1CzcqCqsWAljI9mdG5H8R5Jr3p0WRGRgCrDBBGQRVBtA0l7a0t3061MFmyvbRmJdsTL0KjGBj2oA87n8W+I0t7rxHHdxHT4NUFiNHFsDK4DhDtkz/rDnO3HaopvFnipI77U/t9mLO116XTUtjbfM6rIQCWB44wMYz1Oegrvm8H+H21/+3DpcB1Lj99z1HRtudu7/AGsZ965/xZDY6SNP0q08Owag2qag1z5LXZgUzj5i5ODk98dKAOJ8QC80y28Y6taqZrW9uLzS7uPH3WaNRC49977TnjB49T0+g+Jbq0sXtFmiW007wzb3SDYPlcR8kn04HHsatPB4gex1CzbwHZmDUXeS6T+3MeYzABjny8jgDpjpWbfeHb7UVshd/Diwk+xQi3gP9ukERgYVWITLgdt2cHkc0ANPi3xBqUSpbatY6b9l0aLUbq4urcskhcZxww2LjHIBOQeKi1fxHd6Nda5rVr5M99/ZtjiREPlFnbGecfLycZ7kZqa98PahqEGnQ3fw6s5I9OiENuDr7DbGMYRjs+deBw2R19TV2Wy1q5lvHm+H2nv9shS3nRtaDI8afdG0x7Rj2APA9KAM+Pxh4ttoZdOvYY4r24ure2tLq6jjQxmXccyRpI/AC8c857dKnv8AxX4k0ZdU0ea+0261SKS2W1uSghL+ceVERbDuNpwoYEjPpgttND1Cz0O60aD4c2Ys7o5nQ66Wdz/vlC2R2547YpLfw/fQaJNo6fDm2+wzSCSRW10s7MMYO8ruyOMc0AZ8+v6jqUGi2+sgS31t4ks0eGW2e2miVw+0uiuV5wSpDMpHXmor7W9c1g+H9Rub+3+wT+JYoIrKGJkkj2SNgu275htVsqRjlWHoNS10O/s7S2toPhwqx214l9HnXtzecowrFjy2Bxgkj2qNvDdwda/tcfDUrei4W6DrrwUeaDndtB29cEjGD3zQA3RfG/i/Vdctrkacz6NcXvkHbbARxR79oYTeaSzDuNgGQcVofFAmXUPDVt9mubtZ7mQNaW9wYWuAEB2hgRg8Z6jpUEGk3tvrx1uL4Zxx6huLhhq8ewMRgsE+6GP94DPJ55NXb2XXtT1Kw1C8+H0r3Onsz2zjWoxsYjBOAcHI9aAMTw5oNjqa+Ilv1v4LGzeNotLlv5zJayrGSzFw/wAwbdwNxHH0rf8AhXo8Efhi01ljO+oXSyJNI9zI6solYDCMSq8KvQCooG1m31HU71Ph5crPqaqt2y6zERIFXaPlLYXgkZXFS6TfeIdB0yHTdP8Ah7cxWkIPlodXhcjLEnlmJPJPU0AczeeI9b0zxbrjaRJFvvtes9Lj+1Kzxx/uZM8Aj+ILnFWbvXPEd9DcadcXdm2pWGu2tvBcJEyROSSRvQMSR0yBg4P41Y/su8N5JdH4a3ple/TUmb+3oz/pC7trgeZgY3H5fu+3AqwbfUXuZ7kfDi/86e8jvZGGtQjM0f3W4k4xnoOD3FAFDUvE+qSXF74f1n7PNd2WrabD58DSRJIJzuxtUggqFJ6kHIGDjJqW/iPXvD1t4p10XNrLo1nr06zW0iMZ3BkQHy23YAClcDH94mtm4067vNTn1Gf4c3zXc9xb3Mj/ANsQjMkAIiOBJgYBPA4Peqo8Ouut/wBrj4b3/wBsNybpj/bcRRpS27cU8zbwTnpQBl3N5qksS/2dKbeV/G89uu2aQhiA2C+WPyfKSUGB0IA6Vu3njLXxb6xrNm1iulaReGzmgmDCWZo2USlSCQuWJC55wASOxju9EuL2xms5vh7qHlS6g+pHbrUSkXDAhnBEnHBPA456ZovdEm1HVV1K6+Hd884KMw/tmIJIUxtLKJMNjA6jnHOaALEHirxVqUut3Ol29k1jps0qbLhXWWQ+UCibc4BVzljn5gcDGOdDwX4l1bVtUubHV57VZ4oVkNp9mlguIjnB3BxtZeRhlJ7dc5qpHBqEdtqlv/wry7aHVJHlu0bVYCJGYYY/f44HbFQaDYX3hu7kutP+H+oC4kjETSS6xDIdg6AbnwPr1PfNAHpo6UVyJ8S+KAP+REu/w1G2/wDi6afE/igD/kQ70/TULb/4qgDsKK40+K/Eq/f8BaljuReW5/8AZ6Q+MtdVsHwJrGOxE1uc/wDj9AHZ0Vxp8aauFz/wguvkDOcGD/45SL441Ekf8UR4iAxkny4T+X7ygDs6K44+Ob0DnwV4lzj/AJ4Q/wDxylHjm7zj/hCvE5HqLeH/AOO0AdhRXI/8Jzc558F+KB7/AGaH/wCO0HxzcdvBnig/S2h/+O0AddRXI/8ACcz/APQneJx/27Rf/HaP+E5n/wChO8T/APgNF/8AHaAOuorkv+E3n/6E7xP/AOA0X/x2l/4Teb/oT/E3/gNF/wDHKAOsorlP+E1mA58JeJR/26x//HKafHEgIH/CJeJjnuLNMf8AodAHW1l+IpZIPDeqSxMyulpKyspIIIQkEEVjnxwVHPhbxL9BYg/+zVWv/F0WoafcWk/hbxQIbiJ4pCLDkKwwcfN6E0AcRos89trHhr7JdeK1uLmWP7Q2p3EptJkKfvPL3HBPPy/hjnGdux+LttdeIrXT2jtFju7lbWOETMbqNmOFd12BNpOOAxIz+Vp9Z054NJgPhjxYE0xka3/4lpP3V2jPrxVC0Gi2VzDImi+NVtoZzPFZNaSeSjkAZwOSOBgZIHPHJyAXtC+Jkmt+Io9LNhBG8sjRGBbr/SbZl3ZEqOqgkhScIWIweoBNZOl/EZtH8LaKotJ5Guop5Y5dU1FpDIVmZfKEvlkvJgZG5VABXng0tjbaDp99ZTrpPjeaOxcvaW8thK0cJPphQzf8CJxUcdjoUFpbQWmm+ObUwW723mJpjEyRM7OVZWjK8M5IIUEcc8CgDobTxXrN7r9vJbWStZS6OL77ILlXdiT1UhdrN2C7wpBySOBVfS/ikmox37JZ2sjWmnTagUtr0y7RGAfLc+WFVjkfdLjr7Zznj0QwxwR6L41igWxfT5Ik0xiJoXJJDFkJByc5UqaiitNHQyF9P8dyF7B9NJfTTxAwxtAEeBjqCOSeuaAN+P4hXUBhfU9Ea3gudObULd4LkTMwVdxQqVXB4HfHzDOOQLH/AAmmoWemS6lqugtb6etol3FcRXYlDbiAsbZVdrYKk9V68k9cG5Oh3UNjDcaB4weGzsG09U/syQB42UKS2FzuwOoI5qBI9G8uZLvTvHF6r2a2MYm01wIYlYMAoRFGcgfM2ScDJoA6Pwj8RLPxXqkumxpCk6wfaAYLnzlKZAIJ2qQwJA6Y9Caz9Q8XS6D4x8U3F1NNLY6dZWsht/M+Vd7YJA7HnPvTdI1TTtJvmvmtvGl7cGEQKbnSpNsaAg4CpGq54HJBJx1qhrH/AAjmsXGtS3ln4vhbWoIoLhV0mUBVjOVKfujjPfOfwoA0tf8AHWrWOj64v2FLHUdPWGQP53moEkYAdUHzDIBGMehp2v8AxRtfDuo/2bcWe66hije6U3ITYWVTtTIy5wc9unvWfqt54U1iTV2ul8Sw/wBpwRwzn+yZ9qCM5Uj90TnPXOR9Kq3154XvLp7wa/r9pdXMMcF7LDpMytcBBgOP3PyPjjcvTJwBxQB1cnjp21O4trPSJ7mK2t0uZ7gTIixRtHvBIJyfTAz07VFpfj6a9vdKju9DvLG01Tizu2kSRXIGeQDuUHsSOcj61iTa/wCE7ZtdvrS/1OS61GyW2EUmnXG3KRlVwTFnJzyTWV4c1Dw5Da6Lca1rWqTT6dFut7JtNm8q2lYEMQUi+cDkDJIAoA6Kb4qLa6Rb6nNoN9HFeFPsgeaL9+CDuYHd8qg7Rk/e3jA64qyfE271SLSZtF0uZvNvvs08DyxZZgqsEBzjkNnd04qtcal4Ll0LSdOj1rUo59KQLaXP9mTswwADuUxbWBAGRioJb7wv9ktAniXWPtdvem++0yaXcPlyMYC+XtVRxhRwPSgDqB8RIR4sTQJ9MmhllnNurtcRMxPGCYwxdQQQQSBkVmaR4y1jUtOt57oS2Rk1xLNHURyeYpLbo8Z4I24Ld+1Y0UvhOPU7a9j8Qal5dtfNeRQNo0uNzElgxEQZvbnj3PNTWd54Ts44Yhr+otBDqo1SJH0mcFW+bKkiPkHd17YoA6X/AIWNAGmu5NKvY9DhuWtpdVaSMxqwYJkqDuC5PUjuM4OQGzfEYQz3RXRL57G01BrC4vA8exZAwXhd249R27jnJxXNF/CbS/ZD4j1A6M139sbTjpsu13zu2l/LyVyAdp9KnlvPB7aXqlidculXUdTOotKdPmHltuViq/Jj+Hr70AetjpRXJD4leEgv/IWA9jbyj/2Wj/hZvhHGf7WA5xjyJP8A4mgDraK5Q/EnwiFDHWoQD6o4P8qQ/EzwaM51+1yO2G/woA6yiuS/4Wd4L/6GG0/8e/woHxO8Fn/mYbT/AMe/woA62iuT/wCFm+DP+hgtP/Hv8KX/AIWZ4M/6GC1/8e/woA6uiuT/AOFmeDP+hgtf/Hv8KQ/E3wYBz4hsx9S3+FIDraK5H/hZ3gz/AKGKyHPcn/CpF+JPg19uPEumgscYacA5+h6UIDqqK5hfiJ4QcMV8S6VhSQSbpBj8zTx4+8JM2B4m0jOcc3iD+ZouB0lFc3/wn3hIEZ8S6TySB/pae/v7f5zUg8deEyAT4m0YZ9b6Mf8As1K9wOgorAHjjwmenifRv/A6L/4qnDxt4UPTxNo3/gfF/wDFVQG7RWD/AMJv4U/6GfRf/A+L/wCKo/4Tfwp/0M+i/wDgfF/8VQBvUVhf8Jt4Vx/yM2jf+B8X/wAVWxbXEV3bxzwSJJDIodHRgyspGQQR1FAEtFFFIAoooouAlFJ3oqdEACg0Cg0LYAoopaB3DBpaO1FUhBRRRTAyvDn/ACLunf8AXBf5Vq1k+GQR4Y0zd1+zJ/IVrUPcAooooAKKKKACiiigArj/ABUM+NfBv/X1P/6JNdhXJ+Iv+R68HD/prd/+iDQB1fasfxBqsml2aNBGGuJn8qLcjOobBOSF5IAB4HJrYPSqOp6Va6rbiG6ViFYOjKxVkYfxKRyDyeRSeq0Kg4qSctjiNS1PV9Vs7Szctb3BulieSNJbdJiVO0ru+YLwcjnkDnFXk8S3y6r9nMUAtI5ltXX5nk3Fgu8uuUA5ztOD9DwNyDw1YwLEF89zHOJw8szOxcDAySc4xUP/AAh+nC8N0Gugxn+0eX9oYxiTdu3bM4yT3qeWSeh1e1oNctitD4gu5J7eya2j+2NePBIqk4WNRkuP+Alfzqjput3kNvawW1uJZLm6njHnzscFT/eweOvGK6ZNFs49Wl1RU/0qRNjNnjHHb8B+VQw+HrKCS2eMPm3keRMvn5m659qdmSqlFaW/4fUwm8ZTC6kRbMyxQy+RIsYkaQkcMy4UjGexIJxUy+JNSZRMbCAWgvfsjMsx3nLYDAEcdR3P4YzWk/hTT3vzd7rhN0glaBJ2WFnBzuKA7Sc9eOe9TL4es1tTbqZRGbkXRxIQd+4N+WQOKXvdxudC2kf6+8pW2tahJr39lvYwEJ808sU7MIlxkZyg5PHAPen3Mr3niiCzDSJBa25uG2yEb3J2gEdwBk/Uj0pbPwlZWN+l5DcXyurFin2pwjk/3lBw3XuKsT2DRa/HqUWGEkJt5lZ8AAHcrAY9cg+x9qXvWIbp8z5e34nHaFbzXc9vcSNr0n+kf61L0+RgNxlSc44GRjvTYIZb7WL6OVvEbob+SIS2l0RDEu7+Lc3GPYHjpXSweDrK3uElhvtVj2OHEaX0ixnBzgoCFwe/HNa9lpsGn+f5O4+fM077jn5m6/hxSjB6XZtVxMHKTgt9jkbq6vLMa1pCXUzzyyxmzdpW3/vCMqD2C9iPetjTlk0/xLLpxlllgltEmXzJCxVlwh688jB+taF1otnc6pb6jIjfaIBhSDgH0z64ycVHbafOdeudRuAo/diCAA5OzqSfQk/oKai0zKVSEo2XbX10/wAjZXpS0g6UtaHMFFFFABRRRQAUUUUAGKKKKACjFFFABRRRQAUUUUAFFFFABRRRQAUYoooAKKKKACiiigAooooA5zxZqNxptpaSW9ytt5lyEkkZN2FKtk49uv4VmaV4imjnvWu9Rhv7GCDzDPFB5QDZ+7jPJIzXQazpTaobHEyxC3uVnIKbt+Afl6jrn3qhc+GPtN/fSGdYoLq3ETRxxYZSOQwbPqOhFZtTvdHXTnR5OWe//B+/8SC28bWMsczNFKpjgM4AdH3AHGOG+9k4wcfXinXHiRpdEurqK3uLVkjR45ZEDqwYgcYOCeemaLbwxdLaXEVxqSOzxeXG8dqibP8AaOOSe3UcfnUEXhCdbS+ie+txJdKqgxWwRRhgSSARknH/AOul747Ya/zRan8V29vqElh9luZ5YY1ebylBYAgEkJnccZGcDuKYniWQalqUctjcmG0iWRFjiy7ZJA4B/i6j6HOKi1bwjcapcv8A6dCsDhQN1srSRYGCUbqM/wCcjin3nhe4uJ9QaK/WOO7hijwUyylCMEnPPf8AP2FF5glh7avf/gf8Esf8JVbJbX0stncxPZhGkhZV3YY4B64/PGKfF4nth9qFxa3Vt9miEx81V+dT6YPXkdcdRWWPBt0bHUIXv7ffdxxLmO32Kmw56A+lXtR8NPfT38ouI1FzbLEgKZ2Mrbgx9RntReoLlw97X/rT/gj18WWvlXDT2l1BLEqnyZFG589AuDgn8eKv6XrUOoSzQNDJb3MOC8MuNwU9G4JGDWRceHdSv7OeK/1VJHJjaALbgJGV7kZ+bPetHQ9Hl04SyXEkEksh6wwLGAv4Dk5oi582uxM1R5XZ6/Py/wCCbXFLim4pea1OYXFGKbuNLQAuBRikooAXFFFFABiiiigAoxRRQAUUUUAGKaYo2+8in6inUUgIvs8B48mP/vkUw2FmylTaQEEYwYx/hUw606kBTbSdOf7+n2rfWFT/AEpn9h6Sf+YXZf8AgOn+FXgaWgDP/sPSc5/suy/8B0/wpf7C0g/8wqx/8B0/wq/RVIDP/sLR/wDoFWP/AIDp/hR/YWj/APQKsf8AwHT/AArQooAz/wCwtH/6BVj/AOA6f4Uf2Fo//QKsf/AdP8K0KKAMi+0TSEsLhv7LsQRGxyLdOOPpUHgj/kQvDuev9mW3/opa0dYx/Yt9k4/0eTn0+U1n+C8DwRoIBBA063Ax/wBc1oA3aKKMUtQCiiihgJjmkPWnUmKTASgUYo570LzAKUCkpR0pRAWikJxSiqQBRRRTAyvDeD4a0sg5BtIiD/wEVq1j+FV2eEtGXGB9hh6f7grYoAKKKKACiiigAooooAK5PxHj/hOvBuf+e13/AOk7V1lcn4jG7x14O5xia7P/AJLsP8/SgDrD0rM1jUWsIE8tA0sr7E3AkA4Jycc9u1adUr/TbfUYljnDfIwdWRyrKw7giple2hULcy5tjAm1fVJI7QRxJFKZ/LfcGVJARwQSM49e4q7JrF7GL2X7HGYLVimWlClj8vrwAM5P6VOfD9qbdYvMnBWXzRIJDv3YxnNSyaPbTWlzbSbzHcyGR/m5ycdPToKyUJp7mzqUnZW/q5mReIZfs9xJNFF/o4SR2Rmx5ZPJGR259qlk1N7kO0P+pW7jgRkcgscjd26c4/CrMGgWcKXKbp5BdJ5cvmSliRgjqeR17VJDotpBZQ2cYcRxSCVSWyxYHOSfrRy1AcqS2Rk3Wr3sllqT+SscNs7RiRZSrEggDtxwTk/Spr3Wby3nuVht4ZI7aNHdpHIJBHTgdf8A69XzodqbS7tcyeXdSNLJ83OTjOPTpTptFtpmumZpM3MaxyYbHC9MfnRy1e/9a/8AABSo31Wn/Df8Ex7/AMVG2unijiiYRKjOjOd7bhnCgAjp64rS1S8b7LbRwllN1Ise8HBRTyT9cfzpk/hmyuHdjJcoJECSLHMVDgYAz+XarOoWHnwW/kgCS3kWSMZwCR2PsRkU1Gpyu7BypNrlRgX1zdHXrqFTqUkSIm1LRgNpxznNTahDcoumvHe38ZnljhdWlAwCpznj73FaNxoFvc3j3f2m8hlkADeTOUBwMDpVmTS4ZYbWOSSV/szrIrM+SxA7nvU8krO5TrU7xt0Wpz180tprSWj3eqvAtsJN8RLsWLnrhemP6VNYXd4+n29zJPIwF9sUPjc0bEKA+O4JzW8LCL+0Wv8AJ80xCHnGNoJP581RbSPJEEFtjyPtX2iUMeeucD/gWKHCcXcFVptKLX9dTbXpTqYp47U8V0HKFFFFABRRRQAUUUUAFFFFABRRRQAUUUUAFFFFABRRRQAUUUUAFFFFABRRRQAUUUUAFFFFAGbrN21lpVxcIwVkTKkjIz2rn7DXLs6hGkuoW11b+U0twyQlfIULxk5Oecccd639V099RjhiEwSNZlkkVk3B1H8PUY5/lTr3T47vT57QERiVNu5QOPQ1lJTcrpm0JQUbNatlCDxHC0oFzazWkbxNMJJsAbVGST6cc1JB4hhnEjva3EVukZkE7AbGUe4PH0NQpod45ee51ES3SxmOBxCFWLPU7c/N+NQWvhu8thdst/Es8sYRHjtQgGD1YZ+bsO3epvVLtQsydfEXn2c8qWtxEFt2mjldcow7cg4z7VWk8RXFrcRiSCS4QWazSeVHg7j+OAMDP40Q+FZEiuw94he4CqTFF5a7QwLcA/eIGM9qku/D15Pe3EkWpLDDOixMghBOwDGAc9evNQ3Wtc0X1dPy/wCG/wCCTtrkZurZ94itjbNcSmQche39asadrseoXTW32W4gkCeYBKoG5c4yMGql14bE8V1GlwEWWCOGIbM+WFOfXnJFW9I0g6csjyPA8rHGYoVjAHHHHv71cXU5rPYyl7HkutylrGrzW+prZQXdtaAReY8s67gecBQMjnvSWevzRad5t3C9xcNMyRLbR4Mqj+IAnp71dbR1k1C9upHjczxrHGGjB8vAI79azpPDEogs1iuYGaCMowmgDowJySB1z+NZy9spNouPsXFRf9f09C83iW2FnDKsM8kkxYLCq5fK/ezzgY+tB1kzNZNEHhE255EmTBVV65yeOe/NUr7w3cXEEUENzarAsZBSS1GN56uCMYNWIdCuYEXZeguln9nVmTPzE5LYJ6dOPaqUqt9US1RtdMkj8RQTlgttdgFC8TeVkSgDPyke3TOM1DaeJMadHLdW032iV28uKNPmdR/EBnoARk1Ws/DF3bm9ke8hDXEDQhYYiiAnqxGevA5GO/rSXfhy+ufsq/arYxw24i2GIlQ394c+mBzmlzVUr2KUcPe19DSbxJafZrWaKOeYXIYxrGmWO3rxTv8AhILVrKGeOOeR5s7IUTMhIODx7Y9aistIe0lhfzUYQ2ohQY6Pn5m/Gqg0PULd7aSyu7dZYoPKZpYiwyTksvIpc1fsLlo7XL3/AAk9i9nHPAs1wzgkRQplxg4OR2weK07O7hvbVLiFsxuMjjFc9f8Ahy6ubpZ1uLZpDCsbNPDuOR/EACMd/wA66Cxs47K0jt4lVUQYAUYFaU5VG/eRnUVNRTi9SzRRRW5iFFFFABRRRQAUUUUAFFFFIBo606mjrSk4pK4C0UUU7gFFFFMAooooAo60SNDv9vX7PJj/AL5NVPCi7fCejgMGAsoQCBjI2LT/ABRIIfCesSnOEsZm4PPCGn+HUEfhzTEH8NpEv5IKANOiiigAoopDSYC03GM06kPWkAgPHNKCKbjjFC0DHEUCjNJk0LcQvelooqrAFFFFAGR4VG3wlowzk/YYOf8AgArXrF8Ivv8ABuhOerafAfzjWtqgAooooAKKKKACiiigArltfQt448JkAfLJdE/9+SP611Nc3rK58a+GTzx9q6f9cxQB0Z6Vja7qFzp6WjW0aSPPcpDhyQADnn+VbXaqd7p0F8bczbv3EyzJg4+YZxn1HNHoVBpSTlsc1L4nvLVprWW2ie9SdYQ0ZZo/mXdnH3jj0qaHxFeCSFLmyKj7SsEkmyRV2v8AdYbgD1ypHqRWlc+G9PunmkkEnmSyLLvWQgo6jAK46cUq+HrRdNksS8zxSMGZnkLOSMYO4854HNRaXc6OejZWiY/9qXV7d6RMVkiSe5m8tUkK7o1HBcd89cdOlIniW+OnC8MVmizz+Rb75CNz5YEkdT0+6uTwa3/7FtN1iQrKLIEQAHAAxtwfXiqj+FdOfT4LL9+sdvK00TJKyurksSQw/wB4/nRaQlUpO11/Wv8AwDLj8U3rWsZ+yQeeb82h3MyIcLndyMr2zkHpR/bVzcXNtbXEXk3UOorDIsUxCspQkH3BHOKdqHhFBFa21k0wiN5587tcMHGV2llbrnp+Nadr4asbaOFVMzNFP9oDvIWZnxjLE9eKVpvqW5UFql/X3mavia/2i5axhFqLw2rDzSXb5tu4cY46/wCFJF4snnvIxHZbraS58hdoYv1xvzt24/Gtj/hHrL7J9nzJ5f2j7T97nfnP5ZqCHwrY298LqGW7TEnmiFbhvKDZznZnHWhKd1dk89C3w6j9Rlkl1bTrJZHjRy00mxsFgmMDI7ZIz69K5KbWr6xn1cTzzGC4lmgt3BJMMigkAZ7EHjHcCux1Cxmk1LTry3KlrdmWVWON0bDB/EEA/hUT+GtOuLS6tpUZ0uJ2nck5KuepX0/+uaJRk9mOjVpQspK/f7zBfWbnSJVnvJXeC709Xtw7ZBlVRlfYnIPfrVe7a+spNJtLm61V2a3Z5haEtIXzn34HT8q6q78PWN7FYxTq7LZkGIA4zjHB9RwM1ZbS7d9Riv23edEhReeMH2pOEu5SxFNa8vf/AIBy9nd6pBYadd3clyv+m+UUnG1mjf5RuHcg12kf3aytSsZ729sVxH9mil86UnOWZcbAP1J+layDAq4prQwqzU7NKzHUUUVRiFFFFABRRRQAUUUUAFFFFABRRRQAUUUUAFFFFABRRRQAUUUUAFFFFABRRRQAUUUUAc94o1KXTba0MV0tsJZxG8hUNtXHJx7VlaZ4oZBqU019FqFpaxLIJoohGcn+HrjnpXRarpf9pSWbebs+zTibBXdux261n3PhhLu71GRpgsN7EqFFiAZSuMHPfp0IrOSle6OunKj7NRmtf+D9+xVtPHVhdJdFYmzBH5mElSTcMgYypODyuQcYzTZvFX2vQ7u9toZrdYQpSfCyo2WwcEHBx39M96dH4Rmaxu4LrUFaWeNY0kgtlh2YIP8ACcnJAyM4IqMeDrhtMv7Z9Ri826CLujtFRFCsDnYG5JxjOaX7wbWHLsniu2TVX05La4meNgsjR7SR0yQudxAzzgdvcVDF4luUu9VWbT5mjtCmxYwC7ZxxjPcHP0FRX/g976/lk+3AQSyCRg0IaVPUJJncvt6VLf8Ahi7uX1MRaiEivgh2GPJVlCjrnkHbz9aG5glh9Pl38v8Agjo/GNrJZ3lx9lmDWjIkkQZWOWOABg4zn1xR/wAJhbRw3r3Nld272qK5ikVQ0m7OAvPXI746jrVePwhcrZXsLX8O+5aFtyW2wIUOeAGxz/nNWdR8Lvf3d9OLoJ58SLFhTmN0OQxOeRntSvUBrDX/AK8v+CI/i+K3t55bvTL62eNkVUkVQZS3TaScHABJ6Y9609H1qHVlmCxPFLCwV45MZGRweCeOv5Gsq58M3uoWjrqGqmWcSLJCREBHGVzjK985Oa0tC0d9NhkM8kEkzkZaG3WIBR0GB+P500581nsRNUeR8u/zNgYPOKXFIBgUtanMGB6UYHpSGjNAC4HpRgelFFABRRRQAUUUUAFFFFABRRRQAUUUUAFFFFK4BRSUtJAFFFFMAooopgFFFFAGJ4yYR+CNec5wunXBOP8Arm1W9DXZoWnjGALaP/0EVQ8c/wDJP/En/YLuf/RTVpaN/wAgPT/+vaP/ANBFAF2iiilcAoooouAUlKelNzSAUUEUoopoBB1paTFLSAKKKKoAooooAw/BmP8AhB/D/wD2Drf/ANFrW5WF4Lbd4F8Pt66bbH/yEtbtABRRRQAUUUUAFFFFABXO6x/yOfhr6XX/AKAtdFXJeLJNRstc0TU7HSbnUlthOrxQMqtl1UD7xAoA6w9KwPEmr3umf2cljDDLLd3a2+JiQvKsc5HI5A7HjPFZh8aa0Bn/AIQPXP8AvuD/AOOVSvfEN/qElrJP4E8QlrWUTRlGgGHAI/56c8E0NXJkm9ivr+qX8Fp4k8ydoLm2srUs8E7hQ7H5tgz8oz3AyRjOav6p4o1e0u9ZW1trQ2uk+WZGmZg0gZAcKR0PJ5PtWdeag1/HqP2vwF4lH29YxOEeH5ghyuP3ox+FZ87SXut6he6h4N8SyQ3LxyJFD5a7lWMKVkAlAYZUEfWo965lKM76f1/Wh0a+IJYL3Wr5YpWggazeRXkdwIWUbmROgIBJOBzjuai1DxHNevZSQ7ktjrsdlC0cjIXwrb2bacMpIICnjgE+1RtVjdNSR/AvirbqSBLhVSEfKE2DaRKNvHcc03+07UWOn2a+A/FKQ2EyTwBIYBh1BAJxLyTkk56k07Mrln3LF/4i1a70jX5Wt4oLKylltxJFcPHOWVwAQVHA2nOQc+1WtX8U6lZXeow2tnbSR6fBFM7SSMGbfkAYA57/AJe4rLe/t5NN1DT/APhCPFvkahO9xOBHACXYgnB83jkCnXmoxXcmpNP4J8W7tRijin2xwfdTO3H73g/MaVpEuNS2j/rX/gGhe+M9RF/LBYaWZxBFE8ieXK7uXXdtUohC4B6sRmtTxHqLrptjbRmaF9SuI7bejGOSJW5Yg9Q20EexOe2K5O5ms7q9W6fwT4zR9qJIsXlosoQYUOBNzgVb1zxDdalZQiHwZ4lS5tZVuLdngh2h16bsS52nkH607NLUpKdncj1RpJfFuqQTXOvGCGKIxx6bM42ZXkkA45qjLf6jc2vhFbu91BluUuWnOnSsJJFUApnZ1I4B/GteHxB5GqXmor4J8WefdoiS5hgK4UYGB5vFVLO+t7E6YYvBPi5jpqSpblooDgSfez+95NTyPuZ+ynff+rlmI6vZaFband3N6kdnf5ZLhjvltWYD5/UjOeewI96V7y+nstd8QRXVz5UNyos4hMwjZYThuOmHO4HjPHtVi+8UyalYz2Vx4J8VGKZCjYggBwe4Pm8H0PY1m3Wqyv4cj0O08GeKIrT5Y5C0EW/ysgtgiX7xx196bTNHCXRnotpMtzaxTqMLIgcA9sjNTiuSg8YSxxKo8I+I0UAAJ9lj4HpxJUn/AAmcvfwr4iHr/oiH/wBnqzRHU0Vyx8ZvgEeFvER5x/x6L/8AF0q+MyRlvDXiJfb7Dn+TGgZ1FFcz/wAJmg6+H/EP/guageM484Og+IAPX+zZD/KgDpqK5seMoM86Nryjpk6XL/QU4+MLQddN1wf9wm4P8koA6KiufXxfYkEmy1pf+4NdH09I/elHjDTT/wAuutf+CS8/+NUAb9FYH/CYab/z6a3/AOCO8/8AjVA8Yacf+XTW/wDwR3n/AMaoA36KwP8AhMNN/wCfXW//AASXn/xqj/hMNN/59da/8El5/wDGqAN+isD/AIS/Tf8An11r/wAEl5/8apP+Ey0z/n11r6/2Jef/ABqgDoKK5uTxvpEYy0erIP8Aa0W8H/tKmv470WJN8i6qqnkE6NeAf+iqAOmorlD8RvDgPzT349jpV0P/AGnTR8SvC+dpvLoH3065H/tOgDraK41vin4PQkPqzIRz89pOv80ph+LXgdfva/CPrDKP/ZaAO1orih8XPAZ/5mS1H1R//iaX/hbXgT/oZLT/AL5f/wCJoA7SiuL/AOFteBP+hltP++X/AMKP+FteBP8AoZLT8n/+JoA7SiuL/wCFteBP+hktPyf/AOJpP+FueBP+hktf++X/APiaANLxNqV9YTaZFYJ5ss87gw4H70LG8hQE9CQmAfWq8XiVTqVyylnslsYJo0VQXMjySJtHvlVGM8H0rGvPiR4Avb6xu38TW4azkaRAFfBLIyc/L6Mazf8AhLvh5Hf391D4pgh+1eWwRI2AjdHL7h8uDljuIxySc9aj3rmbUr3R6BYaobu6ltZrWa0uYkVzFKVO5CSAQVJB5BHqMehFUZZrqTWbxDf3sEMXlqi29sJATtycny255Hf0rnNP+Ivge0uZby58WWtzdyxrG8ghZFCqSQFXaccsSeTUUnxF8LLfXM1r40sYEmYMVa1ZyCAB144wBTs2U+bQ6+bW4dPiuo7r7QzWdoLlpGQAzLznaBj5sjpgcsPWox4gWDzA1vcvO86xQ22xQ+4xLIVzu24AySSR6c8Z5S58eeBtQn06aXxXbfaLY4kMcbgSjKkjGOMsinvwMd6iuvGfgm6umurbxbawXaXX2mF2hZ1QmIREFeMggE9RyRRqD5jro/EW0OJLW4M7zmOK12qsnCKWzuYLgE9c4ORjORmWPxJDcRI1vbXMsxeSNoEUF1dCAynLBRjPXOD68jPEXHiDwTdR7x4pt5btZpJUkuoTKvzgBgUwMqMDHIxgelaOleL/AAVpggEXiO3k2iXcQhALOyscADAA24AHbFC5hLmOkh8Sx3VlbXFnYXdy0/mfuYwgZNjbW3bmC8HjgnPbNSy+IY44xJHYX0yiNZZSkQXyQRnDBiDux1UZYccciuOtvEHh2wtIIbHxZbRzxmXdI9qzhlkff93IwR2OahuNU8IytDs8R2kh8pIpJruzFxKSoA3q7DhiBzkMM4OOuS8gXNY9GuNQhgsPtZ3PGQuwIMlyxAUD3JIH41jXniKX7LIsNhdQ3qSRI0EojLIJH2q3D7SDyBhuo5xWfeeNPCdzppto9fhiddjRv5bHaykMpI28jIHHFZqeKfDLtNNdeKLeW7keFmaOF0URxSb1ULk45Lcknr7Yodxu51ut6hLp+hC5MyQOHhV5ZQNqBpFViRnHAJ71laZ4kWbUHVNVtdRsI7d5Z7mJNgtyCuAxBI5G4+vFVdR8eeD9QtkgXxFaoVnhlztY/ckV8dO+3H41n6t4o8F6lfPJN4mtI4JLGWzljAIZg5UhgcdsHsev5jTJalfQ60eJbSOCWa5juLaJLdrkNLH9+JcZYAEnjcvBAPI4psuvK9sJPLntW863TEsW7cJJFUYKtg5z1B46kVxFn4h8J28FyjeLNDgeSA28MtvaRxso4+Z9+7ceOnA65Ho+21zwuUKT+MfD6SGW2cJbbYYQsMnmfdLnDNjGc9hUvmK1O2i8SW9xK4t7e7lhWR4vPSAlC6Z3L69QRkjBOACSajsPEZudMtbhrG6aadC/lxREgAYydxwMc8ZOT2BrkrXW/D66yl1J408N/Z0uXlJjMcUsgYNhHffhgNw5xzt7c1GmraEiWSr448MyJbQ/Zykzo67AeCo80APgYyQR7cmleZL5kdsfE1kzwpAtxO81utyixQMxMbHAJ9O/WmzeKtNjUOjSzKsK3EhijLeXGwyGb0zg8deDxxXL6Jq/hjTLq3nl8ZaBKsOnx2ICXka5CMSGOX7gj8c/SqsWp6JZN/xLvHvh+HzbWG3nZ7mJmUxqVDx/OACQejA9AfanzS6od5Hbz+IrK3uHjfzDFGQss6rmOIkAjce3Uc9BnnvWuCCMivOZdW8Kvfyn/hKvCsllPL5kyXE0LyHP3lDb8YOO4OMn2x048b+E14PijRQfQ38X/wAVVq/UpX6nQUVh/wDCZ+FsZ/4SXRsdf+P6L/4qmp428Kyvsj8TaMzei38RP/oVMZvUZrH/AOEr8PYz/bul/wDgZH/jSjxR4fbka5ph/wC3uP8AxpMDWFLWWPEeiFlRdY08s3RRdJk/rUw1nTCcf2jaZxnHnr/jSAu96WqqahZSAsl5bsB1Kyg4pV1CzYEi7tzg4OJBQloBZzRUSTxO2FkRj7MDUmeeooAWimrIrjKsD9DTqYBRSZ96WmBz/jv/AJJ94k/7Bdz/AOimrT0f/kC2H/XvH/6CKyvHvPw98R8kH+zLnp/1zatXSP8AkD2WOnkJj/vkUAXaKKKQBRRRSAD0pKD0o6UALRmik6GgAzS03vR0IFJPUBT0paKKsAooooAwvBgx4H8Pj/qG23/opa3axfCGP+EM0LHH/Eut+P8AtmtbVABRRRQAVU1G7ms7GW4gs5ryRFytvAVDyc9BuIH5mrMm4xsEOGxwfQ02IN5YEhy4HJHrQByx8XasqknwRrxwcY3W3/x6mf8ACZarnnwPr4Hb/j3P/tWt7XNWi0LR59SmRnjh25VcZOWC/wBawbXx0G1WwsdQ0e90/wDtBSbWWYoUkIAJHDZHBHXuRQAo8Z6hkhvBPiMEeiQEf+jaD42uwefBXib3xbwnH/kXmty117SbzU7nTrXUbWa9tRmeCOUM8frkDkYOAfqKrR+K9Gu4L59O1SxvZLGJpJo4LhHKgAnk5wOnUnH0oAzf+E2uf+hM8T/+A0X/AMdpf+E2uP8AoTfE/wBPs0X/AMdq5F4y0RdN068vtRsrEX6BoUnuo/m+jBtrYz2JFC+MNLbxRL4faZEvI4w+XkQK5IyUX5txcDBIxwCDQBT/AOE2uCP+RN8T/wDgNF/8dpD42uAf+RM8Tn6WsX/x2ta28U6FeW91cWus6dNDaY+0SJcoViz0LHOADg9fQ1JY69pWqyTR6dqVldyQf61ILhXKdhkA8fjQBif8Jvc4/wCRL8Uf+A0P/wAdoHje5/6EvxQP+3aH/wCO1v2et6XqMcz2Oo2d0sB2ytBOriM9w2Dx+NO07VbDV4DcabfW15AG2GS2mEigjGRlSRnnpQBz/wDwm1zg/wDFG+J//AaLn/yLS/8ACbXH/QneJj/27Rf/AByt2XWdNg1KLTZdRs47+Ybo7V51ErjnkJnJ6Hp6UPrWmx6oumNqNmuoOu5LQzqJWHJyEzkjj07GgDBPje5x/wAiZ4n/APAaL/47R/wm1weP+EN8T4/69Yv/AI5W+us6c+ptpov7Q36r5jWomXzVX1KZzj3oTWNOk1GXTkv7Vr6Jd0lssqmVRxyVzkDnuKAML/hNbj/oT/Ev/gLH/wDHKUeNZv8AoUPEo/7dY/8A45W8mq2Et/LYR3tq15CoeW3WVTIi+pXOQPc1QsvE9lLoEOsaiyaTBKxXF9MibDuKgFtxXJxxg96AM7/hN5sn/ikPE3/gJH/8cpf+E2lz/wAij4mH/bmn/wAXWjceKNLt9esdGa4Q3t4HMaBhxtAbnngsOR64J7VoQajaXNxPbwXUMk9uQs8aSBmjJ5AYDkE+9AHPf8Js/A/4RTxKP+3Jf/i6d/wmjf8AQr+JP/AEf/FVcufFNhDq9hpsZNzLeTyW++3ZWWCRFDFZOcg4I4wffFV/EHi+PQdVs9NXSdS1C6vEZ40s1jPC9c7nU9OaAI/+E0J/5ljxIP8Atx/+ypR4z558N+Ix/wBuB/xqvN8QrBdKtby20+/vJLi5NobWCJRNFLjJRg7AZHTgkE9Kv6F4tt9burmzayvNPvrbDSWt6irJtIBDDazDHPrnjp0oAi/4TJB18PeIB/24N/jS/wDCZJ/0L/iD/wAF7U+TxhZR+MF8MtDOl7JHvjlZV8pztLbAd2d2Ax5AHB5qHwt440/xbd6hb2VrdwtYlPMM6oA4YuAV2sf+eZ647UAP/wCEyT/oX/EP/guageMkP/Mv+If/AAXtWpq+s2Wh6XcajqMpgtLcBpJNjPtBIA+VQT1PYVeDDaCe/TnrQBzv/CYr/wBC/wCIf/Be1H/CYr/0L/iD/wAF7Van8R2qvqcNrHcXt1puz7Ra20ZMmXGVC5wrEjng8dDg1qwTCeCOTY6F1DbH4ZcjoR6+tAGB/wAJiuM/8I/4g/8ABe1NPjSMdfD3iL8NNc10m714A9aXdyRjGPWgDmT41ixn/hH/ABEP+4ZJQPG0OM/2J4h/8FMv+FdNkd+Mdazo9btZPEEuiASfa44BcHK/LsJxwfXNAGWvja1ON2keIFz/ANQef+imnf8ACaWP/QL8Qf8Agluf/jdXdR8S6PpF9aWN/qFvBd3ciRwW5O6Ry7bV+UZIBPG48epqDVPGGi6NdvbX1zJHJGgkk2W0siopIALFFIXkjr6j1oAhHjOwJGdO14fXRLr/AON07/hMNO72Wudf+gJef/G60bXWrG91W60yCXfdWio0yhSAquMqQehz7Umt65p/h6x+2ajMYoN6puCliWY4AwKAKI8Y6aTzaa4Prol5/wDGqcPF2mH/AJdda/8ABHef/GqkPifTF1C+sWuh51hGJrv5GCW6EFgXcjaOAe/aq1n450C9juJIr4rHb25upGmgliHlDq43KMr7jNAEv/CXab/z661/4I7z/wCNUo8XaYB/x661/wCCO8/+NVDB450Ce0u7tbx1gtUSSUyW0qEI5wjAMoLA8EEZ4I/F2n+NtC1TUodPtbqX7XMpeKKa1mhMi4JyN6gEcHp6GgCX/hL9M/59ta/8Ed5/8apP+Ev009LbWce+iXg/9pVuscLmsCLxpoNxpF3qkV9mzs5BFO5hcFGOMDaVyc7h0B60AKfGOlgcw6uPro12P/aVMPjbR1+8uqL9dIuh/wC06ZdeOfDtm9slxqSq9zCk8SiKQko/3SQFJXOR1xTtU8ceG9Du4rTUtWt7eeVBIiEEkoc4PAPBwfyoAP8AhOtCBAaS/GfXTLkf+06jb4geGgcNeXCn0axnH/sla1trNjdavcaXHOGvbZFkliCt8qtgg5xg5z2NaO0UAcofiL4UUEtqLqB13Wkw/wDZKYfiP4O/i1aMZ7NBID/6DXXbRRtGKAOOPxJ8DBtr65ZIfR1K/wAxTR8S/AbEg6/p/B/iBH9K7LYKXGKAOO/4WR4BP/MwaZ+f/wBamj4jeAWH/Ie0zHuf/rV2eKXFAHFN8Qvh6Rzrmk/jj/CkHxB+HmM/23pP14/wrtcCkaNG+8oNAHF/8LB+HfH/ABO9J/If4UH4g/Dzg/23pOPw/wAK7E28JHMSH/gIphsLRvvWsJ+sYNAHIn4gfDwD/kNaT/3yP8KkHjfwE3TVtK/FR/hXTHSdOJybG2z1z5K/4VGdC0k9dNsz9YF/woA54+MPARP/ACE9JJPqF/wo/wCEr8BE4OpaPkdiF/wroP7B0f8A6BVj/wCA6f4Uf2Bo/wD0CrH/AMB0/wAKAOfHiXwA5z9u0Qk+yf4Uv/CQfD//AJ/NE/75T/Cug/sHR/8AoFWP/gOn+FJ/YOj/APQKsf8AwHT/AAoA58698P8AODd6Hk/7Kf4Uv9veAB/y96J/3yn+Fb/9gaP/ANAqy/8AAdf8KP7A0f8A6BVl/wCA6f4UAc+fEXw9Xhr7QR9RGP6U1vEfw6XhtR8PqevJiFdF/YOjn/mFWP8A4Dp/hR/wj+jf9Amx/wDAdP8ACgDnD4l+HIBJ1Tw6P+BxUf8ACSfDfj/ia+Gv+/kNdGfD+jHrpNj/AOAyf4U0+HNEPXR7A/8Absn+FAGB/wAJF8Odu7+0/DYHqZIab/wkXw3z/wAhTwx/39grf/4RrQv+gNp//gKn+FL/AMIzoP8A0BdO/wDAWP8AwoA506z8M3XJ1HwqR7zW9J/anwxI5v8Awl68zW1dEfDGgHromm/+Akf+FJ/wi+gf9APTf/ASP/CpA5w3/wALj1vPBx+slr/jTWuvhURzceDD9Xta6T/hGPD5/wCYHpn/AICR/wCFOHhnQQMDRNN/8BI/8KEBy/2j4UH703gv8WtaTzPhL/z18Ff99WldT/wjWhH/AJgunf8AgLH/AIUv/CNaEP8AmC6d/wCAkf8AhTWwHKF/hGeS/gnP+9a0bvhH/f8ABP8A31a11f8AwjWhf9AXTv8AwFj/AMKP+Ea0L/oC6d/4Cx/4UAcoH+EY6N4J/O0pwPwmIyP+EKP0NpXTnwvoDDnRNNP/AG6R/wCFN/4RPw7/ANAHTM+v2SP/AApgc2E+FTYGzwbycDi19/8AA/kasQ6b8NLl1SGz8KSueixx25J/IVtHwj4bJJOgaWT72cf/AMTTf+EM8L/9C5pH/gDF/wDE0AUh4a8ClwF0bw9vxlcWsOfr0roLea1SALDLD5aDaNjDAAwMcVlf8IR4U/6FnRv/AAAi/wDiaT/hBvCWc/8ACMaL/wCC+L/4mkBuGaIdZFHOOvenBlIyGBFYI8DeEh/zK+i/+C+L/wCJo/4Qbwl/0K+if+C+L/4mi4G9uHrQGBHBrB/4Qbwl/wBCvov/AIL4v/ia244khjWONQiKAFVRgADoAKQElNNLmkpMBRS5po60gz3p7IB9FJmjJ7UALRSdRS1QBRRRQBheDk2eDdDHHFhB0JI+4PUk1u1j+F+PCulDsLWNR+CgVsUdQCiiigAooooA5/xrp95qnhG/srCEzXMoQIgYKTh1J5JA6A965OHwLe6R4l0O601byWF7aeK9nurlZ2tGZPlMe9sr8xP3M8D359MooA8c0jwL4h8u0s7vT54WsklIma+t0gdmDLhTFF5xDbudxGATzkAVY0Xwv4mjjkgl0cwQxaXNbRfaXtXYOyABY3iAYqSB9/0656+t0UAeMX3hPxNDptolvoMs039jx2jhJrWRfMA5SRZe2e6E9T161oT+HddhvLgDw/HcG40BLNHR4/LimWNgVYFg2DgKCOxAzjOPV8UmKAPINP8ACviKSDUPN0WeES6L9kiR3tUzJvB2KIsADHQtzxyRwKmufAutG9mWysI7aGbwvFZOVlVFa5EoLodpzkoMbuh9a9axRQB5BdeFtW1XSL82vhNNLuF02G0G65RXuSkquyBQxj2kKQGcZOcEYJFdJ4I0a8tdTv76bTL6xjkhjiUXj2wZyueiQIAoHQEkk+grutvGMmlAxQB5B4m8P6/e63rEsOgyyNLeQzJPA8BjeJAgBLSDzN/y8quFHPXJ3QXXhfXf+EjKWmhz/wDIWF6JJ2iktyN2TIJ1KTof9jDdMcg17LtFG0ZzzQB41YeGdbj8V2Cx6HdJHbaobqSW5aF41Qscuk8ZWQnB4jYMOm7NSaT4a1qKfQNMfQJor3TtVN1e6xujMdzFlujbtzFhsBGMjH1x7DtFJsHv+dAHlHhjQdQtb/TbS98LSfbrG+muJtXknCptYnaVKtmQkbRtYcd6zbLwzrdp4e8LRXPh+5lks4rtdsKwySRSvKSoYSt5aqV534Y/Tv7VtFG0YxQB4zo/hjWLaw8JCTSpobqCLUYZpAFzbPIx8l2IP3QDkEdB0qtpPg7XJo4Le2sdQ0rU7SzuYftb/Z4oQ7oyrho1Lygsd2TyvJznr7dsFGwZ70AeRaHolymveEhD4On0xtPLx392UjAkby8bsqSzAnJ3HHLHHeul8SaLqWpfEHQ7i0e7treG3lEl5bojGIkHgb1ZQT06dD9K7naM570m0Z70Aec6v4INpb6Np2ly6kV/tP7TcXYlDTISpBkyRgdB2x7Vd8KeH7vQ/GOu/aGv72OSK38jUL198kmA29dwAGASOMDoOvWu52A0u0ZzzQB5D4z8P+IX8dT69pFjJI1ktvJCQm4SnDKwUdyNwY+wIqhN4T1fTrnUJbfSrme2tZNIdQihnnEEbiXb6tuYZ+pr2zYKXaD60XA8R8Q6JqmvWfj3Ux4eu45r1LBtOSeFTLmPcrsoBODtPQHOGwfSoPGOg6nqGv6s1j4euiJbW1WweOxVtgCEnDM37krjbhBk4weOa902Dn3o2A0AeR6xoNybzx/FaaFN5uoW8clnJHbYWTKr5ihsfeZzuI7kEntVHW9GuhcatBeeG73ULu7022j0m4jgEgtZBEFbc3/LLDjPPUAjvz7SIwPWjy1x3/OgDyG+8H3l7Lr0upadLeX0OjWyW0zRFg9wE+Yp2Lbl7c8471Q8UaHqczWLDSL2e4/su2iQNppuV3qOR5isrQNk8nOevrXt+0UbQaAOV0aCJPEvmTaZfw6gumRLLcuxa3xkZRSTy4PU4z7msPVNTn0H4k3eoPomtX1tJYJCr2Fk0wDbgTkjA7evpXo20UBQD3oA8/8AFSvrdp4T1O10i7Wdtas5JFktSJoYgzE+YACVUdTngVj+J7fUbTxD4tEekXt7/bdnbRWUlvBvRWRSpDN0Tls5JA4NermMHrmkMakHOefQ0Aea2dzceFPE/iLUb3TtSntlgsIRJDAWEhCbWZScAgHqQeK0/inY3mp+DPs1jBcTTPdw8W8TOyjdy2B0x612c1nb3KBJ4klUMHCuoIDA5Bwe4OD+FShAPU0AeY6LFceFF1vw9qWk3eq2Jia5huIrJ5ftqsCWikwCu8nIGTz37ZyraDVPEFjrdxc6ZqFnfnTfs9nYrp8kMEMKup8tXcDe5wOBjuBx09j8se/50hiVjk+mKAPGb22vtXGqXtrpepxRx6DZ2RglspUdpRNuO1CuWwM9BjitoaVq0PizwfLqMtxqNmkMpOLTy1snES4LFOOTgDd0IOPUem7BQI1FAGZoWt2/iHRo9Stop4o3Z02Tx7HVkYowI9QykfhXhVho+utp66Y9jfLaaixu5y1u6iLyJLk7W443BY8ZxnjFfQcFnb2sCwQRJFEvRI1Cgc56CpDGp60AeN69Ps8K2+lPpN9a38ukWypcwWBdrshR/o7MELJgr65GM46Awa1bajp+r3rvHqtrd3FnafYoLO2M8VzIiBXifKkFQc5BI6gkHC17ZsFGwYxzQB5/4UivR8SNdku7bym+w2isVUhN/lgsqHGCAfQ4GOlehUgUA5paACiiigAooooAKKKKACiiigAooooAKKKKACiiigAooooAKKKKACiiigAooooAKKKKACiikNSAUCgUpo6ANHWnUlBNJPQA70tIKWqQBRRR3pgFFFFK4BRRRSAKKKKACkNLSGgAooopALScUZpKEAvFLTeKUUX1AWijFFUAUUUUwMTwln/hFdNyc4gUZrbFYvhUg+GNPx/zxFbVD3B7hRRRQAUUUUAUdY1W30TSp9Rug5ghALCNctyQBgfU1laN4y0zWtSbTo0u7W9EQmEF5btE7x/3lz1HP8/Sk8e29xd+CdSgtYZJp2CbI4kLMcSKeAOT0rntQ8IXCeHdT1K51C/1fVBpE9tbRPHGoTMZwqoijLZyM8nnpQB6HvXHX9Kp3ur2OnS2kd1OUe7mEEACM29yCQOAccA8njivL5vDZstA8IJLpl/Ppkkv2jWraKKWWUymFVUsi5bapGCoHAUADoKoNoDS2GlfatFv30ePV5fIt3tZZZIbNlT5WUKWxuXoQcccmgD2vzFwTngdT6UGRQMk8Yz0rw230TXj43gu7iC+W8/toNLLHp0rbrff94zlxH5JHRQCwwPlOKdo2m6vF46tNQNhdRPLfymVlsbgOqEnaZJnOxwR028DnOKAPcd4PQ0m9eOevTIrwTS9J8SW2pQ3WmWeoLqUy3KNPcWc8EwcqwQzyHMLjdtP8XTPB4q54C0vXbPxfpV0tveQiRJV1PfZTx7gFOPOeRyrsWIKlMnH90cUAevHW7IeIhohkb7d9l+17Nhx5W7ZnPTO7jHWp7/UrXTtNudQupdlraxNLLIFLbVUZJwOvArzvxjp2oXHjPVJ4LG6mgk8Lvbq8ULMGk8/OwEDBYj+Ec1iXHh29sTq0VjpuobL3wYxmGyR/MvCcFTnP7zHG3qPSgD16PVLSbS01GORmtXhE6sEbJQruztxnp2xmq9p4i0u9vRZQ3DfaTareeW8TpiFujEkAD6HkdxXmsfh680a5gOlWepQrd+HZftWfNkDXBTI3A5w+cAKMHsBjior7TbYavFPr+k6zNaJoMCo1tBMSZwBhcqMB+uN/GSM44yAerz6vZWt39mmlZJfIe4/1bFRGuNxLYwOo4zmpLLULXUbKG8s5lmt5l3RyKDhh6ivKdMsfEV7bRW2uQXUkp8N3SsvlsG8zzwYgzL1fYF+Xrw2epFUNMsoJLfSotci1FPDUWmlpxEkyqt8XIkEmz5x8pGOi54HWgD2wOp6GkMsY6sB9a8o07RdR1y08M2OtR6m9pi8EyuzxsYwUMQkYYIBAGAcEjHpise1TUl+Jn2iSG+luH1Vg0LpMlxHbFiqydWjNuOFzwT6igD3KigdKKACiiigAooooAKKKKACiiigAooooAKKKKACiiigAooooAKKKKACiiigAooooAKgu7210+2e5vbmG2t0wXlmcIq5OOSeBzU9cf8AFDj4easxJA2xf+jUoA37DxBo2qzNDp2rWN5Kq72S3uEkIXOMkKTxnjNXw6nofavEbn+29H8TWM1zp9mdTTSbmfSjo9sUSeVYm/dzKSWfA5wOpZcd60dJ1/UJLd5rTxTZTyjTpp7pJr43DQkJxJ5YhHlBW6gnoe5AoA9ZuLu3tLd7i5njhgjBZ5JG2qoHUkngU9JY5EV0cMrAFWXkEHoa8U03xDf31vrtlJqsl5HHpe4qJY7qNpA4UusgwVyCP3TKCM5NTeKPE+oaTcq6a40aJawmGG1miDQtsQsXhkC+buz/AAscd9vWgD2NbmB5ZIlmQyR4LoGGVz0yO2afvXOM8+leN/2q+l6545v4tYnhuha2ksR8kSud4GSIT97YXVR/dD4OaZB4s1Y+G/Eklrq8ky20EDwy+dFcGNmZd+HRdpznkcgdO1AHtBYDqcUbh615JrfiDxB4cl8S2Vpqs1xJb20E0E12iSNC0kiKzYVQCAGJAxgY9Mgxa34svdHt5I9G8UJq1q13BFLNvieazRlkLfvcCJdzIFBbIHP4AHsAZScA8+lRQ3ltcb/Injl2PsfYwba3ocdDXEfDrWtT1NtWtr5meG0mVIHlubeaXJ3bkcwkjK7R1wefbjndMvdRhtI7bTr97M33iieCeVER22FcnG8EA8cHHUDqOKAPXS6jqcfWjevrXjmtTX10tjaXWuTXJsvF8NjFP5cQfGxWViPLIMiZbnAB5yDwKr3fj3xMt3e3NtNk2mqNaC2M1nFA6qxAjYSESiRgGO4HBIOFx0APbAwPejcK8lk8R+Jx4a8V67/ba+RYXtxa2UUdtGW+WdQGLEEHC/KBjuScnFTXXifW9OuNTshrkd8E0VNRjvFhj2xuzqNq4UArj5hnJwwyT3APVCwGcnGO5o3CvJdb8QeKtKvNI0j7fd3N1dQSXbXFpaW6NMSDtijWUhcJjcxGWKkdMlg7w7rl1rGr6Vrup6ibXbo1zPP5bxNEFjnRT8wDDawGTg5BHBA4oA9Y3LjOfemGeISLGZFDvnapPLY649a8g0Hxf4nv/EGhafdX10kesCdvNktbdAUWNnjeBRlwvC8y5zzjvitY6k2i2PgW/ljN68dlqVwqlQZF2Q7hGhxxkcdyaAPa9woyK8z0nX/EiXPhq6vtYtL221xWZ7aO2CC3+TcBGwOSRkZ3Z+6elRaR4p8RvN4ev7m/imtdVu5bZrX7MqhAjlQwbrn5Tnt0/EA9SooHQUUAFFFFABRRRQAUUUUAFIRS0UrAFFFFCAKQUtFDQBRRRTQBRRRQAUZoopMAooooAKKO9FIBO9BpaQmhgRRCUA+awJycYGOM8fpj8qkooqR2AdaMUoo6U1sISlBpOaUUJALRSUtUAUUUUwMTwoMeGbEf9MhW3WL4VXb4csge0f8AjW0Kb3B7iDPcEfWloopAFFFFABRjFFFACFQRjFcpq76hd+NbLSLXVbnT7dtPmuXNtHCzMyyRqBmRG4w5rrK5WdwfirZoPvLok7fnPEP6UAWR4d1MD/kb9Z/GGz/+R6DoOojr4u1n/v1Zj/2hXQnpXHeNtT+xz6bbtqMljFcGTe6y+SDtXPMmCV9BgHJOKG7ClLlV2Wn0a/SWOP8A4TTVFkfOxGhs8tjrgeRk8Up0HWc8eMtU6f8APtaf/Ga5LTLuS+v/AAdqF/qEpkkS5XeXCgsrYUdOrbgp9cCoNN8Uu+pWE0niGQ2101ybuN5EzFGEcr8oB8sjAP3iePTio5zGNdPV/wBaHZN4e10g48Z6jn3s7X/41Tf+Ef8AEPJHjW+x/wBeNt/8brkLbxDcf2HrN4niWV5PL221tJJFJPEpdV8xlG0AnK4zgKGJNE3iS+g0TxMbLWnuxZwQPDOkyTFHZsNh1QZ9MYOPanzoftopXOtPh7xITgeNbr/wX22f/QKT/hHvE5J2+Npz/wBw2D/CsO/1bUdFTxBZ/wBtXLeSbUwXEyRs8bSk7uSFUDjqeBUVpr+oR6dqtzFqj3sGlXMM2UkWUyxEYkjLhFBxyQQMgjrjknON1UnY2bjSPElu0Xm+PhEJpBHEJNNgG9j0UZ6ng8e1Pbw74x7eOuP9rSIif5isxtRvr620i/nlwt9ra+TGyAhYArhQMjqQuS3qcg4xWv4Pkvr/AO3X91qU88f2mWGOA7diKH4OQM57den50cw1UTdkVV0Xxa0rQjx9EZgu5k/siLcAc4ON3Tg1V+w+KWjuZY/iPYGO1JE7f2REwiI67j5ny4HrVq11RdP0nxJr0scYuFu5Y+VIz5Z8uNCevp+LE96xfBytaau2nanZXUMeo2pSRb6IYuZVLFtvJyCrng88cijm1Qva6pE6Sa+77E+Kujs+cBRpkJOfoJatix8X/ZVuj8R9O+zNjEv9jx7Dk4GD5uOvFS6Hpmn/APCd+IEFjahLVbVoFEK4iYqxJXjgnjpWdp8Eyazb+FY1Kw2GoSXo4yBAMPGP++n/ADWpUmJVH1NSDSPGtzGJIPH9lJGc4ZNFQg468iWpf+Ef8dn/AJnu1/8ABGn/AMdq54ZUW2r6/ZQwlbWO7WVH3ZG+RAzqPocH/geO1dOKtamsXdXOM/4R/wAd4/5Hu1/8Eaf/AB2k/wCEf8eY48dWn/gkX/45XaUUxnE/8I748x/yPltn/sCJ/wDHKafD3j//AKHu0P8A3BUH/s9dxRQBw/8Awj/xB/6Hmz/8Eyf/ABdH9gfEEHnxvZMPT+x1H/s9dxRQBxC6H8QR18ZWLfXSV/8Ai6d/Yvj/AJ/4q7T/APwVj/4qu1ooA4r+xviBn/ka9Ox/2DR/8VTl0fx6PveKbA/TTwP612dFAHHHSPHeOPE9hn/sHj/GgaR467+KLH/wXj/GuxooA4/+yPHX/Qz2P/gAP8aP7I8df9DRY/8AgvH+NdhRQBxp0jx728U6f+Ong/1pBpHj3HPifTSf+wd/9lXZ0UAcX/ZHj8f8zRpjfXTf8Gpf7L+IIJx4j0cj305v/i67OigDixp3xEB/5D2hH66c/wD8cpfsHxFBz/bugH2/s+T/AOOV2dFAHG/YviNx/wATnw6cethLz/5EpJLD4gyxGKW/8Lyoeqy2EzA/+RK7OigDizp/j5pY5GuvChkjzsY6fOSueuP3vFNi0rxzC7vFP4QjeQYdl02YFvr+95rtqKAOHTRvG0SOscng5FcYcLpcwDD3/e80kui+NZ5FklfwdI6gBWfTJiQB0H+truaKAOGfTPGssskkknhF5ZE2OzafNll44P7zkcD8qSLRvF0MbxxxeEBG6gFBYyqCAc8jdyK1dfjun1OyeyLG4t4ZriOISbFmKtGNjHB6qxGcHBOazLHWnkvdSvbRtxu7i3t4FlYlI38sbtwHTGTkccjGc1LkRzq9iX7H40Z2ea18LStIoWU7ZVLrjocg8fn6e4bFpviK3s3s7bRPCcVq+S8KvIqMSe4EeK3dK1C5nubuzvPJM1sy/vIVKq4Zc9CTg9eMnt61ztpE97e6nI+l3N5tvpI1db0oFAwMAFh9aLj5ldF6wt/E2m2Yt7XRfDkMa8IkF3JEg/4CITSJba+uzb4Y8NgpKZlI1GQYkPVx/o33j61Yn1ye1mvNOWKJbqPyRaByxDiQ7QWHXCsGzjsPeqelatezrNb2UcYma8u8tcTSSKFjkxkZJPJZcKCFHOOmKd0JzSEn07Vb23mt7jwj4Xnhnk82aOTUXZZH/vMDa8njqeaVtK1V9QXUG8IeGDfJwtydQcyL6Yb7LkVS0PxBfnT44YxvupZrmR3lWWYRqszKFG0ZPPA6AAe4FasXiDU764htra0it52t2mkF5vXYRJs4GMkHBIJxxg47UuZBzoyNd8PeI9W8N6ho9povh/TlvW8ySSLUZD85YMzlRbjLEjrnNXItH1SK3uII/B3heOK5JNxGl+yrLnruAtcH8c1ag8SX+pOI9Ns4fNjtYbmYXEhVSZFJVFIB5wDkkYHHBpbrxNextcta6a9wLQ7ZYo1d5JG2BiqFVK5+YDk9R2HNPmRSkiDUNO1nVYYodR8JeGryOI5jSfUXkVD04Btajn0/VZZbR5PCHh6R7Mf6MRqLZhHov+j8DgcdOlb+qam9lDbrCivcXUohhWQlV3FS2W9gFP16cZzXOa3rWoTPZ2JQQTHUo7WfyZ2VZAY/MG1wAyg98YIIxyDyXE5WI7TR73T5EuLPwN4ahmjZnjkivcMGYYJB+z5GRwfalstL1LT1thaeCNEhNs0jwMmonMRcYfafJyNwwDjtWn4wuntrbTFH2tlmvVjkSzdlkddjtgFSD/COhFZ2m6x9gutQYDUIbaC3jcWmoys8pLMRvUsWOztyTyDx6pySFza2IrDStQ0zU5r+y8A6Lb3cvDTRX6qx9cfuuM98Yz3zUqWmpxR2kaeBtPVbJ2mtlXUFAidsklfk45JrSTxLdbbsHT2lkgjWRRB5jBtzYxygbIGDwpyCCAelR2/iI6kbMp5TBr/7PutbrcuRGzndlc9iCpA7GlzofMiQaz4pA58KxdO2pJ/8TTv7Y8Unp4Vi/wDBkn/xNR2/iia7u57OK2thdRRGU273RWVBkYMiFAVBzjI3DPtzVeTxZcWEVpFcw2nnSWiznzLzBl4PCKELFsLk5UDnAJwcHOg5kW/7Z8Ubsf8ACKx/+DJP/iad/bHij/oVE/8ABkn/AMTUdz4onijvJ7exV7e0s0vJHlnKZVlZtoAVskBat/2zeSvK1rYebDC6JJmXD5ZVb5V2kHAcE5I70KavYd0VxrHinPPhaLH/AGEk/wDiaa2s+KgePCaMP+wlGP8A2Wo4/GlpJqH2USWvFz9m2/aP3obfszs29O/Xpz7V1I5HNVdPYE09jlm17xYOng0t9NUi/qKQa94rwQfBjD/uKQ/4V1eKMUxnIv4g8WhTt8Eu3HQapDmmjxH4t/i8CXGM9tUt/wDGuxxRigDkB4j8V5/5EW6x/wBhK2/+KoHiTxWQc+BLsH/sJW3/AMVXXUYpXA5P/hIvFP8A0It3/wCDK2/+Ko/4SPxV/wBCLd/+DK2/+KrraKLgcl/wkfir/oRLv/wZW3/xVB8R+Kf+hEu//Blbf/FV1tFFwOSPiTxSMf8AFB3vv/xMbXj/AMfpD4l8UBc/8IJffhqFsf8A2euupMUAcefFPiRW58C6lj2u7Y/+z+9IfFfiEA7vAurE/wCzcW/T/v5XY7RnNG0elDA4e98f6hptnJd33g3WILaIZklaSAhR+EhNdrBKJoElAIDqGAPuK5j4lYX4d6y392JT+TrXSWa7LOFeOEUcfSi4ExoFKelNzUtALSGlNJSY0FFFFTcYUA8c0UVSYrBSikpR0qkIMiloxRVAFFFFAGJ4Uz/wjtpn+5W2KxPCjbvD9qefu1t03uD3CiiikAUUUUAFFFFABXISOD8YIUBJKaC5I9M3CY/9BP5V19caBn4yS8H5dATJ+tw2P5GgDsuoqKa2gnZDNDHIUOVLqDtPqKlooArfYLTEQ+yw4iO6MeWPkPqOOKrXVrpNtA8t3b2cUKnczyooUE8ZJPHPArSPSuI8a6gZb/TtHiikutzfarq1gALtEpG3I/ulvz20m7IibUY3Ny4/4R6whV50022juEKqZBGgkXg45xkdP0qK3vfC1yDbW1xpEolKxGON423ckquB16EgexrmIZotQ+GmqW93APtenWk0DLKg3xEIdp9jt28+oq7c6Klz8PIHsrZFv1tIbiJ4YxvMiKGBHq3XH1qebyM+e70XQ6qRNLmuZbWVLWS4lRWkiYKWdQeCV6kA0lrHpdxbNJaxWrwTLsZo1Xa6j5cHHUAcfhXEw6k91Y6lrlsxS71OSPT7ENxtIG0t/wB9b2I9ErS0q3vP+EoudOh1KaOw0u3tgsAUENlWHJ6446fT0xRF3KU07aHUSCwRoIJEgBTmGNgARtHVR7D0p1r9jCulqIVCud6xYADdTnHfnP41n3fhuzvdZt9UkaQXEGMbSMNjOM8e/wCg9Kfo/hyz0Wa5lt2kZrhtzb9uF5zgYAwP8KrW5avckj0W1F5dzshdLpleSGQBo96jG4DHBIA/IVektoZZI3khjdozlGZQSp9vSpscUUxpWIUtoY5ZJUhjWSXHmOFALY6ZPekFpALhp1hjEzrtZwo3EemanooGZ+laVFpcU6xsztPO88rt1Z26n2HQY9q0BRRQAUUUUAFFFFABRRRQAUUUUAFFFFABRRRQAUUUUAFFFFABRRRQAUUUUAFFFFABRRRQAUUUhOKAK7W0T3cdyR+9RGRSCeAxBP8A6Cv5VQbw9p7R3kawtGt5KJpfLcod4x8wII2ngcis/wAQpdDWLC4s2nae2t55xbxvgT4aIFCDwchiB6HHNVoPEJxcPalXmvr+O3tRKSVRjbo5DAcjAV8gd+OKm66kcybsdBpmk2+lRSJB5rGR98kksjSO7dMlmJJrPl8KafJdTTrcalAZnMjrBqE0SFj1O1WA/SrOlajcXU17Z3Xkm4tWUF4c7XDDcpwTkehGT0z3rkdPWS5n1SSbR73UWXUrhFlS8CDaJDhQpcdB7fTNF0JtaHZS6NaS3VpdyIzz2isImZyeoxzzyfc1X/4RuxCgRG4hImknDxTsrbpDlufQk9OnA9KguNbmt7i7sPKQXKSQpaj5iHWTgMfXBWQnHZapabrF7NbCG0hhSV57tt9zI7KEilCk9ySdw9hz7Al0NuKL0HhLTbe2t7e2+0wC3MhSSK5dX+diWUtnJGecHPb0rQttItbSeKaJCrxW4t1+Y/cBz+fvXH+G9f1A6NbWsIE12zXE0skqyShF8+RVX5QT2IycAbe9ay+IdTvNWSwtLS3ic2KXT/ai6lGLspXGMkcdeKV4iUotIuzeFtPnt1t9k0cYtxat5UzIZIhjCsRyen6n1IqeXQbeWV5CZ1R2RnhjlKo5QYGQPYAEdwBnOKzo/Ed9qDsumWKSPDaxXMizS7N5kUlY0OOvHU8cj3p1x4ku45p3isHlt7ZtkiJFI8jHALBdqlcjJGM8kdec0e6UmjavtOiv4VjlLKUcPG6HDIw6EHt6e4JHQ1S/4R2xzC8iyPLFd/bfMZ/maXaVyfUYOMcAAAdqk1bVHsBawwRrJc3c3kwhiQobazZYgE4wp/HA965/VtW1C4vNOtdvkSx6ottciGdlWRfJ8wYOAcEEZHUEY5HJLpA3FbnT3mn29/LaSTq261nE8ZDY+YKy8+vDHj3qG50S1urua5dX8yaFYHKtjCqxZcehBY8isrxhcyW8ekKpvDHLe7JY7Riski+TIdoKkHqB0I6VT0nVpoZ9Q2x38VvEkXl2uoyF5t7Mw3A5Y7Dle5OQePUbTFdG6ugQ5maS4u5JJVRTI0xDAIcrjGAOTk8ZPfPFJHoFql0t1K80lz54nMjvyzBCg4AAxtJ4qjF4lu5FulFgJZYY45ENu7yI+5iuM7AcjGTgHg0ltr41F7IjymJvmgJtLremRCz4b5QT6bSAc4PSpbhYLxNBNBgWS3lkmnl+zBhAsjjEYI2nkDJ4OOSf5VXXwvCIpUW7uh50At5iWXMkYztGQOMBiMrj8+aqL4mmuI72KNbWG5htmm8mS4ImjAxguhQEdeoyMjGeQajl8Wz2MKRTW9s9ylmt1In2r5nXkfKAuT90csFGTgE4OC8AvE1h4ctBaXVuXmZbq1W0lYuM7FUqMccHDHmh/D8Lykie6SNmjeSFJcK5QADPGRwoBwRnHNVb7xJcW9vfXUOm+bbWdus7u02wsNpZlUYOWAA4OB8w564sHWrtnke3sPOt45EjdhJh/mCkkLjBADjPzDofbJ7lx+6SR6EkcwZbm4WFZzcCBWCpvJLHPG4gkkkZxntWuvSuSj8cWM2opao0Dlrk25RbgeavzFQxTH3Scd84IOK61TkVat0GmnsLRRRTuMKKKKACiiikAgoNA60tNbAFFFFIAooopoAooopgcj8Tzj4ba4ScD7P/AOzCupgG2CMdMKBXJ/FX/kmOv/KG/wBG6H/eFdgoGKkAooopO4CUUUVFnuMKKDSGkxi0U0dKUc0021cBaUUlKKqO5LFopD0pRWgBRRRQBh+Fc/2Fbf7tblYfhT/kB2/+7W4Kb3G9wooopCCiiigAooooAK46LP8AwuS8GOP+Efg/9KJa7GuQj/5K7fH00G3/APR89AHX0jMAOaD0rj/F19Hb6tpdve6lPYWEiyu8sMhQl1C7QW/hGNxz7Y4zyN2JlKx1FnfWt/E0tpcRzxq7IWjbcAwOCOO4NSeXCJjN5aCUgKX2jcR2GfSvKLO7Y6Dpdul7cRtJNdElLprYSuJMAMyqz554QDkmtDR5tS8RQ6HbyareQrLZ3Mk720m1pQkqovzEZzyOevX1qeYyVba6PRPs1sRKvkR4l/1g2D5+3PrT1WOONY1VVQDCqBgAegFeew+ID5hsX1Fvtp18xeV5h3CHzcAY7LjAqOGa+MM+qf2vfbrfXBbLAZP3TRtKqlSPox6njHFLnQOqux6ClpaRpGsdvEqxElFWMDYT1IHY8mnLHbxTPKqRrLJgOwXBbHTNeYjxHcS+JoPs+qTsZdU+yvBJOqkR7ypxCoOF4IDFt3Tjrja0m91OTWo9HnuZN9jNPLOzOcyQ8eUCe+d/fsvOTRzIaqxvax2VnfWd/CJ7O5huIiSokikDLkHBGR6EEVZ3A15poct5qlhoVqNQubZLpr3zXgKqzBJOOxA/L1rqPGN/qGn6BcS2FuXPlvvmEwRoRtPzAEfMc9uKrmVrlKd032OjyKiuLuC1QPcSxxIWVd0jBRliABk9ySAPc1naJdX91p6vqFn9ll4AAmEm4YHzEgDGeeK4yznv5dD0/VLrVriVrnVIbdYWC7NouAMDjO7g856D2pcw5TSR6Qrg0u4GvNrm6bTL3xO8OpSxS/arZZJHkVjFE4iDShSP4QxAOMYA9Khu/EFxZ6V4hOnaxLqNpa2qTQ3RkVmSQnlA6jBzz246dqXOktSfao9P3DOKQOrDIORXn1/qF7op1iGTV72YQ2sMqytEkjq7PtO1flHOcYzgVS0/xDqTafrky38k6aV5FwoMsbll+YyIXQYOQp+h7nFHOg9qv6+Z6a0iqOTjPApVYEV5y+q3epJp2ovKPIu9fSK3QorL5CBwpXcMgkqST17A4ra8JvqF9caje3epSyxR3tzbRW+1QqospCnOMk4AH0pqSew1UTdjqTPGsuwuN5GQuecev6ineYK4G4YXuheK76aNPtH2mS03Y6RxkBR646sfdjUdpNokviDQv+EfNgzqshuzZFCNuwZ8wpx1Pc9SKXOJ1f6+Z6F5i7c5pBKpGQeK8YjhlPgyO6fTLKC1aba2qphrmPMu3cAMHIOBwxP611GvQT2OtapbxEoNbgijiYHq4YI4x2IR9xPHH0o5yVWdr2O+e4jRVJcDccLk4yfQU4SoSQGGQMke1cFqckkC38lgRHb6HZi3gkChtk7bckAgjKptHT+Mj1qfdeQ6h4Ymnu3mnnMgkfYqZRlDbMDqBxjvwDT5tSvaeR3NFIOgpao1CiiigAooooAKKKKACiiigAooooAKKKKACiiigAooooAqNBFJdpckZmjRo1OegYqT+qrVE+H9PNrd26QNFHdTm4cxuVKyHHzKR90/KDx3+prP8QRXja3ZTWDSme3t5plgjcKLjDRgxnPHIJwT0OD2qvb+IfM897GRDJfaitvbtIu5Y28hHbcAQcgK4xnO7iour7GblG+qOh03S7fSbYxQeY25tzySyF3kbplmPJPA/KshvBtk0s0iXuqQebK8zLb30kS7mJY8KQOp71d0fUbi6lvrW7aF57OYRNJChVHyivwCTg/NgjJ6e9crpNo11LqcsmjSX7LqNyomNyFIAc4XBI+lDfYbaulY7CTRraTUbW+ZSZ7ZCiM3zZB7n364P+03rVKXwrZSWscEU11D5c0kokgnMb5dtzDcuOCT+gqNtblt7u60+RY1uEnhjtgFY7o5OjEZ7bZc/wC5VPTNVvrq1htrE28FzLLduWmV5V2xzFMAbwckkd8DnjpgbQm4lweDtMSwt7S3a8tRb+YI5Le5eOTDsWYFgeRuOeehAxV+DQrW21EXsIdZRapaAFsqI1JI49eT+lcb4d8Q3sWj2dlHIGuSLieSV7ea64+0SKqhY+ecHknjGMGtpdf1S91UWFtHbWsn9nR3jG5jdtrl2UrjKnHy9f0ovG1xqUbXL0vhWxm2fNOgESwSCKTaJo1IIV/UdvoSOhIqaTw7bvffalmuo8yLK0McxETuowCV7+/Y4Gc4FZo8R394866fDag2trFcSid/9YXUsEByAvCn5jnr04Jp83iG8F1cSQQeZb28wiaJbaR5JMY3FWHy5GTgd8ZyKLoaa6GzqGmxahCqOXR43WSOSM4dGHcH8wfUEg9apJ4cso/sju8zy210bsSyPlnkKMhLHv8AK2MdAAAOBUuras1k9lbwhDc3sxhiMmdi4UsxPrgKeB19utYF7qd9d6jploziOSDVDBdCCVkWTbD5o5ByF2kEqT1wDkZouhSaR1F5psN/NZzSlw1pL50e1sAttK8+owxqC50S3ubm5mZ5Fe5iSJypHAQsyleOCC5/SsrxZM8c2jxBrvy5rorJHaymN3GxuMqQe2etU9P1GWwuNXMEd55cUcHk2t/PJI/mOzruDEuQjHaOM8q3Hqm49Qco3szcHh9DHc+ZeXsk9xs3TmUBl2HK7QAFXnngc55zSQeHLSC5W4aWaWf7SbppJCCXfyzFyAAANp6ACqaa7qkdvdebpbvLCEZGjjlCSBmwQAV3ZXqQAcgjHtFaeITqMthzCz/bnt3a2nLIcQO+SvX22tjnnng0m4D0L6+HINhSa4uLiLyHt1WXYdiNjIBChicADJJ6VXbwlBKkim+vsTQrDNh0HmKucZwnHBI4xkdaoXfiTUX0zUwsUEN1HYy3MahmEsRXGAyOoyRnqMgkY44Jfd+Kb3T4GDW1tJLBaC6mTzyWcc5CgKdowudzYGeOmSFeF9he7sbb6DBJZXds8khF3AIJX4DY27cjjGcGo28PxtLuW7uUiMscrQowCsyAAcgbsfKuQDg4PHJqpqfiG8tIr64gsEe1sohK7vNgyDbuKqMdcevHT14m/tnUJrsmzsIp7JJUikk8/EnONzBcYwuRn5snnjjl+7cE1sTReH4oZonS4uRFFM06QblEYZiSegzjLE4zWyowK5ODxiJ9UihS3je2lm8lSshMq8kBymMbSR2OQCCQOcdYvSqjboUrdBaKKKqwwooooYBRRRQAgpaO9FC2AKKKKACiiimAUUUUAcb8VgT8LvEGOv2b/wBmFdiK5D4qc/DDXv8Ar3H/AKEtdeKkBaTFLRQAnGKSijrSYBRRijFRYY0L1pcHtS0VVtBhSikpRQhMU9KKQ8ilq0IKKKKYGF4U/wCQJAB0xW7WD4V/5A8R9q3qb3G9wooopCCiiigAooooAK5G3Ofi7f8A/YCth/5HmrrScCuOs23/ABe1TpldHtk4/wCusp/DrQB2Xas++1DT7Sa2hvZI1eeQLCrDO5u386vnpXEeKLQHxz4XkEk++WWVdgmYKNkTOMAHAycA+owDSbsRNtK6Oy8qBtmYkO05XKjg+opEit4sGOONcZ+6oGMnJ/M15lpWpXEt/pE0d/dya3Nd+XqNo0jFY4huz+76KAQvPHem6NrE48TwF9SuLl55pleJLpyygAnD27L8hGOqkH3I4qeYj2i7Hpxt7UymQwxGQkEsUGeOnPtxSiC3CFRDFtZ9xAUYLZ6/XNeRR67d+XeT22qys8+m3UzKL1pmSRY2Zc5VVjcZ+6g4xjpitezN1dapb2b6zqQiuNBjvJCtzg7wcZBwdvfJHJxyTzk5vIXtk+h6K1ravIZHt4mckNuKAnI6H6iniOFJWkEaCRgAWCjJ/GvM/wC1zPfadHqmvXFha3GhQXEjpN5e6UknOexOO2CcY6Eg2dNuNV13+yrC91C7szPpj3Ext2CSOvmKEbd1U4wcj1I7mjm8ilVT2R6CltbRbPLgiTZnbtQDbnrj0zT5FjkjZJFVkYYYMMgivL9F1jV7vWrVm1KJriS5MdxatcuzBATkeQIyI8DkNuGccnmp9Hvr82+g6qdTupJL+7kt5Y3k3R7BI3AXGA3y9evbOBTv5Aqi7HpShQoCgAYwMCq0sVlBbEyRwxww5m5UAIRzu9u/Nea6Lr93eeJbIHUnf7a1wksBvRI+xUYqfJCgRHIGMHJHWrI1nVZdL1WOeeQy6Lptz57DAEs2XCZBHzDYm70+bmlzB7VHfQxafeJ9riigkW6jUmTYP3qEcZOORimyW2m2lp9ne3t47eVwPL8sbWJ9se35D2rj9Fl1DUPEGn2J1G4is4tGs7tljC/vZC7ZySOAQq5x2rY1JjL450i2lwIUt5Zowf4n+7+YBP5/SncbmrXsTT+IvCpmljn1PSjK37uQPKhJwfunPv2p9vqvhhLySwhu9LW6c+S9uroHfbkbSvU9xj61zvhawvp5LuVU01rMX8okWe2LS8EZw2cD8RWdaaBfa/DrtlF9iS0l1WbzLlt32iPDA/JxgdB1I6mlzPQhTbtpud9DPpF7GUhe0mSxl2EIVIgkUdOPukD9DT9LvdLvIZG0u4tZo9292t2DKS3OePXrnvXGeJbS6g1m+tbdQBrdrHDGzE7WlVgrbsdAEbOe/PpWvFB9h8b2Nvaj92dNKS8fwow2n8CcfjQnrqVz66o200a3W7u5yGdLtVEsDBTGSM/NjGckHB57DjirNvp1naMzW1pBCzAAlIwuR6cCrQ6UVZqVf7PtPsn2T7LD9m/55bBt656dOtPe2hkkjd4Y2aPlGZQSv09OlT0UBYrNY2zQyRNbxGOUlpEKDDk9SfXpVWTSUk1WC8cgrbRFIIwuBGT95vrgADpgZ9TWnRigTVxBS0UUDCiiigAooooAKKKKACiiigAooooAKKKKACiiigAooooAqG1ia8FyUPmrGYw2T0JBI/MCqb6BprQ3MP2YJHczedJsYoQ+ANwIOVPHUY/U1j66t4PEsVzZNI09rZNKsCtgTjeMxnr1GQD2OD7FketSyu4sPkfUL5UjklUkR/6OjHK5HPykYJHPXpzN1czur2OjsdNt9NtvJt1KryWJcszk9yzElj7k1lf8IbpAnlmT7bGZZHlcR30yqWYksdocDqT2q3ot3dXH263u2SSa0uPJMiJs8wbEcHGTg4fH4dulczoltJci/caPaXo+3TAyyyhWHznjGw9PrQ2h6XR10mk2jX8N+0Ra4gjZEdmJwD/M9Rn3PqapTeF9PmtY7VVnjSOSSRWiuJI2zISzjKsCQSc4zjpUEmt3EV/NprpELj7VFHAqg4aFxu3HnqAknoPl96zdI1W7uEh0yxa3t59s9xI8sTzLt890UD94DkkEnnHYYyML3Q5omsfCWlizt7aJJ4Eg37WguHjfDNuZSwOSCcnBq7baLZWt8LyCHZKLZLUbWIAiUkqoHQYLGuU07Wr620+wsLYHzFskuJJDbPc7i5bAwrDH3T1PoBzV5db1q8v3gtjZ24j0+G6YTQO53vv+X764Hy9+frngvESlE0rnwppd2YzJFKFWJYXVJnRZoxwFkAI3gc9c9TUknhqyl1IXzG43ZDNCtw4hZh0Yxg7SeByR2GelZ51rVbo3T2Z0+GO0iidxchvnZk3kZBGxQCBuIPOeOKY3ia8bUZhDHut4bjyDGLGZy2GAZvOHyL34I7cnnhXiVdG7qWlQ6pbCGYyIVYMkkLlHjYd1Ycg/41Vg8PWNt9jx5rvazGdXeUs7uylCXJ5Y4J6+g9BRrGqz2l1p9jbKn2m+laNJJFLJHtQuWIBBPTAGR1FYd1e3t/qmlWs8qI1vqTxT+UGVJikRlU43dMfwnPzeoHI3ELo6e706C9ubSeYPvtZDJEQcAEqRz69TUNxodpc3F5MwffdRxxyYbH3CSpHcEFic/SsPxnCtxd6NayW91dRySvugtpvKaTCdM71/VhVLS786FHq4gguoYo5LdIbK5la4eNpDjfwzkqSynapJ+U8AnFDa6kuSvZnRL4bgFnc273V47XO3fcecRKu37uGHTGO3ck9zToPDltBNHOzzS3C3DXJklfJdzGY+eMY2nGAAKzbfxFqT2t7/AKFK7QLG6TmwnjVwzENiNvmJUDJAPII6Gm2+stqN9pXmNDIwu5kLws6A7YmPKHlTzja2fX0qXKFirxL/APwi9q1vLBNPeTQvbPaqksu7ZG+AQMc9AOTk+9RT+Eraa3lga7vTHPCsU6rKF84KMAkgZ6cHBAI4OaxrzxVqD6JqsokgguLewkuDGInSaBl6jD8NjkBhxkDsataj4putLV1Y2sjW1ss06hZHZzjLfdBEY44LZ/DFJShcPdN6fQ4LnTbyxleVku4/Llk3fMRsCZzjrgZ+uajbw/C10JftFyI/NWc26uBGzqAATxu6AZGcZGcdao6xrt9p1rqV7HBbNaaeu9w7tvkwgZlAAwCAeuT9OMmxDq2oXNzLJa20EllFcGBwXKycHDPzwAvp1IGR1Aq7xvoC5SaDw9Bb3MUiXF15MUzzx2/mfu1ds5PHJHzEhSSozwOBjZUYFcdaeL7i71K3VLZHtbmbykVUkEkQ5xIxK7SDheBjG7qa7FeRTTXQaaa0FooopjCiijpQAUUUUAFFFFABRRRTQBRRRTAKKKKAOR+Jyh/h1rCMcK0aqx9AXXNdaOlcp8SufAd+uAdzwLg+8yCurXIHNSAtFFFACEUlOpDQAlFFFSxoKKKKBh2pRSUoFCJDv7UtIeRS1aAKKKKYGF4VGNGhB9K3aw/C3/IIi+lblN7je4UUUUhBRRRQAUUUUABri9NO74ta2egTTrdMf8CY/wBa7Q9K4vSwf+Fra82PlNnbjP4UAdpSEZ7UtFADPLTfv2jdjGcc4rF1TxNoeh3pg1C9jt7gxCQqUYnYSQDwPUEVu1wWsWeo3fxMK6ddC0kGkITM8HmqR5zfLg9+c/hSehnNuK0Rtv4u8OwWsM5voxBOpaNljYhhuwTwPWrlvrul3X2Rre7ilW73LAyfMGK9RkdMe9cpqlnq7+KdKht7u2F2lgwe4mtsxscgMdoIxk+9Ov8Aw/PofhNrjzEuL+yujfq0aGNSdw3LgEnG0nOPrjgCpu7manNt3WxvSRaK2uX2oSShp7S0WG5jYZSOPJcEjHXgn8K2IpYJ40uIyrK6BlfHJU8ivPrWO6v9IisrhJBd+IL555g/3ktQQcZ7DYqKB/tjoa1fBdpJLdave3F3eSGHU7uCKGSYmNE3jop+gA7AdAMnLTuXGWtrHVhrZLvbhBcOpJO3kqCOp/4EPzpLeWzvVZ4THII5HQnb911Yq36giqcnh7T5daGrSRM12E8vJY7dvP8AD0PX+XpU2k6PZ6LbvBZoyI772y2SWwAT+lMtXLYtogciJAdxbIUdT3+tO8iMhwUXD/e+UfNxjn14qSimURJBFGQUjRSFCghQMKOg+lVr7TIr25s7htyzWkhkidTjBKlSD6ggnI+lXqKAIo4I4lKxxqoY5IUYyfWljhjhDCONU3MWbaMZJ6k+9SUUARvDHIysyKzIcqSM4PtVOLTIotUn1D53nlRY8schUXsvpzyfetCigAooooAKKKKACiiigAooooAKKKKACiiigAooooAKKKKACiiigAooooAKKKKACiiigCt5UP2g3BjTzQuzfgZ25zjPp3qu2k6fJBJB9jh8t5DKwCgfOf4uOje45rn9bt7lvFCXdk0hurWzMqRLJsEw3kNGxPGCCcZ4Bwe1N/ttmkjFozRf2neACZ1B8oCBHYEEY3YUrzwD9MGOYz5lezOptbWCzh8m3jVF6kKOpPc+p+tUW8P6W3mAWwUOxZtjMvJ6ng980zQ7q6uY7yG7mjnltLloPOjXYJMBWzgE4I3bT7g1ieH7JrmzmlbSdOnBu5h50z4cgSsOnlnp9fyobKvqjqGsbQ3qXzRJ9ojQoshHKqe1V30TTnjgjNquyJiyDJAyxyw9wT1HQ8elZn9sXMWpS6W5V7s3iCIKMf6OwL7iPZVkTPqB9KpR3+p3klrpunTwafMtr9raR7YSJIGZlChQR3wxIOenrmndCbRvS+H9Mlhgj+yoiwgLGUJQhc525Ug49uhqzDpdlDM8sdsiO8KQEqMfu1ztX6Dcfzrjk1fVvsGmWemnyzFp0NxLIlusu8uCAMM64UFCTjJOe2MmzNq2uXr3JtLm1tBBYQ3RV7cy5dw525DYI+Xtk+nXgvESkrbHQT+H9MuJopJLWMtGoUAZAZQOAwH3gOwOcU59EsZNQW9MZMmQxXewQsMEMUztLDA5xmsaTVdWu5pJ7W6sLS0s/K81LkE+aWVXYF8/IuGABAPIP0qH/hItSl1gtEu2xju/szo1qSCA2wv5u4AHPIG08cck8TeI+ZHS6hplrqVuIrqMsAdysjFHQ9Mqw5B+hqGLRbCEWojhC/ZZGkiIY5DspVmJzySGPXNVdd1G8gnsdOsWiiur93VZ5kLrEFUsSVyNx4xjI9e2Kw5bq+1HV9Fhmkh3W+oywy7UO2VkjLbhzx8uRjs3OSBTurg2rnWXNhbXV1bXMyZltWZojuPykjB6e1QS6JZXEt5M8bM14iJLhzghM7SOflI3HkYPT0rF8VoZNZ0CNrX7WrTSj7PkASfuyecnHGM8+lU7S+l0dNaeKzNsfOhjhtDukCO4C7vl4IOQdq+nqaG11FzK+pvp4W05bKa1ZbhzMVLzyTu02V+6fMJ3Ajtzxmi28NabZpAFWWR4WZ/MnmaV3Zl2EuzEluOOe1ZFv4i1j7FewSQBr6LyzFP9jdEYOW/5ZFt7FQpJAPPbvT7bV5b270tphBNcK06O0QkiwVQE5jbBRjkfK2cdc1m3CxV4l2HwdpkNvdQM15NBcQNbmOe7kkWONgAVQE/IMAdMdB6UyfwXp10w82W/KfZ1geP7ZIElAXaGcZwzYPU+g64FYWoeINXn8MauLqSO2uVtnmjCW81vJGoIBAJLB+Djepxkj5ecVpXviO+02VFKxTLbxKbhY7aZvMYryA4ysXUHDEkg/jRePNqF4m5caFZ3OlXenTec9vdp5cxMp3kbAn3uucKOahfwzYS6suoObncrB/JE7eSXHRzHnaWGBzjtVPUtc1G0jv7mKO0+zWEg8xX3b5V2KxC8gKfmHJzn0HWpbXWL69na5gjtjp8dw9q6OSspZX2M4OduMggL1PByD8tO8L2QJxJrfwtp9vqCXam4PlyNLFC87NFG7ZyyoTgHk/TJxW4OBXJad4sub68tilhM1rcsFGLSdTEOfnLsoRgeBgdM9TXWqcitI26DVuguaKTFLQhhSUtFACDrQetJRS6AKKWkpaadwCiiigAoooqgCiiikwOV+IcbTeDZ4kGWkurRAPUm5iH9a6lelc942XPhxB66jYf+lcNdEOlIAooooAKQ0Cg0AJQcUGkwKTGhR0ooo7UnqMKUUlL0oiJi0UUVaEFFFFMDD8Ln/iURfStysTwwMaTF9K26b3G9wooopCCiiigAooooAD0rjdLH/F0tdP8A06QD9BXZHpXH6X/yUzXj6W0H/oIoA7Cq73tsl2lq8yLO8bSLGTyVBAJ+gyPzqc9K4/xS0w1G4EZPGi3ZGM5DZTH8uPxpN2InLlVzrwynuKrTX9pBd29tLOiT3JYQox5faMnH0FefQ293pkNhc6YbqS+vdGkdt7lwZVWMpgN3GSAPwqvpX2NvFfht7Ge6mkZZmu/PLlVk8nnG7gNnggegqXJmbrPselWl7a3trFdW06SwSrvSRTwy+oqcsncj8a800qz/ALWudFsri5uxAdBEjeXO65IdOpB69Oe+PwrLm1CTUdC06O7ubxbpNMLw7bp4w8m5kUqEBaST5RkFh/Mg5vIftvI9eBXsfaoY7y1kvJrVJkaeJQ0kYPKg5wSPfBrzm5vtSSy0+SK6mkOu6bDbhg7fJc5QFsj7vyu547pS69PNpqeLFhvLpTa2Vj5bG4fI5YZHPBOOT370+YPaeR6aWUd6z11zTXVGF7CVeNpUOeGRfvMPUD1rD8Q2smk+ANUS1muZpPIdjJI5dzu+8c9RwT06Vh+IXgg1SSO3C7F8OXJhXP8ACMYwPp/nilKVkOVRrZHaWfiXRr+4W3tdTtZZmztjWQbjjk4HephrFgbOW7+1R/Z4SRJJnhCOufSvObbULDV9N8JafpjfaNQtp7aWcwqf3aonzljjp/P8qtX1jcr4pl8PJHu0+/vI9RkXZlWjAPmhie29UPHqB3o5hKpLseiWt5b3aM9vKsig4JXscA/yIP41YrktL+T4gayiD5TbW5fH97Bxx9M/5FdaKpGkZXQUUUUygooooAKKKKACiiigAooooAKKKKACiiigAooooAKKKKACiiigAooooAKKKKACiiigAo6UUjdKAK5hh+0+dtXztm3d3xnOPzqs+k6dJbPbNawmGSUzOm3gued3sc4rD1lbxfE63VkZGmtbMS+SmP36bzuj59eMH1A98wvrU81xBDp8hjbUrvi4KbvKQQLIflPfA289CfwqeZEcyudVa2ttZW6W9rEkUKcBEHArPl8N6NIWZrKPLEsSGIOT170aJeXFzb3Ud06zTWk7wtMi7RJgA5x2xuwfcGsXQbSS6sS0mmafcQtczZmkkIkI81gePLPQdPm5x2pNg5K6R1Bs7Y3q3nkobkRmMSEfMFJyR9M1XutE0y9ihiurSKWOIFUVxxg9V9weOOnArIGs3ov20t2U3hv1RCq4H2cgyBiP90Mmf7w/CoU1DULmez03TporWSKxju5HeLzBIGJUIBkYGVPOfT60XQXRtXGg6VcxwRTWkRWBBHGOmE4+X3HHQ8VYOm2e6Y+Qg8+NYZMcbkAOB+G49PWuNXV9VWx0+z015IzDp0EzulqJg5YHaDllwvyk56nPbHNi81rW5hez2dxa2y2lhFd+U8XmbmZXYoWyOPkxkc/SjmXYOZHRy6Bpc9zFPJZxNNHtwTxnb93I/iwemc4pzaLYPeJdNAnnhg4yTtDAYDbc43cDnGeOtZL6hq15cyXFpdWVvZ2pjEkM6EmUlVdsv/ANrgDAPIOfSqyeINSm1kvGrfYEujavEbQkEB9hfzc4znnGMY4680XiNNHSXmmWt/Gi3UW/YwZCGKsjeqkcg8npTItHsLdbZY7dUFqzNCATwzAhj7k7m69yTVPW7+9jurHTrB4oZ7wv/pEi7xGqrk4T+IngYyO55xisRri+1PWdHWV4M291LFLiMlXeNeXHzcZBOBzgnqaOZA2jrZbO1mure4mRWntyzRMeqbhg/pxUE2lWF0bpmi3/AGnaspEhG7Z06Hgj1H9KwvFaeZq2hRfZWuw0k3+jqwUyERkgZJAGOvPpVG0v5NEtNY8q3e1l8+KOG1k3ziJmUAOdpJIPXap6g85OaTkr6i5lc6ceH9P+yPamGVlZxIZGncylgAA3mE7wcADOaINB0+DywkBLR7yGkdnYlxhizMSWJAxk1gxeI9ZOn3cYtjJdwtHtuTp8sUbK5bkQuwdiu3kBucg561PZ61LeXOms4tp5ys43Q74/mULkbG5Un+62SPU1LlDsDkjQXwppMdpNbtFNJBNEYWSW6kYLGcZVcsdo4H3cdKbP4V0263eaLlldVR1+1ShX2gAMQGwWAA+Y88A5zzXN3/ibVX8PauXuLeG6jtzKirBLBLDhgCCH4bAON4IGe2DWpqPiS+068WMG2kSBU86NIJXZywGTuXKxDk/eznjkZFLmjcOZG7No9nNZ3VrLGzxXXMwLnL/Kq8n6KoqL/hHbBtSW/ZHMiyeaE81vLEmMbwmdu73x+tUr3W76H7fNHHbLa2E6pJuJZ5FKIxxjAU/P3zn070+z1fUL+4M9tDA1itxJbMhyJSVJG8HpjIPGOmDntT5op+YJplq28Oada3Uc6RuTExaFHkZkhJ6lFJwvUjjoCQOCa2BXIab4uuL68tD9kLWt2QEEcEuYhgkMzldjA8dMY9WrrlORmrTT2KTT2FoopDTGLRSdqAaLgFBoB5oNK2gCCilxRQAtFFHeqAKKKKYBRRRQBz/jAj+x7UHvqmnj/wAm4q3xXOeMwf7LsCD/AMxfT/8A0qjrox0qQFooxRQAhpKU0lKQ0FFFFQwEI4xQBx60A5NA4zVDFoopRRETAdaWiirQgooopgYnhk50qLHpW3WH4Z/5BcX0rcpvcb3CiiikIKKKKACiiigAPSuQ0nn4keIMjkW8H/oIrrzXIaQf+LleIR/07wH/AMd/+tQB19IVzS0UAMK9eKoXWr6dYyypc3KRvDEJpAQflQnG76Z4rRPQ/SvPvFlvLJqOuusUhB0qJVKqfmPmE496luxnUk4q6R1Nj4k0bUboWtnqEMs5BIQZBIHXGae2uaYmmy6i93GtnEdrykEBTkDB4z1I/MVzAuF1nVPD0WnQyu9ofMuJzCyrEmz7pJA+92x6Go00q5HigaR5bf2bHeNqTOwwuNownvh8nHp/u0JshVG+h2gv7U3/ANh83/SfK84ptPCZxknGBz/I1Ydo0XLEBe+RXn9559/bLqcRubWS/wBVhhUpuVkhQlR6Y53N6fNjkcnsZ9Es7zRv7KuRJLbGNYzuc7yBjGW65469aabNFJvoSXN5p88EcMs0TR3gKIrHiQbSxH/fIJqXT7GKwsIbSFpGihUInmNubA6AnvWanhHRljtI/soK2hJgB/hy4f8AHlR17ZHc1uAYFBS8xNtGwelOopjKFlpcNld3V0uWnun3SyPjccDCrwB8oHAH17kk36KKACiiigAooooAKKKKACiiigAooooAKKKKACiiigAooooAKKKKACiiigAooooAKKKKACiiigAoNFIelAFUwQC8+07V85k8vd3Kg5x/Oqr6Jpc1s1u1rE0RlMxX0kPO4HqDz+p9aw9YS7TxVJe2BY3FpYpJ5QxidPMbdGfqBwRyCB1GQasGtTy3FnBZSrEmqajKDOUyyIse/AB43nGOQcfN1qLq9mZ8yudhaWVtp9stvawpDCucIowOTk/mazW8NaNK7ObUgsxLFZXUZJ56GnaBe3F5bXCXLiV7e5kg84IF80KeuBwDzg9sqemayNAsFubISPpOnTK08uZ5SPMI81s8eX2wMc+lNvUq+qOk+w2v24XxjX7SI/K8zvtznH51XudF027WFZrdSIVKIMkfKeqnB5BxyDkVlprN79ufS2+a8F9tBC/8u2BJuwP9k7M8fNVddSvr65t9OsriGzMenR3Ukhh3hi+QAFyMKCpz654xjNK6FzRNmfw9pU8Ucb2yKIovIAV2X93/AHDgjK+xyKsNpVk4uB5C/wCkwiGUDI3RjIC8dANx6Vxya5qcdpa21oZES302GVnihRwXZfvNvYYQbT0568jHNi81zWXstTvYLiGJbLS47sIsYcPIUZiCT/D8uODnkcjHJdWDmR0cnh/TJrpLiS1BkTZk7yA237u5c4bHbOcUp0LTWvvthhLS7xIF81vL3jo2zO3d/tYz71lyajqMtxcXCajZW1payRIYpkwGyqs25ycjIbC4HBGTnpVeLXdRnvftKSeXbC9a2aCSAbdqyeWT5mQd+Qz+mCBjIyVeI00dHf6XaalEqXKMdh3I0cjRup9QykEfgaZb6TY232dYoAv2cs0fJ4LZ3HryTk5J65qtq91etc2en2NxDbS3O9mlkTeQqYyFXIBbLDr2BrHtpNR1PUrDzLmD/R5Jo5v3G5JWjdVLL8w2nBx32nPWndIHKzOknsbS4vbS7lQNNbMzQsWPykqVPHQ8E1FPo9lcNdFoyGudhkZXYElfukYIwRxyMHjr0xh+KpZo9Y0RYbI3295c2gZV83Ef+1xx159Kp2Wp3Fnban5Vu9jdSXUcKWbjzhbOyD5sKcEEfNtU4yMZGTSclfUnmV7HRDw5p32doSkx3SCUytcO0ocYAYOTuBAGOvTI6E5IvD+mxhQsRdl8zmSRnLFwAxYk/MSB37CsV9d1qKzlt1VZbgSxot39kKAKwJY+SzBnZdp4XswIzgiiLWbiW8sHk8meaOG68zaskJJXZgFXI2k5GQwOOx9YbiVdGn/wi2mtZzWr/aJIpYTb7XuHJSPj5V546Dkc8DJNPuPDFjdBvMe7KSBd6i5cBioADEA8twvJ9B6VzOqa5qreG9UFxdJHOsCyr5MEtvJH8yhlBJw2M4DA9T0I66d/ruq2F1lZ7N7a2Eazxm0mLSE4yfNB2R/eGAd3qTzinzR5rBdG9JpFrJbXUDLIUumDy/OckhVUc9uEFQjw7Yf2gLvbLlZPOWLzT5Yk/vhOmep+pJqjc6pq63V1JC1kLO0u1hkRoXMkiskZ4IYBSC56g546UljrWp6hcre262p0kzvb+WylZiVdlLhi2MZH3duffPFO8L3BOJetPDdhaXUc6LKfJZmgjklLJAT12A9OpHsCQMCtkdK5HS/E1/e3lmz26taX5HlKlrKhgUoWBaRvlkzjtt698c9cpyuapWvoNW6C0UUUxiGkpTSUnoAoozSUGlfQBaSlFB60+gC0CgdKKYBRRRVAFFFJmlcDmfGxP2HSh2Os2Gf+/wCh/pXTL0rmfGXzQaMgwS2r2nUZ6Pu/pXSKxIpXQD6QUmaUUr6gJSMQoyTgUtFSNBR2pO9LSv3GAoo+tIDmqWggxz14pelJmlB45FOIh3aikBzS1YBRRRQBieGf+QZGPatusLwz/wAg6Ot2m9xvcKKKKQgooooAKKKKAA1x+k4HxM8Qev2a3/lXYVxuj8/FDxLj+G1tf5NQB2VUjqVqNV/szzT9rEP2jy9p+5u25zjHXtnNXe1cPrUGoHxlqMtjFIZToWyJlGMv5rYAPQH0+tBnUk4q6O2LqOpphlj2ZBz9BXls7LFpF5JpEt0AmkXP9pGcyjZJ5Y24LDAfdnpjgH1FWNKIi1HTzpL3zuLR/wC1zO0hCZjymQ5wG34xs5x7c1PML2vkej21zBcwRTRMSkiB0ypU4IyMg8j8ak3JnqM/5NebWenDWLvRLO9e8EY8PJK/lzPGd/yqMkYyeSec8isbV557nSNL897xbp9HWS3JkmKzSbWJCImAZMcksxABGRxyN2F7Xuj2Mlcc/wAqrxahay3s1mkoNxCqtImD8obOD6c4Ned3c2pR2elfZbiVn13TobUMzE7JxtJcnP8AcaQ8d1p3iCaa0/4SdIZpwlrY2ixjzG4JJHHPU45pcw3U8j0oMrdGz9KXINZNtps+m6I1tp8xe4wWSS7LSfOeSW5Bx7CsjwnJrkt7qJvZrR7dbuRX8tHDCQbfuksQF9sVVyubbTc63cOmaz4Nd0u5FqYb2JvtRcQAnBk2Z3YB9MH8q5yW2GoeP7iOW4uljtbeGdYo5iqlwx+8O456Hr3rltKlheXwPdXd1ITcS3KeZJK3zsrNsA5/vED3GAcip5vImVRrZHre9c470u9fWvJtOvmk1TS/Lv7yTxC2qSLfWxkcxpCGcPlTwFChcYzgkfhPpoMsdvqx1G7aZtbNqVFyxj2byCu3OO/PenzA6nkeol1HftmjevrXk1lrEUvi+zMGoXQlfUZI5IpbxnJ/2doUKAMMAuT09q3NEN7Pr8OlzzzFNFaZpXMh/e7z+53f8ALHv0pcwe08jt7O/tb+1iurWdJYJRlHXo3+cGluL22tEV55QgZ1Rc92Y4A/E15xp0Nxq2n+E7GTVLiKG7s7jz2hdleQDYQN2eCDjnnoR3rqNaLHxV4chYZhLzvgjOZBH8v44LH8KfMNVLq5u2t/a3olNvMsghlaGTH8LjqPwqlc+JtFtLt7W41K3imQ4ZXfGOnX8x+dcp4c8T6NpX9tQ399HC/9qXLgEE/LvxngexqD+ydQ1zV/EMNtLYpbSXKxy/aLcyOCEX7pztHHqDU8z0IdRtK2538V/azXU1tHOjzwBTKg6ruGRn61FHremzW8FxFeRPFPJ5UTKch3yRge+VP5VxXiOCfRLtJLUyynULD+zo1Rgr+cCNp3Z6kZGexWnanChFzaQeYieHtNcq8TlT5zxfKR6FVyeucsDxxmrsftH2O7a7gWdIWlUSOCVU98Yz/MGpgc1529s9vpnhe6e7urm6utRt5maeQttLx4dV9FwOnv7nPoafdFMuMr3Q6iiimWFFFFABRRRQAUUUUAFFFFABRRRQAUUUUAFFFFABRRSHpQBW8m3S4afYomK7C+OSAScfTJNVm0jTZbZ7drSAwPIZGXbxvJyT7HNYGrR3ieK573T1Z7m0sI38kY/wBIQyPmPJ6E7eD6gdsiqOjatKDZ21lMkUep6peSGVlyxQbnAQHjccr1zgA8dKnmM+Y7e2tLeytkt7aFIoVGFRFwB3rNfw5orFmfT4csclsY56//AF6dol9Pe21ys7LI9vcyW/mKMB9p4OOxwcH3B6VhaBpFrdWKSvo2lzq08uZ5ADIR5jdtnX05obRR1X2K1F6L7yE+1eX5Xm4+bZnO36ZqvcaLpl2lulxYwypAuyNXTIVeBj6cDisqLWr1tS/sxmiNyb5k+70twu/d6ZwQv1PTioLbVLu+misbSWCzMenRXBYx5BZ+ANvGEG09DnkYxg5HJE8yNq40HSbwQefZQuIUCR5HRB0X3HHTpUsmmWE0V3HJbRlbqHyZwR99MEbT7YY/nXJwa5qEdvDa2assdtp0EhKW6uAzLnLkuvy4GOPfntVm617Vf7N1O9jkgjWx09LoKE3hnKFsE55XA7dcjmhSQcyN6XQdLnvEupbKMzrswx/2MlMjoduTjOcU5tE01tRF61ohuAwcEkkBgMbgDxnHfGaoPqN+8s9wt3ZwW8MsKBJVwG3BCwZ88E7wFwOuOueKcOv6lcSrNHGRD9tMLBoRsEYkMed24HfuXPp8wXGQTU3ii7o6G+0y01BEF1CGMbbo3DFWQ4xlWBBBx6EU2Kws7NIUihWJIVZYwOwPX+War6jcXxvrSztJYYfNDvJI8Zc7VAGFGQMksvJ7KeOQRkWk2o6nqNi809sTbtcLIBbEhzHIF3L83ynH1xz60+ZCbOhnsbW4vbe6liDz2pZoiWIKFhtPHTketQy6Pp9wblngybllaUhiCSuNpBHQjA5FYnid511nR44LEXxPnE2xdVDgKO7ccZzVOz1K5srfUQkQtbiS9SEWpUzC2ZkU5wv3gQchV4zgZ60m1fUlyV7WOh/4RvTvsJtPKfYX80yGaQy+ZjG8SZ3hscZznHFOj8P6bEsSCAt5ayLukkZy3mYD7iSdxOB1zWU+qa4LB44kEs3nKgvPsbqqoVyX8ksGcgjGAf4gexFNt9Wurm7sn/cXM6212f3ayR7mR41C4Y/ITnkEHBxj3hyh2HeJof8ACL6X9kmtnSWSOaLyT5tw7lU67VJJIHAwB6Us3hfTrp2eYXLbwu4C5kCkqAAxAbBYAD5uvFcxq2u6qvh/U4p7+BLtLZJtqW8lvNGCQGABYgjPRwfbB61rX2tarZXblZbV4Ldo0miFrKzOWC5/eZ2ofmBC4bjHPPC5oc1rBdG82lWhiuImQlLhw8mWOSwCgHOc9FX8qrr4fsFv1uxHIGSQzJGJG8sSEYLBM4zjP4kngk5oSaprD31xJDJYLY214kDI8LGR1ITOG3AAguecHp2puna7qWosupQpbNpLTSQmMoRKioxUy7t2CMqfl25ww545q8WxpxNGy8PWNhdLNFHJ8m7yo2lZki3ddik4X8O3A4JrY7VymkeIdUv7y0klt1eyvVDIsdpKjW4KlgXkb5XHQZAHJHUV1a9KtWeiHGzWgClpAeaCaa2GGKTFO7UlACUUUEVO6GApaQUtNCEpR1oHWjvQAtFB6UgqnuAtFFFIDmfF5G7QUJxu1iDjPXG4/wBK6UdK5bxkQLnwwMcnWosf9+pT/SupH3aNAEoooqbAFFFGaWgwoopM4pMYvWijNIKqyYgxS98UUAURELxS0gApa0AKKKKAMPw0MadHW5WH4cP+gRitym9xvcKKKKQgooooAKKKKACuN0Pj4n+LPa2sf/QZK7KuN0Hn4oeMB/07af8A+gzUAdieBTWZc8049K4nWNPe/wDGF95sd08MekAxBCwQybpBjA4ZsEcHOOCOQDQyZS5eh1V9a219YXFncpvgnjZHXJG4EcjI9qqjUdK0uJ7V51iSytw7bgxCRgYB3Hr09Sa89vE1M2+lveyvDbHTUXdPbTzfvMnIwjBlkxt5OfQA1Y1C3vH0rVBcRzyzHSbYFmiIYsGzz1+YcZGTzmobt0MXUdrpHoVtqtndyKkJly0YlG+B0BUnA5YDnjp1xzjBq2Ch5x1rze7E9s2rRwiZFj0eHYFDgAk5OPQ5z055qGRJdOubqGGPUGgk0OCdxFM4YyM5ViGOcHbgnj8KOYpVe6PTsr/kVDdXltZQCWdwkZdUztJ5YhQOPcivLNDhn1CPXNPsr6QiWzFxamN5VG4MSpBlYk8jBYYU89K1YL+fUtGfX5Wmh+36naQxR7iVSFJkU8cdTv3evA5A5bloHtOyPRfMTOM8/SqFxrOm2slzHLcqrW0BuJhgnZGM8nA9jx1OD6Vz3hez+061rWoTTXbyRahNbRxvMxjVMKeEJx36+3tVbUmI0LxrJOv70eaM/wAWzyF2c+mCfxJ70XKc3a9jqU1rTJILS4S6RoruTyoGAPzvzwOPY/lVOLxb4dmu0tY7+Mzu4RE2NyxP0+tcUlncaZrXh+zRVOnXE6XcI6+W5T94v0JO4duTWp4EtdTn0i3uYdTRbLzpC9t9mBLfMej7uOx6e1SpNuxnGpKTtb+tDrRrGl/2c+oi4T7KGKNLtPUHbjGM9eKsWt1a30bvbsHWORo3+Ugq6nBBB75rz9baeTxuPDkayNYw3x1SRi/G0qSFYd1Ep4H0/u89DoBI8WeJUjIEHmW7DHTzDF836bM007lqd3Zo6YRIOiL1z07+tL5a5J2jJ6mnjpRVmthgjUEEKMgYHsKqX+nR3/keYCDDKsyMpwVZT6+hGQfYmr1FArEBtYTndDGSepKjmpFjVCSFAJOSQMZp9FFhjGiRiCyAkHIyOlIYYyGBjUhuoI69uakooAoTaXBcXtrcSpn7LkxIcbVY4G76gAgduavKMClooCwUUUUAFFFFABRRRQAUUUUAFFFFABRRRQAUUUUAFFFFABRRSHpQBVMVv9qeTagnZArMPvFRkgHvjlqhGnabPAYRa20kIkLFNilQ+eTj1znP41zmpLcw+Lb2+tNzTWVjbu0KIGaaNnn3oM9/lBHuPc1W0DUpZRbQW1wlvFfX99LuZAXdRIWULnjJDBuR0U96hSuzPmXU7WC3htYUigiWKJBhUjXAHfgCs8aFo2Wb+zrYNnJIQZ656/jS6LezXdlMbkhniuJYfMC7RIFcgHH04PuDWRoemW7WcMsmk6ecks0z4Mn3jyRs6/jTcir6o6P7JbreG7EKC5MflmTHzbc5x9M84qvJpOmyeQJLOJhAoSLKA7QOg+nA4rJh1u7fUo9LJQ3S3b+a23gW4AdWx7hkXPqTVOx1S+uybaKe3sYoNKguVJiBUu4bORxiNQo4GOvXtRzIlyR0E+i6XdiET2cEgiULGCvRR0HuParElhaSxzxvAhS4UJKuPvDGMH8K41vEOpW0Jt7O1uHitLKEiSJYWRWKbiZN7qQuMDj0PPpevdZ1RdI1PVIZ7eOO1t1kjjEYf5/LVyGOeV+boMH36UrroPmRvSaLpst2l1LYwGdcYcqM8dPrjtnpSf2Jpn9oC9+wwfat24SbBkNgjd9cEjPvVGTULsPPcve2ttbQ3EUYSVQFIbZkFifvEvhenJAwao23iK/nktZl2iKa9MJjeIBQm8ptDbuXBGeM5xjAPRc0WNNaHRXunWeoKgu4FkCHcu7+E4xx6U6KztLXyxDCkYiQomBgAMQSP0BqpqFxetqNnZWk0UIlSR3dot7YXaMLyAOWzzngH61j2ct9qepadLPNCTCLhZFWHKs0coTcuTwT264565p3VwbVzpJILd7mK5kVfNiDBGPYHGf5Cq0mk2M5uTJbq/2llaXBPzMoAU9eCAByMHisnXnnTWrBYNNGok285NuzqoODF83zccZx/wACrOstRubK2v1jj+yzzaisIt2QzLaExKx4X72RlgBxl/rUcy6oTkr2OkPh/TTam3NsuPM84NubeJP74bO4HtnOccZxQmiabEFRYAcJInzszlhIQXySfmyQM5yeKyH1TXFsdsSLM5uQhuVtWUxxbQd/lMQX5+Xg/wAQOODTItXu5prd4/s11cLZ3hysLRZkjeMKuGOUznkHuOwqXKNh3Rqnw3pLWk9q9s0kc8flOJZnkOz+6CSSBxnAxTp/Dem3ZkM0UziUASL9pkCkgABsbsbsAfN1461y2ratq0ui3dvLqMUdyqRSMq2ssEqKWAYD5sfeK/MCRjI5yDWne61qllf/ACz28sEM0MMkAtJMtvKgky52qcuCF54x68ClHmtYOZHQjTbZQ4EXEkomfk8uMYPX/ZH5VWi0DT4r/wC2LbyeYGLqhlYxqxBBYITtBOTyB3rMOp6017PMs9ithb3q25iMDeYykqGO/fgH5hj5exz1pbDXNUvo11UJbJpbNKrQlD50apuG/dnDZKfdC9GHPHNKUbheOxqWeg2NjOJbeNwVXaitM7JGPREJKp0HQCtUcDmuV0jXNUur+2N1EGtrtdypHZSobbgsN8jHa4wNuQBzjjnA6rtVxa6DVugd6DRQetF9Bi0maD0pO1DYBRRR2pdAAUGiihPQYUopBS0xC0gIoNIKbeoDqTNLSZoYHJeNf+Qj4R/7Dsf/AKInrrK5PxnzqXhH0/txM/8AfieusB4pJ3AKKKBSvrYAoopKl6FC0cGkoqb2dwEPAOOtKvQUtJjFUhADinA5pOKWqWggIzS0UVoAUUUUAYfhwf6ClblYnhz/AI8Urbpsb3CiiikIKKKKACiiigAPSuL8Pkn4oeMcjpb6eB/3zLXaVxfhwFviZ4zftssE/KNz/wCzUAdmelMJUDJFPb7tcZ4kiujqbvH5pRolCqUkOTznYyHg/Ufn0qJycVoi6cOeXLc6/KenNKWTHUVwWrtdySzeWlzHNHBGVUmR26DO3bheDkEn0qfVp4le7e5a5W58tTbFS+wptGSCOOpOc+1Z+2fY2WGvbXc7Xgcmo1uIXuJIVyZEALfKcc9Oelchc3bwNq0LfaDJNbRGEKGbI28kYzjnvxT76WU2epFWlBFpb4xkEE9SKHW8gWGu1d/1p/mdjlBzijcp6CuKvf8AiVm/jhe7aI2aSPtmbcDuwWBOccZyR6Gq+nC6lg1S0hmYv5UU0IV3UdSflLknsAecdKHWadrCWHur3O4nuoLWMPK2xSwUHBPJqumn2yapLqCIwuJYlidgx2sFJIyOmRk8+9cy921zpq6qZWjW8u4UjBf5QgOB9M8/pWrotss9/fXbXEsjJO8IUOdijjjHrVRqOT2JlRSV29Ub2FwOKCVXt2rmtXm1WPXbCOB7QLI7iFWLZb5Mndj8ateI7ia28M3M7yLHKsa7mU4AOR39KbnvpsSqfw67mnNd20MgieRVlZCwB/ujqfwzUGlW1laQO1ody3EjTtIW3GRm5Jz/AC9sVi31vFayJZtcTmP7FcTsWlO44ZD94fWsuO5sBpWkma6mj0xkbzJUmYL53TaSDkYIOAOKj2tnqjRYdSje/wDWp324UbwO9cJHI1xNo1pc3NwsdxPMsQaQo7oFJHuelMN9GdL0+CW6mcSzzRo32hlDFWwFJUFmPoPaj26te39f0x/Vnff+tf8AI74sMdaiN1ALkWxkHnFN4TnO31rirTVZ4NBstUila4VWlt3wxYdSFz/wIAc88+tXZJPsV61q1y3mRaU8rbpOSd3XH1zzR7fTYX1fXc63zFAznpVWfU7O2geeadEiRtrMfX096o6XGbfRBNFLLcSSoJgZH3ZYqOB6DjpWFdSW0XhzS3EzW5L7luVjV0jkIOd4yM5JI47inKo1sTGmm7X62Ort9Tsru3M8FzG8S53NnG3Hr6VFaa1p17KY7a7jkcc7QeT9PWuT+2yX2k6rxDdIoQyXVsnl+YBgkHI6hf5/nNJrlhqOvaZBZ7SYnDiXgKyleg7j8an2z3Nfqy1tfr8jrvt9r9n+0eenk5xvzxnOP5077TCZjCHHmBQxXvgniuWSGU67/ZYBWCC4+25boVPOB/wI0twZJ4or5XlgkvL5EV42wfKGVX6gj5ueOR6Ue2dm7EOirpXOpiuYpZZI0kVmjOHA6r9anrBhjNt4hihiZ3UWfzljknDAAse56/rW6Olawk5LUxnHltYWiiirJCiiigAooooAKKKKACiiigAooooAKKKKACiigjNAFR47aGZ7lgkckihGkJwWVckDPoNzH8arHStLmtBbmyt3g3mQLsGAx5JHoeT+dZmvpJd6raW0cCXAhVp5InYAMD8o6gjrn8qrRJeaSbewjMNvLf3Ekh2DcIlxnC9OffB+lYe0SbVtDdUU4p31OogghtoUhgjWOJR8qIAAB9KopoelRyq6adbLIjb1IjAIOc5+tYY1q/WzeCOXzp/tRhikIVWkUDJIB4LDp/jTE17UZLKIRbpp5J3UYVBIEXGRjO0n3Hr0o9tHcPq0+6Oo+yWqXrXYhQXDoI2lxyy5yB+dVZNC0ud7ZpLOJ/sqhIsjooGAvuB6HPPPWsa31Se7/s+OcrIrySSs7xgFET19DnPIqDSry6g+xyRzxmO+u3LwhOcc7iTnOeKXto3tYf1SVnf+t/8AI6CbQ9KvJImuLKGVoVCrkdFHQEdx6A5qzNptpc29zDLArR3C7ZR2cbduD+Arko9YvA7myTdPeTSSFtoY+WuFGASATx610WhXt1eaX516AJNzDK4wQO/BIqo1IS0QqmHlTXMx0ui6ZLqUd89nH9ojwVfpyMAEgcEjHBPTtTo9E01NQN8lrGLjO4N2Dd2A6A++M1xcjG6tGnfTlL3lxtjvm2tsJbHA+9xj2rVm1fV1uHjsI2kggbyQzIp8xl4OSWGOfQGs1Xj1RbwjWzOj1DS7LVYRHdxb9pypDFWU98Ecj8DSw6daW7QGCFYxBG0cYUkAK2CeOnJA61zs2vX7agvlukdoZVjVtgkRjwDlgcg59jRPq9zHNdzWlujTyXHkIeC5VByQCRu+lP20OhP1aR0zWsMl3FdMv76NGRTuPCtjIxnB+6PyqpJodhMt4JIWxdyLLJ+8b74AAYc/KcKPu4rAk1DUNQ0y2hN0gluLnyspEUIAwTkZ4III49ualm1vUku7dYZIngadYNwhIDnox3EjHOeBn60e1gL6rI0v+EX0s6eLLypQolMwmW4kEwkPG8Sbt4OOM56cVLF4f023EaLB8qRSQ4eRm3LIQX3ZPzElRycmse81vVjFcXNlLarGlx9niikjLNI3A65HGefpVh9W1G4meaC4sbe0ScQoLjI80jg4bPBznHHapVWmw+rStdk8fhHSo7a5hEdxItygR2mupJHCg5CqzMSoB5wDin3PhLTruV5JvtJ3hSVFzIF3KAA+3djdgAbutUYde1K8vEe1t99mZhHgRliRnBbdnjFdYhyoJrWDhN3RnUpOHxFH+y4FSVVQgSTCdvmPLgqQfzUcVTh8M2EGoi9SKTesjypEZm8pHYYZlTO0EgnOB3Pqa3MUYquRXuRZGNpvhux0u4E0H2glVKRrJcO6RKTnCKxIUdBx2AHQVsY4oNLTS1AKaacelNoYBRRR2qXuMKD0oFB9Ke6BgKKKKlaaAAp2RTaXrWiYgPSgUGkzSe4CnpRR1FGKYHJeMjnV/CK4/wCYyGz9IJR/WutHSuR8YZ/tzwko6f2rnj/rjIP611tLYAoo70tTa4xKMUYookMMUYFJS1Lt2AKKKKa2AKUU2nDmqjuJi0UUVoIKKKKAMTw7/wAeSVt1ieHf+PJK26b3G9wooopCCiiigAooooADXHeHAP8AhYPjMgfxWQ/8g/8A167GuQ8ODPj7xmcY/fWY/wDJdT/WgDrm6VRm1KyiuZbd5P30UPnugQkhOeeBz0PA5q8elcJq+mqfFuoXH2Sdmk04+RIsUjL5u1weRxnbxj9MkUm7ETk1sdjDPHcwR3Ee7bIodd6lTgjIyCAQeeh5pl1bwXttJbzKTG42sAcHFcBHb282pabb6tbX0ix6HAzwxJKWV8t1VOc8Hr396l0fTdQv9V06PVku1ij07eUBK5KzMY1dh947MHaT1Uk9alyvo0TGs7ppf1/TPQEVEVVA4AAFODIfSvL9Gt9Wi8UafctHcRRzXUwkR4Z9+0hiBK7HawzjGABxmrOg2F3at4cuz9rSaaadbneX5TLbVI6AdDz1o5vIPa3eqPRyU344zUc88NtbyXMrBYokZ3YAnCgZPSvLtBW+l8TWTzfaBa3j3MU6sZ933WwkrsQpbI4CgYx9KuwnV7mw1V7pLhI9I02e1hYBkMknzjeD/Edipz2LZHWjm8iVVT6HolvcQ3FvFPC26KVQ6EgjIIyOD0qdWU9DXB6Rps1/4ksGupL3yYNHs5QvmOitKHc/NjqehIPXjNXfHEXiA6fOdOntVsfKUSIUkNwX3dUKngfd7HvTvpc059L2OvPriql3qFrZNAtxJsM8gjjBUnLHtwOPxqC0OpxaKx1V7Z7xVcs1qrKmOcYDEnpXC6fbXFppfhq7F1fNcXl5EJvNmdvlXdtXBOAP596GxSnynodveWt6rtbypIqO0bFTnDKcMD7g1LlACMDjtivLYHS0tLy0imuIo01UrqgSaTfBakvtfBOVDEYLDkjknHNWo7mWWG4i069vl0V9StIrW4E7ZIZiJQjnkqDgd+QetTzdxe10vY9JBXHGD24o2qTyoPtjpXnd3dPotz4gsBcX5sozabGa8YGEyFt7GYhmVeBnrjPGM0zTb+7TS9SnN3dNFpt7HcKi3Mjkw5yy5c5ZSuSM8dDxQ5Lawe1s9j0C4vbS1kginkVHuJPLiUj77YJwPwBNTgKT0HpXCwyXscOiXE91c79R1FrgJ9ob5Y3UlU6/dAwdvQE1o+C0kutPl1GS+u53lkkiCyTl0UK5Hyg9D71SlrYFUvKxsX/iDStMdo7y8SFlKqcqeCwJUdOuFJx7VnWPiHwzDBPFb6lB5UatM6knCqWAJ+m5h+dHhX97Z6jJLl5TqExk3ddw2jH4AAD2Arlt8Y+Ed5OeV8xgSGH/AD3A6/gPyqG+onVkldef4HbWniPQ7q2mmttRtnigUvKVb7gHUkdh71aa70+KS3LyQo1w2Ic4Bc+1c/pPh7UW1abUtalsZRLaG1MUERVWUtn5gfbj3z2rB0W92XGNWZ0j8Lwyb2cgFmYkID6jYvy9ycfi77XQ+eR6FDfWdxdXMMLq81uQkwUcqSNwBP0IP40ttc2t7B5lsyPGjFOB91lOCPbBGK4Zba9S50HT5rq5tZtUN1c33kylWDFQ2AeoK8LnHAHFb2hq8PiXXLaMH7OjQuBjjzGQ7/xOAT7nPeqTT0aBVHfY3IbJIrya65MsoAJY5wAOAPQdT9SatikFLTSsahRRRTAKKKKACiiigAooooAKKKKACiiigAooooAKKKKAKy/Z2u3K7PPVQG6bgM/njrUc9vZ6gmJo4Z0Vj94BgCDg/qK5W+N1a+JtU1OzUyGzSHz4lXc00RViyqP73CEfQjvUfhy7luba1gs7pYILm8v52cKNzqJzgLnIGS+c4PAPHpF1tYlVHc6ybTbOW3S3ktImhXohQYH0FVpLTR7lIrZ47R1jOI0yvB9hRot7Lf6UZZyJGWaWLcoGHCSMoYY9QAfxrK0GyaSzsJzo2meWY0bzxJmXGBhseX97p/F+NJ22sV7SSe5utp1gVUNaQ4CGIfIPunqo9qZbaVp1pMZre0gjcjGUQA4rBk1m7lEmmyGM3MLz/atyggwquRkdPmDx/wDj1Uri+vLrQb9ElhhgttIjcwxoMktGxPsq4G0YxyD6cF49hOq7bnUy6Jpk9vHbvZwmNPuAKOM9cfWrqW8ccIhRAsYG0KowAMdK4fUfE+pabHcLBZXbQWdrGRNEsIhjbywxMpd1IUAj7o4AJyeg07vVNVW01W/WVIo7VUMVu0WWLbEZgx7j5gBjB69eKLxWqH7Rtas3Tpln9mhtzbp5MLBo1I4UjoaYdH09rz7YbWMz5zuI7+v196zFv7ySaS4W8it4I75bYQzLt3DIU89SzE/KOB09c1lWXiy/n1DTw8E0cN3dNEDLGixMnzbRG27czjAJ4OcNwMVPuN7D9o+50iaFp0d6bsWyiXO7OTgH1x0B+gqteaPpnl21lLZSPG8rMrRuwCEjkkg5A7fjVi/mu31K1tbadIVeOSR2Me5jjaABnjq2Tx+VZFhLcaxqek3c7RExwTnAiBUusioXUk8ZHT0Hfk0mobJD9rK+5rtomniO1QwhVtX8yIByMHuevPTvmoovDmmJcrcx2yrIs3mqQ54bn3x+FV9Zto7rWbKKWwhvEFvMSkuMD5oueQf8msex1WXTLB4IUaB5tVe3jh8sy/ZwE3sqqp+bIViMcAv6A0Wh1Qvay7nSroFgixgQsBFMbhMyscPzz1560yHw9p9vfNeJCfOLl+XYruPUhc4FY769q6xxRKVYm8MckotH81YQgbIhJ3E5YAkA9zg8UDVbtphPH9lurtdOnIZFZFaRZAAvJ+Xkcg8g8ZpP2aWw/ay7s2bfw/ptrd/ao4P3oYsMuSFJ6kAnA/D1rYVl6ZGa4efVNZuLYQR38EVwJrZiHs3jlCu4UgoWHAbHIJBAYe9WrrW7+21GMpd289obqG2KR2shGWZVbMudqsGY4HPYeuGpRjKyRMqnNq2dfuFLmuSGrawbiW5E1p9jj1AWnleS28qZFTdu3dcseMU+11nVJIRq0othpjpI4twD5qKqkq2/OGJ28rtGN3U4OaU03YXMjqc0tcxo2q6tc3yi8EL288W9BDaSx+Sc5ALvw/y45AHIJxgjHTDpVp3BO4ppMUtFAxDSYpTRml1ABSHrRRS6DCilxxSUtdGAvagUdqM1XUQGkxTqKbQCdqSlPSkzgUmByvixS2ueFf8AZ1Ek/wDftq6odK5jxRzrfhn1+3t/6LauoxxRuAlKDSdsUAYqb2YxSabmlooGJnNFLSZ9qh6iFo6UmfajrT6DF7UoNJRVRYh1FFFaiCiiigDE8O/8eMdbdYvh4f6En0rapvcb3CiiikIKKKKACiiigAPSuW8ODPizxfIM7Tewrn3FtFkfrXU1zPhQ7tT8Uk4J/tgjI9reCgDpqQhepobOOOtc5fQ+KGutTayvdNWJ4EWyjkjbMcgbLM5+hx6ZC9OQQDVXTLZdWOpeWftJh8gtuONgYsBjpnJPNXcA8gVyXiXVr7TX8P2/2qSH7ZcNDdS2dsZXwIJH+RMOfvIOxIFUrTxfqenWsw1DT7m6ZXkeFiggmliMqxxDyz/EzMAPu8DJC5xQFjutv0o2+wridY8eyaNcy/abOJIbPzvtSlyWbbEsi+WcAHIYD5sc5HHUyR/EWxmlgtoo4pLua4W3CLcDYrMhYAvjk5BXaoYhgOxBoA7ILz0pcD0rjZfiJZW/2aS4tJIYp4BcAO6iXy/J81nVP41UfKSpJBzxgE1Z8M+ONO8VXN1a2bx+dbxRTP5UqyLtfOBuH8QIOR06YJzmgDqcqPakLoBkkY9a4nT/ABvJLa2ouLGWRtlgLmeMhQHutqqVXuAzDPcehqHRvGlze6XpgvLeVLm6tracToEKyiSdYiQuflBLAj/ZYfxZAAO9yKCoNcNb+L7+SHR47jTbi1urxEljVgjLcDy3ZlyD8hyqn2Dr74l0fx3JfWFhPLpUwjma2hmnjIMccs0auvBOdvzoCecFwOcHAB2YUZ6ClwPQVxtp8QIp57GGfSrqze9WOSBbh41MqO2B5eGIcqCHZQchSOCflrQ1jxjZaNrVlpdwo8668sJmZFLF5AgCqTuYjJJwOg7nAIB0OAfSgKB2HPtXEXXju5trtJjoV99gNvNJGV8tnuSssUabAG4z5mcNjIYVDqvxDe20y9mOl3di0Dz24mlEcoE0cbSYCh+RtRjkkDjFAHeFVxkgflS7QBgCuC1L4i+Vot7dQ2F1bBDcRW1w8aSrNJC+xgqBwSDhsZK/dPfGWN8SvtRdNN0a6naK/is5C0sQ2lpjEcrvyrZHAYAnIPQMQAdvBYx291cTxgqZyGdQRtLAY3Y9SMZ+gqyEXbt2jHpiuIsfiZp2oSXcdraSzvCpeJILiCZ5lDqnCLISpy64D7evscK/xR0aPV59NlRkkhWQMyzQuRJGhd08tX3gjawyVAJGAeRQB2+BSFEOcopz1461x+m+L9Qu77XludDu4P7NtYZ4rTajTylxISAVdlYnYMDg5yOe0WsfEbTrKDUoYzLHe20cUkStBv8AOEkbSAoN6hgFRyfmH3evIyAdm0Ybnau4dCR0qtp2nRabFJHDuIkleZ2c5ZmY5Jz/AJ4Arij8RbyBp7ibw9eva2/2zzkhMRdFt5FUvkyAEYJyoydw4yOa3tT8T/2fJZzRW8t3bXNpJOiQR5ldg8KoFBIHPm9D7e9Ara3Okorj7v4h6dp+nXN1e2d7A1tbyTTQFFLr5bojL97BOZIyOcEMCDVh/H/h9UuNt/DJNFKYo7eORWluXAHESZy3zHb9QfTNAzqKK4a1+ILGbUUuND1Lz7e4ZRZxxJ50cKwxOzyZk2/ekwNpO4FcA840JPHukxXV4si3K2lnGJJr4RboVyiuFO3LglWBBKgHOAScAgHU0VgW/imGXStQvZrG8tXsEZ7i1mVRKgCbxwGKnKkY59jgg4xrn4gxWc1i82nXUdpdXUkDSyp5bQIkRkMjKTnBHzAcHbkkZGKAO4orkP8AhYNjuEB03VVvmIC2Jtv3xBR3VuDtwwjbHPB+9jnFtPGdm505lsdRMF5tBnNuRHbs52qsjE9S3y/LuweuBzQB0lFcre+ONOt7ayuEc7J0aVgV3GNVBDKcHhwwIwe6MOoqTUPFRi0CDU7SyuG+0TxwxLLCykBpAodh1AIOR3PHrQB01Fc9B4w0yWF5nF1FCCvlO9s+LhWZVV4sA7wS6jjnkHABBMmpeKtP0nyFu1uRLLA1x5cdu7skalQ7MFBxt3gnvwcZPFAG7RXJaX44s7y8a3mDoZLuS2tZUicxzFV3gB8Y3Fdxxn+E+oq//wAJfpYkETNcrOZhAIGtJRIXKGQfJtzgorHJ4G05xigDeormX8e6BGX8y6mRUiSd3ktJkVYmJCyElR8hIPzdOKtP4s0mJpFlnkQoWGWt5AHKuqEIduHO5lXC5JJwOaANyiucbxvoSvLHJeMkkKl542tpQ0Cg43SArlF92wDVbS/HenXn2hZyIZYbmWArGGlUBJmiV2ZVwgYrxux1xk0AdMtvGszzLGokfAdwOWA6ZPtVZtIsJLdLd7C2aFGLqhiUhWJySBjg8/rWdJ4t01kuPss6SvEHI3rIkb7XCNtk2lWwxAO3OD1xg09fF2jt5m25ZggJ3CCQiTDhD5Z2/vMMwX5M8kDqRksBsJDHHEsSIqxqMBVGAB9Kpx6FpUMiSR6ZZJIh3K4gXKn1Bxmqdl4kg1HVPslqu+L7O0xlbKlWWQoyMhGQQQc55B4xxS2viaynso55BLG7RJIY/IkOdxAwh2/PywGVz1HrRYDRawtnMzNbRF5k2SnaMuuMYPqKgn0PTbkRiWxt2ESeXGTGMquMYHHTFVn8V6MieY19GqAMzswYCJVYoxk4+QBgyktjBBz0qC+8ZaXZWk86u9x5LFGWGNm3ESCNgpxhirNggZI9KVkBpzaRYTypLLZW8kkYAVmjBIxyPwp0unW00NxFLBG8dxzMpHEnAHP4AD8KyofGGklp1mvYA8LsHEZZgqiRo8sSo2/MpBzwCOpHNXbbX9PvrkW9tcLJKQ+MK2Dsba2DjBweDjoaLICQ6RZNffbmtYTcjpIV5HGM/XHGaWPSLGK8e7S0iWdskuF5yep/Gr2eKKnlQFLUNJs9URVvbdJQhypPBXpnBHIzj8aeljBGY2jiRDEhij2rjahxkD/vlfyq32pKdkBE1ujTrMyAuqsgbuASCR+g/KqMugafNb3UEluGjupfOlG5uXwBuBzlTgDpitWkxSaTAxH8K6TLp0Ni1mohibehjdkdWOQWDg7gxHU5yalXw7pixeWLOPy/s5ttmTgxk5IPPOT3681r0YpciAwE8JaTFY3FmtvJ5VwV8wtPIznacqA5YsACMgA4HbFEvhLSZriS4e3fzHIJxPIAGBBDAA4DfKPmHPvya36SnyK4rIzRo9osTxCM7HuPtDDceX3B89f7wBqvbeF9NtL6S7ihk3vu+R5naNN33iqElVz3wB3rZPWlFJRVx2RkaV4a0/R7h57VZvMZPLBluJJAiZztUMxCj2GOlbAooq7AFIaWkPFLoAvamml7UlJgFFFFLZDF7UlFLigA7UCiko2EKaBRRmn1ADSUuaQ0NdRo5bxQQNf8LjPJvnA/79NXUjpXJ+Ksf8JP4R3HA+3y/wDoh66wdKWogoooo1GgooPWiobAKSlopNMYh6UoooppagFKKSlHSrQhaKKK0EFFFFAGN4fH+gpWzWN4fGLJPpWzTe43uFFFFIQUUUUAFFFFACMcCvPrK/8AEWhatrqx+Ery+hu9Re5jnjuYlUrsRBwTnomfxr0E9K4PTJvFPiO41W4svENvYW1tqNxZxwvpqzHEb7c7t46/SgCz/wAJd4kzj/hA9RA9ftcP+NL/AMJX4i/6EfUP/AqOpTofjQdPGVpj/sDL/wDHawbq48cWurNaNrRa0WaOB79dKgMau+3aNvn7+rqOF7igC/dazrF5eWN5P4E1BprKRpYD9rQbWZGQnA4PysRznrVTU7vUdWNw134A1KQzwC3fF8q5QNuGMMMHPORg9OasofEcryxx+O7F5IshlXRwTkMUIA8zkhwV4/iBHWq8N34inu5IU8cWDIoj2SLpcbeazFxsVRKW3Dy36jsf7rYAMybTp5bEWsngPWZhveRpJNVLPIzoFYu5fc3AA5PG0YPGaSS0vnSPd4K8QGeKV5I7htZbzVLLsID+ZkLjjGQPTBrSW+18tcq3j2wj+zyJEzPo64YugdduJecgk/gfrUiXHiGS9gs4/iDpLTzhWij/ALJQs4ZSy4Am7qpI9QDjocAGOtncxRxwt4D1y4toQu23n1USRnajIMqz4Pytj8BnOBjT03V9Y0gSNB4E12R5FVS8+oJKwVRwAWY46n8+eakk1DXobQ3TfEDRPIBxvfTAozs8z/nr/cBbP93noM0/UrrxdpiQNdeKNFWCcPi4OnbUQKhcsxM44wp6buvTAJoAzYZbm3jKL8O9ZCubXIF4hP8AoxUw/wAXYgH3psFxJbfZtnw88QL9lt4baHNyh2xxSCRB/rOoZQffpV1dZ8SmewhXxd4cma/do7dl0+Ta7KN3US/3SD+P41JFrfiJoIJ4/GPhKSG4lW3hdrRwJJSAQoPnckgggDqCD3oAyrcm3a2m/wCEC8USvaqi2/m3SuYgquoUZk4GJG+vGegp9kY9PFusPgTxX5dvJHMkXmoyF0QIjMPM+YhQBzx8oJyRV0+KdeNtPcp4w8FPDbsqzOsL4UtnAJ87qSGx64OM84dP4n8R2/2wSeKPBCfYnVLotFN+4LNtG/8Ae/L83HPTvQBXN6MwIPA3ioQxRwxmI+WUIhIaPIMh5BAyRgnHORwZr3VDf6ib9/BXi6G5YRKzwxwjcInLx5/e9mJOOh7g4GGS+L/EEEV5K3ijwQyWQDXOyGdjEGYKM4l4ySB9asx6/wCLnS3aTWfCEJuriS2tllhlBndHKEJiY55HTryAcGgCqLiDKFvBfjJxEpWKNxEVjBkSQhR53Tci/QDA4wKXUJ7XU7V7e68CeLHjeeS4YKkK/O8bIx/1391iP/1VfstY8W6ncz21jrvg25ntz++jiimdo+SPmxLxyCOfSoY9f8XPJDFJq/hG2nuJ5reCKeKUPM8UhRtgEvPI6deRnB4oApXRsb3Sv7Nn8CeLDahpn2iOEHMrFn587PJJpuLcziZ/BvjOSVWUxyOIWZAsolABMvI3KMbs4AwMCrs3iPxdbeIl0K41XwpBevAk8Sy28yiUMzqAv73LH92xIA4GKl/t7xQfthHiHwVtsTi8O2X/AEft8/735eQev9DQBWt78Wzo0fgzxaRGqrEhgt9sahlYDiUFgCijnPAx3qrKNPmefd4G8WiOZp5XjCRhS8wYSE4lyc7mIGcAnIwQMa76v4tSW0jfW/ByyXg3WsZjmDTjAOUHmfNwQePUU2w13xZqd7NaWGqeFLmWFA8hhjmdVyzLgsHxnKnIoAbZ6/8A2fe3l6vhPxdNc3aoJZJLWJiwQHaAFcAdTWLHY6FHFGh8D+LC6Qywec1spcLI7Med/UZYA9QHI7mt99Y8WQxNNLrHg5IVj80uxlACbtu7O/7ueM+vFSNqvi9HtUbUvCIe7BNsuZgZ+N3yfN83GDxng0AZL3OmyRX1tL4V8WeTexXML/6CPlW4ffKAQc8sSe+MntVu51bT7hLUHQPFUf2OIRRMmnyAgB43B/76iTr1AIPWrtvqfi67mmgtb7wncTQ482OJ5WZM9MgHIzg/l3qIa34pMkMTX3hWOSdisUcjTI8uM52qxBP3T9QOOOaAKMsuhSyQmfw94lk8q4e5LNps2JXkOW3gLhlyqnGMZVfSlt4/CsWhw6TDoWvwRRn5LhdJuvPjbdv3CUIW3biTkd60Idb8UymELdeFSZZnt0HnygvImd6AEcsNrcDPQ/WrUl94xQfMfDK/ME5mmHzNgAdOuWX65HrQBkLJocd1dXkS+KEu7zcLib+xrks4KouCPIwBiNcYxjn1qneaN4R1AeXc2/iZ4BkLH/ZV7lARjaH8nftHZC20YGAMDHSy33jCFXaU+G0WNQz7pphtHvx7Gm/2l4sEkyF/DYaDHmgyzDZkZBPy9+v0oAoWs/h+30u/sFh18x3yMkz/ANh3SHDLt4VIAo454XrycmodXi8Na3FHFdw+IhGkrOVTRrobg0BgZTmE/KUJ6YOe4rUGp+LWuZLdP7AeWMqHVTOSu4EjOF4HHU/1xU/neNj0j8PdSP8AWTf4UAYkP/CPwa3FrEv/AAklzfxbcTT6RdHIVJEAIWADAErngAknJJqslt4ZjeKSI6+HiKOjnQpmYMjh1Ic25YDcOgOD6ZJJ6CW88ZwyQxyR+HQ877IwZZ/mbaWx93+6pNSGXxwBjyPD3bnzZ/8A4mgDk7ix8Fu18QniCH7XOZ5GTS7r5SVkBVd0J2rmaR8D+Jjzjitu68U+HLixtrR7nWES3lhlG3SrkFjGysobMR4yozjHStLzfGyqP9E8Pscf8/Mw/wDaZ/nSi48Z5z/Z2gsPa+mGP/IX9KAOZtNY8LW6QRvqusSx2wiS2V9NmXyUjdXC8QjPKKCTkkKO/NN1rxDpGreIbeaDVdRs7cWE1vJNDZShjveMlQGjODhSQwHBA+h6lL3xe4BGlaGVIH/MSmGPzg+lFvqXii5ijmh0rQpYpFDI66vLhh6j/RqAOMx4KFhBYR61qkcUV3LdIUtpAyl4miwG8rICqxx3yBkmpdKn8MWOqwX0uv3ErxOkwRdOaNTKsUkJY4j6FJOnUEdTmuz+2+LOg0XRM9f+QvL/API1R3Gq+JrWB559J0KKJMbnfWJQBnj/AJ9qAOP1CLwhqUE8b65eoZtLh0tmW1fIjjctuHyY3HJ9vaqMlnoPneaniu4DxyySRSvpzM4zIk0YZtoZ9ksank42jbgda9Ah1HxTOm5NE0bGSPm1SZSMHHQ23qDz3608XviwnA0XReP+ovL/API1AHBXLaNeiVrvxdPI9/AttqpOmsFuYhuwqAKPKxvYZBbg85PNU7Kx8MadNcmHxVJ9nvpjLqMR018ToJXkjVSR+7xvZWPO4dAteiJq/iNrv7IdK0QXGzzPLGrS52Zxu/49umana98UA/8AIE0o/TVX/wDjFAHmOl+JNPfUbizu9TntdMhEi2/nWwdQDMkg2svzuDsPLKu0YBDHmtJ9f05tOubJ/G8TW4MYs4zpTgRIkgYLIQQZPlVUPKgjOQc13Jv/ABQp/wCQBpzf7uqsf5wimPqnipAMeGrJ/XbquMfnFQBxnh3XfDGh3kk0viqC5+SVYwti8W0SSmU5A4PzM3QDjHpmqaaxpAgtftXjazuLrTVQac40ySNYyMbvMUN+8yoC4yoHXrzXaxeIvEk4kMPhm2m8tzG4j1VGww6g/LwfY08a94p2nPg45HpqcVAHBy3vhVhPH/wl9r5epQGHVw1m+bgGR5CYiCPKOZZBzuwCO4yY5L/w/wDa9RuI/GmmR/aDvgVLGRQCJ1mUyIHCOV2bdwVWOeT2rvz4g8ThM/8ACFTse4TUYP6kVA3inxIsqxt4Iu97AlVXUrYkgdf4x0yPzoA4yC78KR6fr9sfGNi7atE8ZYW7Dy9088p78/6/Hb7ue9M0LxraR6oRJ4ltoreG3nS2WWxCi3zMpAYq580lBncNvABb5iQOk1L4j32jEDVPDElnuxjz9Ws065xyZB1wfyqTTPiDqeso76Z4TmvAoBJg1OzcAZYDOJPVT+RoA1B8R/CAAzrtr+Tc/pSn4keD8Z/t62x9G/wqE+IvEp5PgHUPbOoWh/8AalZkfjy8uNWl0qPwhJLqES7pLVdTs2kUcdV8zI6jt3pWGbP/AAsnwbg/8VBaDHqSP5inD4j+Dicf8JFYZz082s1vEOt4Ab4dXzD/AK+LU4/8fqM6/qWRu+G9/k9MPan/ANmosFzZT4h+EXUEeItPAPI3TAfzqRPHvhOQ4XxJpf43SD+tc8daufvN8NL3r6W5598NQdaxw3w3vuv/AD7Qn+tIR0n/AAnHhYnA8SaT+N5H/jUg8Z+Fv+hl0f8A8Dov/iq5cazCT/yTe+Hv9jiqlqPjHRdIER1LwQ9l5pxH9pjgj8w8ZC7iMnkUAdqfGfhbH/IyaP8A+B0X/wAVSDxn4W7+JdHz/wBf0X/xVcyNYtyAR8Ob7B6H7JF/jSf2zDz/AMW3v/8AwDi/xpgdN/wmnhYnH/CS6Nn/AK/ov/iqd/wmXhgf8zHpH/gdF/8AFVyZ1638zYfhtqBPTH2ODPr607+2rY/80w1M/Sxg/wDiqNgOp/4TLwxkD/hItIJ/6/ov/iqcPGPhj/oYtIH/AG+x/wDxVccdZsmOD8LtQY5xkWFuefxamNq+mk/N8KNSY+v9m2x/9moA7dPFnhx/u6/pbfS8jP8AWlbxR4fXrrmmD63cf+NcL/aWkMw3fCTVAB3/ALKt+P8Ax6m/2nogzn4R6mff+yLb/wCKpAd6viXQWGV1vTSPUXSf408a/ox6atYH6XKf415//aOhMw3fCPVeP+oPbf8AxVJ9t8PEZ/4VFquOvGi2x/8AZ6APQv7d0j/oK2P/AIEJ/jR/bukY/wCQrY/+BCf41599u8OBv+SRap7f8SO2/wDi6X+0PD2cf8Kj1XP/AGBLb/4uhoD0D+3NI/6Ctj/4EJ/jS/25pH/QVsf/AAIT/GuAF74e6/8ACo9V/wDBLa//ABdIb7w8CQPhJqvrgaLbf/F+1KwHf/29o+cf2rY5/wCvhP8AGj+3dIzj+1bHP/Xwn+NefNd+HGGD8JNX/HRbb/4uo2uPDRPzfCPVx/u6Lb/0enYD0ca1pR6anZn6Tr/jTk1bTpPu39q2PSZT/WvL3m8K8E/CPWwfbRYf/i6Yw8HySYk+Euur7/2Mn/sr0AeqDVLAnAvrbPp5q/41Os8b42yK2emDXkgg8Ek/N8LNcTjOf7FPofQn0x+P1NSDTvAPVvh5rS8ZydGnoA67xK+7xf4OCkEG+n6H0tZDXWr0rzjw/D4HtPEmnrY+GrzTNRlZxayXOnTQ5IjcsAzjH3AfzFekDpQwDBowaWkJoASijNFQ0MSkOfSloNZvYYh6UKcjmjHFHegBc04cik7UorSO4mLRRRWogooooAxvD/8Ax5r9K2axvD//AB5JWzTe43uFFFFIQUUUUAFFFFACHpXIfD9QLPXmAwG16/PX0lI/pXXnpXJfD/8A48Nb/wCw9qH/AKPagDrTWJdaNHctPMDEJHu4bhXMYLL5ZjyoPv5ZHturbYZXFcbrVvq7219PYG9hntkupbaOLAEsuE8vIx8wJ3EDvz1oApW3gGS2bUwLyOUXCskPnGdmQNKHOf3uFPyqA0YQ5AbrwGx+ArmGJgdRilLJCpeWNw4MZmJKyK4dTmYYbJbCkEncTWnb/b5b+5W4TUROLsnZg/Z/JE8YTacYz5YycZIJfPQAVje6nKPJaLVVjijQXM3kMpJ88bgmBlsKDyB90ggnsALd+EL+aPy01WIRiWGbLxSbmZIDE24o6kgnY2ARnDKchuLK+FJBaabC12M2dzHM7qhUsFtjDwc/Kcndnt+tY9pBrhks40XUY7aV0EsjoEl2G4lJ3EDIOwrnGMZyMHov9o6iNWjtri8vkuLdrIRxRxjaUedkYy4BxlAPvYHGV5JoA0L/AMIXmoW9uZL6OK4tlMamFpYFceUFBYxOrn5xuxuxtJXg/MJPEfg99X8O2umQXiW32e2lgDlCRhoGizyc4+YHr261X1q71E+Kry1srm9V4bC1lt4YY90RkeaVSZDg4BCgHkcBj/DkMkt9dsrePyLjUZVmtw0isq/uT50Y2psQlSI2kHQkgZ60AX7/AMKSXdxcPHeCNJnlJUKSVV7ZIeOeoK5/T3qtp3gp7S60u4e78z7Fdm4IeSaXf/o5hwGkdiOWyOcAADkjJq48RvpUEouL9poDM0aiMKZcTKEV9yKWwm7suQcnkZqUnVrj7Us8uprIzO0yrb/u4gtwgjEZ2fNmMN0zkckZNADdL8J37w6RNqMtrH9iitQsMcGGHl7mIZiTk5K47DDEfeqXTPBc+k301xHfNKuXKC4mlkzunEv3WbamdoB2j5jk8dKpalqus2rXtml9fhbO8t4WvFt0JkFxcREIg2nLJGzL0/jU4JPDhN4hLALFdPA0ghkujAFuEgE8oDABcltoQYxnDFiM0AWP+EPv2e9Z72MvdmXLl32LulWRdsX3FICAMQMscsSTxU9x4SuLkzK12m25SeKVkyskKSXBlyhH8WGx0HIDdsG7fXOpQ+HoBbLeTXMkiJ5pjCOq7s7nwrY+UAHCE5PRckrkaTceJrqKG5u5NQQoLRTA1uiCQtIVlZsoG+7jpgDrQBt+HtAbRYI42ljk2yXcjMq43edP5g/IYB/CqEfhK4g1O2ulu41MdzNN8pYbhJcvMVZTlX+VgBkAqw3A1F4XXU5fE9zdXxvWV9Ltd5uIfLVZt8pdFwoBAyPXr1PZtnceIJ9TtVu45hDa3P2Z2Nuv74qsxM4+XgMBDgjgEstAEuueE5tW1y7vBcRpBdWEFmxXIlj8udpSyHkZOcD0IB7YqkfA93JdXks12n+kIisEkaMqROJA0ewL5ZzyCATuAJ3ZNPsbnxLFdWkd1cahKFt7OQlrRAsrySHzxIVQBNihcD5cZydxotp9fijsYlS9XyYbGNbc22UlDYE5dmXKsq7v4lxtHXOCAWl8LXw1GG5a7t5VUWu/MaqUMTFmxheQQcDGzBJPOcVb0DQJtK1Q3Ti0C/YIbQrAmCzxlyznjvuHHOPU1yg1PxHP4ms7TdeXUcYsri4jkslTyXfz94B2AhfkA3c49euer0ifVBbXhuLq7uGFvHInnWHlMshViyqQBv528YyOhJzwAYsnhLUIjFLJ9lukRbS1EAU/MqXiyszZ4HydRz90nmiy8C3dt9oBvIpEuvm2oGUWhNzLOTD1xneq9uUBz2EltceKF1WyjnurgWywWssjyWwUSvI7+ah2xHAUbQOUxgFmIyazZ9b8SRXdlZXt1e263l5FGbqO0XaEaG4ZhFuiUg5jQlWViufvNnNAHU6F4aGjXcFwPI3C3khkMa7S5aTeD0571jaZ4Els75rmWe1mdnjaNhH8y4vprk4J5GVlC/UelTWGqeIri5t/tAuYnUwKIPsmFuEd8SO5xlCqgHqMHqDkCqz6r4gttOujd3FyN9jZ3Ala2WNo5ZN/mxqxjKqQEUjepwWwTyKAH3Pge8kkcW91FAkjzDMYCGENM8gdPkLBsOB8rITsU7uBSxeEZ7NILUadpd7KWv5me6QmNXmnVlJ4O47DgjjO3GQBSWuv67P4hsLd1eGNxF+5niCmeNo0aRyoUlWV2YcNtG3BHINauqXl2dbS3W9miAuIAtqlsWDx7lLuXA4HOOoA24PLCgDPl8GXKWxED2rz/b/tMnmbf36eUUUMzRvyCc8q3fGM5CTeE9SEkZt4dNdDHbidpQDIxjiK7VLRMowdpDFeRkYXrWZa+JdR1OUxnU3RIp7ObfGihtrSyRyqQoICgqoIy208Mx6DU8LeJ73VvE13ZSSiWzFr50blVVlkEhV046bQVBUkkHqecUAQ2vgzU4ltd8tpHLFFArTpIzSKY4ZIsj5Bn7ytzjuMdy238C3b6tptxcx6etlbSReZZRlniOyCdDIMqBuZpk7DAjByTiq2neNL66l1Blv4ZVtVW5aNo0VxEsxEy7FZiCseBgksGxnG7FWF8U6odXtIZJlRpvImNs0SKywzT7Bn5i5wrIuQqgN/ETlQAbmoaJdXGj6NaeTZzvZyRNNHcMwjcLGykDCnPJyMjHH4HFsvDN5F4h0+GW7kGnwILqeCJWES3EbHy1ViAGTbJ07eQh4qlJ4nudOsUkbU/J+0Nbxq74ZQ32XeVDSMApZgP7zMc/KTyHHxfd3MCPbX9vLczQxS3NjEjb4opLZHM6kMSiKxGDjHJHJZSADc1bw/f3urS3cMNixLr5cpcLIECgEEmJm7seGAx25Obnh/w/Jol45VbeO3extYTHDkAzRmTzHIwOoZOevy89BWFoniTUptX0zTluYZh5EJngcKZDEYAxmzvLZ8xgMldp5Gd1P1jxrcaf43g0mKa3aNplhkt3iwxDQtICCGLklgq5Ee3kgEtwADVsvDfkW8MlzDZy3sLQbLgjc0apGiuAxGRnDjtkNz1rI0/wAMahaahpiS2kLLBFCvmwToPI8vGQN0ZYhyCcKRnLBsYydHw34kudV8L32pEpqM9vuxHabCJGEatsQq7g5JwM4POCM1l2eu3utappEcep21zam/UNcWQZY5D9mmdojtkIO1lXI91BHByAWJ/Cl4boPBBbq62toEbzMETrKWlfpkEqR8w5PTsKzT4c8RSQalBLpkO6VLg+Yk6lJ5DMkicNlsFcqNxOCGGFXAOx4p8QeRrOl2WnXivqMFxLLNZqxLMgtJmXcgOWQsYxnpuAGc9IoPF2oarqsVnpl1pRiZ9jXHltKFxAsh4DjnLAdeKAMq08N+J0ZHlidHmZxC5uFk/s4i7ll8zaTht0bIPlyflCkYyasReHtct/DxH2MSXkj3JuE85d0qNdqwAbcMkw7tuSAOhwCRVu28bahP4j03T/JtQl0Id8eUWTDwmQuuZd5AOBgRkfK3zdguq6ykXjeKxt9c3X5kjP2GSdIoo49hJXaTmV33HG3OMLnGPmAJPCumavb6ybi+sJLWEW8qJ5ksbkF5t4HycDC44AABzjiqkei69HZXdu1veSagxZRfC6iEUjSTK6yDGJMRAcqcYAKruzms8eINZ/4RvW7mz1BpEg0GO/e5dA/lXRSVpYwMjB+VTjnZ3HPPXvd36eINFhF0n2We3kaSPZ8zOFByWzyMnpgd+TQBzNhb6mniKCwm027nube2tWmn+0IViP2qUvKSWBIkCEgAEgfKQM1ZsNF1aQ3UF1pt1D++iWWY3KBbofaFd3G1ixG0Mfm2kB9gHFXtX1bULHxJNFbygo8VrDCjQlo4ZJ5XXzJMMNw+TGOMkqARkkroPibUtb1VLPbZxLBG73BEbEygTSxK0fzfKrGLdznjjn7wAKWqWl3pfg/xh+5No0kk80M6Mq71ZRhgQcgjkcgc5I7VmapYa1dacn2HQb6KOR5wLRp4y8ZMMaKzETBVywkYN85B5wGbI6CfxLffa5wDpqwGeS3igmLCVSkiRl2xkFMuCRgYVkOSTgQ3HizUotM1G6VLFxpsd680i7ys3kBcbBn5eWIYEnBUjJoAzLrQ/Eb6VdvaxXEd/cfawJDOFYBogsag7uMsARgjDc8Ek1q+D7TV0VJdUgeJg8u1WjEexdkKr8olkxko5+9yckgE1Tu/HV5a3Lw3EUEUcPlxTTqGChni8zcrHoF6bSCTtfpwKsR+K9QW60WyWOGZrwRwySPG3ySG2MuWbgf3flGeD1HSgC5q8D3ukeMbC1hZr24tnEcfGZN9sETGexZWHpkN71DfaLdTeLL3VI458YsEgdJioISZjN8oIBwp5z24FV9N8QavIbe2k+zPqFy6oJXJEKjyfN4Uc7sEdT6kcDbVm38X3c19pn+hQi0vrmO2AEzGSNntftGTxggfdx7g+1Ayl4K03XbG+nk1hrklomEhlDYZ/NYj5jM4bAzyFT5WUc4ws9pZalDpMVlFpMB1KCa4Md3eY8uOT59s6kBixbcMjg4LZIxzevvEl1DrE1pDFaNDBNFbvumIl3yLuVtuOEHHPOcP0281E1HU5Phzpl811MdQuhZlpbdYt582WMEKHUIDtcjkUhmQ3h/V73VLKFv7Qj0TzkaZftciSAi2kDksGDbS5hGMn5ldhgNkwmx8ZREXMCXcmoNpohIe4KqJhbZ3jLbCDL8u3arBju3bBit6TX9U0bTmlvbSaZIra6vJTeSxLcLDCEOMQr5ZYljjBUYwScjBq6j4v1LTtQt47yzhRIZpTei2kMoaJbZ5QEyoO8FOnf5em75WIzNG8Na5cva2er3t7/ZiSu5WCa4t3Y+WvDEyu7AuSQCQMq2PlIzHrGm+Kpmv5rV9SNy9gYUVLh4/Lb7MDuBD+W37zgDCuGJOdoFa9r8QJbpharp6i+ZomijbzPmjkRnBC7N5ICEHC7eQd2M4nk8ei2jN1PYf6FHaieV45GZi32fzti/KF3Y42llY5BxjGQRR8R2+sapHPLaR6vDGs0rxQxyyRPcBY4ggVkbMZZg23epUfMWAJFbGt6TearrGluiQokVrcebJc263CKzGHC7cjk7W5/2T61Z0fxRFf2d1Ldxiz+zRrPKXLhRGylg2XVTxtftjC5zzWdb+M726ngto9Hj+1y3q2qh7iSNObd5i2WiDceWV+7g5BB7CdegyO50nUbXxNoz2Ut/9ltDFbSIJH8p4hGfnKgrH1ODkOcgEBRk1Si0nXLWBdPNxrEtnNJbyXEzXkhmXMUjPtcZdR5ixAhBwCexJrWTxRd3M+ktDZRJa3k0UTObnMgd4TNtCFMMNuOQ2fbAqt4l8QX+mX+oiCW5jisrNLhdlqsqAnzMmRjyq/IOQRxmmhDbWGaGC1fVEm+2ve2q20sqgSuyj5uhPPlh93PTdwOas+IF1l/EML2bXccMEcDWvkE+VJK0rLMJh0KrGFIzjGWK5bGHrPqL/ABBfTHvz9liso70R+RHkF5HQpnGcYUe9WNV8VnSLy4W5091s4IpH87cwaUpE0hCArtbhGHD7sg5XHNAFOz0W+svAN/p9nJcR6hctc7JZG3OjyOQHJzzgEN1p2h2WtHVba4up7mC1Q3UQswAIliRwkIK46si7859QMA7ast4i1VbbjQ1a7BkZojdFE8tFUlld0XJy6qAQBnPzYG6o7nxtaWenWl7NaSrFPIqEBgWUG2NxnHfhSMdz+NAFXVIfEN9d6xp8Us8dqzBrefy4ypV440EfzA7lVvNduP7uTgkFNNttak1Kdnk1C2sku52WDEaq6ReWkQzsyEcBjgc4wOm7NyLxPqcssFr/AMI/Kt3M2ArzFYwNhbO5lBJGMEAHBI6jmkk8YiLTTq502Z9MitxPcTJIpeL915vKEjdgFRwc5YcY5pAV9NutYhsNXvGGpXaraJJDHMgile4Ct5ixqyjapxGACMZBPOeYtOfV9RuFs5b/AFe3gQSSvcG32M3EWwFngX+IynAGeOflwKuXfi6W20yW6n0W8QRyMkgbKKEEe/cHYAAHO3J2jd1IGDVnW/ETaQ1rcm3VtPFrNdXb7xvijjCkFQOG5bGM9859S4GVbPql94j0eS8S/UxSu0kXkYhjBt8Bt+wcliwIycEkc4Bqxfyam1/d3ETXltBbySNMYLVWluIo4QRHGWUnJkkYjrnYQOta9jrSzreLcwC2ntNrTRmUEBWTcDu4HTIPup+pzoPFU9zFbiHRp5LiecxRoHAUYiEu4sQOMHGQCM4wSDmjcCxql3qtnoFldQpLPdxPCbiCKMFpwflZQMcZJzngDvwDWJeX3ibTktpobWbUbz+0RbziO3CLNGbZmX5tmUiEx2hz0HUnnN5fGE76hJss/wDQ02MGHzM6m2eYj73ByFGef1yJ7bxRcXE1rGdCv40kKB3yjeUXwVBCtzhWRmxkDcOWwcF2BBp97rc+swQu1z+6meK6SS2VYjEiMFlDBeWeTawAbG0kYBBNUzqWqm8vZGkvRdQpdKIfs22OFBOixMH2HOY8Pkl/4iF42i3aeOBJ5Uc+mTCU2VtdMUkQrmdykSDLdWYfQZ5NXYvFMRjZJLC6juFLIYvlPzh0QIGLYyTIhByBg9sEUagYU2o6wbL7fHcX/nRxzQR/6OzKxJiIdwIl4ALEHaOB/Fg56HwhqN3qOnXRvXkeaG7ki3SxGNivBUkbF/hYHO0ZBB71nr42toFu1mtp2FlbJc3Mx8uJEWR2VAdz5GQpPPGMH2F3Q/Ep1nUhbx2rwR+RI7LKPmDpKYyMgkEZBP5dKAOlpDS0UAcj4lH/ABW3gr/r8uv/AEllrrR0rlPEYP8Awmng4jkC6uif/AaT/GurHSiwAOtB60tJilbQBKQ0tFTJDEpDTqTrWbQxaKKQ9apgLSik7UVaEx1FFFaCCiiigDF8PHNilbVYvh4/6CnGDW1Te43uFFFFIQUUUUAFFFFACHpXJ/D/AP5B2tf9h3UP/Sh66xvumuQ+HPOi6oS24nWb4k4xkmZqAOvb7tef6t44u7WRby1tVbT4TqKz7yPMkNqj5AGfly6HB5OAMgZ49AYblI559KzJPDejS3M1xLptrJNMrLI7wqxYMNrDkdxwfXvQBi6p4y/sWOI6hZhM362UrRy5EeYDMXHAJAAIxgE1e0PX5dXvbi2kshbtHa29znzN2RKHODwMEFPfrVybw5pM+qLqctjE96mNszLkqQCA2Om7BxnGccZqLRfDdloclzLblmluQokYoi5C5wMIoHG5u3f0AoAybXxfPP8AYidInzc28Vyywh5vLjkfCElUPO0O2Dj7vU5OGQ6vBe63ItxpMUF/bOqo0vzTCMz+WGAKjCtyQVZh1BwRit2fw3pNw1k0lmubLAt9pK7AOg46jgHByMgHqKS28NaTaXdzdQWoSW5dZJPnYruU7gQpOF+b5jgDJ5OTQBz8fii4uL+IW+mQQXRure1uRNIQ4jYO2MbQcjkjI2nccE0208dyX1ytrBpebiRrbYHnKoVmWRg27ZzgRHO0EHIwTW7B4S0S2haKKz2q1wtzzK5IdW3Lgk5Cgk4UfLyRjBIqC18C+H7K+jvYLSYXEbI6s13M2CiuqcFiMKsjgDoAcDGBgAo2PjZdQkAttPkaKGCKa9lMgAtw+7gDHz7dhz0GCMZrQ0DxDJrW/wAzTLm1HlRzxvJG+x1cEgbmUDcMcgZHIIJBqePwrosNxazx2KLJartjIJxjnG4Zw+MnBbO3c2MZNJa+FdHshGILeVRHOLhM3Eh2sAQAMt9wAnCfdHYCgDJ1uz1lNWs49PvbCC1vLkBo5tP80oyo0m8sHUE5jAHHHB5xTE8XXdpb3El7pwc77gWwhkG6by7gQqpGMAsXjA5Oc846V1U1jb3FxbzyqzSW7F4juICkqVJx0PBI59apTeG9LuLdoJbdijRyxnErA7ZWDvgg5BLAHPUY4NAGInjZTFprvaLG97dta/PNtUkSKgKEqA2d2QG2nAI+8MVJoXjO01/WbnT7eIgxo7K+4nhX2fMMDaW+8Bk5HoQQNBfCOkLHaR7LpktZGlQPeStvYsHPmZb958wBw+QMcYqxY+HtO06/mvbaOVJpc5BmdkXLbmCKTtQFuSFAyeTQBzdh40mnvGtWtVuFSUiWeMbNqm8ktlATLEnKZJyOh6cCry+Jrm48t4bHy7aW6WGGd2DCVfNMbYAIKk4LDrkdcc4vxeEdEgMpjsyplILnzn5xM047/wDPR2b8cdOKIPCWj213JcxwzeY83nANcSMiNv3napbCgsScAAZoAzv+E0ibUrTT47N2ury1triBS+FYzeYdpIBxtSGRie4GByQKxLL4oW0S6XbaulvFe3aq0sayLGYt8pRAFJJfp8209ie4FdDH4B0GITlUvPMlVFEpvZS8SoSUEbbsxgbmA244JHQ1Yh8G6NbGz8iO5jFoFCKt1JhwrFl8wbvn2sSRuzjNAGbPrFpoviKTSLHQyNltDczzwbUVI2kaMEqOTjaW45xnHIAMSeN5H8+caZOLaJrqNBuQtcGGeOHcnzYUbnbhgOg5A66V14StL7xWdauJpyRbRQLCkjIvySPJlsHDAlhwR/D71bi8K6TDbxwJA4jjaVlHmtwZJRM/Oe7qD7dKAMS38bSNHfy3eiT2kdpDPJukuISsjQuEkUHf8oyVwWwOvpUMPjO21jSrLUodBmvZg1xMiwvDKIGh+UsJN2OQ+AVOTuIOOa6N/DWmvE8e2ZQzStuSZlIaSQSsQQeDvUEelJa+H7XTRvsmmE4EpWSaV5fmkILEgnnJUHGfYYFACWOu22pLdyWiSSQ24T94q5Em5A+FHXO1h+ePWufsfiHHqtjHJYaPdXlzLPJAtvbXED8oquSZBJsHyuDjOQeOtbWn+FbG18LPoE6ia2mikjuMDZv353Ywcgc4HOQAOeKlsfC+nafdi5jNw8oZmDTTF+WVUPX/AGUQY6DHHegDMj8XPd67p9pY6dM9lcz+TJfMU2BvIaXYBu3buF5xt5IzkVZvPFllp+s3VhcRTKlratdz3PylI0AJJI3b8AA87ducDOTVmHwpplve291EsymCbz0jEp2eZ5Xk7ivc7OPzPUkldT8KaTrE6SahC1wqlmETN8uWjMbE465RiMdOScZ5oAxrLx/p+q2Zl061nvLnzjCtpbyQu7fLuzuEmzG3n72e2M8VLfeOdLsI7qea3uzbQCQeeiKVeWOMyPEBuDBwisfmAHykZzxWiPCWnKAyyXKzh94nEnzj935eBxgDb2x1Jb73NQ3HgfRbq2mtpY5Tbyq4MW/hWePymcHGQxTIznuT1JNAFebxekNpI/8AZGoteIXD2IEfmoqKjlyQ5TbiSM8En5gME5FPh8X2banp2nXEE8NxqFuJrchkKyNs8wooB38Lk7ioXjGckCr194X0+/lmlczRyzbw7xPtJDxrGw+hCL+IyOahHg7S1vra7Q3CPbv5kYWTADeV5OemfucdevPXmgCtB4ysJJTDNb3dtcM0IjimjCtIkrsqOvzEbflYnkEBTkdKk1bxZa6TeRWr2V7cSyS/Z4xbxqQ0pXciZZgMsA2M8DaclcjM/wDYe/XrK8kEfkafC0dqozu3MACxPThQQP8AearN34fsb64t55hKXt7tbxMOQPMVCg49ME8UAQ23iCyu/MKLIDEINysgz++ClOn1AP0qjZ+KILu0026m027hW+2gu0Q2xFm2oGYHnLcDbnGQTgc1fTwxYx3ImSS5XmJmQSYVzGMIW4yeMcZxwD1qCLwbpkLQlHuP3RhK5cH/AFTbkGSM4z2zzjnnmgCppPjC0v0uMW7RSQ7iYEVmdv8ASJIVI+UD5mjz14zzjqbtv4h0uWWKG3SVnZl3BbdgIi0jx/McYB3o6kcnIPbmkt/B+m2k809u88csqqpZSvygTPMMDGPvyP25BxVi18NafaSSSR+bvlEfmMX+8UleUMe2S8jk+uaAH6bqVhqs0k9orvt+UT+SQrAEggNjBwQQR29ORV6K0toUCwwRxqCSAiADJ6n9TVKy0K2sLuW5iklMsqqrMwXOFOcEhct1PLEn3rTAwMUARC1gEolEUYkVdgcKMhfTPp7VG+nWctwLiS1gaYHIkaMFh+PWrVFAFcWVssUkQt4hHKSZECDDk9cjvmpPIjLKxRdyZ2nHI+lSUUAQSWlvMHEsETh1CuGQHcBnAPqOT+dLHawREGKGNCECDaoGFHQfQelTUUAU5NMspJZpXs4GkmXZK5jUmRcYwxxyOBwfSiPTrOK2FslrCsAQoIhGNoU9RjHQ1cpMUAUpNLsJ51nlsrd5lQxiR4lLBCMFc4zjk8e9A0mw+0R3H2G286PGyXy13LjgYOMjiruKWgDMbQ9KNr9lOm2n2fdv8ryV25xjOMdcE/nUwsLVirm2iBR96nYMhtu3PTrt4+nFW6KBlQ6daNdi6a1hNyB/rjGCw4I69ehI/E1J9lgWGOEQoIoypRAowu3BGB7YGKnpD2pDIZbeKYnzIlfKFCWAPynGR9DgVBHpVjHs8uzgTy38xSsYG1sbdw4644z6VexzQBTEZy6HpaspXTLNSrBgRCvBAwD09OKVdC0xSCNNtAQu3IgUcbduOnTaSPpxWiRxQOlAinDplnbQNDBaQxxP99EjUBu3Ixg1FFoumwSCSHT7aJ1YOGjiVTuClAeB12sV+hrQxzS45qQM8aRp6zQy/YLXzYceW4hXMeBgbTjjA447VLJYW8wmElvE4uE8ubKA+YuCNreo5PHvVs0DpQtwKwsrcXhu/IjFyYxCZQo3FAchc4zjJJx6k1FLpNhNM80llA8j53M0aknK7TnPX5ePpxV4jJpaAMi58O6ZdWMlo9jB5UgYH5AeWG0nnrxgfhTYPDWlwC3L2UM0kESRpJKgYjamzd6AlflJAyRx0rZpDQBmWeiafp5VrWzjjdOVYDLd+MnnGDgDPA4qJvDWkPNHJJptu/lReVGjoGRV2leFPyg7flzjO04zjitelpAYD+D9FawSyax3wI5fEkzuWJ6hyTl1I4KsSCAARgAC9d6NZXwtxdW8cgg3BFxhdpUqVI6FSDypyDgccDGjSUNgZtlollp9jJZ28B8iQkyLLI0pfIwQS5JIxgYPGBiqmn+E9K0yaOW2in3xtuRpruWXBwVz87HJwxB9QFHRRje7UlK+gzD/AOEU0hrnzmtDv8oREiZwCoRoxkbsE7GIyeefpiQ+GtN/tCC+EMyzwKqoFuZFjO3O0tGG2sRnqwJ6egrZpDTewjAh8H6NBFcRJaSbLiJIX3XEjEIjMyBSWJXazEjGMcY6DE8XhjS4o7NBbO32OUzRM8zu289WZicue/zZ5APYVs0ooVwMBvCGk7LtY4JIjdrEkjx3EisBGxZCpDfKQzEgjBzyc1LpHhjTtEl8yyjmDYZd0tw8rYZtxGWJ6tk8+praopgFIaU9KSgDlNdJ/wCE18JgKSDNdZPHH7hvx611Y6Vy2tgHxz4VOeAbvv1PlD/E11IouAZ5pc0mKSkAd6DilxSEelDWg0FIeKXtTWFZyXVDHDpSUZx6UlJ7AOpRim54pRyKuL0EKKWkFLWiEFFFFMDG8P8A/HklbNY3h/8A481rZpvcb3CiiikIKKKKACiiigBrjKEA4OPSuP8AhoWbw3eO/wB99Tu2bjHJlJNdi33TivMfBPi7RtA0Sey1Ka4hufts8hQWU74DOT1VCP1oA9Pork/+Fk+F8/8AH5df+C65/wDjdNPxM8K/8/11/wCC65/+N0AddRXHt8UPCSnDajcD66fc/wDxumH4q+D1HOqSj62NwP8A2SgDs6K41vip4MX72tBfrbTD/wBko/4Wr4KyR/bsWf8ArjL/APE0AdlRXHD4p+CmJH/CQWw47q4/pT/+Fn+Cu/iOz/8AHv8ACgDrqK5L/hZ3gv8A6GGz/Nv8KP8AhZ/gr/oYrP8ANv8ACgDraK5L/hZ3gr/oYbT/AMe/wpD8T/BQ/wCZis/zb/CgDf1fU4dH0ya+uA5iiA3BFyeSAMD6moNR1uPT4rcpbXF3cXLbYLa3C+ZJxkkb2UAAZJJI/PisVvid4IcFT4jsjntk/wCFZupePfBt3c2d1a+K7CC5tGYqZELqysMMpHHsQQRggdQSCAdMninS447I39wdOmvJTBDBeDynaQcFRnhuTjIJU8YJyKjbxhof9tT6auo25mtYJZ7pvMXbbLGUDeYc/Ly/0+VgSCK4jUtf8L6rZ3Fvc+PbB/tdtJa3bMigiN2z+6AICEAkAkOfu5yRzHFqvhaKWNk8caKYraCaO2SRQSDJPHKDIfM+fHlhTjaTkknNAHft4y8MpYW98/iDTEtbnIhme6RVkwQGwSecZGfTPOKvxavp0+o3GnxX0D3tsFM1urgyRhhkFl6jIrzPU7/wnrFhqUM/jfRknv4LiF3i2oqmQRAEKXzwsIzz8xYnI6VoaX4i8Lafrt7fnxpo7RXW79ws6qoJYENguQpABB2hd2ctkjgA7AeLfDjX4sF13TWvDL5It1ukMhfpt2g5z7VY/t/RzNdQDVbLzrQA3Efnruhz03jPy5yOtcHa3/g+HUo7xfGeifJCqbFnjXJFx5xb7/U4weM9/aoEn8PtNcNeeN9BnjnJDKbxQCPMRx+78zYvCsGIUE5DEk9AD0G313TbiCW4S9g8iJS5mLgIUCqxcHoV2up3dORUVx4q0G302LUX1iyNpMWWGVJlcTFc5VMZ3kYPC5PFcXcy+EpdQ1i8g8ZaPFJqKorbr6NlTYI9gHzggfK+QpXO4d1FRT3eh3GlG1Hi3w2ZJ45EnZ7xJNgYJypLZJHlck4556jkA9Kku7aKRI5J40kcZVWYAkZA4/EgfiKoTeJ9EhmET6raK5dYgDKOXZ2QKPU7o3GOuUb0Ncl4svvD/iOyjgtfGmj2QKsksi3kZfacMNp3DaQ6Ic56AjvVOKTw9Dc/af8AhKfD0jNaWcLbruMBpIZnlkc/Nxu8w/TPegD0HTdZ07V7Yz6few3MYxuMbZKEgMAw6qcEHBweamjv7SbzvKuYZPIfy5djg7GwDtb0OCDj0IrhtC1Twxo7iX/hKNCIOnWtoSl7GMvF5hLn5uh3j34NUre+8Pi8luLnxT4bZZUgTat5Fg+XN5u7AIXnJ4AyMcs3GAD0hLu2e1F0k8bW5TzBKGBQrjO7PTGOc037fabYG+1Q4uOYDvH73jPy/wB7jniuGXWfD0Hhb+zbfxVoHmCUyAveQsjL5xkKYbIHy8ZwcZzjgVkaVHp1pdW83/CR+HGEU0zyst0jMqNctORg5X+LbwFKkbtxztAB6VZ6vYX9vFcW13FJFMzLGwON5XIIAPJI2t+Rq15q+YEGScZ6Hj6+nX/OK8rtdN06GCCOHxJocsbKsbYvE+ULO8u9Op3EPg4ZcbAckDFa01vpbW7G21XSC5F4xRbxYxJJLOkoO4Z2n5ME4POOCARQB3C31u94bVZVM4QSFf8AZJIznp1BH4VY3r6+9eb2NiYb3Tru51zRHNo5b7PHIixkNI5bO1QCyo67WCrllOQA1WppbS58X3d3HcaK0DNaf6TNcL5g8tixCjBBz06rg8/N0oA77zFOQDzUMF7b3MTyRSBlR2jY4PDKcEfmK4OwtLNElW+vdE8v9xGGFyjeescocu4CKASOdvzct96s/WNLN3o2o2FnqPh6Pz2vDDIbldwMzhlc/uyQRyu1f7oO7kBQD06G5jmViu9drMh8yNk5BwcbgMj3HB7UrXUKXCW7SASujSKp6lVKgn8Cy/nXlt5on2nw7q9oNW0MXk8t3Naym6B8ppp/MB3EcfKFGQOoNdF4ght9Xv7aWzutJm2W00EkU1ztL72iYAFQxAPlsh46PnnGCAdjJNHFG7vIqKg3MWOAo9T6CqVhrlhqMjR28r7xGsm2WF4yUYkBgGAyCQeRXMS6Va6p4W1vSZL2w0/+0t+xbOYSpCCiqOMLnJXJAx94jJ6mbUItS1K0YyjSokHklIBcFhOVlV3UvtGFZVAAwc7ueOKAOw8xB/FQZEAJLDA5JrzbS/BlxHqU13fS6fcRyqixQmTeIsXkszRqCMYCOqj/AHSMAVHp3gXUdxa8eymwYAgEhO1Fv5Z3XpwDC6rgehHSgD03zEzjPNR3F5b2sBmuJkiiBALucAEkAc/UgV58nhTWYdTjmMzNbqSsaRToFtQLl5c7XRhypT7uD8gU8AYevgyaLw3BA1lbXN0u57gM+fOYXCSBSxH90SLzwM4oA72O8t5pJ445kZ7dwkoB+4xUMAfQ7WU/QioV1ewawnvluUNtbmUSyc4Qxkhwe/BVh+FcTqPh/UNS0q4tI7PddLd3m1p2xHmSXfGzH723yyo3RsHXGB6Dau7S61Lw54lhtBIs12s8VsHVoW3+UsffkAupIb0IIJBBoA6feP8AIqCPULSW5e2juI2nQkNGD8wwFJ49g6Z/3h61zGn+Hp7bxEdSMah5L64eSUSZZoWQBF+mQDt6DrVbWdG1ae81C7tLaKaVkuVtGecp5bvDAqsCpDLzG4ypBG4Y7mgDr59Rs7eSKOa5ijeb/Vhmxv5A4/Ej86nEiY+8K860jw5q1tfxu1vMkEV2ZUVpI/lQrbggKpwMmOQlf9rvkmpRoGorZ6l51lczX0s07m7iulJnja4V41VWbBAjAG1toG0qDhsgA7ye7t7cR+dMkfmOI03HG5j0A96kBB6dPWuQ0zTdWi8MaVaTRAXUV4rzoJiSsQlLAZZm5A2jaGIHQEgUnhDQ7/R55o7hGW2bT7QBWl35uAJPObqeTmPLd8deKAOnt9SsbuZ4ba8gmlRQzJHIGKgkqCce6sPwNTh1wORz0ryvRPBuq6fcxziwngltmtFhb7SvzD7bK9wcB8EeU/APYnAySK6HwtpWr2WtXt1fpchpFcySGXdFO5kO1kTzGxhR/dTggYPZMDq49U0+a2FzFfW0luZPKEqyqV37tu3PTO4hcepxVoOuOTj615RpXhXxJHDaWt5GVs7e/XU1CSoC0v2jGxuSCixfvB/tEdxitldK1m8tYLLUrPUWit0O6SO/CNcN9oVgVKyBgQi5BO3hscHihAd9uAPJpsdzBMCYpkcBihKnOGBII+oII/CvLNW8P+IdS07xDbNp98019DKqIbz9222ZfKAzMQPkHZEHzYOecas+l69+5jRb2OTzbhrRxckrDIbhijTAPl18og7cngMD8xFMD0HcMj39qatxCzMFkUlfvAHp16/kfyrlfC+malYyG41F7t7iZroyme7aVQvnkw7V3EL+7I6AcEA9AKpWul3rKlsulSw3CaxNdC+fZtSI3DvxzubdGdmMdG7YpWA7cuu4DPNKJEAyWA+teYWmj65e2E8epz6zJEr20siQyvE32jzAJfLcTFygBJ2jbGMKVGQasWEPiRtWLXEd+0MtzbTlZN22Mh381QWc8ABPuqqnsDyaLAejiVG6MDxmlLqBknjrXnmhWet6dqOhR+TeNDHYW9rcQOzJHCqxfMwO4ox3hVwFV8n723Iq3q48Qx61qVxpsly/+iOsKNGVSIhMqy5YxuSxxztbPUlRTA7jeo6mk8xM43DPpXCRR6nFpLRyT608QMpiMKFbhpBsZFBcsSM+Z/rDt4wRtxmyE1i2W4khjvC/myNIXVHk2F4OVPIP7veQoyMjpkYAB2W9eueKXcv+RXAsviOSCb7O1+III5HsRMuHkIaMR+aMbm6SHDckHLDNXtKudWTX9Ta9S+mtd7iPdAYxGu8BAoGVcEMSGDZwPmUHaBNrAdlSGlHSigBtBoopNAFKKSgGhKwDqKTNGaYC0UZozVAFFFFIDk9YLf8ACwPDEZOR5V6+MdMKgzn0+b9RXWDpXJ6wm74i+Fx2S2vpCfoIV/8AZ66sdKQC0YoooASkNLSdaQBTW606gipcRibaKU+tJRYYY4xS0UopoTFooorQQUUUUAYvh45skzW1WNoH/HmtbNN7je4UUUUhBRRRQAUUUUABGRg0UUUAGM0mBS0UAIRxRilooATAo20tFACYFLiiigAooooAKMYoooAMU0opGCAR706igCNoImGGjQ/VRTPsdsf+XeL1+4KnooArmxtD1tYT/wBsxSHTrJutpB/37H+FWaKAKZ0nTj1sLU/9sV/wph0PST10uyP/AG7p/hV+igCh/Yek8/8AErsuev8Ao6f4Uf2HpH/QKsf/AAHT/Cr9FAGf/YWj/wDQKsf/AAHT/Cg6DpBP/IKsf/AdP8K0KKAMs+HNEJydG08k+tsn+FMbwt4fbltD00k/9Osf+Fa9FAGKfCPhtgQ3h/SiD1Bsoz/SmnwZ4XOM+G9HOOn+gxf/ABNblFAGD/whPhT/AKFnR/8AwBi/+Jo/4QjwoOnhnRh/24xf/E1vUUAYP/CFeFSMf8Ixo2P+vCL/AOJpf+EL8Lf9Czo//gDF/wDE1u0UAYX/AAhPhU9fDWj/APgDF/8AE0n/AAhPhX/oWtH4/wCnGP8A+JreooA55vAnhNhg+GtJ/wDAOP8AwpjfD/wiww3hrSyP+vZB/SukooA5c/Dnwa3Xw1puf+uApp+G3g0/8y7Yf9+q6qigDk/+FaeDcY/4R6zH0B/xo/4Vn4NP/Mv2vp1b/GusooA5QfDXweOmg235t/jR/wAK08HHroNt+bf411dFAHJN8M/BrDB0G3x/vN/jTW+F3gx+uhQfhI4/9mrr6KAOMPwr8FNwdEX8LiUf+zUg+FXgtcbdFxg7si6m6+v367MjigD1oA4//hV/hDKt/ZswK8qRfXAx9PnpR8MvCQJI0+4BPXGoXHP/AJErr8UhoA5MfDbwt/z5XX/gxuf/AI5S/wDCuPC+P+PK6P8A3Ebj/wCLrqxSgUAckfhv4XI/487r8NSuf/i6afhr4ZxgW98uOhGpXGf/AEOuu70uKAON/wCFa+HQRgakP+4ncf8AxdA+G2iL9y51hPTbq1wMf+P12JWlA4oA5A/DrSioA1DXlx0xq8//AMVSH4d2Hykax4iBXoRrE/H0+auwxS0Ach/wgFtnP9veJBxjjV5v8aUeAbcDH/CQ+J//AAby/wCNddRQByX/AAgVv/0MPib/AMG8tB8BQEf8jD4m/wDBvL/jXW0UgOQ/4QGEHI8ReJv/AAbS/wCNIfAEROf+El8T59tVkrsKKYHIr4EEfTxN4l54OdSLfzHFSDwWw6eJ/Ef43oP81rqqKAOYHg51P/Iy+ID/ANva/wDxFJ/wh7DH/FS+IPb/AEtf/iK6ikNIDmv+ESfGP+Ek8QY/6/F/+Jpf+ERbOf8AhJPEH/gYP/ia6XtSUgOaPhBzyPEviAH/AK+1/wDiKb/wiM4PHinXwD/03jP8466gUh60dAOZHhO6HTxX4gyP+msJ/nHSnwneH/mbdfH/AAO3/wDjNdIOtOoQHNHwtfA5Hi3Xvpm2/wDjNIPC9/28X6+Pxtf/AIxXTUUAc8PDupgADxfrQ+sVmf8A2hQfDupk5PjDXM+0dmP/AG3roaKoDA/4R/U8f8jfrX/fqz/+R6P+Ef1Pt4v1r/v1Z/8AyPW/RQBz1r4Ykh1u21S71rUb+a2jkjiW4ECqofbuz5ca5+6vX0roRRRUgJSikPSgUX1AKKDSUgCiiihjQUUuKQ0wClpAKd2oQmFFFFUAUUUUAYvh4/6ElbVY+gf8eS1sU3uN7hRRRSEFFFFABRRRQAUUUUAFFFFABRRRQAUUUUAFFFFABRRRQAUUUUAFFFFABRRRQAUUUUAFFFFABRRRQAUUUUAFFFFABRRRQAUUUUAFFFFABRRRQAUUUUAFFFFABRRRQAUUUUAFFFFABRRRQAUUUUAFFFFABRRRQAUUUUAFFFFABRRRQAUUUUgCiiimAUUUUAFFFFKwCGiloxSaASg0tFFtACjNFIaAFooooAKKKKYBRRRRYAoooosAh6UCloxStqAmaQ0uKOlLUBKKXFJSs7jF7UlLijFVYQlKOlGKWhIAoooqgCiiigDH0D/jyWtisbw+c2SVs03uN7hRRRSEFFFFABRRRQAUUUUAFFFFABRRRQAUUUUAFFFFABRRRQAUUUUAFFFFABRRRQAUUUUAFFFFABRRRQAUUUUAFFFFABRRRQAUUUUAFFFFABRRRQAUUUUAFFFFABRRRQAUUUUAFFFFABRRRQAUUUUAFFFFABR3oooAKKKKACiiigAooooAKKKKACiiigAooooAKKKKACijNITSbAXNIaB1oPWpewC0UUUwA0Uh6UChALRRRVWAKKKKACiiigAozRSHpSbAMiijHFJUgLSUtIeTmgB1IaQkkUU7gOopBS0XAKKrNcOt5DAIXZXDEyDGFxjrk55z2zVmqAKKKKAMbw7/AMeCfStmsfw9zYJWxTY3uFFFFIQUUUUAFFFFABRRRQAUUUUAFFFFABRRRQAUUUUAFFFFABRRRQAUUUUAFFFFABRRRQAUUUUAFFFFABRRRQAUUUUAFFFFABRRRQAUUUUAFFFFABRRRQAUUUUAFFFFABRRRQAUUUUAFFFFABRRRQAUUUUAFFFFABRRRQAUUUUAFFFFABRRRQAUUUUAFFFFABRRRSYBSGl7UnWgAoPWgdaDSewBSUUUgHdqQCloqrXAKKDQKQBRRRTAKKKKGAUUUUgCm06kxQAlLiijNKwBjigDAxS0UwCikpaaYCcDk4FAIPSgjIxTY41iQIowo6CmA+iiigDG8PHNglbNY3h0f8S9K2abG9wooopCCiiigAooooAKKKKACiiigAooooAKKKKACiiigAooooAKKKKACiiigAooooAKKKKACiiigAooooAKKKKACiiigAooooAKKKKACiiigAooooAKKKKACiiigAooooAKKKKACiiigAooooAKKKKACiiigAooooAKKKKACiiigAooooAKKKKACiiigAoo70UAFIaWigApDQaAKkBaDRQaOgDaUUUCgBaKQ9KBTuAtAoPSkFD3AWiikJpALRRQKbAKKDwKBSAKSikzSAKXNFJ3pDHdqTIoPSkqhAKdTacKEAUUUVQBRRRQBj+HRjTkrYrI8Pf8g1K16b3G9wooopCCiiigAooooAKKKKACiiigAooooAKKKKACiiigAooooAKKKKACiiigAooooAKKKKACiiqWpalDpdm1zP8AcXAwCASSQO/1oAu0U1XDgEHg06gAooooAKKKKACiiigAooooAKKKKACiiigAooooAKKKKACiiigAooooAKKKKACiiigAooooAKKKKACiiigAooooAKKKKACiiigAooopAHeijvRQgCiiihgFFFFIBuKXpS0YpWAbRzTqM0WATtQKM0U7gBPFHakxS0uoC5opMUtMApDQelA5o30AO1LSZozQmAhFKKKTPNLqAUUUUr2GBPFHvRRUjDNFFGfrVJCClFAFLVpWEFFFFMAooooAx/Dv/ILjrYrH8Oc6VEfatgUMbCiiigQUUUUAFFFFABRRRQAUUUUAFFFFABRRRQAUUUUAFFFFABRRRQAUUUUAFFFFABRRRQAVz/iSeP8A0e3ILMRJOQpIIVUIz/306D8a326c1wt5ILzxXqbyxOY0W309JM4X5z5ki59gASf9oYoGjb0i8kXxBqWmSrjylhmjbPBDIFIA7YZCf+BV0Fcvbsi/Ei4jyfMbS0c89R5hA/ka6igGFFFFAgooooAKKKKACiiigAooooAKKKKACiiigAooooAKKKKACiiigAooooAKKKKACiiigAooooAKKKKACiiigAooooAKKKKACiiigA70UUUtgCiiihgFFFFIAoooFABTTTqQ9aT2AKKWinYBO1AoNKKLagFFFAoYAelIKWigBMUUtJ0oegBSUuKMVNgEoFFFQ1qUFFFITg4p3AXNFNyMdfypR0p3YrCjrS0mcUvfOKpCDvS0UVQBRRRTAxvDX/IIirZrE8M8aXHzW3Te43uFFFFIQUmR60tZ0+mXMszPHrN/ApIxHGsJVeMcboyfzNAGjkUhYA4JFZJ0e9x/yMeqD/tnbf8AxmmnRb4j/kZtWB9RHa//ABmgDYyPWlyKxDoV+Sf+Kp1cD0EVp/8AGKj/AOEe1L/ocNc/79Wf/wAj0Ab2QaMisIeH9RH/ADNutH/tlZ//ABinjQr8f8zTq5+sVp/8YoA28ijIrHGi3w/5mXVT/wBsrX/4zSjR70Y/4qLUz9Y7b/4zQBr5pCQOprJOlX45Gv6gfrFb/wBIqP7N1HHy67d/jDCf/ZKANbcPWjcPWsY6Zq+ePEE4Hvaxf4VE2la8T8viRwPeyjNAG9uHrRuHrXP/ANk+Ie3if/yQjo/sjxF/0M//AJIR/wCNAHQbh60bh61z/wDZHiL/AKGf/wAkI/8AGj+yPEX/AEM//khH/jQB0NJkVz40jxDnnxMD/wBuEf8AjThpWvj/AJmJDx/z4L/jQBvZoyDWMNP1wYzrduw/2rHr7ffpwttdQg/2rYt7Gxbn8pKANjNFcY194ytZ1S4+wMu7loNOkdSvzdD52c8Dtxmo18V3qblub6K1lXBaKbQ7jco5weJCMHHX/A0BY7K5mS3tpJpWCxxqWYnsB1rlfD8PmNYs4IdzLqEikZ5fAXJ9cE/lWLrfiyS50lrdNdsNt1tjZ/7KnTy0P3ny0nQAMcUzT9bktVN3Nrul2k1woVBNpc/+rQYUA+dt4zk49TQO2h18kUcfja0nyBJNYSx49Qrxkf8AobVuMwVSScADJrzO68Uytrel3EHiTRpEbzoTMunSbI8qH+bM/Odgxir7eKLjzDFL458JRt/dlsXQn87qgGb2o397Y3ljdB0OnyzrDMhTHlh8hX3eu/APb5vxG6HXoTz6Vx9/p3iTWtDniGu6JcW9xCQDb6XIC3HG1vtRA571l2F5r/iwSac+oacsUUMb3IfS5RksM+UcXHOOc+4/GgR6MGVjwQcHFLmvNnn1vwRNHb3Gp6eukTvIY7g6fIyWzAFvLI87IXA45PfoOmxaXvjDUQ0sE2lRW+BsludPlQvkZyF84nHTrjPagDsMj1pa5X7F4yhkEq6zpMwB5hk090Uj2YSEg/XP0NU7XX/Ej6iNPv00/T7pyREJbd2SbGfuOJME4GcHBwenXAB21FYZHigZxNpB9P3Uo/8AZqYx8XA/KdEI9xKKAN+iuez4w/6gf/kWjPjD/qB/+RaAOhorns+MP+oH/wCRaereK9vzR6MT7PKP6UAb1FYkUviYZ8230lyem2aRcf8AjpqQz+IB/wAuWmf+Bcn/AMboA16KyvtGv/8AQO00/wDb9IP/AGjTDdeIe2l6X+OpSf8AxigDYorH+0+I/wDoFaV/4MpP/jFBuvEWONK0zPvqL/8AxmgDYorJFxr+Pm03Tc47X79f+/NP+0a3x/xLrD3/ANNf/wCNUAadFZhuNa/hsLAn/r9f/wCNUGfXO2n6f/4Gv/8AGqANOis5Z9YI5sbH8Lxz/wC0qXztX/58rH/wMf8A+NUAaFFZ3n6x/wA+Nj/4GP8A/GqPO1j/AJ8bH/wMf/41QBo0Vn+fq/8Az42P/gY//wAaoM+rBc/YbMn0F039Y6ANCiss3urA8aVGR6/agP8A2WmPqOrJn/iSM/8AuXKf1xQBr0VjHVNXH/MAl/8AAmP/ABqCTW9bQgL4Vu5eeqXUAA/NxQB0FFcy/iLX1PHgnU3Hqt3af1lFN/4SXX/+hG1b/wADLP8A+PUAdRRXLr4m10j/AJEnVSfa6s//AI9S/wDCS62OvgnVx9LmzP8A7XpAdPRXK/8ACVav/wBCXrJ9lmtDj/yNSjxXqxH/ACJOu/8Afy1/+PUAdR3pa4+48cXVpA89x4P8QxxoNzNttiFH/f6kXx3dMiuPBXichumIIP8A49QgOxorjv8AhO7r/oSPFX/gNB/8dpknj+5jRmPgrxQABklreH/47QwO0oriYviBdT28csXgvxMyyIGVltoiOR7yg9/ai2+Ikl3bpPb+DvE0sTgMrxwQFSD6fvaQHa0CuGufiXDYbWvvDWvWqOdqtPHAgJ9BmXk54qxZfEGPUreO5s/D2uT28jlBLFBG6jDFScrIcgEc459uuADsqDXO2XiwXUbPPomt2ZH8E1izE/8AfG4frUknimJGwul6u6+q6fKP5gUAb1FZH/CR2fGbfUx/3DLn/wCN0n/CSWOD+41P/wAFVz/8bpgbFFY3/CS2X/Pvqn/gquv/AI3R/wAJLZf8++q/+Cm6/wDjdCA2aKxx4ksT/wAsNTH10u5H/tOlHiOzLYEGp/jpdyP/AGnQgNeisr+37QkgQaj+OnXH/wARR/b1qWx5N/8AX+z58f8AoFMDVorMXXLVsfur4ZOBmwnH80px1m2GP3V7z/04zH/2WpA0c0VmjWrXdzFff+AE/wD8RS/21a/88r3/AMAZ/wD4igC/RVD+2bb/AJ5X3/gBP/8AEUn9sWv/ADyvv/AGf/4ik0M0KQiq1rfxXbssSzjb18y3eP8A9CAzVnPzVDATbSge9LRVAwp1Np1OKsIKKKKsAooooAxfDR/4lcdbVYvhsY01K2qb3G9wooopCCiiigCtf39rplhPfXs6QW0CF5JXOAoHc1mWfi7Q75bpob9R9ki86cSo0RSPGd5DgHbjv0ql43urKLSY4NSmubWznmQSX0BUC1KkOrsWBABZVXkY5rkjf397pmoSxXcV/JcNbafp2twwfZ5JRLJtlAdOoT725cDOcdKAPT7e7hubaO4jcGKRBIrYIypGQeelSGWMDJdcYz17f5Bryq+1W21DUntbjU7+316bWUtUtYLuWH7NbiUdUVguJIVLhiCSZB2UYlguZ9XTTta+2363Oo6/5VnELqRY47eKRg48sHaQ0UDZznliep5APUQ6k4ByaZHcwStIscyO0bBJArZKMQGwfQ4YH6EHvXkVl4gfW/Fej3NtqDpHd6mwYHVHbbEEb9zJAFESZwuBlnz174NN1CDTJtGvrjWvsdvf6pfXV40+oOyukbOsUWC5G7Dplep2c8qBQB7B5iZxuGfShZEblWyPWvMtIkuPFF3a7tV1CO1vJb3UvLguXiYwB1hhj4OVVlJfgjBHY8iromqXureIreMX0b3cV7IrwxapcM0EEblTHLarGUB28bpGyWOd3RQAerhlboQadWdpSWxilurW7luo7qUyh3lLqOAuE9F+XoOM59a0aACikyKNwoAWiiigAooooAKKM0UAFFZ2qXOqQQg6ZZW91Lk5SWcxfTB2n29KyxrPiQRK7eFwWPVI7+M4/MD9KAOkOKy9Yls1t9k8rI84MUYh4mc9wh9f5Vlv4j1xVcP4Q1AnbkCO4gOT6ff4qnZ6jcxAvJ4f11rx8F7ny4ST7D95gL6DH5mlcZSms9Z1/wAQx2N/cxxWkcTMY41xKqMcfO3K7yBxtAIGfWuzg0myhhVBAr7RjMo3t+ZrD0zUbXSLZ1Ol6rAuTJLPcQ7ixJ5ZipPufQe1aEHizQ5ovNGp26xZxvkcKvbueO4pg2Zur6dZ/wDCV+HAtvbqDLOHTYPnHkt+fPNbsmh6VKMPplmwxgZhXj9Kz7uOG+8SaHcRvvWFbiZGQgqflCZz/wADPSt/NAM5u98EaJcnfBZCxmAx51ifIfH1XH59R2rU0jRrTRbeSG1VwJZDK7O5dmYgZJJ+n0qzdXH2eEvgE9uvWm3E7xWjP+7EgXueAf8ACgRJPbw3MLRTxJLG3VHUEH8DUo6VQjvGeaRHITa6qAR6+lSG/jWZYiGBZtikrgM2M4H5daLMC2SO9c342VU8N3F4p2XFmVuIZBwY2Ug59xjgjoataobmC9juo5pTGkZZoUICkLyc/n+lY812PFGtwWtrIJNJtZPNuJBzHMy4xGP72GKk9u3PYGjsIiWiRiNpKgkelPrM/tbMEzpGhaOHzQu/qB1BIHUVVvPEQsZmhljhWUoHjVpsb/bOOvB9veiwjdorHk1iUXF1FGkLG32EjeckNjGccj64NQz6reQBo2MEk6zquyFTuZCAcKCfvDnk8YFOwG7ketAZW6EH6Vz0tzqN39iiSVrbz3kjkYBSQFHBGVPJxSWmoXX9n24upUaYW++SUNtTrgc9245HAyD0osB0XFLUVvJ5sKPnO4Z61LSAKKKKACiiigAoxRRQAUUUUAFFFFABRRRQAdBSbl9aGztOOteZ20a6l4c1/wASanqmp2Yiurs20ttfTokUMRKKREH2Mcoc5U7jn1oA9NBB6UmRnHevPdS8fX2lW4iW0tZry10+O7u0ln2s7Fc7FRFYrnn5nAGSMZByJ77xRqen+JdSnvBGmkW9vBb28IYbpruQ7gAduc4OCM4ACtzuO0A7yiuL0Lxnfa3JqlpBYWkt7aQpND5Vy/kyhy4VSzRgqQUIJ2kHGfauyjYsgJxn2oAdSEZpaKAMy301dKtrgWUaZllaUrtVACx5+6Bn8eTgZPesW0u/EK65aw3FzZPBKGkltxbMskEeDtLPvK53YBAzntwCa2dY1RrKOOC2iE19cHbBEc4JHVmI6KOprLeyi0jSWll1ZbOZj5lzeOExIxHff0HXABGKkaJW8I6W0UsUa3EAmlaZvJuHXDscsRzxyScdOenAqn4dtH0/xRq9nFfXktvDDCTFPOZPmYE7gD93gY4wD3B7VrCL+0bw29n43v7iXaWZI0gJAHBPMZAGSO3tVaKxvbHxvcWUmu6kpvYEeO4Cwbn25+UgxEHGGwQBx17UBY6fxSQPC9+WYgCLkgc9RUstnHqGmW0UssiKAj5ilMecY4OOo9Qf54NVvEkDL4O1JQzSulo7ZcDLFVzyBj07VSYaVf2OlSX07IZbRGVWkKoRtHGM4B+btgnHsKAK2qaHo+k2LLbSanFcyZ8qO2vZmldsjplj3I9q37KO8uNCSK/OLqSLbIQMckYzwT7f/WqNPDWhxxMqaVa4bkkRAsSe+eueBVDQ9lvrd7Y2D3MmmwxrnzDuSKU8lEY/N90qSOg3LjuAgJfBt6974VszN/rYl8hwTnBU45Pc4ANV/DYuNQ8OX1ubh45POuIUlj4aIEnG36buPoKTwg3ly69bkj91qcrIv91WPA+nBpvguZxFrKHZ5UOp3CAjOeG7/hj9aLajK2jw6KLtNK1XTbKPWIz5Y8+JXa5wM70YjJzh2wfmwDkcZrrbOytLGExWdtDbx7slIYwgz64HsBWB4ivNDutIuUuL2ITRxl0MLhpYmHIK7TkH8RmtnRnupNGs2vk2XRhXzQeu7HOfQ+3bpQIvDrS8UUlAh1GaKQ9aYC0UdqKYBSYFLRSATAo2ilop3ATAoIpaKQDcUYpx6U2lYAoooqGx2Eo70tJnFS3qAtFB6iitAClwfWkp1UhBRRRVAFFFFAGJ4b405K26xfDmf7PWtqm9xvca+7HyjJyKUZxzS0UhBRRRQAhGaYY+CBxkVS1zV49D0ifUZbee4WLb+5t1DSOWYKAoJAJyR3qL+37b7ZpdsgaVtSjeWFo8YCKoJY89DuUDGeSKAKmm+E7bT7u3nku729+zKy2yXcokWDcckrxkt23ElgCRnBNdBtHpVZNRtJY3kjuoHSM4dhICFPofSmDVtPYIRe2xDv5anzVwzf3RzyeRxQBZ8mPIJRSQcg46HGM0eRFgDy1wDkDHQ+tRG+t1uhbNPEJiNwjLDcR9OtR6jqKadZtcOrP0VI0GWkckBVHbJJA5IHuBzQBa8tM52jOMZ9qRYIldnWNQ7Y3MBycdM1zN743hs5NUb+ydSmstLYrdXkIh8tCEV2wDIGO0MM/L61sSaxCulpfRJJcCSLzoYohmSVcAjapxzgj86AKWoeD9I1O7+0XKXocgLi31G4gUAf7Mbqv6VW/4V/oA6DVv/B1ef/Ha6EXSZQMQjMMhG4b349qyF8WaZNcW8cEjzLPey6eHVCFSeMMWVt2D/AwBAIyKAK48CaIBgPq4H/YavP8A47Tv+EH0gAgTazg/9Ru8/wDjtdCj7j9Oo9KfQBzn/CFaX2utcH01y8/+O0f8IVpvQX2vL9NcvP8A47XR0UAcyfA+nkcan4hH01y7/wDjlMPgSyzxq/iMf9xu6/8Ai66migDkz4Csz01vxKO3Gt3H/wAXTT8P7TH/ACMHigfTW5//AIquuooA4/8A4V5a/wDQx+Kf/B1N/jTl+H9uj7x4h8T59DrExH5E111FAHKjwPCDn+3/ABH+OqSGpR4PUAj+39f/APA9v8K6WigDnk8KbOV13XPxvM/zFRy+D4p+ZdW1SQ/7cyN/7LXS0UAcFN4HthrkEMWp6pAJYJnaS3nWJwwaPoVUY+8fyrUm8O6+j5sfFt6kYUAJcQQynP8AvbP6Z96tmZn8cRw5BEenu2MHI3SKPp/B+lb1AziZ9P8AFcAVZNRuLvLZLwvboAM85VoT2yOp6VWuYvEUkZVpdWfChgpW1cZ49YR2J/Ku+IyKNooDQ4Jo/EbZeIa0Tv6H7Ep4xz/qsdPftUUNr4ymu4Q39owgSDfJLJYkFef7sZI/I9eleg4xyKxY9TuDcCOVhzctDtWIgYGcHcTgHHbqeKAujNbwzrN4x+2+I7l4iCBGIYCORgA/uxkdcjHPHTHN+Dw7Nb2wgj1W8VFQooWK3XAOM4xF7f8A66ni1Ro7cFlaQpEZZSzDIUEjOAOTwfypq6zLcOiW6w4klkiRmYnBUNyR9V9elOwXD+xJQro2p3bRtH5e0xwcDGOMR/XjpVfVPC0Orpi6vrwsF2hkMasOMHBCehP+QKsTXs0yhHEZjYQOcZHDtgjIPsPzpq3l26ky3EcGTKuSgABRsDknuKBHHeJL6z0XUJbNrvUrmSSJGuCs0ScDhF+597jPb9a6TS9Mi1O1j1Jby8VrgBjvWMnA6EZT9RjIxXIrbWfijxVLeXBJtY5UMiMcPgrt3cdEJUdeen4dYLuWK/hCXu+3jVMqihVKZO5woB+XgDJPGD6jABpjQyCCNQuhgkj93AcE+n7unLo0ikEaldDHT93Bx/5DrVByAfWlpAZ0WmzRIEXUroKOwSED/wBAp4srkf8AMTuse6xf/EVeooApfZLjoNRufqVj/wDiKhks9UP+q1baP9u3Vv5YrTooAxHsPEBU+Xrlurdi1huH/oYqo2meMSBs8S6YvrnR2Of/ACPXTUUAcv8A2X40/wCho0r/AMErf/JFH9meNM8+J9KPt/YzD/24rqKKAOZ/s7xmB/yMmkf+CZ//AJIp32Dxj28QaN+Ojyf/ACTXSUUAc39j8Z4/5Dmh/wDgol/+SaPsfjQDH9t6CfrpE3/yTXSUUAUtNi1KO2xqlza3FxuPz2sDQpt7fKzuc/jV2iigBG+6cDNcjafD+xt47a3m1HVLuztm3JZ3FwDCx6/MqqNwzzhsjNdfVFtZ0xXZG1G0DqcFTMoIPp1oAxdT8FWuqzXTS3+oRRXUyTywwyqqmRUVAfu5Iwg+UkrnnGeanvfClvfTXMj3N0pmuYrtNpT9xPGqqrplc5wgyDkdeOTW4sySAlGVgPQ57A/1FPRw67lII7EUAY9toP2SykhS8vJZpJxcSXEsw8yRgwbaSAAF4C7QAApIFWI31hYwGtbJm7n7Qy5P02HH51pUUAZxl1jtY2X43j//ABujzdZ/58rH/wADH/8AjVaNFAHL6noN1qt0tzPZwJMqeXui1KRcrnOOIv5U218Mw2mGTw9pTyAY82e7eWQ/VmiJ/WuqooAyIIdQtUK2+labEOwjuWA/SKo57O9uLy2u5dM0957diY5PtbgrkEHH7vnr0NbdFSBi6omp3OmXcH2S12yQOmRdHPKkdDHg/jWV4akvr/wnp5/s/T7iHyQB5twwBxx08s+ldcVBGOagsbKDTrGGztlKwwoEQEkkAe5607Aczc6Fd3Mhc6PZocYCw6xPCvfskYH6VoQrrlnCIbbR9IjiX7qJfuoH5QVu4oNJjucD4bn1ptV19oLDTnY3eH3X0i7WBPAPknP6fStLSNN17TLW6gOnaVOLi5lnkL37jJc5xjyD2/Pk+1R+AjJINflkXCyazcNGSPvJxg/r/OuxoQM577NqnmLINA0QOp3BheNkH1H7irAn8QAf8gvTR7fb3/8AjNbGKD1oEYb33iFWAGh2r+pXUP8AGMVC+p+I93HhpCPUain/AMTXRYpDSewHMtrfidCR/wAIdK/uuow4P5kVGfEHikKSPBFyTzx/aVvn/wBCrrKKYHIHxL4qH/MhXp/7iVr/APF0n/CTeK/+if33/gytf/i67Cin1A4//hJ/Fn/RPr7/AMGdp/8AF0o8TeKj18A34/7iNof/AGpXX0UwORj8R+Jmf974G1FV/wBm+tGP/o0U8eI/EI27vA2qjnnF7aHj/v7zXVYpakDmT4j1nHPgvWs+gns/5+fS/wDCTap38Ga9+D2Z/wDa9dLikwKYHN/8JLqRGP8AhDNf/FrP/wCP1s6dczXlms89jcWTsTmC4KF1+uxmX8jVvFKBilYBuKMU6kqWgEpMc0tNB5IqXZjF5z7UtFFDVhgOtKaSlHSrWwmLRSD0NLViCiiigDF8O/8AHiorarG8O/8AHgtbNN7je4UUUUhBRSE4HAya5q68e+H7K5ltrm5ullico4Gn3DDIOOCEII9waAJfEFnfXuseHhbxO1rDetPdsGACqsMgXIJ5+dl6A9M9q4r/AIR3xBpH9qRW9sb63tYFstPMqebut5p98w2FxuKIEUAkA7R24rqG+I/hUZP2y7yP+obc/wDxukHxH8Knn7bd8H/oHXP/AMboA5238P3b3OoD+wrlINQubO0ZJ4oEAtUYvI5CEDDDK7eoyvvi7eeE1mfUXttJjje91S2VT5ar5NrGY97D03bJORgncuelap+IvhYD/j7vP/Bfc/8Axumn4meE15N7dj66dc//ABugDN0nw/cXcts2pWV59vivHu5riVIQFZJdy7ZNhZlbOFAIwgZSV4B39Vs4rrxhoXm7z9lgurqJA3HmDyowxHfCyuB6Z7VQHxQ8HAFl1Obg4ObG4/8AiKim+I3gWaaK4n1GIzQ7vKkktJNyZGDtJTIyOuOooAo6H4Djv9POoa3NqsU9/cSXV3p4vXS3O6QkK8YOCNu0Ec5xRa6DcSac4vtK33Gpa0zSkxrmC1SUFFY/3CkEQx33DjrWqPih4LOFGuwg+8cg/wDZaX/hZfgoH/kYbUH33f4UAY9l4bmgi8OzHS8X02pSahqN00YaSIFZX2luoyzKoAz3qPS9KSJfCGj2Nn9nlt5zquoxt8rwExyL8wODgyOVXrxGcZAzW5/wszwSRj/hIrT82/wpkfxE8CJNJLHr1kskmN7qCC2OBk45oA6HSZop7c3S6fLYPcSM0kU8apIzD5dzAE5JCjv0xWjkVxUnj/4fzOZJdY02RjwWePJ/PbUZ8c/Dg9dS0g/WIf8AxNAHc5pc1wp8bfDgcHUdHH1iH/xNIPGHw0ckf2loIPuEH9KAO7yKTcPWuH/4Sv4aH/mJeHfzi/wpR4o+Gh/5ifhwfVohQB2+R60ZFcZ/wkvw2HI1Xwz/AN/YakTxL8PCcLq/hnP/AF8QD+tAHYZpCQOtcqPEHgEkY1fw3n/r5g/xpTr3gJhzq3hs/wDbxB/jQB1O4UBgehz9K5U6x4AJBOp+G8joftEH+NN/tX4en/l/8MH/ALbQf40AdbmkyM4rkWv/AIct9678LH6yW9Rm7+GhGGuPCeB6vbUAb6ac6+In1IuNrW4h25PY56dB35759q09w9a4sXHwyY4E3hEn0DW1PU/Dh/u/8Iq2fT7PQB2WaTIzjvXJ+T8Pv+eXhn/vmCpFt/AmTth8OZ74WCgDpywI6iqP9nR7hl5SPM80qW4Le/c/TpWUIfBQwPL0D/vmGl8rwbjO3Qvr+6oAtSQ6asLeZI4jgch8s4zuPIIH3hn1yKj1GCP+09LlSWK3QTNI48o5lJXAGRgD72fmz2rBuNG8Kz3NxIkukoJUZSPtC45GAQAcDHJ/GnnRPCskgeafSnVf4VuMA9OD8340wOqjWxmtPNFuhjXI2mHJG046Y9RWf/bFkhkkaykRYZHWR3jRdirty5ychfnHv7VjW3hjwivBntpIxnCi7IOdxPUPz1x+FMfwN4NuGG5x94lgmoyjcPTAekB0jaglvE7CylVFkZThVHOBg9e+Rjv64rTVlKgkYJ7HqK4ZPhz4RIOZbolu66rP/wDHPwq1H8PPCWQqR3ufQaxdf0loA7LIpc1yX/CuvDPAEWpcdP8Aib3fH/kWpV8A6EmNh1Vcems3g/8AatAHT5FLmuaHgfR0B2z6wnrt1u8H/tWj/hCtMx8t5rg9xrl5/wDHaAOkyKXNcw3grT93GpeIB7DXLv8A+OUw+CNPPTVPEX4a5df/ABygDqcijIrlv+EH0/H/ACF/EX/g7uv/AIugeBrD/oL+I/8AweXX/wAXQB1JIFAZT0Irm08GWaOrDVdfJU5AbV7gj8QX5q4nh+ONgV1HVMj+9eMw655B60AbAYHoc0ZFZ6aW0bMV1C9+Y5O51bH0yvFO+wSng6jd/wDkP/4mgC/mjNUPsVxj5dUux/wGL/4ik+w3J66tef8AfEP/AMboAv5FLUEETQxBZJ5JiD9+QKD/AOOgD9KmzQAHpXCx6XZX3xMvUfTbN7K002MMptlP76SQkk8ckrGPpj357s8iq6WdvFNLLHBGskxBlcIAXIGBk9+BjmgDzG31m4l0+01+5lW1jtoNR1FoolVVaNCIodwxltydD3C8YqCTWde8M6DLY2sF4IdIsYo2uUihMbXRjWRzM8sgITLrkKuepz2r0qTQNHl8sSaXZuI4Ps6K0CkLFx8gGPu8Dikl8P6RNqS6jLp1s94uCJmiUsCOh6dRgc9aAH2q3xuvPuLlDbvCgW3EWCknO5t+eQeOMcY6nNaGQehquLSKNZzAohknO95EUZLYA3cjBOFA5z0FUG0m9YceIdTT6R239YaANjIoyKxho1//ANDNqv8A36tf/jNL/Yt9/wBDNqv/AH6tf/jNAGxmkyBWR/Y19/0Muqn/ALZ2v/xmnDSr7B/4qDUSfeO3/wDjVIDV3DOMilrI/su/B/5D18eO8Vv1/wC/dJ/ZepA5/t+7P1gh/wDiKEBsUVi/2Xq/OPEE4+trF/8AE1GdL1zJx4ik/wDAOL/CmBvUxxu49vXFYP8AZXiA9PE2PrYR0o0nxEDk+JgfY2Cf41IGjpWmW+kWgtrZXEYJbLsWYk9yTyavZrBGmeIAc/8ACQoR6fYF/wDiqcuna+Bzr0R+tiv9GpgbuaaWHPPQZNYp0/Xs8a7B/wCAA/8Aiqa1j4hJBXXbMf8AcP8A/tlFwN3IxSVjLa+Ih/zF9NPH/QOf/wCPU1rTxTj5NZ0gH/a0qQ/+3ApMDdorn/sniz/oNaL/AOCiX/5JpPsni/8A6Dmh/wDgmm/+SqAOhornvsnjD/oOaH/4Jpv/AJKo+yeMP+g5of8A4Jpv/kqmB0NFc/8AZPFw663on4aPL/8AJNC2nizPza3op9hpMo/9uaYHQUVhiDxQFwdR0hmz1/s+RRj/AL/GgxeKAxP23R2X/r0lH6+YaTA3KKwtvigdJ9Hb/tjKP/Zqa/8AwlgPyHRSPdZR/Wi4G/RXPFvF4GcaIcdQBLWxp5vDZp/aAgFzk7/I3bOvGM89MUgLBpADSmkzUtagBFJ3pc0VL0eg0IQc8UtFFU0AUUdadTSEwoooqwCiiigDG8Oj/QFrZrG8O5/s9c1s03uN7hRRRSEFJgUtFABiuZ8T6NFfXemzBLjzPtKJK0Mjr+6AdsHaQMZxyfWumpCATmgDjb6+1LTZm/0g29hHdGJWlTCrEsQI+fYxGWJ+Zsg4AyCcmF9d1OLWLK1mn8sSywRSx+SRgPCSXBZckGQhQTtww27Sa7fYKQxKfX/PtQB5zpWp+I10fw0rzXLNcTW1pdebb5kANsXkZmIzneAMnp3yTxo22u6g+qW1vdXlvA062/2a2dSjz/uw8zD5Tu+8wwNu0pzwa7bYKNgoA8/t9b1i5tbMXFzOrPa6Tcu8cSqQ88riVfun5cIvHUZ5JBqx4k16e016Oxl1AWMby2BtBjabstcYmUE/eCoFyFxgNluCBXcbAOlAjUUAcHa+KLtrW5mn1OxAgEYvAHGbEtMFYMCuE2qWzvJIK55FZh8U6ja3WpXDanaSW0UNrIbkSGNXhdrnaUMh8pHbbENxwrHvyuPQNTuZ7KFJILeKXdKkZDyFMbmCjopz1qh/bk0Wp/Y7jTZ9gkWNrqFleGNmGV3MSrc5A4U4JGcA5oA5lvFk8UayXOqWumwTEl727XEayC2gdYtrPhSzSO23PRGA5O6p28UavHe2QkWGN57loHtpI2Hl4sBcYJALZ8wEcA/KcYzyeg0bxLp+vPdR2u7fbokpDFSCj52MCpOM7G4OCMcgZGYJdeubeK9lu7O2iS0uYrdn+1HBMnlfMTsGABKCTz938aYFXQ/EMureGNQ1FZYWeEyBHeRGjBWNTkyRFlZck5K8gcEbgc81L4t1K70S51a1ubQfYrO/uDFJGkqzGJYSi7o3KMMsRuB9sAg46uz8TJc6mlj9kj8t7pbZLiGYPE7GB5TtOByAgB/3xz1pY/EcTXd3ZQ29uj2zS+b51xsVY0KgsflOASx7Y+U88UgMW88UGKTUNgtA9ut0WtWiXfbpEilZWAP3D15xxJH0wdzW8Q293fambOfTRbWzSxRXOxZIUCi1y74IztaWTPI4GCRitdfFdgLazu5VtoxepKN3nCVf3bBSA0YYMDnjp2BAPAmj8Qw/2re6a9gUMDwxRtuBWcOY1bbxxsMi5B7FfwAMJ70/8ILr+opd6bdXFs8ogvLaICEYC7SBk9O+Cec44rH1vxDeafaPb21to19Mks229W3iSB1jhR9rCSZAOXYEh2IEbHHp11j4us721lbyrdJFnlt1tRPmV2SRo1G3b/EVBAJwM89Kfoniay1mdbRLSOONSQjIwZPMUAlQQBgjIODg+oHGQDH8UzPbaZZ3Gmafo9vK9lPeyC4tBOMRxq2xdpUEknGemOcVjahqsthos6Cy0KTVIb3yy62KKjxfZluCdryqFC7wpJfoCQCcCuwtvF9hem0HlxmefUJrAwGYFkCNKpYr1wRFnGO49KaPEsdxp7zf2Xumazt723iZ1HnNKSqKGIABDALn/aX1oA5K7vmN7pN8un6abNpNsmnW1gpmmb7A1xgMTjBJAC4zkLzyRWt4XuE1jQ9Tmv8AQbKCe3UPETaRoWVo9y/KHfpzyW5BBwK6vUry30gWs76e8sk08VsGijB8ouwUFm7KC369KW+vBprW9rZWcTz3TMdpPlxqoGWdyAcDoOh5Ye5oA422n26lpAuNL0V9Pu7iKyZfsY80yNaefv35xjPy7dvvmp9YNlY6hqMv9kaEbKxRgbV7YfabhxA0wMZ6DIGAMHO1jkbcVvxeJrFdNN5fWxt/KeRtsa/aAEjwDKDGD8u1lOSAQGxjtT/+Ej0F5ridn/eWySl5ntXA2x437XK4bG4fdJz2zQBystiF+yWUeleE5r+6uHhScafiHAt/NBC7iSeCPvDI546VnancadC90zeHdDgtjYF7Vm05GLTi3M3EnzKSNp+R1XjDBj0rt38RaDpsYkMMlvbwrLI7CykUQbAu4su3K8SDkjkfhUl7qvh+wuWN0iLLtaOSQWruEVVBbcwUgIFcck7RnrwaAOMuLXRba51LULnwz4dGnWqXIjt2skWXfC6oWkYqQFbJYbVyFIJ3ZxVvTNN0qe6js7jwv4cEsbTG5m/s8RARoImBVHUtnbMB82OV3DggHphrWiw30omSNJ5Hkjdktnb5VYRkuwXAGcA7jjgH6WtM1LRrm7Nnp6DfF5mClsyodrBX2uVCthsA4J560AcJp9tpt7cxQN4X8PBxqEUTuumiMPDJGzjarpnPHU4BwTgA8XtO0vRru3sbk+FdANpJHBHL5lrH53mSRo+VAj2kAPz06E8YwdxtUisdWvLWXSLO1tbSNLue7adVVYi0gRyNvby2OO3rU39teHookvTEVMRKBjYyeZGFAySuzcqgOvJAGGHrQBjaBonh/VRcC88JaBFKkcU6rDZo4CSLkA5QZIwfY1kRWuiX17FaR+D9AR54bW7SVLeIgQyuVCnMZG/5T2wc9eK7m11qwuLTU7mCCRUsS0cuYthbYufl9RjoaztN16wSee3uNI/s6cQpeEKI3DqzbUPychiegI+mcHABk65pPhTSbyGEeEdDmRnhWQi0UNH5sgjVjiIqB1OWYZIIFZnhDw94d1zUb2C88OaOY47O3lULZIpDPLcK3IHTEaV2U+o+GdQmtppls7iWRvKjeSDcytv2hWJX5Dv4wcZbjrRba54ftUhnjEVs9zEu3ZFywCs4TKjBYKWYKMnGSM5oA5D/AIR/wydOs79fA2lytdWpuxDECT5YCHAAjwW/eYxwOBzyKpWejeFHvLix/wCEOsrma2M0ksiRYxCLqaFAoVTvYCMkg4HA5yeO5g1Pwvqpsrdo7V2EayW8M1vzGCpYYBHynau4DqQM9MGlGoeFp7OK+zp8kIl/dN5AJLufMygxkljl8jryfU0AcdBovge+a7trbwnZf2hasUmt5HK+W5laNASoP3gruMAnbg45pbHw74S1B4DD4QsQhjheZjO42+ZK8Q2jb82ChPO3g1263vh29ujah7CWS/2SkFFInOwMpJxhm2KCB12rnGBmqovdM0/UJbC08POYIZIoZrmGOARRlm3oCC4Y4Z88KcFiR3oA5XRvC3he48MtqN14csWlN9NbII2ZVIFy0KHOeAAFycH1xngIfCXhqLUvJvPDNrbZMSCIneSWmeMNuzypVVPY8+tdk154Yijv7Iy6ZHFEWmu4m2Kikt8zvnjO4jJPOSM9aitH8JW1pZvBPpqQsQtu/mLyUfPBPJYOxz3yTnk0AcVb6B4Kup7aObwxHaNLBbXO4XDFfLmWXAYgjkeW2ceo5NWH8H+FYhaMfCzxPdSJ5OL+YZBiZyQFbcSNhBAUkZB+7kjp1vvCUetWVpBJZvfmRbKJYXDGJoVkKo2D8u3Mgwe5xTz4X8LiAWptkXFyH2i5YSeYUwELbs4KHGzO3acYxQBz9r4R8JyaTfanLp1xHBAomVRqM6EKYUkOSZQoPzHkkD3FVoPD3hub7OkWhXzTzXJt0U6tdKgxB52SS3Iwdo4OTjtzXVpP4V07Qpk+2af/AGXJiCXzrpXjbESjYWc4J8tRxnoM96j0zQ/DFlq/lWc4bURiUxSajJLKPkKb9rOT9xtufTHoMAHEXGmaDPNoMmn6VcpaahfwW87zajclwJLfzsBQ/HDLzk8hhjoTZu9F8N6fr95Zz2E7Ri4tra0U6ncIWkkjdzkmT5s7cAAE5I4546GXSfDNpq1tINMvmOlPCqyRSymG3dUCoWXfhiEK5OCdpGauatpHhy/E+oTs7O0u6Sa1vZI23RgxH5kYEY3FWA9eRmgDirOx8N3M/wBok0bVI9Lm+yMk41KcGETxBhv/AHvYlVOOhZcZyasrpXhyd2ij0TW3n8u2nVRqsoBin3BWJMwxtKMCO3bNdDZ+H/Bllq8aQSqbrT4QTE1/JIkCxKEUuhYqCqvgFhkZ/GtHSNE8PRGFtOPnGVvtEcwuGl3CP5Au8k5Rd5wmdoJJAzzQBwpg0CS6urPToNcuLm1kMYgj12T5is6xMv8ArcI3zqQGI4YdDkVK1poyWl1dfZ/FaRRrJ5TDVpD9o2SiFgq+b/eYfexkHNdSnh3wyJ5ClxcRTTCW2SM38iFMy5IiXcNp8xMgrg8cHFWV8O+HoXvVMhCM5eaNrtisRaQSMQC2Ey4BIGPSgDnbPRdMm1G309LzxVBdNPJE8R1iQ+QEjVyx+c8HzIxkZ5de1Z8tl9jn1KS4uvFqRW0rRRW1vqrvNPjyFVl/eY+YzHAPOMZwcg9VNNpPh7WL/wASajdfLdW4EbwwSSKkKBnYllBGTgnPHCLjpV3S00LxEk9/ZO86i6O9yHT96rRN/EBkZijxjjA96AOC1XzNP0e6mtz40OoQ280stvJq24WoQfK8n7z5lJKn5CSRu9KfEYYIFe51DxbMhuLvfPBqjBIIYbgxF3DSZOOOFySASFHSuta38OeKLiWMm8SW7t281Xilt/PhbywQN6jcMqgyOmSON5zabw/oBEumvnM8FyXTzG+5JKHlOe2XYfTtQBxjyaQovJ21fxh9it4p5kvBqzCKcRSLG6rl8gh2C5YKpwTnHNakOj2knhYa4NY8XCERGcQ/2qS7AejbthU4yG3bcHOcc1p2HhWGKZDPdxqpSdYBaSuinzJlmyikttIMYPBI64wBtrZl0extdJNkzMsTzrJuOMmUyhwcYx98jjGO3SkwPPNPvNK1V7T7Fq/jWWK5VWeVNQVlh3TNCNzBiD86kfLuyCCOAa1tMtE1LVvsVtrHixbcwySx3kt4PLmCsi5Q7SWB3dTjgZxhgT0Vh4P0jTlkaFpz5pDOzyk5xM02c/77NVux0Cz0y7S4hklzHC8MSvISkaM4cgD6gck5xxmmBwDapDa289zcal4wjtobi5glkSdZPLSB1RpT8v3Pm578EAGty0gtLzWX06LxH4mDLuVJ2nAimdCVdFbbyykHPA6HGcHG3J4Y0i+0q6tB5v2W/E5fa+CROQ0mMjIyRn8TU9noFhY3jXEEkijfJL5YYbA0jFnY4GWySTgkgZOKAORmvNHgkvVm8V+Jols/ODyvJ8jNEpaRFOzDMqqTgdQDjODi3BBazSRRjxN4pj8wIGLtxEzKGVHby8KxDA4PqPUZnbwJZzRXw1e6lljuLq6eFEbasX2lTGe2S21yuSSOcjmtFvD+kya1O0U0q3arHcTRRlQ3K+XG27bvXiLAAYD5Tx1yAY6pYGyhvYvEviuSKc/ugiM7ONu7cFERO3HfpnjrxUWpTQ6bb3UieK9fdreF5mD7QG2xebhWMBU/LjPPGe54rpLXwvFYxYtdQu4pt5YzqsO4ghQQR5e3+BecZOOtJqPhSx1OCSGaa6AdJUZlk+b95EImOSCc7Rxnv69KAMGVYYLa4u7jxj4iht7WOSSZpIkRkVApJ2mDJGHU/j37SSS29pbGaTxr4kRQHZle0iLoqYLMym2yqjcOSMcj1rau/DdpLZ3Ed7e3Mn2pWikldkVm8zy17KBn92gHHOT1Jql4p0GXUbK6htLsQPexywSO84QASIkeApRt33FOMqc55GaAEvrWXS43uLvxrrEMKwvM7slqcIu3Jx9nI4z+tUpZ50uYVHi3XxF5c0ssstpbR+UsezdlTa5B+dSM4yD17HpdZ0C11zT57O6kmSKa2ktm8tgDtfbk9Dz8ox9TUGpeG7PUZZ5ZpJleWKSMlCBt3CLkcdR5KkZ4657YAMyJWlO1PGevFwxRkNnb7kICk7h9myow6nJwMMD3qK3nju5Yki8ca4DMwWMvZ2yK5KlxhmtgOVBI9QK0YNFgsba4uNT1NpLu4ik+0XJCRD5ljUlV5CgCNcDJHJJzmh/CdvLBYRLd3CiynSZGVsHcsBhHP0bP1FAGU00sklult4w12UzTrBxa2o2FkLhmzbghSF4Pv7U9PtDfZ8+OtSUzY2A29qVJKb9u7yBk7QWxwcc44NLYeCZbPaJdX3uksU0ZjtljCuiNGeB1UowGOoIJyQcCOPwj9sG2318NYxAp5UUSt/pSRfZyzNk5AUf6vj5l5PGKTYElpYa1f27yWvjy8cDGWbT7cYyoYcGMcEEH8azLifXY59PgtvHE1w97cLCv/EqhJUMjyK56fKVQ4IznH1x11noSW0l8XlaRbuOOMjlcBU2dc59T7ZHpWNa+C5I73T7651Bbi6s54trLB5YeGKKWOOMjcRuzMzFu5/hA4pXAxNU1LxJp2vDS28XhXCQuXbRFZP3pdVwRICeYm4A7jGeatxTeIpXjSL4haa7OqMANDzgMxVd3735csCozjJGOtb9/4Z+1eKotaW7ZFWOFHh8vO7y2kIIORgnzWzwegrOsvBE9nqlrdxX9o8KCMTLNYK8jFJGcFH3fLncB0P3cjBNO4FHU5/FGlzR283jjT3uHlhjEKaJlh5sojUn99wNxPXrg4yafHN4ikt5J1+IWk+TGJCz/ANi/KBG21znzuik4PoeK19X8K3F9rqala6itrHI1qbyN4PN8xbeXzECHcNhJLAk7u2ACKo6n4KvrrSY7G11eCEGC4t7l5LUuXSV1c7RvG0jGO+c9BRcCt53iHzJk/wCFhaXmESF86NwPLYLJz538LEA+hIB5qUReLZbczQeNtOnUSiFguigFX3BSDmYYIPY81WtPC+tveahayS20eniK8itUnt1lG6edZTvw3zrgdCEIz3PNdFo3h+bS/D0OmyXhlaK4Ewf52AUShwi72ZsADHLH+lFwMSxbxJqc0sFh8QNHupYv9YsekAleSOcTeoI+oIqKK58ST3slnb+PtEkuY/vxDSssPn8voJf7/wAv146119npzWz2eZFP2e3MR2pjcSV5/wDHenvXN2/hrVLbWbUGe3lsbWCZYX8vDKzXMcoV8k7iVQLkDgqT1IAEwKEuoeJLdC0vj7w2iee1vubT8DzFOGQnzeCDwR61W1LX9f0pLk3Pjnw4HtWVJ1+wEmMscDcPM4Gfyp8/wukvLa6W71UNPdvctI0XmxIPOlEh+VJBvAG4bWOOQe2DrxeDLmCe+khvoVS5uEuPLVGCs6zrKGIzgNhApKgbiSxyaLoDMOq+LIpLCK48WeGbe4vgDbwy2hDyZ9B5vPPHGak0/VPFer3E9vp3irwtdywECVYI2fZn1w3B4PHtWtF4XurfVBdRXMBV7Wyt5RJGSc28jNlef4gxGD04POMVo2Oizadb6dHbywBrW2W3dvLP7wbkLnAPUhWxnPLZPcFXAy/sfxDx/wAhbQf/AAFk/wAaX7J8QO+qaH+FvJ/jXYdqKm4GToUOuwxSjXLmynkLfuzaoygDvnPetUk5FFBzkdKVxoWkIyKWjsaoAA6UuRSA5o6U0IXv0paQUtUAUUUUAY/h7/jwWtisjw/zp6mtem9xvcKKKKQgooooAKKKKACiiigAooooAKKKKAIbm3S5iEb5wHR+DjlWDD9QKrnTo2aRjuzJMkz4bGWXbj/0EZ9avUUAZel6NHpWRFNO6bEjVZHyFVchQB079fvHjJOBh76PBL54ct+/uY7p8HHzps2/h+7X64rRooAxbnw5bXF5LeB5orl5UmWWNhujdEKBlyCOVLKQcgg1GvhqKLZJb3NzBdBpGa5RkLvvIL5ypHJUduMDGK3qKAOfs/C8Wm2UFtYXl3bpCZiGUo7P5r+Y2S6t/Eaq6hY6JDciW/u5klt7iPUHlMhRYyFCAuyjaEPl8g8cZ7cdSelcj4m8PX2rRa6IHG280+O2jiLgLIymQkN8uVHzgcH1oAu2/hy2s7d7cX121g8ssr2snleXmR2djnZv+8xYfNxx6UuneGrPTbr7VG8kswj8pGk2/KvoAoUZ9zk9QMAnPNf8I/rh1HUnmN3Kp89hMt3DEk6OxKx48tn+QBR8xxwMcFhSabpXiO3eyM1mzxXDFZVW4RTaqJw/zgEqSVyv7sY3dgDmgDf02w0SWG2tbK9E32O9mvlCSqWDtLKHzx90O0i/VcdjVkeGdP8A+JP805/spPLhHmYDr8uA/wDe+ZEb6qK5Kz8MarY290ZLAzeZHPj7LJEs2ftryhQWGDujdTg5B2kHG7NbUen6tH4NsbeSAyXcUqTT2sbjdKgk3GPJbaDtxkbthPyg7TQBrf2fo8jz6bbRW8EglivpordFQl/M3K7AD+IxEZPXBqSWCz1r7Le2t7lreR/KuLZ1YZ5V1zgg8gg+hHYiuD07w1rlrr5muLSWTzooPJulnQm0AuZZjGQWyQI2WMYyONv3STUdj4f8R2EtnEdLnMdvctIrQTwgY+2vKzZLZw0RRQAATlgxUdQDp5PBWhX1tvk33TSPLOksixStul2lmUMhUE7QQQBjnHFXJfCenvaSwl5wjecflYAq0jBiRxwQVBHYfjWZa6NqZ1drm9glaNLXT0gY3H3ZFdjOeD1xsyf4skc5NYVho3iS03vd2mo3CQTxfaIftMX+nKHc/u/n5wzKx37CyjZggAAA7SPR7e4juZ1l+3GfzUlWcoY5shY2RgFxj90oOB6+tY3/AAjdhpWlWWkX2sGCGa3uYrgvKitcvLiSU5ZeRgOeMEAZ96lg07V7TwBGtvYTJqtrK9zBZvdbiW80sEaTdhgVJBye/rzXPyeGfEstrapdfabiTzbq3uCt3tWS3W3ljgJG/GWYoxPXccnGAAAdhHoGm3E908N5K7uXSUJIpCF3EvHHB6HnsR9aisbVtIvYpL+9gith58NuklyrEl2EmBlF5CoTjJ4zycZORomjapZavZXyWt3bxzXf+lRPOG2wCzVQCu9l/wBaq9DnI9KTWdLv7rxlYXUGmX8gt71pXuBdDyhF9ldAFQtw29sZ25HPrmgDX1K20DV5NSt7jVos6nbRadJHHcoCMiR0C995WRm75ABAxRceDLG4tBb+bJHtdpElgSKOSN2VV3owQFGAXgjB5xyABXMT+FdTjeS90+K5h1FXnngmkvHKLI1qiqzKWK4MgIHBAAxjFJo2heJY9U0VbuW8OnRXzTzDzpIyMQE/PumkLJ5uwYzjIb5cHJAO6i0K3hsNRtBNMUvmdpHcj5S67TjgfXnPWsyXwRpJafyQ9v5trDbyLDtQMI33q5Cgc5yM8cZ6VzWl6D4kkzb39xqAtpZoGudk00LZ+cyFZPtDsP4c7di8rgdRW/oWk3Vr4rkup4rnDaPaQiV5i+ZEeTep+Y84Kckc5Y55bIAQeB4Leexmt7+SNrd98jIgV3O4sVDrhgpbght4K5HBJYra+CRZappt1DqM0a2cCRMsa7HuNoIVXIOGTknaQTnBDADFc2NP8TMNYjeXUYRfiKRf3kz+Q3nneufNyQEKg+V5eVI2jcOLdra+IYtVsLyWPUpTFapAtm13IqFhvzIzl2U5U8iRS4whDEg0Aa58GXX22yn/ALZ3JaqqojwlufKMT4+fChlOeACG5JYcVJJ4OdFtJrLUTDfWYiFvNJCHQFYmiyyZBbKu3RgQcc4yDyEU/irRJdQupZbqaOOa2FjbSSSAXEkyvE8eZWLEhmifBwAVJUAE56zxHpmqP4XNna3d/JdRadNsltp2iklnVBsO5SCSWGeoz0PGQQC1B4ZkGurqE2oefbptkWAxkETKgj35DbAMA8BAcn72PlqWbw1a3Oo3d6xge5luIJo5GgBaHyinG7OcEp6jrWDPb69DZWsDf2i1u7l7l45C0it5UbjnO7b5m8bV46KRsyKk0vR9RutSupNTk1KB51jeWRXEQJ8iFSAVJC/OHzsPVRyRyQCC+8AyxxamLe5a5huHd4YXDMU86ZZJdwZ9jDO4gBV4wCWIybF34Mv763kE+qW7T6gJotSZLYqrxSBFYQjcdjhY1AJLDOSR0FNefxL9gt5kju21kxKiI4C23NuGYy8Y/wBaCPlIYZGPlyKpQw6vZ3N3cW41QJJNAzNOjFpAInLKWwzKBIRztYDG3GzoAa1l4IlsbyzuY9RDPbavc6iA8JIZZldSmd33gH4b/wAd54tXmgahPr63SXtsmnm4S7kRoS0pdYzHgEnAHQ5IPpT766v4pdIeRNQhtpYm+0/ZolmeOXC7A4Ck45f7o6gZ4q1obajL9qbUZJM7o1jjdFAH7mMsRgc/OX7kcYoAwP8AhE9ZttMgW2u7QXUExKLI8/liMxKhAIfePmXIG7ChivvWnYeHbqy12K5jmRbNECmPe7GTEaIAQxIH3c7lwSMA5ANU1uddQaGVM8cct3HFcxi3UKkJtCxJ+X5cSgDOcZGPaqmj3mv+ZaWrtfxRhLZYzPaNhsf60MQnB4ZQWKjhSN2TQBe1nw7rN4mo2+m39vbwXkizrKzyrLC+Nr42Ebgdq4z9054bgCu/g7USLiD7XaiFnu5InKsWJnuUnAI7bQhXg89eOlZum654la8tba4uL2W6bRbK7e3azVVFzI7h1lZU+Rflxg4wATnI5tWupeJm0K1kuZruG8nN4CWsiTGwk2w/KsTHbtBbBHOevQUAWm8I6m8c8P2i0CKs4gmXd5jmS4WYeZxx93BxnJJPfAuaVo+q6VFGyi0uJt05lElw42h2Ur820ljhOThcnJAHQZGr6lr+nWWrGyF+90TO9vtt2cM4hjMap+7bcC27A4HXJGMU671LWEjeS1hubiZrd5QzWhIQmGLBQ7fUsduTnGOpGQC/b+Ep4b57mSa2ZmaYxkoSRvvGuOPopA+oqjB4J1FFu1eW1ZXaQxsrlC+64WUMdq5DAKeSXyzZwOQa+pa34hZNUksLi8+zwWl5cWcpsxmdo4YDGpBT/no8wHAJ2Ec4zWp4pu9YtJNJu7GGea5W3uW+zxqwSabycojD3bOM/wA6ANWy8Pw/2CmnapDb3ATzQwVAq7XLcfKFBO1sE4GTk4Ga1LWzt7KNltYo41YgkKMAkKF/koH4VxY13UjOSdQuF0lpGxfpaZbIiX5QNh48zPO3r8vXg1r7WtdtNDvLsCeK9LoTB5YZ2c28HyxoQQ/zFv3e5ScnByCKANJvBs8AtGtrgPJBbIjLdXEsql0licbC5bYp8tgcf7HB2jFa08FanFBd+ddW6yXFxczkRNkfvblJgvzoRjClTlT16Vf8U6pqeniwazuPL3qd8Qi3SOS8YG1SDvIDPlAwY54zis+xu9ZsbCIPfzsLnz2JkiUi2X7Uihh8uTiORj8xI+TIwOKAHw+ENRgazCvYILe4aWNNoIjLSq5IHlhSTtB+QRkMDyQeLuqeF573xK+om20+4UizMcs5YS2/kzF3C/KRyG4I2nOc5GKoyeJL2103cL4Tl2kW1meEK1xiVAuFHUhWYZAwdu7GOlaDVdQbU5bOTUXtlS9VoYWj3NcB7+RWwTztCALhegOTxgEAsWXgvU7OzuCJrX7e0bMs+7/WzCVZY2kxGGIyvOWbG5sdakh8GXUN/ZXMzW1y0KwyM7EBo5/NeSaRcxscOX6ArkZBOMYv6xqOpQeITDa3DJawwW8rRCIHzGefYw3EcDaDwO+D9cceIb67W4B1mG3lR3a4iEak6eEuUVd/pujLEluDgsPloA0rbwvcw6ktzJb2csiC2WG681jJAqKA6ICvAJB5BBO8g8ACsqz8HXclhbKbSzgs5IbU3NijH/SmVZN7OGTGcvGfmBLeXhv4SLvjHVrvTJrKWy1y1s3+xXMqrcRmQXbr5ZRFUMPmJY9ASRkDFQaF4r1bUvGV1p1zbiO3V54/JzEDCEKhH4kMh3ck7kUfOuOnzAFuLwzOt9bTzWkDywi3EVw1yS9ukbZaNRsA988bv4vujMmr+Hru98VjUYreFg8VpFHdCQpJbeVNJJIen8SuFGM5PDDbmsmXxtqNvHrCCWxN1ZnUmSGb5NoiZPJL85AO7k9D6jrWbeePNfh0nTJIUWW4CzPcM1vEizskgQRjM4VeoyUMnJXAHSlqB1fhGyvlkvLvUWuWeGRrG0D7kQ28bkowRgDuO7azHO7y1I45OJp/hjVDeGKexkisnktnmD3KsHaN5vMbAJOGDRkZJYgAMQRitXw7rt3qXiKSKbVNNmjZLllsraNhLBtmRAJCWOTgnPyqMk4yOmZL4r1xby98iexFtZSzySq0Ls0iJcmIIrFxsO0cnBGegxQmB0Npp1/D4Ws7Bt32qK5iJUSZIjWcNjOenlr06nGKwH8L6pHeQE2k1xbRw6fI6tdhi9xHI/mnLN1CFeTwRgDpgVNV8ca7o0zxeUl6Ybi4kd47dER40cKIMtKNrYIO4ByNy/Kc8308Wa44uZJLvR7OH7Xdx273UDhUS3ZlYOfM+ZmGDkAbQrHDUAO0zw/qw02WO8j1AXEklvHdmS+BS5KzKZZkAOVUru4JDFcKV+Vagj8O6zY6NemG3ujeTteAgXW5ihuQ0IXMgGRFuwMj0JGTV+28R6nCmoXd3cWJs0S6eEGJ8xmN1A3Ov3l+boEzxnvgVZfGGuQ6HeXOzT5Lmxhu55maNkWRYfLYBVDtt3K5HzNxkEjqtMCLT9M1tbJE/s3U4mSaeKAS3aboYnMbKWIkwV4ZcDcQcDGBmkXTNenn1GNoNUgleZxLcreAC4ja5Qp5JV8rtiDDGFxkjnJrQl8YXNvPqc7ixa2tUudtsWZZkMDhC0h5wjZ3A7eFwfmzUN74v1Kw0W6laXTZru2Mrs0cUoUxoqMRsJ4Pz7cs6jOCAc4pagZHimz8WwaVHFpcOpSFHvvJ+zzl3B8zMJZjIuBjkE7z/DtHfWtbHWrfwHqqWtvPBqE2oXU8Ua8SeW9yz9nTkoeMOp5HI61maz4z1i00HV7uOS3KM91BbFcGW3eOF5QzcYKgKFwRnLKSecV1umeIpL/WrvS5rZLee0ZxOpkyQpZRC2QMYkXccdiuOtJgctaQ+KP7Nsfk1X5GaS6VnMTtCZB+7UGSVhJwzA7+FyMjKhYkk1q70m8Nhb69HMYT5lxPcGZZ8zKR5CiVSP3fmD5SjDKgnIBHqAUccUbBjHb2pcwHm0uja3qXgi6tbttTlum0++EMcjvEXd+IlcCV93GcB2bgjPI429euHgh01I7fXJI2t5G8mykPnAqqFd53Z64BOT8xG7Klq67aB2pPLUkNj5h0Pf8AzxQ5AebanH4sj1q4lhe9cfYpUVYRLtMn2UFTnfs5lJxtQHIOWGVBfr9h4hs0nt9LuNTa2F0ZQ7NLO7fuQ2ARKjBfMB/i2hiARtzj0fYCCPUYp2wEH3GKaAwdBN1bpHDew3DXE4RnleMDLCCPcWwSASwbpkZBFb2PagIFORTqAEwPSgjnpSmgUANxS0UUgDA9KTGKdSHrQwE7UUZoqW7IYlBPNGRSAgtUoYopaaeGpwOatLQA6UZyKB1pTTQmKKKavU/WnVYhCcA4GTRxjpS0UAY/h7/kHpWxWR4e/wCQcprXoe43uFFFFAgooooAKKKKACiiigAooooAKKKKACiiigAooooAKKzdQ1yx0r/j8laNQjSM4idlRR1ZmAIUD1OKSbXbG3uvs8srK+9IyfJcoGbG0F9u0E5HU9xQBp0VWur63solluZkiRpEiDMcZd2CqPqWIA+tUdc8TaT4ciil1e/gs45SVRpScEgZNAGvgelIQD1AqtcX0No0Ynljj8xtiBmwWOCcD14BP0B98ZDeNvDq6RJqh1e0FlHII3mL4AYgED1OQQ3uOelAHQYHoKXAqBLuKQxhJEYyoXQKc7lGMkeo+Yc+4pv26EoXWRWQP5e4Hjdu24/M4oAs4HpRgelU5NStoIJ5priGOO3yZmZ8BBjPPpxzSXGqWlq7JNcwRssTTsJHC7Yx1c+i+/19KALuK47x/dalb22kwaXNdRzXd+IStrJGkkg8qRsBpFKj7oPPpXQSa3p0GpxaZNfWseoTIXitWmUSuvPIXOSOD+R9Klnls3t0vJ/KMUQ85ZHxhOPvAnpwevvQBwcHiq/0vUrTSbq4td6zW9tLa6hcK1/K0xQl12AIyrvIyByEbpjnSn8Q6kPhpceIJkt4LuezEtotuxOC6Dy+WH3tzZxgjtz1Ozp1zoXiIpq1gbK9KExrdRqrspHVd3UHvj396ub9OdpNOH2Vjbqhe3+U+Uv8BK9h8pxx24oA5nw54l1HU9YjtHit5LL/AEmOKYMTLILeRYmkPG3DM3Tj9Kzdb8aastvrNpY2qJf6e7I6r98eZII7bZkFd753Ybjjoc13NlHpzW0V3Yx2xhZCYpYAuCjHd8rLxgnnrz1qNxpmIpGFqq3kqMjHb+/kA3KVP8TAICD1+UY6cAHntn8QNXtzeGZbO/ihF3duyPsZLeGRYgFwuCzMJCM4znPA4rQuvGOtP4Y8TTGG3tbvT7BLmG5tn81EaRGYIdy4LKArehDqcDOK7WLRdMjWUJYWqCZSsoEK/OCSSDxyCST+NCaTplpYSWcdjaRWTgtJCsKrGcjByAMUAeeR+KNW0/XbbTZ9WkvYZhYzPO6wo8DTOQYn2pgqRggYDYJww6h6fE2/n1230WDTrN7q8aNrWdppEh2OrsCd0YY5CcEDDZzxjnsdMj8NyQBdLi0lofNWT/RljK7+drfL/FwcHr6VDfeC/D1zHEgsLe12y+YPs0SIGYA8MuMOOScEH16jNAHLaT8T7rVGjddHgS2W4tYZ2F4WYefK8SlfkAIDJknI4PSrEPxHmnjRjplupuoFuLJRebncGZYcPGE3Bud2AGzhlGSprq9M8M6NpFhDZ21hD5cW3DSKHYlGLKxY5JILEg9s8YqRfDmhf6So0jTj9ox9oAtk/e85+bjnkZ570AcBqHj3UHublo0tBDFZ2kq+S7Fkke68h+XjBHG4YKgjHqeOo8M+LJ/EN5texgt4Jbb7VbMLtXkaPzGQb4iAyk7c55XnGcitZfD2iIoQaRp4AQRjFsgAUNvCjjoGAbHrg9ans9H0zT5pZbPT7W2lmJMjQwqhfnPJA55J69zQBwcvjy+s9N0K9cR3BuILxpoVKo0kkTqgUN2IJIP5cnircHxEuZ2lhh0CWa6t/MeaCGVy20FcbV8vdvO8fK6p+oJ6pPD2hHzyNJ07E6mKci2T96CclW45+bsc80j+GtA27G0fTtpLMQbZMZbBJxjvtH5D0oAXW9Sms9FW+tYJXlM1uoiCgOweVFKjcQA2GI5IANc6fE+p3F+0IsptPBvLaBYrpY2kCyKxLfI7A8gY5zwa6yDTLG2thbQ2lvFCJPO8pIgq792/dgDru5z6042FnJKZXt4WlZlcuYxuLLwpz6jse1AHO6J4mXVbgRRzFnsYGGpKkJbbMH8sKAuccxynaOcbTWrDqN1J4nmsXiiFoLRZ43UnexLEHcCMD6c/XsL9vY21tNPJDBFHJO++VkjCmRgAAWI6nAAyewp5tIPtZuvLHnmPyy/fbnOPzoA5LW/EdxYRahqX22K1s9OuPJdJLOVhJhFdt7KCyD5jhguOh+YEVauPGMMMd3Nb2VxdwWxnTzIkIBki4ZSSAB8wZQc8lPQg1d1bwlo2uSySX9u8qyxmOSNZ5ESQEEZZVYKxAPDEZGBgjAxJJ4Z0mSa6leBj9pBEq+c4jOcZIXO1WOBkgAnvQBmy65Da3F/LHpiNqEMchn2SjMkcSo+FcgZP78YBwASeR3dc+Lo9PaaW8t9tuS/2d0bJkYRLKEIx95hnAGelaF94X0nUNzXELktIZX2zyLvJVVZWww3KQigoflOORVTUvCNpqGpW1zvZY1uUuZoWZ3WR40Kx4BbagGfmwPmAANAEDeMFhtru4uNNnjjg81FHmKWkkjKgoB05LEAk/wALdsEzWXi+xv8Aw1f61CqSQ2SyNL5UyOjbE3nD5A6EcnGM89KLPwbp8MmovcvPcPfvMZAZ5AirI24hF3YQgBfmUA/LnitCPw7YJo0+lN9oltZ1dZfOuZJJHDAg5kYls4PBzkYGOlAHO/8ACw7VrGW7gsJbhIfNMnlSoy7Y4FnLKc4OVkVR/te3NQax8SbKzS9t7aLffJZS3MKO6tytv56l1ByqkZUdyVPGME7cXgbRYYLuHbdzLdpIkxuLyWVn3oI2+Z2JyVVR17DFQXPw88P3crPLFdkNG8ZjF5KI9rR+U2F3YBKYGQM8CgBLnxrZ2kcoltpjNC03nJlF8tYthLsScKpEsTZz0cE1nR/Eazkknn2BbOO0hn3s6bRvuHh3eZvKbBs3Z9PU/KNqz8LpHquq39xMDNetGFaBTGY40ACDO4ktwMtxnAGOKLPwVo2nXDXFpDJFO6hWlEhLN+8eQk5zklpHJ9jjpxQBDqfiaW107Rb2z0ya8bUZljFtGyCQAxO/BLBOCoyScYyfSnL4y0tnhgbzI7qc26x2zgbmM2cDrg7Skm4ZyNje2bz+GtPNlptoglij02RJLXZIQYyqFBz/ABfKxBBznPOarR+GII/EFjqO2Bo7CzNra7oy0qk4BJck5woIHGfnbnk0AUNQ8Saha6rrax29s1ho8EdxPuLCR0ZWZtpHAICnGRz7dafbeK3m1PUNPazKS211HFC/VJozKkbEH+8pcEj/AGl9TWpc+GdOuru5uZBNuuvK+0IspCyiP7oYDqOuR0OSDkGlk8M6dLJFIyyBo7z7apWQr+898dV4HynjgHtQBDpmuPf69fWYt1FnCB9nulbImZTslX6owAPbmoT4wsmvdVtI7W6lbTQBIYgh8yQ4AjUbs7ySANwUE5wTg4uWXhjStNuILiytlt5oY2i3xgBpFbBO84yxyoOTznvyaZL4V06ee4ml8yR5wclyG25ZXwCRkjcikKcqOmMcUAZt548tLLRv7Sl0zUdsazPcQrEjPbiIDcXw+MHK42k5DA9MkXz4m09EiZ/OAmkmRR5RYkxttI2jJOT0AznIqlrnguK98Mahpllcvby3NvNCshwF/eYyCAOF+UcADv6mrM/g/TrwDznuCg85kQSfKjSsGcgY5+YZGc4yfU0ART+NLC00t766s9RgMSs88LWjGSBV2lmfbkBQrBuvIBxk8U6XxVpryskSO8cUixpcNE3kM5kEZVXCn5lJxjHXIzw2LB8Jaa2nXli3meTdwzQyhdqDbIqq2AoAHCDt6nqTSDwnZqoiFxdi2WUzLbrLhA5kEhPAycsM8k4ycYqQGR+K9MklmVEujsG5D9kkHnEOIzsyPm+YqMjjkYJFaWl6pY61Zm6syzxiR4m8yJkZXRirKQwBBBBFZ934fhiskNmrtPbhvJUyYzulSRucHndGO2Kd4W0ObRdLMFxdmeV555pNv3d0krSHqMkjdj8Ogp7gbL21vIVZ4ImKvvUsgOG9R7+9I9pbSpskt4nXfv2sgI3Zzn6571LnmloQERt4WVlaGMqwYMCoIIPXP170wWdqsZjW2hEZXaVEYwRgDGPTAA/AVPnmkI5pO/QDKt9At7bVbjUA00ks6lWWR9ygEgkDPOOBwScdBgcVONH04Qxw/wBn2vlxMWjTyVwp9QMcGr+aSk+gGeNE0wSSSLp1qHlj8uRhEuXX+6eOR7Gi30qCCe5nYGWa4kV3eUKT8uNijAHC4498nqa0KKTbAKO1Heil0GL2opKKpiF7UCjtSUAOozSZpKdwHUh60ZpDSb0AKKKKV7oYUHpQaD0qb6WAO1JR2oHSpaSGFN2/Nupw5opIBp+9k9KXtQVDU4datXYgFL2oHWg1ohMAMGlo7UVQBRRRQBj+Hf8AkHLWxWP4dOdNQ1sUPcb3CiiigQUUUUAFFFFABRRRQAUUUUAFFFFABRRRQAUUUUAc/q0Gr/2i0un2tnMj2phUzylQjk5yw2ncvTpz1qhB4TltreKNb27fyJrbaBOVSVI1iDF16Ena36V19FAHL+J9B1DVntZrW4h/0eeCRIpIz8hWZGZw24chFIAx03DPzVH4k0zVtSQPYpJBeJBNDbXEV20YhdmTa7qDh1+XJUg9MYOSa6yjFAHOa1DP9rs3WxS+cWtxEiuuU81lUru4IUMFdSf9rHese00fVre6t9VexkmvUkJljaWNFceUyKI1BKoqk4wcnDMcseD3WBS4oAwdP0hrOXTZGt4BNBYm3mkiUDJxHgDPOPkOM9KqWOh3FvbW1n5McNqmoz3MkceADHvdogAuMHJRv+A4PWupoxQB55feDLu68B+I9HWwshNdXNxJYxBUCIGOEI4wpx7cZNbOu+HpNW03XkkginmubUwWaShSFwhKnnod7tz7CuqoxQByF/pF43iFbiC3uHDXUUxmMqGCONVAYFDlmc/NjA44O4dDHa6Tqn/CEWdtNH9ouYrlbj7PIQuYln8xYsk4yqbVGeMqM4Fdnis7XL59L0HUL+NBJJbW0kyoejFVLAHH0oA4i40zxPc+IRqf2G5+zRX1tcLC72yTsipcK65jIDKpkjIV2PGTnJxVVfDnib+2Ybm4tZ5NPNtZpdW0d0qvKyQTBgDuH3ZHQ5yM4yM4rpzrF5p2tGym+03B+zb1eSJFimffGvyFMsADJyCp7YPBzNfeJrvT7OWebTYx5UUkzgzlcqhT7uUBOQ56gcrjpyADm9F8P6/ZvoEVxBOv2W3s42linGIVSICSNgJBuG8HOEYHcpz8o22p7LX5dA8O2kOmXcNxYFPtBa5iAbFrKhwQ5yN7J+YPY415fEV5c2159ltUgVXkgiuZt5RXSYRbnGFGM5bAbovUZpb271TS7hUW5S9MiRYWVVjKMZkRiWA+6Q/A2kjaeWzgAGBPoOuWsHk28NxJZfaVlkjM7SyOfIGSCZkP+szn5vvfNjFXrGy1uPxJpjypdvbxQgXEs05x/qQvGJCrfODkFM5+bdjAMyeMwrzCSzl82ORYfKjLSh38+aJtu1Cx4hZunTjGam07xbc6rcTW8GjTxSwRxvMt0xhZQ8kiA7Sucfui2TglWHGeKAJV8D6Omo2t8I5RNbbfLIfjiRpAT6nLt+BxTtf0p7vXPDd7FAzmzv3eVw3CRm3mGSM/3ig6Z5qvb+KrkT6XbX9ikZvViVZ1kYI7sjMQhZQDjb90kN1wDioLS/8AGH9sQQXOnwiyZ3Elw7KpVRcOFwAeSYVQ/V89ttAGlYWEdrqN/qr2LRzSyi3jARcrCCBnjsWLOT1xjPSqHh2yubfUk+0WMkU0KXKXN0UVROzyhlII+9kKW9s44ORS+LfGdv4dkt7X7RZRXUjxswupljCwmQK7AEjJxnHYAFjwMHZ1m+u7GO2ktooHjkuoYpmlcgqryIhwAOT83cjHXnpQByEkV9dWUkF5YmW9a+vUluXgMwt4zJhCsYzljF5e0nGADknlTYsNCuTrEEeLhES4laa4O4NNbtCERBIMEMCV4HI8s+1dNqN1c297Bb2cCTTSxyzsrPs3BAAFB7Es6DODgZ46Vg6fq2vatZRJY6hpMk7ySOl8bGT7PJEqpwieblvnfG8MQQpwOlAEGl6BcQ+EbGCVL0XFpqzTLH9okBKG+L5f5v3g2HPz59am1CzDatd6lqOl3F7bSJJbxW6weaxVQoTAHTJM+GOOHAJFVrjxfqdpZwa08Nm2myRrutyWSRW+zefu8wsRjPy428A5zxiobjx7d6Npd62pRRXd5BMoRYLZrfeggM75jkcsuESQBs4JxxwaAKyxaxo99aXUum3eo3cBV5Y0hLYjWyAykg6s0qldpJHz/d6NXR2WiPY69pzAXBRdMmink85ynmboegJwrHDnIxnmsmTxR4kN4dKgtrVtQ3QStcrZyywwwSxzMNyK+4kNDsySoO8cDpVvUfFV9DbCa1n0z7NDZxTXWoTq3kxmRWZXC7wxX5ANuc/vlOflIIBT0OybTYY4bvz4rxvEFwbETyMZJIi7ZIJOWBhDNk56Z6810Pi6C+udDkjsidxyHAUt/CwU4HJAYozAZyqkYPQ1I9ZvJ9R04y2sEQGyK4E0Eu9ZHjVhtbbtTBbBDctnGRgbrMHiQXng06zbxjz2Voo4myA1wHMQTPoZRt/GgDN8MW+pWdxqlzNHcWumMmYbaUmSUShpCzj5QSCnl4AzyOKx7XRHTULa6nsZotNmkRbjTktpHRFSGbbJJ8oDuzMNxCnBCct96uk8R6lrunXOkwae2ng39wLXfcRO2x/KkcthXGV/d4x75zST+JprLWVtJkhdJLqK0jAV0LuyB2YOQUOFLHZkHCHknAIAzQdPvLaLSbm7lvxKNMKSwSyFhG2YyMjn95jIzk5waj8K2E9vLeah5E1vDNbxRx2JRg3ybsyOzYUyNuwccfKMk0+88ZjT9EsdUuLB/KuFmd0R8tGsaO4wMDcW2AAcfe60l74x/s2S8guILZri3tDcvEk5OzlAEJ28539QD0xgcZAMrRLS5spLYQ27OHihDT/YnglOJogfPByJJMbjvBGMMfQ1csJ/ElyJhPdXMTzOnCwcwAzKDtDQgcIWBJZ+FBB7mzqnjUaSlpLc6fIIZpzHI7CRPKRY2kaTDxjICoTx/wDWotfGX25FaCyDpJPdxBld3BEEojDDZGx+bIPbHqaAM22uvFMelsJrm9klmijJkmgSNoCZirEYjxny/mOVbGMgBeKZY3niy4vka5mnNvCLXCRWeFuN91Ijli8YbKxCNjt2gH5hhTg9x9qIsPtTptIj8wrkjHGccgH8xXMXnj+0h8OTatb2b3PlWn2iSHLJyCg2BiuCfn6j29eACx4Zv9VuNRvodRM8qpho5DBtjGS3yrlVYYAGVYEj+8wPGLq0viSzg0G6t4hdfZ4pZEtokkDyMLSTasnODlsDGOuO9dJH4jD3S2jWrfa/t8lo0Yf7qqu/zCcdPLKNj1cD3M/h3Xk8Q2VzcLaTWxguZLYxzFd25Dg5wSBz2yelAHFJ4s1o6QrCdyZLvy4bhFRvMOz/AFe7ZtJ34ACqzH7uAQTVTxFrN+3hXU9QTVp7MyW8jxeU52yM1nAyhT1HJZhjphq7HWPFS6Sl/LJFapBassQe6vVt/OmKb/LTcME7SCMkZJ7YJrQk1eU6zJpcFi7SLam4WWRtkbncBsBAJyM8nH584AMDUtbvtLJt7rVobdEkdPtssA2u4iiZI8DuzSOcD5iEwDnk5GoeO7u1vNaiW+tRLbWk7RRTosZWZNuBsyXwRvb5sEryBgZPXab4iW806/1K5jtoLGzMii4inaVXEf8ArGHyLwpBXpyVb2zOfEWnfOFNy0kbMhjSzmeRSFVj8oTP3WXB75AHJoAw4te1GPxlHowu7efaVWaF1UP5fk7jMAHLcyEDlQuOAciqU+q2i+KNZiXWJDrSX8Mdjp41BwHTyYGI8ndtKkmTLbeOeeK686taR2l9fSkJb2YLPLnIKCNX3fkaxb/xpHpUlu+r6bNYWkhWN7iZlHluYmkIx/EFVcMwyATxkAkAHNL49axFtBPe29qTdz+YblwVaM3rxcNLID8qqWIG4Ljoq4BuQeMtTuLlrW3v9KluD5QkhWFi9m73KRGOQeYCWAY5HB3A9qv3Xi7TP7E1S9v9MYyafaLdG2MfmFopULoc7cDO1lPYFDk4wTfsrHTNI8RrDDBevdagryl55pJUjClTtQuSFGWB2r6DsBgAwP8AhPNTjguQ1tbtNaeYAmCDfMl21vsj5+VvkUkfNgyp/wACZc+MdUnivEjurO0a3vrZWcR+Yohe78k/MJPTg7gjAq+FGdw27bXBc6lFGPDUwtkuXX7dmIrGzH5XAzvG/wCU9ON6574hsddgnj1b7b4ZfT5Ypo4pUkML/aZnIKJlGILZdM56b6TAfB4inOpWdqdQ0yEmCAtaT7jcTl0ZiyfNwOOPlbOxs4xmtDwzrsl/aMuovCl55vlrGqhd37tJMKN7hvlbdlWPBHvUN5rukWmn3mrTWDf8S2UW4M0ccD5YKflaUqFXEnUlRjNW9GurGZxbJpv9nzJGtwkTiLO18jcvlsw7EHB9PWi4GNqeu6xD43tYLSBn0qB0t7tgpKl5RkEt0BT9zweolb0BpvgnV77UdXvYrq6eaOLS9NlVGOcPIkhdvqxA/KuzNrE24lFO4gsMDBIxyfXoPyFJDZ28JZo4UjZlCkooUlR0HHYdvSgDzzRb7VU0azvJJ9Ud73SPtLPcTo6tITF80YGSo/eHHsenFWW8V6pdqyW9zpayySkQRI7M8YF2kIEvJJDfNnAGCGA+7k9ybG1MQi8iPywnlhdowF44HoOB+QrM0/wvYabfXF3G0kskzM/7/a20s4c4OMn5gMbicYAGAKQGDP4h1qGRmVbZzFb3oMQUgTSxzRohG45H3/u574z0p1/4k1CbwJqWpW0qQ39vI0QMSEFWDhcFZVAVsHkHK56Ejmurk0qwuAwms4JM7s741b72N3Ud8DNCaZYx2rWqWkK27ElohGoQknJyMY60MDjF8TatZzz2rwXTzveR2sMd8sbSR5heQswtwQyEJwBk5JzgYqS78cvYtBdXNqn2F7Xzi0Zd2Z/JMxRCFK7to4VihIOc9Aewl06znZmmtoZC5UsWQHJHQ/Udj2pg0jTlnSZbG282MBUk8pdygAqADjjgkfQ0roDlbHxZql5PbWSWlp9smuAhLu8aqhiMmcFd2flx0AIIINI/jS6lW2S1trZnndYRJ5kkgWYRmSVCiKWO0bR9S2cbeetg0uytirQWkERVt42RgYbGM/XHH0pkmjadLF5T2Nq0fmGXaYFI3nq2MdTk89eadwOci8TX17qujGCO2j0+6uFikIlLSEtatOFxtxjG3oc9+hxXYAg9Ko/2Npy3aXQsbYXEf3JfJXevG3g4yODj6cVdjjSKNY41CoowFAwAPSpuA8dKWm5pRTTASlpDSjpSVrgJRWNrGvSaVPbwQ6TqGoyTK7gWaxnYFKjJ3uv94dM1Y0/WbXUbC3vIyYlncxiOYbXV1JDIR/eBVgQPQ9aNRmjRUPnDeqllBYZAJ6in+YC23IDAZweuKWtgH0VQv9YsNMktoru7hhmupBFbxO3zysSBhV6t1GcdOpwKuhiRnilbQY40lU73U7exltIp2ZZLuXyYVEbPubBP8IOBgE5OAKiv9atNNmhhufPMswZo44LaSZiFxk4RWIHzD86TTT0A0eKKjhmWeJJFDBWAIDKVPIzyDyPxqSk2Avak6daM80HmnsAo606mA5p9aRYmFFFFWIKKKKAMjw6P+JYla9ZHhw50pK16HuN7hRRRQIKKKKACiiigAooooAKKKKACiiigAooooAKKKKACiiigAooooAKKKKACiiigAooooAKayh1KkAgjBBp1FAGbHoWmQrKkenWarKhR1FumGU9QeORx0py6RYJB5C2FqIMMPKEKhcMQW4xjkgE/StCigCgdJsRJNMtja+dMCJH8lcyA4yCcZIOB19KhTw7pEdpLarplr9nlILxmNSHwQRkY5wQMentWrRQBgv4T0x2u1eANb3EEdv8AZwAqIqM7ArgAhtzsc5znpUsXhfR4ru1uY9OgSa1TZE6jBA5IBx97BJIznBYkckk7NFAGNB4X0e31CC9isUSeBCkZDHCj/dzjIzgHGQMgcVs4oooAq3thb38HlXEQdNyOAezKwZTx6EA/hUR0q2aIxMjFDOLggux+cMHB6/3gDjpx0q/RQBl6rosGrhVuN+wxyQyqrFfMikXDISMEDhTkcgqKoyeC9Hl09LCRb54ElMqltRuC4JXYRvL7tpXgpnb14roqKAMGbwfo1zdvPPZmQPE0RiMr+UqlPLJWPO1W2fJuAB28ZpdP8KaZpyyiOKaYzB1ma6uJJ2kVgoKsXYkjCKAOw+prdooA51PBumpBDEpu0aGTzIpVu5PMT935eA27ONvGOn480s/g7S57SO2Vbq3SOZZ1a3uXjZXWIRA7gc8IAPwFdDRQBinw7a/aobgy3bNDsIV7l2R2RSqs65wzYPJPUgE5IBC2Hh+zstKsrFIy0VpIJlGcbpMlix9fmJbHrWzRQBRu9Mt764sprhCzWU/2iEhsYfYyZ9/lduPemT6PbXLq0qMStwlyCHI+dQAD+QHFaNFAGEvhew8mW3lRp7V1mVbefDIglJLgcZwckYzwDgYHFMn8J2l2Qbq4u5yLdrZPMkB2IWRjwBgnKKckE8V0FFAGPJoEVxc2dxeXE91JZytLCZQgALRtGchVGQVc9aisfC1npkUcdhLPbCIzbShU4ErBmGGB4yox6YrdooAxpLDV3m2HULRrNjhkazbzCnQjeJAuffbj2pmoeF7DU9F/sq480232b7LhXw2z5T19fkWtyigDJi8P2cXiGTW1803ckPksC+UAyMkL2Y7UBPooFRWmiS6TBcR6XcpGbm7lu5TcRGX5pG3MFwy45+tbdFAHNX3hQapb30N1f3CLfIUukt1RY5MpsyA6sVO0AZB7DvWr/Zif2mt9uk8xYDAFyNu0kHPrnI/+tWhRQBiXWhK+gSaXbuyR/ZWt1XcEDZUgZIGVI65XH9KraXoN4i3U2pXDvcztIMpKr7VZI14IjQZzGDwoHJ69a6SigDHudBiuNF1HTPNkEd9CYnbjIBjEeR+C5+tZzeEzf3c95qN08pvLYW9zbEK8SoUw6RlhuVWJbJGCeM9BjqaKAORbwJbyaRq9jLezvJqdqlnJcEKGWJFKooAGONzc45zW1f6W9zcR3cM7w3EMEsUZCqwBcD5sHqRtBweDWpRQBgReHJLeWFIdQdbJPJZ4DGpZ2jAAO/qM7UJGP4T6mpLfw9HBbWkBmdxDePeOSB++kYuxz6AO+4Y/uituikBhXehTOt29rdxxTT3K3P76ASx5EaptZSQSPlzkFTnvjIMGg+G/7Hu0w7NBb23kRFmyXLuZJGI7DJAC9BgjpiukxmjFC0AKKKKYBRRRSABRRRSAbRRRUDFBpKKKGxAaKKKOowNL2pDRmmtwCiilAoSEc7rGhSazrVo7XF/aQ28Ev721ufK3MzIQp2nJ+6TyMfnXI+KfCF3GsVjpGjzXNounTW6SK8LyNLIxZhI07fKCcHeqsxJPTivT6TFDlYDxvxAhi0S+0+50dLjUJkskSfzLd5IG2xjyWBfzM7g5AUEHzPTJrZ0vw5rEPiaI3sN5NNHqM1zJegQLF5bBiuH2mUnDKmztjqAFz6E+nWcl0l09tC1wnCymMF1HoDjIqwFApt3QzN1q0NzaQeXCJJUurdxwMqomQsR+AJ/CqHjOyuL7Roo4LNr2NLqGW5tUIBmiVwWUZIB7HBPOCO9dEVzxQRx3qE2gPPYtDmudZ0i7TRGtrFdXkuVhkjQGGL7LtDFckLmVA2B3IOAa0PGWmpe3Fk0+m6zdxxxyhDpV0YmDkoQGwy9dowSSARzjv2QUDHtQVBo5ru4zN0KK/i0OwTVGDX626C4IbOZNozyOvPetKjvikIqdAF4pMn0o7mlob7AA4OKd2pvQ/WnCtIiYtFJnnFLWggooooAx/Dg/4lMdbArI8Of8giP8a1xQwYUUUUAFFFFABRRRQAUUUUAFFFFABRRRQAUUUUAFFFFABRRRQAUUUUAFFFFABRRRQAUUUUAFFFFABRRRQAUUUUAFFFFABRRRQAUUUUAFFFFABRRRQAUUUUAFFFFABRRRQAUUUUAFFFFABRRRQAUUUUAFFFFABRRRQAUUUUAFFFFABRRRQAUUUUmAUUUUIAo70UUMAPSkFLRSASkpaQ0nsMKKXFJUMAooooe4wo7UUUIApR0pKXpVLQTEoooo0BBRRRS2GFFFFLoAUCkpalAJRRQBzQAUtJRnmjYAzzilpO9OArSDuSwA5paTPNLWgBRRRQBkeHB/xJ4vxrXFZHhz/kDxfjWuKGDCiiigAooooAKKKKACiiigAooooAKKKKACiiigAooooAKKKKACiiigAooooAKKKKACiiigAooooAKKKKACiiigAooooAKKKKACiiigAooooAKKKKACiiigAooooAKKKKACiiigAooooAKKKKACiiigAooooAKKKKACiiigAooooAKKKKACiiigAooooAKKKKAA0lLSYqWAmKKWjFSwEFHelAoPWhrQBMUYp1JTaQCUopMU6kkA2inYoxRYY2loxS4p2ENpD6UpoAqWlcdwoxRRRYAoooqAEpM80tJjLVAxDkH2pR0o70op21AAeaWiitIiHUUUVsIKKKKAMnw4P+JLB9DWsKyvDv8AyBLf6GtUUMGFFFFABRRRQAUUUUAFFFFABRRRQAUUUUAFFFFACDPcYpaKKACiiigAooooAKKKKACiiigAooooAKKKKACiiigAooooAKKKKACiiigAooooAKKKKACiiigAooooAKKKKACiiigAooooAKKKKACiiigAooooAKKKKACiiigAooooAKKKKACiiigAooooAKKKKACiiigAoooosAlJilpRUAApKWimAUnFB4pKGAvFLSYpaACikpRQAUUUUANop1IetJoBKKXFFTYY2looqRiUUZ5xSd8VHUB1JR3o71bAKUdaaPvGnAc1URMdRRRWogooooAyvDv/ACA7f6GtUVleHR/xI7b/AHa1aGDCiiigAooooAKKKKACiiigAooooAKKKKACiiigAooooAKKKKACiiigAooooAKKKKACiiigAooooAKKKKACiiigAooooAKKKKACiiigAooooAKKKKACkGe9LRQAUUUUAFFFFABRRRQAUUUUAFFFFABRRRQAUUUUAFFFFABRRRQAUUUUAFFFFABRRRSAKKKKYBRRRSYBRQaQUgDHNLRSE0ALSUdqQUALRmjFGKQBmlpKXtTQDe9OoxR0oWgCGjBozRSAADQaM0UXuAneloIpKAA0ClPSkqJXuNCUdTS0g9am1hi0nejNKKb1AKUUlKBWidtBMWiiirEFFFFAGZoAxotrj+7WnWboP/IDsz6xg1pUPcAooooAKKKKACiiigAooooAKKKKACiiigAooooAKKKKACiiigAooooAKKKKACiiigAooooAKKKKACiiigAooooAKKKKACiiigAooooAKKKKACiiigAooooAKKKKACiiigAooooATIziloxRQAUUUUAFFFFABRRRQAUUUUAFFFFABRRRQAUUUUAFFFFIAooopgFIetLRSYCDtS0UUgCkpaKbQCdqSnU0ipdwFyKOtJSimAhpRQRRQtwDvQaU0mKOoCCloAxQRSsACg0UhoABQaB1pTR0ATNFFFZ31GNoFLihRU7sYUd6QZzg0uKp9wFowfWilFXDUTFooorQQUUUUAZfh1t3h7Tz/wBMFH6VqVwnhvxppyaPbW7LM7RLsZ4wrLwT3B9q3F8YaYc589frET/Kk2kOzN+iuePjLSwMgXB+kRqNvG+mqcCC8bjORGP8aOZBZnS0VzB8c6WOsV1/37H+NJ/wnemdoLw/SNf/AIqi6CzOoorlv+E803IH2W8/74T/AOKpP+E7sd+37Bf4xndtjx/6Hmi6CzOqorl/+E60/P8Ax6Xv12p/8VSf8J1YYz9jvfptT/4qi6CzOporlv8AhO7DnFlff98x/wDxdH/Cd2BGfsN9/wB8p/8AF0XQWZ1NFcsfHVlx/wAS+/5/2Y//AIugeObIj/jwvvyj/wDi6OZBZnU0Vy6+OLQ/8w3UB9RF/wDF04eNLUgf8S+9yfUxD/2pRzILM6aiubHjG3b7un3f4vCP/alPHiuJullN7/vYf/i6LoLM6GiuePipO1jKef8AntD/APF0v/CUKfu2Ex/7axf/ABdF0FmdBRWB/wAJNx/yD5vwliP/ALNTW8Tvzs0udvrLGP5MaLoLM6GiudXxNOxx/ZUn4TLmph4iY4xptwf+Bx//ABVFwsblFYi6/K3/ADDZh/20T/Gj+3Zz002Q/SVP8aLhY26Kxf7cnx/yDZf+/qf40DW7ntpcp/7bJ/jRcLG1RWJ/bd2eBpTn/tun+NKNYvun9kSE/wDXeP8AxouFjaorGGr3x/5hLDn/AJ+Y/wDGnf2nqB6aV+dylFwsa9FZK3+pFv8AkEnb6/aEp/27Uf8AoEt+M6UwsadFZv2zUv8AoF49vPWgXupd9KP/AH/WgRpUVmG+1Af8wvH1uFFIb7UMf8gz87haVwsalFZJ1DUgf+QYn0+0rn+VIdR1LtpaDPTN0v8AhRcdjXorJ/tDUcY/s+HP/X0P/iaX7dqn/QPtcf8AX3/9hTCxq0Vm/a9TPSwtj/29n/4ik+1ar/0D7YfW6P8A8RRcVjTorL+2arzjTrYnti7/APsKT7brH/QKg/C7/wDsKLjsatFZP23WP+gTCP8At7H/AMTQb3WAONIiP0ux/wDE0XCxrUVkfbtaI/5A0I/7fB/8TQL3Wuh0mAcf8/n/ANhSuKxr0Vk/a9Zxzptt/wCBZH/slH2vWCf+QZb/APgX/wDYU7jsa1FZBvdZ7aTD/wCBY/8Aiab9u1v/AKA8X/gUP8KVwsbNFY327W+2kQ/+BQ/wpRea2eumW4/7eP8A61F0FjYorIF1rfH/ABL7f/v/AP8A1qDc62f+YfbD/t4P/wATRcLGvRWP9o13/nxtf+/5/wAKUXOt/wDQPtf/AAIP+FFwsa9FZH2jXP8Anwtf+/5/wo+0a5/z4Wv/AH+P+FFxGvRWR9o1z/nxtf8Av8f8KQ3Guj/lxtT/ANtj/hRcDYorENzr+eNOtcf9d/8A61NN14hBz/Z1sfbz6LjsbtFYYu/EB4OnWgP/AF3P+FP+067jmzswf+ux/wAKLhY2aKxftOvf9A61/wC/5/wo+06/n/kHWmP+u5/wouFjaorDNz4ix/yDrPP/AF3P+FAuvEX/AEDLQ/8Abwf8KLhY3KKxBdeIe+m2n/gQf8KQ3XiEH/kG2f8A4EH/AOJpNhY3KKw/tXiD/oHWf/gQf/iaBceISf8AjxsgP+uzH+lK4WNzIpO9Ywn1/P8Ax52Pt++b/Cjzdf4Jt7Ae3mOf6UXCxtUhrH87XO8Nj+DSf/E0faNa5/c2X5yf/E0OWgWNiisfz9bI+5Yj8JP8KPN1w9Fsf++ZP8KVwsbA60uaxhJrhP8Ay4f98SU4PrQ6myPuIpP5Zp3Cxr0hrIL6z2ez/GCT/Gk8zWs/fssf9cZP8aOYLGuOtOzWKZNc7NYn/thL/jTDL4g7HTz/ANsZf8aVwsbmaOtYXm+Ij2078Y5aTzfEnQLpv/fElLm8h8pu4orC8zxN2TTPyko3+JDyf7NHsUko5uyDlN2isQHxLj/WaXn/AK5S/wCNBPiMdZNM/wC/Mv8AjQBtdqBWE3/CS4z5ulgY7wS//FU1m8SqoPm6Z9BbzH/2ap6hY3+9LXN+f4k/566dn1+xT/8AxVH2nxEq48/Tt3/XjP8A/FVTHY6QdadXM/a/EGeLjTvf/Q5//iqPtPiPdj7RpmT2NnOD/wChVexLR0pYA4zzS1nWCagwD380DN2EETIP/HiSa0aaEFFFJmmB4Z4H/wCQY/8AvH+ZrppOgoorCRrHcib+tMNFFSURHr+NB6iiigaFoX7p+tFFAMkHQU7vRRQIctP7UUUDFXrUyUUUgJkqdeh+goopgWV6VZTqtFFNEMuxdRVhetFFMksL1FS0UVS3Ex3an9qKKtCF70d6KKYBRRRQAdqQd6KKAFooopANbqKcOlFFNAL2pveiimIO9FFFSAClPQ0UUDI27VEOv40UUMCPvSN1ooqWMV/9T+FRRfeFFFIENk+9TD9yiigGPi+4al/hFFFAIilp8H3B9aKKBky96Q0UUhMB2pw70UUEiNUB60UUDQg60NRRTW4yI0DpRRTEVm6ig9BRRQgG9xR2P1oopslDG6UR/eP0NFFMotQf8fkf/XOP+Yq9H92L/dT+lFFAixD0P1/oKlooqkIXtSDvRRQAtFFFACHpQKKKACloooGFB7UUUAIaKKKBC9qKKKACjvRRQAneloooGIKXtRRQAHpSUUUCD/CloooAKB1oooAT1rhfHn/H5Zf9c3/mtFFDA5AdaXvRRSQxsv8AqmrEb7x+tFF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84324" name="AutoShape 4" descr="data:image/jpeg;base64,/9j/4AAQSkZJRgABAQEAZABkAAD/2wBDAAgGBgcGBQgHBwcJCQgKDBQNDAsLDBkSEw8UHRofHh0aHBwgJC4nICIsIxwcKDcpLDAxNDQ0Hyc5PTgyPC4zNDL/2wBDAQkJCQwLDBgNDRgyIRwhMjIyMjIyMjIyMjIyMjIyMjIyMjIyMjIyMjIyMjIyMjIyMjIyMjIyMjIyMjIyMjIyMjL/wAARCARxAz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nNE8Frqy+Ywc5z0rpI/hRHIBhX/X/ABrpPASKLUcD/JNelWyLt6Co17ladjxkfCKM87X/AFpw+EMf91vyr24KMdBRgelGvcenY8TX4QxejflTh8IIv7rf9817XRRbzDTseLj4Qw5+435U4fCGHP3G/KvZh1pcCi3cL9jxv/hUFt/zzP5VIvwhth/yyP5V7CKcBmiyFzHkA+EVp3gz+FTL8JbEDm3B/CvWdopGGKfKHMeaaV8LNOg1KGaWBTHGwYj1xXpijaoAGAO1IoGKdTQm7hRRRTEFFFFABRRRQAUUUUAFFFFABRRRQAUUUUAFFFFABRRRQAUUUUAFFFFABRRRQAUUUUAFFFFABRRRQAUUUhzjjGfegBaKKKACiiigAooooAKKKKACiiigAooooAKKKKACiiigAooooAKKKKACiiigAooooAKKKKACiiigAooooAKKKKACiiigAooooAKKKKACiiigAooooAKKKKACiiigAooooATNFGOaQ1IC5ozSUUrsBc0hooo1AKUUYpapAFFFFMDyjwGuLUH3/qa9Itvu15t4E/49B/nua9ItjxUlFsdKKB0ooAKKKKAFHWlpB1paAFpR0pKM07EjqaOTSk0AUwFooooAKKKKACiiigAooooAKKKKACiiigAooooAKKKKACiiigAooooAKKKKACiiigAooooAKKKKACiiigAooooAKKKKACiiigAooooAKKKKACiiigAooooAKKKKACiiigAooooAKKKKACiiigAooooAKKKKACiiigAooooAKKKKACiiigAooooAKKKKACiiigAooooAKKKKACiiikAUUUh7UALRRRRcBDSU49KbUtDClFJQMilcBcUUZzRTELnnFFJjnNLVgFFFFAHk/gT/AI9fx/qa9HtuleceBP8Aj0GK9HtulSUWx2paRaWgAopM0ooAUdaWkHWl70wClopCe3rTJADc3sKfSAYFLQAUUUUAFFFFABRRRQAUUUUAFFFFABRRRQAUUUUAFFFFABRRRQAUUUUAFFFFABRRRQAUUUUAFFFFABRRRQAUUUUAFFFFABRRRQAUUUUAFFFFABRRRQAUUUUAFFFFABRRRQAUUUUAFFFFABRRRQAUUUUAFFFFABRRRSAKKKKYBRRRQAUUUUAFFFFABRRRQAUUUUgCkNLRTAKKKKEAUGiipAKKKKACjNFNNDAXNJRRUvYYUUUUooAoooqhDh0oooqwCiiigDyjwKwNtxnGe/1Nei233a848B/8eo+v9TXo9twKkotr0p1IvSloAKKTNA6UAOHWlptLupoB2cUi8nNMJycVKuAMUyRaKTPuKUHIoAKKKTI9aAFopM+4paACijNGaACikzS5oAKKiS4ied4VkQyJgsgYEjPTI7VLQAUUZFFABRRSE0ALRRmkJoAWiiigAooooAKKKKACiiigAooooAKKKKACiiigAooooAKKKKACiiigAooooAKKKKACiiigAooooAKKKKACiiigAooooAKKKKACiiigAooooAKKKKACiiigAoo5ooAKKKKACiiigAooooAKKKKLAFFFFABRRRQAUUUUAFFFFKwBRRRRYApMUtFIBMUEZpaQmgBMUUE0UlYAopcUUWsAuaKb/EKdVIAooopgeSeA/wDj2/H+pr0i26CvNvAI/wBG/E/zNelWwwBUlFsdKKQHiloAKKKKAHZpjHApRWdreqRaNpNxfzfMsS8IDguTwFHuSQKaEZfjL7VD4V1jUIJ3jFtp11IgjJDGTy2CnIPQc/UkHI215W1kz/D6XX38Q38GombyooPtWxJDvGAq/e3YyeD29Bx6h4klkn+EeqzTEGWbRZWYgcFmhP8AU15Rb+D4bn4cHxLa5GoWk5eXjcrxKRkbegxnd0OcHNMRs+Jdb1W4+Evhi+muZUupdRMTyqxVpEVJwCx4zkKpPqea7zUZ5YvhDJOJHEo0YNvDfNnyuufWuG8X38/in4S6RqUMSl7C9Q3wjXCx7Y5I2bA6Ll1PHQH2q9f+P9Al+Fx05LljevYLZ+QYmyHChGycYAHJznntk8UwItK8XXHh74SpfGYy6hdXklvamUF/myevPOFRj+A9aseHvh5c6zpEOq65r+qG7vR56rbXGNqMNwDb1JzycgYA6DgZrHuPDGoXnwV06aGIieC5e+MITJeFi4GB64ZX9wKnXxN4O8UeDrG31y7ntLrTYFQIgc7yFADKVU7gducdetIDq9V0u68LfCzUrU6pc3dzEjOLl3YNy4IAySRgYHX1NcD4XttN1TRIL3VviL/Z148kga0kvkRkCuyrkM2eQAfxrT8PH/ixOr89ZHA74OUH8xXO+F7f4aS6BCfElxcjVC8nnLH9qCbd7bB8g2/c29KAOm+Ld3f2mpaBZafeXW6SBo8QSsGlJKqMYPU9j61d1DxlJrvwbuNSjlkhvI3hgmkVgD5gdNzDB6Ec/ifSoPiBJFN488ECJi0RmgdDyCVaePHXnpXNeO9DuPCWq6tBaxsNK1lFaMhidjpIrkcehzgEdHwDkUAb/wAQtTvrH4d+EpILueO4kjjMjpIQWxBk5IOTzzU3hnSdJOp6ZMPiTHeXQdJPsKXiFpG4OzbvJPcYxVH4lAr8PPB6YJPkoAP+2Iqz4Wh+F8er6ZJY3N02rh4xGrC62+ceO42HknrxQB6Fpfh65stV+2zXO4gFSIycOBkAkHnJBy3JyQDwBg8Z8bNRu7G20dbS7ktnkMxJWXYDjZ1OR0znk8c16uOleRfG5RLJoEOAGkM6hmGQMmIdO/X1H1FAF/4i+NdGm8Iyw6N4hsJ7ySWMKtneo0gGckgK2eg/Wsrx/qF3Z/CTwxPFd3Eczi3MkiSsHYfZnJy2cnnB/Cq3xE8CeHfDXhyO7022uEuZLlIVZ7hmCggk8E+imk+JUgh+DvhdWPISE4zyQLV84z9aYFnxVf33hvxF4Y12W7uH0+a2iE0CStu3KAJDt6NlXBAxyVPqK3vidrt3HpmnaTpLM15qco2eU+GKKV4DdiWKDJ4xnip/Gehrq3wyjZYGnubO2iuIQnLAqo3YH8WVLDHf64rifAv2rxd41sLy6JNto1lEhLHduKAheexLFnz/ALOOeyA9n022ex0q0tHkaaSCFI2cnJchQM8+uK4L4jSeLZftsOmEW2iwWDXU11G+1iU3F03A7gSAMAY75bBIFvxT4H1/Xdca903xZd6XAUVfs8TTBQQOT8kyjn/drQ1XTrjSfhTqtndXsl7cwaRcK9zJndIfLbk5JP6mgCv8Krme78H+bcTyTP8AaXG6Rix6DjJruK4L4RLjwUfe7l/pXe0PcAooooAKKKKACiiigAooooAKKKKACiiigAooooAKKKKACiiigAooooAKKKKACkxzmlooAKKKKACiiigAooooAKKKKACiiigAooooAKKKKACiiigAooooAKKKKACiiigAooooAKKKKACiiigAooooAKKKKACiiigAooooAKKKKQBRRRQAUUUmcUgE706m06iICGjFBpRyKLAJS0UU0AUUUUwPI/AGfs/4n+Zr0q36V5r4AObb8T/M16VbDgVJRaUcUtA6UuKAEpRRilpgISMVBcadaajB5V9aQXUOQ3lzxh1yO+DmpwNxwPxqYcCmSV5rK3nsXspLeKS2dPLaFkBQpjBUjpjHGKhttI0+zsGsbawtYbR926COJVjbd97KgY55zxV6igChZaNp+m2rWun2FraW7klooIVRWJ4JIAAJwBVKPwf4cgnE8WgaWsoOQwtEBBznI465FblFACY4xWHP4M8NXVy9xPoGmyTOxZ3a2QlieSTxya3aKAKJ0jT/AOzv7O+w2xsdu37N5S+XjOcbemM1nDwR4VBz/wAIzo2Qcg/YYs/+g1v0UAZtxoelXM1tcXWm2U0trjyJJIFJiwQRtJHy4IB49Kox3HhfxhCUV9L1mG3cZUhJ1RuQD3wTg/lWhrtk+o6Df2UaqzzwPGFY4DZGME+h6Vz99L4kntNb/shGgcadE2niZE+S5/eeYnPBHEXXIyx5x0ANy80bSL+CGC/02zuoYTiKOa3V1j442qRxwAOKqx+E/C9rKlxDoOkwyxMHSVLONSh7EEDisTSNA1Gx8M/2ebic7r6OT90ZYikRKGRQzyu/98klu5wOlPuNGvW0Sx0t472TThfSx3KJdOJja5k8v94G3kA+XnB3EYHIyCAdoGHHNUdQ0rTNUeKS/sLS6aDJia4gV/LJIyRkcdB09K5610a6lm8N3OqLLNcWcUwMiSMDGzhdoYKRuO0YJOeefeorea/Q6/D5sgttOjmSKczBjI0i+bgnOQYwUUZ9e/WgDotWstJvLIjV7W2ubaJvM23MQkVSMjOCD6nn3pLvRdGvrSG0vdOsri2hA8qGaBWWPAwNoIwOK43Q7LXBod99ma++zz21nLaia5ZpvNI3TnczFgDwPvY4OOOTsapo15c+IG1BTen7PLZ/Zgl0yR48wiYmMEKfkPO4E46Y4wAdWgjVREgChQAFAxgfSsWSTwz4PhDSPpWjR3DYBOy3WRh+WSKwdRM8HjrSdk155txqJRwJz5f2dbV22FAQPvnOcemTyuet1CF5YEEaF2E0TYBxwJFJ/TNAE9re2t9ax3NpPHPBIodJIm3KwPOQR1ouoYLy3lt7iNZIJUMckbjhlIwQQexBrk9a07WL7xnp88DyRWNoI5BJ8zK7FyJECoy7W2fxSB1w3yhSDuvR6W7eJdUaUTPa3tuFMizyoIcKq7AN23J5bcgUjkHPWgDa07T7HTbcW+n2kFrBksI4Iwi5PfAGKuVjeF7BdL8N6fYhJUaGEJIsjsxD4y3LckZJrZoAKKKKACiiigAooooAKKKKACiiigAooooAKKKKACiiigAooooAKKKKACiiigAooooAKKKKAEyM4paZ5S+YH53AEDn1xn+Qp9ABRRRQAUUUUAFFFFABRRRQAUUUUAFFFFABRRRQAUUU1EVAQoxk5PNADqKKKACiiigAooooAKKKKACiiigAooooAKKKKACiiigAooooAKKKKTAKQilopANFOpvU0tCQAaB0opaFuAUUUVQBRRRQB5J8P8fZ/wAT/M16VbdBXmvgAZt/xP8AM16Xaj5RUlFkUpBpKdQAUh6UtNGWYCqEx6Lhc9zXB6zq3ibWfFtzoHh67g02KxjV7q+liEvLAEKAQR0PQ4zg8jGD35OFzXmDXD+BfH2rXtxp15Jo+rNE7XUSGURMDklvQAu5x1xjANAja8P3ni/T/EDaRr0bajaNHvj1SGFUUNz8rYx6enUjk9tK28aaRdaFf6zHJMbOxlMU5MJDBgFOAOp+8ORXnXhSKX/hYemS6fY6xb6OwmWJr3efM2owLEnsSVxn1HfOM+21CXS/BviTw3caXqJ1Oe785US1Yr5ZVAWJAOAoj699y4zk4APQtR8UNPqHhebT9TNvY6k7ExtbFmnXKADO0lOp646jnineIviFo2kXNxpi3Mj36xPuaKIulu+Pl3nGBliq9+WAOM1yYt7gQ/DRTazYiRmk/dH5DmE/N6d+voar2d1FoH/CX6NqWjTNqWozytbbYi5ulfIUDCnCjJfP+23GRggHXaB42htvh9ba54lv1R3eZTI0YUybXYABV9hj8K0fD/jjSPFmmXM2kXDi5hjLSQSpiSM9sjkH8CRXmZsNQj8AeEr4W+oG3sri6e5jtoA0qBpyVcI4KnAU43Aj5ueK3dJjg1PxFqusadc6/fCLTpEN9cpFHBOxXAj2LEhJB5yMcpz2yAdd8P8AWL7X/B1nqN9N5tzI0qu+1VB2uyjgcdhUg1af/hYLaV/aUfkix877H5DbgdwG8vt247YznnpXnvgv4i2nhrwtaaTc6Frss8LSl3gtkKfNIzDG5wehHaum02X7f8WVv1gnjjn0EOBIuCNzxkA9s9eMnpQBdn+K/g+C4ghOqMXlJGBbyfKOeSNuQOD+XpWnr/jXQPDmnQ32pX6JDcJviCAs0i4ByAB05HPTketeb2lmYvgvrZW2JuJL0MymIk58yMA4xngD9KZqlrcaV4k8Pazetd6fp50qC3/tGKFH+zvsb5Sro4XBPXAOHOD94UAenWPjbw3qWjz6pbarA1pb7fPZgVMe44G5SMjJ4HHPbNUtD+JHhPxBfixsNVRrl2KpHJG8Zfr03AA9Dx14PHFedRWNrqWi+IdQi0nXL+1mkj/fERQG42s2JY0ji7HnDKQcnIznB4Xubp/Eei2+nap/wkFtFIUkN1phEtiin7hlIJ3DcSDux8mMDIBAOn1DWPE9r41v9Jj1u38i3sG1Uf6CvMXmECH73XA+/wD+O1zNp4+8QyactqkUEbROk8rpbqqSQTPCqBVwAWLTPk8D5etezvp1lJcNcvawtcPF5LSmMbimc7SccjPaq/8Awj2jBQo0qxChVXH2dMYU5UdOgPI9DQBoBVWMKqhVAwAOMCvKdC1vx14nutTGn6lp8MdpOYgJofdsdFOeAK9XPSvHPA/hC01yXXJNQ+3QMt0QhikaLOSST70Ab/hPxks1jq99r8MUUumSrFPqEFs2yZSSoAxkswI5AGMMpwM4HXS+J9Hij0t3uyF1QqLPELnzN2MdB8v3h97HWvMNJtbhfhR4l0yKKVpLa8by4xHmQpmNsnHLdG59BgcACo49ctNcn8B22mebPFp7QxXUghfbHIPLGzcRgsNpzj0z3oA6/RvFF3J448RWGoXcK6bpyGRXYKgiUBSSzegB6n0rT074h+E9V1T+zbPV45LvfsCGKRQW/uhmUAk9hnmvNpdO1HVNa8fwwW0sk8vES+WR5gEykgZ6/KuPf8cVnWeNeOgWNvqGqXF5BMm6zWwgiNgFP3mdQPlyCepJ4JGRwAesaj8SPCGlagbG81qFLlWKFUjeQBgcFSVUgEHgjOR3xXR291Be2sdzbSrLBKodJEOQwPIIrwbVpoND8Qa61tfzaRLPu36Xf2onjv8AJZsRsRgZYqOQfvfeIzj1vwD9qPgrTze6db6fOd5NvbwiJAN7bW2D7pYYYj1Y8DoADI1nxrqVn4k0/S7fSJYYZ75bZrq7i+SVSygmPDDnk8n8q1tbfxZDdPNpVxoUWnJEGY3ySl1IzuJKsBjGMfjWX46jY674UZVbampIWIGeNy0vxR1Oe18K/YLWJ5LjU5ltFKjIQHliw7g424/2qAJPh/4j13xLHeXepR2QsUfyrWa2jdfOKkhz8zH5emOB1I6g07xd4ov7HXdL8PaK1p/aeoBmzcqzLEoBIJC4zna+P93pWrM9l4M8JiSK3nktbCFVEcW0yPyBnkgEknJJI7muA8S3UVr8RPC/je5ZoNIkslVndSTCdkuN+3IB/fj/AL5P4gHXeCfE97rc2qabqkUCalpc5imNuCI3G5lVhnpyjcZPY8ZwOvrzj4bpLfa94l18RMtnf3O22ZkK+YqtId2D2wy8+pI7HHo9ABRRRQAUUUUAFFFFABRRRQAUUUUAFFFFABRRRQAUUUUAFFFFABRRRQAUUUUAFFFFABRRRQAUUUUAFFFFABRRRQAUUUUAFFFFABRRRQAUUUUAFFFFABRRRQAUUUUgCiiimAUUUUAFFFFABRRRQAUUUUAFFFFABRRRQA3PPNLkUY5oxQAtFFFJAFFFFMAooooA8l+H/wDx7/8AAj/M16Xb9K80+H4P2c/7x/ma9Lt/u1JRYp1IBxS0AITgU9Fwv1pijc/sKmqiRDgDnpXL618Q/Cfh6/ksdW1QW1xHjcrW8pAyARyFIPBHeuoPSvJtQvtRsvirrTad4eOtubeIPD58cWwbI/my/X0/GgDt7Hxx4Z1LTLzUbXVI5LazhNxOfLcMkYGd+wjcRgHBA5xxWf8A8LS8GBtv9qyA+9lOP/ZK88ikE6fEG/urcabf/wBlyh9LVB+6BTAbeOCSU9OSSec1N4N07xfceFbabR9O8J3NgZJhHJqEEjzkiVw2SCBgMGA9gKAPSNV+IPhbR7C2u73VI0S6hWeFAjF3jb7rFcZUHsWx0I7VLpfjbw5rGk3Wp2OoLJbWkRmnxEwaNACSduMkYB6A5xxXH+INI1aHxTHqfh6bRLrVrWwjV9Ln2l4wCfmQEjC84GSuBnnmsmXUrVpPE8eo6DLpOvT6HceaRcs8chEYJwudqnHORngHk0AejzeNvDcGgQ63LqSR6fMWEUrRuC5UkHCkbuoPbtUWheO/DHiMSHTNSSV4lZ2VkZCFHUgMBnGRnGeorzaDTJ9R8BeFZ7C9sl1W1kumtrK7lVRdHzzwAT8xBUAducZANaljqFxP4y0Obxd4S+wazl47e6t59qNhSvKKWVh8wXljjfQB04+LPgh13LrDMM44s5+v/fFbVl4s0O/0CbXLa936bAGMkxiddu0ZPykBvTtz2rgvFenWMXxX8LW0dlbpDIvzxLEoVuX6jGD0q18WNQTRfDNpo9jDbWyajPtkYjYiIuCx46HcUyQDxnigDu9E17S/EVibzSrjz7cOULeWyYYYJGGAPcfnVfTPFWh6zqN1p9heebdWmfOjaJ024OCQWABGe4z29RXnvw51DTdO8aapoelXTz6ZcxC4tmk3Z8xVG8DIB53Hr2jArmdPW/0nVtV8W2cUs66fqrwzQpJtDRNu3Z9eSvGOpB/hyAD2ay8WaDqEmqJb36Z0osL1pEaNYcFwSWYAEAxvyCR8tZafE/wXJe/Y/wC2ollzg74ZFUe5YqFA984rxgahJLYeO7izY+VfajCRgcvG091Io+h+Xj3xXsVx4f8ADY8BQW98ltBp8VvG5uiqqU4B37iOpOMk9cnPWgDc1LxdoOj3a2moanDbztEsoRgclCSAeB3Kn8qdpninRNZuXttO1CO4mRd7KoPAyB3HuK8f8Vrcr8QtAj8M28GtSro0AtI7wiRJ0/0j5mLMoJ25OcjkfhXc+Bh4p+3XZ8Q+FdK0ePygI5bJIwZG3D5Ttkc4+uKAOo13xPo/huOF9WuzbrNny/3TvuxjP3QfUVR0vx74X1m7W0stUVp3O1UkhkjLH0G9Rn/649RXLfFiRo9S8JlLcXMgv8pbcDzmDR4TnjnpyO9Y2pSPqPjXwvbX3huLw6FuvMjdSHacqyYXKKMDOBznG8HjHIB6Hc+OPDNvcT2sur26XELmORCGyrA8g8U+HxhoJ0ifUm1CL7LBKI5JFDNtJIC9BnJyO3evIYRr0vjvxQ2ieG9P1pvtsgdLtUIiw2ARvdRzg9K6HXBq8fwn1T+29BsdFvHvYlWC0VAroHjIY7GYZzu754oA7qy8deF9Qu4rW21SNppSFjV43TcT0ALKASfSp9c8XeH/AA6wGrajHbPt37CrM23JAbaoJxw3PsfSvKdV0fV/Fuh6Rplj4Y/soxbN+okhQybNpYkBTjkP1J+UV1Gj2VtqfxZ8Ry6hbxyPbRQxW8cyB8gqu5h2yNq+48w+pyAdlovijQ/EKM+lX8VxsUMygFWVT0JVgCAexxzVFviH4URiraxECDz+7f8A+J6e9cXqDf2P8c9It9Jt44obuAC4jhUIG3LKWzjjpHG31FY/g+5ks9Dv5B4OXWIzdOz3DFDtwiZXBUnAxnA9aAPVZfGPh2GxgvZNTg+zT7vKkAJDbfvdB2yKit/HPhi6uo7aDVoHmkdY0QK2SzNtUdO5rnPhhpWn3fglPtKWt6HneQq8GRESqjaNw9ADkdcjk9ag+E+lWU2gXdxPZwSTJqLeXI8YLJhI8bSeRgigD03gik2j0paKAEAA6CloooAKKKKACiiigAooooAKKKKACiiigAooooAKKKKACiiigAooooAKKKKACiiigAooooAKKKKACiiigAooooAKKKKACiiigAooooAKKKKACiiigAooooAKKKKACiiigAooooAKKKKACiiigAooooAKKKKACiiigAooooAKQ0tFABRRRQAneloooAKKKKAPJfh6T9nOf7x/ma9Mt/u15n8PebY/U/zNemW/3akosZFIT6UuOKFGWz2FMCRF2rTqKKZIHkVhW3hqG08T32upPM093EsbRsV2LgKOMAH+EdTW4TgZrkZviFYQXpRrG+bT1ufsj6mEX7Ok2cbT827G75c7cZ9uaAC68A2tze67dfbbhG1i2aCVQFIjyFGV4zn5c8561i2/wmeyhWGz8X69bRISVjin2KpPJIAwOpNdxFrenTapLpkV9ayX8SB5LZJVMiKcYJXOQOR+Y9s0/wDhMfDvlPL/AG9pZRArM32yPChvu5O7v29aAMO/+HSXZ067t9Xv7XVrKBbc3yyFnnRRj5xkcn1BGc4ORjBafDeGKDU2u9VvL2/1C1ktXu5mBKI4wdoOT6dSRwMYrpZvEOk214tnPqljHdMyqsDzorsWztAUnPODj1xxVaPxXpx1PWbKdjbDSFia4uJ2VIsSKSMNu7Ywcgc0AYMvwys5/Dem6U1/dx3GmvJJbX0JCSKXfeenbOOmD8o5qTS/h+9trltq+q61e6rc23+oEp2pHkEE4yfX16jPPbpLvXbO10G41lZFuLOG2a63QOreYgUt8pzg5AOOce9YEvxDhDW4tfD+t3xmsor3/RYY22I4yAQZB8wHUDPsTQBb1TwfHqni3SvEDXbxyaeMLCFBD9ep/wCBGo9S8EQ6t4zs/EF3dyOlrH5a2ZUGNuH5Ofd8/wDAR6Vvadqlrq2n29/ZSiW2uIxJG4B5H+e1ZeqeMdO0i9ktrlLgpbxrLd3Ece6O1Rs7WkOc4JUj5Q2OpwOaAKuoeCLS68R6XrVnINPmsWO5LeJQJlz90+nG4f8AAjUmj+D4NKtdUtZZBeW+o3DzSRSxrtXcMEY7jgdf8auDxPZHU2swsxQP5IugmYTMM5i3f3xjnIxk4zuyAaV4mtdXnEMcFzA7q0sH2iEqJ4gVHmIeQQdw4OGGRkCgDn9D+GGm6RZazYzXEl5a6mkcbo6hfLCFipU/3stnPqAaor8KXZbezuvEepXOkwSB0smYrjGcAsG6fRRjtjqO0s/EWl39ldXtveRPa2ryRzTAnapT7/PcD1HFRJ4o0uTTYtSjllksZIvOFwtvIUEfPzE7eBx3xQBgeIfhyut6/Bq9trF3pc0NqlrH9l+Uqql8YYEEcORx2q54a8HX2ganJd3PibVNUjeEx+TeTO6qcg7gGYjPGPxNdNa3cd5bxXEJJikUMpKlSQRnoeR+NT0Ac94h8LR+INR0e8e6eE6ZcrcKqqCHIZWwc9PuCk1/wtHruraPqD3Dwy6ZMZUVQCHBZSQf++Bz2roqKAPOrj4WytrWoalZeJtRsHvZ3mkFszR/eYnGVYZAz3q2/wAO57jw7daReeI9RvBPKkomuWMjR7ew3MeK7qigCvZWosrC3tVJZYY1jBPcKAM/pXJ+I/AP9ra0Na0zVbnSdSMYjeWEZDqOORkHOMDrjgccV2lFAHJeGfBCaDfzand6hc6lqc67HuZz244AJJ7DgnoOKu+FvDCeF9Nmsorl7gSTtNvdcYyAMe/SugooA5zwj4UXwnor6bDdGdWlMm90x1AGOvt+tS+FfDY8MabLZLcm4WS4abcUC4yAMdfb9a3qKACiiigAooooAKKKKACiiigAooooAKKKKACiiigAooooAKKKKACiiigAooooAKKKKACiiigAooooAKKKKACiiigAooooAKKKKACiiigAooooAKKKKACiiigAooooAKKKKACiiigAooooAKKKKACiiigAooooAKKKKACiiikAUUUUwCiiikgCiijFGoBRSZ4paYBRRRQB5N8Pf+Pb8T/M16ZB0FeafD3/AI9T/vH+Zr0yD7tSUSE/nUyrtXFMRctntUtNCYUUUUxCMMqa8mvPCPiD+35rix0tLG+kuxMNVsb8x2xTcCd9uSSzkDDDG1mJJPJz6y3CmvOF+IGrwQvqNxpllJpa6rLpwWK4YXDFXZQQrDaxwOm716YoApp4b8SS+LLO4n0qGK2ttXe5M8DQIjxt0YKoDk4PzFjkmmaV4H1G10PTbefSLf7TFot7BKcxlhcyMpjyQeeN4B6DJ55rsl8caHJey2q3Erskjwq6W8jJLIud0aMFIZxjoMk9s4NUdG8dQ6nYaZfTrBZRXVvczyxyNIxQQlQSrbApXBySce2eTQBwMWi6ncX99oKaNBeXv9iafaymaZEWzbZgsxydwypztyfkGAc1q6t4K8RSareXdvAZoorqylCiWIPdrFbGNtu8Mu5XJOJAAeT1wa7QeNfDcdtc6g935EcSo08k1tJGwRmAR8MoYplgN3QZ6iq+ofEHSrXy1hWeaf7ZFazW7W00csW/kMUKFuQCVBA3YOCTxQBn2PhvVIvhn4g0/wCyTR6hqEN48VrLcxOVeRCFXKKka5ODgcAnrVLTrPxR4evLGe28NvfEaPa2sg+2QxiORFAYElieD3AI4712Gua8dHudKhFusv2+5Fvkybdme44Ofpx9a53TPiBe3lvpN/c6HFDpmo3bWazxXhkaFw7IC6mNQAWUgHPcZoAs6B4duNHk8P282lR3Ulrbz+bqImA+zu53MioeWDEkZ7Baj8ZaXq2rtJaWmlzPIArWd5HdokCScc3EbH5wpG4fI/0Brq7DVrLVDcixuEn+yztbTFP+Wcq43IfcZFc4/jaWHwfe67PpgjltnIFsZz+8X5WDBtvQowfhTjn0zQBmy+HNWk1UWkNtPb2aX7X7SGaJrV2yXBVB+93M5G5T8g5IzhRTLbw9rOoXWoSwQahodzc2TQyXN1crcqsjSKxECrIWRAA+MMn3lOPlGOgfX9WeO+ms9Ht7iGzxuU3hWWQ+UkhCr5ZGfnwMsMkdqWHxfZs+pTTFYLCysoL03Lk8pIHblccYCepzmgDEHg7xBPC9nJqmlxWcV1FKsKaZIIpwkaBQyi4ztBVflzyU5yDip7HRNeXQdC0m6jg8r7UzahsUALCu5lTBc53OEBI7EjAFXbTxfPdaFZXTaTLBqV3dtZLYyycxyrvJ3OB93YhfIB47GrsOtahbvdJqWlSAwwiVZbHdcJJkkbF+UNvBHTHTnPoAb4AHQClrm7vxdbWXhO016eJ/9LgjkhtR/rHd03BB6nGSfQKT0FQN4xys1yliRYWiwNeXEku3y/MVWO0YO7YrqzZI4PGaAOrorjrHx1HqOs/Y7W1jlhE0sUhS5UzxLGWUytCORGWXAYEk7l4GcVYj8aRz2d9LFp1wk1vqCafFDcDymldxGVYg8qpEgbkZwM4zxQB1NFYQ1q8S0u5Z7WztzZMRctLdkRIAivuD7Pu4bkkLjBrMufGl3baVPqcuhzx2trZC9uWd8YQ78KmRhnCruKnbjcATk8AHYUUyKQSxJIpyrAEH2p9ABRRRQAUUUUAFFFFABRRRQAUUUUAFFFFABRRRQAUUUUAFFFFABRRRQAUUUUAFFFFABRRRQAUUUUAFFFFABRRRQAUUUUAFFFFABRRRQAUUUUAFFFFABRRRQAUUUUAFFFFABRRRQAUUUUmAc0UUUIAooopgFFFFABRRRQAUUUUAFFFFIAooopgGaKTGOaXNK4Cd6O9GO9J+NCAdRSZ4ozRdALRRRTAKKKKAPKPh6P8ARTj+8f5mvSYTkBa81+Hny2hPbJ/ma9Ms1LLvIwO1Sii0owAKdRiiqJCiiigBG+6a5Pw74K07Rnurq5trG4vpr6a5jujbL5iB23BQxGeM+tdY3SvI7XxlrU+oxiz1M3t4NTaGTSRbKT9m3ff3hfl4/iY4GfzANK2+HepReJotUuNSs5YodQe93C3YTyBs/Kzl8ALnAUAD+j7b4c3TeHrDSLvUIfLtLS8tQ8KHP75kKtyf4dpyO/HSrcfxLt7jW5NJislNx589uqi6VnV4lZiZFAOxW2EDknPUCqtt47ms9P06+1YSFpNCF+8cIXbKxaNQQMAhju4GcDJ64oAp6J8KrnTFuXlvLUyytbACJZipWKdJST5kjfM2zHAAHbir+s+BNTvPEOoaxZalaxTTXdjdQxzQsyg26OMNgjgs6njsuO/FeL4w2c7Lb2+ltc373MFvHBbXcUiuZVdlw4bbkeXgg4AJHJFWrjx1eXk2mrZWYt3/ALak027jldW3FF5Ct6ZOd3t70AdFrujT6re6RNHNHGtldCeRWUksoxwPT61ymj+ANcto9IsL7VbN9K0y9+3JDDC6ySSbmcbmLYwHckcY9cnBF7x94sv/AAvqOjNbI0lpIlxNeRIilzFEI2baSRghS569qpWXxINtpVxfXoingfWLq0t5zKkMaxI3yFmY+ncAk0AdrpdvqVubz+0LiCbfdO9v5Ue3ZCcbVb1Yc5PeuU1L4fT6gS0l+WjGkG0S3yQi3XlPF5/X+45X14HoKVviajwxy2mi3FwpsBfuRKq7I/MZPx5XjHUc0TfFC1tLK6mvtKntZY0geCKSeP8Af+aCVUNnCsACTngAE54oA1JdH16C31C30y6s7drpkKXUgZ2hxEkZIj4BPyEj5gMkdcYNO58ELPLeWpeJtMvIbO1eFmYSeTBvJAYHqSyj2G72qxoHjuPxDZR3Fnpc8n+nfY5RBKkyxcbvMLoSpTBHIPerGu6rfWPiLQ44XhWwmMn2tXA3MN0cabT/AL8qn6ZoAyk8EXOmzSnRr8RRx3MV7ZR3JecRThGjl3liWZXjbb1+U8jmuisbC/GrXOoX90cSxrDDZRuWiiVSSW5A3OSeuBwAK4228bX+reJ7yysphHYfbLeCGRY13hS0qO2SCDkxEjrwRW1Prd/p+v3ujSSi4Cw21zBOyKGCSTeU6MAMdRkEAde+OQCxL4XaXQbCyN48d7Z6e1nHLFjaS0aqSQQePkHoQCeeTVAeEbxbK90xrmGax1FIBdl/lcFFWOTbgYIaNFAHG08/NSv4xaP4kf2E81oLMRLDt81PONwVMmSuc7AigZwBucDJ7WNOudc1rTG1a1vYEaS4JtbVlURmFXxiRsF9xCt8ynC7uhxyAQWng66t7ywRZLL7PZ6lNqAmEP79w5kIjPYY8wgtk7gOgzV278NS3Fvr0ReCRNUvYrjypNwGxY4UZCw5Vj5TYYcqWBGStaTX93FrRguYoI7JbZ5llEpZiVK53AqAoAb1OfauZHi3U7261OKCKK2jkWzXTGmiYlhNLLEZXXIyP3ZcLx8uO54ALtj4RFvoNxpbx2gguLtJZIotzLsQp8pLcyEiMBixGSSfarGraDc6lrENxcxQ3lhb7Wt7V7h4kVxnLuqqRIegAbIGOByTWVeeINW0+6j0e51K1N3JdMBcpYyMzQLGr7UiTdmX5v8Ad2qTjtV1PEGpLo2kXPmWNy9zeJbTTx70zmUoQsZXIbAOQSNpBHOKAOuTIVQ2A2Omc07cPWuBHiy6Pil7efUrC0Vb9bSLSJogLmaM4XzlO7JBJ3D5cbV9eiteeNotRv7a1vNO1RrWJVYixMAWZyNoyZTu2qfMYcHBUDJagDvQQehzS1y/hPVr3UJtQgubu21GK2lCx6haReXFISPmjxub5kI5IOPmHcGuooAKKKKACiiigAooooAKKKKACiiigAooooAKKKKACiiigAooooAKKKKACiiigAooooAKKKKACiiigAooooAKKKKACiiigAooooAKKKKACiiigAooooAKKKKACiiigAooooAKKKKSAKKKKACiiimAUUUUAFFFFABRRRQAUGiikwCiiigBCaSiipQAOtOpMUtUgCik6DijNJgLRRRVAFFFFAHkfw/YtAIl6sxAHpya9ZhjEcSoOgFeafCuwL2z3j/dDELn6mvTqENhRRRQIKKKKAGuMoRkjI6g4rO0bSLTQ7OS1tC/lvK0p3tk7mPNaR6V4gIfsPg6TxLbXt7Hra6mI4B9rkK3GZFBjMZba3BY4AycUAehW/gHSLe/t7tZb1ltnleCFp8xx+YCHAHvuPvz1o/4V/o8lsttdPc3CJp401d8gBEAYMoyoHIKrg9eO9c3eeNPEB8XNp9stt9gkvWsEmNm5jRvu58zzFLMGPzLtC8YDZ5rG07xr4k0/wAH6DFZLLqF5cw3NxJJJA9xIESXC7t0i5GTgtkkDGAe4B3q+AtIFxFdz3F5c3UNzFdLNPMCQ0QZUG0ALjDNnAyxOSSeaf8A8IPpybmtp7qCb+0n1RZFdWImf73DKRt9sd6w/EupTa14P8NXLGS0XUdRtEnWGdlIRzhgGU9/XNUbjULrwVqXiO30uaW4s7W0huY47yaSZYpGkAZAWOeVJbg/hxigDv7zQ7O/1jT9SmLtNYLMkS5G0iQANuGOeAO9YsXw80q2Fn9juLu1ezu3uoGiZDsLqFK4ZCNu0AdM+9c34k8beJvDKnethey2cAmvltrSQom5jtBcuojBXAGPMbIyRggm5L4+1TT9Rkh1GCySGzvZ478oGzFb4QwSct/FvHODnoAKANq3+H+l29s9uJ7xw9ibAs0i58syNJ/d65YjPsOKW8+H+kX3nNK1zveK3RHVwGhMOdjpx8rckE85BxXLSeOfFKrcOy6PE1lp9ve3UbwSEkyYzGD5mBjnnnp3zXoel3d7dqtxNHbpaSQRyRBWYyAkZYNxjHTFAGXZeELewWIR6tqzOl417JIbkAzMRgq4UBfLAAwgAAwKt634es9ehkiupZ1D20ltmJ8Moco24cfeBjUist31SLxjqUb6ootzphmtkMWI7dt5G5vm+Y9yeOOOKxbOO82SGx1HVxpciW0DX11OxM8ryxgyQCTLICpYZ+6Sy7QcZIBuf8IPpyXAuLW7vbeZEt1QxNGdvkhwmAyEZPmNnPt0q/F4atVmnuZ5bi5vZzF5t1KU3ssTbkXAUKq5z0AzuOa5iWC6/tHUdFjvNSltrKQS28CX7pcXRaNWaPz2cPhCwb72cOo6AZyEub/UdHiWTVdVudTSweK30qxmaK4S4WZ4mkldTtIBUJufKZRjgk4oA7qPwnYCwa2aSeSVrsXhuyV87zBKJRhsYwCAMY6cU1vCNqyS232y7GmzTm4k0/KGF2Z97AkqX2liTtDAdRjBxWJLNfIY9akvbqK8i1a3sGtjMfIZDIkT/u+AchmlBxuHHOOKdqMniEXfi2yivhPcvpsDaesCCEQtI1wgA3PgvlVJYkZOBxQB193pltfuftMYljaCS3eJgCro+3cCPouPxNZDeBtFjubi6s7VLKeaKGMNaxRoIzHI0iuo24yWIJzkNsUEYFVfCk32XW9Q0i4F79thggmY3F810jI28BlLYKn5TuGB1HWuwoA5xvCamWO6XU9QF+kzyi73x7zuRUKlQnllcKvBXqM/e5qeLwxaw6dZ2SzXBS2uvtm8sC0ku8yMWOOdzMScY9sVuUUAc+nhaFNUa6F5emJpzcm3aQNGXPuRvwCN23dtzyBxw+68NR3mk32ny3l3tvZ2lllUpvALA7OVI27VCcg8D15rdooAztL0yTTVaNr+e5iwAiSpEojx1x5aL1989K0aKKACiiigAooooAKKKKACiiigAooooAKKKKACiiigAooooAKKKKACiiigAooooAKKKKACiiigCIPIbnZ5eIwud+ep9MVLRiigAooooAKKKKACiiigAooooAKKKKACiiigAooooAKKKKACiiigAooooAKKKKACiiigAooooAKKKKACiiigAooooAKKKKTAKKKKLgNoooqBi5paaOtOqkIQnigUYo6HFAC0UUVQBRRRQBx/w4t/I8J2+V2liSfzNdhWD4QQJ4ZswP7mf1reoe42FFFFAgooooAa+NhzjHvXN2um+Dv7VR7Oz0L+0Q29Wihh83cOcggZzXSscLmvGvC/hu/1yHTry3j0eOztdT+0NeIGN2+xuYycY29vvenFAHpVvonh6W7bULaw06W584yfaEiRmWTIyd3Y8DOPaoG8F+HHsYrJtLha2ikaWOIk4QscsF54U91HynoRjivOtEa8sbPw89rrd2seq6ldWctshUIiF3ztyMhwRu3ZznjpxTrLxR4kvvD+sXc9+1g+j2a2TztExRrkSkSSMAD8wRVJ4wm/Jxk4APTtQ0jRLuztbHUrOyktUkVbeCdFKbsEAKp4zgtgDtUSeH/Dtlp9xbppenW1nKv79FgREdVyfm45x19uteXWevXOoxaGk9zLMkfiSBPMnkjuVwYn4WYKA3IBxgFc4JORUia9Nd+H9RuZvFUk2otYXz32kvbCSOLaHCqTtHlFDgEtkP0A5oA9MvvC/h/Wpze3unWt480PlGRl3B0OCPYn0PUA4HBqW58OaNem6+0afbym7VFnLLzKEOVye+MCvItZ8Z32nW9mLPVZbd7KwsWWMyRxRSl1QkhNhMq4POSgX36Ha03V9VfVra+bWruSOXxVc6YbV2QwiECVgAMZz8qjk9BwAeaAPRptB0i5NyZbGB/tUSxTcffRein2FR2UOg2+r3DWb2a6g8SQzJHIC+xMhQVznjNZcVze3XhLWpdL1ZNYvh9pW0kWNYwkgBCRnoCVOASevesrRrnwdJbaNaW62txq0DxsY7bH2mCUf6ySXGGXktvLYzkg5JwQDpLn/hHdSuZ4pbu0knuoDZyKtyA7xsTlBg5HU9OapadonhPMltZSw3IeLa8RvnnG0EHO0ucYIHPUcYNcv4Q1TTtukW8mo+DjJ5ca+Sjj7YGxwpBb/WZxn3zxUmkabfQ6Z4VupdO0NbXfasZ4IitwmU+UgnuWKhsZ4ZvXgA6L+yPCM1lDpa3FsVSbKFb9vP8AMPB/eB95J6HnJHHSnSeCvCt88d2lu8e2NbdWs76aBNqscLiNwD8zH3ya47wPqenRwWFtLe+FUn+1yr5U0qfbdxmbHyk/ezjHfkVa0SV9G02wSQoNN1W8hMXBLLdi4GVzjADKuR/tK3cjIB2raJodtqCaxMsaywqFEss7bFIAUMQTtL4wu8jdjjOOKmuLDSLwXd7KtvPFd26Q3Du+5HhQuQOuMAu/Pv7DHCaVLo8Rjm1t7WO0Gq6sI2vWAh8/7SdoJbjcV34z23YrOt7/AEy8uQJ0sIdBXU1k1B7GYyWEmYGClvlChPMVN3VSwGe9AHpGg6Zoml2rS6SYzHKfnuDcGZnx0BkYkkDnAzx2rVur21sYvNu7mKCPON8rhRnGep+hrzTVrnw7dDVJfDclhKn2WNdQayIZCxmj8nJX5Sceb74PNbHxDmgt28Pm4m0uKMXzsX1UgW4/0eUfNk/7XHvigDsjf2YhWY3UIib7r7xtP0NCX1pLC80d1C8SffdXBVfqe3WvFZpbCO+0ieSfwwtt/a10xlVgunk/ZUGOeAck5wfv5PfFdTcX9pf+H4NL0210vVBfXR+0QaE0ZjaFNhkyWZVz80aHLA4kHtQB6HJd28TbZJ40bG7DMAcetH2y2xu8+PGM53DFefNDp+v+C7RtQ0yM31pd2un3AvIkeVWW4jRgW5GGBLcEgh++afqWixnxq9npuh6JOkWmRv5V3GERC0smSoVG67eenUe9AHoJljAyXUD1zxSJPFJ9yVG/3TmvMtGl060s9Hl1KRWsYdL1RbhJ13om25gDxqvOUUgqq8/KFFafgiHRJ9WutTs20q31CWHamnWUkLG2g3DlhGMlmYKWJyAQFHTJAO+opB0FLQAUUUUAFFFFABRRRQAUUUUAFFFFABRRRQAUUUUAFFFFABRRRQAUhz2paKAOBl1Hxz/wk8mkJd+HgfsxulZrOcgJv2gHEvX3xU2ofEWxjs9QNmkwmjguGsbm4gIt7uWFGZ1U5B+UqQc7c4OCa6A6QT4qGtef8v2L7IYdn+3u3bs/hjFccnwrjha9VL+1EU0U6Rt/ZkXngyqw+eY5Zgu44C7ewzjigDrND1+LUYNPgmbGoz2Ed5IiROECsB0Y5HU9NxNbtYelaVf6dcW8b6kJbGCxjtxb/Z1X94uB5m7OeQMbenvW5QAUUUUAFFFFABRRRQAUUUUAFFFFABRRRQAUUUUAFFFFABRRRQAUUUUAFFFFABRRRQgCiiikgCiiimAUUUUAFFFFABRRRSuAUmKWii1wEPSkp1NNSxoKKKKkApc0lFOIhRS0gpatAIeOaWkbgc0tCAKKKKYGL4VUJ4asQOnl5raFZHhldnhrTh/07qf0rXFD3YMKKKKACiiigAqjpuqWOq2YurKYSwliobaV5HHQgGrrfdNeRaL4Wvbi60uLVNIle0htLnesyZXzCcLkH2Jx+FAHrLhTyANw5HFczpMugeFrSbTYryeRkvFimaYPNK88oDLuYDLEgg5/M15ld6Br7WGnmfTr26u49PSPy5rVp0Zg5+UOrK8LD+9kcdx327vQr2PVNSFpos0Tvq1hMDFCdhiVE34bofn3E/XJzmgD0nTZtJuoXWwEBjtrh4Ssce0JKhIYAY6g55FNurvSLLUYrefyY7vUdyIvlZabYuSCQOcDPWvOY9Nu9KmWa30a622viGaZ1gt8uYDny2UDkrgED8veki0S8l1PwzfSaRdADUbtrgSQEvGjbjFuxnADsGHpjNAHpFlNpGtWEd/bpBPbzxbA7w4LJn7pDDOM9jVz7NaDH7mHiQyD5B9/u31689a8cg0TUINItV1fRtTu4zozRW0cCMTb3PmMckfwNyDvI6cc4q3f+G9SurS+lu9Onnv4NIslhkALEzj/AFmwj7zDHP196APW44YIVIijRASWIVcZPc1gy+JfDdjdXczTxoYpPJurtLdzFG4wNskwXYpGQCGbjvSaNHHFrWqyG11CO6MNsJp7gnyZSEODFyemSG4HPrWLaz3ml+HLvSD4dkn1ATzLFA0LfZ7oPIWEry4KAFTuYEhs54zgUAbktz4fsb+RRpj/AGmBhukt9Klk2sQG++kZGcMO/etWW4sbeW0spTGjyttt4tvUou7jjjAGa5SUSxa5qDtrGv2gadcW9npqywkCNATuNu/BKn+LgDtWj4i0251TVtES3nu7ZEllaS5tQu6MGMgcspAyeOlAEt3deF9Kd7i4isYZYblIMrbAyecwDKqgLuLEMCMZP5VNHr2iS2E8ivtitZUSSF7Z0kjkYqUHlMobcSy7eMkkYrmodJvNG1/7bMuoalaw3zF5pYxJLta2iUSBUUbsEMvyjIyetU9d0+fWPEf9sJpN42npHBb/AGhA8N1E6s7/AGhEKbnCbguCOdzcEdQDq5Nb8OvYSiQAxCdY5bZ7KTeJX+ZQYim7LZBHHOc0tvrXh2ZJrVNibXjtpbeW1aJlL/cVkZQQD2yMVyD6drV/eyJbteNCL2zaHVriwSK7O0PvDrsUMqZGCyD77DnrWtqXhu6tLm0vGu7zVLy51GyWaSSNB5UMTuwwEUAAF2JJyeaANiy1zw/LcNpNpbyrICpe3/s2aMJu+6WBQBQcHBOM4q3cXui3xv4bn7PcHTQHuEki3+UCu4HBHdfSsiwtri18d+KL+W1m+zPaWflOFJ80oJtwX1IyOPcVzKaT4isbd76eyikl1Oyu0uUgV2kWWRWljD+gU5jBA43gelAHocNlpF5p1u0dnaS2jKJIQYV2gNzkAjjOaqWWo+HIrO/vbM2kUGnSSxXUkcWwRMgBkB47YGceg9Ki8M36PpFhYGC9imgtUWQXFlNEMqoBG5lCk59D2NcpDpGoRahLa/YJJLTWb24S83L8kaR3cjgt7SxOy5/2VoA7iz1PStTlaK1kimkaGG8ZfLPKPny3OR32HHcbag0/X9C1S+jSzuoJrqWJ2TCkMyJIUbkjs4YY9ia5rQVudD1mO6vrC7W3udEs4EeK3eTZLEZN8bKgLKcOvUAHB78DJ0bwnqq28A8trbUILN7m1mdSVjla6lkEb/VX2so7Ej0NAHbjU/DbWbuptngIuCwWAtkI4WbgLk4fbn1NR6LqPhifUzBpMdvHe+SZCqWhiYx5XnJUZGSv5iuU8NJqWmW1tqF1ot/vjh1eV7VELSAyXcbxp6FmAJHOCBnpzXTeGoEBmuLzz5NWux5lzM1pLCqqPuxoXUYVQcAdScseSaAOpooooAKKKKACiiigAooooAKKKKACiiigAooooAKKKKACiiigAooooAKKKKAPM9O1/WLzxfqFncT689vFqbQR/YrS3NtHGGxiV2XePcqc454PR1p8UJrzUPsNvoqTXErXEcMcV3vO+FS5WQ7NgJUcbWc5K5C5rt9L0Kz0iW/ktfN3X1y11NvfPztjOPQcdK5sfCvw6uwRyakgjM3lqLx9say5Dqqn5VB3N0GTk5JoAs6J4sude0s6lY6Q5tWnjiiZpwCysQHkII4Vcn1zg4xXWr0rn7TwZpOnmVbL7RbQyXENx5EUu1FePGNo7A4G4d66EDAoAKKKKACiiigAooooAKKKKACiiigAooooAKKKKACiiigAooooAKKKKACiiigAooooAKKKKQBRRRTAKKKKACiiigAooopWAKKKKACk60vWgUmgG4pRig9KSp2AOM0vFJmjNO6sADrTs02ihMBTzS0UVSAKKKKYGV4a3HwzpRYgk2cRJXp9wVq1leGjnwvpJ7/Yoen+4K1aACiiigAooooAa+Qh29a4S1+I/mx213NoN7DplxcLbJemSNl3ltoyoO7rnt2713jfdPevLLP4YXVjDpN9b/ZU1q21FJrmX7VMySQAnKqCMK2Mc7R3GeaAO2j8Y+G5tRu9Oj1e2e8sld7iENlkCcP9cYOcdMGk0/xn4a1VbtrHWLWdbOLzrhlbiNMZ3E+g7+nevPbj4d6nptleST3CT2dlDdSxObqeWSTKNtAh4RG5+Yjfu9OSakg8F6x4l8L6YLhtPsIoNJWK18vezysxjkAmBHygeWAQC3LMfagDvrPxn4Zv9Omv7XWbR7WGRY5Zd+AjMQq7s9Mkjnp+VVtG8baRr2uXWmWLtIYIRMJsDZKvGdo6/LuXOQOoxmsOTwfrep6jLqOoJplu8stoj2lu7uhiimSRyWKDJIUgLtx0561t6dot5Y+NNU1MJbfYbyCJY9rkOjIAApXbjB55B7DigCrceO0tr2+i/se9ks7Cbyrq8j2lIjkc7c7j1zwP6VrDxXoA1K105tTgF5dAGGEk5fKhgB74IOPcetcvd+F/FRm12zs5NIjsdXuTM1zK0jyxKcDAjCgE4HQsPrVS68C65L4hsZIpIGsLG7tJIZDcuhMMQUFTGq7TIMN87EkhsfKOgB0Gm/Efw3eaO2qTXq2Vutw1vi4I3F+owBnORz6464roodW0y5nighvbZ5pYBcpGJBuaI9JAvXbk9eleZx+A/EVtBZmNLV5LC6umVFu2j8+OYg5DeW2wr0xg556cCut8LeH7vQBaW0lvpxgis2R7lSxnEhkLmMFh/qhu4569hQBPfeKksdWe1bTL17OKaKCe+TZ5UMkm3aCN24/fXJCkDP1wWPiuK61KO1k029tYLhnWzuZ1QJdFQWOwBi33VLAsBkAke9TUNI1fUPESzXVrBdadBcRy2kTXzRKhAGXZFiO9gckBmIGBjB5pthouqvfaPDe29tDa6IXaGaGYsbjMTRLlCo2/KxLc9cYyOQAXh4t0+XQ7nV7VLi7top1hQRKA07sVUBAxHVnA5xU39vSjQ5tRm0i+tpY2CJaTtF5kjEgLgq7L8zEAZb61X1nQptQsryM2drd776G6S3uJHVJAgj4JXocoeoYdMgg1QtPDF3NcWks1vBp9pHqB1E2dtJlQwiVEU4AHLbpDgYyB1PJALUfjW2CTzXFhfW1qsBuLaeRFIuowVG6MBieS6YDBT8w464lj8X2y6bqd1qVld6dJpsIubi2uNjOIirFXBRmBB2OBznKnjpnPg03xKEgMcOnw3Om2RtrdzOZEuWLRnJ+UFBtjI74LHrty1HTvC+q2883kWMFlYXt3by3FrLePcsojLM7bm4O8+Wm3OABnjOAAalj46sbqaAzWN9a2k7vDFeTqvlPMgYvFwxYFdsgyVCkocE8Z09H8QnVrlo/7K1C1hZPNguLiJRHOmQAVIYlTyDtYKcHOODjnn8P6vrNxINcskfa1yltcx3QWO1SQFQyxqAWbacEsSQScEVP4X8N3emarBOdNtNOhgsvss32ecym8kypWQkgdArct8x8w54HIB2+0Y6Um0elOooAbtHpRtB7U6igBNo9KMDOaWigAooooAKKKKACiiigAooooAKKKKACiiigAooooAKKKKACiiigAooooAKKKKACiiigAooooAKKKKACiiigAooooAKKKKACiiigAooooAKKKKACiiigAooooAKKKKACiiigAooooAKKKKVwCiiimAUUUUAFFFFABRRRQAUUUUAFFFFK4De9FLijFIBMUEHNL70DmhIBo6YpcYpaMUrAB+7Sik9qWqQBRRRTAyvDbI/hrSmiO6M2cO0+o2CtWsfwrn/hEtG3dfsMGf++BWxQAUUUUAFFFFACbh0oyP8iucuPAPhS5ne4m0KzeV2LOxTliepP51yU0PwkW/NpKukR3CSGJkZmQBgSCDyB1BoA9Q4x7UcVyY+HHg1l3DQ7fBHZnx/OmH4Y+DchhoqqV6FZ5B/JqAOvyp7ijco7iuGtvAPgO7ubmCCxWSa1cRzKt3PmNiAwB+f0INLd/D3wLZrH9psxAJXEUfmahMm9yeFGZOSewoA7jj0o4HpXGf8Ks8Gnn+zbjPtqFyP8A2pSH4VeDT1066/8ABndf/HKAO04/yKOPT9K4v/hVPg3/AKB13/4M7r/45S/8Kp8HH/mH3f8A4M7r/wCOUAdnxRxXGf8ACqfBw5/s+7/8Gd1/8co/4VX4PXkafd/+DO6/+OUAdnx6fpRx6Vxn/Cq/B4GTYXf/AIM7r/45Sf8ACqvBwH/IPu+f+ondf/HKAO04o4rim+FHg/A/0C7/APBnc/8Axyqv/CtPAv202Igl+1+WJTD/AGrceZsJxu2+ZnGRjNAHf5GaOPSuFl+FfgqGJpZbS5SMdWbU7gAfiZKF+E3g6RQVs7wg8gjUrj/4ugDutwPGaNwrg7j4WeDLO2luJ47uGGNS8kkmpzKqKOSSS/AAqH/hXXgaOwF+XmWzZQ4uG1SXyyp6HcXxg+tAHoRYDqaNw59q81s/Bnw7v5xBZagtzNjcI4dXZ2x9A5qGPw38NJH2JrUDOxAwNaySeg43/wCc0AeobhjOeKNy+orzzUPA/gjR4Uk1K+exjfIRrnVHjVvplgDUp8EeDIdRi0172VL6VN8dqdScSOvJyF3ZI+Vuf9k0Ad9ketGR6iuOPwy8O4zi/wCP+n2T/GmxfDnwzcIHia9dD/Et9IR+YNAHZ7h60bh61xUnw68Nxuis14CxwoN7ICT+fNNtfAHhW/iZ7aa6mRXKM0WoOwDA4IyG6j0oA7fNLmuM/wCFX+HMk/8AEx54/wCP+X/Gl/4Vh4c/6iP/AIHy/wDxVAHY5HrRuB6HNcafhh4dx11L/wAGE3/xVQz/AA48M2yp5tzqMQdtiltTlXJPQD5utAHcbhRkVw8nw58OQYMt7qkYJ4LarMuT/wB9U1Pht4enX91f6y6dDs1eYj/0L6fnQB3WRRkVwp+H2gebGn9sa0Hlz5a/2xMC2OuBu5x7UL8PdBknkhXV9cMsQG9F1iYsgPIyN3GRzQB3W4ZxmjcPWuIl+H2j26h5Na16HJChm1mYc9hndUp+Hmn9TrXiT/wcz/8AxVAHZ5oyK43/AIQKyC5/4SDxMAehGtT4x/31Sf8ACB2WAf8AhIPFGD3/ALbn/wDiqAOzzRXFnwPYKyK3iTxMDJwgOtzjd9Pm5qUeAbQD/kP+J/8AwdT/APxVAHX0m4eorin8GaYkPmv4m8RLF3c67OB+e6pP+EBtCePEPigZ7f23P/8AFUAdjketGR61xjfD+2PTxH4qHuNan/xpv/CvYM4/4SnxXjH/AEF5OPegDtcijcBXFf8ACv49u1fFPisAjGf7Wf8AqKkh8B7Nxj8WeKfmG07tR34x6blODQB2OQaNw4561ycfhG5iOU8XeIwSe80L8Dj+KI1L/wAIreMGJ8YeIAG64a27/wDbGgDp8ilyK5xfDl/ECf8AhMNc9SWS0P8AOCnDQdSx/wAjhrX/AH5sv/kegDoMj1pa57+w9SyR/wAJhrOev+qs/wD5Hpv9iakVBHjDWsZxkQ2Z/wDbegDo80ZrA/4R/UyP+Rw1v/v1Zf8AyPTToGq9vGOsj/thZ/8AxigDoc0Vzf8Awj2t7uPGeq7fQ2tpn8/JqL/hHvEPbxpqP42Vr/8AG6AOpzRmuUbw74lJynja8A97C2P/ALJUbeHfFmRt8dTj13aZbnj8higDr80ZrkP+Ee8XbePHMmcdTpcHX8ulRv4e8bZ/d+O0A/29GiJ/RhQB2WR60ZFcWfD3js9PHluProkf/wAcpP8AhH/Hn/Q92v8A4I0/+OUrgdtRXFf8I/48z/yPdp/4Ik/+OUf8I/48/wCh7tf/AARJ/wDHaYHaZHrRketcV/wj3jw/8z5aj/uBp/8AHKD4e8en/me7X/wSJ/8AHKAO2zRmuG/4R/x8P+Z7s/8AwSp/8XR/YHxA4/4rizP00Vf/AIugDuaTIHeuG/sH4hZ48b2R/wC4Mv8A8XS/2D8QRjPjSxOP+oQo/wDZqkDuM80ua4c6J4+OMeL9P47DTBz+tSLo/j3HzeKrEn/sHAf1oA7TNFcYNJ8dd/FFj/4Lx/jQdJ8c9vE9h+Ngv+NFwOzorjBpPjvPPiiwx7acP8aP7J8dn/mZ7D/wXj/Gi4HZ0Vx39k+Of+hnsf8AwAX/ABo/snx3jjxPYD/uHg/1qgOxorjRpHjzv4p0/H/YOH+NB0rx5njxNpw/7h3/ANlQB2WaK4z+yvH46eJtKPs2mnH6PSf2X8QRnHiTRz/vaa39JBQB2maQEHpXHDTfiAOf+Eh0Q89P7Of/AOOUg034ggY/4SHRD2505/8A45SA7LcPWlzXFjTviGrEjXdBPpu0+Tj8pK6HRItYhsWXW7q0ubrzCVe1haJAmBgYJJznPekBpd80uaSjFACDrS96QdaXHOaFsAY5oI5ozSdTQAuKWg9KKaAKKKKYGV4bVk8MaSrY3CzhBx0+4K1ayvDSlfDOkg44s4c4/wBwVq0AFFFFABRRRQAhwBk9K8KVdUPhDxVcxXFi+krqlz9ojdf3rZkXO1iCFwCMHBwRXuxGRimeVHtK7V2nqMdaAPD9a1W5i1VrWPXW0iystPtZdPEt5MpaFowN+yMEStuyvPXGBnqLfifWbu18SXLz+ILr/RYLbNja3clrMHcJ8yI0ZjlyS3yt34OOh9iNrAxQmJCU+6SoOPpStbQu6u0asy9CVBIoA8t8QanqLadr0lprUmmB9ZhtjLcCVlhU20R2kpzCC7D5hjnIyN1c1f6kbzS9Nt7m+1YRWfiCCGa8OomeAK6szGOXarEqFDDcCU3jB7V7wbeIhgUUh+WBGQ31pv2S38vy/Jj8v+5tGPyoA8W8W+Jp7XXbibT9ZvYbi1vordbWfUGAfAG7ECoAVOQdzMSecDpTtTvtVXwt4s8Rxa/qkN5pWtzwWsQuSYUUSoo3J3GG6HIGBgdc+ztaW7li0MbFhg5UHI9/yFBtYCjIYkKOcsu0YY+pHegDyuPVxd+KL5r/AMTahY6rDra2dpp0TkxPCGXaGiGA29Wcl85HB52jNHRdd1bUvFEMn/CRRx3q6q8EtlJeSfNErENGLdYyoIA4ct259vYvssBnE5iQyjgPtG786PssHnecYkMvTftG786AOH+IOrxWEmlafPqN1YJemZjNDeC0jARQfnm2sy9cAKOSecAVw7eKNVvvCWnGXxA6/vbk7Vu2tZbpEI2BbnYV3AkcNjIIz1r3CW1hnULLGjgHIDKDj86ZJYWksXlSW0Lx5zsaMEZ+mKAPGtS8V3F94c0i5/t26igMNw7JLdCymuNsuwbZ1XynZeBtJUnOTyatQ+I11i60+LV/E+paXYGyW4t5hKLd7l9xXJKjDdxt6NwcZIr1ySxtZkRJbeKRUOVDoCB9KJbG0uFRZreKURnKB0DbfpnpQB49D4g1XUorEeK9cvPD9t/ZrTQXEWYDdTeaQrEjhjsCExdSX6cgVevtavbO6urn+1p5mXwzFJ9sjtPLd3aYgSCNvukg9D0644r1OWytp9vnQRy7Tld6htp9s9Kc1rAzMxiQsy7CSoyR6H2oA8Nm1i51Hw14rtF1iW/s47OGVM3gucOWUkbwo9wVHHp61Z1DxBeJcfY7fxTDaWtnYwPZXU+pCFZyyNmTiN/PAZSu3j7nfkj2VNOskQolpAqFdhURjBX0x6UjaXYOsSvZwMsQxGDGp2fTjigDyLxPr11dW+tWGq6+lrJDokLWsEboseoSyRt5gCsAzKSAoHGA2eOa6jUCV+CcIJ5/sm3GRx/AldxNYWlywae2hlYAqGeMMQD1HI6U42sDQeQYkMOMeWVG3HpigDyDStN1Cx8U+DP7RttGijnWRoJNLszHMdsOf3rM3OcjkDk54543dJ0PR5PijrVv/ZdiYLe1t3iiNuhWNjg7lGMA8dRXoTWluzRM0MZaLmMlR8nbj0pVtYFnadYkWVwAzhQGbHTJ70AecfF+yl1PTtLsLeMPPcTSJGvYsUwB+eK5a3vJdS8Y6X4ogMwa5E8ECsMHdFYMWOPeR2H/AAHPevb5LWCZ43kiR2jO5CyglT6imR6fZwmMxW0KGMkptQDYT1x6ZoA8p03xdcasPBukQ+IHe7vftMeo+Q6mVR5blS3BKsMZHTpWPomuvp3grQooNZmtYrm/uhdCOSKNY1VwAGlf/UjlXPBLF+OoFe2R6XYQuskVnbxurFlZYlBBIxnOPSmHRtNMYT7DbbA28DyVwG9enXgUAeQW2pXmtReBtR1K/aRm1eaESlkUMFJ2knAGWwF6DII4ya0I9entLXS7L7emm2mpatdxT3cKxRFQp3AA7doLH5c43EkHPBr1L+y7DZGn2K32xv5iDylwrZzuHHBzzmlbTbJ7c272sLQk5MbRgqT64xjNAHl9p4n1q90+0t4NYkZH8Sf2fBqESRlri12MQ3KlGPQ7guDx71VPijXo9Bu7d9bBe31+508PLLFDcXEMZACxuy+WH7ktj2IOK9bXT7NUjRbWFUiO6NRGAEPqPSmS6Vp80DwSWVu8MjmR4zEpV2P8RGOT70Aee+HPEV7rfh20nbxUbVl1sWyyz20TPcpjItsg7GY5x5igZK9OtXPilcQ29t4WluZY44o/ENq8jyMFVFCyElieAAB+lduul2CQRwLZwLFE2+NFjACN/eAxwffrT7mxtb2NY7q2hnRW3BZYwwB5GeR15P50Acd4q1rwdqvhe/1CWTR9cj0xPNEYkSdUdvlTcATjcePzrCn0jUPC/gOy0uz0+6kfVJy+qnT7bLRIwHmCNVwFOAqD0GTXo6aJpaQSQLp1oIZceZGIF2vg5GRjBwau7BnPegDxHSkMPwz0bXbaCQSaJqhlK4wZYWlw6qfTDAE/7JHPftfBtzZQWNzruoTW9vNr+pObdpmCNIuSkMYzjJ2rwB1zXYrptlHZNZJaQJaMpVoFiUIQeoK4xg5OfrVe80S0u4bKExokVnMk0KLEmFKfdAyDt444wccZwTQBzPxOuIYNC0wzuiIdVtss5wAA24kk9AACfwq3rGq6Nr2gX7WHiZEjso2nnm028Usi7W++V3EDAJ9fl46V0d5ptlqVv9nvrSG6h3bvLnjDrn1wfrUFv4f0eziuIrXSrGCO5QRzrFboolUZ4YAfMOTwfU0AebXUMUng74faZcjy7C+a3E8KEosrGMMsbYPOSScdyoNYtlFbXuuWfh5vn8KnXbxShkxGSkamOMc8pvJOMEEnqTzXs82j6bcaeunTWFtLYqoRbZ4laMKOg2kYwOKil8PaNNpq6dJpVk1ihytsbdPLX6LjAoA8o8PEG/8ADkK5a3ttYvorYE7tiLswFPp147dK9etL+y1G0FzZXUFzbsSBLDIHQ44PI49qiXRNLiFt5enWq/ZMm2xCv7nPXZx8v4YqPRNDttD0wWNvkx+Y8pyAPmdixwAAAATgADAAAoA8U8Clbq70K31yB5tElluJNM+RfINz5r7jIDySCCq54+7gcmvStRtWh+JOgztczyLPFdbYXI2QhUQfKAO+ec5NdC3hzRGsI7BtJsTZRPvjt/s6eWjZJyFxgHJJz71caxtZLiK4eCNpoVZYpCg3IGxkKcZGcDOPQUAePbI5tWt9bd5Tq8ni77EJVdsmBWIMeOmwKO3oMk1cjtrDTvGmg3+lyzz21/dTxy3/ANraWW5bbgxyIwACq2MdcY6DrXof/CJ6H/wkDa6dNgOpMoUzkc8dGA6Bu27GccZ4ptr4Q0Gx1ubWLXTIYr+b70qjp6lR0UnuQAT3oA8UhuptD8M6o0il9N1uSaBV2giO5jbeCe+HTI6E5XnjmvcfD91bPpFnbRTxtNDaw+ZGrAsuUGMjtkc1C/hPQ30aXSX0+FtPlkMjwHJBYtknrkHPpRpHhm00nWtR1SEkS3qQxbAMKiRLtUepPJ59MccZIB5Xrutf8Ix8Ttf19I1YwvHbsnTeXtCyA4HA3wrz+OKf4X+0/wDCqPFV3bX9zZz2VzdyO0AQGZo4FyGJUkAlckrtPPUc16Zf+CPD+qSXz3tgJmvpIpbjMrje0Ywh4PGASMDg55zU8fhbSItP1SwS0ItdVllmvI/Nc+a8gw5znK5HYYoA8+1z7Tc6V4C0dd9413BumtXuGgjuFjhQku4ywxnd0OeeMiubl8Yvb+Bf7Am1KS1v3+0u0dw7M6xpkRW8UmW3MzbQDnhQ3AyufYtQ8IaJquk2umXlkZLW1CiBRK6tGFGBh1IYccdasJ4d0uPQX0OO0RNNeFoGgQlQUYYIyOeQTk5z70Aeb/brS10zwL4shuFkjgSPTL+YZxtZNrFz1wjhvxNWNJ8Ja5q/gqK5tdQ/sy61C9k1WRWXeWLfNECc8HcEYkcjkV31z4a0q78OjQJ7UvpgjSIQ+a4IVMbfmB3cbRznPFaNrbRWdtHbwrtijUIi56ADAH5CgB0KNHEiMxYqoBY9T71JRRQAUUUUAFFFFABRRRQAUlLR3pMAooopgFFFFABRRRSYCY5opaKSQDaWlxRilYBtGKWihIBaKKKpAFFFFMAooopAFFFFMAooopMBuKXFA60tKyAbilBpT0ptJ6bAFHekGelLTQBSikI4pwoQCGlooprcAooopgZfhw58NaXxj/RIv/QBWpWV4cbf4b01sY/0aMY+iitWh7gFFFFABRRRQAE4GabvB6HI9aVuVOOteA+de6No+tscyaVrct1bFQMiG5UsyE+zrxwOo5IGKAPfgwIyDxRuHrXmVn4j1KC08Q28d0ipp2k2L2g2DKO8bFj05/g/yabdeIPEl9qmopZa5p2mW+mWVtMxvLcFZmkXJ3Nn5QDjOB3HrwAenbxz14pQQa8S1HxPfaP408WvpqbrzUJdKt4ZIwHEZaCRiyqxUMcLgAkZJBPpWja+N/FCKuh3kZh1K6vYreDUbmGKPyQ4Y4eFXcbsIQozyDnPynIB65uH+RSbxnFeR33jLxRYDUNEjurW71K1voYBfxRRgvHJGXwkLuodwVwRu7+26pLfV7vVL3ww2oXP2q7h1SRJd9s9tJERGh2umcbhuP8AeX0J60AeriRSM54p24V48+ra/qs3hjVrzUbZ7C81pFhs4I9rRbWdeXz8wwGBBHB24Pan+FvHHinV9es55oX/ALKvbh4fLa0REjTLAbZBIWLjA3ArjhuvBAB69kZxnmjcD05rh/Gms6va3ltZaNqEUFyYnmeBLQ3E8iggDCnCKo+bJZhnt6Vz2j+K/Fniy/sLLT7yy08zaMl5NJLbmQlxPJGxUZGN2wHByACepwaAPWdw9aQOpGQePavKtH8a+IPFqaVZ6bcWen3zWM19czSxb4nCztCqqM5GShY+mRzWx8Pbl5/hJbXNxOQxiumeVmJIHmSck+w/lQB3nmL17etO3DGc14RYahq9jp/hTTbyWZ4LvUrG+tbgZG+N/wDWRMc4bazr7nOSOldR/wAJnqy7AZotzeLzpAxGObfnj68fe6/nQB6eSKRWDdDXn9rruv6hf/2jFqWlWmkLqZsjaXTYMig7flkx/rCeQuO+M8ZPN6d4m1eysLXTtNaU3d7qN4xk8kzsEj2/KqkgEncD14A6c5pgey7gTjNG4A4zXmFj4s8T63eafocK2+n6jtmlurqaLKyRxkKBGuThyWBZT0A98VTtNe1nXfFXg6RrryN0t1BLGgJjkeIfvHxnDBlICj+E5IzSA9bDAjI6UAg9K8h0jXtWji07RdLuIYbrVdWvVFzMjTCNIk38BmJJOQPTjgDtW0LxNqtrp1ppVvclL26vrqWa5+zSXG1VPISMbiRuJ55AC++QAezkgDNN8xQM5GPWud0LWb7U/DEtxqFq1pdRB42yCN5XjeAQCAeuD05HOK8g0Brx7Xw7MkepWV1c38cY1Wa7cwTZZsRiMZ5IAHIAOOSBmgD6D3D1pC4HU9Oa8qPhPTpvitPojS332FtGW/2C8kBExnZSQc5xjt0rb+ITyWcXhOOCR0DeILSJsMRvXD/K3qOOhoA7vcKTeuQM8npXlP8AwmviRb25vDJYNplr4hbSmhEbCR0LhRzkjKgjnjJJyPlwc+08R6/oOneKtdikgn0zTvEF59ohmZjLMpdUCoeiBcgjr1PHHIB7PuUdT7Ubh/kV49NqOpyC6+wyRxXS+MjbRb2cxn5TjeNxJGcEhcDjjFJqXirV11XT9A1hbabULHxFYRSXNsZI45I5kkZSFDg7gF5DZXnoaAPYtw9falzXkOkeKNd0zT9ellniv7iXX5NNsllMhVLgnHUsdsA4wg9+eRWjqHjrXPDen61b6pBZXWpaZHBcrLbqyxzxPIildhbKuATznHQ9iCAemZGaXrXluseLfGGjzCG8TS7cwQmeWcWk8sEpJJWMMp/d/KMbm6nnGK9F0i9OpaRZ3zRrGbiFJdiyBwNyg8MOGHPUdaALtFFFABRRRQAUUUUAFFFIelABuHrRkGvn6fV5bHSbzUxc+Kn1KK9PkzpcyiyQBwcOzny+mQQcjJGRiuz1H4oz2GqXUFrYw3lrp8gguNjP508gwJBEAm0bGznceex9QD0/NICDXndx8Rrm38Wx6U1jbLBLdLarHLK0VwQWx54DLtaPsADuPaq0PjeTS/D8l3a2ksqyapdQPPfXsssUOxjyzhGZVOMBQMD6c0Aem5FLXmcXjfVNXk8NXNrHbW8F7evBMsd2sok29cEIeMZI5U54IHJq5ZfEZrnxBHph0+BUluntlZb3zJFweGZVTaAc9N+cdeeoB6BRXn2k/ES+1G20e+m0JINP1S5+zRSC93urZPJTyx8vB5z26cjNnSvHN5qcMWpLo6LoUkkyfbhd5KLESGdk2jCna3Qk/KfbIB3FISB1Nee+HvifHresWVi+nxwre7vKaO5MjRkAlRIuwAbgMjBb3xzTdb1650f4i6tctJPNZ2Hhdr4WYnKxs6yuc46biFA3YJoA9EyB3pcg152vj7Vri3WNtCSylvNNkvbKQ3gkGFBOWATjjDDr1AOCSBn3nxVk0LStHiu7S2udSurJbqTdeiFPLK/KxbZje7BhsAIGDk45IB6pRXn9l8R5dYXSf7E0Ka+kv4nldPtCJ5ISQI+SeCAT1B54wOeFtfiJdTSW00mhmPTLjUBp4uxdbsSEgAldnTnr6j6EgHf0ZArzpPiZONJ1HVpvD0sWnWYKi4a7TbLL5ioEAPI4O7djAANYOo/F27vvDepzaZZxW13ZtCXmju0njVHbGRx8xzhSMcbwexoA9i5znIxRuHrXnHiT4oyeGb82l3oil0gjlkX+0IlkywzhEPzOBggsBjI7Dmqtz431mKTxhLcWlxBZ6bEssMkM0O+LhdoGVYEupL8qdvQ89AD1KivPrv4iz2ttdT2OhXWp2OnRj7fexzxqInChmXBxuIBGccDvinX/AMRp4L7UYbDw/PfwafFHPcTpcogSNow+4hvbsMk4PpQB39FVrC8S/wBPtrtAQlxEsqhhggMMjP51ZoAKKKKACiiigAooopMBM460oIPSmMu9Spzg+hxTlGBiktgFooNFADe9OpO9LQAUdqKKYBRRRTAKKKKACiiigAooopMAoopCaQCnpSYNLSE0ANA5zSAFW68elOHWgjnNC1AdSHtSZ5p1CAaCcYp1IRS01uAUUUUwMnw0pTw3p6nqIF/kK1hWP4Y/5FvTxnP7lefwrYFN7g9wooopAFFFFACHJBx1rIbw1pDaXLpp063+xSv5kkBQFWbIOSPXIBrYooA5698FeHdSuYp73RrO4kijEaNImcKBgD8B09KxfHWnaHpmn2+sXPhqy1K5t5IoIhKRGSCdoBbacgcYByK7uuM+Jbf8U/Zpx+81G3T/AMfz/SgDJuodau5NRe4+GdpOdQ2C6LatEfO2DCZyvYE46YzUENpq8OiyaMnwtsxp0r73g/taIqWz94/LnPTnrxXp/aqGsXzabpVzeJEJTDGXCFwuce54obtqNK7sjzh9N1IaMNJ/4VNZNZbvMMS6rCPnxjduxndjjOc44zinWcOuabFaQ2fwmhiS0laaHZrUI2yEYLdMkkADn2rU1DxNNqWhahFG4RlSNlubORxwZFGAcA557cHn3rWm8RXllFei4sUaW2hWZI4p/vgnGMkAZH61HPE3+rVLfp93+Zx0Wn6vDqjanH8ILdLzzRMJV1qAEOOcjjA/DHSnW1rrlnrB1e3+EMCXzMW80a1ASpPBKgjCkg9QK6i18ZSXMMoitYZZRLFFE6ykROXzySVyANp7Gpb7xLqWm25a90yKIicRecblfKKkEhh/ETkY27f5U+dCeHmnZnM6sniHX5reXV/hSl01vnYW1uE8HqCONw9jxT9O/wCEh0h0msPheIJ0iNup/tuEkRb2faD/ALzE+1dJZeKpLmK1le2jWKW7a0eRZCQGxlSOOh98YqNNXm1HU9EleGeBLhrgoqzkK6BflZlxznqPTg+1HOtweHqJ6r+v6RycumatcafZ2dx8J0e2si7QRLrkR2liSwPTcDk5ByDnpWlZXviix0b+yoPhkY7Pa6+SutQFTvJLdeeSx/Out0HVrvVrQ3U1pHBbsP3ZEpZmwSDkYGBx+NUYdYmTwne6z5v7yYySQB+VT+FB244B/E0OVifYz5uXre3zOeuDrksGm23/AArEvDprRtaBtYgUxFMYwQc8Y79cDNVjo902ry6ofhjKL15luBKNZix5obIfaHwDnk4HNbNhqc//AAjmtWj3rXFzaws63CPkkMmRgg9QciqWk3t7DqGmMZtWjS4AEpv3DRS/LwI8ZIPPHT3PGKn2qvY2+qS112/HS5Tj026h8Qf22vwwdNRMhl8xdVhxvJPzbN23ccn5sZzSy6TdXVilhL8M5TbJM06sNYiDo7csVYOGGeOhxW3ptlf65Zrrceq3UN28hMcPmEQKqtgKUHXIHP1+la9lLNb+J7yxd5WingW6QO5bafuEDPQcA49TVKV7GUqVm1fVbnH3Ghy3OmWmnyfDKRLazLNbrBqsUTITwTvVwxJGM5PJHerJtLtV0tV+G1yg0ty9n5eqQr5RJBPR+ckc5zn869IApaoxPLpdIluNPW0f4cXnkJO9wo/tZA4kb7xDCQMM+mce1RvoRfS4tPb4a3n2aGVpYgurJvjZsbiriTcAcDgHHTivVcUmKAPP7S71Ww0U6TafDq6hsfLaPyo76EZUjB53ZJI75zVAxXQ0mw0wfDbUfsenzLcWka6lHmOQEkHO/JPzN1OOa9PxRtFAHnf9raqNfGt/8K91L+0Ps/2QzC+j5iDbtu3dj7xJzjPv2pNW1XU9ZazN98PNUmNldJd25F7GuyVM7WOGGep4ORzXopGaAAKAPK2MrW80L/DbV/LmvzqUirfpk3OQd+RIPQcDjjpSTEy6TqWlv8N9aaz1O5a7u4xeKPMlZlYtuEmVyVHAIHHSvVcUYFAHkt20N7a3FvP8NteZJ71r+QLdY/0ggqXBWQEcdgQPbvTbSK0sra3hT4beISIL4aijGUM5uBnDs3mZb7x4PHPTmvXMUYoA8icW0seqQS/D3xI8GpzfaLiJpAU83JJdR5mUYk8lSM8DsKWOKyTS7vTz8PPErx3bo9xLJKGlmKHK7pPM3EAjOM456cmvXMCjb9fzoA8o1byNb1Br268D+Ko7h4xDK9vL5Pnx/wB2QJINw5+vAGa6Cz8WXFjZQWtv4I8QxwwosccYgjAVQMAD5+3Su32/WjAoA5IeNbojnwd4kH/bvH/8XSjxrcc58H+Jf/AaPn/x+uswPSlwKAORPjW6x/yJ/iXtj/R4+f8AyJS/8JtMvB8IeJv/AAFj/wDjldbiigDkT45kHXwh4n/8A0/+OUf8J1Jt3f8ACIeKD7CzT/45XXYpNoznmgDkD4+devg7xVn0+wp/8cpv/CfSH/mTfFf/AIAp/wDF12OKMCgDymSfTpfDV74ek8G+MWsb2QySj7Mm/JbccHfwMgDFMuxp2oak9+/hjxxD5zIbm2hi8uK4K4CmRQ/JAUd/wya9Z2ijaKAPJJdP0q41WS7fQPGot7i4+1S6eI/9FebO4uyZyST15x+QqeTS9MawitodJ8Y2kkNzLdRXVvDsljaQ5cAjsenSvVMD3/OlxQB5bBpulWq6cIdI8WJLZ3pvTcG3zJPIcbjKxBzuAAOMH6VHa6XptrqVveR2HjFvs1w1xBbPADFGW5KhcdCe556c16Dr15LY6LdXMB2yRrlTjPOa5nStd1GXULVP7UttRjk3NOsVoYvIUAnklj0JAz3weOeJc0tGawoTnHmW3+RmWlhpllo2jaZHpPinyNIuvtcDG0G5myxw3HI+c9AOlQ2el6RZXyXX9leLJoYJZJrezmtd8ELPncVUAH+Ink+tdVaeMYZ508y1kitpciKYurbyO20HI4zS23ik38MjxWc0aFHaKYfvFJXscdD3wcelHPHuP6vV7HL6NFp2hXkFyln42uUt1YW1rcQO0MAbP3UAHQEgZzx+FSasdK1fVb++n0bxasl9pZ0qVYtPIURMSdwypIb5j3xz0roV8UyW1pp8bW0l5ez2qzuI1CZBHJAzyTyQB6Uv/CR3TeI47T7I4tHs1nKlcSrknJIBzx0xjOaOeIewqdjmmbSTLp7NpHi//QdPbT41/s1sGNl2Fj8v3sdxge1Zy2WnwrZPBH47hvLWPyFvI9PZZTB1ETYj2lR2+XI5rvIPFayTSxT6dc2zCAzxCUAF1HXI7H2NFv4rgmuY0mtZ7eGWEzRySdGAAJ6dBjufQ+2TnQvYVOxzOn6hpunatbagNP8AGU0sFk1mPtOnXEoYM4dnJKFixIHfAGAAK5rQLKFFt5NZtfFo+zag17FZR6XK0G8fcc4iLZxngN+XNelW3i21kKtPbzWsUkTTwySLxIigE4x35qxpniMahem0ksbm0kMYliaYDbIhOMjBzkcZBx1HvRzITozSbtscajaCnhm50NbDxcLeeYz+aNJnEsblgwKMIsAggEcfnVe6tdO1LQNR0zUbnxtePqBjLz3GlXBEewgqFQRBFGRzgZOeT0x6sKdiqMzyDUtG0rVbvUZ7i88YKupRQrexxaJMonaJQoJJgJHTOBgZPpxVy703Sb062r3fidLbWIEjuIBoNxlWUKA6t5ORwuMHI5PtXqeKMUAeV6hpei3Mt0Le98TWNlfbft9pDotz5c5UAbhmA7GIUbivXirDf8I5C+vyebrsS6zax2zqNHuv3SpEYwVzFzwe/cV6XtFGKAOLsfHXhfStNtbI3d/ttYkhDPpdyCdoCjP7v2p8nxU8HQuEk1KdGIzhtPuAf/RddjtGaNopAcUfi34JXrrEg+tjcf8AxFQ/8Ln8AA4/4SBc/wDXrP8A/EV3e0UbRTA4T/hc/wAP/wDoYU/8BZv/AIinj4xeAW6eIY+mebeUf+yV3G0UYFAHD/8AC4fAW0t/wkMWBz/qJc/ltpw+L3gMoW/4SKAAdQY5AfyK5rtcc0u2lcDjR8WPArLkeI7QcZwQwP5YzTh8VPA+0n/hJLLH1P8AhXYbRSEDNIDkv+Fn+CP+hlsOf9v/AOtTh8T/AARj/kZtP/7+V1W0E8gflTtox0H5UAcl/wALP8Ef9DLp/wD38o/4Wf4J/wChlsP+/ldR5MWT+7Tn/ZFIbaAnJhjJ6fdFJNAcv/wtDwPn/kZbD/v5Sn4n+CcZHiWwI9n/APrV0ws7bP8Ax7xf98Cg2Vrn/j2h/wC/YpgcyPij4IPTxLYf990f8LQ8E5/5GWw/7+V0v2Cz/wCfSD/v2P8ACkbTLBvvWVufrEv+FNgc6vxL8GMOPEVkfox/wp4+JHg84x4gs+f9o/4VuHR9Mbrp1ofrCp/pTToeknrplkf+3dP8KAMf/hYnhHH/ACH7M/Rj/hW5p2p2eq2ourGdZ4SSA69MjrUH9haR0/sqx/8AAdP8K5/4ZoI/Ce0DA+1TYA7fOaAOyozR2pp60gFozRRikAHpSUHgUA0XATnPQYpwpKXNNAIRS4ozQDQAlOoopoAooopgY/hgbfDliPSIVsCsfwv/AMi3Y85/dCtgU3uD3CiiikAUUUUAFFFFABXGfErP9h2HTnU7cD67jXZ1xvxIydH0wDqdVth/49QB2I6VU1Gxh1Kwls7gMYpBg7TgjnIwatjpVHV786dpc90E3mNeFzjJ6Dn60na2o4puSUdzHPhGwkSdJZ7uQzoqyM02WIVgw57dAPpTj4Ws2t7mOSa5l+0KiF5ZclFU5UA49cVkXF7qaz6h/aDosyaYZMW0rqn3zg9cgjBGc9uopb7Wb+TSLmGzVRDa2SG4maRvM3Og+4fUZyc9faobjbY7vZ19LS3t+n/ANdPClkq3H766aScxsZXl3MrJnawOODzTX8JWbom6e7M6y+b9o8396Tt24Jx0x29azLvxfNprLB5ERS3gjkcySEvNlQTtC524z1bH5c1av/E9/A17Lb2cDW9l5bSmSQhnDqDgYHB578f0LxRHs8TpruX18LWa6Tcad5k7RTy+czM4Zw+QchiM9R71YOiwG506YGRTYqyRqCMEFdpz+FZt34ivUe8ntbOOSyscCcs5DscAkLxjgEdetVb7xq1pqAiWCIIApEUsnlyyhl3ZTPyfmw6HpReBPJXf9f15HRaZpkWlabFYQF2ij3YLnJ+Zsn+ZrLtvDEb2Mdhdl2trW7M0KKww6nkKwx0BJGPaqkutPYaneGG3klea+itgst2SoJj3fKMEL06Dr1p03i2aytWa7toFnW8NqdspEYwobcWxnuBjBNNyj1BU6/2d3r/X3l+bwvZNcXEsQe3Fxam2kSEKqlSc7sY+971Ha+FbW3uLeV7u8uRbAeTHNLlEIGAcADpUmi+IotY064ucIvkMyuUYspwM5BIBxg+lZ9nq95Bp1g4j+03+qytIqSSFUjGM9cEhQoHGO9K0VZgniNYt/wBW/wAixJ4Qs3mc/absWsknmPZCX9yzZB6Yz1GcZ9at2mnz/wDCQXepTptUotvAqkH5ByWP1P8AKsHStZu7dJ4/Ka5vbrU5kSOW5JSPGMjcQSFHoB+FRQXl3NdDz5J4mOtpE0YuGIA2crnuvfGMe1HMlYt0q+vM+h34I6UtYPhyaYrfW00pkNtdvGrMcnYcMuT34b9K3qtO6uck48srBRRRTJCiiigAooooAKKKKACiiigAooooAKKKKACiiigAooooAKKKKACiiigAooooAKKKKAKGq2H9paZPaF9glXG7GcVmyeH43udOmWRV+xKynCDMmV28n9au69dy2WjXFxAQJUA2kjPORXM6dr1/JqlqiajbX9uwZ7oJalDCoU98/wB7A7/TnIym43szppQrODcHpqW7Lwc9pKgbUWe3jzsVIESQcY5ccn9OQKbbeD5Irvz5NRViqOqhLdUZsqV+cj72M5qxB4zsZLhUkhlhjcMVkdlI+UE8gHIyBxxRH4pivLS5mgt5o1WGR45gvmISoJ52nAPHRsenWi0EW5Ym7b/Igu/CM9zbWcA1CICC2W3IktQ4bH8Sgn5TUp8LTx3NvLDqMqbLIWcpC/Oy8/MrZ+VueDzSr4oW2Syt3gmurua1W5PlIqlgepC568E4GaefEVwNcWD7JL9la1Ex/dHzF6nJGc47YxnNCUBXr7evYpWPgue0nErX8Lbbd4RstQmdwxuPzcnnnPWrt14XN6NOjmugYrW3kglVY8eaHTYcc/LTofFaSSzRy6fd2zx27XIWYKCUHtng+x9DT7XxRBPcrDLZ3Vsrwm4SaZFCMoGexJ6c0RVOwSniZO/6FWLw1fyWRsr/AFXzbVYGgRIodh5xhmOTuwAOMf8A15dC8NzaXdedLdQShY/LURWqxk9PmLcknA9cU+DxVbuPMuLS6tYmhadJZkG1lHXoTzgg4qfTfEUd/em1e0ubaXyhKomVRuXvjBPI4z9RjPOC1O6sS3X5WraddjbWnU1e1OrU5gooooAKKKKACiijvQAUUd6KQBRRRTATHNLRRSsAUhpaKQCcUtIRQKSeoCDrS4poPPSnUIAHWg0UdqEwFoooqwCiiikAjdK5H4b/APIpqfW4m/8AQzXXHpXH/DL/AJE6P/r5m/8AQzSA7HtTTTqSgBKKKM0gDtRRjiikMKMUClzTWwhKWkpR0prcBaKQ8ClpoAooopgZHhnjw9Zf9c61xWN4X/5F6z/651sim9we4UUUUgCiiigAooooAK4/4hAtY6Io6trVoB/31XYVyHj7/VeHf+w9Z/8AoRoA64dKq6hZwX9lLa3KkxSDDAHB/A1brF8UyPH4bvXjd0cIMFWKkcjuKT2Kgm5JIrQ+FLGJZ/3t1KZ4vJd5p2kJXOerUXXhKwunYtJcxh41jkWKUqJAowN2OuMVQ1LxhNp+pXNotmjraBC48zMkgYDkAZ24yPvYzkYqzeeI763a6aLT43gtrhYWJl+ZtwXGBjAOXHf+dS3F6HSoYjR338x1z4P067kmZ5LxBMqrIiTkK20bQSOh/lVyTw9aT2t5BI0uy7KmT5ueAAMenAFZcmtT3PlRXEBhmi1COBxBOcNnJ64Bx7H86ni8TXD3MVqbELcPfNalDIRhFXcXBxzkYIHoetK8BONdK19v6uT3fhWyvLiWRprpEm2+dEkuEkwABkfh2qO78H6bdySh5LlIZmDSwRy4Rvw7fhTY/FDvp9jcm0UG5vBbFfN+6OeQcc9OlZ761d6rNpVwsH2exlvNsbrcMGkADAhlAHB9DnpQ3C1xxjiOrta/4f8ADG62gWjzCUtKGF0LrqPvhdoHTpjtTLjw5aXAcmSZJGuPtKyI2Cj4A446cDg1kabrdxBb20dvaPcPdXM0S/aLwsQV77ivT2xwM9elOn8bra20ZuoIILhp5IGEk5Ea+WQGbdtyRkjHHcUc0LahyYhSsmbthpMVhZPaiSadZGZpHncuzk9ck9u2BxWXbaAZdOtrW6mljksJW+zzwuN23PBOQR04IIqax8TRaj4Zn1aJEAiRyUDhhlR2PcH+tZ88GpnRLS5F7dsjRGe5S2GZpXbBVUzwoBPTgYHpTbRMY1Lu7tqXB4SsxapFHd3ayxztcJOsg8xGbBPbBHHcGprfwzY2oTEs5K3X2vLuMmTG0k8dMc1zctvc33hyDWpNXvxduyIy2100cX+s2cqMDdjr7g+lXprCRdZtdBXU9QFu0TXMkjzkySHOAu70GOlTeO9jV06mzn3v8tzc0Gynsbe4a6Kme5uHnYKchc9Fz7ACtncB1rjbiK+0LR5LqS+a7axufOjHmnLxEgFJPfBPPPNN1HxOlnqFxfMy/ZbfbaR+ZJsjMpBdyxAJAUAA8HvTUlFWMnQnUk5LX0+X+Z2uRRketcfYeN4tTAS0jgmnFwkDrHOSo3AkMG29PlPBAPH5yweKbtzB52mRoj3ZtHK3G4q/sNoyPfj8e9OcSPq9S2x1RZc4zS7hnGa4q08SanbaWZ7i1F3LJfNbRqkgDc7jj7oHGAASRnOTjpUz+IXsL28lubaYTrFB/o3nBlDv2XjH1PtSVSLQ3hqibR1+R60Vzdzq159n23djNayLcQoGgmDK+5h0YqD7EYH9aiXX7q2i1W5uIY/KtpQgzKAFOFyCSAMc59ecelPnQlQk1c6jcPWjNcRN4rlv4rKSzXDfbkiYRSZSUFSeCQDjp2FXJfED3EggkguLa5gvIYpFikUghydpLEcr6jg0e0iN4aotzrKWuaHiaTz3RbBzAl4LNpRIOGJxnb6dPzGM1UTx5Ztqa2hjCq0/k7jIM9cBivZSSOf0FHPESw9V3sjrsikJFYupXcsmr6fp0btGJS0spU4bavIH4msTSb+4vryeKfVdUSQXLRokNorRABuMv5RA98t6Uc6vYI0JOPMztc4pN64zuG317Vyrx6l/wkiaZ/bV4IXtWm3rHFuB37cA7OmD6UyFdU1Zr+6t9UaD7PO0NvCiqI/lPJc4yc/pjilz+Q3Qtq5K3z67HXg06sGGe8ttfiguZg8V1BlUA4SRMbsH0Of0rdU5FWncxlFxt5i0UUUCCiiigAooooAKKKKACiiigDP1ewGp6XNZmUxCUAbwM45zWbdeHILq706cSLELQOrKqD96GQr17dc96ueIr2XT9DubqFlWRANpYZHUdq53TdevX1CFDqFvf2xV3uHS3MXkKFJB6njIx+dZycb2Z00oVXDmg9Nf+CX7HwtLaYRr9WhRCkYS1jWQZHUvg5POeAOlVB4LkkaaS41BTI0MkSmK2WEtuUrl9p+fAOe3NWrfxlZSuvnRSW8TI8iu5DfKoJOQpJBwDx7Uh8UfaNLu7mG2mi2WzzwysodG2jPY4B6cEjNK1OxX+1JttW+4j1DwlPeWlvAL9AI7ZYD5lsHBIH315BQ/Q+lPn8KyvOjRalLEhsBYyEJ85Az8ysCNp59D2qWTxOtsbeAW091cPbiZvKVec+gzyeDwPzpD4guF1427WM/2P7KJiRHl175I6/7OMdadoAvrHTzKlp4Ou4GkL6hbndaSWw8u0CY3cBjhuT0/Krtz4Ya8Fqkt0BFFZvaOBH8z7l27gc8fkafD4oiJuFntLi3kit2uQkigFkH48H2NLa+KIJ5mWa2uLVRbm5DzoADGO4wT6ii1MJPEfcQf8I/qM9jJY3uqeZAYfKRYoAmDxhiepxjp09c1Lofh6bSrlpZZ7WX5dg8qzSE9epIJJ/z+BF4rtmLme1urVRCZ0MyACRR124PUZHHvVrS9dj1G4a3a2ntZgnmhJ1AJTpkYJHXikowTREnWs7rQ2F4p1NXkU6tTnCiiigAooooAKKKKACiiigAooooAKKKKACkyKWkxUgJSikpRSV7gJRRSgUkACgiloqgCiiimAUUUUAI3SuM+F/8AyJMPX/j5n6/9dWrsXJ2nHWuR+GHzeCID2+1XWMf9fElIDsM0ZoxSUtQFNJQTzRQxoKKKKQwpM80tBAyKBBSgikooT1AU9KWjqKKtCCiiimBjeFwB4ds8HPyVs1jeFv8AkXbP/crZpvcbCiiikIKKKKACiiigArkPHx/deHf+w9Zf+hmuvrjvH7EL4bH97X7Mf+PE/wBKAOw7VU1Cxj1GyltJ8+VIMNt4P51c7Vma7eXVjpFzPZQefcqn7tNpbLdMlRyQM5wP060m9NQvy6lC78J6feTTSytcAzMHZUlIXcOhx0z9asyaFazQTxSGQpPOs8mGAO5duMe3yiuP1LxFrsnhi/k/tHTI5raaMTSQQyxyRxsQACknKHPc9RngHmruseKdZ0m5nkB02a2sY4jdRJFK0jFgCSGB2xjngNkkD3FSuXcPrcv5np/X6HRf8I/Z+e0x8wu1ytyfm43qOPw5qVdHtV1ZtT2MbgpsOW4xx29eAM1iN4mv4r99NlS2+2tqawQhY2ANuw37iN2SwQMCRxnHHUUsPiXUJdKvLkpbCSLVxZIAjYMZlRMn5vvYYn06cUe6J4hvW/kW08K2MU8EivdbYZvPijMxKK2Qen4Dr+HU0tt4TsLeaGSKS62wymWOEynYrE5OBXOa14i1e+067u7XyoNLW6W3jdGZZwVcAuSDja2MY4POc9QJNO8RahbRTLEi3Ek2v3NoFuJXICAtgAnO37o9hzgei90f1yd7cz/q51EHh6ztWt2jEhNvI8se4g/M4we1RSeFrJ3Vw86SpPJcJIkmGV3+92xj2rCk8XatbwyadPHYtrYuTbhoo5WhA2CRX2DLnAYAqDkkHkCug0PVru80mWfUIBFPA7I5WJ0V8AHcqv8ANgg9/Q1XuvQFiZN3UiaPSLaLSJdNUSeTKjo259zHcME59az4/D7zafYLdzyw3dpCYRNbyFSy4AJz6EAH2rLttY1WLRdJEEsM2qawXnjlud3kxKRvxtU5wFKgAEc88Vmr4oey0zUILu/jt7q51Wa1W4luAY7UBV3MC5HyjJwB3YdMkhOSuL6w46JnYx6FYxaOmloJFtlYOPn+Ytv3nJPvS6roVtqk0MzvPFcQg+VLBIUZc9fr0HH+NcT9rurz4aJrH9q3ovbYSgtFcldzeacB8dcDGB6VvS2k2inSbuDUb2czXaRSrdXLSKyyDGAOmQdpH40rp9AWIle6fmWrnwxGulrpNorm1uJt93JJMS7Dgtz3JwB7Vc/4Ru0+wR2o81fKmM6Sb8uJMk7s9+vetpeRTqvlRr7WbtqYkXh22jaNy88kqXH2nzHfJZ9uOfb26Ui+G7NUiUNNiO9N8PmGTISTg8dPmPFblFLlj2F7SfcwF8L2ymMebcGOO7F2iblwHwfbODmpL7w3Z6hLdSTGUG5CBijYK7PulfStuijkiP21S97mB/wjNu8jSy3F1JO8sUryu4yfLOVGAAoH0GT6mi48MwXEs7NcXSrLOlwFUrhJFAGRlcnp0OR7Vv0UcqBVZrZnNHwjasxc3N7vM4uN/mLneBjPT9OnFPTwtbK5lea4kna4juHldhukKfdBwMbfYAV0VFChFdBuvVf2jFXw/AkbKHmO69+29R9/IOOnTj/69V4vCsMdwrpd3iQrObjyFlCqWJzyQNxX/ZJxXRUUckd7C9rPuYt/YztrGn39sufK3RSqe6N3/AjP4mrGmaXFpsUqRGRhLK0rFyCcn6DpWlRTSSJc5Nct9DN/stP7ZGpFn8wQGDZkbcFt2emc/jWddeF1ma5WK+uoLe6YvPAhUqxPXBIyue+DzXR0UnFMpVZrZmDDp9x/b6TSR7bO0txHb85JZvvH16ADmt1RgUtFNKxMpOVrhRRRTJCiiigAooooAKKKKACiiigDL17TpNW0eeyinEDy4AkKbwuCD0yPSqF54cW7vrSdXSKOKOSKVBH80quu372ePXvV/X5rqDSJDYyLFcs8ccbsm4KWdVzjv1rJHiBzcac8kn2eIJcfbVdMbWjUZ6jgfxA9xz0NZy5b6jVeUNE/6Ymn+Frm0YRvqCG3SNkj8u1RZBkYBLnJJA/P9KqJ4MugtwZdQgMs1s1uGhtBHnIwWYBvmrY0/wARG9uLWKbT7izF3CZYDMVO4DHynBOGwQcemfSkvr6RNcFr59xFF9nD/wCjweYS24jn5W4xScIpWNPrVRa338kZ2p+E7q/SJEv4VVYFhIltQ+Cv8SnOV/CluvC17JcAw6l5cZsfsj5hyx+U/NnPrtOPYjPNbEWorBd2lq5uJPtSyMkssYTlcHaRgckZI4/hNZQ8VL588jWt4wW1SaO3VUJkDSMi7eckt8uATgAj3p8sb3GsVNK1ytZ+DryAzs+oW7GWze2xHahAM9DweffPWr03hmSfYstz+6XTzZEKpzk4+br7Djmmr4kmgu9RFzayD7OsCxWyFWeR5M/dOcHnA68bW7VLJ4q8mBzLpl0LtJ0hNorRtId/3WHzY2nB5JHQjtS5IbCeLm3dshXw/qdxYT2WoaoJoHh8uMRwBdhBGGPrjA+tT6BoFxpc0ktzcW8pKBFENqkWPU5HJpx8TOtruOmXP2w3H2dbNWjLl9u/ru242kNnPT3pX8RzCGAro181zKzg2p8tHQIcM5LOF28jBBOdw98HLC9xPESkmr6M3l4pcis6DWLS40g6mJQtsqM7swxs253BvQggg/SsW58V3CaVfXB0e7tJYrR7mD7Xs2yKO52sSMZUkHBweM9K0ckZNpK51YYHoaNwzjPNc/8A2pcxeCZdUlVxcpZvPiUKPmClhwMis+y8QefdaYtjqsOotPJtuoY9jmJdhJbKfdwcA5z1xwSKTlYXMkdjRmsOHxGs1/8AZxZXawMSkN20P7qVsZwOcgdcEgA44PK5qS+KWlsL+eKwvIIobWS4hupYleOVVGQVAfvwQH2Eg9qfMh3OnpM1hN4iaO+isxpt9P8AdWa4hjQpCxAIDjdu6EH5QcZGcc1Xt/FMzwXkkmj6huinEUMCxqZJTtyQPnwPXLFRgjnNLnQX1OlyKWudPiqL7JbTLp188tw7xLaqi+akiqWKtltoPGM5xyCTjJA/iuH7DFcW+nX91NKzILWGNRKpQ4cEMQBtPB554xnIo5l3C6Oiorn5PFdmDCLeG6u/MRZGFtCWaFDn5nHUcqeBluDxxW3bzx3Nuk0TB45FDKw6EEZBp3QXJaKKKYxO9B60tIakBKd2pBS0IBtFLSUtgHUUDpRTAKKKTvRcBaKKKAGtyMVx/wALjnwFat63N5n/AMCZa7HFcd8K/wDkn1n/ANfN5/6VS0AdiaOtLRQAmKQ06kxSYCUUUVOowoPNFHemrgFFFHektxjqKKK1JCiiigDE8Kf8i7aD0T1rbFYnhP8A5F21yMfLW2Kb3B7hRRRSAKKKKACiiigArjvH43f8IyuSCdetcY9tx/oa7GuP8eDdN4WH/Uetz/47JQB146VU1KxttSsZbS7UtDIMMASD19RVsdK53xtdXdn4WvJ7ObyXjCkuM7gMj7uOhpSdkTJpJtgvg3SBZ3dsy3Eq3QQSyS3DvIwQ5UbicjFQ3fgfSL+R5LkXblwu8fanAdlUKGcZwzYHcHuetZ954r1iG+ns7azhnmskjE6JBM3nOyBsIVBCDngv1/Cl1HxZq1tb6nfRWVqLPT2j8xZi4kYNHGxXgYBBfrz9O9L3TLmpnSf2NZHWE1UxZu1i8oP/ALOc/nyefestvBukNfteE3Ibz/tQjFw/lLLu3F9mducjuPX8Kc3ivUGj1C/tba2bTtOmMMyuzec7KFLbewwWx3z7VmQa9fwa7rl0zeeA1pb2cBldY90uMccgHByxI65wfRNx6j5obHQT+CNHubyS4ZblRJIJTClwyxeZ3cIDtDHucZNWIvC+mwNG6pIpS/e/XMh/1zZ3H6HceKy7rxRqunRahFd2du93ZRJcsYNxR4SQGPPRgMnqelQXniOXUb2xe2JFl/bMdpFJFI6GQiJ2fcONyZwAOhxnkYo90d4LobV94U0y/Nw0omWSaYTmSOZkdHCBAUYcrwB0q7pmlW2k2ZtIPNdWYs7TSM7ux6lmYkk/Ws/w1rOo6yk09xbW8VskjxoUZi7FW4OCMAYx3OfaqNpZJ4lOo3Ut7qNsVvGt0+y3bxYSPKgYBxySzevIz0GGmugJxtddSaDwrFNottp+ozyFrNyLa4tZWhkROgwy4IO3g881oaV4d03SbWS2ghZ1kkMp+0N5jFiACcnn+Ec5rgIPtR+HsWrHVtUN3c3RhZjePhVE7L8ozwcKM+vPrWnrYuvDkOo2lpqeo3KTaRdXA86bzHt5EUbXDHkA5wOeoqHJJ7Ee0ja7R1K+GdNTw4+hBZBZMCCN/wAxy27731p2o6ZcXt7pSxlBZWsvnS8/MzKPkUDHTJyef4feuP8ADtlPqscXnT+KIHe1Li5mvCYHYrjIGc/xbh9BXYeEtSl1fwzZX0/+ukQiQ+rKSrH8SCapO5cZKWljbUYFLRRVmoUUUUAFFFFABRRRQAUUUUAFFFFABRRRQAUUUUAFFFFABRRRQAUUUUAFFFFABRRRQAUUUUAUtQtjd2yorbSsscnTP3HDY6jrjFY974VtbvXv7TOQJIXhuYiMiUFSoOc/LgEjpzkelX/EE13BpDtYSpDdNLFHHI6bwpaRV5Hcc/8A1xWcmvtJNayzN9miS3uHu43XGxoygOcjOBkkHjIIPeodupnJxvZkmmaHewXlvLqGoLdraI0dsFh2EA8bmOTubHHYdT34fqek6nLrCX+m6pb2n7gQuk1qZd2GJyDvXHWpLDXXuruCC5sJrM3MRlgMrKdwGMqcE4bBBx6e4IFXUNQuz4laxS7nggS0SYeRbiQsxdwc/KcDCij3R+6kP1DQbvV9C+xahfq1zuyLm2h8sqCNp2gk4O0sM575qO88MNJdzT2tz9mJs4beABNxjaKQurdeRnHH15q7BqX2W5tLG4knmkuVkeOaWIR5KkfJjg7sEkcchSazYvFTPdXEv2e5eNbSKaK2RFLSF5GVdrbuS2AcHGARkjnD0G7dRh8LX12t5JqGowTXdx5LI8driOJ4ixHys7ZByARkdTzzxZg8O3K2kIuLi2a4W6juHNvbCJCqHhAuSfxJNRx+JLiK61I3NpMDCYUhtFKM7u+eA2cHPHJOBg9hU0vitYIcTaddC8+0rbfZEaNnJYEq4O7btIBOSR0I4IIotFk+4OvNBuZLmS8tLtIbsXPnxNJHvQAxrGVZQRkHbngjtUF34f1GaK1n+12lxqMKurSXVoHjZWIOAgKkYKjHOfU8k1abxG62oLaXdC9acwLZ7oy5baGzu3bcbSDnPt1pp8SSbIUTSrx72TeWs8xq8aq2CxLMBtJxggnOfrhcsR2jYuLpEf8AYUmlyEmOWJopGjVUJ3A7iAAACck9KyptA1a/tbuLUdQtpGkspbSFobYpt8wAFmyxyflHTHetiDWLWfRzqiyAWqxmR3P8O3O4HryCCCPWsi68WTw6VfXDaVdWs8Nq1xCl1sxIo75VjjbkFgcEA8ZoaQS5bamnd6W1z4Yn0kSbXks2thJjoSm3OP1qvdaG06aTskRGsZ1kZgvLgIykfjupk2r3kHgmfVpI1S8jsnuNsqgKGCkjIDHjp36Vl6Z4nku9Qs4rXWNP1Tzm2zw26ANCNpJbIY9DgEEfxDnPFErdRNxLll4ZntL+CTfYmKGV38xbRfNkU52qWPQqT94cnA6cmq0nhK6nNwXmtYmks5rZnt4ShnZxgPIAcEj6ZyTyBxWpB4kjmv1t2s7uKGRikF1JGPLlYc8YOQMA4LAA9j0zXPivzdPvrqOxvLeKG2eeG5mhDRyqoPICtn0O07SQeKn3bFabIi1Pw3dahchhJbptMRjuUQpPDtIyAwPzA4PB4BbPIGKdfeHru6nZnlilt/tYuDbNuUSqF27W5wcHB9DjkdMXX8Q7NSSyTT72cblSW5hjUxxMRkBvm3dwcgEDIyRVO18WtcWlxOdJvy6XJt44EjUvIf8AvraMYOSTjj3AqXGDsHu7DNN8M3VnNYSTzW7G3upbhhBF5aEPGUCquTgDPqeBUlvomoWExmtpbeVjNcuUlBUESuHHIzypAz6jPSpv+EstjaW8y2l40s7vGtsIsyq6AllYA4B49ce9OHiiB7GG5htL2aSUsBaxwfvVKkK+4EgDaT689s9aq0LitFGdc+FLueV55ZLK8nktUiaS5t/uSjOZFA7Hcfl46DmunsLc2llDb5U+UiplVCjgY4A6fSsebxZZpHC9vBd3iSIsjG2gLeVGwyHccEcA8YLe1blvMlxAk0bq8cgDKy9CD0qklfQaSJaKKKsoKQ0tJjNSAUtJS4oATNBFIOtOoWwBSGlpKAFooopgFFFJnmkAlcd8LP8Akn1l/wBfF2f/ACZlrsc1yHwuXb8P7Ef9Nrr/ANKJKFsB2NGaKQ9aAFoo7U2huwBR3oxxSc5qGNC0UmT0xQM96EwYtKOtJSjrVLcQtFFFWAUUUUAYnhTjw/agcgL19a26w/CZJ8O2hI/h/rW5Te43uFFFFIQUUUUAFFFFABXJeOcibwwR1Gtwn/yHLXW1ynjX/j58Lf8AYch/9Fy0AdUOlU9S0+DVLCWzukLwSgB1DFSec9R9Ku1la/fS6fpE91DNDC8S7t80ZdcZGRgEEk9Bz1IpO1tRS0V2U5vCWkzyRySxSkrGkbkTuPNVBhd+D8xwOp5Pepp/D2m3Npf28kTCG+dWnAkIGVCqMf3eFXp6Vzjahq06aHPrFlbpPLqA8tAjoUTAAJG84bOeDkdOM1Si1XU9X1Hw7qFw9stnc3Uht4YQwdQMj5zkhjj6YNK6MHUgun9f0zqrnwlpN5dPPLA58wgyRiVgkhHQsucGprnw3p10dQ86BmGoeWbgeYwzsACkYPykYHT0rCs/EutN/Z19cpYf2df3X2ZIkDCWLJYAlicH7vIwO/4S6R4o1HVLy0shHbfaInuF1EKrYjCOUTbzwWPY56N6Um4lc0GbFh4csLBLlI45JDcrtmeeVpHcYxjcT0x2pIfDemW1nYWkUDLFYz/aIBuOQ/zck9/vHr61gr40vY7TQLq4hh2Xtrc3F0sanI8qPcAmTx+OarJf6zdeJvC8+pfYhFcedLELUuMAwsdrAn5sZXn17d6LxQnUh0/rb/M7HTNMtdKtnt7NNqM7SEMxPzE5NR6ZpjafPfhdv2e5nNwgBOVZgNwP4jdn3PpXIaJrWryWWl2OlpYwl9Pa5Y3IlcKVcqQCWyRkjqfxp8PjjVdQS0WxtYEke0W4lLwTTZYsQFCx8qOM5OeuO1HPEI1IWR0beFNKGgxaOYpBZRuZFAkO4MWLZz16saZH4U0mKG9i8uWT7ZAbeZ5JGZjGQcqCeg57VV1zVrmXwvabUktbrUZIbYqQVaEyEBvcYG7B+lYXxAvEtBYabb3S2n2eJ7vcZdmNikRKCSBy3HJxgHOOtDcUOUoxV7HbPZyWui/YtN2pJHB5VuZWOFwMAk4J44pdF06LRtHtdOiPyQIFz/ePUn8Tk/jXJ61fWGr+GdN1JmmnvZoitrb28joZZjgMpxjgMvPpg1S1Hww+leCJbu4vr19Qt4y+5bpwoYkcdeQMDr7+uKTaWtgc7apbI9J8xMgbgCenvTq4M2p8Ojw5cWs1yUnvFhmWSVpMiVPVj0BRfzruk+6KtO5pGVx1FFFMoKKKKACiiigAooooAKKKKACiiigAooooAKKKKACiiigAooooAKKKKACiiigAooooAqahaC9t0iLFQsscmQP7jq2Px24rKufDVtdancXrs2y5tZLe4iGcSBto3ex2rj349KseJJruLRm+wTrBcvNDGkjKGC7pUXkHqMH/AAqjBr37yCe5ZoIo7W4e7iZT8jxtHnqM4GWx2III4IqdLmcuW+pPp2h3dvfpdahqTXxgVktl8kR+WpxksQTvbAHPHfjmmanoWoXGtNqWn6qtm72ywOpthJkKzMDknj73pU1jrk097DbXenzWZuELweYyncB1BweGAK8e/U4OKOo3l2/imWyGo31rbJZRSqtpbJIS7PICTmNz0UegodhvlLF3oE2p6QllqN+ZrgPlriOMRnaSQwAB4yjMuR655ptz4bd7y6uILoW5kt4IoQkQxEYnLKeuCMkDGB0qzbX62s1pZyz3M5njkdbi4RUJ2kZVgFXBw3Hy9FP40oPEazXlzLsu3UW9vIluFjw3mO6qVIOctgZDEAcd84HYHy31Ij4UuLm2uxqGoJc3c7xyJK1sBGjJnb+7JIIweRnn1zjC2nhGWGC1ElzbCaG/W7drezESsqqQEChuOCeSTyTSx+JJLWXUpr+KSJIniSK3JTdll5+bOMd8k4AB6VN/wl9uIImNrO00tytqkMbRuWYqWBBDbdpAPOe3Ipe6SuRomutCuJblrq2vBBcifzo3aLcoBjVGUrkZB257c1n3nhCa8gjla7gm1ERvHJPeWonQhmz8qbgF2knGD04Oa1P7dfaqfYLgXbSmIW3ylshQ24sG2hcEHOe4HU4ph8RnaiJpt5JdEMz2q+WsiKrFSx3OFwSOME57dKPdKfLYsjR4ToUmlFQIXiaNvLVY87gcnCgAEkk8YrMm8Pajf2d7DqWoxzPLZyWkTQ2/lhQ/3mI3HcxwO4HHua1odZtJtHbU0kzaqjOzbTlQudwx1yCCMeorJ1LxLPb6RfzJYz2t3FavPEtyqkMB3wr/AMJZcjIPoKbsJ8ttTSvdMN34bn0rzdrSWpt/Mx0JXbnFR3WlNcPpTpIiyWUocsVyWXy2Qj82B/CobzUbm38GzahlluY7Myguq53Bc5wCV9+DWTpfiJb3UrCGx12HVfNZluYowh8oBCd2U6YbaDnP3qT5eoNxuXNP8M3VpqaTSTWJt4mYxiKxVJmznbvck5wO4Cknk+lVv+ETv5IryKa9tEE1pNbobW18rJcYDSANhiPYCtiLxDA9zDFJBcwxTvsguJEASVsE4GCSOASCQAR0JqtceI1l0e7vYkubaKO1e4iuWjV1ZQv3gA2CQcHa20n8yIahYdojb7QLy61NZ45bWKIvGzSeR/pChCDtVwRwdvcH7xHSq8vhnUPMYw3cBjF690sUsTFGDg5VwGGSCcg9OOh7bB1j/TWto7eeURuI5JY0BWNiAQCM56MDwMDviqOn+JnurWeWSyuNy3klskccRJO0nrzgYAOSSBnj0oahpcLRZHpPhy6057czXEMvlTzSkxQ7FIkHQAk4wf0x70Q6BqVj89hd24kM1y7CaJiMSvvGMNwQQPr7cEXV8SWskEDxw3MkksjxLCkeXDoSGU9hgg8k496SPxJbTW8UsMN1K8hkAhSE+YpRtr5B44Jx157ZotAEolC48OalJK0yXdpJPLbJE8tzaKxWVesigcc8/J0zj8ektIfs9tHCMYRQowoXgDHQcD8Ky38S2exHhjublTEsx8iBm2IwyCRjOcduvtWtbzx3MCTROHjdQysOhBGRWiSKViUUUUVQwooopAJjmloopAIKWk70tCAKSl70UAFFFFABSHrS0UANNcn8Nf8AkQtP/wB+f/0c9dY3auV+G3/IhaZ1/wCWp5/66vQB1lFFFAAaSg0lJsaCiiioGFFIKWiO1xBSjrSUoq0xC0UUVSYBRRRTAxPCX/ItWn+7/WtsVieEgR4ass90rbpvcHuFFFFIAooooAKKQnApokBHBFAD65HxzFqUj6HNp2my35s9QW6kjjZQcKjjv7tXXdqQgHmgDj/+Es8RdP8AhCr3/wACY6z9X1PVNatRb3/gS+miRxIFF4q5bkdiOxPWu93qOuKcvzDNANX0PNYpLu3EJj8A6gfJn+0Rg34bD4xnlv06e1QxJcQ3yXsfw71BZkm85MX64RjnJC7sAc5xjHPT09RI44603dk4pWQuVdjzK1e6s9Q/tCH4daiJgxZEN8hSNmySyoW2qeeoA61atdY1S01G6vofh3qEVxdbRM63MXzYzzjdjPJ6Yz37Y9FxS4osHKjyiyWWxuI5ovh1rBaFpDHvvUcKHBVlCl8bcHpjH40+0llsrm3uYfh3r3nWzO8LNdRts3KVKjL8LgkAdBXqG8ZxkcnA/wA/hQzbR0zRZC5I9jzaxvptMkgktfh9r6tDb/ZELXEZ2xltxH+s9e/WqjtvtLa3X4eeIYlt08pGiuI1Zk67GYSZIzzgn+ter4pDgdaLIXIux5tqmuanfaKbCDwJrlv5YU27KIP3ToQUIG/oCBxxxmnx61Ouo3GoTeANfkup1RXLeTIoCjgLmT5R6469a9G3CjAFFkVyrseUTrDPHFH/AMIL4qRIWkaMRtGm0uQW5EvTj8KtJqDJo8+knwT4se0uCTJvMbPzjoTL7D9fWvTRg0HAo5UTyR7Hm15rd/fX2ku3g3xJHaafIZfKEELM7hdqf8tRgDLHv1HHetseNrwDA8E+KP8AvxB/8errzgUdqLFJWORHje8x/wAiT4o/78Qf/HqP+E2vP+hJ8Uf9+Lf/AOPV1uRSjFMZyP8Awm95/wBCT4o/78W//wAepD44ux/zJPij/vxb/wDx6uwxRQBxx8dXYOD4J8U/+A8H/wAepv8Awn9xx/xRPivB7i0hP8pa7LAowKAOJPxElXOfBPi7j009Tn8pKd/wsIbgo8JeKycAn/iWYxk4xy1dptFG0ZzQBxifEKNkVm8K+LEJ7HSnOPyNSDx/bMrN/YHiYEfwnRpyT+S4/wD111+0UYxQByy+OrJiM6T4iXjPOiXPHt9ypl8aaex5sddX3OiXf9I66TFJigDAXxjph62utj66Jef/ABql/wCEw0v/AJ99a/8ABJef/Gq38UUAYP8AwmGmD/l31n/wSXn/AMapP+Ew0v8A599a/wDBJef/ABqt/FGKAMD/AITHS/8An31r/wAEl5/8apreNdIQ4aLV1Pvot5/8aroaQqDQBzR8faAOr6kPrpN3/wDGqafiH4cX709+v10u6H/tOun2ijaPSgDlW+JPhZSA17dLn1065H/tOoW+KngxBl9YZR/tWk4/9krsNozRtFAHGN8WfA6kBteRSem63lH/ALJQPi34EIz/AMJFb/jHJ/8AE12IVc96dgUAcaPix4EI/wCRktPyf/Cl/wCFr+BP+hls/wDx7/Cux2ijaKAOEvfiV4DvoFifxNagLKkg2huqMGH8PqBWbdeMvh1d391dyeJIc3Nq1rLGC21lbAJxt4bAAz6V6btHvRgelKyJcU9zzi1+IPgeK9iubnxdBcyQRtFEXUjaGIyeF5b5QM/oKJfiB4EOsSapF4tiilkgS3ZVUldqszDqp5y5/SvRvLUnJUZ+lNMMZ6xqfqBRZDsjzXVfHPgDWtNWyvfFMTDdkuisrEEFSOF4yrFfxpG8aeBZb25uoPE8URmjt0UJC2I/JZmXHy+rAEeg969J+yW5GDDGfqopv2G1PW3iP1QUWQcqPNZPFXga6Ez3XiiOWeSSOYuYG2hkXAwpXGOuQfWnx+IfBP8AojHxJAZIbxbtykOxXYRlNoXbwvOe5z3Nejf2fZ4x9lg/79j/AAoGn2Y/5dYf+/YoshciODvfF/hSaY3Nr4nt4LsSGSJ2hZ1GUVCGXjcPlB6g+9UrjVfCM8q3UPiS1lu8sJJr63a6DKWL7QDjbtJIXHAHGK9K+wWf/PrB/wB+x/hSf2fZ/wDPrB/37H+FHKh8qOM/4SjwWNAbR/7ZjW3aExFgGDc9Wzt69+nWsy88S+Hb+yvIL/xfZmWa2ktomFsVWNXxklc5Y8DuBxgDvXo39n2f/PrB/wB+xR/Z9n/z6Qf9+x/hRZA4pnFar428I33h6401PE9lC8sBiErqzBcjGccZ+maiuPGXg+e60uRfFenRmxcsdxHzgoyYznjrnv0ruf7Nsc5+x2//AH6X/Cg6ZYE5Nlb/APfpf8KOVMTimedWHiLwba3iSjxVoPlQkmJY440kIxgB3Oc49V2/41W1fwtcQ30U/jXQUM9rLbo1sqw53qAXlAchyMcYCjk+temnStOPWxtT/wBsV/wpP7H0w/8AMPtP+/C/4VLpx2DlVrHB3eveGb7VFuV8YeH0hJQht8YnTaQdqybh8pxyCCeTzjFVTqugosyw+NvDr/6ZNdRx3Dq8eJCSQ6iUbipJweOO2a9F/sXSiMHTbM/WBf8ACk/sTSv+gZZ/+A6f4UeziHKjjNH1rwppvk7/ABdoMgjknkQJdRRj94c4xuwMcgCq8Or6FYqHsPG/hpLhpZ2cz3Mbrtlk8zhRIMEZxnv+Vd3/AGHpP/QMsv8Avwn+FA0PSR00yz/78L/hR7OIcqOFudX0KS58yPxx4XcSRIkzXUkEj7l4LqRIAMjHBBAIzXR23jTwfbwJEvinQgqAKuL+EcD2DYrX/sTSv+gbZ/8AfhP8KP7E0r/oGWX/AIDp/hVKKQ7Izx468Inp4p0Q/wDcQi/+Ko/4Trwj/wBDTon/AIMIv/iqut4e0ZyC2k2Jx0zbp/hTP+EY0A5zomnc9f8ARU/wpjIV8Z+F3A2+JNIbPTF7Gc/+PVIvivw68ImTXdMaInAdbtCpP1zTW8I+G2GDoGlkf9ecf+FMPgzwu33vDmkH62MX/wATSAtJ4h0WRyiatYswAOFuFJwenerP9o2Wzf8Aa4Nn97zBj/PIrI/4Qbwnnnwvop/7cIv/AImnf8IR4T/6FjRf/ACL/wCJoA2RNEWb94vAyeelPWRHUMrBlPcVhDwP4TBJ/wCEY0Xn/pwi/wDiaX/hB/Cf/Qr6L/4L4v8A4mhKwG7kUZFYX/CEeE/+hX0X/wAF8X/xNH/CD+E/+hX0X/wXxf8AxNDA3cijcB1IrC/4Qfwn/wBCxov/AIL4v/iaP+EH8Jf9Cvov/gBF/wDE0AbuRRuFYH/CC+Ec5/4RjRs+1jH/APE00+AvCJ/5lnSB9LOMf0oQG+5G01yvw0Jb4d6MxILGJixHqXYn9atr4B8IqwYeG9LBHI/0VP8ACtqysbXTbSO0sreO3toxhIo12qo9h2oYFiiiiiwAelNxTqKTQDaKKKhpDQgHXNGMUYGc0uM0lHQA6UA0UU1oA6ikpa0QgooopgYvhQFfDViD18utqsXwqCPDOn7uvkg1tUPcbCiiigQUUUUAI3SvBLVrqw0Hw7otwqm11Kaz1CzcqCqsWAljI9mdG5H8R5Jr3p0WRGRgCrDBBGQRVBtA0l7a0t3061MFmyvbRmJdsTL0KjGBj2oA87n8W+I0t7rxHHdxHT4NUFiNHFsDK4DhDtkz/rDnO3HaopvFnipI77U/t9mLO116XTUtjbfM6rIQCWB44wMYz1Oegrvm8H+H21/+3DpcB1Lj99z1HRtudu7/AGsZ965/xZDY6SNP0q08Owag2qag1z5LXZgUzj5i5ODk98dKAOJ8QC80y28Y6taqZrW9uLzS7uPH3WaNRC49977TnjB49T0+g+Jbq0sXtFmiW007wzb3SDYPlcR8kn04HHsatPB4gex1CzbwHZmDUXeS6T+3MeYzABjny8jgDpjpWbfeHb7UVshd/Diwk+xQi3gP9ukERgYVWITLgdt2cHkc0ANPi3xBqUSpbatY6b9l0aLUbq4urcskhcZxww2LjHIBOQeKi1fxHd6Nda5rVr5M99/ZtjiREPlFnbGecfLycZ7kZqa98PahqEGnQ3fw6s5I9OiENuDr7DbGMYRjs+deBw2R19TV2Wy1q5lvHm+H2nv9shS3nRtaDI8afdG0x7Rj2APA9KAM+Pxh4ttoZdOvYY4r24ure2tLq6jjQxmXccyRpI/AC8c857dKnv8AxX4k0ZdU0ea+0261SKS2W1uSghL+ceVERbDuNpwoYEjPpgttND1Cz0O60aD4c2Ys7o5nQ66Wdz/vlC2R2547YpLfw/fQaJNo6fDm2+wzSCSRW10s7MMYO8ruyOMc0AZ8+v6jqUGi2+sgS31t4ks0eGW2e2miVw+0uiuV5wSpDMpHXmor7W9c1g+H9Rub+3+wT+JYoIrKGJkkj2SNgu275htVsqRjlWHoNS10O/s7S2toPhwqx214l9HnXtzecowrFjy2Bxgkj2qNvDdwda/tcfDUrei4W6DrrwUeaDndtB29cEjGD3zQA3RfG/i/Vdctrkacz6NcXvkHbbARxR79oYTeaSzDuNgGQcVofFAmXUPDVt9mubtZ7mQNaW9wYWuAEB2hgRg8Z6jpUEGk3tvrx1uL4Zxx6huLhhq8ewMRgsE+6GP94DPJ55NXb2XXtT1Kw1C8+H0r3Onsz2zjWoxsYjBOAcHI9aAMTw5oNjqa+Ilv1v4LGzeNotLlv5zJayrGSzFw/wAwbdwNxHH0rf8AhXo8Efhi01ljO+oXSyJNI9zI6solYDCMSq8KvQCooG1m31HU71Ph5crPqaqt2y6zERIFXaPlLYXgkZXFS6TfeIdB0yHTdP8Ah7cxWkIPlodXhcjLEnlmJPJPU0AczeeI9b0zxbrjaRJFvvtes9Lj+1Kzxx/uZM8Aj+ILnFWbvXPEd9DcadcXdm2pWGu2tvBcJEyROSSRvQMSR0yBg4P41Y/su8N5JdH4a3ple/TUmb+3oz/pC7trgeZgY3H5fu+3AqwbfUXuZ7kfDi/86e8jvZGGtQjM0f3W4k4xnoOD3FAFDUvE+qSXF74f1n7PNd2WrabD58DSRJIJzuxtUggqFJ6kHIGDjJqW/iPXvD1t4p10XNrLo1nr06zW0iMZ3BkQHy23YAClcDH94mtm4067vNTn1Gf4c3zXc9xb3Mj/ANsQjMkAIiOBJgYBPA4Peqo8Ouut/wBrj4b3/wBsNybpj/bcRRpS27cU8zbwTnpQBl3N5qksS/2dKbeV/G89uu2aQhiA2C+WPyfKSUGB0IA6Vu3njLXxb6xrNm1iulaReGzmgmDCWZo2USlSCQuWJC55wASOxju9EuL2xms5vh7qHlS6g+pHbrUSkXDAhnBEnHBPA456ZovdEm1HVV1K6+Hd884KMw/tmIJIUxtLKJMNjA6jnHOaALEHirxVqUut3Ol29k1jps0qbLhXWWQ+UCibc4BVzljn5gcDGOdDwX4l1bVtUubHV57VZ4oVkNp9mlguIjnB3BxtZeRhlJ7dc5qpHBqEdtqlv/wry7aHVJHlu0bVYCJGYYY/f44HbFQaDYX3hu7kutP+H+oC4kjETSS6xDIdg6AbnwPr1PfNAHpo6UVyJ8S+KAP+REu/w1G2/wDi6afE/igD/kQ70/TULb/4qgDsKK40+K/Eq/f8BaljuReW5/8AZ6Q+MtdVsHwJrGOxE1uc/wDj9AHZ0Vxp8aauFz/wguvkDOcGD/45SL441Ekf8UR4iAxkny4T+X7ygDs6K44+Ob0DnwV4lzj/AJ4Q/wDxylHjm7zj/hCvE5HqLeH/AOO0AdhRXI/8Jzc558F+KB7/AGaH/wCO0HxzcdvBnig/S2h/+O0AddRXI/8ACcz/APQneJx/27Rf/HaP+E5n/wChO8T/APgNF/8AHaAOuorkv+E3n/6E7xP/AOA0X/x2l/4Teb/oT/E3/gNF/wDHKAOsorlP+E1mA58JeJR/26x//HKafHEgIH/CJeJjnuLNMf8AodAHW1l+IpZIPDeqSxMyulpKyspIIIQkEEVjnxwVHPhbxL9BYg/+zVWv/F0WoafcWk/hbxQIbiJ4pCLDkKwwcfN6E0AcRos89trHhr7JdeK1uLmWP7Q2p3EptJkKfvPL3HBPPy/hjnGdux+LttdeIrXT2jtFju7lbWOETMbqNmOFd12BNpOOAxIz+Vp9Z054NJgPhjxYE0xka3/4lpP3V2jPrxVC0Gi2VzDImi+NVtoZzPFZNaSeSjkAZwOSOBgZIHPHJyAXtC+Jkmt+Io9LNhBG8sjRGBbr/SbZl3ZEqOqgkhScIWIweoBNZOl/EZtH8LaKotJ5Guop5Y5dU1FpDIVmZfKEvlkvJgZG5VABXng0tjbaDp99ZTrpPjeaOxcvaW8thK0cJPphQzf8CJxUcdjoUFpbQWmm+ObUwW723mJpjEyRM7OVZWjK8M5IIUEcc8CgDobTxXrN7r9vJbWStZS6OL77ILlXdiT1UhdrN2C7wpBySOBVfS/ikmox37JZ2sjWmnTagUtr0y7RGAfLc+WFVjkfdLjr7Zznj0QwxwR6L41igWxfT5Ik0xiJoXJJDFkJByc5UqaiitNHQyF9P8dyF7B9NJfTTxAwxtAEeBjqCOSeuaAN+P4hXUBhfU9Ea3gudObULd4LkTMwVdxQqVXB4HfHzDOOQLH/AAmmoWemS6lqugtb6etol3FcRXYlDbiAsbZVdrYKk9V68k9cG5Oh3UNjDcaB4weGzsG09U/syQB42UKS2FzuwOoI5qBI9G8uZLvTvHF6r2a2MYm01wIYlYMAoRFGcgfM2ScDJoA6Pwj8RLPxXqkumxpCk6wfaAYLnzlKZAIJ2qQwJA6Y9Caz9Q8XS6D4x8U3F1NNLY6dZWsht/M+Vd7YJA7HnPvTdI1TTtJvmvmtvGl7cGEQKbnSpNsaAg4CpGq54HJBJx1qhrH/AAjmsXGtS3ln4vhbWoIoLhV0mUBVjOVKfujjPfOfwoA0tf8AHWrWOj64v2FLHUdPWGQP53moEkYAdUHzDIBGMehp2v8AxRtfDuo/2bcWe66hije6U3ITYWVTtTIy5wc9unvWfqt54U1iTV2ul8Sw/wBpwRwzn+yZ9qCM5Uj90TnPXOR9Kq3154XvLp7wa/r9pdXMMcF7LDpMytcBBgOP3PyPjjcvTJwBxQB1cnjp21O4trPSJ7mK2t0uZ7gTIixRtHvBIJyfTAz07VFpfj6a9vdKju9DvLG01Tizu2kSRXIGeQDuUHsSOcj61iTa/wCE7ZtdvrS/1OS61GyW2EUmnXG3KRlVwTFnJzyTWV4c1Dw5Da6Lca1rWqTT6dFut7JtNm8q2lYEMQUi+cDkDJIAoA6Kb4qLa6Rb6nNoN9HFeFPsgeaL9+CDuYHd8qg7Rk/e3jA64qyfE271SLSZtF0uZvNvvs08DyxZZgqsEBzjkNnd04qtcal4Ll0LSdOj1rUo59KQLaXP9mTswwADuUxbWBAGRioJb7wv9ktAniXWPtdvem++0yaXcPlyMYC+XtVRxhRwPSgDqB8RIR4sTQJ9MmhllnNurtcRMxPGCYwxdQQQQSBkVmaR4y1jUtOt57oS2Rk1xLNHURyeYpLbo8Z4I24Ld+1Y0UvhOPU7a9j8Qal5dtfNeRQNo0uNzElgxEQZvbnj3PNTWd54Ts44Yhr+otBDqo1SJH0mcFW+bKkiPkHd17YoA6X/AIWNAGmu5NKvY9DhuWtpdVaSMxqwYJkqDuC5PUjuM4OQGzfEYQz3RXRL57G01BrC4vA8exZAwXhd249R27jnJxXNF/CbS/ZD4j1A6M139sbTjpsu13zu2l/LyVyAdp9KnlvPB7aXqlidculXUdTOotKdPmHltuViq/Jj+Hr70AetjpRXJD4leEgv/IWA9jbyj/2Wj/hZvhHGf7WA5xjyJP8A4mgDraK5Q/EnwiFDHWoQD6o4P8qQ/EzwaM51+1yO2G/woA6yiuS/4Wd4L/6GG0/8e/woHxO8Fn/mYbT/AMe/woA62iuT/wCFm+DP+hgtP/Hv8KX/AIWZ4M/6GC1/8e/woA6uiuT/AOFmeDP+hgtf/Hv8KQ/E3wYBz4hsx9S3+FIDraK5H/hZ3gz/AKGKyHPcn/CpF+JPg19uPEumgscYacA5+h6UIDqqK5hfiJ4QcMV8S6VhSQSbpBj8zTx4+8JM2B4m0jOcc3iD+ZouB0lFc3/wn3hIEZ8S6TySB/pae/v7f5zUg8deEyAT4m0YZ9b6Mf8As1K9wOgorAHjjwmenifRv/A6L/4qnDxt4UPTxNo3/gfF/wDFVQG7RWD/AMJv4U/6GfRf/A+L/wCKo/4Tfwp/0M+i/wDgfF/8VQBvUVhf8Jt4Vx/yM2jf+B8X/wAVWxbXEV3bxzwSJJDIodHRgyspGQQR1FAEtFFFIAoooouAlFJ3oqdEACg0Cg0LYAoopaB3DBpaO1FUhBRRRTAyvDn/ACLunf8AXBf5Vq1k+GQR4Y0zd1+zJ/IVrUPcAooooAKKKKACiiigArj/ABUM+NfBv/X1P/6JNdhXJ+Iv+R68HD/prd/+iDQB1fasfxBqsml2aNBGGuJn8qLcjOobBOSF5IAB4HJrYPSqOp6Va6rbiG6ViFYOjKxVkYfxKRyDyeRSeq0Kg4qSctjiNS1PV9Vs7Szctb3BulieSNJbdJiVO0ru+YLwcjnkDnFXk8S3y6r9nMUAtI5ltXX5nk3Fgu8uuUA5ztOD9DwNyDw1YwLEF89zHOJw8szOxcDAySc4xUP/AAh+nC8N0Gugxn+0eX9oYxiTdu3bM4yT3qeWSeh1e1oNctitD4gu5J7eya2j+2NePBIqk4WNRkuP+Alfzqjput3kNvawW1uJZLm6njHnzscFT/eweOvGK6ZNFs49Wl1RU/0qRNjNnjHHb8B+VQw+HrKCS2eMPm3keRMvn5m659qdmSqlFaW/4fUwm8ZTC6kRbMyxQy+RIsYkaQkcMy4UjGexIJxUy+JNSZRMbCAWgvfsjMsx3nLYDAEcdR3P4YzWk/hTT3vzd7rhN0glaBJ2WFnBzuKA7Sc9eOe9TL4es1tTbqZRGbkXRxIQd+4N+WQOKXvdxudC2kf6+8pW2tahJr39lvYwEJ808sU7MIlxkZyg5PHAPen3Mr3niiCzDSJBa25uG2yEb3J2gEdwBk/Uj0pbPwlZWN+l5DcXyurFin2pwjk/3lBw3XuKsT2DRa/HqUWGEkJt5lZ8AAHcrAY9cg+x9qXvWIbp8z5e34nHaFbzXc9vcSNr0n+kf61L0+RgNxlSc44GRjvTYIZb7WL6OVvEbob+SIS2l0RDEu7+Lc3GPYHjpXSweDrK3uElhvtVj2OHEaX0ixnBzgoCFwe/HNa9lpsGn+f5O4+fM077jn5m6/hxSjB6XZtVxMHKTgt9jkbq6vLMa1pCXUzzyyxmzdpW3/vCMqD2C9iPetjTlk0/xLLpxlllgltEmXzJCxVlwh688jB+taF1otnc6pb6jIjfaIBhSDgH0z64ycVHbafOdeudRuAo/diCAA5OzqSfQk/oKai0zKVSEo2XbX10/wAjZXpS0g6UtaHMFFFFABRRRQAUUUUAGKKKKACjFFFABRRRQAUUUUAFFFFABRRRQAUYoooAKKKKACiiigAooooA5zxZqNxptpaSW9ytt5lyEkkZN2FKtk49uv4VmaV4imjnvWu9Rhv7GCDzDPFB5QDZ+7jPJIzXQazpTaobHEyxC3uVnIKbt+Afl6jrn3qhc+GPtN/fSGdYoLq3ETRxxYZSOQwbPqOhFZtTvdHXTnR5OWe//B+/8SC28bWMsczNFKpjgM4AdH3AHGOG+9k4wcfXinXHiRpdEurqK3uLVkjR45ZEDqwYgcYOCeemaLbwxdLaXEVxqSOzxeXG8dqibP8AaOOSe3UcfnUEXhCdbS+ie+txJdKqgxWwRRhgSSARknH/AOul747Ya/zRan8V29vqElh9luZ5YY1ebylBYAgEkJnccZGcDuKYniWQalqUctjcmG0iWRFjiy7ZJA4B/i6j6HOKi1bwjcapcv8A6dCsDhQN1srSRYGCUbqM/wCcjin3nhe4uJ9QaK/WOO7hijwUyylCMEnPPf8AP2FF5glh7avf/gf8Esf8JVbJbX0stncxPZhGkhZV3YY4B64/PGKfF4nth9qFxa3Vt9miEx81V+dT6YPXkdcdRWWPBt0bHUIXv7ffdxxLmO32Kmw56A+lXtR8NPfT38ouI1FzbLEgKZ2Mrbgx9RntReoLlw97X/rT/gj18WWvlXDT2l1BLEqnyZFG589AuDgn8eKv6XrUOoSzQNDJb3MOC8MuNwU9G4JGDWRceHdSv7OeK/1VJHJjaALbgJGV7kZ+bPetHQ9Hl04SyXEkEksh6wwLGAv4Dk5oi582uxM1R5XZ6/Py/wCCbXFLim4pea1OYXFGKbuNLQAuBRikooAXFFFFABiiiigAoxRRQAUUUUAGKaYo2+8in6inUUgIvs8B48mP/vkUw2FmylTaQEEYwYx/hUw606kBTbSdOf7+n2rfWFT/AEpn9h6Sf+YXZf8AgOn+FXgaWgDP/sPSc5/suy/8B0/wpf7C0g/8wqx/8B0/wq/RVIDP/sLR/wDoFWP/AIDp/hR/YWj/APQKsf8AwHT/AArQooAz/wCwtH/6BVj/AOA6f4Uf2Fo//QKsf/AdP8K0KKAMi+0TSEsLhv7LsQRGxyLdOOPpUHgj/kQvDuev9mW3/opa0dYx/Yt9k4/0eTn0+U1n+C8DwRoIBBA063Ax/wBc1oA3aKKMUtQCiiihgJjmkPWnUmKTASgUYo570LzAKUCkpR0pRAWikJxSiqQBRRRTAyvDeD4a0sg5BtIiD/wEVq1j+FV2eEtGXGB9hh6f7grYoAKKKKACiiigAooooAK5PxHj/hOvBuf+e13/AOk7V1lcn4jG7x14O5xia7P/AJLsP8/SgDrD0rM1jUWsIE8tA0sr7E3AkA4Jycc9u1adUr/TbfUYljnDfIwdWRyrKw7giple2hULcy5tjAm1fVJI7QRxJFKZ/LfcGVJARwQSM49e4q7JrF7GL2X7HGYLVimWlClj8vrwAM5P6VOfD9qbdYvMnBWXzRIJDv3YxnNSyaPbTWlzbSbzHcyGR/m5ycdPToKyUJp7mzqUnZW/q5mReIZfs9xJNFF/o4SR2Rmx5ZPJGR259qlk1N7kO0P+pW7jgRkcgscjd26c4/CrMGgWcKXKbp5BdJ5cvmSliRgjqeR17VJDotpBZQ2cYcRxSCVSWyxYHOSfrRy1AcqS2Rk3Wr3sllqT+SscNs7RiRZSrEggDtxwTk/Spr3Wby3nuVht4ZI7aNHdpHIJBHTgdf8A69XzodqbS7tcyeXdSNLJ83OTjOPTpTptFtpmumZpM3MaxyYbHC9MfnRy1e/9a/8AABSo31Wn/Df8Ex7/AMVG2unijiiYRKjOjOd7bhnCgAjp64rS1S8b7LbRwllN1Ise8HBRTyT9cfzpk/hmyuHdjJcoJECSLHMVDgYAz+XarOoWHnwW/kgCS3kWSMZwCR2PsRkU1Gpyu7BypNrlRgX1zdHXrqFTqUkSIm1LRgNpxznNTahDcoumvHe38ZnljhdWlAwCpznj73FaNxoFvc3j3f2m8hlkADeTOUBwMDpVmTS4ZYbWOSSV/szrIrM+SxA7nvU8krO5TrU7xt0Wpz180tprSWj3eqvAtsJN8RLsWLnrhemP6VNYXd4+n29zJPIwF9sUPjc0bEKA+O4JzW8LCL+0Wv8AJ80xCHnGNoJP581RbSPJEEFtjyPtX2iUMeeucD/gWKHCcXcFVptKLX9dTbXpTqYp47U8V0HKFFFFABRRRQAUUUUAFFFFABRRRQAUUUUAFFFFABRRRQAUUUUAFFFFABRRRQAUUUUAFFFFAGbrN21lpVxcIwVkTKkjIz2rn7DXLs6hGkuoW11b+U0twyQlfIULxk5Oecccd639V099RjhiEwSNZlkkVk3B1H8PUY5/lTr3T47vT57QERiVNu5QOPQ1lJTcrpm0JQUbNatlCDxHC0oFzazWkbxNMJJsAbVGST6cc1JB4hhnEjva3EVukZkE7AbGUe4PH0NQpod45ee51ES3SxmOBxCFWLPU7c/N+NQWvhu8thdst/Es8sYRHjtQgGD1YZ+bsO3epvVLtQsydfEXn2c8qWtxEFt2mjldcow7cg4z7VWk8RXFrcRiSCS4QWazSeVHg7j+OAMDP40Q+FZEiuw94he4CqTFF5a7QwLcA/eIGM9qku/D15Pe3EkWpLDDOixMghBOwDGAc9evNQ3Wtc0X1dPy/wCG/wCCTtrkZurZ94itjbNcSmQche39asadrseoXTW32W4gkCeYBKoG5c4yMGql14bE8V1GlwEWWCOGIbM+WFOfXnJFW9I0g6csjyPA8rHGYoVjAHHHHv71cXU5rPYyl7HkutylrGrzW+prZQXdtaAReY8s67gecBQMjnvSWevzRad5t3C9xcNMyRLbR4Mqj+IAnp71dbR1k1C9upHjczxrHGGjB8vAI79azpPDEogs1iuYGaCMowmgDowJySB1z+NZy9spNouPsXFRf9f09C83iW2FnDKsM8kkxYLCq5fK/ezzgY+tB1kzNZNEHhE255EmTBVV65yeOe/NUr7w3cXEEUENzarAsZBSS1GN56uCMYNWIdCuYEXZeguln9nVmTPzE5LYJ6dOPaqUqt9US1RtdMkj8RQTlgttdgFC8TeVkSgDPyke3TOM1DaeJMadHLdW032iV28uKNPmdR/EBnoARk1Ws/DF3bm9ke8hDXEDQhYYiiAnqxGevA5GO/rSXfhy+ufsq/arYxw24i2GIlQ394c+mBzmlzVUr2KUcPe19DSbxJafZrWaKOeYXIYxrGmWO3rxTv8AhILVrKGeOOeR5s7IUTMhIODx7Y9aistIe0lhfzUYQ2ohQY6Pn5m/Gqg0PULd7aSyu7dZYoPKZpYiwyTksvIpc1fsLlo7XL3/AAk9i9nHPAs1wzgkRQplxg4OR2weK07O7hvbVLiFsxuMjjFc9f8Ahy6ubpZ1uLZpDCsbNPDuOR/EACMd/wA66Cxs47K0jt4lVUQYAUYFaU5VG/eRnUVNRTi9SzRRRW5iFFFFABRRRQAUUUUAFFFFIBo606mjrSk4pK4C0UUU7gFFFFMAooooAo60SNDv9vX7PJj/AL5NVPCi7fCejgMGAsoQCBjI2LT/ABRIIfCesSnOEsZm4PPCGn+HUEfhzTEH8NpEv5IKANOiiigAoopDSYC03GM06kPWkAgPHNKCKbjjFC0DHEUCjNJk0LcQvelooqrAFFFFAGR4VG3wlowzk/YYOf8AgArXrF8Ivv8ABuhOerafAfzjWtqgAooooAKKKKACiiigArltfQt448JkAfLJdE/9+SP611Nc3rK58a+GTzx9q6f9cxQB0Z6Vja7qFzp6WjW0aSPPcpDhyQADnn+VbXaqd7p0F8bczbv3EyzJg4+YZxn1HNHoVBpSTlsc1L4nvLVprWW2ie9SdYQ0ZZo/mXdnH3jj0qaHxFeCSFLmyKj7SsEkmyRV2v8AdYbgD1ypHqRWlc+G9PunmkkEnmSyLLvWQgo6jAK46cUq+HrRdNksS8zxSMGZnkLOSMYO4854HNRaXc6OejZWiY/9qXV7d6RMVkiSe5m8tUkK7o1HBcd89cdOlIniW+OnC8MVmizz+Rb75CNz5YEkdT0+6uTwa3/7FtN1iQrKLIEQAHAAxtwfXiqj+FdOfT4LL9+sdvK00TJKyurksSQw/wB4/nRaQlUpO11/Wv8AwDLj8U3rWsZ+yQeeb82h3MyIcLndyMr2zkHpR/bVzcXNtbXEXk3UOorDIsUxCspQkH3BHOKdqHhFBFa21k0wiN5587tcMHGV2llbrnp+Nadr4asbaOFVMzNFP9oDvIWZnxjLE9eKVpvqW5UFql/X3mavia/2i5axhFqLw2rDzSXb5tu4cY46/wCFJF4snnvIxHZbraS58hdoYv1xvzt24/Gtj/hHrL7J9nzJ5f2j7T97nfnP5ZqCHwrY298LqGW7TEnmiFbhvKDZznZnHWhKd1dk89C3w6j9Rlkl1bTrJZHjRy00mxsFgmMDI7ZIz69K5KbWr6xn1cTzzGC4lmgt3BJMMigkAZ7EHjHcCux1Cxmk1LTry3KlrdmWVWON0bDB/EEA/hUT+GtOuLS6tpUZ0uJ2nck5KuepX0/+uaJRk9mOjVpQspK/f7zBfWbnSJVnvJXeC709Xtw7ZBlVRlfYnIPfrVe7a+spNJtLm61V2a3Z5haEtIXzn34HT8q6q78PWN7FYxTq7LZkGIA4zjHB9RwM1ZbS7d9Riv23edEhReeMH2pOEu5SxFNa8vf/AIBy9nd6pBYadd3clyv+m+UUnG1mjf5RuHcg12kf3aytSsZ729sVxH9mil86UnOWZcbAP1J+layDAq4prQwqzU7NKzHUUUVRiFFFFABRRRQAUUUUAFFFFABRRRQAUUUUAFFFFABRRRQAUUUUAFFFFABRRRQAUUUUAc94o1KXTba0MV0tsJZxG8hUNtXHJx7VlaZ4oZBqU019FqFpaxLIJoohGcn+HrjnpXRarpf9pSWbebs+zTibBXdux261n3PhhLu71GRpgsN7EqFFiAZSuMHPfp0IrOSle6OunKj7NRmtf+D9+xVtPHVhdJdFYmzBH5mElSTcMgYypODyuQcYzTZvFX2vQ7u9toZrdYQpSfCyo2WwcEHBx39M96dH4Rmaxu4LrUFaWeNY0kgtlh2YIP8ACcnJAyM4IqMeDrhtMv7Z9Ri826CLujtFRFCsDnYG5JxjOaX7wbWHLsniu2TVX05La4meNgsjR7SR0yQudxAzzgdvcVDF4luUu9VWbT5mjtCmxYwC7ZxxjPcHP0FRX/g976/lk+3AQSyCRg0IaVPUJJncvt6VLf8Ahi7uX1MRaiEivgh2GPJVlCjrnkHbz9aG5glh9Pl38v8Agjo/GNrJZ3lx9lmDWjIkkQZWOWOABg4zn1xR/wAJhbRw3r3Nld272qK5ikVQ0m7OAvPXI746jrVePwhcrZXsLX8O+5aFtyW2wIUOeAGxz/nNWdR8Lvf3d9OLoJ58SLFhTmN0OQxOeRntSvUBrDX/AK8v+CI/i+K3t55bvTL62eNkVUkVQZS3TaScHABJ6Y9609H1qHVlmCxPFLCwV45MZGRweCeOv5Gsq58M3uoWjrqGqmWcSLJCREBHGVzjK985Oa0tC0d9NhkM8kEkzkZaG3WIBR0GB+P500581nsRNUeR8u/zNgYPOKXFIBgUtanMGB6UYHpSGjNAC4HpRgelFFABRRRQAUUUUAFFFFABRRRQAUUUUAFFFFK4BRSUtJAFFFFMAooopgFFFFAGJ4yYR+CNec5wunXBOP8Arm1W9DXZoWnjGALaP/0EVQ8c/wDJP/En/YLuf/RTVpaN/wAgPT/+vaP/ANBFAF2iiilcAoooouAUlKelNzSAUUEUoopoBB1paTFLSAKKKKoAooooAw/BmP8AhB/D/wD2Drf/ANFrW5WF4Lbd4F8Pt66bbH/yEtbtABRRRQAUUUUAFFFFABXO6x/yOfhr6XX/AKAtdFXJeLJNRstc0TU7HSbnUlthOrxQMqtl1UD7xAoA6w9KwPEmr3umf2cljDDLLd3a2+JiQvKsc5HI5A7HjPFZh8aa0Bn/AIQPXP8AvuD/AOOVSvfEN/qElrJP4E8QlrWUTRlGgGHAI/56c8E0NXJkm9ivr+qX8Fp4k8ydoLm2srUs8E7hQ7H5tgz8oz3AyRjOav6p4o1e0u9ZW1trQ2uk+WZGmZg0gZAcKR0PJ5PtWdeag1/HqP2vwF4lH29YxOEeH5ghyuP3ox+FZ87SXut6he6h4N8SyQ3LxyJFD5a7lWMKVkAlAYZUEfWo965lKM76f1/Wh0a+IJYL3Wr5YpWggazeRXkdwIWUbmROgIBJOBzjuai1DxHNevZSQ7ktjrsdlC0cjIXwrb2bacMpIICnjgE+1RtVjdNSR/AvirbqSBLhVSEfKE2DaRKNvHcc03+07UWOn2a+A/FKQ2EyTwBIYBh1BAJxLyTkk56k07Mrln3LF/4i1a70jX5Wt4oLKylltxJFcPHOWVwAQVHA2nOQc+1WtX8U6lZXeow2tnbSR6fBFM7SSMGbfkAYA57/AJe4rLe/t5NN1DT/APhCPFvkahO9xOBHACXYgnB83jkCnXmoxXcmpNP4J8W7tRijin2xwfdTO3H73g/MaVpEuNS2j/rX/gGhe+M9RF/LBYaWZxBFE8ieXK7uXXdtUohC4B6sRmtTxHqLrptjbRmaF9SuI7bejGOSJW5Yg9Q20EexOe2K5O5ms7q9W6fwT4zR9qJIsXlosoQYUOBNzgVb1zxDdalZQiHwZ4lS5tZVuLdngh2h16bsS52nkH607NLUpKdncj1RpJfFuqQTXOvGCGKIxx6bM42ZXkkA45qjLf6jc2vhFbu91BluUuWnOnSsJJFUApnZ1I4B/GteHxB5GqXmor4J8WefdoiS5hgK4UYGB5vFVLO+t7E6YYvBPi5jpqSpblooDgSfez+95NTyPuZ+ynff+rlmI6vZaFband3N6kdnf5ZLhjvltWYD5/UjOeewI96V7y+nstd8QRXVz5UNyos4hMwjZYThuOmHO4HjPHtVi+8UyalYz2Vx4J8VGKZCjYggBwe4Pm8H0PY1m3Wqyv4cj0O08GeKIrT5Y5C0EW/ysgtgiX7xx196bTNHCXRnotpMtzaxTqMLIgcA9sjNTiuSg8YSxxKo8I+I0UAAJ9lj4HpxJUn/AAmcvfwr4iHr/oiH/wBnqzRHU0Vyx8ZvgEeFvER5x/x6L/8AF0q+MyRlvDXiJfb7Dn+TGgZ1FFcz/wAJmg6+H/EP/guageM484Og+IAPX+zZD/KgDpqK5seMoM86Nryjpk6XL/QU4+MLQddN1wf9wm4P8koA6KiufXxfYkEmy1pf+4NdH09I/elHjDTT/wAuutf+CS8/+NUAb9FYH/CYab/z6a3/AOCO8/8AjVA8Yacf+XTW/wDwR3n/AMaoA36KwP8AhMNN/wCfXW//AASXn/xqj/hMNN/59da/8El5/wDGqAN+isD/AIS/Tf8An11r/wAEl5/8apP+Ey0z/n11r6/2Jef/ABqgDoKK5uTxvpEYy0erIP8Aa0W8H/tKmv470WJN8i6qqnkE6NeAf+iqAOmorlD8RvDgPzT349jpV0P/AGnTR8SvC+dpvLoH3065H/tOgDraK41vin4PQkPqzIRz89pOv80ph+LXgdfva/CPrDKP/ZaAO1orih8XPAZ/5mS1H1R//iaX/hbXgT/oZLT/AL5f/wCJoA7SiuL/AOFteBP+hltP++X/AMKP+FteBP8AoZLT8n/+JoA7SiuL/wCFteBP+hktPyf/AOJpP+FueBP+hktf++X/APiaANLxNqV9YTaZFYJ5ss87gw4H70LG8hQE9CQmAfWq8XiVTqVyylnslsYJo0VQXMjySJtHvlVGM8H0rGvPiR4Avb6xu38TW4azkaRAFfBLIyc/L6Mazf8AhLvh5Hf391D4pgh+1eWwRI2AjdHL7h8uDljuIxySc9aj3rmbUr3R6BYaobu6ltZrWa0uYkVzFKVO5CSAQVJB5BHqMehFUZZrqTWbxDf3sEMXlqi29sJATtycny255Hf0rnNP+Ivge0uZby58WWtzdyxrG8ghZFCqSQFXaccsSeTUUnxF8LLfXM1r40sYEmYMVa1ZyCAB144wBTs2U+bQ6+bW4dPiuo7r7QzWdoLlpGQAzLznaBj5sjpgcsPWox4gWDzA1vcvO86xQ22xQ+4xLIVzu24AySSR6c8Z5S58eeBtQn06aXxXbfaLY4kMcbgSjKkjGOMsinvwMd6iuvGfgm6umurbxbawXaXX2mF2hZ1QmIREFeMggE9RyRRqD5jro/EW0OJLW4M7zmOK12qsnCKWzuYLgE9c4ORjORmWPxJDcRI1vbXMsxeSNoEUF1dCAynLBRjPXOD68jPEXHiDwTdR7x4pt5btZpJUkuoTKvzgBgUwMqMDHIxgelaOleL/AAVpggEXiO3k2iXcQhALOyscADAA24AHbFC5hLmOkh8Sx3VlbXFnYXdy0/mfuYwgZNjbW3bmC8HjgnPbNSy+IY44xJHYX0yiNZZSkQXyQRnDBiDux1UZYccciuOtvEHh2wtIIbHxZbRzxmXdI9qzhlkff93IwR2OahuNU8IytDs8R2kh8pIpJruzFxKSoA3q7DhiBzkMM4OOuS8gXNY9GuNQhgsPtZ3PGQuwIMlyxAUD3JIH41jXniKX7LIsNhdQ3qSRI0EojLIJH2q3D7SDyBhuo5xWfeeNPCdzppto9fhiddjRv5bHaykMpI28jIHHFZqeKfDLtNNdeKLeW7keFmaOF0URxSb1ULk45Lcknr7Yodxu51ut6hLp+hC5MyQOHhV5ZQNqBpFViRnHAJ71laZ4kWbUHVNVtdRsI7d5Z7mJNgtyCuAxBI5G4+vFVdR8eeD9QtkgXxFaoVnhlztY/ckV8dO+3H41n6t4o8F6lfPJN4mtI4JLGWzljAIZg5UhgcdsHsev5jTJalfQ60eJbSOCWa5juLaJLdrkNLH9+JcZYAEnjcvBAPI4psuvK9sJPLntW863TEsW7cJJFUYKtg5z1B46kVxFn4h8J28FyjeLNDgeSA28MtvaRxso4+Z9+7ceOnA65Ho+21zwuUKT+MfD6SGW2cJbbYYQsMnmfdLnDNjGc9hUvmK1O2i8SW9xK4t7e7lhWR4vPSAlC6Z3L69QRkjBOACSajsPEZudMtbhrG6aadC/lxREgAYydxwMc8ZOT2BrkrXW/D66yl1J408N/Z0uXlJjMcUsgYNhHffhgNw5xzt7c1GmraEiWSr448MyJbQ/Zykzo67AeCo80APgYyQR7cmleZL5kdsfE1kzwpAtxO81utyixQMxMbHAJ9O/WmzeKtNjUOjSzKsK3EhijLeXGwyGb0zg8deDxxXL6Jq/hjTLq3nl8ZaBKsOnx2ICXka5CMSGOX7gj8c/SqsWp6JZN/xLvHvh+HzbWG3nZ7mJmUxqVDx/OACQejA9AfanzS6od5Hbz+IrK3uHjfzDFGQss6rmOIkAjce3Uc9BnnvWuCCMivOZdW8Kvfyn/hKvCsllPL5kyXE0LyHP3lDb8YOO4OMn2x048b+E14PijRQfQ38X/wAVVq/UpX6nQUVh/wDCZ+FsZ/4SXRsdf+P6L/4qmp428Kyvsj8TaMzei38RP/oVMZvUZrH/AOEr8PYz/bul/wDgZH/jSjxR4fbka5ph/wC3uP8AxpMDWFLWWPEeiFlRdY08s3RRdJk/rUw1nTCcf2jaZxnHnr/jSAu96WqqahZSAsl5bsB1Kyg4pV1CzYEi7tzg4OJBQloBZzRUSTxO2FkRj7MDUmeeooAWimrIrjKsD9DTqYBRSZ96WmBz/jv/AJJ94k/7Bdz/AOimrT0f/kC2H/XvH/6CKyvHvPw98R8kH+zLnp/1zatXSP8AkD2WOnkJj/vkUAXaKKKQBRRRSAD0pKD0o6UALRmik6GgAzS03vR0IFJPUBT0paKKsAooooAwvBgx4H8Pj/qG23/opa3axfCGP+EM0LHH/Eut+P8AtmtbVABRRRQAVU1G7ms7GW4gs5ryRFytvAVDyc9BuIH5mrMm4xsEOGxwfQ02IN5YEhy4HJHrQByx8XasqknwRrxwcY3W3/x6mf8ACZarnnwPr4Hb/j3P/tWt7XNWi0LR59SmRnjh25VcZOWC/wBawbXx0G1WwsdQ0e90/wDtBSbWWYoUkIAJHDZHBHXuRQAo8Z6hkhvBPiMEeiQEf+jaD42uwefBXib3xbwnH/kXmty117SbzU7nTrXUbWa9tRmeCOUM8frkDkYOAfqKrR+K9Gu4L59O1SxvZLGJpJo4LhHKgAnk5wOnUnH0oAzf+E2uf+hM8T/+A0X/AMdpf+E2uP8AoTfE/wBPs0X/AMdq5F4y0RdN068vtRsrEX6BoUnuo/m+jBtrYz2JFC+MNLbxRL4faZEvI4w+XkQK5IyUX5txcDBIxwCDQBT/AOE2uCP+RN8T/wDgNF/8dpD42uAf+RM8Tn6WsX/x2ta28U6FeW91cWus6dNDaY+0SJcoViz0LHOADg9fQ1JY69pWqyTR6dqVldyQf61ILhXKdhkA8fjQBif8Jvc4/wCRL8Uf+A0P/wAdoHje5/6EvxQP+3aH/wCO1v2et6XqMcz2Oo2d0sB2ytBOriM9w2Dx+NO07VbDV4DcabfW15AG2GS2mEigjGRlSRnnpQBz/wDwm1zg/wDFG+J//AaLn/yLS/8ACbXH/QneJj/27Rf/AByt2XWdNg1KLTZdRs47+Ybo7V51ErjnkJnJ6Hp6UPrWmx6oumNqNmuoOu5LQzqJWHJyEzkjj07GgDBPje5x/wAiZ4n/APAaL/47R/wm1weP+EN8T4/69Yv/AI5W+us6c+ptpov7Q36r5jWomXzVX1KZzj3oTWNOk1GXTkv7Vr6Jd0lssqmVRxyVzkDnuKAML/hNbj/oT/Ev/gLH/wDHKUeNZv8AoUPEo/7dY/8A45W8mq2Et/LYR3tq15CoeW3WVTIi+pXOQPc1QsvE9lLoEOsaiyaTBKxXF9MibDuKgFtxXJxxg96AM7/hN5sn/ikPE3/gJH/8cpf+E2lz/wAij4mH/bmn/wAXWjceKNLt9esdGa4Q3t4HMaBhxtAbnngsOR64J7VoQajaXNxPbwXUMk9uQs8aSBmjJ5AYDkE+9AHPf8Js/A/4RTxKP+3Jf/i6d/wmjf8AQr+JP/AEf/FVcufFNhDq9hpsZNzLeTyW++3ZWWCRFDFZOcg4I4wffFV/EHi+PQdVs9NXSdS1C6vEZ40s1jPC9c7nU9OaAI/+E0J/5ljxIP8Atx/+ypR4z558N+Ix/wBuB/xqvN8QrBdKtby20+/vJLi5NobWCJRNFLjJRg7AZHTgkE9Kv6F4tt9burmzayvNPvrbDSWt6irJtIBDDazDHPrnjp0oAi/4TJB18PeIB/24N/jS/wDCZJ/0L/iD/wAF7U+TxhZR+MF8MtDOl7JHvjlZV8pztLbAd2d2Ax5AHB5qHwt440/xbd6hb2VrdwtYlPMM6oA4YuAV2sf+eZ647UAP/wCEyT/oX/EP/guageMkP/Mv+If/AAXtWpq+s2Wh6XcajqMpgtLcBpJNjPtBIA+VQT1PYVeDDaCe/TnrQBzv/CYr/wBC/wCIf/Be1H/CYr/0L/iD/wAF7Van8R2qvqcNrHcXt1puz7Ra20ZMmXGVC5wrEjng8dDg1qwTCeCOTY6F1DbH4ZcjoR6+tAGB/wAJiuM/8I/4g/8ABe1NPjSMdfD3iL8NNc10m714A9aXdyRjGPWgDmT41ixn/hH/ABEP+4ZJQPG0OM/2J4h/8FMv+FdNkd+Mdazo9btZPEEuiASfa44BcHK/LsJxwfXNAGWvja1ON2keIFz/ANQef+imnf8ACaWP/QL8Qf8Agluf/jdXdR8S6PpF9aWN/qFvBd3ciRwW5O6Ry7bV+UZIBPG48epqDVPGGi6NdvbX1zJHJGgkk2W0siopIALFFIXkjr6j1oAhHjOwJGdO14fXRLr/AON07/hMNO72Wudf+gJef/G60bXWrG91W60yCXfdWio0yhSAquMqQehz7Umt65p/h6x+2ajMYoN6puCliWY4AwKAKI8Y6aTzaa4Prol5/wDGqcPF2mH/AJdda/8ABHef/GqkPifTF1C+sWuh51hGJrv5GCW6EFgXcjaOAe/aq1n450C9juJIr4rHb25upGmgliHlDq43KMr7jNAEv/CXab/z661/4I7z/wCNUo8XaYB/x661/wCCO8/+NVDB450Ce0u7tbx1gtUSSUyW0qEI5wjAMoLA8EEZ4I/F2n+NtC1TUodPtbqX7XMpeKKa1mhMi4JyN6gEcHp6GgCX/hL9M/59ta/8Ed5/8apP+Ev009LbWce+iXg/9pVuscLmsCLxpoNxpF3qkV9mzs5BFO5hcFGOMDaVyc7h0B60AKfGOlgcw6uPro12P/aVMPjbR1+8uqL9dIuh/wC06ZdeOfDtm9slxqSq9zCk8SiKQko/3SQFJXOR1xTtU8ceG9Du4rTUtWt7eeVBIiEEkoc4PAPBwfyoAP8AhOtCBAaS/GfXTLkf+06jb4geGgcNeXCn0axnH/sla1trNjdavcaXHOGvbZFkliCt8qtgg5xg5z2NaO0UAcofiL4UUEtqLqB13Wkw/wDZKYfiP4O/i1aMZ7NBID/6DXXbRRtGKAOOPxJ8DBtr65ZIfR1K/wAxTR8S/AbEg6/p/B/iBH9K7LYKXGKAOO/4WR4BP/MwaZ+f/wBamj4jeAWH/Ie0zHuf/rV2eKXFAHFN8Qvh6Rzrmk/jj/CkHxB+HmM/23pP14/wrtcCkaNG+8oNAHF/8LB+HfH/ABO9J/If4UH4g/Dzg/23pOPw/wAK7E28JHMSH/gIphsLRvvWsJ+sYNAHIn4gfDwD/kNaT/3yP8KkHjfwE3TVtK/FR/hXTHSdOJybG2z1z5K/4VGdC0k9dNsz9YF/woA54+MPARP/ACE9JJPqF/wo/wCEr8BE4OpaPkdiF/wroP7B0f8A6BVj/wCA6f4Uf2Bo/wD0CrH/AMB0/wAKAOfHiXwA5z9u0Qk+yf4Uv/CQfD//AJ/NE/75T/Cug/sHR/8AoFWP/gOn+FJ/YOj/APQKsf8AwHT/AAoA58698P8AODd6Hk/7Kf4Uv9veAB/y96J/3yn+Fb/9gaP/ANAqy/8AAdf8KP7A0f8A6BVl/wCA6f4UAc+fEXw9Xhr7QR9RGP6U1vEfw6XhtR8PqevJiFdF/YOjn/mFWP8A4Dp/hR/wj+jf9Amx/wDAdP8ACgDnD4l+HIBJ1Tw6P+BxUf8ACSfDfj/ia+Gv+/kNdGfD+jHrpNj/AOAyf4U0+HNEPXR7A/8Absn+FAGB/wAJF8Odu7+0/DYHqZIab/wkXw3z/wAhTwx/39grf/4RrQv+gNp//gKn+FL/AMIzoP8A0BdO/wDAWP8AwoA506z8M3XJ1HwqR7zW9J/anwxI5v8Awl68zW1dEfDGgHromm/+Akf+FJ/wi+gf9APTf/ASP/CpA5w3/wALj1vPBx+slr/jTWuvhURzceDD9Xta6T/hGPD5/wCYHpn/AICR/wCFOHhnQQMDRNN/8BI/8KEBy/2j4UH703gv8WtaTzPhL/z18Ff99WldT/wjWhH/AJgunf8AgLH/AIUv/CNaEP8AmC6d/wCAkf8AhTWwHKF/hGeS/gnP+9a0bvhH/f8ABP8A31a11f8AwjWhf9AXTv8AwFj/AMKP+Ea0L/oC6d/4Cx/4UAcoH+EY6N4J/O0pwPwmIyP+EKP0NpXTnwvoDDnRNNP/AG6R/wCFN/4RPw7/ANAHTM+v2SP/AApgc2E+FTYGzwbycDi19/8AA/kasQ6b8NLl1SGz8KSueixx25J/IVtHwj4bJJOgaWT72cf/AMTTf+EM8L/9C5pH/gDF/wDE0AUh4a8ClwF0bw9vxlcWsOfr0roLea1SALDLD5aDaNjDAAwMcVlf8IR4U/6FnRv/AAAi/wDiaT/hBvCWc/8ACMaL/wCC+L/4mkBuGaIdZFHOOvenBlIyGBFYI8DeEh/zK+i/+C+L/wCJo/4Qbwl/0K+if+C+L/4mi4G9uHrQGBHBrB/4Qbwl/wBCvov/AIL4v/ia244khjWONQiKAFVRgADoAKQElNNLmkpMBRS5po60gz3p7IB9FJmjJ7UALRSdRS1QBRRRQBheDk2eDdDHHFhB0JI+4PUk1u1j+F+PCulDsLWNR+CgVsUdQCiiigAooooA5/xrp95qnhG/srCEzXMoQIgYKTh1J5JA6A965OHwLe6R4l0O601byWF7aeK9nurlZ2tGZPlMe9sr8xP3M8D359MooA8c0jwL4h8u0s7vT54WsklIma+t0gdmDLhTFF5xDbudxGATzkAVY0Xwv4mjjkgl0cwQxaXNbRfaXtXYOyABY3iAYqSB9/0656+t0UAeMX3hPxNDptolvoMs039jx2jhJrWRfMA5SRZe2e6E9T161oT+HddhvLgDw/HcG40BLNHR4/LimWNgVYFg2DgKCOxAzjOPV8UmKAPINP8ACviKSDUPN0WeES6L9kiR3tUzJvB2KIsADHQtzxyRwKmufAutG9mWysI7aGbwvFZOVlVFa5EoLodpzkoMbuh9a9axRQB5BdeFtW1XSL82vhNNLuF02G0G65RXuSkquyBQxj2kKQGcZOcEYJFdJ4I0a8tdTv76bTL6xjkhjiUXj2wZyueiQIAoHQEkk+grutvGMmlAxQB5B4m8P6/e63rEsOgyyNLeQzJPA8BjeJAgBLSDzN/y8quFHPXJ3QXXhfXf+EjKWmhz/wDIWF6JJ2iktyN2TIJ1KTof9jDdMcg17LtFG0ZzzQB41YeGdbj8V2Cx6HdJHbaobqSW5aF41Qscuk8ZWQnB4jYMOm7NSaT4a1qKfQNMfQJor3TtVN1e6xujMdzFlujbtzFhsBGMjH1x7DtFJsHv+dAHlHhjQdQtb/TbS98LSfbrG+muJtXknCptYnaVKtmQkbRtYcd6zbLwzrdp4e8LRXPh+5lks4rtdsKwySRSvKSoYSt5aqV534Y/Tv7VtFG0YxQB4zo/hjWLaw8JCTSpobqCLUYZpAFzbPIx8l2IP3QDkEdB0qtpPg7XJo4Le2sdQ0rU7SzuYftb/Z4oQ7oyrho1Lygsd2TyvJznr7dsFGwZ70AeRaHolymveEhD4On0xtPLx392UjAkby8bsqSzAnJ3HHLHHeul8SaLqWpfEHQ7i0e7treG3lEl5bojGIkHgb1ZQT06dD9K7naM570m0Z70Aec6v4INpb6Np2ly6kV/tP7TcXYlDTISpBkyRgdB2x7Vd8KeH7vQ/GOu/aGv72OSK38jUL198kmA29dwAGASOMDoOvWu52A0u0ZzzQB5D4z8P+IX8dT69pFjJI1ktvJCQm4SnDKwUdyNwY+wIqhN4T1fTrnUJbfSrme2tZNIdQihnnEEbiXb6tuYZ+pr2zYKXaD60XA8R8Q6JqmvWfj3Ux4eu45r1LBtOSeFTLmPcrsoBODtPQHOGwfSoPGOg6nqGv6s1j4euiJbW1WweOxVtgCEnDM37krjbhBk4weOa902Dn3o2A0AeR6xoNybzx/FaaFN5uoW8clnJHbYWTKr5ihsfeZzuI7kEntVHW9GuhcatBeeG73ULu7022j0m4jgEgtZBEFbc3/LLDjPPUAjvz7SIwPWjy1x3/OgDyG+8H3l7Lr0upadLeX0OjWyW0zRFg9wE+Yp2Lbl7c8471Q8UaHqczWLDSL2e4/su2iQNppuV3qOR5isrQNk8nOevrXt+0UbQaAOV0aCJPEvmTaZfw6gumRLLcuxa3xkZRSTy4PU4z7msPVNTn0H4k3eoPomtX1tJYJCr2Fk0wDbgTkjA7evpXo20UBQD3oA8/8AFSvrdp4T1O10i7Wdtas5JFktSJoYgzE+YACVUdTngVj+J7fUbTxD4tEekXt7/bdnbRWUlvBvRWRSpDN0Tls5JA4NermMHrmkMakHOefQ0Aea2dzceFPE/iLUb3TtSntlgsIRJDAWEhCbWZScAgHqQeK0/inY3mp+DPs1jBcTTPdw8W8TOyjdy2B0x612c1nb3KBJ4klUMHCuoIDA5Bwe4OD+FShAPU0AeY6LFceFF1vw9qWk3eq2Jia5huIrJ5ftqsCWikwCu8nIGTz37ZyraDVPEFjrdxc6ZqFnfnTfs9nYrp8kMEMKup8tXcDe5wOBjuBx09j8se/50hiVjk+mKAPGb22vtXGqXtrpepxRx6DZ2RglspUdpRNuO1CuWwM9BjitoaVq0PizwfLqMtxqNmkMpOLTy1snES4LFOOTgDd0IOPUem7BQI1FAGZoWt2/iHRo9Stop4o3Z02Tx7HVkYowI9QykfhXhVho+utp66Y9jfLaaixu5y1u6iLyJLk7W443BY8ZxnjFfQcFnb2sCwQRJFEvRI1Cgc56CpDGp60AeN69Ps8K2+lPpN9a38ukWypcwWBdrshR/o7MELJgr65GM46Awa1bajp+r3rvHqtrd3FnafYoLO2M8VzIiBXifKkFQc5BI6gkHC17ZsFGwYxzQB5/4UivR8SNdku7bym+w2isVUhN/lgsqHGCAfQ4GOlehUgUA5paACiiigAooooAKKKKACiiigAooooAKKKKACiiigAooooAKKKKACiiigAooooAKKKKACiikNSAUCgUpo6ANHWnUlBNJPQA70tIKWqQBRRR3pgFFFFK4BRRRSAKKKKACkNLSGgAooopALScUZpKEAvFLTeKUUX1AWijFFUAUUUUwMTwln/hFdNyc4gUZrbFYvhUg+GNPx/zxFbVD3B7hRRRQAUUUUAUdY1W30TSp9Rug5ghALCNctyQBgfU1laN4y0zWtSbTo0u7W9EQmEF5btE7x/3lz1HP8/Sk8e29xd+CdSgtYZJp2CbI4kLMcSKeAOT0rntQ8IXCeHdT1K51C/1fVBpE9tbRPHGoTMZwqoijLZyM8nnpQB6HvXHX9Kp3ur2OnS2kd1OUe7mEEACM29yCQOAccA8njivL5vDZstA8IJLpl/Ppkkv2jWraKKWWUymFVUsi5bapGCoHAUADoKoNoDS2GlfatFv30ePV5fIt3tZZZIbNlT5WUKWxuXoQcccmgD2vzFwTngdT6UGRQMk8Yz0rw230TXj43gu7iC+W8/toNLLHp0rbrff94zlxH5JHRQCwwPlOKdo2m6vF46tNQNhdRPLfymVlsbgOqEnaZJnOxwR028DnOKAPcd4PQ0m9eOevTIrwTS9J8SW2pQ3WmWeoLqUy3KNPcWc8EwcqwQzyHMLjdtP8XTPB4q54C0vXbPxfpV0tveQiRJV1PfZTx7gFOPOeRyrsWIKlMnH90cUAevHW7IeIhohkb7d9l+17Nhx5W7ZnPTO7jHWp7/UrXTtNudQupdlraxNLLIFLbVUZJwOvArzvxjp2oXHjPVJ4LG6mgk8Lvbq8ULMGk8/OwEDBYj+Ec1iXHh29sTq0VjpuobL3wYxmGyR/MvCcFTnP7zHG3qPSgD16PVLSbS01GORmtXhE6sEbJQruztxnp2xmq9p4i0u9vRZQ3DfaTareeW8TpiFujEkAD6HkdxXmsfh680a5gOlWepQrd+HZftWfNkDXBTI3A5w+cAKMHsBjior7TbYavFPr+k6zNaJoMCo1tBMSZwBhcqMB+uN/GSM44yAerz6vZWt39mmlZJfIe4/1bFRGuNxLYwOo4zmpLLULXUbKG8s5lmt5l3RyKDhh6ivKdMsfEV7bRW2uQXUkp8N3SsvlsG8zzwYgzL1fYF+Xrw2epFUNMsoJLfSotci1FPDUWmlpxEkyqt8XIkEmz5x8pGOi54HWgD2wOp6GkMsY6sB9a8o07RdR1y08M2OtR6m9pi8EyuzxsYwUMQkYYIBAGAcEjHpise1TUl+Jn2iSG+luH1Vg0LpMlxHbFiqydWjNuOFzwT6igD3KigdKKACiiigAooooAKKKKACiiigAooooAKKKKACiiigAooooAKKKKACiiigAooooAKgu7210+2e5vbmG2t0wXlmcIq5OOSeBzU9cf8AFDj4easxJA2xf+jUoA37DxBo2qzNDp2rWN5Kq72S3uEkIXOMkKTxnjNXw6nofavEbn+29H8TWM1zp9mdTTSbmfSjo9sUSeVYm/dzKSWfA5wOpZcd60dJ1/UJLd5rTxTZTyjTpp7pJr43DQkJxJ5YhHlBW6gnoe5AoA9ZuLu3tLd7i5njhgjBZ5JG2qoHUkngU9JY5EV0cMrAFWXkEHoa8U03xDf31vrtlJqsl5HHpe4qJY7qNpA4UusgwVyCP3TKCM5NTeKPE+oaTcq6a40aJawmGG1miDQtsQsXhkC+buz/AAscd9vWgD2NbmB5ZIlmQyR4LoGGVz0yO2afvXOM8+leN/2q+l6545v4tYnhuha2ksR8kSud4GSIT97YXVR/dD4OaZB4s1Y+G/Eklrq8ky20EDwy+dFcGNmZd+HRdpznkcgdO1AHtBYDqcUbh615JrfiDxB4cl8S2Vpqs1xJb20E0E12iSNC0kiKzYVQCAGJAxgY9Mgxa34svdHt5I9G8UJq1q13BFLNvieazRlkLfvcCJdzIFBbIHP4AHsAZScA8+lRQ3ltcb/Injl2PsfYwba3ocdDXEfDrWtT1NtWtr5meG0mVIHlubeaXJ3bkcwkjK7R1wefbjndMvdRhtI7bTr97M33iieCeVER22FcnG8EA8cHHUDqOKAPXS6jqcfWjevrXjmtTX10tjaXWuTXJsvF8NjFP5cQfGxWViPLIMiZbnAB5yDwKr3fj3xMt3e3NtNk2mqNaC2M1nFA6qxAjYSESiRgGO4HBIOFx0APbAwPejcK8lk8R+Jx4a8V67/ba+RYXtxa2UUdtGW+WdQGLEEHC/KBjuScnFTXXifW9OuNTshrkd8E0VNRjvFhj2xuzqNq4UArj5hnJwwyT3APVCwGcnGO5o3CvJdb8QeKtKvNI0j7fd3N1dQSXbXFpaW6NMSDtijWUhcJjcxGWKkdMlg7w7rl1rGr6Vrup6ibXbo1zPP5bxNEFjnRT8wDDawGTg5BHBA4oA9Y3LjOfemGeISLGZFDvnapPLY649a8g0Hxf4nv/EGhafdX10kesCdvNktbdAUWNnjeBRlwvC8y5zzjvitY6k2i2PgW/ljN68dlqVwqlQZF2Q7hGhxxkcdyaAPa9woyK8z0nX/EiXPhq6vtYtL221xWZ7aO2CC3+TcBGwOSRkZ3Z+6elRaR4p8RvN4ev7m/imtdVu5bZrX7MqhAjlQwbrn5Tnt0/EA9SooHQUUAFFFFABRRRQAUUUUAFIRS0UrAFFFFCAKQUtFDQBRRRTQBRRRQAUZoopMAooooAKKO9FIBO9BpaQmhgRRCUA+awJycYGOM8fpj8qkooqR2AdaMUoo6U1sISlBpOaUUJALRSUtUAUUUUwMTwoMeGbEf9MhW3WL4VXb4csge0f8AjW0Kb3B7iDPcEfWloopAFFFFABRjFFFACFQRjFcpq76hd+NbLSLXVbnT7dtPmuXNtHCzMyyRqBmRG4w5rrK5WdwfirZoPvLok7fnPEP6UAWR4d1MD/kb9Z/GGz/+R6DoOojr4u1n/v1Zj/2hXQnpXHeNtT+xz6bbtqMljFcGTe6y+SDtXPMmCV9BgHJOKG7ClLlV2Wn0a/SWOP8A4TTVFkfOxGhs8tjrgeRk8Up0HWc8eMtU6f8APtaf/Ga5LTLuS+v/AAdqF/qEpkkS5XeXCgsrYUdOrbgp9cCoNN8Uu+pWE0niGQ2101ybuN5EzFGEcr8oB8sjAP3iePTio5zGNdPV/wBaHZN4e10g48Z6jn3s7X/41Tf+Ef8AEPJHjW+x/wBeNt/8brkLbxDcf2HrN4niWV5PL221tJJFJPEpdV8xlG0AnK4zgKGJNE3iS+g0TxMbLWnuxZwQPDOkyTFHZsNh1QZ9MYOPanzoftopXOtPh7xITgeNbr/wX22f/QKT/hHvE5J2+Npz/wBw2D/CsO/1bUdFTxBZ/wBtXLeSbUwXEyRs8bSk7uSFUDjqeBUVpr+oR6dqtzFqj3sGlXMM2UkWUyxEYkjLhFBxyQQMgjrjknON1UnY2bjSPElu0Xm+PhEJpBHEJNNgG9j0UZ6ng8e1Pbw74x7eOuP9rSIif5isxtRvr620i/nlwt9ra+TGyAhYArhQMjqQuS3qcg4xWv4Pkvr/AO3X91qU88f2mWGOA7diKH4OQM57den50cw1UTdkVV0Xxa0rQjx9EZgu5k/siLcAc4ON3Tg1V+w+KWjuZY/iPYGO1JE7f2REwiI67j5ny4HrVq11RdP0nxJr0scYuFu5Y+VIz5Z8uNCevp+LE96xfBytaau2nanZXUMeo2pSRb6IYuZVLFtvJyCrng88cijm1Qva6pE6Sa+77E+Kujs+cBRpkJOfoJatix8X/ZVuj8R9O+zNjEv9jx7Dk4GD5uOvFS6Hpmn/APCd+IEFjahLVbVoFEK4iYqxJXjgnjpWdp8Eyazb+FY1Kw2GoSXo4yBAMPGP++n/ADWpUmJVH1NSDSPGtzGJIPH9lJGc4ZNFQg468iWpf+Ef8dn/AJnu1/8ABGn/AMdq54ZUW2r6/ZQwlbWO7WVH3ZG+RAzqPocH/geO1dOKtamsXdXOM/4R/wAd4/5Hu1/8Eaf/AB2k/wCEf8eY48dWn/gkX/45XaUUxnE/8I748x/yPltn/sCJ/wDHKafD3j//AKHu0P8A3BUH/s9dxRQBw/8Awj/xB/6Hmz/8Eyf/ABdH9gfEEHnxvZMPT+x1H/s9dxRQBxC6H8QR18ZWLfXSV/8Ai6d/Yvj/AJ/4q7T/APwVj/4qu1ooA4r+xviBn/ka9Ox/2DR/8VTl0fx6PveKbA/TTwP612dFAHHHSPHeOPE9hn/sHj/GgaR467+KLH/wXj/GuxooA4/+yPHX/Qz2P/gAP8aP7I8df9DRY/8AgvH+NdhRQBxp0jx728U6f+Ong/1pBpHj3HPifTSf+wd/9lXZ0UAcX/ZHj8f8zRpjfXTf8Gpf7L+IIJx4j0cj305v/i67OigDixp3xEB/5D2hH66c/wD8cpfsHxFBz/bugH2/s+T/AOOV2dFAHG/YviNx/wATnw6cethLz/5EpJLD4gyxGKW/8Lyoeqy2EzA/+RK7OigDizp/j5pY5GuvChkjzsY6fOSueuP3vFNi0rxzC7vFP4QjeQYdl02YFvr+95rtqKAOHTRvG0SOscng5FcYcLpcwDD3/e80kui+NZ5FklfwdI6gBWfTJiQB0H+truaKAOGfTPGssskkknhF5ZE2OzafNll44P7zkcD8qSLRvF0MbxxxeEBG6gFBYyqCAc8jdyK1dfjun1OyeyLG4t4ZriOISbFmKtGNjHB6qxGcHBOazLHWnkvdSvbRtxu7i3t4FlYlI38sbtwHTGTkccjGc1LkRzq9iX7H40Z2ea18LStIoWU7ZVLrjocg8fn6e4bFpviK3s3s7bRPCcVq+S8KvIqMSe4EeK3dK1C5nubuzvPJM1sy/vIVKq4Zc9CTg9eMnt61ztpE97e6nI+l3N5tvpI1db0oFAwMAFh9aLj5ldF6wt/E2m2Yt7XRfDkMa8IkF3JEg/4CITSJba+uzb4Y8NgpKZlI1GQYkPVx/o33j61Yn1ye1mvNOWKJbqPyRaByxDiQ7QWHXCsGzjsPeqelatezrNb2UcYma8u8tcTSSKFjkxkZJPJZcKCFHOOmKd0JzSEn07Vb23mt7jwj4Xnhnk82aOTUXZZH/vMDa8njqeaVtK1V9QXUG8IeGDfJwtydQcyL6Yb7LkVS0PxBfnT44YxvupZrmR3lWWYRqszKFG0ZPPA6AAe4FasXiDU764htra0it52t2mkF5vXYRJs4GMkHBIJxxg47UuZBzoyNd8PeI9W8N6ho9povh/TlvW8ySSLUZD85YMzlRbjLEjrnNXItH1SK3uII/B3heOK5JNxGl+yrLnruAtcH8c1ag8SX+pOI9Ns4fNjtYbmYXEhVSZFJVFIB5wDkkYHHBpbrxNextcta6a9wLQ7ZYo1d5JG2BiqFVK5+YDk9R2HNPmRSkiDUNO1nVYYodR8JeGryOI5jSfUXkVD04Btajn0/VZZbR5PCHh6R7Mf6MRqLZhHov+j8DgcdOlb+qam9lDbrCivcXUohhWQlV3FS2W9gFP16cZzXOa3rWoTPZ2JQQTHUo7WfyZ2VZAY/MG1wAyg98YIIxyDyXE5WI7TR73T5EuLPwN4ahmjZnjkivcMGYYJB+z5GRwfalstL1LT1thaeCNEhNs0jwMmonMRcYfafJyNwwDjtWn4wuntrbTFH2tlmvVjkSzdlkddjtgFSD/COhFZ2m6x9gutQYDUIbaC3jcWmoys8pLMRvUsWOztyTyDx6pySFza2IrDStQ0zU5r+y8A6Lb3cvDTRX6qx9cfuuM98Yz3zUqWmpxR2kaeBtPVbJ2mtlXUFAidsklfk45JrSTxLdbbsHT2lkgjWRRB5jBtzYxygbIGDwpyCCAelR2/iI6kbMp5TBr/7PutbrcuRGzndlc9iCpA7GlzofMiQaz4pA58KxdO2pJ/8TTv7Y8Unp4Vi/wDBkn/xNR2/iia7u57OK2thdRRGU273RWVBkYMiFAVBzjI3DPtzVeTxZcWEVpFcw2nnSWiznzLzBl4PCKELFsLk5UDnAJwcHOg5kW/7Z8Ubsf8ACKx/+DJP/iad/bHij/oVE/8ABkn/AMTUdz4onijvJ7exV7e0s0vJHlnKZVlZtoAVskBat/2zeSvK1rYebDC6JJmXD5ZVb5V2kHAcE5I70KavYd0VxrHinPPhaLH/AGEk/wDiaa2s+KgePCaMP+wlGP8A2Wo4/GlpJqH2USWvFz9m2/aP3obfszs29O/Xpz7V1I5HNVdPYE09jlm17xYOng0t9NUi/qKQa94rwQfBjD/uKQ/4V1eKMUxnIv4g8WhTt8Eu3HQapDmmjxH4t/i8CXGM9tUt/wDGuxxRigDkB4j8V5/5EW6x/wBhK2/+KoHiTxWQc+BLsH/sJW3/AMVXXUYpXA5P/hIvFP8A0It3/wCDK2/+Ko/4SPxV/wBCLd/+DK2/+KrraKLgcl/wkfir/oRLv/wZW3/xVB8R+Kf+hEu//Blbf/FV1tFFwOSPiTxSMf8AFB3vv/xMbXj/AMfpD4l8UBc/8IJffhqFsf8A2euupMUAcefFPiRW58C6lj2u7Y/+z+9IfFfiEA7vAurE/wCzcW/T/v5XY7RnNG0elDA4e98f6hptnJd33g3WILaIZklaSAhR+EhNdrBKJoElAIDqGAPuK5j4lYX4d6y392JT+TrXSWa7LOFeOEUcfSi4ExoFKelNzUtALSGlNJSY0FFFFTcYUA8c0UVSYrBSikpR0qkIMiloxRVAFFFFAGJ4Uz/wjtpn+5W2KxPCjbvD9qefu1t03uD3CiiikAUUUUAFFFFABXISOD8YIUBJKaC5I9M3CY/9BP5V19caBn4yS8H5dATJ+tw2P5GgDsuoqKa2gnZDNDHIUOVLqDtPqKlooArfYLTEQ+yw4iO6MeWPkPqOOKrXVrpNtA8t3b2cUKnczyooUE8ZJPHPArSPSuI8a6gZb/TtHiikutzfarq1gALtEpG3I/ulvz20m7IibUY3Ny4/4R6whV50022juEKqZBGgkXg45xkdP0qK3vfC1yDbW1xpEolKxGON423ckquB16EgexrmIZotQ+GmqW93APtenWk0DLKg3xEIdp9jt28+oq7c6Klz8PIHsrZFv1tIbiJ4YxvMiKGBHq3XH1qebyM+e70XQ6qRNLmuZbWVLWS4lRWkiYKWdQeCV6kA0lrHpdxbNJaxWrwTLsZo1Xa6j5cHHUAcfhXEw6k91Y6lrlsxS71OSPT7ENxtIG0t/wB9b2I9ErS0q3vP+EoudOh1KaOw0u3tgsAUENlWHJ6446fT0xRF3KU07aHUSCwRoIJEgBTmGNgARtHVR7D0p1r9jCulqIVCud6xYADdTnHfnP41n3fhuzvdZt9UkaQXEGMbSMNjOM8e/wCg9Kfo/hyz0Wa5lt2kZrhtzb9uF5zgYAwP8KrW5avckj0W1F5dzshdLpleSGQBo96jG4DHBIA/IVektoZZI3khjdozlGZQSp9vSpscUUxpWIUtoY5ZJUhjWSXHmOFALY6ZPekFpALhp1hjEzrtZwo3EemanooGZ+laVFpcU6xsztPO88rt1Z26n2HQY9q0BRRQAUUUUAFFFFABRRRQAUUUUAFFFFABRRRQAUUUUAFFFFABRRRQAUUUUAFFFFABRRRQAUUUhOKAK7W0T3cdyR+9RGRSCeAxBP8A6Cv5VQbw9p7R3kawtGt5KJpfLcod4x8wII2ngcis/wAQpdDWLC4s2nae2t55xbxvgT4aIFCDwchiB6HHNVoPEJxcPalXmvr+O3tRKSVRjbo5DAcjAV8gd+OKm66kcybsdBpmk2+lRSJB5rGR98kksjSO7dMlmJJrPl8KafJdTTrcalAZnMjrBqE0SFj1O1WA/SrOlajcXU17Z3Xkm4tWUF4c7XDDcpwTkehGT0z3rkdPWS5n1SSbR73UWXUrhFlS8CDaJDhQpcdB7fTNF0JtaHZS6NaS3VpdyIzz2isImZyeoxzzyfc1X/4RuxCgRG4hImknDxTsrbpDlufQk9OnA9KguNbmt7i7sPKQXKSQpaj5iHWTgMfXBWQnHZapabrF7NbCG0hhSV57tt9zI7KEilCk9ySdw9hz7Al0NuKL0HhLTbe2t7e2+0wC3MhSSK5dX+diWUtnJGecHPb0rQttItbSeKaJCrxW4t1+Y/cBz+fvXH+G9f1A6NbWsIE12zXE0skqyShF8+RVX5QT2IycAbe9ay+IdTvNWSwtLS3ic2KXT/ai6lGLspXGMkcdeKV4iUotIuzeFtPnt1t9k0cYtxat5UzIZIhjCsRyen6n1IqeXQbeWV5CZ1R2RnhjlKo5QYGQPYAEdwBnOKzo/Ed9qDsumWKSPDaxXMizS7N5kUlY0OOvHU8cj3p1x4ku45p3isHlt7ZtkiJFI8jHALBdqlcjJGM8kdec0e6UmjavtOiv4VjlLKUcPG6HDIw6EHt6e4JHQ1S/4R2xzC8iyPLFd/bfMZ/maXaVyfUYOMcAAAdqk1bVHsBawwRrJc3c3kwhiQobazZYgE4wp/HA965/VtW1C4vNOtdvkSx6ottciGdlWRfJ8wYOAcEEZHUEY5HJLpA3FbnT3mn29/LaSTq261nE8ZDY+YKy8+vDHj3qG50S1urua5dX8yaFYHKtjCqxZcehBY8isrxhcyW8ekKpvDHLe7JY7Riski+TIdoKkHqB0I6VT0nVpoZ9Q2x38VvEkXl2uoyF5t7Mw3A5Y7Dle5OQePUbTFdG6ugQ5maS4u5JJVRTI0xDAIcrjGAOTk8ZPfPFJHoFql0t1K80lz54nMjvyzBCg4AAxtJ4qjF4lu5FulFgJZYY45ENu7yI+5iuM7AcjGTgHg0ltr41F7IjymJvmgJtLremRCz4b5QT6bSAc4PSpbhYLxNBNBgWS3lkmnl+zBhAsjjEYI2nkDJ4OOSf5VXXwvCIpUW7uh50At5iWXMkYztGQOMBiMrj8+aqL4mmuI72KNbWG5htmm8mS4ImjAxguhQEdeoyMjGeQajl8Wz2MKRTW9s9ylmt1In2r5nXkfKAuT90csFGTgE4OC8AvE1h4ctBaXVuXmZbq1W0lYuM7FUqMccHDHmh/D8Lykie6SNmjeSFJcK5QADPGRwoBwRnHNVb7xJcW9vfXUOm+bbWdus7u02wsNpZlUYOWAA4OB8w564sHWrtnke3sPOt45EjdhJh/mCkkLjBADjPzDofbJ7lx+6SR6EkcwZbm4WFZzcCBWCpvJLHPG4gkkkZxntWuvSuSj8cWM2opao0Dlrk25RbgeavzFQxTH3Scd84IOK61TkVat0GmnsLRRRTuMKKKKACiiikAgoNA60tNbAFFFFIAooopoAooopgcj8Tzj4ba4ScD7P/AOzCupgG2CMdMKBXJ/FX/kmOv/KG/wBG6H/eFdgoGKkAooopO4CUUUVFnuMKKDSGkxi0U0dKUc0021cBaUUlKKqO5LFopD0pRWgBRRRQBh+Fc/2Fbf7tblYfhT/kB2/+7W4Kb3G9wooopCCiiigAooooAK46LP8AwuS8GOP+Efg/9KJa7GuQj/5K7fH00G3/APR89AHX0jMAOaD0rj/F19Hb6tpdve6lPYWEiyu8sMhQl1C7QW/hGNxz7Y4zyN2JlKx1FnfWt/E0tpcRzxq7IWjbcAwOCOO4NSeXCJjN5aCUgKX2jcR2GfSvKLO7Y6Dpdul7cRtJNdElLprYSuJMAMyqz554QDkmtDR5tS8RQ6HbyareQrLZ3Mk720m1pQkqovzEZzyOevX1qeYyVba6PRPs1sRKvkR4l/1g2D5+3PrT1WOONY1VVQDCqBgAegFeew+ID5hsX1Fvtp18xeV5h3CHzcAY7LjAqOGa+MM+qf2vfbrfXBbLAZP3TRtKqlSPox6njHFLnQOqux6ClpaRpGsdvEqxElFWMDYT1IHY8mnLHbxTPKqRrLJgOwXBbHTNeYjxHcS+JoPs+qTsZdU+yvBJOqkR7ypxCoOF4IDFt3Tjrja0m91OTWo9HnuZN9jNPLOzOcyQ8eUCe+d/fsvOTRzIaqxvax2VnfWd/CJ7O5huIiSokikDLkHBGR6EEVZ3A15poct5qlhoVqNQubZLpr3zXgKqzBJOOxA/L1rqPGN/qGn6BcS2FuXPlvvmEwRoRtPzAEfMc9uKrmVrlKd032OjyKiuLuC1QPcSxxIWVd0jBRliABk9ySAPc1naJdX91p6vqFn9ll4AAmEm4YHzEgDGeeK4yznv5dD0/VLrVriVrnVIbdYWC7NouAMDjO7g856D2pcw5TSR6Qrg0u4GvNrm6bTL3xO8OpSxS/arZZJHkVjFE4iDShSP4QxAOMYA9Khu/EFxZ6V4hOnaxLqNpa2qTQ3RkVmSQnlA6jBzz246dqXOktSfao9P3DOKQOrDIORXn1/qF7op1iGTV72YQ2sMqytEkjq7PtO1flHOcYzgVS0/xDqTafrky38k6aV5FwoMsbll+YyIXQYOQp+h7nFHOg9qv6+Z6a0iqOTjPApVYEV5y+q3epJp2ovKPIu9fSK3QorL5CBwpXcMgkqST17A4ra8JvqF9caje3epSyxR3tzbRW+1QqospCnOMk4AH0pqSew1UTdjqTPGsuwuN5GQuecev6ineYK4G4YXuheK76aNPtH2mS03Y6RxkBR646sfdjUdpNokviDQv+EfNgzqshuzZFCNuwZ8wpx1Pc9SKXOJ1f6+Z6F5i7c5pBKpGQeK8YjhlPgyO6fTLKC1aba2qphrmPMu3cAMHIOBwxP611GvQT2OtapbxEoNbgijiYHq4YI4x2IR9xPHH0o5yVWdr2O+e4jRVJcDccLk4yfQU4SoSQGGQMke1cFqckkC38lgRHb6HZi3gkChtk7bckAgjKptHT+Mj1qfdeQ6h4Ymnu3mnnMgkfYqZRlDbMDqBxjvwDT5tSvaeR3NFIOgpao1CiiigAooooAKKKKACiiigAooooAKKKKACiiigAooooAqNBFJdpckZmjRo1OegYqT+qrVE+H9PNrd26QNFHdTm4cxuVKyHHzKR90/KDx3+prP8QRXja3ZTWDSme3t5plgjcKLjDRgxnPHIJwT0OD2qvb+IfM897GRDJfaitvbtIu5Y28hHbcAQcgK4xnO7iour7GblG+qOh03S7fSbYxQeY25tzySyF3kbplmPJPA/KshvBtk0s0iXuqQebK8zLb30kS7mJY8KQOp71d0fUbi6lvrW7aF57OYRNJChVHyivwCTg/NgjJ6e9crpNo11LqcsmjSX7LqNyomNyFIAc4XBI+lDfYbaulY7CTRraTUbW+ZSZ7ZCiM3zZB7n364P+03rVKXwrZSWscEU11D5c0kokgnMb5dtzDcuOCT+gqNtblt7u60+RY1uEnhjtgFY7o5OjEZ7bZc/wC5VPTNVvrq1htrE28FzLLduWmV5V2xzFMAbwckkd8DnjpgbQm4lweDtMSwt7S3a8tRb+YI5Le5eOTDsWYFgeRuOeehAxV+DQrW21EXsIdZRapaAFsqI1JI49eT+lcb4d8Q3sWj2dlHIGuSLieSV7ea64+0SKqhY+ecHknjGMGtpdf1S91UWFtHbWsn9nR3jG5jdtrl2UrjKnHy9f0ovG1xqUbXL0vhWxm2fNOgESwSCKTaJo1IIV/UdvoSOhIqaTw7bvffalmuo8yLK0McxETuowCV7+/Y4Gc4FZo8R394866fDag2trFcSid/9YXUsEByAvCn5jnr04Jp83iG8F1cSQQeZb28wiaJbaR5JMY3FWHy5GTgd8ZyKLoaa6GzqGmxahCqOXR43WSOSM4dGHcH8wfUEg9apJ4cso/sju8zy210bsSyPlnkKMhLHv8AK2MdAAAOBUuras1k9lbwhDc3sxhiMmdi4UsxPrgKeB19utYF7qd9d6jploziOSDVDBdCCVkWTbD5o5ByF2kEqT1wDkZouhSaR1F5psN/NZzSlw1pL50e1sAttK8+owxqC50S3ubm5mZ5Fe5iSJypHAQsyleOCC5/SsrxZM8c2jxBrvy5rorJHaymN3GxuMqQe2etU9P1GWwuNXMEd55cUcHk2t/PJI/mOzruDEuQjHaOM8q3Hqm49Qco3szcHh9DHc+ZeXsk9xs3TmUBl2HK7QAFXnngc55zSQeHLSC5W4aWaWf7SbppJCCXfyzFyAAANp6ACqaa7qkdvdebpbvLCEZGjjlCSBmwQAV3ZXqQAcgjHtFaeITqMthzCz/bnt3a2nLIcQO+SvX22tjnnng0m4D0L6+HINhSa4uLiLyHt1WXYdiNjIBChicADJJ6VXbwlBKkim+vsTQrDNh0HmKucZwnHBI4xkdaoXfiTUX0zUwsUEN1HYy3MahmEsRXGAyOoyRnqMgkY44Jfd+Kb3T4GDW1tJLBaC6mTzyWcc5CgKdowudzYGeOmSFeF9he7sbb6DBJZXds8khF3AIJX4DY27cjjGcGo28PxtLuW7uUiMscrQowCsyAAcgbsfKuQDg4PHJqpqfiG8tIr64gsEe1sohK7vNgyDbuKqMdcevHT14m/tnUJrsmzsIp7JJUikk8/EnONzBcYwuRn5snnjjl+7cE1sTReH4oZonS4uRFFM06QblEYZiSegzjLE4zWyowK5ODxiJ9UihS3je2lm8lSshMq8kBymMbSR2OQCCQOcdYvSqjboUrdBaKKKqwwooooYBRRRQAgpaO9FC2AKKKKACiiimAUUUUAcb8VgT8LvEGOv2b/wBmFdiK5D4qc/DDXv8Ar3H/AKEtdeKkBaTFLRQAnGKSijrSYBRRijFRYY0L1pcHtS0VVtBhSikpRQhMU9KKQ8ilq0IKKKKYGF4U/wCQJAB0xW7WD4V/5A8R9q3qb3G9wooopCCiiigAooooAK5G3Ofi7f8A/YCth/5HmrrScCuOs23/ABe1TpldHtk4/wCusp/DrQB2Xas++1DT7Sa2hvZI1eeQLCrDO5u386vnpXEeKLQHxz4XkEk++WWVdgmYKNkTOMAHAycA+owDSbsRNtK6Oy8qBtmYkO05XKjg+opEit4sGOONcZ+6oGMnJ/M15lpWpXEt/pE0d/dya3Nd+XqNo0jFY4huz+76KAQvPHem6NrE48TwF9SuLl55pleJLpyygAnD27L8hGOqkH3I4qeYj2i7Hpxt7UymQwxGQkEsUGeOnPtxSiC3CFRDFtZ9xAUYLZ6/XNeRR67d+XeT22qys8+m3UzKL1pmSRY2Zc5VVjcZ+6g4xjpitezN1dapb2b6zqQiuNBjvJCtzg7wcZBwdvfJHJxyTzk5vIXtk+h6K1ravIZHt4mckNuKAnI6H6iniOFJWkEaCRgAWCjJ/GvM/wC1zPfadHqmvXFha3GhQXEjpN5e6UknOexOO2CcY6Eg2dNuNV13+yrC91C7szPpj3Ext2CSOvmKEbd1U4wcj1I7mjm8ilVT2R6CltbRbPLgiTZnbtQDbnrj0zT5FjkjZJFVkYYYMMgivL9F1jV7vWrVm1KJriS5MdxatcuzBATkeQIyI8DkNuGccnmp9Hvr82+g6qdTupJL+7kt5Y3k3R7BI3AXGA3y9evbOBTv5Aqi7HpShQoCgAYwMCq0sVlBbEyRwxww5m5UAIRzu9u/Nea6Lr93eeJbIHUnf7a1wksBvRI+xUYqfJCgRHIGMHJHWrI1nVZdL1WOeeQy6Lptz57DAEs2XCZBHzDYm70+bmlzB7VHfQxafeJ9riigkW6jUmTYP3qEcZOORimyW2m2lp9ne3t47eVwPL8sbWJ9se35D2rj9Fl1DUPEGn2J1G4is4tGs7tljC/vZC7ZySOAQq5x2rY1JjL450i2lwIUt5Zowf4n+7+YBP5/SncbmrXsTT+IvCpmljn1PSjK37uQPKhJwfunPv2p9vqvhhLySwhu9LW6c+S9uroHfbkbSvU9xj61zvhawvp5LuVU01rMX8okWe2LS8EZw2cD8RWdaaBfa/DrtlF9iS0l1WbzLlt32iPDA/JxgdB1I6mlzPQhTbtpud9DPpF7GUhe0mSxl2EIVIgkUdOPukD9DT9LvdLvIZG0u4tZo9292t2DKS3OePXrnvXGeJbS6g1m+tbdQBrdrHDGzE7WlVgrbsdAEbOe/PpWvFB9h8b2Nvaj92dNKS8fwow2n8CcfjQnrqVz66o200a3W7u5yGdLtVEsDBTGSM/NjGckHB57DjirNvp1naMzW1pBCzAAlIwuR6cCrQ6UVZqVf7PtPsn2T7LD9m/55bBt656dOtPe2hkkjd4Y2aPlGZQSv09OlT0UBYrNY2zQyRNbxGOUlpEKDDk9SfXpVWTSUk1WC8cgrbRFIIwuBGT95vrgADpgZ9TWnRigTVxBS0UUDCiiigAooooAKKKKACiiigAooooAKKKKACiiigAooooAqG1ia8FyUPmrGYw2T0JBI/MCqb6BprQ3MP2YJHczedJsYoQ+ANwIOVPHUY/U1j66t4PEsVzZNI09rZNKsCtgTjeMxnr1GQD2OD7FketSyu4sPkfUL5UjklUkR/6OjHK5HPykYJHPXpzN1czur2OjsdNt9NtvJt1KryWJcszk9yzElj7k1lf8IbpAnlmT7bGZZHlcR30yqWYksdocDqT2q3ot3dXH263u2SSa0uPJMiJs8wbEcHGTg4fH4dulczoltJci/caPaXo+3TAyyyhWHznjGw9PrQ2h6XR10mk2jX8N+0Ra4gjZEdmJwD/M9Rn3PqapTeF9PmtY7VVnjSOSSRWiuJI2zISzjKsCQSc4zjpUEmt3EV/NprpELj7VFHAqg4aFxu3HnqAknoPl96zdI1W7uEh0yxa3t59s9xI8sTzLt890UD94DkkEnnHYYyML3Q5omsfCWlizt7aJJ4Eg37WguHjfDNuZSwOSCcnBq7baLZWt8LyCHZKLZLUbWIAiUkqoHQYLGuU07Wr620+wsLYHzFskuJJDbPc7i5bAwrDH3T1PoBzV5db1q8v3gtjZ24j0+G6YTQO53vv+X764Hy9+frngvESlE0rnwppd2YzJFKFWJYXVJnRZoxwFkAI3gc9c9TUknhqyl1IXzG43ZDNCtw4hZh0Yxg7SeByR2GelZ51rVbo3T2Z0+GO0iidxchvnZk3kZBGxQCBuIPOeOKY3ia8bUZhDHut4bjyDGLGZy2GAZvOHyL34I7cnnhXiVdG7qWlQ6pbCGYyIVYMkkLlHjYd1Ycg/41Vg8PWNt9jx5rvazGdXeUs7uylCXJ5Y4J6+g9BRrGqz2l1p9jbKn2m+laNJJFLJHtQuWIBBPTAGR1FYd1e3t/qmlWs8qI1vqTxT+UGVJikRlU43dMfwnPzeoHI3ELo6e706C9ubSeYPvtZDJEQcAEqRz69TUNxodpc3F5MwffdRxxyYbH3CSpHcEFic/SsPxnCtxd6NayW91dRySvugtpvKaTCdM71/VhVLS786FHq4gguoYo5LdIbK5la4eNpDjfwzkqSynapJ+U8AnFDa6kuSvZnRL4bgFnc273V47XO3fcecRKu37uGHTGO3ck9zToPDltBNHOzzS3C3DXJklfJdzGY+eMY2nGAAKzbfxFqT2t7/AKFK7QLG6TmwnjVwzENiNvmJUDJAPII6Gm2+stqN9pXmNDIwu5kLws6A7YmPKHlTzja2fX0qXKFirxL/APwi9q1vLBNPeTQvbPaqksu7ZG+AQMc9AOTk+9RT+Eraa3lga7vTHPCsU6rKF84KMAkgZ6cHBAI4OaxrzxVqD6JqsokgguLewkuDGInSaBl6jD8NjkBhxkDsataj4putLV1Y2sjW1ss06hZHZzjLfdBEY44LZ/DFJShcPdN6fQ4LnTbyxleVku4/Llk3fMRsCZzjrgZ+uajbw/C10JftFyI/NWc26uBGzqAATxu6AZGcZGcdao6xrt9p1rqV7HBbNaaeu9w7tvkwgZlAAwCAeuT9OMmxDq2oXNzLJa20EllFcGBwXKycHDPzwAvp1IGR1Aq7xvoC5SaDw9Bb3MUiXF15MUzzx2/mfu1ds5PHJHzEhSSozwOBjZUYFcdaeL7i71K3VLZHtbmbykVUkEkQ5xIxK7SDheBjG7qa7FeRTTXQaaa0FooopjCiijpQAUUUUAFFFFABRRRTQBRRRTAKKKKAOR+Jyh/h1rCMcK0aqx9AXXNdaOlcp8SufAd+uAdzwLg+8yCurXIHNSAtFFFACEUlOpDQAlFFFSxoKKKKBh2pRSUoFCJDv7UtIeRS1aAKKKKYGF4VGNGhB9K3aw/C3/IIi+lblN7je4UUUUhBRRRQAUUUUABri9NO74ta2egTTrdMf8CY/wBa7Q9K4vSwf+Fra82PlNnbjP4UAdpSEZ7UtFADPLTfv2jdjGcc4rF1TxNoeh3pg1C9jt7gxCQqUYnYSQDwPUEVu1wWsWeo3fxMK6ddC0kGkITM8HmqR5zfLg9+c/hSehnNuK0Rtv4u8OwWsM5voxBOpaNljYhhuwTwPWrlvrul3X2Rre7ilW73LAyfMGK9RkdMe9cpqlnq7+KdKht7u2F2lgwe4mtsxscgMdoIxk+9Ov8Aw/PofhNrjzEuL+yujfq0aGNSdw3LgEnG0nOPrjgCpu7manNt3WxvSRaK2uX2oSShp7S0WG5jYZSOPJcEjHXgn8K2IpYJ40uIyrK6BlfHJU8ivPrWO6v9IisrhJBd+IL555g/3ktQQcZ7DYqKB/tjoa1fBdpJLdave3F3eSGHU7uCKGSYmNE3jop+gA7AdAMnLTuXGWtrHVhrZLvbhBcOpJO3kqCOp/4EPzpLeWzvVZ4THII5HQnb911Yq36giqcnh7T5daGrSRM12E8vJY7dvP8AD0PX+XpU2k6PZ6LbvBZoyI772y2SWwAT+lMtXLYtogciJAdxbIUdT3+tO8iMhwUXD/e+UfNxjn14qSimURJBFGQUjRSFCghQMKOg+lVr7TIr25s7htyzWkhkidTjBKlSD6ggnI+lXqKAIo4I4lKxxqoY5IUYyfWljhjhDCONU3MWbaMZJ6k+9SUUARvDHIysyKzIcqSM4PtVOLTIotUn1D53nlRY8schUXsvpzyfetCigAooooAKKKKACiiigAooooAKKKKACiiigAooooAKKKKACiiigAooooAKKKKACiiigCt5UP2g3BjTzQuzfgZ25zjPp3qu2k6fJBJB9jh8t5DKwCgfOf4uOje45rn9bt7lvFCXdk0hurWzMqRLJsEw3kNGxPGCCcZ4Bwe1N/ttmkjFozRf2neACZ1B8oCBHYEEY3YUrzwD9MGOYz5lezOptbWCzh8m3jVF6kKOpPc+p+tUW8P6W3mAWwUOxZtjMvJ6ng980zQ7q6uY7yG7mjnltLloPOjXYJMBWzgE4I3bT7g1ieH7JrmzmlbSdOnBu5h50z4cgSsOnlnp9fyobKvqjqGsbQ3qXzRJ9ojQoshHKqe1V30TTnjgjNquyJiyDJAyxyw9wT1HQ8elZn9sXMWpS6W5V7s3iCIKMf6OwL7iPZVkTPqB9KpR3+p3klrpunTwafMtr9raR7YSJIGZlChQR3wxIOenrmndCbRvS+H9Mlhgj+yoiwgLGUJQhc525Ug49uhqzDpdlDM8sdsiO8KQEqMfu1ztX6Dcfzrjk1fVvsGmWemnyzFp0NxLIlusu8uCAMM64UFCTjJOe2MmzNq2uXr3JtLm1tBBYQ3RV7cy5dw525DYI+Xtk+nXgvESkrbHQT+H9MuJopJLWMtGoUAZAZQOAwH3gOwOcU59EsZNQW9MZMmQxXewQsMEMUztLDA5xmsaTVdWu5pJ7W6sLS0s/K81LkE+aWVXYF8/IuGABAPIP0qH/hItSl1gtEu2xju/szo1qSCA2wv5u4AHPIG08cck8TeI+ZHS6hplrqVuIrqMsAdysjFHQ9Mqw5B+hqGLRbCEWojhC/ZZGkiIY5DspVmJzySGPXNVdd1G8gnsdOsWiiur93VZ5kLrEFUsSVyNx4xjI9e2Kw5bq+1HV9Fhmkh3W+oywy7UO2VkjLbhzx8uRjs3OSBTurg2rnWXNhbXV1bXMyZltWZojuPykjB6e1QS6JZXEt5M8bM14iJLhzghM7SOflI3HkYPT0rF8VoZNZ0CNrX7WrTSj7PkASfuyecnHGM8+lU7S+l0dNaeKzNsfOhjhtDukCO4C7vl4IOQdq+nqaG11FzK+pvp4W05bKa1ZbhzMVLzyTu02V+6fMJ3Ajtzxmi28NabZpAFWWR4WZ/MnmaV3Zl2EuzEluOOe1ZFv4i1j7FewSQBr6LyzFP9jdEYOW/5ZFt7FQpJAPPbvT7bV5b270tphBNcK06O0QkiwVQE5jbBRjkfK2cdc1m3CxV4l2HwdpkNvdQM15NBcQNbmOe7kkWONgAVQE/IMAdMdB6UyfwXp10w82W/KfZ1geP7ZIElAXaGcZwzYPU+g64FYWoeINXn8MauLqSO2uVtnmjCW81vJGoIBAJLB+Djepxkj5ecVpXviO+02VFKxTLbxKbhY7aZvMYryA4ysXUHDEkg/jRePNqF4m5caFZ3OlXenTec9vdp5cxMp3kbAn3uucKOahfwzYS6suoObncrB/JE7eSXHRzHnaWGBzjtVPUtc1G0jv7mKO0+zWEg8xX3b5V2KxC8gKfmHJzn0HWpbXWL69na5gjtjp8dw9q6OSspZX2M4OduMggL1PByD8tO8L2QJxJrfwtp9vqCXam4PlyNLFC87NFG7ZyyoTgHk/TJxW4OBXJad4sub68tilhM1rcsFGLSdTEOfnLsoRgeBgdM9TXWqcitI26DVuguaKTFLQhhSUtFACDrQetJRS6AKKWkpaadwCiiigAoooqgCiiikwOV+IcbTeDZ4kGWkurRAPUm5iH9a6lelc942XPhxB66jYf+lcNdEOlIAooooAKQ0Cg0AJQcUGkwKTGhR0ooo7UnqMKUUlL0oiJi0UUVaEFFFFMDD8Ln/iURfStysTwwMaTF9K26b3G9wooopCCiiigAooooAD0rjdLH/F0tdP8A06QD9BXZHpXH6X/yUzXj6W0H/oIoA7Cq73tsl2lq8yLO8bSLGTyVBAJ+gyPzqc9K4/xS0w1G4EZPGi3ZGM5DZTH8uPxpN2InLlVzrwynuKrTX9pBd29tLOiT3JYQox5faMnH0FefQ293pkNhc6YbqS+vdGkdt7lwZVWMpgN3GSAPwqvpX2NvFfht7Ge6mkZZmu/PLlVk8nnG7gNnggegqXJmbrPselWl7a3trFdW06SwSrvSRTwy+oqcsncj8a800qz/ALWudFsri5uxAdBEjeXO65IdOpB69Oe+PwrLm1CTUdC06O7ubxbpNMLw7bp4w8m5kUqEBaST5RkFh/Mg5vIftvI9eBXsfaoY7y1kvJrVJkaeJQ0kYPKg5wSPfBrzm5vtSSy0+SK6mkOu6bDbhg7fJc5QFsj7vyu547pS69PNpqeLFhvLpTa2Vj5bG4fI5YZHPBOOT370+YPaeR6aWUd6z11zTXVGF7CVeNpUOeGRfvMPUD1rD8Q2smk+ANUS1muZpPIdjJI5dzu+8c9RwT06Vh+IXgg1SSO3C7F8OXJhXP8ACMYwPp/nilKVkOVRrZHaWfiXRr+4W3tdTtZZmztjWQbjjk4HephrFgbOW7+1R/Z4SRJJnhCOufSvObbULDV9N8JafpjfaNQtp7aWcwqf3aonzljjp/P8qtX1jcr4pl8PJHu0+/vI9RkXZlWjAPmhie29UPHqB3o5hKpLseiWt5b3aM9vKsig4JXscA/yIP41YrktL+T4gayiD5TbW5fH97Bxx9M/5FdaKpGkZXQUUUUygooooAKKKKACiiigAooooAKKKKACiiigAooooAKKKKACiiigAooooAKKKKACiiigAo6UUjdKAK5hh+0+dtXztm3d3xnOPzqs+k6dJbPbNawmGSUzOm3gued3sc4rD1lbxfE63VkZGmtbMS+SmP36bzuj59eMH1A98wvrU81xBDp8hjbUrvi4KbvKQQLIflPfA289CfwqeZEcyudVa2ttZW6W9rEkUKcBEHArPl8N6NIWZrKPLEsSGIOT170aJeXFzb3Ud06zTWk7wtMi7RJgA5x2xuwfcGsXQbSS6sS0mmafcQtczZmkkIkI81gePLPQdPm5x2pNg5K6R1Bs7Y3q3nkobkRmMSEfMFJyR9M1XutE0y9ihiurSKWOIFUVxxg9V9weOOnArIGs3ov20t2U3hv1RCq4H2cgyBiP90Mmf7w/CoU1DULmez03TporWSKxju5HeLzBIGJUIBkYGVPOfT60XQXRtXGg6VcxwRTWkRWBBHGOmE4+X3HHQ8VYOm2e6Y+Qg8+NYZMcbkAOB+G49PWuNXV9VWx0+z015IzDp0EzulqJg5YHaDllwvyk56nPbHNi81rW5hez2dxa2y2lhFd+U8XmbmZXYoWyOPkxkc/SjmXYOZHRy6Bpc9zFPJZxNNHtwTxnb93I/iwemc4pzaLYPeJdNAnnhg4yTtDAYDbc43cDnGeOtZL6hq15cyXFpdWVvZ2pjEkM6EmUlVdsv/ANrgDAPIOfSqyeINSm1kvGrfYEujavEbQkEB9hfzc4znnGMY4680XiNNHSXmmWt/Gi3UW/YwZCGKsjeqkcg8npTItHsLdbZY7dUFqzNCATwzAhj7k7m69yTVPW7+9jurHTrB4oZ7wv/pEi7xGqrk4T+IngYyO55xisRri+1PWdHWV4M291LFLiMlXeNeXHzcZBOBzgnqaOZA2jrZbO1mure4mRWntyzRMeqbhg/pxUE2lWF0bpmi3/AGnaspEhG7Z06Hgj1H9KwvFaeZq2hRfZWuw0k3+jqwUyERkgZJAGOvPpVG0v5NEtNY8q3e1l8+KOG1k3ziJmUAOdpJIPXap6g85OaTkr6i5lc6ceH9P+yPamGVlZxIZGncylgAA3mE7wcADOaINB0+DywkBLR7yGkdnYlxhizMSWJAxk1gxeI9ZOn3cYtjJdwtHtuTp8sUbK5bkQuwdiu3kBucg561PZ61LeXOms4tp5ys43Q74/mULkbG5Un+62SPU1LlDsDkjQXwppMdpNbtFNJBNEYWSW6kYLGcZVcsdo4H3cdKbP4V0263eaLlldVR1+1ShX2gAMQGwWAA+Y88A5zzXN3/ibVX8PauXuLeG6jtzKirBLBLDhgCCH4bAON4IGe2DWpqPiS+068WMG2kSBU86NIJXZywGTuXKxDk/eznjkZFLmjcOZG7No9nNZ3VrLGzxXXMwLnL/Kq8n6KoqL/hHbBtSW/ZHMiyeaE81vLEmMbwmdu73x+tUr3W76H7fNHHbLa2E6pJuJZ5FKIxxjAU/P3zn070+z1fUL+4M9tDA1itxJbMhyJSVJG8HpjIPGOmDntT5op+YJplq28Oada3Uc6RuTExaFHkZkhJ6lFJwvUjjoCQOCa2BXIab4uuL68tD9kLWt2QEEcEuYhgkMzldjA8dMY9WrrlORmrTT2KTT2FoopDTGLRSdqAaLgFBoB5oNK2gCCilxRQAtFFHeqAKKKKYBRRRQBz/jAj+x7UHvqmnj/wAm4q3xXOeMwf7LsCD/AMxfT/8A0qjrox0qQFooxRQAhpKU0lKQ0FFFFQwEI4xQBx60A5NA4zVDFoopRRETAdaWiirQgooopgYnhk50qLHpW3WH4Z/5BcX0rcpvcb3CiiikIKKKKACiiigAPSuQ0nn4keIMjkW8H/oIrrzXIaQf+LleIR/07wH/AMd/+tQB19IVzS0UAMK9eKoXWr6dYyypc3KRvDEJpAQflQnG76Z4rRPQ/SvPvFlvLJqOuusUhB0qJVKqfmPmE496luxnUk4q6R1Nj4k0bUboWtnqEMs5BIQZBIHXGae2uaYmmy6i93GtnEdrykEBTkDB4z1I/MVzAuF1nVPD0WnQyu9ofMuJzCyrEmz7pJA+92x6Go00q5HigaR5bf2bHeNqTOwwuNownvh8nHp/u0JshVG+h2gv7U3/ANh83/SfK84ptPCZxknGBz/I1Ydo0XLEBe+RXn9559/bLqcRubWS/wBVhhUpuVkhQlR6Y53N6fNjkcnsZ9Es7zRv7KuRJLbGNYzuc7yBjGW65469aabNFJvoSXN5p88EcMs0TR3gKIrHiQbSxH/fIJqXT7GKwsIbSFpGihUInmNubA6AnvWanhHRljtI/soK2hJgB/hy4f8AHlR17ZHc1uAYFBS8xNtGwelOopjKFlpcNld3V0uWnun3SyPjccDCrwB8oHAH17kk36KKACiiigAooooAKKKKACiiigAooooAKKKKACiiigAooooAKKKKACiiigAooooAKKKKACiiigAoNFIelAFUwQC8+07V85k8vd3Kg5x/Oqr6Jpc1s1u1rE0RlMxX0kPO4HqDz+p9aw9YS7TxVJe2BY3FpYpJ5QxidPMbdGfqBwRyCB1GQasGtTy3FnBZSrEmqajKDOUyyIse/AB43nGOQcfN1qLq9mZ8yudhaWVtp9stvawpDCucIowOTk/mazW8NaNK7ObUgsxLFZXUZJ56GnaBe3F5bXCXLiV7e5kg84IF80KeuBwDzg9sqemayNAsFubISPpOnTK08uZ5SPMI81s8eX2wMc+lNvUq+qOk+w2v24XxjX7SI/K8zvtznH51XudF027WFZrdSIVKIMkfKeqnB5BxyDkVlprN79ufS2+a8F9tBC/8u2BJuwP9k7M8fNVddSvr65t9OsriGzMenR3Ukhh3hi+QAFyMKCpz654xjNK6FzRNmfw9pU8Ucb2yKIovIAV2X93/AHDgjK+xyKsNpVk4uB5C/wCkwiGUDI3RjIC8dANx6Vxya5qcdpa21oZES302GVnihRwXZfvNvYYQbT0568jHNi81zWXstTvYLiGJbLS47sIsYcPIUZiCT/D8uODnkcjHJdWDmR0cnh/TJrpLiS1BkTZk7yA237u5c4bHbOcUp0LTWvvthhLS7xIF81vL3jo2zO3d/tYz71lyajqMtxcXCajZW1payRIYpkwGyqs25ycjIbC4HBGTnpVeLXdRnvftKSeXbC9a2aCSAbdqyeWT5mQd+Qz+mCBjIyVeI00dHf6XaalEqXKMdh3I0cjRup9QykEfgaZb6TY232dYoAv2cs0fJ4LZ3HryTk5J65qtq91etc2en2NxDbS3O9mlkTeQqYyFXIBbLDr2BrHtpNR1PUrDzLmD/R5Jo5v3G5JWjdVLL8w2nBx32nPWndIHKzOknsbS4vbS7lQNNbMzQsWPykqVPHQ8E1FPo9lcNdFoyGudhkZXYElfukYIwRxyMHjr0xh+KpZo9Y0RYbI3295c2gZV83Ef+1xx159Kp2Wp3Fnban5Vu9jdSXUcKWbjzhbOyD5sKcEEfNtU4yMZGTSclfUnmV7HRDw5p32doSkx3SCUytcO0ocYAYOTuBAGOvTI6E5IvD+mxhQsRdl8zmSRnLFwAxYk/MSB37CsV9d1qKzlt1VZbgSxot39kKAKwJY+SzBnZdp4XswIzgiiLWbiW8sHk8meaOG68zaskJJXZgFXI2k5GQwOOx9YbiVdGn/wi2mtZzWr/aJIpYTb7XuHJSPj5V546Dkc8DJNPuPDFjdBvMe7KSBd6i5cBioADEA8twvJ9B6VzOqa5qreG9UFxdJHOsCyr5MEtvJH8yhlBJw2M4DA9T0I66d/ruq2F1lZ7N7a2Eazxm0mLSE4yfNB2R/eGAd3qTzinzR5rBdG9JpFrJbXUDLIUumDy/OckhVUc9uEFQjw7Yf2gLvbLlZPOWLzT5Yk/vhOmep+pJqjc6pq63V1JC1kLO0u1hkRoXMkiskZ4IYBSC56g546UljrWp6hcre262p0kzvb+WylZiVdlLhi2MZH3duffPFO8L3BOJetPDdhaXUc6LKfJZmgjklLJAT12A9OpHsCQMCtkdK5HS/E1/e3lmz26taX5HlKlrKhgUoWBaRvlkzjtt698c9cpyuapWvoNW6C0UUUxiGkpTSUnoAoozSUGlfQBaSlFB60+gC0CgdKKYBRRRVAFFFJmlcDmfGxP2HSh2Os2Gf+/wCh/pXTL0rmfGXzQaMgwS2r2nUZ6Pu/pXSKxIpXQD6QUmaUUr6gJSMQoyTgUtFSNBR2pO9LSv3GAoo+tIDmqWggxz14pelJmlB45FOIh3aikBzS1YBRRRQBieGf+QZGPatusLwz/wAg6Ot2m9xvcKKKKQgooooAKKKKAA1x+k4HxM8Qev2a3/lXYVxuj8/FDxLj+G1tf5NQB2VUjqVqNV/szzT9rEP2jy9p+5u25zjHXtnNXe1cPrUGoHxlqMtjFIZToWyJlGMv5rYAPQH0+tBnUk4q6O2LqOpphlj2ZBz9BXls7LFpF5JpEt0AmkXP9pGcyjZJ5Y24LDAfdnpjgH1FWNKIi1HTzpL3zuLR/wC1zO0hCZjymQ5wG34xs5x7c1PML2vkej21zBcwRTRMSkiB0ypU4IyMg8j8ak3JnqM/5NebWenDWLvRLO9e8EY8PJK/lzPGd/yqMkYyeSec8isbV557nSNL897xbp9HWS3JkmKzSbWJCImAZMcksxABGRxyN2F7Xuj2Mlcc/wAqrxahay3s1mkoNxCqtImD8obOD6c4Ned3c2pR2elfZbiVn13TobUMzE7JxtJcnP8AcaQ8d1p3iCaa0/4SdIZpwlrY2ixjzG4JJHHPU45pcw3U8j0oMrdGz9KXINZNtps+m6I1tp8xe4wWSS7LSfOeSW5Bx7CsjwnJrkt7qJvZrR7dbuRX8tHDCQbfuksQF9sVVyubbTc63cOmaz4Nd0u5FqYb2JvtRcQAnBk2Z3YB9MH8q5yW2GoeP7iOW4uljtbeGdYo5iqlwx+8O456Hr3rltKlheXwPdXd1ITcS3KeZJK3zsrNsA5/vED3GAcip5vImVRrZHre9c470u9fWvJtOvmk1TS/Lv7yTxC2qSLfWxkcxpCGcPlTwFChcYzgkfhPpoMsdvqx1G7aZtbNqVFyxj2byCu3OO/PenzA6nkeol1HftmjevrXk1lrEUvi+zMGoXQlfUZI5IpbxnJ/2doUKAMMAuT09q3NEN7Pr8OlzzzFNFaZpXMh/e7z+53f8ALHv0pcwe08jt7O/tb+1iurWdJYJRlHXo3+cGluL22tEV55QgZ1Rc92Y4A/E15xp0Nxq2n+E7GTVLiKG7s7jz2hdleQDYQN2eCDjnnoR3rqNaLHxV4chYZhLzvgjOZBH8v44LH8KfMNVLq5u2t/a3olNvMsghlaGTH8LjqPwqlc+JtFtLt7W41K3imQ4ZXfGOnX8x+dcp4c8T6NpX9tQ399HC/9qXLgEE/LvxngexqD+ydQ1zV/EMNtLYpbSXKxy/aLcyOCEX7pztHHqDU8z0IdRtK2538V/azXU1tHOjzwBTKg6ruGRn61FHremzW8FxFeRPFPJ5UTKch3yRge+VP5VxXiOCfRLtJLUyynULD+zo1Rgr+cCNp3Z6kZGexWnanChFzaQeYieHtNcq8TlT5zxfKR6FVyeucsDxxmrsftH2O7a7gWdIWlUSOCVU98Yz/MGpgc1529s9vpnhe6e7urm6utRt5maeQttLx4dV9FwOnv7nPoafdFMuMr3Q6iiimWFFFFABRRRQAUUUUAFFFFABRRRQAUUUUAFFFFABRRSHpQBW8m3S4afYomK7C+OSAScfTJNVm0jTZbZ7drSAwPIZGXbxvJyT7HNYGrR3ieK573T1Z7m0sI38kY/wBIQyPmPJ6E7eD6gdsiqOjatKDZ21lMkUep6peSGVlyxQbnAQHjccr1zgA8dKnmM+Y7e2tLeytkt7aFIoVGFRFwB3rNfw5orFmfT4csclsY56//AF6dol9Pe21ys7LI9vcyW/mKMB9p4OOxwcH3B6VhaBpFrdWKSvo2lzq08uZ5ADIR5jdtnX05obRR1X2K1F6L7yE+1eX5Xm4+bZnO36ZqvcaLpl2lulxYwypAuyNXTIVeBj6cDisqLWr1tS/sxmiNyb5k+70twu/d6ZwQv1PTioLbVLu+misbSWCzMenRXBYx5BZ+ANvGEG09DnkYxg5HJE8yNq40HSbwQefZQuIUCR5HRB0X3HHTpUsmmWE0V3HJbRlbqHyZwR99MEbT7YY/nXJwa5qEdvDa2assdtp0EhKW6uAzLnLkuvy4GOPfntVm617Vf7N1O9jkgjWx09LoKE3hnKFsE55XA7dcjmhSQcyN6XQdLnvEupbKMzrswx/2MlMjoduTjOcU5tE01tRF61ohuAwcEkkBgMbgDxnHfGaoPqN+8s9wt3ZwW8MsKBJVwG3BCwZ88E7wFwOuOueKcOv6lcSrNHGRD9tMLBoRsEYkMed24HfuXPp8wXGQTU3ii7o6G+0y01BEF1CGMbbo3DFWQ4xlWBBBx6EU2Kws7NIUihWJIVZYwOwPX+War6jcXxvrSztJYYfNDvJI8Zc7VAGFGQMksvJ7KeOQRkWk2o6nqNi809sTbtcLIBbEhzHIF3L83ynH1xz60+ZCbOhnsbW4vbe6liDz2pZoiWIKFhtPHTketQy6Pp9wblngybllaUhiCSuNpBHQjA5FYnid511nR44LEXxPnE2xdVDgKO7ccZzVOz1K5srfUQkQtbiS9SEWpUzC2ZkU5wv3gQchV4zgZ60m1fUlyV7WOh/4RvTvsJtPKfYX80yGaQy+ZjG8SZ3hscZznHFOj8P6bEsSCAt5ayLukkZy3mYD7iSdxOB1zWU+qa4LB44kEs3nKgvPsbqqoVyX8ksGcgjGAf4gexFNt9Wurm7sn/cXM6212f3ayR7mR41C4Y/ITnkEHBxj3hyh2HeJof8ACL6X9kmtnSWSOaLyT5tw7lU67VJJIHAwB6Us3hfTrp2eYXLbwu4C5kCkqAAxAbBYAD5uvFcxq2u6qvh/U4p7+BLtLZJtqW8lvNGCQGABYgjPRwfbB61rX2tarZXblZbV4Ldo0miFrKzOWC5/eZ2ofmBC4bjHPPC5oc1rBdG82lWhiuImQlLhw8mWOSwCgHOc9FX8qrr4fsFv1uxHIGSQzJGJG8sSEYLBM4zjP4kngk5oSaprD31xJDJYLY214kDI8LGR1ITOG3AAguecHp2puna7qWosupQpbNpLTSQmMoRKioxUy7t2CMqfl25ww545q8WxpxNGy8PWNhdLNFHJ8m7yo2lZki3ddik4X8O3A4JrY7VymkeIdUv7y0klt1eyvVDIsdpKjW4KlgXkb5XHQZAHJHUV1a9KtWeiHGzWgClpAeaCaa2GGKTFO7UlACUUUEVO6GApaQUtNCEpR1oHWjvQAtFB6UgqnuAtFFFIDmfF5G7QUJxu1iDjPXG4/wBK6UdK5bxkQLnwwMcnWosf9+pT/SupH3aNAEoooqbAFFFGaWgwoopM4pMYvWijNIKqyYgxS98UUAURELxS0gApa0AKKKKAMPw0MadHW5WH4cP+gRitym9xvcKKKKQgooooAKKKKACuN0Pj4n+LPa2sf/QZK7KuN0Hn4oeMB/07af8A+gzUAdieBTWZc8049K4nWNPe/wDGF95sd08MekAxBCwQybpBjA4ZsEcHOOCOQDQyZS5eh1V9a219YXFncpvgnjZHXJG4EcjI9qqjUdK0uJ7V51iSytw7bgxCRgYB3Hr09Sa89vE1M2+lveyvDbHTUXdPbTzfvMnIwjBlkxt5OfQA1Y1C3vH0rVBcRzyzHSbYFmiIYsGzz1+YcZGTzmobt0MXUdrpHoVtqtndyKkJly0YlG+B0BUnA5YDnjp1xzjBq2Ch5x1rze7E9s2rRwiZFj0eHYFDgAk5OPQ5z055qGRJdOubqGGPUGgk0OCdxFM4YyM5ViGOcHbgnj8KOYpVe6PTsr/kVDdXltZQCWdwkZdUztJ5YhQOPcivLNDhn1CPXNPsr6QiWzFxamN5VG4MSpBlYk8jBYYU89K1YL+fUtGfX5Wmh+36naQxR7iVSFJkU8cdTv3evA5A5bloHtOyPRfMTOM8/SqFxrOm2slzHLcqrW0BuJhgnZGM8nA9jx1OD6Vz3hez+061rWoTTXbyRahNbRxvMxjVMKeEJx36+3tVbUmI0LxrJOv70eaM/wAWzyF2c+mCfxJ70XKc3a9jqU1rTJILS4S6RoruTyoGAPzvzwOPY/lVOLxb4dmu0tY7+Mzu4RE2NyxP0+tcUlncaZrXh+zRVOnXE6XcI6+W5T94v0JO4duTWp4EtdTn0i3uYdTRbLzpC9t9mBLfMej7uOx6e1SpNuxnGpKTtb+tDrRrGl/2c+oi4T7KGKNLtPUHbjGM9eKsWt1a30bvbsHWORo3+Ugq6nBBB75rz9baeTxuPDkayNYw3x1SRi/G0qSFYd1Ep4H0/u89DoBI8WeJUjIEHmW7DHTzDF836bM007lqd3Zo6YRIOiL1z07+tL5a5J2jJ6mnjpRVmthgjUEEKMgYHsKqX+nR3/keYCDDKsyMpwVZT6+hGQfYmr1FArEBtYTndDGSepKjmpFjVCSFAJOSQMZp9FFhjGiRiCyAkHIyOlIYYyGBjUhuoI69uakooAoTaXBcXtrcSpn7LkxIcbVY4G76gAgduavKMClooCwUUUUAFFFFABRRRQAUUUUAFFFFABRRRQAUUUUAFFFFABRRSHpQBVMVv9qeTagnZArMPvFRkgHvjlqhGnabPAYRa20kIkLFNilQ+eTj1znP41zmpLcw+Lb2+tNzTWVjbu0KIGaaNnn3oM9/lBHuPc1W0DUpZRbQW1wlvFfX99LuZAXdRIWULnjJDBuR0U96hSuzPmXU7WC3htYUigiWKJBhUjXAHfgCs8aFo2Wb+zrYNnJIQZ656/jS6LezXdlMbkhniuJYfMC7RIFcgHH04PuDWRoemW7WcMsmk6ecks0z4Mn3jyRs6/jTcir6o6P7JbreG7EKC5MflmTHzbc5x9M84qvJpOmyeQJLOJhAoSLKA7QOg+nA4rJh1u7fUo9LJQ3S3b+a23gW4AdWx7hkXPqTVOx1S+uybaKe3sYoNKguVJiBUu4bORxiNQo4GOvXtRzIlyR0E+i6XdiET2cEgiULGCvRR0HuParElhaSxzxvAhS4UJKuPvDGMH8K41vEOpW0Jt7O1uHitLKEiSJYWRWKbiZN7qQuMDj0PPpevdZ1RdI1PVIZ7eOO1t1kjjEYf5/LVyGOeV+boMH36UrroPmRvSaLpst2l1LYwGdcYcqM8dPrjtnpSf2Jpn9oC9+wwfat24SbBkNgjd9cEjPvVGTULsPPcve2ttbQ3EUYSVQFIbZkFifvEvhenJAwao23iK/nktZl2iKa9MJjeIBQm8ptDbuXBGeM5xjAPRc0WNNaHRXunWeoKgu4FkCHcu7+E4xx6U6KztLXyxDCkYiQomBgAMQSP0BqpqFxetqNnZWk0UIlSR3dot7YXaMLyAOWzzngH61j2ct9qepadLPNCTCLhZFWHKs0coTcuTwT264565p3VwbVzpJILd7mK5kVfNiDBGPYHGf5Cq0mk2M5uTJbq/2llaXBPzMoAU9eCAByMHisnXnnTWrBYNNGok285NuzqoODF83zccZx/wACrOstRubK2v1jj+yzzaisIt2QzLaExKx4X72RlgBxl/rUcy6oTkr2OkPh/TTam3NsuPM84NubeJP74bO4HtnOccZxQmiabEFRYAcJInzszlhIQXySfmyQM5yeKyH1TXFsdsSLM5uQhuVtWUxxbQd/lMQX5+Xg/wAQOODTItXu5prd4/s11cLZ3hysLRZkjeMKuGOUznkHuOwqXKNh3Rqnw3pLWk9q9s0kc8flOJZnkOz+6CSSBxnAxTp/Dem3ZkM0UziUASL9pkCkgABsbsbsAfN1461y2ratq0ui3dvLqMUdyqRSMq2ssEqKWAYD5sfeK/MCRjI5yDWne61qllf/ACz28sEM0MMkAtJMtvKgky52qcuCF54x68ClHmtYOZHQjTbZQ4EXEkomfk8uMYPX/ZH5VWi0DT4r/wC2LbyeYGLqhlYxqxBBYITtBOTyB3rMOp6017PMs9ithb3q25iMDeYykqGO/fgH5hj5exz1pbDXNUvo11UJbJpbNKrQlD50apuG/dnDZKfdC9GHPHNKUbheOxqWeg2NjOJbeNwVXaitM7JGPREJKp0HQCtUcDmuV0jXNUur+2N1EGtrtdypHZSobbgsN8jHa4wNuQBzjjnA6rtVxa6DVugd6DRQetF9Bi0maD0pO1DYBRRR2pdAAUGiihPQYUopBS0xC0gIoNIKbeoDqTNLSZoYHJeNf+Qj4R/7Dsf/AKInrrK5PxnzqXhH0/txM/8AfieusB4pJ3AKKKBSvrYAoopKl6FC0cGkoqb2dwEPAOOtKvQUtJjFUhADinA5pOKWqWggIzS0UVoAUUUUAYfhwf6ClblYnhz/AI8Urbpsb3CiiikIKKKKACiiigAPSuL8Pkn4oeMcjpb6eB/3zLXaVxfhwFviZ4zftssE/KNz/wCzUAdmelMJUDJFPb7tcZ4kiujqbvH5pRolCqUkOTznYyHg/Ufn0qJycVoi6cOeXLc6/KenNKWTHUVwWrtdySzeWlzHNHBGVUmR26DO3bheDkEn0qfVp4le7e5a5W58tTbFS+wptGSCOOpOc+1Z+2fY2WGvbXc7Xgcmo1uIXuJIVyZEALfKcc9Oelchc3bwNq0LfaDJNbRGEKGbI28kYzjnvxT76WU2epFWlBFpb4xkEE9SKHW8gWGu1d/1p/mdjlBzijcp6CuKvf8AiVm/jhe7aI2aSPtmbcDuwWBOccZyR6Gq+nC6lg1S0hmYv5UU0IV3UdSflLknsAecdKHWadrCWHur3O4nuoLWMPK2xSwUHBPJqumn2yapLqCIwuJYlidgx2sFJIyOmRk8+9cy921zpq6qZWjW8u4UjBf5QgOB9M8/pWrotss9/fXbXEsjJO8IUOdijjjHrVRqOT2JlRSV29Ub2FwOKCVXt2rmtXm1WPXbCOB7QLI7iFWLZb5Mndj8ateI7ia28M3M7yLHKsa7mU4AOR39KbnvpsSqfw67mnNd20MgieRVlZCwB/ujqfwzUGlW1laQO1ody3EjTtIW3GRm5Jz/AC9sVi31vFayJZtcTmP7FcTsWlO44ZD94fWsuO5sBpWkma6mj0xkbzJUmYL53TaSDkYIOAOKj2tnqjRYdSje/wDWp324UbwO9cJHI1xNo1pc3NwsdxPMsQaQo7oFJHuelMN9GdL0+CW6mcSzzRo32hlDFWwFJUFmPoPaj26te39f0x/Vnff+tf8AI74sMdaiN1ALkWxkHnFN4TnO31rirTVZ4NBstUila4VWlt3wxYdSFz/wIAc88+tXZJPsV61q1y3mRaU8rbpOSd3XH1zzR7fTYX1fXc63zFAznpVWfU7O2geeadEiRtrMfX096o6XGbfRBNFLLcSSoJgZH3ZYqOB6DjpWFdSW0XhzS3EzW5L7luVjV0jkIOd4yM5JI47inKo1sTGmm7X62Ort9Tsru3M8FzG8S53NnG3Hr6VFaa1p17KY7a7jkcc7QeT9PWuT+2yX2k6rxDdIoQyXVsnl+YBgkHI6hf5/nNJrlhqOvaZBZ7SYnDiXgKyleg7j8an2z3Nfqy1tfr8jrvt9r9n+0eenk5xvzxnOP5077TCZjCHHmBQxXvgniuWSGU67/ZYBWCC4+25boVPOB/wI0twZJ4or5XlgkvL5EV42wfKGVX6gj5ueOR6Ue2dm7EOirpXOpiuYpZZI0kVmjOHA6r9anrBhjNt4hihiZ3UWfzljknDAAse56/rW6Olawk5LUxnHltYWiiirJCiiigAooooAKKKKACiiigAooooAKKKKACiigjNAFR47aGZ7lgkckihGkJwWVckDPoNzH8arHStLmtBbmyt3g3mQLsGAx5JHoeT+dZmvpJd6raW0cCXAhVp5InYAMD8o6gjrn8qrRJeaSbewjMNvLf3Ekh2DcIlxnC9OffB+lYe0SbVtDdUU4p31OogghtoUhgjWOJR8qIAAB9KopoelRyq6adbLIjb1IjAIOc5+tYY1q/WzeCOXzp/tRhikIVWkUDJIB4LDp/jTE17UZLKIRbpp5J3UYVBIEXGRjO0n3Hr0o9tHcPq0+6Oo+yWqXrXYhQXDoI2lxyy5yB+dVZNC0ud7ZpLOJ/sqhIsjooGAvuB6HPPPWsa31Se7/s+OcrIrySSs7xgFET19DnPIqDSry6g+xyRzxmO+u3LwhOcc7iTnOeKXto3tYf1SVnf+t/8AI6CbQ9KvJImuLKGVoVCrkdFHQEdx6A5qzNptpc29zDLArR3C7ZR2cbduD+Arko9YvA7myTdPeTSSFtoY+WuFGASATx610WhXt1eaX516AJNzDK4wQO/BIqo1IS0QqmHlTXMx0ui6ZLqUd89nH9ojwVfpyMAEgcEjHBPTtTo9E01NQN8lrGLjO4N2Dd2A6A++M1xcjG6tGnfTlL3lxtjvm2tsJbHA+9xj2rVm1fV1uHjsI2kggbyQzIp8xl4OSWGOfQGs1Xj1RbwjWzOj1DS7LVYRHdxb9pypDFWU98Ecj8DSw6daW7QGCFYxBG0cYUkAK2CeOnJA61zs2vX7agvlukdoZVjVtgkRjwDlgcg59jRPq9zHNdzWlujTyXHkIeC5VByQCRu+lP20OhP1aR0zWsMl3FdMv76NGRTuPCtjIxnB+6PyqpJodhMt4JIWxdyLLJ+8b74AAYc/KcKPu4rAk1DUNQ0y2hN0gluLnyspEUIAwTkZ4III49ualm1vUku7dYZIngadYNwhIDnox3EjHOeBn60e1gL6rI0v+EX0s6eLLypQolMwmW4kEwkPG8Sbt4OOM56cVLF4f023EaLB8qRSQ4eRm3LIQX3ZPzElRycmse81vVjFcXNlLarGlx9niikjLNI3A65HGefpVh9W1G4meaC4sbe0ScQoLjI80jg4bPBznHHapVWmw+rStdk8fhHSo7a5hEdxItygR2mupJHCg5CqzMSoB5wDin3PhLTruV5JvtJ3hSVFzIF3KAA+3djdgAbutUYde1K8vEe1t99mZhHgRliRnBbdnjFdYhyoJrWDhN3RnUpOHxFH+y4FSVVQgSTCdvmPLgqQfzUcVTh8M2EGoi9SKTesjypEZm8pHYYZlTO0EgnOB3Pqa3MUYquRXuRZGNpvhux0u4E0H2glVKRrJcO6RKTnCKxIUdBx2AHQVsY4oNLTS1AKaacelNoYBRRR2qXuMKD0oFB9Ke6BgKKKKlaaAAp2RTaXrWiYgPSgUGkzSe4CnpRR1FGKYHJeMjnV/CK4/wCYyGz9IJR/WutHSuR8YZ/tzwko6f2rnj/rjIP611tLYAoo70tTa4xKMUYookMMUYFJS1Lt2AKKKKa2AKUU2nDmqjuJi0UUVoIKKKKAMTw7/wAeSVt1ieHf+PJK26b3G9wooopCCiiigAooooADXHeHAP8AhYPjMgfxWQ/8g/8A167GuQ8ODPj7xmcY/fWY/wDJdT/WgDrm6VRm1KyiuZbd5P30UPnugQkhOeeBz0PA5q8elcJq+mqfFuoXH2Sdmk04+RIsUjL5u1weRxnbxj9MkUm7ETk1sdjDPHcwR3Ee7bIodd6lTgjIyCAQeeh5pl1bwXttJbzKTG42sAcHFcBHb282pabb6tbX0ix6HAzwxJKWV8t1VOc8Hr396l0fTdQv9V06PVku1ij07eUBK5KzMY1dh947MHaT1Uk9alyvo0TGs7ppf1/TPQEVEVVA4AAFODIfSvL9Gt9Wi8UafctHcRRzXUwkR4Z9+0hiBK7HawzjGABxmrOg2F3at4cuz9rSaaadbneX5TLbVI6AdDz1o5vIPa3eqPRyU344zUc88NtbyXMrBYokZ3YAnCgZPSvLtBW+l8TWTzfaBa3j3MU6sZ933WwkrsQpbI4CgYx9KuwnV7mw1V7pLhI9I02e1hYBkMknzjeD/Edipz2LZHWjm8iVVT6HolvcQ3FvFPC26KVQ6EgjIIyOD0qdWU9DXB6Rps1/4ksGupL3yYNHs5QvmOitKHc/NjqehIPXjNXfHEXiA6fOdOntVsfKUSIUkNwX3dUKngfd7HvTvpc059L2OvPriql3qFrZNAtxJsM8gjjBUnLHtwOPxqC0OpxaKx1V7Z7xVcs1qrKmOcYDEnpXC6fbXFppfhq7F1fNcXl5EJvNmdvlXdtXBOAP596GxSnynodveWt6rtbypIqO0bFTnDKcMD7g1LlACMDjtivLYHS0tLy0imuIo01UrqgSaTfBakvtfBOVDEYLDkjknHNWo7mWWG4i069vl0V9StIrW4E7ZIZiJQjnkqDgd+QetTzdxe10vY9JBXHGD24o2qTyoPtjpXnd3dPotz4gsBcX5sozabGa8YGEyFt7GYhmVeBnrjPGM0zTb+7TS9SnN3dNFpt7HcKi3Mjkw5yy5c5ZSuSM8dDxQ5Lawe1s9j0C4vbS1kginkVHuJPLiUj77YJwPwBNTgKT0HpXCwyXscOiXE91c79R1FrgJ9ob5Y3UlU6/dAwdvQE1o+C0kutPl1GS+u53lkkiCyTl0UK5Hyg9D71SlrYFUvKxsX/iDStMdo7y8SFlKqcqeCwJUdOuFJx7VnWPiHwzDBPFb6lB5UatM6knCqWAJ+m5h+dHhX97Z6jJLl5TqExk3ddw2jH4AAD2Arlt8Y+Ed5OeV8xgSGH/AD3A6/gPyqG+onVkldef4HbWniPQ7q2mmttRtnigUvKVb7gHUkdh71aa70+KS3LyQo1w2Ic4Bc+1c/pPh7UW1abUtalsZRLaG1MUERVWUtn5gfbj3z2rB0W92XGNWZ0j8Lwyb2cgFmYkID6jYvy9ycfi77XQ+eR6FDfWdxdXMMLq81uQkwUcqSNwBP0IP40ttc2t7B5lsyPGjFOB91lOCPbBGK4Zba9S50HT5rq5tZtUN1c33kylWDFQ2AeoK8LnHAHFb2hq8PiXXLaMH7OjQuBjjzGQ7/xOAT7nPeqTT0aBVHfY3IbJIrya65MsoAJY5wAOAPQdT9SatikFLTSsahRRRTAKKKKACiiigAooooAKKKKACiiigAooooAKKKKAKy/Z2u3K7PPVQG6bgM/njrUc9vZ6gmJo4Z0Vj94BgCDg/qK5W+N1a+JtU1OzUyGzSHz4lXc00RViyqP73CEfQjvUfhy7luba1gs7pYILm8v52cKNzqJzgLnIGS+c4PAPHpF1tYlVHc6ybTbOW3S3ktImhXohQYH0FVpLTR7lIrZ47R1jOI0yvB9hRot7Lf6UZZyJGWaWLcoGHCSMoYY9QAfxrK0GyaSzsJzo2meWY0bzxJmXGBhseX97p/F+NJ22sV7SSe5utp1gVUNaQ4CGIfIPunqo9qZbaVp1pMZre0gjcjGUQA4rBk1m7lEmmyGM3MLz/atyggwquRkdPmDx/wDj1Uri+vLrQb9ElhhgttIjcwxoMktGxPsq4G0YxyD6cF49hOq7bnUy6Jpk9vHbvZwmNPuAKOM9cfWrqW8ccIhRAsYG0KowAMdK4fUfE+pabHcLBZXbQWdrGRNEsIhjbywxMpd1IUAj7o4AJyeg07vVNVW01W/WVIo7VUMVu0WWLbEZgx7j5gBjB69eKLxWqH7Rtas3Tpln9mhtzbp5MLBo1I4UjoaYdH09rz7YbWMz5zuI7+v196zFv7ySaS4W8it4I75bYQzLt3DIU89SzE/KOB09c1lWXiy/n1DTw8E0cN3dNEDLGixMnzbRG27czjAJ4OcNwMVPuN7D9o+50iaFp0d6bsWyiXO7OTgH1x0B+gqteaPpnl21lLZSPG8rMrRuwCEjkkg5A7fjVi/mu31K1tbadIVeOSR2Me5jjaABnjq2Tx+VZFhLcaxqek3c7RExwTnAiBUusioXUk8ZHT0Hfk0mobJD9rK+5rtomniO1QwhVtX8yIByMHuevPTvmoovDmmJcrcx2yrIs3mqQ54bn3x+FV9Zto7rWbKKWwhvEFvMSkuMD5oueQf8msex1WXTLB4IUaB5tVe3jh8sy/ZwE3sqqp+bIViMcAv6A0Wh1Qvay7nSroFgixgQsBFMbhMyscPzz1560yHw9p9vfNeJCfOLl+XYruPUhc4FY769q6xxRKVYm8MckotH81YQgbIhJ3E5YAkA9zg8UDVbtphPH9lurtdOnIZFZFaRZAAvJ+Xkcg8g8ZpP2aWw/ay7s2bfw/ptrd/ao4P3oYsMuSFJ6kAnA/D1rYVl6ZGa4efVNZuLYQR38EVwJrZiHs3jlCu4UgoWHAbHIJBAYe9WrrW7+21GMpd289obqG2KR2shGWZVbMudqsGY4HPYeuGpRjKyRMqnNq2dfuFLmuSGrawbiW5E1p9jj1AWnleS28qZFTdu3dcseMU+11nVJIRq0othpjpI4twD5qKqkq2/OGJ28rtGN3U4OaU03YXMjqc0tcxo2q6tc3yi8EL288W9BDaSx+Sc5ALvw/y45AHIJxgjHTDpVp3BO4ppMUtFAxDSYpTRml1ABSHrRRS6DCilxxSUtdGAvagUdqM1XUQGkxTqKbQCdqSlPSkzgUmByvixS2ueFf8AZ1Ek/wDftq6odK5jxRzrfhn1+3t/6LauoxxRuAlKDSdsUAYqb2YxSabmlooGJnNFLSZ9qh6iFo6UmfajrT6DF7UoNJRVRYh1FFFaiCiiigDE8O/8eMdbdYvh4f6En0rapvcb3CiiikIKKKKACiiigAPSuW8ODPizxfIM7Tewrn3FtFkfrXU1zPhQ7tT8Uk4J/tgjI9reCgDpqQhepobOOOtc5fQ+KGutTayvdNWJ4EWyjkjbMcgbLM5+hx6ZC9OQQDVXTLZdWOpeWftJh8gtuONgYsBjpnJPNXcA8gVyXiXVr7TX8P2/2qSH7ZcNDdS2dsZXwIJH+RMOfvIOxIFUrTxfqenWsw1DT7m6ZXkeFiggmliMqxxDyz/EzMAPu8DJC5xQFjutv0o2+wridY8eyaNcy/abOJIbPzvtSlyWbbEsi+WcAHIYD5sc5HHUyR/EWxmlgtoo4pLua4W3CLcDYrMhYAvjk5BXaoYhgOxBoA7ILz0pcD0rjZfiJZW/2aS4tJIYp4BcAO6iXy/J81nVP41UfKSpJBzxgE1Z8M+ONO8VXN1a2bx+dbxRTP5UqyLtfOBuH8QIOR06YJzmgDqcqPakLoBkkY9a4nT/ABvJLa2ouLGWRtlgLmeMhQHutqqVXuAzDPcehqHRvGlze6XpgvLeVLm6tracToEKyiSdYiQuflBLAj/ZYfxZAAO9yKCoNcNb+L7+SHR47jTbi1urxEljVgjLcDy3ZlyD8hyqn2Dr74l0fx3JfWFhPLpUwjma2hmnjIMccs0auvBOdvzoCecFwOcHAB2YUZ6ClwPQVxtp8QIp57GGfSrqze9WOSBbh41MqO2B5eGIcqCHZQchSOCflrQ1jxjZaNrVlpdwo8668sJmZFLF5AgCqTuYjJJwOg7nAIB0OAfSgKB2HPtXEXXju5trtJjoV99gNvNJGV8tnuSssUabAG4z5mcNjIYVDqvxDe20y9mOl3di0Dz24mlEcoE0cbSYCh+RtRjkkDjFAHeFVxkgflS7QBgCuC1L4i+Vot7dQ2F1bBDcRW1w8aSrNJC+xgqBwSDhsZK/dPfGWN8SvtRdNN0a6naK/is5C0sQ2lpjEcrvyrZHAYAnIPQMQAdvBYx291cTxgqZyGdQRtLAY3Y9SMZ+gqyEXbt2jHpiuIsfiZp2oSXcdraSzvCpeJILiCZ5lDqnCLISpy64D7evscK/xR0aPV59NlRkkhWQMyzQuRJGhd08tX3gjawyVAJGAeRQB2+BSFEOcopz1461x+m+L9Qu77XludDu4P7NtYZ4rTajTylxISAVdlYnYMDg5yOe0WsfEbTrKDUoYzLHe20cUkStBv8AOEkbSAoN6hgFRyfmH3evIyAdm0Ybnau4dCR0qtp2nRabFJHDuIkleZ2c5ZmY5Jz/AJ4Arij8RbyBp7ibw9eva2/2zzkhMRdFt5FUvkyAEYJyoydw4yOa3tT8T/2fJZzRW8t3bXNpJOiQR5ldg8KoFBIHPm9D7e9Ara3Okorj7v4h6dp+nXN1e2d7A1tbyTTQFFLr5bojL97BOZIyOcEMCDVh/H/h9UuNt/DJNFKYo7eORWluXAHESZy3zHb9QfTNAzqKK4a1+ILGbUUuND1Lz7e4ZRZxxJ50cKwxOzyZk2/ekwNpO4FcA840JPHukxXV4si3K2lnGJJr4RboVyiuFO3LglWBBKgHOAScAgHU0VgW/imGXStQvZrG8tXsEZ7i1mVRKgCbxwGKnKkY59jgg4xrn4gxWc1i82nXUdpdXUkDSyp5bQIkRkMjKTnBHzAcHbkkZGKAO4orkP8AhYNjuEB03VVvmIC2Jtv3xBR3VuDtwwjbHPB+9jnFtPGdm505lsdRMF5tBnNuRHbs52qsjE9S3y/LuweuBzQB0lFcre+ONOt7ayuEc7J0aVgV3GNVBDKcHhwwIwe6MOoqTUPFRi0CDU7SyuG+0TxwxLLCykBpAodh1AIOR3PHrQB01Fc9B4w0yWF5nF1FCCvlO9s+LhWZVV4sA7wS6jjnkHABBMmpeKtP0nyFu1uRLLA1x5cdu7skalQ7MFBxt3gnvwcZPFAG7RXJaX44s7y8a3mDoZLuS2tZUicxzFV3gB8Y3Fdxxn+E+oq//wAJfpYkETNcrOZhAIGtJRIXKGQfJtzgorHJ4G05xigDeormX8e6BGX8y6mRUiSd3ktJkVYmJCyElR8hIPzdOKtP4s0mJpFlnkQoWGWt5AHKuqEIduHO5lXC5JJwOaANyiucbxvoSvLHJeMkkKl542tpQ0Cg43SArlF92wDVbS/HenXn2hZyIZYbmWArGGlUBJmiV2ZVwgYrxux1xk0AdMtvGszzLGokfAdwOWA6ZPtVZtIsJLdLd7C2aFGLqhiUhWJySBjg8/rWdJ4t01kuPss6SvEHI3rIkb7XCNtk2lWwxAO3OD1xg09fF2jt5m25ZggJ3CCQiTDhD5Z2/vMMwX5M8kDqRksBsJDHHEsSIqxqMBVGAB9Kpx6FpUMiSR6ZZJIh3K4gXKn1Bxmqdl4kg1HVPslqu+L7O0xlbKlWWQoyMhGQQQc55B4xxS2viaynso55BLG7RJIY/IkOdxAwh2/PywGVz1HrRYDRawtnMzNbRF5k2SnaMuuMYPqKgn0PTbkRiWxt2ESeXGTGMquMYHHTFVn8V6MieY19GqAMzswYCJVYoxk4+QBgyktjBBz0qC+8ZaXZWk86u9x5LFGWGNm3ESCNgpxhirNggZI9KVkBpzaRYTypLLZW8kkYAVmjBIxyPwp0unW00NxFLBG8dxzMpHEnAHP4AD8KyofGGklp1mvYA8LsHEZZgqiRo8sSo2/MpBzwCOpHNXbbX9PvrkW9tcLJKQ+MK2Dsba2DjBweDjoaLICQ6RZNffbmtYTcjpIV5HGM/XHGaWPSLGK8e7S0iWdskuF5yep/Gr2eKKnlQFLUNJs9URVvbdJQhypPBXpnBHIzj8aeljBGY2jiRDEhij2rjahxkD/vlfyq32pKdkBE1ujTrMyAuqsgbuASCR+g/KqMugafNb3UEluGjupfOlG5uXwBuBzlTgDpitWkxSaTAxH8K6TLp0Ni1mohibehjdkdWOQWDg7gxHU5yalXw7pixeWLOPy/s5ttmTgxk5IPPOT3681r0YpciAwE8JaTFY3FmtvJ5VwV8wtPIznacqA5YsACMgA4HbFEvhLSZriS4e3fzHIJxPIAGBBDAA4DfKPmHPvya36SnyK4rIzRo9osTxCM7HuPtDDceX3B89f7wBqvbeF9NtL6S7ihk3vu+R5naNN33iqElVz3wB3rZPWlFJRVx2RkaV4a0/R7h57VZvMZPLBluJJAiZztUMxCj2GOlbAooq7AFIaWkPFLoAvamml7UlJgFFFFLZDF7UlFLigA7UCiko2EKaBRRmn1ADSUuaQ0NdRo5bxQQNf8LjPJvnA/79NXUjpXJ+Ksf8JP4R3HA+3y/wDoh66wdKWogoooo1GgooPWiobAKSlopNMYh6UoooppagFKKSlHSrQhaKKK0EFFFFAGN4fH+gpWzWN4fGLJPpWzTe43uFFFFIQUUUUAFFFFACMcCvPrK/8AEWhatrqx+Ery+hu9Re5jnjuYlUrsRBwTnomfxr0E9K4PTJvFPiO41W4svENvYW1tqNxZxwvpqzHEb7c7t46/SgCz/wAJd4kzj/hA9RA9ftcP+NL/AMJX4i/6EfUP/AqOpTofjQdPGVpj/sDL/wDHawbq48cWurNaNrRa0WaOB79dKgMau+3aNvn7+rqOF7igC/dazrF5eWN5P4E1BprKRpYD9rQbWZGQnA4PysRznrVTU7vUdWNw134A1KQzwC3fF8q5QNuGMMMHPORg9OasofEcryxx+O7F5IshlXRwTkMUIA8zkhwV4/iBHWq8N34inu5IU8cWDIoj2SLpcbeazFxsVRKW3Dy36jsf7rYAMybTp5bEWsngPWZhveRpJNVLPIzoFYu5fc3AA5PG0YPGaSS0vnSPd4K8QGeKV5I7htZbzVLLsID+ZkLjjGQPTBrSW+18tcq3j2wj+zyJEzPo64YugdduJecgk/gfrUiXHiGS9gs4/iDpLTzhWij/ALJQs4ZSy4Am7qpI9QDjocAGOtncxRxwt4D1y4toQu23n1USRnajIMqz4Pytj8BnOBjT03V9Y0gSNB4E12R5FVS8+oJKwVRwAWY46n8+eakk1DXobQ3TfEDRPIBxvfTAozs8z/nr/cBbP93noM0/UrrxdpiQNdeKNFWCcPi4OnbUQKhcsxM44wp6buvTAJoAzYZbm3jKL8O9ZCubXIF4hP8AoxUw/wAXYgH3psFxJbfZtnw88QL9lt4baHNyh2xxSCRB/rOoZQffpV1dZ8SmewhXxd4cma/do7dl0+Ta7KN3US/3SD+P41JFrfiJoIJ4/GPhKSG4lW3hdrRwJJSAQoPnckgggDqCD3oAyrcm3a2m/wCEC8USvaqi2/m3SuYgquoUZk4GJG+vGegp9kY9PFusPgTxX5dvJHMkXmoyF0QIjMPM+YhQBzx8oJyRV0+KdeNtPcp4w8FPDbsqzOsL4UtnAJ87qSGx64OM84dP4n8R2/2wSeKPBCfYnVLotFN+4LNtG/8Ae/L83HPTvQBXN6MwIPA3ioQxRwxmI+WUIhIaPIMh5BAyRgnHORwZr3VDf6ib9/BXi6G5YRKzwxwjcInLx5/e9mJOOh7g4GGS+L/EEEV5K3ijwQyWQDXOyGdjEGYKM4l4ySB9asx6/wCLnS3aTWfCEJuriS2tllhlBndHKEJiY55HTryAcGgCqLiDKFvBfjJxEpWKNxEVjBkSQhR53Tci/QDA4wKXUJ7XU7V7e68CeLHjeeS4YKkK/O8bIx/1391iP/1VfstY8W6ncz21jrvg25ntz++jiimdo+SPmxLxyCOfSoY9f8XPJDFJq/hG2nuJ5reCKeKUPM8UhRtgEvPI6deRnB4oApXRsb3Sv7Nn8CeLDahpn2iOEHMrFn587PJJpuLcziZ/BvjOSVWUxyOIWZAsolABMvI3KMbs4AwMCrs3iPxdbeIl0K41XwpBevAk8Sy28yiUMzqAv73LH92xIA4GKl/t7xQfthHiHwVtsTi8O2X/AEft8/735eQev9DQBWt78Wzo0fgzxaRGqrEhgt9sahlYDiUFgCijnPAx3qrKNPmefd4G8WiOZp5XjCRhS8wYSE4lyc7mIGcAnIwQMa76v4tSW0jfW/ByyXg3WsZjmDTjAOUHmfNwQePUU2w13xZqd7NaWGqeFLmWFA8hhjmdVyzLgsHxnKnIoAbZ6/8A2fe3l6vhPxdNc3aoJZJLWJiwQHaAFcAdTWLHY6FHFGh8D+LC6Qywec1spcLI7Med/UZYA9QHI7mt99Y8WQxNNLrHg5IVj80uxlACbtu7O/7ueM+vFSNqvi9HtUbUvCIe7BNsuZgZ+N3yfN83GDxng0AZL3OmyRX1tL4V8WeTexXML/6CPlW4ffKAQc8sSe+MntVu51bT7hLUHQPFUf2OIRRMmnyAgB43B/76iTr1AIPWrtvqfi67mmgtb7wncTQ482OJ5WZM9MgHIzg/l3qIa34pMkMTX3hWOSdisUcjTI8uM52qxBP3T9QOOOaAKMsuhSyQmfw94lk8q4e5LNps2JXkOW3gLhlyqnGMZVfSlt4/CsWhw6TDoWvwRRn5LhdJuvPjbdv3CUIW3biTkd60Idb8UymELdeFSZZnt0HnygvImd6AEcsNrcDPQ/WrUl94xQfMfDK/ME5mmHzNgAdOuWX65HrQBkLJocd1dXkS+KEu7zcLib+xrks4KouCPIwBiNcYxjn1qneaN4R1AeXc2/iZ4BkLH/ZV7lARjaH8nftHZC20YGAMDHSy33jCFXaU+G0WNQz7pphtHvx7Gm/2l4sEkyF/DYaDHmgyzDZkZBPy9+v0oAoWs/h+30u/sFh18x3yMkz/ANh3SHDLt4VIAo454XrycmodXi8Na3FHFdw+IhGkrOVTRrobg0BgZTmE/KUJ6YOe4rUGp+LWuZLdP7AeWMqHVTOSu4EjOF4HHU/1xU/neNj0j8PdSP8AWTf4UAYkP/CPwa3FrEv/AAklzfxbcTT6RdHIVJEAIWADAErngAknJJqslt4ZjeKSI6+HiKOjnQpmYMjh1Ic25YDcOgOD6ZJJ6CW88ZwyQxyR+HQ877IwZZ/mbaWx93+6pNSGXxwBjyPD3bnzZ/8A4mgDk7ix8Fu18QniCH7XOZ5GTS7r5SVkBVd0J2rmaR8D+Jjzjitu68U+HLixtrR7nWES3lhlG3SrkFjGysobMR4yozjHStLzfGyqP9E8Pscf8/Mw/wDaZ/nSi48Z5z/Z2gsPa+mGP/IX9KAOZtNY8LW6QRvqusSx2wiS2V9NmXyUjdXC8QjPKKCTkkKO/NN1rxDpGreIbeaDVdRs7cWE1vJNDZShjveMlQGjODhSQwHBA+h6lL3xe4BGlaGVIH/MSmGPzg+lFvqXii5ijmh0rQpYpFDI66vLhh6j/RqAOMx4KFhBYR61qkcUV3LdIUtpAyl4miwG8rICqxx3yBkmpdKn8MWOqwX0uv3ErxOkwRdOaNTKsUkJY4j6FJOnUEdTmuz+2+LOg0XRM9f+QvL/API1R3Gq+JrWB559J0KKJMbnfWJQBnj/AJ9qAOP1CLwhqUE8b65eoZtLh0tmW1fIjjctuHyY3HJ9vaqMlnoPneaniu4DxyySRSvpzM4zIk0YZtoZ9ksank42jbgda9Ah1HxTOm5NE0bGSPm1SZSMHHQ23qDz3608XviwnA0XReP+ovL/API1AHBXLaNeiVrvxdPI9/AttqpOmsFuYhuwqAKPKxvYZBbg85PNU7Kx8MadNcmHxVJ9nvpjLqMR018ToJXkjVSR+7xvZWPO4dAteiJq/iNrv7IdK0QXGzzPLGrS52Zxu/49umana98UA/8AIE0o/TVX/wDjFAHmOl+JNPfUbizu9TntdMhEi2/nWwdQDMkg2svzuDsPLKu0YBDHmtJ9f05tOubJ/G8TW4MYs4zpTgRIkgYLIQQZPlVUPKgjOQc13Jv/ABQp/wCQBpzf7uqsf5wimPqnipAMeGrJ/XbquMfnFQBxnh3XfDGh3kk0viqC5+SVYwti8W0SSmU5A4PzM3QDjHpmqaaxpAgtftXjazuLrTVQac40ySNYyMbvMUN+8yoC4yoHXrzXaxeIvEk4kMPhm2m8tzG4j1VGww6g/LwfY08a94p2nPg45HpqcVAHBy3vhVhPH/wl9r5epQGHVw1m+bgGR5CYiCPKOZZBzuwCO4yY5L/w/wDa9RuI/GmmR/aDvgVLGRQCJ1mUyIHCOV2bdwVWOeT2rvz4g8ThM/8ACFTse4TUYP6kVA3inxIsqxt4Iu97AlVXUrYkgdf4x0yPzoA4yC78KR6fr9sfGNi7atE8ZYW7Dy9088p78/6/Hb7ue9M0LxraR6oRJ4ltoreG3nS2WWxCi3zMpAYq580lBncNvABb5iQOk1L4j32jEDVPDElnuxjz9Ws065xyZB1wfyqTTPiDqeso76Z4TmvAoBJg1OzcAZYDOJPVT+RoA1B8R/CAAzrtr+Tc/pSn4keD8Z/t62x9G/wqE+IvEp5PgHUPbOoWh/8AalZkfjy8uNWl0qPwhJLqES7pLVdTs2kUcdV8zI6jt3pWGbP/AAsnwbg/8VBaDHqSP5inD4j+Dicf8JFYZz082s1vEOt4Ab4dXzD/AK+LU4/8fqM6/qWRu+G9/k9MPan/ANmosFzZT4h+EXUEeItPAPI3TAfzqRPHvhOQ4XxJpf43SD+tc8daufvN8NL3r6W5598NQdaxw3w3vuv/AD7Qn+tIR0n/AAnHhYnA8SaT+N5H/jUg8Z+Fv+hl0f8A8Dov/iq5cazCT/yTe+Hv9jiqlqPjHRdIER1LwQ9l5pxH9pjgj8w8ZC7iMnkUAdqfGfhbH/IyaP8A+B0X/wAVSDxn4W7+JdHz/wBf0X/xVcyNYtyAR8Ob7B6H7JF/jSf2zDz/AMW3v/8AwDi/xpgdN/wmnhYnH/CS6Nn/AK/ov/iqd/wmXhgf8zHpH/gdF/8AFVyZ1638zYfhtqBPTH2ODPr607+2rY/80w1M/Sxg/wDiqNgOp/4TLwxkD/hItIJ/6/ov/iqcPGPhj/oYtIH/AG+x/wDxVccdZsmOD8LtQY5xkWFuefxamNq+mk/N8KNSY+v9m2x/9moA7dPFnhx/u6/pbfS8jP8AWlbxR4fXrrmmD63cf+NcL/aWkMw3fCTVAB3/ALKt+P8Ax6m/2nogzn4R6mff+yLb/wCKpAd6viXQWGV1vTSPUXSf408a/ox6atYH6XKf415//aOhMw3fCPVeP+oPbf8AxVJ9t8PEZ/4VFquOvGi2x/8AZ6APQv7d0j/oK2P/AIEJ/jR/bukY/wCQrY/+BCf41599u8OBv+SRap7f8SO2/wDi6X+0PD2cf8Kj1XP/AGBLb/4uhoD0D+3NI/6Ctj/4EJ/jS/25pH/QVsf/AAIT/GuAF74e6/8ACo9V/wDBLa//ABdIb7w8CQPhJqvrgaLbf/F+1KwHf/29o+cf2rY5/wCvhP8AGj+3dIzj+1bHP/Xwn+NefNd+HGGD8JNX/HRbb/4uo2uPDRPzfCPVx/u6Lb/0enYD0ca1pR6anZn6Tr/jTk1bTpPu39q2PSZT/WvL3m8K8E/CPWwfbRYf/i6Yw8HySYk+Euur7/2Mn/sr0AeqDVLAnAvrbPp5q/41Os8b42yK2emDXkgg8Ek/N8LNcTjOf7FPofQn0x+P1NSDTvAPVvh5rS8ZydGnoA67xK+7xf4OCkEG+n6H0tZDXWr0rzjw/D4HtPEmnrY+GrzTNRlZxayXOnTQ5IjcsAzjH3AfzFekDpQwDBowaWkJoASijNFQ0MSkOfSloNZvYYh6UKcjmjHFHegBc04cik7UorSO4mLRRRWogooooAxvD/8Ax5r9K2axvD//AB5JWzTe43uFFFFIQUUUUAFFFFACHpXIfD9QLPXmAwG16/PX0lI/pXXnpXJfD/8A48Nb/wCw9qH/AKPagDrTWJdaNHctPMDEJHu4bhXMYLL5ZjyoPv5ZHturbYZXFcbrVvq7219PYG9hntkupbaOLAEsuE8vIx8wJ3EDvz1oApW3gGS2bUwLyOUXCskPnGdmQNKHOf3uFPyqA0YQ5AbrwGx+ArmGJgdRilLJCpeWNw4MZmJKyK4dTmYYbJbCkEncTWnb/b5b+5W4TUROLsnZg/Z/JE8YTacYz5YycZIJfPQAVje6nKPJaLVVjijQXM3kMpJ88bgmBlsKDyB90ggnsALd+EL+aPy01WIRiWGbLxSbmZIDE24o6kgnY2ARnDKchuLK+FJBaabC12M2dzHM7qhUsFtjDwc/Kcndnt+tY9pBrhks40XUY7aV0EsjoEl2G4lJ3EDIOwrnGMZyMHov9o6iNWjtri8vkuLdrIRxRxjaUedkYy4BxlAPvYHGV5JoA0L/AMIXmoW9uZL6OK4tlMamFpYFceUFBYxOrn5xuxuxtJXg/MJPEfg99X8O2umQXiW32e2lgDlCRhoGizyc4+YHr261X1q71E+Kry1srm9V4bC1lt4YY90RkeaVSZDg4BCgHkcBj/DkMkt9dsrePyLjUZVmtw0isq/uT50Y2psQlSI2kHQkgZ60AX7/AMKSXdxcPHeCNJnlJUKSVV7ZIeOeoK5/T3qtp3gp7S60u4e78z7Fdm4IeSaXf/o5hwGkdiOWyOcAADkjJq48RvpUEouL9poDM0aiMKZcTKEV9yKWwm7suQcnkZqUnVrj7Us8uprIzO0yrb/u4gtwgjEZ2fNmMN0zkckZNADdL8J37w6RNqMtrH9iitQsMcGGHl7mIZiTk5K47DDEfeqXTPBc+k301xHfNKuXKC4mlkzunEv3WbamdoB2j5jk8dKpalqus2rXtml9fhbO8t4WvFt0JkFxcREIg2nLJGzL0/jU4JPDhN4hLALFdPA0ghkujAFuEgE8oDABcltoQYxnDFiM0AWP+EPv2e9Z72MvdmXLl32LulWRdsX3FICAMQMscsSTxU9x4SuLkzK12m25SeKVkyskKSXBlyhH8WGx0HIDdsG7fXOpQ+HoBbLeTXMkiJ5pjCOq7s7nwrY+UAHCE5PRckrkaTceJrqKG5u5NQQoLRTA1uiCQtIVlZsoG+7jpgDrQBt+HtAbRYI42ljk2yXcjMq43edP5g/IYB/CqEfhK4g1O2ulu41MdzNN8pYbhJcvMVZTlX+VgBkAqw3A1F4XXU5fE9zdXxvWV9Ltd5uIfLVZt8pdFwoBAyPXr1PZtnceIJ9TtVu45hDa3P2Z2Nuv74qsxM4+XgMBDgjgEstAEuueE5tW1y7vBcRpBdWEFmxXIlj8udpSyHkZOcD0IB7YqkfA93JdXks12n+kIisEkaMqROJA0ewL5ZzyCATuAJ3ZNPsbnxLFdWkd1cahKFt7OQlrRAsrySHzxIVQBNihcD5cZydxotp9fijsYlS9XyYbGNbc22UlDYE5dmXKsq7v4lxtHXOCAWl8LXw1GG5a7t5VUWu/MaqUMTFmxheQQcDGzBJPOcVb0DQJtK1Q3Ti0C/YIbQrAmCzxlyznjvuHHOPU1yg1PxHP4ms7TdeXUcYsri4jkslTyXfz94B2AhfkA3c49euer0ifVBbXhuLq7uGFvHInnWHlMshViyqQBv528YyOhJzwAYsnhLUIjFLJ9lukRbS1EAU/MqXiyszZ4HydRz90nmiy8C3dt9oBvIpEuvm2oGUWhNzLOTD1xneq9uUBz2EltceKF1WyjnurgWywWssjyWwUSvI7+ah2xHAUbQOUxgFmIyazZ9b8SRXdlZXt1e263l5FGbqO0XaEaG4ZhFuiUg5jQlWViufvNnNAHU6F4aGjXcFwPI3C3khkMa7S5aTeD0571jaZ4Els75rmWe1mdnjaNhH8y4vprk4J5GVlC/UelTWGqeIri5t/tAuYnUwKIPsmFuEd8SO5xlCqgHqMHqDkCqz6r4gttOujd3FyN9jZ3Ala2WNo5ZN/mxqxjKqQEUjepwWwTyKAH3Pge8kkcW91FAkjzDMYCGENM8gdPkLBsOB8rITsU7uBSxeEZ7NILUadpd7KWv5me6QmNXmnVlJ4O47DgjjO3GQBSWuv67P4hsLd1eGNxF+5niCmeNo0aRyoUlWV2YcNtG3BHINauqXl2dbS3W9miAuIAtqlsWDx7lLuXA4HOOoA24PLCgDPl8GXKWxED2rz/b/tMnmbf36eUUUMzRvyCc8q3fGM5CTeE9SEkZt4dNdDHbidpQDIxjiK7VLRMowdpDFeRkYXrWZa+JdR1OUxnU3RIp7ObfGihtrSyRyqQoICgqoIy208Mx6DU8LeJ73VvE13ZSSiWzFr50blVVlkEhV046bQVBUkkHqecUAQ2vgzU4ltd8tpHLFFArTpIzSKY4ZIsj5Bn7ytzjuMdy238C3b6tptxcx6etlbSReZZRlniOyCdDIMqBuZpk7DAjByTiq2neNL66l1Blv4ZVtVW5aNo0VxEsxEy7FZiCseBgksGxnG7FWF8U6odXtIZJlRpvImNs0SKywzT7Bn5i5wrIuQqgN/ETlQAbmoaJdXGj6NaeTZzvZyRNNHcMwjcLGykDCnPJyMjHH4HFsvDN5F4h0+GW7kGnwILqeCJWES3EbHy1ViAGTbJ07eQh4qlJ4nudOsUkbU/J+0Nbxq74ZQ32XeVDSMApZgP7zMc/KTyHHxfd3MCPbX9vLczQxS3NjEjb4opLZHM6kMSiKxGDjHJHJZSADc1bw/f3urS3cMNixLr5cpcLIECgEEmJm7seGAx25Obnh/w/Jol45VbeO3extYTHDkAzRmTzHIwOoZOevy89BWFoniTUptX0zTluYZh5EJngcKZDEYAxmzvLZ8xgMldp5Gd1P1jxrcaf43g0mKa3aNplhkt3iwxDQtICCGLklgq5Ee3kgEtwADVsvDfkW8MlzDZy3sLQbLgjc0apGiuAxGRnDjtkNz1rI0/wAMahaahpiS2kLLBFCvmwToPI8vGQN0ZYhyCcKRnLBsYydHw34kudV8L32pEpqM9vuxHabCJGEatsQq7g5JwM4POCM1l2eu3utappEcep21zam/UNcWQZY5D9mmdojtkIO1lXI91BHByAWJ/Cl4boPBBbq62toEbzMETrKWlfpkEqR8w5PTsKzT4c8RSQalBLpkO6VLg+Yk6lJ5DMkicNlsFcqNxOCGGFXAOx4p8QeRrOl2WnXivqMFxLLNZqxLMgtJmXcgOWQsYxnpuAGc9IoPF2oarqsVnpl1pRiZ9jXHltKFxAsh4DjnLAdeKAMq08N+J0ZHlidHmZxC5uFk/s4i7ll8zaTht0bIPlyflCkYyasReHtct/DxH2MSXkj3JuE85d0qNdqwAbcMkw7tuSAOhwCRVu28bahP4j03T/JtQl0Id8eUWTDwmQuuZd5AOBgRkfK3zdguq6ykXjeKxt9c3X5kjP2GSdIoo49hJXaTmV33HG3OMLnGPmAJPCumavb6ybi+sJLWEW8qJ5ksbkF5t4HycDC44AABzjiqkei69HZXdu1veSagxZRfC6iEUjSTK6yDGJMRAcqcYAKruzms8eINZ/4RvW7mz1BpEg0GO/e5dA/lXRSVpYwMjB+VTjnZ3HPPXvd36eINFhF0n2We3kaSPZ8zOFByWzyMnpgd+TQBzNhb6mniKCwm027nube2tWmn+0IViP2qUvKSWBIkCEgAEgfKQM1ZsNF1aQ3UF1pt1D++iWWY3KBbofaFd3G1ixG0Mfm2kB9gHFXtX1bULHxJNFbygo8VrDCjQlo4ZJ5XXzJMMNw+TGOMkqARkkroPibUtb1VLPbZxLBG73BEbEygTSxK0fzfKrGLdznjjn7wAKWqWl3pfg/xh+5No0kk80M6Mq71ZRhgQcgjkcgc5I7VmapYa1dacn2HQb6KOR5wLRp4y8ZMMaKzETBVywkYN85B5wGbI6CfxLffa5wDpqwGeS3igmLCVSkiRl2xkFMuCRgYVkOSTgQ3HizUotM1G6VLFxpsd680i7ys3kBcbBn5eWIYEnBUjJoAzLrQ/Eb6VdvaxXEd/cfawJDOFYBogsag7uMsARgjDc8Ek1q+D7TV0VJdUgeJg8u1WjEexdkKr8olkxko5+9yckgE1Tu/HV5a3Lw3EUEUcPlxTTqGChni8zcrHoF6bSCTtfpwKsR+K9QW60WyWOGZrwRwySPG3ySG2MuWbgf3flGeD1HSgC5q8D3ukeMbC1hZr24tnEcfGZN9sETGexZWHpkN71DfaLdTeLL3VI458YsEgdJioISZjN8oIBwp5z24FV9N8QavIbe2k+zPqFy6oJXJEKjyfN4Uc7sEdT6kcDbVm38X3c19pn+hQi0vrmO2AEzGSNntftGTxggfdx7g+1Ayl4K03XbG+nk1hrklomEhlDYZ/NYj5jM4bAzyFT5WUc4ws9pZalDpMVlFpMB1KCa4Md3eY8uOT59s6kBixbcMjg4LZIxzevvEl1DrE1pDFaNDBNFbvumIl3yLuVtuOEHHPOcP0281E1HU5Phzpl811MdQuhZlpbdYt582WMEKHUIDtcjkUhmQ3h/V73VLKFv7Qj0TzkaZftciSAi2kDksGDbS5hGMn5ldhgNkwmx8ZREXMCXcmoNpohIe4KqJhbZ3jLbCDL8u3arBju3bBit6TX9U0bTmlvbSaZIra6vJTeSxLcLDCEOMQr5ZYljjBUYwScjBq6j4v1LTtQt47yzhRIZpTei2kMoaJbZ5QEyoO8FOnf5em75WIzNG8Na5cva2er3t7/ZiSu5WCa4t3Y+WvDEyu7AuSQCQMq2PlIzHrGm+Kpmv5rV9SNy9gYUVLh4/Lb7MDuBD+W37zgDCuGJOdoFa9r8QJbpharp6i+ZomijbzPmjkRnBC7N5ICEHC7eQd2M4nk8ei2jN1PYf6FHaieV45GZi32fzti/KF3Y42llY5BxjGQRR8R2+sapHPLaR6vDGs0rxQxyyRPcBY4ggVkbMZZg23epUfMWAJFbGt6TearrGluiQokVrcebJc263CKzGHC7cjk7W5/2T61Z0fxRFf2d1Ldxiz+zRrPKXLhRGylg2XVTxtftjC5zzWdb+M726ngto9Hj+1y3q2qh7iSNObd5i2WiDceWV+7g5BB7CdegyO50nUbXxNoz2Ut/9ltDFbSIJH8p4hGfnKgrH1ODkOcgEBRk1Si0nXLWBdPNxrEtnNJbyXEzXkhmXMUjPtcZdR5ixAhBwCexJrWTxRd3M+ktDZRJa3k0UTObnMgd4TNtCFMMNuOQ2fbAqt4l8QX+mX+oiCW5jisrNLhdlqsqAnzMmRjyq/IOQRxmmhDbWGaGC1fVEm+2ve2q20sqgSuyj5uhPPlh93PTdwOas+IF1l/EML2bXccMEcDWvkE+VJK0rLMJh0KrGFIzjGWK5bGHrPqL/ABBfTHvz9liso70R+RHkF5HQpnGcYUe9WNV8VnSLy4W5091s4IpH87cwaUpE0hCArtbhGHD7sg5XHNAFOz0W+svAN/p9nJcR6hctc7JZG3OjyOQHJzzgEN1p2h2WtHVba4up7mC1Q3UQswAIliRwkIK46si7859QMA7ast4i1VbbjQ1a7BkZojdFE8tFUlld0XJy6qAQBnPzYG6o7nxtaWenWl7NaSrFPIqEBgWUG2NxnHfhSMdz+NAFXVIfEN9d6xp8Us8dqzBrefy4ypV440EfzA7lVvNduP7uTgkFNNttak1Kdnk1C2sku52WDEaq6ReWkQzsyEcBjgc4wOm7NyLxPqcssFr/AMI/Kt3M2ArzFYwNhbO5lBJGMEAHBI6jmkk8YiLTTq502Z9MitxPcTJIpeL915vKEjdgFRwc5YcY5pAV9NutYhsNXvGGpXaraJJDHMgile4Ct5ixqyjapxGACMZBPOeYtOfV9RuFs5b/AFe3gQSSvcG32M3EWwFngX+IynAGeOflwKuXfi6W20yW6n0W8QRyMkgbKKEEe/cHYAAHO3J2jd1IGDVnW/ETaQ1rcm3VtPFrNdXb7xvijjCkFQOG5bGM9859S4GVbPql94j0eS8S/UxSu0kXkYhjBt8Bt+wcliwIycEkc4Bqxfyam1/d3ETXltBbySNMYLVWluIo4QRHGWUnJkkYjrnYQOta9jrSzreLcwC2ntNrTRmUEBWTcDu4HTIPup+pzoPFU9zFbiHRp5LiecxRoHAUYiEu4sQOMHGQCM4wSDmjcCxql3qtnoFldQpLPdxPCbiCKMFpwflZQMcZJzngDvwDWJeX3ibTktpobWbUbz+0RbziO3CLNGbZmX5tmUiEx2hz0HUnnN5fGE76hJss/wDQ02MGHzM6m2eYj73ByFGef1yJ7bxRcXE1rGdCv40kKB3yjeUXwVBCtzhWRmxkDcOWwcF2BBp97rc+swQu1z+6meK6SS2VYjEiMFlDBeWeTawAbG0kYBBNUzqWqm8vZGkvRdQpdKIfs22OFBOixMH2HOY8Pkl/4iF42i3aeOBJ5Uc+mTCU2VtdMUkQrmdykSDLdWYfQZ5NXYvFMRjZJLC6juFLIYvlPzh0QIGLYyTIhByBg9sEUagYU2o6wbL7fHcX/nRxzQR/6OzKxJiIdwIl4ALEHaOB/Fg56HwhqN3qOnXRvXkeaG7ki3SxGNivBUkbF/hYHO0ZBB71nr42toFu1mtp2FlbJc3Mx8uJEWR2VAdz5GQpPPGMH2F3Q/Ep1nUhbx2rwR+RI7LKPmDpKYyMgkEZBP5dKAOlpDS0UAcj4lH/ABW3gr/r8uv/AEllrrR0rlPEYP8Awmng4jkC6uif/AaT/GurHSiwAOtB60tJilbQBKQ0tFTJDEpDTqTrWbQxaKKQ9apgLSik7UVaEx1FFFaCCiiigDF8PHNilbVYvh4/6CnGDW1Te43uFFFFIQUUUUAFFFFACHpXJ/D/AP5B2tf9h3UP/Sh66xvumuQ+HPOi6oS24nWb4k4xkmZqAOvb7tef6t44u7WRby1tVbT4TqKz7yPMkNqj5AGfly6HB5OAMgZ49AYblI559KzJPDejS3M1xLptrJNMrLI7wqxYMNrDkdxwfXvQBi6p4y/sWOI6hZhM362UrRy5EeYDMXHAJAAIxgE1e0PX5dXvbi2kshbtHa29znzN2RKHODwMEFPfrVybw5pM+qLqctjE96mNszLkqQCA2Om7BxnGccZqLRfDdloclzLblmluQokYoi5C5wMIoHG5u3f0AoAybXxfPP8AYidInzc28Vyywh5vLjkfCElUPO0O2Dj7vU5OGQ6vBe63ItxpMUF/bOqo0vzTCMz+WGAKjCtyQVZh1BwRit2fw3pNw1k0lmubLAt9pK7AOg46jgHByMgHqKS28NaTaXdzdQWoSW5dZJPnYruU7gQpOF+b5jgDJ5OTQBz8fii4uL+IW+mQQXRure1uRNIQ4jYO2MbQcjkjI2nccE0208dyX1ytrBpebiRrbYHnKoVmWRg27ZzgRHO0EHIwTW7B4S0S2haKKz2q1wtzzK5IdW3Lgk5Cgk4UfLyRjBIqC18C+H7K+jvYLSYXEbI6s13M2CiuqcFiMKsjgDoAcDGBgAo2PjZdQkAttPkaKGCKa9lMgAtw+7gDHz7dhz0GCMZrQ0DxDJrW/wAzTLm1HlRzxvJG+x1cEgbmUDcMcgZHIIJBqePwrosNxazx2KLJartjIJxjnG4Zw+MnBbO3c2MZNJa+FdHshGILeVRHOLhM3Eh2sAQAMt9wAnCfdHYCgDJ1uz1lNWs49PvbCC1vLkBo5tP80oyo0m8sHUE5jAHHHB5xTE8XXdpb3El7pwc77gWwhkG6by7gQqpGMAsXjA5Oc846V1U1jb3FxbzyqzSW7F4juICkqVJx0PBI59apTeG9LuLdoJbdijRyxnErA7ZWDvgg5BLAHPUY4NAGInjZTFprvaLG97dta/PNtUkSKgKEqA2d2QG2nAI+8MVJoXjO01/WbnT7eIgxo7K+4nhX2fMMDaW+8Bk5HoQQNBfCOkLHaR7LpktZGlQPeStvYsHPmZb958wBw+QMcYqxY+HtO06/mvbaOVJpc5BmdkXLbmCKTtQFuSFAyeTQBzdh40mnvGtWtVuFSUiWeMbNqm8ktlATLEnKZJyOh6cCry+Jrm48t4bHy7aW6WGGd2DCVfNMbYAIKk4LDrkdcc4vxeEdEgMpjsyplILnzn5xM047/wDPR2b8cdOKIPCWj213JcxwzeY83nANcSMiNv3napbCgsScAAZoAzv+E0ibUrTT47N2ury1triBS+FYzeYdpIBxtSGRie4GByQKxLL4oW0S6XbaulvFe3aq0sayLGYt8pRAFJJfp8209ie4FdDH4B0GITlUvPMlVFEpvZS8SoSUEbbsxgbmA244JHQ1Yh8G6NbGz8iO5jFoFCKt1JhwrFl8wbvn2sSRuzjNAGbPrFpoviKTSLHQyNltDczzwbUVI2kaMEqOTjaW45xnHIAMSeN5H8+caZOLaJrqNBuQtcGGeOHcnzYUbnbhgOg5A66V14StL7xWdauJpyRbRQLCkjIvySPJlsHDAlhwR/D71bi8K6TDbxwJA4jjaVlHmtwZJRM/Oe7qD7dKAMS38bSNHfy3eiT2kdpDPJukuISsjQuEkUHf8oyVwWwOvpUMPjO21jSrLUodBmvZg1xMiwvDKIGh+UsJN2OQ+AVOTuIOOa6N/DWmvE8e2ZQzStuSZlIaSQSsQQeDvUEelJa+H7XTRvsmmE4EpWSaV5fmkILEgnnJUHGfYYFACWOu22pLdyWiSSQ24T94q5Em5A+FHXO1h+ePWufsfiHHqtjHJYaPdXlzLPJAtvbXED8oquSZBJsHyuDjOQeOtbWn+FbG18LPoE6ia2mikjuMDZv353Ywcgc4HOQAOeKlsfC+nafdi5jNw8oZmDTTF+WVUPX/AGUQY6DHHegDMj8XPd67p9pY6dM9lcz+TJfMU2BvIaXYBu3buF5xt5IzkVZvPFllp+s3VhcRTKlratdz3PylI0AJJI3b8AA87ducDOTVmHwpplve291EsymCbz0jEp2eZ5Xk7ivc7OPzPUkldT8KaTrE6SahC1wqlmETN8uWjMbE465RiMdOScZ5oAxrLx/p+q2Zl061nvLnzjCtpbyQu7fLuzuEmzG3n72e2M8VLfeOdLsI7qea3uzbQCQeeiKVeWOMyPEBuDBwisfmAHykZzxWiPCWnKAyyXKzh94nEnzj935eBxgDb2x1Jb73NQ3HgfRbq2mtpY5Tbyq4MW/hWePymcHGQxTIznuT1JNAFebxekNpI/8AZGoteIXD2IEfmoqKjlyQ5TbiSM8En5gME5FPh8X2banp2nXEE8NxqFuJrchkKyNs8wooB38Lk7ioXjGckCr194X0+/lmlczRyzbw7xPtJDxrGw+hCL+IyOahHg7S1vra7Q3CPbv5kYWTADeV5OemfucdevPXmgCtB4ysJJTDNb3dtcM0IjimjCtIkrsqOvzEbflYnkEBTkdKk1bxZa6TeRWr2V7cSyS/Z4xbxqQ0pXciZZgMsA2M8DaclcjM/wDYe/XrK8kEfkafC0dqozu3MACxPThQQP8AearN34fsb64t55hKXt7tbxMOQPMVCg49ME8UAQ23iCyu/MKLIDEINysgz++ClOn1AP0qjZ+KILu0026m027hW+2gu0Q2xFm2oGYHnLcDbnGQTgc1fTwxYx3ImSS5XmJmQSYVzGMIW4yeMcZxwD1qCLwbpkLQlHuP3RhK5cH/AFTbkGSM4z2zzjnnmgCppPjC0v0uMW7RSQ7iYEVmdv8ASJIVI+UD5mjz14zzjqbtv4h0uWWKG3SVnZl3BbdgIi0jx/McYB3o6kcnIPbmkt/B+m2k809u88csqqpZSvygTPMMDGPvyP25BxVi18NafaSSSR+bvlEfmMX+8UleUMe2S8jk+uaAH6bqVhqs0k9orvt+UT+SQrAEggNjBwQQR29ORV6K0toUCwwRxqCSAiADJ6n9TVKy0K2sLuW5iklMsqqrMwXOFOcEhct1PLEn3rTAwMUARC1gEolEUYkVdgcKMhfTPp7VG+nWctwLiS1gaYHIkaMFh+PWrVFAFcWVssUkQt4hHKSZECDDk9cjvmpPIjLKxRdyZ2nHI+lSUUAQSWlvMHEsETh1CuGQHcBnAPqOT+dLHawREGKGNCECDaoGFHQfQelTUUAU5NMspJZpXs4GkmXZK5jUmRcYwxxyOBwfSiPTrOK2FslrCsAQoIhGNoU9RjHQ1cpMUAUpNLsJ51nlsrd5lQxiR4lLBCMFc4zjk8e9A0mw+0R3H2G286PGyXy13LjgYOMjiruKWgDMbQ9KNr9lOm2n2fdv8ryV25xjOMdcE/nUwsLVirm2iBR96nYMhtu3PTrt4+nFW6KBlQ6daNdi6a1hNyB/rjGCw4I69ehI/E1J9lgWGOEQoIoypRAowu3BGB7YGKnpD2pDIZbeKYnzIlfKFCWAPynGR9DgVBHpVjHs8uzgTy38xSsYG1sbdw4644z6VexzQBTEZy6HpaspXTLNSrBgRCvBAwD09OKVdC0xSCNNtAQu3IgUcbduOnTaSPpxWiRxQOlAinDplnbQNDBaQxxP99EjUBu3Ixg1FFoumwSCSHT7aJ1YOGjiVTuClAeB12sV+hrQxzS45qQM8aRp6zQy/YLXzYceW4hXMeBgbTjjA447VLJYW8wmElvE4uE8ubKA+YuCNreo5PHvVs0DpQtwKwsrcXhu/IjFyYxCZQo3FAchc4zjJJx6k1FLpNhNM80llA8j53M0aknK7TnPX5ePpxV4jJpaAMi58O6ZdWMlo9jB5UgYH5AeWG0nnrxgfhTYPDWlwC3L2UM0kESRpJKgYjamzd6AlflJAyRx0rZpDQBmWeiafp5VrWzjjdOVYDLd+MnnGDgDPA4qJvDWkPNHJJptu/lReVGjoGRV2leFPyg7flzjO04zjitelpAYD+D9FawSyax3wI5fEkzuWJ6hyTl1I4KsSCAARgAC9d6NZXwtxdW8cgg3BFxhdpUqVI6FSDypyDgccDGjSUNgZtlollp9jJZ28B8iQkyLLI0pfIwQS5JIxgYPGBiqmn+E9K0yaOW2in3xtuRpruWXBwVz87HJwxB9QFHRRje7UlK+gzD/AOEU0hrnzmtDv8oREiZwCoRoxkbsE7GIyeefpiQ+GtN/tCC+EMyzwKqoFuZFjO3O0tGG2sRnqwJ6egrZpDTewjAh8H6NBFcRJaSbLiJIX3XEjEIjMyBSWJXazEjGMcY6DE8XhjS4o7NBbO32OUzRM8zu289WZicue/zZ5APYVs0ooVwMBvCGk7LtY4JIjdrEkjx3EisBGxZCpDfKQzEgjBzyc1LpHhjTtEl8yyjmDYZd0tw8rYZtxGWJ6tk8+praopgFIaU9KSgDlNdJ/wCE18JgKSDNdZPHH7hvx611Y6Vy2tgHxz4VOeAbvv1PlD/E11IouAZ5pc0mKSkAd6DilxSEelDWg0FIeKXtTWFZyXVDHDpSUZx6UlJ7AOpRim54pRyKuL0EKKWkFLWiEFFFFMDG8P8A/HklbNY3h/8A481rZpvcb3CiiikIKKKKACiiigBrjKEA4OPSuP8AhoWbw3eO/wB99Tu2bjHJlJNdi33TivMfBPi7RtA0Sey1Ka4hufts8hQWU74DOT1VCP1oA9Pork/+Fk+F8/8AH5df+C65/wDjdNPxM8K/8/11/wCC65/+N0AddRXHt8UPCSnDajcD66fc/wDxumH4q+D1HOqSj62NwP8A2SgDs6K41vip4MX72tBfrbTD/wBko/4Wr4KyR/bsWf8ArjL/APE0AdlRXHD4p+CmJH/CQWw47q4/pT/+Fn+Cu/iOz/8AHv8ACgDrqK5L/hZ3gv8A6GGz/Nv8KP8AhZ/gr/oYrP8ANv8ACgDraK5L/hZ3gr/oYbT/AMe/wpD8T/BQ/wCZis/zb/CgDf1fU4dH0ya+uA5iiA3BFyeSAMD6moNR1uPT4rcpbXF3cXLbYLa3C+ZJxkkb2UAAZJJI/PisVvid4IcFT4jsjntk/wCFZupePfBt3c2d1a+K7CC5tGYqZELqysMMpHHsQQRggdQSCAdMninS447I39wdOmvJTBDBeDynaQcFRnhuTjIJU8YJyKjbxhof9tT6auo25mtYJZ7pvMXbbLGUDeYc/Ly/0+VgSCK4jUtf8L6rZ3Fvc+PbB/tdtJa3bMigiN2z+6AICEAkAkOfu5yRzHFqvhaKWNk8caKYraCaO2SRQSDJPHKDIfM+fHlhTjaTkknNAHft4y8MpYW98/iDTEtbnIhme6RVkwQGwSecZGfTPOKvxavp0+o3GnxX0D3tsFM1urgyRhhkFl6jIrzPU7/wnrFhqUM/jfRknv4LiF3i2oqmQRAEKXzwsIzz8xYnI6VoaX4i8Lafrt7fnxpo7RXW79ws6qoJYENguQpABB2hd2ctkjgA7AeLfDjX4sF13TWvDL5It1ukMhfpt2g5z7VY/t/RzNdQDVbLzrQA3Efnruhz03jPy5yOtcHa3/g+HUo7xfGeifJCqbFnjXJFx5xb7/U4weM9/aoEn8PtNcNeeN9BnjnJDKbxQCPMRx+78zYvCsGIUE5DEk9AD0G313TbiCW4S9g8iJS5mLgIUCqxcHoV2up3dORUVx4q0G302LUX1iyNpMWWGVJlcTFc5VMZ3kYPC5PFcXcy+EpdQ1i8g8ZaPFJqKorbr6NlTYI9gHzggfK+QpXO4d1FRT3eh3GlG1Hi3w2ZJ45EnZ7xJNgYJypLZJHlck4556jkA9Kku7aKRI5J40kcZVWYAkZA4/EgfiKoTeJ9EhmET6raK5dYgDKOXZ2QKPU7o3GOuUb0Ncl4svvD/iOyjgtfGmj2QKsksi3kZfacMNp3DaQ6Ic56AjvVOKTw9Dc/af8AhKfD0jNaWcLbruMBpIZnlkc/Nxu8w/TPegD0HTdZ07V7Yz6few3MYxuMbZKEgMAw6qcEHBweamjv7SbzvKuYZPIfy5djg7GwDtb0OCDj0IrhtC1Twxo7iX/hKNCIOnWtoSl7GMvF5hLn5uh3j34NUre+8Pi8luLnxT4bZZUgTat5Fg+XN5u7AIXnJ4AyMcs3GAD0hLu2e1F0k8bW5TzBKGBQrjO7PTGOc037fabYG+1Q4uOYDvH73jPy/wB7jniuGXWfD0Hhb+zbfxVoHmCUyAveQsjL5xkKYbIHy8ZwcZzjgVkaVHp1pdW83/CR+HGEU0zyst0jMqNctORg5X+LbwFKkbtxztAB6VZ6vYX9vFcW13FJFMzLGwON5XIIAPJI2t+Rq15q+YEGScZ6Hj6+nX/OK8rtdN06GCCOHxJocsbKsbYvE+ULO8u9Op3EPg4ZcbAckDFa01vpbW7G21XSC5F4xRbxYxJJLOkoO4Z2n5ME4POOCARQB3C31u94bVZVM4QSFf8AZJIznp1BH4VY3r6+9eb2NiYb3Tru51zRHNo5b7PHIixkNI5bO1QCyo67WCrllOQA1WppbS58X3d3HcaK0DNaf6TNcL5g8tixCjBBz06rg8/N0oA77zFOQDzUMF7b3MTyRSBlR2jY4PDKcEfmK4OwtLNElW+vdE8v9xGGFyjeescocu4CKASOdvzct96s/WNLN3o2o2FnqPh6Pz2vDDIbldwMzhlc/uyQRyu1f7oO7kBQD06G5jmViu9drMh8yNk5BwcbgMj3HB7UrXUKXCW7SASujSKp6lVKgn8Cy/nXlt5on2nw7q9oNW0MXk8t3Naym6B8ppp/MB3EcfKFGQOoNdF4ght9Xv7aWzutJm2W00EkU1ztL72iYAFQxAPlsh46PnnGCAdjJNHFG7vIqKg3MWOAo9T6CqVhrlhqMjR28r7xGsm2WF4yUYkBgGAyCQeRXMS6Va6p4W1vSZL2w0/+0t+xbOYSpCCiqOMLnJXJAx94jJ6mbUItS1K0YyjSokHklIBcFhOVlV3UvtGFZVAAwc7ueOKAOw8xB/FQZEAJLDA5JrzbS/BlxHqU13fS6fcRyqixQmTeIsXkszRqCMYCOqj/AHSMAVHp3gXUdxa8eymwYAgEhO1Fv5Z3XpwDC6rgehHSgD03zEzjPNR3F5b2sBmuJkiiBALucAEkAc/UgV58nhTWYdTjmMzNbqSsaRToFtQLl5c7XRhypT7uD8gU8AYevgyaLw3BA1lbXN0u57gM+fOYXCSBSxH90SLzwM4oA72O8t5pJ445kZ7dwkoB+4xUMAfQ7WU/QioV1ewawnvluUNtbmUSyc4Qxkhwe/BVh+FcTqPh/UNS0q4tI7PddLd3m1p2xHmSXfGzH723yyo3RsHXGB6Dau7S61Lw54lhtBIs12s8VsHVoW3+UsffkAupIb0IIJBBoA6feP8AIqCPULSW5e2juI2nQkNGD8wwFJ49g6Z/3h61zGn+Hp7bxEdSMah5L64eSUSZZoWQBF+mQDt6DrVbWdG1ae81C7tLaKaVkuVtGecp5bvDAqsCpDLzG4ypBG4Y7mgDr59Rs7eSKOa5ijeb/Vhmxv5A4/Ej86nEiY+8K860jw5q1tfxu1vMkEV2ZUVpI/lQrbggKpwMmOQlf9rvkmpRoGorZ6l51lczX0s07m7iulJnja4V41VWbBAjAG1toG0qDhsgA7ye7t7cR+dMkfmOI03HG5j0A96kBB6dPWuQ0zTdWi8MaVaTRAXUV4rzoJiSsQlLAZZm5A2jaGIHQEgUnhDQ7/R55o7hGW2bT7QBWl35uAJPObqeTmPLd8deKAOnt9SsbuZ4ba8gmlRQzJHIGKgkqCce6sPwNTh1wORz0ryvRPBuq6fcxziwngltmtFhb7SvzD7bK9wcB8EeU/APYnAySK6HwtpWr2WtXt1fpchpFcySGXdFO5kO1kTzGxhR/dTggYPZMDq49U0+a2FzFfW0luZPKEqyqV37tu3PTO4hcepxVoOuOTj615RpXhXxJHDaWt5GVs7e/XU1CSoC0v2jGxuSCixfvB/tEdxitldK1m8tYLLUrPUWit0O6SO/CNcN9oVgVKyBgQi5BO3hscHihAd9uAPJpsdzBMCYpkcBihKnOGBII+oII/CvLNW8P+IdS07xDbNp98019DKqIbz9222ZfKAzMQPkHZEHzYOecas+l69+5jRb2OTzbhrRxckrDIbhijTAPl18og7cngMD8xFMD0HcMj39qatxCzMFkUlfvAHp16/kfyrlfC+malYyG41F7t7iZroyme7aVQvnkw7V3EL+7I6AcEA9AKpWul3rKlsulSw3CaxNdC+fZtSI3DvxzubdGdmMdG7YpWA7cuu4DPNKJEAyWA+teYWmj65e2E8epz6zJEr20siQyvE32jzAJfLcTFygBJ2jbGMKVGQasWEPiRtWLXEd+0MtzbTlZN22Mh381QWc8ABPuqqnsDyaLAejiVG6MDxmlLqBknjrXnmhWet6dqOhR+TeNDHYW9rcQOzJHCqxfMwO4ox3hVwFV8n723Iq3q48Qx61qVxpsly/+iOsKNGVSIhMqy5YxuSxxztbPUlRTA7jeo6mk8xM43DPpXCRR6nFpLRyT608QMpiMKFbhpBsZFBcsSM+Z/rDt4wRtxmyE1i2W4khjvC/myNIXVHk2F4OVPIP7veQoyMjpkYAB2W9eueKXcv+RXAsviOSCb7O1+III5HsRMuHkIaMR+aMbm6SHDckHLDNXtKudWTX9Ta9S+mtd7iPdAYxGu8BAoGVcEMSGDZwPmUHaBNrAdlSGlHSigBtBoopNAFKKSgGhKwDqKTNGaYC0UZozVAFFFFIDk9YLf8ACwPDEZOR5V6+MdMKgzn0+b9RXWDpXJ6wm74i+Fx2S2vpCfoIV/8AZ66sdKQC0YoooASkNLSdaQBTW606gipcRibaKU+tJRYYY4xS0UopoTFooorQQUUUUAYvh45skzW1WNoH/HmtbNN7je4UUUUhBRRRQAUUUUABGRg0UUUAGM0mBS0UAIRxRilooATAo20tFACYFLiiigAooooAKMYoooAMU0opGCAR706igCNoImGGjQ/VRTPsdsf+XeL1+4KnooArmxtD1tYT/wBsxSHTrJutpB/37H+FWaKAKZ0nTj1sLU/9sV/wph0PST10uyP/AG7p/hV+igCh/Yek8/8AErsuev8Ao6f4Uf2HpH/QKsf/AAHT/Cr9FAGf/YWj/wDQKsf/AAHT/Cg6DpBP/IKsf/AdP8K0KKAMs+HNEJydG08k+tsn+FMbwt4fbltD00k/9Osf+Fa9FAGKfCPhtgQ3h/SiD1Bsoz/SmnwZ4XOM+G9HOOn+gxf/ABNblFAGD/whPhT/AKFnR/8AwBi/+Jo/4QjwoOnhnRh/24xf/E1vUUAYP/CFeFSMf8Ixo2P+vCL/AOJpf+EL8Lf9Czo//gDF/wDE1u0UAYX/AAhPhU9fDWj/APgDF/8AE0n/AAhPhX/oWtH4/wCnGP8A+JreooA55vAnhNhg+GtJ/wDAOP8AwpjfD/wiww3hrSyP+vZB/SukooA5c/Dnwa3Xw1puf+uApp+G3g0/8y7Yf9+q6qigDk/+FaeDcY/4R6zH0B/xo/4Vn4NP/Mv2vp1b/GusooA5QfDXweOmg235t/jR/wAK08HHroNt+bf411dFAHJN8M/BrDB0G3x/vN/jTW+F3gx+uhQfhI4/9mrr6KAOMPwr8FNwdEX8LiUf+zUg+FXgtcbdFxg7si6m6+v367MjigD1oA4//hV/hDKt/ZswK8qRfXAx9PnpR8MvCQJI0+4BPXGoXHP/AJErr8UhoA5MfDbwt/z5XX/gxuf/AI5S/wDCuPC+P+PK6P8A3Ebj/wCLrqxSgUAckfhv4XI/487r8NSuf/i6afhr4ZxgW98uOhGpXGf/AEOuu70uKAON/wCFa+HQRgakP+4ncf8AxdA+G2iL9y51hPTbq1wMf+P12JWlA4oA5A/DrSioA1DXlx0xq8//AMVSH4d2Hykax4iBXoRrE/H0+auwxS0Ach/wgFtnP9veJBxjjV5v8aUeAbcDH/CQ+J//AAby/wCNddRQByX/AAgVv/0MPib/AMG8tB8BQEf8jD4m/wDBvL/jXW0UgOQ/4QGEHI8ReJv/AAbS/wCNIfAEROf+El8T59tVkrsKKYHIr4EEfTxN4l54OdSLfzHFSDwWw6eJ/Ef43oP81rqqKAOYHg51P/Iy+ID/ANva/wDxFJ/wh7DH/FS+IPb/AEtf/iK6ikNIDmv+ESfGP+Ek8QY/6/F/+Jpf+ERbOf8AhJPEH/gYP/ia6XtSUgOaPhBzyPEviAH/AK+1/wDiKb/wiM4PHinXwD/03jP8466gUh60dAOZHhO6HTxX4gyP+msJ/nHSnwneH/mbdfH/AAO3/wDjNdIOtOoQHNHwtfA5Hi3Xvpm2/wDjNIPC9/28X6+Pxtf/AIxXTUUAc8PDupgADxfrQ+sVmf8A2hQfDupk5PjDXM+0dmP/AG3roaKoDA/4R/U8f8jfrX/fqz/+R6P+Ef1Pt4v1r/v1Z/8AyPW/RQBz1r4Ykh1u21S71rUb+a2jkjiW4ECqofbuz5ca5+6vX0roRRRUgJSikPSgUX1AKKDSUgCiiihjQUUuKQ0wClpAKd2oQmFFFFUAUUUUAYvh4/6ElbVY+gf8eS1sU3uN7hRRRSEFFFFABRRRQAUUUUAFFFFABRRRQAUUUUAFFFFABRRRQAUUUUAFFFFABRRRQAUUUUAFFFFABRRRQAUUUUAFFFFABRRRQAUUUUAFFFFABRRRQAUUUUAFFFFABRRRQAUUUUAFFFFABRRRQAUUUUAFFFFABRRRQAUUUUAFFFFABRRRQAUUUUgCiiimAUUUUAFFFFKwCGiloxSaASg0tFFtACjNFIaAFooooAKKKKYBRRRRYAoooosAh6UCloxStqAmaQ0uKOlLUBKKXFJSs7jF7UlLijFVYQlKOlGKWhIAoooqgCiiigDH0D/jyWtisbw+c2SVs03uN7hRRRSEFFFFABRRRQAUUUUAFFFFABRRRQAUUUUAFFFFABRRRQAUUUUAFFFFABRRRQAUUUUAFFFFABRRRQAUUUUAFFFFABRRRQAUUUUAFFFFABRRRQAUUUUAFFFFABRRRQAUUUUAFFFFABRRRQAUUUUAFFFFABR3oooAKKKKACiiigAooooAKKKKACiiigAooooAKKKKACijNITSbAXNIaB1oPWpewC0UUUwA0Uh6UChALRRRVWAKKKKACiiigAozRSHpSbAMiijHFJUgLSUtIeTmgB1IaQkkUU7gOopBS0XAKKrNcOt5DAIXZXDEyDGFxjrk55z2zVmqAKKKKAMbw7/AMeCfStmsfw9zYJWxTY3uFFFFIQUUUUAFFFFABRRRQAUUUUAFFFFABRRRQAUUUUAFFFFABRRRQAUUUUAFFFFABRRRQAUUUUAFFFFABRRRQAUUUUAFFFFABRRRQAUUUUAFFFFABRRRQAUUUUAFFFFABRRRQAUUUUAFFFFABRRRQAUUUUAFFFFABRRRQAUUUUAFFFFABRRRQAUUUUAFFFFABRRRSYBSGl7UnWgAoPWgdaDSewBSUUUgHdqQCloqrXAKKDQKQBRRRTAKKKKGAUUUUgCm06kxQAlLiijNKwBjigDAxS0UwCikpaaYCcDk4FAIPSgjIxTY41iQIowo6CmA+iiigDG8PHNglbNY3h0f8S9K2abG9wooopCCiiigAooooAKKKKACiiigAooooAKKKKACiiigAooooAKKKKACiiigAooooAKKKKACiiigAooooAKKKKACiiigAooooAKKKKACiiigAooooAKKKKACiiigAooooAKKKKACiiigAooooAKKKKACiiigAooooAKKKKACiiigAooooAKKKKACiiigAoo70UAFIaWigApDQaAKkBaDRQaOgDaUUUCgBaKQ9KBTuAtAoPSkFD3AWiikJpALRRQKbAKKDwKBSAKSikzSAKXNFJ3pDHdqTIoPSkqhAKdTacKEAUUUVQBRRRQBj+HRjTkrYrI8Pf8g1K16b3G9wooopCCiiigAooooAKKKKACiiigAooooAKKKKACiiigAooooAKKKKACiiigAooooAKKKKACiiqWpalDpdm1zP8AcXAwCASSQO/1oAu0U1XDgEHg06gAooooAKKKKACiiigAooooAKKKKACiiigAooooAKKKKACiiigAooooAKKKKACiiigAooooAKKKKACiiigAooooAKKKKACiiigAooopAHeijvRQgCiiihgFFFFIBuKXpS0YpWAbRzTqM0WATtQKM0U7gBPFHakxS0uoC5opMUtMApDQelA5o30AO1LSZozQmAhFKKKTPNLqAUUUUr2GBPFHvRRUjDNFFGfrVJCClFAFLVpWEFFFFMAooooAx/Dv/ILjrYrH8Oc6VEfatgUMbCiiigQUUUUAFFFFABRRRQAUUUUAFFFFABRRRQAUUUUAFFFFABRRRQAUUUUAFFFFABRRRQAVz/iSeP8A0e3ILMRJOQpIIVUIz/306D8a326c1wt5ILzxXqbyxOY0W309JM4X5z5ki59gASf9oYoGjb0i8kXxBqWmSrjylhmjbPBDIFIA7YZCf+BV0Fcvbsi/Ei4jyfMbS0c89R5hA/ka6igGFFFFAgooooAKKKKACiiigAooooAKKKKACiiigAooooAKKKKACiiigAooooAKKKKACiiigAooooAKKKKACiiigAooooAKKKKACiiigA70UUUtgCiiihgFFFFIAoooFABTTTqQ9aT2AKKWinYBO1AoNKKLagFFFAoYAelIKWigBMUUtJ0oegBSUuKMVNgEoFFFQ1qUFFFITg4p3AXNFNyMdfypR0p3YrCjrS0mcUvfOKpCDvS0UVQBRRRTAxvDX/IIirZrE8M8aXHzW3Te43uFFFFIQUmR60tZ0+mXMszPHrN/ApIxHGsJVeMcboyfzNAGjkUhYA4JFZJ0e9x/yMeqD/tnbf8AxmmnRb4j/kZtWB9RHa//ABmgDYyPWlyKxDoV+Sf+Kp1cD0EVp/8AGKj/AOEe1L/ocNc/79Wf/wAj0Ab2QaMisIeH9RH/ADNutH/tlZ//ABinjQr8f8zTq5+sVp/8YoA28ijIrHGi3w/5mXVT/wBsrX/4zSjR70Y/4qLUz9Y7b/4zQBr5pCQOprJOlX45Gv6gfrFb/wBIqP7N1HHy67d/jDCf/ZKANbcPWjcPWsY6Zq+ePEE4Hvaxf4VE2la8T8viRwPeyjNAG9uHrRuHrXP/ANk+Ie3if/yQjo/sjxF/0M//AJIR/wCNAHQbh60bh61z/wDZHiL/AKGf/wAkI/8AGj+yPEX/AEM//khH/jQB0NJkVz40jxDnnxMD/wBuEf8AjThpWvj/AJmJDx/z4L/jQBvZoyDWMNP1wYzrduw/2rHr7ffpwttdQg/2rYt7Gxbn8pKANjNFcY194ytZ1S4+wMu7loNOkdSvzdD52c8Dtxmo18V3qblub6K1lXBaKbQ7jco5weJCMHHX/A0BY7K5mS3tpJpWCxxqWYnsB1rlfD8PmNYs4IdzLqEikZ5fAXJ9cE/lWLrfiyS50lrdNdsNt1tjZ/7KnTy0P3ny0nQAMcUzT9bktVN3Nrul2k1woVBNpc/+rQYUA+dt4zk49TQO2h18kUcfja0nyBJNYSx49Qrxkf8AobVuMwVSScADJrzO68Uytrel3EHiTRpEbzoTMunSbI8qH+bM/Odgxir7eKLjzDFL458JRt/dlsXQn87qgGb2o397Y3ljdB0OnyzrDMhTHlh8hX3eu/APb5vxG6HXoTz6Vx9/p3iTWtDniGu6JcW9xCQDb6XIC3HG1vtRA571l2F5r/iwSac+oacsUUMb3IfS5RksM+UcXHOOc+4/GgR6MGVjwQcHFLmvNnn1vwRNHb3Gp6eukTvIY7g6fIyWzAFvLI87IXA45PfoOmxaXvjDUQ0sE2lRW+BsludPlQvkZyF84nHTrjPagDsMj1pa5X7F4yhkEq6zpMwB5hk090Uj2YSEg/XP0NU7XX/Ej6iNPv00/T7pyREJbd2SbGfuOJME4GcHBwenXAB21FYZHigZxNpB9P3Uo/8AZqYx8XA/KdEI9xKKAN+iuez4w/6gf/kWjPjD/qB/+RaAOhorns+MP+oH/wCRaereK9vzR6MT7PKP6UAb1FYkUviYZ8230lyem2aRcf8AjpqQz+IB/wAuWmf+Bcn/AMboA16KyvtGv/8AQO00/wDb9IP/AGjTDdeIe2l6X+OpSf8AxigDYorH+0+I/wDoFaV/4MpP/jFBuvEWONK0zPvqL/8AxmgDYorJFxr+Pm03Tc47X79f+/NP+0a3x/xLrD3/ANNf/wCNUAadFZhuNa/hsLAn/r9f/wCNUGfXO2n6f/4Gv/8AGqANOis5Z9YI5sbH8Lxz/wC0qXztX/58rH/wMf8A+NUAaFFZ3n6x/wA+Nj/4GP8A/GqPO1j/AJ8bH/wMf/41QBo0Vn+fq/8Az42P/gY//wAaoM+rBc/YbMn0F039Y6ANCiss3urA8aVGR6/agP8A2WmPqOrJn/iSM/8AuXKf1xQBr0VjHVNXH/MAl/8AAmP/ABqCTW9bQgL4Vu5eeqXUAA/NxQB0FFcy/iLX1PHgnU3Hqt3af1lFN/4SXX/+hG1b/wADLP8A+PUAdRRXLr4m10j/AJEnVSfa6s//AI9S/wDCS62OvgnVx9LmzP8A7XpAdPRXK/8ACVav/wBCXrJ9lmtDj/yNSjxXqxH/ACJOu/8Afy1/+PUAdR3pa4+48cXVpA89x4P8QxxoNzNttiFH/f6kXx3dMiuPBXichumIIP8A49QgOxorjv8AhO7r/oSPFX/gNB/8dpknj+5jRmPgrxQABklreH/47QwO0oriYviBdT28csXgvxMyyIGVltoiOR7yg9/ai2+Ikl3bpPb+DvE0sTgMrxwQFSD6fvaQHa0CuGufiXDYbWvvDWvWqOdqtPHAgJ9BmXk54qxZfEGPUreO5s/D2uT28jlBLFBG6jDFScrIcgEc459uuADsqDXO2XiwXUbPPomt2ZH8E1izE/8AfG4frUknimJGwul6u6+q6fKP5gUAb1FZH/CR2fGbfUx/3DLn/wCN0n/CSWOD+41P/wAFVz/8bpgbFFY3/CS2X/Pvqn/gquv/AI3R/wAJLZf8++q/+Cm6/wDjdCA2aKxx4ksT/wAsNTH10u5H/tOlHiOzLYEGp/jpdyP/AGnQgNeisr+37QkgQaj+OnXH/wARR/b1qWx5N/8AX+z58f8AoFMDVorMXXLVsfur4ZOBmwnH80px1m2GP3V7z/04zH/2WpA0c0VmjWrXdzFff+AE/wD8RS/21a/88r3/AMAZ/wD4igC/RVD+2bb/AJ5X3/gBP/8AEUn9sWv/ADyvv/AGf/4ik0M0KQiq1rfxXbssSzjb18y3eP8A9CAzVnPzVDATbSge9LRVAwp1Np1OKsIKKKKsAooooAxfDR/4lcdbVYvhsY01K2qb3G9wooopCCiiigCtf39rplhPfXs6QW0CF5JXOAoHc1mWfi7Q75bpob9R9ki86cSo0RSPGd5DgHbjv0ql43urKLSY4NSmubWznmQSX0BUC1KkOrsWBABZVXkY5rkjf397pmoSxXcV/JcNbafp2twwfZ5JRLJtlAdOoT725cDOcdKAPT7e7hubaO4jcGKRBIrYIypGQeelSGWMDJdcYz17f5Bryq+1W21DUntbjU7+316bWUtUtYLuWH7NbiUdUVguJIVLhiCSZB2UYlguZ9XTTta+2363Oo6/5VnELqRY47eKRg48sHaQ0UDZznliep5APUQ6k4ByaZHcwStIscyO0bBJArZKMQGwfQ4YH6EHvXkVl4gfW/Fej3NtqDpHd6mwYHVHbbEEb9zJAFESZwuBlnz174NN1CDTJtGvrjWvsdvf6pfXV40+oOyukbOsUWC5G7Dplep2c8qBQB7B5iZxuGfShZEblWyPWvMtIkuPFF3a7tV1CO1vJb3UvLguXiYwB1hhj4OVVlJfgjBHY8iromqXureIreMX0b3cV7IrwxapcM0EEblTHLarGUB28bpGyWOd3RQAerhlboQadWdpSWxilurW7luo7qUyh3lLqOAuE9F+XoOM59a0aACikyKNwoAWiiigAooooAKKM0UAFFZ2qXOqQQg6ZZW91Lk5SWcxfTB2n29KyxrPiQRK7eFwWPVI7+M4/MD9KAOkOKy9Yls1t9k8rI84MUYh4mc9wh9f5Vlv4j1xVcP4Q1AnbkCO4gOT6ff4qnZ6jcxAvJ4f11rx8F7ny4ST7D95gL6DH5mlcZSms9Z1/wAQx2N/cxxWkcTMY41xKqMcfO3K7yBxtAIGfWuzg0myhhVBAr7RjMo3t+ZrD0zUbXSLZ1Ol6rAuTJLPcQ7ixJ5ZipPufQe1aEHizQ5ovNGp26xZxvkcKvbueO4pg2Zur6dZ/wDCV+HAtvbqDLOHTYPnHkt+fPNbsmh6VKMPplmwxgZhXj9Kz7uOG+8SaHcRvvWFbiZGQgqflCZz/wADPSt/NAM5u98EaJcnfBZCxmAx51ifIfH1XH59R2rU0jRrTRbeSG1VwJZDK7O5dmYgZJJ+n0qzdXH2eEvgE9uvWm3E7xWjP+7EgXueAf8ACgRJPbw3MLRTxJLG3VHUEH8DUo6VQjvGeaRHITa6qAR6+lSG/jWZYiGBZtikrgM2M4H5daLMC2SO9c342VU8N3F4p2XFmVuIZBwY2Ug59xjgjoataobmC9juo5pTGkZZoUICkLyc/n+lY812PFGtwWtrIJNJtZPNuJBzHMy4xGP72GKk9u3PYGjsIiWiRiNpKgkelPrM/tbMEzpGhaOHzQu/qB1BIHUVVvPEQsZmhljhWUoHjVpsb/bOOvB9veiwjdorHk1iUXF1FGkLG32EjeckNjGccj64NQz6reQBo2MEk6zquyFTuZCAcKCfvDnk8YFOwG7ketAZW6EH6Vz0tzqN39iiSVrbz3kjkYBSQFHBGVPJxSWmoXX9n24upUaYW++SUNtTrgc9245HAyD0osB0XFLUVvJ5sKPnO4Z61LSAKKKKACiiigAoxRRQAUUUUAFFFFABRRRQAdBSbl9aGztOOteZ20a6l4c1/wASanqmp2Yiurs20ttfTokUMRKKREH2Mcoc5U7jn1oA9NBB6UmRnHevPdS8fX2lW4iW0tZry10+O7u0ln2s7Fc7FRFYrnn5nAGSMZByJ77xRqen+JdSnvBGmkW9vBb28IYbpruQ7gAduc4OCM4ACtzuO0A7yiuL0Lxnfa3JqlpBYWkt7aQpND5Vy/kyhy4VSzRgqQUIJ2kHGfauyjYsgJxn2oAdSEZpaKAMy301dKtrgWUaZllaUrtVACx5+6Bn8eTgZPesW0u/EK65aw3FzZPBKGkltxbMskEeDtLPvK53YBAzntwCa2dY1RrKOOC2iE19cHbBEc4JHVmI6KOprLeyi0jSWll1ZbOZj5lzeOExIxHff0HXABGKkaJW8I6W0UsUa3EAmlaZvJuHXDscsRzxyScdOenAqn4dtH0/xRq9nFfXktvDDCTFPOZPmYE7gD93gY4wD3B7VrCL+0bw29n43v7iXaWZI0gJAHBPMZAGSO3tVaKxvbHxvcWUmu6kpvYEeO4Cwbn25+UgxEHGGwQBx17UBY6fxSQPC9+WYgCLkgc9RUstnHqGmW0UssiKAj5ilMecY4OOo9Qf54NVvEkDL4O1JQzSulo7ZcDLFVzyBj07VSYaVf2OlSX07IZbRGVWkKoRtHGM4B+btgnHsKAK2qaHo+k2LLbSanFcyZ8qO2vZmldsjplj3I9q37KO8uNCSK/OLqSLbIQMckYzwT7f/WqNPDWhxxMqaVa4bkkRAsSe+eueBVDQ9lvrd7Y2D3MmmwxrnzDuSKU8lEY/N90qSOg3LjuAgJfBt6974VszN/rYl8hwTnBU45Pc4ANV/DYuNQ8OX1ubh45POuIUlj4aIEnG36buPoKTwg3ly69bkj91qcrIv91WPA+nBpvguZxFrKHZ5UOp3CAjOeG7/hj9aLajK2jw6KLtNK1XTbKPWIz5Y8+JXa5wM70YjJzh2wfmwDkcZrrbOytLGExWdtDbx7slIYwgz64HsBWB4ivNDutIuUuL2ITRxl0MLhpYmHIK7TkH8RmtnRnupNGs2vk2XRhXzQeu7HOfQ+3bpQIvDrS8UUlAh1GaKQ9aYC0UdqKYBSYFLRSATAo2ilop3ATAoIpaKQDcUYpx6U2lYAoooqGx2Eo70tJnFS3qAtFB6iitAClwfWkp1UhBRRRVAFFFFAGJ4b405K26xfDmf7PWtqm9xvca+7HyjJyKUZxzS0UhBRRRQAhGaYY+CBxkVS1zV49D0ifUZbee4WLb+5t1DSOWYKAoJAJyR3qL+37b7ZpdsgaVtSjeWFo8YCKoJY89DuUDGeSKAKmm+E7bT7u3nku729+zKy2yXcokWDcckrxkt23ElgCRnBNdBtHpVZNRtJY3kjuoHSM4dhICFPofSmDVtPYIRe2xDv5anzVwzf3RzyeRxQBZ8mPIJRSQcg46HGM0eRFgDy1wDkDHQ+tRG+t1uhbNPEJiNwjLDcR9OtR6jqKadZtcOrP0VI0GWkckBVHbJJA5IHuBzQBa8tM52jOMZ9qRYIldnWNQ7Y3MBycdM1zN743hs5NUb+ydSmstLYrdXkIh8tCEV2wDIGO0MM/L61sSaxCulpfRJJcCSLzoYohmSVcAjapxzgj86AKWoeD9I1O7+0XKXocgLi31G4gUAf7Mbqv6VW/4V/oA6DVv/B1ef/Ha6EXSZQMQjMMhG4b349qyF8WaZNcW8cEjzLPey6eHVCFSeMMWVt2D/AwBAIyKAK48CaIBgPq4H/YavP8A47Tv+EH0gAgTazg/9Ru8/wDjtdCj7j9Oo9KfQBzn/CFaX2utcH01y8/+O0f8IVpvQX2vL9NcvP8A47XR0UAcyfA+nkcan4hH01y7/wDjlMPgSyzxq/iMf9xu6/8Ai66migDkz4Csz01vxKO3Gt3H/wAXTT8P7TH/ACMHigfTW5//AIquuooA4/8A4V5a/wDQx+Kf/B1N/jTl+H9uj7x4h8T59DrExH5E111FAHKjwPCDn+3/ABH+OqSGpR4PUAj+39f/APA9v8K6WigDnk8KbOV13XPxvM/zFRy+D4p+ZdW1SQ/7cyN/7LXS0UAcFN4HthrkEMWp6pAJYJnaS3nWJwwaPoVUY+8fyrUm8O6+j5sfFt6kYUAJcQQynP8AvbP6Z96tmZn8cRw5BEenu2MHI3SKPp/B+lb1AziZ9P8AFcAVZNRuLvLZLwvboAM85VoT2yOp6VWuYvEUkZVpdWfChgpW1cZ49YR2J/Ku+IyKNooDQ4Jo/EbZeIa0Tv6H7Ep4xz/qsdPftUUNr4ymu4Q39owgSDfJLJYkFef7sZI/I9eleg4xyKxY9TuDcCOVhzctDtWIgYGcHcTgHHbqeKAujNbwzrN4x+2+I7l4iCBGIYCORgA/uxkdcjHPHTHN+Dw7Nb2wgj1W8VFQooWK3XAOM4xF7f8A66ni1Ro7cFlaQpEZZSzDIUEjOAOTwfypq6zLcOiW6w4klkiRmYnBUNyR9V9elOwXD+xJQro2p3bRtH5e0xwcDGOMR/XjpVfVPC0Orpi6vrwsF2hkMasOMHBCehP+QKsTXs0yhHEZjYQOcZHDtgjIPsPzpq3l26ky3EcGTKuSgABRsDknuKBHHeJL6z0XUJbNrvUrmSSJGuCs0ScDhF+597jPb9a6TS9Mi1O1j1Jby8VrgBjvWMnA6EZT9RjIxXIrbWfijxVLeXBJtY5UMiMcPgrt3cdEJUdeen4dYLuWK/hCXu+3jVMqihVKZO5woB+XgDJPGD6jABpjQyCCNQuhgkj93AcE+n7unLo0ikEaldDHT93Bx/5DrVByAfWlpAZ0WmzRIEXUroKOwSED/wBAp4srkf8AMTuse6xf/EVeooApfZLjoNRufqVj/wDiKhks9UP+q1baP9u3Vv5YrTooAxHsPEBU+Xrlurdi1huH/oYqo2meMSBs8S6YvrnR2Of/ACPXTUUAcv8A2X40/wCho0r/AMErf/JFH9meNM8+J9KPt/YzD/24rqKKAOZ/s7xmB/yMmkf+CZ//AJIp32Dxj28QaN+Ojyf/ACTXSUUAc39j8Z4/5Dmh/wDgol/+SaPsfjQDH9t6CfrpE3/yTXSUUAUtNi1KO2xqlza3FxuPz2sDQpt7fKzuc/jV2iigBG+6cDNcjafD+xt47a3m1HVLuztm3JZ3FwDCx6/MqqNwzzhsjNdfVFtZ0xXZG1G0DqcFTMoIPp1oAxdT8FWuqzXTS3+oRRXUyTywwyqqmRUVAfu5Iwg+UkrnnGeanvfClvfTXMj3N0pmuYrtNpT9xPGqqrplc5wgyDkdeOTW4sySAlGVgPQ57A/1FPRw67lII7EUAY9toP2SykhS8vJZpJxcSXEsw8yRgwbaSAAF4C7QAApIFWI31hYwGtbJm7n7Qy5P02HH51pUUAZxl1jtY2X43j//ABujzdZ/58rH/wADH/8AjVaNFAHL6noN1qt0tzPZwJMqeXui1KRcrnOOIv5U218Mw2mGTw9pTyAY82e7eWQ/VmiJ/WuqooAyIIdQtUK2+labEOwjuWA/SKo57O9uLy2u5dM0957diY5PtbgrkEHH7vnr0NbdFSBi6omp3OmXcH2S12yQOmRdHPKkdDHg/jWV4akvr/wnp5/s/T7iHyQB5twwBxx08s+ldcVBGOagsbKDTrGGztlKwwoEQEkkAe5607Aczc6Fd3Mhc6PZocYCw6xPCvfskYH6VoQrrlnCIbbR9IjiX7qJfuoH5QVu4oNJjucD4bn1ptV19oLDTnY3eH3X0i7WBPAPknP6fStLSNN17TLW6gOnaVOLi5lnkL37jJc5xjyD2/Pk+1R+AjJINflkXCyazcNGSPvJxg/r/OuxoQM577NqnmLINA0QOp3BheNkH1H7irAn8QAf8gvTR7fb3/8AjNbGKD1oEYb33iFWAGh2r+pXUP8AGMVC+p+I93HhpCPUain/AMTXRYpDSewHMtrfidCR/wAIdK/uuow4P5kVGfEHikKSPBFyTzx/aVvn/wBCrrKKYHIHxL4qH/MhXp/7iVr/APF0n/CTeK/+if33/gytf/i67Cin1A4//hJ/Fn/RPr7/AMGdp/8AF0o8TeKj18A34/7iNof/AGpXX0UwORj8R+Jmf974G1FV/wBm+tGP/o0U8eI/EI27vA2qjnnF7aHj/v7zXVYpakDmT4j1nHPgvWs+gns/5+fS/wDCTap38Ga9+D2Z/wDa9dLikwKYHN/8JLqRGP8AhDNf/FrP/wCP1s6dczXlms89jcWTsTmC4KF1+uxmX8jVvFKBilYBuKMU6kqWgEpMc0tNB5IqXZjF5z7UtFFDVhgOtKaSlHSrWwmLRSD0NLViCiiigDF8O/8AHiorarG8O/8AHgtbNN7je4UUUUhBRSE4HAya5q68e+H7K5ltrm5ullico4Gn3DDIOOCEII9waAJfEFnfXuseHhbxO1rDetPdsGACqsMgXIJ5+dl6A9M9q4r/AIR3xBpH9qRW9sb63tYFstPMqebut5p98w2FxuKIEUAkA7R24rqG+I/hUZP2y7yP+obc/wDxukHxH8Knn7bd8H/oHXP/AMboA5238P3b3OoD+wrlINQubO0ZJ4oEAtUYvI5CEDDDK7eoyvvi7eeE1mfUXttJjje91S2VT5ar5NrGY97D03bJORgncuelap+IvhYD/j7vP/Bfc/8Axumn4meE15N7dj66dc//ABugDN0nw/cXcts2pWV59vivHu5riVIQFZJdy7ZNhZlbOFAIwgZSV4B39Vs4rrxhoXm7z9lgurqJA3HmDyowxHfCyuB6Z7VQHxQ8HAFl1Obg4ObG4/8AiKim+I3gWaaK4n1GIzQ7vKkktJNyZGDtJTIyOuOooAo6H4Djv9POoa3NqsU9/cSXV3p4vXS3O6QkK8YOCNu0Ec5xRa6DcSac4vtK33Gpa0zSkxrmC1SUFFY/3CkEQx33DjrWqPih4LOFGuwg+8cg/wDZaX/hZfgoH/kYbUH33f4UAY9l4bmgi8OzHS8X02pSahqN00YaSIFZX2luoyzKoAz3qPS9KSJfCGj2Nn9nlt5zquoxt8rwExyL8wODgyOVXrxGcZAzW5/wszwSRj/hIrT82/wpkfxE8CJNJLHr1kskmN7qCC2OBk45oA6HSZop7c3S6fLYPcSM0kU8apIzD5dzAE5JCjv0xWjkVxUnj/4fzOZJdY02RjwWePJ/PbUZ8c/Dg9dS0g/WIf8AxNAHc5pc1wp8bfDgcHUdHH1iH/xNIPGHw0ckf2loIPuEH9KAO7yKTcPWuH/4Sv4aH/mJeHfzi/wpR4o+Gh/5ifhwfVohQB2+R60ZFcZ/wkvw2HI1Xwz/AN/YakTxL8PCcLq/hnP/AF8QD+tAHYZpCQOtcqPEHgEkY1fw3n/r5g/xpTr3gJhzq3hs/wDbxB/jQB1O4UBgehz9K5U6x4AJBOp+G8joftEH+NN/tX4en/l/8MH/ALbQf40AdbmkyM4rkWv/AIct9678LH6yW9Rm7+GhGGuPCeB6vbUAb6ac6+In1IuNrW4h25PY56dB35759q09w9a4sXHwyY4E3hEn0DW1PU/Dh/u/8Iq2fT7PQB2WaTIzjvXJ+T8Pv+eXhn/vmCpFt/AmTth8OZ74WCgDpywI6iqP9nR7hl5SPM80qW4Le/c/TpWUIfBQwPL0D/vmGl8rwbjO3Qvr+6oAtSQ6asLeZI4jgch8s4zuPIIH3hn1yKj1GCP+09LlSWK3QTNI48o5lJXAGRgD72fmz2rBuNG8Kz3NxIkukoJUZSPtC45GAQAcDHJ/GnnRPCskgeafSnVf4VuMA9OD8340wOqjWxmtPNFuhjXI2mHJG046Y9RWf/bFkhkkaykRYZHWR3jRdirty5ychfnHv7VjW3hjwivBntpIxnCi7IOdxPUPz1x+FMfwN4NuGG5x94lgmoyjcPTAekB0jaglvE7CylVFkZThVHOBg9e+Rjv64rTVlKgkYJ7HqK4ZPhz4RIOZbolu66rP/wDHPwq1H8PPCWQqR3ufQaxdf0loA7LIpc1yX/CuvDPAEWpcdP8Aib3fH/kWpV8A6EmNh1Vcems3g/8AatAHT5FLmuaHgfR0B2z6wnrt1u8H/tWj/hCtMx8t5rg9xrl5/wDHaAOkyKXNcw3grT93GpeIB7DXLv8A+OUw+CNPPTVPEX4a5df/ABygDqcijIrlv+EH0/H/ACF/EX/g7uv/AIugeBrD/oL+I/8AweXX/wAXQB1JIFAZT0Irm08GWaOrDVdfJU5AbV7gj8QX5q4nh+ONgV1HVMj+9eMw655B60AbAYHoc0ZFZ6aW0bMV1C9+Y5O51bH0yvFO+wSng6jd/wDkP/4mgC/mjNUPsVxj5dUux/wGL/4ik+w3J66tef8AfEP/AMboAv5FLUEETQxBZJ5JiD9+QKD/AOOgD9KmzQAHpXCx6XZX3xMvUfTbN7K002MMptlP76SQkk8ckrGPpj357s8iq6WdvFNLLHBGskxBlcIAXIGBk9+BjmgDzG31m4l0+01+5lW1jtoNR1FoolVVaNCIodwxltydD3C8YqCTWde8M6DLY2sF4IdIsYo2uUihMbXRjWRzM8sgITLrkKuepz2r0qTQNHl8sSaXZuI4Ps6K0CkLFx8gGPu8Dikl8P6RNqS6jLp1s94uCJmiUsCOh6dRgc9aAH2q3xuvPuLlDbvCgW3EWCknO5t+eQeOMcY6nNaGQehquLSKNZzAohknO95EUZLYA3cjBOFA5z0FUG0m9YceIdTT6R239YaANjIoyKxho1//ANDNqv8A36tf/jNL/Yt9/wBDNqv/AH6tf/jNAGxmkyBWR/Y19/0Muqn/ALZ2v/xmnDSr7B/4qDUSfeO3/wDjVIDV3DOMilrI/su/B/5D18eO8Vv1/wC/dJ/ZepA5/t+7P1gh/wDiKEBsUVi/2Xq/OPEE4+trF/8AE1GdL1zJx4ik/wDAOL/CmBvUxxu49vXFYP8AZXiA9PE2PrYR0o0nxEDk+JgfY2Cf41IGjpWmW+kWgtrZXEYJbLsWYk9yTyavZrBGmeIAc/8ACQoR6fYF/wDiqcuna+Bzr0R+tiv9GpgbuaaWHPPQZNYp0/Xs8a7B/wCAA/8Aiqa1j4hJBXXbMf8AcP8A/tlFwN3IxSVjLa+Ih/zF9NPH/QOf/wCPU1rTxTj5NZ0gH/a0qQ/+3ApMDdorn/sniz/oNaL/AOCiX/5JpPsni/8A6Dmh/wDgmm/+SqAOhornvsnjD/oOaH/4Jpv/AJKo+yeMP+g5of8A4Jpv/kqmB0NFc/8AZPFw663on4aPL/8AJNC2nizPza3op9hpMo/9uaYHQUVhiDxQFwdR0hmz1/s+RRj/AL/GgxeKAxP23R2X/r0lH6+YaTA3KKwtvigdJ9Hb/tjKP/Zqa/8AwlgPyHRSPdZR/Wi4G/RXPFvF4GcaIcdQBLWxp5vDZp/aAgFzk7/I3bOvGM89MUgLBpADSmkzUtagBFJ3pc0VL0eg0IQc8UtFFU0AUUdadTSEwoooqwCiiigDG8Oj/QFrZrG8O5/s9c1s03uN7hRRRSEFJgUtFABiuZ8T6NFfXemzBLjzPtKJK0Mjr+6AdsHaQMZxyfWumpCATmgDjb6+1LTZm/0g29hHdGJWlTCrEsQI+fYxGWJ+Zsg4AyCcmF9d1OLWLK1mn8sSywRSx+SRgPCSXBZckGQhQTtww27Sa7fYKQxKfX/PtQB5zpWp+I10fw0rzXLNcTW1pdebb5kANsXkZmIzneAMnp3yTxo22u6g+qW1vdXlvA062/2a2dSjz/uw8zD5Tu+8wwNu0pzwa7bYKNgoA8/t9b1i5tbMXFzOrPa6Tcu8cSqQ88riVfun5cIvHUZ5JBqx4k16e016Oxl1AWMby2BtBjabstcYmUE/eCoFyFxgNluCBXcbAOlAjUUAcHa+KLtrW5mn1OxAgEYvAHGbEtMFYMCuE2qWzvJIK55FZh8U6ja3WpXDanaSW0UNrIbkSGNXhdrnaUMh8pHbbENxwrHvyuPQNTuZ7KFJILeKXdKkZDyFMbmCjopz1qh/bk0Wp/Y7jTZ9gkWNrqFleGNmGV3MSrc5A4U4JGcA5oA5lvFk8UayXOqWumwTEl727XEayC2gdYtrPhSzSO23PRGA5O6p28UavHe2QkWGN57loHtpI2Hl4sBcYJALZ8wEcA/KcYzyeg0bxLp+vPdR2u7fbokpDFSCj52MCpOM7G4OCMcgZGYJdeubeK9lu7O2iS0uYrdn+1HBMnlfMTsGABKCTz938aYFXQ/EMureGNQ1FZYWeEyBHeRGjBWNTkyRFlZck5K8gcEbgc81L4t1K70S51a1ubQfYrO/uDFJGkqzGJYSi7o3KMMsRuB9sAg46uz8TJc6mlj9kj8t7pbZLiGYPE7GB5TtOByAgB/3xz1pY/EcTXd3ZQ29uj2zS+b51xsVY0KgsflOASx7Y+U88UgMW88UGKTUNgtA9ut0WtWiXfbpEilZWAP3D15xxJH0wdzW8Q293fambOfTRbWzSxRXOxZIUCi1y74IztaWTPI4GCRitdfFdgLazu5VtoxepKN3nCVf3bBSA0YYMDnjp2BAPAmj8Qw/2re6a9gUMDwxRtuBWcOY1bbxxsMi5B7FfwAMJ70/8ILr+opd6bdXFs8ogvLaICEYC7SBk9O+Cec44rH1vxDeafaPb21to19Mks229W3iSB1jhR9rCSZAOXYEh2IEbHHp11j4us721lbyrdJFnlt1tRPmV2SRo1G3b/EVBAJwM89Kfoniay1mdbRLSOONSQjIwZPMUAlQQBgjIODg+oHGQDH8UzPbaZZ3Gmafo9vK9lPeyC4tBOMRxq2xdpUEknGemOcVjahqsthos6Cy0KTVIb3yy62KKjxfZluCdryqFC7wpJfoCQCcCuwtvF9hem0HlxmefUJrAwGYFkCNKpYr1wRFnGO49KaPEsdxp7zf2Xumazt723iZ1HnNKSqKGIABDALn/aX1oA5K7vmN7pN8un6abNpNsmnW1gpmmb7A1xgMTjBJAC4zkLzyRWt4XuE1jQ9Tmv8AQbKCe3UPETaRoWVo9y/KHfpzyW5BBwK6vUry30gWs76e8sk08VsGijB8ouwUFm7KC369KW+vBprW9rZWcTz3TMdpPlxqoGWdyAcDoOh5Ye5oA422n26lpAuNL0V9Pu7iKyZfsY80yNaefv35xjPy7dvvmp9YNlY6hqMv9kaEbKxRgbV7YfabhxA0wMZ6DIGAMHO1jkbcVvxeJrFdNN5fWxt/KeRtsa/aAEjwDKDGD8u1lOSAQGxjtT/+Ej0F5ridn/eWySl5ntXA2x437XK4bG4fdJz2zQBystiF+yWUeleE5r+6uHhScafiHAt/NBC7iSeCPvDI546VnancadC90zeHdDgtjYF7Vm05GLTi3M3EnzKSNp+R1XjDBj0rt38RaDpsYkMMlvbwrLI7CykUQbAu4su3K8SDkjkfhUl7qvh+wuWN0iLLtaOSQWruEVVBbcwUgIFcck7RnrwaAOMuLXRba51LULnwz4dGnWqXIjt2skWXfC6oWkYqQFbJYbVyFIJ3ZxVvTNN0qe6js7jwv4cEsbTG5m/s8RARoImBVHUtnbMB82OV3DggHphrWiw30omSNJ5Hkjdktnb5VYRkuwXAGcA7jjgH6WtM1LRrm7Nnp6DfF5mClsyodrBX2uVCthsA4J560AcJp9tpt7cxQN4X8PBxqEUTuumiMPDJGzjarpnPHU4BwTgA8XtO0vRru3sbk+FdANpJHBHL5lrH53mSRo+VAj2kAPz06E8YwdxtUisdWvLWXSLO1tbSNLue7adVVYi0gRyNvby2OO3rU39teHookvTEVMRKBjYyeZGFAySuzcqgOvJAGGHrQBjaBonh/VRcC88JaBFKkcU6rDZo4CSLkA5QZIwfY1kRWuiX17FaR+D9AR54bW7SVLeIgQyuVCnMZG/5T2wc9eK7m11qwuLTU7mCCRUsS0cuYthbYufl9RjoaztN16wSee3uNI/s6cQpeEKI3DqzbUPychiegI+mcHABk65pPhTSbyGEeEdDmRnhWQi0UNH5sgjVjiIqB1OWYZIIFZnhDw94d1zUb2C88OaOY47O3lULZIpDPLcK3IHTEaV2U+o+GdQmtppls7iWRvKjeSDcytv2hWJX5Dv4wcZbjrRba54ftUhnjEVs9zEu3ZFywCs4TKjBYKWYKMnGSM5oA5D/AIR/wydOs79fA2lytdWpuxDECT5YCHAAjwW/eYxwOBzyKpWejeFHvLix/wCEOsrma2M0ksiRYxCLqaFAoVTvYCMkg4HA5yeO5g1Pwvqpsrdo7V2EayW8M1vzGCpYYBHynau4DqQM9MGlGoeFp7OK+zp8kIl/dN5AJLufMygxkljl8jryfU0AcdBovge+a7trbwnZf2hasUmt5HK+W5laNASoP3gruMAnbg45pbHw74S1B4DD4QsQhjheZjO42+ZK8Q2jb82ChPO3g1263vh29ujah7CWS/2SkFFInOwMpJxhm2KCB12rnGBmqovdM0/UJbC08POYIZIoZrmGOARRlm3oCC4Y4Z88KcFiR3oA5XRvC3he48MtqN14csWlN9NbII2ZVIFy0KHOeAAFycH1xngIfCXhqLUvJvPDNrbZMSCIneSWmeMNuzypVVPY8+tdk154Yijv7Iy6ZHFEWmu4m2Kikt8zvnjO4jJPOSM9aitH8JW1pZvBPpqQsQtu/mLyUfPBPJYOxz3yTnk0AcVb6B4Kup7aObwxHaNLBbXO4XDFfLmWXAYgjkeW2ceo5NWH8H+FYhaMfCzxPdSJ5OL+YZBiZyQFbcSNhBAUkZB+7kjp1vvCUetWVpBJZvfmRbKJYXDGJoVkKo2D8u3Mgwe5xTz4X8LiAWptkXFyH2i5YSeYUwELbs4KHGzO3acYxQBz9r4R8JyaTfanLp1xHBAomVRqM6EKYUkOSZQoPzHkkD3FVoPD3hub7OkWhXzTzXJt0U6tdKgxB52SS3Iwdo4OTjtzXVpP4V07Qpk+2af/AGXJiCXzrpXjbESjYWc4J8tRxnoM96j0zQ/DFlq/lWc4bURiUxSajJLKPkKb9rOT9xtufTHoMAHEXGmaDPNoMmn6VcpaahfwW87zajclwJLfzsBQ/HDLzk8hhjoTZu9F8N6fr95Zz2E7Ri4tra0U6ncIWkkjdzkmT5s7cAAE5I4546GXSfDNpq1tINMvmOlPCqyRSymG3dUCoWXfhiEK5OCdpGauatpHhy/E+oTs7O0u6Sa1vZI23RgxH5kYEY3FWA9eRmgDirOx8N3M/wBok0bVI9Lm+yMk41KcGETxBhv/AHvYlVOOhZcZyasrpXhyd2ij0TW3n8u2nVRqsoBin3BWJMwxtKMCO3bNdDZ+H/Bllq8aQSqbrT4QTE1/JIkCxKEUuhYqCqvgFhkZ/GtHSNE8PRGFtOPnGVvtEcwuGl3CP5Au8k5Rd5wmdoJJAzzQBwpg0CS6urPToNcuLm1kMYgj12T5is6xMv8ArcI3zqQGI4YdDkVK1poyWl1dfZ/FaRRrJ5TDVpD9o2SiFgq+b/eYfexkHNdSnh3wyJ5ClxcRTTCW2SM38iFMy5IiXcNp8xMgrg8cHFWV8O+HoXvVMhCM5eaNrtisRaQSMQC2Ey4BIGPSgDnbPRdMm1G309LzxVBdNPJE8R1iQ+QEjVyx+c8HzIxkZ5de1Z8tl9jn1KS4uvFqRW0rRRW1vqrvNPjyFVl/eY+YzHAPOMZwcg9VNNpPh7WL/wASajdfLdW4EbwwSSKkKBnYllBGTgnPHCLjpV3S00LxEk9/ZO86i6O9yHT96rRN/EBkZijxjjA96AOC1XzNP0e6mtz40OoQ280stvJq24WoQfK8n7z5lJKn5CSRu9KfEYYIFe51DxbMhuLvfPBqjBIIYbgxF3DSZOOOFySASFHSuta38OeKLiWMm8SW7t281Xilt/PhbywQN6jcMqgyOmSON5zabw/oBEumvnM8FyXTzG+5JKHlOe2XYfTtQBxjyaQovJ21fxh9it4p5kvBqzCKcRSLG6rl8gh2C5YKpwTnHNakOj2knhYa4NY8XCERGcQ/2qS7AejbthU4yG3bcHOcc1p2HhWGKZDPdxqpSdYBaSuinzJlmyikttIMYPBI64wBtrZl0extdJNkzMsTzrJuOMmUyhwcYx98jjGO3SkwPPNPvNK1V7T7Fq/jWWK5VWeVNQVlh3TNCNzBiD86kfLuyCCOAa1tMtE1LVvsVtrHixbcwySx3kt4PLmCsi5Q7SWB3dTjgZxhgT0Vh4P0jTlkaFpz5pDOzyk5xM02c/77NVux0Cz0y7S4hklzHC8MSvISkaM4cgD6gck5xxmmBwDapDa289zcal4wjtobi5glkSdZPLSB1RpT8v3Pm578EAGty0gtLzWX06LxH4mDLuVJ2nAimdCVdFbbyykHPA6HGcHG3J4Y0i+0q6tB5v2W/E5fa+CROQ0mMjIyRn8TU9noFhY3jXEEkijfJL5YYbA0jFnY4GWySTgkgZOKAORmvNHgkvVm8V+Jols/ODyvJ8jNEpaRFOzDMqqTgdQDjODi3BBazSRRjxN4pj8wIGLtxEzKGVHby8KxDA4PqPUZnbwJZzRXw1e6lljuLq6eFEbasX2lTGe2S21yuSSOcjmtFvD+kya1O0U0q3arHcTRRlQ3K+XG27bvXiLAAYD5Tx1yAY6pYGyhvYvEviuSKc/ugiM7ONu7cFERO3HfpnjrxUWpTQ6bb3UieK9fdreF5mD7QG2xebhWMBU/LjPPGe54rpLXwvFYxYtdQu4pt5YzqsO4ghQQR5e3+BecZOOtJqPhSx1OCSGaa6AdJUZlk+b95EImOSCc7Rxnv69KAMGVYYLa4u7jxj4iht7WOSSZpIkRkVApJ2mDJGHU/j37SSS29pbGaTxr4kRQHZle0iLoqYLMym2yqjcOSMcj1rau/DdpLZ3Ed7e3Mn2pWikldkVm8zy17KBn92gHHOT1Jql4p0GXUbK6htLsQPexywSO84QASIkeApRt33FOMqc55GaAEvrWXS43uLvxrrEMKwvM7slqcIu3Jx9nI4z+tUpZ50uYVHi3XxF5c0ssstpbR+UsezdlTa5B+dSM4yD17HpdZ0C11zT57O6kmSKa2ktm8tgDtfbk9Dz8ox9TUGpeG7PUZZ5ZpJleWKSMlCBt3CLkcdR5KkZ4657YAMyJWlO1PGevFwxRkNnb7kICk7h9myow6nJwMMD3qK3nju5Yki8ca4DMwWMvZ2yK5KlxhmtgOVBI9QK0YNFgsba4uNT1NpLu4ik+0XJCRD5ljUlV5CgCNcDJHJJzmh/CdvLBYRLd3CiynSZGVsHcsBhHP0bP1FAGU00sklult4w12UzTrBxa2o2FkLhmzbghSF4Pv7U9PtDfZ8+OtSUzY2A29qVJKb9u7yBk7QWxwcc44NLYeCZbPaJdX3uksU0ZjtljCuiNGeB1UowGOoIJyQcCOPwj9sG2318NYxAp5UUSt/pSRfZyzNk5AUf6vj5l5PGKTYElpYa1f27yWvjy8cDGWbT7cYyoYcGMcEEH8azLifXY59PgtvHE1w97cLCv/EqhJUMjyK56fKVQ4IznH1x11noSW0l8XlaRbuOOMjlcBU2dc59T7ZHpWNa+C5I73T7651Bbi6s54trLB5YeGKKWOOMjcRuzMzFu5/hA4pXAxNU1LxJp2vDS28XhXCQuXbRFZP3pdVwRICeYm4A7jGeatxTeIpXjSL4haa7OqMANDzgMxVd3735csCozjJGOtb9/4Z+1eKotaW7ZFWOFHh8vO7y2kIIORgnzWzwegrOsvBE9nqlrdxX9o8KCMTLNYK8jFJGcFH3fLncB0P3cjBNO4FHU5/FGlzR283jjT3uHlhjEKaJlh5sojUn99wNxPXrg4yafHN4ikt5J1+IWk+TGJCz/ANi/KBG21znzuik4PoeK19X8K3F9rqala6itrHI1qbyN4PN8xbeXzECHcNhJLAk7u2ACKo6n4KvrrSY7G11eCEGC4t7l5LUuXSV1c7RvG0jGO+c9BRcCt53iHzJk/wCFhaXmESF86NwPLYLJz538LEA+hIB5qUReLZbczQeNtOnUSiFguigFX3BSDmYYIPY81WtPC+tveahayS20eniK8itUnt1lG6edZTvw3zrgdCEIz3PNdFo3h+bS/D0OmyXhlaK4Ewf52AUShwi72ZsADHLH+lFwMSxbxJqc0sFh8QNHupYv9YsekAleSOcTeoI+oIqKK58ST3slnb+PtEkuY/vxDSssPn8voJf7/wAv146119npzWz2eZFP2e3MR2pjcSV5/wDHenvXN2/hrVLbWbUGe3lsbWCZYX8vDKzXMcoV8k7iVQLkDgqT1IAEwKEuoeJLdC0vj7w2iee1vubT8DzFOGQnzeCDwR61W1LX9f0pLk3Pjnw4HtWVJ1+wEmMscDcPM4Gfyp8/wukvLa6W71UNPdvctI0XmxIPOlEh+VJBvAG4bWOOQe2DrxeDLmCe+khvoVS5uEuPLVGCs6zrKGIzgNhApKgbiSxyaLoDMOq+LIpLCK48WeGbe4vgDbwy2hDyZ9B5vPPHGak0/VPFer3E9vp3irwtdywECVYI2fZn1w3B4PHtWtF4XurfVBdRXMBV7Wyt5RJGSc28jNlef4gxGD04POMVo2Oizadb6dHbywBrW2W3dvLP7wbkLnAPUhWxnPLZPcFXAy/sfxDx/wAhbQf/AAFk/wAaX7J8QO+qaH+FvJ/jXYdqKm4GToUOuwxSjXLmynkLfuzaoygDvnPetUk5FFBzkdKVxoWkIyKWjsaoAA6UuRSA5o6U0IXv0paQUtUAUUUUAY/h7/jwWtisjw/zp6mtem9xvcKKKKQgooooAKKKKACiiigAooooAKKKKAIbm3S5iEb5wHR+DjlWDD9QKrnTo2aRjuzJMkz4bGWXbj/0EZ9avUUAZel6NHpWRFNO6bEjVZHyFVchQB079fvHjJOBh76PBL54ct+/uY7p8HHzps2/h+7X64rRooAxbnw5bXF5LeB5orl5UmWWNhujdEKBlyCOVLKQcgg1GvhqKLZJb3NzBdBpGa5RkLvvIL5ypHJUduMDGK3qKAOfs/C8Wm2UFtYXl3bpCZiGUo7P5r+Y2S6t/Eaq6hY6JDciW/u5klt7iPUHlMhRYyFCAuyjaEPl8g8cZ7cdSelcj4m8PX2rRa6IHG280+O2jiLgLIymQkN8uVHzgcH1oAu2/hy2s7d7cX121g8ssr2snleXmR2djnZv+8xYfNxx6UuneGrPTbr7VG8kswj8pGk2/KvoAoUZ9zk9QMAnPNf8I/rh1HUnmN3Kp89hMt3DEk6OxKx48tn+QBR8xxwMcFhSabpXiO3eyM1mzxXDFZVW4RTaqJw/zgEqSVyv7sY3dgDmgDf02w0SWG2tbK9E32O9mvlCSqWDtLKHzx90O0i/VcdjVkeGdP8A+JP805/spPLhHmYDr8uA/wDe+ZEb6qK5Kz8MarY290ZLAzeZHPj7LJEs2ftryhQWGDujdTg5B2kHG7NbUen6tH4NsbeSAyXcUqTT2sbjdKgk3GPJbaDtxkbthPyg7TQBrf2fo8jz6bbRW8EglivpordFQl/M3K7AD+IxEZPXBqSWCz1r7Le2t7lreR/KuLZ1YZ5V1zgg8gg+hHYiuD07w1rlrr5muLSWTzooPJulnQm0AuZZjGQWyQI2WMYyONv3STUdj4f8R2EtnEdLnMdvctIrQTwgY+2vKzZLZw0RRQAATlgxUdQDp5PBWhX1tvk33TSPLOksixStul2lmUMhUE7QQQBjnHFXJfCenvaSwl5wjecflYAq0jBiRxwQVBHYfjWZa6NqZ1drm9glaNLXT0gY3H3ZFdjOeD1xsyf4skc5NYVho3iS03vd2mo3CQTxfaIftMX+nKHc/u/n5wzKx37CyjZggAAA7SPR7e4juZ1l+3GfzUlWcoY5shY2RgFxj90oOB6+tY3/AAjdhpWlWWkX2sGCGa3uYrgvKitcvLiSU5ZeRgOeMEAZ96lg07V7TwBGtvYTJqtrK9zBZvdbiW80sEaTdhgVJBye/rzXPyeGfEstrapdfabiTzbq3uCt3tWS3W3ljgJG/GWYoxPXccnGAAAdhHoGm3E908N5K7uXSUJIpCF3EvHHB6HnsR9aisbVtIvYpL+9gith58NuklyrEl2EmBlF5CoTjJ4zycZORomjapZavZXyWt3bxzXf+lRPOG2wCzVQCu9l/wBaq9DnI9KTWdLv7rxlYXUGmX8gt71pXuBdDyhF9ldAFQtw29sZ25HPrmgDX1K20DV5NSt7jVos6nbRadJHHcoCMiR0C995WRm75ABAxRceDLG4tBb+bJHtdpElgSKOSN2VV3owQFGAXgjB5xyABXMT+FdTjeS90+K5h1FXnngmkvHKLI1qiqzKWK4MgIHBAAxjFJo2heJY9U0VbuW8OnRXzTzDzpIyMQE/PumkLJ5uwYzjIb5cHJAO6i0K3hsNRtBNMUvmdpHcj5S67TjgfXnPWsyXwRpJafyQ9v5trDbyLDtQMI33q5Cgc5yM8cZ6VzWl6D4kkzb39xqAtpZoGudk00LZ+cyFZPtDsP4c7di8rgdRW/oWk3Vr4rkup4rnDaPaQiV5i+ZEeTep+Y84Kckc5Y55bIAQeB4Leexmt7+SNrd98jIgV3O4sVDrhgpbght4K5HBJYra+CRZappt1DqM0a2cCRMsa7HuNoIVXIOGTknaQTnBDADFc2NP8TMNYjeXUYRfiKRf3kz+Q3nneufNyQEKg+V5eVI2jcOLdra+IYtVsLyWPUpTFapAtm13IqFhvzIzl2U5U8iRS4whDEg0Aa58GXX22yn/ALZ3JaqqojwlufKMT4+fChlOeACG5JYcVJJ4OdFtJrLUTDfWYiFvNJCHQFYmiyyZBbKu3RgQcc4yDyEU/irRJdQupZbqaOOa2FjbSSSAXEkyvE8eZWLEhmifBwAVJUAE56zxHpmqP4XNna3d/JdRadNsltp2iklnVBsO5SCSWGeoz0PGQQC1B4ZkGurqE2oefbptkWAxkETKgj35DbAMA8BAcn72PlqWbw1a3Oo3d6xge5luIJo5GgBaHyinG7OcEp6jrWDPb69DZWsDf2i1u7l7l45C0it5UbjnO7b5m8bV46KRsyKk0vR9RutSupNTk1KB51jeWRXEQJ8iFSAVJC/OHzsPVRyRyQCC+8AyxxamLe5a5huHd4YXDMU86ZZJdwZ9jDO4gBV4wCWIybF34Mv763kE+qW7T6gJotSZLYqrxSBFYQjcdjhY1AJLDOSR0FNefxL9gt5kju21kxKiI4C23NuGYy8Y/wBaCPlIYZGPlyKpQw6vZ3N3cW41QJJNAzNOjFpAInLKWwzKBIRztYDG3GzoAa1l4IlsbyzuY9RDPbavc6iA8JIZZldSmd33gH4b/wAd54tXmgahPr63SXtsmnm4S7kRoS0pdYzHgEnAHQ5IPpT766v4pdIeRNQhtpYm+0/ZolmeOXC7A4Ck45f7o6gZ4q1obajL9qbUZJM7o1jjdFAH7mMsRgc/OX7kcYoAwP8AhE9ZttMgW2u7QXUExKLI8/liMxKhAIfePmXIG7ChivvWnYeHbqy12K5jmRbNECmPe7GTEaIAQxIH3c7lwSMA5ANU1uddQaGVM8cct3HFcxi3UKkJtCxJ+X5cSgDOcZGPaqmj3mv+ZaWrtfxRhLZYzPaNhsf60MQnB4ZQWKjhSN2TQBe1nw7rN4mo2+m39vbwXkizrKzyrLC+Nr42Ebgdq4z9054bgCu/g7USLiD7XaiFnu5InKsWJnuUnAI7bQhXg89eOlZum654la8tba4uL2W6bRbK7e3azVVFzI7h1lZU+Rflxg4wATnI5tWupeJm0K1kuZruG8nN4CWsiTGwk2w/KsTHbtBbBHOevQUAWm8I6m8c8P2i0CKs4gmXd5jmS4WYeZxx93BxnJJPfAuaVo+q6VFGyi0uJt05lElw42h2Ur820ljhOThcnJAHQZGr6lr+nWWrGyF+90TO9vtt2cM4hjMap+7bcC27A4HXJGMU671LWEjeS1hubiZrd5QzWhIQmGLBQ7fUsduTnGOpGQC/b+Ep4b57mSa2ZmaYxkoSRvvGuOPopA+oqjB4J1FFu1eW1ZXaQxsrlC+64WUMdq5DAKeSXyzZwOQa+pa34hZNUksLi8+zwWl5cWcpsxmdo4YDGpBT/no8wHAJ2Ec4zWp4pu9YtJNJu7GGea5W3uW+zxqwSabycojD3bOM/wA6ANWy8Pw/2CmnapDb3ATzQwVAq7XLcfKFBO1sE4GTk4Ga1LWzt7KNltYo41YgkKMAkKF/koH4VxY13UjOSdQuF0lpGxfpaZbIiX5QNh48zPO3r8vXg1r7WtdtNDvLsCeK9LoTB5YZ2c28HyxoQQ/zFv3e5ScnByCKANJvBs8AtGtrgPJBbIjLdXEsql0licbC5bYp8tgcf7HB2jFa08FanFBd+ddW6yXFxczkRNkfvblJgvzoRjClTlT16Vf8U6pqeniwazuPL3qd8Qi3SOS8YG1SDvIDPlAwY54zis+xu9ZsbCIPfzsLnz2JkiUi2X7Uihh8uTiORj8xI+TIwOKAHw+ENRgazCvYILe4aWNNoIjLSq5IHlhSTtB+QRkMDyQeLuqeF573xK+om20+4UizMcs5YS2/kzF3C/KRyG4I2nOc5GKoyeJL2103cL4Tl2kW1meEK1xiVAuFHUhWYZAwdu7GOlaDVdQbU5bOTUXtlS9VoYWj3NcB7+RWwTztCALhegOTxgEAsWXgvU7OzuCJrX7e0bMs+7/WzCVZY2kxGGIyvOWbG5sdakh8GXUN/ZXMzW1y0KwyM7EBo5/NeSaRcxscOX6ArkZBOMYv6xqOpQeITDa3DJawwW8rRCIHzGefYw3EcDaDwO+D9cceIb67W4B1mG3lR3a4iEak6eEuUVd/pujLEluDgsPloA0rbwvcw6ktzJb2csiC2WG681jJAqKA6ICvAJB5BBO8g8ACsqz8HXclhbKbSzgs5IbU3NijH/SmVZN7OGTGcvGfmBLeXhv4SLvjHVrvTJrKWy1y1s3+xXMqrcRmQXbr5ZRFUMPmJY9ASRkDFQaF4r1bUvGV1p1zbiO3V54/JzEDCEKhH4kMh3ck7kUfOuOnzAFuLwzOt9bTzWkDywi3EVw1yS9ukbZaNRsA988bv4vujMmr+Hru98VjUYreFg8VpFHdCQpJbeVNJJIen8SuFGM5PDDbmsmXxtqNvHrCCWxN1ZnUmSGb5NoiZPJL85AO7k9D6jrWbeePNfh0nTJIUWW4CzPcM1vEizskgQRjM4VeoyUMnJXAHSlqB1fhGyvlkvLvUWuWeGRrG0D7kQ28bkowRgDuO7azHO7y1I45OJp/hjVDeGKexkisnktnmD3KsHaN5vMbAJOGDRkZJYgAMQRitXw7rt3qXiKSKbVNNmjZLllsraNhLBtmRAJCWOTgnPyqMk4yOmZL4r1xby98iexFtZSzySq0Ls0iJcmIIrFxsO0cnBGegxQmB0Npp1/D4Ws7Bt32qK5iJUSZIjWcNjOenlr06nGKwH8L6pHeQE2k1xbRw6fI6tdhi9xHI/mnLN1CFeTwRgDpgVNV8ca7o0zxeUl6Ybi4kd47dER40cKIMtKNrYIO4ByNy/Kc8308Wa44uZJLvR7OH7Xdx273UDhUS3ZlYOfM+ZmGDkAbQrHDUAO0zw/qw02WO8j1AXEklvHdmS+BS5KzKZZkAOVUru4JDFcKV+Vagj8O6zY6NemG3ujeTteAgXW5ihuQ0IXMgGRFuwMj0JGTV+28R6nCmoXd3cWJs0S6eEGJ8xmN1A3Ov3l+boEzxnvgVZfGGuQ6HeXOzT5Lmxhu55maNkWRYfLYBVDtt3K5HzNxkEjqtMCLT9M1tbJE/s3U4mSaeKAS3aboYnMbKWIkwV4ZcDcQcDGBmkXTNenn1GNoNUgleZxLcreAC4ja5Qp5JV8rtiDDGFxkjnJrQl8YXNvPqc7ixa2tUudtsWZZkMDhC0h5wjZ3A7eFwfmzUN74v1Kw0W6laXTZru2Mrs0cUoUxoqMRsJ4Pz7cs6jOCAc4pagZHimz8WwaVHFpcOpSFHvvJ+zzl3B8zMJZjIuBjkE7z/DtHfWtbHWrfwHqqWtvPBqE2oXU8Ua8SeW9yz9nTkoeMOp5HI61maz4z1i00HV7uOS3KM91BbFcGW3eOF5QzcYKgKFwRnLKSecV1umeIpL/WrvS5rZLee0ZxOpkyQpZRC2QMYkXccdiuOtJgctaQ+KP7Nsfk1X5GaS6VnMTtCZB+7UGSVhJwzA7+FyMjKhYkk1q70m8Nhb69HMYT5lxPcGZZ8zKR5CiVSP3fmD5SjDKgnIBHqAUccUbBjHb2pcwHm0uja3qXgi6tbttTlum0++EMcjvEXd+IlcCV93GcB2bgjPI429euHgh01I7fXJI2t5G8mykPnAqqFd53Z64BOT8xG7Klq67aB2pPLUkNj5h0Pf8AzxQ5AebanH4sj1q4lhe9cfYpUVYRLtMn2UFTnfs5lJxtQHIOWGVBfr9h4hs0nt9LuNTa2F0ZQ7NLO7fuQ2ARKjBfMB/i2hiARtzj0fYCCPUYp2wEH3GKaAwdBN1bpHDew3DXE4RnleMDLCCPcWwSASwbpkZBFb2PagIFORTqAEwPSgjnpSmgUANxS0UUgDA9KTGKdSHrQwE7UUZoqW7IYlBPNGRSAgtUoYopaaeGpwOatLQA6UZyKB1pTTQmKKKavU/WnVYhCcA4GTRxjpS0UAY/h7/kHpWxWR4e/wCQcprXoe43uFFFFAgooooAKKKKACiiigAooooAKKKKACiiigAooooAKKzdQ1yx0r/j8laNQjSM4idlRR1ZmAIUD1OKSbXbG3uvs8srK+9IyfJcoGbG0F9u0E5HU9xQBp0VWur63solluZkiRpEiDMcZd2CqPqWIA+tUdc8TaT4ciil1e/gs45SVRpScEgZNAGvgelIQD1AqtcX0No0Ynljj8xtiBmwWOCcD14BP0B98ZDeNvDq6RJqh1e0FlHII3mL4AYgED1OQQ3uOelAHQYHoKXAqBLuKQxhJEYyoXQKc7lGMkeo+Yc+4pv26EoXWRWQP5e4Hjdu24/M4oAs4HpRgelU5NStoIJ5priGOO3yZmZ8BBjPPpxzSXGqWlq7JNcwRssTTsJHC7Yx1c+i+/19KALuK47x/dalb22kwaXNdRzXd+IStrJGkkg8qRsBpFKj7oPPpXQSa3p0GpxaZNfWseoTIXitWmUSuvPIXOSOD+R9Klnls3t0vJ/KMUQ85ZHxhOPvAnpwevvQBwcHiq/0vUrTSbq4td6zW9tLa6hcK1/K0xQl12AIyrvIyByEbpjnSn8Q6kPhpceIJkt4LuezEtotuxOC6Dy+WH3tzZxgjtz1Ozp1zoXiIpq1gbK9KExrdRqrspHVd3UHvj396ub9OdpNOH2Vjbqhe3+U+Uv8BK9h8pxx24oA5nw54l1HU9YjtHit5LL/AEmOKYMTLILeRYmkPG3DM3Tj9Kzdb8aastvrNpY2qJf6e7I6r98eZII7bZkFd753Ybjjoc13NlHpzW0V3Yx2xhZCYpYAuCjHd8rLxgnnrz1qNxpmIpGFqq3kqMjHb+/kA3KVP8TAICD1+UY6cAHntn8QNXtzeGZbO/ihF3duyPsZLeGRYgFwuCzMJCM4znPA4rQuvGOtP4Y8TTGG3tbvT7BLmG5tn81EaRGYIdy4LKArehDqcDOK7WLRdMjWUJYWqCZSsoEK/OCSSDxyCST+NCaTplpYSWcdjaRWTgtJCsKrGcjByAMUAeeR+KNW0/XbbTZ9WkvYZhYzPO6wo8DTOQYn2pgqRggYDYJww6h6fE2/n1230WDTrN7q8aNrWdppEh2OrsCd0YY5CcEDDZzxjnsdMj8NyQBdLi0lofNWT/RljK7+drfL/FwcHr6VDfeC/D1zHEgsLe12y+YPs0SIGYA8MuMOOScEH16jNAHLaT8T7rVGjddHgS2W4tYZ2F4WYefK8SlfkAIDJknI4PSrEPxHmnjRjplupuoFuLJRebncGZYcPGE3Bud2AGzhlGSprq9M8M6NpFhDZ21hD5cW3DSKHYlGLKxY5JILEg9s8YqRfDmhf6So0jTj9ox9oAtk/e85+bjnkZ570AcBqHj3UHublo0tBDFZ2kq+S7Fkke68h+XjBHG4YKgjHqeOo8M+LJ/EN5texgt4Jbb7VbMLtXkaPzGQb4iAyk7c55XnGcitZfD2iIoQaRp4AQRjFsgAUNvCjjoGAbHrg9ans9H0zT5pZbPT7W2lmJMjQwqhfnPJA55J69zQBwcvjy+s9N0K9cR3BuILxpoVKo0kkTqgUN2IJIP5cnircHxEuZ2lhh0CWa6t/MeaCGVy20FcbV8vdvO8fK6p+oJ6pPD2hHzyNJ07E6mKci2T96CclW45+bsc80j+GtA27G0fTtpLMQbZMZbBJxjvtH5D0oAXW9Sms9FW+tYJXlM1uoiCgOweVFKjcQA2GI5IANc6fE+p3F+0IsptPBvLaBYrpY2kCyKxLfI7A8gY5zwa6yDTLG2thbQ2lvFCJPO8pIgq792/dgDru5z6042FnJKZXt4WlZlcuYxuLLwpz6jse1AHO6J4mXVbgRRzFnsYGGpKkJbbMH8sKAuccxynaOcbTWrDqN1J4nmsXiiFoLRZ43UnexLEHcCMD6c/XsL9vY21tNPJDBFHJO++VkjCmRgAAWI6nAAyewp5tIPtZuvLHnmPyy/fbnOPzoA5LW/EdxYRahqX22K1s9OuPJdJLOVhJhFdt7KCyD5jhguOh+YEVauPGMMMd3Nb2VxdwWxnTzIkIBki4ZSSAB8wZQc8lPQg1d1bwlo2uSySX9u8qyxmOSNZ5ESQEEZZVYKxAPDEZGBgjAxJJ4Z0mSa6leBj9pBEq+c4jOcZIXO1WOBkgAnvQBmy65Da3F/LHpiNqEMchn2SjMkcSo+FcgZP78YBwASeR3dc+Lo9PaaW8t9tuS/2d0bJkYRLKEIx95hnAGelaF94X0nUNzXELktIZX2zyLvJVVZWww3KQigoflOORVTUvCNpqGpW1zvZY1uUuZoWZ3WR40Kx4BbagGfmwPmAANAEDeMFhtru4uNNnjjg81FHmKWkkjKgoB05LEAk/wALdsEzWXi+xv8Aw1f61CqSQ2SyNL5UyOjbE3nD5A6EcnGM89KLPwbp8MmovcvPcPfvMZAZ5AirI24hF3YQgBfmUA/LnitCPw7YJo0+lN9oltZ1dZfOuZJJHDAg5kYls4PBzkYGOlAHO/8ACw7VrGW7gsJbhIfNMnlSoy7Y4FnLKc4OVkVR/te3NQax8SbKzS9t7aLffJZS3MKO6tytv56l1ByqkZUdyVPGME7cXgbRYYLuHbdzLdpIkxuLyWVn3oI2+Z2JyVVR17DFQXPw88P3crPLFdkNG8ZjF5KI9rR+U2F3YBKYGQM8CgBLnxrZ2kcoltpjNC03nJlF8tYthLsScKpEsTZz0cE1nR/Eazkknn2BbOO0hn3s6bRvuHh3eZvKbBs3Z9PU/KNqz8LpHquq39xMDNetGFaBTGY40ACDO4ktwMtxnAGOKLPwVo2nXDXFpDJFO6hWlEhLN+8eQk5zklpHJ9jjpxQBDqfiaW107Rb2z0ya8bUZljFtGyCQAxO/BLBOCoyScYyfSnL4y0tnhgbzI7qc26x2zgbmM2cDrg7Skm4ZyNje2bz+GtPNlptoglij02RJLXZIQYyqFBz/ABfKxBBznPOarR+GII/EFjqO2Bo7CzNra7oy0qk4BJck5woIHGfnbnk0AUNQ8Saha6rrax29s1ho8EdxPuLCR0ZWZtpHAICnGRz7dafbeK3m1PUNPazKS211HFC/VJozKkbEH+8pcEj/AGl9TWpc+GdOuru5uZBNuuvK+0IspCyiP7oYDqOuR0OSDkGlk8M6dLJFIyyBo7z7apWQr+898dV4HynjgHtQBDpmuPf69fWYt1FnCB9nulbImZTslX6owAPbmoT4wsmvdVtI7W6lbTQBIYgh8yQ4AjUbs7ySANwUE5wTg4uWXhjStNuILiytlt5oY2i3xgBpFbBO84yxyoOTznvyaZL4V06ee4ml8yR5wclyG25ZXwCRkjcikKcqOmMcUAZt548tLLRv7Sl0zUdsazPcQrEjPbiIDcXw+MHK42k5DA9MkXz4m09EiZ/OAmkmRR5RYkxttI2jJOT0AznIqlrnguK98Mahpllcvby3NvNCshwF/eYyCAOF+UcADv6mrM/g/TrwDznuCg85kQSfKjSsGcgY5+YZGc4yfU0ART+NLC00t766s9RgMSs88LWjGSBV2lmfbkBQrBuvIBxk8U6XxVpryskSO8cUixpcNE3kM5kEZVXCn5lJxjHXIzw2LB8Jaa2nXli3meTdwzQyhdqDbIqq2AoAHCDt6nqTSDwnZqoiFxdi2WUzLbrLhA5kEhPAycsM8k4ycYqQGR+K9MklmVEujsG5D9kkHnEOIzsyPm+YqMjjkYJFaWl6pY61Zm6syzxiR4m8yJkZXRirKQwBBBBFZ934fhiskNmrtPbhvJUyYzulSRucHndGO2Kd4W0ObRdLMFxdmeV555pNv3d0krSHqMkjdj8Ogp7gbL21vIVZ4ImKvvUsgOG9R7+9I9pbSpskt4nXfv2sgI3Zzn6571LnmloQERt4WVlaGMqwYMCoIIPXP170wWdqsZjW2hEZXaVEYwRgDGPTAA/AVPnmkI5pO/QDKt9At7bVbjUA00ks6lWWR9ygEgkDPOOBwScdBgcVONH04Qxw/wBn2vlxMWjTyVwp9QMcGr+aSk+gGeNE0wSSSLp1qHlj8uRhEuXX+6eOR7Gi30qCCe5nYGWa4kV3eUKT8uNijAHC4498nqa0KKTbAKO1Heil0GL2opKKpiF7UCjtSUAOozSZpKdwHUh60ZpDSb0AKKKKV7oYUHpQaD0qb6WAO1JR2oHSpaSGFN2/Nupw5opIBp+9k9KXtQVDU4datXYgFL2oHWg1ohMAMGlo7UVQBRRRQBj+Hf8AkHLWxWP4dOdNQ1sUPcb3CiiigQUUUUAFFFFABRRRQAUUUUAFFFFABRRRQAUUUUAc/q0Gr/2i0un2tnMj2phUzylQjk5yw2ncvTpz1qhB4TltreKNb27fyJrbaBOVSVI1iDF16Ena36V19FAHL+J9B1DVntZrW4h/0eeCRIpIz8hWZGZw24chFIAx03DPzVH4k0zVtSQPYpJBeJBNDbXEV20YhdmTa7qDh1+XJUg9MYOSa6yjFAHOa1DP9rs3WxS+cWtxEiuuU81lUru4IUMFdSf9rHese00fVre6t9VexkmvUkJljaWNFceUyKI1BKoqk4wcnDMcseD3WBS4oAwdP0hrOXTZGt4BNBYm3mkiUDJxHgDPOPkOM9KqWOh3FvbW1n5McNqmoz3MkceADHvdogAuMHJRv+A4PWupoxQB55feDLu68B+I9HWwshNdXNxJYxBUCIGOEI4wpx7cZNbOu+HpNW03XkkginmubUwWaShSFwhKnnod7tz7CuqoxQByF/pF43iFbiC3uHDXUUxmMqGCONVAYFDlmc/NjA44O4dDHa6Tqn/CEWdtNH9ouYrlbj7PIQuYln8xYsk4yqbVGeMqM4Fdnis7XL59L0HUL+NBJJbW0kyoejFVLAHH0oA4i40zxPc+IRqf2G5+zRX1tcLC72yTsipcK65jIDKpkjIV2PGTnJxVVfDnib+2Ybm4tZ5NPNtZpdW0d0qvKyQTBgDuH3ZHQ5yM4yM4rpzrF5p2tGym+03B+zb1eSJFimffGvyFMsADJyCp7YPBzNfeJrvT7OWebTYx5UUkzgzlcqhT7uUBOQ56gcrjpyADm9F8P6/ZvoEVxBOv2W3s42linGIVSICSNgJBuG8HOEYHcpz8o22p7LX5dA8O2kOmXcNxYFPtBa5iAbFrKhwQ5yN7J+YPY415fEV5c2159ltUgVXkgiuZt5RXSYRbnGFGM5bAbovUZpb271TS7hUW5S9MiRYWVVjKMZkRiWA+6Q/A2kjaeWzgAGBPoOuWsHk28NxJZfaVlkjM7SyOfIGSCZkP+szn5vvfNjFXrGy1uPxJpjypdvbxQgXEs05x/qQvGJCrfODkFM5+bdjAMyeMwrzCSzl82ORYfKjLSh38+aJtu1Cx4hZunTjGam07xbc6rcTW8GjTxSwRxvMt0xhZQ8kiA7Sucfui2TglWHGeKAJV8D6Omo2t8I5RNbbfLIfjiRpAT6nLt+BxTtf0p7vXPDd7FAzmzv3eVw3CRm3mGSM/3ig6Z5qvb+KrkT6XbX9ikZvViVZ1kYI7sjMQhZQDjb90kN1wDioLS/8AGH9sQQXOnwiyZ3Elw7KpVRcOFwAeSYVQ/V89ttAGlYWEdrqN/qr2LRzSyi3jARcrCCBnjsWLOT1xjPSqHh2yubfUk+0WMkU0KXKXN0UVROzyhlII+9kKW9s44ORS+LfGdv4dkt7X7RZRXUjxswupljCwmQK7AEjJxnHYAFjwMHZ1m+u7GO2ktooHjkuoYpmlcgqryIhwAOT83cjHXnpQByEkV9dWUkF5YmW9a+vUluXgMwt4zJhCsYzljF5e0nGADknlTYsNCuTrEEeLhES4laa4O4NNbtCERBIMEMCV4HI8s+1dNqN1c297Bb2cCTTSxyzsrPs3BAAFB7Es6DODgZ46Vg6fq2vatZRJY6hpMk7ySOl8bGT7PJEqpwieblvnfG8MQQpwOlAEGl6BcQ+EbGCVL0XFpqzTLH9okBKG+L5f5v3g2HPz59am1CzDatd6lqOl3F7bSJJbxW6weaxVQoTAHTJM+GOOHAJFVrjxfqdpZwa08Nm2myRrutyWSRW+zefu8wsRjPy428A5zxiobjx7d6Npd62pRRXd5BMoRYLZrfeggM75jkcsuESQBs4JxxwaAKyxaxo99aXUum3eo3cBV5Y0hLYjWyAykg6s0qldpJHz/d6NXR2WiPY69pzAXBRdMmink85ynmboegJwrHDnIxnmsmTxR4kN4dKgtrVtQ3QStcrZyywwwSxzMNyK+4kNDsySoO8cDpVvUfFV9DbCa1n0z7NDZxTXWoTq3kxmRWZXC7wxX5ANuc/vlOflIIBT0OybTYY4bvz4rxvEFwbETyMZJIi7ZIJOWBhDNk56Z6810Pi6C+udDkjsidxyHAUt/CwU4HJAYozAZyqkYPQ1I9ZvJ9R04y2sEQGyK4E0Eu9ZHjVhtbbtTBbBDctnGRgbrMHiQXng06zbxjz2Voo4myA1wHMQTPoZRt/GgDN8MW+pWdxqlzNHcWumMmYbaUmSUShpCzj5QSCnl4AzyOKx7XRHTULa6nsZotNmkRbjTktpHRFSGbbJJ8oDuzMNxCnBCct96uk8R6lrunXOkwae2ng39wLXfcRO2x/KkcthXGV/d4x75zST+JprLWVtJkhdJLqK0jAV0LuyB2YOQUOFLHZkHCHknAIAzQdPvLaLSbm7lvxKNMKSwSyFhG2YyMjn95jIzk5waj8K2E9vLeah5E1vDNbxRx2JRg3ybsyOzYUyNuwccfKMk0+88ZjT9EsdUuLB/KuFmd0R8tGsaO4wMDcW2AAcfe60l74x/s2S8guILZri3tDcvEk5OzlAEJ28539QD0xgcZAMrRLS5spLYQ27OHihDT/YnglOJogfPByJJMbjvBGMMfQ1csJ/ElyJhPdXMTzOnCwcwAzKDtDQgcIWBJZ+FBB7mzqnjUaSlpLc6fIIZpzHI7CRPKRY2kaTDxjICoTx/wDWotfGX25FaCyDpJPdxBld3BEEojDDZGx+bIPbHqaAM22uvFMelsJrm9klmijJkmgSNoCZirEYjxny/mOVbGMgBeKZY3niy4vka5mnNvCLXCRWeFuN91Ijli8YbKxCNjt2gH5hhTg9x9qIsPtTptIj8wrkjHGccgH8xXMXnj+0h8OTatb2b3PlWn2iSHLJyCg2BiuCfn6j29eACx4Zv9VuNRvodRM8qpho5DBtjGS3yrlVYYAGVYEj+8wPGLq0viSzg0G6t4hdfZ4pZEtokkDyMLSTasnODlsDGOuO9dJH4jD3S2jWrfa/t8lo0Yf7qqu/zCcdPLKNj1cD3M/h3Xk8Q2VzcLaTWxguZLYxzFd25Dg5wSBz2yelAHFJ4s1o6QrCdyZLvy4bhFRvMOz/AFe7ZtJ34ACqzH7uAQTVTxFrN+3hXU9QTVp7MyW8jxeU52yM1nAyhT1HJZhjphq7HWPFS6Sl/LJFapBassQe6vVt/OmKb/LTcME7SCMkZJ7YJrQk1eU6zJpcFi7SLam4WWRtkbncBsBAJyM8nH584AMDUtbvtLJt7rVobdEkdPtssA2u4iiZI8DuzSOcD5iEwDnk5GoeO7u1vNaiW+tRLbWk7RRTosZWZNuBsyXwRvb5sEryBgZPXab4iW806/1K5jtoLGzMii4inaVXEf8ArGHyLwpBXpyVb2zOfEWnfOFNy0kbMhjSzmeRSFVj8oTP3WXB75AHJoAw4te1GPxlHowu7efaVWaF1UP5fk7jMAHLcyEDlQuOAciqU+q2i+KNZiXWJDrSX8Mdjp41BwHTyYGI8ndtKkmTLbeOeeK686taR2l9fSkJb2YLPLnIKCNX3fkaxb/xpHpUlu+r6bNYWkhWN7iZlHluYmkIx/EFVcMwyATxkAkAHNL49axFtBPe29qTdz+YblwVaM3rxcNLID8qqWIG4Ljoq4BuQeMtTuLlrW3v9KluD5QkhWFi9m73KRGOQeYCWAY5HB3A9qv3Xi7TP7E1S9v9MYyafaLdG2MfmFopULoc7cDO1lPYFDk4wTfsrHTNI8RrDDBevdagryl55pJUjClTtQuSFGWB2r6DsBgAwP8AhPNTjguQ1tbtNaeYAmCDfMl21vsj5+VvkUkfNgyp/wACZc+MdUnivEjurO0a3vrZWcR+Yohe78k/MJPTg7gjAq+FGdw27bXBc6lFGPDUwtkuXX7dmIrGzH5XAzvG/wCU9ON6574hsddgnj1b7b4ZfT5Ypo4pUkML/aZnIKJlGILZdM56b6TAfB4inOpWdqdQ0yEmCAtaT7jcTl0ZiyfNwOOPlbOxs4xmtDwzrsl/aMuovCl55vlrGqhd37tJMKN7hvlbdlWPBHvUN5rukWmn3mrTWDf8S2UW4M0ccD5YKflaUqFXEnUlRjNW9GurGZxbJpv9nzJGtwkTiLO18jcvlsw7EHB9PWi4GNqeu6xD43tYLSBn0qB0t7tgpKl5RkEt0BT9zweolb0BpvgnV77UdXvYrq6eaOLS9NlVGOcPIkhdvqxA/KuzNrE24lFO4gsMDBIxyfXoPyFJDZ28JZo4UjZlCkooUlR0HHYdvSgDzzRb7VU0azvJJ9Ud73SPtLPcTo6tITF80YGSo/eHHsenFWW8V6pdqyW9zpayySkQRI7M8YF2kIEvJJDfNnAGCGA+7k9ybG1MQi8iPywnlhdowF44HoOB+QrM0/wvYabfXF3G0kskzM/7/a20s4c4OMn5gMbicYAGAKQGDP4h1qGRmVbZzFb3oMQUgTSxzRohG45H3/u574z0p1/4k1CbwJqWpW0qQ39vI0QMSEFWDhcFZVAVsHkHK56Ejmurk0qwuAwms4JM7s741b72N3Ud8DNCaZYx2rWqWkK27ElohGoQknJyMY60MDjF8TatZzz2rwXTzveR2sMd8sbSR5heQswtwQyEJwBk5JzgYqS78cvYtBdXNqn2F7Xzi0Zd2Z/JMxRCFK7to4VihIOc9Aewl06znZmmtoZC5UsWQHJHQ/Udj2pg0jTlnSZbG282MBUk8pdygAqADjjgkfQ0roDlbHxZql5PbWSWlp9smuAhLu8aqhiMmcFd2flx0AIIINI/jS6lW2S1trZnndYRJ5kkgWYRmSVCiKWO0bR9S2cbeetg0uytirQWkERVt42RgYbGM/XHH0pkmjadLF5T2Nq0fmGXaYFI3nq2MdTk89eadwOci8TX17qujGCO2j0+6uFikIlLSEtatOFxtxjG3oc9+hxXYAg9Ko/2Npy3aXQsbYXEf3JfJXevG3g4yODj6cVdjjSKNY41CoowFAwAPSpuA8dKWm5pRTTASlpDSjpSVrgJRWNrGvSaVPbwQ6TqGoyTK7gWaxnYFKjJ3uv94dM1Y0/WbXUbC3vIyYlncxiOYbXV1JDIR/eBVgQPQ9aNRmjRUPnDeqllBYZAJ6in+YC23IDAZweuKWtgH0VQv9YsNMktoru7hhmupBFbxO3zysSBhV6t1GcdOpwKuhiRnilbQY40lU73U7exltIp2ZZLuXyYVEbPubBP8IOBgE5OAKiv9atNNmhhufPMswZo44LaSZiFxk4RWIHzD86TTT0A0eKKjhmWeJJFDBWAIDKVPIzyDyPxqSk2Avak6daM80HmnsAo606mA5p9aRYmFFFFWIKKKKAMjw6P+JYla9ZHhw50pK16HuN7hRRRQIKKKKACiiigAooooAKKKKACiiigAooooAKKKKACiiigAooooAKKKKACiiigAooooAKayh1KkAgjBBp1FAGbHoWmQrKkenWarKhR1FumGU9QeORx0py6RYJB5C2FqIMMPKEKhcMQW4xjkgE/StCigCgdJsRJNMtja+dMCJH8lcyA4yCcZIOB19KhTw7pEdpLarplr9nlILxmNSHwQRkY5wQMentWrRQBgv4T0x2u1eANb3EEdv8AZwAqIqM7ArgAhtzsc5znpUsXhfR4ru1uY9OgSa1TZE6jBA5IBx97BJIznBYkckk7NFAGNB4X0e31CC9isUSeBCkZDHCj/dzjIzgHGQMgcVs4oooAq3thb38HlXEQdNyOAezKwZTx6EA/hUR0q2aIxMjFDOLggux+cMHB6/3gDjpx0q/RQBl6rosGrhVuN+wxyQyqrFfMikXDISMEDhTkcgqKoyeC9Hl09LCRb54ElMqltRuC4JXYRvL7tpXgpnb14roqKAMGbwfo1zdvPPZmQPE0RiMr+UqlPLJWPO1W2fJuAB28ZpdP8KaZpyyiOKaYzB1ma6uJJ2kVgoKsXYkjCKAOw+prdooA51PBumpBDEpu0aGTzIpVu5PMT935eA27ONvGOn480s/g7S57SO2Vbq3SOZZ1a3uXjZXWIRA7gc8IAPwFdDRQBinw7a/aobgy3bNDsIV7l2R2RSqs65wzYPJPUgE5IBC2Hh+zstKsrFIy0VpIJlGcbpMlix9fmJbHrWzRQBRu9Mt764sprhCzWU/2iEhsYfYyZ9/lduPemT6PbXLq0qMStwlyCHI+dQAD+QHFaNFAGEvhew8mW3lRp7V1mVbefDIglJLgcZwckYzwDgYHFMn8J2l2Qbq4u5yLdrZPMkB2IWRjwBgnKKckE8V0FFAGPJoEVxc2dxeXE91JZytLCZQgALRtGchVGQVc9aisfC1npkUcdhLPbCIzbShU4ErBmGGB4yox6YrdooAxpLDV3m2HULRrNjhkazbzCnQjeJAuffbj2pmoeF7DU9F/sq480232b7LhXw2z5T19fkWtyigDJi8P2cXiGTW1803ckPksC+UAyMkL2Y7UBPooFRWmiS6TBcR6XcpGbm7lu5TcRGX5pG3MFwy45+tbdFAHNX3hQapb30N1f3CLfIUukt1RY5MpsyA6sVO0AZB7DvWr/Zif2mt9uk8xYDAFyNu0kHPrnI/+tWhRQBiXWhK+gSaXbuyR/ZWt1XcEDZUgZIGVI65XH9KraXoN4i3U2pXDvcztIMpKr7VZI14IjQZzGDwoHJ69a6SigDHudBiuNF1HTPNkEd9CYnbjIBjEeR+C5+tZzeEzf3c95qN08pvLYW9zbEK8SoUw6RlhuVWJbJGCeM9BjqaKAORbwJbyaRq9jLezvJqdqlnJcEKGWJFKooAGONzc45zW1f6W9zcR3cM7w3EMEsUZCqwBcD5sHqRtBweDWpRQBgReHJLeWFIdQdbJPJZ4DGpZ2jAAO/qM7UJGP4T6mpLfw9HBbWkBmdxDePeOSB++kYuxz6AO+4Y/uituikBhXehTOt29rdxxTT3K3P76ASx5EaptZSQSPlzkFTnvjIMGg+G/7Hu0w7NBb23kRFmyXLuZJGI7DJAC9BgjpiukxmjFC0AKKKKYBRRRSABRRRSAbRRRUDFBpKKKGxAaKKKOowNL2pDRmmtwCiilAoSEc7rGhSazrVo7XF/aQ28Ev721ufK3MzIQp2nJ+6TyMfnXI+KfCF3GsVjpGjzXNounTW6SK8LyNLIxZhI07fKCcHeqsxJPTivT6TFDlYDxvxAhi0S+0+50dLjUJkskSfzLd5IG2xjyWBfzM7g5AUEHzPTJrZ0vw5rEPiaI3sN5NNHqM1zJegQLF5bBiuH2mUnDKmztjqAFz6E+nWcl0l09tC1wnCymMF1HoDjIqwFApt3QzN1q0NzaQeXCJJUurdxwMqomQsR+AJ/CqHjOyuL7Roo4LNr2NLqGW5tUIBmiVwWUZIB7HBPOCO9dEVzxQRx3qE2gPPYtDmudZ0i7TRGtrFdXkuVhkjQGGL7LtDFckLmVA2B3IOAa0PGWmpe3Fk0+m6zdxxxyhDpV0YmDkoQGwy9dowSSARzjv2QUDHtQVBo5ru4zN0KK/i0OwTVGDX626C4IbOZNozyOvPetKjvikIqdAF4pMn0o7mlob7AA4OKd2pvQ/WnCtIiYtFJnnFLWggooooAx/Dg/4lMdbArI8Of8giP8a1xQwYUUUUAFFFFABRRRQAUUUUAFFFFABRRRQAUUUUAFFFFABRRRQAUUUUAFFFFABRRRQAUUUUAFFFFABRRRQAUUUUAFFFFABRRRQAUUUUAFFFFABRRRQAUUUUAFFFFABRRRQAUUUUAFFFFABRRRQAUUUUAFFFFABRRRQAUUUUAFFFFABRRRQAUUUUmAUUUUIAo70UUMAPSkFLRSASkpaQ0nsMKKXFJUMAooooe4wo7UUUIApR0pKXpVLQTEoooo0BBRRRS2GFFFFLoAUCkpalAJRRQBzQAUtJRnmjYAzzilpO9OArSDuSwA5paTPNLWgBRRRQBkeHB/xJ4vxrXFZHhz/kDxfjWuKGDCiiigAooooAKKKKACiiigAooooAKKKKACiiigAooooAKKKKACiiigAooooAKKKKACiiigAooooAKKKKACiiigAooooAKKKKACiiigAooooAKKKKACiiigAooooAKKKKACiiigAooooAKKKKACiiigAooooAKKKKACiiigAooooAKKKKACiiigAooooAKKKKAA0lLSYqWAmKKWjFSwEFHelAoPWhrQBMUYp1JTaQCUopMU6kkA2inYoxRYY2loxS4p2ENpD6UpoAqWlcdwoxRRRYAoooqAEpM80tJjLVAxDkH2pR0o70op21AAeaWiitIiHUUUVsIKKKKAMnw4P+JLB9DWsKyvDv8AyBLf6GtUUMGFFFFABRRRQAUUUUAFFFFABRRRQAUUUUAFFFFACDPcYpaKKACiiigAooooAKKKKACiiigAooooAKKKKACiiigAooooAKKKKACiiigAooooAKKKKACiiigAooooAKKKKACiiigAooooAKKKKACiiigAooooAKKKKACiiigAooooAKKKKACiiigAooooAKKKKACiiigAoooosAlJilpRUAApKWimAUnFB4pKGAvFLSYpaACikpRQAUUUUANop1IetJoBKKXFFTYY2looqRiUUZ5xSd8VHUB1JR3o71bAKUdaaPvGnAc1URMdRRRWogooooAyvDv/ACA7f6GtUVleHR/xI7b/AHa1aGDCiiigAooooAKKKKACiiigAooooAKKKKACiiigAooooAKKKKACiiigAooooAKKKKACiiigAooooAKKKKACiiigAooooAKKKKACiiigAooooAKKKKACkGe9LRQAUUUUAFFFFABRRRQAUUUUAFFFFABRRRQAUUUUAFFFFABRRRQAUUUUAFFFFABRRRSAKKKKYBRRRSYBRQaQUgDHNLRSE0ALSUdqQUALRmjFGKQBmlpKXtTQDe9OoxR0oWgCGjBozRSAADQaM0UXuAneloIpKAA0ClPSkqJXuNCUdTS0g9am1hi0nejNKKb1AKUUlKBWidtBMWiiirEFFFFAGZoAxotrj+7WnWboP/IDsz6xg1pUPcAooooAKKKKACiiigAooooAKKKKACiiigAooooAKKKKACiiigAooooAKKKKACiiigAooooAKKKKACiiigAooooAKKKKACiiigAooooAKKKKACiiigAooooAKKKKACiiigAooooATIziloxRQAUUUUAFFFFABRRRQAUUUUAFFFFABRRRQAUUUUAFFFFIAooopgFIetLRSYCDtS0UUgCkpaKbQCdqSnU0ipdwFyKOtJSimAhpRQRRQtwDvQaU0mKOoCCloAxQRSsACg0UhoABQaB1pTR0ATNFFFZ31GNoFLihRU7sYUd6QZzg0uKp9wFowfWilFXDUTFooorQQUUUUAZfh1t3h7Tz/wBMFH6VqVwnhvxppyaPbW7LM7RLsZ4wrLwT3B9q3F8YaYc589frET/Kk2kOzN+iuePjLSwMgXB+kRqNvG+mqcCC8bjORGP8aOZBZnS0VzB8c6WOsV1/37H+NJ/wnemdoLw/SNf/AIqi6CzOoorlv+E803IH2W8/74T/AOKpP+E7sd+37Bf4xndtjx/6Hmi6CzOqorl/+E60/P8Ax6Xv12p/8VSf8J1YYz9jvfptT/4qi6CzOporlv8AhO7DnFlff98x/wDxdH/Cd2BGfsN9/wB8p/8AF0XQWZ1NFcsfHVlx/wAS+/5/2Y//AIugeObIj/jwvvyj/wDi6OZBZnU0Vy6+OLQ/8w3UB9RF/wDF04eNLUgf8S+9yfUxD/2pRzILM6aiubHjG3b7un3f4vCP/alPHiuJullN7/vYf/i6LoLM6GiuePipO1jKef8AntD/APF0v/CUKfu2Ex/7axf/ABdF0FmdBRWB/wAJNx/yD5vwliP/ALNTW8Tvzs0udvrLGP5MaLoLM6GiudXxNOxx/ZUn4TLmph4iY4xptwf+Bx//ABVFwsblFYi6/K3/ADDZh/20T/Gj+3Zz002Q/SVP8aLhY26Kxf7cnx/yDZf+/qf40DW7ntpcp/7bJ/jRcLG1RWJ/bd2eBpTn/tun+NKNYvun9kSE/wDXeP8AxouFjaorGGr3x/5hLDn/AJ+Y/wDGnf2nqB6aV+dylFwsa9FZK3+pFv8AkEnb6/aEp/27Uf8AoEt+M6UwsadFZv2zUv8AoF49vPWgXupd9KP/AH/WgRpUVmG+1Af8wvH1uFFIb7UMf8gz87haVwsalFZJ1DUgf+QYn0+0rn+VIdR1LtpaDPTN0v8AhRcdjXorJ/tDUcY/s+HP/X0P/iaX7dqn/QPtcf8AX3/9hTCxq0Vm/a9TPSwtj/29n/4ik+1ar/0D7YfW6P8A8RRcVjTorL+2arzjTrYnti7/APsKT7brH/QKg/C7/wDsKLjsatFZP23WP+gTCP8At7H/AMTQb3WAONIiP0ux/wDE0XCxrUVkfbtaI/5A0I/7fB/8TQL3Wuh0mAcf8/n/ANhSuKxr0Vk/a9Zxzptt/wCBZH/slH2vWCf+QZb/APgX/wDYU7jsa1FZBvdZ7aTD/wCBY/8Aiab9u1v/AKA8X/gUP8KVwsbNFY327W+2kQ/+BQ/wpRea2eumW4/7eP8A61F0FjYorIF1rfH/ABL7f/v/AP8A1qDc62f+YfbD/t4P/wATRcLGvRWP9o13/nxtf+/5/wAKUXOt/wDQPtf/AAIP+FFwsa9FZH2jXP8Anwtf+/5/wo+0a5/z4Wv/AH+P+FFxGvRWR9o1z/nxtf8Av8f8KQ3Guj/lxtT/ANtj/hRcDYorENzr+eNOtcf9d/8A61NN14hBz/Z1sfbz6LjsbtFYYu/EB4OnWgP/AF3P+FP+067jmzswf+ux/wAKLhY2aKxftOvf9A61/wC/5/wo+06/n/kHWmP+u5/wouFjaorDNz4ix/yDrPP/AF3P+FAuvEX/AEDLQ/8Abwf8KLhY3KKxBdeIe+m2n/gQf8KQ3XiEH/kG2f8A4EH/AOJpNhY3KKw/tXiD/oHWf/gQf/iaBceISf8AjxsgP+uzH+lK4WNzIpO9Ywn1/P8Ax52Pt++b/Cjzdf4Jt7Ae3mOf6UXCxtUhrH87XO8Nj+DSf/E0faNa5/c2X5yf/E0OWgWNiisfz9bI+5Yj8JP8KPN1w9Fsf++ZP8KVwsbA60uaxhJrhP8Ay4f98SU4PrQ6myPuIpP5Zp3Cxr0hrIL6z2ez/GCT/Gk8zWs/fssf9cZP8aOYLGuOtOzWKZNc7NYn/thL/jTDL4g7HTz/ANsZf8aVwsbmaOtYXm+Ij2078Y5aTzfEnQLpv/fElLm8h8pu4orC8zxN2TTPyko3+JDyf7NHsUko5uyDlN2isQHxLj/WaXn/AK5S/wCNBPiMdZNM/wC/Mv8AjQBtdqBWE3/CS4z5ulgY7wS//FU1m8SqoPm6Z9BbzH/2ap6hY3+9LXN+f4k/566dn1+xT/8AxVH2nxEq48/Tt3/XjP8A/FVTHY6QdadXM/a/EGeLjTvf/Q5//iqPtPiPdj7RpmT2NnOD/wChVexLR0pYA4zzS1nWCagwD380DN2EETIP/HiSa0aaEFFFJmmB4Z4H/wCQY/8AvH+ZrppOgoorCRrHcib+tMNFFSURHr+NB6iiigaFoX7p+tFFAMkHQU7vRRQIctP7UUUDFXrUyUUUgJkqdeh+goopgWV6VZTqtFFNEMuxdRVhetFFMksL1FS0UVS3Ex3an9qKKtCF70d6KKYBRRRQAdqQd6KKAFooopANbqKcOlFFNAL2pveiimIO9FFFSAClPQ0UUDI27VEOv40UUMCPvSN1ooqWMV/9T+FRRfeFFFIENk+9TD9yiigGPi+4al/hFFFAIilp8H3B9aKKBky96Q0UUhMB2pw70UUEiNUB60UUDQg60NRRTW4yI0DpRRTEVm6ig9BRRQgG9xR2P1oopslDG6UR/eP0NFFMotQf8fkf/XOP+Yq9H92L/dT+lFFAixD0P1/oKlooqkIXtSDvRRQAtFFFACHpQKKKACloooGFB7UUUAIaKKKBC9qKKKACjvRRQAneloooGIKXtRRQAHpSUUUCD/CloooAKB1oooAT1rhfHn/H5Zf9c3/mtFFDA5AdaXvRRSQxsv8AqmrEb7x+tFF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7" name="6 CuadroTexto"/>
          <p:cNvSpPr txBox="1"/>
          <p:nvPr/>
        </p:nvSpPr>
        <p:spPr>
          <a:xfrm>
            <a:off x="5004048" y="260648"/>
            <a:ext cx="34295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600" dirty="0" smtClean="0"/>
              <a:t>HC: 111585</a:t>
            </a:r>
          </a:p>
          <a:p>
            <a:r>
              <a:rPr lang="es-AR" sz="1600" dirty="0" smtClean="0"/>
              <a:t>ARV: F</a:t>
            </a:r>
            <a:r>
              <a:rPr lang="es-AR" sz="1600" b="1" dirty="0" smtClean="0"/>
              <a:t>TC/TDF, EFV</a:t>
            </a:r>
          </a:p>
          <a:p>
            <a:r>
              <a:rPr lang="es-AR" sz="1600" dirty="0" smtClean="0"/>
              <a:t>NAIVE A IP</a:t>
            </a:r>
          </a:p>
          <a:p>
            <a:r>
              <a:rPr lang="es-AR" sz="1600" dirty="0" smtClean="0"/>
              <a:t>MAR: 67G,70E, 184V</a:t>
            </a:r>
            <a:r>
              <a:rPr lang="es-AR" sz="1600" dirty="0" smtClean="0">
                <a:solidFill>
                  <a:srgbClr val="FF0000"/>
                </a:solidFill>
              </a:rPr>
              <a:t>, </a:t>
            </a:r>
            <a:r>
              <a:rPr lang="es-AR" sz="1600" b="1" dirty="0" smtClean="0">
                <a:solidFill>
                  <a:srgbClr val="FF0000"/>
                </a:solidFill>
              </a:rPr>
              <a:t>106M, 179D </a:t>
            </a:r>
          </a:p>
          <a:p>
            <a:endParaRPr lang="es-AR" sz="1600" dirty="0"/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4932040" y="1436060"/>
          <a:ext cx="4032448" cy="2280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1008112"/>
                <a:gridCol w="1008112"/>
                <a:gridCol w="1008112"/>
              </a:tblGrid>
              <a:tr h="380162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HIV/DB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ANRS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REGA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TDF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LLR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AZT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XTC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ETR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err="1" smtClean="0"/>
                        <a:t>pot</a:t>
                      </a:r>
                      <a:r>
                        <a:rPr lang="es-AR" dirty="0" err="1" smtClean="0"/>
                        <a:t>LLR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DRV/r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20515" name="Picture 3" descr="C:\Users\Norma\Desktop\2019 Janssen TUCU abril 12\Umeres I0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51639" cy="6858000"/>
          </a:xfrm>
          <a:prstGeom prst="rect">
            <a:avLst/>
          </a:prstGeom>
          <a:noFill/>
        </p:spPr>
      </p:pic>
      <p:sp>
        <p:nvSpPr>
          <p:cNvPr id="12" name="11 Rectángulo redondeado"/>
          <p:cNvSpPr/>
          <p:nvPr/>
        </p:nvSpPr>
        <p:spPr>
          <a:xfrm>
            <a:off x="4644008" y="2852936"/>
            <a:ext cx="4499992" cy="576064"/>
          </a:xfrm>
          <a:prstGeom prst="roundRect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AutoShape 2" descr="data:image/jpeg;base64,/9j/4AAQSkZJRgABAQEAZABkAAD/2wBDAAgGBgcGBQgHBwcJCQgKDBQNDAsLDBkSEw8UHRofHh0aHBwgJC4nICIsIxwcKDcpLDAxNDQ0Hyc5PTgyPC4zNDL/2wBDAQkJCQwLDBgNDRgyIRwhMjIyMjIyMjIyMjIyMjIyMjIyMjIyMjIyMjIyMjIyMjIyMjIyMjIyMjIyMjIyMjIyMjL/wAARCARxAz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nNE8Frqy+Ywc5z0rpI/hRHIBhX/X/ABrpPASKLUcD/JNelWyLt6Co17ladjxkfCKM87X/AFpw+EMf91vyr24KMdBRgelGvcenY8TX4QxejflTh8IIv7rf9817XRRbzDTseLj4Qw5+435U4fCGHP3G/KvZh1pcCi3cL9jxv/hUFt/zzP5VIvwhth/yyP5V7CKcBmiyFzHkA+EVp3gz+FTL8JbEDm3B/CvWdopGGKfKHMeaaV8LNOg1KGaWBTHGwYj1xXpijaoAGAO1IoGKdTQm7hRRRTEFFFFABRRRQAUUUUAFFFFABRRRQAUUUUAFFFFABRRRQAUUUUAFFFFABRRRQAUUUUAFFFFABRRRQAUUUhzjjGfegBaKKKACiiigAooooAKKKKACiiigAooooAKKKKACiiigAooooAKKKKACiiigAooooAKKKKACiiigAooooAKKKKACiiigAooooAKKKKACiiigAooooAKKKKACiiigAooooATNFGOaQ1IC5ozSUUrsBc0hooo1AKUUYpapAFFFFMDyjwGuLUH3/qa9Itvu15t4E/49B/nua9ItjxUlFsdKKB0ooAKKKKAFHWlpB1paAFpR0pKM07EjqaOTSk0AUwFooooAKKKKACiiigAooooAKKKKACiiigAooooAKKKKACiiigAooooAKKKKACiiigAooooAKKKKACiiigAooooAKKKKACiiigAooooAKKKKACiiigAooooAKKKKACiiigAooooAKKKKACiiigAooooAKKKKACiiigAooooAKKKKACiiigAooooAKKKKACiiigAooooAKKKKACiiikAUUUh7UALRRRRcBDSU49KbUtDClFJQMilcBcUUZzRTELnnFFJjnNLVgFFFFAHk/gT/AI9fx/qa9HtuleceBP8Aj0GK9HtulSUWx2paRaWgAopM0ooAUdaWkHWl70wClopCe3rTJADc3sKfSAYFLQAUUUUAFFFFABRRRQAUUUUAFFFFABRRRQAUUUUAFFFFABRRRQAUUUUAFFFFABRRRQAUUUUAFFFFABRRRQAUUUUAFFFFABRRRQAUUUUAFFFFABRRRQAUUUUAFFFFABRRRQAUUUUAFFFFABRRRQAUUUUAFFFFABRRRSAKKKKYBRRRQAUUUUAFFFFABRRRQAUUUUgCkNLRTAKKKKEAUGiipAKKKKACjNFNNDAXNJRRUvYYUUUUooAoooqhDh0oooqwCiiigDyjwKwNtxnGe/1Nei233a848B/8eo+v9TXo9twKkotr0p1IvSloAKKTNA6UAOHWlptLupoB2cUi8nNMJycVKuAMUyRaKTPuKUHIoAKKKTI9aAFopM+4paACijNGaACikzS5oAKKiS4ied4VkQyJgsgYEjPTI7VLQAUUZFFABRRSE0ALRRmkJoAWiiigAooooAKKKKACiiigAooooAKKKKACiiigAooooAKKKKACiiigAooooAKKKKACiiigAooooAKKKKACiiigAooooAKKKKACiiigAooooAKKKKACiiigAoo5ooAKKKKACiiigAooooAKKKKLAFFFFABRRRQAUUUUAFFFFKwBRRRRYApMUtFIBMUEZpaQmgBMUUE0UlYAopcUUWsAuaKb/EKdVIAooopgeSeA/wDj2/H+pr0i26CvNvAI/wBG/E/zNelWwwBUlFsdKKQHiloAKKKKAHZpjHApRWdreqRaNpNxfzfMsS8IDguTwFHuSQKaEZfjL7VD4V1jUIJ3jFtp11IgjJDGTy2CnIPQc/UkHI215W1kz/D6XX38Q38GombyooPtWxJDvGAq/e3YyeD29Bx6h4klkn+EeqzTEGWbRZWYgcFmhP8AU15Rb+D4bn4cHxLa5GoWk5eXjcrxKRkbegxnd0OcHNMRs+Jdb1W4+Evhi+muZUupdRMTyqxVpEVJwCx4zkKpPqea7zUZ5YvhDJOJHEo0YNvDfNnyuufWuG8X38/in4S6RqUMSl7C9Q3wjXCx7Y5I2bA6Ll1PHQH2q9f+P9Al+Fx05LljevYLZ+QYmyHChGycYAHJznntk8UwItK8XXHh74SpfGYy6hdXklvamUF/myevPOFRj+A9aseHvh5c6zpEOq65r+qG7vR56rbXGNqMNwDb1JzycgYA6DgZrHuPDGoXnwV06aGIieC5e+MITJeFi4GB64ZX9wKnXxN4O8UeDrG31y7ntLrTYFQIgc7yFADKVU7gducdetIDq9V0u68LfCzUrU6pc3dzEjOLl3YNy4IAySRgYHX1NcD4XttN1TRIL3VviL/Z148kga0kvkRkCuyrkM2eQAfxrT8PH/ixOr89ZHA74OUH8xXO+F7f4aS6BCfElxcjVC8nnLH9qCbd7bB8g2/c29KAOm+Ld3f2mpaBZafeXW6SBo8QSsGlJKqMYPU9j61d1DxlJrvwbuNSjlkhvI3hgmkVgD5gdNzDB6Ec/ifSoPiBJFN488ECJi0RmgdDyCVaePHXnpXNeO9DuPCWq6tBaxsNK1lFaMhidjpIrkcehzgEdHwDkUAb/wAQtTvrH4d+EpILueO4kjjMjpIQWxBk5IOTzzU3hnSdJOp6ZMPiTHeXQdJPsKXiFpG4OzbvJPcYxVH4lAr8PPB6YJPkoAP+2Iqz4Wh+F8er6ZJY3N02rh4xGrC62+ceO42HknrxQB6Fpfh65stV+2zXO4gFSIycOBkAkHnJBy3JyQDwBg8Z8bNRu7G20dbS7ktnkMxJWXYDjZ1OR0znk8c16uOleRfG5RLJoEOAGkM6hmGQMmIdO/X1H1FAF/4i+NdGm8Iyw6N4hsJ7ySWMKtneo0gGckgK2eg/Wsrx/qF3Z/CTwxPFd3Eczi3MkiSsHYfZnJy2cnnB/Cq3xE8CeHfDXhyO7022uEuZLlIVZ7hmCggk8E+imk+JUgh+DvhdWPISE4zyQLV84z9aYFnxVf33hvxF4Y12W7uH0+a2iE0CStu3KAJDt6NlXBAxyVPqK3vidrt3HpmnaTpLM15qco2eU+GKKV4DdiWKDJ4xnip/Gehrq3wyjZYGnubO2iuIQnLAqo3YH8WVLDHf64rifAv2rxd41sLy6JNto1lEhLHduKAheexLFnz/ALOOeyA9n022ex0q0tHkaaSCFI2cnJchQM8+uK4L4jSeLZftsOmEW2iwWDXU11G+1iU3F03A7gSAMAY75bBIFvxT4H1/Xdca903xZd6XAUVfs8TTBQQOT8kyjn/drQ1XTrjSfhTqtndXsl7cwaRcK9zJndIfLbk5JP6mgCv8Krme78H+bcTyTP8AaXG6Rix6DjJruK4L4RLjwUfe7l/pXe0PcAooooAKKKKACiiigAooooAKKKKACiiigAooooAKKKKACiiigAooooAKKKKACkxzmlooAKKKKACiiigAooooAKKKKACiiigAooooAKKKKACiiigAooooAKKKKACiiigAooooAKKKKACiiigAooooAKKKKACiiigAooooAKKKKQBRRRQAUUUmcUgE706m06iICGjFBpRyKLAJS0UU0AUUUUwPI/AGfs/4n+Zr0q36V5r4AObb8T/M16VbDgVJRaUcUtA6UuKAEpRRilpgISMVBcadaajB5V9aQXUOQ3lzxh1yO+DmpwNxwPxqYcCmSV5rK3nsXspLeKS2dPLaFkBQpjBUjpjHGKhttI0+zsGsbawtYbR926COJVjbd97KgY55zxV6igChZaNp+m2rWun2FraW7klooIVRWJ4JIAAJwBVKPwf4cgnE8WgaWsoOQwtEBBznI465FblFACY4xWHP4M8NXVy9xPoGmyTOxZ3a2QlieSTxya3aKAKJ0jT/AOzv7O+w2xsdu37N5S+XjOcbemM1nDwR4VBz/wAIzo2Qcg/YYs/+g1v0UAZtxoelXM1tcXWm2U0trjyJJIFJiwQRtJHy4IB49Kox3HhfxhCUV9L1mG3cZUhJ1RuQD3wTg/lWhrtk+o6Df2UaqzzwPGFY4DZGME+h6Vz99L4kntNb/shGgcadE2niZE+S5/eeYnPBHEXXIyx5x0ANy80bSL+CGC/02zuoYTiKOa3V1j442qRxwAOKqx+E/C9rKlxDoOkwyxMHSVLONSh7EEDisTSNA1Gx8M/2ebic7r6OT90ZYikRKGRQzyu/98klu5wOlPuNGvW0Sx0t472TThfSx3KJdOJja5k8v94G3kA+XnB3EYHIyCAdoGHHNUdQ0rTNUeKS/sLS6aDJia4gV/LJIyRkcdB09K5610a6lm8N3OqLLNcWcUwMiSMDGzhdoYKRuO0YJOeefeorea/Q6/D5sgttOjmSKczBjI0i+bgnOQYwUUZ9e/WgDotWstJvLIjV7W2ubaJvM23MQkVSMjOCD6nn3pLvRdGvrSG0vdOsri2hA8qGaBWWPAwNoIwOK43Q7LXBod99ma++zz21nLaia5ZpvNI3TnczFgDwPvY4OOOTsapo15c+IG1BTen7PLZ/Zgl0yR48wiYmMEKfkPO4E46Y4wAdWgjVREgChQAFAxgfSsWSTwz4PhDSPpWjR3DYBOy3WRh+WSKwdRM8HjrSdk155txqJRwJz5f2dbV22FAQPvnOcemTyuet1CF5YEEaF2E0TYBxwJFJ/TNAE9re2t9ax3NpPHPBIodJIm3KwPOQR1ouoYLy3lt7iNZIJUMckbjhlIwQQexBrk9a07WL7xnp88DyRWNoI5BJ8zK7FyJECoy7W2fxSB1w3yhSDuvR6W7eJdUaUTPa3tuFMizyoIcKq7AN23J5bcgUjkHPWgDa07T7HTbcW+n2kFrBksI4Iwi5PfAGKuVjeF7BdL8N6fYhJUaGEJIsjsxD4y3LckZJrZoAKKKKACiiigAooooAKKKKACiiigAooooAKKKKACiiigAooooAKKKKACiiigAooooAKKKKAEyM4paZ5S+YH53AEDn1xn+Qp9ABRRRQAUUUUAFFFFABRRRQAUUUUAFFFFABRRRQAUUU1EVAQoxk5PNADqKKKACiiigAooooAKKKKACiiigAooooAKKKKACiiigAooooAKKKKTAKQilopANFOpvU0tCQAaB0opaFuAUUUVQBRRRQB5J8P8fZ/wAT/M16VbdBXmvgAZt/xP8AM16Xaj5RUlFkUpBpKdQAUh6UtNGWYCqEx6Lhc9zXB6zq3ibWfFtzoHh67g02KxjV7q+liEvLAEKAQR0PQ4zg8jGD35OFzXmDXD+BfH2rXtxp15Jo+rNE7XUSGURMDklvQAu5x1xjANAja8P3ni/T/EDaRr0bajaNHvj1SGFUUNz8rYx6enUjk9tK28aaRdaFf6zHJMbOxlMU5MJDBgFOAOp+8ORXnXhSKX/hYemS6fY6xb6OwmWJr3efM2owLEnsSVxn1HfOM+21CXS/BviTw3caXqJ1Oe785US1Yr5ZVAWJAOAoj699y4zk4APQtR8UNPqHhebT9TNvY6k7ExtbFmnXKADO0lOp646jnineIviFo2kXNxpi3Mj36xPuaKIulu+Pl3nGBliq9+WAOM1yYt7gQ/DRTazYiRmk/dH5DmE/N6d+voar2d1FoH/CX6NqWjTNqWozytbbYi5ulfIUDCnCjJfP+23GRggHXaB42htvh9ba54lv1R3eZTI0YUybXYABV9hj8K0fD/jjSPFmmXM2kXDi5hjLSQSpiSM9sjkH8CRXmZsNQj8AeEr4W+oG3sri6e5jtoA0qBpyVcI4KnAU43Aj5ueK3dJjg1PxFqusadc6/fCLTpEN9cpFHBOxXAj2LEhJB5yMcpz2yAdd8P8AWL7X/B1nqN9N5tzI0qu+1VB2uyjgcdhUg1af/hYLaV/aUfkix877H5DbgdwG8vt247YznnpXnvgv4i2nhrwtaaTc6Frss8LSl3gtkKfNIzDG5wehHaum02X7f8WVv1gnjjn0EOBIuCNzxkA9s9eMnpQBdn+K/g+C4ghOqMXlJGBbyfKOeSNuQOD+XpWnr/jXQPDmnQ32pX6JDcJviCAs0i4ByAB05HPTketeb2lmYvgvrZW2JuJL0MymIk58yMA4xngD9KZqlrcaV4k8Pazetd6fp50qC3/tGKFH+zvsb5Sro4XBPXAOHOD94UAenWPjbw3qWjz6pbarA1pb7fPZgVMe44G5SMjJ4HHPbNUtD+JHhPxBfixsNVRrl2KpHJG8Zfr03AA9Dx14PHFedRWNrqWi+IdQi0nXL+1mkj/fERQG42s2JY0ji7HnDKQcnIznB4Xubp/Eei2+nap/wkFtFIUkN1phEtiin7hlIJ3DcSDux8mMDIBAOn1DWPE9r41v9Jj1u38i3sG1Uf6CvMXmECH73XA+/wD+O1zNp4+8QyactqkUEbROk8rpbqqSQTPCqBVwAWLTPk8D5etezvp1lJcNcvawtcPF5LSmMbimc7SccjPaq/8Awj2jBQo0qxChVXH2dMYU5UdOgPI9DQBoBVWMKqhVAwAOMCvKdC1vx14nutTGn6lp8MdpOYgJofdsdFOeAK9XPSvHPA/hC01yXXJNQ+3QMt0QhikaLOSST70Ab/hPxks1jq99r8MUUumSrFPqEFs2yZSSoAxkswI5AGMMpwM4HXS+J9Hij0t3uyF1QqLPELnzN2MdB8v3h97HWvMNJtbhfhR4l0yKKVpLa8by4xHmQpmNsnHLdG59BgcACo49ctNcn8B22mebPFp7QxXUghfbHIPLGzcRgsNpzj0z3oA6/RvFF3J448RWGoXcK6bpyGRXYKgiUBSSzegB6n0rT074h+E9V1T+zbPV45LvfsCGKRQW/uhmUAk9hnmvNpdO1HVNa8fwwW0sk8vES+WR5gEykgZ6/KuPf8cVnWeNeOgWNvqGqXF5BMm6zWwgiNgFP3mdQPlyCepJ4JGRwAesaj8SPCGlagbG81qFLlWKFUjeQBgcFSVUgEHgjOR3xXR291Be2sdzbSrLBKodJEOQwPIIrwbVpoND8Qa61tfzaRLPu36Xf2onjv8AJZsRsRgZYqOQfvfeIzj1vwD9qPgrTze6db6fOd5NvbwiJAN7bW2D7pYYYj1Y8DoADI1nxrqVn4k0/S7fSJYYZ75bZrq7i+SVSygmPDDnk8n8q1tbfxZDdPNpVxoUWnJEGY3ySl1IzuJKsBjGMfjWX46jY674UZVbampIWIGeNy0vxR1Oe18K/YLWJ5LjU5ltFKjIQHliw7g424/2qAJPh/4j13xLHeXepR2QsUfyrWa2jdfOKkhz8zH5emOB1I6g07xd4ov7HXdL8PaK1p/aeoBmzcqzLEoBIJC4zna+P93pWrM9l4M8JiSK3nktbCFVEcW0yPyBnkgEknJJI7muA8S3UVr8RPC/je5ZoNIkslVndSTCdkuN+3IB/fj/AL5P4gHXeCfE97rc2qabqkUCalpc5imNuCI3G5lVhnpyjcZPY8ZwOvrzj4bpLfa94l18RMtnf3O22ZkK+YqtId2D2wy8+pI7HHo9ABRRRQAUUUUAFFFFABRRRQAUUUUAFFFFABRRRQAUUUUAFFFFABRRRQAUUUUAFFFFABRRRQAUUUUAFFFFABRRRQAUUUUAFFFFABRRRQAUUUUAFFFFABRRRQAUUUUgCiiimAUUUUAFFFFABRRRQAUUUUAFFFFABRRRQA3PPNLkUY5oxQAtFFFJAFFFFMAooooA8l+H/wDx7/8AAj/M16Xb9K80+H4P2c/7x/ma9Lt/u1JRYp1IBxS0AITgU9Fwv1pijc/sKmqiRDgDnpXL618Q/Cfh6/ksdW1QW1xHjcrW8pAyARyFIPBHeuoPSvJtQvtRsvirrTad4eOtubeIPD58cWwbI/my/X0/GgDt7Hxx4Z1LTLzUbXVI5LazhNxOfLcMkYGd+wjcRgHBA5xxWf8A8LS8GBtv9qyA+9lOP/ZK88ikE6fEG/urcabf/wBlyh9LVB+6BTAbeOCSU9OSSec1N4N07xfceFbabR9O8J3NgZJhHJqEEjzkiVw2SCBgMGA9gKAPSNV+IPhbR7C2u73VI0S6hWeFAjF3jb7rFcZUHsWx0I7VLpfjbw5rGk3Wp2OoLJbWkRmnxEwaNACSduMkYB6A5xxXH+INI1aHxTHqfh6bRLrVrWwjV9Ln2l4wCfmQEjC84GSuBnnmsmXUrVpPE8eo6DLpOvT6HceaRcs8chEYJwudqnHORngHk0AejzeNvDcGgQ63LqSR6fMWEUrRuC5UkHCkbuoPbtUWheO/DHiMSHTNSSV4lZ2VkZCFHUgMBnGRnGeorzaDTJ9R8BeFZ7C9sl1W1kumtrK7lVRdHzzwAT8xBUAducZANaljqFxP4y0Obxd4S+wazl47e6t59qNhSvKKWVh8wXljjfQB04+LPgh13LrDMM44s5+v/fFbVl4s0O/0CbXLa936bAGMkxiddu0ZPykBvTtz2rgvFenWMXxX8LW0dlbpDIvzxLEoVuX6jGD0q18WNQTRfDNpo9jDbWyajPtkYjYiIuCx46HcUyQDxnigDu9E17S/EVibzSrjz7cOULeWyYYYJGGAPcfnVfTPFWh6zqN1p9heebdWmfOjaJ024OCQWABGe4z29RXnvw51DTdO8aapoelXTz6ZcxC4tmk3Z8xVG8DIB53Hr2jArmdPW/0nVtV8W2cUs66fqrwzQpJtDRNu3Z9eSvGOpB/hyAD2ay8WaDqEmqJb36Z0osL1pEaNYcFwSWYAEAxvyCR8tZafE/wXJe/Y/wC2ollzg74ZFUe5YqFA984rxgahJLYeO7izY+VfajCRgcvG091Io+h+Xj3xXsVx4f8ADY8BQW98ltBp8VvG5uiqqU4B37iOpOMk9cnPWgDc1LxdoOj3a2moanDbztEsoRgclCSAeB3Kn8qdpninRNZuXttO1CO4mRd7KoPAyB3HuK8f8Vrcr8QtAj8M28GtSro0AtI7wiRJ0/0j5mLMoJ25OcjkfhXc+Bh4p+3XZ8Q+FdK0ePygI5bJIwZG3D5Ttkc4+uKAOo13xPo/huOF9WuzbrNny/3TvuxjP3QfUVR0vx74X1m7W0stUVp3O1UkhkjLH0G9Rn/649RXLfFiRo9S8JlLcXMgv8pbcDzmDR4TnjnpyO9Y2pSPqPjXwvbX3huLw6FuvMjdSHacqyYXKKMDOBznG8HjHIB6Hc+OPDNvcT2sur26XELmORCGyrA8g8U+HxhoJ0ifUm1CL7LBKI5JFDNtJIC9BnJyO3evIYRr0vjvxQ2ieG9P1pvtsgdLtUIiw2ARvdRzg9K6HXBq8fwn1T+29BsdFvHvYlWC0VAroHjIY7GYZzu754oA7qy8deF9Qu4rW21SNppSFjV43TcT0ALKASfSp9c8XeH/AA6wGrajHbPt37CrM23JAbaoJxw3PsfSvKdV0fV/Fuh6Rplj4Y/soxbN+okhQybNpYkBTjkP1J+UV1Gj2VtqfxZ8Ry6hbxyPbRQxW8cyB8gqu5h2yNq+48w+pyAdlovijQ/EKM+lX8VxsUMygFWVT0JVgCAexxzVFviH4URiraxECDz+7f8A+J6e9cXqDf2P8c9It9Jt44obuAC4jhUIG3LKWzjjpHG31FY/g+5ks9Dv5B4OXWIzdOz3DFDtwiZXBUnAxnA9aAPVZfGPh2GxgvZNTg+zT7vKkAJDbfvdB2yKit/HPhi6uo7aDVoHmkdY0QK2SzNtUdO5rnPhhpWn3fglPtKWt6HneQq8GRESqjaNw9ADkdcjk9ag+E+lWU2gXdxPZwSTJqLeXI8YLJhI8bSeRgigD03gik2j0paKAEAA6CloooAKKKKACiiigAooooAKKKKACiiigAooooAKKKKACiiigAooooAKKKKACiiigAooooAKKKKACiiigAooooAKKKKACiiigAooooAKKKKACiiigAooooAKKKKACiiigAooooAKKKKACiiigAooooAKKKKACiiigAooooAKQ0tFABRRRQAneloooAKKKKAPJfh6T9nOf7x/ma9Mt/u15n8PebY/U/zNemW/3akosZFIT6UuOKFGWz2FMCRF2rTqKKZIHkVhW3hqG08T32upPM093EsbRsV2LgKOMAH+EdTW4TgZrkZviFYQXpRrG+bT1ufsj6mEX7Ok2cbT827G75c7cZ9uaAC68A2tze67dfbbhG1i2aCVQFIjyFGV4zn5c8561i2/wmeyhWGz8X69bRISVjin2KpPJIAwOpNdxFrenTapLpkV9ayX8SB5LZJVMiKcYJXOQOR+Y9s0/wDhMfDvlPL/AG9pZRArM32yPChvu5O7v29aAMO/+HSXZ067t9Xv7XVrKBbc3yyFnnRRj5xkcn1BGc4ORjBafDeGKDU2u9VvL2/1C1ktXu5mBKI4wdoOT6dSRwMYrpZvEOk214tnPqljHdMyqsDzorsWztAUnPODj1xxVaPxXpx1PWbKdjbDSFia4uJ2VIsSKSMNu7Ywcgc0AYMvwys5/Dem6U1/dx3GmvJJbX0JCSKXfeenbOOmD8o5qTS/h+9trltq+q61e6rc23+oEp2pHkEE4yfX16jPPbpLvXbO10G41lZFuLOG2a63QOreYgUt8pzg5AOOce9YEvxDhDW4tfD+t3xmsor3/RYY22I4yAQZB8wHUDPsTQBb1TwfHqni3SvEDXbxyaeMLCFBD9ep/wCBGo9S8EQ6t4zs/EF3dyOlrH5a2ZUGNuH5Ofd8/wDAR6Vvadqlrq2n29/ZSiW2uIxJG4B5H+e1ZeqeMdO0i9ktrlLgpbxrLd3Ece6O1Rs7WkOc4JUj5Q2OpwOaAKuoeCLS68R6XrVnINPmsWO5LeJQJlz90+nG4f8AAjUmj+D4NKtdUtZZBeW+o3DzSRSxrtXcMEY7jgdf8auDxPZHU2swsxQP5IugmYTMM5i3f3xjnIxk4zuyAaV4mtdXnEMcFzA7q0sH2iEqJ4gVHmIeQQdw4OGGRkCgDn9D+GGm6RZazYzXEl5a6mkcbo6hfLCFipU/3stnPqAaor8KXZbezuvEepXOkwSB0smYrjGcAsG6fRRjtjqO0s/EWl39ldXtveRPa2ryRzTAnapT7/PcD1HFRJ4o0uTTYtSjllksZIvOFwtvIUEfPzE7eBx3xQBgeIfhyut6/Bq9trF3pc0NqlrH9l+Uqql8YYEEcORx2q54a8HX2ganJd3PibVNUjeEx+TeTO6qcg7gGYjPGPxNdNa3cd5bxXEJJikUMpKlSQRnoeR+NT0Ac94h8LR+INR0e8e6eE6ZcrcKqqCHIZWwc9PuCk1/wtHruraPqD3Dwy6ZMZUVQCHBZSQf++Bz2roqKAPOrj4WytrWoalZeJtRsHvZ3mkFszR/eYnGVYZAz3q2/wAO57jw7daReeI9RvBPKkomuWMjR7ew3MeK7qigCvZWosrC3tVJZYY1jBPcKAM/pXJ+I/AP9ra0Na0zVbnSdSMYjeWEZDqOORkHOMDrjgccV2lFAHJeGfBCaDfzand6hc6lqc67HuZz244AJJ7DgnoOKu+FvDCeF9Nmsorl7gSTtNvdcYyAMe/SugooA5zwj4UXwnor6bDdGdWlMm90x1AGOvt+tS+FfDY8MabLZLcm4WS4abcUC4yAMdfb9a3qKACiiigAooooAKKKKACiiigAooooAKKKKACiiigAooooAKKKKACiiigAooooAKKKKACiiigAooooAKKKKACiiigAooooAKKKKACiiigAooooAKKKKACiiigAooooAKKKKACiiigAooooAKKKKACiiigAooooAKKKKACiiikAUUUUwCiiikgCiijFGoBRSZ4paYBRRRQB5N8Pf+Pb8T/M16ZB0FeafD3/AI9T/vH+Zr0yD7tSUSE/nUyrtXFMRctntUtNCYUUUUxCMMqa8mvPCPiD+35rix0tLG+kuxMNVsb8x2xTcCd9uSSzkDDDG1mJJPJz6y3CmvOF+IGrwQvqNxpllJpa6rLpwWK4YXDFXZQQrDaxwOm716YoApp4b8SS+LLO4n0qGK2ttXe5M8DQIjxt0YKoDk4PzFjkmmaV4H1G10PTbefSLf7TFot7BKcxlhcyMpjyQeeN4B6DJ55rsl8caHJey2q3Erskjwq6W8jJLIud0aMFIZxjoMk9s4NUdG8dQ6nYaZfTrBZRXVvczyxyNIxQQlQSrbApXBySce2eTQBwMWi6ncX99oKaNBeXv9iafaymaZEWzbZgsxydwypztyfkGAc1q6t4K8RSareXdvAZoorqylCiWIPdrFbGNtu8Mu5XJOJAAeT1wa7QeNfDcdtc6g935EcSo08k1tJGwRmAR8MoYplgN3QZ6iq+ofEHSrXy1hWeaf7ZFazW7W00csW/kMUKFuQCVBA3YOCTxQBn2PhvVIvhn4g0/wCyTR6hqEN48VrLcxOVeRCFXKKka5ODgcAnrVLTrPxR4evLGe28NvfEaPa2sg+2QxiORFAYElieD3AI4712Gua8dHudKhFusv2+5Fvkybdme44Ofpx9a53TPiBe3lvpN/c6HFDpmo3bWazxXhkaFw7IC6mNQAWUgHPcZoAs6B4duNHk8P282lR3Ulrbz+bqImA+zu53MioeWDEkZ7Baj8ZaXq2rtJaWmlzPIArWd5HdokCScc3EbH5wpG4fI/0Brq7DVrLVDcixuEn+yztbTFP+Wcq43IfcZFc4/jaWHwfe67PpgjltnIFsZz+8X5WDBtvQowfhTjn0zQBmy+HNWk1UWkNtPb2aX7X7SGaJrV2yXBVB+93M5G5T8g5IzhRTLbw9rOoXWoSwQahodzc2TQyXN1crcqsjSKxECrIWRAA+MMn3lOPlGOgfX9WeO+ms9Ht7iGzxuU3hWWQ+UkhCr5ZGfnwMsMkdqWHxfZs+pTTFYLCysoL03Lk8pIHblccYCepzmgDEHg7xBPC9nJqmlxWcV1FKsKaZIIpwkaBQyi4ztBVflzyU5yDip7HRNeXQdC0m6jg8r7UzahsUALCu5lTBc53OEBI7EjAFXbTxfPdaFZXTaTLBqV3dtZLYyycxyrvJ3OB93YhfIB47GrsOtahbvdJqWlSAwwiVZbHdcJJkkbF+UNvBHTHTnPoAb4AHQClrm7vxdbWXhO016eJ/9LgjkhtR/rHd03BB6nGSfQKT0FQN4xys1yliRYWiwNeXEku3y/MVWO0YO7YrqzZI4PGaAOrorjrHx1HqOs/Y7W1jlhE0sUhS5UzxLGWUytCORGWXAYEk7l4GcVYj8aRz2d9LFp1wk1vqCafFDcDymldxGVYg8qpEgbkZwM4zxQB1NFYQ1q8S0u5Z7WztzZMRctLdkRIAivuD7Pu4bkkLjBrMufGl3baVPqcuhzx2trZC9uWd8YQ78KmRhnCruKnbjcATk8AHYUUyKQSxJIpyrAEH2p9ABRRRQAUUUUAFFFFABRRRQAUUUUAFFFFABRRRQAUUUUAFFFFABRRRQAUUUUAFFFFABRRRQAUUUUAFFFFABRRRQAUUUUAFFFFABRRRQAUUUUAFFFFABRRRQAUUUUAFFFFABRRRQAUUUUmAc0UUUIAooopgFFFFABRRRQAUUUUAFFFFIAooopgGaKTGOaXNK4Cd6O9GO9J+NCAdRSZ4ozRdALRRRTAKKKKAPKPh6P8ARTj+8f5mvSYTkBa81+Hny2hPbJ/ma9Ms1LLvIwO1Sii0owAKdRiiqJCiiigBG+6a5Pw74K07Rnurq5trG4vpr6a5jujbL5iB23BQxGeM+tdY3SvI7XxlrU+oxiz1M3t4NTaGTSRbKT9m3ff3hfl4/iY4GfzANK2+HepReJotUuNSs5YodQe93C3YTyBs/Kzl8ALnAUAD+j7b4c3TeHrDSLvUIfLtLS8tQ8KHP75kKtyf4dpyO/HSrcfxLt7jW5NJislNx589uqi6VnV4lZiZFAOxW2EDknPUCqtt47ms9P06+1YSFpNCF+8cIXbKxaNQQMAhju4GcDJ64oAp6J8KrnTFuXlvLUyytbACJZipWKdJST5kjfM2zHAAHbir+s+BNTvPEOoaxZalaxTTXdjdQxzQsyg26OMNgjgs6njsuO/FeL4w2c7Lb2+ltc373MFvHBbXcUiuZVdlw4bbkeXgg4AJHJFWrjx1eXk2mrZWYt3/ALak027jldW3FF5Ct6ZOd3t70AdFrujT6re6RNHNHGtldCeRWUksoxwPT61ymj+ANcto9IsL7VbN9K0y9+3JDDC6ySSbmcbmLYwHckcY9cnBF7x94sv/AAvqOjNbI0lpIlxNeRIilzFEI2baSRghS569qpWXxINtpVxfXoingfWLq0t5zKkMaxI3yFmY+ncAk0AdrpdvqVubz+0LiCbfdO9v5Ue3ZCcbVb1Yc5PeuU1L4fT6gS0l+WjGkG0S3yQi3XlPF5/X+45X14HoKVviajwxy2mi3FwpsBfuRKq7I/MZPx5XjHUc0TfFC1tLK6mvtKntZY0geCKSeP8Af+aCVUNnCsACTngAE54oA1JdH16C31C30y6s7drpkKXUgZ2hxEkZIj4BPyEj5gMkdcYNO58ELPLeWpeJtMvIbO1eFmYSeTBvJAYHqSyj2G72qxoHjuPxDZR3Fnpc8n+nfY5RBKkyxcbvMLoSpTBHIPerGu6rfWPiLQ44XhWwmMn2tXA3MN0cabT/AL8qn6ZoAyk8EXOmzSnRr8RRx3MV7ZR3JecRThGjl3liWZXjbb1+U8jmuisbC/GrXOoX90cSxrDDZRuWiiVSSW5A3OSeuBwAK4228bX+reJ7yysphHYfbLeCGRY13hS0qO2SCDkxEjrwRW1Prd/p+v3ujSSi4Cw21zBOyKGCSTeU6MAMdRkEAde+OQCxL4XaXQbCyN48d7Z6e1nHLFjaS0aqSQQePkHoQCeeTVAeEbxbK90xrmGax1FIBdl/lcFFWOTbgYIaNFAHG08/NSv4xaP4kf2E81oLMRLDt81PONwVMmSuc7AigZwBucDJ7WNOudc1rTG1a1vYEaS4JtbVlURmFXxiRsF9xCt8ynC7uhxyAQWng66t7ywRZLL7PZ6lNqAmEP79w5kIjPYY8wgtk7gOgzV278NS3Fvr0ReCRNUvYrjypNwGxY4UZCw5Vj5TYYcqWBGStaTX93FrRguYoI7JbZ5llEpZiVK53AqAoAb1OfauZHi3U7261OKCKK2jkWzXTGmiYlhNLLEZXXIyP3ZcLx8uO54ALtj4RFvoNxpbx2gguLtJZIotzLsQp8pLcyEiMBixGSSfarGraDc6lrENxcxQ3lhb7Wt7V7h4kVxnLuqqRIegAbIGOByTWVeeINW0+6j0e51K1N3JdMBcpYyMzQLGr7UiTdmX5v8Ad2qTjtV1PEGpLo2kXPmWNy9zeJbTTx70zmUoQsZXIbAOQSNpBHOKAOuTIVQ2A2Omc07cPWuBHiy6Pil7efUrC0Vb9bSLSJogLmaM4XzlO7JBJ3D5cbV9eiteeNotRv7a1vNO1RrWJVYixMAWZyNoyZTu2qfMYcHBUDJagDvQQehzS1y/hPVr3UJtQgubu21GK2lCx6haReXFISPmjxub5kI5IOPmHcGuooAKKKKACiiigAooooAKKKKACiiigAooooAKKKKACiiigAooooAKKKKACiiigAooooAKKKKACiiigAooooAKKKKACiiigAooooAKKKKACiiigAooooAKKKKACiiigAooooAKKKKSAKKKKACiiimAUUUUAFFFFABRRRQAUGiikwCiiigBCaSiipQAOtOpMUtUgCik6DijNJgLRRRVAFFFFAHkfw/YtAIl6sxAHpya9ZhjEcSoOgFeafCuwL2z3j/dDELn6mvTqENhRRRQIKKKKAGuMoRkjI6g4rO0bSLTQ7OS1tC/lvK0p3tk7mPNaR6V4gIfsPg6TxLbXt7Hra6mI4B9rkK3GZFBjMZba3BY4AycUAehW/gHSLe/t7tZb1ltnleCFp8xx+YCHAHvuPvz1o/4V/o8lsttdPc3CJp401d8gBEAYMoyoHIKrg9eO9c3eeNPEB8XNp9stt9gkvWsEmNm5jRvu58zzFLMGPzLtC8YDZ5rG07xr4k0/wAH6DFZLLqF5cw3NxJJJA9xIESXC7t0i5GTgtkkDGAe4B3q+AtIFxFdz3F5c3UNzFdLNPMCQ0QZUG0ALjDNnAyxOSSeaf8A8IPpybmtp7qCb+0n1RZFdWImf73DKRt9sd6w/EupTa14P8NXLGS0XUdRtEnWGdlIRzhgGU9/XNUbjULrwVqXiO30uaW4s7W0huY47yaSZYpGkAZAWOeVJbg/hxigDv7zQ7O/1jT9SmLtNYLMkS5G0iQANuGOeAO9YsXw80q2Fn9juLu1ezu3uoGiZDsLqFK4ZCNu0AdM+9c34k8beJvDKnethey2cAmvltrSQom5jtBcuojBXAGPMbIyRggm5L4+1TT9Rkh1GCySGzvZ478oGzFb4QwSct/FvHODnoAKANq3+H+l29s9uJ7xw9ibAs0i58syNJ/d65YjPsOKW8+H+kX3nNK1zveK3RHVwGhMOdjpx8rckE85BxXLSeOfFKrcOy6PE1lp9ve3UbwSEkyYzGD5mBjnnnp3zXoel3d7dqtxNHbpaSQRyRBWYyAkZYNxjHTFAGXZeELewWIR6tqzOl417JIbkAzMRgq4UBfLAAwgAAwKt634es9ehkiupZ1D20ltmJ8Moco24cfeBjUist31SLxjqUb6ootzphmtkMWI7dt5G5vm+Y9yeOOOKxbOO82SGx1HVxpciW0DX11OxM8ryxgyQCTLICpYZ+6Sy7QcZIBuf8IPpyXAuLW7vbeZEt1QxNGdvkhwmAyEZPmNnPt0q/F4atVmnuZ5bi5vZzF5t1KU3ssTbkXAUKq5z0AzuOa5iWC6/tHUdFjvNSltrKQS28CX7pcXRaNWaPz2cPhCwb72cOo6AZyEub/UdHiWTVdVudTSweK30qxmaK4S4WZ4mkldTtIBUJufKZRjgk4oA7qPwnYCwa2aSeSVrsXhuyV87zBKJRhsYwCAMY6cU1vCNqyS232y7GmzTm4k0/KGF2Z97AkqX2liTtDAdRjBxWJLNfIY9akvbqK8i1a3sGtjMfIZDIkT/u+AchmlBxuHHOOKdqMniEXfi2yivhPcvpsDaesCCEQtI1wgA3PgvlVJYkZOBxQB193pltfuftMYljaCS3eJgCro+3cCPouPxNZDeBtFjubi6s7VLKeaKGMNaxRoIzHI0iuo24yWIJzkNsUEYFVfCk32XW9Q0i4F79thggmY3F810jI28BlLYKn5TuGB1HWuwoA5xvCamWO6XU9QF+kzyi73x7zuRUKlQnllcKvBXqM/e5qeLwxaw6dZ2SzXBS2uvtm8sC0ku8yMWOOdzMScY9sVuUUAc+nhaFNUa6F5emJpzcm3aQNGXPuRvwCN23dtzyBxw+68NR3mk32ny3l3tvZ2lllUpvALA7OVI27VCcg8D15rdooAztL0yTTVaNr+e5iwAiSpEojx1x5aL1989K0aKKACiiigAooooAKKKKACiiigAooooAKKKKACiiigAooooAKKKKACiiigAooooAKKKKACiiigCIPIbnZ5eIwud+ep9MVLRiigAooooAKKKKACiiigAooooAKKKKACiiigAooooAKKKKACiiigAooooAKKKKACiiigAooooAKKKKACiiigAooooAKKKKTAKKKKLgNoooqBi5paaOtOqkIQnigUYo6HFAC0UUVQBRRRQBx/w4t/I8J2+V2liSfzNdhWD4QQJ4ZswP7mf1reoe42FFFFAgooooAa+NhzjHvXN2um+Dv7VR7Oz0L+0Q29Wihh83cOcggZzXSscLmvGvC/hu/1yHTry3j0eOztdT+0NeIGN2+xuYycY29vvenFAHpVvonh6W7bULaw06W584yfaEiRmWTIyd3Y8DOPaoG8F+HHsYrJtLha2ikaWOIk4QscsF54U91HynoRjivOtEa8sbPw89rrd2seq6ldWctshUIiF3ztyMhwRu3ZznjpxTrLxR4kvvD+sXc9+1g+j2a2TztExRrkSkSSMAD8wRVJ4wm/Jxk4APTtQ0jRLuztbHUrOyktUkVbeCdFKbsEAKp4zgtgDtUSeH/Dtlp9xbppenW1nKv79FgREdVyfm45x19uteXWevXOoxaGk9zLMkfiSBPMnkjuVwYn4WYKA3IBxgFc4JORUia9Nd+H9RuZvFUk2otYXz32kvbCSOLaHCqTtHlFDgEtkP0A5oA9MvvC/h/Wpze3unWt480PlGRl3B0OCPYn0PUA4HBqW58OaNem6+0afbym7VFnLLzKEOVye+MCvItZ8Z32nW9mLPVZbd7KwsWWMyRxRSl1QkhNhMq4POSgX36Ha03V9VfVra+bWruSOXxVc6YbV2QwiECVgAMZz8qjk9BwAeaAPRptB0i5NyZbGB/tUSxTcffRein2FR2UOg2+r3DWb2a6g8SQzJHIC+xMhQVznjNZcVze3XhLWpdL1ZNYvh9pW0kWNYwkgBCRnoCVOASevesrRrnwdJbaNaW62txq0DxsY7bH2mCUf6ySXGGXktvLYzkg5JwQDpLn/hHdSuZ4pbu0knuoDZyKtyA7xsTlBg5HU9OapadonhPMltZSw3IeLa8RvnnG0EHO0ucYIHPUcYNcv4Q1TTtukW8mo+DjJ5ca+Sjj7YGxwpBb/WZxn3zxUmkabfQ6Z4VupdO0NbXfasZ4IitwmU+UgnuWKhsZ4ZvXgA6L+yPCM1lDpa3FsVSbKFb9vP8AMPB/eB95J6HnJHHSnSeCvCt88d2lu8e2NbdWs76aBNqscLiNwD8zH3ya47wPqenRwWFtLe+FUn+1yr5U0qfbdxmbHyk/ezjHfkVa0SV9G02wSQoNN1W8hMXBLLdi4GVzjADKuR/tK3cjIB2raJodtqCaxMsaywqFEss7bFIAUMQTtL4wu8jdjjOOKmuLDSLwXd7KtvPFd26Q3Du+5HhQuQOuMAu/Pv7DHCaVLo8Rjm1t7WO0Gq6sI2vWAh8/7SdoJbjcV34z23YrOt7/AEy8uQJ0sIdBXU1k1B7GYyWEmYGClvlChPMVN3VSwGe9AHpGg6Zoml2rS6SYzHKfnuDcGZnx0BkYkkDnAzx2rVur21sYvNu7mKCPON8rhRnGep+hrzTVrnw7dDVJfDclhKn2WNdQayIZCxmj8nJX5Sceb74PNbHxDmgt28Pm4m0uKMXzsX1UgW4/0eUfNk/7XHvigDsjf2YhWY3UIib7r7xtP0NCX1pLC80d1C8SffdXBVfqe3WvFZpbCO+0ieSfwwtt/a10xlVgunk/ZUGOeAck5wfv5PfFdTcX9pf+H4NL0210vVBfXR+0QaE0ZjaFNhkyWZVz80aHLA4kHtQB6HJd28TbZJ40bG7DMAcetH2y2xu8+PGM53DFefNDp+v+C7RtQ0yM31pd2un3AvIkeVWW4jRgW5GGBLcEgh++afqWixnxq9npuh6JOkWmRv5V3GERC0smSoVG67eenUe9AHoJljAyXUD1zxSJPFJ9yVG/3TmvMtGl060s9Hl1KRWsYdL1RbhJ13om25gDxqvOUUgqq8/KFFafgiHRJ9WutTs20q31CWHamnWUkLG2g3DlhGMlmYKWJyAQFHTJAO+opB0FLQAUUUUAFFFFABRRRQAUUUUAFFFFABRRRQAUUUUAFFFFABRRRQAUhz2paKAOBl1Hxz/wk8mkJd+HgfsxulZrOcgJv2gHEvX3xU2ofEWxjs9QNmkwmjguGsbm4gIt7uWFGZ1U5B+UqQc7c4OCa6A6QT4qGtef8v2L7IYdn+3u3bs/hjFccnwrjha9VL+1EU0U6Rt/ZkXngyqw+eY5Zgu44C7ewzjigDrND1+LUYNPgmbGoz2Ed5IiROECsB0Y5HU9NxNbtYelaVf6dcW8b6kJbGCxjtxb/Z1X94uB5m7OeQMbenvW5QAUUUUAFFFFABRRRQAUUUUAFFFFABRRRQAUUUUAFFFFABRRRQAUUUUAFFFFABRRRQgCiiikgCiiimAUUUUAFFFFABRRRSuAUmKWii1wEPSkp1NNSxoKKKKkApc0lFOIhRS0gpatAIeOaWkbgc0tCAKKKKYGL4VUJ4asQOnl5raFZHhldnhrTh/07qf0rXFD3YMKKKKACiiigAqjpuqWOq2YurKYSwliobaV5HHQgGrrfdNeRaL4Wvbi60uLVNIle0htLnesyZXzCcLkH2Jx+FAHrLhTyANw5HFczpMugeFrSbTYryeRkvFimaYPNK88oDLuYDLEgg5/M15ld6Br7WGnmfTr26u49PSPy5rVp0Zg5+UOrK8LD+9kcdx327vQr2PVNSFpos0Tvq1hMDFCdhiVE34bofn3E/XJzmgD0nTZtJuoXWwEBjtrh4Ssce0JKhIYAY6g55FNurvSLLUYrefyY7vUdyIvlZabYuSCQOcDPWvOY9Nu9KmWa30a622viGaZ1gt8uYDny2UDkrgED8veki0S8l1PwzfSaRdADUbtrgSQEvGjbjFuxnADsGHpjNAHpFlNpGtWEd/bpBPbzxbA7w4LJn7pDDOM9jVz7NaDH7mHiQyD5B9/u31689a8cg0TUINItV1fRtTu4zozRW0cCMTb3PmMckfwNyDvI6cc4q3f+G9SurS+lu9Onnv4NIslhkALEzj/AFmwj7zDHP196APW44YIVIijRASWIVcZPc1gy+JfDdjdXczTxoYpPJurtLdzFG4wNskwXYpGQCGbjvSaNHHFrWqyG11CO6MNsJp7gnyZSEODFyemSG4HPrWLaz3ml+HLvSD4dkn1ATzLFA0LfZ7oPIWEry4KAFTuYEhs54zgUAbktz4fsb+RRpj/AGmBhukt9Klk2sQG++kZGcMO/etWW4sbeW0spTGjyttt4tvUou7jjjAGa5SUSxa5qDtrGv2gadcW9npqywkCNATuNu/BKn+LgDtWj4i0251TVtES3nu7ZEllaS5tQu6MGMgcspAyeOlAEt3deF9Kd7i4isYZYblIMrbAyecwDKqgLuLEMCMZP5VNHr2iS2E8ivtitZUSSF7Z0kjkYqUHlMobcSy7eMkkYrmodJvNG1/7bMuoalaw3zF5pYxJLta2iUSBUUbsEMvyjIyetU9d0+fWPEf9sJpN42npHBb/AGhA8N1E6s7/AGhEKbnCbguCOdzcEdQDq5Nb8OvYSiQAxCdY5bZ7KTeJX+ZQYim7LZBHHOc0tvrXh2ZJrVNibXjtpbeW1aJlL/cVkZQQD2yMVyD6drV/eyJbteNCL2zaHVriwSK7O0PvDrsUMqZGCyD77DnrWtqXhu6tLm0vGu7zVLy51GyWaSSNB5UMTuwwEUAAF2JJyeaANiy1zw/LcNpNpbyrICpe3/s2aMJu+6WBQBQcHBOM4q3cXui3xv4bn7PcHTQHuEki3+UCu4HBHdfSsiwtri18d+KL+W1m+zPaWflOFJ80oJtwX1IyOPcVzKaT4isbd76eyikl1Oyu0uUgV2kWWRWljD+gU5jBA43gelAHocNlpF5p1u0dnaS2jKJIQYV2gNzkAjjOaqWWo+HIrO/vbM2kUGnSSxXUkcWwRMgBkB47YGceg9Ki8M36PpFhYGC9imgtUWQXFlNEMqoBG5lCk59D2NcpDpGoRahLa/YJJLTWb24S83L8kaR3cjgt7SxOy5/2VoA7iz1PStTlaK1kimkaGG8ZfLPKPny3OR32HHcbag0/X9C1S+jSzuoJrqWJ2TCkMyJIUbkjs4YY9ia5rQVudD1mO6vrC7W3udEs4EeK3eTZLEZN8bKgLKcOvUAHB78DJ0bwnqq28A8trbUILN7m1mdSVjla6lkEb/VX2so7Ej0NAHbjU/DbWbuptngIuCwWAtkI4WbgLk4fbn1NR6LqPhifUzBpMdvHe+SZCqWhiYx5XnJUZGSv5iuU8NJqWmW1tqF1ot/vjh1eV7VELSAyXcbxp6FmAJHOCBnpzXTeGoEBmuLzz5NWux5lzM1pLCqqPuxoXUYVQcAdScseSaAOpooooAKKKKACiiigAooooAKKKKACiiigAooooAKKKKACiiigAooooAKKKKAPM9O1/WLzxfqFncT689vFqbQR/YrS3NtHGGxiV2XePcqc454PR1p8UJrzUPsNvoqTXErXEcMcV3vO+FS5WQ7NgJUcbWc5K5C5rt9L0Kz0iW/ktfN3X1y11NvfPztjOPQcdK5sfCvw6uwRyakgjM3lqLx9say5Dqqn5VB3N0GTk5JoAs6J4sude0s6lY6Q5tWnjiiZpwCysQHkII4Vcn1zg4xXWr0rn7TwZpOnmVbL7RbQyXENx5EUu1FePGNo7A4G4d66EDAoAKKKKACiiigAooooAKKKKACiiigAooooAKKKKACiiigAooooAKKKKACiiigAooooAKKKKQBRRRTAKKKKACiiigAooopWAKKKKACk60vWgUmgG4pRig9KSp2AOM0vFJmjNO6sADrTs02ihMBTzS0UVSAKKKKYGV4a3HwzpRYgk2cRJXp9wVq1leGjnwvpJ7/Yoen+4K1aACiiigAooooAa+Qh29a4S1+I/mx213NoN7DplxcLbJemSNl3ltoyoO7rnt2713jfdPevLLP4YXVjDpN9b/ZU1q21FJrmX7VMySQAnKqCMK2Mc7R3GeaAO2j8Y+G5tRu9Oj1e2e8sld7iENlkCcP9cYOcdMGk0/xn4a1VbtrHWLWdbOLzrhlbiNMZ3E+g7+nevPbj4d6nptleST3CT2dlDdSxObqeWSTKNtAh4RG5+Yjfu9OSakg8F6x4l8L6YLhtPsIoNJWK18vezysxjkAmBHygeWAQC3LMfagDvrPxn4Zv9Omv7XWbR7WGRY5Zd+AjMQq7s9Mkjnp+VVtG8baRr2uXWmWLtIYIRMJsDZKvGdo6/LuXOQOoxmsOTwfrep6jLqOoJplu8stoj2lu7uhiimSRyWKDJIUgLtx0561t6dot5Y+NNU1MJbfYbyCJY9rkOjIAApXbjB55B7DigCrceO0tr2+i/se9ks7Cbyrq8j2lIjkc7c7j1zwP6VrDxXoA1K105tTgF5dAGGEk5fKhgB74IOPcetcvd+F/FRm12zs5NIjsdXuTM1zK0jyxKcDAjCgE4HQsPrVS68C65L4hsZIpIGsLG7tJIZDcuhMMQUFTGq7TIMN87EkhsfKOgB0Gm/Efw3eaO2qTXq2Vutw1vi4I3F+owBnORz6464roodW0y5nighvbZ5pYBcpGJBuaI9JAvXbk9eleZx+A/EVtBZmNLV5LC6umVFu2j8+OYg5DeW2wr0xg556cCut8LeH7vQBaW0lvpxgis2R7lSxnEhkLmMFh/qhu4569hQBPfeKksdWe1bTL17OKaKCe+TZ5UMkm3aCN24/fXJCkDP1wWPiuK61KO1k029tYLhnWzuZ1QJdFQWOwBi33VLAsBkAke9TUNI1fUPESzXVrBdadBcRy2kTXzRKhAGXZFiO9gckBmIGBjB5pthouqvfaPDe29tDa6IXaGaGYsbjMTRLlCo2/KxLc9cYyOQAXh4t0+XQ7nV7VLi7top1hQRKA07sVUBAxHVnA5xU39vSjQ5tRm0i+tpY2CJaTtF5kjEgLgq7L8zEAZb61X1nQptQsryM2drd776G6S3uJHVJAgj4JXocoeoYdMgg1QtPDF3NcWks1vBp9pHqB1E2dtJlQwiVEU4AHLbpDgYyB1PJALUfjW2CTzXFhfW1qsBuLaeRFIuowVG6MBieS6YDBT8w464lj8X2y6bqd1qVld6dJpsIubi2uNjOIirFXBRmBB2OBznKnjpnPg03xKEgMcOnw3Om2RtrdzOZEuWLRnJ+UFBtjI74LHrty1HTvC+q2883kWMFlYXt3by3FrLePcsojLM7bm4O8+Wm3OABnjOAAalj46sbqaAzWN9a2k7vDFeTqvlPMgYvFwxYFdsgyVCkocE8Z09H8QnVrlo/7K1C1hZPNguLiJRHOmQAVIYlTyDtYKcHOODjnn8P6vrNxINcskfa1yltcx3QWO1SQFQyxqAWbacEsSQScEVP4X8N3emarBOdNtNOhgsvss32ecym8kypWQkgdArct8x8w54HIB2+0Y6Um0elOooAbtHpRtB7U6igBNo9KMDOaWigAooooAKKKKACiiigAooooAKKKKACiiigAooooAKKKKACiiigAooooAKKKKACiiigAooooAKKKKACiiigAooooAKKKKACiiigAooooAKKKKACiiigAooooAKKKKACiiigAooooAKKKKVwCiiimAUUUUAFFFFABRRRQAUUUUAFFFFK4De9FLijFIBMUEHNL70DmhIBo6YpcYpaMUrAB+7Sik9qWqQBRRRTAyvDbI/hrSmiO6M2cO0+o2CtWsfwrn/hEtG3dfsMGf++BWxQAUUUUAFFFFACbh0oyP8iucuPAPhS5ne4m0KzeV2LOxTliepP51yU0PwkW/NpKukR3CSGJkZmQBgSCDyB1BoA9Q4x7UcVyY+HHg1l3DQ7fBHZnx/OmH4Y+DchhoqqV6FZ5B/JqAOvyp7ijco7iuGtvAPgO7ubmCCxWSa1cRzKt3PmNiAwB+f0INLd/D3wLZrH9psxAJXEUfmahMm9yeFGZOSewoA7jj0o4HpXGf8Ks8Gnn+zbjPtqFyP8A2pSH4VeDT1066/8ABndf/HKAO04/yKOPT9K4v/hVPg3/AKB13/4M7r/45S/8Kp8HH/mH3f8A4M7r/wCOUAdnxRxXGf8ACqfBw5/s+7/8Gd1/8co/4VX4PXkafd/+DO6/+OUAdnx6fpRx6Vxn/Cq/B4GTYXf/AIM7r/45Sf8ACqvBwH/IPu+f+ondf/HKAO04o4rim+FHg/A/0C7/APBnc/8Axyqv/CtPAv202Igl+1+WJTD/AGrceZsJxu2+ZnGRjNAHf5GaOPSuFl+FfgqGJpZbS5SMdWbU7gAfiZKF+E3g6RQVs7wg8gjUrj/4ugDutwPGaNwrg7j4WeDLO2luJ47uGGNS8kkmpzKqKOSSS/AAqH/hXXgaOwF+XmWzZQ4uG1SXyyp6HcXxg+tAHoRYDqaNw59q81s/Bnw7v5xBZagtzNjcI4dXZ2x9A5qGPw38NJH2JrUDOxAwNaySeg43/wCc0AeobhjOeKNy+orzzUPA/gjR4Uk1K+exjfIRrnVHjVvplgDUp8EeDIdRi0172VL6VN8dqdScSOvJyF3ZI+Vuf9k0Ad9ketGR6iuOPwy8O4zi/wCP+n2T/GmxfDnwzcIHia9dD/Et9IR+YNAHZ7h60bh61xUnw68Nxuis14CxwoN7ICT+fNNtfAHhW/iZ7aa6mRXKM0WoOwDA4IyG6j0oA7fNLmuM/wCFX+HMk/8AEx54/wCP+X/Gl/4Vh4c/6iP/AIHy/wDxVAHY5HrRuB6HNcafhh4dx11L/wAGE3/xVQz/AA48M2yp5tzqMQdtiltTlXJPQD5utAHcbhRkVw8nw58OQYMt7qkYJ4LarMuT/wB9U1Pht4enX91f6y6dDs1eYj/0L6fnQB3WRRkVwp+H2gebGn9sa0Hlz5a/2xMC2OuBu5x7UL8PdBknkhXV9cMsQG9F1iYsgPIyN3GRzQB3W4ZxmjcPWuIl+H2j26h5Na16HJChm1mYc9hndUp+Hmn9TrXiT/wcz/8AxVAHZ5oyK43/AIQKyC5/4SDxMAehGtT4x/31Sf8ACB2WAf8AhIPFGD3/ALbn/wDiqAOzzRXFnwPYKyK3iTxMDJwgOtzjd9Pm5qUeAbQD/kP+J/8AwdT/APxVAHX0m4eorin8GaYkPmv4m8RLF3c67OB+e6pP+EBtCePEPigZ7f23P/8AFUAdjketGR61xjfD+2PTxH4qHuNan/xpv/CvYM4/4SnxXjH/AEF5OPegDtcijcBXFf8ACv49u1fFPisAjGf7Wf8AqKkh8B7Nxj8WeKfmG07tR34x6blODQB2OQaNw4561ycfhG5iOU8XeIwSe80L8Dj+KI1L/wAIreMGJ8YeIAG64a27/wDbGgDp8ilyK5xfDl/ECf8AhMNc9SWS0P8AOCnDQdSx/wAjhrX/AH5sv/kegDoMj1pa57+w9SyR/wAJhrOev+qs/wD5Hpv9iakVBHjDWsZxkQ2Z/wDbegDo80ZrA/4R/UyP+Rw1v/v1Zf8AyPTToGq9vGOsj/thZ/8AxigDoc0Vzf8Awj2t7uPGeq7fQ2tpn8/JqL/hHvEPbxpqP42Vr/8AG6AOpzRmuUbw74lJynja8A97C2P/ALJUbeHfFmRt8dTj13aZbnj8higDr80ZrkP+Ee8XbePHMmcdTpcHX8ulRv4e8bZ/d+O0A/29GiJ/RhQB2WR60ZFcWfD3js9PHluProkf/wAcpP8AhH/Hn/Q92v8A4I0/+OUrgdtRXFf8I/48z/yPdp/4Ik/+OUf8I/48/wCh7tf/AARJ/wDHaYHaZHrRketcV/wj3jw/8z5aj/uBp/8AHKD4e8en/me7X/wSJ/8AHKAO2zRmuG/4R/x8P+Z7s/8AwSp/8XR/YHxA4/4rizP00Vf/AIugDuaTIHeuG/sH4hZ48b2R/wC4Mv8A8XS/2D8QRjPjSxOP+oQo/wDZqkDuM80ua4c6J4+OMeL9P47DTBz+tSLo/j3HzeKrEn/sHAf1oA7TNFcYNJ8dd/FFj/4Lx/jQdJ8c9vE9h+Ngv+NFwOzorjBpPjvPPiiwx7acP8aP7J8dn/mZ7D/wXj/Gi4HZ0Vx39k+Of+hnsf8AwAX/ABo/snx3jjxPYD/uHg/1qgOxorjRpHjzv4p0/H/YOH+NB0rx5njxNpw/7h3/ANlQB2WaK4z+yvH46eJtKPs2mnH6PSf2X8QRnHiTRz/vaa39JBQB2maQEHpXHDTfiAOf+Eh0Q89P7Of/AOOUg034ggY/4SHRD2505/8A45SA7LcPWlzXFjTviGrEjXdBPpu0+Tj8pK6HRItYhsWXW7q0ubrzCVe1haJAmBgYJJznPekBpd80uaSjFACDrS96QdaXHOaFsAY5oI5ozSdTQAuKWg9KKaAKKKKYGV4bVk8MaSrY3CzhBx0+4K1ayvDSlfDOkg44s4c4/wBwVq0AFFFFABRRRQAhwBk9K8KVdUPhDxVcxXFi+krqlz9ojdf3rZkXO1iCFwCMHBwRXuxGRimeVHtK7V2nqMdaAPD9a1W5i1VrWPXW0iystPtZdPEt5MpaFowN+yMEStuyvPXGBnqLfifWbu18SXLz+ILr/RYLbNja3clrMHcJ8yI0ZjlyS3yt34OOh9iNrAxQmJCU+6SoOPpStbQu6u0asy9CVBIoA8t8QanqLadr0lprUmmB9ZhtjLcCVlhU20R2kpzCC7D5hjnIyN1c1f6kbzS9Nt7m+1YRWfiCCGa8OomeAK6szGOXarEqFDDcCU3jB7V7wbeIhgUUh+WBGQ31pv2S38vy/Jj8v+5tGPyoA8W8W+Jp7XXbibT9ZvYbi1vordbWfUGAfAG7ECoAVOQdzMSecDpTtTvtVXwt4s8Rxa/qkN5pWtzwWsQuSYUUSoo3J3GG6HIGBgdc+ztaW7li0MbFhg5UHI9/yFBtYCjIYkKOcsu0YY+pHegDyuPVxd+KL5r/AMTahY6rDra2dpp0TkxPCGXaGiGA29Wcl85HB52jNHRdd1bUvFEMn/CRRx3q6q8EtlJeSfNErENGLdYyoIA4ct259vYvssBnE5iQyjgPtG786PssHnecYkMvTftG786AOH+IOrxWEmlafPqN1YJemZjNDeC0jARQfnm2sy9cAKOSecAVw7eKNVvvCWnGXxA6/vbk7Vu2tZbpEI2BbnYV3AkcNjIIz1r3CW1hnULLGjgHIDKDj86ZJYWksXlSW0Lx5zsaMEZ+mKAPGtS8V3F94c0i5/t26igMNw7JLdCymuNsuwbZ1XynZeBtJUnOTyatQ+I11i60+LV/E+paXYGyW4t5hKLd7l9xXJKjDdxt6NwcZIr1ySxtZkRJbeKRUOVDoCB9KJbG0uFRZreKURnKB0DbfpnpQB49D4g1XUorEeK9cvPD9t/ZrTQXEWYDdTeaQrEjhjsCExdSX6cgVevtavbO6urn+1p5mXwzFJ9sjtPLd3aYgSCNvukg9D0644r1OWytp9vnQRy7Tld6htp9s9Kc1rAzMxiQsy7CSoyR6H2oA8Nm1i51Hw14rtF1iW/s47OGVM3gucOWUkbwo9wVHHp61Z1DxBeJcfY7fxTDaWtnYwPZXU+pCFZyyNmTiN/PAZSu3j7nfkj2VNOskQolpAqFdhURjBX0x6UjaXYOsSvZwMsQxGDGp2fTjigDyLxPr11dW+tWGq6+lrJDokLWsEboseoSyRt5gCsAzKSAoHGA2eOa6jUCV+CcIJ5/sm3GRx/AldxNYWlywae2hlYAqGeMMQD1HI6U42sDQeQYkMOMeWVG3HpigDyDStN1Cx8U+DP7RttGijnWRoJNLszHMdsOf3rM3OcjkDk54543dJ0PR5PijrVv/ZdiYLe1t3iiNuhWNjg7lGMA8dRXoTWluzRM0MZaLmMlR8nbj0pVtYFnadYkWVwAzhQGbHTJ70AecfF+yl1PTtLsLeMPPcTSJGvYsUwB+eK5a3vJdS8Y6X4ogMwa5E8ECsMHdFYMWOPeR2H/AAHPevb5LWCZ43kiR2jO5CyglT6imR6fZwmMxW0KGMkptQDYT1x6ZoA8p03xdcasPBukQ+IHe7vftMeo+Q6mVR5blS3BKsMZHTpWPomuvp3grQooNZmtYrm/uhdCOSKNY1VwAGlf/UjlXPBLF+OoFe2R6XYQuskVnbxurFlZYlBBIxnOPSmHRtNMYT7DbbA28DyVwG9enXgUAeQW2pXmtReBtR1K/aRm1eaESlkUMFJ2knAGWwF6DII4ya0I9entLXS7L7emm2mpatdxT3cKxRFQp3AA7doLH5c43EkHPBr1L+y7DZGn2K32xv5iDylwrZzuHHBzzmlbTbJ7c272sLQk5MbRgqT64xjNAHl9p4n1q90+0t4NYkZH8Sf2fBqESRlri12MQ3KlGPQ7guDx71VPijXo9Bu7d9bBe31+508PLLFDcXEMZACxuy+WH7ktj2IOK9bXT7NUjRbWFUiO6NRGAEPqPSmS6Vp80DwSWVu8MjmR4zEpV2P8RGOT70Aee+HPEV7rfh20nbxUbVl1sWyyz20TPcpjItsg7GY5x5igZK9OtXPilcQ29t4WluZY44o/ENq8jyMFVFCyElieAAB+lduul2CQRwLZwLFE2+NFjACN/eAxwffrT7mxtb2NY7q2hnRW3BZYwwB5GeR15P50Acd4q1rwdqvhe/1CWTR9cj0xPNEYkSdUdvlTcATjcePzrCn0jUPC/gOy0uz0+6kfVJy+qnT7bLRIwHmCNVwFOAqD0GTXo6aJpaQSQLp1oIZceZGIF2vg5GRjBwau7BnPegDxHSkMPwz0bXbaCQSaJqhlK4wZYWlw6qfTDAE/7JHPftfBtzZQWNzruoTW9vNr+pObdpmCNIuSkMYzjJ2rwB1zXYrptlHZNZJaQJaMpVoFiUIQeoK4xg5OfrVe80S0u4bKExokVnMk0KLEmFKfdAyDt444wccZwTQBzPxOuIYNC0wzuiIdVtss5wAA24kk9AACfwq3rGq6Nr2gX7WHiZEjso2nnm028Usi7W++V3EDAJ9fl46V0d5ptlqVv9nvrSG6h3bvLnjDrn1wfrUFv4f0eziuIrXSrGCO5QRzrFboolUZ4YAfMOTwfU0AebXUMUng74faZcjy7C+a3E8KEosrGMMsbYPOSScdyoNYtlFbXuuWfh5vn8KnXbxShkxGSkamOMc8pvJOMEEnqTzXs82j6bcaeunTWFtLYqoRbZ4laMKOg2kYwOKil8PaNNpq6dJpVk1ihytsbdPLX6LjAoA8o8PEG/8ADkK5a3ttYvorYE7tiLswFPp147dK9etL+y1G0FzZXUFzbsSBLDIHQ44PI49qiXRNLiFt5enWq/ZMm2xCv7nPXZx8v4YqPRNDttD0wWNvkx+Y8pyAPmdixwAAAATgADAAAoA8U8Clbq70K31yB5tElluJNM+RfINz5r7jIDySCCq54+7gcmvStRtWh+JOgztczyLPFdbYXI2QhUQfKAO+ec5NdC3hzRGsI7BtJsTZRPvjt/s6eWjZJyFxgHJJz71caxtZLiK4eCNpoVZYpCg3IGxkKcZGcDOPQUAePbI5tWt9bd5Tq8ni77EJVdsmBWIMeOmwKO3oMk1cjtrDTvGmg3+lyzz21/dTxy3/ANraWW5bbgxyIwACq2MdcY6DrXof/CJ6H/wkDa6dNgOpMoUzkc8dGA6Bu27GccZ4ptr4Q0Gx1ubWLXTIYr+b70qjp6lR0UnuQAT3oA8UhuptD8M6o0il9N1uSaBV2giO5jbeCe+HTI6E5XnjmvcfD91bPpFnbRTxtNDaw+ZGrAsuUGMjtkc1C/hPQ30aXSX0+FtPlkMjwHJBYtknrkHPpRpHhm00nWtR1SEkS3qQxbAMKiRLtUepPJ59MccZIB5Xrutf8Ix8Ttf19I1YwvHbsnTeXtCyA4HA3wrz+OKf4X+0/wDCqPFV3bX9zZz2VzdyO0AQGZo4FyGJUkAlckrtPPUc16Zf+CPD+qSXz3tgJmvpIpbjMrje0Ywh4PGASMDg55zU8fhbSItP1SwS0ItdVllmvI/Nc+a8gw5znK5HYYoA8+1z7Tc6V4C0dd9413BumtXuGgjuFjhQku4ywxnd0OeeMiubl8Yvb+Bf7Am1KS1v3+0u0dw7M6xpkRW8UmW3MzbQDnhQ3AyufYtQ8IaJquk2umXlkZLW1CiBRK6tGFGBh1IYccdasJ4d0uPQX0OO0RNNeFoGgQlQUYYIyOeQTk5z70Aeb/brS10zwL4shuFkjgSPTL+YZxtZNrFz1wjhvxNWNJ8Ja5q/gqK5tdQ/sy61C9k1WRWXeWLfNECc8HcEYkcjkV31z4a0q78OjQJ7UvpgjSIQ+a4IVMbfmB3cbRznPFaNrbRWdtHbwrtijUIi56ADAH5CgB0KNHEiMxYqoBY9T71JRRQAUUUUAFFFFABRRRQAUlLR3pMAooopgFFFFABRRRSYCY5opaKSQDaWlxRilYBtGKWihIBaKKKpAFFFFMAooopAFFFFMAooopMBuKXFA60tKyAbilBpT0ptJ6bAFHekGelLTQBSikI4pwoQCGlooprcAooopgZfhw58NaXxj/RIv/QBWpWV4cbf4b01sY/0aMY+iitWh7gFFFFABRRRQAE4GabvB6HI9aVuVOOteA+de6No+tscyaVrct1bFQMiG5UsyE+zrxwOo5IGKAPfgwIyDxRuHrXmVn4j1KC08Q28d0ipp2k2L2g2DKO8bFj05/g/yabdeIPEl9qmopZa5p2mW+mWVtMxvLcFZmkXJ3Nn5QDjOB3HrwAenbxz14pQQa8S1HxPfaP408WvpqbrzUJdKt4ZIwHEZaCRiyqxUMcLgAkZJBPpWja+N/FCKuh3kZh1K6vYreDUbmGKPyQ4Y4eFXcbsIQozyDnPynIB65uH+RSbxnFeR33jLxRYDUNEjurW71K1voYBfxRRgvHJGXwkLuodwVwRu7+26pLfV7vVL3ww2oXP2q7h1SRJd9s9tJERGh2umcbhuP8AeX0J60AeriRSM54p24V48+ra/qs3hjVrzUbZ7C81pFhs4I9rRbWdeXz8wwGBBHB24Pan+FvHHinV9es55oX/ALKvbh4fLa0REjTLAbZBIWLjA3ArjhuvBAB69kZxnmjcD05rh/Gms6va3ltZaNqEUFyYnmeBLQ3E8iggDCnCKo+bJZhnt6Vz2j+K/Fniy/sLLT7yy08zaMl5NJLbmQlxPJGxUZGN2wHByACepwaAPWdw9aQOpGQePavKtH8a+IPFqaVZ6bcWen3zWM19czSxb4nCztCqqM5GShY+mRzWx8Pbl5/hJbXNxOQxiumeVmJIHmSck+w/lQB3nmL17etO3DGc14RYahq9jp/hTTbyWZ4LvUrG+tbgZG+N/wDWRMc4bazr7nOSOldR/wAJnqy7AZotzeLzpAxGObfnj68fe6/nQB6eSKRWDdDXn9rruv6hf/2jFqWlWmkLqZsjaXTYMig7flkx/rCeQuO+M8ZPN6d4m1eysLXTtNaU3d7qN4xk8kzsEj2/KqkgEncD14A6c5pgey7gTjNG4A4zXmFj4s8T63eafocK2+n6jtmlurqaLKyRxkKBGuThyWBZT0A98VTtNe1nXfFXg6RrryN0t1BLGgJjkeIfvHxnDBlICj+E5IzSA9bDAjI6UAg9K8h0jXtWji07RdLuIYbrVdWvVFzMjTCNIk38BmJJOQPTjgDtW0LxNqtrp1ppVvclL26vrqWa5+zSXG1VPISMbiRuJ55AC++QAezkgDNN8xQM5GPWud0LWb7U/DEtxqFq1pdRB42yCN5XjeAQCAeuD05HOK8g0Brx7Xw7MkepWV1c38cY1Wa7cwTZZsRiMZ5IAHIAOOSBmgD6D3D1pC4HU9Oa8qPhPTpvitPojS332FtGW/2C8kBExnZSQc5xjt0rb+ITyWcXhOOCR0DeILSJsMRvXD/K3qOOhoA7vcKTeuQM8npXlP8AwmviRb25vDJYNplr4hbSmhEbCR0LhRzkjKgjnjJJyPlwc+08R6/oOneKtdikgn0zTvEF59ohmZjLMpdUCoeiBcgjr1PHHIB7PuUdT7Ubh/kV49NqOpyC6+wyRxXS+MjbRb2cxn5TjeNxJGcEhcDjjFJqXirV11XT9A1hbabULHxFYRSXNsZI45I5kkZSFDg7gF5DZXnoaAPYtw9falzXkOkeKNd0zT9ellniv7iXX5NNsllMhVLgnHUsdsA4wg9+eRWjqHjrXPDen61b6pBZXWpaZHBcrLbqyxzxPIildhbKuATznHQ9iCAemZGaXrXluseLfGGjzCG8TS7cwQmeWcWk8sEpJJWMMp/d/KMbm6nnGK9F0i9OpaRZ3zRrGbiFJdiyBwNyg8MOGHPUdaALtFFFABRRRQAUUUUAFFFIelABuHrRkGvn6fV5bHSbzUxc+Kn1KK9PkzpcyiyQBwcOzny+mQQcjJGRiuz1H4oz2GqXUFrYw3lrp8gguNjP508gwJBEAm0bGznceex9QD0/NICDXndx8Rrm38Wx6U1jbLBLdLarHLK0VwQWx54DLtaPsADuPaq0PjeTS/D8l3a2ksqyapdQPPfXsssUOxjyzhGZVOMBQMD6c0Aem5FLXmcXjfVNXk8NXNrHbW8F7evBMsd2sok29cEIeMZI5U54IHJq5ZfEZrnxBHph0+BUluntlZb3zJFweGZVTaAc9N+cdeeoB6BRXn2k/ES+1G20e+m0JINP1S5+zRSC93urZPJTyx8vB5z26cjNnSvHN5qcMWpLo6LoUkkyfbhd5KLESGdk2jCna3Qk/KfbIB3FISB1Nee+HvifHresWVi+nxwre7vKaO5MjRkAlRIuwAbgMjBb3xzTdb1650f4i6tctJPNZ2Hhdr4WYnKxs6yuc46biFA3YJoA9EyB3pcg152vj7Vri3WNtCSylvNNkvbKQ3gkGFBOWATjjDDr1AOCSBn3nxVk0LStHiu7S2udSurJbqTdeiFPLK/KxbZje7BhsAIGDk45IB6pRXn9l8R5dYXSf7E0Ka+kv4nldPtCJ5ISQI+SeCAT1B54wOeFtfiJdTSW00mhmPTLjUBp4uxdbsSEgAldnTnr6j6EgHf0ZArzpPiZONJ1HVpvD0sWnWYKi4a7TbLL5ioEAPI4O7djAANYOo/F27vvDepzaZZxW13ZtCXmju0njVHbGRx8xzhSMcbwexoA9i5znIxRuHrXnHiT4oyeGb82l3oil0gjlkX+0IlkywzhEPzOBggsBjI7Dmqtz431mKTxhLcWlxBZ6bEssMkM0O+LhdoGVYEupL8qdvQ89AD1KivPrv4iz2ttdT2OhXWp2OnRj7fexzxqInChmXBxuIBGccDvinX/AMRp4L7UYbDw/PfwafFHPcTpcogSNow+4hvbsMk4PpQB39FVrC8S/wBPtrtAQlxEsqhhggMMjP51ZoAKKKKACiiigAooopMBM460oIPSmMu9Spzg+hxTlGBiktgFooNFADe9OpO9LQAUdqKKYBRRRTAKKKKACiiigAooopMAoopCaQCnpSYNLSE0ANA5zSAFW68elOHWgjnNC1AdSHtSZ5p1CAaCcYp1IRS01uAUUUUwMnw0pTw3p6nqIF/kK1hWP4Y/5FvTxnP7lefwrYFN7g9wooopAFFFFACHJBx1rIbw1pDaXLpp063+xSv5kkBQFWbIOSPXIBrYooA5698FeHdSuYp73RrO4kijEaNImcKBgD8B09KxfHWnaHpmn2+sXPhqy1K5t5IoIhKRGSCdoBbacgcYByK7uuM+Jbf8U/Zpx+81G3T/AMfz/SgDJuodau5NRe4+GdpOdQ2C6LatEfO2DCZyvYE46YzUENpq8OiyaMnwtsxp0r73g/taIqWz94/LnPTnrxXp/aqGsXzabpVzeJEJTDGXCFwuce54obtqNK7sjzh9N1IaMNJ/4VNZNZbvMMS6rCPnxjduxndjjOc44zinWcOuabFaQ2fwmhiS0laaHZrUI2yEYLdMkkADn2rU1DxNNqWhahFG4RlSNlubORxwZFGAcA557cHn3rWm8RXllFei4sUaW2hWZI4p/vgnGMkAZH61HPE3+rVLfp93+Zx0Wn6vDqjanH8ILdLzzRMJV1qAEOOcjjA/DHSnW1rrlnrB1e3+EMCXzMW80a1ASpPBKgjCkg9QK6i18ZSXMMoitYZZRLFFE6ykROXzySVyANp7Gpb7xLqWm25a90yKIicRecblfKKkEhh/ETkY27f5U+dCeHmnZnM6sniHX5reXV/hSl01vnYW1uE8HqCONw9jxT9O/wCEh0h0msPheIJ0iNup/tuEkRb2faD/ALzE+1dJZeKpLmK1le2jWKW7a0eRZCQGxlSOOh98YqNNXm1HU9EleGeBLhrgoqzkK6BflZlxznqPTg+1HOtweHqJ6r+v6RycumatcafZ2dx8J0e2si7QRLrkR2liSwPTcDk5ByDnpWlZXviix0b+yoPhkY7Pa6+SutQFTvJLdeeSx/Out0HVrvVrQ3U1pHBbsP3ZEpZmwSDkYGBx+NUYdYmTwne6z5v7yYySQB+VT+FB244B/E0OVifYz5uXre3zOeuDrksGm23/AArEvDprRtaBtYgUxFMYwQc8Y79cDNVjo902ry6ofhjKL15luBKNZix5obIfaHwDnk4HNbNhqc//AAjmtWj3rXFzaws63CPkkMmRgg9QciqWk3t7DqGmMZtWjS4AEpv3DRS/LwI8ZIPPHT3PGKn2qvY2+qS112/HS5Tj026h8Qf22vwwdNRMhl8xdVhxvJPzbN23ccn5sZzSy6TdXVilhL8M5TbJM06sNYiDo7csVYOGGeOhxW3ptlf65Zrrceq3UN28hMcPmEQKqtgKUHXIHP1+la9lLNb+J7yxd5WingW6QO5bafuEDPQcA49TVKV7GUqVm1fVbnH3Ghy3OmWmnyfDKRLazLNbrBqsUTITwTvVwxJGM5PJHerJtLtV0tV+G1yg0ty9n5eqQr5RJBPR+ckc5zn869IApaoxPLpdIluNPW0f4cXnkJO9wo/tZA4kb7xDCQMM+mce1RvoRfS4tPb4a3n2aGVpYgurJvjZsbiriTcAcDgHHTivVcUmKAPP7S71Ww0U6TafDq6hsfLaPyo76EZUjB53ZJI75zVAxXQ0mw0wfDbUfsenzLcWka6lHmOQEkHO/JPzN1OOa9PxRtFAHnf9raqNfGt/8K91L+0Ps/2QzC+j5iDbtu3dj7xJzjPv2pNW1XU9ZazN98PNUmNldJd25F7GuyVM7WOGGep4ORzXopGaAAKAPK2MrW80L/DbV/LmvzqUirfpk3OQd+RIPQcDjjpSTEy6TqWlv8N9aaz1O5a7u4xeKPMlZlYtuEmVyVHAIHHSvVcUYFAHkt20N7a3FvP8NteZJ71r+QLdY/0ggqXBWQEcdgQPbvTbSK0sra3hT4beISIL4aijGUM5uBnDs3mZb7x4PHPTmvXMUYoA8icW0seqQS/D3xI8GpzfaLiJpAU83JJdR5mUYk8lSM8DsKWOKyTS7vTz8PPErx3bo9xLJKGlmKHK7pPM3EAjOM456cmvXMCjb9fzoA8o1byNb1Br268D+Ko7h4xDK9vL5Pnx/wB2QJINw5+vAGa6Cz8WXFjZQWtv4I8QxwwosccYgjAVQMAD5+3Su32/WjAoA5IeNbojnwd4kH/bvH/8XSjxrcc58H+Jf/AaPn/x+uswPSlwKAORPjW6x/yJ/iXtj/R4+f8AyJS/8JtMvB8IeJv/AAFj/wDjldbiigDkT45kHXwh4n/8A0/+OUf8J1Jt3f8ACIeKD7CzT/45XXYpNoznmgDkD4+devg7xVn0+wp/8cpv/CfSH/mTfFf/AIAp/wDF12OKMCgDymSfTpfDV74ek8G+MWsb2QySj7Mm/JbccHfwMgDFMuxp2oak9+/hjxxD5zIbm2hi8uK4K4CmRQ/JAUd/wya9Z2ijaKAPJJdP0q41WS7fQPGot7i4+1S6eI/9FebO4uyZyST15x+QqeTS9MawitodJ8Y2kkNzLdRXVvDsljaQ5cAjsenSvVMD3/OlxQB5bBpulWq6cIdI8WJLZ3pvTcG3zJPIcbjKxBzuAAOMH6VHa6XptrqVveR2HjFvs1w1xBbPADFGW5KhcdCe556c16Dr15LY6LdXMB2yRrlTjPOa5nStd1GXULVP7UttRjk3NOsVoYvIUAnklj0JAz3weOeJc0tGawoTnHmW3+RmWlhpllo2jaZHpPinyNIuvtcDG0G5myxw3HI+c9AOlQ2el6RZXyXX9leLJoYJZJrezmtd8ELPncVUAH+Ink+tdVaeMYZ508y1kitpciKYurbyO20HI4zS23ik38MjxWc0aFHaKYfvFJXscdD3wcelHPHuP6vV7HL6NFp2hXkFyln42uUt1YW1rcQO0MAbP3UAHQEgZzx+FSasdK1fVb++n0bxasl9pZ0qVYtPIURMSdwypIb5j3xz0roV8UyW1pp8bW0l5ez2qzuI1CZBHJAzyTyQB6Uv/CR3TeI47T7I4tHs1nKlcSrknJIBzx0xjOaOeIewqdjmmbSTLp7NpHi//QdPbT41/s1sGNl2Fj8v3sdxge1Zy2WnwrZPBH47hvLWPyFvI9PZZTB1ETYj2lR2+XI5rvIPFayTSxT6dc2zCAzxCUAF1HXI7H2NFv4rgmuY0mtZ7eGWEzRySdGAAJ6dBjufQ+2TnQvYVOxzOn6hpunatbagNP8AGU0sFk1mPtOnXEoYM4dnJKFixIHfAGAAK5rQLKFFt5NZtfFo+zag17FZR6XK0G8fcc4iLZxngN+XNelW3i21kKtPbzWsUkTTwySLxIigE4x35qxpniMahem0ksbm0kMYliaYDbIhOMjBzkcZBx1HvRzITozSbtscajaCnhm50NbDxcLeeYz+aNJnEsblgwKMIsAggEcfnVe6tdO1LQNR0zUbnxtePqBjLz3GlXBEewgqFQRBFGRzgZOeT0x6sKdiqMzyDUtG0rVbvUZ7i88YKupRQrexxaJMonaJQoJJgJHTOBgZPpxVy703Sb062r3fidLbWIEjuIBoNxlWUKA6t5ORwuMHI5PtXqeKMUAeV6hpei3Mt0Le98TWNlfbft9pDotz5c5UAbhmA7GIUbivXirDf8I5C+vyebrsS6zax2zqNHuv3SpEYwVzFzwe/cV6XtFGKAOLsfHXhfStNtbI3d/ttYkhDPpdyCdoCjP7v2p8nxU8HQuEk1KdGIzhtPuAf/RddjtGaNopAcUfi34JXrrEg+tjcf8AxFQ/8Ln8AA4/4SBc/wDXrP8A/EV3e0UbRTA4T/hc/wAP/wDoYU/8BZv/AIinj4xeAW6eIY+mebeUf+yV3G0UYFAHD/8AC4fAW0t/wkMWBz/qJc/ltpw+L3gMoW/4SKAAdQY5AfyK5rtcc0u2lcDjR8WPArLkeI7QcZwQwP5YzTh8VPA+0n/hJLLH1P8AhXYbRSEDNIDkv+Fn+CP+hlsOf9v/AOtTh8T/AARj/kZtP/7+V1W0E8gflTtox0H5UAcl/wALP8Ef9DLp/wD38o/4Wf4J/wChlsP+/ldR5MWT+7Tn/ZFIbaAnJhjJ6fdFJNAcv/wtDwPn/kZbD/v5Sn4n+CcZHiWwI9n/APrV0ws7bP8Ax7xf98Cg2Vrn/j2h/wC/YpgcyPij4IPTxLYf990f8LQ8E5/5GWw/7+V0v2Cz/wCfSD/v2P8ACkbTLBvvWVufrEv+FNgc6vxL8GMOPEVkfox/wp4+JHg84x4gs+f9o/4VuHR9Mbrp1ofrCp/pTToeknrplkf+3dP8KAMf/hYnhHH/ACH7M/Rj/hW5p2p2eq2ourGdZ4SSA69MjrUH9haR0/sqx/8AAdP8K5/4ZoI/Ce0DA+1TYA7fOaAOyozR2pp60gFozRRikAHpSUHgUA0XATnPQYpwpKXNNAIRS4ozQDQAlOoopoAooopgY/hgbfDliPSIVsCsfwv/AMi3Y85/dCtgU3uD3CiiikAUUUUAFFFFABXGfErP9h2HTnU7cD67jXZ1xvxIydH0wDqdVth/49QB2I6VU1Gxh1Kwls7gMYpBg7TgjnIwatjpVHV786dpc90E3mNeFzjJ6Dn60na2o4puSUdzHPhGwkSdJZ7uQzoqyM02WIVgw57dAPpTj4Ws2t7mOSa5l+0KiF5ZclFU5UA49cVkXF7qaz6h/aDosyaYZMW0rqn3zg9cgjBGc9uopb7Wb+TSLmGzVRDa2SG4maRvM3Og+4fUZyc9faobjbY7vZ19LS3t+n/ANdPClkq3H766aScxsZXl3MrJnawOODzTX8JWbom6e7M6y+b9o8396Tt24Jx0x29azLvxfNprLB5ERS3gjkcySEvNlQTtC524z1bH5c1av/E9/A17Lb2cDW9l5bSmSQhnDqDgYHB578f0LxRHs8TpruX18LWa6Tcad5k7RTy+czM4Zw+QchiM9R71YOiwG506YGRTYqyRqCMEFdpz+FZt34ivUe8ntbOOSyscCcs5DscAkLxjgEdetVb7xq1pqAiWCIIApEUsnlyyhl3ZTPyfmw6HpReBPJXf9f15HRaZpkWlabFYQF2ij3YLnJ+Zsn+ZrLtvDEb2Mdhdl2trW7M0KKww6nkKwx0BJGPaqkutPYaneGG3klea+itgst2SoJj3fKMEL06Dr1p03i2aytWa7toFnW8NqdspEYwobcWxnuBjBNNyj1BU6/2d3r/X3l+bwvZNcXEsQe3Fxam2kSEKqlSc7sY+971Ha+FbW3uLeV7u8uRbAeTHNLlEIGAcADpUmi+IotY064ucIvkMyuUYspwM5BIBxg+lZ9nq95Bp1g4j+03+qytIqSSFUjGM9cEhQoHGO9K0VZgniNYt/wBW/wAixJ4Qs3mc/absWsknmPZCX9yzZB6Yz1GcZ9at2mnz/wDCQXepTptUotvAqkH5ByWP1P8AKsHStZu7dJ4/Ka5vbrU5kSOW5JSPGMjcQSFHoB+FRQXl3NdDz5J4mOtpE0YuGIA2crnuvfGMe1HMlYt0q+vM+h34I6UtYPhyaYrfW00pkNtdvGrMcnYcMuT34b9K3qtO6uck48srBRRRTJCiiigAooooAKKKKACiiigAooooAKKKKACiiigAooooAKKKKACiiigAooooAKKKKAKGq2H9paZPaF9glXG7GcVmyeH43udOmWRV+xKynCDMmV28n9au69dy2WjXFxAQJUA2kjPORXM6dr1/JqlqiajbX9uwZ7oJalDCoU98/wB7A7/TnIym43szppQrODcHpqW7Lwc9pKgbUWe3jzsVIESQcY5ccn9OQKbbeD5Irvz5NRViqOqhLdUZsqV+cj72M5qxB4zsZLhUkhlhjcMVkdlI+UE8gHIyBxxRH4pivLS5mgt5o1WGR45gvmISoJ52nAPHRsenWi0EW5Ym7b/Igu/CM9zbWcA1CICC2W3IktQ4bH8Sgn5TUp8LTx3NvLDqMqbLIWcpC/Oy8/MrZ+VueDzSr4oW2Syt3gmurua1W5PlIqlgepC568E4GaefEVwNcWD7JL9la1Ex/dHzF6nJGc47YxnNCUBXr7evYpWPgue0nErX8Lbbd4RstQmdwxuPzcnnnPWrt14XN6NOjmugYrW3kglVY8eaHTYcc/LTofFaSSzRy6fd2zx27XIWYKCUHtng+x9DT7XxRBPcrDLZ3Vsrwm4SaZFCMoGexJ6c0RVOwSniZO/6FWLw1fyWRsr/AFXzbVYGgRIodh5xhmOTuwAOMf8A15dC8NzaXdedLdQShY/LURWqxk9PmLcknA9cU+DxVbuPMuLS6tYmhadJZkG1lHXoTzgg4qfTfEUd/em1e0ubaXyhKomVRuXvjBPI4z9RjPOC1O6sS3X5WraddjbWnU1e1OrU5gooooAKKKKACiijvQAUUd6KQBRRRTATHNLRRSsAUhpaKQCcUtIRQKSeoCDrS4poPPSnUIAHWg0UdqEwFoooqwCiiikAjdK5H4b/APIpqfW4m/8AQzXXHpXH/DL/AJE6P/r5m/8AQzSA7HtTTTqSgBKKKM0gDtRRjiikMKMUClzTWwhKWkpR0prcBaKQ8ClpoAooopgZHhnjw9Zf9c61xWN4X/5F6z/651sim9we4UUUUgCiiigAooooAK4/4hAtY6Io6trVoB/31XYVyHj7/VeHf+w9Z/8AoRoA64dKq6hZwX9lLa3KkxSDDAHB/A1brF8UyPH4bvXjd0cIMFWKkcjuKT2Kgm5JIrQ+FLGJZ/3t1KZ4vJd5p2kJXOerUXXhKwunYtJcxh41jkWKUqJAowN2OuMVQ1LxhNp+pXNotmjraBC48zMkgYDkAZ24yPvYzkYqzeeI763a6aLT43gtrhYWJl+ZtwXGBjAOXHf+dS3F6HSoYjR338x1z4P067kmZ5LxBMqrIiTkK20bQSOh/lVyTw9aT2t5BI0uy7KmT5ueAAMenAFZcmtT3PlRXEBhmi1COBxBOcNnJ64Bx7H86ni8TXD3MVqbELcPfNalDIRhFXcXBxzkYIHoetK8BONdK19v6uT3fhWyvLiWRprpEm2+dEkuEkwABkfh2qO78H6bdySh5LlIZmDSwRy4Rvw7fhTY/FDvp9jcm0UG5vBbFfN+6OeQcc9OlZ761d6rNpVwsH2exlvNsbrcMGkADAhlAHB9DnpQ3C1xxjiOrta/4f8ADG62gWjzCUtKGF0LrqPvhdoHTpjtTLjw5aXAcmSZJGuPtKyI2Cj4A446cDg1kabrdxBb20dvaPcPdXM0S/aLwsQV77ivT2xwM9elOn8bra20ZuoIILhp5IGEk5Ea+WQGbdtyRkjHHcUc0LahyYhSsmbthpMVhZPaiSadZGZpHncuzk9ck9u2BxWXbaAZdOtrW6mljksJW+zzwuN23PBOQR04IIqax8TRaj4Zn1aJEAiRyUDhhlR2PcH+tZ88GpnRLS5F7dsjRGe5S2GZpXbBVUzwoBPTgYHpTbRMY1Lu7tqXB4SsxapFHd3ayxztcJOsg8xGbBPbBHHcGprfwzY2oTEs5K3X2vLuMmTG0k8dMc1zctvc33hyDWpNXvxduyIy2100cX+s2cqMDdjr7g+lXprCRdZtdBXU9QFu0TXMkjzkySHOAu70GOlTeO9jV06mzn3v8tzc0Gynsbe4a6Kme5uHnYKchc9Fz7ACtncB1rjbiK+0LR5LqS+a7axufOjHmnLxEgFJPfBPPPNN1HxOlnqFxfMy/ZbfbaR+ZJsjMpBdyxAJAUAA8HvTUlFWMnQnUk5LX0+X+Z2uRRketcfYeN4tTAS0jgmnFwkDrHOSo3AkMG29PlPBAPH5yweKbtzB52mRoj3ZtHK3G4q/sNoyPfj8e9OcSPq9S2x1RZc4zS7hnGa4q08SanbaWZ7i1F3LJfNbRqkgDc7jj7oHGAASRnOTjpUz+IXsL28lubaYTrFB/o3nBlDv2XjH1PtSVSLQ3hqibR1+R60Vzdzq159n23djNayLcQoGgmDK+5h0YqD7EYH9aiXX7q2i1W5uIY/KtpQgzKAFOFyCSAMc59ecelPnQlQk1c6jcPWjNcRN4rlv4rKSzXDfbkiYRSZSUFSeCQDjp2FXJfED3EggkguLa5gvIYpFikUghydpLEcr6jg0e0iN4aotzrKWuaHiaTz3RbBzAl4LNpRIOGJxnb6dPzGM1UTx5Ztqa2hjCq0/k7jIM9cBivZSSOf0FHPESw9V3sjrsikJFYupXcsmr6fp0btGJS0spU4bavIH4msTSb+4vryeKfVdUSQXLRokNorRABuMv5RA98t6Uc6vYI0JOPMztc4pN64zuG317Vyrx6l/wkiaZ/bV4IXtWm3rHFuB37cA7OmD6UyFdU1Zr+6t9UaD7PO0NvCiqI/lPJc4yc/pjilz+Q3Qtq5K3z67HXg06sGGe8ttfiguZg8V1BlUA4SRMbsH0Of0rdU5FWncxlFxt5i0UUUCCiiigAooooAKKKKACiiigDP1ewGp6XNZmUxCUAbwM45zWbdeHILq706cSLELQOrKqD96GQr17dc96ueIr2XT9DubqFlWRANpYZHUdq53TdevX1CFDqFvf2xV3uHS3MXkKFJB6njIx+dZycb2Z00oVXDmg9Nf+CX7HwtLaYRr9WhRCkYS1jWQZHUvg5POeAOlVB4LkkaaS41BTI0MkSmK2WEtuUrl9p+fAOe3NWrfxlZSuvnRSW8TI8iu5DfKoJOQpJBwDx7Uh8UfaNLu7mG2mi2WzzwysodG2jPY4B6cEjNK1OxX+1JttW+4j1DwlPeWlvAL9AI7ZYD5lsHBIH315BQ/Q+lPn8KyvOjRalLEhsBYyEJ85Az8ysCNp59D2qWTxOtsbeAW091cPbiZvKVec+gzyeDwPzpD4guF1427WM/2P7KJiRHl175I6/7OMdadoAvrHTzKlp4Ou4GkL6hbndaSWw8u0CY3cBjhuT0/Krtz4Ya8Fqkt0BFFZvaOBH8z7l27gc8fkafD4oiJuFntLi3kit2uQkigFkH48H2NLa+KIJ5mWa2uLVRbm5DzoADGO4wT6ii1MJPEfcQf8I/qM9jJY3uqeZAYfKRYoAmDxhiepxjp09c1Lofh6bSrlpZZ7WX5dg8qzSE9epIJJ/z+BF4rtmLme1urVRCZ0MyACRR124PUZHHvVrS9dj1G4a3a2ntZgnmhJ1AJTpkYJHXikowTREnWs7rQ2F4p1NXkU6tTnCiiigAooooAKKKKACiiigAooooAKKKKACkyKWkxUgJSikpRSV7gJRRSgUkACgiloqgCiiimAUUUUAI3SuM+F/8AyJMPX/j5n6/9dWrsXJ2nHWuR+GHzeCID2+1XWMf9fElIDsM0ZoxSUtQFNJQTzRQxoKKKKQwpM80tBAyKBBSgikooT1AU9KWjqKKtCCiiimBjeFwB4ds8HPyVs1jeFv8AkXbP/crZpvcbCiiikIKKKKACiiigArkPHx/deHf+w9Zf+hmuvrjvH7EL4bH97X7Mf+PE/wBKAOw7VU1Cxj1GyltJ8+VIMNt4P51c7Vma7eXVjpFzPZQefcqn7tNpbLdMlRyQM5wP060m9NQvy6lC78J6feTTSytcAzMHZUlIXcOhx0z9asyaFazQTxSGQpPOs8mGAO5duMe3yiuP1LxFrsnhi/k/tHTI5raaMTSQQyxyRxsQACknKHPc9RngHmruseKdZ0m5nkB02a2sY4jdRJFK0jFgCSGB2xjngNkkD3FSuXcPrcv5np/X6HRf8I/Z+e0x8wu1ytyfm43qOPw5qVdHtV1ZtT2MbgpsOW4xx29eAM1iN4mv4r99NlS2+2tqawQhY2ANuw37iN2SwQMCRxnHHUUsPiXUJdKvLkpbCSLVxZIAjYMZlRMn5vvYYn06cUe6J4hvW/kW08K2MU8EivdbYZvPijMxKK2Qen4Dr+HU0tt4TsLeaGSKS62wymWOEynYrE5OBXOa14i1e+067u7XyoNLW6W3jdGZZwVcAuSDja2MY4POc9QJNO8RahbRTLEi3Ek2v3NoFuJXICAtgAnO37o9hzgei90f1yd7cz/q51EHh6ztWt2jEhNvI8se4g/M4we1RSeFrJ3Vw86SpPJcJIkmGV3+92xj2rCk8XatbwyadPHYtrYuTbhoo5WhA2CRX2DLnAYAqDkkHkCug0PVru80mWfUIBFPA7I5WJ0V8AHcqv8ANgg9/Q1XuvQFiZN3UiaPSLaLSJdNUSeTKjo259zHcME59az4/D7zafYLdzyw3dpCYRNbyFSy4AJz6EAH2rLttY1WLRdJEEsM2qawXnjlud3kxKRvxtU5wFKgAEc88Vmr4oey0zUILu/jt7q51Wa1W4luAY7UBV3MC5HyjJwB3YdMkhOSuL6w46JnYx6FYxaOmloJFtlYOPn+Ytv3nJPvS6roVtqk0MzvPFcQg+VLBIUZc9fr0HH+NcT9rurz4aJrH9q3ovbYSgtFcldzeacB8dcDGB6VvS2k2inSbuDUb2czXaRSrdXLSKyyDGAOmQdpH40rp9AWIle6fmWrnwxGulrpNorm1uJt93JJMS7Dgtz3JwB7Vc/4Ru0+wR2o81fKmM6Sb8uJMk7s9+vetpeRTqvlRr7WbtqYkXh22jaNy88kqXH2nzHfJZ9uOfb26Ui+G7NUiUNNiO9N8PmGTISTg8dPmPFblFLlj2F7SfcwF8L2ymMebcGOO7F2iblwHwfbODmpL7w3Z6hLdSTGUG5CBijYK7PulfStuijkiP21S97mB/wjNu8jSy3F1JO8sUryu4yfLOVGAAoH0GT6mi48MwXEs7NcXSrLOlwFUrhJFAGRlcnp0OR7Vv0UcqBVZrZnNHwjasxc3N7vM4uN/mLneBjPT9OnFPTwtbK5lea4kna4juHldhukKfdBwMbfYAV0VFChFdBuvVf2jFXw/AkbKHmO69+29R9/IOOnTj/69V4vCsMdwrpd3iQrObjyFlCqWJzyQNxX/ZJxXRUUckd7C9rPuYt/YztrGn39sufK3RSqe6N3/AjP4mrGmaXFpsUqRGRhLK0rFyCcn6DpWlRTSSJc5Nct9DN/stP7ZGpFn8wQGDZkbcFt2emc/jWddeF1ma5WK+uoLe6YvPAhUqxPXBIyue+DzXR0UnFMpVZrZmDDp9x/b6TSR7bO0txHb85JZvvH16ADmt1RgUtFNKxMpOVrhRRRTJCiiigAooooAKKKKACiiigDL17TpNW0eeyinEDy4AkKbwuCD0yPSqF54cW7vrSdXSKOKOSKVBH80quu372ePXvV/X5rqDSJDYyLFcs8ccbsm4KWdVzjv1rJHiBzcac8kn2eIJcfbVdMbWjUZ6jgfxA9xz0NZy5b6jVeUNE/6Ymn+Frm0YRvqCG3SNkj8u1RZBkYBLnJJA/P9KqJ4MugtwZdQgMs1s1uGhtBHnIwWYBvmrY0/wARG9uLWKbT7izF3CZYDMVO4DHynBOGwQcemfSkvr6RNcFr59xFF9nD/wCjweYS24jn5W4xScIpWNPrVRa338kZ2p+E7q/SJEv4VVYFhIltQ+Cv8SnOV/CluvC17JcAw6l5cZsfsj5hyx+U/NnPrtOPYjPNbEWorBd2lq5uJPtSyMkssYTlcHaRgckZI4/hNZQ8VL588jWt4wW1SaO3VUJkDSMi7eckt8uATgAj3p8sb3GsVNK1ytZ+DryAzs+oW7GWze2xHahAM9DweffPWr03hmSfYstz+6XTzZEKpzk4+br7Djmmr4kmgu9RFzayD7OsCxWyFWeR5M/dOcHnA68bW7VLJ4q8mBzLpl0LtJ0hNorRtId/3WHzY2nB5JHQjtS5IbCeLm3dshXw/qdxYT2WoaoJoHh8uMRwBdhBGGPrjA+tT6BoFxpc0ktzcW8pKBFENqkWPU5HJpx8TOtruOmXP2w3H2dbNWjLl9u/ru242kNnPT3pX8RzCGAro181zKzg2p8tHQIcM5LOF28jBBOdw98HLC9xPESkmr6M3l4pcis6DWLS40g6mJQtsqM7swxs253BvQggg/SsW58V3CaVfXB0e7tJYrR7mD7Xs2yKO52sSMZUkHBweM9K0ckZNpK51YYHoaNwzjPNc/8A2pcxeCZdUlVxcpZvPiUKPmClhwMis+y8QefdaYtjqsOotPJtuoY9jmJdhJbKfdwcA5z1xwSKTlYXMkdjRmsOHxGs1/8AZxZXawMSkN20P7qVsZwOcgdcEgA44PK5qS+KWlsL+eKwvIIobWS4hupYleOVVGQVAfvwQH2Eg9qfMh3OnpM1hN4iaO+isxpt9P8AdWa4hjQpCxAIDjdu6EH5QcZGcc1Xt/FMzwXkkmj6huinEUMCxqZJTtyQPnwPXLFRgjnNLnQX1OlyKWudPiqL7JbTLp188tw7xLaqi+akiqWKtltoPGM5xyCTjJA/iuH7DFcW+nX91NKzILWGNRKpQ4cEMQBtPB554xnIo5l3C6Oiorn5PFdmDCLeG6u/MRZGFtCWaFDn5nHUcqeBluDxxW3bzx3Nuk0TB45FDKw6EEZBp3QXJaKKKYxO9B60tIakBKd2pBS0IBtFLSUtgHUUDpRTAKKKTvRcBaKKKAGtyMVx/wALjnwFat63N5n/AMCZa7HFcd8K/wDkn1n/ANfN5/6VS0AdiaOtLRQAmKQ06kxSYCUUUVOowoPNFHemrgFFFHektxjqKKK1JCiiigDE8Kf8i7aD0T1rbFYnhP8A5F21yMfLW2Kb3B7hRRRSAKKKKACiiigArjvH43f8IyuSCdetcY9tx/oa7GuP8eDdN4WH/Uetz/47JQB146VU1KxttSsZbS7UtDIMMASD19RVsdK53xtdXdn4WvJ7ObyXjCkuM7gMj7uOhpSdkTJpJtgvg3SBZ3dsy3Eq3QQSyS3DvIwQ5UbicjFQ3fgfSL+R5LkXblwu8fanAdlUKGcZwzYHcHuetZ954r1iG+ns7azhnmskjE6JBM3nOyBsIVBCDngv1/Cl1HxZq1tb6nfRWVqLPT2j8xZi4kYNHGxXgYBBfrz9O9L3TLmpnSf2NZHWE1UxZu1i8oP/ALOc/nyefestvBukNfteE3Ibz/tQjFw/lLLu3F9mducjuPX8Kc3ivUGj1C/tba2bTtOmMMyuzec7KFLbewwWx3z7VmQa9fwa7rl0zeeA1pb2cBldY90uMccgHByxI65wfRNx6j5obHQT+CNHubyS4ZblRJIJTClwyxeZ3cIDtDHucZNWIvC+mwNG6pIpS/e/XMh/1zZ3H6HceKy7rxRqunRahFd2du93ZRJcsYNxR4SQGPPRgMnqelQXniOXUb2xe2JFl/bMdpFJFI6GQiJ2fcONyZwAOhxnkYo90d4LobV94U0y/Nw0omWSaYTmSOZkdHCBAUYcrwB0q7pmlW2k2ZtIPNdWYs7TSM7ux6lmYkk/Ws/w1rOo6yk09xbW8VskjxoUZi7FW4OCMAYx3OfaqNpZJ4lOo3Ut7qNsVvGt0+y3bxYSPKgYBxySzevIz0GGmugJxtddSaDwrFNottp+ozyFrNyLa4tZWhkROgwy4IO3g881oaV4d03SbWS2ghZ1kkMp+0N5jFiACcnn+Ec5rgIPtR+HsWrHVtUN3c3RhZjePhVE7L8ozwcKM+vPrWnrYuvDkOo2lpqeo3KTaRdXA86bzHt5EUbXDHkA5wOeoqHJJ7Ee0ja7R1K+GdNTw4+hBZBZMCCN/wAxy27731p2o6ZcXt7pSxlBZWsvnS8/MzKPkUDHTJyef4feuP8ADtlPqscXnT+KIHe1Li5mvCYHYrjIGc/xbh9BXYeEtSl1fwzZX0/+ukQiQ+rKSrH8SCapO5cZKWljbUYFLRRVmoUUUUAFFFFABRRRQAUUUUAFFFFABRRRQAUUUUAFFFFABRRRQAUUUUAFFFFABRRRQAUUUUAUtQtjd2yorbSsscnTP3HDY6jrjFY974VtbvXv7TOQJIXhuYiMiUFSoOc/LgEjpzkelX/EE13BpDtYSpDdNLFHHI6bwpaRV5Hcc/8A1xWcmvtJNayzN9miS3uHu43XGxoygOcjOBkkHjIIPeodupnJxvZkmmaHewXlvLqGoLdraI0dsFh2EA8bmOTubHHYdT34fqek6nLrCX+m6pb2n7gQuk1qZd2GJyDvXHWpLDXXuruCC5sJrM3MRlgMrKdwGMqcE4bBBx6e4IFXUNQuz4laxS7nggS0SYeRbiQsxdwc/KcDCij3R+6kP1DQbvV9C+xahfq1zuyLm2h8sqCNp2gk4O0sM575qO88MNJdzT2tz9mJs4beABNxjaKQurdeRnHH15q7BqX2W5tLG4knmkuVkeOaWIR5KkfJjg7sEkcchSazYvFTPdXEv2e5eNbSKaK2RFLSF5GVdrbuS2AcHGARkjnD0G7dRh8LX12t5JqGowTXdx5LI8driOJ4ixHys7ZByARkdTzzxZg8O3K2kIuLi2a4W6juHNvbCJCqHhAuSfxJNRx+JLiK61I3NpMDCYUhtFKM7u+eA2cHPHJOBg9hU0vitYIcTaddC8+0rbfZEaNnJYEq4O7btIBOSR0I4IIotFk+4OvNBuZLmS8tLtIbsXPnxNJHvQAxrGVZQRkHbngjtUF34f1GaK1n+12lxqMKurSXVoHjZWIOAgKkYKjHOfU8k1abxG62oLaXdC9acwLZ7oy5baGzu3bcbSDnPt1pp8SSbIUTSrx72TeWs8xq8aq2CxLMBtJxggnOfrhcsR2jYuLpEf8AYUmlyEmOWJopGjVUJ3A7iAAACck9KyptA1a/tbuLUdQtpGkspbSFobYpt8wAFmyxyflHTHetiDWLWfRzqiyAWqxmR3P8O3O4HryCCCPWsi68WTw6VfXDaVdWs8Nq1xCl1sxIo75VjjbkFgcEA8ZoaQS5bamnd6W1z4Yn0kSbXks2thJjoSm3OP1qvdaG06aTskRGsZ1kZgvLgIykfjupk2r3kHgmfVpI1S8jsnuNsqgKGCkjIDHjp36Vl6Z4nku9Qs4rXWNP1Tzm2zw26ANCNpJbIY9DgEEfxDnPFErdRNxLll4ZntL+CTfYmKGV38xbRfNkU52qWPQqT94cnA6cmq0nhK6nNwXmtYmks5rZnt4ShnZxgPIAcEj6ZyTyBxWpB4kjmv1t2s7uKGRikF1JGPLlYc8YOQMA4LAA9j0zXPivzdPvrqOxvLeKG2eeG5mhDRyqoPICtn0O07SQeKn3bFabIi1Pw3dahchhJbptMRjuUQpPDtIyAwPzA4PB4BbPIGKdfeHru6nZnlilt/tYuDbNuUSqF27W5wcHB9DjkdMXX8Q7NSSyTT72cblSW5hjUxxMRkBvm3dwcgEDIyRVO18WtcWlxOdJvy6XJt44EjUvIf8AvraMYOSTjj3AqXGDsHu7DNN8M3VnNYSTzW7G3upbhhBF5aEPGUCquTgDPqeBUlvomoWExmtpbeVjNcuUlBUESuHHIzypAz6jPSpv+EstjaW8y2l40s7vGtsIsyq6AllYA4B49ce9OHiiB7GG5htL2aSUsBaxwfvVKkK+4EgDaT689s9aq0LitFGdc+FLueV55ZLK8nktUiaS5t/uSjOZFA7Hcfl46DmunsLc2llDb5U+UiplVCjgY4A6fSsebxZZpHC9vBd3iSIsjG2gLeVGwyHccEcA8YLe1blvMlxAk0bq8cgDKy9CD0qklfQaSJaKKKsoKQ0tJjNSAUtJS4oATNBFIOtOoWwBSGlpKAFooopgFFFJnmkAlcd8LP8Akn1l/wBfF2f/ACZlrsc1yHwuXb8P7Ef9Nrr/ANKJKFsB2NGaKQ9aAFoo7U2huwBR3oxxSc5qGNC0UmT0xQM96EwYtKOtJSjrVLcQtFFFWAUUUUAYnhTjw/agcgL19a26w/CZJ8O2hI/h/rW5Te43uFFFFIQUUUUAFFFFABXJeOcibwwR1Gtwn/yHLXW1ynjX/j58Lf8AYch/9Fy0AdUOlU9S0+DVLCWzukLwSgB1DFSec9R9Ku1la/fS6fpE91DNDC8S7t80ZdcZGRgEEk9Bz1IpO1tRS0V2U5vCWkzyRySxSkrGkbkTuPNVBhd+D8xwOp5Pepp/D2m3Npf28kTCG+dWnAkIGVCqMf3eFXp6Vzjahq06aHPrFlbpPLqA8tAjoUTAAJG84bOeDkdOM1Si1XU9X1Hw7qFw9stnc3Uht4YQwdQMj5zkhjj6YNK6MHUgun9f0zqrnwlpN5dPPLA58wgyRiVgkhHQsucGprnw3p10dQ86BmGoeWbgeYwzsACkYPykYHT0rCs/EutN/Z19cpYf2df3X2ZIkDCWLJYAlicH7vIwO/4S6R4o1HVLy0shHbfaInuF1EKrYjCOUTbzwWPY56N6Um4lc0GbFh4csLBLlI45JDcrtmeeVpHcYxjcT0x2pIfDemW1nYWkUDLFYz/aIBuOQ/zck9/vHr61gr40vY7TQLq4hh2Xtrc3F0sanI8qPcAmTx+OarJf6zdeJvC8+pfYhFcedLELUuMAwsdrAn5sZXn17d6LxQnUh0/rb/M7HTNMtdKtnt7NNqM7SEMxPzE5NR6ZpjafPfhdv2e5nNwgBOVZgNwP4jdn3PpXIaJrWryWWl2OlpYwl9Pa5Y3IlcKVcqQCWyRkjqfxp8PjjVdQS0WxtYEke0W4lLwTTZYsQFCx8qOM5OeuO1HPEI1IWR0beFNKGgxaOYpBZRuZFAkO4MWLZz16saZH4U0mKG9i8uWT7ZAbeZ5JGZjGQcqCeg57VV1zVrmXwvabUktbrUZIbYqQVaEyEBvcYG7B+lYXxAvEtBYabb3S2n2eJ7vcZdmNikRKCSBy3HJxgHOOtDcUOUoxV7HbPZyWui/YtN2pJHB5VuZWOFwMAk4J44pdF06LRtHtdOiPyQIFz/ePUn8Tk/jXJ61fWGr+GdN1JmmnvZoitrb28joZZjgMpxjgMvPpg1S1Hww+leCJbu4vr19Qt4y+5bpwoYkcdeQMDr7+uKTaWtgc7apbI9J8xMgbgCenvTq4M2p8Ojw5cWs1yUnvFhmWSVpMiVPVj0BRfzruk+6KtO5pGVx1FFFMoKKKKACiiigAooooAKKKKACiiigAooooAKKKKACiiigAooooAKKKKACiiigAooooAqahaC9t0iLFQsscmQP7jq2Px24rKufDVtdancXrs2y5tZLe4iGcSBto3ex2rj349KseJJruLRm+wTrBcvNDGkjKGC7pUXkHqMH/AAqjBr37yCe5ZoIo7W4e7iZT8jxtHnqM4GWx2III4IqdLmcuW+pPp2h3dvfpdahqTXxgVktl8kR+WpxksQTvbAHPHfjmmanoWoXGtNqWn6qtm72ywOpthJkKzMDknj73pU1jrk097DbXenzWZuELweYyncB1BweGAK8e/U4OKOo3l2/imWyGo31rbJZRSqtpbJIS7PICTmNz0UegodhvlLF3oE2p6QllqN+ZrgPlriOMRnaSQwAB4yjMuR655ptz4bd7y6uILoW5kt4IoQkQxEYnLKeuCMkDGB0qzbX62s1pZyz3M5njkdbi4RUJ2kZVgFXBw3Hy9FP40oPEazXlzLsu3UW9vIluFjw3mO6qVIOctgZDEAcd84HYHy31Ij4UuLm2uxqGoJc3c7xyJK1sBGjJnb+7JIIweRnn1zjC2nhGWGC1ElzbCaG/W7drezESsqqQEChuOCeSTyTSx+JJLWXUpr+KSJIniSK3JTdll5+bOMd8k4AB6VN/wl9uIImNrO00tytqkMbRuWYqWBBDbdpAPOe3Ipe6SuRomutCuJblrq2vBBcifzo3aLcoBjVGUrkZB257c1n3nhCa8gjla7gm1ERvHJPeWonQhmz8qbgF2knGD04Oa1P7dfaqfYLgXbSmIW3ylshQ24sG2hcEHOe4HU4ph8RnaiJpt5JdEMz2q+WsiKrFSx3OFwSOME57dKPdKfLYsjR4ToUmlFQIXiaNvLVY87gcnCgAEkk8YrMm8Pajf2d7DqWoxzPLZyWkTQ2/lhQ/3mI3HcxwO4HHua1odZtJtHbU0kzaqjOzbTlQudwx1yCCMeorJ1LxLPb6RfzJYz2t3FavPEtyqkMB3wr/AMJZcjIPoKbsJ8ttTSvdMN34bn0rzdrSWpt/Mx0JXbnFR3WlNcPpTpIiyWUocsVyWXy2Qj82B/CobzUbm38GzahlluY7Myguq53Bc5wCV9+DWTpfiJb3UrCGx12HVfNZluYowh8oBCd2U6YbaDnP3qT5eoNxuXNP8M3VpqaTSTWJt4mYxiKxVJmznbvck5wO4Cknk+lVv+ETv5IryKa9tEE1pNbobW18rJcYDSANhiPYCtiLxDA9zDFJBcwxTvsguJEASVsE4GCSOASCQAR0JqtceI1l0e7vYkubaKO1e4iuWjV1ZQv3gA2CQcHa20n8yIahYdojb7QLy61NZ45bWKIvGzSeR/pChCDtVwRwdvcH7xHSq8vhnUPMYw3cBjF690sUsTFGDg5VwGGSCcg9OOh7bB1j/TWto7eeURuI5JY0BWNiAQCM56MDwMDviqOn+JnurWeWSyuNy3klskccRJO0nrzgYAOSSBnj0oahpcLRZHpPhy6057czXEMvlTzSkxQ7FIkHQAk4wf0x70Q6BqVj89hd24kM1y7CaJiMSvvGMNwQQPr7cEXV8SWskEDxw3MkksjxLCkeXDoSGU9hgg8k496SPxJbTW8UsMN1K8hkAhSE+YpRtr5B44Jx157ZotAEolC48OalJK0yXdpJPLbJE8tzaKxWVesigcc8/J0zj8ektIfs9tHCMYRQowoXgDHQcD8Ky38S2exHhjublTEsx8iBm2IwyCRjOcduvtWtbzx3MCTROHjdQysOhBGRWiSKViUUUUVQwooopAJjmloopAIKWk70tCAKSl70UAFFFFABSHrS0UANNcn8Nf8AkQtP/wB+f/0c9dY3auV+G3/IhaZ1/wCWp5/66vQB1lFFFAAaSg0lJsaCiiioGFFIKWiO1xBSjrSUoq0xC0UUVSYBRRRTAxPCX/ItWn+7/WtsVieEgR4ass90rbpvcHuFFFFIAooooAKKQnApokBHBFAD65HxzFqUj6HNp2my35s9QW6kjjZQcKjjv7tXXdqQgHmgDj/+Es8RdP8AhCr3/wACY6z9X1PVNatRb3/gS+miRxIFF4q5bkdiOxPWu93qOuKcvzDNANX0PNYpLu3EJj8A6gfJn+0Rg34bD4xnlv06e1QxJcQ3yXsfw71BZkm85MX64RjnJC7sAc5xjHPT09RI44603dk4pWQuVdjzK1e6s9Q/tCH4daiJgxZEN8hSNmySyoW2qeeoA61atdY1S01G6vofh3qEVxdbRM63MXzYzzjdjPJ6Yz37Y9FxS4osHKjyiyWWxuI5ovh1rBaFpDHvvUcKHBVlCl8bcHpjH40+0llsrm3uYfh3r3nWzO8LNdRts3KVKjL8LgkAdBXqG8ZxkcnA/wA/hQzbR0zRZC5I9jzaxvptMkgktfh9r6tDb/ZELXEZ2xltxH+s9e/WqjtvtLa3X4eeIYlt08pGiuI1Zk67GYSZIzzgn+ter4pDgdaLIXIux5tqmuanfaKbCDwJrlv5YU27KIP3ToQUIG/oCBxxxmnx61Ouo3GoTeANfkup1RXLeTIoCjgLmT5R6469a9G3CjAFFkVyrseUTrDPHFH/AMIL4qRIWkaMRtGm0uQW5EvTj8KtJqDJo8+knwT4se0uCTJvMbPzjoTL7D9fWvTRg0HAo5UTyR7Hm15rd/fX2ku3g3xJHaafIZfKEELM7hdqf8tRgDLHv1HHetseNrwDA8E+KP8AvxB/8errzgUdqLFJWORHje8x/wAiT4o/78Qf/HqP+E2vP+hJ8Uf9+Lf/AOPV1uRSjFMZyP8Awm95/wBCT4o/78W//wAepD44ux/zJPij/vxb/wDx6uwxRQBxx8dXYOD4J8U/+A8H/wAepv8Awn9xx/xRPivB7i0hP8pa7LAowKAOJPxElXOfBPi7j009Tn8pKd/wsIbgo8JeKycAn/iWYxk4xy1dptFG0ZzQBxifEKNkVm8K+LEJ7HSnOPyNSDx/bMrN/YHiYEfwnRpyT+S4/wD111+0UYxQByy+OrJiM6T4iXjPOiXPHt9ypl8aaex5sddX3OiXf9I66TFJigDAXxjph62utj66Jef/ABql/wCEw0v/AJ99a/8ABJef/Gq38UUAYP8AwmGmD/l31n/wSXn/AMapP+Ew0v8A599a/wDBJef/ABqt/FGKAMD/AITHS/8An31r/wAEl5/8apreNdIQ4aLV1Pvot5/8aroaQqDQBzR8faAOr6kPrpN3/wDGqafiH4cX709+v10u6H/tOun2ijaPSgDlW+JPhZSA17dLn1065H/tOoW+KngxBl9YZR/tWk4/9krsNozRtFAHGN8WfA6kBteRSem63lH/ALJQPi34EIz/AMJFb/jHJ/8AE12IVc96dgUAcaPix4EI/wCRktPyf/Cl/wCFr+BP+hls/wDx7/Cux2ijaKAOEvfiV4DvoFifxNagLKkg2huqMGH8PqBWbdeMvh1d391dyeJIc3Nq1rLGC21lbAJxt4bAAz6V6btHvRgelKyJcU9zzi1+IPgeK9iubnxdBcyQRtFEXUjaGIyeF5b5QM/oKJfiB4EOsSapF4tiilkgS3ZVUldqszDqp5y5/SvRvLUnJUZ+lNMMZ6xqfqBRZDsjzXVfHPgDWtNWyvfFMTDdkuisrEEFSOF4yrFfxpG8aeBZb25uoPE8URmjt0UJC2I/JZmXHy+rAEeg969J+yW5GDDGfqopv2G1PW3iP1QUWQcqPNZPFXga6Ez3XiiOWeSSOYuYG2hkXAwpXGOuQfWnx+IfBP8AojHxJAZIbxbtykOxXYRlNoXbwvOe5z3Nejf2fZ4x9lg/79j/AAoGn2Y/5dYf+/YoshciODvfF/hSaY3Nr4nt4LsSGSJ2hZ1GUVCGXjcPlB6g+9UrjVfCM8q3UPiS1lu8sJJr63a6DKWL7QDjbtJIXHAHGK9K+wWf/PrB/wB+x/hSf2fZ/wDPrB/37H+FHKh8qOM/4SjwWNAbR/7ZjW3aExFgGDc9Wzt69+nWsy88S+Hb+yvIL/xfZmWa2ktomFsVWNXxklc5Y8DuBxgDvXo39n2f/PrB/wB+xR/Z9n/z6Qf9+x/hRZA4pnFar428I33h6401PE9lC8sBiErqzBcjGccZ+maiuPGXg+e60uRfFenRmxcsdxHzgoyYznjrnv0ruf7Nsc5+x2//AH6X/Cg6ZYE5Nlb/APfpf8KOVMTimedWHiLwba3iSjxVoPlQkmJY440kIxgB3Oc49V2/41W1fwtcQ30U/jXQUM9rLbo1sqw53qAXlAchyMcYCjk+temnStOPWxtT/wBsV/wpP7H0w/8AMPtP+/C/4VLpx2DlVrHB3eveGb7VFuV8YeH0hJQht8YnTaQdqybh8pxyCCeTzjFVTqugosyw+NvDr/6ZNdRx3Dq8eJCSQ6iUbipJweOO2a9F/sXSiMHTbM/WBf8ACk/sTSv+gZZ/+A6f4UeziHKjjNH1rwppvk7/ABdoMgjknkQJdRRj94c4xuwMcgCq8Or6FYqHsPG/hpLhpZ2cz3Mbrtlk8zhRIMEZxnv+Vd3/AGHpP/QMsv8Avwn+FA0PSR00yz/78L/hR7OIcqOFudX0KS58yPxx4XcSRIkzXUkEj7l4LqRIAMjHBBAIzXR23jTwfbwJEvinQgqAKuL+EcD2DYrX/sTSv+gbZ/8AfhP8KP7E0r/oGWX/AIDp/hVKKQ7Izx468Inp4p0Q/wDcQi/+Ko/4Trwj/wBDTon/AIMIv/iqut4e0ZyC2k2Jx0zbp/hTP+EY0A5zomnc9f8ARU/wpjIV8Z+F3A2+JNIbPTF7Gc/+PVIvivw68ImTXdMaInAdbtCpP1zTW8I+G2GDoGlkf9ecf+FMPgzwu33vDmkH62MX/wATSAtJ4h0WRyiatYswAOFuFJwenerP9o2Wzf8Aa4Nn97zBj/PIrI/4Qbwnnnwvop/7cIv/AImnf8IR4T/6FjRf/ACL/wCJoA2RNEWb94vAyeelPWRHUMrBlPcVhDwP4TBJ/wCEY0Xn/pwi/wDiaX/hB/Cf/Qr6L/4L4v8A4mhKwG7kUZFYX/CEeE/+hX0X/wAF8X/xNH/CD+E/+hX0X/wXxf8AxNDA3cijcB1IrC/4Qfwn/wBCxov/AIL4v/iaP+EH8Jf9Cvov/gBF/wDE0AbuRRuFYH/CC+Ec5/4RjRs+1jH/APE00+AvCJ/5lnSB9LOMf0oQG+5G01yvw0Jb4d6MxILGJixHqXYn9atr4B8IqwYeG9LBHI/0VP8ACtqysbXTbSO0sreO3toxhIo12qo9h2oYFiiiiiwAelNxTqKTQDaKKKhpDQgHXNGMUYGc0uM0lHQA6UA0UU1oA6ikpa0QgooopgYvhQFfDViD18utqsXwqCPDOn7uvkg1tUPcbCiiigQUUUUAI3SvBLVrqw0Hw7otwqm11Kaz1CzcqCqsWAljI9mdG5H8R5Jr3p0WRGRgCrDBBGQRVBtA0l7a0t3061MFmyvbRmJdsTL0KjGBj2oA87n8W+I0t7rxHHdxHT4NUFiNHFsDK4DhDtkz/rDnO3HaopvFnipI77U/t9mLO116XTUtjbfM6rIQCWB44wMYz1Oegrvm8H+H21/+3DpcB1Lj99z1HRtudu7/AGsZ965/xZDY6SNP0q08Owag2qag1z5LXZgUzj5i5ODk98dKAOJ8QC80y28Y6taqZrW9uLzS7uPH3WaNRC49977TnjB49T0+g+Jbq0sXtFmiW007wzb3SDYPlcR8kn04HHsatPB4gex1CzbwHZmDUXeS6T+3MeYzABjny8jgDpjpWbfeHb7UVshd/Diwk+xQi3gP9ukERgYVWITLgdt2cHkc0ANPi3xBqUSpbatY6b9l0aLUbq4urcskhcZxww2LjHIBOQeKi1fxHd6Nda5rVr5M99/ZtjiREPlFnbGecfLycZ7kZqa98PahqEGnQ3fw6s5I9OiENuDr7DbGMYRjs+deBw2R19TV2Wy1q5lvHm+H2nv9shS3nRtaDI8afdG0x7Rj2APA9KAM+Pxh4ttoZdOvYY4r24ure2tLq6jjQxmXccyRpI/AC8c857dKnv8AxX4k0ZdU0ea+0261SKS2W1uSghL+ceVERbDuNpwoYEjPpgttND1Cz0O60aD4c2Ys7o5nQ66Wdz/vlC2R2547YpLfw/fQaJNo6fDm2+wzSCSRW10s7MMYO8ruyOMc0AZ8+v6jqUGi2+sgS31t4ks0eGW2e2miVw+0uiuV5wSpDMpHXmor7W9c1g+H9Rub+3+wT+JYoIrKGJkkj2SNgu275htVsqRjlWHoNS10O/s7S2toPhwqx214l9HnXtzecowrFjy2Bxgkj2qNvDdwda/tcfDUrei4W6DrrwUeaDndtB29cEjGD3zQA3RfG/i/Vdctrkacz6NcXvkHbbARxR79oYTeaSzDuNgGQcVofFAmXUPDVt9mubtZ7mQNaW9wYWuAEB2hgRg8Z6jpUEGk3tvrx1uL4Zxx6huLhhq8ewMRgsE+6GP94DPJ55NXb2XXtT1Kw1C8+H0r3Onsz2zjWoxsYjBOAcHI9aAMTw5oNjqa+Ilv1v4LGzeNotLlv5zJayrGSzFw/wAwbdwNxHH0rf8AhXo8Efhi01ljO+oXSyJNI9zI6solYDCMSq8KvQCooG1m31HU71Ph5crPqaqt2y6zERIFXaPlLYXgkZXFS6TfeIdB0yHTdP8Ah7cxWkIPlodXhcjLEnlmJPJPU0AczeeI9b0zxbrjaRJFvvtes9Lj+1Kzxx/uZM8Aj+ILnFWbvXPEd9DcadcXdm2pWGu2tvBcJEyROSSRvQMSR0yBg4P41Y/su8N5JdH4a3ple/TUmb+3oz/pC7trgeZgY3H5fu+3AqwbfUXuZ7kfDi/86e8jvZGGtQjM0f3W4k4xnoOD3FAFDUvE+qSXF74f1n7PNd2WrabD58DSRJIJzuxtUggqFJ6kHIGDjJqW/iPXvD1t4p10XNrLo1nr06zW0iMZ3BkQHy23YAClcDH94mtm4067vNTn1Gf4c3zXc9xb3Mj/ANsQjMkAIiOBJgYBPA4Peqo8Ouut/wBrj4b3/wBsNybpj/bcRRpS27cU8zbwTnpQBl3N5qksS/2dKbeV/G89uu2aQhiA2C+WPyfKSUGB0IA6Vu3njLXxb6xrNm1iulaReGzmgmDCWZo2USlSCQuWJC55wASOxju9EuL2xms5vh7qHlS6g+pHbrUSkXDAhnBEnHBPA456ZovdEm1HVV1K6+Hd884KMw/tmIJIUxtLKJMNjA6jnHOaALEHirxVqUut3Ol29k1jps0qbLhXWWQ+UCibc4BVzljn5gcDGOdDwX4l1bVtUubHV57VZ4oVkNp9mlguIjnB3BxtZeRhlJ7dc5qpHBqEdtqlv/wry7aHVJHlu0bVYCJGYYY/f44HbFQaDYX3hu7kutP+H+oC4kjETSS6xDIdg6AbnwPr1PfNAHpo6UVyJ8S+KAP+REu/w1G2/wDi6afE/igD/kQ70/TULb/4qgDsKK40+K/Eq/f8BaljuReW5/8AZ6Q+MtdVsHwJrGOxE1uc/wDj9AHZ0Vxp8aauFz/wguvkDOcGD/45SL441Ekf8UR4iAxkny4T+X7ygDs6K44+Ob0DnwV4lzj/AJ4Q/wDxylHjm7zj/hCvE5HqLeH/AOO0AdhRXI/8Jzc558F+KB7/AGaH/wCO0HxzcdvBnig/S2h/+O0AddRXI/8ACcz/APQneJx/27Rf/HaP+E5n/wChO8T/APgNF/8AHaAOuorkv+E3n/6E7xP/AOA0X/x2l/4Teb/oT/E3/gNF/wDHKAOsorlP+E1mA58JeJR/26x//HKafHEgIH/CJeJjnuLNMf8AodAHW1l+IpZIPDeqSxMyulpKyspIIIQkEEVjnxwVHPhbxL9BYg/+zVWv/F0WoafcWk/hbxQIbiJ4pCLDkKwwcfN6E0AcRos89trHhr7JdeK1uLmWP7Q2p3EptJkKfvPL3HBPPy/hjnGdux+LttdeIrXT2jtFju7lbWOETMbqNmOFd12BNpOOAxIz+Vp9Z054NJgPhjxYE0xka3/4lpP3V2jPrxVC0Gi2VzDImi+NVtoZzPFZNaSeSjkAZwOSOBgZIHPHJyAXtC+Jkmt+Io9LNhBG8sjRGBbr/SbZl3ZEqOqgkhScIWIweoBNZOl/EZtH8LaKotJ5Guop5Y5dU1FpDIVmZfKEvlkvJgZG5VABXng0tjbaDp99ZTrpPjeaOxcvaW8thK0cJPphQzf8CJxUcdjoUFpbQWmm+ObUwW723mJpjEyRM7OVZWjK8M5IIUEcc8CgDobTxXrN7r9vJbWStZS6OL77ILlXdiT1UhdrN2C7wpBySOBVfS/ikmox37JZ2sjWmnTagUtr0y7RGAfLc+WFVjkfdLjr7Zznj0QwxwR6L41igWxfT5Ik0xiJoXJJDFkJByc5UqaiitNHQyF9P8dyF7B9NJfTTxAwxtAEeBjqCOSeuaAN+P4hXUBhfU9Ea3gudObULd4LkTMwVdxQqVXB4HfHzDOOQLH/AAmmoWemS6lqugtb6etol3FcRXYlDbiAsbZVdrYKk9V68k9cG5Oh3UNjDcaB4weGzsG09U/syQB42UKS2FzuwOoI5qBI9G8uZLvTvHF6r2a2MYm01wIYlYMAoRFGcgfM2ScDJoA6Pwj8RLPxXqkumxpCk6wfaAYLnzlKZAIJ2qQwJA6Y9Caz9Q8XS6D4x8U3F1NNLY6dZWsht/M+Vd7YJA7HnPvTdI1TTtJvmvmtvGl7cGEQKbnSpNsaAg4CpGq54HJBJx1qhrH/AAjmsXGtS3ln4vhbWoIoLhV0mUBVjOVKfujjPfOfwoA0tf8AHWrWOj64v2FLHUdPWGQP53moEkYAdUHzDIBGMehp2v8AxRtfDuo/2bcWe66hije6U3ITYWVTtTIy5wc9unvWfqt54U1iTV2ul8Sw/wBpwRwzn+yZ9qCM5Uj90TnPXOR9Kq3154XvLp7wa/r9pdXMMcF7LDpMytcBBgOP3PyPjjcvTJwBxQB1cnjp21O4trPSJ7mK2t0uZ7gTIixRtHvBIJyfTAz07VFpfj6a9vdKju9DvLG01Tizu2kSRXIGeQDuUHsSOcj61iTa/wCE7ZtdvrS/1OS61GyW2EUmnXG3KRlVwTFnJzyTWV4c1Dw5Da6Lca1rWqTT6dFut7JtNm8q2lYEMQUi+cDkDJIAoA6Kb4qLa6Rb6nNoN9HFeFPsgeaL9+CDuYHd8qg7Rk/e3jA64qyfE271SLSZtF0uZvNvvs08DyxZZgqsEBzjkNnd04qtcal4Ll0LSdOj1rUo59KQLaXP9mTswwADuUxbWBAGRioJb7wv9ktAniXWPtdvem++0yaXcPlyMYC+XtVRxhRwPSgDqB8RIR4sTQJ9MmhllnNurtcRMxPGCYwxdQQQQSBkVmaR4y1jUtOt57oS2Rk1xLNHURyeYpLbo8Z4I24Ld+1Y0UvhOPU7a9j8Qal5dtfNeRQNo0uNzElgxEQZvbnj3PNTWd54Ts44Yhr+otBDqo1SJH0mcFW+bKkiPkHd17YoA6X/AIWNAGmu5NKvY9DhuWtpdVaSMxqwYJkqDuC5PUjuM4OQGzfEYQz3RXRL57G01BrC4vA8exZAwXhd249R27jnJxXNF/CbS/ZD4j1A6M139sbTjpsu13zu2l/LyVyAdp9KnlvPB7aXqlidculXUdTOotKdPmHltuViq/Jj+Hr70AetjpRXJD4leEgv/IWA9jbyj/2Wj/hZvhHGf7WA5xjyJP8A4mgDraK5Q/EnwiFDHWoQD6o4P8qQ/EzwaM51+1yO2G/woA6yiuS/4Wd4L/6GG0/8e/woHxO8Fn/mYbT/AMe/woA62iuT/wCFm+DP+hgtP/Hv8KX/AIWZ4M/6GC1/8e/woA6uiuT/AOFmeDP+hgtf/Hv8KQ/E3wYBz4hsx9S3+FIDraK5H/hZ3gz/AKGKyHPcn/CpF+JPg19uPEumgscYacA5+h6UIDqqK5hfiJ4QcMV8S6VhSQSbpBj8zTx4+8JM2B4m0jOcc3iD+ZouB0lFc3/wn3hIEZ8S6TySB/pae/v7f5zUg8deEyAT4m0YZ9b6Mf8As1K9wOgorAHjjwmenifRv/A6L/4qnDxt4UPTxNo3/gfF/wDFVQG7RWD/AMJv4U/6GfRf/A+L/wCKo/4Tfwp/0M+i/wDgfF/8VQBvUVhf8Jt4Vx/yM2jf+B8X/wAVWxbXEV3bxzwSJJDIodHRgyspGQQR1FAEtFFFIAoooouAlFJ3oqdEACg0Cg0LYAoopaB3DBpaO1FUhBRRRTAyvDn/ACLunf8AXBf5Vq1k+GQR4Y0zd1+zJ/IVrUPcAooooAKKKKACiiigArj/ABUM+NfBv/X1P/6JNdhXJ+Iv+R68HD/prd/+iDQB1fasfxBqsml2aNBGGuJn8qLcjOobBOSF5IAB4HJrYPSqOp6Va6rbiG6ViFYOjKxVkYfxKRyDyeRSeq0Kg4qSctjiNS1PV9Vs7Szctb3BulieSNJbdJiVO0ru+YLwcjnkDnFXk8S3y6r9nMUAtI5ltXX5nk3Fgu8uuUA5ztOD9DwNyDw1YwLEF89zHOJw8szOxcDAySc4xUP/AAh+nC8N0Gugxn+0eX9oYxiTdu3bM4yT3qeWSeh1e1oNctitD4gu5J7eya2j+2NePBIqk4WNRkuP+Alfzqjput3kNvawW1uJZLm6njHnzscFT/eweOvGK6ZNFs49Wl1RU/0qRNjNnjHHb8B+VQw+HrKCS2eMPm3keRMvn5m659qdmSqlFaW/4fUwm8ZTC6kRbMyxQy+RIsYkaQkcMy4UjGexIJxUy+JNSZRMbCAWgvfsjMsx3nLYDAEcdR3P4YzWk/hTT3vzd7rhN0glaBJ2WFnBzuKA7Sc9eOe9TL4es1tTbqZRGbkXRxIQd+4N+WQOKXvdxudC2kf6+8pW2tahJr39lvYwEJ808sU7MIlxkZyg5PHAPen3Mr3niiCzDSJBa25uG2yEb3J2gEdwBk/Uj0pbPwlZWN+l5DcXyurFin2pwjk/3lBw3XuKsT2DRa/HqUWGEkJt5lZ8AAHcrAY9cg+x9qXvWIbp8z5e34nHaFbzXc9vcSNr0n+kf61L0+RgNxlSc44GRjvTYIZb7WL6OVvEbob+SIS2l0RDEu7+Lc3GPYHjpXSweDrK3uElhvtVj2OHEaX0ixnBzgoCFwe/HNa9lpsGn+f5O4+fM077jn5m6/hxSjB6XZtVxMHKTgt9jkbq6vLMa1pCXUzzyyxmzdpW3/vCMqD2C9iPetjTlk0/xLLpxlllgltEmXzJCxVlwh688jB+taF1otnc6pb6jIjfaIBhSDgH0z64ycVHbafOdeudRuAo/diCAA5OzqSfQk/oKai0zKVSEo2XbX10/wAjZXpS0g6UtaHMFFFFABRRRQAUUUUAGKKKKACjFFFABRRRQAUUUUAFFFFABRRRQAUYoooAKKKKACiiigAooooA5zxZqNxptpaSW9ytt5lyEkkZN2FKtk49uv4VmaV4imjnvWu9Rhv7GCDzDPFB5QDZ+7jPJIzXQazpTaobHEyxC3uVnIKbt+Afl6jrn3qhc+GPtN/fSGdYoLq3ETRxxYZSOQwbPqOhFZtTvdHXTnR5OWe//B+/8SC28bWMsczNFKpjgM4AdH3AHGOG+9k4wcfXinXHiRpdEurqK3uLVkjR45ZEDqwYgcYOCeemaLbwxdLaXEVxqSOzxeXG8dqibP8AaOOSe3UcfnUEXhCdbS+ie+txJdKqgxWwRRhgSSARknH/AOul747Ya/zRan8V29vqElh9luZ5YY1ebylBYAgEkJnccZGcDuKYniWQalqUctjcmG0iWRFjiy7ZJA4B/i6j6HOKi1bwjcapcv8A6dCsDhQN1srSRYGCUbqM/wCcjin3nhe4uJ9QaK/WOO7hijwUyylCMEnPPf8AP2FF5glh7avf/gf8Esf8JVbJbX0stncxPZhGkhZV3YY4B64/PGKfF4nth9qFxa3Vt9miEx81V+dT6YPXkdcdRWWPBt0bHUIXv7ffdxxLmO32Kmw56A+lXtR8NPfT38ouI1FzbLEgKZ2Mrbgx9RntReoLlw97X/rT/gj18WWvlXDT2l1BLEqnyZFG589AuDgn8eKv6XrUOoSzQNDJb3MOC8MuNwU9G4JGDWRceHdSv7OeK/1VJHJjaALbgJGV7kZ+bPetHQ9Hl04SyXEkEksh6wwLGAv4Dk5oi582uxM1R5XZ6/Py/wCCbXFLim4pea1OYXFGKbuNLQAuBRikooAXFFFFABiiiigAoxRRQAUUUUAGKaYo2+8in6inUUgIvs8B48mP/vkUw2FmylTaQEEYwYx/hUw606kBTbSdOf7+n2rfWFT/AEpn9h6Sf+YXZf8AgOn+FXgaWgDP/sPSc5/suy/8B0/wpf7C0g/8wqx/8B0/wq/RVIDP/sLR/wDoFWP/AIDp/hR/YWj/APQKsf8AwHT/AArQooAz/wCwtH/6BVj/AOA6f4Uf2Fo//QKsf/AdP8K0KKAMi+0TSEsLhv7LsQRGxyLdOOPpUHgj/kQvDuev9mW3/opa0dYx/Yt9k4/0eTn0+U1n+C8DwRoIBBA063Ax/wBc1oA3aKKMUtQCiiihgJjmkPWnUmKTASgUYo570LzAKUCkpR0pRAWikJxSiqQBRRRTAyvDeD4a0sg5BtIiD/wEVq1j+FV2eEtGXGB9hh6f7grYoAKKKKACiiigAooooAK5PxHj/hOvBuf+e13/AOk7V1lcn4jG7x14O5xia7P/AJLsP8/SgDrD0rM1jUWsIE8tA0sr7E3AkA4Jycc9u1adUr/TbfUYljnDfIwdWRyrKw7giple2hULcy5tjAm1fVJI7QRxJFKZ/LfcGVJARwQSM49e4q7JrF7GL2X7HGYLVimWlClj8vrwAM5P6VOfD9qbdYvMnBWXzRIJDv3YxnNSyaPbTWlzbSbzHcyGR/m5ycdPToKyUJp7mzqUnZW/q5mReIZfs9xJNFF/o4SR2Rmx5ZPJGR259qlk1N7kO0P+pW7jgRkcgscjd26c4/CrMGgWcKXKbp5BdJ5cvmSliRgjqeR17VJDotpBZQ2cYcRxSCVSWyxYHOSfrRy1AcqS2Rk3Wr3sllqT+SscNs7RiRZSrEggDtxwTk/Spr3Wby3nuVht4ZI7aNHdpHIJBHTgdf8A69XzodqbS7tcyeXdSNLJ83OTjOPTpTptFtpmumZpM3MaxyYbHC9MfnRy1e/9a/8AABSo31Wn/Df8Ex7/AMVG2unijiiYRKjOjOd7bhnCgAjp64rS1S8b7LbRwllN1Ise8HBRTyT9cfzpk/hmyuHdjJcoJECSLHMVDgYAz+XarOoWHnwW/kgCS3kWSMZwCR2PsRkU1Gpyu7BypNrlRgX1zdHXrqFTqUkSIm1LRgNpxznNTahDcoumvHe38ZnljhdWlAwCpznj73FaNxoFvc3j3f2m8hlkADeTOUBwMDpVmTS4ZYbWOSSV/szrIrM+SxA7nvU8krO5TrU7xt0Wpz180tprSWj3eqvAtsJN8RLsWLnrhemP6VNYXd4+n29zJPIwF9sUPjc0bEKA+O4JzW8LCL+0Wv8AJ80xCHnGNoJP581RbSPJEEFtjyPtX2iUMeeucD/gWKHCcXcFVptKLX9dTbXpTqYp47U8V0HKFFFFABRRRQAUUUUAFFFFABRRRQAUUUUAFFFFABRRRQAUUUUAFFFFABRRRQAUUUUAFFFFAGbrN21lpVxcIwVkTKkjIz2rn7DXLs6hGkuoW11b+U0twyQlfIULxk5Oecccd639V099RjhiEwSNZlkkVk3B1H8PUY5/lTr3T47vT57QERiVNu5QOPQ1lJTcrpm0JQUbNatlCDxHC0oFzazWkbxNMJJsAbVGST6cc1JB4hhnEjva3EVukZkE7AbGUe4PH0NQpod45ee51ES3SxmOBxCFWLPU7c/N+NQWvhu8thdst/Es8sYRHjtQgGD1YZ+bsO3epvVLtQsydfEXn2c8qWtxEFt2mjldcow7cg4z7VWk8RXFrcRiSCS4QWazSeVHg7j+OAMDP40Q+FZEiuw94he4CqTFF5a7QwLcA/eIGM9qku/D15Pe3EkWpLDDOixMghBOwDGAc9evNQ3Wtc0X1dPy/wCG/wCCTtrkZurZ94itjbNcSmQche39asadrseoXTW32W4gkCeYBKoG5c4yMGql14bE8V1GlwEWWCOGIbM+WFOfXnJFW9I0g6csjyPA8rHGYoVjAHHHHv71cXU5rPYyl7HkutylrGrzW+prZQXdtaAReY8s67gecBQMjnvSWevzRad5t3C9xcNMyRLbR4Mqj+IAnp71dbR1k1C9upHjczxrHGGjB8vAI79azpPDEogs1iuYGaCMowmgDowJySB1z+NZy9spNouPsXFRf9f09C83iW2FnDKsM8kkxYLCq5fK/ezzgY+tB1kzNZNEHhE255EmTBVV65yeOe/NUr7w3cXEEUENzarAsZBSS1GN56uCMYNWIdCuYEXZeguln9nVmTPzE5LYJ6dOPaqUqt9US1RtdMkj8RQTlgttdgFC8TeVkSgDPyke3TOM1DaeJMadHLdW032iV28uKNPmdR/EBnoARk1Ws/DF3bm9ke8hDXEDQhYYiiAnqxGevA5GO/rSXfhy+ufsq/arYxw24i2GIlQ394c+mBzmlzVUr2KUcPe19DSbxJafZrWaKOeYXIYxrGmWO3rxTv8AhILVrKGeOOeR5s7IUTMhIODx7Y9aistIe0lhfzUYQ2ohQY6Pn5m/Gqg0PULd7aSyu7dZYoPKZpYiwyTksvIpc1fsLlo7XL3/AAk9i9nHPAs1wzgkRQplxg4OR2weK07O7hvbVLiFsxuMjjFc9f8Ahy6ubpZ1uLZpDCsbNPDuOR/EACMd/wA66Cxs47K0jt4lVUQYAUYFaU5VG/eRnUVNRTi9SzRRRW5iFFFFABRRRQAUUUUAFFFFIBo606mjrSk4pK4C0UUU7gFFFFMAooooAo60SNDv9vX7PJj/AL5NVPCi7fCejgMGAsoQCBjI2LT/ABRIIfCesSnOEsZm4PPCGn+HUEfhzTEH8NpEv5IKANOiiigAoopDSYC03GM06kPWkAgPHNKCKbjjFC0DHEUCjNJk0LcQvelooqrAFFFFAGR4VG3wlowzk/YYOf8AgArXrF8Ivv8ABuhOerafAfzjWtqgAooooAKKKKACiiigArltfQt448JkAfLJdE/9+SP611Nc3rK58a+GTzx9q6f9cxQB0Z6Vja7qFzp6WjW0aSPPcpDhyQADnn+VbXaqd7p0F8bczbv3EyzJg4+YZxn1HNHoVBpSTlsc1L4nvLVprWW2ie9SdYQ0ZZo/mXdnH3jj0qaHxFeCSFLmyKj7SsEkmyRV2v8AdYbgD1ypHqRWlc+G9PunmkkEnmSyLLvWQgo6jAK46cUq+HrRdNksS8zxSMGZnkLOSMYO4854HNRaXc6OejZWiY/9qXV7d6RMVkiSe5m8tUkK7o1HBcd89cdOlIniW+OnC8MVmizz+Rb75CNz5YEkdT0+6uTwa3/7FtN1iQrKLIEQAHAAxtwfXiqj+FdOfT4LL9+sdvK00TJKyurksSQw/wB4/nRaQlUpO11/Wv8AwDLj8U3rWsZ+yQeeb82h3MyIcLndyMr2zkHpR/bVzcXNtbXEXk3UOorDIsUxCspQkH3BHOKdqHhFBFa21k0wiN5587tcMHGV2llbrnp+Nadr4asbaOFVMzNFP9oDvIWZnxjLE9eKVpvqW5UFql/X3mavia/2i5axhFqLw2rDzSXb5tu4cY46/wCFJF4snnvIxHZbraS58hdoYv1xvzt24/Gtj/hHrL7J9nzJ5f2j7T97nfnP5ZqCHwrY298LqGW7TEnmiFbhvKDZznZnHWhKd1dk89C3w6j9Rlkl1bTrJZHjRy00mxsFgmMDI7ZIz69K5KbWr6xn1cTzzGC4lmgt3BJMMigkAZ7EHjHcCux1Cxmk1LTry3KlrdmWVWON0bDB/EEA/hUT+GtOuLS6tpUZ0uJ2nck5KuepX0/+uaJRk9mOjVpQspK/f7zBfWbnSJVnvJXeC709Xtw7ZBlVRlfYnIPfrVe7a+spNJtLm61V2a3Z5haEtIXzn34HT8q6q78PWN7FYxTq7LZkGIA4zjHB9RwM1ZbS7d9Riv23edEhReeMH2pOEu5SxFNa8vf/AIBy9nd6pBYadd3clyv+m+UUnG1mjf5RuHcg12kf3aytSsZ729sVxH9mil86UnOWZcbAP1J+layDAq4prQwqzU7NKzHUUUVRiFFFFABRRRQAUUUUAFFFFABRRRQAUUUUAFFFFABRRRQAUUUUAFFFFABRRRQAUUUUAc94o1KXTba0MV0tsJZxG8hUNtXHJx7VlaZ4oZBqU019FqFpaxLIJoohGcn+HrjnpXRarpf9pSWbebs+zTibBXdux261n3PhhLu71GRpgsN7EqFFiAZSuMHPfp0IrOSle6OunKj7NRmtf+D9+xVtPHVhdJdFYmzBH5mElSTcMgYypODyuQcYzTZvFX2vQ7u9toZrdYQpSfCyo2WwcEHBx39M96dH4Rmaxu4LrUFaWeNY0kgtlh2YIP8ACcnJAyM4IqMeDrhtMv7Z9Ri826CLujtFRFCsDnYG5JxjOaX7wbWHLsniu2TVX05La4meNgsjR7SR0yQudxAzzgdvcVDF4luUu9VWbT5mjtCmxYwC7ZxxjPcHP0FRX/g976/lk+3AQSyCRg0IaVPUJJncvt6VLf8Ahi7uX1MRaiEivgh2GPJVlCjrnkHbz9aG5glh9Pl38v8Agjo/GNrJZ3lx9lmDWjIkkQZWOWOABg4zn1xR/wAJhbRw3r3Nld272qK5ikVQ0m7OAvPXI746jrVePwhcrZXsLX8O+5aFtyW2wIUOeAGxz/nNWdR8Lvf3d9OLoJ58SLFhTmN0OQxOeRntSvUBrDX/AK8v+CI/i+K3t55bvTL62eNkVUkVQZS3TaScHABJ6Y9609H1qHVlmCxPFLCwV45MZGRweCeOv5Gsq58M3uoWjrqGqmWcSLJCREBHGVzjK985Oa0tC0d9NhkM8kEkzkZaG3WIBR0GB+P500581nsRNUeR8u/zNgYPOKXFIBgUtanMGB6UYHpSGjNAC4HpRgelFFABRRRQAUUUUAFFFFABRRRQAUUUUAFFFFK4BRSUtJAFFFFMAooopgFFFFAGJ4yYR+CNec5wunXBOP8Arm1W9DXZoWnjGALaP/0EVQ8c/wDJP/En/YLuf/RTVpaN/wAgPT/+vaP/ANBFAF2iiilcAoooouAUlKelNzSAUUEUoopoBB1paTFLSAKKKKoAooooAw/BmP8AhB/D/wD2Drf/ANFrW5WF4Lbd4F8Pt66bbH/yEtbtABRRRQAUUUUAFFFFABXO6x/yOfhr6XX/AKAtdFXJeLJNRstc0TU7HSbnUlthOrxQMqtl1UD7xAoA6w9KwPEmr3umf2cljDDLLd3a2+JiQvKsc5HI5A7HjPFZh8aa0Bn/AIQPXP8AvuD/AOOVSvfEN/qElrJP4E8QlrWUTRlGgGHAI/56c8E0NXJkm9ivr+qX8Fp4k8ydoLm2srUs8E7hQ7H5tgz8oz3AyRjOav6p4o1e0u9ZW1trQ2uk+WZGmZg0gZAcKR0PJ5PtWdeag1/HqP2vwF4lH29YxOEeH5ghyuP3ox+FZ87SXut6he6h4N8SyQ3LxyJFD5a7lWMKVkAlAYZUEfWo965lKM76f1/Wh0a+IJYL3Wr5YpWggazeRXkdwIWUbmROgIBJOBzjuai1DxHNevZSQ7ktjrsdlC0cjIXwrb2bacMpIICnjgE+1RtVjdNSR/AvirbqSBLhVSEfKE2DaRKNvHcc03+07UWOn2a+A/FKQ2EyTwBIYBh1BAJxLyTkk56k07Mrln3LF/4i1a70jX5Wt4oLKylltxJFcPHOWVwAQVHA2nOQc+1WtX8U6lZXeow2tnbSR6fBFM7SSMGbfkAYA57/AJe4rLe/t5NN1DT/APhCPFvkahO9xOBHACXYgnB83jkCnXmoxXcmpNP4J8W7tRijin2xwfdTO3H73g/MaVpEuNS2j/rX/gGhe+M9RF/LBYaWZxBFE8ieXK7uXXdtUohC4B6sRmtTxHqLrptjbRmaF9SuI7bejGOSJW5Yg9Q20EexOe2K5O5ms7q9W6fwT4zR9qJIsXlosoQYUOBNzgVb1zxDdalZQiHwZ4lS5tZVuLdngh2h16bsS52nkH607NLUpKdncj1RpJfFuqQTXOvGCGKIxx6bM42ZXkkA45qjLf6jc2vhFbu91BluUuWnOnSsJJFUApnZ1I4B/GteHxB5GqXmor4J8WefdoiS5hgK4UYGB5vFVLO+t7E6YYvBPi5jpqSpblooDgSfez+95NTyPuZ+ynff+rlmI6vZaFband3N6kdnf5ZLhjvltWYD5/UjOeewI96V7y+nstd8QRXVz5UNyos4hMwjZYThuOmHO4HjPHtVi+8UyalYz2Vx4J8VGKZCjYggBwe4Pm8H0PY1m3Wqyv4cj0O08GeKIrT5Y5C0EW/ysgtgiX7xx196bTNHCXRnotpMtzaxTqMLIgcA9sjNTiuSg8YSxxKo8I+I0UAAJ9lj4HpxJUn/AAmcvfwr4iHr/oiH/wBnqzRHU0Vyx8ZvgEeFvER5x/x6L/8AF0q+MyRlvDXiJfb7Dn+TGgZ1FFcz/wAJmg6+H/EP/guageM484Og+IAPX+zZD/KgDpqK5seMoM86Nryjpk6XL/QU4+MLQddN1wf9wm4P8koA6KiufXxfYkEmy1pf+4NdH09I/elHjDTT/wAuutf+CS8/+NUAb9FYH/CYab/z6a3/AOCO8/8AjVA8Yacf+XTW/wDwR3n/AMaoA36KwP8AhMNN/wCfXW//AASXn/xqj/hMNN/59da/8El5/wDGqAN+isD/AIS/Tf8An11r/wAEl5/8apP+Ey0z/n11r6/2Jef/ABqgDoKK5uTxvpEYy0erIP8Aa0W8H/tKmv470WJN8i6qqnkE6NeAf+iqAOmorlD8RvDgPzT349jpV0P/AGnTR8SvC+dpvLoH3065H/tOgDraK41vin4PQkPqzIRz89pOv80ph+LXgdfva/CPrDKP/ZaAO1orih8XPAZ/5mS1H1R//iaX/hbXgT/oZLT/AL5f/wCJoA7SiuL/AOFteBP+hltP++X/AMKP+FteBP8AoZLT8n/+JoA7SiuL/wCFteBP+hktPyf/AOJpP+FueBP+hktf++X/APiaANLxNqV9YTaZFYJ5ss87gw4H70LG8hQE9CQmAfWq8XiVTqVyylnslsYJo0VQXMjySJtHvlVGM8H0rGvPiR4Avb6xu38TW4azkaRAFfBLIyc/L6Mazf8AhLvh5Hf391D4pgh+1eWwRI2AjdHL7h8uDljuIxySc9aj3rmbUr3R6BYaobu6ltZrWa0uYkVzFKVO5CSAQVJB5BHqMehFUZZrqTWbxDf3sEMXlqi29sJATtycny255Hf0rnNP+Ivge0uZby58WWtzdyxrG8ghZFCqSQFXaccsSeTUUnxF8LLfXM1r40sYEmYMVa1ZyCAB144wBTs2U+bQ6+bW4dPiuo7r7QzWdoLlpGQAzLznaBj5sjpgcsPWox4gWDzA1vcvO86xQ22xQ+4xLIVzu24AySSR6c8Z5S58eeBtQn06aXxXbfaLY4kMcbgSjKkjGOMsinvwMd6iuvGfgm6umurbxbawXaXX2mF2hZ1QmIREFeMggE9RyRRqD5jro/EW0OJLW4M7zmOK12qsnCKWzuYLgE9c4ORjORmWPxJDcRI1vbXMsxeSNoEUF1dCAynLBRjPXOD68jPEXHiDwTdR7x4pt5btZpJUkuoTKvzgBgUwMqMDHIxgelaOleL/AAVpggEXiO3k2iXcQhALOyscADAA24AHbFC5hLmOkh8Sx3VlbXFnYXdy0/mfuYwgZNjbW3bmC8HjgnPbNSy+IY44xJHYX0yiNZZSkQXyQRnDBiDux1UZYccciuOtvEHh2wtIIbHxZbRzxmXdI9qzhlkff93IwR2OahuNU8IytDs8R2kh8pIpJruzFxKSoA3q7DhiBzkMM4OOuS8gXNY9GuNQhgsPtZ3PGQuwIMlyxAUD3JIH41jXniKX7LIsNhdQ3qSRI0EojLIJH2q3D7SDyBhuo5xWfeeNPCdzppto9fhiddjRv5bHaykMpI28jIHHFZqeKfDLtNNdeKLeW7keFmaOF0URxSb1ULk45Lcknr7Yodxu51ut6hLp+hC5MyQOHhV5ZQNqBpFViRnHAJ71laZ4kWbUHVNVtdRsI7d5Z7mJNgtyCuAxBI5G4+vFVdR8eeD9QtkgXxFaoVnhlztY/ckV8dO+3H41n6t4o8F6lfPJN4mtI4JLGWzljAIZg5UhgcdsHsev5jTJalfQ60eJbSOCWa5juLaJLdrkNLH9+JcZYAEnjcvBAPI4psuvK9sJPLntW863TEsW7cJJFUYKtg5z1B46kVxFn4h8J28FyjeLNDgeSA28MtvaRxso4+Z9+7ceOnA65Ho+21zwuUKT+MfD6SGW2cJbbYYQsMnmfdLnDNjGc9hUvmK1O2i8SW9xK4t7e7lhWR4vPSAlC6Z3L69QRkjBOACSajsPEZudMtbhrG6aadC/lxREgAYydxwMc8ZOT2BrkrXW/D66yl1J408N/Z0uXlJjMcUsgYNhHffhgNw5xzt7c1GmraEiWSr448MyJbQ/Zykzo67AeCo80APgYyQR7cmleZL5kdsfE1kzwpAtxO81utyixQMxMbHAJ9O/WmzeKtNjUOjSzKsK3EhijLeXGwyGb0zg8deDxxXL6Jq/hjTLq3nl8ZaBKsOnx2ICXka5CMSGOX7gj8c/SqsWp6JZN/xLvHvh+HzbWG3nZ7mJmUxqVDx/OACQejA9AfanzS6od5Hbz+IrK3uHjfzDFGQss6rmOIkAjce3Uc9BnnvWuCCMivOZdW8Kvfyn/hKvCsllPL5kyXE0LyHP3lDb8YOO4OMn2x048b+E14PijRQfQ38X/wAVVq/UpX6nQUVh/wDCZ+FsZ/4SXRsdf+P6L/4qmp428Kyvsj8TaMzei38RP/oVMZvUZrH/AOEr8PYz/bul/wDgZH/jSjxR4fbka5ph/wC3uP8AxpMDWFLWWPEeiFlRdY08s3RRdJk/rUw1nTCcf2jaZxnHnr/jSAu96WqqahZSAsl5bsB1Kyg4pV1CzYEi7tzg4OJBQloBZzRUSTxO2FkRj7MDUmeeooAWimrIrjKsD9DTqYBRSZ96WmBz/jv/AJJ94k/7Bdz/AOimrT0f/kC2H/XvH/6CKyvHvPw98R8kH+zLnp/1zatXSP8AkD2WOnkJj/vkUAXaKKKQBRRRSAD0pKD0o6UALRmik6GgAzS03vR0IFJPUBT0paKKsAooooAwvBgx4H8Pj/qG23/opa3axfCGP+EM0LHH/Eut+P8AtmtbVABRRRQAVU1G7ms7GW4gs5ryRFytvAVDyc9BuIH5mrMm4xsEOGxwfQ02IN5YEhy4HJHrQByx8XasqknwRrxwcY3W3/x6mf8ACZarnnwPr4Hb/j3P/tWt7XNWi0LR59SmRnjh25VcZOWC/wBawbXx0G1WwsdQ0e90/wDtBSbWWYoUkIAJHDZHBHXuRQAo8Z6hkhvBPiMEeiQEf+jaD42uwefBXib3xbwnH/kXmty117SbzU7nTrXUbWa9tRmeCOUM8frkDkYOAfqKrR+K9Gu4L59O1SxvZLGJpJo4LhHKgAnk5wOnUnH0oAzf+E2uf+hM8T/+A0X/AMdpf+E2uP8AoTfE/wBPs0X/AMdq5F4y0RdN068vtRsrEX6BoUnuo/m+jBtrYz2JFC+MNLbxRL4faZEvI4w+XkQK5IyUX5txcDBIxwCDQBT/AOE2uCP+RN8T/wDgNF/8dpD42uAf+RM8Tn6WsX/x2ta28U6FeW91cWus6dNDaY+0SJcoViz0LHOADg9fQ1JY69pWqyTR6dqVldyQf61ILhXKdhkA8fjQBif8Jvc4/wCRL8Uf+A0P/wAdoHje5/6EvxQP+3aH/wCO1v2et6XqMcz2Oo2d0sB2ytBOriM9w2Dx+NO07VbDV4DcabfW15AG2GS2mEigjGRlSRnnpQBz/wDwm1zg/wDFG+J//AaLn/yLS/8ACbXH/QneJj/27Rf/AByt2XWdNg1KLTZdRs47+Ybo7V51ErjnkJnJ6Hp6UPrWmx6oumNqNmuoOu5LQzqJWHJyEzkjj07GgDBPje5x/wAiZ4n/APAaL/47R/wm1weP+EN8T4/69Yv/AI5W+us6c+ptpov7Q36r5jWomXzVX1KZzj3oTWNOk1GXTkv7Vr6Jd0lssqmVRxyVzkDnuKAML/hNbj/oT/Ev/gLH/wDHKUeNZv8AoUPEo/7dY/8A45W8mq2Et/LYR3tq15CoeW3WVTIi+pXOQPc1QsvE9lLoEOsaiyaTBKxXF9MibDuKgFtxXJxxg96AM7/hN5sn/ikPE3/gJH/8cpf+E2lz/wAij4mH/bmn/wAXWjceKNLt9esdGa4Q3t4HMaBhxtAbnngsOR64J7VoQajaXNxPbwXUMk9uQs8aSBmjJ5AYDkE+9AHPf8Js/A/4RTxKP+3Jf/i6d/wmjf8AQr+JP/AEf/FVcufFNhDq9hpsZNzLeTyW++3ZWWCRFDFZOcg4I4wffFV/EHi+PQdVs9NXSdS1C6vEZ40s1jPC9c7nU9OaAI/+E0J/5ljxIP8Atx/+ypR4z558N+Ix/wBuB/xqvN8QrBdKtby20+/vJLi5NobWCJRNFLjJRg7AZHTgkE9Kv6F4tt9burmzayvNPvrbDSWt6irJtIBDDazDHPrnjp0oAi/4TJB18PeIB/24N/jS/wDCZJ/0L/iD/wAF7U+TxhZR+MF8MtDOl7JHvjlZV8pztLbAd2d2Ax5AHB5qHwt440/xbd6hb2VrdwtYlPMM6oA4YuAV2sf+eZ647UAP/wCEyT/oX/EP/guageMkP/Mv+If/AAXtWpq+s2Wh6XcajqMpgtLcBpJNjPtBIA+VQT1PYVeDDaCe/TnrQBzv/CYr/wBC/wCIf/Be1H/CYr/0L/iD/wAF7Van8R2qvqcNrHcXt1puz7Ra20ZMmXGVC5wrEjng8dDg1qwTCeCOTY6F1DbH4ZcjoR6+tAGB/wAJiuM/8I/4g/8ABe1NPjSMdfD3iL8NNc10m714A9aXdyRjGPWgDmT41ixn/hH/ABEP+4ZJQPG0OM/2J4h/8FMv+FdNkd+Mdazo9btZPEEuiASfa44BcHK/LsJxwfXNAGWvja1ON2keIFz/ANQef+imnf8ACaWP/QL8Qf8Agluf/jdXdR8S6PpF9aWN/qFvBd3ciRwW5O6Ry7bV+UZIBPG48epqDVPGGi6NdvbX1zJHJGgkk2W0siopIALFFIXkjr6j1oAhHjOwJGdO14fXRLr/AON07/hMNO72Wudf+gJef/G60bXWrG91W60yCXfdWio0yhSAquMqQehz7Umt65p/h6x+2ajMYoN6puCliWY4AwKAKI8Y6aTzaa4Prol5/wDGqcPF2mH/AJdda/8ABHef/GqkPifTF1C+sWuh51hGJrv5GCW6EFgXcjaOAe/aq1n450C9juJIr4rHb25upGmgliHlDq43KMr7jNAEv/CXab/z661/4I7z/wCNUo8XaYB/x661/wCCO8/+NVDB450Ce0u7tbx1gtUSSUyW0qEI5wjAMoLA8EEZ4I/F2n+NtC1TUodPtbqX7XMpeKKa1mhMi4JyN6gEcHp6GgCX/hL9M/59ta/8Ed5/8apP+Ev009LbWce+iXg/9pVuscLmsCLxpoNxpF3qkV9mzs5BFO5hcFGOMDaVyc7h0B60AKfGOlgcw6uPro12P/aVMPjbR1+8uqL9dIuh/wC06ZdeOfDtm9slxqSq9zCk8SiKQko/3SQFJXOR1xTtU8ceG9Du4rTUtWt7eeVBIiEEkoc4PAPBwfyoAP8AhOtCBAaS/GfXTLkf+06jb4geGgcNeXCn0axnH/sla1trNjdavcaXHOGvbZFkliCt8qtgg5xg5z2NaO0UAcofiL4UUEtqLqB13Wkw/wDZKYfiP4O/i1aMZ7NBID/6DXXbRRtGKAOOPxJ8DBtr65ZIfR1K/wAxTR8S/AbEg6/p/B/iBH9K7LYKXGKAOO/4WR4BP/MwaZ+f/wBamj4jeAWH/Ie0zHuf/rV2eKXFAHFN8Qvh6Rzrmk/jj/CkHxB+HmM/23pP14/wrtcCkaNG+8oNAHF/8LB+HfH/ABO9J/If4UH4g/Dzg/23pOPw/wAK7E28JHMSH/gIphsLRvvWsJ+sYNAHIn4gfDwD/kNaT/3yP8KkHjfwE3TVtK/FR/hXTHSdOJybG2z1z5K/4VGdC0k9dNsz9YF/woA54+MPARP/ACE9JJPqF/wo/wCEr8BE4OpaPkdiF/wroP7B0f8A6BVj/wCA6f4Uf2Bo/wD0CrH/AMB0/wAKAOfHiXwA5z9u0Qk+yf4Uv/CQfD//AJ/NE/75T/Cug/sHR/8AoFWP/gOn+FJ/YOj/APQKsf8AwHT/AAoA58698P8AODd6Hk/7Kf4Uv9veAB/y96J/3yn+Fb/9gaP/ANAqy/8AAdf8KP7A0f8A6BVl/wCA6f4UAc+fEXw9Xhr7QR9RGP6U1vEfw6XhtR8PqevJiFdF/YOjn/mFWP8A4Dp/hR/wj+jf9Amx/wDAdP8ACgDnD4l+HIBJ1Tw6P+BxUf8ACSfDfj/ia+Gv+/kNdGfD+jHrpNj/AOAyf4U0+HNEPXR7A/8Absn+FAGB/wAJF8Odu7+0/DYHqZIab/wkXw3z/wAhTwx/39grf/4RrQv+gNp//gKn+FL/AMIzoP8A0BdO/wDAWP8AwoA506z8M3XJ1HwqR7zW9J/anwxI5v8Awl68zW1dEfDGgHromm/+Akf+FJ/wi+gf9APTf/ASP/CpA5w3/wALj1vPBx+slr/jTWuvhURzceDD9Xta6T/hGPD5/wCYHpn/AICR/wCFOHhnQQMDRNN/8BI/8KEBy/2j4UH703gv8WtaTzPhL/z18Ff99WldT/wjWhH/AJgunf8AgLH/AIUv/CNaEP8AmC6d/wCAkf8AhTWwHKF/hGeS/gnP+9a0bvhH/f8ABP8A31a11f8AwjWhf9AXTv8AwFj/AMKP+Ea0L/oC6d/4Cx/4UAcoH+EY6N4J/O0pwPwmIyP+EKP0NpXTnwvoDDnRNNP/AG6R/wCFN/4RPw7/ANAHTM+v2SP/AApgc2E+FTYGzwbycDi19/8AA/kasQ6b8NLl1SGz8KSueixx25J/IVtHwj4bJJOgaWT72cf/AMTTf+EM8L/9C5pH/gDF/wDE0AUh4a8ClwF0bw9vxlcWsOfr0roLea1SALDLD5aDaNjDAAwMcVlf8IR4U/6FnRv/AAAi/wDiaT/hBvCWc/8ACMaL/wCC+L/4mkBuGaIdZFHOOvenBlIyGBFYI8DeEh/zK+i/+C+L/wCJo/4Qbwl/0K+if+C+L/4mi4G9uHrQGBHBrB/4Qbwl/wBCvov/AIL4v/ia244khjWONQiKAFVRgADoAKQElNNLmkpMBRS5po60gz3p7IB9FJmjJ7UALRSdRS1QBRRRQBheDk2eDdDHHFhB0JI+4PUk1u1j+F+PCulDsLWNR+CgVsUdQCiiigAooooA5/xrp95qnhG/srCEzXMoQIgYKTh1J5JA6A965OHwLe6R4l0O601byWF7aeK9nurlZ2tGZPlMe9sr8xP3M8D359MooA8c0jwL4h8u0s7vT54WsklIma+t0gdmDLhTFF5xDbudxGATzkAVY0Xwv4mjjkgl0cwQxaXNbRfaXtXYOyABY3iAYqSB9/0656+t0UAeMX3hPxNDptolvoMs039jx2jhJrWRfMA5SRZe2e6E9T161oT+HddhvLgDw/HcG40BLNHR4/LimWNgVYFg2DgKCOxAzjOPV8UmKAPINP8ACviKSDUPN0WeES6L9kiR3tUzJvB2KIsADHQtzxyRwKmufAutG9mWysI7aGbwvFZOVlVFa5EoLodpzkoMbuh9a9axRQB5BdeFtW1XSL82vhNNLuF02G0G65RXuSkquyBQxj2kKQGcZOcEYJFdJ4I0a8tdTv76bTL6xjkhjiUXj2wZyueiQIAoHQEkk+grutvGMmlAxQB5B4m8P6/e63rEsOgyyNLeQzJPA8BjeJAgBLSDzN/y8quFHPXJ3QXXhfXf+EjKWmhz/wDIWF6JJ2iktyN2TIJ1KTof9jDdMcg17LtFG0ZzzQB41YeGdbj8V2Cx6HdJHbaobqSW5aF41Qscuk8ZWQnB4jYMOm7NSaT4a1qKfQNMfQJor3TtVN1e6xujMdzFlujbtzFhsBGMjH1x7DtFJsHv+dAHlHhjQdQtb/TbS98LSfbrG+muJtXknCptYnaVKtmQkbRtYcd6zbLwzrdp4e8LRXPh+5lks4rtdsKwySRSvKSoYSt5aqV534Y/Tv7VtFG0YxQB4zo/hjWLaw8JCTSpobqCLUYZpAFzbPIx8l2IP3QDkEdB0qtpPg7XJo4Le2sdQ0rU7SzuYftb/Z4oQ7oyrho1Lygsd2TyvJznr7dsFGwZ70AeRaHolymveEhD4On0xtPLx392UjAkby8bsqSzAnJ3HHLHHeul8SaLqWpfEHQ7i0e7treG3lEl5bojGIkHgb1ZQT06dD9K7naM570m0Z70Aec6v4INpb6Np2ly6kV/tP7TcXYlDTISpBkyRgdB2x7Vd8KeH7vQ/GOu/aGv72OSK38jUL198kmA29dwAGASOMDoOvWu52A0u0ZzzQB5D4z8P+IX8dT69pFjJI1ktvJCQm4SnDKwUdyNwY+wIqhN4T1fTrnUJbfSrme2tZNIdQihnnEEbiXb6tuYZ+pr2zYKXaD60XA8R8Q6JqmvWfj3Ux4eu45r1LBtOSeFTLmPcrsoBODtPQHOGwfSoPGOg6nqGv6s1j4euiJbW1WweOxVtgCEnDM37krjbhBk4weOa902Dn3o2A0AeR6xoNybzx/FaaFN5uoW8clnJHbYWTKr5ihsfeZzuI7kEntVHW9GuhcatBeeG73ULu7022j0m4jgEgtZBEFbc3/LLDjPPUAjvz7SIwPWjy1x3/OgDyG+8H3l7Lr0upadLeX0OjWyW0zRFg9wE+Yp2Lbl7c8471Q8UaHqczWLDSL2e4/su2iQNppuV3qOR5isrQNk8nOevrXt+0UbQaAOV0aCJPEvmTaZfw6gumRLLcuxa3xkZRSTy4PU4z7msPVNTn0H4k3eoPomtX1tJYJCr2Fk0wDbgTkjA7evpXo20UBQD3oA8/8AFSvrdp4T1O10i7Wdtas5JFktSJoYgzE+YACVUdTngVj+J7fUbTxD4tEekXt7/bdnbRWUlvBvRWRSpDN0Tls5JA4NermMHrmkMakHOefQ0Aea2dzceFPE/iLUb3TtSntlgsIRJDAWEhCbWZScAgHqQeK0/inY3mp+DPs1jBcTTPdw8W8TOyjdy2B0x612c1nb3KBJ4klUMHCuoIDA5Bwe4OD+FShAPU0AeY6LFceFF1vw9qWk3eq2Jia5huIrJ5ftqsCWikwCu8nIGTz37ZyraDVPEFjrdxc6ZqFnfnTfs9nYrp8kMEMKup8tXcDe5wOBjuBx09j8se/50hiVjk+mKAPGb22vtXGqXtrpepxRx6DZ2RglspUdpRNuO1CuWwM9BjitoaVq0PizwfLqMtxqNmkMpOLTy1snES4LFOOTgDd0IOPUem7BQI1FAGZoWt2/iHRo9Stop4o3Z02Tx7HVkYowI9QykfhXhVho+utp66Y9jfLaaixu5y1u6iLyJLk7W443BY8ZxnjFfQcFnb2sCwQRJFEvRI1Cgc56CpDGp60AeN69Ps8K2+lPpN9a38ukWypcwWBdrshR/o7MELJgr65GM46Awa1bajp+r3rvHqtrd3FnafYoLO2M8VzIiBXifKkFQc5BI6gkHC17ZsFGwYxzQB5/4UivR8SNdku7bym+w2isVUhN/lgsqHGCAfQ4GOlehUgUA5paACiiigAooooAKKKKACiiigAooooAKKKKACiiigAooooAKKKKACiiigAooooAKKKKACiikNSAUCgUpo6ANHWnUlBNJPQA70tIKWqQBRRR3pgFFFFK4BRRRSAKKKKACkNLSGgAooopALScUZpKEAvFLTeKUUX1AWijFFUAUUUUwMTwln/hFdNyc4gUZrbFYvhUg+GNPx/zxFbVD3B7hRRRQAUUUUAUdY1W30TSp9Rug5ghALCNctyQBgfU1laN4y0zWtSbTo0u7W9EQmEF5btE7x/3lz1HP8/Sk8e29xd+CdSgtYZJp2CbI4kLMcSKeAOT0rntQ8IXCeHdT1K51C/1fVBpE9tbRPHGoTMZwqoijLZyM8nnpQB6HvXHX9Kp3ur2OnS2kd1OUe7mEEACM29yCQOAccA8njivL5vDZstA8IJLpl/Ppkkv2jWraKKWWUymFVUsi5bapGCoHAUADoKoNoDS2GlfatFv30ePV5fIt3tZZZIbNlT5WUKWxuXoQcccmgD2vzFwTngdT6UGRQMk8Yz0rw230TXj43gu7iC+W8/toNLLHp0rbrff94zlxH5JHRQCwwPlOKdo2m6vF46tNQNhdRPLfymVlsbgOqEnaZJnOxwR028DnOKAPcd4PQ0m9eOevTIrwTS9J8SW2pQ3WmWeoLqUy3KNPcWc8EwcqwQzyHMLjdtP8XTPB4q54C0vXbPxfpV0tveQiRJV1PfZTx7gFOPOeRyrsWIKlMnH90cUAevHW7IeIhohkb7d9l+17Nhx5W7ZnPTO7jHWp7/UrXTtNudQupdlraxNLLIFLbVUZJwOvArzvxjp2oXHjPVJ4LG6mgk8Lvbq8ULMGk8/OwEDBYj+Ec1iXHh29sTq0VjpuobL3wYxmGyR/MvCcFTnP7zHG3qPSgD16PVLSbS01GORmtXhE6sEbJQruztxnp2xmq9p4i0u9vRZQ3DfaTareeW8TpiFujEkAD6HkdxXmsfh680a5gOlWepQrd+HZftWfNkDXBTI3A5w+cAKMHsBjior7TbYavFPr+k6zNaJoMCo1tBMSZwBhcqMB+uN/GSM44yAerz6vZWt39mmlZJfIe4/1bFRGuNxLYwOo4zmpLLULXUbKG8s5lmt5l3RyKDhh6ivKdMsfEV7bRW2uQXUkp8N3SsvlsG8zzwYgzL1fYF+Xrw2epFUNMsoJLfSotci1FPDUWmlpxEkyqt8XIkEmz5x8pGOi54HWgD2wOp6GkMsY6sB9a8o07RdR1y08M2OtR6m9pi8EyuzxsYwUMQkYYIBAGAcEjHpise1TUl+Jn2iSG+luH1Vg0LpMlxHbFiqydWjNuOFzwT6igD3KigdKKACiiigAooooAKKKKACiiigAooooAKKKKACiiigAooooAKKKKACiiigAooooAKgu7210+2e5vbmG2t0wXlmcIq5OOSeBzU9cf8AFDj4easxJA2xf+jUoA37DxBo2qzNDp2rWN5Kq72S3uEkIXOMkKTxnjNXw6nofavEbn+29H8TWM1zp9mdTTSbmfSjo9sUSeVYm/dzKSWfA5wOpZcd60dJ1/UJLd5rTxTZTyjTpp7pJr43DQkJxJ5YhHlBW6gnoe5AoA9ZuLu3tLd7i5njhgjBZ5JG2qoHUkngU9JY5EV0cMrAFWXkEHoa8U03xDf31vrtlJqsl5HHpe4qJY7qNpA4UusgwVyCP3TKCM5NTeKPE+oaTcq6a40aJawmGG1miDQtsQsXhkC+buz/AAscd9vWgD2NbmB5ZIlmQyR4LoGGVz0yO2afvXOM8+leN/2q+l6545v4tYnhuha2ksR8kSud4GSIT97YXVR/dD4OaZB4s1Y+G/Eklrq8ky20EDwy+dFcGNmZd+HRdpznkcgdO1AHtBYDqcUbh615JrfiDxB4cl8S2Vpqs1xJb20E0E12iSNC0kiKzYVQCAGJAxgY9Mgxa34svdHt5I9G8UJq1q13BFLNvieazRlkLfvcCJdzIFBbIHP4AHsAZScA8+lRQ3ltcb/Injl2PsfYwba3ocdDXEfDrWtT1NtWtr5meG0mVIHlubeaXJ3bkcwkjK7R1wefbjndMvdRhtI7bTr97M33iieCeVER22FcnG8EA8cHHUDqOKAPXS6jqcfWjevrXjmtTX10tjaXWuTXJsvF8NjFP5cQfGxWViPLIMiZbnAB5yDwKr3fj3xMt3e3NtNk2mqNaC2M1nFA6qxAjYSESiRgGO4HBIOFx0APbAwPejcK8lk8R+Jx4a8V67/ba+RYXtxa2UUdtGW+WdQGLEEHC/KBjuScnFTXXifW9OuNTshrkd8E0VNRjvFhj2xuzqNq4UArj5hnJwwyT3APVCwGcnGO5o3CvJdb8QeKtKvNI0j7fd3N1dQSXbXFpaW6NMSDtijWUhcJjcxGWKkdMlg7w7rl1rGr6Vrup6ibXbo1zPP5bxNEFjnRT8wDDawGTg5BHBA4oA9Y3LjOfemGeISLGZFDvnapPLY649a8g0Hxf4nv/EGhafdX10kesCdvNktbdAUWNnjeBRlwvC8y5zzjvitY6k2i2PgW/ljN68dlqVwqlQZF2Q7hGhxxkcdyaAPa9woyK8z0nX/EiXPhq6vtYtL221xWZ7aO2CC3+TcBGwOSRkZ3Z+6elRaR4p8RvN4ev7m/imtdVu5bZrX7MqhAjlQwbrn5Tnt0/EA9SooHQUUAFFFFABRRRQAUUUUAFIRS0UrAFFFFCAKQUtFDQBRRRTQBRRRQAUZoopMAooooAKKO9FIBO9BpaQmhgRRCUA+awJycYGOM8fpj8qkooqR2AdaMUoo6U1sISlBpOaUUJALRSUtUAUUUUwMTwoMeGbEf9MhW3WL4VXb4csge0f8AjW0Kb3B7iDPcEfWloopAFFFFABRjFFFACFQRjFcpq76hd+NbLSLXVbnT7dtPmuXNtHCzMyyRqBmRG4w5rrK5WdwfirZoPvLok7fnPEP6UAWR4d1MD/kb9Z/GGz/+R6DoOojr4u1n/v1Zj/2hXQnpXHeNtT+xz6bbtqMljFcGTe6y+SDtXPMmCV9BgHJOKG7ClLlV2Wn0a/SWOP8A4TTVFkfOxGhs8tjrgeRk8Up0HWc8eMtU6f8APtaf/Ga5LTLuS+v/AAdqF/qEpkkS5XeXCgsrYUdOrbgp9cCoNN8Uu+pWE0niGQ2101ybuN5EzFGEcr8oB8sjAP3iePTio5zGNdPV/wBaHZN4e10g48Z6jn3s7X/41Tf+Ef8AEPJHjW+x/wBeNt/8brkLbxDcf2HrN4niWV5PL221tJJFJPEpdV8xlG0AnK4zgKGJNE3iS+g0TxMbLWnuxZwQPDOkyTFHZsNh1QZ9MYOPanzoftopXOtPh7xITgeNbr/wX22f/QKT/hHvE5J2+Npz/wBw2D/CsO/1bUdFTxBZ/wBtXLeSbUwXEyRs8bSk7uSFUDjqeBUVpr+oR6dqtzFqj3sGlXMM2UkWUyxEYkjLhFBxyQQMgjrjknON1UnY2bjSPElu0Xm+PhEJpBHEJNNgG9j0UZ6ng8e1Pbw74x7eOuP9rSIif5isxtRvr620i/nlwt9ra+TGyAhYArhQMjqQuS3qcg4xWv4Pkvr/AO3X91qU88f2mWGOA7diKH4OQM57den50cw1UTdkVV0Xxa0rQjx9EZgu5k/siLcAc4ON3Tg1V+w+KWjuZY/iPYGO1JE7f2REwiI67j5ny4HrVq11RdP0nxJr0scYuFu5Y+VIz5Z8uNCevp+LE96xfBytaau2nanZXUMeo2pSRb6IYuZVLFtvJyCrng88cijm1Qva6pE6Sa+77E+Kujs+cBRpkJOfoJatix8X/ZVuj8R9O+zNjEv9jx7Dk4GD5uOvFS6Hpmn/APCd+IEFjahLVbVoFEK4iYqxJXjgnjpWdp8Eyazb+FY1Kw2GoSXo4yBAMPGP++n/ADWpUmJVH1NSDSPGtzGJIPH9lJGc4ZNFQg468iWpf+Ef8dn/AJnu1/8ABGn/AMdq54ZUW2r6/ZQwlbWO7WVH3ZG+RAzqPocH/geO1dOKtamsXdXOM/4R/wAd4/5Hu1/8Eaf/AB2k/wCEf8eY48dWn/gkX/45XaUUxnE/8I748x/yPltn/sCJ/wDHKafD3j//AKHu0P8A3BUH/s9dxRQBw/8Awj/xB/6Hmz/8Eyf/ABdH9gfEEHnxvZMPT+x1H/s9dxRQBxC6H8QR18ZWLfXSV/8Ai6d/Yvj/AJ/4q7T/APwVj/4qu1ooA4r+xviBn/ka9Ox/2DR/8VTl0fx6PveKbA/TTwP612dFAHHHSPHeOPE9hn/sHj/GgaR467+KLH/wXj/GuxooA4/+yPHX/Qz2P/gAP8aP7I8df9DRY/8AgvH+NdhRQBxp0jx728U6f+Ong/1pBpHj3HPifTSf+wd/9lXZ0UAcX/ZHj8f8zRpjfXTf8Gpf7L+IIJx4j0cj305v/i67OigDixp3xEB/5D2hH66c/wD8cpfsHxFBz/bugH2/s+T/AOOV2dFAHG/YviNx/wATnw6cethLz/5EpJLD4gyxGKW/8Lyoeqy2EzA/+RK7OigDizp/j5pY5GuvChkjzsY6fOSueuP3vFNi0rxzC7vFP4QjeQYdl02YFvr+95rtqKAOHTRvG0SOscng5FcYcLpcwDD3/e80kui+NZ5FklfwdI6gBWfTJiQB0H+truaKAOGfTPGssskkknhF5ZE2OzafNll44P7zkcD8qSLRvF0MbxxxeEBG6gFBYyqCAc8jdyK1dfjun1OyeyLG4t4ZriOISbFmKtGNjHB6qxGcHBOazLHWnkvdSvbRtxu7i3t4FlYlI38sbtwHTGTkccjGc1LkRzq9iX7H40Z2ea18LStIoWU7ZVLrjocg8fn6e4bFpviK3s3s7bRPCcVq+S8KvIqMSe4EeK3dK1C5nubuzvPJM1sy/vIVKq4Zc9CTg9eMnt61ztpE97e6nI+l3N5tvpI1db0oFAwMAFh9aLj5ldF6wt/E2m2Yt7XRfDkMa8IkF3JEg/4CITSJba+uzb4Y8NgpKZlI1GQYkPVx/o33j61Yn1ye1mvNOWKJbqPyRaByxDiQ7QWHXCsGzjsPeqelatezrNb2UcYma8u8tcTSSKFjkxkZJPJZcKCFHOOmKd0JzSEn07Vb23mt7jwj4Xnhnk82aOTUXZZH/vMDa8njqeaVtK1V9QXUG8IeGDfJwtydQcyL6Yb7LkVS0PxBfnT44YxvupZrmR3lWWYRqszKFG0ZPPA6AAe4FasXiDU764htra0it52t2mkF5vXYRJs4GMkHBIJxxg47UuZBzoyNd8PeI9W8N6ho9povh/TlvW8ySSLUZD85YMzlRbjLEjrnNXItH1SK3uII/B3heOK5JNxGl+yrLnruAtcH8c1ag8SX+pOI9Ns4fNjtYbmYXEhVSZFJVFIB5wDkkYHHBpbrxNextcta6a9wLQ7ZYo1d5JG2BiqFVK5+YDk9R2HNPmRSkiDUNO1nVYYodR8JeGryOI5jSfUXkVD04Btajn0/VZZbR5PCHh6R7Mf6MRqLZhHov+j8DgcdOlb+qam9lDbrCivcXUohhWQlV3FS2W9gFP16cZzXOa3rWoTPZ2JQQTHUo7WfyZ2VZAY/MG1wAyg98YIIxyDyXE5WI7TR73T5EuLPwN4ahmjZnjkivcMGYYJB+z5GRwfalstL1LT1thaeCNEhNs0jwMmonMRcYfafJyNwwDjtWn4wuntrbTFH2tlmvVjkSzdlkddjtgFSD/COhFZ2m6x9gutQYDUIbaC3jcWmoys8pLMRvUsWOztyTyDx6pySFza2IrDStQ0zU5r+y8A6Lb3cvDTRX6qx9cfuuM98Yz3zUqWmpxR2kaeBtPVbJ2mtlXUFAidsklfk45JrSTxLdbbsHT2lkgjWRRB5jBtzYxygbIGDwpyCCAelR2/iI6kbMp5TBr/7PutbrcuRGzndlc9iCpA7GlzofMiQaz4pA58KxdO2pJ/8TTv7Y8Unp4Vi/wDBkn/xNR2/iia7u57OK2thdRRGU273RWVBkYMiFAVBzjI3DPtzVeTxZcWEVpFcw2nnSWiznzLzBl4PCKELFsLk5UDnAJwcHOg5kW/7Z8Ubsf8ACKx/+DJP/iad/bHij/oVE/8ABkn/AMTUdz4onijvJ7exV7e0s0vJHlnKZVlZtoAVskBat/2zeSvK1rYebDC6JJmXD5ZVb5V2kHAcE5I70KavYd0VxrHinPPhaLH/AGEk/wDiaa2s+KgePCaMP+wlGP8A2Wo4/GlpJqH2USWvFz9m2/aP3obfszs29O/Xpz7V1I5HNVdPYE09jlm17xYOng0t9NUi/qKQa94rwQfBjD/uKQ/4V1eKMUxnIv4g8WhTt8Eu3HQapDmmjxH4t/i8CXGM9tUt/wDGuxxRigDkB4j8V5/5EW6x/wBhK2/+KoHiTxWQc+BLsH/sJW3/AMVXXUYpXA5P/hIvFP8A0It3/wCDK2/+Ko/4SPxV/wBCLd/+DK2/+KrraKLgcl/wkfir/oRLv/wZW3/xVB8R+Kf+hEu//Blbf/FV1tFFwOSPiTxSMf8AFB3vv/xMbXj/AMfpD4l8UBc/8IJffhqFsf8A2euupMUAcefFPiRW58C6lj2u7Y/+z+9IfFfiEA7vAurE/wCzcW/T/v5XY7RnNG0elDA4e98f6hptnJd33g3WILaIZklaSAhR+EhNdrBKJoElAIDqGAPuK5j4lYX4d6y392JT+TrXSWa7LOFeOEUcfSi4ExoFKelNzUtALSGlNJSY0FFFFTcYUA8c0UVSYrBSikpR0qkIMiloxRVAFFFFAGJ4Uz/wjtpn+5W2KxPCjbvD9qefu1t03uD3CiiikAUUUUAFFFFABXISOD8YIUBJKaC5I9M3CY/9BP5V19caBn4yS8H5dATJ+tw2P5GgDsuoqKa2gnZDNDHIUOVLqDtPqKlooArfYLTEQ+yw4iO6MeWPkPqOOKrXVrpNtA8t3b2cUKnczyooUE8ZJPHPArSPSuI8a6gZb/TtHiikutzfarq1gALtEpG3I/ulvz20m7IibUY3Ny4/4R6whV50022juEKqZBGgkXg45xkdP0qK3vfC1yDbW1xpEolKxGON423ckquB16EgexrmIZotQ+GmqW93APtenWk0DLKg3xEIdp9jt28+oq7c6Klz8PIHsrZFv1tIbiJ4YxvMiKGBHq3XH1qebyM+e70XQ6qRNLmuZbWVLWS4lRWkiYKWdQeCV6kA0lrHpdxbNJaxWrwTLsZo1Xa6j5cHHUAcfhXEw6k91Y6lrlsxS71OSPT7ENxtIG0t/wB9b2I9ErS0q3vP+EoudOh1KaOw0u3tgsAUENlWHJ6446fT0xRF3KU07aHUSCwRoIJEgBTmGNgARtHVR7D0p1r9jCulqIVCud6xYADdTnHfnP41n3fhuzvdZt9UkaQXEGMbSMNjOM8e/wCg9Kfo/hyz0Wa5lt2kZrhtzb9uF5zgYAwP8KrW5avckj0W1F5dzshdLpleSGQBo96jG4DHBIA/IVektoZZI3khjdozlGZQSp9vSpscUUxpWIUtoY5ZJUhjWSXHmOFALY6ZPekFpALhp1hjEzrtZwo3EemanooGZ+laVFpcU6xsztPO88rt1Z26n2HQY9q0BRRQAUUUUAFFFFABRRRQAUUUUAFFFFABRRRQAUUUUAFFFFABRRRQAUUUUAFFFFABRRRQAUUUhOKAK7W0T3cdyR+9RGRSCeAxBP8A6Cv5VQbw9p7R3kawtGt5KJpfLcod4x8wII2ngcis/wAQpdDWLC4s2nae2t55xbxvgT4aIFCDwchiB6HHNVoPEJxcPalXmvr+O3tRKSVRjbo5DAcjAV8gd+OKm66kcybsdBpmk2+lRSJB5rGR98kksjSO7dMlmJJrPl8KafJdTTrcalAZnMjrBqE0SFj1O1WA/SrOlajcXU17Z3Xkm4tWUF4c7XDDcpwTkehGT0z3rkdPWS5n1SSbR73UWXUrhFlS8CDaJDhQpcdB7fTNF0JtaHZS6NaS3VpdyIzz2isImZyeoxzzyfc1X/4RuxCgRG4hImknDxTsrbpDlufQk9OnA9KguNbmt7i7sPKQXKSQpaj5iHWTgMfXBWQnHZapabrF7NbCG0hhSV57tt9zI7KEilCk9ySdw9hz7Al0NuKL0HhLTbe2t7e2+0wC3MhSSK5dX+diWUtnJGecHPb0rQttItbSeKaJCrxW4t1+Y/cBz+fvXH+G9f1A6NbWsIE12zXE0skqyShF8+RVX5QT2IycAbe9ay+IdTvNWSwtLS3ic2KXT/ai6lGLspXGMkcdeKV4iUotIuzeFtPnt1t9k0cYtxat5UzIZIhjCsRyen6n1IqeXQbeWV5CZ1R2RnhjlKo5QYGQPYAEdwBnOKzo/Ed9qDsumWKSPDaxXMizS7N5kUlY0OOvHU8cj3p1x4ku45p3isHlt7ZtkiJFI8jHALBdqlcjJGM8kdec0e6UmjavtOiv4VjlLKUcPG6HDIw6EHt6e4JHQ1S/4R2xzC8iyPLFd/bfMZ/maXaVyfUYOMcAAAdqk1bVHsBawwRrJc3c3kwhiQobazZYgE4wp/HA965/VtW1C4vNOtdvkSx6ottciGdlWRfJ8wYOAcEEZHUEY5HJLpA3FbnT3mn29/LaSTq261nE8ZDY+YKy8+vDHj3qG50S1urua5dX8yaFYHKtjCqxZcehBY8isrxhcyW8ekKpvDHLe7JY7Riski+TIdoKkHqB0I6VT0nVpoZ9Q2x38VvEkXl2uoyF5t7Mw3A5Y7Dle5OQePUbTFdG6ugQ5maS4u5JJVRTI0xDAIcrjGAOTk8ZPfPFJHoFql0t1K80lz54nMjvyzBCg4AAxtJ4qjF4lu5FulFgJZYY45ENu7yI+5iuM7AcjGTgHg0ltr41F7IjymJvmgJtLremRCz4b5QT6bSAc4PSpbhYLxNBNBgWS3lkmnl+zBhAsjjEYI2nkDJ4OOSf5VXXwvCIpUW7uh50At5iWXMkYztGQOMBiMrj8+aqL4mmuI72KNbWG5htmm8mS4ImjAxguhQEdeoyMjGeQajl8Wz2MKRTW9s9ylmt1In2r5nXkfKAuT90csFGTgE4OC8AvE1h4ctBaXVuXmZbq1W0lYuM7FUqMccHDHmh/D8Lykie6SNmjeSFJcK5QADPGRwoBwRnHNVb7xJcW9vfXUOm+bbWdus7u02wsNpZlUYOWAA4OB8w564sHWrtnke3sPOt45EjdhJh/mCkkLjBADjPzDofbJ7lx+6SR6EkcwZbm4WFZzcCBWCpvJLHPG4gkkkZxntWuvSuSj8cWM2opao0Dlrk25RbgeavzFQxTH3Scd84IOK61TkVat0GmnsLRRRTuMKKKKACiiikAgoNA60tNbAFFFFIAooopoAooopgcj8Tzj4ba4ScD7P/AOzCupgG2CMdMKBXJ/FX/kmOv/KG/wBG6H/eFdgoGKkAooopO4CUUUVFnuMKKDSGkxi0U0dKUc0021cBaUUlKKqO5LFopD0pRWgBRRRQBh+Fc/2Fbf7tblYfhT/kB2/+7W4Kb3G9wooopCCiiigAooooAK46LP8AwuS8GOP+Efg/9KJa7GuQj/5K7fH00G3/APR89AHX0jMAOaD0rj/F19Hb6tpdve6lPYWEiyu8sMhQl1C7QW/hGNxz7Y4zyN2JlKx1FnfWt/E0tpcRzxq7IWjbcAwOCOO4NSeXCJjN5aCUgKX2jcR2GfSvKLO7Y6Dpdul7cRtJNdElLprYSuJMAMyqz554QDkmtDR5tS8RQ6HbyareQrLZ3Mk720m1pQkqovzEZzyOevX1qeYyVba6PRPs1sRKvkR4l/1g2D5+3PrT1WOONY1VVQDCqBgAegFeew+ID5hsX1Fvtp18xeV5h3CHzcAY7LjAqOGa+MM+qf2vfbrfXBbLAZP3TRtKqlSPox6njHFLnQOqux6ClpaRpGsdvEqxElFWMDYT1IHY8mnLHbxTPKqRrLJgOwXBbHTNeYjxHcS+JoPs+qTsZdU+yvBJOqkR7ypxCoOF4IDFt3Tjrja0m91OTWo9HnuZN9jNPLOzOcyQ8eUCe+d/fsvOTRzIaqxvax2VnfWd/CJ7O5huIiSokikDLkHBGR6EEVZ3A15poct5qlhoVqNQubZLpr3zXgKqzBJOOxA/L1rqPGN/qGn6BcS2FuXPlvvmEwRoRtPzAEfMc9uKrmVrlKd032OjyKiuLuC1QPcSxxIWVd0jBRliABk9ySAPc1naJdX91p6vqFn9ll4AAmEm4YHzEgDGeeK4yznv5dD0/VLrVriVrnVIbdYWC7NouAMDjO7g856D2pcw5TSR6Qrg0u4GvNrm6bTL3xO8OpSxS/arZZJHkVjFE4iDShSP4QxAOMYA9Khu/EFxZ6V4hOnaxLqNpa2qTQ3RkVmSQnlA6jBzz246dqXOktSfao9P3DOKQOrDIORXn1/qF7op1iGTV72YQ2sMqytEkjq7PtO1flHOcYzgVS0/xDqTafrky38k6aV5FwoMsbll+YyIXQYOQp+h7nFHOg9qv6+Z6a0iqOTjPApVYEV5y+q3epJp2ovKPIu9fSK3QorL5CBwpXcMgkqST17A4ra8JvqF9caje3epSyxR3tzbRW+1QqospCnOMk4AH0pqSew1UTdjqTPGsuwuN5GQuecev6ineYK4G4YXuheK76aNPtH2mS03Y6RxkBR646sfdjUdpNokviDQv+EfNgzqshuzZFCNuwZ8wpx1Pc9SKXOJ1f6+Z6F5i7c5pBKpGQeK8YjhlPgyO6fTLKC1aba2qphrmPMu3cAMHIOBwxP611GvQT2OtapbxEoNbgijiYHq4YI4x2IR9xPHH0o5yVWdr2O+e4jRVJcDccLk4yfQU4SoSQGGQMke1cFqckkC38lgRHb6HZi3gkChtk7bckAgjKptHT+Mj1qfdeQ6h4Ymnu3mnnMgkfYqZRlDbMDqBxjvwDT5tSvaeR3NFIOgpao1CiiigAooooAKKKKACiiigAooooAKKKKACiiigAooooAqNBFJdpckZmjRo1OegYqT+qrVE+H9PNrd26QNFHdTm4cxuVKyHHzKR90/KDx3+prP8QRXja3ZTWDSme3t5plgjcKLjDRgxnPHIJwT0OD2qvb+IfM897GRDJfaitvbtIu5Y28hHbcAQcgK4xnO7iour7GblG+qOh03S7fSbYxQeY25tzySyF3kbplmPJPA/KshvBtk0s0iXuqQebK8zLb30kS7mJY8KQOp71d0fUbi6lvrW7aF57OYRNJChVHyivwCTg/NgjJ6e9crpNo11LqcsmjSX7LqNyomNyFIAc4XBI+lDfYbaulY7CTRraTUbW+ZSZ7ZCiM3zZB7n364P+03rVKXwrZSWscEU11D5c0kokgnMb5dtzDcuOCT+gqNtblt7u60+RY1uEnhjtgFY7o5OjEZ7bZc/wC5VPTNVvrq1htrE28FzLLduWmV5V2xzFMAbwckkd8DnjpgbQm4lweDtMSwt7S3a8tRb+YI5Le5eOTDsWYFgeRuOeehAxV+DQrW21EXsIdZRapaAFsqI1JI49eT+lcb4d8Q3sWj2dlHIGuSLieSV7ea64+0SKqhY+ecHknjGMGtpdf1S91UWFtHbWsn9nR3jG5jdtrl2UrjKnHy9f0ovG1xqUbXL0vhWxm2fNOgESwSCKTaJo1IIV/UdvoSOhIqaTw7bvffalmuo8yLK0McxETuowCV7+/Y4Gc4FZo8R394866fDag2trFcSid/9YXUsEByAvCn5jnr04Jp83iG8F1cSQQeZb28wiaJbaR5JMY3FWHy5GTgd8ZyKLoaa6GzqGmxahCqOXR43WSOSM4dGHcH8wfUEg9apJ4cso/sju8zy210bsSyPlnkKMhLHv8AK2MdAAAOBUuras1k9lbwhDc3sxhiMmdi4UsxPrgKeB19utYF7qd9d6jploziOSDVDBdCCVkWTbD5o5ByF2kEqT1wDkZouhSaR1F5psN/NZzSlw1pL50e1sAttK8+owxqC50S3ubm5mZ5Fe5iSJypHAQsyleOCC5/SsrxZM8c2jxBrvy5rorJHaymN3GxuMqQe2etU9P1GWwuNXMEd55cUcHk2t/PJI/mOzruDEuQjHaOM8q3Hqm49Qco3szcHh9DHc+ZeXsk9xs3TmUBl2HK7QAFXnngc55zSQeHLSC5W4aWaWf7SbppJCCXfyzFyAAANp6ACqaa7qkdvdebpbvLCEZGjjlCSBmwQAV3ZXqQAcgjHtFaeITqMthzCz/bnt3a2nLIcQO+SvX22tjnnng0m4D0L6+HINhSa4uLiLyHt1WXYdiNjIBChicADJJ6VXbwlBKkim+vsTQrDNh0HmKucZwnHBI4xkdaoXfiTUX0zUwsUEN1HYy3MahmEsRXGAyOoyRnqMgkY44Jfd+Kb3T4GDW1tJLBaC6mTzyWcc5CgKdowudzYGeOmSFeF9he7sbb6DBJZXds8khF3AIJX4DY27cjjGcGo28PxtLuW7uUiMscrQowCsyAAcgbsfKuQDg4PHJqpqfiG8tIr64gsEe1sohK7vNgyDbuKqMdcevHT14m/tnUJrsmzsIp7JJUikk8/EnONzBcYwuRn5snnjjl+7cE1sTReH4oZonS4uRFFM06QblEYZiSegzjLE4zWyowK5ODxiJ9UihS3je2lm8lSshMq8kBymMbSR2OQCCQOcdYvSqjboUrdBaKKKqwwooooYBRRRQAgpaO9FC2AKKKKACiiimAUUUUAcb8VgT8LvEGOv2b/wBmFdiK5D4qc/DDXv8Ar3H/AKEtdeKkBaTFLRQAnGKSijrSYBRRijFRYY0L1pcHtS0VVtBhSikpRQhMU9KKQ8ilq0IKKKKYGF4U/wCQJAB0xW7WD4V/5A8R9q3qb3G9wooopCCiiigAooooAK5G3Ofi7f8A/YCth/5HmrrScCuOs23/ABe1TpldHtk4/wCusp/DrQB2Xas++1DT7Sa2hvZI1eeQLCrDO5u386vnpXEeKLQHxz4XkEk++WWVdgmYKNkTOMAHAycA+owDSbsRNtK6Oy8qBtmYkO05XKjg+opEit4sGOONcZ+6oGMnJ/M15lpWpXEt/pE0d/dya3Nd+XqNo0jFY4huz+76KAQvPHem6NrE48TwF9SuLl55pleJLpyygAnD27L8hGOqkH3I4qeYj2i7Hpxt7UymQwxGQkEsUGeOnPtxSiC3CFRDFtZ9xAUYLZ6/XNeRR67d+XeT22qys8+m3UzKL1pmSRY2Zc5VVjcZ+6g4xjpitezN1dapb2b6zqQiuNBjvJCtzg7wcZBwdvfJHJxyTzk5vIXtk+h6K1ravIZHt4mckNuKAnI6H6iniOFJWkEaCRgAWCjJ/GvM/wC1zPfadHqmvXFha3GhQXEjpN5e6UknOexOO2CcY6Eg2dNuNV13+yrC91C7szPpj3Ext2CSOvmKEbd1U4wcj1I7mjm8ilVT2R6CltbRbPLgiTZnbtQDbnrj0zT5FjkjZJFVkYYYMMgivL9F1jV7vWrVm1KJriS5MdxatcuzBATkeQIyI8DkNuGccnmp9Hvr82+g6qdTupJL+7kt5Y3k3R7BI3AXGA3y9evbOBTv5Aqi7HpShQoCgAYwMCq0sVlBbEyRwxww5m5UAIRzu9u/Nea6Lr93eeJbIHUnf7a1wksBvRI+xUYqfJCgRHIGMHJHWrI1nVZdL1WOeeQy6Lptz57DAEs2XCZBHzDYm70+bmlzB7VHfQxafeJ9riigkW6jUmTYP3qEcZOORimyW2m2lp9ne3t47eVwPL8sbWJ9se35D2rj9Fl1DUPEGn2J1G4is4tGs7tljC/vZC7ZySOAQq5x2rY1JjL450i2lwIUt5Zowf4n+7+YBP5/SncbmrXsTT+IvCpmljn1PSjK37uQPKhJwfunPv2p9vqvhhLySwhu9LW6c+S9uroHfbkbSvU9xj61zvhawvp5LuVU01rMX8okWe2LS8EZw2cD8RWdaaBfa/DrtlF9iS0l1WbzLlt32iPDA/JxgdB1I6mlzPQhTbtpud9DPpF7GUhe0mSxl2EIVIgkUdOPukD9DT9LvdLvIZG0u4tZo9292t2DKS3OePXrnvXGeJbS6g1m+tbdQBrdrHDGzE7WlVgrbsdAEbOe/PpWvFB9h8b2Nvaj92dNKS8fwow2n8CcfjQnrqVz66o200a3W7u5yGdLtVEsDBTGSM/NjGckHB57DjirNvp1naMzW1pBCzAAlIwuR6cCrQ6UVZqVf7PtPsn2T7LD9m/55bBt656dOtPe2hkkjd4Y2aPlGZQSv09OlT0UBYrNY2zQyRNbxGOUlpEKDDk9SfXpVWTSUk1WC8cgrbRFIIwuBGT95vrgADpgZ9TWnRigTVxBS0UUDCiiigAooooAKKKKACiiigAooooAKKKKACiiigAooooAqG1ia8FyUPmrGYw2T0JBI/MCqb6BprQ3MP2YJHczedJsYoQ+ANwIOVPHUY/U1j66t4PEsVzZNI09rZNKsCtgTjeMxnr1GQD2OD7FketSyu4sPkfUL5UjklUkR/6OjHK5HPykYJHPXpzN1czur2OjsdNt9NtvJt1KryWJcszk9yzElj7k1lf8IbpAnlmT7bGZZHlcR30yqWYksdocDqT2q3ot3dXH263u2SSa0uPJMiJs8wbEcHGTg4fH4dulczoltJci/caPaXo+3TAyyyhWHznjGw9PrQ2h6XR10mk2jX8N+0Ra4gjZEdmJwD/M9Rn3PqapTeF9PmtY7VVnjSOSSRWiuJI2zISzjKsCQSc4zjpUEmt3EV/NprpELj7VFHAqg4aFxu3HnqAknoPl96zdI1W7uEh0yxa3t59s9xI8sTzLt890UD94DkkEnnHYYyML3Q5omsfCWlizt7aJJ4Eg37WguHjfDNuZSwOSCcnBq7baLZWt8LyCHZKLZLUbWIAiUkqoHQYLGuU07Wr620+wsLYHzFskuJJDbPc7i5bAwrDH3T1PoBzV5db1q8v3gtjZ24j0+G6YTQO53vv+X764Hy9+frngvESlE0rnwppd2YzJFKFWJYXVJnRZoxwFkAI3gc9c9TUknhqyl1IXzG43ZDNCtw4hZh0Yxg7SeByR2GelZ51rVbo3T2Z0+GO0iidxchvnZk3kZBGxQCBuIPOeOKY3ia8bUZhDHut4bjyDGLGZy2GAZvOHyL34I7cnnhXiVdG7qWlQ6pbCGYyIVYMkkLlHjYd1Ycg/41Vg8PWNt9jx5rvazGdXeUs7uylCXJ5Y4J6+g9BRrGqz2l1p9jbKn2m+laNJJFLJHtQuWIBBPTAGR1FYd1e3t/qmlWs8qI1vqTxT+UGVJikRlU43dMfwnPzeoHI3ELo6e706C9ubSeYPvtZDJEQcAEqRz69TUNxodpc3F5MwffdRxxyYbH3CSpHcEFic/SsPxnCtxd6NayW91dRySvugtpvKaTCdM71/VhVLS786FHq4gguoYo5LdIbK5la4eNpDjfwzkqSynapJ+U8AnFDa6kuSvZnRL4bgFnc273V47XO3fcecRKu37uGHTGO3ck9zToPDltBNHOzzS3C3DXJklfJdzGY+eMY2nGAAKzbfxFqT2t7/AKFK7QLG6TmwnjVwzENiNvmJUDJAPII6Gm2+stqN9pXmNDIwu5kLws6A7YmPKHlTzja2fX0qXKFirxL/APwi9q1vLBNPeTQvbPaqksu7ZG+AQMc9AOTk+9RT+Eraa3lga7vTHPCsU6rKF84KMAkgZ6cHBAI4OaxrzxVqD6JqsokgguLewkuDGInSaBl6jD8NjkBhxkDsataj4putLV1Y2sjW1ss06hZHZzjLfdBEY44LZ/DFJShcPdN6fQ4LnTbyxleVku4/Llk3fMRsCZzjrgZ+uajbw/C10JftFyI/NWc26uBGzqAATxu6AZGcZGcdao6xrt9p1rqV7HBbNaaeu9w7tvkwgZlAAwCAeuT9OMmxDq2oXNzLJa20EllFcGBwXKycHDPzwAvp1IGR1Aq7xvoC5SaDw9Bb3MUiXF15MUzzx2/mfu1ds5PHJHzEhSSozwOBjZUYFcdaeL7i71K3VLZHtbmbykVUkEkQ5xIxK7SDheBjG7qa7FeRTTXQaaa0FooopjCiijpQAUUUUAFFFFABRRRTQBRRRTAKKKKAOR+Jyh/h1rCMcK0aqx9AXXNdaOlcp8SufAd+uAdzwLg+8yCurXIHNSAtFFFACEUlOpDQAlFFFSxoKKKKBh2pRSUoFCJDv7UtIeRS1aAKKKKYGF4VGNGhB9K3aw/C3/IIi+lblN7je4UUUUhBRRRQAUUUUABri9NO74ta2egTTrdMf8CY/wBa7Q9K4vSwf+Fra82PlNnbjP4UAdpSEZ7UtFADPLTfv2jdjGcc4rF1TxNoeh3pg1C9jt7gxCQqUYnYSQDwPUEVu1wWsWeo3fxMK6ddC0kGkITM8HmqR5zfLg9+c/hSehnNuK0Rtv4u8OwWsM5voxBOpaNljYhhuwTwPWrlvrul3X2Rre7ilW73LAyfMGK9RkdMe9cpqlnq7+KdKht7u2F2lgwe4mtsxscgMdoIxk+9Ov8Aw/PofhNrjzEuL+yujfq0aGNSdw3LgEnG0nOPrjgCpu7manNt3WxvSRaK2uX2oSShp7S0WG5jYZSOPJcEjHXgn8K2IpYJ40uIyrK6BlfHJU8ivPrWO6v9IisrhJBd+IL555g/3ktQQcZ7DYqKB/tjoa1fBdpJLdave3F3eSGHU7uCKGSYmNE3jop+gA7AdAMnLTuXGWtrHVhrZLvbhBcOpJO3kqCOp/4EPzpLeWzvVZ4THII5HQnb911Yq36giqcnh7T5daGrSRM12E8vJY7dvP8AD0PX+XpU2k6PZ6LbvBZoyI772y2SWwAT+lMtXLYtogciJAdxbIUdT3+tO8iMhwUXD/e+UfNxjn14qSimURJBFGQUjRSFCghQMKOg+lVr7TIr25s7htyzWkhkidTjBKlSD6ggnI+lXqKAIo4I4lKxxqoY5IUYyfWljhjhDCONU3MWbaMZJ6k+9SUUARvDHIysyKzIcqSM4PtVOLTIotUn1D53nlRY8schUXsvpzyfetCigAooooAKKKKACiiigAooooAKKKKACiiigAooooAKKKKACiiigAooooAKKKKACiiigCt5UP2g3BjTzQuzfgZ25zjPp3qu2k6fJBJB9jh8t5DKwCgfOf4uOje45rn9bt7lvFCXdk0hurWzMqRLJsEw3kNGxPGCCcZ4Bwe1N/ttmkjFozRf2neACZ1B8oCBHYEEY3YUrzwD9MGOYz5lezOptbWCzh8m3jVF6kKOpPc+p+tUW8P6W3mAWwUOxZtjMvJ6ng980zQ7q6uY7yG7mjnltLloPOjXYJMBWzgE4I3bT7g1ieH7JrmzmlbSdOnBu5h50z4cgSsOnlnp9fyobKvqjqGsbQ3qXzRJ9ojQoshHKqe1V30TTnjgjNquyJiyDJAyxyw9wT1HQ8elZn9sXMWpS6W5V7s3iCIKMf6OwL7iPZVkTPqB9KpR3+p3klrpunTwafMtr9raR7YSJIGZlChQR3wxIOenrmndCbRvS+H9Mlhgj+yoiwgLGUJQhc525Ug49uhqzDpdlDM8sdsiO8KQEqMfu1ztX6Dcfzrjk1fVvsGmWemnyzFp0NxLIlusu8uCAMM64UFCTjJOe2MmzNq2uXr3JtLm1tBBYQ3RV7cy5dw525DYI+Xtk+nXgvESkrbHQT+H9MuJopJLWMtGoUAZAZQOAwH3gOwOcU59EsZNQW9MZMmQxXewQsMEMUztLDA5xmsaTVdWu5pJ7W6sLS0s/K81LkE+aWVXYF8/IuGABAPIP0qH/hItSl1gtEu2xju/szo1qSCA2wv5u4AHPIG08cck8TeI+ZHS6hplrqVuIrqMsAdysjFHQ9Mqw5B+hqGLRbCEWojhC/ZZGkiIY5DspVmJzySGPXNVdd1G8gnsdOsWiiur93VZ5kLrEFUsSVyNx4xjI9e2Kw5bq+1HV9Fhmkh3W+oywy7UO2VkjLbhzx8uRjs3OSBTurg2rnWXNhbXV1bXMyZltWZojuPykjB6e1QS6JZXEt5M8bM14iJLhzghM7SOflI3HkYPT0rF8VoZNZ0CNrX7WrTSj7PkASfuyecnHGM8+lU7S+l0dNaeKzNsfOhjhtDukCO4C7vl4IOQdq+nqaG11FzK+pvp4W05bKa1ZbhzMVLzyTu02V+6fMJ3Ajtzxmi28NabZpAFWWR4WZ/MnmaV3Zl2EuzEluOOe1ZFv4i1j7FewSQBr6LyzFP9jdEYOW/5ZFt7FQpJAPPbvT7bV5b270tphBNcK06O0QkiwVQE5jbBRjkfK2cdc1m3CxV4l2HwdpkNvdQM15NBcQNbmOe7kkWONgAVQE/IMAdMdB6UyfwXp10w82W/KfZ1geP7ZIElAXaGcZwzYPU+g64FYWoeINXn8MauLqSO2uVtnmjCW81vJGoIBAJLB+Djepxkj5ecVpXviO+02VFKxTLbxKbhY7aZvMYryA4ysXUHDEkg/jRePNqF4m5caFZ3OlXenTec9vdp5cxMp3kbAn3uucKOahfwzYS6suoObncrB/JE7eSXHRzHnaWGBzjtVPUtc1G0jv7mKO0+zWEg8xX3b5V2KxC8gKfmHJzn0HWpbXWL69na5gjtjp8dw9q6OSspZX2M4OduMggL1PByD8tO8L2QJxJrfwtp9vqCXam4PlyNLFC87NFG7ZyyoTgHk/TJxW4OBXJad4sub68tilhM1rcsFGLSdTEOfnLsoRgeBgdM9TXWqcitI26DVuguaKTFLQhhSUtFACDrQetJRS6AKKWkpaadwCiiigAoooqgCiiikwOV+IcbTeDZ4kGWkurRAPUm5iH9a6lelc942XPhxB66jYf+lcNdEOlIAooooAKQ0Cg0AJQcUGkwKTGhR0ooo7UnqMKUUlL0oiJi0UUVaEFFFFMDD8Ln/iURfStysTwwMaTF9K26b3G9wooopCCiiigAooooAD0rjdLH/F0tdP8A06QD9BXZHpXH6X/yUzXj6W0H/oIoA7Cq73tsl2lq8yLO8bSLGTyVBAJ+gyPzqc9K4/xS0w1G4EZPGi3ZGM5DZTH8uPxpN2InLlVzrwynuKrTX9pBd29tLOiT3JYQox5faMnH0FefQ293pkNhc6YbqS+vdGkdt7lwZVWMpgN3GSAPwqvpX2NvFfht7Ge6mkZZmu/PLlVk8nnG7gNnggegqXJmbrPselWl7a3trFdW06SwSrvSRTwy+oqcsncj8a800qz/ALWudFsri5uxAdBEjeXO65IdOpB69Oe+PwrLm1CTUdC06O7ubxbpNMLw7bp4w8m5kUqEBaST5RkFh/Mg5vIftvI9eBXsfaoY7y1kvJrVJkaeJQ0kYPKg5wSPfBrzm5vtSSy0+SK6mkOu6bDbhg7fJc5QFsj7vyu547pS69PNpqeLFhvLpTa2Vj5bG4fI5YZHPBOOT370+YPaeR6aWUd6z11zTXVGF7CVeNpUOeGRfvMPUD1rD8Q2smk+ANUS1muZpPIdjJI5dzu+8c9RwT06Vh+IXgg1SSO3C7F8OXJhXP8ACMYwPp/nilKVkOVRrZHaWfiXRr+4W3tdTtZZmztjWQbjjk4HephrFgbOW7+1R/Z4SRJJnhCOufSvObbULDV9N8JafpjfaNQtp7aWcwqf3aonzljjp/P8qtX1jcr4pl8PJHu0+/vI9RkXZlWjAPmhie29UPHqB3o5hKpLseiWt5b3aM9vKsig4JXscA/yIP41YrktL+T4gayiD5TbW5fH97Bxx9M/5FdaKpGkZXQUUUUygooooAKKKKACiiigAooooAKKKKACiiigAooooAKKKKACiiigAooooAKKKKACiiigAo6UUjdKAK5hh+0+dtXztm3d3xnOPzqs+k6dJbPbNawmGSUzOm3gued3sc4rD1lbxfE63VkZGmtbMS+SmP36bzuj59eMH1A98wvrU81xBDp8hjbUrvi4KbvKQQLIflPfA289CfwqeZEcyudVa2ttZW6W9rEkUKcBEHArPl8N6NIWZrKPLEsSGIOT170aJeXFzb3Ud06zTWk7wtMi7RJgA5x2xuwfcGsXQbSS6sS0mmafcQtczZmkkIkI81gePLPQdPm5x2pNg5K6R1Bs7Y3q3nkobkRmMSEfMFJyR9M1XutE0y9ihiurSKWOIFUVxxg9V9weOOnArIGs3ov20t2U3hv1RCq4H2cgyBiP90Mmf7w/CoU1DULmez03TporWSKxju5HeLzBIGJUIBkYGVPOfT60XQXRtXGg6VcxwRTWkRWBBHGOmE4+X3HHQ8VYOm2e6Y+Qg8+NYZMcbkAOB+G49PWuNXV9VWx0+z015IzDp0EzulqJg5YHaDllwvyk56nPbHNi81rW5hez2dxa2y2lhFd+U8XmbmZXYoWyOPkxkc/SjmXYOZHRy6Bpc9zFPJZxNNHtwTxnb93I/iwemc4pzaLYPeJdNAnnhg4yTtDAYDbc43cDnGeOtZL6hq15cyXFpdWVvZ2pjEkM6EmUlVdsv/ANrgDAPIOfSqyeINSm1kvGrfYEujavEbQkEB9hfzc4znnGMY4680XiNNHSXmmWt/Gi3UW/YwZCGKsjeqkcg8npTItHsLdbZY7dUFqzNCATwzAhj7k7m69yTVPW7+9jurHTrB4oZ7wv/pEi7xGqrk4T+IngYyO55xisRri+1PWdHWV4M291LFLiMlXeNeXHzcZBOBzgnqaOZA2jrZbO1mure4mRWntyzRMeqbhg/pxUE2lWF0bpmi3/AGnaspEhG7Z06Hgj1H9KwvFaeZq2hRfZWuw0k3+jqwUyERkgZJAGOvPpVG0v5NEtNY8q3e1l8+KOG1k3ziJmUAOdpJIPXap6g85OaTkr6i5lc6ceH9P+yPamGVlZxIZGncylgAA3mE7wcADOaINB0+DywkBLR7yGkdnYlxhizMSWJAxk1gxeI9ZOn3cYtjJdwtHtuTp8sUbK5bkQuwdiu3kBucg561PZ61LeXOms4tp5ys43Q74/mULkbG5Un+62SPU1LlDsDkjQXwppMdpNbtFNJBNEYWSW6kYLGcZVcsdo4H3cdKbP4V0263eaLlldVR1+1ShX2gAMQGwWAA+Y88A5zzXN3/ibVX8PauXuLeG6jtzKirBLBLDhgCCH4bAON4IGe2DWpqPiS+068WMG2kSBU86NIJXZywGTuXKxDk/eznjkZFLmjcOZG7No9nNZ3VrLGzxXXMwLnL/Kq8n6KoqL/hHbBtSW/ZHMiyeaE81vLEmMbwmdu73x+tUr3W76H7fNHHbLa2E6pJuJZ5FKIxxjAU/P3zn070+z1fUL+4M9tDA1itxJbMhyJSVJG8HpjIPGOmDntT5op+YJplq28Oada3Uc6RuTExaFHkZkhJ6lFJwvUjjoCQOCa2BXIab4uuL68tD9kLWt2QEEcEuYhgkMzldjA8dMY9WrrlORmrTT2KTT2FoopDTGLRSdqAaLgFBoB5oNK2gCCilxRQAtFFHeqAKKKKYBRRRQBz/jAj+x7UHvqmnj/wAm4q3xXOeMwf7LsCD/AMxfT/8A0qjrox0qQFooxRQAhpKU0lKQ0FFFFQwEI4xQBx60A5NA4zVDFoopRRETAdaWiirQgooopgYnhk50qLHpW3WH4Z/5BcX0rcpvcb3CiiikIKKKKACiiigAPSuQ0nn4keIMjkW8H/oIrrzXIaQf+LleIR/07wH/AMd/+tQB19IVzS0UAMK9eKoXWr6dYyypc3KRvDEJpAQflQnG76Z4rRPQ/SvPvFlvLJqOuusUhB0qJVKqfmPmE496luxnUk4q6R1Nj4k0bUboWtnqEMs5BIQZBIHXGae2uaYmmy6i93GtnEdrykEBTkDB4z1I/MVzAuF1nVPD0WnQyu9ofMuJzCyrEmz7pJA+92x6Go00q5HigaR5bf2bHeNqTOwwuNownvh8nHp/u0JshVG+h2gv7U3/ANh83/SfK84ptPCZxknGBz/I1Ydo0XLEBe+RXn9559/bLqcRubWS/wBVhhUpuVkhQlR6Y53N6fNjkcnsZ9Es7zRv7KuRJLbGNYzuc7yBjGW65469aabNFJvoSXN5p88EcMs0TR3gKIrHiQbSxH/fIJqXT7GKwsIbSFpGihUInmNubA6AnvWanhHRljtI/soK2hJgB/hy4f8AHlR17ZHc1uAYFBS8xNtGwelOopjKFlpcNld3V0uWnun3SyPjccDCrwB8oHAH17kk36KKACiiigAooooAKKKKACiiigAooooAKKKKACiiigAooooAKKKKACiiigAooooAKKKKACiiigAoNFIelAFUwQC8+07V85k8vd3Kg5x/Oqr6Jpc1s1u1rE0RlMxX0kPO4HqDz+p9aw9YS7TxVJe2BY3FpYpJ5QxidPMbdGfqBwRyCB1GQasGtTy3FnBZSrEmqajKDOUyyIse/AB43nGOQcfN1qLq9mZ8yudhaWVtp9stvawpDCucIowOTk/mazW8NaNK7ObUgsxLFZXUZJ56GnaBe3F5bXCXLiV7e5kg84IF80KeuBwDzg9sqemayNAsFubISPpOnTK08uZ5SPMI81s8eX2wMc+lNvUq+qOk+w2v24XxjX7SI/K8zvtznH51XudF027WFZrdSIVKIMkfKeqnB5BxyDkVlprN79ufS2+a8F9tBC/8u2BJuwP9k7M8fNVddSvr65t9OsriGzMenR3Ukhh3hi+QAFyMKCpz654xjNK6FzRNmfw9pU8Ucb2yKIovIAV2X93/AHDgjK+xyKsNpVk4uB5C/wCkwiGUDI3RjIC8dANx6Vxya5qcdpa21oZES302GVnihRwXZfvNvYYQbT0568jHNi81zWXstTvYLiGJbLS47sIsYcPIUZiCT/D8uODnkcjHJdWDmR0cnh/TJrpLiS1BkTZk7yA237u5c4bHbOcUp0LTWvvthhLS7xIF81vL3jo2zO3d/tYz71lyajqMtxcXCajZW1payRIYpkwGyqs25ycjIbC4HBGTnpVeLXdRnvftKSeXbC9a2aCSAbdqyeWT5mQd+Qz+mCBjIyVeI00dHf6XaalEqXKMdh3I0cjRup9QykEfgaZb6TY232dYoAv2cs0fJ4LZ3HryTk5J65qtq91etc2en2NxDbS3O9mlkTeQqYyFXIBbLDr2BrHtpNR1PUrDzLmD/R5Jo5v3G5JWjdVLL8w2nBx32nPWndIHKzOknsbS4vbS7lQNNbMzQsWPykqVPHQ8E1FPo9lcNdFoyGudhkZXYElfukYIwRxyMHjr0xh+KpZo9Y0RYbI3295c2gZV83Ef+1xx159Kp2Wp3Fnban5Vu9jdSXUcKWbjzhbOyD5sKcEEfNtU4yMZGTSclfUnmV7HRDw5p32doSkx3SCUytcO0ocYAYOTuBAGOvTI6E5IvD+mxhQsRdl8zmSRnLFwAxYk/MSB37CsV9d1qKzlt1VZbgSxot39kKAKwJY+SzBnZdp4XswIzgiiLWbiW8sHk8meaOG68zaskJJXZgFXI2k5GQwOOx9YbiVdGn/wi2mtZzWr/aJIpYTb7XuHJSPj5V546Dkc8DJNPuPDFjdBvMe7KSBd6i5cBioADEA8twvJ9B6VzOqa5qreG9UFxdJHOsCyr5MEtvJH8yhlBJw2M4DA9T0I66d/ruq2F1lZ7N7a2Eazxm0mLSE4yfNB2R/eGAd3qTzinzR5rBdG9JpFrJbXUDLIUumDy/OckhVUc9uEFQjw7Yf2gLvbLlZPOWLzT5Yk/vhOmep+pJqjc6pq63V1JC1kLO0u1hkRoXMkiskZ4IYBSC56g546UljrWp6hcre262p0kzvb+WylZiVdlLhi2MZH3duffPFO8L3BOJetPDdhaXUc6LKfJZmgjklLJAT12A9OpHsCQMCtkdK5HS/E1/e3lmz26taX5HlKlrKhgUoWBaRvlkzjtt698c9cpyuapWvoNW6C0UUUxiGkpTSUnoAoozSUGlfQBaSlFB60+gC0CgdKKYBRRRVAFFFJmlcDmfGxP2HSh2Os2Gf+/wCh/pXTL0rmfGXzQaMgwS2r2nUZ6Pu/pXSKxIpXQD6QUmaUUr6gJSMQoyTgUtFSNBR2pO9LSv3GAoo+tIDmqWggxz14pelJmlB45FOIh3aikBzS1YBRRRQBieGf+QZGPatusLwz/wAg6Ot2m9xvcKKKKQgooooAKKKKAA1x+k4HxM8Qev2a3/lXYVxuj8/FDxLj+G1tf5NQB2VUjqVqNV/szzT9rEP2jy9p+5u25zjHXtnNXe1cPrUGoHxlqMtjFIZToWyJlGMv5rYAPQH0+tBnUk4q6O2LqOpphlj2ZBz9BXls7LFpF5JpEt0AmkXP9pGcyjZJ5Y24LDAfdnpjgH1FWNKIi1HTzpL3zuLR/wC1zO0hCZjymQ5wG34xs5x7c1PML2vkej21zBcwRTRMSkiB0ypU4IyMg8j8ak3JnqM/5NebWenDWLvRLO9e8EY8PJK/lzPGd/yqMkYyeSec8isbV557nSNL897xbp9HWS3JkmKzSbWJCImAZMcksxABGRxyN2F7Xuj2Mlcc/wAqrxahay3s1mkoNxCqtImD8obOD6c4Ned3c2pR2elfZbiVn13TobUMzE7JxtJcnP8AcaQ8d1p3iCaa0/4SdIZpwlrY2ixjzG4JJHHPU45pcw3U8j0oMrdGz9KXINZNtps+m6I1tp8xe4wWSS7LSfOeSW5Bx7CsjwnJrkt7qJvZrR7dbuRX8tHDCQbfuksQF9sVVyubbTc63cOmaz4Nd0u5FqYb2JvtRcQAnBk2Z3YB9MH8q5yW2GoeP7iOW4uljtbeGdYo5iqlwx+8O456Hr3rltKlheXwPdXd1ITcS3KeZJK3zsrNsA5/vED3GAcip5vImVRrZHre9c470u9fWvJtOvmk1TS/Lv7yTxC2qSLfWxkcxpCGcPlTwFChcYzgkfhPpoMsdvqx1G7aZtbNqVFyxj2byCu3OO/PenzA6nkeol1HftmjevrXk1lrEUvi+zMGoXQlfUZI5IpbxnJ/2doUKAMMAuT09q3NEN7Pr8OlzzzFNFaZpXMh/e7z+53f8ALHv0pcwe08jt7O/tb+1iurWdJYJRlHXo3+cGluL22tEV55QgZ1Rc92Y4A/E15xp0Nxq2n+E7GTVLiKG7s7jz2hdleQDYQN2eCDjnnoR3rqNaLHxV4chYZhLzvgjOZBH8v44LH8KfMNVLq5u2t/a3olNvMsghlaGTH8LjqPwqlc+JtFtLt7W41K3imQ4ZXfGOnX8x+dcp4c8T6NpX9tQ399HC/9qXLgEE/LvxngexqD+ydQ1zV/EMNtLYpbSXKxy/aLcyOCEX7pztHHqDU8z0IdRtK2538V/azXU1tHOjzwBTKg6ruGRn61FHremzW8FxFeRPFPJ5UTKch3yRge+VP5VxXiOCfRLtJLUyynULD+zo1Rgr+cCNp3Z6kZGexWnanChFzaQeYieHtNcq8TlT5zxfKR6FVyeucsDxxmrsftH2O7a7gWdIWlUSOCVU98Yz/MGpgc1529s9vpnhe6e7urm6utRt5maeQttLx4dV9FwOnv7nPoafdFMuMr3Q6iiimWFFFFABRRRQAUUUUAFFFFABRRRQAUUUUAFFFFABRRSHpQBW8m3S4afYomK7C+OSAScfTJNVm0jTZbZ7drSAwPIZGXbxvJyT7HNYGrR3ieK573T1Z7m0sI38kY/wBIQyPmPJ6E7eD6gdsiqOjatKDZ21lMkUep6peSGVlyxQbnAQHjccr1zgA8dKnmM+Y7e2tLeytkt7aFIoVGFRFwB3rNfw5orFmfT4csclsY56//AF6dol9Pe21ys7LI9vcyW/mKMB9p4OOxwcH3B6VhaBpFrdWKSvo2lzq08uZ5ADIR5jdtnX05obRR1X2K1F6L7yE+1eX5Xm4+bZnO36ZqvcaLpl2lulxYwypAuyNXTIVeBj6cDisqLWr1tS/sxmiNyb5k+70twu/d6ZwQv1PTioLbVLu+misbSWCzMenRXBYx5BZ+ANvGEG09DnkYxg5HJE8yNq40HSbwQefZQuIUCR5HRB0X3HHTpUsmmWE0V3HJbRlbqHyZwR99MEbT7YY/nXJwa5qEdvDa2assdtp0EhKW6uAzLnLkuvy4GOPfntVm617Vf7N1O9jkgjWx09LoKE3hnKFsE55XA7dcjmhSQcyN6XQdLnvEupbKMzrswx/2MlMjoduTjOcU5tE01tRF61ohuAwcEkkBgMbgDxnHfGaoPqN+8s9wt3ZwW8MsKBJVwG3BCwZ88E7wFwOuOueKcOv6lcSrNHGRD9tMLBoRsEYkMed24HfuXPp8wXGQTU3ii7o6G+0y01BEF1CGMbbo3DFWQ4xlWBBBx6EU2Kws7NIUihWJIVZYwOwPX+War6jcXxvrSztJYYfNDvJI8Zc7VAGFGQMksvJ7KeOQRkWk2o6nqNi809sTbtcLIBbEhzHIF3L83ynH1xz60+ZCbOhnsbW4vbe6liDz2pZoiWIKFhtPHTketQy6Pp9wblngybllaUhiCSuNpBHQjA5FYnid511nR44LEXxPnE2xdVDgKO7ccZzVOz1K5srfUQkQtbiS9SEWpUzC2ZkU5wv3gQchV4zgZ60m1fUlyV7WOh/4RvTvsJtPKfYX80yGaQy+ZjG8SZ3hscZznHFOj8P6bEsSCAt5ayLukkZy3mYD7iSdxOB1zWU+qa4LB44kEs3nKgvPsbqqoVyX8ksGcgjGAf4gexFNt9Wurm7sn/cXM6212f3ayR7mR41C4Y/ITnkEHBxj3hyh2HeJof8ACL6X9kmtnSWSOaLyT5tw7lU67VJJIHAwB6Us3hfTrp2eYXLbwu4C5kCkqAAxAbBYAD5uvFcxq2u6qvh/U4p7+BLtLZJtqW8lvNGCQGABYgjPRwfbB61rX2tarZXblZbV4Ldo0miFrKzOWC5/eZ2ofmBC4bjHPPC5oc1rBdG82lWhiuImQlLhw8mWOSwCgHOc9FX8qrr4fsFv1uxHIGSQzJGJG8sSEYLBM4zjP4kngk5oSaprD31xJDJYLY214kDI8LGR1ITOG3AAguecHp2puna7qWosupQpbNpLTSQmMoRKioxUy7t2CMqfl25ww545q8WxpxNGy8PWNhdLNFHJ8m7yo2lZki3ddik4X8O3A4JrY7VymkeIdUv7y0klt1eyvVDIsdpKjW4KlgXkb5XHQZAHJHUV1a9KtWeiHGzWgClpAeaCaa2GGKTFO7UlACUUUEVO6GApaQUtNCEpR1oHWjvQAtFB6UgqnuAtFFFIDmfF5G7QUJxu1iDjPXG4/wBK6UdK5bxkQLnwwMcnWosf9+pT/SupH3aNAEoooqbAFFFGaWgwoopM4pMYvWijNIKqyYgxS98UUAURELxS0gApa0AKKKKAMPw0MadHW5WH4cP+gRitym9xvcKKKKQgooooAKKKKACuN0Pj4n+LPa2sf/QZK7KuN0Hn4oeMB/07af8A+gzUAdieBTWZc8049K4nWNPe/wDGF95sd08MekAxBCwQybpBjA4ZsEcHOOCOQDQyZS5eh1V9a219YXFncpvgnjZHXJG4EcjI9qqjUdK0uJ7V51iSytw7bgxCRgYB3Hr09Sa89vE1M2+lveyvDbHTUXdPbTzfvMnIwjBlkxt5OfQA1Y1C3vH0rVBcRzyzHSbYFmiIYsGzz1+YcZGTzmobt0MXUdrpHoVtqtndyKkJly0YlG+B0BUnA5YDnjp1xzjBq2Ch5x1rze7E9s2rRwiZFj0eHYFDgAk5OPQ5z055qGRJdOubqGGPUGgk0OCdxFM4YyM5ViGOcHbgnj8KOYpVe6PTsr/kVDdXltZQCWdwkZdUztJ5YhQOPcivLNDhn1CPXNPsr6QiWzFxamN5VG4MSpBlYk8jBYYU89K1YL+fUtGfX5Wmh+36naQxR7iVSFJkU8cdTv3evA5A5bloHtOyPRfMTOM8/SqFxrOm2slzHLcqrW0BuJhgnZGM8nA9jx1OD6Vz3hez+061rWoTTXbyRahNbRxvMxjVMKeEJx36+3tVbUmI0LxrJOv70eaM/wAWzyF2c+mCfxJ70XKc3a9jqU1rTJILS4S6RoruTyoGAPzvzwOPY/lVOLxb4dmu0tY7+Mzu4RE2NyxP0+tcUlncaZrXh+zRVOnXE6XcI6+W5T94v0JO4duTWp4EtdTn0i3uYdTRbLzpC9t9mBLfMej7uOx6e1SpNuxnGpKTtb+tDrRrGl/2c+oi4T7KGKNLtPUHbjGM9eKsWt1a30bvbsHWORo3+Ugq6nBBB75rz9baeTxuPDkayNYw3x1SRi/G0qSFYd1Ep4H0/u89DoBI8WeJUjIEHmW7DHTzDF836bM007lqd3Zo6YRIOiL1z07+tL5a5J2jJ6mnjpRVmthgjUEEKMgYHsKqX+nR3/keYCDDKsyMpwVZT6+hGQfYmr1FArEBtYTndDGSepKjmpFjVCSFAJOSQMZp9FFhjGiRiCyAkHIyOlIYYyGBjUhuoI69uakooAoTaXBcXtrcSpn7LkxIcbVY4G76gAgduavKMClooCwUUUUAFFFFABRRRQAUUUUAFFFFABRRRQAUUUUAFFFFABRRSHpQBVMVv9qeTagnZArMPvFRkgHvjlqhGnabPAYRa20kIkLFNilQ+eTj1znP41zmpLcw+Lb2+tNzTWVjbu0KIGaaNnn3oM9/lBHuPc1W0DUpZRbQW1wlvFfX99LuZAXdRIWULnjJDBuR0U96hSuzPmXU7WC3htYUigiWKJBhUjXAHfgCs8aFo2Wb+zrYNnJIQZ656/jS6LezXdlMbkhniuJYfMC7RIFcgHH04PuDWRoemW7WcMsmk6ecks0z4Mn3jyRs6/jTcir6o6P7JbreG7EKC5MflmTHzbc5x9M84qvJpOmyeQJLOJhAoSLKA7QOg+nA4rJh1u7fUo9LJQ3S3b+a23gW4AdWx7hkXPqTVOx1S+uybaKe3sYoNKguVJiBUu4bORxiNQo4GOvXtRzIlyR0E+i6XdiET2cEgiULGCvRR0HuParElhaSxzxvAhS4UJKuPvDGMH8K41vEOpW0Jt7O1uHitLKEiSJYWRWKbiZN7qQuMDj0PPpevdZ1RdI1PVIZ7eOO1t1kjjEYf5/LVyGOeV+boMH36UrroPmRvSaLpst2l1LYwGdcYcqM8dPrjtnpSf2Jpn9oC9+wwfat24SbBkNgjd9cEjPvVGTULsPPcve2ttbQ3EUYSVQFIbZkFifvEvhenJAwao23iK/nktZl2iKa9MJjeIBQm8ptDbuXBGeM5xjAPRc0WNNaHRXunWeoKgu4FkCHcu7+E4xx6U6KztLXyxDCkYiQomBgAMQSP0BqpqFxetqNnZWk0UIlSR3dot7YXaMLyAOWzzngH61j2ct9qepadLPNCTCLhZFWHKs0coTcuTwT264565p3VwbVzpJILd7mK5kVfNiDBGPYHGf5Cq0mk2M5uTJbq/2llaXBPzMoAU9eCAByMHisnXnnTWrBYNNGok285NuzqoODF83zccZx/wACrOstRubK2v1jj+yzzaisIt2QzLaExKx4X72RlgBxl/rUcy6oTkr2OkPh/TTam3NsuPM84NubeJP74bO4HtnOccZxQmiabEFRYAcJInzszlhIQXySfmyQM5yeKyH1TXFsdsSLM5uQhuVtWUxxbQd/lMQX5+Xg/wAQOODTItXu5prd4/s11cLZ3hysLRZkjeMKuGOUznkHuOwqXKNh3Rqnw3pLWk9q9s0kc8flOJZnkOz+6CSSBxnAxTp/Dem3ZkM0UziUASL9pkCkgABsbsbsAfN1461y2ratq0ui3dvLqMUdyqRSMq2ssEqKWAYD5sfeK/MCRjI5yDWne61qllf/ACz28sEM0MMkAtJMtvKgky52qcuCF54x68ClHmtYOZHQjTbZQ4EXEkomfk8uMYPX/ZH5VWi0DT4r/wC2LbyeYGLqhlYxqxBBYITtBOTyB3rMOp6017PMs9ithb3q25iMDeYykqGO/fgH5hj5exz1pbDXNUvo11UJbJpbNKrQlD50apuG/dnDZKfdC9GHPHNKUbheOxqWeg2NjOJbeNwVXaitM7JGPREJKp0HQCtUcDmuV0jXNUur+2N1EGtrtdypHZSobbgsN8jHa4wNuQBzjjnA6rtVxa6DVugd6DRQetF9Bi0maD0pO1DYBRRR2pdAAUGiihPQYUopBS0xC0gIoNIKbeoDqTNLSZoYHJeNf+Qj4R/7Dsf/AKInrrK5PxnzqXhH0/txM/8AfieusB4pJ3AKKKBSvrYAoopKl6FC0cGkoqb2dwEPAOOtKvQUtJjFUhADinA5pOKWqWggIzS0UVoAUUUUAYfhwf6ClblYnhz/AI8Urbpsb3CiiikIKKKKACiiigAPSuL8Pkn4oeMcjpb6eB/3zLXaVxfhwFviZ4zftssE/KNz/wCzUAdmelMJUDJFPb7tcZ4kiujqbvH5pRolCqUkOTznYyHg/Ufn0qJycVoi6cOeXLc6/KenNKWTHUVwWrtdySzeWlzHNHBGVUmR26DO3bheDkEn0qfVp4le7e5a5W58tTbFS+wptGSCOOpOc+1Z+2fY2WGvbXc7Xgcmo1uIXuJIVyZEALfKcc9Oelchc3bwNq0LfaDJNbRGEKGbI28kYzjnvxT76WU2epFWlBFpb4xkEE9SKHW8gWGu1d/1p/mdjlBzijcp6CuKvf8AiVm/jhe7aI2aSPtmbcDuwWBOccZyR6Gq+nC6lg1S0hmYv5UU0IV3UdSflLknsAecdKHWadrCWHur3O4nuoLWMPK2xSwUHBPJqumn2yapLqCIwuJYlidgx2sFJIyOmRk8+9cy921zpq6qZWjW8u4UjBf5QgOB9M8/pWrotss9/fXbXEsjJO8IUOdijjjHrVRqOT2JlRSV29Ub2FwOKCVXt2rmtXm1WPXbCOB7QLI7iFWLZb5Mndj8ateI7ia28M3M7yLHKsa7mU4AOR39KbnvpsSqfw67mnNd20MgieRVlZCwB/ujqfwzUGlW1laQO1ody3EjTtIW3GRm5Jz/AC9sVi31vFayJZtcTmP7FcTsWlO44ZD94fWsuO5sBpWkma6mj0xkbzJUmYL53TaSDkYIOAOKj2tnqjRYdSje/wDWp324UbwO9cJHI1xNo1pc3NwsdxPMsQaQo7oFJHuelMN9GdL0+CW6mcSzzRo32hlDFWwFJUFmPoPaj26te39f0x/Vnff+tf8AI74sMdaiN1ALkWxkHnFN4TnO31rirTVZ4NBstUila4VWlt3wxYdSFz/wIAc88+tXZJPsV61q1y3mRaU8rbpOSd3XH1zzR7fTYX1fXc63zFAznpVWfU7O2geeadEiRtrMfX096o6XGbfRBNFLLcSSoJgZH3ZYqOB6DjpWFdSW0XhzS3EzW5L7luVjV0jkIOd4yM5JI47inKo1sTGmm7X62Ort9Tsru3M8FzG8S53NnG3Hr6VFaa1p17KY7a7jkcc7QeT9PWuT+2yX2k6rxDdIoQyXVsnl+YBgkHI6hf5/nNJrlhqOvaZBZ7SYnDiXgKyleg7j8an2z3Nfqy1tfr8jrvt9r9n+0eenk5xvzxnOP5077TCZjCHHmBQxXvgniuWSGU67/ZYBWCC4+25boVPOB/wI0twZJ4or5XlgkvL5EV42wfKGVX6gj5ueOR6Ue2dm7EOirpXOpiuYpZZI0kVmjOHA6r9anrBhjNt4hihiZ3UWfzljknDAAse56/rW6Olawk5LUxnHltYWiiirJCiiigAooooAKKKKACiiigAooooAKKKKACiigjNAFR47aGZ7lgkckihGkJwWVckDPoNzH8arHStLmtBbmyt3g3mQLsGAx5JHoeT+dZmvpJd6raW0cCXAhVp5InYAMD8o6gjrn8qrRJeaSbewjMNvLf3Ekh2DcIlxnC9OffB+lYe0SbVtDdUU4p31OogghtoUhgjWOJR8qIAAB9KopoelRyq6adbLIjb1IjAIOc5+tYY1q/WzeCOXzp/tRhikIVWkUDJIB4LDp/jTE17UZLKIRbpp5J3UYVBIEXGRjO0n3Hr0o9tHcPq0+6Oo+yWqXrXYhQXDoI2lxyy5yB+dVZNC0ud7ZpLOJ/sqhIsjooGAvuB6HPPPWsa31Se7/s+OcrIrySSs7xgFET19DnPIqDSry6g+xyRzxmO+u3LwhOcc7iTnOeKXto3tYf1SVnf+t/8AI6CbQ9KvJImuLKGVoVCrkdFHQEdx6A5qzNptpc29zDLArR3C7ZR2cbduD+Arko9YvA7myTdPeTSSFtoY+WuFGASATx610WhXt1eaX516AJNzDK4wQO/BIqo1IS0QqmHlTXMx0ui6ZLqUd89nH9ojwVfpyMAEgcEjHBPTtTo9E01NQN8lrGLjO4N2Dd2A6A++M1xcjG6tGnfTlL3lxtjvm2tsJbHA+9xj2rVm1fV1uHjsI2kggbyQzIp8xl4OSWGOfQGs1Xj1RbwjWzOj1DS7LVYRHdxb9pypDFWU98Ecj8DSw6daW7QGCFYxBG0cYUkAK2CeOnJA61zs2vX7agvlukdoZVjVtgkRjwDlgcg59jRPq9zHNdzWlujTyXHkIeC5VByQCRu+lP20OhP1aR0zWsMl3FdMv76NGRTuPCtjIxnB+6PyqpJodhMt4JIWxdyLLJ+8b74AAYc/KcKPu4rAk1DUNQ0y2hN0gluLnyspEUIAwTkZ4III49ualm1vUku7dYZIngadYNwhIDnox3EjHOeBn60e1gL6rI0v+EX0s6eLLypQolMwmW4kEwkPG8Sbt4OOM56cVLF4f023EaLB8qRSQ4eRm3LIQX3ZPzElRycmse81vVjFcXNlLarGlx9niikjLNI3A65HGefpVh9W1G4meaC4sbe0ScQoLjI80jg4bPBznHHapVWmw+rStdk8fhHSo7a5hEdxItygR2mupJHCg5CqzMSoB5wDin3PhLTruV5JvtJ3hSVFzIF3KAA+3djdgAbutUYde1K8vEe1t99mZhHgRliRnBbdnjFdYhyoJrWDhN3RnUpOHxFH+y4FSVVQgSTCdvmPLgqQfzUcVTh8M2EGoi9SKTesjypEZm8pHYYZlTO0EgnOB3Pqa3MUYquRXuRZGNpvhux0u4E0H2glVKRrJcO6RKTnCKxIUdBx2AHQVsY4oNLTS1AKaacelNoYBRRR2qXuMKD0oFB9Ke6BgKKKKlaaAAp2RTaXrWiYgPSgUGkzSe4CnpRR1FGKYHJeMjnV/CK4/wCYyGz9IJR/WutHSuR8YZ/tzwko6f2rnj/rjIP611tLYAoo70tTa4xKMUYookMMUYFJS1Lt2AKKKKa2AKUU2nDmqjuJi0UUVoIKKKKAMTw7/wAeSVt1ieHf+PJK26b3G9wooopCCiiigAooooADXHeHAP8AhYPjMgfxWQ/8g/8A167GuQ8ODPj7xmcY/fWY/wDJdT/WgDrm6VRm1KyiuZbd5P30UPnugQkhOeeBz0PA5q8elcJq+mqfFuoXH2Sdmk04+RIsUjL5u1weRxnbxj9MkUm7ETk1sdjDPHcwR3Ee7bIodd6lTgjIyCAQeeh5pl1bwXttJbzKTG42sAcHFcBHb282pabb6tbX0ix6HAzwxJKWV8t1VOc8Hr396l0fTdQv9V06PVku1ij07eUBK5KzMY1dh947MHaT1Uk9alyvo0TGs7ppf1/TPQEVEVVA4AAFODIfSvL9Gt9Wi8UafctHcRRzXUwkR4Z9+0hiBK7HawzjGABxmrOg2F3at4cuz9rSaaadbneX5TLbVI6AdDz1o5vIPa3eqPRyU344zUc88NtbyXMrBYokZ3YAnCgZPSvLtBW+l8TWTzfaBa3j3MU6sZ933WwkrsQpbI4CgYx9KuwnV7mw1V7pLhI9I02e1hYBkMknzjeD/Edipz2LZHWjm8iVVT6HolvcQ3FvFPC26KVQ6EgjIIyOD0qdWU9DXB6Rps1/4ksGupL3yYNHs5QvmOitKHc/NjqehIPXjNXfHEXiA6fOdOntVsfKUSIUkNwX3dUKngfd7HvTvpc059L2OvPriql3qFrZNAtxJsM8gjjBUnLHtwOPxqC0OpxaKx1V7Z7xVcs1qrKmOcYDEnpXC6fbXFppfhq7F1fNcXl5EJvNmdvlXdtXBOAP596GxSnynodveWt6rtbypIqO0bFTnDKcMD7g1LlACMDjtivLYHS0tLy0imuIo01UrqgSaTfBakvtfBOVDEYLDkjknHNWo7mWWG4i069vl0V9StIrW4E7ZIZiJQjnkqDgd+QetTzdxe10vY9JBXHGD24o2qTyoPtjpXnd3dPotz4gsBcX5sozabGa8YGEyFt7GYhmVeBnrjPGM0zTb+7TS9SnN3dNFpt7HcKi3Mjkw5yy5c5ZSuSM8dDxQ5Lawe1s9j0C4vbS1kginkVHuJPLiUj77YJwPwBNTgKT0HpXCwyXscOiXE91c79R1FrgJ9ob5Y3UlU6/dAwdvQE1o+C0kutPl1GS+u53lkkiCyTl0UK5Hyg9D71SlrYFUvKxsX/iDStMdo7y8SFlKqcqeCwJUdOuFJx7VnWPiHwzDBPFb6lB5UatM6knCqWAJ+m5h+dHhX97Z6jJLl5TqExk3ddw2jH4AAD2Arlt8Y+Ed5OeV8xgSGH/AD3A6/gPyqG+onVkldef4HbWniPQ7q2mmttRtnigUvKVb7gHUkdh71aa70+KS3LyQo1w2Ic4Bc+1c/pPh7UW1abUtalsZRLaG1MUERVWUtn5gfbj3z2rB0W92XGNWZ0j8Lwyb2cgFmYkID6jYvy9ycfi77XQ+eR6FDfWdxdXMMLq81uQkwUcqSNwBP0IP40ttc2t7B5lsyPGjFOB91lOCPbBGK4Zba9S50HT5rq5tZtUN1c33kylWDFQ2AeoK8LnHAHFb2hq8PiXXLaMH7OjQuBjjzGQ7/xOAT7nPeqTT0aBVHfY3IbJIrya65MsoAJY5wAOAPQdT9SatikFLTSsahRRRTAKKKKACiiigAooooAKKKKACiiigAooooAKKKKAKy/Z2u3K7PPVQG6bgM/njrUc9vZ6gmJo4Z0Vj94BgCDg/qK5W+N1a+JtU1OzUyGzSHz4lXc00RViyqP73CEfQjvUfhy7luba1gs7pYILm8v52cKNzqJzgLnIGS+c4PAPHpF1tYlVHc6ybTbOW3S3ktImhXohQYH0FVpLTR7lIrZ47R1jOI0yvB9hRot7Lf6UZZyJGWaWLcoGHCSMoYY9QAfxrK0GyaSzsJzo2meWY0bzxJmXGBhseX97p/F+NJ22sV7SSe5utp1gVUNaQ4CGIfIPunqo9qZbaVp1pMZre0gjcjGUQA4rBk1m7lEmmyGM3MLz/atyggwquRkdPmDx/wDj1Uri+vLrQb9ElhhgttIjcwxoMktGxPsq4G0YxyD6cF49hOq7bnUy6Jpk9vHbvZwmNPuAKOM9cfWrqW8ccIhRAsYG0KowAMdK4fUfE+pabHcLBZXbQWdrGRNEsIhjbywxMpd1IUAj7o4AJyeg07vVNVW01W/WVIo7VUMVu0WWLbEZgx7j5gBjB69eKLxWqH7Rtas3Tpln9mhtzbp5MLBo1I4UjoaYdH09rz7YbWMz5zuI7+v196zFv7ySaS4W8it4I75bYQzLt3DIU89SzE/KOB09c1lWXiy/n1DTw8E0cN3dNEDLGixMnzbRG27czjAJ4OcNwMVPuN7D9o+50iaFp0d6bsWyiXO7OTgH1x0B+gqteaPpnl21lLZSPG8rMrRuwCEjkkg5A7fjVi/mu31K1tbadIVeOSR2Me5jjaABnjq2Tx+VZFhLcaxqek3c7RExwTnAiBUusioXUk8ZHT0Hfk0mobJD9rK+5rtomniO1QwhVtX8yIByMHuevPTvmoovDmmJcrcx2yrIs3mqQ54bn3x+FV9Zto7rWbKKWwhvEFvMSkuMD5oueQf8msex1WXTLB4IUaB5tVe3jh8sy/ZwE3sqqp+bIViMcAv6A0Wh1Qvay7nSroFgixgQsBFMbhMyscPzz1560yHw9p9vfNeJCfOLl+XYruPUhc4FY769q6xxRKVYm8MckotH81YQgbIhJ3E5YAkA9zg8UDVbtphPH9lurtdOnIZFZFaRZAAvJ+Xkcg8g8ZpP2aWw/ay7s2bfw/ptrd/ao4P3oYsMuSFJ6kAnA/D1rYVl6ZGa4efVNZuLYQR38EVwJrZiHs3jlCu4UgoWHAbHIJBAYe9WrrW7+21GMpd289obqG2KR2shGWZVbMudqsGY4HPYeuGpRjKyRMqnNq2dfuFLmuSGrawbiW5E1p9jj1AWnleS28qZFTdu3dcseMU+11nVJIRq0othpjpI4twD5qKqkq2/OGJ28rtGN3U4OaU03YXMjqc0tcxo2q6tc3yi8EL288W9BDaSx+Sc5ALvw/y45AHIJxgjHTDpVp3BO4ppMUtFAxDSYpTRml1ABSHrRRS6DCilxxSUtdGAvagUdqM1XUQGkxTqKbQCdqSlPSkzgUmByvixS2ueFf8AZ1Ek/wDftq6odK5jxRzrfhn1+3t/6LauoxxRuAlKDSdsUAYqb2YxSabmlooGJnNFLSZ9qh6iFo6UmfajrT6DF7UoNJRVRYh1FFFaiCiiigDE8O/8eMdbdYvh4f6En0rapvcb3CiiikIKKKKACiiigAPSuW8ODPizxfIM7Tewrn3FtFkfrXU1zPhQ7tT8Uk4J/tgjI9reCgDpqQhepobOOOtc5fQ+KGutTayvdNWJ4EWyjkjbMcgbLM5+hx6ZC9OQQDVXTLZdWOpeWftJh8gtuONgYsBjpnJPNXcA8gVyXiXVr7TX8P2/2qSH7ZcNDdS2dsZXwIJH+RMOfvIOxIFUrTxfqenWsw1DT7m6ZXkeFiggmliMqxxDyz/EzMAPu8DJC5xQFjutv0o2+wridY8eyaNcy/abOJIbPzvtSlyWbbEsi+WcAHIYD5sc5HHUyR/EWxmlgtoo4pLua4W3CLcDYrMhYAvjk5BXaoYhgOxBoA7ILz0pcD0rjZfiJZW/2aS4tJIYp4BcAO6iXy/J81nVP41UfKSpJBzxgE1Z8M+ONO8VXN1a2bx+dbxRTP5UqyLtfOBuH8QIOR06YJzmgDqcqPakLoBkkY9a4nT/ABvJLa2ouLGWRtlgLmeMhQHutqqVXuAzDPcehqHRvGlze6XpgvLeVLm6tracToEKyiSdYiQuflBLAj/ZYfxZAAO9yKCoNcNb+L7+SHR47jTbi1urxEljVgjLcDy3ZlyD8hyqn2Dr74l0fx3JfWFhPLpUwjma2hmnjIMccs0auvBOdvzoCecFwOcHAB2YUZ6ClwPQVxtp8QIp57GGfSrqze9WOSBbh41MqO2B5eGIcqCHZQchSOCflrQ1jxjZaNrVlpdwo8668sJmZFLF5AgCqTuYjJJwOg7nAIB0OAfSgKB2HPtXEXXju5trtJjoV99gNvNJGV8tnuSssUabAG4z5mcNjIYVDqvxDe20y9mOl3di0Dz24mlEcoE0cbSYCh+RtRjkkDjFAHeFVxkgflS7QBgCuC1L4i+Vot7dQ2F1bBDcRW1w8aSrNJC+xgqBwSDhsZK/dPfGWN8SvtRdNN0a6naK/is5C0sQ2lpjEcrvyrZHAYAnIPQMQAdvBYx291cTxgqZyGdQRtLAY3Y9SMZ+gqyEXbt2jHpiuIsfiZp2oSXcdraSzvCpeJILiCZ5lDqnCLISpy64D7evscK/xR0aPV59NlRkkhWQMyzQuRJGhd08tX3gjawyVAJGAeRQB2+BSFEOcopz1461x+m+L9Qu77XludDu4P7NtYZ4rTajTylxISAVdlYnYMDg5yOe0WsfEbTrKDUoYzLHe20cUkStBv8AOEkbSAoN6hgFRyfmH3evIyAdm0Ybnau4dCR0qtp2nRabFJHDuIkleZ2c5ZmY5Jz/AJ4Arij8RbyBp7ibw9eva2/2zzkhMRdFt5FUvkyAEYJyoydw4yOa3tT8T/2fJZzRW8t3bXNpJOiQR5ldg8KoFBIHPm9D7e9Ara3Okorj7v4h6dp+nXN1e2d7A1tbyTTQFFLr5bojL97BOZIyOcEMCDVh/H/h9UuNt/DJNFKYo7eORWluXAHESZy3zHb9QfTNAzqKK4a1+ILGbUUuND1Lz7e4ZRZxxJ50cKwxOzyZk2/ekwNpO4FcA840JPHukxXV4si3K2lnGJJr4RboVyiuFO3LglWBBKgHOAScAgHU0VgW/imGXStQvZrG8tXsEZ7i1mVRKgCbxwGKnKkY59jgg4xrn4gxWc1i82nXUdpdXUkDSyp5bQIkRkMjKTnBHzAcHbkkZGKAO4orkP8AhYNjuEB03VVvmIC2Jtv3xBR3VuDtwwjbHPB+9jnFtPGdm505lsdRMF5tBnNuRHbs52qsjE9S3y/LuweuBzQB0lFcre+ONOt7ayuEc7J0aVgV3GNVBDKcHhwwIwe6MOoqTUPFRi0CDU7SyuG+0TxwxLLCykBpAodh1AIOR3PHrQB01Fc9B4w0yWF5nF1FCCvlO9s+LhWZVV4sA7wS6jjnkHABBMmpeKtP0nyFu1uRLLA1x5cdu7skalQ7MFBxt3gnvwcZPFAG7RXJaX44s7y8a3mDoZLuS2tZUicxzFV3gB8Y3Fdxxn+E+oq//wAJfpYkETNcrOZhAIGtJRIXKGQfJtzgorHJ4G05xigDeormX8e6BGX8y6mRUiSd3ktJkVYmJCyElR8hIPzdOKtP4s0mJpFlnkQoWGWt5AHKuqEIduHO5lXC5JJwOaANyiucbxvoSvLHJeMkkKl542tpQ0Cg43SArlF92wDVbS/HenXn2hZyIZYbmWArGGlUBJmiV2ZVwgYrxux1xk0AdMtvGszzLGokfAdwOWA6ZPtVZtIsJLdLd7C2aFGLqhiUhWJySBjg8/rWdJ4t01kuPss6SvEHI3rIkb7XCNtk2lWwxAO3OD1xg09fF2jt5m25ZggJ3CCQiTDhD5Z2/vMMwX5M8kDqRksBsJDHHEsSIqxqMBVGAB9Kpx6FpUMiSR6ZZJIh3K4gXKn1Bxmqdl4kg1HVPslqu+L7O0xlbKlWWQoyMhGQQQc55B4xxS2viaynso55BLG7RJIY/IkOdxAwh2/PywGVz1HrRYDRawtnMzNbRF5k2SnaMuuMYPqKgn0PTbkRiWxt2ESeXGTGMquMYHHTFVn8V6MieY19GqAMzswYCJVYoxk4+QBgyktjBBz0qC+8ZaXZWk86u9x5LFGWGNm3ESCNgpxhirNggZI9KVkBpzaRYTypLLZW8kkYAVmjBIxyPwp0unW00NxFLBG8dxzMpHEnAHP4AD8KyofGGklp1mvYA8LsHEZZgqiRo8sSo2/MpBzwCOpHNXbbX9PvrkW9tcLJKQ+MK2Dsba2DjBweDjoaLICQ6RZNffbmtYTcjpIV5HGM/XHGaWPSLGK8e7S0iWdskuF5yep/Gr2eKKnlQFLUNJs9URVvbdJQhypPBXpnBHIzj8aeljBGY2jiRDEhij2rjahxkD/vlfyq32pKdkBE1ujTrMyAuqsgbuASCR+g/KqMugafNb3UEluGjupfOlG5uXwBuBzlTgDpitWkxSaTAxH8K6TLp0Ni1mohibehjdkdWOQWDg7gxHU5yalXw7pixeWLOPy/s5ttmTgxk5IPPOT3681r0YpciAwE8JaTFY3FmtvJ5VwV8wtPIznacqA5YsACMgA4HbFEvhLSZriS4e3fzHIJxPIAGBBDAA4DfKPmHPvya36SnyK4rIzRo9osTxCM7HuPtDDceX3B89f7wBqvbeF9NtL6S7ihk3vu+R5naNN33iqElVz3wB3rZPWlFJRVx2RkaV4a0/R7h57VZvMZPLBluJJAiZztUMxCj2GOlbAooq7AFIaWkPFLoAvamml7UlJgFFFFLZDF7UlFLigA7UCiko2EKaBRRmn1ADSUuaQ0NdRo5bxQQNf8LjPJvnA/79NXUjpXJ+Ksf8JP4R3HA+3y/wDoh66wdKWogoooo1GgooPWiobAKSlopNMYh6UoooppagFKKSlHSrQhaKKK0EFFFFAGN4fH+gpWzWN4fGLJPpWzTe43uFFFFIQUUUUAFFFFACMcCvPrK/8AEWhatrqx+Ery+hu9Re5jnjuYlUrsRBwTnomfxr0E9K4PTJvFPiO41W4svENvYW1tqNxZxwvpqzHEb7c7t46/SgCz/wAJd4kzj/hA9RA9ftcP+NL/AMJX4i/6EfUP/AqOpTofjQdPGVpj/sDL/wDHawbq48cWurNaNrRa0WaOB79dKgMau+3aNvn7+rqOF7igC/dazrF5eWN5P4E1BprKRpYD9rQbWZGQnA4PysRznrVTU7vUdWNw134A1KQzwC3fF8q5QNuGMMMHPORg9OasofEcryxx+O7F5IshlXRwTkMUIA8zkhwV4/iBHWq8N34inu5IU8cWDIoj2SLpcbeazFxsVRKW3Dy36jsf7rYAMybTp5bEWsngPWZhveRpJNVLPIzoFYu5fc3AA5PG0YPGaSS0vnSPd4K8QGeKV5I7htZbzVLLsID+ZkLjjGQPTBrSW+18tcq3j2wj+zyJEzPo64YugdduJecgk/gfrUiXHiGS9gs4/iDpLTzhWij/ALJQs4ZSy4Am7qpI9QDjocAGOtncxRxwt4D1y4toQu23n1USRnajIMqz4Pytj8BnOBjT03V9Y0gSNB4E12R5FVS8+oJKwVRwAWY46n8+eakk1DXobQ3TfEDRPIBxvfTAozs8z/nr/cBbP93noM0/UrrxdpiQNdeKNFWCcPi4OnbUQKhcsxM44wp6buvTAJoAzYZbm3jKL8O9ZCubXIF4hP8AoxUw/wAXYgH3psFxJbfZtnw88QL9lt4baHNyh2xxSCRB/rOoZQffpV1dZ8SmewhXxd4cma/do7dl0+Ta7KN3US/3SD+P41JFrfiJoIJ4/GPhKSG4lW3hdrRwJJSAQoPnckgggDqCD3oAyrcm3a2m/wCEC8USvaqi2/m3SuYgquoUZk4GJG+vGegp9kY9PFusPgTxX5dvJHMkXmoyF0QIjMPM+YhQBzx8oJyRV0+KdeNtPcp4w8FPDbsqzOsL4UtnAJ87qSGx64OM84dP4n8R2/2wSeKPBCfYnVLotFN+4LNtG/8Ae/L83HPTvQBXN6MwIPA3ioQxRwxmI+WUIhIaPIMh5BAyRgnHORwZr3VDf6ib9/BXi6G5YRKzwxwjcInLx5/e9mJOOh7g4GGS+L/EEEV5K3ijwQyWQDXOyGdjEGYKM4l4ySB9asx6/wCLnS3aTWfCEJuriS2tllhlBndHKEJiY55HTryAcGgCqLiDKFvBfjJxEpWKNxEVjBkSQhR53Tci/QDA4wKXUJ7XU7V7e68CeLHjeeS4YKkK/O8bIx/1391iP/1VfstY8W6ncz21jrvg25ntz++jiimdo+SPmxLxyCOfSoY9f8XPJDFJq/hG2nuJ5reCKeKUPM8UhRtgEvPI6deRnB4oApXRsb3Sv7Nn8CeLDahpn2iOEHMrFn587PJJpuLcziZ/BvjOSVWUxyOIWZAsolABMvI3KMbs4AwMCrs3iPxdbeIl0K41XwpBevAk8Sy28yiUMzqAv73LH92xIA4GKl/t7xQfthHiHwVtsTi8O2X/AEft8/735eQev9DQBWt78Wzo0fgzxaRGqrEhgt9sahlYDiUFgCijnPAx3qrKNPmefd4G8WiOZp5XjCRhS8wYSE4lyc7mIGcAnIwQMa76v4tSW0jfW/ByyXg3WsZjmDTjAOUHmfNwQePUU2w13xZqd7NaWGqeFLmWFA8hhjmdVyzLgsHxnKnIoAbZ6/8A2fe3l6vhPxdNc3aoJZJLWJiwQHaAFcAdTWLHY6FHFGh8D+LC6Qywec1spcLI7Med/UZYA9QHI7mt99Y8WQxNNLrHg5IVj80uxlACbtu7O/7ueM+vFSNqvi9HtUbUvCIe7BNsuZgZ+N3yfN83GDxng0AZL3OmyRX1tL4V8WeTexXML/6CPlW4ffKAQc8sSe+MntVu51bT7hLUHQPFUf2OIRRMmnyAgB43B/76iTr1AIPWrtvqfi67mmgtb7wncTQ482OJ5WZM9MgHIzg/l3qIa34pMkMTX3hWOSdisUcjTI8uM52qxBP3T9QOOOaAKMsuhSyQmfw94lk8q4e5LNps2JXkOW3gLhlyqnGMZVfSlt4/CsWhw6TDoWvwRRn5LhdJuvPjbdv3CUIW3biTkd60Idb8UymELdeFSZZnt0HnygvImd6AEcsNrcDPQ/WrUl94xQfMfDK/ME5mmHzNgAdOuWX65HrQBkLJocd1dXkS+KEu7zcLib+xrks4KouCPIwBiNcYxjn1qneaN4R1AeXc2/iZ4BkLH/ZV7lARjaH8nftHZC20YGAMDHSy33jCFXaU+G0WNQz7pphtHvx7Gm/2l4sEkyF/DYaDHmgyzDZkZBPy9+v0oAoWs/h+30u/sFh18x3yMkz/ANh3SHDLt4VIAo454XrycmodXi8Na3FHFdw+IhGkrOVTRrobg0BgZTmE/KUJ6YOe4rUGp+LWuZLdP7AeWMqHVTOSu4EjOF4HHU/1xU/neNj0j8PdSP8AWTf4UAYkP/CPwa3FrEv/AAklzfxbcTT6RdHIVJEAIWADAErngAknJJqslt4ZjeKSI6+HiKOjnQpmYMjh1Ic25YDcOgOD6ZJJ6CW88ZwyQxyR+HQ877IwZZ/mbaWx93+6pNSGXxwBjyPD3bnzZ/8A4mgDk7ix8Fu18QniCH7XOZ5GTS7r5SVkBVd0J2rmaR8D+Jjzjitu68U+HLixtrR7nWES3lhlG3SrkFjGysobMR4yozjHStLzfGyqP9E8Pscf8/Mw/wDaZ/nSi48Z5z/Z2gsPa+mGP/IX9KAOZtNY8LW6QRvqusSx2wiS2V9NmXyUjdXC8QjPKKCTkkKO/NN1rxDpGreIbeaDVdRs7cWE1vJNDZShjveMlQGjODhSQwHBA+h6lL3xe4BGlaGVIH/MSmGPzg+lFvqXii5ijmh0rQpYpFDI66vLhh6j/RqAOMx4KFhBYR61qkcUV3LdIUtpAyl4miwG8rICqxx3yBkmpdKn8MWOqwX0uv3ErxOkwRdOaNTKsUkJY4j6FJOnUEdTmuz+2+LOg0XRM9f+QvL/API1R3Gq+JrWB559J0KKJMbnfWJQBnj/AJ9qAOP1CLwhqUE8b65eoZtLh0tmW1fIjjctuHyY3HJ9vaqMlnoPneaniu4DxyySRSvpzM4zIk0YZtoZ9ksank42jbgda9Ah1HxTOm5NE0bGSPm1SZSMHHQ23qDz3608XviwnA0XReP+ovL/API1AHBXLaNeiVrvxdPI9/AttqpOmsFuYhuwqAKPKxvYZBbg85PNU7Kx8MadNcmHxVJ9nvpjLqMR018ToJXkjVSR+7xvZWPO4dAteiJq/iNrv7IdK0QXGzzPLGrS52Zxu/49umana98UA/8AIE0o/TVX/wDjFAHmOl+JNPfUbizu9TntdMhEi2/nWwdQDMkg2svzuDsPLKu0YBDHmtJ9f05tOubJ/G8TW4MYs4zpTgRIkgYLIQQZPlVUPKgjOQc13Jv/ABQp/wCQBpzf7uqsf5wimPqnipAMeGrJ/XbquMfnFQBxnh3XfDGh3kk0viqC5+SVYwti8W0SSmU5A4PzM3QDjHpmqaaxpAgtftXjazuLrTVQac40ySNYyMbvMUN+8yoC4yoHXrzXaxeIvEk4kMPhm2m8tzG4j1VGww6g/LwfY08a94p2nPg45HpqcVAHBy3vhVhPH/wl9r5epQGHVw1m+bgGR5CYiCPKOZZBzuwCO4yY5L/w/wDa9RuI/GmmR/aDvgVLGRQCJ1mUyIHCOV2bdwVWOeT2rvz4g8ThM/8ACFTse4TUYP6kVA3inxIsqxt4Iu97AlVXUrYkgdf4x0yPzoA4yC78KR6fr9sfGNi7atE8ZYW7Dy9088p78/6/Hb7ue9M0LxraR6oRJ4ltoreG3nS2WWxCi3zMpAYq580lBncNvABb5iQOk1L4j32jEDVPDElnuxjz9Ws065xyZB1wfyqTTPiDqeso76Z4TmvAoBJg1OzcAZYDOJPVT+RoA1B8R/CAAzrtr+Tc/pSn4keD8Z/t62x9G/wqE+IvEp5PgHUPbOoWh/8AalZkfjy8uNWl0qPwhJLqES7pLVdTs2kUcdV8zI6jt3pWGbP/AAsnwbg/8VBaDHqSP5inD4j+Dicf8JFYZz082s1vEOt4Ab4dXzD/AK+LU4/8fqM6/qWRu+G9/k9MPan/ANmosFzZT4h+EXUEeItPAPI3TAfzqRPHvhOQ4XxJpf43SD+tc8daufvN8NL3r6W5598NQdaxw3w3vuv/AD7Qn+tIR0n/AAnHhYnA8SaT+N5H/jUg8Z+Fv+hl0f8A8Dov/iq5cazCT/yTe+Hv9jiqlqPjHRdIER1LwQ9l5pxH9pjgj8w8ZC7iMnkUAdqfGfhbH/IyaP8A+B0X/wAVSDxn4W7+JdHz/wBf0X/xVcyNYtyAR8Ob7B6H7JF/jSf2zDz/AMW3v/8AwDi/xpgdN/wmnhYnH/CS6Nn/AK/ov/iqd/wmXhgf8zHpH/gdF/8AFVyZ1638zYfhtqBPTH2ODPr607+2rY/80w1M/Sxg/wDiqNgOp/4TLwxkD/hItIJ/6/ov/iqcPGPhj/oYtIH/AG+x/wDxVccdZsmOD8LtQY5xkWFuefxamNq+mk/N8KNSY+v9m2x/9moA7dPFnhx/u6/pbfS8jP8AWlbxR4fXrrmmD63cf+NcL/aWkMw3fCTVAB3/ALKt+P8Ax6m/2nogzn4R6mff+yLb/wCKpAd6viXQWGV1vTSPUXSf408a/ox6atYH6XKf415//aOhMw3fCPVeP+oPbf8AxVJ9t8PEZ/4VFquOvGi2x/8AZ6APQv7d0j/oK2P/AIEJ/jR/bukY/wCQrY/+BCf41599u8OBv+SRap7f8SO2/wDi6X+0PD2cf8Kj1XP/AGBLb/4uhoD0D+3NI/6Ctj/4EJ/jS/25pH/QVsf/AAIT/GuAF74e6/8ACo9V/wDBLa//ABdIb7w8CQPhJqvrgaLbf/F+1KwHf/29o+cf2rY5/wCvhP8AGj+3dIzj+1bHP/Xwn+NefNd+HGGD8JNX/HRbb/4uo2uPDRPzfCPVx/u6Lb/0enYD0ca1pR6anZn6Tr/jTk1bTpPu39q2PSZT/WvL3m8K8E/CPWwfbRYf/i6Yw8HySYk+Euur7/2Mn/sr0AeqDVLAnAvrbPp5q/41Os8b42yK2emDXkgg8Ek/N8LNcTjOf7FPofQn0x+P1NSDTvAPVvh5rS8ZydGnoA67xK+7xf4OCkEG+n6H0tZDXWr0rzjw/D4HtPEmnrY+GrzTNRlZxayXOnTQ5IjcsAzjH3AfzFekDpQwDBowaWkJoASijNFQ0MSkOfSloNZvYYh6UKcjmjHFHegBc04cik7UorSO4mLRRRWogooooAxvD/8Ax5r9K2axvD//AB5JWzTe43uFFFFIQUUUUAFFFFACHpXIfD9QLPXmAwG16/PX0lI/pXXnpXJfD/8A48Nb/wCw9qH/AKPagDrTWJdaNHctPMDEJHu4bhXMYLL5ZjyoPv5ZHturbYZXFcbrVvq7219PYG9hntkupbaOLAEsuE8vIx8wJ3EDvz1oApW3gGS2bUwLyOUXCskPnGdmQNKHOf3uFPyqA0YQ5AbrwGx+ArmGJgdRilLJCpeWNw4MZmJKyK4dTmYYbJbCkEncTWnb/b5b+5W4TUROLsnZg/Z/JE8YTacYz5YycZIJfPQAVje6nKPJaLVVjijQXM3kMpJ88bgmBlsKDyB90ggnsALd+EL+aPy01WIRiWGbLxSbmZIDE24o6kgnY2ARnDKchuLK+FJBaabC12M2dzHM7qhUsFtjDwc/Kcndnt+tY9pBrhks40XUY7aV0EsjoEl2G4lJ3EDIOwrnGMZyMHov9o6iNWjtri8vkuLdrIRxRxjaUedkYy4BxlAPvYHGV5JoA0L/AMIXmoW9uZL6OK4tlMamFpYFceUFBYxOrn5xuxuxtJXg/MJPEfg99X8O2umQXiW32e2lgDlCRhoGizyc4+YHr261X1q71E+Kry1srm9V4bC1lt4YY90RkeaVSZDg4BCgHkcBj/DkMkt9dsrePyLjUZVmtw0isq/uT50Y2psQlSI2kHQkgZ60AX7/AMKSXdxcPHeCNJnlJUKSVV7ZIeOeoK5/T3qtp3gp7S60u4e78z7Fdm4IeSaXf/o5hwGkdiOWyOcAADkjJq48RvpUEouL9poDM0aiMKZcTKEV9yKWwm7suQcnkZqUnVrj7Us8uprIzO0yrb/u4gtwgjEZ2fNmMN0zkckZNADdL8J37w6RNqMtrH9iitQsMcGGHl7mIZiTk5K47DDEfeqXTPBc+k301xHfNKuXKC4mlkzunEv3WbamdoB2j5jk8dKpalqus2rXtml9fhbO8t4WvFt0JkFxcREIg2nLJGzL0/jU4JPDhN4hLALFdPA0ghkujAFuEgE8oDABcltoQYxnDFiM0AWP+EPv2e9Z72MvdmXLl32LulWRdsX3FICAMQMscsSTxU9x4SuLkzK12m25SeKVkyskKSXBlyhH8WGx0HIDdsG7fXOpQ+HoBbLeTXMkiJ5pjCOq7s7nwrY+UAHCE5PRckrkaTceJrqKG5u5NQQoLRTA1uiCQtIVlZsoG+7jpgDrQBt+HtAbRYI42ljk2yXcjMq43edP5g/IYB/CqEfhK4g1O2ulu41MdzNN8pYbhJcvMVZTlX+VgBkAqw3A1F4XXU5fE9zdXxvWV9Ltd5uIfLVZt8pdFwoBAyPXr1PZtnceIJ9TtVu45hDa3P2Z2Nuv74qsxM4+XgMBDgjgEstAEuueE5tW1y7vBcRpBdWEFmxXIlj8udpSyHkZOcD0IB7YqkfA93JdXks12n+kIisEkaMqROJA0ewL5ZzyCATuAJ3ZNPsbnxLFdWkd1cahKFt7OQlrRAsrySHzxIVQBNihcD5cZydxotp9fijsYlS9XyYbGNbc22UlDYE5dmXKsq7v4lxtHXOCAWl8LXw1GG5a7t5VUWu/MaqUMTFmxheQQcDGzBJPOcVb0DQJtK1Q3Ti0C/YIbQrAmCzxlyznjvuHHOPU1yg1PxHP4ms7TdeXUcYsri4jkslTyXfz94B2AhfkA3c49euer0ifVBbXhuLq7uGFvHInnWHlMshViyqQBv528YyOhJzwAYsnhLUIjFLJ9lukRbS1EAU/MqXiyszZ4HydRz90nmiy8C3dt9oBvIpEuvm2oGUWhNzLOTD1xneq9uUBz2EltceKF1WyjnurgWywWssjyWwUSvI7+ah2xHAUbQOUxgFmIyazZ9b8SRXdlZXt1e263l5FGbqO0XaEaG4ZhFuiUg5jQlWViufvNnNAHU6F4aGjXcFwPI3C3khkMa7S5aTeD0571jaZ4Els75rmWe1mdnjaNhH8y4vprk4J5GVlC/UelTWGqeIri5t/tAuYnUwKIPsmFuEd8SO5xlCqgHqMHqDkCqz6r4gttOujd3FyN9jZ3Ala2WNo5ZN/mxqxjKqQEUjepwWwTyKAH3Pge8kkcW91FAkjzDMYCGENM8gdPkLBsOB8rITsU7uBSxeEZ7NILUadpd7KWv5me6QmNXmnVlJ4O47DgjjO3GQBSWuv67P4hsLd1eGNxF+5niCmeNo0aRyoUlWV2YcNtG3BHINauqXl2dbS3W9miAuIAtqlsWDx7lLuXA4HOOoA24PLCgDPl8GXKWxED2rz/b/tMnmbf36eUUUMzRvyCc8q3fGM5CTeE9SEkZt4dNdDHbidpQDIxjiK7VLRMowdpDFeRkYXrWZa+JdR1OUxnU3RIp7ObfGihtrSyRyqQoICgqoIy208Mx6DU8LeJ73VvE13ZSSiWzFr50blVVlkEhV046bQVBUkkHqecUAQ2vgzU4ltd8tpHLFFArTpIzSKY4ZIsj5Bn7ytzjuMdy238C3b6tptxcx6etlbSReZZRlniOyCdDIMqBuZpk7DAjByTiq2neNL66l1Blv4ZVtVW5aNo0VxEsxEy7FZiCseBgksGxnG7FWF8U6odXtIZJlRpvImNs0SKywzT7Bn5i5wrIuQqgN/ETlQAbmoaJdXGj6NaeTZzvZyRNNHcMwjcLGykDCnPJyMjHH4HFsvDN5F4h0+GW7kGnwILqeCJWES3EbHy1ViAGTbJ07eQh4qlJ4nudOsUkbU/J+0Nbxq74ZQ32XeVDSMApZgP7zMc/KTyHHxfd3MCPbX9vLczQxS3NjEjb4opLZHM6kMSiKxGDjHJHJZSADc1bw/f3urS3cMNixLr5cpcLIECgEEmJm7seGAx25Obnh/w/Jol45VbeO3extYTHDkAzRmTzHIwOoZOevy89BWFoniTUptX0zTluYZh5EJngcKZDEYAxmzvLZ8xgMldp5Gd1P1jxrcaf43g0mKa3aNplhkt3iwxDQtICCGLklgq5Ee3kgEtwADVsvDfkW8MlzDZy3sLQbLgjc0apGiuAxGRnDjtkNz1rI0/wAMahaahpiS2kLLBFCvmwToPI8vGQN0ZYhyCcKRnLBsYydHw34kudV8L32pEpqM9vuxHabCJGEatsQq7g5JwM4POCM1l2eu3utappEcep21zam/UNcWQZY5D9mmdojtkIO1lXI91BHByAWJ/Cl4boPBBbq62toEbzMETrKWlfpkEqR8w5PTsKzT4c8RSQalBLpkO6VLg+Yk6lJ5DMkicNlsFcqNxOCGGFXAOx4p8QeRrOl2WnXivqMFxLLNZqxLMgtJmXcgOWQsYxnpuAGc9IoPF2oarqsVnpl1pRiZ9jXHltKFxAsh4DjnLAdeKAMq08N+J0ZHlidHmZxC5uFk/s4i7ll8zaTht0bIPlyflCkYyasReHtct/DxH2MSXkj3JuE85d0qNdqwAbcMkw7tuSAOhwCRVu28bahP4j03T/JtQl0Id8eUWTDwmQuuZd5AOBgRkfK3zdguq6ykXjeKxt9c3X5kjP2GSdIoo49hJXaTmV33HG3OMLnGPmAJPCumavb6ybi+sJLWEW8qJ5ksbkF5t4HycDC44AABzjiqkei69HZXdu1veSagxZRfC6iEUjSTK6yDGJMRAcqcYAKruzms8eINZ/4RvW7mz1BpEg0GO/e5dA/lXRSVpYwMjB+VTjnZ3HPPXvd36eINFhF0n2We3kaSPZ8zOFByWzyMnpgd+TQBzNhb6mniKCwm027nube2tWmn+0IViP2qUvKSWBIkCEgAEgfKQM1ZsNF1aQ3UF1pt1D++iWWY3KBbofaFd3G1ixG0Mfm2kB9gHFXtX1bULHxJNFbygo8VrDCjQlo4ZJ5XXzJMMNw+TGOMkqARkkroPibUtb1VLPbZxLBG73BEbEygTSxK0fzfKrGLdznjjn7wAKWqWl3pfg/xh+5No0kk80M6Mq71ZRhgQcgjkcgc5I7VmapYa1dacn2HQb6KOR5wLRp4y8ZMMaKzETBVywkYN85B5wGbI6CfxLffa5wDpqwGeS3igmLCVSkiRl2xkFMuCRgYVkOSTgQ3HizUotM1G6VLFxpsd680i7ys3kBcbBn5eWIYEnBUjJoAzLrQ/Eb6VdvaxXEd/cfawJDOFYBogsag7uMsARgjDc8Ek1q+D7TV0VJdUgeJg8u1WjEexdkKr8olkxko5+9yckgE1Tu/HV5a3Lw3EUEUcPlxTTqGChni8zcrHoF6bSCTtfpwKsR+K9QW60WyWOGZrwRwySPG3ySG2MuWbgf3flGeD1HSgC5q8D3ukeMbC1hZr24tnEcfGZN9sETGexZWHpkN71DfaLdTeLL3VI458YsEgdJioISZjN8oIBwp5z24FV9N8QavIbe2k+zPqFy6oJXJEKjyfN4Uc7sEdT6kcDbVm38X3c19pn+hQi0vrmO2AEzGSNntftGTxggfdx7g+1Ayl4K03XbG+nk1hrklomEhlDYZ/NYj5jM4bAzyFT5WUc4ws9pZalDpMVlFpMB1KCa4Md3eY8uOT59s6kBixbcMjg4LZIxzevvEl1DrE1pDFaNDBNFbvumIl3yLuVtuOEHHPOcP0281E1HU5Phzpl811MdQuhZlpbdYt582WMEKHUIDtcjkUhmQ3h/V73VLKFv7Qj0TzkaZftciSAi2kDksGDbS5hGMn5ldhgNkwmx8ZREXMCXcmoNpohIe4KqJhbZ3jLbCDL8u3arBju3bBit6TX9U0bTmlvbSaZIra6vJTeSxLcLDCEOMQr5ZYljjBUYwScjBq6j4v1LTtQt47yzhRIZpTei2kMoaJbZ5QEyoO8FOnf5em75WIzNG8Na5cva2er3t7/ZiSu5WCa4t3Y+WvDEyu7AuSQCQMq2PlIzHrGm+Kpmv5rV9SNy9gYUVLh4/Lb7MDuBD+W37zgDCuGJOdoFa9r8QJbpharp6i+ZomijbzPmjkRnBC7N5ICEHC7eQd2M4nk8ei2jN1PYf6FHaieV45GZi32fzti/KF3Y42llY5BxjGQRR8R2+sapHPLaR6vDGs0rxQxyyRPcBY4ggVkbMZZg23epUfMWAJFbGt6TearrGluiQokVrcebJc263CKzGHC7cjk7W5/2T61Z0fxRFf2d1Ldxiz+zRrPKXLhRGylg2XVTxtftjC5zzWdb+M726ngto9Hj+1y3q2qh7iSNObd5i2WiDceWV+7g5BB7CdegyO50nUbXxNoz2Ut/9ltDFbSIJH8p4hGfnKgrH1ODkOcgEBRk1Si0nXLWBdPNxrEtnNJbyXEzXkhmXMUjPtcZdR5ixAhBwCexJrWTxRd3M+ktDZRJa3k0UTObnMgd4TNtCFMMNuOQ2fbAqt4l8QX+mX+oiCW5jisrNLhdlqsqAnzMmRjyq/IOQRxmmhDbWGaGC1fVEm+2ve2q20sqgSuyj5uhPPlh93PTdwOas+IF1l/EML2bXccMEcDWvkE+VJK0rLMJh0KrGFIzjGWK5bGHrPqL/ABBfTHvz9liso70R+RHkF5HQpnGcYUe9WNV8VnSLy4W5091s4IpH87cwaUpE0hCArtbhGHD7sg5XHNAFOz0W+svAN/p9nJcR6hctc7JZG3OjyOQHJzzgEN1p2h2WtHVba4up7mC1Q3UQswAIliRwkIK46si7859QMA7ast4i1VbbjQ1a7BkZojdFE8tFUlld0XJy6qAQBnPzYG6o7nxtaWenWl7NaSrFPIqEBgWUG2NxnHfhSMdz+NAFXVIfEN9d6xp8Us8dqzBrefy4ypV440EfzA7lVvNduP7uTgkFNNttak1Kdnk1C2sku52WDEaq6ReWkQzsyEcBjgc4wOm7NyLxPqcssFr/AMI/Kt3M2ArzFYwNhbO5lBJGMEAHBI6jmkk8YiLTTq502Z9MitxPcTJIpeL915vKEjdgFRwc5YcY5pAV9NutYhsNXvGGpXaraJJDHMgile4Ct5ixqyjapxGACMZBPOeYtOfV9RuFs5b/AFe3gQSSvcG32M3EWwFngX+IynAGeOflwKuXfi6W20yW6n0W8QRyMkgbKKEEe/cHYAAHO3J2jd1IGDVnW/ETaQ1rcm3VtPFrNdXb7xvijjCkFQOG5bGM9859S4GVbPql94j0eS8S/UxSu0kXkYhjBt8Bt+wcliwIycEkc4Bqxfyam1/d3ETXltBbySNMYLVWluIo4QRHGWUnJkkYjrnYQOta9jrSzreLcwC2ntNrTRmUEBWTcDu4HTIPup+pzoPFU9zFbiHRp5LiecxRoHAUYiEu4sQOMHGQCM4wSDmjcCxql3qtnoFldQpLPdxPCbiCKMFpwflZQMcZJzngDvwDWJeX3ibTktpobWbUbz+0RbziO3CLNGbZmX5tmUiEx2hz0HUnnN5fGE76hJss/wDQ02MGHzM6m2eYj73ByFGef1yJ7bxRcXE1rGdCv40kKB3yjeUXwVBCtzhWRmxkDcOWwcF2BBp97rc+swQu1z+6meK6SS2VYjEiMFlDBeWeTawAbG0kYBBNUzqWqm8vZGkvRdQpdKIfs22OFBOixMH2HOY8Pkl/4iF42i3aeOBJ5Uc+mTCU2VtdMUkQrmdykSDLdWYfQZ5NXYvFMRjZJLC6juFLIYvlPzh0QIGLYyTIhByBg9sEUagYU2o6wbL7fHcX/nRxzQR/6OzKxJiIdwIl4ALEHaOB/Fg56HwhqN3qOnXRvXkeaG7ki3SxGNivBUkbF/hYHO0ZBB71nr42toFu1mtp2FlbJc3Mx8uJEWR2VAdz5GQpPPGMH2F3Q/Ep1nUhbx2rwR+RI7LKPmDpKYyMgkEZBP5dKAOlpDS0UAcj4lH/ABW3gr/r8uv/AEllrrR0rlPEYP8Awmng4jkC6uif/AaT/GurHSiwAOtB60tJilbQBKQ0tFTJDEpDTqTrWbQxaKKQ9apgLSik7UVaEx1FFFaCCiiigDF8PHNilbVYvh4/6CnGDW1Te43uFFFFIQUUUUAFFFFACHpXJ/D/AP5B2tf9h3UP/Sh66xvumuQ+HPOi6oS24nWb4k4xkmZqAOvb7tef6t44u7WRby1tVbT4TqKz7yPMkNqj5AGfly6HB5OAMgZ49AYblI559KzJPDejS3M1xLptrJNMrLI7wqxYMNrDkdxwfXvQBi6p4y/sWOI6hZhM362UrRy5EeYDMXHAJAAIxgE1e0PX5dXvbi2kshbtHa29znzN2RKHODwMEFPfrVybw5pM+qLqctjE96mNszLkqQCA2Om7BxnGccZqLRfDdloclzLblmluQokYoi5C5wMIoHG5u3f0AoAybXxfPP8AYidInzc28Vyywh5vLjkfCElUPO0O2Dj7vU5OGQ6vBe63ItxpMUF/bOqo0vzTCMz+WGAKjCtyQVZh1BwRit2fw3pNw1k0lmubLAt9pK7AOg46jgHByMgHqKS28NaTaXdzdQWoSW5dZJPnYruU7gQpOF+b5jgDJ5OTQBz8fii4uL+IW+mQQXRure1uRNIQ4jYO2MbQcjkjI2nccE0208dyX1ytrBpebiRrbYHnKoVmWRg27ZzgRHO0EHIwTW7B4S0S2haKKz2q1wtzzK5IdW3Lgk5Cgk4UfLyRjBIqC18C+H7K+jvYLSYXEbI6s13M2CiuqcFiMKsjgDoAcDGBgAo2PjZdQkAttPkaKGCKa9lMgAtw+7gDHz7dhz0GCMZrQ0DxDJrW/wAzTLm1HlRzxvJG+x1cEgbmUDcMcgZHIIJBqePwrosNxazx2KLJartjIJxjnG4Zw+MnBbO3c2MZNJa+FdHshGILeVRHOLhM3Eh2sAQAMt9wAnCfdHYCgDJ1uz1lNWs49PvbCC1vLkBo5tP80oyo0m8sHUE5jAHHHB5xTE8XXdpb3El7pwc77gWwhkG6by7gQqpGMAsXjA5Oc846V1U1jb3FxbzyqzSW7F4juICkqVJx0PBI59apTeG9LuLdoJbdijRyxnErA7ZWDvgg5BLAHPUY4NAGInjZTFprvaLG97dta/PNtUkSKgKEqA2d2QG2nAI+8MVJoXjO01/WbnT7eIgxo7K+4nhX2fMMDaW+8Bk5HoQQNBfCOkLHaR7LpktZGlQPeStvYsHPmZb958wBw+QMcYqxY+HtO06/mvbaOVJpc5BmdkXLbmCKTtQFuSFAyeTQBzdh40mnvGtWtVuFSUiWeMbNqm8ktlATLEnKZJyOh6cCry+Jrm48t4bHy7aW6WGGd2DCVfNMbYAIKk4LDrkdcc4vxeEdEgMpjsyplILnzn5xM047/wDPR2b8cdOKIPCWj213JcxwzeY83nANcSMiNv3napbCgsScAAZoAzv+E0ibUrTT47N2ury1triBS+FYzeYdpIBxtSGRie4GByQKxLL4oW0S6XbaulvFe3aq0sayLGYt8pRAFJJfp8209ie4FdDH4B0GITlUvPMlVFEpvZS8SoSUEbbsxgbmA244JHQ1Yh8G6NbGz8iO5jFoFCKt1JhwrFl8wbvn2sSRuzjNAGbPrFpoviKTSLHQyNltDczzwbUVI2kaMEqOTjaW45xnHIAMSeN5H8+caZOLaJrqNBuQtcGGeOHcnzYUbnbhgOg5A66V14StL7xWdauJpyRbRQLCkjIvySPJlsHDAlhwR/D71bi8K6TDbxwJA4jjaVlHmtwZJRM/Oe7qD7dKAMS38bSNHfy3eiT2kdpDPJukuISsjQuEkUHf8oyVwWwOvpUMPjO21jSrLUodBmvZg1xMiwvDKIGh+UsJN2OQ+AVOTuIOOa6N/DWmvE8e2ZQzStuSZlIaSQSsQQeDvUEelJa+H7XTRvsmmE4EpWSaV5fmkILEgnnJUHGfYYFACWOu22pLdyWiSSQ24T94q5Em5A+FHXO1h+ePWufsfiHHqtjHJYaPdXlzLPJAtvbXED8oquSZBJsHyuDjOQeOtbWn+FbG18LPoE6ia2mikjuMDZv353Ywcgc4HOQAOeKlsfC+nafdi5jNw8oZmDTTF+WVUPX/AGUQY6DHHegDMj8XPd67p9pY6dM9lcz+TJfMU2BvIaXYBu3buF5xt5IzkVZvPFllp+s3VhcRTKlratdz3PylI0AJJI3b8AA87ducDOTVmHwpplve291EsymCbz0jEp2eZ5Xk7ivc7OPzPUkldT8KaTrE6SahC1wqlmETN8uWjMbE465RiMdOScZ5oAxrLx/p+q2Zl061nvLnzjCtpbyQu7fLuzuEmzG3n72e2M8VLfeOdLsI7qea3uzbQCQeeiKVeWOMyPEBuDBwisfmAHykZzxWiPCWnKAyyXKzh94nEnzj935eBxgDb2x1Jb73NQ3HgfRbq2mtpY5Tbyq4MW/hWePymcHGQxTIznuT1JNAFebxekNpI/8AZGoteIXD2IEfmoqKjlyQ5TbiSM8En5gME5FPh8X2banp2nXEE8NxqFuJrchkKyNs8wooB38Lk7ioXjGckCr194X0+/lmlczRyzbw7xPtJDxrGw+hCL+IyOahHg7S1vra7Q3CPbv5kYWTADeV5OemfucdevPXmgCtB4ysJJTDNb3dtcM0IjimjCtIkrsqOvzEbflYnkEBTkdKk1bxZa6TeRWr2V7cSyS/Z4xbxqQ0pXciZZgMsA2M8DaclcjM/wDYe/XrK8kEfkafC0dqozu3MACxPThQQP8AearN34fsb64t55hKXt7tbxMOQPMVCg49ME8UAQ23iCyu/MKLIDEINysgz++ClOn1AP0qjZ+KILu0026m027hW+2gu0Q2xFm2oGYHnLcDbnGQTgc1fTwxYx3ImSS5XmJmQSYVzGMIW4yeMcZxwD1qCLwbpkLQlHuP3RhK5cH/AFTbkGSM4z2zzjnnmgCppPjC0v0uMW7RSQ7iYEVmdv8ASJIVI+UD5mjz14zzjqbtv4h0uWWKG3SVnZl3BbdgIi0jx/McYB3o6kcnIPbmkt/B+m2k809u88csqqpZSvygTPMMDGPvyP25BxVi18NafaSSSR+bvlEfmMX+8UleUMe2S8jk+uaAH6bqVhqs0k9orvt+UT+SQrAEggNjBwQQR29ORV6K0toUCwwRxqCSAiADJ6n9TVKy0K2sLuW5iklMsqqrMwXOFOcEhct1PLEn3rTAwMUARC1gEolEUYkVdgcKMhfTPp7VG+nWctwLiS1gaYHIkaMFh+PWrVFAFcWVssUkQt4hHKSZECDDk9cjvmpPIjLKxRdyZ2nHI+lSUUAQSWlvMHEsETh1CuGQHcBnAPqOT+dLHawREGKGNCECDaoGFHQfQelTUUAU5NMspJZpXs4GkmXZK5jUmRcYwxxyOBwfSiPTrOK2FslrCsAQoIhGNoU9RjHQ1cpMUAUpNLsJ51nlsrd5lQxiR4lLBCMFc4zjk8e9A0mw+0R3H2G286PGyXy13LjgYOMjiruKWgDMbQ9KNr9lOm2n2fdv8ryV25xjOMdcE/nUwsLVirm2iBR96nYMhtu3PTrt4+nFW6KBlQ6daNdi6a1hNyB/rjGCw4I69ehI/E1J9lgWGOEQoIoypRAowu3BGB7YGKnpD2pDIZbeKYnzIlfKFCWAPynGR9DgVBHpVjHs8uzgTy38xSsYG1sbdw4644z6VexzQBTEZy6HpaspXTLNSrBgRCvBAwD09OKVdC0xSCNNtAQu3IgUcbduOnTaSPpxWiRxQOlAinDplnbQNDBaQxxP99EjUBu3Ixg1FFoumwSCSHT7aJ1YOGjiVTuClAeB12sV+hrQxzS45qQM8aRp6zQy/YLXzYceW4hXMeBgbTjjA447VLJYW8wmElvE4uE8ubKA+YuCNreo5PHvVs0DpQtwKwsrcXhu/IjFyYxCZQo3FAchc4zjJJx6k1FLpNhNM80llA8j53M0aknK7TnPX5ePpxV4jJpaAMi58O6ZdWMlo9jB5UgYH5AeWG0nnrxgfhTYPDWlwC3L2UM0kESRpJKgYjamzd6AlflJAyRx0rZpDQBmWeiafp5VrWzjjdOVYDLd+MnnGDgDPA4qJvDWkPNHJJptu/lReVGjoGRV2leFPyg7flzjO04zjitelpAYD+D9FawSyax3wI5fEkzuWJ6hyTl1I4KsSCAARgAC9d6NZXwtxdW8cgg3BFxhdpUqVI6FSDypyDgccDGjSUNgZtlollp9jJZ28B8iQkyLLI0pfIwQS5JIxgYPGBiqmn+E9K0yaOW2in3xtuRpruWXBwVz87HJwxB9QFHRRje7UlK+gzD/AOEU0hrnzmtDv8oREiZwCoRoxkbsE7GIyeefpiQ+GtN/tCC+EMyzwKqoFuZFjO3O0tGG2sRnqwJ6egrZpDTewjAh8H6NBFcRJaSbLiJIX3XEjEIjMyBSWJXazEjGMcY6DE8XhjS4o7NBbO32OUzRM8zu289WZicue/zZ5APYVs0ooVwMBvCGk7LtY4JIjdrEkjx3EisBGxZCpDfKQzEgjBzyc1LpHhjTtEl8yyjmDYZd0tw8rYZtxGWJ6tk8+praopgFIaU9KSgDlNdJ/wCE18JgKSDNdZPHH7hvx611Y6Vy2tgHxz4VOeAbvv1PlD/E11IouAZ5pc0mKSkAd6DilxSEelDWg0FIeKXtTWFZyXVDHDpSUZx6UlJ7AOpRim54pRyKuL0EKKWkFLWiEFFFFMDG8P8A/HklbNY3h/8A481rZpvcb3CiiikIKKKKACiiigBrjKEA4OPSuP8AhoWbw3eO/wB99Tu2bjHJlJNdi33TivMfBPi7RtA0Sey1Ka4hufts8hQWU74DOT1VCP1oA9Pork/+Fk+F8/8AH5df+C65/wDjdNPxM8K/8/11/wCC65/+N0AddRXHt8UPCSnDajcD66fc/wDxumH4q+D1HOqSj62NwP8A2SgDs6K41vip4MX72tBfrbTD/wBko/4Wr4KyR/bsWf8ArjL/APE0AdlRXHD4p+CmJH/CQWw47q4/pT/+Fn+Cu/iOz/8AHv8ACgDrqK5L/hZ3gv8A6GGz/Nv8KP8AhZ/gr/oYrP8ANv8ACgDraK5L/hZ3gr/oYbT/AMe/wpD8T/BQ/wCZis/zb/CgDf1fU4dH0ya+uA5iiA3BFyeSAMD6moNR1uPT4rcpbXF3cXLbYLa3C+ZJxkkb2UAAZJJI/PisVvid4IcFT4jsjntk/wCFZupePfBt3c2d1a+K7CC5tGYqZELqysMMpHHsQQRggdQSCAdMninS447I39wdOmvJTBDBeDynaQcFRnhuTjIJU8YJyKjbxhof9tT6auo25mtYJZ7pvMXbbLGUDeYc/Ly/0+VgSCK4jUtf8L6rZ3Fvc+PbB/tdtJa3bMigiN2z+6AICEAkAkOfu5yRzHFqvhaKWNk8caKYraCaO2SRQSDJPHKDIfM+fHlhTjaTkknNAHft4y8MpYW98/iDTEtbnIhme6RVkwQGwSecZGfTPOKvxavp0+o3GnxX0D3tsFM1urgyRhhkFl6jIrzPU7/wnrFhqUM/jfRknv4LiF3i2oqmQRAEKXzwsIzz8xYnI6VoaX4i8Lafrt7fnxpo7RXW79ws6qoJYENguQpABB2hd2ctkjgA7AeLfDjX4sF13TWvDL5It1ukMhfpt2g5z7VY/t/RzNdQDVbLzrQA3Efnruhz03jPy5yOtcHa3/g+HUo7xfGeifJCqbFnjXJFx5xb7/U4weM9/aoEn8PtNcNeeN9BnjnJDKbxQCPMRx+78zYvCsGIUE5DEk9AD0G313TbiCW4S9g8iJS5mLgIUCqxcHoV2up3dORUVx4q0G302LUX1iyNpMWWGVJlcTFc5VMZ3kYPC5PFcXcy+EpdQ1i8g8ZaPFJqKorbr6NlTYI9gHzggfK+QpXO4d1FRT3eh3GlG1Hi3w2ZJ45EnZ7xJNgYJypLZJHlck4556jkA9Kku7aKRI5J40kcZVWYAkZA4/EgfiKoTeJ9EhmET6raK5dYgDKOXZ2QKPU7o3GOuUb0Ncl4svvD/iOyjgtfGmj2QKsksi3kZfacMNp3DaQ6Ic56AjvVOKTw9Dc/af8AhKfD0jNaWcLbruMBpIZnlkc/Nxu8w/TPegD0HTdZ07V7Yz6few3MYxuMbZKEgMAw6qcEHBweamjv7SbzvKuYZPIfy5djg7GwDtb0OCDj0IrhtC1Twxo7iX/hKNCIOnWtoSl7GMvF5hLn5uh3j34NUre+8Pi8luLnxT4bZZUgTat5Fg+XN5u7AIXnJ4AyMcs3GAD0hLu2e1F0k8bW5TzBKGBQrjO7PTGOc037fabYG+1Q4uOYDvH73jPy/wB7jniuGXWfD0Hhb+zbfxVoHmCUyAveQsjL5xkKYbIHy8ZwcZzjgVkaVHp1pdW83/CR+HGEU0zyst0jMqNctORg5X+LbwFKkbtxztAB6VZ6vYX9vFcW13FJFMzLGwON5XIIAPJI2t+Rq15q+YEGScZ6Hj6+nX/OK8rtdN06GCCOHxJocsbKsbYvE+ULO8u9Op3EPg4ZcbAckDFa01vpbW7G21XSC5F4xRbxYxJJLOkoO4Z2n5ME4POOCARQB3C31u94bVZVM4QSFf8AZJIznp1BH4VY3r6+9eb2NiYb3Tru51zRHNo5b7PHIixkNI5bO1QCyo67WCrllOQA1WppbS58X3d3HcaK0DNaf6TNcL5g8tixCjBBz06rg8/N0oA77zFOQDzUMF7b3MTyRSBlR2jY4PDKcEfmK4OwtLNElW+vdE8v9xGGFyjeescocu4CKASOdvzct96s/WNLN3o2o2FnqPh6Pz2vDDIbldwMzhlc/uyQRyu1f7oO7kBQD06G5jmViu9drMh8yNk5BwcbgMj3HB7UrXUKXCW7SASujSKp6lVKgn8Cy/nXlt5on2nw7q9oNW0MXk8t3Naym6B8ppp/MB3EcfKFGQOoNdF4ght9Xv7aWzutJm2W00EkU1ztL72iYAFQxAPlsh46PnnGCAdjJNHFG7vIqKg3MWOAo9T6CqVhrlhqMjR28r7xGsm2WF4yUYkBgGAyCQeRXMS6Va6p4W1vSZL2w0/+0t+xbOYSpCCiqOMLnJXJAx94jJ6mbUItS1K0YyjSokHklIBcFhOVlV3UvtGFZVAAwc7ueOKAOw8xB/FQZEAJLDA5JrzbS/BlxHqU13fS6fcRyqixQmTeIsXkszRqCMYCOqj/AHSMAVHp3gXUdxa8eymwYAgEhO1Fv5Z3XpwDC6rgehHSgD03zEzjPNR3F5b2sBmuJkiiBALucAEkAc/UgV58nhTWYdTjmMzNbqSsaRToFtQLl5c7XRhypT7uD8gU8AYevgyaLw3BA1lbXN0u57gM+fOYXCSBSxH90SLzwM4oA72O8t5pJ445kZ7dwkoB+4xUMAfQ7WU/QioV1ewawnvluUNtbmUSyc4Qxkhwe/BVh+FcTqPh/UNS0q4tI7PddLd3m1p2xHmSXfGzH723yyo3RsHXGB6Dau7S61Lw54lhtBIs12s8VsHVoW3+UsffkAupIb0IIJBBoA6feP8AIqCPULSW5e2juI2nQkNGD8wwFJ49g6Z/3h61zGn+Hp7bxEdSMah5L64eSUSZZoWQBF+mQDt6DrVbWdG1ae81C7tLaKaVkuVtGecp5bvDAqsCpDLzG4ypBG4Y7mgDr59Rs7eSKOa5ijeb/Vhmxv5A4/Ej86nEiY+8K860jw5q1tfxu1vMkEV2ZUVpI/lQrbggKpwMmOQlf9rvkmpRoGorZ6l51lczX0s07m7iulJnja4V41VWbBAjAG1toG0qDhsgA7ye7t7cR+dMkfmOI03HG5j0A96kBB6dPWuQ0zTdWi8MaVaTRAXUV4rzoJiSsQlLAZZm5A2jaGIHQEgUnhDQ7/R55o7hGW2bT7QBWl35uAJPObqeTmPLd8deKAOnt9SsbuZ4ba8gmlRQzJHIGKgkqCce6sPwNTh1wORz0ryvRPBuq6fcxziwngltmtFhb7SvzD7bK9wcB8EeU/APYnAySK6HwtpWr2WtXt1fpchpFcySGXdFO5kO1kTzGxhR/dTggYPZMDq49U0+a2FzFfW0luZPKEqyqV37tu3PTO4hcepxVoOuOTj615RpXhXxJHDaWt5GVs7e/XU1CSoC0v2jGxuSCixfvB/tEdxitldK1m8tYLLUrPUWit0O6SO/CNcN9oVgVKyBgQi5BO3hscHihAd9uAPJpsdzBMCYpkcBihKnOGBII+oII/CvLNW8P+IdS07xDbNp98019DKqIbz9222ZfKAzMQPkHZEHzYOecas+l69+5jRb2OTzbhrRxckrDIbhijTAPl18og7cngMD8xFMD0HcMj39qatxCzMFkUlfvAHp16/kfyrlfC+malYyG41F7t7iZroyme7aVQvnkw7V3EL+7I6AcEA9AKpWul3rKlsulSw3CaxNdC+fZtSI3DvxzubdGdmMdG7YpWA7cuu4DPNKJEAyWA+teYWmj65e2E8epz6zJEr20siQyvE32jzAJfLcTFygBJ2jbGMKVGQasWEPiRtWLXEd+0MtzbTlZN22Mh381QWc8ABPuqqnsDyaLAejiVG6MDxmlLqBknjrXnmhWet6dqOhR+TeNDHYW9rcQOzJHCqxfMwO4ox3hVwFV8n723Iq3q48Qx61qVxpsly/+iOsKNGVSIhMqy5YxuSxxztbPUlRTA7jeo6mk8xM43DPpXCRR6nFpLRyT608QMpiMKFbhpBsZFBcsSM+Z/rDt4wRtxmyE1i2W4khjvC/myNIXVHk2F4OVPIP7veQoyMjpkYAB2W9eueKXcv+RXAsviOSCb7O1+III5HsRMuHkIaMR+aMbm6SHDckHLDNXtKudWTX9Ta9S+mtd7iPdAYxGu8BAoGVcEMSGDZwPmUHaBNrAdlSGlHSigBtBoopNAFKKSgGhKwDqKTNGaYC0UZozVAFFFFIDk9YLf8ACwPDEZOR5V6+MdMKgzn0+b9RXWDpXJ6wm74i+Fx2S2vpCfoIV/8AZ66sdKQC0YoooASkNLSdaQBTW606gipcRibaKU+tJRYYY4xS0UopoTFooorQQUUUUAYvh45skzW1WNoH/HmtbNN7je4UUUUhBRRRQAUUUUABGRg0UUUAGM0mBS0UAIRxRilooATAo20tFACYFLiiigAooooAKMYoooAMU0opGCAR706igCNoImGGjQ/VRTPsdsf+XeL1+4KnooArmxtD1tYT/wBsxSHTrJutpB/37H+FWaKAKZ0nTj1sLU/9sV/wph0PST10uyP/AG7p/hV+igCh/Yek8/8AErsuev8Ao6f4Uf2HpH/QKsf/AAHT/Cr9FAGf/YWj/wDQKsf/AAHT/Cg6DpBP/IKsf/AdP8K0KKAMs+HNEJydG08k+tsn+FMbwt4fbltD00k/9Osf+Fa9FAGKfCPhtgQ3h/SiD1Bsoz/SmnwZ4XOM+G9HOOn+gxf/ABNblFAGD/whPhT/AKFnR/8AwBi/+Jo/4QjwoOnhnRh/24xf/E1vUUAYP/CFeFSMf8Ixo2P+vCL/AOJpf+EL8Lf9Czo//gDF/wDE1u0UAYX/AAhPhU9fDWj/APgDF/8AE0n/AAhPhX/oWtH4/wCnGP8A+JreooA55vAnhNhg+GtJ/wDAOP8AwpjfD/wiww3hrSyP+vZB/SukooA5c/Dnwa3Xw1puf+uApp+G3g0/8y7Yf9+q6qigDk/+FaeDcY/4R6zH0B/xo/4Vn4NP/Mv2vp1b/GusooA5QfDXweOmg235t/jR/wAK08HHroNt+bf411dFAHJN8M/BrDB0G3x/vN/jTW+F3gx+uhQfhI4/9mrr6KAOMPwr8FNwdEX8LiUf+zUg+FXgtcbdFxg7si6m6+v367MjigD1oA4//hV/hDKt/ZswK8qRfXAx9PnpR8MvCQJI0+4BPXGoXHP/AJErr8UhoA5MfDbwt/z5XX/gxuf/AI5S/wDCuPC+P+PK6P8A3Ebj/wCLrqxSgUAckfhv4XI/487r8NSuf/i6afhr4ZxgW98uOhGpXGf/AEOuu70uKAON/wCFa+HQRgakP+4ncf8AxdA+G2iL9y51hPTbq1wMf+P12JWlA4oA5A/DrSioA1DXlx0xq8//AMVSH4d2Hykax4iBXoRrE/H0+auwxS0Ach/wgFtnP9veJBxjjV5v8aUeAbcDH/CQ+J//AAby/wCNddRQByX/AAgVv/0MPib/AMG8tB8BQEf8jD4m/wDBvL/jXW0UgOQ/4QGEHI8ReJv/AAbS/wCNIfAEROf+El8T59tVkrsKKYHIr4EEfTxN4l54OdSLfzHFSDwWw6eJ/Ef43oP81rqqKAOYHg51P/Iy+ID/ANva/wDxFJ/wh7DH/FS+IPb/AEtf/iK6ikNIDmv+ESfGP+Ek8QY/6/F/+Jpf+ERbOf8AhJPEH/gYP/ia6XtSUgOaPhBzyPEviAH/AK+1/wDiKb/wiM4PHinXwD/03jP8466gUh60dAOZHhO6HTxX4gyP+msJ/nHSnwneH/mbdfH/AAO3/wDjNdIOtOoQHNHwtfA5Hi3Xvpm2/wDjNIPC9/28X6+Pxtf/AIxXTUUAc8PDupgADxfrQ+sVmf8A2hQfDupk5PjDXM+0dmP/AG3roaKoDA/4R/U8f8jfrX/fqz/+R6P+Ef1Pt4v1r/v1Z/8AyPW/RQBz1r4Ykh1u21S71rUb+a2jkjiW4ECqofbuz5ca5+6vX0roRRRUgJSikPSgUX1AKKDSUgCiiihjQUUuKQ0wClpAKd2oQmFFFFUAUUUUAYvh4/6ElbVY+gf8eS1sU3uN7hRRRSEFFFFABRRRQAUUUUAFFFFABRRRQAUUUUAFFFFABRRRQAUUUUAFFFFABRRRQAUUUUAFFFFABRRRQAUUUUAFFFFABRRRQAUUUUAFFFFABRRRQAUUUUAFFFFABRRRQAUUUUAFFFFABRRRQAUUUUAFFFFABRRRQAUUUUAFFFFABRRRQAUUUUgCiiimAUUUUAFFFFKwCGiloxSaASg0tFFtACjNFIaAFooooAKKKKYBRRRRYAoooosAh6UCloxStqAmaQ0uKOlLUBKKXFJSs7jF7UlLijFVYQlKOlGKWhIAoooqgCiiigDH0D/jyWtisbw+c2SVs03uN7hRRRSEFFFFABRRRQAUUUUAFFFFABRRRQAUUUUAFFFFABRRRQAUUUUAFFFFABRRRQAUUUUAFFFFABRRRQAUUUUAFFFFABRRRQAUUUUAFFFFABRRRQAUUUUAFFFFABRRRQAUUUUAFFFFABRRRQAUUUUAFFFFABR3oooAKKKKACiiigAooooAKKKKACiiigAooooAKKKKACijNITSbAXNIaB1oPWpewC0UUUwA0Uh6UChALRRRVWAKKKKACiiigAozRSHpSbAMiijHFJUgLSUtIeTmgB1IaQkkUU7gOopBS0XAKKrNcOt5DAIXZXDEyDGFxjrk55z2zVmqAKKKKAMbw7/AMeCfStmsfw9zYJWxTY3uFFFFIQUUUUAFFFFABRRRQAUUUUAFFFFABRRRQAUUUUAFFFFABRRRQAUUUUAFFFFABRRRQAUUUUAFFFFABRRRQAUUUUAFFFFABRRRQAUUUUAFFFFABRRRQAUUUUAFFFFABRRRQAUUUUAFFFFABRRRQAUUUUAFFFFABRRRQAUUUUAFFFFABRRRQAUUUUAFFFFABRRRSYBSGl7UnWgAoPWgdaDSewBSUUUgHdqQCloqrXAKKDQKQBRRRTAKKKKGAUUUUgCm06kxQAlLiijNKwBjigDAxS0UwCikpaaYCcDk4FAIPSgjIxTY41iQIowo6CmA+iiigDG8PHNglbNY3h0f8S9K2abG9wooopCCiiigAooooAKKKKACiiigAooooAKKKKACiiigAooooAKKKKACiiigAooooAKKKKACiiigAooooAKKKKACiiigAooooAKKKKACiiigAooooAKKKKACiiigAooooAKKKKACiiigAooooAKKKKACiiigAooooAKKKKACiiigAooooAKKKKACiiigAoo70UAFIaWigApDQaAKkBaDRQaOgDaUUUCgBaKQ9KBTuAtAoPSkFD3AWiikJpALRRQKbAKKDwKBSAKSikzSAKXNFJ3pDHdqTIoPSkqhAKdTacKEAUUUVQBRRRQBj+HRjTkrYrI8Pf8g1K16b3G9wooopCCiiigAooooAKKKKACiiigAooooAKKKKACiiigAooooAKKKKACiiigAooooAKKKKACiiqWpalDpdm1zP8AcXAwCASSQO/1oAu0U1XDgEHg06gAooooAKKKKACiiigAooooAKKKKACiiigAooooAKKKKACiiigAooooAKKKKACiiigAooooAKKKKACiiigAooooAKKKKACiiigAooopAHeijvRQgCiiihgFFFFIBuKXpS0YpWAbRzTqM0WATtQKM0U7gBPFHakxS0uoC5opMUtMApDQelA5o30AO1LSZozQmAhFKKKTPNLqAUUUUr2GBPFHvRRUjDNFFGfrVJCClFAFLVpWEFFFFMAooooAx/Dv/ILjrYrH8Oc6VEfatgUMbCiiigQUUUUAFFFFABRRRQAUUUUAFFFFABRRRQAUUUUAFFFFABRRRQAUUUUAFFFFABRRRQAVz/iSeP8A0e3ILMRJOQpIIVUIz/306D8a326c1wt5ILzxXqbyxOY0W309JM4X5z5ki59gASf9oYoGjb0i8kXxBqWmSrjylhmjbPBDIFIA7YZCf+BV0Fcvbsi/Ei4jyfMbS0c89R5hA/ka6igGFFFFAgooooAKKKKACiiigAooooAKKKKACiiigAooooAKKKKACiiigAooooAKKKKACiiigAooooAKKKKACiiigAooooAKKKKACiiigA70UUUtgCiiihgFFFFIAoooFABTTTqQ9aT2AKKWinYBO1AoNKKLagFFFAoYAelIKWigBMUUtJ0oegBSUuKMVNgEoFFFQ1qUFFFITg4p3AXNFNyMdfypR0p3YrCjrS0mcUvfOKpCDvS0UVQBRRRTAxvDX/IIirZrE8M8aXHzW3Te43uFFFFIQUmR60tZ0+mXMszPHrN/ApIxHGsJVeMcboyfzNAGjkUhYA4JFZJ0e9x/yMeqD/tnbf8AxmmnRb4j/kZtWB9RHa//ABmgDYyPWlyKxDoV+Sf+Kp1cD0EVp/8AGKj/AOEe1L/ocNc/79Wf/wAj0Ab2QaMisIeH9RH/ADNutH/tlZ//ABinjQr8f8zTq5+sVp/8YoA28ijIrHGi3w/5mXVT/wBsrX/4zSjR70Y/4qLUz9Y7b/4zQBr5pCQOprJOlX45Gv6gfrFb/wBIqP7N1HHy67d/jDCf/ZKANbcPWjcPWsY6Zq+ePEE4Hvaxf4VE2la8T8viRwPeyjNAG9uHrRuHrXP/ANk+Ie3if/yQjo/sjxF/0M//AJIR/wCNAHQbh60bh61z/wDZHiL/AKGf/wAkI/8AGj+yPEX/AEM//khH/jQB0NJkVz40jxDnnxMD/wBuEf8AjThpWvj/AJmJDx/z4L/jQBvZoyDWMNP1wYzrduw/2rHr7ffpwttdQg/2rYt7Gxbn8pKANjNFcY194ytZ1S4+wMu7loNOkdSvzdD52c8Dtxmo18V3qblub6K1lXBaKbQ7jco5weJCMHHX/A0BY7K5mS3tpJpWCxxqWYnsB1rlfD8PmNYs4IdzLqEikZ5fAXJ9cE/lWLrfiyS50lrdNdsNt1tjZ/7KnTy0P3ny0nQAMcUzT9bktVN3Nrul2k1woVBNpc/+rQYUA+dt4zk49TQO2h18kUcfja0nyBJNYSx49Qrxkf8AobVuMwVSScADJrzO68Uytrel3EHiTRpEbzoTMunSbI8qH+bM/Odgxir7eKLjzDFL458JRt/dlsXQn87qgGb2o397Y3ljdB0OnyzrDMhTHlh8hX3eu/APb5vxG6HXoTz6Vx9/p3iTWtDniGu6JcW9xCQDb6XIC3HG1vtRA571l2F5r/iwSac+oacsUUMb3IfS5RksM+UcXHOOc+4/GgR6MGVjwQcHFLmvNnn1vwRNHb3Gp6eukTvIY7g6fIyWzAFvLI87IXA45PfoOmxaXvjDUQ0sE2lRW+BsludPlQvkZyF84nHTrjPagDsMj1pa5X7F4yhkEq6zpMwB5hk090Uj2YSEg/XP0NU7XX/Ej6iNPv00/T7pyREJbd2SbGfuOJME4GcHBwenXAB21FYZHigZxNpB9P3Uo/8AZqYx8XA/KdEI9xKKAN+iuez4w/6gf/kWjPjD/qB/+RaAOhorns+MP+oH/wCRaereK9vzR6MT7PKP6UAb1FYkUviYZ8230lyem2aRcf8AjpqQz+IB/wAuWmf+Bcn/AMboA16KyvtGv/8AQO00/wDb9IP/AGjTDdeIe2l6X+OpSf8AxigDYorH+0+I/wDoFaV/4MpP/jFBuvEWONK0zPvqL/8AxmgDYorJFxr+Pm03Tc47X79f+/NP+0a3x/xLrD3/ANNf/wCNUAadFZhuNa/hsLAn/r9f/wCNUGfXO2n6f/4Gv/8AGqANOis5Z9YI5sbH8Lxz/wC0qXztX/58rH/wMf8A+NUAaFFZ3n6x/wA+Nj/4GP8A/GqPO1j/AJ8bH/wMf/41QBo0Vn+fq/8Az42P/gY//wAaoM+rBc/YbMn0F039Y6ANCiss3urA8aVGR6/agP8A2WmPqOrJn/iSM/8AuXKf1xQBr0VjHVNXH/MAl/8AAmP/ABqCTW9bQgL4Vu5eeqXUAA/NxQB0FFcy/iLX1PHgnU3Hqt3af1lFN/4SXX/+hG1b/wADLP8A+PUAdRRXLr4m10j/AJEnVSfa6s//AI9S/wDCS62OvgnVx9LmzP8A7XpAdPRXK/8ACVav/wBCXrJ9lmtDj/yNSjxXqxH/ACJOu/8Afy1/+PUAdR3pa4+48cXVpA89x4P8QxxoNzNttiFH/f6kXx3dMiuPBXichumIIP8A49QgOxorjv8AhO7r/oSPFX/gNB/8dpknj+5jRmPgrxQABklreH/47QwO0oriYviBdT28csXgvxMyyIGVltoiOR7yg9/ai2+Ikl3bpPb+DvE0sTgMrxwQFSD6fvaQHa0CuGufiXDYbWvvDWvWqOdqtPHAgJ9BmXk54qxZfEGPUreO5s/D2uT28jlBLFBG6jDFScrIcgEc459uuADsqDXO2XiwXUbPPomt2ZH8E1izE/8AfG4frUknimJGwul6u6+q6fKP5gUAb1FZH/CR2fGbfUx/3DLn/wCN0n/CSWOD+41P/wAFVz/8bpgbFFY3/CS2X/Pvqn/gquv/AI3R/wAJLZf8++q/+Cm6/wDjdCA2aKxx4ksT/wAsNTH10u5H/tOlHiOzLYEGp/jpdyP/AGnQgNeisr+37QkgQaj+OnXH/wARR/b1qWx5N/8AX+z58f8AoFMDVorMXXLVsfur4ZOBmwnH80px1m2GP3V7z/04zH/2WpA0c0VmjWrXdzFff+AE/wD8RS/21a/88r3/AMAZ/wD4igC/RVD+2bb/AJ5X3/gBP/8AEUn9sWv/ADyvv/AGf/4ik0M0KQiq1rfxXbssSzjb18y3eP8A9CAzVnPzVDATbSge9LRVAwp1Np1OKsIKKKKsAooooAxfDR/4lcdbVYvhsY01K2qb3G9wooopCCiiigCtf39rplhPfXs6QW0CF5JXOAoHc1mWfi7Q75bpob9R9ki86cSo0RSPGd5DgHbjv0ql43urKLSY4NSmubWznmQSX0BUC1KkOrsWBABZVXkY5rkjf397pmoSxXcV/JcNbafp2twwfZ5JRLJtlAdOoT725cDOcdKAPT7e7hubaO4jcGKRBIrYIypGQeelSGWMDJdcYz17f5Bryq+1W21DUntbjU7+316bWUtUtYLuWH7NbiUdUVguJIVLhiCSZB2UYlguZ9XTTta+2363Oo6/5VnELqRY47eKRg48sHaQ0UDZznliep5APUQ6k4ByaZHcwStIscyO0bBJArZKMQGwfQ4YH6EHvXkVl4gfW/Fej3NtqDpHd6mwYHVHbbEEb9zJAFESZwuBlnz174NN1CDTJtGvrjWvsdvf6pfXV40+oOyukbOsUWC5G7Dplep2c8qBQB7B5iZxuGfShZEblWyPWvMtIkuPFF3a7tV1CO1vJb3UvLguXiYwB1hhj4OVVlJfgjBHY8iromqXureIreMX0b3cV7IrwxapcM0EEblTHLarGUB28bpGyWOd3RQAerhlboQadWdpSWxilurW7luo7qUyh3lLqOAuE9F+XoOM59a0aACikyKNwoAWiiigAooooAKKM0UAFFZ2qXOqQQg6ZZW91Lk5SWcxfTB2n29KyxrPiQRK7eFwWPVI7+M4/MD9KAOkOKy9Yls1t9k8rI84MUYh4mc9wh9f5Vlv4j1xVcP4Q1AnbkCO4gOT6ff4qnZ6jcxAvJ4f11rx8F7ny4ST7D95gL6DH5mlcZSms9Z1/wAQx2N/cxxWkcTMY41xKqMcfO3K7yBxtAIGfWuzg0myhhVBAr7RjMo3t+ZrD0zUbXSLZ1Ol6rAuTJLPcQ7ixJ5ZipPufQe1aEHizQ5ovNGp26xZxvkcKvbueO4pg2Zur6dZ/wDCV+HAtvbqDLOHTYPnHkt+fPNbsmh6VKMPplmwxgZhXj9Kz7uOG+8SaHcRvvWFbiZGQgqflCZz/wADPSt/NAM5u98EaJcnfBZCxmAx51ifIfH1XH59R2rU0jRrTRbeSG1VwJZDK7O5dmYgZJJ+n0qzdXH2eEvgE9uvWm3E7xWjP+7EgXueAf8ACgRJPbw3MLRTxJLG3VHUEH8DUo6VQjvGeaRHITa6qAR6+lSG/jWZYiGBZtikrgM2M4H5daLMC2SO9c342VU8N3F4p2XFmVuIZBwY2Ug59xjgjoataobmC9juo5pTGkZZoUICkLyc/n+lY812PFGtwWtrIJNJtZPNuJBzHMy4xGP72GKk9u3PYGjsIiWiRiNpKgkelPrM/tbMEzpGhaOHzQu/qB1BIHUVVvPEQsZmhljhWUoHjVpsb/bOOvB9veiwjdorHk1iUXF1FGkLG32EjeckNjGccj64NQz6reQBo2MEk6zquyFTuZCAcKCfvDnk8YFOwG7ketAZW6EH6Vz0tzqN39iiSVrbz3kjkYBSQFHBGVPJxSWmoXX9n24upUaYW++SUNtTrgc9245HAyD0osB0XFLUVvJ5sKPnO4Z61LSAKKKKACiiigAoxRRQAUUUUAFFFFABRRRQAdBSbl9aGztOOteZ20a6l4c1/wASanqmp2Yiurs20ttfTokUMRKKREH2Mcoc5U7jn1oA9NBB6UmRnHevPdS8fX2lW4iW0tZry10+O7u0ln2s7Fc7FRFYrnn5nAGSMZByJ77xRqen+JdSnvBGmkW9vBb28IYbpruQ7gAduc4OCM4ACtzuO0A7yiuL0Lxnfa3JqlpBYWkt7aQpND5Vy/kyhy4VSzRgqQUIJ2kHGfauyjYsgJxn2oAdSEZpaKAMy301dKtrgWUaZllaUrtVACx5+6Bn8eTgZPesW0u/EK65aw3FzZPBKGkltxbMskEeDtLPvK53YBAzntwCa2dY1RrKOOC2iE19cHbBEc4JHVmI6KOprLeyi0jSWll1ZbOZj5lzeOExIxHff0HXABGKkaJW8I6W0UsUa3EAmlaZvJuHXDscsRzxyScdOenAqn4dtH0/xRq9nFfXktvDDCTFPOZPmYE7gD93gY4wD3B7VrCL+0bw29n43v7iXaWZI0gJAHBPMZAGSO3tVaKxvbHxvcWUmu6kpvYEeO4Cwbn25+UgxEHGGwQBx17UBY6fxSQPC9+WYgCLkgc9RUstnHqGmW0UssiKAj5ilMecY4OOo9Qf54NVvEkDL4O1JQzSulo7ZcDLFVzyBj07VSYaVf2OlSX07IZbRGVWkKoRtHGM4B+btgnHsKAK2qaHo+k2LLbSanFcyZ8qO2vZmldsjplj3I9q37KO8uNCSK/OLqSLbIQMckYzwT7f/WqNPDWhxxMqaVa4bkkRAsSe+eueBVDQ9lvrd7Y2D3MmmwxrnzDuSKU8lEY/N90qSOg3LjuAgJfBt6974VszN/rYl8hwTnBU45Pc4ANV/DYuNQ8OX1ubh45POuIUlj4aIEnG36buPoKTwg3ly69bkj91qcrIv91WPA+nBpvguZxFrKHZ5UOp3CAjOeG7/hj9aLajK2jw6KLtNK1XTbKPWIz5Y8+JXa5wM70YjJzh2wfmwDkcZrrbOytLGExWdtDbx7slIYwgz64HsBWB4ivNDutIuUuL2ITRxl0MLhpYmHIK7TkH8RmtnRnupNGs2vk2XRhXzQeu7HOfQ+3bpQIvDrS8UUlAh1GaKQ9aYC0UdqKYBSYFLRSATAo2ilop3ATAoIpaKQDcUYpx6U2lYAoooqGx2Eo70tJnFS3qAtFB6iitAClwfWkp1UhBRRRVAFFFFAGJ4b405K26xfDmf7PWtqm9xvca+7HyjJyKUZxzS0UhBRRRQAhGaYY+CBxkVS1zV49D0ifUZbee4WLb+5t1DSOWYKAoJAJyR3qL+37b7ZpdsgaVtSjeWFo8YCKoJY89DuUDGeSKAKmm+E7bT7u3nku729+zKy2yXcokWDcckrxkt23ElgCRnBNdBtHpVZNRtJY3kjuoHSM4dhICFPofSmDVtPYIRe2xDv5anzVwzf3RzyeRxQBZ8mPIJRSQcg46HGM0eRFgDy1wDkDHQ+tRG+t1uhbNPEJiNwjLDcR9OtR6jqKadZtcOrP0VI0GWkckBVHbJJA5IHuBzQBa8tM52jOMZ9qRYIldnWNQ7Y3MBycdM1zN743hs5NUb+ydSmstLYrdXkIh8tCEV2wDIGO0MM/L61sSaxCulpfRJJcCSLzoYohmSVcAjapxzgj86AKWoeD9I1O7+0XKXocgLi31G4gUAf7Mbqv6VW/4V/oA6DVv/B1ef/Ha6EXSZQMQjMMhG4b349qyF8WaZNcW8cEjzLPey6eHVCFSeMMWVt2D/AwBAIyKAK48CaIBgPq4H/YavP8A47Tv+EH0gAgTazg/9Ru8/wDjtdCj7j9Oo9KfQBzn/CFaX2utcH01y8/+O0f8IVpvQX2vL9NcvP8A47XR0UAcyfA+nkcan4hH01y7/wDjlMPgSyzxq/iMf9xu6/8Ai66migDkz4Csz01vxKO3Gt3H/wAXTT8P7TH/ACMHigfTW5//AIquuooA4/8A4V5a/wDQx+Kf/B1N/jTl+H9uj7x4h8T59DrExH5E111FAHKjwPCDn+3/ABH+OqSGpR4PUAj+39f/APA9v8K6WigDnk8KbOV13XPxvM/zFRy+D4p+ZdW1SQ/7cyN/7LXS0UAcFN4HthrkEMWp6pAJYJnaS3nWJwwaPoVUY+8fyrUm8O6+j5sfFt6kYUAJcQQynP8AvbP6Z96tmZn8cRw5BEenu2MHI3SKPp/B+lb1AziZ9P8AFcAVZNRuLvLZLwvboAM85VoT2yOp6VWuYvEUkZVpdWfChgpW1cZ49YR2J/Ku+IyKNooDQ4Jo/EbZeIa0Tv6H7Ep4xz/qsdPftUUNr4ymu4Q39owgSDfJLJYkFef7sZI/I9eleg4xyKxY9TuDcCOVhzctDtWIgYGcHcTgHHbqeKAujNbwzrN4x+2+I7l4iCBGIYCORgA/uxkdcjHPHTHN+Dw7Nb2wgj1W8VFQooWK3XAOM4xF7f8A66ni1Ro7cFlaQpEZZSzDIUEjOAOTwfypq6zLcOiW6w4klkiRmYnBUNyR9V9elOwXD+xJQro2p3bRtH5e0xwcDGOMR/XjpVfVPC0Orpi6vrwsF2hkMasOMHBCehP+QKsTXs0yhHEZjYQOcZHDtgjIPsPzpq3l26ky3EcGTKuSgABRsDknuKBHHeJL6z0XUJbNrvUrmSSJGuCs0ScDhF+597jPb9a6TS9Mi1O1j1Jby8VrgBjvWMnA6EZT9RjIxXIrbWfijxVLeXBJtY5UMiMcPgrt3cdEJUdeen4dYLuWK/hCXu+3jVMqihVKZO5woB+XgDJPGD6jABpjQyCCNQuhgkj93AcE+n7unLo0ikEaldDHT93Bx/5DrVByAfWlpAZ0WmzRIEXUroKOwSED/wBAp4srkf8AMTuse6xf/EVeooApfZLjoNRufqVj/wDiKhks9UP+q1baP9u3Vv5YrTooAxHsPEBU+Xrlurdi1huH/oYqo2meMSBs8S6YvrnR2Of/ACPXTUUAcv8A2X40/wCho0r/AMErf/JFH9meNM8+J9KPt/YzD/24rqKKAOZ/s7xmB/yMmkf+CZ//AJIp32Dxj28QaN+Ojyf/ACTXSUUAc39j8Z4/5Dmh/wDgol/+SaPsfjQDH9t6CfrpE3/yTXSUUAUtNi1KO2xqlza3FxuPz2sDQpt7fKzuc/jV2iigBG+6cDNcjafD+xt47a3m1HVLuztm3JZ3FwDCx6/MqqNwzzhsjNdfVFtZ0xXZG1G0DqcFTMoIPp1oAxdT8FWuqzXTS3+oRRXUyTywwyqqmRUVAfu5Iwg+UkrnnGeanvfClvfTXMj3N0pmuYrtNpT9xPGqqrplc5wgyDkdeOTW4sySAlGVgPQ57A/1FPRw67lII7EUAY9toP2SykhS8vJZpJxcSXEsw8yRgwbaSAAF4C7QAApIFWI31hYwGtbJm7n7Qy5P02HH51pUUAZxl1jtY2X43j//ABujzdZ/58rH/wADH/8AjVaNFAHL6noN1qt0tzPZwJMqeXui1KRcrnOOIv5U218Mw2mGTw9pTyAY82e7eWQ/VmiJ/WuqooAyIIdQtUK2+labEOwjuWA/SKo57O9uLy2u5dM0957diY5PtbgrkEHH7vnr0NbdFSBi6omp3OmXcH2S12yQOmRdHPKkdDHg/jWV4akvr/wnp5/s/T7iHyQB5twwBxx08s+ldcVBGOagsbKDTrGGztlKwwoEQEkkAe5607Aczc6Fd3Mhc6PZocYCw6xPCvfskYH6VoQrrlnCIbbR9IjiX7qJfuoH5QVu4oNJjucD4bn1ptV19oLDTnY3eH3X0i7WBPAPknP6fStLSNN17TLW6gOnaVOLi5lnkL37jJc5xjyD2/Pk+1R+AjJINflkXCyazcNGSPvJxg/r/OuxoQM577NqnmLINA0QOp3BheNkH1H7irAn8QAf8gvTR7fb3/8AjNbGKD1oEYb33iFWAGh2r+pXUP8AGMVC+p+I93HhpCPUain/AMTXRYpDSewHMtrfidCR/wAIdK/uuow4P5kVGfEHikKSPBFyTzx/aVvn/wBCrrKKYHIHxL4qH/MhXp/7iVr/APF0n/CTeK/+if33/gytf/i67Cin1A4//hJ/Fn/RPr7/AMGdp/8AF0o8TeKj18A34/7iNof/AGpXX0UwORj8R+Jmf974G1FV/wBm+tGP/o0U8eI/EI27vA2qjnnF7aHj/v7zXVYpakDmT4j1nHPgvWs+gns/5+fS/wDCTap38Ga9+D2Z/wDa9dLikwKYHN/8JLqRGP8AhDNf/FrP/wCP1s6dczXlms89jcWTsTmC4KF1+uxmX8jVvFKBilYBuKMU6kqWgEpMc0tNB5IqXZjF5z7UtFFDVhgOtKaSlHSrWwmLRSD0NLViCiiigDF8O/8AHiorarG8O/8AHgtbNN7je4UUUUhBRSE4HAya5q68e+H7K5ltrm5ullico4Gn3DDIOOCEII9waAJfEFnfXuseHhbxO1rDetPdsGACqsMgXIJ5+dl6A9M9q4r/AIR3xBpH9qRW9sb63tYFstPMqebut5p98w2FxuKIEUAkA7R24rqG+I/hUZP2y7yP+obc/wDxukHxH8Knn7bd8H/oHXP/AMboA5238P3b3OoD+wrlINQubO0ZJ4oEAtUYvI5CEDDDK7eoyvvi7eeE1mfUXttJjje91S2VT5ar5NrGY97D03bJORgncuelap+IvhYD/j7vP/Bfc/8Axumn4meE15N7dj66dc//ABugDN0nw/cXcts2pWV59vivHu5riVIQFZJdy7ZNhZlbOFAIwgZSV4B39Vs4rrxhoXm7z9lgurqJA3HmDyowxHfCyuB6Z7VQHxQ8HAFl1Obg4ObG4/8AiKim+I3gWaaK4n1GIzQ7vKkktJNyZGDtJTIyOuOooAo6H4Djv9POoa3NqsU9/cSXV3p4vXS3O6QkK8YOCNu0Ec5xRa6DcSac4vtK33Gpa0zSkxrmC1SUFFY/3CkEQx33DjrWqPih4LOFGuwg+8cg/wDZaX/hZfgoH/kYbUH33f4UAY9l4bmgi8OzHS8X02pSahqN00YaSIFZX2luoyzKoAz3qPS9KSJfCGj2Nn9nlt5zquoxt8rwExyL8wODgyOVXrxGcZAzW5/wszwSRj/hIrT82/wpkfxE8CJNJLHr1kskmN7qCC2OBk45oA6HSZop7c3S6fLYPcSM0kU8apIzD5dzAE5JCjv0xWjkVxUnj/4fzOZJdY02RjwWePJ/PbUZ8c/Dg9dS0g/WIf8AxNAHc5pc1wp8bfDgcHUdHH1iH/xNIPGHw0ckf2loIPuEH9KAO7yKTcPWuH/4Sv4aH/mJeHfzi/wpR4o+Gh/5ifhwfVohQB2+R60ZFcZ/wkvw2HI1Xwz/AN/YakTxL8PCcLq/hnP/AF8QD+tAHYZpCQOtcqPEHgEkY1fw3n/r5g/xpTr3gJhzq3hs/wDbxB/jQB1O4UBgehz9K5U6x4AJBOp+G8joftEH+NN/tX4en/l/8MH/ALbQf40AdbmkyM4rkWv/AIct9678LH6yW9Rm7+GhGGuPCeB6vbUAb6ac6+In1IuNrW4h25PY56dB35759q09w9a4sXHwyY4E3hEn0DW1PU/Dh/u/8Iq2fT7PQB2WaTIzjvXJ+T8Pv+eXhn/vmCpFt/AmTth8OZ74WCgDpywI6iqP9nR7hl5SPM80qW4Le/c/TpWUIfBQwPL0D/vmGl8rwbjO3Qvr+6oAtSQ6asLeZI4jgch8s4zuPIIH3hn1yKj1GCP+09LlSWK3QTNI48o5lJXAGRgD72fmz2rBuNG8Kz3NxIkukoJUZSPtC45GAQAcDHJ/GnnRPCskgeafSnVf4VuMA9OD8340wOqjWxmtPNFuhjXI2mHJG046Y9RWf/bFkhkkaykRYZHWR3jRdirty5ychfnHv7VjW3hjwivBntpIxnCi7IOdxPUPz1x+FMfwN4NuGG5x94lgmoyjcPTAekB0jaglvE7CylVFkZThVHOBg9e+Rjv64rTVlKgkYJ7HqK4ZPhz4RIOZbolu66rP/wDHPwq1H8PPCWQqR3ufQaxdf0loA7LIpc1yX/CuvDPAEWpcdP8Aib3fH/kWpV8A6EmNh1Vcems3g/8AatAHT5FLmuaHgfR0B2z6wnrt1u8H/tWj/hCtMx8t5rg9xrl5/wDHaAOkyKXNcw3grT93GpeIB7DXLv8A+OUw+CNPPTVPEX4a5df/ABygDqcijIrlv+EH0/H/ACF/EX/g7uv/AIugeBrD/oL+I/8AweXX/wAXQB1JIFAZT0Irm08GWaOrDVdfJU5AbV7gj8QX5q4nh+ONgV1HVMj+9eMw655B60AbAYHoc0ZFZ6aW0bMV1C9+Y5O51bH0yvFO+wSng6jd/wDkP/4mgC/mjNUPsVxj5dUux/wGL/4ik+w3J66tef8AfEP/AMboAv5FLUEETQxBZJ5JiD9+QKD/AOOgD9KmzQAHpXCx6XZX3xMvUfTbN7K002MMptlP76SQkk8ckrGPpj357s8iq6WdvFNLLHBGskxBlcIAXIGBk9+BjmgDzG31m4l0+01+5lW1jtoNR1FoolVVaNCIodwxltydD3C8YqCTWde8M6DLY2sF4IdIsYo2uUihMbXRjWRzM8sgITLrkKuepz2r0qTQNHl8sSaXZuI4Ps6K0CkLFx8gGPu8Dikl8P6RNqS6jLp1s94uCJmiUsCOh6dRgc9aAH2q3xuvPuLlDbvCgW3EWCknO5t+eQeOMcY6nNaGQehquLSKNZzAohknO95EUZLYA3cjBOFA5z0FUG0m9YceIdTT6R239YaANjIoyKxho1//ANDNqv8A36tf/jNL/Yt9/wBDNqv/AH6tf/jNAGxmkyBWR/Y19/0Muqn/ALZ2v/xmnDSr7B/4qDUSfeO3/wDjVIDV3DOMilrI/su/B/5D18eO8Vv1/wC/dJ/ZepA5/t+7P1gh/wDiKEBsUVi/2Xq/OPEE4+trF/8AE1GdL1zJx4ik/wDAOL/CmBvUxxu49vXFYP8AZXiA9PE2PrYR0o0nxEDk+JgfY2Cf41IGjpWmW+kWgtrZXEYJbLsWYk9yTyavZrBGmeIAc/8ACQoR6fYF/wDiqcuna+Bzr0R+tiv9GpgbuaaWHPPQZNYp0/Xs8a7B/wCAA/8Aiqa1j4hJBXXbMf8AcP8A/tlFwN3IxSVjLa+Ih/zF9NPH/QOf/wCPU1rTxTj5NZ0gH/a0qQ/+3ApMDdorn/sniz/oNaL/AOCiX/5JpPsni/8A6Dmh/wDgmm/+SqAOhornvsnjD/oOaH/4Jpv/AJKo+yeMP+g5of8A4Jpv/kqmB0NFc/8AZPFw663on4aPL/8AJNC2nizPza3op9hpMo/9uaYHQUVhiDxQFwdR0hmz1/s+RRj/AL/GgxeKAxP23R2X/r0lH6+YaTA3KKwtvigdJ9Hb/tjKP/Zqa/8AwlgPyHRSPdZR/Wi4G/RXPFvF4GcaIcdQBLWxp5vDZp/aAgFzk7/I3bOvGM89MUgLBpADSmkzUtagBFJ3pc0VL0eg0IQc8UtFFU0AUUdadTSEwoooqwCiiigDG8Oj/QFrZrG8O5/s9c1s03uN7hRRRSEFJgUtFABiuZ8T6NFfXemzBLjzPtKJK0Mjr+6AdsHaQMZxyfWumpCATmgDjb6+1LTZm/0g29hHdGJWlTCrEsQI+fYxGWJ+Zsg4AyCcmF9d1OLWLK1mn8sSywRSx+SRgPCSXBZckGQhQTtww27Sa7fYKQxKfX/PtQB5zpWp+I10fw0rzXLNcTW1pdebb5kANsXkZmIzneAMnp3yTxo22u6g+qW1vdXlvA062/2a2dSjz/uw8zD5Tu+8wwNu0pzwa7bYKNgoA8/t9b1i5tbMXFzOrPa6Tcu8cSqQ88riVfun5cIvHUZ5JBqx4k16e016Oxl1AWMby2BtBjabstcYmUE/eCoFyFxgNluCBXcbAOlAjUUAcHa+KLtrW5mn1OxAgEYvAHGbEtMFYMCuE2qWzvJIK55FZh8U6ja3WpXDanaSW0UNrIbkSGNXhdrnaUMh8pHbbENxwrHvyuPQNTuZ7KFJILeKXdKkZDyFMbmCjopz1qh/bk0Wp/Y7jTZ9gkWNrqFleGNmGV3MSrc5A4U4JGcA5oA5lvFk8UayXOqWumwTEl727XEayC2gdYtrPhSzSO23PRGA5O6p28UavHe2QkWGN57loHtpI2Hl4sBcYJALZ8wEcA/KcYzyeg0bxLp+vPdR2u7fbokpDFSCj52MCpOM7G4OCMcgZGYJdeubeK9lu7O2iS0uYrdn+1HBMnlfMTsGABKCTz938aYFXQ/EMureGNQ1FZYWeEyBHeRGjBWNTkyRFlZck5K8gcEbgc81L4t1K70S51a1ubQfYrO/uDFJGkqzGJYSi7o3KMMsRuB9sAg46uz8TJc6mlj9kj8t7pbZLiGYPE7GB5TtOByAgB/3xz1pY/EcTXd3ZQ29uj2zS+b51xsVY0KgsflOASx7Y+U88UgMW88UGKTUNgtA9ut0WtWiXfbpEilZWAP3D15xxJH0wdzW8Q293fambOfTRbWzSxRXOxZIUCi1y74IztaWTPI4GCRitdfFdgLazu5VtoxepKN3nCVf3bBSA0YYMDnjp2BAPAmj8Qw/2re6a9gUMDwxRtuBWcOY1bbxxsMi5B7FfwAMJ70/8ILr+opd6bdXFs8ogvLaICEYC7SBk9O+Cec44rH1vxDeafaPb21to19Mks229W3iSB1jhR9rCSZAOXYEh2IEbHHp11j4us721lbyrdJFnlt1tRPmV2SRo1G3b/EVBAJwM89Kfoniay1mdbRLSOONSQjIwZPMUAlQQBgjIODg+oHGQDH8UzPbaZZ3Gmafo9vK9lPeyC4tBOMRxq2xdpUEknGemOcVjahqsthos6Cy0KTVIb3yy62KKjxfZluCdryqFC7wpJfoCQCcCuwtvF9hem0HlxmefUJrAwGYFkCNKpYr1wRFnGO49KaPEsdxp7zf2Xumazt723iZ1HnNKSqKGIABDALn/aX1oA5K7vmN7pN8un6abNpNsmnW1gpmmb7A1xgMTjBJAC4zkLzyRWt4XuE1jQ9Tmv8AQbKCe3UPETaRoWVo9y/KHfpzyW5BBwK6vUry30gWs76e8sk08VsGijB8ouwUFm7KC369KW+vBprW9rZWcTz3TMdpPlxqoGWdyAcDoOh5Ye5oA422n26lpAuNL0V9Pu7iKyZfsY80yNaefv35xjPy7dvvmp9YNlY6hqMv9kaEbKxRgbV7YfabhxA0wMZ6DIGAMHO1jkbcVvxeJrFdNN5fWxt/KeRtsa/aAEjwDKDGD8u1lOSAQGxjtT/+Ej0F5ridn/eWySl5ntXA2x437XK4bG4fdJz2zQBystiF+yWUeleE5r+6uHhScafiHAt/NBC7iSeCPvDI546VnancadC90zeHdDgtjYF7Vm05GLTi3M3EnzKSNp+R1XjDBj0rt38RaDpsYkMMlvbwrLI7CykUQbAu4su3K8SDkjkfhUl7qvh+wuWN0iLLtaOSQWruEVVBbcwUgIFcck7RnrwaAOMuLXRba51LULnwz4dGnWqXIjt2skWXfC6oWkYqQFbJYbVyFIJ3ZxVvTNN0qe6js7jwv4cEsbTG5m/s8RARoImBVHUtnbMB82OV3DggHphrWiw30omSNJ5Hkjdktnb5VYRkuwXAGcA7jjgH6WtM1LRrm7Nnp6DfF5mClsyodrBX2uVCthsA4J560AcJp9tpt7cxQN4X8PBxqEUTuumiMPDJGzjarpnPHU4BwTgA8XtO0vRru3sbk+FdANpJHBHL5lrH53mSRo+VAj2kAPz06E8YwdxtUisdWvLWXSLO1tbSNLue7adVVYi0gRyNvby2OO3rU39teHookvTEVMRKBjYyeZGFAySuzcqgOvJAGGHrQBjaBonh/VRcC88JaBFKkcU6rDZo4CSLkA5QZIwfY1kRWuiX17FaR+D9AR54bW7SVLeIgQyuVCnMZG/5T2wc9eK7m11qwuLTU7mCCRUsS0cuYthbYufl9RjoaztN16wSee3uNI/s6cQpeEKI3DqzbUPychiegI+mcHABk65pPhTSbyGEeEdDmRnhWQi0UNH5sgjVjiIqB1OWYZIIFZnhDw94d1zUb2C88OaOY47O3lULZIpDPLcK3IHTEaV2U+o+GdQmtppls7iWRvKjeSDcytv2hWJX5Dv4wcZbjrRba54ftUhnjEVs9zEu3ZFywCs4TKjBYKWYKMnGSM5oA5D/AIR/wydOs79fA2lytdWpuxDECT5YCHAAjwW/eYxwOBzyKpWejeFHvLix/wCEOsrma2M0ksiRYxCLqaFAoVTvYCMkg4HA5yeO5g1Pwvqpsrdo7V2EayW8M1vzGCpYYBHynau4DqQM9MGlGoeFp7OK+zp8kIl/dN5AJLufMygxkljl8jryfU0AcdBovge+a7trbwnZf2hasUmt5HK+W5laNASoP3gruMAnbg45pbHw74S1B4DD4QsQhjheZjO42+ZK8Q2jb82ChPO3g1263vh29ujah7CWS/2SkFFInOwMpJxhm2KCB12rnGBmqovdM0/UJbC08POYIZIoZrmGOARRlm3oCC4Y4Z88KcFiR3oA5XRvC3he48MtqN14csWlN9NbII2ZVIFy0KHOeAAFycH1xngIfCXhqLUvJvPDNrbZMSCIneSWmeMNuzypVVPY8+tdk154Yijv7Iy6ZHFEWmu4m2Kikt8zvnjO4jJPOSM9aitH8JW1pZvBPpqQsQtu/mLyUfPBPJYOxz3yTnk0AcVb6B4Kup7aObwxHaNLBbXO4XDFfLmWXAYgjkeW2ceo5NWH8H+FYhaMfCzxPdSJ5OL+YZBiZyQFbcSNhBAUkZB+7kjp1vvCUetWVpBJZvfmRbKJYXDGJoVkKo2D8u3Mgwe5xTz4X8LiAWptkXFyH2i5YSeYUwELbs4KHGzO3acYxQBz9r4R8JyaTfanLp1xHBAomVRqM6EKYUkOSZQoPzHkkD3FVoPD3hub7OkWhXzTzXJt0U6tdKgxB52SS3Iwdo4OTjtzXVpP4V07Qpk+2af/AGXJiCXzrpXjbESjYWc4J8tRxnoM96j0zQ/DFlq/lWc4bURiUxSajJLKPkKb9rOT9xtufTHoMAHEXGmaDPNoMmn6VcpaahfwW87zajclwJLfzsBQ/HDLzk8hhjoTZu9F8N6fr95Zz2E7Ri4tra0U6ncIWkkjdzkmT5s7cAAE5I4546GXSfDNpq1tINMvmOlPCqyRSymG3dUCoWXfhiEK5OCdpGauatpHhy/E+oTs7O0u6Sa1vZI23RgxH5kYEY3FWA9eRmgDirOx8N3M/wBok0bVI9Lm+yMk41KcGETxBhv/AHvYlVOOhZcZyasrpXhyd2ij0TW3n8u2nVRqsoBin3BWJMwxtKMCO3bNdDZ+H/Bllq8aQSqbrT4QTE1/JIkCxKEUuhYqCqvgFhkZ/GtHSNE8PRGFtOPnGVvtEcwuGl3CP5Au8k5Rd5wmdoJJAzzQBwpg0CS6urPToNcuLm1kMYgj12T5is6xMv8ArcI3zqQGI4YdDkVK1poyWl1dfZ/FaRRrJ5TDVpD9o2SiFgq+b/eYfexkHNdSnh3wyJ5ClxcRTTCW2SM38iFMy5IiXcNp8xMgrg8cHFWV8O+HoXvVMhCM5eaNrtisRaQSMQC2Ey4BIGPSgDnbPRdMm1G309LzxVBdNPJE8R1iQ+QEjVyx+c8HzIxkZ5de1Z8tl9jn1KS4uvFqRW0rRRW1vqrvNPjyFVl/eY+YzHAPOMZwcg9VNNpPh7WL/wASajdfLdW4EbwwSSKkKBnYllBGTgnPHCLjpV3S00LxEk9/ZO86i6O9yHT96rRN/EBkZijxjjA96AOC1XzNP0e6mtz40OoQ280stvJq24WoQfK8n7z5lJKn5CSRu9KfEYYIFe51DxbMhuLvfPBqjBIIYbgxF3DSZOOOFySASFHSuta38OeKLiWMm8SW7t281Xilt/PhbywQN6jcMqgyOmSON5zabw/oBEumvnM8FyXTzG+5JKHlOe2XYfTtQBxjyaQovJ21fxh9it4p5kvBqzCKcRSLG6rl8gh2C5YKpwTnHNakOj2knhYa4NY8XCERGcQ/2qS7AejbthU4yG3bcHOcc1p2HhWGKZDPdxqpSdYBaSuinzJlmyikttIMYPBI64wBtrZl0extdJNkzMsTzrJuOMmUyhwcYx98jjGO3SkwPPNPvNK1V7T7Fq/jWWK5VWeVNQVlh3TNCNzBiD86kfLuyCCOAa1tMtE1LVvsVtrHixbcwySx3kt4PLmCsi5Q7SWB3dTjgZxhgT0Vh4P0jTlkaFpz5pDOzyk5xM02c/77NVux0Cz0y7S4hklzHC8MSvISkaM4cgD6gck5xxmmBwDapDa289zcal4wjtobi5glkSdZPLSB1RpT8v3Pm578EAGty0gtLzWX06LxH4mDLuVJ2nAimdCVdFbbyykHPA6HGcHG3J4Y0i+0q6tB5v2W/E5fa+CROQ0mMjIyRn8TU9noFhY3jXEEkijfJL5YYbA0jFnY4GWySTgkgZOKAORmvNHgkvVm8V+Jols/ODyvJ8jNEpaRFOzDMqqTgdQDjODi3BBazSRRjxN4pj8wIGLtxEzKGVHby8KxDA4PqPUZnbwJZzRXw1e6lljuLq6eFEbasX2lTGe2S21yuSSOcjmtFvD+kya1O0U0q3arHcTRRlQ3K+XG27bvXiLAAYD5Tx1yAY6pYGyhvYvEviuSKc/ugiM7ONu7cFERO3HfpnjrxUWpTQ6bb3UieK9fdreF5mD7QG2xebhWMBU/LjPPGe54rpLXwvFYxYtdQu4pt5YzqsO4ghQQR5e3+BecZOOtJqPhSx1OCSGaa6AdJUZlk+b95EImOSCc7Rxnv69KAMGVYYLa4u7jxj4iht7WOSSZpIkRkVApJ2mDJGHU/j37SSS29pbGaTxr4kRQHZle0iLoqYLMym2yqjcOSMcj1rau/DdpLZ3Ed7e3Mn2pWikldkVm8zy17KBn92gHHOT1Jql4p0GXUbK6htLsQPexywSO84QASIkeApRt33FOMqc55GaAEvrWXS43uLvxrrEMKwvM7slqcIu3Jx9nI4z+tUpZ50uYVHi3XxF5c0ssstpbR+UsezdlTa5B+dSM4yD17HpdZ0C11zT57O6kmSKa2ktm8tgDtfbk9Dz8ox9TUGpeG7PUZZ5ZpJleWKSMlCBt3CLkcdR5KkZ4657YAMyJWlO1PGevFwxRkNnb7kICk7h9myow6nJwMMD3qK3nju5Yki8ca4DMwWMvZ2yK5KlxhmtgOVBI9QK0YNFgsba4uNT1NpLu4ik+0XJCRD5ljUlV5CgCNcDJHJJzmh/CdvLBYRLd3CiynSZGVsHcsBhHP0bP1FAGU00sklult4w12UzTrBxa2o2FkLhmzbghSF4Pv7U9PtDfZ8+OtSUzY2A29qVJKb9u7yBk7QWxwcc44NLYeCZbPaJdX3uksU0ZjtljCuiNGeB1UowGOoIJyQcCOPwj9sG2318NYxAp5UUSt/pSRfZyzNk5AUf6vj5l5PGKTYElpYa1f27yWvjy8cDGWbT7cYyoYcGMcEEH8azLifXY59PgtvHE1w97cLCv/EqhJUMjyK56fKVQ4IznH1x11noSW0l8XlaRbuOOMjlcBU2dc59T7ZHpWNa+C5I73T7651Bbi6s54trLB5YeGKKWOOMjcRuzMzFu5/hA4pXAxNU1LxJp2vDS28XhXCQuXbRFZP3pdVwRICeYm4A7jGeatxTeIpXjSL4haa7OqMANDzgMxVd3735csCozjJGOtb9/4Z+1eKotaW7ZFWOFHh8vO7y2kIIORgnzWzwegrOsvBE9nqlrdxX9o8KCMTLNYK8jFJGcFH3fLncB0P3cjBNO4FHU5/FGlzR283jjT3uHlhjEKaJlh5sojUn99wNxPXrg4yafHN4ikt5J1+IWk+TGJCz/ANi/KBG21znzuik4PoeK19X8K3F9rqala6itrHI1qbyN4PN8xbeXzECHcNhJLAk7u2ACKo6n4KvrrSY7G11eCEGC4t7l5LUuXSV1c7RvG0jGO+c9BRcCt53iHzJk/wCFhaXmESF86NwPLYLJz538LEA+hIB5qUReLZbczQeNtOnUSiFguigFX3BSDmYYIPY81WtPC+tveahayS20eniK8itUnt1lG6edZTvw3zrgdCEIz3PNdFo3h+bS/D0OmyXhlaK4Ewf52AUShwi72ZsADHLH+lFwMSxbxJqc0sFh8QNHupYv9YsekAleSOcTeoI+oIqKK58ST3slnb+PtEkuY/vxDSssPn8voJf7/wAv146119npzWz2eZFP2e3MR2pjcSV5/wDHenvXN2/hrVLbWbUGe3lsbWCZYX8vDKzXMcoV8k7iVQLkDgqT1IAEwKEuoeJLdC0vj7w2iee1vubT8DzFOGQnzeCDwR61W1LX9f0pLk3Pjnw4HtWVJ1+wEmMscDcPM4Gfyp8/wukvLa6W71UNPdvctI0XmxIPOlEh+VJBvAG4bWOOQe2DrxeDLmCe+khvoVS5uEuPLVGCs6zrKGIzgNhApKgbiSxyaLoDMOq+LIpLCK48WeGbe4vgDbwy2hDyZ9B5vPPHGak0/VPFer3E9vp3irwtdywECVYI2fZn1w3B4PHtWtF4XurfVBdRXMBV7Wyt5RJGSc28jNlef4gxGD04POMVo2Oizadb6dHbywBrW2W3dvLP7wbkLnAPUhWxnPLZPcFXAy/sfxDx/wAhbQf/AAFk/wAaX7J8QO+qaH+FvJ/jXYdqKm4GToUOuwxSjXLmynkLfuzaoygDvnPetUk5FFBzkdKVxoWkIyKWjsaoAA6UuRSA5o6U0IXv0paQUtUAUUUUAY/h7/jwWtisjw/zp6mtem9xvcKKKKQgooooAKKKKACiiigAooooAKKKKAIbm3S5iEb5wHR+DjlWDD9QKrnTo2aRjuzJMkz4bGWXbj/0EZ9avUUAZel6NHpWRFNO6bEjVZHyFVchQB079fvHjJOBh76PBL54ct+/uY7p8HHzps2/h+7X64rRooAxbnw5bXF5LeB5orl5UmWWNhujdEKBlyCOVLKQcgg1GvhqKLZJb3NzBdBpGa5RkLvvIL5ypHJUduMDGK3qKAOfs/C8Wm2UFtYXl3bpCZiGUo7P5r+Y2S6t/Eaq6hY6JDciW/u5klt7iPUHlMhRYyFCAuyjaEPl8g8cZ7cdSelcj4m8PX2rRa6IHG280+O2jiLgLIymQkN8uVHzgcH1oAu2/hy2s7d7cX121g8ssr2snleXmR2djnZv+8xYfNxx6UuneGrPTbr7VG8kswj8pGk2/KvoAoUZ9zk9QMAnPNf8I/rh1HUnmN3Kp89hMt3DEk6OxKx48tn+QBR8xxwMcFhSabpXiO3eyM1mzxXDFZVW4RTaqJw/zgEqSVyv7sY3dgDmgDf02w0SWG2tbK9E32O9mvlCSqWDtLKHzx90O0i/VcdjVkeGdP8A+JP805/spPLhHmYDr8uA/wDe+ZEb6qK5Kz8MarY290ZLAzeZHPj7LJEs2ftryhQWGDujdTg5B2kHG7NbUen6tH4NsbeSAyXcUqTT2sbjdKgk3GPJbaDtxkbthPyg7TQBrf2fo8jz6bbRW8EglivpordFQl/M3K7AD+IxEZPXBqSWCz1r7Le2t7lreR/KuLZ1YZ5V1zgg8gg+hHYiuD07w1rlrr5muLSWTzooPJulnQm0AuZZjGQWyQI2WMYyONv3STUdj4f8R2EtnEdLnMdvctIrQTwgY+2vKzZLZw0RRQAATlgxUdQDp5PBWhX1tvk33TSPLOksixStul2lmUMhUE7QQQBjnHFXJfCenvaSwl5wjecflYAq0jBiRxwQVBHYfjWZa6NqZ1drm9glaNLXT0gY3H3ZFdjOeD1xsyf4skc5NYVho3iS03vd2mo3CQTxfaIftMX+nKHc/u/n5wzKx37CyjZggAAA7SPR7e4juZ1l+3GfzUlWcoY5shY2RgFxj90oOB6+tY3/AAjdhpWlWWkX2sGCGa3uYrgvKitcvLiSU5ZeRgOeMEAZ96lg07V7TwBGtvYTJqtrK9zBZvdbiW80sEaTdhgVJBye/rzXPyeGfEstrapdfabiTzbq3uCt3tWS3W3ljgJG/GWYoxPXccnGAAAdhHoGm3E908N5K7uXSUJIpCF3EvHHB6HnsR9aisbVtIvYpL+9gith58NuklyrEl2EmBlF5CoTjJ4zycZORomjapZavZXyWt3bxzXf+lRPOG2wCzVQCu9l/wBaq9DnI9KTWdLv7rxlYXUGmX8gt71pXuBdDyhF9ldAFQtw29sZ25HPrmgDX1K20DV5NSt7jVos6nbRadJHHcoCMiR0C995WRm75ABAxRceDLG4tBb+bJHtdpElgSKOSN2VV3owQFGAXgjB5xyABXMT+FdTjeS90+K5h1FXnngmkvHKLI1qiqzKWK4MgIHBAAxjFJo2heJY9U0VbuW8OnRXzTzDzpIyMQE/PumkLJ5uwYzjIb5cHJAO6i0K3hsNRtBNMUvmdpHcj5S67TjgfXnPWsyXwRpJafyQ9v5trDbyLDtQMI33q5Cgc5yM8cZ6VzWl6D4kkzb39xqAtpZoGudk00LZ+cyFZPtDsP4c7di8rgdRW/oWk3Vr4rkup4rnDaPaQiV5i+ZEeTep+Y84Kckc5Y55bIAQeB4Leexmt7+SNrd98jIgV3O4sVDrhgpbght4K5HBJYra+CRZappt1DqM0a2cCRMsa7HuNoIVXIOGTknaQTnBDADFc2NP8TMNYjeXUYRfiKRf3kz+Q3nneufNyQEKg+V5eVI2jcOLdra+IYtVsLyWPUpTFapAtm13IqFhvzIzl2U5U8iRS4whDEg0Aa58GXX22yn/ALZ3JaqqojwlufKMT4+fChlOeACG5JYcVJJ4OdFtJrLUTDfWYiFvNJCHQFYmiyyZBbKu3RgQcc4yDyEU/irRJdQupZbqaOOa2FjbSSSAXEkyvE8eZWLEhmifBwAVJUAE56zxHpmqP4XNna3d/JdRadNsltp2iklnVBsO5SCSWGeoz0PGQQC1B4ZkGurqE2oefbptkWAxkETKgj35DbAMA8BAcn72PlqWbw1a3Oo3d6xge5luIJo5GgBaHyinG7OcEp6jrWDPb69DZWsDf2i1u7l7l45C0it5UbjnO7b5m8bV46KRsyKk0vR9RutSupNTk1KB51jeWRXEQJ8iFSAVJC/OHzsPVRyRyQCC+8AyxxamLe5a5huHd4YXDMU86ZZJdwZ9jDO4gBV4wCWIybF34Mv763kE+qW7T6gJotSZLYqrxSBFYQjcdjhY1AJLDOSR0FNefxL9gt5kju21kxKiI4C23NuGYy8Y/wBaCPlIYZGPlyKpQw6vZ3N3cW41QJJNAzNOjFpAInLKWwzKBIRztYDG3GzoAa1l4IlsbyzuY9RDPbavc6iA8JIZZldSmd33gH4b/wAd54tXmgahPr63SXtsmnm4S7kRoS0pdYzHgEnAHQ5IPpT766v4pdIeRNQhtpYm+0/ZolmeOXC7A4Ck45f7o6gZ4q1obajL9qbUZJM7o1jjdFAH7mMsRgc/OX7kcYoAwP8AhE9ZttMgW2u7QXUExKLI8/liMxKhAIfePmXIG7ChivvWnYeHbqy12K5jmRbNECmPe7GTEaIAQxIH3c7lwSMA5ANU1uddQaGVM8cct3HFcxi3UKkJtCxJ+X5cSgDOcZGPaqmj3mv+ZaWrtfxRhLZYzPaNhsf60MQnB4ZQWKjhSN2TQBe1nw7rN4mo2+m39vbwXkizrKzyrLC+Nr42Ebgdq4z9054bgCu/g7USLiD7XaiFnu5InKsWJnuUnAI7bQhXg89eOlZum654la8tba4uL2W6bRbK7e3azVVFzI7h1lZU+Rflxg4wATnI5tWupeJm0K1kuZruG8nN4CWsiTGwk2w/KsTHbtBbBHOevQUAWm8I6m8c8P2i0CKs4gmXd5jmS4WYeZxx93BxnJJPfAuaVo+q6VFGyi0uJt05lElw42h2Ur820ljhOThcnJAHQZGr6lr+nWWrGyF+90TO9vtt2cM4hjMap+7bcC27A4HXJGMU671LWEjeS1hubiZrd5QzWhIQmGLBQ7fUsduTnGOpGQC/b+Ep4b57mSa2ZmaYxkoSRvvGuOPopA+oqjB4J1FFu1eW1ZXaQxsrlC+64WUMdq5DAKeSXyzZwOQa+pa34hZNUksLi8+zwWl5cWcpsxmdo4YDGpBT/no8wHAJ2Ec4zWp4pu9YtJNJu7GGea5W3uW+zxqwSabycojD3bOM/wA6ANWy8Pw/2CmnapDb3ATzQwVAq7XLcfKFBO1sE4GTk4Ga1LWzt7KNltYo41YgkKMAkKF/koH4VxY13UjOSdQuF0lpGxfpaZbIiX5QNh48zPO3r8vXg1r7WtdtNDvLsCeK9LoTB5YZ2c28HyxoQQ/zFv3e5ScnByCKANJvBs8AtGtrgPJBbIjLdXEsql0licbC5bYp8tgcf7HB2jFa08FanFBd+ddW6yXFxczkRNkfvblJgvzoRjClTlT16Vf8U6pqeniwazuPL3qd8Qi3SOS8YG1SDvIDPlAwY54zis+xu9ZsbCIPfzsLnz2JkiUi2X7Uihh8uTiORj8xI+TIwOKAHw+ENRgazCvYILe4aWNNoIjLSq5IHlhSTtB+QRkMDyQeLuqeF573xK+om20+4UizMcs5YS2/kzF3C/KRyG4I2nOc5GKoyeJL2103cL4Tl2kW1meEK1xiVAuFHUhWYZAwdu7GOlaDVdQbU5bOTUXtlS9VoYWj3NcB7+RWwTztCALhegOTxgEAsWXgvU7OzuCJrX7e0bMs+7/WzCVZY2kxGGIyvOWbG5sdakh8GXUN/ZXMzW1y0KwyM7EBo5/NeSaRcxscOX6ArkZBOMYv6xqOpQeITDa3DJawwW8rRCIHzGefYw3EcDaDwO+D9cceIb67W4B1mG3lR3a4iEak6eEuUVd/pujLEluDgsPloA0rbwvcw6ktzJb2csiC2WG681jJAqKA6ICvAJB5BBO8g8ACsqz8HXclhbKbSzgs5IbU3NijH/SmVZN7OGTGcvGfmBLeXhv4SLvjHVrvTJrKWy1y1s3+xXMqrcRmQXbr5ZRFUMPmJY9ASRkDFQaF4r1bUvGV1p1zbiO3V54/JzEDCEKhH4kMh3ck7kUfOuOnzAFuLwzOt9bTzWkDywi3EVw1yS9ukbZaNRsA988bv4vujMmr+Hru98VjUYreFg8VpFHdCQpJbeVNJJIen8SuFGM5PDDbmsmXxtqNvHrCCWxN1ZnUmSGb5NoiZPJL85AO7k9D6jrWbeePNfh0nTJIUWW4CzPcM1vEizskgQRjM4VeoyUMnJXAHSlqB1fhGyvlkvLvUWuWeGRrG0D7kQ28bkowRgDuO7azHO7y1I45OJp/hjVDeGKexkisnktnmD3KsHaN5vMbAJOGDRkZJYgAMQRitXw7rt3qXiKSKbVNNmjZLllsraNhLBtmRAJCWOTgnPyqMk4yOmZL4r1xby98iexFtZSzySq0Ls0iJcmIIrFxsO0cnBGegxQmB0Npp1/D4Ws7Bt32qK5iJUSZIjWcNjOenlr06nGKwH8L6pHeQE2k1xbRw6fI6tdhi9xHI/mnLN1CFeTwRgDpgVNV8ca7o0zxeUl6Ybi4kd47dER40cKIMtKNrYIO4ByNy/Kc8308Wa44uZJLvR7OH7Xdx273UDhUS3ZlYOfM+ZmGDkAbQrHDUAO0zw/qw02WO8j1AXEklvHdmS+BS5KzKZZkAOVUru4JDFcKV+Vagj8O6zY6NemG3ujeTteAgXW5ihuQ0IXMgGRFuwMj0JGTV+28R6nCmoXd3cWJs0S6eEGJ8xmN1A3Ov3l+boEzxnvgVZfGGuQ6HeXOzT5Lmxhu55maNkWRYfLYBVDtt3K5HzNxkEjqtMCLT9M1tbJE/s3U4mSaeKAS3aboYnMbKWIkwV4ZcDcQcDGBmkXTNenn1GNoNUgleZxLcreAC4ja5Qp5JV8rtiDDGFxkjnJrQl8YXNvPqc7ixa2tUudtsWZZkMDhC0h5wjZ3A7eFwfmzUN74v1Kw0W6laXTZru2Mrs0cUoUxoqMRsJ4Pz7cs6jOCAc4pagZHimz8WwaVHFpcOpSFHvvJ+zzl3B8zMJZjIuBjkE7z/DtHfWtbHWrfwHqqWtvPBqE2oXU8Ua8SeW9yz9nTkoeMOp5HI61maz4z1i00HV7uOS3KM91BbFcGW3eOF5QzcYKgKFwRnLKSecV1umeIpL/WrvS5rZLee0ZxOpkyQpZRC2QMYkXccdiuOtJgctaQ+KP7Nsfk1X5GaS6VnMTtCZB+7UGSVhJwzA7+FyMjKhYkk1q70m8Nhb69HMYT5lxPcGZZ8zKR5CiVSP3fmD5SjDKgnIBHqAUccUbBjHb2pcwHm0uja3qXgi6tbttTlum0++EMcjvEXd+IlcCV93GcB2bgjPI429euHgh01I7fXJI2t5G8mykPnAqqFd53Z64BOT8xG7Klq67aB2pPLUkNj5h0Pf8AzxQ5AebanH4sj1q4lhe9cfYpUVYRLtMn2UFTnfs5lJxtQHIOWGVBfr9h4hs0nt9LuNTa2F0ZQ7NLO7fuQ2ARKjBfMB/i2hiARtzj0fYCCPUYp2wEH3GKaAwdBN1bpHDew3DXE4RnleMDLCCPcWwSASwbpkZBFb2PagIFORTqAEwPSgjnpSmgUANxS0UUgDA9KTGKdSHrQwE7UUZoqW7IYlBPNGRSAgtUoYopaaeGpwOatLQA6UZyKB1pTTQmKKKavU/WnVYhCcA4GTRxjpS0UAY/h7/kHpWxWR4e/wCQcprXoe43uFFFFAgooooAKKKKACiiigAooooAKKKKACiiigAooooAKKzdQ1yx0r/j8laNQjSM4idlRR1ZmAIUD1OKSbXbG3uvs8srK+9IyfJcoGbG0F9u0E5HU9xQBp0VWur63solluZkiRpEiDMcZd2CqPqWIA+tUdc8TaT4ciil1e/gs45SVRpScEgZNAGvgelIQD1AqtcX0No0Ynljj8xtiBmwWOCcD14BP0B98ZDeNvDq6RJqh1e0FlHII3mL4AYgED1OQQ3uOelAHQYHoKXAqBLuKQxhJEYyoXQKc7lGMkeo+Yc+4pv26EoXWRWQP5e4Hjdu24/M4oAs4HpRgelU5NStoIJ5priGOO3yZmZ8BBjPPpxzSXGqWlq7JNcwRssTTsJHC7Yx1c+i+/19KALuK47x/dalb22kwaXNdRzXd+IStrJGkkg8qRsBpFKj7oPPpXQSa3p0GpxaZNfWseoTIXitWmUSuvPIXOSOD+R9Klnls3t0vJ/KMUQ85ZHxhOPvAnpwevvQBwcHiq/0vUrTSbq4td6zW9tLa6hcK1/K0xQl12AIyrvIyByEbpjnSn8Q6kPhpceIJkt4LuezEtotuxOC6Dy+WH3tzZxgjtz1Ozp1zoXiIpq1gbK9KExrdRqrspHVd3UHvj396ub9OdpNOH2Vjbqhe3+U+Uv8BK9h8pxx24oA5nw54l1HU9YjtHit5LL/AEmOKYMTLILeRYmkPG3DM3Tj9Kzdb8aastvrNpY2qJf6e7I6r98eZII7bZkFd753Ybjjoc13NlHpzW0V3Yx2xhZCYpYAuCjHd8rLxgnnrz1qNxpmIpGFqq3kqMjHb+/kA3KVP8TAICD1+UY6cAHntn8QNXtzeGZbO/ihF3duyPsZLeGRYgFwuCzMJCM4znPA4rQuvGOtP4Y8TTGG3tbvT7BLmG5tn81EaRGYIdy4LKArehDqcDOK7WLRdMjWUJYWqCZSsoEK/OCSSDxyCST+NCaTplpYSWcdjaRWTgtJCsKrGcjByAMUAeeR+KNW0/XbbTZ9WkvYZhYzPO6wo8DTOQYn2pgqRggYDYJww6h6fE2/n1230WDTrN7q8aNrWdppEh2OrsCd0YY5CcEDDZzxjnsdMj8NyQBdLi0lofNWT/RljK7+drfL/FwcHr6VDfeC/D1zHEgsLe12y+YPs0SIGYA8MuMOOScEH16jNAHLaT8T7rVGjddHgS2W4tYZ2F4WYefK8SlfkAIDJknI4PSrEPxHmnjRjplupuoFuLJRebncGZYcPGE3Bud2AGzhlGSprq9M8M6NpFhDZ21hD5cW3DSKHYlGLKxY5JILEg9s8YqRfDmhf6So0jTj9ox9oAtk/e85+bjnkZ570AcBqHj3UHublo0tBDFZ2kq+S7Fkke68h+XjBHG4YKgjHqeOo8M+LJ/EN5texgt4Jbb7VbMLtXkaPzGQb4iAyk7c55XnGcitZfD2iIoQaRp4AQRjFsgAUNvCjjoGAbHrg9ans9H0zT5pZbPT7W2lmJMjQwqhfnPJA55J69zQBwcvjy+s9N0K9cR3BuILxpoVKo0kkTqgUN2IJIP5cnircHxEuZ2lhh0CWa6t/MeaCGVy20FcbV8vdvO8fK6p+oJ6pPD2hHzyNJ07E6mKci2T96CclW45+bsc80j+GtA27G0fTtpLMQbZMZbBJxjvtH5D0oAXW9Sms9FW+tYJXlM1uoiCgOweVFKjcQA2GI5IANc6fE+p3F+0IsptPBvLaBYrpY2kCyKxLfI7A8gY5zwa6yDTLG2thbQ2lvFCJPO8pIgq792/dgDru5z6042FnJKZXt4WlZlcuYxuLLwpz6jse1AHO6J4mXVbgRRzFnsYGGpKkJbbMH8sKAuccxynaOcbTWrDqN1J4nmsXiiFoLRZ43UnexLEHcCMD6c/XsL9vY21tNPJDBFHJO++VkjCmRgAAWI6nAAyewp5tIPtZuvLHnmPyy/fbnOPzoA5LW/EdxYRahqX22K1s9OuPJdJLOVhJhFdt7KCyD5jhguOh+YEVauPGMMMd3Nb2VxdwWxnTzIkIBki4ZSSAB8wZQc8lPQg1d1bwlo2uSySX9u8qyxmOSNZ5ESQEEZZVYKxAPDEZGBgjAxJJ4Z0mSa6leBj9pBEq+c4jOcZIXO1WOBkgAnvQBmy65Da3F/LHpiNqEMchn2SjMkcSo+FcgZP78YBwASeR3dc+Lo9PaaW8t9tuS/2d0bJkYRLKEIx95hnAGelaF94X0nUNzXELktIZX2zyLvJVVZWww3KQigoflOORVTUvCNpqGpW1zvZY1uUuZoWZ3WR40Kx4BbagGfmwPmAANAEDeMFhtru4uNNnjjg81FHmKWkkjKgoB05LEAk/wALdsEzWXi+xv8Aw1f61CqSQ2SyNL5UyOjbE3nD5A6EcnGM89KLPwbp8MmovcvPcPfvMZAZ5AirI24hF3YQgBfmUA/LnitCPw7YJo0+lN9oltZ1dZfOuZJJHDAg5kYls4PBzkYGOlAHO/8ACw7VrGW7gsJbhIfNMnlSoy7Y4FnLKc4OVkVR/te3NQax8SbKzS9t7aLffJZS3MKO6tytv56l1ByqkZUdyVPGME7cXgbRYYLuHbdzLdpIkxuLyWVn3oI2+Z2JyVVR17DFQXPw88P3crPLFdkNG8ZjF5KI9rR+U2F3YBKYGQM8CgBLnxrZ2kcoltpjNC03nJlF8tYthLsScKpEsTZz0cE1nR/Eazkknn2BbOO0hn3s6bRvuHh3eZvKbBs3Z9PU/KNqz8LpHquq39xMDNetGFaBTGY40ACDO4ktwMtxnAGOKLPwVo2nXDXFpDJFO6hWlEhLN+8eQk5zklpHJ9jjpxQBDqfiaW107Rb2z0ya8bUZljFtGyCQAxO/BLBOCoyScYyfSnL4y0tnhgbzI7qc26x2zgbmM2cDrg7Skm4ZyNje2bz+GtPNlptoglij02RJLXZIQYyqFBz/ABfKxBBznPOarR+GII/EFjqO2Bo7CzNra7oy0qk4BJck5woIHGfnbnk0AUNQ8Saha6rrax29s1ho8EdxPuLCR0ZWZtpHAICnGRz7dafbeK3m1PUNPazKS211HFC/VJozKkbEH+8pcEj/AGl9TWpc+GdOuru5uZBNuuvK+0IspCyiP7oYDqOuR0OSDkGlk8M6dLJFIyyBo7z7apWQr+898dV4HynjgHtQBDpmuPf69fWYt1FnCB9nulbImZTslX6owAPbmoT4wsmvdVtI7W6lbTQBIYgh8yQ4AjUbs7ySANwUE5wTg4uWXhjStNuILiytlt5oY2i3xgBpFbBO84yxyoOTznvyaZL4V06ee4ml8yR5wclyG25ZXwCRkjcikKcqOmMcUAZt548tLLRv7Sl0zUdsazPcQrEjPbiIDcXw+MHK42k5DA9MkXz4m09EiZ/OAmkmRR5RYkxttI2jJOT0AznIqlrnguK98Mahpllcvby3NvNCshwF/eYyCAOF+UcADv6mrM/g/TrwDznuCg85kQSfKjSsGcgY5+YZGc4yfU0ART+NLC00t766s9RgMSs88LWjGSBV2lmfbkBQrBuvIBxk8U6XxVpryskSO8cUixpcNE3kM5kEZVXCn5lJxjHXIzw2LB8Jaa2nXli3meTdwzQyhdqDbIqq2AoAHCDt6nqTSDwnZqoiFxdi2WUzLbrLhA5kEhPAycsM8k4ycYqQGR+K9MklmVEujsG5D9kkHnEOIzsyPm+YqMjjkYJFaWl6pY61Zm6syzxiR4m8yJkZXRirKQwBBBBFZ934fhiskNmrtPbhvJUyYzulSRucHndGO2Kd4W0ObRdLMFxdmeV555pNv3d0krSHqMkjdj8Ogp7gbL21vIVZ4ImKvvUsgOG9R7+9I9pbSpskt4nXfv2sgI3Zzn6571LnmloQERt4WVlaGMqwYMCoIIPXP170wWdqsZjW2hEZXaVEYwRgDGPTAA/AVPnmkI5pO/QDKt9At7bVbjUA00ks6lWWR9ygEgkDPOOBwScdBgcVONH04Qxw/wBn2vlxMWjTyVwp9QMcGr+aSk+gGeNE0wSSSLp1qHlj8uRhEuXX+6eOR7Gi30qCCe5nYGWa4kV3eUKT8uNijAHC4498nqa0KKTbAKO1Heil0GL2opKKpiF7UCjtSUAOozSZpKdwHUh60ZpDSb0AKKKKV7oYUHpQaD0qb6WAO1JR2oHSpaSGFN2/Nupw5opIBp+9k9KXtQVDU4datXYgFL2oHWg1ohMAMGlo7UVQBRRRQBj+Hf8AkHLWxWP4dOdNQ1sUPcb3CiiigQUUUUAFFFFABRRRQAUUUUAFFFFABRRRQAUUUUAc/q0Gr/2i0un2tnMj2phUzylQjk5yw2ncvTpz1qhB4TltreKNb27fyJrbaBOVSVI1iDF16Ena36V19FAHL+J9B1DVntZrW4h/0eeCRIpIz8hWZGZw24chFIAx03DPzVH4k0zVtSQPYpJBeJBNDbXEV20YhdmTa7qDh1+XJUg9MYOSa6yjFAHOa1DP9rs3WxS+cWtxEiuuU81lUru4IUMFdSf9rHese00fVre6t9VexkmvUkJljaWNFceUyKI1BKoqk4wcnDMcseD3WBS4oAwdP0hrOXTZGt4BNBYm3mkiUDJxHgDPOPkOM9KqWOh3FvbW1n5McNqmoz3MkceADHvdogAuMHJRv+A4PWupoxQB55feDLu68B+I9HWwshNdXNxJYxBUCIGOEI4wpx7cZNbOu+HpNW03XkkginmubUwWaShSFwhKnnod7tz7CuqoxQByF/pF43iFbiC3uHDXUUxmMqGCONVAYFDlmc/NjA44O4dDHa6Tqn/CEWdtNH9ouYrlbj7PIQuYln8xYsk4yqbVGeMqM4Fdnis7XL59L0HUL+NBJJbW0kyoejFVLAHH0oA4i40zxPc+IRqf2G5+zRX1tcLC72yTsipcK65jIDKpkjIV2PGTnJxVVfDnib+2Ybm4tZ5NPNtZpdW0d0qvKyQTBgDuH3ZHQ5yM4yM4rpzrF5p2tGym+03B+zb1eSJFimffGvyFMsADJyCp7YPBzNfeJrvT7OWebTYx5UUkzgzlcqhT7uUBOQ56gcrjpyADm9F8P6/ZvoEVxBOv2W3s42linGIVSICSNgJBuG8HOEYHcpz8o22p7LX5dA8O2kOmXcNxYFPtBa5iAbFrKhwQ5yN7J+YPY415fEV5c2159ltUgVXkgiuZt5RXSYRbnGFGM5bAbovUZpb271TS7hUW5S9MiRYWVVjKMZkRiWA+6Q/A2kjaeWzgAGBPoOuWsHk28NxJZfaVlkjM7SyOfIGSCZkP+szn5vvfNjFXrGy1uPxJpjypdvbxQgXEs05x/qQvGJCrfODkFM5+bdjAMyeMwrzCSzl82ORYfKjLSh38+aJtu1Cx4hZunTjGam07xbc6rcTW8GjTxSwRxvMt0xhZQ8kiA7Sucfui2TglWHGeKAJV8D6Omo2t8I5RNbbfLIfjiRpAT6nLt+BxTtf0p7vXPDd7FAzmzv3eVw3CRm3mGSM/3ig6Z5qvb+KrkT6XbX9ikZvViVZ1kYI7sjMQhZQDjb90kN1wDioLS/8AGH9sQQXOnwiyZ3Elw7KpVRcOFwAeSYVQ/V89ttAGlYWEdrqN/qr2LRzSyi3jARcrCCBnjsWLOT1xjPSqHh2yubfUk+0WMkU0KXKXN0UVROzyhlII+9kKW9s44ORS+LfGdv4dkt7X7RZRXUjxswupljCwmQK7AEjJxnHYAFjwMHZ1m+u7GO2ktooHjkuoYpmlcgqryIhwAOT83cjHXnpQByEkV9dWUkF5YmW9a+vUluXgMwt4zJhCsYzljF5e0nGADknlTYsNCuTrEEeLhES4laa4O4NNbtCERBIMEMCV4HI8s+1dNqN1c297Bb2cCTTSxyzsrPs3BAAFB7Es6DODgZ46Vg6fq2vatZRJY6hpMk7ySOl8bGT7PJEqpwieblvnfG8MQQpwOlAEGl6BcQ+EbGCVL0XFpqzTLH9okBKG+L5f5v3g2HPz59am1CzDatd6lqOl3F7bSJJbxW6weaxVQoTAHTJM+GOOHAJFVrjxfqdpZwa08Nm2myRrutyWSRW+zefu8wsRjPy428A5zxiobjx7d6Npd62pRRXd5BMoRYLZrfeggM75jkcsuESQBs4JxxwaAKyxaxo99aXUum3eo3cBV5Y0hLYjWyAykg6s0qldpJHz/d6NXR2WiPY69pzAXBRdMmink85ynmboegJwrHDnIxnmsmTxR4kN4dKgtrVtQ3QStcrZyywwwSxzMNyK+4kNDsySoO8cDpVvUfFV9DbCa1n0z7NDZxTXWoTq3kxmRWZXC7wxX5ANuc/vlOflIIBT0OybTYY4bvz4rxvEFwbETyMZJIi7ZIJOWBhDNk56Z6810Pi6C+udDkjsidxyHAUt/CwU4HJAYozAZyqkYPQ1I9ZvJ9R04y2sEQGyK4E0Eu9ZHjVhtbbtTBbBDctnGRgbrMHiQXng06zbxjz2Voo4myA1wHMQTPoZRt/GgDN8MW+pWdxqlzNHcWumMmYbaUmSUShpCzj5QSCnl4AzyOKx7XRHTULa6nsZotNmkRbjTktpHRFSGbbJJ8oDuzMNxCnBCct96uk8R6lrunXOkwae2ng39wLXfcRO2x/KkcthXGV/d4x75zST+JprLWVtJkhdJLqK0jAV0LuyB2YOQUOFLHZkHCHknAIAzQdPvLaLSbm7lvxKNMKSwSyFhG2YyMjn95jIzk5waj8K2E9vLeah5E1vDNbxRx2JRg3ybsyOzYUyNuwccfKMk0+88ZjT9EsdUuLB/KuFmd0R8tGsaO4wMDcW2AAcfe60l74x/s2S8guILZri3tDcvEk5OzlAEJ28539QD0xgcZAMrRLS5spLYQ27OHihDT/YnglOJogfPByJJMbjvBGMMfQ1csJ/ElyJhPdXMTzOnCwcwAzKDtDQgcIWBJZ+FBB7mzqnjUaSlpLc6fIIZpzHI7CRPKRY2kaTDxjICoTx/wDWotfGX25FaCyDpJPdxBld3BEEojDDZGx+bIPbHqaAM22uvFMelsJrm9klmijJkmgSNoCZirEYjxny/mOVbGMgBeKZY3niy4vka5mnNvCLXCRWeFuN91Ijli8YbKxCNjt2gH5hhTg9x9qIsPtTptIj8wrkjHGccgH8xXMXnj+0h8OTatb2b3PlWn2iSHLJyCg2BiuCfn6j29eACx4Zv9VuNRvodRM8qpho5DBtjGS3yrlVYYAGVYEj+8wPGLq0viSzg0G6t4hdfZ4pZEtokkDyMLSTasnODlsDGOuO9dJH4jD3S2jWrfa/t8lo0Yf7qqu/zCcdPLKNj1cD3M/h3Xk8Q2VzcLaTWxguZLYxzFd25Dg5wSBz2yelAHFJ4s1o6QrCdyZLvy4bhFRvMOz/AFe7ZtJ34ACqzH7uAQTVTxFrN+3hXU9QTVp7MyW8jxeU52yM1nAyhT1HJZhjphq7HWPFS6Sl/LJFapBassQe6vVt/OmKb/LTcME7SCMkZJ7YJrQk1eU6zJpcFi7SLam4WWRtkbncBsBAJyM8nH584AMDUtbvtLJt7rVobdEkdPtssA2u4iiZI8DuzSOcD5iEwDnk5GoeO7u1vNaiW+tRLbWk7RRTosZWZNuBsyXwRvb5sEryBgZPXab4iW806/1K5jtoLGzMii4inaVXEf8ArGHyLwpBXpyVb2zOfEWnfOFNy0kbMhjSzmeRSFVj8oTP3WXB75AHJoAw4te1GPxlHowu7efaVWaF1UP5fk7jMAHLcyEDlQuOAciqU+q2i+KNZiXWJDrSX8Mdjp41BwHTyYGI8ndtKkmTLbeOeeK686taR2l9fSkJb2YLPLnIKCNX3fkaxb/xpHpUlu+r6bNYWkhWN7iZlHluYmkIx/EFVcMwyATxkAkAHNL49axFtBPe29qTdz+YblwVaM3rxcNLID8qqWIG4Ljoq4BuQeMtTuLlrW3v9KluD5QkhWFi9m73KRGOQeYCWAY5HB3A9qv3Xi7TP7E1S9v9MYyafaLdG2MfmFopULoc7cDO1lPYFDk4wTfsrHTNI8RrDDBevdagryl55pJUjClTtQuSFGWB2r6DsBgAwP8AhPNTjguQ1tbtNaeYAmCDfMl21vsj5+VvkUkfNgyp/wACZc+MdUnivEjurO0a3vrZWcR+Yohe78k/MJPTg7gjAq+FGdw27bXBc6lFGPDUwtkuXX7dmIrGzH5XAzvG/wCU9ON6574hsddgnj1b7b4ZfT5Ypo4pUkML/aZnIKJlGILZdM56b6TAfB4inOpWdqdQ0yEmCAtaT7jcTl0ZiyfNwOOPlbOxs4xmtDwzrsl/aMuovCl55vlrGqhd37tJMKN7hvlbdlWPBHvUN5rukWmn3mrTWDf8S2UW4M0ccD5YKflaUqFXEnUlRjNW9GurGZxbJpv9nzJGtwkTiLO18jcvlsw7EHB9PWi4GNqeu6xD43tYLSBn0qB0t7tgpKl5RkEt0BT9zweolb0BpvgnV77UdXvYrq6eaOLS9NlVGOcPIkhdvqxA/KuzNrE24lFO4gsMDBIxyfXoPyFJDZ28JZo4UjZlCkooUlR0HHYdvSgDzzRb7VU0azvJJ9Ud73SPtLPcTo6tITF80YGSo/eHHsenFWW8V6pdqyW9zpayySkQRI7M8YF2kIEvJJDfNnAGCGA+7k9ybG1MQi8iPywnlhdowF44HoOB+QrM0/wvYabfXF3G0kskzM/7/a20s4c4OMn5gMbicYAGAKQGDP4h1qGRmVbZzFb3oMQUgTSxzRohG45H3/u574z0p1/4k1CbwJqWpW0qQ39vI0QMSEFWDhcFZVAVsHkHK56Ejmurk0qwuAwms4JM7s741b72N3Ud8DNCaZYx2rWqWkK27ElohGoQknJyMY60MDjF8TatZzz2rwXTzveR2sMd8sbSR5heQswtwQyEJwBk5JzgYqS78cvYtBdXNqn2F7Xzi0Zd2Z/JMxRCFK7to4VihIOc9Aewl06znZmmtoZC5UsWQHJHQ/Udj2pg0jTlnSZbG282MBUk8pdygAqADjjgkfQ0roDlbHxZql5PbWSWlp9smuAhLu8aqhiMmcFd2flx0AIIINI/jS6lW2S1trZnndYRJ5kkgWYRmSVCiKWO0bR9S2cbeetg0uytirQWkERVt42RgYbGM/XHH0pkmjadLF5T2Nq0fmGXaYFI3nq2MdTk89eadwOci8TX17qujGCO2j0+6uFikIlLSEtatOFxtxjG3oc9+hxXYAg9Ko/2Npy3aXQsbYXEf3JfJXevG3g4yODj6cVdjjSKNY41CoowFAwAPSpuA8dKWm5pRTTASlpDSjpSVrgJRWNrGvSaVPbwQ6TqGoyTK7gWaxnYFKjJ3uv94dM1Y0/WbXUbC3vIyYlncxiOYbXV1JDIR/eBVgQPQ9aNRmjRUPnDeqllBYZAJ6in+YC23IDAZweuKWtgH0VQv9YsNMktoru7hhmupBFbxO3zysSBhV6t1GcdOpwKuhiRnilbQY40lU73U7exltIp2ZZLuXyYVEbPubBP8IOBgE5OAKiv9atNNmhhufPMswZo44LaSZiFxk4RWIHzD86TTT0A0eKKjhmWeJJFDBWAIDKVPIzyDyPxqSk2Avak6daM80HmnsAo606mA5p9aRYmFFFFWIKKKKAMjw6P+JYla9ZHhw50pK16HuN7hRRRQIKKKKACiiigAooooAKKKKACiiigAooooAKKKKACiiigAooooAKKKKACiiigAooooAKayh1KkAgjBBp1FAGbHoWmQrKkenWarKhR1FumGU9QeORx0py6RYJB5C2FqIMMPKEKhcMQW4xjkgE/StCigCgdJsRJNMtja+dMCJH8lcyA4yCcZIOB19KhTw7pEdpLarplr9nlILxmNSHwQRkY5wQMentWrRQBgv4T0x2u1eANb3EEdv8AZwAqIqM7ArgAhtzsc5znpUsXhfR4ru1uY9OgSa1TZE6jBA5IBx97BJIznBYkckk7NFAGNB4X0e31CC9isUSeBCkZDHCj/dzjIzgHGQMgcVs4oooAq3thb38HlXEQdNyOAezKwZTx6EA/hUR0q2aIxMjFDOLggux+cMHB6/3gDjpx0q/RQBl6rosGrhVuN+wxyQyqrFfMikXDISMEDhTkcgqKoyeC9Hl09LCRb54ElMqltRuC4JXYRvL7tpXgpnb14roqKAMGbwfo1zdvPPZmQPE0RiMr+UqlPLJWPO1W2fJuAB28ZpdP8KaZpyyiOKaYzB1ma6uJJ2kVgoKsXYkjCKAOw+prdooA51PBumpBDEpu0aGTzIpVu5PMT935eA27ONvGOn480s/g7S57SO2Vbq3SOZZ1a3uXjZXWIRA7gc8IAPwFdDRQBinw7a/aobgy3bNDsIV7l2R2RSqs65wzYPJPUgE5IBC2Hh+zstKsrFIy0VpIJlGcbpMlix9fmJbHrWzRQBRu9Mt764sprhCzWU/2iEhsYfYyZ9/lduPemT6PbXLq0qMStwlyCHI+dQAD+QHFaNFAGEvhew8mW3lRp7V1mVbefDIglJLgcZwckYzwDgYHFMn8J2l2Qbq4u5yLdrZPMkB2IWRjwBgnKKckE8V0FFAGPJoEVxc2dxeXE91JZytLCZQgALRtGchVGQVc9aisfC1npkUcdhLPbCIzbShU4ErBmGGB4yox6YrdooAxpLDV3m2HULRrNjhkazbzCnQjeJAuffbj2pmoeF7DU9F/sq480232b7LhXw2z5T19fkWtyigDJi8P2cXiGTW1803ckPksC+UAyMkL2Y7UBPooFRWmiS6TBcR6XcpGbm7lu5TcRGX5pG3MFwy45+tbdFAHNX3hQapb30N1f3CLfIUukt1RY5MpsyA6sVO0AZB7DvWr/Zif2mt9uk8xYDAFyNu0kHPrnI/+tWhRQBiXWhK+gSaXbuyR/ZWt1XcEDZUgZIGVI65XH9KraXoN4i3U2pXDvcztIMpKr7VZI14IjQZzGDwoHJ69a6SigDHudBiuNF1HTPNkEd9CYnbjIBjEeR+C5+tZzeEzf3c95qN08pvLYW9zbEK8SoUw6RlhuVWJbJGCeM9BjqaKAORbwJbyaRq9jLezvJqdqlnJcEKGWJFKooAGONzc45zW1f6W9zcR3cM7w3EMEsUZCqwBcD5sHqRtBweDWpRQBgReHJLeWFIdQdbJPJZ4DGpZ2jAAO/qM7UJGP4T6mpLfw9HBbWkBmdxDePeOSB++kYuxz6AO+4Y/uituikBhXehTOt29rdxxTT3K3P76ASx5EaptZSQSPlzkFTnvjIMGg+G/7Hu0w7NBb23kRFmyXLuZJGI7DJAC9BgjpiukxmjFC0AKKKKYBRRRSABRRRSAbRRRUDFBpKKKGxAaKKKOowNL2pDRmmtwCiilAoSEc7rGhSazrVo7XF/aQ28Ev721ufK3MzIQp2nJ+6TyMfnXI+KfCF3GsVjpGjzXNounTW6SK8LyNLIxZhI07fKCcHeqsxJPTivT6TFDlYDxvxAhi0S+0+50dLjUJkskSfzLd5IG2xjyWBfzM7g5AUEHzPTJrZ0vw5rEPiaI3sN5NNHqM1zJegQLF5bBiuH2mUnDKmztjqAFz6E+nWcl0l09tC1wnCymMF1HoDjIqwFApt3QzN1q0NzaQeXCJJUurdxwMqomQsR+AJ/CqHjOyuL7Roo4LNr2NLqGW5tUIBmiVwWUZIB7HBPOCO9dEVzxQRx3qE2gPPYtDmudZ0i7TRGtrFdXkuVhkjQGGL7LtDFckLmVA2B3IOAa0PGWmpe3Fk0+m6zdxxxyhDpV0YmDkoQGwy9dowSSARzjv2QUDHtQVBo5ru4zN0KK/i0OwTVGDX626C4IbOZNozyOvPetKjvikIqdAF4pMn0o7mlob7AA4OKd2pvQ/WnCtIiYtFJnnFLWggooooAx/Dg/4lMdbArI8Of8giP8a1xQwYUUUUAFFFFABRRRQAUUUUAFFFFABRRRQAUUUUAFFFFABRRRQAUUUUAFFFFABRRRQAUUUUAFFFFABRRRQAUUUUAFFFFABRRRQAUUUUAFFFFABRRRQAUUUUAFFFFABRRRQAUUUUAFFFFABRRRQAUUUUAFFFFABRRRQAUUUUAFFFFABRRRQAUUUUmAUUUUIAo70UUMAPSkFLRSASkpaQ0nsMKKXFJUMAooooe4wo7UUUIApR0pKXpVLQTEoooo0BBRRRS2GFFFFLoAUCkpalAJRRQBzQAUtJRnmjYAzzilpO9OArSDuSwA5paTPNLWgBRRRQBkeHB/xJ4vxrXFZHhz/kDxfjWuKGDCiiigAooooAKKKKACiiigAooooAKKKKACiiigAooooAKKKKACiiigAooooAKKKKACiiigAooooAKKKKACiiigAooooAKKKKACiiigAooooAKKKKACiiigAooooAKKKKACiiigAooooAKKKKACiiigAooooAKKKKACiiigAooooAKKKKACiiigAooooAKKKKAA0lLSYqWAmKKWjFSwEFHelAoPWhrQBMUYp1JTaQCUopMU6kkA2inYoxRYY2loxS4p2ENpD6UpoAqWlcdwoxRRRYAoooqAEpM80tJjLVAxDkH2pR0o70op21AAeaWiitIiHUUUVsIKKKKAMnw4P+JLB9DWsKyvDv8AyBLf6GtUUMGFFFFABRRRQAUUUUAFFFFABRRRQAUUUUAFFFFACDPcYpaKKACiiigAooooAKKKKACiiigAooooAKKKKACiiigAooooAKKKKACiiigAooooAKKKKACiiigAooooAKKKKACiiigAooooAKKKKACiiigAooooAKKKKACiiigAooooAKKKKACiiigAooooAKKKKACiiigAoooosAlJilpRUAApKWimAUnFB4pKGAvFLSYpaACikpRQAUUUUANop1IetJoBKKXFFTYY2looqRiUUZ5xSd8VHUB1JR3o71bAKUdaaPvGnAc1URMdRRRWogooooAyvDv/ACA7f6GtUVleHR/xI7b/AHa1aGDCiiigAooooAKKKKACiiigAooooAKKKKACiiigAooooAKKKKACiiigAooooAKKKKACiiigAooooAKKKKACiiigAooooAKKKKACiiigAooooAKKKKACkGe9LRQAUUUUAFFFFABRRRQAUUUUAFFFFABRRRQAUUUUAFFFFABRRRQAUUUUAFFFFABRRRSAKKKKYBRRRSYBRQaQUgDHNLRSE0ALSUdqQUALRmjFGKQBmlpKXtTQDe9OoxR0oWgCGjBozRSAADQaM0UXuAneloIpKAA0ClPSkqJXuNCUdTS0g9am1hi0nejNKKb1AKUUlKBWidtBMWiiirEFFFFAGZoAxotrj+7WnWboP/IDsz6xg1pUPcAooooAKKKKACiiigAooooAKKKKACiiigAooooAKKKKACiiigAooooAKKKKACiiigAooooAKKKKACiiigAooooAKKKKACiiigAooooAKKKKACiiigAooooAKKKKACiiigAooooATIziloxRQAUUUUAFFFFABRRRQAUUUUAFFFFABRRRQAUUUUAFFFFIAooopgFIetLRSYCDtS0UUgCkpaKbQCdqSnU0ipdwFyKOtJSimAhpRQRRQtwDvQaU0mKOoCCloAxQRSsACg0UhoABQaB1pTR0ATNFFFZ31GNoFLihRU7sYUd6QZzg0uKp9wFowfWilFXDUTFooorQQUUUUAZfh1t3h7Tz/wBMFH6VqVwnhvxppyaPbW7LM7RLsZ4wrLwT3B9q3F8YaYc589frET/Kk2kOzN+iuePjLSwMgXB+kRqNvG+mqcCC8bjORGP8aOZBZnS0VzB8c6WOsV1/37H+NJ/wnemdoLw/SNf/AIqi6CzOoorlv+E803IH2W8/74T/AOKpP+E7sd+37Bf4xndtjx/6Hmi6CzOqorl/+E60/P8Ax6Xv12p/8VSf8J1YYz9jvfptT/4qi6CzOporlv8AhO7DnFlff98x/wDxdH/Cd2BGfsN9/wB8p/8AF0XQWZ1NFcsfHVlx/wAS+/5/2Y//AIugeObIj/jwvvyj/wDi6OZBZnU0Vy6+OLQ/8w3UB9RF/wDF04eNLUgf8S+9yfUxD/2pRzILM6aiubHjG3b7un3f4vCP/alPHiuJullN7/vYf/i6LoLM6GiuePipO1jKef8AntD/APF0v/CUKfu2Ex/7axf/ABdF0FmdBRWB/wAJNx/yD5vwliP/ALNTW8Tvzs0udvrLGP5MaLoLM6GiudXxNOxx/ZUn4TLmph4iY4xptwf+Bx//ABVFwsblFYi6/K3/ADDZh/20T/Gj+3Zz002Q/SVP8aLhY26Kxf7cnx/yDZf+/qf40DW7ntpcp/7bJ/jRcLG1RWJ/bd2eBpTn/tun+NKNYvun9kSE/wDXeP8AxouFjaorGGr3x/5hLDn/AJ+Y/wDGnf2nqB6aV+dylFwsa9FZK3+pFv8AkEnb6/aEp/27Uf8AoEt+M6UwsadFZv2zUv8AoF49vPWgXupd9KP/AH/WgRpUVmG+1Af8wvH1uFFIb7UMf8gz87haVwsalFZJ1DUgf+QYn0+0rn+VIdR1LtpaDPTN0v8AhRcdjXorJ/tDUcY/s+HP/X0P/iaX7dqn/QPtcf8AX3/9hTCxq0Vm/a9TPSwtj/29n/4ik+1ar/0D7YfW6P8A8RRcVjTorL+2arzjTrYnti7/APsKT7brH/QKg/C7/wDsKLjsatFZP23WP+gTCP8At7H/AMTQb3WAONIiP0ux/wDE0XCxrUVkfbtaI/5A0I/7fB/8TQL3Wuh0mAcf8/n/ANhSuKxr0Vk/a9Zxzptt/wCBZH/slH2vWCf+QZb/APgX/wDYU7jsa1FZBvdZ7aTD/wCBY/8Aiab9u1v/AKA8X/gUP8KVwsbNFY327W+2kQ/+BQ/wpRea2eumW4/7eP8A61F0FjYorIF1rfH/ABL7f/v/AP8A1qDc62f+YfbD/t4P/wATRcLGvRWP9o13/nxtf+/5/wAKUXOt/wDQPtf/AAIP+FFwsa9FZH2jXP8Anwtf+/5/wo+0a5/z4Wv/AH+P+FFxGvRWR9o1z/nxtf8Av8f8KQ3Guj/lxtT/ANtj/hRcDYorENzr+eNOtcf9d/8A61NN14hBz/Z1sfbz6LjsbtFYYu/EB4OnWgP/AF3P+FP+067jmzswf+ux/wAKLhY2aKxftOvf9A61/wC/5/wo+06/n/kHWmP+u5/wouFjaorDNz4ix/yDrPP/AF3P+FAuvEX/AEDLQ/8Abwf8KLhY3KKxBdeIe+m2n/gQf8KQ3XiEH/kG2f8A4EH/AOJpNhY3KKw/tXiD/oHWf/gQf/iaBceISf8AjxsgP+uzH+lK4WNzIpO9Ywn1/P8Ax52Pt++b/Cjzdf4Jt7Ae3mOf6UXCxtUhrH87XO8Nj+DSf/E0faNa5/c2X5yf/E0OWgWNiisfz9bI+5Yj8JP8KPN1w9Fsf++ZP8KVwsbA60uaxhJrhP8Ay4f98SU4PrQ6myPuIpP5Zp3Cxr0hrIL6z2ez/GCT/Gk8zWs/fssf9cZP8aOYLGuOtOzWKZNc7NYn/thL/jTDL4g7HTz/ANsZf8aVwsbmaOtYXm+Ij2078Y5aTzfEnQLpv/fElLm8h8pu4orC8zxN2TTPyko3+JDyf7NHsUko5uyDlN2isQHxLj/WaXn/AK5S/wCNBPiMdZNM/wC/Mv8AjQBtdqBWE3/CS4z5ulgY7wS//FU1m8SqoPm6Z9BbzH/2ap6hY3+9LXN+f4k/566dn1+xT/8AxVH2nxEq48/Tt3/XjP8A/FVTHY6QdadXM/a/EGeLjTvf/Q5//iqPtPiPdj7RpmT2NnOD/wChVexLR0pYA4zzS1nWCagwD380DN2EETIP/HiSa0aaEFFFJmmB4Z4H/wCQY/8AvH+ZrppOgoorCRrHcib+tMNFFSURHr+NB6iiigaFoX7p+tFFAMkHQU7vRRQIctP7UUUDFXrUyUUUgJkqdeh+goopgWV6VZTqtFFNEMuxdRVhetFFMksL1FS0UVS3Ex3an9qKKtCF70d6KKYBRRRQAdqQd6KKAFooopANbqKcOlFFNAL2pveiimIO9FFFSAClPQ0UUDI27VEOv40UUMCPvSN1ooqWMV/9T+FRRfeFFFIENk+9TD9yiigGPi+4al/hFFFAIilp8H3B9aKKBky96Q0UUhMB2pw70UUEiNUB60UUDQg60NRRTW4yI0DpRRTEVm6ig9BRRQgG9xR2P1oopslDG6UR/eP0NFFMotQf8fkf/XOP+Yq9H92L/dT+lFFAixD0P1/oKlooqkIXtSDvRRQAtFFFACHpQKKKACloooGFB7UUUAIaKKKBC9qKKKACjvRRQAneloooGIKXtRRQAHpSUUUCD/CloooAKB1oooAT1rhfHn/H5Zf9c3/mtFFDA5AdaXvRRSQxsv8AqmrEb7x+tFF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84324" name="AutoShape 4" descr="data:image/jpeg;base64,/9j/4AAQSkZJRgABAQEAZABkAAD/2wBDAAgGBgcGBQgHBwcJCQgKDBQNDAsLDBkSEw8UHRofHh0aHBwgJC4nICIsIxwcKDcpLDAxNDQ0Hyc5PTgyPC4zNDL/2wBDAQkJCQwLDBgNDRgyIRwhMjIyMjIyMjIyMjIyMjIyMjIyMjIyMjIyMjIyMjIyMjIyMjIyMjIyMjIyMjIyMjIyMjL/wAARCARxAz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nNE8Frqy+Ywc5z0rpI/hRHIBhX/X/ABrpPASKLUcD/JNelWyLt6Co17ladjxkfCKM87X/AFpw+EMf91vyr24KMdBRgelGvcenY8TX4QxejflTh8IIv7rf9817XRRbzDTseLj4Qw5+435U4fCGHP3G/KvZh1pcCi3cL9jxv/hUFt/zzP5VIvwhth/yyP5V7CKcBmiyFzHkA+EVp3gz+FTL8JbEDm3B/CvWdopGGKfKHMeaaV8LNOg1KGaWBTHGwYj1xXpijaoAGAO1IoGKdTQm7hRRRTEFFFFABRRRQAUUUUAFFFFABRRRQAUUUUAFFFFABRRRQAUUUUAFFFFABRRRQAUUUUAFFFFABRRRQAUUUhzjjGfegBaKKKACiiigAooooAKKKKACiiigAooooAKKKKACiiigAooooAKKKKACiiigAooooAKKKKACiiigAooooAKKKKACiiigAooooAKKKKACiiigAooooAKKKKACiiigAooooATNFGOaQ1IC5ozSUUrsBc0hooo1AKUUYpapAFFFFMDyjwGuLUH3/qa9Itvu15t4E/49B/nua9ItjxUlFsdKKB0ooAKKKKAFHWlpB1paAFpR0pKM07EjqaOTSk0AUwFooooAKKKKACiiigAooooAKKKKACiiigAooooAKKKKACiiigAooooAKKKKACiiigAooooAKKKKACiiigAooooAKKKKACiiigAooooAKKKKACiiigAooooAKKKKACiiigAooooAKKKKACiiigAooooAKKKKACiiigAooooAKKKKACiiigAooooAKKKKACiiigAooooAKKKKACiiikAUUUh7UALRRRRcBDSU49KbUtDClFJQMilcBcUUZzRTELnnFFJjnNLVgFFFFAHk/gT/AI9fx/qa9HtuleceBP8Aj0GK9HtulSUWx2paRaWgAopM0ooAUdaWkHWl70wClopCe3rTJADc3sKfSAYFLQAUUUUAFFFFABRRRQAUUUUAFFFFABRRRQAUUUUAFFFFABRRRQAUUUUAFFFFABRRRQAUUUUAFFFFABRRRQAUUUUAFFFFABRRRQAUUUUAFFFFABRRRQAUUUUAFFFFABRRRQAUUUUAFFFFABRRRQAUUUUAFFFFABRRRSAKKKKYBRRRQAUUUUAFFFFABRRRQAUUUUgCkNLRTAKKKKEAUGiipAKKKKACjNFNNDAXNJRRUvYYUUUUooAoooqhDh0oooqwCiiigDyjwKwNtxnGe/1Nei233a848B/8eo+v9TXo9twKkotr0p1IvSloAKKTNA6UAOHWlptLupoB2cUi8nNMJycVKuAMUyRaKTPuKUHIoAKKKTI9aAFopM+4paACijNGaACikzS5oAKKiS4ied4VkQyJgsgYEjPTI7VLQAUUZFFABRRSE0ALRRmkJoAWiiigAooooAKKKKACiiigAooooAKKKKACiiigAooooAKKKKACiiigAooooAKKKKACiiigAooooAKKKKACiiigAooooAKKKKACiiigAooooAKKKKACiiigAoo5ooAKKKKACiiigAooooAKKKKLAFFFFABRRRQAUUUUAFFFFKwBRRRRYApMUtFIBMUEZpaQmgBMUUE0UlYAopcUUWsAuaKb/EKdVIAooopgeSeA/wDj2/H+pr0i26CvNvAI/wBG/E/zNelWwwBUlFsdKKQHiloAKKKKAHZpjHApRWdreqRaNpNxfzfMsS8IDguTwFHuSQKaEZfjL7VD4V1jUIJ3jFtp11IgjJDGTy2CnIPQc/UkHI215W1kz/D6XX38Q38GombyooPtWxJDvGAq/e3YyeD29Bx6h4klkn+EeqzTEGWbRZWYgcFmhP8AU15Rb+D4bn4cHxLa5GoWk5eXjcrxKRkbegxnd0OcHNMRs+Jdb1W4+Evhi+muZUupdRMTyqxVpEVJwCx4zkKpPqea7zUZ5YvhDJOJHEo0YNvDfNnyuufWuG8X38/in4S6RqUMSl7C9Q3wjXCx7Y5I2bA6Ll1PHQH2q9f+P9Al+Fx05LljevYLZ+QYmyHChGycYAHJznntk8UwItK8XXHh74SpfGYy6hdXklvamUF/myevPOFRj+A9aseHvh5c6zpEOq65r+qG7vR56rbXGNqMNwDb1JzycgYA6DgZrHuPDGoXnwV06aGIieC5e+MITJeFi4GB64ZX9wKnXxN4O8UeDrG31y7ntLrTYFQIgc7yFADKVU7gducdetIDq9V0u68LfCzUrU6pc3dzEjOLl3YNy4IAySRgYHX1NcD4XttN1TRIL3VviL/Z148kga0kvkRkCuyrkM2eQAfxrT8PH/ixOr89ZHA74OUH8xXO+F7f4aS6BCfElxcjVC8nnLH9qCbd7bB8g2/c29KAOm+Ld3f2mpaBZafeXW6SBo8QSsGlJKqMYPU9j61d1DxlJrvwbuNSjlkhvI3hgmkVgD5gdNzDB6Ec/ifSoPiBJFN488ECJi0RmgdDyCVaePHXnpXNeO9DuPCWq6tBaxsNK1lFaMhidjpIrkcehzgEdHwDkUAb/wAQtTvrH4d+EpILueO4kjjMjpIQWxBk5IOTzzU3hnSdJOp6ZMPiTHeXQdJPsKXiFpG4OzbvJPcYxVH4lAr8PPB6YJPkoAP+2Iqz4Wh+F8er6ZJY3N02rh4xGrC62+ceO42HknrxQB6Fpfh65stV+2zXO4gFSIycOBkAkHnJBy3JyQDwBg8Z8bNRu7G20dbS7ktnkMxJWXYDjZ1OR0znk8c16uOleRfG5RLJoEOAGkM6hmGQMmIdO/X1H1FAF/4i+NdGm8Iyw6N4hsJ7ySWMKtneo0gGckgK2eg/Wsrx/qF3Z/CTwxPFd3Eczi3MkiSsHYfZnJy2cnnB/Cq3xE8CeHfDXhyO7022uEuZLlIVZ7hmCggk8E+imk+JUgh+DvhdWPISE4zyQLV84z9aYFnxVf33hvxF4Y12W7uH0+a2iE0CStu3KAJDt6NlXBAxyVPqK3vidrt3HpmnaTpLM15qco2eU+GKKV4DdiWKDJ4xnip/Gehrq3wyjZYGnubO2iuIQnLAqo3YH8WVLDHf64rifAv2rxd41sLy6JNto1lEhLHduKAheexLFnz/ALOOeyA9n022ex0q0tHkaaSCFI2cnJchQM8+uK4L4jSeLZftsOmEW2iwWDXU11G+1iU3F03A7gSAMAY75bBIFvxT4H1/Xdca903xZd6XAUVfs8TTBQQOT8kyjn/drQ1XTrjSfhTqtndXsl7cwaRcK9zJndIfLbk5JP6mgCv8Krme78H+bcTyTP8AaXG6Rix6DjJruK4L4RLjwUfe7l/pXe0PcAooooAKKKKACiiigAooooAKKKKACiiigAooooAKKKKACiiigAooooAKKKKACkxzmlooAKKKKACiiigAooooAKKKKACiiigAooooAKKKKACiiigAooooAKKKKACiiigAooooAKKKKACiiigAooooAKKKKACiiigAooooAKKKKQBRRRQAUUUmcUgE706m06iICGjFBpRyKLAJS0UU0AUUUUwPI/AGfs/4n+Zr0q36V5r4AObb8T/M16VbDgVJRaUcUtA6UuKAEpRRilpgISMVBcadaajB5V9aQXUOQ3lzxh1yO+DmpwNxwPxqYcCmSV5rK3nsXspLeKS2dPLaFkBQpjBUjpjHGKhttI0+zsGsbawtYbR926COJVjbd97KgY55zxV6igChZaNp+m2rWun2FraW7klooIVRWJ4JIAAJwBVKPwf4cgnE8WgaWsoOQwtEBBznI465FblFACY4xWHP4M8NXVy9xPoGmyTOxZ3a2QlieSTxya3aKAKJ0jT/AOzv7O+w2xsdu37N5S+XjOcbemM1nDwR4VBz/wAIzo2Qcg/YYs/+g1v0UAZtxoelXM1tcXWm2U0trjyJJIFJiwQRtJHy4IB49Kox3HhfxhCUV9L1mG3cZUhJ1RuQD3wTg/lWhrtk+o6Df2UaqzzwPGFY4DZGME+h6Vz99L4kntNb/shGgcadE2niZE+S5/eeYnPBHEXXIyx5x0ANy80bSL+CGC/02zuoYTiKOa3V1j442qRxwAOKqx+E/C9rKlxDoOkwyxMHSVLONSh7EEDisTSNA1Gx8M/2ebic7r6OT90ZYikRKGRQzyu/98klu5wOlPuNGvW0Sx0t472TThfSx3KJdOJja5k8v94G3kA+XnB3EYHIyCAdoGHHNUdQ0rTNUeKS/sLS6aDJia4gV/LJIyRkcdB09K5610a6lm8N3OqLLNcWcUwMiSMDGzhdoYKRuO0YJOeefeorea/Q6/D5sgttOjmSKczBjI0i+bgnOQYwUUZ9e/WgDotWstJvLIjV7W2ubaJvM23MQkVSMjOCD6nn3pLvRdGvrSG0vdOsri2hA8qGaBWWPAwNoIwOK43Q7LXBod99ma++zz21nLaia5ZpvNI3TnczFgDwPvY4OOOTsapo15c+IG1BTen7PLZ/Zgl0yR48wiYmMEKfkPO4E46Y4wAdWgjVREgChQAFAxgfSsWSTwz4PhDSPpWjR3DYBOy3WRh+WSKwdRM8HjrSdk155txqJRwJz5f2dbV22FAQPvnOcemTyuet1CF5YEEaF2E0TYBxwJFJ/TNAE9re2t9ax3NpPHPBIodJIm3KwPOQR1ouoYLy3lt7iNZIJUMckbjhlIwQQexBrk9a07WL7xnp88DyRWNoI5BJ8zK7FyJECoy7W2fxSB1w3yhSDuvR6W7eJdUaUTPa3tuFMizyoIcKq7AN23J5bcgUjkHPWgDa07T7HTbcW+n2kFrBksI4Iwi5PfAGKuVjeF7BdL8N6fYhJUaGEJIsjsxD4y3LckZJrZoAKKKKACiiigAooooAKKKKACiiigAooooAKKKKACiiigAooooAKKKKACiiigAooooAKKKKAEyM4paZ5S+YH53AEDn1xn+Qp9ABRRRQAUUUUAFFFFABRRRQAUUUUAFFFFABRRRQAUUU1EVAQoxk5PNADqKKKACiiigAooooAKKKKACiiigAooooAKKKKACiiigAooooAKKKKTAKQilopANFOpvU0tCQAaB0opaFuAUUUVQBRRRQB5J8P8fZ/wAT/M16VbdBXmvgAZt/xP8AM16Xaj5RUlFkUpBpKdQAUh6UtNGWYCqEx6Lhc9zXB6zq3ibWfFtzoHh67g02KxjV7q+liEvLAEKAQR0PQ4zg8jGD35OFzXmDXD+BfH2rXtxp15Jo+rNE7XUSGURMDklvQAu5x1xjANAja8P3ni/T/EDaRr0bajaNHvj1SGFUUNz8rYx6enUjk9tK28aaRdaFf6zHJMbOxlMU5MJDBgFOAOp+8ORXnXhSKX/hYemS6fY6xb6OwmWJr3efM2owLEnsSVxn1HfOM+21CXS/BviTw3caXqJ1Oe785US1Yr5ZVAWJAOAoj699y4zk4APQtR8UNPqHhebT9TNvY6k7ExtbFmnXKADO0lOp646jnineIviFo2kXNxpi3Mj36xPuaKIulu+Pl3nGBliq9+WAOM1yYt7gQ/DRTazYiRmk/dH5DmE/N6d+voar2d1FoH/CX6NqWjTNqWozytbbYi5ulfIUDCnCjJfP+23GRggHXaB42htvh9ba54lv1R3eZTI0YUybXYABV9hj8K0fD/jjSPFmmXM2kXDi5hjLSQSpiSM9sjkH8CRXmZsNQj8AeEr4W+oG3sri6e5jtoA0qBpyVcI4KnAU43Aj5ueK3dJjg1PxFqusadc6/fCLTpEN9cpFHBOxXAj2LEhJB5yMcpz2yAdd8P8AWL7X/B1nqN9N5tzI0qu+1VB2uyjgcdhUg1af/hYLaV/aUfkix877H5DbgdwG8vt247YznnpXnvgv4i2nhrwtaaTc6Frss8LSl3gtkKfNIzDG5wehHaum02X7f8WVv1gnjjn0EOBIuCNzxkA9s9eMnpQBdn+K/g+C4ghOqMXlJGBbyfKOeSNuQOD+XpWnr/jXQPDmnQ32pX6JDcJviCAs0i4ByAB05HPTketeb2lmYvgvrZW2JuJL0MymIk58yMA4xngD9KZqlrcaV4k8Pazetd6fp50qC3/tGKFH+zvsb5Sro4XBPXAOHOD94UAenWPjbw3qWjz6pbarA1pb7fPZgVMe44G5SMjJ4HHPbNUtD+JHhPxBfixsNVRrl2KpHJG8Zfr03AA9Dx14PHFedRWNrqWi+IdQi0nXL+1mkj/fERQG42s2JY0ji7HnDKQcnIznB4Xubp/Eei2+nap/wkFtFIUkN1phEtiin7hlIJ3DcSDux8mMDIBAOn1DWPE9r41v9Jj1u38i3sG1Uf6CvMXmECH73XA+/wD+O1zNp4+8QyactqkUEbROk8rpbqqSQTPCqBVwAWLTPk8D5etezvp1lJcNcvawtcPF5LSmMbimc7SccjPaq/8Awj2jBQo0qxChVXH2dMYU5UdOgPI9DQBoBVWMKqhVAwAOMCvKdC1vx14nutTGn6lp8MdpOYgJofdsdFOeAK9XPSvHPA/hC01yXXJNQ+3QMt0QhikaLOSST70Ab/hPxks1jq99r8MUUumSrFPqEFs2yZSSoAxkswI5AGMMpwM4HXS+J9Hij0t3uyF1QqLPELnzN2MdB8v3h97HWvMNJtbhfhR4l0yKKVpLa8by4xHmQpmNsnHLdG59BgcACo49ctNcn8B22mebPFp7QxXUghfbHIPLGzcRgsNpzj0z3oA6/RvFF3J448RWGoXcK6bpyGRXYKgiUBSSzegB6n0rT074h+E9V1T+zbPV45LvfsCGKRQW/uhmUAk9hnmvNpdO1HVNa8fwwW0sk8vES+WR5gEykgZ6/KuPf8cVnWeNeOgWNvqGqXF5BMm6zWwgiNgFP3mdQPlyCepJ4JGRwAesaj8SPCGlagbG81qFLlWKFUjeQBgcFSVUgEHgjOR3xXR291Be2sdzbSrLBKodJEOQwPIIrwbVpoND8Qa61tfzaRLPu36Xf2onjv8AJZsRsRgZYqOQfvfeIzj1vwD9qPgrTze6db6fOd5NvbwiJAN7bW2D7pYYYj1Y8DoADI1nxrqVn4k0/S7fSJYYZ75bZrq7i+SVSygmPDDnk8n8q1tbfxZDdPNpVxoUWnJEGY3ySl1IzuJKsBjGMfjWX46jY674UZVbampIWIGeNy0vxR1Oe18K/YLWJ5LjU5ltFKjIQHliw7g424/2qAJPh/4j13xLHeXepR2QsUfyrWa2jdfOKkhz8zH5emOB1I6g07xd4ov7HXdL8PaK1p/aeoBmzcqzLEoBIJC4zna+P93pWrM9l4M8JiSK3nktbCFVEcW0yPyBnkgEknJJI7muA8S3UVr8RPC/je5ZoNIkslVndSTCdkuN+3IB/fj/AL5P4gHXeCfE97rc2qabqkUCalpc5imNuCI3G5lVhnpyjcZPY8ZwOvrzj4bpLfa94l18RMtnf3O22ZkK+YqtId2D2wy8+pI7HHo9ABRRRQAUUUUAFFFFABRRRQAUUUUAFFFFABRRRQAUUUUAFFFFABRRRQAUUUUAFFFFABRRRQAUUUUAFFFFABRRRQAUUUUAFFFFABRRRQAUUUUAFFFFABRRRQAUUUUgCiiimAUUUUAFFFFABRRRQAUUUUAFFFFABRRRQA3PPNLkUY5oxQAtFFFJAFFFFMAooooA8l+H/wDx7/8AAj/M16Xb9K80+H4P2c/7x/ma9Lt/u1JRYp1IBxS0AITgU9Fwv1pijc/sKmqiRDgDnpXL618Q/Cfh6/ksdW1QW1xHjcrW8pAyARyFIPBHeuoPSvJtQvtRsvirrTad4eOtubeIPD58cWwbI/my/X0/GgDt7Hxx4Z1LTLzUbXVI5LazhNxOfLcMkYGd+wjcRgHBA5xxWf8A8LS8GBtv9qyA+9lOP/ZK88ikE6fEG/urcabf/wBlyh9LVB+6BTAbeOCSU9OSSec1N4N07xfceFbabR9O8J3NgZJhHJqEEjzkiVw2SCBgMGA9gKAPSNV+IPhbR7C2u73VI0S6hWeFAjF3jb7rFcZUHsWx0I7VLpfjbw5rGk3Wp2OoLJbWkRmnxEwaNACSduMkYB6A5xxXH+INI1aHxTHqfh6bRLrVrWwjV9Ln2l4wCfmQEjC84GSuBnnmsmXUrVpPE8eo6DLpOvT6HceaRcs8chEYJwudqnHORngHk0AejzeNvDcGgQ63LqSR6fMWEUrRuC5UkHCkbuoPbtUWheO/DHiMSHTNSSV4lZ2VkZCFHUgMBnGRnGeorzaDTJ9R8BeFZ7C9sl1W1kumtrK7lVRdHzzwAT8xBUAducZANaljqFxP4y0Obxd4S+wazl47e6t59qNhSvKKWVh8wXljjfQB04+LPgh13LrDMM44s5+v/fFbVl4s0O/0CbXLa936bAGMkxiddu0ZPykBvTtz2rgvFenWMXxX8LW0dlbpDIvzxLEoVuX6jGD0q18WNQTRfDNpo9jDbWyajPtkYjYiIuCx46HcUyQDxnigDu9E17S/EVibzSrjz7cOULeWyYYYJGGAPcfnVfTPFWh6zqN1p9heebdWmfOjaJ024OCQWABGe4z29RXnvw51DTdO8aapoelXTz6ZcxC4tmk3Z8xVG8DIB53Hr2jArmdPW/0nVtV8W2cUs66fqrwzQpJtDRNu3Z9eSvGOpB/hyAD2ay8WaDqEmqJb36Z0osL1pEaNYcFwSWYAEAxvyCR8tZafE/wXJe/Y/wC2ollzg74ZFUe5YqFA984rxgahJLYeO7izY+VfajCRgcvG091Io+h+Xj3xXsVx4f8ADY8BQW98ltBp8VvG5uiqqU4B37iOpOMk9cnPWgDc1LxdoOj3a2moanDbztEsoRgclCSAeB3Kn8qdpninRNZuXttO1CO4mRd7KoPAyB3HuK8f8Vrcr8QtAj8M28GtSro0AtI7wiRJ0/0j5mLMoJ25OcjkfhXc+Bh4p+3XZ8Q+FdK0ePygI5bJIwZG3D5Ttkc4+uKAOo13xPo/huOF9WuzbrNny/3TvuxjP3QfUVR0vx74X1m7W0stUVp3O1UkhkjLH0G9Rn/649RXLfFiRo9S8JlLcXMgv8pbcDzmDR4TnjnpyO9Y2pSPqPjXwvbX3huLw6FuvMjdSHacqyYXKKMDOBznG8HjHIB6Hc+OPDNvcT2sur26XELmORCGyrA8g8U+HxhoJ0ifUm1CL7LBKI5JFDNtJIC9BnJyO3evIYRr0vjvxQ2ieG9P1pvtsgdLtUIiw2ARvdRzg9K6HXBq8fwn1T+29BsdFvHvYlWC0VAroHjIY7GYZzu754oA7qy8deF9Qu4rW21SNppSFjV43TcT0ALKASfSp9c8XeH/AA6wGrajHbPt37CrM23JAbaoJxw3PsfSvKdV0fV/Fuh6Rplj4Y/soxbN+okhQybNpYkBTjkP1J+UV1Gj2VtqfxZ8Ry6hbxyPbRQxW8cyB8gqu5h2yNq+48w+pyAdlovijQ/EKM+lX8VxsUMygFWVT0JVgCAexxzVFviH4URiraxECDz+7f8A+J6e9cXqDf2P8c9It9Jt44obuAC4jhUIG3LKWzjjpHG31FY/g+5ks9Dv5B4OXWIzdOz3DFDtwiZXBUnAxnA9aAPVZfGPh2GxgvZNTg+zT7vKkAJDbfvdB2yKit/HPhi6uo7aDVoHmkdY0QK2SzNtUdO5rnPhhpWn3fglPtKWt6HneQq8GRESqjaNw9ADkdcjk9ag+E+lWU2gXdxPZwSTJqLeXI8YLJhI8bSeRgigD03gik2j0paKAEAA6CloooAKKKKACiiigAooooAKKKKACiiigAooooAKKKKACiiigAooooAKKKKACiiigAooooAKKKKACiiigAooooAKKKKACiiigAooooAKKKKACiiigAooooAKKKKACiiigAooooAKKKKACiiigAooooAKKKKACiiigAooooAKQ0tFABRRRQAneloooAKKKKAPJfh6T9nOf7x/ma9Mt/u15n8PebY/U/zNemW/3akosZFIT6UuOKFGWz2FMCRF2rTqKKZIHkVhW3hqG08T32upPM093EsbRsV2LgKOMAH+EdTW4TgZrkZviFYQXpRrG+bT1ufsj6mEX7Ok2cbT827G75c7cZ9uaAC68A2tze67dfbbhG1i2aCVQFIjyFGV4zn5c8561i2/wmeyhWGz8X69bRISVjin2KpPJIAwOpNdxFrenTapLpkV9ayX8SB5LZJVMiKcYJXOQOR+Y9s0/wDhMfDvlPL/AG9pZRArM32yPChvu5O7v29aAMO/+HSXZ067t9Xv7XVrKBbc3yyFnnRRj5xkcn1BGc4ORjBafDeGKDU2u9VvL2/1C1ktXu5mBKI4wdoOT6dSRwMYrpZvEOk214tnPqljHdMyqsDzorsWztAUnPODj1xxVaPxXpx1PWbKdjbDSFia4uJ2VIsSKSMNu7Ywcgc0AYMvwys5/Dem6U1/dx3GmvJJbX0JCSKXfeenbOOmD8o5qTS/h+9trltq+q61e6rc23+oEp2pHkEE4yfX16jPPbpLvXbO10G41lZFuLOG2a63QOreYgUt8pzg5AOOce9YEvxDhDW4tfD+t3xmsor3/RYY22I4yAQZB8wHUDPsTQBb1TwfHqni3SvEDXbxyaeMLCFBD9ep/wCBGo9S8EQ6t4zs/EF3dyOlrH5a2ZUGNuH5Ofd8/wDAR6Vvadqlrq2n29/ZSiW2uIxJG4B5H+e1ZeqeMdO0i9ktrlLgpbxrLd3Ece6O1Rs7WkOc4JUj5Q2OpwOaAKuoeCLS68R6XrVnINPmsWO5LeJQJlz90+nG4f8AAjUmj+D4NKtdUtZZBeW+o3DzSRSxrtXcMEY7jgdf8auDxPZHU2swsxQP5IugmYTMM5i3f3xjnIxk4zuyAaV4mtdXnEMcFzA7q0sH2iEqJ4gVHmIeQQdw4OGGRkCgDn9D+GGm6RZazYzXEl5a6mkcbo6hfLCFipU/3stnPqAaor8KXZbezuvEepXOkwSB0smYrjGcAsG6fRRjtjqO0s/EWl39ldXtveRPa2ryRzTAnapT7/PcD1HFRJ4o0uTTYtSjllksZIvOFwtvIUEfPzE7eBx3xQBgeIfhyut6/Bq9trF3pc0NqlrH9l+Uqql8YYEEcORx2q54a8HX2ganJd3PibVNUjeEx+TeTO6qcg7gGYjPGPxNdNa3cd5bxXEJJikUMpKlSQRnoeR+NT0Ac94h8LR+INR0e8e6eE6ZcrcKqqCHIZWwc9PuCk1/wtHruraPqD3Dwy6ZMZUVQCHBZSQf++Bz2roqKAPOrj4WytrWoalZeJtRsHvZ3mkFszR/eYnGVYZAz3q2/wAO57jw7daReeI9RvBPKkomuWMjR7ew3MeK7qigCvZWosrC3tVJZYY1jBPcKAM/pXJ+I/AP9ra0Na0zVbnSdSMYjeWEZDqOORkHOMDrjgccV2lFAHJeGfBCaDfzand6hc6lqc67HuZz244AJJ7DgnoOKu+FvDCeF9Nmsorl7gSTtNvdcYyAMe/SugooA5zwj4UXwnor6bDdGdWlMm90x1AGOvt+tS+FfDY8MabLZLcm4WS4abcUC4yAMdfb9a3qKACiiigAooooAKKKKACiiigAooooAKKKKACiiigAooooAKKKKACiiigAooooAKKKKACiiigAooooAKKKKACiiigAooooAKKKKACiiigAooooAKKKKACiiigAooooAKKKKACiiigAooooAKKKKACiiigAooooAKKKKACiiikAUUUUwCiiikgCiijFGoBRSZ4paYBRRRQB5N8Pf+Pb8T/M16ZB0FeafD3/AI9T/vH+Zr0yD7tSUSE/nUyrtXFMRctntUtNCYUUUUxCMMqa8mvPCPiD+35rix0tLG+kuxMNVsb8x2xTcCd9uSSzkDDDG1mJJPJz6y3CmvOF+IGrwQvqNxpllJpa6rLpwWK4YXDFXZQQrDaxwOm716YoApp4b8SS+LLO4n0qGK2ttXe5M8DQIjxt0YKoDk4PzFjkmmaV4H1G10PTbefSLf7TFot7BKcxlhcyMpjyQeeN4B6DJ55rsl8caHJey2q3Erskjwq6W8jJLIud0aMFIZxjoMk9s4NUdG8dQ6nYaZfTrBZRXVvczyxyNIxQQlQSrbApXBySce2eTQBwMWi6ncX99oKaNBeXv9iafaymaZEWzbZgsxydwypztyfkGAc1q6t4K8RSareXdvAZoorqylCiWIPdrFbGNtu8Mu5XJOJAAeT1wa7QeNfDcdtc6g935EcSo08k1tJGwRmAR8MoYplgN3QZ6iq+ofEHSrXy1hWeaf7ZFazW7W00csW/kMUKFuQCVBA3YOCTxQBn2PhvVIvhn4g0/wCyTR6hqEN48VrLcxOVeRCFXKKka5ODgcAnrVLTrPxR4evLGe28NvfEaPa2sg+2QxiORFAYElieD3AI4712Gua8dHudKhFusv2+5Fvkybdme44Ofpx9a53TPiBe3lvpN/c6HFDpmo3bWazxXhkaFw7IC6mNQAWUgHPcZoAs6B4duNHk8P282lR3Ulrbz+bqImA+zu53MioeWDEkZ7Baj8ZaXq2rtJaWmlzPIArWd5HdokCScc3EbH5wpG4fI/0Brq7DVrLVDcixuEn+yztbTFP+Wcq43IfcZFc4/jaWHwfe67PpgjltnIFsZz+8X5WDBtvQowfhTjn0zQBmy+HNWk1UWkNtPb2aX7X7SGaJrV2yXBVB+93M5G5T8g5IzhRTLbw9rOoXWoSwQahodzc2TQyXN1crcqsjSKxECrIWRAA+MMn3lOPlGOgfX9WeO+ms9Ht7iGzxuU3hWWQ+UkhCr5ZGfnwMsMkdqWHxfZs+pTTFYLCysoL03Lk8pIHblccYCepzmgDEHg7xBPC9nJqmlxWcV1FKsKaZIIpwkaBQyi4ztBVflzyU5yDip7HRNeXQdC0m6jg8r7UzahsUALCu5lTBc53OEBI7EjAFXbTxfPdaFZXTaTLBqV3dtZLYyycxyrvJ3OB93YhfIB47GrsOtahbvdJqWlSAwwiVZbHdcJJkkbF+UNvBHTHTnPoAb4AHQClrm7vxdbWXhO016eJ/9LgjkhtR/rHd03BB6nGSfQKT0FQN4xys1yliRYWiwNeXEku3y/MVWO0YO7YrqzZI4PGaAOrorjrHx1HqOs/Y7W1jlhE0sUhS5UzxLGWUytCORGWXAYEk7l4GcVYj8aRz2d9LFp1wk1vqCafFDcDymldxGVYg8qpEgbkZwM4zxQB1NFYQ1q8S0u5Z7WztzZMRctLdkRIAivuD7Pu4bkkLjBrMufGl3baVPqcuhzx2trZC9uWd8YQ78KmRhnCruKnbjcATk8AHYUUyKQSxJIpyrAEH2p9ABRRRQAUUUUAFFFFABRRRQAUUUUAFFFFABRRRQAUUUUAFFFFABRRRQAUUUUAFFFFABRRRQAUUUUAFFFFABRRRQAUUUUAFFFFABRRRQAUUUUAFFFFABRRRQAUUUUAFFFFABRRRQAUUUUmAc0UUUIAooopgFFFFABRRRQAUUUUAFFFFIAooopgGaKTGOaXNK4Cd6O9GO9J+NCAdRSZ4ozRdALRRRTAKKKKAPKPh6P8ARTj+8f5mvSYTkBa81+Hny2hPbJ/ma9Ms1LLvIwO1Sii0owAKdRiiqJCiiigBG+6a5Pw74K07Rnurq5trG4vpr6a5jujbL5iB23BQxGeM+tdY3SvI7XxlrU+oxiz1M3t4NTaGTSRbKT9m3ff3hfl4/iY4GfzANK2+HepReJotUuNSs5YodQe93C3YTyBs/Kzl8ALnAUAD+j7b4c3TeHrDSLvUIfLtLS8tQ8KHP75kKtyf4dpyO/HSrcfxLt7jW5NJislNx589uqi6VnV4lZiZFAOxW2EDknPUCqtt47ms9P06+1YSFpNCF+8cIXbKxaNQQMAhju4GcDJ64oAp6J8KrnTFuXlvLUyytbACJZipWKdJST5kjfM2zHAAHbir+s+BNTvPEOoaxZalaxTTXdjdQxzQsyg26OMNgjgs6njsuO/FeL4w2c7Lb2+ltc373MFvHBbXcUiuZVdlw4bbkeXgg4AJHJFWrjx1eXk2mrZWYt3/ALak027jldW3FF5Ct6ZOd3t70AdFrujT6re6RNHNHGtldCeRWUksoxwPT61ymj+ANcto9IsL7VbN9K0y9+3JDDC6ySSbmcbmLYwHckcY9cnBF7x94sv/AAvqOjNbI0lpIlxNeRIilzFEI2baSRghS569qpWXxINtpVxfXoingfWLq0t5zKkMaxI3yFmY+ncAk0AdrpdvqVubz+0LiCbfdO9v5Ue3ZCcbVb1Yc5PeuU1L4fT6gS0l+WjGkG0S3yQi3XlPF5/X+45X14HoKVviajwxy2mi3FwpsBfuRKq7I/MZPx5XjHUc0TfFC1tLK6mvtKntZY0geCKSeP8Af+aCVUNnCsACTngAE54oA1JdH16C31C30y6s7drpkKXUgZ2hxEkZIj4BPyEj5gMkdcYNO58ELPLeWpeJtMvIbO1eFmYSeTBvJAYHqSyj2G72qxoHjuPxDZR3Fnpc8n+nfY5RBKkyxcbvMLoSpTBHIPerGu6rfWPiLQ44XhWwmMn2tXA3MN0cabT/AL8qn6ZoAyk8EXOmzSnRr8RRx3MV7ZR3JecRThGjl3liWZXjbb1+U8jmuisbC/GrXOoX90cSxrDDZRuWiiVSSW5A3OSeuBwAK4228bX+reJ7yysphHYfbLeCGRY13hS0qO2SCDkxEjrwRW1Prd/p+v3ujSSi4Cw21zBOyKGCSTeU6MAMdRkEAde+OQCxL4XaXQbCyN48d7Z6e1nHLFjaS0aqSQQePkHoQCeeTVAeEbxbK90xrmGax1FIBdl/lcFFWOTbgYIaNFAHG08/NSv4xaP4kf2E81oLMRLDt81PONwVMmSuc7AigZwBucDJ7WNOudc1rTG1a1vYEaS4JtbVlURmFXxiRsF9xCt8ynC7uhxyAQWng66t7ywRZLL7PZ6lNqAmEP79w5kIjPYY8wgtk7gOgzV278NS3Fvr0ReCRNUvYrjypNwGxY4UZCw5Vj5TYYcqWBGStaTX93FrRguYoI7JbZ5llEpZiVK53AqAoAb1OfauZHi3U7261OKCKK2jkWzXTGmiYlhNLLEZXXIyP3ZcLx8uO54ALtj4RFvoNxpbx2gguLtJZIotzLsQp8pLcyEiMBixGSSfarGraDc6lrENxcxQ3lhb7Wt7V7h4kVxnLuqqRIegAbIGOByTWVeeINW0+6j0e51K1N3JdMBcpYyMzQLGr7UiTdmX5v8Ad2qTjtV1PEGpLo2kXPmWNy9zeJbTTx70zmUoQsZXIbAOQSNpBHOKAOuTIVQ2A2Omc07cPWuBHiy6Pil7efUrC0Vb9bSLSJogLmaM4XzlO7JBJ3D5cbV9eiteeNotRv7a1vNO1RrWJVYixMAWZyNoyZTu2qfMYcHBUDJagDvQQehzS1y/hPVr3UJtQgubu21GK2lCx6haReXFISPmjxub5kI5IOPmHcGuooAKKKKACiiigAooooAKKKKACiiigAooooAKKKKACiiigAooooAKKKKACiiigAooooAKKKKACiiigAooooAKKKKACiiigAooooAKKKKACiiigAooooAKKKKACiiigAooooAKKKKSAKKKKACiiimAUUUUAFFFFABRRRQAUGiikwCiiigBCaSiipQAOtOpMUtUgCik6DijNJgLRRRVAFFFFAHkfw/YtAIl6sxAHpya9ZhjEcSoOgFeafCuwL2z3j/dDELn6mvTqENhRRRQIKKKKAGuMoRkjI6g4rO0bSLTQ7OS1tC/lvK0p3tk7mPNaR6V4gIfsPg6TxLbXt7Hra6mI4B9rkK3GZFBjMZba3BY4AycUAehW/gHSLe/t7tZb1ltnleCFp8xx+YCHAHvuPvz1o/4V/o8lsttdPc3CJp401d8gBEAYMoyoHIKrg9eO9c3eeNPEB8XNp9stt9gkvWsEmNm5jRvu58zzFLMGPzLtC8YDZ5rG07xr4k0/wAH6DFZLLqF5cw3NxJJJA9xIESXC7t0i5GTgtkkDGAe4B3q+AtIFxFdz3F5c3UNzFdLNPMCQ0QZUG0ALjDNnAyxOSSeaf8A8IPpybmtp7qCb+0n1RZFdWImf73DKRt9sd6w/EupTa14P8NXLGS0XUdRtEnWGdlIRzhgGU9/XNUbjULrwVqXiO30uaW4s7W0huY47yaSZYpGkAZAWOeVJbg/hxigDv7zQ7O/1jT9SmLtNYLMkS5G0iQANuGOeAO9YsXw80q2Fn9juLu1ezu3uoGiZDsLqFK4ZCNu0AdM+9c34k8beJvDKnethey2cAmvltrSQom5jtBcuojBXAGPMbIyRggm5L4+1TT9Rkh1GCySGzvZ478oGzFb4QwSct/FvHODnoAKANq3+H+l29s9uJ7xw9ibAs0i58syNJ/d65YjPsOKW8+H+kX3nNK1zveK3RHVwGhMOdjpx8rckE85BxXLSeOfFKrcOy6PE1lp9ve3UbwSEkyYzGD5mBjnnnp3zXoel3d7dqtxNHbpaSQRyRBWYyAkZYNxjHTFAGXZeELewWIR6tqzOl417JIbkAzMRgq4UBfLAAwgAAwKt634es9ehkiupZ1D20ltmJ8Moco24cfeBjUist31SLxjqUb6ootzphmtkMWI7dt5G5vm+Y9yeOOOKxbOO82SGx1HVxpciW0DX11OxM8ryxgyQCTLICpYZ+6Sy7QcZIBuf8IPpyXAuLW7vbeZEt1QxNGdvkhwmAyEZPmNnPt0q/F4atVmnuZ5bi5vZzF5t1KU3ssTbkXAUKq5z0AzuOa5iWC6/tHUdFjvNSltrKQS28CX7pcXRaNWaPz2cPhCwb72cOo6AZyEub/UdHiWTVdVudTSweK30qxmaK4S4WZ4mkldTtIBUJufKZRjgk4oA7qPwnYCwa2aSeSVrsXhuyV87zBKJRhsYwCAMY6cU1vCNqyS232y7GmzTm4k0/KGF2Z97AkqX2liTtDAdRjBxWJLNfIY9akvbqK8i1a3sGtjMfIZDIkT/u+AchmlBxuHHOOKdqMniEXfi2yivhPcvpsDaesCCEQtI1wgA3PgvlVJYkZOBxQB193pltfuftMYljaCS3eJgCro+3cCPouPxNZDeBtFjubi6s7VLKeaKGMNaxRoIzHI0iuo24yWIJzkNsUEYFVfCk32XW9Q0i4F79thggmY3F810jI28BlLYKn5TuGB1HWuwoA5xvCamWO6XU9QF+kzyi73x7zuRUKlQnllcKvBXqM/e5qeLwxaw6dZ2SzXBS2uvtm8sC0ku8yMWOOdzMScY9sVuUUAc+nhaFNUa6F5emJpzcm3aQNGXPuRvwCN23dtzyBxw+68NR3mk32ny3l3tvZ2lllUpvALA7OVI27VCcg8D15rdooAztL0yTTVaNr+e5iwAiSpEojx1x5aL1989K0aKKACiiigAooooAKKKKACiiigAooooAKKKKACiiigAooooAKKKKACiiigAooooAKKKKACiiigCIPIbnZ5eIwud+ep9MVLRiigAooooAKKKKACiiigAooooAKKKKACiiigAooooAKKKKACiiigAooooAKKKKACiiigAooooAKKKKACiiigAooooAKKKKTAKKKKLgNoooqBi5paaOtOqkIQnigUYo6HFAC0UUVQBRRRQBx/w4t/I8J2+V2liSfzNdhWD4QQJ4ZswP7mf1reoe42FFFFAgooooAa+NhzjHvXN2um+Dv7VR7Oz0L+0Q29Wihh83cOcggZzXSscLmvGvC/hu/1yHTry3j0eOztdT+0NeIGN2+xuYycY29vvenFAHpVvonh6W7bULaw06W584yfaEiRmWTIyd3Y8DOPaoG8F+HHsYrJtLha2ikaWOIk4QscsF54U91HynoRjivOtEa8sbPw89rrd2seq6ldWctshUIiF3ztyMhwRu3ZznjpxTrLxR4kvvD+sXc9+1g+j2a2TztExRrkSkSSMAD8wRVJ4wm/Jxk4APTtQ0jRLuztbHUrOyktUkVbeCdFKbsEAKp4zgtgDtUSeH/Dtlp9xbppenW1nKv79FgREdVyfm45x19uteXWevXOoxaGk9zLMkfiSBPMnkjuVwYn4WYKA3IBxgFc4JORUia9Nd+H9RuZvFUk2otYXz32kvbCSOLaHCqTtHlFDgEtkP0A5oA9MvvC/h/Wpze3unWt480PlGRl3B0OCPYn0PUA4HBqW58OaNem6+0afbym7VFnLLzKEOVye+MCvItZ8Z32nW9mLPVZbd7KwsWWMyRxRSl1QkhNhMq4POSgX36Ha03V9VfVra+bWruSOXxVc6YbV2QwiECVgAMZz8qjk9BwAeaAPRptB0i5NyZbGB/tUSxTcffRein2FR2UOg2+r3DWb2a6g8SQzJHIC+xMhQVznjNZcVze3XhLWpdL1ZNYvh9pW0kWNYwkgBCRnoCVOASevesrRrnwdJbaNaW62txq0DxsY7bH2mCUf6ySXGGXktvLYzkg5JwQDpLn/hHdSuZ4pbu0knuoDZyKtyA7xsTlBg5HU9OapadonhPMltZSw3IeLa8RvnnG0EHO0ucYIHPUcYNcv4Q1TTtukW8mo+DjJ5ca+Sjj7YGxwpBb/WZxn3zxUmkabfQ6Z4VupdO0NbXfasZ4IitwmU+UgnuWKhsZ4ZvXgA6L+yPCM1lDpa3FsVSbKFb9vP8AMPB/eB95J6HnJHHSnSeCvCt88d2lu8e2NbdWs76aBNqscLiNwD8zH3ya47wPqenRwWFtLe+FUn+1yr5U0qfbdxmbHyk/ezjHfkVa0SV9G02wSQoNN1W8hMXBLLdi4GVzjADKuR/tK3cjIB2raJodtqCaxMsaywqFEss7bFIAUMQTtL4wu8jdjjOOKmuLDSLwXd7KtvPFd26Q3Du+5HhQuQOuMAu/Pv7DHCaVLo8Rjm1t7WO0Gq6sI2vWAh8/7SdoJbjcV34z23YrOt7/AEy8uQJ0sIdBXU1k1B7GYyWEmYGClvlChPMVN3VSwGe9AHpGg6Zoml2rS6SYzHKfnuDcGZnx0BkYkkDnAzx2rVur21sYvNu7mKCPON8rhRnGep+hrzTVrnw7dDVJfDclhKn2WNdQayIZCxmj8nJX5Sceb74PNbHxDmgt28Pm4m0uKMXzsX1UgW4/0eUfNk/7XHvigDsjf2YhWY3UIib7r7xtP0NCX1pLC80d1C8SffdXBVfqe3WvFZpbCO+0ieSfwwtt/a10xlVgunk/ZUGOeAck5wfv5PfFdTcX9pf+H4NL0210vVBfXR+0QaE0ZjaFNhkyWZVz80aHLA4kHtQB6HJd28TbZJ40bG7DMAcetH2y2xu8+PGM53DFefNDp+v+C7RtQ0yM31pd2un3AvIkeVWW4jRgW5GGBLcEgh++afqWixnxq9npuh6JOkWmRv5V3GERC0smSoVG67eenUe9AHoJljAyXUD1zxSJPFJ9yVG/3TmvMtGl060s9Hl1KRWsYdL1RbhJ13om25gDxqvOUUgqq8/KFFafgiHRJ9WutTs20q31CWHamnWUkLG2g3DlhGMlmYKWJyAQFHTJAO+opB0FLQAUUUUAFFFFABRRRQAUUUUAFFFFABRRRQAUUUUAFFFFABRRRQAUhz2paKAOBl1Hxz/wk8mkJd+HgfsxulZrOcgJv2gHEvX3xU2ofEWxjs9QNmkwmjguGsbm4gIt7uWFGZ1U5B+UqQc7c4OCa6A6QT4qGtef8v2L7IYdn+3u3bs/hjFccnwrjha9VL+1EU0U6Rt/ZkXngyqw+eY5Zgu44C7ewzjigDrND1+LUYNPgmbGoz2Ed5IiROECsB0Y5HU9NxNbtYelaVf6dcW8b6kJbGCxjtxb/Z1X94uB5m7OeQMbenvW5QAUUUUAFFFFABRRRQAUUUUAFFFFABRRRQAUUUUAFFFFABRRRQAUUUUAFFFFABRRRQgCiiikgCiiimAUUUUAFFFFABRRRSuAUmKWii1wEPSkp1NNSxoKKKKkApc0lFOIhRS0gpatAIeOaWkbgc0tCAKKKKYGL4VUJ4asQOnl5raFZHhldnhrTh/07qf0rXFD3YMKKKKACiiigAqjpuqWOq2YurKYSwliobaV5HHQgGrrfdNeRaL4Wvbi60uLVNIle0htLnesyZXzCcLkH2Jx+FAHrLhTyANw5HFczpMugeFrSbTYryeRkvFimaYPNK88oDLuYDLEgg5/M15ld6Br7WGnmfTr26u49PSPy5rVp0Zg5+UOrK8LD+9kcdx327vQr2PVNSFpos0Tvq1hMDFCdhiVE34bofn3E/XJzmgD0nTZtJuoXWwEBjtrh4Ssce0JKhIYAY6g55FNurvSLLUYrefyY7vUdyIvlZabYuSCQOcDPWvOY9Nu9KmWa30a622viGaZ1gt8uYDny2UDkrgED8veki0S8l1PwzfSaRdADUbtrgSQEvGjbjFuxnADsGHpjNAHpFlNpGtWEd/bpBPbzxbA7w4LJn7pDDOM9jVz7NaDH7mHiQyD5B9/u31689a8cg0TUINItV1fRtTu4zozRW0cCMTb3PmMckfwNyDvI6cc4q3f+G9SurS+lu9Onnv4NIslhkALEzj/AFmwj7zDHP196APW44YIVIijRASWIVcZPc1gy+JfDdjdXczTxoYpPJurtLdzFG4wNskwXYpGQCGbjvSaNHHFrWqyG11CO6MNsJp7gnyZSEODFyemSG4HPrWLaz3ml+HLvSD4dkn1ATzLFA0LfZ7oPIWEry4KAFTuYEhs54zgUAbktz4fsb+RRpj/AGmBhukt9Klk2sQG++kZGcMO/etWW4sbeW0spTGjyttt4tvUou7jjjAGa5SUSxa5qDtrGv2gadcW9npqywkCNATuNu/BKn+LgDtWj4i0251TVtES3nu7ZEllaS5tQu6MGMgcspAyeOlAEt3deF9Kd7i4isYZYblIMrbAyecwDKqgLuLEMCMZP5VNHr2iS2E8ivtitZUSSF7Z0kjkYqUHlMobcSy7eMkkYrmodJvNG1/7bMuoalaw3zF5pYxJLta2iUSBUUbsEMvyjIyetU9d0+fWPEf9sJpN42npHBb/AGhA8N1E6s7/AGhEKbnCbguCOdzcEdQDq5Nb8OvYSiQAxCdY5bZ7KTeJX+ZQYim7LZBHHOc0tvrXh2ZJrVNibXjtpbeW1aJlL/cVkZQQD2yMVyD6drV/eyJbteNCL2zaHVriwSK7O0PvDrsUMqZGCyD77DnrWtqXhu6tLm0vGu7zVLy51GyWaSSNB5UMTuwwEUAAF2JJyeaANiy1zw/LcNpNpbyrICpe3/s2aMJu+6WBQBQcHBOM4q3cXui3xv4bn7PcHTQHuEki3+UCu4HBHdfSsiwtri18d+KL+W1m+zPaWflOFJ80oJtwX1IyOPcVzKaT4isbd76eyikl1Oyu0uUgV2kWWRWljD+gU5jBA43gelAHocNlpF5p1u0dnaS2jKJIQYV2gNzkAjjOaqWWo+HIrO/vbM2kUGnSSxXUkcWwRMgBkB47YGceg9Ki8M36PpFhYGC9imgtUWQXFlNEMqoBG5lCk59D2NcpDpGoRahLa/YJJLTWb24S83L8kaR3cjgt7SxOy5/2VoA7iz1PStTlaK1kimkaGG8ZfLPKPny3OR32HHcbag0/X9C1S+jSzuoJrqWJ2TCkMyJIUbkjs4YY9ia5rQVudD1mO6vrC7W3udEs4EeK3eTZLEZN8bKgLKcOvUAHB78DJ0bwnqq28A8trbUILN7m1mdSVjla6lkEb/VX2so7Ej0NAHbjU/DbWbuptngIuCwWAtkI4WbgLk4fbn1NR6LqPhifUzBpMdvHe+SZCqWhiYx5XnJUZGSv5iuU8NJqWmW1tqF1ot/vjh1eV7VELSAyXcbxp6FmAJHOCBnpzXTeGoEBmuLzz5NWux5lzM1pLCqqPuxoXUYVQcAdScseSaAOpooooAKKKKACiiigAooooAKKKKACiiigAooooAKKKKACiiigAooooAKKKKAPM9O1/WLzxfqFncT689vFqbQR/YrS3NtHGGxiV2XePcqc454PR1p8UJrzUPsNvoqTXErXEcMcV3vO+FS5WQ7NgJUcbWc5K5C5rt9L0Kz0iW/ktfN3X1y11NvfPztjOPQcdK5sfCvw6uwRyakgjM3lqLx9say5Dqqn5VB3N0GTk5JoAs6J4sude0s6lY6Q5tWnjiiZpwCysQHkII4Vcn1zg4xXWr0rn7TwZpOnmVbL7RbQyXENx5EUu1FePGNo7A4G4d66EDAoAKKKKACiiigAooooAKKKKACiiigAooooAKKKKACiiigAooooAKKKKACiiigAooooAKKKKQBRRRTAKKKKACiiigAooopWAKKKKACk60vWgUmgG4pRig9KSp2AOM0vFJmjNO6sADrTs02ihMBTzS0UVSAKKKKYGV4a3HwzpRYgk2cRJXp9wVq1leGjnwvpJ7/Yoen+4K1aACiiigAooooAa+Qh29a4S1+I/mx213NoN7DplxcLbJemSNl3ltoyoO7rnt2713jfdPevLLP4YXVjDpN9b/ZU1q21FJrmX7VMySQAnKqCMK2Mc7R3GeaAO2j8Y+G5tRu9Oj1e2e8sld7iENlkCcP9cYOcdMGk0/xn4a1VbtrHWLWdbOLzrhlbiNMZ3E+g7+nevPbj4d6nptleST3CT2dlDdSxObqeWSTKNtAh4RG5+Yjfu9OSakg8F6x4l8L6YLhtPsIoNJWK18vezysxjkAmBHygeWAQC3LMfagDvrPxn4Zv9Omv7XWbR7WGRY5Zd+AjMQq7s9Mkjnp+VVtG8baRr2uXWmWLtIYIRMJsDZKvGdo6/LuXOQOoxmsOTwfrep6jLqOoJplu8stoj2lu7uhiimSRyWKDJIUgLtx0561t6dot5Y+NNU1MJbfYbyCJY9rkOjIAApXbjB55B7DigCrceO0tr2+i/se9ks7Cbyrq8j2lIjkc7c7j1zwP6VrDxXoA1K105tTgF5dAGGEk5fKhgB74IOPcetcvd+F/FRm12zs5NIjsdXuTM1zK0jyxKcDAjCgE4HQsPrVS68C65L4hsZIpIGsLG7tJIZDcuhMMQUFTGq7TIMN87EkhsfKOgB0Gm/Efw3eaO2qTXq2Vutw1vi4I3F+owBnORz6464roodW0y5nighvbZ5pYBcpGJBuaI9JAvXbk9eleZx+A/EVtBZmNLV5LC6umVFu2j8+OYg5DeW2wr0xg556cCut8LeH7vQBaW0lvpxgis2R7lSxnEhkLmMFh/qhu4569hQBPfeKksdWe1bTL17OKaKCe+TZ5UMkm3aCN24/fXJCkDP1wWPiuK61KO1k029tYLhnWzuZ1QJdFQWOwBi33VLAsBkAke9TUNI1fUPESzXVrBdadBcRy2kTXzRKhAGXZFiO9gckBmIGBjB5pthouqvfaPDe29tDa6IXaGaGYsbjMTRLlCo2/KxLc9cYyOQAXh4t0+XQ7nV7VLi7top1hQRKA07sVUBAxHVnA5xU39vSjQ5tRm0i+tpY2CJaTtF5kjEgLgq7L8zEAZb61X1nQptQsryM2drd776G6S3uJHVJAgj4JXocoeoYdMgg1QtPDF3NcWks1vBp9pHqB1E2dtJlQwiVEU4AHLbpDgYyB1PJALUfjW2CTzXFhfW1qsBuLaeRFIuowVG6MBieS6YDBT8w464lj8X2y6bqd1qVld6dJpsIubi2uNjOIirFXBRmBB2OBznKnjpnPg03xKEgMcOnw3Om2RtrdzOZEuWLRnJ+UFBtjI74LHrty1HTvC+q2883kWMFlYXt3by3FrLePcsojLM7bm4O8+Wm3OABnjOAAalj46sbqaAzWN9a2k7vDFeTqvlPMgYvFwxYFdsgyVCkocE8Z09H8QnVrlo/7K1C1hZPNguLiJRHOmQAVIYlTyDtYKcHOODjnn8P6vrNxINcskfa1yltcx3QWO1SQFQyxqAWbacEsSQScEVP4X8N3emarBOdNtNOhgsvss32ecym8kypWQkgdArct8x8w54HIB2+0Y6Um0elOooAbtHpRtB7U6igBNo9KMDOaWigAooooAKKKKACiiigAooooAKKKKACiiigAooooAKKKKACiiigAooooAKKKKACiiigAooooAKKKKACiiigAooooAKKKKACiiigAooooAKKKKACiiigAooooAKKKKACiiigAooooAKKKKVwCiiimAUUUUAFFFFABRRRQAUUUUAFFFFK4De9FLijFIBMUEHNL70DmhIBo6YpcYpaMUrAB+7Sik9qWqQBRRRTAyvDbI/hrSmiO6M2cO0+o2CtWsfwrn/hEtG3dfsMGf++BWxQAUUUUAFFFFACbh0oyP8iucuPAPhS5ne4m0KzeV2LOxTliepP51yU0PwkW/NpKukR3CSGJkZmQBgSCDyB1BoA9Q4x7UcVyY+HHg1l3DQ7fBHZnx/OmH4Y+DchhoqqV6FZ5B/JqAOvyp7ijco7iuGtvAPgO7ubmCCxWSa1cRzKt3PmNiAwB+f0INLd/D3wLZrH9psxAJXEUfmahMm9yeFGZOSewoA7jj0o4HpXGf8Ks8Gnn+zbjPtqFyP8A2pSH4VeDT1066/8ABndf/HKAO04/yKOPT9K4v/hVPg3/AKB13/4M7r/45S/8Kp8HH/mH3f8A4M7r/wCOUAdnxRxXGf8ACqfBw5/s+7/8Gd1/8co/4VX4PXkafd/+DO6/+OUAdnx6fpRx6Vxn/Cq/B4GTYXf/AIM7r/45Sf8ACqvBwH/IPu+f+ondf/HKAO04o4rim+FHg/A/0C7/APBnc/8Axyqv/CtPAv202Igl+1+WJTD/AGrceZsJxu2+ZnGRjNAHf5GaOPSuFl+FfgqGJpZbS5SMdWbU7gAfiZKF+E3g6RQVs7wg8gjUrj/4ugDutwPGaNwrg7j4WeDLO2luJ47uGGNS8kkmpzKqKOSSS/AAqH/hXXgaOwF+XmWzZQ4uG1SXyyp6HcXxg+tAHoRYDqaNw59q81s/Bnw7v5xBZagtzNjcI4dXZ2x9A5qGPw38NJH2JrUDOxAwNaySeg43/wCc0AeobhjOeKNy+orzzUPA/gjR4Uk1K+exjfIRrnVHjVvplgDUp8EeDIdRi0172VL6VN8dqdScSOvJyF3ZI+Vuf9k0Ad9ketGR6iuOPwy8O4zi/wCP+n2T/GmxfDnwzcIHia9dD/Et9IR+YNAHZ7h60bh61xUnw68Nxuis14CxwoN7ICT+fNNtfAHhW/iZ7aa6mRXKM0WoOwDA4IyG6j0oA7fNLmuM/wCFX+HMk/8AEx54/wCP+X/Gl/4Vh4c/6iP/AIHy/wDxVAHY5HrRuB6HNcafhh4dx11L/wAGE3/xVQz/AA48M2yp5tzqMQdtiltTlXJPQD5utAHcbhRkVw8nw58OQYMt7qkYJ4LarMuT/wB9U1Pht4enX91f6y6dDs1eYj/0L6fnQB3WRRkVwp+H2gebGn9sa0Hlz5a/2xMC2OuBu5x7UL8PdBknkhXV9cMsQG9F1iYsgPIyN3GRzQB3W4ZxmjcPWuIl+H2j26h5Na16HJChm1mYc9hndUp+Hmn9TrXiT/wcz/8AxVAHZ5oyK43/AIQKyC5/4SDxMAehGtT4x/31Sf8ACB2WAf8AhIPFGD3/ALbn/wDiqAOzzRXFnwPYKyK3iTxMDJwgOtzjd9Pm5qUeAbQD/kP+J/8AwdT/APxVAHX0m4eorin8GaYkPmv4m8RLF3c67OB+e6pP+EBtCePEPigZ7f23P/8AFUAdjketGR61xjfD+2PTxH4qHuNan/xpv/CvYM4/4SnxXjH/AEF5OPegDtcijcBXFf8ACv49u1fFPisAjGf7Wf8AqKkh8B7Nxj8WeKfmG07tR34x6blODQB2OQaNw4561ycfhG5iOU8XeIwSe80L8Dj+KI1L/wAIreMGJ8YeIAG64a27/wDbGgDp8ilyK5xfDl/ECf8AhMNc9SWS0P8AOCnDQdSx/wAjhrX/AH5sv/kegDoMj1pa57+w9SyR/wAJhrOev+qs/wD5Hpv9iakVBHjDWsZxkQ2Z/wDbegDo80ZrA/4R/UyP+Rw1v/v1Zf8AyPTToGq9vGOsj/thZ/8AxigDoc0Vzf8Awj2t7uPGeq7fQ2tpn8/JqL/hHvEPbxpqP42Vr/8AG6AOpzRmuUbw74lJynja8A97C2P/ALJUbeHfFmRt8dTj13aZbnj8higDr80ZrkP+Ee8XbePHMmcdTpcHX8ulRv4e8bZ/d+O0A/29GiJ/RhQB2WR60ZFcWfD3js9PHluProkf/wAcpP8AhH/Hn/Q92v8A4I0/+OUrgdtRXFf8I/48z/yPdp/4Ik/+OUf8I/48/wCh7tf/AARJ/wDHaYHaZHrRketcV/wj3jw/8z5aj/uBp/8AHKD4e8en/me7X/wSJ/8AHKAO2zRmuG/4R/x8P+Z7s/8AwSp/8XR/YHxA4/4rizP00Vf/AIugDuaTIHeuG/sH4hZ48b2R/wC4Mv8A8XS/2D8QRjPjSxOP+oQo/wDZqkDuM80ua4c6J4+OMeL9P47DTBz+tSLo/j3HzeKrEn/sHAf1oA7TNFcYNJ8dd/FFj/4Lx/jQdJ8c9vE9h+Ngv+NFwOzorjBpPjvPPiiwx7acP8aP7J8dn/mZ7D/wXj/Gi4HZ0Vx39k+Of+hnsf8AwAX/ABo/snx3jjxPYD/uHg/1qgOxorjRpHjzv4p0/H/YOH+NB0rx5njxNpw/7h3/ANlQB2WaK4z+yvH46eJtKPs2mnH6PSf2X8QRnHiTRz/vaa39JBQB2maQEHpXHDTfiAOf+Eh0Q89P7Of/AOOUg034ggY/4SHRD2505/8A45SA7LcPWlzXFjTviGrEjXdBPpu0+Tj8pK6HRItYhsWXW7q0ubrzCVe1haJAmBgYJJznPekBpd80uaSjFACDrS96QdaXHOaFsAY5oI5ozSdTQAuKWg9KKaAKKKKYGV4bVk8MaSrY3CzhBx0+4K1ayvDSlfDOkg44s4c4/wBwVq0AFFFFABRRRQAhwBk9K8KVdUPhDxVcxXFi+krqlz9ojdf3rZkXO1iCFwCMHBwRXuxGRimeVHtK7V2nqMdaAPD9a1W5i1VrWPXW0iystPtZdPEt5MpaFowN+yMEStuyvPXGBnqLfifWbu18SXLz+ILr/RYLbNja3clrMHcJ8yI0ZjlyS3yt34OOh9iNrAxQmJCU+6SoOPpStbQu6u0asy9CVBIoA8t8QanqLadr0lprUmmB9ZhtjLcCVlhU20R2kpzCC7D5hjnIyN1c1f6kbzS9Nt7m+1YRWfiCCGa8OomeAK6szGOXarEqFDDcCU3jB7V7wbeIhgUUh+WBGQ31pv2S38vy/Jj8v+5tGPyoA8W8W+Jp7XXbibT9ZvYbi1vordbWfUGAfAG7ECoAVOQdzMSecDpTtTvtVXwt4s8Rxa/qkN5pWtzwWsQuSYUUSoo3J3GG6HIGBgdc+ztaW7li0MbFhg5UHI9/yFBtYCjIYkKOcsu0YY+pHegDyuPVxd+KL5r/AMTahY6rDra2dpp0TkxPCGXaGiGA29Wcl85HB52jNHRdd1bUvFEMn/CRRx3q6q8EtlJeSfNErENGLdYyoIA4ct259vYvssBnE5iQyjgPtG786PssHnecYkMvTftG786AOH+IOrxWEmlafPqN1YJemZjNDeC0jARQfnm2sy9cAKOSecAVw7eKNVvvCWnGXxA6/vbk7Vu2tZbpEI2BbnYV3AkcNjIIz1r3CW1hnULLGjgHIDKDj86ZJYWksXlSW0Lx5zsaMEZ+mKAPGtS8V3F94c0i5/t26igMNw7JLdCymuNsuwbZ1XynZeBtJUnOTyatQ+I11i60+LV/E+paXYGyW4t5hKLd7l9xXJKjDdxt6NwcZIr1ySxtZkRJbeKRUOVDoCB9KJbG0uFRZreKURnKB0DbfpnpQB49D4g1XUorEeK9cvPD9t/ZrTQXEWYDdTeaQrEjhjsCExdSX6cgVevtavbO6urn+1p5mXwzFJ9sjtPLd3aYgSCNvukg9D0644r1OWytp9vnQRy7Tld6htp9s9Kc1rAzMxiQsy7CSoyR6H2oA8Nm1i51Hw14rtF1iW/s47OGVM3gucOWUkbwo9wVHHp61Z1DxBeJcfY7fxTDaWtnYwPZXU+pCFZyyNmTiN/PAZSu3j7nfkj2VNOskQolpAqFdhURjBX0x6UjaXYOsSvZwMsQxGDGp2fTjigDyLxPr11dW+tWGq6+lrJDokLWsEboseoSyRt5gCsAzKSAoHGA2eOa6jUCV+CcIJ5/sm3GRx/AldxNYWlywae2hlYAqGeMMQD1HI6U42sDQeQYkMOMeWVG3HpigDyDStN1Cx8U+DP7RttGijnWRoJNLszHMdsOf3rM3OcjkDk54543dJ0PR5PijrVv/ZdiYLe1t3iiNuhWNjg7lGMA8dRXoTWluzRM0MZaLmMlR8nbj0pVtYFnadYkWVwAzhQGbHTJ70AecfF+yl1PTtLsLeMPPcTSJGvYsUwB+eK5a3vJdS8Y6X4ogMwa5E8ECsMHdFYMWOPeR2H/AAHPevb5LWCZ43kiR2jO5CyglT6imR6fZwmMxW0KGMkptQDYT1x6ZoA8p03xdcasPBukQ+IHe7vftMeo+Q6mVR5blS3BKsMZHTpWPomuvp3grQooNZmtYrm/uhdCOSKNY1VwAGlf/UjlXPBLF+OoFe2R6XYQuskVnbxurFlZYlBBIxnOPSmHRtNMYT7DbbA28DyVwG9enXgUAeQW2pXmtReBtR1K/aRm1eaESlkUMFJ2knAGWwF6DII4ya0I9entLXS7L7emm2mpatdxT3cKxRFQp3AA7doLH5c43EkHPBr1L+y7DZGn2K32xv5iDylwrZzuHHBzzmlbTbJ7c272sLQk5MbRgqT64xjNAHl9p4n1q90+0t4NYkZH8Sf2fBqESRlri12MQ3KlGPQ7guDx71VPijXo9Bu7d9bBe31+508PLLFDcXEMZACxuy+WH7ktj2IOK9bXT7NUjRbWFUiO6NRGAEPqPSmS6Vp80DwSWVu8MjmR4zEpV2P8RGOT70Aee+HPEV7rfh20nbxUbVl1sWyyz20TPcpjItsg7GY5x5igZK9OtXPilcQ29t4WluZY44o/ENq8jyMFVFCyElieAAB+lduul2CQRwLZwLFE2+NFjACN/eAxwffrT7mxtb2NY7q2hnRW3BZYwwB5GeR15P50Acd4q1rwdqvhe/1CWTR9cj0xPNEYkSdUdvlTcATjcePzrCn0jUPC/gOy0uz0+6kfVJy+qnT7bLRIwHmCNVwFOAqD0GTXo6aJpaQSQLp1oIZceZGIF2vg5GRjBwau7BnPegDxHSkMPwz0bXbaCQSaJqhlK4wZYWlw6qfTDAE/7JHPftfBtzZQWNzruoTW9vNr+pObdpmCNIuSkMYzjJ2rwB1zXYrptlHZNZJaQJaMpVoFiUIQeoK4xg5OfrVe80S0u4bKExokVnMk0KLEmFKfdAyDt444wccZwTQBzPxOuIYNC0wzuiIdVtss5wAA24kk9AACfwq3rGq6Nr2gX7WHiZEjso2nnm028Usi7W++V3EDAJ9fl46V0d5ptlqVv9nvrSG6h3bvLnjDrn1wfrUFv4f0eziuIrXSrGCO5QRzrFboolUZ4YAfMOTwfU0AebXUMUng74faZcjy7C+a3E8KEosrGMMsbYPOSScdyoNYtlFbXuuWfh5vn8KnXbxShkxGSkamOMc8pvJOMEEnqTzXs82j6bcaeunTWFtLYqoRbZ4laMKOg2kYwOKil8PaNNpq6dJpVk1ihytsbdPLX6LjAoA8o8PEG/8ADkK5a3ttYvorYE7tiLswFPp147dK9etL+y1G0FzZXUFzbsSBLDIHQ44PI49qiXRNLiFt5enWq/ZMm2xCv7nPXZx8v4YqPRNDttD0wWNvkx+Y8pyAPmdixwAAAATgADAAAoA8U8Clbq70K31yB5tElluJNM+RfINz5r7jIDySCCq54+7gcmvStRtWh+JOgztczyLPFdbYXI2QhUQfKAO+ec5NdC3hzRGsI7BtJsTZRPvjt/s6eWjZJyFxgHJJz71caxtZLiK4eCNpoVZYpCg3IGxkKcZGcDOPQUAePbI5tWt9bd5Tq8ni77EJVdsmBWIMeOmwKO3oMk1cjtrDTvGmg3+lyzz21/dTxy3/ANraWW5bbgxyIwACq2MdcY6DrXof/CJ6H/wkDa6dNgOpMoUzkc8dGA6Bu27GccZ4ptr4Q0Gx1ubWLXTIYr+b70qjp6lR0UnuQAT3oA8UhuptD8M6o0il9N1uSaBV2giO5jbeCe+HTI6E5XnjmvcfD91bPpFnbRTxtNDaw+ZGrAsuUGMjtkc1C/hPQ30aXSX0+FtPlkMjwHJBYtknrkHPpRpHhm00nWtR1SEkS3qQxbAMKiRLtUepPJ59MccZIB5Xrutf8Ix8Ttf19I1YwvHbsnTeXtCyA4HA3wrz+OKf4X+0/wDCqPFV3bX9zZz2VzdyO0AQGZo4FyGJUkAlckrtPPUc16Zf+CPD+qSXz3tgJmvpIpbjMrje0Ywh4PGASMDg55zU8fhbSItP1SwS0ItdVllmvI/Nc+a8gw5znK5HYYoA8+1z7Tc6V4C0dd9413BumtXuGgjuFjhQku4ywxnd0OeeMiubl8Yvb+Bf7Am1KS1v3+0u0dw7M6xpkRW8UmW3MzbQDnhQ3AyufYtQ8IaJquk2umXlkZLW1CiBRK6tGFGBh1IYccdasJ4d0uPQX0OO0RNNeFoGgQlQUYYIyOeQTk5z70Aeb/brS10zwL4shuFkjgSPTL+YZxtZNrFz1wjhvxNWNJ8Ja5q/gqK5tdQ/sy61C9k1WRWXeWLfNECc8HcEYkcjkV31z4a0q78OjQJ7UvpgjSIQ+a4IVMbfmB3cbRznPFaNrbRWdtHbwrtijUIi56ADAH5CgB0KNHEiMxYqoBY9T71JRRQAUUUUAFFFFABRRRQAUlLR3pMAooopgFFFFABRRRSYCY5opaKSQDaWlxRilYBtGKWihIBaKKKpAFFFFMAooopAFFFFMAooopMBuKXFA60tKyAbilBpT0ptJ6bAFHekGelLTQBSikI4pwoQCGlooprcAooopgZfhw58NaXxj/RIv/QBWpWV4cbf4b01sY/0aMY+iitWh7gFFFFABRRRQAE4GabvB6HI9aVuVOOteA+de6No+tscyaVrct1bFQMiG5UsyE+zrxwOo5IGKAPfgwIyDxRuHrXmVn4j1KC08Q28d0ipp2k2L2g2DKO8bFj05/g/yabdeIPEl9qmopZa5p2mW+mWVtMxvLcFZmkXJ3Nn5QDjOB3HrwAenbxz14pQQa8S1HxPfaP408WvpqbrzUJdKt4ZIwHEZaCRiyqxUMcLgAkZJBPpWja+N/FCKuh3kZh1K6vYreDUbmGKPyQ4Y4eFXcbsIQozyDnPynIB65uH+RSbxnFeR33jLxRYDUNEjurW71K1voYBfxRRgvHJGXwkLuodwVwRu7+26pLfV7vVL3ww2oXP2q7h1SRJd9s9tJERGh2umcbhuP8AeX0J60AeriRSM54p24V48+ra/qs3hjVrzUbZ7C81pFhs4I9rRbWdeXz8wwGBBHB24Pan+FvHHinV9es55oX/ALKvbh4fLa0REjTLAbZBIWLjA3ArjhuvBAB69kZxnmjcD05rh/Gms6va3ltZaNqEUFyYnmeBLQ3E8iggDCnCKo+bJZhnt6Vz2j+K/Fniy/sLLT7yy08zaMl5NJLbmQlxPJGxUZGN2wHByACepwaAPWdw9aQOpGQePavKtH8a+IPFqaVZ6bcWen3zWM19czSxb4nCztCqqM5GShY+mRzWx8Pbl5/hJbXNxOQxiumeVmJIHmSck+w/lQB3nmL17etO3DGc14RYahq9jp/hTTbyWZ4LvUrG+tbgZG+N/wDWRMc4bazr7nOSOldR/wAJnqy7AZotzeLzpAxGObfnj68fe6/nQB6eSKRWDdDXn9rruv6hf/2jFqWlWmkLqZsjaXTYMig7flkx/rCeQuO+M8ZPN6d4m1eysLXTtNaU3d7qN4xk8kzsEj2/KqkgEncD14A6c5pgey7gTjNG4A4zXmFj4s8T63eafocK2+n6jtmlurqaLKyRxkKBGuThyWBZT0A98VTtNe1nXfFXg6RrryN0t1BLGgJjkeIfvHxnDBlICj+E5IzSA9bDAjI6UAg9K8h0jXtWji07RdLuIYbrVdWvVFzMjTCNIk38BmJJOQPTjgDtW0LxNqtrp1ppVvclL26vrqWa5+zSXG1VPISMbiRuJ55AC++QAezkgDNN8xQM5GPWud0LWb7U/DEtxqFq1pdRB42yCN5XjeAQCAeuD05HOK8g0Brx7Xw7MkepWV1c38cY1Wa7cwTZZsRiMZ5IAHIAOOSBmgD6D3D1pC4HU9Oa8qPhPTpvitPojS332FtGW/2C8kBExnZSQc5xjt0rb+ITyWcXhOOCR0DeILSJsMRvXD/K3qOOhoA7vcKTeuQM8npXlP8AwmviRb25vDJYNplr4hbSmhEbCR0LhRzkjKgjnjJJyPlwc+08R6/oOneKtdikgn0zTvEF59ohmZjLMpdUCoeiBcgjr1PHHIB7PuUdT7Ubh/kV49NqOpyC6+wyRxXS+MjbRb2cxn5TjeNxJGcEhcDjjFJqXirV11XT9A1hbabULHxFYRSXNsZI45I5kkZSFDg7gF5DZXnoaAPYtw9falzXkOkeKNd0zT9ellniv7iXX5NNsllMhVLgnHUsdsA4wg9+eRWjqHjrXPDen61b6pBZXWpaZHBcrLbqyxzxPIildhbKuATznHQ9iCAemZGaXrXluseLfGGjzCG8TS7cwQmeWcWk8sEpJJWMMp/d/KMbm6nnGK9F0i9OpaRZ3zRrGbiFJdiyBwNyg8MOGHPUdaALtFFFABRRRQAUUUUAFFFIelABuHrRkGvn6fV5bHSbzUxc+Kn1KK9PkzpcyiyQBwcOzny+mQQcjJGRiuz1H4oz2GqXUFrYw3lrp8gguNjP508gwJBEAm0bGznceex9QD0/NICDXndx8Rrm38Wx6U1jbLBLdLarHLK0VwQWx54DLtaPsADuPaq0PjeTS/D8l3a2ksqyapdQPPfXsssUOxjyzhGZVOMBQMD6c0Aem5FLXmcXjfVNXk8NXNrHbW8F7evBMsd2sok29cEIeMZI5U54IHJq5ZfEZrnxBHph0+BUluntlZb3zJFweGZVTaAc9N+cdeeoB6BRXn2k/ES+1G20e+m0JINP1S5+zRSC93urZPJTyx8vB5z26cjNnSvHN5qcMWpLo6LoUkkyfbhd5KLESGdk2jCna3Qk/KfbIB3FISB1Nee+HvifHresWVi+nxwre7vKaO5MjRkAlRIuwAbgMjBb3xzTdb1650f4i6tctJPNZ2Hhdr4WYnKxs6yuc46biFA3YJoA9EyB3pcg152vj7Vri3WNtCSylvNNkvbKQ3gkGFBOWATjjDDr1AOCSBn3nxVk0LStHiu7S2udSurJbqTdeiFPLK/KxbZje7BhsAIGDk45IB6pRXn9l8R5dYXSf7E0Ka+kv4nldPtCJ5ISQI+SeCAT1B54wOeFtfiJdTSW00mhmPTLjUBp4uxdbsSEgAldnTnr6j6EgHf0ZArzpPiZONJ1HVpvD0sWnWYKi4a7TbLL5ioEAPI4O7djAANYOo/F27vvDepzaZZxW13ZtCXmju0njVHbGRx8xzhSMcbwexoA9i5znIxRuHrXnHiT4oyeGb82l3oil0gjlkX+0IlkywzhEPzOBggsBjI7Dmqtz431mKTxhLcWlxBZ6bEssMkM0O+LhdoGVYEupL8qdvQ89AD1KivPrv4iz2ttdT2OhXWp2OnRj7fexzxqInChmXBxuIBGccDvinX/AMRp4L7UYbDw/PfwafFHPcTpcogSNow+4hvbsMk4PpQB39FVrC8S/wBPtrtAQlxEsqhhggMMjP51ZoAKKKKACiiigAooopMBM460oIPSmMu9Spzg+hxTlGBiktgFooNFADe9OpO9LQAUdqKKYBRRRTAKKKKACiiigAooopMAoopCaQCnpSYNLSE0ANA5zSAFW68elOHWgjnNC1AdSHtSZ5p1CAaCcYp1IRS01uAUUUUwMnw0pTw3p6nqIF/kK1hWP4Y/5FvTxnP7lefwrYFN7g9wooopAFFFFACHJBx1rIbw1pDaXLpp063+xSv5kkBQFWbIOSPXIBrYooA5698FeHdSuYp73RrO4kijEaNImcKBgD8B09KxfHWnaHpmn2+sXPhqy1K5t5IoIhKRGSCdoBbacgcYByK7uuM+Jbf8U/Zpx+81G3T/AMfz/SgDJuodau5NRe4+GdpOdQ2C6LatEfO2DCZyvYE46YzUENpq8OiyaMnwtsxp0r73g/taIqWz94/LnPTnrxXp/aqGsXzabpVzeJEJTDGXCFwuce54obtqNK7sjzh9N1IaMNJ/4VNZNZbvMMS6rCPnxjduxndjjOc44zinWcOuabFaQ2fwmhiS0laaHZrUI2yEYLdMkkADn2rU1DxNNqWhahFG4RlSNlubORxwZFGAcA557cHn3rWm8RXllFei4sUaW2hWZI4p/vgnGMkAZH61HPE3+rVLfp93+Zx0Wn6vDqjanH8ILdLzzRMJV1qAEOOcjjA/DHSnW1rrlnrB1e3+EMCXzMW80a1ASpPBKgjCkg9QK6i18ZSXMMoitYZZRLFFE6ykROXzySVyANp7Gpb7xLqWm25a90yKIicRecblfKKkEhh/ETkY27f5U+dCeHmnZnM6sniHX5reXV/hSl01vnYW1uE8HqCONw9jxT9O/wCEh0h0msPheIJ0iNup/tuEkRb2faD/ALzE+1dJZeKpLmK1le2jWKW7a0eRZCQGxlSOOh98YqNNXm1HU9EleGeBLhrgoqzkK6BflZlxznqPTg+1HOtweHqJ6r+v6RycumatcafZ2dx8J0e2si7QRLrkR2liSwPTcDk5ByDnpWlZXviix0b+yoPhkY7Pa6+SutQFTvJLdeeSx/Out0HVrvVrQ3U1pHBbsP3ZEpZmwSDkYGBx+NUYdYmTwne6z5v7yYySQB+VT+FB244B/E0OVifYz5uXre3zOeuDrksGm23/AArEvDprRtaBtYgUxFMYwQc8Y79cDNVjo902ry6ofhjKL15luBKNZix5obIfaHwDnk4HNbNhqc//AAjmtWj3rXFzaws63CPkkMmRgg9QciqWk3t7DqGmMZtWjS4AEpv3DRS/LwI8ZIPPHT3PGKn2qvY2+qS112/HS5Tj026h8Qf22vwwdNRMhl8xdVhxvJPzbN23ccn5sZzSy6TdXVilhL8M5TbJM06sNYiDo7csVYOGGeOhxW3ptlf65Zrrceq3UN28hMcPmEQKqtgKUHXIHP1+la9lLNb+J7yxd5WingW6QO5bafuEDPQcA49TVKV7GUqVm1fVbnH3Ghy3OmWmnyfDKRLazLNbrBqsUTITwTvVwxJGM5PJHerJtLtV0tV+G1yg0ty9n5eqQr5RJBPR+ckc5zn869IApaoxPLpdIluNPW0f4cXnkJO9wo/tZA4kb7xDCQMM+mce1RvoRfS4tPb4a3n2aGVpYgurJvjZsbiriTcAcDgHHTivVcUmKAPP7S71Ww0U6TafDq6hsfLaPyo76EZUjB53ZJI75zVAxXQ0mw0wfDbUfsenzLcWka6lHmOQEkHO/JPzN1OOa9PxRtFAHnf9raqNfGt/8K91L+0Ps/2QzC+j5iDbtu3dj7xJzjPv2pNW1XU9ZazN98PNUmNldJd25F7GuyVM7WOGGep4ORzXopGaAAKAPK2MrW80L/DbV/LmvzqUirfpk3OQd+RIPQcDjjpSTEy6TqWlv8N9aaz1O5a7u4xeKPMlZlYtuEmVyVHAIHHSvVcUYFAHkt20N7a3FvP8NteZJ71r+QLdY/0ggqXBWQEcdgQPbvTbSK0sra3hT4beISIL4aijGUM5uBnDs3mZb7x4PHPTmvXMUYoA8icW0seqQS/D3xI8GpzfaLiJpAU83JJdR5mUYk8lSM8DsKWOKyTS7vTz8PPErx3bo9xLJKGlmKHK7pPM3EAjOM456cmvXMCjb9fzoA8o1byNb1Br268D+Ko7h4xDK9vL5Pnx/wB2QJINw5+vAGa6Cz8WXFjZQWtv4I8QxwwosccYgjAVQMAD5+3Su32/WjAoA5IeNbojnwd4kH/bvH/8XSjxrcc58H+Jf/AaPn/x+uswPSlwKAORPjW6x/yJ/iXtj/R4+f8AyJS/8JtMvB8IeJv/AAFj/wDjldbiigDkT45kHXwh4n/8A0/+OUf8J1Jt3f8ACIeKD7CzT/45XXYpNoznmgDkD4+devg7xVn0+wp/8cpv/CfSH/mTfFf/AIAp/wDF12OKMCgDymSfTpfDV74ek8G+MWsb2QySj7Mm/JbccHfwMgDFMuxp2oak9+/hjxxD5zIbm2hi8uK4K4CmRQ/JAUd/wya9Z2ijaKAPJJdP0q41WS7fQPGot7i4+1S6eI/9FebO4uyZyST15x+QqeTS9MawitodJ8Y2kkNzLdRXVvDsljaQ5cAjsenSvVMD3/OlxQB5bBpulWq6cIdI8WJLZ3pvTcG3zJPIcbjKxBzuAAOMH6VHa6XptrqVveR2HjFvs1w1xBbPADFGW5KhcdCe556c16Dr15LY6LdXMB2yRrlTjPOa5nStd1GXULVP7UttRjk3NOsVoYvIUAnklj0JAz3weOeJc0tGawoTnHmW3+RmWlhpllo2jaZHpPinyNIuvtcDG0G5myxw3HI+c9AOlQ2el6RZXyXX9leLJoYJZJrezmtd8ELPncVUAH+Ink+tdVaeMYZ508y1kitpciKYurbyO20HI4zS23ik38MjxWc0aFHaKYfvFJXscdD3wcelHPHuP6vV7HL6NFp2hXkFyln42uUt1YW1rcQO0MAbP3UAHQEgZzx+FSasdK1fVb++n0bxasl9pZ0qVYtPIURMSdwypIb5j3xz0roV8UyW1pp8bW0l5ez2qzuI1CZBHJAzyTyQB6Uv/CR3TeI47T7I4tHs1nKlcSrknJIBzx0xjOaOeIewqdjmmbSTLp7NpHi//QdPbT41/s1sGNl2Fj8v3sdxge1Zy2WnwrZPBH47hvLWPyFvI9PZZTB1ETYj2lR2+XI5rvIPFayTSxT6dc2zCAzxCUAF1HXI7H2NFv4rgmuY0mtZ7eGWEzRySdGAAJ6dBjufQ+2TnQvYVOxzOn6hpunatbagNP8AGU0sFk1mPtOnXEoYM4dnJKFixIHfAGAAK5rQLKFFt5NZtfFo+zag17FZR6XK0G8fcc4iLZxngN+XNelW3i21kKtPbzWsUkTTwySLxIigE4x35qxpniMahem0ksbm0kMYliaYDbIhOMjBzkcZBx1HvRzITozSbtscajaCnhm50NbDxcLeeYz+aNJnEsblgwKMIsAggEcfnVe6tdO1LQNR0zUbnxtePqBjLz3GlXBEewgqFQRBFGRzgZOeT0x6sKdiqMzyDUtG0rVbvUZ7i88YKupRQrexxaJMonaJQoJJgJHTOBgZPpxVy703Sb062r3fidLbWIEjuIBoNxlWUKA6t5ORwuMHI5PtXqeKMUAeV6hpei3Mt0Le98TWNlfbft9pDotz5c5UAbhmA7GIUbivXirDf8I5C+vyebrsS6zax2zqNHuv3SpEYwVzFzwe/cV6XtFGKAOLsfHXhfStNtbI3d/ttYkhDPpdyCdoCjP7v2p8nxU8HQuEk1KdGIzhtPuAf/RddjtGaNopAcUfi34JXrrEg+tjcf8AxFQ/8Ln8AA4/4SBc/wDXrP8A/EV3e0UbRTA4T/hc/wAP/wDoYU/8BZv/AIinj4xeAW6eIY+mebeUf+yV3G0UYFAHD/8AC4fAW0t/wkMWBz/qJc/ltpw+L3gMoW/4SKAAdQY5AfyK5rtcc0u2lcDjR8WPArLkeI7QcZwQwP5YzTh8VPA+0n/hJLLH1P8AhXYbRSEDNIDkv+Fn+CP+hlsOf9v/AOtTh8T/AARj/kZtP/7+V1W0E8gflTtox0H5UAcl/wALP8Ef9DLp/wD38o/4Wf4J/wChlsP+/ldR5MWT+7Tn/ZFIbaAnJhjJ6fdFJNAcv/wtDwPn/kZbD/v5Sn4n+CcZHiWwI9n/APrV0ws7bP8Ax7xf98Cg2Vrn/j2h/wC/YpgcyPij4IPTxLYf990f8LQ8E5/5GWw/7+V0v2Cz/wCfSD/v2P8ACkbTLBvvWVufrEv+FNgc6vxL8GMOPEVkfox/wp4+JHg84x4gs+f9o/4VuHR9Mbrp1ofrCp/pTToeknrplkf+3dP8KAMf/hYnhHH/ACH7M/Rj/hW5p2p2eq2ourGdZ4SSA69MjrUH9haR0/sqx/8AAdP8K5/4ZoI/Ce0DA+1TYA7fOaAOyozR2pp60gFozRRikAHpSUHgUA0XATnPQYpwpKXNNAIRS4ozQDQAlOoopoAooopgY/hgbfDliPSIVsCsfwv/AMi3Y85/dCtgU3uD3CiiikAUUUUAFFFFABXGfErP9h2HTnU7cD67jXZ1xvxIydH0wDqdVth/49QB2I6VU1Gxh1Kwls7gMYpBg7TgjnIwatjpVHV786dpc90E3mNeFzjJ6Dn60na2o4puSUdzHPhGwkSdJZ7uQzoqyM02WIVgw57dAPpTj4Ws2t7mOSa5l+0KiF5ZclFU5UA49cVkXF7qaz6h/aDosyaYZMW0rqn3zg9cgjBGc9uopb7Wb+TSLmGzVRDa2SG4maRvM3Og+4fUZyc9faobjbY7vZ19LS3t+n/ANdPClkq3H766aScxsZXl3MrJnawOODzTX8JWbom6e7M6y+b9o8396Tt24Jx0x29azLvxfNprLB5ERS3gjkcySEvNlQTtC524z1bH5c1av/E9/A17Lb2cDW9l5bSmSQhnDqDgYHB578f0LxRHs8TpruX18LWa6Tcad5k7RTy+czM4Zw+QchiM9R71YOiwG506YGRTYqyRqCMEFdpz+FZt34ivUe8ntbOOSyscCcs5DscAkLxjgEdetVb7xq1pqAiWCIIApEUsnlyyhl3ZTPyfmw6HpReBPJXf9f15HRaZpkWlabFYQF2ij3YLnJ+Zsn+ZrLtvDEb2Mdhdl2trW7M0KKww6nkKwx0BJGPaqkutPYaneGG3klea+itgst2SoJj3fKMEL06Dr1p03i2aytWa7toFnW8NqdspEYwobcWxnuBjBNNyj1BU6/2d3r/X3l+bwvZNcXEsQe3Fxam2kSEKqlSc7sY+971Ha+FbW3uLeV7u8uRbAeTHNLlEIGAcADpUmi+IotY064ucIvkMyuUYspwM5BIBxg+lZ9nq95Bp1g4j+03+qytIqSSFUjGM9cEhQoHGO9K0VZgniNYt/wBW/wAixJ4Qs3mc/absWsknmPZCX9yzZB6Yz1GcZ9at2mnz/wDCQXepTptUotvAqkH5ByWP1P8AKsHStZu7dJ4/Ka5vbrU5kSOW5JSPGMjcQSFHoB+FRQXl3NdDz5J4mOtpE0YuGIA2crnuvfGMe1HMlYt0q+vM+h34I6UtYPhyaYrfW00pkNtdvGrMcnYcMuT34b9K3qtO6uck48srBRRRTJCiiigAooooAKKKKACiiigAooooAKKKKACiiigAooooAKKKKACiiigAooooAKKKKAKGq2H9paZPaF9glXG7GcVmyeH43udOmWRV+xKynCDMmV28n9au69dy2WjXFxAQJUA2kjPORXM6dr1/JqlqiajbX9uwZ7oJalDCoU98/wB7A7/TnIym43szppQrODcHpqW7Lwc9pKgbUWe3jzsVIESQcY5ccn9OQKbbeD5Irvz5NRViqOqhLdUZsqV+cj72M5qxB4zsZLhUkhlhjcMVkdlI+UE8gHIyBxxRH4pivLS5mgt5o1WGR45gvmISoJ52nAPHRsenWi0EW5Ym7b/Igu/CM9zbWcA1CICC2W3IktQ4bH8Sgn5TUp8LTx3NvLDqMqbLIWcpC/Oy8/MrZ+VueDzSr4oW2Syt3gmurua1W5PlIqlgepC568E4GaefEVwNcWD7JL9la1Ex/dHzF6nJGc47YxnNCUBXr7evYpWPgue0nErX8Lbbd4RstQmdwxuPzcnnnPWrt14XN6NOjmugYrW3kglVY8eaHTYcc/LTofFaSSzRy6fd2zx27XIWYKCUHtng+x9DT7XxRBPcrDLZ3Vsrwm4SaZFCMoGexJ6c0RVOwSniZO/6FWLw1fyWRsr/AFXzbVYGgRIodh5xhmOTuwAOMf8A15dC8NzaXdedLdQShY/LURWqxk9PmLcknA9cU+DxVbuPMuLS6tYmhadJZkG1lHXoTzgg4qfTfEUd/em1e0ubaXyhKomVRuXvjBPI4z9RjPOC1O6sS3X5WraddjbWnU1e1OrU5gooooAKKKKACiijvQAUUd6KQBRRRTATHNLRRSsAUhpaKQCcUtIRQKSeoCDrS4poPPSnUIAHWg0UdqEwFoooqwCiiikAjdK5H4b/APIpqfW4m/8AQzXXHpXH/DL/AJE6P/r5m/8AQzSA7HtTTTqSgBKKKM0gDtRRjiikMKMUClzTWwhKWkpR0prcBaKQ8ClpoAooopgZHhnjw9Zf9c61xWN4X/5F6z/651sim9we4UUUUgCiiigAooooAK4/4hAtY6Io6trVoB/31XYVyHj7/VeHf+w9Z/8AoRoA64dKq6hZwX9lLa3KkxSDDAHB/A1brF8UyPH4bvXjd0cIMFWKkcjuKT2Kgm5JIrQ+FLGJZ/3t1KZ4vJd5p2kJXOerUXXhKwunYtJcxh41jkWKUqJAowN2OuMVQ1LxhNp+pXNotmjraBC48zMkgYDkAZ24yPvYzkYqzeeI763a6aLT43gtrhYWJl+ZtwXGBjAOXHf+dS3F6HSoYjR338x1z4P067kmZ5LxBMqrIiTkK20bQSOh/lVyTw9aT2t5BI0uy7KmT5ueAAMenAFZcmtT3PlRXEBhmi1COBxBOcNnJ64Bx7H86ni8TXD3MVqbELcPfNalDIRhFXcXBxzkYIHoetK8BONdK19v6uT3fhWyvLiWRprpEm2+dEkuEkwABkfh2qO78H6bdySh5LlIZmDSwRy4Rvw7fhTY/FDvp9jcm0UG5vBbFfN+6OeQcc9OlZ761d6rNpVwsH2exlvNsbrcMGkADAhlAHB9DnpQ3C1xxjiOrta/4f8ADG62gWjzCUtKGF0LrqPvhdoHTpjtTLjw5aXAcmSZJGuPtKyI2Cj4A446cDg1kabrdxBb20dvaPcPdXM0S/aLwsQV77ivT2xwM9elOn8bra20ZuoIILhp5IGEk5Ea+WQGbdtyRkjHHcUc0LahyYhSsmbthpMVhZPaiSadZGZpHncuzk9ck9u2BxWXbaAZdOtrW6mljksJW+zzwuN23PBOQR04IIqax8TRaj4Zn1aJEAiRyUDhhlR2PcH+tZ88GpnRLS5F7dsjRGe5S2GZpXbBVUzwoBPTgYHpTbRMY1Lu7tqXB4SsxapFHd3ayxztcJOsg8xGbBPbBHHcGprfwzY2oTEs5K3X2vLuMmTG0k8dMc1zctvc33hyDWpNXvxduyIy2100cX+s2cqMDdjr7g+lXprCRdZtdBXU9QFu0TXMkjzkySHOAu70GOlTeO9jV06mzn3v8tzc0Gynsbe4a6Kme5uHnYKchc9Fz7ACtncB1rjbiK+0LR5LqS+a7axufOjHmnLxEgFJPfBPPPNN1HxOlnqFxfMy/ZbfbaR+ZJsjMpBdyxAJAUAA8HvTUlFWMnQnUk5LX0+X+Z2uRRketcfYeN4tTAS0jgmnFwkDrHOSo3AkMG29PlPBAPH5yweKbtzB52mRoj3ZtHK3G4q/sNoyPfj8e9OcSPq9S2x1RZc4zS7hnGa4q08SanbaWZ7i1F3LJfNbRqkgDc7jj7oHGAASRnOTjpUz+IXsL28lubaYTrFB/o3nBlDv2XjH1PtSVSLQ3hqibR1+R60Vzdzq159n23djNayLcQoGgmDK+5h0YqD7EYH9aiXX7q2i1W5uIY/KtpQgzKAFOFyCSAMc59ecelPnQlQk1c6jcPWjNcRN4rlv4rKSzXDfbkiYRSZSUFSeCQDjp2FXJfED3EggkguLa5gvIYpFikUghydpLEcr6jg0e0iN4aotzrKWuaHiaTz3RbBzAl4LNpRIOGJxnb6dPzGM1UTx5Ztqa2hjCq0/k7jIM9cBivZSSOf0FHPESw9V3sjrsikJFYupXcsmr6fp0btGJS0spU4bavIH4msTSb+4vryeKfVdUSQXLRokNorRABuMv5RA98t6Uc6vYI0JOPMztc4pN64zuG317Vyrx6l/wkiaZ/bV4IXtWm3rHFuB37cA7OmD6UyFdU1Zr+6t9UaD7PO0NvCiqI/lPJc4yc/pjilz+Q3Qtq5K3z67HXg06sGGe8ttfiguZg8V1BlUA4SRMbsH0Of0rdU5FWncxlFxt5i0UUUCCiiigAooooAKKKKACiiigDP1ewGp6XNZmUxCUAbwM45zWbdeHILq706cSLELQOrKqD96GQr17dc96ueIr2XT9DubqFlWRANpYZHUdq53TdevX1CFDqFvf2xV3uHS3MXkKFJB6njIx+dZycb2Z00oVXDmg9Nf+CX7HwtLaYRr9WhRCkYS1jWQZHUvg5POeAOlVB4LkkaaS41BTI0MkSmK2WEtuUrl9p+fAOe3NWrfxlZSuvnRSW8TI8iu5DfKoJOQpJBwDx7Uh8UfaNLu7mG2mi2WzzwysodG2jPY4B6cEjNK1OxX+1JttW+4j1DwlPeWlvAL9AI7ZYD5lsHBIH315BQ/Q+lPn8KyvOjRalLEhsBYyEJ85Az8ysCNp59D2qWTxOtsbeAW091cPbiZvKVec+gzyeDwPzpD4guF1427WM/2P7KJiRHl175I6/7OMdadoAvrHTzKlp4Ou4GkL6hbndaSWw8u0CY3cBjhuT0/Krtz4Ya8Fqkt0BFFZvaOBH8z7l27gc8fkafD4oiJuFntLi3kit2uQkigFkH48H2NLa+KIJ5mWa2uLVRbm5DzoADGO4wT6ii1MJPEfcQf8I/qM9jJY3uqeZAYfKRYoAmDxhiepxjp09c1Lofh6bSrlpZZ7WX5dg8qzSE9epIJJ/z+BF4rtmLme1urVRCZ0MyACRR124PUZHHvVrS9dj1G4a3a2ntZgnmhJ1AJTpkYJHXikowTREnWs7rQ2F4p1NXkU6tTnCiiigAooooAKKKKACiiigAooooAKKKKACkyKWkxUgJSikpRSV7gJRRSgUkACgiloqgCiiimAUUUUAI3SuM+F/8AyJMPX/j5n6/9dWrsXJ2nHWuR+GHzeCID2+1XWMf9fElIDsM0ZoxSUtQFNJQTzRQxoKKKKQwpM80tBAyKBBSgikooT1AU9KWjqKKtCCiiimBjeFwB4ds8HPyVs1jeFv8AkXbP/crZpvcbCiiikIKKKKACiiigArkPHx/deHf+w9Zf+hmuvrjvH7EL4bH97X7Mf+PE/wBKAOw7VU1Cxj1GyltJ8+VIMNt4P51c7Vma7eXVjpFzPZQefcqn7tNpbLdMlRyQM5wP060m9NQvy6lC78J6feTTSytcAzMHZUlIXcOhx0z9asyaFazQTxSGQpPOs8mGAO5duMe3yiuP1LxFrsnhi/k/tHTI5raaMTSQQyxyRxsQACknKHPc9RngHmruseKdZ0m5nkB02a2sY4jdRJFK0jFgCSGB2xjngNkkD3FSuXcPrcv5np/X6HRf8I/Z+e0x8wu1ytyfm43qOPw5qVdHtV1ZtT2MbgpsOW4xx29eAM1iN4mv4r99NlS2+2tqawQhY2ANuw37iN2SwQMCRxnHHUUsPiXUJdKvLkpbCSLVxZIAjYMZlRMn5vvYYn06cUe6J4hvW/kW08K2MU8EivdbYZvPijMxKK2Qen4Dr+HU0tt4TsLeaGSKS62wymWOEynYrE5OBXOa14i1e+067u7XyoNLW6W3jdGZZwVcAuSDja2MY4POc9QJNO8RahbRTLEi3Ek2v3NoFuJXICAtgAnO37o9hzgei90f1yd7cz/q51EHh6ztWt2jEhNvI8se4g/M4we1RSeFrJ3Vw86SpPJcJIkmGV3+92xj2rCk8XatbwyadPHYtrYuTbhoo5WhA2CRX2DLnAYAqDkkHkCug0PVru80mWfUIBFPA7I5WJ0V8AHcqv8ANgg9/Q1XuvQFiZN3UiaPSLaLSJdNUSeTKjo259zHcME59az4/D7zafYLdzyw3dpCYRNbyFSy4AJz6EAH2rLttY1WLRdJEEsM2qawXnjlud3kxKRvxtU5wFKgAEc88Vmr4oey0zUILu/jt7q51Wa1W4luAY7UBV3MC5HyjJwB3YdMkhOSuL6w46JnYx6FYxaOmloJFtlYOPn+Ytv3nJPvS6roVtqk0MzvPFcQg+VLBIUZc9fr0HH+NcT9rurz4aJrH9q3ovbYSgtFcldzeacB8dcDGB6VvS2k2inSbuDUb2czXaRSrdXLSKyyDGAOmQdpH40rp9AWIle6fmWrnwxGulrpNorm1uJt93JJMS7Dgtz3JwB7Vc/4Ru0+wR2o81fKmM6Sb8uJMk7s9+vetpeRTqvlRr7WbtqYkXh22jaNy88kqXH2nzHfJZ9uOfb26Ui+G7NUiUNNiO9N8PmGTISTg8dPmPFblFLlj2F7SfcwF8L2ymMebcGOO7F2iblwHwfbODmpL7w3Z6hLdSTGUG5CBijYK7PulfStuijkiP21S97mB/wjNu8jSy3F1JO8sUryu4yfLOVGAAoH0GT6mi48MwXEs7NcXSrLOlwFUrhJFAGRlcnp0OR7Vv0UcqBVZrZnNHwjasxc3N7vM4uN/mLneBjPT9OnFPTwtbK5lea4kna4juHldhukKfdBwMbfYAV0VFChFdBuvVf2jFXw/AkbKHmO69+29R9/IOOnTj/69V4vCsMdwrpd3iQrObjyFlCqWJzyQNxX/ZJxXRUUckd7C9rPuYt/YztrGn39sufK3RSqe6N3/AjP4mrGmaXFpsUqRGRhLK0rFyCcn6DpWlRTSSJc5Nct9DN/stP7ZGpFn8wQGDZkbcFt2emc/jWddeF1ma5WK+uoLe6YvPAhUqxPXBIyue+DzXR0UnFMpVZrZmDDp9x/b6TSR7bO0txHb85JZvvH16ADmt1RgUtFNKxMpOVrhRRRTJCiiigAooooAKKKKACiiigDL17TpNW0eeyinEDy4AkKbwuCD0yPSqF54cW7vrSdXSKOKOSKVBH80quu372ePXvV/X5rqDSJDYyLFcs8ccbsm4KWdVzjv1rJHiBzcac8kn2eIJcfbVdMbWjUZ6jgfxA9xz0NZy5b6jVeUNE/6Ymn+Frm0YRvqCG3SNkj8u1RZBkYBLnJJA/P9KqJ4MugtwZdQgMs1s1uGhtBHnIwWYBvmrY0/wARG9uLWKbT7izF3CZYDMVO4DHynBOGwQcemfSkvr6RNcFr59xFF9nD/wCjweYS24jn5W4xScIpWNPrVRa338kZ2p+E7q/SJEv4VVYFhIltQ+Cv8SnOV/CluvC17JcAw6l5cZsfsj5hyx+U/NnPrtOPYjPNbEWorBd2lq5uJPtSyMkssYTlcHaRgckZI4/hNZQ8VL588jWt4wW1SaO3VUJkDSMi7eckt8uATgAj3p8sb3GsVNK1ytZ+DryAzs+oW7GWze2xHahAM9DweffPWr03hmSfYstz+6XTzZEKpzk4+br7Djmmr4kmgu9RFzayD7OsCxWyFWeR5M/dOcHnA68bW7VLJ4q8mBzLpl0LtJ0hNorRtId/3WHzY2nB5JHQjtS5IbCeLm3dshXw/qdxYT2WoaoJoHh8uMRwBdhBGGPrjA+tT6BoFxpc0ktzcW8pKBFENqkWPU5HJpx8TOtruOmXP2w3H2dbNWjLl9u/ru242kNnPT3pX8RzCGAro181zKzg2p8tHQIcM5LOF28jBBOdw98HLC9xPESkmr6M3l4pcis6DWLS40g6mJQtsqM7swxs253BvQggg/SsW58V3CaVfXB0e7tJYrR7mD7Xs2yKO52sSMZUkHBweM9K0ckZNpK51YYHoaNwzjPNc/8A2pcxeCZdUlVxcpZvPiUKPmClhwMis+y8QefdaYtjqsOotPJtuoY9jmJdhJbKfdwcA5z1xwSKTlYXMkdjRmsOHxGs1/8AZxZXawMSkN20P7qVsZwOcgdcEgA44PK5qS+KWlsL+eKwvIIobWS4hupYleOVVGQVAfvwQH2Eg9qfMh3OnpM1hN4iaO+isxpt9P8AdWa4hjQpCxAIDjdu6EH5QcZGcc1Xt/FMzwXkkmj6huinEUMCxqZJTtyQPnwPXLFRgjnNLnQX1OlyKWudPiqL7JbTLp188tw7xLaqi+akiqWKtltoPGM5xyCTjJA/iuH7DFcW+nX91NKzILWGNRKpQ4cEMQBtPB554xnIo5l3C6Oiorn5PFdmDCLeG6u/MRZGFtCWaFDn5nHUcqeBluDxxW3bzx3Nuk0TB45FDKw6EEZBp3QXJaKKKYxO9B60tIakBKd2pBS0IBtFLSUtgHUUDpRTAKKKTvRcBaKKKAGtyMVx/wALjnwFat63N5n/AMCZa7HFcd8K/wDkn1n/ANfN5/6VS0AdiaOtLRQAmKQ06kxSYCUUUVOowoPNFHemrgFFFHektxjqKKK1JCiiigDE8Kf8i7aD0T1rbFYnhP8A5F21yMfLW2Kb3B7hRRRSAKKKKACiiigArjvH43f8IyuSCdetcY9tx/oa7GuP8eDdN4WH/Uetz/47JQB146VU1KxttSsZbS7UtDIMMASD19RVsdK53xtdXdn4WvJ7ObyXjCkuM7gMj7uOhpSdkTJpJtgvg3SBZ3dsy3Eq3QQSyS3DvIwQ5UbicjFQ3fgfSL+R5LkXblwu8fanAdlUKGcZwzYHcHuetZ954r1iG+ns7azhnmskjE6JBM3nOyBsIVBCDngv1/Cl1HxZq1tb6nfRWVqLPT2j8xZi4kYNHGxXgYBBfrz9O9L3TLmpnSf2NZHWE1UxZu1i8oP/ALOc/nyefestvBukNfteE3Ibz/tQjFw/lLLu3F9mducjuPX8Kc3ivUGj1C/tba2bTtOmMMyuzec7KFLbewwWx3z7VmQa9fwa7rl0zeeA1pb2cBldY90uMccgHByxI65wfRNx6j5obHQT+CNHubyS4ZblRJIJTClwyxeZ3cIDtDHucZNWIvC+mwNG6pIpS/e/XMh/1zZ3H6HceKy7rxRqunRahFd2du93ZRJcsYNxR4SQGPPRgMnqelQXniOXUb2xe2JFl/bMdpFJFI6GQiJ2fcONyZwAOhxnkYo90d4LobV94U0y/Nw0omWSaYTmSOZkdHCBAUYcrwB0q7pmlW2k2ZtIPNdWYs7TSM7ux6lmYkk/Ws/w1rOo6yk09xbW8VskjxoUZi7FW4OCMAYx3OfaqNpZJ4lOo3Ut7qNsVvGt0+y3bxYSPKgYBxySzevIz0GGmugJxtddSaDwrFNottp+ozyFrNyLa4tZWhkROgwy4IO3g881oaV4d03SbWS2ghZ1kkMp+0N5jFiACcnn+Ec5rgIPtR+HsWrHVtUN3c3RhZjePhVE7L8ozwcKM+vPrWnrYuvDkOo2lpqeo3KTaRdXA86bzHt5EUbXDHkA5wOeoqHJJ7Ee0ja7R1K+GdNTw4+hBZBZMCCN/wAxy27731p2o6ZcXt7pSxlBZWsvnS8/MzKPkUDHTJyef4feuP8ADtlPqscXnT+KIHe1Li5mvCYHYrjIGc/xbh9BXYeEtSl1fwzZX0/+ukQiQ+rKSrH8SCapO5cZKWljbUYFLRRVmoUUUUAFFFFABRRRQAUUUUAFFFFABRRRQAUUUUAFFFFABRRRQAUUUUAFFFFABRRRQAUUUUAUtQtjd2yorbSsscnTP3HDY6jrjFY974VtbvXv7TOQJIXhuYiMiUFSoOc/LgEjpzkelX/EE13BpDtYSpDdNLFHHI6bwpaRV5Hcc/8A1xWcmvtJNayzN9miS3uHu43XGxoygOcjOBkkHjIIPeodupnJxvZkmmaHewXlvLqGoLdraI0dsFh2EA8bmOTubHHYdT34fqek6nLrCX+m6pb2n7gQuk1qZd2GJyDvXHWpLDXXuruCC5sJrM3MRlgMrKdwGMqcE4bBBx6e4IFXUNQuz4laxS7nggS0SYeRbiQsxdwc/KcDCij3R+6kP1DQbvV9C+xahfq1zuyLm2h8sqCNp2gk4O0sM575qO88MNJdzT2tz9mJs4beABNxjaKQurdeRnHH15q7BqX2W5tLG4knmkuVkeOaWIR5KkfJjg7sEkcchSazYvFTPdXEv2e5eNbSKaK2RFLSF5GVdrbuS2AcHGARkjnD0G7dRh8LX12t5JqGowTXdx5LI8driOJ4ixHys7ZByARkdTzzxZg8O3K2kIuLi2a4W6juHNvbCJCqHhAuSfxJNRx+JLiK61I3NpMDCYUhtFKM7u+eA2cHPHJOBg9hU0vitYIcTaddC8+0rbfZEaNnJYEq4O7btIBOSR0I4IIotFk+4OvNBuZLmS8tLtIbsXPnxNJHvQAxrGVZQRkHbngjtUF34f1GaK1n+12lxqMKurSXVoHjZWIOAgKkYKjHOfU8k1abxG62oLaXdC9acwLZ7oy5baGzu3bcbSDnPt1pp8SSbIUTSrx72TeWs8xq8aq2CxLMBtJxggnOfrhcsR2jYuLpEf8AYUmlyEmOWJopGjVUJ3A7iAAACck9KyptA1a/tbuLUdQtpGkspbSFobYpt8wAFmyxyflHTHetiDWLWfRzqiyAWqxmR3P8O3O4HryCCCPWsi68WTw6VfXDaVdWs8Nq1xCl1sxIo75VjjbkFgcEA8ZoaQS5bamnd6W1z4Yn0kSbXks2thJjoSm3OP1qvdaG06aTskRGsZ1kZgvLgIykfjupk2r3kHgmfVpI1S8jsnuNsqgKGCkjIDHjp36Vl6Z4nku9Qs4rXWNP1Tzm2zw26ANCNpJbIY9DgEEfxDnPFErdRNxLll4ZntL+CTfYmKGV38xbRfNkU52qWPQqT94cnA6cmq0nhK6nNwXmtYmks5rZnt4ShnZxgPIAcEj6ZyTyBxWpB4kjmv1t2s7uKGRikF1JGPLlYc8YOQMA4LAA9j0zXPivzdPvrqOxvLeKG2eeG5mhDRyqoPICtn0O07SQeKn3bFabIi1Pw3dahchhJbptMRjuUQpPDtIyAwPzA4PB4BbPIGKdfeHru6nZnlilt/tYuDbNuUSqF27W5wcHB9DjkdMXX8Q7NSSyTT72cblSW5hjUxxMRkBvm3dwcgEDIyRVO18WtcWlxOdJvy6XJt44EjUvIf8AvraMYOSTjj3AqXGDsHu7DNN8M3VnNYSTzW7G3upbhhBF5aEPGUCquTgDPqeBUlvomoWExmtpbeVjNcuUlBUESuHHIzypAz6jPSpv+EstjaW8y2l40s7vGtsIsyq6AllYA4B49ce9OHiiB7GG5htL2aSUsBaxwfvVKkK+4EgDaT689s9aq0LitFGdc+FLueV55ZLK8nktUiaS5t/uSjOZFA7Hcfl46DmunsLc2llDb5U+UiplVCjgY4A6fSsebxZZpHC9vBd3iSIsjG2gLeVGwyHccEcA8YLe1blvMlxAk0bq8cgDKy9CD0qklfQaSJaKKKsoKQ0tJjNSAUtJS4oATNBFIOtOoWwBSGlpKAFooopgFFFJnmkAlcd8LP8Akn1l/wBfF2f/ACZlrsc1yHwuXb8P7Ef9Nrr/ANKJKFsB2NGaKQ9aAFoo7U2huwBR3oxxSc5qGNC0UmT0xQM96EwYtKOtJSjrVLcQtFFFWAUUUUAYnhTjw/agcgL19a26w/CZJ8O2hI/h/rW5Te43uFFFFIQUUUUAFFFFABXJeOcibwwR1Gtwn/yHLXW1ynjX/j58Lf8AYch/9Fy0AdUOlU9S0+DVLCWzukLwSgB1DFSec9R9Ku1la/fS6fpE91DNDC8S7t80ZdcZGRgEEk9Bz1IpO1tRS0V2U5vCWkzyRySxSkrGkbkTuPNVBhd+D8xwOp5Pepp/D2m3Npf28kTCG+dWnAkIGVCqMf3eFXp6Vzjahq06aHPrFlbpPLqA8tAjoUTAAJG84bOeDkdOM1Si1XU9X1Hw7qFw9stnc3Uht4YQwdQMj5zkhjj6YNK6MHUgun9f0zqrnwlpN5dPPLA58wgyRiVgkhHQsucGprnw3p10dQ86BmGoeWbgeYwzsACkYPykYHT0rCs/EutN/Z19cpYf2df3X2ZIkDCWLJYAlicH7vIwO/4S6R4o1HVLy0shHbfaInuF1EKrYjCOUTbzwWPY56N6Um4lc0GbFh4csLBLlI45JDcrtmeeVpHcYxjcT0x2pIfDemW1nYWkUDLFYz/aIBuOQ/zck9/vHr61gr40vY7TQLq4hh2Xtrc3F0sanI8qPcAmTx+OarJf6zdeJvC8+pfYhFcedLELUuMAwsdrAn5sZXn17d6LxQnUh0/rb/M7HTNMtdKtnt7NNqM7SEMxPzE5NR6ZpjafPfhdv2e5nNwgBOVZgNwP4jdn3PpXIaJrWryWWl2OlpYwl9Pa5Y3IlcKVcqQCWyRkjqfxp8PjjVdQS0WxtYEke0W4lLwTTZYsQFCx8qOM5OeuO1HPEI1IWR0beFNKGgxaOYpBZRuZFAkO4MWLZz16saZH4U0mKG9i8uWT7ZAbeZ5JGZjGQcqCeg57VV1zVrmXwvabUktbrUZIbYqQVaEyEBvcYG7B+lYXxAvEtBYabb3S2n2eJ7vcZdmNikRKCSBy3HJxgHOOtDcUOUoxV7HbPZyWui/YtN2pJHB5VuZWOFwMAk4J44pdF06LRtHtdOiPyQIFz/ePUn8Tk/jXJ61fWGr+GdN1JmmnvZoitrb28joZZjgMpxjgMvPpg1S1Hww+leCJbu4vr19Qt4y+5bpwoYkcdeQMDr7+uKTaWtgc7apbI9J8xMgbgCenvTq4M2p8Ojw5cWs1yUnvFhmWSVpMiVPVj0BRfzruk+6KtO5pGVx1FFFMoKKKKACiiigAooooAKKKKACiiigAooooAKKKKACiiigAooooAKKKKACiiigAooooAqahaC9t0iLFQsscmQP7jq2Px24rKufDVtdancXrs2y5tZLe4iGcSBto3ex2rj349KseJJruLRm+wTrBcvNDGkjKGC7pUXkHqMH/AAqjBr37yCe5ZoIo7W4e7iZT8jxtHnqM4GWx2III4IqdLmcuW+pPp2h3dvfpdahqTXxgVktl8kR+WpxksQTvbAHPHfjmmanoWoXGtNqWn6qtm72ywOpthJkKzMDknj73pU1jrk097DbXenzWZuELweYyncB1BweGAK8e/U4OKOo3l2/imWyGo31rbJZRSqtpbJIS7PICTmNz0UegodhvlLF3oE2p6QllqN+ZrgPlriOMRnaSQwAB4yjMuR655ptz4bd7y6uILoW5kt4IoQkQxEYnLKeuCMkDGB0qzbX62s1pZyz3M5njkdbi4RUJ2kZVgFXBw3Hy9FP40oPEazXlzLsu3UW9vIluFjw3mO6qVIOctgZDEAcd84HYHy31Ij4UuLm2uxqGoJc3c7xyJK1sBGjJnb+7JIIweRnn1zjC2nhGWGC1ElzbCaG/W7drezESsqqQEChuOCeSTyTSx+JJLWXUpr+KSJIniSK3JTdll5+bOMd8k4AB6VN/wl9uIImNrO00tytqkMbRuWYqWBBDbdpAPOe3Ipe6SuRomutCuJblrq2vBBcifzo3aLcoBjVGUrkZB257c1n3nhCa8gjla7gm1ERvHJPeWonQhmz8qbgF2knGD04Oa1P7dfaqfYLgXbSmIW3ylshQ24sG2hcEHOe4HU4ph8RnaiJpt5JdEMz2q+WsiKrFSx3OFwSOME57dKPdKfLYsjR4ToUmlFQIXiaNvLVY87gcnCgAEkk8YrMm8Pajf2d7DqWoxzPLZyWkTQ2/lhQ/3mI3HcxwO4HHua1odZtJtHbU0kzaqjOzbTlQudwx1yCCMeorJ1LxLPb6RfzJYz2t3FavPEtyqkMB3wr/AMJZcjIPoKbsJ8ttTSvdMN34bn0rzdrSWpt/Mx0JXbnFR3WlNcPpTpIiyWUocsVyWXy2Qj82B/CobzUbm38GzahlluY7Myguq53Bc5wCV9+DWTpfiJb3UrCGx12HVfNZluYowh8oBCd2U6YbaDnP3qT5eoNxuXNP8M3VpqaTSTWJt4mYxiKxVJmznbvck5wO4Cknk+lVv+ETv5IryKa9tEE1pNbobW18rJcYDSANhiPYCtiLxDA9zDFJBcwxTvsguJEASVsE4GCSOASCQAR0JqtceI1l0e7vYkubaKO1e4iuWjV1ZQv3gA2CQcHa20n8yIahYdojb7QLy61NZ45bWKIvGzSeR/pChCDtVwRwdvcH7xHSq8vhnUPMYw3cBjF690sUsTFGDg5VwGGSCcg9OOh7bB1j/TWto7eeURuI5JY0BWNiAQCM56MDwMDviqOn+JnurWeWSyuNy3klskccRJO0nrzgYAOSSBnj0oahpcLRZHpPhy6057czXEMvlTzSkxQ7FIkHQAk4wf0x70Q6BqVj89hd24kM1y7CaJiMSvvGMNwQQPr7cEXV8SWskEDxw3MkksjxLCkeXDoSGU9hgg8k496SPxJbTW8UsMN1K8hkAhSE+YpRtr5B44Jx157ZotAEolC48OalJK0yXdpJPLbJE8tzaKxWVesigcc8/J0zj8ektIfs9tHCMYRQowoXgDHQcD8Ky38S2exHhjublTEsx8iBm2IwyCRjOcduvtWtbzx3MCTROHjdQysOhBGRWiSKViUUUUVQwooopAJjmloopAIKWk70tCAKSl70UAFFFFABSHrS0UANNcn8Nf8AkQtP/wB+f/0c9dY3auV+G3/IhaZ1/wCWp5/66vQB1lFFFAAaSg0lJsaCiiioGFFIKWiO1xBSjrSUoq0xC0UUVSYBRRRTAxPCX/ItWn+7/WtsVieEgR4ass90rbpvcHuFFFFIAooooAKKQnApokBHBFAD65HxzFqUj6HNp2my35s9QW6kjjZQcKjjv7tXXdqQgHmgDj/+Es8RdP8AhCr3/wACY6z9X1PVNatRb3/gS+miRxIFF4q5bkdiOxPWu93qOuKcvzDNANX0PNYpLu3EJj8A6gfJn+0Rg34bD4xnlv06e1QxJcQ3yXsfw71BZkm85MX64RjnJC7sAc5xjHPT09RI44603dk4pWQuVdjzK1e6s9Q/tCH4daiJgxZEN8hSNmySyoW2qeeoA61atdY1S01G6vofh3qEVxdbRM63MXzYzzjdjPJ6Yz37Y9FxS4osHKjyiyWWxuI5ovh1rBaFpDHvvUcKHBVlCl8bcHpjH40+0llsrm3uYfh3r3nWzO8LNdRts3KVKjL8LgkAdBXqG8ZxkcnA/wA/hQzbR0zRZC5I9jzaxvptMkgktfh9r6tDb/ZELXEZ2xltxH+s9e/WqjtvtLa3X4eeIYlt08pGiuI1Zk67GYSZIzzgn+ter4pDgdaLIXIux5tqmuanfaKbCDwJrlv5YU27KIP3ToQUIG/oCBxxxmnx61Ouo3GoTeANfkup1RXLeTIoCjgLmT5R6469a9G3CjAFFkVyrseUTrDPHFH/AMIL4qRIWkaMRtGm0uQW5EvTj8KtJqDJo8+knwT4se0uCTJvMbPzjoTL7D9fWvTRg0HAo5UTyR7Hm15rd/fX2ku3g3xJHaafIZfKEELM7hdqf8tRgDLHv1HHetseNrwDA8E+KP8AvxB/8errzgUdqLFJWORHje8x/wAiT4o/78Qf/HqP+E2vP+hJ8Uf9+Lf/AOPV1uRSjFMZyP8Awm95/wBCT4o/78W//wAepD44ux/zJPij/vxb/wDx6uwxRQBxx8dXYOD4J8U/+A8H/wAepv8Awn9xx/xRPivB7i0hP8pa7LAowKAOJPxElXOfBPi7j009Tn8pKd/wsIbgo8JeKycAn/iWYxk4xy1dptFG0ZzQBxifEKNkVm8K+LEJ7HSnOPyNSDx/bMrN/YHiYEfwnRpyT+S4/wD111+0UYxQByy+OrJiM6T4iXjPOiXPHt9ypl8aaex5sddX3OiXf9I66TFJigDAXxjph62utj66Jef/ABql/wCEw0v/AJ99a/8ABJef/Gq38UUAYP8AwmGmD/l31n/wSXn/AMapP+Ew0v8A599a/wDBJef/ABqt/FGKAMD/AITHS/8An31r/wAEl5/8apreNdIQ4aLV1Pvot5/8aroaQqDQBzR8faAOr6kPrpN3/wDGqafiH4cX709+v10u6H/tOun2ijaPSgDlW+JPhZSA17dLn1065H/tOoW+KngxBl9YZR/tWk4/9krsNozRtFAHGN8WfA6kBteRSem63lH/ALJQPi34EIz/AMJFb/jHJ/8AE12IVc96dgUAcaPix4EI/wCRktPyf/Cl/wCFr+BP+hls/wDx7/Cux2ijaKAOEvfiV4DvoFifxNagLKkg2huqMGH8PqBWbdeMvh1d391dyeJIc3Nq1rLGC21lbAJxt4bAAz6V6btHvRgelKyJcU9zzi1+IPgeK9iubnxdBcyQRtFEXUjaGIyeF5b5QM/oKJfiB4EOsSapF4tiilkgS3ZVUldqszDqp5y5/SvRvLUnJUZ+lNMMZ6xqfqBRZDsjzXVfHPgDWtNWyvfFMTDdkuisrEEFSOF4yrFfxpG8aeBZb25uoPE8URmjt0UJC2I/JZmXHy+rAEeg969J+yW5GDDGfqopv2G1PW3iP1QUWQcqPNZPFXga6Ez3XiiOWeSSOYuYG2hkXAwpXGOuQfWnx+IfBP8AojHxJAZIbxbtykOxXYRlNoXbwvOe5z3Nejf2fZ4x9lg/79j/AAoGn2Y/5dYf+/YoshciODvfF/hSaY3Nr4nt4LsSGSJ2hZ1GUVCGXjcPlB6g+9UrjVfCM8q3UPiS1lu8sJJr63a6DKWL7QDjbtJIXHAHGK9K+wWf/PrB/wB+x/hSf2fZ/wDPrB/37H+FHKh8qOM/4SjwWNAbR/7ZjW3aExFgGDc9Wzt69+nWsy88S+Hb+yvIL/xfZmWa2ktomFsVWNXxklc5Y8DuBxgDvXo39n2f/PrB/wB+xR/Z9n/z6Qf9+x/hRZA4pnFar428I33h6401PE9lC8sBiErqzBcjGccZ+maiuPGXg+e60uRfFenRmxcsdxHzgoyYznjrnv0ruf7Nsc5+x2//AH6X/Cg6ZYE5Nlb/APfpf8KOVMTimedWHiLwba3iSjxVoPlQkmJY440kIxgB3Oc49V2/41W1fwtcQ30U/jXQUM9rLbo1sqw53qAXlAchyMcYCjk+temnStOPWxtT/wBsV/wpP7H0w/8AMPtP+/C/4VLpx2DlVrHB3eveGb7VFuV8YeH0hJQht8YnTaQdqybh8pxyCCeTzjFVTqugosyw+NvDr/6ZNdRx3Dq8eJCSQ6iUbipJweOO2a9F/sXSiMHTbM/WBf8ACk/sTSv+gZZ/+A6f4UeziHKjjNH1rwppvk7/ABdoMgjknkQJdRRj94c4xuwMcgCq8Or6FYqHsPG/hpLhpZ2cz3Mbrtlk8zhRIMEZxnv+Vd3/AGHpP/QMsv8Avwn+FA0PSR00yz/78L/hR7OIcqOFudX0KS58yPxx4XcSRIkzXUkEj7l4LqRIAMjHBBAIzXR23jTwfbwJEvinQgqAKuL+EcD2DYrX/sTSv+gbZ/8AfhP8KP7E0r/oGWX/AIDp/hVKKQ7Izx468Inp4p0Q/wDcQi/+Ko/4Trwj/wBDTon/AIMIv/iqut4e0ZyC2k2Jx0zbp/hTP+EY0A5zomnc9f8ARU/wpjIV8Z+F3A2+JNIbPTF7Gc/+PVIvivw68ImTXdMaInAdbtCpP1zTW8I+G2GDoGlkf9ecf+FMPgzwu33vDmkH62MX/wATSAtJ4h0WRyiatYswAOFuFJwenerP9o2Wzf8Aa4Nn97zBj/PIrI/4Qbwnnnwvop/7cIv/AImnf8IR4T/6FjRf/ACL/wCJoA2RNEWb94vAyeelPWRHUMrBlPcVhDwP4TBJ/wCEY0Xn/pwi/wDiaX/hB/Cf/Qr6L/4L4v8A4mhKwG7kUZFYX/CEeE/+hX0X/wAF8X/xNH/CD+E/+hX0X/wXxf8AxNDA3cijcB1IrC/4Qfwn/wBCxov/AIL4v/iaP+EH8Jf9Cvov/gBF/wDE0AbuRRuFYH/CC+Ec5/4RjRs+1jH/APE00+AvCJ/5lnSB9LOMf0oQG+5G01yvw0Jb4d6MxILGJixHqXYn9atr4B8IqwYeG9LBHI/0VP8ACtqysbXTbSO0sreO3toxhIo12qo9h2oYFiiiiiwAelNxTqKTQDaKKKhpDQgHXNGMUYGc0uM0lHQA6UA0UU1oA6ikpa0QgooopgYvhQFfDViD18utqsXwqCPDOn7uvkg1tUPcbCiiigQUUUUAI3SvBLVrqw0Hw7otwqm11Kaz1CzcqCqsWAljI9mdG5H8R5Jr3p0WRGRgCrDBBGQRVBtA0l7a0t3061MFmyvbRmJdsTL0KjGBj2oA87n8W+I0t7rxHHdxHT4NUFiNHFsDK4DhDtkz/rDnO3HaopvFnipI77U/t9mLO116XTUtjbfM6rIQCWB44wMYz1Oegrvm8H+H21/+3DpcB1Lj99z1HRtudu7/AGsZ965/xZDY6SNP0q08Owag2qag1z5LXZgUzj5i5ODk98dKAOJ8QC80y28Y6taqZrW9uLzS7uPH3WaNRC49977TnjB49T0+g+Jbq0sXtFmiW007wzb3SDYPlcR8kn04HHsatPB4gex1CzbwHZmDUXeS6T+3MeYzABjny8jgDpjpWbfeHb7UVshd/Diwk+xQi3gP9ukERgYVWITLgdt2cHkc0ANPi3xBqUSpbatY6b9l0aLUbq4urcskhcZxww2LjHIBOQeKi1fxHd6Nda5rVr5M99/ZtjiREPlFnbGecfLycZ7kZqa98PahqEGnQ3fw6s5I9OiENuDr7DbGMYRjs+deBw2R19TV2Wy1q5lvHm+H2nv9shS3nRtaDI8afdG0x7Rj2APA9KAM+Pxh4ttoZdOvYY4r24ure2tLq6jjQxmXccyRpI/AC8c857dKnv8AxX4k0ZdU0ea+0261SKS2W1uSghL+ceVERbDuNpwoYEjPpgttND1Cz0O60aD4c2Ys7o5nQ66Wdz/vlC2R2547YpLfw/fQaJNo6fDm2+wzSCSRW10s7MMYO8ruyOMc0AZ8+v6jqUGi2+sgS31t4ks0eGW2e2miVw+0uiuV5wSpDMpHXmor7W9c1g+H9Rub+3+wT+JYoIrKGJkkj2SNgu275htVsqRjlWHoNS10O/s7S2toPhwqx214l9HnXtzecowrFjy2Bxgkj2qNvDdwda/tcfDUrei4W6DrrwUeaDndtB29cEjGD3zQA3RfG/i/Vdctrkacz6NcXvkHbbARxR79oYTeaSzDuNgGQcVofFAmXUPDVt9mubtZ7mQNaW9wYWuAEB2hgRg8Z6jpUEGk3tvrx1uL4Zxx6huLhhq8ewMRgsE+6GP94DPJ55NXb2XXtT1Kw1C8+H0r3Onsz2zjWoxsYjBOAcHI9aAMTw5oNjqa+Ilv1v4LGzeNotLlv5zJayrGSzFw/wAwbdwNxHH0rf8AhXo8Efhi01ljO+oXSyJNI9zI6solYDCMSq8KvQCooG1m31HU71Ph5crPqaqt2y6zERIFXaPlLYXgkZXFS6TfeIdB0yHTdP8Ah7cxWkIPlodXhcjLEnlmJPJPU0AczeeI9b0zxbrjaRJFvvtes9Lj+1Kzxx/uZM8Aj+ILnFWbvXPEd9DcadcXdm2pWGu2tvBcJEyROSSRvQMSR0yBg4P41Y/su8N5JdH4a3ple/TUmb+3oz/pC7trgeZgY3H5fu+3AqwbfUXuZ7kfDi/86e8jvZGGtQjM0f3W4k4xnoOD3FAFDUvE+qSXF74f1n7PNd2WrabD58DSRJIJzuxtUggqFJ6kHIGDjJqW/iPXvD1t4p10XNrLo1nr06zW0iMZ3BkQHy23YAClcDH94mtm4067vNTn1Gf4c3zXc9xb3Mj/ANsQjMkAIiOBJgYBPA4Peqo8Ouut/wBrj4b3/wBsNybpj/bcRRpS27cU8zbwTnpQBl3N5qksS/2dKbeV/G89uu2aQhiA2C+WPyfKSUGB0IA6Vu3njLXxb6xrNm1iulaReGzmgmDCWZo2USlSCQuWJC55wASOxju9EuL2xms5vh7qHlS6g+pHbrUSkXDAhnBEnHBPA456ZovdEm1HVV1K6+Hd884KMw/tmIJIUxtLKJMNjA6jnHOaALEHirxVqUut3Ol29k1jps0qbLhXWWQ+UCibc4BVzljn5gcDGOdDwX4l1bVtUubHV57VZ4oVkNp9mlguIjnB3BxtZeRhlJ7dc5qpHBqEdtqlv/wry7aHVJHlu0bVYCJGYYY/f44HbFQaDYX3hu7kutP+H+oC4kjETSS6xDIdg6AbnwPr1PfNAHpo6UVyJ8S+KAP+REu/w1G2/wDi6afE/igD/kQ70/TULb/4qgDsKK40+K/Eq/f8BaljuReW5/8AZ6Q+MtdVsHwJrGOxE1uc/wDj9AHZ0Vxp8aauFz/wguvkDOcGD/45SL441Ekf8UR4iAxkny4T+X7ygDs6K44+Ob0DnwV4lzj/AJ4Q/wDxylHjm7zj/hCvE5HqLeH/AOO0AdhRXI/8Jzc558F+KB7/AGaH/wCO0HxzcdvBnig/S2h/+O0AddRXI/8ACcz/APQneJx/27Rf/HaP+E5n/wChO8T/APgNF/8AHaAOuorkv+E3n/6E7xP/AOA0X/x2l/4Teb/oT/E3/gNF/wDHKAOsorlP+E1mA58JeJR/26x//HKafHEgIH/CJeJjnuLNMf8AodAHW1l+IpZIPDeqSxMyulpKyspIIIQkEEVjnxwVHPhbxL9BYg/+zVWv/F0WoafcWk/hbxQIbiJ4pCLDkKwwcfN6E0AcRos89trHhr7JdeK1uLmWP7Q2p3EptJkKfvPL3HBPPy/hjnGdux+LttdeIrXT2jtFju7lbWOETMbqNmOFd12BNpOOAxIz+Vp9Z054NJgPhjxYE0xka3/4lpP3V2jPrxVC0Gi2VzDImi+NVtoZzPFZNaSeSjkAZwOSOBgZIHPHJyAXtC+Jkmt+Io9LNhBG8sjRGBbr/SbZl3ZEqOqgkhScIWIweoBNZOl/EZtH8LaKotJ5Guop5Y5dU1FpDIVmZfKEvlkvJgZG5VABXng0tjbaDp99ZTrpPjeaOxcvaW8thK0cJPphQzf8CJxUcdjoUFpbQWmm+ObUwW723mJpjEyRM7OVZWjK8M5IIUEcc8CgDobTxXrN7r9vJbWStZS6OL77ILlXdiT1UhdrN2C7wpBySOBVfS/ikmox37JZ2sjWmnTagUtr0y7RGAfLc+WFVjkfdLjr7Zznj0QwxwR6L41igWxfT5Ik0xiJoXJJDFkJByc5UqaiitNHQyF9P8dyF7B9NJfTTxAwxtAEeBjqCOSeuaAN+P4hXUBhfU9Ea3gudObULd4LkTMwVdxQqVXB4HfHzDOOQLH/AAmmoWemS6lqugtb6etol3FcRXYlDbiAsbZVdrYKk9V68k9cG5Oh3UNjDcaB4weGzsG09U/syQB42UKS2FzuwOoI5qBI9G8uZLvTvHF6r2a2MYm01wIYlYMAoRFGcgfM2ScDJoA6Pwj8RLPxXqkumxpCk6wfaAYLnzlKZAIJ2qQwJA6Y9Caz9Q8XS6D4x8U3F1NNLY6dZWsht/M+Vd7YJA7HnPvTdI1TTtJvmvmtvGl7cGEQKbnSpNsaAg4CpGq54HJBJx1qhrH/AAjmsXGtS3ln4vhbWoIoLhV0mUBVjOVKfujjPfOfwoA0tf8AHWrWOj64v2FLHUdPWGQP53moEkYAdUHzDIBGMehp2v8AxRtfDuo/2bcWe66hije6U3ITYWVTtTIy5wc9unvWfqt54U1iTV2ul8Sw/wBpwRwzn+yZ9qCM5Uj90TnPXOR9Kq3154XvLp7wa/r9pdXMMcF7LDpMytcBBgOP3PyPjjcvTJwBxQB1cnjp21O4trPSJ7mK2t0uZ7gTIixRtHvBIJyfTAz07VFpfj6a9vdKju9DvLG01Tizu2kSRXIGeQDuUHsSOcj61iTa/wCE7ZtdvrS/1OS61GyW2EUmnXG3KRlVwTFnJzyTWV4c1Dw5Da6Lca1rWqTT6dFut7JtNm8q2lYEMQUi+cDkDJIAoA6Kb4qLa6Rb6nNoN9HFeFPsgeaL9+CDuYHd8qg7Rk/e3jA64qyfE271SLSZtF0uZvNvvs08DyxZZgqsEBzjkNnd04qtcal4Ll0LSdOj1rUo59KQLaXP9mTswwADuUxbWBAGRioJb7wv9ktAniXWPtdvem++0yaXcPlyMYC+XtVRxhRwPSgDqB8RIR4sTQJ9MmhllnNurtcRMxPGCYwxdQQQQSBkVmaR4y1jUtOt57oS2Rk1xLNHURyeYpLbo8Z4I24Ld+1Y0UvhOPU7a9j8Qal5dtfNeRQNo0uNzElgxEQZvbnj3PNTWd54Ts44Yhr+otBDqo1SJH0mcFW+bKkiPkHd17YoA6X/AIWNAGmu5NKvY9DhuWtpdVaSMxqwYJkqDuC5PUjuM4OQGzfEYQz3RXRL57G01BrC4vA8exZAwXhd249R27jnJxXNF/CbS/ZD4j1A6M139sbTjpsu13zu2l/LyVyAdp9KnlvPB7aXqlidculXUdTOotKdPmHltuViq/Jj+Hr70AetjpRXJD4leEgv/IWA9jbyj/2Wj/hZvhHGf7WA5xjyJP8A4mgDraK5Q/EnwiFDHWoQD6o4P8qQ/EzwaM51+1yO2G/woA6yiuS/4Wd4L/6GG0/8e/woHxO8Fn/mYbT/AMe/woA62iuT/wCFm+DP+hgtP/Hv8KX/AIWZ4M/6GC1/8e/woA6uiuT/AOFmeDP+hgtf/Hv8KQ/E3wYBz4hsx9S3+FIDraK5H/hZ3gz/AKGKyHPcn/CpF+JPg19uPEumgscYacA5+h6UIDqqK5hfiJ4QcMV8S6VhSQSbpBj8zTx4+8JM2B4m0jOcc3iD+ZouB0lFc3/wn3hIEZ8S6TySB/pae/v7f5zUg8deEyAT4m0YZ9b6Mf8As1K9wOgorAHjjwmenifRv/A6L/4qnDxt4UPTxNo3/gfF/wDFVQG7RWD/AMJv4U/6GfRf/A+L/wCKo/4Tfwp/0M+i/wDgfF/8VQBvUVhf8Jt4Vx/yM2jf+B8X/wAVWxbXEV3bxzwSJJDIodHRgyspGQQR1FAEtFFFIAoooouAlFJ3oqdEACg0Cg0LYAoopaB3DBpaO1FUhBRRRTAyvDn/ACLunf8AXBf5Vq1k+GQR4Y0zd1+zJ/IVrUPcAooooAKKKKACiiigArj/ABUM+NfBv/X1P/6JNdhXJ+Iv+R68HD/prd/+iDQB1fasfxBqsml2aNBGGuJn8qLcjOobBOSF5IAB4HJrYPSqOp6Va6rbiG6ViFYOjKxVkYfxKRyDyeRSeq0Kg4qSctjiNS1PV9Vs7Szctb3BulieSNJbdJiVO0ru+YLwcjnkDnFXk8S3y6r9nMUAtI5ltXX5nk3Fgu8uuUA5ztOD9DwNyDw1YwLEF89zHOJw8szOxcDAySc4xUP/AAh+nC8N0Gugxn+0eX9oYxiTdu3bM4yT3qeWSeh1e1oNctitD4gu5J7eya2j+2NePBIqk4WNRkuP+Alfzqjput3kNvawW1uJZLm6njHnzscFT/eweOvGK6ZNFs49Wl1RU/0qRNjNnjHHb8B+VQw+HrKCS2eMPm3keRMvn5m659qdmSqlFaW/4fUwm8ZTC6kRbMyxQy+RIsYkaQkcMy4UjGexIJxUy+JNSZRMbCAWgvfsjMsx3nLYDAEcdR3P4YzWk/hTT3vzd7rhN0glaBJ2WFnBzuKA7Sc9eOe9TL4es1tTbqZRGbkXRxIQd+4N+WQOKXvdxudC2kf6+8pW2tahJr39lvYwEJ808sU7MIlxkZyg5PHAPen3Mr3niiCzDSJBa25uG2yEb3J2gEdwBk/Uj0pbPwlZWN+l5DcXyurFin2pwjk/3lBw3XuKsT2DRa/HqUWGEkJt5lZ8AAHcrAY9cg+x9qXvWIbp8z5e34nHaFbzXc9vcSNr0n+kf61L0+RgNxlSc44GRjvTYIZb7WL6OVvEbob+SIS2l0RDEu7+Lc3GPYHjpXSweDrK3uElhvtVj2OHEaX0ixnBzgoCFwe/HNa9lpsGn+f5O4+fM077jn5m6/hxSjB6XZtVxMHKTgt9jkbq6vLMa1pCXUzzyyxmzdpW3/vCMqD2C9iPetjTlk0/xLLpxlllgltEmXzJCxVlwh688jB+taF1otnc6pb6jIjfaIBhSDgH0z64ycVHbafOdeudRuAo/diCAA5OzqSfQk/oKai0zKVSEo2XbX10/wAjZXpS0g6UtaHMFFFFABRRRQAUUUUAGKKKKACjFFFABRRRQAUUUUAFFFFABRRRQAUYoooAKKKKACiiigAooooA5zxZqNxptpaSW9ytt5lyEkkZN2FKtk49uv4VmaV4imjnvWu9Rhv7GCDzDPFB5QDZ+7jPJIzXQazpTaobHEyxC3uVnIKbt+Afl6jrn3qhc+GPtN/fSGdYoLq3ETRxxYZSOQwbPqOhFZtTvdHXTnR5OWe//B+/8SC28bWMsczNFKpjgM4AdH3AHGOG+9k4wcfXinXHiRpdEurqK3uLVkjR45ZEDqwYgcYOCeemaLbwxdLaXEVxqSOzxeXG8dqibP8AaOOSe3UcfnUEXhCdbS+ie+txJdKqgxWwRRhgSSARknH/AOul747Ya/zRan8V29vqElh9luZ5YY1ebylBYAgEkJnccZGcDuKYniWQalqUctjcmG0iWRFjiy7ZJA4B/i6j6HOKi1bwjcapcv8A6dCsDhQN1srSRYGCUbqM/wCcjin3nhe4uJ9QaK/WOO7hijwUyylCMEnPPf8AP2FF5glh7avf/gf8Esf8JVbJbX0stncxPZhGkhZV3YY4B64/PGKfF4nth9qFxa3Vt9miEx81V+dT6YPXkdcdRWWPBt0bHUIXv7ffdxxLmO32Kmw56A+lXtR8NPfT38ouI1FzbLEgKZ2Mrbgx9RntReoLlw97X/rT/gj18WWvlXDT2l1BLEqnyZFG589AuDgn8eKv6XrUOoSzQNDJb3MOC8MuNwU9G4JGDWRceHdSv7OeK/1VJHJjaALbgJGV7kZ+bPetHQ9Hl04SyXEkEksh6wwLGAv4Dk5oi582uxM1R5XZ6/Py/wCCbXFLim4pea1OYXFGKbuNLQAuBRikooAXFFFFABiiiigAoxRRQAUUUUAGKaYo2+8in6inUUgIvs8B48mP/vkUw2FmylTaQEEYwYx/hUw606kBTbSdOf7+n2rfWFT/AEpn9h6Sf+YXZf8AgOn+FXgaWgDP/sPSc5/suy/8B0/wpf7C0g/8wqx/8B0/wq/RVIDP/sLR/wDoFWP/AIDp/hR/YWj/APQKsf8AwHT/AArQooAz/wCwtH/6BVj/AOA6f4Uf2Fo//QKsf/AdP8K0KKAMi+0TSEsLhv7LsQRGxyLdOOPpUHgj/kQvDuev9mW3/opa0dYx/Yt9k4/0eTn0+U1n+C8DwRoIBBA063Ax/wBc1oA3aKKMUtQCiiihgJjmkPWnUmKTASgUYo570LzAKUCkpR0pRAWikJxSiqQBRRRTAyvDeD4a0sg5BtIiD/wEVq1j+FV2eEtGXGB9hh6f7grYoAKKKKACiiigAooooAK5PxHj/hOvBuf+e13/AOk7V1lcn4jG7x14O5xia7P/AJLsP8/SgDrD0rM1jUWsIE8tA0sr7E3AkA4Jycc9u1adUr/TbfUYljnDfIwdWRyrKw7giple2hULcy5tjAm1fVJI7QRxJFKZ/LfcGVJARwQSM49e4q7JrF7GL2X7HGYLVimWlClj8vrwAM5P6VOfD9qbdYvMnBWXzRIJDv3YxnNSyaPbTWlzbSbzHcyGR/m5ycdPToKyUJp7mzqUnZW/q5mReIZfs9xJNFF/o4SR2Rmx5ZPJGR259qlk1N7kO0P+pW7jgRkcgscjd26c4/CrMGgWcKXKbp5BdJ5cvmSliRgjqeR17VJDotpBZQ2cYcRxSCVSWyxYHOSfrRy1AcqS2Rk3Wr3sllqT+SscNs7RiRZSrEggDtxwTk/Spr3Wby3nuVht4ZI7aNHdpHIJBHTgdf8A69XzodqbS7tcyeXdSNLJ83OTjOPTpTptFtpmumZpM3MaxyYbHC9MfnRy1e/9a/8AABSo31Wn/Df8Ex7/AMVG2unijiiYRKjOjOd7bhnCgAjp64rS1S8b7LbRwllN1Ise8HBRTyT9cfzpk/hmyuHdjJcoJECSLHMVDgYAz+XarOoWHnwW/kgCS3kWSMZwCR2PsRkU1Gpyu7BypNrlRgX1zdHXrqFTqUkSIm1LRgNpxznNTahDcoumvHe38ZnljhdWlAwCpznj73FaNxoFvc3j3f2m8hlkADeTOUBwMDpVmTS4ZYbWOSSV/szrIrM+SxA7nvU8krO5TrU7xt0Wpz180tprSWj3eqvAtsJN8RLsWLnrhemP6VNYXd4+n29zJPIwF9sUPjc0bEKA+O4JzW8LCL+0Wv8AJ80xCHnGNoJP581RbSPJEEFtjyPtX2iUMeeucD/gWKHCcXcFVptKLX9dTbXpTqYp47U8V0HKFFFFABRRRQAUUUUAFFFFABRRRQAUUUUAFFFFABRRRQAUUUUAFFFFABRRRQAUUUUAFFFFAGbrN21lpVxcIwVkTKkjIz2rn7DXLs6hGkuoW11b+U0twyQlfIULxk5Oecccd639V099RjhiEwSNZlkkVk3B1H8PUY5/lTr3T47vT57QERiVNu5QOPQ1lJTcrpm0JQUbNatlCDxHC0oFzazWkbxNMJJsAbVGST6cc1JB4hhnEjva3EVukZkE7AbGUe4PH0NQpod45ee51ES3SxmOBxCFWLPU7c/N+NQWvhu8thdst/Es8sYRHjtQgGD1YZ+bsO3epvVLtQsydfEXn2c8qWtxEFt2mjldcow7cg4z7VWk8RXFrcRiSCS4QWazSeVHg7j+OAMDP40Q+FZEiuw94he4CqTFF5a7QwLcA/eIGM9qku/D15Pe3EkWpLDDOixMghBOwDGAc9evNQ3Wtc0X1dPy/wCG/wCCTtrkZurZ94itjbNcSmQche39asadrseoXTW32W4gkCeYBKoG5c4yMGql14bE8V1GlwEWWCOGIbM+WFOfXnJFW9I0g6csjyPA8rHGYoVjAHHHHv71cXU5rPYyl7HkutylrGrzW+prZQXdtaAReY8s67gecBQMjnvSWevzRad5t3C9xcNMyRLbR4Mqj+IAnp71dbR1k1C9upHjczxrHGGjB8vAI79azpPDEogs1iuYGaCMowmgDowJySB1z+NZy9spNouPsXFRf9f09C83iW2FnDKsM8kkxYLCq5fK/ezzgY+tB1kzNZNEHhE255EmTBVV65yeOe/NUr7w3cXEEUENzarAsZBSS1GN56uCMYNWIdCuYEXZeguln9nVmTPzE5LYJ6dOPaqUqt9US1RtdMkj8RQTlgttdgFC8TeVkSgDPyke3TOM1DaeJMadHLdW032iV28uKNPmdR/EBnoARk1Ws/DF3bm9ke8hDXEDQhYYiiAnqxGevA5GO/rSXfhy+ufsq/arYxw24i2GIlQ394c+mBzmlzVUr2KUcPe19DSbxJafZrWaKOeYXIYxrGmWO3rxTv8AhILVrKGeOOeR5s7IUTMhIODx7Y9aistIe0lhfzUYQ2ohQY6Pn5m/Gqg0PULd7aSyu7dZYoPKZpYiwyTksvIpc1fsLlo7XL3/AAk9i9nHPAs1wzgkRQplxg4OR2weK07O7hvbVLiFsxuMjjFc9f8Ahy6ubpZ1uLZpDCsbNPDuOR/EACMd/wA66Cxs47K0jt4lVUQYAUYFaU5VG/eRnUVNRTi9SzRRRW5iFFFFABRRRQAUUUUAFFFFIBo606mjrSk4pK4C0UUU7gFFFFMAooooAo60SNDv9vX7PJj/AL5NVPCi7fCejgMGAsoQCBjI2LT/ABRIIfCesSnOEsZm4PPCGn+HUEfhzTEH8NpEv5IKANOiiigAoopDSYC03GM06kPWkAgPHNKCKbjjFC0DHEUCjNJk0LcQvelooqrAFFFFAGR4VG3wlowzk/YYOf8AgArXrF8Ivv8ABuhOerafAfzjWtqgAooooAKKKKACiiigArltfQt448JkAfLJdE/9+SP611Nc3rK58a+GTzx9q6f9cxQB0Z6Vja7qFzp6WjW0aSPPcpDhyQADnn+VbXaqd7p0F8bczbv3EyzJg4+YZxn1HNHoVBpSTlsc1L4nvLVprWW2ie9SdYQ0ZZo/mXdnH3jj0qaHxFeCSFLmyKj7SsEkmyRV2v8AdYbgD1ypHqRWlc+G9PunmkkEnmSyLLvWQgo6jAK46cUq+HrRdNksS8zxSMGZnkLOSMYO4854HNRaXc6OejZWiY/9qXV7d6RMVkiSe5m8tUkK7o1HBcd89cdOlIniW+OnC8MVmizz+Rb75CNz5YEkdT0+6uTwa3/7FtN1iQrKLIEQAHAAxtwfXiqj+FdOfT4LL9+sdvK00TJKyurksSQw/wB4/nRaQlUpO11/Wv8AwDLj8U3rWsZ+yQeeb82h3MyIcLndyMr2zkHpR/bVzcXNtbXEXk3UOorDIsUxCspQkH3BHOKdqHhFBFa21k0wiN5587tcMHGV2llbrnp+Nadr4asbaOFVMzNFP9oDvIWZnxjLE9eKVpvqW5UFql/X3mavia/2i5axhFqLw2rDzSXb5tu4cY46/wCFJF4snnvIxHZbraS58hdoYv1xvzt24/Gtj/hHrL7J9nzJ5f2j7T97nfnP5ZqCHwrY298LqGW7TEnmiFbhvKDZznZnHWhKd1dk89C3w6j9Rlkl1bTrJZHjRy00mxsFgmMDI7ZIz69K5KbWr6xn1cTzzGC4lmgt3BJMMigkAZ7EHjHcCux1Cxmk1LTry3KlrdmWVWON0bDB/EEA/hUT+GtOuLS6tpUZ0uJ2nck5KuepX0/+uaJRk9mOjVpQspK/f7zBfWbnSJVnvJXeC709Xtw7ZBlVRlfYnIPfrVe7a+spNJtLm61V2a3Z5haEtIXzn34HT8q6q78PWN7FYxTq7LZkGIA4zjHB9RwM1ZbS7d9Riv23edEhReeMH2pOEu5SxFNa8vf/AIBy9nd6pBYadd3clyv+m+UUnG1mjf5RuHcg12kf3aytSsZ729sVxH9mil86UnOWZcbAP1J+layDAq4prQwqzU7NKzHUUUVRiFFFFABRRRQAUUUUAFFFFABRRRQAUUUUAFFFFABRRRQAUUUUAFFFFABRRRQAUUUUAc94o1KXTba0MV0tsJZxG8hUNtXHJx7VlaZ4oZBqU019FqFpaxLIJoohGcn+HrjnpXRarpf9pSWbebs+zTibBXdux261n3PhhLu71GRpgsN7EqFFiAZSuMHPfp0IrOSle6OunKj7NRmtf+D9+xVtPHVhdJdFYmzBH5mElSTcMgYypODyuQcYzTZvFX2vQ7u9toZrdYQpSfCyo2WwcEHBx39M96dH4Rmaxu4LrUFaWeNY0kgtlh2YIP8ACcnJAyM4IqMeDrhtMv7Z9Ri826CLujtFRFCsDnYG5JxjOaX7wbWHLsniu2TVX05La4meNgsjR7SR0yQudxAzzgdvcVDF4luUu9VWbT5mjtCmxYwC7ZxxjPcHP0FRX/g976/lk+3AQSyCRg0IaVPUJJncvt6VLf8Ahi7uX1MRaiEivgh2GPJVlCjrnkHbz9aG5glh9Pl38v8Agjo/GNrJZ3lx9lmDWjIkkQZWOWOABg4zn1xR/wAJhbRw3r3Nld272qK5ikVQ0m7OAvPXI746jrVePwhcrZXsLX8O+5aFtyW2wIUOeAGxz/nNWdR8Lvf3d9OLoJ58SLFhTmN0OQxOeRntSvUBrDX/AK8v+CI/i+K3t55bvTL62eNkVUkVQZS3TaScHABJ6Y9609H1qHVlmCxPFLCwV45MZGRweCeOv5Gsq58M3uoWjrqGqmWcSLJCREBHGVzjK985Oa0tC0d9NhkM8kEkzkZaG3WIBR0GB+P500581nsRNUeR8u/zNgYPOKXFIBgUtanMGB6UYHpSGjNAC4HpRgelFFABRRRQAUUUUAFFFFABRRRQAUUUUAFFFFK4BRSUtJAFFFFMAooopgFFFFAGJ4yYR+CNec5wunXBOP8Arm1W9DXZoWnjGALaP/0EVQ8c/wDJP/En/YLuf/RTVpaN/wAgPT/+vaP/ANBFAF2iiilcAoooouAUlKelNzSAUUEUoopoBB1paTFLSAKKKKoAooooAw/BmP8AhB/D/wD2Drf/ANFrW5WF4Lbd4F8Pt66bbH/yEtbtABRRRQAUUUUAFFFFABXO6x/yOfhr6XX/AKAtdFXJeLJNRstc0TU7HSbnUlthOrxQMqtl1UD7xAoA6w9KwPEmr3umf2cljDDLLd3a2+JiQvKsc5HI5A7HjPFZh8aa0Bn/AIQPXP8AvuD/AOOVSvfEN/qElrJP4E8QlrWUTRlGgGHAI/56c8E0NXJkm9ivr+qX8Fp4k8ydoLm2srUs8E7hQ7H5tgz8oz3AyRjOav6p4o1e0u9ZW1trQ2uk+WZGmZg0gZAcKR0PJ5PtWdeag1/HqP2vwF4lH29YxOEeH5ghyuP3ox+FZ87SXut6he6h4N8SyQ3LxyJFD5a7lWMKVkAlAYZUEfWo965lKM76f1/Wh0a+IJYL3Wr5YpWggazeRXkdwIWUbmROgIBJOBzjuai1DxHNevZSQ7ktjrsdlC0cjIXwrb2bacMpIICnjgE+1RtVjdNSR/AvirbqSBLhVSEfKE2DaRKNvHcc03+07UWOn2a+A/FKQ2EyTwBIYBh1BAJxLyTkk56k07Mrln3LF/4i1a70jX5Wt4oLKylltxJFcPHOWVwAQVHA2nOQc+1WtX8U6lZXeow2tnbSR6fBFM7SSMGbfkAYA57/AJe4rLe/t5NN1DT/APhCPFvkahO9xOBHACXYgnB83jkCnXmoxXcmpNP4J8W7tRijin2xwfdTO3H73g/MaVpEuNS2j/rX/gGhe+M9RF/LBYaWZxBFE8ieXK7uXXdtUohC4B6sRmtTxHqLrptjbRmaF9SuI7bejGOSJW5Yg9Q20EexOe2K5O5ms7q9W6fwT4zR9qJIsXlosoQYUOBNzgVb1zxDdalZQiHwZ4lS5tZVuLdngh2h16bsS52nkH607NLUpKdncj1RpJfFuqQTXOvGCGKIxx6bM42ZXkkA45qjLf6jc2vhFbu91BluUuWnOnSsJJFUApnZ1I4B/GteHxB5GqXmor4J8WefdoiS5hgK4UYGB5vFVLO+t7E6YYvBPi5jpqSpblooDgSfez+95NTyPuZ+ynff+rlmI6vZaFband3N6kdnf5ZLhjvltWYD5/UjOeewI96V7y+nstd8QRXVz5UNyos4hMwjZYThuOmHO4HjPHtVi+8UyalYz2Vx4J8VGKZCjYggBwe4Pm8H0PY1m3Wqyv4cj0O08GeKIrT5Y5C0EW/ysgtgiX7xx196bTNHCXRnotpMtzaxTqMLIgcA9sjNTiuSg8YSxxKo8I+I0UAAJ9lj4HpxJUn/AAmcvfwr4iHr/oiH/wBnqzRHU0Vyx8ZvgEeFvER5x/x6L/8AF0q+MyRlvDXiJfb7Dn+TGgZ1FFcz/wAJmg6+H/EP/guageM484Og+IAPX+zZD/KgDpqK5seMoM86Nryjpk6XL/QU4+MLQddN1wf9wm4P8koA6KiufXxfYkEmy1pf+4NdH09I/elHjDTT/wAuutf+CS8/+NUAb9FYH/CYab/z6a3/AOCO8/8AjVA8Yacf+XTW/wDwR3n/AMaoA36KwP8AhMNN/wCfXW//AASXn/xqj/hMNN/59da/8El5/wDGqAN+isD/AIS/Tf8An11r/wAEl5/8apP+Ey0z/n11r6/2Jef/ABqgDoKK5uTxvpEYy0erIP8Aa0W8H/tKmv470WJN8i6qqnkE6NeAf+iqAOmorlD8RvDgPzT349jpV0P/AGnTR8SvC+dpvLoH3065H/tOgDraK41vin4PQkPqzIRz89pOv80ph+LXgdfva/CPrDKP/ZaAO1orih8XPAZ/5mS1H1R//iaX/hbXgT/oZLT/AL5f/wCJoA7SiuL/AOFteBP+hltP++X/AMKP+FteBP8AoZLT8n/+JoA7SiuL/wCFteBP+hktPyf/AOJpP+FueBP+hktf++X/APiaANLxNqV9YTaZFYJ5ss87gw4H70LG8hQE9CQmAfWq8XiVTqVyylnslsYJo0VQXMjySJtHvlVGM8H0rGvPiR4Avb6xu38TW4azkaRAFfBLIyc/L6Mazf8AhLvh5Hf391D4pgh+1eWwRI2AjdHL7h8uDljuIxySc9aj3rmbUr3R6BYaobu6ltZrWa0uYkVzFKVO5CSAQVJB5BHqMehFUZZrqTWbxDf3sEMXlqi29sJATtycny255Hf0rnNP+Ivge0uZby58WWtzdyxrG8ghZFCqSQFXaccsSeTUUnxF8LLfXM1r40sYEmYMVa1ZyCAB144wBTs2U+bQ6+bW4dPiuo7r7QzWdoLlpGQAzLznaBj5sjpgcsPWox4gWDzA1vcvO86xQ22xQ+4xLIVzu24AySSR6c8Z5S58eeBtQn06aXxXbfaLY4kMcbgSjKkjGOMsinvwMd6iuvGfgm6umurbxbawXaXX2mF2hZ1QmIREFeMggE9RyRRqD5jro/EW0OJLW4M7zmOK12qsnCKWzuYLgE9c4ORjORmWPxJDcRI1vbXMsxeSNoEUF1dCAynLBRjPXOD68jPEXHiDwTdR7x4pt5btZpJUkuoTKvzgBgUwMqMDHIxgelaOleL/AAVpggEXiO3k2iXcQhALOyscADAA24AHbFC5hLmOkh8Sx3VlbXFnYXdy0/mfuYwgZNjbW3bmC8HjgnPbNSy+IY44xJHYX0yiNZZSkQXyQRnDBiDux1UZYccciuOtvEHh2wtIIbHxZbRzxmXdI9qzhlkff93IwR2OahuNU8IytDs8R2kh8pIpJruzFxKSoA3q7DhiBzkMM4OOuS8gXNY9GuNQhgsPtZ3PGQuwIMlyxAUD3JIH41jXniKX7LIsNhdQ3qSRI0EojLIJH2q3D7SDyBhuo5xWfeeNPCdzppto9fhiddjRv5bHaykMpI28jIHHFZqeKfDLtNNdeKLeW7keFmaOF0URxSb1ULk45Lcknr7Yodxu51ut6hLp+hC5MyQOHhV5ZQNqBpFViRnHAJ71laZ4kWbUHVNVtdRsI7d5Z7mJNgtyCuAxBI5G4+vFVdR8eeD9QtkgXxFaoVnhlztY/ckV8dO+3H41n6t4o8F6lfPJN4mtI4JLGWzljAIZg5UhgcdsHsev5jTJalfQ60eJbSOCWa5juLaJLdrkNLH9+JcZYAEnjcvBAPI4psuvK9sJPLntW863TEsW7cJJFUYKtg5z1B46kVxFn4h8J28FyjeLNDgeSA28MtvaRxso4+Z9+7ceOnA65Ho+21zwuUKT+MfD6SGW2cJbbYYQsMnmfdLnDNjGc9hUvmK1O2i8SW9xK4t7e7lhWR4vPSAlC6Z3L69QRkjBOACSajsPEZudMtbhrG6aadC/lxREgAYydxwMc8ZOT2BrkrXW/D66yl1J408N/Z0uXlJjMcUsgYNhHffhgNw5xzt7c1GmraEiWSr448MyJbQ/Zykzo67AeCo80APgYyQR7cmleZL5kdsfE1kzwpAtxO81utyixQMxMbHAJ9O/WmzeKtNjUOjSzKsK3EhijLeXGwyGb0zg8deDxxXL6Jq/hjTLq3nl8ZaBKsOnx2ICXka5CMSGOX7gj8c/SqsWp6JZN/xLvHvh+HzbWG3nZ7mJmUxqVDx/OACQejA9AfanzS6od5Hbz+IrK3uHjfzDFGQss6rmOIkAjce3Uc9BnnvWuCCMivOZdW8Kvfyn/hKvCsllPL5kyXE0LyHP3lDb8YOO4OMn2x048b+E14PijRQfQ38X/wAVVq/UpX6nQUVh/wDCZ+FsZ/4SXRsdf+P6L/4qmp428Kyvsj8TaMzei38RP/oVMZvUZrH/AOEr8PYz/bul/wDgZH/jSjxR4fbka5ph/wC3uP8AxpMDWFLWWPEeiFlRdY08s3RRdJk/rUw1nTCcf2jaZxnHnr/jSAu96WqqahZSAsl5bsB1Kyg4pV1CzYEi7tzg4OJBQloBZzRUSTxO2FkRj7MDUmeeooAWimrIrjKsD9DTqYBRSZ96WmBz/jv/AJJ94k/7Bdz/AOimrT0f/kC2H/XvH/6CKyvHvPw98R8kH+zLnp/1zatXSP8AkD2WOnkJj/vkUAXaKKKQBRRRSAD0pKD0o6UALRmik6GgAzS03vR0IFJPUBT0paKKsAooooAwvBgx4H8Pj/qG23/opa3axfCGP+EM0LHH/Eut+P8AtmtbVABRRRQAVU1G7ms7GW4gs5ryRFytvAVDyc9BuIH5mrMm4xsEOGxwfQ02IN5YEhy4HJHrQByx8XasqknwRrxwcY3W3/x6mf8ACZarnnwPr4Hb/j3P/tWt7XNWi0LR59SmRnjh25VcZOWC/wBawbXx0G1WwsdQ0e90/wDtBSbWWYoUkIAJHDZHBHXuRQAo8Z6hkhvBPiMEeiQEf+jaD42uwefBXib3xbwnH/kXmty117SbzU7nTrXUbWa9tRmeCOUM8frkDkYOAfqKrR+K9Gu4L59O1SxvZLGJpJo4LhHKgAnk5wOnUnH0oAzf+E2uf+hM8T/+A0X/AMdpf+E2uP8AoTfE/wBPs0X/AMdq5F4y0RdN068vtRsrEX6BoUnuo/m+jBtrYz2JFC+MNLbxRL4faZEvI4w+XkQK5IyUX5txcDBIxwCDQBT/AOE2uCP+RN8T/wDgNF/8dpD42uAf+RM8Tn6WsX/x2ta28U6FeW91cWus6dNDaY+0SJcoViz0LHOADg9fQ1JY69pWqyTR6dqVldyQf61ILhXKdhkA8fjQBif8Jvc4/wCRL8Uf+A0P/wAdoHje5/6EvxQP+3aH/wCO1v2et6XqMcz2Oo2d0sB2ytBOriM9w2Dx+NO07VbDV4DcabfW15AG2GS2mEigjGRlSRnnpQBz/wDwm1zg/wDFG+J//AaLn/yLS/8ACbXH/QneJj/27Rf/AByt2XWdNg1KLTZdRs47+Ybo7V51ErjnkJnJ6Hp6UPrWmx6oumNqNmuoOu5LQzqJWHJyEzkjj07GgDBPje5x/wAiZ4n/APAaL/47R/wm1weP+EN8T4/69Yv/AI5W+us6c+ptpov7Q36r5jWomXzVX1KZzj3oTWNOk1GXTkv7Vr6Jd0lssqmVRxyVzkDnuKAML/hNbj/oT/Ev/gLH/wDHKUeNZv8AoUPEo/7dY/8A45W8mq2Et/LYR3tq15CoeW3WVTIi+pXOQPc1QsvE9lLoEOsaiyaTBKxXF9MibDuKgFtxXJxxg96AM7/hN5sn/ikPE3/gJH/8cpf+E2lz/wAij4mH/bmn/wAXWjceKNLt9esdGa4Q3t4HMaBhxtAbnngsOR64J7VoQajaXNxPbwXUMk9uQs8aSBmjJ5AYDkE+9AHPf8Js/A/4RTxKP+3Jf/i6d/wmjf8AQr+JP/AEf/FVcufFNhDq9hpsZNzLeTyW++3ZWWCRFDFZOcg4I4wffFV/EHi+PQdVs9NXSdS1C6vEZ40s1jPC9c7nU9OaAI/+E0J/5ljxIP8Atx/+ypR4z558N+Ix/wBuB/xqvN8QrBdKtby20+/vJLi5NobWCJRNFLjJRg7AZHTgkE9Kv6F4tt9burmzayvNPvrbDSWt6irJtIBDDazDHPrnjp0oAi/4TJB18PeIB/24N/jS/wDCZJ/0L/iD/wAF7U+TxhZR+MF8MtDOl7JHvjlZV8pztLbAd2d2Ax5AHB5qHwt440/xbd6hb2VrdwtYlPMM6oA4YuAV2sf+eZ647UAP/wCEyT/oX/EP/guageMkP/Mv+If/AAXtWpq+s2Wh6XcajqMpgtLcBpJNjPtBIA+VQT1PYVeDDaCe/TnrQBzv/CYr/wBC/wCIf/Be1H/CYr/0L/iD/wAF7Van8R2qvqcNrHcXt1puz7Ra20ZMmXGVC5wrEjng8dDg1qwTCeCOTY6F1DbH4ZcjoR6+tAGB/wAJiuM/8I/4g/8ABe1NPjSMdfD3iL8NNc10m714A9aXdyRjGPWgDmT41ixn/hH/ABEP+4ZJQPG0OM/2J4h/8FMv+FdNkd+Mdazo9btZPEEuiASfa44BcHK/LsJxwfXNAGWvja1ON2keIFz/ANQef+imnf8ACaWP/QL8Qf8Agluf/jdXdR8S6PpF9aWN/qFvBd3ciRwW5O6Ry7bV+UZIBPG48epqDVPGGi6NdvbX1zJHJGgkk2W0siopIALFFIXkjr6j1oAhHjOwJGdO14fXRLr/AON07/hMNO72Wudf+gJef/G60bXWrG91W60yCXfdWio0yhSAquMqQehz7Umt65p/h6x+2ajMYoN6puCliWY4AwKAKI8Y6aTzaa4Prol5/wDGqcPF2mH/AJdda/8ABHef/GqkPifTF1C+sWuh51hGJrv5GCW6EFgXcjaOAe/aq1n450C9juJIr4rHb25upGmgliHlDq43KMr7jNAEv/CXab/z661/4I7z/wCNUo8XaYB/x661/wCCO8/+NVDB450Ce0u7tbx1gtUSSUyW0qEI5wjAMoLA8EEZ4I/F2n+NtC1TUodPtbqX7XMpeKKa1mhMi4JyN6gEcHp6GgCX/hL9M/59ta/8Ed5/8apP+Ev009LbWce+iXg/9pVuscLmsCLxpoNxpF3qkV9mzs5BFO5hcFGOMDaVyc7h0B60AKfGOlgcw6uPro12P/aVMPjbR1+8uqL9dIuh/wC06ZdeOfDtm9slxqSq9zCk8SiKQko/3SQFJXOR1xTtU8ceG9Du4rTUtWt7eeVBIiEEkoc4PAPBwfyoAP8AhOtCBAaS/GfXTLkf+06jb4geGgcNeXCn0axnH/sla1trNjdavcaXHOGvbZFkliCt8qtgg5xg5z2NaO0UAcofiL4UUEtqLqB13Wkw/wDZKYfiP4O/i1aMZ7NBID/6DXXbRRtGKAOOPxJ8DBtr65ZIfR1K/wAxTR8S/AbEg6/p/B/iBH9K7LYKXGKAOO/4WR4BP/MwaZ+f/wBamj4jeAWH/Ie0zHuf/rV2eKXFAHFN8Qvh6Rzrmk/jj/CkHxB+HmM/23pP14/wrtcCkaNG+8oNAHF/8LB+HfH/ABO9J/If4UH4g/Dzg/23pOPw/wAK7E28JHMSH/gIphsLRvvWsJ+sYNAHIn4gfDwD/kNaT/3yP8KkHjfwE3TVtK/FR/hXTHSdOJybG2z1z5K/4VGdC0k9dNsz9YF/woA54+MPARP/ACE9JJPqF/wo/wCEr8BE4OpaPkdiF/wroP7B0f8A6BVj/wCA6f4Uf2Bo/wD0CrH/AMB0/wAKAOfHiXwA5z9u0Qk+yf4Uv/CQfD//AJ/NE/75T/Cug/sHR/8AoFWP/gOn+FJ/YOj/APQKsf8AwHT/AAoA58698P8AODd6Hk/7Kf4Uv9veAB/y96J/3yn+Fb/9gaP/ANAqy/8AAdf8KP7A0f8A6BVl/wCA6f4UAc+fEXw9Xhr7QR9RGP6U1vEfw6XhtR8PqevJiFdF/YOjn/mFWP8A4Dp/hR/wj+jf9Amx/wDAdP8ACgDnD4l+HIBJ1Tw6P+BxUf8ACSfDfj/ia+Gv+/kNdGfD+jHrpNj/AOAyf4U0+HNEPXR7A/8Absn+FAGB/wAJF8Odu7+0/DYHqZIab/wkXw3z/wAhTwx/39grf/4RrQv+gNp//gKn+FL/AMIzoP8A0BdO/wDAWP8AwoA506z8M3XJ1HwqR7zW9J/anwxI5v8Awl68zW1dEfDGgHromm/+Akf+FJ/wi+gf9APTf/ASP/CpA5w3/wALj1vPBx+slr/jTWuvhURzceDD9Xta6T/hGPD5/wCYHpn/AICR/wCFOHhnQQMDRNN/8BI/8KEBy/2j4UH703gv8WtaTzPhL/z18Ff99WldT/wjWhH/AJgunf8AgLH/AIUv/CNaEP8AmC6d/wCAkf8AhTWwHKF/hGeS/gnP+9a0bvhH/f8ABP8A31a11f8AwjWhf9AXTv8AwFj/AMKP+Ea0L/oC6d/4Cx/4UAcoH+EY6N4J/O0pwPwmIyP+EKP0NpXTnwvoDDnRNNP/AG6R/wCFN/4RPw7/ANAHTM+v2SP/AApgc2E+FTYGzwbycDi19/8AA/kasQ6b8NLl1SGz8KSueixx25J/IVtHwj4bJJOgaWT72cf/AMTTf+EM8L/9C5pH/gDF/wDE0AUh4a8ClwF0bw9vxlcWsOfr0roLea1SALDLD5aDaNjDAAwMcVlf8IR4U/6FnRv/AAAi/wDiaT/hBvCWc/8ACMaL/wCC+L/4mkBuGaIdZFHOOvenBlIyGBFYI8DeEh/zK+i/+C+L/wCJo/4Qbwl/0K+if+C+L/4mi4G9uHrQGBHBrB/4Qbwl/wBCvov/AIL4v/ia244khjWONQiKAFVRgADoAKQElNNLmkpMBRS5po60gz3p7IB9FJmjJ7UALRSdRS1QBRRRQBheDk2eDdDHHFhB0JI+4PUk1u1j+F+PCulDsLWNR+CgVsUdQCiiigAooooA5/xrp95qnhG/srCEzXMoQIgYKTh1J5JA6A965OHwLe6R4l0O601byWF7aeK9nurlZ2tGZPlMe9sr8xP3M8D359MooA8c0jwL4h8u0s7vT54WsklIma+t0gdmDLhTFF5xDbudxGATzkAVY0Xwv4mjjkgl0cwQxaXNbRfaXtXYOyABY3iAYqSB9/0656+t0UAeMX3hPxNDptolvoMs039jx2jhJrWRfMA5SRZe2e6E9T161oT+HddhvLgDw/HcG40BLNHR4/LimWNgVYFg2DgKCOxAzjOPV8UmKAPINP8ACviKSDUPN0WeES6L9kiR3tUzJvB2KIsADHQtzxyRwKmufAutG9mWysI7aGbwvFZOVlVFa5EoLodpzkoMbuh9a9axRQB5BdeFtW1XSL82vhNNLuF02G0G65RXuSkquyBQxj2kKQGcZOcEYJFdJ4I0a8tdTv76bTL6xjkhjiUXj2wZyueiQIAoHQEkk+grutvGMmlAxQB5B4m8P6/e63rEsOgyyNLeQzJPA8BjeJAgBLSDzN/y8quFHPXJ3QXXhfXf+EjKWmhz/wDIWF6JJ2iktyN2TIJ1KTof9jDdMcg17LtFG0ZzzQB41YeGdbj8V2Cx6HdJHbaobqSW5aF41Qscuk8ZWQnB4jYMOm7NSaT4a1qKfQNMfQJor3TtVN1e6xujMdzFlujbtzFhsBGMjH1x7DtFJsHv+dAHlHhjQdQtb/TbS98LSfbrG+muJtXknCptYnaVKtmQkbRtYcd6zbLwzrdp4e8LRXPh+5lks4rtdsKwySRSvKSoYSt5aqV534Y/Tv7VtFG0YxQB4zo/hjWLaw8JCTSpobqCLUYZpAFzbPIx8l2IP3QDkEdB0qtpPg7XJo4Le2sdQ0rU7SzuYftb/Z4oQ7oyrho1Lygsd2TyvJznr7dsFGwZ70AeRaHolymveEhD4On0xtPLx392UjAkby8bsqSzAnJ3HHLHHeul8SaLqWpfEHQ7i0e7treG3lEl5bojGIkHgb1ZQT06dD9K7naM570m0Z70Aec6v4INpb6Np2ly6kV/tP7TcXYlDTISpBkyRgdB2x7Vd8KeH7vQ/GOu/aGv72OSK38jUL198kmA29dwAGASOMDoOvWu52A0u0ZzzQB5D4z8P+IX8dT69pFjJI1ktvJCQm4SnDKwUdyNwY+wIqhN4T1fTrnUJbfSrme2tZNIdQihnnEEbiXb6tuYZ+pr2zYKXaD60XA8R8Q6JqmvWfj3Ux4eu45r1LBtOSeFTLmPcrsoBODtPQHOGwfSoPGOg6nqGv6s1j4euiJbW1WweOxVtgCEnDM37krjbhBk4weOa902Dn3o2A0AeR6xoNybzx/FaaFN5uoW8clnJHbYWTKr5ihsfeZzuI7kEntVHW9GuhcatBeeG73ULu7022j0m4jgEgtZBEFbc3/LLDjPPUAjvz7SIwPWjy1x3/OgDyG+8H3l7Lr0upadLeX0OjWyW0zRFg9wE+Yp2Lbl7c8471Q8UaHqczWLDSL2e4/su2iQNppuV3qOR5isrQNk8nOevrXt+0UbQaAOV0aCJPEvmTaZfw6gumRLLcuxa3xkZRSTy4PU4z7msPVNTn0H4k3eoPomtX1tJYJCr2Fk0wDbgTkjA7evpXo20UBQD3oA8/8AFSvrdp4T1O10i7Wdtas5JFktSJoYgzE+YACVUdTngVj+J7fUbTxD4tEekXt7/bdnbRWUlvBvRWRSpDN0Tls5JA4NermMHrmkMakHOefQ0Aea2dzceFPE/iLUb3TtSntlgsIRJDAWEhCbWZScAgHqQeK0/inY3mp+DPs1jBcTTPdw8W8TOyjdy2B0x612c1nb3KBJ4klUMHCuoIDA5Bwe4OD+FShAPU0AeY6LFceFF1vw9qWk3eq2Jia5huIrJ5ftqsCWikwCu8nIGTz37ZyraDVPEFjrdxc6ZqFnfnTfs9nYrp8kMEMKup8tXcDe5wOBjuBx09j8se/50hiVjk+mKAPGb22vtXGqXtrpepxRx6DZ2RglspUdpRNuO1CuWwM9BjitoaVq0PizwfLqMtxqNmkMpOLTy1snES4LFOOTgDd0IOPUem7BQI1FAGZoWt2/iHRo9Stop4o3Z02Tx7HVkYowI9QykfhXhVho+utp66Y9jfLaaixu5y1u6iLyJLk7W443BY8ZxnjFfQcFnb2sCwQRJFEvRI1Cgc56CpDGp60AeN69Ps8K2+lPpN9a38ukWypcwWBdrshR/o7MELJgr65GM46Awa1bajp+r3rvHqtrd3FnafYoLO2M8VzIiBXifKkFQc5BI6gkHC17ZsFGwYxzQB5/4UivR8SNdku7bym+w2isVUhN/lgsqHGCAfQ4GOlehUgUA5paACiiigAooooAKKKKACiiigAooooAKKKKACiiigAooooAKKKKACiiigAooooAKKKKACiikNSAUCgUpo6ANHWnUlBNJPQA70tIKWqQBRRR3pgFFFFK4BRRRSAKKKKACkNLSGgAooopALScUZpKEAvFLTeKUUX1AWijFFUAUUUUwMTwln/hFdNyc4gUZrbFYvhUg+GNPx/zxFbVD3B7hRRRQAUUUUAUdY1W30TSp9Rug5ghALCNctyQBgfU1laN4y0zWtSbTo0u7W9EQmEF5btE7x/3lz1HP8/Sk8e29xd+CdSgtYZJp2CbI4kLMcSKeAOT0rntQ8IXCeHdT1K51C/1fVBpE9tbRPHGoTMZwqoijLZyM8nnpQB6HvXHX9Kp3ur2OnS2kd1OUe7mEEACM29yCQOAccA8njivL5vDZstA8IJLpl/Ppkkv2jWraKKWWUymFVUsi5bapGCoHAUADoKoNoDS2GlfatFv30ePV5fIt3tZZZIbNlT5WUKWxuXoQcccmgD2vzFwTngdT6UGRQMk8Yz0rw230TXj43gu7iC+W8/toNLLHp0rbrff94zlxH5JHRQCwwPlOKdo2m6vF46tNQNhdRPLfymVlsbgOqEnaZJnOxwR028DnOKAPcd4PQ0m9eOevTIrwTS9J8SW2pQ3WmWeoLqUy3KNPcWc8EwcqwQzyHMLjdtP8XTPB4q54C0vXbPxfpV0tveQiRJV1PfZTx7gFOPOeRyrsWIKlMnH90cUAevHW7IeIhohkb7d9l+17Nhx5W7ZnPTO7jHWp7/UrXTtNudQupdlraxNLLIFLbVUZJwOvArzvxjp2oXHjPVJ4LG6mgk8Lvbq8ULMGk8/OwEDBYj+Ec1iXHh29sTq0VjpuobL3wYxmGyR/MvCcFTnP7zHG3qPSgD16PVLSbS01GORmtXhE6sEbJQruztxnp2xmq9p4i0u9vRZQ3DfaTareeW8TpiFujEkAD6HkdxXmsfh680a5gOlWepQrd+HZftWfNkDXBTI3A5w+cAKMHsBjior7TbYavFPr+k6zNaJoMCo1tBMSZwBhcqMB+uN/GSM44yAerz6vZWt39mmlZJfIe4/1bFRGuNxLYwOo4zmpLLULXUbKG8s5lmt5l3RyKDhh6ivKdMsfEV7bRW2uQXUkp8N3SsvlsG8zzwYgzL1fYF+Xrw2epFUNMsoJLfSotci1FPDUWmlpxEkyqt8XIkEmz5x8pGOi54HWgD2wOp6GkMsY6sB9a8o07RdR1y08M2OtR6m9pi8EyuzxsYwUMQkYYIBAGAcEjHpise1TUl+Jn2iSG+luH1Vg0LpMlxHbFiqydWjNuOFzwT6igD3KigdKKACiiigAooooAKKKKACiiigAooooAKKKKACiiigAooooAKKKKACiiigAooooAKgu7210+2e5vbmG2t0wXlmcIq5OOSeBzU9cf8AFDj4easxJA2xf+jUoA37DxBo2qzNDp2rWN5Kq72S3uEkIXOMkKTxnjNXw6nofavEbn+29H8TWM1zp9mdTTSbmfSjo9sUSeVYm/dzKSWfA5wOpZcd60dJ1/UJLd5rTxTZTyjTpp7pJr43DQkJxJ5YhHlBW6gnoe5AoA9ZuLu3tLd7i5njhgjBZ5JG2qoHUkngU9JY5EV0cMrAFWXkEHoa8U03xDf31vrtlJqsl5HHpe4qJY7qNpA4UusgwVyCP3TKCM5NTeKPE+oaTcq6a40aJawmGG1miDQtsQsXhkC+buz/AAscd9vWgD2NbmB5ZIlmQyR4LoGGVz0yO2afvXOM8+leN/2q+l6545v4tYnhuha2ksR8kSud4GSIT97YXVR/dD4OaZB4s1Y+G/Eklrq8ky20EDwy+dFcGNmZd+HRdpznkcgdO1AHtBYDqcUbh615JrfiDxB4cl8S2Vpqs1xJb20E0E12iSNC0kiKzYVQCAGJAxgY9Mgxa34svdHt5I9G8UJq1q13BFLNvieazRlkLfvcCJdzIFBbIHP4AHsAZScA8+lRQ3ltcb/Injl2PsfYwba3ocdDXEfDrWtT1NtWtr5meG0mVIHlubeaXJ3bkcwkjK7R1wefbjndMvdRhtI7bTr97M33iieCeVER22FcnG8EA8cHHUDqOKAPXS6jqcfWjevrXjmtTX10tjaXWuTXJsvF8NjFP5cQfGxWViPLIMiZbnAB5yDwKr3fj3xMt3e3NtNk2mqNaC2M1nFA6qxAjYSESiRgGO4HBIOFx0APbAwPejcK8lk8R+Jx4a8V67/ba+RYXtxa2UUdtGW+WdQGLEEHC/KBjuScnFTXXifW9OuNTshrkd8E0VNRjvFhj2xuzqNq4UArj5hnJwwyT3APVCwGcnGO5o3CvJdb8QeKtKvNI0j7fd3N1dQSXbXFpaW6NMSDtijWUhcJjcxGWKkdMlg7w7rl1rGr6Vrup6ibXbo1zPP5bxNEFjnRT8wDDawGTg5BHBA4oA9Y3LjOfemGeISLGZFDvnapPLY649a8g0Hxf4nv/EGhafdX10kesCdvNktbdAUWNnjeBRlwvC8y5zzjvitY6k2i2PgW/ljN68dlqVwqlQZF2Q7hGhxxkcdyaAPa9woyK8z0nX/EiXPhq6vtYtL221xWZ7aO2CC3+TcBGwOSRkZ3Z+6elRaR4p8RvN4ev7m/imtdVu5bZrX7MqhAjlQwbrn5Tnt0/EA9SooHQUUAFFFFABRRRQAUUUUAFIRS0UrAFFFFCAKQUtFDQBRRRTQBRRRQAUZoopMAooooAKKO9FIBO9BpaQmhgRRCUA+awJycYGOM8fpj8qkooqR2AdaMUoo6U1sISlBpOaUUJALRSUtUAUUUUwMTwoMeGbEf9MhW3WL4VXb4csge0f8AjW0Kb3B7iDPcEfWloopAFFFFABRjFFFACFQRjFcpq76hd+NbLSLXVbnT7dtPmuXNtHCzMyyRqBmRG4w5rrK5WdwfirZoPvLok7fnPEP6UAWR4d1MD/kb9Z/GGz/+R6DoOojr4u1n/v1Zj/2hXQnpXHeNtT+xz6bbtqMljFcGTe6y+SDtXPMmCV9BgHJOKG7ClLlV2Wn0a/SWOP8A4TTVFkfOxGhs8tjrgeRk8Up0HWc8eMtU6f8APtaf/Ga5LTLuS+v/AAdqF/qEpkkS5XeXCgsrYUdOrbgp9cCoNN8Uu+pWE0niGQ2101ybuN5EzFGEcr8oB8sjAP3iePTio5zGNdPV/wBaHZN4e10g48Z6jn3s7X/41Tf+Ef8AEPJHjW+x/wBeNt/8brkLbxDcf2HrN4niWV5PL221tJJFJPEpdV8xlG0AnK4zgKGJNE3iS+g0TxMbLWnuxZwQPDOkyTFHZsNh1QZ9MYOPanzoftopXOtPh7xITgeNbr/wX22f/QKT/hHvE5J2+Npz/wBw2D/CsO/1bUdFTxBZ/wBtXLeSbUwXEyRs8bSk7uSFUDjqeBUVpr+oR6dqtzFqj3sGlXMM2UkWUyxEYkjLhFBxyQQMgjrjknON1UnY2bjSPElu0Xm+PhEJpBHEJNNgG9j0UZ6ng8e1Pbw74x7eOuP9rSIif5isxtRvr620i/nlwt9ra+TGyAhYArhQMjqQuS3qcg4xWv4Pkvr/AO3X91qU88f2mWGOA7diKH4OQM57den50cw1UTdkVV0Xxa0rQjx9EZgu5k/siLcAc4ON3Tg1V+w+KWjuZY/iPYGO1JE7f2REwiI67j5ny4HrVq11RdP0nxJr0scYuFu5Y+VIz5Z8uNCevp+LE96xfBytaau2nanZXUMeo2pSRb6IYuZVLFtvJyCrng88cijm1Qva6pE6Sa+77E+Kujs+cBRpkJOfoJatix8X/ZVuj8R9O+zNjEv9jx7Dk4GD5uOvFS6Hpmn/APCd+IEFjahLVbVoFEK4iYqxJXjgnjpWdp8Eyazb+FY1Kw2GoSXo4yBAMPGP++n/ADWpUmJVH1NSDSPGtzGJIPH9lJGc4ZNFQg468iWpf+Ef8dn/AJnu1/8ABGn/AMdq54ZUW2r6/ZQwlbWO7WVH3ZG+RAzqPocH/geO1dOKtamsXdXOM/4R/wAd4/5Hu1/8Eaf/AB2k/wCEf8eY48dWn/gkX/45XaUUxnE/8I748x/yPltn/sCJ/wDHKafD3j//AKHu0P8A3BUH/s9dxRQBw/8Awj/xB/6Hmz/8Eyf/ABdH9gfEEHnxvZMPT+x1H/s9dxRQBxC6H8QR18ZWLfXSV/8Ai6d/Yvj/AJ/4q7T/APwVj/4qu1ooA4r+xviBn/ka9Ox/2DR/8VTl0fx6PveKbA/TTwP612dFAHHHSPHeOPE9hn/sHj/GgaR467+KLH/wXj/GuxooA4/+yPHX/Qz2P/gAP8aP7I8df9DRY/8AgvH+NdhRQBxp0jx728U6f+Ong/1pBpHj3HPifTSf+wd/9lXZ0UAcX/ZHj8f8zRpjfXTf8Gpf7L+IIJx4j0cj305v/i67OigDixp3xEB/5D2hH66c/wD8cpfsHxFBz/bugH2/s+T/AOOV2dFAHG/YviNx/wATnw6cethLz/5EpJLD4gyxGKW/8Lyoeqy2EzA/+RK7OigDizp/j5pY5GuvChkjzsY6fOSueuP3vFNi0rxzC7vFP4QjeQYdl02YFvr+95rtqKAOHTRvG0SOscng5FcYcLpcwDD3/e80kui+NZ5FklfwdI6gBWfTJiQB0H+truaKAOGfTPGssskkknhF5ZE2OzafNll44P7zkcD8qSLRvF0MbxxxeEBG6gFBYyqCAc8jdyK1dfjun1OyeyLG4t4ZriOISbFmKtGNjHB6qxGcHBOazLHWnkvdSvbRtxu7i3t4FlYlI38sbtwHTGTkccjGc1LkRzq9iX7H40Z2ea18LStIoWU7ZVLrjocg8fn6e4bFpviK3s3s7bRPCcVq+S8KvIqMSe4EeK3dK1C5nubuzvPJM1sy/vIVKq4Zc9CTg9eMnt61ztpE97e6nI+l3N5tvpI1db0oFAwMAFh9aLj5ldF6wt/E2m2Yt7XRfDkMa8IkF3JEg/4CITSJba+uzb4Y8NgpKZlI1GQYkPVx/o33j61Yn1ye1mvNOWKJbqPyRaByxDiQ7QWHXCsGzjsPeqelatezrNb2UcYma8u8tcTSSKFjkxkZJPJZcKCFHOOmKd0JzSEn07Vb23mt7jwj4Xnhnk82aOTUXZZH/vMDa8njqeaVtK1V9QXUG8IeGDfJwtydQcyL6Yb7LkVS0PxBfnT44YxvupZrmR3lWWYRqszKFG0ZPPA6AAe4FasXiDU764htra0it52t2mkF5vXYRJs4GMkHBIJxxg47UuZBzoyNd8PeI9W8N6ho9povh/TlvW8ySSLUZD85YMzlRbjLEjrnNXItH1SK3uII/B3heOK5JNxGl+yrLnruAtcH8c1ag8SX+pOI9Ns4fNjtYbmYXEhVSZFJVFIB5wDkkYHHBpbrxNextcta6a9wLQ7ZYo1d5JG2BiqFVK5+YDk9R2HNPmRSkiDUNO1nVYYodR8JeGryOI5jSfUXkVD04Btajn0/VZZbR5PCHh6R7Mf6MRqLZhHov+j8DgcdOlb+qam9lDbrCivcXUohhWQlV3FS2W9gFP16cZzXOa3rWoTPZ2JQQTHUo7WfyZ2VZAY/MG1wAyg98YIIxyDyXE5WI7TR73T5EuLPwN4ahmjZnjkivcMGYYJB+z5GRwfalstL1LT1thaeCNEhNs0jwMmonMRcYfafJyNwwDjtWn4wuntrbTFH2tlmvVjkSzdlkddjtgFSD/COhFZ2m6x9gutQYDUIbaC3jcWmoys8pLMRvUsWOztyTyDx6pySFza2IrDStQ0zU5r+y8A6Lb3cvDTRX6qx9cfuuM98Yz3zUqWmpxR2kaeBtPVbJ2mtlXUFAidsklfk45JrSTxLdbbsHT2lkgjWRRB5jBtzYxygbIGDwpyCCAelR2/iI6kbMp5TBr/7PutbrcuRGzndlc9iCpA7GlzofMiQaz4pA58KxdO2pJ/8TTv7Y8Unp4Vi/wDBkn/xNR2/iia7u57OK2thdRRGU273RWVBkYMiFAVBzjI3DPtzVeTxZcWEVpFcw2nnSWiznzLzBl4PCKELFsLk5UDnAJwcHOg5kW/7Z8Ubsf8ACKx/+DJP/iad/bHij/oVE/8ABkn/AMTUdz4onijvJ7exV7e0s0vJHlnKZVlZtoAVskBat/2zeSvK1rYebDC6JJmXD5ZVb5V2kHAcE5I70KavYd0VxrHinPPhaLH/AGEk/wDiaa2s+KgePCaMP+wlGP8A2Wo4/GlpJqH2USWvFz9m2/aP3obfszs29O/Xpz7V1I5HNVdPYE09jlm17xYOng0t9NUi/qKQa94rwQfBjD/uKQ/4V1eKMUxnIv4g8WhTt8Eu3HQapDmmjxH4t/i8CXGM9tUt/wDGuxxRigDkB4j8V5/5EW6x/wBhK2/+KoHiTxWQc+BLsH/sJW3/AMVXXUYpXA5P/hIvFP8A0It3/wCDK2/+Ko/4SPxV/wBCLd/+DK2/+KrraKLgcl/wkfir/oRLv/wZW3/xVB8R+Kf+hEu//Blbf/FV1tFFwOSPiTxSMf8AFB3vv/xMbXj/AMfpD4l8UBc/8IJffhqFsf8A2euupMUAcefFPiRW58C6lj2u7Y/+z+9IfFfiEA7vAurE/wCzcW/T/v5XY7RnNG0elDA4e98f6hptnJd33g3WILaIZklaSAhR+EhNdrBKJoElAIDqGAPuK5j4lYX4d6y392JT+TrXSWa7LOFeOEUcfSi4ExoFKelNzUtALSGlNJSY0FFFFTcYUA8c0UVSYrBSikpR0qkIMiloxRVAFFFFAGJ4Uz/wjtpn+5W2KxPCjbvD9qefu1t03uD3CiiikAUUUUAFFFFABXISOD8YIUBJKaC5I9M3CY/9BP5V19caBn4yS8H5dATJ+tw2P5GgDsuoqKa2gnZDNDHIUOVLqDtPqKlooArfYLTEQ+yw4iO6MeWPkPqOOKrXVrpNtA8t3b2cUKnczyooUE8ZJPHPArSPSuI8a6gZb/TtHiikutzfarq1gALtEpG3I/ulvz20m7IibUY3Ny4/4R6whV50022juEKqZBGgkXg45xkdP0qK3vfC1yDbW1xpEolKxGON423ckquB16EgexrmIZotQ+GmqW93APtenWk0DLKg3xEIdp9jt28+oq7c6Klz8PIHsrZFv1tIbiJ4YxvMiKGBHq3XH1qebyM+e70XQ6qRNLmuZbWVLWS4lRWkiYKWdQeCV6kA0lrHpdxbNJaxWrwTLsZo1Xa6j5cHHUAcfhXEw6k91Y6lrlsxS71OSPT7ENxtIG0t/wB9b2I9ErS0q3vP+EoudOh1KaOw0u3tgsAUENlWHJ6446fT0xRF3KU07aHUSCwRoIJEgBTmGNgARtHVR7D0p1r9jCulqIVCud6xYADdTnHfnP41n3fhuzvdZt9UkaQXEGMbSMNjOM8e/wCg9Kfo/hyz0Wa5lt2kZrhtzb9uF5zgYAwP8KrW5avckj0W1F5dzshdLpleSGQBo96jG4DHBIA/IVektoZZI3khjdozlGZQSp9vSpscUUxpWIUtoY5ZJUhjWSXHmOFALY6ZPekFpALhp1hjEzrtZwo3EemanooGZ+laVFpcU6xsztPO88rt1Z26n2HQY9q0BRRQAUUUUAFFFFABRRRQAUUUUAFFFFABRRRQAUUUUAFFFFABRRRQAUUUUAFFFFABRRRQAUUUhOKAK7W0T3cdyR+9RGRSCeAxBP8A6Cv5VQbw9p7R3kawtGt5KJpfLcod4x8wII2ngcis/wAQpdDWLC4s2nae2t55xbxvgT4aIFCDwchiB6HHNVoPEJxcPalXmvr+O3tRKSVRjbo5DAcjAV8gd+OKm66kcybsdBpmk2+lRSJB5rGR98kksjSO7dMlmJJrPl8KafJdTTrcalAZnMjrBqE0SFj1O1WA/SrOlajcXU17Z3Xkm4tWUF4c7XDDcpwTkehGT0z3rkdPWS5n1SSbR73UWXUrhFlS8CDaJDhQpcdB7fTNF0JtaHZS6NaS3VpdyIzz2isImZyeoxzzyfc1X/4RuxCgRG4hImknDxTsrbpDlufQk9OnA9KguNbmt7i7sPKQXKSQpaj5iHWTgMfXBWQnHZapabrF7NbCG0hhSV57tt9zI7KEilCk9ySdw9hz7Al0NuKL0HhLTbe2t7e2+0wC3MhSSK5dX+diWUtnJGecHPb0rQttItbSeKaJCrxW4t1+Y/cBz+fvXH+G9f1A6NbWsIE12zXE0skqyShF8+RVX5QT2IycAbe9ay+IdTvNWSwtLS3ic2KXT/ai6lGLspXGMkcdeKV4iUotIuzeFtPnt1t9k0cYtxat5UzIZIhjCsRyen6n1IqeXQbeWV5CZ1R2RnhjlKo5QYGQPYAEdwBnOKzo/Ed9qDsumWKSPDaxXMizS7N5kUlY0OOvHU8cj3p1x4ku45p3isHlt7ZtkiJFI8jHALBdqlcjJGM8kdec0e6UmjavtOiv4VjlLKUcPG6HDIw6EHt6e4JHQ1S/4R2xzC8iyPLFd/bfMZ/maXaVyfUYOMcAAAdqk1bVHsBawwRrJc3c3kwhiQobazZYgE4wp/HA965/VtW1C4vNOtdvkSx6ottciGdlWRfJ8wYOAcEEZHUEY5HJLpA3FbnT3mn29/LaSTq261nE8ZDY+YKy8+vDHj3qG50S1urua5dX8yaFYHKtjCqxZcehBY8isrxhcyW8ekKpvDHLe7JY7Riski+TIdoKkHqB0I6VT0nVpoZ9Q2x38VvEkXl2uoyF5t7Mw3A5Y7Dle5OQePUbTFdG6ugQ5maS4u5JJVRTI0xDAIcrjGAOTk8ZPfPFJHoFql0t1K80lz54nMjvyzBCg4AAxtJ4qjF4lu5FulFgJZYY45ENu7yI+5iuM7AcjGTgHg0ltr41F7IjymJvmgJtLremRCz4b5QT6bSAc4PSpbhYLxNBNBgWS3lkmnl+zBhAsjjEYI2nkDJ4OOSf5VXXwvCIpUW7uh50At5iWXMkYztGQOMBiMrj8+aqL4mmuI72KNbWG5htmm8mS4ImjAxguhQEdeoyMjGeQajl8Wz2MKRTW9s9ylmt1In2r5nXkfKAuT90csFGTgE4OC8AvE1h4ctBaXVuXmZbq1W0lYuM7FUqMccHDHmh/D8Lykie6SNmjeSFJcK5QADPGRwoBwRnHNVb7xJcW9vfXUOm+bbWdus7u02wsNpZlUYOWAA4OB8w564sHWrtnke3sPOt45EjdhJh/mCkkLjBADjPzDofbJ7lx+6SR6EkcwZbm4WFZzcCBWCpvJLHPG4gkkkZxntWuvSuSj8cWM2opao0Dlrk25RbgeavzFQxTH3Scd84IOK61TkVat0GmnsLRRRTuMKKKKACiiikAgoNA60tNbAFFFFIAooopoAooopgcj8Tzj4ba4ScD7P/AOzCupgG2CMdMKBXJ/FX/kmOv/KG/wBG6H/eFdgoGKkAooopO4CUUUVFnuMKKDSGkxi0U0dKUc0021cBaUUlKKqO5LFopD0pRWgBRRRQBh+Fc/2Fbf7tblYfhT/kB2/+7W4Kb3G9wooopCCiiigAooooAK46LP8AwuS8GOP+Efg/9KJa7GuQj/5K7fH00G3/APR89AHX0jMAOaD0rj/F19Hb6tpdve6lPYWEiyu8sMhQl1C7QW/hGNxz7Y4zyN2JlKx1FnfWt/E0tpcRzxq7IWjbcAwOCOO4NSeXCJjN5aCUgKX2jcR2GfSvKLO7Y6Dpdul7cRtJNdElLprYSuJMAMyqz554QDkmtDR5tS8RQ6HbyareQrLZ3Mk720m1pQkqovzEZzyOevX1qeYyVba6PRPs1sRKvkR4l/1g2D5+3PrT1WOONY1VVQDCqBgAegFeew+ID5hsX1Fvtp18xeV5h3CHzcAY7LjAqOGa+MM+qf2vfbrfXBbLAZP3TRtKqlSPox6njHFLnQOqux6ClpaRpGsdvEqxElFWMDYT1IHY8mnLHbxTPKqRrLJgOwXBbHTNeYjxHcS+JoPs+qTsZdU+yvBJOqkR7ypxCoOF4IDFt3Tjrja0m91OTWo9HnuZN9jNPLOzOcyQ8eUCe+d/fsvOTRzIaqxvax2VnfWd/CJ7O5huIiSokikDLkHBGR6EEVZ3A15poct5qlhoVqNQubZLpr3zXgKqzBJOOxA/L1rqPGN/qGn6BcS2FuXPlvvmEwRoRtPzAEfMc9uKrmVrlKd032OjyKiuLuC1QPcSxxIWVd0jBRliABk9ySAPc1naJdX91p6vqFn9ll4AAmEm4YHzEgDGeeK4yznv5dD0/VLrVriVrnVIbdYWC7NouAMDjO7g856D2pcw5TSR6Qrg0u4GvNrm6bTL3xO8OpSxS/arZZJHkVjFE4iDShSP4QxAOMYA9Khu/EFxZ6V4hOnaxLqNpa2qTQ3RkVmSQnlA6jBzz246dqXOktSfao9P3DOKQOrDIORXn1/qF7op1iGTV72YQ2sMqytEkjq7PtO1flHOcYzgVS0/xDqTafrky38k6aV5FwoMsbll+YyIXQYOQp+h7nFHOg9qv6+Z6a0iqOTjPApVYEV5y+q3epJp2ovKPIu9fSK3QorL5CBwpXcMgkqST17A4ra8JvqF9caje3epSyxR3tzbRW+1QqospCnOMk4AH0pqSew1UTdjqTPGsuwuN5GQuecev6ineYK4G4YXuheK76aNPtH2mS03Y6RxkBR646sfdjUdpNokviDQv+EfNgzqshuzZFCNuwZ8wpx1Pc9SKXOJ1f6+Z6F5i7c5pBKpGQeK8YjhlPgyO6fTLKC1aba2qphrmPMu3cAMHIOBwxP611GvQT2OtapbxEoNbgijiYHq4YI4x2IR9xPHH0o5yVWdr2O+e4jRVJcDccLk4yfQU4SoSQGGQMke1cFqckkC38lgRHb6HZi3gkChtk7bckAgjKptHT+Mj1qfdeQ6h4Ymnu3mnnMgkfYqZRlDbMDqBxjvwDT5tSvaeR3NFIOgpao1CiiigAooooAKKKKACiiigAooooAKKKKACiiigAooooAqNBFJdpckZmjRo1OegYqT+qrVE+H9PNrd26QNFHdTm4cxuVKyHHzKR90/KDx3+prP8QRXja3ZTWDSme3t5plgjcKLjDRgxnPHIJwT0OD2qvb+IfM897GRDJfaitvbtIu5Y28hHbcAQcgK4xnO7iour7GblG+qOh03S7fSbYxQeY25tzySyF3kbplmPJPA/KshvBtk0s0iXuqQebK8zLb30kS7mJY8KQOp71d0fUbi6lvrW7aF57OYRNJChVHyivwCTg/NgjJ6e9crpNo11LqcsmjSX7LqNyomNyFIAc4XBI+lDfYbaulY7CTRraTUbW+ZSZ7ZCiM3zZB7n364P+03rVKXwrZSWscEU11D5c0kokgnMb5dtzDcuOCT+gqNtblt7u60+RY1uEnhjtgFY7o5OjEZ7bZc/wC5VPTNVvrq1htrE28FzLLduWmV5V2xzFMAbwckkd8DnjpgbQm4lweDtMSwt7S3a8tRb+YI5Le5eOTDsWYFgeRuOeehAxV+DQrW21EXsIdZRapaAFsqI1JI49eT+lcb4d8Q3sWj2dlHIGuSLieSV7ea64+0SKqhY+ecHknjGMGtpdf1S91UWFtHbWsn9nR3jG5jdtrl2UrjKnHy9f0ovG1xqUbXL0vhWxm2fNOgESwSCKTaJo1IIV/UdvoSOhIqaTw7bvffalmuo8yLK0McxETuowCV7+/Y4Gc4FZo8R394866fDag2trFcSid/9YXUsEByAvCn5jnr04Jp83iG8F1cSQQeZb28wiaJbaR5JMY3FWHy5GTgd8ZyKLoaa6GzqGmxahCqOXR43WSOSM4dGHcH8wfUEg9apJ4cso/sju8zy210bsSyPlnkKMhLHv8AK2MdAAAOBUuras1k9lbwhDc3sxhiMmdi4UsxPrgKeB19utYF7qd9d6jploziOSDVDBdCCVkWTbD5o5ByF2kEqT1wDkZouhSaR1F5psN/NZzSlw1pL50e1sAttK8+owxqC50S3ubm5mZ5Fe5iSJypHAQsyleOCC5/SsrxZM8c2jxBrvy5rorJHaymN3GxuMqQe2etU9P1GWwuNXMEd55cUcHk2t/PJI/mOzruDEuQjHaOM8q3Hqm49Qco3szcHh9DHc+ZeXsk9xs3TmUBl2HK7QAFXnngc55zSQeHLSC5W4aWaWf7SbppJCCXfyzFyAAANp6ACqaa7qkdvdebpbvLCEZGjjlCSBmwQAV3ZXqQAcgjHtFaeITqMthzCz/bnt3a2nLIcQO+SvX22tjnnng0m4D0L6+HINhSa4uLiLyHt1WXYdiNjIBChicADJJ6VXbwlBKkim+vsTQrDNh0HmKucZwnHBI4xkdaoXfiTUX0zUwsUEN1HYy3MahmEsRXGAyOoyRnqMgkY44Jfd+Kb3T4GDW1tJLBaC6mTzyWcc5CgKdowudzYGeOmSFeF9he7sbb6DBJZXds8khF3AIJX4DY27cjjGcGo28PxtLuW7uUiMscrQowCsyAAcgbsfKuQDg4PHJqpqfiG8tIr64gsEe1sohK7vNgyDbuKqMdcevHT14m/tnUJrsmzsIp7JJUikk8/EnONzBcYwuRn5snnjjl+7cE1sTReH4oZonS4uRFFM06QblEYZiSegzjLE4zWyowK5ODxiJ9UihS3je2lm8lSshMq8kBymMbSR2OQCCQOcdYvSqjboUrdBaKKKqwwooooYBRRRQAgpaO9FC2AKKKKACiiimAUUUUAcb8VgT8LvEGOv2b/wBmFdiK5D4qc/DDXv8Ar3H/AKEtdeKkBaTFLRQAnGKSijrSYBRRijFRYY0L1pcHtS0VVtBhSikpRQhMU9KKQ8ilq0IKKKKYGF4U/wCQJAB0xW7WD4V/5A8R9q3qb3G9wooopCCiiigAooooAK5G3Ofi7f8A/YCth/5HmrrScCuOs23/ABe1TpldHtk4/wCusp/DrQB2Xas++1DT7Sa2hvZI1eeQLCrDO5u386vnpXEeKLQHxz4XkEk++WWVdgmYKNkTOMAHAycA+owDSbsRNtK6Oy8qBtmYkO05XKjg+opEit4sGOONcZ+6oGMnJ/M15lpWpXEt/pE0d/dya3Nd+XqNo0jFY4huz+76KAQvPHem6NrE48TwF9SuLl55pleJLpyygAnD27L8hGOqkH3I4qeYj2i7Hpxt7UymQwxGQkEsUGeOnPtxSiC3CFRDFtZ9xAUYLZ6/XNeRR67d+XeT22qys8+m3UzKL1pmSRY2Zc5VVjcZ+6g4xjpitezN1dapb2b6zqQiuNBjvJCtzg7wcZBwdvfJHJxyTzk5vIXtk+h6K1ravIZHt4mckNuKAnI6H6iniOFJWkEaCRgAWCjJ/GvM/wC1zPfadHqmvXFha3GhQXEjpN5e6UknOexOO2CcY6Eg2dNuNV13+yrC91C7szPpj3Ext2CSOvmKEbd1U4wcj1I7mjm8ilVT2R6CltbRbPLgiTZnbtQDbnrj0zT5FjkjZJFVkYYYMMgivL9F1jV7vWrVm1KJriS5MdxatcuzBATkeQIyI8DkNuGccnmp9Hvr82+g6qdTupJL+7kt5Y3k3R7BI3AXGA3y9evbOBTv5Aqi7HpShQoCgAYwMCq0sVlBbEyRwxww5m5UAIRzu9u/Nea6Lr93eeJbIHUnf7a1wksBvRI+xUYqfJCgRHIGMHJHWrI1nVZdL1WOeeQy6Lptz57DAEs2XCZBHzDYm70+bmlzB7VHfQxafeJ9riigkW6jUmTYP3qEcZOORimyW2m2lp9ne3t47eVwPL8sbWJ9se35D2rj9Fl1DUPEGn2J1G4is4tGs7tljC/vZC7ZySOAQq5x2rY1JjL450i2lwIUt5Zowf4n+7+YBP5/SncbmrXsTT+IvCpmljn1PSjK37uQPKhJwfunPv2p9vqvhhLySwhu9LW6c+S9uroHfbkbSvU9xj61zvhawvp5LuVU01rMX8okWe2LS8EZw2cD8RWdaaBfa/DrtlF9iS0l1WbzLlt32iPDA/JxgdB1I6mlzPQhTbtpud9DPpF7GUhe0mSxl2EIVIgkUdOPukD9DT9LvdLvIZG0u4tZo9292t2DKS3OePXrnvXGeJbS6g1m+tbdQBrdrHDGzE7WlVgrbsdAEbOe/PpWvFB9h8b2Nvaj92dNKS8fwow2n8CcfjQnrqVz66o200a3W7u5yGdLtVEsDBTGSM/NjGckHB57DjirNvp1naMzW1pBCzAAlIwuR6cCrQ6UVZqVf7PtPsn2T7LD9m/55bBt656dOtPe2hkkjd4Y2aPlGZQSv09OlT0UBYrNY2zQyRNbxGOUlpEKDDk9SfXpVWTSUk1WC8cgrbRFIIwuBGT95vrgADpgZ9TWnRigTVxBS0UUDCiiigAooooAKKKKACiiigAooooAKKKKACiiigAooooAqG1ia8FyUPmrGYw2T0JBI/MCqb6BprQ3MP2YJHczedJsYoQ+ANwIOVPHUY/U1j66t4PEsVzZNI09rZNKsCtgTjeMxnr1GQD2OD7FketSyu4sPkfUL5UjklUkR/6OjHK5HPykYJHPXpzN1czur2OjsdNt9NtvJt1KryWJcszk9yzElj7k1lf8IbpAnlmT7bGZZHlcR30yqWYksdocDqT2q3ot3dXH263u2SSa0uPJMiJs8wbEcHGTg4fH4dulczoltJci/caPaXo+3TAyyyhWHznjGw9PrQ2h6XR10mk2jX8N+0Ra4gjZEdmJwD/M9Rn3PqapTeF9PmtY7VVnjSOSSRWiuJI2zISzjKsCQSc4zjpUEmt3EV/NprpELj7VFHAqg4aFxu3HnqAknoPl96zdI1W7uEh0yxa3t59s9xI8sTzLt890UD94DkkEnnHYYyML3Q5omsfCWlizt7aJJ4Eg37WguHjfDNuZSwOSCcnBq7baLZWt8LyCHZKLZLUbWIAiUkqoHQYLGuU07Wr620+wsLYHzFskuJJDbPc7i5bAwrDH3T1PoBzV5db1q8v3gtjZ24j0+G6YTQO53vv+X764Hy9+frngvESlE0rnwppd2YzJFKFWJYXVJnRZoxwFkAI3gc9c9TUknhqyl1IXzG43ZDNCtw4hZh0Yxg7SeByR2GelZ51rVbo3T2Z0+GO0iidxchvnZk3kZBGxQCBuIPOeOKY3ia8bUZhDHut4bjyDGLGZy2GAZvOHyL34I7cnnhXiVdG7qWlQ6pbCGYyIVYMkkLlHjYd1Ycg/41Vg8PWNt9jx5rvazGdXeUs7uylCXJ5Y4J6+g9BRrGqz2l1p9jbKn2m+laNJJFLJHtQuWIBBPTAGR1FYd1e3t/qmlWs8qI1vqTxT+UGVJikRlU43dMfwnPzeoHI3ELo6e706C9ubSeYPvtZDJEQcAEqRz69TUNxodpc3F5MwffdRxxyYbH3CSpHcEFic/SsPxnCtxd6NayW91dRySvugtpvKaTCdM71/VhVLS786FHq4gguoYo5LdIbK5la4eNpDjfwzkqSynapJ+U8AnFDa6kuSvZnRL4bgFnc273V47XO3fcecRKu37uGHTGO3ck9zToPDltBNHOzzS3C3DXJklfJdzGY+eMY2nGAAKzbfxFqT2t7/AKFK7QLG6TmwnjVwzENiNvmJUDJAPII6Gm2+stqN9pXmNDIwu5kLws6A7YmPKHlTzja2fX0qXKFirxL/APwi9q1vLBNPeTQvbPaqksu7ZG+AQMc9AOTk+9RT+Eraa3lga7vTHPCsU6rKF84KMAkgZ6cHBAI4OaxrzxVqD6JqsokgguLewkuDGInSaBl6jD8NjkBhxkDsataj4putLV1Y2sjW1ss06hZHZzjLfdBEY44LZ/DFJShcPdN6fQ4LnTbyxleVku4/Llk3fMRsCZzjrgZ+uajbw/C10JftFyI/NWc26uBGzqAATxu6AZGcZGcdao6xrt9p1rqV7HBbNaaeu9w7tvkwgZlAAwCAeuT9OMmxDq2oXNzLJa20EllFcGBwXKycHDPzwAvp1IGR1Aq7xvoC5SaDw9Bb3MUiXF15MUzzx2/mfu1ds5PHJHzEhSSozwOBjZUYFcdaeL7i71K3VLZHtbmbykVUkEkQ5xIxK7SDheBjG7qa7FeRTTXQaaa0FooopjCiijpQAUUUUAFFFFABRRRTQBRRRTAKKKKAOR+Jyh/h1rCMcK0aqx9AXXNdaOlcp8SufAd+uAdzwLg+8yCurXIHNSAtFFFACEUlOpDQAlFFFSxoKKKKBh2pRSUoFCJDv7UtIeRS1aAKKKKYGF4VGNGhB9K3aw/C3/IIi+lblN7je4UUUUhBRRRQAUUUUABri9NO74ta2egTTrdMf8CY/wBa7Q9K4vSwf+Fra82PlNnbjP4UAdpSEZ7UtFADPLTfv2jdjGcc4rF1TxNoeh3pg1C9jt7gxCQqUYnYSQDwPUEVu1wWsWeo3fxMK6ddC0kGkITM8HmqR5zfLg9+c/hSehnNuK0Rtv4u8OwWsM5voxBOpaNljYhhuwTwPWrlvrul3X2Rre7ilW73LAyfMGK9RkdMe9cpqlnq7+KdKht7u2F2lgwe4mtsxscgMdoIxk+9Ov8Aw/PofhNrjzEuL+yujfq0aGNSdw3LgEnG0nOPrjgCpu7manNt3WxvSRaK2uX2oSShp7S0WG5jYZSOPJcEjHXgn8K2IpYJ40uIyrK6BlfHJU8ivPrWO6v9IisrhJBd+IL555g/3ktQQcZ7DYqKB/tjoa1fBdpJLdave3F3eSGHU7uCKGSYmNE3jop+gA7AdAMnLTuXGWtrHVhrZLvbhBcOpJO3kqCOp/4EPzpLeWzvVZ4THII5HQnb911Yq36giqcnh7T5daGrSRM12E8vJY7dvP8AD0PX+XpU2k6PZ6LbvBZoyI772y2SWwAT+lMtXLYtogciJAdxbIUdT3+tO8iMhwUXD/e+UfNxjn14qSimURJBFGQUjRSFCghQMKOg+lVr7TIr25s7htyzWkhkidTjBKlSD6ggnI+lXqKAIo4I4lKxxqoY5IUYyfWljhjhDCONU3MWbaMZJ6k+9SUUARvDHIysyKzIcqSM4PtVOLTIotUn1D53nlRY8schUXsvpzyfetCigAooooAKKKKACiiigAooooAKKKKACiiigAooooAKKKKACiiigAooooAKKKKACiiigCt5UP2g3BjTzQuzfgZ25zjPp3qu2k6fJBJB9jh8t5DKwCgfOf4uOje45rn9bt7lvFCXdk0hurWzMqRLJsEw3kNGxPGCCcZ4Bwe1N/ttmkjFozRf2neACZ1B8oCBHYEEY3YUrzwD9MGOYz5lezOptbWCzh8m3jVF6kKOpPc+p+tUW8P6W3mAWwUOxZtjMvJ6ng980zQ7q6uY7yG7mjnltLloPOjXYJMBWzgE4I3bT7g1ieH7JrmzmlbSdOnBu5h50z4cgSsOnlnp9fyobKvqjqGsbQ3qXzRJ9ojQoshHKqe1V30TTnjgjNquyJiyDJAyxyw9wT1HQ8elZn9sXMWpS6W5V7s3iCIKMf6OwL7iPZVkTPqB9KpR3+p3klrpunTwafMtr9raR7YSJIGZlChQR3wxIOenrmndCbRvS+H9Mlhgj+yoiwgLGUJQhc525Ug49uhqzDpdlDM8sdsiO8KQEqMfu1ztX6Dcfzrjk1fVvsGmWemnyzFp0NxLIlusu8uCAMM64UFCTjJOe2MmzNq2uXr3JtLm1tBBYQ3RV7cy5dw525DYI+Xtk+nXgvESkrbHQT+H9MuJopJLWMtGoUAZAZQOAwH3gOwOcU59EsZNQW9MZMmQxXewQsMEMUztLDA5xmsaTVdWu5pJ7W6sLS0s/K81LkE+aWVXYF8/IuGABAPIP0qH/hItSl1gtEu2xju/szo1qSCA2wv5u4AHPIG08cck8TeI+ZHS6hplrqVuIrqMsAdysjFHQ9Mqw5B+hqGLRbCEWojhC/ZZGkiIY5DspVmJzySGPXNVdd1G8gnsdOsWiiur93VZ5kLrEFUsSVyNx4xjI9e2Kw5bq+1HV9Fhmkh3W+oywy7UO2VkjLbhzx8uRjs3OSBTurg2rnWXNhbXV1bXMyZltWZojuPykjB6e1QS6JZXEt5M8bM14iJLhzghM7SOflI3HkYPT0rF8VoZNZ0CNrX7WrTSj7PkASfuyecnHGM8+lU7S+l0dNaeKzNsfOhjhtDukCO4C7vl4IOQdq+nqaG11FzK+pvp4W05bKa1ZbhzMVLzyTu02V+6fMJ3Ajtzxmi28NabZpAFWWR4WZ/MnmaV3Zl2EuzEluOOe1ZFv4i1j7FewSQBr6LyzFP9jdEYOW/5ZFt7FQpJAPPbvT7bV5b270tphBNcK06O0QkiwVQE5jbBRjkfK2cdc1m3CxV4l2HwdpkNvdQM15NBcQNbmOe7kkWONgAVQE/IMAdMdB6UyfwXp10w82W/KfZ1geP7ZIElAXaGcZwzYPU+g64FYWoeINXn8MauLqSO2uVtnmjCW81vJGoIBAJLB+Djepxkj5ecVpXviO+02VFKxTLbxKbhY7aZvMYryA4ysXUHDEkg/jRePNqF4m5caFZ3OlXenTec9vdp5cxMp3kbAn3uucKOahfwzYS6suoObncrB/JE7eSXHRzHnaWGBzjtVPUtc1G0jv7mKO0+zWEg8xX3b5V2KxC8gKfmHJzn0HWpbXWL69na5gjtjp8dw9q6OSspZX2M4OduMggL1PByD8tO8L2QJxJrfwtp9vqCXam4PlyNLFC87NFG7ZyyoTgHk/TJxW4OBXJad4sub68tilhM1rcsFGLSdTEOfnLsoRgeBgdM9TXWqcitI26DVuguaKTFLQhhSUtFACDrQetJRS6AKKWkpaadwCiiigAoooqgCiiikwOV+IcbTeDZ4kGWkurRAPUm5iH9a6lelc942XPhxB66jYf+lcNdEOlIAooooAKQ0Cg0AJQcUGkwKTGhR0ooo7UnqMKUUlL0oiJi0UUVaEFFFFMDD8Ln/iURfStysTwwMaTF9K26b3G9wooopCCiiigAooooAD0rjdLH/F0tdP8A06QD9BXZHpXH6X/yUzXj6W0H/oIoA7Cq73tsl2lq8yLO8bSLGTyVBAJ+gyPzqc9K4/xS0w1G4EZPGi3ZGM5DZTH8uPxpN2InLlVzrwynuKrTX9pBd29tLOiT3JYQox5faMnH0FefQ293pkNhc6YbqS+vdGkdt7lwZVWMpgN3GSAPwqvpX2NvFfht7Ge6mkZZmu/PLlVk8nnG7gNnggegqXJmbrPselWl7a3trFdW06SwSrvSRTwy+oqcsncj8a800qz/ALWudFsri5uxAdBEjeXO65IdOpB69Oe+PwrLm1CTUdC06O7ubxbpNMLw7bp4w8m5kUqEBaST5RkFh/Mg5vIftvI9eBXsfaoY7y1kvJrVJkaeJQ0kYPKg5wSPfBrzm5vtSSy0+SK6mkOu6bDbhg7fJc5QFsj7vyu547pS69PNpqeLFhvLpTa2Vj5bG4fI5YZHPBOOT370+YPaeR6aWUd6z11zTXVGF7CVeNpUOeGRfvMPUD1rD8Q2smk+ANUS1muZpPIdjJI5dzu+8c9RwT06Vh+IXgg1SSO3C7F8OXJhXP8ACMYwPp/nilKVkOVRrZHaWfiXRr+4W3tdTtZZmztjWQbjjk4HephrFgbOW7+1R/Z4SRJJnhCOufSvObbULDV9N8JafpjfaNQtp7aWcwqf3aonzljjp/P8qtX1jcr4pl8PJHu0+/vI9RkXZlWjAPmhie29UPHqB3o5hKpLseiWt5b3aM9vKsig4JXscA/yIP41YrktL+T4gayiD5TbW5fH97Bxx9M/5FdaKpGkZXQUUUUygooooAKKKKACiiigAooooAKKKKACiiigAooooAKKKKACiiigAooooAKKKKACiiigAo6UUjdKAK5hh+0+dtXztm3d3xnOPzqs+k6dJbPbNawmGSUzOm3gued3sc4rD1lbxfE63VkZGmtbMS+SmP36bzuj59eMH1A98wvrU81xBDp8hjbUrvi4KbvKQQLIflPfA289CfwqeZEcyudVa2ttZW6W9rEkUKcBEHArPl8N6NIWZrKPLEsSGIOT170aJeXFzb3Ud06zTWk7wtMi7RJgA5x2xuwfcGsXQbSS6sS0mmafcQtczZmkkIkI81gePLPQdPm5x2pNg5K6R1Bs7Y3q3nkobkRmMSEfMFJyR9M1XutE0y9ihiurSKWOIFUVxxg9V9weOOnArIGs3ov20t2U3hv1RCq4H2cgyBiP90Mmf7w/CoU1DULmez03TporWSKxju5HeLzBIGJUIBkYGVPOfT60XQXRtXGg6VcxwRTWkRWBBHGOmE4+X3HHQ8VYOm2e6Y+Qg8+NYZMcbkAOB+G49PWuNXV9VWx0+z015IzDp0EzulqJg5YHaDllwvyk56nPbHNi81rW5hez2dxa2y2lhFd+U8XmbmZXYoWyOPkxkc/SjmXYOZHRy6Bpc9zFPJZxNNHtwTxnb93I/iwemc4pzaLYPeJdNAnnhg4yTtDAYDbc43cDnGeOtZL6hq15cyXFpdWVvZ2pjEkM6EmUlVdsv/ANrgDAPIOfSqyeINSm1kvGrfYEujavEbQkEB9hfzc4znnGMY4680XiNNHSXmmWt/Gi3UW/YwZCGKsjeqkcg8npTItHsLdbZY7dUFqzNCATwzAhj7k7m69yTVPW7+9jurHTrB4oZ7wv/pEi7xGqrk4T+IngYyO55xisRri+1PWdHWV4M291LFLiMlXeNeXHzcZBOBzgnqaOZA2jrZbO1mure4mRWntyzRMeqbhg/pxUE2lWF0bpmi3/AGnaspEhG7Z06Hgj1H9KwvFaeZq2hRfZWuw0k3+jqwUyERkgZJAGOvPpVG0v5NEtNY8q3e1l8+KOG1k3ziJmUAOdpJIPXap6g85OaTkr6i5lc6ceH9P+yPamGVlZxIZGncylgAA3mE7wcADOaINB0+DywkBLR7yGkdnYlxhizMSWJAxk1gxeI9ZOn3cYtjJdwtHtuTp8sUbK5bkQuwdiu3kBucg561PZ61LeXOms4tp5ys43Q74/mULkbG5Un+62SPU1LlDsDkjQXwppMdpNbtFNJBNEYWSW6kYLGcZVcsdo4H3cdKbP4V0263eaLlldVR1+1ShX2gAMQGwWAA+Y88A5zzXN3/ibVX8PauXuLeG6jtzKirBLBLDhgCCH4bAON4IGe2DWpqPiS+068WMG2kSBU86NIJXZywGTuXKxDk/eznjkZFLmjcOZG7No9nNZ3VrLGzxXXMwLnL/Kq8n6KoqL/hHbBtSW/ZHMiyeaE81vLEmMbwmdu73x+tUr3W76H7fNHHbLa2E6pJuJZ5FKIxxjAU/P3zn070+z1fUL+4M9tDA1itxJbMhyJSVJG8HpjIPGOmDntT5op+YJplq28Oada3Uc6RuTExaFHkZkhJ6lFJwvUjjoCQOCa2BXIab4uuL68tD9kLWt2QEEcEuYhgkMzldjA8dMY9WrrlORmrTT2KTT2FoopDTGLRSdqAaLgFBoB5oNK2gCCilxRQAtFFHeqAKKKKYBRRRQBz/jAj+x7UHvqmnj/wAm4q3xXOeMwf7LsCD/AMxfT/8A0qjrox0qQFooxRQAhpKU0lKQ0FFFFQwEI4xQBx60A5NA4zVDFoopRRETAdaWiirQgooopgYnhk50qLHpW3WH4Z/5BcX0rcpvcb3CiiikIKKKKACiiigAPSuQ0nn4keIMjkW8H/oIrrzXIaQf+LleIR/07wH/AMd/+tQB19IVzS0UAMK9eKoXWr6dYyypc3KRvDEJpAQflQnG76Z4rRPQ/SvPvFlvLJqOuusUhB0qJVKqfmPmE496luxnUk4q6R1Nj4k0bUboWtnqEMs5BIQZBIHXGae2uaYmmy6i93GtnEdrykEBTkDB4z1I/MVzAuF1nVPD0WnQyu9ofMuJzCyrEmz7pJA+92x6Go00q5HigaR5bf2bHeNqTOwwuNownvh8nHp/u0JshVG+h2gv7U3/ANh83/SfK84ptPCZxknGBz/I1Ydo0XLEBe+RXn9559/bLqcRubWS/wBVhhUpuVkhQlR6Y53N6fNjkcnsZ9Es7zRv7KuRJLbGNYzuc7yBjGW65469aabNFJvoSXN5p88EcMs0TR3gKIrHiQbSxH/fIJqXT7GKwsIbSFpGihUInmNubA6AnvWanhHRljtI/soK2hJgB/hy4f8AHlR17ZHc1uAYFBS8xNtGwelOopjKFlpcNld3V0uWnun3SyPjccDCrwB8oHAH17kk36KKACiiigAooooAKKKKACiiigAooooAKKKKACiiigAooooAKKKKACiiigAooooAKKKKACiiigAoNFIelAFUwQC8+07V85k8vd3Kg5x/Oqr6Jpc1s1u1rE0RlMxX0kPO4HqDz+p9aw9YS7TxVJe2BY3FpYpJ5QxidPMbdGfqBwRyCB1GQasGtTy3FnBZSrEmqajKDOUyyIse/AB43nGOQcfN1qLq9mZ8yudhaWVtp9stvawpDCucIowOTk/mazW8NaNK7ObUgsxLFZXUZJ56GnaBe3F5bXCXLiV7e5kg84IF80KeuBwDzg9sqemayNAsFubISPpOnTK08uZ5SPMI81s8eX2wMc+lNvUq+qOk+w2v24XxjX7SI/K8zvtznH51XudF027WFZrdSIVKIMkfKeqnB5BxyDkVlprN79ufS2+a8F9tBC/8u2BJuwP9k7M8fNVddSvr65t9OsriGzMenR3Ukhh3hi+QAFyMKCpz654xjNK6FzRNmfw9pU8Ucb2yKIovIAV2X93/AHDgjK+xyKsNpVk4uB5C/wCkwiGUDI3RjIC8dANx6Vxya5qcdpa21oZES302GVnihRwXZfvNvYYQbT0568jHNi81zWXstTvYLiGJbLS47sIsYcPIUZiCT/D8uODnkcjHJdWDmR0cnh/TJrpLiS1BkTZk7yA237u5c4bHbOcUp0LTWvvthhLS7xIF81vL3jo2zO3d/tYz71lyajqMtxcXCajZW1payRIYpkwGyqs25ycjIbC4HBGTnpVeLXdRnvftKSeXbC9a2aCSAbdqyeWT5mQd+Qz+mCBjIyVeI00dHf6XaalEqXKMdh3I0cjRup9QykEfgaZb6TY232dYoAv2cs0fJ4LZ3HryTk5J65qtq91etc2en2NxDbS3O9mlkTeQqYyFXIBbLDr2BrHtpNR1PUrDzLmD/R5Jo5v3G5JWjdVLL8w2nBx32nPWndIHKzOknsbS4vbS7lQNNbMzQsWPykqVPHQ8E1FPo9lcNdFoyGudhkZXYElfukYIwRxyMHjr0xh+KpZo9Y0RYbI3295c2gZV83Ef+1xx159Kp2Wp3Fnban5Vu9jdSXUcKWbjzhbOyD5sKcEEfNtU4yMZGTSclfUnmV7HRDw5p32doSkx3SCUytcO0ocYAYOTuBAGOvTI6E5IvD+mxhQsRdl8zmSRnLFwAxYk/MSB37CsV9d1qKzlt1VZbgSxot39kKAKwJY+SzBnZdp4XswIzgiiLWbiW8sHk8meaOG68zaskJJXZgFXI2k5GQwOOx9YbiVdGn/wi2mtZzWr/aJIpYTb7XuHJSPj5V546Dkc8DJNPuPDFjdBvMe7KSBd6i5cBioADEA8twvJ9B6VzOqa5qreG9UFxdJHOsCyr5MEtvJH8yhlBJw2M4DA9T0I66d/ruq2F1lZ7N7a2Eazxm0mLSE4yfNB2R/eGAd3qTzinzR5rBdG9JpFrJbXUDLIUumDy/OckhVUc9uEFQjw7Yf2gLvbLlZPOWLzT5Yk/vhOmep+pJqjc6pq63V1JC1kLO0u1hkRoXMkiskZ4IYBSC56g546UljrWp6hcre262p0kzvb+WylZiVdlLhi2MZH3duffPFO8L3BOJetPDdhaXUc6LKfJZmgjklLJAT12A9OpHsCQMCtkdK5HS/E1/e3lmz26taX5HlKlrKhgUoWBaRvlkzjtt698c9cpyuapWvoNW6C0UUUxiGkpTSUnoAoozSUGlfQBaSlFB60+gC0CgdKKYBRRRVAFFFJmlcDmfGxP2HSh2Os2Gf+/wCh/pXTL0rmfGXzQaMgwS2r2nUZ6Pu/pXSKxIpXQD6QUmaUUr6gJSMQoyTgUtFSNBR2pO9LSv3GAoo+tIDmqWggxz14pelJmlB45FOIh3aikBzS1YBRRRQBieGf+QZGPatusLwz/wAg6Ot2m9xvcKKKKQgooooAKKKKAA1x+k4HxM8Qev2a3/lXYVxuj8/FDxLj+G1tf5NQB2VUjqVqNV/szzT9rEP2jy9p+5u25zjHXtnNXe1cPrUGoHxlqMtjFIZToWyJlGMv5rYAPQH0+tBnUk4q6O2LqOpphlj2ZBz9BXls7LFpF5JpEt0AmkXP9pGcyjZJ5Y24LDAfdnpjgH1FWNKIi1HTzpL3zuLR/wC1zO0hCZjymQ5wG34xs5x7c1PML2vkej21zBcwRTRMSkiB0ypU4IyMg8j8ak3JnqM/5NebWenDWLvRLO9e8EY8PJK/lzPGd/yqMkYyeSec8isbV557nSNL897xbp9HWS3JkmKzSbWJCImAZMcksxABGRxyN2F7Xuj2Mlcc/wAqrxahay3s1mkoNxCqtImD8obOD6c4Ned3c2pR2elfZbiVn13TobUMzE7JxtJcnP8AcaQ8d1p3iCaa0/4SdIZpwlrY2ixjzG4JJHHPU45pcw3U8j0oMrdGz9KXINZNtps+m6I1tp8xe4wWSS7LSfOeSW5Bx7CsjwnJrkt7qJvZrR7dbuRX8tHDCQbfuksQF9sVVyubbTc63cOmaz4Nd0u5FqYb2JvtRcQAnBk2Z3YB9MH8q5yW2GoeP7iOW4uljtbeGdYo5iqlwx+8O456Hr3rltKlheXwPdXd1ITcS3KeZJK3zsrNsA5/vED3GAcip5vImVRrZHre9c470u9fWvJtOvmk1TS/Lv7yTxC2qSLfWxkcxpCGcPlTwFChcYzgkfhPpoMsdvqx1G7aZtbNqVFyxj2byCu3OO/PenzA6nkeol1HftmjevrXk1lrEUvi+zMGoXQlfUZI5IpbxnJ/2doUKAMMAuT09q3NEN7Pr8OlzzzFNFaZpXMh/e7z+53f8ALHv0pcwe08jt7O/tb+1iurWdJYJRlHXo3+cGluL22tEV55QgZ1Rc92Y4A/E15xp0Nxq2n+E7GTVLiKG7s7jz2hdleQDYQN2eCDjnnoR3rqNaLHxV4chYZhLzvgjOZBH8v44LH8KfMNVLq5u2t/a3olNvMsghlaGTH8LjqPwqlc+JtFtLt7W41K3imQ4ZXfGOnX8x+dcp4c8T6NpX9tQ399HC/9qXLgEE/LvxngexqD+ydQ1zV/EMNtLYpbSXKxy/aLcyOCEX7pztHHqDU8z0IdRtK2538V/azXU1tHOjzwBTKg6ruGRn61FHremzW8FxFeRPFPJ5UTKch3yRge+VP5VxXiOCfRLtJLUyynULD+zo1Rgr+cCNp3Z6kZGexWnanChFzaQeYieHtNcq8TlT5zxfKR6FVyeucsDxxmrsftH2O7a7gWdIWlUSOCVU98Yz/MGpgc1529s9vpnhe6e7urm6utRt5maeQttLx4dV9FwOnv7nPoafdFMuMr3Q6iiimWFFFFABRRRQAUUUUAFFFFABRRRQAUUUUAFFFFABRRSHpQBW8m3S4afYomK7C+OSAScfTJNVm0jTZbZ7drSAwPIZGXbxvJyT7HNYGrR3ieK573T1Z7m0sI38kY/wBIQyPmPJ6E7eD6gdsiqOjatKDZ21lMkUep6peSGVlyxQbnAQHjccr1zgA8dKnmM+Y7e2tLeytkt7aFIoVGFRFwB3rNfw5orFmfT4csclsY56//AF6dol9Pe21ys7LI9vcyW/mKMB9p4OOxwcH3B6VhaBpFrdWKSvo2lzq08uZ5ADIR5jdtnX05obRR1X2K1F6L7yE+1eX5Xm4+bZnO36ZqvcaLpl2lulxYwypAuyNXTIVeBj6cDisqLWr1tS/sxmiNyb5k+70twu/d6ZwQv1PTioLbVLu+misbSWCzMenRXBYx5BZ+ANvGEG09DnkYxg5HJE8yNq40HSbwQefZQuIUCR5HRB0X3HHTpUsmmWE0V3HJbRlbqHyZwR99MEbT7YY/nXJwa5qEdvDa2assdtp0EhKW6uAzLnLkuvy4GOPfntVm617Vf7N1O9jkgjWx09LoKE3hnKFsE55XA7dcjmhSQcyN6XQdLnvEupbKMzrswx/2MlMjoduTjOcU5tE01tRF61ohuAwcEkkBgMbgDxnHfGaoPqN+8s9wt3ZwW8MsKBJVwG3BCwZ88E7wFwOuOueKcOv6lcSrNHGRD9tMLBoRsEYkMed24HfuXPp8wXGQTU3ii7o6G+0y01BEF1CGMbbo3DFWQ4xlWBBBx6EU2Kws7NIUihWJIVZYwOwPX+War6jcXxvrSztJYYfNDvJI8Zc7VAGFGQMksvJ7KeOQRkWk2o6nqNi809sTbtcLIBbEhzHIF3L83ynH1xz60+ZCbOhnsbW4vbe6liDz2pZoiWIKFhtPHTketQy6Pp9wblngybllaUhiCSuNpBHQjA5FYnid511nR44LEXxPnE2xdVDgKO7ccZzVOz1K5srfUQkQtbiS9SEWpUzC2ZkU5wv3gQchV4zgZ60m1fUlyV7WOh/4RvTvsJtPKfYX80yGaQy+ZjG8SZ3hscZznHFOj8P6bEsSCAt5ayLukkZy3mYD7iSdxOB1zWU+qa4LB44kEs3nKgvPsbqqoVyX8ksGcgjGAf4gexFNt9Wurm7sn/cXM6212f3ayR7mR41C4Y/ITnkEHBxj3hyh2HeJof8ACL6X9kmtnSWSOaLyT5tw7lU67VJJIHAwB6Us3hfTrp2eYXLbwu4C5kCkqAAxAbBYAD5uvFcxq2u6qvh/U4p7+BLtLZJtqW8lvNGCQGABYgjPRwfbB61rX2tarZXblZbV4Ldo0miFrKzOWC5/eZ2ofmBC4bjHPPC5oc1rBdG82lWhiuImQlLhw8mWOSwCgHOc9FX8qrr4fsFv1uxHIGSQzJGJG8sSEYLBM4zjP4kngk5oSaprD31xJDJYLY214kDI8LGR1ITOG3AAguecHp2puna7qWosupQpbNpLTSQmMoRKioxUy7t2CMqfl25ww545q8WxpxNGy8PWNhdLNFHJ8m7yo2lZki3ddik4X8O3A4JrY7VymkeIdUv7y0klt1eyvVDIsdpKjW4KlgXkb5XHQZAHJHUV1a9KtWeiHGzWgClpAeaCaa2GGKTFO7UlACUUUEVO6GApaQUtNCEpR1oHWjvQAtFB6UgqnuAtFFFIDmfF5G7QUJxu1iDjPXG4/wBK6UdK5bxkQLnwwMcnWosf9+pT/SupH3aNAEoooqbAFFFGaWgwoopM4pMYvWijNIKqyYgxS98UUAURELxS0gApa0AKKKKAMPw0MadHW5WH4cP+gRitym9xvcKKKKQgooooAKKKKACuN0Pj4n+LPa2sf/QZK7KuN0Hn4oeMB/07af8A+gzUAdieBTWZc8049K4nWNPe/wDGF95sd08MekAxBCwQybpBjA4ZsEcHOOCOQDQyZS5eh1V9a219YXFncpvgnjZHXJG4EcjI9qqjUdK0uJ7V51iSytw7bgxCRgYB3Hr09Sa89vE1M2+lveyvDbHTUXdPbTzfvMnIwjBlkxt5OfQA1Y1C3vH0rVBcRzyzHSbYFmiIYsGzz1+YcZGTzmobt0MXUdrpHoVtqtndyKkJly0YlG+B0BUnA5YDnjp1xzjBq2Ch5x1rze7E9s2rRwiZFj0eHYFDgAk5OPQ5z055qGRJdOubqGGPUGgk0OCdxFM4YyM5ViGOcHbgnj8KOYpVe6PTsr/kVDdXltZQCWdwkZdUztJ5YhQOPcivLNDhn1CPXNPsr6QiWzFxamN5VG4MSpBlYk8jBYYU89K1YL+fUtGfX5Wmh+36naQxR7iVSFJkU8cdTv3evA5A5bloHtOyPRfMTOM8/SqFxrOm2slzHLcqrW0BuJhgnZGM8nA9jx1OD6Vz3hez+061rWoTTXbyRahNbRxvMxjVMKeEJx36+3tVbUmI0LxrJOv70eaM/wAWzyF2c+mCfxJ70XKc3a9jqU1rTJILS4S6RoruTyoGAPzvzwOPY/lVOLxb4dmu0tY7+Mzu4RE2NyxP0+tcUlncaZrXh+zRVOnXE6XcI6+W5T94v0JO4duTWp4EtdTn0i3uYdTRbLzpC9t9mBLfMej7uOx6e1SpNuxnGpKTtb+tDrRrGl/2c+oi4T7KGKNLtPUHbjGM9eKsWt1a30bvbsHWORo3+Ugq6nBBB75rz9baeTxuPDkayNYw3x1SRi/G0qSFYd1Ep4H0/u89DoBI8WeJUjIEHmW7DHTzDF836bM007lqd3Zo6YRIOiL1z07+tL5a5J2jJ6mnjpRVmthgjUEEKMgYHsKqX+nR3/keYCDDKsyMpwVZT6+hGQfYmr1FArEBtYTndDGSepKjmpFjVCSFAJOSQMZp9FFhjGiRiCyAkHIyOlIYYyGBjUhuoI69uakooAoTaXBcXtrcSpn7LkxIcbVY4G76gAgduavKMClooCwUUUUAFFFFABRRRQAUUUUAFFFFABRRRQAUUUUAFFFFABRRSHpQBVMVv9qeTagnZArMPvFRkgHvjlqhGnabPAYRa20kIkLFNilQ+eTj1znP41zmpLcw+Lb2+tNzTWVjbu0KIGaaNnn3oM9/lBHuPc1W0DUpZRbQW1wlvFfX99LuZAXdRIWULnjJDBuR0U96hSuzPmXU7WC3htYUigiWKJBhUjXAHfgCs8aFo2Wb+zrYNnJIQZ656/jS6LezXdlMbkhniuJYfMC7RIFcgHH04PuDWRoemW7WcMsmk6ecks0z4Mn3jyRs6/jTcir6o6P7JbreG7EKC5MflmTHzbc5x9M84qvJpOmyeQJLOJhAoSLKA7QOg+nA4rJh1u7fUo9LJQ3S3b+a23gW4AdWx7hkXPqTVOx1S+uybaKe3sYoNKguVJiBUu4bORxiNQo4GOvXtRzIlyR0E+i6XdiET2cEgiULGCvRR0HuParElhaSxzxvAhS4UJKuPvDGMH8K41vEOpW0Jt7O1uHitLKEiSJYWRWKbiZN7qQuMDj0PPpevdZ1RdI1PVIZ7eOO1t1kjjEYf5/LVyGOeV+boMH36UrroPmRvSaLpst2l1LYwGdcYcqM8dPrjtnpSf2Jpn9oC9+wwfat24SbBkNgjd9cEjPvVGTULsPPcve2ttbQ3EUYSVQFIbZkFifvEvhenJAwao23iK/nktZl2iKa9MJjeIBQm8ptDbuXBGeM5xjAPRc0WNNaHRXunWeoKgu4FkCHcu7+E4xx6U6KztLXyxDCkYiQomBgAMQSP0BqpqFxetqNnZWk0UIlSR3dot7YXaMLyAOWzzngH61j2ct9qepadLPNCTCLhZFWHKs0coTcuTwT264565p3VwbVzpJILd7mK5kVfNiDBGPYHGf5Cq0mk2M5uTJbq/2llaXBPzMoAU9eCAByMHisnXnnTWrBYNNGok285NuzqoODF83zccZx/wACrOstRubK2v1jj+yzzaisIt2QzLaExKx4X72RlgBxl/rUcy6oTkr2OkPh/TTam3NsuPM84NubeJP74bO4HtnOccZxQmiabEFRYAcJInzszlhIQXySfmyQM5yeKyH1TXFsdsSLM5uQhuVtWUxxbQd/lMQX5+Xg/wAQOODTItXu5prd4/s11cLZ3hysLRZkjeMKuGOUznkHuOwqXKNh3Rqnw3pLWk9q9s0kc8flOJZnkOz+6CSSBxnAxTp/Dem3ZkM0UziUASL9pkCkgABsbsbsAfN1461y2ratq0ui3dvLqMUdyqRSMq2ssEqKWAYD5sfeK/MCRjI5yDWne61qllf/ACz28sEM0MMkAtJMtvKgky52qcuCF54x68ClHmtYOZHQjTbZQ4EXEkomfk8uMYPX/ZH5VWi0DT4r/wC2LbyeYGLqhlYxqxBBYITtBOTyB3rMOp6017PMs9ithb3q25iMDeYykqGO/fgH5hj5exz1pbDXNUvo11UJbJpbNKrQlD50apuG/dnDZKfdC9GHPHNKUbheOxqWeg2NjOJbeNwVXaitM7JGPREJKp0HQCtUcDmuV0jXNUur+2N1EGtrtdypHZSobbgsN8jHa4wNuQBzjjnA6rtVxa6DVugd6DRQetF9Bi0maD0pO1DYBRRR2pdAAUGiihPQYUopBS0xC0gIoNIKbeoDqTNLSZoYHJeNf+Qj4R/7Dsf/AKInrrK5PxnzqXhH0/txM/8AfieusB4pJ3AKKKBSvrYAoopKl6FC0cGkoqb2dwEPAOOtKvQUtJjFUhADinA5pOKWqWggIzS0UVoAUUUUAYfhwf6ClblYnhz/AI8Urbpsb3CiiikIKKKKACiiigAPSuL8Pkn4oeMcjpb6eB/3zLXaVxfhwFviZ4zftssE/KNz/wCzUAdmelMJUDJFPb7tcZ4kiujqbvH5pRolCqUkOTznYyHg/Ufn0qJycVoi6cOeXLc6/KenNKWTHUVwWrtdySzeWlzHNHBGVUmR26DO3bheDkEn0qfVp4le7e5a5W58tTbFS+wptGSCOOpOc+1Z+2fY2WGvbXc7Xgcmo1uIXuJIVyZEALfKcc9Oelchc3bwNq0LfaDJNbRGEKGbI28kYzjnvxT76WU2epFWlBFpb4xkEE9SKHW8gWGu1d/1p/mdjlBzijcp6CuKvf8AiVm/jhe7aI2aSPtmbcDuwWBOccZyR6Gq+nC6lg1S0hmYv5UU0IV3UdSflLknsAecdKHWadrCWHur3O4nuoLWMPK2xSwUHBPJqumn2yapLqCIwuJYlidgx2sFJIyOmRk8+9cy921zpq6qZWjW8u4UjBf5QgOB9M8/pWrotss9/fXbXEsjJO8IUOdijjjHrVRqOT2JlRSV29Ub2FwOKCVXt2rmtXm1WPXbCOB7QLI7iFWLZb5Mndj8ateI7ia28M3M7yLHKsa7mU4AOR39KbnvpsSqfw67mnNd20MgieRVlZCwB/ujqfwzUGlW1laQO1ody3EjTtIW3GRm5Jz/AC9sVi31vFayJZtcTmP7FcTsWlO44ZD94fWsuO5sBpWkma6mj0xkbzJUmYL53TaSDkYIOAOKj2tnqjRYdSje/wDWp324UbwO9cJHI1xNo1pc3NwsdxPMsQaQo7oFJHuelMN9GdL0+CW6mcSzzRo32hlDFWwFJUFmPoPaj26te39f0x/Vnff+tf8AI74sMdaiN1ALkWxkHnFN4TnO31rirTVZ4NBstUila4VWlt3wxYdSFz/wIAc88+tXZJPsV61q1y3mRaU8rbpOSd3XH1zzR7fTYX1fXc63zFAznpVWfU7O2geeadEiRtrMfX096o6XGbfRBNFLLcSSoJgZH3ZYqOB6DjpWFdSW0XhzS3EzW5L7luVjV0jkIOd4yM5JI47inKo1sTGmm7X62Ort9Tsru3M8FzG8S53NnG3Hr6VFaa1p17KY7a7jkcc7QeT9PWuT+2yX2k6rxDdIoQyXVsnl+YBgkHI6hf5/nNJrlhqOvaZBZ7SYnDiXgKyleg7j8an2z3Nfqy1tfr8jrvt9r9n+0eenk5xvzxnOP5077TCZjCHHmBQxXvgniuWSGU67/ZYBWCC4+25boVPOB/wI0twZJ4or5XlgkvL5EV42wfKGVX6gj5ueOR6Ue2dm7EOirpXOpiuYpZZI0kVmjOHA6r9anrBhjNt4hihiZ3UWfzljknDAAse56/rW6Olawk5LUxnHltYWiiirJCiiigAooooAKKKKACiiigAooooAKKKKACiigjNAFR47aGZ7lgkckihGkJwWVckDPoNzH8arHStLmtBbmyt3g3mQLsGAx5JHoeT+dZmvpJd6raW0cCXAhVp5InYAMD8o6gjrn8qrRJeaSbewjMNvLf3Ekh2DcIlxnC9OffB+lYe0SbVtDdUU4p31OogghtoUhgjWOJR8qIAAB9KopoelRyq6adbLIjb1IjAIOc5+tYY1q/WzeCOXzp/tRhikIVWkUDJIB4LDp/jTE17UZLKIRbpp5J3UYVBIEXGRjO0n3Hr0o9tHcPq0+6Oo+yWqXrXYhQXDoI2lxyy5yB+dVZNC0ud7ZpLOJ/sqhIsjooGAvuB6HPPPWsa31Se7/s+OcrIrySSs7xgFET19DnPIqDSry6g+xyRzxmO+u3LwhOcc7iTnOeKXto3tYf1SVnf+t/8AI6CbQ9KvJImuLKGVoVCrkdFHQEdx6A5qzNptpc29zDLArR3C7ZR2cbduD+Arko9YvA7myTdPeTSSFtoY+WuFGASATx610WhXt1eaX516AJNzDK4wQO/BIqo1IS0QqmHlTXMx0ui6ZLqUd89nH9ojwVfpyMAEgcEjHBPTtTo9E01NQN8lrGLjO4N2Dd2A6A++M1xcjG6tGnfTlL3lxtjvm2tsJbHA+9xj2rVm1fV1uHjsI2kggbyQzIp8xl4OSWGOfQGs1Xj1RbwjWzOj1DS7LVYRHdxb9pypDFWU98Ecj8DSw6daW7QGCFYxBG0cYUkAK2CeOnJA61zs2vX7agvlukdoZVjVtgkRjwDlgcg59jRPq9zHNdzWlujTyXHkIeC5VByQCRu+lP20OhP1aR0zWsMl3FdMv76NGRTuPCtjIxnB+6PyqpJodhMt4JIWxdyLLJ+8b74AAYc/KcKPu4rAk1DUNQ0y2hN0gluLnyspEUIAwTkZ4III49ualm1vUku7dYZIngadYNwhIDnox3EjHOeBn60e1gL6rI0v+EX0s6eLLypQolMwmW4kEwkPG8Sbt4OOM56cVLF4f023EaLB8qRSQ4eRm3LIQX3ZPzElRycmse81vVjFcXNlLarGlx9niikjLNI3A65HGefpVh9W1G4meaC4sbe0ScQoLjI80jg4bPBznHHapVWmw+rStdk8fhHSo7a5hEdxItygR2mupJHCg5CqzMSoB5wDin3PhLTruV5JvtJ3hSVFzIF3KAA+3djdgAbutUYde1K8vEe1t99mZhHgRliRnBbdnjFdYhyoJrWDhN3RnUpOHxFH+y4FSVVQgSTCdvmPLgqQfzUcVTh8M2EGoi9SKTesjypEZm8pHYYZlTO0EgnOB3Pqa3MUYquRXuRZGNpvhux0u4E0H2glVKRrJcO6RKTnCKxIUdBx2AHQVsY4oNLTS1AKaacelNoYBRRR2qXuMKD0oFB9Ke6BgKKKKlaaAAp2RTaXrWiYgPSgUGkzSe4CnpRR1FGKYHJeMjnV/CK4/wCYyGz9IJR/WutHSuR8YZ/tzwko6f2rnj/rjIP611tLYAoo70tTa4xKMUYookMMUYFJS1Lt2AKKKKa2AKUU2nDmqjuJi0UUVoIKKKKAMTw7/wAeSVt1ieHf+PJK26b3G9wooopCCiiigAooooADXHeHAP8AhYPjMgfxWQ/8g/8A167GuQ8ODPj7xmcY/fWY/wDJdT/WgDrm6VRm1KyiuZbd5P30UPnugQkhOeeBz0PA5q8elcJq+mqfFuoXH2Sdmk04+RIsUjL5u1weRxnbxj9MkUm7ETk1sdjDPHcwR3Ee7bIodd6lTgjIyCAQeeh5pl1bwXttJbzKTG42sAcHFcBHb282pabb6tbX0ix6HAzwxJKWV8t1VOc8Hr396l0fTdQv9V06PVku1ij07eUBK5KzMY1dh947MHaT1Uk9alyvo0TGs7ppf1/TPQEVEVVA4AAFODIfSvL9Gt9Wi8UafctHcRRzXUwkR4Z9+0hiBK7HawzjGABxmrOg2F3at4cuz9rSaaadbneX5TLbVI6AdDz1o5vIPa3eqPRyU344zUc88NtbyXMrBYokZ3YAnCgZPSvLtBW+l8TWTzfaBa3j3MU6sZ933WwkrsQpbI4CgYx9KuwnV7mw1V7pLhI9I02e1hYBkMknzjeD/Edipz2LZHWjm8iVVT6HolvcQ3FvFPC26KVQ6EgjIIyOD0qdWU9DXB6Rps1/4ksGupL3yYNHs5QvmOitKHc/NjqehIPXjNXfHEXiA6fOdOntVsfKUSIUkNwX3dUKngfd7HvTvpc059L2OvPriql3qFrZNAtxJsM8gjjBUnLHtwOPxqC0OpxaKx1V7Z7xVcs1qrKmOcYDEnpXC6fbXFppfhq7F1fNcXl5EJvNmdvlXdtXBOAP596GxSnynodveWt6rtbypIqO0bFTnDKcMD7g1LlACMDjtivLYHS0tLy0imuIo01UrqgSaTfBakvtfBOVDEYLDkjknHNWo7mWWG4i069vl0V9StIrW4E7ZIZiJQjnkqDgd+QetTzdxe10vY9JBXHGD24o2qTyoPtjpXnd3dPotz4gsBcX5sozabGa8YGEyFt7GYhmVeBnrjPGM0zTb+7TS9SnN3dNFpt7HcKi3Mjkw5yy5c5ZSuSM8dDxQ5Lawe1s9j0C4vbS1kginkVHuJPLiUj77YJwPwBNTgKT0HpXCwyXscOiXE91c79R1FrgJ9ob5Y3UlU6/dAwdvQE1o+C0kutPl1GS+u53lkkiCyTl0UK5Hyg9D71SlrYFUvKxsX/iDStMdo7y8SFlKqcqeCwJUdOuFJx7VnWPiHwzDBPFb6lB5UatM6knCqWAJ+m5h+dHhX97Z6jJLl5TqExk3ddw2jH4AAD2Arlt8Y+Ed5OeV8xgSGH/AD3A6/gPyqG+onVkldef4HbWniPQ7q2mmttRtnigUvKVb7gHUkdh71aa70+KS3LyQo1w2Ic4Bc+1c/pPh7UW1abUtalsZRLaG1MUERVWUtn5gfbj3z2rB0W92XGNWZ0j8Lwyb2cgFmYkID6jYvy9ycfi77XQ+eR6FDfWdxdXMMLq81uQkwUcqSNwBP0IP40ttc2t7B5lsyPGjFOB91lOCPbBGK4Zba9S50HT5rq5tZtUN1c33kylWDFQ2AeoK8LnHAHFb2hq8PiXXLaMH7OjQuBjjzGQ7/xOAT7nPeqTT0aBVHfY3IbJIrya65MsoAJY5wAOAPQdT9SatikFLTSsahRRRTAKKKKACiiigAooooAKKKKACiiigAooooAKKKKAKy/Z2u3K7PPVQG6bgM/njrUc9vZ6gmJo4Z0Vj94BgCDg/qK5W+N1a+JtU1OzUyGzSHz4lXc00RViyqP73CEfQjvUfhy7luba1gs7pYILm8v52cKNzqJzgLnIGS+c4PAPHpF1tYlVHc6ybTbOW3S3ktImhXohQYH0FVpLTR7lIrZ47R1jOI0yvB9hRot7Lf6UZZyJGWaWLcoGHCSMoYY9QAfxrK0GyaSzsJzo2meWY0bzxJmXGBhseX97p/F+NJ22sV7SSe5utp1gVUNaQ4CGIfIPunqo9qZbaVp1pMZre0gjcjGUQA4rBk1m7lEmmyGM3MLz/atyggwquRkdPmDx/wDj1Uri+vLrQb9ElhhgttIjcwxoMktGxPsq4G0YxyD6cF49hOq7bnUy6Jpk9vHbvZwmNPuAKOM9cfWrqW8ccIhRAsYG0KowAMdK4fUfE+pabHcLBZXbQWdrGRNEsIhjbywxMpd1IUAj7o4AJyeg07vVNVW01W/WVIo7VUMVu0WWLbEZgx7j5gBjB69eKLxWqH7Rtas3Tpln9mhtzbp5MLBo1I4UjoaYdH09rz7YbWMz5zuI7+v196zFv7ySaS4W8it4I75bYQzLt3DIU89SzE/KOB09c1lWXiy/n1DTw8E0cN3dNEDLGixMnzbRG27czjAJ4OcNwMVPuN7D9o+50iaFp0d6bsWyiXO7OTgH1x0B+gqteaPpnl21lLZSPG8rMrRuwCEjkkg5A7fjVi/mu31K1tbadIVeOSR2Me5jjaABnjq2Tx+VZFhLcaxqek3c7RExwTnAiBUusioXUk8ZHT0Hfk0mobJD9rK+5rtomniO1QwhVtX8yIByMHuevPTvmoovDmmJcrcx2yrIs3mqQ54bn3x+FV9Zto7rWbKKWwhvEFvMSkuMD5oueQf8msex1WXTLB4IUaB5tVe3jh8sy/ZwE3sqqp+bIViMcAv6A0Wh1Qvay7nSroFgixgQsBFMbhMyscPzz1560yHw9p9vfNeJCfOLl+XYruPUhc4FY769q6xxRKVYm8MckotH81YQgbIhJ3E5YAkA9zg8UDVbtphPH9lurtdOnIZFZFaRZAAvJ+Xkcg8g8ZpP2aWw/ay7s2bfw/ptrd/ao4P3oYsMuSFJ6kAnA/D1rYVl6ZGa4efVNZuLYQR38EVwJrZiHs3jlCu4UgoWHAbHIJBAYe9WrrW7+21GMpd289obqG2KR2shGWZVbMudqsGY4HPYeuGpRjKyRMqnNq2dfuFLmuSGrawbiW5E1p9jj1AWnleS28qZFTdu3dcseMU+11nVJIRq0othpjpI4twD5qKqkq2/OGJ28rtGN3U4OaU03YXMjqc0tcxo2q6tc3yi8EL288W9BDaSx+Sc5ALvw/y45AHIJxgjHTDpVp3BO4ppMUtFAxDSYpTRml1ABSHrRRS6DCilxxSUtdGAvagUdqM1XUQGkxTqKbQCdqSlPSkzgUmByvixS2ueFf8AZ1Ek/wDftq6odK5jxRzrfhn1+3t/6LauoxxRuAlKDSdsUAYqb2YxSabmlooGJnNFLSZ9qh6iFo6UmfajrT6DF7UoNJRVRYh1FFFaiCiiigDE8O/8eMdbdYvh4f6En0rapvcb3CiiikIKKKKACiiigAPSuW8ODPizxfIM7Tewrn3FtFkfrXU1zPhQ7tT8Uk4J/tgjI9reCgDpqQhepobOOOtc5fQ+KGutTayvdNWJ4EWyjkjbMcgbLM5+hx6ZC9OQQDVXTLZdWOpeWftJh8gtuONgYsBjpnJPNXcA8gVyXiXVr7TX8P2/2qSH7ZcNDdS2dsZXwIJH+RMOfvIOxIFUrTxfqenWsw1DT7m6ZXkeFiggmliMqxxDyz/EzMAPu8DJC5xQFjutv0o2+wridY8eyaNcy/abOJIbPzvtSlyWbbEsi+WcAHIYD5sc5HHUyR/EWxmlgtoo4pLua4W3CLcDYrMhYAvjk5BXaoYhgOxBoA7ILz0pcD0rjZfiJZW/2aS4tJIYp4BcAO6iXy/J81nVP41UfKSpJBzxgE1Z8M+ONO8VXN1a2bx+dbxRTP5UqyLtfOBuH8QIOR06YJzmgDqcqPakLoBkkY9a4nT/ABvJLa2ouLGWRtlgLmeMhQHutqqVXuAzDPcehqHRvGlze6XpgvLeVLm6tracToEKyiSdYiQuflBLAj/ZYfxZAAO9yKCoNcNb+L7+SHR47jTbi1urxEljVgjLcDy3ZlyD8hyqn2Dr74l0fx3JfWFhPLpUwjma2hmnjIMccs0auvBOdvzoCecFwOcHAB2YUZ6ClwPQVxtp8QIp57GGfSrqze9WOSBbh41MqO2B5eGIcqCHZQchSOCflrQ1jxjZaNrVlpdwo8668sJmZFLF5AgCqTuYjJJwOg7nAIB0OAfSgKB2HPtXEXXju5trtJjoV99gNvNJGV8tnuSssUabAG4z5mcNjIYVDqvxDe20y9mOl3di0Dz24mlEcoE0cbSYCh+RtRjkkDjFAHeFVxkgflS7QBgCuC1L4i+Vot7dQ2F1bBDcRW1w8aSrNJC+xgqBwSDhsZK/dPfGWN8SvtRdNN0a6naK/is5C0sQ2lpjEcrvyrZHAYAnIPQMQAdvBYx291cTxgqZyGdQRtLAY3Y9SMZ+gqyEXbt2jHpiuIsfiZp2oSXcdraSzvCpeJILiCZ5lDqnCLISpy64D7evscK/xR0aPV59NlRkkhWQMyzQuRJGhd08tX3gjawyVAJGAeRQB2+BSFEOcopz1461x+m+L9Qu77XludDu4P7NtYZ4rTajTylxISAVdlYnYMDg5yOe0WsfEbTrKDUoYzLHe20cUkStBv8AOEkbSAoN6hgFRyfmH3evIyAdm0Ybnau4dCR0qtp2nRabFJHDuIkleZ2c5ZmY5Jz/AJ4Arij8RbyBp7ibw9eva2/2zzkhMRdFt5FUvkyAEYJyoydw4yOa3tT8T/2fJZzRW8t3bXNpJOiQR5ldg8KoFBIHPm9D7e9Ara3Okorj7v4h6dp+nXN1e2d7A1tbyTTQFFLr5bojL97BOZIyOcEMCDVh/H/h9UuNt/DJNFKYo7eORWluXAHESZy3zHb9QfTNAzqKK4a1+ILGbUUuND1Lz7e4ZRZxxJ50cKwxOzyZk2/ekwNpO4FcA840JPHukxXV4si3K2lnGJJr4RboVyiuFO3LglWBBKgHOAScAgHU0VgW/imGXStQvZrG8tXsEZ7i1mVRKgCbxwGKnKkY59jgg4xrn4gxWc1i82nXUdpdXUkDSyp5bQIkRkMjKTnBHzAcHbkkZGKAO4orkP8AhYNjuEB03VVvmIC2Jtv3xBR3VuDtwwjbHPB+9jnFtPGdm505lsdRMF5tBnNuRHbs52qsjE9S3y/LuweuBzQB0lFcre+ONOt7ayuEc7J0aVgV3GNVBDKcHhwwIwe6MOoqTUPFRi0CDU7SyuG+0TxwxLLCykBpAodh1AIOR3PHrQB01Fc9B4w0yWF5nF1FCCvlO9s+LhWZVV4sA7wS6jjnkHABBMmpeKtP0nyFu1uRLLA1x5cdu7skalQ7MFBxt3gnvwcZPFAG7RXJaX44s7y8a3mDoZLuS2tZUicxzFV3gB8Y3Fdxxn+E+oq//wAJfpYkETNcrOZhAIGtJRIXKGQfJtzgorHJ4G05xigDeormX8e6BGX8y6mRUiSd3ktJkVYmJCyElR8hIPzdOKtP4s0mJpFlnkQoWGWt5AHKuqEIduHO5lXC5JJwOaANyiucbxvoSvLHJeMkkKl542tpQ0Cg43SArlF92wDVbS/HenXn2hZyIZYbmWArGGlUBJmiV2ZVwgYrxux1xk0AdMtvGszzLGokfAdwOWA6ZPtVZtIsJLdLd7C2aFGLqhiUhWJySBjg8/rWdJ4t01kuPss6SvEHI3rIkb7XCNtk2lWwxAO3OD1xg09fF2jt5m25ZggJ3CCQiTDhD5Z2/vMMwX5M8kDqRksBsJDHHEsSIqxqMBVGAB9Kpx6FpUMiSR6ZZJIh3K4gXKn1Bxmqdl4kg1HVPslqu+L7O0xlbKlWWQoyMhGQQQc55B4xxS2viaynso55BLG7RJIY/IkOdxAwh2/PywGVz1HrRYDRawtnMzNbRF5k2SnaMuuMYPqKgn0PTbkRiWxt2ESeXGTGMquMYHHTFVn8V6MieY19GqAMzswYCJVYoxk4+QBgyktjBBz0qC+8ZaXZWk86u9x5LFGWGNm3ESCNgpxhirNggZI9KVkBpzaRYTypLLZW8kkYAVmjBIxyPwp0unW00NxFLBG8dxzMpHEnAHP4AD8KyofGGklp1mvYA8LsHEZZgqiRo8sSo2/MpBzwCOpHNXbbX9PvrkW9tcLJKQ+MK2Dsba2DjBweDjoaLICQ6RZNffbmtYTcjpIV5HGM/XHGaWPSLGK8e7S0iWdskuF5yep/Gr2eKKnlQFLUNJs9URVvbdJQhypPBXpnBHIzj8aeljBGY2jiRDEhij2rjahxkD/vlfyq32pKdkBE1ujTrMyAuqsgbuASCR+g/KqMugafNb3UEluGjupfOlG5uXwBuBzlTgDpitWkxSaTAxH8K6TLp0Ni1mohibehjdkdWOQWDg7gxHU5yalXw7pixeWLOPy/s5ttmTgxk5IPPOT3681r0YpciAwE8JaTFY3FmtvJ5VwV8wtPIznacqA5YsACMgA4HbFEvhLSZriS4e3fzHIJxPIAGBBDAA4DfKPmHPvya36SnyK4rIzRo9osTxCM7HuPtDDceX3B89f7wBqvbeF9NtL6S7ihk3vu+R5naNN33iqElVz3wB3rZPWlFJRVx2RkaV4a0/R7h57VZvMZPLBluJJAiZztUMxCj2GOlbAooq7AFIaWkPFLoAvamml7UlJgFFFFLZDF7UlFLigA7UCiko2EKaBRRmn1ADSUuaQ0NdRo5bxQQNf8LjPJvnA/79NXUjpXJ+Ksf8JP4R3HA+3y/wDoh66wdKWogoooo1GgooPWiobAKSlopNMYh6UoooppagFKKSlHSrQhaKKK0EFFFFAGN4fH+gpWzWN4fGLJPpWzTe43uFFFFIQUUUUAFFFFACMcCvPrK/8AEWhatrqx+Ery+hu9Re5jnjuYlUrsRBwTnomfxr0E9K4PTJvFPiO41W4svENvYW1tqNxZxwvpqzHEb7c7t46/SgCz/wAJd4kzj/hA9RA9ftcP+NL/AMJX4i/6EfUP/AqOpTofjQdPGVpj/sDL/wDHawbq48cWurNaNrRa0WaOB79dKgMau+3aNvn7+rqOF7igC/dazrF5eWN5P4E1BprKRpYD9rQbWZGQnA4PysRznrVTU7vUdWNw134A1KQzwC3fF8q5QNuGMMMHPORg9OasofEcryxx+O7F5IshlXRwTkMUIA8zkhwV4/iBHWq8N34inu5IU8cWDIoj2SLpcbeazFxsVRKW3Dy36jsf7rYAMybTp5bEWsngPWZhveRpJNVLPIzoFYu5fc3AA5PG0YPGaSS0vnSPd4K8QGeKV5I7htZbzVLLsID+ZkLjjGQPTBrSW+18tcq3j2wj+zyJEzPo64YugdduJecgk/gfrUiXHiGS9gs4/iDpLTzhWij/ALJQs4ZSy4Am7qpI9QDjocAGOtncxRxwt4D1y4toQu23n1USRnajIMqz4Pytj8BnOBjT03V9Y0gSNB4E12R5FVS8+oJKwVRwAWY46n8+eakk1DXobQ3TfEDRPIBxvfTAozs8z/nr/cBbP93noM0/UrrxdpiQNdeKNFWCcPi4OnbUQKhcsxM44wp6buvTAJoAzYZbm3jKL8O9ZCubXIF4hP8AoxUw/wAXYgH3psFxJbfZtnw88QL9lt4baHNyh2xxSCRB/rOoZQffpV1dZ8SmewhXxd4cma/do7dl0+Ta7KN3US/3SD+P41JFrfiJoIJ4/GPhKSG4lW3hdrRwJJSAQoPnckgggDqCD3oAyrcm3a2m/wCEC8USvaqi2/m3SuYgquoUZk4GJG+vGegp9kY9PFusPgTxX5dvJHMkXmoyF0QIjMPM+YhQBzx8oJyRV0+KdeNtPcp4w8FPDbsqzOsL4UtnAJ87qSGx64OM84dP4n8R2/2wSeKPBCfYnVLotFN+4LNtG/8Ae/L83HPTvQBXN6MwIPA3ioQxRwxmI+WUIhIaPIMh5BAyRgnHORwZr3VDf6ib9/BXi6G5YRKzwxwjcInLx5/e9mJOOh7g4GGS+L/EEEV5K3ijwQyWQDXOyGdjEGYKM4l4ySB9asx6/wCLnS3aTWfCEJuriS2tllhlBndHKEJiY55HTryAcGgCqLiDKFvBfjJxEpWKNxEVjBkSQhR53Tci/QDA4wKXUJ7XU7V7e68CeLHjeeS4YKkK/O8bIx/1391iP/1VfstY8W6ncz21jrvg25ntz++jiimdo+SPmxLxyCOfSoY9f8XPJDFJq/hG2nuJ5reCKeKUPM8UhRtgEvPI6deRnB4oApXRsb3Sv7Nn8CeLDahpn2iOEHMrFn587PJJpuLcziZ/BvjOSVWUxyOIWZAsolABMvI3KMbs4AwMCrs3iPxdbeIl0K41XwpBevAk8Sy28yiUMzqAv73LH92xIA4GKl/t7xQfthHiHwVtsTi8O2X/AEft8/735eQev9DQBWt78Wzo0fgzxaRGqrEhgt9sahlYDiUFgCijnPAx3qrKNPmefd4G8WiOZp5XjCRhS8wYSE4lyc7mIGcAnIwQMa76v4tSW0jfW/ByyXg3WsZjmDTjAOUHmfNwQePUU2w13xZqd7NaWGqeFLmWFA8hhjmdVyzLgsHxnKnIoAbZ6/8A2fe3l6vhPxdNc3aoJZJLWJiwQHaAFcAdTWLHY6FHFGh8D+LC6Qywec1spcLI7Med/UZYA9QHI7mt99Y8WQxNNLrHg5IVj80uxlACbtu7O/7ueM+vFSNqvi9HtUbUvCIe7BNsuZgZ+N3yfN83GDxng0AZL3OmyRX1tL4V8WeTexXML/6CPlW4ffKAQc8sSe+MntVu51bT7hLUHQPFUf2OIRRMmnyAgB43B/76iTr1AIPWrtvqfi67mmgtb7wncTQ482OJ5WZM9MgHIzg/l3qIa34pMkMTX3hWOSdisUcjTI8uM52qxBP3T9QOOOaAKMsuhSyQmfw94lk8q4e5LNps2JXkOW3gLhlyqnGMZVfSlt4/CsWhw6TDoWvwRRn5LhdJuvPjbdv3CUIW3biTkd60Idb8UymELdeFSZZnt0HnygvImd6AEcsNrcDPQ/WrUl94xQfMfDK/ME5mmHzNgAdOuWX65HrQBkLJocd1dXkS+KEu7zcLib+xrks4KouCPIwBiNcYxjn1qneaN4R1AeXc2/iZ4BkLH/ZV7lARjaH8nftHZC20YGAMDHSy33jCFXaU+G0WNQz7pphtHvx7Gm/2l4sEkyF/DYaDHmgyzDZkZBPy9+v0oAoWs/h+30u/sFh18x3yMkz/ANh3SHDLt4VIAo454XrycmodXi8Na3FHFdw+IhGkrOVTRrobg0BgZTmE/KUJ6YOe4rUGp+LWuZLdP7AeWMqHVTOSu4EjOF4HHU/1xU/neNj0j8PdSP8AWTf4UAYkP/CPwa3FrEv/AAklzfxbcTT6RdHIVJEAIWADAErngAknJJqslt4ZjeKSI6+HiKOjnQpmYMjh1Ic25YDcOgOD6ZJJ6CW88ZwyQxyR+HQ877IwZZ/mbaWx93+6pNSGXxwBjyPD3bnzZ/8A4mgDk7ix8Fu18QniCH7XOZ5GTS7r5SVkBVd0J2rmaR8D+Jjzjitu68U+HLixtrR7nWES3lhlG3SrkFjGysobMR4yozjHStLzfGyqP9E8Pscf8/Mw/wDaZ/nSi48Z5z/Z2gsPa+mGP/IX9KAOZtNY8LW6QRvqusSx2wiS2V9NmXyUjdXC8QjPKKCTkkKO/NN1rxDpGreIbeaDVdRs7cWE1vJNDZShjveMlQGjODhSQwHBA+h6lL3xe4BGlaGVIH/MSmGPzg+lFvqXii5ijmh0rQpYpFDI66vLhh6j/RqAOMx4KFhBYR61qkcUV3LdIUtpAyl4miwG8rICqxx3yBkmpdKn8MWOqwX0uv3ErxOkwRdOaNTKsUkJY4j6FJOnUEdTmuz+2+LOg0XRM9f+QvL/API1R3Gq+JrWB559J0KKJMbnfWJQBnj/AJ9qAOP1CLwhqUE8b65eoZtLh0tmW1fIjjctuHyY3HJ9vaqMlnoPneaniu4DxyySRSvpzM4zIk0YZtoZ9ksank42jbgda9Ah1HxTOm5NE0bGSPm1SZSMHHQ23qDz3608XviwnA0XReP+ovL/API1AHBXLaNeiVrvxdPI9/AttqpOmsFuYhuwqAKPKxvYZBbg85PNU7Kx8MadNcmHxVJ9nvpjLqMR018ToJXkjVSR+7xvZWPO4dAteiJq/iNrv7IdK0QXGzzPLGrS52Zxu/49umana98UA/8AIE0o/TVX/wDjFAHmOl+JNPfUbizu9TntdMhEi2/nWwdQDMkg2svzuDsPLKu0YBDHmtJ9f05tOubJ/G8TW4MYs4zpTgRIkgYLIQQZPlVUPKgjOQc13Jv/ABQp/wCQBpzf7uqsf5wimPqnipAMeGrJ/XbquMfnFQBxnh3XfDGh3kk0viqC5+SVYwti8W0SSmU5A4PzM3QDjHpmqaaxpAgtftXjazuLrTVQac40ySNYyMbvMUN+8yoC4yoHXrzXaxeIvEk4kMPhm2m8tzG4j1VGww6g/LwfY08a94p2nPg45HpqcVAHBy3vhVhPH/wl9r5epQGHVw1m+bgGR5CYiCPKOZZBzuwCO4yY5L/w/wDa9RuI/GmmR/aDvgVLGRQCJ1mUyIHCOV2bdwVWOeT2rvz4g8ThM/8ACFTse4TUYP6kVA3inxIsqxt4Iu97AlVXUrYkgdf4x0yPzoA4yC78KR6fr9sfGNi7atE8ZYW7Dy9088p78/6/Hb7ue9M0LxraR6oRJ4ltoreG3nS2WWxCi3zMpAYq580lBncNvABb5iQOk1L4j32jEDVPDElnuxjz9Ws065xyZB1wfyqTTPiDqeso76Z4TmvAoBJg1OzcAZYDOJPVT+RoA1B8R/CAAzrtr+Tc/pSn4keD8Z/t62x9G/wqE+IvEp5PgHUPbOoWh/8AalZkfjy8uNWl0qPwhJLqES7pLVdTs2kUcdV8zI6jt3pWGbP/AAsnwbg/8VBaDHqSP5inD4j+Dicf8JFYZz082s1vEOt4Ab4dXzD/AK+LU4/8fqM6/qWRu+G9/k9MPan/ANmosFzZT4h+EXUEeItPAPI3TAfzqRPHvhOQ4XxJpf43SD+tc8daufvN8NL3r6W5598NQdaxw3w3vuv/AD7Qn+tIR0n/AAnHhYnA8SaT+N5H/jUg8Z+Fv+hl0f8A8Dov/iq5cazCT/yTe+Hv9jiqlqPjHRdIER1LwQ9l5pxH9pjgj8w8ZC7iMnkUAdqfGfhbH/IyaP8A+B0X/wAVSDxn4W7+JdHz/wBf0X/xVcyNYtyAR8Ob7B6H7JF/jSf2zDz/AMW3v/8AwDi/xpgdN/wmnhYnH/CS6Nn/AK/ov/iqd/wmXhgf8zHpH/gdF/8AFVyZ1638zYfhtqBPTH2ODPr607+2rY/80w1M/Sxg/wDiqNgOp/4TLwxkD/hItIJ/6/ov/iqcPGPhj/oYtIH/AG+x/wDxVccdZsmOD8LtQY5xkWFuefxamNq+mk/N8KNSY+v9m2x/9moA7dPFnhx/u6/pbfS8jP8AWlbxR4fXrrmmD63cf+NcL/aWkMw3fCTVAB3/ALKt+P8Ax6m/2nogzn4R6mff+yLb/wCKpAd6viXQWGV1vTSPUXSf408a/ox6atYH6XKf415//aOhMw3fCPVeP+oPbf8AxVJ9t8PEZ/4VFquOvGi2x/8AZ6APQv7d0j/oK2P/AIEJ/jR/bukY/wCQrY/+BCf41599u8OBv+SRap7f8SO2/wDi6X+0PD2cf8Kj1XP/AGBLb/4uhoD0D+3NI/6Ctj/4EJ/jS/25pH/QVsf/AAIT/GuAF74e6/8ACo9V/wDBLa//ABdIb7w8CQPhJqvrgaLbf/F+1KwHf/29o+cf2rY5/wCvhP8AGj+3dIzj+1bHP/Xwn+NefNd+HGGD8JNX/HRbb/4uo2uPDRPzfCPVx/u6Lb/0enYD0ca1pR6anZn6Tr/jTk1bTpPu39q2PSZT/WvL3m8K8E/CPWwfbRYf/i6Yw8HySYk+Euur7/2Mn/sr0AeqDVLAnAvrbPp5q/41Os8b42yK2emDXkgg8Ek/N8LNcTjOf7FPofQn0x+P1NSDTvAPVvh5rS8ZydGnoA67xK+7xf4OCkEG+n6H0tZDXWr0rzjw/D4HtPEmnrY+GrzTNRlZxayXOnTQ5IjcsAzjH3AfzFekDpQwDBowaWkJoASijNFQ0MSkOfSloNZvYYh6UKcjmjHFHegBc04cik7UorSO4mLRRRWogooooAxvD/8Ax5r9K2axvD//AB5JWzTe43uFFFFIQUUUUAFFFFACHpXIfD9QLPXmAwG16/PX0lI/pXXnpXJfD/8A48Nb/wCw9qH/AKPagDrTWJdaNHctPMDEJHu4bhXMYLL5ZjyoPv5ZHturbYZXFcbrVvq7219PYG9hntkupbaOLAEsuE8vIx8wJ3EDvz1oApW3gGS2bUwLyOUXCskPnGdmQNKHOf3uFPyqA0YQ5AbrwGx+ArmGJgdRilLJCpeWNw4MZmJKyK4dTmYYbJbCkEncTWnb/b5b+5W4TUROLsnZg/Z/JE8YTacYz5YycZIJfPQAVje6nKPJaLVVjijQXM3kMpJ88bgmBlsKDyB90ggnsALd+EL+aPy01WIRiWGbLxSbmZIDE24o6kgnY2ARnDKchuLK+FJBaabC12M2dzHM7qhUsFtjDwc/Kcndnt+tY9pBrhks40XUY7aV0EsjoEl2G4lJ3EDIOwrnGMZyMHov9o6iNWjtri8vkuLdrIRxRxjaUedkYy4BxlAPvYHGV5JoA0L/AMIXmoW9uZL6OK4tlMamFpYFceUFBYxOrn5xuxuxtJXg/MJPEfg99X8O2umQXiW32e2lgDlCRhoGizyc4+YHr261X1q71E+Kry1srm9V4bC1lt4YY90RkeaVSZDg4BCgHkcBj/DkMkt9dsrePyLjUZVmtw0isq/uT50Y2psQlSI2kHQkgZ60AX7/AMKSXdxcPHeCNJnlJUKSVV7ZIeOeoK5/T3qtp3gp7S60u4e78z7Fdm4IeSaXf/o5hwGkdiOWyOcAADkjJq48RvpUEouL9poDM0aiMKZcTKEV9yKWwm7suQcnkZqUnVrj7Us8uprIzO0yrb/u4gtwgjEZ2fNmMN0zkckZNADdL8J37w6RNqMtrH9iitQsMcGGHl7mIZiTk5K47DDEfeqXTPBc+k301xHfNKuXKC4mlkzunEv3WbamdoB2j5jk8dKpalqus2rXtml9fhbO8t4WvFt0JkFxcREIg2nLJGzL0/jU4JPDhN4hLALFdPA0ghkujAFuEgE8oDABcltoQYxnDFiM0AWP+EPv2e9Z72MvdmXLl32LulWRdsX3FICAMQMscsSTxU9x4SuLkzK12m25SeKVkyskKSXBlyhH8WGx0HIDdsG7fXOpQ+HoBbLeTXMkiJ5pjCOq7s7nwrY+UAHCE5PRckrkaTceJrqKG5u5NQQoLRTA1uiCQtIVlZsoG+7jpgDrQBt+HtAbRYI42ljk2yXcjMq43edP5g/IYB/CqEfhK4g1O2ulu41MdzNN8pYbhJcvMVZTlX+VgBkAqw3A1F4XXU5fE9zdXxvWV9Ltd5uIfLVZt8pdFwoBAyPXr1PZtnceIJ9TtVu45hDa3P2Z2Nuv74qsxM4+XgMBDgjgEstAEuueE5tW1y7vBcRpBdWEFmxXIlj8udpSyHkZOcD0IB7YqkfA93JdXks12n+kIisEkaMqROJA0ewL5ZzyCATuAJ3ZNPsbnxLFdWkd1cahKFt7OQlrRAsrySHzxIVQBNihcD5cZydxotp9fijsYlS9XyYbGNbc22UlDYE5dmXKsq7v4lxtHXOCAWl8LXw1GG5a7t5VUWu/MaqUMTFmxheQQcDGzBJPOcVb0DQJtK1Q3Ti0C/YIbQrAmCzxlyznjvuHHOPU1yg1PxHP4ms7TdeXUcYsri4jkslTyXfz94B2AhfkA3c49euer0ifVBbXhuLq7uGFvHInnWHlMshViyqQBv528YyOhJzwAYsnhLUIjFLJ9lukRbS1EAU/MqXiyszZ4HydRz90nmiy8C3dt9oBvIpEuvm2oGUWhNzLOTD1xneq9uUBz2EltceKF1WyjnurgWywWssjyWwUSvI7+ah2xHAUbQOUxgFmIyazZ9b8SRXdlZXt1e263l5FGbqO0XaEaG4ZhFuiUg5jQlWViufvNnNAHU6F4aGjXcFwPI3C3khkMa7S5aTeD0571jaZ4Els75rmWe1mdnjaNhH8y4vprk4J5GVlC/UelTWGqeIri5t/tAuYnUwKIPsmFuEd8SO5xlCqgHqMHqDkCqz6r4gttOujd3FyN9jZ3Ala2WNo5ZN/mxqxjKqQEUjepwWwTyKAH3Pge8kkcW91FAkjzDMYCGENM8gdPkLBsOB8rITsU7uBSxeEZ7NILUadpd7KWv5me6QmNXmnVlJ4O47DgjjO3GQBSWuv67P4hsLd1eGNxF+5niCmeNo0aRyoUlWV2YcNtG3BHINauqXl2dbS3W9miAuIAtqlsWDx7lLuXA4HOOoA24PLCgDPl8GXKWxED2rz/b/tMnmbf36eUUUMzRvyCc8q3fGM5CTeE9SEkZt4dNdDHbidpQDIxjiK7VLRMowdpDFeRkYXrWZa+JdR1OUxnU3RIp7ObfGihtrSyRyqQoICgqoIy208Mx6DU8LeJ73VvE13ZSSiWzFr50blVVlkEhV046bQVBUkkHqecUAQ2vgzU4ltd8tpHLFFArTpIzSKY4ZIsj5Bn7ytzjuMdy238C3b6tptxcx6etlbSReZZRlniOyCdDIMqBuZpk7DAjByTiq2neNL66l1Blv4ZVtVW5aNo0VxEsxEy7FZiCseBgksGxnG7FWF8U6odXtIZJlRpvImNs0SKywzT7Bn5i5wrIuQqgN/ETlQAbmoaJdXGj6NaeTZzvZyRNNHcMwjcLGykDCnPJyMjHH4HFsvDN5F4h0+GW7kGnwILqeCJWES3EbHy1ViAGTbJ07eQh4qlJ4nudOsUkbU/J+0Nbxq74ZQ32XeVDSMApZgP7zMc/KTyHHxfd3MCPbX9vLczQxS3NjEjb4opLZHM6kMSiKxGDjHJHJZSADc1bw/f3urS3cMNixLr5cpcLIECgEEmJm7seGAx25Obnh/w/Jol45VbeO3extYTHDkAzRmTzHIwOoZOevy89BWFoniTUptX0zTluYZh5EJngcKZDEYAxmzvLZ8xgMldp5Gd1P1jxrcaf43g0mKa3aNplhkt3iwxDQtICCGLklgq5Ee3kgEtwADVsvDfkW8MlzDZy3sLQbLgjc0apGiuAxGRnDjtkNz1rI0/wAMahaahpiS2kLLBFCvmwToPI8vGQN0ZYhyCcKRnLBsYydHw34kudV8L32pEpqM9vuxHabCJGEatsQq7g5JwM4POCM1l2eu3utappEcep21zam/UNcWQZY5D9mmdojtkIO1lXI91BHByAWJ/Cl4boPBBbq62toEbzMETrKWlfpkEqR8w5PTsKzT4c8RSQalBLpkO6VLg+Yk6lJ5DMkicNlsFcqNxOCGGFXAOx4p8QeRrOl2WnXivqMFxLLNZqxLMgtJmXcgOWQsYxnpuAGc9IoPF2oarqsVnpl1pRiZ9jXHltKFxAsh4DjnLAdeKAMq08N+J0ZHlidHmZxC5uFk/s4i7ll8zaTht0bIPlyflCkYyasReHtct/DxH2MSXkj3JuE85d0qNdqwAbcMkw7tuSAOhwCRVu28bahP4j03T/JtQl0Id8eUWTDwmQuuZd5AOBgRkfK3zdguq6ykXjeKxt9c3X5kjP2GSdIoo49hJXaTmV33HG3OMLnGPmAJPCumavb6ybi+sJLWEW8qJ5ksbkF5t4HycDC44AABzjiqkei69HZXdu1veSagxZRfC6iEUjSTK6yDGJMRAcqcYAKruzms8eINZ/4RvW7mz1BpEg0GO/e5dA/lXRSVpYwMjB+VTjnZ3HPPXvd36eINFhF0n2We3kaSPZ8zOFByWzyMnpgd+TQBzNhb6mniKCwm027nube2tWmn+0IViP2qUvKSWBIkCEgAEgfKQM1ZsNF1aQ3UF1pt1D++iWWY3KBbofaFd3G1ixG0Mfm2kB9gHFXtX1bULHxJNFbygo8VrDCjQlo4ZJ5XXzJMMNw+TGOMkqARkkroPibUtb1VLPbZxLBG73BEbEygTSxK0fzfKrGLdznjjn7wAKWqWl3pfg/xh+5No0kk80M6Mq71ZRhgQcgjkcgc5I7VmapYa1dacn2HQb6KOR5wLRp4y8ZMMaKzETBVywkYN85B5wGbI6CfxLffa5wDpqwGeS3igmLCVSkiRl2xkFMuCRgYVkOSTgQ3HizUotM1G6VLFxpsd680i7ys3kBcbBn5eWIYEnBUjJoAzLrQ/Eb6VdvaxXEd/cfawJDOFYBogsag7uMsARgjDc8Ek1q+D7TV0VJdUgeJg8u1WjEexdkKr8olkxko5+9yckgE1Tu/HV5a3Lw3EUEUcPlxTTqGChni8zcrHoF6bSCTtfpwKsR+K9QW60WyWOGZrwRwySPG3ySG2MuWbgf3flGeD1HSgC5q8D3ukeMbC1hZr24tnEcfGZN9sETGexZWHpkN71DfaLdTeLL3VI458YsEgdJioISZjN8oIBwp5z24FV9N8QavIbe2k+zPqFy6oJXJEKjyfN4Uc7sEdT6kcDbVm38X3c19pn+hQi0vrmO2AEzGSNntftGTxggfdx7g+1Ayl4K03XbG+nk1hrklomEhlDYZ/NYj5jM4bAzyFT5WUc4ws9pZalDpMVlFpMB1KCa4Md3eY8uOT59s6kBixbcMjg4LZIxzevvEl1DrE1pDFaNDBNFbvumIl3yLuVtuOEHHPOcP0281E1HU5Phzpl811MdQuhZlpbdYt582WMEKHUIDtcjkUhmQ3h/V73VLKFv7Qj0TzkaZftciSAi2kDksGDbS5hGMn5ldhgNkwmx8ZREXMCXcmoNpohIe4KqJhbZ3jLbCDL8u3arBju3bBit6TX9U0bTmlvbSaZIra6vJTeSxLcLDCEOMQr5ZYljjBUYwScjBq6j4v1LTtQt47yzhRIZpTei2kMoaJbZ5QEyoO8FOnf5em75WIzNG8Na5cva2er3t7/ZiSu5WCa4t3Y+WvDEyu7AuSQCQMq2PlIzHrGm+Kpmv5rV9SNy9gYUVLh4/Lb7MDuBD+W37zgDCuGJOdoFa9r8QJbpharp6i+ZomijbzPmjkRnBC7N5ICEHC7eQd2M4nk8ei2jN1PYf6FHaieV45GZi32fzti/KF3Y42llY5BxjGQRR8R2+sapHPLaR6vDGs0rxQxyyRPcBY4ggVkbMZZg23epUfMWAJFbGt6TearrGluiQokVrcebJc263CKzGHC7cjk7W5/2T61Z0fxRFf2d1Ldxiz+zRrPKXLhRGylg2XVTxtftjC5zzWdb+M726ngto9Hj+1y3q2qh7iSNObd5i2WiDceWV+7g5BB7CdegyO50nUbXxNoz2Ut/9ltDFbSIJH8p4hGfnKgrH1ODkOcgEBRk1Si0nXLWBdPNxrEtnNJbyXEzXkhmXMUjPtcZdR5ixAhBwCexJrWTxRd3M+ktDZRJa3k0UTObnMgd4TNtCFMMNuOQ2fbAqt4l8QX+mX+oiCW5jisrNLhdlqsqAnzMmRjyq/IOQRxmmhDbWGaGC1fVEm+2ve2q20sqgSuyj5uhPPlh93PTdwOas+IF1l/EML2bXccMEcDWvkE+VJK0rLMJh0KrGFIzjGWK5bGHrPqL/ABBfTHvz9liso70R+RHkF5HQpnGcYUe9WNV8VnSLy4W5091s4IpH87cwaUpE0hCArtbhGHD7sg5XHNAFOz0W+svAN/p9nJcR6hctc7JZG3OjyOQHJzzgEN1p2h2WtHVba4up7mC1Q3UQswAIliRwkIK46si7859QMA7ast4i1VbbjQ1a7BkZojdFE8tFUlld0XJy6qAQBnPzYG6o7nxtaWenWl7NaSrFPIqEBgWUG2NxnHfhSMdz+NAFXVIfEN9d6xp8Us8dqzBrefy4ypV440EfzA7lVvNduP7uTgkFNNttak1Kdnk1C2sku52WDEaq6ReWkQzsyEcBjgc4wOm7NyLxPqcssFr/AMI/Kt3M2ArzFYwNhbO5lBJGMEAHBI6jmkk8YiLTTq502Z9MitxPcTJIpeL915vKEjdgFRwc5YcY5pAV9NutYhsNXvGGpXaraJJDHMgile4Ct5ixqyjapxGACMZBPOeYtOfV9RuFs5b/AFe3gQSSvcG32M3EWwFngX+IynAGeOflwKuXfi6W20yW6n0W8QRyMkgbKKEEe/cHYAAHO3J2jd1IGDVnW/ETaQ1rcm3VtPFrNdXb7xvijjCkFQOG5bGM9859S4GVbPql94j0eS8S/UxSu0kXkYhjBt8Bt+wcliwIycEkc4Bqxfyam1/d3ETXltBbySNMYLVWluIo4QRHGWUnJkkYjrnYQOta9jrSzreLcwC2ntNrTRmUEBWTcDu4HTIPup+pzoPFU9zFbiHRp5LiecxRoHAUYiEu4sQOMHGQCM4wSDmjcCxql3qtnoFldQpLPdxPCbiCKMFpwflZQMcZJzngDvwDWJeX3ibTktpobWbUbz+0RbziO3CLNGbZmX5tmUiEx2hz0HUnnN5fGE76hJss/wDQ02MGHzM6m2eYj73ByFGef1yJ7bxRcXE1rGdCv40kKB3yjeUXwVBCtzhWRmxkDcOWwcF2BBp97rc+swQu1z+6meK6SS2VYjEiMFlDBeWeTawAbG0kYBBNUzqWqm8vZGkvRdQpdKIfs22OFBOixMH2HOY8Pkl/4iF42i3aeOBJ5Uc+mTCU2VtdMUkQrmdykSDLdWYfQZ5NXYvFMRjZJLC6juFLIYvlPzh0QIGLYyTIhByBg9sEUagYU2o6wbL7fHcX/nRxzQR/6OzKxJiIdwIl4ALEHaOB/Fg56HwhqN3qOnXRvXkeaG7ki3SxGNivBUkbF/hYHO0ZBB71nr42toFu1mtp2FlbJc3Mx8uJEWR2VAdz5GQpPPGMH2F3Q/Ep1nUhbx2rwR+RI7LKPmDpKYyMgkEZBP5dKAOlpDS0UAcj4lH/ABW3gr/r8uv/AEllrrR0rlPEYP8Awmng4jkC6uif/AaT/GurHSiwAOtB60tJilbQBKQ0tFTJDEpDTqTrWbQxaKKQ9apgLSik7UVaEx1FFFaCCiiigDF8PHNilbVYvh4/6CnGDW1Te43uFFFFIQUUUUAFFFFACHpXJ/D/AP5B2tf9h3UP/Sh66xvumuQ+HPOi6oS24nWb4k4xkmZqAOvb7tef6t44u7WRby1tVbT4TqKz7yPMkNqj5AGfly6HB5OAMgZ49AYblI559KzJPDejS3M1xLptrJNMrLI7wqxYMNrDkdxwfXvQBi6p4y/sWOI6hZhM362UrRy5EeYDMXHAJAAIxgE1e0PX5dXvbi2kshbtHa29znzN2RKHODwMEFPfrVybw5pM+qLqctjE96mNszLkqQCA2Om7BxnGccZqLRfDdloclzLblmluQokYoi5C5wMIoHG5u3f0AoAybXxfPP8AYidInzc28Vyywh5vLjkfCElUPO0O2Dj7vU5OGQ6vBe63ItxpMUF/bOqo0vzTCMz+WGAKjCtyQVZh1BwRit2fw3pNw1k0lmubLAt9pK7AOg46jgHByMgHqKS28NaTaXdzdQWoSW5dZJPnYruU7gQpOF+b5jgDJ5OTQBz8fii4uL+IW+mQQXRure1uRNIQ4jYO2MbQcjkjI2nccE0208dyX1ytrBpebiRrbYHnKoVmWRg27ZzgRHO0EHIwTW7B4S0S2haKKz2q1wtzzK5IdW3Lgk5Cgk4UfLyRjBIqC18C+H7K+jvYLSYXEbI6s13M2CiuqcFiMKsjgDoAcDGBgAo2PjZdQkAttPkaKGCKa9lMgAtw+7gDHz7dhz0GCMZrQ0DxDJrW/wAzTLm1HlRzxvJG+x1cEgbmUDcMcgZHIIJBqePwrosNxazx2KLJartjIJxjnG4Zw+MnBbO3c2MZNJa+FdHshGILeVRHOLhM3Eh2sAQAMt9wAnCfdHYCgDJ1uz1lNWs49PvbCC1vLkBo5tP80oyo0m8sHUE5jAHHHB5xTE8XXdpb3El7pwc77gWwhkG6by7gQqpGMAsXjA5Oc846V1U1jb3FxbzyqzSW7F4juICkqVJx0PBI59apTeG9LuLdoJbdijRyxnErA7ZWDvgg5BLAHPUY4NAGInjZTFprvaLG97dta/PNtUkSKgKEqA2d2QG2nAI+8MVJoXjO01/WbnT7eIgxo7K+4nhX2fMMDaW+8Bk5HoQQNBfCOkLHaR7LpktZGlQPeStvYsHPmZb958wBw+QMcYqxY+HtO06/mvbaOVJpc5BmdkXLbmCKTtQFuSFAyeTQBzdh40mnvGtWtVuFSUiWeMbNqm8ktlATLEnKZJyOh6cCry+Jrm48t4bHy7aW6WGGd2DCVfNMbYAIKk4LDrkdcc4vxeEdEgMpjsyplILnzn5xM047/wDPR2b8cdOKIPCWj213JcxwzeY83nANcSMiNv3napbCgsScAAZoAzv+E0ibUrTT47N2ury1triBS+FYzeYdpIBxtSGRie4GByQKxLL4oW0S6XbaulvFe3aq0sayLGYt8pRAFJJfp8209ie4FdDH4B0GITlUvPMlVFEpvZS8SoSUEbbsxgbmA244JHQ1Yh8G6NbGz8iO5jFoFCKt1JhwrFl8wbvn2sSRuzjNAGbPrFpoviKTSLHQyNltDczzwbUVI2kaMEqOTjaW45xnHIAMSeN5H8+caZOLaJrqNBuQtcGGeOHcnzYUbnbhgOg5A66V14StL7xWdauJpyRbRQLCkjIvySPJlsHDAlhwR/D71bi8K6TDbxwJA4jjaVlHmtwZJRM/Oe7qD7dKAMS38bSNHfy3eiT2kdpDPJukuISsjQuEkUHf8oyVwWwOvpUMPjO21jSrLUodBmvZg1xMiwvDKIGh+UsJN2OQ+AVOTuIOOa6N/DWmvE8e2ZQzStuSZlIaSQSsQQeDvUEelJa+H7XTRvsmmE4EpWSaV5fmkILEgnnJUHGfYYFACWOu22pLdyWiSSQ24T94q5Em5A+FHXO1h+ePWufsfiHHqtjHJYaPdXlzLPJAtvbXED8oquSZBJsHyuDjOQeOtbWn+FbG18LPoE6ia2mikjuMDZv353Ywcgc4HOQAOeKlsfC+nafdi5jNw8oZmDTTF+WVUPX/AGUQY6DHHegDMj8XPd67p9pY6dM9lcz+TJfMU2BvIaXYBu3buF5xt5IzkVZvPFllp+s3VhcRTKlratdz3PylI0AJJI3b8AA87ducDOTVmHwpplve291EsymCbz0jEp2eZ5Xk7ivc7OPzPUkldT8KaTrE6SahC1wqlmETN8uWjMbE465RiMdOScZ5oAxrLx/p+q2Zl061nvLnzjCtpbyQu7fLuzuEmzG3n72e2M8VLfeOdLsI7qea3uzbQCQeeiKVeWOMyPEBuDBwisfmAHykZzxWiPCWnKAyyXKzh94nEnzj935eBxgDb2x1Jb73NQ3HgfRbq2mtpY5Tbyq4MW/hWePymcHGQxTIznuT1JNAFebxekNpI/8AZGoteIXD2IEfmoqKjlyQ5TbiSM8En5gME5FPh8X2banp2nXEE8NxqFuJrchkKyNs8wooB38Lk7ioXjGckCr194X0+/lmlczRyzbw7xPtJDxrGw+hCL+IyOahHg7S1vra7Q3CPbv5kYWTADeV5OemfucdevPXmgCtB4ysJJTDNb3dtcM0IjimjCtIkrsqOvzEbflYnkEBTkdKk1bxZa6TeRWr2V7cSyS/Z4xbxqQ0pXciZZgMsA2M8DaclcjM/wDYe/XrK8kEfkafC0dqozu3MACxPThQQP8AearN34fsb64t55hKXt7tbxMOQPMVCg49ME8UAQ23iCyu/MKLIDEINysgz++ClOn1AP0qjZ+KILu0026m027hW+2gu0Q2xFm2oGYHnLcDbnGQTgc1fTwxYx3ImSS5XmJmQSYVzGMIW4yeMcZxwD1qCLwbpkLQlHuP3RhK5cH/AFTbkGSM4z2zzjnnmgCppPjC0v0uMW7RSQ7iYEVmdv8ASJIVI+UD5mjz14zzjqbtv4h0uWWKG3SVnZl3BbdgIi0jx/McYB3o6kcnIPbmkt/B+m2k809u88csqqpZSvygTPMMDGPvyP25BxVi18NafaSSSR+bvlEfmMX+8UleUMe2S8jk+uaAH6bqVhqs0k9orvt+UT+SQrAEggNjBwQQR29ORV6K0toUCwwRxqCSAiADJ6n9TVKy0K2sLuW5iklMsqqrMwXOFOcEhct1PLEn3rTAwMUARC1gEolEUYkVdgcKMhfTPp7VG+nWctwLiS1gaYHIkaMFh+PWrVFAFcWVssUkQt4hHKSZECDDk9cjvmpPIjLKxRdyZ2nHI+lSUUAQSWlvMHEsETh1CuGQHcBnAPqOT+dLHawREGKGNCECDaoGFHQfQelTUUAU5NMspJZpXs4GkmXZK5jUmRcYwxxyOBwfSiPTrOK2FslrCsAQoIhGNoU9RjHQ1cpMUAUpNLsJ51nlsrd5lQxiR4lLBCMFc4zjk8e9A0mw+0R3H2G286PGyXy13LjgYOMjiruKWgDMbQ9KNr9lOm2n2fdv8ryV25xjOMdcE/nUwsLVirm2iBR96nYMhtu3PTrt4+nFW6KBlQ6daNdi6a1hNyB/rjGCw4I69ehI/E1J9lgWGOEQoIoypRAowu3BGB7YGKnpD2pDIZbeKYnzIlfKFCWAPynGR9DgVBHpVjHs8uzgTy38xSsYG1sbdw4644z6VexzQBTEZy6HpaspXTLNSrBgRCvBAwD09OKVdC0xSCNNtAQu3IgUcbduOnTaSPpxWiRxQOlAinDplnbQNDBaQxxP99EjUBu3Ixg1FFoumwSCSHT7aJ1YOGjiVTuClAeB12sV+hrQxzS45qQM8aRp6zQy/YLXzYceW4hXMeBgbTjjA447VLJYW8wmElvE4uE8ubKA+YuCNreo5PHvVs0DpQtwKwsrcXhu/IjFyYxCZQo3FAchc4zjJJx6k1FLpNhNM80llA8j53M0aknK7TnPX5ePpxV4jJpaAMi58O6ZdWMlo9jB5UgYH5AeWG0nnrxgfhTYPDWlwC3L2UM0kESRpJKgYjamzd6AlflJAyRx0rZpDQBmWeiafp5VrWzjjdOVYDLd+MnnGDgDPA4qJvDWkPNHJJptu/lReVGjoGRV2leFPyg7flzjO04zjitelpAYD+D9FawSyax3wI5fEkzuWJ6hyTl1I4KsSCAARgAC9d6NZXwtxdW8cgg3BFxhdpUqVI6FSDypyDgccDGjSUNgZtlollp9jJZ28B8iQkyLLI0pfIwQS5JIxgYPGBiqmn+E9K0yaOW2in3xtuRpruWXBwVz87HJwxB9QFHRRje7UlK+gzD/AOEU0hrnzmtDv8oREiZwCoRoxkbsE7GIyeefpiQ+GtN/tCC+EMyzwKqoFuZFjO3O0tGG2sRnqwJ6egrZpDTewjAh8H6NBFcRJaSbLiJIX3XEjEIjMyBSWJXazEjGMcY6DE8XhjS4o7NBbO32OUzRM8zu289WZicue/zZ5APYVs0ooVwMBvCGk7LtY4JIjdrEkjx3EisBGxZCpDfKQzEgjBzyc1LpHhjTtEl8yyjmDYZd0tw8rYZtxGWJ6tk8+praopgFIaU9KSgDlNdJ/wCE18JgKSDNdZPHH7hvx611Y6Vy2tgHxz4VOeAbvv1PlD/E11IouAZ5pc0mKSkAd6DilxSEelDWg0FIeKXtTWFZyXVDHDpSUZx6UlJ7AOpRim54pRyKuL0EKKWkFLWiEFFFFMDG8P8A/HklbNY3h/8A481rZpvcb3CiiikIKKKKACiiigBrjKEA4OPSuP8AhoWbw3eO/wB99Tu2bjHJlJNdi33TivMfBPi7RtA0Sey1Ka4hufts8hQWU74DOT1VCP1oA9Pork/+Fk+F8/8AH5df+C65/wDjdNPxM8K/8/11/wCC65/+N0AddRXHt8UPCSnDajcD66fc/wDxumH4q+D1HOqSj62NwP8A2SgDs6K41vip4MX72tBfrbTD/wBko/4Wr4KyR/bsWf8ArjL/APE0AdlRXHD4p+CmJH/CQWw47q4/pT/+Fn+Cu/iOz/8AHv8ACgDrqK5L/hZ3gv8A6GGz/Nv8KP8AhZ/gr/oYrP8ANv8ACgDraK5L/hZ3gr/oYbT/AMe/wpD8T/BQ/wCZis/zb/CgDf1fU4dH0ya+uA5iiA3BFyeSAMD6moNR1uPT4rcpbXF3cXLbYLa3C+ZJxkkb2UAAZJJI/PisVvid4IcFT4jsjntk/wCFZupePfBt3c2d1a+K7CC5tGYqZELqysMMpHHsQQRggdQSCAdMninS447I39wdOmvJTBDBeDynaQcFRnhuTjIJU8YJyKjbxhof9tT6auo25mtYJZ7pvMXbbLGUDeYc/Ly/0+VgSCK4jUtf8L6rZ3Fvc+PbB/tdtJa3bMigiN2z+6AICEAkAkOfu5yRzHFqvhaKWNk8caKYraCaO2SRQSDJPHKDIfM+fHlhTjaTkknNAHft4y8MpYW98/iDTEtbnIhme6RVkwQGwSecZGfTPOKvxavp0+o3GnxX0D3tsFM1urgyRhhkFl6jIrzPU7/wnrFhqUM/jfRknv4LiF3i2oqmQRAEKXzwsIzz8xYnI6VoaX4i8Lafrt7fnxpo7RXW79ws6qoJYENguQpABB2hd2ctkjgA7AeLfDjX4sF13TWvDL5It1ukMhfpt2g5z7VY/t/RzNdQDVbLzrQA3Efnruhz03jPy5yOtcHa3/g+HUo7xfGeifJCqbFnjXJFx5xb7/U4weM9/aoEn8PtNcNeeN9BnjnJDKbxQCPMRx+78zYvCsGIUE5DEk9AD0G313TbiCW4S9g8iJS5mLgIUCqxcHoV2up3dORUVx4q0G302LUX1iyNpMWWGVJlcTFc5VMZ3kYPC5PFcXcy+EpdQ1i8g8ZaPFJqKorbr6NlTYI9gHzggfK+QpXO4d1FRT3eh3GlG1Hi3w2ZJ45EnZ7xJNgYJypLZJHlck4556jkA9Kku7aKRI5J40kcZVWYAkZA4/EgfiKoTeJ9EhmET6raK5dYgDKOXZ2QKPU7o3GOuUb0Ncl4svvD/iOyjgtfGmj2QKsksi3kZfacMNp3DaQ6Ic56AjvVOKTw9Dc/af8AhKfD0jNaWcLbruMBpIZnlkc/Nxu8w/TPegD0HTdZ07V7Yz6few3MYxuMbZKEgMAw6qcEHBweamjv7SbzvKuYZPIfy5djg7GwDtb0OCDj0IrhtC1Twxo7iX/hKNCIOnWtoSl7GMvF5hLn5uh3j34NUre+8Pi8luLnxT4bZZUgTat5Fg+XN5u7AIXnJ4AyMcs3GAD0hLu2e1F0k8bW5TzBKGBQrjO7PTGOc037fabYG+1Q4uOYDvH73jPy/wB7jniuGXWfD0Hhb+zbfxVoHmCUyAveQsjL5xkKYbIHy8ZwcZzjgVkaVHp1pdW83/CR+HGEU0zyst0jMqNctORg5X+LbwFKkbtxztAB6VZ6vYX9vFcW13FJFMzLGwON5XIIAPJI2t+Rq15q+YEGScZ6Hj6+nX/OK8rtdN06GCCOHxJocsbKsbYvE+ULO8u9Op3EPg4ZcbAckDFa01vpbW7G21XSC5F4xRbxYxJJLOkoO4Z2n5ME4POOCARQB3C31u94bVZVM4QSFf8AZJIznp1BH4VY3r6+9eb2NiYb3Tru51zRHNo5b7PHIixkNI5bO1QCyo67WCrllOQA1WppbS58X3d3HcaK0DNaf6TNcL5g8tixCjBBz06rg8/N0oA77zFOQDzUMF7b3MTyRSBlR2jY4PDKcEfmK4OwtLNElW+vdE8v9xGGFyjeescocu4CKASOdvzct96s/WNLN3o2o2FnqPh6Pz2vDDIbldwMzhlc/uyQRyu1f7oO7kBQD06G5jmViu9drMh8yNk5BwcbgMj3HB7UrXUKXCW7SASujSKp6lVKgn8Cy/nXlt5on2nw7q9oNW0MXk8t3Naym6B8ppp/MB3EcfKFGQOoNdF4ght9Xv7aWzutJm2W00EkU1ztL72iYAFQxAPlsh46PnnGCAdjJNHFG7vIqKg3MWOAo9T6CqVhrlhqMjR28r7xGsm2WF4yUYkBgGAyCQeRXMS6Va6p4W1vSZL2w0/+0t+xbOYSpCCiqOMLnJXJAx94jJ6mbUItS1K0YyjSokHklIBcFhOVlV3UvtGFZVAAwc7ueOKAOw8xB/FQZEAJLDA5JrzbS/BlxHqU13fS6fcRyqixQmTeIsXkszRqCMYCOqj/AHSMAVHp3gXUdxa8eymwYAgEhO1Fv5Z3XpwDC6rgehHSgD03zEzjPNR3F5b2sBmuJkiiBALucAEkAc/UgV58nhTWYdTjmMzNbqSsaRToFtQLl5c7XRhypT7uD8gU8AYevgyaLw3BA1lbXN0u57gM+fOYXCSBSxH90SLzwM4oA72O8t5pJ445kZ7dwkoB+4xUMAfQ7WU/QioV1ewawnvluUNtbmUSyc4Qxkhwe/BVh+FcTqPh/UNS0q4tI7PddLd3m1p2xHmSXfGzH723yyo3RsHXGB6Dau7S61Lw54lhtBIs12s8VsHVoW3+UsffkAupIb0IIJBBoA6feP8AIqCPULSW5e2juI2nQkNGD8wwFJ49g6Z/3h61zGn+Hp7bxEdSMah5L64eSUSZZoWQBF+mQDt6DrVbWdG1ae81C7tLaKaVkuVtGecp5bvDAqsCpDLzG4ypBG4Y7mgDr59Rs7eSKOa5ijeb/Vhmxv5A4/Ej86nEiY+8K860jw5q1tfxu1vMkEV2ZUVpI/lQrbggKpwMmOQlf9rvkmpRoGorZ6l51lczX0s07m7iulJnja4V41VWbBAjAG1toG0qDhsgA7ye7t7cR+dMkfmOI03HG5j0A96kBB6dPWuQ0zTdWi8MaVaTRAXUV4rzoJiSsQlLAZZm5A2jaGIHQEgUnhDQ7/R55o7hGW2bT7QBWl35uAJPObqeTmPLd8deKAOnt9SsbuZ4ba8gmlRQzJHIGKgkqCce6sPwNTh1wORz0ryvRPBuq6fcxziwngltmtFhb7SvzD7bK9wcB8EeU/APYnAySK6HwtpWr2WtXt1fpchpFcySGXdFO5kO1kTzGxhR/dTggYPZMDq49U0+a2FzFfW0luZPKEqyqV37tu3PTO4hcepxVoOuOTj615RpXhXxJHDaWt5GVs7e/XU1CSoC0v2jGxuSCixfvB/tEdxitldK1m8tYLLUrPUWit0O6SO/CNcN9oVgVKyBgQi5BO3hscHihAd9uAPJpsdzBMCYpkcBihKnOGBII+oII/CvLNW8P+IdS07xDbNp98019DKqIbz9222ZfKAzMQPkHZEHzYOecas+l69+5jRb2OTzbhrRxckrDIbhijTAPl18og7cngMD8xFMD0HcMj39qatxCzMFkUlfvAHp16/kfyrlfC+malYyG41F7t7iZroyme7aVQvnkw7V3EL+7I6AcEA9AKpWul3rKlsulSw3CaxNdC+fZtSI3DvxzubdGdmMdG7YpWA7cuu4DPNKJEAyWA+teYWmj65e2E8epz6zJEr20siQyvE32jzAJfLcTFygBJ2jbGMKVGQasWEPiRtWLXEd+0MtzbTlZN22Mh381QWc8ABPuqqnsDyaLAejiVG6MDxmlLqBknjrXnmhWet6dqOhR+TeNDHYW9rcQOzJHCqxfMwO4ox3hVwFV8n723Iq3q48Qx61qVxpsly/+iOsKNGVSIhMqy5YxuSxxztbPUlRTA7jeo6mk8xM43DPpXCRR6nFpLRyT608QMpiMKFbhpBsZFBcsSM+Z/rDt4wRtxmyE1i2W4khjvC/myNIXVHk2F4OVPIP7veQoyMjpkYAB2W9eueKXcv+RXAsviOSCb7O1+III5HsRMuHkIaMR+aMbm6SHDckHLDNXtKudWTX9Ta9S+mtd7iPdAYxGu8BAoGVcEMSGDZwPmUHaBNrAdlSGlHSigBtBoopNAFKKSgGhKwDqKTNGaYC0UZozVAFFFFIDk9YLf8ACwPDEZOR5V6+MdMKgzn0+b9RXWDpXJ6wm74i+Fx2S2vpCfoIV/8AZ66sdKQC0YoooASkNLSdaQBTW606gipcRibaKU+tJRYYY4xS0UopoTFooorQQUUUUAYvh45skzW1WNoH/HmtbNN7je4UUUUhBRRRQAUUUUABGRg0UUUAGM0mBS0UAIRxRilooATAo20tFACYFLiiigAooooAKMYoooAMU0opGCAR706igCNoImGGjQ/VRTPsdsf+XeL1+4KnooArmxtD1tYT/wBsxSHTrJutpB/37H+FWaKAKZ0nTj1sLU/9sV/wph0PST10uyP/AG7p/hV+igCh/Yek8/8AErsuev8Ao6f4Uf2HpH/QKsf/AAHT/Cr9FAGf/YWj/wDQKsf/AAHT/Cg6DpBP/IKsf/AdP8K0KKAMs+HNEJydG08k+tsn+FMbwt4fbltD00k/9Osf+Fa9FAGKfCPhtgQ3h/SiD1Bsoz/SmnwZ4XOM+G9HOOn+gxf/ABNblFAGD/whPhT/AKFnR/8AwBi/+Jo/4QjwoOnhnRh/24xf/E1vUUAYP/CFeFSMf8Ixo2P+vCL/AOJpf+EL8Lf9Czo//gDF/wDE1u0UAYX/AAhPhU9fDWj/APgDF/8AE0n/AAhPhX/oWtH4/wCnGP8A+JreooA55vAnhNhg+GtJ/wDAOP8AwpjfD/wiww3hrSyP+vZB/SukooA5c/Dnwa3Xw1puf+uApp+G3g0/8y7Yf9+q6qigDk/+FaeDcY/4R6zH0B/xo/4Vn4NP/Mv2vp1b/GusooA5QfDXweOmg235t/jR/wAK08HHroNt+bf411dFAHJN8M/BrDB0G3x/vN/jTW+F3gx+uhQfhI4/9mrr6KAOMPwr8FNwdEX8LiUf+zUg+FXgtcbdFxg7si6m6+v367MjigD1oA4//hV/hDKt/ZswK8qRfXAx9PnpR8MvCQJI0+4BPXGoXHP/AJErr8UhoA5MfDbwt/z5XX/gxuf/AI5S/wDCuPC+P+PK6P8A3Ebj/wCLrqxSgUAckfhv4XI/487r8NSuf/i6afhr4ZxgW98uOhGpXGf/AEOuu70uKAON/wCFa+HQRgakP+4ncf8AxdA+G2iL9y51hPTbq1wMf+P12JWlA4oA5A/DrSioA1DXlx0xq8//AMVSH4d2Hykax4iBXoRrE/H0+auwxS0Ach/wgFtnP9veJBxjjV5v8aUeAbcDH/CQ+J//AAby/wCNddRQByX/AAgVv/0MPib/AMG8tB8BQEf8jD4m/wDBvL/jXW0UgOQ/4QGEHI8ReJv/AAbS/wCNIfAEROf+El8T59tVkrsKKYHIr4EEfTxN4l54OdSLfzHFSDwWw6eJ/Ef43oP81rqqKAOYHg51P/Iy+ID/ANva/wDxFJ/wh7DH/FS+IPb/AEtf/iK6ikNIDmv+ESfGP+Ek8QY/6/F/+Jpf+ERbOf8AhJPEH/gYP/ia6XtSUgOaPhBzyPEviAH/AK+1/wDiKb/wiM4PHinXwD/03jP8466gUh60dAOZHhO6HTxX4gyP+msJ/nHSnwneH/mbdfH/AAO3/wDjNdIOtOoQHNHwtfA5Hi3Xvpm2/wDjNIPC9/28X6+Pxtf/AIxXTUUAc8PDupgADxfrQ+sVmf8A2hQfDupk5PjDXM+0dmP/AG3roaKoDA/4R/U8f8jfrX/fqz/+R6P+Ef1Pt4v1r/v1Z/8AyPW/RQBz1r4Ykh1u21S71rUb+a2jkjiW4ECqofbuz5ca5+6vX0roRRRUgJSikPSgUX1AKKDSUgCiiihjQUUuKQ0wClpAKd2oQmFFFFUAUUUUAYvh4/6ElbVY+gf8eS1sU3uN7hRRRSEFFFFABRRRQAUUUUAFFFFABRRRQAUUUUAFFFFABRRRQAUUUUAFFFFABRRRQAUUUUAFFFFABRRRQAUUUUAFFFFABRRRQAUUUUAFFFFABRRRQAUUUUAFFFFABRRRQAUUUUAFFFFABRRRQAUUUUAFFFFABRRRQAUUUUAFFFFABRRRQAUUUUgCiiimAUUUUAFFFFKwCGiloxSaASg0tFFtACjNFIaAFooooAKKKKYBRRRRYAoooosAh6UCloxStqAmaQ0uKOlLUBKKXFJSs7jF7UlLijFVYQlKOlGKWhIAoooqgCiiigDH0D/jyWtisbw+c2SVs03uN7hRRRSEFFFFABRRRQAUUUUAFFFFABRRRQAUUUUAFFFFABRRRQAUUUUAFFFFABRRRQAUUUUAFFFFABRRRQAUUUUAFFFFABRRRQAUUUUAFFFFABRRRQAUUUUAFFFFABRRRQAUUUUAFFFFABRRRQAUUUUAFFFFABR3oooAKKKKACiiigAooooAKKKKACiiigAooooAKKKKACijNITSbAXNIaB1oPWpewC0UUUwA0Uh6UChALRRRVWAKKKKACiiigAozRSHpSbAMiijHFJUgLSUtIeTmgB1IaQkkUU7gOopBS0XAKKrNcOt5DAIXZXDEyDGFxjrk55z2zVmqAKKKKAMbw7/AMeCfStmsfw9zYJWxTY3uFFFFIQUUUUAFFFFABRRRQAUUUUAFFFFABRRRQAUUUUAFFFFABRRRQAUUUUAFFFFABRRRQAUUUUAFFFFABRRRQAUUUUAFFFFABRRRQAUUUUAFFFFABRRRQAUUUUAFFFFABRRRQAUUUUAFFFFABRRRQAUUUUAFFFFABRRRQAUUUUAFFFFABRRRQAUUUUAFFFFABRRRSYBSGl7UnWgAoPWgdaDSewBSUUUgHdqQCloqrXAKKDQKQBRRRTAKKKKGAUUUUgCm06kxQAlLiijNKwBjigDAxS0UwCikpaaYCcDk4FAIPSgjIxTY41iQIowo6CmA+iiigDG8PHNglbNY3h0f8S9K2abG9wooopCCiiigAooooAKKKKACiiigAooooAKKKKACiiigAooooAKKKKACiiigAooooAKKKKACiiigAooooAKKKKACiiigAooooAKKKKACiiigAooooAKKKKACiiigAooooAKKKKACiiigAooooAKKKKACiiigAooooAKKKKACiiigAooooAKKKKACiiigAoo70UAFIaWigApDQaAKkBaDRQaOgDaUUUCgBaKQ9KBTuAtAoPSkFD3AWiikJpALRRQKbAKKDwKBSAKSikzSAKXNFJ3pDHdqTIoPSkqhAKdTacKEAUUUVQBRRRQBj+HRjTkrYrI8Pf8g1K16b3G9wooopCCiiigAooooAKKKKACiiigAooooAKKKKACiiigAooooAKKKKACiiigAooooAKKKKACiiqWpalDpdm1zP8AcXAwCASSQO/1oAu0U1XDgEHg06gAooooAKKKKACiiigAooooAKKKKACiiigAooooAKKKKACiiigAooooAKKKKACiiigAooooAKKKKACiiigAooooAKKKKACiiigAooopAHeijvRQgCiiihgFFFFIBuKXpS0YpWAbRzTqM0WATtQKM0U7gBPFHakxS0uoC5opMUtMApDQelA5o30AO1LSZozQmAhFKKKTPNLqAUUUUr2GBPFHvRRUjDNFFGfrVJCClFAFLVpWEFFFFMAooooAx/Dv/ILjrYrH8Oc6VEfatgUMbCiiigQUUUUAFFFFABRRRQAUUUUAFFFFABRRRQAUUUUAFFFFABRRRQAUUUUAFFFFABRRRQAVz/iSeP8A0e3ILMRJOQpIIVUIz/306D8a326c1wt5ILzxXqbyxOY0W309JM4X5z5ki59gASf9oYoGjb0i8kXxBqWmSrjylhmjbPBDIFIA7YZCf+BV0Fcvbsi/Ei4jyfMbS0c89R5hA/ka6igGFFFFAgooooAKKKKACiiigAooooAKKKKACiiigAooooAKKKKACiiigAooooAKKKKACiiigAooooAKKKKACiiigAooooAKKKKACiiigA70UUUtgCiiihgFFFFIAoooFABTTTqQ9aT2AKKWinYBO1AoNKKLagFFFAoYAelIKWigBMUUtJ0oegBSUuKMVNgEoFFFQ1qUFFFITg4p3AXNFNyMdfypR0p3YrCjrS0mcUvfOKpCDvS0UVQBRRRTAxvDX/IIirZrE8M8aXHzW3Te43uFFFFIQUmR60tZ0+mXMszPHrN/ApIxHGsJVeMcboyfzNAGjkUhYA4JFZJ0e9x/yMeqD/tnbf8AxmmnRb4j/kZtWB9RHa//ABmgDYyPWlyKxDoV+Sf+Kp1cD0EVp/8AGKj/AOEe1L/ocNc/79Wf/wAj0Ab2QaMisIeH9RH/ADNutH/tlZ//ABinjQr8f8zTq5+sVp/8YoA28ijIrHGi3w/5mXVT/wBsrX/4zSjR70Y/4qLUz9Y7b/4zQBr5pCQOprJOlX45Gv6gfrFb/wBIqP7N1HHy67d/jDCf/ZKANbcPWjcPWsY6Zq+ePEE4Hvaxf4VE2la8T8viRwPeyjNAG9uHrRuHrXP/ANk+Ie3if/yQjo/sjxF/0M//AJIR/wCNAHQbh60bh61z/wDZHiL/AKGf/wAkI/8AGj+yPEX/AEM//khH/jQB0NJkVz40jxDnnxMD/wBuEf8AjThpWvj/AJmJDx/z4L/jQBvZoyDWMNP1wYzrduw/2rHr7ffpwttdQg/2rYt7Gxbn8pKANjNFcY194ytZ1S4+wMu7loNOkdSvzdD52c8Dtxmo18V3qblub6K1lXBaKbQ7jco5weJCMHHX/A0BY7K5mS3tpJpWCxxqWYnsB1rlfD8PmNYs4IdzLqEikZ5fAXJ9cE/lWLrfiyS50lrdNdsNt1tjZ/7KnTy0P3ny0nQAMcUzT9bktVN3Nrul2k1woVBNpc/+rQYUA+dt4zk49TQO2h18kUcfja0nyBJNYSx49Qrxkf8AobVuMwVSScADJrzO68Uytrel3EHiTRpEbzoTMunSbI8qH+bM/Odgxir7eKLjzDFL458JRt/dlsXQn87qgGb2o397Y3ljdB0OnyzrDMhTHlh8hX3eu/APb5vxG6HXoTz6Vx9/p3iTWtDniGu6JcW9xCQDb6XIC3HG1vtRA571l2F5r/iwSac+oacsUUMb3IfS5RksM+UcXHOOc+4/GgR6MGVjwQcHFLmvNnn1vwRNHb3Gp6eukTvIY7g6fIyWzAFvLI87IXA45PfoOmxaXvjDUQ0sE2lRW+BsludPlQvkZyF84nHTrjPagDsMj1pa5X7F4yhkEq6zpMwB5hk090Uj2YSEg/XP0NU7XX/Ej6iNPv00/T7pyREJbd2SbGfuOJME4GcHBwenXAB21FYZHigZxNpB9P3Uo/8AZqYx8XA/KdEI9xKKAN+iuez4w/6gf/kWjPjD/qB/+RaAOhorns+MP+oH/wCRaereK9vzR6MT7PKP6UAb1FYkUviYZ8230lyem2aRcf8AjpqQz+IB/wAuWmf+Bcn/AMboA16KyvtGv/8AQO00/wDb9IP/AGjTDdeIe2l6X+OpSf8AxigDYorH+0+I/wDoFaV/4MpP/jFBuvEWONK0zPvqL/8AxmgDYorJFxr+Pm03Tc47X79f+/NP+0a3x/xLrD3/ANNf/wCNUAadFZhuNa/hsLAn/r9f/wCNUGfXO2n6f/4Gv/8AGqANOis5Z9YI5sbH8Lxz/wC0qXztX/58rH/wMf8A+NUAaFFZ3n6x/wA+Nj/4GP8A/GqPO1j/AJ8bH/wMf/41QBo0Vn+fq/8Az42P/gY//wAaoM+rBc/YbMn0F039Y6ANCiss3urA8aVGR6/agP8A2WmPqOrJn/iSM/8AuXKf1xQBr0VjHVNXH/MAl/8AAmP/ABqCTW9bQgL4Vu5eeqXUAA/NxQB0FFcy/iLX1PHgnU3Hqt3af1lFN/4SXX/+hG1b/wADLP8A+PUAdRRXLr4m10j/AJEnVSfa6s//AI9S/wDCS62OvgnVx9LmzP8A7XpAdPRXK/8ACVav/wBCXrJ9lmtDj/yNSjxXqxH/ACJOu/8Afy1/+PUAdR3pa4+48cXVpA89x4P8QxxoNzNttiFH/f6kXx3dMiuPBXichumIIP8A49QgOxorjv8AhO7r/oSPFX/gNB/8dpknj+5jRmPgrxQABklreH/47QwO0oriYviBdT28csXgvxMyyIGVltoiOR7yg9/ai2+Ikl3bpPb+DvE0sTgMrxwQFSD6fvaQHa0CuGufiXDYbWvvDWvWqOdqtPHAgJ9BmXk54qxZfEGPUreO5s/D2uT28jlBLFBG6jDFScrIcgEc459uuADsqDXO2XiwXUbPPomt2ZH8E1izE/8AfG4frUknimJGwul6u6+q6fKP5gUAb1FZH/CR2fGbfUx/3DLn/wCN0n/CSWOD+41P/wAFVz/8bpgbFFY3/CS2X/Pvqn/gquv/AI3R/wAJLZf8++q/+Cm6/wDjdCA2aKxx4ksT/wAsNTH10u5H/tOlHiOzLYEGp/jpdyP/AGnQgNeisr+37QkgQaj+OnXH/wARR/b1qWx5N/8AX+z58f8AoFMDVorMXXLVsfur4ZOBmwnH80px1m2GP3V7z/04zH/2WpA0c0VmjWrXdzFff+AE/wD8RS/21a/88r3/AMAZ/wD4igC/RVD+2bb/AJ5X3/gBP/8AEUn9sWv/ADyvv/AGf/4ik0M0KQiq1rfxXbssSzjb18y3eP8A9CAzVnPzVDATbSge9LRVAwp1Np1OKsIKKKKsAooooAxfDR/4lcdbVYvhsY01K2qb3G9wooopCCiiigCtf39rplhPfXs6QW0CF5JXOAoHc1mWfi7Q75bpob9R9ki86cSo0RSPGd5DgHbjv0ql43urKLSY4NSmubWznmQSX0BUC1KkOrsWBABZVXkY5rkjf397pmoSxXcV/JcNbafp2twwfZ5JRLJtlAdOoT725cDOcdKAPT7e7hubaO4jcGKRBIrYIypGQeelSGWMDJdcYz17f5Bryq+1W21DUntbjU7+316bWUtUtYLuWH7NbiUdUVguJIVLhiCSZB2UYlguZ9XTTta+2363Oo6/5VnELqRY47eKRg48sHaQ0UDZznliep5APUQ6k4ByaZHcwStIscyO0bBJArZKMQGwfQ4YH6EHvXkVl4gfW/Fej3NtqDpHd6mwYHVHbbEEb9zJAFESZwuBlnz174NN1CDTJtGvrjWvsdvf6pfXV40+oOyukbOsUWC5G7Dplep2c8qBQB7B5iZxuGfShZEblWyPWvMtIkuPFF3a7tV1CO1vJb3UvLguXiYwB1hhj4OVVlJfgjBHY8iromqXureIreMX0b3cV7IrwxapcM0EEblTHLarGUB28bpGyWOd3RQAerhlboQadWdpSWxilurW7luo7qUyh3lLqOAuE9F+XoOM59a0aACikyKNwoAWiiigAooooAKKM0UAFFZ2qXOqQQg6ZZW91Lk5SWcxfTB2n29KyxrPiQRK7eFwWPVI7+M4/MD9KAOkOKy9Yls1t9k8rI84MUYh4mc9wh9f5Vlv4j1xVcP4Q1AnbkCO4gOT6ff4qnZ6jcxAvJ4f11rx8F7ny4ST7D95gL6DH5mlcZSms9Z1/wAQx2N/cxxWkcTMY41xKqMcfO3K7yBxtAIGfWuzg0myhhVBAr7RjMo3t+ZrD0zUbXSLZ1Ol6rAuTJLPcQ7ixJ5ZipPufQe1aEHizQ5ovNGp26xZxvkcKvbueO4pg2Zur6dZ/wDCV+HAtvbqDLOHTYPnHkt+fPNbsmh6VKMPplmwxgZhXj9Kz7uOG+8SaHcRvvWFbiZGQgqflCZz/wADPSt/NAM5u98EaJcnfBZCxmAx51ifIfH1XH59R2rU0jRrTRbeSG1VwJZDK7O5dmYgZJJ+n0qzdXH2eEvgE9uvWm3E7xWjP+7EgXueAf8ACgRJPbw3MLRTxJLG3VHUEH8DUo6VQjvGeaRHITa6qAR6+lSG/jWZYiGBZtikrgM2M4H5daLMC2SO9c342VU8N3F4p2XFmVuIZBwY2Ug59xjgjoataobmC9juo5pTGkZZoUICkLyc/n+lY812PFGtwWtrIJNJtZPNuJBzHMy4xGP72GKk9u3PYGjsIiWiRiNpKgkelPrM/tbMEzpGhaOHzQu/qB1BIHUVVvPEQsZmhljhWUoHjVpsb/bOOvB9veiwjdorHk1iUXF1FGkLG32EjeckNjGccj64NQz6reQBo2MEk6zquyFTuZCAcKCfvDnk8YFOwG7ketAZW6EH6Vz0tzqN39iiSVrbz3kjkYBSQFHBGVPJxSWmoXX9n24upUaYW++SUNtTrgc9245HAyD0osB0XFLUVvJ5sKPnO4Z61LSAKKKKACiiigAoxRRQAUUUUAFFFFABRRRQAdBSbl9aGztOOteZ20a6l4c1/wASanqmp2Yiurs20ttfTokUMRKKREH2Mcoc5U7jn1oA9NBB6UmRnHevPdS8fX2lW4iW0tZry10+O7u0ln2s7Fc7FRFYrnn5nAGSMZByJ77xRqen+JdSnvBGmkW9vBb28IYbpruQ7gAduc4OCM4ACtzuO0A7yiuL0Lxnfa3JqlpBYWkt7aQpND5Vy/kyhy4VSzRgqQUIJ2kHGfauyjYsgJxn2oAdSEZpaKAMy301dKtrgWUaZllaUrtVACx5+6Bn8eTgZPesW0u/EK65aw3FzZPBKGkltxbMskEeDtLPvK53YBAzntwCa2dY1RrKOOC2iE19cHbBEc4JHVmI6KOprLeyi0jSWll1ZbOZj5lzeOExIxHff0HXABGKkaJW8I6W0UsUa3EAmlaZvJuHXDscsRzxyScdOenAqn4dtH0/xRq9nFfXktvDDCTFPOZPmYE7gD93gY4wD3B7VrCL+0bw29n43v7iXaWZI0gJAHBPMZAGSO3tVaKxvbHxvcWUmu6kpvYEeO4Cwbn25+UgxEHGGwQBx17UBY6fxSQPC9+WYgCLkgc9RUstnHqGmW0UssiKAj5ilMecY4OOo9Qf54NVvEkDL4O1JQzSulo7ZcDLFVzyBj07VSYaVf2OlSX07IZbRGVWkKoRtHGM4B+btgnHsKAK2qaHo+k2LLbSanFcyZ8qO2vZmldsjplj3I9q37KO8uNCSK/OLqSLbIQMckYzwT7f/WqNPDWhxxMqaVa4bkkRAsSe+eueBVDQ9lvrd7Y2D3MmmwxrnzDuSKU8lEY/N90qSOg3LjuAgJfBt6974VszN/rYl8hwTnBU45Pc4ANV/DYuNQ8OX1ubh45POuIUlj4aIEnG36buPoKTwg3ly69bkj91qcrIv91WPA+nBpvguZxFrKHZ5UOp3CAjOeG7/hj9aLajK2jw6KLtNK1XTbKPWIz5Y8+JXa5wM70YjJzh2wfmwDkcZrrbOytLGExWdtDbx7slIYwgz64HsBWB4ivNDutIuUuL2ITRxl0MLhpYmHIK7TkH8RmtnRnupNGs2vk2XRhXzQeu7HOfQ+3bpQIvDrS8UUlAh1GaKQ9aYC0UdqKYBSYFLRSATAo2ilop3ATAoIpaKQDcUYpx6U2lYAoooqGx2Eo70tJnFS3qAtFB6iitAClwfWkp1UhBRRRVAFFFFAGJ4b405K26xfDmf7PWtqm9xvca+7HyjJyKUZxzS0UhBRRRQAhGaYY+CBxkVS1zV49D0ifUZbee4WLb+5t1DSOWYKAoJAJyR3qL+37b7ZpdsgaVtSjeWFo8YCKoJY89DuUDGeSKAKmm+E7bT7u3nku729+zKy2yXcokWDcckrxkt23ElgCRnBNdBtHpVZNRtJY3kjuoHSM4dhICFPofSmDVtPYIRe2xDv5anzVwzf3RzyeRxQBZ8mPIJRSQcg46HGM0eRFgDy1wDkDHQ+tRG+t1uhbNPEJiNwjLDcR9OtR6jqKadZtcOrP0VI0GWkckBVHbJJA5IHuBzQBa8tM52jOMZ9qRYIldnWNQ7Y3MBycdM1zN743hs5NUb+ydSmstLYrdXkIh8tCEV2wDIGO0MM/L61sSaxCulpfRJJcCSLzoYohmSVcAjapxzgj86AKWoeD9I1O7+0XKXocgLi31G4gUAf7Mbqv6VW/4V/oA6DVv/B1ef/Ha6EXSZQMQjMMhG4b349qyF8WaZNcW8cEjzLPey6eHVCFSeMMWVt2D/AwBAIyKAK48CaIBgPq4H/YavP8A47Tv+EH0gAgTazg/9Ru8/wDjtdCj7j9Oo9KfQBzn/CFaX2utcH01y8/+O0f8IVpvQX2vL9NcvP8A47XR0UAcyfA+nkcan4hH01y7/wDjlMPgSyzxq/iMf9xu6/8Ai66migDkz4Csz01vxKO3Gt3H/wAXTT8P7TH/ACMHigfTW5//AIquuooA4/8A4V5a/wDQx+Kf/B1N/jTl+H9uj7x4h8T59DrExH5E111FAHKjwPCDn+3/ABH+OqSGpR4PUAj+39f/APA9v8K6WigDnk8KbOV13XPxvM/zFRy+D4p+ZdW1SQ/7cyN/7LXS0UAcFN4HthrkEMWp6pAJYJnaS3nWJwwaPoVUY+8fyrUm8O6+j5sfFt6kYUAJcQQynP8AvbP6Z96tmZn8cRw5BEenu2MHI3SKPp/B+lb1AziZ9P8AFcAVZNRuLvLZLwvboAM85VoT2yOp6VWuYvEUkZVpdWfChgpW1cZ49YR2J/Ku+IyKNooDQ4Jo/EbZeIa0Tv6H7Ep4xz/qsdPftUUNr4ymu4Q39owgSDfJLJYkFef7sZI/I9eleg4xyKxY9TuDcCOVhzctDtWIgYGcHcTgHHbqeKAujNbwzrN4x+2+I7l4iCBGIYCORgA/uxkdcjHPHTHN+Dw7Nb2wgj1W8VFQooWK3XAOM4xF7f8A66ni1Ro7cFlaQpEZZSzDIUEjOAOTwfypq6zLcOiW6w4klkiRmYnBUNyR9V9elOwXD+xJQro2p3bRtH5e0xwcDGOMR/XjpVfVPC0Orpi6vrwsF2hkMasOMHBCehP+QKsTXs0yhHEZjYQOcZHDtgjIPsPzpq3l26ky3EcGTKuSgABRsDknuKBHHeJL6z0XUJbNrvUrmSSJGuCs0ScDhF+597jPb9a6TS9Mi1O1j1Jby8VrgBjvWMnA6EZT9RjIxXIrbWfijxVLeXBJtY5UMiMcPgrt3cdEJUdeen4dYLuWK/hCXu+3jVMqihVKZO5woB+XgDJPGD6jABpjQyCCNQuhgkj93AcE+n7unLo0ikEaldDHT93Bx/5DrVByAfWlpAZ0WmzRIEXUroKOwSED/wBAp4srkf8AMTuse6xf/EVeooApfZLjoNRufqVj/wDiKhks9UP+q1baP9u3Vv5YrTooAxHsPEBU+Xrlurdi1huH/oYqo2meMSBs8S6YvrnR2Of/ACPXTUUAcv8A2X40/wCho0r/AMErf/JFH9meNM8+J9KPt/YzD/24rqKKAOZ/s7xmB/yMmkf+CZ//AJIp32Dxj28QaN+Ojyf/ACTXSUUAc39j8Z4/5Dmh/wDgol/+SaPsfjQDH9t6CfrpE3/yTXSUUAUtNi1KO2xqlza3FxuPz2sDQpt7fKzuc/jV2iigBG+6cDNcjafD+xt47a3m1HVLuztm3JZ3FwDCx6/MqqNwzzhsjNdfVFtZ0xXZG1G0DqcFTMoIPp1oAxdT8FWuqzXTS3+oRRXUyTywwyqqmRUVAfu5Iwg+UkrnnGeanvfClvfTXMj3N0pmuYrtNpT9xPGqqrplc5wgyDkdeOTW4sySAlGVgPQ57A/1FPRw67lII7EUAY9toP2SykhS8vJZpJxcSXEsw8yRgwbaSAAF4C7QAApIFWI31hYwGtbJm7n7Qy5P02HH51pUUAZxl1jtY2X43j//ABujzdZ/58rH/wADH/8AjVaNFAHL6noN1qt0tzPZwJMqeXui1KRcrnOOIv5U218Mw2mGTw9pTyAY82e7eWQ/VmiJ/WuqooAyIIdQtUK2+labEOwjuWA/SKo57O9uLy2u5dM0957diY5PtbgrkEHH7vnr0NbdFSBi6omp3OmXcH2S12yQOmRdHPKkdDHg/jWV4akvr/wnp5/s/T7iHyQB5twwBxx08s+ldcVBGOagsbKDTrGGztlKwwoEQEkkAe5607Aczc6Fd3Mhc6PZocYCw6xPCvfskYH6VoQrrlnCIbbR9IjiX7qJfuoH5QVu4oNJjucD4bn1ptV19oLDTnY3eH3X0i7WBPAPknP6fStLSNN17TLW6gOnaVOLi5lnkL37jJc5xjyD2/Pk+1R+AjJINflkXCyazcNGSPvJxg/r/OuxoQM577NqnmLINA0QOp3BheNkH1H7irAn8QAf8gvTR7fb3/8AjNbGKD1oEYb33iFWAGh2r+pXUP8AGMVC+p+I93HhpCPUain/AMTXRYpDSewHMtrfidCR/wAIdK/uuow4P5kVGfEHikKSPBFyTzx/aVvn/wBCrrKKYHIHxL4qH/MhXp/7iVr/APF0n/CTeK/+if33/gytf/i67Cin1A4//hJ/Fn/RPr7/AMGdp/8AF0o8TeKj18A34/7iNof/AGpXX0UwORj8R+Jmf974G1FV/wBm+tGP/o0U8eI/EI27vA2qjnnF7aHj/v7zXVYpakDmT4j1nHPgvWs+gns/5+fS/wDCTap38Ga9+D2Z/wDa9dLikwKYHN/8JLqRGP8AhDNf/FrP/wCP1s6dczXlms89jcWTsTmC4KF1+uxmX8jVvFKBilYBuKMU6kqWgEpMc0tNB5IqXZjF5z7UtFFDVhgOtKaSlHSrWwmLRSD0NLViCiiigDF8O/8AHiorarG8O/8AHgtbNN7je4UUUUhBRSE4HAya5q68e+H7K5ltrm5ullico4Gn3DDIOOCEII9waAJfEFnfXuseHhbxO1rDetPdsGACqsMgXIJ5+dl6A9M9q4r/AIR3xBpH9qRW9sb63tYFstPMqebut5p98w2FxuKIEUAkA7R24rqG+I/hUZP2y7yP+obc/wDxukHxH8Knn7bd8H/oHXP/AMboA5238P3b3OoD+wrlINQubO0ZJ4oEAtUYvI5CEDDDK7eoyvvi7eeE1mfUXttJjje91S2VT5ar5NrGY97D03bJORgncuelap+IvhYD/j7vP/Bfc/8Axumn4meE15N7dj66dc//ABugDN0nw/cXcts2pWV59vivHu5riVIQFZJdy7ZNhZlbOFAIwgZSV4B39Vs4rrxhoXm7z9lgurqJA3HmDyowxHfCyuB6Z7VQHxQ8HAFl1Obg4ObG4/8AiKim+I3gWaaK4n1GIzQ7vKkktJNyZGDtJTIyOuOooAo6H4Djv9POoa3NqsU9/cSXV3p4vXS3O6QkK8YOCNu0Ec5xRa6DcSac4vtK33Gpa0zSkxrmC1SUFFY/3CkEQx33DjrWqPih4LOFGuwg+8cg/wDZaX/hZfgoH/kYbUH33f4UAY9l4bmgi8OzHS8X02pSahqN00YaSIFZX2luoyzKoAz3qPS9KSJfCGj2Nn9nlt5zquoxt8rwExyL8wODgyOVXrxGcZAzW5/wszwSRj/hIrT82/wpkfxE8CJNJLHr1kskmN7qCC2OBk45oA6HSZop7c3S6fLYPcSM0kU8apIzD5dzAE5JCjv0xWjkVxUnj/4fzOZJdY02RjwWePJ/PbUZ8c/Dg9dS0g/WIf8AxNAHc5pc1wp8bfDgcHUdHH1iH/xNIPGHw0ckf2loIPuEH9KAO7yKTcPWuH/4Sv4aH/mJeHfzi/wpR4o+Gh/5ifhwfVohQB2+R60ZFcZ/wkvw2HI1Xwz/AN/YakTxL8PCcLq/hnP/AF8QD+tAHYZpCQOtcqPEHgEkY1fw3n/r5g/xpTr3gJhzq3hs/wDbxB/jQB1O4UBgehz9K5U6x4AJBOp+G8joftEH+NN/tX4en/l/8MH/ALbQf40AdbmkyM4rkWv/AIct9678LH6yW9Rm7+GhGGuPCeB6vbUAb6ac6+In1IuNrW4h25PY56dB35759q09w9a4sXHwyY4E3hEn0DW1PU/Dh/u/8Iq2fT7PQB2WaTIzjvXJ+T8Pv+eXhn/vmCpFt/AmTth8OZ74WCgDpywI6iqP9nR7hl5SPM80qW4Le/c/TpWUIfBQwPL0D/vmGl8rwbjO3Qvr+6oAtSQ6asLeZI4jgch8s4zuPIIH3hn1yKj1GCP+09LlSWK3QTNI48o5lJXAGRgD72fmz2rBuNG8Kz3NxIkukoJUZSPtC45GAQAcDHJ/GnnRPCskgeafSnVf4VuMA9OD8340wOqjWxmtPNFuhjXI2mHJG046Y9RWf/bFkhkkaykRYZHWR3jRdirty5ychfnHv7VjW3hjwivBntpIxnCi7IOdxPUPz1x+FMfwN4NuGG5x94lgmoyjcPTAekB0jaglvE7CylVFkZThVHOBg9e+Rjv64rTVlKgkYJ7HqK4ZPhz4RIOZbolu66rP/wDHPwq1H8PPCWQqR3ufQaxdf0loA7LIpc1yX/CuvDPAEWpcdP8Aib3fH/kWpV8A6EmNh1Vcems3g/8AatAHT5FLmuaHgfR0B2z6wnrt1u8H/tWj/hCtMx8t5rg9xrl5/wDHaAOkyKXNcw3grT93GpeIB7DXLv8A+OUw+CNPPTVPEX4a5df/ABygDqcijIrlv+EH0/H/ACF/EX/g7uv/AIugeBrD/oL+I/8AweXX/wAXQB1JIFAZT0Irm08GWaOrDVdfJU5AbV7gj8QX5q4nh+ONgV1HVMj+9eMw655B60AbAYHoc0ZFZ6aW0bMV1C9+Y5O51bH0yvFO+wSng6jd/wDkP/4mgC/mjNUPsVxj5dUux/wGL/4ik+w3J66tef8AfEP/AMboAv5FLUEETQxBZJ5JiD9+QKD/AOOgD9KmzQAHpXCx6XZX3xMvUfTbN7K002MMptlP76SQkk8ckrGPpj357s8iq6WdvFNLLHBGskxBlcIAXIGBk9+BjmgDzG31m4l0+01+5lW1jtoNR1FoolVVaNCIodwxltydD3C8YqCTWde8M6DLY2sF4IdIsYo2uUihMbXRjWRzM8sgITLrkKuepz2r0qTQNHl8sSaXZuI4Ps6K0CkLFx8gGPu8Dikl8P6RNqS6jLp1s94uCJmiUsCOh6dRgc9aAH2q3xuvPuLlDbvCgW3EWCknO5t+eQeOMcY6nNaGQehquLSKNZzAohknO95EUZLYA3cjBOFA5z0FUG0m9YceIdTT6R239YaANjIoyKxho1//ANDNqv8A36tf/jNL/Yt9/wBDNqv/AH6tf/jNAGxmkyBWR/Y19/0Muqn/ALZ2v/xmnDSr7B/4qDUSfeO3/wDjVIDV3DOMilrI/su/B/5D18eO8Vv1/wC/dJ/ZepA5/t+7P1gh/wDiKEBsUVi/2Xq/OPEE4+trF/8AE1GdL1zJx4ik/wDAOL/CmBvUxxu49vXFYP8AZXiA9PE2PrYR0o0nxEDk+JgfY2Cf41IGjpWmW+kWgtrZXEYJbLsWYk9yTyavZrBGmeIAc/8ACQoR6fYF/wDiqcuna+Bzr0R+tiv9GpgbuaaWHPPQZNYp0/Xs8a7B/wCAA/8Aiqa1j4hJBXXbMf8AcP8A/tlFwN3IxSVjLa+Ih/zF9NPH/QOf/wCPU1rTxTj5NZ0gH/a0qQ/+3ApMDdorn/sniz/oNaL/AOCiX/5JpPsni/8A6Dmh/wDgmm/+SqAOhornvsnjD/oOaH/4Jpv/AJKo+yeMP+g5of8A4Jpv/kqmB0NFc/8AZPFw663on4aPL/8AJNC2nizPza3op9hpMo/9uaYHQUVhiDxQFwdR0hmz1/s+RRj/AL/GgxeKAxP23R2X/r0lH6+YaTA3KKwtvigdJ9Hb/tjKP/Zqa/8AwlgPyHRSPdZR/Wi4G/RXPFvF4GcaIcdQBLWxp5vDZp/aAgFzk7/I3bOvGM89MUgLBpADSmkzUtagBFJ3pc0VL0eg0IQc8UtFFU0AUUdadTSEwoooqwCiiigDG8Oj/QFrZrG8O5/s9c1s03uN7hRRRSEFJgUtFABiuZ8T6NFfXemzBLjzPtKJK0Mjr+6AdsHaQMZxyfWumpCATmgDjb6+1LTZm/0g29hHdGJWlTCrEsQI+fYxGWJ+Zsg4AyCcmF9d1OLWLK1mn8sSywRSx+SRgPCSXBZckGQhQTtww27Sa7fYKQxKfX/PtQB5zpWp+I10fw0rzXLNcTW1pdebb5kANsXkZmIzneAMnp3yTxo22u6g+qW1vdXlvA062/2a2dSjz/uw8zD5Tu+8wwNu0pzwa7bYKNgoA8/t9b1i5tbMXFzOrPa6Tcu8cSqQ88riVfun5cIvHUZ5JBqx4k16e016Oxl1AWMby2BtBjabstcYmUE/eCoFyFxgNluCBXcbAOlAjUUAcHa+KLtrW5mn1OxAgEYvAHGbEtMFYMCuE2qWzvJIK55FZh8U6ja3WpXDanaSW0UNrIbkSGNXhdrnaUMh8pHbbENxwrHvyuPQNTuZ7KFJILeKXdKkZDyFMbmCjopz1qh/bk0Wp/Y7jTZ9gkWNrqFleGNmGV3MSrc5A4U4JGcA5oA5lvFk8UayXOqWumwTEl727XEayC2gdYtrPhSzSO23PRGA5O6p28UavHe2QkWGN57loHtpI2Hl4sBcYJALZ8wEcA/KcYzyeg0bxLp+vPdR2u7fbokpDFSCj52MCpOM7G4OCMcgZGYJdeubeK9lu7O2iS0uYrdn+1HBMnlfMTsGABKCTz938aYFXQ/EMureGNQ1FZYWeEyBHeRGjBWNTkyRFlZck5K8gcEbgc81L4t1K70S51a1ubQfYrO/uDFJGkqzGJYSi7o3KMMsRuB9sAg46uz8TJc6mlj9kj8t7pbZLiGYPE7GB5TtOByAgB/3xz1pY/EcTXd3ZQ29uj2zS+b51xsVY0KgsflOASx7Y+U88UgMW88UGKTUNgtA9ut0WtWiXfbpEilZWAP3D15xxJH0wdzW8Q293fambOfTRbWzSxRXOxZIUCi1y74IztaWTPI4GCRitdfFdgLazu5VtoxepKN3nCVf3bBSA0YYMDnjp2BAPAmj8Qw/2re6a9gUMDwxRtuBWcOY1bbxxsMi5B7FfwAMJ70/8ILr+opd6bdXFs8ogvLaICEYC7SBk9O+Cec44rH1vxDeafaPb21to19Mks229W3iSB1jhR9rCSZAOXYEh2IEbHHp11j4us721lbyrdJFnlt1tRPmV2SRo1G3b/EVBAJwM89Kfoniay1mdbRLSOONSQjIwZPMUAlQQBgjIODg+oHGQDH8UzPbaZZ3Gmafo9vK9lPeyC4tBOMRxq2xdpUEknGemOcVjahqsthos6Cy0KTVIb3yy62KKjxfZluCdryqFC7wpJfoCQCcCuwtvF9hem0HlxmefUJrAwGYFkCNKpYr1wRFnGO49KaPEsdxp7zf2Xumazt723iZ1HnNKSqKGIABDALn/aX1oA5K7vmN7pN8un6abNpNsmnW1gpmmb7A1xgMTjBJAC4zkLzyRWt4XuE1jQ9Tmv8AQbKCe3UPETaRoWVo9y/KHfpzyW5BBwK6vUry30gWs76e8sk08VsGijB8ouwUFm7KC369KW+vBprW9rZWcTz3TMdpPlxqoGWdyAcDoOh5Ye5oA422n26lpAuNL0V9Pu7iKyZfsY80yNaefv35xjPy7dvvmp9YNlY6hqMv9kaEbKxRgbV7YfabhxA0wMZ6DIGAMHO1jkbcVvxeJrFdNN5fWxt/KeRtsa/aAEjwDKDGD8u1lOSAQGxjtT/+Ej0F5ridn/eWySl5ntXA2x437XK4bG4fdJz2zQBystiF+yWUeleE5r+6uHhScafiHAt/NBC7iSeCPvDI546VnancadC90zeHdDgtjYF7Vm05GLTi3M3EnzKSNp+R1XjDBj0rt38RaDpsYkMMlvbwrLI7CykUQbAu4su3K8SDkjkfhUl7qvh+wuWN0iLLtaOSQWruEVVBbcwUgIFcck7RnrwaAOMuLXRba51LULnwz4dGnWqXIjt2skWXfC6oWkYqQFbJYbVyFIJ3ZxVvTNN0qe6js7jwv4cEsbTG5m/s8RARoImBVHUtnbMB82OV3DggHphrWiw30omSNJ5Hkjdktnb5VYRkuwXAGcA7jjgH6WtM1LRrm7Nnp6DfF5mClsyodrBX2uVCthsA4J560AcJp9tpt7cxQN4X8PBxqEUTuumiMPDJGzjarpnPHU4BwTgA8XtO0vRru3sbk+FdANpJHBHL5lrH53mSRo+VAj2kAPz06E8YwdxtUisdWvLWXSLO1tbSNLue7adVVYi0gRyNvby2OO3rU39teHookvTEVMRKBjYyeZGFAySuzcqgOvJAGGHrQBjaBonh/VRcC88JaBFKkcU6rDZo4CSLkA5QZIwfY1kRWuiX17FaR+D9AR54bW7SVLeIgQyuVCnMZG/5T2wc9eK7m11qwuLTU7mCCRUsS0cuYthbYufl9RjoaztN16wSee3uNI/s6cQpeEKI3DqzbUPychiegI+mcHABk65pPhTSbyGEeEdDmRnhWQi0UNH5sgjVjiIqB1OWYZIIFZnhDw94d1zUb2C88OaOY47O3lULZIpDPLcK3IHTEaV2U+o+GdQmtppls7iWRvKjeSDcytv2hWJX5Dv4wcZbjrRba54ftUhnjEVs9zEu3ZFywCs4TKjBYKWYKMnGSM5oA5D/AIR/wydOs79fA2lytdWpuxDECT5YCHAAjwW/eYxwOBzyKpWejeFHvLix/wCEOsrma2M0ksiRYxCLqaFAoVTvYCMkg4HA5yeO5g1Pwvqpsrdo7V2EayW8M1vzGCpYYBHynau4DqQM9MGlGoeFp7OK+zp8kIl/dN5AJLufMygxkljl8jryfU0AcdBovge+a7trbwnZf2hasUmt5HK+W5laNASoP3gruMAnbg45pbHw74S1B4DD4QsQhjheZjO42+ZK8Q2jb82ChPO3g1263vh29ujah7CWS/2SkFFInOwMpJxhm2KCB12rnGBmqovdM0/UJbC08POYIZIoZrmGOARRlm3oCC4Y4Z88KcFiR3oA5XRvC3he48MtqN14csWlN9NbII2ZVIFy0KHOeAAFycH1xngIfCXhqLUvJvPDNrbZMSCIneSWmeMNuzypVVPY8+tdk154Yijv7Iy6ZHFEWmu4m2Kikt8zvnjO4jJPOSM9aitH8JW1pZvBPpqQsQtu/mLyUfPBPJYOxz3yTnk0AcVb6B4Kup7aObwxHaNLBbXO4XDFfLmWXAYgjkeW2ceo5NWH8H+FYhaMfCzxPdSJ5OL+YZBiZyQFbcSNhBAUkZB+7kjp1vvCUetWVpBJZvfmRbKJYXDGJoVkKo2D8u3Mgwe5xTz4X8LiAWptkXFyH2i5YSeYUwELbs4KHGzO3acYxQBz9r4R8JyaTfanLp1xHBAomVRqM6EKYUkOSZQoPzHkkD3FVoPD3hub7OkWhXzTzXJt0U6tdKgxB52SS3Iwdo4OTjtzXVpP4V07Qpk+2af/AGXJiCXzrpXjbESjYWc4J8tRxnoM96j0zQ/DFlq/lWc4bURiUxSajJLKPkKb9rOT9xtufTHoMAHEXGmaDPNoMmn6VcpaahfwW87zajclwJLfzsBQ/HDLzk8hhjoTZu9F8N6fr95Zz2E7Ri4tra0U6ncIWkkjdzkmT5s7cAAE5I4546GXSfDNpq1tINMvmOlPCqyRSymG3dUCoWXfhiEK5OCdpGauatpHhy/E+oTs7O0u6Sa1vZI23RgxH5kYEY3FWA9eRmgDirOx8N3M/wBok0bVI9Lm+yMk41KcGETxBhv/AHvYlVOOhZcZyasrpXhyd2ij0TW3n8u2nVRqsoBin3BWJMwxtKMCO3bNdDZ+H/Bllq8aQSqbrT4QTE1/JIkCxKEUuhYqCqvgFhkZ/GtHSNE8PRGFtOPnGVvtEcwuGl3CP5Au8k5Rd5wmdoJJAzzQBwpg0CS6urPToNcuLm1kMYgj12T5is6xMv8ArcI3zqQGI4YdDkVK1poyWl1dfZ/FaRRrJ5TDVpD9o2SiFgq+b/eYfexkHNdSnh3wyJ5ClxcRTTCW2SM38iFMy5IiXcNp8xMgrg8cHFWV8O+HoXvVMhCM5eaNrtisRaQSMQC2Ey4BIGPSgDnbPRdMm1G309LzxVBdNPJE8R1iQ+QEjVyx+c8HzIxkZ5de1Z8tl9jn1KS4uvFqRW0rRRW1vqrvNPjyFVl/eY+YzHAPOMZwcg9VNNpPh7WL/wASajdfLdW4EbwwSSKkKBnYllBGTgnPHCLjpV3S00LxEk9/ZO86i6O9yHT96rRN/EBkZijxjjA96AOC1XzNP0e6mtz40OoQ280stvJq24WoQfK8n7z5lJKn5CSRu9KfEYYIFe51DxbMhuLvfPBqjBIIYbgxF3DSZOOOFySASFHSuta38OeKLiWMm8SW7t281Xilt/PhbywQN6jcMqgyOmSON5zabw/oBEumvnM8FyXTzG+5JKHlOe2XYfTtQBxjyaQovJ21fxh9it4p5kvBqzCKcRSLG6rl8gh2C5YKpwTnHNakOj2knhYa4NY8XCERGcQ/2qS7AejbthU4yG3bcHOcc1p2HhWGKZDPdxqpSdYBaSuinzJlmyikttIMYPBI64wBtrZl0extdJNkzMsTzrJuOMmUyhwcYx98jjGO3SkwPPNPvNK1V7T7Fq/jWWK5VWeVNQVlh3TNCNzBiD86kfLuyCCOAa1tMtE1LVvsVtrHixbcwySx3kt4PLmCsi5Q7SWB3dTjgZxhgT0Vh4P0jTlkaFpz5pDOzyk5xM02c/77NVux0Cz0y7S4hklzHC8MSvISkaM4cgD6gck5xxmmBwDapDa289zcal4wjtobi5glkSdZPLSB1RpT8v3Pm578EAGty0gtLzWX06LxH4mDLuVJ2nAimdCVdFbbyykHPA6HGcHG3J4Y0i+0q6tB5v2W/E5fa+CROQ0mMjIyRn8TU9noFhY3jXEEkijfJL5YYbA0jFnY4GWySTgkgZOKAORmvNHgkvVm8V+Jols/ODyvJ8jNEpaRFOzDMqqTgdQDjODi3BBazSRRjxN4pj8wIGLtxEzKGVHby8KxDA4PqPUZnbwJZzRXw1e6lljuLq6eFEbasX2lTGe2S21yuSSOcjmtFvD+kya1O0U0q3arHcTRRlQ3K+XG27bvXiLAAYD5Tx1yAY6pYGyhvYvEviuSKc/ugiM7ONu7cFERO3HfpnjrxUWpTQ6bb3UieK9fdreF5mD7QG2xebhWMBU/LjPPGe54rpLXwvFYxYtdQu4pt5YzqsO4ghQQR5e3+BecZOOtJqPhSx1OCSGaa6AdJUZlk+b95EImOSCc7Rxnv69KAMGVYYLa4u7jxj4iht7WOSSZpIkRkVApJ2mDJGHU/j37SSS29pbGaTxr4kRQHZle0iLoqYLMym2yqjcOSMcj1rau/DdpLZ3Ed7e3Mn2pWikldkVm8zy17KBn92gHHOT1Jql4p0GXUbK6htLsQPexywSO84QASIkeApRt33FOMqc55GaAEvrWXS43uLvxrrEMKwvM7slqcIu3Jx9nI4z+tUpZ50uYVHi3XxF5c0ssstpbR+UsezdlTa5B+dSM4yD17HpdZ0C11zT57O6kmSKa2ktm8tgDtfbk9Dz8ox9TUGpeG7PUZZ5ZpJleWKSMlCBt3CLkcdR5KkZ4657YAMyJWlO1PGevFwxRkNnb7kICk7h9myow6nJwMMD3qK3nju5Yki8ca4DMwWMvZ2yK5KlxhmtgOVBI9QK0YNFgsba4uNT1NpLu4ik+0XJCRD5ljUlV5CgCNcDJHJJzmh/CdvLBYRLd3CiynSZGVsHcsBhHP0bP1FAGU00sklult4w12UzTrBxa2o2FkLhmzbghSF4Pv7U9PtDfZ8+OtSUzY2A29qVJKb9u7yBk7QWxwcc44NLYeCZbPaJdX3uksU0ZjtljCuiNGeB1UowGOoIJyQcCOPwj9sG2318NYxAp5UUSt/pSRfZyzNk5AUf6vj5l5PGKTYElpYa1f27yWvjy8cDGWbT7cYyoYcGMcEEH8azLifXY59PgtvHE1w97cLCv/EqhJUMjyK56fKVQ4IznH1x11noSW0l8XlaRbuOOMjlcBU2dc59T7ZHpWNa+C5I73T7651Bbi6s54trLB5YeGKKWOOMjcRuzMzFu5/hA4pXAxNU1LxJp2vDS28XhXCQuXbRFZP3pdVwRICeYm4A7jGeatxTeIpXjSL4haa7OqMANDzgMxVd3735csCozjJGOtb9/4Z+1eKotaW7ZFWOFHh8vO7y2kIIORgnzWzwegrOsvBE9nqlrdxX9o8KCMTLNYK8jFJGcFH3fLncB0P3cjBNO4FHU5/FGlzR283jjT3uHlhjEKaJlh5sojUn99wNxPXrg4yafHN4ikt5J1+IWk+TGJCz/ANi/KBG21znzuik4PoeK19X8K3F9rqala6itrHI1qbyN4PN8xbeXzECHcNhJLAk7u2ACKo6n4KvrrSY7G11eCEGC4t7l5LUuXSV1c7RvG0jGO+c9BRcCt53iHzJk/wCFhaXmESF86NwPLYLJz538LEA+hIB5qUReLZbczQeNtOnUSiFguigFX3BSDmYYIPY81WtPC+tveahayS20eniK8itUnt1lG6edZTvw3zrgdCEIz3PNdFo3h+bS/D0OmyXhlaK4Ewf52AUShwi72ZsADHLH+lFwMSxbxJqc0sFh8QNHupYv9YsekAleSOcTeoI+oIqKK58ST3slnb+PtEkuY/vxDSssPn8voJf7/wAv146119npzWz2eZFP2e3MR2pjcSV5/wDHenvXN2/hrVLbWbUGe3lsbWCZYX8vDKzXMcoV8k7iVQLkDgqT1IAEwKEuoeJLdC0vj7w2iee1vubT8DzFOGQnzeCDwR61W1LX9f0pLk3Pjnw4HtWVJ1+wEmMscDcPM4Gfyp8/wukvLa6W71UNPdvctI0XmxIPOlEh+VJBvAG4bWOOQe2DrxeDLmCe+khvoVS5uEuPLVGCs6zrKGIzgNhApKgbiSxyaLoDMOq+LIpLCK48WeGbe4vgDbwy2hDyZ9B5vPPHGak0/VPFer3E9vp3irwtdywECVYI2fZn1w3B4PHtWtF4XurfVBdRXMBV7Wyt5RJGSc28jNlef4gxGD04POMVo2Oizadb6dHbywBrW2W3dvLP7wbkLnAPUhWxnPLZPcFXAy/sfxDx/wAhbQf/AAFk/wAaX7J8QO+qaH+FvJ/jXYdqKm4GToUOuwxSjXLmynkLfuzaoygDvnPetUk5FFBzkdKVxoWkIyKWjsaoAA6UuRSA5o6U0IXv0paQUtUAUUUUAY/h7/jwWtisjw/zp6mtem9xvcKKKKQgooooAKKKKACiiigAooooAKKKKAIbm3S5iEb5wHR+DjlWDD9QKrnTo2aRjuzJMkz4bGWXbj/0EZ9avUUAZel6NHpWRFNO6bEjVZHyFVchQB079fvHjJOBh76PBL54ct+/uY7p8HHzps2/h+7X64rRooAxbnw5bXF5LeB5orl5UmWWNhujdEKBlyCOVLKQcgg1GvhqKLZJb3NzBdBpGa5RkLvvIL5ypHJUduMDGK3qKAOfs/C8Wm2UFtYXl3bpCZiGUo7P5r+Y2S6t/Eaq6hY6JDciW/u5klt7iPUHlMhRYyFCAuyjaEPl8g8cZ7cdSelcj4m8PX2rRa6IHG280+O2jiLgLIymQkN8uVHzgcH1oAu2/hy2s7d7cX121g8ssr2snleXmR2djnZv+8xYfNxx6UuneGrPTbr7VG8kswj8pGk2/KvoAoUZ9zk9QMAnPNf8I/rh1HUnmN3Kp89hMt3DEk6OxKx48tn+QBR8xxwMcFhSabpXiO3eyM1mzxXDFZVW4RTaqJw/zgEqSVyv7sY3dgDmgDf02w0SWG2tbK9E32O9mvlCSqWDtLKHzx90O0i/VcdjVkeGdP8A+JP805/spPLhHmYDr8uA/wDe+ZEb6qK5Kz8MarY290ZLAzeZHPj7LJEs2ftryhQWGDujdTg5B2kHG7NbUen6tH4NsbeSAyXcUqTT2sbjdKgk3GPJbaDtxkbthPyg7TQBrf2fo8jz6bbRW8EglivpordFQl/M3K7AD+IxEZPXBqSWCz1r7Le2t7lreR/KuLZ1YZ5V1zgg8gg+hHYiuD07w1rlrr5muLSWTzooPJulnQm0AuZZjGQWyQI2WMYyONv3STUdj4f8R2EtnEdLnMdvctIrQTwgY+2vKzZLZw0RRQAATlgxUdQDp5PBWhX1tvk33TSPLOksixStul2lmUMhUE7QQQBjnHFXJfCenvaSwl5wjecflYAq0jBiRxwQVBHYfjWZa6NqZ1drm9glaNLXT0gY3H3ZFdjOeD1xsyf4skc5NYVho3iS03vd2mo3CQTxfaIftMX+nKHc/u/n5wzKx37CyjZggAAA7SPR7e4juZ1l+3GfzUlWcoY5shY2RgFxj90oOB6+tY3/AAjdhpWlWWkX2sGCGa3uYrgvKitcvLiSU5ZeRgOeMEAZ96lg07V7TwBGtvYTJqtrK9zBZvdbiW80sEaTdhgVJBye/rzXPyeGfEstrapdfabiTzbq3uCt3tWS3W3ljgJG/GWYoxPXccnGAAAdhHoGm3E908N5K7uXSUJIpCF3EvHHB6HnsR9aisbVtIvYpL+9gith58NuklyrEl2EmBlF5CoTjJ4zycZORomjapZavZXyWt3bxzXf+lRPOG2wCzVQCu9l/wBaq9DnI9KTWdLv7rxlYXUGmX8gt71pXuBdDyhF9ldAFQtw29sZ25HPrmgDX1K20DV5NSt7jVos6nbRadJHHcoCMiR0C995WRm75ABAxRceDLG4tBb+bJHtdpElgSKOSN2VV3owQFGAXgjB5xyABXMT+FdTjeS90+K5h1FXnngmkvHKLI1qiqzKWK4MgIHBAAxjFJo2heJY9U0VbuW8OnRXzTzDzpIyMQE/PumkLJ5uwYzjIb5cHJAO6i0K3hsNRtBNMUvmdpHcj5S67TjgfXnPWsyXwRpJafyQ9v5trDbyLDtQMI33q5Cgc5yM8cZ6VzWl6D4kkzb39xqAtpZoGudk00LZ+cyFZPtDsP4c7di8rgdRW/oWk3Vr4rkup4rnDaPaQiV5i+ZEeTep+Y84Kckc5Y55bIAQeB4Leexmt7+SNrd98jIgV3O4sVDrhgpbght4K5HBJYra+CRZappt1DqM0a2cCRMsa7HuNoIVXIOGTknaQTnBDADFc2NP8TMNYjeXUYRfiKRf3kz+Q3nneufNyQEKg+V5eVI2jcOLdra+IYtVsLyWPUpTFapAtm13IqFhvzIzl2U5U8iRS4whDEg0Aa58GXX22yn/ALZ3JaqqojwlufKMT4+fChlOeACG5JYcVJJ4OdFtJrLUTDfWYiFvNJCHQFYmiyyZBbKu3RgQcc4yDyEU/irRJdQupZbqaOOa2FjbSSSAXEkyvE8eZWLEhmifBwAVJUAE56zxHpmqP4XNna3d/JdRadNsltp2iklnVBsO5SCSWGeoz0PGQQC1B4ZkGurqE2oefbptkWAxkETKgj35DbAMA8BAcn72PlqWbw1a3Oo3d6xge5luIJo5GgBaHyinG7OcEp6jrWDPb69DZWsDf2i1u7l7l45C0it5UbjnO7b5m8bV46KRsyKk0vR9RutSupNTk1KB51jeWRXEQJ8iFSAVJC/OHzsPVRyRyQCC+8AyxxamLe5a5huHd4YXDMU86ZZJdwZ9jDO4gBV4wCWIybF34Mv763kE+qW7T6gJotSZLYqrxSBFYQjcdjhY1AJLDOSR0FNefxL9gt5kju21kxKiI4C23NuGYy8Y/wBaCPlIYZGPlyKpQw6vZ3N3cW41QJJNAzNOjFpAInLKWwzKBIRztYDG3GzoAa1l4IlsbyzuY9RDPbavc6iA8JIZZldSmd33gH4b/wAd54tXmgahPr63SXtsmnm4S7kRoS0pdYzHgEnAHQ5IPpT766v4pdIeRNQhtpYm+0/ZolmeOXC7A4Ck45f7o6gZ4q1obajL9qbUZJM7o1jjdFAH7mMsRgc/OX7kcYoAwP8AhE9ZttMgW2u7QXUExKLI8/liMxKhAIfePmXIG7ChivvWnYeHbqy12K5jmRbNECmPe7GTEaIAQxIH3c7lwSMA5ANU1uddQaGVM8cct3HFcxi3UKkJtCxJ+X5cSgDOcZGPaqmj3mv+ZaWrtfxRhLZYzPaNhsf60MQnB4ZQWKjhSN2TQBe1nw7rN4mo2+m39vbwXkizrKzyrLC+Nr42Ebgdq4z9054bgCu/g7USLiD7XaiFnu5InKsWJnuUnAI7bQhXg89eOlZum654la8tba4uL2W6bRbK7e3azVVFzI7h1lZU+Rflxg4wATnI5tWupeJm0K1kuZruG8nN4CWsiTGwk2w/KsTHbtBbBHOevQUAWm8I6m8c8P2i0CKs4gmXd5jmS4WYeZxx93BxnJJPfAuaVo+q6VFGyi0uJt05lElw42h2Ur820ljhOThcnJAHQZGr6lr+nWWrGyF+90TO9vtt2cM4hjMap+7bcC27A4HXJGMU671LWEjeS1hubiZrd5QzWhIQmGLBQ7fUsduTnGOpGQC/b+Ep4b57mSa2ZmaYxkoSRvvGuOPopA+oqjB4J1FFu1eW1ZXaQxsrlC+64WUMdq5DAKeSXyzZwOQa+pa34hZNUksLi8+zwWl5cWcpsxmdo4YDGpBT/no8wHAJ2Ec4zWp4pu9YtJNJu7GGea5W3uW+zxqwSabycojD3bOM/wA6ANWy8Pw/2CmnapDb3ATzQwVAq7XLcfKFBO1sE4GTk4Ga1LWzt7KNltYo41YgkKMAkKF/koH4VxY13UjOSdQuF0lpGxfpaZbIiX5QNh48zPO3r8vXg1r7WtdtNDvLsCeK9LoTB5YZ2c28HyxoQQ/zFv3e5ScnByCKANJvBs8AtGtrgPJBbIjLdXEsql0licbC5bYp8tgcf7HB2jFa08FanFBd+ddW6yXFxczkRNkfvblJgvzoRjClTlT16Vf8U6pqeniwazuPL3qd8Qi3SOS8YG1SDvIDPlAwY54zis+xu9ZsbCIPfzsLnz2JkiUi2X7Uihh8uTiORj8xI+TIwOKAHw+ENRgazCvYILe4aWNNoIjLSq5IHlhSTtB+QRkMDyQeLuqeF573xK+om20+4UizMcs5YS2/kzF3C/KRyG4I2nOc5GKoyeJL2103cL4Tl2kW1meEK1xiVAuFHUhWYZAwdu7GOlaDVdQbU5bOTUXtlS9VoYWj3NcB7+RWwTztCALhegOTxgEAsWXgvU7OzuCJrX7e0bMs+7/WzCVZY2kxGGIyvOWbG5sdakh8GXUN/ZXMzW1y0KwyM7EBo5/NeSaRcxscOX6ArkZBOMYv6xqOpQeITDa3DJawwW8rRCIHzGefYw3EcDaDwO+D9cceIb67W4B1mG3lR3a4iEak6eEuUVd/pujLEluDgsPloA0rbwvcw6ktzJb2csiC2WG681jJAqKA6ICvAJB5BBO8g8ACsqz8HXclhbKbSzgs5IbU3NijH/SmVZN7OGTGcvGfmBLeXhv4SLvjHVrvTJrKWy1y1s3+xXMqrcRmQXbr5ZRFUMPmJY9ASRkDFQaF4r1bUvGV1p1zbiO3V54/JzEDCEKhH4kMh3ck7kUfOuOnzAFuLwzOt9bTzWkDywi3EVw1yS9ukbZaNRsA988bv4vujMmr+Hru98VjUYreFg8VpFHdCQpJbeVNJJIen8SuFGM5PDDbmsmXxtqNvHrCCWxN1ZnUmSGb5NoiZPJL85AO7k9D6jrWbeePNfh0nTJIUWW4CzPcM1vEizskgQRjM4VeoyUMnJXAHSlqB1fhGyvlkvLvUWuWeGRrG0D7kQ28bkowRgDuO7azHO7y1I45OJp/hjVDeGKexkisnktnmD3KsHaN5vMbAJOGDRkZJYgAMQRitXw7rt3qXiKSKbVNNmjZLllsraNhLBtmRAJCWOTgnPyqMk4yOmZL4r1xby98iexFtZSzySq0Ls0iJcmIIrFxsO0cnBGegxQmB0Npp1/D4Ws7Bt32qK5iJUSZIjWcNjOenlr06nGKwH8L6pHeQE2k1xbRw6fI6tdhi9xHI/mnLN1CFeTwRgDpgVNV8ca7o0zxeUl6Ybi4kd47dER40cKIMtKNrYIO4ByNy/Kc8308Wa44uZJLvR7OH7Xdx273UDhUS3ZlYOfM+ZmGDkAbQrHDUAO0zw/qw02WO8j1AXEklvHdmS+BS5KzKZZkAOVUru4JDFcKV+Vagj8O6zY6NemG3ujeTteAgXW5ihuQ0IXMgGRFuwMj0JGTV+28R6nCmoXd3cWJs0S6eEGJ8xmN1A3Ov3l+boEzxnvgVZfGGuQ6HeXOzT5Lmxhu55maNkWRYfLYBVDtt3K5HzNxkEjqtMCLT9M1tbJE/s3U4mSaeKAS3aboYnMbKWIkwV4ZcDcQcDGBmkXTNenn1GNoNUgleZxLcreAC4ja5Qp5JV8rtiDDGFxkjnJrQl8YXNvPqc7ixa2tUudtsWZZkMDhC0h5wjZ3A7eFwfmzUN74v1Kw0W6laXTZru2Mrs0cUoUxoqMRsJ4Pz7cs6jOCAc4pagZHimz8WwaVHFpcOpSFHvvJ+zzl3B8zMJZjIuBjkE7z/DtHfWtbHWrfwHqqWtvPBqE2oXU8Ua8SeW9yz9nTkoeMOp5HI61maz4z1i00HV7uOS3KM91BbFcGW3eOF5QzcYKgKFwRnLKSecV1umeIpL/WrvS5rZLee0ZxOpkyQpZRC2QMYkXccdiuOtJgctaQ+KP7Nsfk1X5GaS6VnMTtCZB+7UGSVhJwzA7+FyMjKhYkk1q70m8Nhb69HMYT5lxPcGZZ8zKR5CiVSP3fmD5SjDKgnIBHqAUccUbBjHb2pcwHm0uja3qXgi6tbttTlum0++EMcjvEXd+IlcCV93GcB2bgjPI429euHgh01I7fXJI2t5G8mykPnAqqFd53Z64BOT8xG7Klq67aB2pPLUkNj5h0Pf8AzxQ5AebanH4sj1q4lhe9cfYpUVYRLtMn2UFTnfs5lJxtQHIOWGVBfr9h4hs0nt9LuNTa2F0ZQ7NLO7fuQ2ARKjBfMB/i2hiARtzj0fYCCPUYp2wEH3GKaAwdBN1bpHDew3DXE4RnleMDLCCPcWwSASwbpkZBFb2PagIFORTqAEwPSgjnpSmgUANxS0UUgDA9KTGKdSHrQwE7UUZoqW7IYlBPNGRSAgtUoYopaaeGpwOatLQA6UZyKB1pTTQmKKKavU/WnVYhCcA4GTRxjpS0UAY/h7/kHpWxWR4e/wCQcprXoe43uFFFFAgooooAKKKKACiiigAooooAKKKKACiiigAooooAKKzdQ1yx0r/j8laNQjSM4idlRR1ZmAIUD1OKSbXbG3uvs8srK+9IyfJcoGbG0F9u0E5HU9xQBp0VWur63solluZkiRpEiDMcZd2CqPqWIA+tUdc8TaT4ciil1e/gs45SVRpScEgZNAGvgelIQD1AqtcX0No0Ynljj8xtiBmwWOCcD14BP0B98ZDeNvDq6RJqh1e0FlHII3mL4AYgED1OQQ3uOelAHQYHoKXAqBLuKQxhJEYyoXQKc7lGMkeo+Yc+4pv26EoXWRWQP5e4Hjdu24/M4oAs4HpRgelU5NStoIJ5priGOO3yZmZ8BBjPPpxzSXGqWlq7JNcwRssTTsJHC7Yx1c+i+/19KALuK47x/dalb22kwaXNdRzXd+IStrJGkkg8qRsBpFKj7oPPpXQSa3p0GpxaZNfWseoTIXitWmUSuvPIXOSOD+R9Klnls3t0vJ/KMUQ85ZHxhOPvAnpwevvQBwcHiq/0vUrTSbq4td6zW9tLa6hcK1/K0xQl12AIyrvIyByEbpjnSn8Q6kPhpceIJkt4LuezEtotuxOC6Dy+WH3tzZxgjtz1Ozp1zoXiIpq1gbK9KExrdRqrspHVd3UHvj396ub9OdpNOH2Vjbqhe3+U+Uv8BK9h8pxx24oA5nw54l1HU9YjtHit5LL/AEmOKYMTLILeRYmkPG3DM3Tj9Kzdb8aastvrNpY2qJf6e7I6r98eZII7bZkFd753Ybjjoc13NlHpzW0V3Yx2xhZCYpYAuCjHd8rLxgnnrz1qNxpmIpGFqq3kqMjHb+/kA3KVP8TAICD1+UY6cAHntn8QNXtzeGZbO/ihF3duyPsZLeGRYgFwuCzMJCM4znPA4rQuvGOtP4Y8TTGG3tbvT7BLmG5tn81EaRGYIdy4LKArehDqcDOK7WLRdMjWUJYWqCZSsoEK/OCSSDxyCST+NCaTplpYSWcdjaRWTgtJCsKrGcjByAMUAeeR+KNW0/XbbTZ9WkvYZhYzPO6wo8DTOQYn2pgqRggYDYJww6h6fE2/n1230WDTrN7q8aNrWdppEh2OrsCd0YY5CcEDDZzxjnsdMj8NyQBdLi0lofNWT/RljK7+drfL/FwcHr6VDfeC/D1zHEgsLe12y+YPs0SIGYA8MuMOOScEH16jNAHLaT8T7rVGjddHgS2W4tYZ2F4WYefK8SlfkAIDJknI4PSrEPxHmnjRjplupuoFuLJRebncGZYcPGE3Bud2AGzhlGSprq9M8M6NpFhDZ21hD5cW3DSKHYlGLKxY5JILEg9s8YqRfDmhf6So0jTj9ox9oAtk/e85+bjnkZ570AcBqHj3UHublo0tBDFZ2kq+S7Fkke68h+XjBHG4YKgjHqeOo8M+LJ/EN5texgt4Jbb7VbMLtXkaPzGQb4iAyk7c55XnGcitZfD2iIoQaRp4AQRjFsgAUNvCjjoGAbHrg9ans9H0zT5pZbPT7W2lmJMjQwqhfnPJA55J69zQBwcvjy+s9N0K9cR3BuILxpoVKo0kkTqgUN2IJIP5cnircHxEuZ2lhh0CWa6t/MeaCGVy20FcbV8vdvO8fK6p+oJ6pPD2hHzyNJ07E6mKci2T96CclW45+bsc80j+GtA27G0fTtpLMQbZMZbBJxjvtH5D0oAXW9Sms9FW+tYJXlM1uoiCgOweVFKjcQA2GI5IANc6fE+p3F+0IsptPBvLaBYrpY2kCyKxLfI7A8gY5zwa6yDTLG2thbQ2lvFCJPO8pIgq792/dgDru5z6042FnJKZXt4WlZlcuYxuLLwpz6jse1AHO6J4mXVbgRRzFnsYGGpKkJbbMH8sKAuccxynaOcbTWrDqN1J4nmsXiiFoLRZ43UnexLEHcCMD6c/XsL9vY21tNPJDBFHJO++VkjCmRgAAWI6nAAyewp5tIPtZuvLHnmPyy/fbnOPzoA5LW/EdxYRahqX22K1s9OuPJdJLOVhJhFdt7KCyD5jhguOh+YEVauPGMMMd3Nb2VxdwWxnTzIkIBki4ZSSAB8wZQc8lPQg1d1bwlo2uSySX9u8qyxmOSNZ5ESQEEZZVYKxAPDEZGBgjAxJJ4Z0mSa6leBj9pBEq+c4jOcZIXO1WOBkgAnvQBmy65Da3F/LHpiNqEMchn2SjMkcSo+FcgZP78YBwASeR3dc+Lo9PaaW8t9tuS/2d0bJkYRLKEIx95hnAGelaF94X0nUNzXELktIZX2zyLvJVVZWww3KQigoflOORVTUvCNpqGpW1zvZY1uUuZoWZ3WR40Kx4BbagGfmwPmAANAEDeMFhtru4uNNnjjg81FHmKWkkjKgoB05LEAk/wALdsEzWXi+xv8Aw1f61CqSQ2SyNL5UyOjbE3nD5A6EcnGM89KLPwbp8MmovcvPcPfvMZAZ5AirI24hF3YQgBfmUA/LnitCPw7YJo0+lN9oltZ1dZfOuZJJHDAg5kYls4PBzkYGOlAHO/8ACw7VrGW7gsJbhIfNMnlSoy7Y4FnLKc4OVkVR/te3NQax8SbKzS9t7aLffJZS3MKO6tytv56l1ByqkZUdyVPGME7cXgbRYYLuHbdzLdpIkxuLyWVn3oI2+Z2JyVVR17DFQXPw88P3crPLFdkNG8ZjF5KI9rR+U2F3YBKYGQM8CgBLnxrZ2kcoltpjNC03nJlF8tYthLsScKpEsTZz0cE1nR/Eazkknn2BbOO0hn3s6bRvuHh3eZvKbBs3Z9PU/KNqz8LpHquq39xMDNetGFaBTGY40ACDO4ktwMtxnAGOKLPwVo2nXDXFpDJFO6hWlEhLN+8eQk5zklpHJ9jjpxQBDqfiaW107Rb2z0ya8bUZljFtGyCQAxO/BLBOCoyScYyfSnL4y0tnhgbzI7qc26x2zgbmM2cDrg7Skm4ZyNje2bz+GtPNlptoglij02RJLXZIQYyqFBz/ABfKxBBznPOarR+GII/EFjqO2Bo7CzNra7oy0qk4BJck5woIHGfnbnk0AUNQ8Saha6rrax29s1ho8EdxPuLCR0ZWZtpHAICnGRz7dafbeK3m1PUNPazKS211HFC/VJozKkbEH+8pcEj/AGl9TWpc+GdOuru5uZBNuuvK+0IspCyiP7oYDqOuR0OSDkGlk8M6dLJFIyyBo7z7apWQr+898dV4HynjgHtQBDpmuPf69fWYt1FnCB9nulbImZTslX6owAPbmoT4wsmvdVtI7W6lbTQBIYgh8yQ4AjUbs7ySANwUE5wTg4uWXhjStNuILiytlt5oY2i3xgBpFbBO84yxyoOTznvyaZL4V06ee4ml8yR5wclyG25ZXwCRkjcikKcqOmMcUAZt548tLLRv7Sl0zUdsazPcQrEjPbiIDcXw+MHK42k5DA9MkXz4m09EiZ/OAmkmRR5RYkxttI2jJOT0AznIqlrnguK98Mahpllcvby3NvNCshwF/eYyCAOF+UcADv6mrM/g/TrwDznuCg85kQSfKjSsGcgY5+YZGc4yfU0ART+NLC00t766s9RgMSs88LWjGSBV2lmfbkBQrBuvIBxk8U6XxVpryskSO8cUixpcNE3kM5kEZVXCn5lJxjHXIzw2LB8Jaa2nXli3meTdwzQyhdqDbIqq2AoAHCDt6nqTSDwnZqoiFxdi2WUzLbrLhA5kEhPAycsM8k4ycYqQGR+K9MklmVEujsG5D9kkHnEOIzsyPm+YqMjjkYJFaWl6pY61Zm6syzxiR4m8yJkZXRirKQwBBBBFZ934fhiskNmrtPbhvJUyYzulSRucHndGO2Kd4W0ObRdLMFxdmeV555pNv3d0krSHqMkjdj8Ogp7gbL21vIVZ4ImKvvUsgOG9R7+9I9pbSpskt4nXfv2sgI3Zzn6571LnmloQERt4WVlaGMqwYMCoIIPXP170wWdqsZjW2hEZXaVEYwRgDGPTAA/AVPnmkI5pO/QDKt9At7bVbjUA00ks6lWWR9ygEgkDPOOBwScdBgcVONH04Qxw/wBn2vlxMWjTyVwp9QMcGr+aSk+gGeNE0wSSSLp1qHlj8uRhEuXX+6eOR7Gi30qCCe5nYGWa4kV3eUKT8uNijAHC4498nqa0KKTbAKO1Heil0GL2opKKpiF7UCjtSUAOozSZpKdwHUh60ZpDSb0AKKKKV7oYUHpQaD0qb6WAO1JR2oHSpaSGFN2/Nupw5opIBp+9k9KXtQVDU4datXYgFL2oHWg1ohMAMGlo7UVQBRRRQBj+Hf8AkHLWxWP4dOdNQ1sUPcb3CiiigQUUUUAFFFFABRRRQAUUUUAFFFFABRRRQAUUUUAc/q0Gr/2i0un2tnMj2phUzylQjk5yw2ncvTpz1qhB4TltreKNb27fyJrbaBOVSVI1iDF16Ena36V19FAHL+J9B1DVntZrW4h/0eeCRIpIz8hWZGZw24chFIAx03DPzVH4k0zVtSQPYpJBeJBNDbXEV20YhdmTa7qDh1+XJUg9MYOSa6yjFAHOa1DP9rs3WxS+cWtxEiuuU81lUru4IUMFdSf9rHese00fVre6t9VexkmvUkJljaWNFceUyKI1BKoqk4wcnDMcseD3WBS4oAwdP0hrOXTZGt4BNBYm3mkiUDJxHgDPOPkOM9KqWOh3FvbW1n5McNqmoz3MkceADHvdogAuMHJRv+A4PWupoxQB55feDLu68B+I9HWwshNdXNxJYxBUCIGOEI4wpx7cZNbOu+HpNW03XkkginmubUwWaShSFwhKnnod7tz7CuqoxQByF/pF43iFbiC3uHDXUUxmMqGCONVAYFDlmc/NjA44O4dDHa6Tqn/CEWdtNH9ouYrlbj7PIQuYln8xYsk4yqbVGeMqM4Fdnis7XL59L0HUL+NBJJbW0kyoejFVLAHH0oA4i40zxPc+IRqf2G5+zRX1tcLC72yTsipcK65jIDKpkjIV2PGTnJxVVfDnib+2Ybm4tZ5NPNtZpdW0d0qvKyQTBgDuH3ZHQ5yM4yM4rpzrF5p2tGym+03B+zb1eSJFimffGvyFMsADJyCp7YPBzNfeJrvT7OWebTYx5UUkzgzlcqhT7uUBOQ56gcrjpyADm9F8P6/ZvoEVxBOv2W3s42linGIVSICSNgJBuG8HOEYHcpz8o22p7LX5dA8O2kOmXcNxYFPtBa5iAbFrKhwQ5yN7J+YPY415fEV5c2159ltUgVXkgiuZt5RXSYRbnGFGM5bAbovUZpb271TS7hUW5S9MiRYWVVjKMZkRiWA+6Q/A2kjaeWzgAGBPoOuWsHk28NxJZfaVlkjM7SyOfIGSCZkP+szn5vvfNjFXrGy1uPxJpjypdvbxQgXEs05x/qQvGJCrfODkFM5+bdjAMyeMwrzCSzl82ORYfKjLSh38+aJtu1Cx4hZunTjGam07xbc6rcTW8GjTxSwRxvMt0xhZQ8kiA7Sucfui2TglWHGeKAJV8D6Omo2t8I5RNbbfLIfjiRpAT6nLt+BxTtf0p7vXPDd7FAzmzv3eVw3CRm3mGSM/3ig6Z5qvb+KrkT6XbX9ikZvViVZ1kYI7sjMQhZQDjb90kN1wDioLS/8AGH9sQQXOnwiyZ3Elw7KpVRcOFwAeSYVQ/V89ttAGlYWEdrqN/qr2LRzSyi3jARcrCCBnjsWLOT1xjPSqHh2yubfUk+0WMkU0KXKXN0UVROzyhlII+9kKW9s44ORS+LfGdv4dkt7X7RZRXUjxswupljCwmQK7AEjJxnHYAFjwMHZ1m+u7GO2ktooHjkuoYpmlcgqryIhwAOT83cjHXnpQByEkV9dWUkF5YmW9a+vUluXgMwt4zJhCsYzljF5e0nGADknlTYsNCuTrEEeLhES4laa4O4NNbtCERBIMEMCV4HI8s+1dNqN1c297Bb2cCTTSxyzsrPs3BAAFB7Es6DODgZ46Vg6fq2vatZRJY6hpMk7ySOl8bGT7PJEqpwieblvnfG8MQQpwOlAEGl6BcQ+EbGCVL0XFpqzTLH9okBKG+L5f5v3g2HPz59am1CzDatd6lqOl3F7bSJJbxW6weaxVQoTAHTJM+GOOHAJFVrjxfqdpZwa08Nm2myRrutyWSRW+zefu8wsRjPy428A5zxiobjx7d6Npd62pRRXd5BMoRYLZrfeggM75jkcsuESQBs4JxxwaAKyxaxo99aXUum3eo3cBV5Y0hLYjWyAykg6s0qldpJHz/d6NXR2WiPY69pzAXBRdMmink85ynmboegJwrHDnIxnmsmTxR4kN4dKgtrVtQ3QStcrZyywwwSxzMNyK+4kNDsySoO8cDpVvUfFV9DbCa1n0z7NDZxTXWoTq3kxmRWZXC7wxX5ANuc/vlOflIIBT0OybTYY4bvz4rxvEFwbETyMZJIi7ZIJOWBhDNk56Z6810Pi6C+udDkjsidxyHAUt/CwU4HJAYozAZyqkYPQ1I9ZvJ9R04y2sEQGyK4E0Eu9ZHjVhtbbtTBbBDctnGRgbrMHiQXng06zbxjz2Voo4myA1wHMQTPoZRt/GgDN8MW+pWdxqlzNHcWumMmYbaUmSUShpCzj5QSCnl4AzyOKx7XRHTULa6nsZotNmkRbjTktpHRFSGbbJJ8oDuzMNxCnBCct96uk8R6lrunXOkwae2ng39wLXfcRO2x/KkcthXGV/d4x75zST+JprLWVtJkhdJLqK0jAV0LuyB2YOQUOFLHZkHCHknAIAzQdPvLaLSbm7lvxKNMKSwSyFhG2YyMjn95jIzk5waj8K2E9vLeah5E1vDNbxRx2JRg3ybsyOzYUyNuwccfKMk0+88ZjT9EsdUuLB/KuFmd0R8tGsaO4wMDcW2AAcfe60l74x/s2S8guILZri3tDcvEk5OzlAEJ28539QD0xgcZAMrRLS5spLYQ27OHihDT/YnglOJogfPByJJMbjvBGMMfQ1csJ/ElyJhPdXMTzOnCwcwAzKDtDQgcIWBJZ+FBB7mzqnjUaSlpLc6fIIZpzHI7CRPKRY2kaTDxjICoTx/wDWotfGX25FaCyDpJPdxBld3BEEojDDZGx+bIPbHqaAM22uvFMelsJrm9klmijJkmgSNoCZirEYjxny/mOVbGMgBeKZY3niy4vka5mnNvCLXCRWeFuN91Ijli8YbKxCNjt2gH5hhTg9x9qIsPtTptIj8wrkjHGccgH8xXMXnj+0h8OTatb2b3PlWn2iSHLJyCg2BiuCfn6j29eACx4Zv9VuNRvodRM8qpho5DBtjGS3yrlVYYAGVYEj+8wPGLq0viSzg0G6t4hdfZ4pZEtokkDyMLSTasnODlsDGOuO9dJH4jD3S2jWrfa/t8lo0Yf7qqu/zCcdPLKNj1cD3M/h3Xk8Q2VzcLaTWxguZLYxzFd25Dg5wSBz2yelAHFJ4s1o6QrCdyZLvy4bhFRvMOz/AFe7ZtJ34ACqzH7uAQTVTxFrN+3hXU9QTVp7MyW8jxeU52yM1nAyhT1HJZhjphq7HWPFS6Sl/LJFapBassQe6vVt/OmKb/LTcME7SCMkZJ7YJrQk1eU6zJpcFi7SLam4WWRtkbncBsBAJyM8nH584AMDUtbvtLJt7rVobdEkdPtssA2u4iiZI8DuzSOcD5iEwDnk5GoeO7u1vNaiW+tRLbWk7RRTosZWZNuBsyXwRvb5sEryBgZPXab4iW806/1K5jtoLGzMii4inaVXEf8ArGHyLwpBXpyVb2zOfEWnfOFNy0kbMhjSzmeRSFVj8oTP3WXB75AHJoAw4te1GPxlHowu7efaVWaF1UP5fk7jMAHLcyEDlQuOAciqU+q2i+KNZiXWJDrSX8Mdjp41BwHTyYGI8ndtKkmTLbeOeeK686taR2l9fSkJb2YLPLnIKCNX3fkaxb/xpHpUlu+r6bNYWkhWN7iZlHluYmkIx/EFVcMwyATxkAkAHNL49axFtBPe29qTdz+YblwVaM3rxcNLID8qqWIG4Ljoq4BuQeMtTuLlrW3v9KluD5QkhWFi9m73KRGOQeYCWAY5HB3A9qv3Xi7TP7E1S9v9MYyafaLdG2MfmFopULoc7cDO1lPYFDk4wTfsrHTNI8RrDDBevdagryl55pJUjClTtQuSFGWB2r6DsBgAwP8AhPNTjguQ1tbtNaeYAmCDfMl21vsj5+VvkUkfNgyp/wACZc+MdUnivEjurO0a3vrZWcR+Yohe78k/MJPTg7gjAq+FGdw27bXBc6lFGPDUwtkuXX7dmIrGzH5XAzvG/wCU9ON6574hsddgnj1b7b4ZfT5Ypo4pUkML/aZnIKJlGILZdM56b6TAfB4inOpWdqdQ0yEmCAtaT7jcTl0ZiyfNwOOPlbOxs4xmtDwzrsl/aMuovCl55vlrGqhd37tJMKN7hvlbdlWPBHvUN5rukWmn3mrTWDf8S2UW4M0ccD5YKflaUqFXEnUlRjNW9GurGZxbJpv9nzJGtwkTiLO18jcvlsw7EHB9PWi4GNqeu6xD43tYLSBn0qB0t7tgpKl5RkEt0BT9zweolb0BpvgnV77UdXvYrq6eaOLS9NlVGOcPIkhdvqxA/KuzNrE24lFO4gsMDBIxyfXoPyFJDZ28JZo4UjZlCkooUlR0HHYdvSgDzzRb7VU0azvJJ9Ud73SPtLPcTo6tITF80YGSo/eHHsenFWW8V6pdqyW9zpayySkQRI7M8YF2kIEvJJDfNnAGCGA+7k9ybG1MQi8iPywnlhdowF44HoOB+QrM0/wvYabfXF3G0kskzM/7/a20s4c4OMn5gMbicYAGAKQGDP4h1qGRmVbZzFb3oMQUgTSxzRohG45H3/u574z0p1/4k1CbwJqWpW0qQ39vI0QMSEFWDhcFZVAVsHkHK56Ejmurk0qwuAwms4JM7s741b72N3Ud8DNCaZYx2rWqWkK27ElohGoQknJyMY60MDjF8TatZzz2rwXTzveR2sMd8sbSR5heQswtwQyEJwBk5JzgYqS78cvYtBdXNqn2F7Xzi0Zd2Z/JMxRCFK7to4VihIOc9Aewl06znZmmtoZC5UsWQHJHQ/Udj2pg0jTlnSZbG282MBUk8pdygAqADjjgkfQ0roDlbHxZql5PbWSWlp9smuAhLu8aqhiMmcFd2flx0AIIINI/jS6lW2S1trZnndYRJ5kkgWYRmSVCiKWO0bR9S2cbeetg0uytirQWkERVt42RgYbGM/XHH0pkmjadLF5T2Nq0fmGXaYFI3nq2MdTk89eadwOci8TX17qujGCO2j0+6uFikIlLSEtatOFxtxjG3oc9+hxXYAg9Ko/2Npy3aXQsbYXEf3JfJXevG3g4yODj6cVdjjSKNY41CoowFAwAPSpuA8dKWm5pRTTASlpDSjpSVrgJRWNrGvSaVPbwQ6TqGoyTK7gWaxnYFKjJ3uv94dM1Y0/WbXUbC3vIyYlncxiOYbXV1JDIR/eBVgQPQ9aNRmjRUPnDeqllBYZAJ6in+YC23IDAZweuKWtgH0VQv9YsNMktoru7hhmupBFbxO3zysSBhV6t1GcdOpwKuhiRnilbQY40lU73U7exltIp2ZZLuXyYVEbPubBP8IOBgE5OAKiv9atNNmhhufPMswZo44LaSZiFxk4RWIHzD86TTT0A0eKKjhmWeJJFDBWAIDKVPIzyDyPxqSk2Avak6daM80HmnsAo606mA5p9aRYmFFFFWIKKKKAMjw6P+JYla9ZHhw50pK16HuN7hRRRQIKKKKACiiigAooooAKKKKACiiigAooooAKKKKACiiigAooooAKKKKACiiigAooooAKayh1KkAgjBBp1FAGbHoWmQrKkenWarKhR1FumGU9QeORx0py6RYJB5C2FqIMMPKEKhcMQW4xjkgE/StCigCgdJsRJNMtja+dMCJH8lcyA4yCcZIOB19KhTw7pEdpLarplr9nlILxmNSHwQRkY5wQMentWrRQBgv4T0x2u1eANb3EEdv8AZwAqIqM7ArgAhtzsc5znpUsXhfR4ru1uY9OgSa1TZE6jBA5IBx97BJIznBYkckk7NFAGNB4X0e31CC9isUSeBCkZDHCj/dzjIzgHGQMgcVs4oooAq3thb38HlXEQdNyOAezKwZTx6EA/hUR0q2aIxMjFDOLggux+cMHB6/3gDjpx0q/RQBl6rosGrhVuN+wxyQyqrFfMikXDISMEDhTkcgqKoyeC9Hl09LCRb54ElMqltRuC4JXYRvL7tpXgpnb14roqKAMGbwfo1zdvPPZmQPE0RiMr+UqlPLJWPO1W2fJuAB28ZpdP8KaZpyyiOKaYzB1ma6uJJ2kVgoKsXYkjCKAOw+prdooA51PBumpBDEpu0aGTzIpVu5PMT935eA27ONvGOn480s/g7S57SO2Vbq3SOZZ1a3uXjZXWIRA7gc8IAPwFdDRQBinw7a/aobgy3bNDsIV7l2R2RSqs65wzYPJPUgE5IBC2Hh+zstKsrFIy0VpIJlGcbpMlix9fmJbHrWzRQBRu9Mt764sprhCzWU/2iEhsYfYyZ9/lduPemT6PbXLq0qMStwlyCHI+dQAD+QHFaNFAGEvhew8mW3lRp7V1mVbefDIglJLgcZwckYzwDgYHFMn8J2l2Qbq4u5yLdrZPMkB2IWRjwBgnKKckE8V0FFAGPJoEVxc2dxeXE91JZytLCZQgALRtGchVGQVc9aisfC1npkUcdhLPbCIzbShU4ErBmGGB4yox6YrdooAxpLDV3m2HULRrNjhkazbzCnQjeJAuffbj2pmoeF7DU9F/sq480232b7LhXw2z5T19fkWtyigDJi8P2cXiGTW1803ckPksC+UAyMkL2Y7UBPooFRWmiS6TBcR6XcpGbm7lu5TcRGX5pG3MFwy45+tbdFAHNX3hQapb30N1f3CLfIUukt1RY5MpsyA6sVO0AZB7DvWr/Zif2mt9uk8xYDAFyNu0kHPrnI/+tWhRQBiXWhK+gSaXbuyR/ZWt1XcEDZUgZIGVI65XH9KraXoN4i3U2pXDvcztIMpKr7VZI14IjQZzGDwoHJ69a6SigDHudBiuNF1HTPNkEd9CYnbjIBjEeR+C5+tZzeEzf3c95qN08pvLYW9zbEK8SoUw6RlhuVWJbJGCeM9BjqaKAORbwJbyaRq9jLezvJqdqlnJcEKGWJFKooAGONzc45zW1f6W9zcR3cM7w3EMEsUZCqwBcD5sHqRtBweDWpRQBgReHJLeWFIdQdbJPJZ4DGpZ2jAAO/qM7UJGP4T6mpLfw9HBbWkBmdxDePeOSB++kYuxz6AO+4Y/uituikBhXehTOt29rdxxTT3K3P76ASx5EaptZSQSPlzkFTnvjIMGg+G/7Hu0w7NBb23kRFmyXLuZJGI7DJAC9BgjpiukxmjFC0AKKKKYBRRRSABRRRSAbRRRUDFBpKKKGxAaKKKOowNL2pDRmmtwCiilAoSEc7rGhSazrVo7XF/aQ28Ev721ufK3MzIQp2nJ+6TyMfnXI+KfCF3GsVjpGjzXNounTW6SK8LyNLIxZhI07fKCcHeqsxJPTivT6TFDlYDxvxAhi0S+0+50dLjUJkskSfzLd5IG2xjyWBfzM7g5AUEHzPTJrZ0vw5rEPiaI3sN5NNHqM1zJegQLF5bBiuH2mUnDKmztjqAFz6E+nWcl0l09tC1wnCymMF1HoDjIqwFApt3QzN1q0NzaQeXCJJUurdxwMqomQsR+AJ/CqHjOyuL7Roo4LNr2NLqGW5tUIBmiVwWUZIB7HBPOCO9dEVzxQRx3qE2gPPYtDmudZ0i7TRGtrFdXkuVhkjQGGL7LtDFckLmVA2B3IOAa0PGWmpe3Fk0+m6zdxxxyhDpV0YmDkoQGwy9dowSSARzjv2QUDHtQVBo5ru4zN0KK/i0OwTVGDX626C4IbOZNozyOvPetKjvikIqdAF4pMn0o7mlob7AA4OKd2pvQ/WnCtIiYtFJnnFLWggooooAx/Dg/4lMdbArI8Of8giP8a1xQwYUUUUAFFFFABRRRQAUUUUAFFFFABRRRQAUUUUAFFFFABRRRQAUUUUAFFFFABRRRQAUUUUAFFFFABRRRQAUUUUAFFFFABRRRQAUUUUAFFFFABRRRQAUUUUAFFFFABRRRQAUUUUAFFFFABRRRQAUUUUAFFFFABRRRQAUUUUAFFFFABRRRQAUUUUmAUUUUIAo70UUMAPSkFLRSASkpaQ0nsMKKXFJUMAooooe4wo7UUUIApR0pKXpVLQTEoooo0BBRRRS2GFFFFLoAUCkpalAJRRQBzQAUtJRnmjYAzzilpO9OArSDuSwA5paTPNLWgBRRRQBkeHB/xJ4vxrXFZHhz/kDxfjWuKGDCiiigAooooAKKKKACiiigAooooAKKKKACiiigAooooAKKKKACiiigAooooAKKKKACiiigAooooAKKKKACiiigAooooAKKKKACiiigAooooAKKKKACiiigAooooAKKKKACiiigAooooAKKKKACiiigAooooAKKKKACiiigAooooAKKKKACiiigAooooAKKKKAA0lLSYqWAmKKWjFSwEFHelAoPWhrQBMUYp1JTaQCUopMU6kkA2inYoxRYY2loxS4p2ENpD6UpoAqWlcdwoxRRRYAoooqAEpM80tJjLVAxDkH2pR0o70op21AAeaWiitIiHUUUVsIKKKKAMnw4P+JLB9DWsKyvDv8AyBLf6GtUUMGFFFFABRRRQAUUUUAFFFFABRRRQAUUUUAFFFFACDPcYpaKKACiiigAooooAKKKKACiiigAooooAKKKKACiiigAooooAKKKKACiiigAooooAKKKKACiiigAooooAKKKKACiiigAooooAKKKKACiiigAooooAKKKKACiiigAooooAKKKKACiiigAooooAKKKKACiiigAoooosAlJilpRUAApKWimAUnFB4pKGAvFLSYpaACikpRQAUUUUANop1IetJoBKKXFFTYY2looqRiUUZ5xSd8VHUB1JR3o71bAKUdaaPvGnAc1URMdRRRWogooooAyvDv/ACA7f6GtUVleHR/xI7b/AHa1aGDCiiigAooooAKKKKACiiigAooooAKKKKACiiigAooooAKKKKACiiigAooooAKKKKACiiigAooooAKKKKACiiigAooooAKKKKACiiigAooooAKKKKACkGe9LRQAUUUUAFFFFABRRRQAUUUUAFFFFABRRRQAUUUUAFFFFABRRRQAUUUUAFFFFABRRRSAKKKKYBRRRSYBRQaQUgDHNLRSE0ALSUdqQUALRmjFGKQBmlpKXtTQDe9OoxR0oWgCGjBozRSAADQaM0UXuAneloIpKAA0ClPSkqJXuNCUdTS0g9am1hi0nejNKKb1AKUUlKBWidtBMWiiirEFFFFAGZoAxotrj+7WnWboP/IDsz6xg1pUPcAooooAKKKKACiiigAooooAKKKKACiiigAooooAKKKKACiiigAooooAKKKKACiiigAooooAKKKKACiiigAooooAKKKKACiiigAooooAKKKKACiiigAooooAKKKKACiiigAooooATIziloxRQAUUUUAFFFFABRRRQAUUUUAFFFFABRRRQAUUUUAFFFFIAooopgFIetLRSYCDtS0UUgCkpaKbQCdqSnU0ipdwFyKOtJSimAhpRQRRQtwDvQaU0mKOoCCloAxQRSsACg0UhoABQaB1pTR0ATNFFFZ31GNoFLihRU7sYUd6QZzg0uKp9wFowfWilFXDUTFooorQQUUUUAZfh1t3h7Tz/wBMFH6VqVwnhvxppyaPbW7LM7RLsZ4wrLwT3B9q3F8YaYc589frET/Kk2kOzN+iuePjLSwMgXB+kRqNvG+mqcCC8bjORGP8aOZBZnS0VzB8c6WOsV1/37H+NJ/wnemdoLw/SNf/AIqi6CzOoorlv+E803IH2W8/74T/AOKpP+E7sd+37Bf4xndtjx/6Hmi6CzOqorl/+E60/P8Ax6Xv12p/8VSf8J1YYz9jvfptT/4qi6CzOporlv8AhO7DnFlff98x/wDxdH/Cd2BGfsN9/wB8p/8AF0XQWZ1NFcsfHVlx/wAS+/5/2Y//AIugeObIj/jwvvyj/wDi6OZBZnU0Vy6+OLQ/8w3UB9RF/wDF04eNLUgf8S+9yfUxD/2pRzILM6aiubHjG3b7un3f4vCP/alPHiuJullN7/vYf/i6LoLM6GiuePipO1jKef8AntD/APF0v/CUKfu2Ex/7axf/ABdF0FmdBRWB/wAJNx/yD5vwliP/ALNTW8Tvzs0udvrLGP5MaLoLM6GiudXxNOxx/ZUn4TLmph4iY4xptwf+Bx//ABVFwsblFYi6/K3/ADDZh/20T/Gj+3Zz002Q/SVP8aLhY26Kxf7cnx/yDZf+/qf40DW7ntpcp/7bJ/jRcLG1RWJ/bd2eBpTn/tun+NKNYvun9kSE/wDXeP8AxouFjaorGGr3x/5hLDn/AJ+Y/wDGnf2nqB6aV+dylFwsa9FZK3+pFv8AkEnb6/aEp/27Uf8AoEt+M6UwsadFZv2zUv8AoF49vPWgXupd9KP/AH/WgRpUVmG+1Af8wvH1uFFIb7UMf8gz87haVwsalFZJ1DUgf+QYn0+0rn+VIdR1LtpaDPTN0v8AhRcdjXorJ/tDUcY/s+HP/X0P/iaX7dqn/QPtcf8AX3/9hTCxq0Vm/a9TPSwtj/29n/4ik+1ar/0D7YfW6P8A8RRcVjTorL+2arzjTrYnti7/APsKT7brH/QKg/C7/wDsKLjsatFZP23WP+gTCP8At7H/AMTQb3WAONIiP0ux/wDE0XCxrUVkfbtaI/5A0I/7fB/8TQL3Wuh0mAcf8/n/ANhSuKxr0Vk/a9Zxzptt/wCBZH/slH2vWCf+QZb/APgX/wDYU7jsa1FZBvdZ7aTD/wCBY/8Aiab9u1v/AKA8X/gUP8KVwsbNFY327W+2kQ/+BQ/wpRea2eumW4/7eP8A61F0FjYorIF1rfH/ABL7f/v/AP8A1qDc62f+YfbD/t4P/wATRcLGvRWP9o13/nxtf+/5/wAKUXOt/wDQPtf/AAIP+FFwsa9FZH2jXP8Anwtf+/5/wo+0a5/z4Wv/AH+P+FFxGvRWR9o1z/nxtf8Av8f8KQ3Guj/lxtT/ANtj/hRcDYorENzr+eNOtcf9d/8A61NN14hBz/Z1sfbz6LjsbtFYYu/EB4OnWgP/AF3P+FP+067jmzswf+ux/wAKLhY2aKxftOvf9A61/wC/5/wo+06/n/kHWmP+u5/wouFjaorDNz4ix/yDrPP/AF3P+FAuvEX/AEDLQ/8Abwf8KLhY3KKxBdeIe+m2n/gQf8KQ3XiEH/kG2f8A4EH/AOJpNhY3KKw/tXiD/oHWf/gQf/iaBceISf8AjxsgP+uzH+lK4WNzIpO9Ywn1/P8Ax52Pt++b/Cjzdf4Jt7Ae3mOf6UXCxtUhrH87XO8Nj+DSf/E0faNa5/c2X5yf/E0OWgWNiisfz9bI+5Yj8JP8KPN1w9Fsf++ZP8KVwsbA60uaxhJrhP8Ay4f98SU4PrQ6myPuIpP5Zp3Cxr0hrIL6z2ez/GCT/Gk8zWs/fssf9cZP8aOYLGuOtOzWKZNc7NYn/thL/jTDL4g7HTz/ANsZf8aVwsbmaOtYXm+Ij2078Y5aTzfEnQLpv/fElLm8h8pu4orC8zxN2TTPyko3+JDyf7NHsUko5uyDlN2isQHxLj/WaXn/AK5S/wCNBPiMdZNM/wC/Mv8AjQBtdqBWE3/CS4z5ulgY7wS//FU1m8SqoPm6Z9BbzH/2ap6hY3+9LXN+f4k/566dn1+xT/8AxVH2nxEq48/Tt3/XjP8A/FVTHY6QdadXM/a/EGeLjTvf/Q5//iqPtPiPdj7RpmT2NnOD/wChVexLR0pYA4zzS1nWCagwD380DN2EETIP/HiSa0aaEFFFJmmB4Z4H/wCQY/8AvH+ZrppOgoorCRrHcib+tMNFFSURHr+NB6iiigaFoX7p+tFFAMkHQU7vRRQIctP7UUUDFXrUyUUUgJkqdeh+goopgWV6VZTqtFFNEMuxdRVhetFFMksL1FS0UVS3Ex3an9qKKtCF70d6KKYBRRRQAdqQd6KKAFooopANbqKcOlFFNAL2pveiimIO9FFFSAClPQ0UUDI27VEOv40UUMCPvSN1ooqWMV/9T+FRRfeFFFIENk+9TD9yiigGPi+4al/hFFFAIilp8H3B9aKKBky96Q0UUhMB2pw70UUEiNUB60UUDQg60NRRTW4yI0DpRRTEVm6ig9BRRQgG9xR2P1oopslDG6UR/eP0NFFMotQf8fkf/XOP+Yq9H92L/dT+lFFAixD0P1/oKlooqkIXtSDvRRQAtFFFACHpQKKKACloooGFB7UUUAIaKKKBC9qKKKACjvRRQAneloooGIKXtRRQAHpSUUUCD/CloooAKB1oooAT1rhfHn/H5Zf9c3/mtFFDA5AdaXvRRSQxsv8AqmrEb7x+tFF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7" name="6 CuadroTexto"/>
          <p:cNvSpPr txBox="1"/>
          <p:nvPr/>
        </p:nvSpPr>
        <p:spPr>
          <a:xfrm>
            <a:off x="5004048" y="260648"/>
            <a:ext cx="413995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/>
              <a:t>HC: 89333</a:t>
            </a:r>
          </a:p>
          <a:p>
            <a:r>
              <a:rPr lang="es-AR" sz="1600" dirty="0" smtClean="0"/>
              <a:t>ARV: </a:t>
            </a:r>
          </a:p>
          <a:p>
            <a:r>
              <a:rPr lang="es-AR" sz="1600" dirty="0" smtClean="0"/>
              <a:t> 3</a:t>
            </a:r>
            <a:r>
              <a:rPr lang="es-AR" sz="1600" b="1" dirty="0" smtClean="0"/>
              <a:t>TC/AZT, LPV/r</a:t>
            </a:r>
          </a:p>
          <a:p>
            <a:r>
              <a:rPr lang="es-AR" sz="1600" dirty="0" smtClean="0"/>
              <a:t>MAR: 184V, 67N,70R, 215F, </a:t>
            </a:r>
            <a:r>
              <a:rPr lang="es-AR" sz="1800" b="1" u="sng" dirty="0" smtClean="0">
                <a:solidFill>
                  <a:srgbClr val="FF0000"/>
                </a:solidFill>
              </a:rPr>
              <a:t>46I,54V,82A,</a:t>
            </a:r>
            <a:r>
              <a:rPr lang="es-AR" sz="1600" b="1" u="sng" dirty="0" smtClean="0">
                <a:solidFill>
                  <a:srgbClr val="FF0000"/>
                </a:solidFill>
              </a:rPr>
              <a:t> </a:t>
            </a:r>
          </a:p>
          <a:p>
            <a:endParaRPr lang="es-AR" sz="1600" dirty="0"/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4932040" y="2156140"/>
          <a:ext cx="4032448" cy="266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1008112"/>
                <a:gridCol w="1008112"/>
                <a:gridCol w="1008112"/>
              </a:tblGrid>
              <a:tr h="380162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HIV/DB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ANRS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REGA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TDF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AZT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XTC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ATV/r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I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LPV/r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I</a:t>
                      </a:r>
                      <a:endParaRPr lang="es-AR" dirty="0"/>
                    </a:p>
                  </a:txBody>
                  <a:tcPr/>
                </a:tc>
              </a:tr>
              <a:tr h="380162">
                <a:tc>
                  <a:txBody>
                    <a:bodyPr/>
                    <a:lstStyle/>
                    <a:p>
                      <a:r>
                        <a:rPr lang="es-AR" dirty="0" smtClean="0"/>
                        <a:t>DRV/r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21538" name="Picture 2" descr="C:\Users\Norma\Desktop\2019 Janssen TUCU abril 12\Serrano Máximo0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51639" cy="6858000"/>
          </a:xfrm>
          <a:prstGeom prst="rect">
            <a:avLst/>
          </a:prstGeom>
          <a:noFill/>
        </p:spPr>
      </p:pic>
      <p:sp>
        <p:nvSpPr>
          <p:cNvPr id="8" name="7 Rectángulo redondeado"/>
          <p:cNvSpPr/>
          <p:nvPr/>
        </p:nvSpPr>
        <p:spPr>
          <a:xfrm>
            <a:off x="4644008" y="4365104"/>
            <a:ext cx="4499992" cy="576064"/>
          </a:xfrm>
          <a:prstGeom prst="roundRect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Marcador de texto"/>
          <p:cNvSpPr txBox="1">
            <a:spLocks/>
          </p:cNvSpPr>
          <p:nvPr/>
        </p:nvSpPr>
        <p:spPr bwMode="auto">
          <a:xfrm>
            <a:off x="1691680" y="5993606"/>
            <a:ext cx="9109075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975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s-AR" sz="4400" b="1" dirty="0" smtClean="0">
                <a:solidFill>
                  <a:srgbClr val="C00000"/>
                </a:solidFill>
                <a:latin typeface="+mn-lt"/>
                <a:cs typeface="+mn-cs"/>
              </a:rPr>
              <a:t>Ya nos vamos !!!!!!</a:t>
            </a:r>
            <a:endParaRPr lang="es-AR" sz="4400" b="1" dirty="0">
              <a:solidFill>
                <a:srgbClr val="C00000"/>
              </a:solidFill>
              <a:latin typeface="+mn-lt"/>
              <a:cs typeface="+mn-cs"/>
            </a:endParaRPr>
          </a:p>
        </p:txBody>
      </p:sp>
      <p:sp>
        <p:nvSpPr>
          <p:cNvPr id="35843" name="AutoShape 2" descr="Resultado de imagen para SADI 201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35844" name="AutoShape 4" descr="Resultado de imagen para SADI 201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35845" name="AutoShape 6" descr="Resultado de imagen para SADI 201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35846" name="AutoShape 8" descr="Resultado de imagen para SADI 201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AR"/>
          </a:p>
        </p:txBody>
      </p:sp>
      <p:pic>
        <p:nvPicPr>
          <p:cNvPr id="35848" name="Picture 12" descr="Resultado de imagen para Fundacion IDEA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980728"/>
            <a:ext cx="6187602" cy="4661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-171400"/>
            <a:ext cx="8229600" cy="1399032"/>
          </a:xfrm>
        </p:spPr>
        <p:txBody>
          <a:bodyPr>
            <a:normAutofit/>
          </a:bodyPr>
          <a:lstStyle/>
          <a:p>
            <a:r>
              <a:rPr lang="es-AR" sz="3600" dirty="0" smtClean="0"/>
              <a:t>10 Casos Clínicos FV 1er NNRTI</a:t>
            </a:r>
            <a:endParaRPr lang="es-AR" sz="36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07504" y="836713"/>
          <a:ext cx="8964483" cy="5070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972"/>
                <a:gridCol w="641124"/>
                <a:gridCol w="936104"/>
                <a:gridCol w="702264"/>
                <a:gridCol w="536351"/>
                <a:gridCol w="603391"/>
                <a:gridCol w="660045"/>
                <a:gridCol w="582779"/>
                <a:gridCol w="582779"/>
                <a:gridCol w="582779"/>
                <a:gridCol w="582779"/>
                <a:gridCol w="582779"/>
                <a:gridCol w="582779"/>
                <a:gridCol w="582779"/>
                <a:gridCol w="582779"/>
              </a:tblGrid>
              <a:tr h="463786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ARV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103N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100I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101P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179D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190A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225H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184V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74V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70E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65R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115F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219Q</a:t>
                      </a:r>
                      <a:endParaRPr lang="es-AR" sz="1200" dirty="0"/>
                    </a:p>
                  </a:txBody>
                  <a:tcPr/>
                </a:tc>
              </a:tr>
              <a:tr h="432867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1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00" dirty="0" smtClean="0"/>
                        <a:t>119394</a:t>
                      </a:r>
                      <a:endParaRPr lang="es-A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800" dirty="0" smtClean="0">
                          <a:solidFill>
                            <a:srgbClr val="FF0000"/>
                          </a:solidFill>
                        </a:rPr>
                        <a:t>TDF/FTC/EFV</a:t>
                      </a:r>
                      <a:endParaRPr lang="es-AR" sz="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0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63786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2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87911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3TC/AZT,EFV</a:t>
                      </a:r>
                      <a:endParaRPr lang="es-AR" sz="9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63786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3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123124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rgbClr val="FF0000"/>
                          </a:solidFill>
                        </a:rPr>
                        <a:t>TDF/FTC/EFV</a:t>
                      </a:r>
                      <a:endParaRPr lang="es-AR" sz="9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63786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4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119957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3TC/AZT,EFV</a:t>
                      </a:r>
                      <a:endParaRPr lang="es-AR" sz="9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63786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5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110454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rgbClr val="FF0000"/>
                          </a:solidFill>
                        </a:rPr>
                        <a:t>TDF/FTC/EFV</a:t>
                      </a:r>
                      <a:endParaRPr lang="es-AR" sz="9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63786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6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119640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rgbClr val="FF0000"/>
                          </a:solidFill>
                        </a:rPr>
                        <a:t>TDF/FTC/EFV</a:t>
                      </a:r>
                      <a:endParaRPr lang="es-AR" sz="9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63786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7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104927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rgbClr val="FF0000"/>
                          </a:solidFill>
                        </a:rPr>
                        <a:t>TDF/FTC/EFV</a:t>
                      </a:r>
                      <a:endParaRPr lang="es-AR" sz="9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E 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63786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8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82546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3TC/AZT,EFV</a:t>
                      </a:r>
                      <a:endParaRPr lang="es-AR" sz="9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63786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9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101557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rgbClr val="FF0000"/>
                          </a:solidFill>
                        </a:rPr>
                        <a:t>TDF/FTC/EFV</a:t>
                      </a:r>
                      <a:endParaRPr lang="es-AR" sz="9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63786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10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105559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rgbClr val="FF0000"/>
                          </a:solidFill>
                        </a:rPr>
                        <a:t>3TC/ABC,EFV</a:t>
                      </a:r>
                      <a:endParaRPr lang="es-AR" sz="9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-315416"/>
            <a:ext cx="8229600" cy="1399032"/>
          </a:xfrm>
        </p:spPr>
        <p:txBody>
          <a:bodyPr>
            <a:normAutofit/>
          </a:bodyPr>
          <a:lstStyle/>
          <a:p>
            <a:r>
              <a:rPr lang="es-AR" sz="4000" dirty="0" smtClean="0"/>
              <a:t>10 Casos Clínicos FV 1er NNRTI</a:t>
            </a:r>
            <a:endParaRPr lang="es-AR" sz="40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44001" y="764704"/>
          <a:ext cx="8576470" cy="5142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898"/>
                <a:gridCol w="1063513"/>
                <a:gridCol w="696703"/>
                <a:gridCol w="609615"/>
                <a:gridCol w="522527"/>
                <a:gridCol w="522527"/>
                <a:gridCol w="550211"/>
                <a:gridCol w="543053"/>
                <a:gridCol w="504056"/>
                <a:gridCol w="432048"/>
                <a:gridCol w="409091"/>
                <a:gridCol w="435439"/>
                <a:gridCol w="522527"/>
                <a:gridCol w="609615"/>
                <a:gridCol w="903647"/>
              </a:tblGrid>
              <a:tr h="470372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ARV</a:t>
                      </a:r>
                      <a:endParaRPr lang="es-A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103N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100I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101P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179D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190A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225H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184V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74V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70E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65R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115F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219Q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000" dirty="0" smtClean="0"/>
                        <a:t>ETR</a:t>
                      </a:r>
                      <a:endParaRPr lang="es-AR" sz="2000" dirty="0"/>
                    </a:p>
                  </a:txBody>
                  <a:tcPr/>
                </a:tc>
              </a:tr>
              <a:tr h="439014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1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800" dirty="0" smtClean="0">
                          <a:solidFill>
                            <a:srgbClr val="FF0000"/>
                          </a:solidFill>
                        </a:rPr>
                        <a:t>TDF/FTC/EFV</a:t>
                      </a:r>
                      <a:endParaRPr lang="es-AR" sz="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0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I/S/I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70372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2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3TC/AZT,EFV</a:t>
                      </a:r>
                      <a:endParaRPr lang="es-AR" sz="9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I/S/I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70372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3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rgbClr val="FF0000"/>
                          </a:solidFill>
                        </a:rPr>
                        <a:t>TDF/FTC/EFV</a:t>
                      </a:r>
                      <a:endParaRPr lang="es-AR" sz="9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S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70372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4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3TC/AZT,EFV</a:t>
                      </a:r>
                      <a:endParaRPr lang="es-AR" sz="9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S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70372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5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rgbClr val="FF0000"/>
                          </a:solidFill>
                        </a:rPr>
                        <a:t>TDF/FTC/EFV</a:t>
                      </a:r>
                      <a:endParaRPr lang="es-AR" sz="9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S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70372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6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rgbClr val="FF0000"/>
                          </a:solidFill>
                        </a:rPr>
                        <a:t>TDF/FTC/EFV</a:t>
                      </a:r>
                      <a:endParaRPr lang="es-AR" sz="9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R/S/I</a:t>
                      </a:r>
                      <a:endParaRPr lang="es-AR" sz="11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470372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7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rgbClr val="FF0000"/>
                          </a:solidFill>
                        </a:rPr>
                        <a:t>TDF/FTC/EFV</a:t>
                      </a:r>
                      <a:endParaRPr lang="es-AR" sz="9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S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70372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8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3TC/AZT,EFV</a:t>
                      </a:r>
                      <a:endParaRPr lang="es-AR" sz="9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S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70372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9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rgbClr val="FF0000"/>
                          </a:solidFill>
                        </a:rPr>
                        <a:t>TDF/FTC/EFV</a:t>
                      </a:r>
                      <a:endParaRPr lang="es-AR" sz="9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S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470372"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10</a:t>
                      </a:r>
                      <a:endParaRPr lang="es-A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900" dirty="0" smtClean="0">
                          <a:solidFill>
                            <a:srgbClr val="FF0000"/>
                          </a:solidFill>
                        </a:rPr>
                        <a:t>3TC/ABC,EFV</a:t>
                      </a:r>
                      <a:endParaRPr lang="es-AR" sz="9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X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dirty="0" smtClean="0"/>
                        <a:t>I/S/I</a:t>
                      </a:r>
                      <a:endParaRPr lang="es-AR" sz="11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2339752" y="6021288"/>
            <a:ext cx="2448272" cy="2880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AR" sz="1100" dirty="0" smtClean="0">
                <a:solidFill>
                  <a:srgbClr val="FF0000"/>
                </a:solidFill>
              </a:rPr>
              <a:t>100I, 101P, 181 V/I, 181C, </a:t>
            </a:r>
            <a:r>
              <a:rPr lang="es-AR" sz="1200" dirty="0" smtClean="0">
                <a:solidFill>
                  <a:srgbClr val="FF0000"/>
                </a:solidFill>
              </a:rPr>
              <a:t>230L, </a:t>
            </a:r>
            <a:endParaRPr lang="es-AR" sz="1200" dirty="0">
              <a:solidFill>
                <a:srgbClr val="FF000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940152" y="692696"/>
            <a:ext cx="360040" cy="5472608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6 Rectángulo"/>
          <p:cNvSpPr/>
          <p:nvPr/>
        </p:nvSpPr>
        <p:spPr>
          <a:xfrm>
            <a:off x="5004048" y="692696"/>
            <a:ext cx="504056" cy="540060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6372200" y="692696"/>
            <a:ext cx="360040" cy="5472608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8 Flecha abajo"/>
          <p:cNvSpPr/>
          <p:nvPr/>
        </p:nvSpPr>
        <p:spPr>
          <a:xfrm>
            <a:off x="8172400" y="2924944"/>
            <a:ext cx="43204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CuadroTexto"/>
          <p:cNvSpPr txBox="1"/>
          <p:nvPr/>
        </p:nvSpPr>
        <p:spPr>
          <a:xfrm>
            <a:off x="7956376" y="5949280"/>
            <a:ext cx="806631" cy="738664"/>
          </a:xfrm>
          <a:prstGeom prst="rect">
            <a:avLst/>
          </a:prstGeom>
          <a:noFill/>
          <a:ln w="57150">
            <a:solidFill>
              <a:schemeClr val="tx2">
                <a:lumMod val="2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AR" dirty="0" smtClean="0"/>
              <a:t>S= 6/10</a:t>
            </a:r>
          </a:p>
          <a:p>
            <a:r>
              <a:rPr lang="es-AR" dirty="0" smtClean="0"/>
              <a:t>I=3/10</a:t>
            </a:r>
          </a:p>
          <a:p>
            <a:r>
              <a:rPr lang="es-AR" dirty="0" smtClean="0"/>
              <a:t>R=1/10</a:t>
            </a:r>
            <a:endParaRPr lang="es-AR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1547664" y="620688"/>
            <a:ext cx="720080" cy="54006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11 CuadroTexto"/>
          <p:cNvSpPr txBox="1"/>
          <p:nvPr/>
        </p:nvSpPr>
        <p:spPr>
          <a:xfrm>
            <a:off x="1619672" y="6165304"/>
            <a:ext cx="532518" cy="30777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s-AR" dirty="0" smtClean="0"/>
              <a:t>7/10</a:t>
            </a:r>
            <a:endParaRPr lang="es-AR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004048" y="6165304"/>
            <a:ext cx="631904" cy="30777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AR" dirty="0" smtClean="0"/>
              <a:t>10/10</a:t>
            </a:r>
            <a:endParaRPr lang="es-A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2" descr="Resultado de imagen para caras de desesperac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397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6444208" y="3501008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600" b="1" dirty="0" smtClean="0">
                <a:solidFill>
                  <a:srgbClr val="FFC000"/>
                </a:solidFill>
              </a:rPr>
              <a:t>GRACIAS TUCUMÁN!!!!</a:t>
            </a:r>
            <a:endParaRPr lang="es-AR" sz="1600" b="1" dirty="0">
              <a:solidFill>
                <a:srgbClr val="FFC000"/>
              </a:solidFill>
            </a:endParaRPr>
          </a:p>
        </p:txBody>
      </p:sp>
      <p:pic>
        <p:nvPicPr>
          <p:cNvPr id="193538" name="Picture 2" descr="Resultado de imagen para MAPA TUCU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8251" y="0"/>
            <a:ext cx="2805749" cy="299695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iseño personalizado">
  <a:themeElements>
    <a:clrScheme name="Diseño personalizado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iseño personaliz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2"/>
            </a:gs>
            <a:gs pos="100000">
              <a:schemeClr val="bg1"/>
            </a:gs>
          </a:gsLst>
          <a:lin ang="0" scaled="1"/>
        </a:gradFill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2"/>
            </a:gs>
            <a:gs pos="100000">
              <a:schemeClr val="bg1"/>
            </a:gs>
          </a:gsLst>
          <a:lin ang="0" scaled="1"/>
        </a:gradFill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ersonaliz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Impulso 2">
    <a:dk1>
      <a:srgbClr val="000000"/>
    </a:dk1>
    <a:lt1>
      <a:srgbClr val="FFFFFF"/>
    </a:lt1>
    <a:dk2>
      <a:srgbClr val="000066"/>
    </a:dk2>
    <a:lt2>
      <a:srgbClr val="FFCC66"/>
    </a:lt2>
    <a:accent1>
      <a:srgbClr val="FF9900"/>
    </a:accent1>
    <a:accent2>
      <a:srgbClr val="000044"/>
    </a:accent2>
    <a:accent3>
      <a:srgbClr val="AAAAB8"/>
    </a:accent3>
    <a:accent4>
      <a:srgbClr val="DADADA"/>
    </a:accent4>
    <a:accent5>
      <a:srgbClr val="FFCAAA"/>
    </a:accent5>
    <a:accent6>
      <a:srgbClr val="00003D"/>
    </a:accent6>
    <a:hlink>
      <a:srgbClr val="3366FF"/>
    </a:hlink>
    <a:folHlink>
      <a:srgbClr val="FFFF00"/>
    </a:folHlink>
  </a:clrScheme>
  <a:fontScheme name="Impulso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23287</TotalTime>
  <Words>3056</Words>
  <Application>Microsoft Office PowerPoint</Application>
  <PresentationFormat>Presentación en pantalla (4:3)</PresentationFormat>
  <Paragraphs>878</Paragraphs>
  <Slides>73</Slides>
  <Notes>34</Notes>
  <HiddenSlides>0</HiddenSlides>
  <MMClips>0</MMClips>
  <ScaleCrop>false</ScaleCrop>
  <HeadingPairs>
    <vt:vector size="8" baseType="variant">
      <vt:variant>
        <vt:lpstr>Fuentes usadas</vt:lpstr>
      </vt:variant>
      <vt:variant>
        <vt:i4>15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73</vt:i4>
      </vt:variant>
    </vt:vector>
  </HeadingPairs>
  <TitlesOfParts>
    <vt:vector size="91" baseType="lpstr">
      <vt:lpstr>Arial Unicode MS</vt:lpstr>
      <vt:lpstr>Microsoft YaHei</vt:lpstr>
      <vt:lpstr>ＭＳ Ｐゴシック</vt:lpstr>
      <vt:lpstr>ＭＳ Ｐゴシック</vt:lpstr>
      <vt:lpstr>Aharoni</vt:lpstr>
      <vt:lpstr>Arial</vt:lpstr>
      <vt:lpstr>Batang</vt:lpstr>
      <vt:lpstr>Calibri</vt:lpstr>
      <vt:lpstr>Century Gothic</vt:lpstr>
      <vt:lpstr>Courier New</vt:lpstr>
      <vt:lpstr>Symbol</vt:lpstr>
      <vt:lpstr>Times New Roman</vt:lpstr>
      <vt:lpstr>Verdana</vt:lpstr>
      <vt:lpstr>Wingdings</vt:lpstr>
      <vt:lpstr>Wingdings 2</vt:lpstr>
      <vt:lpstr>Diseño personalizado</vt:lpstr>
      <vt:lpstr>Brío</vt:lpstr>
      <vt:lpstr>Acrobat Document</vt:lpstr>
      <vt:lpstr>HIV: Curso de Resistencia Dra Norma Porteiro Fundación IDEAA. Abril 12, 2019</vt:lpstr>
      <vt:lpstr>De qué hablamos cuando hablamos de resistencia ?</vt:lpstr>
      <vt:lpstr>Presentación de PowerPoint</vt:lpstr>
      <vt:lpstr>Resistencia Genotípica </vt:lpstr>
      <vt:lpstr>Cuál es el nivel de viremia necesario  para la selección de mutaciones?</vt:lpstr>
      <vt:lpstr>De  qué depende  la emergencia de  mutaciones?</vt:lpstr>
      <vt:lpstr>Cuáles son las condiciones necesarias para la selección de mutaciones ?</vt:lpstr>
      <vt:lpstr>Presentación de PowerPoint</vt:lpstr>
      <vt:lpstr>Presentación de PowerPoint</vt:lpstr>
      <vt:lpstr>Resistencia genotípica y fenotípica </vt:lpstr>
      <vt:lpstr>Presentación de PowerPoint</vt:lpstr>
      <vt:lpstr>Relación entre MAR e IC50</vt:lpstr>
      <vt:lpstr>Presentación de PowerPoint</vt:lpstr>
      <vt:lpstr>Impacto de las mutaciones en la IC 50</vt:lpstr>
      <vt:lpstr>Tests de Fenotipificación </vt:lpstr>
      <vt:lpstr>Relación entre fold change (FC)  y eficacia virológica </vt:lpstr>
      <vt:lpstr>Nuestra realidad </vt:lpstr>
      <vt:lpstr>Presentación de PowerPoint</vt:lpstr>
      <vt:lpstr>Presentación de PowerPoint</vt:lpstr>
      <vt:lpstr>Presentación de PowerPoint</vt:lpstr>
      <vt:lpstr>Presentación de PowerPoint</vt:lpstr>
      <vt:lpstr>Esquemas de 2da línea hoy </vt:lpstr>
      <vt:lpstr>Presentación de PowerPoint</vt:lpstr>
      <vt:lpstr>Patrones de Resistencia a INTR:  fallo a Zidovudina</vt:lpstr>
      <vt:lpstr>Patrones de Resistencia a INTR:   fallo a Abacavir</vt:lpstr>
      <vt:lpstr>Patrones de Resistencia a INTR: fallo a Tenofovir</vt:lpstr>
      <vt:lpstr>Presentación de PowerPoint</vt:lpstr>
      <vt:lpstr>Patrones de Resistencia a INNTR: fallo a EFV</vt:lpstr>
      <vt:lpstr>Presentación de PowerPoint</vt:lpstr>
      <vt:lpstr>Mutaciones asociadas a Resistencia a INNTR</vt:lpstr>
      <vt:lpstr>Presentación de PowerPoint</vt:lpstr>
      <vt:lpstr>Presentación de PowerPoint</vt:lpstr>
      <vt:lpstr>Presentación de PowerPoint</vt:lpstr>
      <vt:lpstr>Respuesta virológica a ETV: EFV vs NVP</vt:lpstr>
      <vt:lpstr>Presentación de PowerPoint</vt:lpstr>
      <vt:lpstr>Mecanismos de resistencia a IP</vt:lpstr>
      <vt:lpstr>Tipos de mutaciones para IP</vt:lpstr>
      <vt:lpstr>RAMs asociadas a IP/r</vt:lpstr>
      <vt:lpstr>Resistencia a ATV/r en pacientes naive a IP</vt:lpstr>
      <vt:lpstr>Resistencia a DRV/r en pacientes naive a IP</vt:lpstr>
      <vt:lpstr>Presentación de PowerPoint</vt:lpstr>
      <vt:lpstr>¿Darunavir QD o BID?</vt:lpstr>
      <vt:lpstr>¿Darunavir QD o BID?</vt:lpstr>
      <vt:lpstr>ODIN: tasas de respuesta virológica por factores de resistencia basales (ITT-TLOVR)</vt:lpstr>
      <vt:lpstr>ODIN: Resumen de resistencia</vt:lpstr>
      <vt:lpstr>Mediana, percentiles 25%  y 75% , y AUC24h mínima y máxima y C0h de Darunavir</vt:lpstr>
      <vt:lpstr>Presentación de PowerPoint</vt:lpstr>
      <vt:lpstr>Presentación de PowerPoint</vt:lpstr>
      <vt:lpstr>Presentación de PowerPoint</vt:lpstr>
      <vt:lpstr>Presentación de PowerPoint</vt:lpstr>
      <vt:lpstr>Dolutegravir plus Darunavir/r in Highly cART-Experienced Subjects</vt:lpstr>
      <vt:lpstr>Darunavir/r plus Dolutegravir in Highly cART-Experienced Subjects</vt:lpstr>
      <vt:lpstr>Dolutegravir plus Darunavir/r in Highly cART-Experienced Subjects</vt:lpstr>
      <vt:lpstr>Presentación de PowerPoint</vt:lpstr>
      <vt:lpstr>Presentación de PowerPoint</vt:lpstr>
      <vt:lpstr>Presentación de PowerPoint</vt:lpstr>
      <vt:lpstr>Presentación de PowerPoint</vt:lpstr>
      <vt:lpstr>Esquemas de 2da línea hoy </vt:lpstr>
      <vt:lpstr>Para terminar…</vt:lpstr>
      <vt:lpstr>Recordar!!  </vt:lpstr>
      <vt:lpstr>Opciones que NO DEBEN USARSE NUNCA EN PACIENTES EXPERIMENTADOS (con fallo previo)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10 Casos Clínicos FV 1er NNRTI</vt:lpstr>
      <vt:lpstr>10 Casos Clínicos FV 1er NNRTI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Charla Dr. Mingrone - Cali, Colombia, Marzo 2002</dc:title>
  <dc:creator>HP</dc:creator>
  <cp:lastModifiedBy>Norma Porteiro</cp:lastModifiedBy>
  <cp:revision>826</cp:revision>
  <dcterms:created xsi:type="dcterms:W3CDTF">2001-09-01T18:52:23Z</dcterms:created>
  <dcterms:modified xsi:type="dcterms:W3CDTF">2019-04-12T13:59:35Z</dcterms:modified>
</cp:coreProperties>
</file>