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66"/>
  </p:notesMasterIdLst>
  <p:handoutMasterIdLst>
    <p:handoutMasterId r:id="rId67"/>
  </p:handoutMasterIdLst>
  <p:sldIdLst>
    <p:sldId id="277" r:id="rId5"/>
    <p:sldId id="284" r:id="rId6"/>
    <p:sldId id="432" r:id="rId7"/>
    <p:sldId id="362" r:id="rId8"/>
    <p:sldId id="286" r:id="rId9"/>
    <p:sldId id="288" r:id="rId10"/>
    <p:sldId id="290" r:id="rId11"/>
    <p:sldId id="292" r:id="rId12"/>
    <p:sldId id="278" r:id="rId13"/>
    <p:sldId id="349" r:id="rId14"/>
    <p:sldId id="381" r:id="rId15"/>
    <p:sldId id="353" r:id="rId16"/>
    <p:sldId id="351" r:id="rId17"/>
    <p:sldId id="350" r:id="rId18"/>
    <p:sldId id="430" r:id="rId19"/>
    <p:sldId id="364" r:id="rId20"/>
    <p:sldId id="366" r:id="rId21"/>
    <p:sldId id="367" r:id="rId22"/>
    <p:sldId id="369" r:id="rId23"/>
    <p:sldId id="371" r:id="rId24"/>
    <p:sldId id="373" r:id="rId25"/>
    <p:sldId id="375" r:id="rId26"/>
    <p:sldId id="377" r:id="rId27"/>
    <p:sldId id="379" r:id="rId28"/>
    <p:sldId id="431" r:id="rId29"/>
    <p:sldId id="354" r:id="rId30"/>
    <p:sldId id="424" r:id="rId31"/>
    <p:sldId id="425" r:id="rId32"/>
    <p:sldId id="427" r:id="rId33"/>
    <p:sldId id="429" r:id="rId34"/>
    <p:sldId id="380" r:id="rId35"/>
    <p:sldId id="433" r:id="rId36"/>
    <p:sldId id="382" r:id="rId37"/>
    <p:sldId id="383" r:id="rId38"/>
    <p:sldId id="385" r:id="rId39"/>
    <p:sldId id="434" r:id="rId40"/>
    <p:sldId id="400" r:id="rId41"/>
    <p:sldId id="402" r:id="rId42"/>
    <p:sldId id="406" r:id="rId43"/>
    <p:sldId id="435" r:id="rId44"/>
    <p:sldId id="398" r:id="rId45"/>
    <p:sldId id="387" r:id="rId46"/>
    <p:sldId id="389" r:id="rId47"/>
    <p:sldId id="421" r:id="rId48"/>
    <p:sldId id="410" r:id="rId49"/>
    <p:sldId id="412" r:id="rId50"/>
    <p:sldId id="415" r:id="rId51"/>
    <p:sldId id="414" r:id="rId52"/>
    <p:sldId id="391" r:id="rId53"/>
    <p:sldId id="393" r:id="rId54"/>
    <p:sldId id="394" r:id="rId55"/>
    <p:sldId id="396" r:id="rId56"/>
    <p:sldId id="436" r:id="rId57"/>
    <p:sldId id="437" r:id="rId58"/>
    <p:sldId id="438" r:id="rId59"/>
    <p:sldId id="439" r:id="rId60"/>
    <p:sldId id="441" r:id="rId61"/>
    <p:sldId id="408" r:id="rId62"/>
    <p:sldId id="417" r:id="rId63"/>
    <p:sldId id="419" r:id="rId64"/>
    <p:sldId id="440" r:id="rId65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444" autoAdjust="0"/>
  </p:normalViewPr>
  <p:slideViewPr>
    <p:cSldViewPr snapToGrid="0">
      <p:cViewPr varScale="1">
        <p:scale>
          <a:sx n="84" d="100"/>
          <a:sy n="84" d="100"/>
        </p:scale>
        <p:origin x="624" y="58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287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'[Plantilla ZIKA SE37_2016_C2_SIVILA.xlsx]gráfico'!$B$2</c:f>
              <c:strCache>
                <c:ptCount val="1"/>
                <c:pt idx="0">
                  <c:v>Confirmados autóctono</c:v>
                </c:pt>
              </c:strCache>
            </c:strRef>
          </c:tx>
          <c:spPr>
            <a:solidFill>
              <a:srgbClr val="008BBC"/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  <a:effectLst/>
          </c:spPr>
          <c:invertIfNegative val="0"/>
          <c:val>
            <c:numRef>
              <c:f>'[Plantilla ZIKA SE37_2016_C2_SIVILA.xlsx]gráfico'!$B$3:$B$39</c:f>
              <c:numCache>
                <c:formatCode>General</c:formatCode>
                <c:ptCount val="37"/>
                <c:pt idx="12">
                  <c:v>2</c:v>
                </c:pt>
                <c:pt idx="15">
                  <c:v>2</c:v>
                </c:pt>
                <c:pt idx="16">
                  <c:v>4</c:v>
                </c:pt>
                <c:pt idx="17">
                  <c:v>8</c:v>
                </c:pt>
                <c:pt idx="18">
                  <c:v>7</c:v>
                </c:pt>
                <c:pt idx="19">
                  <c:v>1</c:v>
                </c:pt>
                <c:pt idx="2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1CC-4368-B903-E30EE6FB6C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18496392"/>
        <c:axId val="218496784"/>
      </c:barChart>
      <c:lineChart>
        <c:grouping val="standard"/>
        <c:varyColors val="0"/>
        <c:ser>
          <c:idx val="5"/>
          <c:order val="1"/>
          <c:tx>
            <c:strRef>
              <c:f>'[Plantilla ZIKA SE37_2016_C2_SIVILA.xlsx]gráfico'!$J$2</c:f>
              <c:strCache>
                <c:ptCount val="1"/>
                <c:pt idx="0">
                  <c:v>Total general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val>
            <c:numRef>
              <c:f>'[Plantilla ZIKA SE37_2016_C2_SIVILA.xlsx]gráfico'!$I$3:$I$39</c:f>
              <c:numCache>
                <c:formatCode>General</c:formatCode>
                <c:ptCount val="37"/>
                <c:pt idx="0">
                  <c:v>0</c:v>
                </c:pt>
                <c:pt idx="1">
                  <c:v>2</c:v>
                </c:pt>
                <c:pt idx="2">
                  <c:v>12</c:v>
                </c:pt>
                <c:pt idx="3">
                  <c:v>6</c:v>
                </c:pt>
                <c:pt idx="4">
                  <c:v>7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2</c:v>
                </c:pt>
                <c:pt idx="11">
                  <c:v>4</c:v>
                </c:pt>
                <c:pt idx="12">
                  <c:v>2</c:v>
                </c:pt>
                <c:pt idx="13">
                  <c:v>2</c:v>
                </c:pt>
                <c:pt idx="14">
                  <c:v>3</c:v>
                </c:pt>
                <c:pt idx="15">
                  <c:v>7</c:v>
                </c:pt>
                <c:pt idx="16">
                  <c:v>12</c:v>
                </c:pt>
                <c:pt idx="17">
                  <c:v>16</c:v>
                </c:pt>
                <c:pt idx="18">
                  <c:v>15</c:v>
                </c:pt>
                <c:pt idx="19">
                  <c:v>3</c:v>
                </c:pt>
                <c:pt idx="20">
                  <c:v>5</c:v>
                </c:pt>
                <c:pt idx="21">
                  <c:v>3</c:v>
                </c:pt>
                <c:pt idx="22">
                  <c:v>2</c:v>
                </c:pt>
                <c:pt idx="23">
                  <c:v>1</c:v>
                </c:pt>
                <c:pt idx="24">
                  <c:v>3</c:v>
                </c:pt>
                <c:pt idx="25">
                  <c:v>3</c:v>
                </c:pt>
                <c:pt idx="26">
                  <c:v>1</c:v>
                </c:pt>
                <c:pt idx="27">
                  <c:v>4</c:v>
                </c:pt>
                <c:pt idx="28">
                  <c:v>6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2</c:v>
                </c:pt>
                <c:pt idx="33">
                  <c:v>2</c:v>
                </c:pt>
                <c:pt idx="34">
                  <c:v>4</c:v>
                </c:pt>
                <c:pt idx="35">
                  <c:v>6</c:v>
                </c:pt>
                <c:pt idx="36">
                  <c:v>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1CC-4368-B903-E30EE6FB6C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8496392"/>
        <c:axId val="218496784"/>
      </c:lineChart>
      <c:catAx>
        <c:axId val="21849639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218496784"/>
        <c:crosses val="autoZero"/>
        <c:auto val="1"/>
        <c:lblAlgn val="ctr"/>
        <c:lblOffset val="100"/>
        <c:tickLblSkip val="2"/>
        <c:noMultiLvlLbl val="0"/>
      </c:catAx>
      <c:valAx>
        <c:axId val="218496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218496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AR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65A32F-AB0C-4111-AAF8-C60E895B14C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A1A94BC8-FDB9-4981-B23E-E7744A76CCBE}">
      <dgm:prSet phldrT="[Texto]"/>
      <dgm:spPr/>
      <dgm:t>
        <a:bodyPr/>
        <a:lstStyle/>
        <a:p>
          <a:r>
            <a:rPr lang="es-AR" b="1" dirty="0" smtClean="0">
              <a:solidFill>
                <a:schemeClr val="bg1"/>
              </a:solidFill>
            </a:rPr>
            <a:t>SINDROME FEBRIL</a:t>
          </a:r>
          <a:endParaRPr lang="es-AR" b="1" dirty="0">
            <a:solidFill>
              <a:schemeClr val="bg1"/>
            </a:solidFill>
          </a:endParaRPr>
        </a:p>
      </dgm:t>
    </dgm:pt>
    <dgm:pt modelId="{F0B6D78E-221A-4921-AD30-03525A20C552}" type="parTrans" cxnId="{89FE1275-3156-4BE8-94A3-98CCE500B8DB}">
      <dgm:prSet/>
      <dgm:spPr/>
      <dgm:t>
        <a:bodyPr/>
        <a:lstStyle/>
        <a:p>
          <a:endParaRPr lang="es-AR"/>
        </a:p>
      </dgm:t>
    </dgm:pt>
    <dgm:pt modelId="{7839B31A-74B7-4F4B-B5F1-9E8B7A0FD247}" type="sibTrans" cxnId="{89FE1275-3156-4BE8-94A3-98CCE500B8DB}">
      <dgm:prSet/>
      <dgm:spPr/>
      <dgm:t>
        <a:bodyPr/>
        <a:lstStyle/>
        <a:p>
          <a:endParaRPr lang="es-AR"/>
        </a:p>
      </dgm:t>
    </dgm:pt>
    <dgm:pt modelId="{9AC9AAEB-175E-457D-9367-41CC0D5FF32A}">
      <dgm:prSet phldrT="[Texto]"/>
      <dgm:spPr/>
      <dgm:t>
        <a:bodyPr/>
        <a:lstStyle/>
        <a:p>
          <a:r>
            <a:rPr lang="es-AR" b="1" dirty="0" smtClean="0"/>
            <a:t>ANÁLISIS EPIDEMIÓLOGICO</a:t>
          </a:r>
          <a:endParaRPr lang="es-AR" b="1" dirty="0"/>
        </a:p>
      </dgm:t>
    </dgm:pt>
    <dgm:pt modelId="{D251C076-6B55-46F4-A9CB-07CB7BA9F1D6}" type="parTrans" cxnId="{58362534-7638-4CE3-9111-BACC689EE286}">
      <dgm:prSet/>
      <dgm:spPr/>
      <dgm:t>
        <a:bodyPr/>
        <a:lstStyle/>
        <a:p>
          <a:endParaRPr lang="es-AR"/>
        </a:p>
      </dgm:t>
    </dgm:pt>
    <dgm:pt modelId="{E08596D7-1525-43EB-BFD5-4225BE069817}" type="sibTrans" cxnId="{58362534-7638-4CE3-9111-BACC689EE286}">
      <dgm:prSet/>
      <dgm:spPr/>
      <dgm:t>
        <a:bodyPr/>
        <a:lstStyle/>
        <a:p>
          <a:endParaRPr lang="es-AR"/>
        </a:p>
      </dgm:t>
    </dgm:pt>
    <dgm:pt modelId="{93B4EC57-AA62-47A4-B68E-D1846F04694C}">
      <dgm:prSet phldrT="[Texto]"/>
      <dgm:spPr/>
      <dgm:t>
        <a:bodyPr/>
        <a:lstStyle/>
        <a:p>
          <a:r>
            <a:rPr lang="es-AR" b="1" dirty="0" smtClean="0"/>
            <a:t>AUSENCIA DE SINTOMAS DE VIÁS AÉREAS SUPERIORES</a:t>
          </a:r>
          <a:endParaRPr lang="es-AR" b="1" dirty="0"/>
        </a:p>
      </dgm:t>
    </dgm:pt>
    <dgm:pt modelId="{47EFA0EF-8799-459A-8F88-AC0CB91AF89D}" type="parTrans" cxnId="{0C8612C3-D345-4A8E-A014-7059DD393D2C}">
      <dgm:prSet/>
      <dgm:spPr/>
      <dgm:t>
        <a:bodyPr/>
        <a:lstStyle/>
        <a:p>
          <a:endParaRPr lang="es-AR"/>
        </a:p>
      </dgm:t>
    </dgm:pt>
    <dgm:pt modelId="{7B6972DC-5A84-4656-A4A9-B3D76CCB8C66}" type="sibTrans" cxnId="{0C8612C3-D345-4A8E-A014-7059DD393D2C}">
      <dgm:prSet/>
      <dgm:spPr/>
      <dgm:t>
        <a:bodyPr/>
        <a:lstStyle/>
        <a:p>
          <a:endParaRPr lang="es-AR"/>
        </a:p>
      </dgm:t>
    </dgm:pt>
    <dgm:pt modelId="{35C6B7E1-9267-4A81-A6A2-BD342080F107}">
      <dgm:prSet phldrT="[Texto]"/>
      <dgm:spPr/>
      <dgm:t>
        <a:bodyPr/>
        <a:lstStyle/>
        <a:p>
          <a:r>
            <a:rPr lang="es-AR" b="1" dirty="0" smtClean="0"/>
            <a:t>BÚSQUEDA DE FOCOS EN PIEL, NEUROLÓGICO, HEPÁTICO, RESPIRATORIO, ETC</a:t>
          </a:r>
        </a:p>
        <a:p>
          <a:r>
            <a:rPr lang="es-AR" b="1" dirty="0" smtClean="0"/>
            <a:t>MÉTODOS COMPLEMENTARIOS </a:t>
          </a:r>
          <a:endParaRPr lang="es-AR" b="1" dirty="0"/>
        </a:p>
      </dgm:t>
    </dgm:pt>
    <dgm:pt modelId="{F5DD93A9-7D76-4D9A-A7DF-E2B520A2D2B1}" type="parTrans" cxnId="{5976EBE6-B4EC-4B48-982B-3F82D758081A}">
      <dgm:prSet/>
      <dgm:spPr/>
      <dgm:t>
        <a:bodyPr/>
        <a:lstStyle/>
        <a:p>
          <a:endParaRPr lang="es-AR"/>
        </a:p>
      </dgm:t>
    </dgm:pt>
    <dgm:pt modelId="{774B0BA7-7C49-488C-B642-D531D62A445C}" type="sibTrans" cxnId="{5976EBE6-B4EC-4B48-982B-3F82D758081A}">
      <dgm:prSet/>
      <dgm:spPr/>
      <dgm:t>
        <a:bodyPr/>
        <a:lstStyle/>
        <a:p>
          <a:endParaRPr lang="es-AR"/>
        </a:p>
      </dgm:t>
    </dgm:pt>
    <dgm:pt modelId="{D2A73901-0DBC-4AF1-80F8-5FFEC0ECED24}">
      <dgm:prSet phldrT="[Texto]"/>
      <dgm:spPr/>
      <dgm:t>
        <a:bodyPr/>
        <a:lstStyle/>
        <a:p>
          <a:r>
            <a:rPr lang="es-AR" b="1" dirty="0" smtClean="0"/>
            <a:t>CONDUCTA INICIAL</a:t>
          </a:r>
          <a:endParaRPr lang="es-AR" b="1" dirty="0"/>
        </a:p>
      </dgm:t>
    </dgm:pt>
    <dgm:pt modelId="{A607CEB7-2C57-4B07-A5E3-84CBC514B937}" type="parTrans" cxnId="{68F334FB-8EA2-4233-9EDB-AA8BC0768BF1}">
      <dgm:prSet/>
      <dgm:spPr/>
      <dgm:t>
        <a:bodyPr/>
        <a:lstStyle/>
        <a:p>
          <a:endParaRPr lang="es-AR"/>
        </a:p>
      </dgm:t>
    </dgm:pt>
    <dgm:pt modelId="{49386C9B-D705-4EA4-8BB8-7746CE70E8BD}" type="sibTrans" cxnId="{68F334FB-8EA2-4233-9EDB-AA8BC0768BF1}">
      <dgm:prSet/>
      <dgm:spPr/>
      <dgm:t>
        <a:bodyPr/>
        <a:lstStyle/>
        <a:p>
          <a:endParaRPr lang="es-AR"/>
        </a:p>
      </dgm:t>
    </dgm:pt>
    <dgm:pt modelId="{0F76A0CD-6149-4272-8898-FFAE10A6663C}" type="pres">
      <dgm:prSet presAssocID="{5265A32F-AB0C-4111-AAF8-C60E895B14C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1F5448CA-1712-40AE-B87E-3A2D4DBAFCA0}" type="pres">
      <dgm:prSet presAssocID="{A1A94BC8-FDB9-4981-B23E-E7744A76CCBE}" presName="parentLin" presStyleCnt="0"/>
      <dgm:spPr/>
    </dgm:pt>
    <dgm:pt modelId="{CC46171B-9914-4D2E-94F2-0F2F63EBD3CD}" type="pres">
      <dgm:prSet presAssocID="{A1A94BC8-FDB9-4981-B23E-E7744A76CCBE}" presName="parentLeftMargin" presStyleLbl="node1" presStyleIdx="0" presStyleCnt="5"/>
      <dgm:spPr/>
      <dgm:t>
        <a:bodyPr/>
        <a:lstStyle/>
        <a:p>
          <a:endParaRPr lang="es-AR"/>
        </a:p>
      </dgm:t>
    </dgm:pt>
    <dgm:pt modelId="{92C7ACB7-6800-4CCA-B549-AD7D92F8D86F}" type="pres">
      <dgm:prSet presAssocID="{A1A94BC8-FDB9-4981-B23E-E7744A76CCBE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E0E8F1C-E242-434A-AA06-A2834FE245D3}" type="pres">
      <dgm:prSet presAssocID="{A1A94BC8-FDB9-4981-B23E-E7744A76CCBE}" presName="negativeSpace" presStyleCnt="0"/>
      <dgm:spPr/>
    </dgm:pt>
    <dgm:pt modelId="{1EF74925-E1D9-43EF-A562-F956BB87BB89}" type="pres">
      <dgm:prSet presAssocID="{A1A94BC8-FDB9-4981-B23E-E7744A76CCBE}" presName="childText" presStyleLbl="conFgAcc1" presStyleIdx="0" presStyleCnt="5">
        <dgm:presLayoutVars>
          <dgm:bulletEnabled val="1"/>
        </dgm:presLayoutVars>
      </dgm:prSet>
      <dgm:spPr/>
    </dgm:pt>
    <dgm:pt modelId="{8D6393A8-124B-4BAF-8873-A16117150A62}" type="pres">
      <dgm:prSet presAssocID="{7839B31A-74B7-4F4B-B5F1-9E8B7A0FD247}" presName="spaceBetweenRectangles" presStyleCnt="0"/>
      <dgm:spPr/>
    </dgm:pt>
    <dgm:pt modelId="{0D7ECC16-57D7-4C21-B666-4DDEAD7D1E83}" type="pres">
      <dgm:prSet presAssocID="{93B4EC57-AA62-47A4-B68E-D1846F04694C}" presName="parentLin" presStyleCnt="0"/>
      <dgm:spPr/>
    </dgm:pt>
    <dgm:pt modelId="{26F843A1-575C-455C-B826-B87676E96CF4}" type="pres">
      <dgm:prSet presAssocID="{93B4EC57-AA62-47A4-B68E-D1846F04694C}" presName="parentLeftMargin" presStyleLbl="node1" presStyleIdx="0" presStyleCnt="5"/>
      <dgm:spPr/>
      <dgm:t>
        <a:bodyPr/>
        <a:lstStyle/>
        <a:p>
          <a:endParaRPr lang="es-AR"/>
        </a:p>
      </dgm:t>
    </dgm:pt>
    <dgm:pt modelId="{46C23C1F-1CC5-478D-9CE4-A516FF3A0CCD}" type="pres">
      <dgm:prSet presAssocID="{93B4EC57-AA62-47A4-B68E-D1846F04694C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82B7C2B-D2EE-4662-9945-A0CEC43F0E59}" type="pres">
      <dgm:prSet presAssocID="{93B4EC57-AA62-47A4-B68E-D1846F04694C}" presName="negativeSpace" presStyleCnt="0"/>
      <dgm:spPr/>
    </dgm:pt>
    <dgm:pt modelId="{564AD666-A153-4CB3-8F4B-B5A93FD63A9C}" type="pres">
      <dgm:prSet presAssocID="{93B4EC57-AA62-47A4-B68E-D1846F04694C}" presName="childText" presStyleLbl="conFgAcc1" presStyleIdx="1" presStyleCnt="5">
        <dgm:presLayoutVars>
          <dgm:bulletEnabled val="1"/>
        </dgm:presLayoutVars>
      </dgm:prSet>
      <dgm:spPr/>
    </dgm:pt>
    <dgm:pt modelId="{324B6738-8D09-432B-9D0B-3C82D1C2B87B}" type="pres">
      <dgm:prSet presAssocID="{7B6972DC-5A84-4656-A4A9-B3D76CCB8C66}" presName="spaceBetweenRectangles" presStyleCnt="0"/>
      <dgm:spPr/>
    </dgm:pt>
    <dgm:pt modelId="{28E89E85-2A9C-40C3-A696-39A4B822943A}" type="pres">
      <dgm:prSet presAssocID="{35C6B7E1-9267-4A81-A6A2-BD342080F107}" presName="parentLin" presStyleCnt="0"/>
      <dgm:spPr/>
    </dgm:pt>
    <dgm:pt modelId="{99970AE8-1F66-473D-B09F-E30A708635DD}" type="pres">
      <dgm:prSet presAssocID="{35C6B7E1-9267-4A81-A6A2-BD342080F107}" presName="parentLeftMargin" presStyleLbl="node1" presStyleIdx="1" presStyleCnt="5"/>
      <dgm:spPr/>
      <dgm:t>
        <a:bodyPr/>
        <a:lstStyle/>
        <a:p>
          <a:endParaRPr lang="es-AR"/>
        </a:p>
      </dgm:t>
    </dgm:pt>
    <dgm:pt modelId="{301BF06C-227C-41BE-941F-E4C592E22561}" type="pres">
      <dgm:prSet presAssocID="{35C6B7E1-9267-4A81-A6A2-BD342080F107}" presName="parentText" presStyleLbl="node1" presStyleIdx="2" presStyleCnt="5" custScaleY="145985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2B6CA47-E2DF-4E5B-98C6-CEE76ED06EB3}" type="pres">
      <dgm:prSet presAssocID="{35C6B7E1-9267-4A81-A6A2-BD342080F107}" presName="negativeSpace" presStyleCnt="0"/>
      <dgm:spPr/>
    </dgm:pt>
    <dgm:pt modelId="{A7956C9C-3B73-458F-8E17-4574EEC93830}" type="pres">
      <dgm:prSet presAssocID="{35C6B7E1-9267-4A81-A6A2-BD342080F107}" presName="childText" presStyleLbl="conFgAcc1" presStyleIdx="2" presStyleCnt="5">
        <dgm:presLayoutVars>
          <dgm:bulletEnabled val="1"/>
        </dgm:presLayoutVars>
      </dgm:prSet>
      <dgm:spPr/>
    </dgm:pt>
    <dgm:pt modelId="{EDBE1FDC-6A4F-49B3-8C53-A4BCCA00B35B}" type="pres">
      <dgm:prSet presAssocID="{774B0BA7-7C49-488C-B642-D531D62A445C}" presName="spaceBetweenRectangles" presStyleCnt="0"/>
      <dgm:spPr/>
    </dgm:pt>
    <dgm:pt modelId="{B233AB73-A2D3-4F53-B472-BFEF932A60DE}" type="pres">
      <dgm:prSet presAssocID="{9AC9AAEB-175E-457D-9367-41CC0D5FF32A}" presName="parentLin" presStyleCnt="0"/>
      <dgm:spPr/>
    </dgm:pt>
    <dgm:pt modelId="{30884E91-C1F8-4E6F-9DE7-C5756D2E99E8}" type="pres">
      <dgm:prSet presAssocID="{9AC9AAEB-175E-457D-9367-41CC0D5FF32A}" presName="parentLeftMargin" presStyleLbl="node1" presStyleIdx="2" presStyleCnt="5"/>
      <dgm:spPr/>
      <dgm:t>
        <a:bodyPr/>
        <a:lstStyle/>
        <a:p>
          <a:endParaRPr lang="es-AR"/>
        </a:p>
      </dgm:t>
    </dgm:pt>
    <dgm:pt modelId="{F697DBE4-AA23-4743-B40C-4E160F6E607C}" type="pres">
      <dgm:prSet presAssocID="{9AC9AAEB-175E-457D-9367-41CC0D5FF32A}" presName="parentText" presStyleLbl="node1" presStyleIdx="3" presStyleCnt="5" custLinFactNeighborX="-4174" custLinFactNeighborY="-1451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88EBE69-0723-4BFC-97F0-A5973B1B8D06}" type="pres">
      <dgm:prSet presAssocID="{9AC9AAEB-175E-457D-9367-41CC0D5FF32A}" presName="negativeSpace" presStyleCnt="0"/>
      <dgm:spPr/>
    </dgm:pt>
    <dgm:pt modelId="{01C177DA-2ECA-435C-83C4-6DDD8A0E9DA6}" type="pres">
      <dgm:prSet presAssocID="{9AC9AAEB-175E-457D-9367-41CC0D5FF32A}" presName="childText" presStyleLbl="conFgAcc1" presStyleIdx="3" presStyleCnt="5">
        <dgm:presLayoutVars>
          <dgm:bulletEnabled val="1"/>
        </dgm:presLayoutVars>
      </dgm:prSet>
      <dgm:spPr/>
    </dgm:pt>
    <dgm:pt modelId="{D40BB230-20F3-44BE-9A5F-5FA5332E53B0}" type="pres">
      <dgm:prSet presAssocID="{E08596D7-1525-43EB-BFD5-4225BE069817}" presName="spaceBetweenRectangles" presStyleCnt="0"/>
      <dgm:spPr/>
    </dgm:pt>
    <dgm:pt modelId="{886C8440-3A79-4DBC-B816-F0171B66B8EA}" type="pres">
      <dgm:prSet presAssocID="{D2A73901-0DBC-4AF1-80F8-5FFEC0ECED24}" presName="parentLin" presStyleCnt="0"/>
      <dgm:spPr/>
    </dgm:pt>
    <dgm:pt modelId="{E8B6E330-831F-4851-A9EC-624F110A6881}" type="pres">
      <dgm:prSet presAssocID="{D2A73901-0DBC-4AF1-80F8-5FFEC0ECED24}" presName="parentLeftMargin" presStyleLbl="node1" presStyleIdx="3" presStyleCnt="5"/>
      <dgm:spPr/>
      <dgm:t>
        <a:bodyPr/>
        <a:lstStyle/>
        <a:p>
          <a:endParaRPr lang="es-AR"/>
        </a:p>
      </dgm:t>
    </dgm:pt>
    <dgm:pt modelId="{9D632465-9ED8-4499-A810-C7A92A292AB0}" type="pres">
      <dgm:prSet presAssocID="{D2A73901-0DBC-4AF1-80F8-5FFEC0ECED24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0001437-0525-4C84-906F-593C9C5DCEE4}" type="pres">
      <dgm:prSet presAssocID="{D2A73901-0DBC-4AF1-80F8-5FFEC0ECED24}" presName="negativeSpace" presStyleCnt="0"/>
      <dgm:spPr/>
    </dgm:pt>
    <dgm:pt modelId="{5D5332C2-592F-4762-9742-3B0C68C35C57}" type="pres">
      <dgm:prSet presAssocID="{D2A73901-0DBC-4AF1-80F8-5FFEC0ECED24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124AE264-4AE5-48FB-B63E-F4D1EA4CF153}" type="presOf" srcId="{A1A94BC8-FDB9-4981-B23E-E7744A76CCBE}" destId="{92C7ACB7-6800-4CCA-B549-AD7D92F8D86F}" srcOrd="1" destOrd="0" presId="urn:microsoft.com/office/officeart/2005/8/layout/list1"/>
    <dgm:cxn modelId="{0C8612C3-D345-4A8E-A014-7059DD393D2C}" srcId="{5265A32F-AB0C-4111-AAF8-C60E895B14CD}" destId="{93B4EC57-AA62-47A4-B68E-D1846F04694C}" srcOrd="1" destOrd="0" parTransId="{47EFA0EF-8799-459A-8F88-AC0CB91AF89D}" sibTransId="{7B6972DC-5A84-4656-A4A9-B3D76CCB8C66}"/>
    <dgm:cxn modelId="{65888825-F2A1-40AB-B467-D95E6F283FF2}" type="presOf" srcId="{A1A94BC8-FDB9-4981-B23E-E7744A76CCBE}" destId="{CC46171B-9914-4D2E-94F2-0F2F63EBD3CD}" srcOrd="0" destOrd="0" presId="urn:microsoft.com/office/officeart/2005/8/layout/list1"/>
    <dgm:cxn modelId="{89FE1275-3156-4BE8-94A3-98CCE500B8DB}" srcId="{5265A32F-AB0C-4111-AAF8-C60E895B14CD}" destId="{A1A94BC8-FDB9-4981-B23E-E7744A76CCBE}" srcOrd="0" destOrd="0" parTransId="{F0B6D78E-221A-4921-AD30-03525A20C552}" sibTransId="{7839B31A-74B7-4F4B-B5F1-9E8B7A0FD247}"/>
    <dgm:cxn modelId="{22DEE4D4-6E89-482F-97A8-035F9033C714}" type="presOf" srcId="{35C6B7E1-9267-4A81-A6A2-BD342080F107}" destId="{99970AE8-1F66-473D-B09F-E30A708635DD}" srcOrd="0" destOrd="0" presId="urn:microsoft.com/office/officeart/2005/8/layout/list1"/>
    <dgm:cxn modelId="{68F334FB-8EA2-4233-9EDB-AA8BC0768BF1}" srcId="{5265A32F-AB0C-4111-AAF8-C60E895B14CD}" destId="{D2A73901-0DBC-4AF1-80F8-5FFEC0ECED24}" srcOrd="4" destOrd="0" parTransId="{A607CEB7-2C57-4B07-A5E3-84CBC514B937}" sibTransId="{49386C9B-D705-4EA4-8BB8-7746CE70E8BD}"/>
    <dgm:cxn modelId="{5976EBE6-B4EC-4B48-982B-3F82D758081A}" srcId="{5265A32F-AB0C-4111-AAF8-C60E895B14CD}" destId="{35C6B7E1-9267-4A81-A6A2-BD342080F107}" srcOrd="2" destOrd="0" parTransId="{F5DD93A9-7D76-4D9A-A7DF-E2B520A2D2B1}" sibTransId="{774B0BA7-7C49-488C-B642-D531D62A445C}"/>
    <dgm:cxn modelId="{71C40B4A-81DF-4BC5-B07B-10BC9C64B288}" type="presOf" srcId="{D2A73901-0DBC-4AF1-80F8-5FFEC0ECED24}" destId="{9D632465-9ED8-4499-A810-C7A92A292AB0}" srcOrd="1" destOrd="0" presId="urn:microsoft.com/office/officeart/2005/8/layout/list1"/>
    <dgm:cxn modelId="{58362534-7638-4CE3-9111-BACC689EE286}" srcId="{5265A32F-AB0C-4111-AAF8-C60E895B14CD}" destId="{9AC9AAEB-175E-457D-9367-41CC0D5FF32A}" srcOrd="3" destOrd="0" parTransId="{D251C076-6B55-46F4-A9CB-07CB7BA9F1D6}" sibTransId="{E08596D7-1525-43EB-BFD5-4225BE069817}"/>
    <dgm:cxn modelId="{6C2EC9B2-8FEE-4848-8134-035604FEE963}" type="presOf" srcId="{9AC9AAEB-175E-457D-9367-41CC0D5FF32A}" destId="{30884E91-C1F8-4E6F-9DE7-C5756D2E99E8}" srcOrd="0" destOrd="0" presId="urn:microsoft.com/office/officeart/2005/8/layout/list1"/>
    <dgm:cxn modelId="{5B5D8223-093F-410B-907E-5E7DEA2667EA}" type="presOf" srcId="{93B4EC57-AA62-47A4-B68E-D1846F04694C}" destId="{26F843A1-575C-455C-B826-B87676E96CF4}" srcOrd="0" destOrd="0" presId="urn:microsoft.com/office/officeart/2005/8/layout/list1"/>
    <dgm:cxn modelId="{FDFF552B-B905-4B29-8E02-A3892C2BDD2F}" type="presOf" srcId="{9AC9AAEB-175E-457D-9367-41CC0D5FF32A}" destId="{F697DBE4-AA23-4743-B40C-4E160F6E607C}" srcOrd="1" destOrd="0" presId="urn:microsoft.com/office/officeart/2005/8/layout/list1"/>
    <dgm:cxn modelId="{6A9FD9D3-5EE0-4EA5-A41E-C549D110ED8E}" type="presOf" srcId="{93B4EC57-AA62-47A4-B68E-D1846F04694C}" destId="{46C23C1F-1CC5-478D-9CE4-A516FF3A0CCD}" srcOrd="1" destOrd="0" presId="urn:microsoft.com/office/officeart/2005/8/layout/list1"/>
    <dgm:cxn modelId="{4C31722A-2CE1-4A88-8E17-CA4430FC300C}" type="presOf" srcId="{D2A73901-0DBC-4AF1-80F8-5FFEC0ECED24}" destId="{E8B6E330-831F-4851-A9EC-624F110A6881}" srcOrd="0" destOrd="0" presId="urn:microsoft.com/office/officeart/2005/8/layout/list1"/>
    <dgm:cxn modelId="{D9AECA48-695A-4C76-855E-971DE2E83037}" type="presOf" srcId="{5265A32F-AB0C-4111-AAF8-C60E895B14CD}" destId="{0F76A0CD-6149-4272-8898-FFAE10A6663C}" srcOrd="0" destOrd="0" presId="urn:microsoft.com/office/officeart/2005/8/layout/list1"/>
    <dgm:cxn modelId="{D0BD4985-EF07-479B-BC42-C3B8E63BA9D6}" type="presOf" srcId="{35C6B7E1-9267-4A81-A6A2-BD342080F107}" destId="{301BF06C-227C-41BE-941F-E4C592E22561}" srcOrd="1" destOrd="0" presId="urn:microsoft.com/office/officeart/2005/8/layout/list1"/>
    <dgm:cxn modelId="{FA8BA1EF-B522-4BBA-A24F-780D35364C3D}" type="presParOf" srcId="{0F76A0CD-6149-4272-8898-FFAE10A6663C}" destId="{1F5448CA-1712-40AE-B87E-3A2D4DBAFCA0}" srcOrd="0" destOrd="0" presId="urn:microsoft.com/office/officeart/2005/8/layout/list1"/>
    <dgm:cxn modelId="{733A2180-BF56-4111-9DEE-B73936328D04}" type="presParOf" srcId="{1F5448CA-1712-40AE-B87E-3A2D4DBAFCA0}" destId="{CC46171B-9914-4D2E-94F2-0F2F63EBD3CD}" srcOrd="0" destOrd="0" presId="urn:microsoft.com/office/officeart/2005/8/layout/list1"/>
    <dgm:cxn modelId="{3BD33215-736B-4458-BC63-2090CB1E6944}" type="presParOf" srcId="{1F5448CA-1712-40AE-B87E-3A2D4DBAFCA0}" destId="{92C7ACB7-6800-4CCA-B549-AD7D92F8D86F}" srcOrd="1" destOrd="0" presId="urn:microsoft.com/office/officeart/2005/8/layout/list1"/>
    <dgm:cxn modelId="{A7416B26-BB6E-4BCD-91D8-25D28D8AC112}" type="presParOf" srcId="{0F76A0CD-6149-4272-8898-FFAE10A6663C}" destId="{EE0E8F1C-E242-434A-AA06-A2834FE245D3}" srcOrd="1" destOrd="0" presId="urn:microsoft.com/office/officeart/2005/8/layout/list1"/>
    <dgm:cxn modelId="{18B9B5CE-019C-4068-A043-8C92A9F08519}" type="presParOf" srcId="{0F76A0CD-6149-4272-8898-FFAE10A6663C}" destId="{1EF74925-E1D9-43EF-A562-F956BB87BB89}" srcOrd="2" destOrd="0" presId="urn:microsoft.com/office/officeart/2005/8/layout/list1"/>
    <dgm:cxn modelId="{E9A9604E-CC96-4B60-A9B6-6F9392B960EB}" type="presParOf" srcId="{0F76A0CD-6149-4272-8898-FFAE10A6663C}" destId="{8D6393A8-124B-4BAF-8873-A16117150A62}" srcOrd="3" destOrd="0" presId="urn:microsoft.com/office/officeart/2005/8/layout/list1"/>
    <dgm:cxn modelId="{6D584BA6-63B7-42FE-A1A0-2D6D0476960C}" type="presParOf" srcId="{0F76A0CD-6149-4272-8898-FFAE10A6663C}" destId="{0D7ECC16-57D7-4C21-B666-4DDEAD7D1E83}" srcOrd="4" destOrd="0" presId="urn:microsoft.com/office/officeart/2005/8/layout/list1"/>
    <dgm:cxn modelId="{5EBCA4C6-9126-49FC-9F8D-ECCD0BFF98A9}" type="presParOf" srcId="{0D7ECC16-57D7-4C21-B666-4DDEAD7D1E83}" destId="{26F843A1-575C-455C-B826-B87676E96CF4}" srcOrd="0" destOrd="0" presId="urn:microsoft.com/office/officeart/2005/8/layout/list1"/>
    <dgm:cxn modelId="{DD46E769-0128-4B46-91C8-E1BAF6186330}" type="presParOf" srcId="{0D7ECC16-57D7-4C21-B666-4DDEAD7D1E83}" destId="{46C23C1F-1CC5-478D-9CE4-A516FF3A0CCD}" srcOrd="1" destOrd="0" presId="urn:microsoft.com/office/officeart/2005/8/layout/list1"/>
    <dgm:cxn modelId="{EBDF465F-825C-4C8C-8300-7D9314CC9B58}" type="presParOf" srcId="{0F76A0CD-6149-4272-8898-FFAE10A6663C}" destId="{782B7C2B-D2EE-4662-9945-A0CEC43F0E59}" srcOrd="5" destOrd="0" presId="urn:microsoft.com/office/officeart/2005/8/layout/list1"/>
    <dgm:cxn modelId="{C1903844-103F-494B-8E75-6895FB5BB9F7}" type="presParOf" srcId="{0F76A0CD-6149-4272-8898-FFAE10A6663C}" destId="{564AD666-A153-4CB3-8F4B-B5A93FD63A9C}" srcOrd="6" destOrd="0" presId="urn:microsoft.com/office/officeart/2005/8/layout/list1"/>
    <dgm:cxn modelId="{9A0372F3-8660-4489-A328-9D3D878288A4}" type="presParOf" srcId="{0F76A0CD-6149-4272-8898-FFAE10A6663C}" destId="{324B6738-8D09-432B-9D0B-3C82D1C2B87B}" srcOrd="7" destOrd="0" presId="urn:microsoft.com/office/officeart/2005/8/layout/list1"/>
    <dgm:cxn modelId="{9663DE9A-D044-4783-A3D5-79676F98F014}" type="presParOf" srcId="{0F76A0CD-6149-4272-8898-FFAE10A6663C}" destId="{28E89E85-2A9C-40C3-A696-39A4B822943A}" srcOrd="8" destOrd="0" presId="urn:microsoft.com/office/officeart/2005/8/layout/list1"/>
    <dgm:cxn modelId="{57CBDA7D-9AAF-4029-9098-5E92D1CC7B2E}" type="presParOf" srcId="{28E89E85-2A9C-40C3-A696-39A4B822943A}" destId="{99970AE8-1F66-473D-B09F-E30A708635DD}" srcOrd="0" destOrd="0" presId="urn:microsoft.com/office/officeart/2005/8/layout/list1"/>
    <dgm:cxn modelId="{93E4E389-15B7-4654-9313-B39AEA513066}" type="presParOf" srcId="{28E89E85-2A9C-40C3-A696-39A4B822943A}" destId="{301BF06C-227C-41BE-941F-E4C592E22561}" srcOrd="1" destOrd="0" presId="urn:microsoft.com/office/officeart/2005/8/layout/list1"/>
    <dgm:cxn modelId="{04E49C06-C5B8-4549-9037-A4A6243CB6F2}" type="presParOf" srcId="{0F76A0CD-6149-4272-8898-FFAE10A6663C}" destId="{92B6CA47-E2DF-4E5B-98C6-CEE76ED06EB3}" srcOrd="9" destOrd="0" presId="urn:microsoft.com/office/officeart/2005/8/layout/list1"/>
    <dgm:cxn modelId="{FF43E1B6-CCD6-44BA-8247-A7CC475E2A78}" type="presParOf" srcId="{0F76A0CD-6149-4272-8898-FFAE10A6663C}" destId="{A7956C9C-3B73-458F-8E17-4574EEC93830}" srcOrd="10" destOrd="0" presId="urn:microsoft.com/office/officeart/2005/8/layout/list1"/>
    <dgm:cxn modelId="{7FAA4FB1-3592-4611-AA80-4001C008506A}" type="presParOf" srcId="{0F76A0CD-6149-4272-8898-FFAE10A6663C}" destId="{EDBE1FDC-6A4F-49B3-8C53-A4BCCA00B35B}" srcOrd="11" destOrd="0" presId="urn:microsoft.com/office/officeart/2005/8/layout/list1"/>
    <dgm:cxn modelId="{A1BDFBCE-0D22-4338-8860-8E66A5FAC54A}" type="presParOf" srcId="{0F76A0CD-6149-4272-8898-FFAE10A6663C}" destId="{B233AB73-A2D3-4F53-B472-BFEF932A60DE}" srcOrd="12" destOrd="0" presId="urn:microsoft.com/office/officeart/2005/8/layout/list1"/>
    <dgm:cxn modelId="{4F30977D-FF25-4945-A866-A6FD51A2533F}" type="presParOf" srcId="{B233AB73-A2D3-4F53-B472-BFEF932A60DE}" destId="{30884E91-C1F8-4E6F-9DE7-C5756D2E99E8}" srcOrd="0" destOrd="0" presId="urn:microsoft.com/office/officeart/2005/8/layout/list1"/>
    <dgm:cxn modelId="{6E96F75C-2135-4224-8DBC-6E7078048982}" type="presParOf" srcId="{B233AB73-A2D3-4F53-B472-BFEF932A60DE}" destId="{F697DBE4-AA23-4743-B40C-4E160F6E607C}" srcOrd="1" destOrd="0" presId="urn:microsoft.com/office/officeart/2005/8/layout/list1"/>
    <dgm:cxn modelId="{646BCCFE-05F9-4191-B0E3-81D8959C8BBA}" type="presParOf" srcId="{0F76A0CD-6149-4272-8898-FFAE10A6663C}" destId="{588EBE69-0723-4BFC-97F0-A5973B1B8D06}" srcOrd="13" destOrd="0" presId="urn:microsoft.com/office/officeart/2005/8/layout/list1"/>
    <dgm:cxn modelId="{F70BFF71-52CE-4008-B034-21C1B19C02F6}" type="presParOf" srcId="{0F76A0CD-6149-4272-8898-FFAE10A6663C}" destId="{01C177DA-2ECA-435C-83C4-6DDD8A0E9DA6}" srcOrd="14" destOrd="0" presId="urn:microsoft.com/office/officeart/2005/8/layout/list1"/>
    <dgm:cxn modelId="{04B177F4-7690-407A-BE1E-03A94C717679}" type="presParOf" srcId="{0F76A0CD-6149-4272-8898-FFAE10A6663C}" destId="{D40BB230-20F3-44BE-9A5F-5FA5332E53B0}" srcOrd="15" destOrd="0" presId="urn:microsoft.com/office/officeart/2005/8/layout/list1"/>
    <dgm:cxn modelId="{91B504BE-6391-4BBD-8FD8-AA936E992781}" type="presParOf" srcId="{0F76A0CD-6149-4272-8898-FFAE10A6663C}" destId="{886C8440-3A79-4DBC-B816-F0171B66B8EA}" srcOrd="16" destOrd="0" presId="urn:microsoft.com/office/officeart/2005/8/layout/list1"/>
    <dgm:cxn modelId="{90300A88-D10D-4E0A-9571-929DEA7ADF16}" type="presParOf" srcId="{886C8440-3A79-4DBC-B816-F0171B66B8EA}" destId="{E8B6E330-831F-4851-A9EC-624F110A6881}" srcOrd="0" destOrd="0" presId="urn:microsoft.com/office/officeart/2005/8/layout/list1"/>
    <dgm:cxn modelId="{2D9CA13B-5CF0-4A3D-B427-A97DDBDDA1A4}" type="presParOf" srcId="{886C8440-3A79-4DBC-B816-F0171B66B8EA}" destId="{9D632465-9ED8-4499-A810-C7A92A292AB0}" srcOrd="1" destOrd="0" presId="urn:microsoft.com/office/officeart/2005/8/layout/list1"/>
    <dgm:cxn modelId="{A301C1CD-B3D9-407E-BEC9-2D04AE04C68F}" type="presParOf" srcId="{0F76A0CD-6149-4272-8898-FFAE10A6663C}" destId="{10001437-0525-4C84-906F-593C9C5DCEE4}" srcOrd="17" destOrd="0" presId="urn:microsoft.com/office/officeart/2005/8/layout/list1"/>
    <dgm:cxn modelId="{FC8ADA23-39EF-4590-9F2B-FB99A4EF405D}" type="presParOf" srcId="{0F76A0CD-6149-4272-8898-FFAE10A6663C}" destId="{5D5332C2-592F-4762-9742-3B0C68C35C57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032C44-414A-4E41-BB63-CC656F095205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E572D679-5417-4118-9035-786836883E11}">
      <dgm:prSet phldrT="[Texto]"/>
      <dgm:spPr/>
      <dgm:t>
        <a:bodyPr/>
        <a:lstStyle/>
        <a:p>
          <a:r>
            <a:rPr lang="es-AR" dirty="0" smtClean="0"/>
            <a:t>Infección Viral Aguda</a:t>
          </a:r>
          <a:endParaRPr lang="es-AR" dirty="0"/>
        </a:p>
      </dgm:t>
    </dgm:pt>
    <dgm:pt modelId="{DD454D0C-8194-4DA5-8EAB-6A8757A0D73A}" type="parTrans" cxnId="{B37C8514-9EDA-4551-A895-2437577E5E9F}">
      <dgm:prSet/>
      <dgm:spPr/>
      <dgm:t>
        <a:bodyPr/>
        <a:lstStyle/>
        <a:p>
          <a:endParaRPr lang="es-AR"/>
        </a:p>
      </dgm:t>
    </dgm:pt>
    <dgm:pt modelId="{7DDE1BAC-9F0A-45BC-BC3F-86C4C0B27CC7}" type="sibTrans" cxnId="{B37C8514-9EDA-4551-A895-2437577E5E9F}">
      <dgm:prSet/>
      <dgm:spPr/>
      <dgm:t>
        <a:bodyPr/>
        <a:lstStyle/>
        <a:p>
          <a:endParaRPr lang="es-AR"/>
        </a:p>
      </dgm:t>
    </dgm:pt>
    <dgm:pt modelId="{9B0BDE29-4055-439F-89E4-0EC2866119E8}">
      <dgm:prSet phldrT="[Texto]"/>
      <dgm:spPr/>
      <dgm:t>
        <a:bodyPr/>
        <a:lstStyle/>
        <a:p>
          <a:r>
            <a:rPr lang="es-AR" dirty="0" smtClean="0"/>
            <a:t>Transmitidas por Mosquito</a:t>
          </a:r>
          <a:endParaRPr lang="es-AR" dirty="0"/>
        </a:p>
      </dgm:t>
    </dgm:pt>
    <dgm:pt modelId="{5248901E-073E-459C-8B2D-AB8A3EE60E02}" type="parTrans" cxnId="{B60D53BC-B495-42F4-8596-689933FBFEA0}">
      <dgm:prSet/>
      <dgm:spPr/>
      <dgm:t>
        <a:bodyPr/>
        <a:lstStyle/>
        <a:p>
          <a:endParaRPr lang="es-AR"/>
        </a:p>
      </dgm:t>
    </dgm:pt>
    <dgm:pt modelId="{F6DFFC1A-2248-4A39-B68E-F1FD820343A8}" type="sibTrans" cxnId="{B60D53BC-B495-42F4-8596-689933FBFEA0}">
      <dgm:prSet/>
      <dgm:spPr/>
      <dgm:t>
        <a:bodyPr/>
        <a:lstStyle/>
        <a:p>
          <a:endParaRPr lang="es-AR"/>
        </a:p>
      </dgm:t>
    </dgm:pt>
    <dgm:pt modelId="{8971E182-ED87-4FA4-A5BF-7E05B5001EE3}">
      <dgm:prSet phldrT="[Texto]"/>
      <dgm:spPr/>
      <dgm:t>
        <a:bodyPr/>
        <a:lstStyle/>
        <a:p>
          <a:r>
            <a:rPr lang="es-AR" dirty="0" smtClean="0"/>
            <a:t>Alta Tasa de Letalidad</a:t>
          </a:r>
          <a:endParaRPr lang="es-AR" dirty="0"/>
        </a:p>
      </dgm:t>
    </dgm:pt>
    <dgm:pt modelId="{EEED3BA5-E977-4C45-A8DA-9B15B856A293}" type="parTrans" cxnId="{64BEAE30-4AFF-4B1C-A3DB-D4F3510F2239}">
      <dgm:prSet/>
      <dgm:spPr/>
      <dgm:t>
        <a:bodyPr/>
        <a:lstStyle/>
        <a:p>
          <a:endParaRPr lang="es-AR"/>
        </a:p>
      </dgm:t>
    </dgm:pt>
    <dgm:pt modelId="{36A8883B-433F-404C-AE31-931E57823C31}" type="sibTrans" cxnId="{64BEAE30-4AFF-4B1C-A3DB-D4F3510F2239}">
      <dgm:prSet/>
      <dgm:spPr/>
      <dgm:t>
        <a:bodyPr/>
        <a:lstStyle/>
        <a:p>
          <a:endParaRPr lang="es-AR"/>
        </a:p>
      </dgm:t>
    </dgm:pt>
    <dgm:pt modelId="{908A842F-ACB0-4202-9D71-D56808BA6857}">
      <dgm:prSet phldrT="[Texto]"/>
      <dgm:spPr/>
      <dgm:t>
        <a:bodyPr/>
        <a:lstStyle/>
        <a:p>
          <a:r>
            <a:rPr lang="es-AR" dirty="0" smtClean="0"/>
            <a:t>Sin Tratamiento Especifico</a:t>
          </a:r>
          <a:endParaRPr lang="es-AR" dirty="0"/>
        </a:p>
      </dgm:t>
    </dgm:pt>
    <dgm:pt modelId="{98FBBEDB-89F2-4117-9987-4204745B9E5F}" type="parTrans" cxnId="{47700096-96C2-44DE-B32D-18BD6D81FDFA}">
      <dgm:prSet/>
      <dgm:spPr/>
      <dgm:t>
        <a:bodyPr/>
        <a:lstStyle/>
        <a:p>
          <a:endParaRPr lang="es-AR"/>
        </a:p>
      </dgm:t>
    </dgm:pt>
    <dgm:pt modelId="{AE7220C0-CFFD-491C-9AA4-937C74A2930E}" type="sibTrans" cxnId="{47700096-96C2-44DE-B32D-18BD6D81FDFA}">
      <dgm:prSet/>
      <dgm:spPr/>
      <dgm:t>
        <a:bodyPr/>
        <a:lstStyle/>
        <a:p>
          <a:endParaRPr lang="es-AR"/>
        </a:p>
      </dgm:t>
    </dgm:pt>
    <dgm:pt modelId="{9EB157B2-3D21-4C5E-872D-E0BD9ECAEDBE}">
      <dgm:prSet phldrT="[Texto]"/>
      <dgm:spPr/>
      <dgm:t>
        <a:bodyPr/>
        <a:lstStyle/>
        <a:p>
          <a:r>
            <a:rPr lang="es-AR" dirty="0" smtClean="0"/>
            <a:t>Hay Vacunas</a:t>
          </a:r>
          <a:endParaRPr lang="es-AR" dirty="0"/>
        </a:p>
      </dgm:t>
    </dgm:pt>
    <dgm:pt modelId="{878BB1AE-E049-4BA5-83BB-5229EEC616FF}" type="parTrans" cxnId="{9023CFC8-69E7-48AB-A356-D3903F95EB2E}">
      <dgm:prSet/>
      <dgm:spPr/>
      <dgm:t>
        <a:bodyPr/>
        <a:lstStyle/>
        <a:p>
          <a:endParaRPr lang="es-AR"/>
        </a:p>
      </dgm:t>
    </dgm:pt>
    <dgm:pt modelId="{70BA3396-ACD4-4FD9-8174-617100B4F541}" type="sibTrans" cxnId="{9023CFC8-69E7-48AB-A356-D3903F95EB2E}">
      <dgm:prSet/>
      <dgm:spPr/>
      <dgm:t>
        <a:bodyPr/>
        <a:lstStyle/>
        <a:p>
          <a:endParaRPr lang="es-AR"/>
        </a:p>
      </dgm:t>
    </dgm:pt>
    <dgm:pt modelId="{C463DB61-3FBA-4C8D-95A0-A26B54746573}" type="pres">
      <dgm:prSet presAssocID="{10032C44-414A-4E41-BB63-CC656F09520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E24FFDCB-2657-46E7-B6D0-3E0D5E4FEF81}" type="pres">
      <dgm:prSet presAssocID="{E572D679-5417-4118-9035-786836883E11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2D3B0E9-ED16-4C1D-85D4-A11DCD1EBDE5}" type="pres">
      <dgm:prSet presAssocID="{7DDE1BAC-9F0A-45BC-BC3F-86C4C0B27CC7}" presName="sibTrans" presStyleLbl="sibTrans2D1" presStyleIdx="0" presStyleCnt="5"/>
      <dgm:spPr/>
      <dgm:t>
        <a:bodyPr/>
        <a:lstStyle/>
        <a:p>
          <a:endParaRPr lang="es-AR"/>
        </a:p>
      </dgm:t>
    </dgm:pt>
    <dgm:pt modelId="{071E09EB-E621-4BA7-A4D4-E3D1C55EB1B0}" type="pres">
      <dgm:prSet presAssocID="{7DDE1BAC-9F0A-45BC-BC3F-86C4C0B27CC7}" presName="connectorText" presStyleLbl="sibTrans2D1" presStyleIdx="0" presStyleCnt="5"/>
      <dgm:spPr/>
      <dgm:t>
        <a:bodyPr/>
        <a:lstStyle/>
        <a:p>
          <a:endParaRPr lang="es-AR"/>
        </a:p>
      </dgm:t>
    </dgm:pt>
    <dgm:pt modelId="{3872F5D9-FAED-407E-812A-4A367702B246}" type="pres">
      <dgm:prSet presAssocID="{9B0BDE29-4055-439F-89E4-0EC2866119E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87FFD53-2BC8-47C7-9E6B-632C4DFEBEF8}" type="pres">
      <dgm:prSet presAssocID="{F6DFFC1A-2248-4A39-B68E-F1FD820343A8}" presName="sibTrans" presStyleLbl="sibTrans2D1" presStyleIdx="1" presStyleCnt="5"/>
      <dgm:spPr/>
      <dgm:t>
        <a:bodyPr/>
        <a:lstStyle/>
        <a:p>
          <a:endParaRPr lang="es-AR"/>
        </a:p>
      </dgm:t>
    </dgm:pt>
    <dgm:pt modelId="{CDD527C6-1A9B-4641-A50D-AD7EBCC7DCBC}" type="pres">
      <dgm:prSet presAssocID="{F6DFFC1A-2248-4A39-B68E-F1FD820343A8}" presName="connectorText" presStyleLbl="sibTrans2D1" presStyleIdx="1" presStyleCnt="5"/>
      <dgm:spPr/>
      <dgm:t>
        <a:bodyPr/>
        <a:lstStyle/>
        <a:p>
          <a:endParaRPr lang="es-AR"/>
        </a:p>
      </dgm:t>
    </dgm:pt>
    <dgm:pt modelId="{456737CB-77BB-46E4-B6FF-6E0CFDCE166F}" type="pres">
      <dgm:prSet presAssocID="{8971E182-ED87-4FA4-A5BF-7E05B5001EE3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A8CF17B-0E3C-4CC8-A66D-101A30C2B798}" type="pres">
      <dgm:prSet presAssocID="{36A8883B-433F-404C-AE31-931E57823C31}" presName="sibTrans" presStyleLbl="sibTrans2D1" presStyleIdx="2" presStyleCnt="5"/>
      <dgm:spPr/>
      <dgm:t>
        <a:bodyPr/>
        <a:lstStyle/>
        <a:p>
          <a:endParaRPr lang="es-AR"/>
        </a:p>
      </dgm:t>
    </dgm:pt>
    <dgm:pt modelId="{B8CFA942-0970-46D4-83AB-C79C69C4367A}" type="pres">
      <dgm:prSet presAssocID="{36A8883B-433F-404C-AE31-931E57823C31}" presName="connectorText" presStyleLbl="sibTrans2D1" presStyleIdx="2" presStyleCnt="5"/>
      <dgm:spPr/>
      <dgm:t>
        <a:bodyPr/>
        <a:lstStyle/>
        <a:p>
          <a:endParaRPr lang="es-AR"/>
        </a:p>
      </dgm:t>
    </dgm:pt>
    <dgm:pt modelId="{7E916648-D831-46B6-AA02-87D39145E75B}" type="pres">
      <dgm:prSet presAssocID="{908A842F-ACB0-4202-9D71-D56808BA685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6B4CDFB-3967-4139-8E1D-D5CD8F781AA4}" type="pres">
      <dgm:prSet presAssocID="{AE7220C0-CFFD-491C-9AA4-937C74A2930E}" presName="sibTrans" presStyleLbl="sibTrans2D1" presStyleIdx="3" presStyleCnt="5"/>
      <dgm:spPr/>
      <dgm:t>
        <a:bodyPr/>
        <a:lstStyle/>
        <a:p>
          <a:endParaRPr lang="es-AR"/>
        </a:p>
      </dgm:t>
    </dgm:pt>
    <dgm:pt modelId="{BF0C317E-65D2-429B-87AD-46B70ECCCBFE}" type="pres">
      <dgm:prSet presAssocID="{AE7220C0-CFFD-491C-9AA4-937C74A2930E}" presName="connectorText" presStyleLbl="sibTrans2D1" presStyleIdx="3" presStyleCnt="5"/>
      <dgm:spPr/>
      <dgm:t>
        <a:bodyPr/>
        <a:lstStyle/>
        <a:p>
          <a:endParaRPr lang="es-AR"/>
        </a:p>
      </dgm:t>
    </dgm:pt>
    <dgm:pt modelId="{0F075FA4-6104-4592-A946-874BCA8FA2AD}" type="pres">
      <dgm:prSet presAssocID="{9EB157B2-3D21-4C5E-872D-E0BD9ECAEDB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FC931D1-6440-4EC6-91AE-114B0F771B8A}" type="pres">
      <dgm:prSet presAssocID="{70BA3396-ACD4-4FD9-8174-617100B4F541}" presName="sibTrans" presStyleLbl="sibTrans2D1" presStyleIdx="4" presStyleCnt="5"/>
      <dgm:spPr/>
      <dgm:t>
        <a:bodyPr/>
        <a:lstStyle/>
        <a:p>
          <a:endParaRPr lang="es-AR"/>
        </a:p>
      </dgm:t>
    </dgm:pt>
    <dgm:pt modelId="{D42FF100-F730-4BA5-840F-89F89BC71B9B}" type="pres">
      <dgm:prSet presAssocID="{70BA3396-ACD4-4FD9-8174-617100B4F541}" presName="connectorText" presStyleLbl="sibTrans2D1" presStyleIdx="4" presStyleCnt="5"/>
      <dgm:spPr/>
      <dgm:t>
        <a:bodyPr/>
        <a:lstStyle/>
        <a:p>
          <a:endParaRPr lang="es-AR"/>
        </a:p>
      </dgm:t>
    </dgm:pt>
  </dgm:ptLst>
  <dgm:cxnLst>
    <dgm:cxn modelId="{0D6D5917-C745-4A09-8316-E5C6BB26008A}" type="presOf" srcId="{F6DFFC1A-2248-4A39-B68E-F1FD820343A8}" destId="{D87FFD53-2BC8-47C7-9E6B-632C4DFEBEF8}" srcOrd="0" destOrd="0" presId="urn:microsoft.com/office/officeart/2005/8/layout/cycle2"/>
    <dgm:cxn modelId="{21AFABF8-A7B6-4B29-BE3A-CF0AD8445580}" type="presOf" srcId="{7DDE1BAC-9F0A-45BC-BC3F-86C4C0B27CC7}" destId="{92D3B0E9-ED16-4C1D-85D4-A11DCD1EBDE5}" srcOrd="0" destOrd="0" presId="urn:microsoft.com/office/officeart/2005/8/layout/cycle2"/>
    <dgm:cxn modelId="{B37C8514-9EDA-4551-A895-2437577E5E9F}" srcId="{10032C44-414A-4E41-BB63-CC656F095205}" destId="{E572D679-5417-4118-9035-786836883E11}" srcOrd="0" destOrd="0" parTransId="{DD454D0C-8194-4DA5-8EAB-6A8757A0D73A}" sibTransId="{7DDE1BAC-9F0A-45BC-BC3F-86C4C0B27CC7}"/>
    <dgm:cxn modelId="{64BEAE30-4AFF-4B1C-A3DB-D4F3510F2239}" srcId="{10032C44-414A-4E41-BB63-CC656F095205}" destId="{8971E182-ED87-4FA4-A5BF-7E05B5001EE3}" srcOrd="2" destOrd="0" parTransId="{EEED3BA5-E977-4C45-A8DA-9B15B856A293}" sibTransId="{36A8883B-433F-404C-AE31-931E57823C31}"/>
    <dgm:cxn modelId="{9F6744F0-5841-43CF-A232-CEC82858B00E}" type="presOf" srcId="{70BA3396-ACD4-4FD9-8174-617100B4F541}" destId="{D42FF100-F730-4BA5-840F-89F89BC71B9B}" srcOrd="1" destOrd="0" presId="urn:microsoft.com/office/officeart/2005/8/layout/cycle2"/>
    <dgm:cxn modelId="{47700096-96C2-44DE-B32D-18BD6D81FDFA}" srcId="{10032C44-414A-4E41-BB63-CC656F095205}" destId="{908A842F-ACB0-4202-9D71-D56808BA6857}" srcOrd="3" destOrd="0" parTransId="{98FBBEDB-89F2-4117-9987-4204745B9E5F}" sibTransId="{AE7220C0-CFFD-491C-9AA4-937C74A2930E}"/>
    <dgm:cxn modelId="{9023CFC8-69E7-48AB-A356-D3903F95EB2E}" srcId="{10032C44-414A-4E41-BB63-CC656F095205}" destId="{9EB157B2-3D21-4C5E-872D-E0BD9ECAEDBE}" srcOrd="4" destOrd="0" parTransId="{878BB1AE-E049-4BA5-83BB-5229EEC616FF}" sibTransId="{70BA3396-ACD4-4FD9-8174-617100B4F541}"/>
    <dgm:cxn modelId="{9D4542C6-2575-4229-B644-01C1F30AD1CE}" type="presOf" srcId="{9B0BDE29-4055-439F-89E4-0EC2866119E8}" destId="{3872F5D9-FAED-407E-812A-4A367702B246}" srcOrd="0" destOrd="0" presId="urn:microsoft.com/office/officeart/2005/8/layout/cycle2"/>
    <dgm:cxn modelId="{30313E15-0A62-4CD1-AB30-ECEEC9551B3A}" type="presOf" srcId="{E572D679-5417-4118-9035-786836883E11}" destId="{E24FFDCB-2657-46E7-B6D0-3E0D5E4FEF81}" srcOrd="0" destOrd="0" presId="urn:microsoft.com/office/officeart/2005/8/layout/cycle2"/>
    <dgm:cxn modelId="{72269A57-2766-4D1F-9FB1-DBEC047F6087}" type="presOf" srcId="{F6DFFC1A-2248-4A39-B68E-F1FD820343A8}" destId="{CDD527C6-1A9B-4641-A50D-AD7EBCC7DCBC}" srcOrd="1" destOrd="0" presId="urn:microsoft.com/office/officeart/2005/8/layout/cycle2"/>
    <dgm:cxn modelId="{5B3F4240-4252-46F4-970B-8976AC1243D4}" type="presOf" srcId="{36A8883B-433F-404C-AE31-931E57823C31}" destId="{B8CFA942-0970-46D4-83AB-C79C69C4367A}" srcOrd="1" destOrd="0" presId="urn:microsoft.com/office/officeart/2005/8/layout/cycle2"/>
    <dgm:cxn modelId="{ADBFB9C4-CDAD-4013-A35C-31FED7B9B3A6}" type="presOf" srcId="{AE7220C0-CFFD-491C-9AA4-937C74A2930E}" destId="{BF0C317E-65D2-429B-87AD-46B70ECCCBFE}" srcOrd="1" destOrd="0" presId="urn:microsoft.com/office/officeart/2005/8/layout/cycle2"/>
    <dgm:cxn modelId="{DCC59C3B-CEEA-4142-993B-6D15CC35B825}" type="presOf" srcId="{70BA3396-ACD4-4FD9-8174-617100B4F541}" destId="{CFC931D1-6440-4EC6-91AE-114B0F771B8A}" srcOrd="0" destOrd="0" presId="urn:microsoft.com/office/officeart/2005/8/layout/cycle2"/>
    <dgm:cxn modelId="{9EB5ABB3-AA99-40B6-8771-17C8A16AB927}" type="presOf" srcId="{36A8883B-433F-404C-AE31-931E57823C31}" destId="{0A8CF17B-0E3C-4CC8-A66D-101A30C2B798}" srcOrd="0" destOrd="0" presId="urn:microsoft.com/office/officeart/2005/8/layout/cycle2"/>
    <dgm:cxn modelId="{0FB62E5C-5AD1-4791-9907-E99063632B67}" type="presOf" srcId="{AE7220C0-CFFD-491C-9AA4-937C74A2930E}" destId="{46B4CDFB-3967-4139-8E1D-D5CD8F781AA4}" srcOrd="0" destOrd="0" presId="urn:microsoft.com/office/officeart/2005/8/layout/cycle2"/>
    <dgm:cxn modelId="{0E58C6B7-27BD-4F72-ADB6-92F94146C7AF}" type="presOf" srcId="{7DDE1BAC-9F0A-45BC-BC3F-86C4C0B27CC7}" destId="{071E09EB-E621-4BA7-A4D4-E3D1C55EB1B0}" srcOrd="1" destOrd="0" presId="urn:microsoft.com/office/officeart/2005/8/layout/cycle2"/>
    <dgm:cxn modelId="{D060A961-5619-4D9C-8E28-938841EC6CE4}" type="presOf" srcId="{908A842F-ACB0-4202-9D71-D56808BA6857}" destId="{7E916648-D831-46B6-AA02-87D39145E75B}" srcOrd="0" destOrd="0" presId="urn:microsoft.com/office/officeart/2005/8/layout/cycle2"/>
    <dgm:cxn modelId="{1A84B762-FB37-4DDA-B6D3-1BFE6EC59764}" type="presOf" srcId="{8971E182-ED87-4FA4-A5BF-7E05B5001EE3}" destId="{456737CB-77BB-46E4-B6FF-6E0CFDCE166F}" srcOrd="0" destOrd="0" presId="urn:microsoft.com/office/officeart/2005/8/layout/cycle2"/>
    <dgm:cxn modelId="{6B484CF2-10C3-462B-998E-EF633C77E39C}" type="presOf" srcId="{10032C44-414A-4E41-BB63-CC656F095205}" destId="{C463DB61-3FBA-4C8D-95A0-A26B54746573}" srcOrd="0" destOrd="0" presId="urn:microsoft.com/office/officeart/2005/8/layout/cycle2"/>
    <dgm:cxn modelId="{206ED1B8-042C-40CC-96FA-4E57D9C86978}" type="presOf" srcId="{9EB157B2-3D21-4C5E-872D-E0BD9ECAEDBE}" destId="{0F075FA4-6104-4592-A946-874BCA8FA2AD}" srcOrd="0" destOrd="0" presId="urn:microsoft.com/office/officeart/2005/8/layout/cycle2"/>
    <dgm:cxn modelId="{B60D53BC-B495-42F4-8596-689933FBFEA0}" srcId="{10032C44-414A-4E41-BB63-CC656F095205}" destId="{9B0BDE29-4055-439F-89E4-0EC2866119E8}" srcOrd="1" destOrd="0" parTransId="{5248901E-073E-459C-8B2D-AB8A3EE60E02}" sibTransId="{F6DFFC1A-2248-4A39-B68E-F1FD820343A8}"/>
    <dgm:cxn modelId="{A0E0D10A-5D49-42D2-A5B1-EE0F1FF50099}" type="presParOf" srcId="{C463DB61-3FBA-4C8D-95A0-A26B54746573}" destId="{E24FFDCB-2657-46E7-B6D0-3E0D5E4FEF81}" srcOrd="0" destOrd="0" presId="urn:microsoft.com/office/officeart/2005/8/layout/cycle2"/>
    <dgm:cxn modelId="{F95154D3-FA7C-4ACC-99BB-9C0CBDF38096}" type="presParOf" srcId="{C463DB61-3FBA-4C8D-95A0-A26B54746573}" destId="{92D3B0E9-ED16-4C1D-85D4-A11DCD1EBDE5}" srcOrd="1" destOrd="0" presId="urn:microsoft.com/office/officeart/2005/8/layout/cycle2"/>
    <dgm:cxn modelId="{745D062E-0871-4FEE-ABA8-B65AB05F1915}" type="presParOf" srcId="{92D3B0E9-ED16-4C1D-85D4-A11DCD1EBDE5}" destId="{071E09EB-E621-4BA7-A4D4-E3D1C55EB1B0}" srcOrd="0" destOrd="0" presId="urn:microsoft.com/office/officeart/2005/8/layout/cycle2"/>
    <dgm:cxn modelId="{75476F1D-4A26-45D0-B8DF-AB2469426E9E}" type="presParOf" srcId="{C463DB61-3FBA-4C8D-95A0-A26B54746573}" destId="{3872F5D9-FAED-407E-812A-4A367702B246}" srcOrd="2" destOrd="0" presId="urn:microsoft.com/office/officeart/2005/8/layout/cycle2"/>
    <dgm:cxn modelId="{C08FD613-94AA-48DF-9876-43713DAC8129}" type="presParOf" srcId="{C463DB61-3FBA-4C8D-95A0-A26B54746573}" destId="{D87FFD53-2BC8-47C7-9E6B-632C4DFEBEF8}" srcOrd="3" destOrd="0" presId="urn:microsoft.com/office/officeart/2005/8/layout/cycle2"/>
    <dgm:cxn modelId="{9DC7D0B6-FF04-456F-AC8F-A52B6212DEEE}" type="presParOf" srcId="{D87FFD53-2BC8-47C7-9E6B-632C4DFEBEF8}" destId="{CDD527C6-1A9B-4641-A50D-AD7EBCC7DCBC}" srcOrd="0" destOrd="0" presId="urn:microsoft.com/office/officeart/2005/8/layout/cycle2"/>
    <dgm:cxn modelId="{DB7B9748-51AC-4069-ABDB-3A6850FE7E37}" type="presParOf" srcId="{C463DB61-3FBA-4C8D-95A0-A26B54746573}" destId="{456737CB-77BB-46E4-B6FF-6E0CFDCE166F}" srcOrd="4" destOrd="0" presId="urn:microsoft.com/office/officeart/2005/8/layout/cycle2"/>
    <dgm:cxn modelId="{8B44CFD2-22ED-4A69-9D1A-3F1DBDDBBC1D}" type="presParOf" srcId="{C463DB61-3FBA-4C8D-95A0-A26B54746573}" destId="{0A8CF17B-0E3C-4CC8-A66D-101A30C2B798}" srcOrd="5" destOrd="0" presId="urn:microsoft.com/office/officeart/2005/8/layout/cycle2"/>
    <dgm:cxn modelId="{B5EF0221-3969-4A9D-AE42-38DEBADB3916}" type="presParOf" srcId="{0A8CF17B-0E3C-4CC8-A66D-101A30C2B798}" destId="{B8CFA942-0970-46D4-83AB-C79C69C4367A}" srcOrd="0" destOrd="0" presId="urn:microsoft.com/office/officeart/2005/8/layout/cycle2"/>
    <dgm:cxn modelId="{C3758BFD-ACFA-4409-9494-96E0904ACFB5}" type="presParOf" srcId="{C463DB61-3FBA-4C8D-95A0-A26B54746573}" destId="{7E916648-D831-46B6-AA02-87D39145E75B}" srcOrd="6" destOrd="0" presId="urn:microsoft.com/office/officeart/2005/8/layout/cycle2"/>
    <dgm:cxn modelId="{1872F7DD-56B4-4A09-911B-29712F6EC366}" type="presParOf" srcId="{C463DB61-3FBA-4C8D-95A0-A26B54746573}" destId="{46B4CDFB-3967-4139-8E1D-D5CD8F781AA4}" srcOrd="7" destOrd="0" presId="urn:microsoft.com/office/officeart/2005/8/layout/cycle2"/>
    <dgm:cxn modelId="{9DEB163D-EC4A-438D-B471-5D66459C0125}" type="presParOf" srcId="{46B4CDFB-3967-4139-8E1D-D5CD8F781AA4}" destId="{BF0C317E-65D2-429B-87AD-46B70ECCCBFE}" srcOrd="0" destOrd="0" presId="urn:microsoft.com/office/officeart/2005/8/layout/cycle2"/>
    <dgm:cxn modelId="{F40F9E89-A1E9-49B5-8BE4-E5A92E07C60E}" type="presParOf" srcId="{C463DB61-3FBA-4C8D-95A0-A26B54746573}" destId="{0F075FA4-6104-4592-A946-874BCA8FA2AD}" srcOrd="8" destOrd="0" presId="urn:microsoft.com/office/officeart/2005/8/layout/cycle2"/>
    <dgm:cxn modelId="{316D22CA-5502-4F0D-B360-BD5BE2F82D51}" type="presParOf" srcId="{C463DB61-3FBA-4C8D-95A0-A26B54746573}" destId="{CFC931D1-6440-4EC6-91AE-114B0F771B8A}" srcOrd="9" destOrd="0" presId="urn:microsoft.com/office/officeart/2005/8/layout/cycle2"/>
    <dgm:cxn modelId="{66A58430-437C-4122-8A42-4BA6F5CFDFB7}" type="presParOf" srcId="{CFC931D1-6440-4EC6-91AE-114B0F771B8A}" destId="{D42FF100-F730-4BA5-840F-89F89BC71B9B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F74925-E1D9-43EF-A562-F956BB87BB89}">
      <dsp:nvSpPr>
        <dsp:cNvPr id="0" name=""/>
        <dsp:cNvSpPr/>
      </dsp:nvSpPr>
      <dsp:spPr>
        <a:xfrm>
          <a:off x="0" y="532030"/>
          <a:ext cx="10512425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C7ACB7-6800-4CCA-B549-AD7D92F8D86F}">
      <dsp:nvSpPr>
        <dsp:cNvPr id="0" name=""/>
        <dsp:cNvSpPr/>
      </dsp:nvSpPr>
      <dsp:spPr>
        <a:xfrm>
          <a:off x="525621" y="295870"/>
          <a:ext cx="7358697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141" tIns="0" rIns="278141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bg1"/>
              </a:solidFill>
            </a:rPr>
            <a:t>SINDROME FEBRIL</a:t>
          </a:r>
          <a:endParaRPr lang="es-AR" sz="1600" b="1" kern="1200" dirty="0">
            <a:solidFill>
              <a:schemeClr val="bg1"/>
            </a:solidFill>
          </a:endParaRPr>
        </a:p>
      </dsp:txBody>
      <dsp:txXfrm>
        <a:off x="548678" y="318927"/>
        <a:ext cx="7312583" cy="426206"/>
      </dsp:txXfrm>
    </dsp:sp>
    <dsp:sp modelId="{564AD666-A153-4CB3-8F4B-B5A93FD63A9C}">
      <dsp:nvSpPr>
        <dsp:cNvPr id="0" name=""/>
        <dsp:cNvSpPr/>
      </dsp:nvSpPr>
      <dsp:spPr>
        <a:xfrm>
          <a:off x="0" y="1257790"/>
          <a:ext cx="10512425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C23C1F-1CC5-478D-9CE4-A516FF3A0CCD}">
      <dsp:nvSpPr>
        <dsp:cNvPr id="0" name=""/>
        <dsp:cNvSpPr/>
      </dsp:nvSpPr>
      <dsp:spPr>
        <a:xfrm>
          <a:off x="525621" y="1021630"/>
          <a:ext cx="7358697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141" tIns="0" rIns="278141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/>
            <a:t>AUSENCIA DE SINTOMAS DE VIÁS AÉREAS SUPERIORES</a:t>
          </a:r>
          <a:endParaRPr lang="es-AR" sz="1600" b="1" kern="1200" dirty="0"/>
        </a:p>
      </dsp:txBody>
      <dsp:txXfrm>
        <a:off x="548678" y="1044687"/>
        <a:ext cx="7312583" cy="426206"/>
      </dsp:txXfrm>
    </dsp:sp>
    <dsp:sp modelId="{A7956C9C-3B73-458F-8E17-4574EEC93830}">
      <dsp:nvSpPr>
        <dsp:cNvPr id="0" name=""/>
        <dsp:cNvSpPr/>
      </dsp:nvSpPr>
      <dsp:spPr>
        <a:xfrm>
          <a:off x="0" y="2200747"/>
          <a:ext cx="10512425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1BF06C-227C-41BE-941F-E4C592E22561}">
      <dsp:nvSpPr>
        <dsp:cNvPr id="0" name=""/>
        <dsp:cNvSpPr/>
      </dsp:nvSpPr>
      <dsp:spPr>
        <a:xfrm>
          <a:off x="525621" y="1747390"/>
          <a:ext cx="7358697" cy="6895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141" tIns="0" rIns="278141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/>
            <a:t>BÚSQUEDA DE FOCOS EN PIEL, NEUROLÓGICO, HEPÁTICO, RESPIRATORIO, ETC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/>
            <a:t>MÉTODOS COMPLEMENTARIOS </a:t>
          </a:r>
          <a:endParaRPr lang="es-AR" sz="1600" b="1" kern="1200" dirty="0"/>
        </a:p>
      </dsp:txBody>
      <dsp:txXfrm>
        <a:off x="559280" y="1781049"/>
        <a:ext cx="7291379" cy="622198"/>
      </dsp:txXfrm>
    </dsp:sp>
    <dsp:sp modelId="{01C177DA-2ECA-435C-83C4-6DDD8A0E9DA6}">
      <dsp:nvSpPr>
        <dsp:cNvPr id="0" name=""/>
        <dsp:cNvSpPr/>
      </dsp:nvSpPr>
      <dsp:spPr>
        <a:xfrm>
          <a:off x="0" y="2926507"/>
          <a:ext cx="10512425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97DBE4-AA23-4743-B40C-4E160F6E607C}">
      <dsp:nvSpPr>
        <dsp:cNvPr id="0" name=""/>
        <dsp:cNvSpPr/>
      </dsp:nvSpPr>
      <dsp:spPr>
        <a:xfrm>
          <a:off x="503681" y="2683493"/>
          <a:ext cx="7358697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141" tIns="0" rIns="278141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/>
            <a:t>ANÁLISIS EPIDEMIÓLOGICO</a:t>
          </a:r>
          <a:endParaRPr lang="es-AR" sz="1600" b="1" kern="1200" dirty="0"/>
        </a:p>
      </dsp:txBody>
      <dsp:txXfrm>
        <a:off x="526738" y="2706550"/>
        <a:ext cx="7312583" cy="426206"/>
      </dsp:txXfrm>
    </dsp:sp>
    <dsp:sp modelId="{5D5332C2-592F-4762-9742-3B0C68C35C57}">
      <dsp:nvSpPr>
        <dsp:cNvPr id="0" name=""/>
        <dsp:cNvSpPr/>
      </dsp:nvSpPr>
      <dsp:spPr>
        <a:xfrm>
          <a:off x="0" y="3652267"/>
          <a:ext cx="10512425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632465-9ED8-4499-A810-C7A92A292AB0}">
      <dsp:nvSpPr>
        <dsp:cNvPr id="0" name=""/>
        <dsp:cNvSpPr/>
      </dsp:nvSpPr>
      <dsp:spPr>
        <a:xfrm>
          <a:off x="525621" y="3416107"/>
          <a:ext cx="7358697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141" tIns="0" rIns="278141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/>
            <a:t>CONDUCTA INICIAL</a:t>
          </a:r>
          <a:endParaRPr lang="es-AR" sz="1600" b="1" kern="1200" dirty="0"/>
        </a:p>
      </dsp:txBody>
      <dsp:txXfrm>
        <a:off x="548678" y="3439164"/>
        <a:ext cx="7312583" cy="4262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4FFDCB-2657-46E7-B6D0-3E0D5E4FEF81}">
      <dsp:nvSpPr>
        <dsp:cNvPr id="0" name=""/>
        <dsp:cNvSpPr/>
      </dsp:nvSpPr>
      <dsp:spPr>
        <a:xfrm>
          <a:off x="3984873" y="1179"/>
          <a:ext cx="1631453" cy="16314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500" kern="1200" dirty="0" smtClean="0"/>
            <a:t>Infección Viral Aguda</a:t>
          </a:r>
          <a:endParaRPr lang="es-AR" sz="1500" kern="1200" dirty="0"/>
        </a:p>
      </dsp:txBody>
      <dsp:txXfrm>
        <a:off x="4223794" y="240100"/>
        <a:ext cx="1153611" cy="1153611"/>
      </dsp:txXfrm>
    </dsp:sp>
    <dsp:sp modelId="{92D3B0E9-ED16-4C1D-85D4-A11DCD1EBDE5}">
      <dsp:nvSpPr>
        <dsp:cNvPr id="0" name=""/>
        <dsp:cNvSpPr/>
      </dsp:nvSpPr>
      <dsp:spPr>
        <a:xfrm rot="2160000">
          <a:off x="5564501" y="1253754"/>
          <a:ext cx="432595" cy="5506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200" kern="1200"/>
        </a:p>
      </dsp:txBody>
      <dsp:txXfrm>
        <a:off x="5576894" y="1325736"/>
        <a:ext cx="302817" cy="330369"/>
      </dsp:txXfrm>
    </dsp:sp>
    <dsp:sp modelId="{3872F5D9-FAED-407E-812A-4A367702B246}">
      <dsp:nvSpPr>
        <dsp:cNvPr id="0" name=""/>
        <dsp:cNvSpPr/>
      </dsp:nvSpPr>
      <dsp:spPr>
        <a:xfrm>
          <a:off x="5965081" y="1439884"/>
          <a:ext cx="1631453" cy="16314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500" kern="1200" dirty="0" smtClean="0"/>
            <a:t>Transmitidas por Mosquito</a:t>
          </a:r>
          <a:endParaRPr lang="es-AR" sz="1500" kern="1200" dirty="0"/>
        </a:p>
      </dsp:txBody>
      <dsp:txXfrm>
        <a:off x="6204002" y="1678805"/>
        <a:ext cx="1153611" cy="1153611"/>
      </dsp:txXfrm>
    </dsp:sp>
    <dsp:sp modelId="{D87FFD53-2BC8-47C7-9E6B-632C4DFEBEF8}">
      <dsp:nvSpPr>
        <dsp:cNvPr id="0" name=""/>
        <dsp:cNvSpPr/>
      </dsp:nvSpPr>
      <dsp:spPr>
        <a:xfrm rot="6480000">
          <a:off x="6190107" y="3132596"/>
          <a:ext cx="432595" cy="5506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200" kern="1200"/>
        </a:p>
      </dsp:txBody>
      <dsp:txXfrm rot="10800000">
        <a:off x="6275048" y="3181006"/>
        <a:ext cx="302817" cy="330369"/>
      </dsp:txXfrm>
    </dsp:sp>
    <dsp:sp modelId="{456737CB-77BB-46E4-B6FF-6E0CFDCE166F}">
      <dsp:nvSpPr>
        <dsp:cNvPr id="0" name=""/>
        <dsp:cNvSpPr/>
      </dsp:nvSpPr>
      <dsp:spPr>
        <a:xfrm>
          <a:off x="5208709" y="3767759"/>
          <a:ext cx="1631453" cy="16314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500" kern="1200" dirty="0" smtClean="0"/>
            <a:t>Alta Tasa de Letalidad</a:t>
          </a:r>
          <a:endParaRPr lang="es-AR" sz="1500" kern="1200" dirty="0"/>
        </a:p>
      </dsp:txBody>
      <dsp:txXfrm>
        <a:off x="5447630" y="4006680"/>
        <a:ext cx="1153611" cy="1153611"/>
      </dsp:txXfrm>
    </dsp:sp>
    <dsp:sp modelId="{0A8CF17B-0E3C-4CC8-A66D-101A30C2B798}">
      <dsp:nvSpPr>
        <dsp:cNvPr id="0" name=""/>
        <dsp:cNvSpPr/>
      </dsp:nvSpPr>
      <dsp:spPr>
        <a:xfrm rot="10800000">
          <a:off x="4596545" y="4308178"/>
          <a:ext cx="432595" cy="5506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200" kern="1200"/>
        </a:p>
      </dsp:txBody>
      <dsp:txXfrm rot="10800000">
        <a:off x="4726323" y="4418301"/>
        <a:ext cx="302817" cy="330369"/>
      </dsp:txXfrm>
    </dsp:sp>
    <dsp:sp modelId="{7E916648-D831-46B6-AA02-87D39145E75B}">
      <dsp:nvSpPr>
        <dsp:cNvPr id="0" name=""/>
        <dsp:cNvSpPr/>
      </dsp:nvSpPr>
      <dsp:spPr>
        <a:xfrm>
          <a:off x="2761037" y="3767759"/>
          <a:ext cx="1631453" cy="16314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500" kern="1200" dirty="0" smtClean="0"/>
            <a:t>Sin Tratamiento Especifico</a:t>
          </a:r>
          <a:endParaRPr lang="es-AR" sz="1500" kern="1200" dirty="0"/>
        </a:p>
      </dsp:txBody>
      <dsp:txXfrm>
        <a:off x="2999958" y="4006680"/>
        <a:ext cx="1153611" cy="1153611"/>
      </dsp:txXfrm>
    </dsp:sp>
    <dsp:sp modelId="{46B4CDFB-3967-4139-8E1D-D5CD8F781AA4}">
      <dsp:nvSpPr>
        <dsp:cNvPr id="0" name=""/>
        <dsp:cNvSpPr/>
      </dsp:nvSpPr>
      <dsp:spPr>
        <a:xfrm rot="15120000">
          <a:off x="2986063" y="3155884"/>
          <a:ext cx="432595" cy="5506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200" kern="1200"/>
        </a:p>
      </dsp:txBody>
      <dsp:txXfrm rot="10800000">
        <a:off x="3071004" y="3327720"/>
        <a:ext cx="302817" cy="330369"/>
      </dsp:txXfrm>
    </dsp:sp>
    <dsp:sp modelId="{0F075FA4-6104-4592-A946-874BCA8FA2AD}">
      <dsp:nvSpPr>
        <dsp:cNvPr id="0" name=""/>
        <dsp:cNvSpPr/>
      </dsp:nvSpPr>
      <dsp:spPr>
        <a:xfrm>
          <a:off x="2004664" y="1439884"/>
          <a:ext cx="1631453" cy="16314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500" kern="1200" dirty="0" smtClean="0"/>
            <a:t>Hay Vacunas</a:t>
          </a:r>
          <a:endParaRPr lang="es-AR" sz="1500" kern="1200" dirty="0"/>
        </a:p>
      </dsp:txBody>
      <dsp:txXfrm>
        <a:off x="2243585" y="1678805"/>
        <a:ext cx="1153611" cy="1153611"/>
      </dsp:txXfrm>
    </dsp:sp>
    <dsp:sp modelId="{CFC931D1-6440-4EC6-91AE-114B0F771B8A}">
      <dsp:nvSpPr>
        <dsp:cNvPr id="0" name=""/>
        <dsp:cNvSpPr/>
      </dsp:nvSpPr>
      <dsp:spPr>
        <a:xfrm rot="19440000">
          <a:off x="3584293" y="1268147"/>
          <a:ext cx="432595" cy="5506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200" kern="1200"/>
        </a:p>
      </dsp:txBody>
      <dsp:txXfrm>
        <a:off x="3596686" y="1416411"/>
        <a:ext cx="302817" cy="3303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61BA9C7-D4A0-4239-916F-87878B386CAE}" type="datetime1">
              <a:rPr lang="es-ES" smtClean="0"/>
              <a:t>31/03/2019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0BD58-3BFF-4EAF-BB8B-AC67FE801E4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05943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0D5A0EE-9559-4678-968D-CA3F66D582DC}" type="datetime1">
              <a:rPr lang="es-ES" noProof="0" smtClean="0"/>
              <a:t>31/03/2019</a:t>
            </a:fld>
            <a:endParaRPr lang="es-ES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los estilos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322CDD-9D6C-4F63-9EC2-648226624108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510265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1941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">
            <a:extLst>
              <a:ext uri="{FF2B5EF4-FFF2-40B4-BE49-F238E27FC236}">
                <a16:creationId xmlns="" xmlns:a16="http://schemas.microsoft.com/office/drawing/2014/main" id="{35E508D2-A73F-4E3A-970E-28B6AC10EC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88963" y="800100"/>
            <a:ext cx="5680075" cy="3195638"/>
          </a:xfrm>
          <a:solidFill>
            <a:srgbClr val="FFFFFF"/>
          </a:solidFill>
          <a:ln/>
        </p:spPr>
      </p:sp>
      <p:sp>
        <p:nvSpPr>
          <p:cNvPr id="40963" name="Rectangle 2">
            <a:extLst>
              <a:ext uri="{FF2B5EF4-FFF2-40B4-BE49-F238E27FC236}">
                <a16:creationId xmlns="" xmlns:a16="http://schemas.microsoft.com/office/drawing/2014/main" id="{1AD78FDC-C080-4BFD-B51D-6F8293ABC5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57688"/>
            <a:ext cx="5027613" cy="42148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318919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6800" y="2606040"/>
            <a:ext cx="10058400" cy="2743200"/>
          </a:xfrm>
        </p:spPr>
        <p:txBody>
          <a:bodyPr rtlCol="0" anchor="b">
            <a:normAutofit/>
          </a:bodyPr>
          <a:lstStyle>
            <a:lvl1pPr algn="l">
              <a:lnSpc>
                <a:spcPct val="80000"/>
              </a:lnSpc>
              <a:defRPr sz="6800">
                <a:solidFill>
                  <a:schemeClr val="tx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6800" y="5360437"/>
            <a:ext cx="10058400" cy="36576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1" cap="all" baseline="0">
                <a:solidFill>
                  <a:schemeClr val="accent1">
                    <a:lumMod val="75000"/>
                  </a:schemeClr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8" name="Rectángulo 7"/>
          <p:cNvSpPr/>
          <p:nvPr userDrawn="1"/>
        </p:nvSpPr>
        <p:spPr>
          <a:xfrm>
            <a:off x="0" y="5888736"/>
            <a:ext cx="12192000" cy="109728"/>
          </a:xfrm>
          <a:prstGeom prst="rect">
            <a:avLst/>
          </a:prstGeom>
          <a:ln>
            <a:noFill/>
          </a:ln>
          <a:effectLst>
            <a:outerShdw blurRad="25400" dist="25400" dir="54000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063118-E04F-4CA6-AFE9-6094F1F945BB}" type="datetime1">
              <a:rPr lang="es-ES" noProof="0" smtClean="0"/>
              <a:t>31/03/2019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6800" y="1565829"/>
            <a:ext cx="5943600" cy="4114800"/>
          </a:xfrm>
        </p:spPr>
        <p:txBody>
          <a:bodyPr rtlCol="0" anchor="b">
            <a:normAutofit/>
          </a:bodyPr>
          <a:lstStyle>
            <a:lvl1pPr>
              <a:lnSpc>
                <a:spcPct val="80000"/>
              </a:lnSpc>
              <a:defRPr sz="5400"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66801" y="5682344"/>
            <a:ext cx="5943600" cy="670832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200" b="1" cap="all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9" name="Rectángulo 8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61948" y="283"/>
            <a:ext cx="4427508" cy="685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295400" y="1825625"/>
            <a:ext cx="4724400" cy="4117975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4724400" cy="4117975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763CCAA-9978-4A62-AA55-1536343595DA}" type="datetime1">
              <a:rPr lang="es-ES" noProof="0" smtClean="0"/>
              <a:t>31/03/2019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4727448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295400" y="2470151"/>
            <a:ext cx="4727448" cy="347345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67628" y="1828800"/>
            <a:ext cx="4727448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69152" y="2470151"/>
            <a:ext cx="4727448" cy="347345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6857A07-B087-4D65-8E9D-0EEDD3F32A63}" type="datetime1">
              <a:rPr lang="es-ES" noProof="0" smtClean="0"/>
              <a:t>31/03/2019</a:t>
            </a:fld>
            <a:endParaRPr lang="es-ES" noProof="0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608CDFF-A8FD-40B7-81D0-60A7F2B554AD}" type="datetime1">
              <a:rPr lang="es-ES" noProof="0" smtClean="0"/>
              <a:t>31/03/2019</a:t>
            </a:fld>
            <a:endParaRPr lang="es-ES" noProof="0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4EF1E1E-4877-4B72-B36F-C4784E804B4E}" type="datetime1">
              <a:rPr lang="es-ES" noProof="0" smtClean="0"/>
              <a:t>31/03/2019</a:t>
            </a:fld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66439" y="283"/>
            <a:ext cx="4435717" cy="685628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29601" y="2514600"/>
            <a:ext cx="3474720" cy="1600200"/>
          </a:xfrm>
        </p:spPr>
        <p:txBody>
          <a:bodyPr rtlCol="0" anchor="b">
            <a:noAutofit/>
          </a:bodyPr>
          <a:lstStyle>
            <a:lvl1pPr>
              <a:defRPr sz="2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90302" y="685800"/>
            <a:ext cx="6126480" cy="54864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0" name="Rectángulo 9"/>
          <p:cNvSpPr/>
          <p:nvPr userDrawn="1"/>
        </p:nvSpPr>
        <p:spPr>
          <a:xfrm>
            <a:off x="7711702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1C22DE-4FD6-490F-BA71-CA79D836B52C}" type="datetime1">
              <a:rPr lang="es-ES" noProof="0" smtClean="0"/>
              <a:t>31/03/2019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66439" y="283"/>
            <a:ext cx="4435717" cy="685628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29600" y="2514600"/>
            <a:ext cx="3474720" cy="1600200"/>
          </a:xfrm>
        </p:spPr>
        <p:txBody>
          <a:bodyPr rtlCol="0" anchor="b">
            <a:noAutofit/>
          </a:bodyPr>
          <a:lstStyle>
            <a:lvl1pPr>
              <a:defRPr sz="2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>
          <a:xfrm>
            <a:off x="0" y="1325880"/>
            <a:ext cx="6858000" cy="4206240"/>
          </a:xfrm>
          <a:solidFill>
            <a:schemeClr val="bg2"/>
          </a:solidFill>
          <a:effectLst>
            <a:outerShdw blurRad="63500" sx="101000" sy="101000" algn="ctr" rotWithShape="0">
              <a:prstClr val="black">
                <a:alpha val="15000"/>
              </a:prst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E9AA73D-5708-4E7B-A33B-1145266FF154}" type="datetime1">
              <a:rPr lang="es-ES" noProof="0" smtClean="0"/>
              <a:t>31/03/2019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1" name="Rectángulo 10"/>
          <p:cNvSpPr/>
          <p:nvPr userDrawn="1"/>
        </p:nvSpPr>
        <p:spPr>
          <a:xfrm>
            <a:off x="7711702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838E743-2700-4AAA-8AC7-3E9FBF31E3EC}" type="datetime1">
              <a:rPr lang="es-ES" noProof="0" smtClean="0"/>
              <a:t>31/03/2019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525000" y="382230"/>
            <a:ext cx="1371600" cy="5561369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295400" y="382230"/>
            <a:ext cx="7863840" cy="5561370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7D028B-A319-42B4-A1A2-72115F4AB319}" type="datetime1">
              <a:rPr lang="es-ES" noProof="0" smtClean="0"/>
              <a:t>31/03/2019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editar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69B5B-7554-4F6C-B6B7-FE561D2C9A72}" type="slidenum">
              <a:rPr lang="es-AR" alt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 alt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963479"/>
      </p:ext>
    </p:extLst>
  </p:cSld>
  <p:clrMapOvr>
    <a:masterClrMapping/>
  </p:clrMapOvr>
  <p:transition spd="med">
    <p:blinds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3EDDD-B658-407A-86BA-55D6541C37EB}" type="slidenum">
              <a:rPr lang="es-AR" alt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 alt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592501"/>
      </p:ext>
    </p:extLst>
  </p:cSld>
  <p:clrMapOvr>
    <a:masterClrMapping/>
  </p:clrMapOvr>
  <p:transition spd="med">
    <p:blinds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017972-1FAA-42C6-BF98-BDFD50F82ADF}" type="slidenum">
              <a:rPr lang="es-AR" alt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 alt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08402"/>
      </p:ext>
    </p:extLst>
  </p:cSld>
  <p:clrMapOvr>
    <a:masterClrMapping/>
  </p:clrMapOvr>
  <p:transition spd="med">
    <p:blinds dir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320CE1-C122-42FF-91B5-1E4EB1810D16}" type="slidenum">
              <a:rPr lang="es-AR" alt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 alt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800968"/>
      </p:ext>
    </p:extLst>
  </p:cSld>
  <p:clrMapOvr>
    <a:masterClrMapping/>
  </p:clrMapOvr>
  <p:transition spd="med">
    <p:blinds dir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8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90" y="1681163"/>
            <a:ext cx="5157786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6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368A5-B200-49DD-A171-1A27202C75B8}" type="slidenum">
              <a:rPr lang="es-AR" alt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 alt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973567"/>
      </p:ext>
    </p:extLst>
  </p:cSld>
  <p:clrMapOvr>
    <a:masterClrMapping/>
  </p:clrMapOvr>
  <p:transition spd="med">
    <p:blinds dir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BB4EC-7237-485E-B992-8E6A349A6BD2}" type="slidenum">
              <a:rPr lang="es-AR" alt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 alt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3652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4EF6D-EBAF-4861-8C2A-C3AA711E8C5F}" type="slidenum">
              <a:rPr lang="es-AR" alt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 alt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386804"/>
      </p:ext>
    </p:extLst>
  </p:cSld>
  <p:clrMapOvr>
    <a:masterClrMapping/>
  </p:clrMapOvr>
  <p:transition spd="med">
    <p:blinds dir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60EA3-BE51-44C9-99CD-50CE9783E7D8}" type="slidenum">
              <a:rPr lang="es-AR" alt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 alt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322526"/>
      </p:ext>
    </p:extLst>
  </p:cSld>
  <p:clrMapOvr>
    <a:masterClrMapping/>
  </p:clrMapOvr>
  <p:transition spd="med">
    <p:blinds dir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AR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E8AA5-1B45-486F-BB09-6EF61C27201A}" type="slidenum">
              <a:rPr lang="es-AR" alt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 alt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689365"/>
      </p:ext>
    </p:extLst>
  </p:cSld>
  <p:clrMapOvr>
    <a:masterClrMapping/>
  </p:clrMapOvr>
  <p:transition spd="med">
    <p:blinds dir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C1AE54-777D-453F-ADBD-6AD5465A30AE}" type="slidenum">
              <a:rPr lang="es-AR" alt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 alt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800069"/>
      </p:ext>
    </p:extLst>
  </p:cSld>
  <p:clrMapOvr>
    <a:masterClrMapping/>
  </p:clrMapOvr>
  <p:transition spd="med">
    <p:blinds dir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72A3E-0293-4FBA-81C7-3C9F39C8C209}" type="slidenum">
              <a:rPr lang="es-AR" alt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 alt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285341"/>
      </p:ext>
    </p:extLst>
  </p:cSld>
  <p:clrMapOvr>
    <a:masterClrMapping/>
  </p:clrMapOvr>
  <p:transition spd="med">
    <p:blinds dir="vert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1" y="2130427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E0C7F-892D-4E2C-A982-12801E9FF0DA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97AF2-FAF6-4DB6-B804-0751370FA4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2222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E0C7F-892D-4E2C-A982-12801E9FF0DA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97AF2-FAF6-4DB6-B804-0751370FA4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8688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E0C7F-892D-4E2C-A982-12801E9FF0DA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97AF2-FAF6-4DB6-B804-0751370FA4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022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E0C7F-892D-4E2C-A982-12801E9FF0DA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97AF2-FAF6-4DB6-B804-0751370FA4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6967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E0C7F-892D-4E2C-A982-12801E9FF0DA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97AF2-FAF6-4DB6-B804-0751370FA4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975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E0C7F-892D-4E2C-A982-12801E9FF0DA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97AF2-FAF6-4DB6-B804-0751370FA4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6763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E0C7F-892D-4E2C-A982-12801E9FF0DA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97AF2-FAF6-4DB6-B804-0751370FA4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0950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E0C7F-892D-4E2C-A982-12801E9FF0DA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97AF2-FAF6-4DB6-B804-0751370FA4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042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E0C7F-892D-4E2C-A982-12801E9FF0DA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97AF2-FAF6-4DB6-B804-0751370FA4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7636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E0C7F-892D-4E2C-A982-12801E9FF0DA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97AF2-FAF6-4DB6-B804-0751370FA4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6861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E0C7F-892D-4E2C-A982-12801E9FF0DA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97AF2-FAF6-4DB6-B804-0751370FA4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5134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1" y="2130427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E0C7F-892D-4E2C-A982-12801E9FF0DA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97AF2-FAF6-4DB6-B804-0751370FA4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0581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E0C7F-892D-4E2C-A982-12801E9FF0DA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97AF2-FAF6-4DB6-B804-0751370FA4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0799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E0C7F-892D-4E2C-A982-12801E9FF0DA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97AF2-FAF6-4DB6-B804-0751370FA4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73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E0C7F-892D-4E2C-A982-12801E9FF0DA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97AF2-FAF6-4DB6-B804-0751370FA4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5631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E0C7F-892D-4E2C-A982-12801E9FF0DA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97AF2-FAF6-4DB6-B804-0751370FA4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6462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E0C7F-892D-4E2C-A982-12801E9FF0DA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97AF2-FAF6-4DB6-B804-0751370FA4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9861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E0C7F-892D-4E2C-A982-12801E9FF0DA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97AF2-FAF6-4DB6-B804-0751370FA4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50156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E0C7F-892D-4E2C-A982-12801E9FF0DA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97AF2-FAF6-4DB6-B804-0751370FA4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726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E0C7F-892D-4E2C-A982-12801E9FF0DA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97AF2-FAF6-4DB6-B804-0751370FA4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41216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E0C7F-892D-4E2C-A982-12801E9FF0DA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97AF2-FAF6-4DB6-B804-0751370FA4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54445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E0C7F-892D-4E2C-A982-12801E9FF0DA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97AF2-FAF6-4DB6-B804-0751370FA4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252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96012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 smtClean="0"/>
              <a:t>Haga clic para modificar los estilos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1295400" y="6419462"/>
            <a:ext cx="5181600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556170" y="6419462"/>
            <a:ext cx="1351383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A8FB1985-6357-45A8-863F-C37745456400}" type="datetime1">
              <a:rPr lang="es-ES" noProof="0" smtClean="0"/>
              <a:t>31/03/2019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198358" y="6419462"/>
            <a:ext cx="698241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E31375A4-56A4-47D6-9801-1991572033F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8" name="Rectángulo 7"/>
          <p:cNvSpPr/>
          <p:nvPr userDrawn="1"/>
        </p:nvSpPr>
        <p:spPr>
          <a:xfrm>
            <a:off x="0" y="6257036"/>
            <a:ext cx="12192000" cy="54864"/>
          </a:xfrm>
          <a:prstGeom prst="rect">
            <a:avLst/>
          </a:prstGeom>
          <a:ln>
            <a:noFill/>
          </a:ln>
          <a:effectLst>
            <a:innerShdw blurRad="25400" dist="12700" dir="16200000">
              <a:schemeClr val="accent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baseline="0">
          <a:solidFill>
            <a:schemeClr val="accent1"/>
          </a:solidFill>
          <a:effectLst>
            <a:outerShdw blurRad="38100" dist="25400" dir="18900000" algn="bl" rotWithShape="0">
              <a:schemeClr val="bg1">
                <a:alpha val="8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77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10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Marcador de título 1"/>
          <p:cNvSpPr>
            <a:spLocks noGrp="1"/>
          </p:cNvSpPr>
          <p:nvPr>
            <p:ph type="title"/>
          </p:nvPr>
        </p:nvSpPr>
        <p:spPr bwMode="auto">
          <a:xfrm>
            <a:off x="838201" y="365127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AR" smtClean="0"/>
          </a:p>
        </p:txBody>
      </p:sp>
      <p:sp>
        <p:nvSpPr>
          <p:cNvPr id="3075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838201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 smtClean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AR" altLang="es-AR">
              <a:solidFill>
                <a:prstClr val="black">
                  <a:tint val="75000"/>
                </a:prstClr>
              </a:solidFill>
              <a:latin typeface="Verdana" panose="020B0604030504040204" pitchFamily="34" charset="0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AR" altLang="es-AR">
              <a:solidFill>
                <a:prstClr val="black">
                  <a:tint val="75000"/>
                </a:prstClr>
              </a:solidFill>
              <a:latin typeface="Verdana" panose="020B0604030504040204" pitchFamily="34" charset="0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E4099B1-B198-46CD-8CAA-18285ADC10A4}" type="slidenum">
              <a:rPr lang="es-AR" altLang="es-AR">
                <a:solidFill>
                  <a:prstClr val="black">
                    <a:tint val="75000"/>
                  </a:prstClr>
                </a:solidFill>
                <a:latin typeface="Verdana" panose="020B060403050404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AR" altLang="es-AR">
              <a:solidFill>
                <a:prstClr val="black">
                  <a:tint val="75000"/>
                </a:prstClr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222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blinds dir="vert"/>
  </p:transition>
  <p:timing>
    <p:tnLst>
      <p:par>
        <p:cTn id="1" dur="indefinite" restart="never" nodeType="tmRoot"/>
      </p:par>
    </p:tnLst>
  </p:timing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1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E0C7F-892D-4E2C-A982-12801E9FF0DA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1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97AF2-FAF6-4DB6-B804-0751370FA4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81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1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E0C7F-892D-4E2C-A982-12801E9FF0DA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1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97AF2-FAF6-4DB6-B804-0751370FA4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920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jp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s-ES" sz="3600" dirty="0" smtClean="0"/>
              <a:t>ENFERMEDAD FEBRIL INESPECÍFICA AGUDA</a:t>
            </a:r>
            <a:endParaRPr lang="es-ES" sz="36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 dirty="0" smtClean="0"/>
              <a:t>Dr. Guillermo A. recúpero, Febrero 2019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2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sz="4000" b="1" dirty="0" smtClean="0"/>
              <a:t>ENFERMDAD FEBRIL AGUDA INESPECÍFICA</a:t>
            </a:r>
            <a:endParaRPr lang="es-AR" sz="4000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2577628"/>
              </p:ext>
            </p:extLst>
          </p:nvPr>
        </p:nvGraphicFramePr>
        <p:xfrm>
          <a:off x="839789" y="1825625"/>
          <a:ext cx="1051242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88901464"/>
      </p:ext>
    </p:extLst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s-AR" sz="5400" b="1" dirty="0" smtClean="0"/>
              <a:t>DATOS CLÍNICOS</a:t>
            </a:r>
            <a:endParaRPr lang="es-AR" sz="5400" b="1" dirty="0"/>
          </a:p>
        </p:txBody>
      </p:sp>
    </p:spTree>
    <p:extLst>
      <p:ext uri="{BB962C8B-B14F-4D97-AF65-F5344CB8AC3E}">
        <p14:creationId xmlns:p14="http://schemas.microsoft.com/office/powerpoint/2010/main" val="530043377"/>
      </p:ext>
    </p:extLst>
  </p:cSld>
  <p:clrMapOvr>
    <a:masterClrMapping/>
  </p:clrMapOvr>
  <p:transition spd="med">
    <p:blinds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838200" y="190674"/>
            <a:ext cx="10515600" cy="622776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s-AR" sz="2600" b="1" dirty="0" smtClean="0">
                <a:solidFill>
                  <a:srgbClr val="FF0000"/>
                </a:solidFill>
              </a:rPr>
              <a:t>Postración—Incapaz </a:t>
            </a:r>
            <a:r>
              <a:rPr lang="es-AR" sz="2600" b="1" dirty="0">
                <a:solidFill>
                  <a:srgbClr val="FF0000"/>
                </a:solidFill>
              </a:rPr>
              <a:t>de pararse, sentarse o caminar sin apoyo </a:t>
            </a:r>
            <a:br>
              <a:rPr lang="es-AR" sz="2600" b="1" dirty="0">
                <a:solidFill>
                  <a:srgbClr val="FF0000"/>
                </a:solidFill>
              </a:rPr>
            </a:br>
            <a:r>
              <a:rPr lang="es-AR" sz="2600" b="1" dirty="0" smtClean="0">
                <a:solidFill>
                  <a:srgbClr val="FF0000"/>
                </a:solidFill>
              </a:rPr>
              <a:t>Temperatura—</a:t>
            </a:r>
            <a:r>
              <a:rPr lang="es-AR" sz="2600" b="1" dirty="0" err="1" smtClean="0">
                <a:solidFill>
                  <a:srgbClr val="FF0000"/>
                </a:solidFill>
              </a:rPr>
              <a:t>Hiperpirexia</a:t>
            </a:r>
            <a:r>
              <a:rPr lang="es-AR" sz="2600" b="1" dirty="0" smtClean="0">
                <a:solidFill>
                  <a:srgbClr val="FF0000"/>
                </a:solidFill>
              </a:rPr>
              <a:t> </a:t>
            </a:r>
            <a:r>
              <a:rPr lang="es-AR" sz="2600" b="1" dirty="0">
                <a:solidFill>
                  <a:srgbClr val="FF0000"/>
                </a:solidFill>
              </a:rPr>
              <a:t>(temperatura &gt;41.5°C) o hipotermia (temperatura &lt;36°C) o </a:t>
            </a:r>
            <a:r>
              <a:rPr lang="es-AR" sz="2600" b="1" dirty="0" smtClean="0">
                <a:solidFill>
                  <a:srgbClr val="FF0000"/>
                </a:solidFill>
              </a:rPr>
              <a:t>escalofríos.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s-AR" sz="2600" b="1" dirty="0" smtClean="0">
                <a:solidFill>
                  <a:srgbClr val="00B050"/>
                </a:solidFill>
              </a:rPr>
              <a:t>Respiración—Disnea</a:t>
            </a:r>
            <a:r>
              <a:rPr lang="es-AR" sz="2600" b="1" dirty="0">
                <a:solidFill>
                  <a:srgbClr val="00B050"/>
                </a:solidFill>
              </a:rPr>
              <a:t>, frecuencia respiratoria &gt;22 respiraciones/minuto</a:t>
            </a:r>
            <a:r>
              <a:rPr lang="es-AR" sz="2600" b="1" dirty="0" smtClean="0">
                <a:solidFill>
                  <a:srgbClr val="00B050"/>
                </a:solidFill>
              </a:rPr>
              <a:t>, cianosis</a:t>
            </a:r>
            <a:r>
              <a:rPr lang="es-AR" sz="2600" b="1" dirty="0">
                <a:solidFill>
                  <a:srgbClr val="00B050"/>
                </a:solidFill>
              </a:rPr>
              <a:t>, saturación de oxígeno arterial &lt;92% con aire </a:t>
            </a:r>
            <a:r>
              <a:rPr lang="es-AR" sz="2600" b="1" dirty="0" smtClean="0">
                <a:solidFill>
                  <a:srgbClr val="00B050"/>
                </a:solidFill>
              </a:rPr>
              <a:t>ambiental.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s-AR" sz="2600" b="1" dirty="0" smtClean="0">
                <a:solidFill>
                  <a:srgbClr val="0070C0"/>
                </a:solidFill>
              </a:rPr>
              <a:t>Circulación—Presión </a:t>
            </a:r>
            <a:r>
              <a:rPr lang="es-AR" sz="2600" b="1" dirty="0">
                <a:solidFill>
                  <a:srgbClr val="0070C0"/>
                </a:solidFill>
              </a:rPr>
              <a:t>arterial sistólica &lt;100 mm Hg, extremidades frías y húmedas, relleno capilar &gt;3 </a:t>
            </a:r>
            <a:r>
              <a:rPr lang="es-AR" sz="2600" b="1" dirty="0" smtClean="0">
                <a:solidFill>
                  <a:srgbClr val="0070C0"/>
                </a:solidFill>
              </a:rPr>
              <a:t>segundos.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s-AR" sz="2600" b="1" dirty="0" smtClean="0"/>
              <a:t>Neurológicos—Alteración </a:t>
            </a:r>
            <a:r>
              <a:rPr lang="es-AR" sz="2600" b="1" dirty="0"/>
              <a:t>del estado mental (escala de coma de Glasgow &lt;13), convulsiones, signos meníngeos (rigidez de nuca y signo de </a:t>
            </a:r>
            <a:r>
              <a:rPr lang="es-AR" sz="2600" b="1" dirty="0" err="1"/>
              <a:t>Kernig</a:t>
            </a:r>
            <a:r>
              <a:rPr lang="es-AR" sz="2600" b="1" dirty="0" smtClean="0"/>
              <a:t>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s-AR" sz="26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Dolor </a:t>
            </a:r>
            <a:r>
              <a:rPr lang="es-AR" sz="2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abdominal—Vómitos intensos o </a:t>
            </a:r>
            <a:r>
              <a:rPr lang="es-AR" sz="26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persistentes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s-AR" sz="2600" b="1" dirty="0" smtClean="0">
                <a:solidFill>
                  <a:srgbClr val="002060"/>
                </a:solidFill>
              </a:rPr>
              <a:t>Palidez </a:t>
            </a:r>
            <a:r>
              <a:rPr lang="es-AR" sz="2600" b="1" dirty="0">
                <a:solidFill>
                  <a:srgbClr val="002060"/>
                </a:solidFill>
              </a:rPr>
              <a:t>conjuntival o palmar intensa </a:t>
            </a:r>
            <a:br>
              <a:rPr lang="es-AR" sz="2600" b="1" dirty="0">
                <a:solidFill>
                  <a:srgbClr val="002060"/>
                </a:solidFill>
              </a:rPr>
            </a:br>
            <a:r>
              <a:rPr lang="es-AR" sz="2600" b="1" dirty="0" smtClean="0">
                <a:solidFill>
                  <a:srgbClr val="002060"/>
                </a:solidFill>
              </a:rPr>
              <a:t>Ictericia </a:t>
            </a:r>
            <a:r>
              <a:rPr lang="es-AR" sz="2600" b="1" dirty="0">
                <a:solidFill>
                  <a:srgbClr val="002060"/>
                </a:solidFill>
              </a:rPr>
              <a:t>en el examen de la esclerótica </a:t>
            </a:r>
            <a:endParaRPr lang="es-AR" sz="2600" b="1" dirty="0" smtClean="0">
              <a:solidFill>
                <a:srgbClr val="00206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s-AR" sz="2600" b="1" dirty="0" smtClean="0">
                <a:solidFill>
                  <a:srgbClr val="FF0000"/>
                </a:solidFill>
              </a:rPr>
              <a:t>Petequias </a:t>
            </a:r>
            <a:r>
              <a:rPr lang="es-AR" sz="2600" b="1" dirty="0">
                <a:solidFill>
                  <a:srgbClr val="FF0000"/>
                </a:solidFill>
              </a:rPr>
              <a:t>o púrpura</a:t>
            </a:r>
            <a:br>
              <a:rPr lang="es-AR" sz="2600" b="1" dirty="0">
                <a:solidFill>
                  <a:srgbClr val="FF0000"/>
                </a:solidFill>
              </a:rPr>
            </a:br>
            <a:r>
              <a:rPr lang="es-AR" sz="2600" b="1" dirty="0" smtClean="0">
                <a:solidFill>
                  <a:srgbClr val="FF0000"/>
                </a:solidFill>
              </a:rPr>
              <a:t>Hemorragia—Nasal</a:t>
            </a:r>
            <a:r>
              <a:rPr lang="es-AR" sz="2600" b="1" dirty="0">
                <a:solidFill>
                  <a:srgbClr val="FF0000"/>
                </a:solidFill>
              </a:rPr>
              <a:t>, de encías o de los sitios de </a:t>
            </a:r>
            <a:r>
              <a:rPr lang="es-AR" sz="2600" b="1" dirty="0" err="1">
                <a:solidFill>
                  <a:srgbClr val="FF0000"/>
                </a:solidFill>
              </a:rPr>
              <a:t>venopuntura</a:t>
            </a:r>
            <a:r>
              <a:rPr lang="es-AR" sz="2600" b="1" dirty="0">
                <a:solidFill>
                  <a:srgbClr val="FF0000"/>
                </a:solidFill>
              </a:rPr>
              <a:t>; hematemesis, melena</a:t>
            </a:r>
            <a:endParaRPr lang="es-AR" sz="2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78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AR" sz="3600" b="1" dirty="0" smtClean="0">
                <a:latin typeface="+mn-lt"/>
              </a:rPr>
              <a:t>Características Generales del EFIA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990600" lvl="1" indent="-533400" eaLnBrk="1" fontAlgn="auto" hangingPunct="1">
              <a:spcAft>
                <a:spcPts val="0"/>
              </a:spcAft>
              <a:buNone/>
              <a:defRPr/>
            </a:pPr>
            <a:r>
              <a:rPr lang="es-ES" altLang="es-AR" sz="2800" b="1" i="1" dirty="0">
                <a:solidFill>
                  <a:schemeClr val="tx1">
                    <a:lumMod val="10000"/>
                  </a:schemeClr>
                </a:solidFill>
              </a:rPr>
              <a:t>1. Similitud en signos y síntomas. </a:t>
            </a:r>
          </a:p>
          <a:p>
            <a:pPr marL="990600" lvl="1" indent="-533400" eaLnBrk="1" fontAlgn="auto" hangingPunct="1">
              <a:spcAft>
                <a:spcPts val="0"/>
              </a:spcAft>
              <a:buNone/>
              <a:defRPr/>
            </a:pPr>
            <a:endParaRPr lang="es-ES" altLang="es-AR" sz="2800" b="1" i="1" dirty="0">
              <a:solidFill>
                <a:schemeClr val="tx1">
                  <a:lumMod val="10000"/>
                </a:schemeClr>
              </a:solidFill>
            </a:endParaRPr>
          </a:p>
          <a:p>
            <a:pPr marL="990600" lvl="1" indent="-533400" eaLnBrk="1" fontAlgn="auto" hangingPunct="1">
              <a:spcAft>
                <a:spcPts val="0"/>
              </a:spcAft>
              <a:buNone/>
              <a:defRPr/>
            </a:pPr>
            <a:r>
              <a:rPr lang="es-ES" altLang="es-AR" sz="2800" b="1" i="1" dirty="0">
                <a:solidFill>
                  <a:schemeClr val="tx1">
                    <a:lumMod val="10000"/>
                  </a:schemeClr>
                </a:solidFill>
              </a:rPr>
              <a:t>2. Fisiopatología común y etiología diversa.</a:t>
            </a:r>
          </a:p>
          <a:p>
            <a:pPr marL="990600" lvl="1" indent="-533400" eaLnBrk="1" fontAlgn="auto" hangingPunct="1">
              <a:spcAft>
                <a:spcPts val="0"/>
              </a:spcAft>
              <a:defRPr/>
            </a:pPr>
            <a:endParaRPr lang="es-ES" altLang="es-AR" sz="2800" b="1" i="1" dirty="0">
              <a:solidFill>
                <a:schemeClr val="tx1">
                  <a:lumMod val="10000"/>
                </a:schemeClr>
              </a:solidFill>
            </a:endParaRPr>
          </a:p>
          <a:p>
            <a:pPr marL="990600" lvl="1" indent="-533400" eaLnBrk="1" fontAlgn="auto" hangingPunct="1">
              <a:spcAft>
                <a:spcPts val="0"/>
              </a:spcAft>
              <a:buNone/>
              <a:defRPr/>
            </a:pPr>
            <a:r>
              <a:rPr lang="es-ES_tradnl" altLang="es-AR" sz="2800" b="1" i="1" dirty="0">
                <a:solidFill>
                  <a:schemeClr val="tx1">
                    <a:lumMod val="10000"/>
                  </a:schemeClr>
                </a:solidFill>
              </a:rPr>
              <a:t>3. Pueden generar “brotes” y daños de importancia.</a:t>
            </a:r>
          </a:p>
          <a:p>
            <a:pPr marL="990600" lvl="1" indent="-533400" eaLnBrk="1" fontAlgn="auto" hangingPunct="1">
              <a:spcAft>
                <a:spcPts val="0"/>
              </a:spcAft>
              <a:buNone/>
              <a:defRPr/>
            </a:pPr>
            <a:endParaRPr lang="es-ES_tradnl" altLang="es-AR" sz="2800" b="1" i="1" dirty="0">
              <a:solidFill>
                <a:schemeClr val="tx1">
                  <a:lumMod val="10000"/>
                </a:schemeClr>
              </a:solidFill>
            </a:endParaRPr>
          </a:p>
          <a:p>
            <a:pPr marL="990600" lvl="1" indent="-533400" eaLnBrk="1" fontAlgn="auto" hangingPunct="1">
              <a:spcAft>
                <a:spcPts val="0"/>
              </a:spcAft>
              <a:buNone/>
              <a:defRPr/>
            </a:pPr>
            <a:r>
              <a:rPr lang="es-ES_tradnl" altLang="es-AR" sz="2800" b="1" i="1" dirty="0">
                <a:solidFill>
                  <a:schemeClr val="tx1">
                    <a:lumMod val="10000"/>
                  </a:schemeClr>
                </a:solidFill>
              </a:rPr>
              <a:t>4. Pero… por su inespecificidad inicial, no permiten un  diagnóstico inmediato.-</a:t>
            </a:r>
            <a:endParaRPr lang="es-ES" altLang="es-AR" sz="2800" b="1" i="1" dirty="0">
              <a:solidFill>
                <a:schemeClr val="tx1">
                  <a:lumMod val="10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s-AR" dirty="0"/>
          </a:p>
        </p:txBody>
      </p:sp>
      <p:sp>
        <p:nvSpPr>
          <p:cNvPr id="4" name="Rectángulo 3"/>
          <p:cNvSpPr/>
          <p:nvPr/>
        </p:nvSpPr>
        <p:spPr>
          <a:xfrm>
            <a:off x="1271464" y="4365105"/>
            <a:ext cx="10225136" cy="1152525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A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547035"/>
      </p:ext>
    </p:extLst>
  </p:cSld>
  <p:clrMapOvr>
    <a:masterClrMapping/>
  </p:clrMapOvr>
  <p:transition spd="med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739" y="1124746"/>
            <a:ext cx="9047061" cy="5190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2 Conector recto"/>
          <p:cNvCxnSpPr/>
          <p:nvPr/>
        </p:nvCxnSpPr>
        <p:spPr>
          <a:xfrm>
            <a:off x="5735960" y="2636912"/>
            <a:ext cx="72008" cy="720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Elipse"/>
          <p:cNvSpPr/>
          <p:nvPr/>
        </p:nvSpPr>
        <p:spPr>
          <a:xfrm>
            <a:off x="5124596" y="1484784"/>
            <a:ext cx="1800200" cy="19442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prstClr val="white"/>
              </a:solidFill>
            </a:endParaRPr>
          </a:p>
        </p:txBody>
      </p:sp>
      <p:sp>
        <p:nvSpPr>
          <p:cNvPr id="8" name="7 Elipse"/>
          <p:cNvSpPr/>
          <p:nvPr/>
        </p:nvSpPr>
        <p:spPr>
          <a:xfrm>
            <a:off x="7295907" y="1306587"/>
            <a:ext cx="1944216" cy="201025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prstClr val="white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3287688" y="332656"/>
            <a:ext cx="5688632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>
                <a:solidFill>
                  <a:prstClr val="black"/>
                </a:solidFill>
              </a:rPr>
              <a:t>Vigilancia de Febriles Año 2009 Tucumán</a:t>
            </a:r>
          </a:p>
        </p:txBody>
      </p:sp>
    </p:spTree>
    <p:extLst>
      <p:ext uri="{BB962C8B-B14F-4D97-AF65-F5344CB8AC3E}">
        <p14:creationId xmlns:p14="http://schemas.microsoft.com/office/powerpoint/2010/main" val="2781964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97012"/>
            <a:ext cx="4495800" cy="334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60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052738"/>
            <a:ext cx="4419600" cy="330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861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Imagen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275" y="0"/>
            <a:ext cx="5761038" cy="6858000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82947" name="Oval 3"/>
          <p:cNvSpPr>
            <a:spLocks noChangeArrowheads="1"/>
          </p:cNvSpPr>
          <p:nvPr/>
        </p:nvSpPr>
        <p:spPr bwMode="auto">
          <a:xfrm rot="656874">
            <a:off x="4656138" y="836614"/>
            <a:ext cx="2019300" cy="5616575"/>
          </a:xfrm>
          <a:prstGeom prst="ellips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82948" name="Oval 4"/>
          <p:cNvSpPr>
            <a:spLocks noChangeArrowheads="1"/>
          </p:cNvSpPr>
          <p:nvPr/>
        </p:nvSpPr>
        <p:spPr bwMode="auto">
          <a:xfrm rot="1218712">
            <a:off x="4943475" y="981075"/>
            <a:ext cx="2376488" cy="647700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82949" name="Oval 5"/>
          <p:cNvSpPr>
            <a:spLocks noChangeArrowheads="1"/>
          </p:cNvSpPr>
          <p:nvPr/>
        </p:nvSpPr>
        <p:spPr bwMode="auto">
          <a:xfrm>
            <a:off x="5375275" y="765175"/>
            <a:ext cx="1657350" cy="2592388"/>
          </a:xfrm>
          <a:prstGeom prst="ellipse">
            <a:avLst/>
          </a:prstGeom>
          <a:noFill/>
          <a:ln w="5715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82950" name="Oval 6"/>
          <p:cNvSpPr>
            <a:spLocks noChangeArrowheads="1"/>
          </p:cNvSpPr>
          <p:nvPr/>
        </p:nvSpPr>
        <p:spPr bwMode="auto">
          <a:xfrm>
            <a:off x="5303839" y="2638425"/>
            <a:ext cx="935037" cy="935038"/>
          </a:xfrm>
          <a:prstGeom prst="ellipse">
            <a:avLst/>
          </a:prstGeom>
          <a:noFill/>
          <a:ln w="5715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82951" name="Oval 7"/>
          <p:cNvSpPr>
            <a:spLocks noChangeArrowheads="1"/>
          </p:cNvSpPr>
          <p:nvPr/>
        </p:nvSpPr>
        <p:spPr bwMode="auto">
          <a:xfrm>
            <a:off x="5087939" y="333375"/>
            <a:ext cx="358775" cy="215900"/>
          </a:xfrm>
          <a:prstGeom prst="ellipse">
            <a:avLst/>
          </a:prstGeom>
          <a:noFill/>
          <a:ln w="5715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82952" name="Oval 8"/>
          <p:cNvSpPr>
            <a:spLocks noChangeArrowheads="1"/>
          </p:cNvSpPr>
          <p:nvPr/>
        </p:nvSpPr>
        <p:spPr bwMode="auto">
          <a:xfrm>
            <a:off x="5303838" y="1052513"/>
            <a:ext cx="1871662" cy="792162"/>
          </a:xfrm>
          <a:prstGeom prst="ellips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82953" name="Oval 9"/>
          <p:cNvSpPr>
            <a:spLocks noChangeArrowheads="1"/>
          </p:cNvSpPr>
          <p:nvPr/>
        </p:nvSpPr>
        <p:spPr bwMode="auto">
          <a:xfrm>
            <a:off x="5448301" y="2420938"/>
            <a:ext cx="1152525" cy="1079500"/>
          </a:xfrm>
          <a:prstGeom prst="ellips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82954" name="Text Box 10"/>
          <p:cNvSpPr txBox="1">
            <a:spLocks noChangeArrowheads="1"/>
          </p:cNvSpPr>
          <p:nvPr/>
        </p:nvSpPr>
        <p:spPr bwMode="auto">
          <a:xfrm>
            <a:off x="6311900" y="4221164"/>
            <a:ext cx="4356100" cy="253047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AR" sz="2000" b="1">
                <a:solidFill>
                  <a:srgbClr val="0000FF"/>
                </a:solidFill>
                <a:latin typeface="Arial" panose="020B0604020202020204" pitchFamily="34" charset="0"/>
              </a:rPr>
              <a:t>Leptospirosis</a:t>
            </a:r>
          </a:p>
          <a:p>
            <a:r>
              <a:rPr lang="es-AR" sz="2000" b="1">
                <a:solidFill>
                  <a:srgbClr val="800000"/>
                </a:solidFill>
                <a:latin typeface="Arial" panose="020B0604020202020204" pitchFamily="34" charset="0"/>
              </a:rPr>
              <a:t>Dengue y fiebre amarilla</a:t>
            </a:r>
          </a:p>
          <a:p>
            <a:r>
              <a:rPr lang="es-AR" sz="2000" b="1">
                <a:solidFill>
                  <a:srgbClr val="FF3300"/>
                </a:solidFill>
                <a:latin typeface="Arial" panose="020B0604020202020204" pitchFamily="34" charset="0"/>
              </a:rPr>
              <a:t>Paludismo</a:t>
            </a:r>
          </a:p>
          <a:p>
            <a:r>
              <a:rPr lang="es-AR" sz="2000" b="1">
                <a:solidFill>
                  <a:srgbClr val="00FF00"/>
                </a:solidFill>
                <a:latin typeface="Arial" panose="020B0604020202020204" pitchFamily="34" charset="0"/>
              </a:rPr>
              <a:t>Fiebre hemorrágica Argentina (y Boliviana)</a:t>
            </a:r>
          </a:p>
          <a:p>
            <a:r>
              <a:rPr lang="es-AR" sz="2000" b="1">
                <a:solidFill>
                  <a:srgbClr val="B2B2B2"/>
                </a:solidFill>
                <a:latin typeface="Arial" panose="020B0604020202020204" pitchFamily="34" charset="0"/>
              </a:rPr>
              <a:t>SPH</a:t>
            </a:r>
            <a:r>
              <a:rPr lang="es-AR" sz="2000" b="1">
                <a:latin typeface="Arial" panose="020B0604020202020204" pitchFamily="34" charset="0"/>
              </a:rPr>
              <a:t> </a:t>
            </a:r>
          </a:p>
          <a:p>
            <a:r>
              <a:rPr lang="es-AR" sz="2000" b="1">
                <a:solidFill>
                  <a:srgbClr val="0000FF"/>
                </a:solidFill>
                <a:latin typeface="Arial" panose="020B0604020202020204" pitchFamily="34" charset="0"/>
              </a:rPr>
              <a:t>      </a:t>
            </a:r>
            <a:r>
              <a:rPr lang="es-AR" sz="2000" b="1">
                <a:solidFill>
                  <a:srgbClr val="FF33CC"/>
                </a:solidFill>
                <a:latin typeface="Arial" panose="020B0604020202020204" pitchFamily="34" charset="0"/>
              </a:rPr>
              <a:t>Rickettsiosis</a:t>
            </a:r>
          </a:p>
          <a:p>
            <a:r>
              <a:rPr lang="es-AR" sz="2000" b="1">
                <a:solidFill>
                  <a:srgbClr val="0000FF"/>
                </a:solidFill>
                <a:latin typeface="Arial" panose="020B0604020202020204" pitchFamily="34" charset="0"/>
              </a:rPr>
              <a:t>      </a:t>
            </a:r>
            <a:r>
              <a:rPr lang="es-AR" sz="2000" b="1">
                <a:solidFill>
                  <a:srgbClr val="808000"/>
                </a:solidFill>
                <a:latin typeface="Arial" panose="020B0604020202020204" pitchFamily="34" charset="0"/>
              </a:rPr>
              <a:t>Triquinosis</a:t>
            </a:r>
          </a:p>
        </p:txBody>
      </p:sp>
      <p:sp>
        <p:nvSpPr>
          <p:cNvPr id="82955" name="AutoShape 11"/>
          <p:cNvSpPr>
            <a:spLocks noChangeArrowheads="1"/>
          </p:cNvSpPr>
          <p:nvPr/>
        </p:nvSpPr>
        <p:spPr bwMode="auto">
          <a:xfrm>
            <a:off x="5159376" y="3284538"/>
            <a:ext cx="144463" cy="144462"/>
          </a:xfrm>
          <a:prstGeom prst="triangle">
            <a:avLst>
              <a:gd name="adj" fmla="val 50000"/>
            </a:avLst>
          </a:prstGeom>
          <a:solidFill>
            <a:srgbClr val="8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82956" name="AutoShape 12"/>
          <p:cNvSpPr>
            <a:spLocks noChangeArrowheads="1"/>
          </p:cNvSpPr>
          <p:nvPr/>
        </p:nvSpPr>
        <p:spPr bwMode="auto">
          <a:xfrm>
            <a:off x="5880101" y="2852738"/>
            <a:ext cx="144463" cy="144462"/>
          </a:xfrm>
          <a:prstGeom prst="triangle">
            <a:avLst>
              <a:gd name="adj" fmla="val 50000"/>
            </a:avLst>
          </a:prstGeom>
          <a:solidFill>
            <a:srgbClr val="8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82957" name="AutoShape 13"/>
          <p:cNvSpPr>
            <a:spLocks noChangeArrowheads="1"/>
          </p:cNvSpPr>
          <p:nvPr/>
        </p:nvSpPr>
        <p:spPr bwMode="auto">
          <a:xfrm>
            <a:off x="5519738" y="692151"/>
            <a:ext cx="360362" cy="504825"/>
          </a:xfrm>
          <a:prstGeom prst="triangle">
            <a:avLst>
              <a:gd name="adj" fmla="val 50000"/>
            </a:avLst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82958" name="AutoShape 14"/>
          <p:cNvSpPr>
            <a:spLocks noChangeArrowheads="1"/>
          </p:cNvSpPr>
          <p:nvPr/>
        </p:nvSpPr>
        <p:spPr bwMode="auto">
          <a:xfrm>
            <a:off x="5664201" y="1052513"/>
            <a:ext cx="360363" cy="431800"/>
          </a:xfrm>
          <a:prstGeom prst="triangle">
            <a:avLst>
              <a:gd name="adj" fmla="val 50000"/>
            </a:avLst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82959" name="AutoShape 15"/>
          <p:cNvSpPr>
            <a:spLocks noChangeArrowheads="1"/>
          </p:cNvSpPr>
          <p:nvPr/>
        </p:nvSpPr>
        <p:spPr bwMode="auto">
          <a:xfrm>
            <a:off x="4872038" y="4149726"/>
            <a:ext cx="144462" cy="144463"/>
          </a:xfrm>
          <a:prstGeom prst="triangle">
            <a:avLst>
              <a:gd name="adj" fmla="val 50000"/>
            </a:avLst>
          </a:prstGeom>
          <a:solidFill>
            <a:srgbClr val="8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82960" name="AutoShape 16"/>
          <p:cNvSpPr>
            <a:spLocks noChangeArrowheads="1"/>
          </p:cNvSpPr>
          <p:nvPr/>
        </p:nvSpPr>
        <p:spPr bwMode="auto">
          <a:xfrm>
            <a:off x="4800601" y="5300663"/>
            <a:ext cx="144463" cy="144462"/>
          </a:xfrm>
          <a:prstGeom prst="triangle">
            <a:avLst>
              <a:gd name="adj" fmla="val 50000"/>
            </a:avLst>
          </a:prstGeom>
          <a:solidFill>
            <a:srgbClr val="8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82961" name="AutoShape 17"/>
          <p:cNvSpPr>
            <a:spLocks noChangeArrowheads="1"/>
          </p:cNvSpPr>
          <p:nvPr/>
        </p:nvSpPr>
        <p:spPr bwMode="auto">
          <a:xfrm>
            <a:off x="5880101" y="3716338"/>
            <a:ext cx="144463" cy="144462"/>
          </a:xfrm>
          <a:prstGeom prst="triangle">
            <a:avLst>
              <a:gd name="adj" fmla="val 50000"/>
            </a:avLst>
          </a:prstGeom>
          <a:solidFill>
            <a:srgbClr val="8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82962" name="Oval 18"/>
          <p:cNvSpPr>
            <a:spLocks noChangeArrowheads="1"/>
          </p:cNvSpPr>
          <p:nvPr/>
        </p:nvSpPr>
        <p:spPr bwMode="auto">
          <a:xfrm>
            <a:off x="4511676" y="3933826"/>
            <a:ext cx="936625" cy="2016125"/>
          </a:xfrm>
          <a:prstGeom prst="ellips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82963" name="AutoShape 19"/>
          <p:cNvSpPr>
            <a:spLocks noChangeArrowheads="1"/>
          </p:cNvSpPr>
          <p:nvPr/>
        </p:nvSpPr>
        <p:spPr bwMode="auto">
          <a:xfrm>
            <a:off x="6456363" y="6237288"/>
            <a:ext cx="144462" cy="144462"/>
          </a:xfrm>
          <a:prstGeom prst="triangle">
            <a:avLst>
              <a:gd name="adj" fmla="val 50000"/>
            </a:avLst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82964" name="AutoShape 20"/>
          <p:cNvSpPr>
            <a:spLocks noChangeArrowheads="1"/>
          </p:cNvSpPr>
          <p:nvPr/>
        </p:nvSpPr>
        <p:spPr bwMode="auto">
          <a:xfrm>
            <a:off x="5016501" y="5516563"/>
            <a:ext cx="144463" cy="144462"/>
          </a:xfrm>
          <a:prstGeom prst="triangle">
            <a:avLst>
              <a:gd name="adj" fmla="val 50000"/>
            </a:avLst>
          </a:prstGeom>
          <a:solidFill>
            <a:srgbClr val="8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82965" name="AutoShape 21"/>
          <p:cNvSpPr>
            <a:spLocks noChangeArrowheads="1"/>
          </p:cNvSpPr>
          <p:nvPr/>
        </p:nvSpPr>
        <p:spPr bwMode="auto">
          <a:xfrm>
            <a:off x="5232401" y="5732463"/>
            <a:ext cx="144463" cy="144462"/>
          </a:xfrm>
          <a:prstGeom prst="triangle">
            <a:avLst>
              <a:gd name="adj" fmla="val 50000"/>
            </a:avLst>
          </a:prstGeom>
          <a:solidFill>
            <a:srgbClr val="8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82966" name="AutoShape 22"/>
          <p:cNvSpPr>
            <a:spLocks noChangeArrowheads="1"/>
          </p:cNvSpPr>
          <p:nvPr/>
        </p:nvSpPr>
        <p:spPr bwMode="auto">
          <a:xfrm>
            <a:off x="6456363" y="6453188"/>
            <a:ext cx="144462" cy="144462"/>
          </a:xfrm>
          <a:prstGeom prst="triangle">
            <a:avLst>
              <a:gd name="adj" fmla="val 50000"/>
            </a:avLst>
          </a:prstGeom>
          <a:solidFill>
            <a:srgbClr val="8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82967" name="Text Box 23"/>
          <p:cNvSpPr txBox="1">
            <a:spLocks noChangeArrowheads="1"/>
          </p:cNvSpPr>
          <p:nvPr/>
        </p:nvSpPr>
        <p:spPr bwMode="auto">
          <a:xfrm>
            <a:off x="1524001" y="6597650"/>
            <a:ext cx="16922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AR" sz="1200" b="1">
                <a:solidFill>
                  <a:schemeClr val="bg1"/>
                </a:solidFill>
                <a:latin typeface="Times New Roman" panose="02020603050405020304" pitchFamily="18" charset="0"/>
              </a:rPr>
              <a:t>Zoonosis. FJ Muñiz</a:t>
            </a:r>
          </a:p>
        </p:txBody>
      </p:sp>
    </p:spTree>
    <p:extLst>
      <p:ext uri="{BB962C8B-B14F-4D97-AF65-F5344CB8AC3E}">
        <p14:creationId xmlns:p14="http://schemas.microsoft.com/office/powerpoint/2010/main" val="21897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82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82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82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82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82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82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82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000"/>
                                        <p:tgtEl>
                                          <p:spTgt spid="82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82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7" grpId="0" animBg="1"/>
      <p:bldP spid="82948" grpId="0" animBg="1"/>
      <p:bldP spid="82949" grpId="0" animBg="1"/>
      <p:bldP spid="82950" grpId="0" animBg="1"/>
      <p:bldP spid="82951" grpId="0" animBg="1"/>
      <p:bldP spid="82952" grpId="0" animBg="1"/>
      <p:bldP spid="82953" grpId="0" animBg="1"/>
      <p:bldP spid="82955" grpId="0" animBg="1"/>
      <p:bldP spid="82956" grpId="0" animBg="1"/>
      <p:bldP spid="82957" grpId="0" animBg="1"/>
      <p:bldP spid="82957" grpId="1" animBg="1"/>
      <p:bldP spid="82958" grpId="0" animBg="1"/>
      <p:bldP spid="82958" grpId="1" animBg="1"/>
      <p:bldP spid="82959" grpId="0" animBg="1"/>
      <p:bldP spid="82960" grpId="0" animBg="1"/>
      <p:bldP spid="82961" grpId="0" animBg="1"/>
      <p:bldP spid="82962" grpId="0" animBg="1"/>
      <p:bldP spid="82964" grpId="0" animBg="1"/>
      <p:bldP spid="8296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objetivos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3600" b="1" dirty="0" smtClean="0"/>
              <a:t>Lograr  una aproximación inicial al diagnóstico de una Entidad Infectológica concreta.</a:t>
            </a:r>
          </a:p>
          <a:p>
            <a:r>
              <a:rPr lang="es-AR" sz="3600" b="1" dirty="0" smtClean="0"/>
              <a:t>Realizar una valoración inicial de riesgo, carga de enfermedad.</a:t>
            </a:r>
          </a:p>
          <a:p>
            <a:r>
              <a:rPr lang="es-AR" sz="3600" b="1" dirty="0" smtClean="0"/>
              <a:t>Establecer una conducta inicial.</a:t>
            </a:r>
            <a:endParaRPr lang="es-AR" sz="3600" b="1" dirty="0"/>
          </a:p>
        </p:txBody>
      </p:sp>
    </p:spTree>
    <p:extLst>
      <p:ext uri="{BB962C8B-B14F-4D97-AF65-F5344CB8AC3E}">
        <p14:creationId xmlns:p14="http://schemas.microsoft.com/office/powerpoint/2010/main" val="526898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92517" y="218036"/>
            <a:ext cx="7667531" cy="5729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69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5457" y="218568"/>
            <a:ext cx="8473613" cy="5653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87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1683" y="138162"/>
            <a:ext cx="8700380" cy="606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944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9873" y="199176"/>
            <a:ext cx="8287624" cy="574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16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852" y="190122"/>
            <a:ext cx="8425415" cy="631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651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599" y="3325656"/>
            <a:ext cx="10972801" cy="1143000"/>
          </a:xfrm>
        </p:spPr>
        <p:txBody>
          <a:bodyPr/>
          <a:lstStyle/>
          <a:p>
            <a:r>
              <a:rPr lang="es-AR" dirty="0" smtClean="0"/>
              <a:t>CHIKUNGUNYA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343993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EVOLUCION DE LA ENFERMEDAD</a:t>
            </a:r>
            <a:endParaRPr lang="es-AR" dirty="0"/>
          </a:p>
        </p:txBody>
      </p:sp>
      <p:sp>
        <p:nvSpPr>
          <p:cNvPr id="3" name="2 Proceso"/>
          <p:cNvSpPr/>
          <p:nvPr/>
        </p:nvSpPr>
        <p:spPr>
          <a:xfrm>
            <a:off x="3575720" y="1772816"/>
            <a:ext cx="5184576" cy="864096"/>
          </a:xfrm>
          <a:prstGeom prst="flowChartProces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schemeClr val="tx1"/>
                </a:solidFill>
              </a:rPr>
              <a:t>FASE AGUDA</a:t>
            </a:r>
          </a:p>
          <a:p>
            <a:pPr algn="ctr"/>
            <a:r>
              <a:rPr lang="es-AR" dirty="0">
                <a:solidFill>
                  <a:schemeClr val="tx1"/>
                </a:solidFill>
              </a:rPr>
              <a:t>VIREMIA HASTA 7 DIAS (FIEBRE ALTA )</a:t>
            </a:r>
          </a:p>
          <a:p>
            <a:pPr algn="ctr"/>
            <a:r>
              <a:rPr lang="es-AR" dirty="0">
                <a:solidFill>
                  <a:schemeClr val="tx1"/>
                </a:solidFill>
              </a:rPr>
              <a:t>De 0 a 10 días</a:t>
            </a:r>
          </a:p>
        </p:txBody>
      </p:sp>
      <p:sp>
        <p:nvSpPr>
          <p:cNvPr id="4" name="3 Proceso"/>
          <p:cNvSpPr/>
          <p:nvPr/>
        </p:nvSpPr>
        <p:spPr>
          <a:xfrm>
            <a:off x="3575720" y="2924944"/>
            <a:ext cx="5184576" cy="972688"/>
          </a:xfrm>
          <a:prstGeom prst="flowChart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schemeClr val="tx1"/>
                </a:solidFill>
              </a:rPr>
              <a:t>FASE SUB AGUDA</a:t>
            </a:r>
          </a:p>
          <a:p>
            <a:pPr algn="ctr"/>
            <a:r>
              <a:rPr lang="es-AR" dirty="0">
                <a:solidFill>
                  <a:schemeClr val="tx1"/>
                </a:solidFill>
              </a:rPr>
              <a:t>De 10 días a 3 meses</a:t>
            </a:r>
          </a:p>
          <a:p>
            <a:pPr algn="ctr"/>
            <a:r>
              <a:rPr lang="es-AR" dirty="0">
                <a:solidFill>
                  <a:schemeClr val="tx1"/>
                </a:solidFill>
              </a:rPr>
              <a:t>(población afectada 80 %)</a:t>
            </a:r>
          </a:p>
        </p:txBody>
      </p:sp>
      <p:sp>
        <p:nvSpPr>
          <p:cNvPr id="5" name="4 Extracto"/>
          <p:cNvSpPr/>
          <p:nvPr/>
        </p:nvSpPr>
        <p:spPr>
          <a:xfrm>
            <a:off x="3575720" y="4203438"/>
            <a:ext cx="5184576" cy="2016224"/>
          </a:xfrm>
          <a:prstGeom prst="flowChartExtra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schemeClr val="tx1"/>
                </a:solidFill>
              </a:rPr>
              <a:t>FASE CRONICA</a:t>
            </a:r>
          </a:p>
          <a:p>
            <a:pPr algn="ctr"/>
            <a:r>
              <a:rPr lang="es-AR" dirty="0">
                <a:solidFill>
                  <a:schemeClr val="tx1"/>
                </a:solidFill>
              </a:rPr>
              <a:t>1,5 años 57%</a:t>
            </a:r>
          </a:p>
          <a:p>
            <a:pPr algn="ctr"/>
            <a:r>
              <a:rPr lang="es-AR" dirty="0">
                <a:solidFill>
                  <a:schemeClr val="tx1"/>
                </a:solidFill>
              </a:rPr>
              <a:t>2,5 años 47%</a:t>
            </a:r>
          </a:p>
        </p:txBody>
      </p:sp>
    </p:spTree>
    <p:extLst>
      <p:ext uri="{BB962C8B-B14F-4D97-AF65-F5344CB8AC3E}">
        <p14:creationId xmlns:p14="http://schemas.microsoft.com/office/powerpoint/2010/main" val="266408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91544" y="332656"/>
            <a:ext cx="8229600" cy="1152128"/>
          </a:xfrm>
        </p:spPr>
        <p:txBody>
          <a:bodyPr>
            <a:normAutofit fontScale="90000"/>
          </a:bodyPr>
          <a:lstStyle/>
          <a:p>
            <a:r>
              <a:rPr lang="es-AR" dirty="0" smtClean="0"/>
              <a:t>FASE AGUDA</a:t>
            </a:r>
            <a:br>
              <a:rPr lang="es-AR" dirty="0" smtClean="0"/>
            </a:br>
            <a:r>
              <a:rPr lang="es-AR" sz="3100" dirty="0"/>
              <a:t>Formas o manifestaciones clínicas de presentación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81200" y="1556792"/>
            <a:ext cx="8229600" cy="504056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AR" dirty="0" smtClean="0"/>
              <a:t>                                             </a:t>
            </a:r>
            <a:r>
              <a:rPr lang="es-AR" dirty="0" smtClean="0">
                <a:solidFill>
                  <a:srgbClr val="FF0000"/>
                </a:solidFill>
              </a:rPr>
              <a:t>Fiebre (90-96%)</a:t>
            </a:r>
          </a:p>
          <a:p>
            <a:pPr marL="0" indent="0">
              <a:buNone/>
            </a:pPr>
            <a:r>
              <a:rPr lang="es-AR" dirty="0" smtClean="0"/>
              <a:t>Formas típicas:                  </a:t>
            </a:r>
            <a:r>
              <a:rPr lang="es-AR" dirty="0" smtClean="0">
                <a:solidFill>
                  <a:srgbClr val="FF0000"/>
                </a:solidFill>
              </a:rPr>
              <a:t>Artralgia/ artritis(95-100%)</a:t>
            </a:r>
          </a:p>
          <a:p>
            <a:pPr marL="0" indent="0">
              <a:buNone/>
            </a:pPr>
            <a:r>
              <a:rPr lang="es-AR" dirty="0"/>
              <a:t> </a:t>
            </a:r>
            <a:r>
              <a:rPr lang="es-AR" dirty="0" smtClean="0"/>
              <a:t>                                            </a:t>
            </a:r>
            <a:r>
              <a:rPr lang="es-AR" dirty="0" smtClean="0">
                <a:solidFill>
                  <a:srgbClr val="FF0000"/>
                </a:solidFill>
              </a:rPr>
              <a:t>Rush (40-75%) </a:t>
            </a:r>
          </a:p>
          <a:p>
            <a:pPr marL="0" indent="0">
              <a:buNone/>
            </a:pPr>
            <a:endParaRPr lang="es-AR" dirty="0"/>
          </a:p>
          <a:p>
            <a:pPr marL="0" indent="0">
              <a:buNone/>
            </a:pPr>
            <a:r>
              <a:rPr lang="es-AR" dirty="0" smtClean="0"/>
              <a:t>                                    No graves</a:t>
            </a:r>
          </a:p>
          <a:p>
            <a:pPr marL="0" indent="0">
              <a:buNone/>
            </a:pPr>
            <a:r>
              <a:rPr lang="es-AR" dirty="0" smtClean="0"/>
              <a:t>Formas atípicas:    </a:t>
            </a:r>
          </a:p>
          <a:p>
            <a:pPr marL="0" indent="0">
              <a:buNone/>
            </a:pPr>
            <a:r>
              <a:rPr lang="es-AR" dirty="0"/>
              <a:t> </a:t>
            </a:r>
            <a:r>
              <a:rPr lang="es-AR" dirty="0" smtClean="0"/>
              <a:t>                                                           Neurológicas</a:t>
            </a:r>
          </a:p>
          <a:p>
            <a:pPr marL="0" indent="0">
              <a:buNone/>
            </a:pPr>
            <a:r>
              <a:rPr lang="es-AR" dirty="0"/>
              <a:t> </a:t>
            </a:r>
            <a:r>
              <a:rPr lang="es-AR" dirty="0" smtClean="0"/>
              <a:t>                                    Graves</a:t>
            </a:r>
          </a:p>
          <a:p>
            <a:pPr marL="0" indent="0">
              <a:buNone/>
            </a:pPr>
            <a:r>
              <a:rPr lang="es-AR" dirty="0"/>
              <a:t> </a:t>
            </a:r>
            <a:r>
              <a:rPr lang="es-AR" dirty="0" smtClean="0"/>
              <a:t>                                                           No neurológicas  </a:t>
            </a:r>
          </a:p>
        </p:txBody>
      </p:sp>
      <p:sp>
        <p:nvSpPr>
          <p:cNvPr id="5" name="4 Abrir llave"/>
          <p:cNvSpPr/>
          <p:nvPr/>
        </p:nvSpPr>
        <p:spPr>
          <a:xfrm>
            <a:off x="5456502" y="1628800"/>
            <a:ext cx="570348" cy="1656184"/>
          </a:xfrm>
          <a:prstGeom prst="leftBrace">
            <a:avLst>
              <a:gd name="adj1" fmla="val 8333"/>
              <a:gd name="adj2" fmla="val 4835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Abrir llave"/>
          <p:cNvSpPr/>
          <p:nvPr/>
        </p:nvSpPr>
        <p:spPr>
          <a:xfrm>
            <a:off x="4691736" y="3429000"/>
            <a:ext cx="433601" cy="237626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6 Abrir llave"/>
          <p:cNvSpPr/>
          <p:nvPr/>
        </p:nvSpPr>
        <p:spPr>
          <a:xfrm>
            <a:off x="6600056" y="4941168"/>
            <a:ext cx="360040" cy="151216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0135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ario\Documents\Plan de contingencia chikunguya\Bibliografia Susana\fotos de chik\chick-fercuencia-de-sintomas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229" y="224183"/>
            <a:ext cx="8971984" cy="6554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487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Manifestaciones atípicas No graves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AR" dirty="0" smtClean="0"/>
              <a:t>Frecuencia de (2,5/1000)</a:t>
            </a:r>
          </a:p>
          <a:p>
            <a:pPr marL="0" indent="0">
              <a:buNone/>
            </a:pPr>
            <a:r>
              <a:rPr lang="es-AR" dirty="0"/>
              <a:t> </a:t>
            </a:r>
            <a:r>
              <a:rPr lang="es-AR" dirty="0" smtClean="0"/>
              <a:t>    Otros signos además de la fiebre y artralgia</a:t>
            </a:r>
          </a:p>
          <a:p>
            <a:pPr marL="0" indent="0">
              <a:buNone/>
            </a:pPr>
            <a:endParaRPr lang="es-AR" dirty="0" smtClean="0"/>
          </a:p>
          <a:p>
            <a:r>
              <a:rPr lang="es-AR" dirty="0" smtClean="0"/>
              <a:t>Digestivos (39%)</a:t>
            </a:r>
          </a:p>
          <a:p>
            <a:pPr marL="0" indent="0">
              <a:buNone/>
            </a:pPr>
            <a:r>
              <a:rPr lang="es-AR" dirty="0"/>
              <a:t> </a:t>
            </a:r>
            <a:r>
              <a:rPr lang="es-AR" dirty="0" smtClean="0"/>
              <a:t>       . Nauseas, vómitos, dolor abdominal</a:t>
            </a:r>
          </a:p>
          <a:p>
            <a:r>
              <a:rPr lang="es-AR" dirty="0" smtClean="0"/>
              <a:t>Oculares</a:t>
            </a:r>
          </a:p>
          <a:p>
            <a:pPr marL="0" indent="0">
              <a:buNone/>
            </a:pPr>
            <a:r>
              <a:rPr lang="es-AR" dirty="0"/>
              <a:t> </a:t>
            </a:r>
            <a:r>
              <a:rPr lang="es-AR" dirty="0" smtClean="0"/>
              <a:t>       . Neuritis óptica, rinitis, epiescleritis</a:t>
            </a:r>
          </a:p>
          <a:p>
            <a:r>
              <a:rPr lang="es-AR" dirty="0" smtClean="0"/>
              <a:t>Cutáneos</a:t>
            </a:r>
          </a:p>
          <a:p>
            <a:pPr marL="0" indent="0">
              <a:buNone/>
            </a:pPr>
            <a:r>
              <a:rPr lang="es-AR" dirty="0"/>
              <a:t> </a:t>
            </a:r>
            <a:r>
              <a:rPr lang="es-AR" dirty="0" smtClean="0"/>
              <a:t>       . Pigmentación</a:t>
            </a:r>
          </a:p>
          <a:p>
            <a:pPr marL="0" indent="0">
              <a:buNone/>
            </a:pPr>
            <a:r>
              <a:rPr lang="es-AR" dirty="0"/>
              <a:t> </a:t>
            </a:r>
            <a:r>
              <a:rPr lang="es-AR" dirty="0" smtClean="0"/>
              <a:t>       . Ulceraciones de la mucosas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00731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Manifestaciones atípicas Graves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Casos atípicos graves (1,5/1000)</a:t>
            </a:r>
          </a:p>
          <a:p>
            <a:pPr marL="0" indent="0">
              <a:buNone/>
            </a:pPr>
            <a:r>
              <a:rPr lang="es-AR" dirty="0"/>
              <a:t> </a:t>
            </a:r>
            <a:r>
              <a:rPr lang="es-AR" dirty="0" smtClean="0"/>
              <a:t>    con al menos un fallo orgánico</a:t>
            </a:r>
          </a:p>
          <a:p>
            <a:pPr marL="0" indent="0">
              <a:buNone/>
            </a:pPr>
            <a:endParaRPr lang="es-AR" dirty="0"/>
          </a:p>
          <a:p>
            <a:pPr marL="0" indent="0">
              <a:buNone/>
            </a:pPr>
            <a:r>
              <a:rPr lang="es-AR" dirty="0" smtClean="0"/>
              <a:t>     Mortalidad 10,7%</a:t>
            </a:r>
          </a:p>
          <a:p>
            <a:pPr marL="0" indent="0">
              <a:buNone/>
            </a:pPr>
            <a:r>
              <a:rPr lang="es-AR" dirty="0"/>
              <a:t> </a:t>
            </a:r>
            <a:r>
              <a:rPr lang="es-AR" dirty="0" smtClean="0"/>
              <a:t>    Riesgo de morir: 30 veces más en &gt;65 años</a:t>
            </a:r>
          </a:p>
          <a:p>
            <a:pPr marL="0" indent="0">
              <a:buNone/>
            </a:pPr>
            <a:r>
              <a:rPr lang="es-AR" dirty="0"/>
              <a:t> </a:t>
            </a:r>
            <a:r>
              <a:rPr lang="es-AR" dirty="0" smtClean="0"/>
              <a:t>    vs &lt; 45 años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52029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Formas graves neurológicas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Encefalitis/ Encefalomielitis</a:t>
            </a:r>
          </a:p>
          <a:p>
            <a:r>
              <a:rPr lang="es-AR" dirty="0" smtClean="0"/>
              <a:t>Neuropatías</a:t>
            </a:r>
          </a:p>
          <a:p>
            <a:r>
              <a:rPr lang="es-AR" dirty="0" smtClean="0"/>
              <a:t>Guillan Barré</a:t>
            </a:r>
          </a:p>
          <a:p>
            <a:r>
              <a:rPr lang="es-AR" dirty="0" smtClean="0"/>
              <a:t>Síndrome </a:t>
            </a:r>
            <a:r>
              <a:rPr lang="es-AR" dirty="0" err="1" smtClean="0"/>
              <a:t>cerebeloso</a:t>
            </a:r>
            <a:endParaRPr lang="es-AR" dirty="0" smtClean="0"/>
          </a:p>
          <a:p>
            <a:r>
              <a:rPr lang="es-AR" dirty="0" smtClean="0"/>
              <a:t>Convulsiones</a:t>
            </a:r>
          </a:p>
          <a:p>
            <a:r>
              <a:rPr lang="es-AR" dirty="0" smtClean="0"/>
              <a:t>Confusión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06534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Formas graves no neurológicas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2800" dirty="0"/>
              <a:t>Renales (con nefropatía existente)</a:t>
            </a:r>
          </a:p>
          <a:p>
            <a:r>
              <a:rPr lang="es-AR" sz="2800" dirty="0"/>
              <a:t>Hepáticas (hepatitis fulminante por tóxicos)</a:t>
            </a:r>
          </a:p>
          <a:p>
            <a:r>
              <a:rPr lang="es-AR" sz="2800" dirty="0"/>
              <a:t>Electrolíticas SIADH- Secreción inadecuada de HA</a:t>
            </a:r>
          </a:p>
          <a:p>
            <a:r>
              <a:rPr lang="es-AR" sz="2800" dirty="0"/>
              <a:t>Cardiovasculares: miocarditis viral, descompensación</a:t>
            </a:r>
          </a:p>
          <a:p>
            <a:r>
              <a:rPr lang="es-AR" sz="2800" dirty="0"/>
              <a:t>Respiratorias (no neumonías)</a:t>
            </a:r>
          </a:p>
          <a:p>
            <a:r>
              <a:rPr lang="es-AR" sz="2800" dirty="0"/>
              <a:t>Dermatosis bullosa ( niños asociadas AINES)</a:t>
            </a:r>
          </a:p>
          <a:p>
            <a:r>
              <a:rPr lang="es-AR" sz="2800" dirty="0"/>
              <a:t>Hemorrágicas (excepcional)</a:t>
            </a:r>
          </a:p>
        </p:txBody>
      </p:sp>
    </p:spTree>
    <p:extLst>
      <p:ext uri="{BB962C8B-B14F-4D97-AF65-F5344CB8AC3E}">
        <p14:creationId xmlns:p14="http://schemas.microsoft.com/office/powerpoint/2010/main" val="3741973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 smtClean="0">
                <a:solidFill>
                  <a:srgbClr val="FFC000"/>
                </a:solidFill>
              </a:rPr>
              <a:t> </a:t>
            </a:r>
            <a:r>
              <a:rPr lang="es-AR" dirty="0" smtClean="0"/>
              <a:t>Evolución: </a:t>
            </a:r>
            <a:r>
              <a:rPr lang="es-AR" dirty="0" smtClean="0">
                <a:solidFill>
                  <a:srgbClr val="FFC000"/>
                </a:solidFill>
              </a:rPr>
              <a:t>Fase sub aguda</a:t>
            </a:r>
            <a:r>
              <a:rPr lang="es-AR" dirty="0" smtClean="0"/>
              <a:t/>
            </a:r>
            <a:br>
              <a:rPr lang="es-AR" dirty="0" smtClean="0"/>
            </a:br>
            <a:r>
              <a:rPr lang="es-AR" dirty="0" smtClean="0"/>
              <a:t>Duración de 10 días a 3 meses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Evaluación de los pacientes</a:t>
            </a:r>
          </a:p>
          <a:p>
            <a:pPr lvl="1"/>
            <a:r>
              <a:rPr lang="es-AR" dirty="0" smtClean="0"/>
              <a:t>Mejoramiento breve</a:t>
            </a:r>
          </a:p>
          <a:p>
            <a:pPr lvl="1"/>
            <a:endParaRPr lang="es-AR" dirty="0" smtClean="0"/>
          </a:p>
          <a:p>
            <a:r>
              <a:rPr lang="es-AR" dirty="0" smtClean="0"/>
              <a:t>Recaída clínica ( 80% ) y exacerbación</a:t>
            </a:r>
          </a:p>
          <a:p>
            <a:pPr lvl="1"/>
            <a:r>
              <a:rPr lang="es-AR" dirty="0" smtClean="0"/>
              <a:t>Síntomas reumatológicos</a:t>
            </a:r>
          </a:p>
          <a:p>
            <a:pPr lvl="1"/>
            <a:r>
              <a:rPr lang="es-AR" dirty="0" smtClean="0"/>
              <a:t>Trastornos vasculares</a:t>
            </a:r>
          </a:p>
          <a:p>
            <a:pPr lvl="1"/>
            <a:r>
              <a:rPr lang="es-AR" dirty="0" smtClean="0"/>
              <a:t>Fatiga y depresión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65010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>
                <a:solidFill>
                  <a:srgbClr val="00B050"/>
                </a:solidFill>
              </a:rPr>
              <a:t>Fase crónica</a:t>
            </a:r>
            <a:endParaRPr lang="es-AR" dirty="0">
              <a:solidFill>
                <a:srgbClr val="00B05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95% PROBLEMAS MUSCULO-ESQUELÉTICOS</a:t>
            </a:r>
          </a:p>
          <a:p>
            <a:pPr lvl="1"/>
            <a:r>
              <a:rPr lang="es-AR" dirty="0" smtClean="0"/>
              <a:t>Impacto mecánico articular</a:t>
            </a:r>
          </a:p>
          <a:p>
            <a:pPr lvl="1"/>
            <a:endParaRPr lang="es-AR" dirty="0"/>
          </a:p>
          <a:p>
            <a:pPr lvl="1"/>
            <a:endParaRPr lang="es-AR" dirty="0" smtClean="0"/>
          </a:p>
          <a:p>
            <a:pPr lvl="1"/>
            <a:endParaRPr lang="es-AR" dirty="0" smtClean="0"/>
          </a:p>
          <a:p>
            <a:r>
              <a:rPr lang="es-AR" dirty="0" smtClean="0"/>
              <a:t>5% REUMATISMO INFLAMATORIO CRÓNICO</a:t>
            </a:r>
          </a:p>
          <a:p>
            <a:pPr lvl="1"/>
            <a:r>
              <a:rPr lang="es-AR" dirty="0" smtClean="0"/>
              <a:t>Inflamación articular crónica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02226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754456" y="2857500"/>
            <a:ext cx="10972801" cy="1143000"/>
          </a:xfrm>
        </p:spPr>
        <p:txBody>
          <a:bodyPr/>
          <a:lstStyle/>
          <a:p>
            <a:r>
              <a:rPr lang="es-AR" dirty="0" smtClean="0"/>
              <a:t>ZIKA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1696556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790" y="298765"/>
            <a:ext cx="9279059" cy="6792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2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50799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3658" y="0"/>
            <a:ext cx="5030106" cy="6506415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8246692" y="1512607"/>
            <a:ext cx="3580687" cy="30508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600" b="1" dirty="0"/>
              <a:t>ZIKA y EMBARAZO</a:t>
            </a:r>
          </a:p>
        </p:txBody>
      </p:sp>
    </p:spTree>
    <p:extLst>
      <p:ext uri="{BB962C8B-B14F-4D97-AF65-F5344CB8AC3E}">
        <p14:creationId xmlns:p14="http://schemas.microsoft.com/office/powerpoint/2010/main" val="2442686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USUARIO\Desktop\Mariel\Dengue 2016\Imagenes Mapa\GSMT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2" t="19238" r="4298" b="21283"/>
          <a:stretch/>
        </p:blipFill>
        <p:spPr bwMode="auto">
          <a:xfrm>
            <a:off x="1840712" y="-12941"/>
            <a:ext cx="6736610" cy="656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Resultado de imagen para rosa nautica 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9690" y="1310947"/>
            <a:ext cx="1141712" cy="1139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7140780" y="2000241"/>
            <a:ext cx="994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600" b="1" dirty="0">
                <a:solidFill>
                  <a:prstClr val="black"/>
                </a:solidFill>
              </a:rPr>
              <a:t>Las Talitas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3348270" y="2298358"/>
            <a:ext cx="1429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600" b="1" dirty="0">
                <a:solidFill>
                  <a:prstClr val="black"/>
                </a:solidFill>
              </a:rPr>
              <a:t>Lomas de Tafí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7998118" y="5269173"/>
            <a:ext cx="994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b="1" dirty="0">
                <a:solidFill>
                  <a:prstClr val="black"/>
                </a:solidFill>
              </a:rPr>
              <a:t>Lastenia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1395134" y="3186088"/>
            <a:ext cx="142903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1600" b="1" dirty="0">
                <a:solidFill>
                  <a:prstClr val="black"/>
                </a:solidFill>
              </a:rPr>
              <a:t>Yerba Buena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7858169" y="4429138"/>
            <a:ext cx="19224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b="1" dirty="0">
                <a:solidFill>
                  <a:prstClr val="black"/>
                </a:solidFill>
              </a:rPr>
              <a:t>Banda del Rio Salí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8266370" y="3770759"/>
            <a:ext cx="1226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b="1" dirty="0" err="1">
                <a:solidFill>
                  <a:prstClr val="black"/>
                </a:solidFill>
              </a:rPr>
              <a:t>Alderetes</a:t>
            </a:r>
            <a:endParaRPr lang="es-AR" sz="1600" b="1" dirty="0">
              <a:solidFill>
                <a:prstClr val="black"/>
              </a:solidFill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4767787" y="334475"/>
            <a:ext cx="992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600" b="1" dirty="0">
                <a:solidFill>
                  <a:prstClr val="black"/>
                </a:solidFill>
              </a:rPr>
              <a:t>Tafí Viejo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1571659" y="4598409"/>
            <a:ext cx="153028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1600" b="1" dirty="0">
                <a:solidFill>
                  <a:prstClr val="black"/>
                </a:solidFill>
              </a:rPr>
              <a:t>Manantial</a:t>
            </a:r>
          </a:p>
        </p:txBody>
      </p:sp>
      <p:pic>
        <p:nvPicPr>
          <p:cNvPr id="4" name="3 Imagen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0570" y="5831857"/>
            <a:ext cx="2339352" cy="972351"/>
          </a:xfrm>
          <a:prstGeom prst="rect">
            <a:avLst/>
          </a:prstGeom>
          <a:noFill/>
        </p:spPr>
      </p:pic>
      <p:sp>
        <p:nvSpPr>
          <p:cNvPr id="5" name="CuadroTexto 4"/>
          <p:cNvSpPr txBox="1"/>
          <p:nvPr/>
        </p:nvSpPr>
        <p:spPr>
          <a:xfrm>
            <a:off x="7140781" y="510988"/>
            <a:ext cx="5051220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Mapa de casos de Dengue y </a:t>
            </a:r>
            <a:r>
              <a:rPr lang="es-ES" sz="2000" b="1" dirty="0" err="1"/>
              <a:t>Zika</a:t>
            </a:r>
            <a:r>
              <a:rPr lang="es-ES" sz="2000" b="1" dirty="0"/>
              <a:t> en el Gran San Miguel de Tucumán – Año 2016</a:t>
            </a:r>
          </a:p>
        </p:txBody>
      </p:sp>
      <p:sp>
        <p:nvSpPr>
          <p:cNvPr id="2" name="Elipse 1"/>
          <p:cNvSpPr/>
          <p:nvPr/>
        </p:nvSpPr>
        <p:spPr>
          <a:xfrm>
            <a:off x="5383312" y="4543192"/>
            <a:ext cx="1359225" cy="134662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450" y="5352160"/>
            <a:ext cx="1447800" cy="143256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3FA66964-7067-4BAC-90BF-32F8E34C22DB}"/>
              </a:ext>
            </a:extLst>
          </p:cNvPr>
          <p:cNvSpPr txBox="1"/>
          <p:nvPr/>
        </p:nvSpPr>
        <p:spPr>
          <a:xfrm>
            <a:off x="215797" y="60668"/>
            <a:ext cx="4551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>
                <a:solidFill>
                  <a:srgbClr val="FF0000"/>
                </a:solidFill>
              </a:rPr>
              <a:t>Dirección Epidemiología- MSP- Tucumán</a:t>
            </a:r>
          </a:p>
        </p:txBody>
      </p:sp>
    </p:spTree>
    <p:extLst>
      <p:ext uri="{BB962C8B-B14F-4D97-AF65-F5344CB8AC3E}">
        <p14:creationId xmlns:p14="http://schemas.microsoft.com/office/powerpoint/2010/main" val="2871144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267968" y="719658"/>
            <a:ext cx="976579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1900" b="1" dirty="0">
                <a:ea typeface="Times New Roman" panose="02020603050405020304" pitchFamily="18" charset="0"/>
              </a:rPr>
              <a:t>San Miguel de Tucumán. Distribución de casos estudiados para Infección por Virus Zika según clasificación y semana epidemiológica de FIS. Enero a Septiembre de 2016. N=141</a:t>
            </a:r>
            <a:endParaRPr lang="es-AR" sz="1900" b="1" dirty="0"/>
          </a:p>
        </p:txBody>
      </p:sp>
      <p:sp>
        <p:nvSpPr>
          <p:cNvPr id="7" name="Rectángulo 6"/>
          <p:cNvSpPr/>
          <p:nvPr/>
        </p:nvSpPr>
        <p:spPr>
          <a:xfrm>
            <a:off x="268224" y="5304746"/>
            <a:ext cx="115458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ES" sz="1600" b="1" dirty="0">
                <a:latin typeface="Calibri" pitchFamily="34" charset="0"/>
                <a:ea typeface="Times New Roman" panose="02020603050405020304" pitchFamily="18" charset="0"/>
                <a:cs typeface="Calibri" pitchFamily="34" charset="0"/>
              </a:rPr>
              <a:t>Se identificaron 26 casos confirmados por laboratorio y 8 probables de transmisión local </a:t>
            </a:r>
            <a:r>
              <a:rPr lang="es-ES" sz="1600" dirty="0">
                <a:latin typeface="Calibri" pitchFamily="34" charset="0"/>
                <a:ea typeface="Times New Roman" panose="02020603050405020304" pitchFamily="18" charset="0"/>
                <a:cs typeface="Calibri" pitchFamily="34" charset="0"/>
              </a:rPr>
              <a:t>(correspondientes a un brote en la provincia Tucumán y 1 caso de transmisión sexual identificado en la provincia de Córdoba). </a:t>
            </a:r>
          </a:p>
          <a:p>
            <a:pPr algn="just">
              <a:defRPr/>
            </a:pPr>
            <a:r>
              <a:rPr lang="es-ES" sz="1600" dirty="0">
                <a:latin typeface="Calibri" pitchFamily="34" charset="0"/>
                <a:ea typeface="Times New Roman" panose="02020603050405020304" pitchFamily="18" charset="0"/>
                <a:cs typeface="Calibri" pitchFamily="34" charset="0"/>
              </a:rPr>
              <a:t>Se estudiaron un total de 1817 casos sospechosos para Zika en todo el país.</a:t>
            </a:r>
          </a:p>
          <a:p>
            <a:pPr algn="just">
              <a:defRPr/>
            </a:pPr>
            <a:r>
              <a:rPr lang="es-AR" sz="1600" dirty="0">
                <a:latin typeface="Calibri" panose="020F0502020204030204" pitchFamily="34" charset="0"/>
                <a:cs typeface="Calibri" panose="020F0502020204030204" pitchFamily="34" charset="0"/>
              </a:rPr>
              <a:t>Se identificó 1 caso de síndrome congénito asociado a virus Zika confirmado. </a:t>
            </a:r>
          </a:p>
          <a:p>
            <a:pPr algn="just">
              <a:defRPr/>
            </a:pPr>
            <a:r>
              <a:rPr lang="es-AR" sz="1600" dirty="0">
                <a:latin typeface="Calibri" panose="020F0502020204030204" pitchFamily="34" charset="0"/>
                <a:cs typeface="Calibri" panose="020F0502020204030204" pitchFamily="34" charset="0"/>
              </a:rPr>
              <a:t>En el mismo año se identificó un segundo caso autóctono de síndrome congénito asociado a virus del Zika confirmado en la provincia de Santa Fe.</a:t>
            </a:r>
            <a:endParaRPr lang="es-ES" sz="1600" dirty="0">
              <a:latin typeface="Calibri" pitchFamily="34" charset="0"/>
              <a:ea typeface="Times New Roman" panose="02020603050405020304" pitchFamily="18" charset="0"/>
              <a:cs typeface="Calibri" pitchFamily="34" charset="0"/>
            </a:endParaRPr>
          </a:p>
        </p:txBody>
      </p:sp>
      <p:graphicFrame>
        <p:nvGraphicFramePr>
          <p:cNvPr id="8" name="4 Gráfico">
            <a:extLst/>
          </p:cNvPr>
          <p:cNvGraphicFramePr>
            <a:graphicFrameLocks/>
          </p:cNvGraphicFramePr>
          <p:nvPr>
            <p:extLst/>
          </p:nvPr>
        </p:nvGraphicFramePr>
        <p:xfrm>
          <a:off x="1048512" y="1346946"/>
          <a:ext cx="9595104" cy="3876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ectángulo 8"/>
          <p:cNvSpPr/>
          <p:nvPr/>
        </p:nvSpPr>
        <p:spPr>
          <a:xfrm>
            <a:off x="1943148" y="155041"/>
            <a:ext cx="85297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Primer brote detectado de Enfermedad por virus </a:t>
            </a:r>
            <a:r>
              <a:rPr lang="es-ES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Zika</a:t>
            </a:r>
            <a:endParaRPr lang="es-AR" sz="28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="" xmlns:a16="http://schemas.microsoft.com/office/drawing/2014/main" id="{09674C9C-036F-4E89-8D57-FB6BF921B317}"/>
              </a:ext>
            </a:extLst>
          </p:cNvPr>
          <p:cNvSpPr txBox="1">
            <a:spLocks/>
          </p:cNvSpPr>
          <p:nvPr/>
        </p:nvSpPr>
        <p:spPr bwMode="auto">
          <a:xfrm>
            <a:off x="1246590" y="55964"/>
            <a:ext cx="996083" cy="361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4605" tIns="47302" rIns="94605" bIns="47302" numCol="1" anchor="ctr" anchorCtr="0" compatLnSpc="1">
            <a:prstTxWarp prst="textNoShape">
              <a:avLst/>
            </a:prstTxWarp>
          </a:bodyPr>
          <a:lstStyle>
            <a:lvl1pPr algn="ctr" defTabSz="1042988" rtl="0" eaLnBrk="1" fontAlgn="base" hangingPunct="1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1042988" rtl="0" eaLnBrk="1" fontAlgn="base" hangingPunct="1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defTabSz="1042988" rtl="0" eaLnBrk="1" fontAlgn="base" hangingPunct="1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defTabSz="1042988" rtl="0" eaLnBrk="1" fontAlgn="base" hangingPunct="1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defTabSz="1042988" rtl="0" eaLnBrk="1" fontAlgn="base" hangingPunct="1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defTabSz="1042988" rtl="0" eaLnBrk="1" fontAlgn="base" hangingPunct="1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defTabSz="1042988" rtl="0" eaLnBrk="1" fontAlgn="base" hangingPunct="1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defTabSz="1042988" rtl="0" eaLnBrk="1" fontAlgn="base" hangingPunct="1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defTabSz="1042988" rtl="0" eaLnBrk="1" fontAlgn="base" hangingPunct="1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s-ES" sz="2540" b="1" kern="0" dirty="0"/>
              <a:t>Z</a:t>
            </a:r>
            <a:r>
              <a:rPr lang="es-AR" sz="2540" b="1" kern="0" dirty="0"/>
              <a:t>IKA</a:t>
            </a:r>
          </a:p>
        </p:txBody>
      </p:sp>
    </p:spTree>
    <p:extLst>
      <p:ext uri="{BB962C8B-B14F-4D97-AF65-F5344CB8AC3E}">
        <p14:creationId xmlns:p14="http://schemas.microsoft.com/office/powerpoint/2010/main" val="55007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753" y="205348"/>
            <a:ext cx="8562455" cy="657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5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599" y="2857500"/>
            <a:ext cx="10972801" cy="1143000"/>
          </a:xfrm>
        </p:spPr>
        <p:txBody>
          <a:bodyPr/>
          <a:lstStyle/>
          <a:p>
            <a:r>
              <a:rPr lang="es-AR" dirty="0" smtClean="0"/>
              <a:t>FIEBRE AMARILLA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0028115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637" y="49347"/>
            <a:ext cx="4671312" cy="675930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317" y="1147664"/>
            <a:ext cx="5740683" cy="380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362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0238" y="-23531"/>
            <a:ext cx="7516444" cy="193921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5713" y="1739633"/>
            <a:ext cx="4893353" cy="270307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4837" y="3907654"/>
            <a:ext cx="3362325" cy="279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3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graphicFrame>
        <p:nvGraphicFramePr>
          <p:cNvPr id="7" name="Marcador de conteni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8726558"/>
              </p:ext>
            </p:extLst>
          </p:nvPr>
        </p:nvGraphicFramePr>
        <p:xfrm>
          <a:off x="1295400" y="543209"/>
          <a:ext cx="9601200" cy="5400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ángulo 7"/>
          <p:cNvSpPr/>
          <p:nvPr/>
        </p:nvSpPr>
        <p:spPr>
          <a:xfrm>
            <a:off x="145613" y="923453"/>
            <a:ext cx="2887301" cy="6971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dirty="0" smtClean="0"/>
              <a:t>CONCLUSIONES</a:t>
            </a:r>
            <a:endParaRPr lang="es-AR" sz="2800" dirty="0"/>
          </a:p>
        </p:txBody>
      </p:sp>
    </p:spTree>
    <p:extLst>
      <p:ext uri="{BB962C8B-B14F-4D97-AF65-F5344CB8AC3E}">
        <p14:creationId xmlns:p14="http://schemas.microsoft.com/office/powerpoint/2010/main" val="2887260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295400" y="2286000"/>
            <a:ext cx="9601200" cy="1143000"/>
          </a:xfrm>
        </p:spPr>
        <p:txBody>
          <a:bodyPr/>
          <a:lstStyle/>
          <a:p>
            <a:pPr algn="ctr"/>
            <a:r>
              <a:rPr lang="es-AR" dirty="0" smtClean="0"/>
              <a:t>LEPTOPIROSIS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85988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424113" y="836613"/>
            <a:ext cx="6767512" cy="48625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s-AR" altLang="es-AR" sz="4000" b="1" dirty="0">
                <a:solidFill>
                  <a:srgbClr val="000000"/>
                </a:solidFill>
                <a:latin typeface="Arial" panose="020B0604020202020204" pitchFamily="34" charset="0"/>
              </a:rPr>
              <a:t>EVALUAR</a:t>
            </a:r>
          </a:p>
          <a:p>
            <a:pPr marL="571500" indent="-5715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s-AR" altLang="es-AR" sz="3600" b="1" dirty="0">
                <a:solidFill>
                  <a:srgbClr val="000000"/>
                </a:solidFill>
                <a:latin typeface="Arial" panose="020B0604020202020204" pitchFamily="34" charset="0"/>
              </a:rPr>
              <a:t>Función renal</a:t>
            </a:r>
          </a:p>
          <a:p>
            <a:pPr marL="571500" indent="-5715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s-AR" altLang="es-AR" sz="3600" b="1" dirty="0">
                <a:solidFill>
                  <a:srgbClr val="000000"/>
                </a:solidFill>
                <a:latin typeface="Arial" panose="020B0604020202020204" pitchFamily="34" charset="0"/>
              </a:rPr>
              <a:t>Función hepática</a:t>
            </a:r>
          </a:p>
          <a:p>
            <a:pPr marL="571500" indent="-5715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s-AR" altLang="es-AR" sz="3600" b="1" dirty="0">
                <a:solidFill>
                  <a:srgbClr val="000000"/>
                </a:solidFill>
                <a:latin typeface="Arial" panose="020B0604020202020204" pitchFamily="34" charset="0"/>
              </a:rPr>
              <a:t>Meningitis</a:t>
            </a:r>
          </a:p>
          <a:p>
            <a:pPr marL="571500" indent="-5715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s-AR" altLang="es-AR" sz="3600" b="1" dirty="0">
                <a:solidFill>
                  <a:srgbClr val="000000"/>
                </a:solidFill>
                <a:latin typeface="Arial" panose="020B0604020202020204" pitchFamily="34" charset="0"/>
              </a:rPr>
              <a:t>Hemorragias</a:t>
            </a:r>
          </a:p>
          <a:p>
            <a:pPr marL="571500" indent="-5715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s-AR" altLang="es-AR" sz="3600" b="1" dirty="0">
                <a:solidFill>
                  <a:srgbClr val="000000"/>
                </a:solidFill>
                <a:latin typeface="Arial" panose="020B0604020202020204" pitchFamily="34" charset="0"/>
              </a:rPr>
              <a:t>Neumopatía</a:t>
            </a:r>
            <a:endParaRPr lang="es-AR" sz="3600" dirty="0"/>
          </a:p>
        </p:txBody>
      </p:sp>
      <p:sp>
        <p:nvSpPr>
          <p:cNvPr id="4" name="Rectángulo: esquinas redondeadas 3"/>
          <p:cNvSpPr/>
          <p:nvPr/>
        </p:nvSpPr>
        <p:spPr>
          <a:xfrm>
            <a:off x="7032625" y="2636838"/>
            <a:ext cx="3384550" cy="10080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LEPTOSPIROSIS </a:t>
            </a:r>
          </a:p>
          <a:p>
            <a:pPr algn="ctr">
              <a:defRPr/>
            </a:pPr>
            <a:r>
              <a:rPr lang="es-AR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CLÁSICA</a:t>
            </a:r>
          </a:p>
        </p:txBody>
      </p:sp>
    </p:spTree>
    <p:extLst>
      <p:ext uri="{BB962C8B-B14F-4D97-AF65-F5344CB8AC3E}">
        <p14:creationId xmlns:p14="http://schemas.microsoft.com/office/powerpoint/2010/main" val="276863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708" y="980729"/>
            <a:ext cx="9986836" cy="4803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4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71803" y="186612"/>
            <a:ext cx="10832841" cy="5647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89844" fontAlgn="base">
              <a:spcBef>
                <a:spcPct val="0"/>
              </a:spcBef>
              <a:spcAft>
                <a:spcPts val="536"/>
              </a:spcAft>
            </a:pPr>
            <a:r>
              <a:rPr lang="es-ES" sz="2400" b="1" dirty="0" smtClean="0"/>
              <a:t>Definición </a:t>
            </a:r>
            <a:r>
              <a:rPr lang="es-ES" sz="2400" b="1" dirty="0"/>
              <a:t>de caso: Paciente con </a:t>
            </a:r>
            <a:r>
              <a:rPr lang="es-ES" sz="2400" b="1" dirty="0">
                <a:solidFill>
                  <a:srgbClr val="FF0000"/>
                </a:solidFill>
              </a:rPr>
              <a:t>síndrome febril agudo</a:t>
            </a:r>
            <a:r>
              <a:rPr lang="es-ES" sz="2400" b="1" dirty="0"/>
              <a:t> acompañado de </a:t>
            </a:r>
            <a:r>
              <a:rPr lang="es-ES" sz="2400" b="1" dirty="0">
                <a:solidFill>
                  <a:srgbClr val="0070C0"/>
                </a:solidFill>
              </a:rPr>
              <a:t>cefalea y mialgias, </a:t>
            </a:r>
            <a:r>
              <a:rPr lang="es-ES" sz="2400" b="1" dirty="0" smtClean="0">
                <a:solidFill>
                  <a:srgbClr val="0070C0"/>
                </a:solidFill>
              </a:rPr>
              <a:t>en </a:t>
            </a:r>
            <a:r>
              <a:rPr lang="es-ES" sz="2400" b="1" dirty="0">
                <a:solidFill>
                  <a:srgbClr val="0070C0"/>
                </a:solidFill>
              </a:rPr>
              <a:t>ausencia de síntomas en vías aéreas superiores</a:t>
            </a:r>
            <a:r>
              <a:rPr lang="es-ES" sz="2400" b="1" dirty="0"/>
              <a:t>, </a:t>
            </a:r>
            <a:endParaRPr lang="es-ES" sz="2400" b="1" dirty="0" smtClean="0"/>
          </a:p>
          <a:p>
            <a:pPr algn="just" defTabSz="489844" fontAlgn="base">
              <a:spcBef>
                <a:spcPct val="0"/>
              </a:spcBef>
              <a:spcAft>
                <a:spcPts val="536"/>
              </a:spcAft>
            </a:pPr>
            <a:r>
              <a:rPr lang="es-ES" sz="2400" b="1" dirty="0"/>
              <a:t>E</a:t>
            </a:r>
            <a:r>
              <a:rPr lang="es-ES" sz="2400" b="1" dirty="0" smtClean="0"/>
              <a:t>pidemiología </a:t>
            </a:r>
            <a:r>
              <a:rPr lang="es-ES" sz="2400" b="1" dirty="0"/>
              <a:t>compatible en los 30 días anteriores al inicio de los síntomas: actividades en ambientes urbanos y periurbanos vinculadas </a:t>
            </a:r>
            <a:r>
              <a:rPr lang="es-ES" sz="2400" b="1" dirty="0" smtClean="0"/>
              <a:t>a: </a:t>
            </a:r>
          </a:p>
          <a:p>
            <a:pPr marL="342900" indent="-342900" algn="just" defTabSz="489844" fontAlgn="base">
              <a:spcBef>
                <a:spcPct val="0"/>
              </a:spcBef>
              <a:spcAft>
                <a:spcPts val="536"/>
              </a:spcAft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rgbClr val="FF0000"/>
                </a:solidFill>
              </a:rPr>
              <a:t>R</a:t>
            </a:r>
            <a:r>
              <a:rPr lang="es-ES" sz="2400" b="1" dirty="0" smtClean="0">
                <a:solidFill>
                  <a:srgbClr val="FF0000"/>
                </a:solidFill>
              </a:rPr>
              <a:t>ecolección </a:t>
            </a:r>
            <a:r>
              <a:rPr lang="es-ES" sz="2400" b="1" dirty="0">
                <a:solidFill>
                  <a:srgbClr val="FF0000"/>
                </a:solidFill>
              </a:rPr>
              <a:t>de </a:t>
            </a:r>
            <a:r>
              <a:rPr lang="es-ES" sz="2400" b="1" dirty="0" smtClean="0">
                <a:solidFill>
                  <a:srgbClr val="FF0000"/>
                </a:solidFill>
              </a:rPr>
              <a:t>residuos </a:t>
            </a:r>
          </a:p>
          <a:p>
            <a:pPr marL="342900" indent="-342900" algn="just" defTabSz="489844" fontAlgn="base">
              <a:spcBef>
                <a:spcPct val="0"/>
              </a:spcBef>
              <a:spcAft>
                <a:spcPts val="536"/>
              </a:spcAft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rgbClr val="FF0000"/>
                </a:solidFill>
              </a:rPr>
              <a:t>L</a:t>
            </a:r>
            <a:r>
              <a:rPr lang="es-ES" sz="2400" b="1" dirty="0" smtClean="0">
                <a:solidFill>
                  <a:srgbClr val="FF0000"/>
                </a:solidFill>
              </a:rPr>
              <a:t>impieza </a:t>
            </a:r>
            <a:r>
              <a:rPr lang="es-ES" sz="2400" b="1" dirty="0">
                <a:solidFill>
                  <a:srgbClr val="FF0000"/>
                </a:solidFill>
              </a:rPr>
              <a:t>en canales o acequias, trabajo en alcantarillas, tareas de jardinería, albañiles, veterinarios o aquellas actividades que se desarrollen en contacto con ambientes contaminados con orina de </a:t>
            </a:r>
            <a:r>
              <a:rPr lang="es-ES" sz="2400" b="1" dirty="0" smtClean="0">
                <a:solidFill>
                  <a:srgbClr val="FF0000"/>
                </a:solidFill>
              </a:rPr>
              <a:t>roedores.</a:t>
            </a:r>
          </a:p>
          <a:p>
            <a:pPr marL="342900" indent="-342900" algn="just" defTabSz="489844" fontAlgn="base">
              <a:spcBef>
                <a:spcPct val="0"/>
              </a:spcBef>
              <a:spcAft>
                <a:spcPts val="536"/>
              </a:spcAft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rgbClr val="FF0000"/>
                </a:solidFill>
              </a:rPr>
              <a:t>A</a:t>
            </a:r>
            <a:r>
              <a:rPr lang="es-ES" sz="2400" b="1" dirty="0" smtClean="0">
                <a:solidFill>
                  <a:srgbClr val="FF0000"/>
                </a:solidFill>
              </a:rPr>
              <a:t>gricultura </a:t>
            </a:r>
            <a:r>
              <a:rPr lang="es-ES" sz="2400" b="1" dirty="0">
                <a:solidFill>
                  <a:srgbClr val="FF0000"/>
                </a:solidFill>
              </a:rPr>
              <a:t>en áreas </a:t>
            </a:r>
            <a:r>
              <a:rPr lang="es-ES" sz="2400" b="1" dirty="0" smtClean="0">
                <a:solidFill>
                  <a:srgbClr val="FF0000"/>
                </a:solidFill>
              </a:rPr>
              <a:t>anegadas </a:t>
            </a:r>
          </a:p>
          <a:p>
            <a:pPr marL="342900" indent="-342900" algn="just" defTabSz="489844" fontAlgn="base">
              <a:spcBef>
                <a:spcPct val="0"/>
              </a:spcBef>
              <a:spcAft>
                <a:spcPts val="536"/>
              </a:spcAft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rgbClr val="FF0000"/>
                </a:solidFill>
              </a:rPr>
              <a:t>A</a:t>
            </a:r>
            <a:r>
              <a:rPr lang="es-ES" sz="2400" b="1" dirty="0" smtClean="0">
                <a:solidFill>
                  <a:srgbClr val="FF0000"/>
                </a:solidFill>
              </a:rPr>
              <a:t>ctividades </a:t>
            </a:r>
            <a:r>
              <a:rPr lang="es-ES" sz="2400" b="1" dirty="0">
                <a:solidFill>
                  <a:srgbClr val="FF0000"/>
                </a:solidFill>
              </a:rPr>
              <a:t>recreativas o deportivas que incluyan el contacto con aguas estancadas </a:t>
            </a:r>
            <a:endParaRPr lang="es-ES" sz="2400" b="1" dirty="0" smtClean="0">
              <a:solidFill>
                <a:srgbClr val="FF0000"/>
              </a:solidFill>
            </a:endParaRPr>
          </a:p>
          <a:p>
            <a:pPr marL="342900" indent="-342900" algn="just" defTabSz="489844" fontAlgn="base">
              <a:spcBef>
                <a:spcPct val="0"/>
              </a:spcBef>
              <a:spcAft>
                <a:spcPts val="536"/>
              </a:spcAft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rgbClr val="FF0000"/>
                </a:solidFill>
              </a:rPr>
              <a:t>H</a:t>
            </a:r>
            <a:r>
              <a:rPr lang="es-ES" sz="2400" b="1" dirty="0" smtClean="0">
                <a:solidFill>
                  <a:srgbClr val="FF0000"/>
                </a:solidFill>
              </a:rPr>
              <a:t>aber </a:t>
            </a:r>
            <a:r>
              <a:rPr lang="es-ES" sz="2400" b="1" dirty="0">
                <a:solidFill>
                  <a:srgbClr val="FF0000"/>
                </a:solidFill>
              </a:rPr>
              <a:t>estado en zonas afectadas por inundaciones o catástrofes naturales.</a:t>
            </a:r>
            <a:endParaRPr lang="es-A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25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395" y="2055137"/>
            <a:ext cx="9601200" cy="1098486"/>
          </a:xfrm>
        </p:spPr>
        <p:txBody>
          <a:bodyPr/>
          <a:lstStyle/>
          <a:p>
            <a:pPr algn="ctr"/>
            <a:r>
              <a:rPr lang="es-AR" dirty="0" smtClean="0"/>
              <a:t>HANTA VIRUS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008755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ángulo 1"/>
          <p:cNvSpPr>
            <a:spLocks noChangeArrowheads="1"/>
          </p:cNvSpPr>
          <p:nvPr/>
        </p:nvSpPr>
        <p:spPr bwMode="auto">
          <a:xfrm>
            <a:off x="2566988" y="765175"/>
            <a:ext cx="69135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s-AR"/>
          </a:p>
        </p:txBody>
      </p:sp>
      <p:sp>
        <p:nvSpPr>
          <p:cNvPr id="3" name="Rectángulo 2"/>
          <p:cNvSpPr>
            <a:spLocks noChangeArrowheads="1"/>
          </p:cNvSpPr>
          <p:nvPr/>
        </p:nvSpPr>
        <p:spPr bwMode="auto">
          <a:xfrm>
            <a:off x="2312988" y="713858"/>
            <a:ext cx="7921625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s-ES" altLang="es-AR" dirty="0">
                <a:solidFill>
                  <a:srgbClr val="003300"/>
                </a:solidFill>
                <a:latin typeface="Arial" panose="020B0604020202020204" pitchFamily="34" charset="0"/>
              </a:rPr>
              <a:t> </a:t>
            </a:r>
            <a:r>
              <a:rPr lang="es-ES" altLang="es-AR" sz="2400" b="1" dirty="0">
                <a:solidFill>
                  <a:srgbClr val="000000"/>
                </a:solidFill>
                <a:latin typeface="Arial" panose="020B0604020202020204" pitchFamily="34" charset="0"/>
              </a:rPr>
              <a:t>Ictericia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altLang="es-AR" sz="24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Sin </a:t>
            </a:r>
            <a:r>
              <a:rPr lang="es-ES" altLang="es-AR" sz="2400" b="1" dirty="0">
                <a:solidFill>
                  <a:srgbClr val="000000"/>
                </a:solidFill>
                <a:latin typeface="Arial" panose="020B0604020202020204" pitchFamily="34" charset="0"/>
              </a:rPr>
              <a:t>esplenomegalia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altLang="es-AR" sz="2400" b="1" dirty="0">
                <a:solidFill>
                  <a:srgbClr val="000000"/>
                </a:solidFill>
                <a:latin typeface="Arial" panose="020B0604020202020204" pitchFamily="34" charset="0"/>
              </a:rPr>
              <a:t>Leucocitosis </a:t>
            </a:r>
            <a:r>
              <a:rPr lang="es-ES" altLang="es-AR" sz="2400" b="1" dirty="0" err="1">
                <a:solidFill>
                  <a:srgbClr val="000000"/>
                </a:solidFill>
                <a:latin typeface="Arial" panose="020B0604020202020204" pitchFamily="34" charset="0"/>
              </a:rPr>
              <a:t>neutrofilia</a:t>
            </a:r>
            <a:endParaRPr lang="es-ES" altLang="es-AR" sz="24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s-ES" altLang="es-AR" sz="24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VSG </a:t>
            </a:r>
            <a:r>
              <a:rPr lang="es-ES" altLang="es-AR" sz="2400" b="1" dirty="0">
                <a:solidFill>
                  <a:srgbClr val="000000"/>
                </a:solidFill>
                <a:latin typeface="Arial" panose="020B0604020202020204" pitchFamily="34" charset="0"/>
              </a:rPr>
              <a:t>elevado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altLang="es-AR" sz="24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Con </a:t>
            </a:r>
            <a:r>
              <a:rPr lang="es-ES" altLang="es-AR" sz="2400" b="1" dirty="0">
                <a:solidFill>
                  <a:srgbClr val="000000"/>
                </a:solidFill>
                <a:latin typeface="Arial" panose="020B0604020202020204" pitchFamily="34" charset="0"/>
              </a:rPr>
              <a:t>o sin trombocitopenia</a:t>
            </a:r>
            <a:r>
              <a:rPr lang="es-ES" altLang="es-AR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  <a:p>
            <a:pPr algn="ctr"/>
            <a:endParaRPr lang="es-ES" altLang="es-AR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Rectángulo 3"/>
          <p:cNvSpPr>
            <a:spLocks noChangeArrowheads="1"/>
          </p:cNvSpPr>
          <p:nvPr/>
        </p:nvSpPr>
        <p:spPr bwMode="auto">
          <a:xfrm>
            <a:off x="2312988" y="3795713"/>
            <a:ext cx="45720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s-ES" altLang="es-AR">
                <a:solidFill>
                  <a:srgbClr val="003300"/>
                </a:solidFill>
                <a:latin typeface="Arial" panose="020B0604020202020204" pitchFamily="34" charset="0"/>
              </a:rPr>
              <a:t> </a:t>
            </a:r>
            <a:r>
              <a:rPr lang="es-ES" altLang="es-AR" b="1">
                <a:solidFill>
                  <a:srgbClr val="000000"/>
                </a:solidFill>
                <a:latin typeface="Arial" panose="020B0604020202020204" pitchFamily="34" charset="0"/>
              </a:rPr>
              <a:t>Leucocitosis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altLang="es-AR" b="1">
                <a:solidFill>
                  <a:srgbClr val="000000"/>
                </a:solidFill>
                <a:latin typeface="Arial" panose="020B0604020202020204" pitchFamily="34" charset="0"/>
              </a:rPr>
              <a:t> Neutrofilia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altLang="es-AR" b="1">
                <a:solidFill>
                  <a:srgbClr val="000000"/>
                </a:solidFill>
                <a:latin typeface="Arial" panose="020B0604020202020204" pitchFamily="34" charset="0"/>
              </a:rPr>
              <a:t> VSG elevado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altLang="es-AR" b="1">
                <a:solidFill>
                  <a:srgbClr val="000000"/>
                </a:solidFill>
                <a:latin typeface="Arial" panose="020B0604020202020204" pitchFamily="34" charset="0"/>
              </a:rPr>
              <a:t> Sangrado pulmonar</a:t>
            </a:r>
          </a:p>
          <a:p>
            <a:pPr>
              <a:buFont typeface="Wingdings" panose="05000000000000000000" pitchFamily="2" charset="2"/>
              <a:buChar char="§"/>
            </a:pPr>
            <a:endParaRPr lang="es-ES" altLang="es-AR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s-ES" altLang="es-AR" b="1">
                <a:solidFill>
                  <a:srgbClr val="FF3300"/>
                </a:solidFill>
                <a:latin typeface="Arial" panose="020B0604020202020204" pitchFamily="34" charset="0"/>
              </a:rPr>
              <a:t>HEMORRAGIA PULMONAR</a:t>
            </a:r>
          </a:p>
          <a:p>
            <a:r>
              <a:rPr lang="es-ES" altLang="es-AR" b="1">
                <a:solidFill>
                  <a:srgbClr val="FF3300"/>
                </a:solidFill>
                <a:latin typeface="Arial" panose="020B0604020202020204" pitchFamily="34" charset="0"/>
              </a:rPr>
              <a:t>LEPTOSPIROSIS</a:t>
            </a:r>
            <a:endParaRPr lang="es-ES" altLang="es-AR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6884988" y="1398590"/>
            <a:ext cx="2952750" cy="649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sz="2000" b="1" dirty="0"/>
              <a:t>LEPTOSPIROSIS CLÁSICA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04519" y="2979738"/>
            <a:ext cx="3382962" cy="431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b="1" dirty="0"/>
              <a:t>DAÑO PULMONAR GRAVE</a:t>
            </a:r>
          </a:p>
        </p:txBody>
      </p:sp>
      <p:sp>
        <p:nvSpPr>
          <p:cNvPr id="7" name="Rectángulo 6"/>
          <p:cNvSpPr>
            <a:spLocks noChangeArrowheads="1"/>
          </p:cNvSpPr>
          <p:nvPr/>
        </p:nvSpPr>
        <p:spPr bwMode="auto">
          <a:xfrm>
            <a:off x="6005513" y="3789363"/>
            <a:ext cx="4572000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s-ES" altLang="es-AR" b="1">
                <a:solidFill>
                  <a:srgbClr val="000000"/>
                </a:solidFill>
                <a:latin typeface="Arial" panose="020B0604020202020204" pitchFamily="34" charset="0"/>
              </a:rPr>
              <a:t>Leucocitosis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altLang="es-AR" b="1">
                <a:solidFill>
                  <a:srgbClr val="000000"/>
                </a:solidFill>
                <a:latin typeface="Arial" panose="020B0604020202020204" pitchFamily="34" charset="0"/>
              </a:rPr>
              <a:t> Neutrofilia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altLang="es-AR" b="1">
                <a:solidFill>
                  <a:srgbClr val="000000"/>
                </a:solidFill>
                <a:latin typeface="Arial" panose="020B0604020202020204" pitchFamily="34" charset="0"/>
              </a:rPr>
              <a:t> Inmunocitos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altLang="es-AR" b="1">
                <a:solidFill>
                  <a:srgbClr val="000000"/>
                </a:solidFill>
                <a:latin typeface="Arial" panose="020B0604020202020204" pitchFamily="34" charset="0"/>
              </a:rPr>
              <a:t> Trombocitopenia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altLang="es-AR" b="1">
                <a:solidFill>
                  <a:srgbClr val="000000"/>
                </a:solidFill>
                <a:latin typeface="Arial" panose="020B0604020202020204" pitchFamily="34" charset="0"/>
              </a:rPr>
              <a:t> VSG normal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altLang="es-AR" b="1">
                <a:solidFill>
                  <a:srgbClr val="000000"/>
                </a:solidFill>
                <a:latin typeface="Arial" panose="020B0604020202020204" pitchFamily="34" charset="0"/>
              </a:rPr>
              <a:t> Hematocrito elevado</a:t>
            </a:r>
          </a:p>
          <a:p>
            <a:pPr>
              <a:buFont typeface="Wingdings" panose="05000000000000000000" pitchFamily="2" charset="2"/>
              <a:buChar char="§"/>
            </a:pPr>
            <a:endParaRPr lang="es-ES" altLang="es-AR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s-ES" altLang="es-AR" b="1">
                <a:solidFill>
                  <a:srgbClr val="FF3300"/>
                </a:solidFill>
                <a:latin typeface="Arial" panose="020B0604020202020204" pitchFamily="34" charset="0"/>
              </a:rPr>
              <a:t>SINDROME PULMONAR HANTA</a:t>
            </a:r>
          </a:p>
          <a:p>
            <a:endParaRPr lang="es-ES" altLang="es-AR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s-ES" altLang="es-AR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3473045" y="150506"/>
            <a:ext cx="5245909" cy="504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sz="2800" b="1" dirty="0"/>
              <a:t>RAZONAMIENTO INICIAL</a:t>
            </a:r>
          </a:p>
        </p:txBody>
      </p:sp>
    </p:spTree>
    <p:extLst>
      <p:ext uri="{BB962C8B-B14F-4D97-AF65-F5344CB8AC3E}">
        <p14:creationId xmlns:p14="http://schemas.microsoft.com/office/powerpoint/2010/main" val="2921783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Resultado de imagen para fotos de vectores del Hanta vir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670" y="188640"/>
            <a:ext cx="7769762" cy="643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0339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77" y="116632"/>
            <a:ext cx="8414187" cy="6383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1555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5348" t="8712" r="29412" b="49621"/>
          <a:stretch>
            <a:fillRect/>
          </a:stretch>
        </p:blipFill>
        <p:spPr bwMode="auto">
          <a:xfrm>
            <a:off x="3289826" y="332510"/>
            <a:ext cx="5992721" cy="21613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l="14706" t="8617" r="34813" b="7102"/>
          <a:stretch>
            <a:fillRect/>
          </a:stretch>
        </p:blipFill>
        <p:spPr bwMode="auto">
          <a:xfrm>
            <a:off x="2826328" y="2880748"/>
            <a:ext cx="3131127" cy="29520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5583380" y="4211782"/>
            <a:ext cx="512618" cy="16348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 l="8075" t="13920" r="36738" b="7102"/>
          <a:stretch>
            <a:fillRect/>
          </a:stretch>
        </p:blipFill>
        <p:spPr bwMode="auto">
          <a:xfrm>
            <a:off x="6511637" y="2890203"/>
            <a:ext cx="3726873" cy="30118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2131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2" name="Oval 1028">
            <a:extLst>
              <a:ext uri="{FF2B5EF4-FFF2-40B4-BE49-F238E27FC236}">
                <a16:creationId xmlns="" xmlns:a16="http://schemas.microsoft.com/office/drawing/2014/main" id="{48AC0CA2-F5CD-495D-9B0C-C41921EE6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7875" y="1219200"/>
            <a:ext cx="5232400" cy="49403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s-E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1973" name="Oval 1029" descr="Dark upward diagonal">
            <a:extLst>
              <a:ext uri="{FF2B5EF4-FFF2-40B4-BE49-F238E27FC236}">
                <a16:creationId xmlns="" xmlns:a16="http://schemas.microsoft.com/office/drawing/2014/main" id="{344E8B46-BFBC-4846-8C56-01C7A8EA6D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8876" y="1524000"/>
            <a:ext cx="4430713" cy="4211638"/>
          </a:xfrm>
          <a:prstGeom prst="ellipse">
            <a:avLst/>
          </a:prstGeom>
          <a:pattFill prst="dkUpDiag">
            <a:fgClr>
              <a:srgbClr val="FFFF00"/>
            </a:fgClr>
            <a:bgClr>
              <a:schemeClr val="accent1"/>
            </a:bgClr>
          </a:patt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s-ES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1974" name="Oval 1030" descr="Large checker board">
            <a:extLst>
              <a:ext uri="{FF2B5EF4-FFF2-40B4-BE49-F238E27FC236}">
                <a16:creationId xmlns="" xmlns:a16="http://schemas.microsoft.com/office/drawing/2014/main" id="{77349264-D221-490D-B2DB-8914839201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5963" y="2133600"/>
            <a:ext cx="2900362" cy="2973388"/>
          </a:xfrm>
          <a:prstGeom prst="ellipse">
            <a:avLst/>
          </a:prstGeom>
          <a:pattFill prst="lgCheck">
            <a:fgClr>
              <a:schemeClr val="accent1"/>
            </a:fgClr>
            <a:bgClr>
              <a:schemeClr val="bg1"/>
            </a:bgClr>
          </a:patt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s-ES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1975" name="Line 1031">
            <a:extLst>
              <a:ext uri="{FF2B5EF4-FFF2-40B4-BE49-F238E27FC236}">
                <a16:creationId xmlns="" xmlns:a16="http://schemas.microsoft.com/office/drawing/2014/main" id="{AC69DBB2-552F-4FBD-9253-39C069D05F86}"/>
              </a:ext>
            </a:extLst>
          </p:cNvPr>
          <p:cNvSpPr>
            <a:spLocks noChangeShapeType="1"/>
          </p:cNvSpPr>
          <p:nvPr/>
        </p:nvSpPr>
        <p:spPr bwMode="auto">
          <a:xfrm>
            <a:off x="5614988" y="1524000"/>
            <a:ext cx="1795462" cy="0"/>
          </a:xfrm>
          <a:prstGeom prst="line">
            <a:avLst/>
          </a:prstGeom>
          <a:noFill/>
          <a:ln w="50800">
            <a:solidFill>
              <a:srgbClr val="99FFFF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s-ES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1976" name="Line 1032">
            <a:extLst>
              <a:ext uri="{FF2B5EF4-FFF2-40B4-BE49-F238E27FC236}">
                <a16:creationId xmlns="" xmlns:a16="http://schemas.microsoft.com/office/drawing/2014/main" id="{801C40BA-1DA2-4526-B145-CD7E388FF88F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6450" y="2286000"/>
            <a:ext cx="1785938" cy="0"/>
          </a:xfrm>
          <a:prstGeom prst="line">
            <a:avLst/>
          </a:prstGeom>
          <a:noFill/>
          <a:ln w="50800">
            <a:solidFill>
              <a:srgbClr val="99FFFF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s-ES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1977" name="Line 1033">
            <a:extLst>
              <a:ext uri="{FF2B5EF4-FFF2-40B4-BE49-F238E27FC236}">
                <a16:creationId xmlns="" xmlns:a16="http://schemas.microsoft.com/office/drawing/2014/main" id="{3D76DB00-069A-4710-8ADF-8606BD3B9EB1}"/>
              </a:ext>
            </a:extLst>
          </p:cNvPr>
          <p:cNvSpPr>
            <a:spLocks noChangeShapeType="1"/>
          </p:cNvSpPr>
          <p:nvPr/>
        </p:nvSpPr>
        <p:spPr bwMode="auto">
          <a:xfrm>
            <a:off x="5018088" y="3357563"/>
            <a:ext cx="3319462" cy="0"/>
          </a:xfrm>
          <a:prstGeom prst="line">
            <a:avLst/>
          </a:prstGeom>
          <a:noFill/>
          <a:ln w="50800">
            <a:solidFill>
              <a:srgbClr val="99FFFF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s-ES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1978" name="Rectangle 1034">
            <a:extLst>
              <a:ext uri="{FF2B5EF4-FFF2-40B4-BE49-F238E27FC236}">
                <a16:creationId xmlns="" xmlns:a16="http://schemas.microsoft.com/office/drawing/2014/main" id="{2DA497AA-980A-45CF-AE48-5098E7DE7B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6314" y="1295401"/>
            <a:ext cx="32607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defTabSz="762000">
              <a:defRPr/>
            </a:pP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Infección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por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Hantavirus</a:t>
            </a: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1979" name="Rectangle 1035">
            <a:extLst>
              <a:ext uri="{FF2B5EF4-FFF2-40B4-BE49-F238E27FC236}">
                <a16:creationId xmlns="" xmlns:a16="http://schemas.microsoft.com/office/drawing/2014/main" id="{A9FE894B-11D2-4D85-B093-B476D099A9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9939" y="3124200"/>
            <a:ext cx="7635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defTabSz="762000">
              <a:defRPr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SCPH</a:t>
            </a:r>
          </a:p>
        </p:txBody>
      </p:sp>
      <p:sp>
        <p:nvSpPr>
          <p:cNvPr id="211980" name="Rectangle 1036">
            <a:extLst>
              <a:ext uri="{FF2B5EF4-FFF2-40B4-BE49-F238E27FC236}">
                <a16:creationId xmlns="" xmlns:a16="http://schemas.microsoft.com/office/drawing/2014/main" id="{575EF275-7829-4196-B5CE-2FA9C9386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5250" y="1905000"/>
            <a:ext cx="2274888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defTabSz="762000">
              <a:defRPr/>
            </a:pP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Enfermedad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leve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defTabSz="762000">
              <a:defRPr/>
            </a:pP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por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Hantavirus</a:t>
            </a:r>
          </a:p>
        </p:txBody>
      </p:sp>
      <p:sp>
        <p:nvSpPr>
          <p:cNvPr id="16395" name="Text Box 1037">
            <a:extLst>
              <a:ext uri="{FF2B5EF4-FFF2-40B4-BE49-F238E27FC236}">
                <a16:creationId xmlns="" xmlns:a16="http://schemas.microsoft.com/office/drawing/2014/main" id="{94F1F8CF-C5BC-4AB4-8439-FBFFBB85A7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2050" y="212726"/>
            <a:ext cx="779862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AR" sz="4000" b="1" dirty="0" err="1">
                <a:latin typeface="+mj-lt"/>
                <a:cs typeface="Times New Roman" panose="02020603050405020304" pitchFamily="18" charset="0"/>
              </a:rPr>
              <a:t>Espectro</a:t>
            </a:r>
            <a:r>
              <a:rPr lang="en-US" altLang="es-AR" sz="40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es-AR" sz="4000" b="1" dirty="0" err="1">
                <a:latin typeface="+mj-lt"/>
                <a:cs typeface="Times New Roman" panose="02020603050405020304" pitchFamily="18" charset="0"/>
              </a:rPr>
              <a:t>Infección</a:t>
            </a:r>
            <a:r>
              <a:rPr lang="en-US" altLang="es-AR" sz="4000" b="1" dirty="0">
                <a:latin typeface="+mj-lt"/>
                <a:cs typeface="Times New Roman" panose="02020603050405020304" pitchFamily="18" charset="0"/>
              </a:rPr>
              <a:t> Hantavirus</a:t>
            </a:r>
          </a:p>
        </p:txBody>
      </p:sp>
      <p:sp>
        <p:nvSpPr>
          <p:cNvPr id="211982" name="Text Box 1038">
            <a:extLst>
              <a:ext uri="{FF2B5EF4-FFF2-40B4-BE49-F238E27FC236}">
                <a16:creationId xmlns="" xmlns:a16="http://schemas.microsoft.com/office/drawing/2014/main" id="{A515289F-15B2-4BB8-A528-2CCA6294F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5338" y="4800601"/>
            <a:ext cx="331946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s-ES_tradnl" sz="16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Después de la exposición a  aerosoles y el depósito del virus en el pulmón, comienza la infección</a:t>
            </a:r>
          </a:p>
        </p:txBody>
      </p:sp>
      <p:sp>
        <p:nvSpPr>
          <p:cNvPr id="15" name="14 Elipse">
            <a:extLst>
              <a:ext uri="{FF2B5EF4-FFF2-40B4-BE49-F238E27FC236}">
                <a16:creationId xmlns="" xmlns:a16="http://schemas.microsoft.com/office/drawing/2014/main" id="{E07E4591-5A80-48E0-ADE7-F3AD63C85F60}"/>
              </a:ext>
            </a:extLst>
          </p:cNvPr>
          <p:cNvSpPr/>
          <p:nvPr/>
        </p:nvSpPr>
        <p:spPr bwMode="auto">
          <a:xfrm>
            <a:off x="4495801" y="3573463"/>
            <a:ext cx="512763" cy="5762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/>
          <a:lstStyle/>
          <a:p>
            <a:pPr eaLnBrk="1" hangingPunct="1">
              <a:defRPr/>
            </a:pPr>
            <a:endParaRPr lang="es-ES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Line 1033">
            <a:extLst>
              <a:ext uri="{FF2B5EF4-FFF2-40B4-BE49-F238E27FC236}">
                <a16:creationId xmlns="" xmlns:a16="http://schemas.microsoft.com/office/drawing/2014/main" id="{0182A65C-9035-4925-9FA5-028DC33986B5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1" y="3933825"/>
            <a:ext cx="3317875" cy="0"/>
          </a:xfrm>
          <a:prstGeom prst="line">
            <a:avLst/>
          </a:prstGeom>
          <a:noFill/>
          <a:ln w="50800">
            <a:solidFill>
              <a:srgbClr val="99FFFF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s-ES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1035">
            <a:extLst>
              <a:ext uri="{FF2B5EF4-FFF2-40B4-BE49-F238E27FC236}">
                <a16:creationId xmlns="" xmlns:a16="http://schemas.microsoft.com/office/drawing/2014/main" id="{490F9D33-5B20-4AAA-A43B-DEB2069BA9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64550" y="3789364"/>
            <a:ext cx="8524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defTabSz="762000">
              <a:defRPr/>
            </a:pPr>
            <a:r>
              <a:rPr lang="en-US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Muerte</a:t>
            </a: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397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">
            <a:extLst>
              <a:ext uri="{FF2B5EF4-FFF2-40B4-BE49-F238E27FC236}">
                <a16:creationId xmlns="" xmlns:a16="http://schemas.microsoft.com/office/drawing/2014/main" id="{7DA93868-43F3-4A14-BEA1-2BCC19A60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990600"/>
            <a:ext cx="8305800" cy="54864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31680">
            <a:solidFill>
              <a:srgbClr val="FC0128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AR" sz="1800"/>
          </a:p>
        </p:txBody>
      </p:sp>
      <p:sp>
        <p:nvSpPr>
          <p:cNvPr id="39939" name="Line 2">
            <a:extLst>
              <a:ext uri="{FF2B5EF4-FFF2-40B4-BE49-F238E27FC236}">
                <a16:creationId xmlns="" xmlns:a16="http://schemas.microsoft.com/office/drawing/2014/main" id="{88CD6BEE-CBC9-4C34-865A-44FCE1B116A7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1447800"/>
            <a:ext cx="1588" cy="4724400"/>
          </a:xfrm>
          <a:prstGeom prst="line">
            <a:avLst/>
          </a:prstGeom>
          <a:noFill/>
          <a:ln w="12600">
            <a:solidFill>
              <a:srgbClr val="79001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39940" name="Line 3">
            <a:extLst>
              <a:ext uri="{FF2B5EF4-FFF2-40B4-BE49-F238E27FC236}">
                <a16:creationId xmlns="" xmlns:a16="http://schemas.microsoft.com/office/drawing/2014/main" id="{3AA66AE0-604A-483A-B83F-A34534670AA6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1600200"/>
            <a:ext cx="8305800" cy="1588"/>
          </a:xfrm>
          <a:prstGeom prst="line">
            <a:avLst/>
          </a:prstGeom>
          <a:noFill/>
          <a:ln w="12600">
            <a:solidFill>
              <a:srgbClr val="79001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39941" name="Line 4">
            <a:extLst>
              <a:ext uri="{FF2B5EF4-FFF2-40B4-BE49-F238E27FC236}">
                <a16:creationId xmlns="" xmlns:a16="http://schemas.microsoft.com/office/drawing/2014/main" id="{4043EBAE-D165-4644-BDF5-704C84915A0B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2438400"/>
            <a:ext cx="8305800" cy="1588"/>
          </a:xfrm>
          <a:prstGeom prst="line">
            <a:avLst/>
          </a:prstGeom>
          <a:noFill/>
          <a:ln w="12600">
            <a:solidFill>
              <a:srgbClr val="79001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39942" name="Line 5">
            <a:extLst>
              <a:ext uri="{FF2B5EF4-FFF2-40B4-BE49-F238E27FC236}">
                <a16:creationId xmlns="" xmlns:a16="http://schemas.microsoft.com/office/drawing/2014/main" id="{2E3D4E1A-0BC7-42FF-801E-EFF966D8A57F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352800"/>
            <a:ext cx="8305800" cy="1588"/>
          </a:xfrm>
          <a:prstGeom prst="line">
            <a:avLst/>
          </a:prstGeom>
          <a:noFill/>
          <a:ln w="12600">
            <a:solidFill>
              <a:srgbClr val="79001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39943" name="Line 6">
            <a:extLst>
              <a:ext uri="{FF2B5EF4-FFF2-40B4-BE49-F238E27FC236}">
                <a16:creationId xmlns="" xmlns:a16="http://schemas.microsoft.com/office/drawing/2014/main" id="{2891C895-A689-4D57-B022-DD12BC61C5E9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4191000"/>
            <a:ext cx="8305800" cy="1588"/>
          </a:xfrm>
          <a:prstGeom prst="line">
            <a:avLst/>
          </a:prstGeom>
          <a:noFill/>
          <a:ln w="25560">
            <a:solidFill>
              <a:srgbClr val="79001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39944" name="Line 7">
            <a:extLst>
              <a:ext uri="{FF2B5EF4-FFF2-40B4-BE49-F238E27FC236}">
                <a16:creationId xmlns="" xmlns:a16="http://schemas.microsoft.com/office/drawing/2014/main" id="{D3945C43-090D-46C9-83A4-19F776418DA6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4800600"/>
            <a:ext cx="8305800" cy="1588"/>
          </a:xfrm>
          <a:prstGeom prst="line">
            <a:avLst/>
          </a:prstGeom>
          <a:noFill/>
          <a:ln w="12600">
            <a:solidFill>
              <a:srgbClr val="79001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39945" name="Line 8">
            <a:extLst>
              <a:ext uri="{FF2B5EF4-FFF2-40B4-BE49-F238E27FC236}">
                <a16:creationId xmlns="" xmlns:a16="http://schemas.microsoft.com/office/drawing/2014/main" id="{941D7E9F-F005-4086-A913-89A1D438D176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6096000"/>
            <a:ext cx="8305800" cy="1588"/>
          </a:xfrm>
          <a:prstGeom prst="line">
            <a:avLst/>
          </a:prstGeom>
          <a:noFill/>
          <a:ln w="12600">
            <a:solidFill>
              <a:srgbClr val="79001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39946" name="Text Box 9">
            <a:extLst>
              <a:ext uri="{FF2B5EF4-FFF2-40B4-BE49-F238E27FC236}">
                <a16:creationId xmlns="" xmlns:a16="http://schemas.microsoft.com/office/drawing/2014/main" id="{5BE76697-EC81-45A3-BA3F-A19C6C87A6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9350" y="6096001"/>
            <a:ext cx="604838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AR" sz="1600">
                <a:solidFill>
                  <a:srgbClr val="790015"/>
                </a:solidFill>
              </a:rPr>
              <a:t>Días</a:t>
            </a:r>
          </a:p>
        </p:txBody>
      </p:sp>
      <p:sp>
        <p:nvSpPr>
          <p:cNvPr id="39947" name="Text Box 10">
            <a:extLst>
              <a:ext uri="{FF2B5EF4-FFF2-40B4-BE49-F238E27FC236}">
                <a16:creationId xmlns="" xmlns:a16="http://schemas.microsoft.com/office/drawing/2014/main" id="{3C8EA250-BBD1-47ED-9A00-C89F49AF7C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6289" y="1052514"/>
            <a:ext cx="11715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AR" sz="1600">
                <a:solidFill>
                  <a:srgbClr val="790015"/>
                </a:solidFill>
              </a:rPr>
              <a:t>Incubación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AR" sz="1600">
                <a:solidFill>
                  <a:srgbClr val="790015"/>
                </a:solidFill>
              </a:rPr>
              <a:t>3 - 45 días</a:t>
            </a:r>
          </a:p>
        </p:txBody>
      </p:sp>
      <p:sp>
        <p:nvSpPr>
          <p:cNvPr id="39948" name="Text Box 11">
            <a:extLst>
              <a:ext uri="{FF2B5EF4-FFF2-40B4-BE49-F238E27FC236}">
                <a16:creationId xmlns="" xmlns:a16="http://schemas.microsoft.com/office/drawing/2014/main" id="{31DB65AD-9BF4-4DF8-820B-008848F2DB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3764" y="1828801"/>
            <a:ext cx="871537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AR" sz="1600">
                <a:solidFill>
                  <a:srgbClr val="790015"/>
                </a:solidFill>
              </a:rPr>
              <a:t>Viremia</a:t>
            </a:r>
          </a:p>
        </p:txBody>
      </p:sp>
      <p:sp>
        <p:nvSpPr>
          <p:cNvPr id="39949" name="Rectangle 12">
            <a:extLst>
              <a:ext uri="{FF2B5EF4-FFF2-40B4-BE49-F238E27FC236}">
                <a16:creationId xmlns="" xmlns:a16="http://schemas.microsoft.com/office/drawing/2014/main" id="{1B53526B-CE43-431F-AEB8-C7B8189540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1828800"/>
            <a:ext cx="609600" cy="609600"/>
          </a:xfrm>
          <a:prstGeom prst="rect">
            <a:avLst/>
          </a:prstGeom>
          <a:solidFill>
            <a:srgbClr val="00AE00"/>
          </a:solidFill>
          <a:ln w="126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AR" sz="1800"/>
          </a:p>
        </p:txBody>
      </p:sp>
      <p:sp>
        <p:nvSpPr>
          <p:cNvPr id="39950" name="AutoShape 13">
            <a:extLst>
              <a:ext uri="{FF2B5EF4-FFF2-40B4-BE49-F238E27FC236}">
                <a16:creationId xmlns="" xmlns:a16="http://schemas.microsoft.com/office/drawing/2014/main" id="{871F0CA2-F886-4086-A70A-903A0218C8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1828800"/>
            <a:ext cx="152400" cy="609600"/>
          </a:xfrm>
          <a:prstGeom prst="rtTriangle">
            <a:avLst/>
          </a:prstGeom>
          <a:solidFill>
            <a:srgbClr val="00AE00"/>
          </a:solidFill>
          <a:ln w="126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AR" sz="1800"/>
          </a:p>
        </p:txBody>
      </p:sp>
      <p:sp>
        <p:nvSpPr>
          <p:cNvPr id="39951" name="Text Box 14">
            <a:extLst>
              <a:ext uri="{FF2B5EF4-FFF2-40B4-BE49-F238E27FC236}">
                <a16:creationId xmlns="" xmlns:a16="http://schemas.microsoft.com/office/drawing/2014/main" id="{6A060715-08D4-45D3-8068-4BA7D2D21E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8225" y="6096001"/>
            <a:ext cx="5500688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AR" sz="1600">
                <a:solidFill>
                  <a:srgbClr val="000000"/>
                </a:solidFill>
              </a:rPr>
              <a:t>1    2    3    4    5    6    7    8    9   10   11   12   13   14   15 </a:t>
            </a:r>
          </a:p>
        </p:txBody>
      </p:sp>
      <p:sp>
        <p:nvSpPr>
          <p:cNvPr id="39952" name="Freeform 15">
            <a:extLst>
              <a:ext uri="{FF2B5EF4-FFF2-40B4-BE49-F238E27FC236}">
                <a16:creationId xmlns="" xmlns:a16="http://schemas.microsoft.com/office/drawing/2014/main" id="{8BD2B988-7E00-434B-B204-5ABA6A5115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514600"/>
            <a:ext cx="1600200" cy="838200"/>
          </a:xfrm>
          <a:custGeom>
            <a:avLst/>
            <a:gdLst>
              <a:gd name="T0" fmla="*/ 0 w 720"/>
              <a:gd name="T1" fmla="*/ 2147483646 h 440"/>
              <a:gd name="T2" fmla="*/ 2147483646 w 720"/>
              <a:gd name="T3" fmla="*/ 2147483646 h 440"/>
              <a:gd name="T4" fmla="*/ 2147483646 w 720"/>
              <a:gd name="T5" fmla="*/ 2147483646 h 440"/>
              <a:gd name="T6" fmla="*/ 2147483646 w 720"/>
              <a:gd name="T7" fmla="*/ 2147483646 h 440"/>
              <a:gd name="T8" fmla="*/ 2147483646 w 720"/>
              <a:gd name="T9" fmla="*/ 2147483646 h 4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20"/>
              <a:gd name="T16" fmla="*/ 0 h 440"/>
              <a:gd name="T17" fmla="*/ 720 w 720"/>
              <a:gd name="T18" fmla="*/ 440 h 44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20" h="440">
                <a:moveTo>
                  <a:pt x="0" y="440"/>
                </a:moveTo>
                <a:cubicBezTo>
                  <a:pt x="24" y="356"/>
                  <a:pt x="48" y="272"/>
                  <a:pt x="96" y="200"/>
                </a:cubicBezTo>
                <a:cubicBezTo>
                  <a:pt x="144" y="128"/>
                  <a:pt x="208" y="0"/>
                  <a:pt x="288" y="8"/>
                </a:cubicBezTo>
                <a:cubicBezTo>
                  <a:pt x="368" y="16"/>
                  <a:pt x="504" y="176"/>
                  <a:pt x="576" y="248"/>
                </a:cubicBezTo>
                <a:cubicBezTo>
                  <a:pt x="648" y="320"/>
                  <a:pt x="696" y="416"/>
                  <a:pt x="720" y="440"/>
                </a:cubicBez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39953" name="Freeform 16">
            <a:extLst>
              <a:ext uri="{FF2B5EF4-FFF2-40B4-BE49-F238E27FC236}">
                <a16:creationId xmlns="" xmlns:a16="http://schemas.microsoft.com/office/drawing/2014/main" id="{C910B97E-8F2F-4930-A090-09530BEAA5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2590800"/>
            <a:ext cx="2514600" cy="762000"/>
          </a:xfrm>
          <a:custGeom>
            <a:avLst/>
            <a:gdLst>
              <a:gd name="T0" fmla="*/ 0 w 1584"/>
              <a:gd name="T1" fmla="*/ 2147483646 h 480"/>
              <a:gd name="T2" fmla="*/ 2147483646 w 1584"/>
              <a:gd name="T3" fmla="*/ 2147483646 h 480"/>
              <a:gd name="T4" fmla="*/ 2147483646 w 1584"/>
              <a:gd name="T5" fmla="*/ 2147483646 h 480"/>
              <a:gd name="T6" fmla="*/ 2147483646 w 1584"/>
              <a:gd name="T7" fmla="*/ 2147483646 h 480"/>
              <a:gd name="T8" fmla="*/ 2147483646 w 1584"/>
              <a:gd name="T9" fmla="*/ 0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84"/>
              <a:gd name="T16" fmla="*/ 0 h 480"/>
              <a:gd name="T17" fmla="*/ 1584 w 1584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84" h="480">
                <a:moveTo>
                  <a:pt x="0" y="480"/>
                </a:moveTo>
                <a:cubicBezTo>
                  <a:pt x="80" y="480"/>
                  <a:pt x="160" y="480"/>
                  <a:pt x="288" y="432"/>
                </a:cubicBezTo>
                <a:cubicBezTo>
                  <a:pt x="416" y="384"/>
                  <a:pt x="640" y="256"/>
                  <a:pt x="768" y="192"/>
                </a:cubicBezTo>
                <a:cubicBezTo>
                  <a:pt x="896" y="128"/>
                  <a:pt x="920" y="80"/>
                  <a:pt x="1056" y="48"/>
                </a:cubicBezTo>
                <a:cubicBezTo>
                  <a:pt x="1192" y="16"/>
                  <a:pt x="1496" y="8"/>
                  <a:pt x="1584" y="0"/>
                </a:cubicBezTo>
              </a:path>
            </a:pathLst>
          </a:custGeom>
          <a:noFill/>
          <a:ln w="3816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39954" name="Line 17">
            <a:extLst>
              <a:ext uri="{FF2B5EF4-FFF2-40B4-BE49-F238E27FC236}">
                <a16:creationId xmlns="" xmlns:a16="http://schemas.microsoft.com/office/drawing/2014/main" id="{73E41953-FE40-470F-9CD1-38211BFCAAC5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2200" y="2590800"/>
            <a:ext cx="4038600" cy="1588"/>
          </a:xfrm>
          <a:prstGeom prst="line">
            <a:avLst/>
          </a:prstGeom>
          <a:noFill/>
          <a:ln w="3816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39955" name="Text Box 18">
            <a:extLst>
              <a:ext uri="{FF2B5EF4-FFF2-40B4-BE49-F238E27FC236}">
                <a16:creationId xmlns="" xmlns:a16="http://schemas.microsoft.com/office/drawing/2014/main" id="{5DF0D47A-8A38-4E99-A998-144E01E0C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0651" y="2957513"/>
            <a:ext cx="525463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AR" sz="1600">
                <a:solidFill>
                  <a:srgbClr val="000000"/>
                </a:solidFill>
              </a:rPr>
              <a:t>IgM</a:t>
            </a:r>
          </a:p>
        </p:txBody>
      </p:sp>
      <p:sp>
        <p:nvSpPr>
          <p:cNvPr id="39956" name="Text Box 19">
            <a:extLst>
              <a:ext uri="{FF2B5EF4-FFF2-40B4-BE49-F238E27FC236}">
                <a16:creationId xmlns="" xmlns:a16="http://schemas.microsoft.com/office/drawing/2014/main" id="{10336CC9-5DD2-4C9A-933B-1C925FA83B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350" y="2652713"/>
            <a:ext cx="514350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AR" sz="1600">
                <a:solidFill>
                  <a:srgbClr val="000000"/>
                </a:solidFill>
              </a:rPr>
              <a:t>IgG</a:t>
            </a:r>
          </a:p>
        </p:txBody>
      </p:sp>
      <p:sp>
        <p:nvSpPr>
          <p:cNvPr id="39957" name="Text Box 20">
            <a:extLst>
              <a:ext uri="{FF2B5EF4-FFF2-40B4-BE49-F238E27FC236}">
                <a16:creationId xmlns="" xmlns:a16="http://schemas.microsoft.com/office/drawing/2014/main" id="{15CA00E7-2D04-4807-8044-1193B8AC83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0251" y="2667001"/>
            <a:ext cx="178752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AR" sz="1600">
                <a:solidFill>
                  <a:srgbClr val="000000"/>
                </a:solidFill>
              </a:rPr>
              <a:t>Inmunoglobulinas</a:t>
            </a:r>
          </a:p>
        </p:txBody>
      </p:sp>
      <p:sp>
        <p:nvSpPr>
          <p:cNvPr id="39958" name="Text Box 21">
            <a:extLst>
              <a:ext uri="{FF2B5EF4-FFF2-40B4-BE49-F238E27FC236}">
                <a16:creationId xmlns="" xmlns:a16="http://schemas.microsoft.com/office/drawing/2014/main" id="{CCD55B26-CFC6-44FE-873E-7A84A41532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3113" y="3414714"/>
            <a:ext cx="1492250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AR" sz="1600">
                <a:solidFill>
                  <a:srgbClr val="000000"/>
                </a:solidFill>
              </a:rPr>
              <a:t>Anticuerpos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AR" sz="1600">
                <a:solidFill>
                  <a:srgbClr val="000000"/>
                </a:solidFill>
              </a:rPr>
              <a:t>Neutralizantes</a:t>
            </a:r>
          </a:p>
        </p:txBody>
      </p:sp>
      <p:sp>
        <p:nvSpPr>
          <p:cNvPr id="39959" name="Freeform 22">
            <a:extLst>
              <a:ext uri="{FF2B5EF4-FFF2-40B4-BE49-F238E27FC236}">
                <a16:creationId xmlns="" xmlns:a16="http://schemas.microsoft.com/office/drawing/2014/main" id="{1313EC9B-9750-4B2B-97A4-B8E114050B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505200"/>
            <a:ext cx="1219200" cy="647700"/>
          </a:xfrm>
          <a:custGeom>
            <a:avLst/>
            <a:gdLst>
              <a:gd name="T0" fmla="*/ 0 w 720"/>
              <a:gd name="T1" fmla="*/ 2147483646 h 456"/>
              <a:gd name="T2" fmla="*/ 2147483646 w 720"/>
              <a:gd name="T3" fmla="*/ 2147483646 h 456"/>
              <a:gd name="T4" fmla="*/ 2147483646 w 720"/>
              <a:gd name="T5" fmla="*/ 2147483646 h 456"/>
              <a:gd name="T6" fmla="*/ 2147483646 w 720"/>
              <a:gd name="T7" fmla="*/ 2147483646 h 456"/>
              <a:gd name="T8" fmla="*/ 2147483646 w 720"/>
              <a:gd name="T9" fmla="*/ 2147483646 h 4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20"/>
              <a:gd name="T16" fmla="*/ 0 h 456"/>
              <a:gd name="T17" fmla="*/ 720 w 720"/>
              <a:gd name="T18" fmla="*/ 456 h 4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20" h="456">
                <a:moveTo>
                  <a:pt x="0" y="456"/>
                </a:moveTo>
                <a:cubicBezTo>
                  <a:pt x="88" y="432"/>
                  <a:pt x="176" y="408"/>
                  <a:pt x="240" y="360"/>
                </a:cubicBezTo>
                <a:cubicBezTo>
                  <a:pt x="304" y="312"/>
                  <a:pt x="328" y="224"/>
                  <a:pt x="384" y="168"/>
                </a:cubicBezTo>
                <a:cubicBezTo>
                  <a:pt x="440" y="112"/>
                  <a:pt x="520" y="48"/>
                  <a:pt x="576" y="24"/>
                </a:cubicBezTo>
                <a:cubicBezTo>
                  <a:pt x="632" y="0"/>
                  <a:pt x="676" y="12"/>
                  <a:pt x="720" y="24"/>
                </a:cubicBezTo>
              </a:path>
            </a:pathLst>
          </a:custGeom>
          <a:noFill/>
          <a:ln w="44280">
            <a:solidFill>
              <a:srgbClr val="0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39960" name="Line 23">
            <a:extLst>
              <a:ext uri="{FF2B5EF4-FFF2-40B4-BE49-F238E27FC236}">
                <a16:creationId xmlns="" xmlns:a16="http://schemas.microsoft.com/office/drawing/2014/main" id="{A6B5D30A-A6EA-4B88-B89F-4A5D22D07E38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3505200"/>
            <a:ext cx="3352800" cy="1588"/>
          </a:xfrm>
          <a:prstGeom prst="line">
            <a:avLst/>
          </a:prstGeom>
          <a:noFill/>
          <a:ln w="44280">
            <a:solidFill>
              <a:srgbClr val="0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39961" name="Freeform 24">
            <a:extLst>
              <a:ext uri="{FF2B5EF4-FFF2-40B4-BE49-F238E27FC236}">
                <a16:creationId xmlns="" xmlns:a16="http://schemas.microsoft.com/office/drawing/2014/main" id="{59A6E275-3C7D-40CD-A3DF-FDCADE46D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4025900"/>
            <a:ext cx="1066800" cy="165100"/>
          </a:xfrm>
          <a:custGeom>
            <a:avLst/>
            <a:gdLst>
              <a:gd name="T0" fmla="*/ 0 w 672"/>
              <a:gd name="T1" fmla="*/ 2147483646 h 104"/>
              <a:gd name="T2" fmla="*/ 2147483646 w 672"/>
              <a:gd name="T3" fmla="*/ 2147483646 h 104"/>
              <a:gd name="T4" fmla="*/ 2147483646 w 672"/>
              <a:gd name="T5" fmla="*/ 2147483646 h 104"/>
              <a:gd name="T6" fmla="*/ 2147483646 w 672"/>
              <a:gd name="T7" fmla="*/ 2147483646 h 104"/>
              <a:gd name="T8" fmla="*/ 0 60000 65536"/>
              <a:gd name="T9" fmla="*/ 0 60000 65536"/>
              <a:gd name="T10" fmla="*/ 0 60000 65536"/>
              <a:gd name="T11" fmla="*/ 0 60000 65536"/>
              <a:gd name="T12" fmla="*/ 0 w 672"/>
              <a:gd name="T13" fmla="*/ 0 h 104"/>
              <a:gd name="T14" fmla="*/ 672 w 672"/>
              <a:gd name="T15" fmla="*/ 104 h 10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72" h="104">
                <a:moveTo>
                  <a:pt x="0" y="104"/>
                </a:moveTo>
                <a:cubicBezTo>
                  <a:pt x="108" y="88"/>
                  <a:pt x="216" y="72"/>
                  <a:pt x="288" y="56"/>
                </a:cubicBezTo>
                <a:cubicBezTo>
                  <a:pt x="360" y="40"/>
                  <a:pt x="368" y="16"/>
                  <a:pt x="432" y="8"/>
                </a:cubicBezTo>
                <a:cubicBezTo>
                  <a:pt x="496" y="0"/>
                  <a:pt x="632" y="8"/>
                  <a:pt x="672" y="8"/>
                </a:cubicBezTo>
              </a:path>
            </a:pathLst>
          </a:custGeom>
          <a:noFill/>
          <a:ln w="41400">
            <a:solidFill>
              <a:srgbClr val="CC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39962" name="Freeform 25">
            <a:extLst>
              <a:ext uri="{FF2B5EF4-FFF2-40B4-BE49-F238E27FC236}">
                <a16:creationId xmlns="" xmlns:a16="http://schemas.microsoft.com/office/drawing/2014/main" id="{EAA55336-4D4A-434D-A63D-61287DD5D7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4013200"/>
            <a:ext cx="1828800" cy="177800"/>
          </a:xfrm>
          <a:custGeom>
            <a:avLst/>
            <a:gdLst>
              <a:gd name="T0" fmla="*/ 0 w 1152"/>
              <a:gd name="T1" fmla="*/ 2147483646 h 112"/>
              <a:gd name="T2" fmla="*/ 2147483646 w 1152"/>
              <a:gd name="T3" fmla="*/ 2147483646 h 112"/>
              <a:gd name="T4" fmla="*/ 2147483646 w 1152"/>
              <a:gd name="T5" fmla="*/ 2147483646 h 112"/>
              <a:gd name="T6" fmla="*/ 0 60000 65536"/>
              <a:gd name="T7" fmla="*/ 0 60000 65536"/>
              <a:gd name="T8" fmla="*/ 0 60000 65536"/>
              <a:gd name="T9" fmla="*/ 0 w 1152"/>
              <a:gd name="T10" fmla="*/ 0 h 112"/>
              <a:gd name="T11" fmla="*/ 1152 w 1152"/>
              <a:gd name="T12" fmla="*/ 112 h 1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52" h="112">
                <a:moveTo>
                  <a:pt x="0" y="16"/>
                </a:moveTo>
                <a:cubicBezTo>
                  <a:pt x="120" y="8"/>
                  <a:pt x="240" y="0"/>
                  <a:pt x="432" y="16"/>
                </a:cubicBezTo>
                <a:cubicBezTo>
                  <a:pt x="624" y="32"/>
                  <a:pt x="1032" y="96"/>
                  <a:pt x="1152" y="112"/>
                </a:cubicBezTo>
              </a:path>
            </a:pathLst>
          </a:custGeom>
          <a:noFill/>
          <a:ln w="41400">
            <a:solidFill>
              <a:srgbClr val="CC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39963" name="Text Box 26">
            <a:extLst>
              <a:ext uri="{FF2B5EF4-FFF2-40B4-BE49-F238E27FC236}">
                <a16:creationId xmlns="" xmlns:a16="http://schemas.microsoft.com/office/drawing/2014/main" id="{E2B11CE3-0201-4F4F-B94B-8A1FB20055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2900" y="3490913"/>
            <a:ext cx="1206500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AR" sz="1600">
                <a:solidFill>
                  <a:srgbClr val="000000"/>
                </a:solidFill>
              </a:rPr>
              <a:t>Sobreviven</a:t>
            </a:r>
          </a:p>
        </p:txBody>
      </p:sp>
      <p:sp>
        <p:nvSpPr>
          <p:cNvPr id="39964" name="Text Box 27">
            <a:extLst>
              <a:ext uri="{FF2B5EF4-FFF2-40B4-BE49-F238E27FC236}">
                <a16:creationId xmlns="" xmlns:a16="http://schemas.microsoft.com/office/drawing/2014/main" id="{B2ACD782-BA4B-4ED4-BEC6-A5839DF62F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4139" y="3795713"/>
            <a:ext cx="955675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AR" sz="1600">
                <a:solidFill>
                  <a:srgbClr val="000000"/>
                </a:solidFill>
              </a:rPr>
              <a:t>Fallecen</a:t>
            </a:r>
          </a:p>
        </p:txBody>
      </p:sp>
      <p:sp>
        <p:nvSpPr>
          <p:cNvPr id="39965" name="Text Box 28">
            <a:extLst>
              <a:ext uri="{FF2B5EF4-FFF2-40B4-BE49-F238E27FC236}">
                <a16:creationId xmlns="" xmlns:a16="http://schemas.microsoft.com/office/drawing/2014/main" id="{14EE7F93-07FB-4D64-917F-F6A1A81AB4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25" y="976313"/>
            <a:ext cx="762000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AR" sz="1600">
                <a:solidFill>
                  <a:srgbClr val="000000"/>
                </a:solidFill>
              </a:rPr>
              <a:t>Fiebre</a:t>
            </a:r>
          </a:p>
        </p:txBody>
      </p:sp>
      <p:sp>
        <p:nvSpPr>
          <p:cNvPr id="39966" name="Text Box 29">
            <a:extLst>
              <a:ext uri="{FF2B5EF4-FFF2-40B4-BE49-F238E27FC236}">
                <a16:creationId xmlns="" xmlns:a16="http://schemas.microsoft.com/office/drawing/2014/main" id="{2F57D315-18D5-4F94-A29E-520DAB4B0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3951" y="1281113"/>
            <a:ext cx="6564313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AR" sz="1600">
                <a:solidFill>
                  <a:srgbClr val="000000"/>
                </a:solidFill>
              </a:rPr>
              <a:t>   Pródromo         Cardiopul.     Poliuria                        Convalescencia </a:t>
            </a:r>
          </a:p>
        </p:txBody>
      </p:sp>
      <p:sp>
        <p:nvSpPr>
          <p:cNvPr id="39967" name="Line 30">
            <a:extLst>
              <a:ext uri="{FF2B5EF4-FFF2-40B4-BE49-F238E27FC236}">
                <a16:creationId xmlns="" xmlns:a16="http://schemas.microsoft.com/office/drawing/2014/main" id="{5835841A-C6AB-4B1A-A7CD-517A20E42A31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5410200"/>
            <a:ext cx="8305800" cy="1588"/>
          </a:xfrm>
          <a:prstGeom prst="line">
            <a:avLst/>
          </a:prstGeom>
          <a:noFill/>
          <a:ln w="12600">
            <a:solidFill>
              <a:srgbClr val="79001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39968" name="Text Box 31">
            <a:extLst>
              <a:ext uri="{FF2B5EF4-FFF2-40B4-BE49-F238E27FC236}">
                <a16:creationId xmlns="" xmlns:a16="http://schemas.microsoft.com/office/drawing/2014/main" id="{B2F4C8BA-F3FB-45F3-A458-3378E7CE1C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3276" y="4191001"/>
            <a:ext cx="1547813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AR" sz="1600">
                <a:solidFill>
                  <a:srgbClr val="000000"/>
                </a:solidFill>
              </a:rPr>
              <a:t>   &lt; 150.000/ml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AR" sz="1600">
                <a:solidFill>
                  <a:srgbClr val="000000"/>
                </a:solidFill>
              </a:rPr>
              <a:t>    Plaquetas</a:t>
            </a:r>
          </a:p>
        </p:txBody>
      </p:sp>
      <p:sp>
        <p:nvSpPr>
          <p:cNvPr id="39969" name="Line 32">
            <a:extLst>
              <a:ext uri="{FF2B5EF4-FFF2-40B4-BE49-F238E27FC236}">
                <a16:creationId xmlns="" xmlns:a16="http://schemas.microsoft.com/office/drawing/2014/main" id="{5EEB36E9-C9A9-4487-ACCF-422066373E5F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4343400"/>
            <a:ext cx="3048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39970" name="Line 33">
            <a:extLst>
              <a:ext uri="{FF2B5EF4-FFF2-40B4-BE49-F238E27FC236}">
                <a16:creationId xmlns="" xmlns:a16="http://schemas.microsoft.com/office/drawing/2014/main" id="{B2198306-FE6B-4C97-BA54-F33175AC83B1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4495800"/>
            <a:ext cx="3048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39971" name="Line 34">
            <a:extLst>
              <a:ext uri="{FF2B5EF4-FFF2-40B4-BE49-F238E27FC236}">
                <a16:creationId xmlns="" xmlns:a16="http://schemas.microsoft.com/office/drawing/2014/main" id="{29BA7546-6CE3-4EFB-93D9-B490ABE5B949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4648200"/>
            <a:ext cx="3048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39972" name="Freeform 35">
            <a:extLst>
              <a:ext uri="{FF2B5EF4-FFF2-40B4-BE49-F238E27FC236}">
                <a16:creationId xmlns="" xmlns:a16="http://schemas.microsoft.com/office/drawing/2014/main" id="{D248F01E-161D-4099-8F5E-F7FCE92AAF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4191000"/>
            <a:ext cx="3733800" cy="381000"/>
          </a:xfrm>
          <a:custGeom>
            <a:avLst/>
            <a:gdLst>
              <a:gd name="T0" fmla="*/ 0 w 2352"/>
              <a:gd name="T1" fmla="*/ 2147483646 h 240"/>
              <a:gd name="T2" fmla="*/ 2147483646 w 2352"/>
              <a:gd name="T3" fmla="*/ 2147483646 h 240"/>
              <a:gd name="T4" fmla="*/ 2147483646 w 2352"/>
              <a:gd name="T5" fmla="*/ 2147483646 h 240"/>
              <a:gd name="T6" fmla="*/ 2147483646 w 2352"/>
              <a:gd name="T7" fmla="*/ 2147483646 h 240"/>
              <a:gd name="T8" fmla="*/ 2147483646 w 2352"/>
              <a:gd name="T9" fmla="*/ 2147483646 h 240"/>
              <a:gd name="T10" fmla="*/ 2147483646 w 2352"/>
              <a:gd name="T11" fmla="*/ 2147483646 h 240"/>
              <a:gd name="T12" fmla="*/ 2147483646 w 2352"/>
              <a:gd name="T13" fmla="*/ 0 h 24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52"/>
              <a:gd name="T22" fmla="*/ 0 h 240"/>
              <a:gd name="T23" fmla="*/ 2352 w 2352"/>
              <a:gd name="T24" fmla="*/ 240 h 24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52" h="240">
                <a:moveTo>
                  <a:pt x="0" y="48"/>
                </a:moveTo>
                <a:cubicBezTo>
                  <a:pt x="124" y="60"/>
                  <a:pt x="248" y="72"/>
                  <a:pt x="384" y="96"/>
                </a:cubicBezTo>
                <a:cubicBezTo>
                  <a:pt x="520" y="120"/>
                  <a:pt x="688" y="168"/>
                  <a:pt x="816" y="192"/>
                </a:cubicBezTo>
                <a:cubicBezTo>
                  <a:pt x="944" y="216"/>
                  <a:pt x="1048" y="240"/>
                  <a:pt x="1152" y="240"/>
                </a:cubicBezTo>
                <a:cubicBezTo>
                  <a:pt x="1256" y="240"/>
                  <a:pt x="1296" y="208"/>
                  <a:pt x="1440" y="192"/>
                </a:cubicBezTo>
                <a:cubicBezTo>
                  <a:pt x="1584" y="176"/>
                  <a:pt x="1864" y="176"/>
                  <a:pt x="2016" y="144"/>
                </a:cubicBezTo>
                <a:cubicBezTo>
                  <a:pt x="2168" y="112"/>
                  <a:pt x="2296" y="24"/>
                  <a:pt x="2352" y="0"/>
                </a:cubicBezTo>
              </a:path>
            </a:pathLst>
          </a:custGeom>
          <a:noFill/>
          <a:ln w="38160">
            <a:solidFill>
              <a:srgbClr val="33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39973" name="Freeform 36">
            <a:extLst>
              <a:ext uri="{FF2B5EF4-FFF2-40B4-BE49-F238E27FC236}">
                <a16:creationId xmlns="" xmlns:a16="http://schemas.microsoft.com/office/drawing/2014/main" id="{76A3683E-5C9D-4CDF-970A-955C36C1A9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4267200"/>
            <a:ext cx="2057400" cy="533400"/>
          </a:xfrm>
          <a:custGeom>
            <a:avLst/>
            <a:gdLst>
              <a:gd name="T0" fmla="*/ 0 w 1296"/>
              <a:gd name="T1" fmla="*/ 0 h 336"/>
              <a:gd name="T2" fmla="*/ 2147483646 w 1296"/>
              <a:gd name="T3" fmla="*/ 2147483646 h 336"/>
              <a:gd name="T4" fmla="*/ 2147483646 w 1296"/>
              <a:gd name="T5" fmla="*/ 2147483646 h 336"/>
              <a:gd name="T6" fmla="*/ 2147483646 w 1296"/>
              <a:gd name="T7" fmla="*/ 2147483646 h 336"/>
              <a:gd name="T8" fmla="*/ 0 60000 65536"/>
              <a:gd name="T9" fmla="*/ 0 60000 65536"/>
              <a:gd name="T10" fmla="*/ 0 60000 65536"/>
              <a:gd name="T11" fmla="*/ 0 60000 65536"/>
              <a:gd name="T12" fmla="*/ 0 w 1296"/>
              <a:gd name="T13" fmla="*/ 0 h 336"/>
              <a:gd name="T14" fmla="*/ 1296 w 1296"/>
              <a:gd name="T15" fmla="*/ 336 h 3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96" h="336">
                <a:moveTo>
                  <a:pt x="0" y="0"/>
                </a:moveTo>
                <a:cubicBezTo>
                  <a:pt x="52" y="76"/>
                  <a:pt x="104" y="152"/>
                  <a:pt x="192" y="192"/>
                </a:cubicBezTo>
                <a:cubicBezTo>
                  <a:pt x="280" y="232"/>
                  <a:pt x="344" y="216"/>
                  <a:pt x="528" y="240"/>
                </a:cubicBezTo>
                <a:cubicBezTo>
                  <a:pt x="712" y="264"/>
                  <a:pt x="1168" y="328"/>
                  <a:pt x="1296" y="336"/>
                </a:cubicBezTo>
              </a:path>
            </a:pathLst>
          </a:custGeom>
          <a:noFill/>
          <a:ln w="3816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39974" name="Text Box 37">
            <a:extLst>
              <a:ext uri="{FF2B5EF4-FFF2-40B4-BE49-F238E27FC236}">
                <a16:creationId xmlns="" xmlns:a16="http://schemas.microsoft.com/office/drawing/2014/main" id="{EB0C5392-5713-4153-BAC2-4773E9677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5326" y="4552951"/>
            <a:ext cx="170497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AR" sz="1600">
                <a:solidFill>
                  <a:srgbClr val="000000"/>
                </a:solidFill>
              </a:rPr>
              <a:t>             Fallecen</a:t>
            </a:r>
          </a:p>
        </p:txBody>
      </p:sp>
      <p:sp>
        <p:nvSpPr>
          <p:cNvPr id="39975" name="Text Box 38">
            <a:extLst>
              <a:ext uri="{FF2B5EF4-FFF2-40B4-BE49-F238E27FC236}">
                <a16:creationId xmlns="" xmlns:a16="http://schemas.microsoft.com/office/drawing/2014/main" id="{1009371F-B3C2-47BD-83E2-57193F20D4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7851" y="4405313"/>
            <a:ext cx="873125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AR" sz="1600">
                <a:solidFill>
                  <a:srgbClr val="000000"/>
                </a:solidFill>
              </a:rPr>
              <a:t>Sobrev.</a:t>
            </a:r>
          </a:p>
        </p:txBody>
      </p:sp>
      <p:sp>
        <p:nvSpPr>
          <p:cNvPr id="39976" name="Text Box 39">
            <a:extLst>
              <a:ext uri="{FF2B5EF4-FFF2-40B4-BE49-F238E27FC236}">
                <a16:creationId xmlns="" xmlns:a16="http://schemas.microsoft.com/office/drawing/2014/main" id="{B628CE23-4D9A-4FB3-9E90-293B506D6C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4953001"/>
            <a:ext cx="1516063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AR" sz="1600">
                <a:solidFill>
                  <a:srgbClr val="000000"/>
                </a:solidFill>
              </a:rPr>
              <a:t>Inmunoblastos</a:t>
            </a:r>
          </a:p>
        </p:txBody>
      </p:sp>
      <p:sp>
        <p:nvSpPr>
          <p:cNvPr id="39977" name="Freeform 40">
            <a:extLst>
              <a:ext uri="{FF2B5EF4-FFF2-40B4-BE49-F238E27FC236}">
                <a16:creationId xmlns="" xmlns:a16="http://schemas.microsoft.com/office/drawing/2014/main" id="{914C908F-DDF1-49EA-9003-991DC634B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953000"/>
            <a:ext cx="1828800" cy="457200"/>
          </a:xfrm>
          <a:custGeom>
            <a:avLst/>
            <a:gdLst>
              <a:gd name="T0" fmla="*/ 0 w 1152"/>
              <a:gd name="T1" fmla="*/ 2147483646 h 288"/>
              <a:gd name="T2" fmla="*/ 2147483646 w 1152"/>
              <a:gd name="T3" fmla="*/ 2147483646 h 288"/>
              <a:gd name="T4" fmla="*/ 2147483646 w 1152"/>
              <a:gd name="T5" fmla="*/ 2147483646 h 288"/>
              <a:gd name="T6" fmla="*/ 2147483646 w 1152"/>
              <a:gd name="T7" fmla="*/ 0 h 288"/>
              <a:gd name="T8" fmla="*/ 0 60000 65536"/>
              <a:gd name="T9" fmla="*/ 0 60000 65536"/>
              <a:gd name="T10" fmla="*/ 0 60000 65536"/>
              <a:gd name="T11" fmla="*/ 0 60000 65536"/>
              <a:gd name="T12" fmla="*/ 0 w 1152"/>
              <a:gd name="T13" fmla="*/ 0 h 288"/>
              <a:gd name="T14" fmla="*/ 1152 w 1152"/>
              <a:gd name="T15" fmla="*/ 288 h 2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52" h="288">
                <a:moveTo>
                  <a:pt x="0" y="288"/>
                </a:moveTo>
                <a:cubicBezTo>
                  <a:pt x="116" y="284"/>
                  <a:pt x="232" y="280"/>
                  <a:pt x="336" y="240"/>
                </a:cubicBezTo>
                <a:cubicBezTo>
                  <a:pt x="440" y="200"/>
                  <a:pt x="488" y="88"/>
                  <a:pt x="624" y="48"/>
                </a:cubicBezTo>
                <a:cubicBezTo>
                  <a:pt x="760" y="8"/>
                  <a:pt x="1064" y="8"/>
                  <a:pt x="1152" y="0"/>
                </a:cubicBezTo>
              </a:path>
            </a:pathLst>
          </a:custGeom>
          <a:noFill/>
          <a:ln w="47520">
            <a:solidFill>
              <a:srgbClr val="3333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39978" name="Line 41">
            <a:extLst>
              <a:ext uri="{FF2B5EF4-FFF2-40B4-BE49-F238E27FC236}">
                <a16:creationId xmlns="" xmlns:a16="http://schemas.microsoft.com/office/drawing/2014/main" id="{90C03CA0-3D94-4DF0-B38B-99F82B3168FF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4953000"/>
            <a:ext cx="2667000" cy="1588"/>
          </a:xfrm>
          <a:prstGeom prst="line">
            <a:avLst/>
          </a:prstGeom>
          <a:noFill/>
          <a:ln w="47520">
            <a:solidFill>
              <a:srgbClr val="3333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39979" name="Text Box 42">
            <a:extLst>
              <a:ext uri="{FF2B5EF4-FFF2-40B4-BE49-F238E27FC236}">
                <a16:creationId xmlns="" xmlns:a16="http://schemas.microsoft.com/office/drawing/2014/main" id="{3402D8C1-405B-463F-8E83-C8749EB6AE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9463" y="5472114"/>
            <a:ext cx="1504950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AR" sz="1600">
                <a:solidFill>
                  <a:srgbClr val="000000"/>
                </a:solidFill>
              </a:rPr>
              <a:t>Rx. Tórax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AR" sz="1600">
                <a:solidFill>
                  <a:srgbClr val="000000"/>
                </a:solidFill>
              </a:rPr>
              <a:t>Edema interst.</a:t>
            </a:r>
          </a:p>
        </p:txBody>
      </p:sp>
      <p:sp>
        <p:nvSpPr>
          <p:cNvPr id="39980" name="Freeform 43">
            <a:extLst>
              <a:ext uri="{FF2B5EF4-FFF2-40B4-BE49-F238E27FC236}">
                <a16:creationId xmlns="" xmlns:a16="http://schemas.microsoft.com/office/drawing/2014/main" id="{D8374C75-75D2-4859-8CFA-ED2A8D02A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5461000"/>
            <a:ext cx="3263900" cy="635000"/>
          </a:xfrm>
          <a:custGeom>
            <a:avLst/>
            <a:gdLst>
              <a:gd name="T0" fmla="*/ 0 w 2056"/>
              <a:gd name="T1" fmla="*/ 2147483646 h 400"/>
              <a:gd name="T2" fmla="*/ 2147483646 w 2056"/>
              <a:gd name="T3" fmla="*/ 2147483646 h 400"/>
              <a:gd name="T4" fmla="*/ 2147483646 w 2056"/>
              <a:gd name="T5" fmla="*/ 2147483646 h 400"/>
              <a:gd name="T6" fmla="*/ 2147483646 w 2056"/>
              <a:gd name="T7" fmla="*/ 2147483646 h 400"/>
              <a:gd name="T8" fmla="*/ 2147483646 w 2056"/>
              <a:gd name="T9" fmla="*/ 2147483646 h 400"/>
              <a:gd name="T10" fmla="*/ 2147483646 w 2056"/>
              <a:gd name="T11" fmla="*/ 2147483646 h 4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56"/>
              <a:gd name="T19" fmla="*/ 0 h 400"/>
              <a:gd name="T20" fmla="*/ 2056 w 2056"/>
              <a:gd name="T21" fmla="*/ 400 h 4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56" h="400">
                <a:moveTo>
                  <a:pt x="0" y="400"/>
                </a:moveTo>
                <a:cubicBezTo>
                  <a:pt x="216" y="372"/>
                  <a:pt x="432" y="344"/>
                  <a:pt x="576" y="304"/>
                </a:cubicBezTo>
                <a:cubicBezTo>
                  <a:pt x="720" y="264"/>
                  <a:pt x="712" y="208"/>
                  <a:pt x="864" y="160"/>
                </a:cubicBezTo>
                <a:cubicBezTo>
                  <a:pt x="1016" y="112"/>
                  <a:pt x="1304" y="0"/>
                  <a:pt x="1488" y="16"/>
                </a:cubicBezTo>
                <a:cubicBezTo>
                  <a:pt x="1672" y="32"/>
                  <a:pt x="1880" y="192"/>
                  <a:pt x="1968" y="256"/>
                </a:cubicBezTo>
                <a:cubicBezTo>
                  <a:pt x="2056" y="320"/>
                  <a:pt x="2036" y="360"/>
                  <a:pt x="2016" y="400"/>
                </a:cubicBezTo>
              </a:path>
            </a:pathLst>
          </a:custGeom>
          <a:noFill/>
          <a:ln w="50760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39981" name="Text Box 44">
            <a:extLst>
              <a:ext uri="{FF2B5EF4-FFF2-40B4-BE49-F238E27FC236}">
                <a16:creationId xmlns="" xmlns:a16="http://schemas.microsoft.com/office/drawing/2014/main" id="{A28FC047-1F19-4D24-9DB2-B047246CAC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7914" y="976313"/>
            <a:ext cx="2325687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AR" sz="1600">
                <a:solidFill>
                  <a:srgbClr val="000000"/>
                </a:solidFill>
              </a:rPr>
              <a:t>F a s e s    del  S C P H</a:t>
            </a:r>
          </a:p>
        </p:txBody>
      </p:sp>
      <p:sp>
        <p:nvSpPr>
          <p:cNvPr id="39982" name="Rectangle 45">
            <a:extLst>
              <a:ext uri="{FF2B5EF4-FFF2-40B4-BE49-F238E27FC236}">
                <a16:creationId xmlns="" xmlns:a16="http://schemas.microsoft.com/office/drawing/2014/main" id="{B9A738CA-BD0C-4F4A-8BF7-B5EA89E6B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4523" y="228601"/>
            <a:ext cx="7353594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AR" b="1" dirty="0" err="1">
                <a:latin typeface="+mj-lt"/>
                <a:cs typeface="Times New Roman" panose="02020603050405020304" pitchFamily="18" charset="0"/>
              </a:rPr>
              <a:t>Fisiopatologia</a:t>
            </a:r>
            <a:r>
              <a:rPr lang="en-US" altLang="es-AR" b="1" dirty="0">
                <a:latin typeface="+mj-lt"/>
                <a:cs typeface="Times New Roman" panose="02020603050405020304" pitchFamily="18" charset="0"/>
              </a:rPr>
              <a:t> y </a:t>
            </a:r>
            <a:r>
              <a:rPr lang="en-US" altLang="es-AR" b="1" dirty="0" err="1">
                <a:latin typeface="+mj-lt"/>
                <a:cs typeface="Times New Roman" panose="02020603050405020304" pitchFamily="18" charset="0"/>
              </a:rPr>
              <a:t>Respuesta</a:t>
            </a:r>
            <a:r>
              <a:rPr lang="en-US" altLang="es-AR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es-AR" b="1" dirty="0" err="1">
                <a:latin typeface="+mj-lt"/>
                <a:cs typeface="Times New Roman" panose="02020603050405020304" pitchFamily="18" charset="0"/>
              </a:rPr>
              <a:t>en</a:t>
            </a:r>
            <a:r>
              <a:rPr lang="en-US" altLang="es-AR" b="1" dirty="0">
                <a:latin typeface="+mj-lt"/>
                <a:cs typeface="Times New Roman" panose="02020603050405020304" pitchFamily="18" charset="0"/>
              </a:rPr>
              <a:t> SCPH </a:t>
            </a:r>
          </a:p>
        </p:txBody>
      </p:sp>
      <p:sp>
        <p:nvSpPr>
          <p:cNvPr id="39983" name="Line 48">
            <a:extLst>
              <a:ext uri="{FF2B5EF4-FFF2-40B4-BE49-F238E27FC236}">
                <a16:creationId xmlns="" xmlns:a16="http://schemas.microsoft.com/office/drawing/2014/main" id="{A3A198D8-1144-4060-8F26-B4FFBD576109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1371600"/>
            <a:ext cx="1588" cy="4724400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39984" name="Line 49">
            <a:extLst>
              <a:ext uri="{FF2B5EF4-FFF2-40B4-BE49-F238E27FC236}">
                <a16:creationId xmlns="" xmlns:a16="http://schemas.microsoft.com/office/drawing/2014/main" id="{68CE31CC-2495-443E-B246-2E4A5B58F8E5}"/>
              </a:ext>
            </a:extLst>
          </p:cNvPr>
          <p:cNvSpPr>
            <a:spLocks noChangeShapeType="1"/>
          </p:cNvSpPr>
          <p:nvPr/>
        </p:nvSpPr>
        <p:spPr bwMode="auto">
          <a:xfrm>
            <a:off x="6348413" y="1371600"/>
            <a:ext cx="1588" cy="4724400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39985" name="Line 50">
            <a:extLst>
              <a:ext uri="{FF2B5EF4-FFF2-40B4-BE49-F238E27FC236}">
                <a16:creationId xmlns="" xmlns:a16="http://schemas.microsoft.com/office/drawing/2014/main" id="{3792FB2C-3A13-44FE-95C7-178E0D27A101}"/>
              </a:ext>
            </a:extLst>
          </p:cNvPr>
          <p:cNvSpPr>
            <a:spLocks noChangeShapeType="1"/>
          </p:cNvSpPr>
          <p:nvPr/>
        </p:nvSpPr>
        <p:spPr bwMode="auto">
          <a:xfrm>
            <a:off x="8077200" y="1371600"/>
            <a:ext cx="1588" cy="4724400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39986" name="Line 51">
            <a:extLst>
              <a:ext uri="{FF2B5EF4-FFF2-40B4-BE49-F238E27FC236}">
                <a16:creationId xmlns="" xmlns:a16="http://schemas.microsoft.com/office/drawing/2014/main" id="{8C76D79F-ECB0-46AC-B878-98C6962D9C7D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1295400"/>
            <a:ext cx="1588" cy="304800"/>
          </a:xfrm>
          <a:prstGeom prst="line">
            <a:avLst/>
          </a:prstGeom>
          <a:noFill/>
          <a:ln w="101520">
            <a:solidFill>
              <a:srgbClr val="FF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404217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57346A0-0515-4FF5-9C88-9B63A89AB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/>
              <a:t>¿Cuándo sospechar Hantavirus?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CB7EF1B4-DAB0-4F9A-8AC2-C859816242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AR" dirty="0"/>
              <a:t>La identificación temprana de los casos permite mejorar la sobrevida debido a la aplicación precoz de medidas de soporte.</a:t>
            </a:r>
          </a:p>
          <a:p>
            <a:r>
              <a:rPr lang="es-AR" dirty="0"/>
              <a:t>Debe sospecharse en todo paciente con Fiebre mayor a 38° sin etiología definida, más uno de los siguientes:</a:t>
            </a:r>
          </a:p>
          <a:p>
            <a:pPr marL="0" indent="0">
              <a:buNone/>
            </a:pPr>
            <a:r>
              <a:rPr lang="es-AR" dirty="0"/>
              <a:t>-Mialgias</a:t>
            </a:r>
          </a:p>
          <a:p>
            <a:pPr marL="0" indent="0">
              <a:buNone/>
            </a:pPr>
            <a:r>
              <a:rPr lang="es-AR" dirty="0"/>
              <a:t>-Escalofríos</a:t>
            </a:r>
          </a:p>
          <a:p>
            <a:pPr marL="0" indent="0">
              <a:buNone/>
            </a:pPr>
            <a:r>
              <a:rPr lang="es-AR" dirty="0"/>
              <a:t>-Astenia</a:t>
            </a:r>
          </a:p>
          <a:p>
            <a:pPr marL="0" indent="0">
              <a:buNone/>
            </a:pPr>
            <a:r>
              <a:rPr lang="es-AR" dirty="0"/>
              <a:t>-Cefalea</a:t>
            </a:r>
          </a:p>
          <a:p>
            <a:pPr marL="0" indent="0">
              <a:buNone/>
            </a:pPr>
            <a:r>
              <a:rPr lang="es-AR" dirty="0"/>
              <a:t>-Dolor abdominal</a:t>
            </a:r>
          </a:p>
          <a:p>
            <a:r>
              <a:rPr lang="es-AR" dirty="0"/>
              <a:t>Posible exposición a roedores silvestres en las 6 semanas previas.</a:t>
            </a:r>
          </a:p>
        </p:txBody>
      </p:sp>
    </p:spTree>
    <p:extLst>
      <p:ext uri="{BB962C8B-B14F-4D97-AF65-F5344CB8AC3E}">
        <p14:creationId xmlns:p14="http://schemas.microsoft.com/office/powerpoint/2010/main" val="375179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FB4000B-6DDA-4A54-AB16-325B45BC2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/>
              <a:t>¿Cuándo sospechar Hantavirus?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A105397B-443B-4D2D-87CF-7708D2AD63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/>
              <a:t>Ante lo anterior: solicitar hemograma y </a:t>
            </a:r>
            <a:r>
              <a:rPr lang="es-AR" dirty="0" err="1"/>
              <a:t>Rx</a:t>
            </a:r>
            <a:r>
              <a:rPr lang="es-AR" dirty="0"/>
              <a:t> de tórax.</a:t>
            </a:r>
          </a:p>
          <a:p>
            <a:r>
              <a:rPr lang="es-AR" dirty="0"/>
              <a:t>Aumentan la sospecha:</a:t>
            </a:r>
          </a:p>
          <a:p>
            <a:pPr marL="0" indent="0">
              <a:buNone/>
            </a:pPr>
            <a:r>
              <a:rPr lang="es-AR" dirty="0"/>
              <a:t>- trombocitopenia,</a:t>
            </a:r>
          </a:p>
          <a:p>
            <a:pPr marL="0" indent="0">
              <a:buNone/>
            </a:pPr>
            <a:r>
              <a:rPr lang="es-AR" dirty="0"/>
              <a:t>- recuento de blancos con desviación izquierda,</a:t>
            </a:r>
          </a:p>
          <a:p>
            <a:pPr marL="0" indent="0">
              <a:buNone/>
            </a:pPr>
            <a:r>
              <a:rPr lang="es-AR" dirty="0"/>
              <a:t>- presencia de </a:t>
            </a:r>
            <a:r>
              <a:rPr lang="es-AR" dirty="0" err="1"/>
              <a:t>inmunoblastos</a:t>
            </a:r>
            <a:r>
              <a:rPr lang="es-AR" dirty="0"/>
              <a:t>,</a:t>
            </a:r>
          </a:p>
          <a:p>
            <a:pPr marL="0" indent="0">
              <a:buNone/>
            </a:pPr>
            <a:r>
              <a:rPr lang="es-AR" dirty="0"/>
              <a:t>- hemoconcentración,</a:t>
            </a:r>
          </a:p>
          <a:p>
            <a:pPr marL="0" indent="0">
              <a:buNone/>
            </a:pPr>
            <a:r>
              <a:rPr lang="es-AR" dirty="0"/>
              <a:t>- radiografía de tórax con infiltrado intersticial</a:t>
            </a:r>
          </a:p>
        </p:txBody>
      </p:sp>
    </p:spTree>
    <p:extLst>
      <p:ext uri="{BB962C8B-B14F-4D97-AF65-F5344CB8AC3E}">
        <p14:creationId xmlns:p14="http://schemas.microsoft.com/office/powerpoint/2010/main" val="226618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280" y="404664"/>
            <a:ext cx="6616088" cy="605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2792280" y="548680"/>
            <a:ext cx="711432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2 Rectángulo"/>
          <p:cNvSpPr/>
          <p:nvPr/>
        </p:nvSpPr>
        <p:spPr>
          <a:xfrm>
            <a:off x="8472264" y="764704"/>
            <a:ext cx="936104" cy="2160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9947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648" y="213359"/>
            <a:ext cx="6336704" cy="6431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2927648" y="213360"/>
            <a:ext cx="1152128" cy="3353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3 Rectángulo"/>
          <p:cNvSpPr/>
          <p:nvPr/>
        </p:nvSpPr>
        <p:spPr>
          <a:xfrm>
            <a:off x="8544272" y="381020"/>
            <a:ext cx="720080" cy="31167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2139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509" y="244477"/>
            <a:ext cx="7128792" cy="6434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806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39" y="85457"/>
            <a:ext cx="4662799" cy="621706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680" y="0"/>
            <a:ext cx="4651227" cy="620163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9750360" y="6488456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903143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0" y="2200746"/>
            <a:ext cx="9601200" cy="1143000"/>
          </a:xfrm>
        </p:spPr>
        <p:txBody>
          <a:bodyPr/>
          <a:lstStyle/>
          <a:p>
            <a:pPr algn="ctr"/>
            <a:r>
              <a:rPr lang="es-AR" dirty="0" smtClean="0"/>
              <a:t>RITCKETTSIA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314139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401" y="470779"/>
            <a:ext cx="9877307" cy="602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45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591" y="416458"/>
            <a:ext cx="9421533" cy="6011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36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534" y="289711"/>
            <a:ext cx="9568679" cy="611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29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TRATAMIENTO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DOXICICLINA</a:t>
            </a:r>
          </a:p>
          <a:p>
            <a:r>
              <a:rPr lang="es-AR" b="1" dirty="0" smtClean="0"/>
              <a:t>CLORANFENICOL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3306826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010" y="476672"/>
            <a:ext cx="7127399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617" y="2640014"/>
            <a:ext cx="7137559" cy="3747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250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9"/>
          <a:stretch/>
        </p:blipFill>
        <p:spPr>
          <a:xfrm>
            <a:off x="753842" y="122653"/>
            <a:ext cx="3582488" cy="2833034"/>
          </a:xfrm>
          <a:ln w="25400">
            <a:solidFill>
              <a:schemeClr val="tx1"/>
            </a:solidFill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274" y="214545"/>
            <a:ext cx="3489668" cy="258885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5" t="8609"/>
          <a:stretch/>
        </p:blipFill>
        <p:spPr>
          <a:xfrm>
            <a:off x="4053527" y="3214034"/>
            <a:ext cx="3591674" cy="2841057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3837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7444" t="6723" r="6579" b="5871"/>
          <a:stretch/>
        </p:blipFill>
        <p:spPr>
          <a:xfrm>
            <a:off x="6355532" y="188640"/>
            <a:ext cx="4060948" cy="2571853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244" y="188642"/>
            <a:ext cx="3014644" cy="2843512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532" y="3510884"/>
            <a:ext cx="4060947" cy="2588547"/>
          </a:xfrm>
          <a:ln w="25400">
            <a:solidFill>
              <a:schemeClr val="tx1"/>
            </a:solidFill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4848" y="3510884"/>
            <a:ext cx="2743040" cy="260412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2" name="Elipse 1"/>
          <p:cNvSpPr/>
          <p:nvPr/>
        </p:nvSpPr>
        <p:spPr>
          <a:xfrm>
            <a:off x="117695" y="1312753"/>
            <a:ext cx="1855960" cy="19827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600" dirty="0" smtClean="0"/>
              <a:t>TROMBOSIS VASCULAR, NECROSIS ORGÁNICA</a:t>
            </a:r>
            <a:endParaRPr lang="es-AR" sz="1600" dirty="0"/>
          </a:p>
        </p:txBody>
      </p:sp>
    </p:spTree>
    <p:extLst>
      <p:ext uri="{BB962C8B-B14F-4D97-AF65-F5344CB8AC3E}">
        <p14:creationId xmlns:p14="http://schemas.microsoft.com/office/powerpoint/2010/main" val="429276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295400" y="2134386"/>
            <a:ext cx="9601200" cy="1143000"/>
          </a:xfrm>
        </p:spPr>
        <p:txBody>
          <a:bodyPr/>
          <a:lstStyle/>
          <a:p>
            <a:pPr algn="ctr"/>
            <a:r>
              <a:rPr lang="es-AR" dirty="0" smtClean="0"/>
              <a:t>MUCHAS GRACIAS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10407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ínea roja Empresa 16x9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5459635_TF03031023.potx" id="{6A913C15-BEF2-41A3-A076-D0E121A52B9E}" vid="{24BB925F-4A68-4C20-8C74-45A51F484EB9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e Offic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e Offic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empresarial con una línea roja (panorámica)</Template>
  <TotalTime>495</TotalTime>
  <Words>1007</Words>
  <Application>Microsoft Office PowerPoint</Application>
  <PresentationFormat>Panorámica</PresentationFormat>
  <Paragraphs>229</Paragraphs>
  <Slides>61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61</vt:i4>
      </vt:variant>
    </vt:vector>
  </HeadingPairs>
  <TitlesOfParts>
    <vt:vector size="72" baseType="lpstr">
      <vt:lpstr>Arial</vt:lpstr>
      <vt:lpstr>Calibri</vt:lpstr>
      <vt:lpstr>Calibri Light</vt:lpstr>
      <vt:lpstr>Cambria</vt:lpstr>
      <vt:lpstr>Times New Roman</vt:lpstr>
      <vt:lpstr>Verdana</vt:lpstr>
      <vt:lpstr>Wingdings</vt:lpstr>
      <vt:lpstr>Línea roja Empresa 16x9</vt:lpstr>
      <vt:lpstr>Tema de Office</vt:lpstr>
      <vt:lpstr>1_Tema de Office</vt:lpstr>
      <vt:lpstr>2_Tema de Office</vt:lpstr>
      <vt:lpstr>ENFERMEDAD FEBRIL INESPECÍFICA AGUDA</vt:lpstr>
      <vt:lpstr>ENFERMDAD FEBRIL AGUDA INESPECÍFICA</vt:lpstr>
      <vt:lpstr>DATOS CLÍNICOS</vt:lpstr>
      <vt:lpstr>Presentación de PowerPoint</vt:lpstr>
      <vt:lpstr>Características Generales del EFIA</vt:lpstr>
      <vt:lpstr>Presentación de PowerPoint</vt:lpstr>
      <vt:lpstr>Presentación de PowerPoint</vt:lpstr>
      <vt:lpstr>Presentación de PowerPoint</vt:lpstr>
      <vt:lpstr>objetivos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CHIKUNGUNYA</vt:lpstr>
      <vt:lpstr>EVOLUCION DE LA ENFERMEDAD</vt:lpstr>
      <vt:lpstr>FASE AGUDA Formas o manifestaciones clínicas de presentación</vt:lpstr>
      <vt:lpstr>Presentación de PowerPoint</vt:lpstr>
      <vt:lpstr>Manifestaciones atípicas No graves</vt:lpstr>
      <vt:lpstr>Manifestaciones atípicas Graves</vt:lpstr>
      <vt:lpstr>Formas graves neurológicas</vt:lpstr>
      <vt:lpstr>Formas graves no neurológicas</vt:lpstr>
      <vt:lpstr> Evolución: Fase sub aguda Duración de 10 días a 3 meses</vt:lpstr>
      <vt:lpstr>Fase crónica</vt:lpstr>
      <vt:lpstr>ZIKA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FIEBRE AMARILLA</vt:lpstr>
      <vt:lpstr>Presentación de PowerPoint</vt:lpstr>
      <vt:lpstr>Presentación de PowerPoint</vt:lpstr>
      <vt:lpstr>Presentación de PowerPoint</vt:lpstr>
      <vt:lpstr>LEPTOPIROSIS</vt:lpstr>
      <vt:lpstr>Presentación de PowerPoint</vt:lpstr>
      <vt:lpstr>Presentación de PowerPoint</vt:lpstr>
      <vt:lpstr>Presentación de PowerPoint</vt:lpstr>
      <vt:lpstr>HANTA VIRUS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¿Cuándo sospechar Hantavirus?</vt:lpstr>
      <vt:lpstr>¿Cuándo sospechar Hantavirus?</vt:lpstr>
      <vt:lpstr>Presentación de PowerPoint</vt:lpstr>
      <vt:lpstr>Presentación de PowerPoint</vt:lpstr>
      <vt:lpstr>Presentación de PowerPoint</vt:lpstr>
      <vt:lpstr>Presentación de PowerPoint</vt:lpstr>
      <vt:lpstr>RITCKETTSIA</vt:lpstr>
      <vt:lpstr>Presentación de PowerPoint</vt:lpstr>
      <vt:lpstr>Presentación de PowerPoint</vt:lpstr>
      <vt:lpstr>Presentación de PowerPoint</vt:lpstr>
      <vt:lpstr>TRATAMIENTO</vt:lpstr>
      <vt:lpstr>Presentación de PowerPoint</vt:lpstr>
      <vt:lpstr>Presentación de PowerPoint</vt:lpstr>
      <vt:lpstr>Presentación de PowerPoint</vt:lpstr>
      <vt:lpstr>MUCHAS GRACIAS</vt:lpstr>
    </vt:vector>
  </TitlesOfParts>
  <Company>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RAZONAMIENTO INICIAL DEL PACIENTE INFECTADO</dc:title>
  <dc:creator>Full name</dc:creator>
  <cp:lastModifiedBy>Full name</cp:lastModifiedBy>
  <cp:revision>74</cp:revision>
  <dcterms:created xsi:type="dcterms:W3CDTF">2018-11-18T12:59:00Z</dcterms:created>
  <dcterms:modified xsi:type="dcterms:W3CDTF">2019-03-31T23:35:50Z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