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65"/>
  </p:notesMasterIdLst>
  <p:sldIdLst>
    <p:sldId id="256" r:id="rId3"/>
    <p:sldId id="455" r:id="rId4"/>
    <p:sldId id="370" r:id="rId5"/>
    <p:sldId id="372" r:id="rId6"/>
    <p:sldId id="374" r:id="rId7"/>
    <p:sldId id="376" r:id="rId8"/>
    <p:sldId id="413" r:id="rId9"/>
    <p:sldId id="378" r:id="rId10"/>
    <p:sldId id="380" r:id="rId11"/>
    <p:sldId id="385" r:id="rId12"/>
    <p:sldId id="388" r:id="rId13"/>
    <p:sldId id="386" r:id="rId14"/>
    <p:sldId id="391" r:id="rId15"/>
    <p:sldId id="395" r:id="rId16"/>
    <p:sldId id="397" r:id="rId17"/>
    <p:sldId id="400" r:id="rId18"/>
    <p:sldId id="402" r:id="rId19"/>
    <p:sldId id="404" r:id="rId20"/>
    <p:sldId id="406" r:id="rId21"/>
    <p:sldId id="408" r:id="rId22"/>
    <p:sldId id="410" r:id="rId23"/>
    <p:sldId id="412" r:id="rId24"/>
    <p:sldId id="394" r:id="rId25"/>
    <p:sldId id="416" r:id="rId26"/>
    <p:sldId id="417" r:id="rId27"/>
    <p:sldId id="432" r:id="rId28"/>
    <p:sldId id="434" r:id="rId29"/>
    <p:sldId id="436" r:id="rId30"/>
    <p:sldId id="473" r:id="rId31"/>
    <p:sldId id="474" r:id="rId32"/>
    <p:sldId id="476" r:id="rId33"/>
    <p:sldId id="477" r:id="rId34"/>
    <p:sldId id="478" r:id="rId35"/>
    <p:sldId id="479" r:id="rId36"/>
    <p:sldId id="480" r:id="rId37"/>
    <p:sldId id="482" r:id="rId38"/>
    <p:sldId id="456" r:id="rId39"/>
    <p:sldId id="457" r:id="rId40"/>
    <p:sldId id="459" r:id="rId41"/>
    <p:sldId id="461" r:id="rId42"/>
    <p:sldId id="463" r:id="rId43"/>
    <p:sldId id="465" r:id="rId44"/>
    <p:sldId id="470" r:id="rId45"/>
    <p:sldId id="467" r:id="rId46"/>
    <p:sldId id="471" r:id="rId47"/>
    <p:sldId id="483" r:id="rId48"/>
    <p:sldId id="419" r:id="rId49"/>
    <p:sldId id="421" r:id="rId50"/>
    <p:sldId id="485" r:id="rId51"/>
    <p:sldId id="423" r:id="rId52"/>
    <p:sldId id="425" r:id="rId53"/>
    <p:sldId id="427" r:id="rId54"/>
    <p:sldId id="429" r:id="rId55"/>
    <p:sldId id="414" r:id="rId56"/>
    <p:sldId id="441" r:id="rId57"/>
    <p:sldId id="443" r:id="rId58"/>
    <p:sldId id="445" r:id="rId59"/>
    <p:sldId id="447" r:id="rId60"/>
    <p:sldId id="449" r:id="rId61"/>
    <p:sldId id="486" r:id="rId62"/>
    <p:sldId id="487" r:id="rId63"/>
    <p:sldId id="452" r:id="rId64"/>
  </p:sldIdLst>
  <p:sldSz cx="12192000" cy="6858000"/>
  <p:notesSz cx="6889750" cy="10021888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11" autoAdjust="0"/>
  </p:normalViewPr>
  <p:slideViewPr>
    <p:cSldViewPr snapToGrid="0" showGuides="1">
      <p:cViewPr varScale="1">
        <p:scale>
          <a:sx n="85" d="100"/>
          <a:sy n="85" d="100"/>
        </p:scale>
        <p:origin x="590" y="62"/>
      </p:cViewPr>
      <p:guideLst>
        <p:guide orient="horz" pos="2183"/>
        <p:guide pos="3795"/>
      </p:guideLst>
    </p:cSldViewPr>
  </p:slideViewPr>
  <p:outlineViewPr>
    <p:cViewPr>
      <p:scale>
        <a:sx n="33" d="100"/>
        <a:sy n="33" d="100"/>
      </p:scale>
      <p:origin x="0" y="-8741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4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3746B-A94B-449A-B1A8-280BB678DAC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0E118DF-7B4D-4387-A7A9-F7A9E75830F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Objetivos: relacionar:</a:t>
          </a:r>
          <a:endParaRPr lang="es-AR" b="1" dirty="0">
            <a:solidFill>
              <a:schemeClr val="tx1"/>
            </a:solidFill>
          </a:endParaRPr>
        </a:p>
      </dgm:t>
    </dgm:pt>
    <dgm:pt modelId="{AE5AF488-3713-4188-AAEE-20DB340B31D5}" type="parTrans" cxnId="{6DC7F9D4-9A99-47D4-B7FC-873E80BCE37F}">
      <dgm:prSet/>
      <dgm:spPr/>
      <dgm:t>
        <a:bodyPr/>
        <a:lstStyle/>
        <a:p>
          <a:endParaRPr lang="es-AR"/>
        </a:p>
      </dgm:t>
    </dgm:pt>
    <dgm:pt modelId="{2BAD61AD-CB97-4B79-8715-F47858CC765C}" type="sibTrans" cxnId="{6DC7F9D4-9A99-47D4-B7FC-873E80BCE37F}">
      <dgm:prSet/>
      <dgm:spPr/>
      <dgm:t>
        <a:bodyPr/>
        <a:lstStyle/>
        <a:p>
          <a:endParaRPr lang="es-AR"/>
        </a:p>
      </dgm:t>
    </dgm:pt>
    <dgm:pt modelId="{D87852D5-0C1A-4BB9-B727-9495A880C22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El paciente: presentaciones clínicas</a:t>
          </a:r>
          <a:endParaRPr lang="es-AR" b="1" dirty="0">
            <a:solidFill>
              <a:schemeClr val="tx1"/>
            </a:solidFill>
          </a:endParaRPr>
        </a:p>
      </dgm:t>
    </dgm:pt>
    <dgm:pt modelId="{D82E29CC-3BCB-44B2-B76B-4661740F9004}" type="parTrans" cxnId="{C83D7E20-2D88-4EE0-B386-C3FDDAF71A32}">
      <dgm:prSet/>
      <dgm:spPr/>
      <dgm:t>
        <a:bodyPr/>
        <a:lstStyle/>
        <a:p>
          <a:endParaRPr lang="es-AR"/>
        </a:p>
      </dgm:t>
    </dgm:pt>
    <dgm:pt modelId="{4471EADA-71B2-4CD3-9566-6F5935C22443}" type="sibTrans" cxnId="{C83D7E20-2D88-4EE0-B386-C3FDDAF71A32}">
      <dgm:prSet/>
      <dgm:spPr/>
      <dgm:t>
        <a:bodyPr/>
        <a:lstStyle/>
        <a:p>
          <a:endParaRPr lang="es-AR"/>
        </a:p>
      </dgm:t>
    </dgm:pt>
    <dgm:pt modelId="{2D74D6D0-0F88-42D0-B282-3B085D4F04B2}">
      <dgm:prSet phldrT="[Texto]"/>
      <dgm:spPr/>
      <dgm:t>
        <a:bodyPr/>
        <a:lstStyle/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dirty="0" smtClean="0"/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dirty="0" smtClean="0"/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dirty="0" smtClean="0"/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b="1" dirty="0" smtClean="0">
              <a:solidFill>
                <a:schemeClr val="tx1"/>
              </a:solidFill>
            </a:rPr>
            <a:t>Fisiopatogenia de la enfermedad</a:t>
          </a:r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dirty="0" smtClean="0"/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dirty="0" smtClean="0"/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dirty="0" smtClean="0"/>
            <a:t>Fisiopatogenia de la enfermedad</a:t>
          </a:r>
          <a:endParaRPr lang="es-AR" dirty="0"/>
        </a:p>
      </dgm:t>
    </dgm:pt>
    <dgm:pt modelId="{EDAC63F7-23EB-4437-AC91-E69AA90911C1}" type="parTrans" cxnId="{8C9D0A90-7588-4E41-A9E5-C44B36149AB2}">
      <dgm:prSet/>
      <dgm:spPr/>
      <dgm:t>
        <a:bodyPr/>
        <a:lstStyle/>
        <a:p>
          <a:endParaRPr lang="es-AR"/>
        </a:p>
      </dgm:t>
    </dgm:pt>
    <dgm:pt modelId="{C687673D-E1B1-444E-AAB8-E7C9F3110020}" type="sibTrans" cxnId="{8C9D0A90-7588-4E41-A9E5-C44B36149AB2}">
      <dgm:prSet/>
      <dgm:spPr/>
      <dgm:t>
        <a:bodyPr/>
        <a:lstStyle/>
        <a:p>
          <a:endParaRPr lang="es-AR"/>
        </a:p>
      </dgm:t>
    </dgm:pt>
    <dgm:pt modelId="{6B383D7C-0651-40AE-9C98-18BE45B9907E}" type="pres">
      <dgm:prSet presAssocID="{F933746B-A94B-449A-B1A8-280BB678DAC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30BAA1B-FE36-428D-8265-295052263595}" type="pres">
      <dgm:prSet presAssocID="{40E118DF-7B4D-4387-A7A9-F7A9E75830F6}" presName="parentLin" presStyleCnt="0"/>
      <dgm:spPr/>
    </dgm:pt>
    <dgm:pt modelId="{685A9630-778A-4AE4-8624-26F37C30FC28}" type="pres">
      <dgm:prSet presAssocID="{40E118DF-7B4D-4387-A7A9-F7A9E75830F6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C9D3E860-BCEF-480E-A22E-119FB34BAD58}" type="pres">
      <dgm:prSet presAssocID="{40E118DF-7B4D-4387-A7A9-F7A9E75830F6}" presName="parentText" presStyleLbl="node1" presStyleIdx="0" presStyleCnt="3" custLinFactNeighborX="-3000" custLinFactNeighborY="-222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CDF0CD4-A3C3-4F7A-91EF-42ABD5034B8A}" type="pres">
      <dgm:prSet presAssocID="{40E118DF-7B4D-4387-A7A9-F7A9E75830F6}" presName="negativeSpace" presStyleCnt="0"/>
      <dgm:spPr/>
    </dgm:pt>
    <dgm:pt modelId="{12D09066-E3D6-42B1-9F30-0B5D95B302D2}" type="pres">
      <dgm:prSet presAssocID="{40E118DF-7B4D-4387-A7A9-F7A9E75830F6}" presName="childText" presStyleLbl="conFgAcc1" presStyleIdx="0" presStyleCnt="3" custLinFactNeighborX="246" custLinFactNeighborY="12297">
        <dgm:presLayoutVars>
          <dgm:bulletEnabled val="1"/>
        </dgm:presLayoutVars>
      </dgm:prSet>
      <dgm:spPr/>
    </dgm:pt>
    <dgm:pt modelId="{C2D7B65E-0810-428F-8FFF-D8AD983C65E1}" type="pres">
      <dgm:prSet presAssocID="{2BAD61AD-CB97-4B79-8715-F47858CC765C}" presName="spaceBetweenRectangles" presStyleCnt="0"/>
      <dgm:spPr/>
    </dgm:pt>
    <dgm:pt modelId="{889AEBDB-ACD4-4132-8D03-7683278414BE}" type="pres">
      <dgm:prSet presAssocID="{D87852D5-0C1A-4BB9-B727-9495A880C220}" presName="parentLin" presStyleCnt="0"/>
      <dgm:spPr/>
    </dgm:pt>
    <dgm:pt modelId="{E63B3A55-8404-4639-B49B-5EEC931771C7}" type="pres">
      <dgm:prSet presAssocID="{D87852D5-0C1A-4BB9-B727-9495A880C220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8022F7C2-F3F1-458B-A97B-8393350E722D}" type="pres">
      <dgm:prSet presAssocID="{D87852D5-0C1A-4BB9-B727-9495A880C22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DA86D80-08E9-4E92-9E97-553610EF6653}" type="pres">
      <dgm:prSet presAssocID="{D87852D5-0C1A-4BB9-B727-9495A880C220}" presName="negativeSpace" presStyleCnt="0"/>
      <dgm:spPr/>
    </dgm:pt>
    <dgm:pt modelId="{C85260DC-676F-4DC6-88C6-6687B1F3386D}" type="pres">
      <dgm:prSet presAssocID="{D87852D5-0C1A-4BB9-B727-9495A880C220}" presName="childText" presStyleLbl="conFgAcc1" presStyleIdx="1" presStyleCnt="3">
        <dgm:presLayoutVars>
          <dgm:bulletEnabled val="1"/>
        </dgm:presLayoutVars>
      </dgm:prSet>
      <dgm:spPr/>
    </dgm:pt>
    <dgm:pt modelId="{0C5F6403-30F3-4C13-8828-AF8E4C323F79}" type="pres">
      <dgm:prSet presAssocID="{4471EADA-71B2-4CD3-9566-6F5935C22443}" presName="spaceBetweenRectangles" presStyleCnt="0"/>
      <dgm:spPr/>
    </dgm:pt>
    <dgm:pt modelId="{0B64EBC9-5ED3-4D18-AF53-211EED16CA7B}" type="pres">
      <dgm:prSet presAssocID="{2D74D6D0-0F88-42D0-B282-3B085D4F04B2}" presName="parentLin" presStyleCnt="0"/>
      <dgm:spPr/>
    </dgm:pt>
    <dgm:pt modelId="{61DA5EAF-DE07-4001-B644-0BD23A555FF0}" type="pres">
      <dgm:prSet presAssocID="{2D74D6D0-0F88-42D0-B282-3B085D4F04B2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DCF2AF9A-BC37-4390-854B-16BD7CA88E39}" type="pres">
      <dgm:prSet presAssocID="{2D74D6D0-0F88-42D0-B282-3B085D4F04B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B81A91F-46CF-458B-9A50-6D5D9940246B}" type="pres">
      <dgm:prSet presAssocID="{2D74D6D0-0F88-42D0-B282-3B085D4F04B2}" presName="negativeSpace" presStyleCnt="0"/>
      <dgm:spPr/>
    </dgm:pt>
    <dgm:pt modelId="{EBD34770-3006-45EB-9824-ECD97D8EA8C0}" type="pres">
      <dgm:prSet presAssocID="{2D74D6D0-0F88-42D0-B282-3B085D4F04B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C9D0A90-7588-4E41-A9E5-C44B36149AB2}" srcId="{F933746B-A94B-449A-B1A8-280BB678DACE}" destId="{2D74D6D0-0F88-42D0-B282-3B085D4F04B2}" srcOrd="2" destOrd="0" parTransId="{EDAC63F7-23EB-4437-AC91-E69AA90911C1}" sibTransId="{C687673D-E1B1-444E-AAB8-E7C9F3110020}"/>
    <dgm:cxn modelId="{73F26E9C-6A4B-41AA-B56C-AD75C4385A04}" type="presOf" srcId="{F933746B-A94B-449A-B1A8-280BB678DACE}" destId="{6B383D7C-0651-40AE-9C98-18BE45B9907E}" srcOrd="0" destOrd="0" presId="urn:microsoft.com/office/officeart/2005/8/layout/list1"/>
    <dgm:cxn modelId="{C83D7E20-2D88-4EE0-B386-C3FDDAF71A32}" srcId="{F933746B-A94B-449A-B1A8-280BB678DACE}" destId="{D87852D5-0C1A-4BB9-B727-9495A880C220}" srcOrd="1" destOrd="0" parTransId="{D82E29CC-3BCB-44B2-B76B-4661740F9004}" sibTransId="{4471EADA-71B2-4CD3-9566-6F5935C22443}"/>
    <dgm:cxn modelId="{6DC7F9D4-9A99-47D4-B7FC-873E80BCE37F}" srcId="{F933746B-A94B-449A-B1A8-280BB678DACE}" destId="{40E118DF-7B4D-4387-A7A9-F7A9E75830F6}" srcOrd="0" destOrd="0" parTransId="{AE5AF488-3713-4188-AAEE-20DB340B31D5}" sibTransId="{2BAD61AD-CB97-4B79-8715-F47858CC765C}"/>
    <dgm:cxn modelId="{CC9C8FEA-7516-44A8-BC86-E29FBC9A704E}" type="presOf" srcId="{40E118DF-7B4D-4387-A7A9-F7A9E75830F6}" destId="{C9D3E860-BCEF-480E-A22E-119FB34BAD58}" srcOrd="1" destOrd="0" presId="urn:microsoft.com/office/officeart/2005/8/layout/list1"/>
    <dgm:cxn modelId="{BB75AC40-7CBD-47F2-9329-7477FE4410F5}" type="presOf" srcId="{D87852D5-0C1A-4BB9-B727-9495A880C220}" destId="{8022F7C2-F3F1-458B-A97B-8393350E722D}" srcOrd="1" destOrd="0" presId="urn:microsoft.com/office/officeart/2005/8/layout/list1"/>
    <dgm:cxn modelId="{31F3594A-0927-4FA7-A1AC-D2639EB02E30}" type="presOf" srcId="{2D74D6D0-0F88-42D0-B282-3B085D4F04B2}" destId="{61DA5EAF-DE07-4001-B644-0BD23A555FF0}" srcOrd="0" destOrd="0" presId="urn:microsoft.com/office/officeart/2005/8/layout/list1"/>
    <dgm:cxn modelId="{0EF86DFC-BD19-4DD6-84A8-1CDAA38755DE}" type="presOf" srcId="{D87852D5-0C1A-4BB9-B727-9495A880C220}" destId="{E63B3A55-8404-4639-B49B-5EEC931771C7}" srcOrd="0" destOrd="0" presId="urn:microsoft.com/office/officeart/2005/8/layout/list1"/>
    <dgm:cxn modelId="{8FD54E14-3B8D-4439-B73E-335762343BFF}" type="presOf" srcId="{40E118DF-7B4D-4387-A7A9-F7A9E75830F6}" destId="{685A9630-778A-4AE4-8624-26F37C30FC28}" srcOrd="0" destOrd="0" presId="urn:microsoft.com/office/officeart/2005/8/layout/list1"/>
    <dgm:cxn modelId="{C7D34F36-A63C-4A36-BC9E-73C5E138B93B}" type="presOf" srcId="{2D74D6D0-0F88-42D0-B282-3B085D4F04B2}" destId="{DCF2AF9A-BC37-4390-854B-16BD7CA88E39}" srcOrd="1" destOrd="0" presId="urn:microsoft.com/office/officeart/2005/8/layout/list1"/>
    <dgm:cxn modelId="{2AB46BC6-6412-4967-A4EC-6B9EB0929316}" type="presParOf" srcId="{6B383D7C-0651-40AE-9C98-18BE45B9907E}" destId="{630BAA1B-FE36-428D-8265-295052263595}" srcOrd="0" destOrd="0" presId="urn:microsoft.com/office/officeart/2005/8/layout/list1"/>
    <dgm:cxn modelId="{D308C48F-3621-4CF7-8A15-2E61DF90273B}" type="presParOf" srcId="{630BAA1B-FE36-428D-8265-295052263595}" destId="{685A9630-778A-4AE4-8624-26F37C30FC28}" srcOrd="0" destOrd="0" presId="urn:microsoft.com/office/officeart/2005/8/layout/list1"/>
    <dgm:cxn modelId="{9C1AF0C1-3A62-48A3-91DB-BCBF1126C64E}" type="presParOf" srcId="{630BAA1B-FE36-428D-8265-295052263595}" destId="{C9D3E860-BCEF-480E-A22E-119FB34BAD58}" srcOrd="1" destOrd="0" presId="urn:microsoft.com/office/officeart/2005/8/layout/list1"/>
    <dgm:cxn modelId="{135DE46D-E307-4203-A4B3-D885AE947409}" type="presParOf" srcId="{6B383D7C-0651-40AE-9C98-18BE45B9907E}" destId="{1CDF0CD4-A3C3-4F7A-91EF-42ABD5034B8A}" srcOrd="1" destOrd="0" presId="urn:microsoft.com/office/officeart/2005/8/layout/list1"/>
    <dgm:cxn modelId="{CB3E0EE3-E31D-4565-BDF9-71876F9392C5}" type="presParOf" srcId="{6B383D7C-0651-40AE-9C98-18BE45B9907E}" destId="{12D09066-E3D6-42B1-9F30-0B5D95B302D2}" srcOrd="2" destOrd="0" presId="urn:microsoft.com/office/officeart/2005/8/layout/list1"/>
    <dgm:cxn modelId="{2AFE9AC4-7B89-4B3F-B23A-ABFA450EDB0F}" type="presParOf" srcId="{6B383D7C-0651-40AE-9C98-18BE45B9907E}" destId="{C2D7B65E-0810-428F-8FFF-D8AD983C65E1}" srcOrd="3" destOrd="0" presId="urn:microsoft.com/office/officeart/2005/8/layout/list1"/>
    <dgm:cxn modelId="{B1B0C1C7-57F4-44E3-A959-FF5F49BF6EC8}" type="presParOf" srcId="{6B383D7C-0651-40AE-9C98-18BE45B9907E}" destId="{889AEBDB-ACD4-4132-8D03-7683278414BE}" srcOrd="4" destOrd="0" presId="urn:microsoft.com/office/officeart/2005/8/layout/list1"/>
    <dgm:cxn modelId="{C8C036DE-8FD4-4747-B5B6-F85D5827F95C}" type="presParOf" srcId="{889AEBDB-ACD4-4132-8D03-7683278414BE}" destId="{E63B3A55-8404-4639-B49B-5EEC931771C7}" srcOrd="0" destOrd="0" presId="urn:microsoft.com/office/officeart/2005/8/layout/list1"/>
    <dgm:cxn modelId="{3BE7D6A5-261D-4C6E-B7BA-4E24FF6DE48A}" type="presParOf" srcId="{889AEBDB-ACD4-4132-8D03-7683278414BE}" destId="{8022F7C2-F3F1-458B-A97B-8393350E722D}" srcOrd="1" destOrd="0" presId="urn:microsoft.com/office/officeart/2005/8/layout/list1"/>
    <dgm:cxn modelId="{86696AF6-F59C-4088-BDF6-85D0CE3E3E16}" type="presParOf" srcId="{6B383D7C-0651-40AE-9C98-18BE45B9907E}" destId="{FDA86D80-08E9-4E92-9E97-553610EF6653}" srcOrd="5" destOrd="0" presId="urn:microsoft.com/office/officeart/2005/8/layout/list1"/>
    <dgm:cxn modelId="{4BBF7D5F-DCBA-41C6-B442-486B8B5974E5}" type="presParOf" srcId="{6B383D7C-0651-40AE-9C98-18BE45B9907E}" destId="{C85260DC-676F-4DC6-88C6-6687B1F3386D}" srcOrd="6" destOrd="0" presId="urn:microsoft.com/office/officeart/2005/8/layout/list1"/>
    <dgm:cxn modelId="{74F44907-D12B-4A2F-AB4E-0AE6A6E46E87}" type="presParOf" srcId="{6B383D7C-0651-40AE-9C98-18BE45B9907E}" destId="{0C5F6403-30F3-4C13-8828-AF8E4C323F79}" srcOrd="7" destOrd="0" presId="urn:microsoft.com/office/officeart/2005/8/layout/list1"/>
    <dgm:cxn modelId="{2315E2F8-36B8-42DC-B71B-C1890D57B01A}" type="presParOf" srcId="{6B383D7C-0651-40AE-9C98-18BE45B9907E}" destId="{0B64EBC9-5ED3-4D18-AF53-211EED16CA7B}" srcOrd="8" destOrd="0" presId="urn:microsoft.com/office/officeart/2005/8/layout/list1"/>
    <dgm:cxn modelId="{F2385FEF-29E3-4108-A83E-163B85E96BCD}" type="presParOf" srcId="{0B64EBC9-5ED3-4D18-AF53-211EED16CA7B}" destId="{61DA5EAF-DE07-4001-B644-0BD23A555FF0}" srcOrd="0" destOrd="0" presId="urn:microsoft.com/office/officeart/2005/8/layout/list1"/>
    <dgm:cxn modelId="{C75AC4BA-481B-40A2-ABCE-776FE79A950B}" type="presParOf" srcId="{0B64EBC9-5ED3-4D18-AF53-211EED16CA7B}" destId="{DCF2AF9A-BC37-4390-854B-16BD7CA88E39}" srcOrd="1" destOrd="0" presId="urn:microsoft.com/office/officeart/2005/8/layout/list1"/>
    <dgm:cxn modelId="{CAE36221-7CB7-4B0D-AD0A-F15F4299255F}" type="presParOf" srcId="{6B383D7C-0651-40AE-9C98-18BE45B9907E}" destId="{5B81A91F-46CF-458B-9A50-6D5D9940246B}" srcOrd="9" destOrd="0" presId="urn:microsoft.com/office/officeart/2005/8/layout/list1"/>
    <dgm:cxn modelId="{9E509AAB-F0C3-44A2-951F-751680C49981}" type="presParOf" srcId="{6B383D7C-0651-40AE-9C98-18BE45B9907E}" destId="{EBD34770-3006-45EB-9824-ECD97D8EA8C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3121A7-71A8-4BAA-B400-C1D4D591247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52BAE97-F91D-4E56-BDBB-CB8D80CCCBE7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N: MENOS DE 1000</a:t>
          </a:r>
        </a:p>
        <a:p>
          <a:r>
            <a:rPr lang="es-AR" b="1" dirty="0" smtClean="0">
              <a:solidFill>
                <a:schemeClr val="tx1"/>
              </a:solidFill>
            </a:rPr>
            <a:t>FIEBRE + DE 38º </a:t>
          </a:r>
          <a:endParaRPr lang="es-AR" dirty="0"/>
        </a:p>
      </dgm:t>
    </dgm:pt>
    <dgm:pt modelId="{5D41AB50-3C2C-4959-8416-AFDDE783FF54}" type="parTrans" cxnId="{A22D5130-1B48-48DD-B753-01283C33BA70}">
      <dgm:prSet/>
      <dgm:spPr/>
      <dgm:t>
        <a:bodyPr/>
        <a:lstStyle/>
        <a:p>
          <a:endParaRPr lang="es-AR"/>
        </a:p>
      </dgm:t>
    </dgm:pt>
    <dgm:pt modelId="{A64F88ED-FA40-471F-8FC7-63B17B236384}" type="sibTrans" cxnId="{A22D5130-1B48-48DD-B753-01283C33BA70}">
      <dgm:prSet/>
      <dgm:spPr/>
      <dgm:t>
        <a:bodyPr/>
        <a:lstStyle/>
        <a:p>
          <a:endParaRPr lang="es-AR"/>
        </a:p>
      </dgm:t>
    </dgm:pt>
    <dgm:pt modelId="{FAAB8322-F8E2-4971-AEFF-EE663600499E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CON O SIN FOCO EVIDENCIABLE</a:t>
          </a:r>
          <a:endParaRPr lang="es-AR" b="1" dirty="0">
            <a:solidFill>
              <a:schemeClr val="tx1"/>
            </a:solidFill>
          </a:endParaRPr>
        </a:p>
      </dgm:t>
    </dgm:pt>
    <dgm:pt modelId="{C79ED42C-FE83-4A4A-AC73-5012723396BC}" type="parTrans" cxnId="{6D0C9A4F-228E-4A69-96C0-3F1B56EA24EE}">
      <dgm:prSet/>
      <dgm:spPr/>
      <dgm:t>
        <a:bodyPr/>
        <a:lstStyle/>
        <a:p>
          <a:endParaRPr lang="es-AR"/>
        </a:p>
      </dgm:t>
    </dgm:pt>
    <dgm:pt modelId="{3013029E-A749-4D7D-8314-3A10956312AC}" type="sibTrans" cxnId="{6D0C9A4F-228E-4A69-96C0-3F1B56EA24EE}">
      <dgm:prSet/>
      <dgm:spPr/>
      <dgm:t>
        <a:bodyPr/>
        <a:lstStyle/>
        <a:p>
          <a:endParaRPr lang="es-AR"/>
        </a:p>
      </dgm:t>
    </dgm:pt>
    <dgm:pt modelId="{CCBB08B9-06B7-46A9-A46E-A1268C36733A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CON O SIN FMO</a:t>
          </a:r>
          <a:endParaRPr lang="es-AR" b="1" dirty="0">
            <a:solidFill>
              <a:schemeClr val="tx1"/>
            </a:solidFill>
          </a:endParaRPr>
        </a:p>
      </dgm:t>
    </dgm:pt>
    <dgm:pt modelId="{B275EDBA-55D8-46E5-9CB8-A23F5DA59A62}" type="parTrans" cxnId="{C4C9C094-12F4-4825-9217-61E14F40286A}">
      <dgm:prSet/>
      <dgm:spPr/>
      <dgm:t>
        <a:bodyPr/>
        <a:lstStyle/>
        <a:p>
          <a:endParaRPr lang="es-AR"/>
        </a:p>
      </dgm:t>
    </dgm:pt>
    <dgm:pt modelId="{20ED5F71-545E-4073-8D4A-2221A775B0C0}" type="sibTrans" cxnId="{C4C9C094-12F4-4825-9217-61E14F40286A}">
      <dgm:prSet/>
      <dgm:spPr/>
      <dgm:t>
        <a:bodyPr/>
        <a:lstStyle/>
        <a:p>
          <a:endParaRPr lang="es-AR"/>
        </a:p>
      </dgm:t>
    </dgm:pt>
    <dgm:pt modelId="{444860F4-6255-4262-BCD5-212B70EC9E16}" type="pres">
      <dgm:prSet presAssocID="{983121A7-71A8-4BAA-B400-C1D4D5912479}" presName="CompostProcess" presStyleCnt="0">
        <dgm:presLayoutVars>
          <dgm:dir/>
          <dgm:resizeHandles val="exact"/>
        </dgm:presLayoutVars>
      </dgm:prSet>
      <dgm:spPr/>
    </dgm:pt>
    <dgm:pt modelId="{41E0ACA1-12D8-4F55-B058-0399D260CAC0}" type="pres">
      <dgm:prSet presAssocID="{983121A7-71A8-4BAA-B400-C1D4D5912479}" presName="arrow" presStyleLbl="bgShp" presStyleIdx="0" presStyleCnt="1" custLinFactNeighborX="-528" custLinFactNeighborY="4073"/>
      <dgm:spPr/>
    </dgm:pt>
    <dgm:pt modelId="{AD2E7445-164F-44BB-98E0-B12CD68D6276}" type="pres">
      <dgm:prSet presAssocID="{983121A7-71A8-4BAA-B400-C1D4D5912479}" presName="linearProcess" presStyleCnt="0"/>
      <dgm:spPr/>
    </dgm:pt>
    <dgm:pt modelId="{1872FB2F-9BAA-4A62-A450-CE07214BE6AB}" type="pres">
      <dgm:prSet presAssocID="{952BAE97-F91D-4E56-BDBB-CB8D80CCCBE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79D24DA-80F6-4C80-BE4C-821A06BB6DF4}" type="pres">
      <dgm:prSet presAssocID="{A64F88ED-FA40-471F-8FC7-63B17B236384}" presName="sibTrans" presStyleCnt="0"/>
      <dgm:spPr/>
    </dgm:pt>
    <dgm:pt modelId="{3C49B963-1380-48F0-AD7B-991BB86BF0A1}" type="pres">
      <dgm:prSet presAssocID="{FAAB8322-F8E2-4971-AEFF-EE663600499E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8BDCFCE-3A40-4E8C-97E0-22803471E17F}" type="pres">
      <dgm:prSet presAssocID="{3013029E-A749-4D7D-8314-3A10956312AC}" presName="sibTrans" presStyleCnt="0"/>
      <dgm:spPr/>
    </dgm:pt>
    <dgm:pt modelId="{3282A1B5-0F57-440D-90B6-DAD3EF1232EB}" type="pres">
      <dgm:prSet presAssocID="{CCBB08B9-06B7-46A9-A46E-A1268C36733A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F2C83D0A-2F92-4D52-B6F4-6A3C8AD530A1}" type="presOf" srcId="{952BAE97-F91D-4E56-BDBB-CB8D80CCCBE7}" destId="{1872FB2F-9BAA-4A62-A450-CE07214BE6AB}" srcOrd="0" destOrd="0" presId="urn:microsoft.com/office/officeart/2005/8/layout/hProcess9"/>
    <dgm:cxn modelId="{A22D5130-1B48-48DD-B753-01283C33BA70}" srcId="{983121A7-71A8-4BAA-B400-C1D4D5912479}" destId="{952BAE97-F91D-4E56-BDBB-CB8D80CCCBE7}" srcOrd="0" destOrd="0" parTransId="{5D41AB50-3C2C-4959-8416-AFDDE783FF54}" sibTransId="{A64F88ED-FA40-471F-8FC7-63B17B236384}"/>
    <dgm:cxn modelId="{60119C61-3438-4640-8D18-558A61789FAD}" type="presOf" srcId="{FAAB8322-F8E2-4971-AEFF-EE663600499E}" destId="{3C49B963-1380-48F0-AD7B-991BB86BF0A1}" srcOrd="0" destOrd="0" presId="urn:microsoft.com/office/officeart/2005/8/layout/hProcess9"/>
    <dgm:cxn modelId="{C4C9C094-12F4-4825-9217-61E14F40286A}" srcId="{983121A7-71A8-4BAA-B400-C1D4D5912479}" destId="{CCBB08B9-06B7-46A9-A46E-A1268C36733A}" srcOrd="2" destOrd="0" parTransId="{B275EDBA-55D8-46E5-9CB8-A23F5DA59A62}" sibTransId="{20ED5F71-545E-4073-8D4A-2221A775B0C0}"/>
    <dgm:cxn modelId="{5F62E3C5-B8FE-4007-90EE-AA8E50F190F1}" type="presOf" srcId="{CCBB08B9-06B7-46A9-A46E-A1268C36733A}" destId="{3282A1B5-0F57-440D-90B6-DAD3EF1232EB}" srcOrd="0" destOrd="0" presId="urn:microsoft.com/office/officeart/2005/8/layout/hProcess9"/>
    <dgm:cxn modelId="{6D0C9A4F-228E-4A69-96C0-3F1B56EA24EE}" srcId="{983121A7-71A8-4BAA-B400-C1D4D5912479}" destId="{FAAB8322-F8E2-4971-AEFF-EE663600499E}" srcOrd="1" destOrd="0" parTransId="{C79ED42C-FE83-4A4A-AC73-5012723396BC}" sibTransId="{3013029E-A749-4D7D-8314-3A10956312AC}"/>
    <dgm:cxn modelId="{768FA0FA-04E6-4931-A05C-07E555714E8F}" type="presOf" srcId="{983121A7-71A8-4BAA-B400-C1D4D5912479}" destId="{444860F4-6255-4262-BCD5-212B70EC9E16}" srcOrd="0" destOrd="0" presId="urn:microsoft.com/office/officeart/2005/8/layout/hProcess9"/>
    <dgm:cxn modelId="{D4F22B3B-883A-4222-92A6-6C47D3E8665B}" type="presParOf" srcId="{444860F4-6255-4262-BCD5-212B70EC9E16}" destId="{41E0ACA1-12D8-4F55-B058-0399D260CAC0}" srcOrd="0" destOrd="0" presId="urn:microsoft.com/office/officeart/2005/8/layout/hProcess9"/>
    <dgm:cxn modelId="{389341E6-8394-4A5C-A135-1DCC7EE6B8DF}" type="presParOf" srcId="{444860F4-6255-4262-BCD5-212B70EC9E16}" destId="{AD2E7445-164F-44BB-98E0-B12CD68D6276}" srcOrd="1" destOrd="0" presId="urn:microsoft.com/office/officeart/2005/8/layout/hProcess9"/>
    <dgm:cxn modelId="{F3D78167-8AF2-4C00-AD3E-5B0523078B10}" type="presParOf" srcId="{AD2E7445-164F-44BB-98E0-B12CD68D6276}" destId="{1872FB2F-9BAA-4A62-A450-CE07214BE6AB}" srcOrd="0" destOrd="0" presId="urn:microsoft.com/office/officeart/2005/8/layout/hProcess9"/>
    <dgm:cxn modelId="{73409090-1814-49E2-A92E-D1CE9C3D8A8E}" type="presParOf" srcId="{AD2E7445-164F-44BB-98E0-B12CD68D6276}" destId="{379D24DA-80F6-4C80-BE4C-821A06BB6DF4}" srcOrd="1" destOrd="0" presId="urn:microsoft.com/office/officeart/2005/8/layout/hProcess9"/>
    <dgm:cxn modelId="{013C9234-22B6-4799-818B-8E4701B15506}" type="presParOf" srcId="{AD2E7445-164F-44BB-98E0-B12CD68D6276}" destId="{3C49B963-1380-48F0-AD7B-991BB86BF0A1}" srcOrd="2" destOrd="0" presId="urn:microsoft.com/office/officeart/2005/8/layout/hProcess9"/>
    <dgm:cxn modelId="{796B3555-9A0E-4618-9F56-68CE964BBBE6}" type="presParOf" srcId="{AD2E7445-164F-44BB-98E0-B12CD68D6276}" destId="{08BDCFCE-3A40-4E8C-97E0-22803471E17F}" srcOrd="3" destOrd="0" presId="urn:microsoft.com/office/officeart/2005/8/layout/hProcess9"/>
    <dgm:cxn modelId="{A21A5C68-F507-408D-AD6F-4B94F644972B}" type="presParOf" srcId="{AD2E7445-164F-44BB-98E0-B12CD68D6276}" destId="{3282A1B5-0F57-440D-90B6-DAD3EF1232E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6B7E9D-9B5C-45D1-B018-CF27A82952A6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6804765-2713-4502-944D-BA60986F43D5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FOCOS NO EVIDENTES</a:t>
          </a:r>
          <a:endParaRPr lang="es-AR" b="1" dirty="0">
            <a:solidFill>
              <a:schemeClr val="tx1"/>
            </a:solidFill>
          </a:endParaRPr>
        </a:p>
      </dgm:t>
    </dgm:pt>
    <dgm:pt modelId="{CC4251BE-171D-43DC-A747-F1E7DBB9581B}" type="parTrans" cxnId="{AAC5963E-D0BF-43E6-8449-D10C7ABB44F9}">
      <dgm:prSet/>
      <dgm:spPr/>
      <dgm:t>
        <a:bodyPr/>
        <a:lstStyle/>
        <a:p>
          <a:endParaRPr lang="es-AR"/>
        </a:p>
      </dgm:t>
    </dgm:pt>
    <dgm:pt modelId="{9F861AC6-B8BA-4E2B-B55D-26A1C395DFD4}" type="sibTrans" cxnId="{AAC5963E-D0BF-43E6-8449-D10C7ABB44F9}">
      <dgm:prSet/>
      <dgm:spPr/>
      <dgm:t>
        <a:bodyPr/>
        <a:lstStyle/>
        <a:p>
          <a:endParaRPr lang="es-AR"/>
        </a:p>
      </dgm:t>
    </dgm:pt>
    <dgm:pt modelId="{BEBA7182-0A28-4190-B33C-54C3B1582CA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MINIMAS LESIONES SON IMPORTANTES</a:t>
          </a:r>
          <a:endParaRPr lang="es-AR" b="1" dirty="0">
            <a:solidFill>
              <a:schemeClr val="tx1"/>
            </a:solidFill>
          </a:endParaRPr>
        </a:p>
      </dgm:t>
    </dgm:pt>
    <dgm:pt modelId="{FEF23233-A5F7-4F61-B367-69EE8EC5DFE3}" type="parTrans" cxnId="{80101942-F32E-4712-AF43-7EFA1F810E0B}">
      <dgm:prSet/>
      <dgm:spPr/>
      <dgm:t>
        <a:bodyPr/>
        <a:lstStyle/>
        <a:p>
          <a:endParaRPr lang="es-AR"/>
        </a:p>
      </dgm:t>
    </dgm:pt>
    <dgm:pt modelId="{DE9C937F-1C6C-4013-AE3F-E54851BF2FA5}" type="sibTrans" cxnId="{80101942-F32E-4712-AF43-7EFA1F810E0B}">
      <dgm:prSet/>
      <dgm:spPr/>
      <dgm:t>
        <a:bodyPr/>
        <a:lstStyle/>
        <a:p>
          <a:endParaRPr lang="es-AR"/>
        </a:p>
      </dgm:t>
    </dgm:pt>
    <dgm:pt modelId="{8638BDE6-7CF7-4654-AA25-E1675EA2CE37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EVALUAR FMO</a:t>
          </a:r>
          <a:endParaRPr lang="es-AR" b="1" dirty="0">
            <a:solidFill>
              <a:schemeClr val="tx1"/>
            </a:solidFill>
          </a:endParaRPr>
        </a:p>
      </dgm:t>
    </dgm:pt>
    <dgm:pt modelId="{4FA1D2E5-CCCF-4237-B18B-6BF3E24FBEC1}" type="parTrans" cxnId="{0073558B-1B69-44E8-A6C3-738E379E733C}">
      <dgm:prSet/>
      <dgm:spPr/>
      <dgm:t>
        <a:bodyPr/>
        <a:lstStyle/>
        <a:p>
          <a:endParaRPr lang="es-AR"/>
        </a:p>
      </dgm:t>
    </dgm:pt>
    <dgm:pt modelId="{9F7BCEA0-3E20-49C9-94FB-72A2B4ADF82D}" type="sibTrans" cxnId="{0073558B-1B69-44E8-A6C3-738E379E733C}">
      <dgm:prSet/>
      <dgm:spPr/>
      <dgm:t>
        <a:bodyPr/>
        <a:lstStyle/>
        <a:p>
          <a:endParaRPr lang="es-AR"/>
        </a:p>
      </dgm:t>
    </dgm:pt>
    <dgm:pt modelId="{FEBFF8D3-B432-46E8-B080-359EBD2F5AD8}">
      <dgm:prSet phldrT="[Texto]" custT="1"/>
      <dgm:spPr/>
      <dgm:t>
        <a:bodyPr/>
        <a:lstStyle/>
        <a:p>
          <a:r>
            <a:rPr lang="es-AR" sz="1600" b="1" dirty="0" smtClean="0">
              <a:solidFill>
                <a:schemeClr val="tx1"/>
              </a:solidFill>
            </a:rPr>
            <a:t>POLICULTIVOS INICIALES</a:t>
          </a:r>
          <a:endParaRPr lang="es-AR" sz="1600" b="1" dirty="0">
            <a:solidFill>
              <a:schemeClr val="tx1"/>
            </a:solidFill>
          </a:endParaRPr>
        </a:p>
      </dgm:t>
    </dgm:pt>
    <dgm:pt modelId="{D181AAD7-2A87-4A17-999F-976C256721FA}" type="parTrans" cxnId="{1C48EF53-8412-4EEF-9539-69F0829539EC}">
      <dgm:prSet/>
      <dgm:spPr/>
      <dgm:t>
        <a:bodyPr/>
        <a:lstStyle/>
        <a:p>
          <a:endParaRPr lang="es-AR"/>
        </a:p>
      </dgm:t>
    </dgm:pt>
    <dgm:pt modelId="{23DB5524-1D17-4A2D-B5E1-78811789C5D5}" type="sibTrans" cxnId="{1C48EF53-8412-4EEF-9539-69F0829539EC}">
      <dgm:prSet/>
      <dgm:spPr/>
      <dgm:t>
        <a:bodyPr/>
        <a:lstStyle/>
        <a:p>
          <a:endParaRPr lang="es-AR"/>
        </a:p>
      </dgm:t>
    </dgm:pt>
    <dgm:pt modelId="{28286340-7FEE-49FC-8968-2C4191BBC3FB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</a:rPr>
            <a:t>URGENCIA </a:t>
          </a:r>
        </a:p>
        <a:p>
          <a:r>
            <a:rPr lang="es-AR" sz="2000" b="1" dirty="0" smtClean="0">
              <a:solidFill>
                <a:schemeClr val="tx1"/>
              </a:solidFill>
            </a:rPr>
            <a:t>TEI</a:t>
          </a:r>
          <a:endParaRPr lang="es-AR" sz="2000" b="1" dirty="0">
            <a:solidFill>
              <a:schemeClr val="tx1"/>
            </a:solidFill>
          </a:endParaRPr>
        </a:p>
      </dgm:t>
    </dgm:pt>
    <dgm:pt modelId="{72034202-28DA-43A7-A3EC-D8FA7C78D4EB}" type="parTrans" cxnId="{42440E98-65D6-4A5C-8A6E-0652A7C7F3B5}">
      <dgm:prSet/>
      <dgm:spPr/>
      <dgm:t>
        <a:bodyPr/>
        <a:lstStyle/>
        <a:p>
          <a:endParaRPr lang="es-AR"/>
        </a:p>
      </dgm:t>
    </dgm:pt>
    <dgm:pt modelId="{1ABB599C-71E3-45F0-9DD0-E5AAA24F62F3}" type="sibTrans" cxnId="{42440E98-65D6-4A5C-8A6E-0652A7C7F3B5}">
      <dgm:prSet/>
      <dgm:spPr/>
      <dgm:t>
        <a:bodyPr/>
        <a:lstStyle/>
        <a:p>
          <a:endParaRPr lang="es-AR"/>
        </a:p>
      </dgm:t>
    </dgm:pt>
    <dgm:pt modelId="{291ADEC0-4C49-4867-810F-6EE89E02F6FC}" type="pres">
      <dgm:prSet presAssocID="{3E6B7E9D-9B5C-45D1-B018-CF27A82952A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2591548-9285-4A40-930E-1A6CDF97A43A}" type="pres">
      <dgm:prSet presAssocID="{86804765-2713-4502-944D-BA60986F43D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C6B8CB2-593B-4422-A12C-8EFACA5C7670}" type="pres">
      <dgm:prSet presAssocID="{9F861AC6-B8BA-4E2B-B55D-26A1C395DFD4}" presName="sibTrans" presStyleLbl="sibTrans2D1" presStyleIdx="0" presStyleCnt="5"/>
      <dgm:spPr/>
      <dgm:t>
        <a:bodyPr/>
        <a:lstStyle/>
        <a:p>
          <a:endParaRPr lang="es-AR"/>
        </a:p>
      </dgm:t>
    </dgm:pt>
    <dgm:pt modelId="{3055BEBB-BFC6-4E8F-A986-8E563526C9BC}" type="pres">
      <dgm:prSet presAssocID="{9F861AC6-B8BA-4E2B-B55D-26A1C395DFD4}" presName="connectorText" presStyleLbl="sibTrans2D1" presStyleIdx="0" presStyleCnt="5"/>
      <dgm:spPr/>
      <dgm:t>
        <a:bodyPr/>
        <a:lstStyle/>
        <a:p>
          <a:endParaRPr lang="es-AR"/>
        </a:p>
      </dgm:t>
    </dgm:pt>
    <dgm:pt modelId="{883CA06E-020F-48FA-920D-F66D968ACBD1}" type="pres">
      <dgm:prSet presAssocID="{BEBA7182-0A28-4190-B33C-54C3B1582CA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2235621-A16F-4094-8AB2-6B2822BB39C2}" type="pres">
      <dgm:prSet presAssocID="{DE9C937F-1C6C-4013-AE3F-E54851BF2FA5}" presName="sibTrans" presStyleLbl="sibTrans2D1" presStyleIdx="1" presStyleCnt="5"/>
      <dgm:spPr/>
      <dgm:t>
        <a:bodyPr/>
        <a:lstStyle/>
        <a:p>
          <a:endParaRPr lang="es-AR"/>
        </a:p>
      </dgm:t>
    </dgm:pt>
    <dgm:pt modelId="{88CACB88-47D1-4369-A9B6-AD850D2337CF}" type="pres">
      <dgm:prSet presAssocID="{DE9C937F-1C6C-4013-AE3F-E54851BF2FA5}" presName="connectorText" presStyleLbl="sibTrans2D1" presStyleIdx="1" presStyleCnt="5"/>
      <dgm:spPr/>
      <dgm:t>
        <a:bodyPr/>
        <a:lstStyle/>
        <a:p>
          <a:endParaRPr lang="es-AR"/>
        </a:p>
      </dgm:t>
    </dgm:pt>
    <dgm:pt modelId="{904ACA37-0554-4DE6-A6E5-611D472475B2}" type="pres">
      <dgm:prSet presAssocID="{8638BDE6-7CF7-4654-AA25-E1675EA2CE3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D83D871-A9F7-4056-9F43-51004A3C8A34}" type="pres">
      <dgm:prSet presAssocID="{9F7BCEA0-3E20-49C9-94FB-72A2B4ADF82D}" presName="sibTrans" presStyleLbl="sibTrans2D1" presStyleIdx="2" presStyleCnt="5"/>
      <dgm:spPr/>
      <dgm:t>
        <a:bodyPr/>
        <a:lstStyle/>
        <a:p>
          <a:endParaRPr lang="es-AR"/>
        </a:p>
      </dgm:t>
    </dgm:pt>
    <dgm:pt modelId="{9105C8F2-92D9-4398-9C88-0427D88137F9}" type="pres">
      <dgm:prSet presAssocID="{9F7BCEA0-3E20-49C9-94FB-72A2B4ADF82D}" presName="connectorText" presStyleLbl="sibTrans2D1" presStyleIdx="2" presStyleCnt="5"/>
      <dgm:spPr/>
      <dgm:t>
        <a:bodyPr/>
        <a:lstStyle/>
        <a:p>
          <a:endParaRPr lang="es-AR"/>
        </a:p>
      </dgm:t>
    </dgm:pt>
    <dgm:pt modelId="{35DA935A-204D-4160-B567-243B61076966}" type="pres">
      <dgm:prSet presAssocID="{FEBFF8D3-B432-46E8-B080-359EBD2F5AD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9D62AA3-D2FF-4443-8897-75DAA5FB9D7A}" type="pres">
      <dgm:prSet presAssocID="{23DB5524-1D17-4A2D-B5E1-78811789C5D5}" presName="sibTrans" presStyleLbl="sibTrans2D1" presStyleIdx="3" presStyleCnt="5"/>
      <dgm:spPr/>
      <dgm:t>
        <a:bodyPr/>
        <a:lstStyle/>
        <a:p>
          <a:endParaRPr lang="es-AR"/>
        </a:p>
      </dgm:t>
    </dgm:pt>
    <dgm:pt modelId="{6D655EF6-0312-44E4-B732-E1984AD10D72}" type="pres">
      <dgm:prSet presAssocID="{23DB5524-1D17-4A2D-B5E1-78811789C5D5}" presName="connectorText" presStyleLbl="sibTrans2D1" presStyleIdx="3" presStyleCnt="5"/>
      <dgm:spPr/>
      <dgm:t>
        <a:bodyPr/>
        <a:lstStyle/>
        <a:p>
          <a:endParaRPr lang="es-AR"/>
        </a:p>
      </dgm:t>
    </dgm:pt>
    <dgm:pt modelId="{AE324CE0-50FD-4478-8B15-7D8FBE36BFBD}" type="pres">
      <dgm:prSet presAssocID="{28286340-7FEE-49FC-8968-2C4191BBC3F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B6571AA-4F2E-4066-83A7-D81FDF3EFEDC}" type="pres">
      <dgm:prSet presAssocID="{1ABB599C-71E3-45F0-9DD0-E5AAA24F62F3}" presName="sibTrans" presStyleLbl="sibTrans2D1" presStyleIdx="4" presStyleCnt="5"/>
      <dgm:spPr/>
      <dgm:t>
        <a:bodyPr/>
        <a:lstStyle/>
        <a:p>
          <a:endParaRPr lang="es-AR"/>
        </a:p>
      </dgm:t>
    </dgm:pt>
    <dgm:pt modelId="{1950ED43-093F-4CAB-B648-626D61042CB2}" type="pres">
      <dgm:prSet presAssocID="{1ABB599C-71E3-45F0-9DD0-E5AAA24F62F3}" presName="connectorText" presStyleLbl="sibTrans2D1" presStyleIdx="4" presStyleCnt="5"/>
      <dgm:spPr/>
      <dgm:t>
        <a:bodyPr/>
        <a:lstStyle/>
        <a:p>
          <a:endParaRPr lang="es-AR"/>
        </a:p>
      </dgm:t>
    </dgm:pt>
  </dgm:ptLst>
  <dgm:cxnLst>
    <dgm:cxn modelId="{022174CA-02B7-4788-9815-1296A045F37F}" type="presOf" srcId="{DE9C937F-1C6C-4013-AE3F-E54851BF2FA5}" destId="{88CACB88-47D1-4369-A9B6-AD850D2337CF}" srcOrd="1" destOrd="0" presId="urn:microsoft.com/office/officeart/2005/8/layout/cycle2"/>
    <dgm:cxn modelId="{80101942-F32E-4712-AF43-7EFA1F810E0B}" srcId="{3E6B7E9D-9B5C-45D1-B018-CF27A82952A6}" destId="{BEBA7182-0A28-4190-B33C-54C3B1582CAF}" srcOrd="1" destOrd="0" parTransId="{FEF23233-A5F7-4F61-B367-69EE8EC5DFE3}" sibTransId="{DE9C937F-1C6C-4013-AE3F-E54851BF2FA5}"/>
    <dgm:cxn modelId="{CCCF2E29-E6F5-4B2A-BBA5-0F4C3E68DC18}" type="presOf" srcId="{28286340-7FEE-49FC-8968-2C4191BBC3FB}" destId="{AE324CE0-50FD-4478-8B15-7D8FBE36BFBD}" srcOrd="0" destOrd="0" presId="urn:microsoft.com/office/officeart/2005/8/layout/cycle2"/>
    <dgm:cxn modelId="{AAC5963E-D0BF-43E6-8449-D10C7ABB44F9}" srcId="{3E6B7E9D-9B5C-45D1-B018-CF27A82952A6}" destId="{86804765-2713-4502-944D-BA60986F43D5}" srcOrd="0" destOrd="0" parTransId="{CC4251BE-171D-43DC-A747-F1E7DBB9581B}" sibTransId="{9F861AC6-B8BA-4E2B-B55D-26A1C395DFD4}"/>
    <dgm:cxn modelId="{420EB8F9-7E0B-4437-BCE2-32FD676CF565}" type="presOf" srcId="{9F861AC6-B8BA-4E2B-B55D-26A1C395DFD4}" destId="{3055BEBB-BFC6-4E8F-A986-8E563526C9BC}" srcOrd="1" destOrd="0" presId="urn:microsoft.com/office/officeart/2005/8/layout/cycle2"/>
    <dgm:cxn modelId="{1C48EF53-8412-4EEF-9539-69F0829539EC}" srcId="{3E6B7E9D-9B5C-45D1-B018-CF27A82952A6}" destId="{FEBFF8D3-B432-46E8-B080-359EBD2F5AD8}" srcOrd="3" destOrd="0" parTransId="{D181AAD7-2A87-4A17-999F-976C256721FA}" sibTransId="{23DB5524-1D17-4A2D-B5E1-78811789C5D5}"/>
    <dgm:cxn modelId="{E5F7B76C-5589-4A99-B671-09B4E88AA82F}" type="presOf" srcId="{23DB5524-1D17-4A2D-B5E1-78811789C5D5}" destId="{D9D62AA3-D2FF-4443-8897-75DAA5FB9D7A}" srcOrd="0" destOrd="0" presId="urn:microsoft.com/office/officeart/2005/8/layout/cycle2"/>
    <dgm:cxn modelId="{B021E6F8-E0AD-48A9-BB64-10E39304A3BE}" type="presOf" srcId="{1ABB599C-71E3-45F0-9DD0-E5AAA24F62F3}" destId="{5B6571AA-4F2E-4066-83A7-D81FDF3EFEDC}" srcOrd="0" destOrd="0" presId="urn:microsoft.com/office/officeart/2005/8/layout/cycle2"/>
    <dgm:cxn modelId="{51FF926D-C799-4FA0-AC0C-36D08D0A50E4}" type="presOf" srcId="{1ABB599C-71E3-45F0-9DD0-E5AAA24F62F3}" destId="{1950ED43-093F-4CAB-B648-626D61042CB2}" srcOrd="1" destOrd="0" presId="urn:microsoft.com/office/officeart/2005/8/layout/cycle2"/>
    <dgm:cxn modelId="{3CC67FDC-81C8-43CE-A6FC-128C6BDD0AD6}" type="presOf" srcId="{9F861AC6-B8BA-4E2B-B55D-26A1C395DFD4}" destId="{3C6B8CB2-593B-4422-A12C-8EFACA5C7670}" srcOrd="0" destOrd="0" presId="urn:microsoft.com/office/officeart/2005/8/layout/cycle2"/>
    <dgm:cxn modelId="{03EDD34F-BE2E-44D2-AB5F-AAEBBDCB7C6B}" type="presOf" srcId="{23DB5524-1D17-4A2D-B5E1-78811789C5D5}" destId="{6D655EF6-0312-44E4-B732-E1984AD10D72}" srcOrd="1" destOrd="0" presId="urn:microsoft.com/office/officeart/2005/8/layout/cycle2"/>
    <dgm:cxn modelId="{C4852D25-8D67-4261-8A35-D23F1B5D5D6A}" type="presOf" srcId="{9F7BCEA0-3E20-49C9-94FB-72A2B4ADF82D}" destId="{CD83D871-A9F7-4056-9F43-51004A3C8A34}" srcOrd="0" destOrd="0" presId="urn:microsoft.com/office/officeart/2005/8/layout/cycle2"/>
    <dgm:cxn modelId="{E7CA6416-852A-403D-9854-61B4FD965313}" type="presOf" srcId="{9F7BCEA0-3E20-49C9-94FB-72A2B4ADF82D}" destId="{9105C8F2-92D9-4398-9C88-0427D88137F9}" srcOrd="1" destOrd="0" presId="urn:microsoft.com/office/officeart/2005/8/layout/cycle2"/>
    <dgm:cxn modelId="{24DE42D0-169A-4BF2-920E-827F8061A0B8}" type="presOf" srcId="{8638BDE6-7CF7-4654-AA25-E1675EA2CE37}" destId="{904ACA37-0554-4DE6-A6E5-611D472475B2}" srcOrd="0" destOrd="0" presId="urn:microsoft.com/office/officeart/2005/8/layout/cycle2"/>
    <dgm:cxn modelId="{22D5749E-E465-4475-9C51-96043AEE14B4}" type="presOf" srcId="{DE9C937F-1C6C-4013-AE3F-E54851BF2FA5}" destId="{D2235621-A16F-4094-8AB2-6B2822BB39C2}" srcOrd="0" destOrd="0" presId="urn:microsoft.com/office/officeart/2005/8/layout/cycle2"/>
    <dgm:cxn modelId="{927AEF1E-006C-4EC1-8996-26F85CA0729B}" type="presOf" srcId="{BEBA7182-0A28-4190-B33C-54C3B1582CAF}" destId="{883CA06E-020F-48FA-920D-F66D968ACBD1}" srcOrd="0" destOrd="0" presId="urn:microsoft.com/office/officeart/2005/8/layout/cycle2"/>
    <dgm:cxn modelId="{897628B3-0936-4389-9951-A2E3D2F39006}" type="presOf" srcId="{86804765-2713-4502-944D-BA60986F43D5}" destId="{12591548-9285-4A40-930E-1A6CDF97A43A}" srcOrd="0" destOrd="0" presId="urn:microsoft.com/office/officeart/2005/8/layout/cycle2"/>
    <dgm:cxn modelId="{A9130B58-F0B6-46C7-B756-3EB6B151DC38}" type="presOf" srcId="{3E6B7E9D-9B5C-45D1-B018-CF27A82952A6}" destId="{291ADEC0-4C49-4867-810F-6EE89E02F6FC}" srcOrd="0" destOrd="0" presId="urn:microsoft.com/office/officeart/2005/8/layout/cycle2"/>
    <dgm:cxn modelId="{42440E98-65D6-4A5C-8A6E-0652A7C7F3B5}" srcId="{3E6B7E9D-9B5C-45D1-B018-CF27A82952A6}" destId="{28286340-7FEE-49FC-8968-2C4191BBC3FB}" srcOrd="4" destOrd="0" parTransId="{72034202-28DA-43A7-A3EC-D8FA7C78D4EB}" sibTransId="{1ABB599C-71E3-45F0-9DD0-E5AAA24F62F3}"/>
    <dgm:cxn modelId="{46215274-9F9B-4FA5-A2B1-7FD8E8EAD518}" type="presOf" srcId="{FEBFF8D3-B432-46E8-B080-359EBD2F5AD8}" destId="{35DA935A-204D-4160-B567-243B61076966}" srcOrd="0" destOrd="0" presId="urn:microsoft.com/office/officeart/2005/8/layout/cycle2"/>
    <dgm:cxn modelId="{0073558B-1B69-44E8-A6C3-738E379E733C}" srcId="{3E6B7E9D-9B5C-45D1-B018-CF27A82952A6}" destId="{8638BDE6-7CF7-4654-AA25-E1675EA2CE37}" srcOrd="2" destOrd="0" parTransId="{4FA1D2E5-CCCF-4237-B18B-6BF3E24FBEC1}" sibTransId="{9F7BCEA0-3E20-49C9-94FB-72A2B4ADF82D}"/>
    <dgm:cxn modelId="{F3108490-4994-4E01-9ABB-FD21DABB69F3}" type="presParOf" srcId="{291ADEC0-4C49-4867-810F-6EE89E02F6FC}" destId="{12591548-9285-4A40-930E-1A6CDF97A43A}" srcOrd="0" destOrd="0" presId="urn:microsoft.com/office/officeart/2005/8/layout/cycle2"/>
    <dgm:cxn modelId="{B7F1BE01-3816-4B39-B332-8A9153683E47}" type="presParOf" srcId="{291ADEC0-4C49-4867-810F-6EE89E02F6FC}" destId="{3C6B8CB2-593B-4422-A12C-8EFACA5C7670}" srcOrd="1" destOrd="0" presId="urn:microsoft.com/office/officeart/2005/8/layout/cycle2"/>
    <dgm:cxn modelId="{A2CA5B1A-6F17-4881-A9DC-920F3AFC38D4}" type="presParOf" srcId="{3C6B8CB2-593B-4422-A12C-8EFACA5C7670}" destId="{3055BEBB-BFC6-4E8F-A986-8E563526C9BC}" srcOrd="0" destOrd="0" presId="urn:microsoft.com/office/officeart/2005/8/layout/cycle2"/>
    <dgm:cxn modelId="{5D1B486D-0909-4C44-ADE4-5F453B97D72B}" type="presParOf" srcId="{291ADEC0-4C49-4867-810F-6EE89E02F6FC}" destId="{883CA06E-020F-48FA-920D-F66D968ACBD1}" srcOrd="2" destOrd="0" presId="urn:microsoft.com/office/officeart/2005/8/layout/cycle2"/>
    <dgm:cxn modelId="{951628A1-5AE7-4A12-9B3A-8C401201E274}" type="presParOf" srcId="{291ADEC0-4C49-4867-810F-6EE89E02F6FC}" destId="{D2235621-A16F-4094-8AB2-6B2822BB39C2}" srcOrd="3" destOrd="0" presId="urn:microsoft.com/office/officeart/2005/8/layout/cycle2"/>
    <dgm:cxn modelId="{925539C5-D33F-4990-9385-2DDCDE8D55A4}" type="presParOf" srcId="{D2235621-A16F-4094-8AB2-6B2822BB39C2}" destId="{88CACB88-47D1-4369-A9B6-AD850D2337CF}" srcOrd="0" destOrd="0" presId="urn:microsoft.com/office/officeart/2005/8/layout/cycle2"/>
    <dgm:cxn modelId="{31A23C68-AC37-42C1-86C8-F2A9E75C1A05}" type="presParOf" srcId="{291ADEC0-4C49-4867-810F-6EE89E02F6FC}" destId="{904ACA37-0554-4DE6-A6E5-611D472475B2}" srcOrd="4" destOrd="0" presId="urn:microsoft.com/office/officeart/2005/8/layout/cycle2"/>
    <dgm:cxn modelId="{0BCA7B3F-1944-494D-AE0B-70362EE0D7F2}" type="presParOf" srcId="{291ADEC0-4C49-4867-810F-6EE89E02F6FC}" destId="{CD83D871-A9F7-4056-9F43-51004A3C8A34}" srcOrd="5" destOrd="0" presId="urn:microsoft.com/office/officeart/2005/8/layout/cycle2"/>
    <dgm:cxn modelId="{F9574F61-8314-4D94-AC6C-21BA71920C2F}" type="presParOf" srcId="{CD83D871-A9F7-4056-9F43-51004A3C8A34}" destId="{9105C8F2-92D9-4398-9C88-0427D88137F9}" srcOrd="0" destOrd="0" presId="urn:microsoft.com/office/officeart/2005/8/layout/cycle2"/>
    <dgm:cxn modelId="{637145F1-D30C-4C7F-BA5C-507B3A8B4D13}" type="presParOf" srcId="{291ADEC0-4C49-4867-810F-6EE89E02F6FC}" destId="{35DA935A-204D-4160-B567-243B61076966}" srcOrd="6" destOrd="0" presId="urn:microsoft.com/office/officeart/2005/8/layout/cycle2"/>
    <dgm:cxn modelId="{B6F6166F-1CB4-47D4-A627-CCA83AC65062}" type="presParOf" srcId="{291ADEC0-4C49-4867-810F-6EE89E02F6FC}" destId="{D9D62AA3-D2FF-4443-8897-75DAA5FB9D7A}" srcOrd="7" destOrd="0" presId="urn:microsoft.com/office/officeart/2005/8/layout/cycle2"/>
    <dgm:cxn modelId="{778E7773-E64F-43A4-B05C-BFE7EBA88572}" type="presParOf" srcId="{D9D62AA3-D2FF-4443-8897-75DAA5FB9D7A}" destId="{6D655EF6-0312-44E4-B732-E1984AD10D72}" srcOrd="0" destOrd="0" presId="urn:microsoft.com/office/officeart/2005/8/layout/cycle2"/>
    <dgm:cxn modelId="{832DDE2F-35DD-489B-AD26-5C57CF90691F}" type="presParOf" srcId="{291ADEC0-4C49-4867-810F-6EE89E02F6FC}" destId="{AE324CE0-50FD-4478-8B15-7D8FBE36BFBD}" srcOrd="8" destOrd="0" presId="urn:microsoft.com/office/officeart/2005/8/layout/cycle2"/>
    <dgm:cxn modelId="{92D272CB-8617-4987-9BBC-D5E6A4C50C80}" type="presParOf" srcId="{291ADEC0-4C49-4867-810F-6EE89E02F6FC}" destId="{5B6571AA-4F2E-4066-83A7-D81FDF3EFEDC}" srcOrd="9" destOrd="0" presId="urn:microsoft.com/office/officeart/2005/8/layout/cycle2"/>
    <dgm:cxn modelId="{F23D5DE9-07C5-498E-946F-7E22370D80FF}" type="presParOf" srcId="{5B6571AA-4F2E-4066-83A7-D81FDF3EFEDC}" destId="{1950ED43-093F-4CAB-B648-626D61042CB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6B031A-11FD-4607-B063-B37CCDAA671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9858E0E-602E-4B00-BC1C-D504645C98B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DEFICIT INMUNIDAD HUMORAL</a:t>
          </a:r>
          <a:endParaRPr lang="es-AR" b="1" dirty="0">
            <a:solidFill>
              <a:schemeClr val="tx1"/>
            </a:solidFill>
          </a:endParaRPr>
        </a:p>
      </dgm:t>
    </dgm:pt>
    <dgm:pt modelId="{D9F2C2E3-9226-49F6-A91D-1D1293E65548}" type="parTrans" cxnId="{0FE3DF55-693E-48E9-8905-99DDC2F9E71D}">
      <dgm:prSet/>
      <dgm:spPr/>
      <dgm:t>
        <a:bodyPr/>
        <a:lstStyle/>
        <a:p>
          <a:endParaRPr lang="es-AR"/>
        </a:p>
      </dgm:t>
    </dgm:pt>
    <dgm:pt modelId="{31E96C4A-CC21-4719-84C7-5CFE305AE506}" type="sibTrans" cxnId="{0FE3DF55-693E-48E9-8905-99DDC2F9E71D}">
      <dgm:prSet/>
      <dgm:spPr/>
      <dgm:t>
        <a:bodyPr/>
        <a:lstStyle/>
        <a:p>
          <a:endParaRPr lang="es-AR"/>
        </a:p>
      </dgm:t>
    </dgm:pt>
    <dgm:pt modelId="{E082D1C3-1217-4B0B-9DB9-1DA5E6EA8CB3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INFECCIÓN POR CAPSULADOS: Neumococo,  Haemophilus, Meningococo</a:t>
          </a:r>
          <a:endParaRPr lang="es-AR" b="1" dirty="0">
            <a:solidFill>
              <a:schemeClr val="tx1"/>
            </a:solidFill>
          </a:endParaRPr>
        </a:p>
      </dgm:t>
    </dgm:pt>
    <dgm:pt modelId="{10F2AE05-7868-47A7-83DC-726671A141D6}" type="parTrans" cxnId="{A434D922-3404-42DE-B7D2-48F1C570E792}">
      <dgm:prSet/>
      <dgm:spPr/>
      <dgm:t>
        <a:bodyPr/>
        <a:lstStyle/>
        <a:p>
          <a:endParaRPr lang="es-AR"/>
        </a:p>
      </dgm:t>
    </dgm:pt>
    <dgm:pt modelId="{F0A345C5-9E4A-4C72-A031-9D0BDFE48AE2}" type="sibTrans" cxnId="{A434D922-3404-42DE-B7D2-48F1C570E792}">
      <dgm:prSet/>
      <dgm:spPr/>
      <dgm:t>
        <a:bodyPr/>
        <a:lstStyle/>
        <a:p>
          <a:endParaRPr lang="es-AR"/>
        </a:p>
      </dgm:t>
    </dgm:pt>
    <dgm:pt modelId="{13AD7DAC-8CFC-49B0-A9EA-041429B70E37}">
      <dgm:prSet phldrT="[Texto]"/>
      <dgm:spPr/>
      <dgm:t>
        <a:bodyPr/>
        <a:lstStyle/>
        <a:p>
          <a:pPr algn="ctr"/>
          <a:r>
            <a:rPr lang="es-AR" b="1" dirty="0" smtClean="0">
              <a:solidFill>
                <a:schemeClr val="tx1"/>
              </a:solidFill>
            </a:rPr>
            <a:t>PREVENCIÓN DE INFECCIONES: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Educación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Vacunas 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ATB como </a:t>
          </a:r>
          <a:r>
            <a:rPr lang="es-AR" b="1" dirty="0" err="1" smtClean="0">
              <a:solidFill>
                <a:schemeClr val="tx1"/>
              </a:solidFill>
            </a:rPr>
            <a:t>Px</a:t>
          </a:r>
          <a:endParaRPr lang="es-AR" b="1" dirty="0">
            <a:solidFill>
              <a:schemeClr val="tx1"/>
            </a:solidFill>
          </a:endParaRPr>
        </a:p>
      </dgm:t>
    </dgm:pt>
    <dgm:pt modelId="{1796C131-64A3-4E7B-9DE5-9835B2DBC9DF}" type="parTrans" cxnId="{3866B30F-4301-42D7-A0FF-B7F2CAE4DE4E}">
      <dgm:prSet/>
      <dgm:spPr/>
      <dgm:t>
        <a:bodyPr/>
        <a:lstStyle/>
        <a:p>
          <a:endParaRPr lang="es-AR"/>
        </a:p>
      </dgm:t>
    </dgm:pt>
    <dgm:pt modelId="{E468A2A1-42A0-49E7-88F5-C7C3CD17BB9E}" type="sibTrans" cxnId="{3866B30F-4301-42D7-A0FF-B7F2CAE4DE4E}">
      <dgm:prSet/>
      <dgm:spPr/>
      <dgm:t>
        <a:bodyPr/>
        <a:lstStyle/>
        <a:p>
          <a:endParaRPr lang="es-AR"/>
        </a:p>
      </dgm:t>
    </dgm:pt>
    <dgm:pt modelId="{D60D8ED5-D9F8-42C1-9A61-C2F2915A4BB5}" type="pres">
      <dgm:prSet presAssocID="{7F6B031A-11FD-4607-B063-B37CCDAA6714}" presName="CompostProcess" presStyleCnt="0">
        <dgm:presLayoutVars>
          <dgm:dir/>
          <dgm:resizeHandles val="exact"/>
        </dgm:presLayoutVars>
      </dgm:prSet>
      <dgm:spPr/>
    </dgm:pt>
    <dgm:pt modelId="{EA68CE9D-2891-4CE5-9E9A-50605A47AD81}" type="pres">
      <dgm:prSet presAssocID="{7F6B031A-11FD-4607-B063-B37CCDAA6714}" presName="arrow" presStyleLbl="bgShp" presStyleIdx="0" presStyleCnt="1"/>
      <dgm:spPr/>
    </dgm:pt>
    <dgm:pt modelId="{01075B6D-37CB-4EFC-8773-BF05782112BC}" type="pres">
      <dgm:prSet presAssocID="{7F6B031A-11FD-4607-B063-B37CCDAA6714}" presName="linearProcess" presStyleCnt="0"/>
      <dgm:spPr/>
    </dgm:pt>
    <dgm:pt modelId="{4B6DF712-B7E6-4458-BCF2-8E93FD52E1B3}" type="pres">
      <dgm:prSet presAssocID="{D9858E0E-602E-4B00-BC1C-D504645C98B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E7C96C9-D325-4AFC-A965-24FE1F5E5E6C}" type="pres">
      <dgm:prSet presAssocID="{31E96C4A-CC21-4719-84C7-5CFE305AE506}" presName="sibTrans" presStyleCnt="0"/>
      <dgm:spPr/>
    </dgm:pt>
    <dgm:pt modelId="{6C8AC61E-FA82-43E6-91A4-FC5EA7271B82}" type="pres">
      <dgm:prSet presAssocID="{E082D1C3-1217-4B0B-9DB9-1DA5E6EA8CB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514E1B1-3C87-4B94-BCDD-8F838DEFD6A7}" type="pres">
      <dgm:prSet presAssocID="{F0A345C5-9E4A-4C72-A031-9D0BDFE48AE2}" presName="sibTrans" presStyleCnt="0"/>
      <dgm:spPr/>
    </dgm:pt>
    <dgm:pt modelId="{7115BC49-230E-42E2-B5BB-7543D71E4325}" type="pres">
      <dgm:prSet presAssocID="{13AD7DAC-8CFC-49B0-A9EA-041429B70E3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BA85EB17-E11E-40BD-A601-9B4D9300C965}" type="presOf" srcId="{13AD7DAC-8CFC-49B0-A9EA-041429B70E37}" destId="{7115BC49-230E-42E2-B5BB-7543D71E4325}" srcOrd="0" destOrd="0" presId="urn:microsoft.com/office/officeart/2005/8/layout/hProcess9"/>
    <dgm:cxn modelId="{3866B30F-4301-42D7-A0FF-B7F2CAE4DE4E}" srcId="{7F6B031A-11FD-4607-B063-B37CCDAA6714}" destId="{13AD7DAC-8CFC-49B0-A9EA-041429B70E37}" srcOrd="2" destOrd="0" parTransId="{1796C131-64A3-4E7B-9DE5-9835B2DBC9DF}" sibTransId="{E468A2A1-42A0-49E7-88F5-C7C3CD17BB9E}"/>
    <dgm:cxn modelId="{5638C49E-A2C6-46BF-B4AF-5AB3B3D15B31}" type="presOf" srcId="{D9858E0E-602E-4B00-BC1C-D504645C98B0}" destId="{4B6DF712-B7E6-4458-BCF2-8E93FD52E1B3}" srcOrd="0" destOrd="0" presId="urn:microsoft.com/office/officeart/2005/8/layout/hProcess9"/>
    <dgm:cxn modelId="{A39C8527-DAF3-4282-B15D-267BC736DB92}" type="presOf" srcId="{E082D1C3-1217-4B0B-9DB9-1DA5E6EA8CB3}" destId="{6C8AC61E-FA82-43E6-91A4-FC5EA7271B82}" srcOrd="0" destOrd="0" presId="urn:microsoft.com/office/officeart/2005/8/layout/hProcess9"/>
    <dgm:cxn modelId="{04A0C823-00F2-4995-B648-0FDF93E410E8}" type="presOf" srcId="{7F6B031A-11FD-4607-B063-B37CCDAA6714}" destId="{D60D8ED5-D9F8-42C1-9A61-C2F2915A4BB5}" srcOrd="0" destOrd="0" presId="urn:microsoft.com/office/officeart/2005/8/layout/hProcess9"/>
    <dgm:cxn modelId="{0FE3DF55-693E-48E9-8905-99DDC2F9E71D}" srcId="{7F6B031A-11FD-4607-B063-B37CCDAA6714}" destId="{D9858E0E-602E-4B00-BC1C-D504645C98B0}" srcOrd="0" destOrd="0" parTransId="{D9F2C2E3-9226-49F6-A91D-1D1293E65548}" sibTransId="{31E96C4A-CC21-4719-84C7-5CFE305AE506}"/>
    <dgm:cxn modelId="{A434D922-3404-42DE-B7D2-48F1C570E792}" srcId="{7F6B031A-11FD-4607-B063-B37CCDAA6714}" destId="{E082D1C3-1217-4B0B-9DB9-1DA5E6EA8CB3}" srcOrd="1" destOrd="0" parTransId="{10F2AE05-7868-47A7-83DC-726671A141D6}" sibTransId="{F0A345C5-9E4A-4C72-A031-9D0BDFE48AE2}"/>
    <dgm:cxn modelId="{D8D9FF1F-85ED-4B80-92FD-26D0918FD99C}" type="presParOf" srcId="{D60D8ED5-D9F8-42C1-9A61-C2F2915A4BB5}" destId="{EA68CE9D-2891-4CE5-9E9A-50605A47AD81}" srcOrd="0" destOrd="0" presId="urn:microsoft.com/office/officeart/2005/8/layout/hProcess9"/>
    <dgm:cxn modelId="{2AF753F1-339D-4B2A-9BBD-89CFB4C312A7}" type="presParOf" srcId="{D60D8ED5-D9F8-42C1-9A61-C2F2915A4BB5}" destId="{01075B6D-37CB-4EFC-8773-BF05782112BC}" srcOrd="1" destOrd="0" presId="urn:microsoft.com/office/officeart/2005/8/layout/hProcess9"/>
    <dgm:cxn modelId="{5EBEA6BB-876A-4A28-8D97-273EAA7D0772}" type="presParOf" srcId="{01075B6D-37CB-4EFC-8773-BF05782112BC}" destId="{4B6DF712-B7E6-4458-BCF2-8E93FD52E1B3}" srcOrd="0" destOrd="0" presId="urn:microsoft.com/office/officeart/2005/8/layout/hProcess9"/>
    <dgm:cxn modelId="{C562635E-6E43-4F33-A3BB-C1E9399D05FB}" type="presParOf" srcId="{01075B6D-37CB-4EFC-8773-BF05782112BC}" destId="{6E7C96C9-D325-4AFC-A965-24FE1F5E5E6C}" srcOrd="1" destOrd="0" presId="urn:microsoft.com/office/officeart/2005/8/layout/hProcess9"/>
    <dgm:cxn modelId="{90668989-513B-4978-800A-E0324A351F2E}" type="presParOf" srcId="{01075B6D-37CB-4EFC-8773-BF05782112BC}" destId="{6C8AC61E-FA82-43E6-91A4-FC5EA7271B82}" srcOrd="2" destOrd="0" presId="urn:microsoft.com/office/officeart/2005/8/layout/hProcess9"/>
    <dgm:cxn modelId="{30436686-128D-4785-B834-FF4114111A68}" type="presParOf" srcId="{01075B6D-37CB-4EFC-8773-BF05782112BC}" destId="{6514E1B1-3C87-4B94-BCDD-8F838DEFD6A7}" srcOrd="3" destOrd="0" presId="urn:microsoft.com/office/officeart/2005/8/layout/hProcess9"/>
    <dgm:cxn modelId="{F286EFAD-FBF7-4D15-82C3-F2BF826DB1E0}" type="presParOf" srcId="{01075B6D-37CB-4EFC-8773-BF05782112BC}" destId="{7115BC49-230E-42E2-B5BB-7543D71E432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09066-E3D6-42B1-9F30-0B5D95B302D2}">
      <dsp:nvSpPr>
        <dsp:cNvPr id="0" name=""/>
        <dsp:cNvSpPr/>
      </dsp:nvSpPr>
      <dsp:spPr>
        <a:xfrm>
          <a:off x="0" y="570691"/>
          <a:ext cx="729129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3E860-BCEF-480E-A22E-119FB34BAD58}">
      <dsp:nvSpPr>
        <dsp:cNvPr id="0" name=""/>
        <dsp:cNvSpPr/>
      </dsp:nvSpPr>
      <dsp:spPr>
        <a:xfrm>
          <a:off x="353627" y="168692"/>
          <a:ext cx="5103905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915" tIns="0" rIns="19291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Objetivos: relacionar: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389653" y="204718"/>
        <a:ext cx="5031853" cy="665948"/>
      </dsp:txXfrm>
    </dsp:sp>
    <dsp:sp modelId="{C85260DC-676F-4DC6-88C6-6687B1F3386D}">
      <dsp:nvSpPr>
        <dsp:cNvPr id="0" name=""/>
        <dsp:cNvSpPr/>
      </dsp:nvSpPr>
      <dsp:spPr>
        <a:xfrm>
          <a:off x="0" y="1688090"/>
          <a:ext cx="729129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22F7C2-F3F1-458B-A97B-8393350E722D}">
      <dsp:nvSpPr>
        <dsp:cNvPr id="0" name=""/>
        <dsp:cNvSpPr/>
      </dsp:nvSpPr>
      <dsp:spPr>
        <a:xfrm>
          <a:off x="364564" y="1319090"/>
          <a:ext cx="5103905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915" tIns="0" rIns="19291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El paciente: presentaciones clínicas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400590" y="1355116"/>
        <a:ext cx="5031853" cy="665948"/>
      </dsp:txXfrm>
    </dsp:sp>
    <dsp:sp modelId="{EBD34770-3006-45EB-9824-ECD97D8EA8C0}">
      <dsp:nvSpPr>
        <dsp:cNvPr id="0" name=""/>
        <dsp:cNvSpPr/>
      </dsp:nvSpPr>
      <dsp:spPr>
        <a:xfrm>
          <a:off x="0" y="2822090"/>
          <a:ext cx="729129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2AF9A-BC37-4390-854B-16BD7CA88E39}">
      <dsp:nvSpPr>
        <dsp:cNvPr id="0" name=""/>
        <dsp:cNvSpPr/>
      </dsp:nvSpPr>
      <dsp:spPr>
        <a:xfrm>
          <a:off x="364564" y="2453090"/>
          <a:ext cx="5103905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915" tIns="0" rIns="192915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500" kern="1200" dirty="0" smtClean="0"/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500" kern="1200" dirty="0" smtClean="0"/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500" kern="1200" dirty="0" smtClean="0"/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Fisiopatogenia de la enfermedad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500" kern="1200" dirty="0" smtClean="0"/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500" kern="1200" dirty="0" smtClean="0"/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kern="1200" dirty="0" smtClean="0"/>
            <a:t>Fisiopatogenia de la enfermedad</a:t>
          </a:r>
          <a:endParaRPr lang="es-AR" sz="2500" kern="1200" dirty="0"/>
        </a:p>
      </dsp:txBody>
      <dsp:txXfrm>
        <a:off x="400590" y="2489116"/>
        <a:ext cx="5031853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0ACA1-12D8-4F55-B058-0399D260CAC0}">
      <dsp:nvSpPr>
        <dsp:cNvPr id="0" name=""/>
        <dsp:cNvSpPr/>
      </dsp:nvSpPr>
      <dsp:spPr>
        <a:xfrm>
          <a:off x="475172" y="0"/>
          <a:ext cx="5728049" cy="403597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2FB2F-9BAA-4A62-A450-CE07214BE6AB}">
      <dsp:nvSpPr>
        <dsp:cNvPr id="0" name=""/>
        <dsp:cNvSpPr/>
      </dsp:nvSpPr>
      <dsp:spPr>
        <a:xfrm>
          <a:off x="7239" y="1210791"/>
          <a:ext cx="2169077" cy="16143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>
              <a:solidFill>
                <a:schemeClr val="tx1"/>
              </a:solidFill>
            </a:rPr>
            <a:t>N: MENOS DE 1000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>
              <a:solidFill>
                <a:schemeClr val="tx1"/>
              </a:solidFill>
            </a:rPr>
            <a:t>FIEBRE + DE 38º </a:t>
          </a:r>
          <a:endParaRPr lang="es-AR" sz="2200" kern="1200" dirty="0"/>
        </a:p>
      </dsp:txBody>
      <dsp:txXfrm>
        <a:off x="86047" y="1289599"/>
        <a:ext cx="2011461" cy="1456772"/>
      </dsp:txXfrm>
    </dsp:sp>
    <dsp:sp modelId="{3C49B963-1380-48F0-AD7B-991BB86BF0A1}">
      <dsp:nvSpPr>
        <dsp:cNvPr id="0" name=""/>
        <dsp:cNvSpPr/>
      </dsp:nvSpPr>
      <dsp:spPr>
        <a:xfrm>
          <a:off x="2284902" y="1210791"/>
          <a:ext cx="2169077" cy="16143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>
              <a:solidFill>
                <a:schemeClr val="tx1"/>
              </a:solidFill>
            </a:rPr>
            <a:t>CON O SIN FOCO EVIDENCIABLE</a:t>
          </a:r>
          <a:endParaRPr lang="es-AR" sz="2200" b="1" kern="1200" dirty="0">
            <a:solidFill>
              <a:schemeClr val="tx1"/>
            </a:solidFill>
          </a:endParaRPr>
        </a:p>
      </dsp:txBody>
      <dsp:txXfrm>
        <a:off x="2363710" y="1289599"/>
        <a:ext cx="2011461" cy="1456772"/>
      </dsp:txXfrm>
    </dsp:sp>
    <dsp:sp modelId="{3282A1B5-0F57-440D-90B6-DAD3EF1232EB}">
      <dsp:nvSpPr>
        <dsp:cNvPr id="0" name=""/>
        <dsp:cNvSpPr/>
      </dsp:nvSpPr>
      <dsp:spPr>
        <a:xfrm>
          <a:off x="4562565" y="1210791"/>
          <a:ext cx="2169077" cy="16143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>
              <a:solidFill>
                <a:schemeClr val="tx1"/>
              </a:solidFill>
            </a:rPr>
            <a:t>CON O SIN FMO</a:t>
          </a:r>
          <a:endParaRPr lang="es-AR" sz="2200" b="1" kern="1200" dirty="0">
            <a:solidFill>
              <a:schemeClr val="tx1"/>
            </a:solidFill>
          </a:endParaRPr>
        </a:p>
      </dsp:txBody>
      <dsp:txXfrm>
        <a:off x="4641373" y="1289599"/>
        <a:ext cx="2011461" cy="14567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91548-9285-4A40-930E-1A6CDF97A43A}">
      <dsp:nvSpPr>
        <dsp:cNvPr id="0" name=""/>
        <dsp:cNvSpPr/>
      </dsp:nvSpPr>
      <dsp:spPr>
        <a:xfrm>
          <a:off x="4916568" y="785"/>
          <a:ext cx="1817580" cy="1817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FOCOS NO EVIDENTES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5182746" y="266963"/>
        <a:ext cx="1285224" cy="1285224"/>
      </dsp:txXfrm>
    </dsp:sp>
    <dsp:sp modelId="{3C6B8CB2-593B-4422-A12C-8EFACA5C7670}">
      <dsp:nvSpPr>
        <dsp:cNvPr id="0" name=""/>
        <dsp:cNvSpPr/>
      </dsp:nvSpPr>
      <dsp:spPr>
        <a:xfrm rot="2160000">
          <a:off x="6677251" y="1398144"/>
          <a:ext cx="485447" cy="6134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>
        <a:off x="6691158" y="1478030"/>
        <a:ext cx="339813" cy="368059"/>
      </dsp:txXfrm>
    </dsp:sp>
    <dsp:sp modelId="{883CA06E-020F-48FA-920D-F66D968ACBD1}">
      <dsp:nvSpPr>
        <dsp:cNvPr id="0" name=""/>
        <dsp:cNvSpPr/>
      </dsp:nvSpPr>
      <dsp:spPr>
        <a:xfrm>
          <a:off x="7128031" y="1607507"/>
          <a:ext cx="1817580" cy="1817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MINIMAS LESIONES SON IMPORTANTES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7394209" y="1873685"/>
        <a:ext cx="1285224" cy="1285224"/>
      </dsp:txXfrm>
    </dsp:sp>
    <dsp:sp modelId="{D2235621-A16F-4094-8AB2-6B2822BB39C2}">
      <dsp:nvSpPr>
        <dsp:cNvPr id="0" name=""/>
        <dsp:cNvSpPr/>
      </dsp:nvSpPr>
      <dsp:spPr>
        <a:xfrm rot="6480000">
          <a:off x="7375991" y="3496379"/>
          <a:ext cx="485447" cy="6134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 rot="10800000">
        <a:off x="7471310" y="3549813"/>
        <a:ext cx="339813" cy="368059"/>
      </dsp:txXfrm>
    </dsp:sp>
    <dsp:sp modelId="{904ACA37-0554-4DE6-A6E5-611D472475B2}">
      <dsp:nvSpPr>
        <dsp:cNvPr id="0" name=""/>
        <dsp:cNvSpPr/>
      </dsp:nvSpPr>
      <dsp:spPr>
        <a:xfrm>
          <a:off x="6283327" y="4207238"/>
          <a:ext cx="1817580" cy="1817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EVALUAR FMO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6549505" y="4473416"/>
        <a:ext cx="1285224" cy="1285224"/>
      </dsp:txXfrm>
    </dsp:sp>
    <dsp:sp modelId="{CD83D871-A9F7-4056-9F43-51004A3C8A34}">
      <dsp:nvSpPr>
        <dsp:cNvPr id="0" name=""/>
        <dsp:cNvSpPr/>
      </dsp:nvSpPr>
      <dsp:spPr>
        <a:xfrm rot="10800000">
          <a:off x="5596373" y="4809311"/>
          <a:ext cx="485447" cy="6134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 rot="10800000">
        <a:off x="5742007" y="4931998"/>
        <a:ext cx="339813" cy="368059"/>
      </dsp:txXfrm>
    </dsp:sp>
    <dsp:sp modelId="{35DA935A-204D-4160-B567-243B61076966}">
      <dsp:nvSpPr>
        <dsp:cNvPr id="0" name=""/>
        <dsp:cNvSpPr/>
      </dsp:nvSpPr>
      <dsp:spPr>
        <a:xfrm>
          <a:off x="3549809" y="4207238"/>
          <a:ext cx="1817580" cy="1817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POLICULTIVOS INICIALES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3815987" y="4473416"/>
        <a:ext cx="1285224" cy="1285224"/>
      </dsp:txXfrm>
    </dsp:sp>
    <dsp:sp modelId="{D9D62AA3-D2FF-4443-8897-75DAA5FB9D7A}">
      <dsp:nvSpPr>
        <dsp:cNvPr id="0" name=""/>
        <dsp:cNvSpPr/>
      </dsp:nvSpPr>
      <dsp:spPr>
        <a:xfrm rot="15120000">
          <a:off x="3797769" y="3522512"/>
          <a:ext cx="485447" cy="6134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 rot="10800000">
        <a:off x="3893088" y="3714452"/>
        <a:ext cx="339813" cy="368059"/>
      </dsp:txXfrm>
    </dsp:sp>
    <dsp:sp modelId="{AE324CE0-50FD-4478-8B15-7D8FBE36BFBD}">
      <dsp:nvSpPr>
        <dsp:cNvPr id="0" name=""/>
        <dsp:cNvSpPr/>
      </dsp:nvSpPr>
      <dsp:spPr>
        <a:xfrm>
          <a:off x="2705105" y="1607507"/>
          <a:ext cx="1817580" cy="1817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URGENCIA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TEI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2971283" y="1873685"/>
        <a:ext cx="1285224" cy="1285224"/>
      </dsp:txXfrm>
    </dsp:sp>
    <dsp:sp modelId="{5B6571AA-4F2E-4066-83A7-D81FDF3EFEDC}">
      <dsp:nvSpPr>
        <dsp:cNvPr id="0" name=""/>
        <dsp:cNvSpPr/>
      </dsp:nvSpPr>
      <dsp:spPr>
        <a:xfrm rot="19440000">
          <a:off x="4465788" y="1414295"/>
          <a:ext cx="485447" cy="6134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>
        <a:off x="4479695" y="1579783"/>
        <a:ext cx="339813" cy="3680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CE9D-2891-4CE5-9E9A-50605A47AD81}">
      <dsp:nvSpPr>
        <dsp:cNvPr id="0" name=""/>
        <dsp:cNvSpPr/>
      </dsp:nvSpPr>
      <dsp:spPr>
        <a:xfrm>
          <a:off x="569161" y="0"/>
          <a:ext cx="6450492" cy="406508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DF712-B7E6-4458-BCF2-8E93FD52E1B3}">
      <dsp:nvSpPr>
        <dsp:cNvPr id="0" name=""/>
        <dsp:cNvSpPr/>
      </dsp:nvSpPr>
      <dsp:spPr>
        <a:xfrm>
          <a:off x="257160" y="1219526"/>
          <a:ext cx="2276644" cy="1626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DEFICIT INMUNIDAD HUMORAL</a:t>
          </a:r>
          <a:endParaRPr lang="es-AR" sz="1500" b="1" kern="1200" dirty="0">
            <a:solidFill>
              <a:schemeClr val="tx1"/>
            </a:solidFill>
          </a:endParaRPr>
        </a:p>
      </dsp:txBody>
      <dsp:txXfrm>
        <a:off x="336536" y="1298902"/>
        <a:ext cx="2117892" cy="1467283"/>
      </dsp:txXfrm>
    </dsp:sp>
    <dsp:sp modelId="{6C8AC61E-FA82-43E6-91A4-FC5EA7271B82}">
      <dsp:nvSpPr>
        <dsp:cNvPr id="0" name=""/>
        <dsp:cNvSpPr/>
      </dsp:nvSpPr>
      <dsp:spPr>
        <a:xfrm>
          <a:off x="2656085" y="1219526"/>
          <a:ext cx="2276644" cy="1626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INFECCIÓN POR CAPSULADOS: Neumococo,  Haemophilus, Meningococo</a:t>
          </a:r>
          <a:endParaRPr lang="es-AR" sz="1500" b="1" kern="1200" dirty="0">
            <a:solidFill>
              <a:schemeClr val="tx1"/>
            </a:solidFill>
          </a:endParaRPr>
        </a:p>
      </dsp:txBody>
      <dsp:txXfrm>
        <a:off x="2735461" y="1298902"/>
        <a:ext cx="2117892" cy="1467283"/>
      </dsp:txXfrm>
    </dsp:sp>
    <dsp:sp modelId="{7115BC49-230E-42E2-B5BB-7543D71E4325}">
      <dsp:nvSpPr>
        <dsp:cNvPr id="0" name=""/>
        <dsp:cNvSpPr/>
      </dsp:nvSpPr>
      <dsp:spPr>
        <a:xfrm>
          <a:off x="5055010" y="1219526"/>
          <a:ext cx="2276644" cy="1626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PREVENCIÓN DE INFECCIONES: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Educación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Vacunas 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ATB como </a:t>
          </a:r>
          <a:r>
            <a:rPr lang="es-AR" sz="1500" b="1" kern="1200" dirty="0" err="1" smtClean="0">
              <a:solidFill>
                <a:schemeClr val="tx1"/>
              </a:solidFill>
            </a:rPr>
            <a:t>Px</a:t>
          </a:r>
          <a:endParaRPr lang="es-AR" sz="1500" b="1" kern="1200" dirty="0">
            <a:solidFill>
              <a:schemeClr val="tx1"/>
            </a:solidFill>
          </a:endParaRPr>
        </a:p>
      </dsp:txBody>
      <dsp:txXfrm>
        <a:off x="5134386" y="1298902"/>
        <a:ext cx="2117892" cy="1467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1B4EA827-9A4A-4F3A-A89A-6F716BA24D37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A0AA9698-692E-405C-9F7B-C8E57D72A8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1820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A9698-692E-405C-9F7B-C8E57D72A853}" type="slidenum">
              <a:rPr lang="es-AR" smtClean="0"/>
              <a:t>31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7047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A9698-692E-405C-9F7B-C8E57D72A853}" type="slidenum">
              <a:rPr lang="es-AR" smtClean="0"/>
              <a:t>54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6350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38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703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46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792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644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208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2008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569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391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6808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0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084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407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6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65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07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46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179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697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770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2804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01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EA8936F-65E4-4D10-A1B6-B7DB1C349B23}" type="datetimeFigureOut">
              <a:rPr lang="es-AR" smtClean="0"/>
              <a:t>08/04/2019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10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08/04/2019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52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sz="6600" b="1" dirty="0"/>
              <a:t>I</a:t>
            </a:r>
            <a:r>
              <a:rPr lang="es-AR" sz="6600" b="1" dirty="0" smtClean="0"/>
              <a:t>NFECCIONES EN HIC</a:t>
            </a:r>
            <a:endParaRPr lang="es-AR" sz="66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AR" b="1" dirty="0" smtClean="0">
                <a:solidFill>
                  <a:schemeClr val="tx1"/>
                </a:solidFill>
              </a:rPr>
              <a:t>Tarija, abril 2019</a:t>
            </a:r>
          </a:p>
        </p:txBody>
      </p:sp>
    </p:spTree>
    <p:extLst>
      <p:ext uri="{BB962C8B-B14F-4D97-AF65-F5344CB8AC3E}">
        <p14:creationId xmlns:p14="http://schemas.microsoft.com/office/powerpoint/2010/main" val="305160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7" y="64263"/>
            <a:ext cx="4532390" cy="6043187"/>
          </a:xfrm>
          <a:prstGeom prst="rect">
            <a:avLst/>
          </a:prstGeom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58850160"/>
              </p:ext>
            </p:extLst>
          </p:nvPr>
        </p:nvGraphicFramePr>
        <p:xfrm>
          <a:off x="4842926" y="504513"/>
          <a:ext cx="7291294" cy="3637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lecha abajo 4"/>
          <p:cNvSpPr/>
          <p:nvPr/>
        </p:nvSpPr>
        <p:spPr>
          <a:xfrm>
            <a:off x="7781365" y="3711389"/>
            <a:ext cx="45719" cy="358588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Elipse 5"/>
          <p:cNvSpPr/>
          <p:nvPr/>
        </p:nvSpPr>
        <p:spPr>
          <a:xfrm>
            <a:off x="6831103" y="4195483"/>
            <a:ext cx="1954306" cy="19119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>
                <a:solidFill>
                  <a:schemeClr val="tx1"/>
                </a:solidFill>
              </a:rPr>
              <a:t>CONDUCTA INICIAL</a:t>
            </a:r>
            <a:endParaRPr lang="es-A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2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s-ES_tradnl" altLang="es-AR" sz="3600" b="1" dirty="0">
                <a:solidFill>
                  <a:schemeClr val="tx1"/>
                </a:solidFill>
              </a:rPr>
              <a:t>La definición más acertada de Inmunidad es: Capacidad del organismo de </a:t>
            </a:r>
            <a:r>
              <a:rPr lang="es-ES_tradnl" altLang="es-AR" sz="3600" b="1" dirty="0">
                <a:solidFill>
                  <a:srgbClr val="0070C0"/>
                </a:solidFill>
              </a:rPr>
              <a:t>recocer lo propio de lo no propio.</a:t>
            </a:r>
            <a:br>
              <a:rPr lang="es-ES_tradnl" altLang="es-AR" sz="3600" b="1" dirty="0">
                <a:solidFill>
                  <a:srgbClr val="0070C0"/>
                </a:solidFill>
              </a:rPr>
            </a:br>
            <a:endParaRPr lang="es-ES_tradnl" altLang="es-AR" sz="3600" b="1" dirty="0">
              <a:solidFill>
                <a:srgbClr val="0070C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s-ES_tradnl" altLang="es-AR" sz="2800" b="1" dirty="0">
                <a:solidFill>
                  <a:schemeClr val="tx1"/>
                </a:solidFill>
              </a:rPr>
              <a:t>Respuesta Inmune eficaz: estado de salud, huésped normal.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s-ES_tradnl" altLang="es-AR" sz="2800" b="1" dirty="0">
                <a:solidFill>
                  <a:schemeClr val="tx1"/>
                </a:solidFill>
              </a:rPr>
              <a:t>Respuesta Inmune ineficaz: </a:t>
            </a:r>
            <a:r>
              <a:rPr lang="es-ES_tradnl" altLang="es-AR" sz="2800" b="1" dirty="0" smtClean="0">
                <a:solidFill>
                  <a:schemeClr val="tx1"/>
                </a:solidFill>
              </a:rPr>
              <a:t>Inmunodeficit, </a:t>
            </a:r>
            <a:r>
              <a:rPr lang="es-ES_tradnl" altLang="es-AR" sz="2800" b="1" dirty="0">
                <a:solidFill>
                  <a:schemeClr val="tx1"/>
                </a:solidFill>
              </a:rPr>
              <a:t>huésped  inmunocomprometido.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s-ES_tradnl" altLang="es-AR" sz="2800" b="1" dirty="0">
                <a:solidFill>
                  <a:schemeClr val="tx1"/>
                </a:solidFill>
              </a:rPr>
              <a:t>Respuesta Inmune exagerada: hipersensibilidad.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s-ES_tradnl" altLang="es-AR" sz="2800" b="1" dirty="0">
                <a:solidFill>
                  <a:schemeClr val="tx1"/>
                </a:solidFill>
              </a:rPr>
              <a:t>Reacción inadecuada en el reconocimiento de lo propio: enfermedad autoinmune.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s-ES_tradnl" altLang="es-AR" sz="2800" b="1" dirty="0">
                <a:solidFill>
                  <a:schemeClr val="tx1"/>
                </a:solidFill>
              </a:rPr>
              <a:t>Vigilancia inmunológica: Reacción inmunológica antitumoral.</a:t>
            </a:r>
          </a:p>
        </p:txBody>
      </p:sp>
    </p:spTree>
    <p:extLst>
      <p:ext uri="{BB962C8B-B14F-4D97-AF65-F5344CB8AC3E}">
        <p14:creationId xmlns:p14="http://schemas.microsoft.com/office/powerpoint/2010/main" val="228615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114" y="160695"/>
            <a:ext cx="8836898" cy="5986286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6373906" y="1299882"/>
            <a:ext cx="905435" cy="8247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Elipse 2"/>
          <p:cNvSpPr/>
          <p:nvPr/>
        </p:nvSpPr>
        <p:spPr>
          <a:xfrm>
            <a:off x="8023412" y="1524000"/>
            <a:ext cx="1972235" cy="16298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Elipse 4"/>
          <p:cNvSpPr/>
          <p:nvPr/>
        </p:nvSpPr>
        <p:spPr>
          <a:xfrm>
            <a:off x="8256494" y="3854824"/>
            <a:ext cx="1828800" cy="181087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430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AR" sz="3600" b="1">
                <a:solidFill>
                  <a:srgbClr val="FFFFFF"/>
                </a:solidFill>
              </a:rPr>
              <a:t>Tipos de Inmunodeficit</a:t>
            </a: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040524" y="274638"/>
            <a:ext cx="993227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Aft>
                <a:spcPct val="0"/>
              </a:spcAft>
              <a:buFontTx/>
              <a:buNone/>
            </a:pPr>
            <a:r>
              <a:rPr lang="es-ES" altLang="es-AR" b="1" dirty="0">
                <a:solidFill>
                  <a:srgbClr val="FFFFFF"/>
                </a:solidFill>
              </a:rPr>
              <a:t>	</a:t>
            </a:r>
            <a:r>
              <a:rPr lang="es-ES" altLang="es-AR" b="1" dirty="0" smtClean="0">
                <a:solidFill>
                  <a:srgbClr val="FFFFFF"/>
                </a:solidFill>
              </a:rPr>
              <a:t>             </a:t>
            </a:r>
            <a:r>
              <a:rPr lang="es-ES" altLang="es-AR" b="1" dirty="0" smtClean="0"/>
              <a:t>Huésped inmunocomprometido</a:t>
            </a:r>
            <a:r>
              <a:rPr lang="es-ES" altLang="es-AR" sz="4400" b="1" dirty="0" smtClean="0"/>
              <a:t>: </a:t>
            </a:r>
            <a:endParaRPr lang="es-ES" altLang="es-AR" sz="4400" b="1" dirty="0"/>
          </a:p>
          <a:p>
            <a:pPr fontAlgn="base">
              <a:spcAft>
                <a:spcPct val="0"/>
              </a:spcAft>
            </a:pPr>
            <a:r>
              <a:rPr lang="es-ES" altLang="es-AR" sz="4400" b="1" dirty="0"/>
              <a:t>	</a:t>
            </a:r>
            <a:r>
              <a:rPr lang="es-ES" altLang="es-AR" sz="4400" b="1" dirty="0" smtClean="0"/>
              <a:t>Neutropenia </a:t>
            </a:r>
            <a:endParaRPr lang="es-ES" altLang="es-AR" sz="4400" b="1" dirty="0"/>
          </a:p>
          <a:p>
            <a:pPr fontAlgn="base">
              <a:spcAft>
                <a:spcPct val="0"/>
              </a:spcAft>
            </a:pPr>
            <a:r>
              <a:rPr lang="es-ES" altLang="es-AR" sz="4400" b="1" dirty="0"/>
              <a:t>	</a:t>
            </a:r>
            <a:r>
              <a:rPr lang="es-ES" altLang="es-AR" sz="4400" b="1" dirty="0" smtClean="0"/>
              <a:t>Déficit </a:t>
            </a:r>
            <a:r>
              <a:rPr lang="es-ES" altLang="es-AR" sz="4400" b="1" dirty="0"/>
              <a:t>de inmunidad </a:t>
            </a:r>
            <a:r>
              <a:rPr lang="es-ES" altLang="es-AR" sz="4400" b="1" dirty="0" smtClean="0"/>
              <a:t>humoral </a:t>
            </a:r>
          </a:p>
          <a:p>
            <a:pPr fontAlgn="base">
              <a:spcAft>
                <a:spcPct val="0"/>
              </a:spcAft>
            </a:pPr>
            <a:r>
              <a:rPr lang="es-ES" altLang="es-AR" sz="4400" b="1" dirty="0"/>
              <a:t> </a:t>
            </a:r>
            <a:r>
              <a:rPr lang="es-ES" altLang="es-AR" sz="4400" b="1" dirty="0" smtClean="0"/>
              <a:t>   </a:t>
            </a:r>
            <a:r>
              <a:rPr lang="es-ES" altLang="es-AR" sz="4400" b="1" dirty="0"/>
              <a:t>Déficit de inmunidad celular </a:t>
            </a:r>
          </a:p>
          <a:p>
            <a:pPr fontAlgn="base">
              <a:spcAft>
                <a:spcPct val="0"/>
              </a:spcAft>
            </a:pPr>
            <a:r>
              <a:rPr lang="es-ES" altLang="es-AR" sz="4400" b="1" dirty="0" smtClean="0"/>
              <a:t>    Inmunocompromiso asociado a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es-ES" altLang="es-AR" sz="4400" b="1" dirty="0" smtClean="0"/>
              <a:t>       tratamientos </a:t>
            </a:r>
            <a:r>
              <a:rPr lang="es-ES" altLang="es-AR" sz="4400" b="1" dirty="0"/>
              <a:t>biológicos</a:t>
            </a:r>
            <a:endParaRPr lang="es-ES" altLang="es-AR" sz="4400" b="1" dirty="0" smtClean="0"/>
          </a:p>
          <a:p>
            <a:pPr fontAlgn="base">
              <a:spcAft>
                <a:spcPct val="0"/>
              </a:spcAft>
              <a:buFontTx/>
              <a:buNone/>
            </a:pPr>
            <a:r>
              <a:rPr lang="es-ES" altLang="es-AR" b="1" dirty="0"/>
              <a:t>	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s-ES" altLang="es-AR" b="1" dirty="0"/>
              <a:t>	</a:t>
            </a:r>
            <a:r>
              <a:rPr lang="es-ES" altLang="es-AR" dirty="0"/>
              <a:t/>
            </a:r>
            <a:br>
              <a:rPr lang="es-ES" altLang="es-AR" dirty="0"/>
            </a:br>
            <a:endParaRPr lang="es-ES" altLang="es-AR" dirty="0"/>
          </a:p>
        </p:txBody>
      </p:sp>
    </p:spTree>
    <p:extLst>
      <p:ext uri="{BB962C8B-B14F-4D97-AF65-F5344CB8AC3E}">
        <p14:creationId xmlns:p14="http://schemas.microsoft.com/office/powerpoint/2010/main" val="166607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altLang="es-AR" sz="4000" b="1" dirty="0">
                <a:solidFill>
                  <a:schemeClr val="tx1"/>
                </a:solidFill>
              </a:rPr>
              <a:t>INFECCIONES EN H.I.C</a:t>
            </a:r>
            <a:r>
              <a:rPr lang="es-AR" altLang="es-AR" b="1" dirty="0" smtClean="0">
                <a:solidFill>
                  <a:schemeClr val="tx1"/>
                </a:solidFill>
              </a:rPr>
              <a:t>.</a:t>
            </a:r>
            <a:endParaRPr lang="es-ES_tradnl" altLang="es-AR" b="1" dirty="0" smtClean="0">
              <a:solidFill>
                <a:schemeClr val="tx1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599091" y="1845734"/>
            <a:ext cx="11114688" cy="402336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altLang="es-AR" sz="2800" b="1" dirty="0">
                <a:solidFill>
                  <a:schemeClr val="bg1"/>
                </a:solidFill>
              </a:rPr>
              <a:t>	</a:t>
            </a:r>
            <a:r>
              <a:rPr lang="es-ES" altLang="es-AR" sz="3200" b="1" dirty="0">
                <a:solidFill>
                  <a:schemeClr val="tx1"/>
                </a:solidFill>
              </a:rPr>
              <a:t>Los pacientes presentan distintos tipos de inmunodepresión dependiendo de: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AR" sz="3200" b="1" dirty="0">
                <a:solidFill>
                  <a:schemeClr val="tx1"/>
                </a:solidFill>
              </a:rPr>
              <a:t>	La enfermedad que padecen 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AR" sz="3200" b="1" dirty="0">
                <a:solidFill>
                  <a:schemeClr val="tx1"/>
                </a:solidFill>
              </a:rPr>
              <a:t>	Del momento evolutivo  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AR" sz="3200" b="1" dirty="0">
                <a:solidFill>
                  <a:schemeClr val="tx1"/>
                </a:solidFill>
              </a:rPr>
              <a:t>	Del tratamiento que hayan recibido.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altLang="es-AR" sz="3200" b="1" dirty="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altLang="es-AR" sz="3200" b="1" i="1" dirty="0">
                <a:solidFill>
                  <a:schemeClr val="tx1"/>
                </a:solidFill>
              </a:rPr>
              <a:t>	</a:t>
            </a:r>
            <a:r>
              <a:rPr lang="es-ES" altLang="es-AR" sz="3200" b="1" i="1" dirty="0">
                <a:solidFill>
                  <a:srgbClr val="0070C0"/>
                </a:solidFill>
              </a:rPr>
              <a:t>Cada tipo de inmunodepresión genera un riesgo de infección distinto y predispone a tipos relativamente seleccionados de agentes etiológicos.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" altLang="es-AR" sz="2800" b="1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800" dirty="0"/>
          </a:p>
        </p:txBody>
      </p:sp>
    </p:spTree>
    <p:extLst>
      <p:ext uri="{BB962C8B-B14F-4D97-AF65-F5344CB8AC3E}">
        <p14:creationId xmlns:p14="http://schemas.microsoft.com/office/powerpoint/2010/main" val="114828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ESCENARIOS CLÍNICOS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/>
              <a:t>Caso clínico 1:</a:t>
            </a:r>
          </a:p>
          <a:p>
            <a:r>
              <a:rPr lang="es-AR" sz="2800" b="1" dirty="0" smtClean="0"/>
              <a:t>Paciente en tratamiento quimioterápico por enfermedad de base: leucemia.</a:t>
            </a:r>
          </a:p>
          <a:p>
            <a:r>
              <a:rPr lang="es-AR" sz="2800" b="1" dirty="0" smtClean="0"/>
              <a:t>Consulta por fiebre de 39º, en dos oportunidades.</a:t>
            </a:r>
          </a:p>
          <a:p>
            <a:r>
              <a:rPr lang="es-AR" sz="2800" b="1" dirty="0" smtClean="0"/>
              <a:t>RAZONAMIENTO INICIAL:</a:t>
            </a:r>
          </a:p>
          <a:p>
            <a:r>
              <a:rPr lang="es-AR" sz="2800" b="1" dirty="0" smtClean="0"/>
              <a:t>¿Cómo son cifras de neutrófilos?</a:t>
            </a:r>
          </a:p>
          <a:p>
            <a:pPr algn="ctr"/>
            <a:r>
              <a:rPr lang="es-AR" sz="2800" b="1" dirty="0" smtClean="0">
                <a:solidFill>
                  <a:srgbClr val="0070C0"/>
                </a:solidFill>
              </a:rPr>
              <a:t>NEUTROPÉNICO FEBRIL = URGENCIA INFECTOLÓGICA</a:t>
            </a:r>
            <a:endParaRPr lang="es-AR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07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981200" y="12620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AR" b="1">
                <a:solidFill>
                  <a:srgbClr val="FFFFFF"/>
                </a:solidFill>
              </a:rPr>
              <a:t>Razonamiento Inicial</a:t>
            </a:r>
          </a:p>
        </p:txBody>
      </p:sp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1944688" y="102155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 dirty="0"/>
              <a:t>Conducta Infectológica inicial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b="1" dirty="0"/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b="1" dirty="0" smtClean="0"/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 dirty="0" smtClean="0"/>
              <a:t>Urgencia </a:t>
            </a:r>
            <a:r>
              <a:rPr lang="es-ES" altLang="es-AR" b="1" dirty="0"/>
              <a:t>infectológica               No Urgencia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b="1" dirty="0"/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 dirty="0"/>
              <a:t>Neutropénico                                I. Celular 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 dirty="0"/>
              <a:t>Esplenectomizado                        Alterada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 dirty="0"/>
              <a:t>Déficit Humoral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 dirty="0"/>
              <a:t>                </a:t>
            </a:r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3071812" y="1021557"/>
            <a:ext cx="6048375" cy="647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altLang="es-AR" sz="1800">
              <a:solidFill>
                <a:srgbClr val="B2B2B2"/>
              </a:solidFill>
              <a:latin typeface="Arial" panose="020B0604020202020204" pitchFamily="34" charset="0"/>
            </a:endParaRPr>
          </a:p>
        </p:txBody>
      </p:sp>
      <p:sp>
        <p:nvSpPr>
          <p:cNvPr id="50181" name="Rectangle 7"/>
          <p:cNvSpPr>
            <a:spLocks noChangeArrowheads="1"/>
          </p:cNvSpPr>
          <p:nvPr/>
        </p:nvSpPr>
        <p:spPr bwMode="auto">
          <a:xfrm>
            <a:off x="1992314" y="2636838"/>
            <a:ext cx="4535487" cy="5762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>
              <a:solidFill>
                <a:srgbClr val="000000"/>
              </a:solidFill>
            </a:endParaRPr>
          </a:p>
        </p:txBody>
      </p:sp>
      <p:sp>
        <p:nvSpPr>
          <p:cNvPr id="50182" name="Rectangle 8"/>
          <p:cNvSpPr>
            <a:spLocks noChangeArrowheads="1"/>
          </p:cNvSpPr>
          <p:nvPr/>
        </p:nvSpPr>
        <p:spPr bwMode="auto">
          <a:xfrm>
            <a:off x="7175500" y="2636838"/>
            <a:ext cx="2592388" cy="5762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>
              <a:solidFill>
                <a:srgbClr val="000000"/>
              </a:solidFill>
            </a:endParaRPr>
          </a:p>
        </p:txBody>
      </p:sp>
      <p:sp>
        <p:nvSpPr>
          <p:cNvPr id="50183" name="Rectangle 9"/>
          <p:cNvSpPr>
            <a:spLocks noChangeArrowheads="1"/>
          </p:cNvSpPr>
          <p:nvPr/>
        </p:nvSpPr>
        <p:spPr bwMode="auto">
          <a:xfrm>
            <a:off x="1992314" y="3789363"/>
            <a:ext cx="3743325" cy="1511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>
              <a:solidFill>
                <a:srgbClr val="000000"/>
              </a:solidFill>
            </a:endParaRPr>
          </a:p>
        </p:txBody>
      </p:sp>
      <p:sp>
        <p:nvSpPr>
          <p:cNvPr id="50184" name="Rectangle 10"/>
          <p:cNvSpPr>
            <a:spLocks noChangeArrowheads="1"/>
          </p:cNvSpPr>
          <p:nvPr/>
        </p:nvSpPr>
        <p:spPr bwMode="auto">
          <a:xfrm>
            <a:off x="6668815" y="3757614"/>
            <a:ext cx="3553100" cy="125582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>
              <a:solidFill>
                <a:srgbClr val="000000"/>
              </a:solidFill>
            </a:endParaRPr>
          </a:p>
        </p:txBody>
      </p:sp>
      <p:sp>
        <p:nvSpPr>
          <p:cNvPr id="50185" name="Line 11"/>
          <p:cNvSpPr>
            <a:spLocks noChangeShapeType="1"/>
          </p:cNvSpPr>
          <p:nvPr/>
        </p:nvSpPr>
        <p:spPr bwMode="auto">
          <a:xfrm flipH="1">
            <a:off x="4745420" y="1736725"/>
            <a:ext cx="1250405" cy="65325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50186" name="Line 12"/>
          <p:cNvSpPr>
            <a:spLocks noChangeShapeType="1"/>
          </p:cNvSpPr>
          <p:nvPr/>
        </p:nvSpPr>
        <p:spPr bwMode="auto">
          <a:xfrm>
            <a:off x="6028234" y="1731785"/>
            <a:ext cx="2091007" cy="658196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50187" name="Line 13"/>
          <p:cNvSpPr>
            <a:spLocks noChangeShapeType="1"/>
          </p:cNvSpPr>
          <p:nvPr/>
        </p:nvSpPr>
        <p:spPr bwMode="auto">
          <a:xfrm>
            <a:off x="3935413" y="3213100"/>
            <a:ext cx="0" cy="503238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50188" name="Line 14"/>
          <p:cNvSpPr>
            <a:spLocks noChangeShapeType="1"/>
          </p:cNvSpPr>
          <p:nvPr/>
        </p:nvSpPr>
        <p:spPr bwMode="auto">
          <a:xfrm>
            <a:off x="8616950" y="3211513"/>
            <a:ext cx="0" cy="5048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Examen físico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_tradnl" altLang="es-AR" sz="3600" b="1" dirty="0">
                <a:solidFill>
                  <a:schemeClr val="tx1"/>
                </a:solidFill>
              </a:rPr>
              <a:t>Paciente lúcido, febril 39,2º C, disnea moderada. TA: 90/60 </a:t>
            </a:r>
            <a:r>
              <a:rPr lang="es-ES_tradnl" altLang="es-AR" sz="3600" b="1" dirty="0" err="1">
                <a:solidFill>
                  <a:schemeClr val="tx1"/>
                </a:solidFill>
              </a:rPr>
              <a:t>mmHg</a:t>
            </a:r>
            <a:r>
              <a:rPr lang="es-ES_tradnl" altLang="es-AR" sz="3600" b="1" dirty="0">
                <a:solidFill>
                  <a:schemeClr val="tx1"/>
                </a:solidFill>
              </a:rPr>
              <a:t>., Pulso: 120 x min. Pálido. En cavidad oral se constata úlceras en borde la lengua y en encías, sangrantes y con algunas lesiones costrosas.</a:t>
            </a:r>
          </a:p>
          <a:p>
            <a:pPr marL="0" indent="0">
              <a:buNone/>
            </a:pPr>
            <a:r>
              <a:rPr lang="es-ES_tradnl" altLang="es-AR" sz="3600" b="1" dirty="0" smtClean="0">
                <a:solidFill>
                  <a:schemeClr val="tx1"/>
                </a:solidFill>
              </a:rPr>
              <a:t>No </a:t>
            </a:r>
            <a:r>
              <a:rPr lang="es-ES_tradnl" altLang="es-AR" sz="3600" b="1" dirty="0">
                <a:solidFill>
                  <a:schemeClr val="tx1"/>
                </a:solidFill>
              </a:rPr>
              <a:t>se palpan adenomegalias. Resto del examen s/p.</a:t>
            </a:r>
            <a:endParaRPr lang="es-ES" altLang="es-AR" sz="3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A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06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600" b="1" dirty="0">
                <a:solidFill>
                  <a:schemeClr val="tx1"/>
                </a:solidFill>
              </a:rPr>
              <a:t>Análisis de laboratorio</a:t>
            </a:r>
            <a:endParaRPr lang="es-ES" altLang="es-AR" sz="3600" b="1" dirty="0">
              <a:solidFill>
                <a:schemeClr val="tx1"/>
              </a:solidFill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dirty="0" smtClean="0">
                <a:solidFill>
                  <a:schemeClr val="tx1"/>
                </a:solidFill>
              </a:rPr>
              <a:t>	</a:t>
            </a:r>
            <a:r>
              <a:rPr lang="es-ES_tradnl" altLang="es-AR" sz="4400" b="1" dirty="0" smtClean="0">
                <a:solidFill>
                  <a:schemeClr val="tx1"/>
                </a:solidFill>
              </a:rPr>
              <a:t>Glóbulos rojos: 3.200.000</a:t>
            </a:r>
          </a:p>
          <a:p>
            <a:pPr eaLnBrk="1" hangingPunct="1">
              <a:buFontTx/>
              <a:buNone/>
            </a:pPr>
            <a:r>
              <a:rPr lang="es-ES_tradnl" altLang="es-AR" sz="4400" b="1" dirty="0" smtClean="0">
                <a:solidFill>
                  <a:schemeClr val="tx1"/>
                </a:solidFill>
              </a:rPr>
              <a:t>	Leucocitos: 1.800</a:t>
            </a:r>
          </a:p>
          <a:p>
            <a:pPr eaLnBrk="1" hangingPunct="1">
              <a:buFontTx/>
              <a:buNone/>
            </a:pPr>
            <a:r>
              <a:rPr lang="es-ES_tradnl" altLang="es-AR" sz="4400" b="1" dirty="0" smtClean="0">
                <a:solidFill>
                  <a:schemeClr val="tx1"/>
                </a:solidFill>
              </a:rPr>
              <a:t>	Neutrófilos: 20 %</a:t>
            </a:r>
          </a:p>
          <a:p>
            <a:pPr eaLnBrk="1" hangingPunct="1">
              <a:buFontTx/>
              <a:buNone/>
            </a:pPr>
            <a:endParaRPr lang="es-ES" altLang="es-AR" b="1" dirty="0" smtClean="0">
              <a:solidFill>
                <a:schemeClr val="tx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430109" y="4682359"/>
            <a:ext cx="5596760" cy="59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chemeClr val="tx1"/>
                </a:solidFill>
              </a:rPr>
              <a:t>Cifras absolutas de neutrófilos 360</a:t>
            </a:r>
            <a:endParaRPr lang="es-A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58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6000" b="1" dirty="0" smtClean="0"/>
              <a:t>Causas de neutropenia</a:t>
            </a:r>
            <a:endParaRPr lang="es-AR" sz="6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AR" sz="4000" b="1" dirty="0" smtClean="0"/>
              <a:t> Enfermedades hematológicas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4000" b="1" dirty="0" smtClean="0"/>
              <a:t> Quimioterapia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4000" b="1" dirty="0" smtClean="0"/>
              <a:t> Tóxicos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4000" b="1" dirty="0" smtClean="0"/>
              <a:t> Medicamentos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325140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ENTIDAD INFECTOLÓGICA CONCRETA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5128" y="2003389"/>
            <a:ext cx="10058400" cy="4023360"/>
          </a:xfrm>
        </p:spPr>
        <p:txBody>
          <a:bodyPr/>
          <a:lstStyle/>
          <a:p>
            <a:pPr algn="ctr"/>
            <a:r>
              <a:rPr lang="es-AR" b="1" dirty="0" smtClean="0"/>
              <a:t>NEUTROPÉNICO FEBRIL</a:t>
            </a:r>
            <a:endParaRPr lang="es-AR" b="1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51938975"/>
              </p:ext>
            </p:extLst>
          </p:nvPr>
        </p:nvGraphicFramePr>
        <p:xfrm>
          <a:off x="3279228" y="2033752"/>
          <a:ext cx="6738882" cy="4035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78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CAUSAS DE FIEBRE EN NEUTROPENIA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>
            <a:normAutofit/>
          </a:bodyPr>
          <a:lstStyle/>
          <a:p>
            <a:r>
              <a:rPr lang="es-AR" sz="4000" b="1" dirty="0" smtClean="0"/>
              <a:t>INFECCIONES</a:t>
            </a:r>
          </a:p>
          <a:p>
            <a:r>
              <a:rPr lang="es-AR" sz="4000" b="1" dirty="0" smtClean="0"/>
              <a:t>TRANSFUSIONES</a:t>
            </a:r>
          </a:p>
          <a:p>
            <a:r>
              <a:rPr lang="es-AR" sz="4000" b="1" dirty="0" smtClean="0"/>
              <a:t>ENFERMEDAD DE BASE</a:t>
            </a:r>
          </a:p>
          <a:p>
            <a:r>
              <a:rPr lang="es-AR" sz="4000" b="1" dirty="0" smtClean="0"/>
              <a:t>DROGAS</a:t>
            </a:r>
          </a:p>
          <a:p>
            <a:r>
              <a:rPr lang="es-AR" sz="4000" b="1" dirty="0" smtClean="0"/>
              <a:t>ALERGIAS</a:t>
            </a:r>
            <a:endParaRPr lang="es-AR" sz="4000" b="1" dirty="0"/>
          </a:p>
        </p:txBody>
      </p:sp>
      <p:sp>
        <p:nvSpPr>
          <p:cNvPr id="6" name="Rectángulo 5"/>
          <p:cNvSpPr/>
          <p:nvPr/>
        </p:nvSpPr>
        <p:spPr>
          <a:xfrm>
            <a:off x="838200" y="1954924"/>
            <a:ext cx="4285593" cy="11981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7614741" y="1954924"/>
            <a:ext cx="3074276" cy="2837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INICIALMENTE LA FIEBRE DEBE CONSIDERARSE COMO DE ORIGEN INFECCIOSO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9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40778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FOCOS MAS FRECUENTES DE INFECIÓN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51235" y="1766341"/>
            <a:ext cx="10515600" cy="4351338"/>
          </a:xfrm>
        </p:spPr>
        <p:txBody>
          <a:bodyPr>
            <a:normAutofit/>
          </a:bodyPr>
          <a:lstStyle/>
          <a:p>
            <a:r>
              <a:rPr lang="es-AR" sz="4000" b="1" dirty="0" smtClean="0"/>
              <a:t>Piel y Partes blandas</a:t>
            </a:r>
          </a:p>
          <a:p>
            <a:r>
              <a:rPr lang="es-AR" sz="4000" b="1" dirty="0" smtClean="0"/>
              <a:t>Catéteres</a:t>
            </a:r>
          </a:p>
          <a:p>
            <a:r>
              <a:rPr lang="es-AR" sz="4000" b="1" dirty="0" smtClean="0"/>
              <a:t>Abdomen</a:t>
            </a:r>
          </a:p>
          <a:p>
            <a:r>
              <a:rPr lang="es-AR" sz="4000" b="1" dirty="0" smtClean="0"/>
              <a:t>Pulmón</a:t>
            </a:r>
          </a:p>
          <a:p>
            <a:r>
              <a:rPr lang="es-AR" sz="4000" b="1" dirty="0" smtClean="0"/>
              <a:t>Cavidad oral</a:t>
            </a:r>
          </a:p>
          <a:p>
            <a:r>
              <a:rPr lang="es-AR" sz="4000" b="1" dirty="0" smtClean="0"/>
              <a:t>Senos PN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397361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646" y="382259"/>
            <a:ext cx="8317927" cy="616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79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531" y="268013"/>
            <a:ext cx="8172064" cy="608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8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Conducta 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Interrogatorio: verificar enfermedades o situaciones predisponentes a la  neutropenia.</a:t>
            </a:r>
          </a:p>
          <a:p>
            <a:r>
              <a:rPr lang="es-AR" b="1" dirty="0" smtClean="0"/>
              <a:t>Examen clínico completo, permite: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</a:t>
            </a:r>
            <a:r>
              <a:rPr lang="es-AR" sz="2000" b="1" dirty="0" smtClean="0">
                <a:solidFill>
                  <a:srgbClr val="0070C0"/>
                </a:solidFill>
              </a:rPr>
              <a:t>Búsqueda de foco: Recordar que el Neutropénico expresa poco sus focos</a:t>
            </a:r>
          </a:p>
          <a:p>
            <a:pPr marL="0" indent="0">
              <a:buNone/>
            </a:pPr>
            <a:r>
              <a:rPr lang="es-AR" sz="2000" b="1" dirty="0">
                <a:solidFill>
                  <a:srgbClr val="0070C0"/>
                </a:solidFill>
              </a:rPr>
              <a:t> </a:t>
            </a:r>
            <a:r>
              <a:rPr lang="es-AR" sz="2000" b="1" dirty="0" smtClean="0">
                <a:solidFill>
                  <a:srgbClr val="0070C0"/>
                </a:solidFill>
              </a:rPr>
              <a:t>   Valorar estado clínico</a:t>
            </a:r>
          </a:p>
          <a:p>
            <a:r>
              <a:rPr lang="es-AR" b="1" dirty="0" smtClean="0"/>
              <a:t>Realizar cultivos: Hemocultivo, Urocultivo, Punción de lesiones. 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</a:t>
            </a:r>
            <a:r>
              <a:rPr lang="es-AR" sz="2000" b="1" dirty="0" smtClean="0">
                <a:solidFill>
                  <a:srgbClr val="0070C0"/>
                </a:solidFill>
              </a:rPr>
              <a:t>La Punción lumbar si hubiera clínica de foco meningo-encefálico</a:t>
            </a:r>
          </a:p>
          <a:p>
            <a:r>
              <a:rPr lang="es-AR" b="1" dirty="0" smtClean="0"/>
              <a:t>Determinar riesgo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8281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276" y="568412"/>
            <a:ext cx="9809523" cy="568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2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4197" y="24417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AR" sz="6000" b="1" dirty="0" smtClean="0"/>
              <a:t>Tratamiento</a:t>
            </a:r>
            <a:endParaRPr lang="es-AR" sz="6000" b="1" dirty="0"/>
          </a:p>
        </p:txBody>
      </p:sp>
    </p:spTree>
    <p:extLst>
      <p:ext uri="{BB962C8B-B14F-4D97-AF65-F5344CB8AC3E}">
        <p14:creationId xmlns:p14="http://schemas.microsoft.com/office/powerpoint/2010/main" val="353814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670" y="328151"/>
            <a:ext cx="9949892" cy="658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7" y="1556952"/>
            <a:ext cx="11939943" cy="370702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41405" y="420130"/>
            <a:ext cx="10503243" cy="4695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</a:rPr>
              <a:t>Tratamiento neutropénico alto riesgo</a:t>
            </a:r>
            <a:endParaRPr lang="es-A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0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/>
          <p:cNvSpPr/>
          <p:nvPr/>
        </p:nvSpPr>
        <p:spPr>
          <a:xfrm>
            <a:off x="170916" y="1170774"/>
            <a:ext cx="2572284" cy="1734795"/>
          </a:xfrm>
          <a:prstGeom prst="homePlat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800" b="1" dirty="0" smtClean="0">
                <a:solidFill>
                  <a:schemeClr val="tx1"/>
                </a:solidFill>
              </a:rPr>
              <a:t>Afebril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Recuperó neutrófilos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3" name="Pentágono 2"/>
          <p:cNvSpPr/>
          <p:nvPr/>
        </p:nvSpPr>
        <p:spPr>
          <a:xfrm>
            <a:off x="2868536" y="1170774"/>
            <a:ext cx="2686229" cy="1734797"/>
          </a:xfrm>
          <a:prstGeom prst="homePlat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800" b="1" dirty="0" smtClean="0">
                <a:solidFill>
                  <a:schemeClr val="tx1"/>
                </a:solidFill>
              </a:rPr>
              <a:t>Afebril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Continua neutropénico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5" name="Pentágono 4"/>
          <p:cNvSpPr/>
          <p:nvPr/>
        </p:nvSpPr>
        <p:spPr>
          <a:xfrm>
            <a:off x="5879507" y="1170775"/>
            <a:ext cx="3060812" cy="1640792"/>
          </a:xfrm>
          <a:prstGeom prst="homePlat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800" b="1" dirty="0" smtClean="0">
                <a:solidFill>
                  <a:schemeClr val="tx1"/>
                </a:solidFill>
              </a:rPr>
              <a:t>Febril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Sin  recuperar neutrófilos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6" name="Pentágono 5"/>
          <p:cNvSpPr/>
          <p:nvPr/>
        </p:nvSpPr>
        <p:spPr>
          <a:xfrm>
            <a:off x="9118363" y="1170774"/>
            <a:ext cx="2709016" cy="1640793"/>
          </a:xfrm>
          <a:prstGeom prst="homePlat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800" b="1" dirty="0" smtClean="0">
                <a:solidFill>
                  <a:schemeClr val="tx1"/>
                </a:solidFill>
              </a:rPr>
              <a:t>Febril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Recuperó neutrófilos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878365" y="213645"/>
            <a:ext cx="3626267" cy="529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/>
              <a:t>EVOLUCIÓN                       </a:t>
            </a:r>
            <a:endParaRPr lang="es-AR" sz="3600" b="1" dirty="0"/>
          </a:p>
        </p:txBody>
      </p:sp>
      <p:sp>
        <p:nvSpPr>
          <p:cNvPr id="8" name="Rectángulo 7"/>
          <p:cNvSpPr/>
          <p:nvPr/>
        </p:nvSpPr>
        <p:spPr>
          <a:xfrm>
            <a:off x="170915" y="3059394"/>
            <a:ext cx="2187723" cy="2580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Infrecuente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Buen pronóstico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Respondió al tratamiento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123485" y="2991028"/>
            <a:ext cx="2431280" cy="3794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Frecuente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Buen pronóstico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Respondió al tratamiento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Completar esquemas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Control Infectológico posterior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182879" y="2991028"/>
            <a:ext cx="2243273" cy="3794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Evolución desfavorable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Verificar tipo y dosis de ATB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Agregar ATB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Agregar Antimicóticos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Reevaluar focos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9182453" y="2991028"/>
            <a:ext cx="2448373" cy="19997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Infrecuente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</a:rPr>
              <a:t>Fiebre por causa no infecciosa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46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402460"/>
              </p:ext>
            </p:extLst>
          </p:nvPr>
        </p:nvGraphicFramePr>
        <p:xfrm>
          <a:off x="331075" y="438258"/>
          <a:ext cx="11650717" cy="6025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268014" y="520262"/>
            <a:ext cx="3515710" cy="709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</a:rPr>
              <a:t>PUNTOS BÁSICOS</a:t>
            </a:r>
            <a:endParaRPr lang="es-A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2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Caso Clínico 2: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/>
              <a:t>Paciente que consulta por fiebre escalofríos, taquicardia, hipotensión arterial.</a:t>
            </a:r>
          </a:p>
          <a:p>
            <a:r>
              <a:rPr lang="es-AR" sz="2800" b="1" dirty="0" smtClean="0"/>
              <a:t>Antecedentes: seis meses antes de este evento se le realizó una esplenectomía por traumatismo de abdomen ante un accidente de tránsito.</a:t>
            </a:r>
          </a:p>
          <a:p>
            <a:r>
              <a:rPr lang="es-AR" sz="2800" b="1" dirty="0" smtClean="0"/>
              <a:t>RAZONAMIENTO INICIAL:</a:t>
            </a:r>
          </a:p>
          <a:p>
            <a:pPr algn="ctr"/>
            <a:r>
              <a:rPr lang="es-AR" sz="2800" b="1" dirty="0" smtClean="0">
                <a:solidFill>
                  <a:srgbClr val="0070C0"/>
                </a:solidFill>
              </a:rPr>
              <a:t>ESPLENECTOMIZADO FEBRIL = URGENCIA </a:t>
            </a:r>
            <a:r>
              <a:rPr lang="es-AR" sz="2800" b="1" dirty="0">
                <a:solidFill>
                  <a:srgbClr val="0070C0"/>
                </a:solidFill>
              </a:rPr>
              <a:t>I</a:t>
            </a:r>
            <a:r>
              <a:rPr lang="es-AR" sz="2800" b="1" dirty="0" smtClean="0">
                <a:solidFill>
                  <a:srgbClr val="0070C0"/>
                </a:solidFill>
              </a:rPr>
              <a:t>NFECTOLÓGICA</a:t>
            </a:r>
            <a:endParaRPr lang="es-AR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74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ESPLENECTOMIZADO FEBRIL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AR" dirty="0" smtClean="0"/>
              <a:t>PUNTOS BÁSICOS</a:t>
            </a:r>
          </a:p>
          <a:p>
            <a:pPr algn="ctr"/>
            <a:endParaRPr lang="es-AR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865312550"/>
              </p:ext>
            </p:extLst>
          </p:nvPr>
        </p:nvGraphicFramePr>
        <p:xfrm>
          <a:off x="1403287" y="2145671"/>
          <a:ext cx="7588815" cy="4065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509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4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AR" sz="4400" b="1" dirty="0"/>
              <a:t>Urgencias Infectológicas</a:t>
            </a:r>
          </a:p>
        </p:txBody>
      </p:sp>
      <p:sp>
        <p:nvSpPr>
          <p:cNvPr id="276483" name="Rectangle 5"/>
          <p:cNvSpPr>
            <a:spLocks noChangeArrowheads="1"/>
          </p:cNvSpPr>
          <p:nvPr/>
        </p:nvSpPr>
        <p:spPr bwMode="auto"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altLang="es-AR" sz="2800" b="1" dirty="0"/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Meningitis, Encefalitis Herpética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Neutropénico febril, Esplenectomizado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Sepsis grave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Endoftalmitis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Infección respiratoria baja con Insuficiencia respiratoria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Celulitis necrotizante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Absceso </a:t>
            </a:r>
            <a:r>
              <a:rPr lang="es-ES_tradnl" altLang="es-AR" sz="2800" b="1" dirty="0" err="1"/>
              <a:t>peridural</a:t>
            </a:r>
            <a:endParaRPr lang="es-ES_tradnl" altLang="es-AR" sz="2800" b="1" dirty="0"/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Endocarditis protésica precoz</a:t>
            </a:r>
          </a:p>
          <a:p>
            <a:pPr eaLnBrk="1" hangingPunct="1">
              <a:lnSpc>
                <a:spcPct val="80000"/>
              </a:lnSpc>
            </a:pPr>
            <a:endParaRPr lang="es-ES_tradnl" altLang="es-AR" sz="2800" dirty="0"/>
          </a:p>
        </p:txBody>
      </p:sp>
    </p:spTree>
    <p:extLst>
      <p:ext uri="{BB962C8B-B14F-4D97-AF65-F5344CB8AC3E}">
        <p14:creationId xmlns:p14="http://schemas.microsoft.com/office/powerpoint/2010/main" val="110401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mtClean="0"/>
              <a:t>Caso Clínico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defRPr/>
            </a:pPr>
            <a:r>
              <a:rPr lang="es-AR" b="1" dirty="0" smtClean="0"/>
              <a:t>Paciente  mujer. 36 años- Trastornos digestivos.  Sospecha de enfermedad celíaca. La internan los cirujanos de </a:t>
            </a:r>
            <a:r>
              <a:rPr lang="es-AR" b="1" dirty="0" err="1" smtClean="0"/>
              <a:t>coloproctología</a:t>
            </a:r>
            <a:r>
              <a:rPr lang="es-AR" b="1" dirty="0" smtClean="0"/>
              <a:t>: endoscopía: colitis crónica inespecífica.</a:t>
            </a:r>
          </a:p>
          <a:p>
            <a:pPr>
              <a:defRPr/>
            </a:pPr>
            <a:r>
              <a:rPr lang="es-AR" b="1" dirty="0" smtClean="0"/>
              <a:t>A las 48 hs del estudio: trastornos de la marcha, paraplejía.</a:t>
            </a:r>
          </a:p>
          <a:p>
            <a:pPr algn="ctr">
              <a:defRPr/>
            </a:pPr>
            <a:endParaRPr lang="es-AR" sz="2400" dirty="0"/>
          </a:p>
          <a:p>
            <a:pPr algn="ctr">
              <a:defRPr/>
            </a:pPr>
            <a:endParaRPr lang="es-AR" sz="2400" dirty="0"/>
          </a:p>
          <a:p>
            <a:pPr algn="ctr">
              <a:defRPr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98451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b="1" smtClean="0"/>
              <a:t>Estudios complementarios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AR" altLang="es-AR" b="1" dirty="0" smtClean="0"/>
              <a:t>Por datos del interrogatorio, se solicita serología para VIH.</a:t>
            </a:r>
          </a:p>
          <a:p>
            <a:pPr eaLnBrk="1" hangingPunct="1"/>
            <a:r>
              <a:rPr lang="es-AR" altLang="es-AR" b="1" dirty="0" smtClean="0"/>
              <a:t>Resultado: positivo</a:t>
            </a:r>
          </a:p>
          <a:p>
            <a:pPr eaLnBrk="1" hangingPunct="1"/>
            <a:r>
              <a:rPr lang="es-AR" altLang="es-AR" b="1" dirty="0" smtClean="0"/>
              <a:t>Se solicita RMN</a:t>
            </a:r>
          </a:p>
          <a:p>
            <a:pPr eaLnBrk="1" hangingPunct="1"/>
            <a:endParaRPr lang="es-AR" altLang="es-AR" dirty="0" smtClean="0"/>
          </a:p>
        </p:txBody>
      </p:sp>
    </p:spTree>
    <p:extLst>
      <p:ext uri="{BB962C8B-B14F-4D97-AF65-F5344CB8AC3E}">
        <p14:creationId xmlns:p14="http://schemas.microsoft.com/office/powerpoint/2010/main" val="424681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5962" y="218728"/>
            <a:ext cx="4536503" cy="6128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Elipse"/>
          <p:cNvSpPr/>
          <p:nvPr/>
        </p:nvSpPr>
        <p:spPr>
          <a:xfrm>
            <a:off x="7392144" y="1772816"/>
            <a:ext cx="1008112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7752184" y="2780928"/>
            <a:ext cx="720080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7464152" y="4077072"/>
            <a:ext cx="1224136" cy="115212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>
              <a:noFill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626169" y="332656"/>
            <a:ext cx="3821759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>
                <a:solidFill>
                  <a:prstClr val="white"/>
                </a:solidFill>
              </a:rPr>
              <a:t>Abscesos medulares múltiples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631504" y="2240868"/>
            <a:ext cx="3816423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/>
              <a:t>DRENAJE QUIRURGICO</a:t>
            </a:r>
          </a:p>
          <a:p>
            <a:r>
              <a:rPr lang="es-AR" b="1" dirty="0"/>
              <a:t>Bacteriológico de los abscesos: MICOBACTERIA NO TUBERCULOSA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638040" y="5126988"/>
            <a:ext cx="3809887" cy="139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/>
              <a:t>LA PACIENTE FALLECIÓ</a:t>
            </a:r>
          </a:p>
          <a:p>
            <a:r>
              <a:rPr lang="es-AR" b="1" dirty="0"/>
              <a:t>ANÁLISIS:</a:t>
            </a:r>
          </a:p>
          <a:p>
            <a:r>
              <a:rPr lang="es-AR" b="1" dirty="0"/>
              <a:t>CV: mas de 3 MILLONES DE COPIAS</a:t>
            </a:r>
          </a:p>
          <a:p>
            <a:r>
              <a:rPr lang="es-AR" b="1" dirty="0"/>
              <a:t>CD4: 8 CÉLULAS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631504" y="4077072"/>
            <a:ext cx="381642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/>
              <a:t>EVOLUCIÓN: SEPSIS DERRAMES PLEURALES INSUF RESPIRATORIA</a:t>
            </a:r>
          </a:p>
        </p:txBody>
      </p:sp>
    </p:spTree>
    <p:extLst>
      <p:ext uri="{BB962C8B-B14F-4D97-AF65-F5344CB8AC3E}">
        <p14:creationId xmlns:p14="http://schemas.microsoft.com/office/powerpoint/2010/main" val="126765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2" grpId="0" animBg="1"/>
      <p:bldP spid="3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CASO CLÍNICO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altLang="es-AR" sz="3600" b="1" dirty="0"/>
              <a:t>Paciente de sexo masculino, 27 años. Su cuadro comienza 72 hs. antes de la consulta. Presentando: cefalea, fiebre, nauseas y en ocasiones vómitos. En el transcurso de su enfermedad sus familiares notan que el paciente estaba irritable, con algunas incoherencias.</a:t>
            </a:r>
            <a:endParaRPr lang="es-ES" altLang="es-AR" sz="3600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7699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Examen clínico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altLang="es-AR" sz="3600" b="1" dirty="0"/>
              <a:t>Paciente febril: 38.8ºC, intranquilo, irritado, lento en las </a:t>
            </a:r>
            <a:r>
              <a:rPr lang="es-ES_tradnl" altLang="es-AR" sz="3600" b="1" dirty="0" smtClean="0"/>
              <a:t>respuestas del </a:t>
            </a:r>
            <a:r>
              <a:rPr lang="es-ES_tradnl" altLang="es-AR" sz="3600" b="1" dirty="0"/>
              <a:t>interrogatorio, fotofobia, incoherencias en el relato de su cuadro actual. Refiere fotofobia moderada.</a:t>
            </a:r>
          </a:p>
          <a:p>
            <a:pPr marL="0" indent="0">
              <a:buNone/>
            </a:pPr>
            <a:r>
              <a:rPr lang="es-ES_tradnl" altLang="es-AR" sz="3600" b="1" dirty="0" smtClean="0"/>
              <a:t>Examen </a:t>
            </a:r>
            <a:r>
              <a:rPr lang="es-ES_tradnl" altLang="es-AR" sz="3600" b="1" dirty="0"/>
              <a:t>físico: lo único que llama la atención es una ligera rigidez de nuca. Resto: s/p</a:t>
            </a:r>
            <a:r>
              <a:rPr lang="es-ES_tradnl" altLang="es-AR" sz="3600" b="1" dirty="0" smtClean="0"/>
              <a:t>.</a:t>
            </a:r>
          </a:p>
          <a:p>
            <a:pPr marL="0" indent="0" algn="ctr">
              <a:buNone/>
            </a:pPr>
            <a:r>
              <a:rPr lang="es-ES_tradnl" altLang="es-AR" sz="3600" b="1" i="1" dirty="0" smtClean="0"/>
              <a:t>Razonamiento</a:t>
            </a:r>
            <a:r>
              <a:rPr lang="es-AR" altLang="es-AR" sz="3600" b="1" i="1" dirty="0" smtClean="0"/>
              <a:t> Inicial</a:t>
            </a:r>
            <a:endParaRPr lang="es-ES_tradnl" altLang="es-AR" sz="3600" b="1" i="1" dirty="0"/>
          </a:p>
        </p:txBody>
      </p:sp>
    </p:spTree>
    <p:extLst>
      <p:ext uri="{BB962C8B-B14F-4D97-AF65-F5344CB8AC3E}">
        <p14:creationId xmlns:p14="http://schemas.microsoft.com/office/powerpoint/2010/main" val="426292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Entidad Infectológica Concreta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_tradnl" altLang="es-AR" b="1" dirty="0"/>
              <a:t>Sindrome meningoencefálico</a:t>
            </a:r>
          </a:p>
          <a:p>
            <a:pPr algn="ctr">
              <a:buNone/>
            </a:pPr>
            <a:endParaRPr lang="es-ES_tradnl" altLang="es-AR" b="1" dirty="0"/>
          </a:p>
          <a:p>
            <a:pPr algn="ctr">
              <a:buNone/>
            </a:pPr>
            <a:r>
              <a:rPr lang="es-ES_tradnl" altLang="es-AR" b="1" i="1" dirty="0" smtClean="0"/>
              <a:t>¿</a:t>
            </a:r>
            <a:r>
              <a:rPr lang="es-ES_tradnl" altLang="es-AR" b="1" i="1" dirty="0"/>
              <a:t>Conducta inicial?</a:t>
            </a:r>
            <a:endParaRPr lang="es-ES" altLang="es-AR" b="1" i="1" dirty="0"/>
          </a:p>
          <a:p>
            <a:pPr algn="ctr">
              <a:buNone/>
            </a:pPr>
            <a:endParaRPr lang="es-ES" altLang="es-AR" b="1" i="1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6024563" y="2250141"/>
            <a:ext cx="0" cy="49305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48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Punción Lumbar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_tradnl" altLang="es-AR" b="1" dirty="0"/>
              <a:t>Líquido cefalorraquídeo:</a:t>
            </a:r>
          </a:p>
          <a:p>
            <a:pPr>
              <a:buNone/>
            </a:pPr>
            <a:r>
              <a:rPr lang="es-ES_tradnl" altLang="es-AR" b="1" dirty="0" smtClean="0"/>
              <a:t>                        Claro</a:t>
            </a:r>
            <a:r>
              <a:rPr lang="es-ES_tradnl" altLang="es-AR" b="1" dirty="0"/>
              <a:t>, glucorraquia y cloruros normales.</a:t>
            </a:r>
          </a:p>
          <a:p>
            <a:pPr>
              <a:buNone/>
            </a:pPr>
            <a:r>
              <a:rPr lang="es-ES_tradnl" altLang="es-AR" b="1" dirty="0" smtClean="0"/>
              <a:t>                        Células</a:t>
            </a:r>
            <a:r>
              <a:rPr lang="es-ES_tradnl" altLang="es-AR" b="1" dirty="0"/>
              <a:t>: 180 a predominio de </a:t>
            </a:r>
            <a:r>
              <a:rPr lang="es-ES_tradnl" altLang="es-AR" b="1" dirty="0" smtClean="0"/>
              <a:t>linfocitos</a:t>
            </a:r>
          </a:p>
          <a:p>
            <a:pPr>
              <a:buNone/>
            </a:pPr>
            <a:endParaRPr lang="es-ES_tradnl" altLang="es-AR" b="1" dirty="0"/>
          </a:p>
          <a:p>
            <a:pPr algn="ctr">
              <a:buNone/>
            </a:pPr>
            <a:r>
              <a:rPr lang="es-ES_tradnl" altLang="es-AR" sz="3600" b="1" i="1" dirty="0"/>
              <a:t>Meningoencefalitis a líquido claro:</a:t>
            </a:r>
            <a:br>
              <a:rPr lang="es-ES_tradnl" altLang="es-AR" sz="3600" b="1" i="1" dirty="0"/>
            </a:br>
            <a:r>
              <a:rPr lang="es-ES_tradnl" altLang="es-AR" sz="3600" b="1" i="1" dirty="0"/>
              <a:t>Viral, descartar siempre la etiología herpética</a:t>
            </a:r>
            <a:endParaRPr lang="es-ES" altLang="es-AR" sz="3600" b="1" i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6825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Diagnóstico 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Confirmación diagnóstica:</a:t>
            </a:r>
          </a:p>
          <a:p>
            <a:r>
              <a:rPr lang="es-AR" b="1" dirty="0" smtClean="0"/>
              <a:t>PCR  en LCR, es de muy alta sensibilidad( 98 %) y especificidad (95%)</a:t>
            </a:r>
          </a:p>
          <a:p>
            <a:endParaRPr lang="es-AR" b="1" dirty="0"/>
          </a:p>
          <a:p>
            <a:pPr marL="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Diagnóstico por imágenes:</a:t>
            </a:r>
          </a:p>
          <a:p>
            <a:pPr marL="0" indent="0">
              <a:buNone/>
            </a:pPr>
            <a:r>
              <a:rPr lang="es-AR" b="1" dirty="0" smtClean="0"/>
              <a:t>Resonancia magnética nuclear: </a:t>
            </a:r>
          </a:p>
          <a:p>
            <a:pPr marL="0" indent="0">
              <a:buNone/>
            </a:pPr>
            <a:r>
              <a:rPr lang="es-AR" b="1" dirty="0" smtClean="0"/>
              <a:t>Lesiones típicas , predominantes en lóbulo temporal.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09112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65" y="708212"/>
            <a:ext cx="44497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434" y="670112"/>
            <a:ext cx="4337819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6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T</a:t>
            </a:r>
            <a:r>
              <a:rPr lang="es-AR" b="1" dirty="0" smtClean="0"/>
              <a:t>ratamiento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Aciclovir endovenoso: 1.000 </a:t>
            </a:r>
            <a:r>
              <a:rPr lang="es-AR" sz="4400" b="1" dirty="0" err="1" smtClean="0"/>
              <a:t>mgrs</a:t>
            </a:r>
            <a:r>
              <a:rPr lang="es-AR" sz="4400" b="1" dirty="0" smtClean="0"/>
              <a:t> cada 8 hs durante 14 días.</a:t>
            </a:r>
            <a:endParaRPr lang="es-AR" sz="4400" b="1" dirty="0"/>
          </a:p>
        </p:txBody>
      </p:sp>
    </p:spTree>
    <p:extLst>
      <p:ext uri="{BB962C8B-B14F-4D97-AF65-F5344CB8AC3E}">
        <p14:creationId xmlns:p14="http://schemas.microsoft.com/office/powerpoint/2010/main" val="33953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CASO CLÍNICO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000" dirty="0"/>
              <a:t>Mujer de 55 años, con antecedentes personales de AR de cuatro años de evolución. Sin respuesta al tratamiento con </a:t>
            </a:r>
            <a:r>
              <a:rPr lang="es-AR" sz="4000" dirty="0" err="1"/>
              <a:t>metrotexate</a:t>
            </a:r>
            <a:r>
              <a:rPr lang="es-AR" sz="4000" dirty="0"/>
              <a:t> y prednisona por lo que se inicia tratamiento biológico con ADA. (</a:t>
            </a:r>
            <a:r>
              <a:rPr lang="es-AR" sz="4000" dirty="0" smtClean="0"/>
              <a:t>ADALIMUMAB)</a:t>
            </a:r>
            <a:endParaRPr lang="es-AR" sz="4000" dirty="0"/>
          </a:p>
        </p:txBody>
      </p:sp>
    </p:spTree>
    <p:extLst>
      <p:ext uri="{BB962C8B-B14F-4D97-AF65-F5344CB8AC3E}">
        <p14:creationId xmlns:p14="http://schemas.microsoft.com/office/powerpoint/2010/main" val="125819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649506" y="232616"/>
            <a:ext cx="10058400" cy="4022725"/>
          </a:xfrm>
        </p:spPr>
        <p:txBody>
          <a:bodyPr>
            <a:normAutofit/>
          </a:bodyPr>
          <a:lstStyle/>
          <a:p>
            <a:r>
              <a:rPr lang="es-AR" sz="2800" dirty="0"/>
              <a:t>Se realizó </a:t>
            </a:r>
            <a:r>
              <a:rPr lang="es-AR" sz="2800" dirty="0" err="1"/>
              <a:t>screening</a:t>
            </a:r>
            <a:r>
              <a:rPr lang="es-AR" sz="2800" dirty="0"/>
              <a:t> para TB latente previo al inicio del tratamiento que incluyó: historia clínico-epidemiológica negativa, intradermorreacción con derivado proteico purificado (PPD) 00 mm y radiografía de tórax sin elementos sugestivos de TB activa ni secuelar (figura 1). Se interpreta como negativo para TB latente y no se realiza quimioprofilaxis. </a:t>
            </a:r>
          </a:p>
          <a:p>
            <a:endParaRPr lang="es-AR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310" y="2592171"/>
            <a:ext cx="3998819" cy="361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10867" y="439271"/>
            <a:ext cx="90453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000" dirty="0"/>
              <a:t>A los nueve meses es derivada al servicio de neumología por astenia, adinamia, sudoración profusa vespertina y fiebre de 39 </a:t>
            </a:r>
            <a:r>
              <a:rPr lang="es-AR" sz="4000" dirty="0" err="1"/>
              <a:t>ºC</a:t>
            </a:r>
            <a:r>
              <a:rPr lang="es-AR" sz="4000" dirty="0"/>
              <a:t> de temperatura axilar de 20 días de evolución. La evaluación diagnóstica mostró: viraje del PPD a 14 </a:t>
            </a:r>
            <a:r>
              <a:rPr lang="es-AR" sz="4000" dirty="0" err="1"/>
              <a:t>mm.</a:t>
            </a:r>
            <a:r>
              <a:rPr lang="es-AR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607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38" y="208989"/>
            <a:ext cx="5243936" cy="36637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903" y="281548"/>
            <a:ext cx="5301901" cy="351052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19953" y="4057908"/>
            <a:ext cx="112278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/>
              <a:t>Radiografía de tórax y tomografía computarizada de tórax de alta resolución (TC AR) con proceso intersticial </a:t>
            </a:r>
            <a:r>
              <a:rPr lang="es-AR" sz="2400" b="1" dirty="0" err="1"/>
              <a:t>micronodular</a:t>
            </a:r>
            <a:r>
              <a:rPr lang="es-AR" sz="2400" b="1" dirty="0"/>
              <a:t> difuso (figuras 2 y 3). </a:t>
            </a:r>
            <a:r>
              <a:rPr lang="es-AR" sz="2400" b="1" dirty="0" err="1"/>
              <a:t>Fibrobroncoscopía</a:t>
            </a:r>
            <a:r>
              <a:rPr lang="es-AR" sz="2400" b="1" dirty="0"/>
              <a:t> (FBC) con lavado </a:t>
            </a:r>
            <a:r>
              <a:rPr lang="es-AR" sz="2400" b="1" dirty="0" err="1"/>
              <a:t>bronquioloalveolar</a:t>
            </a:r>
            <a:r>
              <a:rPr lang="es-AR" sz="2400" b="1" dirty="0"/>
              <a:t> (LBA). LBA: linfocitosis de 75%, directo para bacilo de Koch (BK) negativo. Biopsia </a:t>
            </a:r>
            <a:r>
              <a:rPr lang="es-AR" sz="2400" b="1" dirty="0" err="1"/>
              <a:t>transbrónquica</a:t>
            </a:r>
            <a:r>
              <a:rPr lang="es-AR" sz="2400" b="1" dirty="0"/>
              <a:t>: estudio anatomopatológico no constata granulomas </a:t>
            </a:r>
            <a:r>
              <a:rPr lang="es-AR" sz="2400" b="1" dirty="0" smtClean="0"/>
              <a:t>tubérculo.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346101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20588" y="691206"/>
            <a:ext cx="102556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000" b="1" dirty="0"/>
              <a:t>El cultivo en medio de </a:t>
            </a:r>
            <a:r>
              <a:rPr lang="es-AR" sz="4000" b="1" dirty="0" err="1"/>
              <a:t>Lowenstein</a:t>
            </a:r>
            <a:r>
              <a:rPr lang="es-AR" sz="4000" b="1" dirty="0"/>
              <a:t> Jensen (a las cuatro semanas) fue positivo para TB. Serología para VHI no reactiva. Se realizó diagnóstico de TB pulmonar miliar. El tratamiento incluyó suspensión de ADA e inicio de </a:t>
            </a:r>
            <a:r>
              <a:rPr lang="es-AR" sz="4000" b="1" dirty="0" err="1"/>
              <a:t>isoniazida</a:t>
            </a:r>
            <a:r>
              <a:rPr lang="es-AR" sz="4000" b="1" dirty="0"/>
              <a:t> (INH), </a:t>
            </a:r>
            <a:r>
              <a:rPr lang="es-AR" sz="4000" b="1" dirty="0" err="1"/>
              <a:t>rifampicina</a:t>
            </a:r>
            <a:r>
              <a:rPr lang="es-AR" sz="4000" b="1" dirty="0"/>
              <a:t> (RFP) y </a:t>
            </a:r>
            <a:r>
              <a:rPr lang="es-AR" sz="4000" b="1" dirty="0" err="1"/>
              <a:t>pirazinamida</a:t>
            </a:r>
            <a:r>
              <a:rPr lang="es-AR" sz="4000" b="1" dirty="0"/>
              <a:t> (PZ)</a:t>
            </a:r>
          </a:p>
        </p:txBody>
      </p:sp>
    </p:spTree>
    <p:extLst>
      <p:ext uri="{BB962C8B-B14F-4D97-AF65-F5344CB8AC3E}">
        <p14:creationId xmlns:p14="http://schemas.microsoft.com/office/powerpoint/2010/main" val="420493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28918" y="1064856"/>
            <a:ext cx="1100865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/>
              <a:t>La terapia con anti TNF- aumenta el riesgo de reactivación de TB latente (2). La razón de este riesgo deriva de la importancia del TNF- en la defensa del huésped frente a la infección por </a:t>
            </a:r>
            <a:r>
              <a:rPr lang="es-AR" sz="2400" b="1" dirty="0" err="1"/>
              <a:t>micobacterias</a:t>
            </a:r>
            <a:r>
              <a:rPr lang="es-AR" sz="2400" b="1" dirty="0"/>
              <a:t>. El TNF- participa en el reclutamiento de células </a:t>
            </a:r>
            <a:r>
              <a:rPr lang="es-AR" sz="2400" b="1" dirty="0" err="1"/>
              <a:t>fagocíticas</a:t>
            </a:r>
            <a:r>
              <a:rPr lang="es-AR" sz="2400" b="1" dirty="0"/>
              <a:t> para la formación de granulomas, siendo responsable de la necrosis caseosa y la formación de cavernas. Su ausencia dificulta y retarda el diagnóstico, ya que la sensibilidad diagnóstica de las </a:t>
            </a:r>
            <a:r>
              <a:rPr lang="es-AR" sz="2400" b="1" dirty="0" err="1"/>
              <a:t>baciloscopías</a:t>
            </a:r>
            <a:r>
              <a:rPr lang="es-AR" sz="2400" b="1" dirty="0"/>
              <a:t> disminuye en las formas de TB pulmonar no cavitaria (3,4). </a:t>
            </a:r>
            <a:endParaRPr lang="es-AR" sz="2400" b="1" dirty="0" smtClean="0"/>
          </a:p>
          <a:p>
            <a:endParaRPr lang="es-AR" sz="2400" b="1" dirty="0"/>
          </a:p>
          <a:p>
            <a:r>
              <a:rPr lang="es-AR" sz="2400" b="1" dirty="0" smtClean="0"/>
              <a:t>Un </a:t>
            </a:r>
            <a:r>
              <a:rPr lang="es-AR" sz="2400" b="1" dirty="0"/>
              <a:t>déficit del TNF- conduciría a la pérdida del equilibrio entre huésped y </a:t>
            </a:r>
            <a:r>
              <a:rPr lang="es-AR" sz="2400" b="1" dirty="0" err="1"/>
              <a:t>micobacteria</a:t>
            </a:r>
            <a:r>
              <a:rPr lang="es-AR" sz="2400" b="1" dirty="0"/>
              <a:t>, a favor de esta última (5). El riesgo de reactivación de TB latente es mayor en la terapia con INF y </a:t>
            </a:r>
            <a:r>
              <a:rPr lang="es-AR" sz="2400" b="1" dirty="0" smtClean="0"/>
              <a:t>ADA.  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33443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75" y="85249"/>
            <a:ext cx="9118362" cy="6143338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6203576" y="4269924"/>
            <a:ext cx="1984047" cy="19586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19375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/>
              <a:t>CONCLUSIONES I</a:t>
            </a:r>
            <a:endParaRPr lang="es-AR" sz="44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sz="3600" b="1" dirty="0"/>
              <a:t>Los agentes biológicos constituyen una alternativa terapéutica esencial en la AR, pero no están exentos de efectos secundarios. Confieren un riesgo aumentado tanto de reactivación de una infección latente por </a:t>
            </a:r>
            <a:r>
              <a:rPr lang="es-AR" sz="3600" b="1" dirty="0" err="1"/>
              <a:t>Mycobacterium</a:t>
            </a:r>
            <a:r>
              <a:rPr lang="es-AR" sz="3600" b="1" dirty="0"/>
              <a:t> tuberculosis como de adquirir una nueva infección. El riesgo es aun más elevado en países con alta prevalencia de tuberculosis. </a:t>
            </a:r>
          </a:p>
        </p:txBody>
      </p:sp>
    </p:spTree>
    <p:extLst>
      <p:ext uri="{BB962C8B-B14F-4D97-AF65-F5344CB8AC3E}">
        <p14:creationId xmlns:p14="http://schemas.microsoft.com/office/powerpoint/2010/main" val="131723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/>
              <a:t>CONCLUSIONES II</a:t>
            </a:r>
            <a:endParaRPr lang="es-AR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sz="3600" b="1" dirty="0"/>
              <a:t>Se debe insistir en la exhaustiva evaluación de TB latente. Esta debe incluir un segundo PPD en pacientes con PPD inicial negativo, buscando el efecto </a:t>
            </a:r>
            <a:r>
              <a:rPr lang="es-AR" sz="3600" b="1" dirty="0" err="1"/>
              <a:t>booster</a:t>
            </a:r>
            <a:r>
              <a:rPr lang="es-AR" sz="3600" b="1" dirty="0"/>
              <a:t>. En caso de TB latente se debe jerarquizar la quimioprofilaxis específica previo al inicio de fármacos biológicos, la cual reduce el riesgo de reactivación de TB, no eliminándolo totalmente.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3617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95363" y="1873356"/>
            <a:ext cx="10058400" cy="1450757"/>
          </a:xfrm>
        </p:spPr>
        <p:txBody>
          <a:bodyPr/>
          <a:lstStyle/>
          <a:p>
            <a:pPr algn="ctr"/>
            <a:r>
              <a:rPr lang="es-AR" b="1" dirty="0" smtClean="0"/>
              <a:t>Diabetes  e Infección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91448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Puntos básicos en diabetes e infección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altLang="es-AR" sz="3200" b="1" dirty="0" smtClean="0">
                <a:solidFill>
                  <a:schemeClr val="tx1"/>
                </a:solidFill>
              </a:rPr>
              <a:t>Frecuencia </a:t>
            </a:r>
            <a:r>
              <a:rPr lang="es-ES" altLang="es-AR" sz="3200" b="1" dirty="0">
                <a:solidFill>
                  <a:schemeClr val="tx1"/>
                </a:solidFill>
              </a:rPr>
              <a:t>aumentada de infecciones polimicrobianas.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AR" sz="3200" b="1" dirty="0" smtClean="0">
                <a:solidFill>
                  <a:schemeClr val="tx1"/>
                </a:solidFill>
              </a:rPr>
              <a:t>Tendencia </a:t>
            </a:r>
            <a:r>
              <a:rPr lang="es-ES" altLang="es-AR" sz="3200" b="1" dirty="0">
                <a:solidFill>
                  <a:schemeClr val="tx1"/>
                </a:solidFill>
              </a:rPr>
              <a:t>a la necrosis tisular, con formación de gas en los tejidos.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AR" sz="3200" b="1" dirty="0" smtClean="0">
                <a:solidFill>
                  <a:schemeClr val="tx1"/>
                </a:solidFill>
              </a:rPr>
              <a:t>Mayor incidencia </a:t>
            </a:r>
            <a:r>
              <a:rPr lang="es-ES" altLang="es-AR" sz="3200" b="1" dirty="0">
                <a:solidFill>
                  <a:schemeClr val="tx1"/>
                </a:solidFill>
              </a:rPr>
              <a:t>de Bacteriemias y complicaciones viscerales.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AR" sz="3200" b="1" dirty="0" smtClean="0">
                <a:solidFill>
                  <a:schemeClr val="tx1"/>
                </a:solidFill>
              </a:rPr>
              <a:t>Frecuencia aumentada </a:t>
            </a:r>
            <a:r>
              <a:rPr lang="es-ES" altLang="es-AR" sz="3200" b="1" dirty="0">
                <a:solidFill>
                  <a:schemeClr val="tx1"/>
                </a:solidFill>
              </a:rPr>
              <a:t>de infecciones polimicrobianas.</a:t>
            </a:r>
          </a:p>
          <a:p>
            <a:pPr>
              <a:buFont typeface="Arial" panose="020B0604020202020204" pitchFamily="34" charset="0"/>
              <a:buChar char="•"/>
            </a:pPr>
            <a:endParaRPr lang="es-ES" alt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5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4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AR" b="1" dirty="0" smtClean="0">
              <a:solidFill>
                <a:schemeClr val="tx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AR" b="1" dirty="0">
              <a:solidFill>
                <a:schemeClr val="tx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AR" b="1" dirty="0" smtClean="0"/>
              <a:t>FOCOS DE INFECCIÓN </a:t>
            </a:r>
            <a:r>
              <a:rPr lang="es-ES" altLang="es-AR" b="1" dirty="0">
                <a:solidFill>
                  <a:schemeClr val="bg1"/>
                </a:solidFill>
              </a:rPr>
              <a:t>INFECTOLÓGICAS</a:t>
            </a:r>
            <a:r>
              <a:rPr lang="es-ES" altLang="es-AR" sz="4000" b="1" dirty="0">
                <a:solidFill>
                  <a:schemeClr val="tx2"/>
                </a:solidFill>
              </a:rPr>
              <a:t/>
            </a:r>
            <a:br>
              <a:rPr lang="es-ES" altLang="es-AR" sz="4000" b="1" dirty="0">
                <a:solidFill>
                  <a:schemeClr val="tx2"/>
                </a:solidFill>
              </a:rPr>
            </a:br>
            <a:endParaRPr lang="es-ES" altLang="es-AR" sz="4000" b="1" dirty="0">
              <a:solidFill>
                <a:schemeClr val="tx2"/>
              </a:solidFill>
            </a:endParaRPr>
          </a:p>
        </p:txBody>
      </p:sp>
      <p:sp>
        <p:nvSpPr>
          <p:cNvPr id="236547" name="Rectangle 5"/>
          <p:cNvSpPr>
            <a:spLocks noChangeArrowheads="1"/>
          </p:cNvSpPr>
          <p:nvPr/>
        </p:nvSpPr>
        <p:spPr bwMode="auto"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s-ES" altLang="es-AR" sz="2800" b="1" dirty="0"/>
              <a:t>Infecciones de piel y partes blandas.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z="2800" b="1" dirty="0"/>
              <a:t>Infecciones urinarias.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z="2800" b="1" dirty="0"/>
              <a:t>Infecciones respiratorias.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z="2800" b="1" dirty="0"/>
              <a:t>Tuberculosis.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z="2800" b="1" dirty="0"/>
              <a:t>Infecciones micóticas: Micosis cutáneomucosas.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z="2800" b="1" dirty="0"/>
              <a:t>Mucormicosis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z="2800" b="1" dirty="0"/>
              <a:t>Otitis externa maligna.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z="2800" b="1" dirty="0"/>
              <a:t>Infecciones en pie diabético.</a:t>
            </a:r>
          </a:p>
        </p:txBody>
      </p:sp>
    </p:spTree>
    <p:extLst>
      <p:ext uri="{BB962C8B-B14F-4D97-AF65-F5344CB8AC3E}">
        <p14:creationId xmlns:p14="http://schemas.microsoft.com/office/powerpoint/2010/main" val="269804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4"/>
          <p:cNvSpPr>
            <a:spLocks noChangeArrowheads="1"/>
          </p:cNvSpPr>
          <p:nvPr/>
        </p:nvSpPr>
        <p:spPr bwMode="auto">
          <a:xfrm>
            <a:off x="1524001" y="529065"/>
            <a:ext cx="1847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AR" sz="2400"/>
              <a:t/>
            </a:r>
            <a:br>
              <a:rPr lang="es-ES_tradnl" altLang="es-AR" sz="2400"/>
            </a:br>
            <a:endParaRPr lang="es-ES_tradnl" altLang="es-AR" sz="2400"/>
          </a:p>
        </p:txBody>
      </p:sp>
      <p:pic>
        <p:nvPicPr>
          <p:cNvPr id="238595" name="Picture 5" descr="The anatomy of your sk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6"/>
          <a:stretch>
            <a:fillRect/>
          </a:stretch>
        </p:blipFill>
        <p:spPr bwMode="auto">
          <a:xfrm>
            <a:off x="1991714" y="529064"/>
            <a:ext cx="4320185" cy="592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596" name="Line 6"/>
          <p:cNvSpPr>
            <a:spLocks noChangeShapeType="1"/>
          </p:cNvSpPr>
          <p:nvPr/>
        </p:nvSpPr>
        <p:spPr bwMode="auto">
          <a:xfrm>
            <a:off x="2927351" y="4724400"/>
            <a:ext cx="3744913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38597" name="Line 7"/>
          <p:cNvSpPr>
            <a:spLocks noChangeShapeType="1"/>
          </p:cNvSpPr>
          <p:nvPr/>
        </p:nvSpPr>
        <p:spPr bwMode="auto">
          <a:xfrm>
            <a:off x="2927350" y="5876925"/>
            <a:ext cx="367188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38598" name="Text Box 8"/>
          <p:cNvSpPr txBox="1">
            <a:spLocks noChangeArrowheads="1"/>
          </p:cNvSpPr>
          <p:nvPr/>
        </p:nvSpPr>
        <p:spPr bwMode="auto">
          <a:xfrm>
            <a:off x="5016501" y="4437063"/>
            <a:ext cx="16859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400" b="1">
                <a:solidFill>
                  <a:srgbClr val="FF0000"/>
                </a:solidFill>
                <a:latin typeface="Century Gothic" panose="020B0502020202020204" pitchFamily="34" charset="0"/>
              </a:rPr>
              <a:t>Fascia Superficial</a:t>
            </a:r>
          </a:p>
        </p:txBody>
      </p:sp>
      <p:sp>
        <p:nvSpPr>
          <p:cNvPr id="238599" name="Text Box 9"/>
          <p:cNvSpPr txBox="1">
            <a:spLocks noChangeArrowheads="1"/>
          </p:cNvSpPr>
          <p:nvPr/>
        </p:nvSpPr>
        <p:spPr bwMode="auto">
          <a:xfrm>
            <a:off x="5159375" y="5805488"/>
            <a:ext cx="15573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400" b="1">
                <a:solidFill>
                  <a:srgbClr val="FF0000"/>
                </a:solidFill>
                <a:latin typeface="Century Gothic" panose="020B0502020202020204" pitchFamily="34" charset="0"/>
              </a:rPr>
              <a:t>Fascia Profunda</a:t>
            </a:r>
          </a:p>
        </p:txBody>
      </p:sp>
      <p:sp>
        <p:nvSpPr>
          <p:cNvPr id="238600" name="Text Box 10"/>
          <p:cNvSpPr txBox="1">
            <a:spLocks noChangeArrowheads="1"/>
          </p:cNvSpPr>
          <p:nvPr/>
        </p:nvSpPr>
        <p:spPr bwMode="auto">
          <a:xfrm>
            <a:off x="6311901" y="1916113"/>
            <a:ext cx="24479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AR" altLang="es-AR" sz="2400" dirty="0">
                <a:latin typeface="Century Gothic" panose="020B0502020202020204" pitchFamily="34" charset="0"/>
              </a:rPr>
              <a:t>Erisipela</a:t>
            </a:r>
          </a:p>
          <a:p>
            <a:pPr>
              <a:spcBef>
                <a:spcPct val="50000"/>
              </a:spcBef>
            </a:pPr>
            <a:r>
              <a:rPr lang="es-AR" altLang="es-AR" sz="2400" dirty="0" smtClean="0">
                <a:latin typeface="Century Gothic" panose="020B0502020202020204" pitchFamily="34" charset="0"/>
              </a:rPr>
              <a:t>Impétigo</a:t>
            </a:r>
            <a:endParaRPr lang="es-AR" altLang="es-AR" sz="2400" dirty="0">
              <a:latin typeface="Century Gothic" panose="020B0502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s-AR" altLang="es-AR" sz="2400" dirty="0" err="1">
                <a:latin typeface="Century Gothic" panose="020B0502020202020204" pitchFamily="34" charset="0"/>
              </a:rPr>
              <a:t>Foliculitis</a:t>
            </a:r>
            <a:endParaRPr lang="es-AR" altLang="es-AR" sz="2400" dirty="0">
              <a:latin typeface="Century Gothic" panose="020B0502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s-AR" altLang="es-AR" sz="2400" dirty="0">
                <a:latin typeface="Century Gothic" panose="020B0502020202020204" pitchFamily="34" charset="0"/>
              </a:rPr>
              <a:t>Forunculosis</a:t>
            </a:r>
          </a:p>
        </p:txBody>
      </p:sp>
      <p:sp>
        <p:nvSpPr>
          <p:cNvPr id="238601" name="Text Box 11"/>
          <p:cNvSpPr txBox="1">
            <a:spLocks noChangeArrowheads="1"/>
          </p:cNvSpPr>
          <p:nvPr/>
        </p:nvSpPr>
        <p:spPr bwMode="auto">
          <a:xfrm>
            <a:off x="6672264" y="4292600"/>
            <a:ext cx="1965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AR" altLang="es-AR" sz="2400" b="1">
                <a:solidFill>
                  <a:schemeClr val="folHlink"/>
                </a:solidFill>
                <a:latin typeface="Century Gothic" panose="020B0502020202020204" pitchFamily="34" charset="0"/>
              </a:rPr>
              <a:t>Celulitis. </a:t>
            </a:r>
          </a:p>
        </p:txBody>
      </p:sp>
      <p:sp>
        <p:nvSpPr>
          <p:cNvPr id="238602" name="Text Box 12"/>
          <p:cNvSpPr txBox="1">
            <a:spLocks noChangeArrowheads="1"/>
          </p:cNvSpPr>
          <p:nvPr/>
        </p:nvSpPr>
        <p:spPr bwMode="auto">
          <a:xfrm>
            <a:off x="6383339" y="4868864"/>
            <a:ext cx="32146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AR" altLang="es-AR" sz="2400" b="1" dirty="0">
                <a:solidFill>
                  <a:srgbClr val="66FFFF"/>
                </a:solidFill>
                <a:latin typeface="Century Gothic" panose="020B0502020202020204" pitchFamily="34" charset="0"/>
              </a:rPr>
              <a:t>Fascitis Necrotizante</a:t>
            </a:r>
          </a:p>
        </p:txBody>
      </p:sp>
      <p:sp>
        <p:nvSpPr>
          <p:cNvPr id="238603" name="Text Box 13"/>
          <p:cNvSpPr txBox="1">
            <a:spLocks noChangeArrowheads="1"/>
          </p:cNvSpPr>
          <p:nvPr/>
        </p:nvSpPr>
        <p:spPr bwMode="auto">
          <a:xfrm>
            <a:off x="6600825" y="6092825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AR" altLang="es-AR" sz="2400" b="1">
                <a:solidFill>
                  <a:srgbClr val="FF0000"/>
                </a:solidFill>
                <a:latin typeface="Century Gothic" panose="020B0502020202020204" pitchFamily="34" charset="0"/>
              </a:rPr>
              <a:t>Mionecrosis</a:t>
            </a:r>
          </a:p>
        </p:txBody>
      </p:sp>
      <p:sp>
        <p:nvSpPr>
          <p:cNvPr id="238604" name="Line 14"/>
          <p:cNvSpPr>
            <a:spLocks noChangeShapeType="1"/>
          </p:cNvSpPr>
          <p:nvPr/>
        </p:nvSpPr>
        <p:spPr bwMode="auto">
          <a:xfrm>
            <a:off x="6781801" y="4437063"/>
            <a:ext cx="38512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38605" name="Line 15"/>
          <p:cNvSpPr>
            <a:spLocks noChangeShapeType="1"/>
          </p:cNvSpPr>
          <p:nvPr/>
        </p:nvSpPr>
        <p:spPr bwMode="auto">
          <a:xfrm>
            <a:off x="6743701" y="4941888"/>
            <a:ext cx="38512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38606" name="Line 16"/>
          <p:cNvSpPr>
            <a:spLocks noChangeShapeType="1"/>
          </p:cNvSpPr>
          <p:nvPr/>
        </p:nvSpPr>
        <p:spPr bwMode="auto">
          <a:xfrm>
            <a:off x="6743701" y="4437063"/>
            <a:ext cx="38512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38607" name="Line 17"/>
          <p:cNvSpPr>
            <a:spLocks noChangeShapeType="1"/>
          </p:cNvSpPr>
          <p:nvPr/>
        </p:nvSpPr>
        <p:spPr bwMode="auto">
          <a:xfrm>
            <a:off x="6781801" y="6092825"/>
            <a:ext cx="38512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38608" name="Line 18"/>
          <p:cNvSpPr>
            <a:spLocks noChangeShapeType="1"/>
          </p:cNvSpPr>
          <p:nvPr/>
        </p:nvSpPr>
        <p:spPr bwMode="auto">
          <a:xfrm>
            <a:off x="8832850" y="908051"/>
            <a:ext cx="0" cy="3673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38609" name="Text Box 19"/>
          <p:cNvSpPr txBox="1">
            <a:spLocks noChangeArrowheads="1"/>
          </p:cNvSpPr>
          <p:nvPr/>
        </p:nvSpPr>
        <p:spPr bwMode="auto">
          <a:xfrm>
            <a:off x="9028113" y="2513014"/>
            <a:ext cx="15430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AR" sz="1800">
                <a:latin typeface="Arial" panose="020B0604020202020204" pitchFamily="34" charset="0"/>
              </a:rPr>
              <a:t>Infecciones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AR" sz="1800">
                <a:latin typeface="Arial" panose="020B0604020202020204" pitchFamily="34" charset="0"/>
              </a:rPr>
              <a:t>No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AR" sz="1800">
                <a:latin typeface="Arial" panose="020B0604020202020204" pitchFamily="34" charset="0"/>
              </a:rPr>
              <a:t>necrotizantes</a:t>
            </a:r>
          </a:p>
        </p:txBody>
      </p:sp>
      <p:sp>
        <p:nvSpPr>
          <p:cNvPr id="238610" name="Line 20"/>
          <p:cNvSpPr>
            <a:spLocks noChangeShapeType="1"/>
          </p:cNvSpPr>
          <p:nvPr/>
        </p:nvSpPr>
        <p:spPr bwMode="auto">
          <a:xfrm>
            <a:off x="8688388" y="4797426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38611" name="Text Box 21"/>
          <p:cNvSpPr txBox="1">
            <a:spLocks noChangeArrowheads="1"/>
          </p:cNvSpPr>
          <p:nvPr/>
        </p:nvSpPr>
        <p:spPr bwMode="auto">
          <a:xfrm>
            <a:off x="8667750" y="5392738"/>
            <a:ext cx="1543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AR" sz="1800" dirty="0">
                <a:latin typeface="Arial" panose="020B0604020202020204" pitchFamily="34" charset="0"/>
              </a:rPr>
              <a:t>Infecciones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AR" sz="1800" dirty="0">
                <a:latin typeface="Arial" panose="020B0604020202020204" pitchFamily="34" charset="0"/>
              </a:rPr>
              <a:t>necrotizantes</a:t>
            </a:r>
          </a:p>
        </p:txBody>
      </p:sp>
    </p:spTree>
    <p:extLst>
      <p:ext uri="{BB962C8B-B14F-4D97-AF65-F5344CB8AC3E}">
        <p14:creationId xmlns:p14="http://schemas.microsoft.com/office/powerpoint/2010/main" val="228340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Título"/>
          <p:cNvSpPr>
            <a:spLocks noGrp="1"/>
          </p:cNvSpPr>
          <p:nvPr>
            <p:ph type="title" idx="4294967295"/>
          </p:nvPr>
        </p:nvSpPr>
        <p:spPr>
          <a:xfrm>
            <a:off x="0" y="-398463"/>
            <a:ext cx="7772400" cy="1143001"/>
          </a:xfrm>
        </p:spPr>
        <p:txBody>
          <a:bodyPr/>
          <a:lstStyle/>
          <a:p>
            <a:r>
              <a:rPr lang="es-AR" sz="3600" b="1" dirty="0"/>
              <a:t>Imágenes de Lesiones de pie diabético</a:t>
            </a:r>
          </a:p>
        </p:txBody>
      </p:sp>
      <p:pic>
        <p:nvPicPr>
          <p:cNvPr id="239619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69963"/>
            <a:ext cx="3744913" cy="4992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96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122" y="969169"/>
            <a:ext cx="3719513" cy="495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74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Título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69687"/>
          </a:xfrm>
        </p:spPr>
        <p:txBody>
          <a:bodyPr/>
          <a:lstStyle/>
          <a:p>
            <a:r>
              <a:rPr lang="es-AR" sz="3600" b="1" dirty="0"/>
              <a:t>Imágenes de Lesiones de pie diabético</a:t>
            </a:r>
            <a:endParaRPr lang="es-AR" sz="3600" dirty="0"/>
          </a:p>
        </p:txBody>
      </p:sp>
      <p:pic>
        <p:nvPicPr>
          <p:cNvPr id="2406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5965" y="1297699"/>
            <a:ext cx="3600450" cy="480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064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763" y="1297699"/>
            <a:ext cx="3611563" cy="481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05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811" y="276116"/>
            <a:ext cx="6529387" cy="489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116388" y="5408778"/>
            <a:ext cx="381635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prstClr val="white"/>
                </a:solidFill>
              </a:rPr>
              <a:t>NECROSIS PIE DIABÉTICO</a:t>
            </a:r>
          </a:p>
        </p:txBody>
      </p:sp>
    </p:spTree>
    <p:extLst>
      <p:ext uri="{BB962C8B-B14F-4D97-AF65-F5344CB8AC3E}">
        <p14:creationId xmlns:p14="http://schemas.microsoft.com/office/powerpoint/2010/main" val="12364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69875"/>
            <a:ext cx="3313112" cy="588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5808663" y="2060576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sz="2400" b="1">
                <a:latin typeface="Times New Roman" panose="02020603050405020304" pitchFamily="18" charset="0"/>
              </a:rPr>
              <a:t>Paciente diabético. Lesión en rodilla por traumatismo escoriación, luego supuración importante, dolor, progreso lesional, con lesiones severas de piel y partes blandas</a:t>
            </a:r>
          </a:p>
        </p:txBody>
      </p:sp>
    </p:spTree>
    <p:extLst>
      <p:ext uri="{BB962C8B-B14F-4D97-AF65-F5344CB8AC3E}">
        <p14:creationId xmlns:p14="http://schemas.microsoft.com/office/powerpoint/2010/main" val="259133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Caso clínico 3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/>
              <a:t>Paciente varón de 68 años de dad, diabético en tratamiento con antidiabetógenos orales.</a:t>
            </a:r>
          </a:p>
          <a:p>
            <a:r>
              <a:rPr lang="es-AR" sz="2800" b="1" dirty="0" smtClean="0"/>
              <a:t>Consulta por fiebre, taquicardia, hipotensión arterial oliguria, somnoliento.</a:t>
            </a:r>
          </a:p>
          <a:p>
            <a:r>
              <a:rPr lang="es-AR" sz="2800" b="1" dirty="0" smtClean="0"/>
              <a:t>Análisis: leucocitosis, neutrofilia, hiperglucemia, aumento de la creatinina.</a:t>
            </a:r>
          </a:p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RAZONAMIENTO INICIAL</a:t>
            </a:r>
          </a:p>
          <a:p>
            <a:pPr algn="ctr"/>
            <a:r>
              <a:rPr lang="es-AR" sz="2800" b="1" dirty="0" smtClean="0">
                <a:solidFill>
                  <a:srgbClr val="0070C0"/>
                </a:solidFill>
              </a:rPr>
              <a:t>DIABETES: DEFICIT INMUNIDAD CELULAR + COMORBILIDADES</a:t>
            </a:r>
            <a:endParaRPr lang="es-AR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01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Síndrome febril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Paciente femenina de 42 años diabética, insulino dependiente, Consulta por: disuria, fiebre, escalofríos, compromiso del estado general.</a:t>
            </a:r>
          </a:p>
          <a:p>
            <a:r>
              <a:rPr lang="es-AR" b="1" dirty="0" smtClean="0"/>
              <a:t>Ex Físico: lúcida 39º Fcia respiratoria 22 x min, TA: 90/50, Pulso 120 x min, lucida. Dolor lumbar difuso.</a:t>
            </a:r>
          </a:p>
          <a:p>
            <a:pPr algn="ctr">
              <a:buNone/>
            </a:pPr>
            <a:r>
              <a:rPr lang="es-AR" b="1" dirty="0" smtClean="0"/>
              <a:t>Razonamiento</a:t>
            </a:r>
          </a:p>
          <a:p>
            <a:pPr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5058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Razonamiento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Bacteriemia, SIRS</a:t>
            </a:r>
          </a:p>
          <a:p>
            <a:r>
              <a:rPr lang="es-AR" b="1" dirty="0" smtClean="0"/>
              <a:t>Foco Urinario</a:t>
            </a:r>
          </a:p>
          <a:p>
            <a:r>
              <a:rPr lang="es-AR" b="1" dirty="0" smtClean="0"/>
              <a:t>Se solicita TAC:  riñón izquierdo: aumentado de volumen, con imágenes compatibles con absceso renal.</a:t>
            </a:r>
          </a:p>
          <a:p>
            <a:r>
              <a:rPr lang="es-AR" b="1" dirty="0" smtClean="0"/>
              <a:t>Punción guiada por TAC: Proteus sensible a Meropenem y Amicasina</a:t>
            </a:r>
          </a:p>
          <a:p>
            <a:pPr algn="ctr">
              <a:buNone/>
            </a:pPr>
            <a:r>
              <a:rPr lang="es-AR" b="1" dirty="0" smtClean="0"/>
              <a:t>Conducta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06734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Conducta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Se inicia Meropenem 2 grs c. 8hs + Amicasina 1 gr c. 24 hs</a:t>
            </a:r>
          </a:p>
          <a:p>
            <a:r>
              <a:rPr lang="es-AR" b="1" dirty="0" smtClean="0"/>
              <a:t>Evaluar funcionalidad renal izquierda</a:t>
            </a:r>
          </a:p>
          <a:p>
            <a:r>
              <a:rPr lang="es-AR" b="1" dirty="0" smtClean="0"/>
              <a:t>Cirugía: se realiza nefrectomía.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63869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Pieza operatoria</a:t>
            </a:r>
            <a:endParaRPr lang="es-A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33064" y="1846263"/>
            <a:ext cx="2786198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4171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Lesiones necrotizantes de paladar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346" y="1846263"/>
            <a:ext cx="5363633" cy="4022725"/>
          </a:xfrm>
        </p:spPr>
      </p:pic>
    </p:spTree>
    <p:extLst>
      <p:ext uri="{BB962C8B-B14F-4D97-AF65-F5344CB8AC3E}">
        <p14:creationId xmlns:p14="http://schemas.microsoft.com/office/powerpoint/2010/main" val="20054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35036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4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AR" sz="4400" b="1" dirty="0"/>
              <a:t>Urgencias Infectológicas</a:t>
            </a:r>
          </a:p>
        </p:txBody>
      </p:sp>
      <p:sp>
        <p:nvSpPr>
          <p:cNvPr id="276483" name="Rectangle 5"/>
          <p:cNvSpPr>
            <a:spLocks noChangeArrowheads="1"/>
          </p:cNvSpPr>
          <p:nvPr/>
        </p:nvSpPr>
        <p:spPr bwMode="auto"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altLang="es-AR" sz="2800" b="1" dirty="0"/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Meningitis, Encefalitis Herpética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Neutropénico febril, Esplenectomizado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Sepsis grave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Endoftalmitis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Infección respiratoria baja con Insuficiencia respiratoria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Celulitis necrotizante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Absceso </a:t>
            </a:r>
            <a:r>
              <a:rPr lang="es-ES_tradnl" altLang="es-AR" sz="2800" b="1" dirty="0" err="1"/>
              <a:t>peridural</a:t>
            </a:r>
            <a:endParaRPr lang="es-ES_tradnl" altLang="es-AR" sz="2800" b="1" dirty="0"/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/>
              <a:t>Endocarditis protésica precoz</a:t>
            </a:r>
          </a:p>
          <a:p>
            <a:pPr eaLnBrk="1" hangingPunct="1">
              <a:lnSpc>
                <a:spcPct val="80000"/>
              </a:lnSpc>
            </a:pPr>
            <a:endParaRPr lang="es-ES_tradnl" altLang="es-AR" sz="2800" dirty="0"/>
          </a:p>
        </p:txBody>
      </p:sp>
    </p:spTree>
    <p:extLst>
      <p:ext uri="{BB962C8B-B14F-4D97-AF65-F5344CB8AC3E}">
        <p14:creationId xmlns:p14="http://schemas.microsoft.com/office/powerpoint/2010/main" val="315604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37" y="277907"/>
            <a:ext cx="8892987" cy="666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043953" y="5638800"/>
            <a:ext cx="2985247" cy="537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Muchas gracias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3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726</TotalTime>
  <Words>1663</Words>
  <Application>Microsoft Office PowerPoint</Application>
  <PresentationFormat>Panorámica</PresentationFormat>
  <Paragraphs>273</Paragraphs>
  <Slides>62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62</vt:i4>
      </vt:variant>
    </vt:vector>
  </HeadingPairs>
  <TitlesOfParts>
    <vt:vector size="69" baseType="lpstr">
      <vt:lpstr>Arial</vt:lpstr>
      <vt:lpstr>Calibri</vt:lpstr>
      <vt:lpstr>Calibri Light</vt:lpstr>
      <vt:lpstr>Century Gothic</vt:lpstr>
      <vt:lpstr>Times New Roman</vt:lpstr>
      <vt:lpstr>Retrospección</vt:lpstr>
      <vt:lpstr>Tema de Office</vt:lpstr>
      <vt:lpstr>INFECCIONES EN HIC</vt:lpstr>
      <vt:lpstr>Presentación de PowerPoint</vt:lpstr>
      <vt:lpstr>La definición más acertada de Inmunidad es: Capacidad del organismo de recocer lo propio de lo no propio. </vt:lpstr>
      <vt:lpstr>Presentación de PowerPoint</vt:lpstr>
      <vt:lpstr>Presentación de PowerPoint</vt:lpstr>
      <vt:lpstr>INFECCIONES EN H.I.C.</vt:lpstr>
      <vt:lpstr>ESCENARIOS CLÍNICOS</vt:lpstr>
      <vt:lpstr>Presentación de PowerPoint</vt:lpstr>
      <vt:lpstr>Examen físico</vt:lpstr>
      <vt:lpstr>Análisis de laboratorio</vt:lpstr>
      <vt:lpstr>Causas de neutropenia</vt:lpstr>
      <vt:lpstr>ENTIDAD INFECTOLÓGICA CONCRETA</vt:lpstr>
      <vt:lpstr>CAUSAS DE FIEBRE EN NEUTROPENIA</vt:lpstr>
      <vt:lpstr>FOCOS MAS FRECUENTES DE INFECIÓN</vt:lpstr>
      <vt:lpstr>Presentación de PowerPoint</vt:lpstr>
      <vt:lpstr>Presentación de PowerPoint</vt:lpstr>
      <vt:lpstr>Conducta </vt:lpstr>
      <vt:lpstr>Presentación de PowerPoint</vt:lpstr>
      <vt:lpstr>Tratamiento</vt:lpstr>
      <vt:lpstr>Presentación de PowerPoint</vt:lpstr>
      <vt:lpstr>Presentación de PowerPoint</vt:lpstr>
      <vt:lpstr>Presentación de PowerPoint</vt:lpstr>
      <vt:lpstr>Presentación de PowerPoint</vt:lpstr>
      <vt:lpstr>Caso Clínico 2:</vt:lpstr>
      <vt:lpstr>ESPLENECTOMIZADO FEBRIL</vt:lpstr>
      <vt:lpstr>Presentación de PowerPoint</vt:lpstr>
      <vt:lpstr>Caso Clínico</vt:lpstr>
      <vt:lpstr>Estudios complementarios</vt:lpstr>
      <vt:lpstr>Presentación de PowerPoint</vt:lpstr>
      <vt:lpstr>CASO CLÍNICO</vt:lpstr>
      <vt:lpstr>Examen clínico</vt:lpstr>
      <vt:lpstr>Entidad Infectológica Concreta</vt:lpstr>
      <vt:lpstr>Punción Lumbar</vt:lpstr>
      <vt:lpstr>Diagnóstico </vt:lpstr>
      <vt:lpstr>Presentación de PowerPoint</vt:lpstr>
      <vt:lpstr>Tratamiento</vt:lpstr>
      <vt:lpstr>CASO CLÍNICO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 I</vt:lpstr>
      <vt:lpstr>CONCLUSIONES II</vt:lpstr>
      <vt:lpstr>Diabetes  e Infección</vt:lpstr>
      <vt:lpstr>Puntos básicos en diabetes e infección</vt:lpstr>
      <vt:lpstr>Presentación de PowerPoint</vt:lpstr>
      <vt:lpstr>Presentación de PowerPoint</vt:lpstr>
      <vt:lpstr>Imágenes de Lesiones de pie diabético</vt:lpstr>
      <vt:lpstr>Imágenes de Lesiones de pie diabético</vt:lpstr>
      <vt:lpstr>Presentación de PowerPoint</vt:lpstr>
      <vt:lpstr>Presentación de PowerPoint</vt:lpstr>
      <vt:lpstr>Caso clínico 3</vt:lpstr>
      <vt:lpstr>Síndrome febril</vt:lpstr>
      <vt:lpstr>Razonamiento</vt:lpstr>
      <vt:lpstr>Conducta</vt:lpstr>
      <vt:lpstr>Pieza operatoria</vt:lpstr>
      <vt:lpstr>Lesiones necrotizantes de paladar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PANCREATITIS I</dc:title>
  <dc:creator>Full name</dc:creator>
  <cp:lastModifiedBy>Full name</cp:lastModifiedBy>
  <cp:revision>132</cp:revision>
  <cp:lastPrinted>2019-03-04T01:00:46Z</cp:lastPrinted>
  <dcterms:created xsi:type="dcterms:W3CDTF">2019-03-02T12:01:51Z</dcterms:created>
  <dcterms:modified xsi:type="dcterms:W3CDTF">2019-04-08T12:20:51Z</dcterms:modified>
</cp:coreProperties>
</file>